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9.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8.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0.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1.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2.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63"/>
  </p:notesMasterIdLst>
  <p:sldIdLst>
    <p:sldId id="514" r:id="rId2"/>
    <p:sldId id="515" r:id="rId3"/>
    <p:sldId id="516" r:id="rId4"/>
    <p:sldId id="517" r:id="rId5"/>
    <p:sldId id="518" r:id="rId6"/>
    <p:sldId id="519" r:id="rId7"/>
    <p:sldId id="520" r:id="rId8"/>
    <p:sldId id="521" r:id="rId9"/>
    <p:sldId id="522" r:id="rId10"/>
    <p:sldId id="523" r:id="rId11"/>
    <p:sldId id="524" r:id="rId12"/>
    <p:sldId id="525" r:id="rId13"/>
    <p:sldId id="526" r:id="rId14"/>
    <p:sldId id="527" r:id="rId15"/>
    <p:sldId id="528" r:id="rId16"/>
    <p:sldId id="529" r:id="rId17"/>
    <p:sldId id="530" r:id="rId18"/>
    <p:sldId id="531" r:id="rId19"/>
    <p:sldId id="532" r:id="rId20"/>
    <p:sldId id="533"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551" r:id="rId39"/>
    <p:sldId id="552" r:id="rId40"/>
    <p:sldId id="553" r:id="rId41"/>
    <p:sldId id="554" r:id="rId42"/>
    <p:sldId id="555" r:id="rId43"/>
    <p:sldId id="556" r:id="rId44"/>
    <p:sldId id="557" r:id="rId45"/>
    <p:sldId id="558" r:id="rId46"/>
    <p:sldId id="559" r:id="rId47"/>
    <p:sldId id="432" r:id="rId48"/>
    <p:sldId id="433" r:id="rId49"/>
    <p:sldId id="434" r:id="rId50"/>
    <p:sldId id="435" r:id="rId51"/>
    <p:sldId id="436" r:id="rId52"/>
    <p:sldId id="437" r:id="rId53"/>
    <p:sldId id="438" r:id="rId54"/>
    <p:sldId id="439" r:id="rId55"/>
    <p:sldId id="482" r:id="rId56"/>
    <p:sldId id="483" r:id="rId57"/>
    <p:sldId id="484" r:id="rId58"/>
    <p:sldId id="440" r:id="rId59"/>
    <p:sldId id="441" r:id="rId60"/>
    <p:sldId id="513" r:id="rId61"/>
    <p:sldId id="489" r:id="rId62"/>
  </p:sldIdLst>
  <p:sldSz cx="9144000" cy="6858000" type="screen4x3"/>
  <p:notesSz cx="6858000" cy="9144000"/>
  <p:defaultTextStyle>
    <a:defPPr>
      <a:defRPr lang="el-GR"/>
    </a:defPPr>
    <a:lvl1pPr algn="l" rtl="0" fontAlgn="base">
      <a:spcBef>
        <a:spcPct val="0"/>
      </a:spcBef>
      <a:spcAft>
        <a:spcPct val="0"/>
      </a:spcAft>
      <a:defRPr sz="1000" kern="1200">
        <a:solidFill>
          <a:schemeClr val="tx1"/>
        </a:solidFill>
        <a:latin typeface="Bookman Old Style" pitchFamily="18" charset="0"/>
        <a:ea typeface="+mn-ea"/>
        <a:cs typeface="+mn-cs"/>
      </a:defRPr>
    </a:lvl1pPr>
    <a:lvl2pPr marL="457200" algn="l" rtl="0" fontAlgn="base">
      <a:spcBef>
        <a:spcPct val="0"/>
      </a:spcBef>
      <a:spcAft>
        <a:spcPct val="0"/>
      </a:spcAft>
      <a:defRPr sz="1000" kern="1200">
        <a:solidFill>
          <a:schemeClr val="tx1"/>
        </a:solidFill>
        <a:latin typeface="Bookman Old Style" pitchFamily="18" charset="0"/>
        <a:ea typeface="+mn-ea"/>
        <a:cs typeface="+mn-cs"/>
      </a:defRPr>
    </a:lvl2pPr>
    <a:lvl3pPr marL="914400" algn="l" rtl="0" fontAlgn="base">
      <a:spcBef>
        <a:spcPct val="0"/>
      </a:spcBef>
      <a:spcAft>
        <a:spcPct val="0"/>
      </a:spcAft>
      <a:defRPr sz="1000" kern="1200">
        <a:solidFill>
          <a:schemeClr val="tx1"/>
        </a:solidFill>
        <a:latin typeface="Bookman Old Style" pitchFamily="18" charset="0"/>
        <a:ea typeface="+mn-ea"/>
        <a:cs typeface="+mn-cs"/>
      </a:defRPr>
    </a:lvl3pPr>
    <a:lvl4pPr marL="1371600" algn="l" rtl="0" fontAlgn="base">
      <a:spcBef>
        <a:spcPct val="0"/>
      </a:spcBef>
      <a:spcAft>
        <a:spcPct val="0"/>
      </a:spcAft>
      <a:defRPr sz="1000" kern="1200">
        <a:solidFill>
          <a:schemeClr val="tx1"/>
        </a:solidFill>
        <a:latin typeface="Bookman Old Style" pitchFamily="18" charset="0"/>
        <a:ea typeface="+mn-ea"/>
        <a:cs typeface="+mn-cs"/>
      </a:defRPr>
    </a:lvl4pPr>
    <a:lvl5pPr marL="1828800" algn="l" rtl="0" fontAlgn="base">
      <a:spcBef>
        <a:spcPct val="0"/>
      </a:spcBef>
      <a:spcAft>
        <a:spcPct val="0"/>
      </a:spcAft>
      <a:defRPr sz="1000" kern="1200">
        <a:solidFill>
          <a:schemeClr val="tx1"/>
        </a:solidFill>
        <a:latin typeface="Bookman Old Style" pitchFamily="18" charset="0"/>
        <a:ea typeface="+mn-ea"/>
        <a:cs typeface="+mn-cs"/>
      </a:defRPr>
    </a:lvl5pPr>
    <a:lvl6pPr marL="2286000" algn="l" defTabSz="914400" rtl="0" eaLnBrk="1" latinLnBrk="0" hangingPunct="1">
      <a:defRPr sz="1000" kern="1200">
        <a:solidFill>
          <a:schemeClr val="tx1"/>
        </a:solidFill>
        <a:latin typeface="Bookman Old Style" pitchFamily="18" charset="0"/>
        <a:ea typeface="+mn-ea"/>
        <a:cs typeface="+mn-cs"/>
      </a:defRPr>
    </a:lvl6pPr>
    <a:lvl7pPr marL="2743200" algn="l" defTabSz="914400" rtl="0" eaLnBrk="1" latinLnBrk="0" hangingPunct="1">
      <a:defRPr sz="1000" kern="1200">
        <a:solidFill>
          <a:schemeClr val="tx1"/>
        </a:solidFill>
        <a:latin typeface="Bookman Old Style" pitchFamily="18" charset="0"/>
        <a:ea typeface="+mn-ea"/>
        <a:cs typeface="+mn-cs"/>
      </a:defRPr>
    </a:lvl7pPr>
    <a:lvl8pPr marL="3200400" algn="l" defTabSz="914400" rtl="0" eaLnBrk="1" latinLnBrk="0" hangingPunct="1">
      <a:defRPr sz="1000" kern="1200">
        <a:solidFill>
          <a:schemeClr val="tx1"/>
        </a:solidFill>
        <a:latin typeface="Bookman Old Style" pitchFamily="18" charset="0"/>
        <a:ea typeface="+mn-ea"/>
        <a:cs typeface="+mn-cs"/>
      </a:defRPr>
    </a:lvl8pPr>
    <a:lvl9pPr marL="3657600" algn="l" defTabSz="914400" rtl="0" eaLnBrk="1" latinLnBrk="0" hangingPunct="1">
      <a:defRPr sz="1000" kern="1200">
        <a:solidFill>
          <a:schemeClr val="tx1"/>
        </a:solidFill>
        <a:latin typeface="Bookman Old Style"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00"/>
    <a:srgbClr val="000066"/>
    <a:srgbClr val="336600"/>
    <a:srgbClr val="808000"/>
    <a:srgbClr val="00CC00"/>
    <a:srgbClr val="FFFFFF"/>
    <a:srgbClr val="F639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2" autoAdjust="0"/>
    <p:restoredTop sz="99768" autoAdjust="0"/>
  </p:normalViewPr>
  <p:slideViewPr>
    <p:cSldViewPr>
      <p:cViewPr varScale="1">
        <p:scale>
          <a:sx n="91" d="100"/>
          <a:sy n="91" d="100"/>
        </p:scale>
        <p:origin x="1170" y="84"/>
      </p:cViewPr>
      <p:guideLst>
        <p:guide orient="horz" pos="2160"/>
        <p:guide pos="2880"/>
      </p:guideLst>
    </p:cSldViewPr>
  </p:slideViewPr>
  <p:notesTextViewPr>
    <p:cViewPr>
      <p:scale>
        <a:sx n="100" d="100"/>
        <a:sy n="100" d="100"/>
      </p:scale>
      <p:origin x="0" y="0"/>
    </p:cViewPr>
  </p:notesTextViewPr>
  <p:sorterViewPr>
    <p:cViewPr>
      <p:scale>
        <a:sx n="25" d="100"/>
        <a:sy n="2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3" qsCatId="3D" csTypeId="urn:microsoft.com/office/officeart/2005/8/colors/colorful1#1" csCatId="colorful"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Εισαγωγή </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6B10DF9B-05F9-404E-85ED-D50920D0D4C9}" type="presOf" srcId="{9F527C94-6ED8-47D1-8771-39E362314F44}" destId="{2F4742E4-7FC3-4D65-9AE7-B20903721954}" srcOrd="0" destOrd="0" presId="urn:microsoft.com/office/officeart/2005/8/layout/vList2"/>
    <dgm:cxn modelId="{74D75AC7-D5F2-4085-B066-68BB40F1F12F}" type="presOf" srcId="{52D19193-48A1-4637-8D4F-F0C435623478}" destId="{50E01AF5-8A9B-4567-9897-36C36AA0AF49}" srcOrd="0" destOrd="0" presId="urn:microsoft.com/office/officeart/2005/8/layout/vList2"/>
    <dgm:cxn modelId="{1E7C2D65-F98D-4B42-8C0F-84DDD71B3501}"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8"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Τριβή και δυνάμεις κατάτμησης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116231">
        <dgm:presLayoutVars>
          <dgm:chMax val="0"/>
          <dgm:bulletEnabled val="1"/>
        </dgm:presLayoutVars>
      </dgm:prSet>
      <dgm:spPr/>
      <dgm:t>
        <a:bodyPr/>
        <a:lstStyle/>
        <a:p>
          <a:endParaRPr lang="el-GR"/>
        </a:p>
      </dgm:t>
    </dgm:pt>
  </dgm:ptLst>
  <dgm:cxnLst>
    <dgm:cxn modelId="{0588C1A9-A761-49D0-BFFE-5BAF1B981AE1}" type="presOf" srcId="{52D19193-48A1-4637-8D4F-F0C435623478}" destId="{50E01AF5-8A9B-4567-9897-36C36AA0AF49}"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171A6EDF-57B7-4A50-BEE6-D9EF51709D3D}" type="presOf" srcId="{9F527C94-6ED8-47D1-8771-39E362314F44}" destId="{2F4742E4-7FC3-4D65-9AE7-B20903721954}" srcOrd="0" destOrd="0" presId="urn:microsoft.com/office/officeart/2005/8/layout/vList2"/>
    <dgm:cxn modelId="{9EEF24B6-F6E8-4B06-AFF3-AF003928EF31}"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1" qsCatId="3D" csTypeId="urn:microsoft.com/office/officeart/2005/8/colors/accent2_2" csCatId="accent2"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9E90BAC4-2A48-4691-A55E-2BFE6B7E02B2}" type="presOf" srcId="{52D19193-48A1-4637-8D4F-F0C435623478}" destId="{50E01AF5-8A9B-4567-9897-36C36AA0AF49}"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D6756891-BB3E-42B2-A1EB-0D05DB25AAF8}" type="presOf" srcId="{9F527C94-6ED8-47D1-8771-39E362314F44}" destId="{2F4742E4-7FC3-4D65-9AE7-B20903721954}" srcOrd="0" destOrd="0" presId="urn:microsoft.com/office/officeart/2005/8/layout/vList2"/>
    <dgm:cxn modelId="{1D45ECE0-77FB-47D6-8225-560295F6F111}"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9" qsCatId="3D" csTypeId="urn:microsoft.com/office/officeart/2005/8/colors/colorful2" csCatId="colorful"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F840EB0A-D429-416E-AC69-EDA64EB05868}" type="presOf" srcId="{52D19193-48A1-4637-8D4F-F0C435623478}" destId="{50E01AF5-8A9B-4567-9897-36C36AA0AF49}" srcOrd="0" destOrd="0" presId="urn:microsoft.com/office/officeart/2005/8/layout/vList2"/>
    <dgm:cxn modelId="{4EEB9994-9521-46CD-899D-79726CB83C29}" type="presOf" srcId="{9F527C94-6ED8-47D1-8771-39E362314F44}" destId="{2F4742E4-7FC3-4D65-9AE7-B20903721954}" srcOrd="0" destOrd="0" presId="urn:microsoft.com/office/officeart/2005/8/layout/vList2"/>
    <dgm:cxn modelId="{F59FE4C7-FC55-4753-AC6E-AAB91F26E03C}"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0" qsCatId="3D" csTypeId="urn:microsoft.com/office/officeart/2005/8/colors/colorful2" csCatId="colorful" phldr="1"/>
      <dgm:spPr/>
      <dgm:t>
        <a:bodyPr/>
        <a:lstStyle/>
        <a:p>
          <a:endParaRPr lang="el-GR"/>
        </a:p>
      </dgm:t>
    </dgm:pt>
    <dgm:pt modelId="{9F527C94-6ED8-47D1-8771-39E362314F44}">
      <dgm:prSet/>
      <dgm:spPr/>
      <dgm:t>
        <a:bodyPr/>
        <a:lstStyle/>
        <a:p>
          <a:pPr algn="ctr" rtl="0"/>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27AD7342-E678-4AF9-A9A0-B74BBB94A622}" type="presOf" srcId="{9F527C94-6ED8-47D1-8771-39E362314F44}" destId="{2F4742E4-7FC3-4D65-9AE7-B20903721954}" srcOrd="0" destOrd="0" presId="urn:microsoft.com/office/officeart/2005/8/layout/vList2"/>
    <dgm:cxn modelId="{AB36FB5A-8E8C-4F36-9090-74AAFB0426E8}" type="presOf" srcId="{52D19193-48A1-4637-8D4F-F0C435623478}" destId="{50E01AF5-8A9B-4567-9897-36C36AA0AF49}" srcOrd="0" destOrd="0" presId="urn:microsoft.com/office/officeart/2005/8/layout/vList2"/>
    <dgm:cxn modelId="{9694A3A1-4209-4E29-90C2-50D8BAAB7035}"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1" qsCatId="3D" csTypeId="urn:microsoft.com/office/officeart/2005/8/colors/colorful2" csCatId="colorful"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EA5CB244-CE45-40E6-80DA-9D7A5769BAB5}" type="presOf" srcId="{9F527C94-6ED8-47D1-8771-39E362314F44}" destId="{2F4742E4-7FC3-4D65-9AE7-B20903721954}" srcOrd="0" destOrd="0" presId="urn:microsoft.com/office/officeart/2005/8/layout/vList2"/>
    <dgm:cxn modelId="{867C64BC-DF14-4A08-895E-84510E8A6FAB}" type="presOf" srcId="{52D19193-48A1-4637-8D4F-F0C435623478}" destId="{50E01AF5-8A9B-4567-9897-36C36AA0AF49}" srcOrd="0" destOrd="0" presId="urn:microsoft.com/office/officeart/2005/8/layout/vList2"/>
    <dgm:cxn modelId="{E380C8D2-F378-4356-BCF5-1A022ABFB652}"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2" qsCatId="3D" csTypeId="urn:microsoft.com/office/officeart/2005/8/colors/colorful2" csCatId="colorful"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B65326D7-642D-49A6-A4E4-E3F22BC3B9D2}" type="presOf" srcId="{9F527C94-6ED8-47D1-8771-39E362314F44}" destId="{2F4742E4-7FC3-4D65-9AE7-B20903721954}" srcOrd="0" destOrd="0" presId="urn:microsoft.com/office/officeart/2005/8/layout/vList2"/>
    <dgm:cxn modelId="{522A6EF3-352D-4EF8-81E3-C63AF7020468}" type="presOf" srcId="{52D19193-48A1-4637-8D4F-F0C435623478}" destId="{50E01AF5-8A9B-4567-9897-36C36AA0AF49}" srcOrd="0" destOrd="0" presId="urn:microsoft.com/office/officeart/2005/8/layout/vList2"/>
    <dgm:cxn modelId="{3E57C052-A8D6-4E3F-B071-5C14DDBEC1EE}"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3" qsCatId="3D" csTypeId="urn:microsoft.com/office/officeart/2005/8/colors/colorful2" csCatId="colorful" phldr="1"/>
      <dgm:spPr/>
      <dgm:t>
        <a:bodyPr/>
        <a:lstStyle/>
        <a:p>
          <a:endParaRPr lang="el-GR"/>
        </a:p>
      </dgm:t>
    </dgm:pt>
    <dgm:pt modelId="{9F527C94-6ED8-47D1-8771-39E362314F44}">
      <dgm:prSet/>
      <dgm:spPr/>
      <dgm:t>
        <a:bodyPr/>
        <a:lstStyle/>
        <a:p>
          <a:pPr algn="ctr" rtl="0"/>
          <a:r>
            <a:rPr lang="el-GR" b="1" dirty="0" smtClean="0">
              <a:effectLst>
                <a:outerShdw blurRad="38100" dist="38100" dir="2700000" algn="tl">
                  <a:srgbClr val="000000">
                    <a:alpha val="43137"/>
                  </a:srgbClr>
                </a:outerShdw>
              </a:effectLst>
            </a:rPr>
            <a:t> </a:t>
          </a:r>
          <a:r>
            <a:rPr lang="el-GR" b="1" dirty="0" err="1" smtClean="0">
              <a:effectLst>
                <a:outerShdw blurRad="38100" dist="38100" dir="2700000" algn="tl">
                  <a:srgbClr val="000000">
                    <a:alpha val="43137"/>
                  </a:srgbClr>
                </a:outerShdw>
              </a:effectLst>
            </a:rPr>
            <a:t>Σταδιοποίηση</a:t>
          </a:r>
          <a:r>
            <a:rPr lang="el-GR" b="1" dirty="0" smtClean="0">
              <a:effectLst>
                <a:outerShdw blurRad="38100" dist="38100" dir="2700000" algn="tl">
                  <a:srgbClr val="000000">
                    <a:alpha val="43137"/>
                  </a:srgbClr>
                </a:outerShdw>
              </a:effectLst>
            </a:rPr>
            <a:t> των ελκών</a:t>
          </a:r>
          <a:endParaRPr lang="el-GR"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0168F459-A294-47CE-AE4D-0C3E78EA9BBD}" type="presOf" srcId="{9F527C94-6ED8-47D1-8771-39E362314F44}" destId="{2F4742E4-7FC3-4D65-9AE7-B20903721954}"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016B5C19-A28F-477B-85C7-90A3FB9F74E6}" type="presOf" srcId="{52D19193-48A1-4637-8D4F-F0C435623478}" destId="{50E01AF5-8A9B-4567-9897-36C36AA0AF49}" srcOrd="0" destOrd="0" presId="urn:microsoft.com/office/officeart/2005/8/layout/vList2"/>
    <dgm:cxn modelId="{004C07CB-863F-44DA-A4CC-11AABB24210F}"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4"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Παράγοντες που επηρεάζουν την ακεραιότητα του δέρματος</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026769BB-D768-427B-8667-D6BE00ACD893}" type="presOf" srcId="{9F527C94-6ED8-47D1-8771-39E362314F44}" destId="{2F4742E4-7FC3-4D65-9AE7-B20903721954}" srcOrd="0" destOrd="0" presId="urn:microsoft.com/office/officeart/2005/8/layout/vList2"/>
    <dgm:cxn modelId="{36323FC9-C6EF-4A70-8122-F28EEC832454}" type="presOf" srcId="{52D19193-48A1-4637-8D4F-F0C435623478}" destId="{50E01AF5-8A9B-4567-9897-36C36AA0AF49}" srcOrd="0" destOrd="0" presId="urn:microsoft.com/office/officeart/2005/8/layout/vList2"/>
    <dgm:cxn modelId="{033B80A3-AE57-4E38-9A85-D1117CA9536D}"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5"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Μεταβολές κατά τη γήρανση του δέρματος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045E44-B253-499A-ADF2-542B319B2919}" type="presOf" srcId="{52D19193-48A1-4637-8D4F-F0C435623478}" destId="{50E01AF5-8A9B-4567-9897-36C36AA0AF49}"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1EFB25B6-A59A-4BF7-9607-00D2D2C18193}" type="presOf" srcId="{9F527C94-6ED8-47D1-8771-39E362314F44}" destId="{2F4742E4-7FC3-4D65-9AE7-B20903721954}" srcOrd="0" destOrd="0" presId="urn:microsoft.com/office/officeart/2005/8/layout/vList2"/>
    <dgm:cxn modelId="{5D718BB3-DAFA-4FD9-92C1-10769FB53607}"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6"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E8096680-9836-4BC0-8594-CA7713FBD6E0}" type="presOf" srcId="{9F527C94-6ED8-47D1-8771-39E362314F44}" destId="{2F4742E4-7FC3-4D65-9AE7-B20903721954}" srcOrd="0" destOrd="0" presId="urn:microsoft.com/office/officeart/2005/8/layout/vList2"/>
    <dgm:cxn modelId="{092ED20A-65EB-4909-9987-DD070AFACB58}" type="presOf" srcId="{52D19193-48A1-4637-8D4F-F0C435623478}" destId="{50E01AF5-8A9B-4567-9897-36C36AA0AF49}" srcOrd="0" destOrd="0" presId="urn:microsoft.com/office/officeart/2005/8/layout/vList2"/>
    <dgm:cxn modelId="{1B5EA3BA-066C-418B-BC65-859C07B09E56}"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Έλκος πίεσης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1FDE4943-267E-4237-AC91-366DF954F737}" type="presOf" srcId="{9F527C94-6ED8-47D1-8771-39E362314F44}" destId="{2F4742E4-7FC3-4D65-9AE7-B20903721954}" srcOrd="0" destOrd="0" presId="urn:microsoft.com/office/officeart/2005/8/layout/vList2"/>
    <dgm:cxn modelId="{3A92F2CF-20AE-40B8-BACA-181CD28A713C}" type="presOf" srcId="{52D19193-48A1-4637-8D4F-F0C435623478}" destId="{50E01AF5-8A9B-4567-9897-36C36AA0AF49}" srcOrd="0" destOrd="0" presId="urn:microsoft.com/office/officeart/2005/8/layout/vList2"/>
    <dgm:cxn modelId="{2618AA66-FE6A-464F-811D-763DECC5AFCB}"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7" qsCatId="3D" csTypeId="urn:microsoft.com/office/officeart/2005/8/colors/colorful4" csCatId="colorful" phldr="1"/>
      <dgm:spPr/>
      <dgm:t>
        <a:bodyPr/>
        <a:lstStyle/>
        <a:p>
          <a:endParaRPr lang="el-GR"/>
        </a:p>
      </dgm:t>
    </dgm:pt>
    <dgm:pt modelId="{9F527C94-6ED8-47D1-8771-39E362314F44}">
      <dgm:prSet custT="1"/>
      <dgm:spPr/>
      <dgm:t>
        <a:bodyPr/>
        <a:lstStyle/>
        <a:p>
          <a:pPr algn="ctr" rtl="0"/>
          <a:r>
            <a:rPr lang="el-GR" sz="3600" b="1" dirty="0" smtClean="0">
              <a:effectLst>
                <a:outerShdw blurRad="38100" dist="38100" dir="2700000" algn="tl">
                  <a:srgbClr val="000000">
                    <a:alpha val="43137"/>
                  </a:srgbClr>
                </a:outerShdw>
              </a:effectLst>
            </a:rPr>
            <a:t>Πρόληψη ελκών πίεσης </a:t>
          </a:r>
          <a:endParaRPr lang="el-GR" sz="36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77515">
        <dgm:presLayoutVars>
          <dgm:chMax val="0"/>
          <dgm:bulletEnabled val="1"/>
        </dgm:presLayoutVars>
      </dgm:prSet>
      <dgm:spPr/>
      <dgm:t>
        <a:bodyPr/>
        <a:lstStyle/>
        <a:p>
          <a:endParaRPr lang="el-GR"/>
        </a:p>
      </dgm:t>
    </dgm:pt>
  </dgm:ptLst>
  <dgm:cxnLst>
    <dgm:cxn modelId="{62A85D14-0BE5-4099-AB34-FE14A4DBBC33}" type="presOf" srcId="{52D19193-48A1-4637-8D4F-F0C435623478}" destId="{50E01AF5-8A9B-4567-9897-36C36AA0AF49}"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F0390FDC-C45E-4D0B-AB5A-CCE9084E7D3B}" type="presOf" srcId="{9F527C94-6ED8-47D1-8771-39E362314F44}" destId="{2F4742E4-7FC3-4D65-9AE7-B20903721954}" srcOrd="0" destOrd="0" presId="urn:microsoft.com/office/officeart/2005/8/layout/vList2"/>
    <dgm:cxn modelId="{E1EE04FA-256A-4F86-B4D6-BBEC476B392E}"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89C8E8D-D736-416C-8918-D5513F1924A3}"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l-GR"/>
        </a:p>
      </dgm:t>
    </dgm:pt>
    <dgm:pt modelId="{5EB463A1-6157-434B-B379-C4FAC81B3470}">
      <dgm:prSet custT="1"/>
      <dgm:spPr/>
      <dgm:t>
        <a:bodyPr/>
        <a:lstStyle/>
        <a:p>
          <a:pPr rtl="0">
            <a:spcBef>
              <a:spcPts val="600"/>
            </a:spcBef>
          </a:pPr>
          <a:r>
            <a:rPr lang="el-GR" sz="1200" dirty="0" smtClean="0">
              <a:solidFill>
                <a:srgbClr val="FFFF00"/>
              </a:solidFill>
            </a:rPr>
            <a:t>Χρησιμοποιήστε καθαρά, τεντωμένα και στεγνά σεντόνια</a:t>
          </a:r>
          <a:endParaRPr lang="el-GR" sz="1200" dirty="0">
            <a:solidFill>
              <a:srgbClr val="FFFF00"/>
            </a:solidFill>
          </a:endParaRPr>
        </a:p>
      </dgm:t>
    </dgm:pt>
    <dgm:pt modelId="{FFC4A826-92B0-463F-A320-AE32B91E688C}" type="parTrans" cxnId="{4602DF13-1AD9-48D6-8546-9ACD67AAD307}">
      <dgm:prSet/>
      <dgm:spPr/>
      <dgm:t>
        <a:bodyPr/>
        <a:lstStyle/>
        <a:p>
          <a:pPr>
            <a:spcBef>
              <a:spcPts val="600"/>
            </a:spcBef>
          </a:pPr>
          <a:endParaRPr lang="el-GR" sz="3600">
            <a:solidFill>
              <a:srgbClr val="FFFF00"/>
            </a:solidFill>
          </a:endParaRPr>
        </a:p>
      </dgm:t>
    </dgm:pt>
    <dgm:pt modelId="{D316D5FB-4167-449F-9E6D-1A1290147C8C}" type="sibTrans" cxnId="{4602DF13-1AD9-48D6-8546-9ACD67AAD307}">
      <dgm:prSet/>
      <dgm:spPr/>
      <dgm:t>
        <a:bodyPr/>
        <a:lstStyle/>
        <a:p>
          <a:pPr>
            <a:spcBef>
              <a:spcPts val="600"/>
            </a:spcBef>
          </a:pPr>
          <a:endParaRPr lang="el-GR" sz="3600">
            <a:solidFill>
              <a:srgbClr val="FFFF00"/>
            </a:solidFill>
          </a:endParaRPr>
        </a:p>
      </dgm:t>
    </dgm:pt>
    <dgm:pt modelId="{0EEE6D66-15AC-4382-8D20-C68DEDC818ED}">
      <dgm:prSet custT="1"/>
      <dgm:spPr/>
      <dgm:t>
        <a:bodyPr/>
        <a:lstStyle/>
        <a:p>
          <a:pPr rtl="0">
            <a:spcBef>
              <a:spcPts val="600"/>
            </a:spcBef>
          </a:pPr>
          <a:r>
            <a:rPr lang="el-GR" sz="1200" dirty="0" smtClean="0">
              <a:solidFill>
                <a:srgbClr val="FFFF00"/>
              </a:solidFill>
            </a:rPr>
            <a:t>Αξιολογήστε σε καθημερινή βάση το δέρμα των ασθενών σε κίνδυνο</a:t>
          </a:r>
          <a:endParaRPr lang="el-GR" sz="1200" dirty="0">
            <a:solidFill>
              <a:srgbClr val="FFFF00"/>
            </a:solidFill>
          </a:endParaRPr>
        </a:p>
      </dgm:t>
    </dgm:pt>
    <dgm:pt modelId="{02DEA111-BB57-4579-9C81-E4947EA7265E}" type="parTrans" cxnId="{B07FAFDA-3D2E-481A-80F9-4BBFC94CFBE8}">
      <dgm:prSet/>
      <dgm:spPr/>
      <dgm:t>
        <a:bodyPr/>
        <a:lstStyle/>
        <a:p>
          <a:pPr>
            <a:spcBef>
              <a:spcPts val="600"/>
            </a:spcBef>
          </a:pPr>
          <a:endParaRPr lang="el-GR" sz="3600">
            <a:solidFill>
              <a:srgbClr val="FFFF00"/>
            </a:solidFill>
          </a:endParaRPr>
        </a:p>
      </dgm:t>
    </dgm:pt>
    <dgm:pt modelId="{F8C65F9E-BD6F-4CCF-9E5A-92F4EFD53B4D}" type="sibTrans" cxnId="{B07FAFDA-3D2E-481A-80F9-4BBFC94CFBE8}">
      <dgm:prSet/>
      <dgm:spPr/>
      <dgm:t>
        <a:bodyPr/>
        <a:lstStyle/>
        <a:p>
          <a:pPr>
            <a:spcBef>
              <a:spcPts val="600"/>
            </a:spcBef>
          </a:pPr>
          <a:endParaRPr lang="el-GR" sz="3600">
            <a:solidFill>
              <a:srgbClr val="FFFF00"/>
            </a:solidFill>
          </a:endParaRPr>
        </a:p>
      </dgm:t>
    </dgm:pt>
    <dgm:pt modelId="{0D018E59-1F75-4D86-95F5-BAC49BDA3012}">
      <dgm:prSet custT="1"/>
      <dgm:spPr/>
      <dgm:t>
        <a:bodyPr/>
        <a:lstStyle/>
        <a:p>
          <a:pPr marL="0" marR="0" indent="0" defTabSz="914400" rtl="0" eaLnBrk="1" fontAlgn="auto" latinLnBrk="0" hangingPunct="1">
            <a:lnSpc>
              <a:spcPct val="100000"/>
            </a:lnSpc>
            <a:spcBef>
              <a:spcPts val="600"/>
            </a:spcBef>
            <a:spcAft>
              <a:spcPts val="0"/>
            </a:spcAft>
            <a:buClrTx/>
            <a:buSzTx/>
            <a:buFontTx/>
            <a:buNone/>
            <a:tabLst/>
            <a:defRPr/>
          </a:pPr>
          <a:r>
            <a:rPr lang="el-GR" sz="1200" dirty="0" smtClean="0">
              <a:solidFill>
                <a:srgbClr val="FFFF00"/>
              </a:solidFill>
            </a:rPr>
            <a:t>Δώστε ιδιαίτερη προσοχή στις περιοχές των οστεωδών προεξοχών. Αποφεύγετε τις μαλάξεις σε οστεώδεις προεξοχές</a:t>
          </a:r>
          <a:endParaRPr lang="el-GR" sz="1200" dirty="0">
            <a:solidFill>
              <a:srgbClr val="FFFF00"/>
            </a:solidFill>
          </a:endParaRPr>
        </a:p>
      </dgm:t>
    </dgm:pt>
    <dgm:pt modelId="{A020250C-8104-4AF6-B00E-41B8B86FFC3E}" type="parTrans" cxnId="{64E82A3E-0E87-4AA7-B875-A92763FD1A39}">
      <dgm:prSet/>
      <dgm:spPr/>
      <dgm:t>
        <a:bodyPr/>
        <a:lstStyle/>
        <a:p>
          <a:pPr>
            <a:spcBef>
              <a:spcPts val="600"/>
            </a:spcBef>
          </a:pPr>
          <a:endParaRPr lang="el-GR" sz="3600">
            <a:solidFill>
              <a:srgbClr val="FFFF00"/>
            </a:solidFill>
          </a:endParaRPr>
        </a:p>
      </dgm:t>
    </dgm:pt>
    <dgm:pt modelId="{FCA6ACDD-9936-45DC-9AC6-FE28CA08559B}" type="sibTrans" cxnId="{64E82A3E-0E87-4AA7-B875-A92763FD1A39}">
      <dgm:prSet/>
      <dgm:spPr/>
      <dgm:t>
        <a:bodyPr/>
        <a:lstStyle/>
        <a:p>
          <a:pPr>
            <a:spcBef>
              <a:spcPts val="600"/>
            </a:spcBef>
          </a:pPr>
          <a:endParaRPr lang="el-GR" sz="3600">
            <a:solidFill>
              <a:srgbClr val="FFFF00"/>
            </a:solidFill>
          </a:endParaRPr>
        </a:p>
      </dgm:t>
    </dgm:pt>
    <dgm:pt modelId="{E65114B4-E951-4C29-A913-A6E017A60840}">
      <dgm:prSet custT="1"/>
      <dgm:spPr/>
      <dgm:t>
        <a:bodyPr/>
        <a:lstStyle/>
        <a:p>
          <a:pPr rtl="0">
            <a:spcBef>
              <a:spcPts val="600"/>
            </a:spcBef>
          </a:pPr>
          <a:r>
            <a:rPr lang="el-GR" sz="1200" dirty="0" smtClean="0">
              <a:solidFill>
                <a:srgbClr val="FFFF00"/>
              </a:solidFill>
            </a:rPr>
            <a:t>Καθαρίζετε το δέρμα συχνά και όταν υπάρχουν σημεία λοίμωξης </a:t>
          </a:r>
          <a:endParaRPr lang="el-GR" sz="1200" dirty="0">
            <a:solidFill>
              <a:srgbClr val="FFFF00"/>
            </a:solidFill>
          </a:endParaRPr>
        </a:p>
      </dgm:t>
    </dgm:pt>
    <dgm:pt modelId="{1D640E22-AC2F-4DA2-B00B-6909312B719D}" type="parTrans" cxnId="{CE219B7C-74AA-4CA1-AFB3-D6C89527FB68}">
      <dgm:prSet/>
      <dgm:spPr/>
      <dgm:t>
        <a:bodyPr/>
        <a:lstStyle/>
        <a:p>
          <a:pPr>
            <a:spcBef>
              <a:spcPts val="600"/>
            </a:spcBef>
          </a:pPr>
          <a:endParaRPr lang="el-GR" sz="3600">
            <a:solidFill>
              <a:srgbClr val="FFFF00"/>
            </a:solidFill>
          </a:endParaRPr>
        </a:p>
      </dgm:t>
    </dgm:pt>
    <dgm:pt modelId="{21DF6C0C-5F55-476D-8A50-CC4566839CAA}" type="sibTrans" cxnId="{CE219B7C-74AA-4CA1-AFB3-D6C89527FB68}">
      <dgm:prSet/>
      <dgm:spPr/>
      <dgm:t>
        <a:bodyPr/>
        <a:lstStyle/>
        <a:p>
          <a:pPr>
            <a:spcBef>
              <a:spcPts val="600"/>
            </a:spcBef>
          </a:pPr>
          <a:endParaRPr lang="el-GR" sz="3600">
            <a:solidFill>
              <a:srgbClr val="FFFF00"/>
            </a:solidFill>
          </a:endParaRPr>
        </a:p>
      </dgm:t>
    </dgm:pt>
    <dgm:pt modelId="{E219ECF5-C284-4DB5-895E-A4DBB2979E37}">
      <dgm:prSet custT="1"/>
      <dgm:spPr/>
      <dgm:t>
        <a:bodyPr/>
        <a:lstStyle/>
        <a:p>
          <a:pPr rtl="0">
            <a:spcBef>
              <a:spcPts val="600"/>
            </a:spcBef>
          </a:pPr>
          <a:r>
            <a:rPr lang="el-GR" sz="1200" dirty="0" smtClean="0">
              <a:solidFill>
                <a:srgbClr val="FFFF00"/>
              </a:solidFill>
            </a:rPr>
            <a:t>Χρησιμοποιείστε ήπιο καθαριστικό, ελάχιστη τριβή και αποφύγετε το ζεστό νερό</a:t>
          </a:r>
          <a:endParaRPr lang="el-GR" sz="1200" dirty="0">
            <a:solidFill>
              <a:srgbClr val="FFFF00"/>
            </a:solidFill>
          </a:endParaRPr>
        </a:p>
      </dgm:t>
    </dgm:pt>
    <dgm:pt modelId="{7EB5D0B6-9E26-40B5-BEBD-E10892E4CD2D}" type="parTrans" cxnId="{E483170F-4395-46D3-8F65-398447B9296E}">
      <dgm:prSet/>
      <dgm:spPr/>
      <dgm:t>
        <a:bodyPr/>
        <a:lstStyle/>
        <a:p>
          <a:pPr>
            <a:spcBef>
              <a:spcPts val="600"/>
            </a:spcBef>
          </a:pPr>
          <a:endParaRPr lang="el-GR" sz="3600">
            <a:solidFill>
              <a:srgbClr val="FFFF00"/>
            </a:solidFill>
          </a:endParaRPr>
        </a:p>
      </dgm:t>
    </dgm:pt>
    <dgm:pt modelId="{29AA1813-BEAF-4F72-B7EF-7008CD2563DC}" type="sibTrans" cxnId="{E483170F-4395-46D3-8F65-398447B9296E}">
      <dgm:prSet/>
      <dgm:spPr/>
      <dgm:t>
        <a:bodyPr/>
        <a:lstStyle/>
        <a:p>
          <a:pPr>
            <a:spcBef>
              <a:spcPts val="600"/>
            </a:spcBef>
          </a:pPr>
          <a:endParaRPr lang="el-GR" sz="3600">
            <a:solidFill>
              <a:srgbClr val="FFFF00"/>
            </a:solidFill>
          </a:endParaRPr>
        </a:p>
      </dgm:t>
    </dgm:pt>
    <dgm:pt modelId="{2B70C2C6-DCBD-44F0-877E-A7144DA1C3D2}">
      <dgm:prSet custT="1"/>
      <dgm:spPr/>
      <dgm:t>
        <a:bodyPr/>
        <a:lstStyle/>
        <a:p>
          <a:pPr rtl="0">
            <a:spcBef>
              <a:spcPts val="600"/>
            </a:spcBef>
          </a:pPr>
          <a:r>
            <a:rPr lang="el-GR" sz="1200" dirty="0" smtClean="0">
              <a:solidFill>
                <a:srgbClr val="FFFF00"/>
              </a:solidFill>
            </a:rPr>
            <a:t>Διατηρήστε υψηλή υγρασία στο περιβάλλον του ασθενούς και χρησιμοποιήστε ενυδατικές κρέμες εάν το δέρμα είναι ξηρό</a:t>
          </a:r>
          <a:endParaRPr lang="el-GR" sz="1200" dirty="0">
            <a:solidFill>
              <a:srgbClr val="FFFF00"/>
            </a:solidFill>
          </a:endParaRPr>
        </a:p>
      </dgm:t>
    </dgm:pt>
    <dgm:pt modelId="{253CEF53-9A69-4344-8C91-54F43F7AE81B}" type="parTrans" cxnId="{AF400307-7ED5-49D9-8CCF-BDECB48459C9}">
      <dgm:prSet/>
      <dgm:spPr/>
      <dgm:t>
        <a:bodyPr/>
        <a:lstStyle/>
        <a:p>
          <a:pPr>
            <a:spcBef>
              <a:spcPts val="600"/>
            </a:spcBef>
          </a:pPr>
          <a:endParaRPr lang="el-GR" sz="3600">
            <a:solidFill>
              <a:srgbClr val="FFFF00"/>
            </a:solidFill>
          </a:endParaRPr>
        </a:p>
      </dgm:t>
    </dgm:pt>
    <dgm:pt modelId="{628BAF38-166A-4297-B998-5DD1D74300E5}" type="sibTrans" cxnId="{AF400307-7ED5-49D9-8CCF-BDECB48459C9}">
      <dgm:prSet/>
      <dgm:spPr/>
      <dgm:t>
        <a:bodyPr/>
        <a:lstStyle/>
        <a:p>
          <a:pPr>
            <a:spcBef>
              <a:spcPts val="600"/>
            </a:spcBef>
          </a:pPr>
          <a:endParaRPr lang="el-GR" sz="3600">
            <a:solidFill>
              <a:srgbClr val="FFFF00"/>
            </a:solidFill>
          </a:endParaRPr>
        </a:p>
      </dgm:t>
    </dgm:pt>
    <dgm:pt modelId="{D79C3744-76DA-45F3-B844-823A24E73156}">
      <dgm:prSet custT="1"/>
      <dgm:spPr/>
      <dgm:t>
        <a:bodyPr/>
        <a:lstStyle/>
        <a:p>
          <a:pPr rtl="0">
            <a:spcBef>
              <a:spcPts val="600"/>
            </a:spcBef>
          </a:pPr>
          <a:r>
            <a:rPr lang="el-GR" sz="1200" dirty="0" smtClean="0">
              <a:solidFill>
                <a:srgbClr val="FFFF00"/>
              </a:solidFill>
            </a:rPr>
            <a:t>Προστατέψτε το δέρμα από την υγρασία λόγω  ακράτειας ή λόγω εξιδρωματικών υγρών από τραύματα</a:t>
          </a:r>
          <a:endParaRPr lang="el-GR" sz="1200" dirty="0">
            <a:solidFill>
              <a:srgbClr val="FFFF00"/>
            </a:solidFill>
          </a:endParaRPr>
        </a:p>
      </dgm:t>
    </dgm:pt>
    <dgm:pt modelId="{802968A8-0EB2-4CA9-A11A-09DB7331B657}" type="parTrans" cxnId="{3507306E-F8B2-4D37-BC9A-56CF847BCA31}">
      <dgm:prSet/>
      <dgm:spPr/>
      <dgm:t>
        <a:bodyPr/>
        <a:lstStyle/>
        <a:p>
          <a:pPr>
            <a:spcBef>
              <a:spcPts val="600"/>
            </a:spcBef>
          </a:pPr>
          <a:endParaRPr lang="el-GR" sz="3600">
            <a:solidFill>
              <a:srgbClr val="FFFF00"/>
            </a:solidFill>
          </a:endParaRPr>
        </a:p>
      </dgm:t>
    </dgm:pt>
    <dgm:pt modelId="{A4330C4A-F041-4DE1-ACEB-5505284C158D}" type="sibTrans" cxnId="{3507306E-F8B2-4D37-BC9A-56CF847BCA31}">
      <dgm:prSet/>
      <dgm:spPr/>
      <dgm:t>
        <a:bodyPr/>
        <a:lstStyle/>
        <a:p>
          <a:pPr>
            <a:spcBef>
              <a:spcPts val="600"/>
            </a:spcBef>
          </a:pPr>
          <a:endParaRPr lang="el-GR" sz="3600">
            <a:solidFill>
              <a:srgbClr val="FFFF00"/>
            </a:solidFill>
          </a:endParaRPr>
        </a:p>
      </dgm:t>
    </dgm:pt>
    <dgm:pt modelId="{1B599163-95CE-437B-B0F0-35BE7262EE3D}">
      <dgm:prSet custT="1"/>
      <dgm:spPr/>
      <dgm:t>
        <a:bodyPr/>
        <a:lstStyle/>
        <a:p>
          <a:pPr rtl="0">
            <a:lnSpc>
              <a:spcPct val="100000"/>
            </a:lnSpc>
            <a:spcBef>
              <a:spcPts val="600"/>
            </a:spcBef>
          </a:pPr>
          <a:r>
            <a:rPr lang="el-GR" sz="1200" dirty="0" smtClean="0">
              <a:solidFill>
                <a:srgbClr val="FFFF00"/>
              </a:solidFill>
            </a:rPr>
            <a:t>Ελαττώστε τους τραυματισμούς του δέρματος λόγω τριβής ή δυνάμεων κατάτμησης  χρησιμοποιώντας  κατάλληλη τοποθέτηση (ανύψωση του κρεβατιού ως 30</a:t>
          </a:r>
          <a:r>
            <a:rPr lang="el-GR" sz="1200" baseline="30000" dirty="0" smtClean="0">
              <a:solidFill>
                <a:srgbClr val="FFFF00"/>
              </a:solidFill>
            </a:rPr>
            <a:t>ο</a:t>
          </a:r>
          <a:r>
            <a:rPr lang="el-GR" sz="1200" dirty="0" smtClean="0">
              <a:solidFill>
                <a:srgbClr val="FFFF00"/>
              </a:solidFill>
            </a:rPr>
            <a:t>), γύρισμα και σωστές τεχνικές μεταφοράς</a:t>
          </a:r>
          <a:endParaRPr lang="el-GR" sz="1200" dirty="0">
            <a:solidFill>
              <a:srgbClr val="FFFF00"/>
            </a:solidFill>
          </a:endParaRPr>
        </a:p>
      </dgm:t>
    </dgm:pt>
    <dgm:pt modelId="{B5EB2897-AAB5-4F77-AFD6-28C7C5A14D95}" type="parTrans" cxnId="{161CB1E0-8E43-4DD0-A08B-F93498F33934}">
      <dgm:prSet/>
      <dgm:spPr/>
      <dgm:t>
        <a:bodyPr/>
        <a:lstStyle/>
        <a:p>
          <a:pPr>
            <a:spcBef>
              <a:spcPts val="600"/>
            </a:spcBef>
          </a:pPr>
          <a:endParaRPr lang="el-GR" sz="3600">
            <a:solidFill>
              <a:srgbClr val="FFFF00"/>
            </a:solidFill>
          </a:endParaRPr>
        </a:p>
      </dgm:t>
    </dgm:pt>
    <dgm:pt modelId="{B33979DA-947D-43B3-84EC-38A571DA5E73}" type="sibTrans" cxnId="{161CB1E0-8E43-4DD0-A08B-F93498F33934}">
      <dgm:prSet/>
      <dgm:spPr/>
      <dgm:t>
        <a:bodyPr/>
        <a:lstStyle/>
        <a:p>
          <a:pPr>
            <a:spcBef>
              <a:spcPts val="600"/>
            </a:spcBef>
          </a:pPr>
          <a:endParaRPr lang="el-GR" sz="3600">
            <a:solidFill>
              <a:srgbClr val="FFFF00"/>
            </a:solidFill>
          </a:endParaRPr>
        </a:p>
      </dgm:t>
    </dgm:pt>
    <dgm:pt modelId="{7B0CE14B-F908-4663-82B8-48F89FA8A855}">
      <dgm:prSet custT="1"/>
      <dgm:spPr/>
      <dgm:t>
        <a:bodyPr/>
        <a:lstStyle/>
        <a:p>
          <a:pPr rtl="0">
            <a:spcBef>
              <a:spcPts val="600"/>
            </a:spcBef>
          </a:pPr>
          <a:r>
            <a:rPr lang="el-GR" sz="1200" dirty="0" smtClean="0">
              <a:solidFill>
                <a:srgbClr val="FFFF00"/>
              </a:solidFill>
            </a:rPr>
            <a:t>Χρησιμοποιήστε λιπαντικά, προστατευτικές μεμβράνες, επιθέματα και γάζες για να ελαττώσετε το αποτέλεσμα της τριβής </a:t>
          </a:r>
          <a:endParaRPr lang="el-GR" sz="1200" dirty="0">
            <a:solidFill>
              <a:srgbClr val="FFFF00"/>
            </a:solidFill>
          </a:endParaRPr>
        </a:p>
      </dgm:t>
    </dgm:pt>
    <dgm:pt modelId="{281D64A2-DA07-49DA-BA5B-4C2A2789F1D3}" type="parTrans" cxnId="{94CDF87A-1014-4DF6-88D9-1EC35C052DD1}">
      <dgm:prSet/>
      <dgm:spPr/>
      <dgm:t>
        <a:bodyPr/>
        <a:lstStyle/>
        <a:p>
          <a:pPr>
            <a:spcBef>
              <a:spcPts val="600"/>
            </a:spcBef>
          </a:pPr>
          <a:endParaRPr lang="el-GR" sz="3600">
            <a:solidFill>
              <a:srgbClr val="FFFF00"/>
            </a:solidFill>
          </a:endParaRPr>
        </a:p>
      </dgm:t>
    </dgm:pt>
    <dgm:pt modelId="{15B752E8-B5AB-42F8-B3E7-07DDFDBA1E8B}" type="sibTrans" cxnId="{94CDF87A-1014-4DF6-88D9-1EC35C052DD1}">
      <dgm:prSet/>
      <dgm:spPr/>
      <dgm:t>
        <a:bodyPr/>
        <a:lstStyle/>
        <a:p>
          <a:pPr>
            <a:spcBef>
              <a:spcPts val="600"/>
            </a:spcBef>
          </a:pPr>
          <a:endParaRPr lang="el-GR" sz="3600">
            <a:solidFill>
              <a:srgbClr val="FFFF00"/>
            </a:solidFill>
          </a:endParaRPr>
        </a:p>
      </dgm:t>
    </dgm:pt>
    <dgm:pt modelId="{FD5A6EC5-3303-4E92-B5B1-EE1A953485AB}">
      <dgm:prSet custT="1"/>
      <dgm:spPr/>
      <dgm:t>
        <a:bodyPr/>
        <a:lstStyle/>
        <a:p>
          <a:pPr rtl="0">
            <a:spcBef>
              <a:spcPts val="600"/>
            </a:spcBef>
          </a:pPr>
          <a:r>
            <a:rPr lang="el-GR" sz="1200" dirty="0" smtClean="0">
              <a:solidFill>
                <a:srgbClr val="FFFF00"/>
              </a:solidFill>
            </a:rPr>
            <a:t>Διερευνήστε τις αιτίες ανεπαρκούς κατανάλωσης πρωτεϊνών και θερμίδων </a:t>
          </a:r>
          <a:endParaRPr lang="el-GR" sz="1200" dirty="0">
            <a:solidFill>
              <a:srgbClr val="FFFF00"/>
            </a:solidFill>
          </a:endParaRPr>
        </a:p>
      </dgm:t>
    </dgm:pt>
    <dgm:pt modelId="{9AD29FFC-C233-44F6-A4F7-9FEA22E28C41}" type="parTrans" cxnId="{B12BAD1B-E716-4779-8056-AB3D7435BC43}">
      <dgm:prSet/>
      <dgm:spPr/>
      <dgm:t>
        <a:bodyPr/>
        <a:lstStyle/>
        <a:p>
          <a:pPr>
            <a:spcBef>
              <a:spcPts val="600"/>
            </a:spcBef>
          </a:pPr>
          <a:endParaRPr lang="el-GR" sz="3600">
            <a:solidFill>
              <a:srgbClr val="FFFF00"/>
            </a:solidFill>
          </a:endParaRPr>
        </a:p>
      </dgm:t>
    </dgm:pt>
    <dgm:pt modelId="{6D696D4F-B056-411C-89D5-23A12B0E682C}" type="sibTrans" cxnId="{B12BAD1B-E716-4779-8056-AB3D7435BC43}">
      <dgm:prSet/>
      <dgm:spPr/>
      <dgm:t>
        <a:bodyPr/>
        <a:lstStyle/>
        <a:p>
          <a:pPr>
            <a:spcBef>
              <a:spcPts val="600"/>
            </a:spcBef>
          </a:pPr>
          <a:endParaRPr lang="el-GR" sz="3600">
            <a:solidFill>
              <a:srgbClr val="FFFF00"/>
            </a:solidFill>
          </a:endParaRPr>
        </a:p>
      </dgm:t>
    </dgm:pt>
    <dgm:pt modelId="{A574D99E-846A-4314-9A69-32255D899465}">
      <dgm:prSet custT="1"/>
      <dgm:spPr/>
      <dgm:t>
        <a:bodyPr/>
        <a:lstStyle/>
        <a:p>
          <a:pPr rtl="0">
            <a:spcBef>
              <a:spcPts val="600"/>
            </a:spcBef>
          </a:pPr>
          <a:r>
            <a:rPr lang="el-GR" sz="1200" dirty="0" smtClean="0">
              <a:solidFill>
                <a:srgbClr val="FFFF00"/>
              </a:solidFill>
            </a:rPr>
            <a:t>Χορηγήστε συμπληρώματα διατροφής. Ζητείστε οδηγίες από το διαιτολόγο </a:t>
          </a:r>
          <a:endParaRPr lang="el-GR" sz="1200" dirty="0">
            <a:solidFill>
              <a:srgbClr val="FFFF00"/>
            </a:solidFill>
          </a:endParaRPr>
        </a:p>
      </dgm:t>
    </dgm:pt>
    <dgm:pt modelId="{4974ED67-A7A4-4F95-A1DD-913D7BC800E8}" type="parTrans" cxnId="{F41BA31C-86AF-4438-BFEE-9D0804A1956D}">
      <dgm:prSet/>
      <dgm:spPr/>
      <dgm:t>
        <a:bodyPr/>
        <a:lstStyle/>
        <a:p>
          <a:pPr>
            <a:spcBef>
              <a:spcPts val="600"/>
            </a:spcBef>
          </a:pPr>
          <a:endParaRPr lang="el-GR" sz="3600">
            <a:solidFill>
              <a:srgbClr val="FFFF00"/>
            </a:solidFill>
          </a:endParaRPr>
        </a:p>
      </dgm:t>
    </dgm:pt>
    <dgm:pt modelId="{C63EDD9A-825A-4FE5-B53B-608A1F51764D}" type="sibTrans" cxnId="{F41BA31C-86AF-4438-BFEE-9D0804A1956D}">
      <dgm:prSet/>
      <dgm:spPr/>
      <dgm:t>
        <a:bodyPr/>
        <a:lstStyle/>
        <a:p>
          <a:pPr>
            <a:spcBef>
              <a:spcPts val="600"/>
            </a:spcBef>
          </a:pPr>
          <a:endParaRPr lang="el-GR" sz="3600">
            <a:solidFill>
              <a:srgbClr val="FFFF00"/>
            </a:solidFill>
          </a:endParaRPr>
        </a:p>
      </dgm:t>
    </dgm:pt>
    <dgm:pt modelId="{5B6B524A-69F8-47C9-95FA-E080F36112A8}">
      <dgm:prSet custT="1"/>
      <dgm:spPr/>
      <dgm:t>
        <a:bodyPr/>
        <a:lstStyle/>
        <a:p>
          <a:pPr rtl="0">
            <a:spcBef>
              <a:spcPts val="600"/>
            </a:spcBef>
          </a:pPr>
          <a:r>
            <a:rPr lang="el-GR" sz="1200" dirty="0" smtClean="0">
              <a:solidFill>
                <a:srgbClr val="FFFF00"/>
              </a:solidFill>
            </a:rPr>
            <a:t>Βελτιώστε την κινητικότητα και δραστηριότητα του ασθενή </a:t>
          </a:r>
          <a:endParaRPr lang="el-GR" sz="1200" dirty="0">
            <a:solidFill>
              <a:srgbClr val="FFFF00"/>
            </a:solidFill>
          </a:endParaRPr>
        </a:p>
      </dgm:t>
    </dgm:pt>
    <dgm:pt modelId="{6AF41B5C-A801-4CAE-948D-3568A2C74BA6}" type="parTrans" cxnId="{1C844C52-2058-4685-9584-B2EFAD7F5964}">
      <dgm:prSet/>
      <dgm:spPr/>
      <dgm:t>
        <a:bodyPr/>
        <a:lstStyle/>
        <a:p>
          <a:pPr>
            <a:spcBef>
              <a:spcPts val="600"/>
            </a:spcBef>
          </a:pPr>
          <a:endParaRPr lang="el-GR" sz="3600">
            <a:solidFill>
              <a:srgbClr val="FFFF00"/>
            </a:solidFill>
          </a:endParaRPr>
        </a:p>
      </dgm:t>
    </dgm:pt>
    <dgm:pt modelId="{B180D7FB-EA1D-4C14-90B6-CD2E7600F5A2}" type="sibTrans" cxnId="{1C844C52-2058-4685-9584-B2EFAD7F5964}">
      <dgm:prSet/>
      <dgm:spPr/>
      <dgm:t>
        <a:bodyPr/>
        <a:lstStyle/>
        <a:p>
          <a:pPr>
            <a:spcBef>
              <a:spcPts val="600"/>
            </a:spcBef>
          </a:pPr>
          <a:endParaRPr lang="el-GR" sz="3600">
            <a:solidFill>
              <a:srgbClr val="FFFF00"/>
            </a:solidFill>
          </a:endParaRPr>
        </a:p>
      </dgm:t>
    </dgm:pt>
    <dgm:pt modelId="{2637765E-A445-4D39-ABF1-D5A2B2AE58EE}">
      <dgm:prSet custT="1"/>
      <dgm:spPr/>
      <dgm:t>
        <a:bodyPr/>
        <a:lstStyle/>
        <a:p>
          <a:pPr rtl="0">
            <a:spcBef>
              <a:spcPts val="600"/>
            </a:spcBef>
          </a:pPr>
          <a:r>
            <a:rPr lang="el-GR" sz="1200" dirty="0" smtClean="0">
              <a:solidFill>
                <a:srgbClr val="FFFF00"/>
              </a:solidFill>
            </a:rPr>
            <a:t>Αλλάζετε συχνά θέσεις (κάθε 2 ώρες). Κλίση 30</a:t>
          </a:r>
          <a:r>
            <a:rPr lang="el-GR" sz="1200" baseline="30000" dirty="0" smtClean="0">
              <a:solidFill>
                <a:srgbClr val="FFFF00"/>
              </a:solidFill>
            </a:rPr>
            <a:t>ο</a:t>
          </a:r>
          <a:r>
            <a:rPr lang="el-GR" sz="1200" dirty="0" smtClean="0">
              <a:solidFill>
                <a:srgbClr val="FFFF00"/>
              </a:solidFill>
            </a:rPr>
            <a:t> όταν ο ασθενής είναι σε πλάγια θέση ώστε η πίεση να ασκείται στο γλουτιαίο μυ. Χρησιμοποιείστε ειδική συσκευή αναδιανομής πίεσης</a:t>
          </a:r>
          <a:endParaRPr lang="el-GR" sz="1200" dirty="0">
            <a:solidFill>
              <a:srgbClr val="FFFF00"/>
            </a:solidFill>
          </a:endParaRPr>
        </a:p>
      </dgm:t>
    </dgm:pt>
    <dgm:pt modelId="{BFE4A4D8-0CF9-4A3E-BBCA-62E3656C6506}" type="parTrans" cxnId="{CBC55BB4-EDA6-485C-8399-7834D7F8D86F}">
      <dgm:prSet/>
      <dgm:spPr/>
      <dgm:t>
        <a:bodyPr/>
        <a:lstStyle/>
        <a:p>
          <a:pPr>
            <a:spcBef>
              <a:spcPts val="600"/>
            </a:spcBef>
          </a:pPr>
          <a:endParaRPr lang="el-GR" sz="3600">
            <a:solidFill>
              <a:srgbClr val="FFFF00"/>
            </a:solidFill>
          </a:endParaRPr>
        </a:p>
      </dgm:t>
    </dgm:pt>
    <dgm:pt modelId="{6E7AD6E6-BE38-4E21-AEDD-F6B4C5E5EBC8}" type="sibTrans" cxnId="{CBC55BB4-EDA6-485C-8399-7834D7F8D86F}">
      <dgm:prSet/>
      <dgm:spPr/>
      <dgm:t>
        <a:bodyPr/>
        <a:lstStyle/>
        <a:p>
          <a:pPr>
            <a:spcBef>
              <a:spcPts val="600"/>
            </a:spcBef>
          </a:pPr>
          <a:endParaRPr lang="el-GR" sz="3600">
            <a:solidFill>
              <a:srgbClr val="FFFF00"/>
            </a:solidFill>
          </a:endParaRPr>
        </a:p>
      </dgm:t>
    </dgm:pt>
    <dgm:pt modelId="{35BC064D-A0A5-4F9D-9980-A0D72EA9C394}" type="pres">
      <dgm:prSet presAssocID="{F89C8E8D-D736-416C-8918-D5513F1924A3}" presName="linear" presStyleCnt="0">
        <dgm:presLayoutVars>
          <dgm:animLvl val="lvl"/>
          <dgm:resizeHandles val="exact"/>
        </dgm:presLayoutVars>
      </dgm:prSet>
      <dgm:spPr/>
      <dgm:t>
        <a:bodyPr/>
        <a:lstStyle/>
        <a:p>
          <a:endParaRPr lang="el-GR"/>
        </a:p>
      </dgm:t>
    </dgm:pt>
    <dgm:pt modelId="{53122F6A-0086-4B83-B9F2-FCC1C9631D92}" type="pres">
      <dgm:prSet presAssocID="{5EB463A1-6157-434B-B379-C4FAC81B3470}" presName="parentText" presStyleLbl="node1" presStyleIdx="0" presStyleCnt="13">
        <dgm:presLayoutVars>
          <dgm:chMax val="0"/>
          <dgm:bulletEnabled val="1"/>
        </dgm:presLayoutVars>
      </dgm:prSet>
      <dgm:spPr/>
      <dgm:t>
        <a:bodyPr/>
        <a:lstStyle/>
        <a:p>
          <a:endParaRPr lang="el-GR"/>
        </a:p>
      </dgm:t>
    </dgm:pt>
    <dgm:pt modelId="{200665E9-A543-4A4D-8D11-7FCE6B870B05}" type="pres">
      <dgm:prSet presAssocID="{D316D5FB-4167-449F-9E6D-1A1290147C8C}" presName="spacer" presStyleCnt="0"/>
      <dgm:spPr/>
    </dgm:pt>
    <dgm:pt modelId="{62218361-BAEB-416F-BFEE-602D1A6252C3}" type="pres">
      <dgm:prSet presAssocID="{0EEE6D66-15AC-4382-8D20-C68DEDC818ED}" presName="parentText" presStyleLbl="node1" presStyleIdx="1" presStyleCnt="13">
        <dgm:presLayoutVars>
          <dgm:chMax val="0"/>
          <dgm:bulletEnabled val="1"/>
        </dgm:presLayoutVars>
      </dgm:prSet>
      <dgm:spPr/>
      <dgm:t>
        <a:bodyPr/>
        <a:lstStyle/>
        <a:p>
          <a:endParaRPr lang="el-GR"/>
        </a:p>
      </dgm:t>
    </dgm:pt>
    <dgm:pt modelId="{A6E7A027-FFB0-4CD9-8DC0-CC82B2417F65}" type="pres">
      <dgm:prSet presAssocID="{F8C65F9E-BD6F-4CCF-9E5A-92F4EFD53B4D}" presName="spacer" presStyleCnt="0"/>
      <dgm:spPr/>
    </dgm:pt>
    <dgm:pt modelId="{A69DB79F-C2D8-4122-A806-68317FB59BD2}" type="pres">
      <dgm:prSet presAssocID="{0D018E59-1F75-4D86-95F5-BAC49BDA3012}" presName="parentText" presStyleLbl="node1" presStyleIdx="2" presStyleCnt="13">
        <dgm:presLayoutVars>
          <dgm:chMax val="0"/>
          <dgm:bulletEnabled val="1"/>
        </dgm:presLayoutVars>
      </dgm:prSet>
      <dgm:spPr/>
      <dgm:t>
        <a:bodyPr/>
        <a:lstStyle/>
        <a:p>
          <a:endParaRPr lang="el-GR"/>
        </a:p>
      </dgm:t>
    </dgm:pt>
    <dgm:pt modelId="{46A7F0D7-3896-4AAC-9223-8C5DA73B19D6}" type="pres">
      <dgm:prSet presAssocID="{FCA6ACDD-9936-45DC-9AC6-FE28CA08559B}" presName="spacer" presStyleCnt="0"/>
      <dgm:spPr/>
    </dgm:pt>
    <dgm:pt modelId="{7F693010-E9AD-4893-9EAC-F43EAF21D905}" type="pres">
      <dgm:prSet presAssocID="{E65114B4-E951-4C29-A913-A6E017A60840}" presName="parentText" presStyleLbl="node1" presStyleIdx="3" presStyleCnt="13">
        <dgm:presLayoutVars>
          <dgm:chMax val="0"/>
          <dgm:bulletEnabled val="1"/>
        </dgm:presLayoutVars>
      </dgm:prSet>
      <dgm:spPr/>
      <dgm:t>
        <a:bodyPr/>
        <a:lstStyle/>
        <a:p>
          <a:endParaRPr lang="el-GR"/>
        </a:p>
      </dgm:t>
    </dgm:pt>
    <dgm:pt modelId="{A0BF0B08-676E-4F4C-84BF-1FB87C78BB55}" type="pres">
      <dgm:prSet presAssocID="{21DF6C0C-5F55-476D-8A50-CC4566839CAA}" presName="spacer" presStyleCnt="0"/>
      <dgm:spPr/>
    </dgm:pt>
    <dgm:pt modelId="{F8FEEA51-4858-4C29-AC0C-28BA40878180}" type="pres">
      <dgm:prSet presAssocID="{E219ECF5-C284-4DB5-895E-A4DBB2979E37}" presName="parentText" presStyleLbl="node1" presStyleIdx="4" presStyleCnt="13">
        <dgm:presLayoutVars>
          <dgm:chMax val="0"/>
          <dgm:bulletEnabled val="1"/>
        </dgm:presLayoutVars>
      </dgm:prSet>
      <dgm:spPr/>
      <dgm:t>
        <a:bodyPr/>
        <a:lstStyle/>
        <a:p>
          <a:endParaRPr lang="el-GR"/>
        </a:p>
      </dgm:t>
    </dgm:pt>
    <dgm:pt modelId="{CFF8B285-A637-44A0-B1C4-CEB9D83EAA4F}" type="pres">
      <dgm:prSet presAssocID="{29AA1813-BEAF-4F72-B7EF-7008CD2563DC}" presName="spacer" presStyleCnt="0"/>
      <dgm:spPr/>
    </dgm:pt>
    <dgm:pt modelId="{1F23146E-6BE9-4791-9B01-0345964A56B0}" type="pres">
      <dgm:prSet presAssocID="{2B70C2C6-DCBD-44F0-877E-A7144DA1C3D2}" presName="parentText" presStyleLbl="node1" presStyleIdx="5" presStyleCnt="13">
        <dgm:presLayoutVars>
          <dgm:chMax val="0"/>
          <dgm:bulletEnabled val="1"/>
        </dgm:presLayoutVars>
      </dgm:prSet>
      <dgm:spPr/>
      <dgm:t>
        <a:bodyPr/>
        <a:lstStyle/>
        <a:p>
          <a:endParaRPr lang="el-GR"/>
        </a:p>
      </dgm:t>
    </dgm:pt>
    <dgm:pt modelId="{4F31E635-CFCC-403A-8374-A289DEB92ED4}" type="pres">
      <dgm:prSet presAssocID="{628BAF38-166A-4297-B998-5DD1D74300E5}" presName="spacer" presStyleCnt="0"/>
      <dgm:spPr/>
    </dgm:pt>
    <dgm:pt modelId="{72C033A7-5013-460F-BCE5-051577C5C456}" type="pres">
      <dgm:prSet presAssocID="{D79C3744-76DA-45F3-B844-823A24E73156}" presName="parentText" presStyleLbl="node1" presStyleIdx="6" presStyleCnt="13">
        <dgm:presLayoutVars>
          <dgm:chMax val="0"/>
          <dgm:bulletEnabled val="1"/>
        </dgm:presLayoutVars>
      </dgm:prSet>
      <dgm:spPr/>
      <dgm:t>
        <a:bodyPr/>
        <a:lstStyle/>
        <a:p>
          <a:endParaRPr lang="el-GR"/>
        </a:p>
      </dgm:t>
    </dgm:pt>
    <dgm:pt modelId="{4CABBFBB-3C82-449C-8667-B78E738AD0E9}" type="pres">
      <dgm:prSet presAssocID="{A4330C4A-F041-4DE1-ACEB-5505284C158D}" presName="spacer" presStyleCnt="0"/>
      <dgm:spPr/>
    </dgm:pt>
    <dgm:pt modelId="{CD1F5349-3FD6-4649-BCA3-686876F846BB}" type="pres">
      <dgm:prSet presAssocID="{1B599163-95CE-437B-B0F0-35BE7262EE3D}" presName="parentText" presStyleLbl="node1" presStyleIdx="7" presStyleCnt="13">
        <dgm:presLayoutVars>
          <dgm:chMax val="0"/>
          <dgm:bulletEnabled val="1"/>
        </dgm:presLayoutVars>
      </dgm:prSet>
      <dgm:spPr/>
      <dgm:t>
        <a:bodyPr/>
        <a:lstStyle/>
        <a:p>
          <a:endParaRPr lang="el-GR"/>
        </a:p>
      </dgm:t>
    </dgm:pt>
    <dgm:pt modelId="{E38657DC-43DA-4DF5-87E0-8671A6494FB5}" type="pres">
      <dgm:prSet presAssocID="{B33979DA-947D-43B3-84EC-38A571DA5E73}" presName="spacer" presStyleCnt="0"/>
      <dgm:spPr/>
    </dgm:pt>
    <dgm:pt modelId="{90BD88BD-7817-41A7-9627-0E889B5B87EF}" type="pres">
      <dgm:prSet presAssocID="{7B0CE14B-F908-4663-82B8-48F89FA8A855}" presName="parentText" presStyleLbl="node1" presStyleIdx="8" presStyleCnt="13">
        <dgm:presLayoutVars>
          <dgm:chMax val="0"/>
          <dgm:bulletEnabled val="1"/>
        </dgm:presLayoutVars>
      </dgm:prSet>
      <dgm:spPr/>
      <dgm:t>
        <a:bodyPr/>
        <a:lstStyle/>
        <a:p>
          <a:endParaRPr lang="el-GR"/>
        </a:p>
      </dgm:t>
    </dgm:pt>
    <dgm:pt modelId="{666AD8FA-FF2F-4A11-BC8D-5807230A123B}" type="pres">
      <dgm:prSet presAssocID="{15B752E8-B5AB-42F8-B3E7-07DDFDBA1E8B}" presName="spacer" presStyleCnt="0"/>
      <dgm:spPr/>
    </dgm:pt>
    <dgm:pt modelId="{FC281C27-9E25-4DF9-8ADE-C4C0CB503453}" type="pres">
      <dgm:prSet presAssocID="{FD5A6EC5-3303-4E92-B5B1-EE1A953485AB}" presName="parentText" presStyleLbl="node1" presStyleIdx="9" presStyleCnt="13">
        <dgm:presLayoutVars>
          <dgm:chMax val="0"/>
          <dgm:bulletEnabled val="1"/>
        </dgm:presLayoutVars>
      </dgm:prSet>
      <dgm:spPr/>
      <dgm:t>
        <a:bodyPr/>
        <a:lstStyle/>
        <a:p>
          <a:endParaRPr lang="el-GR"/>
        </a:p>
      </dgm:t>
    </dgm:pt>
    <dgm:pt modelId="{AE2719EA-DF9A-46BE-8574-1DFB65169BDB}" type="pres">
      <dgm:prSet presAssocID="{6D696D4F-B056-411C-89D5-23A12B0E682C}" presName="spacer" presStyleCnt="0"/>
      <dgm:spPr/>
    </dgm:pt>
    <dgm:pt modelId="{2C2915F0-FDB8-4C2D-81B7-09B29327506C}" type="pres">
      <dgm:prSet presAssocID="{A574D99E-846A-4314-9A69-32255D899465}" presName="parentText" presStyleLbl="node1" presStyleIdx="10" presStyleCnt="13">
        <dgm:presLayoutVars>
          <dgm:chMax val="0"/>
          <dgm:bulletEnabled val="1"/>
        </dgm:presLayoutVars>
      </dgm:prSet>
      <dgm:spPr/>
      <dgm:t>
        <a:bodyPr/>
        <a:lstStyle/>
        <a:p>
          <a:endParaRPr lang="el-GR"/>
        </a:p>
      </dgm:t>
    </dgm:pt>
    <dgm:pt modelId="{290B3343-03D2-4E3E-9C41-3C03032B77E9}" type="pres">
      <dgm:prSet presAssocID="{C63EDD9A-825A-4FE5-B53B-608A1F51764D}" presName="spacer" presStyleCnt="0"/>
      <dgm:spPr/>
    </dgm:pt>
    <dgm:pt modelId="{26B6274E-8752-420D-8B89-5FDE439BFF68}" type="pres">
      <dgm:prSet presAssocID="{5B6B524A-69F8-47C9-95FA-E080F36112A8}" presName="parentText" presStyleLbl="node1" presStyleIdx="11" presStyleCnt="13">
        <dgm:presLayoutVars>
          <dgm:chMax val="0"/>
          <dgm:bulletEnabled val="1"/>
        </dgm:presLayoutVars>
      </dgm:prSet>
      <dgm:spPr/>
      <dgm:t>
        <a:bodyPr/>
        <a:lstStyle/>
        <a:p>
          <a:endParaRPr lang="el-GR"/>
        </a:p>
      </dgm:t>
    </dgm:pt>
    <dgm:pt modelId="{94710474-4B3B-499A-8F4C-A9C2506F3B00}" type="pres">
      <dgm:prSet presAssocID="{B180D7FB-EA1D-4C14-90B6-CD2E7600F5A2}" presName="spacer" presStyleCnt="0"/>
      <dgm:spPr/>
    </dgm:pt>
    <dgm:pt modelId="{26A5CC49-3222-4949-B3DD-C45AB89CE96C}" type="pres">
      <dgm:prSet presAssocID="{2637765E-A445-4D39-ABF1-D5A2B2AE58EE}" presName="parentText" presStyleLbl="node1" presStyleIdx="12" presStyleCnt="13">
        <dgm:presLayoutVars>
          <dgm:chMax val="0"/>
          <dgm:bulletEnabled val="1"/>
        </dgm:presLayoutVars>
      </dgm:prSet>
      <dgm:spPr/>
      <dgm:t>
        <a:bodyPr/>
        <a:lstStyle/>
        <a:p>
          <a:endParaRPr lang="el-GR"/>
        </a:p>
      </dgm:t>
    </dgm:pt>
  </dgm:ptLst>
  <dgm:cxnLst>
    <dgm:cxn modelId="{B07FAFDA-3D2E-481A-80F9-4BBFC94CFBE8}" srcId="{F89C8E8D-D736-416C-8918-D5513F1924A3}" destId="{0EEE6D66-15AC-4382-8D20-C68DEDC818ED}" srcOrd="1" destOrd="0" parTransId="{02DEA111-BB57-4579-9C81-E4947EA7265E}" sibTransId="{F8C65F9E-BD6F-4CCF-9E5A-92F4EFD53B4D}"/>
    <dgm:cxn modelId="{27DBA175-E347-44C2-BBDD-90C90593B124}" type="presOf" srcId="{E65114B4-E951-4C29-A913-A6E017A60840}" destId="{7F693010-E9AD-4893-9EAC-F43EAF21D905}" srcOrd="0" destOrd="0" presId="urn:microsoft.com/office/officeart/2005/8/layout/vList2"/>
    <dgm:cxn modelId="{4BAB9A97-B779-458E-AB59-33727B068036}" type="presOf" srcId="{F89C8E8D-D736-416C-8918-D5513F1924A3}" destId="{35BC064D-A0A5-4F9D-9980-A0D72EA9C394}" srcOrd="0" destOrd="0" presId="urn:microsoft.com/office/officeart/2005/8/layout/vList2"/>
    <dgm:cxn modelId="{B12BAD1B-E716-4779-8056-AB3D7435BC43}" srcId="{F89C8E8D-D736-416C-8918-D5513F1924A3}" destId="{FD5A6EC5-3303-4E92-B5B1-EE1A953485AB}" srcOrd="9" destOrd="0" parTransId="{9AD29FFC-C233-44F6-A4F7-9FEA22E28C41}" sibTransId="{6D696D4F-B056-411C-89D5-23A12B0E682C}"/>
    <dgm:cxn modelId="{881B9E41-C743-422A-B5D9-DD100E5F9101}" type="presOf" srcId="{D79C3744-76DA-45F3-B844-823A24E73156}" destId="{72C033A7-5013-460F-BCE5-051577C5C456}" srcOrd="0" destOrd="0" presId="urn:microsoft.com/office/officeart/2005/8/layout/vList2"/>
    <dgm:cxn modelId="{3B77E136-F7F0-4114-9D16-44125DF49999}" type="presOf" srcId="{5EB463A1-6157-434B-B379-C4FAC81B3470}" destId="{53122F6A-0086-4B83-B9F2-FCC1C9631D92}" srcOrd="0" destOrd="0" presId="urn:microsoft.com/office/officeart/2005/8/layout/vList2"/>
    <dgm:cxn modelId="{CE219B7C-74AA-4CA1-AFB3-D6C89527FB68}" srcId="{F89C8E8D-D736-416C-8918-D5513F1924A3}" destId="{E65114B4-E951-4C29-A913-A6E017A60840}" srcOrd="3" destOrd="0" parTransId="{1D640E22-AC2F-4DA2-B00B-6909312B719D}" sibTransId="{21DF6C0C-5F55-476D-8A50-CC4566839CAA}"/>
    <dgm:cxn modelId="{AF400307-7ED5-49D9-8CCF-BDECB48459C9}" srcId="{F89C8E8D-D736-416C-8918-D5513F1924A3}" destId="{2B70C2C6-DCBD-44F0-877E-A7144DA1C3D2}" srcOrd="5" destOrd="0" parTransId="{253CEF53-9A69-4344-8C91-54F43F7AE81B}" sibTransId="{628BAF38-166A-4297-B998-5DD1D74300E5}"/>
    <dgm:cxn modelId="{C147A657-855B-487C-A41B-04AFDE16B4D5}" type="presOf" srcId="{1B599163-95CE-437B-B0F0-35BE7262EE3D}" destId="{CD1F5349-3FD6-4649-BCA3-686876F846BB}" srcOrd="0" destOrd="0" presId="urn:microsoft.com/office/officeart/2005/8/layout/vList2"/>
    <dgm:cxn modelId="{64E82A3E-0E87-4AA7-B875-A92763FD1A39}" srcId="{F89C8E8D-D736-416C-8918-D5513F1924A3}" destId="{0D018E59-1F75-4D86-95F5-BAC49BDA3012}" srcOrd="2" destOrd="0" parTransId="{A020250C-8104-4AF6-B00E-41B8B86FFC3E}" sibTransId="{FCA6ACDD-9936-45DC-9AC6-FE28CA08559B}"/>
    <dgm:cxn modelId="{A5F10065-A391-4560-9ECE-46C54A2D1475}" type="presOf" srcId="{E219ECF5-C284-4DB5-895E-A4DBB2979E37}" destId="{F8FEEA51-4858-4C29-AC0C-28BA40878180}" srcOrd="0" destOrd="0" presId="urn:microsoft.com/office/officeart/2005/8/layout/vList2"/>
    <dgm:cxn modelId="{E8BB1322-AC6C-4F17-A8C2-5360B33E5193}" type="presOf" srcId="{0D018E59-1F75-4D86-95F5-BAC49BDA3012}" destId="{A69DB79F-C2D8-4122-A806-68317FB59BD2}" srcOrd="0" destOrd="0" presId="urn:microsoft.com/office/officeart/2005/8/layout/vList2"/>
    <dgm:cxn modelId="{CBC55BB4-EDA6-485C-8399-7834D7F8D86F}" srcId="{F89C8E8D-D736-416C-8918-D5513F1924A3}" destId="{2637765E-A445-4D39-ABF1-D5A2B2AE58EE}" srcOrd="12" destOrd="0" parTransId="{BFE4A4D8-0CF9-4A3E-BBCA-62E3656C6506}" sibTransId="{6E7AD6E6-BE38-4E21-AEDD-F6B4C5E5EBC8}"/>
    <dgm:cxn modelId="{161CB1E0-8E43-4DD0-A08B-F93498F33934}" srcId="{F89C8E8D-D736-416C-8918-D5513F1924A3}" destId="{1B599163-95CE-437B-B0F0-35BE7262EE3D}" srcOrd="7" destOrd="0" parTransId="{B5EB2897-AAB5-4F77-AFD6-28C7C5A14D95}" sibTransId="{B33979DA-947D-43B3-84EC-38A571DA5E73}"/>
    <dgm:cxn modelId="{6BE57CFB-6331-48FC-A9FA-41024D8D9B8F}" type="presOf" srcId="{2637765E-A445-4D39-ABF1-D5A2B2AE58EE}" destId="{26A5CC49-3222-4949-B3DD-C45AB89CE96C}" srcOrd="0" destOrd="0" presId="urn:microsoft.com/office/officeart/2005/8/layout/vList2"/>
    <dgm:cxn modelId="{3507306E-F8B2-4D37-BC9A-56CF847BCA31}" srcId="{F89C8E8D-D736-416C-8918-D5513F1924A3}" destId="{D79C3744-76DA-45F3-B844-823A24E73156}" srcOrd="6" destOrd="0" parTransId="{802968A8-0EB2-4CA9-A11A-09DB7331B657}" sibTransId="{A4330C4A-F041-4DE1-ACEB-5505284C158D}"/>
    <dgm:cxn modelId="{1C844C52-2058-4685-9584-B2EFAD7F5964}" srcId="{F89C8E8D-D736-416C-8918-D5513F1924A3}" destId="{5B6B524A-69F8-47C9-95FA-E080F36112A8}" srcOrd="11" destOrd="0" parTransId="{6AF41B5C-A801-4CAE-948D-3568A2C74BA6}" sibTransId="{B180D7FB-EA1D-4C14-90B6-CD2E7600F5A2}"/>
    <dgm:cxn modelId="{A1B28763-E7B2-4014-8BC3-24A77F0D7A28}" type="presOf" srcId="{A574D99E-846A-4314-9A69-32255D899465}" destId="{2C2915F0-FDB8-4C2D-81B7-09B29327506C}" srcOrd="0" destOrd="0" presId="urn:microsoft.com/office/officeart/2005/8/layout/vList2"/>
    <dgm:cxn modelId="{4602DF13-1AD9-48D6-8546-9ACD67AAD307}" srcId="{F89C8E8D-D736-416C-8918-D5513F1924A3}" destId="{5EB463A1-6157-434B-B379-C4FAC81B3470}" srcOrd="0" destOrd="0" parTransId="{FFC4A826-92B0-463F-A320-AE32B91E688C}" sibTransId="{D316D5FB-4167-449F-9E6D-1A1290147C8C}"/>
    <dgm:cxn modelId="{F41BA31C-86AF-4438-BFEE-9D0804A1956D}" srcId="{F89C8E8D-D736-416C-8918-D5513F1924A3}" destId="{A574D99E-846A-4314-9A69-32255D899465}" srcOrd="10" destOrd="0" parTransId="{4974ED67-A7A4-4F95-A1DD-913D7BC800E8}" sibTransId="{C63EDD9A-825A-4FE5-B53B-608A1F51764D}"/>
    <dgm:cxn modelId="{94CDF87A-1014-4DF6-88D9-1EC35C052DD1}" srcId="{F89C8E8D-D736-416C-8918-D5513F1924A3}" destId="{7B0CE14B-F908-4663-82B8-48F89FA8A855}" srcOrd="8" destOrd="0" parTransId="{281D64A2-DA07-49DA-BA5B-4C2A2789F1D3}" sibTransId="{15B752E8-B5AB-42F8-B3E7-07DDFDBA1E8B}"/>
    <dgm:cxn modelId="{9EFDE6B6-3AFA-4895-B14D-FDA78246151D}" type="presOf" srcId="{7B0CE14B-F908-4663-82B8-48F89FA8A855}" destId="{90BD88BD-7817-41A7-9627-0E889B5B87EF}" srcOrd="0" destOrd="0" presId="urn:microsoft.com/office/officeart/2005/8/layout/vList2"/>
    <dgm:cxn modelId="{F875E5ED-D508-4932-A20C-4DE7D3DEE44D}" type="presOf" srcId="{FD5A6EC5-3303-4E92-B5B1-EE1A953485AB}" destId="{FC281C27-9E25-4DF9-8ADE-C4C0CB503453}" srcOrd="0" destOrd="0" presId="urn:microsoft.com/office/officeart/2005/8/layout/vList2"/>
    <dgm:cxn modelId="{80C97D4D-0CC7-403C-80C9-9777FC234E20}" type="presOf" srcId="{5B6B524A-69F8-47C9-95FA-E080F36112A8}" destId="{26B6274E-8752-420D-8B89-5FDE439BFF68}" srcOrd="0" destOrd="0" presId="urn:microsoft.com/office/officeart/2005/8/layout/vList2"/>
    <dgm:cxn modelId="{EF79B4EF-AC82-4D07-9AF7-0891962FEDA9}" type="presOf" srcId="{2B70C2C6-DCBD-44F0-877E-A7144DA1C3D2}" destId="{1F23146E-6BE9-4791-9B01-0345964A56B0}" srcOrd="0" destOrd="0" presId="urn:microsoft.com/office/officeart/2005/8/layout/vList2"/>
    <dgm:cxn modelId="{E483170F-4395-46D3-8F65-398447B9296E}" srcId="{F89C8E8D-D736-416C-8918-D5513F1924A3}" destId="{E219ECF5-C284-4DB5-895E-A4DBB2979E37}" srcOrd="4" destOrd="0" parTransId="{7EB5D0B6-9E26-40B5-BEBD-E10892E4CD2D}" sibTransId="{29AA1813-BEAF-4F72-B7EF-7008CD2563DC}"/>
    <dgm:cxn modelId="{9D4221B4-9C8A-402C-AFBD-79108FC3950B}" type="presOf" srcId="{0EEE6D66-15AC-4382-8D20-C68DEDC818ED}" destId="{62218361-BAEB-416F-BFEE-602D1A6252C3}" srcOrd="0" destOrd="0" presId="urn:microsoft.com/office/officeart/2005/8/layout/vList2"/>
    <dgm:cxn modelId="{2A5763F0-1FB9-4B45-8C19-347963804398}" type="presParOf" srcId="{35BC064D-A0A5-4F9D-9980-A0D72EA9C394}" destId="{53122F6A-0086-4B83-B9F2-FCC1C9631D92}" srcOrd="0" destOrd="0" presId="urn:microsoft.com/office/officeart/2005/8/layout/vList2"/>
    <dgm:cxn modelId="{5C95DD0E-A719-444E-A00C-DC484C3FA90B}" type="presParOf" srcId="{35BC064D-A0A5-4F9D-9980-A0D72EA9C394}" destId="{200665E9-A543-4A4D-8D11-7FCE6B870B05}" srcOrd="1" destOrd="0" presId="urn:microsoft.com/office/officeart/2005/8/layout/vList2"/>
    <dgm:cxn modelId="{7ECDC8B0-DBFC-44F3-A4F2-B913E7EB81F7}" type="presParOf" srcId="{35BC064D-A0A5-4F9D-9980-A0D72EA9C394}" destId="{62218361-BAEB-416F-BFEE-602D1A6252C3}" srcOrd="2" destOrd="0" presId="urn:microsoft.com/office/officeart/2005/8/layout/vList2"/>
    <dgm:cxn modelId="{A5F77E3C-4DA0-49B6-9133-AEB09A9B7906}" type="presParOf" srcId="{35BC064D-A0A5-4F9D-9980-A0D72EA9C394}" destId="{A6E7A027-FFB0-4CD9-8DC0-CC82B2417F65}" srcOrd="3" destOrd="0" presId="urn:microsoft.com/office/officeart/2005/8/layout/vList2"/>
    <dgm:cxn modelId="{85C3758F-AA91-4B2D-A6C7-B62F565BBE61}" type="presParOf" srcId="{35BC064D-A0A5-4F9D-9980-A0D72EA9C394}" destId="{A69DB79F-C2D8-4122-A806-68317FB59BD2}" srcOrd="4" destOrd="0" presId="urn:microsoft.com/office/officeart/2005/8/layout/vList2"/>
    <dgm:cxn modelId="{2841627F-AF92-4DB6-B4C2-EB198FC318D7}" type="presParOf" srcId="{35BC064D-A0A5-4F9D-9980-A0D72EA9C394}" destId="{46A7F0D7-3896-4AAC-9223-8C5DA73B19D6}" srcOrd="5" destOrd="0" presId="urn:microsoft.com/office/officeart/2005/8/layout/vList2"/>
    <dgm:cxn modelId="{E0988505-4EAE-43CF-B74B-A05B49C800DB}" type="presParOf" srcId="{35BC064D-A0A5-4F9D-9980-A0D72EA9C394}" destId="{7F693010-E9AD-4893-9EAC-F43EAF21D905}" srcOrd="6" destOrd="0" presId="urn:microsoft.com/office/officeart/2005/8/layout/vList2"/>
    <dgm:cxn modelId="{25E7F256-2A0C-4632-AA7D-2520BAD328BD}" type="presParOf" srcId="{35BC064D-A0A5-4F9D-9980-A0D72EA9C394}" destId="{A0BF0B08-676E-4F4C-84BF-1FB87C78BB55}" srcOrd="7" destOrd="0" presId="urn:microsoft.com/office/officeart/2005/8/layout/vList2"/>
    <dgm:cxn modelId="{FD5C3182-0B4B-457D-93A2-CC24AD5A1AB0}" type="presParOf" srcId="{35BC064D-A0A5-4F9D-9980-A0D72EA9C394}" destId="{F8FEEA51-4858-4C29-AC0C-28BA40878180}" srcOrd="8" destOrd="0" presId="urn:microsoft.com/office/officeart/2005/8/layout/vList2"/>
    <dgm:cxn modelId="{E65399F0-028C-4AA5-A360-30233C65C5DC}" type="presParOf" srcId="{35BC064D-A0A5-4F9D-9980-A0D72EA9C394}" destId="{CFF8B285-A637-44A0-B1C4-CEB9D83EAA4F}" srcOrd="9" destOrd="0" presId="urn:microsoft.com/office/officeart/2005/8/layout/vList2"/>
    <dgm:cxn modelId="{87911495-B200-4086-8C23-F9901C16E66E}" type="presParOf" srcId="{35BC064D-A0A5-4F9D-9980-A0D72EA9C394}" destId="{1F23146E-6BE9-4791-9B01-0345964A56B0}" srcOrd="10" destOrd="0" presId="urn:microsoft.com/office/officeart/2005/8/layout/vList2"/>
    <dgm:cxn modelId="{E14C60C0-45DA-4A64-A723-C06E8ADE6A41}" type="presParOf" srcId="{35BC064D-A0A5-4F9D-9980-A0D72EA9C394}" destId="{4F31E635-CFCC-403A-8374-A289DEB92ED4}" srcOrd="11" destOrd="0" presId="urn:microsoft.com/office/officeart/2005/8/layout/vList2"/>
    <dgm:cxn modelId="{DF073409-63F8-437B-8452-228ECCC02168}" type="presParOf" srcId="{35BC064D-A0A5-4F9D-9980-A0D72EA9C394}" destId="{72C033A7-5013-460F-BCE5-051577C5C456}" srcOrd="12" destOrd="0" presId="urn:microsoft.com/office/officeart/2005/8/layout/vList2"/>
    <dgm:cxn modelId="{DBAD0E07-3BDE-45E5-A4F9-AB7E64B8DAF2}" type="presParOf" srcId="{35BC064D-A0A5-4F9D-9980-A0D72EA9C394}" destId="{4CABBFBB-3C82-449C-8667-B78E738AD0E9}" srcOrd="13" destOrd="0" presId="urn:microsoft.com/office/officeart/2005/8/layout/vList2"/>
    <dgm:cxn modelId="{0225BD46-6F30-498F-AE42-13D59EA528C9}" type="presParOf" srcId="{35BC064D-A0A5-4F9D-9980-A0D72EA9C394}" destId="{CD1F5349-3FD6-4649-BCA3-686876F846BB}" srcOrd="14" destOrd="0" presId="urn:microsoft.com/office/officeart/2005/8/layout/vList2"/>
    <dgm:cxn modelId="{84D856D7-A9EA-4812-98ED-58EBE758DC2A}" type="presParOf" srcId="{35BC064D-A0A5-4F9D-9980-A0D72EA9C394}" destId="{E38657DC-43DA-4DF5-87E0-8671A6494FB5}" srcOrd="15" destOrd="0" presId="urn:microsoft.com/office/officeart/2005/8/layout/vList2"/>
    <dgm:cxn modelId="{5D26D875-F706-429A-90D9-6224B83E87A4}" type="presParOf" srcId="{35BC064D-A0A5-4F9D-9980-A0D72EA9C394}" destId="{90BD88BD-7817-41A7-9627-0E889B5B87EF}" srcOrd="16" destOrd="0" presId="urn:microsoft.com/office/officeart/2005/8/layout/vList2"/>
    <dgm:cxn modelId="{93905492-3A25-4EFF-A3CB-E31F2624BEE3}" type="presParOf" srcId="{35BC064D-A0A5-4F9D-9980-A0D72EA9C394}" destId="{666AD8FA-FF2F-4A11-BC8D-5807230A123B}" srcOrd="17" destOrd="0" presId="urn:microsoft.com/office/officeart/2005/8/layout/vList2"/>
    <dgm:cxn modelId="{35603CFD-362E-4D8A-B25C-6055686CAFEE}" type="presParOf" srcId="{35BC064D-A0A5-4F9D-9980-A0D72EA9C394}" destId="{FC281C27-9E25-4DF9-8ADE-C4C0CB503453}" srcOrd="18" destOrd="0" presId="urn:microsoft.com/office/officeart/2005/8/layout/vList2"/>
    <dgm:cxn modelId="{3A067AE8-5CEE-4250-8251-73358296199D}" type="presParOf" srcId="{35BC064D-A0A5-4F9D-9980-A0D72EA9C394}" destId="{AE2719EA-DF9A-46BE-8574-1DFB65169BDB}" srcOrd="19" destOrd="0" presId="urn:microsoft.com/office/officeart/2005/8/layout/vList2"/>
    <dgm:cxn modelId="{99E87761-CD42-4FD6-94C9-44166FDFC8B8}" type="presParOf" srcId="{35BC064D-A0A5-4F9D-9980-A0D72EA9C394}" destId="{2C2915F0-FDB8-4C2D-81B7-09B29327506C}" srcOrd="20" destOrd="0" presId="urn:microsoft.com/office/officeart/2005/8/layout/vList2"/>
    <dgm:cxn modelId="{35DDA5BF-394E-4BE0-8DFE-2035188F9DD8}" type="presParOf" srcId="{35BC064D-A0A5-4F9D-9980-A0D72EA9C394}" destId="{290B3343-03D2-4E3E-9C41-3C03032B77E9}" srcOrd="21" destOrd="0" presId="urn:microsoft.com/office/officeart/2005/8/layout/vList2"/>
    <dgm:cxn modelId="{B9AE6571-AF7E-470C-915E-BF8376934A8C}" type="presParOf" srcId="{35BC064D-A0A5-4F9D-9980-A0D72EA9C394}" destId="{26B6274E-8752-420D-8B89-5FDE439BFF68}" srcOrd="22" destOrd="0" presId="urn:microsoft.com/office/officeart/2005/8/layout/vList2"/>
    <dgm:cxn modelId="{C8920550-89A6-4E5D-9D30-242CA7B1EB58}" type="presParOf" srcId="{35BC064D-A0A5-4F9D-9980-A0D72EA9C394}" destId="{94710474-4B3B-499A-8F4C-A9C2506F3B00}" srcOrd="23" destOrd="0" presId="urn:microsoft.com/office/officeart/2005/8/layout/vList2"/>
    <dgm:cxn modelId="{2CFF48DA-F17F-4676-9B18-BBDD815B9F5C}" type="presParOf" srcId="{35BC064D-A0A5-4F9D-9980-A0D72EA9C394}" destId="{26A5CC49-3222-4949-B3DD-C45AB89CE96C}" srcOrd="2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8"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Θεραπεία ελκών πίεσης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0EA66173-FA2B-4E8F-B95F-949EC5D64447}" type="presOf" srcId="{9F527C94-6ED8-47D1-8771-39E362314F44}" destId="{2F4742E4-7FC3-4D65-9AE7-B20903721954}" srcOrd="0" destOrd="0" presId="urn:microsoft.com/office/officeart/2005/8/layout/vList2"/>
    <dgm:cxn modelId="{B47DB8C9-9172-4A33-849F-0A5F196A1C93}" type="presOf" srcId="{52D19193-48A1-4637-8D4F-F0C435623478}" destId="{50E01AF5-8A9B-4567-9897-36C36AA0AF49}" srcOrd="0" destOrd="0" presId="urn:microsoft.com/office/officeart/2005/8/layout/vList2"/>
    <dgm:cxn modelId="{A2340F9D-D713-417F-9C02-AC82EE7133C9}"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19"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3C2CC2CB-F087-426A-B454-86C5D0A5458A}" type="presOf" srcId="{52D19193-48A1-4637-8D4F-F0C435623478}" destId="{50E01AF5-8A9B-4567-9897-36C36AA0AF49}"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69BA59D7-08B9-4C06-B59B-F333281F9703}" type="presOf" srcId="{9F527C94-6ED8-47D1-8771-39E362314F44}" destId="{2F4742E4-7FC3-4D65-9AE7-B20903721954}" srcOrd="0" destOrd="0" presId="urn:microsoft.com/office/officeart/2005/8/layout/vList2"/>
    <dgm:cxn modelId="{3C4007B4-B4B2-4EA6-81E8-6ECFEE8C226F}"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0"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F039CF32-1FF5-43C6-BF87-E7D97AF44ED4}" type="presOf" srcId="{9F527C94-6ED8-47D1-8771-39E362314F44}" destId="{2F4742E4-7FC3-4D65-9AE7-B20903721954}"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8720F8BB-14A3-4CC8-8011-EA815E6FED82}" type="presOf" srcId="{52D19193-48A1-4637-8D4F-F0C435623478}" destId="{50E01AF5-8A9B-4567-9897-36C36AA0AF49}" srcOrd="0" destOrd="0" presId="urn:microsoft.com/office/officeart/2005/8/layout/vList2"/>
    <dgm:cxn modelId="{5DA57B57-514C-4158-B890-A069D8419EFB}"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1"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CAD5B5EF-6656-4AE7-9290-CD037FC51663}" type="presOf" srcId="{52D19193-48A1-4637-8D4F-F0C435623478}" destId="{50E01AF5-8A9B-4567-9897-36C36AA0AF49}" srcOrd="0" destOrd="0" presId="urn:microsoft.com/office/officeart/2005/8/layout/vList2"/>
    <dgm:cxn modelId="{00EE290F-891E-4E93-898D-4B928E413C33}" type="presOf" srcId="{9F527C94-6ED8-47D1-8771-39E362314F44}" destId="{2F4742E4-7FC3-4D65-9AE7-B20903721954}" srcOrd="0" destOrd="0" presId="urn:microsoft.com/office/officeart/2005/8/layout/vList2"/>
    <dgm:cxn modelId="{1A22A74B-8D4D-46E4-BD08-B48CA8CF2EF0}"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2"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719F1662-8F1E-4F6F-8C59-A87850308C2B}" type="presOf" srcId="{9F527C94-6ED8-47D1-8771-39E362314F44}" destId="{2F4742E4-7FC3-4D65-9AE7-B20903721954}" srcOrd="0" destOrd="0" presId="urn:microsoft.com/office/officeart/2005/8/layout/vList2"/>
    <dgm:cxn modelId="{759C1B5A-6BEF-469D-9659-3D6503931E65}" type="presOf" srcId="{52D19193-48A1-4637-8D4F-F0C435623478}" destId="{50E01AF5-8A9B-4567-9897-36C36AA0AF49}" srcOrd="0" destOrd="0" presId="urn:microsoft.com/office/officeart/2005/8/layout/vList2"/>
    <dgm:cxn modelId="{768BB752-A08A-4A40-85C0-34F3E3E5AA72}"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3"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7A42237D-7FC0-416E-90F5-2CB18BCD93FF}" type="presOf" srcId="{9F527C94-6ED8-47D1-8771-39E362314F44}" destId="{2F4742E4-7FC3-4D65-9AE7-B20903721954}" srcOrd="0" destOrd="0" presId="urn:microsoft.com/office/officeart/2005/8/layout/vList2"/>
    <dgm:cxn modelId="{2E51FBDA-5DEC-421D-A6C2-6959A980BD1A}" type="presOf" srcId="{52D19193-48A1-4637-8D4F-F0C435623478}" destId="{50E01AF5-8A9B-4567-9897-36C36AA0AF49}" srcOrd="0" destOrd="0" presId="urn:microsoft.com/office/officeart/2005/8/layout/vList2"/>
    <dgm:cxn modelId="{3EB7C126-2034-42D2-BD0E-4C569AC6D76F}"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4" qsCatId="3D" csTypeId="urn:microsoft.com/office/officeart/2005/8/colors/colorful3" csCatId="colorful" phldr="1"/>
      <dgm:spPr/>
      <dgm:t>
        <a:bodyPr/>
        <a:lstStyle/>
        <a:p>
          <a:endParaRPr lang="el-GR"/>
        </a:p>
      </dgm:t>
    </dgm:pt>
    <dgm:pt modelId="{9F527C94-6ED8-47D1-8771-39E362314F44}">
      <dgm:prSet custT="1"/>
      <dgm:spPr/>
      <dgm:t>
        <a:bodyPr/>
        <a:lstStyle/>
        <a:p>
          <a:pPr algn="ctr" rtl="0"/>
          <a:r>
            <a:rPr lang="el-GR" sz="3000" b="1" dirty="0" smtClean="0">
              <a:effectLst>
                <a:outerShdw blurRad="38100" dist="38100" dir="2700000" algn="tl">
                  <a:srgbClr val="000000">
                    <a:alpha val="43137"/>
                  </a:srgbClr>
                </a:outerShdw>
              </a:effectLst>
            </a:rPr>
            <a:t> </a:t>
          </a:r>
          <a:r>
            <a:rPr lang="el-GR" sz="3600" b="1" dirty="0" smtClean="0">
              <a:effectLst>
                <a:outerShdw blurRad="38100" dist="38100" dir="2700000" algn="tl">
                  <a:srgbClr val="000000">
                    <a:alpha val="43137"/>
                  </a:srgbClr>
                </a:outerShdw>
              </a:effectLst>
            </a:rPr>
            <a:t>Αξιολόγηση της ακεραιότητας του δέρματος</a:t>
          </a:r>
          <a:endParaRPr lang="el-GR" sz="3000" b="1" dirty="0">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343115" custLinFactNeighborX="520" custLinFactNeighborY="333">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68EBF239-7BB0-4724-AB70-770C083CF544}" type="presOf" srcId="{52D19193-48A1-4637-8D4F-F0C435623478}" destId="{50E01AF5-8A9B-4567-9897-36C36AA0AF49}" srcOrd="0" destOrd="0" presId="urn:microsoft.com/office/officeart/2005/8/layout/vList2"/>
    <dgm:cxn modelId="{B72D817E-126C-475A-B54B-D506E090B23C}" type="presOf" srcId="{9F527C94-6ED8-47D1-8771-39E362314F44}" destId="{2F4742E4-7FC3-4D65-9AE7-B20903721954}" srcOrd="0" destOrd="0" presId="urn:microsoft.com/office/officeart/2005/8/layout/vList2"/>
    <dgm:cxn modelId="{F655F2A2-A9C2-4611-9182-4278240E14D4}"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5"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Μέτρα αξιολόγησης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FEB4C5CB-FA62-45B0-B025-17B1C07578C7}" type="presOf" srcId="{9F527C94-6ED8-47D1-8771-39E362314F44}" destId="{2F4742E4-7FC3-4D65-9AE7-B20903721954}" srcOrd="0" destOrd="0" presId="urn:microsoft.com/office/officeart/2005/8/layout/vList2"/>
    <dgm:cxn modelId="{22956AEC-218D-4C65-8211-C1C7FAAA6C40}" type="presOf" srcId="{52D19193-48A1-4637-8D4F-F0C435623478}" destId="{50E01AF5-8A9B-4567-9897-36C36AA0AF49}" srcOrd="0" destOrd="0" presId="urn:microsoft.com/office/officeart/2005/8/layout/vList2"/>
    <dgm:cxn modelId="{E12F16FD-8F17-44B4-B7A5-0874F6551655}"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 qsCatId="3D" csTypeId="urn:microsoft.com/office/officeart/2005/8/colors/accent0_3" csCatId="mainScheme" phldr="1"/>
      <dgm:spPr/>
      <dgm:t>
        <a:bodyPr/>
        <a:lstStyle/>
        <a:p>
          <a:endParaRPr lang="el-GR"/>
        </a:p>
      </dgm:t>
    </dgm:pt>
    <dgm:pt modelId="{9F527C94-6ED8-47D1-8771-39E362314F44}">
      <dgm:prSet custT="1"/>
      <dgm:spPr/>
      <dgm:t>
        <a:bodyPr/>
        <a:lstStyle/>
        <a:p>
          <a:pPr algn="ctr" rtl="0"/>
          <a:r>
            <a:rPr lang="el-GR" sz="3400" b="1" dirty="0" smtClean="0">
              <a:solidFill>
                <a:srgbClr val="FFFF00"/>
              </a:solidFill>
              <a:effectLst>
                <a:outerShdw blurRad="38100" dist="38100" dir="2700000" algn="tl">
                  <a:srgbClr val="000000">
                    <a:alpha val="43137"/>
                  </a:srgbClr>
                </a:outerShdw>
              </a:effectLst>
            </a:rPr>
            <a:t> </a:t>
          </a:r>
          <a:r>
            <a:rPr lang="el-GR" sz="3200" b="1" dirty="0" smtClean="0">
              <a:solidFill>
                <a:srgbClr val="FFFF00"/>
              </a:solidFill>
              <a:effectLst>
                <a:outerShdw blurRad="38100" dist="38100" dir="2700000" algn="tl">
                  <a:srgbClr val="000000">
                    <a:alpha val="43137"/>
                  </a:srgbClr>
                </a:outerShdw>
              </a:effectLst>
            </a:rPr>
            <a:t>Μηχανισμοί ανάπτυξης ελκών πίεσης </a:t>
          </a:r>
          <a:endParaRPr lang="el-GR" sz="3400"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136157">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ACB1B4DE-5EC5-4275-BA27-D013423AD7BB}" type="presOf" srcId="{9F527C94-6ED8-47D1-8771-39E362314F44}" destId="{2F4742E4-7FC3-4D65-9AE7-B20903721954}" srcOrd="0" destOrd="0" presId="urn:microsoft.com/office/officeart/2005/8/layout/vList2"/>
    <dgm:cxn modelId="{E03B31D2-C5EA-4AA7-9041-B46F34F41D5A}" type="presOf" srcId="{52D19193-48A1-4637-8D4F-F0C435623478}" destId="{50E01AF5-8A9B-4567-9897-36C36AA0AF49}" srcOrd="0" destOrd="0" presId="urn:microsoft.com/office/officeart/2005/8/layout/vList2"/>
    <dgm:cxn modelId="{1E0FA903-26AB-4C59-8F31-4A81ECE21F30}"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6"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Μέτρα αξιολόγησης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95D9AA4A-9B68-4224-98FD-11B3E6EBC6D9}" type="presOf" srcId="{9F527C94-6ED8-47D1-8771-39E362314F44}" destId="{2F4742E4-7FC3-4D65-9AE7-B20903721954}"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EBFF45AB-5E1D-422A-B82B-12EF1E662D9D}" type="presOf" srcId="{52D19193-48A1-4637-8D4F-F0C435623478}" destId="{50E01AF5-8A9B-4567-9897-36C36AA0AF49}" srcOrd="0" destOrd="0" presId="urn:microsoft.com/office/officeart/2005/8/layout/vList2"/>
    <dgm:cxn modelId="{F594A726-AD5A-48AF-8757-2F35C821F739}"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27"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Μέτρα αξιολόγησης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1DB246D2-4F63-46B7-9924-DB25E040DD90}" type="presOf" srcId="{52D19193-48A1-4637-8D4F-F0C435623478}" destId="{50E01AF5-8A9B-4567-9897-36C36AA0AF49}" srcOrd="0" destOrd="0" presId="urn:microsoft.com/office/officeart/2005/8/layout/vList2"/>
    <dgm:cxn modelId="{E12C1CCD-530D-4287-B8CA-25EA2F860873}" type="presOf" srcId="{9F527C94-6ED8-47D1-8771-39E362314F44}" destId="{2F4742E4-7FC3-4D65-9AE7-B20903721954}" srcOrd="0" destOrd="0" presId="urn:microsoft.com/office/officeart/2005/8/layout/vList2"/>
    <dgm:cxn modelId="{A4213F95-E190-42FC-8B2D-363AECEE43CD}" srcId="{52D19193-48A1-4637-8D4F-F0C435623478}" destId="{9F527C94-6ED8-47D1-8771-39E362314F44}" srcOrd="0" destOrd="0" parTransId="{0833C6EB-00BF-4056-BCFD-4D66AF97B9DE}" sibTransId="{02BBD8AD-F889-4FD0-9759-9CE622EEAC0B}"/>
    <dgm:cxn modelId="{859C291C-4357-4EC8-8E3A-4643A1356A72}"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E543DFA-E332-4E02-86F6-F161B7EC5CA1}" type="doc">
      <dgm:prSet loTypeId="urn:microsoft.com/office/officeart/2005/8/layout/cycle6" loCatId="cycle" qsTypeId="urn:microsoft.com/office/officeart/2005/8/quickstyle/3d7" qsCatId="3D" csTypeId="urn:microsoft.com/office/officeart/2005/8/colors/colorful5" csCatId="colorful" phldr="1"/>
      <dgm:spPr/>
      <dgm:t>
        <a:bodyPr/>
        <a:lstStyle/>
        <a:p>
          <a:endParaRPr lang="el-GR"/>
        </a:p>
      </dgm:t>
    </dgm:pt>
    <dgm:pt modelId="{EF62482F-0802-49E5-9BAD-B40FCFFFDE32}">
      <dgm:prSet custT="1"/>
      <dgm:spPr/>
      <dgm:t>
        <a:bodyPr/>
        <a:lstStyle/>
        <a:p>
          <a:pPr rtl="0"/>
          <a:r>
            <a:rPr lang="el-GR" sz="1400" dirty="0" smtClean="0"/>
            <a:t>Αισθητηριακή αντίληψη</a:t>
          </a:r>
          <a:endParaRPr lang="el-GR" sz="1400" dirty="0"/>
        </a:p>
      </dgm:t>
    </dgm:pt>
    <dgm:pt modelId="{FA06C8DB-06B1-41E0-A6E9-47B4C5CAC7CD}" type="parTrans" cxnId="{FFC17880-2548-4D13-9963-2A6CA99EA276}">
      <dgm:prSet/>
      <dgm:spPr/>
      <dgm:t>
        <a:bodyPr/>
        <a:lstStyle/>
        <a:p>
          <a:endParaRPr lang="el-GR" sz="3200"/>
        </a:p>
      </dgm:t>
    </dgm:pt>
    <dgm:pt modelId="{D6F3F5A8-55EC-4126-9EB1-C01F14CB63B3}" type="sibTrans" cxnId="{FFC17880-2548-4D13-9963-2A6CA99EA276}">
      <dgm:prSet/>
      <dgm:spPr/>
      <dgm:t>
        <a:bodyPr/>
        <a:lstStyle/>
        <a:p>
          <a:endParaRPr lang="el-GR" sz="3200"/>
        </a:p>
      </dgm:t>
    </dgm:pt>
    <dgm:pt modelId="{E0515A19-557C-4536-A780-800C1DE358A9}">
      <dgm:prSet custT="1"/>
      <dgm:spPr/>
      <dgm:t>
        <a:bodyPr/>
        <a:lstStyle/>
        <a:p>
          <a:pPr rtl="0"/>
          <a:r>
            <a:rPr lang="el-GR" sz="1400" dirty="0" smtClean="0"/>
            <a:t>Υγρασία</a:t>
          </a:r>
          <a:endParaRPr lang="el-GR" sz="1400" dirty="0"/>
        </a:p>
      </dgm:t>
    </dgm:pt>
    <dgm:pt modelId="{15D8C807-D49A-4C19-AC0A-7E6EDB776BB5}" type="parTrans" cxnId="{80DC2A47-E254-4F3C-AA1C-FEFF09916510}">
      <dgm:prSet/>
      <dgm:spPr/>
      <dgm:t>
        <a:bodyPr/>
        <a:lstStyle/>
        <a:p>
          <a:endParaRPr lang="el-GR" sz="3200"/>
        </a:p>
      </dgm:t>
    </dgm:pt>
    <dgm:pt modelId="{BEC85061-4CE0-4956-966D-2CB6C054F31B}" type="sibTrans" cxnId="{80DC2A47-E254-4F3C-AA1C-FEFF09916510}">
      <dgm:prSet/>
      <dgm:spPr/>
      <dgm:t>
        <a:bodyPr/>
        <a:lstStyle/>
        <a:p>
          <a:endParaRPr lang="el-GR" sz="3200"/>
        </a:p>
      </dgm:t>
    </dgm:pt>
    <dgm:pt modelId="{B3B091C2-8C24-4A1E-BAEC-46246D40B815}">
      <dgm:prSet custT="1"/>
      <dgm:spPr/>
      <dgm:t>
        <a:bodyPr/>
        <a:lstStyle/>
        <a:p>
          <a:pPr rtl="0"/>
          <a:r>
            <a:rPr lang="el-GR" sz="1400" dirty="0" smtClean="0"/>
            <a:t>Δραστηριότητα</a:t>
          </a:r>
          <a:endParaRPr lang="el-GR" sz="1400" dirty="0"/>
        </a:p>
      </dgm:t>
    </dgm:pt>
    <dgm:pt modelId="{A36967CA-9A2A-4037-9410-F6F901BE49A1}" type="parTrans" cxnId="{996BF88F-3770-48BB-87C6-6AA1E4F49FB3}">
      <dgm:prSet/>
      <dgm:spPr/>
      <dgm:t>
        <a:bodyPr/>
        <a:lstStyle/>
        <a:p>
          <a:endParaRPr lang="el-GR" sz="3200"/>
        </a:p>
      </dgm:t>
    </dgm:pt>
    <dgm:pt modelId="{85FFD6CA-D0A3-4B73-8840-A9DDC463D914}" type="sibTrans" cxnId="{996BF88F-3770-48BB-87C6-6AA1E4F49FB3}">
      <dgm:prSet/>
      <dgm:spPr/>
      <dgm:t>
        <a:bodyPr/>
        <a:lstStyle/>
        <a:p>
          <a:endParaRPr lang="el-GR" sz="3200"/>
        </a:p>
      </dgm:t>
    </dgm:pt>
    <dgm:pt modelId="{4325C005-2F98-4652-BD6C-6816CC220E1A}">
      <dgm:prSet custT="1"/>
      <dgm:spPr/>
      <dgm:t>
        <a:bodyPr/>
        <a:lstStyle/>
        <a:p>
          <a:pPr rtl="0"/>
          <a:r>
            <a:rPr lang="el-GR" sz="1400" dirty="0" smtClean="0"/>
            <a:t>Κινητικότητα</a:t>
          </a:r>
          <a:endParaRPr lang="el-GR" sz="1400" dirty="0"/>
        </a:p>
      </dgm:t>
    </dgm:pt>
    <dgm:pt modelId="{2EB764C0-137B-47B8-B260-1731226C58D7}" type="parTrans" cxnId="{7CDF843D-21FE-4F4A-958E-402DCC86E663}">
      <dgm:prSet/>
      <dgm:spPr/>
      <dgm:t>
        <a:bodyPr/>
        <a:lstStyle/>
        <a:p>
          <a:endParaRPr lang="el-GR" sz="3200"/>
        </a:p>
      </dgm:t>
    </dgm:pt>
    <dgm:pt modelId="{F887FF39-B256-4F04-80AB-A7BAA799A9FB}" type="sibTrans" cxnId="{7CDF843D-21FE-4F4A-958E-402DCC86E663}">
      <dgm:prSet/>
      <dgm:spPr/>
      <dgm:t>
        <a:bodyPr/>
        <a:lstStyle/>
        <a:p>
          <a:endParaRPr lang="el-GR" sz="3200"/>
        </a:p>
      </dgm:t>
    </dgm:pt>
    <dgm:pt modelId="{16D5CDF2-3A3B-4B60-B954-BE2DAFAAFF58}">
      <dgm:prSet custT="1"/>
      <dgm:spPr/>
      <dgm:t>
        <a:bodyPr/>
        <a:lstStyle/>
        <a:p>
          <a:pPr rtl="0"/>
          <a:r>
            <a:rPr lang="el-GR" sz="1400" dirty="0" smtClean="0"/>
            <a:t>Διατροφή</a:t>
          </a:r>
          <a:endParaRPr lang="el-GR" sz="1400" dirty="0"/>
        </a:p>
      </dgm:t>
    </dgm:pt>
    <dgm:pt modelId="{84E1C1A5-BE00-47E1-A4C2-79E505D33F80}" type="parTrans" cxnId="{B5F286A9-589C-468F-B74B-8B1596FE9564}">
      <dgm:prSet/>
      <dgm:spPr/>
      <dgm:t>
        <a:bodyPr/>
        <a:lstStyle/>
        <a:p>
          <a:endParaRPr lang="el-GR" sz="3200"/>
        </a:p>
      </dgm:t>
    </dgm:pt>
    <dgm:pt modelId="{3756B456-B0C1-4C27-A82D-B410339982E4}" type="sibTrans" cxnId="{B5F286A9-589C-468F-B74B-8B1596FE9564}">
      <dgm:prSet/>
      <dgm:spPr/>
      <dgm:t>
        <a:bodyPr/>
        <a:lstStyle/>
        <a:p>
          <a:endParaRPr lang="el-GR" sz="3200"/>
        </a:p>
      </dgm:t>
    </dgm:pt>
    <dgm:pt modelId="{05A33D9F-8C2A-4C50-87B3-5E562CEF223D}">
      <dgm:prSet custT="1"/>
      <dgm:spPr/>
      <dgm:t>
        <a:bodyPr/>
        <a:lstStyle/>
        <a:p>
          <a:pPr rtl="0"/>
          <a:r>
            <a:rPr lang="el-GR" sz="1400" dirty="0" smtClean="0"/>
            <a:t>Τριβή και κατάτμηση </a:t>
          </a:r>
          <a:endParaRPr lang="el-GR" sz="1400" dirty="0"/>
        </a:p>
      </dgm:t>
    </dgm:pt>
    <dgm:pt modelId="{90A8211A-1848-480B-8E62-E66E6CE563C3}" type="parTrans" cxnId="{679FCFC9-E4F6-437C-BB9A-52BE7742D75C}">
      <dgm:prSet/>
      <dgm:spPr/>
      <dgm:t>
        <a:bodyPr/>
        <a:lstStyle/>
        <a:p>
          <a:endParaRPr lang="el-GR" sz="3200"/>
        </a:p>
      </dgm:t>
    </dgm:pt>
    <dgm:pt modelId="{E287B683-0586-42D1-86A3-22C6CD98AC05}" type="sibTrans" cxnId="{679FCFC9-E4F6-437C-BB9A-52BE7742D75C}">
      <dgm:prSet/>
      <dgm:spPr/>
      <dgm:t>
        <a:bodyPr/>
        <a:lstStyle/>
        <a:p>
          <a:endParaRPr lang="el-GR" sz="3200"/>
        </a:p>
      </dgm:t>
    </dgm:pt>
    <dgm:pt modelId="{D4A5C00F-CDF5-47AB-9795-008CE9263E0E}" type="pres">
      <dgm:prSet presAssocID="{2E543DFA-E332-4E02-86F6-F161B7EC5CA1}" presName="cycle" presStyleCnt="0">
        <dgm:presLayoutVars>
          <dgm:dir/>
          <dgm:resizeHandles val="exact"/>
        </dgm:presLayoutVars>
      </dgm:prSet>
      <dgm:spPr/>
      <dgm:t>
        <a:bodyPr/>
        <a:lstStyle/>
        <a:p>
          <a:endParaRPr lang="el-GR"/>
        </a:p>
      </dgm:t>
    </dgm:pt>
    <dgm:pt modelId="{8BBD6EE3-6441-4B28-BD67-08468F8DCFDF}" type="pres">
      <dgm:prSet presAssocID="{EF62482F-0802-49E5-9BAD-B40FCFFFDE32}" presName="node" presStyleLbl="node1" presStyleIdx="0" presStyleCnt="6">
        <dgm:presLayoutVars>
          <dgm:bulletEnabled val="1"/>
        </dgm:presLayoutVars>
      </dgm:prSet>
      <dgm:spPr/>
      <dgm:t>
        <a:bodyPr/>
        <a:lstStyle/>
        <a:p>
          <a:endParaRPr lang="el-GR"/>
        </a:p>
      </dgm:t>
    </dgm:pt>
    <dgm:pt modelId="{1A9B736F-ED4A-4812-9C87-8FD19F357E96}" type="pres">
      <dgm:prSet presAssocID="{EF62482F-0802-49E5-9BAD-B40FCFFFDE32}" presName="spNode" presStyleCnt="0"/>
      <dgm:spPr/>
    </dgm:pt>
    <dgm:pt modelId="{C8B53CA4-EBFA-4877-984B-170BC92556A0}" type="pres">
      <dgm:prSet presAssocID="{D6F3F5A8-55EC-4126-9EB1-C01F14CB63B3}" presName="sibTrans" presStyleLbl="sibTrans1D1" presStyleIdx="0" presStyleCnt="6"/>
      <dgm:spPr/>
      <dgm:t>
        <a:bodyPr/>
        <a:lstStyle/>
        <a:p>
          <a:endParaRPr lang="el-GR"/>
        </a:p>
      </dgm:t>
    </dgm:pt>
    <dgm:pt modelId="{32B5E306-3D0F-4278-B591-AB911A6B05EA}" type="pres">
      <dgm:prSet presAssocID="{E0515A19-557C-4536-A780-800C1DE358A9}" presName="node" presStyleLbl="node1" presStyleIdx="1" presStyleCnt="6">
        <dgm:presLayoutVars>
          <dgm:bulletEnabled val="1"/>
        </dgm:presLayoutVars>
      </dgm:prSet>
      <dgm:spPr/>
      <dgm:t>
        <a:bodyPr/>
        <a:lstStyle/>
        <a:p>
          <a:endParaRPr lang="el-GR"/>
        </a:p>
      </dgm:t>
    </dgm:pt>
    <dgm:pt modelId="{0AB03B5A-C094-4519-8BB7-0EC009E3F65F}" type="pres">
      <dgm:prSet presAssocID="{E0515A19-557C-4536-A780-800C1DE358A9}" presName="spNode" presStyleCnt="0"/>
      <dgm:spPr/>
    </dgm:pt>
    <dgm:pt modelId="{B69D3B68-BDBE-444B-B50C-CB85E5D4E9D4}" type="pres">
      <dgm:prSet presAssocID="{BEC85061-4CE0-4956-966D-2CB6C054F31B}" presName="sibTrans" presStyleLbl="sibTrans1D1" presStyleIdx="1" presStyleCnt="6"/>
      <dgm:spPr/>
      <dgm:t>
        <a:bodyPr/>
        <a:lstStyle/>
        <a:p>
          <a:endParaRPr lang="el-GR"/>
        </a:p>
      </dgm:t>
    </dgm:pt>
    <dgm:pt modelId="{2B7C5815-F6E1-41B4-BF59-6AE9C43F97C0}" type="pres">
      <dgm:prSet presAssocID="{B3B091C2-8C24-4A1E-BAEC-46246D40B815}" presName="node" presStyleLbl="node1" presStyleIdx="2" presStyleCnt="6">
        <dgm:presLayoutVars>
          <dgm:bulletEnabled val="1"/>
        </dgm:presLayoutVars>
      </dgm:prSet>
      <dgm:spPr/>
      <dgm:t>
        <a:bodyPr/>
        <a:lstStyle/>
        <a:p>
          <a:endParaRPr lang="el-GR"/>
        </a:p>
      </dgm:t>
    </dgm:pt>
    <dgm:pt modelId="{AB2A3D5E-1AE1-4BA2-85E8-63D73DE4A1D3}" type="pres">
      <dgm:prSet presAssocID="{B3B091C2-8C24-4A1E-BAEC-46246D40B815}" presName="spNode" presStyleCnt="0"/>
      <dgm:spPr/>
    </dgm:pt>
    <dgm:pt modelId="{1985AA61-9F17-4B80-AC77-82C14C2F74D5}" type="pres">
      <dgm:prSet presAssocID="{85FFD6CA-D0A3-4B73-8840-A9DDC463D914}" presName="sibTrans" presStyleLbl="sibTrans1D1" presStyleIdx="2" presStyleCnt="6"/>
      <dgm:spPr/>
      <dgm:t>
        <a:bodyPr/>
        <a:lstStyle/>
        <a:p>
          <a:endParaRPr lang="el-GR"/>
        </a:p>
      </dgm:t>
    </dgm:pt>
    <dgm:pt modelId="{A90F75E9-C30B-4F8E-839A-68F864D628AB}" type="pres">
      <dgm:prSet presAssocID="{4325C005-2F98-4652-BD6C-6816CC220E1A}" presName="node" presStyleLbl="node1" presStyleIdx="3" presStyleCnt="6">
        <dgm:presLayoutVars>
          <dgm:bulletEnabled val="1"/>
        </dgm:presLayoutVars>
      </dgm:prSet>
      <dgm:spPr/>
      <dgm:t>
        <a:bodyPr/>
        <a:lstStyle/>
        <a:p>
          <a:endParaRPr lang="el-GR"/>
        </a:p>
      </dgm:t>
    </dgm:pt>
    <dgm:pt modelId="{F3024E26-9AF6-4AE9-920C-4B6883E31778}" type="pres">
      <dgm:prSet presAssocID="{4325C005-2F98-4652-BD6C-6816CC220E1A}" presName="spNode" presStyleCnt="0"/>
      <dgm:spPr/>
    </dgm:pt>
    <dgm:pt modelId="{BACA2C86-9F6A-4591-A6CC-3836D955234E}" type="pres">
      <dgm:prSet presAssocID="{F887FF39-B256-4F04-80AB-A7BAA799A9FB}" presName="sibTrans" presStyleLbl="sibTrans1D1" presStyleIdx="3" presStyleCnt="6"/>
      <dgm:spPr/>
      <dgm:t>
        <a:bodyPr/>
        <a:lstStyle/>
        <a:p>
          <a:endParaRPr lang="el-GR"/>
        </a:p>
      </dgm:t>
    </dgm:pt>
    <dgm:pt modelId="{AA4C03D8-342C-4398-B51B-531455890771}" type="pres">
      <dgm:prSet presAssocID="{16D5CDF2-3A3B-4B60-B954-BE2DAFAAFF58}" presName="node" presStyleLbl="node1" presStyleIdx="4" presStyleCnt="6">
        <dgm:presLayoutVars>
          <dgm:bulletEnabled val="1"/>
        </dgm:presLayoutVars>
      </dgm:prSet>
      <dgm:spPr/>
      <dgm:t>
        <a:bodyPr/>
        <a:lstStyle/>
        <a:p>
          <a:endParaRPr lang="el-GR"/>
        </a:p>
      </dgm:t>
    </dgm:pt>
    <dgm:pt modelId="{5192D8FB-92D2-473D-81F8-D4DED9F0BE78}" type="pres">
      <dgm:prSet presAssocID="{16D5CDF2-3A3B-4B60-B954-BE2DAFAAFF58}" presName="spNode" presStyleCnt="0"/>
      <dgm:spPr/>
    </dgm:pt>
    <dgm:pt modelId="{04668DBF-FB70-43B2-831D-6D235A47884A}" type="pres">
      <dgm:prSet presAssocID="{3756B456-B0C1-4C27-A82D-B410339982E4}" presName="sibTrans" presStyleLbl="sibTrans1D1" presStyleIdx="4" presStyleCnt="6"/>
      <dgm:spPr/>
      <dgm:t>
        <a:bodyPr/>
        <a:lstStyle/>
        <a:p>
          <a:endParaRPr lang="el-GR"/>
        </a:p>
      </dgm:t>
    </dgm:pt>
    <dgm:pt modelId="{38734C0B-C304-47F2-B6DD-38725A568B3C}" type="pres">
      <dgm:prSet presAssocID="{05A33D9F-8C2A-4C50-87B3-5E562CEF223D}" presName="node" presStyleLbl="node1" presStyleIdx="5" presStyleCnt="6">
        <dgm:presLayoutVars>
          <dgm:bulletEnabled val="1"/>
        </dgm:presLayoutVars>
      </dgm:prSet>
      <dgm:spPr/>
      <dgm:t>
        <a:bodyPr/>
        <a:lstStyle/>
        <a:p>
          <a:endParaRPr lang="el-GR"/>
        </a:p>
      </dgm:t>
    </dgm:pt>
    <dgm:pt modelId="{5EB7905E-5605-4352-9778-4A885D1CBE90}" type="pres">
      <dgm:prSet presAssocID="{05A33D9F-8C2A-4C50-87B3-5E562CEF223D}" presName="spNode" presStyleCnt="0"/>
      <dgm:spPr/>
    </dgm:pt>
    <dgm:pt modelId="{08B26D45-D5B1-4BDF-A231-6D76DC18DEEA}" type="pres">
      <dgm:prSet presAssocID="{E287B683-0586-42D1-86A3-22C6CD98AC05}" presName="sibTrans" presStyleLbl="sibTrans1D1" presStyleIdx="5" presStyleCnt="6"/>
      <dgm:spPr/>
      <dgm:t>
        <a:bodyPr/>
        <a:lstStyle/>
        <a:p>
          <a:endParaRPr lang="el-GR"/>
        </a:p>
      </dgm:t>
    </dgm:pt>
  </dgm:ptLst>
  <dgm:cxnLst>
    <dgm:cxn modelId="{3298EDB6-26AA-4807-B39B-E100691F8615}" type="presOf" srcId="{EF62482F-0802-49E5-9BAD-B40FCFFFDE32}" destId="{8BBD6EE3-6441-4B28-BD67-08468F8DCFDF}" srcOrd="0" destOrd="0" presId="urn:microsoft.com/office/officeart/2005/8/layout/cycle6"/>
    <dgm:cxn modelId="{BA241D74-09D9-485F-90A8-A667BFA4F40E}" type="presOf" srcId="{3756B456-B0C1-4C27-A82D-B410339982E4}" destId="{04668DBF-FB70-43B2-831D-6D235A47884A}" srcOrd="0" destOrd="0" presId="urn:microsoft.com/office/officeart/2005/8/layout/cycle6"/>
    <dgm:cxn modelId="{3C8CB625-12E3-447D-8D5E-4E4AC5FC2CF9}" type="presOf" srcId="{16D5CDF2-3A3B-4B60-B954-BE2DAFAAFF58}" destId="{AA4C03D8-342C-4398-B51B-531455890771}" srcOrd="0" destOrd="0" presId="urn:microsoft.com/office/officeart/2005/8/layout/cycle6"/>
    <dgm:cxn modelId="{0174482B-8F3D-491F-8898-DEA55F305DCC}" type="presOf" srcId="{05A33D9F-8C2A-4C50-87B3-5E562CEF223D}" destId="{38734C0B-C304-47F2-B6DD-38725A568B3C}" srcOrd="0" destOrd="0" presId="urn:microsoft.com/office/officeart/2005/8/layout/cycle6"/>
    <dgm:cxn modelId="{81C14B23-8B8E-4C36-A636-B90412FB9542}" type="presOf" srcId="{E287B683-0586-42D1-86A3-22C6CD98AC05}" destId="{08B26D45-D5B1-4BDF-A231-6D76DC18DEEA}" srcOrd="0" destOrd="0" presId="urn:microsoft.com/office/officeart/2005/8/layout/cycle6"/>
    <dgm:cxn modelId="{996BF88F-3770-48BB-87C6-6AA1E4F49FB3}" srcId="{2E543DFA-E332-4E02-86F6-F161B7EC5CA1}" destId="{B3B091C2-8C24-4A1E-BAEC-46246D40B815}" srcOrd="2" destOrd="0" parTransId="{A36967CA-9A2A-4037-9410-F6F901BE49A1}" sibTransId="{85FFD6CA-D0A3-4B73-8840-A9DDC463D914}"/>
    <dgm:cxn modelId="{80DC2A47-E254-4F3C-AA1C-FEFF09916510}" srcId="{2E543DFA-E332-4E02-86F6-F161B7EC5CA1}" destId="{E0515A19-557C-4536-A780-800C1DE358A9}" srcOrd="1" destOrd="0" parTransId="{15D8C807-D49A-4C19-AC0A-7E6EDB776BB5}" sibTransId="{BEC85061-4CE0-4956-966D-2CB6C054F31B}"/>
    <dgm:cxn modelId="{874CDE78-512A-49F6-B40D-0CBFBCEBDEBB}" type="presOf" srcId="{E0515A19-557C-4536-A780-800C1DE358A9}" destId="{32B5E306-3D0F-4278-B591-AB911A6B05EA}" srcOrd="0" destOrd="0" presId="urn:microsoft.com/office/officeart/2005/8/layout/cycle6"/>
    <dgm:cxn modelId="{EC77B5CC-97FA-4869-B474-494C82B2A42D}" type="presOf" srcId="{F887FF39-B256-4F04-80AB-A7BAA799A9FB}" destId="{BACA2C86-9F6A-4591-A6CC-3836D955234E}" srcOrd="0" destOrd="0" presId="urn:microsoft.com/office/officeart/2005/8/layout/cycle6"/>
    <dgm:cxn modelId="{B5F286A9-589C-468F-B74B-8B1596FE9564}" srcId="{2E543DFA-E332-4E02-86F6-F161B7EC5CA1}" destId="{16D5CDF2-3A3B-4B60-B954-BE2DAFAAFF58}" srcOrd="4" destOrd="0" parTransId="{84E1C1A5-BE00-47E1-A4C2-79E505D33F80}" sibTransId="{3756B456-B0C1-4C27-A82D-B410339982E4}"/>
    <dgm:cxn modelId="{80ADB472-0D41-41FB-865B-58262AB6CD19}" type="presOf" srcId="{BEC85061-4CE0-4956-966D-2CB6C054F31B}" destId="{B69D3B68-BDBE-444B-B50C-CB85E5D4E9D4}" srcOrd="0" destOrd="0" presId="urn:microsoft.com/office/officeart/2005/8/layout/cycle6"/>
    <dgm:cxn modelId="{679FCFC9-E4F6-437C-BB9A-52BE7742D75C}" srcId="{2E543DFA-E332-4E02-86F6-F161B7EC5CA1}" destId="{05A33D9F-8C2A-4C50-87B3-5E562CEF223D}" srcOrd="5" destOrd="0" parTransId="{90A8211A-1848-480B-8E62-E66E6CE563C3}" sibTransId="{E287B683-0586-42D1-86A3-22C6CD98AC05}"/>
    <dgm:cxn modelId="{50E77AFA-381D-4029-97CF-7388ABF287CC}" type="presOf" srcId="{4325C005-2F98-4652-BD6C-6816CC220E1A}" destId="{A90F75E9-C30B-4F8E-839A-68F864D628AB}" srcOrd="0" destOrd="0" presId="urn:microsoft.com/office/officeart/2005/8/layout/cycle6"/>
    <dgm:cxn modelId="{FB60933B-4B9A-4034-8E04-3CDDBA8D5933}" type="presOf" srcId="{85FFD6CA-D0A3-4B73-8840-A9DDC463D914}" destId="{1985AA61-9F17-4B80-AC77-82C14C2F74D5}" srcOrd="0" destOrd="0" presId="urn:microsoft.com/office/officeart/2005/8/layout/cycle6"/>
    <dgm:cxn modelId="{A0EF6023-5675-4B0A-BD2F-C738DA702943}" type="presOf" srcId="{B3B091C2-8C24-4A1E-BAEC-46246D40B815}" destId="{2B7C5815-F6E1-41B4-BF59-6AE9C43F97C0}" srcOrd="0" destOrd="0" presId="urn:microsoft.com/office/officeart/2005/8/layout/cycle6"/>
    <dgm:cxn modelId="{72AC308F-8BD1-417D-BF0C-F654EE75515F}" type="presOf" srcId="{D6F3F5A8-55EC-4126-9EB1-C01F14CB63B3}" destId="{C8B53CA4-EBFA-4877-984B-170BC92556A0}" srcOrd="0" destOrd="0" presId="urn:microsoft.com/office/officeart/2005/8/layout/cycle6"/>
    <dgm:cxn modelId="{FFC17880-2548-4D13-9963-2A6CA99EA276}" srcId="{2E543DFA-E332-4E02-86F6-F161B7EC5CA1}" destId="{EF62482F-0802-49E5-9BAD-B40FCFFFDE32}" srcOrd="0" destOrd="0" parTransId="{FA06C8DB-06B1-41E0-A6E9-47B4C5CAC7CD}" sibTransId="{D6F3F5A8-55EC-4126-9EB1-C01F14CB63B3}"/>
    <dgm:cxn modelId="{E7BF93AC-66B2-40B8-84E5-29DD75388813}" type="presOf" srcId="{2E543DFA-E332-4E02-86F6-F161B7EC5CA1}" destId="{D4A5C00F-CDF5-47AB-9795-008CE9263E0E}" srcOrd="0" destOrd="0" presId="urn:microsoft.com/office/officeart/2005/8/layout/cycle6"/>
    <dgm:cxn modelId="{7CDF843D-21FE-4F4A-958E-402DCC86E663}" srcId="{2E543DFA-E332-4E02-86F6-F161B7EC5CA1}" destId="{4325C005-2F98-4652-BD6C-6816CC220E1A}" srcOrd="3" destOrd="0" parTransId="{2EB764C0-137B-47B8-B260-1731226C58D7}" sibTransId="{F887FF39-B256-4F04-80AB-A7BAA799A9FB}"/>
    <dgm:cxn modelId="{C2F1A088-64E8-4E2A-BD5D-0941A9593CC7}" type="presParOf" srcId="{D4A5C00F-CDF5-47AB-9795-008CE9263E0E}" destId="{8BBD6EE3-6441-4B28-BD67-08468F8DCFDF}" srcOrd="0" destOrd="0" presId="urn:microsoft.com/office/officeart/2005/8/layout/cycle6"/>
    <dgm:cxn modelId="{1C143B55-FEE8-4552-9262-E2AF0FF78E51}" type="presParOf" srcId="{D4A5C00F-CDF5-47AB-9795-008CE9263E0E}" destId="{1A9B736F-ED4A-4812-9C87-8FD19F357E96}" srcOrd="1" destOrd="0" presId="urn:microsoft.com/office/officeart/2005/8/layout/cycle6"/>
    <dgm:cxn modelId="{1C24EDC9-0354-4B84-8D41-C3D61D856DE6}" type="presParOf" srcId="{D4A5C00F-CDF5-47AB-9795-008CE9263E0E}" destId="{C8B53CA4-EBFA-4877-984B-170BC92556A0}" srcOrd="2" destOrd="0" presId="urn:microsoft.com/office/officeart/2005/8/layout/cycle6"/>
    <dgm:cxn modelId="{48181A30-A54B-4A13-AF2A-CB199B9DD9EE}" type="presParOf" srcId="{D4A5C00F-CDF5-47AB-9795-008CE9263E0E}" destId="{32B5E306-3D0F-4278-B591-AB911A6B05EA}" srcOrd="3" destOrd="0" presId="urn:microsoft.com/office/officeart/2005/8/layout/cycle6"/>
    <dgm:cxn modelId="{486C67FA-90BC-42C3-BCED-B4B5C36A4ADB}" type="presParOf" srcId="{D4A5C00F-CDF5-47AB-9795-008CE9263E0E}" destId="{0AB03B5A-C094-4519-8BB7-0EC009E3F65F}" srcOrd="4" destOrd="0" presId="urn:microsoft.com/office/officeart/2005/8/layout/cycle6"/>
    <dgm:cxn modelId="{964C05E5-133F-4668-8DCB-4EB1E1F4B830}" type="presParOf" srcId="{D4A5C00F-CDF5-47AB-9795-008CE9263E0E}" destId="{B69D3B68-BDBE-444B-B50C-CB85E5D4E9D4}" srcOrd="5" destOrd="0" presId="urn:microsoft.com/office/officeart/2005/8/layout/cycle6"/>
    <dgm:cxn modelId="{54F517D7-6A98-46EF-A2FF-4B85D5EE9158}" type="presParOf" srcId="{D4A5C00F-CDF5-47AB-9795-008CE9263E0E}" destId="{2B7C5815-F6E1-41B4-BF59-6AE9C43F97C0}" srcOrd="6" destOrd="0" presId="urn:microsoft.com/office/officeart/2005/8/layout/cycle6"/>
    <dgm:cxn modelId="{319F1EC2-AB93-4FF9-A631-53D3815899B7}" type="presParOf" srcId="{D4A5C00F-CDF5-47AB-9795-008CE9263E0E}" destId="{AB2A3D5E-1AE1-4BA2-85E8-63D73DE4A1D3}" srcOrd="7" destOrd="0" presId="urn:microsoft.com/office/officeart/2005/8/layout/cycle6"/>
    <dgm:cxn modelId="{4FDA6602-07A8-47F6-9EF4-30964ADF8EF5}" type="presParOf" srcId="{D4A5C00F-CDF5-47AB-9795-008CE9263E0E}" destId="{1985AA61-9F17-4B80-AC77-82C14C2F74D5}" srcOrd="8" destOrd="0" presId="urn:microsoft.com/office/officeart/2005/8/layout/cycle6"/>
    <dgm:cxn modelId="{38AB95F2-7343-423A-959A-8BEAACC711FE}" type="presParOf" srcId="{D4A5C00F-CDF5-47AB-9795-008CE9263E0E}" destId="{A90F75E9-C30B-4F8E-839A-68F864D628AB}" srcOrd="9" destOrd="0" presId="urn:microsoft.com/office/officeart/2005/8/layout/cycle6"/>
    <dgm:cxn modelId="{E121E3AE-30EF-425C-A3DE-B6DE0895747E}" type="presParOf" srcId="{D4A5C00F-CDF5-47AB-9795-008CE9263E0E}" destId="{F3024E26-9AF6-4AE9-920C-4B6883E31778}" srcOrd="10" destOrd="0" presId="urn:microsoft.com/office/officeart/2005/8/layout/cycle6"/>
    <dgm:cxn modelId="{94A14A3B-F826-4E2E-86B7-831096667C2E}" type="presParOf" srcId="{D4A5C00F-CDF5-47AB-9795-008CE9263E0E}" destId="{BACA2C86-9F6A-4591-A6CC-3836D955234E}" srcOrd="11" destOrd="0" presId="urn:microsoft.com/office/officeart/2005/8/layout/cycle6"/>
    <dgm:cxn modelId="{A48413ED-C2CE-4B88-A23C-3AD6864E783E}" type="presParOf" srcId="{D4A5C00F-CDF5-47AB-9795-008CE9263E0E}" destId="{AA4C03D8-342C-4398-B51B-531455890771}" srcOrd="12" destOrd="0" presId="urn:microsoft.com/office/officeart/2005/8/layout/cycle6"/>
    <dgm:cxn modelId="{EA619DB7-6249-40BA-AF06-0093C0813090}" type="presParOf" srcId="{D4A5C00F-CDF5-47AB-9795-008CE9263E0E}" destId="{5192D8FB-92D2-473D-81F8-D4DED9F0BE78}" srcOrd="13" destOrd="0" presId="urn:microsoft.com/office/officeart/2005/8/layout/cycle6"/>
    <dgm:cxn modelId="{85E67AA0-EFBC-4058-B1B3-3D4264B2AABD}" type="presParOf" srcId="{D4A5C00F-CDF5-47AB-9795-008CE9263E0E}" destId="{04668DBF-FB70-43B2-831D-6D235A47884A}" srcOrd="14" destOrd="0" presId="urn:microsoft.com/office/officeart/2005/8/layout/cycle6"/>
    <dgm:cxn modelId="{723CCDED-9FDA-4C34-9780-79757868964C}" type="presParOf" srcId="{D4A5C00F-CDF5-47AB-9795-008CE9263E0E}" destId="{38734C0B-C304-47F2-B6DD-38725A568B3C}" srcOrd="15" destOrd="0" presId="urn:microsoft.com/office/officeart/2005/8/layout/cycle6"/>
    <dgm:cxn modelId="{9A31CE0C-1308-456E-8AE9-0A759EA94684}" type="presParOf" srcId="{D4A5C00F-CDF5-47AB-9795-008CE9263E0E}" destId="{5EB7905E-5605-4352-9778-4A885D1CBE90}" srcOrd="16" destOrd="0" presId="urn:microsoft.com/office/officeart/2005/8/layout/cycle6"/>
    <dgm:cxn modelId="{3761BB93-DC2A-4D17-84D7-335430460DE0}" type="presParOf" srcId="{D4A5C00F-CDF5-47AB-9795-008CE9263E0E}" destId="{08B26D45-D5B1-4BDF-A231-6D76DC18DEEA}" srcOrd="17"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2303B66-A371-4375-B823-D7DFBE508518}" type="doc">
      <dgm:prSet loTypeId="urn:microsoft.com/office/officeart/2005/8/layout/orgChart1" loCatId="hierarchy" qsTypeId="urn:microsoft.com/office/officeart/2005/8/quickstyle/simple1" qsCatId="simple" csTypeId="urn:microsoft.com/office/officeart/2005/8/colors/accent1_2" csCatId="accent1"/>
      <dgm:spPr/>
    </dgm:pt>
    <dgm:pt modelId="{9F50C993-A016-4618-8B6B-5801BC9A5B1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Ανάλογα με την κλινική εικόνα </a:t>
          </a:r>
          <a:endPar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endParaRPr>
        </a:p>
      </dgm:t>
    </dgm:pt>
    <dgm:pt modelId="{A7F958AE-08ED-46F1-BF1C-9069DEC8F6C9}" type="parTrans" cxnId="{1ACBDEC2-295C-4DDB-BD59-A670B6E4C634}">
      <dgm:prSet/>
      <dgm:spPr/>
    </dgm:pt>
    <dgm:pt modelId="{D9D56A82-10E3-4D61-8148-CD160C013D9C}" type="sibTrans" cxnId="{1ACBDEC2-295C-4DDB-BD59-A670B6E4C634}">
      <dgm:prSet/>
      <dgm:spPr/>
    </dgm:pt>
    <dgm:pt modelId="{2229059E-3358-4D98-8094-A7A4D42808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Εάν δεν παρουσιάζει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 κλινική εικόνα λοίμωξης </a:t>
          </a:r>
          <a:endPar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endParaRPr>
        </a:p>
      </dgm:t>
    </dgm:pt>
    <dgm:pt modelId="{2D0AAA30-FE32-47E2-BFEF-FE1D9C2F44AC}" type="parTrans" cxnId="{BCAA1A89-71D0-4B66-8D32-F37B7128A2E1}">
      <dgm:prSet/>
      <dgm:spPr/>
    </dgm:pt>
    <dgm:pt modelId="{4C8ADA5A-27FC-48E2-BE01-A16FCCA50D21}" type="sibTrans" cxnId="{BCAA1A89-71D0-4B66-8D32-F37B7128A2E1}">
      <dgm:prSet/>
      <dgm:spPr/>
    </dgm:pt>
    <dgm:pt modelId="{FD8D9B64-1D5D-46FA-88E8-B2EA8B73EBD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Στη νεκρωτική φάση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1-2 ημέρες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Στη κοκκίωση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2-3 ημέρες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Στην  επιθηλιοποίηση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3-4 ημέρες</a:t>
          </a:r>
          <a:endPar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endParaRPr>
        </a:p>
      </dgm:t>
    </dgm:pt>
    <dgm:pt modelId="{9DE80050-573E-45AF-B86E-82C2754CEA88}" type="parTrans" cxnId="{E56EBFF8-07D5-45ED-AA90-F5198E8098E8}">
      <dgm:prSet/>
      <dgm:spPr/>
    </dgm:pt>
    <dgm:pt modelId="{3B72355F-650E-4712-829F-A33B92456D0E}" type="sibTrans" cxnId="{E56EBFF8-07D5-45ED-AA90-F5198E8098E8}">
      <dgm:prSet/>
      <dgm:spPr/>
    </dgm:pt>
    <dgm:pt modelId="{3C045823-B8EA-47C4-B98D-CEDC66D31A1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Εάν παρουσιάζει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κλινική εικόνα λοίμωξης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rPr>
            <a:t>Κάθε ημέρα</a:t>
          </a:r>
          <a:endParaRPr kumimoji="0" lang="el-GR" altLang="el-GR" b="0" i="0" u="none" strike="noStrike" cap="none" normalizeH="0" baseline="0" smtClean="0">
            <a:ln>
              <a:noFill/>
            </a:ln>
            <a:solidFill>
              <a:schemeClr val="tx1"/>
            </a:solidFill>
            <a:effectLst/>
            <a:latin typeface="Bookman Old Style" panose="02050604050505020204" pitchFamily="18" charset="0"/>
            <a:cs typeface="Arial" panose="020B0604020202020204" pitchFamily="34" charset="0"/>
          </a:endParaRPr>
        </a:p>
      </dgm:t>
    </dgm:pt>
    <dgm:pt modelId="{407A22DE-7D75-4C50-A192-5411CA145244}" type="parTrans" cxnId="{1CF777AF-B8A2-41B8-A53D-58709CE38FE2}">
      <dgm:prSet/>
      <dgm:spPr/>
    </dgm:pt>
    <dgm:pt modelId="{0A320C5E-EBDD-4DF1-BB13-210D88A64C90}" type="sibTrans" cxnId="{1CF777AF-B8A2-41B8-A53D-58709CE38FE2}">
      <dgm:prSet/>
      <dgm:spPr/>
    </dgm:pt>
    <dgm:pt modelId="{DA9FD0C5-B7D3-41FA-B5FA-DEC2FD49C555}" type="pres">
      <dgm:prSet presAssocID="{E2303B66-A371-4375-B823-D7DFBE508518}" presName="hierChild1" presStyleCnt="0">
        <dgm:presLayoutVars>
          <dgm:orgChart val="1"/>
          <dgm:chPref val="1"/>
          <dgm:dir/>
          <dgm:animOne val="branch"/>
          <dgm:animLvl val="lvl"/>
          <dgm:resizeHandles/>
        </dgm:presLayoutVars>
      </dgm:prSet>
      <dgm:spPr/>
    </dgm:pt>
    <dgm:pt modelId="{22F6AFE9-D83D-482B-8123-5E753D377F30}" type="pres">
      <dgm:prSet presAssocID="{9F50C993-A016-4618-8B6B-5801BC9A5B1C}" presName="hierRoot1" presStyleCnt="0">
        <dgm:presLayoutVars>
          <dgm:hierBranch/>
        </dgm:presLayoutVars>
      </dgm:prSet>
      <dgm:spPr/>
    </dgm:pt>
    <dgm:pt modelId="{4D4DB21B-6F48-4834-8ED5-206800B0DF69}" type="pres">
      <dgm:prSet presAssocID="{9F50C993-A016-4618-8B6B-5801BC9A5B1C}" presName="rootComposite1" presStyleCnt="0"/>
      <dgm:spPr/>
    </dgm:pt>
    <dgm:pt modelId="{2169ADA8-FF5D-4AEC-932D-52ED521B796D}" type="pres">
      <dgm:prSet presAssocID="{9F50C993-A016-4618-8B6B-5801BC9A5B1C}" presName="rootText1" presStyleLbl="node0" presStyleIdx="0" presStyleCnt="1">
        <dgm:presLayoutVars>
          <dgm:chPref val="3"/>
        </dgm:presLayoutVars>
      </dgm:prSet>
      <dgm:spPr/>
    </dgm:pt>
    <dgm:pt modelId="{DC140C04-8C68-44A0-AA61-6B05791E0CFE}" type="pres">
      <dgm:prSet presAssocID="{9F50C993-A016-4618-8B6B-5801BC9A5B1C}" presName="rootConnector1" presStyleLbl="node1" presStyleIdx="0" presStyleCnt="0"/>
      <dgm:spPr/>
    </dgm:pt>
    <dgm:pt modelId="{B0559E5D-ABB7-4CCC-BBBC-D9D9A9343D10}" type="pres">
      <dgm:prSet presAssocID="{9F50C993-A016-4618-8B6B-5801BC9A5B1C}" presName="hierChild2" presStyleCnt="0"/>
      <dgm:spPr/>
    </dgm:pt>
    <dgm:pt modelId="{EAEE8A55-86CC-45EE-BA36-335AC9185355}" type="pres">
      <dgm:prSet presAssocID="{2D0AAA30-FE32-47E2-BFEF-FE1D9C2F44AC}" presName="Name35" presStyleLbl="parChTrans1D2" presStyleIdx="0" presStyleCnt="2"/>
      <dgm:spPr/>
    </dgm:pt>
    <dgm:pt modelId="{115F4594-9783-4E88-BF09-9A6CD58C5379}" type="pres">
      <dgm:prSet presAssocID="{2229059E-3358-4D98-8094-A7A4D42808AD}" presName="hierRoot2" presStyleCnt="0">
        <dgm:presLayoutVars>
          <dgm:hierBranch/>
        </dgm:presLayoutVars>
      </dgm:prSet>
      <dgm:spPr/>
    </dgm:pt>
    <dgm:pt modelId="{A646F67F-D5D1-448A-AD85-74E3B045D9BE}" type="pres">
      <dgm:prSet presAssocID="{2229059E-3358-4D98-8094-A7A4D42808AD}" presName="rootComposite" presStyleCnt="0"/>
      <dgm:spPr/>
    </dgm:pt>
    <dgm:pt modelId="{47DD071B-5A7F-4B7E-8193-3A846BFA9E3A}" type="pres">
      <dgm:prSet presAssocID="{2229059E-3358-4D98-8094-A7A4D42808AD}" presName="rootText" presStyleLbl="node2" presStyleIdx="0" presStyleCnt="2">
        <dgm:presLayoutVars>
          <dgm:chPref val="3"/>
        </dgm:presLayoutVars>
      </dgm:prSet>
      <dgm:spPr/>
    </dgm:pt>
    <dgm:pt modelId="{06D8035A-D66E-4FAC-B4F6-BE233575FF3B}" type="pres">
      <dgm:prSet presAssocID="{2229059E-3358-4D98-8094-A7A4D42808AD}" presName="rootConnector" presStyleLbl="node2" presStyleIdx="0" presStyleCnt="2"/>
      <dgm:spPr/>
    </dgm:pt>
    <dgm:pt modelId="{62B1C17E-A298-41BC-9D6D-4C1CFC8EE9BC}" type="pres">
      <dgm:prSet presAssocID="{2229059E-3358-4D98-8094-A7A4D42808AD}" presName="hierChild4" presStyleCnt="0"/>
      <dgm:spPr/>
    </dgm:pt>
    <dgm:pt modelId="{E611753E-3BB3-4FB7-BB69-DD84883E157B}" type="pres">
      <dgm:prSet presAssocID="{9DE80050-573E-45AF-B86E-82C2754CEA88}" presName="Name35" presStyleLbl="parChTrans1D3" presStyleIdx="0" presStyleCnt="1"/>
      <dgm:spPr/>
    </dgm:pt>
    <dgm:pt modelId="{C6E68202-57D1-4DAA-9955-C4C6BB7DE601}" type="pres">
      <dgm:prSet presAssocID="{FD8D9B64-1D5D-46FA-88E8-B2EA8B73EBD4}" presName="hierRoot2" presStyleCnt="0">
        <dgm:presLayoutVars>
          <dgm:hierBranch val="r"/>
        </dgm:presLayoutVars>
      </dgm:prSet>
      <dgm:spPr/>
    </dgm:pt>
    <dgm:pt modelId="{9245B173-4C5B-4386-9F45-0E1237EE65DE}" type="pres">
      <dgm:prSet presAssocID="{FD8D9B64-1D5D-46FA-88E8-B2EA8B73EBD4}" presName="rootComposite" presStyleCnt="0"/>
      <dgm:spPr/>
    </dgm:pt>
    <dgm:pt modelId="{F079873C-D34B-4B4C-9981-48975D6F93D8}" type="pres">
      <dgm:prSet presAssocID="{FD8D9B64-1D5D-46FA-88E8-B2EA8B73EBD4}" presName="rootText" presStyleLbl="node3" presStyleIdx="0" presStyleCnt="1">
        <dgm:presLayoutVars>
          <dgm:chPref val="3"/>
        </dgm:presLayoutVars>
      </dgm:prSet>
      <dgm:spPr/>
    </dgm:pt>
    <dgm:pt modelId="{EE4CE35C-1842-4C8E-9A8E-BA177DD09BEB}" type="pres">
      <dgm:prSet presAssocID="{FD8D9B64-1D5D-46FA-88E8-B2EA8B73EBD4}" presName="rootConnector" presStyleLbl="node3" presStyleIdx="0" presStyleCnt="1"/>
      <dgm:spPr/>
    </dgm:pt>
    <dgm:pt modelId="{D61D1954-ECF0-478A-8C04-7CA2DBB8473E}" type="pres">
      <dgm:prSet presAssocID="{FD8D9B64-1D5D-46FA-88E8-B2EA8B73EBD4}" presName="hierChild4" presStyleCnt="0"/>
      <dgm:spPr/>
    </dgm:pt>
    <dgm:pt modelId="{D06BD195-1B7B-421A-9756-B22ACA3D166A}" type="pres">
      <dgm:prSet presAssocID="{FD8D9B64-1D5D-46FA-88E8-B2EA8B73EBD4}" presName="hierChild5" presStyleCnt="0"/>
      <dgm:spPr/>
    </dgm:pt>
    <dgm:pt modelId="{F2898D5D-3BBC-4828-9323-6A11C42A9A97}" type="pres">
      <dgm:prSet presAssocID="{2229059E-3358-4D98-8094-A7A4D42808AD}" presName="hierChild5" presStyleCnt="0"/>
      <dgm:spPr/>
    </dgm:pt>
    <dgm:pt modelId="{44BF4B5A-27AC-4704-9827-003FE2AF690C}" type="pres">
      <dgm:prSet presAssocID="{407A22DE-7D75-4C50-A192-5411CA145244}" presName="Name35" presStyleLbl="parChTrans1D2" presStyleIdx="1" presStyleCnt="2"/>
      <dgm:spPr/>
    </dgm:pt>
    <dgm:pt modelId="{E161B94A-9D84-4890-9ADC-907DC0B4B0C6}" type="pres">
      <dgm:prSet presAssocID="{3C045823-B8EA-47C4-B98D-CEDC66D31A1A}" presName="hierRoot2" presStyleCnt="0">
        <dgm:presLayoutVars>
          <dgm:hierBranch/>
        </dgm:presLayoutVars>
      </dgm:prSet>
      <dgm:spPr/>
    </dgm:pt>
    <dgm:pt modelId="{52A8BED2-9875-4EA7-B6FE-0FDD2D158926}" type="pres">
      <dgm:prSet presAssocID="{3C045823-B8EA-47C4-B98D-CEDC66D31A1A}" presName="rootComposite" presStyleCnt="0"/>
      <dgm:spPr/>
    </dgm:pt>
    <dgm:pt modelId="{FC414E14-83E1-4449-B691-23D0235A1256}" type="pres">
      <dgm:prSet presAssocID="{3C045823-B8EA-47C4-B98D-CEDC66D31A1A}" presName="rootText" presStyleLbl="node2" presStyleIdx="1" presStyleCnt="2">
        <dgm:presLayoutVars>
          <dgm:chPref val="3"/>
        </dgm:presLayoutVars>
      </dgm:prSet>
      <dgm:spPr/>
    </dgm:pt>
    <dgm:pt modelId="{FC250007-710D-402A-8142-3801F87CA983}" type="pres">
      <dgm:prSet presAssocID="{3C045823-B8EA-47C4-B98D-CEDC66D31A1A}" presName="rootConnector" presStyleLbl="node2" presStyleIdx="1" presStyleCnt="2"/>
      <dgm:spPr/>
    </dgm:pt>
    <dgm:pt modelId="{CA72A3FC-95E4-422D-B551-47D2AFE8E733}" type="pres">
      <dgm:prSet presAssocID="{3C045823-B8EA-47C4-B98D-CEDC66D31A1A}" presName="hierChild4" presStyleCnt="0"/>
      <dgm:spPr/>
    </dgm:pt>
    <dgm:pt modelId="{794224D4-65E9-4B33-A5A4-D0FA029BC76E}" type="pres">
      <dgm:prSet presAssocID="{3C045823-B8EA-47C4-B98D-CEDC66D31A1A}" presName="hierChild5" presStyleCnt="0"/>
      <dgm:spPr/>
    </dgm:pt>
    <dgm:pt modelId="{F1043BB3-AF6B-48BA-8090-42EC703C8C90}" type="pres">
      <dgm:prSet presAssocID="{9F50C993-A016-4618-8B6B-5801BC9A5B1C}" presName="hierChild3" presStyleCnt="0"/>
      <dgm:spPr/>
    </dgm:pt>
  </dgm:ptLst>
  <dgm:cxnLst>
    <dgm:cxn modelId="{DB99FDB8-182D-43BF-B272-DC44BEB792FA}" type="presOf" srcId="{FD8D9B64-1D5D-46FA-88E8-B2EA8B73EBD4}" destId="{EE4CE35C-1842-4C8E-9A8E-BA177DD09BEB}" srcOrd="1" destOrd="0" presId="urn:microsoft.com/office/officeart/2005/8/layout/orgChart1"/>
    <dgm:cxn modelId="{B2B76828-999F-4B76-AB97-2890DA3A3470}" type="presOf" srcId="{3C045823-B8EA-47C4-B98D-CEDC66D31A1A}" destId="{FC414E14-83E1-4449-B691-23D0235A1256}" srcOrd="0" destOrd="0" presId="urn:microsoft.com/office/officeart/2005/8/layout/orgChart1"/>
    <dgm:cxn modelId="{0B7B0B5F-95F2-4615-8A66-E75157666DFC}" type="presOf" srcId="{E2303B66-A371-4375-B823-D7DFBE508518}" destId="{DA9FD0C5-B7D3-41FA-B5FA-DEC2FD49C555}" srcOrd="0" destOrd="0" presId="urn:microsoft.com/office/officeart/2005/8/layout/orgChart1"/>
    <dgm:cxn modelId="{1ACBDEC2-295C-4DDB-BD59-A670B6E4C634}" srcId="{E2303B66-A371-4375-B823-D7DFBE508518}" destId="{9F50C993-A016-4618-8B6B-5801BC9A5B1C}" srcOrd="0" destOrd="0" parTransId="{A7F958AE-08ED-46F1-BF1C-9069DEC8F6C9}" sibTransId="{D9D56A82-10E3-4D61-8148-CD160C013D9C}"/>
    <dgm:cxn modelId="{5BC955EA-0E32-404A-B611-1C0610CB5322}" type="presOf" srcId="{9F50C993-A016-4618-8B6B-5801BC9A5B1C}" destId="{2169ADA8-FF5D-4AEC-932D-52ED521B796D}" srcOrd="0" destOrd="0" presId="urn:microsoft.com/office/officeart/2005/8/layout/orgChart1"/>
    <dgm:cxn modelId="{6E24D93F-2B46-478B-90CE-6D744374973B}" type="presOf" srcId="{2229059E-3358-4D98-8094-A7A4D42808AD}" destId="{47DD071B-5A7F-4B7E-8193-3A846BFA9E3A}" srcOrd="0" destOrd="0" presId="urn:microsoft.com/office/officeart/2005/8/layout/orgChart1"/>
    <dgm:cxn modelId="{1CF777AF-B8A2-41B8-A53D-58709CE38FE2}" srcId="{9F50C993-A016-4618-8B6B-5801BC9A5B1C}" destId="{3C045823-B8EA-47C4-B98D-CEDC66D31A1A}" srcOrd="1" destOrd="0" parTransId="{407A22DE-7D75-4C50-A192-5411CA145244}" sibTransId="{0A320C5E-EBDD-4DF1-BB13-210D88A64C90}"/>
    <dgm:cxn modelId="{44B06CF4-FDCB-49C9-AE9C-0491D34176E9}" type="presOf" srcId="{9DE80050-573E-45AF-B86E-82C2754CEA88}" destId="{E611753E-3BB3-4FB7-BB69-DD84883E157B}" srcOrd="0" destOrd="0" presId="urn:microsoft.com/office/officeart/2005/8/layout/orgChart1"/>
    <dgm:cxn modelId="{2F13D3E4-4EA6-4743-ADCC-90A01B7A39B4}" type="presOf" srcId="{2229059E-3358-4D98-8094-A7A4D42808AD}" destId="{06D8035A-D66E-4FAC-B4F6-BE233575FF3B}" srcOrd="1" destOrd="0" presId="urn:microsoft.com/office/officeart/2005/8/layout/orgChart1"/>
    <dgm:cxn modelId="{E56EBFF8-07D5-45ED-AA90-F5198E8098E8}" srcId="{2229059E-3358-4D98-8094-A7A4D42808AD}" destId="{FD8D9B64-1D5D-46FA-88E8-B2EA8B73EBD4}" srcOrd="0" destOrd="0" parTransId="{9DE80050-573E-45AF-B86E-82C2754CEA88}" sibTransId="{3B72355F-650E-4712-829F-A33B92456D0E}"/>
    <dgm:cxn modelId="{E02CA8D8-804F-4A45-B8DF-775DA7F6673B}" type="presOf" srcId="{407A22DE-7D75-4C50-A192-5411CA145244}" destId="{44BF4B5A-27AC-4704-9827-003FE2AF690C}" srcOrd="0" destOrd="0" presId="urn:microsoft.com/office/officeart/2005/8/layout/orgChart1"/>
    <dgm:cxn modelId="{3109AA7B-9791-4C5F-ADC6-D24CEAF68B40}" type="presOf" srcId="{3C045823-B8EA-47C4-B98D-CEDC66D31A1A}" destId="{FC250007-710D-402A-8142-3801F87CA983}" srcOrd="1" destOrd="0" presId="urn:microsoft.com/office/officeart/2005/8/layout/orgChart1"/>
    <dgm:cxn modelId="{CC67AFB5-8B51-45B4-87D3-E216D3D0AC7E}" type="presOf" srcId="{2D0AAA30-FE32-47E2-BFEF-FE1D9C2F44AC}" destId="{EAEE8A55-86CC-45EE-BA36-335AC9185355}" srcOrd="0" destOrd="0" presId="urn:microsoft.com/office/officeart/2005/8/layout/orgChart1"/>
    <dgm:cxn modelId="{E13E2545-CE13-41D5-9E75-DFF9FEBC8B22}" type="presOf" srcId="{9F50C993-A016-4618-8B6B-5801BC9A5B1C}" destId="{DC140C04-8C68-44A0-AA61-6B05791E0CFE}" srcOrd="1" destOrd="0" presId="urn:microsoft.com/office/officeart/2005/8/layout/orgChart1"/>
    <dgm:cxn modelId="{BCAA1A89-71D0-4B66-8D32-F37B7128A2E1}" srcId="{9F50C993-A016-4618-8B6B-5801BC9A5B1C}" destId="{2229059E-3358-4D98-8094-A7A4D42808AD}" srcOrd="0" destOrd="0" parTransId="{2D0AAA30-FE32-47E2-BFEF-FE1D9C2F44AC}" sibTransId="{4C8ADA5A-27FC-48E2-BE01-A16FCCA50D21}"/>
    <dgm:cxn modelId="{49A79BB0-A5E6-4DBD-B24E-16E0845F9EBA}" type="presOf" srcId="{FD8D9B64-1D5D-46FA-88E8-B2EA8B73EBD4}" destId="{F079873C-D34B-4B4C-9981-48975D6F93D8}" srcOrd="0" destOrd="0" presId="urn:microsoft.com/office/officeart/2005/8/layout/orgChart1"/>
    <dgm:cxn modelId="{3A88A60D-8C03-4818-81B6-04B59C118C1C}" type="presParOf" srcId="{DA9FD0C5-B7D3-41FA-B5FA-DEC2FD49C555}" destId="{22F6AFE9-D83D-482B-8123-5E753D377F30}" srcOrd="0" destOrd="0" presId="urn:microsoft.com/office/officeart/2005/8/layout/orgChart1"/>
    <dgm:cxn modelId="{DEFDC627-4A17-4E98-94D4-FA1792AF44DD}" type="presParOf" srcId="{22F6AFE9-D83D-482B-8123-5E753D377F30}" destId="{4D4DB21B-6F48-4834-8ED5-206800B0DF69}" srcOrd="0" destOrd="0" presId="urn:microsoft.com/office/officeart/2005/8/layout/orgChart1"/>
    <dgm:cxn modelId="{76D47828-1003-4A81-B5C4-C94FF871D6AA}" type="presParOf" srcId="{4D4DB21B-6F48-4834-8ED5-206800B0DF69}" destId="{2169ADA8-FF5D-4AEC-932D-52ED521B796D}" srcOrd="0" destOrd="0" presId="urn:microsoft.com/office/officeart/2005/8/layout/orgChart1"/>
    <dgm:cxn modelId="{6B63C7B2-02FD-4889-915F-E0B2EB13775C}" type="presParOf" srcId="{4D4DB21B-6F48-4834-8ED5-206800B0DF69}" destId="{DC140C04-8C68-44A0-AA61-6B05791E0CFE}" srcOrd="1" destOrd="0" presId="urn:microsoft.com/office/officeart/2005/8/layout/orgChart1"/>
    <dgm:cxn modelId="{CECF936C-7E96-4451-AE65-012489B81F5B}" type="presParOf" srcId="{22F6AFE9-D83D-482B-8123-5E753D377F30}" destId="{B0559E5D-ABB7-4CCC-BBBC-D9D9A9343D10}" srcOrd="1" destOrd="0" presId="urn:microsoft.com/office/officeart/2005/8/layout/orgChart1"/>
    <dgm:cxn modelId="{96544784-6B46-4A55-8E8F-D06246FB8C10}" type="presParOf" srcId="{B0559E5D-ABB7-4CCC-BBBC-D9D9A9343D10}" destId="{EAEE8A55-86CC-45EE-BA36-335AC9185355}" srcOrd="0" destOrd="0" presId="urn:microsoft.com/office/officeart/2005/8/layout/orgChart1"/>
    <dgm:cxn modelId="{C6EAAD6A-69E1-4615-87DC-E6A6BB8B5106}" type="presParOf" srcId="{B0559E5D-ABB7-4CCC-BBBC-D9D9A9343D10}" destId="{115F4594-9783-4E88-BF09-9A6CD58C5379}" srcOrd="1" destOrd="0" presId="urn:microsoft.com/office/officeart/2005/8/layout/orgChart1"/>
    <dgm:cxn modelId="{879F4FB6-A6CF-4D89-9A8F-C16BE494B386}" type="presParOf" srcId="{115F4594-9783-4E88-BF09-9A6CD58C5379}" destId="{A646F67F-D5D1-448A-AD85-74E3B045D9BE}" srcOrd="0" destOrd="0" presId="urn:microsoft.com/office/officeart/2005/8/layout/orgChart1"/>
    <dgm:cxn modelId="{A0306545-6F8C-4E58-B93C-CAC732C439E1}" type="presParOf" srcId="{A646F67F-D5D1-448A-AD85-74E3B045D9BE}" destId="{47DD071B-5A7F-4B7E-8193-3A846BFA9E3A}" srcOrd="0" destOrd="0" presId="urn:microsoft.com/office/officeart/2005/8/layout/orgChart1"/>
    <dgm:cxn modelId="{2D35B1EC-4D6A-4E30-96C3-BE77CB32FC2D}" type="presParOf" srcId="{A646F67F-D5D1-448A-AD85-74E3B045D9BE}" destId="{06D8035A-D66E-4FAC-B4F6-BE233575FF3B}" srcOrd="1" destOrd="0" presId="urn:microsoft.com/office/officeart/2005/8/layout/orgChart1"/>
    <dgm:cxn modelId="{909F2B2C-A36D-4580-9EF0-D54B20BC0718}" type="presParOf" srcId="{115F4594-9783-4E88-BF09-9A6CD58C5379}" destId="{62B1C17E-A298-41BC-9D6D-4C1CFC8EE9BC}" srcOrd="1" destOrd="0" presId="urn:microsoft.com/office/officeart/2005/8/layout/orgChart1"/>
    <dgm:cxn modelId="{3BDDE33F-E822-4F9B-BA96-C680CBB76257}" type="presParOf" srcId="{62B1C17E-A298-41BC-9D6D-4C1CFC8EE9BC}" destId="{E611753E-3BB3-4FB7-BB69-DD84883E157B}" srcOrd="0" destOrd="0" presId="urn:microsoft.com/office/officeart/2005/8/layout/orgChart1"/>
    <dgm:cxn modelId="{C5CF0880-D5AE-44E0-979B-DE168677B7B7}" type="presParOf" srcId="{62B1C17E-A298-41BC-9D6D-4C1CFC8EE9BC}" destId="{C6E68202-57D1-4DAA-9955-C4C6BB7DE601}" srcOrd="1" destOrd="0" presId="urn:microsoft.com/office/officeart/2005/8/layout/orgChart1"/>
    <dgm:cxn modelId="{1727DAE9-2F67-48A9-9589-EB4A8EE76F5A}" type="presParOf" srcId="{C6E68202-57D1-4DAA-9955-C4C6BB7DE601}" destId="{9245B173-4C5B-4386-9F45-0E1237EE65DE}" srcOrd="0" destOrd="0" presId="urn:microsoft.com/office/officeart/2005/8/layout/orgChart1"/>
    <dgm:cxn modelId="{4DDF8F4A-6D01-47BA-B6BB-826899C6BB2D}" type="presParOf" srcId="{9245B173-4C5B-4386-9F45-0E1237EE65DE}" destId="{F079873C-D34B-4B4C-9981-48975D6F93D8}" srcOrd="0" destOrd="0" presId="urn:microsoft.com/office/officeart/2005/8/layout/orgChart1"/>
    <dgm:cxn modelId="{D803286F-5A19-4064-ABD3-C08DDB32076F}" type="presParOf" srcId="{9245B173-4C5B-4386-9F45-0E1237EE65DE}" destId="{EE4CE35C-1842-4C8E-9A8E-BA177DD09BEB}" srcOrd="1" destOrd="0" presId="urn:microsoft.com/office/officeart/2005/8/layout/orgChart1"/>
    <dgm:cxn modelId="{29C4510A-F9F4-4CBD-82F8-8458A5E1EF67}" type="presParOf" srcId="{C6E68202-57D1-4DAA-9955-C4C6BB7DE601}" destId="{D61D1954-ECF0-478A-8C04-7CA2DBB8473E}" srcOrd="1" destOrd="0" presId="urn:microsoft.com/office/officeart/2005/8/layout/orgChart1"/>
    <dgm:cxn modelId="{542C9942-22C9-4AF1-BB7D-CB578C0BE44B}" type="presParOf" srcId="{C6E68202-57D1-4DAA-9955-C4C6BB7DE601}" destId="{D06BD195-1B7B-421A-9756-B22ACA3D166A}" srcOrd="2" destOrd="0" presId="urn:microsoft.com/office/officeart/2005/8/layout/orgChart1"/>
    <dgm:cxn modelId="{D16C4BD2-1AC1-4B11-9C5B-3A77FB01AA63}" type="presParOf" srcId="{115F4594-9783-4E88-BF09-9A6CD58C5379}" destId="{F2898D5D-3BBC-4828-9323-6A11C42A9A97}" srcOrd="2" destOrd="0" presId="urn:microsoft.com/office/officeart/2005/8/layout/orgChart1"/>
    <dgm:cxn modelId="{3A6C8C1C-AE29-4D08-B482-D946F87DB80E}" type="presParOf" srcId="{B0559E5D-ABB7-4CCC-BBBC-D9D9A9343D10}" destId="{44BF4B5A-27AC-4704-9827-003FE2AF690C}" srcOrd="2" destOrd="0" presId="urn:microsoft.com/office/officeart/2005/8/layout/orgChart1"/>
    <dgm:cxn modelId="{17950069-E6F1-477A-BFBA-594DB9330861}" type="presParOf" srcId="{B0559E5D-ABB7-4CCC-BBBC-D9D9A9343D10}" destId="{E161B94A-9D84-4890-9ADC-907DC0B4B0C6}" srcOrd="3" destOrd="0" presId="urn:microsoft.com/office/officeart/2005/8/layout/orgChart1"/>
    <dgm:cxn modelId="{9216AA81-0FC7-4C4B-9E0B-BB2526BA360A}" type="presParOf" srcId="{E161B94A-9D84-4890-9ADC-907DC0B4B0C6}" destId="{52A8BED2-9875-4EA7-B6FE-0FDD2D158926}" srcOrd="0" destOrd="0" presId="urn:microsoft.com/office/officeart/2005/8/layout/orgChart1"/>
    <dgm:cxn modelId="{49901B9B-1DF5-4C34-B0F0-9DE693D3C501}" type="presParOf" srcId="{52A8BED2-9875-4EA7-B6FE-0FDD2D158926}" destId="{FC414E14-83E1-4449-B691-23D0235A1256}" srcOrd="0" destOrd="0" presId="urn:microsoft.com/office/officeart/2005/8/layout/orgChart1"/>
    <dgm:cxn modelId="{04B6B891-03F5-4913-94F6-E646C1C77AB6}" type="presParOf" srcId="{52A8BED2-9875-4EA7-B6FE-0FDD2D158926}" destId="{FC250007-710D-402A-8142-3801F87CA983}" srcOrd="1" destOrd="0" presId="urn:microsoft.com/office/officeart/2005/8/layout/orgChart1"/>
    <dgm:cxn modelId="{5831BEEF-A2B7-4B04-B4BD-DBB57AB80315}" type="presParOf" srcId="{E161B94A-9D84-4890-9ADC-907DC0B4B0C6}" destId="{CA72A3FC-95E4-422D-B551-47D2AFE8E733}" srcOrd="1" destOrd="0" presId="urn:microsoft.com/office/officeart/2005/8/layout/orgChart1"/>
    <dgm:cxn modelId="{E0BAEFF3-8E96-4A50-9769-311340541B84}" type="presParOf" srcId="{E161B94A-9D84-4890-9ADC-907DC0B4B0C6}" destId="{794224D4-65E9-4B33-A5A4-D0FA029BC76E}" srcOrd="2" destOrd="0" presId="urn:microsoft.com/office/officeart/2005/8/layout/orgChart1"/>
    <dgm:cxn modelId="{59EE2F81-401D-4545-8F67-8DEC490703F3}" type="presParOf" srcId="{22F6AFE9-D83D-482B-8123-5E753D377F30}" destId="{F1043BB3-AF6B-48BA-8090-42EC703C8C9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3" qsCatId="3D" csTypeId="urn:microsoft.com/office/officeart/2005/8/colors/accent0_3" csCatId="mainScheme" phldr="1"/>
      <dgm:spPr/>
      <dgm:t>
        <a:bodyPr/>
        <a:lstStyle/>
        <a:p>
          <a:endParaRPr lang="el-GR"/>
        </a:p>
      </dgm:t>
    </dgm:pt>
    <dgm:pt modelId="{9F527C94-6ED8-47D1-8771-39E362314F44}">
      <dgm:prSet custT="1"/>
      <dgm:spPr/>
      <dgm:t>
        <a:bodyPr/>
        <a:lstStyle/>
        <a:p>
          <a:pPr algn="ctr" rtl="0"/>
          <a:r>
            <a:rPr lang="el-GR" sz="3400" b="1" dirty="0" smtClean="0">
              <a:solidFill>
                <a:srgbClr val="FFFF00"/>
              </a:solidFill>
              <a:effectLst>
                <a:outerShdw blurRad="38100" dist="38100" dir="2700000" algn="tl">
                  <a:srgbClr val="000000">
                    <a:alpha val="43137"/>
                  </a:srgbClr>
                </a:outerShdw>
              </a:effectLst>
            </a:rPr>
            <a:t> </a:t>
          </a:r>
          <a:r>
            <a:rPr lang="el-GR" sz="3200" b="1" dirty="0" smtClean="0">
              <a:solidFill>
                <a:srgbClr val="FFFF00"/>
              </a:solidFill>
              <a:effectLst>
                <a:outerShdw blurRad="38100" dist="38100" dir="2700000" algn="tl">
                  <a:srgbClr val="000000">
                    <a:alpha val="43137"/>
                  </a:srgbClr>
                </a:outerShdw>
              </a:effectLst>
            </a:rPr>
            <a:t>Μηχανισμοί ανάπτυξης ελκών πίεσης </a:t>
          </a:r>
          <a:endParaRPr lang="el-GR" sz="3400"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136157">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67493DF5-12C3-4C3C-A1C2-BFCE74922777}" type="presOf" srcId="{9F527C94-6ED8-47D1-8771-39E362314F44}" destId="{2F4742E4-7FC3-4D65-9AE7-B20903721954}" srcOrd="0" destOrd="0" presId="urn:microsoft.com/office/officeart/2005/8/layout/vList2"/>
    <dgm:cxn modelId="{B0F28851-B483-4125-AA25-BF85982FE494}" type="presOf" srcId="{52D19193-48A1-4637-8D4F-F0C435623478}" destId="{50E01AF5-8A9B-4567-9897-36C36AA0AF49}" srcOrd="0" destOrd="0" presId="urn:microsoft.com/office/officeart/2005/8/layout/vList2"/>
    <dgm:cxn modelId="{EF095901-EF68-4872-8C71-29EDFDDB53AA}"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0E432B-000B-4FEE-B78A-C2C0F89A1225}"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l-GR"/>
        </a:p>
      </dgm:t>
    </dgm:pt>
    <dgm:pt modelId="{7677DE24-3A56-49AD-A89E-7EBCDDC448B3}">
      <dgm:prSet phldrT="[Κείμενο]"/>
      <dgm:spPr/>
      <dgm:t>
        <a:bodyPr/>
        <a:lstStyle/>
        <a:p>
          <a:r>
            <a:rPr lang="el-GR" dirty="0" smtClean="0"/>
            <a:t>Έλκος πίεσης (κατάκλιση)</a:t>
          </a:r>
          <a:endParaRPr lang="el-GR" dirty="0"/>
        </a:p>
      </dgm:t>
    </dgm:pt>
    <dgm:pt modelId="{597C892E-33D1-4ABA-8F58-8DC9FF5602A6}" type="parTrans" cxnId="{73770E26-CD46-4106-9011-76BF7F3F4BEC}">
      <dgm:prSet/>
      <dgm:spPr/>
      <dgm:t>
        <a:bodyPr/>
        <a:lstStyle/>
        <a:p>
          <a:endParaRPr lang="el-GR"/>
        </a:p>
      </dgm:t>
    </dgm:pt>
    <dgm:pt modelId="{1E50D0DF-DC9E-4B57-B503-4B5F661FE843}" type="sibTrans" cxnId="{73770E26-CD46-4106-9011-76BF7F3F4BEC}">
      <dgm:prSet/>
      <dgm:spPr/>
      <dgm:t>
        <a:bodyPr/>
        <a:lstStyle/>
        <a:p>
          <a:endParaRPr lang="el-GR"/>
        </a:p>
      </dgm:t>
    </dgm:pt>
    <dgm:pt modelId="{04C4BF3C-E14C-4390-910E-1800A264E399}">
      <dgm:prSet phldrT="[Κείμενο]"/>
      <dgm:spPr/>
      <dgm:t>
        <a:bodyPr/>
        <a:lstStyle/>
        <a:p>
          <a:r>
            <a:rPr lang="el-GR" dirty="0" smtClean="0">
              <a:solidFill>
                <a:srgbClr val="FF0000"/>
              </a:solidFill>
            </a:rPr>
            <a:t>Εξωτερική πίεση</a:t>
          </a:r>
          <a:endParaRPr lang="el-GR" dirty="0">
            <a:solidFill>
              <a:srgbClr val="FF0000"/>
            </a:solidFill>
          </a:endParaRPr>
        </a:p>
      </dgm:t>
    </dgm:pt>
    <dgm:pt modelId="{852F66BD-DFF9-4CD6-9487-1CD8D254D06F}" type="parTrans" cxnId="{DE525F3E-043D-49FD-98B8-FB9D4391CB2B}">
      <dgm:prSet/>
      <dgm:spPr/>
      <dgm:t>
        <a:bodyPr/>
        <a:lstStyle/>
        <a:p>
          <a:endParaRPr lang="el-GR"/>
        </a:p>
      </dgm:t>
    </dgm:pt>
    <dgm:pt modelId="{FB692BE5-4E2C-48D6-89AE-38852B8C1810}" type="sibTrans" cxnId="{DE525F3E-043D-49FD-98B8-FB9D4391CB2B}">
      <dgm:prSet/>
      <dgm:spPr/>
      <dgm:t>
        <a:bodyPr/>
        <a:lstStyle/>
        <a:p>
          <a:endParaRPr lang="el-GR"/>
        </a:p>
      </dgm:t>
    </dgm:pt>
    <dgm:pt modelId="{DB203DB9-81E7-4E1C-9144-35BC0AE05642}">
      <dgm:prSet phldrT="[Κείμενο]"/>
      <dgm:spPr/>
      <dgm:t>
        <a:bodyPr/>
        <a:lstStyle/>
        <a:p>
          <a:r>
            <a:rPr lang="el-GR" dirty="0" smtClean="0"/>
            <a:t>Τριβή και δυνάμεις κατάτμησης </a:t>
          </a:r>
          <a:endParaRPr lang="el-GR" dirty="0"/>
        </a:p>
      </dgm:t>
    </dgm:pt>
    <dgm:pt modelId="{33A66919-CD5C-443B-9DEA-7C4766E5700E}" type="parTrans" cxnId="{D0EF37A5-0087-46F3-8AC7-2074222146B1}">
      <dgm:prSet/>
      <dgm:spPr/>
      <dgm:t>
        <a:bodyPr/>
        <a:lstStyle/>
        <a:p>
          <a:endParaRPr lang="el-GR"/>
        </a:p>
      </dgm:t>
    </dgm:pt>
    <dgm:pt modelId="{D9C768A7-7737-471F-9830-B58B7FF331A2}" type="sibTrans" cxnId="{D0EF37A5-0087-46F3-8AC7-2074222146B1}">
      <dgm:prSet/>
      <dgm:spPr/>
      <dgm:t>
        <a:bodyPr/>
        <a:lstStyle/>
        <a:p>
          <a:endParaRPr lang="el-GR"/>
        </a:p>
      </dgm:t>
    </dgm:pt>
    <dgm:pt modelId="{C06A4EAC-EB6D-42C0-9C88-AA2CB5CB95EA}" type="pres">
      <dgm:prSet presAssocID="{EA0E432B-000B-4FEE-B78A-C2C0F89A1225}" presName="cycle" presStyleCnt="0">
        <dgm:presLayoutVars>
          <dgm:chMax val="1"/>
          <dgm:dir/>
          <dgm:animLvl val="ctr"/>
          <dgm:resizeHandles val="exact"/>
        </dgm:presLayoutVars>
      </dgm:prSet>
      <dgm:spPr/>
      <dgm:t>
        <a:bodyPr/>
        <a:lstStyle/>
        <a:p>
          <a:endParaRPr lang="el-GR"/>
        </a:p>
      </dgm:t>
    </dgm:pt>
    <dgm:pt modelId="{2F16981F-87F9-4EAD-AC0B-B1758267493E}" type="pres">
      <dgm:prSet presAssocID="{7677DE24-3A56-49AD-A89E-7EBCDDC448B3}" presName="centerShape" presStyleLbl="node0" presStyleIdx="0" presStyleCnt="1"/>
      <dgm:spPr/>
      <dgm:t>
        <a:bodyPr/>
        <a:lstStyle/>
        <a:p>
          <a:endParaRPr lang="el-GR"/>
        </a:p>
      </dgm:t>
    </dgm:pt>
    <dgm:pt modelId="{CB636F3B-F3C6-4A89-BAC7-A69D4A490F25}" type="pres">
      <dgm:prSet presAssocID="{33A66919-CD5C-443B-9DEA-7C4766E5700E}" presName="parTrans" presStyleLbl="bgSibTrans2D1" presStyleIdx="0" presStyleCnt="2"/>
      <dgm:spPr/>
      <dgm:t>
        <a:bodyPr/>
        <a:lstStyle/>
        <a:p>
          <a:endParaRPr lang="el-GR"/>
        </a:p>
      </dgm:t>
    </dgm:pt>
    <dgm:pt modelId="{F1F2F20C-1777-4DF1-8426-38336E7DF327}" type="pres">
      <dgm:prSet presAssocID="{DB203DB9-81E7-4E1C-9144-35BC0AE05642}" presName="node" presStyleLbl="node1" presStyleIdx="0" presStyleCnt="2" custRadScaleRad="107221" custRadScaleInc="126262">
        <dgm:presLayoutVars>
          <dgm:bulletEnabled val="1"/>
        </dgm:presLayoutVars>
      </dgm:prSet>
      <dgm:spPr/>
      <dgm:t>
        <a:bodyPr/>
        <a:lstStyle/>
        <a:p>
          <a:endParaRPr lang="el-GR"/>
        </a:p>
      </dgm:t>
    </dgm:pt>
    <dgm:pt modelId="{208580B6-7E35-4B2A-A3E2-71B02C7AD003}" type="pres">
      <dgm:prSet presAssocID="{852F66BD-DFF9-4CD6-9487-1CD8D254D06F}" presName="parTrans" presStyleLbl="bgSibTrans2D1" presStyleIdx="1" presStyleCnt="2"/>
      <dgm:spPr/>
      <dgm:t>
        <a:bodyPr/>
        <a:lstStyle/>
        <a:p>
          <a:endParaRPr lang="el-GR"/>
        </a:p>
      </dgm:t>
    </dgm:pt>
    <dgm:pt modelId="{7B50E7AC-DD7C-425D-9A9C-2A4D90BEEF15}" type="pres">
      <dgm:prSet presAssocID="{04C4BF3C-E14C-4390-910E-1800A264E399}" presName="node" presStyleLbl="node1" presStyleIdx="1" presStyleCnt="2" custRadScaleRad="106512" custRadScaleInc="-126003">
        <dgm:presLayoutVars>
          <dgm:bulletEnabled val="1"/>
        </dgm:presLayoutVars>
      </dgm:prSet>
      <dgm:spPr/>
      <dgm:t>
        <a:bodyPr/>
        <a:lstStyle/>
        <a:p>
          <a:endParaRPr lang="el-GR"/>
        </a:p>
      </dgm:t>
    </dgm:pt>
  </dgm:ptLst>
  <dgm:cxnLst>
    <dgm:cxn modelId="{BCB656D4-5D2A-4482-AFCD-8543A9297812}" type="presOf" srcId="{33A66919-CD5C-443B-9DEA-7C4766E5700E}" destId="{CB636F3B-F3C6-4A89-BAC7-A69D4A490F25}" srcOrd="0" destOrd="0" presId="urn:microsoft.com/office/officeart/2005/8/layout/radial4"/>
    <dgm:cxn modelId="{56B3EBCC-C4C1-40D6-9D64-1E22B25839B7}" type="presOf" srcId="{04C4BF3C-E14C-4390-910E-1800A264E399}" destId="{7B50E7AC-DD7C-425D-9A9C-2A4D90BEEF15}" srcOrd="0" destOrd="0" presId="urn:microsoft.com/office/officeart/2005/8/layout/radial4"/>
    <dgm:cxn modelId="{365422D8-9C41-4C15-AF0E-442FE9679816}" type="presOf" srcId="{7677DE24-3A56-49AD-A89E-7EBCDDC448B3}" destId="{2F16981F-87F9-4EAD-AC0B-B1758267493E}" srcOrd="0" destOrd="0" presId="urn:microsoft.com/office/officeart/2005/8/layout/radial4"/>
    <dgm:cxn modelId="{6E93279E-AAD7-4641-A6CD-3988D9D28CBC}" type="presOf" srcId="{DB203DB9-81E7-4E1C-9144-35BC0AE05642}" destId="{F1F2F20C-1777-4DF1-8426-38336E7DF327}" srcOrd="0" destOrd="0" presId="urn:microsoft.com/office/officeart/2005/8/layout/radial4"/>
    <dgm:cxn modelId="{132A2D6E-91EB-4232-B3C8-81922ECB046C}" type="presOf" srcId="{852F66BD-DFF9-4CD6-9487-1CD8D254D06F}" destId="{208580B6-7E35-4B2A-A3E2-71B02C7AD003}" srcOrd="0" destOrd="0" presId="urn:microsoft.com/office/officeart/2005/8/layout/radial4"/>
    <dgm:cxn modelId="{DE525F3E-043D-49FD-98B8-FB9D4391CB2B}" srcId="{7677DE24-3A56-49AD-A89E-7EBCDDC448B3}" destId="{04C4BF3C-E14C-4390-910E-1800A264E399}" srcOrd="1" destOrd="0" parTransId="{852F66BD-DFF9-4CD6-9487-1CD8D254D06F}" sibTransId="{FB692BE5-4E2C-48D6-89AE-38852B8C1810}"/>
    <dgm:cxn modelId="{D0EF37A5-0087-46F3-8AC7-2074222146B1}" srcId="{7677DE24-3A56-49AD-A89E-7EBCDDC448B3}" destId="{DB203DB9-81E7-4E1C-9144-35BC0AE05642}" srcOrd="0" destOrd="0" parTransId="{33A66919-CD5C-443B-9DEA-7C4766E5700E}" sibTransId="{D9C768A7-7737-471F-9830-B58B7FF331A2}"/>
    <dgm:cxn modelId="{73770E26-CD46-4106-9011-76BF7F3F4BEC}" srcId="{EA0E432B-000B-4FEE-B78A-C2C0F89A1225}" destId="{7677DE24-3A56-49AD-A89E-7EBCDDC448B3}" srcOrd="0" destOrd="0" parTransId="{597C892E-33D1-4ABA-8F58-8DC9FF5602A6}" sibTransId="{1E50D0DF-DC9E-4B57-B503-4B5F661FE843}"/>
    <dgm:cxn modelId="{9B17362B-0921-433B-BE4F-F7229A8C2B1D}" type="presOf" srcId="{EA0E432B-000B-4FEE-B78A-C2C0F89A1225}" destId="{C06A4EAC-EB6D-42C0-9C88-AA2CB5CB95EA}" srcOrd="0" destOrd="0" presId="urn:microsoft.com/office/officeart/2005/8/layout/radial4"/>
    <dgm:cxn modelId="{831983C7-42C9-4840-9235-D5D7D591D1A1}" type="presParOf" srcId="{C06A4EAC-EB6D-42C0-9C88-AA2CB5CB95EA}" destId="{2F16981F-87F9-4EAD-AC0B-B1758267493E}" srcOrd="0" destOrd="0" presId="urn:microsoft.com/office/officeart/2005/8/layout/radial4"/>
    <dgm:cxn modelId="{D909973A-B2C6-49E1-871B-E81B3D3055F0}" type="presParOf" srcId="{C06A4EAC-EB6D-42C0-9C88-AA2CB5CB95EA}" destId="{CB636F3B-F3C6-4A89-BAC7-A69D4A490F25}" srcOrd="1" destOrd="0" presId="urn:microsoft.com/office/officeart/2005/8/layout/radial4"/>
    <dgm:cxn modelId="{F04DD135-0EA5-4598-9411-9386008F577A}" type="presParOf" srcId="{C06A4EAC-EB6D-42C0-9C88-AA2CB5CB95EA}" destId="{F1F2F20C-1777-4DF1-8426-38336E7DF327}" srcOrd="2" destOrd="0" presId="urn:microsoft.com/office/officeart/2005/8/layout/radial4"/>
    <dgm:cxn modelId="{B13A70DB-54D1-4331-97AA-A2976FC3C3FF}" type="presParOf" srcId="{C06A4EAC-EB6D-42C0-9C88-AA2CB5CB95EA}" destId="{208580B6-7E35-4B2A-A3E2-71B02C7AD003}" srcOrd="3" destOrd="0" presId="urn:microsoft.com/office/officeart/2005/8/layout/radial4"/>
    <dgm:cxn modelId="{1BB50C17-9EF1-4196-83F8-FED0ACFD3275}" type="presParOf" srcId="{C06A4EAC-EB6D-42C0-9C88-AA2CB5CB95EA}" destId="{7B50E7AC-DD7C-425D-9A9C-2A4D90BEEF15}"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4"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Εξωτερική πίεση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E188EE08-1082-46E2-9B31-564E44D9C03D}" type="presOf" srcId="{9F527C94-6ED8-47D1-8771-39E362314F44}" destId="{2F4742E4-7FC3-4D65-9AE7-B20903721954}" srcOrd="0" destOrd="0" presId="urn:microsoft.com/office/officeart/2005/8/layout/vList2"/>
    <dgm:cxn modelId="{F8BEFB69-3C69-4BD1-AE5D-A21F129371F5}" type="presOf" srcId="{52D19193-48A1-4637-8D4F-F0C435623478}" destId="{50E01AF5-8A9B-4567-9897-36C36AA0AF49}" srcOrd="0" destOrd="0" presId="urn:microsoft.com/office/officeart/2005/8/layout/vList2"/>
    <dgm:cxn modelId="{929BD006-9CF8-456A-996D-9D6E147C156D}"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EBAD054-C49D-4284-A140-B5F88E8DDCA5}" type="doc">
      <dgm:prSet loTypeId="urn:microsoft.com/office/officeart/2005/8/layout/radial6" loCatId="cycle" qsTypeId="urn:microsoft.com/office/officeart/2005/8/quickstyle/3d2#5" qsCatId="3D" csTypeId="urn:microsoft.com/office/officeart/2005/8/colors/colorful1#2" csCatId="colorful" phldr="1"/>
      <dgm:spPr/>
      <dgm:t>
        <a:bodyPr/>
        <a:lstStyle/>
        <a:p>
          <a:endParaRPr lang="el-GR"/>
        </a:p>
      </dgm:t>
    </dgm:pt>
    <dgm:pt modelId="{F1760D1B-6492-484A-895F-8FBB4571113E}">
      <dgm:prSet phldrT="[Κείμενο]" custT="1"/>
      <dgm:spPr/>
      <dgm:t>
        <a:bodyPr/>
        <a:lstStyle/>
        <a:p>
          <a:r>
            <a:rPr lang="el-GR" sz="2000" dirty="0" smtClean="0"/>
            <a:t>Έλκος πίεσης</a:t>
          </a:r>
          <a:endParaRPr lang="el-GR" sz="2000" dirty="0"/>
        </a:p>
      </dgm:t>
    </dgm:pt>
    <dgm:pt modelId="{EE4904AC-9CE7-4D8C-8CFA-0B62134F761F}" type="parTrans" cxnId="{0B5A0FC0-4119-4FFB-9A25-F69D376088DD}">
      <dgm:prSet/>
      <dgm:spPr/>
      <dgm:t>
        <a:bodyPr/>
        <a:lstStyle/>
        <a:p>
          <a:endParaRPr lang="el-GR" sz="2400"/>
        </a:p>
      </dgm:t>
    </dgm:pt>
    <dgm:pt modelId="{43CEAEEC-BF44-4299-866E-743E2BF006F2}" type="sibTrans" cxnId="{0B5A0FC0-4119-4FFB-9A25-F69D376088DD}">
      <dgm:prSet/>
      <dgm:spPr/>
      <dgm:t>
        <a:bodyPr/>
        <a:lstStyle/>
        <a:p>
          <a:endParaRPr lang="el-GR" sz="2400"/>
        </a:p>
      </dgm:t>
    </dgm:pt>
    <dgm:pt modelId="{E547A96D-9FE4-4034-B837-C552072BB60E}">
      <dgm:prSet phldrT="[Κείμενο]" custT="1"/>
      <dgm:spPr/>
      <dgm:t>
        <a:bodyPr/>
        <a:lstStyle/>
        <a:p>
          <a:r>
            <a:rPr lang="el-GR" sz="1600" dirty="0" smtClean="0">
              <a:solidFill>
                <a:srgbClr val="FF0000"/>
              </a:solidFill>
            </a:rPr>
            <a:t>Κόκκυγας </a:t>
          </a:r>
          <a:endParaRPr lang="el-GR" sz="1600" dirty="0">
            <a:solidFill>
              <a:srgbClr val="FF0000"/>
            </a:solidFill>
          </a:endParaRPr>
        </a:p>
      </dgm:t>
    </dgm:pt>
    <dgm:pt modelId="{92C7EF01-38A1-462D-BB4E-BF0BE7AC5E30}" type="parTrans" cxnId="{1A4F2628-89E9-40A1-8307-683656DC1662}">
      <dgm:prSet custT="1"/>
      <dgm:spPr/>
      <dgm:t>
        <a:bodyPr/>
        <a:lstStyle/>
        <a:p>
          <a:endParaRPr lang="el-GR" sz="1600"/>
        </a:p>
      </dgm:t>
    </dgm:pt>
    <dgm:pt modelId="{CE14D10E-8B62-48B9-8A9B-0967A2A58721}" type="sibTrans" cxnId="{1A4F2628-89E9-40A1-8307-683656DC1662}">
      <dgm:prSet/>
      <dgm:spPr/>
      <dgm:t>
        <a:bodyPr/>
        <a:lstStyle/>
        <a:p>
          <a:endParaRPr lang="el-GR" sz="2400"/>
        </a:p>
      </dgm:t>
    </dgm:pt>
    <dgm:pt modelId="{B046E215-F117-44DE-ACF0-AEB04ECC454D}">
      <dgm:prSet phldrT="[Κείμενο]" custT="1"/>
      <dgm:spPr/>
      <dgm:t>
        <a:bodyPr/>
        <a:lstStyle/>
        <a:p>
          <a:r>
            <a:rPr lang="el-GR" sz="1600" dirty="0" smtClean="0"/>
            <a:t>Μείζον </a:t>
          </a:r>
          <a:r>
            <a:rPr lang="el-GR" sz="1600" dirty="0" err="1" smtClean="0"/>
            <a:t>τροχαντήρας</a:t>
          </a:r>
          <a:r>
            <a:rPr lang="el-GR" sz="1600" dirty="0" smtClean="0"/>
            <a:t> του μηριαίου οστού</a:t>
          </a:r>
          <a:endParaRPr lang="el-GR" sz="1600" dirty="0"/>
        </a:p>
      </dgm:t>
    </dgm:pt>
    <dgm:pt modelId="{698B55CA-8745-40F4-86CE-05599A864F9D}" type="parTrans" cxnId="{D533C3CC-5C93-455B-A73F-A2C4A76AFDF9}">
      <dgm:prSet custT="1"/>
      <dgm:spPr/>
      <dgm:t>
        <a:bodyPr/>
        <a:lstStyle/>
        <a:p>
          <a:endParaRPr lang="el-GR" sz="1600"/>
        </a:p>
      </dgm:t>
    </dgm:pt>
    <dgm:pt modelId="{66E17600-2F61-4A89-94B2-E5FE4A9DC72B}" type="sibTrans" cxnId="{D533C3CC-5C93-455B-A73F-A2C4A76AFDF9}">
      <dgm:prSet/>
      <dgm:spPr/>
      <dgm:t>
        <a:bodyPr/>
        <a:lstStyle/>
        <a:p>
          <a:endParaRPr lang="el-GR" sz="2400"/>
        </a:p>
      </dgm:t>
    </dgm:pt>
    <dgm:pt modelId="{027C1DFD-313D-40F1-9A32-F7D6DA048A18}">
      <dgm:prSet phldrT="[Κείμενο]" custT="1"/>
      <dgm:spPr/>
      <dgm:t>
        <a:bodyPr/>
        <a:lstStyle/>
        <a:p>
          <a:r>
            <a:rPr lang="el-GR" sz="1600" dirty="0" smtClean="0"/>
            <a:t>Πτέρνα </a:t>
          </a:r>
          <a:endParaRPr lang="el-GR" sz="1600" dirty="0"/>
        </a:p>
      </dgm:t>
    </dgm:pt>
    <dgm:pt modelId="{24D37306-FEAE-4F4C-90A6-485840CCAD16}" type="sibTrans" cxnId="{0D661616-9882-43D5-9F32-72EF1BA4CF05}">
      <dgm:prSet/>
      <dgm:spPr/>
      <dgm:t>
        <a:bodyPr/>
        <a:lstStyle/>
        <a:p>
          <a:endParaRPr lang="el-GR" sz="2400"/>
        </a:p>
      </dgm:t>
    </dgm:pt>
    <dgm:pt modelId="{CEAA0928-4A73-4632-909E-2827845BB81B}" type="parTrans" cxnId="{0D661616-9882-43D5-9F32-72EF1BA4CF05}">
      <dgm:prSet custT="1"/>
      <dgm:spPr/>
      <dgm:t>
        <a:bodyPr/>
        <a:lstStyle/>
        <a:p>
          <a:endParaRPr lang="el-GR" sz="1600"/>
        </a:p>
      </dgm:t>
    </dgm:pt>
    <dgm:pt modelId="{ABEBC205-0ABA-4474-B67C-5378D7C24C08}">
      <dgm:prSet phldrT="[Κείμενο]" custT="1"/>
      <dgm:spPr/>
      <dgm:t>
        <a:bodyPr/>
        <a:lstStyle/>
        <a:p>
          <a:r>
            <a:rPr lang="el-GR" sz="1600" dirty="0" smtClean="0"/>
            <a:t>Ιερό οστό</a:t>
          </a:r>
          <a:endParaRPr lang="el-GR" sz="1600" dirty="0"/>
        </a:p>
      </dgm:t>
    </dgm:pt>
    <dgm:pt modelId="{E7C07003-743E-40BB-B6A0-7EE10DAE7133}" type="parTrans" cxnId="{27E0C949-C65A-44EB-AA0D-49C4B650833E}">
      <dgm:prSet custT="1"/>
      <dgm:spPr/>
      <dgm:t>
        <a:bodyPr/>
        <a:lstStyle/>
        <a:p>
          <a:endParaRPr lang="el-GR" sz="1600"/>
        </a:p>
      </dgm:t>
    </dgm:pt>
    <dgm:pt modelId="{0E3EFB30-0F41-42B7-8A97-B8CCAC477084}" type="sibTrans" cxnId="{27E0C949-C65A-44EB-AA0D-49C4B650833E}">
      <dgm:prSet/>
      <dgm:spPr/>
      <dgm:t>
        <a:bodyPr/>
        <a:lstStyle/>
        <a:p>
          <a:endParaRPr lang="el-GR" sz="2400"/>
        </a:p>
      </dgm:t>
    </dgm:pt>
    <dgm:pt modelId="{BF8B5A79-8F5C-4801-94F5-5C77D9C30D56}" type="pres">
      <dgm:prSet presAssocID="{BEBAD054-C49D-4284-A140-B5F88E8DDCA5}" presName="Name0" presStyleCnt="0">
        <dgm:presLayoutVars>
          <dgm:chMax val="1"/>
          <dgm:dir/>
          <dgm:animLvl val="ctr"/>
          <dgm:resizeHandles val="exact"/>
        </dgm:presLayoutVars>
      </dgm:prSet>
      <dgm:spPr/>
      <dgm:t>
        <a:bodyPr/>
        <a:lstStyle/>
        <a:p>
          <a:endParaRPr lang="el-GR"/>
        </a:p>
      </dgm:t>
    </dgm:pt>
    <dgm:pt modelId="{F81CF60F-5086-49F6-A755-D30822711A43}" type="pres">
      <dgm:prSet presAssocID="{F1760D1B-6492-484A-895F-8FBB4571113E}" presName="centerShape" presStyleLbl="node0" presStyleIdx="0" presStyleCnt="1"/>
      <dgm:spPr/>
      <dgm:t>
        <a:bodyPr/>
        <a:lstStyle/>
        <a:p>
          <a:endParaRPr lang="el-GR"/>
        </a:p>
      </dgm:t>
    </dgm:pt>
    <dgm:pt modelId="{29EE7F17-041E-46C0-A46A-A4D7423DFDC0}" type="pres">
      <dgm:prSet presAssocID="{ABEBC205-0ABA-4474-B67C-5378D7C24C08}" presName="node" presStyleLbl="node1" presStyleIdx="0" presStyleCnt="4">
        <dgm:presLayoutVars>
          <dgm:bulletEnabled val="1"/>
        </dgm:presLayoutVars>
      </dgm:prSet>
      <dgm:spPr/>
      <dgm:t>
        <a:bodyPr/>
        <a:lstStyle/>
        <a:p>
          <a:endParaRPr lang="el-GR"/>
        </a:p>
      </dgm:t>
    </dgm:pt>
    <dgm:pt modelId="{24AA7213-FCAF-4DC4-A42A-0FED040E21F9}" type="pres">
      <dgm:prSet presAssocID="{ABEBC205-0ABA-4474-B67C-5378D7C24C08}" presName="dummy" presStyleCnt="0"/>
      <dgm:spPr/>
    </dgm:pt>
    <dgm:pt modelId="{E3199BC2-385D-48D3-9E18-BBE3F02F64A3}" type="pres">
      <dgm:prSet presAssocID="{0E3EFB30-0F41-42B7-8A97-B8CCAC477084}" presName="sibTrans" presStyleLbl="sibTrans2D1" presStyleIdx="0" presStyleCnt="4"/>
      <dgm:spPr/>
      <dgm:t>
        <a:bodyPr/>
        <a:lstStyle/>
        <a:p>
          <a:endParaRPr lang="el-GR"/>
        </a:p>
      </dgm:t>
    </dgm:pt>
    <dgm:pt modelId="{F24C51D3-01DB-4737-8133-1EE80DDA07CF}" type="pres">
      <dgm:prSet presAssocID="{E547A96D-9FE4-4034-B837-C552072BB60E}" presName="node" presStyleLbl="node1" presStyleIdx="1" presStyleCnt="4" custScaleX="129075">
        <dgm:presLayoutVars>
          <dgm:bulletEnabled val="1"/>
        </dgm:presLayoutVars>
      </dgm:prSet>
      <dgm:spPr/>
      <dgm:t>
        <a:bodyPr/>
        <a:lstStyle/>
        <a:p>
          <a:endParaRPr lang="el-GR"/>
        </a:p>
      </dgm:t>
    </dgm:pt>
    <dgm:pt modelId="{CC0A9B7B-E56B-4A29-8EB5-3A1CBC75216D}" type="pres">
      <dgm:prSet presAssocID="{E547A96D-9FE4-4034-B837-C552072BB60E}" presName="dummy" presStyleCnt="0"/>
      <dgm:spPr/>
    </dgm:pt>
    <dgm:pt modelId="{1710666B-00CA-4EFC-9857-774DC2EE479A}" type="pres">
      <dgm:prSet presAssocID="{CE14D10E-8B62-48B9-8A9B-0967A2A58721}" presName="sibTrans" presStyleLbl="sibTrans2D1" presStyleIdx="1" presStyleCnt="4"/>
      <dgm:spPr/>
      <dgm:t>
        <a:bodyPr/>
        <a:lstStyle/>
        <a:p>
          <a:endParaRPr lang="el-GR"/>
        </a:p>
      </dgm:t>
    </dgm:pt>
    <dgm:pt modelId="{E0AB69A6-2978-4CBD-BB0E-8C6B820582B9}" type="pres">
      <dgm:prSet presAssocID="{B046E215-F117-44DE-ACF0-AEB04ECC454D}" presName="node" presStyleLbl="node1" presStyleIdx="2" presStyleCnt="4">
        <dgm:presLayoutVars>
          <dgm:bulletEnabled val="1"/>
        </dgm:presLayoutVars>
      </dgm:prSet>
      <dgm:spPr/>
      <dgm:t>
        <a:bodyPr/>
        <a:lstStyle/>
        <a:p>
          <a:endParaRPr lang="el-GR"/>
        </a:p>
      </dgm:t>
    </dgm:pt>
    <dgm:pt modelId="{E2D24780-8755-451F-B5F9-3E97B409DC4D}" type="pres">
      <dgm:prSet presAssocID="{B046E215-F117-44DE-ACF0-AEB04ECC454D}" presName="dummy" presStyleCnt="0"/>
      <dgm:spPr/>
    </dgm:pt>
    <dgm:pt modelId="{726EDAB7-5298-4FC0-ACB8-35731D23E2AA}" type="pres">
      <dgm:prSet presAssocID="{66E17600-2F61-4A89-94B2-E5FE4A9DC72B}" presName="sibTrans" presStyleLbl="sibTrans2D1" presStyleIdx="2" presStyleCnt="4"/>
      <dgm:spPr/>
      <dgm:t>
        <a:bodyPr/>
        <a:lstStyle/>
        <a:p>
          <a:endParaRPr lang="el-GR"/>
        </a:p>
      </dgm:t>
    </dgm:pt>
    <dgm:pt modelId="{AD251EE0-EC1A-4FEF-8F49-309744E4BE5B}" type="pres">
      <dgm:prSet presAssocID="{027C1DFD-313D-40F1-9A32-F7D6DA048A18}" presName="node" presStyleLbl="node1" presStyleIdx="3" presStyleCnt="4">
        <dgm:presLayoutVars>
          <dgm:bulletEnabled val="1"/>
        </dgm:presLayoutVars>
      </dgm:prSet>
      <dgm:spPr/>
      <dgm:t>
        <a:bodyPr/>
        <a:lstStyle/>
        <a:p>
          <a:endParaRPr lang="el-GR"/>
        </a:p>
      </dgm:t>
    </dgm:pt>
    <dgm:pt modelId="{BDD7A836-2820-46AC-BE7A-3D3543047BFC}" type="pres">
      <dgm:prSet presAssocID="{027C1DFD-313D-40F1-9A32-F7D6DA048A18}" presName="dummy" presStyleCnt="0"/>
      <dgm:spPr/>
    </dgm:pt>
    <dgm:pt modelId="{4A7DD535-193A-4780-9722-2D93D4BACDE6}" type="pres">
      <dgm:prSet presAssocID="{24D37306-FEAE-4F4C-90A6-485840CCAD16}" presName="sibTrans" presStyleLbl="sibTrans2D1" presStyleIdx="3" presStyleCnt="4"/>
      <dgm:spPr/>
      <dgm:t>
        <a:bodyPr/>
        <a:lstStyle/>
        <a:p>
          <a:endParaRPr lang="el-GR"/>
        </a:p>
      </dgm:t>
    </dgm:pt>
  </dgm:ptLst>
  <dgm:cxnLst>
    <dgm:cxn modelId="{4CCF395A-C426-451A-A24F-A10D2B7D3319}" type="presOf" srcId="{0E3EFB30-0F41-42B7-8A97-B8CCAC477084}" destId="{E3199BC2-385D-48D3-9E18-BBE3F02F64A3}" srcOrd="0" destOrd="0" presId="urn:microsoft.com/office/officeart/2005/8/layout/radial6"/>
    <dgm:cxn modelId="{27E0C949-C65A-44EB-AA0D-49C4B650833E}" srcId="{F1760D1B-6492-484A-895F-8FBB4571113E}" destId="{ABEBC205-0ABA-4474-B67C-5378D7C24C08}" srcOrd="0" destOrd="0" parTransId="{E7C07003-743E-40BB-B6A0-7EE10DAE7133}" sibTransId="{0E3EFB30-0F41-42B7-8A97-B8CCAC477084}"/>
    <dgm:cxn modelId="{D30AD231-B2E1-4583-AF2A-8D77A2F846A3}" type="presOf" srcId="{027C1DFD-313D-40F1-9A32-F7D6DA048A18}" destId="{AD251EE0-EC1A-4FEF-8F49-309744E4BE5B}" srcOrd="0" destOrd="0" presId="urn:microsoft.com/office/officeart/2005/8/layout/radial6"/>
    <dgm:cxn modelId="{0B5A0FC0-4119-4FFB-9A25-F69D376088DD}" srcId="{BEBAD054-C49D-4284-A140-B5F88E8DDCA5}" destId="{F1760D1B-6492-484A-895F-8FBB4571113E}" srcOrd="0" destOrd="0" parTransId="{EE4904AC-9CE7-4D8C-8CFA-0B62134F761F}" sibTransId="{43CEAEEC-BF44-4299-866E-743E2BF006F2}"/>
    <dgm:cxn modelId="{1A4F2628-89E9-40A1-8307-683656DC1662}" srcId="{F1760D1B-6492-484A-895F-8FBB4571113E}" destId="{E547A96D-9FE4-4034-B837-C552072BB60E}" srcOrd="1" destOrd="0" parTransId="{92C7EF01-38A1-462D-BB4E-BF0BE7AC5E30}" sibTransId="{CE14D10E-8B62-48B9-8A9B-0967A2A58721}"/>
    <dgm:cxn modelId="{48C4C4EF-27AE-44F4-914C-B147AFE09DDC}" type="presOf" srcId="{F1760D1B-6492-484A-895F-8FBB4571113E}" destId="{F81CF60F-5086-49F6-A755-D30822711A43}" srcOrd="0" destOrd="0" presId="urn:microsoft.com/office/officeart/2005/8/layout/radial6"/>
    <dgm:cxn modelId="{89812852-3440-4839-BD03-808EB499EB79}" type="presOf" srcId="{E547A96D-9FE4-4034-B837-C552072BB60E}" destId="{F24C51D3-01DB-4737-8133-1EE80DDA07CF}" srcOrd="0" destOrd="0" presId="urn:microsoft.com/office/officeart/2005/8/layout/radial6"/>
    <dgm:cxn modelId="{5F9A8BEE-7FB6-426A-BBCB-27FBE3914177}" type="presOf" srcId="{66E17600-2F61-4A89-94B2-E5FE4A9DC72B}" destId="{726EDAB7-5298-4FC0-ACB8-35731D23E2AA}" srcOrd="0" destOrd="0" presId="urn:microsoft.com/office/officeart/2005/8/layout/radial6"/>
    <dgm:cxn modelId="{6B96A64B-7727-4F05-90BF-19B6B447DC0C}" type="presOf" srcId="{ABEBC205-0ABA-4474-B67C-5378D7C24C08}" destId="{29EE7F17-041E-46C0-A46A-A4D7423DFDC0}" srcOrd="0" destOrd="0" presId="urn:microsoft.com/office/officeart/2005/8/layout/radial6"/>
    <dgm:cxn modelId="{1B2ED356-C354-4FA1-B5AF-604BC2C91F87}" type="presOf" srcId="{24D37306-FEAE-4F4C-90A6-485840CCAD16}" destId="{4A7DD535-193A-4780-9722-2D93D4BACDE6}" srcOrd="0" destOrd="0" presId="urn:microsoft.com/office/officeart/2005/8/layout/radial6"/>
    <dgm:cxn modelId="{0D661616-9882-43D5-9F32-72EF1BA4CF05}" srcId="{F1760D1B-6492-484A-895F-8FBB4571113E}" destId="{027C1DFD-313D-40F1-9A32-F7D6DA048A18}" srcOrd="3" destOrd="0" parTransId="{CEAA0928-4A73-4632-909E-2827845BB81B}" sibTransId="{24D37306-FEAE-4F4C-90A6-485840CCAD16}"/>
    <dgm:cxn modelId="{8E8B67A6-E72F-4DF5-B21C-5F62C2FA6FD9}" type="presOf" srcId="{B046E215-F117-44DE-ACF0-AEB04ECC454D}" destId="{E0AB69A6-2978-4CBD-BB0E-8C6B820582B9}" srcOrd="0" destOrd="0" presId="urn:microsoft.com/office/officeart/2005/8/layout/radial6"/>
    <dgm:cxn modelId="{D533C3CC-5C93-455B-A73F-A2C4A76AFDF9}" srcId="{F1760D1B-6492-484A-895F-8FBB4571113E}" destId="{B046E215-F117-44DE-ACF0-AEB04ECC454D}" srcOrd="2" destOrd="0" parTransId="{698B55CA-8745-40F4-86CE-05599A864F9D}" sibTransId="{66E17600-2F61-4A89-94B2-E5FE4A9DC72B}"/>
    <dgm:cxn modelId="{D0242B0C-9523-43CF-A9C0-206D44529056}" type="presOf" srcId="{CE14D10E-8B62-48B9-8A9B-0967A2A58721}" destId="{1710666B-00CA-4EFC-9857-774DC2EE479A}" srcOrd="0" destOrd="0" presId="urn:microsoft.com/office/officeart/2005/8/layout/radial6"/>
    <dgm:cxn modelId="{BDDCE1F4-CF7F-4FFF-8391-6536A33F9F6B}" type="presOf" srcId="{BEBAD054-C49D-4284-A140-B5F88E8DDCA5}" destId="{BF8B5A79-8F5C-4801-94F5-5C77D9C30D56}" srcOrd="0" destOrd="0" presId="urn:microsoft.com/office/officeart/2005/8/layout/radial6"/>
    <dgm:cxn modelId="{E8AB29EA-764D-4440-B8C3-6633D83A15C8}" type="presParOf" srcId="{BF8B5A79-8F5C-4801-94F5-5C77D9C30D56}" destId="{F81CF60F-5086-49F6-A755-D30822711A43}" srcOrd="0" destOrd="0" presId="urn:microsoft.com/office/officeart/2005/8/layout/radial6"/>
    <dgm:cxn modelId="{6CC1863F-B7EC-47E7-9829-D4910D21BE77}" type="presParOf" srcId="{BF8B5A79-8F5C-4801-94F5-5C77D9C30D56}" destId="{29EE7F17-041E-46C0-A46A-A4D7423DFDC0}" srcOrd="1" destOrd="0" presId="urn:microsoft.com/office/officeart/2005/8/layout/radial6"/>
    <dgm:cxn modelId="{3E7B6705-CC77-408E-9F9A-A5A8639B0D4E}" type="presParOf" srcId="{BF8B5A79-8F5C-4801-94F5-5C77D9C30D56}" destId="{24AA7213-FCAF-4DC4-A42A-0FED040E21F9}" srcOrd="2" destOrd="0" presId="urn:microsoft.com/office/officeart/2005/8/layout/radial6"/>
    <dgm:cxn modelId="{086D6105-7C88-470F-8DBB-778CA690C95E}" type="presParOf" srcId="{BF8B5A79-8F5C-4801-94F5-5C77D9C30D56}" destId="{E3199BC2-385D-48D3-9E18-BBE3F02F64A3}" srcOrd="3" destOrd="0" presId="urn:microsoft.com/office/officeart/2005/8/layout/radial6"/>
    <dgm:cxn modelId="{A1571829-8EB0-4693-BE6B-87EB88C3266F}" type="presParOf" srcId="{BF8B5A79-8F5C-4801-94F5-5C77D9C30D56}" destId="{F24C51D3-01DB-4737-8133-1EE80DDA07CF}" srcOrd="4" destOrd="0" presId="urn:microsoft.com/office/officeart/2005/8/layout/radial6"/>
    <dgm:cxn modelId="{15206F39-F601-46AD-9565-7FE8EFCCF4E6}" type="presParOf" srcId="{BF8B5A79-8F5C-4801-94F5-5C77D9C30D56}" destId="{CC0A9B7B-E56B-4A29-8EB5-3A1CBC75216D}" srcOrd="5" destOrd="0" presId="urn:microsoft.com/office/officeart/2005/8/layout/radial6"/>
    <dgm:cxn modelId="{05D20D54-82F7-4346-AE40-28FE55F8DBBE}" type="presParOf" srcId="{BF8B5A79-8F5C-4801-94F5-5C77D9C30D56}" destId="{1710666B-00CA-4EFC-9857-774DC2EE479A}" srcOrd="6" destOrd="0" presId="urn:microsoft.com/office/officeart/2005/8/layout/radial6"/>
    <dgm:cxn modelId="{30FD62E6-5B6B-4CB2-9CE5-59FBF3F7E228}" type="presParOf" srcId="{BF8B5A79-8F5C-4801-94F5-5C77D9C30D56}" destId="{E0AB69A6-2978-4CBD-BB0E-8C6B820582B9}" srcOrd="7" destOrd="0" presId="urn:microsoft.com/office/officeart/2005/8/layout/radial6"/>
    <dgm:cxn modelId="{A43029E7-FB35-4C71-8627-9E3821B1E63E}" type="presParOf" srcId="{BF8B5A79-8F5C-4801-94F5-5C77D9C30D56}" destId="{E2D24780-8755-451F-B5F9-3E97B409DC4D}" srcOrd="8" destOrd="0" presId="urn:microsoft.com/office/officeart/2005/8/layout/radial6"/>
    <dgm:cxn modelId="{AE272DFB-B584-4C66-B107-6451133ACD86}" type="presParOf" srcId="{BF8B5A79-8F5C-4801-94F5-5C77D9C30D56}" destId="{726EDAB7-5298-4FC0-ACB8-35731D23E2AA}" srcOrd="9" destOrd="0" presId="urn:microsoft.com/office/officeart/2005/8/layout/radial6"/>
    <dgm:cxn modelId="{5C5BF6FD-52DD-4D98-885E-613B6F532ACA}" type="presParOf" srcId="{BF8B5A79-8F5C-4801-94F5-5C77D9C30D56}" destId="{AD251EE0-EC1A-4FEF-8F49-309744E4BE5B}" srcOrd="10" destOrd="0" presId="urn:microsoft.com/office/officeart/2005/8/layout/radial6"/>
    <dgm:cxn modelId="{306CC803-27F1-491F-A289-6FB403623FFA}" type="presParOf" srcId="{BF8B5A79-8F5C-4801-94F5-5C77D9C30D56}" destId="{BDD7A836-2820-46AC-BE7A-3D3543047BFC}" srcOrd="11" destOrd="0" presId="urn:microsoft.com/office/officeart/2005/8/layout/radial6"/>
    <dgm:cxn modelId="{833E0E4D-E0F8-4BAB-B096-136BD6FFC818}" type="presParOf" srcId="{BF8B5A79-8F5C-4801-94F5-5C77D9C30D56}" destId="{4A7DD535-193A-4780-9722-2D93D4BACDE6}" srcOrd="12" destOrd="0" presId="urn:microsoft.com/office/officeart/2005/8/layout/radial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6"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Εξωτερική πίεση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884748A3-300E-46F3-B4D8-AC4CE0D0DE36}" type="presOf" srcId="{9F527C94-6ED8-47D1-8771-39E362314F44}" destId="{2F4742E4-7FC3-4D65-9AE7-B20903721954}" srcOrd="0" destOrd="0" presId="urn:microsoft.com/office/officeart/2005/8/layout/vList2"/>
    <dgm:cxn modelId="{2FF103ED-8A2D-4625-A6FD-005170046D13}" type="presOf" srcId="{52D19193-48A1-4637-8D4F-F0C435623478}" destId="{50E01AF5-8A9B-4567-9897-36C36AA0AF49}" srcOrd="0" destOrd="0" presId="urn:microsoft.com/office/officeart/2005/8/layout/vList2"/>
    <dgm:cxn modelId="{12C079B3-37C7-41A5-AFD3-095177C5AC02}"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D19193-48A1-4637-8D4F-F0C435623478}" type="doc">
      <dgm:prSet loTypeId="urn:microsoft.com/office/officeart/2005/8/layout/vList2" loCatId="list" qsTypeId="urn:microsoft.com/office/officeart/2005/8/quickstyle/3d2#7" qsCatId="3D" csTypeId="urn:microsoft.com/office/officeart/2005/8/colors/accent0_3" csCatId="mainScheme" phldr="1"/>
      <dgm:spPr/>
      <dgm:t>
        <a:bodyPr/>
        <a:lstStyle/>
        <a:p>
          <a:endParaRPr lang="el-GR"/>
        </a:p>
      </dgm:t>
    </dgm:pt>
    <dgm:pt modelId="{9F527C94-6ED8-47D1-8771-39E362314F44}">
      <dgm:prSet/>
      <dgm:spPr/>
      <dgm:t>
        <a:bodyPr/>
        <a:lstStyle/>
        <a:p>
          <a:pPr algn="ctr" rtl="0"/>
          <a:r>
            <a:rPr lang="el-GR" b="1" dirty="0" smtClean="0">
              <a:solidFill>
                <a:srgbClr val="FFFF00"/>
              </a:solidFill>
              <a:effectLst>
                <a:outerShdw blurRad="38100" dist="38100" dir="2700000" algn="tl">
                  <a:srgbClr val="000000">
                    <a:alpha val="43137"/>
                  </a:srgbClr>
                </a:outerShdw>
              </a:effectLst>
            </a:rPr>
            <a:t> Τριβή και δυνάμεις κατάτμησης  </a:t>
          </a:r>
          <a:endParaRPr lang="el-GR" b="1" dirty="0">
            <a:solidFill>
              <a:srgbClr val="FFFF00"/>
            </a:solidFill>
            <a:effectLst>
              <a:outerShdw blurRad="38100" dist="38100" dir="2700000" algn="tl">
                <a:srgbClr val="000000">
                  <a:alpha val="43137"/>
                </a:srgbClr>
              </a:outerShdw>
            </a:effectLst>
          </a:endParaRPr>
        </a:p>
      </dgm:t>
    </dgm:pt>
    <dgm:pt modelId="{0833C6EB-00BF-4056-BCFD-4D66AF97B9DE}" type="par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02BBD8AD-F889-4FD0-9759-9CE622EEAC0B}" type="sibTrans" cxnId="{A4213F95-E190-42FC-8B2D-363AECEE43CD}">
      <dgm:prSet/>
      <dgm:spPr/>
      <dgm:t>
        <a:bodyPr/>
        <a:lstStyle/>
        <a:p>
          <a:pPr algn="ctr"/>
          <a:endParaRPr lang="el-GR" b="1">
            <a:solidFill>
              <a:srgbClr val="FFFF00"/>
            </a:solidFill>
            <a:effectLst>
              <a:outerShdw blurRad="38100" dist="38100" dir="2700000" algn="tl">
                <a:srgbClr val="000000">
                  <a:alpha val="43137"/>
                </a:srgbClr>
              </a:outerShdw>
            </a:effectLst>
          </a:endParaRPr>
        </a:p>
      </dgm:t>
    </dgm:pt>
    <dgm:pt modelId="{50E01AF5-8A9B-4567-9897-36C36AA0AF49}" type="pres">
      <dgm:prSet presAssocID="{52D19193-48A1-4637-8D4F-F0C435623478}" presName="linear" presStyleCnt="0">
        <dgm:presLayoutVars>
          <dgm:animLvl val="lvl"/>
          <dgm:resizeHandles val="exact"/>
        </dgm:presLayoutVars>
      </dgm:prSet>
      <dgm:spPr/>
      <dgm:t>
        <a:bodyPr/>
        <a:lstStyle/>
        <a:p>
          <a:endParaRPr lang="el-GR"/>
        </a:p>
      </dgm:t>
    </dgm:pt>
    <dgm:pt modelId="{2F4742E4-7FC3-4D65-9AE7-B20903721954}" type="pres">
      <dgm:prSet presAssocID="{9F527C94-6ED8-47D1-8771-39E362314F44}" presName="parentText" presStyleLbl="node1" presStyleIdx="0" presStyleCnt="1" custScaleY="116231" custLinFactNeighborX="-348" custLinFactNeighborY="-6988">
        <dgm:presLayoutVars>
          <dgm:chMax val="0"/>
          <dgm:bulletEnabled val="1"/>
        </dgm:presLayoutVars>
      </dgm:prSet>
      <dgm:spPr/>
      <dgm:t>
        <a:bodyPr/>
        <a:lstStyle/>
        <a:p>
          <a:endParaRPr lang="el-GR"/>
        </a:p>
      </dgm:t>
    </dgm:pt>
  </dgm:ptLst>
  <dgm:cxnLst>
    <dgm:cxn modelId="{A4213F95-E190-42FC-8B2D-363AECEE43CD}" srcId="{52D19193-48A1-4637-8D4F-F0C435623478}" destId="{9F527C94-6ED8-47D1-8771-39E362314F44}" srcOrd="0" destOrd="0" parTransId="{0833C6EB-00BF-4056-BCFD-4D66AF97B9DE}" sibTransId="{02BBD8AD-F889-4FD0-9759-9CE622EEAC0B}"/>
    <dgm:cxn modelId="{5A8D6DAE-A441-445B-9EE1-424E09C3BEBC}" type="presOf" srcId="{52D19193-48A1-4637-8D4F-F0C435623478}" destId="{50E01AF5-8A9B-4567-9897-36C36AA0AF49}" srcOrd="0" destOrd="0" presId="urn:microsoft.com/office/officeart/2005/8/layout/vList2"/>
    <dgm:cxn modelId="{D4D11204-5212-47E6-8E84-6C5949FDF1FC}" type="presOf" srcId="{9F527C94-6ED8-47D1-8771-39E362314F44}" destId="{2F4742E4-7FC3-4D65-9AE7-B20903721954}" srcOrd="0" destOrd="0" presId="urn:microsoft.com/office/officeart/2005/8/layout/vList2"/>
    <dgm:cxn modelId="{C29B9D88-6F42-429B-892A-2F4C5705A01F}" type="presParOf" srcId="{50E01AF5-8A9B-4567-9897-36C36AA0AF49}" destId="{2F4742E4-7FC3-4D65-9AE7-B2090372195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9900"/>
          <a:ext cx="8229600" cy="1123199"/>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l-GR" sz="4800" b="1" kern="1200" dirty="0" smtClean="0">
              <a:effectLst>
                <a:outerShdw blurRad="38100" dist="38100" dir="2700000" algn="tl">
                  <a:srgbClr val="000000">
                    <a:alpha val="43137"/>
                  </a:srgbClr>
                </a:outerShdw>
              </a:effectLst>
            </a:rPr>
            <a:t>Εισαγωγή </a:t>
          </a:r>
          <a:endParaRPr lang="el-GR" sz="4800" b="1" kern="1200" dirty="0">
            <a:effectLst>
              <a:outerShdw blurRad="38100" dist="38100" dir="2700000" algn="tl">
                <a:srgbClr val="000000">
                  <a:alpha val="43137"/>
                </a:srgbClr>
              </a:outerShdw>
            </a:effectLst>
          </a:endParaRPr>
        </a:p>
      </dsp:txBody>
      <dsp:txXfrm>
        <a:off x="54830" y="64730"/>
        <a:ext cx="8119940" cy="10135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81935"/>
          <a:ext cx="8229600" cy="97912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l-GR" sz="3600" b="1" kern="1200" dirty="0" smtClean="0">
              <a:solidFill>
                <a:srgbClr val="FFFF00"/>
              </a:solidFill>
              <a:effectLst>
                <a:outerShdw blurRad="38100" dist="38100" dir="2700000" algn="tl">
                  <a:srgbClr val="000000">
                    <a:alpha val="43137"/>
                  </a:srgbClr>
                </a:outerShdw>
              </a:effectLst>
            </a:rPr>
            <a:t> Τριβή και δυνάμεις κατάτμησης  </a:t>
          </a:r>
          <a:endParaRPr lang="el-GR" sz="3600" b="1" kern="1200" dirty="0">
            <a:solidFill>
              <a:srgbClr val="FFFF00"/>
            </a:solidFill>
            <a:effectLst>
              <a:outerShdw blurRad="38100" dist="38100" dir="2700000" algn="tl">
                <a:srgbClr val="000000">
                  <a:alpha val="43137"/>
                </a:srgbClr>
              </a:outerShdw>
            </a:effectLst>
          </a:endParaRPr>
        </a:p>
      </dsp:txBody>
      <dsp:txXfrm>
        <a:off x="47797" y="129732"/>
        <a:ext cx="8134006" cy="8835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5000"/>
          <a:ext cx="8229600" cy="1053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l-GR" sz="4500" b="1" kern="1200" dirty="0" smtClean="0">
              <a:effectLst>
                <a:outerShdw blurRad="38100" dist="38100" dir="2700000" algn="tl">
                  <a:srgbClr val="000000">
                    <a:alpha val="43137"/>
                  </a:srgbClr>
                </a:outerShdw>
              </a:effectLst>
            </a:rPr>
            <a:t> </a:t>
          </a:r>
          <a:r>
            <a:rPr lang="el-GR" sz="4500" b="1" kern="1200" dirty="0" err="1" smtClean="0">
              <a:effectLst>
                <a:outerShdw blurRad="38100" dist="38100" dir="2700000" algn="tl">
                  <a:srgbClr val="000000">
                    <a:alpha val="43137"/>
                  </a:srgbClr>
                </a:outerShdw>
              </a:effectLst>
            </a:rPr>
            <a:t>Σταδιοποίηση</a:t>
          </a:r>
          <a:r>
            <a:rPr lang="el-GR" sz="4500" b="1" kern="1200" dirty="0" smtClean="0">
              <a:effectLst>
                <a:outerShdw blurRad="38100" dist="38100" dir="2700000" algn="tl">
                  <a:srgbClr val="000000">
                    <a:alpha val="43137"/>
                  </a:srgbClr>
                </a:outerShdw>
              </a:effectLst>
            </a:rPr>
            <a:t> των ελκών</a:t>
          </a:r>
          <a:endParaRPr lang="el-GR" sz="4500" b="1" kern="1200" dirty="0">
            <a:effectLst>
              <a:outerShdw blurRad="38100" dist="38100" dir="2700000" algn="tl">
                <a:srgbClr val="000000">
                  <a:alpha val="43137"/>
                </a:srgbClr>
              </a:outerShdw>
            </a:effectLst>
          </a:endParaRPr>
        </a:p>
      </dsp:txBody>
      <dsp:txXfrm>
        <a:off x="51403" y="96403"/>
        <a:ext cx="8126794" cy="9501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5000"/>
          <a:ext cx="8229600" cy="1053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l-GR" sz="4500" b="1" kern="1200" dirty="0" smtClean="0">
              <a:effectLst>
                <a:outerShdw blurRad="38100" dist="38100" dir="2700000" algn="tl">
                  <a:srgbClr val="000000">
                    <a:alpha val="43137"/>
                  </a:srgbClr>
                </a:outerShdw>
              </a:effectLst>
            </a:rPr>
            <a:t> </a:t>
          </a:r>
          <a:r>
            <a:rPr lang="el-GR" sz="4500" b="1" kern="1200" dirty="0" err="1" smtClean="0">
              <a:effectLst>
                <a:outerShdw blurRad="38100" dist="38100" dir="2700000" algn="tl">
                  <a:srgbClr val="000000">
                    <a:alpha val="43137"/>
                  </a:srgbClr>
                </a:outerShdw>
              </a:effectLst>
            </a:rPr>
            <a:t>Σταδιοποίηση</a:t>
          </a:r>
          <a:r>
            <a:rPr lang="el-GR" sz="4500" b="1" kern="1200" dirty="0" smtClean="0">
              <a:effectLst>
                <a:outerShdw blurRad="38100" dist="38100" dir="2700000" algn="tl">
                  <a:srgbClr val="000000">
                    <a:alpha val="43137"/>
                  </a:srgbClr>
                </a:outerShdw>
              </a:effectLst>
            </a:rPr>
            <a:t> των ελκών</a:t>
          </a:r>
          <a:endParaRPr lang="el-GR" sz="4500" b="1" kern="1200" dirty="0">
            <a:effectLst>
              <a:outerShdw blurRad="38100" dist="38100" dir="2700000" algn="tl">
                <a:srgbClr val="000000">
                  <a:alpha val="43137"/>
                </a:srgbClr>
              </a:outerShdw>
            </a:effectLst>
          </a:endParaRPr>
        </a:p>
      </dsp:txBody>
      <dsp:txXfrm>
        <a:off x="51403" y="96403"/>
        <a:ext cx="8126794" cy="95019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33299"/>
          <a:ext cx="8229600" cy="10764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rtl="0">
            <a:lnSpc>
              <a:spcPct val="90000"/>
            </a:lnSpc>
            <a:spcBef>
              <a:spcPct val="0"/>
            </a:spcBef>
            <a:spcAft>
              <a:spcPct val="35000"/>
            </a:spcAft>
          </a:pPr>
          <a:r>
            <a:rPr lang="el-GR" sz="4600" b="1" kern="1200" dirty="0" err="1" smtClean="0">
              <a:effectLst>
                <a:outerShdw blurRad="38100" dist="38100" dir="2700000" algn="tl">
                  <a:srgbClr val="000000">
                    <a:alpha val="43137"/>
                  </a:srgbClr>
                </a:outerShdw>
              </a:effectLst>
            </a:rPr>
            <a:t>Σταδιοποίηση</a:t>
          </a:r>
          <a:r>
            <a:rPr lang="el-GR" sz="4600" b="1" kern="1200" dirty="0" smtClean="0">
              <a:effectLst>
                <a:outerShdw blurRad="38100" dist="38100" dir="2700000" algn="tl">
                  <a:srgbClr val="000000">
                    <a:alpha val="43137"/>
                  </a:srgbClr>
                </a:outerShdw>
              </a:effectLst>
            </a:rPr>
            <a:t> των ελκών</a:t>
          </a:r>
          <a:endParaRPr lang="el-GR" sz="4600" b="1" kern="1200" dirty="0">
            <a:effectLst>
              <a:outerShdw blurRad="38100" dist="38100" dir="2700000" algn="tl">
                <a:srgbClr val="000000">
                  <a:alpha val="43137"/>
                </a:srgbClr>
              </a:outerShdw>
            </a:effectLst>
          </a:endParaRPr>
        </a:p>
      </dsp:txBody>
      <dsp:txXfrm>
        <a:off x="52546" y="85845"/>
        <a:ext cx="8124508" cy="97130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5000"/>
          <a:ext cx="8229600" cy="1053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l-GR" sz="4500" b="1" kern="1200" dirty="0" smtClean="0">
              <a:effectLst>
                <a:outerShdw blurRad="38100" dist="38100" dir="2700000" algn="tl">
                  <a:srgbClr val="000000">
                    <a:alpha val="43137"/>
                  </a:srgbClr>
                </a:outerShdw>
              </a:effectLst>
            </a:rPr>
            <a:t> </a:t>
          </a:r>
          <a:r>
            <a:rPr lang="el-GR" sz="4500" b="1" kern="1200" dirty="0" err="1" smtClean="0">
              <a:effectLst>
                <a:outerShdw blurRad="38100" dist="38100" dir="2700000" algn="tl">
                  <a:srgbClr val="000000">
                    <a:alpha val="43137"/>
                  </a:srgbClr>
                </a:outerShdw>
              </a:effectLst>
            </a:rPr>
            <a:t>Σταδιοποίηση</a:t>
          </a:r>
          <a:r>
            <a:rPr lang="el-GR" sz="4500" b="1" kern="1200" dirty="0" smtClean="0">
              <a:effectLst>
                <a:outerShdw blurRad="38100" dist="38100" dir="2700000" algn="tl">
                  <a:srgbClr val="000000">
                    <a:alpha val="43137"/>
                  </a:srgbClr>
                </a:outerShdw>
              </a:effectLst>
            </a:rPr>
            <a:t> των ελκών</a:t>
          </a:r>
          <a:endParaRPr lang="el-GR" sz="4500" b="1" kern="1200" dirty="0">
            <a:effectLst>
              <a:outerShdw blurRad="38100" dist="38100" dir="2700000" algn="tl">
                <a:srgbClr val="000000">
                  <a:alpha val="43137"/>
                </a:srgbClr>
              </a:outerShdw>
            </a:effectLst>
          </a:endParaRPr>
        </a:p>
      </dsp:txBody>
      <dsp:txXfrm>
        <a:off x="51403" y="96403"/>
        <a:ext cx="8126794" cy="95019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5000"/>
          <a:ext cx="8229600" cy="1053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l-GR" sz="4500" b="1" kern="1200" dirty="0" smtClean="0">
              <a:effectLst>
                <a:outerShdw blurRad="38100" dist="38100" dir="2700000" algn="tl">
                  <a:srgbClr val="000000">
                    <a:alpha val="43137"/>
                  </a:srgbClr>
                </a:outerShdw>
              </a:effectLst>
            </a:rPr>
            <a:t> </a:t>
          </a:r>
          <a:r>
            <a:rPr lang="el-GR" sz="4500" b="1" kern="1200" dirty="0" err="1" smtClean="0">
              <a:effectLst>
                <a:outerShdw blurRad="38100" dist="38100" dir="2700000" algn="tl">
                  <a:srgbClr val="000000">
                    <a:alpha val="43137"/>
                  </a:srgbClr>
                </a:outerShdw>
              </a:effectLst>
            </a:rPr>
            <a:t>Σταδιοποίηση</a:t>
          </a:r>
          <a:r>
            <a:rPr lang="el-GR" sz="4500" b="1" kern="1200" dirty="0" smtClean="0">
              <a:effectLst>
                <a:outerShdw blurRad="38100" dist="38100" dir="2700000" algn="tl">
                  <a:srgbClr val="000000">
                    <a:alpha val="43137"/>
                  </a:srgbClr>
                </a:outerShdw>
              </a:effectLst>
            </a:rPr>
            <a:t> των ελκών</a:t>
          </a:r>
          <a:endParaRPr lang="el-GR" sz="4500" b="1" kern="1200" dirty="0">
            <a:effectLst>
              <a:outerShdw blurRad="38100" dist="38100" dir="2700000" algn="tl">
                <a:srgbClr val="000000">
                  <a:alpha val="43137"/>
                </a:srgbClr>
              </a:outerShdw>
            </a:effectLst>
          </a:endParaRPr>
        </a:p>
      </dsp:txBody>
      <dsp:txXfrm>
        <a:off x="51403" y="96403"/>
        <a:ext cx="8126794" cy="95019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5000"/>
          <a:ext cx="8229600" cy="10530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l-GR" sz="4500" b="1" kern="1200" dirty="0" smtClean="0">
              <a:effectLst>
                <a:outerShdw blurRad="38100" dist="38100" dir="2700000" algn="tl">
                  <a:srgbClr val="000000">
                    <a:alpha val="43137"/>
                  </a:srgbClr>
                </a:outerShdw>
              </a:effectLst>
            </a:rPr>
            <a:t> </a:t>
          </a:r>
          <a:r>
            <a:rPr lang="el-GR" sz="4500" b="1" kern="1200" dirty="0" err="1" smtClean="0">
              <a:effectLst>
                <a:outerShdw blurRad="38100" dist="38100" dir="2700000" algn="tl">
                  <a:srgbClr val="000000">
                    <a:alpha val="43137"/>
                  </a:srgbClr>
                </a:outerShdw>
              </a:effectLst>
            </a:rPr>
            <a:t>Σταδιοποίηση</a:t>
          </a:r>
          <a:r>
            <a:rPr lang="el-GR" sz="4500" b="1" kern="1200" dirty="0" smtClean="0">
              <a:effectLst>
                <a:outerShdw blurRad="38100" dist="38100" dir="2700000" algn="tl">
                  <a:srgbClr val="000000">
                    <a:alpha val="43137"/>
                  </a:srgbClr>
                </a:outerShdw>
              </a:effectLst>
            </a:rPr>
            <a:t> των ελκών</a:t>
          </a:r>
          <a:endParaRPr lang="el-GR" sz="4500" b="1" kern="1200" dirty="0">
            <a:effectLst>
              <a:outerShdw blurRad="38100" dist="38100" dir="2700000" algn="tl">
                <a:srgbClr val="000000">
                  <a:alpha val="43137"/>
                </a:srgbClr>
              </a:outerShdw>
            </a:effectLst>
          </a:endParaRPr>
        </a:p>
      </dsp:txBody>
      <dsp:txXfrm>
        <a:off x="51403" y="96403"/>
        <a:ext cx="8126794" cy="9501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23665"/>
          <a:ext cx="8286808" cy="146718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l-GR" sz="3800" b="1" kern="1200" dirty="0" smtClean="0">
              <a:solidFill>
                <a:srgbClr val="FFFF00"/>
              </a:solidFill>
              <a:effectLst>
                <a:outerShdw blurRad="38100" dist="38100" dir="2700000" algn="tl">
                  <a:srgbClr val="000000">
                    <a:alpha val="43137"/>
                  </a:srgbClr>
                </a:outerShdw>
              </a:effectLst>
            </a:rPr>
            <a:t>Παράγοντες που επηρεάζουν την ακεραιότητα του δέρματος</a:t>
          </a:r>
          <a:endParaRPr lang="el-GR" sz="3800" b="1" kern="1200" dirty="0">
            <a:solidFill>
              <a:srgbClr val="FFFF00"/>
            </a:solidFill>
            <a:effectLst>
              <a:outerShdw blurRad="38100" dist="38100" dir="2700000" algn="tl">
                <a:srgbClr val="000000">
                  <a:alpha val="43137"/>
                </a:srgbClr>
              </a:outerShdw>
            </a:effectLst>
          </a:endParaRPr>
        </a:p>
      </dsp:txBody>
      <dsp:txXfrm>
        <a:off x="71622" y="195287"/>
        <a:ext cx="8143564" cy="13239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678028"/>
          <a:ext cx="2500298" cy="235872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l-GR" sz="2800" b="1" kern="1200" dirty="0" smtClean="0">
              <a:solidFill>
                <a:srgbClr val="FFFF00"/>
              </a:solidFill>
              <a:effectLst>
                <a:outerShdw blurRad="38100" dist="38100" dir="2700000" algn="tl">
                  <a:srgbClr val="000000">
                    <a:alpha val="43137"/>
                  </a:srgbClr>
                </a:outerShdw>
              </a:effectLst>
            </a:rPr>
            <a:t>Μεταβολές κατά τη γήρανση του δέρματος </a:t>
          </a:r>
          <a:endParaRPr lang="el-GR" sz="2800" b="1" kern="1200" dirty="0">
            <a:solidFill>
              <a:srgbClr val="FFFF00"/>
            </a:solidFill>
            <a:effectLst>
              <a:outerShdw blurRad="38100" dist="38100" dir="2700000" algn="tl">
                <a:srgbClr val="000000">
                  <a:alpha val="43137"/>
                </a:srgbClr>
              </a:outerShdw>
            </a:effectLst>
          </a:endParaRPr>
        </a:p>
      </dsp:txBody>
      <dsp:txXfrm>
        <a:off x="115143" y="793171"/>
        <a:ext cx="2270012" cy="212843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9900"/>
          <a:ext cx="8229600" cy="11231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l-GR" sz="4800" b="1" kern="1200" dirty="0" smtClean="0">
              <a:solidFill>
                <a:srgbClr val="FFFF00"/>
              </a:solidFill>
              <a:effectLst>
                <a:outerShdw blurRad="38100" dist="38100" dir="2700000" algn="tl">
                  <a:srgbClr val="000000">
                    <a:alpha val="43137"/>
                  </a:srgbClr>
                </a:outerShdw>
              </a:effectLst>
            </a:rPr>
            <a:t> Έλκος πίεσης </a:t>
          </a:r>
          <a:endParaRPr lang="el-GR" sz="4800" b="1" kern="1200" dirty="0">
            <a:solidFill>
              <a:srgbClr val="FFFF00"/>
            </a:solidFill>
            <a:effectLst>
              <a:outerShdw blurRad="38100" dist="38100" dir="2700000" algn="tl">
                <a:srgbClr val="000000">
                  <a:alpha val="43137"/>
                </a:srgbClr>
              </a:outerShdw>
            </a:effectLst>
          </a:endParaRPr>
        </a:p>
      </dsp:txBody>
      <dsp:txXfrm>
        <a:off x="54830" y="64730"/>
        <a:ext cx="8119940" cy="101353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
          <a:ext cx="7758138" cy="92869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l-GR" sz="3600" b="1" kern="1200" dirty="0" smtClean="0">
              <a:effectLst>
                <a:outerShdw blurRad="38100" dist="38100" dir="2700000" algn="tl">
                  <a:srgbClr val="000000">
                    <a:alpha val="43137"/>
                  </a:srgbClr>
                </a:outerShdw>
              </a:effectLst>
            </a:rPr>
            <a:t>Πρόληψη ελκών πίεσης </a:t>
          </a:r>
          <a:endParaRPr lang="el-GR" sz="3600" b="1" kern="1200" dirty="0">
            <a:effectLst>
              <a:outerShdw blurRad="38100" dist="38100" dir="2700000" algn="tl">
                <a:srgbClr val="000000">
                  <a:alpha val="43137"/>
                </a:srgbClr>
              </a:outerShdw>
            </a:effectLst>
          </a:endParaRPr>
        </a:p>
      </dsp:txBody>
      <dsp:txXfrm>
        <a:off x="45335" y="45336"/>
        <a:ext cx="7667468" cy="83802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22F6A-0086-4B83-B9F2-FCC1C9631D92}">
      <dsp:nvSpPr>
        <dsp:cNvPr id="0" name=""/>
        <dsp:cNvSpPr/>
      </dsp:nvSpPr>
      <dsp:spPr>
        <a:xfrm>
          <a:off x="0" y="2948"/>
          <a:ext cx="8229600" cy="4005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Χρησιμοποιήστε καθαρά, τεντωμένα και στεγνά σεντόνια</a:t>
          </a:r>
          <a:endParaRPr lang="el-GR" sz="1200" kern="1200" dirty="0">
            <a:solidFill>
              <a:srgbClr val="FFFF00"/>
            </a:solidFill>
          </a:endParaRPr>
        </a:p>
      </dsp:txBody>
      <dsp:txXfrm>
        <a:off x="19552" y="22500"/>
        <a:ext cx="8190496" cy="361426"/>
      </dsp:txXfrm>
    </dsp:sp>
    <dsp:sp modelId="{62218361-BAEB-416F-BFEE-602D1A6252C3}">
      <dsp:nvSpPr>
        <dsp:cNvPr id="0" name=""/>
        <dsp:cNvSpPr/>
      </dsp:nvSpPr>
      <dsp:spPr>
        <a:xfrm>
          <a:off x="0" y="415010"/>
          <a:ext cx="8229600" cy="400530"/>
        </a:xfrm>
        <a:prstGeom prst="roundRect">
          <a:avLst/>
        </a:prstGeom>
        <a:solidFill>
          <a:schemeClr val="accent4">
            <a:hueOff val="112941"/>
            <a:satOff val="8333"/>
            <a:lumOff val="69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Αξιολογήστε σε καθημερινή βάση το δέρμα των ασθενών σε κίνδυνο</a:t>
          </a:r>
          <a:endParaRPr lang="el-GR" sz="1200" kern="1200" dirty="0">
            <a:solidFill>
              <a:srgbClr val="FFFF00"/>
            </a:solidFill>
          </a:endParaRPr>
        </a:p>
      </dsp:txBody>
      <dsp:txXfrm>
        <a:off x="19552" y="434562"/>
        <a:ext cx="8190496" cy="361426"/>
      </dsp:txXfrm>
    </dsp:sp>
    <dsp:sp modelId="{A69DB79F-C2D8-4122-A806-68317FB59BD2}">
      <dsp:nvSpPr>
        <dsp:cNvPr id="0" name=""/>
        <dsp:cNvSpPr/>
      </dsp:nvSpPr>
      <dsp:spPr>
        <a:xfrm>
          <a:off x="0" y="827072"/>
          <a:ext cx="8229600" cy="400530"/>
        </a:xfrm>
        <a:prstGeom prst="roundRect">
          <a:avLst/>
        </a:prstGeom>
        <a:solidFill>
          <a:schemeClr val="accent4">
            <a:hueOff val="225882"/>
            <a:satOff val="16667"/>
            <a:lumOff val="138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1200" kern="1200" dirty="0" smtClean="0">
              <a:solidFill>
                <a:srgbClr val="FFFF00"/>
              </a:solidFill>
            </a:rPr>
            <a:t>Δώστε ιδιαίτερη προσοχή στις περιοχές των οστεωδών προεξοχών. Αποφεύγετε τις μαλάξεις σε οστεώδεις προεξοχές</a:t>
          </a:r>
          <a:endParaRPr lang="el-GR" sz="1200" kern="1200" dirty="0">
            <a:solidFill>
              <a:srgbClr val="FFFF00"/>
            </a:solidFill>
          </a:endParaRPr>
        </a:p>
      </dsp:txBody>
      <dsp:txXfrm>
        <a:off x="19552" y="846624"/>
        <a:ext cx="8190496" cy="361426"/>
      </dsp:txXfrm>
    </dsp:sp>
    <dsp:sp modelId="{7F693010-E9AD-4893-9EAC-F43EAF21D905}">
      <dsp:nvSpPr>
        <dsp:cNvPr id="0" name=""/>
        <dsp:cNvSpPr/>
      </dsp:nvSpPr>
      <dsp:spPr>
        <a:xfrm>
          <a:off x="0" y="1239134"/>
          <a:ext cx="8229600" cy="400530"/>
        </a:xfrm>
        <a:prstGeom prst="roundRect">
          <a:avLst/>
        </a:prstGeom>
        <a:solidFill>
          <a:schemeClr val="accent4">
            <a:hueOff val="338823"/>
            <a:satOff val="25000"/>
            <a:lumOff val="208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Καθαρίζετε το δέρμα συχνά και όταν υπάρχουν σημεία λοίμωξης </a:t>
          </a:r>
          <a:endParaRPr lang="el-GR" sz="1200" kern="1200" dirty="0">
            <a:solidFill>
              <a:srgbClr val="FFFF00"/>
            </a:solidFill>
          </a:endParaRPr>
        </a:p>
      </dsp:txBody>
      <dsp:txXfrm>
        <a:off x="19552" y="1258686"/>
        <a:ext cx="8190496" cy="361426"/>
      </dsp:txXfrm>
    </dsp:sp>
    <dsp:sp modelId="{F8FEEA51-4858-4C29-AC0C-28BA40878180}">
      <dsp:nvSpPr>
        <dsp:cNvPr id="0" name=""/>
        <dsp:cNvSpPr/>
      </dsp:nvSpPr>
      <dsp:spPr>
        <a:xfrm>
          <a:off x="0" y="1651196"/>
          <a:ext cx="8229600" cy="400530"/>
        </a:xfrm>
        <a:prstGeom prst="roundRect">
          <a:avLst/>
        </a:prstGeom>
        <a:solidFill>
          <a:schemeClr val="accent4">
            <a:hueOff val="451763"/>
            <a:satOff val="33333"/>
            <a:lumOff val="277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Χρησιμοποιείστε ήπιο καθαριστικό, ελάχιστη τριβή και αποφύγετε το ζεστό νερό</a:t>
          </a:r>
          <a:endParaRPr lang="el-GR" sz="1200" kern="1200" dirty="0">
            <a:solidFill>
              <a:srgbClr val="FFFF00"/>
            </a:solidFill>
          </a:endParaRPr>
        </a:p>
      </dsp:txBody>
      <dsp:txXfrm>
        <a:off x="19552" y="1670748"/>
        <a:ext cx="8190496" cy="361426"/>
      </dsp:txXfrm>
    </dsp:sp>
    <dsp:sp modelId="{1F23146E-6BE9-4791-9B01-0345964A56B0}">
      <dsp:nvSpPr>
        <dsp:cNvPr id="0" name=""/>
        <dsp:cNvSpPr/>
      </dsp:nvSpPr>
      <dsp:spPr>
        <a:xfrm>
          <a:off x="0" y="2063258"/>
          <a:ext cx="8229600" cy="400530"/>
        </a:xfrm>
        <a:prstGeom prst="roundRect">
          <a:avLst/>
        </a:prstGeom>
        <a:solidFill>
          <a:schemeClr val="accent4">
            <a:hueOff val="564704"/>
            <a:satOff val="41667"/>
            <a:lumOff val="3472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Διατηρήστε υψηλή υγρασία στο περιβάλλον του ασθενούς και χρησιμοποιήστε ενυδατικές κρέμες εάν το δέρμα είναι ξηρό</a:t>
          </a:r>
          <a:endParaRPr lang="el-GR" sz="1200" kern="1200" dirty="0">
            <a:solidFill>
              <a:srgbClr val="FFFF00"/>
            </a:solidFill>
          </a:endParaRPr>
        </a:p>
      </dsp:txBody>
      <dsp:txXfrm>
        <a:off x="19552" y="2082810"/>
        <a:ext cx="8190496" cy="361426"/>
      </dsp:txXfrm>
    </dsp:sp>
    <dsp:sp modelId="{72C033A7-5013-460F-BCE5-051577C5C456}">
      <dsp:nvSpPr>
        <dsp:cNvPr id="0" name=""/>
        <dsp:cNvSpPr/>
      </dsp:nvSpPr>
      <dsp:spPr>
        <a:xfrm>
          <a:off x="0" y="2475320"/>
          <a:ext cx="8229600" cy="400530"/>
        </a:xfrm>
        <a:prstGeom prst="roundRect">
          <a:avLst/>
        </a:prstGeom>
        <a:solidFill>
          <a:schemeClr val="accent4">
            <a:hueOff val="677645"/>
            <a:satOff val="50000"/>
            <a:lumOff val="41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Προστατέψτε το δέρμα από την υγρασία λόγω  ακράτειας ή λόγω εξιδρωματικών υγρών από τραύματα</a:t>
          </a:r>
          <a:endParaRPr lang="el-GR" sz="1200" kern="1200" dirty="0">
            <a:solidFill>
              <a:srgbClr val="FFFF00"/>
            </a:solidFill>
          </a:endParaRPr>
        </a:p>
      </dsp:txBody>
      <dsp:txXfrm>
        <a:off x="19552" y="2494872"/>
        <a:ext cx="8190496" cy="361426"/>
      </dsp:txXfrm>
    </dsp:sp>
    <dsp:sp modelId="{CD1F5349-3FD6-4649-BCA3-686876F846BB}">
      <dsp:nvSpPr>
        <dsp:cNvPr id="0" name=""/>
        <dsp:cNvSpPr/>
      </dsp:nvSpPr>
      <dsp:spPr>
        <a:xfrm>
          <a:off x="0" y="2887382"/>
          <a:ext cx="8229600" cy="400530"/>
        </a:xfrm>
        <a:prstGeom prst="roundRect">
          <a:avLst/>
        </a:prstGeom>
        <a:solidFill>
          <a:schemeClr val="accent4">
            <a:hueOff val="790586"/>
            <a:satOff val="58333"/>
            <a:lumOff val="486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100000"/>
            </a:lnSpc>
            <a:spcBef>
              <a:spcPct val="0"/>
            </a:spcBef>
            <a:spcAft>
              <a:spcPct val="35000"/>
            </a:spcAft>
          </a:pPr>
          <a:r>
            <a:rPr lang="el-GR" sz="1200" kern="1200" dirty="0" smtClean="0">
              <a:solidFill>
                <a:srgbClr val="FFFF00"/>
              </a:solidFill>
            </a:rPr>
            <a:t>Ελαττώστε τους τραυματισμούς του δέρματος λόγω τριβής ή δυνάμεων κατάτμησης  χρησιμοποιώντας  κατάλληλη τοποθέτηση (ανύψωση του κρεβατιού ως 30</a:t>
          </a:r>
          <a:r>
            <a:rPr lang="el-GR" sz="1200" kern="1200" baseline="30000" dirty="0" smtClean="0">
              <a:solidFill>
                <a:srgbClr val="FFFF00"/>
              </a:solidFill>
            </a:rPr>
            <a:t>ο</a:t>
          </a:r>
          <a:r>
            <a:rPr lang="el-GR" sz="1200" kern="1200" dirty="0" smtClean="0">
              <a:solidFill>
                <a:srgbClr val="FFFF00"/>
              </a:solidFill>
            </a:rPr>
            <a:t>), γύρισμα και σωστές τεχνικές μεταφοράς</a:t>
          </a:r>
          <a:endParaRPr lang="el-GR" sz="1200" kern="1200" dirty="0">
            <a:solidFill>
              <a:srgbClr val="FFFF00"/>
            </a:solidFill>
          </a:endParaRPr>
        </a:p>
      </dsp:txBody>
      <dsp:txXfrm>
        <a:off x="19552" y="2906934"/>
        <a:ext cx="8190496" cy="361426"/>
      </dsp:txXfrm>
    </dsp:sp>
    <dsp:sp modelId="{90BD88BD-7817-41A7-9627-0E889B5B87EF}">
      <dsp:nvSpPr>
        <dsp:cNvPr id="0" name=""/>
        <dsp:cNvSpPr/>
      </dsp:nvSpPr>
      <dsp:spPr>
        <a:xfrm>
          <a:off x="0" y="3299444"/>
          <a:ext cx="8229600" cy="400530"/>
        </a:xfrm>
        <a:prstGeom prst="roundRect">
          <a:avLst/>
        </a:prstGeom>
        <a:solidFill>
          <a:schemeClr val="accent4">
            <a:hueOff val="903527"/>
            <a:satOff val="66667"/>
            <a:lumOff val="555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Χρησιμοποιήστε λιπαντικά, προστατευτικές μεμβράνες, επιθέματα και γάζες για να ελαττώσετε το αποτέλεσμα της τριβής </a:t>
          </a:r>
          <a:endParaRPr lang="el-GR" sz="1200" kern="1200" dirty="0">
            <a:solidFill>
              <a:srgbClr val="FFFF00"/>
            </a:solidFill>
          </a:endParaRPr>
        </a:p>
      </dsp:txBody>
      <dsp:txXfrm>
        <a:off x="19552" y="3318996"/>
        <a:ext cx="8190496" cy="361426"/>
      </dsp:txXfrm>
    </dsp:sp>
    <dsp:sp modelId="{FC281C27-9E25-4DF9-8ADE-C4C0CB503453}">
      <dsp:nvSpPr>
        <dsp:cNvPr id="0" name=""/>
        <dsp:cNvSpPr/>
      </dsp:nvSpPr>
      <dsp:spPr>
        <a:xfrm>
          <a:off x="0" y="3711506"/>
          <a:ext cx="8229600" cy="400530"/>
        </a:xfrm>
        <a:prstGeom prst="roundRect">
          <a:avLst/>
        </a:prstGeom>
        <a:solidFill>
          <a:schemeClr val="accent4">
            <a:hueOff val="1016468"/>
            <a:satOff val="75000"/>
            <a:lumOff val="6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Διερευνήστε τις αιτίες ανεπαρκούς κατανάλωσης πρωτεϊνών και θερμίδων </a:t>
          </a:r>
          <a:endParaRPr lang="el-GR" sz="1200" kern="1200" dirty="0">
            <a:solidFill>
              <a:srgbClr val="FFFF00"/>
            </a:solidFill>
          </a:endParaRPr>
        </a:p>
      </dsp:txBody>
      <dsp:txXfrm>
        <a:off x="19552" y="3731058"/>
        <a:ext cx="8190496" cy="361426"/>
      </dsp:txXfrm>
    </dsp:sp>
    <dsp:sp modelId="{2C2915F0-FDB8-4C2D-81B7-09B29327506C}">
      <dsp:nvSpPr>
        <dsp:cNvPr id="0" name=""/>
        <dsp:cNvSpPr/>
      </dsp:nvSpPr>
      <dsp:spPr>
        <a:xfrm>
          <a:off x="0" y="4123568"/>
          <a:ext cx="8229600" cy="400530"/>
        </a:xfrm>
        <a:prstGeom prst="roundRect">
          <a:avLst/>
        </a:prstGeom>
        <a:solidFill>
          <a:schemeClr val="accent4">
            <a:hueOff val="1129408"/>
            <a:satOff val="83333"/>
            <a:lumOff val="694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Χορηγήστε συμπληρώματα διατροφής. Ζητείστε οδηγίες από το διαιτολόγο </a:t>
          </a:r>
          <a:endParaRPr lang="el-GR" sz="1200" kern="1200" dirty="0">
            <a:solidFill>
              <a:srgbClr val="FFFF00"/>
            </a:solidFill>
          </a:endParaRPr>
        </a:p>
      </dsp:txBody>
      <dsp:txXfrm>
        <a:off x="19552" y="4143120"/>
        <a:ext cx="8190496" cy="361426"/>
      </dsp:txXfrm>
    </dsp:sp>
    <dsp:sp modelId="{26B6274E-8752-420D-8B89-5FDE439BFF68}">
      <dsp:nvSpPr>
        <dsp:cNvPr id="0" name=""/>
        <dsp:cNvSpPr/>
      </dsp:nvSpPr>
      <dsp:spPr>
        <a:xfrm>
          <a:off x="0" y="4535630"/>
          <a:ext cx="8229600" cy="400530"/>
        </a:xfrm>
        <a:prstGeom prst="roundRect">
          <a:avLst/>
        </a:prstGeom>
        <a:solidFill>
          <a:schemeClr val="accent4">
            <a:hueOff val="1242349"/>
            <a:satOff val="91667"/>
            <a:lumOff val="76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Βελτιώστε την κινητικότητα και δραστηριότητα του ασθενή </a:t>
          </a:r>
          <a:endParaRPr lang="el-GR" sz="1200" kern="1200" dirty="0">
            <a:solidFill>
              <a:srgbClr val="FFFF00"/>
            </a:solidFill>
          </a:endParaRPr>
        </a:p>
      </dsp:txBody>
      <dsp:txXfrm>
        <a:off x="19552" y="4555182"/>
        <a:ext cx="8190496" cy="361426"/>
      </dsp:txXfrm>
    </dsp:sp>
    <dsp:sp modelId="{26A5CC49-3222-4949-B3DD-C45AB89CE96C}">
      <dsp:nvSpPr>
        <dsp:cNvPr id="0" name=""/>
        <dsp:cNvSpPr/>
      </dsp:nvSpPr>
      <dsp:spPr>
        <a:xfrm>
          <a:off x="0" y="4947692"/>
          <a:ext cx="8229600" cy="400530"/>
        </a:xfrm>
        <a:prstGeom prst="roundRect">
          <a:avLst/>
        </a:prstGeom>
        <a:solidFill>
          <a:schemeClr val="accent4">
            <a:hueOff val="1355290"/>
            <a:satOff val="100000"/>
            <a:lumOff val="83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el-GR" sz="1200" kern="1200" dirty="0" smtClean="0">
              <a:solidFill>
                <a:srgbClr val="FFFF00"/>
              </a:solidFill>
            </a:rPr>
            <a:t>Αλλάζετε συχνά θέσεις (κάθε 2 ώρες). Κλίση 30</a:t>
          </a:r>
          <a:r>
            <a:rPr lang="el-GR" sz="1200" kern="1200" baseline="30000" dirty="0" smtClean="0">
              <a:solidFill>
                <a:srgbClr val="FFFF00"/>
              </a:solidFill>
            </a:rPr>
            <a:t>ο</a:t>
          </a:r>
          <a:r>
            <a:rPr lang="el-GR" sz="1200" kern="1200" dirty="0" smtClean="0">
              <a:solidFill>
                <a:srgbClr val="FFFF00"/>
              </a:solidFill>
            </a:rPr>
            <a:t> όταν ο ασθενής είναι σε πλάγια θέση ώστε η πίεση να ασκείται στο γλουτιαίο μυ. Χρησιμοποιείστε ειδική συσκευή αναδιανομής πίεσης</a:t>
          </a:r>
          <a:endParaRPr lang="el-GR" sz="1200" kern="1200" dirty="0">
            <a:solidFill>
              <a:srgbClr val="FFFF00"/>
            </a:solidFill>
          </a:endParaRPr>
        </a:p>
      </dsp:txBody>
      <dsp:txXfrm>
        <a:off x="19552" y="4967244"/>
        <a:ext cx="8190496" cy="36142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21599"/>
          <a:ext cx="8229600" cy="10998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l-GR" sz="4700" b="1" kern="1200" dirty="0" smtClean="0">
              <a:solidFill>
                <a:srgbClr val="FFFF00"/>
              </a:solidFill>
              <a:effectLst>
                <a:outerShdw blurRad="38100" dist="38100" dir="2700000" algn="tl">
                  <a:srgbClr val="000000">
                    <a:alpha val="43137"/>
                  </a:srgbClr>
                </a:outerShdw>
              </a:effectLst>
            </a:rPr>
            <a:t> Θεραπεία ελκών πίεσης  </a:t>
          </a:r>
          <a:endParaRPr lang="el-GR" sz="4700" b="1" kern="1200" dirty="0">
            <a:solidFill>
              <a:srgbClr val="FFFF00"/>
            </a:solidFill>
            <a:effectLst>
              <a:outerShdw blurRad="38100" dist="38100" dir="2700000" algn="tl">
                <a:srgbClr val="000000">
                  <a:alpha val="43137"/>
                </a:srgbClr>
              </a:outerShdw>
            </a:effectLst>
          </a:endParaRPr>
        </a:p>
      </dsp:txBody>
      <dsp:txXfrm>
        <a:off x="53688" y="75287"/>
        <a:ext cx="8122224" cy="99242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13815"/>
          <a:ext cx="8229600" cy="1142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l-GR" sz="3000" b="1" kern="1200" dirty="0" smtClean="0">
              <a:effectLst>
                <a:outerShdw blurRad="38100" dist="38100" dir="2700000" algn="tl">
                  <a:srgbClr val="000000">
                    <a:alpha val="43137"/>
                  </a:srgbClr>
                </a:outerShdw>
              </a:effectLst>
            </a:rPr>
            <a:t> </a:t>
          </a:r>
          <a:r>
            <a:rPr lang="el-GR" sz="3600" b="1" kern="1200" dirty="0" smtClean="0">
              <a:effectLst>
                <a:outerShdw blurRad="38100" dist="38100" dir="2700000" algn="tl">
                  <a:srgbClr val="000000">
                    <a:alpha val="43137"/>
                  </a:srgbClr>
                </a:outerShdw>
              </a:effectLst>
            </a:rPr>
            <a:t>Αξιολόγηση της ακεραιότητας του δέρματος</a:t>
          </a:r>
          <a:endParaRPr lang="el-GR" sz="3000" b="1" kern="1200" dirty="0">
            <a:effectLst>
              <a:outerShdw blurRad="38100" dist="38100" dir="2700000" algn="tl">
                <a:srgbClr val="000000">
                  <a:alpha val="43137"/>
                </a:srgbClr>
              </a:outerShdw>
            </a:effectLst>
          </a:endParaRPr>
        </a:p>
      </dsp:txBody>
      <dsp:txXfrm>
        <a:off x="55797" y="169612"/>
        <a:ext cx="8118006" cy="103140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13815"/>
          <a:ext cx="8229600" cy="1142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l-GR" sz="3000" b="1" kern="1200" dirty="0" smtClean="0">
              <a:effectLst>
                <a:outerShdw blurRad="38100" dist="38100" dir="2700000" algn="tl">
                  <a:srgbClr val="000000">
                    <a:alpha val="43137"/>
                  </a:srgbClr>
                </a:outerShdw>
              </a:effectLst>
            </a:rPr>
            <a:t> </a:t>
          </a:r>
          <a:r>
            <a:rPr lang="el-GR" sz="3600" b="1" kern="1200" dirty="0" smtClean="0">
              <a:effectLst>
                <a:outerShdw blurRad="38100" dist="38100" dir="2700000" algn="tl">
                  <a:srgbClr val="000000">
                    <a:alpha val="43137"/>
                  </a:srgbClr>
                </a:outerShdw>
              </a:effectLst>
            </a:rPr>
            <a:t>Αξιολόγηση της ακεραιότητας του δέρματος</a:t>
          </a:r>
          <a:endParaRPr lang="el-GR" sz="3000" b="1" kern="1200" dirty="0">
            <a:effectLst>
              <a:outerShdw blurRad="38100" dist="38100" dir="2700000" algn="tl">
                <a:srgbClr val="000000">
                  <a:alpha val="43137"/>
                </a:srgbClr>
              </a:outerShdw>
            </a:effectLst>
          </a:endParaRPr>
        </a:p>
      </dsp:txBody>
      <dsp:txXfrm>
        <a:off x="55797" y="169612"/>
        <a:ext cx="8118006" cy="103140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13815"/>
          <a:ext cx="8229600" cy="1142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l-GR" sz="3000" b="1" kern="1200" dirty="0" smtClean="0">
              <a:effectLst>
                <a:outerShdw blurRad="38100" dist="38100" dir="2700000" algn="tl">
                  <a:srgbClr val="000000">
                    <a:alpha val="43137"/>
                  </a:srgbClr>
                </a:outerShdw>
              </a:effectLst>
            </a:rPr>
            <a:t> </a:t>
          </a:r>
          <a:r>
            <a:rPr lang="el-GR" sz="3600" b="1" kern="1200" dirty="0" smtClean="0">
              <a:effectLst>
                <a:outerShdw blurRad="38100" dist="38100" dir="2700000" algn="tl">
                  <a:srgbClr val="000000">
                    <a:alpha val="43137"/>
                  </a:srgbClr>
                </a:outerShdw>
              </a:effectLst>
            </a:rPr>
            <a:t>Αξιολόγηση της ακεραιότητας του δέρματος</a:t>
          </a:r>
          <a:endParaRPr lang="el-GR" sz="3000" b="1" kern="1200" dirty="0">
            <a:effectLst>
              <a:outerShdw blurRad="38100" dist="38100" dir="2700000" algn="tl">
                <a:srgbClr val="000000">
                  <a:alpha val="43137"/>
                </a:srgbClr>
              </a:outerShdw>
            </a:effectLst>
          </a:endParaRPr>
        </a:p>
      </dsp:txBody>
      <dsp:txXfrm>
        <a:off x="55797" y="169612"/>
        <a:ext cx="8118006" cy="1031405"/>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13815"/>
          <a:ext cx="8229600" cy="1142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l-GR" sz="3000" b="1" kern="1200" dirty="0" smtClean="0">
              <a:effectLst>
                <a:outerShdw blurRad="38100" dist="38100" dir="2700000" algn="tl">
                  <a:srgbClr val="000000">
                    <a:alpha val="43137"/>
                  </a:srgbClr>
                </a:outerShdw>
              </a:effectLst>
            </a:rPr>
            <a:t> </a:t>
          </a:r>
          <a:r>
            <a:rPr lang="el-GR" sz="3600" b="1" kern="1200" dirty="0" smtClean="0">
              <a:effectLst>
                <a:outerShdw blurRad="38100" dist="38100" dir="2700000" algn="tl">
                  <a:srgbClr val="000000">
                    <a:alpha val="43137"/>
                  </a:srgbClr>
                </a:outerShdw>
              </a:effectLst>
            </a:rPr>
            <a:t>Αξιολόγηση της ακεραιότητας του δέρματος</a:t>
          </a:r>
          <a:endParaRPr lang="el-GR" sz="3000" b="1" kern="1200" dirty="0">
            <a:effectLst>
              <a:outerShdw blurRad="38100" dist="38100" dir="2700000" algn="tl">
                <a:srgbClr val="000000">
                  <a:alpha val="43137"/>
                </a:srgbClr>
              </a:outerShdw>
            </a:effectLst>
          </a:endParaRPr>
        </a:p>
      </dsp:txBody>
      <dsp:txXfrm>
        <a:off x="55797" y="169612"/>
        <a:ext cx="8118006" cy="103140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113815"/>
          <a:ext cx="8229600" cy="11429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l-GR" sz="3000" b="1" kern="1200" dirty="0" smtClean="0">
              <a:effectLst>
                <a:outerShdw blurRad="38100" dist="38100" dir="2700000" algn="tl">
                  <a:srgbClr val="000000">
                    <a:alpha val="43137"/>
                  </a:srgbClr>
                </a:outerShdw>
              </a:effectLst>
            </a:rPr>
            <a:t> </a:t>
          </a:r>
          <a:r>
            <a:rPr lang="el-GR" sz="3600" b="1" kern="1200" dirty="0" smtClean="0">
              <a:effectLst>
                <a:outerShdw blurRad="38100" dist="38100" dir="2700000" algn="tl">
                  <a:srgbClr val="000000">
                    <a:alpha val="43137"/>
                  </a:srgbClr>
                </a:outerShdw>
              </a:effectLst>
            </a:rPr>
            <a:t>Αξιολόγηση της ακεραιότητας του δέρματος</a:t>
          </a:r>
          <a:endParaRPr lang="el-GR" sz="3000" b="1" kern="1200" dirty="0">
            <a:effectLst>
              <a:outerShdw blurRad="38100" dist="38100" dir="2700000" algn="tl">
                <a:srgbClr val="000000">
                  <a:alpha val="43137"/>
                </a:srgbClr>
              </a:outerShdw>
            </a:effectLst>
          </a:endParaRPr>
        </a:p>
      </dsp:txBody>
      <dsp:txXfrm>
        <a:off x="55797" y="169612"/>
        <a:ext cx="8118006" cy="1031405"/>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986"/>
          <a:ext cx="8229600" cy="1287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l-GR" sz="5500" b="1" kern="1200" dirty="0" smtClean="0">
              <a:solidFill>
                <a:srgbClr val="FFFF00"/>
              </a:solidFill>
              <a:effectLst>
                <a:outerShdw blurRad="38100" dist="38100" dir="2700000" algn="tl">
                  <a:srgbClr val="000000">
                    <a:alpha val="43137"/>
                  </a:srgbClr>
                </a:outerShdw>
              </a:effectLst>
            </a:rPr>
            <a:t> Μέτρα αξιολόγησης </a:t>
          </a:r>
          <a:endParaRPr lang="el-GR" sz="5500" b="1" kern="1200" dirty="0">
            <a:solidFill>
              <a:srgbClr val="FFFF00"/>
            </a:solidFill>
            <a:effectLst>
              <a:outerShdw blurRad="38100" dist="38100" dir="2700000" algn="tl">
                <a:srgbClr val="000000">
                  <a:alpha val="43137"/>
                </a:srgbClr>
              </a:outerShdw>
            </a:effectLst>
          </a:endParaRPr>
        </a:p>
      </dsp:txBody>
      <dsp:txXfrm>
        <a:off x="62826" y="67812"/>
        <a:ext cx="8103948" cy="11613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324820"/>
          <a:ext cx="8229600" cy="4933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l-GR" sz="3400" b="1" kern="1200" dirty="0" smtClean="0">
              <a:solidFill>
                <a:srgbClr val="FFFF00"/>
              </a:solidFill>
              <a:effectLst>
                <a:outerShdw blurRad="38100" dist="38100" dir="2700000" algn="tl">
                  <a:srgbClr val="000000">
                    <a:alpha val="43137"/>
                  </a:srgbClr>
                </a:outerShdw>
              </a:effectLst>
            </a:rPr>
            <a:t> </a:t>
          </a:r>
          <a:r>
            <a:rPr lang="el-GR" sz="3200" b="1" kern="1200" dirty="0" smtClean="0">
              <a:solidFill>
                <a:srgbClr val="FFFF00"/>
              </a:solidFill>
              <a:effectLst>
                <a:outerShdw blurRad="38100" dist="38100" dir="2700000" algn="tl">
                  <a:srgbClr val="000000">
                    <a:alpha val="43137"/>
                  </a:srgbClr>
                </a:outerShdw>
              </a:effectLst>
            </a:rPr>
            <a:t>Μηχανισμοί ανάπτυξης ελκών πίεσης </a:t>
          </a:r>
          <a:endParaRPr lang="el-GR" sz="3400" b="1" kern="1200" dirty="0">
            <a:solidFill>
              <a:srgbClr val="FFFF00"/>
            </a:solidFill>
            <a:effectLst>
              <a:outerShdw blurRad="38100" dist="38100" dir="2700000" algn="tl">
                <a:srgbClr val="000000">
                  <a:alpha val="43137"/>
                </a:srgbClr>
              </a:outerShdw>
            </a:effectLst>
          </a:endParaRPr>
        </a:p>
      </dsp:txBody>
      <dsp:txXfrm>
        <a:off x="24084" y="348904"/>
        <a:ext cx="8181432" cy="44519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986"/>
          <a:ext cx="8229600" cy="1287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l-GR" sz="5500" b="1" kern="1200" dirty="0" smtClean="0">
              <a:solidFill>
                <a:srgbClr val="FFFF00"/>
              </a:solidFill>
              <a:effectLst>
                <a:outerShdw blurRad="38100" dist="38100" dir="2700000" algn="tl">
                  <a:srgbClr val="000000">
                    <a:alpha val="43137"/>
                  </a:srgbClr>
                </a:outerShdw>
              </a:effectLst>
            </a:rPr>
            <a:t> Μέτρα αξιολόγησης </a:t>
          </a:r>
          <a:endParaRPr lang="el-GR" sz="5500" b="1" kern="1200" dirty="0">
            <a:solidFill>
              <a:srgbClr val="FFFF00"/>
            </a:solidFill>
            <a:effectLst>
              <a:outerShdw blurRad="38100" dist="38100" dir="2700000" algn="tl">
                <a:srgbClr val="000000">
                  <a:alpha val="43137"/>
                </a:srgbClr>
              </a:outerShdw>
            </a:effectLst>
          </a:endParaRPr>
        </a:p>
      </dsp:txBody>
      <dsp:txXfrm>
        <a:off x="62826" y="67812"/>
        <a:ext cx="8103948" cy="11613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4986"/>
          <a:ext cx="8229600" cy="1287000"/>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rtl="0">
            <a:lnSpc>
              <a:spcPct val="90000"/>
            </a:lnSpc>
            <a:spcBef>
              <a:spcPct val="0"/>
            </a:spcBef>
            <a:spcAft>
              <a:spcPct val="35000"/>
            </a:spcAft>
          </a:pPr>
          <a:r>
            <a:rPr lang="el-GR" sz="5500" b="1" kern="1200" dirty="0" smtClean="0">
              <a:solidFill>
                <a:srgbClr val="FFFF00"/>
              </a:solidFill>
              <a:effectLst>
                <a:outerShdw blurRad="38100" dist="38100" dir="2700000" algn="tl">
                  <a:srgbClr val="000000">
                    <a:alpha val="43137"/>
                  </a:srgbClr>
                </a:outerShdw>
              </a:effectLst>
            </a:rPr>
            <a:t>Μέτρα αξιολόγησης </a:t>
          </a:r>
          <a:endParaRPr lang="el-GR" sz="5500" b="1" kern="1200" dirty="0">
            <a:solidFill>
              <a:srgbClr val="FFFF00"/>
            </a:solidFill>
            <a:effectLst>
              <a:outerShdw blurRad="38100" dist="38100" dir="2700000" algn="tl">
                <a:srgbClr val="000000">
                  <a:alpha val="43137"/>
                </a:srgbClr>
              </a:outerShdw>
            </a:effectLst>
          </a:endParaRPr>
        </a:p>
      </dsp:txBody>
      <dsp:txXfrm>
        <a:off x="62826" y="67812"/>
        <a:ext cx="8103948" cy="116134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D6EE3-6441-4B28-BD67-08468F8DCFDF}">
      <dsp:nvSpPr>
        <dsp:cNvPr id="0" name=""/>
        <dsp:cNvSpPr/>
      </dsp:nvSpPr>
      <dsp:spPr>
        <a:xfrm>
          <a:off x="2539397" y="1800"/>
          <a:ext cx="1422062" cy="924340"/>
        </a:xfrm>
        <a:prstGeom prst="roundRect">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Αισθητηριακή αντίληψη</a:t>
          </a:r>
          <a:endParaRPr lang="el-GR" sz="1400" kern="1200" dirty="0"/>
        </a:p>
      </dsp:txBody>
      <dsp:txXfrm>
        <a:off x="2584520" y="46923"/>
        <a:ext cx="1331816" cy="834094"/>
      </dsp:txXfrm>
    </dsp:sp>
    <dsp:sp modelId="{C8B53CA4-EBFA-4877-984B-170BC92556A0}">
      <dsp:nvSpPr>
        <dsp:cNvPr id="0" name=""/>
        <dsp:cNvSpPr/>
      </dsp:nvSpPr>
      <dsp:spPr>
        <a:xfrm>
          <a:off x="1071206" y="463971"/>
          <a:ext cx="4358445" cy="4358445"/>
        </a:xfrm>
        <a:custGeom>
          <a:avLst/>
          <a:gdLst/>
          <a:ahLst/>
          <a:cxnLst/>
          <a:rect l="0" t="0" r="0" b="0"/>
          <a:pathLst>
            <a:path>
              <a:moveTo>
                <a:pt x="2899358" y="122425"/>
              </a:moveTo>
              <a:arcTo wR="2179222" hR="2179222" stAng="17357784" swAng="1502745"/>
            </a:path>
          </a:pathLst>
        </a:custGeom>
        <a:noFill/>
        <a:ln w="9525" cap="flat" cmpd="sng" algn="ctr">
          <a:solidFill>
            <a:schemeClr val="accent5">
              <a:hueOff val="0"/>
              <a:satOff val="0"/>
              <a:lumOff val="0"/>
              <a:alphaOff val="0"/>
            </a:schemeClr>
          </a:solidFill>
          <a:prstDash val="solid"/>
        </a:ln>
        <a:effectLst/>
        <a:sp3d z="-110000"/>
      </dsp:spPr>
      <dsp:style>
        <a:lnRef idx="1">
          <a:scrgbClr r="0" g="0" b="0"/>
        </a:lnRef>
        <a:fillRef idx="0">
          <a:scrgbClr r="0" g="0" b="0"/>
        </a:fillRef>
        <a:effectRef idx="0">
          <a:scrgbClr r="0" g="0" b="0"/>
        </a:effectRef>
        <a:fontRef idx="minor"/>
      </dsp:style>
    </dsp:sp>
    <dsp:sp modelId="{32B5E306-3D0F-4278-B591-AB911A6B05EA}">
      <dsp:nvSpPr>
        <dsp:cNvPr id="0" name=""/>
        <dsp:cNvSpPr/>
      </dsp:nvSpPr>
      <dsp:spPr>
        <a:xfrm>
          <a:off x="4426660" y="1091412"/>
          <a:ext cx="1422062" cy="924340"/>
        </a:xfrm>
        <a:prstGeom prst="roundRect">
          <a:avLst/>
        </a:prstGeom>
        <a:solidFill>
          <a:schemeClr val="accent5">
            <a:hueOff val="-271058"/>
            <a:satOff val="0"/>
            <a:lumOff val="-7608"/>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Υγρασία</a:t>
          </a:r>
          <a:endParaRPr lang="el-GR" sz="1400" kern="1200" dirty="0"/>
        </a:p>
      </dsp:txBody>
      <dsp:txXfrm>
        <a:off x="4471783" y="1136535"/>
        <a:ext cx="1331816" cy="834094"/>
      </dsp:txXfrm>
    </dsp:sp>
    <dsp:sp modelId="{B69D3B68-BDBE-444B-B50C-CB85E5D4E9D4}">
      <dsp:nvSpPr>
        <dsp:cNvPr id="0" name=""/>
        <dsp:cNvSpPr/>
      </dsp:nvSpPr>
      <dsp:spPr>
        <a:xfrm>
          <a:off x="1071206" y="463971"/>
          <a:ext cx="4358445" cy="4358445"/>
        </a:xfrm>
        <a:custGeom>
          <a:avLst/>
          <a:gdLst/>
          <a:ahLst/>
          <a:cxnLst/>
          <a:rect l="0" t="0" r="0" b="0"/>
          <a:pathLst>
            <a:path>
              <a:moveTo>
                <a:pt x="4269744" y="1563809"/>
              </a:moveTo>
              <a:arcTo wR="2179222" hR="2179222" stAng="20615789" swAng="1968422"/>
            </a:path>
          </a:pathLst>
        </a:custGeom>
        <a:noFill/>
        <a:ln w="9525" cap="flat" cmpd="sng" algn="ctr">
          <a:solidFill>
            <a:schemeClr val="accent5">
              <a:hueOff val="-271058"/>
              <a:satOff val="0"/>
              <a:lumOff val="-7608"/>
              <a:alphaOff val="0"/>
            </a:schemeClr>
          </a:solidFill>
          <a:prstDash val="solid"/>
        </a:ln>
        <a:effectLst/>
        <a:sp3d z="-110000"/>
      </dsp:spPr>
      <dsp:style>
        <a:lnRef idx="1">
          <a:scrgbClr r="0" g="0" b="0"/>
        </a:lnRef>
        <a:fillRef idx="0">
          <a:scrgbClr r="0" g="0" b="0"/>
        </a:fillRef>
        <a:effectRef idx="0">
          <a:scrgbClr r="0" g="0" b="0"/>
        </a:effectRef>
        <a:fontRef idx="minor"/>
      </dsp:style>
    </dsp:sp>
    <dsp:sp modelId="{2B7C5815-F6E1-41B4-BF59-6AE9C43F97C0}">
      <dsp:nvSpPr>
        <dsp:cNvPr id="0" name=""/>
        <dsp:cNvSpPr/>
      </dsp:nvSpPr>
      <dsp:spPr>
        <a:xfrm>
          <a:off x="4426660" y="3270635"/>
          <a:ext cx="1422062" cy="924340"/>
        </a:xfrm>
        <a:prstGeom prst="roundRect">
          <a:avLst/>
        </a:prstGeom>
        <a:solidFill>
          <a:schemeClr val="accent5">
            <a:hueOff val="-542116"/>
            <a:satOff val="0"/>
            <a:lumOff val="-15216"/>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Δραστηριότητα</a:t>
          </a:r>
          <a:endParaRPr lang="el-GR" sz="1400" kern="1200" dirty="0"/>
        </a:p>
      </dsp:txBody>
      <dsp:txXfrm>
        <a:off x="4471783" y="3315758"/>
        <a:ext cx="1331816" cy="834094"/>
      </dsp:txXfrm>
    </dsp:sp>
    <dsp:sp modelId="{1985AA61-9F17-4B80-AC77-82C14C2F74D5}">
      <dsp:nvSpPr>
        <dsp:cNvPr id="0" name=""/>
        <dsp:cNvSpPr/>
      </dsp:nvSpPr>
      <dsp:spPr>
        <a:xfrm>
          <a:off x="1071206" y="463971"/>
          <a:ext cx="4358445" cy="4358445"/>
        </a:xfrm>
        <a:custGeom>
          <a:avLst/>
          <a:gdLst/>
          <a:ahLst/>
          <a:cxnLst/>
          <a:rect l="0" t="0" r="0" b="0"/>
          <a:pathLst>
            <a:path>
              <a:moveTo>
                <a:pt x="3702372" y="3737756"/>
              </a:moveTo>
              <a:arcTo wR="2179222" hR="2179222" stAng="2739471" swAng="1502745"/>
            </a:path>
          </a:pathLst>
        </a:custGeom>
        <a:noFill/>
        <a:ln w="9525" cap="flat" cmpd="sng" algn="ctr">
          <a:solidFill>
            <a:schemeClr val="accent5">
              <a:hueOff val="-542116"/>
              <a:satOff val="0"/>
              <a:lumOff val="-15216"/>
              <a:alphaOff val="0"/>
            </a:schemeClr>
          </a:solidFill>
          <a:prstDash val="solid"/>
        </a:ln>
        <a:effectLst/>
        <a:sp3d z="-110000"/>
      </dsp:spPr>
      <dsp:style>
        <a:lnRef idx="1">
          <a:scrgbClr r="0" g="0" b="0"/>
        </a:lnRef>
        <a:fillRef idx="0">
          <a:scrgbClr r="0" g="0" b="0"/>
        </a:fillRef>
        <a:effectRef idx="0">
          <a:scrgbClr r="0" g="0" b="0"/>
        </a:effectRef>
        <a:fontRef idx="minor"/>
      </dsp:style>
    </dsp:sp>
    <dsp:sp modelId="{A90F75E9-C30B-4F8E-839A-68F864D628AB}">
      <dsp:nvSpPr>
        <dsp:cNvPr id="0" name=""/>
        <dsp:cNvSpPr/>
      </dsp:nvSpPr>
      <dsp:spPr>
        <a:xfrm>
          <a:off x="2539397" y="4360246"/>
          <a:ext cx="1422062" cy="924340"/>
        </a:xfrm>
        <a:prstGeom prst="roundRect">
          <a:avLst/>
        </a:prstGeom>
        <a:solidFill>
          <a:schemeClr val="accent5">
            <a:hueOff val="-813174"/>
            <a:satOff val="0"/>
            <a:lumOff val="-22823"/>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Κινητικότητα</a:t>
          </a:r>
          <a:endParaRPr lang="el-GR" sz="1400" kern="1200" dirty="0"/>
        </a:p>
      </dsp:txBody>
      <dsp:txXfrm>
        <a:off x="2584520" y="4405369"/>
        <a:ext cx="1331816" cy="834094"/>
      </dsp:txXfrm>
    </dsp:sp>
    <dsp:sp modelId="{BACA2C86-9F6A-4591-A6CC-3836D955234E}">
      <dsp:nvSpPr>
        <dsp:cNvPr id="0" name=""/>
        <dsp:cNvSpPr/>
      </dsp:nvSpPr>
      <dsp:spPr>
        <a:xfrm>
          <a:off x="1071206" y="463971"/>
          <a:ext cx="4358445" cy="4358445"/>
        </a:xfrm>
        <a:custGeom>
          <a:avLst/>
          <a:gdLst/>
          <a:ahLst/>
          <a:cxnLst/>
          <a:rect l="0" t="0" r="0" b="0"/>
          <a:pathLst>
            <a:path>
              <a:moveTo>
                <a:pt x="1459087" y="4236020"/>
              </a:moveTo>
              <a:arcTo wR="2179222" hR="2179222" stAng="6557784" swAng="1502745"/>
            </a:path>
          </a:pathLst>
        </a:custGeom>
        <a:noFill/>
        <a:ln w="9525" cap="flat" cmpd="sng" algn="ctr">
          <a:solidFill>
            <a:schemeClr val="accent5">
              <a:hueOff val="-813174"/>
              <a:satOff val="0"/>
              <a:lumOff val="-22823"/>
              <a:alphaOff val="0"/>
            </a:schemeClr>
          </a:solidFill>
          <a:prstDash val="solid"/>
        </a:ln>
        <a:effectLst/>
        <a:sp3d z="-110000"/>
      </dsp:spPr>
      <dsp:style>
        <a:lnRef idx="1">
          <a:scrgbClr r="0" g="0" b="0"/>
        </a:lnRef>
        <a:fillRef idx="0">
          <a:scrgbClr r="0" g="0" b="0"/>
        </a:fillRef>
        <a:effectRef idx="0">
          <a:scrgbClr r="0" g="0" b="0"/>
        </a:effectRef>
        <a:fontRef idx="minor"/>
      </dsp:style>
    </dsp:sp>
    <dsp:sp modelId="{AA4C03D8-342C-4398-B51B-531455890771}">
      <dsp:nvSpPr>
        <dsp:cNvPr id="0" name=""/>
        <dsp:cNvSpPr/>
      </dsp:nvSpPr>
      <dsp:spPr>
        <a:xfrm>
          <a:off x="652135" y="3270635"/>
          <a:ext cx="1422062" cy="924340"/>
        </a:xfrm>
        <a:prstGeom prst="roundRect">
          <a:avLst/>
        </a:prstGeom>
        <a:solidFill>
          <a:schemeClr val="accent5">
            <a:hueOff val="-1084232"/>
            <a:satOff val="0"/>
            <a:lumOff val="-30431"/>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Διατροφή</a:t>
          </a:r>
          <a:endParaRPr lang="el-GR" sz="1400" kern="1200" dirty="0"/>
        </a:p>
      </dsp:txBody>
      <dsp:txXfrm>
        <a:off x="697258" y="3315758"/>
        <a:ext cx="1331816" cy="834094"/>
      </dsp:txXfrm>
    </dsp:sp>
    <dsp:sp modelId="{04668DBF-FB70-43B2-831D-6D235A47884A}">
      <dsp:nvSpPr>
        <dsp:cNvPr id="0" name=""/>
        <dsp:cNvSpPr/>
      </dsp:nvSpPr>
      <dsp:spPr>
        <a:xfrm>
          <a:off x="1071206" y="463971"/>
          <a:ext cx="4358445" cy="4358445"/>
        </a:xfrm>
        <a:custGeom>
          <a:avLst/>
          <a:gdLst/>
          <a:ahLst/>
          <a:cxnLst/>
          <a:rect l="0" t="0" r="0" b="0"/>
          <a:pathLst>
            <a:path>
              <a:moveTo>
                <a:pt x="88701" y="2794636"/>
              </a:moveTo>
              <a:arcTo wR="2179222" hR="2179222" stAng="9815789" swAng="1968422"/>
            </a:path>
          </a:pathLst>
        </a:custGeom>
        <a:noFill/>
        <a:ln w="9525" cap="flat" cmpd="sng" algn="ctr">
          <a:solidFill>
            <a:schemeClr val="accent5">
              <a:hueOff val="-1084232"/>
              <a:satOff val="0"/>
              <a:lumOff val="-30431"/>
              <a:alphaOff val="0"/>
            </a:schemeClr>
          </a:solidFill>
          <a:prstDash val="solid"/>
        </a:ln>
        <a:effectLst/>
        <a:sp3d z="-110000"/>
      </dsp:spPr>
      <dsp:style>
        <a:lnRef idx="1">
          <a:scrgbClr r="0" g="0" b="0"/>
        </a:lnRef>
        <a:fillRef idx="0">
          <a:scrgbClr r="0" g="0" b="0"/>
        </a:fillRef>
        <a:effectRef idx="0">
          <a:scrgbClr r="0" g="0" b="0"/>
        </a:effectRef>
        <a:fontRef idx="minor"/>
      </dsp:style>
    </dsp:sp>
    <dsp:sp modelId="{38734C0B-C304-47F2-B6DD-38725A568B3C}">
      <dsp:nvSpPr>
        <dsp:cNvPr id="0" name=""/>
        <dsp:cNvSpPr/>
      </dsp:nvSpPr>
      <dsp:spPr>
        <a:xfrm>
          <a:off x="652135" y="1091412"/>
          <a:ext cx="1422062" cy="924340"/>
        </a:xfrm>
        <a:prstGeom prst="roundRect">
          <a:avLst/>
        </a:prstGeom>
        <a:solidFill>
          <a:schemeClr val="accent5">
            <a:hueOff val="-1355290"/>
            <a:satOff val="0"/>
            <a:lumOff val="-38039"/>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l-GR" sz="1400" kern="1200" dirty="0" smtClean="0"/>
            <a:t>Τριβή και κατάτμηση </a:t>
          </a:r>
          <a:endParaRPr lang="el-GR" sz="1400" kern="1200" dirty="0"/>
        </a:p>
      </dsp:txBody>
      <dsp:txXfrm>
        <a:off x="697258" y="1136535"/>
        <a:ext cx="1331816" cy="834094"/>
      </dsp:txXfrm>
    </dsp:sp>
    <dsp:sp modelId="{08B26D45-D5B1-4BDF-A231-6D76DC18DEEA}">
      <dsp:nvSpPr>
        <dsp:cNvPr id="0" name=""/>
        <dsp:cNvSpPr/>
      </dsp:nvSpPr>
      <dsp:spPr>
        <a:xfrm>
          <a:off x="1071206" y="463971"/>
          <a:ext cx="4358445" cy="4358445"/>
        </a:xfrm>
        <a:custGeom>
          <a:avLst/>
          <a:gdLst/>
          <a:ahLst/>
          <a:cxnLst/>
          <a:rect l="0" t="0" r="0" b="0"/>
          <a:pathLst>
            <a:path>
              <a:moveTo>
                <a:pt x="656073" y="620689"/>
              </a:moveTo>
              <a:arcTo wR="2179222" hR="2179222" stAng="13539471" swAng="1502745"/>
            </a:path>
          </a:pathLst>
        </a:custGeom>
        <a:noFill/>
        <a:ln w="9525" cap="flat" cmpd="sng" algn="ctr">
          <a:solidFill>
            <a:schemeClr val="accent5">
              <a:hueOff val="-1355290"/>
              <a:satOff val="0"/>
              <a:lumOff val="-38039"/>
              <a:alphaOff val="0"/>
            </a:schemeClr>
          </a:solidFill>
          <a:prstDash val="solid"/>
        </a:ln>
        <a:effectLst/>
        <a:sp3d z="-110000"/>
      </dsp:spPr>
      <dsp:style>
        <a:lnRef idx="1">
          <a:scrgbClr r="0" g="0" b="0"/>
        </a:lnRef>
        <a:fillRef idx="0">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F4B5A-27AC-4704-9827-003FE2AF690C}">
      <dsp:nvSpPr>
        <dsp:cNvPr id="0" name=""/>
        <dsp:cNvSpPr/>
      </dsp:nvSpPr>
      <dsp:spPr>
        <a:xfrm>
          <a:off x="4572000" y="1275959"/>
          <a:ext cx="1541389" cy="535027"/>
        </a:xfrm>
        <a:custGeom>
          <a:avLst/>
          <a:gdLst/>
          <a:ahLst/>
          <a:cxnLst/>
          <a:rect l="0" t="0" r="0" b="0"/>
          <a:pathLst>
            <a:path>
              <a:moveTo>
                <a:pt x="0" y="0"/>
              </a:moveTo>
              <a:lnTo>
                <a:pt x="0" y="267513"/>
              </a:lnTo>
              <a:lnTo>
                <a:pt x="1541389" y="267513"/>
              </a:lnTo>
              <a:lnTo>
                <a:pt x="1541389" y="535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11753E-3BB3-4FB7-BB69-DD84883E157B}">
      <dsp:nvSpPr>
        <dsp:cNvPr id="0" name=""/>
        <dsp:cNvSpPr/>
      </dsp:nvSpPr>
      <dsp:spPr>
        <a:xfrm>
          <a:off x="2984890" y="3084862"/>
          <a:ext cx="91440" cy="535027"/>
        </a:xfrm>
        <a:custGeom>
          <a:avLst/>
          <a:gdLst/>
          <a:ahLst/>
          <a:cxnLst/>
          <a:rect l="0" t="0" r="0" b="0"/>
          <a:pathLst>
            <a:path>
              <a:moveTo>
                <a:pt x="45720" y="0"/>
              </a:moveTo>
              <a:lnTo>
                <a:pt x="45720" y="53502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EE8A55-86CC-45EE-BA36-335AC9185355}">
      <dsp:nvSpPr>
        <dsp:cNvPr id="0" name=""/>
        <dsp:cNvSpPr/>
      </dsp:nvSpPr>
      <dsp:spPr>
        <a:xfrm>
          <a:off x="3030610" y="1275959"/>
          <a:ext cx="1541389" cy="535027"/>
        </a:xfrm>
        <a:custGeom>
          <a:avLst/>
          <a:gdLst/>
          <a:ahLst/>
          <a:cxnLst/>
          <a:rect l="0" t="0" r="0" b="0"/>
          <a:pathLst>
            <a:path>
              <a:moveTo>
                <a:pt x="1541389" y="0"/>
              </a:moveTo>
              <a:lnTo>
                <a:pt x="1541389" y="267513"/>
              </a:lnTo>
              <a:lnTo>
                <a:pt x="0" y="267513"/>
              </a:lnTo>
              <a:lnTo>
                <a:pt x="0" y="53502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69ADA8-FF5D-4AEC-932D-52ED521B796D}">
      <dsp:nvSpPr>
        <dsp:cNvPr id="0" name=""/>
        <dsp:cNvSpPr/>
      </dsp:nvSpPr>
      <dsp:spPr>
        <a:xfrm>
          <a:off x="3298124" y="2083"/>
          <a:ext cx="2547751" cy="1273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Ανάλογα με την κλινική εικόνα </a:t>
          </a:r>
          <a:endPar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endParaRPr>
        </a:p>
      </dsp:txBody>
      <dsp:txXfrm>
        <a:off x="3298124" y="2083"/>
        <a:ext cx="2547751" cy="1273875"/>
      </dsp:txXfrm>
    </dsp:sp>
    <dsp:sp modelId="{47DD071B-5A7F-4B7E-8193-3A846BFA9E3A}">
      <dsp:nvSpPr>
        <dsp:cNvPr id="0" name=""/>
        <dsp:cNvSpPr/>
      </dsp:nvSpPr>
      <dsp:spPr>
        <a:xfrm>
          <a:off x="1756734" y="1810987"/>
          <a:ext cx="2547751" cy="1273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Εάν δεν παρουσιάζει</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 κλινική εικόνα λοίμωξης </a:t>
          </a:r>
          <a:endPar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endParaRPr>
        </a:p>
      </dsp:txBody>
      <dsp:txXfrm>
        <a:off x="1756734" y="1810987"/>
        <a:ext cx="2547751" cy="1273875"/>
      </dsp:txXfrm>
    </dsp:sp>
    <dsp:sp modelId="{F079873C-D34B-4B4C-9981-48975D6F93D8}">
      <dsp:nvSpPr>
        <dsp:cNvPr id="0" name=""/>
        <dsp:cNvSpPr/>
      </dsp:nvSpPr>
      <dsp:spPr>
        <a:xfrm>
          <a:off x="1756734" y="3619890"/>
          <a:ext cx="2547751" cy="1273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Στη νεκρωτική φάση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1-2 ημέρες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Στη κοκκίωση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2-3 ημέρες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Στην  επιθηλιοποίηση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3-4 ημέρες</a:t>
          </a:r>
          <a:endPar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endParaRPr>
        </a:p>
      </dsp:txBody>
      <dsp:txXfrm>
        <a:off x="1756734" y="3619890"/>
        <a:ext cx="2547751" cy="1273875"/>
      </dsp:txXfrm>
    </dsp:sp>
    <dsp:sp modelId="{FC414E14-83E1-4449-B691-23D0235A1256}">
      <dsp:nvSpPr>
        <dsp:cNvPr id="0" name=""/>
        <dsp:cNvSpPr/>
      </dsp:nvSpPr>
      <dsp:spPr>
        <a:xfrm>
          <a:off x="4839513" y="1810987"/>
          <a:ext cx="2547751" cy="1273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Εάν παρουσιάζει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κλινική εικόνα λοίμωξης</a:t>
          </a:r>
        </a:p>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rPr>
            <a:t>Κάθε ημέρα</a:t>
          </a:r>
          <a:endParaRPr kumimoji="0" lang="el-GR" altLang="el-GR" sz="1400" b="0" i="0" u="none" strike="noStrike" kern="1200" cap="none" normalizeH="0" baseline="0" smtClean="0">
            <a:ln>
              <a:noFill/>
            </a:ln>
            <a:solidFill>
              <a:schemeClr val="tx1"/>
            </a:solidFill>
            <a:effectLst/>
            <a:latin typeface="Bookman Old Style" panose="02050604050505020204" pitchFamily="18" charset="0"/>
            <a:cs typeface="Arial" panose="020B0604020202020204" pitchFamily="34" charset="0"/>
          </a:endParaRPr>
        </a:p>
      </dsp:txBody>
      <dsp:txXfrm>
        <a:off x="4839513" y="1810987"/>
        <a:ext cx="2547751" cy="1273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324820"/>
          <a:ext cx="8229600" cy="49335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l-GR" sz="3400" b="1" kern="1200" dirty="0" smtClean="0">
              <a:solidFill>
                <a:srgbClr val="FFFF00"/>
              </a:solidFill>
              <a:effectLst>
                <a:outerShdw blurRad="38100" dist="38100" dir="2700000" algn="tl">
                  <a:srgbClr val="000000">
                    <a:alpha val="43137"/>
                  </a:srgbClr>
                </a:outerShdw>
              </a:effectLst>
            </a:rPr>
            <a:t> </a:t>
          </a:r>
          <a:r>
            <a:rPr lang="el-GR" sz="3200" b="1" kern="1200" dirty="0" smtClean="0">
              <a:solidFill>
                <a:srgbClr val="FFFF00"/>
              </a:solidFill>
              <a:effectLst>
                <a:outerShdw blurRad="38100" dist="38100" dir="2700000" algn="tl">
                  <a:srgbClr val="000000">
                    <a:alpha val="43137"/>
                  </a:srgbClr>
                </a:outerShdw>
              </a:effectLst>
            </a:rPr>
            <a:t>Μηχανισμοί ανάπτυξης ελκών πίεσης </a:t>
          </a:r>
          <a:endParaRPr lang="el-GR" sz="3400" b="1" kern="1200" dirty="0">
            <a:solidFill>
              <a:srgbClr val="FFFF00"/>
            </a:solidFill>
            <a:effectLst>
              <a:outerShdw blurRad="38100" dist="38100" dir="2700000" algn="tl">
                <a:srgbClr val="000000">
                  <a:alpha val="43137"/>
                </a:srgbClr>
              </a:outerShdw>
            </a:effectLst>
          </a:endParaRPr>
        </a:p>
      </dsp:txBody>
      <dsp:txXfrm>
        <a:off x="24084" y="348904"/>
        <a:ext cx="8181432" cy="4451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6981F-87F9-4EAD-AC0B-B1758267493E}">
      <dsp:nvSpPr>
        <dsp:cNvPr id="0" name=""/>
        <dsp:cNvSpPr/>
      </dsp:nvSpPr>
      <dsp:spPr>
        <a:xfrm>
          <a:off x="2640080" y="1616452"/>
          <a:ext cx="2435142" cy="243514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l-GR" sz="2400" kern="1200" dirty="0" smtClean="0"/>
            <a:t>Έλκος πίεσης (κατάκλιση)</a:t>
          </a:r>
          <a:endParaRPr lang="el-GR" sz="2400" kern="1200" dirty="0"/>
        </a:p>
      </dsp:txBody>
      <dsp:txXfrm>
        <a:off x="2996698" y="1973070"/>
        <a:ext cx="1721906" cy="1721906"/>
      </dsp:txXfrm>
    </dsp:sp>
    <dsp:sp modelId="{CB636F3B-F3C6-4A89-BAC7-A69D4A490F25}">
      <dsp:nvSpPr>
        <dsp:cNvPr id="0" name=""/>
        <dsp:cNvSpPr/>
      </dsp:nvSpPr>
      <dsp:spPr>
        <a:xfrm rot="19546568">
          <a:off x="4789938" y="1194318"/>
          <a:ext cx="1936312" cy="694015"/>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1F2F20C-1777-4DF1-8426-38336E7DF327}">
      <dsp:nvSpPr>
        <dsp:cNvPr id="0" name=""/>
        <dsp:cNvSpPr/>
      </dsp:nvSpPr>
      <dsp:spPr>
        <a:xfrm>
          <a:off x="5401918" y="71454"/>
          <a:ext cx="2313385" cy="1850708"/>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l-GR" sz="2900" kern="1200" dirty="0" smtClean="0"/>
            <a:t>Τριβή και δυνάμεις κατάτμησης </a:t>
          </a:r>
          <a:endParaRPr lang="el-GR" sz="2900" kern="1200" dirty="0"/>
        </a:p>
      </dsp:txBody>
      <dsp:txXfrm>
        <a:off x="5456123" y="125659"/>
        <a:ext cx="2204975" cy="1742298"/>
      </dsp:txXfrm>
    </dsp:sp>
    <dsp:sp modelId="{208580B6-7E35-4B2A-A3E2-71B02C7AD003}">
      <dsp:nvSpPr>
        <dsp:cNvPr id="0" name=""/>
        <dsp:cNvSpPr/>
      </dsp:nvSpPr>
      <dsp:spPr>
        <a:xfrm rot="12853447">
          <a:off x="989049" y="1194307"/>
          <a:ext cx="1936321" cy="694015"/>
        </a:xfrm>
        <a:prstGeom prst="leftArrow">
          <a:avLst>
            <a:gd name="adj1" fmla="val 60000"/>
            <a:gd name="adj2" fmla="val 50000"/>
          </a:avLst>
        </a:prstGeom>
        <a:solidFill>
          <a:schemeClr val="accent2">
            <a:hueOff val="0"/>
            <a:satOff val="-100000"/>
            <a:lumOff val="5000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50E7AC-DD7C-425D-9A9C-2A4D90BEEF15}">
      <dsp:nvSpPr>
        <dsp:cNvPr id="0" name=""/>
        <dsp:cNvSpPr/>
      </dsp:nvSpPr>
      <dsp:spPr>
        <a:xfrm>
          <a:off x="0" y="71436"/>
          <a:ext cx="2313385" cy="1850708"/>
        </a:xfrm>
        <a:prstGeom prst="roundRect">
          <a:avLst>
            <a:gd name="adj" fmla="val 10000"/>
          </a:avLst>
        </a:prstGeom>
        <a:solidFill>
          <a:schemeClr val="accent2">
            <a:hueOff val="0"/>
            <a:satOff val="-100000"/>
            <a:lumOff val="5000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lvl="0" algn="ctr" defTabSz="1289050">
            <a:lnSpc>
              <a:spcPct val="90000"/>
            </a:lnSpc>
            <a:spcBef>
              <a:spcPct val="0"/>
            </a:spcBef>
            <a:spcAft>
              <a:spcPct val="35000"/>
            </a:spcAft>
          </a:pPr>
          <a:r>
            <a:rPr lang="el-GR" sz="2900" kern="1200" dirty="0" smtClean="0">
              <a:solidFill>
                <a:srgbClr val="FF0000"/>
              </a:solidFill>
            </a:rPr>
            <a:t>Εξωτερική πίεση</a:t>
          </a:r>
          <a:endParaRPr lang="el-GR" sz="2900" kern="1200" dirty="0">
            <a:solidFill>
              <a:srgbClr val="FF0000"/>
            </a:solidFill>
          </a:endParaRPr>
        </a:p>
      </dsp:txBody>
      <dsp:txXfrm>
        <a:off x="54205" y="125641"/>
        <a:ext cx="2204975" cy="17422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9900"/>
          <a:ext cx="8186766" cy="11231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l-GR" sz="4800" b="1" kern="1200" dirty="0" smtClean="0">
              <a:solidFill>
                <a:srgbClr val="FFFF00"/>
              </a:solidFill>
              <a:effectLst>
                <a:outerShdw blurRad="38100" dist="38100" dir="2700000" algn="tl">
                  <a:srgbClr val="000000">
                    <a:alpha val="43137"/>
                  </a:srgbClr>
                </a:outerShdw>
              </a:effectLst>
            </a:rPr>
            <a:t> Εξωτερική πίεση  </a:t>
          </a:r>
          <a:endParaRPr lang="el-GR" sz="4800" b="1" kern="1200" dirty="0">
            <a:solidFill>
              <a:srgbClr val="FFFF00"/>
            </a:solidFill>
            <a:effectLst>
              <a:outerShdw blurRad="38100" dist="38100" dir="2700000" algn="tl">
                <a:srgbClr val="000000">
                  <a:alpha val="43137"/>
                </a:srgbClr>
              </a:outerShdw>
            </a:effectLst>
          </a:endParaRPr>
        </a:p>
      </dsp:txBody>
      <dsp:txXfrm>
        <a:off x="54830" y="64730"/>
        <a:ext cx="8077106" cy="10135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DD535-193A-4780-9722-2D93D4BACDE6}">
      <dsp:nvSpPr>
        <dsp:cNvPr id="0" name=""/>
        <dsp:cNvSpPr/>
      </dsp:nvSpPr>
      <dsp:spPr>
        <a:xfrm>
          <a:off x="2189537" y="540251"/>
          <a:ext cx="3596284" cy="3596284"/>
        </a:xfrm>
        <a:prstGeom prst="blockArc">
          <a:avLst>
            <a:gd name="adj1" fmla="val 10800000"/>
            <a:gd name="adj2" fmla="val 16200000"/>
            <a:gd name="adj3" fmla="val 4642"/>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26EDAB7-5298-4FC0-ACB8-35731D23E2AA}">
      <dsp:nvSpPr>
        <dsp:cNvPr id="0" name=""/>
        <dsp:cNvSpPr/>
      </dsp:nvSpPr>
      <dsp:spPr>
        <a:xfrm>
          <a:off x="2189537" y="540251"/>
          <a:ext cx="3596284" cy="3596284"/>
        </a:xfrm>
        <a:prstGeom prst="blockArc">
          <a:avLst>
            <a:gd name="adj1" fmla="val 5400000"/>
            <a:gd name="adj2" fmla="val 10800000"/>
            <a:gd name="adj3" fmla="val 4642"/>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710666B-00CA-4EFC-9857-774DC2EE479A}">
      <dsp:nvSpPr>
        <dsp:cNvPr id="0" name=""/>
        <dsp:cNvSpPr/>
      </dsp:nvSpPr>
      <dsp:spPr>
        <a:xfrm>
          <a:off x="2189537" y="540251"/>
          <a:ext cx="3596284" cy="3596284"/>
        </a:xfrm>
        <a:prstGeom prst="blockArc">
          <a:avLst>
            <a:gd name="adj1" fmla="val 0"/>
            <a:gd name="adj2" fmla="val 5400000"/>
            <a:gd name="adj3" fmla="val 4642"/>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3199BC2-385D-48D3-9E18-BBE3F02F64A3}">
      <dsp:nvSpPr>
        <dsp:cNvPr id="0" name=""/>
        <dsp:cNvSpPr/>
      </dsp:nvSpPr>
      <dsp:spPr>
        <a:xfrm>
          <a:off x="2189537" y="540251"/>
          <a:ext cx="3596284" cy="3596284"/>
        </a:xfrm>
        <a:prstGeom prst="blockArc">
          <a:avLst>
            <a:gd name="adj1" fmla="val 16200000"/>
            <a:gd name="adj2" fmla="val 0"/>
            <a:gd name="adj3" fmla="val 4642"/>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81CF60F-5086-49F6-A755-D30822711A43}">
      <dsp:nvSpPr>
        <dsp:cNvPr id="0" name=""/>
        <dsp:cNvSpPr/>
      </dsp:nvSpPr>
      <dsp:spPr>
        <a:xfrm>
          <a:off x="3159570" y="1510285"/>
          <a:ext cx="1656217" cy="165621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smtClean="0"/>
            <a:t>Έλκος πίεσης</a:t>
          </a:r>
          <a:endParaRPr lang="el-GR" sz="2000" kern="1200" dirty="0"/>
        </a:p>
      </dsp:txBody>
      <dsp:txXfrm>
        <a:off x="3402117" y="1752832"/>
        <a:ext cx="1171123" cy="1171123"/>
      </dsp:txXfrm>
    </dsp:sp>
    <dsp:sp modelId="{29EE7F17-041E-46C0-A46A-A4D7423DFDC0}">
      <dsp:nvSpPr>
        <dsp:cNvPr id="0" name=""/>
        <dsp:cNvSpPr/>
      </dsp:nvSpPr>
      <dsp:spPr>
        <a:xfrm>
          <a:off x="3408003" y="2312"/>
          <a:ext cx="1159352" cy="115935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Ιερό οστό</a:t>
          </a:r>
          <a:endParaRPr lang="el-GR" sz="1600" kern="1200" dirty="0"/>
        </a:p>
      </dsp:txBody>
      <dsp:txXfrm>
        <a:off x="3577786" y="172095"/>
        <a:ext cx="819786" cy="819786"/>
      </dsp:txXfrm>
    </dsp:sp>
    <dsp:sp modelId="{F24C51D3-01DB-4737-8133-1EE80DDA07CF}">
      <dsp:nvSpPr>
        <dsp:cNvPr id="0" name=""/>
        <dsp:cNvSpPr/>
      </dsp:nvSpPr>
      <dsp:spPr>
        <a:xfrm>
          <a:off x="4995867" y="1758717"/>
          <a:ext cx="1496434" cy="115935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solidFill>
                <a:srgbClr val="FF0000"/>
              </a:solidFill>
            </a:rPr>
            <a:t>Κόκκυγας </a:t>
          </a:r>
          <a:endParaRPr lang="el-GR" sz="1600" kern="1200" dirty="0">
            <a:solidFill>
              <a:srgbClr val="FF0000"/>
            </a:solidFill>
          </a:endParaRPr>
        </a:p>
      </dsp:txBody>
      <dsp:txXfrm>
        <a:off x="5215015" y="1928500"/>
        <a:ext cx="1058138" cy="819786"/>
      </dsp:txXfrm>
    </dsp:sp>
    <dsp:sp modelId="{E0AB69A6-2978-4CBD-BB0E-8C6B820582B9}">
      <dsp:nvSpPr>
        <dsp:cNvPr id="0" name=""/>
        <dsp:cNvSpPr/>
      </dsp:nvSpPr>
      <dsp:spPr>
        <a:xfrm>
          <a:off x="3408003" y="3515123"/>
          <a:ext cx="1159352" cy="115935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Μείζον </a:t>
          </a:r>
          <a:r>
            <a:rPr lang="el-GR" sz="1600" kern="1200" dirty="0" err="1" smtClean="0"/>
            <a:t>τροχαντήρας</a:t>
          </a:r>
          <a:r>
            <a:rPr lang="el-GR" sz="1600" kern="1200" dirty="0" smtClean="0"/>
            <a:t> του μηριαίου οστού</a:t>
          </a:r>
          <a:endParaRPr lang="el-GR" sz="1600" kern="1200" dirty="0"/>
        </a:p>
      </dsp:txBody>
      <dsp:txXfrm>
        <a:off x="3577786" y="3684906"/>
        <a:ext cx="819786" cy="819786"/>
      </dsp:txXfrm>
    </dsp:sp>
    <dsp:sp modelId="{AD251EE0-EC1A-4FEF-8F49-309744E4BE5B}">
      <dsp:nvSpPr>
        <dsp:cNvPr id="0" name=""/>
        <dsp:cNvSpPr/>
      </dsp:nvSpPr>
      <dsp:spPr>
        <a:xfrm>
          <a:off x="1651597" y="1758717"/>
          <a:ext cx="1159352" cy="115935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l-GR" sz="1600" kern="1200" dirty="0" smtClean="0"/>
            <a:t>Πτέρνα </a:t>
          </a:r>
          <a:endParaRPr lang="el-GR" sz="1600" kern="1200" dirty="0"/>
        </a:p>
      </dsp:txBody>
      <dsp:txXfrm>
        <a:off x="1821380" y="1928500"/>
        <a:ext cx="819786" cy="8197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9900"/>
          <a:ext cx="8186766" cy="112319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l-GR" sz="4800" b="1" kern="1200" dirty="0" smtClean="0">
              <a:solidFill>
                <a:srgbClr val="FFFF00"/>
              </a:solidFill>
              <a:effectLst>
                <a:outerShdw blurRad="38100" dist="38100" dir="2700000" algn="tl">
                  <a:srgbClr val="000000">
                    <a:alpha val="43137"/>
                  </a:srgbClr>
                </a:outerShdw>
              </a:effectLst>
            </a:rPr>
            <a:t> Εξωτερική πίεση  </a:t>
          </a:r>
          <a:endParaRPr lang="el-GR" sz="4800" b="1" kern="1200" dirty="0">
            <a:solidFill>
              <a:srgbClr val="FFFF00"/>
            </a:solidFill>
            <a:effectLst>
              <a:outerShdw blurRad="38100" dist="38100" dir="2700000" algn="tl">
                <a:srgbClr val="000000">
                  <a:alpha val="43137"/>
                </a:srgbClr>
              </a:outerShdw>
            </a:effectLst>
          </a:endParaRPr>
        </a:p>
      </dsp:txBody>
      <dsp:txXfrm>
        <a:off x="54830" y="64730"/>
        <a:ext cx="8077106" cy="101353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742E4-7FC3-4D65-9AE7-B20903721954}">
      <dsp:nvSpPr>
        <dsp:cNvPr id="0" name=""/>
        <dsp:cNvSpPr/>
      </dsp:nvSpPr>
      <dsp:spPr>
        <a:xfrm>
          <a:off x="0" y="23068"/>
          <a:ext cx="8229600" cy="979129"/>
        </a:xfrm>
        <a:prstGeom prst="roundRect">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el-GR" sz="3600" b="1" kern="1200" dirty="0" smtClean="0">
              <a:solidFill>
                <a:srgbClr val="FFFF00"/>
              </a:solidFill>
              <a:effectLst>
                <a:outerShdw blurRad="38100" dist="38100" dir="2700000" algn="tl">
                  <a:srgbClr val="000000">
                    <a:alpha val="43137"/>
                  </a:srgbClr>
                </a:outerShdw>
              </a:effectLst>
            </a:rPr>
            <a:t> Τριβή και δυνάμεις κατάτμησης  </a:t>
          </a:r>
          <a:endParaRPr lang="el-GR" sz="3600" b="1" kern="1200" dirty="0">
            <a:solidFill>
              <a:srgbClr val="FFFF00"/>
            </a:solidFill>
            <a:effectLst>
              <a:outerShdw blurRad="38100" dist="38100" dir="2700000" algn="tl">
                <a:srgbClr val="000000">
                  <a:alpha val="43137"/>
                </a:srgbClr>
              </a:outerShdw>
            </a:effectLst>
          </a:endParaRPr>
        </a:p>
      </dsp:txBody>
      <dsp:txXfrm>
        <a:off x="47797" y="70865"/>
        <a:ext cx="8134006" cy="8835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1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1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1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1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1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1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1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1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18">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19">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20">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4">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5">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6">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7">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78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78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78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78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409BE93-FEBC-4ACE-A11C-50C49B854D5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Bookman Old Style" pitchFamily="18" charset="0"/>
        <a:ea typeface="+mn-ea"/>
        <a:cs typeface="+mn-cs"/>
      </a:defRPr>
    </a:lvl1pPr>
    <a:lvl2pPr marL="457200" algn="l" rtl="0" fontAlgn="base">
      <a:spcBef>
        <a:spcPct val="30000"/>
      </a:spcBef>
      <a:spcAft>
        <a:spcPct val="0"/>
      </a:spcAft>
      <a:defRPr sz="1200" kern="1200">
        <a:solidFill>
          <a:schemeClr val="tx1"/>
        </a:solidFill>
        <a:latin typeface="Bookman Old Style" pitchFamily="18" charset="0"/>
        <a:ea typeface="+mn-ea"/>
        <a:cs typeface="+mn-cs"/>
      </a:defRPr>
    </a:lvl2pPr>
    <a:lvl3pPr marL="914400" algn="l" rtl="0" fontAlgn="base">
      <a:spcBef>
        <a:spcPct val="30000"/>
      </a:spcBef>
      <a:spcAft>
        <a:spcPct val="0"/>
      </a:spcAft>
      <a:defRPr sz="1200" kern="1200">
        <a:solidFill>
          <a:schemeClr val="tx1"/>
        </a:solidFill>
        <a:latin typeface="Bookman Old Style" pitchFamily="18" charset="0"/>
        <a:ea typeface="+mn-ea"/>
        <a:cs typeface="+mn-cs"/>
      </a:defRPr>
    </a:lvl3pPr>
    <a:lvl4pPr marL="1371600" algn="l" rtl="0" fontAlgn="base">
      <a:spcBef>
        <a:spcPct val="30000"/>
      </a:spcBef>
      <a:spcAft>
        <a:spcPct val="0"/>
      </a:spcAft>
      <a:defRPr sz="1200" kern="1200">
        <a:solidFill>
          <a:schemeClr val="tx1"/>
        </a:solidFill>
        <a:latin typeface="Bookman Old Style" pitchFamily="18" charset="0"/>
        <a:ea typeface="+mn-ea"/>
        <a:cs typeface="+mn-cs"/>
      </a:defRPr>
    </a:lvl4pPr>
    <a:lvl5pPr marL="1828800" algn="l" rtl="0" fontAlgn="base">
      <a:spcBef>
        <a:spcPct val="30000"/>
      </a:spcBef>
      <a:spcAft>
        <a:spcPct val="0"/>
      </a:spcAft>
      <a:defRPr sz="1200" kern="1200">
        <a:solidFill>
          <a:schemeClr val="tx1"/>
        </a:solidFill>
        <a:latin typeface="Bookman Old Styl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9582A8F-5F97-49D7-B538-1FAF6CBE0B41}" type="datetime1">
              <a:rPr lang="el-GR" altLang="el-GR"/>
              <a:pPr algn="r" eaLnBrk="1" hangingPunct="1">
                <a:spcBef>
                  <a:spcPct val="0"/>
                </a:spcBef>
              </a:pPr>
              <a:t>4/4/2021</a:t>
            </a:fld>
            <a:endParaRPr lang="el-GR" altLang="el-GR"/>
          </a:p>
        </p:txBody>
      </p:sp>
      <p:sp>
        <p:nvSpPr>
          <p:cNvPr id="92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6D18936-7E8C-4C3D-BBDE-644E96E39B38}" type="slidenum">
              <a:rPr lang="el-GR" altLang="el-GR"/>
              <a:pPr algn="r" eaLnBrk="1" hangingPunct="1">
                <a:spcBef>
                  <a:spcPct val="0"/>
                </a:spcBef>
              </a:pPr>
              <a:t>2</a:t>
            </a:fld>
            <a:endParaRPr lang="el-GR" altLang="el-GR"/>
          </a:p>
        </p:txBody>
      </p:sp>
      <p:sp>
        <p:nvSpPr>
          <p:cNvPr id="92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967944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FA03BAC-B924-4027-B097-43010A73C917}" type="datetime1">
              <a:rPr lang="el-GR" altLang="el-GR"/>
              <a:pPr algn="r" eaLnBrk="1" hangingPunct="1">
                <a:spcBef>
                  <a:spcPct val="0"/>
                </a:spcBef>
              </a:pPr>
              <a:t>4/4/2021</a:t>
            </a:fld>
            <a:endParaRPr lang="el-GR" altLang="el-GR"/>
          </a:p>
        </p:txBody>
      </p:sp>
      <p:sp>
        <p:nvSpPr>
          <p:cNvPr id="276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3ABC043-0B7B-4D0C-B29A-DE80955E1A5B}" type="slidenum">
              <a:rPr lang="el-GR" altLang="el-GR"/>
              <a:pPr algn="r" eaLnBrk="1" hangingPunct="1">
                <a:spcBef>
                  <a:spcPct val="0"/>
                </a:spcBef>
              </a:pPr>
              <a:t>11</a:t>
            </a:fld>
            <a:endParaRPr lang="el-GR" altLang="el-GR"/>
          </a:p>
        </p:txBody>
      </p:sp>
      <p:sp>
        <p:nvSpPr>
          <p:cNvPr id="2765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20627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0D76089-5181-4762-8181-C3EF6E03DA41}" type="datetime1">
              <a:rPr lang="el-GR" altLang="el-GR"/>
              <a:pPr algn="r" eaLnBrk="1" hangingPunct="1">
                <a:spcBef>
                  <a:spcPct val="0"/>
                </a:spcBef>
              </a:pPr>
              <a:t>4/4/2021</a:t>
            </a:fld>
            <a:endParaRPr lang="el-GR" altLang="el-GR"/>
          </a:p>
        </p:txBody>
      </p:sp>
      <p:sp>
        <p:nvSpPr>
          <p:cNvPr id="296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EC37F17-C4B3-4159-AF33-C0EA940EE58D}" type="slidenum">
              <a:rPr lang="el-GR" altLang="el-GR"/>
              <a:pPr algn="r" eaLnBrk="1" hangingPunct="1">
                <a:spcBef>
                  <a:spcPct val="0"/>
                </a:spcBef>
              </a:pPr>
              <a:t>12</a:t>
            </a:fld>
            <a:endParaRPr lang="el-GR" altLang="el-GR"/>
          </a:p>
        </p:txBody>
      </p:sp>
      <p:sp>
        <p:nvSpPr>
          <p:cNvPr id="2970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888595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CFCFD1E-CF3D-43B5-9196-CE524116884C}" type="datetime1">
              <a:rPr lang="el-GR" altLang="el-GR"/>
              <a:pPr algn="r" eaLnBrk="1" hangingPunct="1">
                <a:spcBef>
                  <a:spcPct val="0"/>
                </a:spcBef>
              </a:pPr>
              <a:t>4/4/2021</a:t>
            </a:fld>
            <a:endParaRPr lang="el-GR" altLang="el-GR"/>
          </a:p>
        </p:txBody>
      </p:sp>
      <p:sp>
        <p:nvSpPr>
          <p:cNvPr id="31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F643F5E-2E9E-416E-9A10-ABF3B43A6F6C}" type="slidenum">
              <a:rPr lang="el-GR" altLang="el-GR"/>
              <a:pPr algn="r" eaLnBrk="1" hangingPunct="1">
                <a:spcBef>
                  <a:spcPct val="0"/>
                </a:spcBef>
              </a:pPr>
              <a:t>13</a:t>
            </a:fld>
            <a:endParaRPr lang="el-GR" altLang="el-GR"/>
          </a:p>
        </p:txBody>
      </p:sp>
      <p:sp>
        <p:nvSpPr>
          <p:cNvPr id="317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817091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A105870-1E3C-4350-AB6F-E2A10F6F1B42}" type="datetime1">
              <a:rPr lang="el-GR" altLang="el-GR"/>
              <a:pPr algn="r" eaLnBrk="1" hangingPunct="1">
                <a:spcBef>
                  <a:spcPct val="0"/>
                </a:spcBef>
              </a:pPr>
              <a:t>4/4/2021</a:t>
            </a:fld>
            <a:endParaRPr lang="el-GR" altLang="el-GR"/>
          </a:p>
        </p:txBody>
      </p:sp>
      <p:sp>
        <p:nvSpPr>
          <p:cNvPr id="3379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131EB79-9356-461F-90BE-E636A3820098}" type="slidenum">
              <a:rPr lang="el-GR" altLang="el-GR"/>
              <a:pPr algn="r" eaLnBrk="1" hangingPunct="1">
                <a:spcBef>
                  <a:spcPct val="0"/>
                </a:spcBef>
              </a:pPr>
              <a:t>14</a:t>
            </a:fld>
            <a:endParaRPr lang="el-GR" altLang="el-GR"/>
          </a:p>
        </p:txBody>
      </p:sp>
      <p:sp>
        <p:nvSpPr>
          <p:cNvPr id="3379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204187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3F19539-D420-45D0-86FB-4C5408861D99}" type="datetime1">
              <a:rPr lang="el-GR" altLang="el-GR"/>
              <a:pPr algn="r" eaLnBrk="1" hangingPunct="1">
                <a:spcBef>
                  <a:spcPct val="0"/>
                </a:spcBef>
              </a:pPr>
              <a:t>4/4/2021</a:t>
            </a:fld>
            <a:endParaRPr lang="el-GR" altLang="el-GR"/>
          </a:p>
        </p:txBody>
      </p:sp>
      <p:sp>
        <p:nvSpPr>
          <p:cNvPr id="3584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27A20D1-FF2E-4FED-9DF3-45F8DCDEE181}" type="slidenum">
              <a:rPr lang="el-GR" altLang="el-GR"/>
              <a:pPr algn="r" eaLnBrk="1" hangingPunct="1">
                <a:spcBef>
                  <a:spcPct val="0"/>
                </a:spcBef>
              </a:pPr>
              <a:t>15</a:t>
            </a:fld>
            <a:endParaRPr lang="el-GR" altLang="el-G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10137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225575C-4AE2-4A47-A387-6959EFC43126}" type="datetime1">
              <a:rPr lang="el-GR" altLang="el-GR"/>
              <a:pPr algn="r" eaLnBrk="1" hangingPunct="1">
                <a:spcBef>
                  <a:spcPct val="0"/>
                </a:spcBef>
              </a:pPr>
              <a:t>4/4/2021</a:t>
            </a:fld>
            <a:endParaRPr lang="el-GR" altLang="el-G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C8C3CC9-F34D-4EF4-95CF-4C352DFB5711}" type="slidenum">
              <a:rPr lang="el-GR" altLang="el-GR"/>
              <a:pPr algn="r" eaLnBrk="1" hangingPunct="1">
                <a:spcBef>
                  <a:spcPct val="0"/>
                </a:spcBef>
              </a:pPr>
              <a:t>16</a:t>
            </a:fld>
            <a:endParaRPr lang="el-GR" altLang="el-GR"/>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3729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FE0527B-2D5F-4948-8B17-7D031BCF3DC0}" type="datetime1">
              <a:rPr lang="el-GR" altLang="el-GR"/>
              <a:pPr algn="r" eaLnBrk="1" hangingPunct="1">
                <a:spcBef>
                  <a:spcPct val="0"/>
                </a:spcBef>
              </a:pPr>
              <a:t>4/4/2021</a:t>
            </a:fld>
            <a:endParaRPr lang="el-GR" altLang="el-GR"/>
          </a:p>
        </p:txBody>
      </p:sp>
      <p:sp>
        <p:nvSpPr>
          <p:cNvPr id="399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6A2AD3-A866-48EE-A5DE-BFD9FC212651}" type="slidenum">
              <a:rPr lang="el-GR" altLang="el-GR"/>
              <a:pPr algn="r" eaLnBrk="1" hangingPunct="1">
                <a:spcBef>
                  <a:spcPct val="0"/>
                </a:spcBef>
              </a:pPr>
              <a:t>17</a:t>
            </a:fld>
            <a:endParaRPr lang="el-GR" altLang="el-GR"/>
          </a:p>
        </p:txBody>
      </p:sp>
      <p:sp>
        <p:nvSpPr>
          <p:cNvPr id="3994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762119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9F39D0A-E18C-473B-BD3C-F0FF8A86BA25}" type="datetime1">
              <a:rPr lang="el-GR" altLang="el-GR"/>
              <a:pPr algn="r" eaLnBrk="1" hangingPunct="1">
                <a:spcBef>
                  <a:spcPct val="0"/>
                </a:spcBef>
              </a:pPr>
              <a:t>4/4/2021</a:t>
            </a:fld>
            <a:endParaRPr lang="el-GR" altLang="el-GR"/>
          </a:p>
        </p:txBody>
      </p:sp>
      <p:sp>
        <p:nvSpPr>
          <p:cNvPr id="419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2B6884B-F31A-4246-92E7-2D9C48E9D4F2}" type="slidenum">
              <a:rPr lang="el-GR" altLang="el-GR"/>
              <a:pPr algn="r" eaLnBrk="1" hangingPunct="1">
                <a:spcBef>
                  <a:spcPct val="0"/>
                </a:spcBef>
              </a:pPr>
              <a:t>18</a:t>
            </a:fld>
            <a:endParaRPr lang="el-GR" altLang="el-GR"/>
          </a:p>
        </p:txBody>
      </p:sp>
      <p:sp>
        <p:nvSpPr>
          <p:cNvPr id="419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9104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267E543-74C0-466D-B955-525FE54F5894}" type="datetime1">
              <a:rPr lang="el-GR" altLang="el-GR"/>
              <a:pPr algn="r" eaLnBrk="1" hangingPunct="1">
                <a:spcBef>
                  <a:spcPct val="0"/>
                </a:spcBef>
              </a:pPr>
              <a:t>4/4/2021</a:t>
            </a:fld>
            <a:endParaRPr lang="el-GR" altLang="el-GR"/>
          </a:p>
        </p:txBody>
      </p:sp>
      <p:sp>
        <p:nvSpPr>
          <p:cNvPr id="440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B9A2D66-EB9C-42E1-B10A-8E7536B00818}" type="slidenum">
              <a:rPr lang="el-GR" altLang="el-GR"/>
              <a:pPr algn="r" eaLnBrk="1" hangingPunct="1">
                <a:spcBef>
                  <a:spcPct val="0"/>
                </a:spcBef>
              </a:pPr>
              <a:t>19</a:t>
            </a:fld>
            <a:endParaRPr lang="el-GR" altLang="el-GR"/>
          </a:p>
        </p:txBody>
      </p:sp>
      <p:sp>
        <p:nvSpPr>
          <p:cNvPr id="440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301409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7B99E6E-C16B-470B-9163-AF354E0834C3}" type="datetime1">
              <a:rPr lang="el-GR" altLang="el-GR"/>
              <a:pPr algn="r" eaLnBrk="1" hangingPunct="1">
                <a:spcBef>
                  <a:spcPct val="0"/>
                </a:spcBef>
              </a:pPr>
              <a:t>4/4/2021</a:t>
            </a:fld>
            <a:endParaRPr lang="el-GR" altLang="el-GR"/>
          </a:p>
        </p:txBody>
      </p:sp>
      <p:sp>
        <p:nvSpPr>
          <p:cNvPr id="460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4AB569C-D47A-4BB9-B20E-16362A8B1BF3}" type="slidenum">
              <a:rPr lang="el-GR" altLang="el-GR"/>
              <a:pPr algn="r" eaLnBrk="1" hangingPunct="1">
                <a:spcBef>
                  <a:spcPct val="0"/>
                </a:spcBef>
              </a:pPr>
              <a:t>20</a:t>
            </a:fld>
            <a:endParaRPr lang="el-GR" altLang="el-GR"/>
          </a:p>
        </p:txBody>
      </p:sp>
      <p:sp>
        <p:nvSpPr>
          <p:cNvPr id="460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17197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Η έκταση του δέρματος στον ενήλικα είναι περίπου 1,5 τμ. Το δέρμα αποτελεί το 7% του βάρους του σώματος</a:t>
            </a:r>
          </a:p>
          <a:p>
            <a:pPr eaLnBrk="1" hangingPunct="1">
              <a:spcBef>
                <a:spcPct val="0"/>
              </a:spcBef>
            </a:pPr>
            <a:r>
              <a:rPr lang="el-GR" altLang="el-GR" smtClean="0"/>
              <a:t>Και εμφανίζει Όξυνο </a:t>
            </a:r>
            <a:r>
              <a:rPr lang="en-US" altLang="el-GR" smtClean="0"/>
              <a:t> pH (5,6)</a:t>
            </a:r>
            <a:endParaRPr lang="el-GR" altLang="el-GR" smtClean="0"/>
          </a:p>
          <a:p>
            <a:pPr eaLnBrk="1" hangingPunct="1">
              <a:spcBef>
                <a:spcPct val="0"/>
              </a:spcBef>
            </a:pPr>
            <a:r>
              <a:rPr lang="el-GR" altLang="el-GR" smtClean="0"/>
              <a:t>Σας τα υπενθυμίζω για να υπογραμμίσω ότι η καταστροφή τμήματος  του δέρματος, που προκαλείται συνήθως από τραύματα εγκαύματα, νεοπλασίες, λοιμώξεις ή ισχαιμία διαταράσσει όλες αυτές τις λειτουργίες του οργανισμού.</a:t>
            </a:r>
          </a:p>
          <a:p>
            <a:pPr eaLnBrk="1" hangingPunct="1">
              <a:spcBef>
                <a:spcPct val="0"/>
              </a:spcBef>
            </a:pPr>
            <a:r>
              <a:rPr lang="el-GR" altLang="el-GR" smtClean="0"/>
              <a:t>Θα επικεντρωθούμε στις κατακλίσεις γιατί αυτές είναι κυρίως που απασχολούν τους εντατικολόγους, έχοντας υπόψη ότι παρόομοια περίπου ισχύουν και για τα τραύματα και τα εγκαύματα.</a:t>
            </a:r>
          </a:p>
        </p:txBody>
      </p:sp>
      <p:sp>
        <p:nvSpPr>
          <p:cNvPr id="11268"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FEFC072B-4AED-431C-B472-552FFD1E33F0}" type="slidenum">
              <a:rPr lang="el-GR" altLang="el-GR"/>
              <a:pPr algn="r" eaLnBrk="1" hangingPunct="1">
                <a:spcBef>
                  <a:spcPct val="0"/>
                </a:spcBef>
              </a:pPr>
              <a:t>3</a:t>
            </a:fld>
            <a:endParaRPr lang="el-GR" altLang="el-GR"/>
          </a:p>
        </p:txBody>
      </p:sp>
    </p:spTree>
    <p:extLst>
      <p:ext uri="{BB962C8B-B14F-4D97-AF65-F5344CB8AC3E}">
        <p14:creationId xmlns:p14="http://schemas.microsoft.com/office/powerpoint/2010/main" val="671503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48132"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739772F-DFD3-4C5C-AD23-61CD7AC4321D}" type="slidenum">
              <a:rPr lang="el-GR" altLang="el-GR"/>
              <a:pPr algn="r" eaLnBrk="1" hangingPunct="1">
                <a:spcBef>
                  <a:spcPct val="0"/>
                </a:spcBef>
              </a:pPr>
              <a:t>21</a:t>
            </a:fld>
            <a:endParaRPr lang="el-GR" altLang="el-GR"/>
          </a:p>
        </p:txBody>
      </p:sp>
    </p:spTree>
    <p:extLst>
      <p:ext uri="{BB962C8B-B14F-4D97-AF65-F5344CB8AC3E}">
        <p14:creationId xmlns:p14="http://schemas.microsoft.com/office/powerpoint/2010/main" val="903656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A68B434-3135-42AF-9925-76F4C1692B44}" type="datetime1">
              <a:rPr lang="el-GR" altLang="el-GR"/>
              <a:pPr algn="r" eaLnBrk="1" hangingPunct="1">
                <a:spcBef>
                  <a:spcPct val="0"/>
                </a:spcBef>
              </a:pPr>
              <a:t>4/4/2021</a:t>
            </a:fld>
            <a:endParaRPr lang="el-GR" altLang="el-GR"/>
          </a:p>
        </p:txBody>
      </p:sp>
      <p:sp>
        <p:nvSpPr>
          <p:cNvPr id="501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900AD7C-B7FF-4C46-BB28-20337B80EF31}" type="slidenum">
              <a:rPr lang="el-GR" altLang="el-GR"/>
              <a:pPr algn="r" eaLnBrk="1" hangingPunct="1">
                <a:spcBef>
                  <a:spcPct val="0"/>
                </a:spcBef>
              </a:pPr>
              <a:t>22</a:t>
            </a:fld>
            <a:endParaRPr lang="el-GR" altLang="el-GR"/>
          </a:p>
        </p:txBody>
      </p:sp>
      <p:sp>
        <p:nvSpPr>
          <p:cNvPr id="501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08811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Χρήση των κλιμάκων των  Norton, Waterlow, Braden   που βασίζονται στην ποσόστωση των παραγόντων κινδύνου εμφάνισης  κατακλίσεων. </a:t>
            </a:r>
          </a:p>
        </p:txBody>
      </p:sp>
      <p:sp>
        <p:nvSpPr>
          <p:cNvPr id="52228"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F4F4376-103F-4F3D-86DD-2DB1143E1336}" type="slidenum">
              <a:rPr lang="el-GR" altLang="el-GR"/>
              <a:pPr algn="r" eaLnBrk="1" hangingPunct="1">
                <a:spcBef>
                  <a:spcPct val="0"/>
                </a:spcBef>
              </a:pPr>
              <a:t>23</a:t>
            </a:fld>
            <a:endParaRPr lang="el-GR" altLang="el-GR"/>
          </a:p>
        </p:txBody>
      </p:sp>
    </p:spTree>
    <p:extLst>
      <p:ext uri="{BB962C8B-B14F-4D97-AF65-F5344CB8AC3E}">
        <p14:creationId xmlns:p14="http://schemas.microsoft.com/office/powerpoint/2010/main" val="22965995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b="1" smtClean="0"/>
              <a:t>Υδροκολοειδή: </a:t>
            </a:r>
            <a:r>
              <a:rPr lang="el-GR" altLang="el-GR" smtClean="0"/>
              <a:t>Ημιδιαπερατή πολυουρεθάνη+ Νατριούχος καρβοξυμεθυλκυτταρίνη+ Αλγηνικό ασβέστιο</a:t>
            </a:r>
          </a:p>
          <a:p>
            <a:pPr eaLnBrk="1" hangingPunct="1">
              <a:spcBef>
                <a:spcPct val="0"/>
              </a:spcBef>
            </a:pPr>
            <a:r>
              <a:rPr lang="el-GR" altLang="el-GR" b="1" smtClean="0"/>
              <a:t>Αφρώδη:</a:t>
            </a:r>
            <a:r>
              <a:rPr lang="el-GR" altLang="el-GR" smtClean="0"/>
              <a:t> Ημιδιαπερατή υδρόφιλη τρισδιάστατη πολυουρεθάνη </a:t>
            </a:r>
          </a:p>
          <a:p>
            <a:pPr eaLnBrk="1" hangingPunct="1">
              <a:spcBef>
                <a:spcPct val="0"/>
              </a:spcBef>
            </a:pPr>
            <a:r>
              <a:rPr lang="el-GR" altLang="el-GR" b="1" smtClean="0"/>
              <a:t>Αλγηνικά:</a:t>
            </a:r>
            <a:r>
              <a:rPr lang="el-GR" altLang="el-GR" smtClean="0"/>
              <a:t> Αλγηνικό ασβέστιο με γουλουρονικό οξύ και κυτταρίνη </a:t>
            </a:r>
          </a:p>
          <a:p>
            <a:pPr eaLnBrk="1" hangingPunct="1">
              <a:spcBef>
                <a:spcPct val="0"/>
              </a:spcBef>
            </a:pPr>
            <a:r>
              <a:rPr lang="el-GR" altLang="el-GR" b="1" smtClean="0"/>
              <a:t>Υδροτριχοειδικά: </a:t>
            </a:r>
            <a:r>
              <a:rPr lang="el-GR" altLang="el-GR" smtClean="0"/>
              <a:t>Πολλαπλά στρώματα ινών πολυαιθυλενίου και κυτταρίνης</a:t>
            </a:r>
          </a:p>
          <a:p>
            <a:pPr eaLnBrk="1" hangingPunct="1">
              <a:spcBef>
                <a:spcPct val="0"/>
              </a:spcBef>
            </a:pPr>
            <a:r>
              <a:rPr lang="el-GR" altLang="el-GR" b="1" smtClean="0"/>
              <a:t>Υδρογέλες:</a:t>
            </a:r>
            <a:r>
              <a:rPr lang="el-GR" altLang="el-GR" smtClean="0"/>
              <a:t> </a:t>
            </a:r>
            <a:r>
              <a:rPr lang="el-GR" altLang="el-GR" smtClean="0">
                <a:solidFill>
                  <a:schemeClr val="bg1"/>
                </a:solidFill>
              </a:rPr>
              <a:t>Αλγηνικό ασβέστιο με νατριούχο καρβοξυ-μεθυλκυτταρίνη και νερό σε ποσοστό 90%.</a:t>
            </a:r>
          </a:p>
          <a:p>
            <a:pPr eaLnBrk="1" hangingPunct="1">
              <a:spcBef>
                <a:spcPct val="0"/>
              </a:spcBef>
            </a:pPr>
            <a:endParaRPr lang="el-GR" altLang="el-GR" smtClean="0"/>
          </a:p>
          <a:p>
            <a:pPr eaLnBrk="1" hangingPunct="1">
              <a:spcBef>
                <a:spcPct val="0"/>
              </a:spcBef>
            </a:pPr>
            <a:endParaRPr lang="el-GR" altLang="el-GR" smtClean="0"/>
          </a:p>
          <a:p>
            <a:pPr eaLnBrk="1" hangingPunct="1">
              <a:spcBef>
                <a:spcPct val="0"/>
              </a:spcBef>
            </a:pPr>
            <a:endParaRPr lang="el-GR" altLang="el-GR" smtClean="0"/>
          </a:p>
          <a:p>
            <a:pPr eaLnBrk="1" hangingPunct="1">
              <a:spcBef>
                <a:spcPct val="0"/>
              </a:spcBef>
            </a:pPr>
            <a:endParaRPr lang="el-GR" altLang="el-GR" smtClean="0"/>
          </a:p>
        </p:txBody>
      </p:sp>
      <p:sp>
        <p:nvSpPr>
          <p:cNvPr id="64516"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315456E-E8CA-4B03-BE75-B8749E37BEF3}" type="slidenum">
              <a:rPr lang="el-GR" altLang="el-GR"/>
              <a:pPr algn="r" eaLnBrk="1" hangingPunct="1">
                <a:spcBef>
                  <a:spcPct val="0"/>
                </a:spcBef>
              </a:pPr>
              <a:t>34</a:t>
            </a:fld>
            <a:endParaRPr lang="el-GR" altLang="el-GR"/>
          </a:p>
        </p:txBody>
      </p:sp>
    </p:spTree>
    <p:extLst>
      <p:ext uri="{BB962C8B-B14F-4D97-AF65-F5344CB8AC3E}">
        <p14:creationId xmlns:p14="http://schemas.microsoft.com/office/powerpoint/2010/main" val="1122265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 Θέση σημειώσεων"/>
          <p:cNvSpPr>
            <a:spLocks noGrp="1"/>
          </p:cNvSpPr>
          <p:nvPr>
            <p:ph type="body" idx="1"/>
          </p:nvPr>
        </p:nvSpPr>
        <p:spPr/>
        <p:txBody>
          <a:bodyPr/>
          <a:lstStyle/>
          <a:p>
            <a:pPr marL="609600" indent="-609600" algn="just" eaLnBrk="1" fontAlgn="auto" hangingPunct="1">
              <a:lnSpc>
                <a:spcPct val="90000"/>
              </a:lnSpc>
              <a:spcBef>
                <a:spcPts val="0"/>
              </a:spcBef>
              <a:spcAft>
                <a:spcPts val="0"/>
              </a:spcAft>
              <a:buFont typeface="Wingdings" pitchFamily="2" charset="2"/>
              <a:buAutoNum type="arabicPeriod"/>
              <a:defRPr/>
            </a:pPr>
            <a:r>
              <a:rPr lang="el-GR" b="1" dirty="0" smtClean="0">
                <a:solidFill>
                  <a:srgbClr val="000000"/>
                </a:solidFill>
              </a:rPr>
              <a:t>καλή γενική  κατάσταση</a:t>
            </a:r>
          </a:p>
          <a:p>
            <a:pPr marL="609600" indent="-609600" algn="just" eaLnBrk="1" fontAlgn="auto" hangingPunct="1">
              <a:lnSpc>
                <a:spcPct val="90000"/>
              </a:lnSpc>
              <a:spcBef>
                <a:spcPts val="0"/>
              </a:spcBef>
              <a:spcAft>
                <a:spcPts val="0"/>
              </a:spcAft>
              <a:buFont typeface="Wingdings" pitchFamily="2" charset="2"/>
              <a:buAutoNum type="arabicPeriod"/>
              <a:defRPr/>
            </a:pPr>
            <a:r>
              <a:rPr lang="el-GR" b="1" dirty="0" err="1" smtClean="0">
                <a:solidFill>
                  <a:srgbClr val="000000"/>
                </a:solidFill>
              </a:rPr>
              <a:t>Παθολογική,καρδιολογική</a:t>
            </a:r>
            <a:r>
              <a:rPr lang="el-GR" b="1" dirty="0" smtClean="0">
                <a:solidFill>
                  <a:srgbClr val="000000"/>
                </a:solidFill>
              </a:rPr>
              <a:t> και </a:t>
            </a:r>
            <a:r>
              <a:rPr lang="el-GR" b="1" dirty="0" err="1" smtClean="0">
                <a:solidFill>
                  <a:srgbClr val="000000"/>
                </a:solidFill>
              </a:rPr>
              <a:t>αναισθη</a:t>
            </a:r>
            <a:r>
              <a:rPr lang="el-GR" b="1" dirty="0" smtClean="0">
                <a:solidFill>
                  <a:srgbClr val="000000"/>
                </a:solidFill>
              </a:rPr>
              <a:t>-</a:t>
            </a:r>
            <a:r>
              <a:rPr lang="el-GR" b="1" dirty="0" err="1" smtClean="0">
                <a:solidFill>
                  <a:srgbClr val="000000"/>
                </a:solidFill>
              </a:rPr>
              <a:t>σιολογική</a:t>
            </a:r>
            <a:r>
              <a:rPr lang="el-GR" b="1" dirty="0" smtClean="0">
                <a:solidFill>
                  <a:srgbClr val="000000"/>
                </a:solidFill>
              </a:rPr>
              <a:t> εξέταση χωρίς παθολογικά ευρήματα.</a:t>
            </a:r>
          </a:p>
          <a:p>
            <a:pPr marL="609600" indent="-609600" algn="just" eaLnBrk="1" fontAlgn="auto" hangingPunct="1">
              <a:lnSpc>
                <a:spcPct val="90000"/>
              </a:lnSpc>
              <a:spcBef>
                <a:spcPts val="0"/>
              </a:spcBef>
              <a:spcAft>
                <a:spcPts val="0"/>
              </a:spcAft>
              <a:buFont typeface="Wingdings" pitchFamily="2" charset="2"/>
              <a:buAutoNum type="arabicPeriod"/>
              <a:defRPr/>
            </a:pPr>
            <a:r>
              <a:rPr lang="el-GR" b="1" dirty="0" smtClean="0">
                <a:solidFill>
                  <a:srgbClr val="000000"/>
                </a:solidFill>
              </a:rPr>
              <a:t> </a:t>
            </a:r>
            <a:r>
              <a:rPr lang="en-US" b="1" dirty="0" err="1" smtClean="0">
                <a:solidFill>
                  <a:srgbClr val="000000"/>
                </a:solidFill>
              </a:rPr>
              <a:t>Hct</a:t>
            </a:r>
            <a:r>
              <a:rPr lang="el-GR" b="1" dirty="0" smtClean="0">
                <a:solidFill>
                  <a:srgbClr val="000000"/>
                </a:solidFill>
              </a:rPr>
              <a:t>&gt;36%, ολικά λευκώματα &gt;6</a:t>
            </a:r>
            <a:r>
              <a:rPr lang="en-US" b="1" dirty="0" err="1" smtClean="0">
                <a:solidFill>
                  <a:srgbClr val="000000"/>
                </a:solidFill>
              </a:rPr>
              <a:t>gr</a:t>
            </a:r>
            <a:r>
              <a:rPr lang="el-GR" b="1" dirty="0" smtClean="0">
                <a:solidFill>
                  <a:srgbClr val="000000"/>
                </a:solidFill>
              </a:rPr>
              <a:t>/</a:t>
            </a:r>
            <a:r>
              <a:rPr lang="en-US" b="1" dirty="0" smtClean="0">
                <a:solidFill>
                  <a:srgbClr val="000000"/>
                </a:solidFill>
              </a:rPr>
              <a:t>dl</a:t>
            </a:r>
            <a:r>
              <a:rPr lang="el-GR" b="1" dirty="0" smtClean="0">
                <a:solidFill>
                  <a:srgbClr val="000000"/>
                </a:solidFill>
              </a:rPr>
              <a:t>, αλβουμίνη&gt;3,5</a:t>
            </a:r>
            <a:r>
              <a:rPr lang="en-US" b="1" dirty="0" err="1" smtClean="0">
                <a:solidFill>
                  <a:srgbClr val="000000"/>
                </a:solidFill>
              </a:rPr>
              <a:t>gr</a:t>
            </a:r>
            <a:r>
              <a:rPr lang="el-GR" b="1" dirty="0" smtClean="0">
                <a:solidFill>
                  <a:srgbClr val="000000"/>
                </a:solidFill>
              </a:rPr>
              <a:t>/</a:t>
            </a:r>
            <a:r>
              <a:rPr lang="en-US" b="1" dirty="0" smtClean="0">
                <a:solidFill>
                  <a:srgbClr val="000000"/>
                </a:solidFill>
              </a:rPr>
              <a:t>dl</a:t>
            </a:r>
            <a:r>
              <a:rPr lang="el-GR" b="1" dirty="0" smtClean="0">
                <a:solidFill>
                  <a:srgbClr val="000000"/>
                </a:solidFill>
              </a:rPr>
              <a:t>, σάκχαρο ορρού αίματος&lt; 130</a:t>
            </a:r>
            <a:r>
              <a:rPr lang="en-US" b="1" dirty="0" smtClean="0">
                <a:solidFill>
                  <a:srgbClr val="000000"/>
                </a:solidFill>
              </a:rPr>
              <a:t>mg</a:t>
            </a:r>
            <a:r>
              <a:rPr lang="el-GR" b="1" dirty="0" smtClean="0">
                <a:solidFill>
                  <a:srgbClr val="000000"/>
                </a:solidFill>
              </a:rPr>
              <a:t>/</a:t>
            </a:r>
            <a:r>
              <a:rPr lang="en-US" b="1" dirty="0" smtClean="0">
                <a:solidFill>
                  <a:srgbClr val="000000"/>
                </a:solidFill>
              </a:rPr>
              <a:t>dl</a:t>
            </a:r>
            <a:r>
              <a:rPr lang="el-GR" b="1" dirty="0" smtClean="0">
                <a:solidFill>
                  <a:srgbClr val="000000"/>
                </a:solidFill>
              </a:rPr>
              <a:t>,  Να και Κ σε φυσιολογικά όρια</a:t>
            </a:r>
          </a:p>
          <a:p>
            <a:pPr marL="609600" indent="-609600" algn="just" eaLnBrk="1" fontAlgn="auto" hangingPunct="1">
              <a:lnSpc>
                <a:spcPct val="90000"/>
              </a:lnSpc>
              <a:spcBef>
                <a:spcPts val="0"/>
              </a:spcBef>
              <a:spcAft>
                <a:spcPts val="0"/>
              </a:spcAft>
              <a:buFont typeface="Wingdings" pitchFamily="2" charset="2"/>
              <a:buAutoNum type="arabicPeriod"/>
              <a:defRPr/>
            </a:pPr>
            <a:r>
              <a:rPr lang="el-GR" b="1" dirty="0" smtClean="0">
                <a:solidFill>
                  <a:srgbClr val="000000"/>
                </a:solidFill>
              </a:rPr>
              <a:t>καλή κατάσταση του έλκους, χωρίς νεκρώματα και φλεγμονή</a:t>
            </a:r>
          </a:p>
          <a:p>
            <a:pPr marL="609600" indent="-609600" algn="just" eaLnBrk="1" fontAlgn="auto" hangingPunct="1">
              <a:lnSpc>
                <a:spcPct val="90000"/>
              </a:lnSpc>
              <a:spcBef>
                <a:spcPts val="0"/>
              </a:spcBef>
              <a:spcAft>
                <a:spcPts val="0"/>
              </a:spcAft>
              <a:buFont typeface="Wingdings" pitchFamily="2" charset="2"/>
              <a:buAutoNum type="arabicPeriod"/>
              <a:defRPr/>
            </a:pPr>
            <a:r>
              <a:rPr lang="el-GR" b="1" dirty="0" smtClean="0">
                <a:solidFill>
                  <a:srgbClr val="000000"/>
                </a:solidFill>
              </a:rPr>
              <a:t>απουσία λοιμώξεων αναπνευστικού και ουροποιητικού </a:t>
            </a:r>
          </a:p>
          <a:p>
            <a:pPr eaLnBrk="1" fontAlgn="auto" hangingPunct="1">
              <a:spcBef>
                <a:spcPts val="0"/>
              </a:spcBef>
              <a:spcAft>
                <a:spcPts val="0"/>
              </a:spcAft>
              <a:defRPr/>
            </a:pPr>
            <a:endParaRPr lang="el-GR" dirty="0"/>
          </a:p>
        </p:txBody>
      </p:sp>
      <p:sp>
        <p:nvSpPr>
          <p:cNvPr id="67588"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F159EEC-A0A2-401D-BE0F-33F12A6620C9}" type="slidenum">
              <a:rPr lang="el-GR" altLang="el-GR"/>
              <a:pPr algn="r" eaLnBrk="1" hangingPunct="1">
                <a:spcBef>
                  <a:spcPct val="0"/>
                </a:spcBef>
              </a:pPr>
              <a:t>36</a:t>
            </a:fld>
            <a:endParaRPr lang="el-GR" altLang="el-GR"/>
          </a:p>
        </p:txBody>
      </p:sp>
    </p:spTree>
    <p:extLst>
      <p:ext uri="{BB962C8B-B14F-4D97-AF65-F5344CB8AC3E}">
        <p14:creationId xmlns:p14="http://schemas.microsoft.com/office/powerpoint/2010/main" val="41617992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424CAC0-BE27-4F93-9EB1-264A21A45D13}" type="datetime1">
              <a:rPr lang="el-GR" altLang="el-GR"/>
              <a:pPr algn="r" eaLnBrk="1" hangingPunct="1">
                <a:spcBef>
                  <a:spcPct val="0"/>
                </a:spcBef>
              </a:pPr>
              <a:t>4/4/2021</a:t>
            </a:fld>
            <a:endParaRPr lang="el-GR" altLang="el-GR"/>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A950F1D-AA75-440B-9F46-15AC87959296}" type="slidenum">
              <a:rPr lang="el-GR" altLang="el-GR"/>
              <a:pPr algn="r" eaLnBrk="1" hangingPunct="1">
                <a:spcBef>
                  <a:spcPct val="0"/>
                </a:spcBef>
              </a:pPr>
              <a:t>37</a:t>
            </a:fld>
            <a:endParaRPr lang="el-GR" altLang="el-G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0773446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851DEAA-F214-4B9F-BF71-AAABE1AA7FD6}" type="datetime1">
              <a:rPr lang="el-GR" altLang="el-GR"/>
              <a:pPr algn="r" eaLnBrk="1" hangingPunct="1">
                <a:spcBef>
                  <a:spcPct val="0"/>
                </a:spcBef>
              </a:pPr>
              <a:t>4/4/2021</a:t>
            </a:fld>
            <a:endParaRPr lang="el-GR" altLang="el-GR"/>
          </a:p>
        </p:txBody>
      </p:sp>
      <p:sp>
        <p:nvSpPr>
          <p:cNvPr id="7168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608E01C-938D-4F8C-A03A-9A95698D5D99}" type="slidenum">
              <a:rPr lang="el-GR" altLang="el-GR"/>
              <a:pPr algn="r" eaLnBrk="1" hangingPunct="1">
                <a:spcBef>
                  <a:spcPct val="0"/>
                </a:spcBef>
              </a:pPr>
              <a:t>38</a:t>
            </a:fld>
            <a:endParaRPr lang="el-GR" altLang="el-GR"/>
          </a:p>
        </p:txBody>
      </p:sp>
      <p:sp>
        <p:nvSpPr>
          <p:cNvPr id="7168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278020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96E797E-F13A-43CA-8F95-9DE9EA89FCD6}" type="datetime1">
              <a:rPr lang="el-GR" altLang="el-GR"/>
              <a:pPr algn="r" eaLnBrk="1" hangingPunct="1">
                <a:spcBef>
                  <a:spcPct val="0"/>
                </a:spcBef>
              </a:pPr>
              <a:t>4/4/2021</a:t>
            </a:fld>
            <a:endParaRPr lang="el-GR" altLang="el-GR"/>
          </a:p>
        </p:txBody>
      </p:sp>
      <p:sp>
        <p:nvSpPr>
          <p:cNvPr id="7373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43C20C-F18E-4E02-BAC9-EE18779DACC0}" type="slidenum">
              <a:rPr lang="el-GR" altLang="el-GR"/>
              <a:pPr algn="r" eaLnBrk="1" hangingPunct="1">
                <a:spcBef>
                  <a:spcPct val="0"/>
                </a:spcBef>
              </a:pPr>
              <a:t>39</a:t>
            </a:fld>
            <a:endParaRPr lang="el-GR" altLang="el-GR"/>
          </a:p>
        </p:txBody>
      </p:sp>
      <p:sp>
        <p:nvSpPr>
          <p:cNvPr id="7373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48730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AC2022A-EBD2-48B0-A517-DAFCAA2AA3D2}" type="datetime1">
              <a:rPr lang="el-GR" altLang="el-GR"/>
              <a:pPr algn="r" eaLnBrk="1" hangingPunct="1">
                <a:spcBef>
                  <a:spcPct val="0"/>
                </a:spcBef>
              </a:pPr>
              <a:t>4/4/2021</a:t>
            </a:fld>
            <a:endParaRPr lang="el-GR" altLang="el-GR"/>
          </a:p>
        </p:txBody>
      </p:sp>
      <p:sp>
        <p:nvSpPr>
          <p:cNvPr id="7577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76786DA-CC07-4BC3-B964-C8A88CAF8B69}" type="slidenum">
              <a:rPr lang="el-GR" altLang="el-GR"/>
              <a:pPr algn="r" eaLnBrk="1" hangingPunct="1">
                <a:spcBef>
                  <a:spcPct val="0"/>
                </a:spcBef>
              </a:pPr>
              <a:t>40</a:t>
            </a:fld>
            <a:endParaRPr lang="el-GR" altLang="el-GR"/>
          </a:p>
        </p:txBody>
      </p:sp>
      <p:sp>
        <p:nvSpPr>
          <p:cNvPr id="7578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2145691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FDD3785-539E-40B8-AD42-D18BE82FD8DA}" type="datetime1">
              <a:rPr lang="el-GR" altLang="el-GR"/>
              <a:pPr algn="r" eaLnBrk="1" hangingPunct="1">
                <a:spcBef>
                  <a:spcPct val="0"/>
                </a:spcBef>
              </a:pPr>
              <a:t>4/4/2021</a:t>
            </a:fld>
            <a:endParaRPr lang="el-GR" altLang="el-GR"/>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C7336D-633E-4580-8A57-E86941FFFD93}" type="slidenum">
              <a:rPr lang="el-GR" altLang="el-GR"/>
              <a:pPr algn="r" eaLnBrk="1" hangingPunct="1">
                <a:spcBef>
                  <a:spcPct val="0"/>
                </a:spcBef>
              </a:pPr>
              <a:t>41</a:t>
            </a:fld>
            <a:endParaRPr lang="el-GR" altLang="el-GR"/>
          </a:p>
        </p:txBody>
      </p:sp>
      <p:sp>
        <p:nvSpPr>
          <p:cNvPr id="7782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719006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CE599EF-8182-48C0-997E-AF2255B8EB21}" type="datetime1">
              <a:rPr lang="el-GR" altLang="el-GR"/>
              <a:pPr algn="r" eaLnBrk="1" hangingPunct="1">
                <a:spcBef>
                  <a:spcPct val="0"/>
                </a:spcBef>
              </a:pPr>
              <a:t>4/4/2021</a:t>
            </a:fld>
            <a:endParaRPr lang="el-GR" altLang="el-GR"/>
          </a:p>
        </p:txBody>
      </p:sp>
      <p:sp>
        <p:nvSpPr>
          <p:cNvPr id="133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C005066-4CE8-4105-A106-183E1E1BAF77}" type="slidenum">
              <a:rPr lang="el-GR" altLang="el-GR"/>
              <a:pPr algn="r" eaLnBrk="1" hangingPunct="1">
                <a:spcBef>
                  <a:spcPct val="0"/>
                </a:spcBef>
              </a:pPr>
              <a:t>4</a:t>
            </a:fld>
            <a:endParaRPr lang="el-GR" altLang="el-GR"/>
          </a:p>
        </p:txBody>
      </p:sp>
      <p:sp>
        <p:nvSpPr>
          <p:cNvPr id="1331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2771981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D046108-4582-4A6E-A2C1-F720370AC8AB}" type="datetime1">
              <a:rPr lang="el-GR" altLang="el-GR"/>
              <a:pPr algn="r" eaLnBrk="1" hangingPunct="1">
                <a:spcBef>
                  <a:spcPct val="0"/>
                </a:spcBef>
              </a:pPr>
              <a:t>4/4/2021</a:t>
            </a:fld>
            <a:endParaRPr lang="el-GR" altLang="el-GR"/>
          </a:p>
        </p:txBody>
      </p:sp>
      <p:sp>
        <p:nvSpPr>
          <p:cNvPr id="798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2EE33C1-8521-4223-89F2-3B2CDA65F74C}" type="slidenum">
              <a:rPr lang="el-GR" altLang="el-GR"/>
              <a:pPr algn="r" eaLnBrk="1" hangingPunct="1">
                <a:spcBef>
                  <a:spcPct val="0"/>
                </a:spcBef>
              </a:pPr>
              <a:t>42</a:t>
            </a:fld>
            <a:endParaRPr lang="el-GR" altLang="el-GR"/>
          </a:p>
        </p:txBody>
      </p:sp>
      <p:sp>
        <p:nvSpPr>
          <p:cNvPr id="7987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29295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FCCC06D-9862-4E31-99A4-D1733D6525F7}" type="datetime1">
              <a:rPr lang="el-GR" altLang="el-GR"/>
              <a:pPr algn="r" eaLnBrk="1" hangingPunct="1">
                <a:spcBef>
                  <a:spcPct val="0"/>
                </a:spcBef>
              </a:pPr>
              <a:t>4/4/2021</a:t>
            </a:fld>
            <a:endParaRPr lang="el-GR" altLang="el-GR"/>
          </a:p>
        </p:txBody>
      </p:sp>
      <p:sp>
        <p:nvSpPr>
          <p:cNvPr id="8192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FB1A844-4D62-4156-8AF1-3D17FCE24C7A}" type="slidenum">
              <a:rPr lang="el-GR" altLang="el-GR"/>
              <a:pPr algn="r" eaLnBrk="1" hangingPunct="1">
                <a:spcBef>
                  <a:spcPct val="0"/>
                </a:spcBef>
              </a:pPr>
              <a:t>43</a:t>
            </a:fld>
            <a:endParaRPr lang="el-GR" altLang="el-GR"/>
          </a:p>
        </p:txBody>
      </p:sp>
      <p:sp>
        <p:nvSpPr>
          <p:cNvPr id="8192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328639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0AD0777-4346-49B6-B276-F23ED400CB6F}" type="datetime1">
              <a:rPr lang="el-GR" altLang="el-GR"/>
              <a:pPr algn="r" eaLnBrk="1" hangingPunct="1">
                <a:spcBef>
                  <a:spcPct val="0"/>
                </a:spcBef>
              </a:pPr>
              <a:t>4/4/2021</a:t>
            </a:fld>
            <a:endParaRPr lang="el-GR" altLang="el-GR"/>
          </a:p>
        </p:txBody>
      </p:sp>
      <p:sp>
        <p:nvSpPr>
          <p:cNvPr id="8397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43261AF-3F2C-4E86-B705-67B5112952CD}" type="slidenum">
              <a:rPr lang="el-GR" altLang="el-GR"/>
              <a:pPr algn="r" eaLnBrk="1" hangingPunct="1">
                <a:spcBef>
                  <a:spcPct val="0"/>
                </a:spcBef>
              </a:pPr>
              <a:t>44</a:t>
            </a:fld>
            <a:endParaRPr lang="el-GR" altLang="el-GR"/>
          </a:p>
        </p:txBody>
      </p:sp>
      <p:sp>
        <p:nvSpPr>
          <p:cNvPr id="8397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308164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87BA9B5-F1D1-465C-B23D-2346A9BEF63A}" type="datetime1">
              <a:rPr lang="el-GR" altLang="el-GR"/>
              <a:pPr algn="r" eaLnBrk="1" hangingPunct="1">
                <a:spcBef>
                  <a:spcPct val="0"/>
                </a:spcBef>
              </a:pPr>
              <a:t>4/4/2021</a:t>
            </a:fld>
            <a:endParaRPr lang="el-GR" altLang="el-GR"/>
          </a:p>
        </p:txBody>
      </p:sp>
      <p:sp>
        <p:nvSpPr>
          <p:cNvPr id="8601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65CEEDBE-E7CE-4938-A186-46072A201BF6}" type="slidenum">
              <a:rPr lang="el-GR" altLang="el-GR"/>
              <a:pPr algn="r" eaLnBrk="1" hangingPunct="1">
                <a:spcBef>
                  <a:spcPct val="0"/>
                </a:spcBef>
              </a:pPr>
              <a:t>45</a:t>
            </a:fld>
            <a:endParaRPr lang="el-GR" altLang="el-GR"/>
          </a:p>
        </p:txBody>
      </p:sp>
      <p:sp>
        <p:nvSpPr>
          <p:cNvPr id="8602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79750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F88E08B-1D50-498C-8E9C-C0F4ACC69F29}" type="datetime1">
              <a:rPr lang="el-GR" altLang="el-GR"/>
              <a:pPr algn="r" eaLnBrk="1" hangingPunct="1">
                <a:spcBef>
                  <a:spcPct val="0"/>
                </a:spcBef>
              </a:pPr>
              <a:t>4/4/2021</a:t>
            </a:fld>
            <a:endParaRPr lang="el-GR" altLang="el-GR"/>
          </a:p>
        </p:txBody>
      </p:sp>
      <p:sp>
        <p:nvSpPr>
          <p:cNvPr id="8806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F8DBD44-5F88-4CF4-831F-3E981C8C3F3C}" type="slidenum">
              <a:rPr lang="el-GR" altLang="el-GR"/>
              <a:pPr algn="r" eaLnBrk="1" hangingPunct="1">
                <a:spcBef>
                  <a:spcPct val="0"/>
                </a:spcBef>
              </a:pPr>
              <a:t>46</a:t>
            </a:fld>
            <a:endParaRPr lang="el-GR" altLang="el-GR"/>
          </a:p>
        </p:txBody>
      </p:sp>
      <p:sp>
        <p:nvSpPr>
          <p:cNvPr id="8806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225284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l-GR" altLang="el-GR" smtClean="0">
                <a:solidFill>
                  <a:srgbClr val="FF0000"/>
                </a:solidFill>
              </a:rPr>
              <a:t>Ενδοαυλική πίεση τριχοειδών:12-32 </a:t>
            </a:r>
            <a:r>
              <a:rPr lang="en-US" altLang="el-GR" smtClean="0">
                <a:solidFill>
                  <a:srgbClr val="FF0000"/>
                </a:solidFill>
              </a:rPr>
              <a:t>mm Hg</a:t>
            </a:r>
          </a:p>
          <a:p>
            <a:pPr eaLnBrk="1" hangingPunct="1">
              <a:spcBef>
                <a:spcPct val="0"/>
              </a:spcBef>
              <a:buFont typeface="Wingdings" panose="05000000000000000000" pitchFamily="2" charset="2"/>
              <a:buNone/>
            </a:pPr>
            <a:r>
              <a:rPr lang="el-GR" altLang="el-GR" smtClean="0">
                <a:solidFill>
                  <a:srgbClr val="FF0000"/>
                </a:solidFill>
              </a:rPr>
              <a:t>Εξωτερική πίεση &gt; 35 </a:t>
            </a:r>
            <a:r>
              <a:rPr lang="en-US" altLang="el-GR" smtClean="0">
                <a:solidFill>
                  <a:srgbClr val="FF0000"/>
                </a:solidFill>
              </a:rPr>
              <a:t>mm Hg</a:t>
            </a:r>
            <a:r>
              <a:rPr lang="el-GR" altLang="el-GR" smtClean="0">
                <a:solidFill>
                  <a:srgbClr val="FF0000"/>
                </a:solidFill>
              </a:rPr>
              <a:t> προκαλεί  σύμπτωση των τριχοειδικών τοιχωμάτων, ισχαιμία και νέκρωση.</a:t>
            </a:r>
          </a:p>
          <a:p>
            <a:pPr eaLnBrk="1" hangingPunct="1">
              <a:spcBef>
                <a:spcPct val="0"/>
              </a:spcBef>
              <a:buFont typeface="Wingdings" panose="05000000000000000000" pitchFamily="2" charset="2"/>
              <a:buNone/>
            </a:pPr>
            <a:r>
              <a:rPr lang="el-GR" altLang="el-GR" smtClean="0">
                <a:solidFill>
                  <a:srgbClr val="FF0000"/>
                </a:solidFill>
              </a:rPr>
              <a:t>Συνεχής εξωτερική πίεση 70 </a:t>
            </a:r>
            <a:r>
              <a:rPr lang="en-US" altLang="el-GR" smtClean="0">
                <a:solidFill>
                  <a:srgbClr val="FF0000"/>
                </a:solidFill>
              </a:rPr>
              <a:t>mm Hg</a:t>
            </a:r>
            <a:r>
              <a:rPr lang="el-GR" altLang="el-GR" smtClean="0">
                <a:solidFill>
                  <a:srgbClr val="FF0000"/>
                </a:solidFill>
              </a:rPr>
              <a:t> ασκούμενη για 2 ώρες προκαλεί νέκρωση.</a:t>
            </a:r>
          </a:p>
          <a:p>
            <a:pPr eaLnBrk="1" hangingPunct="1">
              <a:spcBef>
                <a:spcPct val="0"/>
              </a:spcBef>
            </a:pPr>
            <a:endParaRPr lang="el-GR" altLang="el-GR" smtClean="0"/>
          </a:p>
        </p:txBody>
      </p:sp>
      <p:sp>
        <p:nvSpPr>
          <p:cNvPr id="15364"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1CEAFB8-D98B-47A5-9778-D82AE7E21788}" type="slidenum">
              <a:rPr lang="el-GR" altLang="el-GR"/>
              <a:pPr algn="r" eaLnBrk="1" hangingPunct="1">
                <a:spcBef>
                  <a:spcPct val="0"/>
                </a:spcBef>
              </a:pPr>
              <a:t>5</a:t>
            </a:fld>
            <a:endParaRPr lang="el-GR" altLang="el-GR"/>
          </a:p>
        </p:txBody>
      </p:sp>
    </p:spTree>
    <p:extLst>
      <p:ext uri="{BB962C8B-B14F-4D97-AF65-F5344CB8AC3E}">
        <p14:creationId xmlns:p14="http://schemas.microsoft.com/office/powerpoint/2010/main" val="2447634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BD5D4A6F-FD54-4927-A1D8-4A4E113FB2CB}" type="datetime1">
              <a:rPr lang="el-GR" altLang="el-GR"/>
              <a:pPr algn="r" eaLnBrk="1" hangingPunct="1">
                <a:spcBef>
                  <a:spcPct val="0"/>
                </a:spcBef>
              </a:pPr>
              <a:t>4/4/2021</a:t>
            </a:fld>
            <a:endParaRPr lang="el-GR" altLang="el-GR"/>
          </a:p>
        </p:txBody>
      </p:sp>
      <p:sp>
        <p:nvSpPr>
          <p:cNvPr id="174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EB8DB9E-3684-45E0-985B-3D6E069BFD41}" type="slidenum">
              <a:rPr lang="el-GR" altLang="el-GR"/>
              <a:pPr algn="r" eaLnBrk="1" hangingPunct="1">
                <a:spcBef>
                  <a:spcPct val="0"/>
                </a:spcBef>
              </a:pPr>
              <a:t>6</a:t>
            </a:fld>
            <a:endParaRPr lang="el-GR" altLang="el-GR"/>
          </a:p>
        </p:txBody>
      </p:sp>
      <p:sp>
        <p:nvSpPr>
          <p:cNvPr id="174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414086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590AC00-FD1C-4C85-A3A7-7514E9B36B01}" type="datetime1">
              <a:rPr lang="el-GR" altLang="el-GR"/>
              <a:pPr algn="r" eaLnBrk="1" hangingPunct="1">
                <a:spcBef>
                  <a:spcPct val="0"/>
                </a:spcBef>
              </a:pPr>
              <a:t>4/4/2021</a:t>
            </a:fld>
            <a:endParaRPr lang="el-GR" altLang="el-GR"/>
          </a:p>
        </p:txBody>
      </p:sp>
      <p:sp>
        <p:nvSpPr>
          <p:cNvPr id="1945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0A599CF-AA57-40AC-AF37-ADCC01BD3694}" type="slidenum">
              <a:rPr lang="el-GR" altLang="el-GR"/>
              <a:pPr algn="r" eaLnBrk="1" hangingPunct="1">
                <a:spcBef>
                  <a:spcPct val="0"/>
                </a:spcBef>
              </a:pPr>
              <a:t>7</a:t>
            </a:fld>
            <a:endParaRPr lang="el-GR" altLang="el-GR"/>
          </a:p>
        </p:txBody>
      </p:sp>
      <p:sp>
        <p:nvSpPr>
          <p:cNvPr id="1946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36262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2AB17AB-0D9E-4D69-B36A-4CF7B9D5694A}" type="datetime1">
              <a:rPr lang="el-GR" altLang="el-GR"/>
              <a:pPr algn="r" eaLnBrk="1" hangingPunct="1">
                <a:spcBef>
                  <a:spcPct val="0"/>
                </a:spcBef>
              </a:pPr>
              <a:t>4/4/2021</a:t>
            </a:fld>
            <a:endParaRPr lang="el-GR" altLang="el-GR"/>
          </a:p>
        </p:txBody>
      </p:sp>
      <p:sp>
        <p:nvSpPr>
          <p:cNvPr id="215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0D7C2F2-31BB-48B1-93AD-1D83A868B491}" type="slidenum">
              <a:rPr lang="el-GR" altLang="el-GR"/>
              <a:pPr algn="r" eaLnBrk="1" hangingPunct="1">
                <a:spcBef>
                  <a:spcPct val="0"/>
                </a:spcBef>
              </a:pPr>
              <a:t>8</a:t>
            </a:fld>
            <a:endParaRPr lang="el-GR" altLang="el-GR"/>
          </a:p>
        </p:txBody>
      </p:sp>
      <p:sp>
        <p:nvSpPr>
          <p:cNvPr id="2150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1593921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Rectangle 3"/>
          <p:cNvSpPr>
            <a:spLocks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l-GR" altLang="el-GR" smtClean="0"/>
          </a:p>
        </p:txBody>
      </p:sp>
    </p:spTree>
    <p:extLst>
      <p:ext uri="{BB962C8B-B14F-4D97-AF65-F5344CB8AC3E}">
        <p14:creationId xmlns:p14="http://schemas.microsoft.com/office/powerpoint/2010/main" val="3977147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5DB8418-0365-4F44-8EBC-E7DFC303C547}" type="datetime1">
              <a:rPr lang="el-GR" altLang="el-GR"/>
              <a:pPr algn="r" eaLnBrk="1" hangingPunct="1">
                <a:spcBef>
                  <a:spcPct val="0"/>
                </a:spcBef>
              </a:pPr>
              <a:t>4/4/2021</a:t>
            </a:fld>
            <a:endParaRPr lang="el-GR" altLang="el-GR"/>
          </a:p>
        </p:txBody>
      </p:sp>
      <p:sp>
        <p:nvSpPr>
          <p:cNvPr id="2560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00505AA-450E-4600-B1D5-B24069167D88}" type="slidenum">
              <a:rPr lang="el-GR" altLang="el-GR"/>
              <a:pPr algn="r" eaLnBrk="1" hangingPunct="1">
                <a:spcBef>
                  <a:spcPct val="0"/>
                </a:spcBef>
              </a:pPr>
              <a:t>10</a:t>
            </a:fld>
            <a:endParaRPr lang="el-GR" altLang="el-GR"/>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Tree>
    <p:extLst>
      <p:ext uri="{BB962C8B-B14F-4D97-AF65-F5344CB8AC3E}">
        <p14:creationId xmlns:p14="http://schemas.microsoft.com/office/powerpoint/2010/main" val="855199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685800"/>
            <a:ext cx="7772400" cy="2127250"/>
          </a:xfrm>
        </p:spPr>
        <p:txBody>
          <a:bodyPr/>
          <a:lstStyle>
            <a:lvl1pPr algn="ctr">
              <a:defRPr sz="5800"/>
            </a:lvl1pPr>
          </a:lstStyle>
          <a:p>
            <a:r>
              <a:rPr lang="el-GR"/>
              <a:t>Κάντε κλικ για να επεξεργαστείτε τον τίτλο</a:t>
            </a:r>
          </a:p>
        </p:txBody>
      </p:sp>
      <p:sp>
        <p:nvSpPr>
          <p:cNvPr id="26627"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l-GR"/>
              <a:t>Κάντε κλικ για να επεξεργαστείτε τον υπότιτλο του υποδείγματος</a:t>
            </a:r>
          </a:p>
        </p:txBody>
      </p:sp>
      <p:sp>
        <p:nvSpPr>
          <p:cNvPr id="26628" name="Rectangle 4"/>
          <p:cNvSpPr>
            <a:spLocks noGrp="1" noChangeArrowheads="1"/>
          </p:cNvSpPr>
          <p:nvPr>
            <p:ph type="dt" sz="half" idx="2"/>
          </p:nvPr>
        </p:nvSpPr>
        <p:spPr/>
        <p:txBody>
          <a:bodyPr/>
          <a:lstStyle>
            <a:lvl1pPr>
              <a:defRPr/>
            </a:lvl1pPr>
          </a:lstStyle>
          <a:p>
            <a:endParaRPr lang="el-GR"/>
          </a:p>
        </p:txBody>
      </p:sp>
      <p:sp>
        <p:nvSpPr>
          <p:cNvPr id="26629" name="Rectangle 5"/>
          <p:cNvSpPr>
            <a:spLocks noGrp="1" noChangeArrowheads="1"/>
          </p:cNvSpPr>
          <p:nvPr>
            <p:ph type="ftr" sz="quarter" idx="3"/>
          </p:nvPr>
        </p:nvSpPr>
        <p:spPr/>
        <p:txBody>
          <a:bodyPr/>
          <a:lstStyle>
            <a:lvl1pPr>
              <a:defRPr/>
            </a:lvl1pPr>
          </a:lstStyle>
          <a:p>
            <a:endParaRPr lang="el-GR"/>
          </a:p>
        </p:txBody>
      </p:sp>
      <p:sp>
        <p:nvSpPr>
          <p:cNvPr id="26630" name="Rectangle 6"/>
          <p:cNvSpPr>
            <a:spLocks noGrp="1" noChangeArrowheads="1"/>
          </p:cNvSpPr>
          <p:nvPr>
            <p:ph type="sldNum" sz="quarter" idx="4"/>
          </p:nvPr>
        </p:nvSpPr>
        <p:spPr/>
        <p:txBody>
          <a:bodyPr/>
          <a:lstStyle>
            <a:lvl1pPr>
              <a:defRPr/>
            </a:lvl1pPr>
          </a:lstStyle>
          <a:p>
            <a:fld id="{E9C5B9B6-D92C-4F69-8F75-CBFC56C75A3E}" type="slidenum">
              <a:rPr lang="el-GR"/>
              <a:pPr/>
              <a:t>‹#›</a:t>
            </a:fld>
            <a:endParaRPr lang="el-GR"/>
          </a:p>
        </p:txBody>
      </p:sp>
      <p:grpSp>
        <p:nvGrpSpPr>
          <p:cNvPr id="26631" name="Group 7"/>
          <p:cNvGrpSpPr>
            <a:grpSpLocks/>
          </p:cNvGrpSpPr>
          <p:nvPr/>
        </p:nvGrpSpPr>
        <p:grpSpPr bwMode="auto">
          <a:xfrm>
            <a:off x="228600" y="2889250"/>
            <a:ext cx="8610600" cy="201613"/>
            <a:chOff x="144" y="1680"/>
            <a:chExt cx="5424" cy="144"/>
          </a:xfrm>
        </p:grpSpPr>
        <p:sp>
          <p:nvSpPr>
            <p:cNvPr id="26632"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endParaRPr lang="el-GR"/>
            </a:p>
          </p:txBody>
        </p:sp>
        <p:sp>
          <p:nvSpPr>
            <p:cNvPr id="26633"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endParaRPr lang="el-GR"/>
            </a:p>
          </p:txBody>
        </p:sp>
        <p:sp>
          <p:nvSpPr>
            <p:cNvPr id="26634"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endParaRPr lang="el-GR"/>
            </a:p>
          </p:txBody>
        </p:sp>
      </p:gr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4DA3A435-AF7A-4A81-BE11-4F8A2FC63126}" type="slidenum">
              <a:rPr lang="el-GR"/>
              <a:pPr/>
              <a:t>‹#›</a:t>
            </a:fld>
            <a:endParaRPr lang="el-G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240E91ED-EE7D-453E-A130-8CCDBF62DA78}" type="slidenum">
              <a:rPr lang="el-GR"/>
              <a:pPr/>
              <a:t>‹#›</a:t>
            </a:fld>
            <a:endParaRPr lang="el-G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394117AD-BE71-43F1-8955-912347C46B79}" type="slidenum">
              <a:rPr lang="el-GR"/>
              <a:pPr/>
              <a:t>‹#›</a:t>
            </a:fld>
            <a:endParaRPr lang="el-GR"/>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8" name="7 - Θέση αριθμού διαφάνειας"/>
          <p:cNvSpPr>
            <a:spLocks noGrp="1"/>
          </p:cNvSpPr>
          <p:nvPr>
            <p:ph type="sldNum" sz="quarter" idx="12"/>
          </p:nvPr>
        </p:nvSpPr>
        <p:spPr>
          <a:xfrm>
            <a:off x="6553200" y="6248400"/>
            <a:ext cx="2133600" cy="457200"/>
          </a:xfrm>
        </p:spPr>
        <p:txBody>
          <a:bodyPr/>
          <a:lstStyle>
            <a:lvl1pPr>
              <a:defRPr/>
            </a:lvl1pPr>
          </a:lstStyle>
          <a:p>
            <a:fld id="{5C322207-8776-42FE-9906-F4D9CB52CE02}" type="slidenum">
              <a:rPr lang="el-GR"/>
              <a:pPr/>
              <a:t>‹#›</a:t>
            </a:fld>
            <a:endParaRPr lang="el-GR"/>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a:lstStyle/>
          <a:p>
            <a:endParaRPr lang="el-GR"/>
          </a:p>
        </p:txBody>
      </p:sp>
      <p:sp>
        <p:nvSpPr>
          <p:cNvPr id="4" name="3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2133600" cy="457200"/>
          </a:xfrm>
        </p:spPr>
        <p:txBody>
          <a:bodyPr/>
          <a:lstStyle>
            <a:lvl1pPr>
              <a:defRPr/>
            </a:lvl1pPr>
          </a:lstStyle>
          <a:p>
            <a:fld id="{08936EB3-2DF4-4CE7-9D09-12BD4EFF6B5F}" type="slidenum">
              <a:rPr lang="el-GR"/>
              <a:pPr/>
              <a:t>‹#›</a:t>
            </a:fld>
            <a:endParaRPr lang="el-GR"/>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A2558E77-C1E2-4C49-A998-FB7748AA1779}" type="slidenum">
              <a:rPr lang="el-GR"/>
              <a:pPr/>
              <a:t>‹#›</a:t>
            </a:fld>
            <a:endParaRPr lang="el-G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457200" y="1600200"/>
            <a:ext cx="4038600" cy="4530725"/>
          </a:xfrm>
        </p:spPr>
        <p:txBody>
          <a:bodyPr/>
          <a:lstStyle/>
          <a:p>
            <a:endParaRPr lang="el-GR"/>
          </a:p>
        </p:txBody>
      </p:sp>
      <p:sp>
        <p:nvSpPr>
          <p:cNvPr id="4" name="3 - Θέση κειμένου"/>
          <p:cNvSpPr>
            <a:spLocks noGrp="1"/>
          </p:cNvSpPr>
          <p:nvPr>
            <p:ph type="body" sz="half" idx="2"/>
          </p:nvPr>
        </p:nvSpPr>
        <p:spPr>
          <a:xfrm>
            <a:off x="4648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7" name="6 - Θέση αριθμού διαφάνειας"/>
          <p:cNvSpPr>
            <a:spLocks noGrp="1"/>
          </p:cNvSpPr>
          <p:nvPr>
            <p:ph type="sldNum" sz="quarter" idx="12"/>
          </p:nvPr>
        </p:nvSpPr>
        <p:spPr>
          <a:xfrm>
            <a:off x="6553200" y="6248400"/>
            <a:ext cx="2133600" cy="457200"/>
          </a:xfrm>
        </p:spPr>
        <p:txBody>
          <a:bodyPr/>
          <a:lstStyle>
            <a:lvl1pPr>
              <a:defRPr/>
            </a:lvl1pPr>
          </a:lstStyle>
          <a:p>
            <a:fld id="{5F9684EB-1100-4337-951C-87D3DEA3BA5B}" type="slidenum">
              <a:rPr lang="el-GR"/>
              <a:pPr/>
              <a:t>‹#›</a:t>
            </a:fld>
            <a:endParaRPr lang="el-G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dgm" preserve="1">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7813"/>
            <a:ext cx="8229600" cy="1139825"/>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30725"/>
          </a:xfrm>
        </p:spPr>
        <p:txBody>
          <a:bodyPr/>
          <a:lstStyle/>
          <a:p>
            <a:endParaRPr lang="el-GR"/>
          </a:p>
        </p:txBody>
      </p:sp>
      <p:sp>
        <p:nvSpPr>
          <p:cNvPr id="4" name="3 - Θέση ημερομηνίας"/>
          <p:cNvSpPr>
            <a:spLocks noGrp="1"/>
          </p:cNvSpPr>
          <p:nvPr>
            <p:ph type="dt" sz="half" idx="10"/>
          </p:nvPr>
        </p:nvSpPr>
        <p:spPr>
          <a:xfrm>
            <a:off x="457200" y="6248400"/>
            <a:ext cx="2133600" cy="457200"/>
          </a:xfrm>
        </p:spPr>
        <p:txBody>
          <a:bodyPr/>
          <a:lstStyle>
            <a:lvl1pPr>
              <a:defRPr/>
            </a:lvl1pPr>
          </a:lstStyle>
          <a:p>
            <a:endParaRPr lang="el-GR"/>
          </a:p>
        </p:txBody>
      </p:sp>
      <p:sp>
        <p:nvSpPr>
          <p:cNvPr id="5" name="4 - Θέση υποσέλιδου"/>
          <p:cNvSpPr>
            <a:spLocks noGrp="1"/>
          </p:cNvSpPr>
          <p:nvPr>
            <p:ph type="ftr" sz="quarter" idx="11"/>
          </p:nvPr>
        </p:nvSpPr>
        <p:spPr>
          <a:xfrm>
            <a:off x="3124200" y="6248400"/>
            <a:ext cx="2895600" cy="457200"/>
          </a:xfrm>
        </p:spPr>
        <p:txBody>
          <a:bodyPr/>
          <a:lstStyle>
            <a:lvl1pPr>
              <a:defRPr/>
            </a:lvl1pPr>
          </a:lstStyle>
          <a:p>
            <a:endParaRPr lang="el-GR"/>
          </a:p>
        </p:txBody>
      </p:sp>
      <p:sp>
        <p:nvSpPr>
          <p:cNvPr id="6" name="5 - Θέση αριθμού διαφάνειας"/>
          <p:cNvSpPr>
            <a:spLocks noGrp="1"/>
          </p:cNvSpPr>
          <p:nvPr>
            <p:ph type="sldNum" sz="quarter" idx="12"/>
          </p:nvPr>
        </p:nvSpPr>
        <p:spPr>
          <a:xfrm>
            <a:off x="6553200" y="6248400"/>
            <a:ext cx="2133600" cy="457200"/>
          </a:xfrm>
        </p:spPr>
        <p:txBody>
          <a:bodyPr/>
          <a:lstStyle>
            <a:lvl1pPr>
              <a:defRPr/>
            </a:lvl1pPr>
          </a:lstStyle>
          <a:p>
            <a:fld id="{566C1EBA-108B-4C0A-A7F4-1E9C383624D6}" type="slidenum">
              <a:rPr lang="el-GR"/>
              <a:pPr/>
              <a:t>‹#›</a:t>
            </a:fld>
            <a:endParaRPr lang="el-G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DB78773B-8A37-4EF4-9A6D-C2F760740008}" type="slidenum">
              <a:rPr lang="el-GR"/>
              <a:pPr/>
              <a:t>‹#›</a:t>
            </a:fld>
            <a:endParaRPr lang="el-GR"/>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lvl1pPr>
              <a:defRPr/>
            </a:lvl1pPr>
          </a:lstStyle>
          <a:p>
            <a:endParaRPr lang="el-GR"/>
          </a:p>
        </p:txBody>
      </p:sp>
      <p:sp>
        <p:nvSpPr>
          <p:cNvPr id="5" name="4 - Θέση υποσέλιδου"/>
          <p:cNvSpPr>
            <a:spLocks noGrp="1"/>
          </p:cNvSpPr>
          <p:nvPr>
            <p:ph type="ftr" sz="quarter" idx="11"/>
          </p:nvPr>
        </p:nvSpPr>
        <p:spPr/>
        <p:txBody>
          <a:bodyPr/>
          <a:lstStyle>
            <a:lvl1pPr>
              <a:defRPr/>
            </a:lvl1pPr>
          </a:lstStyle>
          <a:p>
            <a:endParaRPr lang="el-GR"/>
          </a:p>
        </p:txBody>
      </p:sp>
      <p:sp>
        <p:nvSpPr>
          <p:cNvPr id="6" name="5 - Θέση αριθμού διαφάνειας"/>
          <p:cNvSpPr>
            <a:spLocks noGrp="1"/>
          </p:cNvSpPr>
          <p:nvPr>
            <p:ph type="sldNum" sz="quarter" idx="12"/>
          </p:nvPr>
        </p:nvSpPr>
        <p:spPr/>
        <p:txBody>
          <a:bodyPr/>
          <a:lstStyle>
            <a:lvl1pPr>
              <a:defRPr/>
            </a:lvl1pPr>
          </a:lstStyle>
          <a:p>
            <a:fld id="{55646AAE-7136-44AE-8EFB-47264B488134}" type="slidenum">
              <a:rPr lang="el-GR"/>
              <a:pPr/>
              <a:t>‹#›</a:t>
            </a:fld>
            <a:endParaRPr lang="el-G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3B266F8D-B100-4338-98EA-A9102812ED98}" type="slidenum">
              <a:rPr lang="el-GR"/>
              <a:pPr/>
              <a:t>‹#›</a:t>
            </a:fld>
            <a:endParaRPr lang="el-G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lvl1pPr>
              <a:defRPr/>
            </a:lvl1pPr>
          </a:lstStyle>
          <a:p>
            <a:endParaRPr lang="el-GR"/>
          </a:p>
        </p:txBody>
      </p:sp>
      <p:sp>
        <p:nvSpPr>
          <p:cNvPr id="8" name="7 - Θέση υποσέλιδου"/>
          <p:cNvSpPr>
            <a:spLocks noGrp="1"/>
          </p:cNvSpPr>
          <p:nvPr>
            <p:ph type="ftr" sz="quarter" idx="11"/>
          </p:nvPr>
        </p:nvSpPr>
        <p:spPr/>
        <p:txBody>
          <a:bodyPr/>
          <a:lstStyle>
            <a:lvl1pPr>
              <a:defRPr/>
            </a:lvl1pPr>
          </a:lstStyle>
          <a:p>
            <a:endParaRPr lang="el-GR"/>
          </a:p>
        </p:txBody>
      </p:sp>
      <p:sp>
        <p:nvSpPr>
          <p:cNvPr id="9" name="8 - Θέση αριθμού διαφάνειας"/>
          <p:cNvSpPr>
            <a:spLocks noGrp="1"/>
          </p:cNvSpPr>
          <p:nvPr>
            <p:ph type="sldNum" sz="quarter" idx="12"/>
          </p:nvPr>
        </p:nvSpPr>
        <p:spPr/>
        <p:txBody>
          <a:bodyPr/>
          <a:lstStyle>
            <a:lvl1pPr>
              <a:defRPr/>
            </a:lvl1pPr>
          </a:lstStyle>
          <a:p>
            <a:fld id="{57A365A1-2C75-4E47-A8FB-6A7EE8DF7C11}" type="slidenum">
              <a:rPr lang="el-GR"/>
              <a:pPr/>
              <a:t>‹#›</a:t>
            </a:fld>
            <a:endParaRPr lang="el-G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lvl1pPr>
              <a:defRPr/>
            </a:lvl1pPr>
          </a:lstStyle>
          <a:p>
            <a:endParaRPr lang="el-GR"/>
          </a:p>
        </p:txBody>
      </p:sp>
      <p:sp>
        <p:nvSpPr>
          <p:cNvPr id="4" name="3 - Θέση υποσέλιδου"/>
          <p:cNvSpPr>
            <a:spLocks noGrp="1"/>
          </p:cNvSpPr>
          <p:nvPr>
            <p:ph type="ftr" sz="quarter" idx="11"/>
          </p:nvPr>
        </p:nvSpPr>
        <p:spPr/>
        <p:txBody>
          <a:bodyPr/>
          <a:lstStyle>
            <a:lvl1pPr>
              <a:defRPr/>
            </a:lvl1pPr>
          </a:lstStyle>
          <a:p>
            <a:endParaRPr lang="el-GR"/>
          </a:p>
        </p:txBody>
      </p:sp>
      <p:sp>
        <p:nvSpPr>
          <p:cNvPr id="5" name="4 - Θέση αριθμού διαφάνειας"/>
          <p:cNvSpPr>
            <a:spLocks noGrp="1"/>
          </p:cNvSpPr>
          <p:nvPr>
            <p:ph type="sldNum" sz="quarter" idx="12"/>
          </p:nvPr>
        </p:nvSpPr>
        <p:spPr/>
        <p:txBody>
          <a:bodyPr/>
          <a:lstStyle>
            <a:lvl1pPr>
              <a:defRPr/>
            </a:lvl1pPr>
          </a:lstStyle>
          <a:p>
            <a:fld id="{DEB2EF66-53E3-4368-BDB1-3A0840BFEB64}" type="slidenum">
              <a:rPr lang="el-GR"/>
              <a:pPr/>
              <a:t>‹#›</a:t>
            </a:fld>
            <a:endParaRPr lang="el-G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lvl1pPr>
          </a:lstStyle>
          <a:p>
            <a:endParaRPr lang="el-GR"/>
          </a:p>
        </p:txBody>
      </p:sp>
      <p:sp>
        <p:nvSpPr>
          <p:cNvPr id="3" name="2 - Θέση υποσέλιδου"/>
          <p:cNvSpPr>
            <a:spLocks noGrp="1"/>
          </p:cNvSpPr>
          <p:nvPr>
            <p:ph type="ftr" sz="quarter" idx="11"/>
          </p:nvPr>
        </p:nvSpPr>
        <p:spPr/>
        <p:txBody>
          <a:bodyPr/>
          <a:lstStyle>
            <a:lvl1pPr>
              <a:defRPr/>
            </a:lvl1pPr>
          </a:lstStyle>
          <a:p>
            <a:endParaRPr lang="el-GR"/>
          </a:p>
        </p:txBody>
      </p:sp>
      <p:sp>
        <p:nvSpPr>
          <p:cNvPr id="4" name="3 - Θέση αριθμού διαφάνειας"/>
          <p:cNvSpPr>
            <a:spLocks noGrp="1"/>
          </p:cNvSpPr>
          <p:nvPr>
            <p:ph type="sldNum" sz="quarter" idx="12"/>
          </p:nvPr>
        </p:nvSpPr>
        <p:spPr/>
        <p:txBody>
          <a:bodyPr/>
          <a:lstStyle>
            <a:lvl1pPr>
              <a:defRPr/>
            </a:lvl1pPr>
          </a:lstStyle>
          <a:p>
            <a:fld id="{BD488B90-FA10-4D96-95ED-7E2EFD419DB1}" type="slidenum">
              <a:rPr lang="el-GR"/>
              <a:pPr/>
              <a:t>‹#›</a:t>
            </a:fld>
            <a:endParaRPr lang="el-GR"/>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AEF11A68-176A-4A04-97EA-9FAD2932CA7A}" type="slidenum">
              <a:rPr lang="el-GR"/>
              <a:pPr/>
              <a:t>‹#›</a:t>
            </a:fld>
            <a:endParaRPr lang="el-G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lvl1pPr>
              <a:defRPr/>
            </a:lvl1pPr>
          </a:lstStyle>
          <a:p>
            <a:endParaRPr lang="el-GR"/>
          </a:p>
        </p:txBody>
      </p:sp>
      <p:sp>
        <p:nvSpPr>
          <p:cNvPr id="6" name="5 - Θέση υποσέλιδου"/>
          <p:cNvSpPr>
            <a:spLocks noGrp="1"/>
          </p:cNvSpPr>
          <p:nvPr>
            <p:ph type="ftr" sz="quarter" idx="11"/>
          </p:nvPr>
        </p:nvSpPr>
        <p:spPr/>
        <p:txBody>
          <a:bodyPr/>
          <a:lstStyle>
            <a:lvl1pPr>
              <a:defRPr/>
            </a:lvl1pPr>
          </a:lstStyle>
          <a:p>
            <a:endParaRPr lang="el-GR"/>
          </a:p>
        </p:txBody>
      </p:sp>
      <p:sp>
        <p:nvSpPr>
          <p:cNvPr id="7" name="6 - Θέση αριθμού διαφάνειας"/>
          <p:cNvSpPr>
            <a:spLocks noGrp="1"/>
          </p:cNvSpPr>
          <p:nvPr>
            <p:ph type="sldNum" sz="quarter" idx="12"/>
          </p:nvPr>
        </p:nvSpPr>
        <p:spPr/>
        <p:txBody>
          <a:bodyPr/>
          <a:lstStyle>
            <a:lvl1pPr>
              <a:defRPr/>
            </a:lvl1pPr>
          </a:lstStyle>
          <a:p>
            <a:fld id="{DCCCCCAF-1FD0-4F7A-BEAA-A0CB81D2F9CC}" type="slidenum">
              <a:rPr lang="el-GR"/>
              <a:pPr/>
              <a:t>‹#›</a:t>
            </a:fld>
            <a:endParaRPr lang="el-G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τον τίτλο</a:t>
            </a:r>
          </a:p>
        </p:txBody>
      </p:sp>
      <p:sp>
        <p:nvSpPr>
          <p:cNvPr id="2560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25604"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endParaRPr lang="el-GR"/>
          </a:p>
        </p:txBody>
      </p:sp>
      <p:sp>
        <p:nvSpPr>
          <p:cNvPr id="2560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vl1pPr>
          </a:lstStyle>
          <a:p>
            <a:endParaRPr lang="el-GR"/>
          </a:p>
        </p:txBody>
      </p:sp>
      <p:sp>
        <p:nvSpPr>
          <p:cNvPr id="25606"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fld id="{91F869E7-B1DD-40D6-9DBD-E2CE05F0BE88}" type="slidenum">
              <a:rPr lang="el-GR"/>
              <a:pPr/>
              <a:t>‹#›</a:t>
            </a:fld>
            <a:endParaRPr lang="el-GR"/>
          </a:p>
        </p:txBody>
      </p:sp>
      <p:sp>
        <p:nvSpPr>
          <p:cNvPr id="25607"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endParaRPr lang="en-US" sz="2400"/>
          </a:p>
        </p:txBody>
      </p:sp>
      <p:sp>
        <p:nvSpPr>
          <p:cNvPr id="25608"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endParaRPr lang="el-GR"/>
          </a:p>
        </p:txBody>
      </p:sp>
      <p:sp>
        <p:nvSpPr>
          <p:cNvPr id="25609"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endParaRPr lang="en-US" sz="2400"/>
          </a:p>
        </p:txBody>
      </p:sp>
      <p:sp>
        <p:nvSpPr>
          <p:cNvPr id="25610"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endParaRPr lang="en-US" sz="240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Lst>
  <p:transition spd="med">
    <p:wipe dir="r"/>
  </p:transition>
  <p:timing>
    <p:tnLst>
      <p:par>
        <p:cTn id="1" dur="indefinite" restart="never" nodeType="tmRoot"/>
      </p:par>
    </p:tnLst>
  </p:timing>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Bookman Old Style" pitchFamily="18" charset="0"/>
        </a:defRPr>
      </a:lvl2pPr>
      <a:lvl3pPr algn="l" rtl="0" fontAlgn="base">
        <a:spcBef>
          <a:spcPct val="0"/>
        </a:spcBef>
        <a:spcAft>
          <a:spcPct val="0"/>
        </a:spcAft>
        <a:defRPr sz="4400">
          <a:solidFill>
            <a:schemeClr val="tx2"/>
          </a:solidFill>
          <a:latin typeface="Bookman Old Style" pitchFamily="18" charset="0"/>
        </a:defRPr>
      </a:lvl3pPr>
      <a:lvl4pPr algn="l" rtl="0" fontAlgn="base">
        <a:spcBef>
          <a:spcPct val="0"/>
        </a:spcBef>
        <a:spcAft>
          <a:spcPct val="0"/>
        </a:spcAft>
        <a:defRPr sz="4400">
          <a:solidFill>
            <a:schemeClr val="tx2"/>
          </a:solidFill>
          <a:latin typeface="Bookman Old Style" pitchFamily="18" charset="0"/>
        </a:defRPr>
      </a:lvl4pPr>
      <a:lvl5pPr algn="l" rtl="0" fontAlgn="base">
        <a:spcBef>
          <a:spcPct val="0"/>
        </a:spcBef>
        <a:spcAft>
          <a:spcPct val="0"/>
        </a:spcAft>
        <a:defRPr sz="4400">
          <a:solidFill>
            <a:schemeClr val="tx2"/>
          </a:solidFill>
          <a:latin typeface="Bookman Old Style" pitchFamily="18" charset="0"/>
        </a:defRPr>
      </a:lvl5pPr>
      <a:lvl6pPr marL="457200" algn="l" rtl="0" fontAlgn="base">
        <a:spcBef>
          <a:spcPct val="0"/>
        </a:spcBef>
        <a:spcAft>
          <a:spcPct val="0"/>
        </a:spcAft>
        <a:defRPr sz="4400">
          <a:solidFill>
            <a:schemeClr val="tx2"/>
          </a:solidFill>
          <a:latin typeface="Bookman Old Style" pitchFamily="18" charset="0"/>
        </a:defRPr>
      </a:lvl6pPr>
      <a:lvl7pPr marL="914400" algn="l" rtl="0" fontAlgn="base">
        <a:spcBef>
          <a:spcPct val="0"/>
        </a:spcBef>
        <a:spcAft>
          <a:spcPct val="0"/>
        </a:spcAft>
        <a:defRPr sz="4400">
          <a:solidFill>
            <a:schemeClr val="tx2"/>
          </a:solidFill>
          <a:latin typeface="Bookman Old Style" pitchFamily="18" charset="0"/>
        </a:defRPr>
      </a:lvl7pPr>
      <a:lvl8pPr marL="1371600" algn="l" rtl="0" fontAlgn="base">
        <a:spcBef>
          <a:spcPct val="0"/>
        </a:spcBef>
        <a:spcAft>
          <a:spcPct val="0"/>
        </a:spcAft>
        <a:defRPr sz="4400">
          <a:solidFill>
            <a:schemeClr val="tx2"/>
          </a:solidFill>
          <a:latin typeface="Bookman Old Style" pitchFamily="18" charset="0"/>
        </a:defRPr>
      </a:lvl8pPr>
      <a:lvl9pPr marL="1828800" algn="l" rtl="0" fontAlgn="base">
        <a:spcBef>
          <a:spcPct val="0"/>
        </a:spcBef>
        <a:spcAft>
          <a:spcPct val="0"/>
        </a:spcAft>
        <a:defRPr sz="4400">
          <a:solidFill>
            <a:schemeClr val="tx2"/>
          </a:solidFill>
          <a:latin typeface="Bookman Old Style" pitchFamily="18" charset="0"/>
        </a:defRPr>
      </a:lvl9pPr>
    </p:titleStyle>
    <p:bodyStyle>
      <a:lvl1pPr marL="342900" indent="-342900" algn="l" rtl="0" fontAlgn="base">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fontAlgn="base">
        <a:spcBef>
          <a:spcPct val="20000"/>
        </a:spcBef>
        <a:spcAft>
          <a:spcPct val="0"/>
        </a:spcAft>
        <a:buClr>
          <a:schemeClr val="bg2"/>
        </a:buClr>
        <a:buFont typeface="Wingdings" pitchFamily="2" charset="2"/>
        <a:buChar char="§"/>
        <a:defRPr>
          <a:solidFill>
            <a:schemeClr val="tx1"/>
          </a:solidFill>
          <a:latin typeface="+mn-lt"/>
        </a:defRPr>
      </a:lvl4pPr>
      <a:lvl5pPr marL="20574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1.xml"/><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0" Type="http://schemas.openxmlformats.org/officeDocument/2006/relationships/diagramQuickStyle" Target="../diagrams/quickStyle21.xml"/><Relationship Id="rId4" Type="http://schemas.openxmlformats.org/officeDocument/2006/relationships/diagramLayout" Target="../diagrams/layout20.xml"/><Relationship Id="rId9"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32.xml"/><Relationship Id="rId3" Type="http://schemas.openxmlformats.org/officeDocument/2006/relationships/diagramData" Target="../diagrams/data31.xml"/><Relationship Id="rId7" Type="http://schemas.microsoft.com/office/2007/relationships/diagramDrawing" Target="../diagrams/drawing31.xml"/><Relationship Id="rId12" Type="http://schemas.microsoft.com/office/2007/relationships/diagramDrawing" Target="../diagrams/drawing32.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1.xml"/><Relationship Id="rId11" Type="http://schemas.openxmlformats.org/officeDocument/2006/relationships/diagramColors" Target="../diagrams/colors32.xml"/><Relationship Id="rId5" Type="http://schemas.openxmlformats.org/officeDocument/2006/relationships/diagramQuickStyle" Target="../diagrams/quickStyle31.xml"/><Relationship Id="rId10" Type="http://schemas.openxmlformats.org/officeDocument/2006/relationships/diagramQuickStyle" Target="../diagrams/quickStyle32.xml"/><Relationship Id="rId4" Type="http://schemas.openxmlformats.org/officeDocument/2006/relationships/diagramLayout" Target="../diagrams/layout31.xml"/><Relationship Id="rId9" Type="http://schemas.openxmlformats.org/officeDocument/2006/relationships/diagramLayout" Target="../diagrams/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4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4" Type="http://schemas.openxmlformats.org/officeDocument/2006/relationships/image" Target="../media/image52.jpeg"/></Relationships>
</file>

<file path=ppt/slides/_rels/slide55.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jpeg"/><Relationship Id="rId1" Type="http://schemas.openxmlformats.org/officeDocument/2006/relationships/slideLayout" Target="../slideLayouts/slideLayout15.xml"/><Relationship Id="rId4" Type="http://schemas.openxmlformats.org/officeDocument/2006/relationships/image" Target="../media/image55.jpeg"/></Relationships>
</file>

<file path=ppt/slides/_rels/slide5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6.xml"/><Relationship Id="rId4" Type="http://schemas.openxmlformats.org/officeDocument/2006/relationships/image" Target="../media/image58.jpeg"/></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17.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4.jpeg"/><Relationship Id="rId7" Type="http://schemas.openxmlformats.org/officeDocument/2006/relationships/diagramColors" Target="../diagrams/colors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ctrTitle"/>
          </p:nvPr>
        </p:nvSpPr>
        <p:spPr/>
        <p:txBody>
          <a:bodyPr/>
          <a:lstStyle/>
          <a:p>
            <a:pPr algn="ctr" eaLnBrk="1" hangingPunct="1"/>
            <a:r>
              <a:rPr lang="el-GR" altLang="el-GR" sz="4600" dirty="0" smtClean="0"/>
              <a:t> Φροντίδα Δέρματος </a:t>
            </a:r>
            <a:r>
              <a:rPr lang="en-US" altLang="el-GR" sz="4600" dirty="0"/>
              <a:t/>
            </a:r>
            <a:br>
              <a:rPr lang="en-US" altLang="el-GR" sz="4600" dirty="0"/>
            </a:br>
            <a:r>
              <a:rPr lang="el-GR" altLang="el-GR" sz="4600" dirty="0" smtClean="0"/>
              <a:t>Έλκη </a:t>
            </a:r>
            <a:r>
              <a:rPr lang="el-GR" altLang="el-GR" sz="4600" dirty="0" smtClean="0"/>
              <a:t>Πίεσης</a:t>
            </a:r>
          </a:p>
        </p:txBody>
      </p:sp>
      <p:sp>
        <p:nvSpPr>
          <p:cNvPr id="7171" name="Rectangle 3"/>
          <p:cNvSpPr>
            <a:spLocks noGrp="1"/>
          </p:cNvSpPr>
          <p:nvPr>
            <p:ph type="subTitle" idx="1"/>
          </p:nvPr>
        </p:nvSpPr>
        <p:spPr/>
        <p:txBody>
          <a:bodyPr/>
          <a:lstStyle/>
          <a:p>
            <a:pPr eaLnBrk="1" hangingPunct="1">
              <a:lnSpc>
                <a:spcPct val="90000"/>
              </a:lnSpc>
            </a:pPr>
            <a:r>
              <a:rPr lang="el-GR" altLang="el-GR" sz="2000" dirty="0" smtClean="0">
                <a:solidFill>
                  <a:schemeClr val="tx2"/>
                </a:solidFill>
              </a:rPr>
              <a:t>Σοφία Ζυγά</a:t>
            </a:r>
            <a:endParaRPr lang="el-GR" altLang="el-GR" sz="2000" dirty="0" smtClean="0">
              <a:solidFill>
                <a:schemeClr val="tx2"/>
              </a:solidFill>
            </a:endParaRPr>
          </a:p>
          <a:p>
            <a:pPr eaLnBrk="1" hangingPunct="1">
              <a:lnSpc>
                <a:spcPct val="90000"/>
              </a:lnSpc>
            </a:pPr>
            <a:r>
              <a:rPr lang="el-GR" altLang="el-GR" sz="2000" dirty="0" smtClean="0">
                <a:solidFill>
                  <a:schemeClr val="tx2"/>
                </a:solidFill>
              </a:rPr>
              <a:t>Καθηγήτρια Τμήματος Νοσηλευτικής Πανεπιστημίου Πελοποννήσου</a:t>
            </a:r>
          </a:p>
        </p:txBody>
      </p:sp>
      <p:sp>
        <p:nvSpPr>
          <p:cNvPr id="7172" name="Θέση ημερομηνίας 1"/>
          <p:cNvSpPr>
            <a:spLocks noGrp="1"/>
          </p:cNvSpPr>
          <p:nvPr>
            <p:ph type="dt"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E64B21D-8364-4CAE-AEA4-E46471667C77}" type="datetime1">
              <a:rPr lang="el-GR" altLang="el-GR">
                <a:solidFill>
                  <a:srgbClr val="1D4577"/>
                </a:solidFill>
              </a:rPr>
              <a:pPr/>
              <a:t>4/4/2021</a:t>
            </a:fld>
            <a:endParaRPr lang="el-GR" altLang="el-GR">
              <a:solidFill>
                <a:srgbClr val="1D4577"/>
              </a:solidFill>
            </a:endParaRPr>
          </a:p>
        </p:txBody>
      </p:sp>
      <p:sp>
        <p:nvSpPr>
          <p:cNvPr id="7173" name="Θέση υποσέλιδου 2"/>
          <p:cNvSpPr>
            <a:spLocks noGrp="1"/>
          </p:cNvSpPr>
          <p:nvPr>
            <p:ph type="ftr"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endParaRPr lang="el-GR" altLang="el-GR" dirty="0">
              <a:solidFill>
                <a:srgbClr val="1D4577"/>
              </a:solidFill>
            </a:endParaRPr>
          </a:p>
        </p:txBody>
      </p:sp>
      <p:sp>
        <p:nvSpPr>
          <p:cNvPr id="7174" name="Θέση αριθμού διαφάνειας 3"/>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BDD5A55-EEEE-4CCC-A2EF-E8712A81B28F}" type="slidenum">
              <a:rPr lang="el-GR" altLang="el-GR">
                <a:solidFill>
                  <a:srgbClr val="1D4577"/>
                </a:solidFill>
              </a:rPr>
              <a:pPr/>
              <a:t>1</a:t>
            </a:fld>
            <a:endParaRPr lang="el-GR" altLang="el-GR">
              <a:solidFill>
                <a:srgbClr val="1D4577"/>
              </a:solidFill>
            </a:endParaRPr>
          </a:p>
        </p:txBody>
      </p:sp>
    </p:spTree>
    <p:extLst>
      <p:ext uri="{BB962C8B-B14F-4D97-AF65-F5344CB8AC3E}">
        <p14:creationId xmlns:p14="http://schemas.microsoft.com/office/powerpoint/2010/main" val="3883993800"/>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F2C7452-2A44-4D98-9248-B12CCAD21AEF}"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2457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2458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AE7F6A91-242F-4AC6-8893-F683CB8EF80E}" type="slidenum">
              <a:rPr lang="el-GR" altLang="el-GR" sz="1200">
                <a:solidFill>
                  <a:srgbClr val="1D4577"/>
                </a:solidFill>
              </a:rPr>
              <a:pPr>
                <a:spcBef>
                  <a:spcPct val="0"/>
                </a:spcBef>
                <a:buClrTx/>
                <a:buSzTx/>
                <a:buFontTx/>
                <a:buNone/>
              </a:pPr>
              <a:t>10</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582" name="3 - Θέση περιεχομένου"/>
          <p:cNvSpPr>
            <a:spLocks noGrp="1"/>
          </p:cNvSpPr>
          <p:nvPr>
            <p:ph idx="4294967295"/>
          </p:nvPr>
        </p:nvSpPr>
        <p:spPr>
          <a:xfrm>
            <a:off x="1000125" y="2071688"/>
            <a:ext cx="6896100" cy="3857625"/>
          </a:xfrm>
        </p:spPr>
        <p:txBody>
          <a:bodyPr/>
          <a:lstStyle/>
          <a:p>
            <a:pPr eaLnBrk="1" hangingPunct="1">
              <a:spcBef>
                <a:spcPts val="1200"/>
              </a:spcBef>
            </a:pPr>
            <a:r>
              <a:rPr lang="el-GR" altLang="el-GR" b="1" smtClean="0">
                <a:solidFill>
                  <a:srgbClr val="002060"/>
                </a:solidFill>
              </a:rPr>
              <a:t>Τριβή</a:t>
            </a:r>
            <a:r>
              <a:rPr lang="el-GR" altLang="el-GR" smtClean="0">
                <a:solidFill>
                  <a:srgbClr val="002060"/>
                </a:solidFill>
              </a:rPr>
              <a:t> είναι η δύναμη που αντιστέκεται στη σχετική κίνηση δύο στερεών σωμάτων ή υλικών ή στην τάση τους για σχετική κίνηση. </a:t>
            </a:r>
          </a:p>
          <a:p>
            <a:pPr eaLnBrk="1" hangingPunct="1">
              <a:spcBef>
                <a:spcPts val="1200"/>
              </a:spcBef>
            </a:pPr>
            <a:r>
              <a:rPr lang="el-GR" altLang="el-GR" smtClean="0">
                <a:solidFill>
                  <a:srgbClr val="002060"/>
                </a:solidFill>
              </a:rPr>
              <a:t>Η δερματική βλάβη μοιάζει με </a:t>
            </a:r>
            <a:r>
              <a:rPr lang="el-GR" altLang="el-GR" b="1" smtClean="0">
                <a:solidFill>
                  <a:srgbClr val="002060"/>
                </a:solidFill>
              </a:rPr>
              <a:t>εκδορά</a:t>
            </a:r>
            <a:r>
              <a:rPr lang="el-GR" altLang="el-GR" smtClean="0">
                <a:solidFill>
                  <a:srgbClr val="002060"/>
                </a:solidFill>
              </a:rPr>
              <a:t> και οφείλεται στον τραυματισμό των επιφανειακών αιμοφόρων αγγείων που βρίσκονται ακριβώς κάτω από το δέρμα.</a:t>
            </a:r>
          </a:p>
          <a:p>
            <a:pPr eaLnBrk="1" hangingPunct="1">
              <a:lnSpc>
                <a:spcPct val="120000"/>
              </a:lnSpc>
              <a:buFont typeface="Wingdings 2" panose="05020102010507070707" pitchFamily="18" charset="2"/>
              <a:buNone/>
            </a:pPr>
            <a:endParaRPr lang="el-GR" altLang="el-GR" smtClean="0"/>
          </a:p>
        </p:txBody>
      </p:sp>
    </p:spTree>
    <p:extLst>
      <p:ext uri="{BB962C8B-B14F-4D97-AF65-F5344CB8AC3E}">
        <p14:creationId xmlns:p14="http://schemas.microsoft.com/office/powerpoint/2010/main" val="325459644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8FB1B4C-8A74-4CE4-91FD-9BE55483ECDE}"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2662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2662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A638EC4B-9DC0-4676-8586-324CE98B5821}" type="slidenum">
              <a:rPr lang="el-GR" altLang="el-GR" sz="1200">
                <a:solidFill>
                  <a:srgbClr val="1D4577"/>
                </a:solidFill>
              </a:rPr>
              <a:pPr>
                <a:spcBef>
                  <a:spcPct val="0"/>
                </a:spcBef>
                <a:buClrTx/>
                <a:buSzTx/>
                <a:buFontTx/>
                <a:buNone/>
              </a:pPr>
              <a:t>11</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714375" y="1785938"/>
            <a:ext cx="4643438" cy="4500562"/>
          </a:xfrm>
        </p:spPr>
        <p:txBody>
          <a:bodyPr>
            <a:normAutofit/>
          </a:bodyPr>
          <a:lstStyle/>
          <a:p>
            <a:pPr eaLnBrk="1" hangingPunct="1">
              <a:spcBef>
                <a:spcPts val="1200"/>
              </a:spcBef>
              <a:defRPr/>
            </a:pPr>
            <a:r>
              <a:rPr lang="el-GR" sz="1700" b="1" smtClean="0">
                <a:solidFill>
                  <a:srgbClr val="002060"/>
                </a:solidFill>
                <a:effectLst>
                  <a:outerShdw blurRad="38100" dist="38100" dir="2700000" algn="tl">
                    <a:srgbClr val="C0C0C0"/>
                  </a:outerShdw>
                </a:effectLst>
              </a:rPr>
              <a:t>Δυνάμεις κατάτμησης</a:t>
            </a:r>
            <a:r>
              <a:rPr lang="el-GR" sz="1700" smtClean="0">
                <a:solidFill>
                  <a:srgbClr val="002060"/>
                </a:solidFill>
              </a:rPr>
              <a:t>: εμφανίζονται σε μια περιοχή όταν ένα στρώμα ιστού γλιστρά πάνω σ’ ένα άλλο στρώμα</a:t>
            </a:r>
          </a:p>
          <a:p>
            <a:pPr eaLnBrk="1" hangingPunct="1">
              <a:spcBef>
                <a:spcPts val="1200"/>
              </a:spcBef>
              <a:defRPr/>
            </a:pPr>
            <a:r>
              <a:rPr lang="el-GR" sz="1700" smtClean="0">
                <a:solidFill>
                  <a:srgbClr val="002060"/>
                </a:solidFill>
              </a:rPr>
              <a:t>Είναι υπεύθυνες για τις εν τω βάθει βλάβες των ελκών πίεσης </a:t>
            </a:r>
          </a:p>
          <a:p>
            <a:pPr eaLnBrk="1" hangingPunct="1">
              <a:spcBef>
                <a:spcPts val="1200"/>
              </a:spcBef>
              <a:defRPr/>
            </a:pPr>
            <a:r>
              <a:rPr lang="el-GR" sz="1700" smtClean="0">
                <a:solidFill>
                  <a:srgbClr val="002060"/>
                </a:solidFill>
              </a:rPr>
              <a:t>Τα μικρά αιμοφόρα αγγεία και τα τριχοειδή στην περιοχή εκτείνονται με την πιθανότητα να ραγούν, καταλήγοντας σε ανεπαρκή κυκλοφορία στα κύτταρα του ιστού κάτω από το δέρμα </a:t>
            </a:r>
          </a:p>
        </p:txBody>
      </p:sp>
      <p:pic>
        <p:nvPicPr>
          <p:cNvPr id="26631" name="5 - Εικόνα" descr="σάρωση0101.jpg"/>
          <p:cNvPicPr>
            <a:picLocks noChangeAspect="1"/>
          </p:cNvPicPr>
          <p:nvPr/>
        </p:nvPicPr>
        <p:blipFill>
          <a:blip r:embed="rId8">
            <a:clrChange>
              <a:clrFrom>
                <a:srgbClr val="F3F1F2"/>
              </a:clrFrom>
              <a:clrTo>
                <a:srgbClr val="F3F1F2">
                  <a:alpha val="0"/>
                </a:srgbClr>
              </a:clrTo>
            </a:clrChange>
            <a:extLst>
              <a:ext uri="{28A0092B-C50C-407E-A947-70E740481C1C}">
                <a14:useLocalDpi xmlns:a14="http://schemas.microsoft.com/office/drawing/2010/main" val="0"/>
              </a:ext>
            </a:extLst>
          </a:blip>
          <a:srcRect l="32594" t="18707" r="13849" b="20795"/>
          <a:stretch>
            <a:fillRect/>
          </a:stretch>
        </p:blipFill>
        <p:spPr bwMode="auto">
          <a:xfrm>
            <a:off x="5364163" y="1557338"/>
            <a:ext cx="3286125"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6 - TextBox"/>
          <p:cNvSpPr txBox="1">
            <a:spLocks noChangeArrowheads="1"/>
          </p:cNvSpPr>
          <p:nvPr/>
        </p:nvSpPr>
        <p:spPr bwMode="auto">
          <a:xfrm>
            <a:off x="6143625" y="6335713"/>
            <a:ext cx="242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l-GR" sz="1400" i="1"/>
              <a:t>πηγή: </a:t>
            </a:r>
            <a:r>
              <a:rPr lang="en-US" altLang="el-GR" sz="1400" i="1"/>
              <a:t>Taylor et al., 2006</a:t>
            </a:r>
            <a:endParaRPr lang="el-GR" altLang="el-GR" sz="1400" i="1"/>
          </a:p>
        </p:txBody>
      </p:sp>
    </p:spTree>
    <p:extLst>
      <p:ext uri="{BB962C8B-B14F-4D97-AF65-F5344CB8AC3E}">
        <p14:creationId xmlns:p14="http://schemas.microsoft.com/office/powerpoint/2010/main" val="2263519827"/>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FA05547-5795-4AE0-98A0-973281CA3D9A}"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2867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2867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BBCA732E-718D-4D38-A43A-82A0C2630C15}" type="slidenum">
              <a:rPr lang="el-GR" altLang="el-GR" sz="1200">
                <a:solidFill>
                  <a:srgbClr val="1D4577"/>
                </a:solidFill>
              </a:rPr>
              <a:pPr>
                <a:spcBef>
                  <a:spcPct val="0"/>
                </a:spcBef>
                <a:buClrTx/>
                <a:buSzTx/>
                <a:buFontTx/>
                <a:buNone/>
              </a:pPr>
              <a:t>12</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678" name="3 - Θέση περιεχομένου"/>
          <p:cNvSpPr>
            <a:spLocks noGrp="1"/>
          </p:cNvSpPr>
          <p:nvPr>
            <p:ph idx="4294967295"/>
          </p:nvPr>
        </p:nvSpPr>
        <p:spPr/>
        <p:txBody>
          <a:bodyPr/>
          <a:lstStyle/>
          <a:p>
            <a:pPr eaLnBrk="1" hangingPunct="1">
              <a:lnSpc>
                <a:spcPct val="90000"/>
              </a:lnSpc>
              <a:spcBef>
                <a:spcPts val="1200"/>
              </a:spcBef>
            </a:pPr>
            <a:r>
              <a:rPr lang="el-GR" altLang="el-GR" sz="2000" smtClean="0"/>
              <a:t>Το πρώτο εύρημα:  ωχρότητα του δέρματος πάνω από την περιοχή που βρίσκεται υπό πίεση λόγω ανεπαρκούς κυκλοφορίας του αίματος (</a:t>
            </a:r>
            <a:r>
              <a:rPr lang="el-GR" altLang="el-GR" sz="2000" b="1" smtClean="0"/>
              <a:t>ισχαιμία)</a:t>
            </a:r>
          </a:p>
          <a:p>
            <a:pPr eaLnBrk="1" hangingPunct="1">
              <a:lnSpc>
                <a:spcPct val="90000"/>
              </a:lnSpc>
              <a:spcBef>
                <a:spcPts val="1200"/>
              </a:spcBef>
            </a:pPr>
            <a:r>
              <a:rPr lang="el-GR" altLang="el-GR" sz="2000" smtClean="0"/>
              <a:t>Όταν αρθεί η πίεση, η ισχαιμία αντικαθίσταται ταχέως από </a:t>
            </a:r>
            <a:r>
              <a:rPr lang="el-GR" altLang="el-GR" sz="2000" b="1" smtClean="0"/>
              <a:t>υπεραιμία</a:t>
            </a:r>
          </a:p>
          <a:p>
            <a:pPr eaLnBrk="1" hangingPunct="1">
              <a:lnSpc>
                <a:spcPct val="90000"/>
              </a:lnSpc>
              <a:spcBef>
                <a:spcPts val="1200"/>
              </a:spcBef>
            </a:pPr>
            <a:r>
              <a:rPr lang="el-GR" altLang="el-GR" sz="2000" smtClean="0"/>
              <a:t>Η περιοχή παρουσιάζεται ερυθρή και ζεστή </a:t>
            </a:r>
            <a:r>
              <a:rPr lang="el-GR" altLang="el-GR" sz="2000" b="1" smtClean="0"/>
              <a:t>(αντιδραστική υπεραιμία) </a:t>
            </a:r>
            <a:r>
              <a:rPr lang="el-GR" altLang="el-GR" sz="2000" smtClean="0"/>
              <a:t>λόγω αύξησης της κυκλοφορίας του αίματος στην περιοχή για τη θρέψη των κυττάρων και την απομάκρυνση προϊόντων μεταβολισμού</a:t>
            </a:r>
          </a:p>
          <a:p>
            <a:pPr eaLnBrk="1" hangingPunct="1">
              <a:lnSpc>
                <a:spcPct val="90000"/>
              </a:lnSpc>
              <a:spcBef>
                <a:spcPts val="1200"/>
              </a:spcBef>
            </a:pPr>
            <a:r>
              <a:rPr lang="el-GR" altLang="el-GR" sz="2000" smtClean="0"/>
              <a:t>Η αντιδραστική υπεραιμία </a:t>
            </a:r>
            <a:r>
              <a:rPr lang="el-GR" altLang="el-GR" sz="2000" b="1" smtClean="0"/>
              <a:t>δεν</a:t>
            </a:r>
            <a:r>
              <a:rPr lang="el-GR" altLang="el-GR" sz="2000" smtClean="0"/>
              <a:t> είναι έλκος πίεσης (εξαφανίζεται με την άρση της πίεσης σε 1 έως 1½  ώρα)</a:t>
            </a:r>
          </a:p>
          <a:p>
            <a:pPr eaLnBrk="1" hangingPunct="1">
              <a:lnSpc>
                <a:spcPct val="80000"/>
              </a:lnSpc>
              <a:spcBef>
                <a:spcPts val="1200"/>
              </a:spcBef>
            </a:pPr>
            <a:r>
              <a:rPr lang="el-GR" altLang="el-GR" sz="2000" smtClean="0"/>
              <a:t>Εάν δεν εξαφανιστεί τότε έχουμε </a:t>
            </a:r>
            <a:r>
              <a:rPr lang="el-GR" altLang="el-GR" sz="2000" b="1" smtClean="0"/>
              <a:t>έλκος πίεσης σταδίου Ι</a:t>
            </a:r>
          </a:p>
        </p:txBody>
      </p:sp>
    </p:spTree>
    <p:extLst>
      <p:ext uri="{BB962C8B-B14F-4D97-AF65-F5344CB8AC3E}">
        <p14:creationId xmlns:p14="http://schemas.microsoft.com/office/powerpoint/2010/main" val="2229573264"/>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8850D12-9E20-4207-A41D-45930B141CF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3072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3072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C48C5D6-9B2C-4B52-A814-4EC66685BE1B}" type="slidenum">
              <a:rPr lang="el-GR" altLang="el-GR" sz="1200">
                <a:solidFill>
                  <a:srgbClr val="1D4577"/>
                </a:solidFill>
              </a:rPr>
              <a:pPr>
                <a:spcBef>
                  <a:spcPct val="0"/>
                </a:spcBef>
                <a:buClrTx/>
                <a:buSzTx/>
                <a:buFontTx/>
                <a:buNone/>
              </a:pPr>
              <a:t>13</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2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3563" y="2643188"/>
            <a:ext cx="28384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6 - Θέση περιεχομένου" descr="NPUAP-stage1.jpg"/>
          <p:cNvPicPr>
            <a:picLocks noGrp="1" noChangeAspect="1"/>
          </p:cNvPicPr>
          <p:nvPr>
            <p:ph idx="4294967295"/>
          </p:nvPr>
        </p:nvPicPr>
        <p:blipFill>
          <a:blip r:embed="rId9">
            <a:extLst>
              <a:ext uri="{28A0092B-C50C-407E-A947-70E740481C1C}">
                <a14:useLocalDpi xmlns:a14="http://schemas.microsoft.com/office/drawing/2010/main" val="0"/>
              </a:ext>
            </a:extLst>
          </a:blip>
          <a:srcRect/>
          <a:stretch>
            <a:fillRect/>
          </a:stretch>
        </p:blipFill>
        <p:spPr>
          <a:xfrm>
            <a:off x="857250" y="2070100"/>
            <a:ext cx="5051425" cy="4257675"/>
          </a:xfrm>
        </p:spPr>
      </p:pic>
    </p:spTree>
    <p:extLst>
      <p:ext uri="{BB962C8B-B14F-4D97-AF65-F5344CB8AC3E}">
        <p14:creationId xmlns:p14="http://schemas.microsoft.com/office/powerpoint/2010/main" val="2320854420"/>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0A6EDFE-9E1B-46D6-BCB8-D0B513E98B9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3277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3277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187A319F-6FDD-4F55-8284-2C7AE2EB26A8}" type="slidenum">
              <a:rPr lang="el-GR" altLang="el-GR" sz="1200">
                <a:solidFill>
                  <a:srgbClr val="1D4577"/>
                </a:solidFill>
              </a:rPr>
              <a:pPr>
                <a:spcBef>
                  <a:spcPct val="0"/>
                </a:spcBef>
                <a:buClrTx/>
                <a:buSzTx/>
                <a:buFontTx/>
                <a:buNone/>
              </a:pPr>
              <a:t>14</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4" name="3 - Θέση περιεχομένου"/>
          <p:cNvSpPr>
            <a:spLocks noGrp="1"/>
          </p:cNvSpPr>
          <p:nvPr>
            <p:ph idx="4294967295"/>
          </p:nvPr>
        </p:nvSpPr>
        <p:spPr>
          <a:xfrm>
            <a:off x="4643438" y="1935163"/>
            <a:ext cx="4043362" cy="2136775"/>
          </a:xfrm>
        </p:spPr>
        <p:txBody>
          <a:bodyPr/>
          <a:lstStyle/>
          <a:p>
            <a:pPr eaLnBrk="1" hangingPunct="1"/>
            <a:r>
              <a:rPr lang="el-GR" altLang="el-GR" sz="2000" smtClean="0"/>
              <a:t>Λύση της συνεχείας της επιδερμίδας και του δέρματος. Το έλκος </a:t>
            </a:r>
            <a:r>
              <a:rPr lang="el-GR" altLang="el-GR" sz="2000" b="1" smtClean="0"/>
              <a:t>σταδίου ΙΙ </a:t>
            </a:r>
            <a:r>
              <a:rPr lang="el-GR" altLang="el-GR" sz="2000" smtClean="0"/>
              <a:t>είναι επιφανειακό και μπορεί να εμφανιστεί ως φυσαλίδα, εκδορά ή ως αβαθής κρατήρας</a:t>
            </a:r>
          </a:p>
          <a:p>
            <a:pPr eaLnBrk="1" hangingPunct="1">
              <a:lnSpc>
                <a:spcPct val="80000"/>
              </a:lnSpc>
            </a:pPr>
            <a:endParaRPr lang="el-GR" altLang="el-GR" sz="2000" smtClean="0"/>
          </a:p>
        </p:txBody>
      </p:sp>
      <p:pic>
        <p:nvPicPr>
          <p:cNvPr id="327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688" y="4286250"/>
            <a:ext cx="2500312"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5 - Εικόνα" descr="NPUAP-Stage2.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313" y="1857375"/>
            <a:ext cx="4932362"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941881"/>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702A4E3-A962-4A39-9690-2329D3E95208}"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3481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3482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3B661983-DD29-4383-81E4-A89B2E052B4B}" type="slidenum">
              <a:rPr lang="el-GR" altLang="el-GR" sz="1200">
                <a:solidFill>
                  <a:srgbClr val="1D4577"/>
                </a:solidFill>
              </a:rPr>
              <a:pPr>
                <a:spcBef>
                  <a:spcPct val="0"/>
                </a:spcBef>
                <a:buClrTx/>
                <a:buSzTx/>
                <a:buFontTx/>
                <a:buNone/>
              </a:pPr>
              <a:t>15</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22" name="3 - Θέση περιεχομένου"/>
          <p:cNvSpPr>
            <a:spLocks noGrp="1"/>
          </p:cNvSpPr>
          <p:nvPr>
            <p:ph idx="4294967295"/>
          </p:nvPr>
        </p:nvSpPr>
        <p:spPr>
          <a:xfrm>
            <a:off x="4857750" y="1935163"/>
            <a:ext cx="3829050" cy="2136775"/>
          </a:xfrm>
        </p:spPr>
        <p:txBody>
          <a:bodyPr/>
          <a:lstStyle/>
          <a:p>
            <a:pPr eaLnBrk="1" hangingPunct="1"/>
            <a:r>
              <a:rPr lang="el-GR" altLang="el-GR" sz="2000" smtClean="0"/>
              <a:t>Πλήρης καταστροφή του δέρματος. Βλάβη στον υποδόριο ιστό μέχρι την περιτονία καθώς και παρουσία κρατήρα χαρακτηρίζει το έλκος πίεσης </a:t>
            </a:r>
            <a:r>
              <a:rPr lang="el-GR" altLang="el-GR" sz="2000" b="1" smtClean="0"/>
              <a:t>σταδίου ΙΙΙ</a:t>
            </a:r>
          </a:p>
        </p:txBody>
      </p:sp>
      <p:pic>
        <p:nvPicPr>
          <p:cNvPr id="348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0" y="4357688"/>
            <a:ext cx="2500313"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5 - Εικόνα" descr="NPUAP-Stage3.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28813"/>
            <a:ext cx="5260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636743"/>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9343B53-A01F-4A2C-B135-69F4B4DA094B}"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3686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3686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920FDC6D-344F-4C8D-9A7A-BE6D43F3EB70}" type="slidenum">
              <a:rPr lang="el-GR" altLang="el-GR" sz="1200">
                <a:solidFill>
                  <a:srgbClr val="1D4577"/>
                </a:solidFill>
              </a:rPr>
              <a:pPr>
                <a:spcBef>
                  <a:spcPct val="0"/>
                </a:spcBef>
                <a:buClrTx/>
                <a:buSzTx/>
                <a:buFontTx/>
                <a:buNone/>
              </a:pPr>
              <a:t>16</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6870" name="3 - Θέση περιεχομένου"/>
          <p:cNvSpPr>
            <a:spLocks noGrp="1"/>
          </p:cNvSpPr>
          <p:nvPr>
            <p:ph idx="4294967295"/>
          </p:nvPr>
        </p:nvSpPr>
        <p:spPr>
          <a:xfrm>
            <a:off x="4929188" y="1931988"/>
            <a:ext cx="3714750" cy="2397125"/>
          </a:xfrm>
        </p:spPr>
        <p:txBody>
          <a:bodyPr/>
          <a:lstStyle/>
          <a:p>
            <a:pPr eaLnBrk="1" hangingPunct="1"/>
            <a:r>
              <a:rPr lang="el-GR" altLang="el-GR" sz="2000" smtClean="0"/>
              <a:t>Η εκτεταμένη βλάβη που σχετίζεται με πλήρη καταστροφή όλου του πάχους του δέρματος, νέκρωση ιστών ή βλάβη των μυών, οστών και τενόντων κατηγοριοποιείται ως έλκος πίεσης </a:t>
            </a:r>
            <a:r>
              <a:rPr lang="el-GR" altLang="el-GR" sz="2000" b="1" smtClean="0"/>
              <a:t>σταδίου </a:t>
            </a:r>
            <a:r>
              <a:rPr lang="en-US" altLang="el-GR" sz="2000" b="1" smtClean="0"/>
              <a:t>IV</a:t>
            </a:r>
          </a:p>
          <a:p>
            <a:pPr eaLnBrk="1" hangingPunct="1"/>
            <a:endParaRPr lang="el-GR" altLang="el-GR" sz="2000" b="1" smtClean="0"/>
          </a:p>
        </p:txBody>
      </p:sp>
      <p:pic>
        <p:nvPicPr>
          <p:cNvPr id="36871"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0688" y="4143375"/>
            <a:ext cx="264318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7 - Εικόνα" descr="NPUAP-Stage4.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715"/>
          <a:stretch>
            <a:fillRect/>
          </a:stretch>
        </p:blipFill>
        <p:spPr bwMode="auto">
          <a:xfrm>
            <a:off x="239713" y="1785938"/>
            <a:ext cx="51181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652150"/>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7EED092F-306E-45F0-835B-448FE948266C}"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3891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3891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1699BBFE-4804-4015-8404-17C1EECEE100}" type="slidenum">
              <a:rPr lang="el-GR" altLang="el-GR" sz="1200">
                <a:solidFill>
                  <a:srgbClr val="1D4577"/>
                </a:solidFill>
              </a:rPr>
              <a:pPr>
                <a:spcBef>
                  <a:spcPct val="0"/>
                </a:spcBef>
                <a:buClrTx/>
                <a:buSzTx/>
                <a:buFontTx/>
                <a:buNone/>
              </a:pPr>
              <a:t>17</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918" name="3 - Θέση περιεχομένου"/>
          <p:cNvSpPr>
            <a:spLocks noGrp="1"/>
          </p:cNvSpPr>
          <p:nvPr>
            <p:ph idx="4294967295"/>
          </p:nvPr>
        </p:nvSpPr>
        <p:spPr>
          <a:xfrm>
            <a:off x="4714875" y="2214563"/>
            <a:ext cx="3995738" cy="1185862"/>
          </a:xfrm>
        </p:spPr>
        <p:txBody>
          <a:bodyPr/>
          <a:lstStyle/>
          <a:p>
            <a:pPr eaLnBrk="1" hangingPunct="1">
              <a:lnSpc>
                <a:spcPct val="120000"/>
              </a:lnSpc>
            </a:pPr>
            <a:r>
              <a:rPr lang="el-GR" altLang="el-GR" b="1" smtClean="0"/>
              <a:t>Εσχάρα: </a:t>
            </a:r>
            <a:r>
              <a:rPr lang="el-GR" altLang="el-GR" smtClean="0"/>
              <a:t>είναι ένα παχύ, σκληρό επικάλυμμα  </a:t>
            </a:r>
            <a:endParaRPr lang="en-US" altLang="el-GR" smtClean="0"/>
          </a:p>
          <a:p>
            <a:pPr eaLnBrk="1" hangingPunct="1"/>
            <a:endParaRPr lang="el-GR" altLang="el-GR" smtClean="0"/>
          </a:p>
        </p:txBody>
      </p:sp>
      <p:pic>
        <p:nvPicPr>
          <p:cNvPr id="3891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0" y="4071938"/>
            <a:ext cx="26860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5 - Εικόνα" descr="NPUAP-Unstage2.jpg"/>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6790" r="3587"/>
          <a:stretch>
            <a:fillRect/>
          </a:stretch>
        </p:blipFill>
        <p:spPr bwMode="auto">
          <a:xfrm>
            <a:off x="142875" y="1714500"/>
            <a:ext cx="47148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6033573"/>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1C2F892-6897-4F04-AE36-12A6B9E91745}"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4096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4096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DC0176F-A41A-4FEE-ADCD-668FE9AB3F98}" type="slidenum">
              <a:rPr lang="el-GR" altLang="el-GR" sz="1200">
                <a:solidFill>
                  <a:srgbClr val="1D4577"/>
                </a:solidFill>
              </a:rPr>
              <a:pPr>
                <a:spcBef>
                  <a:spcPct val="0"/>
                </a:spcBef>
                <a:buClrTx/>
                <a:buSzTx/>
                <a:buFontTx/>
                <a:buNone/>
              </a:pPr>
              <a:t>18</a:t>
            </a:fld>
            <a:endParaRPr lang="el-GR" altLang="el-GR" sz="1200">
              <a:solidFill>
                <a:srgbClr val="1D4577"/>
              </a:solidFill>
            </a:endParaRPr>
          </a:p>
        </p:txBody>
      </p:sp>
      <p:graphicFrame>
        <p:nvGraphicFramePr>
          <p:cNvPr id="5" name="4 - Διάγραμμα"/>
          <p:cNvGraphicFramePr/>
          <p:nvPr/>
        </p:nvGraphicFramePr>
        <p:xfrm>
          <a:off x="428596" y="214290"/>
          <a:ext cx="8286808" cy="1714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785786" y="3071810"/>
            <a:ext cx="3000396" cy="2143140"/>
          </a:xfrm>
          <a:ln>
            <a:miter lim="800000"/>
            <a:headEnd/>
            <a:tailEnd/>
          </a:ln>
          <a:extLst/>
        </p:spPr>
        <p:txBody>
          <a:bodyPr>
            <a:normAutofit/>
          </a:bodyPr>
          <a:lstStyle/>
          <a:p>
            <a:pPr lvl="8">
              <a:buFontTx/>
              <a:buNone/>
              <a:defRPr/>
            </a:pPr>
            <a:r>
              <a:rPr lang="el-GR" sz="2000" dirty="0" smtClean="0"/>
              <a:t> </a:t>
            </a:r>
            <a:endParaRPr lang="el-GR" sz="2000" dirty="0" smtClean="0">
              <a:latin typeface="Calibri" pitchFamily="34" charset="0"/>
            </a:endParaRPr>
          </a:p>
        </p:txBody>
      </p:sp>
      <p:sp>
        <p:nvSpPr>
          <p:cNvPr id="40967" name="7 - TextBox"/>
          <p:cNvSpPr txBox="1">
            <a:spLocks noChangeArrowheads="1"/>
          </p:cNvSpPr>
          <p:nvPr/>
        </p:nvSpPr>
        <p:spPr bwMode="auto">
          <a:xfrm>
            <a:off x="928688" y="2714625"/>
            <a:ext cx="600075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ts val="600"/>
              </a:spcBef>
              <a:spcAft>
                <a:spcPts val="600"/>
              </a:spcAft>
              <a:buClrTx/>
              <a:buSzTx/>
              <a:buFont typeface="Calibri" panose="020F0502020204030204" pitchFamily="34" charset="0"/>
              <a:buChar char="•"/>
            </a:pPr>
            <a:r>
              <a:rPr lang="el-GR" altLang="el-GR" sz="3200"/>
              <a:t>Κινητικότητα και ακινησία</a:t>
            </a:r>
          </a:p>
          <a:p>
            <a:pPr eaLnBrk="1" hangingPunct="1">
              <a:spcBef>
                <a:spcPts val="600"/>
              </a:spcBef>
              <a:spcAft>
                <a:spcPts val="600"/>
              </a:spcAft>
              <a:buClrTx/>
              <a:buSzTx/>
              <a:buFont typeface="Calibri" panose="020F0502020204030204" pitchFamily="34" charset="0"/>
              <a:buChar char="•"/>
            </a:pPr>
            <a:r>
              <a:rPr lang="el-GR" altLang="el-GR" sz="3200"/>
              <a:t>Διατροφή και ενυδάτωση</a:t>
            </a:r>
          </a:p>
          <a:p>
            <a:pPr eaLnBrk="1" hangingPunct="1">
              <a:spcBef>
                <a:spcPts val="600"/>
              </a:spcBef>
              <a:spcAft>
                <a:spcPts val="600"/>
              </a:spcAft>
              <a:buClrTx/>
              <a:buSzTx/>
              <a:buFont typeface="Calibri" panose="020F0502020204030204" pitchFamily="34" charset="0"/>
              <a:buChar char="•"/>
            </a:pPr>
            <a:r>
              <a:rPr lang="el-GR" altLang="el-GR" sz="3200"/>
              <a:t>Υγρασία του δέρματος</a:t>
            </a:r>
          </a:p>
          <a:p>
            <a:pPr eaLnBrk="1" hangingPunct="1">
              <a:spcBef>
                <a:spcPts val="600"/>
              </a:spcBef>
              <a:spcAft>
                <a:spcPts val="600"/>
              </a:spcAft>
              <a:buClrTx/>
              <a:buSzTx/>
              <a:buFont typeface="Calibri" panose="020F0502020204030204" pitchFamily="34" charset="0"/>
              <a:buChar char="•"/>
            </a:pPr>
            <a:r>
              <a:rPr lang="el-GR" altLang="el-GR" sz="3200"/>
              <a:t>Διανοητική κατάσταση </a:t>
            </a:r>
          </a:p>
          <a:p>
            <a:pPr eaLnBrk="1" hangingPunct="1">
              <a:spcBef>
                <a:spcPts val="600"/>
              </a:spcBef>
              <a:spcAft>
                <a:spcPts val="600"/>
              </a:spcAft>
              <a:buClrTx/>
              <a:buSzTx/>
              <a:buFont typeface="Calibri" panose="020F0502020204030204" pitchFamily="34" charset="0"/>
              <a:buChar char="•"/>
            </a:pPr>
            <a:r>
              <a:rPr lang="el-GR" altLang="el-GR" sz="3200"/>
              <a:t>Ηλικία</a:t>
            </a:r>
          </a:p>
          <a:p>
            <a:pPr eaLnBrk="1" hangingPunct="1">
              <a:spcBef>
                <a:spcPct val="0"/>
              </a:spcBef>
              <a:buClrTx/>
              <a:buSzTx/>
              <a:buFontTx/>
              <a:buNone/>
            </a:pPr>
            <a:endParaRPr lang="el-GR" altLang="el-GR" sz="1800"/>
          </a:p>
        </p:txBody>
      </p:sp>
    </p:spTree>
    <p:extLst>
      <p:ext uri="{BB962C8B-B14F-4D97-AF65-F5344CB8AC3E}">
        <p14:creationId xmlns:p14="http://schemas.microsoft.com/office/powerpoint/2010/main" val="1828412618"/>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3AAEDD18-02E6-489C-8981-D1C151AB59CE}"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4301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4301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0803AD7B-9EEF-416B-97C8-2A647EC75641}" type="slidenum">
              <a:rPr lang="el-GR" altLang="el-GR" sz="1200">
                <a:solidFill>
                  <a:srgbClr val="1D4577"/>
                </a:solidFill>
              </a:rPr>
              <a:pPr>
                <a:spcBef>
                  <a:spcPct val="0"/>
                </a:spcBef>
                <a:buClrTx/>
                <a:buSzTx/>
                <a:buFontTx/>
                <a:buNone/>
              </a:pPr>
              <a:t>19</a:t>
            </a:fld>
            <a:endParaRPr lang="el-GR" altLang="el-GR" sz="1200">
              <a:solidFill>
                <a:srgbClr val="1D4577"/>
              </a:solidFill>
            </a:endParaRPr>
          </a:p>
        </p:txBody>
      </p:sp>
      <p:graphicFrame>
        <p:nvGraphicFramePr>
          <p:cNvPr id="5" name="4 - Διάγραμμα"/>
          <p:cNvGraphicFramePr/>
          <p:nvPr/>
        </p:nvGraphicFramePr>
        <p:xfrm>
          <a:off x="0" y="0"/>
          <a:ext cx="2500298"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 Θέση περιεχομένου"/>
          <p:cNvSpPr txBox="1">
            <a:spLocks/>
          </p:cNvSpPr>
          <p:nvPr/>
        </p:nvSpPr>
        <p:spPr>
          <a:xfrm>
            <a:off x="642910" y="2500306"/>
            <a:ext cx="7572428" cy="3214710"/>
          </a:xfrm>
          <a:prstGeom prst="rect">
            <a:avLst/>
          </a:prstGeom>
        </p:spPr>
        <p:txBody>
          <a:bodyPr>
            <a:normAutofit/>
          </a:bodyPr>
          <a:lstStyle/>
          <a:p>
            <a:pPr marL="2560320" lvl="8" indent="-182880">
              <a:spcBef>
                <a:spcPct val="20000"/>
              </a:spcBef>
              <a:buClr>
                <a:schemeClr val="accent1">
                  <a:shade val="75000"/>
                </a:schemeClr>
              </a:buClr>
              <a:defRPr/>
            </a:pPr>
            <a:r>
              <a:rPr lang="el-GR" sz="2000" dirty="0">
                <a:solidFill>
                  <a:schemeClr val="tx2"/>
                </a:solidFill>
                <a:latin typeface="+mn-lt"/>
              </a:rPr>
              <a:t> </a:t>
            </a:r>
            <a:endParaRPr lang="el-GR" sz="2000" dirty="0">
              <a:solidFill>
                <a:schemeClr val="tx2"/>
              </a:solidFill>
            </a:endParaRPr>
          </a:p>
        </p:txBody>
      </p:sp>
      <p:pic>
        <p:nvPicPr>
          <p:cNvPr id="43015" name="3 - Εικόνα" descr="σάρωση0099.jpg"/>
          <p:cNvPicPr>
            <a:picLocks noChangeAspect="1"/>
          </p:cNvPicPr>
          <p:nvPr/>
        </p:nvPicPr>
        <p:blipFill>
          <a:blip r:embed="rId8">
            <a:clrChange>
              <a:clrFrom>
                <a:srgbClr val="F1EFF0"/>
              </a:clrFrom>
              <a:clrTo>
                <a:srgbClr val="F1EFF0">
                  <a:alpha val="0"/>
                </a:srgbClr>
              </a:clrTo>
            </a:clrChange>
            <a:extLst>
              <a:ext uri="{28A0092B-C50C-407E-A947-70E740481C1C}">
                <a14:useLocalDpi xmlns:a14="http://schemas.microsoft.com/office/drawing/2010/main" val="0"/>
              </a:ext>
            </a:extLst>
          </a:blip>
          <a:srcRect l="19118" t="16666" r="2647" b="6250"/>
          <a:stretch>
            <a:fillRect/>
          </a:stretch>
        </p:blipFill>
        <p:spPr bwMode="auto">
          <a:xfrm>
            <a:off x="2357438" y="142875"/>
            <a:ext cx="6715125"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6 - TextBox"/>
          <p:cNvSpPr txBox="1">
            <a:spLocks noChangeArrowheads="1"/>
          </p:cNvSpPr>
          <p:nvPr/>
        </p:nvSpPr>
        <p:spPr bwMode="auto">
          <a:xfrm>
            <a:off x="6357938" y="6357938"/>
            <a:ext cx="242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l-GR" sz="1400" i="1"/>
              <a:t>πηγή: </a:t>
            </a:r>
            <a:r>
              <a:rPr lang="en-US" altLang="el-GR" sz="1400" i="1"/>
              <a:t>Taylor et al., 2006</a:t>
            </a:r>
            <a:endParaRPr lang="el-GR" altLang="el-GR" sz="1400" i="1"/>
          </a:p>
        </p:txBody>
      </p:sp>
    </p:spTree>
    <p:extLst>
      <p:ext uri="{BB962C8B-B14F-4D97-AF65-F5344CB8AC3E}">
        <p14:creationId xmlns:p14="http://schemas.microsoft.com/office/powerpoint/2010/main" val="970649832"/>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BBBF77C-AD38-4985-A613-309535BB6EA5}"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819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819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76D8007-6165-429B-A5D1-FAE578C11DE8}" type="slidenum">
              <a:rPr lang="el-GR" altLang="el-GR" sz="1200">
                <a:solidFill>
                  <a:srgbClr val="1D4577"/>
                </a:solidFill>
              </a:rPr>
              <a:pPr>
                <a:spcBef>
                  <a:spcPct val="0"/>
                </a:spcBef>
                <a:buClrTx/>
                <a:buSzTx/>
                <a:buFontTx/>
                <a:buNone/>
              </a:pPr>
              <a:t>2</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8" name="3 - Θέση περιεχομένου"/>
          <p:cNvSpPr>
            <a:spLocks noGrp="1"/>
          </p:cNvSpPr>
          <p:nvPr>
            <p:ph idx="4294967295"/>
          </p:nvPr>
        </p:nvSpPr>
        <p:spPr>
          <a:xfrm>
            <a:off x="642938" y="2286000"/>
            <a:ext cx="2857500" cy="4071938"/>
          </a:xfrm>
        </p:spPr>
        <p:txBody>
          <a:bodyPr/>
          <a:lstStyle/>
          <a:p>
            <a:pPr eaLnBrk="1" hangingPunct="1"/>
            <a:r>
              <a:rPr lang="el-GR" altLang="el-GR" sz="1900" smtClean="0"/>
              <a:t>Το δέρμα αποτελεί το πρώτο όργανο άμυνας του ανθρώπινου σώματος και αποτελείται από τρία αλλεπάλληλα στρώματα: </a:t>
            </a:r>
          </a:p>
          <a:p>
            <a:pPr eaLnBrk="1" hangingPunct="1">
              <a:buFont typeface="Wingdings" panose="05000000000000000000" pitchFamily="2" charset="2"/>
              <a:buChar char="§"/>
            </a:pPr>
            <a:r>
              <a:rPr lang="el-GR" altLang="el-GR" sz="1900" smtClean="0"/>
              <a:t>την επιδερμίδα, </a:t>
            </a:r>
          </a:p>
          <a:p>
            <a:pPr eaLnBrk="1" hangingPunct="1">
              <a:buFont typeface="Wingdings" panose="05000000000000000000" pitchFamily="2" charset="2"/>
              <a:buChar char="§"/>
            </a:pPr>
            <a:r>
              <a:rPr lang="el-GR" altLang="el-GR" sz="1900" smtClean="0"/>
              <a:t>το χόριο, </a:t>
            </a:r>
          </a:p>
          <a:p>
            <a:pPr eaLnBrk="1" hangingPunct="1">
              <a:buFont typeface="Wingdings" panose="05000000000000000000" pitchFamily="2" charset="2"/>
              <a:buChar char="§"/>
            </a:pPr>
            <a:r>
              <a:rPr lang="el-GR" altLang="el-GR" sz="1900" smtClean="0"/>
              <a:t>τον υποδόριο ιστό</a:t>
            </a:r>
          </a:p>
          <a:p>
            <a:pPr eaLnBrk="1" hangingPunct="1">
              <a:lnSpc>
                <a:spcPct val="70000"/>
              </a:lnSpc>
            </a:pPr>
            <a:endParaRPr lang="el-GR" altLang="el-GR" sz="1900" smtClean="0"/>
          </a:p>
          <a:p>
            <a:pPr eaLnBrk="1" hangingPunct="1">
              <a:lnSpc>
                <a:spcPct val="80000"/>
              </a:lnSpc>
            </a:pPr>
            <a:endParaRPr lang="el-GR" altLang="el-GR" sz="1900" smtClean="0"/>
          </a:p>
        </p:txBody>
      </p:sp>
      <p:pic>
        <p:nvPicPr>
          <p:cNvPr id="8199" name="5 - Εικόνα" descr="NPUAP-Normal.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43313" y="1857375"/>
            <a:ext cx="5260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850094"/>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15E3324-7B0E-4BF5-947B-E99CEA2EF675}"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4505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4506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7CC7F385-B623-451A-A23C-ADC1EADFADB4}" type="slidenum">
              <a:rPr lang="el-GR" altLang="el-GR" sz="1200">
                <a:solidFill>
                  <a:srgbClr val="1D4577"/>
                </a:solidFill>
              </a:rPr>
              <a:pPr>
                <a:spcBef>
                  <a:spcPct val="0"/>
                </a:spcBef>
                <a:buClrTx/>
                <a:buSzTx/>
                <a:buFontTx/>
                <a:buNone/>
              </a:pPr>
              <a:t>20</a:t>
            </a:fld>
            <a:endParaRPr lang="el-GR" altLang="el-GR" sz="1200">
              <a:solidFill>
                <a:srgbClr val="1D4577"/>
              </a:solidFill>
            </a:endParaRPr>
          </a:p>
        </p:txBody>
      </p:sp>
      <p:graphicFrame>
        <p:nvGraphicFramePr>
          <p:cNvPr id="5" name="4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785813" y="2071688"/>
            <a:ext cx="7500937" cy="4214812"/>
          </a:xfrm>
        </p:spPr>
        <p:txBody>
          <a:bodyPr>
            <a:normAutofit/>
          </a:bodyPr>
          <a:lstStyle/>
          <a:p>
            <a:pPr eaLnBrk="1" hangingPunct="1">
              <a:lnSpc>
                <a:spcPct val="120000"/>
              </a:lnSpc>
              <a:defRPr/>
            </a:pPr>
            <a:r>
              <a:rPr lang="el-GR" smtClean="0">
                <a:solidFill>
                  <a:srgbClr val="002060"/>
                </a:solidFill>
              </a:rPr>
              <a:t>Νοσηλευτικό ιστορικό</a:t>
            </a:r>
          </a:p>
          <a:p>
            <a:pPr eaLnBrk="1" hangingPunct="1">
              <a:lnSpc>
                <a:spcPct val="120000"/>
              </a:lnSpc>
              <a:defRPr/>
            </a:pPr>
            <a:r>
              <a:rPr lang="el-GR" smtClean="0">
                <a:solidFill>
                  <a:srgbClr val="002060"/>
                </a:solidFill>
              </a:rPr>
              <a:t>Αντικειμενική εξέταση </a:t>
            </a:r>
          </a:p>
          <a:p>
            <a:pPr eaLnBrk="1" hangingPunct="1">
              <a:lnSpc>
                <a:spcPct val="120000"/>
              </a:lnSpc>
              <a:defRPr/>
            </a:pPr>
            <a:r>
              <a:rPr lang="el-GR" smtClean="0">
                <a:solidFill>
                  <a:srgbClr val="002060"/>
                </a:solidFill>
              </a:rPr>
              <a:t>Αξιολόγηση της κινητικότητας</a:t>
            </a:r>
          </a:p>
          <a:p>
            <a:pPr eaLnBrk="1" hangingPunct="1">
              <a:lnSpc>
                <a:spcPct val="120000"/>
              </a:lnSpc>
              <a:defRPr/>
            </a:pPr>
            <a:r>
              <a:rPr lang="el-GR" smtClean="0">
                <a:solidFill>
                  <a:srgbClr val="002060"/>
                </a:solidFill>
              </a:rPr>
              <a:t>Αξιολόγηση της κατάστασης θρέψης </a:t>
            </a:r>
          </a:p>
          <a:p>
            <a:pPr eaLnBrk="1" hangingPunct="1">
              <a:lnSpc>
                <a:spcPct val="120000"/>
              </a:lnSpc>
              <a:defRPr/>
            </a:pPr>
            <a:r>
              <a:rPr lang="el-GR" smtClean="0">
                <a:solidFill>
                  <a:srgbClr val="002060"/>
                </a:solidFill>
              </a:rPr>
              <a:t>Αξιολόγηση της υγρασίας/ ακράτειας</a:t>
            </a:r>
          </a:p>
          <a:p>
            <a:pPr eaLnBrk="1" hangingPunct="1">
              <a:lnSpc>
                <a:spcPct val="120000"/>
              </a:lnSpc>
              <a:defRPr/>
            </a:pPr>
            <a:r>
              <a:rPr lang="el-GR" smtClean="0">
                <a:solidFill>
                  <a:srgbClr val="002060"/>
                </a:solidFill>
              </a:rPr>
              <a:t>Αξιολόγηση επιπλοκών που σχετίζονται με έλκη πίεσης </a:t>
            </a:r>
          </a:p>
          <a:p>
            <a:pPr eaLnBrk="1" hangingPunct="1">
              <a:lnSpc>
                <a:spcPct val="120000"/>
              </a:lnSpc>
              <a:buFont typeface="Wingdings 2" panose="05020102010507070707" pitchFamily="18" charset="2"/>
              <a:buNone/>
              <a:defRPr/>
            </a:pPr>
            <a:endParaRPr lang="el-GR" b="1" smtClean="0">
              <a:solidFill>
                <a:srgbClr val="002060"/>
              </a:solidFill>
              <a:effectLst>
                <a:outerShdw blurRad="38100" dist="38100" dir="2700000" algn="tl">
                  <a:srgbClr val="C0C0C0"/>
                </a:outerShdw>
              </a:effectLst>
            </a:endParaRPr>
          </a:p>
          <a:p>
            <a:pPr eaLnBrk="1" hangingPunct="1">
              <a:lnSpc>
                <a:spcPct val="120000"/>
              </a:lnSpc>
              <a:buFont typeface="Wingdings 2" panose="05020102010507070707" pitchFamily="18" charset="2"/>
              <a:buNone/>
              <a:defRPr/>
            </a:pPr>
            <a:endParaRPr lang="el-GR" smtClean="0"/>
          </a:p>
        </p:txBody>
      </p:sp>
    </p:spTree>
    <p:extLst>
      <p:ext uri="{BB962C8B-B14F-4D97-AF65-F5344CB8AC3E}">
        <p14:creationId xmlns:p14="http://schemas.microsoft.com/office/powerpoint/2010/main" val="590181903"/>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B0BB618-3B45-49C2-AD26-0C0AE45F5DB6}"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4710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4710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1D01126-7E66-431C-8FC0-44053831FEFE}" type="slidenum">
              <a:rPr lang="el-GR" altLang="el-GR" sz="1200">
                <a:solidFill>
                  <a:srgbClr val="1D4577"/>
                </a:solidFill>
              </a:rPr>
              <a:pPr>
                <a:spcBef>
                  <a:spcPct val="0"/>
                </a:spcBef>
                <a:buClrTx/>
                <a:buSzTx/>
                <a:buFontTx/>
                <a:buNone/>
              </a:pPr>
              <a:t>21</a:t>
            </a:fld>
            <a:endParaRPr lang="el-GR" altLang="el-GR" sz="1200">
              <a:solidFill>
                <a:srgbClr val="1D4577"/>
              </a:solidFill>
            </a:endParaRPr>
          </a:p>
        </p:txBody>
      </p:sp>
      <p:sp>
        <p:nvSpPr>
          <p:cNvPr id="614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a:t>
            </a:r>
            <a:r>
              <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ΤΩΝ ΚΑΤΑΚΛΙΣΕΩΝ</a:t>
            </a:r>
          </a:p>
        </p:txBody>
      </p:sp>
      <p:sp>
        <p:nvSpPr>
          <p:cNvPr id="47110" name="Rectangle 3"/>
          <p:cNvSpPr>
            <a:spLocks noGrp="1" noChangeArrowheads="1"/>
          </p:cNvSpPr>
          <p:nvPr>
            <p:ph idx="4294967295"/>
          </p:nvPr>
        </p:nvSpPr>
        <p:spPr>
          <a:xfrm>
            <a:off x="714375" y="1714500"/>
            <a:ext cx="7643813" cy="4500563"/>
          </a:xfrm>
        </p:spPr>
        <p:txBody>
          <a:bodyPr/>
          <a:lstStyle/>
          <a:p>
            <a:pPr marL="514350" indent="-514350" algn="just" eaLnBrk="1" hangingPunct="1">
              <a:buFont typeface="Rockwell" panose="02060603020205020403" pitchFamily="18" charset="0"/>
              <a:buAutoNum type="arabicPeriod"/>
            </a:pPr>
            <a:r>
              <a:rPr lang="el-GR" altLang="el-GR" smtClean="0"/>
              <a:t>Αρχική εκτίμηση και συχνές επαν-εκτιμήσεις της κατάστασης του δέρματος.</a:t>
            </a:r>
          </a:p>
          <a:p>
            <a:pPr marL="514350" indent="-514350" algn="just" eaLnBrk="1" hangingPunct="1">
              <a:buFont typeface="Rockwell" panose="02060603020205020403" pitchFamily="18" charset="0"/>
              <a:buAutoNum type="arabicPeriod"/>
            </a:pPr>
            <a:r>
              <a:rPr lang="el-GR" altLang="el-GR" smtClean="0"/>
              <a:t>Μέτρα αποφυγή παρατεταμένης πίεσης</a:t>
            </a:r>
          </a:p>
          <a:p>
            <a:pPr marL="514350" indent="-514350" algn="just" eaLnBrk="1" hangingPunct="1">
              <a:buFont typeface="Rockwell" panose="02060603020205020403" pitchFamily="18" charset="0"/>
              <a:buAutoNum type="arabicPeriod"/>
            </a:pPr>
            <a:r>
              <a:rPr lang="el-GR" altLang="el-GR" smtClean="0"/>
              <a:t>Αυστηρή καθαριότητα/Αντισηψία</a:t>
            </a:r>
          </a:p>
          <a:p>
            <a:pPr marL="514350" indent="-514350" algn="just" eaLnBrk="1" hangingPunct="1">
              <a:buFont typeface="Rockwell" panose="02060603020205020403" pitchFamily="18" charset="0"/>
              <a:buAutoNum type="arabicPeriod"/>
            </a:pPr>
            <a:r>
              <a:rPr lang="el-GR" altLang="el-GR" smtClean="0"/>
              <a:t>Συγκράτηση του αιματοκρίτη, των λευκωμάτων, των ηλεκτρολυτών και της ΑΠ σε φυσιολογικά επίπεδα. </a:t>
            </a:r>
          </a:p>
        </p:txBody>
      </p:sp>
    </p:spTree>
    <p:extLst>
      <p:ext uri="{BB962C8B-B14F-4D97-AF65-F5344CB8AC3E}">
        <p14:creationId xmlns:p14="http://schemas.microsoft.com/office/powerpoint/2010/main" val="3920042549"/>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BC399FB9-3F02-4FA1-9695-2F035832AFA0}"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4915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4915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216986B-FD06-4997-97A7-2DFFA63A514A}" type="slidenum">
              <a:rPr lang="el-GR" altLang="el-GR" sz="1200">
                <a:solidFill>
                  <a:srgbClr val="1D4577"/>
                </a:solidFill>
              </a:rPr>
              <a:pPr>
                <a:spcBef>
                  <a:spcPct val="0"/>
                </a:spcBef>
                <a:buClrTx/>
                <a:buSzTx/>
                <a:buFontTx/>
                <a:buNone/>
              </a:pPr>
              <a:t>22</a:t>
            </a:fld>
            <a:endParaRPr lang="el-GR" altLang="el-GR" sz="1200">
              <a:solidFill>
                <a:srgbClr val="1D4577"/>
              </a:solidFill>
            </a:endParaRPr>
          </a:p>
        </p:txBody>
      </p:sp>
      <p:graphicFrame>
        <p:nvGraphicFramePr>
          <p:cNvPr id="5" name="4 - Διάγραμμα"/>
          <p:cNvGraphicFramePr/>
          <p:nvPr/>
        </p:nvGraphicFramePr>
        <p:xfrm>
          <a:off x="642910" y="142852"/>
          <a:ext cx="7758138" cy="928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 Θέση περιεχομένου"/>
          <p:cNvGraphicFramePr>
            <a:graphicFrameLocks noGrp="1"/>
          </p:cNvGraphicFramePr>
          <p:nvPr>
            <p:ph idx="4294967295"/>
          </p:nvPr>
        </p:nvGraphicFramePr>
        <p:xfrm>
          <a:off x="500034" y="1285860"/>
          <a:ext cx="8229600" cy="53511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74493880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50A72494-180A-49AB-8BB3-E563F1D591C0}"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120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120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87B0F754-E0D8-44A4-AE9D-3A0A02E37DF0}" type="slidenum">
              <a:rPr lang="el-GR" altLang="el-GR" sz="1200">
                <a:solidFill>
                  <a:srgbClr val="1D4577"/>
                </a:solidFill>
              </a:rPr>
              <a:pPr>
                <a:spcBef>
                  <a:spcPct val="0"/>
                </a:spcBef>
                <a:buClrTx/>
                <a:buSzTx/>
                <a:buFontTx/>
                <a:buNone/>
              </a:pPr>
              <a:t>23</a:t>
            </a:fld>
            <a:endParaRPr lang="el-GR" altLang="el-GR" sz="1200">
              <a:solidFill>
                <a:srgbClr val="1D4577"/>
              </a:solidFill>
            </a:endParaRPr>
          </a:p>
        </p:txBody>
      </p:sp>
      <p:sp>
        <p:nvSpPr>
          <p:cNvPr id="2" name="1 - Τίτλος"/>
          <p:cNvSpPr>
            <a:spLocks noGrp="1"/>
          </p:cNvSpPr>
          <p:nvPr>
            <p:ph type="title" idx="4294967295"/>
          </p:nvPr>
        </p:nvSpPr>
        <p:spPr>
          <a:xfrm>
            <a:off x="928662" y="142852"/>
            <a:ext cx="7686700" cy="2000264"/>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ΤΩΝ ΚΑΤΑΚΛΙΣΕΩΝ</a:t>
            </a:r>
            <a:b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t>1.Αρχική εκτίμηση και συχνές επανεκτιμήσεις της κατάστασης του δέρματος.</a:t>
            </a:r>
            <a:r>
              <a:rPr lang="el-GR" sz="4600" dirty="0" smtClean="0">
                <a:solidFill>
                  <a:schemeClr val="accent1">
                    <a:lumMod val="60000"/>
                    <a:lumOff val="40000"/>
                  </a:schemeClr>
                </a:solidFill>
                <a:effectLst>
                  <a:outerShdw blurRad="38100" dist="25500" dir="5400000" algn="tl" rotWithShape="0">
                    <a:srgbClr val="000000">
                      <a:satMod val="180000"/>
                      <a:alpha val="75000"/>
                    </a:srgbClr>
                  </a:outerShdw>
                </a:effectLst>
              </a:rPr>
              <a:t/>
            </a:r>
            <a:br>
              <a:rPr lang="el-GR" sz="4600" dirty="0" smtClean="0">
                <a:solidFill>
                  <a:schemeClr val="accent1">
                    <a:lumMod val="60000"/>
                    <a:lumOff val="40000"/>
                  </a:schemeClr>
                </a:solidFill>
                <a:effectLst>
                  <a:outerShdw blurRad="38100" dist="25500" dir="5400000" algn="tl" rotWithShape="0">
                    <a:srgbClr val="000000">
                      <a:satMod val="180000"/>
                      <a:alpha val="75000"/>
                    </a:srgbClr>
                  </a:outerShdw>
                </a:effectLst>
              </a:rPr>
            </a:br>
            <a:endParaRPr lang="el-GR" sz="46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51206" name="2 - Θέση περιεχομένου"/>
          <p:cNvSpPr>
            <a:spLocks noGrp="1"/>
          </p:cNvSpPr>
          <p:nvPr>
            <p:ph idx="4294967295"/>
          </p:nvPr>
        </p:nvSpPr>
        <p:spPr>
          <a:xfrm>
            <a:off x="428625" y="2357438"/>
            <a:ext cx="8229600" cy="3568700"/>
          </a:xfrm>
        </p:spPr>
        <p:txBody>
          <a:bodyPr/>
          <a:lstStyle/>
          <a:p>
            <a:pPr marL="292100" indent="-292100" eaLnBrk="1" hangingPunct="1"/>
            <a:r>
              <a:rPr lang="el-GR" altLang="el-GR" smtClean="0"/>
              <a:t>	</a:t>
            </a:r>
            <a:r>
              <a:rPr lang="el-GR" altLang="el-GR" sz="2200" smtClean="0"/>
              <a:t>Η σωστή αρχική εκτίμηση της γενικής κατάστασης του ασθενούς και της κατάστασης του δέρματός του είναι το πρώτο βήμα της πρόληψης (Κλίμακες </a:t>
            </a:r>
            <a:r>
              <a:rPr lang="en-US" altLang="el-GR" sz="2200" smtClean="0">
                <a:latin typeface="Rockwell" panose="02060603020205020403" pitchFamily="18" charset="0"/>
              </a:rPr>
              <a:t>Waterlow, Brade, Norton)</a:t>
            </a:r>
            <a:r>
              <a:rPr lang="el-GR" altLang="el-GR" sz="2200" smtClean="0"/>
              <a:t>. </a:t>
            </a:r>
          </a:p>
          <a:p>
            <a:pPr marL="292100" indent="-292100" algn="just" eaLnBrk="1" hangingPunct="1"/>
            <a:r>
              <a:rPr lang="el-GR" altLang="el-GR" sz="2200" smtClean="0"/>
              <a:t>	Τακτική επανεκτίμηση είναι απαραίτητη, γιατί η κατάσταση των ασθενών δεν είναι στατική αλλά μεταβάλλεται</a:t>
            </a:r>
          </a:p>
        </p:txBody>
      </p:sp>
    </p:spTree>
    <p:extLst>
      <p:ext uri="{BB962C8B-B14F-4D97-AF65-F5344CB8AC3E}">
        <p14:creationId xmlns:p14="http://schemas.microsoft.com/office/powerpoint/2010/main" val="127047052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57861848-34C6-4F47-9819-54C1C85BB2D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325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325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9BD33A40-FBBB-4B6E-9548-57E74127C755}" type="slidenum">
              <a:rPr lang="el-GR" altLang="el-GR" sz="1200">
                <a:solidFill>
                  <a:srgbClr val="1D4577"/>
                </a:solidFill>
              </a:rPr>
              <a:pPr>
                <a:spcBef>
                  <a:spcPct val="0"/>
                </a:spcBef>
                <a:buClrTx/>
                <a:buSzTx/>
                <a:buFontTx/>
                <a:buNone/>
              </a:pPr>
              <a:t>24</a:t>
            </a:fld>
            <a:endParaRPr lang="el-GR" altLang="el-GR" sz="1200">
              <a:solidFill>
                <a:srgbClr val="1D4577"/>
              </a:solidFill>
            </a:endParaRPr>
          </a:p>
        </p:txBody>
      </p:sp>
      <p:sp>
        <p:nvSpPr>
          <p:cNvPr id="6146" name="Rectangle 2"/>
          <p:cNvSpPr>
            <a:spLocks noGrp="1" noChangeArrowheads="1"/>
          </p:cNvSpPr>
          <p:nvPr>
            <p:ph type="title" idx="4294967295"/>
          </p:nvPr>
        </p:nvSpPr>
        <p:spPr>
          <a:xfrm>
            <a:off x="928662" y="642918"/>
            <a:ext cx="7015154"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a:t>
            </a:r>
            <a:r>
              <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ΤΩΝ </a:t>
            </a: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t>2.Μέτρα αποφυγής παρατεταμένης πίεσης</a:t>
            </a:r>
            <a:br>
              <a:rPr lang="el-GR"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b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53254" name="Rectangle 3"/>
          <p:cNvSpPr>
            <a:spLocks noGrp="1" noChangeArrowheads="1"/>
          </p:cNvSpPr>
          <p:nvPr>
            <p:ph idx="4294967295"/>
          </p:nvPr>
        </p:nvSpPr>
        <p:spPr>
          <a:xfrm>
            <a:off x="642938" y="1931988"/>
            <a:ext cx="7858125" cy="4365625"/>
          </a:xfrm>
        </p:spPr>
        <p:txBody>
          <a:bodyPr/>
          <a:lstStyle/>
          <a:p>
            <a:pPr marL="342900" indent="-342900" algn="just">
              <a:buClrTx/>
              <a:buSzTx/>
            </a:pPr>
            <a:r>
              <a:rPr lang="el-GR" altLang="el-GR" sz="1700" b="1" smtClean="0">
                <a:ea typeface="Calibri" panose="020F0502020204030204" pitchFamily="34" charset="0"/>
                <a:cs typeface="Times New Roman" panose="02020603050405020304" pitchFamily="18" charset="0"/>
              </a:rPr>
              <a:t>Αποφυγή τοποθέτησης του ασθενούς στην πλευρά της κατάκλισης.</a:t>
            </a:r>
            <a:endParaRPr lang="el-GR" altLang="el-GR" sz="1700" smtClean="0">
              <a:ea typeface="Calibri" panose="020F0502020204030204" pitchFamily="34" charset="0"/>
              <a:cs typeface="Arial" panose="020B0604020202020204" pitchFamily="34" charset="0"/>
            </a:endParaRPr>
          </a:p>
          <a:p>
            <a:pPr marL="342900" indent="-342900" algn="just">
              <a:buClrTx/>
              <a:buSzTx/>
            </a:pPr>
            <a:r>
              <a:rPr lang="el-GR" altLang="el-GR" sz="1700" b="1" smtClean="0">
                <a:ea typeface="Calibri" panose="020F0502020204030204" pitchFamily="34" charset="0"/>
                <a:cs typeface="Times New Roman" panose="02020603050405020304" pitchFamily="18" charset="0"/>
              </a:rPr>
              <a:t> Αποφυγή  τοποθέτησης του ασθενούς στους τροχαντήρες. </a:t>
            </a:r>
            <a:endParaRPr lang="el-GR" altLang="el-GR" sz="1700" smtClean="0">
              <a:cs typeface="Arial" panose="020B0604020202020204" pitchFamily="34" charset="0"/>
            </a:endParaRPr>
          </a:p>
          <a:p>
            <a:pPr marL="342900" indent="-342900" algn="just">
              <a:buClrTx/>
              <a:buSzTx/>
            </a:pPr>
            <a:r>
              <a:rPr lang="el-GR" altLang="el-GR" sz="1700" b="1" smtClean="0"/>
              <a:t>Χρήση κατάλληλων υποστηρικτικών εξαρτημάτων </a:t>
            </a:r>
            <a:r>
              <a:rPr lang="el-GR" altLang="el-GR" sz="1700" smtClean="0"/>
              <a:t>όπως μαξιλάρια  σφήνες από αφρώδες υλικό ή κουλούρες σιλικόνης.</a:t>
            </a:r>
            <a:endParaRPr lang="el-GR" altLang="el-GR" sz="1700" smtClean="0">
              <a:cs typeface="Arial" panose="020B0604020202020204" pitchFamily="34" charset="0"/>
            </a:endParaRPr>
          </a:p>
          <a:p>
            <a:pPr marL="342900" indent="-342900" algn="just">
              <a:buClrTx/>
              <a:buSzTx/>
            </a:pPr>
            <a:r>
              <a:rPr lang="el-GR" altLang="el-GR" sz="1700" b="1" smtClean="0"/>
              <a:t>Συχνή  εναλλαγή θέσης του ασθενούς.</a:t>
            </a:r>
            <a:r>
              <a:rPr lang="el-GR" altLang="el-GR" sz="1700" smtClean="0"/>
              <a:t> Η </a:t>
            </a:r>
            <a:r>
              <a:rPr lang="el-GR" altLang="el-GR" sz="1700" smtClean="0">
                <a:solidFill>
                  <a:schemeClr val="tx2"/>
                </a:solidFill>
              </a:rPr>
              <a:t>ανά δίωρο αλλαγή θέσης αποτελεί επιβεβλημένο κανόνα.</a:t>
            </a:r>
            <a:endParaRPr lang="el-GR" altLang="el-GR" sz="1700" smtClean="0">
              <a:solidFill>
                <a:schemeClr val="tx2"/>
              </a:solidFill>
              <a:cs typeface="Arial" panose="020B0604020202020204" pitchFamily="34" charset="0"/>
            </a:endParaRPr>
          </a:p>
          <a:p>
            <a:pPr marL="342900" indent="-342900" algn="just">
              <a:buClrTx/>
              <a:buSzTx/>
            </a:pPr>
            <a:r>
              <a:rPr lang="el-GR" altLang="el-GR" sz="1700" b="1" smtClean="0"/>
              <a:t>Διατήρηση της πλάτης του κρεβατιού στο χαμηλότερο δυνατό επίπεδο</a:t>
            </a:r>
            <a:r>
              <a:rPr lang="el-GR" altLang="el-GR" sz="1700" smtClean="0"/>
              <a:t>  προς αποφυγή δυνάμεων διαχωρισμού και τριβής. </a:t>
            </a:r>
            <a:endParaRPr lang="el-GR" altLang="el-GR" sz="1700" smtClean="0">
              <a:cs typeface="Arial" panose="020B0604020202020204" pitchFamily="34" charset="0"/>
            </a:endParaRPr>
          </a:p>
          <a:p>
            <a:pPr marL="342900" indent="-342900" algn="just">
              <a:buClrTx/>
              <a:buSzTx/>
            </a:pPr>
            <a:r>
              <a:rPr lang="el-GR" altLang="el-GR" sz="1700" b="1" smtClean="0"/>
              <a:t>Εκπαίδευση των ασθενών </a:t>
            </a:r>
            <a:r>
              <a:rPr lang="el-GR" altLang="el-GR" sz="1700" smtClean="0"/>
              <a:t>και των ατόμων που αναλαμβάνουν τη φροντίδα τους για αποφυγή κακώσεων και τριβών.</a:t>
            </a:r>
            <a:endParaRPr lang="el-GR" altLang="el-GR" sz="1700" smtClean="0">
              <a:cs typeface="Arial" panose="020B0604020202020204" pitchFamily="34" charset="0"/>
            </a:endParaRPr>
          </a:p>
          <a:p>
            <a:pPr marL="342900" indent="-342900" algn="just">
              <a:buClrTx/>
              <a:buSzTx/>
            </a:pPr>
            <a:r>
              <a:rPr lang="el-GR" altLang="el-GR" sz="1700" smtClean="0"/>
              <a:t> </a:t>
            </a:r>
            <a:r>
              <a:rPr lang="el-GR" altLang="el-GR" sz="1700" b="1" smtClean="0"/>
              <a:t>Χρήση κατάλληλων στρωμάτων</a:t>
            </a:r>
            <a:r>
              <a:rPr lang="el-GR" altLang="el-GR" sz="1700" smtClean="0"/>
              <a:t> στατικού τύπου (αφρώδη,  γέλης, υγρού, αέρα) ή  δυναμικού τύπου   (εναλλασσόμενης πίεσης αέρα, συνεχούς χαμηλής πίεσης ).</a:t>
            </a:r>
            <a:endParaRPr lang="el-GR" altLang="el-GR" sz="1700" smtClean="0">
              <a:cs typeface="Arial" panose="020B0604020202020204" pitchFamily="34" charset="0"/>
            </a:endParaRPr>
          </a:p>
          <a:p>
            <a:pPr marL="342900" indent="-342900" eaLnBrk="1" hangingPunct="1"/>
            <a:endParaRPr lang="el-GR" altLang="el-GR" sz="1700" smtClean="0"/>
          </a:p>
        </p:txBody>
      </p:sp>
    </p:spTree>
    <p:extLst>
      <p:ext uri="{BB962C8B-B14F-4D97-AF65-F5344CB8AC3E}">
        <p14:creationId xmlns:p14="http://schemas.microsoft.com/office/powerpoint/2010/main" val="61863087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D7A62CF-E6B9-484A-9FC1-D3DF9B5AFFB2}"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427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427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964BEC00-C392-44A8-A807-C7D9D46DB49A}" type="slidenum">
              <a:rPr lang="el-GR" altLang="el-GR" sz="1200">
                <a:solidFill>
                  <a:srgbClr val="1D4577"/>
                </a:solidFill>
              </a:rPr>
              <a:pPr>
                <a:spcBef>
                  <a:spcPct val="0"/>
                </a:spcBef>
                <a:buClrTx/>
                <a:buSzTx/>
                <a:buFontTx/>
                <a:buNone/>
              </a:pPr>
              <a:t>25</a:t>
            </a:fld>
            <a:endParaRPr lang="el-GR" altLang="el-GR" sz="1200">
              <a:solidFill>
                <a:srgbClr val="1D4577"/>
              </a:solidFill>
            </a:endParaRPr>
          </a:p>
        </p:txBody>
      </p:sp>
      <p:sp>
        <p:nvSpPr>
          <p:cNvPr id="2" name="1 - Τίτλος"/>
          <p:cNvSpPr>
            <a:spLocks noGrp="1"/>
          </p:cNvSpPr>
          <p:nvPr>
            <p:ph type="title" idx="4294967295"/>
          </p:nvPr>
        </p:nvSpPr>
        <p:spPr>
          <a:xfrm>
            <a:off x="457200" y="253218"/>
            <a:ext cx="8229600" cy="1143000"/>
          </a:xfrm>
          <a:ln>
            <a:miter lim="800000"/>
            <a:headEnd/>
            <a:tailEnd/>
          </a:ln>
          <a:extLst/>
        </p:spPr>
        <p:txBody>
          <a:bodyPr rIns="91440">
            <a:noAutofit/>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800" dirty="0" smtClean="0">
                <a:solidFill>
                  <a:schemeClr val="accent1">
                    <a:lumMod val="60000"/>
                    <a:lumOff val="40000"/>
                  </a:schemeClr>
                </a:solidFill>
                <a:effectLst>
                  <a:outerShdw blurRad="38100" dist="25500" dir="5400000" algn="tl" rotWithShape="0">
                    <a:srgbClr val="000000">
                      <a:satMod val="180000"/>
                      <a:alpha val="75000"/>
                    </a:srgbClr>
                  </a:outerShdw>
                </a:effectLst>
              </a:rPr>
              <a:t>Βοηθητικά μέσα πρόληψης</a:t>
            </a:r>
            <a:endParaRPr lang="el-GR" sz="2800"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54278" name="2 - Εικόνα" descr="M1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28813"/>
            <a:ext cx="190500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3 - Εικόνα" descr="NursingFleec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28813"/>
            <a:ext cx="24907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5 - Εικόνα" descr="656e62616439492d33734e67525a3746705751-100x100-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4214813"/>
            <a:ext cx="20002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6 - Εικόνα" descr="58684d31717131446f68446d74796d37655a77-100x100-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4214813"/>
            <a:ext cx="193357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2" name="7 - Εικόνα" descr="woolskinbot500.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29375" y="1928813"/>
            <a:ext cx="1446213"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730283"/>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67F79D8-CB48-468F-BB8C-4E576E3A6C16}"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529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530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7C53372-4100-4DD5-A367-E6ED6A11A08D}" type="slidenum">
              <a:rPr lang="el-GR" altLang="el-GR" sz="1200">
                <a:solidFill>
                  <a:srgbClr val="1D4577"/>
                </a:solidFill>
              </a:rPr>
              <a:pPr>
                <a:spcBef>
                  <a:spcPct val="0"/>
                </a:spcBef>
                <a:buClrTx/>
                <a:buSzTx/>
                <a:buFontTx/>
                <a:buNone/>
              </a:pPr>
              <a:t>26</a:t>
            </a:fld>
            <a:endParaRPr lang="el-GR" altLang="el-GR" sz="1200">
              <a:solidFill>
                <a:srgbClr val="1D4577"/>
              </a:solidFill>
            </a:endParaRPr>
          </a:p>
        </p:txBody>
      </p:sp>
      <p:sp>
        <p:nvSpPr>
          <p:cNvPr id="7170" name="Rectangle 2"/>
          <p:cNvSpPr>
            <a:spLocks noGrp="1" noChangeArrowheads="1"/>
          </p:cNvSpPr>
          <p:nvPr>
            <p:ph type="title" idx="4294967295"/>
          </p:nvPr>
        </p:nvSpPr>
        <p:spPr>
          <a:xfrm>
            <a:off x="1071538" y="642918"/>
            <a:ext cx="7043758"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a:t>
            </a:r>
            <a:r>
              <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ΤΩΝ </a:t>
            </a: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3100" dirty="0" smtClean="0">
                <a:solidFill>
                  <a:schemeClr val="accent1">
                    <a:lumMod val="60000"/>
                    <a:lumOff val="40000"/>
                  </a:schemeClr>
                </a:solidFill>
                <a:effectLst>
                  <a:outerShdw blurRad="38100" dist="25500" dir="5400000" algn="tl" rotWithShape="0">
                    <a:srgbClr val="000000">
                      <a:satMod val="180000"/>
                      <a:alpha val="75000"/>
                    </a:srgbClr>
                  </a:outerShdw>
                </a:effectLst>
              </a:rPr>
              <a:t>3.Τοπικός καθαρισμός/ Αντισηψία</a:t>
            </a:r>
            <a:r>
              <a:rPr lang="el-GR" sz="3600" dirty="0" smtClean="0">
                <a:solidFill>
                  <a:schemeClr val="accent1">
                    <a:lumMod val="60000"/>
                    <a:lumOff val="40000"/>
                  </a:schemeClr>
                </a:solidFill>
                <a:effectLst>
                  <a:outerShdw blurRad="38100" dist="25500" dir="5400000" algn="tl" rotWithShape="0">
                    <a:srgbClr val="000000">
                      <a:satMod val="180000"/>
                      <a:alpha val="75000"/>
                    </a:srgbClr>
                  </a:outerShdw>
                </a:effectLst>
              </a:rPr>
              <a:t/>
            </a:r>
            <a:br>
              <a:rPr lang="el-GR" sz="3600" dirty="0" smtClean="0">
                <a:solidFill>
                  <a:schemeClr val="accent1">
                    <a:lumMod val="60000"/>
                    <a:lumOff val="40000"/>
                  </a:schemeClr>
                </a:solidFill>
                <a:effectLst>
                  <a:outerShdw blurRad="38100" dist="25500" dir="5400000" algn="tl" rotWithShape="0">
                    <a:srgbClr val="000000">
                      <a:satMod val="180000"/>
                      <a:alpha val="75000"/>
                    </a:srgbClr>
                  </a:outerShdw>
                </a:effectLst>
              </a:rPr>
            </a:b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55302" name="Rectangle 3"/>
          <p:cNvSpPr>
            <a:spLocks noGrp="1" noChangeArrowheads="1"/>
          </p:cNvSpPr>
          <p:nvPr>
            <p:ph idx="4294967295"/>
          </p:nvPr>
        </p:nvSpPr>
        <p:spPr/>
        <p:txBody>
          <a:bodyPr/>
          <a:lstStyle/>
          <a:p>
            <a:pPr marL="292100" indent="-292100" eaLnBrk="1" hangingPunct="1"/>
            <a:r>
              <a:rPr lang="el-GR" altLang="el-GR" smtClean="0"/>
              <a:t>Απομάκρυνση ούρων και κοπράνων</a:t>
            </a:r>
          </a:p>
          <a:p>
            <a:pPr marL="292100" indent="-292100" eaLnBrk="1" hangingPunct="1"/>
            <a:r>
              <a:rPr lang="el-GR" altLang="el-GR" smtClean="0"/>
              <a:t>Καθημερινός καθαρισμός των ασθενών με χρήση κοινού σαπουνιού και καθαρού νερού ή, αν αυτό δεν είναι εφικτό, με χρήση φυσιολογικού ορού. </a:t>
            </a:r>
          </a:p>
          <a:p>
            <a:pPr marL="292100" indent="-292100" eaLnBrk="1" hangingPunct="1"/>
            <a:r>
              <a:rPr lang="el-GR" altLang="el-GR" smtClean="0"/>
              <a:t>Εξειδικευμένα προϊόντα καθαρισμού , με βάση ήπιους αντισηπτικούς παράγοντες, μπορούν επίσης να χρησιμοποιηθούν.</a:t>
            </a:r>
          </a:p>
          <a:p>
            <a:pPr marL="292100" indent="-292100" eaLnBrk="1" hangingPunct="1"/>
            <a:r>
              <a:rPr lang="el-GR" altLang="el-GR" smtClean="0"/>
              <a:t>Στέγνωμα των ασθενών χωρίς τριβές.	</a:t>
            </a:r>
            <a:endParaRPr lang="el-GR" altLang="el-GR" smtClean="0">
              <a:solidFill>
                <a:srgbClr val="FF0000"/>
              </a:solidFill>
            </a:endParaRPr>
          </a:p>
        </p:txBody>
      </p:sp>
    </p:spTree>
    <p:extLst>
      <p:ext uri="{BB962C8B-B14F-4D97-AF65-F5344CB8AC3E}">
        <p14:creationId xmlns:p14="http://schemas.microsoft.com/office/powerpoint/2010/main" val="3966023412"/>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87A8A77F-BE79-4C87-8F9E-62CA331AB6F6}"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632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632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1144AF3C-90BA-47F5-8606-49A73A7223EF}" type="slidenum">
              <a:rPr lang="el-GR" altLang="el-GR" sz="1200">
                <a:solidFill>
                  <a:srgbClr val="1D4577"/>
                </a:solidFill>
              </a:rPr>
              <a:pPr>
                <a:spcBef>
                  <a:spcPct val="0"/>
                </a:spcBef>
                <a:buClrTx/>
                <a:buSzTx/>
                <a:buFontTx/>
                <a:buNone/>
              </a:pPr>
              <a:t>27</a:t>
            </a:fld>
            <a:endParaRPr lang="el-GR" altLang="el-GR" sz="1200">
              <a:solidFill>
                <a:srgbClr val="1D4577"/>
              </a:solidFill>
            </a:endParaRPr>
          </a:p>
        </p:txBody>
      </p:sp>
      <p:sp>
        <p:nvSpPr>
          <p:cNvPr id="2" name="1 - Τίτλος"/>
          <p:cNvSpPr>
            <a:spLocks noGrp="1"/>
          </p:cNvSpPr>
          <p:nvPr>
            <p:ph type="title" idx="4294967295"/>
          </p:nvPr>
        </p:nvSpPr>
        <p:spPr>
          <a:xfrm>
            <a:off x="500034" y="1000108"/>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ΠΡΟΛΗΨΗ ΤΩΝ ΚΑΤΑΚΛΙΣΕΩΝ</a:t>
            </a:r>
            <a:br>
              <a:rPr lang="el-GR" sz="46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n-US"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t>4.</a:t>
            </a:r>
            <a:r>
              <a:rPr lang="el-GR"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t>Συγκράτηση του αιματοκρίτη, των λευκωμάτων, των ηλεκτρολυτών και της ΑΠ σε φυσιολογικά επίπεδα. </a:t>
            </a:r>
            <a:br>
              <a:rPr lang="el-GR" sz="2700" dirty="0" smtClean="0">
                <a:solidFill>
                  <a:schemeClr val="accent1">
                    <a:lumMod val="60000"/>
                    <a:lumOff val="40000"/>
                  </a:schemeClr>
                </a:solidFill>
                <a:effectLst>
                  <a:outerShdw blurRad="38100" dist="25500" dir="5400000" algn="tl" rotWithShape="0">
                    <a:srgbClr val="000000">
                      <a:satMod val="180000"/>
                      <a:alpha val="75000"/>
                    </a:srgbClr>
                  </a:outerShdw>
                </a:effectLst>
              </a:rPr>
            </a:br>
            <a:endParaRPr lang="el-GR" sz="46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56326" name="2 - Θέση περιεχομένου"/>
          <p:cNvSpPr>
            <a:spLocks noGrp="1"/>
          </p:cNvSpPr>
          <p:nvPr>
            <p:ph idx="4294967295"/>
          </p:nvPr>
        </p:nvSpPr>
        <p:spPr/>
        <p:txBody>
          <a:bodyPr/>
          <a:lstStyle/>
          <a:p>
            <a:pPr marL="292100" indent="-292100" eaLnBrk="1" hangingPunct="1"/>
            <a:r>
              <a:rPr lang="el-GR" altLang="el-GR" sz="2200" smtClean="0"/>
              <a:t>Μεταγγίσεις αίματος με στόχο τη συγκράτηση του αιματοκρίτη πάνω από 30%.</a:t>
            </a:r>
          </a:p>
          <a:p>
            <a:pPr marL="292100" indent="-292100" eaLnBrk="1" hangingPunct="1"/>
            <a:r>
              <a:rPr lang="el-GR" altLang="el-GR" sz="2200" smtClean="0"/>
              <a:t>Διόρθωση των ηλεκτρολυτικών ελλειμμάτων.</a:t>
            </a:r>
          </a:p>
          <a:p>
            <a:pPr marL="292100" indent="-292100" eaLnBrk="1" hangingPunct="1"/>
            <a:r>
              <a:rPr lang="el-GR" altLang="el-GR" sz="2200" smtClean="0"/>
              <a:t>Σίτιση ή τεχνητή διατροφή για διατήρηση των λευκωμάτων πάνω από 6</a:t>
            </a:r>
            <a:r>
              <a:rPr lang="en-US" altLang="el-GR" sz="2200" smtClean="0">
                <a:latin typeface="Rockwell" panose="02060603020205020403" pitchFamily="18" charset="0"/>
              </a:rPr>
              <a:t> g/dl</a:t>
            </a:r>
            <a:r>
              <a:rPr lang="el-GR" altLang="el-GR" sz="2200" smtClean="0"/>
              <a:t>.</a:t>
            </a:r>
          </a:p>
          <a:p>
            <a:pPr marL="292100" indent="-292100" eaLnBrk="1" hangingPunct="1"/>
            <a:r>
              <a:rPr lang="el-GR" altLang="el-GR" sz="2200" smtClean="0"/>
              <a:t>Ενυδάτωση και φαρμακευτική υποστήριξη με στόχο τη συγκράτηση της ΑΠ πάνω από 100/70 </a:t>
            </a:r>
            <a:r>
              <a:rPr lang="en-US" altLang="el-GR" sz="2200" smtClean="0">
                <a:latin typeface="Rockwell" panose="02060603020205020403" pitchFamily="18" charset="0"/>
              </a:rPr>
              <a:t>mmHg.</a:t>
            </a:r>
            <a:endParaRPr lang="el-GR" altLang="el-GR" sz="2200" smtClean="0"/>
          </a:p>
        </p:txBody>
      </p:sp>
    </p:spTree>
    <p:extLst>
      <p:ext uri="{BB962C8B-B14F-4D97-AF65-F5344CB8AC3E}">
        <p14:creationId xmlns:p14="http://schemas.microsoft.com/office/powerpoint/2010/main" val="2802876824"/>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87C8DBAD-F075-4F44-9D58-5C72B935FD09}"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734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734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90D8289B-AEA0-4FA6-AF1B-AF8A1856FFBB}" type="slidenum">
              <a:rPr lang="el-GR" altLang="el-GR" sz="1200">
                <a:solidFill>
                  <a:srgbClr val="1D4577"/>
                </a:solidFill>
              </a:rPr>
              <a:pPr>
                <a:spcBef>
                  <a:spcPct val="0"/>
                </a:spcBef>
                <a:buClrTx/>
                <a:buSzTx/>
                <a:buFontTx/>
                <a:buNone/>
              </a:pPr>
              <a:t>28</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57350" name="Rectangle 3"/>
          <p:cNvSpPr>
            <a:spLocks noGrp="1" noChangeArrowheads="1"/>
          </p:cNvSpPr>
          <p:nvPr>
            <p:ph idx="4294967295"/>
          </p:nvPr>
        </p:nvSpPr>
        <p:spPr>
          <a:xfrm>
            <a:off x="500063" y="2417763"/>
            <a:ext cx="7239000" cy="3357562"/>
          </a:xfrm>
        </p:spPr>
        <p:txBody>
          <a:bodyPr/>
          <a:lstStyle/>
          <a:p>
            <a:pPr marL="609600" indent="-609600" eaLnBrk="1" hangingPunct="1">
              <a:buFont typeface="Rockwell" panose="02060603020205020403" pitchFamily="18" charset="0"/>
              <a:buAutoNum type="arabicPeriod"/>
            </a:pPr>
            <a:r>
              <a:rPr lang="el-GR" altLang="el-GR" smtClean="0"/>
              <a:t>Απομάκρυνση νεκρωτικών εσχαρών</a:t>
            </a:r>
          </a:p>
          <a:p>
            <a:pPr marL="609600" indent="-609600" eaLnBrk="1" hangingPunct="1">
              <a:buFont typeface="Rockwell" panose="02060603020205020403" pitchFamily="18" charset="0"/>
              <a:buAutoNum type="arabicPeriod"/>
            </a:pPr>
            <a:r>
              <a:rPr lang="el-GR" altLang="el-GR" smtClean="0"/>
              <a:t>Καθαρισμός /αντισηψία</a:t>
            </a:r>
          </a:p>
          <a:p>
            <a:pPr marL="609600" indent="-609600" eaLnBrk="1" hangingPunct="1">
              <a:buFont typeface="Rockwell" panose="02060603020205020403" pitchFamily="18" charset="0"/>
              <a:buAutoNum type="arabicPeriod"/>
            </a:pPr>
            <a:r>
              <a:rPr lang="el-GR" altLang="el-GR" smtClean="0"/>
              <a:t>Αντιμετώπιση των λοιμώξεων</a:t>
            </a:r>
          </a:p>
          <a:p>
            <a:pPr marL="609600" indent="-609600" eaLnBrk="1" hangingPunct="1">
              <a:buFont typeface="Rockwell" panose="02060603020205020403" pitchFamily="18" charset="0"/>
              <a:buAutoNum type="arabicPeriod"/>
            </a:pPr>
            <a:r>
              <a:rPr lang="el-GR" altLang="el-GR" smtClean="0"/>
              <a:t>Προστασία των κατακλίσεων</a:t>
            </a:r>
          </a:p>
          <a:p>
            <a:pPr marL="609600" indent="-609600" eaLnBrk="1" hangingPunct="1">
              <a:buFont typeface="Rockwell" panose="02060603020205020403" pitchFamily="18" charset="0"/>
              <a:buAutoNum type="arabicPeriod"/>
            </a:pPr>
            <a:r>
              <a:rPr lang="el-GR" altLang="el-GR" smtClean="0"/>
              <a:t>Υποβοήθηση αυτόματης επούλωσης </a:t>
            </a:r>
          </a:p>
          <a:p>
            <a:pPr marL="609600" indent="-609600" eaLnBrk="1" hangingPunct="1">
              <a:buFont typeface="Rockwell" panose="02060603020205020403" pitchFamily="18" charset="0"/>
              <a:buAutoNum type="arabicPeriod"/>
            </a:pPr>
            <a:r>
              <a:rPr lang="el-GR" altLang="el-GR" smtClean="0"/>
              <a:t>Χειρουργική σύγκλιση</a:t>
            </a:r>
          </a:p>
        </p:txBody>
      </p:sp>
    </p:spTree>
    <p:extLst>
      <p:ext uri="{BB962C8B-B14F-4D97-AF65-F5344CB8AC3E}">
        <p14:creationId xmlns:p14="http://schemas.microsoft.com/office/powerpoint/2010/main" val="2696191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14C25BE-2593-4BE8-8399-5CB2861674DB}"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837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837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99D18323-A2B3-4F5C-8DE5-362274AEA36C}" type="slidenum">
              <a:rPr lang="el-GR" altLang="el-GR" sz="1200">
                <a:solidFill>
                  <a:srgbClr val="1D4577"/>
                </a:solidFill>
              </a:rPr>
              <a:pPr>
                <a:spcBef>
                  <a:spcPct val="0"/>
                </a:spcBef>
                <a:buClrTx/>
                <a:buSzTx/>
                <a:buFontTx/>
                <a:buNone/>
              </a:pPr>
              <a:t>29</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3600" dirty="0" smtClean="0">
                <a:solidFill>
                  <a:schemeClr val="accent1">
                    <a:lumMod val="60000"/>
                    <a:lumOff val="40000"/>
                  </a:schemeClr>
                </a:solidFill>
                <a:effectLst>
                  <a:outerShdw blurRad="38100" dist="25500" dir="5400000" algn="tl" rotWithShape="0">
                    <a:srgbClr val="000000">
                      <a:satMod val="180000"/>
                      <a:alpha val="75000"/>
                    </a:srgbClr>
                  </a:outerShdw>
                </a:effectLst>
              </a:rPr>
              <a:t> </a:t>
            </a: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1. Απομάκρυνση νεκρωτικών εσχαρών</a:t>
            </a:r>
            <a:endParaRPr lang="el-GR" sz="4000" b="1" dirty="0">
              <a:solidFill>
                <a:schemeClr val="accent1">
                  <a:lumMod val="60000"/>
                  <a:lumOff val="40000"/>
                </a:schemeClr>
              </a:solidFill>
              <a:effectLst>
                <a:outerShdw blurRad="38100" dist="25500" dir="5400000" algn="tl" rotWithShape="0">
                  <a:srgbClr val="000000">
                    <a:satMod val="180000"/>
                    <a:alpha val="75000"/>
                  </a:srgbClr>
                </a:outerShdw>
              </a:effectLst>
            </a:endParaRPr>
          </a:p>
        </p:txBody>
      </p:sp>
      <p:sp>
        <p:nvSpPr>
          <p:cNvPr id="58374" name="Rectangle 3"/>
          <p:cNvSpPr>
            <a:spLocks noGrp="1" noChangeArrowheads="1"/>
          </p:cNvSpPr>
          <p:nvPr>
            <p:ph idx="4294967295"/>
          </p:nvPr>
        </p:nvSpPr>
        <p:spPr>
          <a:xfrm>
            <a:off x="857250" y="1500188"/>
            <a:ext cx="7239000" cy="3962400"/>
          </a:xfrm>
        </p:spPr>
        <p:txBody>
          <a:bodyPr/>
          <a:lstStyle/>
          <a:p>
            <a:pPr marL="609600" indent="-609600" eaLnBrk="1" hangingPunct="1"/>
            <a:r>
              <a:rPr lang="el-GR" altLang="el-GR" sz="2200" smtClean="0"/>
              <a:t>Σταδιακή απόπτωση/αυτόλυση</a:t>
            </a:r>
          </a:p>
          <a:p>
            <a:pPr marL="609600" indent="-609600" eaLnBrk="1" hangingPunct="1"/>
            <a:r>
              <a:rPr lang="el-GR" altLang="el-GR" sz="2200" smtClean="0"/>
              <a:t>Χρήση ενζύμων (κολλαγενάση)</a:t>
            </a:r>
          </a:p>
          <a:p>
            <a:pPr marL="609600" indent="-609600" eaLnBrk="1" hangingPunct="1"/>
            <a:r>
              <a:rPr lang="el-GR" altLang="el-GR" sz="2200" smtClean="0"/>
              <a:t>Χρήση γελών υπέρτονου  </a:t>
            </a:r>
            <a:r>
              <a:rPr lang="en-US" altLang="el-GR" sz="2200" smtClean="0">
                <a:latin typeface="Rockwell" panose="02060603020205020403" pitchFamily="18" charset="0"/>
              </a:rPr>
              <a:t>NaCl</a:t>
            </a:r>
            <a:endParaRPr lang="el-GR" altLang="el-GR" sz="2200" smtClean="0"/>
          </a:p>
          <a:p>
            <a:pPr marL="609600" indent="-609600" eaLnBrk="1" hangingPunct="1"/>
            <a:r>
              <a:rPr lang="el-GR" altLang="el-GR" sz="2200" smtClean="0"/>
              <a:t>Χρήση αλγηνικών επιθεμάτων</a:t>
            </a:r>
          </a:p>
          <a:p>
            <a:pPr marL="609600" indent="-609600" eaLnBrk="1" hangingPunct="1"/>
            <a:r>
              <a:rPr lang="el-GR" altLang="el-GR" sz="2200" smtClean="0"/>
              <a:t>Αναίμακτος χειρ/κός καθαρισμός</a:t>
            </a:r>
          </a:p>
        </p:txBody>
      </p:sp>
      <p:pic>
        <p:nvPicPr>
          <p:cNvPr id="4" name="Picture 4" descr="C:\ARXEIAstable\ALBUM 80-99\ΚΑΤΑΚΛΙΣΕΙΣ\LivApp.jpg"/>
          <p:cNvPicPr>
            <a:picLocks noChangeAspect="1" noChangeArrowheads="1"/>
          </p:cNvPicPr>
          <p:nvPr/>
        </p:nvPicPr>
        <p:blipFill>
          <a:blip r:embed="rId2" cstate="print"/>
          <a:srcRect/>
          <a:stretch>
            <a:fillRect/>
          </a:stretch>
        </p:blipFill>
        <p:spPr bwMode="auto">
          <a:xfrm rot="10800000">
            <a:off x="714348" y="3929066"/>
            <a:ext cx="3429000" cy="2413000"/>
          </a:xfrm>
          <a:prstGeom prst="rect">
            <a:avLst/>
          </a:prstGeom>
          <a:noFill/>
          <a:scene3d>
            <a:camera prst="orthographicFront">
              <a:rot lat="0" lon="0" rev="10799999"/>
            </a:camera>
            <a:lightRig rig="threePt" dir="t"/>
          </a:scene3d>
        </p:spPr>
      </p:pic>
      <p:pic>
        <p:nvPicPr>
          <p:cNvPr id="58376" name="Picture 5" descr="C:\ARXEIA\DIVERS\10o ΠΑΓΚΡΗΤΙΟ\Κατακλισεις\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0" y="4000500"/>
            <a:ext cx="315753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 Γελαστό πρόσωπο"/>
          <p:cNvSpPr/>
          <p:nvPr/>
        </p:nvSpPr>
        <p:spPr>
          <a:xfrm>
            <a:off x="4857750" y="4071938"/>
            <a:ext cx="714375" cy="714375"/>
          </a:xfrm>
          <a:prstGeom prst="smileyFac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a:p>
        </p:txBody>
      </p:sp>
      <p:sp>
        <p:nvSpPr>
          <p:cNvPr id="8" name="7 - Γελαστό πρόσωπο"/>
          <p:cNvSpPr/>
          <p:nvPr/>
        </p:nvSpPr>
        <p:spPr>
          <a:xfrm>
            <a:off x="785813" y="3929063"/>
            <a:ext cx="714375" cy="714375"/>
          </a:xfrm>
          <a:prstGeom prst="smileyFace">
            <a:avLst>
              <a:gd name="adj" fmla="val -4653"/>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l-GR" dirty="0">
              <a:solidFill>
                <a:schemeClr val="accent4">
                  <a:lumMod val="60000"/>
                  <a:lumOff val="40000"/>
                </a:schemeClr>
              </a:solidFill>
            </a:endParaRPr>
          </a:p>
        </p:txBody>
      </p:sp>
    </p:spTree>
    <p:extLst>
      <p:ext uri="{BB962C8B-B14F-4D97-AF65-F5344CB8AC3E}">
        <p14:creationId xmlns:p14="http://schemas.microsoft.com/office/powerpoint/2010/main" val="7447357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C250DC6-ABBB-4AF8-A4AB-3BDDCD126F8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1024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1024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8BB33F6-82AC-40A1-85DE-3DA805DFEFBC}" type="slidenum">
              <a:rPr lang="el-GR" altLang="el-GR" sz="1200">
                <a:solidFill>
                  <a:srgbClr val="1D4577"/>
                </a:solidFill>
              </a:rPr>
              <a:pPr>
                <a:spcBef>
                  <a:spcPct val="0"/>
                </a:spcBef>
                <a:buClrTx/>
                <a:buSzTx/>
                <a:buFontTx/>
                <a:buNone/>
              </a:pPr>
              <a:t>3</a:t>
            </a:fld>
            <a:endParaRPr lang="el-GR" altLang="el-GR" sz="1200">
              <a:solidFill>
                <a:srgbClr val="1D4577"/>
              </a:solidFill>
            </a:endParaRPr>
          </a:p>
        </p:txBody>
      </p:sp>
      <p:sp>
        <p:nvSpPr>
          <p:cNvPr id="10245" name="Rectangle 3"/>
          <p:cNvSpPr>
            <a:spLocks noGrp="1" noChangeArrowheads="1"/>
          </p:cNvSpPr>
          <p:nvPr>
            <p:ph idx="4294967295"/>
          </p:nvPr>
        </p:nvSpPr>
        <p:spPr>
          <a:xfrm>
            <a:off x="468313" y="1916113"/>
            <a:ext cx="8229600" cy="4389437"/>
          </a:xfrm>
        </p:spPr>
        <p:txBody>
          <a:bodyPr/>
          <a:lstStyle/>
          <a:p>
            <a:pPr marL="292100" indent="-292100" eaLnBrk="1" hangingPunct="1"/>
            <a:r>
              <a:rPr lang="el-GR" altLang="el-GR" dirty="0" smtClean="0"/>
              <a:t>Άμυνα (ακτινοβολία,</a:t>
            </a:r>
            <a:r>
              <a:rPr lang="en-US" altLang="el-GR" dirty="0" smtClean="0"/>
              <a:t> </a:t>
            </a:r>
            <a:r>
              <a:rPr lang="el-GR" altLang="el-GR" dirty="0" smtClean="0"/>
              <a:t>χημικές ουσίες, μικροοργανισμοί)</a:t>
            </a:r>
          </a:p>
          <a:p>
            <a:pPr marL="292100" indent="-292100" eaLnBrk="1" hangingPunct="1"/>
            <a:r>
              <a:rPr lang="el-GR" altLang="el-GR" dirty="0" err="1" smtClean="0"/>
              <a:t>Θερμορρύθμιση</a:t>
            </a:r>
            <a:endParaRPr lang="el-GR" altLang="el-GR" dirty="0" smtClean="0"/>
          </a:p>
          <a:p>
            <a:pPr marL="292100" indent="-292100" eaLnBrk="1" hangingPunct="1"/>
            <a:r>
              <a:rPr lang="el-GR" altLang="el-GR" dirty="0" smtClean="0"/>
              <a:t>Αισθητικότητα</a:t>
            </a:r>
          </a:p>
          <a:p>
            <a:pPr marL="292100" indent="-292100" eaLnBrk="1" hangingPunct="1"/>
            <a:r>
              <a:rPr lang="el-GR" altLang="el-GR" dirty="0" smtClean="0"/>
              <a:t>Άδηλος διαπνοή</a:t>
            </a:r>
          </a:p>
          <a:p>
            <a:pPr marL="292100" indent="-292100" eaLnBrk="1" hangingPunct="1"/>
            <a:r>
              <a:rPr lang="el-GR" altLang="el-GR" dirty="0" smtClean="0"/>
              <a:t>Ομοιόσταση</a:t>
            </a:r>
          </a:p>
          <a:p>
            <a:pPr marL="292100" indent="-292100" eaLnBrk="1" hangingPunct="1"/>
            <a:r>
              <a:rPr lang="el-GR" altLang="el-GR" dirty="0" smtClean="0"/>
              <a:t>Επούλωση</a:t>
            </a:r>
          </a:p>
          <a:p>
            <a:pPr marL="292100" indent="-292100" eaLnBrk="1" hangingPunct="1"/>
            <a:r>
              <a:rPr lang="el-GR" altLang="el-GR" dirty="0" smtClean="0"/>
              <a:t>Σύνθεση βιταμίνης </a:t>
            </a:r>
            <a:r>
              <a:rPr lang="en-US" altLang="el-GR" dirty="0" smtClean="0"/>
              <a:t>D</a:t>
            </a:r>
            <a:r>
              <a:rPr lang="en-US" altLang="el-GR" sz="1300" dirty="0" smtClean="0"/>
              <a:t>3</a:t>
            </a:r>
          </a:p>
          <a:p>
            <a:pPr marL="292100" indent="-292100" eaLnBrk="1" hangingPunct="1"/>
            <a:endParaRPr lang="el-GR" altLang="el-GR" dirty="0" smtClean="0"/>
          </a:p>
          <a:p>
            <a:pPr marL="292100" indent="-292100" eaLnBrk="1" hangingPunct="1"/>
            <a:endParaRPr lang="el-GR" altLang="el-GR" dirty="0" smtClean="0"/>
          </a:p>
        </p:txBody>
      </p:sp>
      <p:sp>
        <p:nvSpPr>
          <p:cNvPr id="10246" name="Text Box 4"/>
          <p:cNvSpPr txBox="1">
            <a:spLocks noChangeArrowheads="1"/>
          </p:cNvSpPr>
          <p:nvPr/>
        </p:nvSpPr>
        <p:spPr bwMode="auto">
          <a:xfrm>
            <a:off x="1043607" y="1052514"/>
            <a:ext cx="76543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50000"/>
              </a:spcBef>
              <a:buClrTx/>
              <a:buSzTx/>
              <a:buFontTx/>
              <a:buNone/>
            </a:pPr>
            <a:r>
              <a:rPr lang="el-GR" altLang="el-GR" sz="4000" dirty="0" smtClean="0"/>
              <a:t>Λειτουργίες </a:t>
            </a:r>
            <a:r>
              <a:rPr lang="el-GR" altLang="el-GR" sz="4000" dirty="0"/>
              <a:t>δέρματος</a:t>
            </a:r>
          </a:p>
        </p:txBody>
      </p:sp>
    </p:spTree>
    <p:extLst>
      <p:ext uri="{BB962C8B-B14F-4D97-AF65-F5344CB8AC3E}">
        <p14:creationId xmlns:p14="http://schemas.microsoft.com/office/powerpoint/2010/main" val="3271570734"/>
      </p:ext>
    </p:extLst>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289756D-129C-4F14-BC46-C1D94FEB94FB}"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5939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5939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F96456D-DDEA-414A-9AD4-7B7532F8438A}" type="slidenum">
              <a:rPr lang="el-GR" altLang="el-GR" sz="1200">
                <a:solidFill>
                  <a:srgbClr val="1D4577"/>
                </a:solidFill>
              </a:rPr>
              <a:pPr>
                <a:spcBef>
                  <a:spcPct val="0"/>
                </a:spcBef>
                <a:buClrTx/>
                <a:buSzTx/>
                <a:buFontTx/>
                <a:buNone/>
              </a:pPr>
              <a:t>30</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2. Καθαρισμός/αντισηψία</a:t>
            </a:r>
            <a:endParaRPr lang="el-GR" sz="4000" b="1" dirty="0">
              <a:solidFill>
                <a:schemeClr val="accent1">
                  <a:lumMod val="60000"/>
                  <a:lumOff val="40000"/>
                </a:schemeClr>
              </a:solidFill>
              <a:effectLst>
                <a:outerShdw blurRad="38100" dist="25500" dir="5400000" algn="tl" rotWithShape="0">
                  <a:srgbClr val="000000">
                    <a:satMod val="180000"/>
                    <a:alpha val="75000"/>
                  </a:srgbClr>
                </a:outerShdw>
              </a:effectLst>
            </a:endParaRPr>
          </a:p>
        </p:txBody>
      </p:sp>
      <p:sp>
        <p:nvSpPr>
          <p:cNvPr id="59398" name="Rectangle 3"/>
          <p:cNvSpPr>
            <a:spLocks noGrp="1" noChangeArrowheads="1"/>
          </p:cNvSpPr>
          <p:nvPr>
            <p:ph idx="4294967295"/>
          </p:nvPr>
        </p:nvSpPr>
        <p:spPr>
          <a:xfrm>
            <a:off x="500063" y="1857375"/>
            <a:ext cx="8286750" cy="3462338"/>
          </a:xfrm>
        </p:spPr>
        <p:txBody>
          <a:bodyPr/>
          <a:lstStyle/>
          <a:p>
            <a:pPr marL="609600" indent="-609600" eaLnBrk="1" hangingPunct="1"/>
            <a:r>
              <a:rPr lang="el-GR" altLang="el-GR" smtClean="0"/>
              <a:t>Απομάκρυνση ούρων/ κοπράνων</a:t>
            </a:r>
          </a:p>
          <a:p>
            <a:pPr marL="609600" indent="-609600" eaLnBrk="1" hangingPunct="1"/>
            <a:r>
              <a:rPr lang="el-GR" altLang="el-GR" smtClean="0"/>
              <a:t>Καθημερινός καθαρισμός με νερό και σαπούνι ή φυσιολογικό ορό.</a:t>
            </a:r>
          </a:p>
          <a:p>
            <a:pPr marL="609600" indent="-609600" eaLnBrk="1" hangingPunct="1"/>
            <a:r>
              <a:rPr lang="el-GR" altLang="el-GR" smtClean="0"/>
              <a:t>Χρήση αντισηπτικών ανάλογα με τις καλλιέργειες των εκκρίσεων (Ποβιδόνη, Νιτρικός Άργυρος, Χλωρεξιδίνη, Βορικό οξύ κλπ)</a:t>
            </a:r>
          </a:p>
          <a:p>
            <a:pPr marL="609600" indent="-609600" eaLnBrk="1" hangingPunct="1"/>
            <a:r>
              <a:rPr lang="el-GR" altLang="el-GR" smtClean="0"/>
              <a:t>Η χρήση τοπικών αντιβιοτικών πρέπει να αποφεύγεται</a:t>
            </a:r>
          </a:p>
        </p:txBody>
      </p:sp>
    </p:spTree>
    <p:extLst>
      <p:ext uri="{BB962C8B-B14F-4D97-AF65-F5344CB8AC3E}">
        <p14:creationId xmlns:p14="http://schemas.microsoft.com/office/powerpoint/2010/main" val="87749455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B683AF90-88E7-4369-B2C7-2B8487537EB1}"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041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042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90C743F-C4E3-427A-8D34-A192A43E320B}" type="slidenum">
              <a:rPr lang="el-GR" altLang="el-GR" sz="1200">
                <a:solidFill>
                  <a:srgbClr val="1D4577"/>
                </a:solidFill>
              </a:rPr>
              <a:pPr>
                <a:spcBef>
                  <a:spcPct val="0"/>
                </a:spcBef>
                <a:buClrTx/>
                <a:buSzTx/>
                <a:buFontTx/>
                <a:buNone/>
              </a:pPr>
              <a:t>31</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571472" y="500042"/>
            <a:ext cx="7596190" cy="1285884"/>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31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3. Αντιμετώπιση των λοιμώξεων</a:t>
            </a:r>
            <a: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60422" name="Rectangle 3"/>
          <p:cNvSpPr>
            <a:spLocks noGrp="1" noChangeArrowheads="1"/>
          </p:cNvSpPr>
          <p:nvPr>
            <p:ph idx="4294967295"/>
          </p:nvPr>
        </p:nvSpPr>
        <p:spPr>
          <a:xfrm>
            <a:off x="500063" y="2417763"/>
            <a:ext cx="8072437" cy="3357562"/>
          </a:xfrm>
        </p:spPr>
        <p:txBody>
          <a:bodyPr/>
          <a:lstStyle/>
          <a:p>
            <a:pPr marL="292100" indent="-292100" eaLnBrk="1" hangingPunct="1">
              <a:lnSpc>
                <a:spcPct val="125000"/>
              </a:lnSpc>
              <a:buFont typeface="Wingdings 2" panose="05020102010507070707" pitchFamily="18" charset="2"/>
              <a:buNone/>
            </a:pPr>
            <a:r>
              <a:rPr lang="el-GR" altLang="el-GR" sz="2300" b="1" smtClean="0"/>
              <a:t>Συχνότεροι άποικοι κατακλίσεων:</a:t>
            </a:r>
          </a:p>
          <a:p>
            <a:pPr marL="292100" indent="-292100" eaLnBrk="1" hangingPunct="1">
              <a:lnSpc>
                <a:spcPct val="125000"/>
              </a:lnSpc>
            </a:pPr>
            <a:r>
              <a:rPr lang="en-GB" altLang="el-GR" sz="2300" b="1" smtClean="0">
                <a:solidFill>
                  <a:schemeClr val="tx2"/>
                </a:solidFill>
                <a:latin typeface="Rockwell" panose="02060603020205020403" pitchFamily="18" charset="0"/>
              </a:rPr>
              <a:t>Staphylococcus aureus</a:t>
            </a:r>
          </a:p>
          <a:p>
            <a:pPr marL="292100" indent="-292100" eaLnBrk="1" hangingPunct="1">
              <a:lnSpc>
                <a:spcPct val="125000"/>
              </a:lnSpc>
            </a:pPr>
            <a:r>
              <a:rPr lang="en-GB" altLang="el-GR" sz="2300" b="1" smtClean="0">
                <a:solidFill>
                  <a:schemeClr val="tx2"/>
                </a:solidFill>
                <a:latin typeface="Rockwell" panose="02060603020205020403" pitchFamily="18" charset="0"/>
              </a:rPr>
              <a:t>Escherichia coli</a:t>
            </a:r>
          </a:p>
          <a:p>
            <a:pPr marL="292100" indent="-292100" eaLnBrk="1" hangingPunct="1">
              <a:lnSpc>
                <a:spcPct val="125000"/>
              </a:lnSpc>
            </a:pPr>
            <a:r>
              <a:rPr lang="en-GB" altLang="el-GR" sz="2300" b="1" smtClean="0">
                <a:solidFill>
                  <a:schemeClr val="tx2"/>
                </a:solidFill>
                <a:latin typeface="Rockwell" panose="02060603020205020403" pitchFamily="18" charset="0"/>
              </a:rPr>
              <a:t>Pseudomonas aeruginosa</a:t>
            </a:r>
            <a:endParaRPr lang="el-GR" altLang="el-GR" sz="2300" b="1" smtClean="0">
              <a:solidFill>
                <a:schemeClr val="tx2"/>
              </a:solidFill>
            </a:endParaRPr>
          </a:p>
          <a:p>
            <a:pPr marL="292100" indent="-292100" eaLnBrk="1" hangingPunct="1">
              <a:lnSpc>
                <a:spcPct val="90000"/>
              </a:lnSpc>
            </a:pPr>
            <a:r>
              <a:rPr lang="da-DK" altLang="el-GR" sz="2300" b="1" smtClean="0">
                <a:solidFill>
                  <a:schemeClr val="tx2"/>
                </a:solidFill>
                <a:latin typeface="Rockwell" panose="02060603020205020403" pitchFamily="18" charset="0"/>
              </a:rPr>
              <a:t>Acinetobacter</a:t>
            </a:r>
          </a:p>
          <a:p>
            <a:pPr marL="292100" indent="-292100" eaLnBrk="1" hangingPunct="1">
              <a:lnSpc>
                <a:spcPct val="125000"/>
              </a:lnSpc>
            </a:pPr>
            <a:r>
              <a:rPr lang="en-GB" altLang="el-GR" sz="2300" b="1" smtClean="0">
                <a:solidFill>
                  <a:schemeClr val="tx2"/>
                </a:solidFill>
                <a:latin typeface="Rockwell" panose="02060603020205020403" pitchFamily="18" charset="0"/>
              </a:rPr>
              <a:t>Candida albicans</a:t>
            </a:r>
          </a:p>
          <a:p>
            <a:pPr marL="292100" indent="-292100" eaLnBrk="1" hangingPunct="1">
              <a:lnSpc>
                <a:spcPct val="90000"/>
              </a:lnSpc>
            </a:pPr>
            <a:endParaRPr lang="el-GR" altLang="el-GR" sz="2300" smtClean="0">
              <a:solidFill>
                <a:schemeClr val="tx2"/>
              </a:solidFill>
            </a:endParaRPr>
          </a:p>
        </p:txBody>
      </p:sp>
    </p:spTree>
    <p:extLst>
      <p:ext uri="{BB962C8B-B14F-4D97-AF65-F5344CB8AC3E}">
        <p14:creationId xmlns:p14="http://schemas.microsoft.com/office/powerpoint/2010/main" val="224837822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2BE9DCA-07D9-42B6-B56E-66892DC26B5A}"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144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144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B2104DA-4F3C-4DA0-9175-7D56CEB2D07B}" type="slidenum">
              <a:rPr lang="el-GR" altLang="el-GR" sz="1200">
                <a:solidFill>
                  <a:srgbClr val="1D4577"/>
                </a:solidFill>
              </a:rPr>
              <a:pPr>
                <a:spcBef>
                  <a:spcPct val="0"/>
                </a:spcBef>
                <a:buClrTx/>
                <a:buSzTx/>
                <a:buFontTx/>
                <a:buNone/>
              </a:pPr>
              <a:t>32</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571472" y="500042"/>
            <a:ext cx="7596190" cy="1285884"/>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4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r>
              <a:rPr lang="el-GR" sz="48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48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3. Συστηματική αντιμετώπιση των λοιμώξεων </a:t>
            </a:r>
            <a: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61446" name="Rectangle 3"/>
          <p:cNvSpPr>
            <a:spLocks noGrp="1" noChangeArrowheads="1"/>
          </p:cNvSpPr>
          <p:nvPr>
            <p:ph idx="4294967295"/>
          </p:nvPr>
        </p:nvSpPr>
        <p:spPr>
          <a:xfrm>
            <a:off x="500063" y="2417763"/>
            <a:ext cx="8143875" cy="3357562"/>
          </a:xfrm>
        </p:spPr>
        <p:txBody>
          <a:bodyPr/>
          <a:lstStyle/>
          <a:p>
            <a:pPr marL="292100" indent="-292100" eaLnBrk="1" hangingPunct="1">
              <a:lnSpc>
                <a:spcPct val="135000"/>
              </a:lnSpc>
            </a:pPr>
            <a:r>
              <a:rPr lang="el-GR" altLang="el-GR" b="1" smtClean="0"/>
              <a:t>Καθημερινή κλινική εκτίμηση</a:t>
            </a:r>
          </a:p>
          <a:p>
            <a:pPr marL="292100" indent="-292100" eaLnBrk="1" hangingPunct="1">
              <a:lnSpc>
                <a:spcPct val="135000"/>
              </a:lnSpc>
            </a:pPr>
            <a:r>
              <a:rPr lang="el-GR" altLang="el-GR" b="1" smtClean="0"/>
              <a:t>Συχνές καλλιέργειες</a:t>
            </a:r>
          </a:p>
          <a:p>
            <a:pPr marL="292100" indent="-292100" eaLnBrk="1" hangingPunct="1">
              <a:lnSpc>
                <a:spcPct val="135000"/>
              </a:lnSpc>
            </a:pPr>
            <a:r>
              <a:rPr lang="el-GR" altLang="el-GR" b="1" smtClean="0"/>
              <a:t>Χορήγηση αντιβιοτικών βάσει  δοκιμασιών ευαισθησίας</a:t>
            </a:r>
            <a:endParaRPr lang="en-GB" altLang="el-GR" b="1" smtClean="0">
              <a:latin typeface="Rockwell" panose="02060603020205020403" pitchFamily="18" charset="0"/>
            </a:endParaRPr>
          </a:p>
          <a:p>
            <a:pPr marL="292100" indent="-292100" eaLnBrk="1" hangingPunct="1"/>
            <a:endParaRPr lang="el-GR" altLang="el-GR" smtClean="0"/>
          </a:p>
        </p:txBody>
      </p:sp>
    </p:spTree>
    <p:extLst>
      <p:ext uri="{BB962C8B-B14F-4D97-AF65-F5344CB8AC3E}">
        <p14:creationId xmlns:p14="http://schemas.microsoft.com/office/powerpoint/2010/main" val="361732766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4F323E5-BDF5-46A9-A59D-0F142E756CF3}"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246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246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2CB364C-90BC-4459-AC0A-C4AC1D9FFF20}" type="slidenum">
              <a:rPr lang="el-GR" altLang="el-GR" sz="1200">
                <a:solidFill>
                  <a:srgbClr val="1D4577"/>
                </a:solidFill>
              </a:rPr>
              <a:pPr>
                <a:spcBef>
                  <a:spcPct val="0"/>
                </a:spcBef>
                <a:buClrTx/>
                <a:buSzTx/>
                <a:buFontTx/>
                <a:buNone/>
              </a:pPr>
              <a:t>33</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714348" y="500042"/>
            <a:ext cx="7596190" cy="1285884"/>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4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r>
              <a:rPr lang="el-GR" sz="48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48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3. Τοπική αντιμετώπιση των λοιμώξεων </a:t>
            </a:r>
            <a: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
            </a:r>
            <a:br>
              <a:rPr lang="el-GR" sz="3600"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endParaRPr lang="el-GR" sz="40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sp>
        <p:nvSpPr>
          <p:cNvPr id="62470" name="Rectangle 3"/>
          <p:cNvSpPr>
            <a:spLocks noGrp="1" noChangeArrowheads="1"/>
          </p:cNvSpPr>
          <p:nvPr>
            <p:ph idx="4294967295"/>
          </p:nvPr>
        </p:nvSpPr>
        <p:spPr>
          <a:xfrm>
            <a:off x="500063" y="2143125"/>
            <a:ext cx="8215312" cy="3462338"/>
          </a:xfrm>
        </p:spPr>
        <p:txBody>
          <a:bodyPr/>
          <a:lstStyle/>
          <a:p>
            <a:pPr marL="609600" indent="-609600" eaLnBrk="1" hangingPunct="1"/>
            <a:r>
              <a:rPr lang="el-GR" altLang="el-GR" smtClean="0"/>
              <a:t>Ιωδιούχος ποβιδόνη</a:t>
            </a:r>
          </a:p>
          <a:p>
            <a:pPr marL="609600" indent="-609600" eaLnBrk="1" hangingPunct="1"/>
            <a:r>
              <a:rPr lang="el-GR" altLang="el-GR" smtClean="0"/>
              <a:t>Νατριούχος σουλφαδιαζίνη (Φλαμαζίνη)</a:t>
            </a:r>
          </a:p>
          <a:p>
            <a:pPr marL="609600" indent="-609600" eaLnBrk="1" hangingPunct="1"/>
            <a:r>
              <a:rPr lang="el-GR" altLang="el-GR" smtClean="0"/>
              <a:t>Επιθέματα με νιτρικό άργυρο</a:t>
            </a:r>
          </a:p>
          <a:p>
            <a:pPr marL="609600" indent="-609600" eaLnBrk="1" hangingPunct="1"/>
            <a:r>
              <a:rPr lang="el-GR" altLang="el-GR" smtClean="0"/>
              <a:t>Βορικό οξύ</a:t>
            </a:r>
          </a:p>
          <a:p>
            <a:pPr marL="609600" indent="-609600" eaLnBrk="1" hangingPunct="1"/>
            <a:r>
              <a:rPr lang="el-GR" altLang="el-GR" smtClean="0"/>
              <a:t>Τοπικά αντιβιοτικά;</a:t>
            </a:r>
          </a:p>
        </p:txBody>
      </p:sp>
      <p:pic>
        <p:nvPicPr>
          <p:cNvPr id="62471" name="Picture 4" descr="Contreet lowres"/>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6643688" y="4495800"/>
            <a:ext cx="1978025" cy="1754188"/>
          </a:xfrm>
        </p:spPr>
      </p:pic>
    </p:spTree>
    <p:extLst>
      <p:ext uri="{BB962C8B-B14F-4D97-AF65-F5344CB8AC3E}">
        <p14:creationId xmlns:p14="http://schemas.microsoft.com/office/powerpoint/2010/main" val="309479271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03F166D9-6BBA-4FBF-BF01-EDA9F4AFBFB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349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349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88E897A5-BF7A-4076-A91B-954AD594E95C}" type="slidenum">
              <a:rPr lang="el-GR" altLang="el-GR" sz="1200">
                <a:solidFill>
                  <a:srgbClr val="1D4577"/>
                </a:solidFill>
              </a:rPr>
              <a:pPr>
                <a:spcBef>
                  <a:spcPct val="0"/>
                </a:spcBef>
                <a:buClrTx/>
                <a:buSzTx/>
                <a:buFontTx/>
                <a:buNone/>
              </a:pPr>
              <a:t>34</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28596" y="500042"/>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4. Προστασία των κατακλίσεων με επιθέματα</a:t>
            </a:r>
            <a:r>
              <a:rPr lang="el-GR" sz="2000" dirty="0" smtClean="0">
                <a:solidFill>
                  <a:schemeClr val="tx2">
                    <a:lumMod val="75000"/>
                  </a:schemeClr>
                </a:solidFill>
                <a:effectLst>
                  <a:outerShdw blurRad="38100" dist="25500" dir="5400000" algn="tl" rotWithShape="0">
                    <a:srgbClr val="000000">
                      <a:satMod val="180000"/>
                      <a:alpha val="75000"/>
                    </a:srgbClr>
                  </a:outerShdw>
                </a:effectLst>
              </a:rPr>
              <a:t/>
            </a:r>
            <a:br>
              <a:rPr lang="el-GR" sz="2000" dirty="0" smtClean="0">
                <a:solidFill>
                  <a:schemeClr val="tx2">
                    <a:lumMod val="75000"/>
                  </a:schemeClr>
                </a:solidFill>
                <a:effectLst>
                  <a:outerShdw blurRad="38100" dist="25500" dir="5400000" algn="tl" rotWithShape="0">
                    <a:srgbClr val="000000">
                      <a:satMod val="180000"/>
                      <a:alpha val="75000"/>
                    </a:srgbClr>
                  </a:outerShdw>
                </a:effectLst>
              </a:rPr>
            </a:br>
            <a:endParaRPr lang="el-GR" sz="4000" b="1" dirty="0">
              <a:solidFill>
                <a:schemeClr val="tx2">
                  <a:lumMod val="75000"/>
                </a:schemeClr>
              </a:solidFill>
              <a:effectLst>
                <a:outerShdw blurRad="38100" dist="25500" dir="5400000" algn="tl" rotWithShape="0">
                  <a:srgbClr val="000000">
                    <a:satMod val="180000"/>
                    <a:alpha val="75000"/>
                  </a:srgbClr>
                </a:outerShdw>
              </a:effectLst>
            </a:endParaRPr>
          </a:p>
        </p:txBody>
      </p:sp>
      <p:sp>
        <p:nvSpPr>
          <p:cNvPr id="63494" name="15 - Θέση περιεχομένου"/>
          <p:cNvSpPr>
            <a:spLocks noGrp="1"/>
          </p:cNvSpPr>
          <p:nvPr>
            <p:ph idx="4294967295"/>
          </p:nvPr>
        </p:nvSpPr>
        <p:spPr>
          <a:xfrm>
            <a:off x="457200" y="1143000"/>
            <a:ext cx="7239000" cy="5313363"/>
          </a:xfrm>
        </p:spPr>
        <p:txBody>
          <a:bodyPr/>
          <a:lstStyle/>
          <a:p>
            <a:pPr marL="292100" indent="-292100" eaLnBrk="1" hangingPunct="1">
              <a:buFont typeface="Wingdings 2" panose="05020102010507070707" pitchFamily="18" charset="2"/>
              <a:buNone/>
            </a:pPr>
            <a:r>
              <a:rPr lang="el-GR" altLang="el-GR" sz="2200" smtClean="0">
                <a:solidFill>
                  <a:srgbClr val="BDC097"/>
                </a:solidFill>
              </a:rPr>
              <a:t> </a:t>
            </a:r>
            <a:endParaRPr lang="el-GR" altLang="el-GR" smtClean="0"/>
          </a:p>
        </p:txBody>
      </p:sp>
      <p:pic>
        <p:nvPicPr>
          <p:cNvPr id="63495"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928813"/>
            <a:ext cx="2000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2" descr="Biatain Family lowre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6438" y="1928813"/>
            <a:ext cx="2000250"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4" descr="SeaSorb Soft famil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13" y="4143375"/>
            <a:ext cx="20732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6" descr="alione dressings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688" y="4143375"/>
            <a:ext cx="20859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9" name="Picture 4" descr="Purilon g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4143375"/>
            <a:ext cx="2071688"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9 - Ορθογώνιο"/>
          <p:cNvSpPr>
            <a:spLocks noChangeArrowheads="1"/>
          </p:cNvSpPr>
          <p:nvPr/>
        </p:nvSpPr>
        <p:spPr bwMode="auto">
          <a:xfrm>
            <a:off x="1143000" y="3429000"/>
            <a:ext cx="1171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Υδροκολλοειδή</a:t>
            </a:r>
            <a:endParaRPr lang="en-US" altLang="el-GR" sz="1200" b="1"/>
          </a:p>
        </p:txBody>
      </p:sp>
      <p:sp>
        <p:nvSpPr>
          <p:cNvPr id="63501" name="10 - Ορθογώνιο"/>
          <p:cNvSpPr>
            <a:spLocks noChangeArrowheads="1"/>
          </p:cNvSpPr>
          <p:nvPr/>
        </p:nvSpPr>
        <p:spPr bwMode="auto">
          <a:xfrm>
            <a:off x="6357938" y="3500438"/>
            <a:ext cx="736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Αφρώδη</a:t>
            </a:r>
            <a:endParaRPr lang="el-GR" altLang="el-GR" sz="1100" b="1"/>
          </a:p>
        </p:txBody>
      </p:sp>
      <p:sp>
        <p:nvSpPr>
          <p:cNvPr id="63502" name="11 - Ορθογώνιο"/>
          <p:cNvSpPr>
            <a:spLocks noChangeArrowheads="1"/>
          </p:cNvSpPr>
          <p:nvPr/>
        </p:nvSpPr>
        <p:spPr bwMode="auto">
          <a:xfrm>
            <a:off x="1285875" y="5715000"/>
            <a:ext cx="782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Αλγηνικά</a:t>
            </a:r>
          </a:p>
        </p:txBody>
      </p:sp>
      <p:sp>
        <p:nvSpPr>
          <p:cNvPr id="63503" name="12 - Ορθογώνιο"/>
          <p:cNvSpPr>
            <a:spLocks noChangeArrowheads="1"/>
          </p:cNvSpPr>
          <p:nvPr/>
        </p:nvSpPr>
        <p:spPr bwMode="auto">
          <a:xfrm>
            <a:off x="3500438" y="5715000"/>
            <a:ext cx="1243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Υδροτριχοειδικά</a:t>
            </a:r>
          </a:p>
        </p:txBody>
      </p:sp>
      <p:sp>
        <p:nvSpPr>
          <p:cNvPr id="63504" name="13 - Ορθογώνιο"/>
          <p:cNvSpPr>
            <a:spLocks noChangeArrowheads="1"/>
          </p:cNvSpPr>
          <p:nvPr/>
        </p:nvSpPr>
        <p:spPr bwMode="auto">
          <a:xfrm>
            <a:off x="6072188" y="5643563"/>
            <a:ext cx="8556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Υδρογέλες</a:t>
            </a:r>
          </a:p>
        </p:txBody>
      </p:sp>
      <p:pic>
        <p:nvPicPr>
          <p:cNvPr id="63505" name="Picture 2" descr="Contreet lowr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4688" y="1857375"/>
            <a:ext cx="2062162"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6" name="17 - Ορθογώνιο"/>
          <p:cNvSpPr>
            <a:spLocks noChangeArrowheads="1"/>
          </p:cNvSpPr>
          <p:nvPr/>
        </p:nvSpPr>
        <p:spPr bwMode="auto">
          <a:xfrm>
            <a:off x="3143250" y="3429000"/>
            <a:ext cx="1889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lnSpc>
                <a:spcPct val="135000"/>
              </a:lnSpc>
              <a:spcBef>
                <a:spcPct val="0"/>
              </a:spcBef>
              <a:buClrTx/>
              <a:buSzTx/>
              <a:buFontTx/>
              <a:buNone/>
            </a:pPr>
            <a:r>
              <a:rPr lang="el-GR" altLang="el-GR" sz="1200" b="1"/>
              <a:t>Υδροκολλοειδή με Άργυρο</a:t>
            </a:r>
            <a:endParaRPr lang="en-US" altLang="el-GR" sz="1200" b="1"/>
          </a:p>
        </p:txBody>
      </p:sp>
    </p:spTree>
    <p:extLst>
      <p:ext uri="{BB962C8B-B14F-4D97-AF65-F5344CB8AC3E}">
        <p14:creationId xmlns:p14="http://schemas.microsoft.com/office/powerpoint/2010/main" val="123827278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5F8AC166-B0A7-48E3-A161-54AD1F00EF24}"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553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554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0B51FD44-051B-4BCA-8C17-B2F89889831A}" type="slidenum">
              <a:rPr lang="el-GR" altLang="el-GR" sz="1200">
                <a:solidFill>
                  <a:srgbClr val="1D4577"/>
                </a:solidFill>
              </a:rPr>
              <a:pPr>
                <a:spcBef>
                  <a:spcPct val="0"/>
                </a:spcBef>
                <a:buClrTx/>
                <a:buSzTx/>
                <a:buFontTx/>
                <a:buNone/>
              </a:pPr>
              <a:t>35</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31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5.Υποβοήθηση της επούλωσης</a:t>
            </a:r>
            <a:endParaRPr lang="el-GR" sz="4000" b="1" dirty="0">
              <a:solidFill>
                <a:schemeClr val="accent1">
                  <a:lumMod val="60000"/>
                  <a:lumOff val="40000"/>
                </a:schemeClr>
              </a:solidFill>
              <a:effectLst>
                <a:outerShdw blurRad="38100" dist="25500" dir="5400000" algn="tl" rotWithShape="0">
                  <a:srgbClr val="000000">
                    <a:satMod val="180000"/>
                    <a:alpha val="75000"/>
                  </a:srgbClr>
                </a:outerShdw>
              </a:effectLst>
            </a:endParaRPr>
          </a:p>
        </p:txBody>
      </p:sp>
      <p:sp>
        <p:nvSpPr>
          <p:cNvPr id="65542" name="Rectangle 3"/>
          <p:cNvSpPr>
            <a:spLocks noGrp="1" noChangeArrowheads="1"/>
          </p:cNvSpPr>
          <p:nvPr>
            <p:ph idx="4294967295"/>
          </p:nvPr>
        </p:nvSpPr>
        <p:spPr>
          <a:xfrm>
            <a:off x="500063" y="2417763"/>
            <a:ext cx="8072437" cy="3357562"/>
          </a:xfrm>
        </p:spPr>
        <p:txBody>
          <a:bodyPr/>
          <a:lstStyle/>
          <a:p>
            <a:pPr marL="609600" indent="-609600" eaLnBrk="1" hangingPunct="1"/>
            <a:r>
              <a:rPr lang="el-GR" altLang="el-GR" smtClean="0"/>
              <a:t>Καθαριότητα/αντισηψία</a:t>
            </a:r>
          </a:p>
          <a:p>
            <a:pPr marL="609600" indent="-609600" eaLnBrk="1" hangingPunct="1"/>
            <a:r>
              <a:rPr lang="el-GR" altLang="el-GR" smtClean="0"/>
              <a:t>Σίτιση/ τεχνητή διατροφή</a:t>
            </a:r>
          </a:p>
          <a:p>
            <a:pPr marL="609600" indent="-609600" eaLnBrk="1" hangingPunct="1"/>
            <a:r>
              <a:rPr lang="el-GR" altLang="el-GR" smtClean="0"/>
              <a:t>Διόρθωση </a:t>
            </a:r>
            <a:r>
              <a:rPr lang="en-US" altLang="el-GR" smtClean="0">
                <a:latin typeface="Rockwell" panose="02060603020205020403" pitchFamily="18" charset="0"/>
              </a:rPr>
              <a:t>Ht</a:t>
            </a:r>
            <a:r>
              <a:rPr lang="el-GR" altLang="el-GR" smtClean="0"/>
              <a:t> και ηλεκτρολυτών</a:t>
            </a:r>
          </a:p>
          <a:p>
            <a:pPr marL="609600" indent="-609600" eaLnBrk="1" hangingPunct="1"/>
            <a:r>
              <a:rPr lang="el-GR" altLang="el-GR" smtClean="0"/>
              <a:t>«Επουλωτικά»</a:t>
            </a:r>
            <a:r>
              <a:rPr lang="en-US" altLang="el-GR" smtClean="0">
                <a:latin typeface="Rockwell" panose="02060603020205020403" pitchFamily="18" charset="0"/>
              </a:rPr>
              <a:t> </a:t>
            </a:r>
            <a:r>
              <a:rPr lang="el-GR" altLang="el-GR" smtClean="0"/>
              <a:t>σκευάσματα (επιθέματα κολλαγόνου/κυτταρίνης, </a:t>
            </a:r>
            <a:r>
              <a:rPr lang="en-US" altLang="el-GR" smtClean="0">
                <a:latin typeface="Rockwell" panose="02060603020205020403" pitchFamily="18" charset="0"/>
              </a:rPr>
              <a:t>Helixderm)</a:t>
            </a:r>
            <a:endParaRPr lang="el-GR" altLang="el-GR" smtClean="0"/>
          </a:p>
        </p:txBody>
      </p:sp>
    </p:spTree>
    <p:extLst>
      <p:ext uri="{BB962C8B-B14F-4D97-AF65-F5344CB8AC3E}">
        <p14:creationId xmlns:p14="http://schemas.microsoft.com/office/powerpoint/2010/main" val="27226106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37A22C8C-F858-46B1-A4FD-1365FC55EA11}"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656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656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C4A0104-0AA3-4936-92BD-9623AD5B01D7}" type="slidenum">
              <a:rPr lang="el-GR" altLang="el-GR" sz="1200">
                <a:solidFill>
                  <a:srgbClr val="1D4577"/>
                </a:solidFill>
              </a:rPr>
              <a:pPr>
                <a:spcBef>
                  <a:spcPct val="0"/>
                </a:spcBef>
                <a:buClrTx/>
                <a:buSzTx/>
                <a:buFontTx/>
                <a:buNone/>
              </a:pPr>
              <a:t>36</a:t>
            </a:fld>
            <a:endParaRPr lang="el-GR" altLang="el-GR" sz="1200">
              <a:solidFill>
                <a:srgbClr val="1D4577"/>
              </a:solidFill>
            </a:endParaRPr>
          </a:p>
        </p:txBody>
      </p:sp>
      <p:sp>
        <p:nvSpPr>
          <p:cNvPr id="195586" name="Rectangle 2"/>
          <p:cNvSpPr>
            <a:spLocks noGrp="1" noChangeArrowheads="1"/>
          </p:cNvSpPr>
          <p:nvPr>
            <p:ph type="title" idx="4294967295"/>
          </p:nvPr>
        </p:nvSpPr>
        <p:spPr>
          <a:xfrm>
            <a:off x="457200" y="253536"/>
            <a:ext cx="8229600" cy="1143000"/>
          </a:xfrm>
          <a:ln>
            <a:miter lim="800000"/>
            <a:headEnd/>
            <a:tailEnd/>
          </a:ln>
          <a:extLst/>
        </p:spPr>
        <p:txBody>
          <a:bodyPr rIns="91440">
            <a:normAutofit fontScale="90000"/>
            <a:scene3d>
              <a:camera prst="orthographicFront"/>
              <a:lightRig rig="soft" dir="t">
                <a:rot lat="0" lon="0" rev="2400000"/>
              </a:lightRig>
            </a:scene3d>
            <a:sp3d>
              <a:bevelT w="19050" h="12700"/>
            </a:sp3d>
          </a:bodyPr>
          <a:lstStyle/>
          <a:p>
            <a:pPr marL="54864" algn="ctr" eaLnBrk="1" fontAlgn="auto" hangingPunct="1">
              <a:spcAft>
                <a:spcPts val="0"/>
              </a:spcAft>
              <a:defRPr/>
            </a:pPr>
            <a: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ΦΡΟΝΤΙΔΑ ΤΩΝ ΚΑΤΑΚΛΙΣΕΩΝ</a:t>
            </a:r>
            <a:br>
              <a:rPr lang="el-GR" sz="40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br>
            <a:r>
              <a:rPr lang="el-GR" sz="2700" b="1" dirty="0" smtClean="0">
                <a:solidFill>
                  <a:schemeClr val="accent1">
                    <a:lumMod val="60000"/>
                    <a:lumOff val="40000"/>
                  </a:schemeClr>
                </a:solidFill>
                <a:effectLst>
                  <a:outerShdw blurRad="38100" dist="25500" dir="5400000" algn="tl" rotWithShape="0">
                    <a:srgbClr val="000000">
                      <a:satMod val="180000"/>
                      <a:alpha val="75000"/>
                    </a:srgbClr>
                  </a:outerShdw>
                </a:effectLst>
              </a:rPr>
              <a:t>6. Χειρουργική αντιμετώπιση</a:t>
            </a:r>
            <a:endParaRPr lang="el-GR" sz="4000" b="1" dirty="0">
              <a:solidFill>
                <a:schemeClr val="accent1">
                  <a:lumMod val="60000"/>
                  <a:lumOff val="40000"/>
                </a:schemeClr>
              </a:solidFill>
              <a:effectLst>
                <a:outerShdw blurRad="38100" dist="25500" dir="5400000" algn="tl" rotWithShape="0">
                  <a:srgbClr val="000000">
                    <a:satMod val="180000"/>
                    <a:alpha val="75000"/>
                  </a:srgbClr>
                </a:outerShdw>
              </a:effectLst>
            </a:endParaRPr>
          </a:p>
        </p:txBody>
      </p:sp>
      <p:sp>
        <p:nvSpPr>
          <p:cNvPr id="66566" name="Rectangle 3"/>
          <p:cNvSpPr>
            <a:spLocks noGrp="1" noChangeArrowheads="1"/>
          </p:cNvSpPr>
          <p:nvPr>
            <p:ph idx="4294967295"/>
          </p:nvPr>
        </p:nvSpPr>
        <p:spPr>
          <a:xfrm>
            <a:off x="500063" y="1500188"/>
            <a:ext cx="8215312" cy="3462337"/>
          </a:xfrm>
        </p:spPr>
        <p:txBody>
          <a:bodyPr/>
          <a:lstStyle/>
          <a:p>
            <a:pPr marL="609600" indent="-609600" algn="just" eaLnBrk="1" hangingPunct="1">
              <a:buFont typeface="Wingdings 2" panose="05020102010507070707" pitchFamily="18" charset="2"/>
              <a:buNone/>
            </a:pPr>
            <a:r>
              <a:rPr lang="el-GR" altLang="el-GR" smtClean="0"/>
              <a:t>	</a:t>
            </a:r>
            <a:r>
              <a:rPr lang="el-GR" altLang="el-GR" sz="2200" smtClean="0"/>
              <a:t>Η χειρουργική σύγκλιση των κατακλίσεων, υπό προϋποθέσεις, αποτελεί ταχεία, μόνιμη και ασφαλή λύση του προβλήματος.</a:t>
            </a:r>
          </a:p>
        </p:txBody>
      </p:sp>
      <p:pic>
        <p:nvPicPr>
          <p:cNvPr id="66567" name="Picture 4" descr="ΣπηΠπο"/>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3286125"/>
            <a:ext cx="174942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5" descr="ΣπηΠδ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313" y="3286125"/>
            <a:ext cx="1785937"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4" descr="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286125"/>
            <a:ext cx="1714500" cy="139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5" descr="1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15125" y="3286125"/>
            <a:ext cx="16430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688" y="5000625"/>
            <a:ext cx="16430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5000625"/>
            <a:ext cx="16430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3" name="Picture 4" descr="ΜουΡπο"/>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063" y="5000625"/>
            <a:ext cx="16430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5" descr="ΜουΡδ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15125" y="5000625"/>
            <a:ext cx="16192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066841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A1FDB84-C105-4882-8EAF-EF170D6690EA}"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6861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6861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32E83400-6B94-4863-BEA0-CC02BE561339}" type="slidenum">
              <a:rPr lang="el-GR" altLang="el-GR" sz="1200">
                <a:solidFill>
                  <a:srgbClr val="1D4577"/>
                </a:solidFill>
              </a:rPr>
              <a:pPr>
                <a:spcBef>
                  <a:spcPct val="0"/>
                </a:spcBef>
                <a:buClrTx/>
                <a:buSzTx/>
                <a:buFontTx/>
                <a:buNone/>
              </a:pPr>
              <a:t>37</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4" name="3 - Θέση περιεχομένου"/>
          <p:cNvSpPr>
            <a:spLocks noGrp="1"/>
          </p:cNvSpPr>
          <p:nvPr>
            <p:ph idx="4294967295"/>
          </p:nvPr>
        </p:nvSpPr>
        <p:spPr>
          <a:xfrm>
            <a:off x="1071563" y="1785938"/>
            <a:ext cx="6896100" cy="4857750"/>
          </a:xfrm>
        </p:spPr>
        <p:txBody>
          <a:bodyPr/>
          <a:lstStyle/>
          <a:p>
            <a:pPr eaLnBrk="1" hangingPunct="1"/>
            <a:r>
              <a:rPr lang="el-GR" altLang="el-GR" sz="1800" smtClean="0">
                <a:solidFill>
                  <a:srgbClr val="002060"/>
                </a:solidFill>
              </a:rPr>
              <a:t>Καθαρισμός του έλκους πίεσης </a:t>
            </a:r>
          </a:p>
          <a:p>
            <a:pPr eaLnBrk="1" hangingPunct="1"/>
            <a:r>
              <a:rPr lang="el-GR" altLang="el-GR" sz="1800" smtClean="0">
                <a:solidFill>
                  <a:srgbClr val="002060"/>
                </a:solidFill>
              </a:rPr>
              <a:t>Χρήση επιθεμάτων κατά τη φροντίδα του έλκους πίεσης </a:t>
            </a:r>
          </a:p>
          <a:p>
            <a:pPr eaLnBrk="1" hangingPunct="1"/>
            <a:r>
              <a:rPr lang="el-GR" altLang="el-GR" sz="1800" smtClean="0">
                <a:solidFill>
                  <a:srgbClr val="002060"/>
                </a:solidFill>
              </a:rPr>
              <a:t>Έλεγχος των λοιμώξεων </a:t>
            </a:r>
          </a:p>
          <a:p>
            <a:pPr eaLnBrk="1" hangingPunct="1"/>
            <a:r>
              <a:rPr lang="el-GR" altLang="el-GR" sz="1800" smtClean="0">
                <a:solidFill>
                  <a:srgbClr val="002060"/>
                </a:solidFill>
              </a:rPr>
              <a:t>Εναλλακτικές θεραπείες </a:t>
            </a:r>
          </a:p>
          <a:p>
            <a:pPr eaLnBrk="1" hangingPunct="1">
              <a:buFont typeface="Wingdings" panose="05000000000000000000" pitchFamily="2" charset="2"/>
              <a:buChar char="§"/>
            </a:pPr>
            <a:r>
              <a:rPr lang="el-GR" altLang="el-GR" sz="1800" smtClean="0">
                <a:solidFill>
                  <a:srgbClr val="002060"/>
                </a:solidFill>
              </a:rPr>
              <a:t>Χειρουργική αποκατάσταση</a:t>
            </a:r>
          </a:p>
          <a:p>
            <a:pPr eaLnBrk="1" hangingPunct="1">
              <a:buFont typeface="Wingdings" panose="05000000000000000000" pitchFamily="2" charset="2"/>
              <a:buChar char="§"/>
            </a:pPr>
            <a:r>
              <a:rPr lang="el-GR" altLang="el-GR" sz="1800" smtClean="0">
                <a:solidFill>
                  <a:srgbClr val="002060"/>
                </a:solidFill>
              </a:rPr>
              <a:t>Απευθείας σύγκλιση του τραύματος</a:t>
            </a:r>
          </a:p>
          <a:p>
            <a:pPr eaLnBrk="1" hangingPunct="1">
              <a:buFont typeface="Wingdings" panose="05000000000000000000" pitchFamily="2" charset="2"/>
              <a:buChar char="§"/>
            </a:pPr>
            <a:r>
              <a:rPr lang="el-GR" altLang="el-GR" sz="1800" smtClean="0">
                <a:solidFill>
                  <a:srgbClr val="002060"/>
                </a:solidFill>
              </a:rPr>
              <a:t>Μεταμόσχευση δέρματος </a:t>
            </a:r>
          </a:p>
          <a:p>
            <a:pPr eaLnBrk="1" hangingPunct="1">
              <a:buFont typeface="Wingdings" panose="05000000000000000000" pitchFamily="2" charset="2"/>
              <a:buChar char="§"/>
            </a:pPr>
            <a:r>
              <a:rPr lang="el-GR" altLang="el-GR" sz="1800" smtClean="0">
                <a:solidFill>
                  <a:srgbClr val="002060"/>
                </a:solidFill>
              </a:rPr>
              <a:t>Ηλεκτρική διέγερση </a:t>
            </a:r>
          </a:p>
          <a:p>
            <a:pPr eaLnBrk="1" hangingPunct="1">
              <a:buFont typeface="Wingdings" panose="05000000000000000000" pitchFamily="2" charset="2"/>
              <a:buChar char="§"/>
            </a:pPr>
            <a:r>
              <a:rPr lang="el-GR" altLang="el-GR" sz="1800" smtClean="0">
                <a:solidFill>
                  <a:srgbClr val="002060"/>
                </a:solidFill>
              </a:rPr>
              <a:t>Υπερβαρικό οξυγόνο</a:t>
            </a:r>
          </a:p>
          <a:p>
            <a:pPr eaLnBrk="1" hangingPunct="1">
              <a:buFont typeface="Wingdings" panose="05000000000000000000" pitchFamily="2" charset="2"/>
              <a:buChar char="§"/>
            </a:pPr>
            <a:r>
              <a:rPr lang="el-GR" altLang="el-GR" sz="1800" smtClean="0">
                <a:solidFill>
                  <a:srgbClr val="002060"/>
                </a:solidFill>
              </a:rPr>
              <a:t>Ακτινοβολία λέιζερ</a:t>
            </a:r>
          </a:p>
          <a:p>
            <a:pPr eaLnBrk="1" hangingPunct="1">
              <a:buFont typeface="Wingdings" panose="05000000000000000000" pitchFamily="2" charset="2"/>
              <a:buChar char="§"/>
            </a:pPr>
            <a:r>
              <a:rPr lang="el-GR" altLang="el-GR" sz="1800" smtClean="0">
                <a:solidFill>
                  <a:srgbClr val="002060"/>
                </a:solidFill>
              </a:rPr>
              <a:t>Υπερηχογράφημα</a:t>
            </a:r>
          </a:p>
          <a:p>
            <a:pPr eaLnBrk="1" hangingPunct="1">
              <a:buFont typeface="Wingdings" panose="05000000000000000000" pitchFamily="2" charset="2"/>
              <a:buChar char="§"/>
            </a:pPr>
            <a:r>
              <a:rPr lang="el-GR" altLang="el-GR" sz="1800" smtClean="0">
                <a:solidFill>
                  <a:srgbClr val="002060"/>
                </a:solidFill>
              </a:rPr>
              <a:t>Τοπικές θεραπείες και φάρμακα </a:t>
            </a:r>
          </a:p>
          <a:p>
            <a:pPr eaLnBrk="1" hangingPunct="1"/>
            <a:endParaRPr lang="el-GR" altLang="el-GR" sz="1400" smtClean="0">
              <a:solidFill>
                <a:srgbClr val="002060"/>
              </a:solidFill>
            </a:endParaRPr>
          </a:p>
          <a:p>
            <a:pPr eaLnBrk="1" hangingPunct="1"/>
            <a:endParaRPr lang="el-GR" altLang="el-GR" sz="300" smtClean="0">
              <a:solidFill>
                <a:srgbClr val="002060"/>
              </a:solidFill>
            </a:endParaRPr>
          </a:p>
        </p:txBody>
      </p:sp>
    </p:spTree>
    <p:extLst>
      <p:ext uri="{BB962C8B-B14F-4D97-AF65-F5344CB8AC3E}">
        <p14:creationId xmlns:p14="http://schemas.microsoft.com/office/powerpoint/2010/main" val="3377548422"/>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64C3D63-AEEB-489C-A9AD-6D3AEBEF7E2B}"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7065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7066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5D0E78E-56C4-4C2C-96D7-F7F8B2CAD946}" type="slidenum">
              <a:rPr lang="el-GR" altLang="el-GR" sz="1200">
                <a:solidFill>
                  <a:srgbClr val="1D4577"/>
                </a:solidFill>
              </a:rPr>
              <a:pPr>
                <a:spcBef>
                  <a:spcPct val="0"/>
                </a:spcBef>
                <a:buClrTx/>
                <a:buSzTx/>
                <a:buFontTx/>
                <a:buNone/>
              </a:pPr>
              <a:t>38</a:t>
            </a:fld>
            <a:endParaRPr lang="el-GR" altLang="el-GR" sz="1200">
              <a:solidFill>
                <a:srgbClr val="1D4577"/>
              </a:solidFill>
            </a:endParaRPr>
          </a:p>
        </p:txBody>
      </p:sp>
      <p:sp>
        <p:nvSpPr>
          <p:cNvPr id="4" name="3 - Θέση περιεχομένου"/>
          <p:cNvSpPr>
            <a:spLocks noGrp="1"/>
          </p:cNvSpPr>
          <p:nvPr>
            <p:ph idx="4294967295"/>
          </p:nvPr>
        </p:nvSpPr>
        <p:spPr>
          <a:xfrm>
            <a:off x="785813" y="1643063"/>
            <a:ext cx="7500937" cy="5000625"/>
          </a:xfrm>
        </p:spPr>
        <p:txBody>
          <a:bodyPr>
            <a:normAutofit/>
          </a:bodyPr>
          <a:lstStyle/>
          <a:p>
            <a:pPr eaLnBrk="1" hangingPunct="1">
              <a:spcAft>
                <a:spcPts val="1200"/>
              </a:spcAft>
              <a:buFont typeface="Wingdings 2" panose="05020102010507070707" pitchFamily="18" charset="2"/>
              <a:buNone/>
              <a:defRPr/>
            </a:pPr>
            <a:r>
              <a:rPr lang="el-GR" sz="2300" b="1" smtClean="0">
                <a:solidFill>
                  <a:srgbClr val="002060"/>
                </a:solidFill>
                <a:effectLst>
                  <a:outerShdw blurRad="38100" dist="38100" dir="2700000" algn="tl">
                    <a:srgbClr val="C0C0C0"/>
                  </a:outerShdw>
                </a:effectLst>
              </a:rPr>
              <a:t>Νοσηλευτικό ιστορικό</a:t>
            </a:r>
          </a:p>
          <a:p>
            <a:pPr eaLnBrk="1" hangingPunct="1">
              <a:defRPr/>
            </a:pPr>
            <a:r>
              <a:rPr lang="el-GR" sz="2200" smtClean="0"/>
              <a:t>Η στρατηγική της πρόληψης αρχίζει με τη συστηματική αξιολόγηση του δέρματος </a:t>
            </a:r>
          </a:p>
          <a:p>
            <a:pPr eaLnBrk="1" hangingPunct="1">
              <a:defRPr/>
            </a:pPr>
            <a:r>
              <a:rPr lang="el-GR" sz="2200" smtClean="0"/>
              <a:t>Το νοσηλευτικό ιστορικό περιλαμβάνει ερωτήσεις που εστιάζουν:</a:t>
            </a:r>
          </a:p>
          <a:p>
            <a:pPr eaLnBrk="1" hangingPunct="1">
              <a:buFont typeface="Wingdings" pitchFamily="2" charset="2"/>
              <a:buChar char="§"/>
              <a:defRPr/>
            </a:pPr>
            <a:r>
              <a:rPr lang="el-GR" sz="2200" smtClean="0"/>
              <a:t> στην εμφάνιση του δέρματος</a:t>
            </a:r>
          </a:p>
          <a:p>
            <a:pPr eaLnBrk="1" hangingPunct="1">
              <a:buFont typeface="Wingdings" pitchFamily="2" charset="2"/>
              <a:buChar char="§"/>
              <a:defRPr/>
            </a:pPr>
            <a:r>
              <a:rPr lang="el-GR" sz="2200" smtClean="0"/>
              <a:t> στις δραστηριότητες του ασθενούς </a:t>
            </a:r>
          </a:p>
          <a:p>
            <a:pPr eaLnBrk="1" hangingPunct="1">
              <a:buFont typeface="Wingdings" pitchFamily="2" charset="2"/>
              <a:buChar char="§"/>
              <a:defRPr/>
            </a:pPr>
            <a:r>
              <a:rPr lang="el-GR" sz="2200" smtClean="0"/>
              <a:t>στην εφαρμογή κάποιας θεραπείας</a:t>
            </a:r>
          </a:p>
          <a:p>
            <a:pPr eaLnBrk="1" hangingPunct="1">
              <a:buFont typeface="Wingdings" pitchFamily="2" charset="2"/>
              <a:buChar char="§"/>
              <a:defRPr/>
            </a:pPr>
            <a:r>
              <a:rPr lang="el-GR" sz="2200" smtClean="0"/>
              <a:t>στην αξιολόγηση της κινητικής και διατροφικής του κατάστασης </a:t>
            </a:r>
          </a:p>
          <a:p>
            <a:pPr eaLnBrk="1" hangingPunct="1">
              <a:buFont typeface="Wingdings" pitchFamily="2" charset="2"/>
              <a:buChar char="§"/>
              <a:defRPr/>
            </a:pPr>
            <a:r>
              <a:rPr lang="el-GR" sz="2200" smtClean="0"/>
              <a:t>στην ύπαρξη πιθανής ακράτειας</a:t>
            </a:r>
          </a:p>
          <a:p>
            <a:pPr eaLnBrk="1" hangingPunct="1">
              <a:buFont typeface="Wingdings" pitchFamily="2" charset="2"/>
              <a:buChar char="§"/>
              <a:defRPr/>
            </a:pPr>
            <a:r>
              <a:rPr lang="el-GR" sz="2200" smtClean="0"/>
              <a:t>στην παρουσία  πόνου</a:t>
            </a:r>
          </a:p>
          <a:p>
            <a:pPr eaLnBrk="1" hangingPunct="1">
              <a:buFont typeface="Wingdings 2" panose="05020102010507070707" pitchFamily="18" charset="2"/>
              <a:buNone/>
              <a:defRPr/>
            </a:pPr>
            <a:endParaRPr lang="el-GR" sz="2000" b="1" smtClean="0">
              <a:solidFill>
                <a:srgbClr val="002060"/>
              </a:solidFill>
              <a:effectLst>
                <a:outerShdw blurRad="38100" dist="38100" dir="2700000" algn="tl">
                  <a:srgbClr val="C0C0C0"/>
                </a:outerShdw>
              </a:effectLst>
            </a:endParaRPr>
          </a:p>
          <a:p>
            <a:pPr eaLnBrk="1" hangingPunct="1">
              <a:buFont typeface="Wingdings 2" panose="05020102010507070707" pitchFamily="18" charset="2"/>
              <a:buNone/>
              <a:defRPr/>
            </a:pPr>
            <a:endParaRPr lang="el-GR" sz="2000" smtClean="0"/>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237353"/>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A149ACC-591D-410A-A9A1-FF3586B82DA6}"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7270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7270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3FD05B2-01CF-4282-8955-9B9C8667D9B9}" type="slidenum">
              <a:rPr lang="el-GR" altLang="el-GR" sz="1200">
                <a:solidFill>
                  <a:srgbClr val="1D4577"/>
                </a:solidFill>
              </a:rPr>
              <a:pPr>
                <a:spcBef>
                  <a:spcPct val="0"/>
                </a:spcBef>
                <a:buClrTx/>
                <a:buSzTx/>
                <a:buFontTx/>
                <a:buNone/>
              </a:pPr>
              <a:t>39</a:t>
            </a:fld>
            <a:endParaRPr lang="el-GR" altLang="el-GR" sz="1200">
              <a:solidFill>
                <a:srgbClr val="1D4577"/>
              </a:solidFill>
            </a:endParaRPr>
          </a:p>
        </p:txBody>
      </p:sp>
      <p:sp>
        <p:nvSpPr>
          <p:cNvPr id="4" name="3 - Θέση περιεχομένου"/>
          <p:cNvSpPr>
            <a:spLocks noGrp="1"/>
          </p:cNvSpPr>
          <p:nvPr>
            <p:ph idx="4294967295"/>
          </p:nvPr>
        </p:nvSpPr>
        <p:spPr>
          <a:xfrm>
            <a:off x="785813" y="1785938"/>
            <a:ext cx="7500937" cy="4857750"/>
          </a:xfrm>
        </p:spPr>
        <p:txBody>
          <a:bodyPr>
            <a:normAutofit/>
          </a:bodyPr>
          <a:lstStyle/>
          <a:p>
            <a:pPr eaLnBrk="1" hangingPunct="1">
              <a:spcBef>
                <a:spcPts val="600"/>
              </a:spcBef>
              <a:buFont typeface="Wingdings 2" panose="05020102010507070707" pitchFamily="18" charset="2"/>
              <a:buNone/>
              <a:defRPr/>
            </a:pPr>
            <a:r>
              <a:rPr lang="el-GR" sz="2400" b="1" smtClean="0">
                <a:solidFill>
                  <a:srgbClr val="002060"/>
                </a:solidFill>
                <a:effectLst>
                  <a:outerShdw blurRad="38100" dist="38100" dir="2700000" algn="tl">
                    <a:srgbClr val="C0C0C0"/>
                  </a:outerShdw>
                </a:effectLst>
              </a:rPr>
              <a:t>Αντικειμενική εξέταση </a:t>
            </a:r>
          </a:p>
          <a:p>
            <a:pPr eaLnBrk="1" hangingPunct="1">
              <a:spcBef>
                <a:spcPts val="600"/>
              </a:spcBef>
              <a:defRPr/>
            </a:pPr>
            <a:r>
              <a:rPr lang="el-GR" sz="2000" smtClean="0"/>
              <a:t>εντόπιση έλκους</a:t>
            </a:r>
          </a:p>
          <a:p>
            <a:pPr eaLnBrk="1" hangingPunct="1">
              <a:spcBef>
                <a:spcPts val="600"/>
              </a:spcBef>
              <a:defRPr/>
            </a:pPr>
            <a:r>
              <a:rPr lang="el-GR" sz="2000" smtClean="0"/>
              <a:t>εκτίμηση του σταδίου</a:t>
            </a:r>
          </a:p>
          <a:p>
            <a:pPr eaLnBrk="1" hangingPunct="1">
              <a:spcBef>
                <a:spcPts val="600"/>
              </a:spcBef>
              <a:defRPr/>
            </a:pPr>
            <a:r>
              <a:rPr lang="el-GR" sz="2000" smtClean="0"/>
              <a:t>διαστάσεις του έλκους (μήκος, πλάτος, βάθος)</a:t>
            </a:r>
          </a:p>
          <a:p>
            <a:pPr eaLnBrk="1" hangingPunct="1">
              <a:spcBef>
                <a:spcPts val="600"/>
              </a:spcBef>
              <a:defRPr/>
            </a:pPr>
            <a:r>
              <a:rPr lang="el-GR" sz="2000" smtClean="0"/>
              <a:t>παρουσία  οποιουδήποτε παθολογικού ευρήματος στο τραύμα:</a:t>
            </a:r>
          </a:p>
          <a:p>
            <a:pPr eaLnBrk="1" hangingPunct="1">
              <a:spcBef>
                <a:spcPts val="600"/>
              </a:spcBef>
              <a:buFont typeface="Wingdings" pitchFamily="2" charset="2"/>
              <a:buChar char="§"/>
              <a:defRPr/>
            </a:pPr>
            <a:r>
              <a:rPr lang="el-GR" sz="2000" b="1" smtClean="0"/>
              <a:t>εκκόλπωμα: </a:t>
            </a:r>
            <a:r>
              <a:rPr lang="el-GR" sz="2000" smtClean="0"/>
              <a:t>μια κοιλότητα κάτω από το τραύμα με αυξημένες πιθανότητες επιμόλυνσης</a:t>
            </a:r>
          </a:p>
          <a:p>
            <a:pPr eaLnBrk="1" hangingPunct="1">
              <a:spcBef>
                <a:spcPts val="600"/>
              </a:spcBef>
              <a:buFont typeface="Wingdings" pitchFamily="2" charset="2"/>
              <a:buChar char="§"/>
              <a:defRPr/>
            </a:pPr>
            <a:r>
              <a:rPr lang="el-GR" sz="2000" b="1" smtClean="0"/>
              <a:t>συρίγγιο: </a:t>
            </a:r>
            <a:r>
              <a:rPr lang="el-GR" sz="2000" smtClean="0"/>
              <a:t>δίοδος ή άνοιγμα που μπορεί να είναι ορατό στην επιφάνεια του δέρματος, αλλά με το μεγαλύτερο μέρος του υπό την επιφάνεια του δέρματος</a:t>
            </a:r>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5272202"/>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58A84216-2051-4794-8B35-13229F2F97E8}"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1229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1229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F48C15B5-D7FB-45F8-98EF-6C8F7C663A2E}" type="slidenum">
              <a:rPr lang="el-GR" altLang="el-GR" sz="1200">
                <a:solidFill>
                  <a:srgbClr val="1D4577"/>
                </a:solidFill>
              </a:rPr>
              <a:pPr>
                <a:spcBef>
                  <a:spcPct val="0"/>
                </a:spcBef>
                <a:buClrTx/>
                <a:buSzTx/>
                <a:buFontTx/>
                <a:buNone/>
              </a:pPr>
              <a:t>4</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4" name="3 - Θέση περιεχομένου"/>
          <p:cNvSpPr>
            <a:spLocks noGrp="1"/>
          </p:cNvSpPr>
          <p:nvPr>
            <p:ph idx="4294967295"/>
          </p:nvPr>
        </p:nvSpPr>
        <p:spPr>
          <a:xfrm>
            <a:off x="642938" y="1785938"/>
            <a:ext cx="8072437" cy="4286250"/>
          </a:xfrm>
        </p:spPr>
        <p:txBody>
          <a:bodyPr/>
          <a:lstStyle/>
          <a:p>
            <a:pPr eaLnBrk="1" hangingPunct="1">
              <a:lnSpc>
                <a:spcPct val="110000"/>
              </a:lnSpc>
            </a:pPr>
            <a:r>
              <a:rPr lang="el-GR" altLang="el-GR" sz="2100" smtClean="0"/>
              <a:t>Το </a:t>
            </a:r>
            <a:r>
              <a:rPr lang="el-GR" altLang="el-GR" sz="2100" b="1" smtClean="0"/>
              <a:t>έλκος πίεσης </a:t>
            </a:r>
            <a:r>
              <a:rPr lang="el-GR" altLang="el-GR" sz="2100" smtClean="0"/>
              <a:t>(έλκος κατάκλισης), ορίζεται από τον Οργανισμό Φροντίδας και Υγείας των ΗΠΑ ως βλάβη που προκαλείται από συνεχή πίεση, η οποία έχει ως αποτέλεσμα την καταστροφή του υποδόριου ιστού (</a:t>
            </a:r>
            <a:r>
              <a:rPr lang="en-US" altLang="el-GR" sz="2100" smtClean="0"/>
              <a:t>USDHHS, 1994)</a:t>
            </a:r>
            <a:endParaRPr lang="el-GR" altLang="el-GR" sz="2100" smtClean="0"/>
          </a:p>
          <a:p>
            <a:pPr eaLnBrk="1" hangingPunct="1">
              <a:lnSpc>
                <a:spcPct val="110000"/>
              </a:lnSpc>
            </a:pPr>
            <a:r>
              <a:rPr lang="el-GR" altLang="el-GR" sz="2100" smtClean="0"/>
              <a:t>Τα ανοιχτά τραύματα του δέρματος καταλύουν τη φυσική προστασία και αφήνουν εκτεθειμένο τον οργανισμό στην είσοδο παθογόνων παραγόντων</a:t>
            </a:r>
          </a:p>
          <a:p>
            <a:pPr eaLnBrk="1" hangingPunct="1">
              <a:lnSpc>
                <a:spcPct val="110000"/>
              </a:lnSpc>
            </a:pPr>
            <a:r>
              <a:rPr lang="el-GR" altLang="el-GR" sz="2100" smtClean="0"/>
              <a:t>Η πρόληψη και η αντιμετώπιση των κατακλίσεων ανήκει στη νοσηλευτική φροντίδα</a:t>
            </a:r>
          </a:p>
          <a:p>
            <a:pPr eaLnBrk="1" hangingPunct="1">
              <a:lnSpc>
                <a:spcPct val="110000"/>
              </a:lnSpc>
            </a:pPr>
            <a:endParaRPr lang="el-GR" altLang="el-GR" sz="2100" smtClean="0"/>
          </a:p>
          <a:p>
            <a:pPr eaLnBrk="1" hangingPunct="1">
              <a:lnSpc>
                <a:spcPct val="90000"/>
              </a:lnSpc>
            </a:pPr>
            <a:endParaRPr lang="el-GR" altLang="el-GR" sz="2100" smtClean="0"/>
          </a:p>
        </p:txBody>
      </p:sp>
    </p:spTree>
    <p:extLst>
      <p:ext uri="{BB962C8B-B14F-4D97-AF65-F5344CB8AC3E}">
        <p14:creationId xmlns:p14="http://schemas.microsoft.com/office/powerpoint/2010/main" val="915430849"/>
      </p:ext>
    </p:extLst>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B18F9CD-8A52-452F-A301-A0A1568B83BF}"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7475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7475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1ED9CAA-9284-4A97-A6C7-1DF3F04CB018}" type="slidenum">
              <a:rPr lang="el-GR" altLang="el-GR" sz="1200">
                <a:solidFill>
                  <a:srgbClr val="1D4577"/>
                </a:solidFill>
              </a:rPr>
              <a:pPr>
                <a:spcBef>
                  <a:spcPct val="0"/>
                </a:spcBef>
                <a:buClrTx/>
                <a:buSzTx/>
                <a:buFontTx/>
                <a:buNone/>
              </a:pPr>
              <a:t>40</a:t>
            </a:fld>
            <a:endParaRPr lang="el-GR" altLang="el-GR" sz="1200">
              <a:solidFill>
                <a:srgbClr val="1D4577"/>
              </a:solidFill>
            </a:endParaRPr>
          </a:p>
        </p:txBody>
      </p:sp>
      <p:sp>
        <p:nvSpPr>
          <p:cNvPr id="4" name="3 - Θέση περιεχομένου"/>
          <p:cNvSpPr>
            <a:spLocks noGrp="1"/>
          </p:cNvSpPr>
          <p:nvPr>
            <p:ph idx="4294967295"/>
          </p:nvPr>
        </p:nvSpPr>
        <p:spPr>
          <a:xfrm>
            <a:off x="785813" y="1785938"/>
            <a:ext cx="7500937" cy="4857750"/>
          </a:xfrm>
        </p:spPr>
        <p:txBody>
          <a:bodyPr>
            <a:normAutofit fontScale="92500"/>
          </a:bodyPr>
          <a:lstStyle/>
          <a:p>
            <a:pPr eaLnBrk="1" hangingPunct="1">
              <a:spcBef>
                <a:spcPts val="600"/>
              </a:spcBef>
              <a:buFont typeface="Wingdings 2" panose="05020102010507070707" pitchFamily="18" charset="2"/>
              <a:buNone/>
              <a:defRPr/>
            </a:pPr>
            <a:r>
              <a:rPr lang="el-GR" sz="2400" b="1" smtClean="0">
                <a:solidFill>
                  <a:srgbClr val="002060"/>
                </a:solidFill>
                <a:effectLst>
                  <a:outerShdw blurRad="38100" dist="38100" dir="2700000" algn="tl">
                    <a:srgbClr val="C0C0C0"/>
                  </a:outerShdw>
                </a:effectLst>
              </a:rPr>
              <a:t>Αντικειμενική εξέταση </a:t>
            </a:r>
          </a:p>
          <a:p>
            <a:pPr eaLnBrk="1" hangingPunct="1">
              <a:spcBef>
                <a:spcPts val="600"/>
              </a:spcBef>
              <a:buFont typeface="Wingdings" pitchFamily="2" charset="2"/>
              <a:buChar char="§"/>
              <a:defRPr/>
            </a:pPr>
            <a:r>
              <a:rPr lang="el-GR" sz="2000" b="1" smtClean="0"/>
              <a:t>απώλεια ιστού: </a:t>
            </a:r>
            <a:r>
              <a:rPr lang="el-GR" sz="2000" smtClean="0"/>
              <a:t>περιοχές κατεστραμμένου ιστού κάτω από ακέραιο δέρμα κατά μήκος των παρυφών του τραύματος </a:t>
            </a:r>
          </a:p>
          <a:p>
            <a:pPr eaLnBrk="1" hangingPunct="1">
              <a:spcBef>
                <a:spcPts val="600"/>
              </a:spcBef>
              <a:defRPr/>
            </a:pPr>
            <a:r>
              <a:rPr lang="el-GR" sz="2000" b="1" smtClean="0"/>
              <a:t>νεκρωμένος ιστός </a:t>
            </a:r>
            <a:r>
              <a:rPr lang="el-GR" sz="2000" smtClean="0"/>
              <a:t>(εσχάρα)</a:t>
            </a:r>
          </a:p>
          <a:p>
            <a:pPr eaLnBrk="1" hangingPunct="1">
              <a:spcBef>
                <a:spcPts val="600"/>
              </a:spcBef>
              <a:defRPr/>
            </a:pPr>
            <a:r>
              <a:rPr lang="el-GR" sz="2000" b="1" smtClean="0"/>
              <a:t>παρουσία εξιδρώματος: </a:t>
            </a:r>
            <a:r>
              <a:rPr lang="el-GR" sz="2000" smtClean="0"/>
              <a:t>υγρό που συσσωρεύεται σε τραύμα. Μπορεί να περιέχει ορό, νεκρωμένους κυτταρικούς ιστούς, βακτήρια και λευκά αιμοσφαίρια</a:t>
            </a:r>
          </a:p>
          <a:p>
            <a:pPr eaLnBrk="1" hangingPunct="1">
              <a:spcBef>
                <a:spcPts val="600"/>
              </a:spcBef>
              <a:defRPr/>
            </a:pPr>
            <a:r>
              <a:rPr lang="el-GR" sz="2000" b="1" smtClean="0"/>
              <a:t>παρουσία ή απουσία κοκκιώδους ιστού: </a:t>
            </a:r>
            <a:r>
              <a:rPr lang="el-GR" sz="2000" smtClean="0"/>
              <a:t>νέου ιστού, ροζ / ερυθρού συγκροτημένου από ινοβλάστες και μικρά αιμοφόρα αγγεία που συμπληρώνουν το ανοικτό τραύμα όταν αρχίζει να επουλώνεται</a:t>
            </a:r>
          </a:p>
          <a:p>
            <a:pPr eaLnBrk="1" hangingPunct="1">
              <a:spcBef>
                <a:spcPts val="600"/>
              </a:spcBef>
              <a:defRPr/>
            </a:pPr>
            <a:r>
              <a:rPr lang="el-GR" sz="2000" b="1" smtClean="0"/>
              <a:t>ενδείξεις επιθηλιοποίησης: </a:t>
            </a:r>
            <a:r>
              <a:rPr lang="el-GR" sz="2000" smtClean="0"/>
              <a:t>στάδιο επούλωσης τραύματος κατά το οποίο επιθηλιακά κύτταρα μετακινούνται στην επιφάνεια του τραύματος ο ιστός έχει χρώμα ροζ </a:t>
            </a:r>
            <a:endParaRPr lang="el-GR" sz="1200" smtClean="0"/>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2649581"/>
      </p:ext>
    </p:extLst>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737051B2-D276-4BC0-BBE5-EAF114F0E0A7}"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7680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7680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833B957F-BB96-42E0-A15A-16A181E9A324}" type="slidenum">
              <a:rPr lang="el-GR" altLang="el-GR" sz="1200">
                <a:solidFill>
                  <a:srgbClr val="1D4577"/>
                </a:solidFill>
              </a:rPr>
              <a:pPr>
                <a:spcBef>
                  <a:spcPct val="0"/>
                </a:spcBef>
                <a:buClrTx/>
                <a:buSzTx/>
                <a:buFontTx/>
                <a:buNone/>
              </a:pPr>
              <a:t>41</a:t>
            </a:fld>
            <a:endParaRPr lang="el-GR" altLang="el-GR" sz="1200">
              <a:solidFill>
                <a:srgbClr val="1D4577"/>
              </a:solidFill>
            </a:endParaRPr>
          </a:p>
        </p:txBody>
      </p:sp>
      <p:sp>
        <p:nvSpPr>
          <p:cNvPr id="4" name="3 - Θέση περιεχομένου"/>
          <p:cNvSpPr>
            <a:spLocks noGrp="1"/>
          </p:cNvSpPr>
          <p:nvPr>
            <p:ph idx="4294967295"/>
          </p:nvPr>
        </p:nvSpPr>
        <p:spPr>
          <a:xfrm>
            <a:off x="785813" y="2357438"/>
            <a:ext cx="7500937" cy="3643312"/>
          </a:xfrm>
        </p:spPr>
        <p:txBody>
          <a:bodyPr>
            <a:normAutofit/>
          </a:bodyPr>
          <a:lstStyle/>
          <a:p>
            <a:pPr eaLnBrk="1" hangingPunct="1">
              <a:lnSpc>
                <a:spcPct val="120000"/>
              </a:lnSpc>
              <a:buFont typeface="Wingdings 2" panose="05020102010507070707" pitchFamily="18" charset="2"/>
              <a:buNone/>
              <a:defRPr/>
            </a:pPr>
            <a:r>
              <a:rPr lang="el-GR" b="1" smtClean="0">
                <a:solidFill>
                  <a:srgbClr val="002060"/>
                </a:solidFill>
                <a:effectLst>
                  <a:outerShdw blurRad="38100" dist="38100" dir="2700000" algn="tl">
                    <a:srgbClr val="C0C0C0"/>
                  </a:outerShdw>
                </a:effectLst>
              </a:rPr>
              <a:t>Αξιολόγηση της κινητικότητας</a:t>
            </a:r>
          </a:p>
          <a:p>
            <a:pPr eaLnBrk="1" hangingPunct="1">
              <a:spcBef>
                <a:spcPts val="1200"/>
              </a:spcBef>
              <a:buFont typeface="Wingdings 2" panose="05020102010507070707" pitchFamily="18" charset="2"/>
              <a:buNone/>
              <a:defRPr/>
            </a:pPr>
            <a:r>
              <a:rPr lang="el-GR" sz="2800" smtClean="0"/>
              <a:t>Έλεγχος της ικανότητας:</a:t>
            </a:r>
          </a:p>
          <a:p>
            <a:pPr eaLnBrk="1" hangingPunct="1">
              <a:spcBef>
                <a:spcPts val="1200"/>
              </a:spcBef>
              <a:defRPr/>
            </a:pPr>
            <a:r>
              <a:rPr lang="el-GR" sz="2800" smtClean="0"/>
              <a:t>να μετακινείται</a:t>
            </a:r>
          </a:p>
          <a:p>
            <a:pPr eaLnBrk="1" hangingPunct="1">
              <a:spcBef>
                <a:spcPts val="1200"/>
              </a:spcBef>
              <a:defRPr/>
            </a:pPr>
            <a:r>
              <a:rPr lang="el-GR" sz="2800" smtClean="0"/>
              <a:t>να γυρίζει </a:t>
            </a:r>
          </a:p>
          <a:p>
            <a:pPr eaLnBrk="1" hangingPunct="1">
              <a:spcBef>
                <a:spcPts val="1200"/>
              </a:spcBef>
              <a:defRPr/>
            </a:pPr>
            <a:r>
              <a:rPr lang="el-GR" sz="2800" smtClean="0"/>
              <a:t>να τοποθετεί το σώμα του σε ορισμένη θέση</a:t>
            </a:r>
          </a:p>
          <a:p>
            <a:pPr eaLnBrk="1" hangingPunct="1">
              <a:buFont typeface="Wingdings 2" panose="05020102010507070707" pitchFamily="18" charset="2"/>
              <a:buNone/>
              <a:defRPr/>
            </a:pPr>
            <a:endParaRPr lang="el-GR" sz="2800" smtClean="0"/>
          </a:p>
          <a:p>
            <a:pPr eaLnBrk="1" hangingPunct="1">
              <a:lnSpc>
                <a:spcPct val="120000"/>
              </a:lnSpc>
              <a:buFont typeface="Wingdings 2" panose="05020102010507070707" pitchFamily="18" charset="2"/>
              <a:buNone/>
              <a:defRPr/>
            </a:pPr>
            <a:endParaRPr lang="el-GR" smtClean="0"/>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661201"/>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600E841-9865-4984-9FDC-2E6ADDE719B1}"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7885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7885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75F70D9-B81E-4A82-B8AA-42A39A1A44F8}" type="slidenum">
              <a:rPr lang="el-GR" altLang="el-GR" sz="1200">
                <a:solidFill>
                  <a:srgbClr val="1D4577"/>
                </a:solidFill>
              </a:rPr>
              <a:pPr>
                <a:spcBef>
                  <a:spcPct val="0"/>
                </a:spcBef>
                <a:buClrTx/>
                <a:buSzTx/>
                <a:buFontTx/>
                <a:buNone/>
              </a:pPr>
              <a:t>42</a:t>
            </a:fld>
            <a:endParaRPr lang="el-GR" altLang="el-GR" sz="1200">
              <a:solidFill>
                <a:srgbClr val="1D4577"/>
              </a:solidFill>
            </a:endParaRPr>
          </a:p>
        </p:txBody>
      </p:sp>
      <p:sp>
        <p:nvSpPr>
          <p:cNvPr id="4" name="3 - Θέση περιεχομένου"/>
          <p:cNvSpPr>
            <a:spLocks noGrp="1"/>
          </p:cNvSpPr>
          <p:nvPr>
            <p:ph idx="4294967295"/>
          </p:nvPr>
        </p:nvSpPr>
        <p:spPr>
          <a:xfrm>
            <a:off x="785813" y="2286000"/>
            <a:ext cx="7929562" cy="3214688"/>
          </a:xfrm>
        </p:spPr>
        <p:txBody>
          <a:bodyPr>
            <a:normAutofit fontScale="92500" lnSpcReduction="10000"/>
          </a:bodyPr>
          <a:lstStyle/>
          <a:p>
            <a:pPr eaLnBrk="1" hangingPunct="1">
              <a:lnSpc>
                <a:spcPct val="120000"/>
              </a:lnSpc>
              <a:spcBef>
                <a:spcPts val="1200"/>
              </a:spcBef>
              <a:spcAft>
                <a:spcPts val="600"/>
              </a:spcAft>
              <a:buFont typeface="Wingdings 2" panose="05020102010507070707" pitchFamily="18" charset="2"/>
              <a:buNone/>
              <a:defRPr/>
            </a:pPr>
            <a:r>
              <a:rPr lang="el-GR" sz="2800" b="1" smtClean="0">
                <a:solidFill>
                  <a:srgbClr val="002060"/>
                </a:solidFill>
                <a:effectLst>
                  <a:outerShdw blurRad="38100" dist="38100" dir="2700000" algn="tl">
                    <a:srgbClr val="C0C0C0"/>
                  </a:outerShdw>
                </a:effectLst>
              </a:rPr>
              <a:t>Αξιολόγηση της κατάστασης θρέψης </a:t>
            </a:r>
          </a:p>
          <a:p>
            <a:pPr eaLnBrk="1" hangingPunct="1">
              <a:lnSpc>
                <a:spcPct val="120000"/>
              </a:lnSpc>
              <a:spcBef>
                <a:spcPts val="1200"/>
              </a:spcBef>
              <a:spcAft>
                <a:spcPts val="600"/>
              </a:spcAft>
              <a:buFont typeface="Wingdings 2" panose="05020102010507070707" pitchFamily="18" charset="2"/>
              <a:buNone/>
              <a:defRPr/>
            </a:pPr>
            <a:endParaRPr lang="el-GR" sz="700" b="1" smtClean="0">
              <a:solidFill>
                <a:srgbClr val="002060"/>
              </a:solidFill>
              <a:effectLst>
                <a:outerShdw blurRad="38100" dist="38100" dir="2700000" algn="tl">
                  <a:srgbClr val="C0C0C0"/>
                </a:outerShdw>
              </a:effectLst>
            </a:endParaRPr>
          </a:p>
          <a:p>
            <a:pPr eaLnBrk="1" hangingPunct="1">
              <a:spcBef>
                <a:spcPts val="1200"/>
              </a:spcBef>
              <a:defRPr/>
            </a:pPr>
            <a:r>
              <a:rPr lang="el-GR" sz="2700" smtClean="0"/>
              <a:t>Επίπεδα λευκωματίνης &lt; 3,5 </a:t>
            </a:r>
            <a:r>
              <a:rPr lang="en-US" sz="2700" smtClean="0"/>
              <a:t>mg</a:t>
            </a:r>
            <a:r>
              <a:rPr lang="el-GR" sz="2700" smtClean="0"/>
              <a:t>/</a:t>
            </a:r>
            <a:r>
              <a:rPr lang="en-US" sz="2700" smtClean="0"/>
              <a:t>dl</a:t>
            </a:r>
            <a:r>
              <a:rPr lang="el-GR" sz="2700" smtClean="0"/>
              <a:t> (3,5 - 5 </a:t>
            </a:r>
            <a:r>
              <a:rPr lang="en-US" sz="2700" smtClean="0"/>
              <a:t>mg</a:t>
            </a:r>
            <a:r>
              <a:rPr lang="el-GR" sz="2700" smtClean="0"/>
              <a:t>/</a:t>
            </a:r>
            <a:r>
              <a:rPr lang="en-US" sz="2700" smtClean="0"/>
              <a:t>dl</a:t>
            </a:r>
            <a:r>
              <a:rPr lang="el-GR" sz="2700" smtClean="0"/>
              <a:t>)</a:t>
            </a:r>
          </a:p>
          <a:p>
            <a:pPr eaLnBrk="1" hangingPunct="1">
              <a:spcBef>
                <a:spcPts val="1200"/>
              </a:spcBef>
              <a:defRPr/>
            </a:pPr>
            <a:r>
              <a:rPr lang="el-GR" sz="2700" smtClean="0"/>
              <a:t>Συνολικός αριθμός λεμφοκυττάρων &lt; 1800 </a:t>
            </a:r>
            <a:r>
              <a:rPr lang="en-US" sz="2700" smtClean="0"/>
              <a:t>mm</a:t>
            </a:r>
            <a:r>
              <a:rPr lang="el-GR" sz="2700" baseline="30000" smtClean="0"/>
              <a:t>3 </a:t>
            </a:r>
          </a:p>
          <a:p>
            <a:pPr eaLnBrk="1" hangingPunct="1">
              <a:spcBef>
                <a:spcPts val="1200"/>
              </a:spcBef>
              <a:defRPr/>
            </a:pPr>
            <a:r>
              <a:rPr lang="el-GR" sz="2700" smtClean="0"/>
              <a:t>Μείωση σωματικού βάρους μεγαλύτερη του 15%  </a:t>
            </a:r>
            <a:endParaRPr lang="el-GR" sz="2700" b="1" smtClean="0">
              <a:solidFill>
                <a:srgbClr val="002060"/>
              </a:solidFill>
              <a:effectLst>
                <a:outerShdw blurRad="38100" dist="38100" dir="2700000" algn="tl">
                  <a:srgbClr val="C0C0C0"/>
                </a:outerShdw>
              </a:effectLst>
            </a:endParaRPr>
          </a:p>
          <a:p>
            <a:pPr eaLnBrk="1" hangingPunct="1">
              <a:lnSpc>
                <a:spcPct val="120000"/>
              </a:lnSpc>
              <a:buFont typeface="Wingdings 2" panose="05020102010507070707" pitchFamily="18" charset="2"/>
              <a:buNone/>
              <a:defRPr/>
            </a:pPr>
            <a:endParaRPr lang="el-GR" smtClean="0"/>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8689348"/>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A144D24-12FD-44E4-9E20-A0589A53A15C}"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8089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8090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EE3CFA6-8325-4231-A4BE-C21AD244BAF7}" type="slidenum">
              <a:rPr lang="el-GR" altLang="el-GR" sz="1200">
                <a:solidFill>
                  <a:srgbClr val="1D4577"/>
                </a:solidFill>
              </a:rPr>
              <a:pPr>
                <a:spcBef>
                  <a:spcPct val="0"/>
                </a:spcBef>
                <a:buClrTx/>
                <a:buSzTx/>
                <a:buFontTx/>
                <a:buNone/>
              </a:pPr>
              <a:t>43</a:t>
            </a:fld>
            <a:endParaRPr lang="el-GR" altLang="el-GR" sz="1200">
              <a:solidFill>
                <a:srgbClr val="1D4577"/>
              </a:solidFill>
            </a:endParaRPr>
          </a:p>
        </p:txBody>
      </p:sp>
      <p:sp>
        <p:nvSpPr>
          <p:cNvPr id="4" name="3 - Θέση περιεχομένου"/>
          <p:cNvSpPr>
            <a:spLocks noGrp="1"/>
          </p:cNvSpPr>
          <p:nvPr>
            <p:ph idx="4294967295"/>
          </p:nvPr>
        </p:nvSpPr>
        <p:spPr>
          <a:xfrm>
            <a:off x="785813" y="2000250"/>
            <a:ext cx="7500937" cy="4643438"/>
          </a:xfrm>
        </p:spPr>
        <p:txBody>
          <a:bodyPr>
            <a:normAutofit lnSpcReduction="10000"/>
          </a:bodyPr>
          <a:lstStyle/>
          <a:p>
            <a:pPr eaLnBrk="1" hangingPunct="1">
              <a:buFont typeface="Wingdings 2" panose="05020102010507070707" pitchFamily="18" charset="2"/>
              <a:buNone/>
              <a:defRPr/>
            </a:pPr>
            <a:r>
              <a:rPr lang="el-GR" sz="2800" b="1" smtClean="0">
                <a:solidFill>
                  <a:srgbClr val="002060"/>
                </a:solidFill>
                <a:effectLst>
                  <a:outerShdw blurRad="38100" dist="38100" dir="2700000" algn="tl">
                    <a:srgbClr val="C0C0C0"/>
                  </a:outerShdw>
                </a:effectLst>
              </a:rPr>
              <a:t>Αξιολόγηση της υγρασίας / ακράτειας</a:t>
            </a:r>
          </a:p>
          <a:p>
            <a:pPr eaLnBrk="1" hangingPunct="1">
              <a:defRPr/>
            </a:pPr>
            <a:endParaRPr lang="el-GR" sz="1400" smtClean="0"/>
          </a:p>
          <a:p>
            <a:pPr eaLnBrk="1" hangingPunct="1">
              <a:spcBef>
                <a:spcPts val="1200"/>
              </a:spcBef>
              <a:spcAft>
                <a:spcPts val="600"/>
              </a:spcAft>
              <a:defRPr/>
            </a:pPr>
            <a:r>
              <a:rPr lang="el-GR" sz="2800" smtClean="0"/>
              <a:t>Αξιολόγηση της υγρασίας</a:t>
            </a:r>
          </a:p>
          <a:p>
            <a:pPr eaLnBrk="1" hangingPunct="1">
              <a:spcBef>
                <a:spcPts val="1200"/>
              </a:spcBef>
              <a:spcAft>
                <a:spcPts val="600"/>
              </a:spcAft>
              <a:defRPr/>
            </a:pPr>
            <a:r>
              <a:rPr lang="el-GR" sz="2800" smtClean="0"/>
              <a:t>Η παρουσία υγρασίας κάνει το δέρμα πιο επιδεκτικό σε βλάβες</a:t>
            </a:r>
          </a:p>
          <a:p>
            <a:pPr eaLnBrk="1" hangingPunct="1">
              <a:spcBef>
                <a:spcPts val="1200"/>
              </a:spcBef>
              <a:spcAft>
                <a:spcPts val="600"/>
              </a:spcAft>
              <a:defRPr/>
            </a:pPr>
            <a:r>
              <a:rPr lang="el-GR" sz="2800" smtClean="0"/>
              <a:t>Δημιουργεί από μόνη της ένα περιβάλλον στο οποίο οι μικροοργανισμοί πολλαπλασιάζονται και το δέρμα μπορεί να εμφανίσει φυσαλίδες, εκδορές, ή να μαλακώσει </a:t>
            </a:r>
          </a:p>
          <a:p>
            <a:pPr eaLnBrk="1" hangingPunct="1">
              <a:lnSpc>
                <a:spcPct val="120000"/>
              </a:lnSpc>
              <a:buFont typeface="Wingdings 2" panose="05020102010507070707" pitchFamily="18" charset="2"/>
              <a:buNone/>
              <a:defRPr/>
            </a:pPr>
            <a:endParaRPr lang="el-GR" b="1" smtClean="0">
              <a:solidFill>
                <a:srgbClr val="002060"/>
              </a:solidFill>
              <a:effectLst>
                <a:outerShdw blurRad="38100" dist="38100" dir="2700000" algn="tl">
                  <a:srgbClr val="C0C0C0"/>
                </a:outerShdw>
              </a:effectLst>
            </a:endParaRPr>
          </a:p>
          <a:p>
            <a:pPr eaLnBrk="1" hangingPunct="1">
              <a:lnSpc>
                <a:spcPct val="120000"/>
              </a:lnSpc>
              <a:buFont typeface="Wingdings 2" panose="05020102010507070707" pitchFamily="18" charset="2"/>
              <a:buNone/>
              <a:defRPr/>
            </a:pPr>
            <a:endParaRPr lang="el-GR" smtClean="0"/>
          </a:p>
        </p:txBody>
      </p:sp>
      <p:graphicFrame>
        <p:nvGraphicFramePr>
          <p:cNvPr id="6" name="5 - Διάγραμμα"/>
          <p:cNvGraphicFramePr/>
          <p:nvPr/>
        </p:nvGraphicFramePr>
        <p:xfrm>
          <a:off x="457200" y="274638"/>
          <a:ext cx="8229600" cy="1368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3684799"/>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63803EDE-93EB-4382-AFFB-D19F09BCB42A}"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8294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8294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390EBBB-D5C6-4B59-934F-6F56E092D0A8}" type="slidenum">
              <a:rPr lang="el-GR" altLang="el-GR" sz="1200">
                <a:solidFill>
                  <a:srgbClr val="1D4577"/>
                </a:solidFill>
              </a:rPr>
              <a:pPr>
                <a:spcBef>
                  <a:spcPct val="0"/>
                </a:spcBef>
                <a:buClrTx/>
                <a:buSzTx/>
                <a:buFontTx/>
                <a:buNone/>
              </a:pPr>
              <a:t>44</a:t>
            </a:fld>
            <a:endParaRPr lang="el-GR" altLang="el-GR" sz="1200">
              <a:solidFill>
                <a:srgbClr val="1D4577"/>
              </a:solidFill>
            </a:endParaRPr>
          </a:p>
        </p:txBody>
      </p:sp>
      <p:graphicFrame>
        <p:nvGraphicFramePr>
          <p:cNvPr id="5" name="4 - Διάγραμμα"/>
          <p:cNvGraphicFramePr/>
          <p:nvPr/>
        </p:nvGraphicFramePr>
        <p:xfrm>
          <a:off x="457200" y="274638"/>
          <a:ext cx="8229600" cy="129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928688" y="2071688"/>
            <a:ext cx="7643812" cy="4357687"/>
          </a:xfrm>
        </p:spPr>
        <p:txBody>
          <a:bodyPr>
            <a:normAutofit/>
          </a:bodyPr>
          <a:lstStyle/>
          <a:p>
            <a:pPr eaLnBrk="1" hangingPunct="1">
              <a:buFont typeface="Wingdings 2" panose="05020102010507070707" pitchFamily="18" charset="2"/>
              <a:buNone/>
              <a:defRPr/>
            </a:pPr>
            <a:r>
              <a:rPr lang="el-GR" sz="2000" smtClean="0">
                <a:solidFill>
                  <a:srgbClr val="002060"/>
                </a:solidFill>
              </a:rPr>
              <a:t>Υπάρχουν διάφορες κλίμακες που αξιολογούν τον κίνδυνο διαταραχής της ακεραιότητας του δέρματος και της δημιουργίας έλκους πίεσης</a:t>
            </a:r>
          </a:p>
          <a:p>
            <a:pPr eaLnBrk="1" hangingPunct="1">
              <a:defRPr/>
            </a:pPr>
            <a:endParaRPr lang="el-GR" sz="1200" smtClean="0">
              <a:solidFill>
                <a:srgbClr val="002060"/>
              </a:solidFill>
            </a:endParaRPr>
          </a:p>
          <a:p>
            <a:pPr eaLnBrk="1" hangingPunct="1">
              <a:buFont typeface="Wingdings 2" panose="05020102010507070707" pitchFamily="18" charset="2"/>
              <a:buNone/>
              <a:defRPr/>
            </a:pPr>
            <a:r>
              <a:rPr lang="el-GR" sz="2000" smtClean="0">
                <a:solidFill>
                  <a:srgbClr val="002060"/>
                </a:solidFill>
              </a:rPr>
              <a:t>Δύο σημαντικές κλίμακες είναι:</a:t>
            </a:r>
          </a:p>
          <a:p>
            <a:pPr eaLnBrk="1" hangingPunct="1">
              <a:defRPr/>
            </a:pPr>
            <a:r>
              <a:rPr lang="el-GR" sz="2000" smtClean="0">
                <a:solidFill>
                  <a:srgbClr val="002060"/>
                </a:solidFill>
              </a:rPr>
              <a:t> η κλίμακα </a:t>
            </a:r>
            <a:r>
              <a:rPr lang="en-US" sz="2000" b="1" smtClean="0">
                <a:solidFill>
                  <a:srgbClr val="002060"/>
                </a:solidFill>
              </a:rPr>
              <a:t>Norton</a:t>
            </a:r>
            <a:r>
              <a:rPr lang="en-US" sz="2000" smtClean="0">
                <a:solidFill>
                  <a:srgbClr val="002060"/>
                </a:solidFill>
              </a:rPr>
              <a:t> </a:t>
            </a:r>
            <a:r>
              <a:rPr lang="el-GR" sz="2000" smtClean="0">
                <a:solidFill>
                  <a:srgbClr val="002060"/>
                </a:solidFill>
              </a:rPr>
              <a:t>και</a:t>
            </a:r>
          </a:p>
          <a:p>
            <a:pPr eaLnBrk="1" hangingPunct="1">
              <a:defRPr/>
            </a:pPr>
            <a:r>
              <a:rPr lang="el-GR" sz="2000" smtClean="0">
                <a:solidFill>
                  <a:srgbClr val="002060"/>
                </a:solidFill>
              </a:rPr>
              <a:t> η κλίμακα </a:t>
            </a:r>
            <a:r>
              <a:rPr lang="en-US" sz="2000" b="1" smtClean="0">
                <a:solidFill>
                  <a:srgbClr val="002060"/>
                </a:solidFill>
              </a:rPr>
              <a:t>Braden</a:t>
            </a:r>
            <a:endParaRPr lang="el-GR" sz="2000" b="1" smtClean="0">
              <a:solidFill>
                <a:srgbClr val="002060"/>
              </a:solidFill>
            </a:endParaRPr>
          </a:p>
          <a:p>
            <a:pPr eaLnBrk="1" hangingPunct="1">
              <a:defRPr/>
            </a:pPr>
            <a:endParaRPr lang="el-GR" sz="1200" smtClean="0">
              <a:solidFill>
                <a:srgbClr val="002060"/>
              </a:solidFill>
            </a:endParaRPr>
          </a:p>
          <a:p>
            <a:pPr eaLnBrk="1" hangingPunct="1">
              <a:buFont typeface="Wingdings 2" panose="05020102010507070707" pitchFamily="18" charset="2"/>
              <a:buNone/>
              <a:defRPr/>
            </a:pPr>
            <a:r>
              <a:rPr lang="el-GR" sz="2000" smtClean="0">
                <a:solidFill>
                  <a:srgbClr val="002060"/>
                </a:solidFill>
              </a:rPr>
              <a:t>Καμία από τις δύο δεν θεωρείται ιδανική. Το σημαντικό είναι όχι η χρησιμοποιούμενη κλίμακα αλλά η εκτίμηση του κινδύνου για κάθε ασθενή που εισέρχεται στο νοσοκομείο να γίνεται στις πρώτες 6 ώρες, ώστε να δρομολογούνται έγκαιρα τα τυχόν απαραίτητα μέτρα πρόληψης  </a:t>
            </a:r>
          </a:p>
          <a:p>
            <a:pPr eaLnBrk="1" hangingPunct="1">
              <a:lnSpc>
                <a:spcPct val="80000"/>
              </a:lnSpc>
              <a:defRPr/>
            </a:pPr>
            <a:endParaRPr lang="el-GR" sz="2000" smtClean="0"/>
          </a:p>
          <a:p>
            <a:pPr eaLnBrk="1" hangingPunct="1">
              <a:lnSpc>
                <a:spcPct val="80000"/>
              </a:lnSpc>
              <a:defRPr/>
            </a:pPr>
            <a:endParaRPr lang="el-GR" sz="2000" smtClean="0"/>
          </a:p>
          <a:p>
            <a:pPr eaLnBrk="1" hangingPunct="1">
              <a:lnSpc>
                <a:spcPct val="80000"/>
              </a:lnSpc>
              <a:defRPr/>
            </a:pPr>
            <a:endParaRPr lang="el-GR" sz="2000" smtClean="0"/>
          </a:p>
          <a:p>
            <a:pPr algn="ctr" eaLnBrk="1" hangingPunct="1">
              <a:lnSpc>
                <a:spcPct val="80000"/>
              </a:lnSpc>
              <a:buFont typeface="Wingdings 2" panose="05020102010507070707" pitchFamily="18" charset="2"/>
              <a:buNone/>
              <a:defRPr/>
            </a:pPr>
            <a:endParaRPr lang="el-GR" sz="2000" b="1" smtClean="0">
              <a:solidFill>
                <a:srgbClr val="002060"/>
              </a:solidFill>
              <a:effectLst>
                <a:outerShdw blurRad="38100" dist="38100" dir="2700000" algn="tl">
                  <a:srgbClr val="C0C0C0"/>
                </a:outerShdw>
              </a:effectLst>
            </a:endParaRPr>
          </a:p>
        </p:txBody>
      </p:sp>
    </p:spTree>
    <p:extLst>
      <p:ext uri="{BB962C8B-B14F-4D97-AF65-F5344CB8AC3E}">
        <p14:creationId xmlns:p14="http://schemas.microsoft.com/office/powerpoint/2010/main" val="950503480"/>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CE3873B8-6AE0-4805-8A9E-D5FA412F22BC}"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8499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8499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EA52248-E60B-4FE3-B8AA-D79690BCB945}" type="slidenum">
              <a:rPr lang="el-GR" altLang="el-GR" sz="1200">
                <a:solidFill>
                  <a:srgbClr val="1D4577"/>
                </a:solidFill>
              </a:rPr>
              <a:pPr>
                <a:spcBef>
                  <a:spcPct val="0"/>
                </a:spcBef>
                <a:buClrTx/>
                <a:buSzTx/>
                <a:buFontTx/>
                <a:buNone/>
              </a:pPr>
              <a:t>45</a:t>
            </a:fld>
            <a:endParaRPr lang="el-GR" altLang="el-GR" sz="1200">
              <a:solidFill>
                <a:srgbClr val="1D4577"/>
              </a:solidFill>
            </a:endParaRPr>
          </a:p>
        </p:txBody>
      </p:sp>
      <p:graphicFrame>
        <p:nvGraphicFramePr>
          <p:cNvPr id="5" name="4 - Διάγραμμα"/>
          <p:cNvGraphicFramePr/>
          <p:nvPr/>
        </p:nvGraphicFramePr>
        <p:xfrm>
          <a:off x="457200" y="274638"/>
          <a:ext cx="8229600" cy="129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571500" y="1928813"/>
            <a:ext cx="8001000" cy="4500562"/>
          </a:xfrm>
        </p:spPr>
        <p:txBody>
          <a:bodyPr>
            <a:normAutofit lnSpcReduction="10000"/>
          </a:bodyPr>
          <a:lstStyle/>
          <a:p>
            <a:pPr eaLnBrk="1" hangingPunct="1">
              <a:lnSpc>
                <a:spcPct val="80000"/>
              </a:lnSpc>
              <a:buFont typeface="Wingdings 2" panose="05020102010507070707" pitchFamily="18" charset="2"/>
              <a:buNone/>
              <a:defRPr/>
            </a:pPr>
            <a:r>
              <a:rPr lang="el-GR" b="1" smtClean="0">
                <a:solidFill>
                  <a:srgbClr val="002060"/>
                </a:solidFill>
                <a:effectLst>
                  <a:outerShdw blurRad="38100" dist="38100" dir="2700000" algn="tl">
                    <a:srgbClr val="C0C0C0"/>
                  </a:outerShdw>
                </a:effectLst>
              </a:rPr>
              <a:t>Κλίμακα </a:t>
            </a:r>
            <a:r>
              <a:rPr lang="en-US" b="1" smtClean="0">
                <a:solidFill>
                  <a:srgbClr val="002060"/>
                </a:solidFill>
                <a:effectLst>
                  <a:outerShdw blurRad="38100" dist="38100" dir="2700000" algn="tl">
                    <a:srgbClr val="C0C0C0"/>
                  </a:outerShdw>
                </a:effectLst>
              </a:rPr>
              <a:t>Norton </a:t>
            </a:r>
            <a:endParaRPr lang="el-GR" b="1" smtClean="0">
              <a:solidFill>
                <a:srgbClr val="002060"/>
              </a:solidFill>
              <a:effectLst>
                <a:outerShdw blurRad="38100" dist="38100" dir="2700000" algn="tl">
                  <a:srgbClr val="C0C0C0"/>
                </a:outerShdw>
              </a:effectLst>
            </a:endParaRPr>
          </a:p>
          <a:p>
            <a:pPr eaLnBrk="1" hangingPunct="1">
              <a:lnSpc>
                <a:spcPct val="80000"/>
              </a:lnSpc>
              <a:defRPr/>
            </a:pPr>
            <a:endParaRPr lang="el-GR" sz="2000" smtClean="0">
              <a:solidFill>
                <a:srgbClr val="002060"/>
              </a:solidFill>
            </a:endParaRPr>
          </a:p>
          <a:p>
            <a:pPr eaLnBrk="1" hangingPunct="1">
              <a:defRPr/>
            </a:pPr>
            <a:r>
              <a:rPr lang="el-GR" sz="2000" smtClean="0">
                <a:solidFill>
                  <a:srgbClr val="002060"/>
                </a:solidFill>
              </a:rPr>
              <a:t>Αρχικά δέχτηκε κριτική γιατί δεν περιλάμβανε το ρόλο της διατροφής στην ανάπτυξη ενός έλκους πίεσης για αυτό και τροποποιήθηκε  </a:t>
            </a:r>
          </a:p>
          <a:p>
            <a:pPr eaLnBrk="1" hangingPunct="1">
              <a:defRPr/>
            </a:pPr>
            <a:r>
              <a:rPr lang="el-GR" sz="2000" smtClean="0">
                <a:solidFill>
                  <a:srgbClr val="002060"/>
                </a:solidFill>
              </a:rPr>
              <a:t>Βασίζεται σε βαθμολογικό σύστημα</a:t>
            </a:r>
          </a:p>
          <a:p>
            <a:pPr eaLnBrk="1" hangingPunct="1">
              <a:defRPr/>
            </a:pPr>
            <a:r>
              <a:rPr lang="el-GR" sz="2000" smtClean="0">
                <a:solidFill>
                  <a:srgbClr val="002060"/>
                </a:solidFill>
              </a:rPr>
              <a:t>Βαθμολογία </a:t>
            </a:r>
            <a:r>
              <a:rPr lang="en-US" sz="2000" smtClean="0">
                <a:solidFill>
                  <a:srgbClr val="002060"/>
                </a:solidFill>
              </a:rPr>
              <a:t>19</a:t>
            </a:r>
            <a:r>
              <a:rPr lang="el-GR" sz="2000" smtClean="0">
                <a:solidFill>
                  <a:srgbClr val="002060"/>
                </a:solidFill>
              </a:rPr>
              <a:t> ή λιγότερο σημαίνει υψηλό κίνδυνο εμφάνισης έλκους πίεσης </a:t>
            </a:r>
          </a:p>
          <a:p>
            <a:pPr eaLnBrk="1" hangingPunct="1">
              <a:defRPr/>
            </a:pPr>
            <a:r>
              <a:rPr lang="el-GR" sz="2000" smtClean="0">
                <a:solidFill>
                  <a:srgbClr val="002060"/>
                </a:solidFill>
              </a:rPr>
              <a:t>Βαθμολογία μεγαλύτερη από 19 απαιτεί επανεκτίμηση του ασθενή με την κλίμακα </a:t>
            </a:r>
            <a:r>
              <a:rPr lang="en-US" sz="2000" smtClean="0">
                <a:solidFill>
                  <a:srgbClr val="002060"/>
                </a:solidFill>
              </a:rPr>
              <a:t>Norton </a:t>
            </a:r>
            <a:r>
              <a:rPr lang="el-GR" sz="2000" smtClean="0">
                <a:solidFill>
                  <a:srgbClr val="002060"/>
                </a:solidFill>
              </a:rPr>
              <a:t>ανά τριήμερο </a:t>
            </a:r>
          </a:p>
          <a:p>
            <a:pPr eaLnBrk="1" hangingPunct="1">
              <a:defRPr/>
            </a:pPr>
            <a:r>
              <a:rPr lang="el-GR" sz="2000" smtClean="0">
                <a:solidFill>
                  <a:srgbClr val="002060"/>
                </a:solidFill>
              </a:rPr>
              <a:t>Ανεξάρτητα από τη συνολική βαθμολογία απαιτείται επανεκτίμηση κάθε εβδομάδα, μετά από χειρουργική επέμβαση, μετά από αλλαγή της κατάστασης του και πριν την έξοδο του από το νοσοκομείο</a:t>
            </a:r>
          </a:p>
          <a:p>
            <a:pPr eaLnBrk="1" hangingPunct="1">
              <a:lnSpc>
                <a:spcPct val="80000"/>
              </a:lnSpc>
              <a:defRPr/>
            </a:pPr>
            <a:endParaRPr lang="el-GR" sz="2000" smtClean="0"/>
          </a:p>
          <a:p>
            <a:pPr algn="ctr" eaLnBrk="1" hangingPunct="1">
              <a:lnSpc>
                <a:spcPct val="80000"/>
              </a:lnSpc>
              <a:buFont typeface="Wingdings 2" panose="05020102010507070707" pitchFamily="18" charset="2"/>
              <a:buNone/>
              <a:defRPr/>
            </a:pPr>
            <a:endParaRPr lang="el-GR" sz="2000" b="1" smtClean="0">
              <a:solidFill>
                <a:srgbClr val="002060"/>
              </a:solidFill>
              <a:effectLst>
                <a:outerShdw blurRad="38100" dist="38100" dir="2700000" algn="tl">
                  <a:srgbClr val="C0C0C0"/>
                </a:outerShdw>
              </a:effectLst>
            </a:endParaRPr>
          </a:p>
        </p:txBody>
      </p:sp>
    </p:spTree>
    <p:extLst>
      <p:ext uri="{BB962C8B-B14F-4D97-AF65-F5344CB8AC3E}">
        <p14:creationId xmlns:p14="http://schemas.microsoft.com/office/powerpoint/2010/main" val="2134367534"/>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368441A-83AC-42E8-BDE5-3A8FB36EEBAC}"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8704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8704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2D3DDED8-76AA-4140-B0C5-0DF226FB69F2}" type="slidenum">
              <a:rPr lang="el-GR" altLang="el-GR" sz="1200">
                <a:solidFill>
                  <a:srgbClr val="1D4577"/>
                </a:solidFill>
              </a:rPr>
              <a:pPr>
                <a:spcBef>
                  <a:spcPct val="0"/>
                </a:spcBef>
                <a:buClrTx/>
                <a:buSzTx/>
                <a:buFontTx/>
                <a:buNone/>
              </a:pPr>
              <a:t>46</a:t>
            </a:fld>
            <a:endParaRPr lang="el-GR" altLang="el-GR" sz="1200">
              <a:solidFill>
                <a:srgbClr val="1D4577"/>
              </a:solidFill>
            </a:endParaRPr>
          </a:p>
        </p:txBody>
      </p:sp>
      <p:graphicFrame>
        <p:nvGraphicFramePr>
          <p:cNvPr id="5" name="4 - Διάγραμμα"/>
          <p:cNvGraphicFramePr/>
          <p:nvPr/>
        </p:nvGraphicFramePr>
        <p:xfrm>
          <a:off x="457200" y="274638"/>
          <a:ext cx="8229600" cy="1296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 Θέση περιεχομένου"/>
          <p:cNvSpPr>
            <a:spLocks noGrp="1"/>
          </p:cNvSpPr>
          <p:nvPr>
            <p:ph idx="4294967295"/>
          </p:nvPr>
        </p:nvSpPr>
        <p:spPr>
          <a:xfrm>
            <a:off x="285750" y="2214563"/>
            <a:ext cx="3929063" cy="3571875"/>
          </a:xfrm>
        </p:spPr>
        <p:txBody>
          <a:bodyPr>
            <a:normAutofit lnSpcReduction="10000"/>
          </a:bodyPr>
          <a:lstStyle/>
          <a:p>
            <a:pPr eaLnBrk="1" hangingPunct="1">
              <a:spcBef>
                <a:spcPts val="1200"/>
              </a:spcBef>
              <a:spcAft>
                <a:spcPts val="600"/>
              </a:spcAft>
              <a:buFont typeface="Wingdings 2" panose="05020102010507070707" pitchFamily="18" charset="2"/>
              <a:buNone/>
              <a:defRPr/>
            </a:pPr>
            <a:r>
              <a:rPr lang="el-GR" sz="2400" b="1" smtClean="0">
                <a:solidFill>
                  <a:srgbClr val="002060"/>
                </a:solidFill>
                <a:effectLst>
                  <a:outerShdw blurRad="38100" dist="38100" dir="2700000" algn="tl">
                    <a:srgbClr val="C0C0C0"/>
                  </a:outerShdw>
                </a:effectLst>
              </a:rPr>
              <a:t>Κλίμακα </a:t>
            </a:r>
            <a:r>
              <a:rPr lang="en-US" sz="2400" b="1" smtClean="0">
                <a:solidFill>
                  <a:srgbClr val="002060"/>
                </a:solidFill>
                <a:effectLst>
                  <a:outerShdw blurRad="38100" dist="38100" dir="2700000" algn="tl">
                    <a:srgbClr val="C0C0C0"/>
                  </a:outerShdw>
                </a:effectLst>
              </a:rPr>
              <a:t>Braden</a:t>
            </a:r>
            <a:endParaRPr lang="el-GR" sz="2400" b="1" smtClean="0">
              <a:solidFill>
                <a:srgbClr val="002060"/>
              </a:solidFill>
              <a:effectLst>
                <a:outerShdw blurRad="38100" dist="38100" dir="2700000" algn="tl">
                  <a:srgbClr val="C0C0C0"/>
                </a:outerShdw>
              </a:effectLst>
            </a:endParaRPr>
          </a:p>
          <a:p>
            <a:pPr eaLnBrk="1" hangingPunct="1">
              <a:spcBef>
                <a:spcPts val="1200"/>
              </a:spcBef>
              <a:defRPr/>
            </a:pPr>
            <a:r>
              <a:rPr lang="el-GR" sz="2000" smtClean="0">
                <a:solidFill>
                  <a:srgbClr val="002060"/>
                </a:solidFill>
              </a:rPr>
              <a:t>Βασίζεται σε βαθμολογικό σύστημα</a:t>
            </a:r>
          </a:p>
          <a:p>
            <a:pPr eaLnBrk="1" hangingPunct="1">
              <a:spcBef>
                <a:spcPts val="1200"/>
              </a:spcBef>
              <a:defRPr/>
            </a:pPr>
            <a:r>
              <a:rPr lang="el-GR" sz="2000" smtClean="0">
                <a:solidFill>
                  <a:srgbClr val="002060"/>
                </a:solidFill>
              </a:rPr>
              <a:t>Βαθμολογία 16 ή λιγότερο υποδηλώνει υψηλό κίνδυνο</a:t>
            </a:r>
          </a:p>
          <a:p>
            <a:pPr eaLnBrk="1" hangingPunct="1">
              <a:spcBef>
                <a:spcPts val="1200"/>
              </a:spcBef>
              <a:defRPr/>
            </a:pPr>
            <a:r>
              <a:rPr lang="el-GR" sz="2000" smtClean="0">
                <a:solidFill>
                  <a:srgbClr val="002060"/>
                </a:solidFill>
              </a:rPr>
              <a:t>Ελέγχει τους πρωταρχικούς παράγοντες κινδύνου και έχει χρησιμοποιηθεί σε πολλούς διαφορετικούς χώρους</a:t>
            </a:r>
          </a:p>
          <a:p>
            <a:pPr eaLnBrk="1" hangingPunct="1">
              <a:lnSpc>
                <a:spcPct val="80000"/>
              </a:lnSpc>
              <a:buFont typeface="Wingdings 2" panose="05020102010507070707" pitchFamily="18" charset="2"/>
              <a:buNone/>
              <a:defRPr/>
            </a:pPr>
            <a:endParaRPr lang="el-GR" sz="2000" smtClean="0"/>
          </a:p>
          <a:p>
            <a:pPr eaLnBrk="1" hangingPunct="1">
              <a:lnSpc>
                <a:spcPct val="80000"/>
              </a:lnSpc>
              <a:buFont typeface="Wingdings 2" panose="05020102010507070707" pitchFamily="18" charset="2"/>
              <a:buNone/>
              <a:defRPr/>
            </a:pPr>
            <a:endParaRPr lang="el-GR" sz="2000" smtClean="0"/>
          </a:p>
          <a:p>
            <a:pPr algn="ctr" eaLnBrk="1" hangingPunct="1">
              <a:lnSpc>
                <a:spcPct val="80000"/>
              </a:lnSpc>
              <a:buFont typeface="Wingdings 2" panose="05020102010507070707" pitchFamily="18" charset="2"/>
              <a:buNone/>
              <a:defRPr/>
            </a:pPr>
            <a:endParaRPr lang="el-GR" sz="2000" b="1" smtClean="0">
              <a:solidFill>
                <a:srgbClr val="002060"/>
              </a:solidFill>
              <a:effectLst>
                <a:outerShdw blurRad="38100" dist="38100" dir="2700000" algn="tl">
                  <a:srgbClr val="C0C0C0"/>
                </a:outerShdw>
              </a:effectLst>
            </a:endParaRPr>
          </a:p>
        </p:txBody>
      </p:sp>
      <p:sp>
        <p:nvSpPr>
          <p:cNvPr id="87047" name="5 - TextBox"/>
          <p:cNvSpPr txBox="1">
            <a:spLocks noChangeArrowheads="1"/>
          </p:cNvSpPr>
          <p:nvPr/>
        </p:nvSpPr>
        <p:spPr bwMode="auto">
          <a:xfrm>
            <a:off x="4643438" y="2143125"/>
            <a:ext cx="13573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endParaRPr lang="el-GR" altLang="el-GR" sz="1800"/>
          </a:p>
        </p:txBody>
      </p:sp>
      <p:graphicFrame>
        <p:nvGraphicFramePr>
          <p:cNvPr id="8" name="7 - Διάγραμμα"/>
          <p:cNvGraphicFramePr/>
          <p:nvPr/>
        </p:nvGraphicFramePr>
        <p:xfrm>
          <a:off x="2857488" y="1571612"/>
          <a:ext cx="6500858" cy="52863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54047859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68313" y="188913"/>
            <a:ext cx="8675687" cy="792162"/>
          </a:xfrm>
        </p:spPr>
        <p:txBody>
          <a:bodyPr/>
          <a:lstStyle/>
          <a:p>
            <a:r>
              <a:rPr lang="el-GR" sz="2400" b="1"/>
              <a:t>Αφρώδη </a:t>
            </a:r>
            <a:r>
              <a:rPr lang="en-US" sz="2400" b="1"/>
              <a:t>(foam)</a:t>
            </a:r>
            <a:r>
              <a:rPr lang="el-GR" sz="2400" b="1"/>
              <a:t>, Υδροπολυμερή</a:t>
            </a:r>
            <a:r>
              <a:rPr lang="en-US" sz="2400" b="1"/>
              <a:t> (hydropolymers)</a:t>
            </a:r>
            <a:r>
              <a:rPr lang="el-GR" sz="2400" b="1"/>
              <a:t>, Υδροκυτταρικά</a:t>
            </a:r>
            <a:r>
              <a:rPr lang="en-US" sz="2400" b="1"/>
              <a:t> (hydrocellurar)</a:t>
            </a:r>
            <a:r>
              <a:rPr lang="el-GR" sz="2400" b="1"/>
              <a:t> Επιθέματα</a:t>
            </a:r>
          </a:p>
        </p:txBody>
      </p:sp>
      <p:sp>
        <p:nvSpPr>
          <p:cNvPr id="251907" name="Rectangle 3"/>
          <p:cNvSpPr>
            <a:spLocks noGrp="1" noChangeArrowheads="1"/>
          </p:cNvSpPr>
          <p:nvPr>
            <p:ph type="body" sz="half" idx="1"/>
          </p:nvPr>
        </p:nvSpPr>
        <p:spPr>
          <a:xfrm>
            <a:off x="457200" y="1600200"/>
            <a:ext cx="4906963" cy="3268663"/>
          </a:xfrm>
        </p:spPr>
        <p:txBody>
          <a:bodyPr/>
          <a:lstStyle/>
          <a:p>
            <a:r>
              <a:rPr lang="el-GR" sz="2200"/>
              <a:t>Κατασκευάζονται από πολυουρεθάνη ή σιλικόνη</a:t>
            </a:r>
          </a:p>
          <a:p>
            <a:r>
              <a:rPr lang="el-GR" sz="2200"/>
              <a:t>Διατίθενται σε διάφορες μορφές</a:t>
            </a:r>
          </a:p>
          <a:p>
            <a:r>
              <a:rPr lang="el-GR" sz="2200"/>
              <a:t>Παρουσιάζουν διαφορετικό βαθμό απορροφητικότητας</a:t>
            </a:r>
          </a:p>
          <a:p>
            <a:endParaRPr lang="el-GR" sz="2200"/>
          </a:p>
        </p:txBody>
      </p:sp>
      <p:sp>
        <p:nvSpPr>
          <p:cNvPr id="251908" name="Text Box 4"/>
          <p:cNvSpPr txBox="1">
            <a:spLocks noChangeArrowheads="1"/>
          </p:cNvSpPr>
          <p:nvPr/>
        </p:nvSpPr>
        <p:spPr bwMode="auto">
          <a:xfrm>
            <a:off x="2735263" y="5013325"/>
            <a:ext cx="6408737" cy="1552575"/>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400" b="1">
                <a:solidFill>
                  <a:schemeClr val="bg1"/>
                </a:solidFill>
                <a:latin typeface="Comic Sans MS" pitchFamily="66" charset="0"/>
              </a:rPr>
              <a:t>Χρήσεις:Σε έλκη σε διάφορα στάδια με μικρή – μέτρια εκροή υγρών, ειδικότερα κατά τη φάση της κοκκιοποίησης ή της επιθηλιοποίησης</a:t>
            </a:r>
          </a:p>
        </p:txBody>
      </p:sp>
      <p:sp>
        <p:nvSpPr>
          <p:cNvPr id="251909" name="Rectangle 5"/>
          <p:cNvSpPr>
            <a:spLocks noChangeArrowheads="1"/>
          </p:cNvSpPr>
          <p:nvPr/>
        </p:nvSpPr>
        <p:spPr bwMode="auto">
          <a:xfrm>
            <a:off x="395288" y="1125538"/>
            <a:ext cx="8153400" cy="241300"/>
          </a:xfrm>
          <a:prstGeom prst="rect">
            <a:avLst/>
          </a:prstGeom>
          <a:noFill/>
          <a:ln w="12700">
            <a:noFill/>
            <a:miter lim="800000"/>
            <a:headEnd/>
            <a:tailEnd/>
          </a:ln>
          <a:effectLst/>
        </p:spPr>
        <p:txBody>
          <a:bodyPr lIns="90487" tIns="44450" rIns="90487" bIns="44450">
            <a:spAutoFit/>
          </a:bodyPr>
          <a:lstStyle/>
          <a:p>
            <a:pPr eaLnBrk="0" hangingPunct="0">
              <a:lnSpc>
                <a:spcPct val="50000"/>
              </a:lnSpc>
              <a:spcBef>
                <a:spcPct val="50000"/>
              </a:spcBef>
            </a:pPr>
            <a:r>
              <a:rPr lang="fr-FR" sz="2000" b="1" i="1">
                <a:solidFill>
                  <a:schemeClr val="tx2"/>
                </a:solidFill>
                <a:effectLst>
                  <a:outerShdw blurRad="38100" dist="38100" dir="2700000" algn="tl">
                    <a:srgbClr val="C0C0C0"/>
                  </a:outerShdw>
                </a:effectLst>
              </a:rPr>
              <a:t>Tielle</a:t>
            </a:r>
            <a:r>
              <a:rPr lang="el-GR" sz="2000" b="1" i="1">
                <a:solidFill>
                  <a:schemeClr val="tx2"/>
                </a:solidFill>
                <a:effectLst>
                  <a:outerShdw blurRad="38100" dist="38100" dir="2700000" algn="tl">
                    <a:srgbClr val="C0C0C0"/>
                  </a:outerShdw>
                </a:effectLst>
              </a:rPr>
              <a:t>,</a:t>
            </a:r>
            <a:r>
              <a:rPr lang="fr-FR" sz="2000"/>
              <a:t> </a:t>
            </a:r>
            <a:r>
              <a:rPr lang="fr-FR" sz="2000" b="1" i="1">
                <a:solidFill>
                  <a:schemeClr val="tx2"/>
                </a:solidFill>
                <a:effectLst>
                  <a:outerShdw blurRad="38100" dist="38100" dir="2700000" algn="tl">
                    <a:srgbClr val="C0C0C0"/>
                  </a:outerShdw>
                </a:effectLst>
                <a:latin typeface="Arial" charset="0"/>
              </a:rPr>
              <a:t>Allevyn, Biatain,Syspur-derm, Suprasorb P…</a:t>
            </a:r>
          </a:p>
        </p:txBody>
      </p:sp>
      <p:pic>
        <p:nvPicPr>
          <p:cNvPr id="251910" name="Picture 6"/>
          <p:cNvPicPr>
            <a:picLocks noGrp="1" noChangeAspect="1" noChangeArrowheads="1"/>
          </p:cNvPicPr>
          <p:nvPr>
            <p:ph sz="quarter" idx="3"/>
          </p:nvPr>
        </p:nvPicPr>
        <p:blipFill>
          <a:blip r:embed="rId2" cstate="print"/>
          <a:srcRect l="20491" t="12357" r="27255" b="7597"/>
          <a:stretch>
            <a:fillRect/>
          </a:stretch>
        </p:blipFill>
        <p:spPr>
          <a:xfrm>
            <a:off x="5908675" y="1620838"/>
            <a:ext cx="2667000" cy="2752725"/>
          </a:xfrm>
          <a:noFill/>
          <a:ln/>
        </p:spPr>
      </p:pic>
      <p:pic>
        <p:nvPicPr>
          <p:cNvPr id="251911" name="Picture 7" descr="σάρωση0008"/>
          <p:cNvPicPr>
            <a:picLocks noGrp="1" noChangeAspect="1" noChangeArrowheads="1"/>
          </p:cNvPicPr>
          <p:nvPr>
            <p:ph sz="half" idx="2"/>
          </p:nvPr>
        </p:nvPicPr>
        <p:blipFill>
          <a:blip r:embed="rId3" cstate="print"/>
          <a:srcRect/>
          <a:stretch>
            <a:fillRect/>
          </a:stretch>
        </p:blipFill>
        <p:spPr>
          <a:xfrm>
            <a:off x="406400" y="5013325"/>
            <a:ext cx="1746250" cy="1844675"/>
          </a:xfrm>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body" sz="half" idx="1"/>
          </p:nvPr>
        </p:nvSpPr>
        <p:spPr>
          <a:xfrm>
            <a:off x="179388" y="1700213"/>
            <a:ext cx="3887787" cy="3657600"/>
          </a:xfrm>
        </p:spPr>
        <p:txBody>
          <a:bodyPr/>
          <a:lstStyle/>
          <a:p>
            <a:r>
              <a:rPr lang="el-GR" sz="2600"/>
              <a:t>Διατηρούν το περιβάλλον υγρό</a:t>
            </a:r>
          </a:p>
          <a:p>
            <a:r>
              <a:rPr lang="el-GR" sz="2600"/>
              <a:t>Μπορούν να χρησιμοποιηθούν σαν πρόσθετα επιθέματα</a:t>
            </a:r>
          </a:p>
          <a:p>
            <a:endParaRPr lang="el-GR" sz="2600"/>
          </a:p>
          <a:p>
            <a:endParaRPr lang="el-GR"/>
          </a:p>
        </p:txBody>
      </p:sp>
      <p:sp>
        <p:nvSpPr>
          <p:cNvPr id="252931" name="Text Box 3"/>
          <p:cNvSpPr txBox="1">
            <a:spLocks noChangeArrowheads="1"/>
          </p:cNvSpPr>
          <p:nvPr/>
        </p:nvSpPr>
        <p:spPr bwMode="auto">
          <a:xfrm>
            <a:off x="2124075" y="5084763"/>
            <a:ext cx="6696075" cy="1552575"/>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400" b="1">
                <a:solidFill>
                  <a:schemeClr val="bg1"/>
                </a:solidFill>
                <a:latin typeface="Comic Sans MS" pitchFamily="66" charset="0"/>
              </a:rPr>
              <a:t>Χρήσεις: Δεν πρέπει να χρησιμοποιούνται σε συνδυασμό με οξειδωτικά διαλύματα, διότι καταστρέφεται το κεντρικό απορροφητικό υδροκυτταρικό τμήμα του επιθέματος</a:t>
            </a:r>
          </a:p>
        </p:txBody>
      </p:sp>
      <p:pic>
        <p:nvPicPr>
          <p:cNvPr id="252932" name="Picture 4"/>
          <p:cNvPicPr>
            <a:picLocks noChangeAspect="1" noChangeArrowheads="1"/>
          </p:cNvPicPr>
          <p:nvPr/>
        </p:nvPicPr>
        <p:blipFill>
          <a:blip r:embed="rId2" cstate="print"/>
          <a:srcRect/>
          <a:stretch>
            <a:fillRect/>
          </a:stretch>
        </p:blipFill>
        <p:spPr bwMode="auto">
          <a:xfrm>
            <a:off x="6011863" y="1038225"/>
            <a:ext cx="2881312" cy="2103438"/>
          </a:xfrm>
          <a:prstGeom prst="rect">
            <a:avLst/>
          </a:prstGeom>
          <a:noFill/>
        </p:spPr>
      </p:pic>
      <p:pic>
        <p:nvPicPr>
          <p:cNvPr id="252933" name="Picture 5"/>
          <p:cNvPicPr>
            <a:picLocks noChangeAspect="1" noChangeArrowheads="1"/>
          </p:cNvPicPr>
          <p:nvPr/>
        </p:nvPicPr>
        <p:blipFill>
          <a:blip r:embed="rId3" cstate="print"/>
          <a:srcRect/>
          <a:stretch>
            <a:fillRect/>
          </a:stretch>
        </p:blipFill>
        <p:spPr bwMode="auto">
          <a:xfrm>
            <a:off x="5867400" y="2997200"/>
            <a:ext cx="2808288" cy="2057400"/>
          </a:xfrm>
          <a:prstGeom prst="rect">
            <a:avLst/>
          </a:prstGeom>
          <a:noFill/>
        </p:spPr>
      </p:pic>
      <p:sp>
        <p:nvSpPr>
          <p:cNvPr id="252934" name="Rectangle 6"/>
          <p:cNvSpPr>
            <a:spLocks noGrp="1" noChangeArrowheads="1"/>
          </p:cNvSpPr>
          <p:nvPr>
            <p:ph type="title"/>
          </p:nvPr>
        </p:nvSpPr>
        <p:spPr>
          <a:xfrm>
            <a:off x="250825" y="188913"/>
            <a:ext cx="8893175" cy="647700"/>
          </a:xfrm>
          <a:noFill/>
          <a:ln/>
        </p:spPr>
        <p:txBody>
          <a:bodyPr/>
          <a:lstStyle/>
          <a:p>
            <a:r>
              <a:rPr lang="el-GR" sz="2400" b="1"/>
              <a:t>Αφρώδη </a:t>
            </a:r>
            <a:r>
              <a:rPr lang="en-US" sz="2400" b="1"/>
              <a:t>(foam)</a:t>
            </a:r>
            <a:r>
              <a:rPr lang="el-GR" sz="2400" b="1"/>
              <a:t>, Υδροπολυμερή</a:t>
            </a:r>
            <a:r>
              <a:rPr lang="en-US" sz="2400" b="1"/>
              <a:t> (hydropolymers)</a:t>
            </a:r>
            <a:r>
              <a:rPr lang="el-GR" sz="2400" b="1"/>
              <a:t>, Υδροκυτταρικά</a:t>
            </a:r>
            <a:r>
              <a:rPr lang="en-US" sz="2400" b="1"/>
              <a:t> (hydrocellurar)</a:t>
            </a:r>
            <a:r>
              <a:rPr lang="el-GR" sz="2400" b="1"/>
              <a:t> Επιθέματα</a:t>
            </a:r>
          </a:p>
        </p:txBody>
      </p:sp>
      <p:sp>
        <p:nvSpPr>
          <p:cNvPr id="252935" name="Rectangle 7"/>
          <p:cNvSpPr>
            <a:spLocks noChangeArrowheads="1"/>
          </p:cNvSpPr>
          <p:nvPr/>
        </p:nvSpPr>
        <p:spPr bwMode="auto">
          <a:xfrm>
            <a:off x="395288" y="1125538"/>
            <a:ext cx="8153400" cy="241300"/>
          </a:xfrm>
          <a:prstGeom prst="rect">
            <a:avLst/>
          </a:prstGeom>
          <a:noFill/>
          <a:ln w="12700">
            <a:noFill/>
            <a:miter lim="800000"/>
            <a:headEnd/>
            <a:tailEnd/>
          </a:ln>
          <a:effectLst/>
        </p:spPr>
        <p:txBody>
          <a:bodyPr lIns="90487" tIns="44450" rIns="90487" bIns="44450">
            <a:spAutoFit/>
          </a:bodyPr>
          <a:lstStyle/>
          <a:p>
            <a:pPr eaLnBrk="0" hangingPunct="0">
              <a:lnSpc>
                <a:spcPct val="50000"/>
              </a:lnSpc>
              <a:spcBef>
                <a:spcPct val="50000"/>
              </a:spcBef>
            </a:pPr>
            <a:r>
              <a:rPr lang="fr-FR" sz="2000" b="1" i="1">
                <a:solidFill>
                  <a:schemeClr val="tx2"/>
                </a:solidFill>
                <a:effectLst>
                  <a:outerShdw blurRad="38100" dist="38100" dir="2700000" algn="tl">
                    <a:srgbClr val="C0C0C0"/>
                  </a:outerShdw>
                </a:effectLst>
                <a:latin typeface="Arial" charset="0"/>
              </a:rPr>
              <a:t>Allevyn, Biatain, Tielle, </a:t>
            </a:r>
            <a:r>
              <a:rPr lang="fr-FR" sz="2000" b="1" i="1">
                <a:solidFill>
                  <a:schemeClr val="tx2"/>
                </a:solidFill>
                <a:effectLst>
                  <a:outerShdw blurRad="38100" dist="38100" dir="2700000" algn="tl">
                    <a:srgbClr val="C0C0C0"/>
                  </a:outerShdw>
                </a:effectLst>
              </a:rPr>
              <a:t>Syspur-derm</a:t>
            </a:r>
            <a:r>
              <a:rPr lang="fr-FR" sz="2000" b="1" i="1">
                <a:solidFill>
                  <a:schemeClr val="tx2"/>
                </a:solidFill>
                <a:effectLst>
                  <a:outerShdw blurRad="38100" dist="38100" dir="2700000" algn="tl">
                    <a:srgbClr val="C0C0C0"/>
                  </a:outerShdw>
                </a:effectLst>
                <a:latin typeface="Arial" charset="0"/>
              </a:rPr>
              <a:t> …</a:t>
            </a:r>
          </a:p>
        </p:txBody>
      </p:sp>
      <p:pic>
        <p:nvPicPr>
          <p:cNvPr id="252936" name="Picture 8" descr="σάρωση0009"/>
          <p:cNvPicPr>
            <a:picLocks noGrp="1" noChangeAspect="1" noChangeArrowheads="1"/>
          </p:cNvPicPr>
          <p:nvPr>
            <p:ph sz="half" idx="2"/>
          </p:nvPr>
        </p:nvPicPr>
        <p:blipFill>
          <a:blip r:embed="rId4" cstate="print"/>
          <a:srcRect l="30544" r="11502" b="10875"/>
          <a:stretch>
            <a:fillRect/>
          </a:stretch>
        </p:blipFill>
        <p:spPr>
          <a:xfrm>
            <a:off x="4057650" y="3303588"/>
            <a:ext cx="1851025" cy="1762125"/>
          </a:xfrm>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755650" y="333375"/>
            <a:ext cx="6870700" cy="431800"/>
          </a:xfrm>
        </p:spPr>
        <p:txBody>
          <a:bodyPr/>
          <a:lstStyle/>
          <a:p>
            <a:r>
              <a:rPr lang="el-GR" sz="3700" b="1"/>
              <a:t>Υδρογέλες</a:t>
            </a:r>
          </a:p>
        </p:txBody>
      </p:sp>
      <p:sp>
        <p:nvSpPr>
          <p:cNvPr id="253955" name="Rectangle 3"/>
          <p:cNvSpPr>
            <a:spLocks noGrp="1" noChangeArrowheads="1"/>
          </p:cNvSpPr>
          <p:nvPr>
            <p:ph type="body" sz="half" idx="1"/>
          </p:nvPr>
        </p:nvSpPr>
        <p:spPr>
          <a:xfrm>
            <a:off x="250825" y="1700213"/>
            <a:ext cx="5400675" cy="3657600"/>
          </a:xfrm>
        </p:spPr>
        <p:txBody>
          <a:bodyPr/>
          <a:lstStyle/>
          <a:p>
            <a:pPr>
              <a:lnSpc>
                <a:spcPct val="90000"/>
              </a:lnSpc>
            </a:pPr>
            <a:r>
              <a:rPr lang="el-GR" sz="2600"/>
              <a:t>Είναι κατασκευασμένα από αδιάλυτα πολυμερή και περιέχουν μεγαλύτερη ποσότητα νερού</a:t>
            </a:r>
          </a:p>
          <a:p>
            <a:pPr>
              <a:lnSpc>
                <a:spcPct val="90000"/>
              </a:lnSpc>
            </a:pPr>
            <a:r>
              <a:rPr lang="el-GR" sz="2600"/>
              <a:t>Ενυδατώνουν τα «ξηρά» τραύματα</a:t>
            </a:r>
          </a:p>
          <a:p>
            <a:pPr>
              <a:lnSpc>
                <a:spcPct val="90000"/>
              </a:lnSpc>
              <a:buFont typeface="Wingdings" pitchFamily="2" charset="2"/>
              <a:buNone/>
            </a:pPr>
            <a:endParaRPr lang="el-GR" sz="2600"/>
          </a:p>
          <a:p>
            <a:pPr>
              <a:lnSpc>
                <a:spcPct val="90000"/>
              </a:lnSpc>
            </a:pPr>
            <a:endParaRPr lang="el-GR" sz="2400"/>
          </a:p>
          <a:p>
            <a:pPr>
              <a:lnSpc>
                <a:spcPct val="90000"/>
              </a:lnSpc>
            </a:pPr>
            <a:endParaRPr lang="el-GR" sz="2400"/>
          </a:p>
        </p:txBody>
      </p:sp>
      <p:sp>
        <p:nvSpPr>
          <p:cNvPr id="253956" name="Text Box 4"/>
          <p:cNvSpPr txBox="1">
            <a:spLocks noChangeArrowheads="1"/>
          </p:cNvSpPr>
          <p:nvPr/>
        </p:nvSpPr>
        <p:spPr bwMode="auto">
          <a:xfrm>
            <a:off x="1979613" y="5013325"/>
            <a:ext cx="6767512" cy="1373188"/>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800" b="1">
                <a:solidFill>
                  <a:schemeClr val="bg1"/>
                </a:solidFill>
                <a:latin typeface="Comic Sans MS" pitchFamily="66" charset="0"/>
              </a:rPr>
              <a:t>Χρήσεις:σε έλκη με μικρή εκροή εξιδρώματος, βοηθούν στην αφαίρεση των νεκρωμάτων (εσχάρες</a:t>
            </a:r>
            <a:r>
              <a:rPr lang="el-GR" sz="2400" b="1">
                <a:solidFill>
                  <a:schemeClr val="bg1"/>
                </a:solidFill>
                <a:latin typeface="Comic Sans MS" pitchFamily="66" charset="0"/>
              </a:rPr>
              <a:t>)</a:t>
            </a:r>
          </a:p>
        </p:txBody>
      </p:sp>
      <p:pic>
        <p:nvPicPr>
          <p:cNvPr id="253957" name="Picture 5" descr="σάρωση0012"/>
          <p:cNvPicPr>
            <a:picLocks noGrp="1" noChangeAspect="1" noChangeArrowheads="1"/>
          </p:cNvPicPr>
          <p:nvPr>
            <p:ph sz="half" idx="2"/>
          </p:nvPr>
        </p:nvPicPr>
        <p:blipFill>
          <a:blip r:embed="rId2" cstate="print"/>
          <a:srcRect r="27521" b="33508"/>
          <a:stretch>
            <a:fillRect/>
          </a:stretch>
        </p:blipFill>
        <p:spPr>
          <a:xfrm>
            <a:off x="5364163" y="2276475"/>
            <a:ext cx="3384550" cy="1922463"/>
          </a:xfrm>
        </p:spPr>
      </p:pic>
      <p:sp>
        <p:nvSpPr>
          <p:cNvPr id="253958" name="Text Box 6"/>
          <p:cNvSpPr txBox="1">
            <a:spLocks noChangeArrowheads="1"/>
          </p:cNvSpPr>
          <p:nvPr/>
        </p:nvSpPr>
        <p:spPr bwMode="auto">
          <a:xfrm>
            <a:off x="395288" y="908050"/>
            <a:ext cx="7056437" cy="396875"/>
          </a:xfrm>
          <a:prstGeom prst="rect">
            <a:avLst/>
          </a:prstGeom>
          <a:noFill/>
          <a:ln w="9525">
            <a:noFill/>
            <a:miter lim="800000"/>
            <a:headEnd/>
            <a:tailEnd/>
          </a:ln>
          <a:effectLst/>
        </p:spPr>
        <p:txBody>
          <a:bodyPr>
            <a:spAutoFit/>
          </a:bodyPr>
          <a:lstStyle/>
          <a:p>
            <a:pPr eaLnBrk="0" hangingPunct="0">
              <a:spcBef>
                <a:spcPct val="50000"/>
              </a:spcBef>
            </a:pPr>
            <a:r>
              <a:rPr lang="fr-FR" sz="2000" i="1">
                <a:effectLst>
                  <a:outerShdw blurRad="38100" dist="38100" dir="2700000" algn="tl">
                    <a:srgbClr val="C0C0C0"/>
                  </a:outerShdw>
                </a:effectLst>
                <a:latin typeface="Arial" charset="0"/>
                <a:cs typeface="Arial" charset="0"/>
              </a:rPr>
              <a:t>Nu-gel,</a:t>
            </a:r>
            <a:r>
              <a:rPr lang="fr-FR" sz="2000"/>
              <a:t> </a:t>
            </a:r>
            <a:r>
              <a:rPr lang="fr-FR" sz="2000" i="1">
                <a:effectLst>
                  <a:outerShdw blurRad="38100" dist="38100" dir="2700000" algn="tl">
                    <a:srgbClr val="C0C0C0"/>
                  </a:outerShdw>
                </a:effectLst>
                <a:latin typeface="Arial" charset="0"/>
              </a:rPr>
              <a:t>Intrasite, Purilon, Hydrogel, hypergel …</a:t>
            </a: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CC25276-B277-48FD-A569-9B506784DE29}"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14339"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14340"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48EB7B1-22D1-4D0A-AB3E-EAA6B1095408}" type="slidenum">
              <a:rPr lang="el-GR" altLang="el-GR" sz="1200">
                <a:solidFill>
                  <a:srgbClr val="1D4577"/>
                </a:solidFill>
              </a:rPr>
              <a:pPr>
                <a:spcBef>
                  <a:spcPct val="0"/>
                </a:spcBef>
                <a:buClrTx/>
                <a:buSzTx/>
                <a:buFontTx/>
                <a:buNone/>
              </a:pPr>
              <a:t>5</a:t>
            </a:fld>
            <a:endParaRPr lang="el-GR" altLang="el-GR" sz="1200">
              <a:solidFill>
                <a:srgbClr val="1D4577"/>
              </a:solidFill>
            </a:endParaRPr>
          </a:p>
        </p:txBody>
      </p:sp>
      <p:sp>
        <p:nvSpPr>
          <p:cNvPr id="5122" name="Rectangle 2"/>
          <p:cNvSpPr>
            <a:spLocks noGrp="1" noChangeArrowheads="1"/>
          </p:cNvSpPr>
          <p:nvPr>
            <p:ph type="title" idx="4294967295"/>
          </p:nvPr>
        </p:nvSpPr>
        <p:spPr>
          <a:xfrm>
            <a:off x="714348" y="788016"/>
            <a:ext cx="7972452" cy="677246"/>
          </a:xfrm>
          <a:ln>
            <a:miter lim="800000"/>
            <a:headEnd/>
            <a:tailEnd/>
          </a:ln>
          <a:extLst/>
        </p:spPr>
        <p:txBody>
          <a:bodyPr rIns="91440">
            <a:normAutofit/>
            <a:scene3d>
              <a:camera prst="orthographicFront"/>
              <a:lightRig rig="soft" dir="t">
                <a:rot lat="0" lon="0" rev="2400000"/>
              </a:lightRig>
            </a:scene3d>
            <a:sp3d>
              <a:bevelT w="19050" h="12700"/>
            </a:sp3d>
          </a:bodyPr>
          <a:lstStyle/>
          <a:p>
            <a:pPr marL="54864" algn="r" eaLnBrk="1" fontAlgn="auto" hangingPunct="1">
              <a:spcAft>
                <a:spcPts val="0"/>
              </a:spcAft>
              <a:defRPr/>
            </a:pPr>
            <a:r>
              <a:rPr lang="el-GR"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ΑΙΤΙΑ </a:t>
            </a:r>
            <a:r>
              <a:rPr lang="el-GR" sz="3200" b="1" dirty="0" smtClean="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ΔΗΜΙΟΥΡΓΙΑΣ ΚΑΤΑΚΛΙΣΕΩΝ</a:t>
            </a:r>
            <a:endParaRPr lang="el-GR" sz="32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p:txBody>
      </p:sp>
      <p:pic>
        <p:nvPicPr>
          <p:cNvPr id="14342" name="Picture 5" descr="C:\ARXEIA\DIVERS\10o ΠΑΓΚΡΗΤΙΟ\Κατακλισεις\5a.jpg"/>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5715000" y="2693988"/>
            <a:ext cx="2087563" cy="1550987"/>
          </a:xfrm>
        </p:spPr>
      </p:pic>
      <p:sp>
        <p:nvSpPr>
          <p:cNvPr id="5" name="4 - Ορθογώνιο"/>
          <p:cNvSpPr/>
          <p:nvPr/>
        </p:nvSpPr>
        <p:spPr>
          <a:xfrm>
            <a:off x="571500" y="1714500"/>
            <a:ext cx="4572000" cy="1825625"/>
          </a:xfrm>
          <a:prstGeom prst="rect">
            <a:avLst/>
          </a:prstGeom>
        </p:spPr>
        <p:txBody>
          <a:bodyPr>
            <a:spAutoFit/>
          </a:bodyPr>
          <a:lstStyle/>
          <a:p>
            <a:pPr eaLnBrk="1" hangingPunct="1">
              <a:lnSpc>
                <a:spcPct val="90000"/>
              </a:lnSpc>
              <a:defRPr/>
            </a:pPr>
            <a:r>
              <a:rPr lang="el-GR" b="1">
                <a:solidFill>
                  <a:srgbClr val="FF0000"/>
                </a:solidFill>
                <a:effectLst>
                  <a:outerShdw blurRad="38100" dist="38100" dir="2700000" algn="tl">
                    <a:srgbClr val="C0C0C0"/>
                  </a:outerShdw>
                </a:effectLst>
              </a:rPr>
              <a:t>ΠΙΕΣΗ</a:t>
            </a:r>
          </a:p>
          <a:p>
            <a:pPr eaLnBrk="1" hangingPunct="1">
              <a:lnSpc>
                <a:spcPct val="90000"/>
              </a:lnSpc>
              <a:defRPr/>
            </a:pPr>
            <a:endParaRPr lang="el-GR" b="1">
              <a:solidFill>
                <a:srgbClr val="FF0000"/>
              </a:solidFill>
              <a:effectLst>
                <a:outerShdw blurRad="38100" dist="38100" dir="2700000" algn="tl">
                  <a:srgbClr val="C0C0C0"/>
                </a:outerShdw>
              </a:effectLst>
            </a:endParaRPr>
          </a:p>
          <a:p>
            <a:pPr eaLnBrk="1" hangingPunct="1">
              <a:lnSpc>
                <a:spcPct val="90000"/>
              </a:lnSpc>
              <a:defRPr/>
            </a:pPr>
            <a:r>
              <a:rPr lang="el-GR" b="1">
                <a:solidFill>
                  <a:srgbClr val="FF0000"/>
                </a:solidFill>
                <a:effectLst>
                  <a:outerShdw blurRad="38100" dist="38100" dir="2700000" algn="tl">
                    <a:srgbClr val="C0C0C0"/>
                  </a:outerShdw>
                </a:effectLst>
              </a:rPr>
              <a:t>ΔΥΝΑΜΕΙΣ ΔΙΑΧΩΡΙΣΜΟΥ</a:t>
            </a:r>
          </a:p>
          <a:p>
            <a:pPr eaLnBrk="1" hangingPunct="1">
              <a:lnSpc>
                <a:spcPct val="90000"/>
              </a:lnSpc>
              <a:defRPr/>
            </a:pPr>
            <a:endParaRPr lang="el-GR" b="1">
              <a:solidFill>
                <a:srgbClr val="FF0000"/>
              </a:solidFill>
              <a:effectLst>
                <a:outerShdw blurRad="38100" dist="38100" dir="2700000" algn="tl">
                  <a:srgbClr val="C0C0C0"/>
                </a:outerShdw>
              </a:effectLst>
            </a:endParaRPr>
          </a:p>
          <a:p>
            <a:pPr eaLnBrk="1" hangingPunct="1">
              <a:lnSpc>
                <a:spcPct val="90000"/>
              </a:lnSpc>
              <a:defRPr/>
            </a:pPr>
            <a:r>
              <a:rPr lang="el-GR" b="1">
                <a:solidFill>
                  <a:srgbClr val="FF0000"/>
                </a:solidFill>
                <a:effectLst>
                  <a:outerShdw blurRad="38100" dist="38100" dir="2700000" algn="tl">
                    <a:srgbClr val="C0C0C0"/>
                  </a:outerShdw>
                </a:effectLst>
              </a:rPr>
              <a:t>ΤΡΙΒΗ</a:t>
            </a:r>
          </a:p>
          <a:p>
            <a:pPr eaLnBrk="1" hangingPunct="1">
              <a:lnSpc>
                <a:spcPct val="90000"/>
              </a:lnSpc>
              <a:defRPr/>
            </a:pPr>
            <a:endParaRPr lang="el-GR" b="1">
              <a:solidFill>
                <a:srgbClr val="FF0000"/>
              </a:solidFill>
              <a:effectLst>
                <a:outerShdw blurRad="38100" dist="38100" dir="2700000" algn="tl">
                  <a:srgbClr val="C0C0C0"/>
                </a:outerShdw>
              </a:effectLst>
            </a:endParaRPr>
          </a:p>
          <a:p>
            <a:pPr eaLnBrk="1" hangingPunct="1">
              <a:lnSpc>
                <a:spcPct val="90000"/>
              </a:lnSpc>
              <a:defRPr/>
            </a:pPr>
            <a:r>
              <a:rPr lang="el-GR" b="1">
                <a:solidFill>
                  <a:srgbClr val="FF0000"/>
                </a:solidFill>
                <a:effectLst>
                  <a:outerShdw blurRad="38100" dist="38100" dir="2700000" algn="tl">
                    <a:srgbClr val="C0C0C0"/>
                  </a:outerShdw>
                </a:effectLst>
              </a:rPr>
              <a:t>ΥΓΡΑΣΙΑ</a:t>
            </a:r>
            <a:endParaRPr lang="el-GR">
              <a:solidFill>
                <a:srgbClr val="FF0000"/>
              </a:solidFill>
            </a:endParaRPr>
          </a:p>
        </p:txBody>
      </p:sp>
      <p:sp>
        <p:nvSpPr>
          <p:cNvPr id="6" name="5 - Ορθογώνιο"/>
          <p:cNvSpPr/>
          <p:nvPr/>
        </p:nvSpPr>
        <p:spPr>
          <a:xfrm>
            <a:off x="539750" y="3789363"/>
            <a:ext cx="4572000" cy="2014537"/>
          </a:xfrm>
          <a:prstGeom prst="rect">
            <a:avLst/>
          </a:prstGeom>
        </p:spPr>
        <p:txBody>
          <a:bodyPr>
            <a:spAutoFit/>
          </a:bodyPr>
          <a:lstStyle/>
          <a:p>
            <a:pPr eaLnBrk="1" hangingPunct="1">
              <a:defRPr/>
            </a:pPr>
            <a:r>
              <a:rPr lang="el-GR" b="1">
                <a:effectLst>
                  <a:outerShdw blurRad="38100" dist="38100" dir="2700000" algn="tl">
                    <a:srgbClr val="C0C0C0"/>
                  </a:outerShdw>
                </a:effectLst>
              </a:rPr>
              <a:t> </a:t>
            </a:r>
            <a:r>
              <a:rPr lang="el-GR" b="1" u="sng">
                <a:effectLst>
                  <a:outerShdw blurRad="38100" dist="38100" dir="2700000" algn="tl">
                    <a:srgbClr val="C0C0C0"/>
                  </a:outerShdw>
                </a:effectLst>
              </a:rPr>
              <a:t>ΕΠΙΒΑΡΥΝΤΙΚΟΙ ΠΑΡΑΓΟΝΤΕΣ</a:t>
            </a:r>
          </a:p>
          <a:p>
            <a:pPr eaLnBrk="1" hangingPunct="1">
              <a:defRPr/>
            </a:pPr>
            <a:endParaRPr lang="el-GR" b="1">
              <a:effectLst>
                <a:outerShdw blurRad="38100" dist="38100" dir="2700000" algn="tl">
                  <a:srgbClr val="C0C0C0"/>
                </a:outerShdw>
              </a:effectLst>
            </a:endParaRPr>
          </a:p>
          <a:p>
            <a:pPr eaLnBrk="1" hangingPunct="1">
              <a:defRPr/>
            </a:pPr>
            <a:r>
              <a:rPr lang="el-GR" b="1">
                <a:effectLst>
                  <a:outerShdw blurRad="38100" dist="38100" dir="2700000" algn="tl">
                    <a:srgbClr val="C0C0C0"/>
                  </a:outerShdw>
                </a:effectLst>
              </a:rPr>
              <a:t>ΠΑΡΑΤΕΤΑΜΕΝΗ ΑΚΙΝΗΣΙΑ</a:t>
            </a:r>
          </a:p>
          <a:p>
            <a:pPr eaLnBrk="1" hangingPunct="1">
              <a:defRPr/>
            </a:pPr>
            <a:r>
              <a:rPr lang="el-GR" b="1">
                <a:effectLst>
                  <a:outerShdw blurRad="38100" dist="38100" dir="2700000" algn="tl">
                    <a:srgbClr val="C0C0C0"/>
                  </a:outerShdw>
                </a:effectLst>
              </a:rPr>
              <a:t>ΜΕΙΩΜΕΝΗ ΑΙΣΘΗΤΙΚΟΤΗΤΑ</a:t>
            </a:r>
          </a:p>
          <a:p>
            <a:pPr eaLnBrk="1" hangingPunct="1">
              <a:defRPr/>
            </a:pPr>
            <a:r>
              <a:rPr lang="el-GR" b="1">
                <a:effectLst>
                  <a:outerShdw blurRad="38100" dist="38100" dir="2700000" algn="tl">
                    <a:srgbClr val="C0C0C0"/>
                  </a:outerShdw>
                </a:effectLst>
              </a:rPr>
              <a:t>ΔΙΑΤΑΡΑΧΕΣ ΤΗΣ ΚΥΚΛΟΦΟΡΙΑΣ</a:t>
            </a:r>
          </a:p>
          <a:p>
            <a:pPr eaLnBrk="1" hangingPunct="1">
              <a:defRPr/>
            </a:pPr>
            <a:r>
              <a:rPr lang="el-GR" b="1">
                <a:effectLst>
                  <a:outerShdw blurRad="38100" dist="38100" dir="2700000" algn="tl">
                    <a:srgbClr val="C0C0C0"/>
                  </a:outerShdw>
                </a:effectLst>
              </a:rPr>
              <a:t>ΚΑΚΗ ΘΡΕΨΗ</a:t>
            </a:r>
          </a:p>
          <a:p>
            <a:pPr eaLnBrk="1" hangingPunct="1">
              <a:defRPr/>
            </a:pPr>
            <a:r>
              <a:rPr lang="el-GR" b="1">
                <a:effectLst>
                  <a:outerShdw blurRad="38100" dist="38100" dir="2700000" algn="tl">
                    <a:srgbClr val="C0C0C0"/>
                  </a:outerShdw>
                </a:effectLst>
              </a:rPr>
              <a:t>ΗΛΙΚΙΑ</a:t>
            </a:r>
            <a:endParaRPr lang="el-GR"/>
          </a:p>
        </p:txBody>
      </p:sp>
      <p:pic>
        <p:nvPicPr>
          <p:cNvPr id="14345" name="Picture 4" descr="ΣπηΠπ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4500563"/>
            <a:ext cx="20955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747904"/>
      </p:ext>
    </p:extLst>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457200" y="277813"/>
            <a:ext cx="8229600" cy="558800"/>
          </a:xfrm>
        </p:spPr>
        <p:txBody>
          <a:bodyPr/>
          <a:lstStyle/>
          <a:p>
            <a:r>
              <a:rPr lang="el-GR" sz="3700" b="1"/>
              <a:t>Υδρογέλες</a:t>
            </a:r>
          </a:p>
        </p:txBody>
      </p:sp>
      <p:sp>
        <p:nvSpPr>
          <p:cNvPr id="254979" name="Rectangle 3"/>
          <p:cNvSpPr>
            <a:spLocks noGrp="1" noChangeArrowheads="1"/>
          </p:cNvSpPr>
          <p:nvPr>
            <p:ph type="body" sz="half" idx="1"/>
          </p:nvPr>
        </p:nvSpPr>
        <p:spPr/>
        <p:txBody>
          <a:bodyPr/>
          <a:lstStyle/>
          <a:p>
            <a:r>
              <a:rPr lang="el-GR" sz="3200"/>
              <a:t>Προάγουν την αυτόλυση</a:t>
            </a:r>
          </a:p>
          <a:p>
            <a:r>
              <a:rPr lang="el-GR" sz="3200"/>
              <a:t>Απαιτούν τη χρησιμοποίηση πρόσθετου επιθέματος</a:t>
            </a:r>
          </a:p>
          <a:p>
            <a:pPr>
              <a:buFont typeface="Wingdings" pitchFamily="2" charset="2"/>
              <a:buNone/>
            </a:pPr>
            <a:endParaRPr lang="el-GR" sz="3200"/>
          </a:p>
          <a:p>
            <a:endParaRPr lang="el-GR"/>
          </a:p>
          <a:p>
            <a:endParaRPr lang="el-GR" sz="2400"/>
          </a:p>
        </p:txBody>
      </p:sp>
      <p:pic>
        <p:nvPicPr>
          <p:cNvPr id="254980" name="Picture 4" descr="1"/>
          <p:cNvPicPr>
            <a:picLocks noGrp="1" noChangeAspect="1" noChangeArrowheads="1"/>
          </p:cNvPicPr>
          <p:nvPr>
            <p:ph sz="quarter" idx="3"/>
          </p:nvPr>
        </p:nvPicPr>
        <p:blipFill>
          <a:blip r:embed="rId2" cstate="print"/>
          <a:srcRect r="53200" b="32739"/>
          <a:stretch>
            <a:fillRect/>
          </a:stretch>
        </p:blipFill>
        <p:spPr>
          <a:xfrm>
            <a:off x="4857750" y="1927225"/>
            <a:ext cx="3051175" cy="4051300"/>
          </a:xfrm>
          <a:noFill/>
          <a:ln/>
        </p:spPr>
      </p:pic>
      <p:sp>
        <p:nvSpPr>
          <p:cNvPr id="254981" name="Text Box 5"/>
          <p:cNvSpPr txBox="1">
            <a:spLocks noChangeArrowheads="1"/>
          </p:cNvSpPr>
          <p:nvPr/>
        </p:nvSpPr>
        <p:spPr bwMode="auto">
          <a:xfrm>
            <a:off x="323850" y="908050"/>
            <a:ext cx="8064500" cy="396875"/>
          </a:xfrm>
          <a:prstGeom prst="rect">
            <a:avLst/>
          </a:prstGeom>
          <a:noFill/>
          <a:ln w="9525">
            <a:noFill/>
            <a:miter lim="800000"/>
            <a:headEnd/>
            <a:tailEnd/>
          </a:ln>
          <a:effectLst/>
        </p:spPr>
        <p:txBody>
          <a:bodyPr>
            <a:spAutoFit/>
          </a:bodyPr>
          <a:lstStyle/>
          <a:p>
            <a:pPr eaLnBrk="0" hangingPunct="0">
              <a:spcBef>
                <a:spcPct val="50000"/>
              </a:spcBef>
            </a:pPr>
            <a:r>
              <a:rPr lang="fr-FR" sz="2000" i="1">
                <a:effectLst>
                  <a:outerShdw blurRad="38100" dist="38100" dir="2700000" algn="tl">
                    <a:srgbClr val="C0C0C0"/>
                  </a:outerShdw>
                </a:effectLst>
                <a:latin typeface="Arial" charset="0"/>
              </a:rPr>
              <a:t>Nu-gel</a:t>
            </a:r>
            <a:r>
              <a:rPr lang="el-GR" sz="2000" i="1">
                <a:effectLst>
                  <a:outerShdw blurRad="38100" dist="38100" dir="2700000" algn="tl">
                    <a:srgbClr val="C0C0C0"/>
                  </a:outerShdw>
                </a:effectLst>
                <a:latin typeface="Arial" charset="0"/>
              </a:rPr>
              <a:t>,</a:t>
            </a:r>
            <a:r>
              <a:rPr lang="fr-FR" sz="2000" i="1">
                <a:effectLst>
                  <a:outerShdw blurRad="38100" dist="38100" dir="2700000" algn="tl">
                    <a:srgbClr val="C0C0C0"/>
                  </a:outerShdw>
                </a:effectLst>
                <a:latin typeface="Arial" charset="0"/>
              </a:rPr>
              <a:t> Intrasite, Purilon, hydrogel, </a:t>
            </a:r>
            <a:r>
              <a:rPr lang="fr-FR" sz="2000" i="1">
                <a:effectLst>
                  <a:outerShdw blurRad="38100" dist="38100" dir="2700000" algn="tl">
                    <a:srgbClr val="C0C0C0"/>
                  </a:outerShdw>
                </a:effectLst>
              </a:rPr>
              <a:t>hypergel</a:t>
            </a:r>
            <a:r>
              <a:rPr lang="fr-FR" sz="2000"/>
              <a:t> </a:t>
            </a:r>
            <a:r>
              <a:rPr lang="fr-FR" sz="2000" i="1">
                <a:effectLst>
                  <a:outerShdw blurRad="38100" dist="38100" dir="2700000" algn="tl">
                    <a:srgbClr val="C0C0C0"/>
                  </a:outerShdw>
                </a:effectLst>
                <a:latin typeface="Arial" charset="0"/>
              </a:rPr>
              <a:t>…</a:t>
            </a: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77813"/>
            <a:ext cx="8229600" cy="487362"/>
          </a:xfrm>
        </p:spPr>
        <p:txBody>
          <a:bodyPr/>
          <a:lstStyle/>
          <a:p>
            <a:r>
              <a:rPr lang="el-GR" sz="3700" b="1"/>
              <a:t>Αλγινικά Επιθέματα</a:t>
            </a:r>
          </a:p>
        </p:txBody>
      </p:sp>
      <p:sp>
        <p:nvSpPr>
          <p:cNvPr id="256003" name="Rectangle 3"/>
          <p:cNvSpPr>
            <a:spLocks noGrp="1" noChangeArrowheads="1"/>
          </p:cNvSpPr>
          <p:nvPr>
            <p:ph type="body" sz="half" idx="1"/>
          </p:nvPr>
        </p:nvSpPr>
        <p:spPr>
          <a:xfrm>
            <a:off x="323850" y="1752600"/>
            <a:ext cx="4103688" cy="4267200"/>
          </a:xfrm>
        </p:spPr>
        <p:txBody>
          <a:bodyPr/>
          <a:lstStyle/>
          <a:p>
            <a:r>
              <a:rPr lang="el-GR" sz="2200"/>
              <a:t>Περιέχουν αλγινικό ασβέστιο ή νάτριο που προέρχεται από τα φύκια</a:t>
            </a:r>
          </a:p>
          <a:p>
            <a:r>
              <a:rPr lang="el-GR" sz="2200"/>
              <a:t>Έχουν υψηλή απορροφητικότητα (μέχρι 40 φορές το βάρος τους)</a:t>
            </a:r>
          </a:p>
          <a:p>
            <a:endParaRPr lang="el-GR" sz="2200"/>
          </a:p>
          <a:p>
            <a:endParaRPr lang="el-GR"/>
          </a:p>
        </p:txBody>
      </p:sp>
      <p:pic>
        <p:nvPicPr>
          <p:cNvPr id="256004" name="Picture 4" descr="σάρωση0005"/>
          <p:cNvPicPr>
            <a:picLocks noGrp="1" noChangeAspect="1" noChangeArrowheads="1"/>
          </p:cNvPicPr>
          <p:nvPr>
            <p:ph sz="quarter" idx="2"/>
          </p:nvPr>
        </p:nvPicPr>
        <p:blipFill>
          <a:blip r:embed="rId2" cstate="print"/>
          <a:srcRect/>
          <a:stretch>
            <a:fillRect/>
          </a:stretch>
        </p:blipFill>
        <p:spPr>
          <a:xfrm>
            <a:off x="6084888" y="1484313"/>
            <a:ext cx="2733675" cy="1749425"/>
          </a:xfrm>
        </p:spPr>
      </p:pic>
      <p:sp>
        <p:nvSpPr>
          <p:cNvPr id="256005" name="Text Box 5"/>
          <p:cNvSpPr txBox="1">
            <a:spLocks noChangeArrowheads="1"/>
          </p:cNvSpPr>
          <p:nvPr/>
        </p:nvSpPr>
        <p:spPr bwMode="auto">
          <a:xfrm>
            <a:off x="1547813" y="5300663"/>
            <a:ext cx="7199312" cy="1373187"/>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800" b="1">
                <a:solidFill>
                  <a:schemeClr val="bg1"/>
                </a:solidFill>
                <a:latin typeface="Comic Sans MS" pitchFamily="66" charset="0"/>
              </a:rPr>
              <a:t>Χρήσεις:σε έλκη με μέτρια ή μεγάλη παραγωγή εξιδρώματος, σε επιφανειακά έλκη και κοιλότητες</a:t>
            </a:r>
          </a:p>
        </p:txBody>
      </p:sp>
      <p:sp>
        <p:nvSpPr>
          <p:cNvPr id="256006" name="Rectangle 6"/>
          <p:cNvSpPr>
            <a:spLocks noChangeArrowheads="1"/>
          </p:cNvSpPr>
          <p:nvPr/>
        </p:nvSpPr>
        <p:spPr bwMode="auto">
          <a:xfrm>
            <a:off x="323850" y="765175"/>
            <a:ext cx="8367713" cy="577850"/>
          </a:xfrm>
          <a:prstGeom prst="rect">
            <a:avLst/>
          </a:prstGeom>
          <a:noFill/>
          <a:ln w="12700">
            <a:noFill/>
            <a:miter lim="800000"/>
            <a:headEnd/>
            <a:tailEnd/>
          </a:ln>
          <a:effectLst/>
        </p:spPr>
        <p:txBody>
          <a:bodyPr lIns="90487" tIns="44450" rIns="90487" bIns="44450">
            <a:spAutoFit/>
          </a:bodyPr>
          <a:lstStyle/>
          <a:p>
            <a:pPr eaLnBrk="0" hangingPunct="0">
              <a:lnSpc>
                <a:spcPct val="80000"/>
              </a:lnSpc>
              <a:spcBef>
                <a:spcPct val="50000"/>
              </a:spcBef>
            </a:pPr>
            <a:r>
              <a:rPr lang="fr-FR" sz="2000" i="1">
                <a:solidFill>
                  <a:schemeClr val="tx2"/>
                </a:solidFill>
                <a:effectLst>
                  <a:outerShdw blurRad="38100" dist="38100" dir="2700000" algn="tl">
                    <a:srgbClr val="C0C0C0"/>
                  </a:outerShdw>
                </a:effectLst>
                <a:latin typeface="Arial" charset="0"/>
              </a:rPr>
              <a:t>Kaltostat, Algisite, Algosteril, Comfeel Seasorb, Melgisorb,  Sorbsan, Tegagel, Sorbalgon, Suprasorb A, Melgisorb …</a:t>
            </a:r>
          </a:p>
        </p:txBody>
      </p:sp>
      <p:pic>
        <p:nvPicPr>
          <p:cNvPr id="256007" name="Picture 7"/>
          <p:cNvPicPr>
            <a:picLocks noGrp="1" noChangeAspect="1" noChangeArrowheads="1"/>
          </p:cNvPicPr>
          <p:nvPr>
            <p:ph sz="quarter" idx="3"/>
          </p:nvPr>
        </p:nvPicPr>
        <p:blipFill>
          <a:blip r:embed="rId3" cstate="print"/>
          <a:srcRect/>
          <a:stretch>
            <a:fillRect/>
          </a:stretch>
        </p:blipFill>
        <p:spPr>
          <a:xfrm>
            <a:off x="4500563" y="2922588"/>
            <a:ext cx="2232025" cy="1890712"/>
          </a:xfrm>
          <a:noFill/>
          <a:ln/>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sz="half" idx="1"/>
          </p:nvPr>
        </p:nvSpPr>
        <p:spPr>
          <a:xfrm>
            <a:off x="323850" y="1628775"/>
            <a:ext cx="5400675" cy="3744913"/>
          </a:xfrm>
        </p:spPr>
        <p:txBody>
          <a:bodyPr/>
          <a:lstStyle/>
          <a:p>
            <a:r>
              <a:rPr lang="el-GR" sz="2200"/>
              <a:t>Διατίθενται σε διάφορα σχήματα (επίπεδα φύλλα, κορδόνι, κορδέλα)</a:t>
            </a:r>
          </a:p>
          <a:p>
            <a:r>
              <a:rPr lang="el-GR" sz="2200"/>
              <a:t>Όταν απελευθερώνονται ιόντα ασβεστίου ενεργοποιούνται τα αιμοπετάλια, με αποτέλεσμα αιμόσταση και απελευθέρωση αυξητικών παραγόντων </a:t>
            </a:r>
          </a:p>
          <a:p>
            <a:endParaRPr lang="el-GR" sz="2200"/>
          </a:p>
          <a:p>
            <a:endParaRPr lang="el-GR" sz="2200"/>
          </a:p>
        </p:txBody>
      </p:sp>
      <p:sp>
        <p:nvSpPr>
          <p:cNvPr id="257027" name="Text Box 3"/>
          <p:cNvSpPr txBox="1">
            <a:spLocks noChangeArrowheads="1"/>
          </p:cNvSpPr>
          <p:nvPr/>
        </p:nvSpPr>
        <p:spPr bwMode="auto">
          <a:xfrm>
            <a:off x="971550" y="5300663"/>
            <a:ext cx="7921625" cy="1373187"/>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800" b="1">
                <a:solidFill>
                  <a:schemeClr val="bg1"/>
                </a:solidFill>
                <a:latin typeface="Comic Sans MS" pitchFamily="66" charset="0"/>
              </a:rPr>
              <a:t>Χρήσεις:συνδυάζονται με πρόσθετα επιθέματα, χρειάζονται αλλαγή κάθε 2-4 ημέρες ανάλογα με την παραγωγή εξιδρώματος</a:t>
            </a:r>
          </a:p>
        </p:txBody>
      </p:sp>
      <p:sp>
        <p:nvSpPr>
          <p:cNvPr id="257028" name="Rectangle 4"/>
          <p:cNvSpPr>
            <a:spLocks noGrp="1" noChangeArrowheads="1"/>
          </p:cNvSpPr>
          <p:nvPr>
            <p:ph type="title"/>
          </p:nvPr>
        </p:nvSpPr>
        <p:spPr>
          <a:xfrm>
            <a:off x="755650" y="0"/>
            <a:ext cx="6870700" cy="647700"/>
          </a:xfrm>
          <a:noFill/>
          <a:ln/>
        </p:spPr>
        <p:txBody>
          <a:bodyPr/>
          <a:lstStyle/>
          <a:p>
            <a:r>
              <a:rPr lang="el-GR" sz="4000" b="1"/>
              <a:t>Αλγινικά Επιθέματα</a:t>
            </a:r>
          </a:p>
        </p:txBody>
      </p:sp>
      <p:sp>
        <p:nvSpPr>
          <p:cNvPr id="257029" name="Rectangle 5"/>
          <p:cNvSpPr>
            <a:spLocks noChangeArrowheads="1"/>
          </p:cNvSpPr>
          <p:nvPr/>
        </p:nvSpPr>
        <p:spPr bwMode="auto">
          <a:xfrm>
            <a:off x="395288" y="765175"/>
            <a:ext cx="8367712" cy="577850"/>
          </a:xfrm>
          <a:prstGeom prst="rect">
            <a:avLst/>
          </a:prstGeom>
          <a:noFill/>
          <a:ln w="12700">
            <a:noFill/>
            <a:miter lim="800000"/>
            <a:headEnd/>
            <a:tailEnd/>
          </a:ln>
          <a:effectLst/>
        </p:spPr>
        <p:txBody>
          <a:bodyPr lIns="90487" tIns="44450" rIns="90487" bIns="44450">
            <a:spAutoFit/>
          </a:bodyPr>
          <a:lstStyle/>
          <a:p>
            <a:pPr eaLnBrk="0" hangingPunct="0">
              <a:lnSpc>
                <a:spcPct val="80000"/>
              </a:lnSpc>
              <a:spcBef>
                <a:spcPct val="50000"/>
              </a:spcBef>
            </a:pPr>
            <a:r>
              <a:rPr lang="fr-FR" sz="2000" i="1">
                <a:solidFill>
                  <a:schemeClr val="tx2"/>
                </a:solidFill>
                <a:effectLst>
                  <a:outerShdw blurRad="38100" dist="38100" dir="2700000" algn="tl">
                    <a:srgbClr val="C0C0C0"/>
                  </a:outerShdw>
                </a:effectLst>
                <a:latin typeface="Arial" charset="0"/>
              </a:rPr>
              <a:t>Kaltostat, Algisite, Algosteril, Comfeel Seasorb, Melgisorb,  Sorbsan, Tegagel, Suprasorb A,</a:t>
            </a:r>
            <a:r>
              <a:rPr lang="fr-FR" sz="2000" i="1">
                <a:solidFill>
                  <a:schemeClr val="tx2"/>
                </a:solidFill>
                <a:effectLst>
                  <a:outerShdw blurRad="38100" dist="38100" dir="2700000" algn="tl">
                    <a:srgbClr val="C0C0C0"/>
                  </a:outerShdw>
                </a:effectLst>
              </a:rPr>
              <a:t> </a:t>
            </a:r>
            <a:r>
              <a:rPr lang="fr-FR" sz="2000" i="1">
                <a:solidFill>
                  <a:schemeClr val="tx2"/>
                </a:solidFill>
                <a:effectLst>
                  <a:outerShdw blurRad="38100" dist="38100" dir="2700000" algn="tl">
                    <a:srgbClr val="C0C0C0"/>
                  </a:outerShdw>
                </a:effectLst>
                <a:latin typeface="Arial" charset="0"/>
              </a:rPr>
              <a:t>Melgisorb …</a:t>
            </a:r>
          </a:p>
        </p:txBody>
      </p:sp>
      <p:pic>
        <p:nvPicPr>
          <p:cNvPr id="257030" name="Picture 6"/>
          <p:cNvPicPr>
            <a:picLocks noGrp="1" noChangeAspect="1" noChangeArrowheads="1"/>
          </p:cNvPicPr>
          <p:nvPr>
            <p:ph sz="half" idx="2"/>
          </p:nvPr>
        </p:nvPicPr>
        <p:blipFill>
          <a:blip r:embed="rId2" cstate="print"/>
          <a:srcRect/>
          <a:stretch>
            <a:fillRect/>
          </a:stretch>
        </p:blipFill>
        <p:spPr>
          <a:xfrm>
            <a:off x="5795963" y="2133600"/>
            <a:ext cx="3144837" cy="2108200"/>
          </a:xfrm>
          <a:noFill/>
          <a:ln/>
        </p:spPr>
      </p:pic>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755650" y="333375"/>
            <a:ext cx="7848600" cy="952500"/>
          </a:xfrm>
        </p:spPr>
        <p:txBody>
          <a:bodyPr/>
          <a:lstStyle/>
          <a:p>
            <a:r>
              <a:rPr lang="el-GR" b="1"/>
              <a:t>Επιθέματα Αργύρου </a:t>
            </a:r>
          </a:p>
        </p:txBody>
      </p:sp>
      <p:sp>
        <p:nvSpPr>
          <p:cNvPr id="258051" name="Rectangle 3"/>
          <p:cNvSpPr>
            <a:spLocks noGrp="1" noChangeArrowheads="1"/>
          </p:cNvSpPr>
          <p:nvPr>
            <p:ph type="body" sz="half" idx="1"/>
          </p:nvPr>
        </p:nvSpPr>
        <p:spPr>
          <a:xfrm>
            <a:off x="323850" y="1916113"/>
            <a:ext cx="5111750" cy="3457575"/>
          </a:xfrm>
        </p:spPr>
        <p:txBody>
          <a:bodyPr/>
          <a:lstStyle/>
          <a:p>
            <a:r>
              <a:rPr lang="el-GR" sz="2400"/>
              <a:t>Περιέχουν άργυρο, ο οποίος είναι γνωστός αντιμικροβιακός παράγοντας, αποτελεσματικός σε ένα ευρύ φάσμα μικροβίων</a:t>
            </a:r>
          </a:p>
          <a:p>
            <a:r>
              <a:rPr lang="el-GR" sz="2400"/>
              <a:t>Ο άργυρος απελευθερώνεται από το επίθεμα ανάλογα με την ποσότητα του εξιδρώματος και την παρουσία βακτηριδίων</a:t>
            </a:r>
          </a:p>
          <a:p>
            <a:endParaRPr lang="el-GR" sz="2400"/>
          </a:p>
          <a:p>
            <a:endParaRPr lang="el-GR" sz="2000"/>
          </a:p>
        </p:txBody>
      </p:sp>
      <p:sp>
        <p:nvSpPr>
          <p:cNvPr id="258052" name="Text Box 4"/>
          <p:cNvSpPr txBox="1">
            <a:spLocks noChangeArrowheads="1"/>
          </p:cNvSpPr>
          <p:nvPr/>
        </p:nvSpPr>
        <p:spPr bwMode="auto">
          <a:xfrm>
            <a:off x="1835150" y="5516563"/>
            <a:ext cx="6985000" cy="946150"/>
          </a:xfrm>
          <a:prstGeom prst="rect">
            <a:avLst/>
          </a:prstGeom>
          <a:solidFill>
            <a:srgbClr val="FF3300"/>
          </a:solidFill>
          <a:ln w="9525">
            <a:noFill/>
            <a:miter lim="800000"/>
            <a:headEnd/>
            <a:tailEnd/>
          </a:ln>
          <a:effectLst/>
          <a:scene3d>
            <a:camera prst="legacyObliqueTopLeft"/>
            <a:lightRig rig="legacyFlat3" dir="t"/>
          </a:scene3d>
          <a:sp3d extrusionH="430200" prstMaterial="legacyMatte">
            <a:bevelT w="13500" h="13500" prst="angle"/>
            <a:bevelB w="13500" h="13500" prst="angle"/>
            <a:extrusionClr>
              <a:srgbClr val="FF3300"/>
            </a:extrusionClr>
          </a:sp3d>
        </p:spPr>
        <p:txBody>
          <a:bodyPr>
            <a:spAutoFit/>
            <a:flatTx/>
          </a:bodyPr>
          <a:lstStyle/>
          <a:p>
            <a:pPr>
              <a:spcBef>
                <a:spcPct val="50000"/>
              </a:spcBef>
            </a:pPr>
            <a:r>
              <a:rPr lang="el-GR" sz="2800" b="1">
                <a:solidFill>
                  <a:schemeClr val="bg1"/>
                </a:solidFill>
                <a:latin typeface="Comic Sans MS" pitchFamily="66" charset="0"/>
              </a:rPr>
              <a:t>Χρήσεις:ενδείκνυνται σε έλκη με τοπική λοίμωξη, νεκρωτικά, δύσοσμα</a:t>
            </a:r>
          </a:p>
        </p:txBody>
      </p:sp>
      <p:pic>
        <p:nvPicPr>
          <p:cNvPr id="258053" name="Picture 5" descr="σάρωση0007"/>
          <p:cNvPicPr>
            <a:picLocks noGrp="1" noChangeAspect="1" noChangeArrowheads="1"/>
          </p:cNvPicPr>
          <p:nvPr>
            <p:ph sz="half" idx="2"/>
          </p:nvPr>
        </p:nvPicPr>
        <p:blipFill>
          <a:blip r:embed="rId2" cstate="print"/>
          <a:srcRect/>
          <a:stretch>
            <a:fillRect/>
          </a:stretch>
        </p:blipFill>
        <p:spPr>
          <a:xfrm>
            <a:off x="5508625" y="1916113"/>
            <a:ext cx="3194050" cy="3160712"/>
          </a:xfrm>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55650" y="188913"/>
            <a:ext cx="4608513" cy="1096962"/>
          </a:xfrm>
        </p:spPr>
        <p:txBody>
          <a:bodyPr/>
          <a:lstStyle/>
          <a:p>
            <a:r>
              <a:rPr lang="el-GR" sz="3700" b="1"/>
              <a:t>Επιθέματα Ενεργού Αργύρου</a:t>
            </a:r>
          </a:p>
        </p:txBody>
      </p:sp>
      <p:pic>
        <p:nvPicPr>
          <p:cNvPr id="259075" name="Picture 3"/>
          <p:cNvPicPr>
            <a:picLocks noChangeAspect="1" noChangeArrowheads="1"/>
          </p:cNvPicPr>
          <p:nvPr/>
        </p:nvPicPr>
        <p:blipFill>
          <a:blip r:embed="rId2" cstate="print"/>
          <a:srcRect/>
          <a:stretch>
            <a:fillRect/>
          </a:stretch>
        </p:blipFill>
        <p:spPr bwMode="auto">
          <a:xfrm>
            <a:off x="5334000" y="871538"/>
            <a:ext cx="3581400" cy="2909887"/>
          </a:xfrm>
          <a:prstGeom prst="rect">
            <a:avLst/>
          </a:prstGeom>
          <a:noFill/>
          <a:ln w="9525">
            <a:noFill/>
            <a:miter lim="800000"/>
            <a:headEnd/>
            <a:tailEnd/>
          </a:ln>
        </p:spPr>
      </p:pic>
      <p:pic>
        <p:nvPicPr>
          <p:cNvPr id="259076" name="Picture 4"/>
          <p:cNvPicPr>
            <a:picLocks noChangeAspect="1" noChangeArrowheads="1"/>
          </p:cNvPicPr>
          <p:nvPr/>
        </p:nvPicPr>
        <p:blipFill>
          <a:blip r:embed="rId3" cstate="print"/>
          <a:srcRect/>
          <a:stretch>
            <a:fillRect/>
          </a:stretch>
        </p:blipFill>
        <p:spPr bwMode="auto">
          <a:xfrm>
            <a:off x="4876800" y="3940175"/>
            <a:ext cx="4267200" cy="2917825"/>
          </a:xfrm>
          <a:prstGeom prst="rect">
            <a:avLst/>
          </a:prstGeom>
          <a:noFill/>
        </p:spPr>
      </p:pic>
      <p:sp>
        <p:nvSpPr>
          <p:cNvPr id="259077" name="Text Box 5"/>
          <p:cNvSpPr txBox="1">
            <a:spLocks noChangeArrowheads="1"/>
          </p:cNvSpPr>
          <p:nvPr/>
        </p:nvSpPr>
        <p:spPr bwMode="auto">
          <a:xfrm>
            <a:off x="4038600" y="6035675"/>
            <a:ext cx="5105400" cy="822325"/>
          </a:xfrm>
          <a:prstGeom prst="rect">
            <a:avLst/>
          </a:prstGeom>
          <a:noFill/>
          <a:ln w="12700">
            <a:noFill/>
            <a:miter lim="800000"/>
            <a:headEnd/>
            <a:tailEnd/>
          </a:ln>
          <a:effectLst/>
        </p:spPr>
        <p:txBody>
          <a:bodyPr>
            <a:spAutoFit/>
          </a:bodyPr>
          <a:lstStyle/>
          <a:p>
            <a:pPr algn="r" eaLnBrk="0" hangingPunct="0">
              <a:spcBef>
                <a:spcPct val="50000"/>
              </a:spcBef>
            </a:pPr>
            <a:r>
              <a:rPr lang="fr-FR" sz="2400" b="1" i="1">
                <a:solidFill>
                  <a:srgbClr val="F0B3B2"/>
                </a:solidFill>
                <a:effectLst>
                  <a:outerShdw blurRad="38100" dist="38100" dir="2700000" algn="tl">
                    <a:srgbClr val="C0C0C0"/>
                  </a:outerShdw>
                </a:effectLst>
                <a:latin typeface="Arial" charset="0"/>
              </a:rPr>
              <a:t>Hydrocolloid + charcoal Hydrocellular + charcoal</a:t>
            </a:r>
            <a:endParaRPr lang="fr-FR" sz="2400">
              <a:latin typeface="Impact" pitchFamily="34" charset="0"/>
            </a:endParaRPr>
          </a:p>
        </p:txBody>
      </p:sp>
      <p:pic>
        <p:nvPicPr>
          <p:cNvPr id="259078" name="Picture 6"/>
          <p:cNvPicPr>
            <a:picLocks noChangeAspect="1" noChangeArrowheads="1"/>
          </p:cNvPicPr>
          <p:nvPr/>
        </p:nvPicPr>
        <p:blipFill>
          <a:blip r:embed="rId4" cstate="print"/>
          <a:srcRect/>
          <a:stretch>
            <a:fillRect/>
          </a:stretch>
        </p:blipFill>
        <p:spPr bwMode="auto">
          <a:xfrm>
            <a:off x="762000" y="4284663"/>
            <a:ext cx="3505200" cy="2573337"/>
          </a:xfrm>
          <a:prstGeom prst="rect">
            <a:avLst/>
          </a:prstGeom>
          <a:noFill/>
        </p:spPr>
      </p:pic>
      <p:sp>
        <p:nvSpPr>
          <p:cNvPr id="259079" name="Text Box 7"/>
          <p:cNvSpPr txBox="1">
            <a:spLocks noChangeArrowheads="1"/>
          </p:cNvSpPr>
          <p:nvPr/>
        </p:nvSpPr>
        <p:spPr bwMode="auto">
          <a:xfrm>
            <a:off x="990600" y="6400800"/>
            <a:ext cx="3200400" cy="457200"/>
          </a:xfrm>
          <a:prstGeom prst="rect">
            <a:avLst/>
          </a:prstGeom>
          <a:noFill/>
          <a:ln w="12700">
            <a:noFill/>
            <a:miter lim="800000"/>
            <a:headEnd/>
            <a:tailEnd/>
          </a:ln>
          <a:effectLst/>
        </p:spPr>
        <p:txBody>
          <a:bodyPr>
            <a:spAutoFit/>
          </a:bodyPr>
          <a:lstStyle/>
          <a:p>
            <a:pPr eaLnBrk="0" hangingPunct="0">
              <a:spcBef>
                <a:spcPct val="50000"/>
              </a:spcBef>
            </a:pPr>
            <a:r>
              <a:rPr lang="fr-FR" sz="2400" b="1" i="1">
                <a:solidFill>
                  <a:srgbClr val="F0B3B2"/>
                </a:solidFill>
                <a:effectLst>
                  <a:outerShdw blurRad="38100" dist="38100" dir="2700000" algn="tl">
                    <a:srgbClr val="C0C0C0"/>
                  </a:outerShdw>
                </a:effectLst>
                <a:latin typeface="Arial" charset="0"/>
              </a:rPr>
              <a:t>Charcoal + silver </a:t>
            </a:r>
            <a:endParaRPr lang="fr-FR" sz="2400">
              <a:latin typeface="Impact" pitchFamily="34" charset="0"/>
            </a:endParaRPr>
          </a:p>
        </p:txBody>
      </p:sp>
      <p:sp>
        <p:nvSpPr>
          <p:cNvPr id="259080" name="Text Box 8"/>
          <p:cNvSpPr txBox="1">
            <a:spLocks noChangeArrowheads="1"/>
          </p:cNvSpPr>
          <p:nvPr/>
        </p:nvSpPr>
        <p:spPr bwMode="auto">
          <a:xfrm>
            <a:off x="1371600" y="5715000"/>
            <a:ext cx="3240088" cy="463550"/>
          </a:xfrm>
          <a:prstGeom prst="rect">
            <a:avLst/>
          </a:prstGeom>
          <a:noFill/>
          <a:ln w="12700">
            <a:noFill/>
            <a:miter lim="800000"/>
            <a:headEnd/>
            <a:tailEnd/>
          </a:ln>
          <a:effectLst/>
        </p:spPr>
        <p:txBody>
          <a:bodyPr>
            <a:spAutoFit/>
          </a:bodyPr>
          <a:lstStyle/>
          <a:p>
            <a:pPr eaLnBrk="0" hangingPunct="0">
              <a:spcBef>
                <a:spcPct val="50000"/>
              </a:spcBef>
            </a:pPr>
            <a:r>
              <a:rPr lang="fr-FR" sz="2400" b="1">
                <a:solidFill>
                  <a:srgbClr val="FAEF12"/>
                </a:solidFill>
                <a:effectLst>
                  <a:outerShdw blurRad="38100" dist="38100" dir="2700000" algn="tl">
                    <a:srgbClr val="C0C0C0"/>
                  </a:outerShdw>
                </a:effectLst>
                <a:latin typeface="Impact" pitchFamily="34" charset="0"/>
              </a:rPr>
              <a:t>Actisorb Plus 25™</a:t>
            </a:r>
            <a:endParaRPr lang="fr-FR" sz="2400" b="1">
              <a:effectLst>
                <a:outerShdw blurRad="38100" dist="38100" dir="2700000" algn="tl">
                  <a:srgbClr val="C0C0C0"/>
                </a:outerShdw>
              </a:effectLst>
              <a:latin typeface="Impact" pitchFamily="34" charset="0"/>
            </a:endParaRPr>
          </a:p>
        </p:txBody>
      </p:sp>
      <p:sp>
        <p:nvSpPr>
          <p:cNvPr id="259081" name="Text Box 9"/>
          <p:cNvSpPr txBox="1">
            <a:spLocks noChangeArrowheads="1"/>
          </p:cNvSpPr>
          <p:nvPr/>
        </p:nvSpPr>
        <p:spPr bwMode="auto">
          <a:xfrm>
            <a:off x="6443663" y="4267200"/>
            <a:ext cx="2700337" cy="457200"/>
          </a:xfrm>
          <a:prstGeom prst="rect">
            <a:avLst/>
          </a:prstGeom>
          <a:noFill/>
          <a:ln w="12700">
            <a:noFill/>
            <a:miter lim="800000"/>
            <a:headEnd/>
            <a:tailEnd/>
          </a:ln>
          <a:effectLst/>
        </p:spPr>
        <p:txBody>
          <a:bodyPr>
            <a:spAutoFit/>
          </a:bodyPr>
          <a:lstStyle/>
          <a:p>
            <a:pPr eaLnBrk="0" hangingPunct="0">
              <a:spcBef>
                <a:spcPct val="50000"/>
              </a:spcBef>
            </a:pPr>
            <a:r>
              <a:rPr lang="fr-FR" sz="2400" b="1">
                <a:solidFill>
                  <a:srgbClr val="FAEF12"/>
                </a:solidFill>
                <a:effectLst>
                  <a:outerShdw blurRad="38100" dist="38100" dir="2700000" algn="tl">
                    <a:srgbClr val="C0C0C0"/>
                  </a:outerShdw>
                </a:effectLst>
                <a:latin typeface="Impact" pitchFamily="34" charset="0"/>
              </a:rPr>
              <a:t>Contreet H ™</a:t>
            </a:r>
          </a:p>
        </p:txBody>
      </p:sp>
      <p:sp>
        <p:nvSpPr>
          <p:cNvPr id="259082" name="Text Box 10"/>
          <p:cNvSpPr txBox="1">
            <a:spLocks noChangeArrowheads="1"/>
          </p:cNvSpPr>
          <p:nvPr/>
        </p:nvSpPr>
        <p:spPr bwMode="auto">
          <a:xfrm>
            <a:off x="6372225" y="3276600"/>
            <a:ext cx="2771775" cy="457200"/>
          </a:xfrm>
          <a:prstGeom prst="rect">
            <a:avLst/>
          </a:prstGeom>
          <a:noFill/>
          <a:ln w="12700">
            <a:noFill/>
            <a:miter lim="800000"/>
            <a:headEnd/>
            <a:tailEnd/>
          </a:ln>
          <a:effectLst/>
        </p:spPr>
        <p:txBody>
          <a:bodyPr>
            <a:spAutoFit/>
          </a:bodyPr>
          <a:lstStyle/>
          <a:p>
            <a:pPr eaLnBrk="0" hangingPunct="0">
              <a:spcBef>
                <a:spcPct val="50000"/>
              </a:spcBef>
            </a:pPr>
            <a:r>
              <a:rPr lang="fr-FR" sz="2400" b="1">
                <a:solidFill>
                  <a:srgbClr val="FAEF12"/>
                </a:solidFill>
                <a:effectLst>
                  <a:outerShdw blurRad="38100" dist="38100" dir="2700000" algn="tl">
                    <a:srgbClr val="C0C0C0"/>
                  </a:outerShdw>
                </a:effectLst>
                <a:latin typeface="Impact" pitchFamily="34" charset="0"/>
              </a:rPr>
              <a:t>Urgotul SSD ™</a:t>
            </a:r>
          </a:p>
        </p:txBody>
      </p:sp>
      <p:sp>
        <p:nvSpPr>
          <p:cNvPr id="259083" name="Rectangle 11"/>
          <p:cNvSpPr>
            <a:spLocks noChangeArrowheads="1"/>
          </p:cNvSpPr>
          <p:nvPr/>
        </p:nvSpPr>
        <p:spPr bwMode="auto">
          <a:xfrm>
            <a:off x="609600" y="1752600"/>
            <a:ext cx="4038600" cy="2535238"/>
          </a:xfrm>
          <a:prstGeom prst="rect">
            <a:avLst/>
          </a:prstGeom>
          <a:noFill/>
          <a:ln w="12700">
            <a:noFill/>
            <a:miter lim="800000"/>
            <a:headEnd/>
            <a:tailEnd/>
          </a:ln>
          <a:effectLst/>
        </p:spPr>
        <p:txBody>
          <a:bodyPr lIns="90487" tIns="44450" rIns="90487" bIns="44450">
            <a:spAutoFit/>
          </a:bodyPr>
          <a:lstStyle/>
          <a:p>
            <a:pPr eaLnBrk="0" hangingPunct="0">
              <a:lnSpc>
                <a:spcPct val="70000"/>
              </a:lnSpc>
              <a:spcBef>
                <a:spcPct val="50000"/>
              </a:spcBef>
              <a:buClr>
                <a:schemeClr val="tx2"/>
              </a:buClr>
              <a:buSzPct val="75000"/>
              <a:buFont typeface="Wingdings" pitchFamily="2" charset="2"/>
              <a:buChar char="n"/>
            </a:pPr>
            <a:r>
              <a:rPr lang="fr-FR" sz="2400" b="1">
                <a:effectLst>
                  <a:outerShdw blurRad="38100" dist="38100" dir="2700000" algn="tl">
                    <a:srgbClr val="C0C0C0"/>
                  </a:outerShdw>
                </a:effectLst>
                <a:latin typeface="Times" charset="0"/>
              </a:rPr>
              <a:t> </a:t>
            </a:r>
            <a:r>
              <a:rPr lang="fr-FR" sz="2000" b="1">
                <a:effectLst>
                  <a:outerShdw blurRad="38100" dist="38100" dir="2700000" algn="tl">
                    <a:srgbClr val="C0C0C0"/>
                  </a:outerShdw>
                </a:effectLst>
              </a:rPr>
              <a:t>Acticoat 7</a:t>
            </a:r>
          </a:p>
          <a:p>
            <a:pPr eaLnBrk="0" hangingPunct="0">
              <a:lnSpc>
                <a:spcPct val="70000"/>
              </a:lnSpc>
              <a:spcBef>
                <a:spcPct val="50000"/>
              </a:spcBef>
              <a:buClr>
                <a:schemeClr val="tx2"/>
              </a:buClr>
              <a:buSzPct val="75000"/>
              <a:buFont typeface="Wingdings" pitchFamily="2" charset="2"/>
              <a:buChar char="n"/>
            </a:pPr>
            <a:r>
              <a:rPr lang="fr-FR" sz="2000" b="1">
                <a:effectLst>
                  <a:outerShdw blurRad="38100" dist="38100" dir="2700000" algn="tl">
                    <a:srgbClr val="C0C0C0"/>
                  </a:outerShdw>
                </a:effectLst>
              </a:rPr>
              <a:t> Aquacel silver</a:t>
            </a:r>
          </a:p>
          <a:p>
            <a:pPr eaLnBrk="0" hangingPunct="0">
              <a:lnSpc>
                <a:spcPct val="70000"/>
              </a:lnSpc>
              <a:spcBef>
                <a:spcPct val="50000"/>
              </a:spcBef>
              <a:buClr>
                <a:schemeClr val="tx2"/>
              </a:buClr>
              <a:buSzPct val="75000"/>
              <a:buFont typeface="Wingdings" pitchFamily="2" charset="2"/>
              <a:buChar char="n"/>
            </a:pPr>
            <a:r>
              <a:rPr lang="fr-FR" sz="2000" b="1">
                <a:effectLst>
                  <a:outerShdw blurRad="38100" dist="38100" dir="2700000" algn="tl">
                    <a:srgbClr val="C0C0C0"/>
                  </a:outerShdw>
                </a:effectLst>
              </a:rPr>
              <a:t> Silvercel</a:t>
            </a:r>
          </a:p>
          <a:p>
            <a:pPr eaLnBrk="0" hangingPunct="0">
              <a:lnSpc>
                <a:spcPct val="70000"/>
              </a:lnSpc>
              <a:spcBef>
                <a:spcPct val="50000"/>
              </a:spcBef>
              <a:buClr>
                <a:schemeClr val="tx2"/>
              </a:buClr>
              <a:buSzPct val="75000"/>
              <a:buFont typeface="Wingdings" pitchFamily="2" charset="2"/>
              <a:buChar char="n"/>
            </a:pPr>
            <a:r>
              <a:rPr lang="fr-FR" sz="2000" b="1">
                <a:effectLst>
                  <a:outerShdw blurRad="38100" dist="38100" dir="2700000" algn="tl">
                    <a:srgbClr val="C0C0C0"/>
                  </a:outerShdw>
                </a:effectLst>
              </a:rPr>
              <a:t> Contreet / Biatain silver</a:t>
            </a:r>
          </a:p>
          <a:p>
            <a:pPr eaLnBrk="0" hangingPunct="0">
              <a:lnSpc>
                <a:spcPct val="70000"/>
              </a:lnSpc>
              <a:spcBef>
                <a:spcPct val="50000"/>
              </a:spcBef>
              <a:buClr>
                <a:schemeClr val="tx2"/>
              </a:buClr>
              <a:buSzPct val="75000"/>
              <a:buFont typeface="Wingdings" pitchFamily="2" charset="2"/>
              <a:buChar char="n"/>
            </a:pPr>
            <a:r>
              <a:rPr lang="fr-FR" sz="2000" b="1">
                <a:effectLst>
                  <a:outerShdw blurRad="38100" dist="38100" dir="2700000" algn="tl">
                    <a:srgbClr val="C0C0C0"/>
                  </a:outerShdw>
                </a:effectLst>
              </a:rPr>
              <a:t> Urgotul SSD, Altreet </a:t>
            </a:r>
          </a:p>
          <a:p>
            <a:pPr eaLnBrk="0" hangingPunct="0">
              <a:lnSpc>
                <a:spcPct val="70000"/>
              </a:lnSpc>
              <a:spcBef>
                <a:spcPct val="50000"/>
              </a:spcBef>
              <a:buClr>
                <a:schemeClr val="tx2"/>
              </a:buClr>
              <a:buSzPct val="75000"/>
              <a:buFont typeface="Wingdings" pitchFamily="2" charset="2"/>
              <a:buChar char="n"/>
            </a:pPr>
            <a:r>
              <a:rPr lang="fr-FR" sz="2000" b="1">
                <a:effectLst>
                  <a:outerShdw blurRad="38100" dist="38100" dir="2700000" algn="tl">
                    <a:srgbClr val="C0C0C0"/>
                  </a:outerShdw>
                </a:effectLst>
              </a:rPr>
              <a:t> Actisorb Plus 25</a:t>
            </a:r>
          </a:p>
          <a:p>
            <a:pPr eaLnBrk="0" hangingPunct="0">
              <a:lnSpc>
                <a:spcPct val="70000"/>
              </a:lnSpc>
              <a:spcBef>
                <a:spcPct val="50000"/>
              </a:spcBef>
              <a:buClr>
                <a:schemeClr val="tx2"/>
              </a:buClr>
              <a:buSzPct val="75000"/>
              <a:buFont typeface="Wingdings" pitchFamily="2" charset="2"/>
              <a:buChar char="n"/>
            </a:pPr>
            <a:r>
              <a:rPr lang="el-GR" sz="2000" b="1">
                <a:effectLst>
                  <a:outerShdw blurRad="38100" dist="38100" dir="2700000" algn="tl">
                    <a:srgbClr val="C0C0C0"/>
                  </a:outerShdw>
                </a:effectLst>
              </a:rPr>
              <a:t> </a:t>
            </a:r>
            <a:r>
              <a:rPr lang="fr-FR" sz="2000" b="1">
                <a:effectLst>
                  <a:outerShdw blurRad="38100" dist="38100" dir="2700000" algn="tl">
                    <a:srgbClr val="C0C0C0"/>
                  </a:outerShdw>
                </a:effectLst>
              </a:rPr>
              <a:t>Prisma</a:t>
            </a: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228600" y="228600"/>
            <a:ext cx="7620000" cy="685800"/>
          </a:xfrm>
        </p:spPr>
        <p:txBody>
          <a:bodyPr/>
          <a:lstStyle/>
          <a:p>
            <a:r>
              <a:rPr lang="el-GR" b="1"/>
              <a:t>ΕΠΙΘΕΜΑΤΑ ΣΙΛΙΚΟΝΗΣ</a:t>
            </a:r>
            <a:endParaRPr lang="fr-FR" b="1"/>
          </a:p>
        </p:txBody>
      </p:sp>
      <p:sp>
        <p:nvSpPr>
          <p:cNvPr id="304131" name="Rectangle 3"/>
          <p:cNvSpPr>
            <a:spLocks noGrp="1" noChangeArrowheads="1"/>
          </p:cNvSpPr>
          <p:nvPr>
            <p:ph sz="half" idx="1"/>
          </p:nvPr>
        </p:nvSpPr>
        <p:spPr>
          <a:xfrm>
            <a:off x="457200" y="1600200"/>
            <a:ext cx="4475163" cy="4530725"/>
          </a:xfrm>
        </p:spPr>
        <p:txBody>
          <a:bodyPr/>
          <a:lstStyle/>
          <a:p>
            <a:r>
              <a:rPr lang="el-GR"/>
              <a:t>Χαμηλής προσκολλητικότητας επιθέματα από στρώμα μαλακής σιλικόνης</a:t>
            </a:r>
            <a:endParaRPr lang="fr-FR"/>
          </a:p>
          <a:p>
            <a:r>
              <a:rPr lang="el-GR"/>
              <a:t>Ατραυματικά κατά την αφαίρεσή τους </a:t>
            </a:r>
            <a:endParaRPr lang="fr-FR"/>
          </a:p>
        </p:txBody>
      </p:sp>
      <p:pic>
        <p:nvPicPr>
          <p:cNvPr id="304132" name="Picture 4"/>
          <p:cNvPicPr>
            <a:picLocks noChangeAspect="1" noChangeArrowheads="1"/>
          </p:cNvPicPr>
          <p:nvPr/>
        </p:nvPicPr>
        <p:blipFill>
          <a:blip r:embed="rId2" cstate="print"/>
          <a:srcRect/>
          <a:stretch>
            <a:fillRect/>
          </a:stretch>
        </p:blipFill>
        <p:spPr bwMode="auto">
          <a:xfrm>
            <a:off x="4724400" y="3733800"/>
            <a:ext cx="4008438" cy="2913063"/>
          </a:xfrm>
          <a:prstGeom prst="rect">
            <a:avLst/>
          </a:prstGeom>
          <a:noFill/>
        </p:spPr>
      </p:pic>
      <p:pic>
        <p:nvPicPr>
          <p:cNvPr id="304133" name="Picture 5"/>
          <p:cNvPicPr>
            <a:picLocks noChangeAspect="1" noChangeArrowheads="1"/>
          </p:cNvPicPr>
          <p:nvPr/>
        </p:nvPicPr>
        <p:blipFill>
          <a:blip r:embed="rId3" cstate="print"/>
          <a:srcRect/>
          <a:stretch>
            <a:fillRect/>
          </a:stretch>
        </p:blipFill>
        <p:spPr bwMode="auto">
          <a:xfrm>
            <a:off x="633413" y="4386263"/>
            <a:ext cx="3100387" cy="2227262"/>
          </a:xfrm>
          <a:prstGeom prst="rect">
            <a:avLst/>
          </a:prstGeom>
          <a:noFill/>
        </p:spPr>
      </p:pic>
      <p:pic>
        <p:nvPicPr>
          <p:cNvPr id="304134" name="Picture 6"/>
          <p:cNvPicPr>
            <a:picLocks noChangeAspect="1" noChangeArrowheads="1"/>
          </p:cNvPicPr>
          <p:nvPr/>
        </p:nvPicPr>
        <p:blipFill>
          <a:blip r:embed="rId4" cstate="print"/>
          <a:srcRect/>
          <a:stretch>
            <a:fillRect/>
          </a:stretch>
        </p:blipFill>
        <p:spPr bwMode="auto">
          <a:xfrm>
            <a:off x="4800600" y="1066800"/>
            <a:ext cx="4114800" cy="2503488"/>
          </a:xfrm>
          <a:prstGeom prst="rect">
            <a:avLst/>
          </a:prstGeom>
          <a:noFill/>
        </p:spPr>
      </p:pic>
      <p:sp>
        <p:nvSpPr>
          <p:cNvPr id="304135" name="Rectangle 7"/>
          <p:cNvSpPr>
            <a:spLocks noChangeArrowheads="1"/>
          </p:cNvSpPr>
          <p:nvPr/>
        </p:nvSpPr>
        <p:spPr bwMode="auto">
          <a:xfrm>
            <a:off x="6570663" y="3733800"/>
            <a:ext cx="2573337" cy="685800"/>
          </a:xfrm>
          <a:prstGeom prst="rect">
            <a:avLst/>
          </a:prstGeom>
          <a:noFill/>
          <a:ln w="9525">
            <a:noFill/>
            <a:miter lim="800000"/>
            <a:headEnd/>
            <a:tailEnd/>
          </a:ln>
        </p:spPr>
        <p:txBody>
          <a:bodyPr anchor="b"/>
          <a:lstStyle/>
          <a:p>
            <a:r>
              <a:rPr lang="fr-FR" sz="3200">
                <a:solidFill>
                  <a:srgbClr val="FFFF00"/>
                </a:solidFill>
              </a:rPr>
              <a:t>Mepilex</a:t>
            </a:r>
          </a:p>
        </p:txBody>
      </p:sp>
      <p:sp>
        <p:nvSpPr>
          <p:cNvPr id="304136" name="Rectangle 8"/>
          <p:cNvSpPr>
            <a:spLocks noChangeArrowheads="1"/>
          </p:cNvSpPr>
          <p:nvPr/>
        </p:nvSpPr>
        <p:spPr bwMode="auto">
          <a:xfrm>
            <a:off x="1676400" y="5867400"/>
            <a:ext cx="2573338" cy="685800"/>
          </a:xfrm>
          <a:prstGeom prst="rect">
            <a:avLst/>
          </a:prstGeom>
          <a:noFill/>
          <a:ln w="9525">
            <a:noFill/>
            <a:miter lim="800000"/>
            <a:headEnd/>
            <a:tailEnd/>
          </a:ln>
        </p:spPr>
        <p:txBody>
          <a:bodyPr anchor="b"/>
          <a:lstStyle/>
          <a:p>
            <a:r>
              <a:rPr lang="fr-FR" sz="3200">
                <a:solidFill>
                  <a:srgbClr val="FFFF00"/>
                </a:solidFill>
              </a:rPr>
              <a:t>Mepitel</a:t>
            </a: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4" name="Group 2"/>
          <p:cNvGrpSpPr>
            <a:grpSpLocks/>
          </p:cNvGrpSpPr>
          <p:nvPr/>
        </p:nvGrpSpPr>
        <p:grpSpPr bwMode="auto">
          <a:xfrm rot="18765256">
            <a:off x="4114800" y="4038600"/>
            <a:ext cx="457200" cy="457200"/>
            <a:chOff x="1392" y="2928"/>
            <a:chExt cx="288" cy="288"/>
          </a:xfrm>
        </p:grpSpPr>
        <p:sp>
          <p:nvSpPr>
            <p:cNvPr id="305155" name="Oval 3"/>
            <p:cNvSpPr>
              <a:spLocks noChangeArrowheads="1"/>
            </p:cNvSpPr>
            <p:nvPr/>
          </p:nvSpPr>
          <p:spPr bwMode="auto">
            <a:xfrm>
              <a:off x="1392" y="2928"/>
              <a:ext cx="288" cy="288"/>
            </a:xfrm>
            <a:prstGeom prst="ellipse">
              <a:avLst/>
            </a:prstGeom>
            <a:solidFill>
              <a:srgbClr val="F8641A"/>
            </a:solidFill>
            <a:ln w="12700">
              <a:noFill/>
              <a:round/>
              <a:headEnd/>
              <a:tailEnd/>
            </a:ln>
            <a:effectLst/>
          </p:spPr>
          <p:txBody>
            <a:bodyPr wrap="none" anchor="ctr"/>
            <a:lstStyle/>
            <a:p>
              <a:endParaRPr lang="el-GR"/>
            </a:p>
          </p:txBody>
        </p:sp>
        <p:sp>
          <p:nvSpPr>
            <p:cNvPr id="305156" name="Rectangle 4"/>
            <p:cNvSpPr>
              <a:spLocks noChangeArrowheads="1"/>
            </p:cNvSpPr>
            <p:nvPr/>
          </p:nvSpPr>
          <p:spPr bwMode="auto">
            <a:xfrm>
              <a:off x="1536" y="2928"/>
              <a:ext cx="144" cy="144"/>
            </a:xfrm>
            <a:prstGeom prst="rect">
              <a:avLst/>
            </a:prstGeom>
            <a:solidFill>
              <a:schemeClr val="bg1"/>
            </a:solidFill>
            <a:ln w="12700">
              <a:noFill/>
              <a:miter lim="800000"/>
              <a:headEnd/>
              <a:tailEnd/>
            </a:ln>
            <a:effectLst/>
          </p:spPr>
          <p:txBody>
            <a:bodyPr wrap="none" anchor="ctr"/>
            <a:lstStyle/>
            <a:p>
              <a:endParaRPr lang="el-GR"/>
            </a:p>
          </p:txBody>
        </p:sp>
      </p:grpSp>
      <p:grpSp>
        <p:nvGrpSpPr>
          <p:cNvPr id="305157" name="Group 5"/>
          <p:cNvGrpSpPr>
            <a:grpSpLocks/>
          </p:cNvGrpSpPr>
          <p:nvPr/>
        </p:nvGrpSpPr>
        <p:grpSpPr bwMode="auto">
          <a:xfrm rot="18765256">
            <a:off x="2895600" y="4038600"/>
            <a:ext cx="457200" cy="457200"/>
            <a:chOff x="1392" y="2928"/>
            <a:chExt cx="288" cy="288"/>
          </a:xfrm>
        </p:grpSpPr>
        <p:sp>
          <p:nvSpPr>
            <p:cNvPr id="305158" name="Oval 6"/>
            <p:cNvSpPr>
              <a:spLocks noChangeArrowheads="1"/>
            </p:cNvSpPr>
            <p:nvPr/>
          </p:nvSpPr>
          <p:spPr bwMode="auto">
            <a:xfrm>
              <a:off x="1392" y="2928"/>
              <a:ext cx="288" cy="288"/>
            </a:xfrm>
            <a:prstGeom prst="ellipse">
              <a:avLst/>
            </a:prstGeom>
            <a:solidFill>
              <a:srgbClr val="F8641A"/>
            </a:solidFill>
            <a:ln w="12700">
              <a:noFill/>
              <a:round/>
              <a:headEnd/>
              <a:tailEnd/>
            </a:ln>
            <a:effectLst/>
          </p:spPr>
          <p:txBody>
            <a:bodyPr wrap="none" anchor="ctr"/>
            <a:lstStyle/>
            <a:p>
              <a:endParaRPr lang="el-GR"/>
            </a:p>
          </p:txBody>
        </p:sp>
        <p:sp>
          <p:nvSpPr>
            <p:cNvPr id="305159" name="Rectangle 7"/>
            <p:cNvSpPr>
              <a:spLocks noChangeArrowheads="1"/>
            </p:cNvSpPr>
            <p:nvPr/>
          </p:nvSpPr>
          <p:spPr bwMode="auto">
            <a:xfrm>
              <a:off x="1536" y="2928"/>
              <a:ext cx="144" cy="144"/>
            </a:xfrm>
            <a:prstGeom prst="rect">
              <a:avLst/>
            </a:prstGeom>
            <a:solidFill>
              <a:schemeClr val="bg1"/>
            </a:solidFill>
            <a:ln w="12700">
              <a:noFill/>
              <a:miter lim="800000"/>
              <a:headEnd/>
              <a:tailEnd/>
            </a:ln>
            <a:effectLst/>
          </p:spPr>
          <p:txBody>
            <a:bodyPr wrap="none" anchor="ctr"/>
            <a:lstStyle/>
            <a:p>
              <a:endParaRPr lang="el-GR"/>
            </a:p>
          </p:txBody>
        </p:sp>
      </p:grpSp>
      <p:grpSp>
        <p:nvGrpSpPr>
          <p:cNvPr id="305160" name="Group 8"/>
          <p:cNvGrpSpPr>
            <a:grpSpLocks/>
          </p:cNvGrpSpPr>
          <p:nvPr/>
        </p:nvGrpSpPr>
        <p:grpSpPr bwMode="auto">
          <a:xfrm rot="18765256">
            <a:off x="1676400" y="4038600"/>
            <a:ext cx="457200" cy="457200"/>
            <a:chOff x="1392" y="2928"/>
            <a:chExt cx="288" cy="288"/>
          </a:xfrm>
        </p:grpSpPr>
        <p:sp>
          <p:nvSpPr>
            <p:cNvPr id="305161" name="Oval 9"/>
            <p:cNvSpPr>
              <a:spLocks noChangeArrowheads="1"/>
            </p:cNvSpPr>
            <p:nvPr/>
          </p:nvSpPr>
          <p:spPr bwMode="auto">
            <a:xfrm>
              <a:off x="1392" y="2928"/>
              <a:ext cx="288" cy="288"/>
            </a:xfrm>
            <a:prstGeom prst="ellipse">
              <a:avLst/>
            </a:prstGeom>
            <a:solidFill>
              <a:srgbClr val="F8641A"/>
            </a:solidFill>
            <a:ln w="12700">
              <a:noFill/>
              <a:round/>
              <a:headEnd/>
              <a:tailEnd/>
            </a:ln>
            <a:effectLst/>
          </p:spPr>
          <p:txBody>
            <a:bodyPr wrap="none" anchor="ctr"/>
            <a:lstStyle/>
            <a:p>
              <a:endParaRPr lang="el-GR"/>
            </a:p>
          </p:txBody>
        </p:sp>
        <p:sp>
          <p:nvSpPr>
            <p:cNvPr id="305162" name="Rectangle 10"/>
            <p:cNvSpPr>
              <a:spLocks noChangeArrowheads="1"/>
            </p:cNvSpPr>
            <p:nvPr/>
          </p:nvSpPr>
          <p:spPr bwMode="auto">
            <a:xfrm>
              <a:off x="1536" y="2928"/>
              <a:ext cx="144" cy="144"/>
            </a:xfrm>
            <a:prstGeom prst="rect">
              <a:avLst/>
            </a:prstGeom>
            <a:solidFill>
              <a:schemeClr val="bg1"/>
            </a:solidFill>
            <a:ln w="12700">
              <a:noFill/>
              <a:miter lim="800000"/>
              <a:headEnd/>
              <a:tailEnd/>
            </a:ln>
            <a:effectLst/>
          </p:spPr>
          <p:txBody>
            <a:bodyPr wrap="none" anchor="ctr"/>
            <a:lstStyle/>
            <a:p>
              <a:endParaRPr lang="el-GR"/>
            </a:p>
          </p:txBody>
        </p:sp>
      </p:grpSp>
      <p:sp>
        <p:nvSpPr>
          <p:cNvPr id="305163" name="Rectangle 11"/>
          <p:cNvSpPr>
            <a:spLocks noGrp="1" noChangeArrowheads="1"/>
          </p:cNvSpPr>
          <p:nvPr>
            <p:ph type="title"/>
          </p:nvPr>
        </p:nvSpPr>
        <p:spPr>
          <a:xfrm>
            <a:off x="1066800" y="0"/>
            <a:ext cx="3962400" cy="1143000"/>
          </a:xfrm>
        </p:spPr>
        <p:txBody>
          <a:bodyPr/>
          <a:lstStyle/>
          <a:p>
            <a:pPr algn="r"/>
            <a:r>
              <a:rPr lang="fr-FR">
                <a:solidFill>
                  <a:srgbClr val="FAEF12"/>
                </a:solidFill>
                <a:latin typeface="Impact" pitchFamily="34" charset="0"/>
              </a:rPr>
              <a:t>Promogran™</a:t>
            </a:r>
            <a:endParaRPr lang="fr-FR"/>
          </a:p>
        </p:txBody>
      </p:sp>
      <p:sp>
        <p:nvSpPr>
          <p:cNvPr id="305164" name="Rectangle 12"/>
          <p:cNvSpPr>
            <a:spLocks noGrp="1" noChangeArrowheads="1"/>
          </p:cNvSpPr>
          <p:nvPr>
            <p:ph type="body" sz="half" idx="2"/>
          </p:nvPr>
        </p:nvSpPr>
        <p:spPr>
          <a:xfrm>
            <a:off x="6300788" y="2667000"/>
            <a:ext cx="2843212" cy="3570288"/>
          </a:xfrm>
        </p:spPr>
        <p:txBody>
          <a:bodyPr/>
          <a:lstStyle/>
          <a:p>
            <a:r>
              <a:rPr lang="el-GR"/>
              <a:t>Προστασία των αυξητικών παραγόντων</a:t>
            </a:r>
            <a:endParaRPr lang="fr-FR"/>
          </a:p>
          <a:p>
            <a:r>
              <a:rPr lang="el-GR"/>
              <a:t>Δέσμευση των πρωτεασών</a:t>
            </a:r>
            <a:endParaRPr lang="fr-FR"/>
          </a:p>
        </p:txBody>
      </p:sp>
      <p:pic>
        <p:nvPicPr>
          <p:cNvPr id="305165" name="Picture 13"/>
          <p:cNvPicPr>
            <a:picLocks noChangeAspect="1" noChangeArrowheads="1"/>
          </p:cNvPicPr>
          <p:nvPr/>
        </p:nvPicPr>
        <p:blipFill>
          <a:blip r:embed="rId2" cstate="print"/>
          <a:srcRect/>
          <a:stretch>
            <a:fillRect/>
          </a:stretch>
        </p:blipFill>
        <p:spPr bwMode="auto">
          <a:xfrm>
            <a:off x="6096000" y="0"/>
            <a:ext cx="3200400" cy="2362200"/>
          </a:xfrm>
          <a:prstGeom prst="rect">
            <a:avLst/>
          </a:prstGeom>
          <a:noFill/>
        </p:spPr>
      </p:pic>
      <p:pic>
        <p:nvPicPr>
          <p:cNvPr id="305166" name="Picture 14"/>
          <p:cNvPicPr>
            <a:picLocks noChangeAspect="1" noChangeArrowheads="1"/>
          </p:cNvPicPr>
          <p:nvPr/>
        </p:nvPicPr>
        <p:blipFill>
          <a:blip r:embed="rId3" cstate="print"/>
          <a:srcRect/>
          <a:stretch>
            <a:fillRect/>
          </a:stretch>
        </p:blipFill>
        <p:spPr bwMode="auto">
          <a:xfrm>
            <a:off x="0" y="1219200"/>
            <a:ext cx="3352800" cy="2257425"/>
          </a:xfrm>
          <a:prstGeom prst="rect">
            <a:avLst/>
          </a:prstGeom>
          <a:noFill/>
        </p:spPr>
      </p:pic>
      <p:pic>
        <p:nvPicPr>
          <p:cNvPr id="305167" name="Picture 15"/>
          <p:cNvPicPr>
            <a:picLocks noChangeAspect="1" noChangeArrowheads="1"/>
          </p:cNvPicPr>
          <p:nvPr/>
        </p:nvPicPr>
        <p:blipFill>
          <a:blip r:embed="rId4" cstate="print"/>
          <a:srcRect/>
          <a:stretch>
            <a:fillRect/>
          </a:stretch>
        </p:blipFill>
        <p:spPr bwMode="auto">
          <a:xfrm>
            <a:off x="2743200" y="1219200"/>
            <a:ext cx="3352800" cy="2266950"/>
          </a:xfrm>
          <a:prstGeom prst="rect">
            <a:avLst/>
          </a:prstGeom>
          <a:noFill/>
        </p:spPr>
      </p:pic>
      <p:grpSp>
        <p:nvGrpSpPr>
          <p:cNvPr id="305168" name="Group 16"/>
          <p:cNvGrpSpPr>
            <a:grpSpLocks/>
          </p:cNvGrpSpPr>
          <p:nvPr/>
        </p:nvGrpSpPr>
        <p:grpSpPr bwMode="auto">
          <a:xfrm>
            <a:off x="1600200" y="3733800"/>
            <a:ext cx="3352800" cy="533400"/>
            <a:chOff x="672" y="2544"/>
            <a:chExt cx="2112" cy="336"/>
          </a:xfrm>
        </p:grpSpPr>
        <p:sp>
          <p:nvSpPr>
            <p:cNvPr id="305169" name="Line 17"/>
            <p:cNvSpPr>
              <a:spLocks noChangeShapeType="1"/>
            </p:cNvSpPr>
            <p:nvPr/>
          </p:nvSpPr>
          <p:spPr bwMode="auto">
            <a:xfrm flipV="1">
              <a:off x="864"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0" name="Line 18"/>
            <p:cNvSpPr>
              <a:spLocks noChangeShapeType="1"/>
            </p:cNvSpPr>
            <p:nvPr/>
          </p:nvSpPr>
          <p:spPr bwMode="auto">
            <a:xfrm>
              <a:off x="1056"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1" name="Line 19"/>
            <p:cNvSpPr>
              <a:spLocks noChangeShapeType="1"/>
            </p:cNvSpPr>
            <p:nvPr/>
          </p:nvSpPr>
          <p:spPr bwMode="auto">
            <a:xfrm flipV="1">
              <a:off x="1248"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2" name="Line 20"/>
            <p:cNvSpPr>
              <a:spLocks noChangeShapeType="1"/>
            </p:cNvSpPr>
            <p:nvPr/>
          </p:nvSpPr>
          <p:spPr bwMode="auto">
            <a:xfrm flipV="1">
              <a:off x="2400"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3" name="Line 21"/>
            <p:cNvSpPr>
              <a:spLocks noChangeShapeType="1"/>
            </p:cNvSpPr>
            <p:nvPr/>
          </p:nvSpPr>
          <p:spPr bwMode="auto">
            <a:xfrm flipV="1">
              <a:off x="1632"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4" name="Line 22"/>
            <p:cNvSpPr>
              <a:spLocks noChangeShapeType="1"/>
            </p:cNvSpPr>
            <p:nvPr/>
          </p:nvSpPr>
          <p:spPr bwMode="auto">
            <a:xfrm flipV="1">
              <a:off x="2016"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5" name="Line 23"/>
            <p:cNvSpPr>
              <a:spLocks noChangeShapeType="1"/>
            </p:cNvSpPr>
            <p:nvPr/>
          </p:nvSpPr>
          <p:spPr bwMode="auto">
            <a:xfrm>
              <a:off x="1824"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6" name="Line 24"/>
            <p:cNvSpPr>
              <a:spLocks noChangeShapeType="1"/>
            </p:cNvSpPr>
            <p:nvPr/>
          </p:nvSpPr>
          <p:spPr bwMode="auto">
            <a:xfrm>
              <a:off x="1440"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7" name="Line 25"/>
            <p:cNvSpPr>
              <a:spLocks noChangeShapeType="1"/>
            </p:cNvSpPr>
            <p:nvPr/>
          </p:nvSpPr>
          <p:spPr bwMode="auto">
            <a:xfrm>
              <a:off x="2208"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8" name="Line 26"/>
            <p:cNvSpPr>
              <a:spLocks noChangeShapeType="1"/>
            </p:cNvSpPr>
            <p:nvPr/>
          </p:nvSpPr>
          <p:spPr bwMode="auto">
            <a:xfrm>
              <a:off x="672" y="2544"/>
              <a:ext cx="192" cy="336"/>
            </a:xfrm>
            <a:prstGeom prst="line">
              <a:avLst/>
            </a:prstGeom>
            <a:noFill/>
            <a:ln w="28575">
              <a:solidFill>
                <a:schemeClr val="tx1"/>
              </a:solidFill>
              <a:round/>
              <a:headEnd/>
              <a:tailEnd/>
            </a:ln>
            <a:effectLst/>
          </p:spPr>
          <p:txBody>
            <a:bodyPr wrap="none" anchor="ctr"/>
            <a:lstStyle/>
            <a:p>
              <a:endParaRPr lang="el-GR"/>
            </a:p>
          </p:txBody>
        </p:sp>
        <p:sp>
          <p:nvSpPr>
            <p:cNvPr id="305179" name="Line 27"/>
            <p:cNvSpPr>
              <a:spLocks noChangeShapeType="1"/>
            </p:cNvSpPr>
            <p:nvPr/>
          </p:nvSpPr>
          <p:spPr bwMode="auto">
            <a:xfrm>
              <a:off x="2592" y="2544"/>
              <a:ext cx="192" cy="336"/>
            </a:xfrm>
            <a:prstGeom prst="line">
              <a:avLst/>
            </a:prstGeom>
            <a:noFill/>
            <a:ln w="28575">
              <a:solidFill>
                <a:schemeClr val="tx1"/>
              </a:solidFill>
              <a:round/>
              <a:headEnd/>
              <a:tailEnd/>
            </a:ln>
            <a:effectLst/>
          </p:spPr>
          <p:txBody>
            <a:bodyPr wrap="none" anchor="ctr"/>
            <a:lstStyle/>
            <a:p>
              <a:endParaRPr lang="el-GR"/>
            </a:p>
          </p:txBody>
        </p:sp>
      </p:grpSp>
      <p:sp>
        <p:nvSpPr>
          <p:cNvPr id="305180" name="AutoShape 28"/>
          <p:cNvSpPr>
            <a:spLocks noChangeArrowheads="1"/>
          </p:cNvSpPr>
          <p:nvPr/>
        </p:nvSpPr>
        <p:spPr bwMode="auto">
          <a:xfrm rot="10765276">
            <a:off x="2286000" y="3733800"/>
            <a:ext cx="457200" cy="381000"/>
          </a:xfrm>
          <a:prstGeom prst="triangle">
            <a:avLst>
              <a:gd name="adj" fmla="val 50000"/>
            </a:avLst>
          </a:prstGeom>
          <a:solidFill>
            <a:srgbClr val="FFCC00"/>
          </a:solidFill>
          <a:ln w="12700">
            <a:noFill/>
            <a:miter lim="800000"/>
            <a:headEnd/>
            <a:tailEnd/>
          </a:ln>
          <a:effectLst/>
        </p:spPr>
        <p:txBody>
          <a:bodyPr wrap="none" anchor="ctr"/>
          <a:lstStyle/>
          <a:p>
            <a:endParaRPr lang="el-GR"/>
          </a:p>
        </p:txBody>
      </p:sp>
      <p:sp>
        <p:nvSpPr>
          <p:cNvPr id="305181" name="AutoShape 29"/>
          <p:cNvSpPr>
            <a:spLocks noChangeArrowheads="1"/>
          </p:cNvSpPr>
          <p:nvPr/>
        </p:nvSpPr>
        <p:spPr bwMode="auto">
          <a:xfrm rot="10765276">
            <a:off x="2895600" y="3733800"/>
            <a:ext cx="457200" cy="381000"/>
          </a:xfrm>
          <a:prstGeom prst="triangle">
            <a:avLst>
              <a:gd name="adj" fmla="val 50000"/>
            </a:avLst>
          </a:prstGeom>
          <a:solidFill>
            <a:srgbClr val="FFCC00"/>
          </a:solidFill>
          <a:ln w="12700">
            <a:noFill/>
            <a:miter lim="800000"/>
            <a:headEnd/>
            <a:tailEnd/>
          </a:ln>
          <a:effectLst/>
        </p:spPr>
        <p:txBody>
          <a:bodyPr rot="10800000" wrap="none" anchor="ctr"/>
          <a:lstStyle/>
          <a:p>
            <a:pPr algn="ctr" eaLnBrk="0" hangingPunct="0"/>
            <a:endParaRPr lang="fr-FR" sz="2400">
              <a:latin typeface="Times" charset="0"/>
            </a:endParaRPr>
          </a:p>
        </p:txBody>
      </p:sp>
      <p:sp>
        <p:nvSpPr>
          <p:cNvPr id="305182" name="AutoShape 30"/>
          <p:cNvSpPr>
            <a:spLocks noChangeArrowheads="1"/>
          </p:cNvSpPr>
          <p:nvPr/>
        </p:nvSpPr>
        <p:spPr bwMode="auto">
          <a:xfrm rot="10765276">
            <a:off x="1752600" y="5105400"/>
            <a:ext cx="457200" cy="381000"/>
          </a:xfrm>
          <a:prstGeom prst="triangle">
            <a:avLst>
              <a:gd name="adj" fmla="val 50000"/>
            </a:avLst>
          </a:prstGeom>
          <a:solidFill>
            <a:srgbClr val="FFCC00"/>
          </a:solidFill>
          <a:ln w="12700">
            <a:noFill/>
            <a:miter lim="800000"/>
            <a:headEnd/>
            <a:tailEnd/>
          </a:ln>
          <a:effectLst/>
        </p:spPr>
        <p:txBody>
          <a:bodyPr wrap="none" anchor="ctr"/>
          <a:lstStyle/>
          <a:p>
            <a:endParaRPr lang="el-GR"/>
          </a:p>
        </p:txBody>
      </p:sp>
      <p:grpSp>
        <p:nvGrpSpPr>
          <p:cNvPr id="305183" name="Group 31"/>
          <p:cNvGrpSpPr>
            <a:grpSpLocks/>
          </p:cNvGrpSpPr>
          <p:nvPr/>
        </p:nvGrpSpPr>
        <p:grpSpPr bwMode="auto">
          <a:xfrm rot="18765256">
            <a:off x="1676400" y="5715000"/>
            <a:ext cx="457200" cy="457200"/>
            <a:chOff x="1392" y="2928"/>
            <a:chExt cx="288" cy="288"/>
          </a:xfrm>
        </p:grpSpPr>
        <p:sp>
          <p:nvSpPr>
            <p:cNvPr id="305184" name="Oval 32"/>
            <p:cNvSpPr>
              <a:spLocks noChangeArrowheads="1"/>
            </p:cNvSpPr>
            <p:nvPr/>
          </p:nvSpPr>
          <p:spPr bwMode="auto">
            <a:xfrm>
              <a:off x="1392" y="2928"/>
              <a:ext cx="288" cy="288"/>
            </a:xfrm>
            <a:prstGeom prst="ellipse">
              <a:avLst/>
            </a:prstGeom>
            <a:solidFill>
              <a:srgbClr val="F8641A"/>
            </a:solidFill>
            <a:ln w="12700">
              <a:noFill/>
              <a:round/>
              <a:headEnd/>
              <a:tailEnd/>
            </a:ln>
            <a:effectLst/>
          </p:spPr>
          <p:txBody>
            <a:bodyPr wrap="none" anchor="ctr"/>
            <a:lstStyle/>
            <a:p>
              <a:endParaRPr lang="el-GR"/>
            </a:p>
          </p:txBody>
        </p:sp>
        <p:sp>
          <p:nvSpPr>
            <p:cNvPr id="305185" name="Rectangle 33"/>
            <p:cNvSpPr>
              <a:spLocks noChangeArrowheads="1"/>
            </p:cNvSpPr>
            <p:nvPr/>
          </p:nvSpPr>
          <p:spPr bwMode="auto">
            <a:xfrm>
              <a:off x="1536" y="2928"/>
              <a:ext cx="144" cy="144"/>
            </a:xfrm>
            <a:prstGeom prst="rect">
              <a:avLst/>
            </a:prstGeom>
            <a:solidFill>
              <a:schemeClr val="bg1"/>
            </a:solidFill>
            <a:ln w="12700">
              <a:noFill/>
              <a:miter lim="800000"/>
              <a:headEnd/>
              <a:tailEnd/>
            </a:ln>
            <a:effectLst/>
          </p:spPr>
          <p:txBody>
            <a:bodyPr wrap="none" anchor="ctr"/>
            <a:lstStyle/>
            <a:p>
              <a:endParaRPr lang="el-GR"/>
            </a:p>
          </p:txBody>
        </p:sp>
      </p:grpSp>
      <p:sp>
        <p:nvSpPr>
          <p:cNvPr id="305186" name="Line 34"/>
          <p:cNvSpPr>
            <a:spLocks noChangeShapeType="1"/>
          </p:cNvSpPr>
          <p:nvPr/>
        </p:nvSpPr>
        <p:spPr bwMode="auto">
          <a:xfrm>
            <a:off x="1524000" y="6553200"/>
            <a:ext cx="914400" cy="0"/>
          </a:xfrm>
          <a:prstGeom prst="line">
            <a:avLst/>
          </a:prstGeom>
          <a:noFill/>
          <a:ln w="38100">
            <a:solidFill>
              <a:schemeClr val="tx1"/>
            </a:solidFill>
            <a:round/>
            <a:headEnd/>
            <a:tailEnd/>
          </a:ln>
          <a:effectLst/>
        </p:spPr>
        <p:txBody>
          <a:bodyPr wrap="none" anchor="ctr"/>
          <a:lstStyle/>
          <a:p>
            <a:endParaRPr lang="el-GR"/>
          </a:p>
        </p:txBody>
      </p:sp>
      <p:sp>
        <p:nvSpPr>
          <p:cNvPr id="305187" name="Text Box 35"/>
          <p:cNvSpPr txBox="1">
            <a:spLocks noChangeArrowheads="1"/>
          </p:cNvSpPr>
          <p:nvPr/>
        </p:nvSpPr>
        <p:spPr bwMode="auto">
          <a:xfrm>
            <a:off x="2667000" y="6324600"/>
            <a:ext cx="1341438" cy="401638"/>
          </a:xfrm>
          <a:prstGeom prst="rect">
            <a:avLst/>
          </a:prstGeom>
          <a:noFill/>
          <a:ln w="12700">
            <a:noFill/>
            <a:miter lim="800000"/>
            <a:headEnd/>
            <a:tailEnd/>
          </a:ln>
          <a:effectLst/>
        </p:spPr>
        <p:txBody>
          <a:bodyPr wrap="none">
            <a:spAutoFit/>
          </a:bodyPr>
          <a:lstStyle/>
          <a:p>
            <a:pPr eaLnBrk="0" hangingPunct="0"/>
            <a:r>
              <a:rPr lang="fr-FR" sz="2000" b="1">
                <a:effectLst>
                  <a:outerShdw blurRad="38100" dist="38100" dir="2700000" algn="tl">
                    <a:srgbClr val="C0C0C0"/>
                  </a:outerShdw>
                </a:effectLst>
                <a:latin typeface="Impact" pitchFamily="34" charset="0"/>
              </a:rPr>
              <a:t>Promogran</a:t>
            </a:r>
          </a:p>
        </p:txBody>
      </p:sp>
      <p:sp>
        <p:nvSpPr>
          <p:cNvPr id="305188" name="Text Box 36"/>
          <p:cNvSpPr txBox="1">
            <a:spLocks noChangeArrowheads="1"/>
          </p:cNvSpPr>
          <p:nvPr/>
        </p:nvSpPr>
        <p:spPr bwMode="auto">
          <a:xfrm>
            <a:off x="2286000" y="5791200"/>
            <a:ext cx="1117600" cy="401638"/>
          </a:xfrm>
          <a:prstGeom prst="rect">
            <a:avLst/>
          </a:prstGeom>
          <a:noFill/>
          <a:ln w="12700">
            <a:noFill/>
            <a:miter lim="800000"/>
            <a:headEnd/>
            <a:tailEnd/>
          </a:ln>
          <a:effectLst/>
        </p:spPr>
        <p:txBody>
          <a:bodyPr wrap="none">
            <a:spAutoFit/>
          </a:bodyPr>
          <a:lstStyle/>
          <a:p>
            <a:pPr eaLnBrk="0" hangingPunct="0"/>
            <a:r>
              <a:rPr lang="fr-FR" sz="2000" b="1">
                <a:effectLst>
                  <a:outerShdw blurRad="38100" dist="38100" dir="2700000" algn="tl">
                    <a:srgbClr val="C0C0C0"/>
                  </a:outerShdw>
                </a:effectLst>
                <a:latin typeface="Impact" pitchFamily="34" charset="0"/>
              </a:rPr>
              <a:t>Protease</a:t>
            </a:r>
          </a:p>
        </p:txBody>
      </p:sp>
      <p:sp>
        <p:nvSpPr>
          <p:cNvPr id="305189" name="Text Box 37"/>
          <p:cNvSpPr txBox="1">
            <a:spLocks noChangeArrowheads="1"/>
          </p:cNvSpPr>
          <p:nvPr/>
        </p:nvSpPr>
        <p:spPr bwMode="auto">
          <a:xfrm>
            <a:off x="2209800" y="5029200"/>
            <a:ext cx="1743075" cy="401638"/>
          </a:xfrm>
          <a:prstGeom prst="rect">
            <a:avLst/>
          </a:prstGeom>
          <a:noFill/>
          <a:ln w="12700">
            <a:noFill/>
            <a:miter lim="800000"/>
            <a:headEnd/>
            <a:tailEnd/>
          </a:ln>
          <a:effectLst/>
        </p:spPr>
        <p:txBody>
          <a:bodyPr wrap="none">
            <a:spAutoFit/>
          </a:bodyPr>
          <a:lstStyle/>
          <a:p>
            <a:pPr eaLnBrk="0" hangingPunct="0"/>
            <a:r>
              <a:rPr lang="fr-FR" sz="2000" b="1">
                <a:effectLst>
                  <a:outerShdw blurRad="38100" dist="38100" dir="2700000" algn="tl">
                    <a:srgbClr val="C0C0C0"/>
                  </a:outerShdw>
                </a:effectLst>
                <a:latin typeface="Impact" pitchFamily="34" charset="0"/>
              </a:rPr>
              <a:t>Growth Factors</a:t>
            </a:r>
          </a:p>
        </p:txBody>
      </p:sp>
      <p:grpSp>
        <p:nvGrpSpPr>
          <p:cNvPr id="305190" name="Group 38"/>
          <p:cNvGrpSpPr>
            <a:grpSpLocks/>
          </p:cNvGrpSpPr>
          <p:nvPr/>
        </p:nvGrpSpPr>
        <p:grpSpPr bwMode="auto">
          <a:xfrm rot="18765256">
            <a:off x="4787900" y="5876925"/>
            <a:ext cx="457200" cy="457200"/>
            <a:chOff x="1392" y="2928"/>
            <a:chExt cx="288" cy="288"/>
          </a:xfrm>
        </p:grpSpPr>
        <p:sp>
          <p:nvSpPr>
            <p:cNvPr id="305191" name="Oval 39"/>
            <p:cNvSpPr>
              <a:spLocks noChangeArrowheads="1"/>
            </p:cNvSpPr>
            <p:nvPr/>
          </p:nvSpPr>
          <p:spPr bwMode="auto">
            <a:xfrm>
              <a:off x="1392" y="2928"/>
              <a:ext cx="288" cy="288"/>
            </a:xfrm>
            <a:prstGeom prst="ellipse">
              <a:avLst/>
            </a:prstGeom>
            <a:solidFill>
              <a:srgbClr val="F8641A"/>
            </a:solidFill>
            <a:ln w="12700">
              <a:noFill/>
              <a:round/>
              <a:headEnd/>
              <a:tailEnd/>
            </a:ln>
            <a:effectLst/>
          </p:spPr>
          <p:txBody>
            <a:bodyPr wrap="none" anchor="ctr"/>
            <a:lstStyle/>
            <a:p>
              <a:endParaRPr lang="el-GR"/>
            </a:p>
          </p:txBody>
        </p:sp>
        <p:sp>
          <p:nvSpPr>
            <p:cNvPr id="305192" name="Rectangle 40"/>
            <p:cNvSpPr>
              <a:spLocks noChangeArrowheads="1"/>
            </p:cNvSpPr>
            <p:nvPr/>
          </p:nvSpPr>
          <p:spPr bwMode="auto">
            <a:xfrm>
              <a:off x="1536" y="2928"/>
              <a:ext cx="144" cy="144"/>
            </a:xfrm>
            <a:prstGeom prst="rect">
              <a:avLst/>
            </a:prstGeom>
            <a:solidFill>
              <a:schemeClr val="bg1"/>
            </a:solidFill>
            <a:ln w="12700">
              <a:noFill/>
              <a:miter lim="800000"/>
              <a:headEnd/>
              <a:tailEnd/>
            </a:ln>
            <a:effectLst/>
          </p:spPr>
          <p:txBody>
            <a:bodyPr wrap="none" anchor="ctr"/>
            <a:lstStyle/>
            <a:p>
              <a:endParaRPr lang="el-GR"/>
            </a:p>
          </p:txBody>
        </p:sp>
      </p:grpSp>
      <p:sp>
        <p:nvSpPr>
          <p:cNvPr id="305193" name="AutoShape 41"/>
          <p:cNvSpPr>
            <a:spLocks noChangeArrowheads="1"/>
          </p:cNvSpPr>
          <p:nvPr/>
        </p:nvSpPr>
        <p:spPr bwMode="auto">
          <a:xfrm rot="10765276">
            <a:off x="4787900" y="5661025"/>
            <a:ext cx="457200" cy="381000"/>
          </a:xfrm>
          <a:prstGeom prst="triangle">
            <a:avLst>
              <a:gd name="adj" fmla="val 50000"/>
            </a:avLst>
          </a:prstGeom>
          <a:solidFill>
            <a:srgbClr val="FFCC00"/>
          </a:solidFill>
          <a:ln w="12700">
            <a:noFill/>
            <a:miter lim="800000"/>
            <a:headEnd/>
            <a:tailEnd/>
          </a:ln>
          <a:effectLst/>
        </p:spPr>
        <p:txBody>
          <a:bodyPr wrap="none" anchor="ctr"/>
          <a:lstStyle/>
          <a:p>
            <a:endParaRPr lang="el-GR"/>
          </a:p>
        </p:txBody>
      </p:sp>
      <p:sp>
        <p:nvSpPr>
          <p:cNvPr id="305194" name="Text Box 42"/>
          <p:cNvSpPr txBox="1">
            <a:spLocks noChangeArrowheads="1"/>
          </p:cNvSpPr>
          <p:nvPr/>
        </p:nvSpPr>
        <p:spPr bwMode="auto">
          <a:xfrm>
            <a:off x="5435600" y="5805488"/>
            <a:ext cx="1030288" cy="396875"/>
          </a:xfrm>
          <a:prstGeom prst="rect">
            <a:avLst/>
          </a:prstGeom>
          <a:noFill/>
          <a:ln w="12700">
            <a:noFill/>
            <a:miter lim="800000"/>
            <a:headEnd/>
            <a:tailEnd/>
          </a:ln>
          <a:effectLst/>
        </p:spPr>
        <p:txBody>
          <a:bodyPr wrap="none">
            <a:spAutoFit/>
          </a:bodyPr>
          <a:lstStyle/>
          <a:p>
            <a:pPr eaLnBrk="0" hangingPunct="0"/>
            <a:r>
              <a:rPr lang="fr-FR" sz="2000" b="1">
                <a:effectLst>
                  <a:outerShdw blurRad="38100" dist="38100" dir="2700000" algn="tl">
                    <a:srgbClr val="C0C0C0"/>
                  </a:outerShdw>
                </a:effectLst>
                <a:latin typeface="Impact" pitchFamily="34" charset="0"/>
              </a:rPr>
              <a:t>inactive</a:t>
            </a: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AutoShape 2" descr="pcm3"/>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306179" name="Rectangle 3"/>
          <p:cNvSpPr>
            <a:spLocks noChangeArrowheads="1"/>
          </p:cNvSpPr>
          <p:nvPr/>
        </p:nvSpPr>
        <p:spPr bwMode="auto">
          <a:xfrm>
            <a:off x="3132138" y="1341438"/>
            <a:ext cx="5113337" cy="5254625"/>
          </a:xfrm>
          <a:prstGeom prst="rect">
            <a:avLst/>
          </a:prstGeom>
          <a:noFill/>
          <a:ln w="12700">
            <a:noFill/>
            <a:miter lim="800000"/>
            <a:headEnd type="none" w="sm" len="sm"/>
            <a:tailEnd type="none" w="sm" len="sm"/>
          </a:ln>
          <a:effectLst>
            <a:outerShdw dist="35921" dir="2700000" algn="ctr" rotWithShape="0">
              <a:schemeClr val="bg2"/>
            </a:outerShdw>
          </a:effectLst>
        </p:spPr>
        <p:txBody>
          <a:bodyPr>
            <a:spAutoFit/>
          </a:bodyPr>
          <a:lstStyle/>
          <a:p>
            <a:pPr marL="568325" indent="-568325">
              <a:lnSpc>
                <a:spcPct val="115000"/>
              </a:lnSpc>
              <a:spcBef>
                <a:spcPct val="20000"/>
              </a:spcBef>
              <a:buClr>
                <a:srgbClr val="A50021"/>
              </a:buClr>
              <a:buFont typeface="Wingdings" pitchFamily="2" charset="2"/>
              <a:buChar char="ü"/>
            </a:pPr>
            <a:r>
              <a:rPr lang="el-GR" sz="2800"/>
              <a:t>Υψηλή ωσμωτικότητα</a:t>
            </a:r>
            <a:endParaRPr lang="en-IE" sz="2800"/>
          </a:p>
          <a:p>
            <a:pPr marL="568325" indent="-568325">
              <a:lnSpc>
                <a:spcPct val="115000"/>
              </a:lnSpc>
              <a:spcBef>
                <a:spcPct val="20000"/>
              </a:spcBef>
              <a:buClr>
                <a:srgbClr val="A50021"/>
              </a:buClr>
              <a:buFont typeface="Wingdings" pitchFamily="2" charset="2"/>
              <a:buChar char="ü"/>
            </a:pPr>
            <a:r>
              <a:rPr lang="el-GR" sz="2800"/>
              <a:t>Μεταβάλει το </a:t>
            </a:r>
            <a:r>
              <a:rPr lang="en-IE" sz="2800"/>
              <a:t>PH</a:t>
            </a:r>
          </a:p>
          <a:p>
            <a:pPr marL="568325" indent="-568325">
              <a:lnSpc>
                <a:spcPct val="115000"/>
              </a:lnSpc>
              <a:spcBef>
                <a:spcPct val="20000"/>
              </a:spcBef>
              <a:buClr>
                <a:srgbClr val="A50021"/>
              </a:buClr>
              <a:buFont typeface="Wingdings" pitchFamily="2" charset="2"/>
              <a:buChar char="ü"/>
            </a:pPr>
            <a:r>
              <a:rPr lang="el-GR" sz="2800"/>
              <a:t>Έχει αντιφλεγμονώδη επίδραση εξαιτίας των</a:t>
            </a:r>
            <a:r>
              <a:rPr lang="en-GB" sz="2800"/>
              <a:t> </a:t>
            </a:r>
            <a:r>
              <a:rPr lang="el-GR" sz="2800"/>
              <a:t>αντιόξινων</a:t>
            </a:r>
            <a:endParaRPr lang="en-GB" sz="2800"/>
          </a:p>
          <a:p>
            <a:pPr marL="568325" indent="-568325">
              <a:lnSpc>
                <a:spcPct val="115000"/>
              </a:lnSpc>
              <a:spcBef>
                <a:spcPct val="20000"/>
              </a:spcBef>
              <a:buClr>
                <a:srgbClr val="A50021"/>
              </a:buClr>
              <a:buFont typeface="Wingdings" pitchFamily="2" charset="2"/>
              <a:buChar char="ü"/>
            </a:pPr>
            <a:r>
              <a:rPr lang="el-GR" sz="2800"/>
              <a:t>Δημιουργεί υπεροξείδιο του υδρογόνου σε χαμηλά επίπεδα και διεγείρει την αγγειογένεση</a:t>
            </a:r>
            <a:r>
              <a:rPr lang="en-GB" sz="2800"/>
              <a:t> &amp; </a:t>
            </a:r>
            <a:r>
              <a:rPr lang="el-GR" sz="2800"/>
              <a:t>ινογένεση </a:t>
            </a:r>
            <a:endParaRPr lang="en-IE" sz="2800"/>
          </a:p>
        </p:txBody>
      </p:sp>
      <p:pic>
        <p:nvPicPr>
          <p:cNvPr id="306180" name="Picture 4" descr="bee1"/>
          <p:cNvPicPr>
            <a:picLocks noChangeAspect="1" noChangeArrowheads="1"/>
          </p:cNvPicPr>
          <p:nvPr/>
        </p:nvPicPr>
        <p:blipFill>
          <a:blip r:embed="rId2" cstate="print"/>
          <a:srcRect/>
          <a:stretch>
            <a:fillRect/>
          </a:stretch>
        </p:blipFill>
        <p:spPr bwMode="auto">
          <a:xfrm>
            <a:off x="250825" y="2205038"/>
            <a:ext cx="2898775" cy="2978150"/>
          </a:xfrm>
          <a:prstGeom prst="rect">
            <a:avLst/>
          </a:prstGeom>
          <a:noFill/>
          <a:ln w="38100">
            <a:solidFill>
              <a:schemeClr val="bg2"/>
            </a:solidFill>
            <a:miter lim="800000"/>
            <a:headEnd/>
            <a:tailEnd/>
          </a:ln>
        </p:spPr>
      </p:pic>
      <p:sp>
        <p:nvSpPr>
          <p:cNvPr id="306181" name="Text Box 5"/>
          <p:cNvSpPr txBox="1">
            <a:spLocks noChangeArrowheads="1"/>
          </p:cNvSpPr>
          <p:nvPr/>
        </p:nvSpPr>
        <p:spPr bwMode="auto">
          <a:xfrm>
            <a:off x="539750" y="5878513"/>
            <a:ext cx="2717800" cy="519112"/>
          </a:xfrm>
          <a:prstGeom prst="rect">
            <a:avLst/>
          </a:prstGeom>
          <a:noFill/>
          <a:ln w="9525">
            <a:noFill/>
            <a:miter lim="800000"/>
            <a:headEnd/>
            <a:tailEnd/>
          </a:ln>
          <a:effectLst/>
        </p:spPr>
        <p:txBody>
          <a:bodyPr wrap="none">
            <a:spAutoFit/>
          </a:bodyPr>
          <a:lstStyle/>
          <a:p>
            <a:pPr eaLnBrk="0" hangingPunct="0"/>
            <a:r>
              <a:rPr lang="en-GB" sz="2800" b="1">
                <a:solidFill>
                  <a:schemeClr val="tx2"/>
                </a:solidFill>
                <a:effectLst>
                  <a:outerShdw blurRad="38100" dist="38100" dir="2700000" algn="tl">
                    <a:srgbClr val="C0C0C0"/>
                  </a:outerShdw>
                </a:effectLst>
              </a:rPr>
              <a:t>(Molan, 1999)</a:t>
            </a:r>
            <a:endParaRPr lang="en-US" sz="2800" b="1">
              <a:solidFill>
                <a:schemeClr val="tx2"/>
              </a:solidFill>
              <a:effectLst>
                <a:outerShdw blurRad="38100" dist="38100" dir="2700000" algn="tl">
                  <a:srgbClr val="C0C0C0"/>
                </a:outerShdw>
              </a:effectLst>
            </a:endParaRPr>
          </a:p>
        </p:txBody>
      </p:sp>
      <p:sp>
        <p:nvSpPr>
          <p:cNvPr id="306182" name="Rectangle 6"/>
          <p:cNvSpPr>
            <a:spLocks noGrp="1" noChangeArrowheads="1"/>
          </p:cNvSpPr>
          <p:nvPr>
            <p:ph type="title" idx="4294967295"/>
          </p:nvPr>
        </p:nvSpPr>
        <p:spPr>
          <a:xfrm>
            <a:off x="0" y="277813"/>
            <a:ext cx="8229600" cy="1139825"/>
          </a:xfrm>
        </p:spPr>
        <p:txBody>
          <a:bodyPr/>
          <a:lstStyle/>
          <a:p>
            <a:pPr algn="ctr"/>
            <a:r>
              <a:rPr lang="el-GR" b="1">
                <a:solidFill>
                  <a:srgbClr val="A50021"/>
                </a:solidFill>
              </a:rPr>
              <a:t/>
            </a:r>
            <a:br>
              <a:rPr lang="el-GR" b="1">
                <a:solidFill>
                  <a:srgbClr val="A50021"/>
                </a:solidFill>
              </a:rPr>
            </a:br>
            <a:r>
              <a:rPr lang="el-GR" b="1">
                <a:solidFill>
                  <a:srgbClr val="A50021"/>
                </a:solidFill>
              </a:rPr>
              <a:t/>
            </a:r>
            <a:br>
              <a:rPr lang="el-GR" b="1">
                <a:solidFill>
                  <a:srgbClr val="A50021"/>
                </a:solidFill>
              </a:rPr>
            </a:br>
            <a:r>
              <a:rPr lang="el-GR" sz="3600" b="1"/>
              <a:t>ΜΕΛΙ</a:t>
            </a:r>
            <a:endParaRPr lang="en-US" sz="3600" b="1"/>
          </a:p>
        </p:txBody>
      </p:sp>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r>
              <a:rPr lang="el-GR"/>
              <a:t>Κριτήρια Επιλογής Επιθεμάτων</a:t>
            </a:r>
            <a:endParaRPr lang="en-US"/>
          </a:p>
        </p:txBody>
      </p:sp>
      <p:sp>
        <p:nvSpPr>
          <p:cNvPr id="260099" name="Rectangle 3"/>
          <p:cNvSpPr>
            <a:spLocks noGrp="1" noChangeArrowheads="1"/>
          </p:cNvSpPr>
          <p:nvPr>
            <p:ph type="body" idx="1"/>
          </p:nvPr>
        </p:nvSpPr>
        <p:spPr/>
        <p:txBody>
          <a:bodyPr/>
          <a:lstStyle/>
          <a:p>
            <a:pPr marL="469900" indent="-469900"/>
            <a:r>
              <a:rPr lang="el-GR"/>
              <a:t>Να διατηρούν το περιβάλλον του τραύματος υγρό</a:t>
            </a:r>
          </a:p>
          <a:p>
            <a:pPr marL="469900" indent="-469900"/>
            <a:r>
              <a:rPr lang="el-GR"/>
              <a:t>Να ελέγχουν το εξίδρωμα</a:t>
            </a:r>
          </a:p>
          <a:p>
            <a:pPr marL="469900" indent="-469900"/>
            <a:r>
              <a:rPr lang="el-GR"/>
              <a:t>Να μην κολλούν και προκαλούν τραυματισμό κατά την αφαίρεση</a:t>
            </a:r>
          </a:p>
          <a:p>
            <a:pPr marL="469900" indent="-469900"/>
            <a:r>
              <a:rPr lang="el-GR"/>
              <a:t>Να διατηρούν την κατάλληλη θερμοκρασία</a:t>
            </a:r>
          </a:p>
          <a:p>
            <a:pPr marL="469900" indent="-469900"/>
            <a:r>
              <a:rPr lang="el-GR"/>
              <a:t>Να είναι ανεκτά από τον ασθενή </a:t>
            </a:r>
            <a:endParaRPr lang="en-US"/>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r>
              <a:rPr lang="el-GR" sz="4000"/>
              <a:t>Ερωτήματα κατά την επιλογή Επιθεμάτων</a:t>
            </a:r>
            <a:endParaRPr lang="en-US" sz="4000"/>
          </a:p>
        </p:txBody>
      </p:sp>
      <p:sp>
        <p:nvSpPr>
          <p:cNvPr id="261123" name="Rectangle 3"/>
          <p:cNvSpPr>
            <a:spLocks noGrp="1" noChangeArrowheads="1"/>
          </p:cNvSpPr>
          <p:nvPr>
            <p:ph type="body" idx="1"/>
          </p:nvPr>
        </p:nvSpPr>
        <p:spPr/>
        <p:txBody>
          <a:bodyPr/>
          <a:lstStyle/>
          <a:p>
            <a:pPr marL="469900" indent="-469900"/>
            <a:r>
              <a:rPr lang="el-GR"/>
              <a:t>Κατάσταση έλκους (μέγεθος, σχήμα, βάθος – ύπαρξη κοιλοτήτων, εντόπιση)</a:t>
            </a:r>
          </a:p>
          <a:p>
            <a:pPr marL="469900" indent="-469900"/>
            <a:r>
              <a:rPr lang="el-GR"/>
              <a:t>Ποσότητα εξιδρώματος έλκους </a:t>
            </a:r>
          </a:p>
          <a:p>
            <a:pPr marL="469900" indent="-469900"/>
            <a:r>
              <a:rPr lang="el-GR"/>
              <a:t>Ύπαρξη εσχάρας – νεκρωμάτων  </a:t>
            </a:r>
          </a:p>
          <a:p>
            <a:pPr marL="469900" indent="-469900"/>
            <a:r>
              <a:rPr lang="el-GR"/>
              <a:t>Ύπαρξη λοίμωξης</a:t>
            </a:r>
          </a:p>
          <a:p>
            <a:pPr marL="469900" indent="-469900"/>
            <a:r>
              <a:rPr lang="el-GR"/>
              <a:t>Διαθεσιμότητα υλικών – κόστος  </a:t>
            </a:r>
            <a:endParaRPr lang="en-US"/>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D6B4D2DF-DE05-4940-8ACC-A6BAEA0B9B6D}"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16387"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16388"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5FB4590B-2872-4D3F-AA12-9BCFDADC5A7E}" type="slidenum">
              <a:rPr lang="el-GR" altLang="el-GR" sz="1200">
                <a:solidFill>
                  <a:srgbClr val="1D4577"/>
                </a:solidFill>
              </a:rPr>
              <a:pPr>
                <a:spcBef>
                  <a:spcPct val="0"/>
                </a:spcBef>
                <a:buClrTx/>
                <a:buSzTx/>
                <a:buFontTx/>
                <a:buNone/>
              </a:pPr>
              <a:t>6</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90" name="3 - Θέση περιεχομένου"/>
          <p:cNvSpPr>
            <a:spLocks noGrp="1"/>
          </p:cNvSpPr>
          <p:nvPr>
            <p:ph idx="4294967295"/>
          </p:nvPr>
        </p:nvSpPr>
        <p:spPr>
          <a:xfrm>
            <a:off x="1071563" y="2143125"/>
            <a:ext cx="6896100" cy="3786188"/>
          </a:xfrm>
        </p:spPr>
        <p:txBody>
          <a:bodyPr/>
          <a:lstStyle/>
          <a:p>
            <a:pPr eaLnBrk="1" hangingPunct="1">
              <a:lnSpc>
                <a:spcPct val="110000"/>
              </a:lnSpc>
            </a:pPr>
            <a:r>
              <a:rPr lang="el-GR" altLang="el-GR" sz="2100" smtClean="0"/>
              <a:t>Η δημιουργία ελκών πίεσης είναι αποτέλεσμα των παθοφυσιολογικών αλλαγών που συμβαίνουν στην πλευρά ανάπτυξης του έλκους και οφείλονται στη συμπίεση των αιμοφόρων αγγείων λόγω της πίεσης από το βάρος του σώματος του ασθενούς</a:t>
            </a:r>
          </a:p>
          <a:p>
            <a:pPr eaLnBrk="1" hangingPunct="1">
              <a:lnSpc>
                <a:spcPct val="110000"/>
              </a:lnSpc>
            </a:pPr>
            <a:endParaRPr lang="el-GR" altLang="el-GR" sz="1300" smtClean="0"/>
          </a:p>
          <a:p>
            <a:pPr eaLnBrk="1" hangingPunct="1">
              <a:lnSpc>
                <a:spcPct val="110000"/>
              </a:lnSpc>
            </a:pPr>
            <a:r>
              <a:rPr lang="el-GR" altLang="el-GR" sz="2100" smtClean="0"/>
              <a:t>Η </a:t>
            </a:r>
            <a:r>
              <a:rPr lang="el-GR" altLang="el-GR" sz="2100" b="1" smtClean="0"/>
              <a:t>νέκρωση </a:t>
            </a:r>
            <a:r>
              <a:rPr lang="el-GR" altLang="el-GR" sz="2100" smtClean="0"/>
              <a:t>των κυττάρων της περιοχής οδηγεί στη δημιουργία του χαρακτηριστικού έλκους</a:t>
            </a:r>
          </a:p>
        </p:txBody>
      </p:sp>
    </p:spTree>
    <p:extLst>
      <p:ext uri="{BB962C8B-B14F-4D97-AF65-F5344CB8AC3E}">
        <p14:creationId xmlns:p14="http://schemas.microsoft.com/office/powerpoint/2010/main" val="2197950525"/>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395288" y="333375"/>
            <a:ext cx="8459787" cy="1143000"/>
          </a:xfrm>
        </p:spPr>
        <p:txBody>
          <a:bodyPr/>
          <a:lstStyle/>
          <a:p>
            <a:r>
              <a:rPr lang="el-GR" b="1"/>
              <a:t>Χρόνοι αλλαγής επιθεμάτων</a:t>
            </a:r>
            <a:endParaRPr lang="en-US" b="1"/>
          </a:p>
        </p:txBody>
      </p:sp>
      <p:grpSp>
        <p:nvGrpSpPr>
          <p:cNvPr id="2" name="Organization Chart 3"/>
          <p:cNvGrpSpPr>
            <a:grpSpLocks noChangeAspect="1"/>
          </p:cNvGrpSpPr>
          <p:nvPr/>
        </p:nvGrpSpPr>
        <p:grpSpPr bwMode="auto">
          <a:xfrm>
            <a:off x="0" y="1701800"/>
            <a:ext cx="9144000" cy="4895850"/>
            <a:chOff x="-186" y="844"/>
            <a:chExt cx="8765" cy="4087"/>
          </a:xfrm>
        </p:grpSpPr>
        <p:graphicFrame>
          <p:nvGraphicFramePr>
            <p:cNvPr id="4" name="Διάγραμμα 3"/>
            <p:cNvGraphicFramePr/>
            <p:nvPr/>
          </p:nvGraphicFramePr>
          <p:xfrm>
            <a:off x="-186" y="844"/>
            <a:ext cx="8765" cy="4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8"/>
            <p:cNvSpPr>
              <a:spLocks noChangeArrowheads="1"/>
            </p:cNvSpPr>
            <p:nvPr/>
          </p:nvSpPr>
          <p:spPr bwMode="auto">
            <a:xfrm>
              <a:off x="328" y="1789"/>
              <a:ext cx="5480" cy="350"/>
            </a:xfrm>
            <a:prstGeom prst="rect">
              <a:avLst/>
            </a:prstGeom>
            <a:noFill/>
            <a:ln w="9525">
              <a:solidFill>
                <a:schemeClr val="tx1">
                  <a:alpha val="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l-GR"/>
            </a:p>
          </p:txBody>
        </p:sp>
      </p:gr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323850" y="188913"/>
            <a:ext cx="8820150" cy="1219200"/>
          </a:xfrm>
        </p:spPr>
        <p:txBody>
          <a:bodyPr/>
          <a:lstStyle/>
          <a:p>
            <a:pPr algn="ctr"/>
            <a:r>
              <a:rPr lang="el-GR" sz="2000" b="1"/>
              <a:t>ΟΙ ΤΥΠΟΙ ΕΠΙΘΕΜΑΤΩΝ ΕΙΝΑΙ ΣΧΕΔΙΑΣΜΕΝΟΙ ΓΙΑ ΝΑ ΥΠΟΣΤΗΡΙΖΟΥΝ ΤΗΝ ΚΑΤΑΛΛΗΛΗ ΥΓΡΑΣΙΑ ΑΝΑΛΟΓΑ ΜΕ ΤΑ ΧΑΡΑΚΤΗΡΙΣΤΙΚΑ ΚΑΙ ΤΙΣ ΑΝΑΓΚΕΣ ΤΟΥ ΕΛΚΟΥΣ</a:t>
            </a:r>
          </a:p>
        </p:txBody>
      </p:sp>
      <p:sp>
        <p:nvSpPr>
          <p:cNvPr id="337923" name="Text Box 3"/>
          <p:cNvSpPr txBox="1">
            <a:spLocks noChangeArrowheads="1"/>
          </p:cNvSpPr>
          <p:nvPr/>
        </p:nvSpPr>
        <p:spPr bwMode="auto">
          <a:xfrm>
            <a:off x="179388" y="1916113"/>
            <a:ext cx="1873250" cy="701675"/>
          </a:xfrm>
          <a:prstGeom prst="rect">
            <a:avLst/>
          </a:prstGeom>
          <a:solidFill>
            <a:schemeClr val="tx1"/>
          </a:solidFill>
          <a:ln w="9525">
            <a:noFill/>
            <a:miter lim="800000"/>
            <a:headEnd/>
            <a:tailEnd/>
          </a:ln>
          <a:effectLst/>
        </p:spPr>
        <p:txBody>
          <a:bodyPr>
            <a:spAutoFit/>
          </a:bodyPr>
          <a:lstStyle/>
          <a:p>
            <a:pPr algn="ctr" eaLnBrk="0" hangingPunct="0">
              <a:spcBef>
                <a:spcPct val="50000"/>
              </a:spcBef>
            </a:pPr>
            <a:r>
              <a:rPr lang="el-GR" sz="2000" b="1">
                <a:solidFill>
                  <a:schemeClr val="bg1"/>
                </a:solidFill>
              </a:rPr>
              <a:t>Υγροποίηση έλκους</a:t>
            </a:r>
            <a:r>
              <a:rPr lang="el-GR" sz="2000"/>
              <a:t> </a:t>
            </a:r>
          </a:p>
        </p:txBody>
      </p:sp>
      <p:sp>
        <p:nvSpPr>
          <p:cNvPr id="337924" name="Text Box 4"/>
          <p:cNvSpPr txBox="1">
            <a:spLocks noChangeArrowheads="1"/>
          </p:cNvSpPr>
          <p:nvPr/>
        </p:nvSpPr>
        <p:spPr bwMode="auto">
          <a:xfrm>
            <a:off x="2411413" y="1916113"/>
            <a:ext cx="1655762" cy="701675"/>
          </a:xfrm>
          <a:prstGeom prst="rect">
            <a:avLst/>
          </a:prstGeom>
          <a:solidFill>
            <a:schemeClr val="hlink"/>
          </a:solidFill>
          <a:ln w="9525">
            <a:noFill/>
            <a:miter lim="800000"/>
            <a:headEnd/>
            <a:tailEnd/>
          </a:ln>
          <a:effectLst/>
        </p:spPr>
        <p:txBody>
          <a:bodyPr>
            <a:spAutoFit/>
          </a:bodyPr>
          <a:lstStyle/>
          <a:p>
            <a:pPr algn="ctr" eaLnBrk="0" hangingPunct="0">
              <a:spcBef>
                <a:spcPct val="50000"/>
              </a:spcBef>
            </a:pPr>
            <a:r>
              <a:rPr lang="el-GR" sz="2000" b="1">
                <a:solidFill>
                  <a:schemeClr val="bg1"/>
                </a:solidFill>
              </a:rPr>
              <a:t>Διατήρηση Υγρασίας</a:t>
            </a:r>
            <a:r>
              <a:rPr lang="el-GR" sz="2000"/>
              <a:t> </a:t>
            </a:r>
          </a:p>
        </p:txBody>
      </p:sp>
      <p:sp>
        <p:nvSpPr>
          <p:cNvPr id="337925" name="Text Box 5"/>
          <p:cNvSpPr txBox="1">
            <a:spLocks noChangeArrowheads="1"/>
          </p:cNvSpPr>
          <p:nvPr/>
        </p:nvSpPr>
        <p:spPr bwMode="auto">
          <a:xfrm>
            <a:off x="4643438" y="1916113"/>
            <a:ext cx="1943100" cy="701675"/>
          </a:xfrm>
          <a:prstGeom prst="rect">
            <a:avLst/>
          </a:prstGeom>
          <a:solidFill>
            <a:srgbClr val="FF6600"/>
          </a:solidFill>
          <a:ln w="9525">
            <a:noFill/>
            <a:miter lim="800000"/>
            <a:headEnd/>
            <a:tailEnd/>
          </a:ln>
          <a:effectLst/>
        </p:spPr>
        <p:txBody>
          <a:bodyPr>
            <a:spAutoFit/>
          </a:bodyPr>
          <a:lstStyle/>
          <a:p>
            <a:pPr algn="ctr" eaLnBrk="0" hangingPunct="0">
              <a:spcBef>
                <a:spcPct val="50000"/>
              </a:spcBef>
            </a:pPr>
            <a:r>
              <a:rPr lang="el-GR" sz="2000" b="1">
                <a:solidFill>
                  <a:schemeClr val="bg1"/>
                </a:solidFill>
              </a:rPr>
              <a:t>Έλεγχος εξιδρώματος</a:t>
            </a:r>
            <a:r>
              <a:rPr lang="el-GR" sz="2000"/>
              <a:t> </a:t>
            </a:r>
          </a:p>
        </p:txBody>
      </p:sp>
      <p:sp>
        <p:nvSpPr>
          <p:cNvPr id="337926" name="Line 6"/>
          <p:cNvSpPr>
            <a:spLocks noChangeShapeType="1"/>
          </p:cNvSpPr>
          <p:nvPr/>
        </p:nvSpPr>
        <p:spPr bwMode="auto">
          <a:xfrm>
            <a:off x="395288" y="2997200"/>
            <a:ext cx="6697662" cy="0"/>
          </a:xfrm>
          <a:prstGeom prst="line">
            <a:avLst/>
          </a:prstGeom>
          <a:noFill/>
          <a:ln w="76200">
            <a:solidFill>
              <a:srgbClr val="000066"/>
            </a:solidFill>
            <a:round/>
            <a:headEnd/>
            <a:tailEnd/>
          </a:ln>
          <a:effectLst/>
        </p:spPr>
        <p:txBody>
          <a:bodyPr/>
          <a:lstStyle/>
          <a:p>
            <a:endParaRPr lang="el-GR"/>
          </a:p>
        </p:txBody>
      </p:sp>
      <p:sp>
        <p:nvSpPr>
          <p:cNvPr id="337927" name="Text Box 7"/>
          <p:cNvSpPr txBox="1">
            <a:spLocks noChangeArrowheads="1"/>
          </p:cNvSpPr>
          <p:nvPr/>
        </p:nvSpPr>
        <p:spPr bwMode="auto">
          <a:xfrm>
            <a:off x="179388" y="4149725"/>
            <a:ext cx="863600" cy="396875"/>
          </a:xfrm>
          <a:prstGeom prst="rect">
            <a:avLst/>
          </a:prstGeom>
          <a:noFill/>
          <a:ln w="9525">
            <a:noFill/>
            <a:miter lim="800000"/>
            <a:headEnd/>
            <a:tailEnd/>
          </a:ln>
          <a:effectLst/>
        </p:spPr>
        <p:txBody>
          <a:bodyPr>
            <a:spAutoFit/>
          </a:bodyPr>
          <a:lstStyle/>
          <a:p>
            <a:pPr eaLnBrk="0" hangingPunct="0">
              <a:spcBef>
                <a:spcPct val="50000"/>
              </a:spcBef>
            </a:pPr>
            <a:r>
              <a:rPr lang="el-GR" sz="2000" b="1"/>
              <a:t>Ξηρό</a:t>
            </a:r>
            <a:r>
              <a:rPr lang="el-GR" sz="2000"/>
              <a:t> </a:t>
            </a:r>
          </a:p>
        </p:txBody>
      </p:sp>
      <p:sp>
        <p:nvSpPr>
          <p:cNvPr id="337928" name="Text Box 8"/>
          <p:cNvSpPr txBox="1">
            <a:spLocks noChangeArrowheads="1"/>
          </p:cNvSpPr>
          <p:nvPr/>
        </p:nvSpPr>
        <p:spPr bwMode="auto">
          <a:xfrm>
            <a:off x="2627313" y="4149725"/>
            <a:ext cx="863600" cy="396875"/>
          </a:xfrm>
          <a:prstGeom prst="rect">
            <a:avLst/>
          </a:prstGeom>
          <a:noFill/>
          <a:ln w="9525">
            <a:noFill/>
            <a:miter lim="800000"/>
            <a:headEnd/>
            <a:tailEnd/>
          </a:ln>
          <a:effectLst/>
        </p:spPr>
        <p:txBody>
          <a:bodyPr>
            <a:spAutoFit/>
          </a:bodyPr>
          <a:lstStyle/>
          <a:p>
            <a:pPr eaLnBrk="0" hangingPunct="0">
              <a:spcBef>
                <a:spcPct val="50000"/>
              </a:spcBef>
            </a:pPr>
            <a:r>
              <a:rPr lang="el-GR" sz="2000" b="1">
                <a:solidFill>
                  <a:schemeClr val="hlink"/>
                </a:solidFill>
              </a:rPr>
              <a:t>Υγρό</a:t>
            </a:r>
            <a:r>
              <a:rPr lang="el-GR" sz="2000">
                <a:solidFill>
                  <a:schemeClr val="hlink"/>
                </a:solidFill>
              </a:rPr>
              <a:t> </a:t>
            </a:r>
          </a:p>
        </p:txBody>
      </p:sp>
      <p:sp>
        <p:nvSpPr>
          <p:cNvPr id="337929" name="Text Box 9"/>
          <p:cNvSpPr txBox="1">
            <a:spLocks noChangeArrowheads="1"/>
          </p:cNvSpPr>
          <p:nvPr/>
        </p:nvSpPr>
        <p:spPr bwMode="auto">
          <a:xfrm>
            <a:off x="4140200" y="4221163"/>
            <a:ext cx="1439863" cy="396875"/>
          </a:xfrm>
          <a:prstGeom prst="rect">
            <a:avLst/>
          </a:prstGeom>
          <a:noFill/>
          <a:ln w="9525">
            <a:noFill/>
            <a:miter lim="800000"/>
            <a:headEnd/>
            <a:tailEnd/>
          </a:ln>
          <a:effectLst/>
        </p:spPr>
        <p:txBody>
          <a:bodyPr>
            <a:spAutoFit/>
          </a:bodyPr>
          <a:lstStyle/>
          <a:p>
            <a:pPr eaLnBrk="0" hangingPunct="0">
              <a:spcBef>
                <a:spcPct val="50000"/>
              </a:spcBef>
            </a:pPr>
            <a:r>
              <a:rPr lang="el-GR" sz="2000" b="1">
                <a:solidFill>
                  <a:srgbClr val="FF6600"/>
                </a:solidFill>
              </a:rPr>
              <a:t>Έκκριση</a:t>
            </a:r>
            <a:r>
              <a:rPr lang="el-GR" sz="2000">
                <a:solidFill>
                  <a:srgbClr val="FF6600"/>
                </a:solidFill>
              </a:rPr>
              <a:t> </a:t>
            </a:r>
          </a:p>
        </p:txBody>
      </p:sp>
      <p:sp>
        <p:nvSpPr>
          <p:cNvPr id="337930" name="Text Box 10"/>
          <p:cNvSpPr txBox="1">
            <a:spLocks noChangeArrowheads="1"/>
          </p:cNvSpPr>
          <p:nvPr/>
        </p:nvSpPr>
        <p:spPr bwMode="auto">
          <a:xfrm>
            <a:off x="6084888" y="4005263"/>
            <a:ext cx="1584325" cy="701675"/>
          </a:xfrm>
          <a:prstGeom prst="rect">
            <a:avLst/>
          </a:prstGeom>
          <a:noFill/>
          <a:ln w="9525">
            <a:noFill/>
            <a:miter lim="800000"/>
            <a:headEnd/>
            <a:tailEnd/>
          </a:ln>
          <a:effectLst/>
        </p:spPr>
        <p:txBody>
          <a:bodyPr>
            <a:spAutoFit/>
          </a:bodyPr>
          <a:lstStyle/>
          <a:p>
            <a:pPr eaLnBrk="0" hangingPunct="0">
              <a:spcBef>
                <a:spcPct val="50000"/>
              </a:spcBef>
            </a:pPr>
            <a:r>
              <a:rPr lang="el-GR" sz="2000" b="1">
                <a:solidFill>
                  <a:srgbClr val="CC3300"/>
                </a:solidFill>
              </a:rPr>
              <a:t>Μεγάλη Έκκριση</a:t>
            </a:r>
            <a:r>
              <a:rPr lang="el-GR" sz="2000"/>
              <a:t> </a:t>
            </a:r>
          </a:p>
        </p:txBody>
      </p:sp>
      <p:sp>
        <p:nvSpPr>
          <p:cNvPr id="337931" name="Text Box 11"/>
          <p:cNvSpPr txBox="1">
            <a:spLocks noChangeArrowheads="1"/>
          </p:cNvSpPr>
          <p:nvPr/>
        </p:nvSpPr>
        <p:spPr bwMode="auto">
          <a:xfrm>
            <a:off x="179388" y="5084763"/>
            <a:ext cx="1512887" cy="998537"/>
          </a:xfrm>
          <a:prstGeom prst="rect">
            <a:avLst/>
          </a:prstGeom>
          <a:solidFill>
            <a:schemeClr val="tx1"/>
          </a:solidFill>
          <a:ln w="9525">
            <a:noFill/>
            <a:miter lim="800000"/>
            <a:headEnd/>
            <a:tailEnd/>
          </a:ln>
          <a:effectLst/>
        </p:spPr>
        <p:txBody>
          <a:bodyPr>
            <a:spAutoFit/>
          </a:bodyPr>
          <a:lstStyle/>
          <a:p>
            <a:pPr eaLnBrk="0" hangingPunct="0">
              <a:lnSpc>
                <a:spcPct val="70000"/>
              </a:lnSpc>
              <a:spcBef>
                <a:spcPct val="50000"/>
              </a:spcBef>
            </a:pPr>
            <a:r>
              <a:rPr lang="el-GR" sz="1800" b="1">
                <a:solidFill>
                  <a:schemeClr val="bg1"/>
                </a:solidFill>
              </a:rPr>
              <a:t>Υδρογέλες </a:t>
            </a:r>
            <a:endParaRPr lang="en-US" sz="1800" b="1">
              <a:solidFill>
                <a:schemeClr val="bg1"/>
              </a:solidFill>
            </a:endParaRPr>
          </a:p>
          <a:p>
            <a:pPr eaLnBrk="0" hangingPunct="0">
              <a:lnSpc>
                <a:spcPct val="70000"/>
              </a:lnSpc>
              <a:spcBef>
                <a:spcPct val="50000"/>
              </a:spcBef>
            </a:pPr>
            <a:r>
              <a:rPr lang="el-GR" sz="1800" b="1">
                <a:solidFill>
                  <a:schemeClr val="bg1"/>
                </a:solidFill>
              </a:rPr>
              <a:t>(δίνουν υγρασία στο έλκος) </a:t>
            </a:r>
          </a:p>
        </p:txBody>
      </p:sp>
      <p:sp>
        <p:nvSpPr>
          <p:cNvPr id="337932" name="Text Box 12"/>
          <p:cNvSpPr txBox="1">
            <a:spLocks noChangeArrowheads="1"/>
          </p:cNvSpPr>
          <p:nvPr/>
        </p:nvSpPr>
        <p:spPr bwMode="auto">
          <a:xfrm>
            <a:off x="2051050" y="5229225"/>
            <a:ext cx="2089150" cy="614363"/>
          </a:xfrm>
          <a:prstGeom prst="rect">
            <a:avLst/>
          </a:prstGeom>
          <a:solidFill>
            <a:schemeClr val="hlink"/>
          </a:solidFill>
          <a:ln w="9525">
            <a:noFill/>
            <a:miter lim="800000"/>
            <a:headEnd/>
            <a:tailEnd/>
          </a:ln>
          <a:effectLst/>
        </p:spPr>
        <p:txBody>
          <a:bodyPr>
            <a:spAutoFit/>
          </a:bodyPr>
          <a:lstStyle/>
          <a:p>
            <a:pPr algn="ctr" eaLnBrk="0" hangingPunct="0">
              <a:lnSpc>
                <a:spcPct val="70000"/>
              </a:lnSpc>
              <a:spcBef>
                <a:spcPct val="50000"/>
              </a:spcBef>
            </a:pPr>
            <a:r>
              <a:rPr lang="el-GR" sz="1800" b="1">
                <a:solidFill>
                  <a:schemeClr val="bg1"/>
                </a:solidFill>
              </a:rPr>
              <a:t>Διαφανή </a:t>
            </a:r>
            <a:endParaRPr lang="en-US" sz="1800" b="1">
              <a:solidFill>
                <a:schemeClr val="bg1"/>
              </a:solidFill>
            </a:endParaRPr>
          </a:p>
          <a:p>
            <a:pPr eaLnBrk="0" hangingPunct="0">
              <a:lnSpc>
                <a:spcPct val="70000"/>
              </a:lnSpc>
              <a:spcBef>
                <a:spcPct val="50000"/>
              </a:spcBef>
            </a:pPr>
            <a:r>
              <a:rPr lang="el-GR" sz="1800" b="1">
                <a:solidFill>
                  <a:schemeClr val="bg1"/>
                </a:solidFill>
              </a:rPr>
              <a:t>Υδροκολλοειδή</a:t>
            </a:r>
            <a:r>
              <a:rPr lang="el-GR" sz="1800"/>
              <a:t> </a:t>
            </a:r>
          </a:p>
        </p:txBody>
      </p:sp>
      <p:sp>
        <p:nvSpPr>
          <p:cNvPr id="337933" name="Text Box 13"/>
          <p:cNvSpPr txBox="1">
            <a:spLocks noChangeArrowheads="1"/>
          </p:cNvSpPr>
          <p:nvPr/>
        </p:nvSpPr>
        <p:spPr bwMode="auto">
          <a:xfrm>
            <a:off x="4356100" y="5229225"/>
            <a:ext cx="1223963" cy="366713"/>
          </a:xfrm>
          <a:prstGeom prst="rect">
            <a:avLst/>
          </a:prstGeom>
          <a:solidFill>
            <a:schemeClr val="accent1"/>
          </a:solidFill>
          <a:ln w="9525">
            <a:noFill/>
            <a:miter lim="800000"/>
            <a:headEnd/>
            <a:tailEnd/>
          </a:ln>
          <a:effectLst/>
        </p:spPr>
        <p:txBody>
          <a:bodyPr>
            <a:spAutoFit/>
          </a:bodyPr>
          <a:lstStyle/>
          <a:p>
            <a:pPr algn="ctr" eaLnBrk="0" hangingPunct="0">
              <a:spcBef>
                <a:spcPct val="50000"/>
              </a:spcBef>
            </a:pPr>
            <a:r>
              <a:rPr lang="el-GR" sz="1800" b="1">
                <a:solidFill>
                  <a:schemeClr val="bg1"/>
                </a:solidFill>
              </a:rPr>
              <a:t>Αφρώδη </a:t>
            </a:r>
          </a:p>
        </p:txBody>
      </p:sp>
      <p:sp>
        <p:nvSpPr>
          <p:cNvPr id="337934" name="Text Box 14"/>
          <p:cNvSpPr txBox="1">
            <a:spLocks noChangeArrowheads="1"/>
          </p:cNvSpPr>
          <p:nvPr/>
        </p:nvSpPr>
        <p:spPr bwMode="auto">
          <a:xfrm>
            <a:off x="6011863" y="5300663"/>
            <a:ext cx="1512887" cy="614362"/>
          </a:xfrm>
          <a:prstGeom prst="rect">
            <a:avLst/>
          </a:prstGeom>
          <a:solidFill>
            <a:srgbClr val="CC3300"/>
          </a:solidFill>
          <a:ln w="9525">
            <a:noFill/>
            <a:miter lim="800000"/>
            <a:headEnd/>
            <a:tailEnd/>
          </a:ln>
          <a:effectLst/>
        </p:spPr>
        <p:txBody>
          <a:bodyPr>
            <a:spAutoFit/>
          </a:bodyPr>
          <a:lstStyle/>
          <a:p>
            <a:pPr algn="ctr" eaLnBrk="0" hangingPunct="0">
              <a:lnSpc>
                <a:spcPct val="70000"/>
              </a:lnSpc>
              <a:spcBef>
                <a:spcPct val="50000"/>
              </a:spcBef>
            </a:pPr>
            <a:r>
              <a:rPr lang="el-GR" sz="1800" b="1">
                <a:solidFill>
                  <a:schemeClr val="bg1"/>
                </a:solidFill>
              </a:rPr>
              <a:t>Αλγινικά </a:t>
            </a:r>
            <a:endParaRPr lang="en-US" sz="1800" b="1">
              <a:solidFill>
                <a:schemeClr val="bg1"/>
              </a:solidFill>
            </a:endParaRPr>
          </a:p>
          <a:p>
            <a:pPr algn="ctr" eaLnBrk="0" hangingPunct="0">
              <a:lnSpc>
                <a:spcPct val="70000"/>
              </a:lnSpc>
              <a:spcBef>
                <a:spcPct val="50000"/>
              </a:spcBef>
            </a:pPr>
            <a:r>
              <a:rPr lang="el-GR" sz="1800" b="1">
                <a:solidFill>
                  <a:schemeClr val="bg1"/>
                </a:solidFill>
              </a:rPr>
              <a:t>Ιδροϊνώδη</a:t>
            </a:r>
          </a:p>
        </p:txBody>
      </p:sp>
      <p:sp>
        <p:nvSpPr>
          <p:cNvPr id="337935" name="Rectangle 15"/>
          <p:cNvSpPr>
            <a:spLocks noChangeArrowheads="1"/>
          </p:cNvSpPr>
          <p:nvPr/>
        </p:nvSpPr>
        <p:spPr bwMode="auto">
          <a:xfrm>
            <a:off x="7451725" y="1412875"/>
            <a:ext cx="1692275" cy="4824413"/>
          </a:xfrm>
          <a:prstGeom prst="rect">
            <a:avLst/>
          </a:prstGeom>
          <a:solidFill>
            <a:srgbClr val="FFFFFF"/>
          </a:solidFill>
          <a:ln w="9525">
            <a:noFill/>
            <a:miter lim="800000"/>
            <a:headEnd/>
            <a:tailEnd/>
          </a:ln>
        </p:spPr>
        <p:txBody>
          <a:bodyPr/>
          <a:lstStyle/>
          <a:p>
            <a:pPr algn="ctr"/>
            <a:endParaRPr lang="el-GR" sz="1200" b="1">
              <a:solidFill>
                <a:srgbClr val="000080"/>
              </a:solidFill>
            </a:endParaRPr>
          </a:p>
          <a:p>
            <a:pPr algn="ctr"/>
            <a:endParaRPr lang="en-US" sz="1800" b="1">
              <a:solidFill>
                <a:srgbClr val="993300"/>
              </a:solidFill>
            </a:endParaRPr>
          </a:p>
          <a:p>
            <a:pPr algn="ctr"/>
            <a:r>
              <a:rPr lang="el-GR" sz="1800" b="1">
                <a:solidFill>
                  <a:srgbClr val="993300"/>
                </a:solidFill>
              </a:rPr>
              <a:t>Σκοπός των Επιθεμάτων</a:t>
            </a:r>
          </a:p>
          <a:p>
            <a:pPr algn="ctr"/>
            <a:endParaRPr lang="el-GR" sz="1800" b="1">
              <a:solidFill>
                <a:srgbClr val="993300"/>
              </a:solidFill>
            </a:endParaRPr>
          </a:p>
          <a:p>
            <a:pPr algn="ctr"/>
            <a:r>
              <a:rPr lang="el-GR" sz="1800" b="1">
                <a:solidFill>
                  <a:srgbClr val="993300"/>
                </a:solidFill>
              </a:rPr>
              <a:t>Χαρακτηριστικά Υγρασίας Έλκους</a:t>
            </a:r>
          </a:p>
          <a:p>
            <a:pPr algn="ctr"/>
            <a:endParaRPr lang="el-GR" sz="1800" b="1">
              <a:solidFill>
                <a:srgbClr val="993300"/>
              </a:solidFill>
            </a:endParaRPr>
          </a:p>
          <a:p>
            <a:pPr algn="ctr"/>
            <a:endParaRPr lang="el-GR" sz="1800" b="1">
              <a:solidFill>
                <a:srgbClr val="993300"/>
              </a:solidFill>
            </a:endParaRPr>
          </a:p>
          <a:p>
            <a:pPr algn="ctr"/>
            <a:endParaRPr lang="el-GR" sz="1800" b="1">
              <a:solidFill>
                <a:srgbClr val="993300"/>
              </a:solidFill>
            </a:endParaRPr>
          </a:p>
          <a:p>
            <a:pPr algn="ctr"/>
            <a:endParaRPr lang="el-GR" sz="1800" b="1">
              <a:solidFill>
                <a:srgbClr val="993300"/>
              </a:solidFill>
            </a:endParaRPr>
          </a:p>
          <a:p>
            <a:pPr algn="ctr"/>
            <a:endParaRPr lang="el-GR" sz="1800" b="1">
              <a:solidFill>
                <a:srgbClr val="993300"/>
              </a:solidFill>
            </a:endParaRPr>
          </a:p>
          <a:p>
            <a:pPr algn="ctr"/>
            <a:r>
              <a:rPr lang="el-GR" sz="1800" b="1">
                <a:solidFill>
                  <a:srgbClr val="993300"/>
                </a:solidFill>
              </a:rPr>
              <a:t>Είδος Επιθέματος </a:t>
            </a:r>
            <a:endParaRPr lang="el-GR" sz="1800"/>
          </a:p>
        </p:txBody>
      </p:sp>
      <p:sp>
        <p:nvSpPr>
          <p:cNvPr id="337936" name="Line 16"/>
          <p:cNvSpPr>
            <a:spLocks noChangeShapeType="1"/>
          </p:cNvSpPr>
          <p:nvPr/>
        </p:nvSpPr>
        <p:spPr bwMode="auto">
          <a:xfrm>
            <a:off x="611188" y="3213100"/>
            <a:ext cx="0" cy="863600"/>
          </a:xfrm>
          <a:prstGeom prst="line">
            <a:avLst/>
          </a:prstGeom>
          <a:noFill/>
          <a:ln w="38100">
            <a:solidFill>
              <a:srgbClr val="000066"/>
            </a:solidFill>
            <a:round/>
            <a:headEnd/>
            <a:tailEnd/>
          </a:ln>
          <a:effectLst/>
        </p:spPr>
        <p:txBody>
          <a:bodyPr/>
          <a:lstStyle/>
          <a:p>
            <a:endParaRPr lang="el-GR"/>
          </a:p>
        </p:txBody>
      </p:sp>
      <p:sp>
        <p:nvSpPr>
          <p:cNvPr id="337937" name="Line 17"/>
          <p:cNvSpPr>
            <a:spLocks noChangeShapeType="1"/>
          </p:cNvSpPr>
          <p:nvPr/>
        </p:nvSpPr>
        <p:spPr bwMode="auto">
          <a:xfrm>
            <a:off x="3059113" y="3213100"/>
            <a:ext cx="0" cy="863600"/>
          </a:xfrm>
          <a:prstGeom prst="line">
            <a:avLst/>
          </a:prstGeom>
          <a:noFill/>
          <a:ln w="38100">
            <a:solidFill>
              <a:srgbClr val="000066"/>
            </a:solidFill>
            <a:round/>
            <a:headEnd/>
            <a:tailEnd/>
          </a:ln>
          <a:effectLst/>
        </p:spPr>
        <p:txBody>
          <a:bodyPr/>
          <a:lstStyle/>
          <a:p>
            <a:endParaRPr lang="el-GR"/>
          </a:p>
        </p:txBody>
      </p:sp>
      <p:sp>
        <p:nvSpPr>
          <p:cNvPr id="337938" name="Line 18"/>
          <p:cNvSpPr>
            <a:spLocks noChangeShapeType="1"/>
          </p:cNvSpPr>
          <p:nvPr/>
        </p:nvSpPr>
        <p:spPr bwMode="auto">
          <a:xfrm>
            <a:off x="4859338" y="3213100"/>
            <a:ext cx="0" cy="863600"/>
          </a:xfrm>
          <a:prstGeom prst="line">
            <a:avLst/>
          </a:prstGeom>
          <a:noFill/>
          <a:ln w="38100">
            <a:solidFill>
              <a:srgbClr val="000066"/>
            </a:solidFill>
            <a:round/>
            <a:headEnd/>
            <a:tailEnd/>
          </a:ln>
          <a:effectLst/>
        </p:spPr>
        <p:txBody>
          <a:bodyPr/>
          <a:lstStyle/>
          <a:p>
            <a:endParaRPr lang="el-GR"/>
          </a:p>
        </p:txBody>
      </p:sp>
      <p:sp>
        <p:nvSpPr>
          <p:cNvPr id="337939" name="Line 19"/>
          <p:cNvSpPr>
            <a:spLocks noChangeShapeType="1"/>
          </p:cNvSpPr>
          <p:nvPr/>
        </p:nvSpPr>
        <p:spPr bwMode="auto">
          <a:xfrm>
            <a:off x="6659563" y="3213100"/>
            <a:ext cx="0" cy="863600"/>
          </a:xfrm>
          <a:prstGeom prst="line">
            <a:avLst/>
          </a:prstGeom>
          <a:noFill/>
          <a:ln w="38100">
            <a:solidFill>
              <a:srgbClr val="000066"/>
            </a:solidFill>
            <a:round/>
            <a:headEnd/>
            <a:tailEnd/>
          </a:ln>
          <a:effectLst/>
        </p:spPr>
        <p:txBody>
          <a:bodyPr/>
          <a:lstStyle/>
          <a:p>
            <a:endParaRPr lang="el-GR"/>
          </a:p>
        </p:txBody>
      </p:sp>
      <p:sp>
        <p:nvSpPr>
          <p:cNvPr id="337940" name="Line 20"/>
          <p:cNvSpPr>
            <a:spLocks noChangeShapeType="1"/>
          </p:cNvSpPr>
          <p:nvPr/>
        </p:nvSpPr>
        <p:spPr bwMode="auto">
          <a:xfrm>
            <a:off x="539750" y="4652963"/>
            <a:ext cx="0" cy="288925"/>
          </a:xfrm>
          <a:prstGeom prst="line">
            <a:avLst/>
          </a:prstGeom>
          <a:noFill/>
          <a:ln w="38100">
            <a:solidFill>
              <a:srgbClr val="000066"/>
            </a:solidFill>
            <a:round/>
            <a:headEnd/>
            <a:tailEnd type="triangle" w="med" len="med"/>
          </a:ln>
          <a:effectLst/>
        </p:spPr>
        <p:txBody>
          <a:bodyPr/>
          <a:lstStyle/>
          <a:p>
            <a:endParaRPr lang="el-GR"/>
          </a:p>
        </p:txBody>
      </p:sp>
      <p:sp>
        <p:nvSpPr>
          <p:cNvPr id="337941" name="Line 21"/>
          <p:cNvSpPr>
            <a:spLocks noChangeShapeType="1"/>
          </p:cNvSpPr>
          <p:nvPr/>
        </p:nvSpPr>
        <p:spPr bwMode="auto">
          <a:xfrm>
            <a:off x="3059113" y="4652963"/>
            <a:ext cx="0" cy="288925"/>
          </a:xfrm>
          <a:prstGeom prst="line">
            <a:avLst/>
          </a:prstGeom>
          <a:noFill/>
          <a:ln w="38100">
            <a:solidFill>
              <a:srgbClr val="000066"/>
            </a:solidFill>
            <a:round/>
            <a:headEnd/>
            <a:tailEnd type="triangle" w="med" len="med"/>
          </a:ln>
          <a:effectLst/>
        </p:spPr>
        <p:txBody>
          <a:bodyPr/>
          <a:lstStyle/>
          <a:p>
            <a:endParaRPr lang="el-GR"/>
          </a:p>
        </p:txBody>
      </p:sp>
      <p:sp>
        <p:nvSpPr>
          <p:cNvPr id="337942" name="Line 22"/>
          <p:cNvSpPr>
            <a:spLocks noChangeShapeType="1"/>
          </p:cNvSpPr>
          <p:nvPr/>
        </p:nvSpPr>
        <p:spPr bwMode="auto">
          <a:xfrm>
            <a:off x="4859338" y="4797425"/>
            <a:ext cx="0" cy="288925"/>
          </a:xfrm>
          <a:prstGeom prst="line">
            <a:avLst/>
          </a:prstGeom>
          <a:noFill/>
          <a:ln w="38100">
            <a:solidFill>
              <a:srgbClr val="000066"/>
            </a:solidFill>
            <a:round/>
            <a:headEnd/>
            <a:tailEnd type="triangle" w="med" len="med"/>
          </a:ln>
          <a:effectLst/>
        </p:spPr>
        <p:txBody>
          <a:bodyPr/>
          <a:lstStyle/>
          <a:p>
            <a:endParaRPr lang="el-GR"/>
          </a:p>
        </p:txBody>
      </p:sp>
      <p:sp>
        <p:nvSpPr>
          <p:cNvPr id="337943" name="Line 23"/>
          <p:cNvSpPr>
            <a:spLocks noChangeShapeType="1"/>
          </p:cNvSpPr>
          <p:nvPr/>
        </p:nvSpPr>
        <p:spPr bwMode="auto">
          <a:xfrm>
            <a:off x="6732588" y="4868863"/>
            <a:ext cx="0" cy="288925"/>
          </a:xfrm>
          <a:prstGeom prst="line">
            <a:avLst/>
          </a:prstGeom>
          <a:noFill/>
          <a:ln w="38100">
            <a:solidFill>
              <a:srgbClr val="000066"/>
            </a:solidFill>
            <a:round/>
            <a:headEnd/>
            <a:tailEnd type="triangle" w="med" len="med"/>
          </a:ln>
          <a:effectLst/>
        </p:spPr>
        <p:txBody>
          <a:bodyPr/>
          <a:lstStyle/>
          <a:p>
            <a:endParaRPr lang="el-G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06F56F0E-FFDE-4AB9-8EAA-F8B18C5DBD2A}"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18435"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18436"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45F49122-2658-40FC-A6E2-290B79CA49FA}" type="slidenum">
              <a:rPr lang="el-GR" altLang="el-GR" sz="1200">
                <a:solidFill>
                  <a:srgbClr val="1D4577"/>
                </a:solidFill>
              </a:rPr>
              <a:pPr>
                <a:spcBef>
                  <a:spcPct val="0"/>
                </a:spcBef>
                <a:buClrTx/>
                <a:buSzTx/>
                <a:buFontTx/>
                <a:buNone/>
              </a:pPr>
              <a:t>7</a:t>
            </a:fld>
            <a:endParaRPr lang="el-GR" altLang="el-GR" sz="1200">
              <a:solidFill>
                <a:srgbClr val="1D4577"/>
              </a:solidFill>
            </a:endParaRPr>
          </a:p>
        </p:txBody>
      </p:sp>
      <p:graphicFrame>
        <p:nvGraphicFramePr>
          <p:cNvPr id="5" name="4 - Διάγραμμα"/>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 Διάγραμμα"/>
          <p:cNvGraphicFramePr/>
          <p:nvPr>
            <p:extLst>
              <p:ext uri="{D42A27DB-BD31-4B8C-83A1-F6EECF244321}">
                <p14:modId xmlns:p14="http://schemas.microsoft.com/office/powerpoint/2010/main" val="423836462"/>
              </p:ext>
            </p:extLst>
          </p:nvPr>
        </p:nvGraphicFramePr>
        <p:xfrm>
          <a:off x="714348" y="2285992"/>
          <a:ext cx="7715304" cy="40719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86694699"/>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E11641DC-0ACC-43E5-A520-A948BCCAB982}"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20483"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20484"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0026BDDA-897A-4B84-BA5B-0FB34182C45A}" type="slidenum">
              <a:rPr lang="el-GR" altLang="el-GR" sz="1200">
                <a:solidFill>
                  <a:srgbClr val="1D4577"/>
                </a:solidFill>
              </a:rPr>
              <a:pPr>
                <a:spcBef>
                  <a:spcPct val="0"/>
                </a:spcBef>
                <a:buClrTx/>
                <a:buSzTx/>
                <a:buFontTx/>
                <a:buNone/>
              </a:pPr>
              <a:t>8</a:t>
            </a:fld>
            <a:endParaRPr lang="el-GR" altLang="el-GR" sz="1200">
              <a:solidFill>
                <a:srgbClr val="1D4577"/>
              </a:solidFill>
            </a:endParaRPr>
          </a:p>
        </p:txBody>
      </p:sp>
      <p:graphicFrame>
        <p:nvGraphicFramePr>
          <p:cNvPr id="5" name="4 - Διάγραμμα"/>
          <p:cNvGraphicFramePr/>
          <p:nvPr/>
        </p:nvGraphicFramePr>
        <p:xfrm>
          <a:off x="357158" y="214290"/>
          <a:ext cx="8186766"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6" name="3 - Θέση περιεχομένου"/>
          <p:cNvSpPr>
            <a:spLocks noGrp="1"/>
          </p:cNvSpPr>
          <p:nvPr>
            <p:ph idx="4294967295"/>
          </p:nvPr>
        </p:nvSpPr>
        <p:spPr>
          <a:xfrm>
            <a:off x="457200" y="1600200"/>
            <a:ext cx="2185988" cy="1971675"/>
          </a:xfrm>
        </p:spPr>
        <p:txBody>
          <a:bodyPr/>
          <a:lstStyle/>
          <a:p>
            <a:pPr algn="ctr" eaLnBrk="1" hangingPunct="1">
              <a:lnSpc>
                <a:spcPct val="80000"/>
              </a:lnSpc>
              <a:buFont typeface="Wingdings 2" panose="05020102010507070707" pitchFamily="18" charset="2"/>
              <a:buNone/>
            </a:pPr>
            <a:r>
              <a:rPr lang="el-GR" altLang="el-GR" sz="2400" smtClean="0"/>
              <a:t>Τα έλκη εμφανίζονται συνήθως πάνω από προεξοχές οστών</a:t>
            </a:r>
          </a:p>
          <a:p>
            <a:pPr eaLnBrk="1" hangingPunct="1">
              <a:lnSpc>
                <a:spcPct val="80000"/>
              </a:lnSpc>
            </a:pPr>
            <a:endParaRPr lang="el-GR" altLang="el-GR" sz="2400" smtClean="0"/>
          </a:p>
        </p:txBody>
      </p:sp>
      <p:graphicFrame>
        <p:nvGraphicFramePr>
          <p:cNvPr id="7" name="6 - Διάγραμμα"/>
          <p:cNvGraphicFramePr/>
          <p:nvPr>
            <p:extLst>
              <p:ext uri="{D42A27DB-BD31-4B8C-83A1-F6EECF244321}">
                <p14:modId xmlns:p14="http://schemas.microsoft.com/office/powerpoint/2010/main" val="1189304731"/>
              </p:ext>
            </p:extLst>
          </p:nvPr>
        </p:nvGraphicFramePr>
        <p:xfrm>
          <a:off x="1000100" y="1571612"/>
          <a:ext cx="8143900" cy="46767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45485464"/>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9 - Θέση ημερομηνίας"/>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74CCF291-8679-49F0-8142-09D71FAF9530}" type="datetime1">
              <a:rPr lang="el-GR" altLang="el-GR" sz="1200">
                <a:solidFill>
                  <a:srgbClr val="1D4577"/>
                </a:solidFill>
              </a:rPr>
              <a:pPr>
                <a:spcBef>
                  <a:spcPct val="0"/>
                </a:spcBef>
                <a:buClrTx/>
                <a:buSzTx/>
                <a:buFontTx/>
                <a:buNone/>
              </a:pPr>
              <a:t>4/4/2021</a:t>
            </a:fld>
            <a:endParaRPr lang="el-GR" altLang="el-GR" sz="1200">
              <a:solidFill>
                <a:srgbClr val="1D4577"/>
              </a:solidFill>
            </a:endParaRPr>
          </a:p>
        </p:txBody>
      </p:sp>
      <p:sp>
        <p:nvSpPr>
          <p:cNvPr id="22531" name="21 - Θέση υποσέλιδου"/>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r>
              <a:rPr lang="el-GR" altLang="el-GR" sz="1200">
                <a:solidFill>
                  <a:srgbClr val="1D4577"/>
                </a:solidFill>
              </a:rPr>
              <a:t>ΒΑΣΙΚΗ ΝΟΣΗΛΕΥΤΙΚΗ </a:t>
            </a:r>
          </a:p>
        </p:txBody>
      </p:sp>
      <p:sp>
        <p:nvSpPr>
          <p:cNvPr id="22532" name="17 - Θέση αριθμού διαφάνειας"/>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a:spcBef>
                <a:spcPct val="0"/>
              </a:spcBef>
              <a:buClrTx/>
              <a:buSzTx/>
              <a:buFontTx/>
              <a:buNone/>
            </a:pPr>
            <a:fld id="{B502533E-5DF9-4ABC-837E-CC1226137228}" type="slidenum">
              <a:rPr lang="el-GR" altLang="el-GR" sz="1200">
                <a:solidFill>
                  <a:srgbClr val="1D4577"/>
                </a:solidFill>
              </a:rPr>
              <a:pPr>
                <a:spcBef>
                  <a:spcPct val="0"/>
                </a:spcBef>
                <a:buClrTx/>
                <a:buSzTx/>
                <a:buFontTx/>
                <a:buNone/>
              </a:pPr>
              <a:t>9</a:t>
            </a:fld>
            <a:endParaRPr lang="el-GR" altLang="el-GR" sz="1200">
              <a:solidFill>
                <a:srgbClr val="1D4577"/>
              </a:solidFill>
            </a:endParaRPr>
          </a:p>
        </p:txBody>
      </p:sp>
      <p:pic>
        <p:nvPicPr>
          <p:cNvPr id="22533" name="3 - Θέση περιεχομένου" descr="σάρωση0100.jpg"/>
          <p:cNvPicPr>
            <a:picLocks noGrp="1" noChangeAspect="1"/>
          </p:cNvPicPr>
          <p:nvPr>
            <p:ph idx="4294967295"/>
          </p:nvPr>
        </p:nvPicPr>
        <p:blipFill>
          <a:blip r:embed="rId3">
            <a:clrChange>
              <a:clrFrom>
                <a:srgbClr val="F4F2F3"/>
              </a:clrFrom>
              <a:clrTo>
                <a:srgbClr val="F4F2F3">
                  <a:alpha val="0"/>
                </a:srgbClr>
              </a:clrTo>
            </a:clrChange>
            <a:extLst>
              <a:ext uri="{28A0092B-C50C-407E-A947-70E740481C1C}">
                <a14:useLocalDpi xmlns:a14="http://schemas.microsoft.com/office/drawing/2010/main" val="0"/>
              </a:ext>
            </a:extLst>
          </a:blip>
          <a:srcRect l="8788" t="3110" r="12776" b="28535"/>
          <a:stretch>
            <a:fillRect/>
          </a:stretch>
        </p:blipFill>
        <p:spPr>
          <a:xfrm>
            <a:off x="1071563" y="1357313"/>
            <a:ext cx="7143750" cy="5084762"/>
          </a:xfrm>
        </p:spPr>
      </p:pic>
      <p:graphicFrame>
        <p:nvGraphicFramePr>
          <p:cNvPr id="5" name="4 - Διάγραμμα"/>
          <p:cNvGraphicFramePr/>
          <p:nvPr/>
        </p:nvGraphicFramePr>
        <p:xfrm>
          <a:off x="357158" y="214290"/>
          <a:ext cx="8186766" cy="114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535" name="5 - TextBox"/>
          <p:cNvSpPr txBox="1">
            <a:spLocks noChangeArrowheads="1"/>
          </p:cNvSpPr>
          <p:nvPr/>
        </p:nvSpPr>
        <p:spPr bwMode="auto">
          <a:xfrm>
            <a:off x="6286500" y="6461125"/>
            <a:ext cx="242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BBB59"/>
              </a:buClr>
              <a:buSzPct val="95000"/>
              <a:buFont typeface="Wingdings 2" panose="05020102010507070707" pitchFamily="18" charset="2"/>
              <a:buChar char=""/>
              <a:defRPr sz="2600">
                <a:solidFill>
                  <a:schemeClr val="tx1"/>
                </a:solidFill>
                <a:latin typeface="Calibri" panose="020F0502020204030204" pitchFamily="34"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alibri" panose="020F0502020204030204" pitchFamily="34"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alibri" panose="020F0502020204030204" pitchFamily="34" charset="0"/>
              </a:defRPr>
            </a:lvl3pPr>
            <a:lvl4pPr marL="1600200" indent="-228600">
              <a:spcBef>
                <a:spcPct val="20000"/>
              </a:spcBef>
              <a:buClr>
                <a:srgbClr val="9BBB59"/>
              </a:buClr>
              <a:buSzPct val="65000"/>
              <a:buFont typeface="Wingdings 2" panose="05020102010507070707" pitchFamily="18" charset="2"/>
              <a:buChar char=""/>
              <a:defRPr sz="2000">
                <a:solidFill>
                  <a:schemeClr val="tx1"/>
                </a:solidFill>
                <a:latin typeface="Calibri" panose="020F0502020204030204" pitchFamily="34" charset="0"/>
              </a:defRPr>
            </a:lvl4pPr>
            <a:lvl5pPr marL="2057400" indent="-228600">
              <a:spcBef>
                <a:spcPct val="20000"/>
              </a:spcBef>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8064A2"/>
              </a:buClr>
              <a:buSzPct val="65000"/>
              <a:buFont typeface="Wingdings 2" panose="05020102010507070707" pitchFamily="18" charset="2"/>
              <a:buChar char=""/>
              <a:defRPr sz="2000">
                <a:solidFill>
                  <a:schemeClr val="tx1"/>
                </a:solidFill>
                <a:latin typeface="Calibri" panose="020F0502020204030204" pitchFamily="34" charset="0"/>
              </a:defRPr>
            </a:lvl9pPr>
          </a:lstStyle>
          <a:p>
            <a:pPr eaLnBrk="1" hangingPunct="1">
              <a:spcBef>
                <a:spcPct val="0"/>
              </a:spcBef>
              <a:buClrTx/>
              <a:buSzTx/>
              <a:buFontTx/>
              <a:buNone/>
            </a:pPr>
            <a:r>
              <a:rPr lang="el-GR" altLang="el-GR" sz="1400" i="1"/>
              <a:t>πηγή: </a:t>
            </a:r>
            <a:r>
              <a:rPr lang="en-US" altLang="el-GR" sz="1400" i="1"/>
              <a:t>Taylor et al., 2006</a:t>
            </a:r>
            <a:endParaRPr lang="el-GR" altLang="el-GR" sz="1400" i="1"/>
          </a:p>
        </p:txBody>
      </p:sp>
    </p:spTree>
    <p:extLst>
      <p:ext uri="{BB962C8B-B14F-4D97-AF65-F5344CB8AC3E}">
        <p14:creationId xmlns:p14="http://schemas.microsoft.com/office/powerpoint/2010/main" val="165915656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Επίπεδο">
  <a:themeElements>
    <a:clrScheme name="Επίπεδο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Επίπεδο">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Επίπεδο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Επίπεδο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Επίπεδο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Επίπεδο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Επίπεδο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Επίπεδο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Επίπεδο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Επίπεδο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2610</TotalTime>
  <Words>3060</Words>
  <Application>Microsoft Office PowerPoint</Application>
  <PresentationFormat>Προβολή στην οθόνη (4:3)</PresentationFormat>
  <Paragraphs>604</Paragraphs>
  <Slides>61</Slides>
  <Notes>34</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61</vt:i4>
      </vt:variant>
    </vt:vector>
  </HeadingPairs>
  <TitlesOfParts>
    <vt:vector size="70" baseType="lpstr">
      <vt:lpstr>Bookman Old Style</vt:lpstr>
      <vt:lpstr>Wingdings</vt:lpstr>
      <vt:lpstr>Times New Roman</vt:lpstr>
      <vt:lpstr>Wingdings 3</vt:lpstr>
      <vt:lpstr>Comic Sans MS</vt:lpstr>
      <vt:lpstr>Arial</vt:lpstr>
      <vt:lpstr>Impact</vt:lpstr>
      <vt:lpstr>Times</vt:lpstr>
      <vt:lpstr>Επίπεδο</vt:lpstr>
      <vt:lpstr> Φροντίδα Δέρματος  Έλκη Πίεσης</vt:lpstr>
      <vt:lpstr>Παρουσίαση του PowerPoint</vt:lpstr>
      <vt:lpstr>Παρουσίαση του PowerPoint</vt:lpstr>
      <vt:lpstr>Παρουσίαση του PowerPoint</vt:lpstr>
      <vt:lpstr>ΑΙΤΙΑ ΔΗΜΙΟΥΡΓΙΑΣ ΚΑΤΑΚΛΙΣΕΩΝ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ΠΡΟΛΗΨΗ ΤΩΝ ΚΑΤΑΚΛΙΣΕΩΝ</vt:lpstr>
      <vt:lpstr>Παρουσίαση του PowerPoint</vt:lpstr>
      <vt:lpstr> ΠΡΟΛΗΨΗ ΤΩΝ ΚΑΤΑΚΛΙΣΕΩΝ 1.Αρχική εκτίμηση και συχνές επανεκτιμήσεις της κατάστασης του δέρματος. </vt:lpstr>
      <vt:lpstr>ΠΡΟΛΗΨΗ ΤΩΝ ΚΑΤΑΚΛΙΣΕΩΝ 2.Μέτρα αποφυγής παρατεταμένης πίεσης </vt:lpstr>
      <vt:lpstr>ΠΡΟΛΗΨΗ ΤΩΝ ΚΑΤΑΚΛΙΣΕΩΝ Βοηθητικά μέσα πρόληψης</vt:lpstr>
      <vt:lpstr>ΠΡΟΛΗΨΗ ΤΩΝ ΚΑΤΑΚΛΙΣΕΩΝ 3.Τοπικός καθαρισμός/ Αντισηψία </vt:lpstr>
      <vt:lpstr>ΠΡΟΛΗΨΗ ΤΩΝ ΚΑΤΑΚΛΙΣΕΩΝ 4.Συγκράτηση του αιματοκρίτη, των λευκωμάτων, των ηλεκτρολυτών και της ΑΠ σε φυσιολογικά επίπεδα.  </vt:lpstr>
      <vt:lpstr>ΦΡΟΝΤΙΔΑ ΤΩΝ ΚΑΤΑΚΛΙΣΕΩΝ</vt:lpstr>
      <vt:lpstr>ΦΡΟΝΤΙΔΑ ΤΩΝ ΚΑΤΑΚΛΙΣΕΩΝ  1. Απομάκρυνση νεκρωτικών εσχαρών</vt:lpstr>
      <vt:lpstr>ΦΡΟΝΤΙΔΑ ΤΩΝ ΚΑΤΑΚΛΙΣΕΩΝ 2. Καθαρισμός/αντισηψία</vt:lpstr>
      <vt:lpstr>ΦΡΟΝΤΙΔΑ ΤΩΝ ΚΑΤΑΚΛΙΣΕΩΝ 3. Αντιμετώπιση των λοιμώξεων </vt:lpstr>
      <vt:lpstr>ΦΡΟΝΤΙΔΑ ΤΩΝ ΚΑΤΑΚΛΙΣΕΩΝ 3. Συστηματική αντιμετώπιση των λοιμώξεων  </vt:lpstr>
      <vt:lpstr>ΦΡΟΝΤΙΔΑ ΤΩΝ ΚΑΤΑΚΛΙΣΕΩΝ 3. Τοπική αντιμετώπιση των λοιμώξεων  </vt:lpstr>
      <vt:lpstr>ΦΡΟΝΤΙΔΑ ΤΩΝ ΚΑΤΑΚΛΙΣΕΩΝ 4. Προστασία των κατακλίσεων με επιθέματα </vt:lpstr>
      <vt:lpstr>ΦΡΟΝΤΙΔΑ ΤΩΝ ΚΑΤΑΚΛΙΣΕΩΝ 5.Υποβοήθηση της επούλωσης</vt:lpstr>
      <vt:lpstr>ΦΡΟΝΤΙΔΑ ΤΩΝ ΚΑΤΑΚΛΙΣΕΩΝ 6. Χειρουργική αντιμετώπιση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Αφρώδη (foam), Υδροπολυμερή (hydropolymers), Υδροκυτταρικά (hydrocellurar) Επιθέματα</vt:lpstr>
      <vt:lpstr>Αφρώδη (foam), Υδροπολυμερή (hydropolymers), Υδροκυτταρικά (hydrocellurar) Επιθέματα</vt:lpstr>
      <vt:lpstr>Υδρογέλες</vt:lpstr>
      <vt:lpstr>Υδρογέλες</vt:lpstr>
      <vt:lpstr>Αλγινικά Επιθέματα</vt:lpstr>
      <vt:lpstr>Αλγινικά Επιθέματα</vt:lpstr>
      <vt:lpstr>Επιθέματα Αργύρου </vt:lpstr>
      <vt:lpstr>Επιθέματα Ενεργού Αργύρου</vt:lpstr>
      <vt:lpstr>ΕΠΙΘΕΜΑΤΑ ΣΙΛΙΚΟΝΗΣ</vt:lpstr>
      <vt:lpstr>Promogran™</vt:lpstr>
      <vt:lpstr>  ΜΕΛΙ</vt:lpstr>
      <vt:lpstr>Κριτήρια Επιλογής Επιθεμάτων</vt:lpstr>
      <vt:lpstr>Ερωτήματα κατά την επιλογή Επιθεμάτων</vt:lpstr>
      <vt:lpstr>Χρόνοι αλλαγής επιθεμάτων</vt:lpstr>
      <vt:lpstr>ΟΙ ΤΥΠΟΙ ΕΠΙΘΕΜΑΤΩΝ ΕΙΝΑΙ ΣΧΕΔΙΑΣΜΕΝΟΙ ΓΙΑ ΝΑ ΥΠΟΣΤΗΡΙΖΟΥΝ ΤΗΝ ΚΑΤΑΛΛΗΛΗ ΥΓΡΑΣΙΑ ΑΝΑΛΟΓΑ ΜΕ ΤΑ ΧΑΡΑΚΤΗΡΙΣΤΙΚΑ ΚΑΙ ΤΙΣ ΑΝΑΓΚΕΣ ΤΟΥ ΕΛΚΟΥΣ</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dc:creator>
  <cp:lastModifiedBy>SOFIA ZYGA</cp:lastModifiedBy>
  <cp:revision>142</cp:revision>
  <dcterms:created xsi:type="dcterms:W3CDTF">2004-12-06T13:43:12Z</dcterms:created>
  <dcterms:modified xsi:type="dcterms:W3CDTF">2021-04-04T17:14:23Z</dcterms:modified>
</cp:coreProperties>
</file>