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71" r:id="rId4"/>
    <p:sldId id="272" r:id="rId5"/>
    <p:sldId id="274" r:id="rId6"/>
    <p:sldId id="421" r:id="rId7"/>
    <p:sldId id="466" r:id="rId8"/>
    <p:sldId id="467" r:id="rId9"/>
    <p:sldId id="468" r:id="rId10"/>
    <p:sldId id="469" r:id="rId11"/>
    <p:sldId id="47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384" autoAdjust="0"/>
  </p:normalViewPr>
  <p:slideViewPr>
    <p:cSldViewPr snapToGrid="0">
      <p:cViewPr varScale="1">
        <p:scale>
          <a:sx n="89" d="100"/>
          <a:sy n="89" d="100"/>
        </p:scale>
        <p:origin x="429"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0CE543-793E-4DE0-A21B-8E873C7564D5}"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C3A6EB-B4EB-4835-A128-229448CB705A}" type="slidenum">
              <a:rPr lang="en-US" smtClean="0"/>
              <a:t>‹#›</a:t>
            </a:fld>
            <a:endParaRPr lang="en-US"/>
          </a:p>
        </p:txBody>
      </p:sp>
    </p:spTree>
    <p:extLst>
      <p:ext uri="{BB962C8B-B14F-4D97-AF65-F5344CB8AC3E}">
        <p14:creationId xmlns:p14="http://schemas.microsoft.com/office/powerpoint/2010/main" val="3773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A88305-C981-4661-A1C3-E3B70126FBBD}" type="slidenum">
              <a:rPr lang="en-GB" smtClean="0"/>
              <a:t>9</a:t>
            </a:fld>
            <a:endParaRPr lang="en-GB"/>
          </a:p>
        </p:txBody>
      </p:sp>
    </p:spTree>
    <p:extLst>
      <p:ext uri="{BB962C8B-B14F-4D97-AF65-F5344CB8AC3E}">
        <p14:creationId xmlns:p14="http://schemas.microsoft.com/office/powerpoint/2010/main" val="1428511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Ο μηχανισμός της αγοράς προσφέρει με αποτελεσματικό τρόπο κυρίως τα ιδιωτικά αγαθά.</a:t>
            </a:r>
            <a:endParaRPr lang="en-US" dirty="0"/>
          </a:p>
        </p:txBody>
      </p:sp>
      <p:sp>
        <p:nvSpPr>
          <p:cNvPr id="4" name="Slide Number Placeholder 3"/>
          <p:cNvSpPr>
            <a:spLocks noGrp="1"/>
          </p:cNvSpPr>
          <p:nvPr>
            <p:ph type="sldNum" sz="quarter" idx="5"/>
          </p:nvPr>
        </p:nvSpPr>
        <p:spPr/>
        <p:txBody>
          <a:bodyPr/>
          <a:lstStyle/>
          <a:p>
            <a:fld id="{BFC3A6EB-B4EB-4835-A128-229448CB705A}" type="slidenum">
              <a:rPr lang="en-US" smtClean="0"/>
              <a:t>10</a:t>
            </a:fld>
            <a:endParaRPr lang="en-US"/>
          </a:p>
        </p:txBody>
      </p:sp>
    </p:spTree>
    <p:extLst>
      <p:ext uri="{BB962C8B-B14F-4D97-AF65-F5344CB8AC3E}">
        <p14:creationId xmlns:p14="http://schemas.microsoft.com/office/powerpoint/2010/main" val="3678006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F87F8-448F-0ED1-09E6-500E578057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6B4282-D82C-F129-18A0-1AB008A0BA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3544D2-A305-A8CC-3082-BF327317A032}"/>
              </a:ext>
            </a:extLst>
          </p:cNvPr>
          <p:cNvSpPr>
            <a:spLocks noGrp="1"/>
          </p:cNvSpPr>
          <p:nvPr>
            <p:ph type="dt" sz="half" idx="10"/>
          </p:nvPr>
        </p:nvSpPr>
        <p:spPr/>
        <p:txBody>
          <a:bodyPr/>
          <a:lstStyle/>
          <a:p>
            <a:fld id="{F33FD990-084F-4E10-AD31-0D30B6EDDBDB}" type="datetimeFigureOut">
              <a:rPr lang="en-US" smtClean="0"/>
              <a:t>4/17/2024</a:t>
            </a:fld>
            <a:endParaRPr lang="en-US"/>
          </a:p>
        </p:txBody>
      </p:sp>
      <p:sp>
        <p:nvSpPr>
          <p:cNvPr id="5" name="Footer Placeholder 4">
            <a:extLst>
              <a:ext uri="{FF2B5EF4-FFF2-40B4-BE49-F238E27FC236}">
                <a16:creationId xmlns:a16="http://schemas.microsoft.com/office/drawing/2014/main" id="{EABECA97-59F0-FC6A-7ADD-273DE5249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C0A11F-7980-5722-B890-F1BC74DC5BA0}"/>
              </a:ext>
            </a:extLst>
          </p:cNvPr>
          <p:cNvSpPr>
            <a:spLocks noGrp="1"/>
          </p:cNvSpPr>
          <p:nvPr>
            <p:ph type="sldNum" sz="quarter" idx="12"/>
          </p:nvPr>
        </p:nvSpPr>
        <p:spPr/>
        <p:txBody>
          <a:bodyPr/>
          <a:lstStyle/>
          <a:p>
            <a:fld id="{92AF950A-CB12-4E6D-9E77-69672FED3E10}" type="slidenum">
              <a:rPr lang="en-US" smtClean="0"/>
              <a:t>‹#›</a:t>
            </a:fld>
            <a:endParaRPr lang="en-US"/>
          </a:p>
        </p:txBody>
      </p:sp>
    </p:spTree>
    <p:extLst>
      <p:ext uri="{BB962C8B-B14F-4D97-AF65-F5344CB8AC3E}">
        <p14:creationId xmlns:p14="http://schemas.microsoft.com/office/powerpoint/2010/main" val="3022014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847A0-112E-3F83-23D1-18F37413E7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B4B120-ECB7-FA58-97E2-E1056AB3D4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9F8DE-5895-24E0-D2BF-430BECF936EA}"/>
              </a:ext>
            </a:extLst>
          </p:cNvPr>
          <p:cNvSpPr>
            <a:spLocks noGrp="1"/>
          </p:cNvSpPr>
          <p:nvPr>
            <p:ph type="dt" sz="half" idx="10"/>
          </p:nvPr>
        </p:nvSpPr>
        <p:spPr/>
        <p:txBody>
          <a:bodyPr/>
          <a:lstStyle/>
          <a:p>
            <a:fld id="{F33FD990-084F-4E10-AD31-0D30B6EDDBDB}" type="datetimeFigureOut">
              <a:rPr lang="en-US" smtClean="0"/>
              <a:t>4/17/2024</a:t>
            </a:fld>
            <a:endParaRPr lang="en-US"/>
          </a:p>
        </p:txBody>
      </p:sp>
      <p:sp>
        <p:nvSpPr>
          <p:cNvPr id="5" name="Footer Placeholder 4">
            <a:extLst>
              <a:ext uri="{FF2B5EF4-FFF2-40B4-BE49-F238E27FC236}">
                <a16:creationId xmlns:a16="http://schemas.microsoft.com/office/drawing/2014/main" id="{3C021499-B398-C135-1B4A-B34F4EB74A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78F74-3291-7D85-E15E-E2B4A69D5D3A}"/>
              </a:ext>
            </a:extLst>
          </p:cNvPr>
          <p:cNvSpPr>
            <a:spLocks noGrp="1"/>
          </p:cNvSpPr>
          <p:nvPr>
            <p:ph type="sldNum" sz="quarter" idx="12"/>
          </p:nvPr>
        </p:nvSpPr>
        <p:spPr/>
        <p:txBody>
          <a:bodyPr/>
          <a:lstStyle/>
          <a:p>
            <a:fld id="{92AF950A-CB12-4E6D-9E77-69672FED3E10}" type="slidenum">
              <a:rPr lang="en-US" smtClean="0"/>
              <a:t>‹#›</a:t>
            </a:fld>
            <a:endParaRPr lang="en-US"/>
          </a:p>
        </p:txBody>
      </p:sp>
    </p:spTree>
    <p:extLst>
      <p:ext uri="{BB962C8B-B14F-4D97-AF65-F5344CB8AC3E}">
        <p14:creationId xmlns:p14="http://schemas.microsoft.com/office/powerpoint/2010/main" val="1327250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904E6C-B953-280A-97B7-0805302E12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34F881-1123-9C85-1E98-933864563B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6B898F-32BD-ABE4-89FC-45380A85525F}"/>
              </a:ext>
            </a:extLst>
          </p:cNvPr>
          <p:cNvSpPr>
            <a:spLocks noGrp="1"/>
          </p:cNvSpPr>
          <p:nvPr>
            <p:ph type="dt" sz="half" idx="10"/>
          </p:nvPr>
        </p:nvSpPr>
        <p:spPr/>
        <p:txBody>
          <a:bodyPr/>
          <a:lstStyle/>
          <a:p>
            <a:fld id="{F33FD990-084F-4E10-AD31-0D30B6EDDBDB}" type="datetimeFigureOut">
              <a:rPr lang="en-US" smtClean="0"/>
              <a:t>4/17/2024</a:t>
            </a:fld>
            <a:endParaRPr lang="en-US"/>
          </a:p>
        </p:txBody>
      </p:sp>
      <p:sp>
        <p:nvSpPr>
          <p:cNvPr id="5" name="Footer Placeholder 4">
            <a:extLst>
              <a:ext uri="{FF2B5EF4-FFF2-40B4-BE49-F238E27FC236}">
                <a16:creationId xmlns:a16="http://schemas.microsoft.com/office/drawing/2014/main" id="{16B76536-412B-B9ED-DB72-A84AEBFB7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E627D-544A-7F3F-2393-0CF8C58C4463}"/>
              </a:ext>
            </a:extLst>
          </p:cNvPr>
          <p:cNvSpPr>
            <a:spLocks noGrp="1"/>
          </p:cNvSpPr>
          <p:nvPr>
            <p:ph type="sldNum" sz="quarter" idx="12"/>
          </p:nvPr>
        </p:nvSpPr>
        <p:spPr/>
        <p:txBody>
          <a:bodyPr/>
          <a:lstStyle/>
          <a:p>
            <a:fld id="{92AF950A-CB12-4E6D-9E77-69672FED3E10}" type="slidenum">
              <a:rPr lang="en-US" smtClean="0"/>
              <a:t>‹#›</a:t>
            </a:fld>
            <a:endParaRPr lang="en-US"/>
          </a:p>
        </p:txBody>
      </p:sp>
    </p:spTree>
    <p:extLst>
      <p:ext uri="{BB962C8B-B14F-4D97-AF65-F5344CB8AC3E}">
        <p14:creationId xmlns:p14="http://schemas.microsoft.com/office/powerpoint/2010/main" val="582536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BCEE6-42A7-8FDE-6191-EE39F2A3A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3FA749-B3C6-5FC0-48A7-31AB096414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2EB112-3068-49A7-59F9-CD4198D81E9E}"/>
              </a:ext>
            </a:extLst>
          </p:cNvPr>
          <p:cNvSpPr>
            <a:spLocks noGrp="1"/>
          </p:cNvSpPr>
          <p:nvPr>
            <p:ph type="dt" sz="half" idx="10"/>
          </p:nvPr>
        </p:nvSpPr>
        <p:spPr/>
        <p:txBody>
          <a:bodyPr/>
          <a:lstStyle/>
          <a:p>
            <a:fld id="{F33FD990-084F-4E10-AD31-0D30B6EDDBDB}" type="datetimeFigureOut">
              <a:rPr lang="en-US" smtClean="0"/>
              <a:t>4/17/2024</a:t>
            </a:fld>
            <a:endParaRPr lang="en-US"/>
          </a:p>
        </p:txBody>
      </p:sp>
      <p:sp>
        <p:nvSpPr>
          <p:cNvPr id="5" name="Footer Placeholder 4">
            <a:extLst>
              <a:ext uri="{FF2B5EF4-FFF2-40B4-BE49-F238E27FC236}">
                <a16:creationId xmlns:a16="http://schemas.microsoft.com/office/drawing/2014/main" id="{8D7776B4-A175-BA78-AEE9-F2B22F5127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EA4BE1-2727-FCE7-24DB-B7A683021418}"/>
              </a:ext>
            </a:extLst>
          </p:cNvPr>
          <p:cNvSpPr>
            <a:spLocks noGrp="1"/>
          </p:cNvSpPr>
          <p:nvPr>
            <p:ph type="sldNum" sz="quarter" idx="12"/>
          </p:nvPr>
        </p:nvSpPr>
        <p:spPr/>
        <p:txBody>
          <a:bodyPr/>
          <a:lstStyle/>
          <a:p>
            <a:fld id="{92AF950A-CB12-4E6D-9E77-69672FED3E10}" type="slidenum">
              <a:rPr lang="en-US" smtClean="0"/>
              <a:t>‹#›</a:t>
            </a:fld>
            <a:endParaRPr lang="en-US"/>
          </a:p>
        </p:txBody>
      </p:sp>
    </p:spTree>
    <p:extLst>
      <p:ext uri="{BB962C8B-B14F-4D97-AF65-F5344CB8AC3E}">
        <p14:creationId xmlns:p14="http://schemas.microsoft.com/office/powerpoint/2010/main" val="860941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96204-B583-6E38-60EA-11A91F698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6FDF0A-5760-3A07-D65B-9E4B4ADA4D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D8C2A2-E765-A09A-97A5-DDD39C65A347}"/>
              </a:ext>
            </a:extLst>
          </p:cNvPr>
          <p:cNvSpPr>
            <a:spLocks noGrp="1"/>
          </p:cNvSpPr>
          <p:nvPr>
            <p:ph type="dt" sz="half" idx="10"/>
          </p:nvPr>
        </p:nvSpPr>
        <p:spPr/>
        <p:txBody>
          <a:bodyPr/>
          <a:lstStyle/>
          <a:p>
            <a:fld id="{F33FD990-084F-4E10-AD31-0D30B6EDDBDB}" type="datetimeFigureOut">
              <a:rPr lang="en-US" smtClean="0"/>
              <a:t>4/17/2024</a:t>
            </a:fld>
            <a:endParaRPr lang="en-US"/>
          </a:p>
        </p:txBody>
      </p:sp>
      <p:sp>
        <p:nvSpPr>
          <p:cNvPr id="5" name="Footer Placeholder 4">
            <a:extLst>
              <a:ext uri="{FF2B5EF4-FFF2-40B4-BE49-F238E27FC236}">
                <a16:creationId xmlns:a16="http://schemas.microsoft.com/office/drawing/2014/main" id="{07BD3E79-5189-49FD-533C-4275F613E0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512FAC-F35B-1EB2-E97A-043E9EB3E7A1}"/>
              </a:ext>
            </a:extLst>
          </p:cNvPr>
          <p:cNvSpPr>
            <a:spLocks noGrp="1"/>
          </p:cNvSpPr>
          <p:nvPr>
            <p:ph type="sldNum" sz="quarter" idx="12"/>
          </p:nvPr>
        </p:nvSpPr>
        <p:spPr/>
        <p:txBody>
          <a:bodyPr/>
          <a:lstStyle/>
          <a:p>
            <a:fld id="{92AF950A-CB12-4E6D-9E77-69672FED3E10}" type="slidenum">
              <a:rPr lang="en-US" smtClean="0"/>
              <a:t>‹#›</a:t>
            </a:fld>
            <a:endParaRPr lang="en-US"/>
          </a:p>
        </p:txBody>
      </p:sp>
    </p:spTree>
    <p:extLst>
      <p:ext uri="{BB962C8B-B14F-4D97-AF65-F5344CB8AC3E}">
        <p14:creationId xmlns:p14="http://schemas.microsoft.com/office/powerpoint/2010/main" val="3053407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20A9A-0A3B-3CC1-772F-4B70E0C761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D907DB-BACF-F3C5-BD91-297291C77C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BE37D8-59BB-6CC1-7D3F-057250A740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EED598-4A95-E51D-BFD8-0113FC789D83}"/>
              </a:ext>
            </a:extLst>
          </p:cNvPr>
          <p:cNvSpPr>
            <a:spLocks noGrp="1"/>
          </p:cNvSpPr>
          <p:nvPr>
            <p:ph type="dt" sz="half" idx="10"/>
          </p:nvPr>
        </p:nvSpPr>
        <p:spPr/>
        <p:txBody>
          <a:bodyPr/>
          <a:lstStyle/>
          <a:p>
            <a:fld id="{F33FD990-084F-4E10-AD31-0D30B6EDDBDB}" type="datetimeFigureOut">
              <a:rPr lang="en-US" smtClean="0"/>
              <a:t>4/17/2024</a:t>
            </a:fld>
            <a:endParaRPr lang="en-US"/>
          </a:p>
        </p:txBody>
      </p:sp>
      <p:sp>
        <p:nvSpPr>
          <p:cNvPr id="6" name="Footer Placeholder 5">
            <a:extLst>
              <a:ext uri="{FF2B5EF4-FFF2-40B4-BE49-F238E27FC236}">
                <a16:creationId xmlns:a16="http://schemas.microsoft.com/office/drawing/2014/main" id="{77A7EACE-DF64-A7B1-07AA-6158E16EBC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711F26-32A4-8695-FDB4-2FF38C574F30}"/>
              </a:ext>
            </a:extLst>
          </p:cNvPr>
          <p:cNvSpPr>
            <a:spLocks noGrp="1"/>
          </p:cNvSpPr>
          <p:nvPr>
            <p:ph type="sldNum" sz="quarter" idx="12"/>
          </p:nvPr>
        </p:nvSpPr>
        <p:spPr/>
        <p:txBody>
          <a:bodyPr/>
          <a:lstStyle/>
          <a:p>
            <a:fld id="{92AF950A-CB12-4E6D-9E77-69672FED3E10}" type="slidenum">
              <a:rPr lang="en-US" smtClean="0"/>
              <a:t>‹#›</a:t>
            </a:fld>
            <a:endParaRPr lang="en-US"/>
          </a:p>
        </p:txBody>
      </p:sp>
    </p:spTree>
    <p:extLst>
      <p:ext uri="{BB962C8B-B14F-4D97-AF65-F5344CB8AC3E}">
        <p14:creationId xmlns:p14="http://schemas.microsoft.com/office/powerpoint/2010/main" val="3869513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5392E-C5EA-640A-96A5-BA6D0BBB9B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727D8E-5F13-28FA-3761-DEF79AA2D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70A901-E377-B1BE-09C9-2346D280F6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FBB79A-494C-F56C-19EB-35A4CF2DE8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270BA7-9F35-D7A6-3862-A4E4B4956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2F7A1B-7A4C-41CF-6BE8-B601FEFB151A}"/>
              </a:ext>
            </a:extLst>
          </p:cNvPr>
          <p:cNvSpPr>
            <a:spLocks noGrp="1"/>
          </p:cNvSpPr>
          <p:nvPr>
            <p:ph type="dt" sz="half" idx="10"/>
          </p:nvPr>
        </p:nvSpPr>
        <p:spPr/>
        <p:txBody>
          <a:bodyPr/>
          <a:lstStyle/>
          <a:p>
            <a:fld id="{F33FD990-084F-4E10-AD31-0D30B6EDDBDB}" type="datetimeFigureOut">
              <a:rPr lang="en-US" smtClean="0"/>
              <a:t>4/17/2024</a:t>
            </a:fld>
            <a:endParaRPr lang="en-US"/>
          </a:p>
        </p:txBody>
      </p:sp>
      <p:sp>
        <p:nvSpPr>
          <p:cNvPr id="8" name="Footer Placeholder 7">
            <a:extLst>
              <a:ext uri="{FF2B5EF4-FFF2-40B4-BE49-F238E27FC236}">
                <a16:creationId xmlns:a16="http://schemas.microsoft.com/office/drawing/2014/main" id="{9057ED38-1E92-9081-6A1B-B359C692E1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2F6A1F-9F55-D175-D106-2E986BB6EEC9}"/>
              </a:ext>
            </a:extLst>
          </p:cNvPr>
          <p:cNvSpPr>
            <a:spLocks noGrp="1"/>
          </p:cNvSpPr>
          <p:nvPr>
            <p:ph type="sldNum" sz="quarter" idx="12"/>
          </p:nvPr>
        </p:nvSpPr>
        <p:spPr/>
        <p:txBody>
          <a:bodyPr/>
          <a:lstStyle/>
          <a:p>
            <a:fld id="{92AF950A-CB12-4E6D-9E77-69672FED3E10}" type="slidenum">
              <a:rPr lang="en-US" smtClean="0"/>
              <a:t>‹#›</a:t>
            </a:fld>
            <a:endParaRPr lang="en-US"/>
          </a:p>
        </p:txBody>
      </p:sp>
    </p:spTree>
    <p:extLst>
      <p:ext uri="{BB962C8B-B14F-4D97-AF65-F5344CB8AC3E}">
        <p14:creationId xmlns:p14="http://schemas.microsoft.com/office/powerpoint/2010/main" val="2492048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6728D-7E68-E1FE-9A14-3CE03CF6F3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F2E68A-59EA-2B59-4EFD-78B05700FFB6}"/>
              </a:ext>
            </a:extLst>
          </p:cNvPr>
          <p:cNvSpPr>
            <a:spLocks noGrp="1"/>
          </p:cNvSpPr>
          <p:nvPr>
            <p:ph type="dt" sz="half" idx="10"/>
          </p:nvPr>
        </p:nvSpPr>
        <p:spPr/>
        <p:txBody>
          <a:bodyPr/>
          <a:lstStyle/>
          <a:p>
            <a:fld id="{F33FD990-084F-4E10-AD31-0D30B6EDDBDB}" type="datetimeFigureOut">
              <a:rPr lang="en-US" smtClean="0"/>
              <a:t>4/17/2024</a:t>
            </a:fld>
            <a:endParaRPr lang="en-US"/>
          </a:p>
        </p:txBody>
      </p:sp>
      <p:sp>
        <p:nvSpPr>
          <p:cNvPr id="4" name="Footer Placeholder 3">
            <a:extLst>
              <a:ext uri="{FF2B5EF4-FFF2-40B4-BE49-F238E27FC236}">
                <a16:creationId xmlns:a16="http://schemas.microsoft.com/office/drawing/2014/main" id="{3324AEAB-E9E3-71ED-CC15-A248085CF1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E0173B-6693-D257-5D9D-430228F68B13}"/>
              </a:ext>
            </a:extLst>
          </p:cNvPr>
          <p:cNvSpPr>
            <a:spLocks noGrp="1"/>
          </p:cNvSpPr>
          <p:nvPr>
            <p:ph type="sldNum" sz="quarter" idx="12"/>
          </p:nvPr>
        </p:nvSpPr>
        <p:spPr/>
        <p:txBody>
          <a:bodyPr/>
          <a:lstStyle/>
          <a:p>
            <a:fld id="{92AF950A-CB12-4E6D-9E77-69672FED3E10}" type="slidenum">
              <a:rPr lang="en-US" smtClean="0"/>
              <a:t>‹#›</a:t>
            </a:fld>
            <a:endParaRPr lang="en-US"/>
          </a:p>
        </p:txBody>
      </p:sp>
    </p:spTree>
    <p:extLst>
      <p:ext uri="{BB962C8B-B14F-4D97-AF65-F5344CB8AC3E}">
        <p14:creationId xmlns:p14="http://schemas.microsoft.com/office/powerpoint/2010/main" val="2557853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999D07-3465-1CDF-3A7C-A2444A320870}"/>
              </a:ext>
            </a:extLst>
          </p:cNvPr>
          <p:cNvSpPr>
            <a:spLocks noGrp="1"/>
          </p:cNvSpPr>
          <p:nvPr>
            <p:ph type="dt" sz="half" idx="10"/>
          </p:nvPr>
        </p:nvSpPr>
        <p:spPr/>
        <p:txBody>
          <a:bodyPr/>
          <a:lstStyle/>
          <a:p>
            <a:fld id="{F33FD990-084F-4E10-AD31-0D30B6EDDBDB}" type="datetimeFigureOut">
              <a:rPr lang="en-US" smtClean="0"/>
              <a:t>4/17/2024</a:t>
            </a:fld>
            <a:endParaRPr lang="en-US"/>
          </a:p>
        </p:txBody>
      </p:sp>
      <p:sp>
        <p:nvSpPr>
          <p:cNvPr id="3" name="Footer Placeholder 2">
            <a:extLst>
              <a:ext uri="{FF2B5EF4-FFF2-40B4-BE49-F238E27FC236}">
                <a16:creationId xmlns:a16="http://schemas.microsoft.com/office/drawing/2014/main" id="{56216082-A2D3-2437-7F8C-F686FDF108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468D33-02DC-E8D4-2948-C5A0A8240575}"/>
              </a:ext>
            </a:extLst>
          </p:cNvPr>
          <p:cNvSpPr>
            <a:spLocks noGrp="1"/>
          </p:cNvSpPr>
          <p:nvPr>
            <p:ph type="sldNum" sz="quarter" idx="12"/>
          </p:nvPr>
        </p:nvSpPr>
        <p:spPr/>
        <p:txBody>
          <a:bodyPr/>
          <a:lstStyle/>
          <a:p>
            <a:fld id="{92AF950A-CB12-4E6D-9E77-69672FED3E10}" type="slidenum">
              <a:rPr lang="en-US" smtClean="0"/>
              <a:t>‹#›</a:t>
            </a:fld>
            <a:endParaRPr lang="en-US"/>
          </a:p>
        </p:txBody>
      </p:sp>
    </p:spTree>
    <p:extLst>
      <p:ext uri="{BB962C8B-B14F-4D97-AF65-F5344CB8AC3E}">
        <p14:creationId xmlns:p14="http://schemas.microsoft.com/office/powerpoint/2010/main" val="2095861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A0250-2E9A-9A70-B014-AB2F2D3441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5E4D4A-0506-C4B4-BEE0-3A55428AF3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D73F58-28B6-23B0-713F-D23CBE1A2B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6158DD-E9E3-BCF5-1991-5B74978E99EB}"/>
              </a:ext>
            </a:extLst>
          </p:cNvPr>
          <p:cNvSpPr>
            <a:spLocks noGrp="1"/>
          </p:cNvSpPr>
          <p:nvPr>
            <p:ph type="dt" sz="half" idx="10"/>
          </p:nvPr>
        </p:nvSpPr>
        <p:spPr/>
        <p:txBody>
          <a:bodyPr/>
          <a:lstStyle/>
          <a:p>
            <a:fld id="{F33FD990-084F-4E10-AD31-0D30B6EDDBDB}" type="datetimeFigureOut">
              <a:rPr lang="en-US" smtClean="0"/>
              <a:t>4/17/2024</a:t>
            </a:fld>
            <a:endParaRPr lang="en-US"/>
          </a:p>
        </p:txBody>
      </p:sp>
      <p:sp>
        <p:nvSpPr>
          <p:cNvPr id="6" name="Footer Placeholder 5">
            <a:extLst>
              <a:ext uri="{FF2B5EF4-FFF2-40B4-BE49-F238E27FC236}">
                <a16:creationId xmlns:a16="http://schemas.microsoft.com/office/drawing/2014/main" id="{F06DFA28-E8EC-28E6-9D5C-26F6380B8A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E8EFFF-B2F5-CA00-8F3C-9DAEA5CBF6E4}"/>
              </a:ext>
            </a:extLst>
          </p:cNvPr>
          <p:cNvSpPr>
            <a:spLocks noGrp="1"/>
          </p:cNvSpPr>
          <p:nvPr>
            <p:ph type="sldNum" sz="quarter" idx="12"/>
          </p:nvPr>
        </p:nvSpPr>
        <p:spPr/>
        <p:txBody>
          <a:bodyPr/>
          <a:lstStyle/>
          <a:p>
            <a:fld id="{92AF950A-CB12-4E6D-9E77-69672FED3E10}" type="slidenum">
              <a:rPr lang="en-US" smtClean="0"/>
              <a:t>‹#›</a:t>
            </a:fld>
            <a:endParaRPr lang="en-US"/>
          </a:p>
        </p:txBody>
      </p:sp>
    </p:spTree>
    <p:extLst>
      <p:ext uri="{BB962C8B-B14F-4D97-AF65-F5344CB8AC3E}">
        <p14:creationId xmlns:p14="http://schemas.microsoft.com/office/powerpoint/2010/main" val="3164914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C0732-4EF3-443A-9B64-7774B3038D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BC7604-694B-88E5-96DB-BD9BDBC1F2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4DBAB8-4B3E-5CE5-3F23-3228F0D875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1155C0-6907-9D52-8DEB-314C70A666BD}"/>
              </a:ext>
            </a:extLst>
          </p:cNvPr>
          <p:cNvSpPr>
            <a:spLocks noGrp="1"/>
          </p:cNvSpPr>
          <p:nvPr>
            <p:ph type="dt" sz="half" idx="10"/>
          </p:nvPr>
        </p:nvSpPr>
        <p:spPr/>
        <p:txBody>
          <a:bodyPr/>
          <a:lstStyle/>
          <a:p>
            <a:fld id="{F33FD990-084F-4E10-AD31-0D30B6EDDBDB}" type="datetimeFigureOut">
              <a:rPr lang="en-US" smtClean="0"/>
              <a:t>4/17/2024</a:t>
            </a:fld>
            <a:endParaRPr lang="en-US"/>
          </a:p>
        </p:txBody>
      </p:sp>
      <p:sp>
        <p:nvSpPr>
          <p:cNvPr id="6" name="Footer Placeholder 5">
            <a:extLst>
              <a:ext uri="{FF2B5EF4-FFF2-40B4-BE49-F238E27FC236}">
                <a16:creationId xmlns:a16="http://schemas.microsoft.com/office/drawing/2014/main" id="{5FC7E0C7-B183-87FD-BBB3-4E58048D5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98B71B-ED83-8E87-6257-3820818BB45D}"/>
              </a:ext>
            </a:extLst>
          </p:cNvPr>
          <p:cNvSpPr>
            <a:spLocks noGrp="1"/>
          </p:cNvSpPr>
          <p:nvPr>
            <p:ph type="sldNum" sz="quarter" idx="12"/>
          </p:nvPr>
        </p:nvSpPr>
        <p:spPr/>
        <p:txBody>
          <a:bodyPr/>
          <a:lstStyle/>
          <a:p>
            <a:fld id="{92AF950A-CB12-4E6D-9E77-69672FED3E10}" type="slidenum">
              <a:rPr lang="en-US" smtClean="0"/>
              <a:t>‹#›</a:t>
            </a:fld>
            <a:endParaRPr lang="en-US"/>
          </a:p>
        </p:txBody>
      </p:sp>
    </p:spTree>
    <p:extLst>
      <p:ext uri="{BB962C8B-B14F-4D97-AF65-F5344CB8AC3E}">
        <p14:creationId xmlns:p14="http://schemas.microsoft.com/office/powerpoint/2010/main" val="2521277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E16A13-C69A-E454-477A-EE4466E3BA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F04ECE-DB8E-21AA-8034-410094BA2E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9C3DAF-144A-A94E-A21E-3B7CCE7916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3FD990-084F-4E10-AD31-0D30B6EDDBDB}" type="datetimeFigureOut">
              <a:rPr lang="en-US" smtClean="0"/>
              <a:t>4/17/2024</a:t>
            </a:fld>
            <a:endParaRPr lang="en-US"/>
          </a:p>
        </p:txBody>
      </p:sp>
      <p:sp>
        <p:nvSpPr>
          <p:cNvPr id="5" name="Footer Placeholder 4">
            <a:extLst>
              <a:ext uri="{FF2B5EF4-FFF2-40B4-BE49-F238E27FC236}">
                <a16:creationId xmlns:a16="http://schemas.microsoft.com/office/drawing/2014/main" id="{C655F34C-6FCF-4847-5B4A-FB8C0410CA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17084A-CDFD-C183-777F-B762B38F70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F950A-CB12-4E6D-9E77-69672FED3E10}" type="slidenum">
              <a:rPr lang="en-US" smtClean="0"/>
              <a:t>‹#›</a:t>
            </a:fld>
            <a:endParaRPr lang="en-US"/>
          </a:p>
        </p:txBody>
      </p:sp>
    </p:spTree>
    <p:extLst>
      <p:ext uri="{BB962C8B-B14F-4D97-AF65-F5344CB8AC3E}">
        <p14:creationId xmlns:p14="http://schemas.microsoft.com/office/powerpoint/2010/main" val="3431796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110FE56-36FA-3401-ADEB-E6BAF935B903}"/>
              </a:ext>
            </a:extLst>
          </p:cNvPr>
          <p:cNvSpPr>
            <a:spLocks noGrp="1"/>
          </p:cNvSpPr>
          <p:nvPr>
            <p:ph type="subTitle" idx="1"/>
          </p:nvPr>
        </p:nvSpPr>
        <p:spPr>
          <a:xfrm>
            <a:off x="1560786" y="3594538"/>
            <a:ext cx="9144000" cy="1342696"/>
          </a:xfrm>
        </p:spPr>
        <p:txBody>
          <a:bodyPr/>
          <a:lstStyle/>
          <a:p>
            <a:r>
              <a:rPr lang="el-GR" dirty="0"/>
              <a:t>Ατελής ανταγωνισμός, ατελής πληροφόρηση, εξωτερικότητες, δημόσια αγαθά.</a:t>
            </a:r>
            <a:endParaRPr lang="en-US" dirty="0"/>
          </a:p>
        </p:txBody>
      </p:sp>
      <p:sp>
        <p:nvSpPr>
          <p:cNvPr id="4" name="Title 1">
            <a:extLst>
              <a:ext uri="{FF2B5EF4-FFF2-40B4-BE49-F238E27FC236}">
                <a16:creationId xmlns:a16="http://schemas.microsoft.com/office/drawing/2014/main" id="{B03B18A4-5BDA-6D9A-1B70-2B74829D1E42}"/>
              </a:ext>
            </a:extLst>
          </p:cNvPr>
          <p:cNvSpPr txBox="1">
            <a:spLocks/>
          </p:cNvSpPr>
          <p:nvPr/>
        </p:nvSpPr>
        <p:spPr>
          <a:xfrm>
            <a:off x="1524000" y="1555531"/>
            <a:ext cx="9180786" cy="1497724"/>
          </a:xfrm>
          <a:prstGeom prst="rect">
            <a:avLst/>
          </a:prstGeom>
          <a:solidFill>
            <a:schemeClr val="bg2"/>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dirty="0">
                <a:latin typeface="+mn-lt"/>
              </a:rPr>
              <a:t>Αποτυχία της αγοράς</a:t>
            </a:r>
            <a:endParaRPr lang="en-GB" dirty="0">
              <a:latin typeface="+mn-lt"/>
            </a:endParaRPr>
          </a:p>
        </p:txBody>
      </p:sp>
    </p:spTree>
    <p:extLst>
      <p:ext uri="{BB962C8B-B14F-4D97-AF65-F5344CB8AC3E}">
        <p14:creationId xmlns:p14="http://schemas.microsoft.com/office/powerpoint/2010/main" val="3822227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C25E2EF-F1CE-B0A3-F767-6C90EF661B96}"/>
              </a:ext>
            </a:extLst>
          </p:cNvPr>
          <p:cNvGraphicFramePr>
            <a:graphicFrameLocks noGrp="1"/>
          </p:cNvGraphicFramePr>
          <p:nvPr>
            <p:extLst>
              <p:ext uri="{D42A27DB-BD31-4B8C-83A1-F6EECF244321}">
                <p14:modId xmlns:p14="http://schemas.microsoft.com/office/powerpoint/2010/main" val="3609230644"/>
              </p:ext>
            </p:extLst>
          </p:nvPr>
        </p:nvGraphicFramePr>
        <p:xfrm>
          <a:off x="2149365" y="2117541"/>
          <a:ext cx="9028386" cy="3070744"/>
        </p:xfrm>
        <a:graphic>
          <a:graphicData uri="http://schemas.openxmlformats.org/drawingml/2006/table">
            <a:tbl>
              <a:tblPr firstRow="1" bandRow="1">
                <a:tableStyleId>{5C22544A-7EE6-4342-B048-85BDC9FD1C3A}</a:tableStyleId>
              </a:tblPr>
              <a:tblGrid>
                <a:gridCol w="4514193">
                  <a:extLst>
                    <a:ext uri="{9D8B030D-6E8A-4147-A177-3AD203B41FA5}">
                      <a16:colId xmlns:a16="http://schemas.microsoft.com/office/drawing/2014/main" val="3094977820"/>
                    </a:ext>
                  </a:extLst>
                </a:gridCol>
                <a:gridCol w="4514193">
                  <a:extLst>
                    <a:ext uri="{9D8B030D-6E8A-4147-A177-3AD203B41FA5}">
                      <a16:colId xmlns:a16="http://schemas.microsoft.com/office/drawing/2014/main" val="307715471"/>
                    </a:ext>
                  </a:extLst>
                </a:gridCol>
              </a:tblGrid>
              <a:tr h="1516264">
                <a:tc>
                  <a:txBody>
                    <a:bodyPr/>
                    <a:lstStyle/>
                    <a:p>
                      <a:pPr algn="ctr"/>
                      <a:r>
                        <a:rPr lang="el-GR" sz="2400" dirty="0">
                          <a:solidFill>
                            <a:schemeClr val="tx1"/>
                          </a:solidFill>
                        </a:rPr>
                        <a:t>Ιδιωτικά Αγαθά:</a:t>
                      </a:r>
                    </a:p>
                    <a:p>
                      <a:pPr marL="285750" indent="-285750" algn="l">
                        <a:buFont typeface="Arial" panose="020B0604020202020204" pitchFamily="34" charset="0"/>
                        <a:buChar char="•"/>
                      </a:pPr>
                      <a:r>
                        <a:rPr lang="el-GR" b="0" dirty="0">
                          <a:solidFill>
                            <a:schemeClr val="tx1"/>
                          </a:solidFill>
                        </a:rPr>
                        <a:t>Πατάτες</a:t>
                      </a:r>
                    </a:p>
                    <a:p>
                      <a:pPr marL="285750" indent="-285750" algn="l">
                        <a:buFont typeface="Arial" panose="020B0604020202020204" pitchFamily="34" charset="0"/>
                        <a:buChar char="•"/>
                      </a:pPr>
                      <a:r>
                        <a:rPr lang="el-GR" b="0" dirty="0">
                          <a:solidFill>
                            <a:schemeClr val="tx1"/>
                          </a:solidFill>
                        </a:rPr>
                        <a:t>Αυτοκίνητα</a:t>
                      </a:r>
                    </a:p>
                    <a:p>
                      <a:pPr marL="285750" indent="-285750" algn="l">
                        <a:buFont typeface="Arial" panose="020B0604020202020204" pitchFamily="34" charset="0"/>
                        <a:buChar char="•"/>
                      </a:pPr>
                      <a:r>
                        <a:rPr lang="el-GR" b="0" dirty="0">
                          <a:solidFill>
                            <a:schemeClr val="tx1"/>
                          </a:solidFill>
                        </a:rPr>
                        <a:t>Ρούχα</a:t>
                      </a:r>
                    </a:p>
                    <a:p>
                      <a:endParaRPr lang="en-US" dirty="0"/>
                    </a:p>
                  </a:txBody>
                  <a:tcPr>
                    <a:solidFill>
                      <a:schemeClr val="accent2">
                        <a:lumMod val="40000"/>
                        <a:lumOff val="60000"/>
                      </a:schemeClr>
                    </a:solidFill>
                  </a:tcPr>
                </a:tc>
                <a:tc>
                  <a:txBody>
                    <a:bodyPr/>
                    <a:lstStyle/>
                    <a:p>
                      <a:pPr algn="ctr"/>
                      <a:r>
                        <a:rPr kumimoji="0" lang="el-GR" sz="2400" b="1" i="0" u="none" strike="noStrike" kern="1200" cap="none" spc="0" normalizeH="0" baseline="0" noProof="0" dirty="0">
                          <a:ln>
                            <a:noFill/>
                          </a:ln>
                          <a:solidFill>
                            <a:prstClr val="black"/>
                          </a:solidFill>
                          <a:effectLst/>
                          <a:uLnTx/>
                          <a:uFillTx/>
                          <a:latin typeface="+mn-lt"/>
                          <a:ea typeface="+mn-ea"/>
                          <a:cs typeface="+mn-cs"/>
                        </a:rPr>
                        <a:t>Αγαθά Λέσχης (</a:t>
                      </a:r>
                      <a:r>
                        <a:rPr kumimoji="0" lang="en-US" sz="2400" b="1" i="0" u="none" strike="noStrike" kern="1200" cap="none" spc="0" normalizeH="0" baseline="0" noProof="0" dirty="0">
                          <a:ln>
                            <a:noFill/>
                          </a:ln>
                          <a:solidFill>
                            <a:prstClr val="black"/>
                          </a:solidFill>
                          <a:effectLst/>
                          <a:uLnTx/>
                          <a:uFillTx/>
                          <a:latin typeface="+mn-lt"/>
                          <a:ea typeface="+mn-ea"/>
                          <a:cs typeface="+mn-cs"/>
                        </a:rPr>
                        <a:t>club goods)</a:t>
                      </a:r>
                    </a:p>
                    <a:p>
                      <a:pPr marL="285750" indent="-285750" algn="l">
                        <a:buFont typeface="Arial" panose="020B0604020202020204" pitchFamily="34" charset="0"/>
                        <a:buChar char="•"/>
                      </a:pPr>
                      <a:r>
                        <a:rPr kumimoji="0" lang="el-GR" sz="1800" b="0" i="0" u="none" strike="noStrike" kern="1200" cap="none" spc="0" normalizeH="0" baseline="0" noProof="0" dirty="0">
                          <a:ln>
                            <a:noFill/>
                          </a:ln>
                          <a:solidFill>
                            <a:prstClr val="black"/>
                          </a:solidFill>
                          <a:effectLst/>
                          <a:uLnTx/>
                          <a:uFillTx/>
                          <a:latin typeface="+mn-lt"/>
                          <a:ea typeface="+mn-ea"/>
                          <a:cs typeface="+mn-cs"/>
                        </a:rPr>
                        <a:t>Συνδρομητικές υπηρεσίες</a:t>
                      </a:r>
                    </a:p>
                    <a:p>
                      <a:pPr marL="285750" indent="-285750" algn="l">
                        <a:buFont typeface="Arial" panose="020B0604020202020204" pitchFamily="34" charset="0"/>
                        <a:buChar char="•"/>
                      </a:pPr>
                      <a:r>
                        <a:rPr kumimoji="0" lang="el-GR" sz="1800" b="0" i="0" u="none" strike="noStrike" kern="1200" cap="none" spc="0" normalizeH="0" baseline="0" noProof="0" dirty="0">
                          <a:ln>
                            <a:noFill/>
                          </a:ln>
                          <a:solidFill>
                            <a:prstClr val="black"/>
                          </a:solidFill>
                          <a:effectLst/>
                          <a:uLnTx/>
                          <a:uFillTx/>
                          <a:latin typeface="+mn-lt"/>
                          <a:ea typeface="+mn-ea"/>
                          <a:cs typeface="+mn-cs"/>
                        </a:rPr>
                        <a:t>Λογισμικό Η/Υ</a:t>
                      </a:r>
                      <a:endParaRPr lang="en-US" sz="1800" b="0" dirty="0"/>
                    </a:p>
                  </a:txBody>
                  <a:tcPr>
                    <a:solidFill>
                      <a:schemeClr val="accent6">
                        <a:lumMod val="60000"/>
                        <a:lumOff val="40000"/>
                      </a:schemeClr>
                    </a:solidFill>
                  </a:tcPr>
                </a:tc>
                <a:extLst>
                  <a:ext uri="{0D108BD9-81ED-4DB2-BD59-A6C34878D82A}">
                    <a16:rowId xmlns:a16="http://schemas.microsoft.com/office/drawing/2014/main" val="2073525795"/>
                  </a:ext>
                </a:extLst>
              </a:tr>
              <a:tr h="1516264">
                <a:tc>
                  <a:txBody>
                    <a:bodyPr/>
                    <a:lstStyle/>
                    <a:p>
                      <a:pPr algn="ctr"/>
                      <a:r>
                        <a:rPr lang="el-GR" sz="2400" b="1" dirty="0"/>
                        <a:t>Κοινόκτητοι Πόροι</a:t>
                      </a:r>
                      <a:r>
                        <a:rPr lang="el-GR" sz="2400" dirty="0"/>
                        <a:t>:</a:t>
                      </a:r>
                    </a:p>
                    <a:p>
                      <a:pPr marL="285750" indent="-285750" algn="l">
                        <a:buFont typeface="Arial" panose="020B0604020202020204" pitchFamily="34" charset="0"/>
                        <a:buChar char="•"/>
                      </a:pPr>
                      <a:r>
                        <a:rPr lang="el-GR" sz="1800" dirty="0"/>
                        <a:t>Υδάτινος ορίζοντας</a:t>
                      </a:r>
                    </a:p>
                    <a:p>
                      <a:pPr marL="285750" indent="-285750" algn="l">
                        <a:buFont typeface="Arial" panose="020B0604020202020204" pitchFamily="34" charset="0"/>
                        <a:buChar char="•"/>
                      </a:pPr>
                      <a:r>
                        <a:rPr lang="el-GR" sz="1800" dirty="0"/>
                        <a:t>Δάση</a:t>
                      </a:r>
                    </a:p>
                    <a:p>
                      <a:pPr marL="285750" indent="-285750" algn="l">
                        <a:buFont typeface="Arial" panose="020B0604020202020204" pitchFamily="34" charset="0"/>
                        <a:buChar char="•"/>
                      </a:pPr>
                      <a:endParaRPr lang="en-US" sz="1800" dirty="0"/>
                    </a:p>
                  </a:txBody>
                  <a:tcPr>
                    <a:solidFill>
                      <a:schemeClr val="accent4">
                        <a:lumMod val="40000"/>
                        <a:lumOff val="60000"/>
                      </a:schemeClr>
                    </a:solidFill>
                  </a:tcPr>
                </a:tc>
                <a:tc>
                  <a:txBody>
                    <a:bodyPr/>
                    <a:lstStyle/>
                    <a:p>
                      <a:pPr algn="ctr"/>
                      <a:r>
                        <a:rPr lang="el-GR" sz="2400" b="1" dirty="0"/>
                        <a:t>Δημόσια Αγαθά</a:t>
                      </a:r>
                    </a:p>
                    <a:p>
                      <a:pPr marL="285750" indent="-285750" algn="l">
                        <a:buFont typeface="Arial" panose="020B0604020202020204" pitchFamily="34" charset="0"/>
                        <a:buChar char="•"/>
                      </a:pPr>
                      <a:r>
                        <a:rPr lang="el-GR" sz="1800" b="0" dirty="0"/>
                        <a:t>Εθνική άμυνα</a:t>
                      </a:r>
                    </a:p>
                    <a:p>
                      <a:pPr marL="285750" indent="-285750" algn="l">
                        <a:buFont typeface="Arial" panose="020B0604020202020204" pitchFamily="34" charset="0"/>
                        <a:buChar char="•"/>
                      </a:pPr>
                      <a:r>
                        <a:rPr lang="el-GR" sz="1800" b="0" dirty="0"/>
                        <a:t>Φάροι</a:t>
                      </a:r>
                      <a:endParaRPr lang="en-US" sz="1800" b="0" dirty="0"/>
                    </a:p>
                  </a:txBody>
                  <a:tcPr>
                    <a:solidFill>
                      <a:schemeClr val="bg2">
                        <a:lumMod val="90000"/>
                      </a:schemeClr>
                    </a:solidFill>
                  </a:tcPr>
                </a:tc>
                <a:extLst>
                  <a:ext uri="{0D108BD9-81ED-4DB2-BD59-A6C34878D82A}">
                    <a16:rowId xmlns:a16="http://schemas.microsoft.com/office/drawing/2014/main" val="3891333486"/>
                  </a:ext>
                </a:extLst>
              </a:tr>
            </a:tbl>
          </a:graphicData>
        </a:graphic>
      </p:graphicFrame>
      <p:sp>
        <p:nvSpPr>
          <p:cNvPr id="3" name="TextBox 2">
            <a:extLst>
              <a:ext uri="{FF2B5EF4-FFF2-40B4-BE49-F238E27FC236}">
                <a16:creationId xmlns:a16="http://schemas.microsoft.com/office/drawing/2014/main" id="{D7A25EAB-0785-903C-FE11-79345F6EDA80}"/>
              </a:ext>
            </a:extLst>
          </p:cNvPr>
          <p:cNvSpPr txBox="1"/>
          <p:nvPr/>
        </p:nvSpPr>
        <p:spPr>
          <a:xfrm>
            <a:off x="4320077" y="415158"/>
            <a:ext cx="4183326" cy="584775"/>
          </a:xfrm>
          <a:prstGeom prst="rect">
            <a:avLst/>
          </a:prstGeom>
          <a:noFill/>
        </p:spPr>
        <p:txBody>
          <a:bodyPr wrap="none" rtlCol="0">
            <a:spAutoFit/>
          </a:bodyPr>
          <a:lstStyle/>
          <a:p>
            <a:pPr algn="ctr"/>
            <a:r>
              <a:rPr lang="el-GR" sz="3200" dirty="0"/>
              <a:t>Τέσσερις Τύποι Αγαθών</a:t>
            </a:r>
            <a:endParaRPr lang="en-US" sz="3200" dirty="0"/>
          </a:p>
        </p:txBody>
      </p:sp>
      <p:sp>
        <p:nvSpPr>
          <p:cNvPr id="4" name="TextBox 3">
            <a:extLst>
              <a:ext uri="{FF2B5EF4-FFF2-40B4-BE49-F238E27FC236}">
                <a16:creationId xmlns:a16="http://schemas.microsoft.com/office/drawing/2014/main" id="{FD736ADE-52CC-69DB-FF6A-1999FCA6674C}"/>
              </a:ext>
            </a:extLst>
          </p:cNvPr>
          <p:cNvSpPr txBox="1"/>
          <p:nvPr/>
        </p:nvSpPr>
        <p:spPr>
          <a:xfrm>
            <a:off x="2885090" y="1485049"/>
            <a:ext cx="3661580" cy="400110"/>
          </a:xfrm>
          <a:prstGeom prst="rect">
            <a:avLst/>
          </a:prstGeom>
          <a:noFill/>
        </p:spPr>
        <p:txBody>
          <a:bodyPr wrap="none" rtlCol="0">
            <a:spAutoFit/>
          </a:bodyPr>
          <a:lstStyle/>
          <a:p>
            <a:r>
              <a:rPr lang="el-GR" sz="2000" dirty="0"/>
              <a:t>Ανταγωνιστικά στην κατανάλωση</a:t>
            </a:r>
            <a:endParaRPr lang="en-US" sz="2000" dirty="0"/>
          </a:p>
        </p:txBody>
      </p:sp>
      <p:sp>
        <p:nvSpPr>
          <p:cNvPr id="5" name="TextBox 4">
            <a:extLst>
              <a:ext uri="{FF2B5EF4-FFF2-40B4-BE49-F238E27FC236}">
                <a16:creationId xmlns:a16="http://schemas.microsoft.com/office/drawing/2014/main" id="{5A0197EE-9588-2176-F104-DF47E5D7D948}"/>
              </a:ext>
            </a:extLst>
          </p:cNvPr>
          <p:cNvSpPr txBox="1"/>
          <p:nvPr/>
        </p:nvSpPr>
        <p:spPr>
          <a:xfrm>
            <a:off x="7020912" y="1485049"/>
            <a:ext cx="4073551" cy="400110"/>
          </a:xfrm>
          <a:prstGeom prst="rect">
            <a:avLst/>
          </a:prstGeom>
          <a:noFill/>
        </p:spPr>
        <p:txBody>
          <a:bodyPr wrap="none" rtlCol="0">
            <a:spAutoFit/>
          </a:bodyPr>
          <a:lstStyle/>
          <a:p>
            <a:r>
              <a:rPr lang="el-GR" sz="2000" dirty="0"/>
              <a:t>Μη ανταγωνιστικά στην κατανάλωση</a:t>
            </a:r>
            <a:endParaRPr lang="en-US" sz="2000" dirty="0"/>
          </a:p>
        </p:txBody>
      </p:sp>
      <p:sp>
        <p:nvSpPr>
          <p:cNvPr id="6" name="TextBox 5">
            <a:extLst>
              <a:ext uri="{FF2B5EF4-FFF2-40B4-BE49-F238E27FC236}">
                <a16:creationId xmlns:a16="http://schemas.microsoft.com/office/drawing/2014/main" id="{4647BE78-3B23-86F9-A36C-1FFDC187E0E2}"/>
              </a:ext>
            </a:extLst>
          </p:cNvPr>
          <p:cNvSpPr txBox="1"/>
          <p:nvPr/>
        </p:nvSpPr>
        <p:spPr>
          <a:xfrm>
            <a:off x="283780" y="2562360"/>
            <a:ext cx="1728951" cy="646331"/>
          </a:xfrm>
          <a:prstGeom prst="rect">
            <a:avLst/>
          </a:prstGeom>
          <a:noFill/>
        </p:spPr>
        <p:txBody>
          <a:bodyPr wrap="square" rtlCol="0">
            <a:spAutoFit/>
          </a:bodyPr>
          <a:lstStyle/>
          <a:p>
            <a:r>
              <a:rPr lang="el-GR" dirty="0"/>
              <a:t>Αποκλειόμενης</a:t>
            </a:r>
          </a:p>
          <a:p>
            <a:r>
              <a:rPr lang="el-GR" dirty="0"/>
              <a:t>χρήση</a:t>
            </a:r>
            <a:endParaRPr lang="en-US" dirty="0"/>
          </a:p>
        </p:txBody>
      </p:sp>
      <p:sp>
        <p:nvSpPr>
          <p:cNvPr id="7" name="TextBox 6">
            <a:extLst>
              <a:ext uri="{FF2B5EF4-FFF2-40B4-BE49-F238E27FC236}">
                <a16:creationId xmlns:a16="http://schemas.microsoft.com/office/drawing/2014/main" id="{0C51F823-728C-C6BD-7009-D3CC7D0AEA19}"/>
              </a:ext>
            </a:extLst>
          </p:cNvPr>
          <p:cNvSpPr txBox="1"/>
          <p:nvPr/>
        </p:nvSpPr>
        <p:spPr>
          <a:xfrm>
            <a:off x="283780" y="4033808"/>
            <a:ext cx="1676400" cy="923330"/>
          </a:xfrm>
          <a:prstGeom prst="rect">
            <a:avLst/>
          </a:prstGeom>
          <a:noFill/>
        </p:spPr>
        <p:txBody>
          <a:bodyPr wrap="square" rtlCol="0">
            <a:spAutoFit/>
          </a:bodyPr>
          <a:lstStyle/>
          <a:p>
            <a:r>
              <a:rPr lang="el-GR" dirty="0"/>
              <a:t>Μη αποκλειόμενης</a:t>
            </a:r>
          </a:p>
          <a:p>
            <a:r>
              <a:rPr lang="el-GR" dirty="0"/>
              <a:t>χρήση</a:t>
            </a:r>
            <a:endParaRPr lang="en-US" dirty="0"/>
          </a:p>
        </p:txBody>
      </p:sp>
    </p:spTree>
    <p:extLst>
      <p:ext uri="{BB962C8B-B14F-4D97-AF65-F5344CB8AC3E}">
        <p14:creationId xmlns:p14="http://schemas.microsoft.com/office/powerpoint/2010/main" val="3549399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9FA0-DD93-A4E4-FADE-0A34AEA7245A}"/>
              </a:ext>
            </a:extLst>
          </p:cNvPr>
          <p:cNvSpPr>
            <a:spLocks noGrp="1"/>
          </p:cNvSpPr>
          <p:nvPr>
            <p:ph type="title"/>
          </p:nvPr>
        </p:nvSpPr>
        <p:spPr>
          <a:xfrm>
            <a:off x="1714948" y="348989"/>
            <a:ext cx="9731187" cy="716019"/>
          </a:xfrm>
        </p:spPr>
        <p:txBody>
          <a:bodyPr/>
          <a:lstStyle/>
          <a:p>
            <a:r>
              <a:rPr lang="el-GR" dirty="0">
                <a:highlight>
                  <a:srgbClr val="C0C0C0"/>
                </a:highlight>
              </a:rPr>
              <a:t>Μελέτη περίπτωσης: Η Μεγάλη Μπόχα</a:t>
            </a:r>
            <a:endParaRPr lang="en-US" dirty="0">
              <a:highlight>
                <a:srgbClr val="C0C0C0"/>
              </a:highlight>
            </a:endParaRPr>
          </a:p>
        </p:txBody>
      </p:sp>
      <p:pic>
        <p:nvPicPr>
          <p:cNvPr id="3" name="Picture 2">
            <a:extLst>
              <a:ext uri="{FF2B5EF4-FFF2-40B4-BE49-F238E27FC236}">
                <a16:creationId xmlns:a16="http://schemas.microsoft.com/office/drawing/2014/main" id="{FE88DD9B-F5FB-73F4-B28B-ED5DFE4F6A01}"/>
              </a:ext>
            </a:extLst>
          </p:cNvPr>
          <p:cNvPicPr>
            <a:picLocks noChangeAspect="1"/>
          </p:cNvPicPr>
          <p:nvPr/>
        </p:nvPicPr>
        <p:blipFill>
          <a:blip r:embed="rId2"/>
          <a:stretch>
            <a:fillRect/>
          </a:stretch>
        </p:blipFill>
        <p:spPr>
          <a:xfrm>
            <a:off x="813890" y="1329204"/>
            <a:ext cx="5156603" cy="5179807"/>
          </a:xfrm>
          <a:prstGeom prst="rect">
            <a:avLst/>
          </a:prstGeom>
        </p:spPr>
      </p:pic>
      <p:sp>
        <p:nvSpPr>
          <p:cNvPr id="4" name="TextBox 3">
            <a:extLst>
              <a:ext uri="{FF2B5EF4-FFF2-40B4-BE49-F238E27FC236}">
                <a16:creationId xmlns:a16="http://schemas.microsoft.com/office/drawing/2014/main" id="{0D72D10A-5166-AB3B-CC7D-FF95F7DB6AF6}"/>
              </a:ext>
            </a:extLst>
          </p:cNvPr>
          <p:cNvSpPr txBox="1"/>
          <p:nvPr/>
        </p:nvSpPr>
        <p:spPr>
          <a:xfrm>
            <a:off x="6352391" y="1495947"/>
            <a:ext cx="5233595" cy="4452501"/>
          </a:xfrm>
          <a:prstGeom prst="rect">
            <a:avLst/>
          </a:prstGeom>
          <a:noFill/>
        </p:spPr>
        <p:txBody>
          <a:bodyPr wrap="square" rtlCol="0">
            <a:spAutoFit/>
          </a:bodyPr>
          <a:lstStyle/>
          <a:p>
            <a:pPr algn="just">
              <a:spcBef>
                <a:spcPts val="300"/>
              </a:spcBef>
              <a:spcAft>
                <a:spcPts val="300"/>
              </a:spcAft>
            </a:pPr>
            <a:r>
              <a:rPr lang="en-US" sz="2000" dirty="0"/>
              <a:t>To 19o </a:t>
            </a:r>
            <a:r>
              <a:rPr lang="el-GR" sz="2000" dirty="0"/>
              <a:t>αιώνα στο Λονδίνο κατοικούσαν 2.5 εκατομύρια κάτοικοι. Εκείνη την εποχή δεν υπήρχε σύστημα αποχέτευσης και τα απόβλητα κατέληγαν στον ποταμό Τάμεση. Ως συνέπεια το ποτάμι μύριζε απαίσια και μετέφερε πολύ επικίνδυνα βακτήρια. Κανείς όμως δεν ήταν διατεθειμένος να επενδύσει σε ένα σύστημα αποχέτευσης.</a:t>
            </a:r>
          </a:p>
          <a:p>
            <a:pPr algn="just">
              <a:spcAft>
                <a:spcPts val="200"/>
              </a:spcAft>
            </a:pPr>
            <a:r>
              <a:rPr lang="el-GR" sz="2000" dirty="0"/>
              <a:t>Το θερμό </a:t>
            </a:r>
            <a:r>
              <a:rPr lang="el-GR" sz="2000"/>
              <a:t>καλοκαίρι του 1858 η </a:t>
            </a:r>
            <a:r>
              <a:rPr lang="el-GR" sz="2000" dirty="0"/>
              <a:t>δυσωδία έγινε τόσο αφόρητη που έμεινε στην ιστορία ως </a:t>
            </a:r>
            <a:r>
              <a:rPr lang="en-US" sz="2000" dirty="0"/>
              <a:t>“The Great Stink”</a:t>
            </a:r>
            <a:r>
              <a:rPr lang="el-GR" sz="2000" dirty="0"/>
              <a:t>. Τότε το κοινοβούλιο αναγκάστηκε να εγκρίνει ένα σχέδιο για την κατασκευή ενός αποχετευτικού συστήματος και την απομάκρυνση των λυμάτων από τον ποταμό.</a:t>
            </a:r>
            <a:endParaRPr lang="en-US" sz="2000" dirty="0"/>
          </a:p>
        </p:txBody>
      </p:sp>
    </p:spTree>
    <p:extLst>
      <p:ext uri="{BB962C8B-B14F-4D97-AF65-F5344CB8AC3E}">
        <p14:creationId xmlns:p14="http://schemas.microsoft.com/office/powerpoint/2010/main" val="484576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A5E3F-1C0D-6208-23D4-4C7B4C4F31B5}"/>
              </a:ext>
            </a:extLst>
          </p:cNvPr>
          <p:cNvSpPr>
            <a:spLocks noGrp="1"/>
          </p:cNvSpPr>
          <p:nvPr>
            <p:ph type="title"/>
          </p:nvPr>
        </p:nvSpPr>
        <p:spPr>
          <a:xfrm>
            <a:off x="838200" y="365125"/>
            <a:ext cx="10555014" cy="1325563"/>
          </a:xfrm>
        </p:spPr>
        <p:txBody>
          <a:bodyPr>
            <a:normAutofit/>
          </a:bodyPr>
          <a:lstStyle/>
          <a:p>
            <a:pPr algn="ctr"/>
            <a:r>
              <a:rPr lang="el-GR" sz="4000" dirty="0">
                <a:latin typeface="+mn-lt"/>
              </a:rPr>
              <a:t>Αποτελεσματικότητα και αποτυχία της αγοράς</a:t>
            </a:r>
            <a:endParaRPr lang="en-US" sz="4000" dirty="0">
              <a:latin typeface="+mn-lt"/>
            </a:endParaRPr>
          </a:p>
        </p:txBody>
      </p:sp>
      <p:sp>
        <p:nvSpPr>
          <p:cNvPr id="3" name="Content Placeholder 2">
            <a:extLst>
              <a:ext uri="{FF2B5EF4-FFF2-40B4-BE49-F238E27FC236}">
                <a16:creationId xmlns:a16="http://schemas.microsoft.com/office/drawing/2014/main" id="{F81F00BC-88A5-ADF6-CB64-C51666D6F291}"/>
              </a:ext>
            </a:extLst>
          </p:cNvPr>
          <p:cNvSpPr>
            <a:spLocks noGrp="1"/>
          </p:cNvSpPr>
          <p:nvPr>
            <p:ph idx="1"/>
          </p:nvPr>
        </p:nvSpPr>
        <p:spPr>
          <a:xfrm>
            <a:off x="838200" y="2039007"/>
            <a:ext cx="10515600" cy="4137955"/>
          </a:xfrm>
        </p:spPr>
        <p:txBody>
          <a:bodyPr/>
          <a:lstStyle/>
          <a:p>
            <a:pPr algn="just">
              <a:lnSpc>
                <a:spcPct val="100000"/>
              </a:lnSpc>
              <a:spcAft>
                <a:spcPts val="300"/>
              </a:spcAft>
            </a:pPr>
            <a:r>
              <a:rPr lang="el-GR" dirty="0"/>
              <a:t>Η εύρυθμη λειτουργία της αγοράς μπορεί να οδηγήσει στη βελτίωση της συνολικής κοινωνικής ευημερίας. </a:t>
            </a:r>
          </a:p>
          <a:p>
            <a:pPr algn="just">
              <a:lnSpc>
                <a:spcPct val="100000"/>
              </a:lnSpc>
              <a:spcAft>
                <a:spcPts val="300"/>
              </a:spcAft>
            </a:pPr>
            <a:r>
              <a:rPr lang="el-GR" dirty="0"/>
              <a:t>Ωστόσο, στις πραγματικές οικονομίες υπάρχουν </a:t>
            </a:r>
            <a:r>
              <a:rPr lang="el-GR" b="1" dirty="0"/>
              <a:t>παράγοντες</a:t>
            </a:r>
            <a:r>
              <a:rPr lang="el-GR" dirty="0"/>
              <a:t> που εμποδίζουν την αποτελεσματική λειτουργία των μηχανισμών της αγοράς.  </a:t>
            </a:r>
          </a:p>
          <a:p>
            <a:pPr algn="just">
              <a:lnSpc>
                <a:spcPct val="100000"/>
              </a:lnSpc>
              <a:spcAft>
                <a:spcPts val="300"/>
              </a:spcAft>
            </a:pPr>
            <a:r>
              <a:rPr lang="el-GR" dirty="0"/>
              <a:t>Ο </a:t>
            </a:r>
            <a:r>
              <a:rPr lang="el-GR" b="1" dirty="0"/>
              <a:t>ατελής ανταγωνισμός</a:t>
            </a:r>
            <a:r>
              <a:rPr lang="el-GR" dirty="0"/>
              <a:t>, η </a:t>
            </a:r>
            <a:r>
              <a:rPr lang="el-GR" b="1" dirty="0"/>
              <a:t>ατελής πληροφόρηση</a:t>
            </a:r>
            <a:r>
              <a:rPr lang="el-GR" dirty="0"/>
              <a:t>, οι </a:t>
            </a:r>
            <a:r>
              <a:rPr lang="el-GR" b="1" dirty="0"/>
              <a:t>εξωτερικότητες</a:t>
            </a:r>
            <a:r>
              <a:rPr lang="el-GR" dirty="0"/>
              <a:t> και η δυσκολία χρηματοδότησης/παραγωγής των </a:t>
            </a:r>
            <a:r>
              <a:rPr lang="el-GR" b="1" dirty="0"/>
              <a:t>δημόσιων αγαθών</a:t>
            </a:r>
            <a:r>
              <a:rPr lang="el-GR" dirty="0"/>
              <a:t> αποτελούν τέτοιους παράγοντες. </a:t>
            </a:r>
            <a:endParaRPr lang="en-US" dirty="0"/>
          </a:p>
        </p:txBody>
      </p:sp>
    </p:spTree>
    <p:extLst>
      <p:ext uri="{BB962C8B-B14F-4D97-AF65-F5344CB8AC3E}">
        <p14:creationId xmlns:p14="http://schemas.microsoft.com/office/powerpoint/2010/main" val="2310651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a:cxnSpLocks/>
          </p:cNvCxnSpPr>
          <p:nvPr/>
        </p:nvCxnSpPr>
        <p:spPr>
          <a:xfrm>
            <a:off x="1555531" y="5139559"/>
            <a:ext cx="9583524" cy="7436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17606" y="4095416"/>
            <a:ext cx="1809278" cy="738664"/>
          </a:xfrm>
          <a:prstGeom prst="rect">
            <a:avLst/>
          </a:prstGeom>
          <a:noFill/>
        </p:spPr>
        <p:txBody>
          <a:bodyPr wrap="none" rtlCol="0">
            <a:spAutoFit/>
          </a:bodyPr>
          <a:lstStyle/>
          <a:p>
            <a:pPr algn="ctr"/>
            <a:r>
              <a:rPr lang="el-GR" sz="2100" b="1" dirty="0">
                <a:solidFill>
                  <a:srgbClr val="C00000"/>
                </a:solidFill>
              </a:rPr>
              <a:t>Τέλειος</a:t>
            </a:r>
          </a:p>
          <a:p>
            <a:pPr algn="ctr"/>
            <a:r>
              <a:rPr lang="el-GR" sz="2100" b="1" dirty="0">
                <a:solidFill>
                  <a:srgbClr val="C00000"/>
                </a:solidFill>
              </a:rPr>
              <a:t>Ανταγωνισμός</a:t>
            </a:r>
            <a:endParaRPr lang="en-GB" sz="2100" b="1" dirty="0">
              <a:solidFill>
                <a:srgbClr val="C00000"/>
              </a:solidFill>
            </a:endParaRPr>
          </a:p>
        </p:txBody>
      </p:sp>
      <p:sp>
        <p:nvSpPr>
          <p:cNvPr id="8" name="TextBox 7"/>
          <p:cNvSpPr txBox="1"/>
          <p:nvPr/>
        </p:nvSpPr>
        <p:spPr>
          <a:xfrm>
            <a:off x="9541823" y="4209684"/>
            <a:ext cx="1597232" cy="430887"/>
          </a:xfrm>
          <a:prstGeom prst="rect">
            <a:avLst/>
          </a:prstGeom>
          <a:noFill/>
        </p:spPr>
        <p:txBody>
          <a:bodyPr wrap="none" rtlCol="0">
            <a:spAutoFit/>
          </a:bodyPr>
          <a:lstStyle/>
          <a:p>
            <a:r>
              <a:rPr lang="el-GR" sz="2200" b="1" dirty="0">
                <a:solidFill>
                  <a:srgbClr val="C00000"/>
                </a:solidFill>
              </a:rPr>
              <a:t>Μονοπώλιο</a:t>
            </a:r>
            <a:endParaRPr lang="en-GB" sz="2200" b="1" dirty="0">
              <a:solidFill>
                <a:srgbClr val="C00000"/>
              </a:solidFill>
            </a:endParaRPr>
          </a:p>
        </p:txBody>
      </p:sp>
      <p:sp>
        <p:nvSpPr>
          <p:cNvPr id="9" name="TextBox 8"/>
          <p:cNvSpPr txBox="1"/>
          <p:nvPr/>
        </p:nvSpPr>
        <p:spPr>
          <a:xfrm>
            <a:off x="7206460" y="4225073"/>
            <a:ext cx="1535099" cy="415498"/>
          </a:xfrm>
          <a:prstGeom prst="rect">
            <a:avLst/>
          </a:prstGeom>
          <a:noFill/>
        </p:spPr>
        <p:txBody>
          <a:bodyPr wrap="none" rtlCol="0">
            <a:spAutoFit/>
          </a:bodyPr>
          <a:lstStyle/>
          <a:p>
            <a:pPr algn="ctr"/>
            <a:r>
              <a:rPr lang="el-GR" sz="2100" b="1" dirty="0">
                <a:solidFill>
                  <a:srgbClr val="C00000"/>
                </a:solidFill>
              </a:rPr>
              <a:t>Ολιγοπώλιο</a:t>
            </a:r>
            <a:endParaRPr lang="en-GB" sz="2100" b="1" dirty="0">
              <a:solidFill>
                <a:srgbClr val="C00000"/>
              </a:solidFill>
            </a:endParaRPr>
          </a:p>
        </p:txBody>
      </p:sp>
      <p:sp>
        <p:nvSpPr>
          <p:cNvPr id="10" name="TextBox 9"/>
          <p:cNvSpPr txBox="1"/>
          <p:nvPr/>
        </p:nvSpPr>
        <p:spPr>
          <a:xfrm>
            <a:off x="4175218" y="4063490"/>
            <a:ext cx="1920782" cy="738664"/>
          </a:xfrm>
          <a:prstGeom prst="rect">
            <a:avLst/>
          </a:prstGeom>
          <a:noFill/>
        </p:spPr>
        <p:txBody>
          <a:bodyPr wrap="none" rtlCol="0">
            <a:spAutoFit/>
          </a:bodyPr>
          <a:lstStyle/>
          <a:p>
            <a:pPr algn="ctr"/>
            <a:r>
              <a:rPr lang="el-GR" sz="2100" b="1" dirty="0">
                <a:solidFill>
                  <a:srgbClr val="C00000"/>
                </a:solidFill>
              </a:rPr>
              <a:t>Μονοπωλιακός</a:t>
            </a:r>
          </a:p>
          <a:p>
            <a:pPr algn="ctr"/>
            <a:r>
              <a:rPr lang="el-GR" sz="2100" b="1" dirty="0">
                <a:solidFill>
                  <a:srgbClr val="C00000"/>
                </a:solidFill>
              </a:rPr>
              <a:t>ανταγωνισμός</a:t>
            </a:r>
            <a:endParaRPr lang="en-GB" sz="2100" b="1" dirty="0">
              <a:solidFill>
                <a:srgbClr val="C00000"/>
              </a:solidFill>
            </a:endParaRPr>
          </a:p>
        </p:txBody>
      </p:sp>
      <p:sp>
        <p:nvSpPr>
          <p:cNvPr id="4" name="Title 3"/>
          <p:cNvSpPr>
            <a:spLocks noGrp="1"/>
          </p:cNvSpPr>
          <p:nvPr>
            <p:ph type="title"/>
          </p:nvPr>
        </p:nvSpPr>
        <p:spPr>
          <a:xfrm>
            <a:off x="838200" y="365125"/>
            <a:ext cx="10515600" cy="1117145"/>
          </a:xfrm>
        </p:spPr>
        <p:txBody>
          <a:bodyPr/>
          <a:lstStyle/>
          <a:p>
            <a:pPr algn="ctr"/>
            <a:r>
              <a:rPr lang="el-GR" dirty="0">
                <a:latin typeface="+mn-lt"/>
              </a:rPr>
              <a:t>Ατελής ανταγωνισμός</a:t>
            </a:r>
            <a:endParaRPr lang="en-GB" dirty="0">
              <a:latin typeface="+mn-lt"/>
            </a:endParaRPr>
          </a:p>
        </p:txBody>
      </p:sp>
      <p:sp>
        <p:nvSpPr>
          <p:cNvPr id="11" name="TextBox 10"/>
          <p:cNvSpPr txBox="1"/>
          <p:nvPr/>
        </p:nvSpPr>
        <p:spPr>
          <a:xfrm>
            <a:off x="1691949" y="5333068"/>
            <a:ext cx="1768112" cy="646331"/>
          </a:xfrm>
          <a:prstGeom prst="rect">
            <a:avLst/>
          </a:prstGeom>
          <a:noFill/>
        </p:spPr>
        <p:txBody>
          <a:bodyPr wrap="none" rtlCol="0">
            <a:spAutoFit/>
          </a:bodyPr>
          <a:lstStyle/>
          <a:p>
            <a:pPr algn="ctr"/>
            <a:r>
              <a:rPr lang="el-GR" b="1" dirty="0"/>
              <a:t>Δεν έχει δύναμη</a:t>
            </a:r>
          </a:p>
          <a:p>
            <a:pPr algn="ctr"/>
            <a:r>
              <a:rPr lang="el-GR" b="1" dirty="0"/>
              <a:t>Στην αγορά</a:t>
            </a:r>
            <a:endParaRPr lang="en-GB" b="1" dirty="0"/>
          </a:p>
        </p:txBody>
      </p:sp>
      <p:sp>
        <p:nvSpPr>
          <p:cNvPr id="12" name="TextBox 11"/>
          <p:cNvSpPr txBox="1"/>
          <p:nvPr/>
        </p:nvSpPr>
        <p:spPr>
          <a:xfrm>
            <a:off x="9336960" y="5405138"/>
            <a:ext cx="1802095" cy="707886"/>
          </a:xfrm>
          <a:prstGeom prst="rect">
            <a:avLst/>
          </a:prstGeom>
          <a:noFill/>
        </p:spPr>
        <p:txBody>
          <a:bodyPr wrap="none" rtlCol="0">
            <a:spAutoFit/>
          </a:bodyPr>
          <a:lstStyle/>
          <a:p>
            <a:pPr algn="ctr"/>
            <a:r>
              <a:rPr lang="el-GR" sz="2000" b="1" dirty="0"/>
              <a:t>Υψηλή δύναμη</a:t>
            </a:r>
          </a:p>
          <a:p>
            <a:pPr algn="ctr"/>
            <a:r>
              <a:rPr lang="el-GR" sz="2000" b="1" dirty="0"/>
              <a:t>Στην αγορά</a:t>
            </a:r>
            <a:endParaRPr lang="en-GB" sz="2000" b="1" dirty="0"/>
          </a:p>
        </p:txBody>
      </p:sp>
      <p:sp>
        <p:nvSpPr>
          <p:cNvPr id="3" name="TextBox 2">
            <a:extLst>
              <a:ext uri="{FF2B5EF4-FFF2-40B4-BE49-F238E27FC236}">
                <a16:creationId xmlns:a16="http://schemas.microsoft.com/office/drawing/2014/main" id="{10759E5D-F088-1DEA-2592-4C8075AD74F3}"/>
              </a:ext>
            </a:extLst>
          </p:cNvPr>
          <p:cNvSpPr txBox="1"/>
          <p:nvPr/>
        </p:nvSpPr>
        <p:spPr>
          <a:xfrm>
            <a:off x="170762" y="5389749"/>
            <a:ext cx="1521187" cy="369332"/>
          </a:xfrm>
          <a:prstGeom prst="rect">
            <a:avLst/>
          </a:prstGeom>
          <a:noFill/>
        </p:spPr>
        <p:txBody>
          <a:bodyPr wrap="none" rtlCol="0">
            <a:spAutoFit/>
          </a:bodyPr>
          <a:lstStyle/>
          <a:p>
            <a:pPr algn="ctr"/>
            <a:r>
              <a:rPr lang="el-GR" b="1" dirty="0"/>
              <a:t>Η επιχείρηση:</a:t>
            </a:r>
            <a:endParaRPr lang="en-GB" b="1" dirty="0"/>
          </a:p>
        </p:txBody>
      </p:sp>
      <p:sp>
        <p:nvSpPr>
          <p:cNvPr id="6" name="Speech Bubble: Rectangle 5">
            <a:extLst>
              <a:ext uri="{FF2B5EF4-FFF2-40B4-BE49-F238E27FC236}">
                <a16:creationId xmlns:a16="http://schemas.microsoft.com/office/drawing/2014/main" id="{B0A442BB-3E49-0351-512A-326505B65847}"/>
              </a:ext>
            </a:extLst>
          </p:cNvPr>
          <p:cNvSpPr/>
          <p:nvPr/>
        </p:nvSpPr>
        <p:spPr>
          <a:xfrm>
            <a:off x="7206460" y="2098015"/>
            <a:ext cx="1795788" cy="1000388"/>
          </a:xfrm>
          <a:prstGeom prst="wedgeRectCallout">
            <a:avLst>
              <a:gd name="adj1" fmla="val -6463"/>
              <a:gd name="adj2" fmla="val 15599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Ολιγοπώλιο με σύμπραξη ή χωρίς σύμπραξη;</a:t>
            </a:r>
            <a:endParaRPr lang="en-US" dirty="0"/>
          </a:p>
        </p:txBody>
      </p:sp>
    </p:spTree>
    <p:extLst>
      <p:ext uri="{BB962C8B-B14F-4D97-AF65-F5344CB8AC3E}">
        <p14:creationId xmlns:p14="http://schemas.microsoft.com/office/powerpoint/2010/main" val="634050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C5D33-6BDF-C503-E4AF-B8C85502DDB8}"/>
              </a:ext>
            </a:extLst>
          </p:cNvPr>
          <p:cNvSpPr>
            <a:spLocks noGrp="1"/>
          </p:cNvSpPr>
          <p:nvPr>
            <p:ph type="title"/>
          </p:nvPr>
        </p:nvSpPr>
        <p:spPr>
          <a:xfrm>
            <a:off x="838200" y="365125"/>
            <a:ext cx="10515600" cy="854075"/>
          </a:xfrm>
        </p:spPr>
        <p:txBody>
          <a:bodyPr/>
          <a:lstStyle/>
          <a:p>
            <a:pPr algn="ctr"/>
            <a:r>
              <a:rPr lang="el-GR" dirty="0">
                <a:latin typeface="+mn-lt"/>
              </a:rPr>
              <a:t>Ατελής πληροφόρηση</a:t>
            </a:r>
            <a:endParaRPr lang="en-US" dirty="0">
              <a:latin typeface="+mn-lt"/>
            </a:endParaRPr>
          </a:p>
        </p:txBody>
      </p:sp>
      <p:sp>
        <p:nvSpPr>
          <p:cNvPr id="3" name="Content Placeholder 2">
            <a:extLst>
              <a:ext uri="{FF2B5EF4-FFF2-40B4-BE49-F238E27FC236}">
                <a16:creationId xmlns:a16="http://schemas.microsoft.com/office/drawing/2014/main" id="{20BE0951-DD60-FF47-FE22-4D515A69CDE4}"/>
              </a:ext>
            </a:extLst>
          </p:cNvPr>
          <p:cNvSpPr>
            <a:spLocks noGrp="1"/>
          </p:cNvSpPr>
          <p:nvPr>
            <p:ph idx="1"/>
          </p:nvPr>
        </p:nvSpPr>
        <p:spPr>
          <a:xfrm>
            <a:off x="838200" y="1660634"/>
            <a:ext cx="10515600" cy="4516329"/>
          </a:xfrm>
        </p:spPr>
        <p:txBody>
          <a:bodyPr>
            <a:normAutofit lnSpcReduction="10000"/>
          </a:bodyPr>
          <a:lstStyle/>
          <a:p>
            <a:pPr algn="just">
              <a:lnSpc>
                <a:spcPct val="100000"/>
              </a:lnSpc>
              <a:spcAft>
                <a:spcPts val="200"/>
              </a:spcAft>
            </a:pPr>
            <a:r>
              <a:rPr lang="el-GR" dirty="0"/>
              <a:t>Η τέλεια πληροφόρηση σημαίνει ότι ο καταναλωτής γνωρίζει τις απαραίτητες πληροφορίες για την </a:t>
            </a:r>
            <a:r>
              <a:rPr lang="el-GR" b="1" dirty="0"/>
              <a:t>τιμή</a:t>
            </a:r>
            <a:r>
              <a:rPr lang="el-GR" dirty="0"/>
              <a:t>, τα </a:t>
            </a:r>
            <a:r>
              <a:rPr lang="el-GR" b="1" dirty="0"/>
              <a:t>χαρακτηριστικά</a:t>
            </a:r>
            <a:r>
              <a:rPr lang="el-GR" dirty="0"/>
              <a:t> και την </a:t>
            </a:r>
            <a:r>
              <a:rPr lang="el-GR" b="1" dirty="0"/>
              <a:t>ποιότητα του προϊόντος </a:t>
            </a:r>
            <a:r>
              <a:rPr lang="el-GR" dirty="0"/>
              <a:t>προκειμένου να λάβει την καλύτερη δυνατή απόφαση σχετικά με το </a:t>
            </a:r>
            <a:r>
              <a:rPr lang="el-GR" b="1" dirty="0"/>
              <a:t>τι και πόσο θα αγοράσει</a:t>
            </a:r>
            <a:r>
              <a:rPr lang="el-GR" dirty="0"/>
              <a:t>.</a:t>
            </a:r>
          </a:p>
          <a:p>
            <a:pPr algn="just">
              <a:lnSpc>
                <a:spcPct val="100000"/>
              </a:lnSpc>
              <a:spcAft>
                <a:spcPts val="200"/>
              </a:spcAft>
            </a:pPr>
            <a:r>
              <a:rPr lang="el-GR" dirty="0"/>
              <a:t>Σημαντική έλλειψη πληροφόρησης οδηγεί σε </a:t>
            </a:r>
            <a:r>
              <a:rPr lang="el-GR" b="1" dirty="0"/>
              <a:t>στρεβλώσεις</a:t>
            </a:r>
            <a:r>
              <a:rPr lang="el-GR" dirty="0"/>
              <a:t> στη λειτουργία της αγοράς.</a:t>
            </a:r>
          </a:p>
          <a:p>
            <a:pPr algn="just">
              <a:lnSpc>
                <a:spcPct val="100000"/>
              </a:lnSpc>
              <a:spcAft>
                <a:spcPts val="200"/>
              </a:spcAft>
            </a:pPr>
            <a:r>
              <a:rPr lang="el-GR" dirty="0"/>
              <a:t>Το κράτος οφείλει να επεμβαίνει με κανονισμούς και κυρώσεις που υποχρεώνουν τους παραγωγούς να προσφέρουν με κατανοητό και ευδιάκριτο τρόπο τις απαραίτητες πληροφορίες για τα προϊόντα τους.</a:t>
            </a:r>
            <a:endParaRPr lang="en-US" dirty="0"/>
          </a:p>
        </p:txBody>
      </p:sp>
    </p:spTree>
    <p:extLst>
      <p:ext uri="{BB962C8B-B14F-4D97-AF65-F5344CB8AC3E}">
        <p14:creationId xmlns:p14="http://schemas.microsoft.com/office/powerpoint/2010/main" val="245021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2C93E-F77C-F948-78E7-AEF7B64BDB23}"/>
              </a:ext>
            </a:extLst>
          </p:cNvPr>
          <p:cNvSpPr>
            <a:spLocks noGrp="1"/>
          </p:cNvSpPr>
          <p:nvPr>
            <p:ph type="title"/>
          </p:nvPr>
        </p:nvSpPr>
        <p:spPr>
          <a:xfrm>
            <a:off x="1108840" y="365125"/>
            <a:ext cx="10244959" cy="791013"/>
          </a:xfrm>
        </p:spPr>
        <p:txBody>
          <a:bodyPr/>
          <a:lstStyle/>
          <a:p>
            <a:pPr algn="ctr"/>
            <a:r>
              <a:rPr lang="el-GR" dirty="0"/>
              <a:t>Ετικέτα τιμής σε σουπερμάρκετ</a:t>
            </a:r>
            <a:endParaRPr lang="en-US" dirty="0"/>
          </a:p>
        </p:txBody>
      </p:sp>
      <p:pic>
        <p:nvPicPr>
          <p:cNvPr id="3" name="Picture 2">
            <a:extLst>
              <a:ext uri="{FF2B5EF4-FFF2-40B4-BE49-F238E27FC236}">
                <a16:creationId xmlns:a16="http://schemas.microsoft.com/office/drawing/2014/main" id="{B83C002F-6AD6-773A-AF04-355F57F70C1F}"/>
              </a:ext>
            </a:extLst>
          </p:cNvPr>
          <p:cNvPicPr>
            <a:picLocks noChangeAspect="1"/>
          </p:cNvPicPr>
          <p:nvPr/>
        </p:nvPicPr>
        <p:blipFill>
          <a:blip r:embed="rId2"/>
          <a:stretch>
            <a:fillRect/>
          </a:stretch>
        </p:blipFill>
        <p:spPr>
          <a:xfrm>
            <a:off x="1051033" y="1497724"/>
            <a:ext cx="6421821" cy="4049996"/>
          </a:xfrm>
          <a:prstGeom prst="rect">
            <a:avLst/>
          </a:prstGeom>
        </p:spPr>
      </p:pic>
      <p:sp>
        <p:nvSpPr>
          <p:cNvPr id="4" name="TextBox 3">
            <a:extLst>
              <a:ext uri="{FF2B5EF4-FFF2-40B4-BE49-F238E27FC236}">
                <a16:creationId xmlns:a16="http://schemas.microsoft.com/office/drawing/2014/main" id="{E8BEB2AF-BE31-CD2E-0193-38BE140A9AE4}"/>
              </a:ext>
            </a:extLst>
          </p:cNvPr>
          <p:cNvSpPr txBox="1"/>
          <p:nvPr/>
        </p:nvSpPr>
        <p:spPr>
          <a:xfrm>
            <a:off x="9080938" y="2548759"/>
            <a:ext cx="2448910" cy="2031325"/>
          </a:xfrm>
          <a:prstGeom prst="rect">
            <a:avLst/>
          </a:prstGeom>
          <a:noFill/>
        </p:spPr>
        <p:txBody>
          <a:bodyPr wrap="square" rtlCol="0">
            <a:spAutoFit/>
          </a:bodyPr>
          <a:lstStyle/>
          <a:p>
            <a:pPr algn="just"/>
            <a:r>
              <a:rPr lang="el-GR" dirty="0"/>
              <a:t>Η </a:t>
            </a:r>
            <a:r>
              <a:rPr lang="el-GR" b="1" dirty="0"/>
              <a:t>τιμή ανά κιλό</a:t>
            </a:r>
            <a:r>
              <a:rPr lang="el-GR" dirty="0"/>
              <a:t> δίνει τη δυνατότητα στον καταναλωτή να συγκρίνει μεταξύ συσκευασιών που διαφέρουν ως προς την ποσότητα.</a:t>
            </a:r>
            <a:endParaRPr lang="en-US" dirty="0"/>
          </a:p>
        </p:txBody>
      </p:sp>
      <p:cxnSp>
        <p:nvCxnSpPr>
          <p:cNvPr id="6" name="Straight Arrow Connector 5">
            <a:extLst>
              <a:ext uri="{FF2B5EF4-FFF2-40B4-BE49-F238E27FC236}">
                <a16:creationId xmlns:a16="http://schemas.microsoft.com/office/drawing/2014/main" id="{21990CB9-5896-420E-1075-D5CB977E67F8}"/>
              </a:ext>
            </a:extLst>
          </p:cNvPr>
          <p:cNvCxnSpPr>
            <a:cxnSpLocks/>
          </p:cNvCxnSpPr>
          <p:nvPr/>
        </p:nvCxnSpPr>
        <p:spPr>
          <a:xfrm flipH="1">
            <a:off x="6542689" y="3273972"/>
            <a:ext cx="2538249" cy="96695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B7D920B-5D78-0E00-D2C7-2B5897C38589}"/>
              </a:ext>
            </a:extLst>
          </p:cNvPr>
          <p:cNvSpPr/>
          <p:nvPr/>
        </p:nvSpPr>
        <p:spPr>
          <a:xfrm>
            <a:off x="2054772" y="2291255"/>
            <a:ext cx="725214" cy="7147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592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2772" y="533401"/>
            <a:ext cx="10058400" cy="650495"/>
          </a:xfrm>
        </p:spPr>
        <p:txBody>
          <a:bodyPr>
            <a:normAutofit fontScale="90000"/>
          </a:bodyPr>
          <a:lstStyle/>
          <a:p>
            <a:pPr algn="ctr"/>
            <a:r>
              <a:rPr lang="el-GR" dirty="0">
                <a:latin typeface="+mn-lt"/>
              </a:rPr>
              <a:t>Εξωτερικότητες</a:t>
            </a:r>
            <a:endParaRPr lang="en-GB" dirty="0">
              <a:latin typeface="+mn-lt"/>
            </a:endParaRPr>
          </a:p>
        </p:txBody>
      </p:sp>
      <p:sp>
        <p:nvSpPr>
          <p:cNvPr id="3" name="Content Placeholder 2"/>
          <p:cNvSpPr>
            <a:spLocks noGrp="1"/>
          </p:cNvSpPr>
          <p:nvPr>
            <p:ph idx="1"/>
          </p:nvPr>
        </p:nvSpPr>
        <p:spPr>
          <a:xfrm>
            <a:off x="898635" y="1513490"/>
            <a:ext cx="10794124" cy="4658709"/>
          </a:xfrm>
        </p:spPr>
        <p:txBody>
          <a:bodyPr>
            <a:normAutofit fontScale="92500"/>
          </a:bodyPr>
          <a:lstStyle/>
          <a:p>
            <a:pPr algn="just">
              <a:lnSpc>
                <a:spcPct val="110000"/>
              </a:lnSpc>
              <a:spcAft>
                <a:spcPts val="600"/>
              </a:spcAft>
            </a:pPr>
            <a:r>
              <a:rPr lang="el-GR" dirty="0"/>
              <a:t>Οι εξωτερικότητες παρατηρούνται όταν η κατανάλωση ή η παραγωγή ενός αγαθού προκαλεί κάποια επίδραση σε ένα τρίτο μέρος</a:t>
            </a:r>
            <a:r>
              <a:rPr lang="en-GB" dirty="0"/>
              <a:t>.</a:t>
            </a:r>
          </a:p>
          <a:p>
            <a:pPr algn="just">
              <a:lnSpc>
                <a:spcPct val="110000"/>
              </a:lnSpc>
              <a:spcAft>
                <a:spcPts val="600"/>
              </a:spcAft>
            </a:pPr>
            <a:r>
              <a:rPr lang="el-GR" dirty="0"/>
              <a:t>Όταν αυτή η επίδραση είναι ωφέλιμη, τότε έχουμε την περίπτωση των </a:t>
            </a:r>
            <a:r>
              <a:rPr lang="el-GR" b="1" dirty="0">
                <a:solidFill>
                  <a:srgbClr val="00B050"/>
                </a:solidFill>
              </a:rPr>
              <a:t>θετικών</a:t>
            </a:r>
            <a:r>
              <a:rPr lang="el-GR" dirty="0">
                <a:solidFill>
                  <a:srgbClr val="00B050"/>
                </a:solidFill>
              </a:rPr>
              <a:t> </a:t>
            </a:r>
            <a:r>
              <a:rPr lang="el-GR" b="1" dirty="0">
                <a:solidFill>
                  <a:srgbClr val="00B050"/>
                </a:solidFill>
              </a:rPr>
              <a:t>εξωτερικότητων</a:t>
            </a:r>
            <a:r>
              <a:rPr lang="el-GR" dirty="0"/>
              <a:t>. </a:t>
            </a:r>
          </a:p>
          <a:p>
            <a:pPr algn="just">
              <a:lnSpc>
                <a:spcPct val="110000"/>
              </a:lnSpc>
              <a:spcAft>
                <a:spcPts val="600"/>
              </a:spcAft>
            </a:pPr>
            <a:r>
              <a:rPr lang="el-GR" dirty="0"/>
              <a:t>Αντίθετα, όταν η επίδραση είναι επιβλαβής, τότε έχουμε την περίπτωση των </a:t>
            </a:r>
            <a:r>
              <a:rPr lang="el-GR" b="1" dirty="0">
                <a:solidFill>
                  <a:srgbClr val="FF0000"/>
                </a:solidFill>
              </a:rPr>
              <a:t>αρνητικών εξωτερικότητων</a:t>
            </a:r>
            <a:r>
              <a:rPr lang="el-GR" dirty="0">
                <a:solidFill>
                  <a:srgbClr val="FF0000"/>
                </a:solidFill>
              </a:rPr>
              <a:t>.</a:t>
            </a:r>
          </a:p>
          <a:p>
            <a:pPr algn="just">
              <a:lnSpc>
                <a:spcPct val="110000"/>
              </a:lnSpc>
              <a:spcAft>
                <a:spcPts val="600"/>
              </a:spcAft>
            </a:pPr>
            <a:r>
              <a:rPr lang="el-GR" dirty="0"/>
              <a:t>Διακρίνουμε σε θετικές και αρνητικές εξωτερικότητες στην κατανάλωση.</a:t>
            </a:r>
          </a:p>
          <a:p>
            <a:pPr algn="just">
              <a:lnSpc>
                <a:spcPct val="110000"/>
              </a:lnSpc>
              <a:spcAft>
                <a:spcPts val="600"/>
              </a:spcAft>
            </a:pPr>
            <a:r>
              <a:rPr lang="el-GR" dirty="0"/>
              <a:t>Και σε θετικές και αρνητικές εξωτερικότητες στην παραγωγή.</a:t>
            </a:r>
          </a:p>
        </p:txBody>
      </p:sp>
    </p:spTree>
    <p:extLst>
      <p:ext uri="{BB962C8B-B14F-4D97-AF65-F5344CB8AC3E}">
        <p14:creationId xmlns:p14="http://schemas.microsoft.com/office/powerpoint/2010/main" val="1947323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04801"/>
            <a:ext cx="7948820" cy="650495"/>
          </a:xfrm>
        </p:spPr>
        <p:txBody>
          <a:bodyPr>
            <a:normAutofit fontScale="90000"/>
          </a:bodyPr>
          <a:lstStyle/>
          <a:p>
            <a:pPr algn="ctr"/>
            <a:r>
              <a:rPr lang="el-GR" dirty="0">
                <a:latin typeface="+mn-lt"/>
              </a:rPr>
              <a:t>Παραδείγματα</a:t>
            </a:r>
            <a:endParaRPr lang="en-GB" dirty="0">
              <a:latin typeface="+mn-lt"/>
            </a:endParaRPr>
          </a:p>
        </p:txBody>
      </p:sp>
      <p:pic>
        <p:nvPicPr>
          <p:cNvPr id="8" name="Picture 7"/>
          <p:cNvPicPr>
            <a:picLocks noChangeAspect="1"/>
          </p:cNvPicPr>
          <p:nvPr/>
        </p:nvPicPr>
        <p:blipFill>
          <a:blip r:embed="rId2"/>
          <a:stretch>
            <a:fillRect/>
          </a:stretch>
        </p:blipFill>
        <p:spPr>
          <a:xfrm>
            <a:off x="945932" y="1219200"/>
            <a:ext cx="4763522" cy="4572000"/>
          </a:xfrm>
          <a:prstGeom prst="rect">
            <a:avLst/>
          </a:prstGeom>
        </p:spPr>
      </p:pic>
      <p:sp>
        <p:nvSpPr>
          <p:cNvPr id="9" name="TextBox 8"/>
          <p:cNvSpPr txBox="1"/>
          <p:nvPr/>
        </p:nvSpPr>
        <p:spPr>
          <a:xfrm>
            <a:off x="1166684" y="5987931"/>
            <a:ext cx="4322017" cy="369332"/>
          </a:xfrm>
          <a:prstGeom prst="rect">
            <a:avLst/>
          </a:prstGeom>
          <a:noFill/>
        </p:spPr>
        <p:txBody>
          <a:bodyPr wrap="none" rtlCol="0">
            <a:spAutoFit/>
          </a:bodyPr>
          <a:lstStyle/>
          <a:p>
            <a:r>
              <a:rPr lang="el-GR" b="1" dirty="0"/>
              <a:t>Αρνητική εξωτερικότητα στην κατανάλωση</a:t>
            </a:r>
            <a:endParaRPr lang="en-GB" b="1" dirty="0"/>
          </a:p>
        </p:txBody>
      </p:sp>
      <p:pic>
        <p:nvPicPr>
          <p:cNvPr id="10" name="Picture 9"/>
          <p:cNvPicPr>
            <a:picLocks noChangeAspect="1"/>
          </p:cNvPicPr>
          <p:nvPr/>
        </p:nvPicPr>
        <p:blipFill>
          <a:blip r:embed="rId3"/>
          <a:stretch>
            <a:fillRect/>
          </a:stretch>
        </p:blipFill>
        <p:spPr>
          <a:xfrm>
            <a:off x="6400800" y="1219200"/>
            <a:ext cx="4763522" cy="4572000"/>
          </a:xfrm>
          <a:prstGeom prst="rect">
            <a:avLst/>
          </a:prstGeom>
        </p:spPr>
      </p:pic>
      <p:sp>
        <p:nvSpPr>
          <p:cNvPr id="11" name="TextBox 10"/>
          <p:cNvSpPr txBox="1"/>
          <p:nvPr/>
        </p:nvSpPr>
        <p:spPr>
          <a:xfrm>
            <a:off x="6810703" y="6035227"/>
            <a:ext cx="4112472" cy="369332"/>
          </a:xfrm>
          <a:prstGeom prst="rect">
            <a:avLst/>
          </a:prstGeom>
          <a:noFill/>
        </p:spPr>
        <p:txBody>
          <a:bodyPr wrap="none" rtlCol="0">
            <a:spAutoFit/>
          </a:bodyPr>
          <a:lstStyle/>
          <a:p>
            <a:r>
              <a:rPr lang="el-GR" b="1" dirty="0"/>
              <a:t>Αρνητική εξωτερικότητα στην παραγωγή</a:t>
            </a:r>
            <a:endParaRPr lang="en-GB" b="1" dirty="0"/>
          </a:p>
        </p:txBody>
      </p:sp>
    </p:spTree>
    <p:extLst>
      <p:ext uri="{BB962C8B-B14F-4D97-AF65-F5344CB8AC3E}">
        <p14:creationId xmlns:p14="http://schemas.microsoft.com/office/powerpoint/2010/main" val="3266945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45167"/>
            <a:ext cx="7948820" cy="650495"/>
          </a:xfrm>
        </p:spPr>
        <p:txBody>
          <a:bodyPr>
            <a:normAutofit fontScale="90000"/>
          </a:bodyPr>
          <a:lstStyle/>
          <a:p>
            <a:pPr algn="ctr"/>
            <a:r>
              <a:rPr lang="el-GR" dirty="0">
                <a:latin typeface="+mn-lt"/>
              </a:rPr>
              <a:t>Παραδείγματα</a:t>
            </a:r>
            <a:endParaRPr lang="en-GB" dirty="0">
              <a:latin typeface="+mn-lt"/>
            </a:endParaRPr>
          </a:p>
        </p:txBody>
      </p:sp>
      <p:sp>
        <p:nvSpPr>
          <p:cNvPr id="9" name="TextBox 8"/>
          <p:cNvSpPr txBox="1"/>
          <p:nvPr/>
        </p:nvSpPr>
        <p:spPr>
          <a:xfrm>
            <a:off x="1512177" y="6035227"/>
            <a:ext cx="4091889" cy="369332"/>
          </a:xfrm>
          <a:prstGeom prst="rect">
            <a:avLst/>
          </a:prstGeom>
          <a:noFill/>
        </p:spPr>
        <p:txBody>
          <a:bodyPr wrap="none" rtlCol="0">
            <a:spAutoFit/>
          </a:bodyPr>
          <a:lstStyle/>
          <a:p>
            <a:r>
              <a:rPr lang="el-GR" b="1" dirty="0"/>
              <a:t>Θετική εξωτερικότητα στην κατανάλωση</a:t>
            </a:r>
            <a:endParaRPr lang="en-GB" b="1" dirty="0"/>
          </a:p>
        </p:txBody>
      </p:sp>
      <p:sp>
        <p:nvSpPr>
          <p:cNvPr id="11" name="TextBox 10"/>
          <p:cNvSpPr txBox="1"/>
          <p:nvPr/>
        </p:nvSpPr>
        <p:spPr>
          <a:xfrm>
            <a:off x="6890144" y="6035227"/>
            <a:ext cx="3882345" cy="369332"/>
          </a:xfrm>
          <a:prstGeom prst="rect">
            <a:avLst/>
          </a:prstGeom>
          <a:noFill/>
        </p:spPr>
        <p:txBody>
          <a:bodyPr wrap="none" rtlCol="0">
            <a:spAutoFit/>
          </a:bodyPr>
          <a:lstStyle/>
          <a:p>
            <a:r>
              <a:rPr lang="el-GR" b="1" dirty="0"/>
              <a:t>Θετική εξωτερικότητα στην παραγωγή</a:t>
            </a:r>
            <a:endParaRPr lang="en-GB" b="1" dirty="0"/>
          </a:p>
        </p:txBody>
      </p:sp>
      <p:pic>
        <p:nvPicPr>
          <p:cNvPr id="3" name="Picture 2"/>
          <p:cNvPicPr>
            <a:picLocks noChangeAspect="1"/>
          </p:cNvPicPr>
          <p:nvPr/>
        </p:nvPicPr>
        <p:blipFill>
          <a:blip r:embed="rId2"/>
          <a:stretch>
            <a:fillRect/>
          </a:stretch>
        </p:blipFill>
        <p:spPr>
          <a:xfrm>
            <a:off x="1119353" y="1103244"/>
            <a:ext cx="4877538" cy="4840356"/>
          </a:xfrm>
          <a:prstGeom prst="rect">
            <a:avLst/>
          </a:prstGeom>
        </p:spPr>
      </p:pic>
      <p:pic>
        <p:nvPicPr>
          <p:cNvPr id="5" name="Picture 4"/>
          <p:cNvPicPr>
            <a:picLocks noChangeAspect="1"/>
          </p:cNvPicPr>
          <p:nvPr/>
        </p:nvPicPr>
        <p:blipFill>
          <a:blip r:embed="rId3"/>
          <a:stretch>
            <a:fillRect/>
          </a:stretch>
        </p:blipFill>
        <p:spPr>
          <a:xfrm>
            <a:off x="6248400" y="1103244"/>
            <a:ext cx="5165834" cy="4840356"/>
          </a:xfrm>
          <a:prstGeom prst="rect">
            <a:avLst/>
          </a:prstGeom>
        </p:spPr>
      </p:pic>
    </p:spTree>
    <p:extLst>
      <p:ext uri="{BB962C8B-B14F-4D97-AF65-F5344CB8AC3E}">
        <p14:creationId xmlns:p14="http://schemas.microsoft.com/office/powerpoint/2010/main" val="170217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9971" y="412532"/>
            <a:ext cx="8397765" cy="650495"/>
          </a:xfrm>
        </p:spPr>
        <p:txBody>
          <a:bodyPr>
            <a:normAutofit fontScale="90000"/>
          </a:bodyPr>
          <a:lstStyle/>
          <a:p>
            <a:pPr algn="ctr"/>
            <a:r>
              <a:rPr lang="el-GR" dirty="0">
                <a:latin typeface="+mn-lt"/>
              </a:rPr>
              <a:t>Εξωτερικότητες</a:t>
            </a:r>
            <a:endParaRPr lang="en-GB" dirty="0">
              <a:latin typeface="+mn-lt"/>
            </a:endParaRPr>
          </a:p>
        </p:txBody>
      </p:sp>
      <p:sp>
        <p:nvSpPr>
          <p:cNvPr id="3" name="Content Placeholder 2"/>
          <p:cNvSpPr>
            <a:spLocks noGrp="1"/>
          </p:cNvSpPr>
          <p:nvPr>
            <p:ph idx="1"/>
          </p:nvPr>
        </p:nvSpPr>
        <p:spPr>
          <a:xfrm>
            <a:off x="641131" y="1382110"/>
            <a:ext cx="11303875" cy="4790090"/>
          </a:xfrm>
        </p:spPr>
        <p:txBody>
          <a:bodyPr>
            <a:normAutofit fontScale="77500" lnSpcReduction="20000"/>
          </a:bodyPr>
          <a:lstStyle/>
          <a:p>
            <a:pPr algn="just">
              <a:lnSpc>
                <a:spcPct val="120000"/>
              </a:lnSpc>
              <a:spcAft>
                <a:spcPts val="600"/>
              </a:spcAft>
            </a:pPr>
            <a:r>
              <a:rPr lang="el-GR" dirty="0"/>
              <a:t>Σε περιβάλλον αγοράς:</a:t>
            </a:r>
          </a:p>
          <a:p>
            <a:pPr algn="just">
              <a:lnSpc>
                <a:spcPct val="120000"/>
              </a:lnSpc>
              <a:spcAft>
                <a:spcPts val="600"/>
              </a:spcAft>
            </a:pPr>
            <a:r>
              <a:rPr lang="el-GR" dirty="0"/>
              <a:t>Αγαθά που χαρακτηρίζονται από </a:t>
            </a:r>
            <a:r>
              <a:rPr lang="el-GR" b="1" dirty="0">
                <a:solidFill>
                  <a:srgbClr val="FF0000"/>
                </a:solidFill>
              </a:rPr>
              <a:t>αρνητικές εξωτερικότητες</a:t>
            </a:r>
            <a:r>
              <a:rPr lang="el-GR" dirty="0"/>
              <a:t> στην κατανάλωση ή στην παραγωγή θα τείνουν να καταναλώνονται ή να παράγονται σε ποσότητες </a:t>
            </a:r>
            <a:r>
              <a:rPr lang="el-GR" b="1" dirty="0"/>
              <a:t>μεγαλύτερες από το κοινωνικό βέλτιστο</a:t>
            </a:r>
            <a:r>
              <a:rPr lang="el-GR" dirty="0"/>
              <a:t>.</a:t>
            </a:r>
          </a:p>
          <a:p>
            <a:pPr algn="just">
              <a:lnSpc>
                <a:spcPct val="120000"/>
              </a:lnSpc>
              <a:spcAft>
                <a:spcPts val="600"/>
              </a:spcAft>
            </a:pPr>
            <a:r>
              <a:rPr lang="el-GR" dirty="0"/>
              <a:t>Αγαθά που χαρακτηρίζονται από </a:t>
            </a:r>
            <a:r>
              <a:rPr lang="el-GR" b="1" dirty="0">
                <a:solidFill>
                  <a:srgbClr val="00B050"/>
                </a:solidFill>
              </a:rPr>
              <a:t>θετικές εξωτερικότητες</a:t>
            </a:r>
            <a:r>
              <a:rPr lang="el-GR" dirty="0"/>
              <a:t> στην κατανάλωση ή στην παραγωγή θα τείνουν να καταναλώνονται ή να παράγονται σε ποσότητες </a:t>
            </a:r>
            <a:r>
              <a:rPr lang="el-GR" b="1" dirty="0"/>
              <a:t>μικρότερες από το κοινωνικό βέλτιστο</a:t>
            </a:r>
            <a:r>
              <a:rPr lang="el-GR" dirty="0"/>
              <a:t>.</a:t>
            </a:r>
            <a:endParaRPr lang="en-GB" dirty="0"/>
          </a:p>
          <a:p>
            <a:pPr algn="just">
              <a:lnSpc>
                <a:spcPct val="120000"/>
              </a:lnSpc>
              <a:spcAft>
                <a:spcPts val="600"/>
              </a:spcAft>
            </a:pPr>
            <a:r>
              <a:rPr lang="el-GR" dirty="0"/>
              <a:t>Πολιτικές:</a:t>
            </a:r>
          </a:p>
          <a:p>
            <a:pPr lvl="1" algn="just">
              <a:lnSpc>
                <a:spcPct val="120000"/>
              </a:lnSpc>
              <a:spcAft>
                <a:spcPts val="600"/>
              </a:spcAft>
            </a:pPr>
            <a:r>
              <a:rPr lang="el-GR" dirty="0"/>
              <a:t>Οικονομικά κίνητρα όσον αφορά τις θετικές εξωτερικότητες (π.χ. επιδοτήσεις).</a:t>
            </a:r>
          </a:p>
          <a:p>
            <a:pPr lvl="1" algn="just">
              <a:lnSpc>
                <a:spcPct val="120000"/>
              </a:lnSpc>
              <a:spcAft>
                <a:spcPts val="600"/>
              </a:spcAft>
            </a:pPr>
            <a:r>
              <a:rPr lang="el-GR" dirty="0"/>
              <a:t>Οικονομικά κίνητρα ή νομοθετικές παρεμβάσεις όσον αφορά τις αρνητικές εξωτερικότητες (π.χ. φόροι ή απαγορεύσεις).</a:t>
            </a:r>
          </a:p>
          <a:p>
            <a:pPr lvl="1" algn="just">
              <a:lnSpc>
                <a:spcPct val="110000"/>
              </a:lnSpc>
              <a:spcAft>
                <a:spcPts val="600"/>
              </a:spcAft>
            </a:pPr>
            <a:endParaRPr lang="el-GR" dirty="0"/>
          </a:p>
          <a:p>
            <a:pPr algn="just">
              <a:lnSpc>
                <a:spcPct val="110000"/>
              </a:lnSpc>
              <a:spcAft>
                <a:spcPts val="600"/>
              </a:spcAft>
            </a:pPr>
            <a:endParaRPr lang="el-GR" dirty="0"/>
          </a:p>
        </p:txBody>
      </p:sp>
    </p:spTree>
    <p:extLst>
      <p:ext uri="{BB962C8B-B14F-4D97-AF65-F5344CB8AC3E}">
        <p14:creationId xmlns:p14="http://schemas.microsoft.com/office/powerpoint/2010/main" val="9370398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804</TotalTime>
  <Words>541</Words>
  <Application>Microsoft Office PowerPoint</Application>
  <PresentationFormat>Widescreen</PresentationFormat>
  <Paragraphs>70</Paragraphs>
  <Slides>11</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Αποτελεσματικότητα και αποτυχία της αγοράς</vt:lpstr>
      <vt:lpstr>Ατελής ανταγωνισμός</vt:lpstr>
      <vt:lpstr>Ατελής πληροφόρηση</vt:lpstr>
      <vt:lpstr>Ετικέτα τιμής σε σουπερμάρκετ</vt:lpstr>
      <vt:lpstr>Εξωτερικότητες</vt:lpstr>
      <vt:lpstr>Παραδείγματα</vt:lpstr>
      <vt:lpstr>Παραδείγματα</vt:lpstr>
      <vt:lpstr>Εξωτερικότητες</vt:lpstr>
      <vt:lpstr>PowerPoint Presentation</vt:lpstr>
      <vt:lpstr>Μελέτη περίπτωσης: Η Μεγάλη Μπόχα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christos koutsampelas</dc:creator>
  <cp:lastModifiedBy>christos koutsampelas</cp:lastModifiedBy>
  <cp:revision>21</cp:revision>
  <dcterms:created xsi:type="dcterms:W3CDTF">2024-03-30T05:59:18Z</dcterms:created>
  <dcterms:modified xsi:type="dcterms:W3CDTF">2024-04-17T18:41:11Z</dcterms:modified>
</cp:coreProperties>
</file>