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3"/>
  </p:sldMasterIdLst>
  <p:notesMasterIdLst>
    <p:notesMasterId r:id="rId118"/>
  </p:notesMasterIdLst>
  <p:sldIdLst>
    <p:sldId id="275" r:id="rId4"/>
    <p:sldId id="276" r:id="rId5"/>
    <p:sldId id="277" r:id="rId6"/>
    <p:sldId id="331" r:id="rId7"/>
    <p:sldId id="278" r:id="rId8"/>
    <p:sldId id="279" r:id="rId9"/>
    <p:sldId id="280" r:id="rId10"/>
    <p:sldId id="281" r:id="rId11"/>
    <p:sldId id="282" r:id="rId12"/>
    <p:sldId id="283" r:id="rId13"/>
    <p:sldId id="284" r:id="rId14"/>
    <p:sldId id="346" r:id="rId15"/>
    <p:sldId id="285" r:id="rId16"/>
    <p:sldId id="286" r:id="rId17"/>
    <p:sldId id="287" r:id="rId18"/>
    <p:sldId id="288" r:id="rId19"/>
    <p:sldId id="289" r:id="rId20"/>
    <p:sldId id="290" r:id="rId21"/>
    <p:sldId id="291" r:id="rId22"/>
    <p:sldId id="292" r:id="rId23"/>
    <p:sldId id="294" r:id="rId24"/>
    <p:sldId id="293" r:id="rId25"/>
    <p:sldId id="295" r:id="rId26"/>
    <p:sldId id="296" r:id="rId27"/>
    <p:sldId id="297" r:id="rId28"/>
    <p:sldId id="298" r:id="rId29"/>
    <p:sldId id="299" r:id="rId30"/>
    <p:sldId id="300" r:id="rId31"/>
    <p:sldId id="332" r:id="rId32"/>
    <p:sldId id="301" r:id="rId33"/>
    <p:sldId id="302" r:id="rId34"/>
    <p:sldId id="303" r:id="rId35"/>
    <p:sldId id="304" r:id="rId36"/>
    <p:sldId id="305" r:id="rId37"/>
    <p:sldId id="306" r:id="rId38"/>
    <p:sldId id="307" r:id="rId39"/>
    <p:sldId id="308" r:id="rId40"/>
    <p:sldId id="309" r:id="rId41"/>
    <p:sldId id="345" r:id="rId42"/>
    <p:sldId id="310" r:id="rId43"/>
    <p:sldId id="344" r:id="rId44"/>
    <p:sldId id="311" r:id="rId45"/>
    <p:sldId id="312" r:id="rId46"/>
    <p:sldId id="313" r:id="rId47"/>
    <p:sldId id="314" r:id="rId48"/>
    <p:sldId id="343" r:id="rId49"/>
    <p:sldId id="315" r:id="rId50"/>
    <p:sldId id="316" r:id="rId51"/>
    <p:sldId id="317" r:id="rId52"/>
    <p:sldId id="318" r:id="rId53"/>
    <p:sldId id="319" r:id="rId54"/>
    <p:sldId id="320" r:id="rId55"/>
    <p:sldId id="321" r:id="rId56"/>
    <p:sldId id="322" r:id="rId57"/>
    <p:sldId id="323" r:id="rId58"/>
    <p:sldId id="324" r:id="rId59"/>
    <p:sldId id="325" r:id="rId60"/>
    <p:sldId id="326" r:id="rId61"/>
    <p:sldId id="327" r:id="rId62"/>
    <p:sldId id="328" r:id="rId63"/>
    <p:sldId id="329" r:id="rId64"/>
    <p:sldId id="330" r:id="rId65"/>
    <p:sldId id="348" r:id="rId66"/>
    <p:sldId id="350" r:id="rId67"/>
    <p:sldId id="361" r:id="rId68"/>
    <p:sldId id="354" r:id="rId69"/>
    <p:sldId id="362" r:id="rId70"/>
    <p:sldId id="363" r:id="rId71"/>
    <p:sldId id="364" r:id="rId72"/>
    <p:sldId id="349" r:id="rId73"/>
    <p:sldId id="365" r:id="rId74"/>
    <p:sldId id="366" r:id="rId75"/>
    <p:sldId id="367" r:id="rId76"/>
    <p:sldId id="352" r:id="rId77"/>
    <p:sldId id="353" r:id="rId78"/>
    <p:sldId id="355" r:id="rId79"/>
    <p:sldId id="368" r:id="rId80"/>
    <p:sldId id="356" r:id="rId81"/>
    <p:sldId id="357" r:id="rId82"/>
    <p:sldId id="358" r:id="rId83"/>
    <p:sldId id="369" r:id="rId84"/>
    <p:sldId id="370" r:id="rId85"/>
    <p:sldId id="371" r:id="rId86"/>
    <p:sldId id="372" r:id="rId87"/>
    <p:sldId id="373" r:id="rId88"/>
    <p:sldId id="374" r:id="rId89"/>
    <p:sldId id="375" r:id="rId90"/>
    <p:sldId id="376" r:id="rId91"/>
    <p:sldId id="377" r:id="rId92"/>
    <p:sldId id="359" r:id="rId93"/>
    <p:sldId id="360" r:id="rId94"/>
    <p:sldId id="336" r:id="rId95"/>
    <p:sldId id="333" r:id="rId96"/>
    <p:sldId id="378" r:id="rId97"/>
    <p:sldId id="379" r:id="rId98"/>
    <p:sldId id="380" r:id="rId99"/>
    <p:sldId id="381" r:id="rId100"/>
    <p:sldId id="334" r:id="rId101"/>
    <p:sldId id="335" r:id="rId102"/>
    <p:sldId id="339" r:id="rId103"/>
    <p:sldId id="382" r:id="rId104"/>
    <p:sldId id="383" r:id="rId105"/>
    <p:sldId id="384" r:id="rId106"/>
    <p:sldId id="385" r:id="rId107"/>
    <p:sldId id="337" r:id="rId108"/>
    <p:sldId id="351" r:id="rId109"/>
    <p:sldId id="386" r:id="rId110"/>
    <p:sldId id="387" r:id="rId111"/>
    <p:sldId id="388" r:id="rId112"/>
    <p:sldId id="389" r:id="rId113"/>
    <p:sldId id="338" r:id="rId114"/>
    <p:sldId id="340" r:id="rId115"/>
    <p:sldId id="342" r:id="rId116"/>
    <p:sldId id="341" r:id="rId117"/>
  </p:sldIdLst>
  <p:sldSz cx="9144000" cy="6858000" type="screen4x3"/>
  <p:notesSz cx="6858000" cy="9144000"/>
  <p:defaultTextStyle>
    <a:defPPr>
      <a:defRPr lang="el-GR"/>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2FDB2607-1784-4EEB-B798-7EB5836EED8A}">
        <p14:showMediaCtrls xmlns:p14="http://schemas.microsoft.com/office/powerpoint/2010/main" val="1"/>
      </p:ext>
    </p:extLst>
  </p:showPr>
  <p:clrMru>
    <a:srgbClr val="EDFA4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showGuides="1">
      <p:cViewPr varScale="1">
        <p:scale>
          <a:sx n="101" d="100"/>
          <a:sy n="101" d="100"/>
        </p:scale>
        <p:origin x="3456"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Master" Target="slideMasters/slideMaster2.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1" Type="http://schemas.openxmlformats.org/officeDocument/2006/relationships/tableStyles" Target="tableStyles.xml"/><Relationship Id="rId120" Type="http://schemas.openxmlformats.org/officeDocument/2006/relationships/viewProps" Target="viewProps.xml"/><Relationship Id="rId12" Type="http://schemas.openxmlformats.org/officeDocument/2006/relationships/slide" Target="slides/slide9.xml"/><Relationship Id="rId119" Type="http://schemas.openxmlformats.org/officeDocument/2006/relationships/presProps" Target="presProps.xml"/><Relationship Id="rId118" Type="http://schemas.openxmlformats.org/officeDocument/2006/relationships/notesMaster" Target="notesMasters/notesMaster1.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ln>
          <a:effectLst/>
        </p:spPr>
        <p:txBody>
          <a:bodyPr vert="horz" wrap="square" lIns="91440" tIns="45720" rIns="91440" bIns="45720" numCol="1" anchor="t"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3" name="Rectangle 3"/>
          <p:cNvSpPr>
            <a:spLocks noGrp="1" noChangeArrowheads="1"/>
          </p:cNvSpPr>
          <p:nvPr>
            <p:ph type="dt" idx="1"/>
          </p:nvPr>
        </p:nvSpPr>
        <p:spPr bwMode="auto">
          <a:xfrm>
            <a:off x="3884613" y="0"/>
            <a:ext cx="2971800" cy="45720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200">
                <a:latin typeface="Arial" panose="020B0604020202020204"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6" name="Rectangle 4"/>
          <p:cNvSpPr>
            <a:spLocks noGrp="1" noRot="1" noChangeAspect="1" noTextEdit="1"/>
          </p:cNvSpPr>
          <p:nvPr>
            <p:ph type="sldImg" idx="2"/>
          </p:nvPr>
        </p:nvSpPr>
        <p:spPr>
          <a:xfrm>
            <a:off x="1143000" y="685800"/>
            <a:ext cx="4572000" cy="3429000"/>
          </a:xfrm>
          <a:prstGeom prst="rect">
            <a:avLst/>
          </a:prstGeom>
          <a:noFill/>
          <a:ln w="9525" cap="flat" cmpd="sng">
            <a:solidFill>
              <a:srgbClr val="000000"/>
            </a:solidFill>
            <a:prstDash val="solid"/>
            <a:miter/>
            <a:headEnd type="none" w="med" len="med"/>
            <a:tailEnd type="none" w="med" len="med"/>
          </a:ln>
        </p:spPr>
      </p:sp>
      <p:sp>
        <p:nvSpPr>
          <p:cNvPr id="20485" name="Rectangle 5"/>
          <p:cNvSpPr>
            <a:spLocks noGrp="1" noChangeArrowheads="1"/>
          </p:cNvSpPr>
          <p:nvPr>
            <p:ph type="body" sz="quarter" idx="3"/>
          </p:nvPr>
        </p:nvSpPr>
        <p:spPr bwMode="auto">
          <a:xfrm>
            <a:off x="685800" y="4343400"/>
            <a:ext cx="5486400" cy="4114800"/>
          </a:xfrm>
          <a:prstGeom prst="rect">
            <a:avLst/>
          </a:prstGeom>
          <a:noFill/>
          <a:ln w="9525">
            <a:noFill/>
            <a:miter lim="800000"/>
          </a:ln>
          <a:effec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30000"/>
              </a:spcBef>
              <a:spcAft>
                <a:spcPct val="0"/>
              </a:spcAft>
              <a:buClrTx/>
              <a:buSzTx/>
              <a:buFontTx/>
              <a:buNone/>
              <a:defRPr/>
            </a:pPr>
            <a:r>
              <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Click to edit Master text styles</a:t>
            </a: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457200" marR="0" lvl="1" indent="0" algn="l" defTabSz="914400" rtl="0" eaLnBrk="0" fontAlgn="base" latinLnBrk="0" hangingPunct="0">
              <a:lnSpc>
                <a:spcPct val="100000"/>
              </a:lnSpc>
              <a:spcBef>
                <a:spcPct val="30000"/>
              </a:spcBef>
              <a:spcAft>
                <a:spcPct val="0"/>
              </a:spcAft>
              <a:buClrTx/>
              <a:buSzTx/>
              <a:buFontTx/>
              <a:buNone/>
              <a:defRPr/>
            </a:pPr>
            <a:r>
              <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Second level</a:t>
            </a: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914400" marR="0" lvl="2" indent="0" algn="l" defTabSz="914400" rtl="0" eaLnBrk="0" fontAlgn="base" latinLnBrk="0" hangingPunct="0">
              <a:lnSpc>
                <a:spcPct val="100000"/>
              </a:lnSpc>
              <a:spcBef>
                <a:spcPct val="30000"/>
              </a:spcBef>
              <a:spcAft>
                <a:spcPct val="0"/>
              </a:spcAft>
              <a:buClrTx/>
              <a:buSzTx/>
              <a:buFontTx/>
              <a:buNone/>
              <a:defRPr/>
            </a:pPr>
            <a:r>
              <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Third level</a:t>
            </a: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371600" marR="0" lvl="3" indent="0" algn="l" defTabSz="914400" rtl="0" eaLnBrk="0" fontAlgn="base" latinLnBrk="0" hangingPunct="0">
              <a:lnSpc>
                <a:spcPct val="100000"/>
              </a:lnSpc>
              <a:spcBef>
                <a:spcPct val="30000"/>
              </a:spcBef>
              <a:spcAft>
                <a:spcPct val="0"/>
              </a:spcAft>
              <a:buClrTx/>
              <a:buSzTx/>
              <a:buFontTx/>
              <a:buNone/>
              <a:defRPr/>
            </a:pPr>
            <a:r>
              <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Fourth level</a:t>
            </a: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a:p>
            <a:pPr marL="1828800" marR="0" lvl="4" indent="0" algn="l" defTabSz="914400" rtl="0" eaLnBrk="0" fontAlgn="base" latinLnBrk="0" hangingPunct="0">
              <a:lnSpc>
                <a:spcPct val="100000"/>
              </a:lnSpc>
              <a:spcBef>
                <a:spcPct val="30000"/>
              </a:spcBef>
              <a:spcAft>
                <a:spcPct val="0"/>
              </a:spcAft>
              <a:buClrTx/>
              <a:buSzTx/>
              <a:buFontTx/>
              <a:buNone/>
              <a:defRPr/>
            </a:pPr>
            <a:r>
              <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rPr>
              <a:t>Fifth level</a:t>
            </a: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6" name="Rectangle 6"/>
          <p:cNvSpPr>
            <a:spLocks noGrp="1" noChangeArrowheads="1"/>
          </p:cNvSpPr>
          <p:nvPr>
            <p:ph type="ftr" sz="quarter" idx="4"/>
          </p:nvPr>
        </p:nvSpPr>
        <p:spPr bwMode="auto">
          <a:xfrm>
            <a:off x="0" y="8685213"/>
            <a:ext cx="2971800" cy="457200"/>
          </a:xfrm>
          <a:prstGeom prst="rect">
            <a:avLst/>
          </a:prstGeom>
          <a:noFill/>
          <a:ln w="9525">
            <a:noFill/>
            <a:miter lim="800000"/>
          </a:ln>
          <a:effectLst/>
        </p:spPr>
        <p:txBody>
          <a:bodyPr vert="horz" wrap="square" lIns="91440" tIns="45720" rIns="91440" bIns="45720" numCol="1" anchor="b" anchorCtr="0" compatLnSpc="1"/>
          <a:lstStyle>
            <a:lvl1pPr eaLnBrk="1" hangingPunct="1">
              <a:defRPr sz="12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20487" name="Rectangle 7"/>
          <p:cNvSpPr>
            <a:spLocks noGrp="1" noChangeArrowheads="1"/>
          </p:cNvSpPr>
          <p:nvPr>
            <p:ph type="sldNum" sz="quarter" idx="5"/>
          </p:nvPr>
        </p:nvSpPr>
        <p:spPr bwMode="auto">
          <a:xfrm>
            <a:off x="3884613" y="8685213"/>
            <a:ext cx="2971800" cy="457200"/>
          </a:xfrm>
          <a:prstGeom prst="rect">
            <a:avLst/>
          </a:prstGeom>
          <a:noFill/>
          <a:ln w="9525">
            <a:noFill/>
            <a:miter lim="800000"/>
          </a:ln>
          <a:effectLst/>
        </p:spPr>
        <p:txBody>
          <a:bodyPr vert="horz" wrap="square" lIns="91440" tIns="45720" rIns="91440" bIns="45720" numCol="1" anchor="b" anchorCtr="0" compatLnSpc="1"/>
          <a:p>
            <a:pPr lvl="0" algn="r" eaLnBrk="1" hangingPunct="1">
              <a:buNone/>
            </a:pPr>
            <a:fld id="{9A0DB2DC-4C9A-4742-B13C-FB6460FD3503}" type="slidenum">
              <a:rPr lang="el-GR" altLang="el-GR" sz="1200" dirty="0"/>
            </a:fld>
            <a:endParaRPr lang="el-GR" altLang="el-GR" sz="1200"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103426" name="Rectangle 2"/>
          <p:cNvSpPr>
            <a:spLocks noGrp="1" noRot="1" noChangeArrowheads="1"/>
          </p:cNvSpPr>
          <p:nvPr>
            <p:ph type="ctrTitle"/>
          </p:nvPr>
        </p:nvSpPr>
        <p:spPr>
          <a:xfrm>
            <a:off x="685800" y="1981200"/>
            <a:ext cx="7772400" cy="1600200"/>
          </a:xfrm>
        </p:spPr>
        <p:txBody>
          <a:bodyPr/>
          <a:lstStyle>
            <a:lvl1pPr>
              <a:defRPr/>
            </a:lvl1pPr>
          </a:lstStyle>
          <a:p>
            <a:r>
              <a:rPr lang="el-GR"/>
              <a:t>Click to edit Master title style</a:t>
            </a:r>
            <a:endParaRPr lang="el-GR"/>
          </a:p>
        </p:txBody>
      </p:sp>
      <p:sp>
        <p:nvSpPr>
          <p:cNvPr id="103427" name="Rectangle 3"/>
          <p:cNvSpPr>
            <a:spLocks noGrp="1" noRot="1" noChangeArrowheads="1"/>
          </p:cNvSpPr>
          <p:nvPr>
            <p:ph type="subTitle" idx="1"/>
          </p:nvPr>
        </p:nvSpPr>
        <p:spPr>
          <a:xfrm>
            <a:off x="1371600" y="3886200"/>
            <a:ext cx="6400800" cy="1752600"/>
          </a:xfrm>
        </p:spPr>
        <p:txBody>
          <a:bodyPr/>
          <a:lstStyle>
            <a:lvl1pPr marL="0" indent="0" algn="ctr">
              <a:buFont typeface="Wingdings" panose="05000000000000000000" pitchFamily="2" charset="2"/>
              <a:buNone/>
              <a:defRPr/>
            </a:lvl1pPr>
          </a:lstStyle>
          <a:p>
            <a:r>
              <a:rPr lang="el-GR"/>
              <a:t>Click to edit Master subtitle style</a:t>
            </a:r>
            <a:endParaRPr lang="el-GR"/>
          </a:p>
        </p:txBody>
      </p:sp>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κατακόρυφου κειμένου"/>
          <p:cNvSpPr>
            <a:spLocks noGrp="1"/>
          </p:cNvSpPr>
          <p:nvPr>
            <p:ph type="body" orient="vert" idx="1" hasCustomPrompt="1"/>
          </p:nvPr>
        </p:nvSpPr>
        <p:spPr/>
        <p:txBody>
          <a:bodyPr vert="eaVert"/>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707188" y="228600"/>
            <a:ext cx="2135187" cy="5870575"/>
          </a:xfrm>
        </p:spPr>
        <p:txBody>
          <a:bodyPr vert="eaVert"/>
          <a:lstStyle/>
          <a:p>
            <a:r>
              <a:rPr lang="el-GR"/>
              <a:t>Kλικ για επεξεργασία του τίτλου</a:t>
            </a:r>
            <a:endParaRPr lang="el-GR"/>
          </a:p>
        </p:txBody>
      </p:sp>
      <p:sp>
        <p:nvSpPr>
          <p:cNvPr id="3" name="2 - Θέση κατακόρυφου κειμένου"/>
          <p:cNvSpPr>
            <a:spLocks noGrp="1"/>
          </p:cNvSpPr>
          <p:nvPr>
            <p:ph type="body" orient="vert" idx="1" hasCustomPrompt="1"/>
          </p:nvPr>
        </p:nvSpPr>
        <p:spPr>
          <a:xfrm>
            <a:off x="301625" y="228600"/>
            <a:ext cx="6253163" cy="5870575"/>
          </a:xfrm>
        </p:spPr>
        <p:txBody>
          <a:bodyPr vert="eaVert"/>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hasCustomPrompt="1"/>
          </p:nvPr>
        </p:nvSpPr>
        <p:spPr>
          <a:xfrm>
            <a:off x="685800" y="2130425"/>
            <a:ext cx="7772400" cy="1470025"/>
          </a:xfrm>
        </p:spPr>
        <p:txBody>
          <a:bodyPr/>
          <a:lstStyle/>
          <a:p>
            <a:r>
              <a:rPr lang="el-GR"/>
              <a:t>Kλικ για επεξεργασία του τίτλου</a:t>
            </a:r>
            <a:endParaRPr lang="el-GR"/>
          </a:p>
        </p:txBody>
      </p:sp>
      <p:sp>
        <p:nvSpPr>
          <p:cNvPr id="3" name="2 - Υπότιτλος"/>
          <p:cNvSpPr>
            <a:spLocks noGrp="1"/>
          </p:cNvSpPr>
          <p:nvPr>
            <p:ph type="subTitle" idx="1" hasCustomPrompt="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a:t>Κάντε κλικ για να επεξεργαστείτε τον υπότιτλο του υποδείγματος</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περιεχομένου"/>
          <p:cNvSpPr>
            <a:spLocks noGrp="1"/>
          </p:cNvSpPr>
          <p:nvPr>
            <p:ph idx="1" hasCustomPrompt="1"/>
          </p:nvPr>
        </p:nvSpPr>
        <p:spPr/>
        <p:txBody>
          <a:body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722313" y="4406900"/>
            <a:ext cx="7772400" cy="1362075"/>
          </a:xfrm>
        </p:spPr>
        <p:txBody>
          <a:bodyPr anchor="t"/>
          <a:lstStyle>
            <a:lvl1pPr algn="l">
              <a:defRPr sz="4000" b="1" cap="all"/>
            </a:lvl1pPr>
          </a:lstStyle>
          <a:p>
            <a:r>
              <a:rPr lang="el-GR"/>
              <a:t>Kλικ για επεξεργασία του τίτλου</a:t>
            </a:r>
            <a:endParaRPr lang="el-GR"/>
          </a:p>
        </p:txBody>
      </p:sp>
      <p:sp>
        <p:nvSpPr>
          <p:cNvPr id="3" name="2 - Θέση κειμένου"/>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περιεχομένου"/>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3 - Θέση περιεχομένου"/>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lvl1pPr>
              <a:defRPr/>
            </a:lvl1pPr>
          </a:lstStyle>
          <a:p>
            <a:r>
              <a:rPr lang="el-GR"/>
              <a:t>Kλικ για επεξεργασία του τίτλου</a:t>
            </a:r>
            <a:endParaRPr lang="el-GR"/>
          </a:p>
        </p:txBody>
      </p:sp>
      <p:sp>
        <p:nvSpPr>
          <p:cNvPr id="3" name="2 - Θέση κειμένου"/>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endParaRPr lang="el-GR"/>
          </a:p>
        </p:txBody>
      </p:sp>
      <p:sp>
        <p:nvSpPr>
          <p:cNvPr id="4" name="3 - Θέση περιεχομένου"/>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5" name="4 - Θέση κειμένου"/>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endParaRPr lang="el-GR"/>
          </a:p>
        </p:txBody>
      </p:sp>
      <p:sp>
        <p:nvSpPr>
          <p:cNvPr id="6" name="5 - Θέση περιεχομένου"/>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3050"/>
            <a:ext cx="3008313" cy="1162050"/>
          </a:xfrm>
        </p:spPr>
        <p:txBody>
          <a:bodyPr anchor="b"/>
          <a:lstStyle>
            <a:lvl1pPr algn="l">
              <a:defRPr sz="2000" b="1"/>
            </a:lvl1pPr>
          </a:lstStyle>
          <a:p>
            <a:r>
              <a:rPr lang="el-GR"/>
              <a:t>Kλικ για επεξεργασία του τίτλου</a:t>
            </a:r>
            <a:endParaRPr lang="el-GR"/>
          </a:p>
        </p:txBody>
      </p:sp>
      <p:sp>
        <p:nvSpPr>
          <p:cNvPr id="3" name="2 - Θέση περιεχομένου"/>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3 - Θέση κειμένου"/>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περιεχομένου"/>
          <p:cNvSpPr>
            <a:spLocks noGrp="1"/>
          </p:cNvSpPr>
          <p:nvPr>
            <p:ph idx="1" hasCustomPrompt="1"/>
          </p:nvPr>
        </p:nvSpPr>
        <p:spPr/>
        <p:txBody>
          <a:body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792288" y="4800600"/>
            <a:ext cx="5486400" cy="566738"/>
          </a:xfrm>
        </p:spPr>
        <p:txBody>
          <a:bodyPr anchor="b"/>
          <a:lstStyle>
            <a:lvl1pPr algn="l">
              <a:defRPr sz="2000" b="1"/>
            </a:lvl1pPr>
          </a:lstStyle>
          <a:p>
            <a:r>
              <a:rPr lang="el-GR"/>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Tx/>
              <a:buSzTx/>
              <a:buFontTx/>
              <a:buNone/>
              <a:defRPr/>
            </a:pPr>
            <a:endParaRPr kumimoji="0" lang="el-GR" sz="3200" b="0" i="0" u="none" strike="noStrike" kern="0" cap="none" spc="0" normalizeH="0" baseline="0" noProof="0">
              <a:ln>
                <a:noFill/>
              </a:ln>
              <a:solidFill>
                <a:schemeClr val="tx1"/>
              </a:solidFill>
              <a:effectLst/>
              <a:uLnTx/>
              <a:uFillTx/>
              <a:latin typeface="+mn-lt"/>
              <a:ea typeface="+mn-ea"/>
              <a:cs typeface="+mn-cs"/>
            </a:endParaRPr>
          </a:p>
        </p:txBody>
      </p:sp>
      <p:sp>
        <p:nvSpPr>
          <p:cNvPr id="4" name="3 - Θέση κειμένου"/>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κατακόρυφου κειμένου"/>
          <p:cNvSpPr>
            <a:spLocks noGrp="1"/>
          </p:cNvSpPr>
          <p:nvPr>
            <p:ph type="body" orient="vert" idx="1" hasCustomPrompt="1"/>
          </p:nvPr>
        </p:nvSpPr>
        <p:spPr/>
        <p:txBody>
          <a:bodyPr vert="eaVert"/>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hasCustomPrompt="1"/>
          </p:nvPr>
        </p:nvSpPr>
        <p:spPr>
          <a:xfrm>
            <a:off x="6629400" y="274638"/>
            <a:ext cx="2057400" cy="5851525"/>
          </a:xfrm>
        </p:spPr>
        <p:txBody>
          <a:bodyPr vert="eaVert"/>
          <a:lstStyle/>
          <a:p>
            <a:r>
              <a:rPr lang="el-GR"/>
              <a:t>Kλικ για επεξεργασία του τίτλου</a:t>
            </a:r>
            <a:endParaRPr lang="el-GR"/>
          </a:p>
        </p:txBody>
      </p:sp>
      <p:sp>
        <p:nvSpPr>
          <p:cNvPr id="3" name="2 - Θέση κατακόρυφου κειμένου"/>
          <p:cNvSpPr>
            <a:spLocks noGrp="1"/>
          </p:cNvSpPr>
          <p:nvPr>
            <p:ph type="body" orient="vert" idx="1" hasCustomPrompt="1"/>
          </p:nvPr>
        </p:nvSpPr>
        <p:spPr>
          <a:xfrm>
            <a:off x="457200" y="274638"/>
            <a:ext cx="6019800" cy="5851525"/>
          </a:xfrm>
        </p:spPr>
        <p:txBody>
          <a:bodyPr vert="eaVert"/>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722313" y="4406900"/>
            <a:ext cx="7772400" cy="1362075"/>
          </a:xfrm>
        </p:spPr>
        <p:txBody>
          <a:bodyPr anchor="t"/>
          <a:lstStyle>
            <a:lvl1pPr algn="l">
              <a:defRPr sz="4000" b="1" cap="all"/>
            </a:lvl1pPr>
          </a:lstStyle>
          <a:p>
            <a:r>
              <a:rPr lang="el-GR"/>
              <a:t>Kλικ για επεξεργασία του τίτλου</a:t>
            </a:r>
            <a:endParaRPr lang="el-GR"/>
          </a:p>
        </p:txBody>
      </p:sp>
      <p:sp>
        <p:nvSpPr>
          <p:cNvPr id="3" name="2 - Θέση κειμένου"/>
          <p:cNvSpPr>
            <a:spLocks noGrp="1"/>
          </p:cNvSpPr>
          <p:nvPr>
            <p:ph type="body" idx="1" hasCustomPrompt="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a:t>Kλικ για επεξεργασία των στυλ του υποδείγματος</a:t>
            </a:r>
            <a:endParaRPr lang="el-GR"/>
          </a:p>
        </p:txBody>
      </p:sp>
      <p:sp>
        <p:nvSpPr>
          <p:cNvPr id="4" name="Date Placeholder 3"/>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2 - Θέση περιεχομένου"/>
          <p:cNvSpPr>
            <a:spLocks noGrp="1"/>
          </p:cNvSpPr>
          <p:nvPr>
            <p:ph sz="half" idx="1" hasCustomPrompt="1"/>
          </p:nvPr>
        </p:nvSpPr>
        <p:spPr>
          <a:xfrm>
            <a:off x="301625"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3 - Θέση περιεχομένου"/>
          <p:cNvSpPr>
            <a:spLocks noGrp="1"/>
          </p:cNvSpPr>
          <p:nvPr>
            <p:ph sz="half" idx="2" hasCustomPrompt="1"/>
          </p:nvPr>
        </p:nvSpPr>
        <p:spPr>
          <a:xfrm>
            <a:off x="4648200" y="1676400"/>
            <a:ext cx="4194175" cy="4422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4638"/>
            <a:ext cx="8229600" cy="1143000"/>
          </a:xfrm>
        </p:spPr>
        <p:txBody>
          <a:bodyPr/>
          <a:lstStyle>
            <a:lvl1pPr>
              <a:defRPr/>
            </a:lvl1pPr>
          </a:lstStyle>
          <a:p>
            <a:r>
              <a:rPr lang="el-GR"/>
              <a:t>Kλικ για επεξεργασία του τίτλου</a:t>
            </a:r>
            <a:endParaRPr lang="el-GR"/>
          </a:p>
        </p:txBody>
      </p:sp>
      <p:sp>
        <p:nvSpPr>
          <p:cNvPr id="3" name="2 - Θέση κειμένου"/>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endParaRPr lang="el-GR"/>
          </a:p>
        </p:txBody>
      </p:sp>
      <p:sp>
        <p:nvSpPr>
          <p:cNvPr id="4" name="3 - Θέση περιεχομένου"/>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5" name="4 - Θέση κειμένου"/>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endParaRPr lang="el-GR"/>
          </a:p>
        </p:txBody>
      </p:sp>
      <p:sp>
        <p:nvSpPr>
          <p:cNvPr id="6" name="5 - Θέση περιεχομένου"/>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7" name="Date Placeholder 6"/>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p:txBody>
          <a:bodyPr/>
          <a:lstStyle/>
          <a:p>
            <a:r>
              <a:rPr lang="el-GR"/>
              <a:t>Kλικ για επεξεργασία του τίτλου</a:t>
            </a:r>
            <a:endParaRPr lang="el-GR"/>
          </a:p>
        </p:txBody>
      </p:sp>
      <p:sp>
        <p:nvSpPr>
          <p:cNvPr id="3" name="Date Placeholder 2"/>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457200" y="273050"/>
            <a:ext cx="3008313" cy="1162050"/>
          </a:xfrm>
        </p:spPr>
        <p:txBody>
          <a:bodyPr anchor="b"/>
          <a:lstStyle>
            <a:lvl1pPr algn="l">
              <a:defRPr sz="2000" b="1"/>
            </a:lvl1pPr>
          </a:lstStyle>
          <a:p>
            <a:r>
              <a:rPr lang="el-GR"/>
              <a:t>Kλικ για επεξεργασία του τίτλου</a:t>
            </a:r>
            <a:endParaRPr lang="el-GR"/>
          </a:p>
        </p:txBody>
      </p:sp>
      <p:sp>
        <p:nvSpPr>
          <p:cNvPr id="3" name="2 - Θέση περιεχομένου"/>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endParaRPr lang="el-GR"/>
          </a:p>
          <a:p>
            <a:pPr lvl="1"/>
            <a:r>
              <a:rPr lang="el-GR"/>
              <a:t>Δεύτερου επιπέδου</a:t>
            </a:r>
            <a:endParaRPr lang="el-GR"/>
          </a:p>
          <a:p>
            <a:pPr lvl="2"/>
            <a:r>
              <a:rPr lang="el-GR"/>
              <a:t>Τρίτου επιπέδου</a:t>
            </a:r>
            <a:endParaRPr lang="el-GR"/>
          </a:p>
          <a:p>
            <a:pPr lvl="3"/>
            <a:r>
              <a:rPr lang="el-GR"/>
              <a:t>Τέταρτου επιπέδου</a:t>
            </a:r>
            <a:endParaRPr lang="el-GR"/>
          </a:p>
          <a:p>
            <a:pPr lvl="4"/>
            <a:r>
              <a:rPr lang="el-GR"/>
              <a:t>Πέμπτου επιπέδου</a:t>
            </a:r>
            <a:endParaRPr lang="el-GR"/>
          </a:p>
        </p:txBody>
      </p:sp>
      <p:sp>
        <p:nvSpPr>
          <p:cNvPr id="4" name="3 - Θέση κειμένου"/>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hasCustomPrompt="1"/>
          </p:nvPr>
        </p:nvSpPr>
        <p:spPr>
          <a:xfrm>
            <a:off x="1792288" y="4800600"/>
            <a:ext cx="5486400" cy="566738"/>
          </a:xfrm>
        </p:spPr>
        <p:txBody>
          <a:bodyPr anchor="b"/>
          <a:lstStyle>
            <a:lvl1pPr algn="l">
              <a:defRPr sz="2000" b="1"/>
            </a:lvl1pPr>
          </a:lstStyle>
          <a:p>
            <a:r>
              <a:rPr lang="el-GR"/>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100000"/>
              </a:lnSpc>
              <a:spcBef>
                <a:spcPct val="20000"/>
              </a:spcBef>
              <a:spcAft>
                <a:spcPct val="0"/>
              </a:spcAft>
              <a:buClr>
                <a:schemeClr val="hlink"/>
              </a:buClr>
              <a:buSzTx/>
              <a:buFont typeface="Wingdings" panose="05000000000000000000" pitchFamily="2" charset="2"/>
              <a:buNone/>
              <a:defRPr/>
            </a:pPr>
            <a:endParaRPr kumimoji="0" lang="el-GR" sz="3200" b="0"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sp>
        <p:nvSpPr>
          <p:cNvPr id="4" name="3 - Θέση κειμένου"/>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endParaRPr lang="el-GR"/>
          </a:p>
        </p:txBody>
      </p:sp>
      <p:sp>
        <p:nvSpPr>
          <p:cNvPr id="5" name="Date Placeholder 4"/>
          <p:cNvSpPr>
            <a:spLocks noGrp="1"/>
          </p:cNvSpPr>
          <p:nvPr>
            <p:ph type="dt" sz="half" idx="10"/>
          </p:nvPr>
        </p:nvSpPr>
        <p:spPr/>
        <p:txBody>
          <a:bodyPr/>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0.xml"/><Relationship Id="rId8" Type="http://schemas.openxmlformats.org/officeDocument/2006/relationships/slideLayout" Target="../slideLayouts/slideLayout19.xml"/><Relationship Id="rId7" Type="http://schemas.openxmlformats.org/officeDocument/2006/relationships/slideLayout" Target="../slideLayouts/slideLayout18.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 Id="rId3" Type="http://schemas.openxmlformats.org/officeDocument/2006/relationships/slideLayout" Target="../slideLayouts/slideLayout14.xml"/><Relationship Id="rId2" Type="http://schemas.openxmlformats.org/officeDocument/2006/relationships/slideLayout" Target="../slideLayouts/slideLayout13.xml"/><Relationship Id="rId13" Type="http://schemas.openxmlformats.org/officeDocument/2006/relationships/theme" Target="../theme/theme2.xml"/><Relationship Id="rId12" Type="http://schemas.openxmlformats.org/officeDocument/2006/relationships/image" Target="../media/image1.jpeg"/><Relationship Id="rId11" Type="http://schemas.openxmlformats.org/officeDocument/2006/relationships/slideLayout" Target="../slideLayouts/slideLayout22.xml"/><Relationship Id="rId10" Type="http://schemas.openxmlformats.org/officeDocument/2006/relationships/slideLayout" Target="../slideLayouts/slideLayout21.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sp>
        <p:nvSpPr>
          <p:cNvPr id="102402" name="Rectangle 2"/>
          <p:cNvSpPr>
            <a:spLocks noGrp="1" noRot="1" noChangeArrowheads="1"/>
          </p:cNvSpPr>
          <p:nvPr>
            <p:ph type="title"/>
          </p:nvPr>
        </p:nvSpPr>
        <p:spPr bwMode="auto">
          <a:xfrm>
            <a:off x="301625" y="228600"/>
            <a:ext cx="8510588" cy="1325563"/>
          </a:xfrm>
          <a:prstGeom prst="rect">
            <a:avLst/>
          </a:prstGeom>
          <a:noFill/>
          <a:ln w="9525">
            <a:noFill/>
            <a:miter lim="800000"/>
          </a:ln>
          <a:effectLst/>
        </p:spPr>
        <p:txBody>
          <a:bodyPr vert="horz" wrap="square" lIns="91440" tIns="45720" rIns="91440" bIns="45720" numCol="1" anchor="ctr" anchorCtr="0" compatLnSpc="1"/>
          <a:lstStyle/>
          <a:p>
            <a:pPr lvl="0"/>
            <a:r>
              <a:rPr lang="el-GR"/>
              <a:t>Click to edit Master title style</a:t>
            </a:r>
            <a:endParaRPr lang="el-GR"/>
          </a:p>
        </p:txBody>
      </p:sp>
      <p:sp>
        <p:nvSpPr>
          <p:cNvPr id="102403" name="Rectangle 3"/>
          <p:cNvSpPr>
            <a:spLocks noGrp="1" noRot="1" noChangeArrowheads="1"/>
          </p:cNvSpPr>
          <p:nvPr>
            <p:ph type="body" idx="1"/>
          </p:nvPr>
        </p:nvSpPr>
        <p:spPr bwMode="auto">
          <a:xfrm>
            <a:off x="301625" y="1676400"/>
            <a:ext cx="8540750" cy="4422775"/>
          </a:xfrm>
          <a:prstGeom prst="rect">
            <a:avLst/>
          </a:prstGeom>
          <a:noFill/>
          <a:ln w="9525">
            <a:noFill/>
            <a:miter lim="800000"/>
          </a:ln>
          <a:effectLst/>
        </p:spPr>
        <p:txBody>
          <a:bodyPr vert="horz" wrap="square" lIns="91440" tIns="45720" rIns="91440" bIns="45720" numCol="1" anchor="t" anchorCtr="0" compatLnSpc="1"/>
          <a:lstStyle/>
          <a:p>
            <a:pPr lvl="0"/>
            <a:r>
              <a:rPr lang="el-GR"/>
              <a:t>Click to edit Master text styles</a:t>
            </a:r>
            <a:endParaRPr lang="el-GR"/>
          </a:p>
          <a:p>
            <a:pPr lvl="1"/>
            <a:r>
              <a:rPr lang="el-GR"/>
              <a:t>Second level</a:t>
            </a:r>
            <a:endParaRPr lang="el-GR"/>
          </a:p>
          <a:p>
            <a:pPr lvl="2"/>
            <a:r>
              <a:rPr lang="el-GR"/>
              <a:t>Third level</a:t>
            </a:r>
            <a:endParaRPr lang="el-GR"/>
          </a:p>
          <a:p>
            <a:pPr lvl="3"/>
            <a:r>
              <a:rPr lang="el-GR"/>
              <a:t>Fourth level</a:t>
            </a:r>
            <a:endParaRPr lang="el-GR"/>
          </a:p>
          <a:p>
            <a:pPr lvl="4"/>
            <a:r>
              <a:rPr lang="el-GR"/>
              <a:t>Fifth level</a:t>
            </a:r>
            <a:endParaRPr lang="el-GR"/>
          </a:p>
        </p:txBody>
      </p:sp>
      <p:sp>
        <p:nvSpPr>
          <p:cNvPr id="102404" name="Rectangle 4"/>
          <p:cNvSpPr>
            <a:spLocks noGrp="1" noChangeArrowheads="1"/>
          </p:cNvSpPr>
          <p:nvPr>
            <p:ph type="dt" sz="half" idx="2"/>
          </p:nvPr>
        </p:nvSpPr>
        <p:spPr bwMode="auto">
          <a:xfrm>
            <a:off x="304800" y="6245225"/>
            <a:ext cx="2286000" cy="476250"/>
          </a:xfrm>
          <a:prstGeom prst="rect">
            <a:avLst/>
          </a:prstGeom>
          <a:noFill/>
          <a:ln w="9525">
            <a:noFill/>
            <a:miter lim="800000"/>
          </a:ln>
          <a:effectLst/>
        </p:spPr>
        <p:txBody>
          <a:bodyPr vert="horz" wrap="square" lIns="91440" tIns="45720" rIns="91440" bIns="45720" numCol="1" anchor="b" anchorCtr="0" compatLnSpc="1"/>
          <a:lstStyle>
            <a:lvl1pPr eaLnBrk="1" hangingPunct="1">
              <a:defRPr sz="1400">
                <a:effectLst>
                  <a:outerShdw blurRad="38100" dist="38100" dir="2700000" algn="tl">
                    <a:srgbClr val="000000"/>
                  </a:outerShdw>
                </a:effectLst>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02405"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b" anchorCtr="0" compatLnSpc="1"/>
          <a:lstStyle>
            <a:lvl1pPr algn="ctr" eaLnBrk="1" hangingPunct="1">
              <a:defRPr sz="1400">
                <a:effectLst>
                  <a:outerShdw blurRad="38100" dist="38100" dir="2700000" algn="tl">
                    <a:srgbClr val="000000"/>
                  </a:outerShdw>
                </a:effectLst>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02406" name="Rectangle 6"/>
          <p:cNvSpPr>
            <a:spLocks noGrp="1" noChangeArrowheads="1"/>
          </p:cNvSpPr>
          <p:nvPr>
            <p:ph type="sldNum" sz="quarter" idx="4"/>
          </p:nvPr>
        </p:nvSpPr>
        <p:spPr bwMode="auto">
          <a:xfrm>
            <a:off x="6553200" y="6245225"/>
            <a:ext cx="2286000" cy="476250"/>
          </a:xfrm>
          <a:prstGeom prst="rect">
            <a:avLst/>
          </a:prstGeom>
          <a:noFill/>
          <a:ln w="9525">
            <a:noFill/>
            <a:miter lim="800000"/>
          </a:ln>
          <a:effectLst/>
        </p:spPr>
        <p:txBody>
          <a:bodyPr vert="horz" wrap="square" lIns="91440" tIns="45720" rIns="91440" bIns="45720" numCol="1" anchor="b" anchorCtr="0" compatLnSpc="1"/>
          <a:lstStyle>
            <a:lvl1pPr algn="r">
              <a:defRPr sz="1400"/>
            </a:lvl1pPr>
          </a:lstStyle>
          <a:p>
            <a:pPr lvl="0" eaLnBrk="1" hangingPunct="1">
              <a:buNone/>
            </a:pPr>
            <a:fld id="{9A0DB2DC-4C9A-4742-B13C-FB6460FD3503}" type="slidenum">
              <a:rPr lang="el-GR" altLang="el-GR" dirty="0">
                <a:effectLst>
                  <a:outerShdw blurRad="38100" dist="38100" dir="2700000">
                    <a:srgbClr val="000000"/>
                  </a:outerShdw>
                </a:effectLst>
                <a:latin typeface="Arial" panose="020B0604020202020204" pitchFamily="34" charset="0"/>
              </a:rPr>
            </a:fld>
            <a:endParaRPr lang="el-GR" altLang="el-GR" dirty="0">
              <a:effectLst>
                <a:outerShdw blurRad="38100" dist="38100" dir="2700000">
                  <a:srgbClr val="000000"/>
                </a:outerShdw>
              </a:effectLst>
              <a:latin typeface="Arial" panose="020B0604020202020204" pitchFamily="34" charset="0"/>
            </a:endParaRP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Font typeface="Wingdings" panose="05000000000000000000" pitchFamily="2" charset="2"/>
        <a:buChar char="§"/>
        <a:defRPr sz="2000">
          <a:solidFill>
            <a:schemeClr val="tx1"/>
          </a:solidFill>
          <a:effectLst>
            <a:outerShdw blurRad="38100" dist="38100" dir="2700000" algn="tl">
              <a:srgbClr val="000000"/>
            </a:outerShdw>
          </a:effectLst>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2"/>
        </a:blipFill>
        <a:effectLst/>
      </p:bgPr>
    </p:bg>
    <p:spTree>
      <p:nvGrpSpPr>
        <p:cNvPr id="1" name=""/>
        <p:cNvGrpSpPr/>
        <p:nvPr/>
      </p:nvGrpSpPr>
      <p:grpSpPr/>
      <p:sp>
        <p:nvSpPr>
          <p:cNvPr id="2050" name="Rectangle 2"/>
          <p:cNvSpPr>
            <a:spLocks noGrp="1"/>
          </p:cNvSpPr>
          <p:nvPr>
            <p:ph type="title"/>
          </p:nvPr>
        </p:nvSpPr>
        <p:spPr>
          <a:xfrm>
            <a:off x="457200" y="274638"/>
            <a:ext cx="8229600" cy="1143000"/>
          </a:xfrm>
          <a:prstGeom prst="rect">
            <a:avLst/>
          </a:prstGeom>
          <a:noFill/>
          <a:ln w="9525">
            <a:noFill/>
          </a:ln>
        </p:spPr>
        <p:txBody>
          <a:bodyPr anchor="ctr" anchorCtr="0"/>
          <a:p>
            <a:pPr lvl="0"/>
            <a:r>
              <a:rPr lang="el-GR" altLang="el-GR" dirty="0"/>
              <a:t>Κάντε κλικ για επεξεργασία του τίτλου</a:t>
            </a:r>
            <a:endParaRPr lang="el-GR" altLang="el-GR" dirty="0"/>
          </a:p>
        </p:txBody>
      </p:sp>
      <p:sp>
        <p:nvSpPr>
          <p:cNvPr id="2051" name="Rectangle 3"/>
          <p:cNvSpPr>
            <a:spLocks noGrp="1"/>
          </p:cNvSpPr>
          <p:nvPr>
            <p:ph type="body" idx="1"/>
          </p:nvPr>
        </p:nvSpPr>
        <p:spPr>
          <a:xfrm>
            <a:off x="457200" y="1600200"/>
            <a:ext cx="8229600" cy="4525963"/>
          </a:xfrm>
          <a:prstGeom prst="rect">
            <a:avLst/>
          </a:prstGeom>
          <a:noFill/>
          <a:ln w="9525">
            <a:noFill/>
          </a:ln>
        </p:spPr>
        <p:txBody>
          <a:bodyPr/>
          <a:p>
            <a:pPr lvl="0"/>
            <a:r>
              <a:rPr lang="el-GR" altLang="el-GR" dirty="0"/>
              <a:t>Κάντε κλικ για να επεξεργαστείτε τα στυλ κειμένου του υποδείγματος</a:t>
            </a:r>
            <a:endParaRPr lang="el-GR" altLang="el-GR" dirty="0"/>
          </a:p>
          <a:p>
            <a:pPr lvl="1"/>
            <a:r>
              <a:rPr lang="el-GR" altLang="el-GR" dirty="0"/>
              <a:t>Δεύτερου επιπέδου</a:t>
            </a:r>
            <a:endParaRPr lang="el-GR" altLang="el-GR" dirty="0"/>
          </a:p>
          <a:p>
            <a:pPr lvl="2"/>
            <a:r>
              <a:rPr lang="el-GR" altLang="el-GR" dirty="0"/>
              <a:t>Τρίτου επιπέδου</a:t>
            </a:r>
            <a:endParaRPr lang="el-GR" altLang="el-GR" dirty="0"/>
          </a:p>
          <a:p>
            <a:pPr lvl="3"/>
            <a:r>
              <a:rPr lang="el-GR" altLang="el-GR" dirty="0"/>
              <a:t>Τέταρτου επιπέδου</a:t>
            </a:r>
            <a:endParaRPr lang="el-GR" altLang="el-GR" dirty="0"/>
          </a:p>
          <a:p>
            <a:pPr lvl="4"/>
            <a:r>
              <a:rPr lang="el-GR" altLang="el-GR" dirty="0"/>
              <a:t>Πέμπτου επιπέδου</a:t>
            </a:r>
            <a:endParaRPr lang="el-GR" altLang="el-GR" dirty="0"/>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latin typeface="Arial" panose="020B0604020202020204" pitchFamily="34" charset="0"/>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latin typeface="Arial" panose="020B0604020202020204" pitchFamily="34" charset="0"/>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w="9525">
            <a:noFill/>
            <a:miter lim="800000"/>
          </a:ln>
          <a:effectLst/>
        </p:spPr>
        <p:txBody>
          <a:bodyPr vert="horz" wrap="square" lIns="91440" tIns="45720" rIns="91440" bIns="45720" numCol="1" anchor="t" anchorCtr="0" compatLnSpc="1"/>
          <a:lstStyle>
            <a:lvl1pPr algn="r">
              <a:defRPr sz="1400"/>
            </a:lvl1pPr>
          </a:lstStyle>
          <a:p>
            <a:pPr lvl="0" eaLnBrk="1" hangingPunct="1">
              <a:buNone/>
            </a:pPr>
            <a:fld id="{9A0DB2DC-4C9A-4742-B13C-FB6460FD3503}" type="slidenum">
              <a:rPr lang="el-GR" altLang="el-GR" dirty="0">
                <a:latin typeface="Arial" panose="020B0604020202020204" pitchFamily="34" charset="0"/>
              </a:rPr>
            </a:fld>
            <a:endParaRPr lang="el-GR" altLang="el-GR" dirty="0">
              <a:latin typeface="Arial" panose="020B0604020202020204" pitchFamily="34" charset="0"/>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jpe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7.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1.jpeg"/><Relationship Id="rId1" Type="http://schemas.openxmlformats.org/officeDocument/2006/relationships/image" Target="../media/image10.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9.png"/></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el.science.wikia.com/wiki/%CE%A6%CF%81%CE%BF%CE%BD%CE%B9%CE%BC%CE%AF%CF%84%CE%B7%CF%82" TargetMode="External"/><Relationship Id="rId2" Type="http://schemas.openxmlformats.org/officeDocument/2006/relationships/hyperlink" Target="http://el.science.wikia.com/index.php?title=%CE%A3%CF%84%CE%BF%CE%BC%CE%B1%CF%84%CE%B9%CE%BA%CE%AE_%CE%BA%CE%BF%CE%B9%CE%BB%CF%8C%CF%84%CE%B7%CF%84%CE%B1&amp;action=edit&amp;redlink=1" TargetMode="External"/><Relationship Id="rId1" Type="http://schemas.openxmlformats.org/officeDocument/2006/relationships/hyperlink" Target="http://el.science.wikia.com/index.php?title=%CE%9F%CE%B4%CE%BF%CE%BD%CF%84%CE%BF%CF%86%CF%85%CE%90%CE%B1&amp;action=edit&amp;redlink=1" TargetMode="External"/></Relationships>
</file>

<file path=ppt/slides/_rels/slide18.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hyperlink" Target="http://el.science.wikia.com/wiki/%CE%9D%CE%B5%CF%8D%CF%81%CE%BF" TargetMode="External"/><Relationship Id="rId5" Type="http://schemas.openxmlformats.org/officeDocument/2006/relationships/hyperlink" Target="http://el.science.wikia.com/wiki/%CE%91%CE%B3%CE%B3%CE%B5%CE%AF%CE%BF" TargetMode="External"/><Relationship Id="rId4" Type="http://schemas.openxmlformats.org/officeDocument/2006/relationships/hyperlink" Target="http://el.science.wikia.com/wiki/%CE%A0%CE%BF%CE%BB%CF%86%CF%8C%CF%82" TargetMode="External"/><Relationship Id="rId3" Type="http://schemas.openxmlformats.org/officeDocument/2006/relationships/hyperlink" Target="http://el.science.wikia.com/wiki/%CE%9F%CF%83%CF%84%CE%B5%CE%90%CE%BD%CE%B7" TargetMode="External"/><Relationship Id="rId2" Type="http://schemas.openxmlformats.org/officeDocument/2006/relationships/hyperlink" Target="http://el.science.wikia.com/wiki/%CE%91%CE%B4%CE%B1%CE%BC%CE%B1%CE%BD%CF%84%CE%AF%CE%BD%CE%B7" TargetMode="External"/><Relationship Id="rId1" Type="http://schemas.openxmlformats.org/officeDocument/2006/relationships/hyperlink" Target="http://el.science.wikia.com/wiki/%CE%9F%CE%B4%CE%BF%CE%BD%CF%84%CE%AF%CE%BD%CE%B7" TargetMode="Externa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5.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6.jpeg"/></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9.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1.jpeg"/></Relationships>
</file>

<file path=ppt/slides/_rels/slide3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hyperlink" Target="http://el.wikipedia.org/w/index.php?title=%CE%93%CE%BB%CF%89%CF%83%CF%83%CE%B9%CE%BA%CE%AE_%CE%B1%CE%BC%CF%85%CE%B3%CE%B4%CE%B1%CE%BB%CE%AE&amp;action=edit&amp;redlink=1" TargetMode="External"/><Relationship Id="rId4" Type="http://schemas.openxmlformats.org/officeDocument/2006/relationships/hyperlink" Target="http://el.wikipedia.org/w/index.php?title=%CE%9B%CE%B5%CE%BC%CF%86%CE%BF%CE%B6%CE%AF%CE%B4%CE%B9%CE%BF&amp;action=edit&amp;redlink=1" TargetMode="External"/><Relationship Id="rId3" Type="http://schemas.openxmlformats.org/officeDocument/2006/relationships/hyperlink" Target="http://el.wikipedia.org/w/index.php?title=%CE%92%CE%BB%CE%B5%CE%BD%CE%BD%CE%BF%CE%B3%CF%8C%CE%BD%CE%BF%CF%82&amp;action=edit&amp;redlink=1" TargetMode="External"/><Relationship Id="rId2" Type="http://schemas.openxmlformats.org/officeDocument/2006/relationships/hyperlink" Target="http://el.wikipedia.org/w/index.php?title=%CE%9A%CE%B1%CE%B8%CF%81%CE%AD%CF%80%CF%84%CE%B7%CF%82&amp;action=edit&amp;redlink=1" TargetMode="External"/><Relationship Id="rId1" Type="http://schemas.openxmlformats.org/officeDocument/2006/relationships/hyperlink" Target="http://el.wikipedia.org/wiki/%CE%A6%CE%BB%CE%AD%CE%B2%CE%B1" TargetMode="Externa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hyperlink" Target="http://el.wikipedia.org/wiki/%CE%86%CE%BD%CE%B8%CF%81%CF%89%CF%80%CE%BF%CF%82" TargetMode="External"/><Relationship Id="rId2" Type="http://schemas.openxmlformats.org/officeDocument/2006/relationships/hyperlink" Target="http://el.wikipedia.org/w/index.php?title=%CE%92%CE%BB%CE%B5%CE%BD%CE%BD%CE%BF%CE%B3%CF%8C%CE%BD%CE%BF%CF%82&amp;action=edit&amp;redlink=1" TargetMode="External"/><Relationship Id="rId1" Type="http://schemas.openxmlformats.org/officeDocument/2006/relationships/hyperlink" Target="http://el.wikipedia.org/wiki/%CE%9C%CE%B1%CE%BD%CE%B9%CF%84%CE%AC%CF%81%CE%B9" TargetMode="Externa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2.png"/></Relationships>
</file>

<file path=ppt/slides/_rels/slide34.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hyperlink" Target="http://el.wikipedia.org/wiki/%CE%A6%CE%BB%CE%AD%CE%B2%CE%B1" TargetMode="External"/><Relationship Id="rId6" Type="http://schemas.openxmlformats.org/officeDocument/2006/relationships/hyperlink" Target="http://el.wikipedia.org/wiki/%CE%91%CF%81%CF%84%CE%B7%CF%81%CE%AF%CE%B1" TargetMode="External"/><Relationship Id="rId5" Type="http://schemas.openxmlformats.org/officeDocument/2006/relationships/hyperlink" Target="http://el.wikipedia.org/w/index.php?title=%CE%A0%CE%BD%CE%B5%CF%85%CE%BC%CE%BF%CE%BD%CE%BF%CE%B3%CE%B1%CF%83%CF%84%CF%81%CE%B9%CE%BA%CF%8C_%CE%BD%CE%B5%CF%8D%CF%81%CE%BF&amp;action=edit&amp;redlink=1" TargetMode="External"/><Relationship Id="rId4" Type="http://schemas.openxmlformats.org/officeDocument/2006/relationships/hyperlink" Target="http://el.wikipedia.org/w/index.php?title=%CE%93%CE%BB%CF%89%CF%83%CF%83%CE%BF%CF%86%CE%B1%CF%81%CF%85%CE%B3%CE%B3%CE%B9%CE%BA%CF%8C_%CE%BD%CE%B5%CF%8D%CF%81%CE%BF&amp;action=edit&amp;redlink=1" TargetMode="External"/><Relationship Id="rId3" Type="http://schemas.openxmlformats.org/officeDocument/2006/relationships/hyperlink" Target="http://el.wikipedia.org/w/index.php?title=%CE%A4%CF%81%CE%AF%CE%B4%CF%85%CE%BC%CE%BF_%CE%BD%CE%B5%CF%8D%CF%81%CE%BF&amp;action=edit&amp;redlink=1" TargetMode="External"/><Relationship Id="rId2" Type="http://schemas.openxmlformats.org/officeDocument/2006/relationships/hyperlink" Target="http://el.wikipedia.org/w/index.php?title=%CE%A0%CF%81%CE%BF%CF%83%CF%89%CF%80%CE%B9%CE%BA%CF%8C_%CE%BD%CE%B5%CF%8D%CF%81%CE%BF&amp;action=edit&amp;redlink=1" TargetMode="External"/><Relationship Id="rId1" Type="http://schemas.openxmlformats.org/officeDocument/2006/relationships/hyperlink" Target="http://el.wikipedia.org/w/index.php?title=%CE%A5%CF%80%CE%B3%CE%BB%CF%8E%CF%83%CF%83%CE%B9%CE%BF_%CE%BD%CE%B5%CF%8D%CF%81%CE%BF&amp;action=edit&amp;redlink=1"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4.jpeg"/></Relationships>
</file>

<file path=ppt/slides/_rels/slide3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6.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7.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8.png"/></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image" Target="../media/image29.jpeg"/></Relationships>
</file>

<file path=ppt/slides/_rels/slide45.xml.rels><?xml version="1.0" encoding="UTF-8" standalone="yes"?>
<Relationships xmlns="http://schemas.openxmlformats.org/package/2006/relationships"><Relationship Id="rId5" Type="http://schemas.openxmlformats.org/officeDocument/2006/relationships/slideLayout" Target="../slideLayouts/slideLayout7.xml"/><Relationship Id="rId4" Type="http://schemas.openxmlformats.org/officeDocument/2006/relationships/image" Target="../media/image35.png"/><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image" Target="../media/image32.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37.jpeg"/><Relationship Id="rId1"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9.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0.pn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38.jpe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1.png"/></Relationships>
</file>

<file path=ppt/slides/_rels/slide53.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image" Target="../media/image42.jpeg"/></Relationships>
</file>

<file path=ppt/slides/_rels/slide54.xml.rels><?xml version="1.0" encoding="UTF-8" standalone="yes"?>
<Relationships xmlns="http://schemas.openxmlformats.org/package/2006/relationships"><Relationship Id="rId4" Type="http://schemas.openxmlformats.org/officeDocument/2006/relationships/slideLayout" Target="../slideLayouts/slideLayout18.xml"/><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image" Target="../media/image45.jpe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45.jpeg"/><Relationship Id="rId1" Type="http://schemas.openxmlformats.org/officeDocument/2006/relationships/image" Target="../media/image48.jpeg"/></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image" Target="../media/image50.png"/><Relationship Id="rId1" Type="http://schemas.openxmlformats.org/officeDocument/2006/relationships/image" Target="../media/image4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8.xml"/><Relationship Id="rId1" Type="http://schemas.openxmlformats.org/officeDocument/2006/relationships/image" Target="../media/image5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3.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png"/></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5.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57.png"/><Relationship Id="rId1" Type="http://schemas.openxmlformats.org/officeDocument/2006/relationships/image" Target="../media/image56.png"/></Relationships>
</file>

<file path=ppt/slides/_rels/slide7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59.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0.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7.jpeg"/></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1.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8.jpe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2.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4.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5.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098" name="Picture 4" descr="a14"/>
          <p:cNvPicPr>
            <a:picLocks noChangeAspect="1"/>
          </p:cNvPicPr>
          <p:nvPr/>
        </p:nvPicPr>
        <p:blipFill>
          <a:blip r:embed="rId1">
            <a:lum bright="-14001" contrast="-70000"/>
          </a:blip>
          <a:stretch>
            <a:fillRect/>
          </a:stretch>
        </p:blipFill>
        <p:spPr>
          <a:xfrm>
            <a:off x="2124075" y="2205038"/>
            <a:ext cx="4824413" cy="2981325"/>
          </a:xfrm>
          <a:prstGeom prst="rect">
            <a:avLst/>
          </a:prstGeom>
          <a:noFill/>
          <a:ln w="9525">
            <a:noFill/>
          </a:ln>
        </p:spPr>
      </p:pic>
      <p:sp>
        <p:nvSpPr>
          <p:cNvPr id="2050" name="Rectangle 2"/>
          <p:cNvSpPr>
            <a:spLocks noGrp="1" noChangeArrowheads="1"/>
          </p:cNvSpPr>
          <p:nvPr>
            <p:ph type="ctrTitle" idx="4294967295"/>
          </p:nvPr>
        </p:nvSpPr>
        <p:spPr>
          <a:xfrm>
            <a:off x="971550" y="476250"/>
            <a:ext cx="7772400" cy="1081088"/>
          </a:xfrm>
        </p:spPr>
        <p:txBody>
          <a:bodyPr wrap="square" lIns="91440" tIns="45720" rIns="91440" bIns="45720" numCol="1" anchor="b" anchorCtr="0" compatLnSpc="1"/>
          <a:lstStyle>
            <a:lvl1pPr lvl="0">
              <a:buClrTx/>
              <a:buSzTx/>
              <a:buFontTx/>
              <a:defRPr/>
            </a:lvl1pPr>
          </a:lstStyle>
          <a:p>
            <a:pPr lvl="0" eaLnBrk="1" hangingPunct="1">
              <a:buNone/>
            </a:pPr>
            <a:br>
              <a:rPr sz="5400" dirty="0">
                <a:solidFill>
                  <a:srgbClr val="99FF66"/>
                </a:solidFill>
                <a:effectLst>
                  <a:outerShdw blurRad="38100" dist="38100" dir="2700000">
                    <a:srgbClr val="000000"/>
                  </a:outerShdw>
                </a:effectLst>
              </a:rPr>
            </a:br>
            <a:r>
              <a:rPr sz="5400" i="1" dirty="0">
                <a:solidFill>
                  <a:srgbClr val="99FF66"/>
                </a:solidFill>
                <a:effectLst>
                  <a:outerShdw blurRad="38100" dist="38100" dir="2700000">
                    <a:srgbClr val="000000"/>
                  </a:outerShdw>
                </a:effectLst>
              </a:rPr>
              <a:t>Πεπτικό</a:t>
            </a:r>
            <a:endParaRPr sz="5400" i="1" dirty="0">
              <a:solidFill>
                <a:srgbClr val="99FF66"/>
              </a:solidFill>
              <a:effectLst>
                <a:outerShdw blurRad="38100" dist="38100" dir="2700000">
                  <a:srgbClr val="000000"/>
                </a:outerShdw>
              </a:effectLs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4" name="Text Box 2"/>
          <p:cNvSpPr txBox="1"/>
          <p:nvPr/>
        </p:nvSpPr>
        <p:spPr>
          <a:xfrm>
            <a:off x="1692275" y="134938"/>
            <a:ext cx="5219700" cy="466725"/>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2400" b="1" dirty="0"/>
              <a:t>Τα επίπεδα &amp; οι χώρες της κοιλίας</a:t>
            </a:r>
            <a:endParaRPr lang="el-GR" altLang="el-GR" sz="2400" b="1" dirty="0"/>
          </a:p>
        </p:txBody>
      </p:sp>
      <p:pic>
        <p:nvPicPr>
          <p:cNvPr id="13315" name="Picture 3" descr="ab_region"/>
          <p:cNvPicPr>
            <a:picLocks noChangeAspect="1"/>
          </p:cNvPicPr>
          <p:nvPr/>
        </p:nvPicPr>
        <p:blipFill>
          <a:blip r:embed="rId1"/>
          <a:stretch>
            <a:fillRect/>
          </a:stretch>
        </p:blipFill>
        <p:spPr>
          <a:xfrm>
            <a:off x="466725" y="692150"/>
            <a:ext cx="7993063" cy="5765800"/>
          </a:xfrm>
          <a:prstGeom prst="rect">
            <a:avLst/>
          </a:prstGeom>
          <a:solidFill>
            <a:schemeClr val="bg1"/>
          </a:solidFill>
          <a:ln w="9525" cap="flat" cmpd="sng">
            <a:solidFill>
              <a:schemeClr val="bg1"/>
            </a:solidFill>
            <a:prstDash val="solid"/>
            <a:miter/>
            <a:headEnd type="none" w="med" len="med"/>
            <a:tailEnd type="none" w="med" len="med"/>
          </a:ln>
        </p:spPr>
      </p:pic>
      <p:sp>
        <p:nvSpPr>
          <p:cNvPr id="13316" name="Text Box 4"/>
          <p:cNvSpPr txBox="1"/>
          <p:nvPr/>
        </p:nvSpPr>
        <p:spPr>
          <a:xfrm>
            <a:off x="4787900" y="1268413"/>
            <a:ext cx="3857625" cy="376237"/>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Επίπεδα (μεσοκλειδικές γραμμές)</a:t>
            </a:r>
            <a:endParaRPr lang="el-GR" altLang="el-GR" sz="1800" b="1" dirty="0"/>
          </a:p>
        </p:txBody>
      </p:sp>
      <p:sp>
        <p:nvSpPr>
          <p:cNvPr id="13317" name="Line 5"/>
          <p:cNvSpPr/>
          <p:nvPr/>
        </p:nvSpPr>
        <p:spPr>
          <a:xfrm>
            <a:off x="5651500" y="1844675"/>
            <a:ext cx="0" cy="504825"/>
          </a:xfrm>
          <a:prstGeom prst="line">
            <a:avLst/>
          </a:prstGeom>
          <a:ln w="9525" cap="flat" cmpd="sng">
            <a:solidFill>
              <a:schemeClr val="bg1"/>
            </a:solidFill>
            <a:prstDash val="solid"/>
            <a:headEnd type="none" w="med" len="med"/>
            <a:tailEnd type="triangle" w="med" len="med"/>
          </a:ln>
        </p:spPr>
      </p:sp>
      <p:sp>
        <p:nvSpPr>
          <p:cNvPr id="13318" name="Line 6"/>
          <p:cNvSpPr/>
          <p:nvPr/>
        </p:nvSpPr>
        <p:spPr>
          <a:xfrm flipH="1">
            <a:off x="3995738" y="1844675"/>
            <a:ext cx="1584325" cy="720725"/>
          </a:xfrm>
          <a:prstGeom prst="line">
            <a:avLst/>
          </a:prstGeom>
          <a:ln w="9525" cap="flat" cmpd="sng">
            <a:solidFill>
              <a:schemeClr val="bg1"/>
            </a:solidFill>
            <a:prstDash val="solid"/>
            <a:headEnd type="none" w="med" len="med"/>
            <a:tailEnd type="triangle" w="med" len="med"/>
          </a:ln>
        </p:spPr>
      </p:sp>
      <p:sp>
        <p:nvSpPr>
          <p:cNvPr id="13319" name="Text Box 7"/>
          <p:cNvSpPr txBox="1"/>
          <p:nvPr/>
        </p:nvSpPr>
        <p:spPr>
          <a:xfrm>
            <a:off x="592138" y="3952875"/>
            <a:ext cx="1254125" cy="650875"/>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Οριζόντια</a:t>
            </a:r>
            <a:endParaRPr lang="el-GR" altLang="el-GR" sz="1800" b="1" dirty="0"/>
          </a:p>
          <a:p>
            <a:pPr marL="0" lvl="0" indent="0" eaLnBrk="1" hangingPunct="1">
              <a:spcBef>
                <a:spcPct val="0"/>
              </a:spcBef>
              <a:buClrTx/>
              <a:buFontTx/>
              <a:buNone/>
            </a:pPr>
            <a:r>
              <a:rPr lang="el-GR" altLang="el-GR" sz="1800" b="1" dirty="0"/>
              <a:t>επίπεδα</a:t>
            </a:r>
            <a:endParaRPr lang="el-GR" altLang="el-GR" sz="1800" b="1" dirty="0"/>
          </a:p>
        </p:txBody>
      </p:sp>
      <p:sp>
        <p:nvSpPr>
          <p:cNvPr id="13320" name="Line 8"/>
          <p:cNvSpPr/>
          <p:nvPr/>
        </p:nvSpPr>
        <p:spPr>
          <a:xfrm flipV="1">
            <a:off x="1908175" y="3716338"/>
            <a:ext cx="863600" cy="504825"/>
          </a:xfrm>
          <a:prstGeom prst="line">
            <a:avLst/>
          </a:prstGeom>
          <a:ln w="9525" cap="flat" cmpd="sng">
            <a:solidFill>
              <a:schemeClr val="bg1"/>
            </a:solidFill>
            <a:prstDash val="solid"/>
            <a:headEnd type="none" w="med" len="med"/>
            <a:tailEnd type="triangle" w="med" len="med"/>
          </a:ln>
        </p:spPr>
      </p:sp>
      <p:sp>
        <p:nvSpPr>
          <p:cNvPr id="13321" name="Line 9"/>
          <p:cNvSpPr/>
          <p:nvPr/>
        </p:nvSpPr>
        <p:spPr>
          <a:xfrm>
            <a:off x="1908175" y="4221163"/>
            <a:ext cx="720725" cy="576262"/>
          </a:xfrm>
          <a:prstGeom prst="line">
            <a:avLst/>
          </a:prstGeom>
          <a:ln w="9525" cap="flat" cmpd="sng">
            <a:solidFill>
              <a:schemeClr val="bg1"/>
            </a:solidFill>
            <a:prstDash val="solid"/>
            <a:headEnd type="none" w="med" len="med"/>
            <a:tailEnd type="triangle" w="med" len="med"/>
          </a:ln>
        </p:spPr>
      </p:sp>
      <p:sp>
        <p:nvSpPr>
          <p:cNvPr id="13322" name="Text Box 10"/>
          <p:cNvSpPr txBox="1"/>
          <p:nvPr/>
        </p:nvSpPr>
        <p:spPr>
          <a:xfrm>
            <a:off x="592138" y="5897563"/>
            <a:ext cx="1077912" cy="376237"/>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9 χώρες</a:t>
            </a:r>
            <a:endParaRPr lang="el-GR" altLang="el-GR" sz="1800" b="1" dirty="0"/>
          </a:p>
        </p:txBody>
      </p:sp>
      <p:sp>
        <p:nvSpPr>
          <p:cNvPr id="13323" name="Text Box 11"/>
          <p:cNvSpPr txBox="1"/>
          <p:nvPr/>
        </p:nvSpPr>
        <p:spPr>
          <a:xfrm>
            <a:off x="2176463" y="3521075"/>
            <a:ext cx="663575" cy="376238"/>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ΥΠΕ</a:t>
            </a:r>
            <a:endParaRPr lang="el-GR" altLang="el-GR" sz="1800" b="1" dirty="0"/>
          </a:p>
        </p:txBody>
      </p:sp>
      <p:sp>
        <p:nvSpPr>
          <p:cNvPr id="13324" name="Text Box 12"/>
          <p:cNvSpPr txBox="1"/>
          <p:nvPr/>
        </p:nvSpPr>
        <p:spPr>
          <a:xfrm>
            <a:off x="2195513" y="4745038"/>
            <a:ext cx="698500" cy="376237"/>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ΔΦΕ</a:t>
            </a:r>
            <a:endParaRPr lang="el-GR" altLang="el-GR" sz="1800" b="1" dirty="0"/>
          </a:p>
        </p:txBody>
      </p:sp>
      <p:sp>
        <p:nvSpPr>
          <p:cNvPr id="13325" name="Text Box 13"/>
          <p:cNvSpPr txBox="1"/>
          <p:nvPr/>
        </p:nvSpPr>
        <p:spPr>
          <a:xfrm>
            <a:off x="3975100" y="2728913"/>
            <a:ext cx="1455738" cy="650875"/>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Επιγάστριο</a:t>
            </a:r>
            <a:endParaRPr lang="el-GR" altLang="el-GR" sz="1800" b="1" dirty="0"/>
          </a:p>
          <a:p>
            <a:pPr marL="0" lvl="0" indent="0" eaLnBrk="1" hangingPunct="1">
              <a:spcBef>
                <a:spcPct val="0"/>
              </a:spcBef>
              <a:buClrTx/>
              <a:buFontTx/>
              <a:buNone/>
            </a:pPr>
            <a:r>
              <a:rPr lang="el-GR" altLang="el-GR" sz="1800" b="1" dirty="0"/>
              <a:t> </a:t>
            </a:r>
            <a:endParaRPr lang="el-GR" altLang="el-GR" sz="1800" b="1" dirty="0"/>
          </a:p>
        </p:txBody>
      </p:sp>
      <p:sp>
        <p:nvSpPr>
          <p:cNvPr id="13326" name="Text Box 14"/>
          <p:cNvSpPr txBox="1"/>
          <p:nvPr/>
        </p:nvSpPr>
        <p:spPr>
          <a:xfrm>
            <a:off x="4043363" y="3881438"/>
            <a:ext cx="1273175" cy="650875"/>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ctr" eaLnBrk="1" hangingPunct="1">
              <a:spcBef>
                <a:spcPct val="0"/>
              </a:spcBef>
              <a:buClrTx/>
              <a:buFontTx/>
              <a:buNone/>
            </a:pPr>
            <a:r>
              <a:rPr lang="el-GR" altLang="el-GR" sz="1800" b="1" dirty="0"/>
              <a:t>Ομφαλική</a:t>
            </a:r>
            <a:endParaRPr lang="el-GR" altLang="el-GR" sz="1800" b="1" dirty="0"/>
          </a:p>
          <a:p>
            <a:pPr marL="0" lvl="0" indent="0" algn="ctr" eaLnBrk="1" hangingPunct="1">
              <a:spcBef>
                <a:spcPct val="0"/>
              </a:spcBef>
              <a:buClrTx/>
              <a:buFontTx/>
              <a:buNone/>
            </a:pPr>
            <a:r>
              <a:rPr lang="el-GR" altLang="el-GR" sz="1800" b="1" dirty="0"/>
              <a:t>χώρα</a:t>
            </a:r>
            <a:endParaRPr lang="el-GR" altLang="el-GR" sz="1800" b="1" dirty="0"/>
          </a:p>
        </p:txBody>
      </p:sp>
      <p:sp>
        <p:nvSpPr>
          <p:cNvPr id="13327" name="Text Box 15"/>
          <p:cNvSpPr txBox="1"/>
          <p:nvPr/>
        </p:nvSpPr>
        <p:spPr>
          <a:xfrm>
            <a:off x="3995738" y="5176838"/>
            <a:ext cx="1531937" cy="650875"/>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Υπογάστριο</a:t>
            </a:r>
            <a:endParaRPr lang="el-GR" altLang="el-GR" sz="1800" b="1" dirty="0"/>
          </a:p>
          <a:p>
            <a:pPr marL="0" lvl="0" indent="0" eaLnBrk="1" hangingPunct="1">
              <a:spcBef>
                <a:spcPct val="0"/>
              </a:spcBef>
              <a:buClrTx/>
              <a:buFontTx/>
              <a:buNone/>
            </a:pPr>
            <a:endParaRPr lang="el-GR" altLang="el-GR" sz="1800" b="1" dirty="0"/>
          </a:p>
        </p:txBody>
      </p:sp>
      <p:sp>
        <p:nvSpPr>
          <p:cNvPr id="13328" name="Text Box 16"/>
          <p:cNvSpPr txBox="1"/>
          <p:nvPr/>
        </p:nvSpPr>
        <p:spPr>
          <a:xfrm>
            <a:off x="5795963" y="2565400"/>
            <a:ext cx="1670050" cy="925513"/>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endParaRPr lang="el-GR" altLang="el-GR" sz="1800" b="1" dirty="0"/>
          </a:p>
          <a:p>
            <a:pPr marL="0" lvl="0" indent="0" eaLnBrk="1" hangingPunct="1">
              <a:spcBef>
                <a:spcPct val="0"/>
              </a:spcBef>
              <a:buClrTx/>
              <a:buFontTx/>
              <a:buNone/>
            </a:pPr>
            <a:r>
              <a:rPr lang="el-GR" altLang="el-GR" sz="1800" b="1" dirty="0"/>
              <a:t>ΑΡ</a:t>
            </a:r>
            <a:endParaRPr lang="el-GR" altLang="el-GR" sz="1800" b="1" dirty="0"/>
          </a:p>
          <a:p>
            <a:pPr marL="0" lvl="0" indent="0" eaLnBrk="1" hangingPunct="1">
              <a:spcBef>
                <a:spcPct val="0"/>
              </a:spcBef>
              <a:buClrTx/>
              <a:buFontTx/>
              <a:buNone/>
            </a:pPr>
            <a:r>
              <a:rPr lang="el-GR" altLang="el-GR" sz="1800" b="1" dirty="0"/>
              <a:t>Υποχόνδρια  </a:t>
            </a:r>
            <a:endParaRPr lang="el-GR" altLang="el-GR" sz="1800" b="1" dirty="0"/>
          </a:p>
        </p:txBody>
      </p:sp>
      <p:sp>
        <p:nvSpPr>
          <p:cNvPr id="13329" name="Text Box 17"/>
          <p:cNvSpPr txBox="1"/>
          <p:nvPr/>
        </p:nvSpPr>
        <p:spPr>
          <a:xfrm>
            <a:off x="1979613" y="2565400"/>
            <a:ext cx="1797050" cy="925513"/>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ΔΕ</a:t>
            </a:r>
            <a:endParaRPr lang="el-GR" altLang="el-GR" sz="1800" b="1" dirty="0"/>
          </a:p>
          <a:p>
            <a:pPr marL="0" lvl="0" indent="0" eaLnBrk="1" hangingPunct="1">
              <a:spcBef>
                <a:spcPct val="0"/>
              </a:spcBef>
              <a:buClrTx/>
              <a:buFontTx/>
              <a:buNone/>
            </a:pPr>
            <a:r>
              <a:rPr lang="el-GR" altLang="el-GR" sz="1800" b="1" dirty="0"/>
              <a:t>Υποχόνδρια    </a:t>
            </a:r>
            <a:endParaRPr lang="el-GR" altLang="el-GR" sz="1800" b="1" dirty="0"/>
          </a:p>
          <a:p>
            <a:pPr marL="0" lvl="0" indent="0" eaLnBrk="1" hangingPunct="1">
              <a:spcBef>
                <a:spcPct val="0"/>
              </a:spcBef>
              <a:buClrTx/>
              <a:buFontTx/>
              <a:buNone/>
            </a:pPr>
            <a:r>
              <a:rPr lang="el-GR" altLang="el-GR" sz="1800" b="1" dirty="0"/>
              <a:t> </a:t>
            </a:r>
            <a:endParaRPr lang="el-GR" altLang="el-GR" sz="1800" b="1" dirty="0"/>
          </a:p>
        </p:txBody>
      </p:sp>
      <p:sp>
        <p:nvSpPr>
          <p:cNvPr id="13330" name="Text Box 18"/>
          <p:cNvSpPr txBox="1"/>
          <p:nvPr/>
        </p:nvSpPr>
        <p:spPr>
          <a:xfrm>
            <a:off x="5867400" y="3808413"/>
            <a:ext cx="1122363" cy="925512"/>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ΑΡ</a:t>
            </a:r>
            <a:endParaRPr lang="el-GR" altLang="el-GR" sz="1800" b="1" dirty="0"/>
          </a:p>
          <a:p>
            <a:pPr marL="0" lvl="0" indent="0" eaLnBrk="1" hangingPunct="1">
              <a:spcBef>
                <a:spcPct val="0"/>
              </a:spcBef>
              <a:buClrTx/>
              <a:buFontTx/>
              <a:buNone/>
            </a:pPr>
            <a:r>
              <a:rPr lang="el-GR" altLang="el-GR" sz="1800" b="1" dirty="0"/>
              <a:t>Πλάγια</a:t>
            </a:r>
            <a:endParaRPr lang="el-GR" altLang="el-GR" sz="1800" b="1" dirty="0"/>
          </a:p>
          <a:p>
            <a:pPr marL="0" lvl="0" indent="0" eaLnBrk="1" hangingPunct="1">
              <a:spcBef>
                <a:spcPct val="0"/>
              </a:spcBef>
              <a:buClrTx/>
              <a:buFontTx/>
              <a:buNone/>
            </a:pPr>
            <a:r>
              <a:rPr lang="el-GR" altLang="el-GR" sz="1800" b="1" dirty="0"/>
              <a:t>κοιλιακή</a:t>
            </a:r>
            <a:endParaRPr lang="el-GR" altLang="el-GR" sz="1800" b="1" dirty="0"/>
          </a:p>
        </p:txBody>
      </p:sp>
      <p:sp>
        <p:nvSpPr>
          <p:cNvPr id="13331" name="Text Box 19"/>
          <p:cNvSpPr txBox="1"/>
          <p:nvPr/>
        </p:nvSpPr>
        <p:spPr>
          <a:xfrm>
            <a:off x="2771775" y="3789363"/>
            <a:ext cx="1122363" cy="925512"/>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ΔΕ</a:t>
            </a:r>
            <a:endParaRPr lang="el-GR" altLang="el-GR" sz="1800" b="1" dirty="0"/>
          </a:p>
          <a:p>
            <a:pPr marL="0" lvl="0" indent="0" eaLnBrk="1" hangingPunct="1">
              <a:spcBef>
                <a:spcPct val="0"/>
              </a:spcBef>
              <a:buClrTx/>
              <a:buFontTx/>
              <a:buNone/>
            </a:pPr>
            <a:r>
              <a:rPr lang="el-GR" altLang="el-GR" sz="1800" b="1" dirty="0"/>
              <a:t>Πλάγια</a:t>
            </a:r>
            <a:endParaRPr lang="el-GR" altLang="el-GR" sz="1800" b="1" dirty="0"/>
          </a:p>
          <a:p>
            <a:pPr marL="0" lvl="0" indent="0" eaLnBrk="1" hangingPunct="1">
              <a:spcBef>
                <a:spcPct val="0"/>
              </a:spcBef>
              <a:buClrTx/>
              <a:buFontTx/>
              <a:buNone/>
            </a:pPr>
            <a:r>
              <a:rPr lang="el-GR" altLang="el-GR" sz="1800" b="1" dirty="0"/>
              <a:t>κοιλιακή</a:t>
            </a:r>
            <a:endParaRPr lang="el-GR" altLang="el-GR" sz="1800" b="1" dirty="0"/>
          </a:p>
        </p:txBody>
      </p:sp>
      <p:sp>
        <p:nvSpPr>
          <p:cNvPr id="13332" name="Text Box 20"/>
          <p:cNvSpPr txBox="1"/>
          <p:nvPr/>
        </p:nvSpPr>
        <p:spPr>
          <a:xfrm>
            <a:off x="5867400" y="5105400"/>
            <a:ext cx="1422400" cy="925513"/>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ΑΡ</a:t>
            </a:r>
            <a:endParaRPr lang="el-GR" altLang="el-GR" sz="1800" b="1" dirty="0"/>
          </a:p>
          <a:p>
            <a:pPr marL="0" lvl="0" indent="0" eaLnBrk="1" hangingPunct="1">
              <a:spcBef>
                <a:spcPct val="0"/>
              </a:spcBef>
              <a:buClrTx/>
              <a:buFontTx/>
              <a:buNone/>
            </a:pPr>
            <a:r>
              <a:rPr lang="el-GR" altLang="el-GR" sz="1800" b="1" dirty="0"/>
              <a:t>Βουβωνική</a:t>
            </a:r>
            <a:endParaRPr lang="el-GR" altLang="el-GR" sz="1800" b="1" dirty="0"/>
          </a:p>
          <a:p>
            <a:pPr marL="0" lvl="0" indent="0" eaLnBrk="1" hangingPunct="1">
              <a:spcBef>
                <a:spcPct val="0"/>
              </a:spcBef>
              <a:buClrTx/>
              <a:buFontTx/>
              <a:buNone/>
            </a:pPr>
            <a:endParaRPr lang="el-GR" altLang="el-GR" sz="1800" b="1" dirty="0"/>
          </a:p>
        </p:txBody>
      </p:sp>
      <p:sp>
        <p:nvSpPr>
          <p:cNvPr id="13333" name="Text Box 21"/>
          <p:cNvSpPr txBox="1"/>
          <p:nvPr/>
        </p:nvSpPr>
        <p:spPr>
          <a:xfrm>
            <a:off x="2339975" y="5084763"/>
            <a:ext cx="1422400" cy="925512"/>
          </a:xfrm>
          <a:prstGeom prst="rect">
            <a:avLst/>
          </a:prstGeom>
          <a:solidFill>
            <a:schemeClr val="bg1"/>
          </a:solidFill>
          <a:ln w="9525" cap="flat" cmpd="sng">
            <a:solidFill>
              <a:schemeClr val="bg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ΔΕ</a:t>
            </a:r>
            <a:endParaRPr lang="el-GR" altLang="el-GR" sz="1800" b="1" dirty="0"/>
          </a:p>
          <a:p>
            <a:pPr marL="0" lvl="0" indent="0" eaLnBrk="1" hangingPunct="1">
              <a:spcBef>
                <a:spcPct val="0"/>
              </a:spcBef>
              <a:buClrTx/>
              <a:buFontTx/>
              <a:buNone/>
            </a:pPr>
            <a:r>
              <a:rPr lang="el-GR" altLang="el-GR" sz="1800" b="1" dirty="0"/>
              <a:t>Βουβωνική</a:t>
            </a:r>
            <a:endParaRPr lang="el-GR" altLang="el-GR" sz="1800" b="1" dirty="0"/>
          </a:p>
          <a:p>
            <a:pPr marL="0" lvl="0" indent="0" eaLnBrk="1" hangingPunct="1">
              <a:spcBef>
                <a:spcPct val="0"/>
              </a:spcBef>
              <a:buClrTx/>
              <a:buFontTx/>
              <a:buNone/>
            </a:pPr>
            <a:endParaRPr lang="el-GR" altLang="el-GR" sz="1800" b="1" dirty="0"/>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5474" name="Εικόνα 1"/>
          <p:cNvPicPr>
            <a:picLocks noChangeAspect="1"/>
          </p:cNvPicPr>
          <p:nvPr/>
        </p:nvPicPr>
        <p:blipFill>
          <a:blip r:embed="rId1"/>
          <a:stretch>
            <a:fillRect/>
          </a:stretch>
        </p:blipFill>
        <p:spPr>
          <a:xfrm>
            <a:off x="95250" y="180975"/>
            <a:ext cx="8953500" cy="6496050"/>
          </a:xfrm>
          <a:prstGeom prst="rect">
            <a:avLst/>
          </a:prstGeom>
          <a:noFill/>
          <a:ln w="9525">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a:xfrm>
            <a:off x="301625" y="274638"/>
            <a:ext cx="8510588" cy="968375"/>
          </a:xfrm>
        </p:spPr>
        <p:txBody>
          <a:bodyPr vert="horz" wrap="square" lIns="91440" tIns="45720" rIns="91440" bIns="45720" numCol="1" anchor="ctr" anchorCtr="0" compatLnSpc="1"/>
          <a:p>
            <a:pPr>
              <a:buNone/>
            </a:pPr>
            <a:r>
              <a:rPr dirty="0">
                <a:effectLst>
                  <a:outerShdw blurRad="38100" dist="38100" dir="2700000">
                    <a:srgbClr val="000000"/>
                  </a:outerShdw>
                </a:effectLst>
              </a:rPr>
              <a:t>Χοληφόρα &amp; χοληδόχος κύστη</a:t>
            </a: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301625" y="1412875"/>
            <a:ext cx="8540750" cy="4422775"/>
          </a:xfrm>
        </p:spPr>
        <p:txBody>
          <a:bodyPr vert="horz" wrap="square" lIns="91440" tIns="45720" rIns="91440" bIns="45720" numCol="1" anchor="t" anchorCtr="0" compatLnSpc="1"/>
          <a:lstStyle/>
          <a:p>
            <a:pPr algn="just"/>
            <a:r>
              <a:rPr sz="2400" dirty="0">
                <a:effectLst>
                  <a:outerShdw blurRad="38100" dist="38100" dir="2700000">
                    <a:srgbClr val="000000"/>
                  </a:outerShdw>
                </a:effectLst>
              </a:rPr>
              <a:t>Η χολή εκκρίνεται από τα ηπατικά κύτταρα στα χοληφόρα τριχοειδή. Τα χοληφόρα τριχοειδή εκβάλλουν στους περιλόβιους χοληφόρους πόρος, οι οποίοι περιβάλλουν το ηπατικό λοβίο και τελικά συνενώνονται και σχηματίζουν τους μεσολόβιους χοληφόρους πόρους. Οι μεσολόβιοι χοληφόροι πόροι βρίσκονται στους χώρους μεταξύ των ηπατικών λοβίων. Τελικά, από τη συνένωση των μεσολόβιων πόρων, σχηματίζονται ο δεξιός και ο αριστερός ηπατικός πόρος, οι οποίοι εκβάλλουν από την πύλη του ήπατος, ενώνονται και</a:t>
            </a:r>
            <a:r>
              <a:rPr lang="en-US" altLang="x-none" sz="2400" dirty="0">
                <a:effectLst>
                  <a:outerShdw blurRad="38100" dist="38100" dir="2700000">
                    <a:srgbClr val="000000"/>
                  </a:outerShdw>
                </a:effectLst>
              </a:rPr>
              <a:t> </a:t>
            </a:r>
            <a:r>
              <a:rPr sz="2400" dirty="0">
                <a:effectLst>
                  <a:outerShdw blurRad="38100" dist="38100" dir="2700000">
                    <a:srgbClr val="000000"/>
                  </a:outerShdw>
                </a:effectLst>
              </a:rPr>
              <a:t>σχηματίζουν τον κοινό ηπατικό πόρο</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260350"/>
            <a:ext cx="8540750" cy="6408738"/>
          </a:xfrm>
        </p:spPr>
        <p:txBody>
          <a:bodyPr vert="horz" wrap="square" lIns="91440" tIns="45720" rIns="91440" bIns="45720" numCol="1" anchor="t" anchorCtr="0" compatLnSpc="1"/>
          <a:lstStyle/>
          <a:p>
            <a:pPr algn="just"/>
            <a:r>
              <a:rPr sz="2400" dirty="0">
                <a:effectLst>
                  <a:outerShdw blurRad="38100" dist="38100" dir="2700000">
                    <a:srgbClr val="000000"/>
                  </a:outerShdw>
                </a:effectLst>
              </a:rPr>
              <a:t>Ο κοινός ηπατικός πόρος ενώνεται με τον κυστικό πόρο της χοληδόχου κύστης και σχηματίζουν τον χοληδόχο πόρο (6-8 εκ), ο οποίος πορεύεται μέσα στον ηπατοδωδεκαδακτυλικό σύνδεσμο</a:t>
            </a:r>
            <a:endParaRPr lang="en-US" altLang="x-none" sz="2400" dirty="0">
              <a:effectLst>
                <a:outerShdw blurRad="38100" dist="38100" dir="2700000">
                  <a:srgbClr val="000000"/>
                </a:outerShdw>
              </a:effectLst>
            </a:endParaRPr>
          </a:p>
          <a:p>
            <a:pPr algn="just"/>
            <a:endParaRPr sz="2400" dirty="0">
              <a:effectLst>
                <a:outerShdw blurRad="38100" dist="38100" dir="2700000">
                  <a:srgbClr val="000000"/>
                </a:outerShdw>
              </a:effectLst>
            </a:endParaRPr>
          </a:p>
          <a:p>
            <a:pPr algn="just"/>
            <a:r>
              <a:rPr sz="2400" dirty="0">
                <a:effectLst>
                  <a:outerShdw blurRad="38100" dist="38100" dir="2700000">
                    <a:srgbClr val="000000"/>
                  </a:outerShdw>
                </a:effectLst>
              </a:rPr>
              <a:t>Ο χοληδόχος πόρος συναντά το μείζονα παγκρεατικό πόρο και πορεύονται μέσα στο δωδεκαδάκτυλο, όπου συνενώνονται και σχηματίζουν την ηπατοπαγκρεατική λήκυθο του Vater, η οποία εκβάλλει στον αυλό του δωδεκαδακτύλου με τη μείζονα δωδεκαδακτυλική θηλή. Η ηπατοπαγκρεατική λήκυθος, φέρει τον σφιγκτήρα του Oddi, o oποίος ελέγχει τη ροή της χολής και του παγκρεατικού υγρού στο δωδεκαδάκτυλο</a:t>
            </a:r>
            <a:endParaRPr sz="2400" dirty="0">
              <a:effectLst>
                <a:outerShdw blurRad="38100" dist="38100" dir="2700000">
                  <a:srgbClr val="000000"/>
                </a:outerShdw>
              </a:effectLst>
            </a:endParaRPr>
          </a:p>
          <a:p>
            <a:pPr>
              <a:buNone/>
            </a:pPr>
            <a:endParaRPr dirty="0">
              <a:effectLst>
                <a:outerShdw blurRad="38100" dist="38100" dir="2700000">
                  <a:srgbClr val="000000"/>
                </a:outerShdw>
              </a:effectLst>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333375"/>
            <a:ext cx="8540750" cy="5765800"/>
          </a:xfrm>
        </p:spPr>
        <p:txBody>
          <a:bodyPr vert="horz" wrap="square" lIns="91440" tIns="45720" rIns="91440" bIns="45720" numCol="1" anchor="t" anchorCtr="0" compatLnSpc="1"/>
          <a:lstStyle/>
          <a:p>
            <a:pPr algn="just"/>
            <a:r>
              <a:rPr sz="2000" dirty="0">
                <a:effectLst>
                  <a:outerShdw blurRad="38100" dist="38100" dir="2700000">
                    <a:srgbClr val="000000"/>
                  </a:outerShdw>
                </a:effectLst>
              </a:rPr>
              <a:t>Η χοληδόχος κύστη είναι ένα σακοειδές όργανο απιοειδούς σχήματος και εντοπίζεται στην κάτω επιφάνεια του ήπατος, κατά μήκος του δεξιού χείλους του τετράπλευρου λοβού του, στον κυστικό βόθρο. Έχει χωρητικότητα 30-50 ml και συντελεί στη συμπύκνωση της χολής, που εκκρίνεται από το ήπαρ και στην αποθήκευσή της στα μεσοδιαστήματα των ενεργών φάσεων της πέψης</a:t>
            </a:r>
            <a:endParaRPr lang="en-US" altLang="x-none" sz="2000" dirty="0">
              <a:effectLst>
                <a:outerShdw blurRad="38100" dist="38100" dir="2700000">
                  <a:srgbClr val="000000"/>
                </a:outerShdw>
              </a:effectLst>
            </a:endParaRPr>
          </a:p>
          <a:p>
            <a:pPr algn="just"/>
            <a:r>
              <a:rPr sz="2000" dirty="0">
                <a:effectLst>
                  <a:outerShdw blurRad="38100" dist="38100" dir="2700000">
                    <a:srgbClr val="000000"/>
                  </a:outerShdw>
                </a:effectLst>
              </a:rPr>
              <a:t>Η χοληδόχος κύστη διαιρείται στον πυθμένα, στο σώμα και στον αυχένα. Ο αυχένας είναι στενός, κωνοειδής και μεταπίπτει στον κυστικό πόρο. Στο εσωτερικό του αυχένα, ο βλεννογόνος αίρεται σε πτυχή, την ελικοειδή βαλβίδα του Ηeister, που εντείνεται και εντός</a:t>
            </a:r>
            <a:r>
              <a:rPr lang="en-US" altLang="x-none" sz="2000" dirty="0">
                <a:effectLst>
                  <a:outerShdw blurRad="38100" dist="38100" dir="2700000">
                    <a:srgbClr val="000000"/>
                  </a:outerShdw>
                </a:effectLst>
              </a:rPr>
              <a:t> </a:t>
            </a:r>
            <a:r>
              <a:rPr sz="2000" dirty="0">
                <a:effectLst>
                  <a:outerShdw blurRad="38100" dist="38100" dir="2700000">
                    <a:srgbClr val="000000"/>
                  </a:outerShdw>
                </a:effectLst>
              </a:rPr>
              <a:t>του κυστικού πόρου. Η βαλβίδα αυτή είναι απαραίτητη, για να μένει ανοιχτός ο αυλός του κυστικού πόρου και του αυχένα της χοληδόχου κύστεως.</a:t>
            </a:r>
            <a:endParaRPr sz="2000" dirty="0">
              <a:effectLst>
                <a:outerShdw blurRad="38100" dist="38100" dir="2700000">
                  <a:srgbClr val="000000"/>
                </a:outerShdw>
              </a:effectLst>
            </a:endParaRPr>
          </a:p>
          <a:p>
            <a:pPr algn="just"/>
            <a:r>
              <a:rPr sz="2000" dirty="0">
                <a:effectLst>
                  <a:outerShdw blurRad="38100" dist="38100" dir="2700000">
                    <a:srgbClr val="000000"/>
                  </a:outerShdw>
                </a:effectLst>
              </a:rPr>
              <a:t>Το τοίχωμα της χοληδόχου κύστεως αποτελείται από έξω προς τα μέσα από: </a:t>
            </a:r>
            <a:endParaRPr lang="en-US" altLang="x-none" sz="2000" dirty="0">
              <a:effectLst>
                <a:outerShdw blurRad="38100" dist="38100" dir="2700000">
                  <a:srgbClr val="000000"/>
                </a:outerShdw>
              </a:effectLst>
            </a:endParaRPr>
          </a:p>
          <a:p>
            <a:pPr algn="just">
              <a:buNone/>
            </a:pPr>
            <a:r>
              <a:rPr sz="2000" dirty="0">
                <a:effectLst>
                  <a:outerShdw blurRad="38100" dist="38100" dir="2700000">
                    <a:srgbClr val="000000"/>
                  </a:outerShdw>
                </a:effectLst>
              </a:rPr>
              <a:t>α) το περισπλάχνιο πέταλο του περιτοναίου, που την περιβάλλει ατελώς </a:t>
            </a:r>
            <a:endParaRPr lang="en-US" altLang="x-none" sz="2000" dirty="0">
              <a:effectLst>
                <a:outerShdw blurRad="38100" dist="38100" dir="2700000">
                  <a:srgbClr val="000000"/>
                </a:outerShdw>
              </a:effectLst>
            </a:endParaRPr>
          </a:p>
          <a:p>
            <a:pPr algn="just">
              <a:buNone/>
            </a:pPr>
            <a:r>
              <a:rPr sz="2000" dirty="0">
                <a:effectLst>
                  <a:outerShdw blurRad="38100" dist="38100" dir="2700000">
                    <a:srgbClr val="000000"/>
                  </a:outerShdw>
                </a:effectLst>
              </a:rPr>
              <a:t>β) ινομυώδη χιτώνα </a:t>
            </a:r>
            <a:endParaRPr lang="en-US" altLang="x-none" sz="2000" dirty="0">
              <a:effectLst>
                <a:outerShdw blurRad="38100" dist="38100" dir="2700000">
                  <a:srgbClr val="000000"/>
                </a:outerShdw>
              </a:effectLst>
            </a:endParaRPr>
          </a:p>
          <a:p>
            <a:pPr algn="just">
              <a:buNone/>
            </a:pPr>
            <a:r>
              <a:rPr sz="2000" dirty="0">
                <a:effectLst>
                  <a:outerShdw blurRad="38100" dist="38100" dir="2700000">
                    <a:srgbClr val="000000"/>
                  </a:outerShdw>
                </a:effectLst>
              </a:rPr>
              <a:t>γ) βλεννογόνο, που παρουσιάζει δίκτυο ανάγλυφων πτυχών</a:t>
            </a:r>
            <a:endParaRPr sz="2000" dirty="0">
              <a:effectLst>
                <a:outerShdw blurRad="38100" dist="38100" dir="2700000">
                  <a:srgbClr val="000000"/>
                </a:outerShdw>
              </a:effectLst>
            </a:endParaRPr>
          </a:p>
          <a:p>
            <a:endParaRPr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476250"/>
            <a:ext cx="8540750" cy="6121400"/>
          </a:xfrm>
        </p:spPr>
        <p:txBody>
          <a:bodyPr vert="horz" wrap="square" lIns="91440" tIns="45720" rIns="91440" bIns="45720" numCol="1" anchor="t" anchorCtr="0" compatLnSpc="1"/>
          <a:lstStyle/>
          <a:p>
            <a:pPr algn="just"/>
            <a:r>
              <a:rPr sz="2000" dirty="0">
                <a:effectLst>
                  <a:outerShdw blurRad="38100" dist="38100" dir="2700000">
                    <a:srgbClr val="000000"/>
                  </a:outerShdw>
                </a:effectLst>
              </a:rPr>
              <a:t>Η χοληδόχος κύστη αιματώνεται από την κυστική αρτηρία, ενώ οι φλέβες εκβάλλουν στις κυστικές φλέβες και κάποιες, από τον πυθμένα και το σώμα εκβάλλουν απευθείας στο ήπαρ</a:t>
            </a:r>
            <a:endParaRPr lang="en-US" altLang="x-none" sz="2000" dirty="0">
              <a:effectLst>
                <a:outerShdw blurRad="38100" dist="38100" dir="2700000">
                  <a:srgbClr val="000000"/>
                </a:outerShdw>
              </a:effectLst>
            </a:endParaRPr>
          </a:p>
          <a:p>
            <a:pPr algn="just">
              <a:buNone/>
            </a:pPr>
            <a:endParaRPr sz="2000" dirty="0">
              <a:effectLst>
                <a:outerShdw blurRad="38100" dist="38100" dir="2700000">
                  <a:srgbClr val="000000"/>
                </a:outerShdw>
              </a:effectLst>
            </a:endParaRPr>
          </a:p>
          <a:p>
            <a:pPr algn="just"/>
            <a:r>
              <a:rPr sz="2000" dirty="0">
                <a:effectLst>
                  <a:outerShdw blurRad="38100" dist="38100" dir="2700000">
                    <a:srgbClr val="000000"/>
                  </a:outerShdw>
                </a:effectLst>
              </a:rPr>
              <a:t>Η νεύρωσή της γίνεται από το κοιλιακό πλέγμα, το πνευμονογαστρικό και το δεξιό φρενικό νεύρο</a:t>
            </a:r>
            <a:endParaRPr lang="en-US" altLang="x-none" sz="2000" dirty="0">
              <a:effectLst>
                <a:outerShdw blurRad="38100" dist="38100" dir="2700000">
                  <a:srgbClr val="000000"/>
                </a:outerShdw>
              </a:effectLst>
            </a:endParaRPr>
          </a:p>
          <a:p>
            <a:pPr algn="just">
              <a:buNone/>
            </a:pPr>
            <a:endParaRPr sz="2000" dirty="0">
              <a:effectLst>
                <a:outerShdw blurRad="38100" dist="38100" dir="2700000">
                  <a:srgbClr val="000000"/>
                </a:outerShdw>
              </a:effectLst>
            </a:endParaRPr>
          </a:p>
          <a:p>
            <a:pPr algn="just"/>
            <a:r>
              <a:rPr sz="2000" dirty="0">
                <a:effectLst>
                  <a:outerShdw blurRad="38100" dist="38100" dir="2700000">
                    <a:srgbClr val="000000"/>
                  </a:outerShdw>
                </a:effectLst>
              </a:rPr>
              <a:t>Όταν η χολή εισέρχεται στην κυκλοφορία του αίματος, προκαλείται παθολογική κατάσταση που λέγεται ίκτερος, κατά την οποία το χρώμα του δέρματος είναι κίτρινο. Ο ίκτερος μπορεί να οφείλεται σε ηπατική νόσο, όπως η ηπατίτιδα και ο καρκίνος, όπου τα ηπατικά κύτταρα καταστρέφονται και η χολή εισέρχεται στο αίμα. Επίσης, όταν υπάρχει απόφραξη του χοληδόχου πόρου πχ από χολολίθους, η χολή δε μπορεί να φτάσει στο δωδεκαδάκτυλο και ρέει παλινδρόμως στον κοινό ηπατικό πόρο και τελικά εισέρχεται στην κυκλοφορία του αίματος</a:t>
            </a:r>
            <a:endParaRPr sz="20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2859031" y="2967335"/>
            <a:ext cx="3425938"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Πάγκρεας</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1618" name="Εικόνα 1"/>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260350"/>
            <a:ext cx="8540750" cy="6337300"/>
          </a:xfrm>
        </p:spPr>
        <p:txBody>
          <a:bodyPr vert="horz" wrap="square" lIns="91440" tIns="45720" rIns="91440" bIns="45720" numCol="1" anchor="t" anchorCtr="0" compatLnSpc="1"/>
          <a:lstStyle/>
          <a:p>
            <a:pPr algn="just"/>
            <a:r>
              <a:rPr sz="2000" dirty="0">
                <a:effectLst>
                  <a:outerShdw blurRad="38100" dist="38100" dir="2700000">
                    <a:srgbClr val="000000"/>
                  </a:outerShdw>
                </a:effectLst>
              </a:rPr>
              <a:t>Είναι μικτός αδένας και ανήκει στα οπισθοπεριτοναϊκά όργανα</a:t>
            </a:r>
            <a:endParaRPr lang="en-US" altLang="x-none" sz="2000" dirty="0">
              <a:effectLst>
                <a:outerShdw blurRad="38100" dist="38100" dir="2700000">
                  <a:srgbClr val="000000"/>
                </a:outerShdw>
              </a:effectLst>
            </a:endParaRPr>
          </a:p>
          <a:p>
            <a:pPr algn="just">
              <a:buNone/>
            </a:pPr>
            <a:endParaRPr sz="2000" dirty="0">
              <a:effectLst>
                <a:outerShdw blurRad="38100" dist="38100" dir="2700000">
                  <a:srgbClr val="000000"/>
                </a:outerShdw>
              </a:effectLst>
            </a:endParaRPr>
          </a:p>
          <a:p>
            <a:pPr algn="just"/>
            <a:r>
              <a:rPr sz="2000" dirty="0">
                <a:effectLst>
                  <a:outerShdw blurRad="38100" dist="38100" dir="2700000">
                    <a:srgbClr val="000000"/>
                  </a:outerShdw>
                </a:effectLst>
              </a:rPr>
              <a:t>Βρίσκεται στο αριστερό υποχόνδριο, πίσω από το στόμαχο, μπροστά από τον αριστερό νεφρό και προς τα έσω του σπλήνα και πολλές φορές σε επαφή με αυτόν μέσω της ουράς του. Έχει σχήμα σφύρας, φέρεται οριζόντια και προς τα άνω και εκτείνεται κατά μήκος του οπίσθιου κοιλιακού τοιχώματος από τον δωδεκαδάκτυλο έως το σπλήνα</a:t>
            </a:r>
            <a:endParaRPr lang="en-US" altLang="x-none" sz="2000" dirty="0">
              <a:effectLst>
                <a:outerShdw blurRad="38100" dist="38100" dir="2700000">
                  <a:srgbClr val="000000"/>
                </a:outerShdw>
              </a:effectLst>
            </a:endParaRPr>
          </a:p>
          <a:p>
            <a:pPr algn="just">
              <a:buNone/>
            </a:pPr>
            <a:endParaRPr sz="2000" dirty="0">
              <a:effectLst>
                <a:outerShdw blurRad="38100" dist="38100" dir="2700000">
                  <a:srgbClr val="000000"/>
                </a:outerShdw>
              </a:effectLst>
            </a:endParaRPr>
          </a:p>
          <a:p>
            <a:pPr algn="just"/>
            <a:r>
              <a:rPr sz="2000" dirty="0">
                <a:effectLst>
                  <a:outerShdw blurRad="38100" dist="38100" dir="2700000">
                    <a:srgbClr val="000000"/>
                  </a:outerShdw>
                </a:effectLst>
              </a:rPr>
              <a:t>Αποτελείται από τρία τμήματα:</a:t>
            </a:r>
            <a:endParaRPr lang="en-US" altLang="x-none" sz="2000" dirty="0">
              <a:effectLst>
                <a:outerShdw blurRad="38100" dist="38100" dir="2700000">
                  <a:srgbClr val="000000"/>
                </a:outerShdw>
              </a:effectLst>
            </a:endParaRPr>
          </a:p>
          <a:p>
            <a:pPr algn="just">
              <a:buNone/>
            </a:pPr>
            <a:endParaRPr sz="2000" dirty="0">
              <a:effectLst>
                <a:outerShdw blurRad="38100" dist="38100" dir="2700000">
                  <a:srgbClr val="000000"/>
                </a:outerShdw>
              </a:effectLst>
            </a:endParaRPr>
          </a:p>
          <a:p>
            <a:pPr algn="just">
              <a:buNone/>
            </a:pPr>
            <a:r>
              <a:rPr lang="en-US" altLang="x-none" sz="2000" dirty="0">
                <a:effectLst>
                  <a:outerShdw blurRad="38100" dist="38100" dir="2700000">
                    <a:srgbClr val="000000"/>
                  </a:outerShdw>
                </a:effectLst>
              </a:rPr>
              <a:t>1. </a:t>
            </a:r>
            <a:r>
              <a:rPr sz="2000" dirty="0">
                <a:effectLst>
                  <a:outerShdw blurRad="38100" dist="38100" dir="2700000">
                    <a:srgbClr val="000000"/>
                  </a:outerShdw>
                </a:effectLst>
              </a:rPr>
              <a:t>Την κεφαλή του παγκρέατος που περιβάλλεται από την αγκύλη του δωδεκαδακτύλου, με την οποία συνδέεται με ινώδεις δεσμίδες. Στο κατώτερο αριστερό τμήμα της παρουσιάζει μια προσεκβολή, την αγκιστροειδή απόφυση. Κάποιες φορές η αγκιστροδειδής απόφυση είναι ανεξάρτητη και αποτελεί το επικουρικό πάγκρεας</a:t>
            </a:r>
            <a:endParaRPr lang="en-US" altLang="x-none" sz="2000" dirty="0">
              <a:effectLst>
                <a:outerShdw blurRad="38100" dist="38100" dir="2700000">
                  <a:srgbClr val="000000"/>
                </a:outerShdw>
              </a:effectLst>
            </a:endParaRPr>
          </a:p>
          <a:p>
            <a:pPr algn="just">
              <a:buNone/>
            </a:pPr>
            <a:endParaRPr sz="2000" dirty="0">
              <a:effectLst>
                <a:outerShdw blurRad="38100" dist="38100" dir="2700000">
                  <a:srgbClr val="000000"/>
                </a:outerShdw>
              </a:effectLst>
            </a:endParaRPr>
          </a:p>
          <a:p>
            <a:pPr algn="just">
              <a:buNone/>
            </a:pPr>
            <a:r>
              <a:rPr sz="2000" dirty="0">
                <a:effectLst>
                  <a:outerShdw blurRad="38100" dist="38100" dir="2700000">
                    <a:srgbClr val="000000"/>
                  </a:outerShdw>
                </a:effectLst>
              </a:rPr>
              <a:t>2. Τον αυχένα, που συνδέει την κεφαλή με το σώμα του παγκρέατος</a:t>
            </a:r>
            <a:endParaRPr sz="20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260350"/>
            <a:ext cx="8540750" cy="6337300"/>
          </a:xfrm>
        </p:spPr>
        <p:txBody>
          <a:bodyPr vert="horz" wrap="square" lIns="91440" tIns="45720" rIns="91440" bIns="45720" numCol="1" anchor="t" anchorCtr="0" compatLnSpc="1"/>
          <a:lstStyle/>
          <a:p>
            <a:pPr marL="0" indent="0" algn="just">
              <a:buNone/>
            </a:pPr>
            <a:r>
              <a:rPr sz="2000" dirty="0">
                <a:effectLst>
                  <a:outerShdw blurRad="38100" dist="38100" dir="2700000">
                    <a:srgbClr val="000000"/>
                  </a:outerShdw>
                </a:effectLst>
              </a:rPr>
              <a:t>3. Το σώμα, έχει σχήμα τρίγωνο πρισματικό. Η πρόσθια πλευρά καλύπτεται από περιτόναιο και η οπίσθια στερείται αυτού. Το σώμα παρουσιάζει στο πρόσθιο χείλος μικρό έπαρμα, το επιπλοϊκό φύμα</a:t>
            </a:r>
            <a:endParaRPr sz="2000" dirty="0">
              <a:effectLst>
                <a:outerShdw blurRad="38100" dist="38100" dir="2700000">
                  <a:srgbClr val="000000"/>
                </a:outerShdw>
              </a:effectLst>
            </a:endParaRPr>
          </a:p>
          <a:p>
            <a:pPr marL="0" indent="0" algn="just">
              <a:buNone/>
            </a:pPr>
            <a:r>
              <a:rPr sz="2000" dirty="0">
                <a:effectLst>
                  <a:outerShdw blurRad="38100" dist="38100" dir="2700000">
                    <a:srgbClr val="000000"/>
                  </a:outerShdw>
                </a:effectLst>
              </a:rPr>
              <a:t> </a:t>
            </a:r>
            <a:endParaRPr sz="2000" dirty="0">
              <a:effectLst>
                <a:outerShdw blurRad="38100" dist="38100" dir="2700000">
                  <a:srgbClr val="000000"/>
                </a:outerShdw>
              </a:effectLst>
            </a:endParaRPr>
          </a:p>
          <a:p>
            <a:pPr marL="0" indent="0" algn="just">
              <a:buNone/>
            </a:pPr>
            <a:r>
              <a:rPr sz="2000" dirty="0">
                <a:effectLst>
                  <a:outerShdw blurRad="38100" dist="38100" dir="2700000">
                    <a:srgbClr val="000000"/>
                  </a:outerShdw>
                </a:effectLst>
              </a:rPr>
              <a:t>4. Η ουρά καταλήγει σε οξύ ή αμβλύ άκρο. Κάποιες φορές εφάπτεται με το σπλήνα, ενώ κάποιες όχι και συνδέεται με αυτόν με τον παγκρεατοσπληνικό σύνδεσμο</a:t>
            </a:r>
            <a:endParaRPr lang="en-US" altLang="x-none" sz="2000" dirty="0">
              <a:effectLst>
                <a:outerShdw blurRad="38100" dist="38100" dir="2700000">
                  <a:srgbClr val="000000"/>
                </a:outerShdw>
              </a:effectLst>
            </a:endParaRPr>
          </a:p>
          <a:p>
            <a:pPr marL="0" indent="0" algn="just">
              <a:buNone/>
            </a:pPr>
            <a:endParaRPr sz="2000" dirty="0">
              <a:effectLst>
                <a:outerShdw blurRad="38100" dist="38100" dir="2700000">
                  <a:srgbClr val="000000"/>
                </a:outerShdw>
              </a:effectLst>
            </a:endParaRPr>
          </a:p>
          <a:p>
            <a:pPr marL="0" indent="0" algn="just"/>
            <a:r>
              <a:rPr sz="2000" dirty="0">
                <a:effectLst>
                  <a:outerShdw blurRad="38100" dist="38100" dir="2700000">
                    <a:srgbClr val="000000"/>
                  </a:outerShdw>
                </a:effectLst>
              </a:rPr>
              <a:t>Το πάγκρεας φέρει δύο πόρους, που συμμετέχουν στην εξωκρινή μοίρα του παγκρέατος: τον κύριο ή μείζον και τον επικουρικό ή έλασσον.</a:t>
            </a:r>
            <a:endParaRPr sz="2000" dirty="0">
              <a:effectLst>
                <a:outerShdw blurRad="38100" dist="38100" dir="2700000">
                  <a:srgbClr val="000000"/>
                </a:outerShdw>
              </a:effectLst>
            </a:endParaRPr>
          </a:p>
          <a:p>
            <a:pPr marL="0" indent="0" algn="just"/>
            <a:r>
              <a:rPr sz="2000" dirty="0">
                <a:effectLst>
                  <a:outerShdw blurRad="38100" dist="38100" dir="2700000">
                    <a:srgbClr val="000000"/>
                  </a:outerShdw>
                </a:effectLst>
              </a:rPr>
              <a:t>Ο μείζων ή πόρος του Wirsung, ξεκινά από την ουρά, πορεύεται μέσα στο παρέγχυμα και καταλήγει στο κατώτερο τμήμα της κεφαλής, όπου έρχεται σε επαφή με το χοληδόχο πόρο. Εκεί συνενώνονται και σχηματίζουν την ηπατοπαγκρεατική λήκυθο, η οποία εκβάλλει με κοινό πόρο στη μείζονα δωδεκαδακτυλική θηλή.</a:t>
            </a:r>
            <a:endParaRPr sz="2000" dirty="0">
              <a:effectLst>
                <a:outerShdw blurRad="38100" dist="38100" dir="2700000">
                  <a:srgbClr val="000000"/>
                </a:outerShdw>
              </a:effectLst>
            </a:endParaRPr>
          </a:p>
          <a:p>
            <a:pPr marL="0" indent="0" algn="just"/>
            <a:r>
              <a:rPr sz="2000" dirty="0">
                <a:effectLst>
                  <a:outerShdw blurRad="38100" dist="38100" dir="2700000">
                    <a:srgbClr val="000000"/>
                  </a:outerShdw>
                </a:effectLst>
              </a:rPr>
              <a:t>Γύρω από το τελικό τμήμα του κυρίου πόρου υπάρχει ο σφιγκτήρας του παγκρεατικού πόρου. Επίσης, υπάρχει και οσφιγκτήρας του Oddi στη θηλή. Οι σφιγκτήρες αυτοί ελέγχουν τη ροή του υγρού στο δωδεκαδάκτυλο</a:t>
            </a:r>
            <a:endParaRPr sz="2000" dirty="0">
              <a:effectLst>
                <a:outerShdw blurRad="38100" dist="38100" dir="2700000">
                  <a:srgbClr val="000000"/>
                </a:outerShdw>
              </a:effectLst>
            </a:endParaRPr>
          </a:p>
          <a:p>
            <a:pPr marL="0" indent="0"/>
            <a:endParaRPr dirty="0">
              <a:effectLst>
                <a:outerShdw blurRad="38100" dist="38100" dir="2700000">
                  <a:srgbClr val="000000"/>
                </a:outerShdw>
              </a:effectLst>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225425"/>
            <a:ext cx="8540750" cy="6407150"/>
          </a:xfrm>
        </p:spPr>
        <p:txBody>
          <a:bodyPr vert="horz" wrap="square" lIns="91440" tIns="45720" rIns="91440" bIns="45720" numCol="1" anchor="t" anchorCtr="0" compatLnSpc="1"/>
          <a:lstStyle/>
          <a:p>
            <a:pPr algn="just"/>
            <a:r>
              <a:rPr sz="1800" dirty="0">
                <a:effectLst>
                  <a:outerShdw blurRad="38100" dist="38100" dir="2700000">
                    <a:srgbClr val="000000"/>
                  </a:outerShdw>
                </a:effectLst>
              </a:rPr>
              <a:t>Ο επικουρικός παγκρεατικός πόρος του Santorini παροχετεύει το άνω τμήμα της κεφαλής του παγκρέατος. Συνήθως ενώνεται με τον μείζονα παγκρεατικό πόρο, αλλά στο 9% των ανθρώπων, αποτελεί ανεξάρτητο πόρο που εκβάλλει ατη 2η μοίρα του δωδεκαδακτύλου στο φύμα του Santorini πάνω από το φύμα του Vater</a:t>
            </a:r>
            <a:endParaRPr lang="en-US" altLang="x-none" sz="1800" dirty="0">
              <a:effectLst>
                <a:outerShdw blurRad="38100" dist="38100" dir="2700000">
                  <a:srgbClr val="000000"/>
                </a:outerShdw>
              </a:effectLst>
            </a:endParaRPr>
          </a:p>
          <a:p>
            <a:pPr algn="just"/>
            <a:endParaRPr sz="1800" dirty="0">
              <a:effectLst>
                <a:outerShdw blurRad="38100" dist="38100" dir="2700000">
                  <a:srgbClr val="000000"/>
                </a:outerShdw>
              </a:effectLst>
            </a:endParaRPr>
          </a:p>
          <a:p>
            <a:pPr algn="just"/>
            <a:r>
              <a:rPr sz="1800" dirty="0">
                <a:effectLst>
                  <a:outerShdw blurRad="38100" dist="38100" dir="2700000">
                    <a:srgbClr val="000000"/>
                  </a:outerShdw>
                </a:effectLst>
              </a:rPr>
              <a:t>Στους δύο αυτούς πόρους εκβάλλουν οι μεσολόβιοι πόροι. Κάθε μεσολόβιος πόρος δημιουργείται από τη συμβολή αρκετών μικρών εμβόλιμων σωληναρίων. Το κάθε σωληνάριο αντιστοιχεί σε μια αδενοκυψέλη, που είναι η βασική μονάδα κυττάρων που παράγουν το παγκρεατικό υγρό. Το υγρό αυτό περιέχει ουσίες που συμβάλλουν στη πέψη και στη διάσπαση της τροφής</a:t>
            </a:r>
            <a:endParaRPr lang="en-US" altLang="x-none" sz="1800" dirty="0">
              <a:effectLst>
                <a:outerShdw blurRad="38100" dist="38100" dir="2700000">
                  <a:srgbClr val="000000"/>
                </a:outerShdw>
              </a:effectLst>
            </a:endParaRPr>
          </a:p>
          <a:p>
            <a:pPr algn="just">
              <a:buNone/>
            </a:pPr>
            <a:r>
              <a:rPr sz="1800" dirty="0">
                <a:effectLst>
                  <a:outerShdw blurRad="38100" dist="38100" dir="2700000">
                    <a:srgbClr val="000000"/>
                  </a:outerShdw>
                </a:effectLst>
              </a:rPr>
              <a:t> </a:t>
            </a:r>
            <a:endParaRPr sz="1800" dirty="0">
              <a:effectLst>
                <a:outerShdw blurRad="38100" dist="38100" dir="2700000">
                  <a:srgbClr val="000000"/>
                </a:outerShdw>
              </a:effectLst>
            </a:endParaRPr>
          </a:p>
          <a:p>
            <a:pPr algn="just"/>
            <a:r>
              <a:rPr sz="1800" dirty="0">
                <a:effectLst>
                  <a:outerShdw blurRad="38100" dist="38100" dir="2700000">
                    <a:srgbClr val="000000"/>
                  </a:outerShdw>
                </a:effectLst>
              </a:rPr>
              <a:t>Η ενδοκρινής μοίρα του παγκρέατος αποτελείται από τα νησίδια του Langerhans. Αυτά είναι αθροίσματα κυττάρων που δημιουργούν ένα δίκτυο. Στα κενά του δικτύου υπάρχουν τριχοειδή αγγεία, που διοχετεύουν τις ορμόνες που παράγονται στην κυκλοφορία του αίματος. Οι ορμόνες αυτές είναι δύο, η ινσουλίνη και η γλυκαγόνη και έχουν σχέση με τη ρύθμιση του σακχάρου. Η ινσουλίνη μειώνει τα επίπεδα του σακχάρου (υπογλυκαιμική δράση), καθώς διευκολύνει την απορρόφηση της γλυκόζης από το αίμα και από τους ιστούς. Οι διαβητικοί δεν παράγουν ινσουλίνη (τύπος Ι) ή παράγουν αλλά αυτή δεν δύναται να δράσει (τύπος ΙΙ). Αντίθετα, η γλυκαγόνη, έχει υπεργλυκαιμική δράση και προκαλεί την αναδημιουργία και την απελευθέρωση της γλυκόζης στο αίμα</a:t>
            </a:r>
            <a:endParaRPr sz="18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4338" name="Picture 2" descr="abdomenplanes9"/>
          <p:cNvPicPr>
            <a:picLocks noChangeAspect="1"/>
          </p:cNvPicPr>
          <p:nvPr/>
        </p:nvPicPr>
        <p:blipFill>
          <a:blip r:embed="rId1"/>
          <a:stretch>
            <a:fillRect/>
          </a:stretch>
        </p:blipFill>
        <p:spPr>
          <a:xfrm>
            <a:off x="3829050" y="865188"/>
            <a:ext cx="4919663" cy="5732462"/>
          </a:xfrm>
          <a:prstGeom prst="rect">
            <a:avLst/>
          </a:prstGeom>
          <a:noFill/>
          <a:ln w="9525">
            <a:noFill/>
          </a:ln>
        </p:spPr>
      </p:pic>
      <p:sp>
        <p:nvSpPr>
          <p:cNvPr id="14339" name="Text Box 3"/>
          <p:cNvSpPr txBox="1"/>
          <p:nvPr/>
        </p:nvSpPr>
        <p:spPr>
          <a:xfrm>
            <a:off x="1809750" y="115888"/>
            <a:ext cx="5210175" cy="45720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2400" b="1" dirty="0">
                <a:solidFill>
                  <a:srgbClr val="000000"/>
                </a:solidFill>
              </a:rPr>
              <a:t>Τα επίπεδα &amp; οι χώρες της κοιλίας</a:t>
            </a:r>
            <a:endParaRPr lang="el-GR" altLang="el-GR" sz="2400" b="1" dirty="0">
              <a:solidFill>
                <a:srgbClr val="000000"/>
              </a:solidFill>
            </a:endParaRPr>
          </a:p>
        </p:txBody>
      </p:sp>
      <p:pic>
        <p:nvPicPr>
          <p:cNvPr id="14340" name="Picture 4" descr="abdomenplanes4"/>
          <p:cNvPicPr>
            <a:picLocks noChangeAspect="1"/>
          </p:cNvPicPr>
          <p:nvPr/>
        </p:nvPicPr>
        <p:blipFill>
          <a:blip r:embed="rId2"/>
          <a:stretch>
            <a:fillRect/>
          </a:stretch>
        </p:blipFill>
        <p:spPr>
          <a:xfrm>
            <a:off x="179388" y="836613"/>
            <a:ext cx="3521075" cy="4537075"/>
          </a:xfrm>
          <a:prstGeom prst="rect">
            <a:avLst/>
          </a:prstGeom>
          <a:noFill/>
          <a:ln w="9525">
            <a:noFill/>
          </a:ln>
        </p:spPr>
      </p:pic>
      <p:sp>
        <p:nvSpPr>
          <p:cNvPr id="14341" name="Text Box 5"/>
          <p:cNvSpPr txBox="1"/>
          <p:nvPr/>
        </p:nvSpPr>
        <p:spPr>
          <a:xfrm>
            <a:off x="7740650" y="4984750"/>
            <a:ext cx="1500188" cy="590550"/>
          </a:xfrm>
          <a:prstGeom prst="rect">
            <a:avLst/>
          </a:prstGeom>
          <a:solidFill>
            <a:schemeClr val="bg1"/>
          </a:solidFill>
          <a:ln w="9525" cap="flat" cmpd="sng">
            <a:solidFill>
              <a:srgbClr val="FFFF66"/>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600" b="1" dirty="0"/>
              <a:t>ΔΙΑΦΥΜΑΤΙΟ</a:t>
            </a:r>
            <a:endParaRPr lang="el-GR" altLang="el-GR" sz="1600" b="1" dirty="0"/>
          </a:p>
          <a:p>
            <a:pPr marL="0" lvl="0" indent="0" eaLnBrk="1" hangingPunct="1">
              <a:spcBef>
                <a:spcPct val="0"/>
              </a:spcBef>
              <a:buClrTx/>
              <a:buFontTx/>
              <a:buNone/>
            </a:pPr>
            <a:r>
              <a:rPr lang="el-GR" altLang="el-GR" sz="1600" b="1" dirty="0"/>
              <a:t>ΕΠΙΠΕΔΟ</a:t>
            </a:r>
            <a:endParaRPr lang="el-GR" altLang="el-GR" sz="1600" b="1" dirty="0"/>
          </a:p>
        </p:txBody>
      </p:sp>
      <p:sp>
        <p:nvSpPr>
          <p:cNvPr id="14342" name="Text Box 6"/>
          <p:cNvSpPr txBox="1"/>
          <p:nvPr/>
        </p:nvSpPr>
        <p:spPr>
          <a:xfrm>
            <a:off x="7524750" y="3644900"/>
            <a:ext cx="1525588" cy="581025"/>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600" b="1" dirty="0"/>
              <a:t>ΥΠΟΠΛΕΥΡΙΟ</a:t>
            </a:r>
            <a:endParaRPr lang="el-GR" altLang="el-GR" sz="1600" b="1" dirty="0"/>
          </a:p>
          <a:p>
            <a:pPr marL="0" lvl="0" indent="0" eaLnBrk="1" hangingPunct="1">
              <a:spcBef>
                <a:spcPct val="0"/>
              </a:spcBef>
              <a:buClrTx/>
              <a:buFontTx/>
              <a:buNone/>
            </a:pPr>
            <a:r>
              <a:rPr lang="el-GR" altLang="el-GR" sz="1600" b="1" dirty="0"/>
              <a:t>ΕΠΙΠΕΔΟ</a:t>
            </a:r>
            <a:endParaRPr lang="el-GR" altLang="el-GR" sz="1600" b="1" dirty="0"/>
          </a:p>
        </p:txBody>
      </p:sp>
      <p:sp>
        <p:nvSpPr>
          <p:cNvPr id="14343" name="Text Box 7"/>
          <p:cNvSpPr txBox="1"/>
          <p:nvPr/>
        </p:nvSpPr>
        <p:spPr>
          <a:xfrm>
            <a:off x="447675" y="5632450"/>
            <a:ext cx="1525588" cy="581025"/>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600" b="1" dirty="0"/>
              <a:t>ΔΙΟΜΦΑΛΙΚΟ</a:t>
            </a:r>
            <a:endParaRPr lang="el-GR" altLang="el-GR" sz="1600" b="1" dirty="0"/>
          </a:p>
          <a:p>
            <a:pPr marL="0" lvl="0" indent="0" eaLnBrk="1" hangingPunct="1">
              <a:spcBef>
                <a:spcPct val="0"/>
              </a:spcBef>
              <a:buClrTx/>
              <a:buFontTx/>
              <a:buNone/>
            </a:pPr>
            <a:r>
              <a:rPr lang="el-GR" altLang="el-GR" sz="1600" b="1" dirty="0"/>
              <a:t>ΕΠΙΠΕΔΟ</a:t>
            </a:r>
            <a:endParaRPr lang="el-GR" altLang="el-GR" sz="1600" b="1" dirty="0"/>
          </a:p>
        </p:txBody>
      </p:sp>
      <p:sp>
        <p:nvSpPr>
          <p:cNvPr id="14344" name="Line 8"/>
          <p:cNvSpPr/>
          <p:nvPr/>
        </p:nvSpPr>
        <p:spPr>
          <a:xfrm flipV="1">
            <a:off x="755650" y="4076700"/>
            <a:ext cx="576263" cy="1511300"/>
          </a:xfrm>
          <a:prstGeom prst="line">
            <a:avLst/>
          </a:prstGeom>
          <a:ln w="9525" cap="flat" cmpd="sng">
            <a:solidFill>
              <a:schemeClr val="tx1"/>
            </a:solidFill>
            <a:prstDash val="solid"/>
            <a:headEnd type="none" w="med" len="med"/>
            <a:tailEnd type="triangle" w="med" len="med"/>
          </a:ln>
        </p:spPr>
      </p:sp>
      <p:sp>
        <p:nvSpPr>
          <p:cNvPr id="14345" name="Text Box 9"/>
          <p:cNvSpPr txBox="1"/>
          <p:nvPr/>
        </p:nvSpPr>
        <p:spPr>
          <a:xfrm>
            <a:off x="755650" y="908050"/>
            <a:ext cx="2449513" cy="58102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ctr" eaLnBrk="1" hangingPunct="1">
              <a:spcBef>
                <a:spcPct val="0"/>
              </a:spcBef>
              <a:buClrTx/>
              <a:buFontTx/>
              <a:buNone/>
            </a:pPr>
            <a:r>
              <a:rPr lang="el-GR" altLang="el-GR" sz="1600" b="1" dirty="0">
                <a:solidFill>
                  <a:srgbClr val="000000"/>
                </a:solidFill>
              </a:rPr>
              <a:t>ΔΙΑΙΡΕΣΗ ΚΟΙΛΙΑΣ</a:t>
            </a:r>
            <a:endParaRPr lang="el-GR" altLang="el-GR" sz="1600" b="1" dirty="0">
              <a:solidFill>
                <a:srgbClr val="000000"/>
              </a:solidFill>
            </a:endParaRPr>
          </a:p>
          <a:p>
            <a:pPr marL="0" lvl="0" indent="0" algn="ctr" eaLnBrk="1" hangingPunct="1">
              <a:spcBef>
                <a:spcPct val="0"/>
              </a:spcBef>
              <a:buClrTx/>
              <a:buFontTx/>
              <a:buNone/>
            </a:pPr>
            <a:r>
              <a:rPr lang="el-GR" altLang="el-GR" sz="1600" b="1" dirty="0">
                <a:solidFill>
                  <a:srgbClr val="000000"/>
                </a:solidFill>
              </a:rPr>
              <a:t>ΑΝΑ 4 ΤΕΤΑΡΤΗΜΟΡΙΑ</a:t>
            </a:r>
            <a:endParaRPr lang="el-GR" altLang="el-GR" sz="1600" b="1" dirty="0">
              <a:solidFill>
                <a:srgbClr val="000000"/>
              </a:solidFill>
            </a:endParaRPr>
          </a:p>
        </p:txBody>
      </p:sp>
      <p:sp>
        <p:nvSpPr>
          <p:cNvPr id="14346" name="Line 10"/>
          <p:cNvSpPr/>
          <p:nvPr/>
        </p:nvSpPr>
        <p:spPr>
          <a:xfrm>
            <a:off x="4932363" y="3716338"/>
            <a:ext cx="2447925" cy="0"/>
          </a:xfrm>
          <a:prstGeom prst="line">
            <a:avLst/>
          </a:prstGeom>
          <a:ln w="28575" cap="flat" cmpd="sng">
            <a:solidFill>
              <a:srgbClr val="33CC33"/>
            </a:solidFill>
            <a:prstDash val="solid"/>
            <a:headEnd type="none" w="med" len="med"/>
            <a:tailEnd type="none" w="med" len="med"/>
          </a:ln>
        </p:spPr>
      </p:sp>
      <p:sp>
        <p:nvSpPr>
          <p:cNvPr id="14347" name="Line 11"/>
          <p:cNvSpPr/>
          <p:nvPr/>
        </p:nvSpPr>
        <p:spPr>
          <a:xfrm>
            <a:off x="6300788" y="2420938"/>
            <a:ext cx="0" cy="1152525"/>
          </a:xfrm>
          <a:prstGeom prst="line">
            <a:avLst/>
          </a:prstGeom>
          <a:ln w="9525" cap="flat" cmpd="sng">
            <a:solidFill>
              <a:srgbClr val="FFFF66"/>
            </a:solidFill>
            <a:prstDash val="lgDash"/>
            <a:headEnd type="none" w="med" len="med"/>
            <a:tailEnd type="none" w="med" len="med"/>
          </a:ln>
        </p:spPr>
      </p:sp>
      <p:sp>
        <p:nvSpPr>
          <p:cNvPr id="14348" name="Line 12"/>
          <p:cNvSpPr/>
          <p:nvPr/>
        </p:nvSpPr>
        <p:spPr>
          <a:xfrm>
            <a:off x="6300788" y="3789363"/>
            <a:ext cx="0" cy="1152525"/>
          </a:xfrm>
          <a:prstGeom prst="line">
            <a:avLst/>
          </a:prstGeom>
          <a:ln w="9525" cap="flat" cmpd="sng">
            <a:solidFill>
              <a:srgbClr val="FFFF66"/>
            </a:solidFill>
            <a:prstDash val="lgDash"/>
            <a:headEnd type="none" w="med" len="med"/>
            <a:tailEnd type="none" w="med" len="med"/>
          </a:ln>
        </p:spPr>
      </p:sp>
      <p:sp>
        <p:nvSpPr>
          <p:cNvPr id="14349" name="Line 13"/>
          <p:cNvSpPr/>
          <p:nvPr/>
        </p:nvSpPr>
        <p:spPr>
          <a:xfrm flipH="1">
            <a:off x="3132138" y="3716338"/>
            <a:ext cx="1800225" cy="2089150"/>
          </a:xfrm>
          <a:prstGeom prst="line">
            <a:avLst/>
          </a:prstGeom>
          <a:ln w="9525" cap="flat" cmpd="sng">
            <a:solidFill>
              <a:srgbClr val="33CC33"/>
            </a:solidFill>
            <a:prstDash val="solid"/>
            <a:headEnd type="none" w="med" len="med"/>
            <a:tailEnd type="triangle" w="med" len="med"/>
          </a:ln>
        </p:spPr>
      </p:sp>
      <p:sp>
        <p:nvSpPr>
          <p:cNvPr id="14350" name="Text Box 14"/>
          <p:cNvSpPr txBox="1"/>
          <p:nvPr/>
        </p:nvSpPr>
        <p:spPr>
          <a:xfrm>
            <a:off x="2608263" y="5776913"/>
            <a:ext cx="1609725" cy="58102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600" b="1" dirty="0">
                <a:solidFill>
                  <a:srgbClr val="000000"/>
                </a:solidFill>
              </a:rPr>
              <a:t>ΔΙΑΠΥΛΩΡΙΚΟ</a:t>
            </a:r>
            <a:endParaRPr lang="el-GR" altLang="el-GR" sz="1600" b="1" dirty="0">
              <a:solidFill>
                <a:srgbClr val="000000"/>
              </a:solidFill>
            </a:endParaRPr>
          </a:p>
          <a:p>
            <a:pPr marL="0" lvl="0" indent="0" eaLnBrk="1" hangingPunct="1">
              <a:spcBef>
                <a:spcPct val="0"/>
              </a:spcBef>
              <a:buClrTx/>
              <a:buFontTx/>
              <a:buNone/>
            </a:pPr>
            <a:r>
              <a:rPr lang="el-GR" altLang="el-GR" sz="1600" b="1" dirty="0">
                <a:solidFill>
                  <a:srgbClr val="000000"/>
                </a:solidFill>
              </a:rPr>
              <a:t>ΕΠΙΠΕΔΟ</a:t>
            </a:r>
            <a:endParaRPr lang="el-GR" altLang="el-GR" sz="1600" b="1" dirty="0">
              <a:solidFill>
                <a:srgbClr val="000000"/>
              </a:solidFill>
            </a:endParaRPr>
          </a:p>
        </p:txBody>
      </p:sp>
      <p:sp>
        <p:nvSpPr>
          <p:cNvPr id="14351" name="Text Box 15"/>
          <p:cNvSpPr txBox="1"/>
          <p:nvPr/>
        </p:nvSpPr>
        <p:spPr>
          <a:xfrm>
            <a:off x="4859338" y="1052513"/>
            <a:ext cx="3081337" cy="366712"/>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solidFill>
                  <a:srgbClr val="000000"/>
                </a:solidFill>
              </a:rPr>
              <a:t>ΜΕΣΟΚΛΕΙΔΙΕΣ ΓΡΑΜΜΕΣ</a:t>
            </a:r>
            <a:endParaRPr lang="el-GR" altLang="el-GR" sz="1800" b="1" dirty="0">
              <a:solidFill>
                <a:srgbClr val="000000"/>
              </a:solidFill>
            </a:endParaRPr>
          </a:p>
        </p:txBody>
      </p:sp>
      <p:sp>
        <p:nvSpPr>
          <p:cNvPr id="14352" name="Text Box 16"/>
          <p:cNvSpPr txBox="1"/>
          <p:nvPr/>
        </p:nvSpPr>
        <p:spPr>
          <a:xfrm>
            <a:off x="4932363" y="3141663"/>
            <a:ext cx="501650" cy="366712"/>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ΔΥ</a:t>
            </a:r>
            <a:endParaRPr lang="el-GR" altLang="el-GR" sz="1800" b="1" dirty="0"/>
          </a:p>
        </p:txBody>
      </p:sp>
      <p:sp>
        <p:nvSpPr>
          <p:cNvPr id="14353" name="Text Box 17"/>
          <p:cNvSpPr txBox="1"/>
          <p:nvPr/>
        </p:nvSpPr>
        <p:spPr>
          <a:xfrm>
            <a:off x="7164388" y="5157788"/>
            <a:ext cx="514350" cy="366712"/>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ΑΒ</a:t>
            </a:r>
            <a:endParaRPr lang="el-GR" altLang="el-GR" sz="1800" b="1" dirty="0"/>
          </a:p>
        </p:txBody>
      </p:sp>
      <p:sp>
        <p:nvSpPr>
          <p:cNvPr id="14354" name="Text Box 18"/>
          <p:cNvSpPr txBox="1"/>
          <p:nvPr/>
        </p:nvSpPr>
        <p:spPr>
          <a:xfrm>
            <a:off x="4932363" y="5229225"/>
            <a:ext cx="514350" cy="366713"/>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ΔΒ</a:t>
            </a:r>
            <a:endParaRPr lang="el-GR" altLang="el-GR" sz="1800" b="1" dirty="0"/>
          </a:p>
        </p:txBody>
      </p:sp>
      <p:sp>
        <p:nvSpPr>
          <p:cNvPr id="14355" name="Text Box 19"/>
          <p:cNvSpPr txBox="1"/>
          <p:nvPr/>
        </p:nvSpPr>
        <p:spPr>
          <a:xfrm>
            <a:off x="6156325" y="3213100"/>
            <a:ext cx="501650" cy="366713"/>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ΕΠ</a:t>
            </a:r>
            <a:endParaRPr lang="el-GR" altLang="el-GR" sz="1800" b="1" dirty="0"/>
          </a:p>
        </p:txBody>
      </p:sp>
      <p:sp>
        <p:nvSpPr>
          <p:cNvPr id="14356" name="Text Box 20"/>
          <p:cNvSpPr txBox="1"/>
          <p:nvPr/>
        </p:nvSpPr>
        <p:spPr>
          <a:xfrm>
            <a:off x="7308850" y="2997200"/>
            <a:ext cx="501650" cy="366713"/>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ΑΥ</a:t>
            </a:r>
            <a:endParaRPr lang="el-GR" altLang="el-GR" sz="1800" b="1" dirty="0"/>
          </a:p>
        </p:txBody>
      </p:sp>
      <p:sp>
        <p:nvSpPr>
          <p:cNvPr id="14357" name="Text Box 21"/>
          <p:cNvSpPr txBox="1"/>
          <p:nvPr/>
        </p:nvSpPr>
        <p:spPr>
          <a:xfrm>
            <a:off x="7308850" y="4365625"/>
            <a:ext cx="514350" cy="366713"/>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ΑΚ</a:t>
            </a:r>
            <a:endParaRPr lang="el-GR" altLang="el-GR" sz="1800" b="1" dirty="0"/>
          </a:p>
        </p:txBody>
      </p:sp>
      <p:sp>
        <p:nvSpPr>
          <p:cNvPr id="14358" name="Text Box 22"/>
          <p:cNvSpPr txBox="1"/>
          <p:nvPr/>
        </p:nvSpPr>
        <p:spPr>
          <a:xfrm>
            <a:off x="4859338" y="4292600"/>
            <a:ext cx="514350" cy="366713"/>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ΔΚ</a:t>
            </a:r>
            <a:endParaRPr lang="el-GR" altLang="el-GR" sz="1800" b="1" dirty="0"/>
          </a:p>
        </p:txBody>
      </p:sp>
      <p:sp>
        <p:nvSpPr>
          <p:cNvPr id="14359" name="Text Box 23"/>
          <p:cNvSpPr txBox="1"/>
          <p:nvPr/>
        </p:nvSpPr>
        <p:spPr>
          <a:xfrm>
            <a:off x="5868988" y="6446838"/>
            <a:ext cx="1079500" cy="366712"/>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solidFill>
                  <a:srgbClr val="000000"/>
                </a:solidFill>
              </a:rPr>
              <a:t>εφήβαιο</a:t>
            </a:r>
            <a:endParaRPr lang="el-GR" altLang="el-GR" sz="1800" b="1" dirty="0">
              <a:solidFill>
                <a:srgbClr val="000000"/>
              </a:solidFill>
            </a:endParaRPr>
          </a:p>
        </p:txBody>
      </p:sp>
      <p:sp>
        <p:nvSpPr>
          <p:cNvPr id="14360" name="Text Box 24"/>
          <p:cNvSpPr txBox="1"/>
          <p:nvPr/>
        </p:nvSpPr>
        <p:spPr>
          <a:xfrm>
            <a:off x="6086475" y="5537200"/>
            <a:ext cx="501650" cy="366713"/>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ΥΠ</a:t>
            </a:r>
            <a:endParaRPr lang="el-GR" altLang="el-GR" sz="1800" b="1" dirty="0"/>
          </a:p>
        </p:txBody>
      </p:sp>
      <p:sp>
        <p:nvSpPr>
          <p:cNvPr id="14361" name="Text Box 25"/>
          <p:cNvSpPr txBox="1"/>
          <p:nvPr/>
        </p:nvSpPr>
        <p:spPr>
          <a:xfrm>
            <a:off x="250825" y="2492375"/>
            <a:ext cx="1751013" cy="33655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600" b="1" dirty="0">
                <a:solidFill>
                  <a:srgbClr val="000000"/>
                </a:solidFill>
              </a:rPr>
              <a:t>ΜΕΣΟ ΕΠΙΠΕΔΟ</a:t>
            </a:r>
            <a:endParaRPr lang="el-GR" altLang="el-GR" sz="1600" b="1" dirty="0">
              <a:solidFill>
                <a:srgbClr val="000000"/>
              </a:solidFill>
            </a:endParaRPr>
          </a:p>
        </p:txBody>
      </p:sp>
      <p:sp>
        <p:nvSpPr>
          <p:cNvPr id="14362" name="Line 26"/>
          <p:cNvSpPr/>
          <p:nvPr/>
        </p:nvSpPr>
        <p:spPr>
          <a:xfrm>
            <a:off x="900113" y="2852738"/>
            <a:ext cx="0" cy="576262"/>
          </a:xfrm>
          <a:prstGeom prst="line">
            <a:avLst/>
          </a:prstGeom>
          <a:ln w="38100" cap="flat" cmpd="sng">
            <a:solidFill>
              <a:srgbClr val="FFFF66"/>
            </a:solidFill>
            <a:prstDash val="solid"/>
            <a:headEnd type="none" w="med" len="med"/>
            <a:tailEnd type="none" w="med" len="med"/>
          </a:ln>
        </p:spPr>
      </p:sp>
      <p:sp>
        <p:nvSpPr>
          <p:cNvPr id="14363" name="Line 27"/>
          <p:cNvSpPr/>
          <p:nvPr/>
        </p:nvSpPr>
        <p:spPr>
          <a:xfrm>
            <a:off x="900113" y="3429000"/>
            <a:ext cx="1008062" cy="0"/>
          </a:xfrm>
          <a:prstGeom prst="line">
            <a:avLst/>
          </a:prstGeom>
          <a:ln w="38100" cap="flat" cmpd="sng">
            <a:solidFill>
              <a:srgbClr val="FFFF66"/>
            </a:solidFill>
            <a:prstDash val="solid"/>
            <a:headEnd type="none" w="med" len="med"/>
            <a:tailEnd type="triangle" w="med" len="med"/>
          </a:ln>
        </p:spPr>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476250"/>
            <a:ext cx="8540750" cy="6265863"/>
          </a:xfrm>
        </p:spPr>
        <p:txBody>
          <a:bodyPr vert="horz" wrap="square" lIns="91440" tIns="45720" rIns="91440" bIns="45720" numCol="1" anchor="t" anchorCtr="0" compatLnSpc="1"/>
          <a:lstStyle/>
          <a:p>
            <a:r>
              <a:rPr sz="2400" dirty="0">
                <a:effectLst>
                  <a:outerShdw blurRad="38100" dist="38100" dir="2700000">
                    <a:srgbClr val="000000"/>
                  </a:outerShdw>
                </a:effectLst>
              </a:rPr>
              <a:t>Το πάγκρεας αιματώνεται από κλάδους:</a:t>
            </a:r>
            <a:endParaRPr sz="2400" dirty="0">
              <a:effectLst>
                <a:outerShdw blurRad="38100" dist="38100" dir="2700000">
                  <a:srgbClr val="000000"/>
                </a:outerShdw>
              </a:effectLst>
            </a:endParaRPr>
          </a:p>
          <a:p>
            <a:pPr>
              <a:buNone/>
            </a:pPr>
            <a:r>
              <a:rPr sz="2400" dirty="0">
                <a:effectLst>
                  <a:outerShdw blurRad="38100" dist="38100" dir="2700000">
                    <a:srgbClr val="000000"/>
                  </a:outerShdw>
                </a:effectLst>
              </a:rPr>
              <a:t>της πρόσθιας και της οπίσθιας άνω παγκρεατοδωδεκαδακτυλικής αρτηρίας</a:t>
            </a:r>
            <a:r>
              <a:rPr lang="en-US" altLang="x-none" sz="2400" dirty="0">
                <a:effectLst>
                  <a:outerShdw blurRad="38100" dist="38100" dir="2700000">
                    <a:srgbClr val="000000"/>
                  </a:outerShdw>
                </a:effectLst>
              </a:rPr>
              <a:t>, </a:t>
            </a:r>
            <a:r>
              <a:rPr sz="2400" dirty="0">
                <a:effectLst>
                  <a:outerShdw blurRad="38100" dist="38100" dir="2700000">
                    <a:srgbClr val="000000"/>
                  </a:outerShdw>
                </a:effectLst>
              </a:rPr>
              <a:t>της σπληνικής αρτηρίας</a:t>
            </a:r>
            <a:r>
              <a:rPr lang="en-US" altLang="x-none" sz="2400" dirty="0">
                <a:effectLst>
                  <a:outerShdw blurRad="38100" dist="38100" dir="2700000">
                    <a:srgbClr val="000000"/>
                  </a:outerShdw>
                </a:effectLst>
              </a:rPr>
              <a:t>, </a:t>
            </a:r>
            <a:r>
              <a:rPr sz="2400" dirty="0">
                <a:effectLst>
                  <a:outerShdw blurRad="38100" dist="38100" dir="2700000">
                    <a:srgbClr val="000000"/>
                  </a:outerShdw>
                </a:effectLst>
              </a:rPr>
              <a:t>της πρόσθιας και οπίσθιας κάτω παγκρεατοδωδεκαδακτυλικής αρτηρίας.</a:t>
            </a:r>
            <a:endParaRPr lang="en-US" altLang="x-none" sz="2400" dirty="0">
              <a:effectLst>
                <a:outerShdw blurRad="38100" dist="38100" dir="2700000">
                  <a:srgbClr val="000000"/>
                </a:outerShdw>
              </a:effectLst>
            </a:endParaRPr>
          </a:p>
          <a:p>
            <a:pPr>
              <a:buNone/>
            </a:pPr>
            <a:endParaRPr sz="2400" dirty="0">
              <a:effectLst>
                <a:outerShdw blurRad="38100" dist="38100" dir="2700000">
                  <a:srgbClr val="000000"/>
                </a:outerShdw>
              </a:effectLst>
            </a:endParaRPr>
          </a:p>
          <a:p>
            <a:r>
              <a:rPr sz="2400" dirty="0">
                <a:effectLst>
                  <a:outerShdw blurRad="38100" dist="38100" dir="2700000">
                    <a:srgbClr val="000000"/>
                  </a:outerShdw>
                </a:effectLst>
              </a:rPr>
              <a:t>Οι φλέβες εκβάλλουν στις παγκρεατικές φλέβες οι οποίες εκβάλλουν στη σπληνική, στην άνω μεσεντέρια και στην πυλαία φλέβα</a:t>
            </a:r>
            <a:endParaRPr lang="en-US" altLang="x-none" sz="2400" dirty="0">
              <a:effectLst>
                <a:outerShdw blurRad="38100" dist="38100" dir="2700000">
                  <a:srgbClr val="000000"/>
                </a:outerShdw>
              </a:effectLst>
            </a:endParaRPr>
          </a:p>
          <a:p>
            <a:endParaRPr sz="2400" dirty="0">
              <a:effectLst>
                <a:outerShdw blurRad="38100" dist="38100" dir="2700000">
                  <a:srgbClr val="000000"/>
                </a:outerShdw>
              </a:effectLst>
            </a:endParaRPr>
          </a:p>
          <a:p>
            <a:r>
              <a:rPr sz="2400" dirty="0">
                <a:effectLst>
                  <a:outerShdw blurRad="38100" dist="38100" dir="2700000">
                    <a:srgbClr val="000000"/>
                  </a:outerShdw>
                </a:effectLst>
              </a:rPr>
              <a:t>Η νεύρωση του παγκρέατος προέρχεται από το συμπαθητικό και το παρασυμπαθητικό (κοιλιακό και άνω μεσεντέριο νευρικό πλέγμα)</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6738" name="Εικόνα 1"/>
          <p:cNvPicPr>
            <a:picLocks noChangeAspect="1"/>
          </p:cNvPicPr>
          <p:nvPr/>
        </p:nvPicPr>
        <p:blipFill>
          <a:blip r:embed="rId1"/>
          <a:stretch>
            <a:fillRect/>
          </a:stretch>
        </p:blipFill>
        <p:spPr>
          <a:xfrm>
            <a:off x="53975" y="728663"/>
            <a:ext cx="9036050" cy="5400675"/>
          </a:xfrm>
          <a:prstGeom prst="rect">
            <a:avLst/>
          </a:prstGeom>
          <a:noFill/>
          <a:ln w="9525">
            <a:noFill/>
          </a:ln>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7762" name="Εικόνα 1"/>
          <p:cNvPicPr>
            <a:picLocks noChangeAspect="1"/>
          </p:cNvPicPr>
          <p:nvPr/>
        </p:nvPicPr>
        <p:blipFill>
          <a:blip r:embed="rId1"/>
          <a:stretch>
            <a:fillRect/>
          </a:stretch>
        </p:blipFill>
        <p:spPr>
          <a:xfrm>
            <a:off x="722313" y="908050"/>
            <a:ext cx="7699375" cy="5041900"/>
          </a:xfrm>
          <a:prstGeom prst="rect">
            <a:avLst/>
          </a:prstGeom>
          <a:noFill/>
          <a:ln w="9525">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18786" name="Εικόνα 1"/>
          <p:cNvPicPr>
            <a:picLocks noChangeAspect="1"/>
          </p:cNvPicPr>
          <p:nvPr/>
        </p:nvPicPr>
        <p:blipFill>
          <a:blip r:embed="rId1"/>
          <a:stretch>
            <a:fillRect/>
          </a:stretch>
        </p:blipFill>
        <p:spPr>
          <a:xfrm>
            <a:off x="1371600" y="28575"/>
            <a:ext cx="6400800" cy="6800850"/>
          </a:xfrm>
          <a:prstGeom prst="rect">
            <a:avLst/>
          </a:prstGeom>
          <a:noFill/>
          <a:ln w="9525">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1079858" y="1268760"/>
            <a:ext cx="6984284"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Σας ευχαριστώ πολύ</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1140743" y="2967335"/>
            <a:ext cx="6862521"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Στοματική κοιλότητα</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2162" name="Rectangle 2"/>
          <p:cNvSpPr>
            <a:spLocks noGrp="1" noChangeArrowheads="1"/>
          </p:cNvSpPr>
          <p:nvPr>
            <p:ph type="title" idx="4294967295"/>
          </p:nvPr>
        </p:nvSpPr>
        <p:spPr>
          <a:xfrm>
            <a:off x="301625" y="228600"/>
            <a:ext cx="8510588" cy="901700"/>
          </a:xfrm>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Στοματική κοιλότητα</a:t>
            </a:r>
            <a:endParaRPr dirty="0">
              <a:solidFill>
                <a:srgbClr val="99FF66"/>
              </a:solidFill>
              <a:effectLst>
                <a:outerShdw blurRad="38100" dist="38100" dir="2700000">
                  <a:srgbClr val="000000"/>
                </a:outerShdw>
              </a:effectLst>
            </a:endParaRPr>
          </a:p>
        </p:txBody>
      </p:sp>
      <p:sp>
        <p:nvSpPr>
          <p:cNvPr id="114691" name="Rectangle 3"/>
          <p:cNvSpPr>
            <a:spLocks noGrp="1" noChangeArrowheads="1"/>
          </p:cNvSpPr>
          <p:nvPr>
            <p:ph type="body" idx="1"/>
          </p:nvPr>
        </p:nvSpPr>
        <p:spPr>
          <a:xfrm>
            <a:off x="395288" y="1844675"/>
            <a:ext cx="8215313" cy="4251325"/>
          </a:xfrm>
        </p:spPr>
        <p:txBody>
          <a:bodyPr wrap="square" lIns="91440" tIns="45720" rIns="91440" bIns="45720" numCol="1" anchor="t" anchorCtr="0" compatLnSpc="1"/>
          <a:lstStyle/>
          <a:p>
            <a:pPr eaLnBrk="1" hangingPunct="1">
              <a:buNone/>
            </a:pPr>
            <a:r>
              <a:rPr dirty="0">
                <a:effectLst>
                  <a:outerShdw blurRad="38100" dist="38100" dir="2700000">
                    <a:srgbClr val="000000"/>
                  </a:outerShdw>
                </a:effectLst>
              </a:rPr>
              <a:t>Προστόμιο: από της παρειές μέχρι τις φατνιακές αποφύσεις </a:t>
            </a:r>
            <a:r>
              <a:rPr dirty="0">
                <a:effectLst>
                  <a:outerShdw blurRad="38100" dist="38100" dir="2700000">
                    <a:srgbClr val="000000"/>
                  </a:outerShdw>
                </a:effectLst>
              </a:rPr>
              <a:t>και τα δόντια</a:t>
            </a:r>
            <a:endParaRPr dirty="0">
              <a:effectLst>
                <a:outerShdw blurRad="38100" dist="38100" dir="2700000">
                  <a:srgbClr val="000000"/>
                </a:outerShdw>
              </a:effectLst>
            </a:endParaRPr>
          </a:p>
          <a:p>
            <a:pPr eaLnBrk="1" hangingPunct="1">
              <a:buNone/>
            </a:pPr>
            <a:endParaRPr dirty="0">
              <a:effectLst>
                <a:outerShdw blurRad="38100" dist="38100" dir="2700000">
                  <a:srgbClr val="000000"/>
                </a:outerShdw>
              </a:effectLst>
            </a:endParaRPr>
          </a:p>
          <a:p>
            <a:pPr eaLnBrk="1" hangingPunct="1">
              <a:buNone/>
            </a:pPr>
            <a:r>
              <a:rPr dirty="0">
                <a:effectLst>
                  <a:outerShdw blurRad="38100" dist="38100" dir="2700000">
                    <a:srgbClr val="000000"/>
                  </a:outerShdw>
                </a:effectLst>
              </a:rPr>
              <a:t>Κοίλο του στόματος: Ο χώρος μέσα από </a:t>
            </a:r>
            <a:r>
              <a:rPr dirty="0">
                <a:effectLst>
                  <a:outerShdw blurRad="38100" dist="38100" dir="2700000">
                    <a:srgbClr val="000000"/>
                  </a:outerShdw>
                </a:effectLst>
              </a:rPr>
              <a:t>τους οδοντικούς φραγμούς</a:t>
            </a:r>
            <a:endParaRPr dirty="0">
              <a:effectLst>
                <a:outerShdw blurRad="38100" dist="38100" dir="2700000">
                  <a:srgbClr val="000000"/>
                </a:outerShdw>
              </a:effectLs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0723" name="Rectangle 3"/>
          <p:cNvSpPr>
            <a:spLocks noGrp="1" noChangeArrowheads="1"/>
          </p:cNvSpPr>
          <p:nvPr>
            <p:ph type="body" idx="1"/>
          </p:nvPr>
        </p:nvSpPr>
        <p:spPr>
          <a:xfrm>
            <a:off x="684213" y="1773238"/>
            <a:ext cx="2928938" cy="4876800"/>
          </a:xfrm>
        </p:spPr>
        <p:txBody>
          <a:bodyPr wrap="square" lIns="91440" tIns="45720" rIns="91440" bIns="45720" numCol="1" anchor="t" anchorCtr="0" compatLnSpc="1"/>
          <a:lstStyle/>
          <a:p>
            <a:pPr eaLnBrk="1" hangingPunct="1"/>
            <a:r>
              <a:rPr dirty="0">
                <a:solidFill>
                  <a:srgbClr val="66FFFF"/>
                </a:solidFill>
                <a:effectLst>
                  <a:outerShdw blurRad="38100" dist="38100" dir="2700000">
                    <a:srgbClr val="000000"/>
                  </a:outerShdw>
                </a:effectLst>
              </a:rPr>
              <a:t>Υπερώα</a:t>
            </a:r>
            <a:endParaRPr dirty="0">
              <a:solidFill>
                <a:srgbClr val="66FFFF"/>
              </a:solidFill>
              <a:effectLst>
                <a:outerShdw blurRad="38100" dist="38100" dir="2700000">
                  <a:srgbClr val="000000"/>
                </a:outerShdw>
              </a:effectLst>
            </a:endParaRPr>
          </a:p>
          <a:p>
            <a:pPr lvl="1" eaLnBrk="1" hangingPunct="1"/>
            <a:r>
              <a:rPr dirty="0">
                <a:effectLst>
                  <a:outerShdw blurRad="38100" dist="38100" dir="2700000">
                    <a:srgbClr val="000000"/>
                  </a:outerShdw>
                </a:effectLst>
              </a:rPr>
              <a:t>Σκληρή</a:t>
            </a:r>
            <a:endParaRPr dirty="0">
              <a:effectLst>
                <a:outerShdw blurRad="38100" dist="38100" dir="2700000">
                  <a:srgbClr val="000000"/>
                </a:outerShdw>
              </a:effectLst>
            </a:endParaRPr>
          </a:p>
          <a:p>
            <a:pPr lvl="1" eaLnBrk="1" hangingPunct="1"/>
            <a:r>
              <a:rPr dirty="0">
                <a:effectLst>
                  <a:outerShdw blurRad="38100" dist="38100" dir="2700000">
                    <a:srgbClr val="000000"/>
                  </a:outerShdw>
                </a:effectLst>
              </a:rPr>
              <a:t>Μαλακή</a:t>
            </a:r>
            <a:endParaRPr dirty="0">
              <a:effectLst>
                <a:outerShdw blurRad="38100" dist="38100" dir="2700000">
                  <a:srgbClr val="000000"/>
                </a:outerShdw>
              </a:effectLst>
            </a:endParaRPr>
          </a:p>
          <a:p>
            <a:pPr lvl="1" eaLnBrk="1" hangingPunct="1">
              <a:buNone/>
            </a:pPr>
            <a:endParaRPr dirty="0">
              <a:effectLst>
                <a:outerShdw blurRad="38100" dist="38100" dir="2700000">
                  <a:srgbClr val="000000"/>
                </a:outerShdw>
              </a:effectLst>
            </a:endParaRPr>
          </a:p>
          <a:p>
            <a:pPr lvl="1" eaLnBrk="1" hangingPunct="1">
              <a:buNone/>
            </a:pPr>
            <a:r>
              <a:rPr dirty="0">
                <a:effectLst>
                  <a:outerShdw blurRad="38100" dist="38100" dir="2700000">
                    <a:srgbClr val="000000"/>
                  </a:outerShdw>
                </a:effectLst>
              </a:rPr>
              <a:t>Σταφυλή</a:t>
            </a:r>
            <a:endParaRPr dirty="0">
              <a:effectLst>
                <a:outerShdw blurRad="38100" dist="38100" dir="2700000">
                  <a:srgbClr val="000000"/>
                </a:outerShdw>
              </a:effectLst>
            </a:endParaRPr>
          </a:p>
          <a:p>
            <a:pPr lvl="1" eaLnBrk="1" hangingPunct="1">
              <a:buNone/>
            </a:pPr>
            <a:endParaRPr dirty="0">
              <a:effectLst>
                <a:outerShdw blurRad="38100" dist="38100" dir="2700000">
                  <a:srgbClr val="000000"/>
                </a:outerShdw>
              </a:effectLst>
            </a:endParaRPr>
          </a:p>
          <a:p>
            <a:pPr lvl="1" eaLnBrk="1" hangingPunct="1">
              <a:buNone/>
            </a:pPr>
            <a:r>
              <a:rPr dirty="0">
                <a:effectLst>
                  <a:outerShdw blurRad="38100" dist="38100" dir="2700000">
                    <a:srgbClr val="000000"/>
                  </a:outerShdw>
                </a:effectLst>
              </a:rPr>
              <a:t>Αμυγδαλή</a:t>
            </a:r>
            <a:endParaRPr dirty="0">
              <a:effectLst>
                <a:outerShdw blurRad="38100" dist="38100" dir="2700000">
                  <a:srgbClr val="000000"/>
                </a:outerShdw>
              </a:effectLst>
            </a:endParaRPr>
          </a:p>
          <a:p>
            <a:pPr lvl="1" eaLnBrk="1" hangingPunct="1">
              <a:buNone/>
            </a:pPr>
            <a:endParaRPr dirty="0">
              <a:effectLst>
                <a:outerShdw blurRad="38100" dist="38100" dir="2700000">
                  <a:srgbClr val="000000"/>
                </a:outerShdw>
              </a:effectLst>
            </a:endParaRPr>
          </a:p>
          <a:p>
            <a:pPr lvl="1" eaLnBrk="1" hangingPunct="1">
              <a:buNone/>
            </a:pPr>
            <a:r>
              <a:rPr dirty="0">
                <a:effectLst>
                  <a:outerShdw blurRad="38100" dist="38100" dir="2700000">
                    <a:srgbClr val="000000"/>
                  </a:outerShdw>
                </a:effectLst>
              </a:rPr>
              <a:t>Γλώσσα</a:t>
            </a:r>
            <a:endParaRPr dirty="0">
              <a:effectLst>
                <a:outerShdw blurRad="38100" dist="38100" dir="2700000">
                  <a:srgbClr val="000000"/>
                </a:outerShdw>
              </a:effectLst>
            </a:endParaRPr>
          </a:p>
          <a:p>
            <a:pPr lvl="2" eaLnBrk="1" hangingPunct="1"/>
            <a:endParaRPr dirty="0">
              <a:effectLst>
                <a:outerShdw blurRad="38100" dist="38100" dir="2700000">
                  <a:srgbClr val="000000"/>
                </a:outerShdw>
              </a:effectLst>
            </a:endParaRPr>
          </a:p>
          <a:p>
            <a:pPr lvl="2" eaLnBrk="1" hangingPunct="1"/>
            <a:endParaRPr dirty="0">
              <a:effectLst>
                <a:outerShdw blurRad="38100" dist="38100" dir="2700000">
                  <a:srgbClr val="000000"/>
                </a:outerShdw>
              </a:effectLst>
            </a:endParaRPr>
          </a:p>
        </p:txBody>
      </p:sp>
      <p:sp>
        <p:nvSpPr>
          <p:cNvPr id="30725" name="Rectangle 5"/>
          <p:cNvSpPr>
            <a:spLocks noGrp="1" noChangeArrowheads="1"/>
          </p:cNvSpPr>
          <p:nvPr>
            <p:ph type="title" idx="4294967295"/>
          </p:nvPr>
        </p:nvSpPr>
        <p:spPr>
          <a:xfrm>
            <a:off x="1204913" y="44450"/>
            <a:ext cx="7543800" cy="1431925"/>
          </a:xfrm>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Στοματική κοιλότητα</a:t>
            </a:r>
            <a:endParaRPr dirty="0">
              <a:solidFill>
                <a:srgbClr val="99FF66"/>
              </a:solidFill>
              <a:effectLst>
                <a:outerShdw blurRad="38100" dist="38100" dir="2700000">
                  <a:srgbClr val="000000"/>
                </a:outerShdw>
              </a:effectLst>
            </a:endParaRPr>
          </a:p>
        </p:txBody>
      </p:sp>
      <p:pic>
        <p:nvPicPr>
          <p:cNvPr id="17412" name="Picture 6" descr="palate1"/>
          <p:cNvPicPr>
            <a:picLocks noChangeAspect="1"/>
          </p:cNvPicPr>
          <p:nvPr/>
        </p:nvPicPr>
        <p:blipFill>
          <a:blip r:embed="rId1"/>
          <a:stretch>
            <a:fillRect/>
          </a:stretch>
        </p:blipFill>
        <p:spPr>
          <a:xfrm>
            <a:off x="3959225" y="2060575"/>
            <a:ext cx="5184775" cy="4595813"/>
          </a:xfrm>
          <a:prstGeom prst="rect">
            <a:avLst/>
          </a:prstGeom>
          <a:noFill/>
          <a:ln w="9525">
            <a:noFill/>
          </a:ln>
        </p:spPr>
      </p:pic>
      <p:sp>
        <p:nvSpPr>
          <p:cNvPr id="17413" name="Line 6"/>
          <p:cNvSpPr/>
          <p:nvPr/>
        </p:nvSpPr>
        <p:spPr>
          <a:xfrm>
            <a:off x="2843213" y="2636838"/>
            <a:ext cx="3529012" cy="647700"/>
          </a:xfrm>
          <a:prstGeom prst="line">
            <a:avLst/>
          </a:prstGeom>
          <a:ln w="9525" cap="flat" cmpd="sng">
            <a:solidFill>
              <a:srgbClr val="000000"/>
            </a:solidFill>
            <a:prstDash val="solid"/>
            <a:headEnd type="none" w="med" len="med"/>
            <a:tailEnd type="triangle" w="med" len="med"/>
          </a:ln>
        </p:spPr>
      </p:sp>
      <p:sp>
        <p:nvSpPr>
          <p:cNvPr id="17414" name="Line 7"/>
          <p:cNvSpPr/>
          <p:nvPr/>
        </p:nvSpPr>
        <p:spPr>
          <a:xfrm>
            <a:off x="3132138" y="3213100"/>
            <a:ext cx="3024187" cy="503238"/>
          </a:xfrm>
          <a:prstGeom prst="line">
            <a:avLst/>
          </a:prstGeom>
          <a:ln w="9525" cap="flat" cmpd="sng">
            <a:solidFill>
              <a:srgbClr val="000000"/>
            </a:solidFill>
            <a:prstDash val="solid"/>
            <a:headEnd type="none" w="med" len="med"/>
            <a:tailEnd type="triangle" w="med" len="med"/>
          </a:ln>
        </p:spPr>
      </p:sp>
      <p:sp>
        <p:nvSpPr>
          <p:cNvPr id="17415" name="Line 8"/>
          <p:cNvSpPr/>
          <p:nvPr/>
        </p:nvSpPr>
        <p:spPr>
          <a:xfrm>
            <a:off x="2771775" y="4149725"/>
            <a:ext cx="3600450" cy="0"/>
          </a:xfrm>
          <a:prstGeom prst="line">
            <a:avLst/>
          </a:prstGeom>
          <a:ln w="9525" cap="flat" cmpd="sng">
            <a:solidFill>
              <a:srgbClr val="000000"/>
            </a:solidFill>
            <a:prstDash val="solid"/>
            <a:headEnd type="none" w="med" len="med"/>
            <a:tailEnd type="triangle" w="med" len="med"/>
          </a:ln>
        </p:spPr>
      </p:sp>
      <p:sp>
        <p:nvSpPr>
          <p:cNvPr id="17416" name="Line 10"/>
          <p:cNvSpPr/>
          <p:nvPr/>
        </p:nvSpPr>
        <p:spPr>
          <a:xfrm flipV="1">
            <a:off x="2987675" y="4365625"/>
            <a:ext cx="2879725" cy="863600"/>
          </a:xfrm>
          <a:prstGeom prst="line">
            <a:avLst/>
          </a:prstGeom>
          <a:ln w="9525" cap="flat" cmpd="sng">
            <a:solidFill>
              <a:srgbClr val="000000"/>
            </a:solidFill>
            <a:prstDash val="solid"/>
            <a:headEnd type="none" w="med" len="med"/>
            <a:tailEnd type="triangle" w="med" len="med"/>
          </a:ln>
        </p:spPr>
      </p:sp>
      <p:sp>
        <p:nvSpPr>
          <p:cNvPr id="17417" name="Line 11"/>
          <p:cNvSpPr/>
          <p:nvPr/>
        </p:nvSpPr>
        <p:spPr>
          <a:xfrm flipV="1">
            <a:off x="2627313" y="4581525"/>
            <a:ext cx="3529012" cy="1655763"/>
          </a:xfrm>
          <a:prstGeom prst="line">
            <a:avLst/>
          </a:prstGeom>
          <a:ln w="9525" cap="flat" cmpd="sng">
            <a:solidFill>
              <a:srgbClr val="000000"/>
            </a:solidFill>
            <a:prstDash val="solid"/>
            <a:headEnd type="none" w="med" len="med"/>
            <a:tailEnd type="triangle" w="med" len="med"/>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8434" name="Picture 4"/>
          <p:cNvPicPr>
            <a:picLocks noChangeAspect="1"/>
          </p:cNvPicPr>
          <p:nvPr/>
        </p:nvPicPr>
        <p:blipFill>
          <a:blip r:embed="rId1"/>
          <a:stretch>
            <a:fillRect/>
          </a:stretch>
        </p:blipFill>
        <p:spPr>
          <a:xfrm>
            <a:off x="395288" y="188913"/>
            <a:ext cx="8569325" cy="6335712"/>
          </a:xfrm>
          <a:prstGeom prst="rect">
            <a:avLst/>
          </a:prstGeom>
          <a:noFill/>
          <a:ln w="9525">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7762" name="Rectangle 3"/>
          <p:cNvSpPr>
            <a:spLocks noGrp="1" noChangeArrowheads="1"/>
          </p:cNvSpPr>
          <p:nvPr>
            <p:ph type="body" idx="1"/>
          </p:nvPr>
        </p:nvSpPr>
        <p:spPr>
          <a:xfrm>
            <a:off x="468313" y="188913"/>
            <a:ext cx="8496300" cy="6553200"/>
          </a:xfrm>
          <a:solidFill>
            <a:srgbClr val="000000"/>
          </a:solidFill>
        </p:spPr>
        <p:txBody>
          <a:bodyPr wrap="square" lIns="91440" tIns="45720" rIns="91440" bIns="45720" numCol="1" anchor="t" anchorCtr="0" compatLnSpc="1"/>
          <a:lstStyle/>
          <a:p>
            <a:pPr eaLnBrk="1" hangingPunct="1">
              <a:lnSpc>
                <a:spcPct val="80000"/>
              </a:lnSpc>
              <a:buNone/>
            </a:pPr>
            <a:r>
              <a:rPr sz="2400" b="1" dirty="0">
                <a:effectLst>
                  <a:outerShdw blurRad="38100" dist="38100" dir="2700000">
                    <a:srgbClr val="000000"/>
                  </a:outerShdw>
                </a:effectLst>
              </a:rPr>
              <a:t>Η </a:t>
            </a:r>
            <a:r>
              <a:rPr sz="2400" b="1" i="1" dirty="0">
                <a:effectLst>
                  <a:outerShdw blurRad="38100" dist="38100" dir="2700000">
                    <a:srgbClr val="000000"/>
                  </a:outerShdw>
                </a:effectLst>
              </a:rPr>
              <a:t>γλώσσα</a:t>
            </a:r>
            <a:r>
              <a:rPr sz="2400" b="1" dirty="0">
                <a:effectLst>
                  <a:outerShdw blurRad="38100" dist="38100" dir="2700000">
                    <a:srgbClr val="000000"/>
                  </a:outerShdw>
                </a:effectLst>
              </a:rPr>
              <a:t>, τα </a:t>
            </a:r>
            <a:r>
              <a:rPr sz="2400" b="1" i="1" dirty="0">
                <a:effectLst>
                  <a:outerShdw blurRad="38100" dist="38100" dir="2700000">
                    <a:srgbClr val="000000"/>
                  </a:outerShdw>
                </a:effectLst>
              </a:rPr>
              <a:t>δόντια</a:t>
            </a:r>
            <a:r>
              <a:rPr sz="2400" b="1" dirty="0">
                <a:effectLst>
                  <a:outerShdw blurRad="38100" dist="38100" dir="2700000">
                    <a:srgbClr val="000000"/>
                  </a:outerShdw>
                </a:effectLst>
              </a:rPr>
              <a:t> και ο </a:t>
            </a:r>
            <a:r>
              <a:rPr sz="2400" b="1" i="1" dirty="0">
                <a:effectLst>
                  <a:outerShdw blurRad="38100" dist="38100" dir="2700000">
                    <a:srgbClr val="000000"/>
                  </a:outerShdw>
                </a:effectLst>
              </a:rPr>
              <a:t>σίελος</a:t>
            </a:r>
            <a:r>
              <a:rPr sz="2400" b="1" dirty="0">
                <a:effectLst>
                  <a:outerShdw blurRad="38100" dist="38100" dir="2700000">
                    <a:srgbClr val="000000"/>
                  </a:outerShdw>
                </a:effectLst>
              </a:rPr>
              <a:t> εργάζονται μαζί στο αρχικό στάδιο της πέψης και βοηθούν την κατάποση</a:t>
            </a:r>
            <a:endParaRPr sz="2400" b="1" dirty="0">
              <a:effectLst>
                <a:outerShdw blurRad="38100" dist="38100" dir="2700000">
                  <a:srgbClr val="000000"/>
                </a:outerShdw>
              </a:effectLst>
            </a:endParaRPr>
          </a:p>
          <a:p>
            <a:pPr eaLnBrk="1" hangingPunct="1">
              <a:lnSpc>
                <a:spcPct val="80000"/>
              </a:lnSpc>
              <a:buNone/>
            </a:pPr>
            <a:r>
              <a:rPr sz="2400" b="1" dirty="0">
                <a:effectLst>
                  <a:outerShdw blurRad="38100" dist="38100" dir="2700000">
                    <a:srgbClr val="000000"/>
                  </a:outerShdw>
                </a:effectLst>
              </a:rPr>
              <a:t>  </a:t>
            </a:r>
            <a:endParaRPr sz="2400" b="1" dirty="0">
              <a:effectLst>
                <a:outerShdw blurRad="38100" dist="38100" dir="2700000">
                  <a:srgbClr val="000000"/>
                </a:outerShdw>
              </a:effectLst>
            </a:endParaRPr>
          </a:p>
          <a:p>
            <a:pPr eaLnBrk="1" hangingPunct="1">
              <a:lnSpc>
                <a:spcPct val="80000"/>
              </a:lnSpc>
              <a:buNone/>
            </a:pPr>
            <a:r>
              <a:rPr sz="2400" b="1" dirty="0">
                <a:effectLst>
                  <a:outerShdw blurRad="38100" dist="38100" dir="2700000">
                    <a:srgbClr val="000000"/>
                  </a:outerShdw>
                </a:effectLst>
              </a:rPr>
              <a:t>Τα </a:t>
            </a:r>
            <a:r>
              <a:rPr sz="2400" b="1" i="1" dirty="0">
                <a:effectLst>
                  <a:outerShdw blurRad="38100" dist="38100" dir="2700000">
                    <a:srgbClr val="000000"/>
                  </a:outerShdw>
                </a:effectLst>
              </a:rPr>
              <a:t>δόντια </a:t>
            </a:r>
            <a:r>
              <a:rPr sz="2400" b="1" dirty="0">
                <a:effectLst>
                  <a:outerShdw blurRad="38100" dist="38100" dir="2700000">
                    <a:srgbClr val="000000"/>
                  </a:outerShdw>
                </a:effectLst>
              </a:rPr>
              <a:t>έχουν διάφορα σχήματα και μεγέθη έτσι ώστε να κόβουν και να αλέθουν την τροφή, αυξάνοντας την περιοχή της επιφάνειας τους έτσι ώστε τα πεπτικά ένζυμα της σιέλου να μπορούν να δράσουν</a:t>
            </a:r>
            <a:endParaRPr sz="2400" b="1" dirty="0">
              <a:effectLst>
                <a:outerShdw blurRad="38100" dist="38100" dir="2700000">
                  <a:srgbClr val="000000"/>
                </a:outerShdw>
              </a:effectLst>
            </a:endParaRPr>
          </a:p>
          <a:p>
            <a:pPr eaLnBrk="1" hangingPunct="1">
              <a:lnSpc>
                <a:spcPct val="80000"/>
              </a:lnSpc>
              <a:buNone/>
            </a:pPr>
            <a:endParaRPr sz="2400" b="1" dirty="0">
              <a:effectLst>
                <a:outerShdw blurRad="38100" dist="38100" dir="2700000">
                  <a:srgbClr val="000000"/>
                </a:outerShdw>
              </a:effectLst>
            </a:endParaRPr>
          </a:p>
          <a:p>
            <a:pPr eaLnBrk="1" hangingPunct="1">
              <a:lnSpc>
                <a:spcPct val="80000"/>
              </a:lnSpc>
              <a:buNone/>
            </a:pPr>
            <a:r>
              <a:rPr sz="2400" b="1" dirty="0">
                <a:effectLst>
                  <a:outerShdw blurRad="38100" dist="38100" dir="2700000">
                    <a:srgbClr val="000000"/>
                  </a:outerShdw>
                </a:effectLst>
              </a:rPr>
              <a:t>Οι </a:t>
            </a:r>
            <a:r>
              <a:rPr sz="2400" i="1" dirty="0">
                <a:effectLst>
                  <a:outerShdw blurRad="38100" dist="38100" dir="2700000">
                    <a:srgbClr val="000000"/>
                  </a:outerShdw>
                </a:effectLst>
              </a:rPr>
              <a:t>κοπτήρες</a:t>
            </a:r>
            <a:r>
              <a:rPr sz="2400" b="1" dirty="0">
                <a:effectLst>
                  <a:outerShdw blurRad="38100" dist="38100" dir="2700000">
                    <a:srgbClr val="000000"/>
                  </a:outerShdw>
                </a:effectLst>
              </a:rPr>
              <a:t> και οι </a:t>
            </a:r>
            <a:r>
              <a:rPr sz="2400" i="1" dirty="0">
                <a:effectLst>
                  <a:outerShdw blurRad="38100" dist="38100" dir="2700000">
                    <a:srgbClr val="000000"/>
                  </a:outerShdw>
                </a:effectLst>
              </a:rPr>
              <a:t>κυνόδοντες</a:t>
            </a:r>
            <a:r>
              <a:rPr sz="2400" b="1" dirty="0">
                <a:effectLst>
                  <a:outerShdw blurRad="38100" dist="38100" dir="2700000">
                    <a:srgbClr val="000000"/>
                  </a:outerShdw>
                </a:effectLst>
              </a:rPr>
              <a:t> χρησιμοποιούνται για να κόβουν την τροφή, ενώ οι </a:t>
            </a:r>
            <a:r>
              <a:rPr sz="2400" i="1" dirty="0">
                <a:effectLst>
                  <a:outerShdw blurRad="38100" dist="38100" dir="2700000">
                    <a:srgbClr val="000000"/>
                  </a:outerShdw>
                </a:effectLst>
              </a:rPr>
              <a:t>προγόμφιοι</a:t>
            </a:r>
            <a:r>
              <a:rPr sz="2400" b="1" dirty="0">
                <a:effectLst>
                  <a:outerShdw blurRad="38100" dist="38100" dir="2700000">
                    <a:srgbClr val="000000"/>
                  </a:outerShdw>
                </a:effectLst>
              </a:rPr>
              <a:t> και οι </a:t>
            </a:r>
            <a:r>
              <a:rPr sz="2400" i="1" dirty="0">
                <a:effectLst>
                  <a:outerShdw blurRad="38100" dist="38100" dir="2700000">
                    <a:srgbClr val="000000"/>
                  </a:outerShdw>
                </a:effectLst>
              </a:rPr>
              <a:t>γομφίοι</a:t>
            </a:r>
            <a:r>
              <a:rPr sz="2400" b="1" dirty="0">
                <a:effectLst>
                  <a:outerShdw blurRad="38100" dist="38100" dir="2700000">
                    <a:srgbClr val="000000"/>
                  </a:outerShdw>
                </a:effectLst>
              </a:rPr>
              <a:t> για να αλέθουν την τροφή</a:t>
            </a:r>
            <a:endParaRPr sz="2400" b="1" dirty="0">
              <a:effectLst>
                <a:outerShdw blurRad="38100" dist="38100" dir="2700000">
                  <a:srgbClr val="000000"/>
                </a:outerShdw>
              </a:effectLst>
            </a:endParaRPr>
          </a:p>
          <a:p>
            <a:pPr eaLnBrk="1" hangingPunct="1">
              <a:lnSpc>
                <a:spcPct val="80000"/>
              </a:lnSpc>
              <a:buNone/>
            </a:pPr>
            <a:endParaRPr sz="2400" b="1" dirty="0">
              <a:effectLst>
                <a:outerShdw blurRad="38100" dist="38100" dir="2700000">
                  <a:srgbClr val="000000"/>
                </a:outerShdw>
              </a:effectLst>
            </a:endParaRPr>
          </a:p>
          <a:p>
            <a:pPr eaLnBrk="1" hangingPunct="1">
              <a:lnSpc>
                <a:spcPct val="80000"/>
              </a:lnSpc>
              <a:buNone/>
            </a:pPr>
            <a:r>
              <a:rPr sz="2400" b="1" dirty="0">
                <a:effectLst>
                  <a:outerShdw blurRad="38100" dist="38100" dir="2700000">
                    <a:srgbClr val="000000"/>
                  </a:outerShdw>
                </a:effectLst>
              </a:rPr>
              <a:t>Η δράση των δοντιών ελέγχεται από την άνω και κάτω </a:t>
            </a:r>
            <a:r>
              <a:rPr sz="2400" i="1" dirty="0">
                <a:effectLst>
                  <a:outerShdw blurRad="38100" dist="38100" dir="2700000">
                    <a:srgbClr val="000000"/>
                  </a:outerShdw>
                </a:effectLst>
              </a:rPr>
              <a:t>σιαγόνα</a:t>
            </a:r>
            <a:r>
              <a:rPr sz="2400" b="1" dirty="0">
                <a:effectLst>
                  <a:outerShdw blurRad="38100" dist="38100" dir="2700000">
                    <a:srgbClr val="000000"/>
                  </a:outerShdw>
                </a:effectLst>
              </a:rPr>
              <a:t>, οι οποίες βοηθούν τα δόντια να δαγκώσουν και να μασήσουν προς διάφορες κατευθύνσεις</a:t>
            </a:r>
            <a:endParaRPr sz="2400" b="1" dirty="0">
              <a:effectLst>
                <a:outerShdw blurRad="38100" dist="38100" dir="2700000">
                  <a:srgbClr val="000000"/>
                </a:outerShdw>
              </a:effectLst>
            </a:endParaRPr>
          </a:p>
          <a:p>
            <a:pPr eaLnBrk="1" hangingPunct="1">
              <a:lnSpc>
                <a:spcPct val="80000"/>
              </a:lnSpc>
              <a:buNone/>
            </a:pPr>
            <a:endParaRPr sz="2400" b="1" dirty="0">
              <a:effectLst>
                <a:outerShdw blurRad="38100" dist="38100" dir="2700000">
                  <a:srgbClr val="000000"/>
                </a:outerShdw>
              </a:effectLst>
            </a:endParaRPr>
          </a:p>
          <a:p>
            <a:pPr eaLnBrk="1" hangingPunct="1">
              <a:lnSpc>
                <a:spcPct val="80000"/>
              </a:lnSpc>
              <a:buNone/>
            </a:pPr>
            <a:r>
              <a:rPr sz="2400" b="1" dirty="0">
                <a:effectLst>
                  <a:outerShdw blurRad="38100" dist="38100" dir="2700000">
                    <a:srgbClr val="000000"/>
                  </a:outerShdw>
                </a:effectLst>
              </a:rPr>
              <a:t>Ο </a:t>
            </a:r>
            <a:r>
              <a:rPr sz="2400" b="1" i="1" dirty="0">
                <a:effectLst>
                  <a:outerShdw blurRad="38100" dist="38100" dir="2700000">
                    <a:srgbClr val="000000"/>
                  </a:outerShdw>
                </a:effectLst>
              </a:rPr>
              <a:t>σίελος</a:t>
            </a:r>
            <a:r>
              <a:rPr sz="2400" b="1" dirty="0">
                <a:effectLst>
                  <a:outerShdw blurRad="38100" dist="38100" dir="2700000">
                    <a:srgbClr val="000000"/>
                  </a:outerShdw>
                </a:effectLst>
              </a:rPr>
              <a:t> βοηθάει στη γεύση, τη μάσηση και την κατάποση των τροφών, καθώς, μαλακώνει, τις τροφές έτσι ώστε η γλώσσα να μπορεί να τη διαμορφώσει σε μπάλες πριν απ’ την κατάποση</a:t>
            </a:r>
            <a:endParaRPr sz="2400" dirty="0">
              <a:effectLst>
                <a:outerShdw blurRad="38100" dist="38100" dir="2700000">
                  <a:srgbClr val="000000"/>
                </a:outerShdw>
              </a:effectLst>
            </a:endParaRPr>
          </a:p>
          <a:p>
            <a:pPr eaLnBrk="1" hangingPunct="1">
              <a:lnSpc>
                <a:spcPct val="80000"/>
              </a:lnSpc>
              <a:buNone/>
            </a:pPr>
            <a:r>
              <a:rPr sz="2400" dirty="0">
                <a:effectLst>
                  <a:outerShdw blurRad="38100" dist="38100" dir="2700000">
                    <a:srgbClr val="000000"/>
                  </a:outerShdw>
                </a:effectLst>
              </a:rPr>
              <a:t> </a:t>
            </a:r>
            <a:endParaRPr sz="2400" dirty="0">
              <a:effectLst>
                <a:outerShdw blurRad="38100" dist="38100" dir="2700000">
                  <a:srgbClr val="000000"/>
                </a:outerShdw>
              </a:effectLst>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8786" name="Rectangle 3"/>
          <p:cNvSpPr>
            <a:spLocks noGrp="1" noChangeArrowheads="1"/>
          </p:cNvSpPr>
          <p:nvPr>
            <p:ph type="body" idx="1"/>
          </p:nvPr>
        </p:nvSpPr>
        <p:spPr>
          <a:xfrm>
            <a:off x="323850" y="474663"/>
            <a:ext cx="8286750" cy="5907088"/>
          </a:xfrm>
        </p:spPr>
        <p:txBody>
          <a:bodyPr wrap="square" lIns="91440" tIns="45720" rIns="91440" bIns="45720" numCol="1" anchor="t" anchorCtr="0" compatLnSpc="1"/>
          <a:lstStyle/>
          <a:p>
            <a:pPr eaLnBrk="1" hangingPunct="1">
              <a:lnSpc>
                <a:spcPct val="80000"/>
              </a:lnSpc>
            </a:pPr>
            <a:r>
              <a:rPr sz="2400" dirty="0">
                <a:effectLst>
                  <a:outerShdw blurRad="38100" dist="38100" dir="2700000">
                    <a:srgbClr val="000000"/>
                  </a:outerShdw>
                </a:effectLst>
              </a:rPr>
              <a:t>Η ανατολή μιας σειράς δοντιών από το οστό των γνάθων ονομάζεται </a:t>
            </a:r>
            <a:r>
              <a:rPr sz="2400" dirty="0">
                <a:effectLst>
                  <a:outerShdw blurRad="38100" dist="38100" dir="2700000">
                    <a:srgbClr val="000000"/>
                  </a:outerShdw>
                </a:effectLst>
                <a:hlinkClick r:id="rId1" tooltip="Οδοντοφυΐα (δεν έχει ακόμα γραφτεί)"/>
              </a:rPr>
              <a:t>οδοντοφυΐα</a:t>
            </a:r>
            <a:endParaRPr sz="2400" dirty="0">
              <a:effectLst>
                <a:outerShdw blurRad="38100" dist="38100" dir="2700000">
                  <a:srgbClr val="000000"/>
                </a:outerShdw>
              </a:effectLst>
            </a:endParaRPr>
          </a:p>
          <a:p>
            <a:pPr eaLnBrk="1" hangingPunct="1">
              <a:lnSpc>
                <a:spcPct val="80000"/>
              </a:lnSpc>
              <a:buNone/>
            </a:pPr>
            <a:r>
              <a:rPr sz="2400" dirty="0">
                <a:effectLst>
                  <a:outerShdw blurRad="38100" dist="38100" dir="2700000">
                    <a:srgbClr val="000000"/>
                  </a:outerShdw>
                </a:effectLst>
              </a:rPr>
              <a:t> </a:t>
            </a:r>
            <a:endParaRPr sz="2400" dirty="0">
              <a:effectLst>
                <a:outerShdw blurRad="38100" dist="38100" dir="2700000">
                  <a:srgbClr val="000000"/>
                </a:outerShdw>
              </a:effectLst>
            </a:endParaRPr>
          </a:p>
          <a:p>
            <a:pPr eaLnBrk="1" hangingPunct="1">
              <a:lnSpc>
                <a:spcPct val="80000"/>
              </a:lnSpc>
            </a:pPr>
            <a:r>
              <a:rPr sz="2400" dirty="0">
                <a:effectLst>
                  <a:outerShdw blurRad="38100" dist="38100" dir="2700000">
                    <a:srgbClr val="000000"/>
                  </a:outerShdw>
                </a:effectLst>
              </a:rPr>
              <a:t>Στον άνθρωπο υπάρχουν δύο οδοντοφυΐες, η νεογιλή και η μόνιμη</a:t>
            </a:r>
            <a:endParaRPr sz="2400" dirty="0">
              <a:effectLst>
                <a:outerShdw blurRad="38100" dist="38100" dir="2700000">
                  <a:srgbClr val="000000"/>
                </a:outerShdw>
              </a:effectLst>
            </a:endParaRPr>
          </a:p>
          <a:p>
            <a:pPr eaLnBrk="1" hangingPunct="1">
              <a:lnSpc>
                <a:spcPct val="80000"/>
              </a:lnSpc>
              <a:buNone/>
            </a:pPr>
            <a:endParaRPr sz="2400" dirty="0">
              <a:effectLst>
                <a:outerShdw blurRad="38100" dist="38100" dir="2700000">
                  <a:srgbClr val="000000"/>
                </a:outerShdw>
              </a:effectLst>
            </a:endParaRPr>
          </a:p>
          <a:p>
            <a:pPr eaLnBrk="1" hangingPunct="1">
              <a:lnSpc>
                <a:spcPct val="80000"/>
              </a:lnSpc>
            </a:pPr>
            <a:r>
              <a:rPr sz="2400" dirty="0">
                <a:effectLst>
                  <a:outerShdw blurRad="38100" dist="38100" dir="2700000">
                    <a:srgbClr val="000000"/>
                  </a:outerShdw>
                </a:effectLst>
              </a:rPr>
              <a:t>Η νεογιλή ή παιδική οδοντοφυΐα αποτελείται από 20 δόντια από τα οποία το πρώτο εμφανίζεται στην </a:t>
            </a:r>
            <a:r>
              <a:rPr sz="2400" dirty="0">
                <a:effectLst>
                  <a:outerShdw blurRad="38100" dist="38100" dir="2700000">
                    <a:srgbClr val="000000"/>
                  </a:outerShdw>
                </a:effectLst>
                <a:hlinkClick r:id="rId2" tooltip="Στοματική κοιλότητα (δεν έχει ακόμα γραφτεί)"/>
              </a:rPr>
              <a:t>στοματική κοιλότητα</a:t>
            </a:r>
            <a:r>
              <a:rPr sz="2400" dirty="0">
                <a:effectLst>
                  <a:outerShdw blurRad="38100" dist="38100" dir="2700000">
                    <a:srgbClr val="000000"/>
                  </a:outerShdw>
                </a:effectLst>
              </a:rPr>
              <a:t> τον έβδομο μήνα της ζωής και το τελευταίο αποπίπτει (πέφτει) στην ηλικία των 12 ετών περίπου. Τα νεογιλά δόντια αρχίζουν να αντικαθίστανται από τα μόνιμα στην ηλικία των 6 περίπου ετών</a:t>
            </a:r>
            <a:endParaRPr sz="2400" dirty="0">
              <a:effectLst>
                <a:outerShdw blurRad="38100" dist="38100" dir="2700000">
                  <a:srgbClr val="000000"/>
                </a:outerShdw>
              </a:effectLst>
            </a:endParaRPr>
          </a:p>
          <a:p>
            <a:pPr eaLnBrk="1" hangingPunct="1">
              <a:lnSpc>
                <a:spcPct val="80000"/>
              </a:lnSpc>
            </a:pPr>
            <a:endParaRPr sz="2400" dirty="0">
              <a:effectLst>
                <a:outerShdw blurRad="38100" dist="38100" dir="2700000">
                  <a:srgbClr val="000000"/>
                </a:outerShdw>
              </a:effectLst>
            </a:endParaRPr>
          </a:p>
          <a:p>
            <a:pPr eaLnBrk="1" hangingPunct="1">
              <a:lnSpc>
                <a:spcPct val="80000"/>
              </a:lnSpc>
            </a:pPr>
            <a:r>
              <a:rPr sz="2400" dirty="0">
                <a:effectLst>
                  <a:outerShdw blurRad="38100" dist="38100" dir="2700000">
                    <a:srgbClr val="000000"/>
                  </a:outerShdw>
                </a:effectLst>
              </a:rPr>
              <a:t>Η μόνιμη οδοντοφυΐα αποτελείται από 32 δόντια και ολοκληρώνεται στην ηλικία των 18 ετών με την ανατολή και του τελευταίου μόνιμου δοντιού, του σωφρονιστήρα ή </a:t>
            </a:r>
            <a:r>
              <a:rPr sz="2400" dirty="0">
                <a:effectLst>
                  <a:outerShdw blurRad="38100" dist="38100" dir="2700000">
                    <a:srgbClr val="000000"/>
                  </a:outerShdw>
                </a:effectLst>
                <a:hlinkClick r:id="rId3" tooltip="Φρονιμίτης"/>
              </a:rPr>
              <a:t>φρονιμίτη</a:t>
            </a:r>
            <a:r>
              <a:rPr sz="2400" dirty="0">
                <a:effectLst>
                  <a:outerShdw blurRad="38100" dist="38100" dir="2700000">
                    <a:srgbClr val="000000"/>
                  </a:outerShdw>
                </a:effectLst>
              </a:rPr>
              <a:t> </a:t>
            </a:r>
            <a:endParaRPr sz="2400" dirty="0">
              <a:effectLst>
                <a:outerShdw blurRad="38100" dist="38100" dir="2700000">
                  <a:srgbClr val="000000"/>
                </a:outerShdw>
              </a:effectLst>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9810" name="Rectangle 3"/>
          <p:cNvSpPr>
            <a:spLocks noGrp="1" noChangeArrowheads="1"/>
          </p:cNvSpPr>
          <p:nvPr>
            <p:ph type="body" idx="1"/>
          </p:nvPr>
        </p:nvSpPr>
        <p:spPr>
          <a:xfrm>
            <a:off x="0" y="188913"/>
            <a:ext cx="8964613" cy="6669088"/>
          </a:xfrm>
        </p:spPr>
        <p:txBody>
          <a:bodyPr wrap="square" lIns="91440" tIns="45720" rIns="91440" bIns="45720" numCol="1" anchor="t" anchorCtr="0" compatLnSpc="1"/>
          <a:lstStyle/>
          <a:p>
            <a:pPr eaLnBrk="1" hangingPunct="1">
              <a:lnSpc>
                <a:spcPct val="90000"/>
              </a:lnSpc>
            </a:pPr>
            <a:r>
              <a:rPr sz="2400" dirty="0">
                <a:effectLst>
                  <a:outerShdw blurRad="38100" dist="38100" dir="2700000">
                    <a:srgbClr val="000000"/>
                  </a:outerShdw>
                </a:effectLst>
              </a:rPr>
              <a:t>Ο οδόντας εμφανίζει δύο τμήματα: την </a:t>
            </a:r>
            <a:r>
              <a:rPr sz="2400" b="1" dirty="0">
                <a:effectLst>
                  <a:outerShdw blurRad="38100" dist="38100" dir="2700000">
                    <a:srgbClr val="000000"/>
                  </a:outerShdw>
                </a:effectLst>
              </a:rPr>
              <a:t>μύλη και την ρίζα</a:t>
            </a:r>
            <a:r>
              <a:rPr sz="2400" dirty="0">
                <a:effectLst>
                  <a:outerShdw blurRad="38100" dist="38100" dir="2700000">
                    <a:srgbClr val="000000"/>
                  </a:outerShdw>
                </a:effectLst>
              </a:rPr>
              <a:t>. Η μύλη αποτελεί το τμήμα του οδόντα που φαίνεται μέσα στην στοματική κοιλότητα ενώ η ρίζα είναι το τμήμα του δοντιού που βρίσκεται μέσα στο οστό της γνάθου. Η μύλη με την ρίζα διαχωρίζονται από μια νοητή γραμμή που ονομάζεται </a:t>
            </a:r>
            <a:r>
              <a:rPr sz="2400" b="1" dirty="0">
                <a:effectLst>
                  <a:outerShdw blurRad="38100" dist="38100" dir="2700000">
                    <a:srgbClr val="000000"/>
                  </a:outerShdw>
                </a:effectLst>
              </a:rPr>
              <a:t>αυχένας του δοντιού </a:t>
            </a:r>
            <a:endParaRPr sz="2400" b="1"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Κάθε οδόντας αποτελείται από τέσσερεις επιμέρους ιστούς: </a:t>
            </a:r>
            <a:endParaRPr sz="2400"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την </a:t>
            </a:r>
            <a:r>
              <a:rPr sz="2400" dirty="0">
                <a:effectLst>
                  <a:outerShdw blurRad="38100" dist="38100" dir="2700000">
                    <a:srgbClr val="000000"/>
                  </a:outerShdw>
                </a:effectLst>
                <a:hlinkClick r:id="rId1" tooltip="Οδοντίνη"/>
              </a:rPr>
              <a:t>οδοντίνη</a:t>
            </a:r>
            <a:endParaRPr sz="2400"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την </a:t>
            </a:r>
            <a:r>
              <a:rPr sz="2400" dirty="0">
                <a:effectLst>
                  <a:outerShdw blurRad="38100" dist="38100" dir="2700000">
                    <a:srgbClr val="000000"/>
                  </a:outerShdw>
                </a:effectLst>
                <a:hlinkClick r:id="rId2" tooltip="Αδαμαντίνη"/>
              </a:rPr>
              <a:t>αδαμαντίνη</a:t>
            </a:r>
            <a:r>
              <a:rPr sz="2400" dirty="0">
                <a:effectLst>
                  <a:outerShdw blurRad="38100" dist="38100" dir="2700000">
                    <a:srgbClr val="000000"/>
                  </a:outerShdw>
                </a:effectLst>
              </a:rPr>
              <a:t> </a:t>
            </a:r>
            <a:endParaRPr sz="2400"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την </a:t>
            </a:r>
            <a:r>
              <a:rPr sz="2400" dirty="0">
                <a:effectLst>
                  <a:outerShdw blurRad="38100" dist="38100" dir="2700000">
                    <a:srgbClr val="000000"/>
                  </a:outerShdw>
                </a:effectLst>
                <a:hlinkClick r:id="rId3" tooltip="Οστεΐνη"/>
              </a:rPr>
              <a:t>οστεΐνη</a:t>
            </a:r>
            <a:r>
              <a:rPr sz="2400" dirty="0">
                <a:effectLst>
                  <a:outerShdw blurRad="38100" dist="38100" dir="2700000">
                    <a:srgbClr val="000000"/>
                  </a:outerShdw>
                </a:effectLst>
              </a:rPr>
              <a:t> </a:t>
            </a:r>
            <a:endParaRPr sz="2400"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τον </a:t>
            </a:r>
            <a:r>
              <a:rPr sz="2400" dirty="0">
                <a:effectLst>
                  <a:outerShdw blurRad="38100" dist="38100" dir="2700000">
                    <a:srgbClr val="000000"/>
                  </a:outerShdw>
                </a:effectLst>
                <a:hlinkClick r:id="rId4" tooltip="Πολφός"/>
              </a:rPr>
              <a:t>πολφό</a:t>
            </a:r>
            <a:r>
              <a:rPr sz="2400" dirty="0">
                <a:effectLst>
                  <a:outerShdw blurRad="38100" dist="38100" dir="2700000">
                    <a:srgbClr val="000000"/>
                  </a:outerShdw>
                </a:effectLst>
              </a:rPr>
              <a:t> </a:t>
            </a:r>
            <a:endParaRPr sz="2400"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Η οδοντίνη βρίσκεται τόσο στην μύλη όσο και στην ρίζα. Η αδαμαντίνη καλύπτει την εξωτερική επιφάνεια της οδοντίνης στην μύλη ενώ η οστεϊνη καλύπτει την εξωτερική επιφάνεια της οδοντίνης στην ρίζα. Η οδοντίνη στο εσωτερικό της εμφανίζει μια κοιλότητα η οποία υποδέχεται τον πολφό. Ο πολφός αποτελείται από </a:t>
            </a:r>
            <a:r>
              <a:rPr sz="2400" dirty="0">
                <a:effectLst>
                  <a:outerShdw blurRad="38100" dist="38100" dir="2700000">
                    <a:srgbClr val="000000"/>
                  </a:outerShdw>
                </a:effectLst>
                <a:hlinkClick r:id="rId5" tooltip="Αγγείο"/>
              </a:rPr>
              <a:t>αγγεία</a:t>
            </a:r>
            <a:r>
              <a:rPr sz="2400" dirty="0">
                <a:effectLst>
                  <a:outerShdw blurRad="38100" dist="38100" dir="2700000">
                    <a:srgbClr val="000000"/>
                  </a:outerShdw>
                </a:effectLst>
              </a:rPr>
              <a:t> και </a:t>
            </a:r>
            <a:r>
              <a:rPr sz="2400" dirty="0">
                <a:effectLst>
                  <a:outerShdw blurRad="38100" dist="38100" dir="2700000">
                    <a:srgbClr val="000000"/>
                  </a:outerShdw>
                </a:effectLst>
                <a:hlinkClick r:id="rId6" tooltip="Νεύρο"/>
              </a:rPr>
              <a:t>νεύρα</a:t>
            </a:r>
            <a:r>
              <a:rPr sz="2400" dirty="0">
                <a:effectLst>
                  <a:outerShdw blurRad="38100" dist="38100" dir="2700000">
                    <a:srgbClr val="000000"/>
                  </a:outerShdw>
                </a:effectLst>
              </a:rPr>
              <a:t> και χρησιμεύει στην θρέψη του δοντιού. </a:t>
            </a:r>
            <a:endParaRPr sz="2400" dirty="0">
              <a:effectLst>
                <a:outerShdw blurRad="38100" dist="38100" dir="2700000">
                  <a:srgbClr val="000000"/>
                </a:outerShdw>
              </a:effectLst>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2530" name="Picture 4"/>
          <p:cNvPicPr>
            <a:picLocks noChangeAspect="1"/>
          </p:cNvPicPr>
          <p:nvPr/>
        </p:nvPicPr>
        <p:blipFill>
          <a:blip r:embed="rId1"/>
          <a:stretch>
            <a:fillRect/>
          </a:stretch>
        </p:blipFill>
        <p:spPr>
          <a:xfrm>
            <a:off x="539750" y="0"/>
            <a:ext cx="7920038" cy="6858000"/>
          </a:xfrm>
          <a:prstGeom prst="rect">
            <a:avLst/>
          </a:prstGeom>
          <a:noFill/>
          <a:ln w="9525">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5474" name="Rectangle 3"/>
          <p:cNvSpPr>
            <a:spLocks noGrp="1" noChangeArrowheads="1"/>
          </p:cNvSpPr>
          <p:nvPr>
            <p:ph type="body" idx="1"/>
          </p:nvPr>
        </p:nvSpPr>
        <p:spPr>
          <a:xfrm>
            <a:off x="0" y="404813"/>
            <a:ext cx="9144000" cy="5691188"/>
          </a:xfrm>
        </p:spPr>
        <p:txBody>
          <a:bodyPr wrap="square" lIns="91440" tIns="45720" rIns="91440" bIns="45720" numCol="1" anchor="t" anchorCtr="0" compatLnSpc="1"/>
          <a:lstStyle/>
          <a:p>
            <a:pPr eaLnBrk="1" hangingPunct="1">
              <a:buNone/>
            </a:pPr>
            <a:r>
              <a:rPr dirty="0">
                <a:effectLst>
                  <a:outerShdw blurRad="38100" dist="38100" dir="2700000">
                    <a:srgbClr val="000000"/>
                  </a:outerShdw>
                </a:effectLst>
              </a:rPr>
              <a:t>Το πεπτικό σύστημα, ένας σωλήνας περίπου 12 μέτρων, είναι υπεύθυνο για την διεργασία της πέψης.</a:t>
            </a:r>
            <a:endParaRPr dirty="0">
              <a:effectLst>
                <a:outerShdw blurRad="38100" dist="38100" dir="2700000">
                  <a:srgbClr val="000000"/>
                </a:outerShdw>
              </a:effectLst>
            </a:endParaRPr>
          </a:p>
          <a:p>
            <a:pPr eaLnBrk="1" hangingPunct="1">
              <a:buNone/>
            </a:pPr>
            <a:r>
              <a:rPr dirty="0">
                <a:effectLst>
                  <a:outerShdw blurRad="38100" dist="38100" dir="2700000">
                    <a:srgbClr val="000000"/>
                  </a:outerShdw>
                </a:effectLst>
              </a:rPr>
              <a:t>Η πέψη περιλαμβάνει όλες εκείνες της επεξεργασίες με τις οποίες οι θρεπτικές ουσίες απελευθερώνονται από τις τροφές, διασπώνται στα χημικά συστατικά τους (πρωτείνες, λίπη, υδατάνθρακες, βιταμίνες κ.λ.) και εν συνεχεία απορροφώνται από τον οργανισμό.</a:t>
            </a:r>
            <a:endParaRPr dirty="0">
              <a:effectLst>
                <a:outerShdw blurRad="38100" dist="38100" dir="2700000">
                  <a:srgbClr val="000000"/>
                </a:outerShdw>
              </a:effectLst>
            </a:endParaRPr>
          </a:p>
          <a:p>
            <a:pPr eaLnBrk="1" hangingPunct="1">
              <a:buNone/>
            </a:pPr>
            <a:r>
              <a:rPr dirty="0">
                <a:effectLst>
                  <a:outerShdw blurRad="38100" dist="38100" dir="2700000">
                    <a:srgbClr val="000000"/>
                  </a:outerShdw>
                </a:effectLst>
              </a:rPr>
              <a:t>Το πεπτικό σύστημα αποτελείται απο τον γαστρεντερικό σωλήνα και τους αδένες του. </a:t>
            </a:r>
            <a:endParaRPr dirty="0">
              <a:effectLst>
                <a:outerShdw blurRad="38100" dist="38100" dir="2700000">
                  <a:srgbClr val="000000"/>
                </a:outerShdw>
              </a:effectLs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3186" name="Rectangle 2"/>
          <p:cNvSpPr>
            <a:spLocks noGrp="1" noChangeArrowheads="1"/>
          </p:cNvSpPr>
          <p:nvPr>
            <p:ph type="title" idx="4294967295"/>
          </p:nvPr>
        </p:nvSpPr>
        <p:spPr>
          <a:xfrm>
            <a:off x="468313" y="188913"/>
            <a:ext cx="7543800" cy="1108075"/>
          </a:xfrm>
        </p:spPr>
        <p:txBody>
          <a:bodyPr wrap="square" lIns="91440" tIns="45720" rIns="91440" bIns="45720" numCol="1" anchor="ctr" anchorCtr="0" compatLnSpc="1"/>
          <a:p>
            <a:pPr eaLnBrk="1" hangingPunct="1">
              <a:buNone/>
            </a:pPr>
            <a:r>
              <a:rPr dirty="0">
                <a:solidFill>
                  <a:srgbClr val="66FFFF"/>
                </a:solidFill>
                <a:effectLst>
                  <a:outerShdw blurRad="38100" dist="38100" dir="2700000">
                    <a:srgbClr val="000000"/>
                  </a:outerShdw>
                </a:effectLst>
              </a:rPr>
              <a:t>Δόντια</a:t>
            </a:r>
            <a:endParaRPr dirty="0">
              <a:solidFill>
                <a:srgbClr val="66FFFF"/>
              </a:solidFill>
              <a:effectLst>
                <a:outerShdw blurRad="38100" dist="38100" dir="2700000">
                  <a:srgbClr val="000000"/>
                </a:outerShdw>
              </a:effectLst>
            </a:endParaRPr>
          </a:p>
        </p:txBody>
      </p:sp>
      <p:sp>
        <p:nvSpPr>
          <p:cNvPr id="93187" name="Rectangle 3"/>
          <p:cNvSpPr>
            <a:spLocks noGrp="1" noChangeArrowheads="1"/>
          </p:cNvSpPr>
          <p:nvPr>
            <p:ph type="body" idx="1"/>
          </p:nvPr>
        </p:nvSpPr>
        <p:spPr>
          <a:xfrm>
            <a:off x="395288" y="1981200"/>
            <a:ext cx="3168650" cy="4114800"/>
          </a:xfrm>
        </p:spPr>
        <p:txBody>
          <a:bodyPr wrap="square" lIns="91440" tIns="45720" rIns="91440" bIns="45720" numCol="1" anchor="t" anchorCtr="0" compatLnSpc="1"/>
          <a:lstStyle/>
          <a:p>
            <a:pPr eaLnBrk="1" hangingPunct="1"/>
            <a:r>
              <a:rPr dirty="0">
                <a:solidFill>
                  <a:srgbClr val="66FFFF"/>
                </a:solidFill>
                <a:effectLst>
                  <a:outerShdw blurRad="38100" dist="38100" dir="2700000">
                    <a:srgbClr val="000000"/>
                  </a:outerShdw>
                </a:effectLst>
              </a:rPr>
              <a:t>Δόντια (32)</a:t>
            </a:r>
            <a:endParaRPr dirty="0">
              <a:solidFill>
                <a:srgbClr val="66FFFF"/>
              </a:solidFill>
              <a:effectLst>
                <a:outerShdw blurRad="38100" dist="38100" dir="2700000">
                  <a:srgbClr val="000000"/>
                </a:outerShdw>
              </a:effectLst>
            </a:endParaRPr>
          </a:p>
          <a:p>
            <a:pPr lvl="1" eaLnBrk="1" hangingPunct="1"/>
            <a:r>
              <a:rPr dirty="0">
                <a:effectLst>
                  <a:outerShdw blurRad="38100" dist="38100" dir="2700000">
                    <a:srgbClr val="000000"/>
                  </a:outerShdw>
                </a:effectLst>
              </a:rPr>
              <a:t>Νεογιλά</a:t>
            </a:r>
            <a:endParaRPr dirty="0">
              <a:effectLst>
                <a:outerShdw blurRad="38100" dist="38100" dir="2700000">
                  <a:srgbClr val="000000"/>
                </a:outerShdw>
              </a:effectLst>
            </a:endParaRPr>
          </a:p>
          <a:p>
            <a:pPr lvl="1" eaLnBrk="1" hangingPunct="1"/>
            <a:r>
              <a:rPr dirty="0">
                <a:effectLst>
                  <a:outerShdw blurRad="38100" dist="38100" dir="2700000">
                    <a:srgbClr val="000000"/>
                  </a:outerShdw>
                </a:effectLst>
              </a:rPr>
              <a:t>Μόνιμα</a:t>
            </a:r>
            <a:endParaRPr dirty="0">
              <a:effectLst>
                <a:outerShdw blurRad="38100" dist="38100" dir="2700000">
                  <a:srgbClr val="000000"/>
                </a:outerShdw>
              </a:effectLst>
            </a:endParaRPr>
          </a:p>
          <a:p>
            <a:pPr lvl="2" eaLnBrk="1" hangingPunct="1"/>
            <a:r>
              <a:rPr dirty="0">
                <a:effectLst>
                  <a:outerShdw blurRad="38100" dist="38100" dir="2700000">
                    <a:srgbClr val="000000"/>
                  </a:outerShdw>
                </a:effectLst>
              </a:rPr>
              <a:t>Τομείς</a:t>
            </a:r>
            <a:endParaRPr dirty="0">
              <a:effectLst>
                <a:outerShdw blurRad="38100" dist="38100" dir="2700000">
                  <a:srgbClr val="000000"/>
                </a:outerShdw>
              </a:effectLst>
            </a:endParaRPr>
          </a:p>
          <a:p>
            <a:pPr lvl="2" eaLnBrk="1" hangingPunct="1"/>
            <a:r>
              <a:rPr dirty="0">
                <a:effectLst>
                  <a:outerShdw blurRad="38100" dist="38100" dir="2700000">
                    <a:srgbClr val="000000"/>
                  </a:outerShdw>
                </a:effectLst>
              </a:rPr>
              <a:t>Κυνόδοντες</a:t>
            </a:r>
            <a:endParaRPr dirty="0">
              <a:effectLst>
                <a:outerShdw blurRad="38100" dist="38100" dir="2700000">
                  <a:srgbClr val="000000"/>
                </a:outerShdw>
              </a:effectLst>
            </a:endParaRPr>
          </a:p>
          <a:p>
            <a:pPr lvl="2" eaLnBrk="1" hangingPunct="1"/>
            <a:r>
              <a:rPr dirty="0">
                <a:effectLst>
                  <a:outerShdw blurRad="38100" dist="38100" dir="2700000">
                    <a:srgbClr val="000000"/>
                  </a:outerShdw>
                </a:effectLst>
              </a:rPr>
              <a:t>Προγόμφιοι</a:t>
            </a:r>
            <a:endParaRPr dirty="0">
              <a:effectLst>
                <a:outerShdw blurRad="38100" dist="38100" dir="2700000">
                  <a:srgbClr val="000000"/>
                </a:outerShdw>
              </a:effectLst>
            </a:endParaRPr>
          </a:p>
          <a:p>
            <a:pPr lvl="2" eaLnBrk="1" hangingPunct="1"/>
            <a:r>
              <a:rPr dirty="0">
                <a:effectLst>
                  <a:outerShdw blurRad="38100" dist="38100" dir="2700000">
                    <a:srgbClr val="000000"/>
                  </a:outerShdw>
                </a:effectLst>
              </a:rPr>
              <a:t>Γομφίοι</a:t>
            </a:r>
            <a:endParaRPr dirty="0">
              <a:effectLst>
                <a:outerShdw blurRad="38100" dist="38100" dir="2700000">
                  <a:srgbClr val="000000"/>
                </a:outerShdw>
              </a:effectLst>
            </a:endParaRPr>
          </a:p>
          <a:p>
            <a:pPr eaLnBrk="1" hangingPunct="1"/>
            <a:endParaRPr dirty="0">
              <a:effectLst>
                <a:outerShdw blurRad="38100" dist="38100" dir="2700000">
                  <a:srgbClr val="000000"/>
                </a:outerShdw>
              </a:effectLst>
            </a:endParaRPr>
          </a:p>
        </p:txBody>
      </p:sp>
      <p:pic>
        <p:nvPicPr>
          <p:cNvPr id="23556" name="Picture 7" descr="teeth"/>
          <p:cNvPicPr>
            <a:picLocks noChangeAspect="1"/>
          </p:cNvPicPr>
          <p:nvPr/>
        </p:nvPicPr>
        <p:blipFill>
          <a:blip r:embed="rId1"/>
          <a:stretch>
            <a:fillRect/>
          </a:stretch>
        </p:blipFill>
        <p:spPr>
          <a:xfrm>
            <a:off x="3563938" y="1628775"/>
            <a:ext cx="5580062" cy="5229225"/>
          </a:xfrm>
          <a:prstGeom prst="rect">
            <a:avLst/>
          </a:prstGeom>
          <a:noFill/>
          <a:ln w="9525">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1746" name="Rectangle 2"/>
          <p:cNvSpPr>
            <a:spLocks noGrp="1" noChangeArrowheads="1"/>
          </p:cNvSpPr>
          <p:nvPr>
            <p:ph type="title" idx="4294967295"/>
          </p:nvPr>
        </p:nvSpPr>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Κατασκευή των δοντιών</a:t>
            </a:r>
            <a:endParaRPr dirty="0">
              <a:solidFill>
                <a:srgbClr val="99FF66"/>
              </a:solidFill>
              <a:effectLst>
                <a:outerShdw blurRad="38100" dist="38100" dir="2700000">
                  <a:srgbClr val="000000"/>
                </a:outerShdw>
              </a:effectLst>
            </a:endParaRPr>
          </a:p>
        </p:txBody>
      </p:sp>
      <p:sp>
        <p:nvSpPr>
          <p:cNvPr id="31747" name="Rectangle 3"/>
          <p:cNvSpPr>
            <a:spLocks noGrp="1" noChangeArrowheads="1"/>
          </p:cNvSpPr>
          <p:nvPr>
            <p:ph type="body" idx="1"/>
          </p:nvPr>
        </p:nvSpPr>
        <p:spPr>
          <a:xfrm>
            <a:off x="539750" y="2122488"/>
            <a:ext cx="4010025" cy="4114800"/>
          </a:xfrm>
        </p:spPr>
        <p:txBody>
          <a:bodyPr wrap="square" lIns="91440" tIns="45720" rIns="91440" bIns="45720" numCol="1" anchor="t" anchorCtr="0" compatLnSpc="1"/>
          <a:lstStyle/>
          <a:p>
            <a:pPr eaLnBrk="1" hangingPunct="1"/>
            <a:r>
              <a:rPr dirty="0">
                <a:effectLst>
                  <a:outerShdw blurRad="38100" dist="38100" dir="2700000">
                    <a:srgbClr val="000000"/>
                  </a:outerShdw>
                </a:effectLst>
              </a:rPr>
              <a:t>Οδοντίνη</a:t>
            </a:r>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Αδαμαντίνη</a:t>
            </a:r>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Οστεΐνη</a:t>
            </a:r>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Πολφός</a:t>
            </a:r>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Περιοδόντιο</a:t>
            </a:r>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Φατνιακή απόφυση</a:t>
            </a:r>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Ούλο</a:t>
            </a:r>
            <a:endParaRPr dirty="0">
              <a:effectLst>
                <a:outerShdw blurRad="38100" dist="38100" dir="2700000">
                  <a:srgbClr val="000000"/>
                </a:outerShdw>
              </a:effectLst>
            </a:endParaRPr>
          </a:p>
        </p:txBody>
      </p:sp>
      <p:pic>
        <p:nvPicPr>
          <p:cNvPr id="24580" name="Picture 4" descr="tooth"/>
          <p:cNvPicPr>
            <a:picLocks noChangeAspect="1"/>
          </p:cNvPicPr>
          <p:nvPr/>
        </p:nvPicPr>
        <p:blipFill>
          <a:blip r:embed="rId1"/>
          <a:stretch>
            <a:fillRect/>
          </a:stretch>
        </p:blipFill>
        <p:spPr>
          <a:xfrm>
            <a:off x="5111750" y="2060575"/>
            <a:ext cx="4032250" cy="4537075"/>
          </a:xfrm>
          <a:prstGeom prst="rect">
            <a:avLst/>
          </a:prstGeom>
          <a:noFill/>
          <a:ln w="9525">
            <a:noFill/>
          </a:ln>
        </p:spPr>
      </p:pic>
      <p:sp>
        <p:nvSpPr>
          <p:cNvPr id="24581" name="Text Box 5"/>
          <p:cNvSpPr txBox="1"/>
          <p:nvPr/>
        </p:nvSpPr>
        <p:spPr>
          <a:xfrm>
            <a:off x="4427538" y="2565400"/>
            <a:ext cx="1223962" cy="2017713"/>
          </a:xfrm>
          <a:prstGeom prst="rect">
            <a:avLst/>
          </a:prstGeom>
          <a:solidFill>
            <a:srgbClr val="000000"/>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dirty="0"/>
              <a:t>Μύλη</a:t>
            </a:r>
            <a:endParaRPr lang="el-GR" altLang="el-GR" sz="1800" dirty="0"/>
          </a:p>
          <a:p>
            <a:pPr marL="0" lvl="0" indent="0" eaLnBrk="1" hangingPunct="1">
              <a:spcBef>
                <a:spcPct val="50000"/>
              </a:spcBef>
              <a:buClrTx/>
              <a:buFontTx/>
              <a:buNone/>
            </a:pPr>
            <a:endParaRPr lang="el-GR" altLang="el-GR" sz="1800" dirty="0"/>
          </a:p>
          <a:p>
            <a:pPr marL="0" lvl="0" indent="0" eaLnBrk="1" hangingPunct="1">
              <a:spcBef>
                <a:spcPct val="50000"/>
              </a:spcBef>
              <a:buClrTx/>
              <a:buFontTx/>
              <a:buNone/>
            </a:pPr>
            <a:r>
              <a:rPr lang="el-GR" altLang="el-GR" sz="1800" dirty="0"/>
              <a:t>Αυχένας</a:t>
            </a:r>
            <a:endParaRPr lang="el-GR" altLang="el-GR" sz="1800" dirty="0"/>
          </a:p>
          <a:p>
            <a:pPr marL="0" lvl="0" indent="0" eaLnBrk="1" hangingPunct="1">
              <a:spcBef>
                <a:spcPct val="50000"/>
              </a:spcBef>
              <a:buClrTx/>
              <a:buFontTx/>
              <a:buNone/>
            </a:pPr>
            <a:endParaRPr lang="el-GR" altLang="el-GR" sz="1800" dirty="0"/>
          </a:p>
          <a:p>
            <a:pPr marL="0" lvl="0" indent="0" eaLnBrk="1" hangingPunct="1">
              <a:spcBef>
                <a:spcPct val="50000"/>
              </a:spcBef>
              <a:buClrTx/>
              <a:buFontTx/>
              <a:buNone/>
            </a:pPr>
            <a:r>
              <a:rPr lang="el-GR" altLang="el-GR" sz="1800" dirty="0"/>
              <a:t>Ρίζα</a:t>
            </a:r>
            <a:endParaRPr lang="el-GR" altLang="el-GR" sz="18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882" name="Rectangle 2"/>
          <p:cNvSpPr>
            <a:spLocks noGrp="1" noChangeArrowheads="1"/>
          </p:cNvSpPr>
          <p:nvPr>
            <p:ph type="title" idx="4294967295"/>
          </p:nvPr>
        </p:nvSpPr>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4400" b="0" i="0" u="none" strike="noStrike" kern="0" cap="none" spc="0" normalizeH="0" baseline="0" noProof="0">
              <a:ln>
                <a:noFill/>
              </a:ln>
              <a:solidFill>
                <a:schemeClr val="tx2"/>
              </a:solidFill>
              <a:effectLst>
                <a:outerShdw blurRad="38100" dist="38100" dir="2700000" algn="tl">
                  <a:srgbClr val="000000"/>
                </a:outerShdw>
              </a:effectLst>
              <a:uLnTx/>
              <a:uFillTx/>
              <a:latin typeface="+mj-lt"/>
              <a:ea typeface="+mj-ea"/>
              <a:cs typeface="+mj-cs"/>
            </a:endParaRPr>
          </a:p>
        </p:txBody>
      </p:sp>
      <p:sp>
        <p:nvSpPr>
          <p:cNvPr id="122883" name="Rectangle 3"/>
          <p:cNvSpPr>
            <a:spLocks noGrp="1" noChangeArrowheads="1"/>
          </p:cNvSpPr>
          <p:nvPr>
            <p:ph type="body" idx="1"/>
          </p:nvPr>
        </p:nvSpPr>
        <p:spPr/>
        <p:txBody>
          <a:bodyPr wrap="square" lIns="91440" tIns="45720" rIns="91440" bIns="45720" numCol="1" anchor="t" anchorCtr="0" compatLnSpc="1"/>
          <a:lstStyle/>
          <a:p>
            <a:pPr marL="342900" marR="0" lvl="0" indent="-34290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Char char="§"/>
              <a:defRPr/>
            </a:pPr>
            <a:endParaRPr kumimoji="0" lang="el-GR" sz="3200" b="0" i="0" u="none" strike="noStrike" kern="0" cap="none" spc="0" normalizeH="0" baseline="0" noProof="0">
              <a:ln>
                <a:noFill/>
              </a:ln>
              <a:solidFill>
                <a:schemeClr val="tx1"/>
              </a:solidFill>
              <a:effectLst>
                <a:outerShdw blurRad="38100" dist="38100" dir="2700000" algn="tl">
                  <a:srgbClr val="000000"/>
                </a:outerShdw>
              </a:effectLst>
              <a:uLnTx/>
              <a:uFillTx/>
              <a:latin typeface="+mn-lt"/>
              <a:ea typeface="+mn-ea"/>
              <a:cs typeface="+mn-cs"/>
            </a:endParaRPr>
          </a:p>
        </p:txBody>
      </p:sp>
      <p:pic>
        <p:nvPicPr>
          <p:cNvPr id="25604" name="Picture 4"/>
          <p:cNvPicPr>
            <a:picLocks noChangeAspect="1"/>
          </p:cNvPicPr>
          <p:nvPr/>
        </p:nvPicPr>
        <p:blipFill>
          <a:blip r:embed="rId1"/>
          <a:stretch>
            <a:fillRect/>
          </a:stretch>
        </p:blipFill>
        <p:spPr>
          <a:xfrm>
            <a:off x="250825" y="260350"/>
            <a:ext cx="8713788" cy="6597650"/>
          </a:xfrm>
          <a:prstGeom prst="rect">
            <a:avLst/>
          </a:prstGeom>
          <a:noFill/>
          <a:ln w="9525">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4930" name="Rectangle 3"/>
          <p:cNvSpPr>
            <a:spLocks noGrp="1" noChangeArrowheads="1"/>
          </p:cNvSpPr>
          <p:nvPr>
            <p:ph type="body" idx="1"/>
          </p:nvPr>
        </p:nvSpPr>
        <p:spPr>
          <a:xfrm>
            <a:off x="0" y="0"/>
            <a:ext cx="9144000" cy="6858000"/>
          </a:xfrm>
          <a:solidFill>
            <a:srgbClr val="000000"/>
          </a:solidFill>
        </p:spPr>
        <p:txBody>
          <a:bodyPr wrap="square" lIns="91440" tIns="45720" rIns="91440" bIns="45720" numCol="1" anchor="t" anchorCtr="0" compatLnSpc="1"/>
          <a:lstStyle/>
          <a:p>
            <a:pPr eaLnBrk="1" hangingPunct="1">
              <a:lnSpc>
                <a:spcPct val="80000"/>
              </a:lnSpc>
            </a:pPr>
            <a:endParaRPr sz="2400" b="1" dirty="0">
              <a:effectLst>
                <a:outerShdw blurRad="38100" dist="38100" dir="2700000">
                  <a:srgbClr val="000000"/>
                </a:outerShdw>
              </a:effectLst>
            </a:endParaRPr>
          </a:p>
          <a:p>
            <a:pPr eaLnBrk="1" hangingPunct="1">
              <a:lnSpc>
                <a:spcPct val="80000"/>
              </a:lnSpc>
            </a:pPr>
            <a:r>
              <a:rPr sz="2400" b="1" dirty="0">
                <a:effectLst>
                  <a:outerShdw blurRad="38100" dist="38100" dir="2700000">
                    <a:srgbClr val="000000"/>
                  </a:outerShdw>
                </a:effectLst>
              </a:rPr>
              <a:t>Κάθε δόντι αποτελείται τη μύλη (</a:t>
            </a:r>
            <a:r>
              <a:rPr sz="2400" b="1" dirty="0">
                <a:effectLst>
                  <a:outerShdw blurRad="38100" dist="38100" dir="2700000">
                    <a:srgbClr val="000000"/>
                  </a:outerShdw>
                </a:effectLst>
              </a:rPr>
              <a:t>είναι το ορατό τμήμα του δοντιού), τον αυχένα (βρίσκεται κάτω από τη γραμμή των ούλων) και τη ρίζα.</a:t>
            </a:r>
            <a:br>
              <a:rPr sz="2400" b="1" dirty="0">
                <a:effectLst>
                  <a:outerShdw blurRad="38100" dist="38100" dir="2700000">
                    <a:srgbClr val="000000"/>
                  </a:outerShdw>
                </a:effectLst>
              </a:rPr>
            </a:br>
            <a:r>
              <a:rPr sz="2400" b="1" dirty="0">
                <a:effectLst>
                  <a:outerShdw blurRad="38100" dist="38100" dir="2700000">
                    <a:srgbClr val="000000"/>
                  </a:outerShdw>
                </a:effectLst>
              </a:rPr>
              <a:t>Η αδαμαντίνη είναι η σκληρή εξωτερική επιφάνεια του δοντιού. Είναι η πιο σκληρή ουσία του ανθρώπινου οργανισμού. Είναι λεία, γυαλιστερή, με πάχος 1-2 χιλιοστά και προσδίδει στο δόντι λευκό χρώμα.</a:t>
            </a:r>
            <a:br>
              <a:rPr sz="2400" b="1" dirty="0">
                <a:effectLst>
                  <a:outerShdw blurRad="38100" dist="38100" dir="2700000">
                    <a:srgbClr val="000000"/>
                  </a:outerShdw>
                </a:effectLst>
              </a:rPr>
            </a:br>
            <a:r>
              <a:rPr sz="2400" b="1" dirty="0">
                <a:effectLst>
                  <a:outerShdw blurRad="38100" dist="38100" dir="2700000">
                    <a:srgbClr val="000000"/>
                  </a:outerShdw>
                </a:effectLst>
              </a:rPr>
              <a:t>Η οδοντίνη είναι ένα παχύ, σκληρό στρώμα κάτω από την αδαμαντίνη. Έχει πολλά μικροσκοπικά σωληνάρια τα οποία περιέχουν τα νεύρα.</a:t>
            </a:r>
            <a:br>
              <a:rPr sz="2400" b="1" dirty="0">
                <a:effectLst>
                  <a:outerShdw blurRad="38100" dist="38100" dir="2700000">
                    <a:srgbClr val="000000"/>
                  </a:outerShdw>
                </a:effectLst>
              </a:rPr>
            </a:br>
            <a:r>
              <a:rPr sz="2400" b="1" dirty="0">
                <a:effectLst>
                  <a:outerShdw blurRad="38100" dist="38100" dir="2700000">
                    <a:srgbClr val="000000"/>
                  </a:outerShdw>
                </a:effectLst>
              </a:rPr>
              <a:t>Ο πολφός βρίσκεται στο κέντρο του δοντιού, στην πολφική κοιλότητα. Εκεί υπάρχουν πολλά νεύρα και αγγεία.</a:t>
            </a:r>
            <a:br>
              <a:rPr sz="2400" b="1" dirty="0">
                <a:effectLst>
                  <a:outerShdw blurRad="38100" dist="38100" dir="2700000">
                    <a:srgbClr val="000000"/>
                  </a:outerShdw>
                </a:effectLst>
              </a:rPr>
            </a:br>
            <a:r>
              <a:rPr sz="2400" b="1" dirty="0">
                <a:effectLst>
                  <a:outerShdw blurRad="38100" dist="38100" dir="2700000">
                    <a:srgbClr val="000000"/>
                  </a:outerShdw>
                </a:effectLst>
              </a:rPr>
              <a:t>Το ακρορρίζιο είναι το άκρο της ρίζας, το σημείο από όπου περνάνε τα αγγεία και τα νεύρα που κατευθύνονται στον πολφό.</a:t>
            </a:r>
            <a:br>
              <a:rPr sz="2400" b="1" dirty="0">
                <a:effectLst>
                  <a:outerShdw blurRad="38100" dist="38100" dir="2700000">
                    <a:srgbClr val="000000"/>
                  </a:outerShdw>
                </a:effectLst>
              </a:rPr>
            </a:br>
            <a:r>
              <a:rPr sz="2400" b="1" dirty="0">
                <a:effectLst>
                  <a:outerShdw blurRad="38100" dist="38100" dir="2700000">
                    <a:srgbClr val="000000"/>
                  </a:outerShdw>
                </a:effectLst>
              </a:rPr>
              <a:t>Οι αύλακες ή σχισμές βρίσκονται στην μασητική επιφάνεια των οπισθίων δοντιών.</a:t>
            </a:r>
            <a:endParaRPr sz="2400" b="1" dirty="0">
              <a:effectLst>
                <a:outerShdw blurRad="38100" dist="38100" dir="2700000">
                  <a:srgbClr val="000000"/>
                </a:outerShdw>
              </a:effectLst>
            </a:endParaRPr>
          </a:p>
          <a:p>
            <a:pPr eaLnBrk="1" hangingPunct="1">
              <a:lnSpc>
                <a:spcPct val="80000"/>
              </a:lnSpc>
            </a:pPr>
            <a:r>
              <a:rPr sz="2400" b="1" dirty="0">
                <a:effectLst>
                  <a:outerShdw blurRad="38100" dist="38100" dir="2700000">
                    <a:srgbClr val="000000"/>
                  </a:outerShdw>
                </a:effectLst>
              </a:rPr>
              <a:t>Το περιοδόντιο βρίσκεται ανάμεσα στην οστεΐνη και το φατνίο. Σκοπός του είναι η απορρόφηση των κραδασμών.</a:t>
            </a:r>
            <a:endParaRPr sz="2400" b="1" dirty="0">
              <a:effectLst>
                <a:outerShdw blurRad="38100" dist="38100" dir="2700000">
                  <a:srgbClr val="000000"/>
                </a:outerShdw>
              </a:effectLs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2770" name="Rectangle 2"/>
          <p:cNvSpPr>
            <a:spLocks noGrp="1" noChangeArrowheads="1"/>
          </p:cNvSpPr>
          <p:nvPr>
            <p:ph type="title" idx="4294967295"/>
          </p:nvPr>
        </p:nvSpPr>
        <p:spPr>
          <a:xfrm>
            <a:off x="395288" y="260350"/>
            <a:ext cx="8064500" cy="1008063"/>
          </a:xfrm>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Σιελογόνοι αδένες</a:t>
            </a:r>
            <a:endParaRPr dirty="0">
              <a:solidFill>
                <a:srgbClr val="99FF66"/>
              </a:solidFill>
              <a:effectLst>
                <a:outerShdw blurRad="38100" dist="38100" dir="2700000">
                  <a:srgbClr val="000000"/>
                </a:outerShdw>
              </a:effectLst>
            </a:endParaRPr>
          </a:p>
        </p:txBody>
      </p:sp>
      <p:sp>
        <p:nvSpPr>
          <p:cNvPr id="32771" name="Rectangle 3"/>
          <p:cNvSpPr>
            <a:spLocks noGrp="1" noChangeArrowheads="1"/>
          </p:cNvSpPr>
          <p:nvPr>
            <p:ph type="body" idx="1"/>
          </p:nvPr>
        </p:nvSpPr>
        <p:spPr>
          <a:xfrm>
            <a:off x="539750" y="1557338"/>
            <a:ext cx="5400675" cy="4687888"/>
          </a:xfrm>
        </p:spPr>
        <p:txBody>
          <a:bodyPr wrap="square" lIns="91440" tIns="45720" rIns="91440" bIns="45720" numCol="1" anchor="t" anchorCtr="0" compatLnSpc="1"/>
          <a:lstStyle/>
          <a:p>
            <a:pPr eaLnBrk="1" hangingPunct="1">
              <a:lnSpc>
                <a:spcPct val="90000"/>
              </a:lnSpc>
            </a:pPr>
            <a:r>
              <a:rPr sz="2400" dirty="0">
                <a:solidFill>
                  <a:srgbClr val="66FFFF"/>
                </a:solidFill>
                <a:effectLst>
                  <a:outerShdw blurRad="38100" dist="38100" dir="2700000">
                    <a:srgbClr val="000000"/>
                  </a:outerShdw>
                </a:effectLst>
              </a:rPr>
              <a:t>Σίελος</a:t>
            </a:r>
            <a:endParaRPr sz="2400" dirty="0">
              <a:solidFill>
                <a:srgbClr val="66FFFF"/>
              </a:solidFill>
              <a:effectLst>
                <a:outerShdw blurRad="38100" dist="38100" dir="2700000">
                  <a:srgbClr val="000000"/>
                </a:outerShdw>
              </a:effectLst>
            </a:endParaRPr>
          </a:p>
          <a:p>
            <a:pPr lvl="1" eaLnBrk="1" hangingPunct="1">
              <a:lnSpc>
                <a:spcPct val="90000"/>
              </a:lnSpc>
            </a:pPr>
            <a:r>
              <a:rPr lang="en-US" altLang="x-none" sz="2000" dirty="0">
                <a:effectLst>
                  <a:outerShdw blurRad="38100" dist="38100" dir="2700000">
                    <a:srgbClr val="000000"/>
                  </a:outerShdw>
                </a:effectLst>
              </a:rPr>
              <a:t>pH 6-7.4</a:t>
            </a:r>
            <a:endParaRPr lang="en-US" altLang="x-none" sz="20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Περιέχει Κ</a:t>
            </a:r>
            <a:r>
              <a:rPr sz="2000" baseline="30000" dirty="0">
                <a:effectLst>
                  <a:outerShdw blurRad="38100" dist="38100" dir="2700000">
                    <a:srgbClr val="000000"/>
                  </a:outerShdw>
                </a:effectLst>
              </a:rPr>
              <a:t>+</a:t>
            </a:r>
            <a:r>
              <a:rPr sz="2000" dirty="0">
                <a:effectLst>
                  <a:outerShdw blurRad="38100" dist="38100" dir="2700000">
                    <a:srgbClr val="000000"/>
                  </a:outerShdw>
                </a:effectLst>
              </a:rPr>
              <a:t>, </a:t>
            </a:r>
            <a:r>
              <a:rPr lang="en-US" altLang="x-none" sz="2000" dirty="0">
                <a:effectLst>
                  <a:outerShdw blurRad="38100" dist="38100" dir="2700000">
                    <a:srgbClr val="000000"/>
                  </a:outerShdw>
                </a:effectLst>
              </a:rPr>
              <a:t>HCO</a:t>
            </a:r>
            <a:r>
              <a:rPr lang="en-US" altLang="x-none" sz="2000" baseline="-25000" dirty="0">
                <a:effectLst>
                  <a:outerShdw blurRad="38100" dist="38100" dir="2700000">
                    <a:srgbClr val="000000"/>
                  </a:outerShdw>
                </a:effectLst>
              </a:rPr>
              <a:t>3</a:t>
            </a:r>
            <a:r>
              <a:rPr lang="en-US" altLang="x-none" sz="2000" dirty="0">
                <a:effectLst>
                  <a:outerShdw blurRad="38100" dist="38100" dir="2700000">
                    <a:srgbClr val="000000"/>
                  </a:outerShdw>
                </a:effectLst>
              </a:rPr>
              <a:t>, </a:t>
            </a:r>
            <a:r>
              <a:rPr sz="2000" dirty="0">
                <a:effectLst>
                  <a:outerShdw blurRad="38100" dist="38100" dir="2700000">
                    <a:srgbClr val="000000"/>
                  </a:outerShdw>
                </a:effectLst>
              </a:rPr>
              <a:t>α-αμυλάση, βλέννα</a:t>
            </a:r>
            <a:endParaRPr sz="20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Ολίσθηση τροφής, γεύση, καθαρισμός στόματος, πέψη</a:t>
            </a:r>
            <a:endParaRPr sz="2000" dirty="0">
              <a:effectLst>
                <a:outerShdw blurRad="38100" dist="38100" dir="2700000">
                  <a:srgbClr val="000000"/>
                </a:outerShdw>
              </a:effectLst>
            </a:endParaRPr>
          </a:p>
          <a:p>
            <a:pPr eaLnBrk="1" hangingPunct="1">
              <a:lnSpc>
                <a:spcPct val="90000"/>
              </a:lnSpc>
            </a:pPr>
            <a:r>
              <a:rPr sz="2400" dirty="0">
                <a:solidFill>
                  <a:srgbClr val="66FFFF"/>
                </a:solidFill>
                <a:effectLst>
                  <a:outerShdw blurRad="38100" dist="38100" dir="2700000">
                    <a:srgbClr val="000000"/>
                  </a:outerShdw>
                </a:effectLst>
              </a:rPr>
              <a:t>Σιελογόνοι αδένες</a:t>
            </a:r>
            <a:endParaRPr sz="2400" dirty="0">
              <a:solidFill>
                <a:srgbClr val="66FFFF"/>
              </a:solidFill>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Μικροί</a:t>
            </a:r>
            <a:endParaRPr sz="2000" dirty="0">
              <a:effectLst>
                <a:outerShdw blurRad="38100" dist="38100" dir="2700000">
                  <a:srgbClr val="000000"/>
                </a:outerShdw>
              </a:effectLst>
            </a:endParaRPr>
          </a:p>
          <a:p>
            <a:pPr lvl="2" eaLnBrk="1" hangingPunct="1">
              <a:lnSpc>
                <a:spcPct val="90000"/>
              </a:lnSpc>
            </a:pPr>
            <a:r>
              <a:rPr sz="1800" dirty="0">
                <a:effectLst>
                  <a:outerShdw blurRad="38100" dist="38100" dir="2700000">
                    <a:srgbClr val="000000"/>
                  </a:outerShdw>
                </a:effectLst>
              </a:rPr>
              <a:t>Χειλικοί, παρειακοί, υπερώιοι, γλωσσικοί</a:t>
            </a:r>
            <a:endParaRPr sz="18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Μεγάλοι</a:t>
            </a:r>
            <a:endParaRPr sz="2000" dirty="0">
              <a:effectLst>
                <a:outerShdw blurRad="38100" dist="38100" dir="2700000">
                  <a:srgbClr val="000000"/>
                </a:outerShdw>
              </a:effectLst>
            </a:endParaRPr>
          </a:p>
          <a:p>
            <a:pPr lvl="2" eaLnBrk="1" hangingPunct="1">
              <a:lnSpc>
                <a:spcPct val="90000"/>
              </a:lnSpc>
            </a:pPr>
            <a:r>
              <a:rPr sz="1800" dirty="0">
                <a:effectLst>
                  <a:outerShdw blurRad="38100" dist="38100" dir="2700000">
                    <a:srgbClr val="000000"/>
                  </a:outerShdw>
                </a:effectLst>
              </a:rPr>
              <a:t>Παρωτίδες</a:t>
            </a:r>
            <a:endParaRPr sz="1800" dirty="0">
              <a:effectLst>
                <a:outerShdw blurRad="38100" dist="38100" dir="2700000">
                  <a:srgbClr val="000000"/>
                </a:outerShdw>
              </a:effectLst>
            </a:endParaRPr>
          </a:p>
          <a:p>
            <a:pPr lvl="2" eaLnBrk="1" hangingPunct="1">
              <a:lnSpc>
                <a:spcPct val="90000"/>
              </a:lnSpc>
            </a:pPr>
            <a:r>
              <a:rPr sz="1800" dirty="0">
                <a:effectLst>
                  <a:outerShdw blurRad="38100" dist="38100" dir="2700000">
                    <a:srgbClr val="000000"/>
                  </a:outerShdw>
                </a:effectLst>
              </a:rPr>
              <a:t>Υπογνάθιοι</a:t>
            </a:r>
            <a:endParaRPr sz="1800" dirty="0">
              <a:effectLst>
                <a:outerShdw blurRad="38100" dist="38100" dir="2700000">
                  <a:srgbClr val="000000"/>
                </a:outerShdw>
              </a:effectLst>
            </a:endParaRPr>
          </a:p>
          <a:p>
            <a:pPr lvl="2" eaLnBrk="1" hangingPunct="1">
              <a:lnSpc>
                <a:spcPct val="90000"/>
              </a:lnSpc>
            </a:pPr>
            <a:r>
              <a:rPr sz="1800" dirty="0">
                <a:effectLst>
                  <a:outerShdw blurRad="38100" dist="38100" dir="2700000">
                    <a:srgbClr val="000000"/>
                  </a:outerShdw>
                </a:effectLst>
              </a:rPr>
              <a:t>Υπογλώσσιοι</a:t>
            </a:r>
            <a:endParaRPr sz="1800" dirty="0">
              <a:effectLst>
                <a:outerShdw blurRad="38100" dist="38100" dir="2700000">
                  <a:srgbClr val="000000"/>
                </a:outerShdw>
              </a:effectLst>
            </a:endParaRPr>
          </a:p>
          <a:p>
            <a:pPr lvl="1" eaLnBrk="1" hangingPunct="1">
              <a:lnSpc>
                <a:spcPct val="90000"/>
              </a:lnSpc>
            </a:pPr>
            <a:endParaRPr sz="2000" baseline="-25000" dirty="0">
              <a:effectLst>
                <a:outerShdw blurRad="38100" dist="38100" dir="2700000">
                  <a:srgbClr val="000000"/>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6978" name="Rectangle 2"/>
          <p:cNvSpPr>
            <a:spLocks noGrp="1" noChangeArrowheads="1"/>
          </p:cNvSpPr>
          <p:nvPr>
            <p:ph type="title" idx="4294967295"/>
          </p:nvPr>
        </p:nvSpPr>
        <p:spPr>
          <a:xfrm>
            <a:off x="250825" y="0"/>
            <a:ext cx="4225925" cy="1108075"/>
          </a:xfrm>
        </p:spPr>
        <p:txBody>
          <a:bodyPr wrap="square" lIns="91440" tIns="45720" rIns="91440" bIns="45720" numCol="1" anchor="ctr" anchorCtr="0" compatLnSpc="1"/>
          <a:p>
            <a:pPr eaLnBrk="1" hangingPunct="1">
              <a:buNone/>
            </a:pPr>
            <a:r>
              <a:rPr sz="4000" dirty="0">
                <a:effectLst>
                  <a:outerShdw blurRad="38100" dist="38100" dir="2700000">
                    <a:srgbClr val="000000"/>
                  </a:outerShdw>
                </a:effectLst>
              </a:rPr>
              <a:t>Σιελογόνοι αδένες</a:t>
            </a:r>
            <a:endParaRPr sz="4000" dirty="0">
              <a:effectLst>
                <a:outerShdw blurRad="38100" dist="38100" dir="2700000">
                  <a:srgbClr val="000000"/>
                </a:outerShdw>
              </a:effectLst>
            </a:endParaRPr>
          </a:p>
        </p:txBody>
      </p:sp>
      <p:pic>
        <p:nvPicPr>
          <p:cNvPr id="28675" name="Picture 3"/>
          <p:cNvPicPr>
            <a:picLocks noGrp="1" noChangeAspect="1"/>
          </p:cNvPicPr>
          <p:nvPr>
            <p:ph type="body" idx="4294967295"/>
          </p:nvPr>
        </p:nvPicPr>
        <p:blipFill>
          <a:blip r:embed="rId1"/>
          <a:srcRect/>
          <a:stretch>
            <a:fillRect/>
          </a:stretch>
        </p:blipFill>
        <p:spPr>
          <a:xfrm>
            <a:off x="755650" y="2133600"/>
            <a:ext cx="3937000" cy="4114800"/>
          </a:xfrm>
          <a:ln/>
        </p:spPr>
      </p:pic>
      <p:sp>
        <p:nvSpPr>
          <p:cNvPr id="28676" name="Rectangle 4"/>
          <p:cNvSpPr/>
          <p:nvPr/>
        </p:nvSpPr>
        <p:spPr>
          <a:xfrm>
            <a:off x="827088" y="2276475"/>
            <a:ext cx="1223962" cy="504825"/>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ctr" eaLnBrk="1" hangingPunct="1">
              <a:spcBef>
                <a:spcPct val="0"/>
              </a:spcBef>
              <a:buClrTx/>
              <a:buFontTx/>
              <a:buNone/>
            </a:pPr>
            <a:r>
              <a:rPr lang="el-GR" altLang="el-GR" sz="1800" dirty="0">
                <a:solidFill>
                  <a:srgbClr val="000000"/>
                </a:solidFill>
              </a:rPr>
              <a:t>παρωτιδικοί</a:t>
            </a:r>
            <a:endParaRPr lang="el-GR" altLang="el-GR" sz="1800" dirty="0">
              <a:solidFill>
                <a:srgbClr val="000000"/>
              </a:solidFill>
            </a:endParaRPr>
          </a:p>
        </p:txBody>
      </p:sp>
      <p:sp>
        <p:nvSpPr>
          <p:cNvPr id="28677" name="Rectangle 5"/>
          <p:cNvSpPr/>
          <p:nvPr/>
        </p:nvSpPr>
        <p:spPr>
          <a:xfrm>
            <a:off x="3924300" y="5084763"/>
            <a:ext cx="1368425" cy="360362"/>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ctr" eaLnBrk="1" hangingPunct="1">
              <a:spcBef>
                <a:spcPct val="0"/>
              </a:spcBef>
              <a:buClrTx/>
              <a:buFontTx/>
              <a:buNone/>
            </a:pPr>
            <a:r>
              <a:rPr lang="el-GR" altLang="el-GR" sz="1800" dirty="0">
                <a:solidFill>
                  <a:srgbClr val="000000"/>
                </a:solidFill>
              </a:rPr>
              <a:t>υπογλώσσιοι</a:t>
            </a:r>
            <a:endParaRPr lang="el-GR" altLang="el-GR" sz="1800" dirty="0">
              <a:solidFill>
                <a:srgbClr val="000000"/>
              </a:solidFill>
            </a:endParaRPr>
          </a:p>
        </p:txBody>
      </p:sp>
      <p:sp>
        <p:nvSpPr>
          <p:cNvPr id="28678" name="Rectangle 6"/>
          <p:cNvSpPr/>
          <p:nvPr/>
        </p:nvSpPr>
        <p:spPr>
          <a:xfrm>
            <a:off x="323850" y="5661025"/>
            <a:ext cx="1368425" cy="360363"/>
          </a:xfrm>
          <a:prstGeom prst="rec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ctr" eaLnBrk="1" hangingPunct="1">
              <a:spcBef>
                <a:spcPct val="0"/>
              </a:spcBef>
              <a:buClrTx/>
              <a:buFontTx/>
              <a:buNone/>
            </a:pPr>
            <a:r>
              <a:rPr lang="el-GR" altLang="el-GR" sz="1800" dirty="0">
                <a:solidFill>
                  <a:srgbClr val="000000"/>
                </a:solidFill>
              </a:rPr>
              <a:t>υπογνάθιοι</a:t>
            </a:r>
            <a:endParaRPr lang="el-GR" altLang="el-GR" sz="1800" dirty="0">
              <a:solidFill>
                <a:srgbClr val="000000"/>
              </a:solidFill>
            </a:endParaRPr>
          </a:p>
        </p:txBody>
      </p:sp>
      <p:sp>
        <p:nvSpPr>
          <p:cNvPr id="28679" name="Text Box 8"/>
          <p:cNvSpPr txBox="1"/>
          <p:nvPr/>
        </p:nvSpPr>
        <p:spPr>
          <a:xfrm>
            <a:off x="5867400" y="549275"/>
            <a:ext cx="2592388" cy="36671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endParaRPr lang="el-GR" altLang="el-GR" sz="1800" dirty="0"/>
          </a:p>
        </p:txBody>
      </p:sp>
      <p:sp>
        <p:nvSpPr>
          <p:cNvPr id="28680" name="Text Box 9"/>
          <p:cNvSpPr txBox="1"/>
          <p:nvPr/>
        </p:nvSpPr>
        <p:spPr>
          <a:xfrm>
            <a:off x="5292725" y="333375"/>
            <a:ext cx="3851275" cy="6045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342900" lvl="0" indent="-342900" eaLnBrk="1" hangingPunct="1">
              <a:lnSpc>
                <a:spcPct val="80000"/>
              </a:lnSpc>
              <a:buSzPct val="70000"/>
              <a:buNone/>
            </a:pPr>
            <a:r>
              <a:rPr lang="el-GR" altLang="el-GR" sz="2000" b="1" dirty="0"/>
              <a:t>Λειτουργία της Σιέλου </a:t>
            </a:r>
            <a:endParaRPr lang="el-GR" altLang="el-GR" sz="2000" b="1" dirty="0"/>
          </a:p>
          <a:p>
            <a:pPr marL="342900" lvl="0" indent="-342900" eaLnBrk="1" hangingPunct="1">
              <a:lnSpc>
                <a:spcPct val="80000"/>
              </a:lnSpc>
              <a:buSzPct val="70000"/>
              <a:buFont typeface="Wingdings" panose="05000000000000000000" pitchFamily="2" charset="2"/>
              <a:buAutoNum type="arabicParenR"/>
            </a:pPr>
            <a:r>
              <a:rPr lang="el-GR" altLang="el-GR" sz="2000" dirty="0"/>
              <a:t>Μηχανική προστασία του  βλεννογόνου του στόματος κατά την μάσηση καθώς και ανοσολογική προστασία με την έκκριση αντισωμάτων. Επίσης περιέχει ένζυμα που έχουν αντιμικροβιακή δράση</a:t>
            </a:r>
            <a:r>
              <a:rPr lang="el-GR" altLang="el-GR" sz="2000" b="1" dirty="0"/>
              <a:t> </a:t>
            </a:r>
            <a:endParaRPr lang="el-GR" altLang="el-GR" sz="2000" b="1" dirty="0"/>
          </a:p>
          <a:p>
            <a:pPr marL="342900" lvl="0" indent="-342900" eaLnBrk="1" hangingPunct="1">
              <a:lnSpc>
                <a:spcPct val="80000"/>
              </a:lnSpc>
              <a:buSzPct val="70000"/>
              <a:buFont typeface="Wingdings" panose="05000000000000000000" pitchFamily="2" charset="2"/>
              <a:buAutoNum type="arabicParenR"/>
            </a:pPr>
            <a:r>
              <a:rPr lang="el-GR" altLang="el-GR" sz="2000" dirty="0"/>
              <a:t>Βοηθάει στην κατάποση</a:t>
            </a:r>
            <a:r>
              <a:rPr lang="el-GR" altLang="el-GR" sz="2000" b="1" dirty="0"/>
              <a:t> </a:t>
            </a:r>
            <a:endParaRPr lang="el-GR" altLang="el-GR" sz="2000" b="1" dirty="0"/>
          </a:p>
          <a:p>
            <a:pPr marL="342900" lvl="0" indent="-342900" eaLnBrk="1" hangingPunct="1">
              <a:lnSpc>
                <a:spcPct val="80000"/>
              </a:lnSpc>
              <a:buSzPct val="70000"/>
              <a:buFont typeface="Wingdings" panose="05000000000000000000" pitchFamily="2" charset="2"/>
              <a:buAutoNum type="arabicParenR"/>
            </a:pPr>
            <a:r>
              <a:rPr lang="el-GR" altLang="el-GR" sz="2000" dirty="0"/>
              <a:t>Βοηθάει στην πέψη των τροφών</a:t>
            </a:r>
            <a:endParaRPr lang="el-GR" altLang="el-GR" sz="2000" dirty="0"/>
          </a:p>
          <a:p>
            <a:pPr marL="342900" lvl="0" indent="-342900" eaLnBrk="1" hangingPunct="1">
              <a:lnSpc>
                <a:spcPct val="80000"/>
              </a:lnSpc>
              <a:buSzPct val="70000"/>
              <a:buFont typeface="Wingdings" panose="05000000000000000000" pitchFamily="2" charset="2"/>
              <a:buAutoNum type="arabicParenR"/>
            </a:pPr>
            <a:r>
              <a:rPr lang="el-GR" altLang="el-GR" sz="2000" dirty="0"/>
              <a:t>Συμμετέχει στην αποβολή διαφόρων προϊόντων μεταβολισμού</a:t>
            </a:r>
            <a:endParaRPr lang="el-GR" altLang="el-GR" sz="2000" dirty="0"/>
          </a:p>
          <a:p>
            <a:pPr marL="342900" lvl="0" indent="-342900" eaLnBrk="1" hangingPunct="1">
              <a:lnSpc>
                <a:spcPct val="80000"/>
              </a:lnSpc>
              <a:buSzPct val="70000"/>
              <a:buFont typeface="Wingdings" panose="05000000000000000000" pitchFamily="2" charset="2"/>
              <a:buAutoNum type="arabicParenR"/>
            </a:pPr>
            <a:r>
              <a:rPr lang="el-GR" altLang="el-GR" sz="2000" dirty="0"/>
              <a:t>Παίζει ρόλο στην γεύση</a:t>
            </a:r>
            <a:endParaRPr lang="el-GR" altLang="el-GR" sz="2000" dirty="0"/>
          </a:p>
          <a:p>
            <a:pPr marL="342900" lvl="0" indent="-342900" eaLnBrk="1" hangingPunct="1">
              <a:lnSpc>
                <a:spcPct val="80000"/>
              </a:lnSpc>
              <a:buSzPct val="70000"/>
              <a:buFont typeface="Wingdings" panose="05000000000000000000" pitchFamily="2" charset="2"/>
              <a:buAutoNum type="arabicParenR"/>
            </a:pPr>
            <a:r>
              <a:rPr lang="el-GR" altLang="el-GR" sz="2000" dirty="0"/>
              <a:t>Προστατεύει τα δόντια από την τερηδόνα ελαττώνοντας την οξύτητα που αυξάνεται με την κατανάλωση υδατάνθρακων </a:t>
            </a:r>
            <a:endParaRPr lang="el-GR" altLang="el-GR" sz="2000" dirty="0"/>
          </a:p>
          <a:p>
            <a:pPr marL="342900" lvl="0" indent="-342900" eaLnBrk="1" hangingPunct="1">
              <a:spcBef>
                <a:spcPct val="50000"/>
              </a:spcBef>
              <a:buClrTx/>
              <a:buFontTx/>
              <a:buNone/>
            </a:pPr>
            <a:endParaRPr lang="el-GR" altLang="el-GR" sz="20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8002" name="Rectangle 3"/>
          <p:cNvSpPr>
            <a:spLocks noGrp="1" noChangeArrowheads="1"/>
          </p:cNvSpPr>
          <p:nvPr>
            <p:ph type="body" idx="1"/>
          </p:nvPr>
        </p:nvSpPr>
        <p:spPr>
          <a:xfrm>
            <a:off x="0" y="0"/>
            <a:ext cx="9144000" cy="6597650"/>
          </a:xfrm>
        </p:spPr>
        <p:txBody>
          <a:bodyPr wrap="square" lIns="91440" tIns="45720" rIns="91440" bIns="45720" numCol="1" anchor="t" anchorCtr="0" compatLnSpc="1"/>
          <a:lstStyle/>
          <a:p>
            <a:pPr eaLnBrk="1" hangingPunct="1">
              <a:lnSpc>
                <a:spcPct val="80000"/>
              </a:lnSpc>
              <a:buNone/>
            </a:pPr>
            <a:r>
              <a:rPr sz="2800" dirty="0">
                <a:effectLst>
                  <a:outerShdw blurRad="38100" dist="38100" dir="2700000">
                    <a:srgbClr val="000000"/>
                  </a:outerShdw>
                </a:effectLst>
              </a:rPr>
              <a:t>Ο σιέλος είναι ένα υγρό άχρωμο, άοσμο, αδιαφανές ειδικού βάρους που αποτελείται από νερό και από πολλά στέρεα συστατικά το μεγαλύτερο μέρος των οποίων είναι οργανικές ουσίες και το υπόλοιπο ανόργανα συστατικά</a:t>
            </a:r>
            <a:endParaRPr sz="2800" dirty="0">
              <a:effectLst>
                <a:outerShdw blurRad="38100" dist="38100" dir="2700000">
                  <a:srgbClr val="000000"/>
                </a:outerShdw>
              </a:effectLst>
            </a:endParaRPr>
          </a:p>
          <a:p>
            <a:pPr eaLnBrk="1" hangingPunct="1">
              <a:lnSpc>
                <a:spcPct val="80000"/>
              </a:lnSpc>
              <a:buNone/>
            </a:pPr>
            <a:endParaRPr sz="2800" dirty="0">
              <a:effectLst>
                <a:outerShdw blurRad="38100" dist="38100" dir="2700000">
                  <a:srgbClr val="000000"/>
                </a:outerShdw>
              </a:effectLst>
            </a:endParaRPr>
          </a:p>
          <a:p>
            <a:pPr eaLnBrk="1" hangingPunct="1">
              <a:lnSpc>
                <a:spcPct val="80000"/>
              </a:lnSpc>
              <a:buNone/>
            </a:pPr>
            <a:r>
              <a:rPr sz="2800" dirty="0">
                <a:effectLst>
                  <a:outerShdw blurRad="38100" dist="38100" dir="2700000">
                    <a:srgbClr val="000000"/>
                  </a:outerShdw>
                </a:effectLst>
              </a:rPr>
              <a:t>Κάποιες από τις οργανικές ουσίες είναι: πρωτεΐνες, υδατάνθρακες, αμινοξέα, ουρία, ουρικό οξύ, ένζυμα</a:t>
            </a:r>
            <a:r>
              <a:rPr lang="en-US" altLang="x-none" sz="2800" dirty="0">
                <a:effectLst>
                  <a:outerShdw blurRad="38100" dist="38100" dir="2700000">
                    <a:srgbClr val="000000"/>
                  </a:outerShdw>
                </a:effectLst>
              </a:rPr>
              <a:t>,</a:t>
            </a:r>
            <a:r>
              <a:rPr sz="2800" dirty="0">
                <a:effectLst>
                  <a:outerShdw blurRad="38100" dist="38100" dir="2700000">
                    <a:srgbClr val="000000"/>
                  </a:outerShdw>
                </a:effectLst>
              </a:rPr>
              <a:t> βιταμίνες. Κάποια από τα ανόργανα στοιχεία στο σίελο είναι το ασβέστιο, ο φωσφόρος, το νάτριο, το κάλιο, το ιώδιο, το φθόριο</a:t>
            </a:r>
            <a:endParaRPr sz="2800" dirty="0">
              <a:effectLst>
                <a:outerShdw blurRad="38100" dist="38100" dir="2700000">
                  <a:srgbClr val="000000"/>
                </a:outerShdw>
              </a:effectLst>
            </a:endParaRPr>
          </a:p>
          <a:p>
            <a:pPr eaLnBrk="1" hangingPunct="1">
              <a:lnSpc>
                <a:spcPct val="80000"/>
              </a:lnSpc>
              <a:buNone/>
            </a:pPr>
            <a:endParaRPr sz="2800" dirty="0">
              <a:effectLst>
                <a:outerShdw blurRad="38100" dist="38100" dir="2700000">
                  <a:srgbClr val="000000"/>
                </a:outerShdw>
              </a:effectLst>
            </a:endParaRPr>
          </a:p>
          <a:p>
            <a:pPr eaLnBrk="1" hangingPunct="1">
              <a:lnSpc>
                <a:spcPct val="80000"/>
              </a:lnSpc>
              <a:buNone/>
            </a:pPr>
            <a:r>
              <a:rPr sz="2800" dirty="0">
                <a:effectLst>
                  <a:outerShdw blurRad="38100" dist="38100" dir="2700000">
                    <a:srgbClr val="000000"/>
                  </a:outerShdw>
                </a:effectLst>
              </a:rPr>
              <a:t>Ο σιέλος εκκρίνεται από τους σιελογόνους αδένες που είναι οι υπογνάθιοι που παράγουν και τη μεγαλύτερη ποσότητα σάλιου, και από άλλους αδένες που είναι διασπαρμένοι σχεδόν σε όλη τη στοματική κοιλότητα. Η έκκριση του σίελου </a:t>
            </a:r>
            <a:r>
              <a:rPr sz="2800" dirty="0">
                <a:effectLst>
                  <a:outerShdw blurRad="38100" dist="38100" dir="2700000">
                    <a:srgbClr val="000000"/>
                  </a:outerShdw>
                </a:effectLst>
              </a:rPr>
              <a:t>είναι συνεχής ολόκληρο το 24ωρο με διακυμάνσεις </a:t>
            </a:r>
            <a:endParaRPr sz="2800" dirty="0">
              <a:effectLst>
                <a:outerShdw blurRad="38100" dist="38100" dir="2700000">
                  <a:srgbClr val="000000"/>
                </a:outerShdw>
              </a:effectLst>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0722" name="Picture 4"/>
          <p:cNvPicPr>
            <a:picLocks noChangeAspect="1"/>
          </p:cNvPicPr>
          <p:nvPr/>
        </p:nvPicPr>
        <p:blipFill>
          <a:blip r:embed="rId1"/>
          <a:stretch>
            <a:fillRect/>
          </a:stretch>
        </p:blipFill>
        <p:spPr>
          <a:xfrm>
            <a:off x="611188" y="188913"/>
            <a:ext cx="7777162" cy="6335712"/>
          </a:xfrm>
          <a:prstGeom prst="rect">
            <a:avLst/>
          </a:prstGeom>
          <a:noFill/>
          <a:ln w="9525">
            <a:noFill/>
          </a:ln>
        </p:spPr>
      </p:pic>
      <p:sp>
        <p:nvSpPr>
          <p:cNvPr id="30723" name="4 - TextBox"/>
          <p:cNvSpPr txBox="1"/>
          <p:nvPr/>
        </p:nvSpPr>
        <p:spPr>
          <a:xfrm>
            <a:off x="785813" y="1643063"/>
            <a:ext cx="1714500" cy="646112"/>
          </a:xfrm>
          <a:prstGeom prst="rect">
            <a:avLst/>
          </a:prstGeom>
          <a:solidFill>
            <a:srgbClr val="0070C0"/>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t>Παρωτιδικός πόρος</a:t>
            </a:r>
            <a:endParaRPr lang="el-GR" altLang="el-GR" sz="18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1746" name="Picture 4"/>
          <p:cNvPicPr>
            <a:picLocks noChangeAspect="1"/>
          </p:cNvPicPr>
          <p:nvPr/>
        </p:nvPicPr>
        <p:blipFill>
          <a:blip r:embed="rId1"/>
          <a:stretch>
            <a:fillRect/>
          </a:stretch>
        </p:blipFill>
        <p:spPr>
          <a:xfrm>
            <a:off x="395288" y="260350"/>
            <a:ext cx="7632700" cy="5905500"/>
          </a:xfrm>
          <a:prstGeom prst="rect">
            <a:avLst/>
          </a:prstGeom>
          <a:noFill/>
          <a:ln w="9525">
            <a:noFill/>
          </a:ln>
        </p:spPr>
      </p:pic>
      <p:sp>
        <p:nvSpPr>
          <p:cNvPr id="31747" name="4 - TextBox"/>
          <p:cNvSpPr txBox="1"/>
          <p:nvPr/>
        </p:nvSpPr>
        <p:spPr>
          <a:xfrm>
            <a:off x="6072188" y="3857625"/>
            <a:ext cx="1714500" cy="369888"/>
          </a:xfrm>
          <a:prstGeom prst="rect">
            <a:avLst/>
          </a:prstGeom>
          <a:solidFill>
            <a:srgbClr val="0070C0"/>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υπογλώσσιος</a:t>
            </a:r>
            <a:endParaRPr lang="el-GR" altLang="el-GR" sz="1800" b="1" dirty="0"/>
          </a:p>
        </p:txBody>
      </p:sp>
      <p:sp>
        <p:nvSpPr>
          <p:cNvPr id="31748" name="5 - TextBox"/>
          <p:cNvSpPr txBox="1"/>
          <p:nvPr/>
        </p:nvSpPr>
        <p:spPr>
          <a:xfrm>
            <a:off x="5929313" y="4929188"/>
            <a:ext cx="1714500" cy="369887"/>
          </a:xfrm>
          <a:prstGeom prst="rect">
            <a:avLst/>
          </a:prstGeom>
          <a:solidFill>
            <a:srgbClr val="0070C0"/>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υπογνάθιος</a:t>
            </a:r>
            <a:endParaRPr lang="el-GR" altLang="el-GR" sz="1800" b="1"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3842" name="Rectangle 2"/>
          <p:cNvSpPr>
            <a:spLocks noGrp="1" noRot="1" noChangeArrowheads="1"/>
          </p:cNvSpPr>
          <p:nvPr>
            <p:ph type="title" hasCustomPrompt="1"/>
          </p:nvPr>
        </p:nvSpPr>
        <p:spPr>
          <a:xfrm>
            <a:off x="301625" y="228600"/>
            <a:ext cx="8510588" cy="752475"/>
          </a:xfrm>
        </p:spPr>
        <p:txBody>
          <a:bodyPr vert="horz" wrap="square" lIns="91440" tIns="45720" rIns="91440" bIns="45720" numCol="1" anchor="ctr" anchorCtr="0" compatLnSpc="1"/>
          <a:p>
            <a:pPr eaLnBrk="1" hangingPunct="1">
              <a:buNone/>
            </a:pPr>
            <a:r>
              <a:rPr sz="4000" b="1" dirty="0">
                <a:solidFill>
                  <a:srgbClr val="EDFA40"/>
                </a:solidFill>
                <a:effectLst>
                  <a:outerShdw blurRad="38100" dist="38100" dir="2700000">
                    <a:srgbClr val="000000"/>
                  </a:outerShdw>
                </a:effectLst>
              </a:rPr>
              <a:t>Σίελος</a:t>
            </a:r>
            <a:endParaRPr sz="4000" b="1" dirty="0">
              <a:solidFill>
                <a:srgbClr val="EDFA40"/>
              </a:solidFill>
              <a:effectLst>
                <a:outerShdw blurRad="38100" dist="38100" dir="2700000">
                  <a:srgbClr val="000000"/>
                </a:outerShdw>
              </a:effectLst>
            </a:endParaRPr>
          </a:p>
        </p:txBody>
      </p:sp>
      <p:sp>
        <p:nvSpPr>
          <p:cNvPr id="163843" name="Rectangle 3"/>
          <p:cNvSpPr>
            <a:spLocks noGrp="1" noRot="1" noChangeArrowheads="1"/>
          </p:cNvSpPr>
          <p:nvPr>
            <p:ph idx="1" hasCustomPrompt="1"/>
          </p:nvPr>
        </p:nvSpPr>
        <p:spPr>
          <a:xfrm>
            <a:off x="0" y="1125538"/>
            <a:ext cx="8842375" cy="5732463"/>
          </a:xfrm>
        </p:spPr>
        <p:txBody>
          <a:bodyPr vert="horz" wrap="square" lIns="91440" tIns="45720" rIns="91440" bIns="45720" numCol="1" anchor="t" anchorCtr="0" compatLnSpc="1"/>
          <a:lstStyle/>
          <a:p>
            <a:pPr eaLnBrk="1" hangingPunct="1"/>
            <a:r>
              <a:rPr dirty="0">
                <a:effectLst>
                  <a:outerShdw blurRad="38100" dist="38100" dir="2700000">
                    <a:srgbClr val="000000"/>
                  </a:outerShdw>
                </a:effectLst>
              </a:rPr>
              <a:t>Βλέννα: για τη λίπανση της τροφής</a:t>
            </a:r>
            <a:endParaRPr dirty="0">
              <a:effectLst>
                <a:outerShdw blurRad="38100" dist="38100" dir="2700000">
                  <a:srgbClr val="000000"/>
                </a:outerShdw>
              </a:effectLst>
            </a:endParaRPr>
          </a:p>
          <a:p>
            <a:pPr eaLnBrk="1" hangingPunct="1"/>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Αμυλάση: διασπά το άμυλο</a:t>
            </a:r>
            <a:endParaRPr dirty="0">
              <a:effectLst>
                <a:outerShdw blurRad="38100" dist="38100" dir="2700000">
                  <a:srgbClr val="000000"/>
                </a:outerShdw>
              </a:effectLst>
            </a:endParaRPr>
          </a:p>
          <a:p>
            <a:pPr eaLnBrk="1" hangingPunct="1"/>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Λυσοζύμη: έχει αντιβακτηριδιακή δράση και προστατεύει από στοματικές λοιμώξεις</a:t>
            </a:r>
            <a:endParaRPr dirty="0">
              <a:effectLst>
                <a:outerShdw blurRad="38100" dist="38100" dir="2700000">
                  <a:srgbClr val="000000"/>
                </a:outerShdw>
              </a:effectLst>
            </a:endParaRPr>
          </a:p>
          <a:p>
            <a:pPr eaLnBrk="1" hangingPunct="1"/>
            <a:endParaRPr dirty="0">
              <a:effectLst>
                <a:outerShdw blurRad="38100" dist="38100" dir="2700000">
                  <a:srgbClr val="000000"/>
                </a:outerShdw>
              </a:effectLst>
            </a:endParaRPr>
          </a:p>
          <a:p>
            <a:pPr eaLnBrk="1" hangingPunct="1"/>
            <a:r>
              <a:rPr dirty="0">
                <a:effectLst>
                  <a:outerShdw blurRad="38100" dist="38100" dir="2700000">
                    <a:srgbClr val="000000"/>
                  </a:outerShdw>
                </a:effectLst>
              </a:rPr>
              <a:t>Η έκκριση ρυθμίζεται από μηχανικά ερεθίσματα μέσα στο στόμα και από ανώτερα κέντρα (σκέψη τροφής, όσφρηση ουσιών). </a:t>
            </a:r>
            <a:endParaRPr dirty="0">
              <a:effectLst>
                <a:outerShdw blurRad="38100" dist="38100" dir="2700000">
                  <a:srgbClr val="000000"/>
                </a:outerShdw>
              </a:effectLs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146" name="Picture 2"/>
          <p:cNvPicPr>
            <a:picLocks noGrp="1" noChangeAspect="1"/>
          </p:cNvPicPr>
          <p:nvPr>
            <p:ph idx="1" hasCustomPrompt="1"/>
          </p:nvPr>
        </p:nvPicPr>
        <p:blipFill>
          <a:blip r:embed="rId1"/>
          <a:srcRect/>
          <a:stretch>
            <a:fillRect/>
          </a:stretch>
        </p:blipFill>
        <p:spPr>
          <a:xfrm>
            <a:off x="179388" y="0"/>
            <a:ext cx="8662987" cy="6858000"/>
          </a:xfrm>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7651" name="Rectangle 3"/>
          <p:cNvSpPr>
            <a:spLocks noGrp="1" noChangeArrowheads="1"/>
          </p:cNvSpPr>
          <p:nvPr>
            <p:ph type="body" idx="1"/>
          </p:nvPr>
        </p:nvSpPr>
        <p:spPr>
          <a:xfrm>
            <a:off x="0" y="1412875"/>
            <a:ext cx="4608513" cy="4876800"/>
          </a:xfrm>
          <a:solidFill>
            <a:srgbClr val="000000"/>
          </a:solidFill>
        </p:spPr>
        <p:txBody>
          <a:bodyPr wrap="square" lIns="91440" tIns="45720" rIns="91440" bIns="45720" numCol="1" anchor="t" anchorCtr="0" compatLnSpc="1"/>
          <a:lstStyle/>
          <a:p>
            <a:pPr eaLnBrk="1" hangingPunct="1"/>
            <a:r>
              <a:rPr sz="2800" b="1" dirty="0">
                <a:solidFill>
                  <a:srgbClr val="66FFFF"/>
                </a:solidFill>
                <a:effectLst>
                  <a:outerShdw blurRad="38100" dist="38100" dir="2700000">
                    <a:srgbClr val="000000"/>
                  </a:outerShdw>
                </a:effectLst>
              </a:rPr>
              <a:t>Γλώσσα</a:t>
            </a:r>
            <a:endParaRPr sz="2800" b="1" dirty="0">
              <a:solidFill>
                <a:srgbClr val="66FFFF"/>
              </a:solidFill>
              <a:effectLst>
                <a:outerShdw blurRad="38100" dist="38100" dir="2700000">
                  <a:srgbClr val="000000"/>
                </a:outerShdw>
              </a:effectLst>
            </a:endParaRPr>
          </a:p>
          <a:p>
            <a:pPr lvl="1" eaLnBrk="1" hangingPunct="1"/>
            <a:r>
              <a:rPr sz="2400" dirty="0">
                <a:effectLst>
                  <a:outerShdw blurRad="38100" dist="38100" dir="2700000">
                    <a:srgbClr val="000000"/>
                  </a:outerShdw>
                </a:effectLst>
              </a:rPr>
              <a:t>Στο έδαφος του στόματος</a:t>
            </a:r>
            <a:endParaRPr sz="2400" dirty="0">
              <a:effectLst>
                <a:outerShdw blurRad="38100" dist="38100" dir="2700000">
                  <a:srgbClr val="000000"/>
                </a:outerShdw>
              </a:effectLst>
            </a:endParaRPr>
          </a:p>
          <a:p>
            <a:pPr lvl="1" eaLnBrk="1" hangingPunct="1"/>
            <a:r>
              <a:rPr sz="2400" dirty="0">
                <a:effectLst>
                  <a:outerShdw blurRad="38100" dist="38100" dir="2700000">
                    <a:srgbClr val="000000"/>
                  </a:outerShdw>
                </a:effectLst>
              </a:rPr>
              <a:t>3 μέρη:</a:t>
            </a:r>
            <a:endParaRPr sz="2400" dirty="0">
              <a:effectLst>
                <a:outerShdw blurRad="38100" dist="38100" dir="2700000">
                  <a:srgbClr val="000000"/>
                </a:outerShdw>
              </a:effectLst>
            </a:endParaRPr>
          </a:p>
          <a:p>
            <a:pPr lvl="2" eaLnBrk="1" hangingPunct="1"/>
            <a:r>
              <a:rPr sz="2000" dirty="0">
                <a:effectLst>
                  <a:outerShdw blurRad="38100" dist="38100" dir="2700000">
                    <a:srgbClr val="000000"/>
                  </a:outerShdw>
                </a:effectLst>
              </a:rPr>
              <a:t>Βάση ή ρίζα</a:t>
            </a:r>
            <a:endParaRPr sz="2000" dirty="0">
              <a:effectLst>
                <a:outerShdw blurRad="38100" dist="38100" dir="2700000">
                  <a:srgbClr val="000000"/>
                </a:outerShdw>
              </a:effectLst>
            </a:endParaRPr>
          </a:p>
          <a:p>
            <a:pPr lvl="2" eaLnBrk="1" hangingPunct="1"/>
            <a:r>
              <a:rPr sz="2000" dirty="0">
                <a:effectLst>
                  <a:outerShdw blurRad="38100" dist="38100" dir="2700000">
                    <a:srgbClr val="000000"/>
                  </a:outerShdw>
                </a:effectLst>
              </a:rPr>
              <a:t>Σώμα</a:t>
            </a:r>
            <a:endParaRPr sz="2000" dirty="0">
              <a:effectLst>
                <a:outerShdw blurRad="38100" dist="38100" dir="2700000">
                  <a:srgbClr val="000000"/>
                </a:outerShdw>
              </a:effectLst>
            </a:endParaRPr>
          </a:p>
          <a:p>
            <a:pPr lvl="2" eaLnBrk="1" hangingPunct="1"/>
            <a:r>
              <a:rPr sz="2000" dirty="0">
                <a:effectLst>
                  <a:outerShdw blurRad="38100" dist="38100" dir="2700000">
                    <a:srgbClr val="000000"/>
                  </a:outerShdw>
                </a:effectLst>
              </a:rPr>
              <a:t>Κορυφή</a:t>
            </a:r>
            <a:endParaRPr sz="2000" dirty="0">
              <a:effectLst>
                <a:outerShdw blurRad="38100" dist="38100" dir="2700000">
                  <a:srgbClr val="000000"/>
                </a:outerShdw>
              </a:effectLst>
            </a:endParaRPr>
          </a:p>
          <a:p>
            <a:pPr lvl="1" eaLnBrk="1" hangingPunct="1"/>
            <a:r>
              <a:rPr sz="2400" dirty="0">
                <a:effectLst>
                  <a:outerShdw blurRad="38100" dist="38100" dir="2700000">
                    <a:srgbClr val="000000"/>
                  </a:outerShdw>
                </a:effectLst>
              </a:rPr>
              <a:t>Θηλές:</a:t>
            </a:r>
            <a:endParaRPr sz="2400" dirty="0">
              <a:effectLst>
                <a:outerShdw blurRad="38100" dist="38100" dir="2700000">
                  <a:srgbClr val="000000"/>
                </a:outerShdw>
              </a:effectLst>
            </a:endParaRPr>
          </a:p>
          <a:p>
            <a:pPr lvl="2" eaLnBrk="1" hangingPunct="1"/>
            <a:r>
              <a:rPr sz="2000" dirty="0">
                <a:effectLst>
                  <a:outerShdw blurRad="38100" dist="38100" dir="2700000">
                    <a:srgbClr val="000000"/>
                  </a:outerShdw>
                </a:effectLst>
              </a:rPr>
              <a:t>Τριχοειδείς</a:t>
            </a:r>
            <a:endParaRPr sz="2000" dirty="0">
              <a:effectLst>
                <a:outerShdw blurRad="38100" dist="38100" dir="2700000">
                  <a:srgbClr val="000000"/>
                </a:outerShdw>
              </a:effectLst>
            </a:endParaRPr>
          </a:p>
          <a:p>
            <a:pPr lvl="2" eaLnBrk="1" hangingPunct="1"/>
            <a:r>
              <a:rPr sz="2000" dirty="0">
                <a:effectLst>
                  <a:outerShdw blurRad="38100" dist="38100" dir="2700000">
                    <a:srgbClr val="000000"/>
                  </a:outerShdw>
                </a:effectLst>
              </a:rPr>
              <a:t>Μυκητοειδείς</a:t>
            </a:r>
            <a:endParaRPr sz="2000" dirty="0">
              <a:effectLst>
                <a:outerShdw blurRad="38100" dist="38100" dir="2700000">
                  <a:srgbClr val="000000"/>
                </a:outerShdw>
              </a:effectLst>
            </a:endParaRPr>
          </a:p>
          <a:p>
            <a:pPr lvl="2" eaLnBrk="1" hangingPunct="1"/>
            <a:r>
              <a:rPr sz="2000" dirty="0">
                <a:effectLst>
                  <a:outerShdw blurRad="38100" dist="38100" dir="2700000">
                    <a:srgbClr val="000000"/>
                  </a:outerShdw>
                </a:effectLst>
              </a:rPr>
              <a:t>Φυλλοειδείς</a:t>
            </a:r>
            <a:endParaRPr sz="2000" dirty="0">
              <a:effectLst>
                <a:outerShdw blurRad="38100" dist="38100" dir="2700000">
                  <a:srgbClr val="000000"/>
                </a:outerShdw>
              </a:effectLst>
            </a:endParaRPr>
          </a:p>
          <a:p>
            <a:pPr lvl="2" eaLnBrk="1" hangingPunct="1"/>
            <a:r>
              <a:rPr sz="2000" dirty="0">
                <a:effectLst>
                  <a:outerShdw blurRad="38100" dist="38100" dir="2700000">
                    <a:srgbClr val="000000"/>
                  </a:outerShdw>
                </a:effectLst>
              </a:rPr>
              <a:t>Περιχαρακωμένες</a:t>
            </a:r>
            <a:endParaRPr sz="2000" dirty="0">
              <a:effectLst>
                <a:outerShdw blurRad="38100" dist="38100" dir="2700000">
                  <a:srgbClr val="000000"/>
                </a:outerShdw>
              </a:effectLst>
            </a:endParaRPr>
          </a:p>
          <a:p>
            <a:pPr lvl="3" eaLnBrk="1" hangingPunct="1"/>
            <a:r>
              <a:rPr sz="1800" dirty="0">
                <a:effectLst>
                  <a:outerShdw blurRad="38100" dist="38100" dir="2700000">
                    <a:srgbClr val="000000"/>
                  </a:outerShdw>
                </a:effectLst>
              </a:rPr>
              <a:t>Γευστικό Λάμδα</a:t>
            </a:r>
            <a:endParaRPr sz="1800" dirty="0">
              <a:effectLst>
                <a:outerShdw blurRad="38100" dist="38100" dir="2700000">
                  <a:srgbClr val="000000"/>
                </a:outerShdw>
              </a:effectLst>
            </a:endParaRPr>
          </a:p>
        </p:txBody>
      </p:sp>
      <p:sp>
        <p:nvSpPr>
          <p:cNvPr id="27653" name="Rectangle 5"/>
          <p:cNvSpPr>
            <a:spLocks noGrp="1" noChangeArrowheads="1"/>
          </p:cNvSpPr>
          <p:nvPr>
            <p:ph type="title" idx="4294967295"/>
          </p:nvPr>
        </p:nvSpPr>
        <p:spPr>
          <a:xfrm>
            <a:off x="1066800" y="188913"/>
            <a:ext cx="2928938" cy="1079500"/>
          </a:xfrm>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Γλώσσα</a:t>
            </a:r>
            <a:endParaRPr dirty="0">
              <a:solidFill>
                <a:srgbClr val="99FF66"/>
              </a:solidFill>
              <a:effectLst>
                <a:outerShdw blurRad="38100" dist="38100" dir="2700000">
                  <a:srgbClr val="000000"/>
                </a:outerShdw>
              </a:effectLst>
            </a:endParaRPr>
          </a:p>
        </p:txBody>
      </p:sp>
      <p:pic>
        <p:nvPicPr>
          <p:cNvPr id="33796" name="Picture 7" descr="tongue1"/>
          <p:cNvPicPr>
            <a:picLocks noChangeAspect="1"/>
          </p:cNvPicPr>
          <p:nvPr/>
        </p:nvPicPr>
        <p:blipFill>
          <a:blip r:embed="rId1"/>
          <a:stretch>
            <a:fillRect/>
          </a:stretch>
        </p:blipFill>
        <p:spPr>
          <a:xfrm>
            <a:off x="4427538" y="1196975"/>
            <a:ext cx="4681537" cy="5399088"/>
          </a:xfrm>
          <a:prstGeom prst="rect">
            <a:avLst/>
          </a:prstGeom>
          <a:noFill/>
          <a:ln w="3175" cap="flat" cmpd="sng">
            <a:solidFill>
              <a:srgbClr val="00FFFF"/>
            </a:solidFill>
            <a:prstDash val="solid"/>
            <a:miter/>
            <a:headEnd type="none" w="med" len="med"/>
            <a:tailEnd type="none" w="med" len="med"/>
          </a:ln>
        </p:spPr>
      </p:pic>
      <p:sp>
        <p:nvSpPr>
          <p:cNvPr id="33797" name="6 - TextBox"/>
          <p:cNvSpPr txBox="1"/>
          <p:nvPr/>
        </p:nvSpPr>
        <p:spPr>
          <a:xfrm>
            <a:off x="4572000" y="1785938"/>
            <a:ext cx="1214438" cy="523875"/>
          </a:xfrm>
          <a:prstGeom prst="rect">
            <a:avLst/>
          </a:prstGeom>
          <a:solidFill>
            <a:schemeClr val="bg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400" dirty="0"/>
              <a:t>Γλωσσική αμυγδαλή</a:t>
            </a:r>
            <a:endParaRPr lang="el-GR" altLang="el-GR" sz="1400"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2098" name="Rectangle 3"/>
          <p:cNvSpPr>
            <a:spLocks noGrp="1" noChangeArrowheads="1"/>
          </p:cNvSpPr>
          <p:nvPr>
            <p:ph type="body" idx="1"/>
          </p:nvPr>
        </p:nvSpPr>
        <p:spPr>
          <a:xfrm>
            <a:off x="0" y="0"/>
            <a:ext cx="9144000" cy="6858000"/>
          </a:xfrm>
          <a:solidFill>
            <a:srgbClr val="000000"/>
          </a:solidFill>
        </p:spPr>
        <p:txBody>
          <a:bodyPr wrap="square" lIns="91440" tIns="45720" rIns="91440" bIns="45720" numCol="1" anchor="t" anchorCtr="0" compatLnSpc="1"/>
          <a:lstStyle/>
          <a:p>
            <a:pPr marL="0" indent="0" eaLnBrk="1" hangingPunct="1">
              <a:lnSpc>
                <a:spcPct val="80000"/>
              </a:lnSpc>
              <a:buNone/>
            </a:pPr>
            <a:r>
              <a:rPr sz="2400" b="1" dirty="0">
                <a:effectLst>
                  <a:outerShdw blurRad="38100" dist="38100" dir="2700000">
                    <a:srgbClr val="000000"/>
                  </a:outerShdw>
                </a:effectLst>
              </a:rPr>
              <a:t>Ανατομικά χαρακτηριστικά</a:t>
            </a:r>
            <a:endParaRPr sz="2400" b="1" dirty="0">
              <a:effectLst>
                <a:outerShdw blurRad="38100" dist="38100" dir="2700000">
                  <a:srgbClr val="000000"/>
                </a:outerShdw>
              </a:effectLst>
            </a:endParaRPr>
          </a:p>
          <a:p>
            <a:pPr marL="0" indent="0" eaLnBrk="1" hangingPunct="1">
              <a:lnSpc>
                <a:spcPct val="80000"/>
              </a:lnSpc>
            </a:pPr>
            <a:r>
              <a:rPr sz="2400" dirty="0">
                <a:effectLst>
                  <a:outerShdw blurRad="38100" dist="38100" dir="2700000">
                    <a:srgbClr val="000000"/>
                  </a:outerShdw>
                </a:effectLst>
              </a:rPr>
              <a:t>Η γλώσσα αποτελείται από τρία μέρη, τη ρίζα, το σώμα και την κορυφή. Η κορυφή και το σώμα βρίσκονται στην ιδίως στοματική κοιλότητα ενώ η ρίζα προσφύεται κυρίως στο έδαφος του στόματος. Το ανώ τμήμα της γλώσσας που ονομάζεται </a:t>
            </a:r>
            <a:r>
              <a:rPr sz="2400" i="1" dirty="0">
                <a:effectLst>
                  <a:outerShdw blurRad="38100" dist="38100" dir="2700000">
                    <a:srgbClr val="000000"/>
                  </a:outerShdw>
                </a:effectLst>
              </a:rPr>
              <a:t>ράχη</a:t>
            </a:r>
            <a:r>
              <a:rPr sz="2400" dirty="0">
                <a:effectLst>
                  <a:outerShdw blurRad="38100" dist="38100" dir="2700000">
                    <a:srgbClr val="000000"/>
                  </a:outerShdw>
                </a:effectLst>
              </a:rPr>
              <a:t> χωρίζεται από την τελική αύλακα σε πρόσθιο στοματικό και οπίσθιο φαρυγγικό μέρος. Το στοματικό μέρος αποτελεί τα δύο τρίτα ενω το φαρυγγικό το υπόλοιπο ένα τρίτο. </a:t>
            </a:r>
            <a:endParaRPr sz="2400" dirty="0">
              <a:effectLst>
                <a:outerShdw blurRad="38100" dist="38100" dir="2700000">
                  <a:srgbClr val="000000"/>
                </a:outerShdw>
              </a:effectLst>
            </a:endParaRPr>
          </a:p>
          <a:p>
            <a:pPr marL="0" indent="0" eaLnBrk="1" hangingPunct="1">
              <a:lnSpc>
                <a:spcPct val="80000"/>
              </a:lnSpc>
            </a:pPr>
            <a:r>
              <a:rPr sz="2400" b="1" dirty="0">
                <a:effectLst>
                  <a:outerShdw blurRad="38100" dist="38100" dir="2700000">
                    <a:srgbClr val="000000"/>
                  </a:outerShdw>
                </a:effectLst>
              </a:rPr>
              <a:t>Στοματικό μέρος</a:t>
            </a:r>
            <a:endParaRPr sz="2400" b="1" dirty="0">
              <a:effectLst>
                <a:outerShdw blurRad="38100" dist="38100" dir="2700000">
                  <a:srgbClr val="000000"/>
                </a:outerShdw>
              </a:effectLst>
            </a:endParaRPr>
          </a:p>
          <a:p>
            <a:pPr marL="0" indent="0" eaLnBrk="1" hangingPunct="1">
              <a:lnSpc>
                <a:spcPct val="80000"/>
              </a:lnSpc>
              <a:buNone/>
            </a:pPr>
            <a:r>
              <a:rPr sz="2400" dirty="0">
                <a:effectLst>
                  <a:outerShdw blurRad="38100" dist="38100" dir="2700000">
                    <a:srgbClr val="000000"/>
                  </a:outerShdw>
                </a:effectLst>
              </a:rPr>
              <a:t>Εμφανίζει μεγάλη ελευθερία κινήσεων. Προσφύεται χαλαρά στο έδαφος του στόματος με το </a:t>
            </a:r>
            <a:r>
              <a:rPr sz="2400" i="1" dirty="0">
                <a:effectLst>
                  <a:outerShdw blurRad="38100" dist="38100" dir="2700000">
                    <a:srgbClr val="000000"/>
                  </a:outerShdw>
                </a:effectLst>
              </a:rPr>
              <a:t>χαλινό της γλώσσας</a:t>
            </a:r>
            <a:r>
              <a:rPr sz="2400" dirty="0">
                <a:effectLst>
                  <a:outerShdw blurRad="38100" dist="38100" dir="2700000">
                    <a:srgbClr val="000000"/>
                  </a:outerShdw>
                </a:effectLst>
              </a:rPr>
              <a:t>. Σε κάθε πλευρά του χαλινού βρίσκεται η εν τω βάθει γλωσσική </a:t>
            </a:r>
            <a:r>
              <a:rPr sz="2400" dirty="0">
                <a:effectLst>
                  <a:outerShdw blurRad="38100" dist="38100" dir="2700000">
                    <a:srgbClr val="000000"/>
                  </a:outerShdw>
                </a:effectLst>
                <a:hlinkClick r:id="rId1" tooltip="Φλέβα"/>
              </a:rPr>
              <a:t>φλέβα</a:t>
            </a:r>
            <a:r>
              <a:rPr sz="2400" dirty="0">
                <a:effectLst>
                  <a:outerShdw blurRad="38100" dist="38100" dir="2700000">
                    <a:srgbClr val="000000"/>
                  </a:outerShdw>
                </a:effectLst>
              </a:rPr>
              <a:t>, ορατή στην πορεία της από την κορυφή της γλώσσας προς τα πίσω. </a:t>
            </a:r>
            <a:endParaRPr sz="2400" dirty="0">
              <a:effectLst>
                <a:outerShdw blurRad="38100" dist="38100" dir="2700000">
                  <a:srgbClr val="000000"/>
                </a:outerShdw>
              </a:effectLst>
            </a:endParaRPr>
          </a:p>
          <a:p>
            <a:pPr marL="0" indent="0" eaLnBrk="1" hangingPunct="1">
              <a:lnSpc>
                <a:spcPct val="80000"/>
              </a:lnSpc>
            </a:pPr>
            <a:r>
              <a:rPr sz="2400" b="1" dirty="0">
                <a:effectLst>
                  <a:outerShdw blurRad="38100" dist="38100" dir="2700000">
                    <a:srgbClr val="000000"/>
                  </a:outerShdw>
                </a:effectLst>
              </a:rPr>
              <a:t>Φαρυγγικό μέρος</a:t>
            </a:r>
            <a:endParaRPr sz="2400" b="1" dirty="0">
              <a:effectLst>
                <a:outerShdw blurRad="38100" dist="38100" dir="2700000">
                  <a:srgbClr val="000000"/>
                </a:outerShdw>
              </a:effectLst>
            </a:endParaRPr>
          </a:p>
          <a:p>
            <a:pPr marL="0" indent="0" eaLnBrk="1" hangingPunct="1">
              <a:lnSpc>
                <a:spcPct val="80000"/>
              </a:lnSpc>
              <a:buNone/>
            </a:pPr>
            <a:r>
              <a:rPr sz="2400" dirty="0">
                <a:effectLst>
                  <a:outerShdw blurRad="38100" dist="38100" dir="2700000">
                    <a:srgbClr val="000000"/>
                  </a:outerShdw>
                </a:effectLst>
              </a:rPr>
              <a:t>Βρίσκεται πίσω από την τελική αύλακα. Η επισκόπησή του δεν είναι εύκολη χωρίς τη βοήθεια ειδικού </a:t>
            </a:r>
            <a:r>
              <a:rPr sz="2400" dirty="0">
                <a:effectLst>
                  <a:outerShdw blurRad="38100" dist="38100" dir="2700000">
                    <a:srgbClr val="000000"/>
                  </a:outerShdw>
                </a:effectLst>
                <a:hlinkClick r:id="rId2" tooltip="Καθρέπτης (δεν έχει γραφτεί ακόμα)"/>
              </a:rPr>
              <a:t>καθρέπτη</a:t>
            </a:r>
            <a:r>
              <a:rPr sz="2400" dirty="0">
                <a:effectLst>
                  <a:outerShdw blurRad="38100" dist="38100" dir="2700000">
                    <a:srgbClr val="000000"/>
                  </a:outerShdw>
                </a:effectLst>
              </a:rPr>
              <a:t>. Ο </a:t>
            </a:r>
            <a:r>
              <a:rPr sz="2400" dirty="0">
                <a:effectLst>
                  <a:outerShdw blurRad="38100" dist="38100" dir="2700000">
                    <a:srgbClr val="000000"/>
                  </a:outerShdw>
                </a:effectLst>
                <a:hlinkClick r:id="rId3" tooltip="Βλεννογόνος (δεν έχει γραφτεί ακόμα)"/>
              </a:rPr>
              <a:t>βλεννογόνος</a:t>
            </a:r>
            <a:r>
              <a:rPr sz="2400" dirty="0">
                <a:effectLst>
                  <a:outerShdw blurRad="38100" dist="38100" dir="2700000">
                    <a:srgbClr val="000000"/>
                  </a:outerShdw>
                </a:effectLst>
              </a:rPr>
              <a:t> στην περιοχή αυτή δεν έχει θηλές, εντούτοις τα υποκείμενα </a:t>
            </a:r>
            <a:r>
              <a:rPr sz="2400" dirty="0">
                <a:effectLst>
                  <a:outerShdw blurRad="38100" dist="38100" dir="2700000">
                    <a:srgbClr val="000000"/>
                  </a:outerShdw>
                </a:effectLst>
                <a:hlinkClick r:id="rId4" tooltip="Λεμφοζίδιο (δεν έχει γραφτεί ακόμα)"/>
              </a:rPr>
              <a:t>λεμφοζίδια</a:t>
            </a:r>
            <a:r>
              <a:rPr sz="2400" dirty="0">
                <a:effectLst>
                  <a:outerShdw blurRad="38100" dist="38100" dir="2700000">
                    <a:srgbClr val="000000"/>
                  </a:outerShdw>
                </a:effectLst>
              </a:rPr>
              <a:t> δίνουν στην επιφάνεια της γλώσσας εμφάνιση σαν πλακόστρωτο. Τα </a:t>
            </a:r>
            <a:r>
              <a:rPr sz="2400" dirty="0">
                <a:effectLst>
                  <a:outerShdw blurRad="38100" dist="38100" dir="2700000">
                    <a:srgbClr val="000000"/>
                  </a:outerShdw>
                </a:effectLst>
                <a:hlinkClick r:id="rId4" tooltip="Λεμφοζίδιο (δεν έχει γραφτεί ακόμα)"/>
              </a:rPr>
              <a:t>λεμφοζίδια</a:t>
            </a:r>
            <a:r>
              <a:rPr sz="2400" dirty="0">
                <a:effectLst>
                  <a:outerShdw blurRad="38100" dist="38100" dir="2700000">
                    <a:srgbClr val="000000"/>
                  </a:outerShdw>
                </a:effectLst>
              </a:rPr>
              <a:t> αυτά αποτελούν στο σύνολό τους τη </a:t>
            </a:r>
            <a:r>
              <a:rPr sz="2400" dirty="0">
                <a:effectLst>
                  <a:outerShdw blurRad="38100" dist="38100" dir="2700000">
                    <a:srgbClr val="000000"/>
                  </a:outerShdw>
                </a:effectLst>
                <a:hlinkClick r:id="rId5" tooltip="Γλωσσική αμυγδαλή (δεν έχει γραφτεί ακόμα)"/>
              </a:rPr>
              <a:t>γλωσσική αμυγδαλή</a:t>
            </a:r>
            <a:endParaRPr sz="2400" dirty="0">
              <a:effectLst>
                <a:outerShdw blurRad="38100" dist="38100" dir="2700000">
                  <a:srgbClr val="000000"/>
                </a:outerShdw>
              </a:effectLst>
            </a:endParaRPr>
          </a:p>
          <a:p>
            <a:pPr marL="0" indent="0" eaLnBrk="1" hangingPunct="1">
              <a:lnSpc>
                <a:spcPct val="80000"/>
              </a:lnSpc>
              <a:buNone/>
            </a:pPr>
            <a:br>
              <a:rPr sz="2400" dirty="0">
                <a:effectLst>
                  <a:outerShdw blurRad="38100" dist="38100" dir="2700000">
                    <a:srgbClr val="000000"/>
                  </a:outerShdw>
                </a:effectLst>
              </a:rPr>
            </a:br>
            <a:endParaRPr sz="2400" dirty="0">
              <a:effectLst>
                <a:outerShdw blurRad="38100" dist="38100" dir="2700000">
                  <a:srgbClr val="000000"/>
                </a:outerShdw>
              </a:effectLst>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3122" name="Rectangle 3"/>
          <p:cNvSpPr>
            <a:spLocks noGrp="1" noChangeArrowheads="1"/>
          </p:cNvSpPr>
          <p:nvPr>
            <p:ph type="body" idx="1"/>
          </p:nvPr>
        </p:nvSpPr>
        <p:spPr>
          <a:xfrm>
            <a:off x="323850" y="188913"/>
            <a:ext cx="8640763" cy="6480175"/>
          </a:xfrm>
          <a:solidFill>
            <a:schemeClr val="bg2"/>
          </a:solidFill>
        </p:spPr>
        <p:txBody>
          <a:bodyPr wrap="square" lIns="91440" tIns="45720" rIns="91440" bIns="45720" numCol="1" anchor="t" anchorCtr="0" compatLnSpc="1"/>
          <a:lstStyle/>
          <a:p>
            <a:pPr marL="0" indent="0" eaLnBrk="1" hangingPunct="1">
              <a:lnSpc>
                <a:spcPct val="80000"/>
              </a:lnSpc>
              <a:buNone/>
            </a:pPr>
            <a:r>
              <a:rPr sz="2000" b="1" dirty="0">
                <a:effectLst>
                  <a:outerShdw blurRad="38100" dist="38100" dir="2700000">
                    <a:srgbClr val="000000"/>
                  </a:outerShdw>
                </a:effectLst>
              </a:rPr>
              <a:t>Ιστολογικά χαρακτηριστικά</a:t>
            </a:r>
            <a:endParaRPr sz="2000" b="1" dirty="0">
              <a:effectLst>
                <a:outerShdw blurRad="38100" dist="38100" dir="2700000">
                  <a:srgbClr val="000000"/>
                </a:outerShdw>
              </a:effectLst>
            </a:endParaRPr>
          </a:p>
          <a:p>
            <a:pPr marL="0" indent="0" eaLnBrk="1" hangingPunct="1">
              <a:lnSpc>
                <a:spcPct val="80000"/>
              </a:lnSpc>
            </a:pPr>
            <a:r>
              <a:rPr sz="2000" dirty="0">
                <a:effectLst>
                  <a:outerShdw blurRad="38100" dist="38100" dir="2700000">
                    <a:srgbClr val="000000"/>
                  </a:outerShdw>
                </a:effectLst>
              </a:rPr>
              <a:t>Η γλώσσα καλύπτεται από πολύστιβο πλακώδες επιθήλιο κατά τόπους κερατινοποιημένο στη ραχιαία επιφάνεια. Στο στοματικό μέρος της ραχιαίας επιφάνειας υπάρχουν προσεκβολές του βλεννογόνου που ονομάζονται </a:t>
            </a:r>
            <a:r>
              <a:rPr sz="2000" i="1" dirty="0">
                <a:effectLst>
                  <a:outerShdw blurRad="38100" dist="38100" dir="2700000">
                    <a:srgbClr val="000000"/>
                  </a:outerShdw>
                </a:effectLst>
              </a:rPr>
              <a:t>θηλές</a:t>
            </a:r>
            <a:r>
              <a:rPr sz="2000" dirty="0">
                <a:effectLst>
                  <a:outerShdw blurRad="38100" dist="38100" dir="2700000">
                    <a:srgbClr val="000000"/>
                  </a:outerShdw>
                </a:effectLst>
              </a:rPr>
              <a:t>. Οι θηλές ανάλογα με το σχήμα τους διακρίνονται σε τριχοειδείς, μυκητοειδείς, περιχαρακωμένες και φυλλοειδείς.</a:t>
            </a:r>
            <a:endParaRPr sz="2000" dirty="0">
              <a:effectLst>
                <a:outerShdw blurRad="38100" dist="38100" dir="2700000">
                  <a:srgbClr val="000000"/>
                </a:outerShdw>
              </a:effectLst>
            </a:endParaRPr>
          </a:p>
          <a:p>
            <a:pPr marL="0" indent="0" eaLnBrk="1" hangingPunct="1">
              <a:lnSpc>
                <a:spcPct val="80000"/>
              </a:lnSpc>
            </a:pPr>
            <a:r>
              <a:rPr sz="2000" dirty="0">
                <a:effectLst>
                  <a:outerShdw blurRad="38100" dist="38100" dir="2700000">
                    <a:srgbClr val="000000"/>
                  </a:outerShdw>
                </a:effectLst>
              </a:rPr>
              <a:t>Οι </a:t>
            </a:r>
            <a:r>
              <a:rPr sz="2000" b="1" dirty="0">
                <a:solidFill>
                  <a:srgbClr val="FFFF00"/>
                </a:solidFill>
                <a:effectLst>
                  <a:outerShdw blurRad="38100" dist="38100" dir="2700000">
                    <a:srgbClr val="000000"/>
                  </a:outerShdw>
                </a:effectLst>
              </a:rPr>
              <a:t>τριχοειδείς</a:t>
            </a:r>
            <a:r>
              <a:rPr sz="2000" dirty="0">
                <a:solidFill>
                  <a:srgbClr val="FFFF00"/>
                </a:solidFill>
                <a:effectLst>
                  <a:outerShdw blurRad="38100" dist="38100" dir="2700000">
                    <a:srgbClr val="000000"/>
                  </a:outerShdw>
                </a:effectLst>
              </a:rPr>
              <a:t> θηλές</a:t>
            </a:r>
            <a:r>
              <a:rPr sz="2000" dirty="0">
                <a:effectLst>
                  <a:outerShdw blurRad="38100" dist="38100" dir="2700000">
                    <a:srgbClr val="000000"/>
                  </a:outerShdw>
                </a:effectLst>
              </a:rPr>
              <a:t> είναι πολυάριθμες και διατάσσονται σε σειρές παράλληλες προς την τελική αύλακα. Η τραχύτητά τους διευκολύνει τη διαδικασία του γλειψίματος ημίρρευστων τροφών. Περιέχουν κεντρομόλες νευρικές απολήξεις ευαίσθητες στην αφή. </a:t>
            </a:r>
            <a:endParaRPr sz="2000" dirty="0">
              <a:effectLst>
                <a:outerShdw blurRad="38100" dist="38100" dir="2700000">
                  <a:srgbClr val="000000"/>
                </a:outerShdw>
              </a:effectLst>
            </a:endParaRPr>
          </a:p>
          <a:p>
            <a:pPr marL="0" indent="0" eaLnBrk="1" hangingPunct="1">
              <a:lnSpc>
                <a:spcPct val="80000"/>
              </a:lnSpc>
            </a:pPr>
            <a:r>
              <a:rPr sz="2000" dirty="0">
                <a:effectLst>
                  <a:outerShdw blurRad="38100" dist="38100" dir="2700000">
                    <a:srgbClr val="000000"/>
                  </a:outerShdw>
                </a:effectLst>
              </a:rPr>
              <a:t>Οι </a:t>
            </a:r>
            <a:r>
              <a:rPr sz="2000" b="1" dirty="0">
                <a:solidFill>
                  <a:srgbClr val="FFFF00"/>
                </a:solidFill>
                <a:effectLst>
                  <a:outerShdw blurRad="38100" dist="38100" dir="2700000">
                    <a:srgbClr val="000000"/>
                  </a:outerShdw>
                </a:effectLst>
              </a:rPr>
              <a:t>μυκητοειδείς</a:t>
            </a:r>
            <a:r>
              <a:rPr sz="2000" dirty="0">
                <a:solidFill>
                  <a:srgbClr val="FFFF00"/>
                </a:solidFill>
                <a:effectLst>
                  <a:outerShdw blurRad="38100" dist="38100" dir="2700000">
                    <a:srgbClr val="000000"/>
                  </a:outerShdw>
                </a:effectLst>
              </a:rPr>
              <a:t> θηλές</a:t>
            </a:r>
            <a:r>
              <a:rPr sz="2000" dirty="0">
                <a:effectLst>
                  <a:outerShdw blurRad="38100" dist="38100" dir="2700000">
                    <a:srgbClr val="000000"/>
                  </a:outerShdw>
                </a:effectLst>
              </a:rPr>
              <a:t> είναι μικρές και λιγότερες και έχουν σχήμα </a:t>
            </a:r>
            <a:r>
              <a:rPr sz="2000" dirty="0">
                <a:effectLst>
                  <a:outerShdw blurRad="38100" dist="38100" dir="2700000">
                    <a:srgbClr val="000000"/>
                  </a:outerShdw>
                </a:effectLst>
                <a:hlinkClick r:id="rId1" tooltip="Μανιτάρι"/>
              </a:rPr>
              <a:t>μανιταριού</a:t>
            </a:r>
            <a:r>
              <a:rPr sz="2000" dirty="0">
                <a:effectLst>
                  <a:outerShdw blurRad="38100" dist="38100" dir="2700000">
                    <a:srgbClr val="000000"/>
                  </a:outerShdw>
                </a:effectLst>
              </a:rPr>
              <a:t>. Βρίσκονται διάσπαρτες μεταξύ των τριχοειδών θηλών και αναγνωρίζονται από την εμφάνισή τους που μοιάζει με ερυθρωπές κηλίδες. Φέρουν </a:t>
            </a:r>
            <a:r>
              <a:rPr sz="2000" b="1" dirty="0">
                <a:effectLst>
                  <a:outerShdw blurRad="38100" dist="38100" dir="2700000">
                    <a:srgbClr val="000000"/>
                  </a:outerShdw>
                </a:effectLst>
              </a:rPr>
              <a:t>γευστικούς κάλυκες</a:t>
            </a:r>
            <a:r>
              <a:rPr sz="2000" dirty="0">
                <a:effectLst>
                  <a:outerShdw blurRad="38100" dist="38100" dir="2700000">
                    <a:srgbClr val="000000"/>
                  </a:outerShdw>
                </a:effectLst>
              </a:rPr>
              <a:t> στη ραχιαία όψη τους. </a:t>
            </a:r>
            <a:endParaRPr sz="2000" dirty="0">
              <a:effectLst>
                <a:outerShdw blurRad="38100" dist="38100" dir="2700000">
                  <a:srgbClr val="000000"/>
                </a:outerShdw>
              </a:effectLst>
            </a:endParaRPr>
          </a:p>
          <a:p>
            <a:pPr marL="0" indent="0" eaLnBrk="1" hangingPunct="1">
              <a:lnSpc>
                <a:spcPct val="80000"/>
              </a:lnSpc>
            </a:pPr>
            <a:r>
              <a:rPr sz="2000" dirty="0">
                <a:effectLst>
                  <a:outerShdw blurRad="38100" dist="38100" dir="2700000">
                    <a:srgbClr val="000000"/>
                  </a:outerShdw>
                </a:effectLst>
              </a:rPr>
              <a:t>Οι </a:t>
            </a:r>
            <a:r>
              <a:rPr sz="2000" b="1" dirty="0">
                <a:solidFill>
                  <a:srgbClr val="FFFF00"/>
                </a:solidFill>
                <a:effectLst>
                  <a:outerShdw blurRad="38100" dist="38100" dir="2700000">
                    <a:srgbClr val="000000"/>
                  </a:outerShdw>
                </a:effectLst>
              </a:rPr>
              <a:t>περιχαρακωμένες</a:t>
            </a:r>
            <a:r>
              <a:rPr sz="2000" dirty="0">
                <a:solidFill>
                  <a:srgbClr val="FFFF00"/>
                </a:solidFill>
                <a:effectLst>
                  <a:outerShdw blurRad="38100" dist="38100" dir="2700000">
                    <a:srgbClr val="000000"/>
                  </a:outerShdw>
                </a:effectLst>
              </a:rPr>
              <a:t> θηλές</a:t>
            </a:r>
            <a:r>
              <a:rPr sz="2000" dirty="0">
                <a:effectLst>
                  <a:outerShdw blurRad="38100" dist="38100" dir="2700000">
                    <a:srgbClr val="000000"/>
                  </a:outerShdw>
                </a:effectLst>
              </a:rPr>
              <a:t> είναι οι μεγαλύτερες με διάμετρο 1-2 mm. Βρίσκονται ακριβώς μπροστά από την τελική αύλακα και μοιάζουν με κλειστούς, βραχείς κυλίνδρους βυθισμένους στο </a:t>
            </a:r>
            <a:r>
              <a:rPr sz="2000" dirty="0">
                <a:effectLst>
                  <a:outerShdw blurRad="38100" dist="38100" dir="2700000">
                    <a:srgbClr val="000000"/>
                  </a:outerShdw>
                </a:effectLst>
                <a:hlinkClick r:id="rId2" tooltip="Βλεννογόνος (δεν έχει γραφτεί ακόμα)"/>
              </a:rPr>
              <a:t>βλεννογόνο</a:t>
            </a:r>
            <a:r>
              <a:rPr sz="2000" dirty="0">
                <a:effectLst>
                  <a:outerShdw blurRad="38100" dist="38100" dir="2700000">
                    <a:srgbClr val="000000"/>
                  </a:outerShdw>
                </a:effectLst>
              </a:rPr>
              <a:t>. Περιβάλλονται από μια βαθιά κυκλική αύλακα που λέγεται </a:t>
            </a:r>
            <a:r>
              <a:rPr sz="2000" i="1" dirty="0">
                <a:effectLst>
                  <a:outerShdw blurRad="38100" dist="38100" dir="2700000">
                    <a:srgbClr val="000000"/>
                  </a:outerShdw>
                </a:effectLst>
              </a:rPr>
              <a:t>τάφρος</a:t>
            </a:r>
            <a:r>
              <a:rPr sz="2000" dirty="0">
                <a:effectLst>
                  <a:outerShdw blurRad="38100" dist="38100" dir="2700000">
                    <a:srgbClr val="000000"/>
                  </a:outerShdw>
                </a:effectLst>
              </a:rPr>
              <a:t>, στα τοιχώματα της οποίας διατάσσονται πασσαλοειδώς </a:t>
            </a:r>
            <a:r>
              <a:rPr sz="2000" b="1" dirty="0">
                <a:effectLst>
                  <a:outerShdw blurRad="38100" dist="38100" dir="2700000">
                    <a:srgbClr val="000000"/>
                  </a:outerShdw>
                </a:effectLst>
              </a:rPr>
              <a:t>γευστικοί κάλυκες</a:t>
            </a:r>
            <a:r>
              <a:rPr sz="2000" dirty="0">
                <a:effectLst>
                  <a:outerShdw blurRad="38100" dist="38100" dir="2700000">
                    <a:srgbClr val="000000"/>
                  </a:outerShdw>
                </a:effectLst>
              </a:rPr>
              <a:t>, που είναι υποδοχείς των γευστικών ερεθισμάτων. </a:t>
            </a:r>
            <a:endParaRPr sz="2000" dirty="0">
              <a:effectLst>
                <a:outerShdw blurRad="38100" dist="38100" dir="2700000">
                  <a:srgbClr val="000000"/>
                </a:outerShdw>
              </a:effectLst>
            </a:endParaRPr>
          </a:p>
          <a:p>
            <a:pPr marL="0" indent="0" eaLnBrk="1" hangingPunct="1">
              <a:lnSpc>
                <a:spcPct val="80000"/>
              </a:lnSpc>
            </a:pPr>
            <a:r>
              <a:rPr sz="2000" dirty="0">
                <a:effectLst>
                  <a:outerShdw blurRad="38100" dist="38100" dir="2700000">
                    <a:srgbClr val="000000"/>
                  </a:outerShdw>
                </a:effectLst>
              </a:rPr>
              <a:t>Οι </a:t>
            </a:r>
            <a:r>
              <a:rPr sz="2000" b="1" dirty="0">
                <a:solidFill>
                  <a:srgbClr val="FFFF00"/>
                </a:solidFill>
                <a:effectLst>
                  <a:outerShdw blurRad="38100" dist="38100" dir="2700000">
                    <a:srgbClr val="000000"/>
                  </a:outerShdw>
                </a:effectLst>
              </a:rPr>
              <a:t>φυλλοειδείς</a:t>
            </a:r>
            <a:r>
              <a:rPr sz="2000" dirty="0">
                <a:solidFill>
                  <a:srgbClr val="FFFF00"/>
                </a:solidFill>
                <a:effectLst>
                  <a:outerShdw blurRad="38100" dist="38100" dir="2700000">
                    <a:srgbClr val="000000"/>
                  </a:outerShdw>
                </a:effectLst>
              </a:rPr>
              <a:t> θηλές</a:t>
            </a:r>
            <a:r>
              <a:rPr sz="2000" dirty="0">
                <a:effectLst>
                  <a:outerShdw blurRad="38100" dist="38100" dir="2700000">
                    <a:srgbClr val="000000"/>
                  </a:outerShdw>
                </a:effectLst>
              </a:rPr>
              <a:t> μοιάζουν με επιμήκεις αύλακες στις πλάγιες επιφάνειες της γλώσσας κοντά στο οπίσθιο τμήμα των δύο πρώτων τριτημορίων. Στον </a:t>
            </a:r>
            <a:r>
              <a:rPr sz="2000" dirty="0">
                <a:effectLst>
                  <a:outerShdw blurRad="38100" dist="38100" dir="2700000">
                    <a:srgbClr val="000000"/>
                  </a:outerShdw>
                </a:effectLst>
                <a:hlinkClick r:id="rId3" tooltip="Άνθρωπος"/>
              </a:rPr>
              <a:t>άνθρωπο</a:t>
            </a:r>
            <a:r>
              <a:rPr sz="2000" dirty="0">
                <a:effectLst>
                  <a:outerShdw blurRad="38100" dist="38100" dir="2700000">
                    <a:srgbClr val="000000"/>
                  </a:outerShdw>
                </a:effectLst>
              </a:rPr>
              <a:t> οι γευστικοί </a:t>
            </a:r>
            <a:r>
              <a:rPr sz="2000" dirty="0">
                <a:effectLst>
                  <a:outerShdw blurRad="38100" dist="38100" dir="2700000">
                    <a:srgbClr val="000000"/>
                  </a:outerShdw>
                </a:effectLst>
              </a:rPr>
              <a:t>κάλυκες εκφυλίζονται σε πολύ μικρή ηλικία. </a:t>
            </a:r>
            <a:endParaRPr sz="2000" dirty="0">
              <a:effectLst>
                <a:outerShdw blurRad="38100" dist="38100" dir="2700000">
                  <a:srgbClr val="000000"/>
                </a:outerShdw>
              </a:effectLst>
            </a:endParaRPr>
          </a:p>
          <a:p>
            <a:pPr marL="0" indent="0" eaLnBrk="1" hangingPunct="1">
              <a:lnSpc>
                <a:spcPct val="80000"/>
              </a:lnSpc>
            </a:pPr>
            <a:endParaRPr sz="2000" dirty="0">
              <a:effectLst>
                <a:outerShdw blurRad="38100" dist="38100" dir="2700000">
                  <a:srgbClr val="000000"/>
                </a:outerShdw>
              </a:effectLst>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4146" name="Rectangle 2"/>
          <p:cNvSpPr>
            <a:spLocks noGrp="1" noChangeArrowheads="1"/>
          </p:cNvSpPr>
          <p:nvPr>
            <p:ph type="title" idx="4294967295"/>
          </p:nvPr>
        </p:nvSpPr>
        <p:spPr/>
        <p:txBody>
          <a:bodyPr wrap="square" lIns="91440" tIns="45720" rIns="91440" bIns="45720" numCol="1" anchor="ctr" anchorCtr="0" compatLnSpc="1"/>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l-GR" sz="4400" b="0" i="0" u="none" strike="noStrike" kern="0" cap="none" spc="0" normalizeH="0" baseline="0" noProof="0">
              <a:ln>
                <a:noFill/>
              </a:ln>
              <a:solidFill>
                <a:schemeClr val="tx2"/>
              </a:solidFill>
              <a:effectLst>
                <a:outerShdw blurRad="38100" dist="38100" dir="2700000" algn="tl">
                  <a:srgbClr val="000000"/>
                </a:outerShdw>
              </a:effectLst>
              <a:uLnTx/>
              <a:uFillTx/>
              <a:latin typeface="+mj-lt"/>
              <a:ea typeface="+mj-ea"/>
              <a:cs typeface="+mj-cs"/>
            </a:endParaRPr>
          </a:p>
        </p:txBody>
      </p:sp>
      <p:pic>
        <p:nvPicPr>
          <p:cNvPr id="36867" name="Picture 3"/>
          <p:cNvPicPr>
            <a:picLocks noGrp="1" noChangeAspect="1"/>
          </p:cNvPicPr>
          <p:nvPr>
            <p:ph type="body" idx="4294967295"/>
          </p:nvPr>
        </p:nvPicPr>
        <p:blipFill>
          <a:blip r:embed="rId1"/>
          <a:srcRect/>
          <a:stretch>
            <a:fillRect/>
          </a:stretch>
        </p:blipFill>
        <p:spPr>
          <a:xfrm>
            <a:off x="358775" y="0"/>
            <a:ext cx="8785225" cy="6669088"/>
          </a:xfrm>
          <a:ln/>
        </p:spPr>
      </p:pic>
      <p:sp>
        <p:nvSpPr>
          <p:cNvPr id="36868" name="Text Box 4"/>
          <p:cNvSpPr txBox="1"/>
          <p:nvPr/>
        </p:nvSpPr>
        <p:spPr>
          <a:xfrm>
            <a:off x="5651500" y="188913"/>
            <a:ext cx="2592388" cy="366712"/>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b="1" dirty="0">
                <a:solidFill>
                  <a:srgbClr val="000000"/>
                </a:solidFill>
              </a:rPr>
              <a:t>φυλλοειδείς</a:t>
            </a:r>
            <a:r>
              <a:rPr lang="el-GR" altLang="el-GR" sz="1800" dirty="0">
                <a:solidFill>
                  <a:srgbClr val="000000"/>
                </a:solidFill>
              </a:rPr>
              <a:t> θηλές</a:t>
            </a:r>
            <a:endParaRPr lang="el-GR" altLang="el-GR" sz="1800" dirty="0">
              <a:solidFill>
                <a:srgbClr val="000000"/>
              </a:solidFill>
            </a:endParaRPr>
          </a:p>
        </p:txBody>
      </p:sp>
      <p:sp>
        <p:nvSpPr>
          <p:cNvPr id="36869" name="Text Box 5"/>
          <p:cNvSpPr txBox="1"/>
          <p:nvPr/>
        </p:nvSpPr>
        <p:spPr>
          <a:xfrm>
            <a:off x="6011863" y="5734050"/>
            <a:ext cx="2089150" cy="641350"/>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b="1" dirty="0">
                <a:solidFill>
                  <a:srgbClr val="000000"/>
                </a:solidFill>
              </a:rPr>
              <a:t>μυκητοειδείς</a:t>
            </a:r>
            <a:r>
              <a:rPr lang="el-GR" altLang="el-GR" sz="1800" dirty="0">
                <a:solidFill>
                  <a:srgbClr val="000000"/>
                </a:solidFill>
              </a:rPr>
              <a:t> θηλές</a:t>
            </a:r>
            <a:endParaRPr lang="el-GR" altLang="el-GR" sz="1800" dirty="0">
              <a:solidFill>
                <a:srgbClr val="00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5170" name="Rectangle 3"/>
          <p:cNvSpPr>
            <a:spLocks noGrp="1" noChangeArrowheads="1"/>
          </p:cNvSpPr>
          <p:nvPr>
            <p:ph type="body" idx="1"/>
          </p:nvPr>
        </p:nvSpPr>
        <p:spPr>
          <a:xfrm>
            <a:off x="323850" y="333375"/>
            <a:ext cx="8286750" cy="6048375"/>
          </a:xfrm>
        </p:spPr>
        <p:txBody>
          <a:bodyPr wrap="square" lIns="91440" tIns="45720" rIns="91440" bIns="45720" numCol="1" anchor="t" anchorCtr="0" compatLnSpc="1"/>
          <a:lstStyle/>
          <a:p>
            <a:pPr marL="0" indent="0" eaLnBrk="1" hangingPunct="1">
              <a:buNone/>
            </a:pPr>
            <a:r>
              <a:rPr b="1" dirty="0">
                <a:effectLst>
                  <a:outerShdw blurRad="38100" dist="38100" dir="2700000">
                    <a:srgbClr val="000000"/>
                  </a:outerShdw>
                </a:effectLst>
              </a:rPr>
              <a:t>Νεύρωση της γλώσσας</a:t>
            </a:r>
            <a:endParaRPr b="1" dirty="0">
              <a:effectLst>
                <a:outerShdw blurRad="38100" dist="38100" dir="2700000">
                  <a:srgbClr val="000000"/>
                </a:outerShdw>
              </a:effectLst>
            </a:endParaRPr>
          </a:p>
          <a:p>
            <a:pPr marL="0" indent="0" eaLnBrk="1" hangingPunct="1"/>
            <a:r>
              <a:rPr dirty="0">
                <a:effectLst>
                  <a:outerShdw blurRad="38100" dist="38100" dir="2700000">
                    <a:srgbClr val="000000"/>
                  </a:outerShdw>
                </a:effectLst>
              </a:rPr>
              <a:t>Κινητική: </a:t>
            </a:r>
            <a:r>
              <a:rPr dirty="0">
                <a:effectLst>
                  <a:outerShdw blurRad="38100" dist="38100" dir="2700000">
                    <a:srgbClr val="000000"/>
                  </a:outerShdw>
                </a:effectLst>
                <a:hlinkClick r:id="rId1" tooltip="Υπγλώσσιο νεύρο (δεν έχει γραφτεί ακόμα)"/>
              </a:rPr>
              <a:t>Υπ</a:t>
            </a:r>
            <a:r>
              <a:rPr lang="en-US" altLang="x-none" dirty="0">
                <a:effectLst>
                  <a:outerShdw blurRad="38100" dist="38100" dir="2700000">
                    <a:srgbClr val="000000"/>
                  </a:outerShdw>
                </a:effectLst>
                <a:hlinkClick r:id="rId1" tooltip="Υπγλώσσιο νεύρο (δεν έχει γραφτεί ακόμα)"/>
              </a:rPr>
              <a:t>o</a:t>
            </a:r>
            <a:r>
              <a:rPr dirty="0">
                <a:effectLst>
                  <a:outerShdw blurRad="38100" dist="38100" dir="2700000">
                    <a:srgbClr val="000000"/>
                  </a:outerShdw>
                </a:effectLst>
                <a:hlinkClick r:id="rId1" tooltip="Υπγλώσσιο νεύρο (δεν έχει γραφτεί ακόμα)"/>
              </a:rPr>
              <a:t>γλώσσιο νεύρο</a:t>
            </a:r>
            <a:r>
              <a:rPr dirty="0">
                <a:effectLst>
                  <a:outerShdw blurRad="38100" dist="38100" dir="2700000">
                    <a:srgbClr val="000000"/>
                  </a:outerShdw>
                </a:effectLst>
              </a:rPr>
              <a:t> </a:t>
            </a:r>
            <a:endParaRPr dirty="0">
              <a:effectLst>
                <a:outerShdw blurRad="38100" dist="38100" dir="2700000">
                  <a:srgbClr val="000000"/>
                </a:outerShdw>
              </a:effectLst>
            </a:endParaRPr>
          </a:p>
          <a:p>
            <a:pPr marL="0" indent="0" eaLnBrk="1" hangingPunct="1"/>
            <a:r>
              <a:rPr dirty="0">
                <a:effectLst>
                  <a:outerShdw blurRad="38100" dist="38100" dir="2700000">
                    <a:srgbClr val="000000"/>
                  </a:outerShdw>
                </a:effectLst>
              </a:rPr>
              <a:t>Αισθητική: </a:t>
            </a:r>
            <a:r>
              <a:rPr dirty="0">
                <a:effectLst>
                  <a:outerShdw blurRad="38100" dist="38100" dir="2700000">
                    <a:srgbClr val="000000"/>
                  </a:outerShdw>
                </a:effectLst>
                <a:hlinkClick r:id="rId2" tooltip="Προσωπικό νεύρο (δεν έχει γραφτεί ακόμα)"/>
              </a:rPr>
              <a:t>Προσωπικό νεύρο</a:t>
            </a:r>
            <a:r>
              <a:rPr dirty="0">
                <a:effectLst>
                  <a:outerShdw blurRad="38100" dist="38100" dir="2700000">
                    <a:srgbClr val="000000"/>
                  </a:outerShdw>
                </a:effectLst>
              </a:rPr>
              <a:t>, </a:t>
            </a:r>
            <a:r>
              <a:rPr dirty="0">
                <a:effectLst>
                  <a:outerShdw blurRad="38100" dist="38100" dir="2700000">
                    <a:srgbClr val="000000"/>
                  </a:outerShdw>
                </a:effectLst>
                <a:hlinkClick r:id="rId3" tooltip="Τρίδυμο νεύρο (δεν έχει γραφτεί ακόμα)"/>
              </a:rPr>
              <a:t>τρίδυμο νεύρο</a:t>
            </a:r>
            <a:r>
              <a:rPr dirty="0">
                <a:effectLst>
                  <a:outerShdw blurRad="38100" dist="38100" dir="2700000">
                    <a:srgbClr val="000000"/>
                  </a:outerShdw>
                </a:effectLst>
              </a:rPr>
              <a:t>, </a:t>
            </a:r>
            <a:r>
              <a:rPr dirty="0">
                <a:effectLst>
                  <a:outerShdw blurRad="38100" dist="38100" dir="2700000">
                    <a:srgbClr val="000000"/>
                  </a:outerShdw>
                </a:effectLst>
                <a:hlinkClick r:id="rId4" tooltip="Γλωσσοφαρυγγικό νεύρο (δεν έχει γραφτεί ακόμα)"/>
              </a:rPr>
              <a:t>γλωσσοφαρυγγικό νεύρο</a:t>
            </a:r>
            <a:r>
              <a:rPr dirty="0">
                <a:effectLst>
                  <a:outerShdw blurRad="38100" dist="38100" dir="2700000">
                    <a:srgbClr val="000000"/>
                  </a:outerShdw>
                </a:effectLst>
              </a:rPr>
              <a:t>, </a:t>
            </a:r>
            <a:r>
              <a:rPr dirty="0">
                <a:effectLst>
                  <a:outerShdw blurRad="38100" dist="38100" dir="2700000">
                    <a:srgbClr val="000000"/>
                  </a:outerShdw>
                </a:effectLst>
                <a:hlinkClick r:id="rId5" tooltip="Πνευμονογαστρικό νεύρο (δεν έχει γραφτεί ακόμα)"/>
              </a:rPr>
              <a:t>πνευμονογαστρικό </a:t>
            </a:r>
            <a:r>
              <a:rPr dirty="0">
                <a:effectLst>
                  <a:outerShdw blurRad="38100" dist="38100" dir="2700000">
                    <a:srgbClr val="000000"/>
                  </a:outerShdw>
                </a:effectLst>
                <a:hlinkClick r:id="rId5" tooltip="Πνευμονογαστρικό νεύρο (δεν έχει γραφτεί ακόμα)"/>
              </a:rPr>
              <a:t>νεύρο</a:t>
            </a:r>
            <a:endParaRPr dirty="0">
              <a:effectLst>
                <a:outerShdw blurRad="38100" dist="38100" dir="2700000">
                  <a:srgbClr val="000000"/>
                </a:outerShdw>
              </a:effectLst>
            </a:endParaRPr>
          </a:p>
          <a:p>
            <a:pPr marL="0" indent="0" eaLnBrk="1" hangingPunct="1">
              <a:buNone/>
            </a:pPr>
            <a:r>
              <a:rPr dirty="0">
                <a:effectLst>
                  <a:outerShdw blurRad="38100" dist="38100" dir="2700000">
                    <a:srgbClr val="000000"/>
                  </a:outerShdw>
                </a:effectLst>
              </a:rPr>
              <a:t> </a:t>
            </a:r>
            <a:endParaRPr dirty="0">
              <a:effectLst>
                <a:outerShdw blurRad="38100" dist="38100" dir="2700000">
                  <a:srgbClr val="000000"/>
                </a:outerShdw>
              </a:effectLst>
            </a:endParaRPr>
          </a:p>
          <a:p>
            <a:pPr marL="0" indent="0" eaLnBrk="1" hangingPunct="1">
              <a:buNone/>
            </a:pPr>
            <a:r>
              <a:rPr b="1" dirty="0">
                <a:effectLst>
                  <a:outerShdw blurRad="38100" dist="38100" dir="2700000">
                    <a:srgbClr val="000000"/>
                  </a:outerShdw>
                </a:effectLst>
              </a:rPr>
              <a:t>Αιμάτωση</a:t>
            </a:r>
            <a:endParaRPr b="1" dirty="0">
              <a:effectLst>
                <a:outerShdw blurRad="38100" dist="38100" dir="2700000">
                  <a:srgbClr val="000000"/>
                </a:outerShdw>
              </a:effectLst>
            </a:endParaRPr>
          </a:p>
          <a:p>
            <a:pPr marL="0" indent="0" eaLnBrk="1" hangingPunct="1"/>
            <a:r>
              <a:rPr dirty="0">
                <a:effectLst>
                  <a:outerShdw blurRad="38100" dist="38100" dir="2700000">
                    <a:srgbClr val="000000"/>
                  </a:outerShdw>
                </a:effectLst>
              </a:rPr>
              <a:t>Η αρτηριακή παροχή γίνεται κυρίως από τη γλωσσική </a:t>
            </a:r>
            <a:r>
              <a:rPr dirty="0">
                <a:effectLst>
                  <a:outerShdw blurRad="38100" dist="38100" dir="2700000">
                    <a:srgbClr val="000000"/>
                  </a:outerShdw>
                </a:effectLst>
                <a:hlinkClick r:id="rId6" tooltip="Αρτηρία"/>
              </a:rPr>
              <a:t>αρτηρία</a:t>
            </a:r>
            <a:r>
              <a:rPr dirty="0">
                <a:effectLst>
                  <a:outerShdw blurRad="38100" dist="38100" dir="2700000">
                    <a:srgbClr val="000000"/>
                  </a:outerShdw>
                </a:effectLst>
              </a:rPr>
              <a:t>. Η φλεβική αιμάτωση προέρχεται από τις δύο γλωσσικές </a:t>
            </a:r>
            <a:r>
              <a:rPr dirty="0">
                <a:effectLst>
                  <a:outerShdw blurRad="38100" dist="38100" dir="2700000">
                    <a:srgbClr val="000000"/>
                  </a:outerShdw>
                </a:effectLst>
                <a:hlinkClick r:id="rId7" tooltip="Φλέβα"/>
              </a:rPr>
              <a:t>φλέβες</a:t>
            </a:r>
            <a:r>
              <a:rPr dirty="0">
                <a:effectLst>
                  <a:outerShdw blurRad="38100" dist="38100" dir="2700000">
                    <a:srgbClr val="000000"/>
                  </a:outerShdw>
                </a:effectLst>
              </a:rPr>
              <a:t> που συνοδεύουν την παραπάνω </a:t>
            </a:r>
            <a:r>
              <a:rPr dirty="0">
                <a:effectLst>
                  <a:outerShdw blurRad="38100" dist="38100" dir="2700000">
                    <a:srgbClr val="000000"/>
                  </a:outerShdw>
                </a:effectLst>
                <a:hlinkClick r:id="rId6" tooltip="Αρτηρία"/>
              </a:rPr>
              <a:t>αρτηρία</a:t>
            </a:r>
            <a:r>
              <a:rPr dirty="0">
                <a:effectLst>
                  <a:outerShdw blurRad="38100" dist="38100" dir="2700000">
                    <a:srgbClr val="000000"/>
                  </a:outerShdw>
                </a:effectLst>
              </a:rPr>
              <a:t>.</a:t>
            </a:r>
            <a:endParaRPr dirty="0">
              <a:effectLst>
                <a:outerShdw blurRad="38100" dist="38100" dir="2700000">
                  <a:srgbClr val="000000"/>
                </a:outerShdw>
              </a:effectLst>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8675" name="Rectangle 3"/>
          <p:cNvSpPr>
            <a:spLocks noGrp="1" noChangeArrowheads="1"/>
          </p:cNvSpPr>
          <p:nvPr>
            <p:ph type="body" idx="1"/>
          </p:nvPr>
        </p:nvSpPr>
        <p:spPr>
          <a:xfrm>
            <a:off x="755650" y="1989138"/>
            <a:ext cx="3865563" cy="4114800"/>
          </a:xfrm>
        </p:spPr>
        <p:txBody>
          <a:bodyPr wrap="square" lIns="91440" tIns="45720" rIns="91440" bIns="45720" numCol="1" anchor="t" anchorCtr="0" compatLnSpc="1"/>
          <a:lstStyle/>
          <a:p>
            <a:pPr eaLnBrk="1" hangingPunct="1"/>
            <a:r>
              <a:rPr b="1" dirty="0">
                <a:solidFill>
                  <a:srgbClr val="66FFFF"/>
                </a:solidFill>
                <a:effectLst>
                  <a:outerShdw blurRad="38100" dist="38100" dir="2700000">
                    <a:srgbClr val="000000"/>
                  </a:outerShdw>
                </a:effectLst>
              </a:rPr>
              <a:t>Γλώσσα</a:t>
            </a:r>
            <a:endParaRPr b="1" dirty="0">
              <a:solidFill>
                <a:srgbClr val="66FFFF"/>
              </a:solidFill>
              <a:effectLst>
                <a:outerShdw blurRad="38100" dist="38100" dir="2700000">
                  <a:srgbClr val="000000"/>
                </a:outerShdw>
              </a:effectLst>
            </a:endParaRPr>
          </a:p>
          <a:p>
            <a:pPr lvl="1" eaLnBrk="1" hangingPunct="1"/>
            <a:r>
              <a:rPr dirty="0">
                <a:effectLst>
                  <a:outerShdw blurRad="38100" dist="38100" dir="2700000">
                    <a:srgbClr val="000000"/>
                  </a:outerShdw>
                </a:effectLst>
              </a:rPr>
              <a:t>Γευστικοί κάλυκες</a:t>
            </a:r>
            <a:endParaRPr dirty="0">
              <a:effectLst>
                <a:outerShdw blurRad="38100" dist="38100" dir="2700000">
                  <a:srgbClr val="000000"/>
                </a:outerShdw>
              </a:effectLst>
            </a:endParaRPr>
          </a:p>
          <a:p>
            <a:pPr lvl="2" eaLnBrk="1" hangingPunct="1"/>
            <a:r>
              <a:rPr dirty="0">
                <a:effectLst>
                  <a:outerShdw blurRad="38100" dist="38100" dir="2700000">
                    <a:srgbClr val="000000"/>
                  </a:outerShdw>
                </a:effectLst>
              </a:rPr>
              <a:t>Γλυκό (κορυφή)</a:t>
            </a:r>
            <a:endParaRPr dirty="0">
              <a:effectLst>
                <a:outerShdw blurRad="38100" dist="38100" dir="2700000">
                  <a:srgbClr val="000000"/>
                </a:outerShdw>
              </a:effectLst>
            </a:endParaRPr>
          </a:p>
          <a:p>
            <a:pPr lvl="2" eaLnBrk="1" hangingPunct="1"/>
            <a:r>
              <a:rPr dirty="0">
                <a:effectLst>
                  <a:outerShdw blurRad="38100" dist="38100" dir="2700000">
                    <a:srgbClr val="000000"/>
                  </a:outerShdw>
                </a:effectLst>
              </a:rPr>
              <a:t>Ξινό (πλάγια)</a:t>
            </a:r>
            <a:endParaRPr dirty="0">
              <a:effectLst>
                <a:outerShdw blurRad="38100" dist="38100" dir="2700000">
                  <a:srgbClr val="000000"/>
                </a:outerShdw>
              </a:effectLst>
            </a:endParaRPr>
          </a:p>
          <a:p>
            <a:pPr lvl="2" eaLnBrk="1" hangingPunct="1"/>
            <a:r>
              <a:rPr dirty="0">
                <a:effectLst>
                  <a:outerShdw blurRad="38100" dist="38100" dir="2700000">
                    <a:srgbClr val="000000"/>
                  </a:outerShdw>
                </a:effectLst>
              </a:rPr>
              <a:t>Αλμυρό (πλάγια)</a:t>
            </a:r>
            <a:endParaRPr dirty="0">
              <a:effectLst>
                <a:outerShdw blurRad="38100" dist="38100" dir="2700000">
                  <a:srgbClr val="000000"/>
                </a:outerShdw>
              </a:effectLst>
            </a:endParaRPr>
          </a:p>
          <a:p>
            <a:pPr lvl="2" eaLnBrk="1" hangingPunct="1"/>
            <a:r>
              <a:rPr dirty="0">
                <a:effectLst>
                  <a:outerShdw blurRad="38100" dist="38100" dir="2700000">
                    <a:srgbClr val="000000"/>
                  </a:outerShdw>
                </a:effectLst>
              </a:rPr>
              <a:t>Πικρό (ρίζα)</a:t>
            </a:r>
            <a:endParaRPr dirty="0">
              <a:effectLst>
                <a:outerShdw blurRad="38100" dist="38100" dir="2700000">
                  <a:srgbClr val="000000"/>
                </a:outerShdw>
              </a:effectLst>
            </a:endParaRPr>
          </a:p>
          <a:p>
            <a:pPr lvl="1" eaLnBrk="1" hangingPunct="1"/>
            <a:r>
              <a:rPr dirty="0">
                <a:effectLst>
                  <a:outerShdw blurRad="38100" dist="38100" dir="2700000">
                    <a:srgbClr val="000000"/>
                  </a:outerShdw>
                </a:effectLst>
              </a:rPr>
              <a:t>Μυϊκές ίνες προς 3 κατευθύνσεις</a:t>
            </a:r>
            <a:endParaRPr dirty="0">
              <a:effectLst>
                <a:outerShdw blurRad="38100" dist="38100" dir="2700000">
                  <a:srgbClr val="000000"/>
                </a:outerShdw>
              </a:effectLst>
            </a:endParaRPr>
          </a:p>
        </p:txBody>
      </p:sp>
      <p:sp>
        <p:nvSpPr>
          <p:cNvPr id="28677" name="Rectangle 5"/>
          <p:cNvSpPr>
            <a:spLocks noGrp="1" noChangeArrowheads="1"/>
          </p:cNvSpPr>
          <p:nvPr>
            <p:ph type="title" idx="4294967295"/>
          </p:nvPr>
        </p:nvSpPr>
        <p:spPr>
          <a:xfrm>
            <a:off x="849313" y="115888"/>
            <a:ext cx="7543800" cy="1431925"/>
          </a:xfrm>
        </p:spPr>
        <p:txBody>
          <a:bodyPr wrap="square" lIns="91440" tIns="45720" rIns="91440" bIns="45720" numCol="1" anchor="ctr" anchorCtr="0" compatLnSpc="1"/>
          <a:p>
            <a:pPr algn="l" eaLnBrk="1" hangingPunct="1">
              <a:buNone/>
            </a:pPr>
            <a:r>
              <a:rPr dirty="0">
                <a:solidFill>
                  <a:srgbClr val="99FF66"/>
                </a:solidFill>
                <a:effectLst>
                  <a:outerShdw blurRad="38100" dist="38100" dir="2700000">
                    <a:srgbClr val="000000"/>
                  </a:outerShdw>
                </a:effectLst>
              </a:rPr>
              <a:t>              ΓΛΩΣΣΑ</a:t>
            </a:r>
            <a:endParaRPr dirty="0">
              <a:solidFill>
                <a:srgbClr val="99FF66"/>
              </a:solidFill>
              <a:effectLst>
                <a:outerShdw blurRad="38100" dist="38100" dir="2700000">
                  <a:srgbClr val="000000"/>
                </a:outerShdw>
              </a:effectLst>
            </a:endParaRPr>
          </a:p>
        </p:txBody>
      </p:sp>
      <p:sp>
        <p:nvSpPr>
          <p:cNvPr id="28678" name="Text Box 6"/>
          <p:cNvSpPr txBox="1"/>
          <p:nvPr/>
        </p:nvSpPr>
        <p:spPr>
          <a:xfrm>
            <a:off x="5003800" y="1989138"/>
            <a:ext cx="4067175" cy="43529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Char char="•"/>
            </a:pPr>
            <a:r>
              <a:rPr lang="el-GR" altLang="el-GR" sz="2800" u="sng" dirty="0">
                <a:latin typeface="Tahoma" panose="020B0604030504040204" pitchFamily="34" charset="0"/>
              </a:rPr>
              <a:t>Λειτουργίες γλώσσας</a:t>
            </a:r>
            <a:endParaRPr lang="el-GR" altLang="el-GR" sz="2800" u="sng" dirty="0">
              <a:latin typeface="Tahoma" panose="020B0604030504040204" pitchFamily="34" charset="0"/>
            </a:endParaRPr>
          </a:p>
          <a:p>
            <a:pPr marL="457200" lvl="1" indent="0" eaLnBrk="1" hangingPunct="1">
              <a:spcBef>
                <a:spcPct val="50000"/>
              </a:spcBef>
              <a:buChar char="•"/>
            </a:pPr>
            <a:r>
              <a:rPr lang="el-GR" altLang="el-GR" sz="2400" dirty="0">
                <a:latin typeface="Tahoma" panose="020B0604030504040204" pitchFamily="34" charset="0"/>
              </a:rPr>
              <a:t>Μάσηση</a:t>
            </a:r>
            <a:endParaRPr lang="el-GR" altLang="el-GR" sz="2400" dirty="0">
              <a:latin typeface="Tahoma" panose="020B0604030504040204" pitchFamily="34" charset="0"/>
            </a:endParaRPr>
          </a:p>
          <a:p>
            <a:pPr marL="457200" lvl="1" indent="0" eaLnBrk="1" hangingPunct="1">
              <a:spcBef>
                <a:spcPct val="50000"/>
              </a:spcBef>
              <a:buChar char="•"/>
            </a:pPr>
            <a:r>
              <a:rPr lang="el-GR" altLang="el-GR" sz="2400" dirty="0">
                <a:latin typeface="Tahoma" panose="020B0604030504040204" pitchFamily="34" charset="0"/>
              </a:rPr>
              <a:t>Κατάποση βλωμού</a:t>
            </a:r>
            <a:endParaRPr lang="el-GR" altLang="el-GR" sz="2400" dirty="0">
              <a:latin typeface="Tahoma" panose="020B0604030504040204" pitchFamily="34" charset="0"/>
            </a:endParaRPr>
          </a:p>
          <a:p>
            <a:pPr marL="457200" lvl="1" indent="0" eaLnBrk="1" hangingPunct="1">
              <a:spcBef>
                <a:spcPct val="50000"/>
              </a:spcBef>
              <a:buChar char="•"/>
            </a:pPr>
            <a:r>
              <a:rPr lang="el-GR" altLang="el-GR" sz="2400" dirty="0">
                <a:latin typeface="Tahoma" panose="020B0604030504040204" pitchFamily="34" charset="0"/>
              </a:rPr>
              <a:t>Ομιλία</a:t>
            </a:r>
            <a:endParaRPr lang="el-GR" altLang="el-GR" sz="2400" dirty="0">
              <a:latin typeface="Tahoma" panose="020B0604030504040204" pitchFamily="34" charset="0"/>
            </a:endParaRPr>
          </a:p>
          <a:p>
            <a:pPr marL="457200" lvl="1" indent="0" eaLnBrk="1" hangingPunct="1">
              <a:spcBef>
                <a:spcPct val="50000"/>
              </a:spcBef>
              <a:buChar char="•"/>
            </a:pPr>
            <a:r>
              <a:rPr lang="el-GR" altLang="el-GR" sz="2400" dirty="0">
                <a:latin typeface="Tahoma" panose="020B0604030504040204" pitchFamily="34" charset="0"/>
              </a:rPr>
              <a:t>Αφή</a:t>
            </a:r>
            <a:endParaRPr lang="el-GR" altLang="el-GR" sz="2400" dirty="0">
              <a:latin typeface="Tahoma" panose="020B0604030504040204" pitchFamily="34" charset="0"/>
            </a:endParaRPr>
          </a:p>
          <a:p>
            <a:pPr marL="457200" lvl="1" indent="0" eaLnBrk="1" hangingPunct="1">
              <a:spcBef>
                <a:spcPct val="50000"/>
              </a:spcBef>
              <a:buChar char="•"/>
            </a:pPr>
            <a:r>
              <a:rPr lang="el-GR" altLang="el-GR" sz="2400" dirty="0">
                <a:latin typeface="Tahoma" panose="020B0604030504040204" pitchFamily="34" charset="0"/>
              </a:rPr>
              <a:t>Γεύση</a:t>
            </a:r>
            <a:endParaRPr lang="el-GR" altLang="el-GR" sz="2400" dirty="0">
              <a:latin typeface="Tahoma" panose="020B0604030504040204" pitchFamily="34" charset="0"/>
            </a:endParaRPr>
          </a:p>
          <a:p>
            <a:pPr marL="457200" lvl="1" indent="0" eaLnBrk="1" hangingPunct="1">
              <a:spcBef>
                <a:spcPct val="50000"/>
              </a:spcBef>
              <a:buChar char="•"/>
            </a:pPr>
            <a:r>
              <a:rPr lang="el-GR" altLang="el-GR" sz="2400" dirty="0">
                <a:latin typeface="Tahoma" panose="020B0604030504040204" pitchFamily="34" charset="0"/>
              </a:rPr>
              <a:t>Άμυνα</a:t>
            </a:r>
            <a:endParaRPr lang="el-GR" altLang="el-GR" sz="2400" dirty="0">
              <a:latin typeface="Tahoma" panose="020B0604030504040204" pitchFamily="34" charset="0"/>
            </a:endParaRPr>
          </a:p>
          <a:p>
            <a:pPr marL="914400" lvl="2" indent="0" eaLnBrk="1" hangingPunct="1">
              <a:spcBef>
                <a:spcPct val="50000"/>
              </a:spcBef>
              <a:buClrTx/>
              <a:buFontTx/>
              <a:buChar char="•"/>
            </a:pPr>
            <a:r>
              <a:rPr lang="el-GR" altLang="el-GR" dirty="0">
                <a:latin typeface="Tahoma" panose="020B0604030504040204" pitchFamily="34" charset="0"/>
              </a:rPr>
              <a:t>Γλωσσική αμυγδαλή</a:t>
            </a:r>
            <a:endParaRPr lang="el-GR" altLang="el-GR" dirty="0">
              <a:latin typeface="Tahoma" panose="020B060403050404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678"/>
                                        </p:tgtEl>
                                        <p:attrNameLst>
                                          <p:attrName>style.visibility</p:attrName>
                                        </p:attrNameLst>
                                      </p:cBhvr>
                                      <p:to>
                                        <p:strVal val="visible"/>
                                      </p:to>
                                    </p:set>
                                    <p:anim calcmode="lin" valueType="num">
                                      <p:cBhvr additive="base">
                                        <p:cTn id="7" dur="500" fill="hold"/>
                                        <p:tgtEl>
                                          <p:spTgt spid="28678"/>
                                        </p:tgtEl>
                                        <p:attrNameLst>
                                          <p:attrName>ppt_x</p:attrName>
                                        </p:attrNameLst>
                                      </p:cBhvr>
                                      <p:tavLst>
                                        <p:tav tm="0">
                                          <p:val>
                                            <p:strVal val="#ppt_x"/>
                                          </p:val>
                                        </p:tav>
                                        <p:tav tm="100000">
                                          <p:val>
                                            <p:strVal val="#ppt_x"/>
                                          </p:val>
                                        </p:tav>
                                      </p:tavLst>
                                    </p:anim>
                                    <p:anim calcmode="lin" valueType="num">
                                      <p:cBhvr additive="base">
                                        <p:cTn id="8" dur="500" fill="hold"/>
                                        <p:tgtEl>
                                          <p:spTgt spid="286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9938" name="Picture 4"/>
          <p:cNvPicPr>
            <a:picLocks noChangeAspect="1"/>
          </p:cNvPicPr>
          <p:nvPr/>
        </p:nvPicPr>
        <p:blipFill>
          <a:blip r:embed="rId1"/>
          <a:stretch>
            <a:fillRect/>
          </a:stretch>
        </p:blipFill>
        <p:spPr>
          <a:xfrm>
            <a:off x="2268538" y="476250"/>
            <a:ext cx="4319587" cy="4897438"/>
          </a:xfrm>
          <a:prstGeom prst="rect">
            <a:avLst/>
          </a:prstGeom>
          <a:noFill/>
          <a:ln w="9525">
            <a:noFill/>
          </a:ln>
        </p:spPr>
      </p:pic>
      <p:sp>
        <p:nvSpPr>
          <p:cNvPr id="39939" name="Text Box 3"/>
          <p:cNvSpPr txBox="1"/>
          <p:nvPr/>
        </p:nvSpPr>
        <p:spPr>
          <a:xfrm>
            <a:off x="2339975" y="981075"/>
            <a:ext cx="4103688" cy="366713"/>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b="1" dirty="0">
                <a:solidFill>
                  <a:schemeClr val="bg2"/>
                </a:solidFill>
              </a:rPr>
              <a:t>Γλυκό     Αλμυρό      Ξυνό      Πικρό</a:t>
            </a:r>
            <a:endParaRPr lang="el-GR" altLang="el-GR" sz="1800" b="1" dirty="0">
              <a:solidFill>
                <a:schemeClr val="bg2"/>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9698" name="Rectangle 2"/>
          <p:cNvSpPr>
            <a:spLocks noGrp="1" noChangeArrowheads="1"/>
          </p:cNvSpPr>
          <p:nvPr>
            <p:ph type="title" idx="4294967295"/>
          </p:nvPr>
        </p:nvSpPr>
        <p:spPr>
          <a:xfrm>
            <a:off x="1276350" y="71438"/>
            <a:ext cx="7543800" cy="981075"/>
          </a:xfrm>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Ανατομία της γλώσσας</a:t>
            </a:r>
            <a:endParaRPr dirty="0">
              <a:solidFill>
                <a:srgbClr val="99FF66"/>
              </a:solidFill>
              <a:effectLst>
                <a:outerShdw blurRad="38100" dist="38100" dir="2700000">
                  <a:srgbClr val="000000"/>
                </a:outerShdw>
              </a:effectLst>
            </a:endParaRPr>
          </a:p>
        </p:txBody>
      </p:sp>
      <p:pic>
        <p:nvPicPr>
          <p:cNvPr id="40963" name="Picture 4" descr="TONGUE"/>
          <p:cNvPicPr>
            <a:picLocks noChangeAspect="1"/>
          </p:cNvPicPr>
          <p:nvPr/>
        </p:nvPicPr>
        <p:blipFill>
          <a:blip r:embed="rId1"/>
          <a:stretch>
            <a:fillRect/>
          </a:stretch>
        </p:blipFill>
        <p:spPr>
          <a:xfrm>
            <a:off x="485775" y="1125538"/>
            <a:ext cx="8172450" cy="5254625"/>
          </a:xfrm>
          <a:prstGeom prst="rect">
            <a:avLst/>
          </a:prstGeom>
          <a:noFill/>
          <a:ln w="9525">
            <a:noFill/>
          </a:ln>
        </p:spPr>
      </p:pic>
      <p:sp>
        <p:nvSpPr>
          <p:cNvPr id="40964" name="Text Box 7"/>
          <p:cNvSpPr txBox="1"/>
          <p:nvPr/>
        </p:nvSpPr>
        <p:spPr>
          <a:xfrm>
            <a:off x="3276600" y="3284538"/>
            <a:ext cx="1582738" cy="304800"/>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400" dirty="0">
                <a:solidFill>
                  <a:srgbClr val="000000"/>
                </a:solidFill>
              </a:rPr>
              <a:t>περιχαρακώμενη</a:t>
            </a:r>
            <a:endParaRPr lang="el-GR" altLang="el-GR" sz="1400" dirty="0">
              <a:solidFill>
                <a:srgbClr val="000000"/>
              </a:solidFill>
            </a:endParaRPr>
          </a:p>
        </p:txBody>
      </p:sp>
      <p:sp>
        <p:nvSpPr>
          <p:cNvPr id="40965" name="Text Box 8"/>
          <p:cNvSpPr txBox="1"/>
          <p:nvPr/>
        </p:nvSpPr>
        <p:spPr>
          <a:xfrm>
            <a:off x="611188" y="5516563"/>
            <a:ext cx="1657350" cy="366712"/>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dirty="0">
                <a:solidFill>
                  <a:srgbClr val="000000"/>
                </a:solidFill>
              </a:rPr>
              <a:t>Τελικη αύλακα</a:t>
            </a:r>
            <a:endParaRPr lang="el-GR" altLang="el-GR" sz="1800" dirty="0">
              <a:solidFill>
                <a:srgbClr val="000000"/>
              </a:solidFill>
            </a:endParaRPr>
          </a:p>
        </p:txBody>
      </p:sp>
      <p:sp>
        <p:nvSpPr>
          <p:cNvPr id="40966" name="Line 9"/>
          <p:cNvSpPr/>
          <p:nvPr/>
        </p:nvSpPr>
        <p:spPr>
          <a:xfrm flipV="1">
            <a:off x="900113" y="2781300"/>
            <a:ext cx="935037" cy="2519363"/>
          </a:xfrm>
          <a:prstGeom prst="line">
            <a:avLst/>
          </a:prstGeom>
          <a:ln w="9525" cap="flat" cmpd="sng">
            <a:solidFill>
              <a:srgbClr val="000000"/>
            </a:solidFill>
            <a:prstDash val="solid"/>
            <a:headEnd type="none" w="med" len="med"/>
            <a:tailEnd type="triangle" w="med" len="med"/>
          </a:ln>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39266" name="Rectangle 2"/>
          <p:cNvSpPr>
            <a:spLocks noGrp="1" noChangeArrowheads="1"/>
          </p:cNvSpPr>
          <p:nvPr>
            <p:ph type="title" idx="4294967295"/>
          </p:nvPr>
        </p:nvSpPr>
        <p:spPr>
          <a:xfrm>
            <a:off x="301625" y="228600"/>
            <a:ext cx="8510588" cy="958850"/>
          </a:xfrm>
        </p:spPr>
        <p:txBody>
          <a:bodyPr wrap="square" lIns="91440" tIns="45720" rIns="91440" bIns="45720" numCol="1" anchor="ctr" anchorCtr="0" compatLnSpc="1"/>
          <a:p>
            <a:pPr eaLnBrk="1" hangingPunct="1">
              <a:buNone/>
            </a:pPr>
            <a:r>
              <a:rPr dirty="0">
                <a:effectLst>
                  <a:outerShdw blurRad="38100" dist="38100" dir="2700000">
                    <a:srgbClr val="000000"/>
                  </a:outerShdw>
                </a:effectLst>
              </a:rPr>
              <a:t>Γευστικός κάλυκας</a:t>
            </a:r>
            <a:endParaRPr dirty="0">
              <a:effectLst>
                <a:outerShdw blurRad="38100" dist="38100" dir="2700000">
                  <a:srgbClr val="000000"/>
                </a:outerShdw>
              </a:effectLst>
            </a:endParaRPr>
          </a:p>
        </p:txBody>
      </p:sp>
      <p:pic>
        <p:nvPicPr>
          <p:cNvPr id="41987" name="Picture 3"/>
          <p:cNvPicPr>
            <a:picLocks noGrp="1" noChangeAspect="1"/>
          </p:cNvPicPr>
          <p:nvPr>
            <p:ph type="body" idx="4294967295"/>
          </p:nvPr>
        </p:nvPicPr>
        <p:blipFill>
          <a:blip r:embed="rId1"/>
          <a:srcRect/>
          <a:stretch>
            <a:fillRect/>
          </a:stretch>
        </p:blipFill>
        <p:spPr>
          <a:xfrm>
            <a:off x="2000250" y="2143125"/>
            <a:ext cx="5000625" cy="4344988"/>
          </a:xfrm>
          <a:ln/>
        </p:spPr>
      </p:pic>
      <p:sp>
        <p:nvSpPr>
          <p:cNvPr id="41988" name="5 - TextBox"/>
          <p:cNvSpPr txBox="1"/>
          <p:nvPr/>
        </p:nvSpPr>
        <p:spPr>
          <a:xfrm>
            <a:off x="5643563" y="2143125"/>
            <a:ext cx="1214437" cy="646113"/>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FF0000"/>
                </a:solidFill>
              </a:rPr>
              <a:t>γευστικά κύτταρα</a:t>
            </a:r>
            <a:endParaRPr lang="el-GR" altLang="el-GR" sz="1800" dirty="0">
              <a:solidFill>
                <a:srgbClr val="FF0000"/>
              </a:solidFill>
            </a:endParaRPr>
          </a:p>
        </p:txBody>
      </p:sp>
      <p:sp>
        <p:nvSpPr>
          <p:cNvPr id="41989" name="6 - TextBox"/>
          <p:cNvSpPr txBox="1"/>
          <p:nvPr/>
        </p:nvSpPr>
        <p:spPr>
          <a:xfrm>
            <a:off x="5786438" y="4357688"/>
            <a:ext cx="1214437" cy="646112"/>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FF0000"/>
                </a:solidFill>
              </a:rPr>
              <a:t>Νευρικές ίνες</a:t>
            </a:r>
            <a:endParaRPr lang="el-GR" altLang="el-GR" sz="1800" dirty="0">
              <a:solidFill>
                <a:srgbClr val="FF0000"/>
              </a:solidFill>
            </a:endParaRPr>
          </a:p>
        </p:txBody>
      </p:sp>
      <p:sp>
        <p:nvSpPr>
          <p:cNvPr id="41990" name="7 - TextBox"/>
          <p:cNvSpPr txBox="1"/>
          <p:nvPr/>
        </p:nvSpPr>
        <p:spPr>
          <a:xfrm>
            <a:off x="5643563" y="3357563"/>
            <a:ext cx="1357312" cy="646112"/>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FF0000"/>
                </a:solidFill>
              </a:rPr>
              <a:t>Στοματικό επιθήλιο</a:t>
            </a:r>
            <a:endParaRPr lang="el-GR" altLang="el-GR" sz="1800" dirty="0">
              <a:solidFill>
                <a:srgbClr val="FF000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2788499" y="2967335"/>
            <a:ext cx="3567003"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Φάρυγγας</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2818" name="Rectangle 2"/>
          <p:cNvSpPr>
            <a:spLocks noGrp="1" noRot="1" noChangeArrowheads="1"/>
          </p:cNvSpPr>
          <p:nvPr>
            <p:ph type="title" hasCustomPrompt="1"/>
          </p:nvPr>
        </p:nvSpPr>
        <p:spPr>
          <a:xfrm>
            <a:off x="301625" y="228600"/>
            <a:ext cx="8510588" cy="896938"/>
          </a:xfrm>
        </p:spPr>
        <p:txBody>
          <a:bodyPr vert="horz" wrap="square" lIns="91440" tIns="45720" rIns="91440" bIns="45720" numCol="1" anchor="ctr" anchorCtr="0" compatLnSpc="1"/>
          <a:p>
            <a:pPr eaLnBrk="1" hangingPunct="1">
              <a:buNone/>
            </a:pPr>
            <a:r>
              <a:rPr dirty="0">
                <a:effectLst>
                  <a:outerShdw blurRad="38100" dist="38100" dir="2700000">
                    <a:srgbClr val="000000"/>
                  </a:outerShdw>
                </a:effectLst>
              </a:rPr>
              <a:t>Έλεγχος της πρόσληψης τροφής</a:t>
            </a:r>
            <a:endParaRPr dirty="0">
              <a:effectLst>
                <a:outerShdw blurRad="38100" dist="38100" dir="2700000">
                  <a:srgbClr val="000000"/>
                </a:outerShdw>
              </a:effectLst>
            </a:endParaRPr>
          </a:p>
        </p:txBody>
      </p:sp>
      <p:sp>
        <p:nvSpPr>
          <p:cNvPr id="162819" name="Rectangle 3"/>
          <p:cNvSpPr>
            <a:spLocks noGrp="1" noRot="1" noChangeArrowheads="1"/>
          </p:cNvSpPr>
          <p:nvPr>
            <p:ph idx="1" hasCustomPrompt="1"/>
          </p:nvPr>
        </p:nvSpPr>
        <p:spPr>
          <a:xfrm>
            <a:off x="0" y="1196975"/>
            <a:ext cx="9144000" cy="5472113"/>
          </a:xfrm>
        </p:spPr>
        <p:txBody>
          <a:bodyPr vert="horz" wrap="square" lIns="91440" tIns="45720" rIns="91440" bIns="45720" numCol="1" anchor="t" anchorCtr="0" compatLnSpc="1"/>
          <a:lstStyle/>
          <a:p>
            <a:pPr eaLnBrk="1" hangingPunct="1"/>
            <a:endParaRPr lang="en-US" altLang="x-none" sz="2800" dirty="0">
              <a:effectLst>
                <a:outerShdw blurRad="38100" dist="38100" dir="2700000">
                  <a:srgbClr val="000000"/>
                </a:outerShdw>
              </a:effectLst>
            </a:endParaRPr>
          </a:p>
          <a:p>
            <a:pPr eaLnBrk="1" hangingPunct="1"/>
            <a:r>
              <a:rPr sz="2800" dirty="0">
                <a:effectLst>
                  <a:outerShdw blurRad="38100" dist="38100" dir="2700000">
                    <a:srgbClr val="000000"/>
                  </a:outerShdw>
                </a:effectLst>
              </a:rPr>
              <a:t>Ο έλεγχος επιτυγχάνεται με το κέντρο της πείνας και το κέντρο του κορεσμού</a:t>
            </a:r>
            <a:endParaRPr lang="en-US" altLang="x-none" sz="2800" dirty="0">
              <a:effectLst>
                <a:outerShdw blurRad="38100" dist="38100" dir="2700000">
                  <a:srgbClr val="000000"/>
                </a:outerShdw>
              </a:effectLst>
            </a:endParaRPr>
          </a:p>
          <a:p>
            <a:pPr eaLnBrk="1" hangingPunct="1">
              <a:buNone/>
            </a:pPr>
            <a:endParaRPr sz="2800" dirty="0">
              <a:effectLst>
                <a:outerShdw blurRad="38100" dist="38100" dir="2700000">
                  <a:srgbClr val="000000"/>
                </a:outerShdw>
              </a:effectLst>
            </a:endParaRPr>
          </a:p>
          <a:p>
            <a:pPr eaLnBrk="1" hangingPunct="1"/>
            <a:r>
              <a:rPr sz="2800" dirty="0">
                <a:effectLst>
                  <a:outerShdw blurRad="38100" dist="38100" dir="2700000">
                    <a:srgbClr val="000000"/>
                  </a:outerShdw>
                </a:effectLst>
              </a:rPr>
              <a:t>Βρίσκονται στον υποθάλαμο</a:t>
            </a:r>
            <a:endParaRPr sz="2800" dirty="0">
              <a:effectLst>
                <a:outerShdw blurRad="38100" dist="38100" dir="2700000">
                  <a:srgbClr val="000000"/>
                </a:outerShdw>
              </a:effectLst>
            </a:endParaRPr>
          </a:p>
          <a:p>
            <a:pPr eaLnBrk="1" hangingPunct="1"/>
            <a:endParaRPr sz="2800" dirty="0">
              <a:effectLst>
                <a:outerShdw blurRad="38100" dist="38100" dir="2700000">
                  <a:srgbClr val="000000"/>
                </a:outerShdw>
              </a:effectLst>
            </a:endParaRPr>
          </a:p>
          <a:p>
            <a:pPr eaLnBrk="1" hangingPunct="1"/>
            <a:r>
              <a:rPr sz="2800" dirty="0">
                <a:effectLst>
                  <a:outerShdw blurRad="38100" dist="38100" dir="2700000">
                    <a:srgbClr val="000000"/>
                  </a:outerShdw>
                </a:effectLst>
              </a:rPr>
              <a:t>Διαταραχές της πρόσληψης όπως η νευρογενής ανορεξία ή βουλιμία, οφείλονται σε δυσλειτουργία αυτών των κέντρων</a:t>
            </a:r>
            <a:endParaRPr sz="2800" dirty="0">
              <a:effectLst>
                <a:outerShdw blurRad="38100" dist="38100" dir="2700000">
                  <a:srgbClr val="000000"/>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4034" name="Picture 4"/>
          <p:cNvPicPr>
            <a:picLocks noChangeAspect="1"/>
          </p:cNvPicPr>
          <p:nvPr/>
        </p:nvPicPr>
        <p:blipFill>
          <a:blip r:embed="rId1"/>
          <a:stretch>
            <a:fillRect/>
          </a:stretch>
        </p:blipFill>
        <p:spPr>
          <a:xfrm>
            <a:off x="0" y="419100"/>
            <a:ext cx="5364163" cy="5854700"/>
          </a:xfrm>
          <a:prstGeom prst="rect">
            <a:avLst/>
          </a:prstGeom>
          <a:noFill/>
          <a:ln w="9525">
            <a:noFill/>
          </a:ln>
        </p:spPr>
      </p:pic>
      <p:sp>
        <p:nvSpPr>
          <p:cNvPr id="32772" name="Text Box 4"/>
          <p:cNvSpPr txBox="1"/>
          <p:nvPr/>
        </p:nvSpPr>
        <p:spPr>
          <a:xfrm>
            <a:off x="5364163" y="549275"/>
            <a:ext cx="3517900" cy="44196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Char char="•"/>
            </a:pPr>
            <a:r>
              <a:rPr lang="el-GR" altLang="el-GR" sz="2400" dirty="0">
                <a:solidFill>
                  <a:srgbClr val="66FFFF"/>
                </a:solidFill>
                <a:latin typeface="Tahoma" panose="020B0604030504040204" pitchFamily="34" charset="0"/>
              </a:rPr>
              <a:t>Φάρυγγας</a:t>
            </a:r>
            <a:endParaRPr lang="el-GR" altLang="el-GR" sz="2400" dirty="0">
              <a:solidFill>
                <a:srgbClr val="66FFFF"/>
              </a:solidFill>
              <a:latin typeface="Tahoma" panose="020B0604030504040204" pitchFamily="34" charset="0"/>
            </a:endParaRPr>
          </a:p>
          <a:p>
            <a:pPr marL="457200" lvl="1" indent="0" eaLnBrk="1" hangingPunct="1">
              <a:spcBef>
                <a:spcPct val="0"/>
              </a:spcBef>
              <a:buChar char="•"/>
            </a:pPr>
            <a:r>
              <a:rPr lang="el-GR" altLang="el-GR" sz="2000" dirty="0">
                <a:latin typeface="Tahoma" panose="020B0604030504040204" pitchFamily="34" charset="0"/>
              </a:rPr>
              <a:t>Ινομυώδης σωλήνας</a:t>
            </a:r>
            <a:endParaRPr lang="el-GR" altLang="el-GR" sz="2000" dirty="0">
              <a:latin typeface="Tahoma" panose="020B0604030504040204" pitchFamily="34" charset="0"/>
            </a:endParaRPr>
          </a:p>
          <a:p>
            <a:pPr marL="457200" lvl="1" indent="0" eaLnBrk="1" hangingPunct="1">
              <a:spcBef>
                <a:spcPct val="0"/>
              </a:spcBef>
              <a:buChar char="•"/>
            </a:pPr>
            <a:r>
              <a:rPr lang="el-GR" altLang="el-GR" sz="2000" dirty="0">
                <a:latin typeface="Tahoma" panose="020B0604030504040204" pitchFamily="34" charset="0"/>
              </a:rPr>
              <a:t>Μήκος 15 </a:t>
            </a:r>
            <a:r>
              <a:rPr lang="en-US" altLang="el-GR" sz="2000" dirty="0">
                <a:latin typeface="Tahoma" panose="020B0604030504040204" pitchFamily="34" charset="0"/>
              </a:rPr>
              <a:t>cm</a:t>
            </a:r>
            <a:endParaRPr lang="en-US" altLang="el-GR" sz="2000" dirty="0">
              <a:latin typeface="Tahoma" panose="020B0604030504040204" pitchFamily="34" charset="0"/>
            </a:endParaRPr>
          </a:p>
          <a:p>
            <a:pPr marL="457200" lvl="1" indent="0" eaLnBrk="1" hangingPunct="1">
              <a:spcBef>
                <a:spcPct val="0"/>
              </a:spcBef>
              <a:buChar char="•"/>
            </a:pPr>
            <a:r>
              <a:rPr lang="el-GR" altLang="el-GR" sz="2000" dirty="0">
                <a:latin typeface="Tahoma" panose="020B0604030504040204" pitchFamily="34" charset="0"/>
              </a:rPr>
              <a:t>3 μοίρες:</a:t>
            </a:r>
            <a:endParaRPr lang="el-GR" altLang="el-GR" sz="2000" dirty="0">
              <a:latin typeface="Tahoma" panose="020B0604030504040204" pitchFamily="34" charset="0"/>
            </a:endParaRPr>
          </a:p>
          <a:p>
            <a:pPr marL="914400" lvl="2" indent="0" eaLnBrk="1" hangingPunct="1">
              <a:spcBef>
                <a:spcPct val="0"/>
              </a:spcBef>
              <a:buClrTx/>
              <a:buFontTx/>
              <a:buChar char="•"/>
            </a:pPr>
            <a:r>
              <a:rPr lang="el-GR" altLang="el-GR" sz="2000" dirty="0">
                <a:latin typeface="Tahoma" panose="020B0604030504040204" pitchFamily="34" charset="0"/>
              </a:rPr>
              <a:t>Ρινοφάρυγγας</a:t>
            </a:r>
            <a:endParaRPr lang="el-GR" altLang="el-GR" sz="2000" dirty="0">
              <a:latin typeface="Tahoma" panose="020B0604030504040204" pitchFamily="34" charset="0"/>
            </a:endParaRPr>
          </a:p>
          <a:p>
            <a:pPr marL="914400" lvl="2" indent="0" eaLnBrk="1" hangingPunct="1">
              <a:spcBef>
                <a:spcPct val="0"/>
              </a:spcBef>
              <a:buClrTx/>
              <a:buFontTx/>
              <a:buChar char="•"/>
            </a:pPr>
            <a:r>
              <a:rPr lang="el-GR" altLang="el-GR" sz="2000" dirty="0">
                <a:latin typeface="Tahoma" panose="020B0604030504040204" pitchFamily="34" charset="0"/>
              </a:rPr>
              <a:t>Στοματοφάρυγγας</a:t>
            </a:r>
            <a:endParaRPr lang="el-GR" altLang="el-GR" sz="2000" dirty="0">
              <a:latin typeface="Tahoma" panose="020B0604030504040204" pitchFamily="34" charset="0"/>
            </a:endParaRPr>
          </a:p>
          <a:p>
            <a:pPr marL="914400" lvl="2" indent="0" eaLnBrk="1" hangingPunct="1">
              <a:spcBef>
                <a:spcPct val="0"/>
              </a:spcBef>
              <a:buClrTx/>
              <a:buFontTx/>
              <a:buChar char="•"/>
            </a:pPr>
            <a:r>
              <a:rPr lang="el-GR" altLang="el-GR" sz="2000" dirty="0">
                <a:latin typeface="Tahoma" panose="020B0604030504040204" pitchFamily="34" charset="0"/>
              </a:rPr>
              <a:t>Λαρυγγοφάρυγγας</a:t>
            </a:r>
            <a:endParaRPr lang="el-GR" altLang="el-GR" sz="2000" dirty="0">
              <a:latin typeface="Tahoma" panose="020B0604030504040204" pitchFamily="34" charset="0"/>
            </a:endParaRPr>
          </a:p>
          <a:p>
            <a:pPr marL="457200" lvl="1" indent="0" eaLnBrk="1" hangingPunct="1">
              <a:spcBef>
                <a:spcPct val="0"/>
              </a:spcBef>
              <a:buChar char="•"/>
            </a:pPr>
            <a:r>
              <a:rPr lang="el-GR" altLang="el-GR" sz="2000" dirty="0">
                <a:latin typeface="Tahoma" panose="020B0604030504040204" pitchFamily="34" charset="0"/>
              </a:rPr>
              <a:t>Λεμφικοί σχηματισμοί:</a:t>
            </a:r>
            <a:endParaRPr lang="el-GR" altLang="el-GR" sz="2000" dirty="0">
              <a:latin typeface="Tahoma" panose="020B0604030504040204" pitchFamily="34" charset="0"/>
            </a:endParaRPr>
          </a:p>
          <a:p>
            <a:pPr marL="914400" lvl="2" indent="0" eaLnBrk="1" hangingPunct="1">
              <a:spcBef>
                <a:spcPct val="0"/>
              </a:spcBef>
              <a:buClrTx/>
              <a:buFontTx/>
              <a:buChar char="•"/>
            </a:pPr>
            <a:r>
              <a:rPr lang="el-GR" altLang="el-GR" sz="2000" dirty="0">
                <a:latin typeface="Tahoma" panose="020B0604030504040204" pitchFamily="34" charset="0"/>
              </a:rPr>
              <a:t>Γλωσσική αμυγδαλή</a:t>
            </a:r>
            <a:endParaRPr lang="el-GR" altLang="el-GR" sz="2000" dirty="0">
              <a:latin typeface="Tahoma" panose="020B0604030504040204" pitchFamily="34" charset="0"/>
            </a:endParaRPr>
          </a:p>
          <a:p>
            <a:pPr marL="914400" lvl="2" indent="0" eaLnBrk="1" hangingPunct="1">
              <a:spcBef>
                <a:spcPct val="0"/>
              </a:spcBef>
              <a:buClrTx/>
              <a:buFontTx/>
              <a:buChar char="•"/>
            </a:pPr>
            <a:r>
              <a:rPr lang="el-GR" altLang="el-GR" sz="2000" dirty="0">
                <a:latin typeface="Tahoma" panose="020B0604030504040204" pitchFamily="34" charset="0"/>
              </a:rPr>
              <a:t>Παρίσθμια αμυγδαλή</a:t>
            </a:r>
            <a:endParaRPr lang="el-GR" altLang="el-GR" sz="2000" dirty="0">
              <a:latin typeface="Tahoma" panose="020B0604030504040204" pitchFamily="34" charset="0"/>
            </a:endParaRPr>
          </a:p>
          <a:p>
            <a:pPr marL="914400" lvl="2" indent="0" eaLnBrk="1" hangingPunct="1">
              <a:spcBef>
                <a:spcPct val="0"/>
              </a:spcBef>
              <a:buClrTx/>
              <a:buFontTx/>
              <a:buChar char="•"/>
            </a:pPr>
            <a:r>
              <a:rPr lang="el-GR" altLang="el-GR" sz="2000" dirty="0">
                <a:latin typeface="Tahoma" panose="020B0604030504040204" pitchFamily="34" charset="0"/>
              </a:rPr>
              <a:t>Φαρυγγική αμυγδαλή</a:t>
            </a:r>
            <a:endParaRPr lang="el-GR" altLang="el-GR" sz="2000" dirty="0">
              <a:latin typeface="Tahoma" panose="020B0604030504040204" pitchFamily="34" charset="0"/>
            </a:endParaRPr>
          </a:p>
          <a:p>
            <a:pPr marL="0" lvl="0" indent="0" eaLnBrk="1" hangingPunct="1">
              <a:spcBef>
                <a:spcPct val="0"/>
              </a:spcBef>
              <a:buClrTx/>
              <a:buFontTx/>
              <a:buNone/>
            </a:pPr>
            <a:endParaRPr lang="el-GR" altLang="el-GR" sz="2000" dirty="0">
              <a:latin typeface="Tahoma" panose="020B0604030504040204" pitchFamily="34" charset="0"/>
            </a:endParaRPr>
          </a:p>
        </p:txBody>
      </p:sp>
      <p:sp>
        <p:nvSpPr>
          <p:cNvPr id="44036" name="Text Box 6"/>
          <p:cNvSpPr txBox="1"/>
          <p:nvPr/>
        </p:nvSpPr>
        <p:spPr>
          <a:xfrm>
            <a:off x="0" y="692150"/>
            <a:ext cx="1258888" cy="701675"/>
          </a:xfrm>
          <a:prstGeom prst="rect">
            <a:avLst/>
          </a:prstGeom>
          <a:solidFill>
            <a:schemeClr val="tx1"/>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000" dirty="0">
                <a:solidFill>
                  <a:srgbClr val="000000"/>
                </a:solidFill>
              </a:rPr>
              <a:t>Ρινοφάρυγγας</a:t>
            </a:r>
            <a:endParaRPr lang="el-GR" altLang="el-GR" sz="1000" dirty="0">
              <a:solidFill>
                <a:srgbClr val="000000"/>
              </a:solidFill>
            </a:endParaRPr>
          </a:p>
          <a:p>
            <a:pPr marL="0" lvl="0" indent="0" eaLnBrk="1" hangingPunct="1">
              <a:spcBef>
                <a:spcPct val="50000"/>
              </a:spcBef>
              <a:buClrTx/>
              <a:buFontTx/>
              <a:buNone/>
            </a:pPr>
            <a:r>
              <a:rPr lang="el-GR" altLang="el-GR" sz="1000" dirty="0">
                <a:solidFill>
                  <a:srgbClr val="000000"/>
                </a:solidFill>
              </a:rPr>
              <a:t>Στοματοφάρυγγας</a:t>
            </a:r>
            <a:endParaRPr lang="el-GR" altLang="el-GR" sz="1000" dirty="0">
              <a:solidFill>
                <a:srgbClr val="000000"/>
              </a:solidFill>
            </a:endParaRPr>
          </a:p>
          <a:p>
            <a:pPr marL="0" lvl="0" indent="0" eaLnBrk="1" hangingPunct="1">
              <a:spcBef>
                <a:spcPct val="50000"/>
              </a:spcBef>
              <a:buClrTx/>
              <a:buFontTx/>
              <a:buNone/>
            </a:pPr>
            <a:r>
              <a:rPr lang="el-GR" altLang="el-GR" sz="1000" dirty="0">
                <a:solidFill>
                  <a:srgbClr val="000000"/>
                </a:solidFill>
              </a:rPr>
              <a:t>λαρυγγοφαρυγγας</a:t>
            </a:r>
            <a:endParaRPr lang="el-GR" altLang="el-GR" sz="1000" dirty="0">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blinds(horizontal)">
                                      <p:cBhvr>
                                        <p:cTn id="7" dur="500"/>
                                        <p:tgtEl>
                                          <p:spTgt spid="327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2620185" y="2967335"/>
            <a:ext cx="3903633"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Οισοφάγος</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3795" name="Rectangle 3"/>
          <p:cNvSpPr>
            <a:spLocks noGrp="1" noChangeArrowheads="1"/>
          </p:cNvSpPr>
          <p:nvPr>
            <p:ph type="body" idx="1"/>
          </p:nvPr>
        </p:nvSpPr>
        <p:spPr>
          <a:xfrm>
            <a:off x="468313" y="1916113"/>
            <a:ext cx="4895850" cy="4941888"/>
          </a:xfrm>
        </p:spPr>
        <p:txBody>
          <a:bodyPr wrap="square" lIns="91440" tIns="45720" rIns="91440" bIns="45720" numCol="1" anchor="t" anchorCtr="0" compatLnSpc="1"/>
          <a:lstStyle/>
          <a:p>
            <a:pPr eaLnBrk="1" hangingPunct="1">
              <a:lnSpc>
                <a:spcPct val="90000"/>
              </a:lnSpc>
            </a:pPr>
            <a:r>
              <a:rPr sz="2400" dirty="0">
                <a:effectLst>
                  <a:outerShdw blurRad="38100" dist="38100" dir="2700000">
                    <a:srgbClr val="000000"/>
                  </a:outerShdw>
                </a:effectLst>
              </a:rPr>
              <a:t>Μήκος 25 </a:t>
            </a:r>
            <a:r>
              <a:rPr lang="en-US" altLang="x-none" sz="2400" dirty="0">
                <a:effectLst>
                  <a:outerShdw blurRad="38100" dist="38100" dir="2700000">
                    <a:srgbClr val="000000"/>
                  </a:outerShdw>
                </a:effectLst>
              </a:rPr>
              <a:t>cm</a:t>
            </a:r>
            <a:endParaRPr sz="2400"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Από 6</a:t>
            </a:r>
            <a:r>
              <a:rPr sz="2400" baseline="30000" dirty="0">
                <a:effectLst>
                  <a:outerShdw blurRad="38100" dist="38100" dir="2700000">
                    <a:srgbClr val="000000"/>
                  </a:outerShdw>
                </a:effectLst>
              </a:rPr>
              <a:t>ο</a:t>
            </a:r>
            <a:r>
              <a:rPr sz="2400" dirty="0">
                <a:effectLst>
                  <a:outerShdw blurRad="38100" dist="38100" dir="2700000">
                    <a:srgbClr val="000000"/>
                  </a:outerShdw>
                </a:effectLst>
              </a:rPr>
              <a:t> αυχενικό έως 4</a:t>
            </a:r>
            <a:r>
              <a:rPr sz="2400" baseline="30000" dirty="0">
                <a:effectLst>
                  <a:outerShdw blurRad="38100" dist="38100" dir="2700000">
                    <a:srgbClr val="000000"/>
                  </a:outerShdw>
                </a:effectLst>
              </a:rPr>
              <a:t>ο</a:t>
            </a:r>
            <a:r>
              <a:rPr sz="2400" dirty="0">
                <a:effectLst>
                  <a:outerShdw blurRad="38100" dist="38100" dir="2700000">
                    <a:srgbClr val="000000"/>
                  </a:outerShdw>
                </a:effectLst>
              </a:rPr>
              <a:t>-5</a:t>
            </a:r>
            <a:r>
              <a:rPr sz="2400" baseline="30000" dirty="0">
                <a:effectLst>
                  <a:outerShdw blurRad="38100" dist="38100" dir="2700000">
                    <a:srgbClr val="000000"/>
                  </a:outerShdw>
                </a:effectLst>
              </a:rPr>
              <a:t>ο</a:t>
            </a:r>
            <a:r>
              <a:rPr sz="2400" dirty="0">
                <a:effectLst>
                  <a:outerShdw blurRad="38100" dist="38100" dir="2700000">
                    <a:srgbClr val="000000"/>
                  </a:outerShdw>
                </a:effectLst>
              </a:rPr>
              <a:t> θωρακικό σπόνδυλο</a:t>
            </a:r>
            <a:endParaRPr sz="2400"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4 μοίρες:</a:t>
            </a:r>
            <a:endParaRPr sz="24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Τραχηλική</a:t>
            </a:r>
            <a:endParaRPr sz="20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Θωρακική</a:t>
            </a:r>
            <a:endParaRPr sz="20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Διαφραγματική</a:t>
            </a:r>
            <a:endParaRPr sz="20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Κοιλιακή</a:t>
            </a:r>
            <a:endParaRPr sz="2000" dirty="0">
              <a:effectLst>
                <a:outerShdw blurRad="38100" dist="38100" dir="2700000">
                  <a:srgbClr val="000000"/>
                </a:outerShdw>
              </a:effectLst>
            </a:endParaRPr>
          </a:p>
          <a:p>
            <a:pPr eaLnBrk="1" hangingPunct="1">
              <a:lnSpc>
                <a:spcPct val="90000"/>
              </a:lnSpc>
            </a:pPr>
            <a:r>
              <a:rPr sz="2400" dirty="0">
                <a:effectLst>
                  <a:outerShdw blurRad="38100" dist="38100" dir="2700000">
                    <a:srgbClr val="000000"/>
                  </a:outerShdw>
                </a:effectLst>
              </a:rPr>
              <a:t>Κατάποση</a:t>
            </a:r>
            <a:endParaRPr sz="24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1η φάση – στόμα</a:t>
            </a:r>
            <a:endParaRPr sz="20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2η φάση – ανύψωση οισοφάγου</a:t>
            </a:r>
            <a:endParaRPr sz="2000" dirty="0">
              <a:effectLst>
                <a:outerShdw blurRad="38100" dist="38100" dir="2700000">
                  <a:srgbClr val="000000"/>
                </a:outerShdw>
              </a:effectLst>
            </a:endParaRPr>
          </a:p>
          <a:p>
            <a:pPr lvl="1" eaLnBrk="1" hangingPunct="1">
              <a:lnSpc>
                <a:spcPct val="90000"/>
              </a:lnSpc>
            </a:pPr>
            <a:r>
              <a:rPr sz="2000" dirty="0">
                <a:effectLst>
                  <a:outerShdw blurRad="38100" dist="38100" dir="2700000">
                    <a:srgbClr val="000000"/>
                  </a:outerShdw>
                </a:effectLst>
              </a:rPr>
              <a:t>3η φάση – περισταλτική προώθηση</a:t>
            </a:r>
            <a:endParaRPr sz="2000" dirty="0">
              <a:effectLst>
                <a:outerShdw blurRad="38100" dist="38100" dir="2700000">
                  <a:srgbClr val="000000"/>
                </a:outerShdw>
              </a:effectLst>
            </a:endParaRPr>
          </a:p>
        </p:txBody>
      </p:sp>
      <p:sp>
        <p:nvSpPr>
          <p:cNvPr id="33797" name="Rectangle 5"/>
          <p:cNvSpPr>
            <a:spLocks noGrp="1" noChangeArrowheads="1"/>
          </p:cNvSpPr>
          <p:nvPr>
            <p:ph type="title" idx="4294967295"/>
          </p:nvPr>
        </p:nvSpPr>
        <p:spPr>
          <a:xfrm>
            <a:off x="179388" y="0"/>
            <a:ext cx="7543800" cy="981075"/>
          </a:xfrm>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Οισοφάγος</a:t>
            </a:r>
            <a:endParaRPr dirty="0">
              <a:solidFill>
                <a:srgbClr val="99FF66"/>
              </a:solidFill>
              <a:effectLst>
                <a:outerShdw blurRad="38100" dist="38100" dir="2700000">
                  <a:srgbClr val="000000"/>
                </a:outerShdw>
              </a:effectLst>
            </a:endParaRPr>
          </a:p>
        </p:txBody>
      </p:sp>
      <p:pic>
        <p:nvPicPr>
          <p:cNvPr id="46084" name="Picture 7" descr="stomach"/>
          <p:cNvPicPr>
            <a:picLocks noChangeAspect="1"/>
          </p:cNvPicPr>
          <p:nvPr/>
        </p:nvPicPr>
        <p:blipFill>
          <a:blip r:embed="rId1"/>
          <a:stretch>
            <a:fillRect/>
          </a:stretch>
        </p:blipFill>
        <p:spPr>
          <a:xfrm>
            <a:off x="5076825" y="1341438"/>
            <a:ext cx="4067175" cy="4967287"/>
          </a:xfrm>
          <a:prstGeom prst="rect">
            <a:avLst/>
          </a:prstGeom>
          <a:noFill/>
          <a:ln w="9525">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7106" name="Picture 2"/>
          <p:cNvPicPr>
            <a:picLocks noChangeAspect="1"/>
          </p:cNvPicPr>
          <p:nvPr/>
        </p:nvPicPr>
        <p:blipFill>
          <a:blip r:embed="rId1"/>
          <a:stretch>
            <a:fillRect/>
          </a:stretch>
        </p:blipFill>
        <p:spPr>
          <a:xfrm>
            <a:off x="1042988" y="28575"/>
            <a:ext cx="6913562" cy="6661150"/>
          </a:xfrm>
          <a:prstGeom prst="rect">
            <a:avLst/>
          </a:prstGeom>
          <a:noFill/>
          <a:ln w="9525">
            <a:noFill/>
          </a:ln>
        </p:spPr>
      </p:pic>
      <p:sp>
        <p:nvSpPr>
          <p:cNvPr id="47107" name="Rectangle 3"/>
          <p:cNvSpPr/>
          <p:nvPr/>
        </p:nvSpPr>
        <p:spPr>
          <a:xfrm>
            <a:off x="4859338" y="188913"/>
            <a:ext cx="2665412" cy="3887787"/>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endParaRPr lang="el-GR" altLang="el-GR" sz="1800" dirty="0"/>
          </a:p>
        </p:txBody>
      </p:sp>
      <p:sp>
        <p:nvSpPr>
          <p:cNvPr id="47108" name="Rectangle 4"/>
          <p:cNvSpPr/>
          <p:nvPr/>
        </p:nvSpPr>
        <p:spPr>
          <a:xfrm>
            <a:off x="1258888" y="1773238"/>
            <a:ext cx="2089150" cy="4679950"/>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ctr" eaLnBrk="1" hangingPunct="1">
              <a:spcBef>
                <a:spcPct val="0"/>
              </a:spcBef>
              <a:buClrTx/>
              <a:buFontTx/>
              <a:buNone/>
            </a:pPr>
            <a:endParaRPr lang="el-GR" altLang="el-GR" sz="1800" dirty="0">
              <a:solidFill>
                <a:srgbClr val="000000"/>
              </a:solidFill>
            </a:endParaRPr>
          </a:p>
        </p:txBody>
      </p:sp>
      <p:sp>
        <p:nvSpPr>
          <p:cNvPr id="47109" name="Rectangle 5"/>
          <p:cNvSpPr/>
          <p:nvPr/>
        </p:nvSpPr>
        <p:spPr>
          <a:xfrm>
            <a:off x="5148263" y="4005263"/>
            <a:ext cx="2303462" cy="2303462"/>
          </a:xfrm>
          <a:prstGeom prst="rect">
            <a:avLst/>
          </a:prstGeom>
          <a:solidFill>
            <a:schemeClr val="tx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endParaRPr lang="el-GR" altLang="el-GR" sz="1800" dirty="0"/>
          </a:p>
        </p:txBody>
      </p:sp>
      <p:sp>
        <p:nvSpPr>
          <p:cNvPr id="47110" name="AutoShape 6"/>
          <p:cNvSpPr/>
          <p:nvPr/>
        </p:nvSpPr>
        <p:spPr>
          <a:xfrm>
            <a:off x="5076825" y="1916113"/>
            <a:ext cx="574675" cy="1419225"/>
          </a:xfrm>
          <a:prstGeom prst="rightBrace">
            <a:avLst>
              <a:gd name="adj1" fmla="val 20580"/>
              <a:gd name="adj2" fmla="val 50000"/>
            </a:avLst>
          </a:prstGeom>
          <a:no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endParaRPr lang="el-GR" altLang="el-GR" sz="1800" dirty="0"/>
          </a:p>
        </p:txBody>
      </p:sp>
      <p:sp>
        <p:nvSpPr>
          <p:cNvPr id="47111" name="AutoShape 7"/>
          <p:cNvSpPr/>
          <p:nvPr/>
        </p:nvSpPr>
        <p:spPr>
          <a:xfrm>
            <a:off x="5076825" y="1916113"/>
            <a:ext cx="142875" cy="1873250"/>
          </a:xfrm>
          <a:prstGeom prst="rightBrace">
            <a:avLst>
              <a:gd name="adj1" fmla="val 109259"/>
              <a:gd name="adj2" fmla="val 50000"/>
            </a:avLst>
          </a:prstGeom>
          <a:noFill/>
          <a:ln w="9525"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ctr" eaLnBrk="1" hangingPunct="1">
              <a:spcBef>
                <a:spcPct val="0"/>
              </a:spcBef>
              <a:buClrTx/>
              <a:buFontTx/>
              <a:buNone/>
            </a:pPr>
            <a:r>
              <a:rPr lang="en-US" altLang="el-GR" sz="1800" dirty="0"/>
              <a:t>v</a:t>
            </a:r>
            <a:endParaRPr lang="el-GR" altLang="el-GR" sz="1800" dirty="0"/>
          </a:p>
        </p:txBody>
      </p:sp>
      <p:sp>
        <p:nvSpPr>
          <p:cNvPr id="47112" name="AutoShape 8"/>
          <p:cNvSpPr/>
          <p:nvPr/>
        </p:nvSpPr>
        <p:spPr>
          <a:xfrm>
            <a:off x="5148263" y="3789363"/>
            <a:ext cx="142875" cy="1584325"/>
          </a:xfrm>
          <a:prstGeom prst="rightBrace">
            <a:avLst>
              <a:gd name="adj1" fmla="val 92407"/>
              <a:gd name="adj2" fmla="val 50000"/>
            </a:avLst>
          </a:prstGeom>
          <a:noFill/>
          <a:ln w="9525"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endParaRPr lang="el-GR" altLang="el-GR" sz="1800" dirty="0"/>
          </a:p>
        </p:txBody>
      </p:sp>
      <p:sp>
        <p:nvSpPr>
          <p:cNvPr id="47113" name="AutoShape 9"/>
          <p:cNvSpPr/>
          <p:nvPr/>
        </p:nvSpPr>
        <p:spPr>
          <a:xfrm>
            <a:off x="5148263" y="5373688"/>
            <a:ext cx="144462" cy="503237"/>
          </a:xfrm>
          <a:prstGeom prst="rightBrace">
            <a:avLst>
              <a:gd name="adj1" fmla="val 29029"/>
              <a:gd name="adj2" fmla="val 50000"/>
            </a:avLst>
          </a:prstGeom>
          <a:noFill/>
          <a:ln w="9525" cap="flat" cmpd="sng">
            <a:solidFill>
              <a:srgbClr val="000000"/>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endParaRPr lang="el-GR" altLang="el-GR" sz="1800" dirty="0"/>
          </a:p>
        </p:txBody>
      </p:sp>
      <p:sp>
        <p:nvSpPr>
          <p:cNvPr id="47114" name="Text Box 10"/>
          <p:cNvSpPr txBox="1"/>
          <p:nvPr/>
        </p:nvSpPr>
        <p:spPr>
          <a:xfrm>
            <a:off x="5364163" y="2565400"/>
            <a:ext cx="165735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2400" dirty="0">
                <a:solidFill>
                  <a:srgbClr val="000000"/>
                </a:solidFill>
              </a:rPr>
              <a:t>τραχηλική</a:t>
            </a:r>
            <a:endParaRPr lang="el-GR" altLang="el-GR" sz="2400" dirty="0">
              <a:solidFill>
                <a:srgbClr val="000000"/>
              </a:solidFill>
            </a:endParaRPr>
          </a:p>
        </p:txBody>
      </p:sp>
      <p:sp>
        <p:nvSpPr>
          <p:cNvPr id="47115" name="Text Box 11"/>
          <p:cNvSpPr txBox="1"/>
          <p:nvPr/>
        </p:nvSpPr>
        <p:spPr>
          <a:xfrm>
            <a:off x="5364163" y="5373688"/>
            <a:ext cx="165735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2400" dirty="0">
                <a:solidFill>
                  <a:srgbClr val="000000"/>
                </a:solidFill>
              </a:rPr>
              <a:t>κοιλιακή</a:t>
            </a:r>
            <a:endParaRPr lang="el-GR" altLang="el-GR" sz="2400" dirty="0">
              <a:solidFill>
                <a:srgbClr val="000000"/>
              </a:solidFill>
            </a:endParaRPr>
          </a:p>
        </p:txBody>
      </p:sp>
      <p:sp>
        <p:nvSpPr>
          <p:cNvPr id="47116" name="Text Box 12"/>
          <p:cNvSpPr txBox="1"/>
          <p:nvPr/>
        </p:nvSpPr>
        <p:spPr>
          <a:xfrm>
            <a:off x="5364163" y="4292600"/>
            <a:ext cx="1657350" cy="4572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2400" dirty="0">
                <a:solidFill>
                  <a:srgbClr val="000000"/>
                </a:solidFill>
              </a:rPr>
              <a:t>θωρακική</a:t>
            </a:r>
            <a:endParaRPr lang="el-GR" altLang="el-GR" sz="2400" dirty="0">
              <a:solidFill>
                <a:srgbClr val="000000"/>
              </a:solidFill>
            </a:endParaRPr>
          </a:p>
        </p:txBody>
      </p:sp>
      <p:sp>
        <p:nvSpPr>
          <p:cNvPr id="47117" name="Text Box 13"/>
          <p:cNvSpPr txBox="1"/>
          <p:nvPr/>
        </p:nvSpPr>
        <p:spPr>
          <a:xfrm>
            <a:off x="1258888" y="4508500"/>
            <a:ext cx="2089150" cy="822325"/>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2400" dirty="0">
                <a:solidFill>
                  <a:srgbClr val="000000"/>
                </a:solidFill>
              </a:rPr>
              <a:t>Οισοφαγικό τρήμα</a:t>
            </a:r>
            <a:endParaRPr lang="el-GR" altLang="el-GR" sz="2400" dirty="0">
              <a:solidFill>
                <a:srgbClr val="000000"/>
              </a:solidFill>
            </a:endParaRPr>
          </a:p>
        </p:txBody>
      </p:sp>
      <p:sp>
        <p:nvSpPr>
          <p:cNvPr id="47118" name="Line 14"/>
          <p:cNvSpPr/>
          <p:nvPr/>
        </p:nvSpPr>
        <p:spPr>
          <a:xfrm>
            <a:off x="2627313" y="5013325"/>
            <a:ext cx="1657350" cy="431800"/>
          </a:xfrm>
          <a:prstGeom prst="line">
            <a:avLst/>
          </a:prstGeom>
          <a:ln w="57150" cap="flat" cmpd="sng">
            <a:solidFill>
              <a:srgbClr val="000000"/>
            </a:solidFill>
            <a:prstDash val="solid"/>
            <a:headEnd type="none" w="med" len="med"/>
            <a:tailEnd type="triangle" w="med" len="med"/>
          </a:ln>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8130" name="Text Box 2"/>
          <p:cNvSpPr txBox="1"/>
          <p:nvPr/>
        </p:nvSpPr>
        <p:spPr>
          <a:xfrm>
            <a:off x="179388" y="163513"/>
            <a:ext cx="1693862" cy="396875"/>
          </a:xfrm>
          <a:prstGeom prst="rect">
            <a:avLst/>
          </a:prstGeom>
          <a:solidFill>
            <a:schemeClr val="accent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2000" b="1" dirty="0"/>
              <a:t>ΟΙΣΟΦΑΓΟΣ</a:t>
            </a:r>
            <a:endParaRPr lang="el-GR" altLang="el-GR" sz="2000" b="1" dirty="0"/>
          </a:p>
        </p:txBody>
      </p:sp>
      <p:pic>
        <p:nvPicPr>
          <p:cNvPr id="48131" name="Picture 3" descr="Anat oesophagus label"/>
          <p:cNvPicPr>
            <a:picLocks noChangeAspect="1"/>
          </p:cNvPicPr>
          <p:nvPr/>
        </p:nvPicPr>
        <p:blipFill>
          <a:blip r:embed="rId1"/>
          <a:stretch>
            <a:fillRect/>
          </a:stretch>
        </p:blipFill>
        <p:spPr>
          <a:xfrm>
            <a:off x="5257800" y="1989138"/>
            <a:ext cx="3778250" cy="4752975"/>
          </a:xfrm>
          <a:prstGeom prst="rect">
            <a:avLst/>
          </a:prstGeom>
          <a:noFill/>
          <a:ln w="9525">
            <a:noFill/>
          </a:ln>
        </p:spPr>
      </p:pic>
      <p:pic>
        <p:nvPicPr>
          <p:cNvPr id="48132" name="Picture 4" descr="nav_ani"/>
          <p:cNvPicPr>
            <a:picLocks noChangeAspect="1"/>
          </p:cNvPicPr>
          <p:nvPr/>
        </p:nvPicPr>
        <p:blipFill>
          <a:blip r:embed="rId2"/>
          <a:stretch>
            <a:fillRect/>
          </a:stretch>
        </p:blipFill>
        <p:spPr>
          <a:xfrm>
            <a:off x="250825" y="836613"/>
            <a:ext cx="1728788" cy="3600450"/>
          </a:xfrm>
          <a:prstGeom prst="rect">
            <a:avLst/>
          </a:prstGeom>
          <a:noFill/>
          <a:ln w="9525">
            <a:noFill/>
          </a:ln>
        </p:spPr>
      </p:pic>
      <p:sp>
        <p:nvSpPr>
          <p:cNvPr id="48133" name="Text Box 5"/>
          <p:cNvSpPr txBox="1"/>
          <p:nvPr/>
        </p:nvSpPr>
        <p:spPr>
          <a:xfrm>
            <a:off x="2176463" y="115888"/>
            <a:ext cx="6643687" cy="7302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400" b="1" dirty="0"/>
              <a:t>Σωλήνας 22 – 25 εκ. &amp; διάμετρο 1,25- 2,5εκ &amp; εκτείνεται από το φάρυγγα έως</a:t>
            </a:r>
            <a:endParaRPr lang="el-GR" altLang="el-GR" sz="1400" b="1" dirty="0"/>
          </a:p>
          <a:p>
            <a:pPr marL="0" lvl="0" indent="0" eaLnBrk="1" hangingPunct="1">
              <a:spcBef>
                <a:spcPct val="0"/>
              </a:spcBef>
              <a:buClrTx/>
              <a:buFontTx/>
              <a:buNone/>
            </a:pPr>
            <a:r>
              <a:rPr lang="el-GR" altLang="el-GR" sz="1400" b="1" dirty="0"/>
              <a:t>το στόμαχο.</a:t>
            </a:r>
            <a:endParaRPr lang="el-GR" altLang="el-GR" sz="1400" b="1" dirty="0"/>
          </a:p>
          <a:p>
            <a:pPr marL="0" lvl="0" indent="0" eaLnBrk="1" hangingPunct="1">
              <a:spcBef>
                <a:spcPct val="0"/>
              </a:spcBef>
              <a:buClrTx/>
              <a:buFontTx/>
              <a:buNone/>
            </a:pPr>
            <a:r>
              <a:rPr lang="el-GR" altLang="el-GR" sz="1400" b="1" dirty="0"/>
              <a:t>Λειτουργία: λίπανση προώθηση τροφής</a:t>
            </a:r>
            <a:endParaRPr lang="el-GR" altLang="el-GR" sz="1400" b="1" dirty="0"/>
          </a:p>
        </p:txBody>
      </p:sp>
      <p:sp>
        <p:nvSpPr>
          <p:cNvPr id="48134" name="Text Box 6"/>
          <p:cNvSpPr txBox="1"/>
          <p:nvPr/>
        </p:nvSpPr>
        <p:spPr>
          <a:xfrm>
            <a:off x="2051050" y="833438"/>
            <a:ext cx="6819900" cy="115570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just" eaLnBrk="1" hangingPunct="1">
              <a:spcBef>
                <a:spcPct val="0"/>
              </a:spcBef>
              <a:buClrTx/>
              <a:buFontTx/>
              <a:buNone/>
            </a:pPr>
            <a:r>
              <a:rPr lang="el-GR" altLang="el-GR" sz="1400" b="1" dirty="0">
                <a:solidFill>
                  <a:srgbClr val="FFFF00"/>
                </a:solidFill>
              </a:rPr>
              <a:t>Εσωτερικά καλύπτεται από κολλαγόνο &amp; ελαστικό δίκτυο με κύτταρα</a:t>
            </a:r>
            <a:endParaRPr lang="el-GR" altLang="el-GR" sz="1400" b="1" dirty="0">
              <a:solidFill>
                <a:srgbClr val="FFFF00"/>
              </a:solidFill>
            </a:endParaRPr>
          </a:p>
          <a:p>
            <a:pPr marL="0" lvl="0" indent="0" algn="just" eaLnBrk="1" hangingPunct="1">
              <a:spcBef>
                <a:spcPct val="0"/>
              </a:spcBef>
              <a:buClrTx/>
              <a:buFontTx/>
              <a:buNone/>
            </a:pPr>
            <a:r>
              <a:rPr lang="el-GR" altLang="el-GR" sz="1400" b="1" dirty="0">
                <a:solidFill>
                  <a:srgbClr val="FFFF00"/>
                </a:solidFill>
              </a:rPr>
              <a:t>που εκκρίνουν βλέννα. Όταν ο οισοφάγος είναι σε χαλάρωση παραμένει κλειστός καθώς ο βλωμός τροφής φθάνει στον φάρυγγα το κέντρο κατάποσης προκαλεί το άνοιγμα του υποφαρυγγικού σφιγκτήρα και την σύσπαση των μυοσκελετικών μυών που οδηγούν τον βλωμό στον οισοφάγο</a:t>
            </a:r>
            <a:endParaRPr lang="el-GR" altLang="el-GR" sz="1400" b="1" dirty="0">
              <a:solidFill>
                <a:srgbClr val="FFFF00"/>
              </a:solidFill>
            </a:endParaRPr>
          </a:p>
        </p:txBody>
      </p:sp>
      <p:sp>
        <p:nvSpPr>
          <p:cNvPr id="48135" name="Text Box 7"/>
          <p:cNvSpPr txBox="1"/>
          <p:nvPr/>
        </p:nvSpPr>
        <p:spPr>
          <a:xfrm>
            <a:off x="2054225" y="2058988"/>
            <a:ext cx="3309938" cy="5175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400" b="1" dirty="0"/>
              <a:t>Προώθηση βλωμού με περισταλτικά </a:t>
            </a:r>
            <a:endParaRPr lang="en-US" altLang="el-GR" sz="1400" b="1" dirty="0"/>
          </a:p>
          <a:p>
            <a:pPr marL="0" lvl="0" indent="0" eaLnBrk="1" hangingPunct="1">
              <a:spcBef>
                <a:spcPct val="0"/>
              </a:spcBef>
              <a:buClrTx/>
              <a:buFontTx/>
              <a:buNone/>
            </a:pPr>
            <a:r>
              <a:rPr lang="el-GR" altLang="el-GR" sz="1400" b="1" dirty="0"/>
              <a:t>κύματα διάρκεια 9 </a:t>
            </a:r>
            <a:r>
              <a:rPr lang="en-US" altLang="el-GR" sz="1400" b="1" dirty="0"/>
              <a:t>sec</a:t>
            </a:r>
            <a:endParaRPr lang="el-GR" altLang="el-GR" sz="1400" b="1" dirty="0"/>
          </a:p>
        </p:txBody>
      </p:sp>
      <p:sp>
        <p:nvSpPr>
          <p:cNvPr id="48136" name="Text Box 8"/>
          <p:cNvSpPr txBox="1"/>
          <p:nvPr/>
        </p:nvSpPr>
        <p:spPr>
          <a:xfrm>
            <a:off x="2124075" y="2706688"/>
            <a:ext cx="2932113" cy="304800"/>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400" b="1" dirty="0">
                <a:solidFill>
                  <a:srgbClr val="000000"/>
                </a:solidFill>
              </a:rPr>
              <a:t>Γαστροοισοφαγικός σφιγκτήρας</a:t>
            </a:r>
            <a:endParaRPr lang="el-GR" altLang="el-GR" sz="1400" b="1" dirty="0">
              <a:solidFill>
                <a:srgbClr val="000000"/>
              </a:solidFill>
            </a:endParaRPr>
          </a:p>
        </p:txBody>
      </p:sp>
      <p:sp>
        <p:nvSpPr>
          <p:cNvPr id="48137" name="Text Box 9"/>
          <p:cNvSpPr txBox="1"/>
          <p:nvPr/>
        </p:nvSpPr>
        <p:spPr>
          <a:xfrm>
            <a:off x="179388" y="5262563"/>
            <a:ext cx="4899025" cy="1190625"/>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t>Η διαφορά πίεσης (υψηλότερη στον οισοφάγο)</a:t>
            </a:r>
            <a:endParaRPr lang="el-GR" altLang="el-GR" sz="1800" dirty="0"/>
          </a:p>
          <a:p>
            <a:pPr marL="0" lvl="0" indent="0" eaLnBrk="1" hangingPunct="1">
              <a:spcBef>
                <a:spcPct val="0"/>
              </a:spcBef>
              <a:buClrTx/>
              <a:buFontTx/>
              <a:buNone/>
            </a:pPr>
            <a:r>
              <a:rPr lang="el-GR" altLang="el-GR" sz="1800" dirty="0"/>
              <a:t> μεταξύ του οισοφάγου &amp; του στόμαχου </a:t>
            </a:r>
            <a:endParaRPr lang="el-GR" altLang="el-GR" sz="1800" dirty="0"/>
          </a:p>
          <a:p>
            <a:pPr marL="0" lvl="0" indent="0" eaLnBrk="1" hangingPunct="1">
              <a:spcBef>
                <a:spcPct val="0"/>
              </a:spcBef>
              <a:buClrTx/>
              <a:buFontTx/>
              <a:buNone/>
            </a:pPr>
            <a:r>
              <a:rPr lang="el-GR" altLang="el-GR" sz="1800" dirty="0"/>
              <a:t>εμποδίζει την τροφή</a:t>
            </a:r>
            <a:endParaRPr lang="el-GR" altLang="el-GR" sz="1800" dirty="0"/>
          </a:p>
          <a:p>
            <a:pPr marL="0" lvl="0" indent="0" eaLnBrk="1" hangingPunct="1">
              <a:spcBef>
                <a:spcPct val="0"/>
              </a:spcBef>
              <a:buClrTx/>
              <a:buFontTx/>
              <a:buNone/>
            </a:pPr>
            <a:r>
              <a:rPr lang="el-GR" altLang="el-GR" sz="1800" dirty="0"/>
              <a:t>να παλινδρομήσει στον οισοφάγο</a:t>
            </a:r>
            <a:endParaRPr lang="el-GR" altLang="el-GR" sz="1800" dirty="0"/>
          </a:p>
        </p:txBody>
      </p:sp>
      <p:pic>
        <p:nvPicPr>
          <p:cNvPr id="48138" name="Picture 10" descr="Oesophagus"/>
          <p:cNvPicPr>
            <a:picLocks noChangeAspect="1"/>
          </p:cNvPicPr>
          <p:nvPr/>
        </p:nvPicPr>
        <p:blipFill>
          <a:blip r:embed="rId3"/>
          <a:stretch>
            <a:fillRect/>
          </a:stretch>
        </p:blipFill>
        <p:spPr>
          <a:xfrm>
            <a:off x="2771775" y="3141663"/>
            <a:ext cx="1727200" cy="1727200"/>
          </a:xfrm>
          <a:prstGeom prst="rect">
            <a:avLst/>
          </a:prstGeom>
          <a:noFill/>
          <a:ln w="9525">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9154" name="Text Box 2"/>
          <p:cNvSpPr txBox="1"/>
          <p:nvPr/>
        </p:nvSpPr>
        <p:spPr>
          <a:xfrm>
            <a:off x="519113" y="280988"/>
            <a:ext cx="2519362" cy="366712"/>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ΟΙΣΟΦΑΓΟΣΚΟΠΗΣΗ</a:t>
            </a:r>
            <a:endParaRPr lang="el-GR" altLang="el-GR" sz="1800" b="1" dirty="0"/>
          </a:p>
        </p:txBody>
      </p:sp>
      <p:pic>
        <p:nvPicPr>
          <p:cNvPr id="49155" name="Picture 3"/>
          <p:cNvPicPr>
            <a:picLocks noChangeAspect="1"/>
          </p:cNvPicPr>
          <p:nvPr/>
        </p:nvPicPr>
        <p:blipFill>
          <a:blip r:embed="rId1"/>
          <a:stretch>
            <a:fillRect/>
          </a:stretch>
        </p:blipFill>
        <p:spPr>
          <a:xfrm>
            <a:off x="4067175" y="2997200"/>
            <a:ext cx="4286250" cy="3333750"/>
          </a:xfrm>
          <a:prstGeom prst="rect">
            <a:avLst/>
          </a:prstGeom>
          <a:noFill/>
          <a:ln w="9525">
            <a:noFill/>
          </a:ln>
        </p:spPr>
      </p:pic>
      <p:pic>
        <p:nvPicPr>
          <p:cNvPr id="49156" name="Picture 4"/>
          <p:cNvPicPr>
            <a:picLocks noChangeAspect="1"/>
          </p:cNvPicPr>
          <p:nvPr/>
        </p:nvPicPr>
        <p:blipFill>
          <a:blip r:embed="rId2"/>
          <a:stretch>
            <a:fillRect/>
          </a:stretch>
        </p:blipFill>
        <p:spPr>
          <a:xfrm>
            <a:off x="468313" y="836613"/>
            <a:ext cx="3167062" cy="2936875"/>
          </a:xfrm>
          <a:prstGeom prst="rect">
            <a:avLst/>
          </a:prstGeom>
          <a:noFill/>
          <a:ln w="9525">
            <a:noFill/>
          </a:ln>
        </p:spPr>
      </p:pic>
      <p:pic>
        <p:nvPicPr>
          <p:cNvPr id="49157" name="Picture 5"/>
          <p:cNvPicPr>
            <a:picLocks noChangeAspect="1"/>
          </p:cNvPicPr>
          <p:nvPr/>
        </p:nvPicPr>
        <p:blipFill>
          <a:blip r:embed="rId3"/>
          <a:stretch>
            <a:fillRect/>
          </a:stretch>
        </p:blipFill>
        <p:spPr>
          <a:xfrm>
            <a:off x="3851275" y="333375"/>
            <a:ext cx="4643438" cy="2482850"/>
          </a:xfrm>
          <a:prstGeom prst="rect">
            <a:avLst/>
          </a:prstGeom>
          <a:noFill/>
          <a:ln w="9525">
            <a:noFill/>
          </a:ln>
        </p:spPr>
      </p:pic>
      <p:pic>
        <p:nvPicPr>
          <p:cNvPr id="49158" name="Picture 6"/>
          <p:cNvPicPr>
            <a:picLocks noChangeAspect="1"/>
          </p:cNvPicPr>
          <p:nvPr/>
        </p:nvPicPr>
        <p:blipFill>
          <a:blip r:embed="rId4"/>
          <a:stretch>
            <a:fillRect/>
          </a:stretch>
        </p:blipFill>
        <p:spPr>
          <a:xfrm>
            <a:off x="468313" y="3789363"/>
            <a:ext cx="2266950" cy="2636837"/>
          </a:xfrm>
          <a:prstGeom prst="rect">
            <a:avLst/>
          </a:prstGeom>
          <a:noFill/>
          <a:ln w="9525">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2907923" y="2967335"/>
            <a:ext cx="3328155"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Στόμαχος</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1202" name="Picture 2" descr="digestionatlas"/>
          <p:cNvPicPr>
            <a:picLocks noChangeAspect="1"/>
          </p:cNvPicPr>
          <p:nvPr/>
        </p:nvPicPr>
        <p:blipFill>
          <a:blip r:embed="rId1"/>
          <a:stretch>
            <a:fillRect/>
          </a:stretch>
        </p:blipFill>
        <p:spPr>
          <a:xfrm>
            <a:off x="323850" y="1052513"/>
            <a:ext cx="4048125" cy="5334000"/>
          </a:xfrm>
          <a:prstGeom prst="rect">
            <a:avLst/>
          </a:prstGeom>
          <a:noFill/>
          <a:ln w="9525">
            <a:noFill/>
          </a:ln>
        </p:spPr>
      </p:pic>
      <p:sp>
        <p:nvSpPr>
          <p:cNvPr id="51203" name="Text Box 3"/>
          <p:cNvSpPr txBox="1"/>
          <p:nvPr/>
        </p:nvSpPr>
        <p:spPr>
          <a:xfrm>
            <a:off x="3543300" y="3571875"/>
            <a:ext cx="1014413" cy="30480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400" b="1" dirty="0"/>
              <a:t>στόμαχος</a:t>
            </a:r>
            <a:endParaRPr lang="en-US" altLang="el-GR" sz="1400" b="1" dirty="0"/>
          </a:p>
        </p:txBody>
      </p:sp>
      <p:sp>
        <p:nvSpPr>
          <p:cNvPr id="51204" name="Text Box 4"/>
          <p:cNvSpPr txBox="1"/>
          <p:nvPr/>
        </p:nvSpPr>
        <p:spPr>
          <a:xfrm>
            <a:off x="3040063" y="2403475"/>
            <a:ext cx="1106487" cy="30480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400" b="1" dirty="0"/>
              <a:t>οισοφάγος</a:t>
            </a:r>
            <a:endParaRPr lang="en-US" altLang="el-GR" sz="1400" b="1" dirty="0"/>
          </a:p>
        </p:txBody>
      </p:sp>
      <p:sp>
        <p:nvSpPr>
          <p:cNvPr id="51205" name="Text Box 5"/>
          <p:cNvSpPr txBox="1"/>
          <p:nvPr/>
        </p:nvSpPr>
        <p:spPr>
          <a:xfrm>
            <a:off x="2967038" y="1989138"/>
            <a:ext cx="1031875" cy="30480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400" b="1" dirty="0"/>
              <a:t>φάρυγγας</a:t>
            </a:r>
            <a:endParaRPr lang="en-US" altLang="el-GR" sz="1400" b="1" dirty="0"/>
          </a:p>
        </p:txBody>
      </p:sp>
      <p:sp>
        <p:nvSpPr>
          <p:cNvPr id="51206" name="Text Box 6"/>
          <p:cNvSpPr txBox="1"/>
          <p:nvPr/>
        </p:nvSpPr>
        <p:spPr>
          <a:xfrm>
            <a:off x="303213" y="3282950"/>
            <a:ext cx="647700" cy="30480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400" b="1" dirty="0"/>
              <a:t>ήπαρ</a:t>
            </a:r>
            <a:endParaRPr lang="en-US" altLang="el-GR" sz="1400" b="1" dirty="0"/>
          </a:p>
        </p:txBody>
      </p:sp>
      <p:sp>
        <p:nvSpPr>
          <p:cNvPr id="51207" name="Text Box 7"/>
          <p:cNvSpPr txBox="1"/>
          <p:nvPr/>
        </p:nvSpPr>
        <p:spPr>
          <a:xfrm>
            <a:off x="87313" y="3787775"/>
            <a:ext cx="1331912" cy="30480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400" b="1" dirty="0"/>
              <a:t>Χοληδόχος κ.</a:t>
            </a:r>
            <a:endParaRPr lang="en-US" altLang="el-GR" sz="1400" b="1" dirty="0"/>
          </a:p>
        </p:txBody>
      </p:sp>
      <p:sp>
        <p:nvSpPr>
          <p:cNvPr id="51208" name="Text Box 8"/>
          <p:cNvSpPr txBox="1"/>
          <p:nvPr/>
        </p:nvSpPr>
        <p:spPr>
          <a:xfrm>
            <a:off x="468313" y="207963"/>
            <a:ext cx="3632200" cy="366712"/>
          </a:xfrm>
          <a:prstGeom prst="rect">
            <a:avLst/>
          </a:prstGeom>
          <a:solidFill>
            <a:srgbClr val="FFFFCC"/>
          </a:solidFill>
          <a:ln w="9525" cap="flat" cmpd="sng">
            <a:prstDash val="solid"/>
            <a:miter/>
            <a:headEnd type="none" w="med" len="med"/>
            <a:tailEnd type="none" w="med" len="med"/>
          </a:ln>
          <a:scene3d>
            <a:camera prst="legacyPerspectiveBottom">
              <a:rot lat="0" lon="0" rev="0"/>
            </a:camera>
            <a:lightRig rig="legacyFlat3" dir="t"/>
          </a:scene3d>
          <a:sp3d extrusionH="887400" prstMaterial="legacyMatte">
            <a:bevelT w="13500" h="13500" prst="angle"/>
            <a:bevelB w="13500" h="13500" prst="angle"/>
            <a:extrusionClr>
              <a:srgbClr val="FFFFCC"/>
            </a:extrusionClr>
          </a:sp3d>
        </p:spPr>
        <p:txBody>
          <a:bodyPr wrap="none">
            <a:spAutoFit/>
            <a:flatTx/>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800" b="1" dirty="0"/>
              <a:t>ΑΝΑΤΟΜΙΚΗ ΘΕΣΗ ΣΤΟΜΑΧΟΥ</a:t>
            </a:r>
            <a:endParaRPr lang="en-US" altLang="el-GR" sz="1800" b="1" dirty="0"/>
          </a:p>
        </p:txBody>
      </p:sp>
      <p:sp>
        <p:nvSpPr>
          <p:cNvPr id="51209" name="Text Box 9"/>
          <p:cNvSpPr txBox="1"/>
          <p:nvPr/>
        </p:nvSpPr>
        <p:spPr>
          <a:xfrm>
            <a:off x="4551363" y="642938"/>
            <a:ext cx="4591050" cy="32702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dist" eaLnBrk="1" fontAlgn="b" hangingPunct="1">
              <a:spcBef>
                <a:spcPct val="0"/>
              </a:spcBef>
              <a:buNone/>
            </a:pPr>
            <a:r>
              <a:rPr lang="en-US" altLang="el-GR" sz="1600" b="1" dirty="0"/>
              <a:t>Ο στόμαχος βρίσκεται στο άνω μέρος της</a:t>
            </a:r>
            <a:endParaRPr lang="en-US" altLang="el-GR" sz="1600" b="1" dirty="0"/>
          </a:p>
          <a:p>
            <a:pPr marL="0" lvl="0" indent="0" algn="dist" eaLnBrk="1" fontAlgn="b" hangingPunct="1">
              <a:spcBef>
                <a:spcPct val="0"/>
              </a:spcBef>
              <a:buNone/>
            </a:pPr>
            <a:r>
              <a:rPr lang="en-US" altLang="el-GR" sz="1600" b="1" dirty="0"/>
              <a:t>κοιλιακής κοιλότητας &amp; επικοινωνεί με το</a:t>
            </a:r>
            <a:endParaRPr lang="en-US" altLang="el-GR" sz="1600" b="1" dirty="0"/>
          </a:p>
          <a:p>
            <a:pPr marL="0" lvl="0" indent="0" algn="dist" eaLnBrk="1" fontAlgn="b" hangingPunct="1">
              <a:spcBef>
                <a:spcPct val="0"/>
              </a:spcBef>
              <a:buNone/>
            </a:pPr>
            <a:r>
              <a:rPr lang="en-US" altLang="el-GR" sz="1600" b="1" dirty="0"/>
              <a:t>καρδιακό στόμιο προς τά άνω με τον </a:t>
            </a:r>
            <a:endParaRPr lang="en-US" altLang="el-GR" sz="1600" b="1" dirty="0"/>
          </a:p>
          <a:p>
            <a:pPr marL="0" lvl="0" indent="0" algn="dist" eaLnBrk="1" fontAlgn="b" hangingPunct="1">
              <a:spcBef>
                <a:spcPct val="0"/>
              </a:spcBef>
              <a:buNone/>
            </a:pPr>
            <a:r>
              <a:rPr lang="en-US" altLang="el-GR" sz="1600" b="1" dirty="0"/>
              <a:t>οισοφάγο &amp; με το πυλωρικό στόμιο προς</a:t>
            </a:r>
            <a:endParaRPr lang="en-US" altLang="el-GR" sz="1600" b="1" dirty="0"/>
          </a:p>
          <a:p>
            <a:pPr marL="0" lvl="0" indent="0" algn="dist" eaLnBrk="1" fontAlgn="b" hangingPunct="1">
              <a:spcBef>
                <a:spcPct val="0"/>
              </a:spcBef>
              <a:buNone/>
            </a:pPr>
            <a:r>
              <a:rPr lang="en-US" altLang="el-GR" sz="1600" b="1" dirty="0"/>
              <a:t>τα κάτω με το δωδεκαδάκτυλο</a:t>
            </a:r>
            <a:endParaRPr lang="en-US" altLang="el-GR" sz="1600" b="1" dirty="0"/>
          </a:p>
          <a:p>
            <a:pPr marL="0" lvl="0" indent="0" algn="dist" eaLnBrk="1" fontAlgn="b" hangingPunct="1">
              <a:spcBef>
                <a:spcPct val="0"/>
              </a:spcBef>
              <a:buNone/>
            </a:pPr>
            <a:endParaRPr lang="en-US" altLang="el-GR" sz="1600" b="1" dirty="0"/>
          </a:p>
          <a:p>
            <a:pPr marL="0" lvl="0" indent="0" algn="dist" eaLnBrk="1" fontAlgn="b" hangingPunct="1">
              <a:spcBef>
                <a:spcPct val="0"/>
              </a:spcBef>
              <a:buNone/>
            </a:pPr>
            <a:r>
              <a:rPr lang="en-US" altLang="el-GR" sz="1600" b="1" dirty="0"/>
              <a:t>Βρίσκεται σε θέση κάτω από τον αριστερό </a:t>
            </a:r>
            <a:endParaRPr lang="en-US" altLang="el-GR" sz="1600" b="1" dirty="0"/>
          </a:p>
          <a:p>
            <a:pPr marL="0" lvl="0" indent="0" algn="dist" eaLnBrk="1" fontAlgn="b" hangingPunct="1">
              <a:spcBef>
                <a:spcPct val="0"/>
              </a:spcBef>
              <a:buNone/>
            </a:pPr>
            <a:r>
              <a:rPr lang="en-US" altLang="el-GR" sz="1600" b="1" dirty="0"/>
              <a:t>θόλο του διαφράγματος &amp; τον αριστερό</a:t>
            </a:r>
            <a:endParaRPr lang="en-US" altLang="el-GR" sz="1600" b="1" dirty="0"/>
          </a:p>
          <a:p>
            <a:pPr marL="0" lvl="0" indent="0" algn="dist" eaLnBrk="1" fontAlgn="b" hangingPunct="1">
              <a:spcBef>
                <a:spcPct val="0"/>
              </a:spcBef>
              <a:buNone/>
            </a:pPr>
            <a:r>
              <a:rPr lang="en-US" altLang="el-GR" sz="1600" b="1" dirty="0"/>
              <a:t>λοβό του ήπατος, μπροστά από το πάγκρεας</a:t>
            </a:r>
            <a:endParaRPr lang="en-US" altLang="el-GR" sz="1600" b="1" dirty="0"/>
          </a:p>
          <a:p>
            <a:pPr marL="0" lvl="0" indent="0" algn="dist" eaLnBrk="1" fontAlgn="b" hangingPunct="1">
              <a:spcBef>
                <a:spcPct val="0"/>
              </a:spcBef>
              <a:buNone/>
            </a:pPr>
            <a:r>
              <a:rPr lang="en-US" altLang="el-GR" sz="1600" b="1" dirty="0"/>
              <a:t>&amp; πίσω από το αριστερό πλευρικό τόξο &amp;</a:t>
            </a:r>
            <a:endParaRPr lang="en-US" altLang="el-GR" sz="1600" b="1" dirty="0"/>
          </a:p>
          <a:p>
            <a:pPr marL="0" lvl="0" indent="0" algn="dist" eaLnBrk="1" fontAlgn="b" hangingPunct="1">
              <a:spcBef>
                <a:spcPct val="0"/>
              </a:spcBef>
              <a:buNone/>
            </a:pPr>
            <a:r>
              <a:rPr lang="en-US" altLang="el-GR" sz="1600" b="1" dirty="0"/>
              <a:t>το επιγάστριο. Πίσω από τον στόμαχο &amp; </a:t>
            </a:r>
            <a:endParaRPr lang="en-US" altLang="el-GR" sz="1600" b="1" dirty="0"/>
          </a:p>
          <a:p>
            <a:pPr marL="0" lvl="0" indent="0" algn="dist" eaLnBrk="1" fontAlgn="b" hangingPunct="1">
              <a:spcBef>
                <a:spcPct val="0"/>
              </a:spcBef>
              <a:buNone/>
            </a:pPr>
            <a:r>
              <a:rPr lang="en-US" altLang="el-GR" sz="1600" b="1" dirty="0"/>
              <a:t>Προς τα αριστερά βρίσκεται ο σπλήνας, το</a:t>
            </a:r>
            <a:endParaRPr lang="en-US" altLang="el-GR" sz="1600" b="1" dirty="0"/>
          </a:p>
          <a:p>
            <a:pPr marL="0" lvl="0" indent="0" algn="dist" eaLnBrk="1" fontAlgn="b" hangingPunct="1">
              <a:spcBef>
                <a:spcPct val="0"/>
              </a:spcBef>
              <a:buNone/>
            </a:pPr>
            <a:r>
              <a:rPr lang="en-US" altLang="el-GR" sz="1600" b="1" dirty="0"/>
              <a:t>Αριστερό νεφρό και το αριστερό επινεφρίδιο.</a:t>
            </a:r>
            <a:endParaRPr lang="en-US" altLang="el-GR" sz="1600" b="1" dirty="0"/>
          </a:p>
        </p:txBody>
      </p:sp>
      <p:pic>
        <p:nvPicPr>
          <p:cNvPr id="51210" name="Picture 10" descr="image1223"/>
          <p:cNvPicPr>
            <a:picLocks noChangeAspect="1"/>
          </p:cNvPicPr>
          <p:nvPr/>
        </p:nvPicPr>
        <p:blipFill>
          <a:blip r:embed="rId2"/>
          <a:stretch>
            <a:fillRect/>
          </a:stretch>
        </p:blipFill>
        <p:spPr>
          <a:xfrm>
            <a:off x="5651500" y="4005263"/>
            <a:ext cx="2611438" cy="2436812"/>
          </a:xfrm>
          <a:prstGeom prst="rect">
            <a:avLst/>
          </a:prstGeom>
          <a:noFill/>
          <a:ln w="9525">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4819" name="Rectangle 3"/>
          <p:cNvSpPr>
            <a:spLocks noGrp="1" noChangeArrowheads="1"/>
          </p:cNvSpPr>
          <p:nvPr>
            <p:ph type="body" idx="1"/>
          </p:nvPr>
        </p:nvSpPr>
        <p:spPr>
          <a:xfrm>
            <a:off x="395288" y="1700213"/>
            <a:ext cx="4824413" cy="4687888"/>
          </a:xfrm>
        </p:spPr>
        <p:txBody>
          <a:bodyPr wrap="square" lIns="91440" tIns="45720" rIns="91440" bIns="45720" numCol="1" anchor="t" anchorCtr="0" compatLnSpc="1"/>
          <a:lstStyle/>
          <a:p>
            <a:pPr eaLnBrk="1" hangingPunct="1">
              <a:lnSpc>
                <a:spcPct val="80000"/>
              </a:lnSpc>
            </a:pPr>
            <a:r>
              <a:rPr sz="2400" dirty="0">
                <a:effectLst>
                  <a:outerShdw blurRad="38100" dist="38100" dir="2700000">
                    <a:srgbClr val="000000"/>
                  </a:outerShdw>
                </a:effectLst>
              </a:rPr>
              <a:t>Στο ιδίως επιγάστριο, κάτω από αριστερό θόλο διαφράγματος</a:t>
            </a:r>
            <a:endParaRPr sz="2400" dirty="0">
              <a:effectLst>
                <a:outerShdw blurRad="38100" dist="38100" dir="2700000">
                  <a:srgbClr val="000000"/>
                </a:outerShdw>
              </a:effectLst>
            </a:endParaRPr>
          </a:p>
          <a:p>
            <a:pPr eaLnBrk="1" hangingPunct="1">
              <a:lnSpc>
                <a:spcPct val="80000"/>
              </a:lnSpc>
            </a:pPr>
            <a:r>
              <a:rPr sz="2400" dirty="0">
                <a:effectLst>
                  <a:outerShdw blurRad="38100" dist="38100" dir="2700000">
                    <a:srgbClr val="000000"/>
                  </a:outerShdw>
                </a:effectLst>
              </a:rPr>
              <a:t>Καρδιακό – πυλωρικό στόμιο</a:t>
            </a:r>
            <a:endParaRPr sz="2400" dirty="0">
              <a:effectLst>
                <a:outerShdw blurRad="38100" dist="38100" dir="2700000">
                  <a:srgbClr val="000000"/>
                </a:outerShdw>
              </a:effectLst>
            </a:endParaRPr>
          </a:p>
          <a:p>
            <a:pPr eaLnBrk="1" hangingPunct="1">
              <a:lnSpc>
                <a:spcPct val="80000"/>
              </a:lnSpc>
            </a:pPr>
            <a:r>
              <a:rPr sz="2400" dirty="0">
                <a:effectLst>
                  <a:outerShdw blurRad="38100" dist="38100" dir="2700000">
                    <a:srgbClr val="000000"/>
                  </a:outerShdw>
                </a:effectLst>
              </a:rPr>
              <a:t>Ιδίως στόμαχος</a:t>
            </a:r>
            <a:endParaRPr sz="2400" dirty="0">
              <a:effectLst>
                <a:outerShdw blurRad="38100" dist="38100" dir="2700000">
                  <a:srgbClr val="000000"/>
                </a:outerShdw>
              </a:effectLst>
            </a:endParaRPr>
          </a:p>
          <a:p>
            <a:pPr lvl="1" eaLnBrk="1" hangingPunct="1">
              <a:lnSpc>
                <a:spcPct val="80000"/>
              </a:lnSpc>
            </a:pPr>
            <a:r>
              <a:rPr sz="2000" dirty="0">
                <a:effectLst>
                  <a:outerShdw blurRad="38100" dist="38100" dir="2700000">
                    <a:srgbClr val="000000"/>
                  </a:outerShdw>
                </a:effectLst>
              </a:rPr>
              <a:t>Θόλος</a:t>
            </a:r>
            <a:endParaRPr sz="2000" dirty="0">
              <a:effectLst>
                <a:outerShdw blurRad="38100" dist="38100" dir="2700000">
                  <a:srgbClr val="000000"/>
                </a:outerShdw>
              </a:effectLst>
            </a:endParaRPr>
          </a:p>
          <a:p>
            <a:pPr lvl="1" eaLnBrk="1" hangingPunct="1">
              <a:lnSpc>
                <a:spcPct val="80000"/>
              </a:lnSpc>
            </a:pPr>
            <a:r>
              <a:rPr sz="2000" dirty="0">
                <a:effectLst>
                  <a:outerShdw blurRad="38100" dist="38100" dir="2700000">
                    <a:srgbClr val="000000"/>
                  </a:outerShdw>
                </a:effectLst>
              </a:rPr>
              <a:t>Σώμα</a:t>
            </a:r>
            <a:endParaRPr sz="2000" dirty="0">
              <a:effectLst>
                <a:outerShdw blurRad="38100" dist="38100" dir="2700000">
                  <a:srgbClr val="000000"/>
                </a:outerShdw>
              </a:effectLst>
            </a:endParaRPr>
          </a:p>
          <a:p>
            <a:pPr eaLnBrk="1" hangingPunct="1">
              <a:lnSpc>
                <a:spcPct val="80000"/>
              </a:lnSpc>
            </a:pPr>
            <a:r>
              <a:rPr sz="2400" dirty="0">
                <a:effectLst>
                  <a:outerShdw blurRad="38100" dist="38100" dir="2700000">
                    <a:srgbClr val="000000"/>
                  </a:outerShdw>
                </a:effectLst>
              </a:rPr>
              <a:t>Πυλωρική μοίρα</a:t>
            </a:r>
            <a:endParaRPr sz="2400" dirty="0">
              <a:effectLst>
                <a:outerShdw blurRad="38100" dist="38100" dir="2700000">
                  <a:srgbClr val="000000"/>
                </a:outerShdw>
              </a:effectLst>
            </a:endParaRPr>
          </a:p>
          <a:p>
            <a:pPr lvl="1" eaLnBrk="1" hangingPunct="1">
              <a:lnSpc>
                <a:spcPct val="80000"/>
              </a:lnSpc>
            </a:pPr>
            <a:r>
              <a:rPr sz="2000" dirty="0">
                <a:effectLst>
                  <a:outerShdw blurRad="38100" dist="38100" dir="2700000">
                    <a:srgbClr val="000000"/>
                  </a:outerShdw>
                </a:effectLst>
              </a:rPr>
              <a:t>Πυλωρικό άντρο</a:t>
            </a:r>
            <a:endParaRPr sz="2000" dirty="0">
              <a:effectLst>
                <a:outerShdw blurRad="38100" dist="38100" dir="2700000">
                  <a:srgbClr val="000000"/>
                </a:outerShdw>
              </a:effectLst>
            </a:endParaRPr>
          </a:p>
          <a:p>
            <a:pPr lvl="1" eaLnBrk="1" hangingPunct="1">
              <a:lnSpc>
                <a:spcPct val="80000"/>
              </a:lnSpc>
            </a:pPr>
            <a:r>
              <a:rPr sz="2000" dirty="0">
                <a:effectLst>
                  <a:outerShdw blurRad="38100" dist="38100" dir="2700000">
                    <a:srgbClr val="000000"/>
                  </a:outerShdw>
                </a:effectLst>
              </a:rPr>
              <a:t>Πυλωρικός σωλήνας</a:t>
            </a:r>
            <a:endParaRPr sz="2000" dirty="0">
              <a:effectLst>
                <a:outerShdw blurRad="38100" dist="38100" dir="2700000">
                  <a:srgbClr val="000000"/>
                </a:outerShdw>
              </a:effectLst>
            </a:endParaRPr>
          </a:p>
          <a:p>
            <a:pPr eaLnBrk="1" hangingPunct="1">
              <a:lnSpc>
                <a:spcPct val="80000"/>
              </a:lnSpc>
            </a:pPr>
            <a:r>
              <a:rPr sz="2400" dirty="0">
                <a:effectLst>
                  <a:outerShdw blurRad="38100" dist="38100" dir="2700000">
                    <a:srgbClr val="000000"/>
                  </a:outerShdw>
                </a:effectLst>
              </a:rPr>
              <a:t>4 χιτώνες:</a:t>
            </a:r>
            <a:endParaRPr sz="2400" dirty="0">
              <a:effectLst>
                <a:outerShdw blurRad="38100" dist="38100" dir="2700000">
                  <a:srgbClr val="000000"/>
                </a:outerShdw>
              </a:effectLst>
            </a:endParaRPr>
          </a:p>
          <a:p>
            <a:pPr lvl="1" eaLnBrk="1" hangingPunct="1">
              <a:lnSpc>
                <a:spcPct val="80000"/>
              </a:lnSpc>
            </a:pPr>
            <a:r>
              <a:rPr sz="2000" dirty="0">
                <a:effectLst>
                  <a:outerShdw blurRad="38100" dist="38100" dir="2700000">
                    <a:srgbClr val="000000"/>
                  </a:outerShdw>
                </a:effectLst>
              </a:rPr>
              <a:t>Ορογόνος</a:t>
            </a:r>
            <a:endParaRPr sz="2000" dirty="0">
              <a:effectLst>
                <a:outerShdw blurRad="38100" dist="38100" dir="2700000">
                  <a:srgbClr val="000000"/>
                </a:outerShdw>
              </a:effectLst>
            </a:endParaRPr>
          </a:p>
          <a:p>
            <a:pPr lvl="1" eaLnBrk="1" hangingPunct="1">
              <a:lnSpc>
                <a:spcPct val="80000"/>
              </a:lnSpc>
            </a:pPr>
            <a:r>
              <a:rPr sz="2000" dirty="0">
                <a:effectLst>
                  <a:outerShdw blurRad="38100" dist="38100" dir="2700000">
                    <a:srgbClr val="000000"/>
                  </a:outerShdw>
                </a:effectLst>
              </a:rPr>
              <a:t>Μυϊκός</a:t>
            </a:r>
            <a:endParaRPr sz="2000" dirty="0">
              <a:effectLst>
                <a:outerShdw blurRad="38100" dist="38100" dir="2700000">
                  <a:srgbClr val="000000"/>
                </a:outerShdw>
              </a:effectLst>
            </a:endParaRPr>
          </a:p>
          <a:p>
            <a:pPr lvl="1" eaLnBrk="1" hangingPunct="1">
              <a:lnSpc>
                <a:spcPct val="80000"/>
              </a:lnSpc>
            </a:pPr>
            <a:r>
              <a:rPr sz="2000" dirty="0">
                <a:effectLst>
                  <a:outerShdw blurRad="38100" dist="38100" dir="2700000">
                    <a:srgbClr val="000000"/>
                  </a:outerShdw>
                </a:effectLst>
              </a:rPr>
              <a:t>Υποβλεννογόνιος</a:t>
            </a:r>
            <a:endParaRPr sz="2000" dirty="0">
              <a:effectLst>
                <a:outerShdw blurRad="38100" dist="38100" dir="2700000">
                  <a:srgbClr val="000000"/>
                </a:outerShdw>
              </a:effectLst>
            </a:endParaRPr>
          </a:p>
          <a:p>
            <a:pPr lvl="1" eaLnBrk="1" hangingPunct="1">
              <a:lnSpc>
                <a:spcPct val="80000"/>
              </a:lnSpc>
            </a:pPr>
            <a:r>
              <a:rPr sz="2000" dirty="0">
                <a:effectLst>
                  <a:outerShdw blurRad="38100" dist="38100" dir="2700000">
                    <a:srgbClr val="000000"/>
                  </a:outerShdw>
                </a:effectLst>
              </a:rPr>
              <a:t>Βλεννογόνος</a:t>
            </a:r>
            <a:endParaRPr sz="2000" dirty="0">
              <a:effectLst>
                <a:outerShdw blurRad="38100" dist="38100" dir="2700000">
                  <a:srgbClr val="000000"/>
                </a:outerShdw>
              </a:effectLst>
            </a:endParaRPr>
          </a:p>
        </p:txBody>
      </p:sp>
      <p:sp>
        <p:nvSpPr>
          <p:cNvPr id="34821" name="Rectangle 5"/>
          <p:cNvSpPr>
            <a:spLocks noGrp="1" noChangeArrowheads="1"/>
          </p:cNvSpPr>
          <p:nvPr>
            <p:ph type="title" idx="4294967295"/>
          </p:nvPr>
        </p:nvSpPr>
        <p:spPr>
          <a:xfrm>
            <a:off x="1066800" y="188913"/>
            <a:ext cx="7543800" cy="1431925"/>
          </a:xfrm>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Στόμαχος</a:t>
            </a:r>
            <a:endParaRPr dirty="0">
              <a:solidFill>
                <a:srgbClr val="99FF66"/>
              </a:solidFill>
              <a:effectLst>
                <a:outerShdw blurRad="38100" dist="38100" dir="2700000">
                  <a:srgbClr val="000000"/>
                </a:outerShdw>
              </a:effectLst>
            </a:endParaRPr>
          </a:p>
        </p:txBody>
      </p:sp>
      <p:pic>
        <p:nvPicPr>
          <p:cNvPr id="52228" name="Picture 6" descr="stomach"/>
          <p:cNvPicPr>
            <a:picLocks noChangeAspect="1"/>
          </p:cNvPicPr>
          <p:nvPr/>
        </p:nvPicPr>
        <p:blipFill>
          <a:blip r:embed="rId1"/>
          <a:stretch>
            <a:fillRect/>
          </a:stretch>
        </p:blipFill>
        <p:spPr>
          <a:xfrm>
            <a:off x="4838700" y="1731963"/>
            <a:ext cx="4140200" cy="3938587"/>
          </a:xfrm>
          <a:prstGeom prst="rect">
            <a:avLst/>
          </a:prstGeom>
          <a:noFill/>
          <a:ln w="9525">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3250" name="Picture 4"/>
          <p:cNvPicPr>
            <a:picLocks noChangeAspect="1"/>
          </p:cNvPicPr>
          <p:nvPr/>
        </p:nvPicPr>
        <p:blipFill>
          <a:blip r:embed="rId1"/>
          <a:stretch>
            <a:fillRect/>
          </a:stretch>
        </p:blipFill>
        <p:spPr>
          <a:xfrm>
            <a:off x="827088" y="333375"/>
            <a:ext cx="7561262" cy="6191250"/>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6626" name="Rectangle 2"/>
          <p:cNvSpPr>
            <a:spLocks noGrp="1" noChangeArrowheads="1"/>
          </p:cNvSpPr>
          <p:nvPr>
            <p:ph type="title" idx="4294967295"/>
          </p:nvPr>
        </p:nvSpPr>
        <p:spPr/>
        <p:txBody>
          <a:bodyPr wrap="square" lIns="91440" tIns="45720" rIns="91440" bIns="45720" numCol="1" anchor="ctr" anchorCtr="0" compatLnSpc="1"/>
          <a:p>
            <a:pPr eaLnBrk="1" hangingPunct="1">
              <a:buNone/>
            </a:pPr>
            <a:r>
              <a:rPr u="sng" dirty="0">
                <a:solidFill>
                  <a:srgbClr val="99FF66"/>
                </a:solidFill>
                <a:effectLst>
                  <a:outerShdw blurRad="38100" dist="38100" dir="2700000">
                    <a:srgbClr val="000000"/>
                  </a:outerShdw>
                </a:effectLst>
              </a:rPr>
              <a:t>Α. Πεπτικό Σύστημα</a:t>
            </a:r>
            <a:endParaRPr u="sng" dirty="0">
              <a:solidFill>
                <a:srgbClr val="99FF66"/>
              </a:solidFill>
              <a:effectLst>
                <a:outerShdw blurRad="38100" dist="38100" dir="2700000">
                  <a:srgbClr val="000000"/>
                </a:outerShdw>
              </a:effectLst>
            </a:endParaRPr>
          </a:p>
        </p:txBody>
      </p:sp>
      <p:sp>
        <p:nvSpPr>
          <p:cNvPr id="26627" name="Rectangle 3"/>
          <p:cNvSpPr>
            <a:spLocks noGrp="1" noChangeArrowheads="1"/>
          </p:cNvSpPr>
          <p:nvPr>
            <p:ph type="body" idx="1"/>
          </p:nvPr>
        </p:nvSpPr>
        <p:spPr>
          <a:xfrm>
            <a:off x="971550" y="1916113"/>
            <a:ext cx="7639050" cy="4941888"/>
          </a:xfrm>
        </p:spPr>
        <p:txBody>
          <a:bodyPr wrap="square" lIns="91440" tIns="45720" rIns="91440" bIns="45720" numCol="1" anchor="t" anchorCtr="0" compatLnSpc="1"/>
          <a:lstStyle/>
          <a:p>
            <a:pPr eaLnBrk="1" hangingPunct="1">
              <a:lnSpc>
                <a:spcPct val="90000"/>
              </a:lnSpc>
            </a:pPr>
            <a:r>
              <a:rPr dirty="0">
                <a:solidFill>
                  <a:srgbClr val="FFFF00"/>
                </a:solidFill>
                <a:effectLst>
                  <a:outerShdw blurRad="38100" dist="38100" dir="2700000">
                    <a:srgbClr val="000000"/>
                  </a:outerShdw>
                </a:effectLst>
              </a:rPr>
              <a:t>Στοματική κοιλότητα</a:t>
            </a:r>
            <a:endParaRPr dirty="0">
              <a:solidFill>
                <a:srgbClr val="FFFF00"/>
              </a:solidFill>
              <a:effectLst>
                <a:outerShdw blurRad="38100" dist="38100" dir="2700000">
                  <a:srgbClr val="000000"/>
                </a:outerShdw>
              </a:effectLst>
            </a:endParaRPr>
          </a:p>
          <a:p>
            <a:pPr eaLnBrk="1" hangingPunct="1">
              <a:lnSpc>
                <a:spcPct val="90000"/>
              </a:lnSpc>
            </a:pPr>
            <a:r>
              <a:rPr dirty="0">
                <a:solidFill>
                  <a:srgbClr val="FFFF00"/>
                </a:solidFill>
                <a:effectLst>
                  <a:outerShdw blurRad="38100" dist="38100" dir="2700000">
                    <a:srgbClr val="000000"/>
                  </a:outerShdw>
                </a:effectLst>
              </a:rPr>
              <a:t>Φάρυγγας</a:t>
            </a:r>
            <a:endParaRPr dirty="0">
              <a:solidFill>
                <a:srgbClr val="FFFF00"/>
              </a:solidFill>
              <a:effectLst>
                <a:outerShdw blurRad="38100" dist="38100" dir="2700000">
                  <a:srgbClr val="000000"/>
                </a:outerShdw>
              </a:effectLst>
            </a:endParaRPr>
          </a:p>
          <a:p>
            <a:pPr eaLnBrk="1" hangingPunct="1">
              <a:lnSpc>
                <a:spcPct val="90000"/>
              </a:lnSpc>
            </a:pPr>
            <a:r>
              <a:rPr dirty="0">
                <a:solidFill>
                  <a:srgbClr val="FFFF00"/>
                </a:solidFill>
                <a:effectLst>
                  <a:outerShdw blurRad="38100" dist="38100" dir="2700000">
                    <a:srgbClr val="000000"/>
                  </a:outerShdw>
                </a:effectLst>
              </a:rPr>
              <a:t>Οισοφάγος</a:t>
            </a:r>
            <a:endParaRPr dirty="0">
              <a:solidFill>
                <a:srgbClr val="FFFF00"/>
              </a:solidFill>
              <a:effectLst>
                <a:outerShdw blurRad="38100" dist="38100" dir="2700000">
                  <a:srgbClr val="000000"/>
                </a:outerShdw>
              </a:effectLst>
            </a:endParaRPr>
          </a:p>
          <a:p>
            <a:pPr eaLnBrk="1" hangingPunct="1">
              <a:lnSpc>
                <a:spcPct val="90000"/>
              </a:lnSpc>
            </a:pPr>
            <a:r>
              <a:rPr dirty="0">
                <a:effectLst>
                  <a:outerShdw blurRad="38100" dist="38100" dir="2700000">
                    <a:srgbClr val="000000"/>
                  </a:outerShdw>
                </a:effectLst>
              </a:rPr>
              <a:t>Στόμαχος</a:t>
            </a:r>
            <a:endParaRPr dirty="0">
              <a:effectLst>
                <a:outerShdw blurRad="38100" dist="38100" dir="2700000">
                  <a:srgbClr val="000000"/>
                </a:outerShdw>
              </a:effectLst>
            </a:endParaRPr>
          </a:p>
          <a:p>
            <a:pPr eaLnBrk="1" hangingPunct="1">
              <a:lnSpc>
                <a:spcPct val="90000"/>
              </a:lnSpc>
            </a:pPr>
            <a:r>
              <a:rPr dirty="0">
                <a:effectLst>
                  <a:outerShdw blurRad="38100" dist="38100" dir="2700000">
                    <a:srgbClr val="000000"/>
                  </a:outerShdw>
                </a:effectLst>
              </a:rPr>
              <a:t>Λεπτό έντερο</a:t>
            </a:r>
            <a:endParaRPr dirty="0">
              <a:effectLst>
                <a:outerShdw blurRad="38100" dist="38100" dir="2700000">
                  <a:srgbClr val="000000"/>
                </a:outerShdw>
              </a:effectLst>
            </a:endParaRPr>
          </a:p>
          <a:p>
            <a:pPr eaLnBrk="1" hangingPunct="1">
              <a:lnSpc>
                <a:spcPct val="90000"/>
              </a:lnSpc>
            </a:pPr>
            <a:r>
              <a:rPr dirty="0">
                <a:effectLst>
                  <a:outerShdw blurRad="38100" dist="38100" dir="2700000">
                    <a:srgbClr val="000000"/>
                  </a:outerShdw>
                </a:effectLst>
              </a:rPr>
              <a:t>Παχύ έντερο</a:t>
            </a:r>
            <a:endParaRPr dirty="0">
              <a:effectLst>
                <a:outerShdw blurRad="38100" dist="38100" dir="2700000">
                  <a:srgbClr val="000000"/>
                </a:outerShdw>
              </a:effectLst>
            </a:endParaRPr>
          </a:p>
          <a:p>
            <a:pPr eaLnBrk="1" hangingPunct="1">
              <a:lnSpc>
                <a:spcPct val="90000"/>
              </a:lnSpc>
            </a:pPr>
            <a:r>
              <a:rPr dirty="0">
                <a:effectLst>
                  <a:outerShdw blurRad="38100" dist="38100" dir="2700000">
                    <a:srgbClr val="000000"/>
                  </a:outerShdw>
                </a:effectLst>
              </a:rPr>
              <a:t>Ήπαρ</a:t>
            </a:r>
            <a:endParaRPr dirty="0">
              <a:effectLst>
                <a:outerShdw blurRad="38100" dist="38100" dir="2700000">
                  <a:srgbClr val="000000"/>
                </a:outerShdw>
              </a:effectLst>
            </a:endParaRPr>
          </a:p>
          <a:p>
            <a:pPr eaLnBrk="1" hangingPunct="1">
              <a:lnSpc>
                <a:spcPct val="90000"/>
              </a:lnSpc>
            </a:pPr>
            <a:r>
              <a:rPr dirty="0">
                <a:effectLst>
                  <a:outerShdw blurRad="38100" dist="38100" dir="2700000">
                    <a:srgbClr val="000000"/>
                  </a:outerShdw>
                </a:effectLst>
              </a:rPr>
              <a:t>Πάγκρεας</a:t>
            </a:r>
            <a:endParaRPr dirty="0">
              <a:effectLst>
                <a:outerShdw blurRad="38100" dist="38100" dir="2700000">
                  <a:srgbClr val="000000"/>
                </a:outerShdw>
              </a:effectLst>
            </a:endParaRPr>
          </a:p>
          <a:p>
            <a:pPr eaLnBrk="1" hangingPunct="1">
              <a:lnSpc>
                <a:spcPct val="90000"/>
              </a:lnSpc>
            </a:pPr>
            <a:r>
              <a:rPr dirty="0">
                <a:effectLst>
                  <a:outerShdw blurRad="38100" dist="38100" dir="2700000">
                    <a:srgbClr val="000000"/>
                  </a:outerShdw>
                </a:effectLst>
              </a:rPr>
              <a:t>Σπλήνας</a:t>
            </a:r>
            <a:endParaRPr dirty="0">
              <a:effectLst>
                <a:outerShdw blurRad="38100" dist="38100" dir="2700000">
                  <a:srgbClr val="000000"/>
                </a:outerShdw>
              </a:effectLst>
            </a:endParaRPr>
          </a:p>
        </p:txBody>
      </p:sp>
      <p:pic>
        <p:nvPicPr>
          <p:cNvPr id="8196" name="Picture 4" descr="peptic"/>
          <p:cNvPicPr>
            <a:picLocks noChangeAspect="1"/>
          </p:cNvPicPr>
          <p:nvPr/>
        </p:nvPicPr>
        <p:blipFill>
          <a:blip r:embed="rId1"/>
          <a:stretch>
            <a:fillRect/>
          </a:stretch>
        </p:blipFill>
        <p:spPr>
          <a:xfrm>
            <a:off x="4427538" y="2420938"/>
            <a:ext cx="4716462" cy="4176712"/>
          </a:xfrm>
          <a:prstGeom prst="rect">
            <a:avLst/>
          </a:prstGeom>
          <a:noFill/>
          <a:ln w="9525">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4274" name="Picture 2"/>
          <p:cNvPicPr>
            <a:picLocks noChangeAspect="1"/>
          </p:cNvPicPr>
          <p:nvPr/>
        </p:nvPicPr>
        <p:blipFill>
          <a:blip r:embed="rId1"/>
          <a:stretch>
            <a:fillRect/>
          </a:stretch>
        </p:blipFill>
        <p:spPr>
          <a:xfrm>
            <a:off x="1835150" y="404813"/>
            <a:ext cx="6121400" cy="5903912"/>
          </a:xfrm>
          <a:prstGeom prst="rect">
            <a:avLst/>
          </a:prstGeom>
          <a:noFill/>
          <a:ln w="9525">
            <a:noFill/>
          </a:ln>
        </p:spPr>
      </p:pic>
      <p:sp>
        <p:nvSpPr>
          <p:cNvPr id="54275" name="Line 3"/>
          <p:cNvSpPr/>
          <p:nvPr/>
        </p:nvSpPr>
        <p:spPr>
          <a:xfrm>
            <a:off x="5867400" y="2852738"/>
            <a:ext cx="1441450" cy="0"/>
          </a:xfrm>
          <a:prstGeom prst="line">
            <a:avLst/>
          </a:prstGeom>
          <a:ln w="57150" cap="flat" cmpd="sng">
            <a:solidFill>
              <a:schemeClr val="tx1"/>
            </a:solidFill>
            <a:prstDash val="dash"/>
            <a:headEnd type="none" w="med" len="med"/>
            <a:tailEnd type="none" w="med" len="med"/>
          </a:ln>
        </p:spPr>
      </p:sp>
      <p:sp>
        <p:nvSpPr>
          <p:cNvPr id="54276" name="Line 4"/>
          <p:cNvSpPr/>
          <p:nvPr/>
        </p:nvSpPr>
        <p:spPr>
          <a:xfrm>
            <a:off x="4643438" y="4292600"/>
            <a:ext cx="504825" cy="1152525"/>
          </a:xfrm>
          <a:prstGeom prst="line">
            <a:avLst/>
          </a:prstGeom>
          <a:ln w="38100" cap="flat" cmpd="sng">
            <a:solidFill>
              <a:srgbClr val="000000"/>
            </a:solidFill>
            <a:prstDash val="lgDash"/>
            <a:headEnd type="none" w="med" len="med"/>
            <a:tailEnd type="none" w="med" len="med"/>
          </a:ln>
        </p:spPr>
      </p:sp>
      <p:sp>
        <p:nvSpPr>
          <p:cNvPr id="54277" name="Line 5"/>
          <p:cNvSpPr/>
          <p:nvPr/>
        </p:nvSpPr>
        <p:spPr>
          <a:xfrm flipH="1">
            <a:off x="4067175" y="4365625"/>
            <a:ext cx="73025" cy="1008063"/>
          </a:xfrm>
          <a:prstGeom prst="line">
            <a:avLst/>
          </a:prstGeom>
          <a:ln w="38100" cap="flat" cmpd="sng">
            <a:solidFill>
              <a:srgbClr val="000000"/>
            </a:solidFill>
            <a:prstDash val="lgDash"/>
            <a:headEnd type="none" w="med" len="med"/>
            <a:tailEnd type="none" w="med" len="med"/>
          </a:ln>
        </p:spPr>
      </p:sp>
      <p:sp>
        <p:nvSpPr>
          <p:cNvPr id="54278" name="Text Box 6"/>
          <p:cNvSpPr txBox="1"/>
          <p:nvPr/>
        </p:nvSpPr>
        <p:spPr>
          <a:xfrm>
            <a:off x="6516688" y="2349500"/>
            <a:ext cx="1152525" cy="36671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b="1" dirty="0">
                <a:solidFill>
                  <a:srgbClr val="FFFF00"/>
                </a:solidFill>
              </a:rPr>
              <a:t>ΘΟΛΟΣ</a:t>
            </a:r>
            <a:endParaRPr lang="el-GR" altLang="el-GR" sz="1800" b="1" dirty="0">
              <a:solidFill>
                <a:srgbClr val="FFFF00"/>
              </a:solidFill>
            </a:endParaRPr>
          </a:p>
        </p:txBody>
      </p:sp>
      <p:sp>
        <p:nvSpPr>
          <p:cNvPr id="54279" name="Text Box 7"/>
          <p:cNvSpPr txBox="1"/>
          <p:nvPr/>
        </p:nvSpPr>
        <p:spPr>
          <a:xfrm>
            <a:off x="5795963" y="3716338"/>
            <a:ext cx="1584325" cy="36671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b="1" dirty="0">
                <a:solidFill>
                  <a:srgbClr val="FF0000"/>
                </a:solidFill>
              </a:rPr>
              <a:t>ΣΩΜΑ</a:t>
            </a:r>
            <a:endParaRPr lang="el-GR" altLang="el-GR" sz="1800" b="1" dirty="0">
              <a:solidFill>
                <a:srgbClr val="FF0000"/>
              </a:solidFill>
            </a:endParaRPr>
          </a:p>
        </p:txBody>
      </p:sp>
      <p:sp>
        <p:nvSpPr>
          <p:cNvPr id="54280" name="Text Box 8"/>
          <p:cNvSpPr txBox="1"/>
          <p:nvPr/>
        </p:nvSpPr>
        <p:spPr>
          <a:xfrm>
            <a:off x="4500563" y="6308725"/>
            <a:ext cx="3168650" cy="36671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b="1" dirty="0"/>
              <a:t>ΠΥΛΩΡΙΚΟ ΑΝΤΡΟ</a:t>
            </a:r>
            <a:endParaRPr lang="el-GR" altLang="el-GR" sz="1800" b="1" dirty="0"/>
          </a:p>
        </p:txBody>
      </p:sp>
      <p:sp>
        <p:nvSpPr>
          <p:cNvPr id="54281" name="Line 9"/>
          <p:cNvSpPr/>
          <p:nvPr/>
        </p:nvSpPr>
        <p:spPr>
          <a:xfrm flipH="1" flipV="1">
            <a:off x="4572000" y="5084763"/>
            <a:ext cx="360363" cy="1152525"/>
          </a:xfrm>
          <a:prstGeom prst="line">
            <a:avLst/>
          </a:prstGeom>
          <a:ln w="38100" cap="flat" cmpd="sng">
            <a:solidFill>
              <a:srgbClr val="000000"/>
            </a:solidFill>
            <a:prstDash val="solid"/>
            <a:headEnd type="none" w="med" len="med"/>
            <a:tailEnd type="triangle" w="med" len="med"/>
          </a:ln>
        </p:spPr>
      </p:sp>
      <p:sp>
        <p:nvSpPr>
          <p:cNvPr id="54282" name="Text Box 10"/>
          <p:cNvSpPr txBox="1"/>
          <p:nvPr/>
        </p:nvSpPr>
        <p:spPr>
          <a:xfrm>
            <a:off x="1619250" y="5805488"/>
            <a:ext cx="3168650" cy="366712"/>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b="1" dirty="0">
                <a:solidFill>
                  <a:srgbClr val="FF0000"/>
                </a:solidFill>
              </a:rPr>
              <a:t>ΠΥΛΩΡΙΚΟΣ ΣΩΛΗΝΑΣ</a:t>
            </a:r>
            <a:endParaRPr lang="el-GR" altLang="el-GR" sz="1800" b="1" dirty="0">
              <a:solidFill>
                <a:srgbClr val="FF0000"/>
              </a:solidFill>
            </a:endParaRPr>
          </a:p>
        </p:txBody>
      </p:sp>
      <p:sp>
        <p:nvSpPr>
          <p:cNvPr id="54283" name="Line 11"/>
          <p:cNvSpPr/>
          <p:nvPr/>
        </p:nvSpPr>
        <p:spPr>
          <a:xfrm flipV="1">
            <a:off x="3348038" y="4868863"/>
            <a:ext cx="215900" cy="792162"/>
          </a:xfrm>
          <a:prstGeom prst="line">
            <a:avLst/>
          </a:prstGeom>
          <a:ln w="38100" cap="flat" cmpd="sng">
            <a:solidFill>
              <a:srgbClr val="000000"/>
            </a:solidFill>
            <a:prstDash val="solid"/>
            <a:headEnd type="none" w="med" len="med"/>
            <a:tailEnd type="triangle" w="med" len="med"/>
          </a:ln>
        </p:spPr>
      </p:sp>
      <p:sp>
        <p:nvSpPr>
          <p:cNvPr id="54284" name="Freeform 12"/>
          <p:cNvSpPr/>
          <p:nvPr/>
        </p:nvSpPr>
        <p:spPr>
          <a:xfrm>
            <a:off x="5486400" y="2452688"/>
            <a:ext cx="406400" cy="609600"/>
          </a:xfrm>
          <a:custGeom>
            <a:avLst/>
            <a:gdLst>
              <a:gd name="txL" fmla="*/ 0 w 256"/>
              <a:gd name="txT" fmla="*/ 0 h 384"/>
              <a:gd name="txR" fmla="*/ 256 w 256"/>
              <a:gd name="txB" fmla="*/ 384 h 384"/>
            </a:gdLst>
            <a:ahLst/>
            <a:cxnLst>
              <a:cxn ang="0">
                <a:pos x="2147483646" y="0"/>
              </a:cxn>
              <a:cxn ang="0">
                <a:pos x="2147483646" y="2147483646"/>
              </a:cxn>
              <a:cxn ang="0">
                <a:pos x="2147483646" y="2147483646"/>
              </a:cxn>
              <a:cxn ang="0">
                <a:pos x="2147483646" y="2147483646"/>
              </a:cxn>
              <a:cxn ang="0">
                <a:pos x="0" y="2147483646"/>
              </a:cxn>
            </a:cxnLst>
            <a:rect l="txL" t="txT" r="txR" b="txB"/>
            <a:pathLst>
              <a:path w="256" h="384">
                <a:moveTo>
                  <a:pt x="247" y="0"/>
                </a:moveTo>
                <a:cubicBezTo>
                  <a:pt x="250" y="31"/>
                  <a:pt x="256" y="61"/>
                  <a:pt x="256" y="92"/>
                </a:cubicBezTo>
                <a:cubicBezTo>
                  <a:pt x="256" y="168"/>
                  <a:pt x="255" y="244"/>
                  <a:pt x="247" y="320"/>
                </a:cubicBezTo>
                <a:cubicBezTo>
                  <a:pt x="244" y="349"/>
                  <a:pt x="222" y="351"/>
                  <a:pt x="201" y="357"/>
                </a:cubicBezTo>
                <a:cubicBezTo>
                  <a:pt x="118" y="380"/>
                  <a:pt x="93" y="384"/>
                  <a:pt x="0" y="384"/>
                </a:cubicBezTo>
              </a:path>
            </a:pathLst>
          </a:custGeom>
          <a:noFill/>
          <a:ln w="9525" cap="flat" cmpd="sng">
            <a:solidFill>
              <a:schemeClr val="tx1">
                <a:alpha val="100000"/>
              </a:schemeClr>
            </a:solidFill>
            <a:prstDash val="solid"/>
            <a:round/>
            <a:headEnd type="none" w="med" len="med"/>
            <a:tailEnd type="none" w="med" len="med"/>
          </a:ln>
        </p:spPr>
        <p:txBody>
          <a:bodyPr/>
          <a:p>
            <a:endParaRPr lang="en-US"/>
          </a:p>
        </p:txBody>
      </p:sp>
      <p:sp>
        <p:nvSpPr>
          <p:cNvPr id="54285" name="Text Box 13"/>
          <p:cNvSpPr txBox="1"/>
          <p:nvPr/>
        </p:nvSpPr>
        <p:spPr>
          <a:xfrm>
            <a:off x="2195513" y="1628775"/>
            <a:ext cx="2520950" cy="36671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dirty="0">
                <a:solidFill>
                  <a:srgbClr val="FF0000"/>
                </a:solidFill>
              </a:rPr>
              <a:t>ΚΑΡΔΙΑΚΗ ΜΟΙΡΑ</a:t>
            </a:r>
            <a:endParaRPr lang="el-GR" altLang="el-GR" sz="1800" dirty="0">
              <a:solidFill>
                <a:srgbClr val="FF0000"/>
              </a:solidFill>
            </a:endParaRPr>
          </a:p>
        </p:txBody>
      </p:sp>
      <p:sp>
        <p:nvSpPr>
          <p:cNvPr id="54286" name="Line 14"/>
          <p:cNvSpPr/>
          <p:nvPr/>
        </p:nvSpPr>
        <p:spPr>
          <a:xfrm>
            <a:off x="4140200" y="1989138"/>
            <a:ext cx="1511300" cy="792162"/>
          </a:xfrm>
          <a:prstGeom prst="line">
            <a:avLst/>
          </a:prstGeom>
          <a:ln w="9525" cap="flat" cmpd="sng">
            <a:solidFill>
              <a:srgbClr val="000000"/>
            </a:solidFill>
            <a:prstDash val="solid"/>
            <a:headEnd type="none" w="med" len="med"/>
            <a:tailEnd type="triangle" w="med" len="med"/>
          </a:ln>
        </p:spPr>
      </p:sp>
      <p:sp>
        <p:nvSpPr>
          <p:cNvPr id="54287" name="Text Box 15"/>
          <p:cNvSpPr txBox="1"/>
          <p:nvPr/>
        </p:nvSpPr>
        <p:spPr>
          <a:xfrm>
            <a:off x="2051050" y="2492375"/>
            <a:ext cx="1871663" cy="376238"/>
          </a:xfrm>
          <a:prstGeom prst="rect">
            <a:avLst/>
          </a:prstGeom>
          <a:solidFill>
            <a:schemeClr val="tx1"/>
          </a:solidFill>
          <a:ln w="9525" cap="flat" cmpd="sng">
            <a:solidFill>
              <a:srgbClr val="00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dirty="0">
                <a:solidFill>
                  <a:srgbClr val="FF0000"/>
                </a:solidFill>
              </a:rPr>
              <a:t>Ελάσσον τόξο </a:t>
            </a:r>
            <a:endParaRPr lang="el-GR" altLang="el-GR" sz="1800" dirty="0">
              <a:solidFill>
                <a:srgbClr val="FF0000"/>
              </a:solidFill>
            </a:endParaRPr>
          </a:p>
        </p:txBody>
      </p:sp>
      <p:sp>
        <p:nvSpPr>
          <p:cNvPr id="54288" name="Line 16"/>
          <p:cNvSpPr/>
          <p:nvPr/>
        </p:nvSpPr>
        <p:spPr>
          <a:xfrm>
            <a:off x="3779838" y="2852738"/>
            <a:ext cx="1008062" cy="1223962"/>
          </a:xfrm>
          <a:prstGeom prst="line">
            <a:avLst/>
          </a:prstGeom>
          <a:ln w="9525" cap="flat" cmpd="sng">
            <a:solidFill>
              <a:srgbClr val="000000"/>
            </a:solidFill>
            <a:prstDash val="solid"/>
            <a:headEnd type="none" w="med" len="med"/>
            <a:tailEnd type="triangle" w="med" len="med"/>
          </a:ln>
        </p:spPr>
      </p:sp>
      <p:sp>
        <p:nvSpPr>
          <p:cNvPr id="54289" name="Text Box 17"/>
          <p:cNvSpPr txBox="1"/>
          <p:nvPr/>
        </p:nvSpPr>
        <p:spPr>
          <a:xfrm>
            <a:off x="6804025" y="5229225"/>
            <a:ext cx="1871663" cy="376238"/>
          </a:xfrm>
          <a:prstGeom prst="rect">
            <a:avLst/>
          </a:prstGeom>
          <a:solidFill>
            <a:schemeClr val="tx1"/>
          </a:solidFill>
          <a:ln w="9525" cap="flat" cmpd="sng">
            <a:solidFill>
              <a:srgbClr val="000000"/>
            </a:solidFill>
            <a:prstDash val="solid"/>
            <a:miter/>
            <a:headEnd type="none" w="med" len="med"/>
            <a:tailEnd type="none" w="med" len="med"/>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dirty="0">
                <a:solidFill>
                  <a:srgbClr val="FF0000"/>
                </a:solidFill>
              </a:rPr>
              <a:t>Μείζον τόξο </a:t>
            </a:r>
            <a:endParaRPr lang="el-GR" altLang="el-GR" sz="1800" dirty="0">
              <a:solidFill>
                <a:srgbClr val="FF0000"/>
              </a:solidFill>
            </a:endParaRPr>
          </a:p>
        </p:txBody>
      </p:sp>
      <p:sp>
        <p:nvSpPr>
          <p:cNvPr id="54290" name="Line 18"/>
          <p:cNvSpPr/>
          <p:nvPr/>
        </p:nvSpPr>
        <p:spPr>
          <a:xfrm flipH="1" flipV="1">
            <a:off x="7092950" y="4724400"/>
            <a:ext cx="215900" cy="433388"/>
          </a:xfrm>
          <a:prstGeom prst="line">
            <a:avLst/>
          </a:prstGeom>
          <a:ln w="28575" cap="flat" cmpd="sng">
            <a:solidFill>
              <a:srgbClr val="000000"/>
            </a:solidFill>
            <a:prstDash val="solid"/>
            <a:headEnd type="none" w="med" len="med"/>
            <a:tailEnd type="triangle" w="med" len="med"/>
          </a:ln>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5298" name="Picture 6" descr="stomach"/>
          <p:cNvPicPr>
            <a:picLocks noChangeAspect="1"/>
          </p:cNvPicPr>
          <p:nvPr/>
        </p:nvPicPr>
        <p:blipFill>
          <a:blip r:embed="rId1"/>
          <a:stretch>
            <a:fillRect/>
          </a:stretch>
        </p:blipFill>
        <p:spPr>
          <a:xfrm>
            <a:off x="0" y="188913"/>
            <a:ext cx="6049963" cy="6480175"/>
          </a:xfrm>
          <a:prstGeom prst="rect">
            <a:avLst/>
          </a:prstGeom>
          <a:noFill/>
          <a:ln w="9525">
            <a:noFill/>
          </a:ln>
        </p:spPr>
      </p:pic>
      <p:sp>
        <p:nvSpPr>
          <p:cNvPr id="55299" name="Text Box 3"/>
          <p:cNvSpPr txBox="1"/>
          <p:nvPr/>
        </p:nvSpPr>
        <p:spPr>
          <a:xfrm>
            <a:off x="6443663" y="476250"/>
            <a:ext cx="2700337" cy="3943350"/>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50000"/>
              </a:spcBef>
              <a:buClrTx/>
              <a:buFontTx/>
              <a:buNone/>
            </a:pPr>
            <a:r>
              <a:rPr lang="el-GR" altLang="el-GR" sz="1800" b="1" dirty="0"/>
              <a:t>ΜΥΙΚΟΣ ΧΕΙΤΩΝΑΣ</a:t>
            </a:r>
            <a:endParaRPr lang="el-GR" altLang="el-GR" sz="1800" b="1" dirty="0"/>
          </a:p>
          <a:p>
            <a:pPr marL="0" lvl="0" indent="0" eaLnBrk="1" hangingPunct="1">
              <a:spcBef>
                <a:spcPct val="50000"/>
              </a:spcBef>
              <a:buClrTx/>
              <a:buFontTx/>
              <a:buNone/>
            </a:pPr>
            <a:endParaRPr lang="el-GR" altLang="el-GR" sz="1800" b="1" dirty="0"/>
          </a:p>
          <a:p>
            <a:pPr marL="0" lvl="0" indent="0" eaLnBrk="1" hangingPunct="1">
              <a:spcBef>
                <a:spcPct val="50000"/>
              </a:spcBef>
              <a:buClrTx/>
              <a:buFontTx/>
              <a:buNone/>
            </a:pPr>
            <a:r>
              <a:rPr lang="el-GR" altLang="el-GR" sz="1800" b="1" dirty="0"/>
              <a:t>Επιμήκεις μυικές ίνες</a:t>
            </a:r>
            <a:endParaRPr lang="el-GR" altLang="el-GR" sz="1800" b="1" dirty="0"/>
          </a:p>
          <a:p>
            <a:pPr marL="0" lvl="0" indent="0" eaLnBrk="1" hangingPunct="1">
              <a:spcBef>
                <a:spcPct val="50000"/>
              </a:spcBef>
              <a:buClrTx/>
              <a:buFontTx/>
              <a:buNone/>
            </a:pPr>
            <a:endParaRPr lang="el-GR" altLang="el-GR" sz="1800" b="1" dirty="0"/>
          </a:p>
          <a:p>
            <a:pPr marL="0" lvl="0" indent="0" eaLnBrk="1" hangingPunct="1">
              <a:spcBef>
                <a:spcPct val="50000"/>
              </a:spcBef>
              <a:buClrTx/>
              <a:buFontTx/>
              <a:buNone/>
            </a:pPr>
            <a:endParaRPr lang="el-GR" altLang="el-GR" sz="1800" b="1" dirty="0"/>
          </a:p>
          <a:p>
            <a:pPr marL="0" lvl="0" indent="0" eaLnBrk="1" hangingPunct="1">
              <a:spcBef>
                <a:spcPct val="50000"/>
              </a:spcBef>
              <a:buClrTx/>
              <a:buFontTx/>
              <a:buNone/>
            </a:pPr>
            <a:r>
              <a:rPr lang="el-GR" altLang="el-GR" sz="1800" b="1" dirty="0"/>
              <a:t>Κυκλοτερείς μυικές ίνες</a:t>
            </a:r>
            <a:endParaRPr lang="el-GR" altLang="el-GR" sz="1800" b="1" dirty="0"/>
          </a:p>
          <a:p>
            <a:pPr marL="0" lvl="0" indent="0" eaLnBrk="1" hangingPunct="1">
              <a:spcBef>
                <a:spcPct val="50000"/>
              </a:spcBef>
              <a:buClrTx/>
              <a:buFontTx/>
              <a:buNone/>
            </a:pPr>
            <a:endParaRPr lang="el-GR" altLang="el-GR" sz="1800" b="1" dirty="0"/>
          </a:p>
          <a:p>
            <a:pPr marL="0" lvl="0" indent="0" eaLnBrk="1" hangingPunct="1">
              <a:spcBef>
                <a:spcPct val="50000"/>
              </a:spcBef>
              <a:buClrTx/>
              <a:buFontTx/>
              <a:buNone/>
            </a:pPr>
            <a:endParaRPr lang="el-GR" altLang="el-GR" sz="1800" b="1" dirty="0"/>
          </a:p>
          <a:p>
            <a:pPr marL="0" lvl="0" indent="0" eaLnBrk="1" hangingPunct="1">
              <a:spcBef>
                <a:spcPct val="50000"/>
              </a:spcBef>
              <a:buClrTx/>
              <a:buFontTx/>
              <a:buNone/>
            </a:pPr>
            <a:r>
              <a:rPr lang="el-GR" altLang="el-GR" sz="1800" b="1" dirty="0"/>
              <a:t>Λοξές μυικές ίνες</a:t>
            </a:r>
            <a:endParaRPr lang="el-GR" altLang="el-GR" sz="1800" b="1" dirty="0"/>
          </a:p>
        </p:txBody>
      </p:sp>
      <p:sp>
        <p:nvSpPr>
          <p:cNvPr id="55300" name="Line 4"/>
          <p:cNvSpPr/>
          <p:nvPr/>
        </p:nvSpPr>
        <p:spPr>
          <a:xfrm flipH="1">
            <a:off x="2916238" y="1412875"/>
            <a:ext cx="3527425" cy="576263"/>
          </a:xfrm>
          <a:prstGeom prst="line">
            <a:avLst/>
          </a:prstGeom>
          <a:ln w="38100" cap="flat" cmpd="sng">
            <a:solidFill>
              <a:srgbClr val="000000"/>
            </a:solidFill>
            <a:prstDash val="solid"/>
            <a:headEnd type="none" w="med" len="med"/>
            <a:tailEnd type="triangle" w="med" len="med"/>
          </a:ln>
        </p:spPr>
      </p:sp>
      <p:sp>
        <p:nvSpPr>
          <p:cNvPr id="55301" name="Line 5"/>
          <p:cNvSpPr/>
          <p:nvPr/>
        </p:nvSpPr>
        <p:spPr>
          <a:xfrm flipH="1" flipV="1">
            <a:off x="4067175" y="2133600"/>
            <a:ext cx="2376488" cy="503238"/>
          </a:xfrm>
          <a:prstGeom prst="line">
            <a:avLst/>
          </a:prstGeom>
          <a:ln w="38100" cap="flat" cmpd="sng">
            <a:solidFill>
              <a:srgbClr val="000000"/>
            </a:solidFill>
            <a:prstDash val="solid"/>
            <a:headEnd type="none" w="med" len="med"/>
            <a:tailEnd type="triangle" w="med" len="med"/>
          </a:ln>
        </p:spPr>
      </p:sp>
      <p:sp>
        <p:nvSpPr>
          <p:cNvPr id="55302" name="Line 6"/>
          <p:cNvSpPr/>
          <p:nvPr/>
        </p:nvSpPr>
        <p:spPr>
          <a:xfrm flipH="1" flipV="1">
            <a:off x="4211638" y="3068638"/>
            <a:ext cx="2232025" cy="1081087"/>
          </a:xfrm>
          <a:prstGeom prst="line">
            <a:avLst/>
          </a:prstGeom>
          <a:ln w="38100" cap="flat" cmpd="sng">
            <a:solidFill>
              <a:srgbClr val="000000"/>
            </a:solidFill>
            <a:prstDash val="solid"/>
            <a:headEnd type="none" w="med" len="med"/>
            <a:tailEnd type="triangle" w="med" len="med"/>
          </a:ln>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6322" name="Picture 2"/>
          <p:cNvPicPr>
            <a:picLocks noChangeAspect="1"/>
          </p:cNvPicPr>
          <p:nvPr/>
        </p:nvPicPr>
        <p:blipFill>
          <a:blip r:embed="rId1"/>
          <a:stretch>
            <a:fillRect/>
          </a:stretch>
        </p:blipFill>
        <p:spPr>
          <a:xfrm>
            <a:off x="468313" y="188913"/>
            <a:ext cx="8280400" cy="6480175"/>
          </a:xfrm>
          <a:prstGeom prst="rect">
            <a:avLst/>
          </a:prstGeom>
          <a:noFill/>
          <a:ln w="9525">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7346" name="Text Box 2"/>
          <p:cNvSpPr txBox="1"/>
          <p:nvPr/>
        </p:nvSpPr>
        <p:spPr>
          <a:xfrm>
            <a:off x="250825" y="163513"/>
            <a:ext cx="1603375" cy="396875"/>
          </a:xfrm>
          <a:prstGeom prst="rect">
            <a:avLst/>
          </a:prstGeom>
          <a:solidFill>
            <a:schemeClr val="accent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2000" b="1" dirty="0"/>
              <a:t>ΣΤΟΜΑΧΟΣ</a:t>
            </a:r>
            <a:endParaRPr lang="el-GR" altLang="el-GR" sz="2000" b="1" dirty="0"/>
          </a:p>
        </p:txBody>
      </p:sp>
      <p:pic>
        <p:nvPicPr>
          <p:cNvPr id="57347" name="Picture 3" descr="stomach1"/>
          <p:cNvPicPr>
            <a:picLocks noChangeAspect="1"/>
          </p:cNvPicPr>
          <p:nvPr/>
        </p:nvPicPr>
        <p:blipFill>
          <a:blip r:embed="rId1"/>
          <a:stretch>
            <a:fillRect/>
          </a:stretch>
        </p:blipFill>
        <p:spPr>
          <a:xfrm>
            <a:off x="323850" y="765175"/>
            <a:ext cx="4070350" cy="3484563"/>
          </a:xfrm>
          <a:prstGeom prst="rect">
            <a:avLst/>
          </a:prstGeom>
          <a:noFill/>
          <a:ln w="9525">
            <a:noFill/>
          </a:ln>
        </p:spPr>
      </p:pic>
      <p:sp>
        <p:nvSpPr>
          <p:cNvPr id="57348" name="Text Box 4"/>
          <p:cNvSpPr txBox="1"/>
          <p:nvPr/>
        </p:nvSpPr>
        <p:spPr>
          <a:xfrm>
            <a:off x="4551363" y="663575"/>
            <a:ext cx="4308475" cy="8255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Μοιάζει με μπαλόνι με χωρητικότητα όταν </a:t>
            </a:r>
            <a:endParaRPr lang="el-GR" altLang="el-GR" sz="1600" b="1" dirty="0"/>
          </a:p>
          <a:p>
            <a:pPr marL="0" lvl="0" indent="0" eaLnBrk="1" hangingPunct="1">
              <a:spcBef>
                <a:spcPct val="0"/>
              </a:spcBef>
              <a:buNone/>
            </a:pPr>
            <a:r>
              <a:rPr lang="el-GR" altLang="el-GR" sz="1600" b="1" dirty="0"/>
              <a:t>είναι άδειο 50 </a:t>
            </a:r>
            <a:r>
              <a:rPr lang="en-US" altLang="el-GR" sz="1600" b="1" dirty="0"/>
              <a:t>ml </a:t>
            </a:r>
            <a:r>
              <a:rPr lang="el-GR" altLang="el-GR" sz="1600" b="1" dirty="0"/>
              <a:t>ενώ γεμάτο μπορεί να </a:t>
            </a:r>
            <a:endParaRPr lang="el-GR" altLang="el-GR" sz="1600" b="1" dirty="0"/>
          </a:p>
          <a:p>
            <a:pPr marL="0" lvl="0" indent="0" eaLnBrk="1" hangingPunct="1">
              <a:spcBef>
                <a:spcPct val="0"/>
              </a:spcBef>
              <a:buNone/>
            </a:pPr>
            <a:r>
              <a:rPr lang="el-GR" altLang="el-GR" sz="1600" b="1" dirty="0"/>
              <a:t>χωρέσει υλικό έως 2-3 λίτρα</a:t>
            </a:r>
            <a:endParaRPr lang="el-GR" altLang="el-GR" sz="1600" b="1" dirty="0"/>
          </a:p>
        </p:txBody>
      </p:sp>
      <p:pic>
        <p:nvPicPr>
          <p:cNvPr id="57349" name="Picture 5" descr="stomachphoto"/>
          <p:cNvPicPr>
            <a:picLocks noChangeAspect="1"/>
          </p:cNvPicPr>
          <p:nvPr/>
        </p:nvPicPr>
        <p:blipFill>
          <a:blip r:embed="rId2"/>
          <a:stretch>
            <a:fillRect/>
          </a:stretch>
        </p:blipFill>
        <p:spPr>
          <a:xfrm>
            <a:off x="3132138" y="3706813"/>
            <a:ext cx="3705225" cy="2962275"/>
          </a:xfrm>
          <a:prstGeom prst="rect">
            <a:avLst/>
          </a:prstGeom>
          <a:noFill/>
          <a:ln w="57150" cap="flat" cmpd="thinThick">
            <a:solidFill>
              <a:srgbClr val="000000"/>
            </a:solidFill>
            <a:prstDash val="solid"/>
            <a:miter/>
            <a:headEnd type="none" w="med" len="med"/>
            <a:tailEnd type="none" w="med" len="med"/>
          </a:ln>
          <a:effectLst>
            <a:prstShdw prst="shdw13" dist="53882" dir="13499999">
              <a:srgbClr val="808080">
                <a:alpha val="50000"/>
              </a:srgbClr>
            </a:prstShdw>
          </a:effectLst>
        </p:spPr>
      </p:pic>
      <p:sp>
        <p:nvSpPr>
          <p:cNvPr id="57350" name="Text Box 6"/>
          <p:cNvSpPr txBox="1"/>
          <p:nvPr/>
        </p:nvSpPr>
        <p:spPr>
          <a:xfrm>
            <a:off x="4624388" y="1528763"/>
            <a:ext cx="4519612" cy="2047875"/>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solidFill>
                  <a:schemeClr val="accent2"/>
                </a:solidFill>
              </a:rPr>
              <a:t>Λειτουργία</a:t>
            </a:r>
            <a:r>
              <a:rPr lang="el-GR" altLang="el-GR" sz="1600" b="1" dirty="0"/>
              <a:t>: </a:t>
            </a:r>
            <a:r>
              <a:rPr lang="el-GR" altLang="el-GR" sz="1600" dirty="0"/>
              <a:t>επιτελείται η προκαταρκτική διάσπαση των πρωτεϊνών της τροφής, με τις περισταλτικές κινήσεις του τοιχώματος του στομάχου, επιτυγχάνεται η πλήρης ανάμειξη του περιεχομένου με το γαστρικό υγρό, που εκκρίνεται από τους γαστρικούς αδένες, επίσης αποθηκεύει την τροφή &amp; καταστρέφει βακτηρίδια</a:t>
            </a:r>
            <a:endParaRPr lang="el-GR" altLang="el-GR" sz="1600" dirty="0"/>
          </a:p>
        </p:txBody>
      </p:sp>
      <p:pic>
        <p:nvPicPr>
          <p:cNvPr id="57351" name="Picture 7"/>
          <p:cNvPicPr>
            <a:picLocks noChangeAspect="1"/>
          </p:cNvPicPr>
          <p:nvPr/>
        </p:nvPicPr>
        <p:blipFill>
          <a:blip r:embed="rId3"/>
          <a:stretch>
            <a:fillRect/>
          </a:stretch>
        </p:blipFill>
        <p:spPr>
          <a:xfrm>
            <a:off x="539750" y="4365625"/>
            <a:ext cx="1730375" cy="2205038"/>
          </a:xfrm>
          <a:prstGeom prst="rect">
            <a:avLst/>
          </a:prstGeom>
          <a:noFill/>
          <a:ln w="9525">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8370" name="Text Box 2"/>
          <p:cNvSpPr txBox="1"/>
          <p:nvPr/>
        </p:nvSpPr>
        <p:spPr>
          <a:xfrm>
            <a:off x="250825" y="163513"/>
            <a:ext cx="1323975" cy="396875"/>
          </a:xfrm>
          <a:prstGeom prst="rect">
            <a:avLst/>
          </a:prstGeom>
          <a:solidFill>
            <a:schemeClr val="accent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2000" b="1" dirty="0"/>
              <a:t>ΣΤΟΜΑΧΙ</a:t>
            </a:r>
            <a:endParaRPr lang="el-GR" altLang="el-GR" sz="2000" b="1" dirty="0"/>
          </a:p>
        </p:txBody>
      </p:sp>
      <p:pic>
        <p:nvPicPr>
          <p:cNvPr id="58371" name="Picture 3" descr="stomach5"/>
          <p:cNvPicPr>
            <a:picLocks noChangeAspect="1"/>
          </p:cNvPicPr>
          <p:nvPr/>
        </p:nvPicPr>
        <p:blipFill>
          <a:blip r:embed="rId1"/>
          <a:stretch>
            <a:fillRect/>
          </a:stretch>
        </p:blipFill>
        <p:spPr>
          <a:xfrm>
            <a:off x="179388" y="692150"/>
            <a:ext cx="3208337" cy="3208338"/>
          </a:xfrm>
          <a:prstGeom prst="rect">
            <a:avLst/>
          </a:prstGeom>
          <a:noFill/>
          <a:ln w="9525">
            <a:noFill/>
          </a:ln>
        </p:spPr>
      </p:pic>
      <p:pic>
        <p:nvPicPr>
          <p:cNvPr id="58372" name="Picture 4" descr="stomach4"/>
          <p:cNvPicPr>
            <a:picLocks noChangeAspect="1"/>
          </p:cNvPicPr>
          <p:nvPr/>
        </p:nvPicPr>
        <p:blipFill>
          <a:blip r:embed="rId2"/>
          <a:stretch>
            <a:fillRect/>
          </a:stretch>
        </p:blipFill>
        <p:spPr>
          <a:xfrm>
            <a:off x="2843213" y="2776538"/>
            <a:ext cx="5257800" cy="4003675"/>
          </a:xfrm>
          <a:prstGeom prst="rect">
            <a:avLst/>
          </a:prstGeom>
          <a:noFill/>
          <a:ln w="9525">
            <a:noFill/>
          </a:ln>
        </p:spPr>
      </p:pic>
      <p:sp>
        <p:nvSpPr>
          <p:cNvPr id="58373" name="Text Box 5"/>
          <p:cNvSpPr txBox="1"/>
          <p:nvPr/>
        </p:nvSpPr>
        <p:spPr>
          <a:xfrm>
            <a:off x="4264025" y="4506913"/>
            <a:ext cx="1057275" cy="30480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t>ΠΥΛΩΡΟΣ</a:t>
            </a:r>
            <a:endParaRPr lang="el-GR" altLang="el-GR" sz="1400" b="1" dirty="0"/>
          </a:p>
        </p:txBody>
      </p:sp>
      <p:sp>
        <p:nvSpPr>
          <p:cNvPr id="58374" name="Text Box 6"/>
          <p:cNvSpPr txBox="1"/>
          <p:nvPr/>
        </p:nvSpPr>
        <p:spPr>
          <a:xfrm>
            <a:off x="3059113" y="4313238"/>
            <a:ext cx="1152525" cy="45720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ΠΥΛΩΡΙΚΟΣ</a:t>
            </a:r>
            <a:endParaRPr lang="el-GR" altLang="el-GR" sz="1200" b="1" dirty="0"/>
          </a:p>
          <a:p>
            <a:pPr marL="0" lvl="0" indent="0" eaLnBrk="1" hangingPunct="1">
              <a:spcBef>
                <a:spcPct val="0"/>
              </a:spcBef>
              <a:buNone/>
            </a:pPr>
            <a:r>
              <a:rPr lang="el-GR" altLang="el-GR" sz="1200" b="1" dirty="0"/>
              <a:t>ΣΦΙΓΚΤΗΡΑΣ</a:t>
            </a:r>
            <a:endParaRPr lang="el-GR" altLang="el-GR" sz="1200" b="1" dirty="0"/>
          </a:p>
        </p:txBody>
      </p:sp>
      <p:sp>
        <p:nvSpPr>
          <p:cNvPr id="58375" name="Text Box 7"/>
          <p:cNvSpPr txBox="1"/>
          <p:nvPr/>
        </p:nvSpPr>
        <p:spPr>
          <a:xfrm>
            <a:off x="3903663" y="3282950"/>
            <a:ext cx="1241425" cy="30480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t>ΟΙΣΟΦΑΓΟΣ</a:t>
            </a:r>
            <a:endParaRPr lang="el-GR" altLang="el-GR" sz="1400" b="1" dirty="0"/>
          </a:p>
        </p:txBody>
      </p:sp>
      <p:sp>
        <p:nvSpPr>
          <p:cNvPr id="58376" name="Text Box 8"/>
          <p:cNvSpPr txBox="1"/>
          <p:nvPr/>
        </p:nvSpPr>
        <p:spPr>
          <a:xfrm>
            <a:off x="7288213" y="4162425"/>
            <a:ext cx="1409700" cy="274638"/>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ΕΠΙΜΗΚΕΙΣ ΙΝΕΣ</a:t>
            </a:r>
            <a:endParaRPr lang="el-GR" altLang="el-GR" sz="1200" b="1" dirty="0"/>
          </a:p>
        </p:txBody>
      </p:sp>
      <p:sp>
        <p:nvSpPr>
          <p:cNvPr id="58377" name="Text Box 9"/>
          <p:cNvSpPr txBox="1"/>
          <p:nvPr/>
        </p:nvSpPr>
        <p:spPr>
          <a:xfrm>
            <a:off x="7072313" y="4437063"/>
            <a:ext cx="1647825" cy="274637"/>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ΚΥΚΛΟΤΕΡΕΙΣ ΙΝΕΣ</a:t>
            </a:r>
            <a:endParaRPr lang="el-GR" altLang="el-GR" sz="1200" b="1" dirty="0"/>
          </a:p>
        </p:txBody>
      </p:sp>
      <p:sp>
        <p:nvSpPr>
          <p:cNvPr id="58378" name="Text Box 10"/>
          <p:cNvSpPr txBox="1"/>
          <p:nvPr/>
        </p:nvSpPr>
        <p:spPr>
          <a:xfrm>
            <a:off x="5200650" y="6329363"/>
            <a:ext cx="930275" cy="274637"/>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ΕΠΙΘΗΛΙΟ</a:t>
            </a:r>
            <a:endParaRPr lang="el-GR" altLang="el-GR" sz="1200" b="1" dirty="0"/>
          </a:p>
        </p:txBody>
      </p:sp>
      <p:sp>
        <p:nvSpPr>
          <p:cNvPr id="58379" name="Text Box 11"/>
          <p:cNvSpPr txBox="1"/>
          <p:nvPr/>
        </p:nvSpPr>
        <p:spPr>
          <a:xfrm>
            <a:off x="7143750" y="4883150"/>
            <a:ext cx="1366838" cy="274638"/>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ΒΛΕΝΟΓΟΝΝΟΣ</a:t>
            </a:r>
            <a:endParaRPr lang="el-GR" altLang="el-GR" sz="1200" b="1" dirty="0"/>
          </a:p>
        </p:txBody>
      </p:sp>
      <p:sp>
        <p:nvSpPr>
          <p:cNvPr id="58380" name="Text Box 12"/>
          <p:cNvSpPr txBox="1"/>
          <p:nvPr/>
        </p:nvSpPr>
        <p:spPr>
          <a:xfrm>
            <a:off x="7143750" y="5178425"/>
            <a:ext cx="1739900" cy="274638"/>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ΥΠΟΒΛΕΝΝΟΓΟΝΙΟΣ</a:t>
            </a:r>
            <a:endParaRPr lang="el-GR" altLang="el-GR" sz="1200" b="1" dirty="0"/>
          </a:p>
        </p:txBody>
      </p:sp>
      <p:sp>
        <p:nvSpPr>
          <p:cNvPr id="58381" name="Text Box 13"/>
          <p:cNvSpPr txBox="1"/>
          <p:nvPr/>
        </p:nvSpPr>
        <p:spPr>
          <a:xfrm>
            <a:off x="7000875" y="4652963"/>
            <a:ext cx="1120775" cy="274637"/>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 ΛΟΞΟΣ ΜΥΣ</a:t>
            </a:r>
            <a:endParaRPr lang="el-GR" altLang="el-GR" sz="1200" b="1" dirty="0"/>
          </a:p>
        </p:txBody>
      </p:sp>
      <p:sp>
        <p:nvSpPr>
          <p:cNvPr id="58382" name="Text Box 14"/>
          <p:cNvSpPr txBox="1"/>
          <p:nvPr/>
        </p:nvSpPr>
        <p:spPr>
          <a:xfrm>
            <a:off x="5703888" y="2728913"/>
            <a:ext cx="2098675" cy="274637"/>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ΚΑΡΔΙΑΚΟΣ ΣΦΙΓΚΤΗΡΑΣ</a:t>
            </a:r>
            <a:endParaRPr lang="el-GR" altLang="el-GR" sz="1200" b="1" dirty="0"/>
          </a:p>
        </p:txBody>
      </p:sp>
      <p:sp>
        <p:nvSpPr>
          <p:cNvPr id="58383" name="Text Box 15"/>
          <p:cNvSpPr txBox="1"/>
          <p:nvPr/>
        </p:nvSpPr>
        <p:spPr>
          <a:xfrm>
            <a:off x="2679700" y="6178550"/>
            <a:ext cx="1590675" cy="274638"/>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200" b="1" dirty="0"/>
              <a:t>ΔΩΔΕΚΑΔΑΚΤΥΛΟ</a:t>
            </a:r>
            <a:endParaRPr lang="el-GR" altLang="el-GR" sz="1200" b="1" dirty="0"/>
          </a:p>
        </p:txBody>
      </p:sp>
      <p:sp>
        <p:nvSpPr>
          <p:cNvPr id="58384" name="Text Box 16"/>
          <p:cNvSpPr txBox="1"/>
          <p:nvPr/>
        </p:nvSpPr>
        <p:spPr>
          <a:xfrm>
            <a:off x="6640513" y="6184900"/>
            <a:ext cx="1073150" cy="366713"/>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800" dirty="0"/>
              <a:t>              </a:t>
            </a:r>
            <a:endParaRPr lang="el-GR" altLang="el-GR" sz="1800" dirty="0"/>
          </a:p>
        </p:txBody>
      </p:sp>
      <p:sp>
        <p:nvSpPr>
          <p:cNvPr id="58385" name="Text Box 17"/>
          <p:cNvSpPr txBox="1"/>
          <p:nvPr/>
        </p:nvSpPr>
        <p:spPr>
          <a:xfrm>
            <a:off x="3348038" y="276225"/>
            <a:ext cx="5795962" cy="2432050"/>
          </a:xfrm>
          <a:prstGeom prst="rect">
            <a:avLst/>
          </a:prstGeom>
          <a:noFill/>
          <a:ln w="9525">
            <a:noFill/>
          </a:ln>
        </p:spPr>
        <p:txBody>
          <a:bodyPr>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el-GR" altLang="el-GR" sz="1400" b="1" dirty="0"/>
              <a:t>Η έκκριση πραγματοποιείται με την επίδραση στους γαστρικούς αδένες νευρικών ερεθισμάτων που προέρχονται από τον εγκέφαλο, αλλά και ορμονικών επιδράσεων, με αφετηρία, κατά κύριο λόγο, το ίδιο το τοίχωμα του στομάχου, αλλά και άλλα τμήματα του πεπτικού συστήματος.   Αυτό το υγρό έχει το χαρακτηριστικό ότι είναι εξαιρετικά όξινο, γιατί περιέχει ένα ισχυρότατο οξύ, το υ δ ρ ο χ λ ω ρ ι κ ό οξύ. Επιπρόσθετα, περιέχει και μια σειρά από ένζυμα που είναι σε θέση να διασπούν ορισμένους δεσμούς στα μόρια των πρωτεϊνών, με αποτέλεσμα αυτά να κομματιάζονται σε μικρότερα μόρια, όχι όμως ακόμα κατάλληλα για να απορροφηθούν και να εισέλθουν στο αίμα. </a:t>
            </a:r>
            <a:endParaRPr lang="el-GR" altLang="el-GR" sz="1400" b="1" dirty="0"/>
          </a:p>
        </p:txBody>
      </p:sp>
      <p:pic>
        <p:nvPicPr>
          <p:cNvPr id="58386" name="Picture 18"/>
          <p:cNvPicPr>
            <a:picLocks noChangeAspect="1"/>
          </p:cNvPicPr>
          <p:nvPr/>
        </p:nvPicPr>
        <p:blipFill>
          <a:blip r:embed="rId3"/>
          <a:stretch>
            <a:fillRect/>
          </a:stretch>
        </p:blipFill>
        <p:spPr>
          <a:xfrm>
            <a:off x="323850" y="4076700"/>
            <a:ext cx="1698625" cy="2492375"/>
          </a:xfrm>
          <a:prstGeom prst="rect">
            <a:avLst/>
          </a:prstGeom>
          <a:noFill/>
          <a:ln w="9525">
            <a:noFill/>
          </a:ln>
        </p:spPr>
      </p:pic>
      <p:sp>
        <p:nvSpPr>
          <p:cNvPr id="58387" name="Line 19"/>
          <p:cNvSpPr/>
          <p:nvPr/>
        </p:nvSpPr>
        <p:spPr>
          <a:xfrm flipH="1" flipV="1">
            <a:off x="1835150" y="4652963"/>
            <a:ext cx="2952750" cy="863600"/>
          </a:xfrm>
          <a:prstGeom prst="line">
            <a:avLst/>
          </a:prstGeom>
          <a:ln w="9525" cap="flat" cmpd="sng">
            <a:solidFill>
              <a:schemeClr val="tx1"/>
            </a:solidFill>
            <a:prstDash val="solid"/>
            <a:headEnd type="none" w="med" len="med"/>
            <a:tailEnd type="none" w="med" len="med"/>
          </a:ln>
        </p:spPr>
      </p:sp>
      <p:sp>
        <p:nvSpPr>
          <p:cNvPr id="58388" name="Line 20"/>
          <p:cNvSpPr/>
          <p:nvPr/>
        </p:nvSpPr>
        <p:spPr>
          <a:xfrm flipH="1">
            <a:off x="1908175" y="5516563"/>
            <a:ext cx="2879725" cy="73025"/>
          </a:xfrm>
          <a:prstGeom prst="line">
            <a:avLst/>
          </a:prstGeom>
          <a:ln w="9525" cap="flat" cmpd="sng">
            <a:solidFill>
              <a:schemeClr val="tx1"/>
            </a:solidFill>
            <a:prstDash val="solid"/>
            <a:headEnd type="none" w="med" len="med"/>
            <a:tailEnd type="none" w="med" len="med"/>
          </a:ln>
        </p:spPr>
      </p:sp>
      <p:sp>
        <p:nvSpPr>
          <p:cNvPr id="58389" name="Text Box 21"/>
          <p:cNvSpPr txBox="1"/>
          <p:nvPr/>
        </p:nvSpPr>
        <p:spPr>
          <a:xfrm>
            <a:off x="179388" y="6451600"/>
            <a:ext cx="1897062" cy="30480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t>ΓΑΣΤΡΙΚΟΙ ΑΔΕΝΕΣ</a:t>
            </a:r>
            <a:endParaRPr lang="el-GR" altLang="el-GR" sz="1400" b="1" dirty="0"/>
          </a:p>
        </p:txBody>
      </p:sp>
      <p:sp>
        <p:nvSpPr>
          <p:cNvPr id="58390" name="Text Box 22"/>
          <p:cNvSpPr txBox="1"/>
          <p:nvPr/>
        </p:nvSpPr>
        <p:spPr>
          <a:xfrm>
            <a:off x="7143750" y="2995613"/>
            <a:ext cx="823913" cy="30480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t>ΘΟΛΟΣ</a:t>
            </a:r>
            <a:endParaRPr lang="el-GR" altLang="el-GR" sz="1400" b="1" dirty="0"/>
          </a:p>
        </p:txBody>
      </p:sp>
      <p:sp>
        <p:nvSpPr>
          <p:cNvPr id="58391" name="Line 23"/>
          <p:cNvSpPr/>
          <p:nvPr/>
        </p:nvSpPr>
        <p:spPr>
          <a:xfrm>
            <a:off x="6877050" y="5516563"/>
            <a:ext cx="935038" cy="504825"/>
          </a:xfrm>
          <a:prstGeom prst="line">
            <a:avLst/>
          </a:prstGeom>
          <a:ln w="9525" cap="flat" cmpd="sng">
            <a:solidFill>
              <a:schemeClr val="tx1"/>
            </a:solidFill>
            <a:prstDash val="solid"/>
            <a:headEnd type="none" w="med" len="med"/>
            <a:tailEnd type="triangle" w="med" len="med"/>
          </a:ln>
        </p:spPr>
      </p:sp>
      <p:sp>
        <p:nvSpPr>
          <p:cNvPr id="58392" name="Text Box 24"/>
          <p:cNvSpPr txBox="1"/>
          <p:nvPr/>
        </p:nvSpPr>
        <p:spPr>
          <a:xfrm>
            <a:off x="7504113" y="6164263"/>
            <a:ext cx="709612" cy="3048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t>ΣΩΜΑ</a:t>
            </a:r>
            <a:endParaRPr lang="el-GR" altLang="el-GR" sz="1400" b="1" dirty="0"/>
          </a:p>
        </p:txBody>
      </p:sp>
      <p:sp>
        <p:nvSpPr>
          <p:cNvPr id="58393" name="Text Box 25"/>
          <p:cNvSpPr txBox="1"/>
          <p:nvPr/>
        </p:nvSpPr>
        <p:spPr>
          <a:xfrm>
            <a:off x="7288213" y="3760788"/>
            <a:ext cx="785812" cy="33655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ΣΩΜΑ</a:t>
            </a:r>
            <a:endParaRPr lang="el-GR" altLang="el-GR" sz="1600" b="1" dirty="0"/>
          </a:p>
        </p:txBody>
      </p:sp>
      <p:sp>
        <p:nvSpPr>
          <p:cNvPr id="58394" name="Line 26"/>
          <p:cNvSpPr/>
          <p:nvPr/>
        </p:nvSpPr>
        <p:spPr>
          <a:xfrm flipH="1" flipV="1">
            <a:off x="3419475" y="4149725"/>
            <a:ext cx="2089150" cy="503238"/>
          </a:xfrm>
          <a:prstGeom prst="line">
            <a:avLst/>
          </a:prstGeom>
          <a:ln w="9525" cap="flat" cmpd="sng">
            <a:solidFill>
              <a:schemeClr val="tx1"/>
            </a:solidFill>
            <a:prstDash val="solid"/>
            <a:headEnd type="none" w="med" len="med"/>
            <a:tailEnd type="triangle" w="med" len="med"/>
          </a:ln>
        </p:spPr>
      </p:sp>
      <p:sp>
        <p:nvSpPr>
          <p:cNvPr id="58395" name="Text Box 27"/>
          <p:cNvSpPr txBox="1"/>
          <p:nvPr/>
        </p:nvSpPr>
        <p:spPr>
          <a:xfrm>
            <a:off x="2319338" y="3860800"/>
            <a:ext cx="1149350" cy="5810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ΕΛΑΣΣΟΝ</a:t>
            </a:r>
            <a:endParaRPr lang="el-GR" altLang="el-GR" sz="1600" b="1" dirty="0"/>
          </a:p>
          <a:p>
            <a:pPr marL="0" lvl="0" indent="0" eaLnBrk="1" hangingPunct="1">
              <a:spcBef>
                <a:spcPct val="0"/>
              </a:spcBef>
              <a:buNone/>
            </a:pPr>
            <a:r>
              <a:rPr lang="el-GR" altLang="el-GR" sz="1600" b="1" dirty="0"/>
              <a:t>ΤΟΞΟ</a:t>
            </a:r>
            <a:endParaRPr lang="el-GR" altLang="el-GR" sz="1600" b="1" dirty="0"/>
          </a:p>
        </p:txBody>
      </p:sp>
      <p:sp>
        <p:nvSpPr>
          <p:cNvPr id="58396" name="Line 28"/>
          <p:cNvSpPr/>
          <p:nvPr/>
        </p:nvSpPr>
        <p:spPr>
          <a:xfrm>
            <a:off x="6804025" y="5589588"/>
            <a:ext cx="73025" cy="1008062"/>
          </a:xfrm>
          <a:prstGeom prst="line">
            <a:avLst/>
          </a:prstGeom>
          <a:ln w="9525" cap="flat" cmpd="sng">
            <a:solidFill>
              <a:schemeClr val="tx1"/>
            </a:solidFill>
            <a:prstDash val="solid"/>
            <a:headEnd type="none" w="med" len="med"/>
            <a:tailEnd type="triangle" w="med" len="med"/>
          </a:ln>
        </p:spPr>
      </p:sp>
      <p:sp>
        <p:nvSpPr>
          <p:cNvPr id="58397" name="Text Box 29"/>
          <p:cNvSpPr txBox="1"/>
          <p:nvPr/>
        </p:nvSpPr>
        <p:spPr>
          <a:xfrm>
            <a:off x="6351588" y="6524625"/>
            <a:ext cx="1603375" cy="3365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ΜΕΙΖΟΝ ΤΟΞΟ</a:t>
            </a:r>
            <a:endParaRPr lang="el-GR" altLang="el-GR" sz="1600" b="1" dirty="0"/>
          </a:p>
        </p:txBody>
      </p:sp>
      <p:sp>
        <p:nvSpPr>
          <p:cNvPr id="58398" name="Oval 30"/>
          <p:cNvSpPr/>
          <p:nvPr/>
        </p:nvSpPr>
        <p:spPr>
          <a:xfrm>
            <a:off x="6156325" y="3068638"/>
            <a:ext cx="1008063" cy="576262"/>
          </a:xfrm>
          <a:prstGeom prst="ellipse">
            <a:avLst/>
          </a:prstGeom>
          <a:no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l-GR" altLang="el-GR" sz="1800"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9394" name="Picture 2" descr="celiactrunk"/>
          <p:cNvPicPr>
            <a:picLocks noChangeAspect="1"/>
          </p:cNvPicPr>
          <p:nvPr/>
        </p:nvPicPr>
        <p:blipFill>
          <a:blip r:embed="rId1"/>
          <a:stretch>
            <a:fillRect/>
          </a:stretch>
        </p:blipFill>
        <p:spPr>
          <a:xfrm>
            <a:off x="323850" y="1341438"/>
            <a:ext cx="4379913" cy="4641850"/>
          </a:xfrm>
          <a:prstGeom prst="rect">
            <a:avLst/>
          </a:prstGeom>
          <a:noFill/>
          <a:ln w="9525">
            <a:noFill/>
          </a:ln>
        </p:spPr>
      </p:pic>
      <p:sp>
        <p:nvSpPr>
          <p:cNvPr id="59395" name="Text Box 3"/>
          <p:cNvSpPr txBox="1"/>
          <p:nvPr/>
        </p:nvSpPr>
        <p:spPr>
          <a:xfrm>
            <a:off x="250825" y="115888"/>
            <a:ext cx="3101975" cy="396875"/>
          </a:xfrm>
          <a:prstGeom prst="rect">
            <a:avLst/>
          </a:prstGeom>
          <a:solidFill>
            <a:schemeClr val="accent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2000" b="1" dirty="0"/>
              <a:t>ΣΤΟΜΑΧΟΣ</a:t>
            </a:r>
            <a:r>
              <a:rPr lang="en-US" altLang="el-GR" sz="2000" b="1" dirty="0"/>
              <a:t>- ΑΙΜΑΤΩΣΗ</a:t>
            </a:r>
            <a:endParaRPr lang="el-GR" altLang="el-GR" sz="2000" b="1" dirty="0"/>
          </a:p>
        </p:txBody>
      </p:sp>
      <p:sp>
        <p:nvSpPr>
          <p:cNvPr id="59396" name="Text Box 4"/>
          <p:cNvSpPr txBox="1"/>
          <p:nvPr/>
        </p:nvSpPr>
        <p:spPr>
          <a:xfrm>
            <a:off x="2679700" y="447675"/>
            <a:ext cx="6483350" cy="8255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600" b="1" dirty="0"/>
              <a:t>Ο στόμαχος έχει πλούσια αιμάτωση που προέρχεται από την ΔΕ</a:t>
            </a:r>
            <a:endParaRPr lang="en-US" altLang="el-GR" sz="1600" b="1" dirty="0"/>
          </a:p>
          <a:p>
            <a:pPr marL="0" lvl="0" indent="0" eaLnBrk="1" hangingPunct="1">
              <a:spcBef>
                <a:spcPct val="0"/>
              </a:spcBef>
              <a:buNone/>
            </a:pPr>
            <a:r>
              <a:rPr lang="en-US" altLang="el-GR" sz="1600" b="1" dirty="0"/>
              <a:t>&amp; ΑΡ γαστρική αρτηρία,τη ΔΕ &amp; ΑΡ γαστροεπιπλοική αρτηρία</a:t>
            </a:r>
            <a:endParaRPr lang="en-US" altLang="el-GR" sz="1600" b="1" dirty="0"/>
          </a:p>
          <a:p>
            <a:pPr marL="0" lvl="0" indent="0" eaLnBrk="1" hangingPunct="1">
              <a:spcBef>
                <a:spcPct val="0"/>
              </a:spcBef>
              <a:buNone/>
            </a:pPr>
            <a:r>
              <a:rPr lang="en-US" altLang="el-GR" sz="1600" b="1" dirty="0"/>
              <a:t>&amp; τις βραχείες  γαστρικές αρτηρίες.</a:t>
            </a:r>
            <a:endParaRPr lang="en-US" altLang="el-GR" sz="1600" b="1" dirty="0"/>
          </a:p>
        </p:txBody>
      </p:sp>
      <p:sp>
        <p:nvSpPr>
          <p:cNvPr id="59397" name="Text Box 5"/>
          <p:cNvSpPr txBox="1"/>
          <p:nvPr/>
        </p:nvSpPr>
        <p:spPr>
          <a:xfrm>
            <a:off x="5003800" y="1528763"/>
            <a:ext cx="3762375" cy="581025"/>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600" b="1" dirty="0"/>
              <a:t>Οι φλέβες του στομάχου καταλήγουν</a:t>
            </a:r>
            <a:endParaRPr lang="en-US" altLang="el-GR" sz="1600" b="1" dirty="0"/>
          </a:p>
          <a:p>
            <a:pPr marL="0" lvl="0" indent="0" eaLnBrk="1" hangingPunct="1">
              <a:spcBef>
                <a:spcPct val="0"/>
              </a:spcBef>
              <a:buNone/>
            </a:pPr>
            <a:r>
              <a:rPr lang="en-US" altLang="el-GR" sz="1600" b="1" dirty="0"/>
              <a:t>στην πυλαία φλέβα</a:t>
            </a:r>
            <a:endParaRPr lang="en-US" altLang="el-GR" sz="1600" b="1" dirty="0"/>
          </a:p>
        </p:txBody>
      </p:sp>
      <p:sp>
        <p:nvSpPr>
          <p:cNvPr id="59398" name="Text Box 6"/>
          <p:cNvSpPr txBox="1"/>
          <p:nvPr/>
        </p:nvSpPr>
        <p:spPr>
          <a:xfrm>
            <a:off x="0" y="1871663"/>
            <a:ext cx="1255713" cy="51752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400" b="1" dirty="0"/>
              <a:t>ΑΡ γαστρική</a:t>
            </a:r>
            <a:endParaRPr lang="en-US" altLang="el-GR" sz="1400" b="1" dirty="0"/>
          </a:p>
          <a:p>
            <a:pPr marL="0" lvl="0" indent="0" eaLnBrk="1" hangingPunct="1">
              <a:spcBef>
                <a:spcPct val="0"/>
              </a:spcBef>
              <a:buNone/>
            </a:pPr>
            <a:r>
              <a:rPr lang="en-US" altLang="el-GR" sz="1400" b="1" dirty="0"/>
              <a:t>αρτηρία</a:t>
            </a:r>
            <a:endParaRPr lang="en-US" altLang="el-GR" sz="1400" b="1" dirty="0"/>
          </a:p>
        </p:txBody>
      </p:sp>
      <p:sp>
        <p:nvSpPr>
          <p:cNvPr id="59399" name="Text Box 7"/>
          <p:cNvSpPr txBox="1"/>
          <p:nvPr/>
        </p:nvSpPr>
        <p:spPr>
          <a:xfrm>
            <a:off x="868363" y="5616575"/>
            <a:ext cx="1255712" cy="51752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400" b="1" dirty="0"/>
              <a:t>ΔΕ γαστρική</a:t>
            </a:r>
            <a:endParaRPr lang="en-US" altLang="el-GR" sz="1400" b="1" dirty="0"/>
          </a:p>
          <a:p>
            <a:pPr marL="0" lvl="0" indent="0" eaLnBrk="1" hangingPunct="1">
              <a:spcBef>
                <a:spcPct val="0"/>
              </a:spcBef>
              <a:buNone/>
            </a:pPr>
            <a:r>
              <a:rPr lang="en-US" altLang="el-GR" sz="1400" b="1" dirty="0"/>
              <a:t>αρτηρία</a:t>
            </a:r>
            <a:endParaRPr lang="en-US" altLang="el-GR" sz="1400" b="1" dirty="0"/>
          </a:p>
        </p:txBody>
      </p:sp>
      <p:sp>
        <p:nvSpPr>
          <p:cNvPr id="59400" name="Text Box 8"/>
          <p:cNvSpPr txBox="1"/>
          <p:nvPr/>
        </p:nvSpPr>
        <p:spPr>
          <a:xfrm>
            <a:off x="2247900" y="5659438"/>
            <a:ext cx="1976438" cy="51752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l-GR" sz="1400" b="1" dirty="0"/>
              <a:t>ΔΕ γαστροεπιπλοική</a:t>
            </a:r>
            <a:endParaRPr lang="en-US" altLang="el-GR" sz="1400" b="1" dirty="0"/>
          </a:p>
          <a:p>
            <a:pPr marL="0" lvl="0" indent="0" algn="ctr" eaLnBrk="1" hangingPunct="1">
              <a:spcBef>
                <a:spcPct val="0"/>
              </a:spcBef>
              <a:buNone/>
            </a:pPr>
            <a:r>
              <a:rPr lang="en-US" altLang="el-GR" sz="1400" b="1" dirty="0"/>
              <a:t>αρτηρία</a:t>
            </a:r>
            <a:endParaRPr lang="en-US" altLang="el-GR" sz="1400" b="1" dirty="0"/>
          </a:p>
        </p:txBody>
      </p:sp>
      <p:sp>
        <p:nvSpPr>
          <p:cNvPr id="59401" name="Text Box 9"/>
          <p:cNvSpPr txBox="1"/>
          <p:nvPr/>
        </p:nvSpPr>
        <p:spPr>
          <a:xfrm>
            <a:off x="3563938" y="4941888"/>
            <a:ext cx="1976437" cy="51752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n-US" altLang="el-GR" sz="1400" b="1" dirty="0"/>
              <a:t>ΑΡ γαστροεπιπλοική</a:t>
            </a:r>
            <a:endParaRPr lang="en-US" altLang="el-GR" sz="1400" b="1" dirty="0"/>
          </a:p>
          <a:p>
            <a:pPr marL="0" lvl="0" indent="0" algn="ctr" eaLnBrk="1" hangingPunct="1">
              <a:spcBef>
                <a:spcPct val="0"/>
              </a:spcBef>
              <a:buNone/>
            </a:pPr>
            <a:r>
              <a:rPr lang="en-US" altLang="el-GR" sz="1400" b="1" dirty="0"/>
              <a:t>αρτηρία</a:t>
            </a:r>
            <a:endParaRPr lang="en-US" altLang="el-GR" sz="1400" b="1" dirty="0"/>
          </a:p>
        </p:txBody>
      </p:sp>
      <p:sp>
        <p:nvSpPr>
          <p:cNvPr id="59402" name="Text Box 10"/>
          <p:cNvSpPr txBox="1"/>
          <p:nvPr/>
        </p:nvSpPr>
        <p:spPr>
          <a:xfrm>
            <a:off x="3059113" y="1484313"/>
            <a:ext cx="958850" cy="51752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n-US" altLang="el-GR" sz="1400" b="1" dirty="0"/>
              <a:t>Βραχεία</a:t>
            </a:r>
            <a:endParaRPr lang="en-US" altLang="el-GR" sz="1400" b="1" dirty="0"/>
          </a:p>
          <a:p>
            <a:pPr marL="0" lvl="0" indent="0" eaLnBrk="1" hangingPunct="1">
              <a:spcBef>
                <a:spcPct val="0"/>
              </a:spcBef>
              <a:buNone/>
            </a:pPr>
            <a:r>
              <a:rPr lang="en-US" altLang="el-GR" sz="1400" b="1" dirty="0"/>
              <a:t>γαστρική</a:t>
            </a:r>
            <a:endParaRPr lang="en-US" altLang="el-GR" sz="1400" b="1" dirty="0"/>
          </a:p>
        </p:txBody>
      </p:sp>
      <p:pic>
        <p:nvPicPr>
          <p:cNvPr id="59403" name="Picture 11" descr="stomach5"/>
          <p:cNvPicPr>
            <a:picLocks noChangeAspect="1"/>
          </p:cNvPicPr>
          <p:nvPr/>
        </p:nvPicPr>
        <p:blipFill>
          <a:blip r:embed="rId2"/>
          <a:stretch>
            <a:fillRect/>
          </a:stretch>
        </p:blipFill>
        <p:spPr>
          <a:xfrm>
            <a:off x="5435600" y="2565400"/>
            <a:ext cx="3208338" cy="3208338"/>
          </a:xfrm>
          <a:prstGeom prst="rect">
            <a:avLst/>
          </a:prstGeom>
          <a:noFill/>
          <a:ln w="9525">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0418" name="Text Box 2"/>
          <p:cNvSpPr txBox="1"/>
          <p:nvPr/>
        </p:nvSpPr>
        <p:spPr>
          <a:xfrm>
            <a:off x="611188" y="758825"/>
            <a:ext cx="2039937" cy="366713"/>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800" b="1" dirty="0">
                <a:solidFill>
                  <a:schemeClr val="accent2"/>
                </a:solidFill>
              </a:rPr>
              <a:t>Έλκος στομάχου</a:t>
            </a:r>
            <a:endParaRPr lang="el-GR" altLang="el-GR" sz="1800" b="1" dirty="0">
              <a:solidFill>
                <a:schemeClr val="accent2"/>
              </a:solidFill>
            </a:endParaRPr>
          </a:p>
        </p:txBody>
      </p:sp>
      <p:sp>
        <p:nvSpPr>
          <p:cNvPr id="60419" name="Text Box 3"/>
          <p:cNvSpPr txBox="1"/>
          <p:nvPr/>
        </p:nvSpPr>
        <p:spPr>
          <a:xfrm>
            <a:off x="2700338" y="115888"/>
            <a:ext cx="3178175" cy="514350"/>
          </a:xfrm>
          <a:prstGeom prst="rect">
            <a:avLst/>
          </a:prstGeom>
          <a:solidFill>
            <a:srgbClr val="CEFDFE"/>
          </a:solidFill>
          <a:ln w="57150" cap="flat" cmpd="thickThin">
            <a:solidFill>
              <a:schemeClr val="tx1"/>
            </a:solidFill>
            <a:prstDash val="solid"/>
            <a:miter/>
            <a:headEnd type="none" w="med" len="med"/>
            <a:tailEnd type="none" w="med" len="med"/>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2400" b="1" dirty="0"/>
              <a:t> ΕΛΚΟΣ ΣΤΟΜΑΧΟΥ</a:t>
            </a:r>
            <a:endParaRPr lang="el-GR" altLang="el-GR" sz="2400" b="1" dirty="0"/>
          </a:p>
        </p:txBody>
      </p:sp>
      <p:grpSp>
        <p:nvGrpSpPr>
          <p:cNvPr id="60420" name="Group 4"/>
          <p:cNvGrpSpPr/>
          <p:nvPr/>
        </p:nvGrpSpPr>
        <p:grpSpPr>
          <a:xfrm>
            <a:off x="395288" y="1628775"/>
            <a:ext cx="4273550" cy="4021138"/>
            <a:chOff x="249" y="1487"/>
            <a:chExt cx="2692" cy="2533"/>
          </a:xfrm>
        </p:grpSpPr>
        <p:pic>
          <p:nvPicPr>
            <p:cNvPr id="60425" name="Picture 5" descr="gastric_ulcers"/>
            <p:cNvPicPr>
              <a:picLocks noChangeAspect="1"/>
            </p:cNvPicPr>
            <p:nvPr/>
          </p:nvPicPr>
          <p:blipFill>
            <a:blip r:embed="rId1"/>
            <a:stretch>
              <a:fillRect/>
            </a:stretch>
          </p:blipFill>
          <p:spPr>
            <a:xfrm>
              <a:off x="249" y="1487"/>
              <a:ext cx="2688" cy="2533"/>
            </a:xfrm>
            <a:prstGeom prst="rect">
              <a:avLst/>
            </a:prstGeom>
            <a:noFill/>
            <a:ln w="9525">
              <a:noFill/>
            </a:ln>
          </p:spPr>
        </p:pic>
        <p:sp>
          <p:nvSpPr>
            <p:cNvPr id="60426" name="Text Box 6"/>
            <p:cNvSpPr txBox="1"/>
            <p:nvPr/>
          </p:nvSpPr>
          <p:spPr>
            <a:xfrm>
              <a:off x="2187" y="1502"/>
              <a:ext cx="754" cy="212"/>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Διάβρωση</a:t>
              </a:r>
              <a:endParaRPr lang="el-GR" altLang="el-GR" sz="1600" b="1" dirty="0"/>
            </a:p>
          </p:txBody>
        </p:sp>
        <p:sp>
          <p:nvSpPr>
            <p:cNvPr id="60427" name="Text Box 7"/>
            <p:cNvSpPr txBox="1"/>
            <p:nvPr/>
          </p:nvSpPr>
          <p:spPr>
            <a:xfrm>
              <a:off x="2142" y="2421"/>
              <a:ext cx="729" cy="212"/>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Οξύ έλκος</a:t>
              </a:r>
              <a:endParaRPr lang="el-GR" altLang="el-GR" sz="1600" b="1" dirty="0"/>
            </a:p>
          </p:txBody>
        </p:sp>
        <p:sp>
          <p:nvSpPr>
            <p:cNvPr id="60428" name="Text Box 8"/>
            <p:cNvSpPr txBox="1"/>
            <p:nvPr/>
          </p:nvSpPr>
          <p:spPr>
            <a:xfrm>
              <a:off x="1429" y="3192"/>
              <a:ext cx="775" cy="212"/>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Διάτρηση  </a:t>
              </a:r>
              <a:endParaRPr lang="el-GR" altLang="el-GR" sz="1600" b="1" dirty="0"/>
            </a:p>
          </p:txBody>
        </p:sp>
      </p:grpSp>
      <p:sp>
        <p:nvSpPr>
          <p:cNvPr id="60421" name="Text Box 9"/>
          <p:cNvSpPr txBox="1"/>
          <p:nvPr/>
        </p:nvSpPr>
        <p:spPr>
          <a:xfrm>
            <a:off x="4932363" y="1889125"/>
            <a:ext cx="4087812" cy="229235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just" eaLnBrk="1" hangingPunct="1">
              <a:spcBef>
                <a:spcPct val="0"/>
              </a:spcBef>
              <a:buNone/>
            </a:pPr>
            <a:r>
              <a:rPr lang="el-GR" altLang="el-GR" sz="1600" b="1" dirty="0"/>
              <a:t>Συνοδεύεται από φυσιολογικά ή χαμηλά</a:t>
            </a:r>
            <a:endParaRPr lang="el-GR" altLang="el-GR" sz="1600" b="1" dirty="0"/>
          </a:p>
          <a:p>
            <a:pPr marL="0" lvl="0" indent="0" algn="just" eaLnBrk="1" hangingPunct="1">
              <a:spcBef>
                <a:spcPct val="0"/>
              </a:spcBef>
              <a:buNone/>
            </a:pPr>
            <a:r>
              <a:rPr lang="el-GR" altLang="el-GR" sz="1600" b="1" dirty="0"/>
              <a:t>επίπεδα παραγωγής υδροχλωρικού</a:t>
            </a:r>
            <a:endParaRPr lang="el-GR" altLang="el-GR" sz="1600" b="1" dirty="0"/>
          </a:p>
          <a:p>
            <a:pPr marL="0" lvl="0" indent="0" algn="just" eaLnBrk="1" hangingPunct="1">
              <a:spcBef>
                <a:spcPct val="0"/>
              </a:spcBef>
              <a:buNone/>
            </a:pPr>
            <a:r>
              <a:rPr lang="el-GR" altLang="el-GR" sz="1600" b="1" dirty="0"/>
              <a:t>οξέος. Παρουσιάζεται διάχυση οξέος</a:t>
            </a:r>
            <a:endParaRPr lang="el-GR" altLang="el-GR" sz="1600" b="1" dirty="0"/>
          </a:p>
          <a:p>
            <a:pPr marL="0" lvl="0" indent="0" algn="just" eaLnBrk="1" hangingPunct="1">
              <a:spcBef>
                <a:spcPct val="0"/>
              </a:spcBef>
              <a:buNone/>
            </a:pPr>
            <a:r>
              <a:rPr lang="el-GR" altLang="el-GR" sz="1600" b="1" dirty="0"/>
              <a:t>πίσω στον γαστρικό βλεννογόνο.</a:t>
            </a:r>
            <a:endParaRPr lang="el-GR" altLang="el-GR" sz="1600" b="1" dirty="0"/>
          </a:p>
          <a:p>
            <a:pPr marL="0" lvl="0" indent="0" algn="just" eaLnBrk="1" hangingPunct="1">
              <a:spcBef>
                <a:spcPct val="0"/>
              </a:spcBef>
              <a:buNone/>
            </a:pPr>
            <a:r>
              <a:rPr lang="el-GR" altLang="el-GR" sz="1600" b="1" dirty="0"/>
              <a:t>Εντοπίζεται στο πάνω ή κοντά στο</a:t>
            </a:r>
            <a:endParaRPr lang="el-GR" altLang="el-GR" sz="1600" b="1" dirty="0"/>
          </a:p>
          <a:p>
            <a:pPr marL="0" lvl="0" indent="0" algn="just" eaLnBrk="1" hangingPunct="1">
              <a:spcBef>
                <a:spcPct val="0"/>
              </a:spcBef>
              <a:buNone/>
            </a:pPr>
            <a:r>
              <a:rPr lang="el-GR" altLang="el-GR" sz="1600" b="1" dirty="0"/>
              <a:t> έλασσον τόξο του στομάχου &amp; πιο</a:t>
            </a:r>
            <a:endParaRPr lang="el-GR" altLang="el-GR" sz="1600" b="1" dirty="0"/>
          </a:p>
          <a:p>
            <a:pPr marL="0" lvl="0" indent="0" algn="just" eaLnBrk="1" hangingPunct="1">
              <a:spcBef>
                <a:spcPct val="0"/>
              </a:spcBef>
              <a:buNone/>
            </a:pPr>
            <a:r>
              <a:rPr lang="el-GR" altLang="el-GR" sz="1600" b="1" dirty="0"/>
              <a:t> συχνά στο οπίσθιο τοίχωμα.</a:t>
            </a:r>
            <a:endParaRPr lang="el-GR" altLang="el-GR" sz="1600" b="1" dirty="0"/>
          </a:p>
          <a:p>
            <a:pPr marL="0" lvl="0" indent="0" algn="just" eaLnBrk="1" hangingPunct="1">
              <a:spcBef>
                <a:spcPct val="0"/>
              </a:spcBef>
              <a:buNone/>
            </a:pPr>
            <a:r>
              <a:rPr lang="el-GR" altLang="el-GR" sz="1600" b="1" dirty="0"/>
              <a:t>2-3 φορές συχνότερο σε άνδρες ηλικίας</a:t>
            </a:r>
            <a:endParaRPr lang="el-GR" altLang="el-GR" sz="1600" b="1" dirty="0"/>
          </a:p>
          <a:p>
            <a:pPr marL="0" lvl="0" indent="0" algn="just" eaLnBrk="1" hangingPunct="1">
              <a:spcBef>
                <a:spcPct val="0"/>
              </a:spcBef>
              <a:buNone/>
            </a:pPr>
            <a:r>
              <a:rPr lang="el-GR" altLang="el-GR" sz="1600" b="1" dirty="0"/>
              <a:t>άνω των 40 ετών</a:t>
            </a:r>
            <a:endParaRPr lang="el-GR" altLang="el-GR" sz="1600" b="1" dirty="0"/>
          </a:p>
        </p:txBody>
      </p:sp>
      <p:grpSp>
        <p:nvGrpSpPr>
          <p:cNvPr id="60422" name="Group 10"/>
          <p:cNvGrpSpPr/>
          <p:nvPr/>
        </p:nvGrpSpPr>
        <p:grpSpPr>
          <a:xfrm>
            <a:off x="4840288" y="4221163"/>
            <a:ext cx="1892300" cy="2376487"/>
            <a:chOff x="3049" y="2659"/>
            <a:chExt cx="1192" cy="1497"/>
          </a:xfrm>
        </p:grpSpPr>
        <p:pic>
          <p:nvPicPr>
            <p:cNvPr id="60423" name="Picture 11"/>
            <p:cNvPicPr>
              <a:picLocks noChangeAspect="1"/>
            </p:cNvPicPr>
            <p:nvPr/>
          </p:nvPicPr>
          <p:blipFill>
            <a:blip r:embed="rId2"/>
            <a:stretch>
              <a:fillRect/>
            </a:stretch>
          </p:blipFill>
          <p:spPr>
            <a:xfrm>
              <a:off x="3107" y="2704"/>
              <a:ext cx="1044" cy="1452"/>
            </a:xfrm>
            <a:prstGeom prst="rect">
              <a:avLst/>
            </a:prstGeom>
            <a:noFill/>
            <a:ln w="9525">
              <a:noFill/>
            </a:ln>
          </p:spPr>
        </p:pic>
        <p:sp>
          <p:nvSpPr>
            <p:cNvPr id="60424" name="Rectangle 12"/>
            <p:cNvSpPr/>
            <p:nvPr/>
          </p:nvSpPr>
          <p:spPr>
            <a:xfrm>
              <a:off x="3049" y="2659"/>
              <a:ext cx="1192" cy="212"/>
            </a:xfrm>
            <a:prstGeom prst="rect">
              <a:avLst/>
            </a:prstGeom>
            <a:noFill/>
            <a:ln w="9525">
              <a:noFill/>
            </a:ln>
          </p:spPr>
          <p:txBody>
            <a:bodyPr wrap="none" anchor="ctr" anchorCtr="0">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i="1" dirty="0">
                  <a:solidFill>
                    <a:schemeClr val="bg1"/>
                  </a:solidFill>
                </a:rPr>
                <a:t>H. pylori </a:t>
              </a:r>
              <a:r>
                <a:rPr lang="el-GR" altLang="el-GR" sz="1600" b="1" dirty="0">
                  <a:solidFill>
                    <a:schemeClr val="bg1"/>
                  </a:solidFill>
                </a:rPr>
                <a:t>bacteria </a:t>
              </a:r>
              <a:endParaRPr lang="el-GR" altLang="el-GR" sz="1600" b="1" dirty="0">
                <a:solidFill>
                  <a:schemeClr val="bg1"/>
                </a:solidFill>
              </a:endParaRPr>
            </a:p>
          </p:txBody>
        </p:sp>
      </p:gr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6674" name="Rectangle 2"/>
          <p:cNvSpPr>
            <a:spLocks noGrp="1" noRot="1" noChangeArrowheads="1"/>
          </p:cNvSpPr>
          <p:nvPr>
            <p:ph type="title" hasCustomPrompt="1"/>
          </p:nvPr>
        </p:nvSpPr>
        <p:spPr>
          <a:xfrm>
            <a:off x="301625" y="228600"/>
            <a:ext cx="8510588" cy="679450"/>
          </a:xfrm>
        </p:spPr>
        <p:txBody>
          <a:bodyPr vert="horz" wrap="square" lIns="91440" tIns="45720" rIns="91440" bIns="45720" numCol="1" anchor="ctr" anchorCtr="0" compatLnSpc="1"/>
          <a:p>
            <a:pPr eaLnBrk="1" hangingPunct="1">
              <a:buNone/>
            </a:pPr>
            <a:r>
              <a:rPr sz="4000" dirty="0">
                <a:effectLst>
                  <a:outerShdw blurRad="38100" dist="38100" dir="2700000">
                    <a:srgbClr val="000000"/>
                  </a:outerShdw>
                </a:effectLst>
              </a:rPr>
              <a:t>Βλεννογόνος του στομάχου</a:t>
            </a:r>
            <a:endParaRPr sz="4000" dirty="0">
              <a:effectLst>
                <a:outerShdw blurRad="38100" dist="38100" dir="2700000">
                  <a:srgbClr val="000000"/>
                </a:outerShdw>
              </a:effectLst>
            </a:endParaRPr>
          </a:p>
        </p:txBody>
      </p:sp>
      <p:sp>
        <p:nvSpPr>
          <p:cNvPr id="156675" name="Rectangle 3"/>
          <p:cNvSpPr>
            <a:spLocks noGrp="1" noRot="1" noChangeArrowheads="1"/>
          </p:cNvSpPr>
          <p:nvPr>
            <p:ph idx="1" hasCustomPrompt="1"/>
          </p:nvPr>
        </p:nvSpPr>
        <p:spPr>
          <a:xfrm>
            <a:off x="301625" y="981075"/>
            <a:ext cx="8842375" cy="5543550"/>
          </a:xfrm>
        </p:spPr>
        <p:txBody>
          <a:bodyPr vert="horz" wrap="square" lIns="91440" tIns="45720" rIns="91440" bIns="45720" numCol="1" anchor="t" anchorCtr="0" compatLnSpc="1"/>
          <a:lstStyle/>
          <a:p>
            <a:pPr eaLnBrk="1" hangingPunct="1">
              <a:buNone/>
            </a:pPr>
            <a:r>
              <a:rPr dirty="0">
                <a:effectLst>
                  <a:outerShdw blurRad="38100" dist="38100" dir="2700000">
                    <a:srgbClr val="000000"/>
                  </a:outerShdw>
                </a:effectLst>
              </a:rPr>
              <a:t>Παρουσιάζει ευμεγέθεις πτυχές, τις γαστρικές άλω και σχισμοειδείς καταδύσεις, τα γαστρικά βοθρία.</a:t>
            </a:r>
            <a:endParaRPr dirty="0">
              <a:effectLst>
                <a:outerShdw blurRad="38100" dist="38100" dir="2700000">
                  <a:srgbClr val="000000"/>
                </a:outerShdw>
              </a:effectLst>
            </a:endParaRPr>
          </a:p>
          <a:p>
            <a:pPr eaLnBrk="1" hangingPunct="1">
              <a:buNone/>
            </a:pPr>
            <a:r>
              <a:rPr dirty="0">
                <a:effectLst>
                  <a:outerShdw blurRad="38100" dist="38100" dir="2700000">
                    <a:srgbClr val="000000"/>
                  </a:outerShdw>
                </a:effectLst>
              </a:rPr>
              <a:t>Σε κάθε βοθρίο εκβάλουν οι γαστρικοί αδένες</a:t>
            </a:r>
            <a:endParaRPr dirty="0">
              <a:effectLst>
                <a:outerShdw blurRad="38100" dist="38100" dir="2700000">
                  <a:srgbClr val="000000"/>
                </a:outerShdw>
              </a:effectLst>
            </a:endParaRPr>
          </a:p>
          <a:p>
            <a:pPr eaLnBrk="1" hangingPunct="1">
              <a:buNone/>
            </a:pPr>
            <a:r>
              <a:rPr dirty="0">
                <a:effectLst>
                  <a:outerShdw blurRad="38100" dist="38100" dir="2700000">
                    <a:srgbClr val="000000"/>
                  </a:outerShdw>
                </a:effectLst>
              </a:rPr>
              <a:t>Τα επιθηλιακά κύτταρα του γαστρικού βλεννογόνου παράγουν βλέννη που προστατεύει τον βλεννογόνο από την αυτοπεψία.</a:t>
            </a:r>
            <a:endParaRPr dirty="0">
              <a:effectLst>
                <a:outerShdw blurRad="38100" dist="38100" dir="2700000">
                  <a:srgbClr val="000000"/>
                </a:outerShdw>
              </a:effectLst>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5842" name="Rectangle 2"/>
          <p:cNvSpPr>
            <a:spLocks noGrp="1" noChangeArrowheads="1"/>
          </p:cNvSpPr>
          <p:nvPr>
            <p:ph type="title" idx="4294967295"/>
          </p:nvPr>
        </p:nvSpPr>
        <p:spPr>
          <a:xfrm>
            <a:off x="1066800" y="188913"/>
            <a:ext cx="7543800" cy="1431925"/>
          </a:xfrm>
        </p:spPr>
        <p:txBody>
          <a:bodyPr wrap="square" lIns="91440" tIns="45720" rIns="91440" bIns="45720" numCol="1" anchor="ctr" anchorCtr="0" compatLnSpc="1"/>
          <a:p>
            <a:pPr eaLnBrk="1" hangingPunct="1">
              <a:buNone/>
            </a:pPr>
            <a:r>
              <a:rPr dirty="0">
                <a:solidFill>
                  <a:srgbClr val="99FF66"/>
                </a:solidFill>
                <a:effectLst>
                  <a:outerShdw blurRad="38100" dist="38100" dir="2700000">
                    <a:srgbClr val="000000"/>
                  </a:outerShdw>
                </a:effectLst>
              </a:rPr>
              <a:t>Κύτταρα στομάχου - εκκρίσεις</a:t>
            </a:r>
            <a:endParaRPr dirty="0">
              <a:solidFill>
                <a:srgbClr val="99FF66"/>
              </a:solidFill>
              <a:effectLst>
                <a:outerShdw blurRad="38100" dist="38100" dir="2700000">
                  <a:srgbClr val="000000"/>
                </a:outerShdw>
              </a:effectLst>
            </a:endParaRPr>
          </a:p>
        </p:txBody>
      </p:sp>
      <p:sp>
        <p:nvSpPr>
          <p:cNvPr id="35843" name="Rectangle 3"/>
          <p:cNvSpPr>
            <a:spLocks noGrp="1" noChangeArrowheads="1"/>
          </p:cNvSpPr>
          <p:nvPr>
            <p:ph type="body" idx="1"/>
          </p:nvPr>
        </p:nvSpPr>
        <p:spPr>
          <a:xfrm>
            <a:off x="611188" y="1484313"/>
            <a:ext cx="7543800" cy="4616450"/>
          </a:xfrm>
        </p:spPr>
        <p:txBody>
          <a:bodyPr wrap="square" lIns="91440" tIns="45720" rIns="91440" bIns="45720" numCol="1" anchor="t" anchorCtr="0" compatLnSpc="1"/>
          <a:lstStyle/>
          <a:p>
            <a:pPr eaLnBrk="1" hangingPunct="1">
              <a:lnSpc>
                <a:spcPct val="90000"/>
              </a:lnSpc>
            </a:pPr>
            <a:r>
              <a:rPr dirty="0">
                <a:effectLst>
                  <a:outerShdw blurRad="38100" dist="38100" dir="2700000">
                    <a:srgbClr val="000000"/>
                  </a:outerShdw>
                </a:effectLst>
              </a:rPr>
              <a:t>Κύρια κύτταρα</a:t>
            </a:r>
            <a:endParaRPr dirty="0">
              <a:effectLst>
                <a:outerShdw blurRad="38100" dist="38100" dir="2700000">
                  <a:srgbClr val="000000"/>
                </a:outerShdw>
              </a:effectLst>
            </a:endParaRPr>
          </a:p>
          <a:p>
            <a:pPr lvl="1" eaLnBrk="1" hangingPunct="1">
              <a:lnSpc>
                <a:spcPct val="90000"/>
              </a:lnSpc>
            </a:pPr>
            <a:r>
              <a:rPr dirty="0">
                <a:effectLst>
                  <a:outerShdw blurRad="38100" dist="38100" dir="2700000">
                    <a:srgbClr val="000000"/>
                  </a:outerShdw>
                </a:effectLst>
              </a:rPr>
              <a:t>Πεψινογόνο – πεψίνη</a:t>
            </a:r>
            <a:endParaRPr dirty="0">
              <a:effectLst>
                <a:outerShdw blurRad="38100" dist="38100" dir="2700000">
                  <a:srgbClr val="000000"/>
                </a:outerShdw>
              </a:effectLst>
            </a:endParaRPr>
          </a:p>
          <a:p>
            <a:pPr eaLnBrk="1" hangingPunct="1">
              <a:lnSpc>
                <a:spcPct val="90000"/>
              </a:lnSpc>
            </a:pPr>
            <a:r>
              <a:rPr dirty="0">
                <a:effectLst>
                  <a:outerShdw blurRad="38100" dist="38100" dir="2700000">
                    <a:srgbClr val="000000"/>
                  </a:outerShdw>
                </a:effectLst>
              </a:rPr>
              <a:t>Καλυπτήρια (Τοιχωματικά)</a:t>
            </a:r>
            <a:endParaRPr dirty="0">
              <a:effectLst>
                <a:outerShdw blurRad="38100" dist="38100" dir="2700000">
                  <a:srgbClr val="000000"/>
                </a:outerShdw>
              </a:effectLst>
            </a:endParaRPr>
          </a:p>
          <a:p>
            <a:pPr lvl="1" eaLnBrk="1" hangingPunct="1">
              <a:lnSpc>
                <a:spcPct val="90000"/>
              </a:lnSpc>
            </a:pPr>
            <a:r>
              <a:rPr dirty="0">
                <a:effectLst>
                  <a:outerShdw blurRad="38100" dist="38100" dir="2700000">
                    <a:srgbClr val="000000"/>
                  </a:outerShdw>
                </a:effectLst>
              </a:rPr>
              <a:t>Γαστρικό οξύ</a:t>
            </a:r>
            <a:endParaRPr dirty="0">
              <a:effectLst>
                <a:outerShdw blurRad="38100" dist="38100" dir="2700000">
                  <a:srgbClr val="000000"/>
                </a:outerShdw>
              </a:effectLst>
            </a:endParaRPr>
          </a:p>
          <a:p>
            <a:pPr eaLnBrk="1" hangingPunct="1">
              <a:lnSpc>
                <a:spcPct val="90000"/>
              </a:lnSpc>
            </a:pPr>
            <a:r>
              <a:rPr dirty="0">
                <a:effectLst>
                  <a:outerShdw blurRad="38100" dist="38100" dir="2700000">
                    <a:srgbClr val="000000"/>
                  </a:outerShdw>
                </a:effectLst>
              </a:rPr>
              <a:t>Βλεννώδη κύτταρα</a:t>
            </a:r>
            <a:endParaRPr dirty="0">
              <a:effectLst>
                <a:outerShdw blurRad="38100" dist="38100" dir="2700000">
                  <a:srgbClr val="000000"/>
                </a:outerShdw>
              </a:effectLst>
            </a:endParaRPr>
          </a:p>
          <a:p>
            <a:pPr lvl="1" eaLnBrk="1" hangingPunct="1">
              <a:lnSpc>
                <a:spcPct val="90000"/>
              </a:lnSpc>
            </a:pPr>
            <a:r>
              <a:rPr dirty="0">
                <a:effectLst>
                  <a:outerShdw blurRad="38100" dist="38100" dir="2700000">
                    <a:srgbClr val="000000"/>
                  </a:outerShdw>
                </a:effectLst>
              </a:rPr>
              <a:t>Βλέννη</a:t>
            </a:r>
            <a:endParaRPr dirty="0">
              <a:effectLst>
                <a:outerShdw blurRad="38100" dist="38100" dir="2700000">
                  <a:srgbClr val="000000"/>
                </a:outerShdw>
              </a:effectLst>
            </a:endParaRPr>
          </a:p>
          <a:p>
            <a:pPr lvl="1" eaLnBrk="1" hangingPunct="1">
              <a:lnSpc>
                <a:spcPct val="90000"/>
              </a:lnSpc>
            </a:pPr>
            <a:r>
              <a:rPr dirty="0">
                <a:effectLst>
                  <a:outerShdw blurRad="38100" dist="38100" dir="2700000">
                    <a:srgbClr val="000000"/>
                  </a:outerShdw>
                </a:effectLst>
              </a:rPr>
              <a:t>Ενδογενής παράγοντας</a:t>
            </a:r>
            <a:endParaRPr dirty="0">
              <a:effectLst>
                <a:outerShdw blurRad="38100" dist="38100" dir="2700000">
                  <a:srgbClr val="000000"/>
                </a:outerShdw>
              </a:effectLst>
            </a:endParaRPr>
          </a:p>
          <a:p>
            <a:pPr eaLnBrk="1" hangingPunct="1">
              <a:lnSpc>
                <a:spcPct val="90000"/>
              </a:lnSpc>
            </a:pPr>
            <a:r>
              <a:rPr lang="en-US" altLang="x-none" dirty="0">
                <a:effectLst>
                  <a:outerShdw blurRad="38100" dist="38100" dir="2700000">
                    <a:srgbClr val="000000"/>
                  </a:outerShdw>
                </a:effectLst>
              </a:rPr>
              <a:t>G-</a:t>
            </a:r>
            <a:r>
              <a:rPr dirty="0">
                <a:effectLst>
                  <a:outerShdw blurRad="38100" dist="38100" dir="2700000">
                    <a:srgbClr val="000000"/>
                  </a:outerShdw>
                </a:effectLst>
              </a:rPr>
              <a:t>κύτταρα</a:t>
            </a:r>
            <a:endParaRPr dirty="0">
              <a:effectLst>
                <a:outerShdw blurRad="38100" dist="38100" dir="2700000">
                  <a:srgbClr val="000000"/>
                </a:outerShdw>
              </a:effectLst>
            </a:endParaRPr>
          </a:p>
          <a:p>
            <a:pPr lvl="1" eaLnBrk="1" hangingPunct="1">
              <a:lnSpc>
                <a:spcPct val="90000"/>
              </a:lnSpc>
            </a:pPr>
            <a:r>
              <a:rPr dirty="0">
                <a:effectLst>
                  <a:outerShdw blurRad="38100" dist="38100" dir="2700000">
                    <a:srgbClr val="000000"/>
                  </a:outerShdw>
                </a:effectLst>
              </a:rPr>
              <a:t>Γαστρίνη</a:t>
            </a:r>
            <a:endParaRPr dirty="0">
              <a:effectLst>
                <a:outerShdw blurRad="38100" dist="38100" dir="2700000">
                  <a:srgbClr val="000000"/>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3490" name="Picture 2"/>
          <p:cNvPicPr>
            <a:picLocks noGrp="1" noChangeAspect="1"/>
          </p:cNvPicPr>
          <p:nvPr>
            <p:ph idx="1" hasCustomPrompt="1"/>
          </p:nvPr>
        </p:nvPicPr>
        <p:blipFill>
          <a:blip r:embed="rId1"/>
          <a:srcRect/>
          <a:stretch>
            <a:fillRect/>
          </a:stretch>
        </p:blipFill>
        <p:spPr>
          <a:xfrm>
            <a:off x="0" y="0"/>
            <a:ext cx="8842375" cy="6858000"/>
          </a:xfrm>
          <a:ln/>
        </p:spPr>
      </p:pic>
      <p:sp>
        <p:nvSpPr>
          <p:cNvPr id="158723" name="Text Box 3"/>
          <p:cNvSpPr txBox="1">
            <a:spLocks noChangeArrowheads="1"/>
          </p:cNvSpPr>
          <p:nvPr/>
        </p:nvSpPr>
        <p:spPr bwMode="auto">
          <a:xfrm>
            <a:off x="3851275" y="1196975"/>
            <a:ext cx="1512888" cy="641350"/>
          </a:xfrm>
          <a:prstGeom prst="rect">
            <a:avLst/>
          </a:prstGeom>
          <a:solidFill>
            <a:schemeClr val="bg1"/>
          </a:solidFill>
          <a:ln w="9525">
            <a:noFill/>
            <a:miter lim="800000"/>
          </a:ln>
          <a:effectLst/>
        </p:spPr>
        <p:txBody>
          <a:bodyPr>
            <a:spAutoFit/>
          </a:bodyPr>
          <a:p>
            <a:pPr eaLnBrk="1" hangingPunct="1">
              <a:spcBef>
                <a:spcPct val="50000"/>
              </a:spcBef>
              <a:buNone/>
            </a:pPr>
            <a:r>
              <a:rPr b="1" dirty="0">
                <a:effectLst>
                  <a:outerShdw blurRad="38100" dist="38100" dir="2700000">
                    <a:srgbClr val="000000"/>
                  </a:outerShdw>
                </a:effectLst>
                <a:latin typeface="Arial" panose="020B0604020202020204" pitchFamily="34" charset="0"/>
              </a:rPr>
              <a:t>Βλεννώδη κύτταρα</a:t>
            </a:r>
            <a:endParaRPr b="1" dirty="0">
              <a:effectLst>
                <a:outerShdw blurRad="38100" dist="38100" dir="2700000">
                  <a:srgbClr val="000000"/>
                </a:outerShdw>
              </a:effectLst>
              <a:latin typeface="Arial" panose="020B0604020202020204" pitchFamily="34" charset="0"/>
            </a:endParaRPr>
          </a:p>
        </p:txBody>
      </p:sp>
      <p:sp>
        <p:nvSpPr>
          <p:cNvPr id="158724" name="Text Box 4"/>
          <p:cNvSpPr txBox="1">
            <a:spLocks noChangeArrowheads="1"/>
          </p:cNvSpPr>
          <p:nvPr/>
        </p:nvSpPr>
        <p:spPr bwMode="auto">
          <a:xfrm>
            <a:off x="3851275" y="2708275"/>
            <a:ext cx="1728788" cy="366713"/>
          </a:xfrm>
          <a:prstGeom prst="rect">
            <a:avLst/>
          </a:prstGeom>
          <a:solidFill>
            <a:schemeClr val="bg1"/>
          </a:solidFill>
          <a:ln w="9525">
            <a:noFill/>
            <a:miter lim="800000"/>
          </a:ln>
          <a:effectLst/>
        </p:spPr>
        <p:txBody>
          <a:bodyPr>
            <a:spAutoFit/>
          </a:bodyPr>
          <a:p>
            <a:pPr eaLnBrk="1" hangingPunct="1">
              <a:spcBef>
                <a:spcPct val="50000"/>
              </a:spcBef>
              <a:buNone/>
            </a:pPr>
            <a:r>
              <a:rPr b="1" dirty="0">
                <a:effectLst>
                  <a:outerShdw blurRad="38100" dist="38100" dir="2700000">
                    <a:srgbClr val="000000"/>
                  </a:outerShdw>
                </a:effectLst>
                <a:latin typeface="Arial" panose="020B0604020202020204" pitchFamily="34" charset="0"/>
              </a:rPr>
              <a:t>Καλυπτήρια</a:t>
            </a:r>
            <a:endParaRPr b="1" dirty="0">
              <a:effectLst>
                <a:outerShdw blurRad="38100" dist="38100" dir="2700000">
                  <a:srgbClr val="000000"/>
                </a:outerShdw>
              </a:effectLst>
              <a:latin typeface="Arial" panose="020B0604020202020204" pitchFamily="34" charset="0"/>
            </a:endParaRPr>
          </a:p>
        </p:txBody>
      </p:sp>
      <p:sp>
        <p:nvSpPr>
          <p:cNvPr id="158725" name="Text Box 5"/>
          <p:cNvSpPr txBox="1">
            <a:spLocks noChangeArrowheads="1"/>
          </p:cNvSpPr>
          <p:nvPr/>
        </p:nvSpPr>
        <p:spPr bwMode="auto">
          <a:xfrm>
            <a:off x="4067175" y="4365625"/>
            <a:ext cx="1584325" cy="641350"/>
          </a:xfrm>
          <a:prstGeom prst="rect">
            <a:avLst/>
          </a:prstGeom>
          <a:solidFill>
            <a:schemeClr val="bg1"/>
          </a:solidFill>
          <a:ln w="9525">
            <a:noFill/>
            <a:miter lim="800000"/>
          </a:ln>
          <a:effectLst/>
        </p:spPr>
        <p:txBody>
          <a:bodyPr>
            <a:spAutoFit/>
          </a:bodyPr>
          <a:p>
            <a:pPr eaLnBrk="1" hangingPunct="1">
              <a:spcBef>
                <a:spcPct val="50000"/>
              </a:spcBef>
              <a:buNone/>
            </a:pPr>
            <a:r>
              <a:rPr b="1" dirty="0">
                <a:effectLst>
                  <a:outerShdw blurRad="38100" dist="38100" dir="2700000">
                    <a:srgbClr val="000000"/>
                  </a:outerShdw>
                </a:effectLst>
                <a:latin typeface="Arial" panose="020B0604020202020204" pitchFamily="34" charset="0"/>
              </a:rPr>
              <a:t>Κύρια κύτταρα</a:t>
            </a:r>
            <a:endParaRPr b="1" dirty="0">
              <a:effectLst>
                <a:outerShdw blurRad="38100" dist="38100" dir="2700000">
                  <a:srgbClr val="000000"/>
                </a:outerShdw>
              </a:effectLst>
              <a:latin typeface="Arial" panose="020B0604020202020204" pitchFamily="34" charset="0"/>
            </a:endParaRPr>
          </a:p>
        </p:txBody>
      </p:sp>
      <p:sp>
        <p:nvSpPr>
          <p:cNvPr id="158726" name="Text Box 6"/>
          <p:cNvSpPr txBox="1">
            <a:spLocks noChangeArrowheads="1"/>
          </p:cNvSpPr>
          <p:nvPr/>
        </p:nvSpPr>
        <p:spPr bwMode="auto">
          <a:xfrm>
            <a:off x="3924300" y="6021388"/>
            <a:ext cx="1727200" cy="396875"/>
          </a:xfrm>
          <a:prstGeom prst="rect">
            <a:avLst/>
          </a:prstGeom>
          <a:solidFill>
            <a:schemeClr val="bg1"/>
          </a:solidFill>
          <a:ln w="9525">
            <a:noFill/>
            <a:miter lim="800000"/>
          </a:ln>
          <a:effectLst/>
        </p:spPr>
        <p:txBody>
          <a:bodyPr>
            <a:spAutoFit/>
          </a:bodyPr>
          <a:p>
            <a:pPr eaLnBrk="1" hangingPunct="1">
              <a:spcBef>
                <a:spcPct val="50000"/>
              </a:spcBef>
              <a:buNone/>
            </a:pPr>
            <a:r>
              <a:rPr lang="en-US" altLang="x-none" sz="2000" b="1" dirty="0">
                <a:effectLst>
                  <a:outerShdw blurRad="38100" dist="38100" dir="2700000">
                    <a:srgbClr val="000000"/>
                  </a:outerShdw>
                </a:effectLst>
                <a:latin typeface="Arial" panose="020B0604020202020204" pitchFamily="34" charset="0"/>
              </a:rPr>
              <a:t>G-</a:t>
            </a:r>
            <a:r>
              <a:rPr sz="2000" b="1" dirty="0">
                <a:effectLst>
                  <a:outerShdw blurRad="38100" dist="38100" dir="2700000">
                    <a:srgbClr val="000000"/>
                  </a:outerShdw>
                </a:effectLst>
                <a:latin typeface="Arial" panose="020B0604020202020204" pitchFamily="34" charset="0"/>
              </a:rPr>
              <a:t>κύτταρα</a:t>
            </a:r>
            <a:endParaRPr sz="2000" b="1" dirty="0">
              <a:effectLst>
                <a:outerShdw blurRad="38100" dist="38100" dir="2700000">
                  <a:srgbClr val="000000"/>
                </a:outerShdw>
              </a:effectLst>
              <a:latin typeface="Arial" panose="020B0604020202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218" name="Picture 4"/>
          <p:cNvPicPr>
            <a:picLocks noChangeAspect="1"/>
          </p:cNvPicPr>
          <p:nvPr/>
        </p:nvPicPr>
        <p:blipFill>
          <a:blip r:embed="rId1"/>
          <a:stretch>
            <a:fillRect/>
          </a:stretch>
        </p:blipFill>
        <p:spPr>
          <a:xfrm>
            <a:off x="323850" y="188913"/>
            <a:ext cx="8424863" cy="6408737"/>
          </a:xfrm>
          <a:prstGeom prst="rect">
            <a:avLst/>
          </a:prstGeom>
          <a:noFill/>
          <a:ln w="9525">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59746" name="Rectangle 2"/>
          <p:cNvSpPr>
            <a:spLocks noGrp="1" noRot="1" noChangeArrowheads="1"/>
          </p:cNvSpPr>
          <p:nvPr>
            <p:ph type="title" hasCustomPrompt="1"/>
          </p:nvPr>
        </p:nvSpPr>
        <p:spPr>
          <a:xfrm>
            <a:off x="301625" y="228600"/>
            <a:ext cx="8510588" cy="608013"/>
          </a:xfrm>
        </p:spPr>
        <p:txBody>
          <a:bodyPr vert="horz" wrap="square" lIns="91440" tIns="45720" rIns="91440" bIns="45720" numCol="1" anchor="ctr" anchorCtr="0" compatLnSpc="1"/>
          <a:p>
            <a:pPr eaLnBrk="1" hangingPunct="1">
              <a:buNone/>
            </a:pPr>
            <a:r>
              <a:rPr sz="4000" dirty="0">
                <a:effectLst>
                  <a:outerShdw blurRad="38100" dist="38100" dir="2700000">
                    <a:srgbClr val="000000"/>
                  </a:outerShdw>
                </a:effectLst>
              </a:rPr>
              <a:t>Η πέψη στο στομάχι</a:t>
            </a:r>
            <a:endParaRPr sz="4000" dirty="0">
              <a:effectLst>
                <a:outerShdw blurRad="38100" dist="38100" dir="2700000">
                  <a:srgbClr val="000000"/>
                </a:outerShdw>
              </a:effectLst>
            </a:endParaRPr>
          </a:p>
        </p:txBody>
      </p:sp>
      <p:sp>
        <p:nvSpPr>
          <p:cNvPr id="159747" name="Rectangle 3"/>
          <p:cNvSpPr>
            <a:spLocks noGrp="1" noRot="1" noChangeArrowheads="1"/>
          </p:cNvSpPr>
          <p:nvPr>
            <p:ph idx="1" hasCustomPrompt="1"/>
          </p:nvPr>
        </p:nvSpPr>
        <p:spPr>
          <a:xfrm>
            <a:off x="301625" y="981075"/>
            <a:ext cx="8540750" cy="5118100"/>
          </a:xfrm>
        </p:spPr>
        <p:txBody>
          <a:bodyPr vert="horz" wrap="square" lIns="91440" tIns="45720" rIns="91440" bIns="45720" numCol="1" anchor="t" anchorCtr="0" compatLnSpc="1"/>
          <a:lstStyle/>
          <a:p>
            <a:pPr eaLnBrk="1" hangingPunct="1">
              <a:buNone/>
            </a:pPr>
            <a:r>
              <a:rPr dirty="0">
                <a:effectLst>
                  <a:outerShdw blurRad="38100" dist="38100" dir="2700000">
                    <a:srgbClr val="000000"/>
                  </a:outerShdw>
                </a:effectLst>
              </a:rPr>
              <a:t>Η </a:t>
            </a:r>
            <a:r>
              <a:rPr dirty="0">
                <a:solidFill>
                  <a:srgbClr val="FFFF00"/>
                </a:solidFill>
                <a:effectLst>
                  <a:outerShdw blurRad="38100" dist="38100" dir="2700000">
                    <a:srgbClr val="000000"/>
                  </a:outerShdw>
                </a:effectLst>
              </a:rPr>
              <a:t>πεψίνη</a:t>
            </a:r>
            <a:r>
              <a:rPr dirty="0">
                <a:effectLst>
                  <a:outerShdw blurRad="38100" dist="38100" dir="2700000">
                    <a:srgbClr val="000000"/>
                  </a:outerShdw>
                </a:effectLst>
              </a:rPr>
              <a:t> διασπά τις πρωτεινες σε μικρότερα μόρια, τις </a:t>
            </a:r>
            <a:r>
              <a:rPr dirty="0">
                <a:solidFill>
                  <a:srgbClr val="FFFF00"/>
                </a:solidFill>
                <a:effectLst>
                  <a:outerShdw blurRad="38100" dist="38100" dir="2700000">
                    <a:srgbClr val="000000"/>
                  </a:outerShdw>
                </a:effectLst>
              </a:rPr>
              <a:t>πεπτόνες</a:t>
            </a:r>
            <a:r>
              <a:rPr dirty="0">
                <a:effectLst>
                  <a:outerShdw blurRad="38100" dist="38100" dir="2700000">
                    <a:srgbClr val="000000"/>
                  </a:outerShdw>
                </a:effectLst>
              </a:rPr>
              <a:t>.</a:t>
            </a:r>
            <a:endParaRPr dirty="0">
              <a:effectLst>
                <a:outerShdw blurRad="38100" dist="38100" dir="2700000">
                  <a:srgbClr val="000000"/>
                </a:outerShdw>
              </a:effectLst>
            </a:endParaRPr>
          </a:p>
          <a:p>
            <a:pPr eaLnBrk="1" hangingPunct="1">
              <a:buNone/>
            </a:pPr>
            <a:endParaRPr dirty="0">
              <a:effectLst>
                <a:outerShdw blurRad="38100" dist="38100" dir="2700000">
                  <a:srgbClr val="000000"/>
                </a:outerShdw>
              </a:effectLst>
            </a:endParaRPr>
          </a:p>
          <a:p>
            <a:pPr eaLnBrk="1" hangingPunct="1">
              <a:buNone/>
            </a:pPr>
            <a:r>
              <a:rPr dirty="0">
                <a:effectLst>
                  <a:outerShdw blurRad="38100" dist="38100" dir="2700000">
                    <a:srgbClr val="000000"/>
                  </a:outerShdw>
                </a:effectLst>
              </a:rPr>
              <a:t>Το </a:t>
            </a:r>
            <a:r>
              <a:rPr dirty="0">
                <a:solidFill>
                  <a:srgbClr val="FFFF00"/>
                </a:solidFill>
                <a:effectLst>
                  <a:outerShdw blurRad="38100" dist="38100" dir="2700000">
                    <a:srgbClr val="000000"/>
                  </a:outerShdw>
                </a:effectLst>
              </a:rPr>
              <a:t>υδροχλωρικό οξύ</a:t>
            </a:r>
            <a:r>
              <a:rPr dirty="0">
                <a:effectLst>
                  <a:outerShdw blurRad="38100" dist="38100" dir="2700000">
                    <a:srgbClr val="000000"/>
                  </a:outerShdw>
                </a:effectLst>
              </a:rPr>
              <a:t> ενεργοποιεί την πεψίνη, διατηρεί χαμηλό το </a:t>
            </a:r>
            <a:r>
              <a:rPr lang="en-US" altLang="x-none" dirty="0">
                <a:effectLst>
                  <a:outerShdw blurRad="38100" dist="38100" dir="2700000">
                    <a:srgbClr val="000000"/>
                  </a:outerShdw>
                </a:effectLst>
              </a:rPr>
              <a:t>p</a:t>
            </a:r>
            <a:r>
              <a:rPr dirty="0">
                <a:effectLst>
                  <a:outerShdw blurRad="38100" dist="38100" dir="2700000">
                    <a:srgbClr val="000000"/>
                  </a:outerShdw>
                </a:effectLst>
              </a:rPr>
              <a:t>Η του γαστρικού υγρού εμποδίζοντας έτσι την ανάπτυξη των μικροβίων που έρχονται από το στόμα.</a:t>
            </a:r>
            <a:endParaRPr dirty="0">
              <a:effectLst>
                <a:outerShdw blurRad="38100" dist="38100" dir="2700000">
                  <a:srgbClr val="000000"/>
                </a:outerShdw>
              </a:effectLst>
            </a:endParaRPr>
          </a:p>
          <a:p>
            <a:pPr eaLnBrk="1" hangingPunct="1">
              <a:buNone/>
            </a:pPr>
            <a:endParaRPr dirty="0">
              <a:effectLst>
                <a:outerShdw blurRad="38100" dist="38100" dir="2700000">
                  <a:srgbClr val="000000"/>
                </a:outerShdw>
              </a:effectLst>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5538" name="Text Box 2"/>
          <p:cNvSpPr txBox="1"/>
          <p:nvPr/>
        </p:nvSpPr>
        <p:spPr>
          <a:xfrm>
            <a:off x="3059113" y="115888"/>
            <a:ext cx="2078037" cy="396875"/>
          </a:xfrm>
          <a:prstGeom prst="rect">
            <a:avLst/>
          </a:prstGeom>
          <a:solidFill>
            <a:schemeClr val="folHlink"/>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2000" b="1" dirty="0"/>
              <a:t>ΣΤΑΔΙΑ ΠΕΨΗΣ</a:t>
            </a:r>
            <a:endParaRPr lang="el-GR" altLang="el-GR" sz="2000" b="1" dirty="0"/>
          </a:p>
        </p:txBody>
      </p:sp>
      <p:sp>
        <p:nvSpPr>
          <p:cNvPr id="65539" name="Text Box 3"/>
          <p:cNvSpPr txBox="1"/>
          <p:nvPr/>
        </p:nvSpPr>
        <p:spPr>
          <a:xfrm>
            <a:off x="323850" y="469900"/>
            <a:ext cx="2041525" cy="366713"/>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800" b="1" dirty="0"/>
              <a:t>ΓΑΣΤΡΙΚΗ ΠΕΨΗ</a:t>
            </a:r>
            <a:endParaRPr lang="el-GR" altLang="el-GR" sz="1800" b="1" dirty="0"/>
          </a:p>
        </p:txBody>
      </p:sp>
      <p:pic>
        <p:nvPicPr>
          <p:cNvPr id="65540" name="Picture 4"/>
          <p:cNvPicPr>
            <a:picLocks noChangeAspect="1"/>
          </p:cNvPicPr>
          <p:nvPr/>
        </p:nvPicPr>
        <p:blipFill>
          <a:blip r:embed="rId1"/>
          <a:stretch>
            <a:fillRect/>
          </a:stretch>
        </p:blipFill>
        <p:spPr>
          <a:xfrm>
            <a:off x="7807325" y="260350"/>
            <a:ext cx="1095375" cy="2160588"/>
          </a:xfrm>
          <a:prstGeom prst="rect">
            <a:avLst/>
          </a:prstGeom>
          <a:noFill/>
          <a:ln w="9525">
            <a:noFill/>
          </a:ln>
        </p:spPr>
      </p:pic>
      <p:sp>
        <p:nvSpPr>
          <p:cNvPr id="65541" name="Text Box 5"/>
          <p:cNvSpPr txBox="1"/>
          <p:nvPr/>
        </p:nvSpPr>
        <p:spPr>
          <a:xfrm>
            <a:off x="447675" y="1889125"/>
            <a:ext cx="2039938" cy="3365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πνευμονογαστρικό</a:t>
            </a:r>
            <a:endParaRPr lang="el-GR" altLang="el-GR" sz="1600" b="1" dirty="0"/>
          </a:p>
        </p:txBody>
      </p:sp>
      <p:sp>
        <p:nvSpPr>
          <p:cNvPr id="65542" name="AutoShape 6"/>
          <p:cNvSpPr/>
          <p:nvPr/>
        </p:nvSpPr>
        <p:spPr>
          <a:xfrm>
            <a:off x="971550" y="2205038"/>
            <a:ext cx="360363" cy="1295400"/>
          </a:xfrm>
          <a:prstGeom prst="lightningBol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l-GR" altLang="el-GR" sz="1800" dirty="0"/>
          </a:p>
        </p:txBody>
      </p:sp>
      <p:sp>
        <p:nvSpPr>
          <p:cNvPr id="65543" name="Text Box 7"/>
          <p:cNvSpPr txBox="1"/>
          <p:nvPr/>
        </p:nvSpPr>
        <p:spPr>
          <a:xfrm>
            <a:off x="592138" y="3616325"/>
            <a:ext cx="1852612" cy="336550"/>
          </a:xfrm>
          <a:prstGeom prst="rect">
            <a:avLst/>
          </a:prstGeom>
          <a:solidFill>
            <a:srgbClr val="F6E0A8"/>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Γαστρικοί αδένες</a:t>
            </a:r>
            <a:endParaRPr lang="el-GR" altLang="el-GR" sz="1600" b="1" dirty="0"/>
          </a:p>
        </p:txBody>
      </p:sp>
      <p:sp>
        <p:nvSpPr>
          <p:cNvPr id="65544" name="Line 8"/>
          <p:cNvSpPr/>
          <p:nvPr/>
        </p:nvSpPr>
        <p:spPr>
          <a:xfrm>
            <a:off x="1476375" y="4005263"/>
            <a:ext cx="0" cy="574675"/>
          </a:xfrm>
          <a:prstGeom prst="line">
            <a:avLst/>
          </a:prstGeom>
          <a:ln w="38100" cap="flat" cmpd="sng">
            <a:solidFill>
              <a:schemeClr val="accent2"/>
            </a:solidFill>
            <a:prstDash val="solid"/>
            <a:headEnd type="none" w="med" len="med"/>
            <a:tailEnd type="triangle" w="med" len="med"/>
          </a:ln>
        </p:spPr>
      </p:sp>
      <p:sp>
        <p:nvSpPr>
          <p:cNvPr id="65545" name="Text Box 9"/>
          <p:cNvSpPr txBox="1"/>
          <p:nvPr/>
        </p:nvSpPr>
        <p:spPr>
          <a:xfrm>
            <a:off x="519113" y="4840288"/>
            <a:ext cx="2152650" cy="825500"/>
          </a:xfrm>
          <a:prstGeom prst="rect">
            <a:avLst/>
          </a:prstGeom>
          <a:solidFill>
            <a:schemeClr val="accent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None/>
            </a:pPr>
            <a:r>
              <a:rPr lang="el-GR" altLang="el-GR" sz="1600" b="1" dirty="0"/>
              <a:t>Έκκριση γαστρικών</a:t>
            </a:r>
            <a:endParaRPr lang="el-GR" altLang="el-GR" sz="1600" b="1" dirty="0"/>
          </a:p>
          <a:p>
            <a:pPr marL="0" lvl="0" indent="0" algn="ctr" eaLnBrk="1" hangingPunct="1">
              <a:spcBef>
                <a:spcPct val="0"/>
              </a:spcBef>
              <a:buNone/>
            </a:pPr>
            <a:r>
              <a:rPr lang="el-GR" altLang="el-GR" sz="1600" b="1" dirty="0"/>
              <a:t>Υγρών</a:t>
            </a:r>
            <a:endParaRPr lang="el-GR" altLang="el-GR" sz="1600" b="1" dirty="0"/>
          </a:p>
          <a:p>
            <a:pPr marL="0" lvl="0" indent="0" algn="ctr" eaLnBrk="1" hangingPunct="1">
              <a:spcBef>
                <a:spcPct val="0"/>
              </a:spcBef>
              <a:buNone/>
            </a:pPr>
            <a:r>
              <a:rPr lang="el-GR" altLang="el-GR" sz="1600" b="1" dirty="0"/>
              <a:t>2000-3000 </a:t>
            </a:r>
            <a:r>
              <a:rPr lang="en-US" altLang="el-GR" sz="1600" b="1" dirty="0"/>
              <a:t>ml/</a:t>
            </a:r>
            <a:r>
              <a:rPr lang="el-GR" altLang="el-GR" sz="1600" b="1" dirty="0"/>
              <a:t>24ωρο</a:t>
            </a:r>
            <a:endParaRPr lang="el-GR" altLang="el-GR" sz="1600" b="1" dirty="0"/>
          </a:p>
        </p:txBody>
      </p:sp>
      <p:sp>
        <p:nvSpPr>
          <p:cNvPr id="65546" name="Text Box 10"/>
          <p:cNvSpPr txBox="1"/>
          <p:nvPr/>
        </p:nvSpPr>
        <p:spPr>
          <a:xfrm>
            <a:off x="3184525" y="1889125"/>
            <a:ext cx="1746250" cy="33655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δωδεκαδάκτυλο</a:t>
            </a:r>
            <a:endParaRPr lang="el-GR" altLang="el-GR" sz="1600" b="1" dirty="0"/>
          </a:p>
        </p:txBody>
      </p:sp>
      <p:sp>
        <p:nvSpPr>
          <p:cNvPr id="65547" name="Line 11"/>
          <p:cNvSpPr/>
          <p:nvPr/>
        </p:nvSpPr>
        <p:spPr>
          <a:xfrm>
            <a:off x="3924300" y="2276475"/>
            <a:ext cx="0" cy="504825"/>
          </a:xfrm>
          <a:prstGeom prst="line">
            <a:avLst/>
          </a:prstGeom>
          <a:ln w="38100" cap="flat" cmpd="sng">
            <a:solidFill>
              <a:schemeClr val="accent2"/>
            </a:solidFill>
            <a:prstDash val="solid"/>
            <a:headEnd type="none" w="med" len="med"/>
            <a:tailEnd type="triangle" w="med" len="med"/>
          </a:ln>
        </p:spPr>
      </p:sp>
      <p:sp>
        <p:nvSpPr>
          <p:cNvPr id="65548" name="Text Box 12"/>
          <p:cNvSpPr txBox="1"/>
          <p:nvPr/>
        </p:nvSpPr>
        <p:spPr>
          <a:xfrm>
            <a:off x="3400425" y="2897188"/>
            <a:ext cx="1071563" cy="336550"/>
          </a:xfrm>
          <a:prstGeom prst="rect">
            <a:avLst/>
          </a:prstGeom>
          <a:solidFill>
            <a:srgbClr val="CCFF33"/>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γαστρίνη</a:t>
            </a:r>
            <a:endParaRPr lang="el-GR" altLang="el-GR" sz="1600" b="1" dirty="0"/>
          </a:p>
        </p:txBody>
      </p:sp>
      <p:sp>
        <p:nvSpPr>
          <p:cNvPr id="65549" name="AutoShape 13"/>
          <p:cNvSpPr/>
          <p:nvPr/>
        </p:nvSpPr>
        <p:spPr>
          <a:xfrm rot="5400000">
            <a:off x="2879725" y="3033713"/>
            <a:ext cx="504825" cy="1152525"/>
          </a:xfrm>
          <a:prstGeom prst="lightningBolt">
            <a:avLst/>
          </a:prstGeom>
          <a:solidFill>
            <a:schemeClr val="accent1"/>
          </a:solidFill>
          <a:ln w="9525" cap="flat" cmpd="sng">
            <a:solidFill>
              <a:schemeClr val="tx1"/>
            </a:solidFill>
            <a:prstDash val="solid"/>
            <a:miter/>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l-GR" altLang="el-GR" sz="1800" dirty="0"/>
          </a:p>
        </p:txBody>
      </p:sp>
      <p:sp>
        <p:nvSpPr>
          <p:cNvPr id="65550" name="AutoShape 14"/>
          <p:cNvSpPr/>
          <p:nvPr/>
        </p:nvSpPr>
        <p:spPr>
          <a:xfrm>
            <a:off x="2771775" y="5084763"/>
            <a:ext cx="720725" cy="288925"/>
          </a:xfrm>
          <a:custGeom>
            <a:avLst/>
            <a:gdLst>
              <a:gd name="txL" fmla="*/ 3375 w 21600"/>
              <a:gd name="txT" fmla="*/ 5400 h 21600"/>
              <a:gd name="txR" fmla="*/ 18900 w 21600"/>
              <a:gd name="txB" fmla="*/ 16200 h 21600"/>
            </a:gdLst>
            <a:ahLst/>
            <a:cxnLst>
              <a:cxn ang="17694720">
                <a:pos x="2147483646" y="0"/>
              </a:cxn>
              <a:cxn ang="11796480">
                <a:pos x="0" y="2147483646"/>
              </a:cxn>
              <a:cxn ang="5898240">
                <a:pos x="2147483646" y="2147483646"/>
              </a:cxn>
              <a:cxn ang="0">
                <a:pos x="2147483646" y="2147483646"/>
              </a:cxn>
            </a:cxnLst>
            <a:rect l="txL" t="txT" r="txR" b="txB"/>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alpha val="100000"/>
            </a:schemeClr>
          </a:solidFill>
          <a:ln w="9525" cap="flat" cmpd="sng">
            <a:solidFill>
              <a:schemeClr val="tx1">
                <a:alpha val="100000"/>
              </a:schemeClr>
            </a:solidFill>
            <a:prstDash val="solid"/>
            <a:miter lim="800000"/>
            <a:headEnd type="none" w="med" len="med"/>
            <a:tailEnd type="none" w="med" len="med"/>
          </a:ln>
        </p:spPr>
        <p:txBody>
          <a:bodyPr/>
          <a:p>
            <a:endParaRPr lang="en-US"/>
          </a:p>
        </p:txBody>
      </p:sp>
      <p:sp>
        <p:nvSpPr>
          <p:cNvPr id="65551" name="Text Box 15"/>
          <p:cNvSpPr txBox="1"/>
          <p:nvPr/>
        </p:nvSpPr>
        <p:spPr>
          <a:xfrm>
            <a:off x="3759200" y="4264025"/>
            <a:ext cx="1903413" cy="336550"/>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Υδροχλωρικό οξύ</a:t>
            </a:r>
            <a:endParaRPr lang="el-GR" altLang="el-GR" sz="1600" b="1" dirty="0"/>
          </a:p>
        </p:txBody>
      </p:sp>
      <p:sp>
        <p:nvSpPr>
          <p:cNvPr id="65552" name="Text Box 16"/>
          <p:cNvSpPr txBox="1"/>
          <p:nvPr/>
        </p:nvSpPr>
        <p:spPr>
          <a:xfrm>
            <a:off x="3759200" y="4768850"/>
            <a:ext cx="882650" cy="336550"/>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πεψίνη</a:t>
            </a:r>
            <a:endParaRPr lang="el-GR" altLang="el-GR" sz="1600" b="1" dirty="0"/>
          </a:p>
        </p:txBody>
      </p:sp>
      <p:sp>
        <p:nvSpPr>
          <p:cNvPr id="65553" name="Text Box 17"/>
          <p:cNvSpPr txBox="1"/>
          <p:nvPr/>
        </p:nvSpPr>
        <p:spPr>
          <a:xfrm>
            <a:off x="3759200" y="5489575"/>
            <a:ext cx="1268413" cy="336550"/>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γαστρισίνη</a:t>
            </a:r>
            <a:endParaRPr lang="el-GR" altLang="el-GR" sz="1600" b="1" dirty="0"/>
          </a:p>
        </p:txBody>
      </p:sp>
      <p:sp>
        <p:nvSpPr>
          <p:cNvPr id="65554" name="Text Box 18"/>
          <p:cNvSpPr txBox="1"/>
          <p:nvPr/>
        </p:nvSpPr>
        <p:spPr>
          <a:xfrm>
            <a:off x="3687763" y="6280150"/>
            <a:ext cx="1281112" cy="336550"/>
          </a:xfrm>
          <a:prstGeom prst="rect">
            <a:avLst/>
          </a:prstGeom>
          <a:solidFill>
            <a:srgbClr val="FFFF00"/>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600" b="1" dirty="0"/>
              <a:t>γελατινάση</a:t>
            </a:r>
            <a:endParaRPr lang="el-GR" altLang="el-GR" sz="1600" b="1" dirty="0"/>
          </a:p>
        </p:txBody>
      </p:sp>
      <p:sp>
        <p:nvSpPr>
          <p:cNvPr id="65555" name="Line 19"/>
          <p:cNvSpPr/>
          <p:nvPr/>
        </p:nvSpPr>
        <p:spPr>
          <a:xfrm flipV="1">
            <a:off x="5651500" y="3355975"/>
            <a:ext cx="720725" cy="1081088"/>
          </a:xfrm>
          <a:prstGeom prst="line">
            <a:avLst/>
          </a:prstGeom>
          <a:ln w="9525" cap="flat" cmpd="sng">
            <a:solidFill>
              <a:schemeClr val="tx1"/>
            </a:solidFill>
            <a:prstDash val="solid"/>
            <a:headEnd type="none" w="med" len="med"/>
            <a:tailEnd type="triangle" w="med" len="med"/>
          </a:ln>
        </p:spPr>
      </p:sp>
      <p:sp>
        <p:nvSpPr>
          <p:cNvPr id="65556" name="Text Box 20"/>
          <p:cNvSpPr txBox="1"/>
          <p:nvPr/>
        </p:nvSpPr>
        <p:spPr>
          <a:xfrm>
            <a:off x="6372225" y="2781300"/>
            <a:ext cx="2781300" cy="1368425"/>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solidFill>
                  <a:schemeClr val="accent2"/>
                </a:solidFill>
              </a:rPr>
              <a:t>Ενεργοποιεί το πεψινογόνο</a:t>
            </a:r>
            <a:endParaRPr lang="el-GR" altLang="el-GR" sz="1400" b="1" dirty="0">
              <a:solidFill>
                <a:schemeClr val="accent2"/>
              </a:solidFill>
            </a:endParaRPr>
          </a:p>
          <a:p>
            <a:pPr marL="0" lvl="0" indent="0" eaLnBrk="1" hangingPunct="1">
              <a:spcBef>
                <a:spcPct val="0"/>
              </a:spcBef>
              <a:buNone/>
            </a:pPr>
            <a:r>
              <a:rPr lang="el-GR" altLang="el-GR" sz="1400" b="1" dirty="0">
                <a:solidFill>
                  <a:schemeClr val="accent2"/>
                </a:solidFill>
              </a:rPr>
              <a:t>Σε πεψίνη</a:t>
            </a:r>
            <a:endParaRPr lang="el-GR" altLang="el-GR" sz="1400" b="1" dirty="0">
              <a:solidFill>
                <a:schemeClr val="accent2"/>
              </a:solidFill>
            </a:endParaRPr>
          </a:p>
          <a:p>
            <a:pPr marL="0" lvl="0" indent="0" eaLnBrk="1" hangingPunct="1">
              <a:spcBef>
                <a:spcPct val="0"/>
              </a:spcBef>
              <a:buNone/>
            </a:pPr>
            <a:r>
              <a:rPr lang="el-GR" altLang="el-GR" sz="1400" b="1" dirty="0">
                <a:solidFill>
                  <a:schemeClr val="hlink"/>
                </a:solidFill>
              </a:rPr>
              <a:t>Καθυστερεί την κένωση του </a:t>
            </a:r>
            <a:endParaRPr lang="el-GR" altLang="el-GR" sz="1400" b="1" dirty="0">
              <a:solidFill>
                <a:schemeClr val="hlink"/>
              </a:solidFill>
            </a:endParaRPr>
          </a:p>
          <a:p>
            <a:pPr marL="0" lvl="0" indent="0" eaLnBrk="1" hangingPunct="1">
              <a:spcBef>
                <a:spcPct val="0"/>
              </a:spcBef>
              <a:buNone/>
            </a:pPr>
            <a:r>
              <a:rPr lang="el-GR" altLang="el-GR" sz="1400" b="1" dirty="0">
                <a:solidFill>
                  <a:schemeClr val="hlink"/>
                </a:solidFill>
              </a:rPr>
              <a:t>Στομάχου στο δωδεκαδάκτυλο</a:t>
            </a:r>
            <a:endParaRPr lang="el-GR" altLang="el-GR" sz="1400" b="1" dirty="0">
              <a:solidFill>
                <a:schemeClr val="hlink"/>
              </a:solidFill>
            </a:endParaRPr>
          </a:p>
          <a:p>
            <a:pPr marL="0" lvl="0" indent="0" eaLnBrk="1" hangingPunct="1">
              <a:spcBef>
                <a:spcPct val="0"/>
              </a:spcBef>
              <a:buNone/>
            </a:pPr>
            <a:r>
              <a:rPr lang="el-GR" altLang="el-GR" sz="1400" b="1" dirty="0">
                <a:solidFill>
                  <a:schemeClr val="accent2"/>
                </a:solidFill>
              </a:rPr>
              <a:t>Μετατρέπει το λεύκωμα των</a:t>
            </a:r>
            <a:endParaRPr lang="el-GR" altLang="el-GR" sz="1400" b="1" dirty="0">
              <a:solidFill>
                <a:schemeClr val="accent2"/>
              </a:solidFill>
            </a:endParaRPr>
          </a:p>
          <a:p>
            <a:pPr marL="0" lvl="0" indent="0" eaLnBrk="1" hangingPunct="1">
              <a:spcBef>
                <a:spcPct val="0"/>
              </a:spcBef>
              <a:buNone/>
            </a:pPr>
            <a:r>
              <a:rPr lang="el-GR" altLang="el-GR" sz="1400" b="1" dirty="0">
                <a:solidFill>
                  <a:schemeClr val="accent2"/>
                </a:solidFill>
              </a:rPr>
              <a:t>Τροφών σε οξεολεύκωμα</a:t>
            </a:r>
            <a:endParaRPr lang="el-GR" altLang="el-GR" sz="1400" b="1" dirty="0">
              <a:solidFill>
                <a:schemeClr val="accent2"/>
              </a:solidFill>
            </a:endParaRPr>
          </a:p>
        </p:txBody>
      </p:sp>
      <p:sp>
        <p:nvSpPr>
          <p:cNvPr id="65557" name="Line 21"/>
          <p:cNvSpPr/>
          <p:nvPr/>
        </p:nvSpPr>
        <p:spPr>
          <a:xfrm>
            <a:off x="4716463" y="4941888"/>
            <a:ext cx="431800" cy="0"/>
          </a:xfrm>
          <a:prstGeom prst="line">
            <a:avLst/>
          </a:prstGeom>
          <a:ln w="9525" cap="flat" cmpd="sng">
            <a:solidFill>
              <a:schemeClr val="tx1"/>
            </a:solidFill>
            <a:prstDash val="solid"/>
            <a:headEnd type="none" w="med" len="med"/>
            <a:tailEnd type="triangle" w="med" len="med"/>
          </a:ln>
        </p:spPr>
      </p:sp>
      <p:sp>
        <p:nvSpPr>
          <p:cNvPr id="65558" name="Text Box 22"/>
          <p:cNvSpPr txBox="1"/>
          <p:nvPr/>
        </p:nvSpPr>
        <p:spPr>
          <a:xfrm>
            <a:off x="5919788" y="4724400"/>
            <a:ext cx="3033712" cy="73025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t>Πρωτεολυτικό ένζυμο, μετατρέπει</a:t>
            </a:r>
            <a:endParaRPr lang="el-GR" altLang="el-GR" sz="1400" b="1" dirty="0"/>
          </a:p>
          <a:p>
            <a:pPr marL="0" lvl="0" indent="0" eaLnBrk="1" hangingPunct="1">
              <a:spcBef>
                <a:spcPct val="0"/>
              </a:spcBef>
              <a:buNone/>
            </a:pPr>
            <a:r>
              <a:rPr lang="el-GR" altLang="el-GR" sz="1400" b="1" dirty="0"/>
              <a:t>Τα λευκώματα σε αμινοξέα &amp;</a:t>
            </a:r>
            <a:endParaRPr lang="el-GR" altLang="el-GR" sz="1400" b="1" dirty="0"/>
          </a:p>
          <a:p>
            <a:pPr marL="0" lvl="0" indent="0" eaLnBrk="1" hangingPunct="1">
              <a:spcBef>
                <a:spcPct val="0"/>
              </a:spcBef>
              <a:buNone/>
            </a:pPr>
            <a:r>
              <a:rPr lang="el-GR" altLang="el-GR" sz="1400" b="1" dirty="0"/>
              <a:t>πολυπεπτίδια</a:t>
            </a:r>
            <a:endParaRPr lang="el-GR" altLang="el-GR" sz="1400" b="1" dirty="0"/>
          </a:p>
        </p:txBody>
      </p:sp>
      <p:sp>
        <p:nvSpPr>
          <p:cNvPr id="65559" name="Line 23"/>
          <p:cNvSpPr/>
          <p:nvPr/>
        </p:nvSpPr>
        <p:spPr>
          <a:xfrm>
            <a:off x="5076825" y="5734050"/>
            <a:ext cx="358775" cy="0"/>
          </a:xfrm>
          <a:prstGeom prst="line">
            <a:avLst/>
          </a:prstGeom>
          <a:ln w="9525" cap="flat" cmpd="sng">
            <a:solidFill>
              <a:schemeClr val="tx1"/>
            </a:solidFill>
            <a:prstDash val="solid"/>
            <a:headEnd type="none" w="med" len="med"/>
            <a:tailEnd type="triangle" w="med" len="med"/>
          </a:ln>
        </p:spPr>
      </p:sp>
      <p:sp>
        <p:nvSpPr>
          <p:cNvPr id="65560" name="Text Box 24"/>
          <p:cNvSpPr txBox="1"/>
          <p:nvPr/>
        </p:nvSpPr>
        <p:spPr>
          <a:xfrm>
            <a:off x="5559425" y="5588000"/>
            <a:ext cx="2012950" cy="30480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t>Πρωτεολυτικό ένζυμο</a:t>
            </a:r>
            <a:endParaRPr lang="el-GR" altLang="el-GR" sz="1400" b="1" dirty="0"/>
          </a:p>
        </p:txBody>
      </p:sp>
      <p:sp>
        <p:nvSpPr>
          <p:cNvPr id="65561" name="Line 25"/>
          <p:cNvSpPr/>
          <p:nvPr/>
        </p:nvSpPr>
        <p:spPr>
          <a:xfrm>
            <a:off x="5003800" y="6453188"/>
            <a:ext cx="576263" cy="0"/>
          </a:xfrm>
          <a:prstGeom prst="line">
            <a:avLst/>
          </a:prstGeom>
          <a:ln w="9525" cap="flat" cmpd="sng">
            <a:solidFill>
              <a:schemeClr val="tx1"/>
            </a:solidFill>
            <a:prstDash val="solid"/>
            <a:headEnd type="none" w="med" len="med"/>
            <a:tailEnd type="triangle" w="med" len="med"/>
          </a:ln>
        </p:spPr>
      </p:sp>
      <p:sp>
        <p:nvSpPr>
          <p:cNvPr id="65562" name="Text Box 26"/>
          <p:cNvSpPr txBox="1"/>
          <p:nvPr/>
        </p:nvSpPr>
        <p:spPr>
          <a:xfrm>
            <a:off x="5848350" y="6235700"/>
            <a:ext cx="2257425" cy="304800"/>
          </a:xfrm>
          <a:prstGeom prst="rect">
            <a:avLst/>
          </a:prstGeom>
          <a:solidFill>
            <a:schemeClr val="bg1"/>
          </a:solidFill>
          <a:ln w="9525">
            <a:noFill/>
          </a:ln>
        </p:spPr>
        <p:txBody>
          <a:bodyPr wrap="non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lang="el-GR" altLang="el-GR" sz="1400" b="1" dirty="0"/>
              <a:t>Υγροποιεί το κολλαγόνο</a:t>
            </a:r>
            <a:endParaRPr lang="el-GR" altLang="el-GR" sz="1400" b="1" dirty="0"/>
          </a:p>
        </p:txBody>
      </p:sp>
      <p:sp>
        <p:nvSpPr>
          <p:cNvPr id="65563" name="Oval 27"/>
          <p:cNvSpPr/>
          <p:nvPr/>
        </p:nvSpPr>
        <p:spPr>
          <a:xfrm>
            <a:off x="0" y="1484313"/>
            <a:ext cx="3059113" cy="4897437"/>
          </a:xfrm>
          <a:prstGeom prst="ellipse">
            <a:avLst/>
          </a:prstGeom>
          <a:no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l-GR" altLang="el-GR" sz="1800" dirty="0"/>
          </a:p>
        </p:txBody>
      </p:sp>
      <p:sp>
        <p:nvSpPr>
          <p:cNvPr id="65564" name="Oval 28"/>
          <p:cNvSpPr/>
          <p:nvPr/>
        </p:nvSpPr>
        <p:spPr>
          <a:xfrm rot="1964478">
            <a:off x="965200" y="292100"/>
            <a:ext cx="4187825" cy="6831013"/>
          </a:xfrm>
          <a:prstGeom prst="ellipse">
            <a:avLst/>
          </a:prstGeom>
          <a:noFill/>
          <a:ln w="9525" cap="flat" cmpd="sng">
            <a:solidFill>
              <a:schemeClr val="tx1"/>
            </a:solidFill>
            <a:prstDash val="solid"/>
            <a:headEnd type="none" w="med" len="med"/>
            <a:tailEnd type="none" w="med" len="med"/>
          </a:ln>
        </p:spPr>
        <p:txBody>
          <a:bodyPr wrap="none" anchor="ctr" anchorCtr="0"/>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endParaRPr lang="el-GR" altLang="el-GR" sz="1800" dirty="0"/>
          </a:p>
        </p:txBody>
      </p:sp>
      <p:sp>
        <p:nvSpPr>
          <p:cNvPr id="65565" name="WordArt 29"/>
          <p:cNvSpPr>
            <a:spLocks noTextEdit="1"/>
          </p:cNvSpPr>
          <p:nvPr/>
        </p:nvSpPr>
        <p:spPr>
          <a:xfrm>
            <a:off x="0" y="1484313"/>
            <a:ext cx="2019300" cy="314325"/>
          </a:xfrm>
          <a:prstGeom prst="rect">
            <a:avLst/>
          </a:prstGeom>
        </p:spPr>
        <p:txBody>
          <a:bodyPr wrap="none" fromWordArt="1">
            <a:prstTxWarp prst="textPlain">
              <a:avLst>
                <a:gd name="adj" fmla="val 50000"/>
              </a:avLst>
            </a:prstTxWarp>
            <a:normAutofit/>
          </a:bodyPr>
          <a:p>
            <a:pPr algn="ctr"/>
            <a:r>
              <a:rPr lang="en-US" sz="1800" b="1" spc="360">
                <a:gradFill rotWithShape="1">
                  <a:gsLst>
                    <a:gs pos="0">
                      <a:srgbClr val="AAAAAA"/>
                    </a:gs>
                    <a:gs pos="100000">
                      <a:srgbClr val="FFFFFF"/>
                    </a:gs>
                  </a:gsLst>
                  <a:lin ang="5400000" scaled="1"/>
                  <a:tileRect/>
                </a:gradFill>
                <a:effectLst>
                  <a:outerShdw dist="45791" dir="3378595" algn="ctr" rotWithShape="0">
                    <a:srgbClr val="4D4D4D">
                      <a:alpha val="79999"/>
                    </a:srgbClr>
                  </a:outerShdw>
                </a:effectLst>
                <a:latin typeface="Arial Black" panose="020B0A04020102020204" charset="0"/>
                <a:ea typeface="Arial Black" panose="020B0A04020102020204" charset="0"/>
              </a:rPr>
              <a:t>κεφαλική φάση</a:t>
            </a:r>
            <a:endParaRPr lang="en-US" sz="1800" b="1" spc="360">
              <a:gradFill rotWithShape="1">
                <a:gsLst>
                  <a:gs pos="0">
                    <a:srgbClr val="AAAAAA"/>
                  </a:gs>
                  <a:gs pos="100000">
                    <a:srgbClr val="FFFFFF"/>
                  </a:gs>
                </a:gsLst>
                <a:lin ang="5400000" scaled="1"/>
                <a:tileRect/>
              </a:gradFill>
              <a:effectLst>
                <a:outerShdw dist="45791" dir="3378595" algn="ctr" rotWithShape="0">
                  <a:srgbClr val="4D4D4D">
                    <a:alpha val="79999"/>
                  </a:srgbClr>
                </a:outerShdw>
              </a:effectLst>
              <a:latin typeface="Arial Black" panose="020B0A04020102020204" charset="0"/>
              <a:ea typeface="Arial Black" panose="020B0A04020102020204" charset="0"/>
            </a:endParaRPr>
          </a:p>
        </p:txBody>
      </p:sp>
      <p:sp>
        <p:nvSpPr>
          <p:cNvPr id="65566" name="WordArt 30"/>
          <p:cNvSpPr>
            <a:spLocks noTextEdit="1"/>
          </p:cNvSpPr>
          <p:nvPr/>
        </p:nvSpPr>
        <p:spPr>
          <a:xfrm>
            <a:off x="3132138" y="1052513"/>
            <a:ext cx="1685925" cy="314325"/>
          </a:xfrm>
          <a:prstGeom prst="rect">
            <a:avLst/>
          </a:prstGeom>
        </p:spPr>
        <p:txBody>
          <a:bodyPr wrap="none" fromWordArt="1">
            <a:prstTxWarp prst="textPlain">
              <a:avLst>
                <a:gd name="adj" fmla="val 50000"/>
              </a:avLst>
            </a:prstTxWarp>
            <a:normAutofit/>
          </a:bodyPr>
          <a:p>
            <a:pPr algn="ctr"/>
            <a:r>
              <a:rPr lang="en-US" sz="1800" b="1" spc="360">
                <a:gradFill rotWithShape="1">
                  <a:gsLst>
                    <a:gs pos="0">
                      <a:srgbClr val="AAAAAA"/>
                    </a:gs>
                    <a:gs pos="100000">
                      <a:srgbClr val="FFFFFF"/>
                    </a:gs>
                  </a:gsLst>
                  <a:lin ang="5400000" scaled="1"/>
                  <a:tileRect/>
                </a:gradFill>
                <a:effectLst>
                  <a:outerShdw dist="45791" dir="3378595" algn="ctr" rotWithShape="0">
                    <a:srgbClr val="4D4D4D">
                      <a:alpha val="79999"/>
                    </a:srgbClr>
                  </a:outerShdw>
                </a:effectLst>
                <a:latin typeface="Arial Black" panose="020B0A04020102020204" charset="0"/>
                <a:ea typeface="Arial Black" panose="020B0A04020102020204" charset="0"/>
              </a:rPr>
              <a:t>χημική φάση</a:t>
            </a:r>
            <a:endParaRPr lang="en-US" sz="1800" b="1" spc="360">
              <a:gradFill rotWithShape="1">
                <a:gsLst>
                  <a:gs pos="0">
                    <a:srgbClr val="AAAAAA"/>
                  </a:gs>
                  <a:gs pos="100000">
                    <a:srgbClr val="FFFFFF"/>
                  </a:gs>
                </a:gsLst>
                <a:lin ang="5400000" scaled="1"/>
                <a:tileRect/>
              </a:gradFill>
              <a:effectLst>
                <a:outerShdw dist="45791" dir="3378595" algn="ctr" rotWithShape="0">
                  <a:srgbClr val="4D4D4D">
                    <a:alpha val="79999"/>
                  </a:srgbClr>
                </a:outerShdw>
              </a:effectLst>
              <a:latin typeface="Arial Black" panose="020B0A04020102020204" charset="0"/>
              <a:ea typeface="Arial Black" panose="020B0A0402010202020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61794" name="Rectangle 2"/>
          <p:cNvSpPr>
            <a:spLocks noGrp="1" noRot="1" noChangeArrowheads="1"/>
          </p:cNvSpPr>
          <p:nvPr>
            <p:ph type="title" hasCustomPrompt="1"/>
          </p:nvPr>
        </p:nvSpPr>
        <p:spPr>
          <a:xfrm>
            <a:off x="301625" y="228600"/>
            <a:ext cx="8510588" cy="679450"/>
          </a:xfrm>
        </p:spPr>
        <p:txBody>
          <a:bodyPr vert="horz" wrap="square" lIns="91440" tIns="45720" rIns="91440" bIns="45720" numCol="1" anchor="ctr" anchorCtr="0" compatLnSpc="1"/>
          <a:p>
            <a:pPr eaLnBrk="1" hangingPunct="1">
              <a:buNone/>
            </a:pPr>
            <a:r>
              <a:rPr sz="4000" dirty="0">
                <a:solidFill>
                  <a:srgbClr val="FFFF00"/>
                </a:solidFill>
                <a:effectLst>
                  <a:outerShdw blurRad="38100" dist="38100" dir="2700000">
                    <a:srgbClr val="000000"/>
                  </a:outerShdw>
                </a:effectLst>
              </a:rPr>
              <a:t>Νεύρωση του στομάχου</a:t>
            </a:r>
            <a:endParaRPr sz="4000" dirty="0">
              <a:solidFill>
                <a:srgbClr val="FFFF00"/>
              </a:solidFill>
              <a:effectLst>
                <a:outerShdw blurRad="38100" dist="38100" dir="2700000">
                  <a:srgbClr val="000000"/>
                </a:outerShdw>
              </a:effectLst>
            </a:endParaRPr>
          </a:p>
        </p:txBody>
      </p:sp>
      <p:sp>
        <p:nvSpPr>
          <p:cNvPr id="161795" name="Rectangle 3"/>
          <p:cNvSpPr>
            <a:spLocks noGrp="1" noRot="1" noChangeArrowheads="1"/>
          </p:cNvSpPr>
          <p:nvPr>
            <p:ph idx="1" hasCustomPrompt="1"/>
          </p:nvPr>
        </p:nvSpPr>
        <p:spPr>
          <a:xfrm>
            <a:off x="301625" y="1052513"/>
            <a:ext cx="8842375" cy="5616575"/>
          </a:xfrm>
        </p:spPr>
        <p:txBody>
          <a:bodyPr vert="horz" wrap="square" lIns="91440" tIns="45720" rIns="91440" bIns="45720" numCol="1" anchor="t" anchorCtr="0" compatLnSpc="1"/>
          <a:lstStyle/>
          <a:p>
            <a:pPr eaLnBrk="1" hangingPunct="1">
              <a:lnSpc>
                <a:spcPct val="90000"/>
              </a:lnSpc>
              <a:buNone/>
            </a:pPr>
            <a:r>
              <a:rPr sz="2800" dirty="0">
                <a:effectLst>
                  <a:outerShdw blurRad="38100" dist="38100" dir="2700000">
                    <a:srgbClr val="000000"/>
                  </a:outerShdw>
                </a:effectLst>
              </a:rPr>
              <a:t>Νευρούται από ίνες του παρασυμπαθητικού (</a:t>
            </a:r>
            <a:r>
              <a:rPr sz="2800" dirty="0">
                <a:solidFill>
                  <a:srgbClr val="FFFF00"/>
                </a:solidFill>
                <a:effectLst>
                  <a:outerShdw blurRad="38100" dist="38100" dir="2700000">
                    <a:srgbClr val="000000"/>
                  </a:outerShdw>
                </a:effectLst>
              </a:rPr>
              <a:t>πνευμονογαστρικό</a:t>
            </a:r>
            <a:r>
              <a:rPr sz="2800" dirty="0">
                <a:effectLst>
                  <a:outerShdw blurRad="38100" dist="38100" dir="2700000">
                    <a:srgbClr val="000000"/>
                  </a:outerShdw>
                </a:effectLst>
              </a:rPr>
              <a:t>) και του </a:t>
            </a:r>
            <a:r>
              <a:rPr sz="2800" dirty="0">
                <a:solidFill>
                  <a:srgbClr val="FFFF00"/>
                </a:solidFill>
                <a:effectLst>
                  <a:outerShdw blurRad="38100" dist="38100" dir="2700000">
                    <a:srgbClr val="000000"/>
                  </a:outerShdw>
                </a:effectLst>
              </a:rPr>
              <a:t>5-8</a:t>
            </a:r>
            <a:r>
              <a:rPr sz="2800" baseline="30000" dirty="0">
                <a:solidFill>
                  <a:srgbClr val="FFFF00"/>
                </a:solidFill>
                <a:effectLst>
                  <a:outerShdw blurRad="38100" dist="38100" dir="2700000">
                    <a:srgbClr val="000000"/>
                  </a:outerShdw>
                </a:effectLst>
              </a:rPr>
              <a:t>ο</a:t>
            </a:r>
            <a:r>
              <a:rPr sz="2800" dirty="0">
                <a:solidFill>
                  <a:srgbClr val="FFFF00"/>
                </a:solidFill>
                <a:effectLst>
                  <a:outerShdw blurRad="38100" dist="38100" dir="2700000">
                    <a:srgbClr val="000000"/>
                  </a:outerShdw>
                </a:effectLst>
              </a:rPr>
              <a:t> θωρακικού</a:t>
            </a:r>
            <a:r>
              <a:rPr sz="2800" dirty="0">
                <a:effectLst>
                  <a:outerShdw blurRad="38100" dist="38100" dir="2700000">
                    <a:srgbClr val="000000"/>
                  </a:outerShdw>
                </a:effectLst>
              </a:rPr>
              <a:t> τμήματος του συμπαθητικού.</a:t>
            </a:r>
            <a:endParaRPr sz="2800" dirty="0">
              <a:effectLst>
                <a:outerShdw blurRad="38100" dist="38100" dir="2700000">
                  <a:srgbClr val="000000"/>
                </a:outerShdw>
              </a:effectLst>
            </a:endParaRPr>
          </a:p>
          <a:p>
            <a:pPr eaLnBrk="1" hangingPunct="1">
              <a:lnSpc>
                <a:spcPct val="90000"/>
              </a:lnSpc>
              <a:buNone/>
            </a:pPr>
            <a:r>
              <a:rPr sz="2800" dirty="0">
                <a:effectLst>
                  <a:outerShdw blurRad="38100" dist="38100" dir="2700000">
                    <a:srgbClr val="000000"/>
                  </a:outerShdw>
                </a:effectLst>
              </a:rPr>
              <a:t>Ρυθμίζουν την κινητικότητα και την εκκριτική δραστηριότητα των κυττάρων του γαστρικού τοιχώματος.</a:t>
            </a:r>
            <a:endParaRPr sz="2800" dirty="0">
              <a:effectLst>
                <a:outerShdw blurRad="38100" dist="38100" dir="2700000">
                  <a:srgbClr val="000000"/>
                </a:outerShdw>
              </a:effectLst>
            </a:endParaRPr>
          </a:p>
          <a:p>
            <a:pPr eaLnBrk="1" hangingPunct="1">
              <a:lnSpc>
                <a:spcPct val="90000"/>
              </a:lnSpc>
              <a:buNone/>
            </a:pPr>
            <a:r>
              <a:rPr sz="2800" dirty="0">
                <a:effectLst>
                  <a:outerShdw blurRad="38100" dist="38100" dir="2700000">
                    <a:srgbClr val="000000"/>
                  </a:outerShdw>
                </a:effectLst>
              </a:rPr>
              <a:t>Το παρασυμπαθητικό έχει διεγερτική δραστηριότητα ενώ το συμπαθητικό ανασταλτική.</a:t>
            </a:r>
            <a:endParaRPr sz="2800" dirty="0">
              <a:effectLst>
                <a:outerShdw blurRad="38100" dist="38100" dir="2700000">
                  <a:srgbClr val="000000"/>
                </a:outerShdw>
              </a:effectLst>
            </a:endParaRPr>
          </a:p>
          <a:p>
            <a:pPr eaLnBrk="1" hangingPunct="1">
              <a:lnSpc>
                <a:spcPct val="90000"/>
              </a:lnSpc>
              <a:buNone/>
            </a:pPr>
            <a:r>
              <a:rPr sz="2800" dirty="0">
                <a:effectLst>
                  <a:outerShdw blurRad="38100" dist="38100" dir="2700000">
                    <a:srgbClr val="000000"/>
                  </a:outerShdw>
                </a:effectLst>
              </a:rPr>
              <a:t>Οπτικά και γευστικά ερεθίσματα διεγείρουν το εκκριτικό κέντρο στο εγκεφαλικό βολβό. Μέσω του παρασυμπαθητικού ξεκινούν οι γαστρικές εκκρίσεις.</a:t>
            </a:r>
            <a:endParaRPr sz="2800" dirty="0">
              <a:effectLst>
                <a:outerShdw blurRad="38100" dist="38100" dir="2700000">
                  <a:srgbClr val="000000"/>
                </a:outerShdw>
              </a:effectLst>
            </a:endParaRPr>
          </a:p>
          <a:p>
            <a:pPr eaLnBrk="1" hangingPunct="1">
              <a:lnSpc>
                <a:spcPct val="90000"/>
              </a:lnSpc>
              <a:buNone/>
            </a:pPr>
            <a:r>
              <a:rPr sz="2800" dirty="0">
                <a:effectLst>
                  <a:outerShdw blurRad="38100" dist="38100" dir="2700000">
                    <a:srgbClr val="000000"/>
                  </a:outerShdw>
                </a:effectLst>
              </a:rPr>
              <a:t>Επίσης η άφιξη της τροφής στον πυλωρό αυξάνει την παραγωγή των γαστρικών υγρών (γαστρίνη)</a:t>
            </a:r>
            <a:endParaRPr sz="2800" dirty="0">
              <a:effectLst>
                <a:outerShdw blurRad="38100" dist="38100" dir="2700000">
                  <a:srgbClr val="000000"/>
                </a:outerShdw>
              </a:effectLst>
            </a:endParaRPr>
          </a:p>
          <a:p>
            <a:pPr eaLnBrk="1" hangingPunct="1">
              <a:lnSpc>
                <a:spcPct val="90000"/>
              </a:lnSpc>
              <a:buNone/>
            </a:pPr>
            <a:endParaRPr sz="2800" dirty="0">
              <a:effectLst>
                <a:outerShdw blurRad="38100" dist="38100" dir="2700000">
                  <a:srgbClr val="000000"/>
                </a:outerShdw>
              </a:effectLst>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2263518" y="2967335"/>
            <a:ext cx="4616970"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Λεπτό έντερο</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8610" name="Picture 2" descr="ΛΕΠΤΟ ΕΝΤΕΡΟ Το λεπτό έντερο αποτελεί τη συνέχεια του στομάχου και  εκτείνεται από τον πυλωρό μέχρι το παχύ έντερο. Διακρίνεται σε  δωδεκαδάκτυλο, νήστιδα. - ppt κατέβασμα"/>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260350"/>
            <a:ext cx="8540750" cy="5838825"/>
          </a:xfrm>
        </p:spPr>
        <p:txBody>
          <a:bodyPr vert="horz" wrap="square" lIns="91440" tIns="45720" rIns="91440" bIns="45720" numCol="1" anchor="t" anchorCtr="0" compatLnSpc="1"/>
          <a:lstStyle/>
          <a:p>
            <a:r>
              <a:rPr sz="2800" dirty="0">
                <a:effectLst>
                  <a:outerShdw blurRad="38100" dist="38100" dir="2700000">
                    <a:srgbClr val="000000"/>
                  </a:outerShdw>
                </a:effectLst>
              </a:rPr>
              <a:t>Εκτείνεται από το πυλωρικό στόμιο του στομάχου μέχρι την ειλεοτυφλική πτυχή και το μήκος του είναι 6-7 μέτρα. Η λειτουργία του είναι η πέψη με τη βοήθεια του εντερικού και παγκρεατικού υγρού και της χολής και η απορρόφηση θρεπτικών συστατικών</a:t>
            </a:r>
            <a:endParaRPr lang="en-US" altLang="x-none" sz="2800" dirty="0">
              <a:effectLst>
                <a:outerShdw blurRad="38100" dist="38100" dir="2700000">
                  <a:srgbClr val="000000"/>
                </a:outerShdw>
              </a:effectLst>
            </a:endParaRPr>
          </a:p>
          <a:p>
            <a:endParaRPr lang="en-US" altLang="x-none" sz="2800" dirty="0">
              <a:effectLst>
                <a:outerShdw blurRad="38100" dist="38100" dir="2700000">
                  <a:srgbClr val="000000"/>
                </a:outerShdw>
              </a:effectLst>
            </a:endParaRPr>
          </a:p>
          <a:p>
            <a:r>
              <a:rPr sz="2800" dirty="0">
                <a:effectLst>
                  <a:outerShdw blurRad="38100" dist="38100" dir="2700000">
                    <a:srgbClr val="000000"/>
                  </a:outerShdw>
                </a:effectLst>
              </a:rPr>
              <a:t>Αποτελείται από 3 τμήματα: το </a:t>
            </a:r>
            <a:r>
              <a:rPr sz="2800" dirty="0">
                <a:effectLst>
                  <a:outerShdw blurRad="38100" dist="38100" dir="2700000">
                    <a:srgbClr val="000000"/>
                  </a:outerShdw>
                </a:effectLst>
              </a:rPr>
              <a:t>δωδεκαδάκτυλο, τη νήστιδα και τον ειλεό. Η νήστιδα με τον ειλεό απαρτίζουν το ελικοειδές έντερο</a:t>
            </a:r>
            <a:endParaRPr sz="2800" dirty="0">
              <a:effectLst>
                <a:outerShdw blurRad="38100" dist="38100" dir="2700000">
                  <a:srgbClr val="000000"/>
                </a:outerShdw>
              </a:effectLst>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0658" name="Εικόνα 1"/>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260350"/>
            <a:ext cx="8540750" cy="6264275"/>
          </a:xfrm>
        </p:spPr>
        <p:txBody>
          <a:bodyPr vert="horz" wrap="square" lIns="91440" tIns="45720" rIns="91440" bIns="45720" numCol="1" anchor="t" anchorCtr="0" compatLnSpc="1"/>
          <a:lstStyle/>
          <a:p>
            <a:r>
              <a:rPr sz="2000" dirty="0">
                <a:effectLst>
                  <a:outerShdw blurRad="38100" dist="38100" dir="2700000">
                    <a:srgbClr val="000000"/>
                  </a:outerShdw>
                </a:effectLst>
              </a:rPr>
              <a:t>Ονομάζεται έτσι, επειδή το μήκος του είναι ίσο με το πλάτος 12 δακτύλων (25-30 εκ). Με εξαίρεση τα πρώτα 2-5 εκ, είναι οπισθοπεριτοναϊκό όργανο. Έχει σχήμα C, ξεκινά από τον πυλωρό και καταλήγει στη νήστιδα. Περνά γύρω από την κεφαλή και τον αυχένα του παγκρέατος. Στο δωδεκαδάκτυλο εκβάλλουν, ο παγκρεατικός και ο χοληδόχος πόρος, που συμβάλλουν στη πέψη.</a:t>
            </a:r>
            <a:endParaRPr sz="2000" dirty="0">
              <a:effectLst>
                <a:outerShdw blurRad="38100" dist="38100" dir="2700000">
                  <a:srgbClr val="000000"/>
                </a:outerShdw>
              </a:effectLst>
            </a:endParaRPr>
          </a:p>
          <a:p>
            <a:endParaRPr lang="en-US" altLang="x-none" sz="2000" dirty="0">
              <a:effectLst>
                <a:outerShdw blurRad="38100" dist="38100" dir="2700000">
                  <a:srgbClr val="000000"/>
                </a:outerShdw>
              </a:effectLst>
            </a:endParaRPr>
          </a:p>
          <a:p>
            <a:r>
              <a:rPr sz="2000" dirty="0">
                <a:effectLst>
                  <a:outerShdw blurRad="38100" dist="38100" dir="2700000">
                    <a:srgbClr val="000000"/>
                  </a:outerShdw>
                </a:effectLst>
              </a:rPr>
              <a:t>Διαιρείται σε τέσσερις μοίρες: την άνω, την κατιούσα, την οριζόντια και την ανιούσα.</a:t>
            </a:r>
            <a:endParaRPr sz="2000" dirty="0">
              <a:effectLst>
                <a:outerShdw blurRad="38100" dist="38100" dir="2700000">
                  <a:srgbClr val="000000"/>
                </a:outerShdw>
              </a:effectLst>
            </a:endParaRPr>
          </a:p>
          <a:p>
            <a:endParaRPr lang="en-US" altLang="x-none" sz="2000" dirty="0">
              <a:effectLst>
                <a:outerShdw blurRad="38100" dist="38100" dir="2700000">
                  <a:srgbClr val="000000"/>
                </a:outerShdw>
              </a:effectLst>
            </a:endParaRPr>
          </a:p>
          <a:p>
            <a:pPr>
              <a:buNone/>
            </a:pPr>
            <a:r>
              <a:rPr sz="2000" dirty="0">
                <a:effectLst>
                  <a:outerShdw blurRad="38100" dist="38100" dir="2700000">
                    <a:srgbClr val="000000"/>
                  </a:outerShdw>
                </a:effectLst>
              </a:rPr>
              <a:t>1) Άνω μοίρα. Είναι εμπρός από</a:t>
            </a:r>
            <a:r>
              <a:rPr lang="en-US" altLang="x-none" sz="2000" dirty="0">
                <a:effectLst>
                  <a:outerShdw blurRad="38100" dist="38100" dir="2700000">
                    <a:srgbClr val="000000"/>
                  </a:outerShdw>
                </a:effectLst>
              </a:rPr>
              <a:t> </a:t>
            </a:r>
            <a:r>
              <a:rPr sz="2000" dirty="0">
                <a:effectLst>
                  <a:outerShdw blurRad="38100" dist="38100" dir="2700000">
                    <a:srgbClr val="000000"/>
                  </a:outerShdw>
                </a:effectLst>
              </a:rPr>
              <a:t>τον Ο1 σπόνδυλο και έχει μήκος 3-4 εκ. Εκτείνεται από</a:t>
            </a:r>
            <a:r>
              <a:rPr lang="en-US" altLang="x-none" sz="2000" dirty="0">
                <a:effectLst>
                  <a:outerShdw blurRad="38100" dist="38100" dir="2700000">
                    <a:srgbClr val="000000"/>
                  </a:outerShdw>
                </a:effectLst>
              </a:rPr>
              <a:t> </a:t>
            </a:r>
            <a:r>
              <a:rPr sz="2000" dirty="0">
                <a:effectLst>
                  <a:outerShdw blurRad="38100" dist="38100" dir="2700000">
                    <a:srgbClr val="000000"/>
                  </a:outerShdw>
                </a:effectLst>
              </a:rPr>
              <a:t>το πυλωρικό στόμιο του στομάχου, μέχρι τον αυχένα της χοληδόχου κύστης. Η αρχή της άνω μοίρας λέγεται βολβός του δωδεκαδακτύλου. Περιβάλλεται από μια πτυχή του περιτοναίου που λέγεται ηπατοδωδεκαδακτυλικός σύνδεσμος για αυτό είναι ευκίνητη σε αντίθεση με το περιφερικό ήμισυ. Η άνω</a:t>
            </a:r>
            <a:r>
              <a:rPr lang="en-US" altLang="x-none" sz="2000" dirty="0">
                <a:effectLst>
                  <a:outerShdw blurRad="38100" dist="38100" dir="2700000">
                    <a:srgbClr val="000000"/>
                  </a:outerShdw>
                </a:effectLst>
              </a:rPr>
              <a:t> </a:t>
            </a:r>
            <a:r>
              <a:rPr sz="2000" dirty="0">
                <a:effectLst>
                  <a:outerShdw blurRad="38100" dist="38100" dir="2700000">
                    <a:srgbClr val="000000"/>
                  </a:outerShdw>
                </a:effectLst>
              </a:rPr>
              <a:t>μοίρα χωρίζεται από την κατιούσα μέσω της άνω καμπής.</a:t>
            </a:r>
            <a:endParaRPr sz="2000" dirty="0">
              <a:effectLst>
                <a:outerShdw blurRad="38100" dist="38100" dir="2700000">
                  <a:srgbClr val="000000"/>
                </a:outerShdw>
              </a:effectLst>
            </a:endParaRPr>
          </a:p>
          <a:p>
            <a:endParaRPr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333375"/>
            <a:ext cx="8540750" cy="6191250"/>
          </a:xfrm>
        </p:spPr>
        <p:txBody>
          <a:bodyPr vert="horz" wrap="square" lIns="91440" tIns="45720" rIns="91440" bIns="45720" numCol="1" anchor="t" anchorCtr="0" compatLnSpc="1"/>
          <a:lstStyle/>
          <a:p>
            <a:pPr marL="0" indent="0">
              <a:buNone/>
            </a:pPr>
            <a:r>
              <a:rPr sz="2000" dirty="0">
                <a:effectLst>
                  <a:outerShdw blurRad="38100" dist="38100" dir="2700000">
                    <a:srgbClr val="000000"/>
                  </a:outerShdw>
                </a:effectLst>
              </a:rPr>
              <a:t>2) Κατιούσα μοίρα. Κατέρχεται οπισθοπεριτοναϊκά κατά μήκος του δεξιού πλάγιου των  Ο1-Ο3 σπονδύλων. Είναι μήκους 8-9 εκ. Στο οπίσθιο, έσω τοίχωμα αυτής εκβάλλει ο  χοληδόχος και ο κύριος παγκρεατικός πόρος στο φύμα του Vater (μείζονα 12δακτυλική  θηλή), ενώ 3 εκ πάνω από αυτό εκβάλλει ο ελάσσων παγκρεατικός πόρος στο φύμα του  Santorini (ελάσσονα 12δακτυλική θηλή). Η κατιούσα χωρίζεται από την οριζόντια μοίρα  με την κάτω καμπή.</a:t>
            </a:r>
            <a:endParaRPr sz="2000" dirty="0">
              <a:effectLst>
                <a:outerShdw blurRad="38100" dist="38100" dir="2700000">
                  <a:srgbClr val="000000"/>
                </a:outerShdw>
              </a:effectLst>
            </a:endParaRPr>
          </a:p>
          <a:p>
            <a:pPr marL="0" indent="0">
              <a:buNone/>
            </a:pPr>
            <a:r>
              <a:rPr sz="2000" dirty="0">
                <a:effectLst>
                  <a:outerShdw blurRad="38100" dist="38100" dir="2700000">
                    <a:srgbClr val="000000"/>
                  </a:outerShdw>
                </a:effectLst>
              </a:rPr>
              <a:t>3) Οριζόντια μοίρα του δωδεκαδακτύλου. ‘Εχει μήκος 9 εκ., έχει οπισθοπεριτοναϊκή  εντόπιση και βρίσκεται μπροστά από το σώμα του Ο3 σπονδύλου. Χωρίζεται από την  ανιούσα μοίρα, με τα άνω μεσεντέρια αγγεία που διέρχονται μπροστά της.</a:t>
            </a:r>
            <a:endParaRPr sz="2000" dirty="0">
              <a:effectLst>
                <a:outerShdw blurRad="38100" dist="38100" dir="2700000">
                  <a:srgbClr val="000000"/>
                </a:outerShdw>
              </a:effectLst>
            </a:endParaRPr>
          </a:p>
          <a:p>
            <a:pPr marL="0" indent="0">
              <a:buNone/>
            </a:pPr>
            <a:r>
              <a:rPr sz="2000" dirty="0">
                <a:effectLst>
                  <a:outerShdw blurRad="38100" dist="38100" dir="2700000">
                    <a:srgbClr val="000000"/>
                  </a:outerShdw>
                </a:effectLst>
              </a:rPr>
              <a:t>4) Ανιούσα μοίρα. Ξεκινά από τα αριστερά του Ο3 σπονδύλου και ανέρχεται μέχρι και τον  Ο2 σπόνδυλο, όπου ενώνεται με τη νήστιδα στη νηστιδοδωδεκαδακτυλική καμπή. Έχει  μήκος 6-7 εκ. Στο οπίσθιο τμήμα ης καμπής εντοπίζεται μια πτυχή του περιτοναίου, ο  σύνδεσμος του Τreiz, που περιέχει τον κρεμαστήρα μυ του δωδεκαδακτύλου. Ο  σύνδεσμος αυτός έχει τριγωνικό σχήμα και εκφύεται από το δεξιό σκέλος του  διαφράγματος και από το συνδετικό ιστό που περιβάλλει τη κοιλιακή αρτηρία.</a:t>
            </a:r>
            <a:endParaRPr sz="2000" dirty="0">
              <a:effectLst>
                <a:outerShdw blurRad="38100" dist="38100" dir="2700000">
                  <a:srgbClr val="000000"/>
                </a:outerShdw>
              </a:effectLst>
            </a:endParaRPr>
          </a:p>
          <a:p>
            <a:pPr marL="0" indent="0"/>
            <a:endParaRPr dirty="0">
              <a:effectLst>
                <a:outerShdw blurRad="38100" dist="38100" dir="2700000">
                  <a:srgbClr val="000000"/>
                </a:outerShdw>
              </a:effectLst>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333375"/>
            <a:ext cx="8540750" cy="6119813"/>
          </a:xfrm>
        </p:spPr>
        <p:txBody>
          <a:bodyPr vert="horz" wrap="square" lIns="91440" tIns="45720" rIns="91440" bIns="45720" numCol="1" anchor="t" anchorCtr="0" compatLnSpc="1"/>
          <a:lstStyle/>
          <a:p>
            <a:pPr marL="0" indent="0">
              <a:buNone/>
            </a:pPr>
            <a:r>
              <a:rPr sz="2000" dirty="0">
                <a:effectLst>
                  <a:outerShdw blurRad="38100" dist="38100" dir="2700000">
                    <a:srgbClr val="000000"/>
                  </a:outerShdw>
                </a:effectLst>
              </a:rPr>
              <a:t>Το δωδεκαδάκτυλο διαφέρει από το ελικοειδές έντερο, διότι:</a:t>
            </a:r>
            <a:endParaRPr sz="2000" dirty="0">
              <a:effectLst>
                <a:outerShdw blurRad="38100" dist="38100" dir="2700000">
                  <a:srgbClr val="000000"/>
                </a:outerShdw>
              </a:effectLst>
            </a:endParaRPr>
          </a:p>
          <a:p>
            <a:pPr marL="0" indent="0">
              <a:buNone/>
            </a:pPr>
            <a:r>
              <a:rPr sz="2000" dirty="0">
                <a:effectLst>
                  <a:outerShdw blurRad="38100" dist="38100" dir="2700000">
                    <a:srgbClr val="000000"/>
                  </a:outerShdw>
                </a:effectLst>
              </a:rPr>
              <a:t>α) είναι σχεδόν ακίνητο σε σχέση με το υπόλοιπο έντερο, επειδή προσφύεται στο οπίσθιο κοιλιακό τοίχωμα</a:t>
            </a:r>
            <a:endParaRPr sz="2000" dirty="0">
              <a:effectLst>
                <a:outerShdw blurRad="38100" dist="38100" dir="2700000">
                  <a:srgbClr val="000000"/>
                </a:outerShdw>
              </a:effectLst>
            </a:endParaRPr>
          </a:p>
          <a:p>
            <a:pPr marL="0" indent="0">
              <a:buNone/>
            </a:pPr>
            <a:endParaRPr lang="en-US" altLang="x-none" sz="2000" dirty="0">
              <a:effectLst>
                <a:outerShdw blurRad="38100" dist="38100" dir="2700000">
                  <a:srgbClr val="000000"/>
                </a:outerShdw>
              </a:effectLst>
            </a:endParaRPr>
          </a:p>
          <a:p>
            <a:pPr marL="0" indent="0">
              <a:buNone/>
            </a:pPr>
            <a:r>
              <a:rPr sz="2000" dirty="0">
                <a:effectLst>
                  <a:outerShdw blurRad="38100" dist="38100" dir="2700000">
                    <a:srgbClr val="000000"/>
                  </a:outerShdw>
                </a:effectLst>
              </a:rPr>
              <a:t>β) διαθέτει ειδικούς αδένες στον υποβλεννογόνιο χιτώνα του, που ονομάζονται 12δακτυλικοί αδένες του Brunner</a:t>
            </a:r>
            <a:endParaRPr sz="2000" dirty="0">
              <a:effectLst>
                <a:outerShdw blurRad="38100" dist="38100" dir="2700000">
                  <a:srgbClr val="000000"/>
                </a:outerShdw>
              </a:effectLst>
            </a:endParaRPr>
          </a:p>
          <a:p>
            <a:pPr marL="0" indent="0"/>
            <a:endParaRPr lang="en-US" altLang="x-none" sz="2000" dirty="0">
              <a:effectLst>
                <a:outerShdw blurRad="38100" dist="38100" dir="2700000">
                  <a:srgbClr val="000000"/>
                </a:outerShdw>
              </a:effectLst>
            </a:endParaRPr>
          </a:p>
          <a:p>
            <a:pPr marL="0" indent="0">
              <a:buNone/>
            </a:pPr>
            <a:r>
              <a:rPr sz="2000" dirty="0">
                <a:effectLst>
                  <a:outerShdw blurRad="38100" dist="38100" dir="2700000">
                    <a:srgbClr val="000000"/>
                  </a:outerShdw>
                </a:effectLst>
              </a:rPr>
              <a:t>Το δωδεκαδάκτυλο αιματώνεται από την άνω και κάτω παγκρεατοδωδεκαδακτυλική αρτηρία, κλάδους της γαστροδωδεκαδακτυλικής και άνω μεσεντέριας αρτηρίας αντίστοιχα</a:t>
            </a:r>
            <a:endParaRPr sz="2000" dirty="0">
              <a:effectLst>
                <a:outerShdw blurRad="38100" dist="38100" dir="2700000">
                  <a:srgbClr val="000000"/>
                </a:outerShdw>
              </a:effectLst>
            </a:endParaRPr>
          </a:p>
          <a:p>
            <a:pPr marL="0" indent="0"/>
            <a:endParaRPr lang="en-US" altLang="x-none" sz="2000" dirty="0">
              <a:effectLst>
                <a:outerShdw blurRad="38100" dist="38100" dir="2700000">
                  <a:srgbClr val="000000"/>
                </a:outerShdw>
              </a:effectLst>
            </a:endParaRPr>
          </a:p>
          <a:p>
            <a:pPr marL="0" indent="0">
              <a:buNone/>
            </a:pPr>
            <a:r>
              <a:rPr sz="2000" dirty="0">
                <a:effectLst>
                  <a:outerShdw blurRad="38100" dist="38100" dir="2700000">
                    <a:srgbClr val="000000"/>
                  </a:outerShdw>
                </a:effectLst>
              </a:rPr>
              <a:t>Οι φλέβες του είναι οι δωδεκαδακτυλικές φλέβες που εκβάλλουν στην άνω μεσεντέρια και στη πυλαία φλέβα</a:t>
            </a:r>
            <a:endParaRPr sz="2000" dirty="0">
              <a:effectLst>
                <a:outerShdw blurRad="38100" dist="38100" dir="2700000">
                  <a:srgbClr val="000000"/>
                </a:outerShdw>
              </a:effectLst>
            </a:endParaRPr>
          </a:p>
          <a:p>
            <a:pPr marL="0" indent="0"/>
            <a:endParaRPr lang="en-US" altLang="x-none" sz="2000" dirty="0">
              <a:effectLst>
                <a:outerShdw blurRad="38100" dist="38100" dir="2700000">
                  <a:srgbClr val="000000"/>
                </a:outerShdw>
              </a:effectLst>
            </a:endParaRPr>
          </a:p>
          <a:p>
            <a:pPr marL="0" indent="0">
              <a:buNone/>
            </a:pPr>
            <a:r>
              <a:rPr sz="2000" dirty="0">
                <a:effectLst>
                  <a:outerShdw blurRad="38100" dist="38100" dir="2700000">
                    <a:srgbClr val="000000"/>
                  </a:outerShdw>
                </a:effectLst>
              </a:rPr>
              <a:t>Η νεύρωση προέρχεται από το αυτόνομο νευρικό σύστημα. Οι παρασυμπαθητικές ίνες προέρχονται από τα πνευμονογαστρικά και οι συμπαθητικές από το άνω μεσεντέριο γάγγλιο</a:t>
            </a:r>
            <a:endParaRPr sz="2000" dirty="0">
              <a:effectLst>
                <a:outerShdw blurRad="38100" dist="38100" dir="2700000">
                  <a:srgbClr val="000000"/>
                </a:outerShdw>
              </a:effectLst>
            </a:endParaRPr>
          </a:p>
          <a:p>
            <a:pPr marL="0" indent="0"/>
            <a:endParaRPr dirty="0">
              <a:effectLst>
                <a:outerShdw blurRad="38100" dist="38100" dir="2700000">
                  <a:srgbClr val="000000"/>
                </a:outerShdw>
              </a:effectLs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242" name="Text Box 2"/>
          <p:cNvSpPr txBox="1"/>
          <p:nvPr/>
        </p:nvSpPr>
        <p:spPr>
          <a:xfrm>
            <a:off x="3616325" y="134938"/>
            <a:ext cx="1233488"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2400" b="1" dirty="0"/>
              <a:t>ΚΟΙΛΙΑ</a:t>
            </a:r>
            <a:endParaRPr lang="el-GR" altLang="el-GR" sz="2400" b="1" dirty="0"/>
          </a:p>
        </p:txBody>
      </p:sp>
      <p:sp>
        <p:nvSpPr>
          <p:cNvPr id="10243" name="Text Box 3"/>
          <p:cNvSpPr txBox="1"/>
          <p:nvPr/>
        </p:nvSpPr>
        <p:spPr>
          <a:xfrm>
            <a:off x="323850" y="4654550"/>
            <a:ext cx="8280400" cy="2014538"/>
          </a:xfrm>
          <a:prstGeom prst="rect">
            <a:avLst/>
          </a:prstGeom>
          <a:solidFill>
            <a:srgbClr val="FFFFCC"/>
          </a:solid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just" eaLnBrk="1" hangingPunct="1">
              <a:spcBef>
                <a:spcPct val="0"/>
              </a:spcBef>
              <a:buClrTx/>
              <a:buFontTx/>
              <a:buNone/>
            </a:pPr>
            <a:r>
              <a:rPr lang="el-GR" altLang="el-GR" sz="1800" b="1" dirty="0">
                <a:solidFill>
                  <a:srgbClr val="000000"/>
                </a:solidFill>
              </a:rPr>
              <a:t>Η κοιλιά είναι το τμήμα του κορμού που βρίσκεται μεταξύ του θώρακα &amp;</a:t>
            </a:r>
            <a:endParaRPr lang="el-GR" altLang="el-GR" sz="1800" b="1" dirty="0">
              <a:solidFill>
                <a:srgbClr val="000000"/>
              </a:solidFill>
            </a:endParaRPr>
          </a:p>
          <a:p>
            <a:pPr marL="0" lvl="0" indent="0" algn="just" eaLnBrk="1" hangingPunct="1">
              <a:spcBef>
                <a:spcPct val="0"/>
              </a:spcBef>
              <a:buClrTx/>
              <a:buFontTx/>
              <a:buNone/>
            </a:pPr>
            <a:r>
              <a:rPr lang="el-GR" altLang="el-GR" sz="1800" b="1" dirty="0">
                <a:solidFill>
                  <a:srgbClr val="000000"/>
                </a:solidFill>
              </a:rPr>
              <a:t>της πυέλου &amp; πιο συγκεκριμένα μεταξύ του διαφράγματος &amp; του άνω στομίου της πυέλου.</a:t>
            </a:r>
            <a:endParaRPr lang="el-GR" altLang="el-GR" sz="1800" b="1" dirty="0">
              <a:solidFill>
                <a:srgbClr val="000000"/>
              </a:solidFill>
            </a:endParaRPr>
          </a:p>
          <a:p>
            <a:pPr marL="0" lvl="0" indent="0" algn="just" eaLnBrk="1" hangingPunct="1">
              <a:spcBef>
                <a:spcPct val="0"/>
              </a:spcBef>
              <a:buClrTx/>
              <a:buFontTx/>
              <a:buNone/>
            </a:pPr>
            <a:r>
              <a:rPr lang="el-GR" altLang="el-GR" sz="1800" b="1" dirty="0">
                <a:solidFill>
                  <a:srgbClr val="000000"/>
                </a:solidFill>
              </a:rPr>
              <a:t>Όταν το άτομο βρίσκεται σε ύπτια θέση η κοιλιακή κοιλότητα εκτείνεται προς τα πάνω μέσα στον θωρακικό κλωβό μέχρι περίπου το ύψος του 5</a:t>
            </a:r>
            <a:r>
              <a:rPr lang="el-GR" altLang="el-GR" sz="1800" b="1" baseline="30000" dirty="0">
                <a:solidFill>
                  <a:srgbClr val="000000"/>
                </a:solidFill>
              </a:rPr>
              <a:t>ου</a:t>
            </a:r>
            <a:r>
              <a:rPr lang="el-GR" altLang="el-GR" sz="1800" b="1" dirty="0">
                <a:solidFill>
                  <a:srgbClr val="000000"/>
                </a:solidFill>
              </a:rPr>
              <a:t> </a:t>
            </a:r>
            <a:endParaRPr lang="el-GR" altLang="el-GR" sz="1800" b="1" dirty="0">
              <a:solidFill>
                <a:srgbClr val="000000"/>
              </a:solidFill>
            </a:endParaRPr>
          </a:p>
          <a:p>
            <a:pPr marL="0" lvl="0" indent="0" algn="just" eaLnBrk="1" hangingPunct="1">
              <a:spcBef>
                <a:spcPct val="0"/>
              </a:spcBef>
              <a:buClrTx/>
              <a:buFontTx/>
              <a:buNone/>
            </a:pPr>
            <a:r>
              <a:rPr lang="el-GR" altLang="el-GR" sz="1800" b="1" dirty="0">
                <a:solidFill>
                  <a:srgbClr val="000000"/>
                </a:solidFill>
              </a:rPr>
              <a:t>Πρόσθιου μεσοπλεύριου διαστήματος. Συνεπώς μέρος του ήπατος, του σπλήνα &amp; του στομάχου προστατεύονται από τον θωρακικό κλωβό.</a:t>
            </a:r>
            <a:endParaRPr lang="el-GR" altLang="el-GR" sz="1800" b="1" dirty="0">
              <a:solidFill>
                <a:srgbClr val="000000"/>
              </a:solidFill>
            </a:endParaRPr>
          </a:p>
        </p:txBody>
      </p:sp>
      <p:pic>
        <p:nvPicPr>
          <p:cNvPr id="10244" name="Picture 4"/>
          <p:cNvPicPr>
            <a:picLocks noChangeAspect="1"/>
          </p:cNvPicPr>
          <p:nvPr/>
        </p:nvPicPr>
        <p:blipFill>
          <a:blip r:embed="rId1"/>
          <a:stretch>
            <a:fillRect/>
          </a:stretch>
        </p:blipFill>
        <p:spPr>
          <a:xfrm>
            <a:off x="1330325" y="765175"/>
            <a:ext cx="5905500" cy="3816350"/>
          </a:xfrm>
          <a:prstGeom prst="rect">
            <a:avLst/>
          </a:prstGeom>
          <a:noFill/>
          <a:ln w="9525">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4754" name="Εικόνα 1"/>
          <p:cNvPicPr>
            <a:picLocks noChangeAspect="1"/>
          </p:cNvPicPr>
          <p:nvPr/>
        </p:nvPicPr>
        <p:blipFill>
          <a:blip r:embed="rId1"/>
          <a:stretch>
            <a:fillRect/>
          </a:stretch>
        </p:blipFill>
        <p:spPr>
          <a:xfrm>
            <a:off x="722313" y="908050"/>
            <a:ext cx="7699375" cy="5041900"/>
          </a:xfrm>
          <a:prstGeom prst="rect">
            <a:avLst/>
          </a:prstGeom>
          <a:noFill/>
          <a:ln w="9525">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a:xfrm>
            <a:off x="301625" y="115888"/>
            <a:ext cx="8510588" cy="752475"/>
          </a:xfrm>
        </p:spPr>
        <p:txBody>
          <a:bodyPr vert="horz" wrap="square" lIns="91440" tIns="45720" rIns="91440" bIns="45720" numCol="1" anchor="ctr" anchorCtr="0" compatLnSpc="1"/>
          <a:p>
            <a:pPr>
              <a:buNone/>
            </a:pPr>
            <a:r>
              <a:rPr dirty="0">
                <a:effectLst>
                  <a:outerShdw blurRad="38100" dist="38100" dir="2700000">
                    <a:srgbClr val="000000"/>
                  </a:outerShdw>
                </a:effectLst>
              </a:rPr>
              <a:t>Νήστιδα &amp; Ειλεός</a:t>
            </a: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107950" y="896938"/>
            <a:ext cx="8928100" cy="5772150"/>
          </a:xfrm>
        </p:spPr>
        <p:txBody>
          <a:bodyPr vert="horz" wrap="square" lIns="91440" tIns="45720" rIns="91440" bIns="45720" numCol="1" anchor="t" anchorCtr="0" compatLnSpc="1"/>
          <a:lstStyle/>
          <a:p>
            <a:r>
              <a:rPr sz="2400" dirty="0">
                <a:effectLst>
                  <a:outerShdw blurRad="38100" dist="38100" dir="2700000">
                    <a:srgbClr val="000000"/>
                  </a:outerShdw>
                </a:effectLst>
              </a:rPr>
              <a:t>Απαρτίζουν το ελικοειδές έντερο. Έχουν μήκος 6-7 μ. Η νήστιδα αποτελεί τα 2/5, ενώ ο ειλεός τα υπόλοιπα 3/5 αυτού. Το ελικοειδές έντερο περιβάλλεται από το παχύ έντερο. Η νήστιδα αρχίζει από τη νηστιδοδωδεκαδακτυλική καμπή και εντοπίζεται στην ομφαλική και στην αριστερή λαγόνιο χώρα, ενώ ο ειλεός καταλαμβάνει την υπογάστριο και τη δεξιά λαγόνιο χώρα. Ο ειλεός εκβάλλει στο παχύ έντερο στο ειλεοτυφλικό στόμιο, που βρίσκεται στη συμβολή του τυφλού και του ανιόντος κόλου. Το στόμιο αυτό φέρει την ειλεοτυφλική βαλβίδα για να μη παλινδρομεί το περιεχόμενο.</a:t>
            </a:r>
            <a:endParaRPr sz="2400" dirty="0">
              <a:effectLst>
                <a:outerShdw blurRad="38100" dist="38100" dir="2700000">
                  <a:srgbClr val="000000"/>
                </a:outerShdw>
              </a:effectLst>
            </a:endParaRPr>
          </a:p>
          <a:p>
            <a:r>
              <a:rPr sz="2400" dirty="0">
                <a:effectLst>
                  <a:outerShdw blurRad="38100" dist="38100" dir="2700000">
                    <a:srgbClr val="000000"/>
                  </a:outerShdw>
                </a:effectLst>
              </a:rPr>
              <a:t>Στο 2% των ανθρώπων, σε απόσταση 50 εκ. από την ειλεοτυφλική βαλβίδα, υπάρχει ένα τυφλό εκκόλπωμα, η μεκέλειος απόφυση, της οποίας η φλεγμονή προκαλεί ανάλογα</a:t>
            </a:r>
            <a:r>
              <a:rPr lang="en-US" altLang="x-none" sz="2400" dirty="0">
                <a:effectLst>
                  <a:outerShdw blurRad="38100" dist="38100" dir="2700000">
                    <a:srgbClr val="000000"/>
                  </a:outerShdw>
                </a:effectLst>
              </a:rPr>
              <a:t> </a:t>
            </a:r>
            <a:r>
              <a:rPr sz="2400" dirty="0">
                <a:effectLst>
                  <a:outerShdw blurRad="38100" dist="38100" dir="2700000">
                    <a:srgbClr val="000000"/>
                  </a:outerShdw>
                </a:effectLst>
              </a:rPr>
              <a:t>συμπτώματα με της σκωληκειδίτιδας. Η απόφυση αυτή είναι υπόλειμμα του ομφαλομεσεντερικού πόρου</a:t>
            </a:r>
            <a:endParaRPr sz="2400" dirty="0">
              <a:effectLst>
                <a:outerShdw blurRad="38100" dist="38100" dir="2700000">
                  <a:srgbClr val="000000"/>
                </a:outerShdw>
              </a:effectLst>
            </a:endParaRPr>
          </a:p>
          <a:p>
            <a:endParaRPr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260350"/>
            <a:ext cx="8540750" cy="6192838"/>
          </a:xfrm>
        </p:spPr>
        <p:txBody>
          <a:bodyPr vert="horz" wrap="square" lIns="91440" tIns="45720" rIns="91440" bIns="45720" numCol="1" anchor="t" anchorCtr="0" compatLnSpc="1"/>
          <a:lstStyle/>
          <a:p>
            <a:r>
              <a:rPr sz="2000" dirty="0">
                <a:effectLst>
                  <a:outerShdw blurRad="38100" dist="38100" dir="2700000">
                    <a:srgbClr val="000000"/>
                  </a:outerShdw>
                </a:effectLst>
              </a:rPr>
              <a:t>Το λεπτό έντερο αποτελείται από έξω προς τα μέσα από:</a:t>
            </a: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1) Το περισπλάχνιο πέταλο του περιτοναίου</a:t>
            </a: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2) Το μυϊκό χιτώνα, που διακρίνεται σε μια εξωτερική επιμήκη στιβάδα και μια εσωτερική κυκλοτερή.</a:t>
            </a: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3) Τον υποβλεννογόνιο χιτώνα, συνδετικό ιστό που συνδέει τον μυϊκό χιτώνα και το βλεννογόνο</a:t>
            </a: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4) Το βλεννογόνο, που αποτελείται από μονόστιβο κυλινδρικό επιθήλιο. Στο βλεννογόνο  υπάρχουν: α) εντερικές λάχνες, β) πτυχές του Kerckring, γ) μονήρη λεμφοζίδια, δ)  οργανωμένα σε πλάκες λεμφοζίδια, οι πλάκες του Peyer, ε) εντερικοί αδένες του  Brunner, μόνο στο δωδεκαδάκτυλο και του Lieberkuhn σε όλο τον εντερικό βλεννογόνο</a:t>
            </a:r>
            <a:endParaRPr sz="2000" dirty="0">
              <a:effectLst>
                <a:outerShdw blurRad="38100" dist="38100" dir="2700000">
                  <a:srgbClr val="000000"/>
                </a:outerShdw>
              </a:effectLst>
            </a:endParaRPr>
          </a:p>
          <a:p>
            <a:pPr>
              <a:buNone/>
            </a:pP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Το ελικοειδές έντερο είναι ευκίνητο ενδοπεριτοναϊκό όργανο, διότι κρέμεται από μια πτυχή του περιτοναίου, που λέγεται μεσεντέριο, η οποία το αναρτά στο οπίσθιο κοιλιακό τοίχωμα. Το μεσεντέριο έχει δύο πέταλα, μεταξύ των οποίων βρίσκονται αγγεία, λεμφαγγεία, νεύρα και λιπώδης ιστός.</a:t>
            </a:r>
            <a:endParaRPr sz="20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179388" y="44450"/>
            <a:ext cx="8856663" cy="6813550"/>
          </a:xfrm>
        </p:spPr>
        <p:txBody>
          <a:bodyPr vert="horz" wrap="square" lIns="91440" tIns="45720" rIns="91440" bIns="45720" numCol="1" anchor="t" anchorCtr="0" compatLnSpc="1"/>
          <a:lstStyle/>
          <a:p>
            <a:r>
              <a:rPr sz="2800" dirty="0">
                <a:effectLst>
                  <a:outerShdw blurRad="38100" dist="38100" dir="2700000">
                    <a:srgbClr val="000000"/>
                  </a:outerShdw>
                </a:effectLst>
              </a:rPr>
              <a:t>Το ελικοειδές έντερο αιματώνεται από αρτηριακούς κλάδους της άνω μεσεντέριας αρτηρίας, που ενώνονται σχηματίζοντας αρτηριακή τόξα, από τα οποία εκφύονται ευθέα αγγεία που πορεύονται προς το έντερο</a:t>
            </a:r>
            <a:endParaRPr sz="2800" dirty="0">
              <a:effectLst>
                <a:outerShdw blurRad="38100" dist="38100" dir="2700000">
                  <a:srgbClr val="000000"/>
                </a:outerShdw>
              </a:effectLst>
            </a:endParaRPr>
          </a:p>
          <a:p>
            <a:pPr>
              <a:buNone/>
            </a:pPr>
            <a:endParaRPr sz="2800" dirty="0">
              <a:effectLst>
                <a:outerShdw blurRad="38100" dist="38100" dir="2700000">
                  <a:srgbClr val="000000"/>
                </a:outerShdw>
              </a:effectLst>
            </a:endParaRPr>
          </a:p>
          <a:p>
            <a:r>
              <a:rPr sz="2800" dirty="0">
                <a:effectLst>
                  <a:outerShdw blurRad="38100" dist="38100" dir="2700000">
                    <a:srgbClr val="000000"/>
                  </a:outerShdw>
                </a:effectLst>
              </a:rPr>
              <a:t>Το φλεβικό αίμα εκβάλλει στην άνω μεσεντέρια φλέβα, η οποία συνενώνεται με τη σπληνική φλέβα, πίσω από τον αυχένα του παγκρέατος και σχηματίζουν την πυλαία φλέβα</a:t>
            </a:r>
            <a:endParaRPr sz="2800" dirty="0">
              <a:effectLst>
                <a:outerShdw blurRad="38100" dist="38100" dir="2700000">
                  <a:srgbClr val="000000"/>
                </a:outerShdw>
              </a:effectLst>
            </a:endParaRPr>
          </a:p>
          <a:p>
            <a:endParaRPr sz="2800" dirty="0">
              <a:effectLst>
                <a:outerShdw blurRad="38100" dist="38100" dir="2700000">
                  <a:srgbClr val="000000"/>
                </a:outerShdw>
              </a:effectLst>
            </a:endParaRPr>
          </a:p>
          <a:p>
            <a:r>
              <a:rPr sz="2800" dirty="0">
                <a:effectLst>
                  <a:outerShdw blurRad="38100" dist="38100" dir="2700000">
                    <a:srgbClr val="000000"/>
                  </a:outerShdw>
                </a:effectLst>
              </a:rPr>
              <a:t>Το ελικοειδές έντερο νευρώνεται από παρασυμπαθητικές ίνες, που προέρχονται από τα πνευμονογαστρικά στελέχη και συμπαθητικές ίνες από το άνω μεσεντέριο γάγγλιο</a:t>
            </a:r>
            <a:endParaRPr sz="28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8850" name="Εικόνα 1"/>
          <p:cNvPicPr>
            <a:picLocks noChangeAspect="1"/>
          </p:cNvPicPr>
          <p:nvPr/>
        </p:nvPicPr>
        <p:blipFill>
          <a:blip r:embed="rId1"/>
          <a:stretch>
            <a:fillRect/>
          </a:stretch>
        </p:blipFill>
        <p:spPr>
          <a:xfrm>
            <a:off x="2047875" y="30163"/>
            <a:ext cx="5048250" cy="3209925"/>
          </a:xfrm>
          <a:prstGeom prst="rect">
            <a:avLst/>
          </a:prstGeom>
          <a:noFill/>
          <a:ln w="9525">
            <a:noFill/>
          </a:ln>
        </p:spPr>
      </p:pic>
      <p:pic>
        <p:nvPicPr>
          <p:cNvPr id="78851" name="Εικόνα 3"/>
          <p:cNvPicPr>
            <a:picLocks noChangeAspect="1"/>
          </p:cNvPicPr>
          <p:nvPr/>
        </p:nvPicPr>
        <p:blipFill>
          <a:blip r:embed="rId2"/>
          <a:stretch>
            <a:fillRect/>
          </a:stretch>
        </p:blipFill>
        <p:spPr>
          <a:xfrm>
            <a:off x="1006475" y="3259138"/>
            <a:ext cx="7131050" cy="3473450"/>
          </a:xfrm>
          <a:prstGeom prst="rect">
            <a:avLst/>
          </a:prstGeom>
          <a:noFill/>
          <a:ln w="9525">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9874" name="Εικόνα 1"/>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2426223" y="2967335"/>
            <a:ext cx="4291559"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Παχύ έντερο</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333375"/>
            <a:ext cx="8540750" cy="6191250"/>
          </a:xfrm>
        </p:spPr>
        <p:txBody>
          <a:bodyPr vert="horz" wrap="square" lIns="91440" tIns="45720" rIns="91440" bIns="45720" numCol="1" anchor="t" anchorCtr="0" compatLnSpc="1"/>
          <a:lstStyle/>
          <a:p>
            <a:r>
              <a:rPr sz="2000" dirty="0">
                <a:effectLst>
                  <a:outerShdw blurRad="38100" dist="38100" dir="2700000">
                    <a:srgbClr val="000000"/>
                  </a:outerShdw>
                </a:effectLst>
              </a:rPr>
              <a:t>Είναι μεγαλύτερο σε διάμετρο από το λεπτό έντερο και έχει μήκος περίπου 1,5 μέτρα. Αποτελείται από το τυφλό με τη σκωληκοειδή απόφυση, το κόλον και το ορθό. Το κόλον διακρίνεται στο ανιόν κόλον, το εγκάρσιο κόλον, το κατιόν κόλον, το σιγμοειδές κόλον και το ορθό</a:t>
            </a:r>
            <a:endParaRPr sz="2000" dirty="0">
              <a:effectLst>
                <a:outerShdw blurRad="38100" dist="38100" dir="2700000">
                  <a:srgbClr val="000000"/>
                </a:outerShdw>
              </a:effectLst>
            </a:endParaRPr>
          </a:p>
          <a:p>
            <a:pPr>
              <a:buNone/>
            </a:pPr>
            <a:endParaRPr sz="2000" dirty="0">
              <a:effectLst>
                <a:outerShdw blurRad="38100" dist="38100" dir="2700000">
                  <a:srgbClr val="000000"/>
                </a:outerShdw>
              </a:effectLst>
            </a:endParaRPr>
          </a:p>
          <a:p>
            <a:r>
              <a:rPr sz="2000" dirty="0">
                <a:effectLst>
                  <a:outerShdw blurRad="38100" dist="38100" dir="2700000">
                    <a:srgbClr val="000000"/>
                  </a:outerShdw>
                </a:effectLst>
              </a:rPr>
              <a:t>Το παχύ έντερο από έξω προς τα μέσα αποτελείται από:</a:t>
            </a: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1) Το περισπλάχνιο πέταλο του περιτοναίου που καλύπτει τέλεια κάποια τμήματα του εντέρου και ατελώς κάποια άλλα.</a:t>
            </a:r>
            <a:endParaRPr sz="2000" dirty="0">
              <a:effectLst>
                <a:outerShdw blurRad="38100" dist="38100" dir="2700000">
                  <a:srgbClr val="000000"/>
                </a:outerShdw>
              </a:effectLst>
            </a:endParaRPr>
          </a:p>
          <a:p>
            <a:pPr>
              <a:buNone/>
            </a:pP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2) Το μυϊκό χιτώνα που αποτελείται από μια έξω επιμήκη και μια έσω κυκλοτερή στιβάδα. </a:t>
            </a:r>
            <a:endParaRPr sz="2000" dirty="0">
              <a:effectLst>
                <a:outerShdw blurRad="38100" dist="38100" dir="2700000">
                  <a:srgbClr val="000000"/>
                </a:outerShdw>
              </a:effectLst>
            </a:endParaRPr>
          </a:p>
          <a:p>
            <a:pPr>
              <a:buNone/>
            </a:pP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3) Τον υποβλεννογόνιο χιτώνα, που είναι χαλαρός συνδετικός ιστός.</a:t>
            </a:r>
            <a:endParaRPr sz="2000" dirty="0">
              <a:effectLst>
                <a:outerShdw blurRad="38100" dist="38100" dir="2700000">
                  <a:srgbClr val="000000"/>
                </a:outerShdw>
              </a:effectLst>
            </a:endParaRPr>
          </a:p>
          <a:p>
            <a:pPr>
              <a:buNone/>
            </a:pPr>
            <a:endParaRPr sz="2000" dirty="0">
              <a:effectLst>
                <a:outerShdw blurRad="38100" dist="38100" dir="2700000">
                  <a:srgbClr val="000000"/>
                </a:outerShdw>
              </a:effectLst>
            </a:endParaRPr>
          </a:p>
          <a:p>
            <a:pPr>
              <a:buNone/>
            </a:pPr>
            <a:r>
              <a:rPr sz="2000" dirty="0">
                <a:effectLst>
                  <a:outerShdw blurRad="38100" dist="38100" dir="2700000">
                    <a:srgbClr val="000000"/>
                  </a:outerShdw>
                </a:effectLst>
              </a:rPr>
              <a:t>4) Τον βλεννογόνο, που αποτελείται από μονόστιβο κυλινδρικό επιθήλιο και περιέχει  διάσπαρτα λεμφοζίδια, εντερικούς αδένες και μια βλεννογόνιο μυΪκή στιβάδα, που  χωρίζει το βλεννογόνο από τον υποκείμενο υποβλεννογόνιο χιτώνα</a:t>
            </a:r>
            <a:endParaRPr sz="20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2946" name="Εικόνα 1"/>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3970" name="Εικόνα 1"/>
          <p:cNvPicPr>
            <a:picLocks noChangeAspect="1"/>
          </p:cNvPicPr>
          <p:nvPr/>
        </p:nvPicPr>
        <p:blipFill>
          <a:blip r:embed="rId1"/>
          <a:stretch>
            <a:fillRect/>
          </a:stretch>
        </p:blipFill>
        <p:spPr>
          <a:xfrm>
            <a:off x="344488" y="476250"/>
            <a:ext cx="8455025" cy="590550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1266" name="Text Box 2"/>
          <p:cNvSpPr txBox="1"/>
          <p:nvPr/>
        </p:nvSpPr>
        <p:spPr>
          <a:xfrm>
            <a:off x="3616325" y="134938"/>
            <a:ext cx="1233488" cy="45720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2400" b="1" dirty="0">
                <a:solidFill>
                  <a:srgbClr val="CC9900"/>
                </a:solidFill>
              </a:rPr>
              <a:t>ΚΟΙΛΙΑ</a:t>
            </a:r>
            <a:endParaRPr lang="el-GR" altLang="el-GR" sz="2400" b="1" dirty="0">
              <a:solidFill>
                <a:srgbClr val="CC9900"/>
              </a:solidFill>
            </a:endParaRPr>
          </a:p>
        </p:txBody>
      </p:sp>
      <p:sp>
        <p:nvSpPr>
          <p:cNvPr id="11267" name="Text Box 3"/>
          <p:cNvSpPr txBox="1"/>
          <p:nvPr/>
        </p:nvSpPr>
        <p:spPr>
          <a:xfrm>
            <a:off x="5300663" y="758825"/>
            <a:ext cx="3592512" cy="39687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2000" b="1" dirty="0">
                <a:solidFill>
                  <a:srgbClr val="000000"/>
                </a:solidFill>
              </a:rPr>
              <a:t>Το περιεχόμενο της κοιλιάς:</a:t>
            </a:r>
            <a:endParaRPr lang="el-GR" altLang="el-GR" sz="2000" b="1" dirty="0">
              <a:solidFill>
                <a:srgbClr val="000000"/>
              </a:solidFill>
            </a:endParaRPr>
          </a:p>
        </p:txBody>
      </p:sp>
      <p:sp>
        <p:nvSpPr>
          <p:cNvPr id="11268" name="Text Box 4"/>
          <p:cNvSpPr txBox="1"/>
          <p:nvPr/>
        </p:nvSpPr>
        <p:spPr>
          <a:xfrm>
            <a:off x="5219700" y="1289050"/>
            <a:ext cx="3697288" cy="5310188"/>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b="1" dirty="0"/>
              <a:t>Περιτοναική κοιλότητα</a:t>
            </a:r>
            <a:endParaRPr lang="el-GR" altLang="el-GR" sz="1800" b="1" dirty="0"/>
          </a:p>
          <a:p>
            <a:pPr marL="0" lvl="0" indent="0" eaLnBrk="1" hangingPunct="1">
              <a:spcBef>
                <a:spcPct val="0"/>
              </a:spcBef>
              <a:buClrTx/>
              <a:buFontTx/>
              <a:buNone/>
            </a:pPr>
            <a:endParaRPr lang="el-GR" altLang="el-GR" sz="1800" b="1" dirty="0"/>
          </a:p>
          <a:p>
            <a:pPr marL="0" lvl="0" indent="0" eaLnBrk="1" hangingPunct="1">
              <a:spcBef>
                <a:spcPct val="0"/>
              </a:spcBef>
              <a:buClrTx/>
              <a:buFontTx/>
              <a:buNone/>
            </a:pPr>
            <a:r>
              <a:rPr lang="el-GR" altLang="el-GR" sz="1800" b="1" dirty="0"/>
              <a:t>Όργανα γαστρεντερικού</a:t>
            </a:r>
            <a:endParaRPr lang="el-GR" altLang="el-GR" sz="1800" b="1" dirty="0"/>
          </a:p>
          <a:p>
            <a:pPr marL="0" lvl="0" indent="0" eaLnBrk="1" hangingPunct="1">
              <a:spcBef>
                <a:spcPct val="0"/>
              </a:spcBef>
              <a:buClrTx/>
              <a:buFontTx/>
              <a:buNone/>
            </a:pPr>
            <a:r>
              <a:rPr lang="el-GR" altLang="el-GR" sz="1800" b="1" dirty="0"/>
              <a:t> συστήματος</a:t>
            </a:r>
            <a:endParaRPr lang="el-GR" altLang="el-GR" sz="1800" b="1" dirty="0"/>
          </a:p>
          <a:p>
            <a:pPr marL="0" lvl="0" indent="0" eaLnBrk="1" hangingPunct="1">
              <a:spcBef>
                <a:spcPct val="0"/>
              </a:spcBef>
              <a:buClrTx/>
              <a:buFontTx/>
              <a:buNone/>
            </a:pPr>
            <a:r>
              <a:rPr lang="el-GR" altLang="el-GR" sz="1800" b="1" dirty="0"/>
              <a:t>	οισοφάγος</a:t>
            </a:r>
            <a:endParaRPr lang="el-GR" altLang="el-GR" sz="1800" b="1" dirty="0"/>
          </a:p>
          <a:p>
            <a:pPr marL="0" lvl="0" indent="0" eaLnBrk="1" hangingPunct="1">
              <a:spcBef>
                <a:spcPct val="0"/>
              </a:spcBef>
              <a:buClrTx/>
              <a:buFontTx/>
              <a:buNone/>
            </a:pPr>
            <a:r>
              <a:rPr lang="el-GR" altLang="el-GR" sz="1800" b="1" dirty="0"/>
              <a:t>	στόμαχος</a:t>
            </a:r>
            <a:endParaRPr lang="el-GR" altLang="el-GR" sz="1800" b="1" dirty="0"/>
          </a:p>
          <a:p>
            <a:pPr marL="0" lvl="0" indent="0" eaLnBrk="1" hangingPunct="1">
              <a:spcBef>
                <a:spcPct val="0"/>
              </a:spcBef>
              <a:buClrTx/>
              <a:buFontTx/>
              <a:buNone/>
            </a:pPr>
            <a:r>
              <a:rPr lang="el-GR" altLang="el-GR" sz="1800" b="1" dirty="0"/>
              <a:t>	έντερο</a:t>
            </a:r>
            <a:endParaRPr lang="el-GR" altLang="el-GR" sz="1800" b="1" dirty="0"/>
          </a:p>
          <a:p>
            <a:pPr marL="0" lvl="0" indent="0" eaLnBrk="1" hangingPunct="1">
              <a:spcBef>
                <a:spcPct val="0"/>
              </a:spcBef>
              <a:buClrTx/>
              <a:buFontTx/>
              <a:buNone/>
            </a:pPr>
            <a:endParaRPr lang="el-GR" altLang="el-GR" sz="1800" b="1" dirty="0"/>
          </a:p>
          <a:p>
            <a:pPr marL="0" lvl="0" indent="0" eaLnBrk="1" hangingPunct="1">
              <a:spcBef>
                <a:spcPct val="0"/>
              </a:spcBef>
              <a:buClrTx/>
              <a:buFontTx/>
              <a:buNone/>
            </a:pPr>
            <a:r>
              <a:rPr lang="el-GR" altLang="el-GR" sz="1800" b="1" dirty="0"/>
              <a:t>Ήπαρ &amp; χοληφόρα αγγεία</a:t>
            </a:r>
            <a:endParaRPr lang="el-GR" altLang="el-GR" sz="1800" b="1" dirty="0"/>
          </a:p>
          <a:p>
            <a:pPr marL="0" lvl="0" indent="0" eaLnBrk="1" hangingPunct="1">
              <a:spcBef>
                <a:spcPct val="0"/>
              </a:spcBef>
              <a:buClrTx/>
              <a:buFontTx/>
              <a:buNone/>
            </a:pPr>
            <a:endParaRPr lang="el-GR" altLang="el-GR" sz="1800" b="1" dirty="0"/>
          </a:p>
          <a:p>
            <a:pPr marL="0" lvl="0" indent="0" eaLnBrk="1" hangingPunct="1">
              <a:spcBef>
                <a:spcPct val="0"/>
              </a:spcBef>
              <a:buClrTx/>
              <a:buFontTx/>
              <a:buNone/>
            </a:pPr>
            <a:r>
              <a:rPr lang="el-GR" altLang="el-GR" sz="1800" b="1" dirty="0"/>
              <a:t>Πάγκρεας</a:t>
            </a:r>
            <a:endParaRPr lang="el-GR" altLang="el-GR" sz="1800" b="1" dirty="0"/>
          </a:p>
          <a:p>
            <a:pPr marL="0" lvl="0" indent="0" eaLnBrk="1" hangingPunct="1">
              <a:spcBef>
                <a:spcPct val="0"/>
              </a:spcBef>
              <a:buClrTx/>
              <a:buFontTx/>
              <a:buNone/>
            </a:pPr>
            <a:endParaRPr lang="el-GR" altLang="el-GR" sz="1800" b="1" dirty="0"/>
          </a:p>
          <a:p>
            <a:pPr marL="0" lvl="0" indent="0" eaLnBrk="1" hangingPunct="1">
              <a:spcBef>
                <a:spcPct val="0"/>
              </a:spcBef>
              <a:buClrTx/>
              <a:buFontTx/>
              <a:buNone/>
            </a:pPr>
            <a:r>
              <a:rPr lang="el-GR" altLang="el-GR" sz="1800" b="1" dirty="0"/>
              <a:t>Επινεφρίδια</a:t>
            </a:r>
            <a:endParaRPr lang="el-GR" altLang="el-GR" sz="1800" b="1" dirty="0"/>
          </a:p>
          <a:p>
            <a:pPr marL="0" lvl="0" indent="0" eaLnBrk="1" hangingPunct="1">
              <a:spcBef>
                <a:spcPct val="0"/>
              </a:spcBef>
              <a:buClrTx/>
              <a:buFontTx/>
              <a:buNone/>
            </a:pPr>
            <a:endParaRPr lang="el-GR" altLang="el-GR" sz="1800" b="1" dirty="0"/>
          </a:p>
          <a:p>
            <a:pPr marL="0" lvl="0" indent="0" eaLnBrk="1" hangingPunct="1">
              <a:spcBef>
                <a:spcPct val="0"/>
              </a:spcBef>
              <a:buClrTx/>
              <a:buFontTx/>
              <a:buNone/>
            </a:pPr>
            <a:r>
              <a:rPr lang="el-GR" altLang="el-GR" sz="1800" b="1" dirty="0"/>
              <a:t>Νεφροί &amp; ανώτερη μοίρα των</a:t>
            </a:r>
            <a:endParaRPr lang="el-GR" altLang="el-GR" sz="1800" b="1" dirty="0"/>
          </a:p>
          <a:p>
            <a:pPr marL="0" lvl="0" indent="0" eaLnBrk="1" hangingPunct="1">
              <a:spcBef>
                <a:spcPct val="0"/>
              </a:spcBef>
              <a:buClrTx/>
              <a:buFontTx/>
              <a:buNone/>
            </a:pPr>
            <a:r>
              <a:rPr lang="el-GR" altLang="el-GR" sz="1800" b="1" dirty="0"/>
              <a:t>ουρητήρων</a:t>
            </a:r>
            <a:endParaRPr lang="el-GR" altLang="el-GR" sz="1800" b="1" dirty="0"/>
          </a:p>
          <a:p>
            <a:pPr marL="0" lvl="0" indent="0" eaLnBrk="1" hangingPunct="1">
              <a:spcBef>
                <a:spcPct val="0"/>
              </a:spcBef>
              <a:buClrTx/>
              <a:buFontTx/>
              <a:buNone/>
            </a:pPr>
            <a:endParaRPr lang="el-GR" altLang="el-GR" sz="1800" b="1" dirty="0"/>
          </a:p>
          <a:p>
            <a:pPr marL="0" lvl="0" indent="0" eaLnBrk="1" hangingPunct="1">
              <a:spcBef>
                <a:spcPct val="0"/>
              </a:spcBef>
              <a:buClrTx/>
              <a:buFontTx/>
              <a:buNone/>
            </a:pPr>
            <a:r>
              <a:rPr lang="el-GR" altLang="el-GR" sz="1800" b="1" dirty="0"/>
              <a:t>Νεύρα – λεμφαγγεία – αιμοφόρα</a:t>
            </a:r>
            <a:endParaRPr lang="el-GR" altLang="el-GR" sz="1800" b="1" dirty="0"/>
          </a:p>
          <a:p>
            <a:pPr marL="0" lvl="0" indent="0" eaLnBrk="1" hangingPunct="1">
              <a:spcBef>
                <a:spcPct val="0"/>
              </a:spcBef>
              <a:buClrTx/>
              <a:buFontTx/>
              <a:buNone/>
            </a:pPr>
            <a:r>
              <a:rPr lang="el-GR" altLang="el-GR" sz="1800" b="1" dirty="0"/>
              <a:t>αγγεία</a:t>
            </a:r>
            <a:endParaRPr lang="el-GR" altLang="el-GR" sz="1800" b="1" dirty="0"/>
          </a:p>
        </p:txBody>
      </p:sp>
      <p:pic>
        <p:nvPicPr>
          <p:cNvPr id="11269" name="Picture 5" descr="abdomensurf"/>
          <p:cNvPicPr>
            <a:picLocks noChangeAspect="1"/>
          </p:cNvPicPr>
          <p:nvPr/>
        </p:nvPicPr>
        <p:blipFill>
          <a:blip r:embed="rId1"/>
          <a:stretch>
            <a:fillRect/>
          </a:stretch>
        </p:blipFill>
        <p:spPr>
          <a:xfrm>
            <a:off x="392113" y="911225"/>
            <a:ext cx="4324350" cy="5038725"/>
          </a:xfrm>
          <a:prstGeom prst="rect">
            <a:avLst/>
          </a:prstGeom>
          <a:noFill/>
          <a:ln w="28575" cap="flat" cmpd="sng">
            <a:solidFill>
              <a:srgbClr val="CC9900"/>
            </a:solidFill>
            <a:prstDash val="solid"/>
            <a:miter/>
            <a:headEnd type="none" w="med" len="med"/>
            <a:tailEnd type="none" w="med" len="med"/>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4994" name="Εικόνα 1"/>
          <p:cNvPicPr>
            <a:picLocks noChangeAspect="1"/>
          </p:cNvPicPr>
          <p:nvPr/>
        </p:nvPicPr>
        <p:blipFill>
          <a:blip r:embed="rId1"/>
          <a:stretch>
            <a:fillRect/>
          </a:stretch>
        </p:blipFill>
        <p:spPr>
          <a:xfrm>
            <a:off x="2087563" y="1243013"/>
            <a:ext cx="4968875" cy="4371975"/>
          </a:xfrm>
          <a:prstGeom prst="rect">
            <a:avLst/>
          </a:prstGeom>
          <a:noFill/>
          <a:ln w="9525">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6018" name="TextBox 4"/>
          <p:cNvSpPr txBox="1"/>
          <p:nvPr/>
        </p:nvSpPr>
        <p:spPr>
          <a:xfrm>
            <a:off x="323850" y="692150"/>
            <a:ext cx="8496300" cy="4894263"/>
          </a:xfrm>
          <a:prstGeom prst="rect">
            <a:avLst/>
          </a:prstGeom>
          <a:noFill/>
          <a:ln w="9525">
            <a:noFill/>
          </a:ln>
        </p:spPr>
        <p:txBody>
          <a:bodyPr>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just">
              <a:spcBef>
                <a:spcPct val="0"/>
              </a:spcBef>
              <a:buClrTx/>
              <a:buFontTx/>
              <a:buNone/>
            </a:pPr>
            <a:r>
              <a:rPr lang="el-GR" altLang="el-GR" sz="2400" dirty="0"/>
              <a:t>Η επιμήκης μυϊκή στιβάδα του παχέως εντέρου κάνει επιμήκεις παχύνσεις κατά τόπους και δημιουργεί τις τρείς κολικές ταινίες. Οι κολικές ταινίες αφορίζουν στην εσωτερική επιφάνεια του παχέος εντέρου τρεις επιμήκεις ζώνες. Υπάρχουν, επίσης και κάποιες εγκάρσιες κυκλοτερείς περισφίξεις, που δημιουργούν εξωτερικά τα κολικά εκκολπώματα και εσωτερικά τις κολικές κυψέλες. Τέλος, υπάρχουν κάποιες προσεκβολές του ορογόνου χιτώνα γεμάτες λίπος, που ονομάζονται επιπλοϊκές αποφύσεις. Αυτές, στο ανιόν, κατιόν και σιγμοειδές κόλον διατάσσονται σε δύο σειρές κατά μήκος των κολικών ταινιών, στο εγκάρσιο κόλον σε μια, ενώ στο τυφλό και στο ορθό δεν υπάρχουν καθόλου.</a:t>
            </a:r>
            <a:endParaRPr lang="el-GR" altLang="el-GR" sz="2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a:xfrm>
            <a:off x="301625" y="228600"/>
            <a:ext cx="8510588" cy="1184275"/>
          </a:xfrm>
        </p:spPr>
        <p:txBody>
          <a:bodyPr vert="horz" wrap="square" lIns="91440" tIns="45720" rIns="91440" bIns="45720" numCol="1" anchor="ctr" anchorCtr="0" compatLnSpc="1"/>
          <a:p>
            <a:pPr>
              <a:buNone/>
            </a:pPr>
            <a:r>
              <a:rPr dirty="0">
                <a:effectLst>
                  <a:outerShdw blurRad="38100" dist="38100" dir="2700000">
                    <a:srgbClr val="000000"/>
                  </a:outerShdw>
                </a:effectLst>
              </a:rPr>
              <a:t>Το τυφλό έντερο</a:t>
            </a: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288925" y="1268413"/>
            <a:ext cx="8540750" cy="4686300"/>
          </a:xfrm>
        </p:spPr>
        <p:txBody>
          <a:bodyPr vert="horz" wrap="square" lIns="91440" tIns="45720" rIns="91440" bIns="45720" numCol="1" anchor="t" anchorCtr="0" compatLnSpc="1"/>
          <a:lstStyle/>
          <a:p>
            <a:r>
              <a:rPr sz="2400" dirty="0">
                <a:effectLst>
                  <a:outerShdw blurRad="38100" dist="38100" dir="2700000">
                    <a:srgbClr val="000000"/>
                  </a:outerShdw>
                </a:effectLst>
              </a:rPr>
              <a:t>Το τυφλό, είναι το πρώτο τμήμα του παχέως εντέρου και έχει μήκος 6-7 εκ. Χωρίζεται από το ανιόν κόλο από το επίπεδο της ειλεοτυφλικής βαλβίδας και εντοπίζεται μέσα στο λαγόνιο βόθρο. Προς τα κάτω συνεχίζει με τη σκωληκοειδή απόφυση, που έχει μήκος 1-30 εκ. και που εντοπίζεται οπισθοτυφλικά ή πυελικά. Περιβάλλεται πλήρως από πτυχή του περιτοναίου που ονομάζεται μεσότυφλο</a:t>
            </a:r>
            <a:endParaRPr sz="2400" dirty="0">
              <a:effectLst>
                <a:outerShdw blurRad="38100" dist="38100" dir="2700000">
                  <a:srgbClr val="000000"/>
                </a:outerShdw>
              </a:effectLst>
            </a:endParaRPr>
          </a:p>
          <a:p>
            <a:endParaRPr sz="2400" dirty="0">
              <a:effectLst>
                <a:outerShdw blurRad="38100" dist="38100" dir="2700000">
                  <a:srgbClr val="000000"/>
                </a:outerShdw>
              </a:effectLst>
            </a:endParaRPr>
          </a:p>
          <a:p>
            <a:r>
              <a:rPr sz="2400" dirty="0">
                <a:effectLst>
                  <a:outerShdw blurRad="38100" dist="38100" dir="2700000">
                    <a:srgbClr val="000000"/>
                  </a:outerShdw>
                </a:effectLst>
              </a:rPr>
              <a:t>Το τμήμα αυτό του εντέρου αιματώνεται από την ειλεοκολική αρτηρία (κλάδο της άνω μεσεντέριας αρτηρίας), το αίμα παροχετεύεται από την ειλεοκολική φλέβα (κλάδο της άνω μεσεντέριας φλέβας). Η νεύρωση προέρχεται από τα κοιλιακά και άνω μεσεντέρια γάγγλια</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a:xfrm>
            <a:off x="315913" y="444500"/>
            <a:ext cx="8512175" cy="896938"/>
          </a:xfrm>
        </p:spPr>
        <p:txBody>
          <a:bodyPr vert="horz" wrap="square" lIns="91440" tIns="45720" rIns="91440" bIns="45720" numCol="1" anchor="ctr" anchorCtr="0" compatLnSpc="1"/>
          <a:p>
            <a:pPr>
              <a:buNone/>
            </a:pPr>
            <a:r>
              <a:rPr dirty="0">
                <a:effectLst>
                  <a:outerShdw blurRad="38100" dist="38100" dir="2700000">
                    <a:srgbClr val="000000"/>
                  </a:outerShdw>
                </a:effectLst>
              </a:rPr>
              <a:t>Το ανιόν κόλον</a:t>
            </a:r>
            <a:br>
              <a:rPr dirty="0">
                <a:effectLst>
                  <a:outerShdw blurRad="38100" dist="38100" dir="2700000">
                    <a:srgbClr val="000000"/>
                  </a:outerShdw>
                </a:effectLst>
              </a:rPr>
            </a:b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301625" y="1341438"/>
            <a:ext cx="8540750" cy="4824413"/>
          </a:xfrm>
        </p:spPr>
        <p:txBody>
          <a:bodyPr vert="horz" wrap="square" lIns="91440" tIns="45720" rIns="91440" bIns="45720" numCol="1" anchor="t" anchorCtr="0" compatLnSpc="1"/>
          <a:lstStyle/>
          <a:p>
            <a:r>
              <a:rPr sz="2400" dirty="0">
                <a:effectLst>
                  <a:outerShdw blurRad="38100" dist="38100" dir="2700000">
                    <a:srgbClr val="000000"/>
                  </a:outerShdw>
                </a:effectLst>
              </a:rPr>
              <a:t>Έχει μήκος 13-15 εκ. Ανέρχεται οπισθοπεριτοναϊκά από το πέρας του τυφλού, μέχρι το δεξιό λοβό του ήπατος, όπου κάμπτεται αριστερά και δημιουργεί τη δεξιά κολική καμπή.</a:t>
            </a:r>
            <a:endParaRPr sz="2400" dirty="0">
              <a:effectLst>
                <a:outerShdw blurRad="38100" dist="38100" dir="2700000">
                  <a:srgbClr val="000000"/>
                </a:outerShdw>
              </a:effectLst>
            </a:endParaRPr>
          </a:p>
          <a:p>
            <a:pPr>
              <a:buNone/>
            </a:pPr>
            <a:endParaRPr sz="2400" dirty="0">
              <a:effectLst>
                <a:outerShdw blurRad="38100" dist="38100" dir="2700000">
                  <a:srgbClr val="000000"/>
                </a:outerShdw>
              </a:effectLst>
            </a:endParaRPr>
          </a:p>
          <a:p>
            <a:r>
              <a:rPr sz="2400" dirty="0">
                <a:effectLst>
                  <a:outerShdw blurRad="38100" dist="38100" dir="2700000">
                    <a:srgbClr val="000000"/>
                  </a:outerShdw>
                </a:effectLst>
              </a:rPr>
              <a:t>Το τμήμα αυτό του εντέρου αρδεύεται από την ειλεοκολική και τη δεξιά κολική αρτηρία (κλάδους της άνω μεσεντερίου αρτηρίας). Το αίμα απάγεται με τις αντίστοιχες φλέβες. Η νεύρωση γίνεται με τα κοιλιακά και άνω μεσεντέρια γάγγλια.</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a:xfrm>
            <a:off x="315913" y="404813"/>
            <a:ext cx="8512175" cy="968375"/>
          </a:xfrm>
        </p:spPr>
        <p:txBody>
          <a:bodyPr vert="horz" wrap="square" lIns="91440" tIns="45720" rIns="91440" bIns="45720" numCol="1" anchor="ctr" anchorCtr="0" compatLnSpc="1"/>
          <a:p>
            <a:pPr>
              <a:buNone/>
            </a:pPr>
            <a:r>
              <a:rPr dirty="0">
                <a:effectLst>
                  <a:outerShdw blurRad="38100" dist="38100" dir="2700000">
                    <a:srgbClr val="000000"/>
                  </a:outerShdw>
                </a:effectLst>
              </a:rPr>
              <a:t>Το εγκάρσιο κόλον</a:t>
            </a:r>
            <a:br>
              <a:rPr dirty="0">
                <a:effectLst>
                  <a:outerShdw blurRad="38100" dist="38100" dir="2700000">
                    <a:srgbClr val="000000"/>
                  </a:outerShdw>
                </a:effectLst>
              </a:rPr>
            </a:b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287338" y="1354138"/>
            <a:ext cx="8540750" cy="4954588"/>
          </a:xfrm>
        </p:spPr>
        <p:txBody>
          <a:bodyPr vert="horz" wrap="square" lIns="91440" tIns="45720" rIns="91440" bIns="45720" numCol="1" anchor="t" anchorCtr="0" compatLnSpc="1"/>
          <a:lstStyle/>
          <a:p>
            <a:r>
              <a:rPr sz="2000" dirty="0">
                <a:effectLst>
                  <a:outerShdw blurRad="38100" dist="38100" dir="2700000">
                    <a:srgbClr val="000000"/>
                  </a:outerShdw>
                </a:effectLst>
              </a:rPr>
              <a:t>Έχει μήκος 50 εκ. και διασχίζει οριζόντια τη κοιλιά σχηματίζοντας τόξο που στρέφει το κυρτό προς τα κάτω. Εκτείνεται από τη δεξιά κολική καμπή, μέχρι το αριστερό υποχόνδριο, ακριβώς κάτω από το σπλήνα, όπου σχηματίζει την αριστερή κολική καμπή Περιβάλλεται πλήρως από περιτόναιο, το εγκάρσιο μεσόκολο και μέσω αυτού συνδέεται με το οπίσθιο κοιλιακό τοίχωμα. Άλλοι σύνδεσμοι που συνδέουν το εγκάρσιο κόλον με παρακείμενα όργανα, είναι α) ο γαστροκολικός σύνδεσμος, που το συνδέει με το στόμαχο και β) ο φρενοκολικός σύνδεσμος που το συνδέει με την αριστερή κολική καμπή.</a:t>
            </a:r>
            <a:endParaRPr sz="2000" dirty="0">
              <a:effectLst>
                <a:outerShdw blurRad="38100" dist="38100" dir="2700000">
                  <a:srgbClr val="000000"/>
                </a:outerShdw>
              </a:effectLst>
            </a:endParaRPr>
          </a:p>
          <a:p>
            <a:pPr>
              <a:buNone/>
            </a:pPr>
            <a:endParaRPr sz="2000" dirty="0">
              <a:effectLst>
                <a:outerShdw blurRad="38100" dist="38100" dir="2700000">
                  <a:srgbClr val="000000"/>
                </a:outerShdw>
              </a:effectLst>
            </a:endParaRPr>
          </a:p>
          <a:p>
            <a:r>
              <a:rPr sz="2000" dirty="0">
                <a:effectLst>
                  <a:outerShdw blurRad="38100" dist="38100" dir="2700000">
                    <a:srgbClr val="000000"/>
                  </a:outerShdw>
                </a:effectLst>
              </a:rPr>
              <a:t>Οι αρτηρίες του εγκάρσιου κόλου είναι η μέση κολική αρτηρία ( κλάδος της άνω μεσεντερίου) και η δεξιά και αριστερή κολική αρτηρία (κλάδος της κάτω μεσεντερίου αρτηρίας). Οι φλέβες εκβάλλουν στην άνω μεσεντέρια φλέβα και η νεύρωση γίνεται από τις συμπαθητικές και παρασυμπαθητικές ίνες του άνω και κάτω μεσεντερίου πλέγματος.</a:t>
            </a:r>
            <a:endParaRPr sz="20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a:xfrm>
            <a:off x="301625" y="238125"/>
            <a:ext cx="8510588" cy="1041400"/>
          </a:xfrm>
        </p:spPr>
        <p:txBody>
          <a:bodyPr vert="horz" wrap="square" lIns="91440" tIns="45720" rIns="91440" bIns="45720" numCol="1" anchor="ctr" anchorCtr="0" compatLnSpc="1"/>
          <a:p>
            <a:pPr>
              <a:buNone/>
            </a:pPr>
            <a:r>
              <a:rPr dirty="0">
                <a:effectLst>
                  <a:outerShdw blurRad="38100" dist="38100" dir="2700000">
                    <a:srgbClr val="000000"/>
                  </a:outerShdw>
                </a:effectLst>
              </a:rPr>
              <a:t>Το κατιόν κόλον</a:t>
            </a:r>
            <a:br>
              <a:rPr dirty="0">
                <a:effectLst>
                  <a:outerShdw blurRad="38100" dist="38100" dir="2700000">
                    <a:srgbClr val="000000"/>
                  </a:outerShdw>
                </a:effectLst>
              </a:rPr>
            </a:b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301625" y="1279525"/>
            <a:ext cx="8540750" cy="4741863"/>
          </a:xfrm>
        </p:spPr>
        <p:txBody>
          <a:bodyPr vert="horz" wrap="square" lIns="91440" tIns="45720" rIns="91440" bIns="45720" numCol="1" anchor="t" anchorCtr="0" compatLnSpc="1"/>
          <a:lstStyle/>
          <a:p>
            <a:pPr algn="just"/>
            <a:r>
              <a:rPr sz="2400" dirty="0">
                <a:effectLst>
                  <a:outerShdw blurRad="38100" dist="38100" dir="2700000">
                    <a:srgbClr val="000000"/>
                  </a:outerShdw>
                </a:effectLst>
              </a:rPr>
              <a:t>Έχει μήκος 20-25 εκ., κατέρχεται οπισθοπεριτοναϊκά, στην αριστερή πλευρά της κοιλιάς από την αριστερή κολική καμπή, μέχρι το σιγμοειδές. Δεν έχει μεσεντέριο και η οπίσθια επιφάνειά του προσφύεται στο οπίσθιο κοιλιακό τοίχωμα</a:t>
            </a:r>
            <a:endParaRPr lang="en-US" altLang="x-none" sz="2400" dirty="0">
              <a:effectLst>
                <a:outerShdw blurRad="38100" dist="38100" dir="2700000">
                  <a:srgbClr val="000000"/>
                </a:outerShdw>
              </a:effectLst>
            </a:endParaRPr>
          </a:p>
          <a:p>
            <a:pPr algn="just">
              <a:buNone/>
            </a:pPr>
            <a:endParaRPr sz="2400" dirty="0">
              <a:effectLst>
                <a:outerShdw blurRad="38100" dist="38100" dir="2700000">
                  <a:srgbClr val="000000"/>
                </a:outerShdw>
              </a:effectLst>
            </a:endParaRPr>
          </a:p>
          <a:p>
            <a:pPr algn="just"/>
            <a:r>
              <a:rPr sz="2400" dirty="0">
                <a:effectLst>
                  <a:outerShdw blurRad="38100" dist="38100" dir="2700000">
                    <a:srgbClr val="000000"/>
                  </a:outerShdw>
                </a:effectLst>
              </a:rPr>
              <a:t>Αιματώνεται από την αριστερή κολική και την άνω σιγμοειδική αρτηρία (κλάδοι της κάτω μεσεντέριας). Οι φλέβες εκβάλλουν στη κάτω μεσεντέρια φλέβα. Τα νεύρα προέρχονται κυρίως από κλάδους του συμπαθητικού και από το παρασυμπαθητικό (πυελικά σπλαχνικά νεύρα)</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p:txBody>
          <a:bodyPr vert="horz" wrap="square" lIns="91440" tIns="45720" rIns="91440" bIns="45720" numCol="1" anchor="ctr" anchorCtr="0" compatLnSpc="1"/>
          <a:p>
            <a:pPr>
              <a:buNone/>
            </a:pPr>
            <a:r>
              <a:rPr dirty="0">
                <a:effectLst>
                  <a:outerShdw blurRad="38100" dist="38100" dir="2700000">
                    <a:srgbClr val="000000"/>
                  </a:outerShdw>
                </a:effectLst>
              </a:rPr>
              <a:t>Το σιγμοειδές κόλον</a:t>
            </a:r>
            <a:br>
              <a:rPr dirty="0">
                <a:effectLst>
                  <a:outerShdw blurRad="38100" dist="38100" dir="2700000">
                    <a:srgbClr val="000000"/>
                  </a:outerShdw>
                </a:effectLst>
              </a:rPr>
            </a:b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301625" y="1412875"/>
            <a:ext cx="8540750" cy="5040313"/>
          </a:xfrm>
        </p:spPr>
        <p:txBody>
          <a:bodyPr vert="horz" wrap="square" lIns="91440" tIns="45720" rIns="91440" bIns="45720" numCol="1" anchor="t" anchorCtr="0" compatLnSpc="1"/>
          <a:lstStyle/>
          <a:p>
            <a:r>
              <a:rPr sz="2400" dirty="0">
                <a:effectLst>
                  <a:outerShdw blurRad="38100" dist="38100" dir="2700000">
                    <a:srgbClr val="000000"/>
                  </a:outerShdw>
                </a:effectLst>
              </a:rPr>
              <a:t>Έχει μήκος 40 εκ., αρχίζει από το πέρας του κατιόντος κόλου και μεταπίπτει στο ορθό στο ύψος του τρίτου ιερού σπονδύλου. Έχει σχήμα S και κρέμεται από πτυχή του περιτοναίου, το σιγμοειδές μεσόκολο. Στον άνδρα παρεμβάλλεται μεταξύ ορθού και ουροδόχου κύστης, στο ορθοκυστικό κόλπωμα του περιτοναίου και στη γυναίκα μεταξύ ορθού και μήτρας στο ορθομητρικό κόλπωμα του περιτοναίου. Αιματώνεται από τις τρείς σιγμοειδικές αρτηρίες, που είναι κλάδοι της κάτω μεσεντερίου αρτηρίας. Το αίμα απάγεται από την κάτω μεσεντέρια φλέβα και νευρώνεται όπως και το κατιόν κόλον.</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p:txBody>
          <a:bodyPr vert="horz" wrap="square" lIns="91440" tIns="45720" rIns="91440" bIns="45720" numCol="1" anchor="ctr" anchorCtr="0" compatLnSpc="1"/>
          <a:p>
            <a:pPr>
              <a:buNone/>
            </a:pPr>
            <a:r>
              <a:rPr dirty="0">
                <a:effectLst>
                  <a:outerShdw blurRad="38100" dist="38100" dir="2700000">
                    <a:srgbClr val="000000"/>
                  </a:outerShdw>
                </a:effectLst>
              </a:rPr>
              <a:t>Το ορθό</a:t>
            </a:r>
            <a:br>
              <a:rPr dirty="0">
                <a:effectLst>
                  <a:outerShdw blurRad="38100" dist="38100" dir="2700000">
                    <a:srgbClr val="000000"/>
                  </a:outerShdw>
                </a:effectLst>
              </a:rPr>
            </a:b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287338" y="1341438"/>
            <a:ext cx="8540750" cy="4422775"/>
          </a:xfrm>
        </p:spPr>
        <p:txBody>
          <a:bodyPr vert="horz" wrap="square" lIns="91440" tIns="45720" rIns="91440" bIns="45720" numCol="1" anchor="t" anchorCtr="0" compatLnSpc="1"/>
          <a:lstStyle/>
          <a:p>
            <a:pPr algn="just"/>
            <a:r>
              <a:rPr sz="2400" dirty="0">
                <a:effectLst>
                  <a:outerShdw blurRad="38100" dist="38100" dir="2700000">
                    <a:srgbClr val="000000"/>
                  </a:outerShdw>
                </a:effectLst>
              </a:rPr>
              <a:t>Το ορθό είναι οπισθοπεριτοναϊκό μόρφωμα και γειτνιάζει προς τα μπρος με τον κόλπο στις γυναίκες και με τον προστάτη και την ουροδόχο κύστη στους άνδρες.</a:t>
            </a:r>
            <a:endParaRPr lang="en-US" altLang="x-none" sz="2400" dirty="0">
              <a:effectLst>
                <a:outerShdw blurRad="38100" dist="38100" dir="2700000">
                  <a:srgbClr val="000000"/>
                </a:outerShdw>
              </a:effectLst>
            </a:endParaRPr>
          </a:p>
          <a:p>
            <a:pPr algn="just">
              <a:buNone/>
            </a:pPr>
            <a:endParaRPr sz="2400" dirty="0">
              <a:effectLst>
                <a:outerShdw blurRad="38100" dist="38100" dir="2700000">
                  <a:srgbClr val="000000"/>
                </a:outerShdw>
              </a:effectLst>
            </a:endParaRPr>
          </a:p>
          <a:p>
            <a:pPr algn="just"/>
            <a:r>
              <a:rPr sz="2400" dirty="0">
                <a:effectLst>
                  <a:outerShdw blurRad="38100" dist="38100" dir="2700000">
                    <a:srgbClr val="000000"/>
                  </a:outerShdw>
                </a:effectLst>
              </a:rPr>
              <a:t>Αρχίζει από το πέρας του σιγμοειδούς και μεταπίπτει στον πρωκτικό σωλήνα. Εμφανίζει δύο μοίρες, την ενδοπυελική και την περινεϊκή. Το κάτω τριτημόριο της ενδοπυελικής μοίρας, ονομάζεται κοπροδόχος λήκυθος, εκεί αποθηκεύονται τα κόπρανα και δεν περιβάλλεται από περιτόναιο, αλλά από την περιτονία του ορθού. Στο εσωτερικό της ενδοπυελικής μοίρας, υπάρχουν τρεις μηνοειδέις πτυχές του βλεννογόνου, μια άνω εγκάρσια, μια μέση εγκάρσια, που λέγεται και βαλβίδα του Kohlrausch και μια κάτω εγκάρσια πτυχή.</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476250"/>
            <a:ext cx="8540750" cy="6121400"/>
          </a:xfrm>
        </p:spPr>
        <p:txBody>
          <a:bodyPr vert="horz" wrap="square" lIns="91440" tIns="45720" rIns="91440" bIns="45720" numCol="1" anchor="t" anchorCtr="0" compatLnSpc="1"/>
          <a:lstStyle/>
          <a:p>
            <a:pPr algn="just"/>
            <a:r>
              <a:rPr sz="2400" dirty="0">
                <a:effectLst>
                  <a:outerShdw blurRad="38100" dist="38100" dir="2700000">
                    <a:srgbClr val="000000"/>
                  </a:outerShdw>
                </a:effectLst>
              </a:rPr>
              <a:t>Η περινεϊκή μοίρα, λέγεται αλλιώς και πρωκτικός σωλήνας και πορεύεται δια μέσου του περιναίου. Το κατώτερο όριό της είναι ο αιμορροϊδικός δακτύλιος, αγγειοβριθής πτυχή του βλεννογόνου που παράγεται από τον έσω πρωκτικό σφιγκτήρα. Ο πρωκτικός σωλήνας έχει στο εσωτερικό του κατακόρυφες πτυχές του βλεννογόνου, που λέγονται πρωκτικοί στύλοι, ανάμεσα στους οποίους υπάρχουν οι πρωκτικές αύλακες και οι οποίοι καταλήγουν στις πρωκτικές βαλβίδες</a:t>
            </a:r>
            <a:endParaRPr lang="en-US" altLang="x-none" sz="2400" dirty="0">
              <a:effectLst>
                <a:outerShdw blurRad="38100" dist="38100" dir="2700000">
                  <a:srgbClr val="000000"/>
                </a:outerShdw>
              </a:effectLst>
            </a:endParaRPr>
          </a:p>
          <a:p>
            <a:pPr algn="just">
              <a:buNone/>
            </a:pPr>
            <a:endParaRPr sz="2400" dirty="0">
              <a:effectLst>
                <a:outerShdw blurRad="38100" dist="38100" dir="2700000">
                  <a:srgbClr val="000000"/>
                </a:outerShdw>
              </a:effectLst>
            </a:endParaRPr>
          </a:p>
          <a:p>
            <a:pPr algn="just"/>
            <a:r>
              <a:rPr sz="2400" dirty="0">
                <a:effectLst>
                  <a:outerShdw blurRad="38100" dist="38100" dir="2700000">
                    <a:srgbClr val="000000"/>
                  </a:outerShdw>
                </a:effectLst>
              </a:rPr>
              <a:t>Το ορθό αιματώνεται από την άνω αιμορροϊδική αρτηρία, τις δύο μέσες αιμορροϊδικές αρτηρίες και τις δύο κάτω αιμορροϊδικές αρτηρίες. Το αίμα παροχετεύεται από τις άνω, μέσες και κάτω αιμορροαίδικές φλέβες. Τα νεύρα είναι το μέσο αιμορροϊδικό πλέγμα και τα παρασυμπαθητικά νεύρα</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Τίτλος 1"/>
          <p:cNvSpPr>
            <a:spLocks noGrp="1"/>
          </p:cNvSpPr>
          <p:nvPr>
            <p:ph type="title" hasCustomPrompt="1"/>
          </p:nvPr>
        </p:nvSpPr>
        <p:spPr/>
        <p:txBody>
          <a:bodyPr vert="horz" wrap="square" lIns="91440" tIns="45720" rIns="91440" bIns="45720" numCol="1" anchor="ctr" anchorCtr="0" compatLnSpc="1"/>
          <a:p>
            <a:pPr>
              <a:buNone/>
            </a:pPr>
            <a:r>
              <a:rPr dirty="0">
                <a:effectLst>
                  <a:outerShdw blurRad="38100" dist="38100" dir="2700000">
                    <a:srgbClr val="000000"/>
                  </a:outerShdw>
                </a:effectLst>
              </a:rPr>
              <a:t>Ο πρωκτός</a:t>
            </a:r>
            <a:br>
              <a:rPr dirty="0">
                <a:effectLst>
                  <a:outerShdw blurRad="38100" dist="38100" dir="2700000">
                    <a:srgbClr val="000000"/>
                  </a:outerShdw>
                </a:effectLst>
              </a:rPr>
            </a:br>
            <a:endParaRPr dirty="0">
              <a:effectLst>
                <a:outerShdw blurRad="38100" dist="38100" dir="2700000">
                  <a:srgbClr val="000000"/>
                </a:outerShdw>
              </a:effectLst>
            </a:endParaRPr>
          </a:p>
        </p:txBody>
      </p:sp>
      <p:sp>
        <p:nvSpPr>
          <p:cNvPr id="3" name="Θέση περιεχομένου 2"/>
          <p:cNvSpPr>
            <a:spLocks noGrp="1"/>
          </p:cNvSpPr>
          <p:nvPr>
            <p:ph idx="1" hasCustomPrompt="1"/>
          </p:nvPr>
        </p:nvSpPr>
        <p:spPr>
          <a:xfrm>
            <a:off x="301625" y="1544638"/>
            <a:ext cx="8540750" cy="4422775"/>
          </a:xfrm>
        </p:spPr>
        <p:txBody>
          <a:bodyPr vert="horz" wrap="square" lIns="91440" tIns="45720" rIns="91440" bIns="45720" numCol="1" anchor="t" anchorCtr="0" compatLnSpc="1"/>
          <a:lstStyle/>
          <a:p>
            <a:pPr algn="just"/>
            <a:r>
              <a:rPr sz="2800" dirty="0">
                <a:effectLst>
                  <a:outerShdw blurRad="38100" dist="38100" dir="2700000">
                    <a:srgbClr val="000000"/>
                  </a:outerShdw>
                </a:effectLst>
              </a:rPr>
              <a:t>Είναι μια σχισμή στο κατώτερο μέρος του γαστρεντερικού σωλήνα. Εντοπίζεται στη μεσογλουτιαία σχισμή. Προς τα έσω αποτελείται από βλεννογόνο και προς τα έξω από δέρμα, το οποίο φέρει τρίχες, σμηγματογόνους και ιδρωτοποιούς αδένες</a:t>
            </a:r>
            <a:endParaRPr sz="28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2290" name="Line 2"/>
          <p:cNvSpPr/>
          <p:nvPr/>
        </p:nvSpPr>
        <p:spPr>
          <a:xfrm flipH="1">
            <a:off x="6084888" y="3141663"/>
            <a:ext cx="792162" cy="142875"/>
          </a:xfrm>
          <a:prstGeom prst="line">
            <a:avLst/>
          </a:prstGeom>
          <a:ln w="9525" cap="flat" cmpd="sng">
            <a:solidFill>
              <a:schemeClr val="bg1"/>
            </a:solidFill>
            <a:prstDash val="solid"/>
            <a:headEnd type="none" w="med" len="med"/>
            <a:tailEnd type="triangle" w="med" len="med"/>
          </a:ln>
        </p:spPr>
      </p:sp>
      <p:sp>
        <p:nvSpPr>
          <p:cNvPr id="12291" name="Text Box 3"/>
          <p:cNvSpPr txBox="1"/>
          <p:nvPr/>
        </p:nvSpPr>
        <p:spPr>
          <a:xfrm>
            <a:off x="1403350" y="187325"/>
            <a:ext cx="6880225" cy="822325"/>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algn="ctr" eaLnBrk="1" hangingPunct="1">
              <a:spcBef>
                <a:spcPct val="0"/>
              </a:spcBef>
              <a:buClrTx/>
              <a:buFontTx/>
              <a:buNone/>
            </a:pPr>
            <a:r>
              <a:rPr lang="el-GR" altLang="el-GR" sz="2400" b="1" dirty="0">
                <a:solidFill>
                  <a:srgbClr val="000000"/>
                </a:solidFill>
              </a:rPr>
              <a:t>Προβολή του πρόσθιου κοιλιακού τοιχώματος</a:t>
            </a:r>
            <a:endParaRPr lang="el-GR" altLang="el-GR" sz="2400" b="1" dirty="0">
              <a:solidFill>
                <a:srgbClr val="000000"/>
              </a:solidFill>
            </a:endParaRPr>
          </a:p>
          <a:p>
            <a:pPr marL="0" lvl="0" indent="0" algn="ctr" eaLnBrk="1" hangingPunct="1">
              <a:spcBef>
                <a:spcPct val="0"/>
              </a:spcBef>
              <a:buClrTx/>
              <a:buFontTx/>
              <a:buNone/>
            </a:pPr>
            <a:r>
              <a:rPr lang="el-GR" altLang="el-GR" sz="2400" b="1" dirty="0">
                <a:solidFill>
                  <a:srgbClr val="000000"/>
                </a:solidFill>
              </a:rPr>
              <a:t>στην επιφάνεια</a:t>
            </a:r>
            <a:endParaRPr lang="el-GR" altLang="el-GR" sz="2400" b="1" dirty="0">
              <a:solidFill>
                <a:srgbClr val="000000"/>
              </a:solidFill>
            </a:endParaRPr>
          </a:p>
        </p:txBody>
      </p:sp>
      <p:pic>
        <p:nvPicPr>
          <p:cNvPr id="12292" name="Picture 4" descr="ab_lines_label"/>
          <p:cNvPicPr>
            <a:picLocks noChangeAspect="1"/>
          </p:cNvPicPr>
          <p:nvPr/>
        </p:nvPicPr>
        <p:blipFill>
          <a:blip r:embed="rId1"/>
          <a:stretch>
            <a:fillRect/>
          </a:stretch>
        </p:blipFill>
        <p:spPr>
          <a:xfrm>
            <a:off x="1835150" y="1341438"/>
            <a:ext cx="5454650" cy="4090987"/>
          </a:xfrm>
          <a:prstGeom prst="rect">
            <a:avLst/>
          </a:prstGeom>
          <a:noFill/>
          <a:ln w="9525">
            <a:noFill/>
          </a:ln>
        </p:spPr>
      </p:pic>
      <p:sp>
        <p:nvSpPr>
          <p:cNvPr id="12293" name="Text Box 5"/>
          <p:cNvSpPr txBox="1"/>
          <p:nvPr/>
        </p:nvSpPr>
        <p:spPr>
          <a:xfrm>
            <a:off x="6351588" y="3232150"/>
            <a:ext cx="2089150" cy="366713"/>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000000"/>
                </a:solidFill>
              </a:rPr>
              <a:t>Μηνοειδής γραμμή</a:t>
            </a:r>
            <a:endParaRPr lang="el-GR" altLang="el-GR" sz="1800" dirty="0">
              <a:solidFill>
                <a:srgbClr val="000000"/>
              </a:solidFill>
            </a:endParaRPr>
          </a:p>
        </p:txBody>
      </p:sp>
      <p:sp>
        <p:nvSpPr>
          <p:cNvPr id="12294" name="Text Box 6"/>
          <p:cNvSpPr txBox="1"/>
          <p:nvPr/>
        </p:nvSpPr>
        <p:spPr>
          <a:xfrm>
            <a:off x="179388" y="5589588"/>
            <a:ext cx="2392362" cy="64135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000000"/>
                </a:solidFill>
              </a:rPr>
              <a:t>Πρόσθια άνω λαγόνια</a:t>
            </a:r>
            <a:endParaRPr lang="el-GR" altLang="el-GR" sz="1800" dirty="0">
              <a:solidFill>
                <a:srgbClr val="000000"/>
              </a:solidFill>
            </a:endParaRPr>
          </a:p>
          <a:p>
            <a:pPr marL="0" lvl="0" indent="0" eaLnBrk="1" hangingPunct="1">
              <a:spcBef>
                <a:spcPct val="0"/>
              </a:spcBef>
              <a:buClrTx/>
              <a:buFontTx/>
              <a:buNone/>
            </a:pPr>
            <a:r>
              <a:rPr lang="el-GR" altLang="el-GR" sz="1800" dirty="0">
                <a:solidFill>
                  <a:srgbClr val="000000"/>
                </a:solidFill>
              </a:rPr>
              <a:t>ακρολοφία</a:t>
            </a:r>
            <a:endParaRPr lang="el-GR" altLang="el-GR" sz="1800" dirty="0">
              <a:solidFill>
                <a:srgbClr val="000000"/>
              </a:solidFill>
            </a:endParaRPr>
          </a:p>
        </p:txBody>
      </p:sp>
      <p:sp>
        <p:nvSpPr>
          <p:cNvPr id="12295" name="Text Box 7"/>
          <p:cNvSpPr txBox="1"/>
          <p:nvPr/>
        </p:nvSpPr>
        <p:spPr>
          <a:xfrm>
            <a:off x="928688" y="3786188"/>
            <a:ext cx="1073150" cy="366712"/>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000000"/>
                </a:solidFill>
              </a:rPr>
              <a:t>ομφαλός</a:t>
            </a:r>
            <a:endParaRPr lang="el-GR" altLang="el-GR" sz="1800" dirty="0">
              <a:solidFill>
                <a:srgbClr val="000000"/>
              </a:solidFill>
            </a:endParaRPr>
          </a:p>
        </p:txBody>
      </p:sp>
      <p:sp>
        <p:nvSpPr>
          <p:cNvPr id="12296" name="Text Box 8"/>
          <p:cNvSpPr txBox="1"/>
          <p:nvPr/>
        </p:nvSpPr>
        <p:spPr>
          <a:xfrm>
            <a:off x="3040063" y="5969000"/>
            <a:ext cx="2427287" cy="366713"/>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000000"/>
                </a:solidFill>
              </a:rPr>
              <a:t>Θέση λευκής γραμμής</a:t>
            </a:r>
            <a:endParaRPr lang="el-GR" altLang="el-GR" sz="1800" dirty="0">
              <a:solidFill>
                <a:srgbClr val="000000"/>
              </a:solidFill>
            </a:endParaRPr>
          </a:p>
        </p:txBody>
      </p:sp>
      <p:sp>
        <p:nvSpPr>
          <p:cNvPr id="12297" name="Text Box 9"/>
          <p:cNvSpPr txBox="1"/>
          <p:nvPr/>
        </p:nvSpPr>
        <p:spPr>
          <a:xfrm>
            <a:off x="6424613" y="4456113"/>
            <a:ext cx="2005012" cy="64135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000000"/>
                </a:solidFill>
              </a:rPr>
              <a:t>Θέση βουβωνικής</a:t>
            </a:r>
            <a:endParaRPr lang="el-GR" altLang="el-GR" sz="1800" dirty="0">
              <a:solidFill>
                <a:srgbClr val="000000"/>
              </a:solidFill>
            </a:endParaRPr>
          </a:p>
          <a:p>
            <a:pPr marL="0" lvl="0" indent="0" eaLnBrk="1" hangingPunct="1">
              <a:spcBef>
                <a:spcPct val="0"/>
              </a:spcBef>
              <a:buClrTx/>
              <a:buFontTx/>
              <a:buNone/>
            </a:pPr>
            <a:r>
              <a:rPr lang="el-GR" altLang="el-GR" sz="1800" dirty="0">
                <a:solidFill>
                  <a:srgbClr val="000000"/>
                </a:solidFill>
              </a:rPr>
              <a:t>πτυχής</a:t>
            </a:r>
            <a:endParaRPr lang="el-GR" altLang="el-GR" sz="1800" dirty="0">
              <a:solidFill>
                <a:srgbClr val="000000"/>
              </a:solidFill>
            </a:endParaRPr>
          </a:p>
        </p:txBody>
      </p:sp>
      <p:sp>
        <p:nvSpPr>
          <p:cNvPr id="12298" name="Text Box 10"/>
          <p:cNvSpPr txBox="1"/>
          <p:nvPr/>
        </p:nvSpPr>
        <p:spPr>
          <a:xfrm>
            <a:off x="6208713" y="2439988"/>
            <a:ext cx="1614487" cy="366712"/>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000000"/>
                </a:solidFill>
              </a:rPr>
              <a:t>πλευρικό τόξο</a:t>
            </a:r>
            <a:endParaRPr lang="el-GR" altLang="el-GR" sz="1800" dirty="0">
              <a:solidFill>
                <a:srgbClr val="000000"/>
              </a:solidFill>
            </a:endParaRPr>
          </a:p>
        </p:txBody>
      </p:sp>
      <p:sp>
        <p:nvSpPr>
          <p:cNvPr id="12299" name="Text Box 11"/>
          <p:cNvSpPr txBox="1"/>
          <p:nvPr/>
        </p:nvSpPr>
        <p:spPr>
          <a:xfrm>
            <a:off x="285750" y="1928813"/>
            <a:ext cx="1863725" cy="641350"/>
          </a:xfrm>
          <a:prstGeom prst="rect">
            <a:avLst/>
          </a:prstGeom>
          <a:solidFill>
            <a:srgbClr val="FFFF66"/>
          </a:solidFill>
          <a:ln w="9525">
            <a:noFill/>
          </a:ln>
        </p:spPr>
        <p:txBody>
          <a:bodyPr wrap="none">
            <a:spAutoFit/>
          </a:bodyPr>
          <a:lstStyle>
            <a:lvl1pPr marL="342900" indent="-342900" algn="l" rtl="0" eaLnBrk="0" fontAlgn="base" hangingPunct="0">
              <a:spcBef>
                <a:spcPct val="20000"/>
              </a:spcBef>
              <a:spcAft>
                <a:spcPct val="0"/>
              </a:spcAft>
              <a:buClr>
                <a:schemeClr val="hlink"/>
              </a:buClr>
              <a:buFont typeface="Wingdings" panose="05000000000000000000" pitchFamily="2" charset="2"/>
              <a:buChar char="§"/>
              <a:defRPr sz="3200">
                <a:solidFill>
                  <a:schemeClr val="tx1"/>
                </a:solidFill>
                <a:effectLst/>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effectLst/>
                <a:latin typeface="+mn-lt"/>
              </a:defRPr>
            </a:lvl2pPr>
            <a:lvl3pPr marL="1143000" indent="-228600" algn="l" rtl="0" eaLnBrk="0" fontAlgn="base" hangingPunct="0">
              <a:spcBef>
                <a:spcPct val="20000"/>
              </a:spcBef>
              <a:spcAft>
                <a:spcPct val="0"/>
              </a:spcAft>
              <a:buClr>
                <a:schemeClr val="hlink"/>
              </a:buClr>
              <a:buFont typeface="Wingdings" panose="05000000000000000000" pitchFamily="2" charset="2"/>
              <a:buChar char="§"/>
              <a:defRPr sz="2400">
                <a:solidFill>
                  <a:schemeClr val="tx1"/>
                </a:solidFill>
                <a:effectLst/>
                <a:latin typeface="+mn-lt"/>
              </a:defRPr>
            </a:lvl3pPr>
            <a:lvl4pPr marL="1600200" indent="-228600" algn="l" rtl="0" eaLnBrk="0" fontAlgn="base" hangingPunct="0">
              <a:spcBef>
                <a:spcPct val="20000"/>
              </a:spcBef>
              <a:spcAft>
                <a:spcPct val="0"/>
              </a:spcAft>
              <a:buChar char="–"/>
              <a:defRPr sz="2000">
                <a:solidFill>
                  <a:schemeClr val="tx1"/>
                </a:solidFill>
                <a:effectLst/>
                <a:latin typeface="+mn-lt"/>
              </a:defRPr>
            </a:lvl4pPr>
            <a:lvl5pPr marL="2057400" indent="-228600" algn="l" rtl="0" eaLnBrk="0" fontAlgn="base" hangingPunct="0">
              <a:spcBef>
                <a:spcPct val="20000"/>
              </a:spcBef>
              <a:spcAft>
                <a:spcPct val="0"/>
              </a:spcAft>
              <a:buClr>
                <a:schemeClr val="hlink"/>
              </a:buClr>
              <a:buFont typeface="Wingdings" panose="05000000000000000000" pitchFamily="2" charset="2"/>
              <a:buChar char="§"/>
              <a:defRPr sz="2000">
                <a:solidFill>
                  <a:schemeClr val="tx1"/>
                </a:solidFill>
                <a:effectLst/>
                <a:latin typeface="+mn-lt"/>
              </a:defRPr>
            </a:lvl5pPr>
          </a:lstStyle>
          <a:p>
            <a:pPr marL="0" lvl="0" indent="0" eaLnBrk="1" hangingPunct="1">
              <a:spcBef>
                <a:spcPct val="0"/>
              </a:spcBef>
              <a:buClrTx/>
              <a:buFontTx/>
              <a:buNone/>
            </a:pPr>
            <a:r>
              <a:rPr lang="el-GR" altLang="el-GR" sz="1800" dirty="0">
                <a:solidFill>
                  <a:srgbClr val="000000"/>
                </a:solidFill>
              </a:rPr>
              <a:t>Θέση ξιφοειδούς</a:t>
            </a:r>
            <a:endParaRPr lang="el-GR" altLang="el-GR" sz="1800" dirty="0">
              <a:solidFill>
                <a:srgbClr val="000000"/>
              </a:solidFill>
            </a:endParaRPr>
          </a:p>
          <a:p>
            <a:pPr marL="0" lvl="0" indent="0" eaLnBrk="1" hangingPunct="1">
              <a:spcBef>
                <a:spcPct val="0"/>
              </a:spcBef>
              <a:buClrTx/>
              <a:buFontTx/>
              <a:buNone/>
            </a:pPr>
            <a:r>
              <a:rPr lang="el-GR" altLang="el-GR" sz="1800" dirty="0">
                <a:solidFill>
                  <a:srgbClr val="000000"/>
                </a:solidFill>
              </a:rPr>
              <a:t>απόφυσης</a:t>
            </a:r>
            <a:endParaRPr lang="el-GR" altLang="el-GR" sz="1800" dirty="0">
              <a:solidFill>
                <a:srgbClr val="000000"/>
              </a:solidFill>
            </a:endParaRPr>
          </a:p>
        </p:txBody>
      </p:sp>
      <p:sp>
        <p:nvSpPr>
          <p:cNvPr id="12300" name="Line 12"/>
          <p:cNvSpPr/>
          <p:nvPr/>
        </p:nvSpPr>
        <p:spPr>
          <a:xfrm flipV="1">
            <a:off x="2000250" y="3883025"/>
            <a:ext cx="2357438" cy="46038"/>
          </a:xfrm>
          <a:prstGeom prst="line">
            <a:avLst/>
          </a:prstGeom>
          <a:ln w="9525" cap="flat" cmpd="sng">
            <a:solidFill>
              <a:srgbClr val="FFFF66"/>
            </a:solidFill>
            <a:prstDash val="solid"/>
            <a:headEnd type="none" w="med" len="med"/>
            <a:tailEnd type="triangle" w="med" len="med"/>
          </a:ln>
        </p:spPr>
      </p:sp>
      <p:sp>
        <p:nvSpPr>
          <p:cNvPr id="12301" name="Line 13"/>
          <p:cNvSpPr/>
          <p:nvPr/>
        </p:nvSpPr>
        <p:spPr>
          <a:xfrm flipV="1">
            <a:off x="2214563" y="1844675"/>
            <a:ext cx="2141537" cy="512763"/>
          </a:xfrm>
          <a:prstGeom prst="line">
            <a:avLst/>
          </a:prstGeom>
          <a:ln w="9525" cap="flat" cmpd="sng">
            <a:solidFill>
              <a:srgbClr val="FFFF66"/>
            </a:solidFill>
            <a:prstDash val="solid"/>
            <a:headEnd type="none" w="med" len="med"/>
            <a:tailEnd type="triangle" w="med" len="med"/>
          </a:ln>
        </p:spPr>
      </p:sp>
      <p:sp>
        <p:nvSpPr>
          <p:cNvPr id="12302" name="Line 14"/>
          <p:cNvSpPr/>
          <p:nvPr/>
        </p:nvSpPr>
        <p:spPr>
          <a:xfrm flipV="1">
            <a:off x="1619250" y="4221163"/>
            <a:ext cx="1512888" cy="1368425"/>
          </a:xfrm>
          <a:prstGeom prst="line">
            <a:avLst/>
          </a:prstGeom>
          <a:ln w="9525" cap="flat" cmpd="sng">
            <a:solidFill>
              <a:srgbClr val="FFFF66"/>
            </a:solidFill>
            <a:prstDash val="solid"/>
            <a:headEnd type="none" w="med" len="med"/>
            <a:tailEnd type="triangle" w="med" len="med"/>
          </a:ln>
        </p:spPr>
      </p:sp>
      <p:sp>
        <p:nvSpPr>
          <p:cNvPr id="12303" name="Line 15"/>
          <p:cNvSpPr/>
          <p:nvPr/>
        </p:nvSpPr>
        <p:spPr>
          <a:xfrm flipV="1">
            <a:off x="3276600" y="4652963"/>
            <a:ext cx="1223963" cy="1296987"/>
          </a:xfrm>
          <a:prstGeom prst="line">
            <a:avLst/>
          </a:prstGeom>
          <a:ln w="9525" cap="flat" cmpd="sng">
            <a:solidFill>
              <a:srgbClr val="FFFF66"/>
            </a:solidFill>
            <a:prstDash val="solid"/>
            <a:headEnd type="none" w="med" len="med"/>
            <a:tailEnd type="triangle" w="med" len="med"/>
          </a:ln>
        </p:spPr>
      </p:sp>
      <p:sp>
        <p:nvSpPr>
          <p:cNvPr id="12304" name="Line 16"/>
          <p:cNvSpPr/>
          <p:nvPr/>
        </p:nvSpPr>
        <p:spPr>
          <a:xfrm flipH="1">
            <a:off x="5795963" y="4797425"/>
            <a:ext cx="504825" cy="0"/>
          </a:xfrm>
          <a:prstGeom prst="line">
            <a:avLst/>
          </a:prstGeom>
          <a:ln w="9525" cap="flat" cmpd="sng">
            <a:solidFill>
              <a:srgbClr val="FFFF66"/>
            </a:solidFill>
            <a:prstDash val="solid"/>
            <a:headEnd type="none" w="med" len="med"/>
            <a:tailEnd type="triangle" w="med" len="med"/>
          </a:ln>
        </p:spPr>
      </p:sp>
      <p:sp>
        <p:nvSpPr>
          <p:cNvPr id="12305" name="Line 17"/>
          <p:cNvSpPr/>
          <p:nvPr/>
        </p:nvSpPr>
        <p:spPr>
          <a:xfrm flipH="1">
            <a:off x="5795963" y="3284538"/>
            <a:ext cx="431800" cy="215900"/>
          </a:xfrm>
          <a:prstGeom prst="line">
            <a:avLst/>
          </a:prstGeom>
          <a:ln w="9525" cap="flat" cmpd="sng">
            <a:solidFill>
              <a:srgbClr val="FFFF66"/>
            </a:solidFill>
            <a:prstDash val="solid"/>
            <a:headEnd type="none" w="med" len="med"/>
            <a:tailEnd type="triangle" w="med" len="med"/>
          </a:ln>
        </p:spPr>
      </p:sp>
      <p:sp>
        <p:nvSpPr>
          <p:cNvPr id="12306" name="Line 18"/>
          <p:cNvSpPr/>
          <p:nvPr/>
        </p:nvSpPr>
        <p:spPr>
          <a:xfrm flipH="1">
            <a:off x="5651500" y="2636838"/>
            <a:ext cx="504825" cy="0"/>
          </a:xfrm>
          <a:prstGeom prst="line">
            <a:avLst/>
          </a:prstGeom>
          <a:ln w="9525" cap="flat" cmpd="sng">
            <a:solidFill>
              <a:srgbClr val="FFFF66"/>
            </a:solidFill>
            <a:prstDash val="solid"/>
            <a:headEnd type="none" w="med" len="med"/>
            <a:tailEnd type="triangle" w="med" len="med"/>
          </a:ln>
        </p:spPr>
      </p:sp>
      <p:sp>
        <p:nvSpPr>
          <p:cNvPr id="12307" name="Line 19"/>
          <p:cNvSpPr/>
          <p:nvPr/>
        </p:nvSpPr>
        <p:spPr>
          <a:xfrm flipH="1" flipV="1">
            <a:off x="3779838" y="2565400"/>
            <a:ext cx="2376487" cy="142875"/>
          </a:xfrm>
          <a:prstGeom prst="line">
            <a:avLst/>
          </a:prstGeom>
          <a:ln w="9525" cap="flat" cmpd="sng">
            <a:solidFill>
              <a:srgbClr val="FFFF66"/>
            </a:solidFill>
            <a:prstDash val="solid"/>
            <a:headEnd type="none" w="med" len="med"/>
            <a:tailEnd type="triangle" w="med" len="med"/>
          </a:ln>
        </p:spPr>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5234" name="Εικόνα 1"/>
          <p:cNvPicPr>
            <a:picLocks noChangeAspect="1"/>
          </p:cNvPicPr>
          <p:nvPr/>
        </p:nvPicPr>
        <p:blipFill>
          <a:blip r:embed="rId1"/>
          <a:stretch>
            <a:fillRect/>
          </a:stretch>
        </p:blipFill>
        <p:spPr>
          <a:xfrm>
            <a:off x="935038" y="603250"/>
            <a:ext cx="7273925" cy="5651500"/>
          </a:xfrm>
          <a:prstGeom prst="rect">
            <a:avLst/>
          </a:prstGeom>
          <a:noFill/>
          <a:ln w="9525">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6258" name="Εικόνα 1"/>
          <p:cNvPicPr>
            <a:picLocks noChangeAspect="1"/>
          </p:cNvPicPr>
          <p:nvPr/>
        </p:nvPicPr>
        <p:blipFill>
          <a:blip r:embed="rId1"/>
          <a:stretch>
            <a:fillRect/>
          </a:stretch>
        </p:blipFill>
        <p:spPr>
          <a:xfrm>
            <a:off x="0" y="0"/>
            <a:ext cx="9144000" cy="6858000"/>
          </a:xfrm>
          <a:prstGeom prst="rect">
            <a:avLst/>
          </a:prstGeom>
          <a:noFill/>
          <a:ln w="9525">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Ορθογώνιο 1"/>
          <p:cNvSpPr/>
          <p:nvPr/>
        </p:nvSpPr>
        <p:spPr>
          <a:xfrm>
            <a:off x="3483433" y="2967335"/>
            <a:ext cx="2177134" cy="923330"/>
          </a:xfrm>
          <a:prstGeom prst="rect">
            <a:avLst/>
          </a:prstGeom>
          <a:noFill/>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rPr>
              <a:t>Ήπαρ</a:t>
            </a:r>
            <a:endParaRPr kumimoji="0" lang="el-GR" sz="5400" b="1" i="0" u="none" strike="noStrike" kern="1200" cap="none" spc="0" normalizeH="0" baseline="0" noProof="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uLnTx/>
              <a:uFillTx/>
              <a:latin typeface="Arial" panose="020B0604020202020204" pitchFamily="34" charset="0"/>
              <a:ea typeface="+mn-ea"/>
              <a:cs typeface="+mn-c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8306" name="Εικόνα 3"/>
          <p:cNvPicPr>
            <a:picLocks noChangeAspect="1"/>
          </p:cNvPicPr>
          <p:nvPr/>
        </p:nvPicPr>
        <p:blipFill>
          <a:blip r:embed="rId1"/>
          <a:stretch>
            <a:fillRect/>
          </a:stretch>
        </p:blipFill>
        <p:spPr>
          <a:xfrm>
            <a:off x="155575" y="133350"/>
            <a:ext cx="8832850" cy="6591300"/>
          </a:xfrm>
          <a:prstGeom prst="rect">
            <a:avLst/>
          </a:prstGeom>
          <a:noFill/>
          <a:ln w="9525">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404813"/>
            <a:ext cx="8540750" cy="4422775"/>
          </a:xfrm>
        </p:spPr>
        <p:txBody>
          <a:bodyPr vert="horz" wrap="square" lIns="91440" tIns="45720" rIns="91440" bIns="45720" numCol="1" anchor="t" anchorCtr="0" compatLnSpc="1"/>
          <a:lstStyle/>
          <a:p>
            <a:r>
              <a:rPr sz="2400" dirty="0">
                <a:effectLst>
                  <a:outerShdw blurRad="38100" dist="38100" dir="2700000">
                    <a:srgbClr val="000000"/>
                  </a:outerShdw>
                </a:effectLst>
              </a:rPr>
              <a:t>Παρουσιάζει τρείς επιφάνειες:</a:t>
            </a:r>
            <a:endParaRPr lang="en-US" altLang="x-none" sz="2400" dirty="0">
              <a:effectLst>
                <a:outerShdw blurRad="38100" dist="38100" dir="2700000">
                  <a:srgbClr val="000000"/>
                </a:outerShdw>
              </a:effectLst>
            </a:endParaRPr>
          </a:p>
          <a:p>
            <a:pPr>
              <a:buNone/>
            </a:pPr>
            <a:endParaRPr sz="2400" dirty="0">
              <a:effectLst>
                <a:outerShdw blurRad="38100" dist="38100" dir="2700000">
                  <a:srgbClr val="000000"/>
                </a:outerShdw>
              </a:effectLst>
            </a:endParaRPr>
          </a:p>
          <a:p>
            <a:pPr algn="just">
              <a:buNone/>
            </a:pPr>
            <a:r>
              <a:rPr sz="2400" dirty="0">
                <a:effectLst>
                  <a:outerShdw blurRad="38100" dist="38100" dir="2700000">
                    <a:srgbClr val="000000"/>
                  </a:outerShdw>
                </a:effectLst>
              </a:rPr>
              <a:t>1. Την άνω ή</a:t>
            </a:r>
            <a:r>
              <a:rPr lang="en-US" altLang="x-none" sz="2400" dirty="0">
                <a:effectLst>
                  <a:outerShdw blurRad="38100" dist="38100" dir="2700000">
                    <a:srgbClr val="000000"/>
                  </a:outerShdw>
                </a:effectLst>
              </a:rPr>
              <a:t> </a:t>
            </a:r>
            <a:r>
              <a:rPr sz="2400" dirty="0">
                <a:effectLst>
                  <a:outerShdw blurRad="38100" dist="38100" dir="2700000">
                    <a:srgbClr val="000000"/>
                  </a:outerShdw>
                </a:effectLst>
              </a:rPr>
              <a:t>διαφραγματική: Είναι υπόκυρτη, καλύπτεται από περιτόναιο και συγκεκριμένα από δύο σπλαχνικά πέταλα τα οποία ανακάμπτουν προς το διάφραγμα και το πρόσθιο κοιλιακό τοίχωμα και σχηματίζουν τον δρεπανοειδή σύνδεσμο. Ο σύνδεσμος αυτός</a:t>
            </a:r>
            <a:r>
              <a:rPr lang="en-US" altLang="x-none" sz="2400" dirty="0">
                <a:effectLst>
                  <a:outerShdw blurRad="38100" dist="38100" dir="2700000">
                    <a:srgbClr val="000000"/>
                  </a:outerShdw>
                </a:effectLst>
              </a:rPr>
              <a:t> </a:t>
            </a:r>
            <a:r>
              <a:rPr sz="2400" dirty="0">
                <a:effectLst>
                  <a:outerShdw blurRad="38100" dist="38100" dir="2700000">
                    <a:srgbClr val="000000"/>
                  </a:outerShdw>
                </a:effectLst>
              </a:rPr>
              <a:t>εμφανίζει ένα κοιλιακό κάτω χείλος, το οποίο είναι ελεύθερο και περιέχει την αποφραχθείσα ομφαλική φλέβα του εμβρύου. Ο δρεπανοειδής σύνδεσμος, χωρίζει την άνω επιφάνεια σε δύο λοβούς, τον δεξιό μεγαλύτερο και τον αριστερό μικρότερο. Τέλος, η άνω επιφάνεια χωρίζεται από την κάτω επιφάνεια με το πρόσθιο κάτω χείλος, που φέρει δύο εντομές, μια δεξιά που υποδέχεται την χοληδόχο κύστη και μια αριστερή, που περιέχει το στρογγύλο σύνδεσμο του ήπατος.</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188913"/>
            <a:ext cx="8540750" cy="6264275"/>
          </a:xfrm>
        </p:spPr>
        <p:txBody>
          <a:bodyPr vert="horz" wrap="square" lIns="91440" tIns="45720" rIns="91440" bIns="45720" numCol="1" anchor="t" anchorCtr="0" compatLnSpc="1"/>
          <a:lstStyle/>
          <a:p>
            <a:pPr marL="0" indent="0" algn="just">
              <a:buNone/>
            </a:pPr>
            <a:r>
              <a:rPr lang="en-US" altLang="x-none" sz="2000" dirty="0">
                <a:effectLst>
                  <a:outerShdw blurRad="38100" dist="38100" dir="2700000">
                    <a:srgbClr val="000000"/>
                  </a:outerShdw>
                </a:effectLst>
              </a:rPr>
              <a:t>2. </a:t>
            </a:r>
            <a:r>
              <a:rPr sz="2000" dirty="0">
                <a:effectLst>
                  <a:outerShdw blurRad="38100" dist="38100" dir="2700000">
                    <a:srgbClr val="000000"/>
                  </a:outerShdw>
                </a:effectLst>
              </a:rPr>
              <a:t>Την κάτω ή σπλαχνική επιφάνεια, η οποία φέρει τα εντυπώματα των σπλάχνων. Έρχεται  σε επαφή με: το στόμαχο, το δωδεκαδάκτυλο, το έλασσον επίπλουν, τη χοληδόχο  κύστη, τη δεξιά κολική καμπή. Φέρει την πύλη του ήπατος από την οποία διέρχονται: α)  η πυλαία φλέβα, β) η ηπατικη αρτηρία, γ) το νευρικό πλέγμα του ήπατος, δ) οι ηπατικοί  πόροι και ε) τα λεμφαγγεία. Φέρει δύο οβελιαίες αύλακες, ως συνέχεια των εντομών  του πρόσθιου χείλους, που την χωρίζουν σε τρείς λοβούς: το δεξιό, το αριστερό και το  μέσο ή τετράπλευρο. Από την πύλη το περιτόναιο περνά στο έλασσον τόξο του  στομάχου (ηπατογαστρικό σύνδεσμος) και στο δωδεκαδάκτυλο</a:t>
            </a:r>
            <a:r>
              <a:rPr lang="en-US" altLang="x-none" sz="2000" dirty="0">
                <a:effectLst>
                  <a:outerShdw blurRad="38100" dist="38100" dir="2700000">
                    <a:srgbClr val="000000"/>
                  </a:outerShdw>
                </a:effectLst>
              </a:rPr>
              <a:t> </a:t>
            </a:r>
            <a:r>
              <a:rPr sz="2000" dirty="0">
                <a:effectLst>
                  <a:outerShdw blurRad="38100" dist="38100" dir="2700000">
                    <a:srgbClr val="000000"/>
                  </a:outerShdw>
                </a:effectLst>
              </a:rPr>
              <a:t>(ηπατοδωδεκαδακτυλικός σύνδεσμος)</a:t>
            </a:r>
            <a:endParaRPr lang="en-US" altLang="x-none" sz="2000" dirty="0">
              <a:effectLst>
                <a:outerShdw blurRad="38100" dist="38100" dir="2700000">
                  <a:srgbClr val="000000"/>
                </a:outerShdw>
              </a:effectLst>
            </a:endParaRPr>
          </a:p>
          <a:p>
            <a:pPr marL="0" indent="0" algn="just">
              <a:buNone/>
            </a:pPr>
            <a:endParaRPr lang="en-US" altLang="x-none" sz="2000" dirty="0">
              <a:effectLst>
                <a:outerShdw blurRad="38100" dist="38100" dir="2700000">
                  <a:srgbClr val="000000"/>
                </a:outerShdw>
              </a:effectLst>
            </a:endParaRPr>
          </a:p>
          <a:p>
            <a:pPr marL="0" indent="0" algn="just">
              <a:buNone/>
            </a:pPr>
            <a:r>
              <a:rPr sz="2000" dirty="0">
                <a:effectLst>
                  <a:outerShdw blurRad="38100" dist="38100" dir="2700000">
                    <a:srgbClr val="000000"/>
                  </a:outerShdw>
                </a:effectLst>
              </a:rPr>
              <a:t>3. Την οπίσθια ή γυμνή</a:t>
            </a:r>
            <a:r>
              <a:rPr lang="en-US" altLang="x-none" sz="2000" dirty="0">
                <a:effectLst>
                  <a:outerShdw blurRad="38100" dist="38100" dir="2700000">
                    <a:srgbClr val="000000"/>
                  </a:outerShdw>
                </a:effectLst>
              </a:rPr>
              <a:t> </a:t>
            </a:r>
            <a:r>
              <a:rPr sz="2000" dirty="0">
                <a:effectLst>
                  <a:outerShdw blurRad="38100" dist="38100" dir="2700000">
                    <a:srgbClr val="000000"/>
                  </a:outerShdw>
                </a:effectLst>
              </a:rPr>
              <a:t>επιφάνεια, δεν καλύπτεται από περιτόναιο και έχει άμεση σχέση με το διάφραγμα με το οποίο συνδέεται με χαλαρό συνδετικό ιστό. Εμφανίζει δύο αύλακες: τη δεξιά που φιλοξενεί την κάτω κοίλη φλέβα και την αριστερή που περιέχει το φλεβώδη σύνδεσμο του ήπατος, οποίος</a:t>
            </a:r>
            <a:r>
              <a:rPr lang="en-US" altLang="x-none" sz="2000" dirty="0">
                <a:effectLst>
                  <a:outerShdw blurRad="38100" dist="38100" dir="2700000">
                    <a:srgbClr val="000000"/>
                  </a:outerShdw>
                </a:effectLst>
              </a:rPr>
              <a:t> </a:t>
            </a:r>
            <a:r>
              <a:rPr sz="2000" dirty="0">
                <a:effectLst>
                  <a:outerShdw blurRad="38100" dist="38100" dir="2700000">
                    <a:srgbClr val="000000"/>
                  </a:outerShdw>
                </a:effectLst>
              </a:rPr>
              <a:t>περιέχει τον αποφραχθέντα φλεβώδη πόρο του εμβρύου. Οι δύο αυτές αύλακες διαιρούν την οπίσθια επιφάνεια σε τρεις λοβούς: ένα δεξί μεγαλύτερο, έναν αριστερό μικρότερο και έναν μέσο ή κερκοφόρο λοβό του Spigel, o oποίος καλύπτεται από περιτόναιο</a:t>
            </a:r>
            <a:endParaRPr sz="2000" dirty="0">
              <a:effectLst>
                <a:outerShdw blurRad="38100" dist="38100" dir="2700000">
                  <a:srgbClr val="000000"/>
                </a:outerShdw>
              </a:effectLst>
            </a:endParaRPr>
          </a:p>
          <a:p>
            <a:pPr marL="0" indent="0"/>
            <a:endParaRPr dirty="0">
              <a:effectLst>
                <a:outerShdw blurRad="38100" dist="38100" dir="2700000">
                  <a:srgbClr val="000000"/>
                </a:outerShdw>
              </a:effectLst>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260350"/>
            <a:ext cx="8540750" cy="6192838"/>
          </a:xfrm>
        </p:spPr>
        <p:txBody>
          <a:bodyPr vert="horz" wrap="square" lIns="91440" tIns="45720" rIns="91440" bIns="45720" numCol="1" anchor="t" anchorCtr="0" compatLnSpc="1"/>
          <a:lstStyle/>
          <a:p>
            <a:pPr algn="just"/>
            <a:r>
              <a:rPr sz="2000" dirty="0">
                <a:effectLst>
                  <a:outerShdw blurRad="38100" dist="38100" dir="2700000">
                    <a:srgbClr val="000000"/>
                  </a:outerShdw>
                </a:effectLst>
              </a:rPr>
              <a:t>Το σπλαχνικό πέταλο του περιτοναίου που καλύπτει την άνω επιφάνεια, ανακάμπτει στο διάφραγμα και σχηματίζει το πρόσθιο πέταλο του στεφανιαίου συνδέσμου. Επίσης, το σπλαχνικό πέταλο του περιτοναίου που καλύπτει την κάτω επιφάνεια του ήπατος, ανακάμπτει προς το διάφραγμα και σχηματίζει το οπίσθιο πέταλο του στεφανιαίου συνδέσμου. Τα δύο πέταλα συναντώνται δεξιά και αριστερά και σχηματίζουν τον αριστερό και δεξί τρίγωνο σύνδεσμο του ήπατος</a:t>
            </a:r>
            <a:endParaRPr lang="en-US" altLang="x-none" sz="2000" dirty="0">
              <a:effectLst>
                <a:outerShdw blurRad="38100" dist="38100" dir="2700000">
                  <a:srgbClr val="000000"/>
                </a:outerShdw>
              </a:effectLst>
            </a:endParaRPr>
          </a:p>
          <a:p>
            <a:pPr algn="just">
              <a:buNone/>
            </a:pPr>
            <a:endParaRPr sz="2000" dirty="0">
              <a:effectLst>
                <a:outerShdw blurRad="38100" dist="38100" dir="2700000">
                  <a:srgbClr val="000000"/>
                </a:outerShdw>
              </a:effectLst>
            </a:endParaRPr>
          </a:p>
          <a:p>
            <a:pPr algn="just"/>
            <a:r>
              <a:rPr sz="2000" dirty="0">
                <a:effectLst>
                  <a:outerShdw blurRad="38100" dist="38100" dir="2700000">
                    <a:srgbClr val="000000"/>
                  </a:outerShdw>
                </a:effectLst>
              </a:rPr>
              <a:t>Το ήπαρ αιματώνεται από την ηπατική αρτηρία και την πυλαία φλέβα</a:t>
            </a:r>
            <a:endParaRPr lang="en-US" altLang="x-none" sz="2000" dirty="0">
              <a:effectLst>
                <a:outerShdw blurRad="38100" dist="38100" dir="2700000">
                  <a:srgbClr val="000000"/>
                </a:outerShdw>
              </a:effectLst>
            </a:endParaRPr>
          </a:p>
          <a:p>
            <a:pPr algn="just">
              <a:buNone/>
            </a:pPr>
            <a:endParaRPr sz="2000" dirty="0">
              <a:effectLst>
                <a:outerShdw blurRad="38100" dist="38100" dir="2700000">
                  <a:srgbClr val="000000"/>
                </a:outerShdw>
              </a:effectLst>
            </a:endParaRPr>
          </a:p>
          <a:p>
            <a:pPr algn="just"/>
            <a:r>
              <a:rPr sz="2000" dirty="0">
                <a:effectLst>
                  <a:outerShdw blurRad="38100" dist="38100" dir="2700000">
                    <a:srgbClr val="000000"/>
                  </a:outerShdw>
                </a:effectLst>
              </a:rPr>
              <a:t>Η κοινή ηπατική αρτηρία εκφύεται από την κοιλιακή αρτηρία και χορηγεί τη γστροδωδεκαδακτυλική και τη δεξιά γαστρική αρτηρία. Συνεχίζει ως ιδίως ηπατική αρτηρία, η οποία εισέρχεται από την πύλη και διαιρείται σε δεξιό και αριστερό ηπατικό κλάδο έναν για κάθε λοβό. Το ήπαρ χωρίζεται λειτουργικά σε δεξιό και αριστερό λοβό. Οι κλάδοι αυτοί διαιρούνται σε τμηματικούς κλάδους για 8 μικρότερα λειτουργικά τμήματα</a:t>
            </a:r>
            <a:endParaRPr sz="20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Θέση περιεχομένου 2"/>
          <p:cNvSpPr>
            <a:spLocks noGrp="1"/>
          </p:cNvSpPr>
          <p:nvPr>
            <p:ph idx="1" hasCustomPrompt="1"/>
          </p:nvPr>
        </p:nvSpPr>
        <p:spPr>
          <a:xfrm>
            <a:off x="301625" y="333375"/>
            <a:ext cx="8540750" cy="5765800"/>
          </a:xfrm>
        </p:spPr>
        <p:txBody>
          <a:bodyPr vert="horz" wrap="square" lIns="91440" tIns="45720" rIns="91440" bIns="45720" numCol="1" anchor="t" anchorCtr="0" compatLnSpc="1"/>
          <a:lstStyle/>
          <a:p>
            <a:pPr algn="just"/>
            <a:r>
              <a:rPr sz="2400" dirty="0">
                <a:effectLst>
                  <a:outerShdw blurRad="38100" dist="38100" dir="2700000">
                    <a:srgbClr val="000000"/>
                  </a:outerShdw>
                </a:effectLst>
              </a:rPr>
              <a:t>Η πυλαία φλέβα φέρει φλεβικό αίμα. Σχηματίζεται πίσω από τον αυχένα του παγκρέατος με τη συνένωση της άνω μεσεντέριας με τη σπληνική φλέβα. Εισέρχεται στη πύλη του ήπατος και χωρίζεται και αυτή σε δεξιό και αριστερό κλάδο και στη συνέχεια σε μικρότερους κλάδους για τα τμήματα του ήπατος</a:t>
            </a:r>
            <a:endParaRPr lang="en-US" altLang="x-none" sz="2400" dirty="0">
              <a:effectLst>
                <a:outerShdw blurRad="38100" dist="38100" dir="2700000">
                  <a:srgbClr val="000000"/>
                </a:outerShdw>
              </a:effectLst>
            </a:endParaRPr>
          </a:p>
          <a:p>
            <a:pPr algn="just">
              <a:buNone/>
            </a:pPr>
            <a:endParaRPr sz="2400" dirty="0">
              <a:effectLst>
                <a:outerShdw blurRad="38100" dist="38100" dir="2700000">
                  <a:srgbClr val="000000"/>
                </a:outerShdw>
              </a:effectLst>
            </a:endParaRPr>
          </a:p>
          <a:p>
            <a:pPr algn="just"/>
            <a:r>
              <a:rPr sz="2400" dirty="0">
                <a:effectLst>
                  <a:outerShdw blurRad="38100" dist="38100" dir="2700000">
                    <a:srgbClr val="000000"/>
                  </a:outerShdw>
                </a:effectLst>
              </a:rPr>
              <a:t>Οι φλέβες του ήπατος είναι η δεξιά, η μέση και η αριστερή ηπατική φλέβα, που εκβάλλουν στη κάτω κοίλη φλέβα. Ο κερκοφόρος λοβός του ήπατος, έχει ξέχωρες φλέβες, την άνω και κάτω κερκοφόρο ηπατική φλέβα που καταλήγουν στις ηπατικές και μετά στην κάτω κοίλη φλέβα</a:t>
            </a:r>
            <a:endParaRPr lang="en-US" altLang="x-none" sz="2400" dirty="0">
              <a:effectLst>
                <a:outerShdw blurRad="38100" dist="38100" dir="2700000">
                  <a:srgbClr val="000000"/>
                </a:outerShdw>
              </a:effectLst>
            </a:endParaRPr>
          </a:p>
          <a:p>
            <a:pPr algn="just">
              <a:buNone/>
            </a:pPr>
            <a:endParaRPr sz="2400" dirty="0">
              <a:effectLst>
                <a:outerShdw blurRad="38100" dist="38100" dir="2700000">
                  <a:srgbClr val="000000"/>
                </a:outerShdw>
              </a:effectLst>
            </a:endParaRPr>
          </a:p>
          <a:p>
            <a:pPr algn="just"/>
            <a:r>
              <a:rPr sz="2400" dirty="0">
                <a:effectLst>
                  <a:outerShdw blurRad="38100" dist="38100" dir="2700000">
                    <a:srgbClr val="000000"/>
                  </a:outerShdw>
                </a:effectLst>
              </a:rPr>
              <a:t>Το ήπαρ νευρώνεται από συμπαθητικές ίνες και από παρασυμπαθητικές ίνες (κλάδους των πνευμονογαστρικών νεύρων)</a:t>
            </a:r>
            <a:endParaRPr sz="2400" dirty="0">
              <a:effectLst>
                <a:outerShdw blurRad="38100" dist="38100" dir="2700000">
                  <a:srgbClr val="000000"/>
                </a:outerShdw>
              </a:effectLst>
            </a:endParaRPr>
          </a:p>
          <a:p>
            <a:endParaRPr dirty="0">
              <a:effectLst>
                <a:outerShdw blurRad="38100" dist="38100" dir="2700000">
                  <a:srgbClr val="000000"/>
                </a:outerShdw>
              </a:effectLst>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3426" name="Εικόνα 1"/>
          <p:cNvPicPr>
            <a:picLocks noChangeAspect="1"/>
          </p:cNvPicPr>
          <p:nvPr/>
        </p:nvPicPr>
        <p:blipFill>
          <a:blip r:embed="rId1"/>
          <a:stretch>
            <a:fillRect/>
          </a:stretch>
        </p:blipFill>
        <p:spPr>
          <a:xfrm>
            <a:off x="1208088" y="892175"/>
            <a:ext cx="6727825" cy="5073650"/>
          </a:xfrm>
          <a:prstGeom prst="rect">
            <a:avLst/>
          </a:prstGeom>
          <a:noFill/>
          <a:ln w="9525">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4450" name="Εικόνα 1"/>
          <p:cNvPicPr>
            <a:picLocks noChangeAspect="1"/>
          </p:cNvPicPr>
          <p:nvPr/>
        </p:nvPicPr>
        <p:blipFill>
          <a:blip r:embed="rId1"/>
          <a:stretch>
            <a:fillRect/>
          </a:stretch>
        </p:blipFill>
        <p:spPr>
          <a:xfrm>
            <a:off x="92075" y="414338"/>
            <a:ext cx="8959850" cy="6029325"/>
          </a:xfrm>
          <a:prstGeom prst="rect">
            <a:avLst/>
          </a:prstGeom>
          <a:noFill/>
          <a:ln w="9525">
            <a:noFill/>
          </a:ln>
        </p:spPr>
      </p:pic>
    </p:spTree>
  </p:cSld>
  <p:clrMapOvr>
    <a:masterClrMapping/>
  </p:clrMapOvr>
</p:sld>
</file>

<file path=ppt/theme/theme1.xml><?xml version="1.0" encoding="utf-8"?>
<a:theme xmlns:a="http://schemas.openxmlformats.org/drawingml/2006/main" name="Clouds">
  <a:themeElements>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fontScheme name="Cloud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Clouds 1">
        <a:dk1>
          <a:srgbClr val="4D4D4D"/>
        </a:dk1>
        <a:lt1>
          <a:srgbClr val="FFFFFF"/>
        </a:lt1>
        <a:dk2>
          <a:srgbClr val="0000A4"/>
        </a:dk2>
        <a:lt2>
          <a:srgbClr val="B7E7FF"/>
        </a:lt2>
        <a:accent1>
          <a:srgbClr val="0099CC"/>
        </a:accent1>
        <a:accent2>
          <a:srgbClr val="00CC99"/>
        </a:accent2>
        <a:accent3>
          <a:srgbClr val="AAAACF"/>
        </a:accent3>
        <a:accent4>
          <a:srgbClr val="DADADA"/>
        </a:accent4>
        <a:accent5>
          <a:srgbClr val="AACAE2"/>
        </a:accent5>
        <a:accent6>
          <a:srgbClr val="00B98A"/>
        </a:accent6>
        <a:hlink>
          <a:srgbClr val="FFCC00"/>
        </a:hlink>
        <a:folHlink>
          <a:srgbClr val="EE941C"/>
        </a:folHlink>
      </a:clrScheme>
      <a:clrMap bg1="dk2" tx1="lt1" bg2="dk1" tx2="lt2" accent1="accent1" accent2="accent2" accent3="accent3" accent4="accent4" accent5="accent5" accent6="accent6" hlink="hlink" folHlink="folHlink"/>
    </a:extraClrScheme>
    <a:extraClrScheme>
      <a:clrScheme name="Clouds 2">
        <a:dk1>
          <a:srgbClr val="000066"/>
        </a:dk1>
        <a:lt1>
          <a:srgbClr val="FFFFFF"/>
        </a:lt1>
        <a:dk2>
          <a:srgbClr val="00A2DC"/>
        </a:dk2>
        <a:lt2>
          <a:srgbClr val="FFFFFF"/>
        </a:lt2>
        <a:accent1>
          <a:srgbClr val="0079A4"/>
        </a:accent1>
        <a:accent2>
          <a:srgbClr val="33CCCC"/>
        </a:accent2>
        <a:accent3>
          <a:srgbClr val="AACEEB"/>
        </a:accent3>
        <a:accent4>
          <a:srgbClr val="DADADA"/>
        </a:accent4>
        <a:accent5>
          <a:srgbClr val="AABECF"/>
        </a:accent5>
        <a:accent6>
          <a:srgbClr val="2DB9B9"/>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louds 3">
        <a:dk1>
          <a:srgbClr val="010199"/>
        </a:dk1>
        <a:lt1>
          <a:srgbClr val="FFFFFF"/>
        </a:lt1>
        <a:dk2>
          <a:srgbClr val="000092"/>
        </a:dk2>
        <a:lt2>
          <a:srgbClr val="CCFFFF"/>
        </a:lt2>
        <a:accent1>
          <a:srgbClr val="66CCFF"/>
        </a:accent1>
        <a:accent2>
          <a:srgbClr val="2EBDBA"/>
        </a:accent2>
        <a:accent3>
          <a:srgbClr val="AAAAC7"/>
        </a:accent3>
        <a:accent4>
          <a:srgbClr val="DADADA"/>
        </a:accent4>
        <a:accent5>
          <a:srgbClr val="B8E2FF"/>
        </a:accent5>
        <a:accent6>
          <a:srgbClr val="29ABA8"/>
        </a:accent6>
        <a:hlink>
          <a:srgbClr val="66FFFF"/>
        </a:hlink>
        <a:folHlink>
          <a:srgbClr val="CC99FF"/>
        </a:folHlink>
      </a:clrScheme>
      <a:clrMap bg1="dk2" tx1="lt1" bg2="dk1" tx2="lt2" accent1="accent1" accent2="accent2" accent3="accent3" accent4="accent4" accent5="accent5" accent6="accent6" hlink="hlink" folHlink="folHlink"/>
    </a:extraClrScheme>
    <a:extraClrScheme>
      <a:clrScheme name="Clouds 4">
        <a:dk1>
          <a:srgbClr val="000000"/>
        </a:dk1>
        <a:lt1>
          <a:srgbClr val="FFFFFF"/>
        </a:lt1>
        <a:dk2>
          <a:srgbClr val="006A67"/>
        </a:dk2>
        <a:lt2>
          <a:srgbClr val="FFFFCC"/>
        </a:lt2>
        <a:accent1>
          <a:srgbClr val="33CCCC"/>
        </a:accent1>
        <a:accent2>
          <a:srgbClr val="6D6FC7"/>
        </a:accent2>
        <a:accent3>
          <a:srgbClr val="AAB9B8"/>
        </a:accent3>
        <a:accent4>
          <a:srgbClr val="DADADA"/>
        </a:accent4>
        <a:accent5>
          <a:srgbClr val="ADE2E2"/>
        </a:accent5>
        <a:accent6>
          <a:srgbClr val="6264B4"/>
        </a:accent6>
        <a:hlink>
          <a:srgbClr val="00FFFF"/>
        </a:hlink>
        <a:folHlink>
          <a:srgbClr val="00CC66"/>
        </a:folHlink>
      </a:clrScheme>
      <a:clrMap bg1="dk2" tx1="lt1" bg2="dk1" tx2="lt2" accent1="accent1" accent2="accent2" accent3="accent3" accent4="accent4" accent5="accent5" accent6="accent6" hlink="hlink" folHlink="folHlink"/>
    </a:extraClrScheme>
    <a:extraClrScheme>
      <a:clrScheme name="Clouds 5">
        <a:dk1>
          <a:srgbClr val="4D4D4D"/>
        </a:dk1>
        <a:lt1>
          <a:srgbClr val="FFFFFF"/>
        </a:lt1>
        <a:dk2>
          <a:srgbClr val="650BB7"/>
        </a:dk2>
        <a:lt2>
          <a:srgbClr val="FFFFFF"/>
        </a:lt2>
        <a:accent1>
          <a:srgbClr val="FF66FF"/>
        </a:accent1>
        <a:accent2>
          <a:srgbClr val="666699"/>
        </a:accent2>
        <a:accent3>
          <a:srgbClr val="B8AAD8"/>
        </a:accent3>
        <a:accent4>
          <a:srgbClr val="DADADA"/>
        </a:accent4>
        <a:accent5>
          <a:srgbClr val="FFB8FF"/>
        </a:accent5>
        <a:accent6>
          <a:srgbClr val="5C5C8A"/>
        </a:accent6>
        <a:hlink>
          <a:srgbClr val="E9E9FF"/>
        </a:hlink>
        <a:folHlink>
          <a:srgbClr val="CCECFF"/>
        </a:folHlink>
      </a:clrScheme>
      <a:clrMap bg1="dk2" tx1="lt1" bg2="dk1" tx2="lt2" accent1="accent1" accent2="accent2" accent3="accent3" accent4="accent4" accent5="accent5" accent6="accent6" hlink="hlink" folHlink="folHlink"/>
    </a:extraClrScheme>
    <a:extraClrScheme>
      <a:clrScheme name="Clouds 6">
        <a:dk1>
          <a:srgbClr val="FFFFFF"/>
        </a:dk1>
        <a:lt1>
          <a:srgbClr val="FFFFFF"/>
        </a:lt1>
        <a:dk2>
          <a:srgbClr val="005000"/>
        </a:dk2>
        <a:lt2>
          <a:srgbClr val="DCEAAE"/>
        </a:lt2>
        <a:accent1>
          <a:srgbClr val="99CC00"/>
        </a:accent1>
        <a:accent2>
          <a:srgbClr val="6F801A"/>
        </a:accent2>
        <a:accent3>
          <a:srgbClr val="AAB3AA"/>
        </a:accent3>
        <a:accent4>
          <a:srgbClr val="DADADA"/>
        </a:accent4>
        <a:accent5>
          <a:srgbClr val="CAE2AA"/>
        </a:accent5>
        <a:accent6>
          <a:srgbClr val="647316"/>
        </a:accent6>
        <a:hlink>
          <a:srgbClr val="FFFFCC"/>
        </a:hlink>
        <a:folHlink>
          <a:srgbClr val="CCCC00"/>
        </a:folHlink>
      </a:clrScheme>
      <a:clrMap bg1="dk2" tx1="lt1" bg2="dk1" tx2="lt2" accent1="accent1" accent2="accent2" accent3="accent3" accent4="accent4" accent5="accent5" accent6="accent6" hlink="hlink" folHlink="folHlink"/>
    </a:extraClrScheme>
    <a:extraClrScheme>
      <a:clrScheme name="Clouds 7">
        <a:dk1>
          <a:srgbClr val="4F4F77"/>
        </a:dk1>
        <a:lt1>
          <a:srgbClr val="FFFFFF"/>
        </a:lt1>
        <a:dk2>
          <a:srgbClr val="7979A5"/>
        </a:dk2>
        <a:lt2>
          <a:srgbClr val="F3F3FF"/>
        </a:lt2>
        <a:accent1>
          <a:srgbClr val="5D5D8B"/>
        </a:accent1>
        <a:accent2>
          <a:srgbClr val="66CCFF"/>
        </a:accent2>
        <a:accent3>
          <a:srgbClr val="BEBECF"/>
        </a:accent3>
        <a:accent4>
          <a:srgbClr val="DADADA"/>
        </a:accent4>
        <a:accent5>
          <a:srgbClr val="B6B6C4"/>
        </a:accent5>
        <a:accent6>
          <a:srgbClr val="5CB9E7"/>
        </a:accent6>
        <a:hlink>
          <a:srgbClr val="CCECFF"/>
        </a:hlink>
        <a:folHlink>
          <a:srgbClr val="FFFFCC"/>
        </a:folHlink>
      </a:clrScheme>
      <a:clrMap bg1="dk2" tx1="lt1" bg2="dk1" tx2="lt2" accent1="accent1" accent2="accent2" accent3="accent3" accent4="accent4" accent5="accent5" accent6="accent6" hlink="hlink" folHlink="folHlink"/>
    </a:extraClrScheme>
    <a:extraClrScheme>
      <a:clrScheme name="Clouds 8">
        <a:dk1>
          <a:srgbClr val="000000"/>
        </a:dk1>
        <a:lt1>
          <a:srgbClr val="B9B9B9"/>
        </a:lt1>
        <a:dk2>
          <a:srgbClr val="8A8472"/>
        </a:dk2>
        <a:lt2>
          <a:srgbClr val="4D4D4D"/>
        </a:lt2>
        <a:accent1>
          <a:srgbClr val="EDEEE2"/>
        </a:accent1>
        <a:accent2>
          <a:srgbClr val="7FAA7E"/>
        </a:accent2>
        <a:accent3>
          <a:srgbClr val="D9D9D9"/>
        </a:accent3>
        <a:accent4>
          <a:srgbClr val="000000"/>
        </a:accent4>
        <a:accent5>
          <a:srgbClr val="F4F5EE"/>
        </a:accent5>
        <a:accent6>
          <a:srgbClr val="729A72"/>
        </a:accent6>
        <a:hlink>
          <a:srgbClr val="008000"/>
        </a:hlink>
        <a:folHlink>
          <a:srgbClr val="989400"/>
        </a:folHlink>
      </a:clrScheme>
      <a:clrMap bg1="lt1" tx1="dk1" bg2="lt2" tx2="dk2" accent1="accent1" accent2="accent2" accent3="accent3" accent4="accent4" accent5="accent5" accent6="accent6" hlink="hlink" folHlink="folHlink"/>
    </a:extraClrScheme>
    <a:extraClrScheme>
      <a:clrScheme name="Clouds 9">
        <a:dk1>
          <a:srgbClr val="000000"/>
        </a:dk1>
        <a:lt1>
          <a:srgbClr val="FEA24E"/>
        </a:lt1>
        <a:dk2>
          <a:srgbClr val="CC6600"/>
        </a:dk2>
        <a:lt2>
          <a:srgbClr val="808080"/>
        </a:lt2>
        <a:accent1>
          <a:srgbClr val="FBEECD"/>
        </a:accent1>
        <a:accent2>
          <a:srgbClr val="ECD044"/>
        </a:accent2>
        <a:accent3>
          <a:srgbClr val="FECEB2"/>
        </a:accent3>
        <a:accent4>
          <a:srgbClr val="000000"/>
        </a:accent4>
        <a:accent5>
          <a:srgbClr val="FDF5E3"/>
        </a:accent5>
        <a:accent6>
          <a:srgbClr val="D6BC3D"/>
        </a:accent6>
        <a:hlink>
          <a:srgbClr val="E42B00"/>
        </a:hlink>
        <a:folHlink>
          <a:srgbClr val="996633"/>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Προεπιλεγμένη σχεδίαση">
  <a:themeElements>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Προεπιλεγμένη σχεδίαση">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raClrSchemeLst>
    <a:extraClrScheme>
      <a:clrScheme name="Προεπιλεγμένη σχεδίαση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Προεπιλεγμένη σχεδίαση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Προεπιλεγμένη σχεδίαση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Προεπιλεγμένη σχεδίαση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Προεπιλεγμένη σχεδίαση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Προεπιλεγμένη σχεδίαση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Προεπιλεγμένη σχεδίαση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37270</Words>
  <Application>WPS Presentation</Application>
  <PresentationFormat>Προβολή στην οθόνη (4:3)</PresentationFormat>
  <Paragraphs>899</Paragraphs>
  <Slides>114</Slides>
  <Notes>0</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114</vt:i4>
      </vt:variant>
    </vt:vector>
  </HeadingPairs>
  <TitlesOfParts>
    <vt:vector size="123" baseType="lpstr">
      <vt:lpstr>Arial</vt:lpstr>
      <vt:lpstr>SimSun</vt:lpstr>
      <vt:lpstr>Wingdings</vt:lpstr>
      <vt:lpstr>Tahoma</vt:lpstr>
      <vt:lpstr>Microsoft YaHei</vt:lpstr>
      <vt:lpstr>Arial Unicode MS</vt:lpstr>
      <vt:lpstr>Arial Black</vt:lpstr>
      <vt:lpstr>Clouds</vt:lpstr>
      <vt:lpstr>Προεπιλεγμένη σχεδίαση</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Andrea Paola Rojas</cp:lastModifiedBy>
  <cp:revision>34</cp:revision>
  <dcterms:created xsi:type="dcterms:W3CDTF">2009-12-01T14:02:03Z</dcterms:created>
  <dcterms:modified xsi:type="dcterms:W3CDTF">2024-01-23T17:55:47Z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2CB111B969864F2D8376F88559F71872_13</vt:lpwstr>
  </property>
  <property fmtid="{D5CDD505-2E9C-101B-9397-08002B2CF9AE}" pid="3" name="KSOProductBuildVer">
    <vt:lpwstr>1033-12.2.0.13431</vt:lpwstr>
  </property>
</Properties>
</file>