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4" r:id="rId1"/>
    <p:sldMasterId id="2147483920" r:id="rId2"/>
  </p:sldMasterIdLst>
  <p:notesMasterIdLst>
    <p:notesMasterId r:id="rId23"/>
  </p:notesMasterIdLst>
  <p:sldIdLst>
    <p:sldId id="277" r:id="rId3"/>
    <p:sldId id="275" r:id="rId4"/>
    <p:sldId id="27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69" r:id="rId18"/>
    <p:sldId id="270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8DBFD7-40A6-474C-A780-F43F381950FF}" type="datetimeFigureOut">
              <a:rPr lang="el-GR"/>
              <a:pPr>
                <a:defRPr/>
              </a:pPr>
              <a:t>11/11/2020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3F87F7-DBC0-4260-8686-F4DEFA631F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8661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/>
          </a:p>
        </p:txBody>
      </p:sp>
      <p:sp>
        <p:nvSpPr>
          <p:cNvPr id="2765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056279-A6C5-4C39-9F89-F62C7BB72380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789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1825E1-EA1C-471B-A3FA-EBDA09EBB3D6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89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E1563F-F4AA-43A7-B41C-7E962A650D80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994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4EA6DE-D0D6-47C9-8CA5-CEAAC77FA13F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297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C2E238-7968-4E63-AB3E-A170665FAE3C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/>
          </a:p>
        </p:txBody>
      </p:sp>
      <p:sp>
        <p:nvSpPr>
          <p:cNvPr id="3072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876127-BB77-46CB-A080-87D5E5FABC9C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/>
          </a:p>
        </p:txBody>
      </p:sp>
      <p:sp>
        <p:nvSpPr>
          <p:cNvPr id="3174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3ADAF0-8825-4460-99F8-98D1B6E9B867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867B-36E5-4125-BBE2-2A02342B354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379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13B2B9-FEE6-4AC2-A591-A6F3324F8E7E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482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6C0A-9616-4AED-9F6F-99BEA1A04A94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584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FE1143-242A-45C8-9229-9D233BADF48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68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150BD8-5AEE-41C2-AC87-038A18CE72E0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" name="18 - Ορθογώνιο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11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6 - Ευθεία γραμμή σύνδεσης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5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41DC-D4B1-4A41-87BD-AF0187C0DA4C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6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D0C537D-3C31-4FB3-B9F2-D91772F0D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04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53A11-80BD-4B3E-B3C5-684EF096E7F4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30E12-135A-4E73-9206-B771B232D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8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10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- Έλλειψη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3" name="5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3A973-B95E-472E-AFA6-9A7ED679C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D90B8-0C0A-461F-9D5E-3B23D99FD07B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99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18 - Ορθογώνιο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" name="11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6 - Ευθεία γραμμή σύνδεσης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3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5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41DC-D4B1-4A41-87BD-AF0187C0DA4C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6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D0C537D-3C31-4FB3-B9F2-D91772F0D48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963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6C91-D916-4C4D-B3FD-17B9F5474754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8F443-626A-428B-B7FC-68F4F43ED6EB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592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11 - Ορθογώνιο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" name="12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9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0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8429-2334-4CB7-8530-FD6352941583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D47ADB-A3B5-41A5-A842-9CB863CEEB55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016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Ευθεία γραμμή σύνδεσης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BD09-1141-4173-A47B-B6108D1A59BC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632C-A8E7-4F85-A224-6DE09F6A47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48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1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2" name="10 - Ορθογώνιο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1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24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26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6AE5-2742-4835-8768-27E3BF294CAD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BCA3464-F78D-4BCD-B5C9-71B46048B390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01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5F2EF-FC1D-4387-960E-DB6FBEAFB4FE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07B26-E6C5-43CC-BFE5-42764BD6BE9F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91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3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5 - Ορθογώνιο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F398-0E9B-4BB4-8C0A-55BA544B913F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9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8FCFA1-3EC7-4A21-A221-8226BF4D2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7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0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20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C56277-7D2F-497D-BE50-F228A1ECCE45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1961D-D907-485C-BB67-16181BB7A946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89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6C91-D916-4C4D-B3FD-17B9F5474754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8F443-626A-428B-B7FC-68F4F43ED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4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2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21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44B82-B8CD-4127-90EA-A9F33BE12DAA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8AF6B-3B71-41B4-A62F-DF09BE5554F2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37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53A11-80BD-4B3E-B3C5-684EF096E7F4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30E12-135A-4E73-9206-B771B232D3DA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27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10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11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4 - Έλλειψη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3" name="5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3A973-B95E-472E-AFA6-9A7ED679C35F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D90B8-0C0A-461F-9D5E-3B23D99FD07B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03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11 - Ορθογώνιο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12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9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8429-2334-4CB7-8530-FD6352941583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D47ADB-A3B5-41A5-A842-9CB863CEE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57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Ευθεία γραμμή σύνδεσης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BD09-1141-4173-A47B-B6108D1A59BC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632C-A8E7-4F85-A224-6DE09F6A4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43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10 - Ορθογώνιο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1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24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26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6AE5-2742-4835-8768-27E3BF294CAD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BCA3464-F78D-4BCD-B5C9-71B46048B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32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5F2EF-FC1D-4387-960E-DB6FBEAFB4FE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07B26-E6C5-43CC-BFE5-42764BD6B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4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5 - Ορθογώνιο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F398-0E9B-4BB4-8C0A-55BA544B913F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9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8FCFA1-3EC7-4A21-A221-8226BF4D2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0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0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C56277-7D2F-497D-BE50-F228A1ECC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1961D-D907-485C-BB67-16181BB7A946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79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2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1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44B82-B8CD-4127-90EA-A9F33BE1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8AF6B-3B71-41B4-A62F-DF09BE5554F2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1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6127AC-B6A2-4718-89CA-D87C85B53380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C36B5D-F68B-4300-9B18-7F5626ECD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39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2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2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02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6127AC-B6A2-4718-89CA-D87C85B53380}" type="datetimeFigureOut">
              <a:rPr lang="en-US"/>
              <a:pPr>
                <a:defRPr/>
              </a:pPr>
              <a:t>11/11/2020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14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C36B5D-F68B-4300-9B18-7F5626ECDA19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39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a.net/" TargetMode="External"/><Relationship Id="rId2" Type="http://schemas.openxmlformats.org/officeDocument/2006/relationships/hyperlink" Target="http://www.eric.ed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s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/>
              <a:t>Research methodology</a:t>
            </a:r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b="1" i="1" dirty="0">
                <a:ea typeface="Baskerville"/>
                <a:cs typeface="Baskerville"/>
              </a:rPr>
              <a:t>Introduction: Approaches to social  research</a:t>
            </a:r>
          </a:p>
        </p:txBody>
      </p:sp>
    </p:spTree>
    <p:extLst>
      <p:ext uri="{BB962C8B-B14F-4D97-AF65-F5344CB8AC3E}">
        <p14:creationId xmlns:p14="http://schemas.microsoft.com/office/powerpoint/2010/main" val="3967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  <a:ea typeface="Baskerville"/>
                <a:cs typeface="Baskerville"/>
              </a:rPr>
              <a:t>Qualitative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sz="2200" dirty="0">
                <a:ea typeface="Baskerville"/>
                <a:cs typeface="Baskerville"/>
              </a:rPr>
              <a:t>Qualitative research takes an </a:t>
            </a:r>
            <a:r>
              <a:rPr lang="en-US" sz="2200" b="1" u="sng" dirty="0">
                <a:ea typeface="Baskerville"/>
                <a:cs typeface="Baskerville"/>
              </a:rPr>
              <a:t>inductive approach</a:t>
            </a:r>
            <a:r>
              <a:rPr lang="en-US" sz="2200" dirty="0">
                <a:ea typeface="Baskerville"/>
                <a:cs typeface="Baskerville"/>
              </a:rPr>
              <a:t> and its methods were developed in the social sciences to enable researchers to study social and cultural phenomena.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sz="2200" dirty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200" dirty="0">
                <a:ea typeface="Baskerville"/>
                <a:cs typeface="Baskerville"/>
              </a:rPr>
              <a:t>Qualitative approaches to research are based on a "world view" which is </a:t>
            </a:r>
            <a:r>
              <a:rPr lang="en-US" sz="2200" b="1" u="sng" dirty="0">
                <a:ea typeface="Baskerville"/>
                <a:cs typeface="Baskerville"/>
              </a:rPr>
              <a:t>holistic</a:t>
            </a:r>
            <a:r>
              <a:rPr lang="en-US" sz="2200" dirty="0">
                <a:ea typeface="Baskerville"/>
                <a:cs typeface="Baskerville"/>
              </a:rPr>
              <a:t> and has the following beliefs: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200" dirty="0">
              <a:ea typeface="Baskerville"/>
              <a:cs typeface="Baskerville"/>
            </a:endParaRPr>
          </a:p>
          <a:p>
            <a:pPr algn="just" eaLnBrk="1" hangingPunct="1">
              <a:buSzPct val="95000"/>
              <a:buFontTx/>
              <a:buChar char="•"/>
            </a:pPr>
            <a:r>
              <a:rPr lang="en-US" sz="2000" dirty="0">
                <a:ea typeface="Baskerville"/>
                <a:cs typeface="Baskerville"/>
              </a:rPr>
              <a:t>There is not a single reality.</a:t>
            </a:r>
          </a:p>
          <a:p>
            <a:pPr algn="just" eaLnBrk="1" hangingPunct="1">
              <a:buSzTx/>
              <a:buFontTx/>
              <a:buChar char="•"/>
            </a:pPr>
            <a:r>
              <a:rPr lang="en-US" sz="2000" dirty="0">
                <a:ea typeface="Baskerville"/>
                <a:cs typeface="Baskerville"/>
              </a:rPr>
              <a:t>Reality is based upon perceptions that are different for each person and change over time.</a:t>
            </a:r>
          </a:p>
          <a:p>
            <a:pPr algn="just" eaLnBrk="1" hangingPunct="1">
              <a:buSzPct val="95000"/>
              <a:buFontTx/>
              <a:buChar char="•"/>
            </a:pPr>
            <a:r>
              <a:rPr lang="en-US" sz="2000" dirty="0">
                <a:ea typeface="Baskerville"/>
                <a:cs typeface="Baskerville"/>
              </a:rPr>
              <a:t>What we know has meaning only within a given situation or context.</a:t>
            </a:r>
          </a:p>
          <a:p>
            <a:pPr eaLnBrk="1" hangingPunct="1">
              <a:buFont typeface="Wingdings 2" pitchFamily="18" charset="2"/>
              <a:buNone/>
            </a:pPr>
            <a:endParaRPr lang="en-US" sz="2200" b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sz="1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  <a:ea typeface="Baskerville"/>
                <a:cs typeface="Baskerville"/>
              </a:rPr>
              <a:t>Qualitative research-2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cs typeface="Baskerville"/>
              </a:rPr>
              <a:t>It is </a:t>
            </a:r>
            <a:r>
              <a:rPr lang="en-US" sz="2400" u="sng" dirty="0">
                <a:cs typeface="Baskerville"/>
              </a:rPr>
              <a:t>not</a:t>
            </a:r>
            <a:r>
              <a:rPr lang="en-US" sz="2400" dirty="0">
                <a:cs typeface="Baskerville"/>
              </a:rPr>
              <a:t> based upon numerical measurements and does </a:t>
            </a:r>
            <a:r>
              <a:rPr lang="en-US" sz="2400" u="sng" dirty="0">
                <a:cs typeface="Baskerville"/>
              </a:rPr>
              <a:t>not</a:t>
            </a:r>
            <a:r>
              <a:rPr lang="en-US" sz="2400" dirty="0">
                <a:cs typeface="Baskerville"/>
              </a:rPr>
              <a:t> use numbers and statistical methods as key research indicators and tools. Instead, it uses </a:t>
            </a:r>
            <a:r>
              <a:rPr lang="en-US" sz="2400" b="1" u="sng" dirty="0">
                <a:cs typeface="Baskerville"/>
              </a:rPr>
              <a:t>words</a:t>
            </a:r>
            <a:r>
              <a:rPr lang="en-US" sz="2400" dirty="0">
                <a:cs typeface="Baskerville"/>
              </a:rPr>
              <a:t> as the unit of analysis and often takes an in-depth, holistic or rounded approach to events/issues/case studies.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sz="2400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cs typeface="Baskerville"/>
              </a:rPr>
              <a:t>It tends to be associated with </a:t>
            </a:r>
            <a:r>
              <a:rPr lang="en-US" sz="2400" b="1" u="sng" dirty="0">
                <a:cs typeface="Baskerville"/>
              </a:rPr>
              <a:t>description</a:t>
            </a:r>
            <a:r>
              <a:rPr lang="en-US" sz="2400" dirty="0">
                <a:cs typeface="Baskerville"/>
              </a:rPr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>
              <a:cs typeface="Baskerville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cs typeface="Baskerville"/>
              </a:rPr>
              <a:t>It tends to be associated with </a:t>
            </a:r>
            <a:r>
              <a:rPr lang="en-US" sz="2400" b="1" u="sng" dirty="0">
                <a:cs typeface="Baskerville"/>
              </a:rPr>
              <a:t>small-scale</a:t>
            </a:r>
            <a:r>
              <a:rPr lang="en-US" sz="2400" dirty="0">
                <a:cs typeface="Baskerville"/>
              </a:rPr>
              <a:t> studies and a holistic perspective, often studying a single occurrence or small number of occurrences/case studies in great depth.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>
              <a:latin typeface="Baskerville"/>
              <a:cs typeface="Baskervill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  <a:ea typeface="Baskerville"/>
                <a:cs typeface="Baskerville"/>
              </a:rPr>
              <a:t>Qualitative research-3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>
                <a:ea typeface="Baskerville"/>
                <a:cs typeface="Baskerville"/>
              </a:rPr>
              <a:t>It tends to be associated with </a:t>
            </a:r>
            <a:r>
              <a:rPr lang="en-US" sz="2400" b="1" u="sng" dirty="0">
                <a:ea typeface="Baskerville"/>
                <a:cs typeface="Baskerville"/>
              </a:rPr>
              <a:t>researcher involvement</a:t>
            </a:r>
            <a:r>
              <a:rPr lang="en-US" sz="2400" dirty="0">
                <a:ea typeface="Baskerville"/>
                <a:cs typeface="Baskerville"/>
              </a:rPr>
              <a:t>, with the researcher acting as a measurement tool.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400" dirty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>
                <a:ea typeface="Baskerville"/>
                <a:cs typeface="Baskerville"/>
              </a:rPr>
              <a:t>It tends to be associated with </a:t>
            </a:r>
            <a:r>
              <a:rPr lang="en-US" sz="2400" b="1" u="sng" dirty="0">
                <a:ea typeface="Baskerville"/>
                <a:cs typeface="Baskerville"/>
              </a:rPr>
              <a:t>emergent</a:t>
            </a:r>
            <a:r>
              <a:rPr lang="en-US" sz="2400" dirty="0">
                <a:ea typeface="Baskerville"/>
                <a:cs typeface="Baskerville"/>
              </a:rPr>
              <a:t> research design, using a wide range of approaches and analyses in a fashion that is sometimes impossible to replicate; however, this does not invalidate the research.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400" dirty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>
                <a:ea typeface="Baskerville"/>
                <a:cs typeface="Baskerville"/>
              </a:rPr>
              <a:t>A common perception of qualitative research is that the emphasis is </a:t>
            </a:r>
            <a:r>
              <a:rPr lang="en-US" sz="2400" b="1" u="sng" dirty="0">
                <a:ea typeface="Baskerville"/>
                <a:cs typeface="Baskerville"/>
              </a:rPr>
              <a:t>on discovery</a:t>
            </a:r>
            <a:r>
              <a:rPr lang="en-US" sz="2400" dirty="0">
                <a:ea typeface="Baskerville"/>
                <a:cs typeface="Baskerville"/>
              </a:rPr>
              <a:t> rather than proof.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>
              <a:latin typeface="Baskerville"/>
              <a:ea typeface="Baskerville"/>
              <a:cs typeface="Baskervill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01625" y="409575"/>
            <a:ext cx="8534400" cy="758825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chemeClr val="tx1"/>
                </a:solidFill>
                <a:ea typeface="Baskerville"/>
                <a:cs typeface="Baskerville"/>
              </a:rPr>
              <a:t>The differences between Quantitative and Qualitative research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5392253"/>
              </p:ext>
            </p:extLst>
          </p:nvPr>
        </p:nvGraphicFramePr>
        <p:xfrm>
          <a:off x="301625" y="1398385"/>
          <a:ext cx="8504236" cy="530352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4252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455">
                <a:tc>
                  <a:txBody>
                    <a:bodyPr/>
                    <a:lstStyle/>
                    <a:p>
                      <a:r>
                        <a:rPr lang="en-US" sz="2400" u="none" dirty="0"/>
                        <a:t>Quantitative</a:t>
                      </a:r>
                      <a:endParaRPr lang="en-US" sz="2400" b="1" u="none" dirty="0">
                        <a:solidFill>
                          <a:schemeClr val="bg1"/>
                        </a:solidFill>
                      </a:endParaRPr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u="none" dirty="0"/>
                        <a:t>Qualitative</a:t>
                      </a:r>
                      <a:endParaRPr lang="en-US" sz="2400" b="1" u="none" dirty="0">
                        <a:solidFill>
                          <a:schemeClr val="bg1"/>
                        </a:solidFill>
                      </a:endParaRPr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7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862">
                <a:tc>
                  <a:txBody>
                    <a:bodyPr/>
                    <a:lstStyle/>
                    <a:p>
                      <a:r>
                        <a:rPr lang="en-US" dirty="0"/>
                        <a:t>Objective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800" kern="1200" dirty="0"/>
                        <a:t>Seeks explanatory laws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800" kern="1200" dirty="0"/>
                        <a:t>Measures what it assumes to be a static reality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800" kern="1200" dirty="0"/>
                        <a:t>Measurable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800" kern="1200" dirty="0"/>
                        <a:t>Mechanistic: parts equal the whole</a:t>
                      </a:r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Report statistical analysis. Basic element of analysis is numbers</a:t>
                      </a:r>
                    </a:p>
                    <a:p>
                      <a:endParaRPr lang="en-US" sz="180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Subjective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800" kern="1200" dirty="0"/>
                        <a:t>Aims at in-depth description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Explores what is assumed to be a dynamic reality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Interpretive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Organismic: whole is greater than the parts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Report rich narrative, individual; interpretation. Basic element of analysis is words/ideas.</a:t>
                      </a:r>
                    </a:p>
                    <a:p>
                      <a:endParaRPr lang="en-US" dirty="0"/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01625" y="409575"/>
            <a:ext cx="8534400" cy="758825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chemeClr val="tx1"/>
                </a:solidFill>
                <a:ea typeface="Baskerville"/>
                <a:cs typeface="Baskerville"/>
              </a:rPr>
              <a:t>The differences between Quantitative and Qualitative research (cont.) 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9509191"/>
              </p:ext>
            </p:extLst>
          </p:nvPr>
        </p:nvGraphicFramePr>
        <p:xfrm>
          <a:off x="301625" y="1707481"/>
          <a:ext cx="8504236" cy="374904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4252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/>
                        <a:t>Quantitative</a:t>
                      </a:r>
                    </a:p>
                    <a:p>
                      <a:endParaRPr lang="en-US" dirty="0"/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/>
                        <a:t>Qualitative</a:t>
                      </a:r>
                    </a:p>
                    <a:p>
                      <a:endParaRPr lang="en-US" dirty="0"/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Researcher is separate</a:t>
                      </a:r>
                      <a:endParaRPr lang="en-US" dirty="0"/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Reasoning is logistic and deductive</a:t>
                      </a:r>
                    </a:p>
                    <a:p>
                      <a:r>
                        <a:rPr lang="en-US" sz="1800" kern="1200" dirty="0"/>
                        <a:t>Establishes relationships, causation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Strives for generalization Generalizations leading to prediction, explanation, and understanding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"Counts the beans"</a:t>
                      </a:r>
                      <a:endParaRPr lang="en-US" dirty="0"/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Researcher is part of process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Reasoning is dialectic and inductive</a:t>
                      </a:r>
                    </a:p>
                    <a:p>
                      <a:r>
                        <a:rPr lang="en-US" sz="1800" kern="1200" dirty="0"/>
                        <a:t>Describes meaning, discovery</a:t>
                      </a:r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Strives for uniqueness Patterns and theories developed for understanding</a:t>
                      </a:r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r>
                        <a:rPr lang="en-US" sz="1800" kern="1200" dirty="0"/>
                        <a:t>Provides information as to "which beans are worth counting"</a:t>
                      </a:r>
                      <a:endParaRPr lang="en-US" dirty="0"/>
                    </a:p>
                  </a:txBody>
                  <a:tcPr marL="94493" marR="94493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Need for teachers to get involved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4557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300" dirty="0"/>
              <a:t>Classroom teaching has not changed considerably over the years despite many findings and challenges</a:t>
            </a:r>
          </a:p>
          <a:p>
            <a:pPr>
              <a:lnSpc>
                <a:spcPct val="80000"/>
              </a:lnSpc>
            </a:pPr>
            <a:endParaRPr lang="en-US" sz="2300" dirty="0"/>
          </a:p>
          <a:p>
            <a:pPr>
              <a:lnSpc>
                <a:spcPct val="80000"/>
              </a:lnSpc>
            </a:pPr>
            <a:r>
              <a:rPr lang="en-US" sz="2300" dirty="0"/>
              <a:t>Educational research is being carried out mainly by academics. This often leads to get results of limited use for school teachers</a:t>
            </a:r>
          </a:p>
          <a:p>
            <a:pPr>
              <a:lnSpc>
                <a:spcPct val="80000"/>
              </a:lnSpc>
            </a:pPr>
            <a:endParaRPr lang="en-US" sz="2300" dirty="0"/>
          </a:p>
          <a:p>
            <a:pPr>
              <a:lnSpc>
                <a:spcPct val="80000"/>
              </a:lnSpc>
            </a:pPr>
            <a:r>
              <a:rPr lang="en-US" sz="2300" dirty="0"/>
              <a:t>Teachers’ professional foundation can be improved and upgraded incorporating research into their professional profile.</a:t>
            </a:r>
          </a:p>
          <a:p>
            <a:pPr>
              <a:lnSpc>
                <a:spcPct val="80000"/>
              </a:lnSpc>
            </a:pPr>
            <a:endParaRPr lang="en-US" sz="2300" dirty="0"/>
          </a:p>
          <a:p>
            <a:pPr>
              <a:lnSpc>
                <a:spcPct val="80000"/>
              </a:lnSpc>
            </a:pPr>
            <a:endParaRPr lang="en-US" sz="2300" dirty="0"/>
          </a:p>
          <a:p>
            <a:pPr algn="ctr">
              <a:lnSpc>
                <a:spcPct val="80000"/>
              </a:lnSpc>
              <a:buFont typeface="Wingdings 2" pitchFamily="18" charset="2"/>
              <a:buNone/>
            </a:pPr>
            <a:r>
              <a:rPr lang="en-US" sz="2300" b="1" dirty="0"/>
              <a:t>It is imperative that teachers become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</a:pPr>
            <a:r>
              <a:rPr lang="en-US" sz="2300" b="1" dirty="0"/>
              <a:t> stakeholders in research</a:t>
            </a:r>
            <a:r>
              <a:rPr lang="en-US" sz="2300" dirty="0"/>
              <a:t>.  </a:t>
            </a:r>
            <a:endParaRPr lang="el-GR" sz="23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Research-engaged schools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01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dirty="0"/>
              <a:t>Schools actively involved in research may have multiple benefits: </a:t>
            </a:r>
          </a:p>
          <a:p>
            <a:pPr algn="ctr">
              <a:buFont typeface="Wingdings 2" pitchFamily="18" charset="2"/>
              <a:buNone/>
            </a:pPr>
            <a:endParaRPr lang="en-US" dirty="0"/>
          </a:p>
          <a:p>
            <a:r>
              <a:rPr lang="en-US" dirty="0"/>
              <a:t>Utilize research for personnel development </a:t>
            </a:r>
          </a:p>
          <a:p>
            <a:r>
              <a:rPr lang="en-US" dirty="0"/>
              <a:t>School policy decisions are based on research findings</a:t>
            </a:r>
          </a:p>
          <a:p>
            <a:r>
              <a:rPr lang="en-US" dirty="0"/>
              <a:t>Promote community learning</a:t>
            </a:r>
          </a:p>
          <a:p>
            <a:r>
              <a:rPr lang="en-US" dirty="0"/>
              <a:t>More efficient transition from teaching to learning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Research-engaged schools (cont.)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In research-engaged schools, teachers learn that part of everyday school routine (e.g. observation, available data, overcoming difficulties) can lead to fruitful research outlets. </a:t>
            </a:r>
          </a:p>
          <a:p>
            <a:r>
              <a:rPr lang="en-US" dirty="0"/>
              <a:t>Furthermore, students learn the value of research, get acquainted with a rational way of tackling important issues and are able to practice critical thinking. </a:t>
            </a:r>
          </a:p>
          <a:p>
            <a:r>
              <a:rPr lang="en-US" dirty="0"/>
              <a:t>Creating a research culture is more important than the results themselves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Questions for better understanding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State some of the difficulties a researcher faces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What is an “empirical” study? Can you give an example of a non-empirical study?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Does the audience affect the choice between qualitative –quantitative? Give examples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How do constraints in research resources affect the abovementioned choice? Again, give examples.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Practice activity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/>
              <a:t>Using the electronic databases locate a research article where the author(s) employ(s) either a quantitative or a qualitative approach. </a:t>
            </a:r>
          </a:p>
          <a:p>
            <a:pPr algn="ctr">
              <a:buFont typeface="Wingdings 2" pitchFamily="18" charset="2"/>
              <a:buNone/>
            </a:pPr>
            <a:endParaRPr lang="en-US"/>
          </a:p>
          <a:p>
            <a:pPr algn="ctr">
              <a:buFont typeface="Wingdings 2" pitchFamily="18" charset="2"/>
              <a:buNone/>
            </a:pPr>
            <a:endParaRPr lang="en-US"/>
          </a:p>
          <a:p>
            <a:r>
              <a:rPr lang="en-US"/>
              <a:t>Justify the use of the selected approach</a:t>
            </a:r>
          </a:p>
          <a:p>
            <a:endParaRPr lang="en-US"/>
          </a:p>
          <a:p>
            <a:r>
              <a:rPr lang="en-US"/>
              <a:t>Can you point to differences if the other approach is selected?</a:t>
            </a:r>
          </a:p>
          <a:p>
            <a:endParaRPr lang="en-US"/>
          </a:p>
          <a:p>
            <a:endParaRPr lang="en-US"/>
          </a:p>
          <a:p>
            <a:pPr>
              <a:buFont typeface="Wingdings 2" pitchFamily="18" charset="2"/>
              <a:buNone/>
            </a:pP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Objectives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301625" y="1432878"/>
            <a:ext cx="8534400" cy="4598987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None/>
            </a:pPr>
            <a:r>
              <a:rPr lang="en-US" sz="2800" dirty="0"/>
              <a:t>By the end of this week students should:</a:t>
            </a:r>
          </a:p>
          <a:p>
            <a:pPr marL="514350" indent="-514350">
              <a:buFont typeface="Arial" pitchFamily="34" charset="0"/>
              <a:buNone/>
            </a:pPr>
            <a:endParaRPr lang="en-US" sz="2800" dirty="0"/>
          </a:p>
          <a:p>
            <a:pPr marL="514350" indent="-514350"/>
            <a:r>
              <a:rPr lang="en-US" sz="2800" dirty="0"/>
              <a:t>Know the characteristics of research </a:t>
            </a:r>
          </a:p>
          <a:p>
            <a:pPr marL="514350" indent="-514350"/>
            <a:r>
              <a:rPr lang="en-US" sz="2800" dirty="0"/>
              <a:t>Realize the importance of educational research.</a:t>
            </a:r>
          </a:p>
          <a:p>
            <a:pPr marL="514350" indent="-514350"/>
            <a:r>
              <a:rPr lang="en-US" sz="2800" dirty="0"/>
              <a:t>Distinguish between Quantitative and Qualitative approach in educational research. </a:t>
            </a:r>
          </a:p>
          <a:p>
            <a:pPr marL="514350" indent="-514350"/>
            <a:r>
              <a:rPr lang="en-US" sz="2800" dirty="0"/>
              <a:t>Know about research-engaged schools.</a:t>
            </a:r>
          </a:p>
          <a:p>
            <a:pPr marL="514350" indent="-514350"/>
            <a:r>
              <a:rPr lang="en-US" sz="2800" dirty="0"/>
              <a:t>Be familiar with informative sites for educational research</a:t>
            </a:r>
          </a:p>
          <a:p>
            <a:pPr marL="514350" indent="-514350"/>
            <a:endParaRPr lang="en-US" sz="2800" dirty="0">
              <a:latin typeface="Baskerville"/>
            </a:endParaRPr>
          </a:p>
          <a:p>
            <a:pPr marL="514350" indent="-51435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6202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Useful sites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300" b="1" dirty="0"/>
              <a:t>Educational Resources Information Center (ERIC)-</a:t>
            </a:r>
            <a:r>
              <a:rPr lang="el-GR" sz="2300" b="1" dirty="0">
                <a:solidFill>
                  <a:srgbClr val="002060"/>
                </a:solidFill>
                <a:hlinkClick r:id="rId2"/>
              </a:rPr>
              <a:t>http://www.eric.ed.gov/</a:t>
            </a:r>
            <a:endParaRPr lang="en-US" sz="2300" b="1" dirty="0">
              <a:solidFill>
                <a:srgbClr val="002060"/>
              </a:solidFill>
            </a:endParaRPr>
          </a:p>
          <a:p>
            <a:endParaRPr lang="en-US" sz="2300" b="1" dirty="0">
              <a:solidFill>
                <a:schemeClr val="accent1"/>
              </a:solidFill>
            </a:endParaRPr>
          </a:p>
          <a:p>
            <a:r>
              <a:rPr lang="en-US" sz="2300" b="1" dirty="0"/>
              <a:t>American Educational Research Association (AERA) - </a:t>
            </a:r>
            <a:r>
              <a:rPr lang="en-US" sz="2300" b="1" dirty="0">
                <a:solidFill>
                  <a:srgbClr val="002060"/>
                </a:solidFill>
                <a:hlinkClick r:id="rId3"/>
              </a:rPr>
              <a:t>http://www.aera.net/</a:t>
            </a:r>
            <a:endParaRPr lang="en-US" sz="2300" b="1" dirty="0">
              <a:solidFill>
                <a:srgbClr val="002060"/>
              </a:solidFill>
            </a:endParaRPr>
          </a:p>
          <a:p>
            <a:endParaRPr lang="en-US" sz="2300" b="1" dirty="0">
              <a:solidFill>
                <a:schemeClr val="hlink"/>
              </a:solidFill>
            </a:endParaRPr>
          </a:p>
          <a:p>
            <a:r>
              <a:rPr lang="el-GR" sz="2300" b="1" dirty="0" err="1"/>
              <a:t>Educational</a:t>
            </a:r>
            <a:r>
              <a:rPr lang="el-GR" sz="2300" b="1" dirty="0"/>
              <a:t> </a:t>
            </a:r>
            <a:r>
              <a:rPr lang="el-GR" sz="2300" b="1" dirty="0" err="1"/>
              <a:t>Research</a:t>
            </a:r>
            <a:r>
              <a:rPr lang="el-GR" sz="2300" b="1" dirty="0"/>
              <a:t> </a:t>
            </a:r>
            <a:r>
              <a:rPr lang="el-GR" sz="2300" b="1" dirty="0" err="1"/>
              <a:t>Service</a:t>
            </a:r>
            <a:r>
              <a:rPr lang="el-GR" sz="2300" b="1" dirty="0"/>
              <a:t> </a:t>
            </a:r>
            <a:r>
              <a:rPr lang="en-US" sz="2300" b="1" dirty="0"/>
              <a:t>(ERS)- </a:t>
            </a:r>
            <a:r>
              <a:rPr lang="el-GR" sz="2300" b="1" dirty="0">
                <a:solidFill>
                  <a:srgbClr val="002060"/>
                </a:solidFill>
                <a:hlinkClick r:id="rId4"/>
              </a:rPr>
              <a:t>http://www.ers.org/</a:t>
            </a:r>
            <a:r>
              <a:rPr lang="el-GR" sz="2300" dirty="0">
                <a:solidFill>
                  <a:srgbClr val="002060"/>
                </a:solidFill>
              </a:rPr>
              <a:t> </a:t>
            </a:r>
            <a:endParaRPr lang="en-US" sz="2300" dirty="0">
              <a:solidFill>
                <a:srgbClr val="002060"/>
              </a:solidFill>
            </a:endParaRPr>
          </a:p>
          <a:p>
            <a:endParaRPr lang="en-US" sz="2300" dirty="0"/>
          </a:p>
          <a:p>
            <a:r>
              <a:rPr lang="el-GR" sz="2300" b="1" dirty="0" err="1"/>
              <a:t>American</a:t>
            </a:r>
            <a:r>
              <a:rPr lang="el-GR" sz="2300" b="1" dirty="0"/>
              <a:t> </a:t>
            </a:r>
            <a:r>
              <a:rPr lang="el-GR" sz="2300" b="1" dirty="0" err="1"/>
              <a:t>Association</a:t>
            </a:r>
            <a:r>
              <a:rPr lang="el-GR" sz="2300" b="1" dirty="0"/>
              <a:t> </a:t>
            </a:r>
            <a:r>
              <a:rPr lang="el-GR" sz="2300" b="1" dirty="0" err="1"/>
              <a:t>of</a:t>
            </a:r>
            <a:r>
              <a:rPr lang="el-GR" sz="2300" b="1" dirty="0"/>
              <a:t> </a:t>
            </a:r>
            <a:r>
              <a:rPr lang="el-GR" sz="2300" b="1" dirty="0" err="1"/>
              <a:t>School</a:t>
            </a:r>
            <a:r>
              <a:rPr lang="el-GR" sz="2300" b="1" dirty="0"/>
              <a:t> </a:t>
            </a:r>
            <a:r>
              <a:rPr lang="el-GR" sz="2300" b="1" dirty="0" err="1"/>
              <a:t>Administrators</a:t>
            </a:r>
            <a:r>
              <a:rPr lang="el-GR" sz="2300" dirty="0"/>
              <a:t> </a:t>
            </a:r>
            <a:r>
              <a:rPr lang="en-US" sz="2300" dirty="0"/>
              <a:t>– (</a:t>
            </a:r>
            <a:r>
              <a:rPr lang="en-US" sz="2400" dirty="0">
                <a:solidFill>
                  <a:srgbClr val="0070C0"/>
                </a:solidFill>
              </a:rPr>
              <a:t>LinkedIn group</a:t>
            </a:r>
            <a:r>
              <a:rPr lang="en-US" sz="2300" dirty="0"/>
              <a:t>)</a:t>
            </a:r>
            <a:endParaRPr lang="el-GR" sz="2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Keywords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301625" y="1432878"/>
            <a:ext cx="8534400" cy="4598987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Educational research</a:t>
            </a:r>
          </a:p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Quantitative approach</a:t>
            </a:r>
          </a:p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Qualitative approach</a:t>
            </a:r>
          </a:p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Empirical study</a:t>
            </a:r>
          </a:p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Generalization-uniqueness</a:t>
            </a:r>
          </a:p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Research-engaged schools</a:t>
            </a:r>
          </a:p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Small-scale / Large-scale studies </a:t>
            </a:r>
          </a:p>
          <a:p>
            <a:pPr marL="514350" indent="-514350">
              <a:buClr>
                <a:srgbClr val="D16349"/>
              </a:buClr>
            </a:pPr>
            <a:r>
              <a:rPr lang="en-US" sz="2800" dirty="0">
                <a:solidFill>
                  <a:prstClr val="black"/>
                </a:solidFill>
              </a:rPr>
              <a:t>Stakeholders in research </a:t>
            </a:r>
          </a:p>
          <a:p>
            <a:pPr marL="0" indent="0">
              <a:buClr>
                <a:srgbClr val="D16349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 </a:t>
            </a:r>
          </a:p>
          <a:p>
            <a:pPr marL="514350" indent="-514350">
              <a:buClr>
                <a:srgbClr val="D16349"/>
              </a:buClr>
            </a:pPr>
            <a:endParaRPr lang="en-US" sz="2800" dirty="0">
              <a:solidFill>
                <a:prstClr val="black"/>
              </a:solidFill>
              <a:latin typeface="Baskerville"/>
            </a:endParaRPr>
          </a:p>
          <a:p>
            <a:pPr marL="514350" indent="-514350">
              <a:buClr>
                <a:srgbClr val="D16349"/>
              </a:buClr>
            </a:pP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42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ea typeface="Baskerville"/>
                <a:cs typeface="Baskerville"/>
              </a:rPr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59080" y="1390015"/>
            <a:ext cx="8504238" cy="457200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Baskerville"/>
              <a:cs typeface="Baskerville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cs typeface="Baskerville"/>
              </a:rPr>
              <a:t>The process of collecting, analyzing and interpreting information to answer questions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600" dirty="0">
              <a:cs typeface="Baskerville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cs typeface="Baskerville"/>
              </a:rPr>
              <a:t>But to qualify as research, the process must have certain characteristics: it must be, among others,  rigorous, systematic, valid , verifiable and critical.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ea typeface="Baskerville"/>
                <a:cs typeface="Baskerville"/>
              </a:rPr>
              <a:t>Characteristics of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55738"/>
            <a:ext cx="8229600" cy="467042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000" b="1" dirty="0"/>
              <a:t>Rigorous</a:t>
            </a:r>
            <a:r>
              <a:rPr lang="en-US" sz="2000" dirty="0"/>
              <a:t>- must be scrupulous in ensuring that the procedures followed to find answers to questions are </a:t>
            </a:r>
            <a:r>
              <a:rPr lang="en-US" sz="2000" i="1" dirty="0"/>
              <a:t>relevant, appropriate and justified.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000" b="1" i="1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000" b="1" dirty="0"/>
              <a:t>Systematic</a:t>
            </a:r>
            <a:r>
              <a:rPr lang="en-US" sz="2000" dirty="0"/>
              <a:t>- this implies that the procedure adopted to undertake an investigation follow a certain logical sequence.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000" b="1" dirty="0"/>
              <a:t>Valid and verifiable</a:t>
            </a:r>
            <a:r>
              <a:rPr lang="en-US" sz="2000" dirty="0"/>
              <a:t>-this concept implies that whatever you conclude on the basis of your findings is correct and can be verified by you and others.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b="1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000" b="1" dirty="0"/>
              <a:t>Critical</a:t>
            </a:r>
            <a:r>
              <a:rPr lang="en-US" sz="2000" dirty="0"/>
              <a:t>-critical scrutiny of the procedures used and the methods employed is crucial to a research enquiry. The process of investigation must be foolproof and free from drawbacks. The process adopted and the procedures used must be able to withstand critical scrutiny.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ea typeface="Baskerville"/>
                <a:cs typeface="Baskerville"/>
              </a:rPr>
              <a:t>The importance of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3300" dirty="0">
                <a:cs typeface="Baskerville"/>
              </a:rPr>
              <a:t>Broadens horizons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3300" dirty="0"/>
          </a:p>
          <a:p>
            <a:pPr marL="274320" indent="-27432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3300" dirty="0">
                <a:cs typeface="Baskerville"/>
              </a:rPr>
              <a:t>Addresses issues regarding the existing knowledge by: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>
                <a:cs typeface="Baskerville"/>
              </a:rPr>
              <a:t> evaluating outcomes in different settings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>
                <a:cs typeface="Baskerville"/>
              </a:rPr>
              <a:t> adding different perspectives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>
                <a:cs typeface="Baskerville"/>
              </a:rPr>
              <a:t> endorsing new ideas / practices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600" dirty="0">
              <a:cs typeface="Baskerville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3300" dirty="0">
                <a:cs typeface="Baskerville"/>
              </a:rPr>
              <a:t>Provides the necessary information in order to adopt new approaches in educational contexts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cs typeface="Baskerville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ea typeface="Baskerville"/>
                <a:cs typeface="Baskerville"/>
              </a:rPr>
              <a:t>The importance of educational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62113"/>
            <a:ext cx="8229600" cy="4708525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GB" sz="2400" dirty="0">
                <a:cs typeface="Baskerville"/>
              </a:rPr>
              <a:t>Designing and developing the research methodology, could prove more valuable for educators than the research outcomes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sz="2400" dirty="0">
              <a:cs typeface="Baskerville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GB" sz="2400" dirty="0">
                <a:cs typeface="Baskerville"/>
              </a:rPr>
              <a:t>Engaging in the research process is a vital procedure for all education professionals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GB" sz="2400" dirty="0">
              <a:cs typeface="Baskerville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GB" sz="2400" dirty="0">
                <a:cs typeface="Baskerville"/>
              </a:rPr>
              <a:t>Being part of the research process as a researcher and not as the subject of research, leads to different ways of thinking and acting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sz="2800" dirty="0">
              <a:cs typeface="Baskervill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  <a:ea typeface="Baskerville"/>
                <a:cs typeface="Baskerville"/>
              </a:rPr>
              <a:t>Quantitative research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>
                <a:ea typeface="Baskerville"/>
                <a:cs typeface="Baskerville"/>
              </a:rPr>
              <a:t>Quantitative research is based</a:t>
            </a:r>
            <a:r>
              <a:rPr lang="en-GB" sz="2400" dirty="0">
                <a:ea typeface="Baskerville"/>
                <a:cs typeface="Baskerville"/>
              </a:rPr>
              <a:t> </a:t>
            </a:r>
            <a:r>
              <a:rPr lang="en-US" sz="2400" dirty="0">
                <a:ea typeface="Baskerville"/>
                <a:cs typeface="Baskerville"/>
              </a:rPr>
              <a:t>on the measurement of quantity or amount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400" dirty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>
                <a:ea typeface="Baskerville"/>
                <a:cs typeface="Baskerville"/>
              </a:rPr>
              <a:t>Emphasizes the generalization of outcomes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400" dirty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>
                <a:ea typeface="Baskerville"/>
                <a:cs typeface="Baskerville"/>
              </a:rPr>
              <a:t>It is usually based upon numerical measurements and thus tends to use numbers and statistical methods as key research indicators and tools.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400" dirty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>
                <a:ea typeface="Baskerville"/>
                <a:cs typeface="Baskerville"/>
              </a:rPr>
              <a:t>It tends to be associated with researcher detachment, producing 'objective' numerical data that is independent of the researcher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400" dirty="0">
              <a:latin typeface="Baskerville"/>
              <a:ea typeface="Baskerville"/>
              <a:cs typeface="Baskervill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  <a:ea typeface="Baskerville"/>
                <a:cs typeface="Baskerville"/>
              </a:rPr>
              <a:t>Quantitative research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849438"/>
            <a:ext cx="8504238" cy="457200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000" dirty="0">
                <a:cs typeface="Baskerville"/>
              </a:rPr>
              <a:t>It tends to be associated with </a:t>
            </a:r>
            <a:r>
              <a:rPr lang="en-US" sz="2000" b="1" u="sng" dirty="0">
                <a:cs typeface="Baskerville"/>
              </a:rPr>
              <a:t>large-scale</a:t>
            </a:r>
            <a:r>
              <a:rPr lang="en-US" sz="2000" dirty="0">
                <a:cs typeface="Baskerville"/>
              </a:rPr>
              <a:t> studies and with a specific focus, often condensing information from a large number of specific occurrences to search for general description or to investigate causal hypotheses.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sz="2000" dirty="0">
              <a:cs typeface="Baskerville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000" dirty="0">
                <a:cs typeface="Baskerville"/>
              </a:rPr>
              <a:t>It tends to be associated with </a:t>
            </a:r>
            <a:r>
              <a:rPr lang="en-US" sz="2000" b="1" u="sng" dirty="0">
                <a:cs typeface="Baskerville"/>
              </a:rPr>
              <a:t>pre-determined</a:t>
            </a:r>
            <a:r>
              <a:rPr lang="en-US" sz="2000" dirty="0">
                <a:cs typeface="Baskerville"/>
              </a:rPr>
              <a:t> research design, using measurements and analyses in a systematic and logically ordered fashion that may be </a:t>
            </a:r>
            <a:r>
              <a:rPr lang="en-US" sz="2000" b="1" u="sng" dirty="0">
                <a:cs typeface="Baskerville"/>
              </a:rPr>
              <a:t>replicated</a:t>
            </a:r>
            <a:r>
              <a:rPr lang="en-US" sz="2000" dirty="0">
                <a:cs typeface="Baskerville"/>
              </a:rPr>
              <a:t> relatively easily by other researchers.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sz="2000" dirty="0">
              <a:cs typeface="Baskerville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000" dirty="0">
                <a:cs typeface="Baskerville"/>
              </a:rPr>
              <a:t>Validity and reliability can be measured </a:t>
            </a:r>
            <a:r>
              <a:rPr lang="en-US" sz="2000" b="1" u="sng" dirty="0">
                <a:cs typeface="Baskerville"/>
              </a:rPr>
              <a:t>numerically</a:t>
            </a:r>
            <a:r>
              <a:rPr lang="en-US" sz="2000" dirty="0">
                <a:cs typeface="Baskerville"/>
              </a:rPr>
              <a:t> using statistical tests.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>
              <a:latin typeface="Baskerville"/>
              <a:cs typeface="Baskerville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>
              <a:latin typeface="Baskerville"/>
              <a:cs typeface="Baskerville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Baskerville"/>
              <a:cs typeface="Baskerville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419</TotalTime>
  <Words>1230</Words>
  <Application>Microsoft Office PowerPoint</Application>
  <PresentationFormat>Προβολή στην οθόνη (4:3)</PresentationFormat>
  <Paragraphs>191</Paragraphs>
  <Slides>20</Slides>
  <Notes>12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Arial</vt:lpstr>
      <vt:lpstr>Baskerville</vt:lpstr>
      <vt:lpstr>Calibri</vt:lpstr>
      <vt:lpstr>Georgia</vt:lpstr>
      <vt:lpstr>Wingdings</vt:lpstr>
      <vt:lpstr>Wingdings 2</vt:lpstr>
      <vt:lpstr>Δημοτικός</vt:lpstr>
      <vt:lpstr>1_Δημοτικός</vt:lpstr>
      <vt:lpstr>Introduction: Approaches to social  research</vt:lpstr>
      <vt:lpstr>Objectives</vt:lpstr>
      <vt:lpstr>Keywords</vt:lpstr>
      <vt:lpstr>Research</vt:lpstr>
      <vt:lpstr>Characteristics of research</vt:lpstr>
      <vt:lpstr>The importance of research</vt:lpstr>
      <vt:lpstr>The importance of educational research</vt:lpstr>
      <vt:lpstr>Quantitative research</vt:lpstr>
      <vt:lpstr>Quantitative research</vt:lpstr>
      <vt:lpstr>Qualitative research</vt:lpstr>
      <vt:lpstr>Qualitative research-2</vt:lpstr>
      <vt:lpstr>Qualitative research-3</vt:lpstr>
      <vt:lpstr>The differences between Quantitative and Qualitative research </vt:lpstr>
      <vt:lpstr>The differences between Quantitative and Qualitative research (cont.) </vt:lpstr>
      <vt:lpstr>Need for teachers to get involved</vt:lpstr>
      <vt:lpstr>Research-engaged schools</vt:lpstr>
      <vt:lpstr>Research-engaged schools (cont.)</vt:lpstr>
      <vt:lpstr>Questions for better understanding</vt:lpstr>
      <vt:lpstr>Practice activity</vt:lpstr>
      <vt:lpstr>Useful sites</vt:lpstr>
    </vt:vector>
  </TitlesOfParts>
  <Company>xaplopoulos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Approaches to social research</dc:title>
  <dc:creator>louts grego</dc:creator>
  <cp:lastModifiedBy>Tsitso Cxadadze</cp:lastModifiedBy>
  <cp:revision>91</cp:revision>
  <dcterms:created xsi:type="dcterms:W3CDTF">2012-11-15T22:23:33Z</dcterms:created>
  <dcterms:modified xsi:type="dcterms:W3CDTF">2020-11-11T18:34:11Z</dcterms:modified>
</cp:coreProperties>
</file>