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60" r:id="rId6"/>
    <p:sldId id="261" r:id="rId7"/>
    <p:sldId id="262" r:id="rId8"/>
    <p:sldId id="259" r:id="rId9"/>
    <p:sldId id="263" r:id="rId10"/>
    <p:sldId id="264"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endParaRPr lang="el-GR" sz="4800" smtClean="0"/>
          </a:p>
          <a:p>
            <a:pPr marL="0" indent="0" algn="ctr">
              <a:buNone/>
            </a:pPr>
            <a:r>
              <a:rPr lang="el-GR" sz="4800" smtClean="0"/>
              <a:t>ΚΟΙΝΩΝΙΚΗ </a:t>
            </a:r>
            <a:r>
              <a:rPr lang="el-GR" sz="4800" dirty="0" smtClean="0"/>
              <a:t>ΟΙΚΟΝΟΜΙΑ</a:t>
            </a:r>
          </a:p>
          <a:p>
            <a:endParaRPr lang="el-GR" dirty="0" smtClean="0"/>
          </a:p>
          <a:p>
            <a:pPr marL="0" indent="0" algn="ctr">
              <a:buNone/>
            </a:pPr>
            <a:endParaRPr lang="el-GR" sz="1600" dirty="0" smtClean="0"/>
          </a:p>
          <a:p>
            <a:pPr marL="0" indent="0" algn="ctr">
              <a:buNone/>
            </a:pPr>
            <a:endParaRPr lang="el-GR" sz="3600" dirty="0" smtClean="0"/>
          </a:p>
          <a:p>
            <a:pPr marL="0" indent="0" algn="ctr">
              <a:buNone/>
            </a:pPr>
            <a:r>
              <a:rPr lang="el-GR" sz="3600" b="1" dirty="0" smtClean="0"/>
              <a:t>ΣΥΝΕΤΑΙΡΙΣΜΟΣ</a:t>
            </a:r>
            <a:endParaRPr lang="el-GR" sz="3600" dirty="0" smtClean="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0717" y="103517"/>
            <a:ext cx="11179833" cy="6754483"/>
          </a:xfrm>
        </p:spPr>
        <p:txBody>
          <a:bodyPr>
            <a:normAutofit/>
          </a:bodyPr>
          <a:lstStyle/>
          <a:p>
            <a:r>
              <a:rPr lang="el-GR" sz="3600" b="1" dirty="0"/>
              <a:t>6η Αρχή: Συνεργασία μεταξύ συνεταιρισμών. </a:t>
            </a:r>
            <a:endParaRPr lang="el-GR" sz="3600" dirty="0"/>
          </a:p>
          <a:p>
            <a:pPr marL="0" indent="0">
              <a:buNone/>
            </a:pPr>
            <a:r>
              <a:rPr lang="el-GR" sz="3600" b="1" i="1" dirty="0"/>
              <a:t>Οι συνεταιρισμοί υπηρετούν με τη μέγιστη αποτελεσματικότητα τα μέλη τους και ισχυροποιούν τη συνεταιριστική κίνηση, όταν συνεργάζονται μεταξύ τους δια μέσου οργανώσεων τοπικού, εθνικού, περιφερειακού και διεθνούς επιπέδου</a:t>
            </a:r>
            <a:r>
              <a:rPr lang="el-GR" sz="3600" b="1" i="1" dirty="0" smtClean="0"/>
              <a:t>.</a:t>
            </a:r>
          </a:p>
          <a:p>
            <a:pPr marL="0" indent="0">
              <a:buNone/>
            </a:pPr>
            <a:endParaRPr lang="el-GR" sz="3600" b="1" i="1" dirty="0"/>
          </a:p>
          <a:p>
            <a:r>
              <a:rPr lang="el-GR" sz="3600" b="1" dirty="0"/>
              <a:t>7η Αρχή: Ενδιαφέρον για την κοινότητα. </a:t>
            </a:r>
            <a:endParaRPr lang="el-GR" sz="3600" dirty="0"/>
          </a:p>
          <a:p>
            <a:pPr marL="0" indent="0">
              <a:buNone/>
            </a:pPr>
            <a:r>
              <a:rPr lang="el-GR" sz="3600" b="1" i="1" dirty="0"/>
              <a:t>Οι συνεταιρισμοί εργάζονται για τη βιώσιμη ανάπτυξη των κοινοτήτων τους με πολιτικές που εγκρίνονται από τα μέλη τους.</a:t>
            </a:r>
            <a:endParaRPr lang="el-GR" sz="3600" dirty="0"/>
          </a:p>
        </p:txBody>
      </p:sp>
    </p:spTree>
    <p:extLst>
      <p:ext uri="{BB962C8B-B14F-4D97-AF65-F5344CB8AC3E}">
        <p14:creationId xmlns:p14="http://schemas.microsoft.com/office/powerpoint/2010/main" val="361705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204822" y="431321"/>
            <a:ext cx="10052650" cy="6064369"/>
          </a:xfrm>
        </p:spPr>
        <p:txBody>
          <a:bodyPr>
            <a:noAutofit/>
          </a:bodyPr>
          <a:lstStyle/>
          <a:p>
            <a:pPr algn="just"/>
            <a:r>
              <a:rPr lang="el-GR" sz="3200" dirty="0" smtClean="0"/>
              <a:t>Ο συνεταιρισμός είναι ο δυναμικότερος θεσμός στον τομέα της κοινωνικής οικονομίας.</a:t>
            </a:r>
          </a:p>
          <a:p>
            <a:pPr algn="just"/>
            <a:r>
              <a:rPr lang="el-GR" sz="3200" dirty="0" smtClean="0"/>
              <a:t>Εφαρμογή των αρχών του συνεργατισμού. </a:t>
            </a:r>
          </a:p>
          <a:p>
            <a:pPr algn="just"/>
            <a:r>
              <a:rPr lang="el-GR" sz="3200" dirty="0" smtClean="0"/>
              <a:t>Ένα σύνολο προσώπων, αδύναμα ως μονάδες, συνεργάζονται, ενώνοντας τις δυνάμεις τους, σε μια ισότιμη και δημοκρατική βάση επιδιώκοντας κάποιο κοινό σκοπό και συμφέρον, οικονομικό, κοινωνικό ή πολιτιστικό. </a:t>
            </a:r>
          </a:p>
          <a:p>
            <a:pPr algn="just"/>
            <a:r>
              <a:rPr lang="el-GR" sz="3200" dirty="0" smtClean="0"/>
              <a:t>Ανάγκη αντιμετώπισης προβλημάτων στα οποία δεν μπορεί κάθε μεμονωμένο άτομο ν’ </a:t>
            </a:r>
            <a:r>
              <a:rPr lang="el-GR" sz="3200" dirty="0" err="1" smtClean="0"/>
              <a:t>αντεπεξέλθει</a:t>
            </a:r>
            <a:r>
              <a:rPr lang="el-GR" sz="3200" dirty="0" smtClean="0"/>
              <a:t>, συλλογικά, όμως, επιτυγχάνεται ευχερέστερα η λύση τους. </a:t>
            </a:r>
            <a:endParaRPr lang="el-GR" sz="3200" b="1" dirty="0"/>
          </a:p>
        </p:txBody>
      </p:sp>
    </p:spTree>
    <p:extLst>
      <p:ext uri="{BB962C8B-B14F-4D97-AF65-F5344CB8AC3E}">
        <p14:creationId xmlns:p14="http://schemas.microsoft.com/office/powerpoint/2010/main" val="181545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607834"/>
          </a:xfrm>
        </p:spPr>
        <p:txBody>
          <a:bodyPr>
            <a:normAutofit fontScale="85000" lnSpcReduction="10000"/>
          </a:bodyPr>
          <a:lstStyle/>
          <a:p>
            <a:endParaRPr lang="el-GR" dirty="0"/>
          </a:p>
          <a:p>
            <a:r>
              <a:rPr lang="el-GR" dirty="0" smtClean="0"/>
              <a:t>Θεωρία </a:t>
            </a:r>
            <a:r>
              <a:rPr lang="el-GR" dirty="0"/>
              <a:t>της συμμετοχικής δημοκρατίας </a:t>
            </a:r>
            <a:r>
              <a:rPr lang="el-GR" dirty="0" smtClean="0"/>
              <a:t>(</a:t>
            </a:r>
            <a:r>
              <a:rPr lang="el-GR" dirty="0" err="1" smtClean="0"/>
              <a:t>Rousseau</a:t>
            </a:r>
            <a:r>
              <a:rPr lang="el-GR" dirty="0"/>
              <a:t>, J. S. </a:t>
            </a:r>
            <a:r>
              <a:rPr lang="el-GR" dirty="0" err="1"/>
              <a:t>Mill</a:t>
            </a:r>
            <a:r>
              <a:rPr lang="el-GR" dirty="0"/>
              <a:t> και </a:t>
            </a:r>
            <a:r>
              <a:rPr lang="el-GR" dirty="0" err="1" smtClean="0"/>
              <a:t>Cole</a:t>
            </a:r>
            <a:r>
              <a:rPr lang="el-GR" dirty="0" smtClean="0"/>
              <a:t>). Διαρκής </a:t>
            </a:r>
            <a:r>
              <a:rPr lang="el-GR" dirty="0"/>
              <a:t>συμμετοχή </a:t>
            </a:r>
            <a:r>
              <a:rPr lang="el-GR" dirty="0" smtClean="0"/>
              <a:t>μελών στη </a:t>
            </a:r>
            <a:r>
              <a:rPr lang="el-GR" dirty="0"/>
              <a:t>λειτουργία του συνεταιρισμού</a:t>
            </a:r>
            <a:r>
              <a:rPr lang="el-GR" dirty="0" smtClean="0"/>
              <a:t>, αξία </a:t>
            </a:r>
            <a:r>
              <a:rPr lang="el-GR" dirty="0" err="1" smtClean="0"/>
              <a:t>αυτοδιακυβέρνησης</a:t>
            </a:r>
            <a:r>
              <a:rPr lang="el-GR" dirty="0" smtClean="0"/>
              <a:t>. </a:t>
            </a:r>
            <a:endParaRPr lang="el-GR" dirty="0"/>
          </a:p>
          <a:p>
            <a:r>
              <a:rPr lang="el-GR" dirty="0" smtClean="0"/>
              <a:t>Αναρχισμός (</a:t>
            </a:r>
            <a:r>
              <a:rPr lang="el-GR" dirty="0" err="1" smtClean="0"/>
              <a:t>Proudhon</a:t>
            </a:r>
            <a:r>
              <a:rPr lang="el-GR" dirty="0"/>
              <a:t>, </a:t>
            </a:r>
            <a:r>
              <a:rPr lang="el-GR" dirty="0" err="1"/>
              <a:t>Kropotkin</a:t>
            </a:r>
            <a:r>
              <a:rPr lang="el-GR" dirty="0"/>
              <a:t> και </a:t>
            </a:r>
            <a:r>
              <a:rPr lang="el-GR" dirty="0" err="1" smtClean="0"/>
              <a:t>Bakunin</a:t>
            </a:r>
            <a:r>
              <a:rPr lang="el-GR" dirty="0" smtClean="0"/>
              <a:t>). Οργάνωση </a:t>
            </a:r>
            <a:r>
              <a:rPr lang="el-GR" dirty="0"/>
              <a:t>χωρίς την ύπαρξη κάποιας εξωτερικής </a:t>
            </a:r>
            <a:r>
              <a:rPr lang="el-GR" dirty="0" smtClean="0"/>
              <a:t>εξουσίας, η </a:t>
            </a:r>
            <a:r>
              <a:rPr lang="el-GR" dirty="0"/>
              <a:t>κοινωνική τάξη μπορεί να επιτευχθεί απλώς με την επικράτηση της εσωτερικής πειθαρχίας και αυτοπειθαρχίας. </a:t>
            </a:r>
            <a:r>
              <a:rPr lang="el-GR" dirty="0" smtClean="0"/>
              <a:t>Σήμερα</a:t>
            </a:r>
            <a:r>
              <a:rPr lang="el-GR" dirty="0"/>
              <a:t>, κανένας δεν συνδέει τους συνεταιρισμούς με το ιδεολογικό αυτό </a:t>
            </a:r>
            <a:r>
              <a:rPr lang="el-GR" dirty="0" smtClean="0"/>
              <a:t>ρεύμα. </a:t>
            </a:r>
            <a:endParaRPr lang="el-GR" dirty="0"/>
          </a:p>
          <a:p>
            <a:r>
              <a:rPr lang="el-GR" dirty="0" smtClean="0"/>
              <a:t>Μαρξιστικές ιδέες. Απόψεις </a:t>
            </a:r>
            <a:r>
              <a:rPr lang="el-GR" dirty="0"/>
              <a:t>περί αλλοτρίωσης, εκμετάλλευσης και αταξικής και δίκαιης </a:t>
            </a:r>
            <a:r>
              <a:rPr lang="el-GR" dirty="0" smtClean="0"/>
              <a:t>κοινωνίας. Δεν </a:t>
            </a:r>
            <a:r>
              <a:rPr lang="el-GR" dirty="0"/>
              <a:t>ασπάζονταν την άποψη του Μαρξ περί ανάπτυξης των συνεταιρισμών σε εθνική κλίμακα υπό κρατική προστασία και εποπτεία. </a:t>
            </a:r>
          </a:p>
          <a:p>
            <a:r>
              <a:rPr lang="el-GR" dirty="0" smtClean="0"/>
              <a:t>Γάλλοι </a:t>
            </a:r>
            <a:r>
              <a:rPr lang="el-GR" dirty="0"/>
              <a:t>ουτοπικοί σοσιαλιστές </a:t>
            </a:r>
            <a:r>
              <a:rPr lang="el-GR" dirty="0" smtClean="0"/>
              <a:t>(</a:t>
            </a:r>
            <a:r>
              <a:rPr lang="el-GR" dirty="0" err="1" smtClean="0"/>
              <a:t>Sain</a:t>
            </a:r>
            <a:r>
              <a:rPr lang="el-GR" dirty="0" smtClean="0"/>
              <a:t> </a:t>
            </a:r>
            <a:r>
              <a:rPr lang="el-GR" dirty="0" err="1" smtClean="0"/>
              <a:t>Simon</a:t>
            </a:r>
            <a:r>
              <a:rPr lang="el-GR" dirty="0" smtClean="0"/>
              <a:t>, </a:t>
            </a:r>
            <a:r>
              <a:rPr lang="el-GR" dirty="0" err="1" smtClean="0"/>
              <a:t>Fourier</a:t>
            </a:r>
            <a:r>
              <a:rPr lang="el-GR" dirty="0" smtClean="0"/>
              <a:t>).</a:t>
            </a:r>
          </a:p>
          <a:p>
            <a:r>
              <a:rPr lang="el-GR" dirty="0" smtClean="0"/>
              <a:t>Πατέρας </a:t>
            </a:r>
            <a:r>
              <a:rPr lang="el-GR" dirty="0"/>
              <a:t>των συνεταιρισμών θεωρείται ο Άγγλος </a:t>
            </a:r>
            <a:r>
              <a:rPr lang="el-GR" dirty="0" err="1"/>
              <a:t>Robert</a:t>
            </a:r>
            <a:r>
              <a:rPr lang="el-GR" dirty="0"/>
              <a:t> </a:t>
            </a:r>
            <a:r>
              <a:rPr lang="el-GR" dirty="0" err="1"/>
              <a:t>Owen</a:t>
            </a:r>
            <a:r>
              <a:rPr lang="el-GR" dirty="0"/>
              <a:t>, ο οποίος ανέπτυξε τη συνεταιριστική σκέψη και αφιέρωσε τη ζωή και την τεράστια περιουσία του για να πραγματοποιήσει τις ιδέες του, ανεξάρτητα από το γεγονός ότι τελικά απέτυχε</a:t>
            </a:r>
            <a:r>
              <a:rPr lang="el-GR" dirty="0" smtClean="0"/>
              <a:t>.</a:t>
            </a:r>
          </a:p>
          <a:p>
            <a:r>
              <a:rPr lang="el-GR" dirty="0" smtClean="0"/>
              <a:t>Ο </a:t>
            </a:r>
            <a:r>
              <a:rPr lang="el-GR" dirty="0"/>
              <a:t>πρώτος μοντέρνος συνεταιρισμός δημιουργήθηκε στην Αγγλία το 1844, όπου 28 εργάτες ίδρυσαν τον καταναλωτικό συνεταιρισμό «Οι Δίκαιοι Σκαπανείς του </a:t>
            </a:r>
            <a:r>
              <a:rPr lang="el-GR" dirty="0" err="1"/>
              <a:t>Ρότσντειλ</a:t>
            </a:r>
            <a:r>
              <a:rPr lang="el-GR" dirty="0"/>
              <a:t>» (The </a:t>
            </a:r>
            <a:r>
              <a:rPr lang="el-GR" dirty="0" err="1"/>
              <a:t>Equitable</a:t>
            </a:r>
            <a:r>
              <a:rPr lang="el-GR" dirty="0"/>
              <a:t> </a:t>
            </a:r>
            <a:r>
              <a:rPr lang="el-GR" dirty="0" err="1"/>
              <a:t>Pioneers</a:t>
            </a:r>
            <a:r>
              <a:rPr lang="el-GR" dirty="0"/>
              <a:t> of </a:t>
            </a:r>
            <a:r>
              <a:rPr lang="el-GR" dirty="0" err="1"/>
              <a:t>Rochdale</a:t>
            </a:r>
            <a:r>
              <a:rPr lang="el-GR" dirty="0"/>
              <a:t>). </a:t>
            </a:r>
            <a:endParaRPr lang="el-GR" dirty="0" smtClean="0"/>
          </a:p>
        </p:txBody>
      </p:sp>
    </p:spTree>
    <p:extLst>
      <p:ext uri="{BB962C8B-B14F-4D97-AF65-F5344CB8AC3E}">
        <p14:creationId xmlns:p14="http://schemas.microsoft.com/office/powerpoint/2010/main" val="64071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55453" y="232913"/>
            <a:ext cx="10515600" cy="6400800"/>
          </a:xfrm>
        </p:spPr>
        <p:txBody>
          <a:bodyPr>
            <a:noAutofit/>
          </a:bodyPr>
          <a:lstStyle/>
          <a:p>
            <a:r>
              <a:rPr lang="el-GR" sz="2400" dirty="0" smtClean="0"/>
              <a:t>Βασικά </a:t>
            </a:r>
            <a:r>
              <a:rPr lang="el-GR" sz="2400" dirty="0"/>
              <a:t>πλεονεκτήματα της συνεταιριστικής επιχείρησης στον αγροτικό </a:t>
            </a:r>
            <a:r>
              <a:rPr lang="el-GR" sz="2400" dirty="0" smtClean="0"/>
              <a:t>τομέα.</a:t>
            </a:r>
          </a:p>
          <a:p>
            <a:r>
              <a:rPr lang="el-GR" sz="2400" dirty="0" smtClean="0"/>
              <a:t>Ο </a:t>
            </a:r>
            <a:r>
              <a:rPr lang="el-GR" sz="2400" dirty="0"/>
              <a:t>αγρότης, ανεξάρτητα από τον όγκο παραγωγής του, πάντα είναι μικρή μονάδα σε σύγκριση με τους εμπορικούς συνεργάτες του. </a:t>
            </a:r>
            <a:r>
              <a:rPr lang="el-GR" sz="2400" dirty="0" smtClean="0"/>
              <a:t>Οι αγροτικές </a:t>
            </a:r>
            <a:r>
              <a:rPr lang="el-GR" sz="2400" dirty="0"/>
              <a:t>αγορές χαρακτηρίζονται από την ύπαρξη μεγάλων αγοραστών, που είναι σε σχετικά πλεονεκτική θέση απέναντι στους μικρούς αγρότες. </a:t>
            </a:r>
          </a:p>
          <a:p>
            <a:r>
              <a:rPr lang="el-GR" sz="2400" dirty="0" smtClean="0"/>
              <a:t>Διαπραγματευτική ισχύς. Καλύτερες τιμές, συγκεντρώνοντας </a:t>
            </a:r>
            <a:r>
              <a:rPr lang="el-GR" sz="2400" dirty="0"/>
              <a:t>μεγάλες </a:t>
            </a:r>
            <a:r>
              <a:rPr lang="el-GR" sz="2400" dirty="0" smtClean="0"/>
              <a:t>ποσότητες. </a:t>
            </a:r>
            <a:r>
              <a:rPr lang="el-GR" sz="2400" dirty="0"/>
              <a:t>Μπορούν </a:t>
            </a:r>
            <a:r>
              <a:rPr lang="el-GR" sz="2400" dirty="0" smtClean="0"/>
              <a:t>να </a:t>
            </a:r>
            <a:r>
              <a:rPr lang="el-GR" sz="2400" dirty="0"/>
              <a:t>προσεγγίσουν οι ίδιοι την αγορά απευθυνόμενοι σε περισσότερους πιθανούς αγοραστές, ακόμα κι αν οι αγροτικές τους εκμεταλλεύσεις είναι γεωγραφικά διεσπαρμένες. </a:t>
            </a:r>
          </a:p>
          <a:p>
            <a:r>
              <a:rPr lang="el-GR" sz="2400" dirty="0" smtClean="0"/>
              <a:t>Μεγαλύτερη </a:t>
            </a:r>
            <a:r>
              <a:rPr lang="el-GR" sz="2400" dirty="0"/>
              <a:t>διαπραγματευτική ισχύ για την προμήθεια των εισροών τους (σπόροι, λιπάσματα, φυτοφάρμακα, μηχανήματα </a:t>
            </a:r>
            <a:r>
              <a:rPr lang="el-GR" sz="2400" dirty="0" err="1"/>
              <a:t>κ.ο.κ.</a:t>
            </a:r>
            <a:r>
              <a:rPr lang="el-GR" sz="2400" dirty="0"/>
              <a:t>). </a:t>
            </a:r>
            <a:endParaRPr lang="el-GR" sz="2400" dirty="0" smtClean="0"/>
          </a:p>
          <a:p>
            <a:r>
              <a:rPr lang="el-GR" sz="2400" dirty="0" smtClean="0"/>
              <a:t>Ερευνητικό </a:t>
            </a:r>
            <a:r>
              <a:rPr lang="el-GR" sz="2400" dirty="0"/>
              <a:t>πρόγραμμα ή </a:t>
            </a:r>
            <a:r>
              <a:rPr lang="el-GR" sz="2400" dirty="0" smtClean="0"/>
              <a:t>έρευνα αγοράς. </a:t>
            </a:r>
          </a:p>
          <a:p>
            <a:r>
              <a:rPr lang="el-GR" sz="2400" dirty="0" smtClean="0"/>
              <a:t>Προσαρμογή </a:t>
            </a:r>
            <a:r>
              <a:rPr lang="el-GR" sz="2400" dirty="0"/>
              <a:t>των καλλιεργειών των μελών στις ανάγκες της </a:t>
            </a:r>
            <a:r>
              <a:rPr lang="el-GR" sz="2400" dirty="0" smtClean="0"/>
              <a:t>αγοράς.</a:t>
            </a:r>
          </a:p>
          <a:p>
            <a:r>
              <a:rPr lang="el-GR" sz="2400" dirty="0" smtClean="0"/>
              <a:t> Εγγύηση περιβαλλοντικά φιλικών μεθόδων </a:t>
            </a:r>
            <a:r>
              <a:rPr lang="el-GR" sz="2400" dirty="0"/>
              <a:t>εκμετάλλευσης και ποιοτικά προϊόντα. </a:t>
            </a:r>
            <a:endParaRPr lang="el-GR" sz="2400" dirty="0" smtClean="0"/>
          </a:p>
          <a:p>
            <a:r>
              <a:rPr lang="el-GR" sz="2400" dirty="0" smtClean="0"/>
              <a:t>Ποιοτικός τρόπος </a:t>
            </a:r>
            <a:r>
              <a:rPr lang="el-GR" sz="2400" dirty="0"/>
              <a:t>ζωής, </a:t>
            </a:r>
            <a:r>
              <a:rPr lang="el-GR" sz="2400" dirty="0" smtClean="0"/>
              <a:t>κοινωνικότητα μελών, ενδυναμώνει κοινωνικούς </a:t>
            </a:r>
            <a:r>
              <a:rPr lang="el-GR" sz="2400" dirty="0"/>
              <a:t>δεσμούς που τηρούν ενωμένες τις αγροτικές κοινότητες.</a:t>
            </a:r>
            <a:endParaRPr lang="el-GR" sz="2400" dirty="0" smtClean="0"/>
          </a:p>
        </p:txBody>
      </p:sp>
    </p:spTree>
    <p:extLst>
      <p:ext uri="{BB962C8B-B14F-4D97-AF65-F5344CB8AC3E}">
        <p14:creationId xmlns:p14="http://schemas.microsoft.com/office/powerpoint/2010/main" val="192129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43464"/>
            <a:ext cx="10515600" cy="5926347"/>
          </a:xfrm>
        </p:spPr>
        <p:txBody>
          <a:bodyPr>
            <a:normAutofit/>
          </a:bodyPr>
          <a:lstStyle/>
          <a:p>
            <a:pPr marL="0" indent="0">
              <a:buNone/>
            </a:pPr>
            <a:r>
              <a:rPr lang="el-GR" sz="2400" dirty="0" smtClean="0"/>
              <a:t>Συνεταιρισμός είναι κάθε </a:t>
            </a:r>
            <a:r>
              <a:rPr lang="el-GR" sz="2400" dirty="0"/>
              <a:t>αυτόνομη και εθελοντική ομάδα προσώπων με σκοπό την ικανοποίηση κοινών τους οικονομικών, κοινωνικών και πολιτιστικών αναγκών και προσδοκιών μέσω μιας κοινής ιδιόκτητης και με δημοκρατικό τρόπο διοικούμενης </a:t>
            </a:r>
            <a:r>
              <a:rPr lang="el-GR" sz="2400" dirty="0" smtClean="0"/>
              <a:t>επιχείρησης.</a:t>
            </a:r>
          </a:p>
          <a:p>
            <a:pPr marL="0" indent="0">
              <a:buNone/>
            </a:pPr>
            <a:r>
              <a:rPr lang="el-GR" sz="2400" dirty="0"/>
              <a:t>Ι</a:t>
            </a:r>
            <a:r>
              <a:rPr lang="el-GR" sz="2400" dirty="0" smtClean="0"/>
              <a:t>διαίτερη </a:t>
            </a:r>
            <a:r>
              <a:rPr lang="el-GR" sz="2400" dirty="0"/>
              <a:t>και ιδιόμορφη </a:t>
            </a:r>
            <a:r>
              <a:rPr lang="el-GR" sz="2400" dirty="0" smtClean="0"/>
              <a:t>μέθοδος συνεργασίας.</a:t>
            </a:r>
          </a:p>
          <a:p>
            <a:pPr marL="0" indent="0">
              <a:buNone/>
            </a:pPr>
            <a:r>
              <a:rPr lang="el-GR" sz="2400" dirty="0"/>
              <a:t>Στους συνεταιρισμούς συνυπάρχουν η επιχειρηματικότητα και η κοινωνική αναμόρφωση. Είναι σφάλμα να αγνοήσεις μία από τις δύο πλευρές του συνεταιρισμού, γιατί έτσι είτε τρέπεται σε εμπορική εταιρεία είτε σε φιλανθρωπική οργάνωση</a:t>
            </a:r>
            <a:r>
              <a:rPr lang="el-GR" sz="2400" dirty="0" smtClean="0"/>
              <a:t>.</a:t>
            </a:r>
          </a:p>
          <a:p>
            <a:pPr marL="0" indent="0">
              <a:buNone/>
            </a:pPr>
            <a:r>
              <a:rPr lang="el-GR" sz="2400" dirty="0" smtClean="0"/>
              <a:t>Ο </a:t>
            </a:r>
            <a:r>
              <a:rPr lang="el-GR" sz="2400" dirty="0"/>
              <a:t>συνεταιρισμός είναι μια </a:t>
            </a:r>
            <a:r>
              <a:rPr lang="el-GR" sz="2400" i="1" dirty="0" err="1"/>
              <a:t>sui</a:t>
            </a:r>
            <a:r>
              <a:rPr lang="el-GR" sz="2400" i="1" dirty="0"/>
              <a:t> </a:t>
            </a:r>
            <a:r>
              <a:rPr lang="el-GR" sz="2400" i="1" dirty="0" err="1"/>
              <a:t>gener</a:t>
            </a:r>
            <a:r>
              <a:rPr lang="el-GR" sz="2400" dirty="0" err="1"/>
              <a:t>is</a:t>
            </a:r>
            <a:r>
              <a:rPr lang="el-GR" sz="2400" dirty="0"/>
              <a:t> οντότητα, που κείται μεταξύ των εταιρειών και των κοινωφελών οργανώσεων.</a:t>
            </a:r>
          </a:p>
        </p:txBody>
      </p:sp>
    </p:spTree>
    <p:extLst>
      <p:ext uri="{BB962C8B-B14F-4D97-AF65-F5344CB8AC3E}">
        <p14:creationId xmlns:p14="http://schemas.microsoft.com/office/powerpoint/2010/main" val="308142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88189"/>
            <a:ext cx="10515600" cy="6081622"/>
          </a:xfrm>
        </p:spPr>
        <p:txBody>
          <a:bodyPr>
            <a:noAutofit/>
          </a:bodyPr>
          <a:lstStyle/>
          <a:p>
            <a:pPr marL="0" indent="0" algn="ctr">
              <a:buNone/>
            </a:pPr>
            <a:r>
              <a:rPr lang="el-GR" sz="2000" b="1" dirty="0" smtClean="0"/>
              <a:t>ΣΥΝΕΤΑΙΡΙΣΤΙΚΕΣ ΑΞΙΕΣ</a:t>
            </a:r>
          </a:p>
          <a:p>
            <a:endParaRPr lang="el-GR" sz="1600" b="1" dirty="0"/>
          </a:p>
          <a:p>
            <a:r>
              <a:rPr lang="el-GR" sz="1800" b="1" dirty="0" smtClean="0"/>
              <a:t>Αυτοβοήθεια </a:t>
            </a:r>
            <a:r>
              <a:rPr lang="el-GR" sz="1800" dirty="0" smtClean="0"/>
              <a:t>= ανάληψη </a:t>
            </a:r>
            <a:r>
              <a:rPr lang="el-GR" sz="1800" dirty="0"/>
              <a:t>πρωτοβουλίας από τους ίδιους τους συνεταίρους για την αντιμετώπιση και λύση των προβλημάτων τους και τη βελτίωση της κατάστασής τους. </a:t>
            </a:r>
            <a:endParaRPr lang="el-GR" sz="1800" dirty="0" smtClean="0"/>
          </a:p>
          <a:p>
            <a:r>
              <a:rPr lang="el-GR" sz="1800" b="1" dirty="0" err="1" smtClean="0"/>
              <a:t>Αυτευθύνη</a:t>
            </a:r>
            <a:r>
              <a:rPr lang="el-GR" sz="1800" b="1" dirty="0" smtClean="0"/>
              <a:t> </a:t>
            </a:r>
            <a:r>
              <a:rPr lang="el-GR" sz="1800" dirty="0" smtClean="0"/>
              <a:t>= ανάληψη </a:t>
            </a:r>
            <a:r>
              <a:rPr lang="el-GR" sz="1800" dirty="0"/>
              <a:t>της ευθύνης από τον ίδιο τον συνεταιρισμό για τη διαχείριση των υποθέσεών του και την οικονομική του απόδοση, χωρίς να βασίζεται σε ενισχύσεις ή προνομιακή μεταχείριση. </a:t>
            </a:r>
          </a:p>
          <a:p>
            <a:r>
              <a:rPr lang="el-GR" sz="1800" b="1" dirty="0"/>
              <a:t>Δημοκρατία </a:t>
            </a:r>
            <a:r>
              <a:rPr lang="el-GR" sz="1800" dirty="0" smtClean="0"/>
              <a:t>= προτεραιότητα </a:t>
            </a:r>
            <a:r>
              <a:rPr lang="el-GR" sz="1800" dirty="0"/>
              <a:t>του ανθρώπινου παράγοντα, του συνεταίρου, </a:t>
            </a:r>
            <a:r>
              <a:rPr lang="el-GR" sz="1800" dirty="0" smtClean="0"/>
              <a:t>όχι του </a:t>
            </a:r>
            <a:r>
              <a:rPr lang="el-GR" sz="1800" dirty="0"/>
              <a:t>κεφαλαίου. </a:t>
            </a:r>
          </a:p>
          <a:p>
            <a:r>
              <a:rPr lang="el-GR" sz="1800" b="1" dirty="0" smtClean="0"/>
              <a:t>Ισότητα</a:t>
            </a:r>
            <a:r>
              <a:rPr lang="el-GR" sz="1800" dirty="0" smtClean="0"/>
              <a:t> = ίση </a:t>
            </a:r>
            <a:r>
              <a:rPr lang="el-GR" sz="1800" dirty="0"/>
              <a:t>μεταχείριση όλων των συνεταίρων στη διαδικασία λήψης αποφάσεων και στις συναλλαγές με το συνεταιρισμό, χωρίς διάκριση λόγω θρησκείας, χρώματος, φυλής, οικονομικής κατάστασης ή άλλων χαρακτηριστικών. </a:t>
            </a:r>
          </a:p>
          <a:p>
            <a:r>
              <a:rPr lang="el-GR" sz="1800" b="1" dirty="0" smtClean="0"/>
              <a:t>Αλληλεγγύη</a:t>
            </a:r>
            <a:r>
              <a:rPr lang="el-GR" sz="1800" dirty="0" smtClean="0"/>
              <a:t>. </a:t>
            </a:r>
            <a:r>
              <a:rPr lang="el-GR" sz="1800" dirty="0"/>
              <a:t>Οι συνεταίροι υποτάσσουν το στενό ατομικό τους συμφέρον προς χάριν του κοινού συμφέροντος. </a:t>
            </a:r>
          </a:p>
          <a:p>
            <a:r>
              <a:rPr lang="el-GR" sz="1800" b="1" dirty="0" smtClean="0"/>
              <a:t>Εντιμότητα </a:t>
            </a:r>
            <a:r>
              <a:rPr lang="el-GR" sz="1800" dirty="0"/>
              <a:t>στις συναλλαγές με το συνεταιρισμό, όπως και στις συναλλαγές του συνεταιρισμού με </a:t>
            </a:r>
            <a:r>
              <a:rPr lang="el-GR" sz="1800" dirty="0" smtClean="0"/>
              <a:t>τρίτους. </a:t>
            </a:r>
            <a:endParaRPr lang="el-GR" sz="1800" dirty="0"/>
          </a:p>
          <a:p>
            <a:r>
              <a:rPr lang="el-GR" sz="1800" dirty="0" smtClean="0"/>
              <a:t>Δ</a:t>
            </a:r>
            <a:r>
              <a:rPr lang="el-GR" sz="1800" b="1" dirty="0" smtClean="0"/>
              <a:t>ιαφάνεια. </a:t>
            </a:r>
            <a:r>
              <a:rPr lang="el-GR" sz="1800" dirty="0" smtClean="0"/>
              <a:t>Ο </a:t>
            </a:r>
            <a:r>
              <a:rPr lang="el-GR" sz="1800" dirty="0"/>
              <a:t>συνεταιρισμός αποτελεί συνεχώς αντικείμενο ελέγχου από τα μέλη του, τα οποία δικαιούνται να ενημερώνονται και να ελέγχουν τα πεπραγμένα του. </a:t>
            </a:r>
          </a:p>
          <a:p>
            <a:r>
              <a:rPr lang="el-GR" sz="1800" b="1" dirty="0" smtClean="0"/>
              <a:t>Κοινωνική υπευθυνότητα</a:t>
            </a:r>
            <a:r>
              <a:rPr lang="el-GR" sz="1800" dirty="0" smtClean="0"/>
              <a:t>. </a:t>
            </a:r>
            <a:r>
              <a:rPr lang="el-GR" sz="1800" dirty="0"/>
              <a:t>Οι συνεταίροι, όντας οι ίδιοι μέλη μιας κοινωνίας, δεν μπορούν να δρουν εις βάρος της, αλλ’ αντίθετα προς το συμφέρον της, ώστε να καρπωθούν κι αυτοί τα οφέλη της. </a:t>
            </a:r>
          </a:p>
          <a:p>
            <a:r>
              <a:rPr lang="el-GR" sz="1800" b="1" dirty="0" smtClean="0"/>
              <a:t>Φροντίδα </a:t>
            </a:r>
            <a:r>
              <a:rPr lang="el-GR" sz="1800" b="1" dirty="0"/>
              <a:t>για τους </a:t>
            </a:r>
            <a:r>
              <a:rPr lang="el-GR" sz="1800" b="1" dirty="0" smtClean="0"/>
              <a:t>άλλους, </a:t>
            </a:r>
            <a:r>
              <a:rPr lang="el-GR" sz="1800" dirty="0" smtClean="0"/>
              <a:t>όχι </a:t>
            </a:r>
            <a:r>
              <a:rPr lang="el-GR" sz="1800" dirty="0"/>
              <a:t>μόνο στους συνεταίρους, αλλά στην κοινωνία γενικότερα.</a:t>
            </a:r>
            <a:endParaRPr lang="el-GR" sz="1800" b="1" dirty="0"/>
          </a:p>
        </p:txBody>
      </p:sp>
    </p:spTree>
    <p:extLst>
      <p:ext uri="{BB962C8B-B14F-4D97-AF65-F5344CB8AC3E}">
        <p14:creationId xmlns:p14="http://schemas.microsoft.com/office/powerpoint/2010/main" val="283229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530196"/>
          </a:xfrm>
        </p:spPr>
        <p:txBody>
          <a:bodyPr>
            <a:noAutofit/>
          </a:bodyPr>
          <a:lstStyle/>
          <a:p>
            <a:pPr marL="0" indent="0" algn="ctr">
              <a:buNone/>
            </a:pPr>
            <a:r>
              <a:rPr lang="el-GR" sz="3600" b="1" dirty="0" smtClean="0"/>
              <a:t>ΣΥΝΕΤΑΙΡΙΣΤΙΚΕΣ ΑΡΧΕΣ</a:t>
            </a:r>
          </a:p>
          <a:p>
            <a:pPr marL="0" indent="0">
              <a:buNone/>
            </a:pPr>
            <a:endParaRPr lang="el-GR" sz="1800" dirty="0"/>
          </a:p>
          <a:p>
            <a:r>
              <a:rPr lang="el-GR" sz="2400" b="1" dirty="0"/>
              <a:t>1η Αρχή: Εθελοντική και ελεύθερη συμμετοχή. </a:t>
            </a:r>
            <a:endParaRPr lang="el-GR" sz="2400" dirty="0"/>
          </a:p>
          <a:p>
            <a:pPr marL="0" indent="0">
              <a:buNone/>
            </a:pPr>
            <a:r>
              <a:rPr lang="el-GR" sz="2400" b="1" i="1" dirty="0"/>
              <a:t>Οι συνεταιρισμοί είναι εθελοντικές οργανώσεις, ανοικτές σε όλα τα πρόσωπα που μπορούν να χρησιμοποιήσουν τις υπηρεσίες τους και επιθυμούν ν’ αποδεχθούν τις ευθύνες του μέλους, χωρίς διακρίσεις φύλου, κοινωνικού επιπέδου, φυλής, πολιτικών πεποιθήσεων ή θρησκείας. </a:t>
            </a:r>
            <a:endParaRPr lang="el-GR" sz="2400" b="1" i="1" dirty="0" smtClean="0"/>
          </a:p>
          <a:p>
            <a:pPr marL="0" indent="0">
              <a:buNone/>
            </a:pPr>
            <a:endParaRPr lang="el-GR" sz="2400" b="1" i="1" dirty="0" smtClean="0"/>
          </a:p>
          <a:p>
            <a:r>
              <a:rPr lang="el-GR" sz="2400" b="1" dirty="0"/>
              <a:t>2η Αρχή: Δημοκρατική διοίκηση εκ μέρους των μελών. </a:t>
            </a:r>
            <a:endParaRPr lang="el-GR" sz="2400" dirty="0"/>
          </a:p>
          <a:p>
            <a:pPr marL="0" indent="0">
              <a:buNone/>
            </a:pPr>
            <a:r>
              <a:rPr lang="el-GR" sz="2400" b="1" i="1" dirty="0"/>
              <a:t>Οι συνεταιρισμοί είναι δημοκρατικές οργανώσεις διοικούμενες από τα μέλη τους, τα οποία συμμετέχουν ενεργά στη διαμόρφωση της πολιτικής τους και στη λήψη των αποφάσεων. Άνδρες και γυναίκες που προσφέρουν υπηρεσίες ως αιρετοί εκπρόσωποι είναι υπόλογοι στα μέλη. Στους πρωτοβάθμιους συνεταιρισμούς τα μέλη έχουν ίσα δικαιώματα ψήφου (κάθε μέλος μία ψήφο) και στους συνεταιρισμούς ανωτέρου βαθμού οργανώνονται, επίσης, με δημοκρατικό τρόπο.</a:t>
            </a:r>
            <a:endParaRPr lang="el-GR" sz="2400" dirty="0"/>
          </a:p>
          <a:p>
            <a:pPr marL="0" indent="0">
              <a:buNone/>
            </a:pPr>
            <a:endParaRPr lang="el-GR" sz="2400" dirty="0"/>
          </a:p>
        </p:txBody>
      </p:sp>
    </p:spTree>
    <p:extLst>
      <p:ext uri="{BB962C8B-B14F-4D97-AF65-F5344CB8AC3E}">
        <p14:creationId xmlns:p14="http://schemas.microsoft.com/office/powerpoint/2010/main" val="374035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2694"/>
            <a:ext cx="10515600" cy="6176514"/>
          </a:xfrm>
        </p:spPr>
        <p:txBody>
          <a:bodyPr>
            <a:normAutofit/>
          </a:bodyPr>
          <a:lstStyle/>
          <a:p>
            <a:r>
              <a:rPr lang="el-GR" b="1" dirty="0"/>
              <a:t>3η Αρχή: Οικονομική συμμετοχή των μελών. </a:t>
            </a:r>
            <a:endParaRPr lang="el-GR" dirty="0"/>
          </a:p>
          <a:p>
            <a:pPr marL="0" indent="0">
              <a:buNone/>
            </a:pPr>
            <a:r>
              <a:rPr lang="el-GR" b="1" i="1" dirty="0"/>
              <a:t>Τα μέλη συμμετέχουν ισότιμα και διαχειρίζονται δημοκρατικά το κεφάλαιο του συνεταιρισμού. Ένα μέρος τουλάχιστον από το κεφάλαιο αυτό αποτελεί συνήθως την κοινή περιουσία του συνεταιρισμού. Τα μέλη, συνήθως, απολαμβάνουν περιορισμένη αποζημίωση ή καθόλου για το κεφάλαιο που καταθέτουν για να γίνουν μέλη. Τα μέλη διαθέτουν τα πλεονάσματα για οποιονδήποτε ή για όλους από τους ακόλουθους σκοπούς: α) Ανάπτυξη του συνεταιρισμού, ενδεχομένως με τη δημιουργία αποθεματικών, από τα οποία μέρος, τουλάχιστον, θα είναι αδιανέμητα, β) Απόδοση στα μέλη ανάλογα με τις συναλλαγές τους με το συνεταιρισμό και γ) Υποστήριξη άλλων δραστηριοτήτων που εγκρίνονται από τα μέλη. </a:t>
            </a:r>
            <a:endParaRPr lang="el-GR" dirty="0"/>
          </a:p>
        </p:txBody>
      </p:sp>
    </p:spTree>
    <p:extLst>
      <p:ext uri="{BB962C8B-B14F-4D97-AF65-F5344CB8AC3E}">
        <p14:creationId xmlns:p14="http://schemas.microsoft.com/office/powerpoint/2010/main" val="948569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01924"/>
            <a:ext cx="10515600" cy="6426679"/>
          </a:xfrm>
        </p:spPr>
        <p:txBody>
          <a:bodyPr>
            <a:normAutofit lnSpcReduction="10000"/>
          </a:bodyPr>
          <a:lstStyle/>
          <a:p>
            <a:r>
              <a:rPr lang="el-GR" b="1" dirty="0"/>
              <a:t>4η Αρχή: Αυτονομία και ανεξαρτησία. </a:t>
            </a:r>
            <a:endParaRPr lang="el-GR" dirty="0"/>
          </a:p>
          <a:p>
            <a:pPr marL="0" indent="0">
              <a:buNone/>
            </a:pPr>
            <a:r>
              <a:rPr lang="el-GR" b="1" i="1" dirty="0"/>
              <a:t>Οι συνεταιρισμοί είναι αυτόνομες οργανώσεις αυτοβοήθειας, διοικούμενες από τα μέλη τους. Εάν συνάπτουν συμφωνίες με άλλους φορείς, συμπεριλαμβανομένων των κυβερνήσεων, ή αντλούν κεφάλαια από εξωτερικές πηγές, είναι σ' αυτό ελεύθεροι, ακολουθώντας κανόνες που διασφαλίζουν τη δημοκρατική διοίκηση από τα μέλη και διατηρούν τη συνεταιριστική αυτονομία. </a:t>
            </a:r>
            <a:endParaRPr lang="el-GR" b="1" i="1" dirty="0" smtClean="0"/>
          </a:p>
          <a:p>
            <a:pPr marL="0" indent="0">
              <a:buNone/>
            </a:pPr>
            <a:endParaRPr lang="el-GR" b="1" i="1" dirty="0"/>
          </a:p>
          <a:p>
            <a:r>
              <a:rPr lang="el-GR" b="1" dirty="0"/>
              <a:t>5η Αρχή: Εκπαίδευση, πρακτική εξάσκηση και πληροφόρηση. </a:t>
            </a:r>
            <a:endParaRPr lang="el-GR" dirty="0"/>
          </a:p>
          <a:p>
            <a:pPr marL="0" indent="0">
              <a:buNone/>
            </a:pPr>
            <a:r>
              <a:rPr lang="el-GR" b="1" i="1" dirty="0"/>
              <a:t>Οι συνεταιρισμοί παρέχουν εκπαίδευση και πρακτική εξάσκηση στα μέλη τους, στα αιρετά μέλη της διοίκησης, στα διευθυντικά στελέχη και στους υπαλλήλους, ώστε να μπορούν να συμβάλλουν αποτελεσματικά στην ανάπτυξη των συνεταιρισμών τους. Παρέχουν πληροφόρηση στο κοινό - ιδιαίτερα στους νέους και στους διαμορφωτές της κοινής γνώμης - σχετικά με τη φύση και τα οφέλη της συνεργασίας.</a:t>
            </a:r>
            <a:endParaRPr lang="el-GR" b="1" dirty="0" smtClean="0"/>
          </a:p>
        </p:txBody>
      </p:sp>
    </p:spTree>
    <p:extLst>
      <p:ext uri="{BB962C8B-B14F-4D97-AF65-F5344CB8AC3E}">
        <p14:creationId xmlns:p14="http://schemas.microsoft.com/office/powerpoint/2010/main" val="384211855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518</TotalTime>
  <Words>1160</Words>
  <Application>Microsoft Office PowerPoint</Application>
  <PresentationFormat>Ευρεία οθόνη</PresentationFormat>
  <Paragraphs>60</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40</cp:revision>
  <dcterms:created xsi:type="dcterms:W3CDTF">2015-10-14T12:21:46Z</dcterms:created>
  <dcterms:modified xsi:type="dcterms:W3CDTF">2021-06-11T08:00:46Z</dcterms:modified>
</cp:coreProperties>
</file>