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60" r:id="rId6"/>
    <p:sldId id="261" r:id="rId7"/>
    <p:sldId id="262" r:id="rId8"/>
    <p:sldId id="259" r:id="rId9"/>
    <p:sldId id="263" r:id="rId10"/>
    <p:sldId id="264" r:id="rId11"/>
    <p:sldId id="265" r:id="rId12"/>
    <p:sldId id="266" r:id="rId1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4272876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913735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217314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919853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3BE1DF8-ADE9-4C93-AC18-BA50BCB00774}"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213189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85991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3BE1DF8-ADE9-4C93-AC18-BA50BCB00774}"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1007698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3BE1DF8-ADE9-4C93-AC18-BA50BCB00774}"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29247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3BE1DF8-ADE9-4C93-AC18-BA50BCB00774}"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3949785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772443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3BE1DF8-ADE9-4C93-AC18-BA50BCB00774}"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1EE3F20-9DD8-45D7-B319-E88BCBF10E37}" type="slidenum">
              <a:rPr lang="el-GR" smtClean="0"/>
              <a:t>‹#›</a:t>
            </a:fld>
            <a:endParaRPr lang="el-GR"/>
          </a:p>
        </p:txBody>
      </p:sp>
    </p:spTree>
    <p:extLst>
      <p:ext uri="{BB962C8B-B14F-4D97-AF65-F5344CB8AC3E}">
        <p14:creationId xmlns:p14="http://schemas.microsoft.com/office/powerpoint/2010/main" val="2532384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BE1DF8-ADE9-4C93-AC18-BA50BCB00774}"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EE3F20-9DD8-45D7-B319-E88BCBF10E37}" type="slidenum">
              <a:rPr lang="el-GR" smtClean="0"/>
              <a:t>‹#›</a:t>
            </a:fld>
            <a:endParaRPr lang="el-GR"/>
          </a:p>
        </p:txBody>
      </p:sp>
    </p:spTree>
    <p:extLst>
      <p:ext uri="{BB962C8B-B14F-4D97-AF65-F5344CB8AC3E}">
        <p14:creationId xmlns:p14="http://schemas.microsoft.com/office/powerpoint/2010/main" val="3523373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334279"/>
            <a:ext cx="10515600" cy="1325563"/>
          </a:xfrm>
        </p:spPr>
        <p:txBody>
          <a:bodyPr/>
          <a:lstStyle/>
          <a:p>
            <a:endParaRPr lang="el-GR" dirty="0"/>
          </a:p>
        </p:txBody>
      </p:sp>
      <p:sp>
        <p:nvSpPr>
          <p:cNvPr id="3" name="Θέση περιεχομένου 2"/>
          <p:cNvSpPr>
            <a:spLocks noGrp="1"/>
          </p:cNvSpPr>
          <p:nvPr>
            <p:ph idx="1"/>
          </p:nvPr>
        </p:nvSpPr>
        <p:spPr>
          <a:xfrm>
            <a:off x="838200" y="471277"/>
            <a:ext cx="10515600" cy="6076171"/>
          </a:xfrm>
        </p:spPr>
        <p:txBody>
          <a:bodyPr/>
          <a:lstStyle/>
          <a:p>
            <a:pPr marL="0" indent="0" algn="ctr">
              <a:buNone/>
            </a:pPr>
            <a:endParaRPr lang="en-US" sz="4800" dirty="0" smtClean="0"/>
          </a:p>
          <a:p>
            <a:pPr marL="0" indent="0" algn="ctr">
              <a:buNone/>
            </a:pPr>
            <a:r>
              <a:rPr lang="el-GR" sz="4800" dirty="0" smtClean="0"/>
              <a:t>ΚΟΙΝΩΝΙΚΗ ΟΙΚΟΝΟΜΙΑ</a:t>
            </a:r>
          </a:p>
          <a:p>
            <a:endParaRPr lang="el-GR" dirty="0" smtClean="0"/>
          </a:p>
          <a:p>
            <a:pPr marL="0" indent="0" algn="ctr">
              <a:buNone/>
            </a:pPr>
            <a:endParaRPr lang="el-GR" sz="1600" dirty="0" smtClean="0"/>
          </a:p>
          <a:p>
            <a:pPr marL="0" indent="0" algn="ctr">
              <a:buNone/>
            </a:pPr>
            <a:endParaRPr lang="el-GR" sz="3600" dirty="0"/>
          </a:p>
          <a:p>
            <a:pPr marL="0" indent="0" algn="ctr">
              <a:buNone/>
            </a:pPr>
            <a:r>
              <a:rPr lang="el-GR" sz="3600" b="1" dirty="0"/>
              <a:t>ΤΟ ΥΠΟΒΑΘΡΟ ΤΗΣ ΚΟΙΝΩΝΙΚΗΣ ΟΙΚΟΝΟΜΙΑΣ </a:t>
            </a:r>
            <a:endParaRPr lang="el-GR" sz="3600" dirty="0" smtClean="0"/>
          </a:p>
        </p:txBody>
      </p:sp>
    </p:spTree>
    <p:extLst>
      <p:ext uri="{BB962C8B-B14F-4D97-AF65-F5344CB8AC3E}">
        <p14:creationId xmlns:p14="http://schemas.microsoft.com/office/powerpoint/2010/main" val="336550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53683"/>
            <a:ext cx="10515600" cy="6159260"/>
          </a:xfrm>
        </p:spPr>
        <p:txBody>
          <a:bodyPr/>
          <a:lstStyle/>
          <a:p>
            <a:pPr marL="0" indent="0" algn="ctr">
              <a:buNone/>
            </a:pPr>
            <a:r>
              <a:rPr lang="el-GR" dirty="0" smtClean="0"/>
              <a:t>ΑΤΟΜΙΚΟ </a:t>
            </a:r>
            <a:r>
              <a:rPr lang="en-US" dirty="0" smtClean="0"/>
              <a:t>v. </a:t>
            </a:r>
            <a:r>
              <a:rPr lang="el-GR" dirty="0" smtClean="0"/>
              <a:t>ΚΟΙΝΟΥ ΣΥΜΦΕΡΟΝΤΟΣ</a:t>
            </a:r>
          </a:p>
          <a:p>
            <a:pPr marL="0" indent="0">
              <a:buNone/>
            </a:pPr>
            <a:r>
              <a:rPr lang="el-GR" dirty="0" smtClean="0"/>
              <a:t>Η </a:t>
            </a:r>
            <a:r>
              <a:rPr lang="el-GR" dirty="0"/>
              <a:t>επιδίωξη μεγιστοποίησης του κέρδους οδηγεί ακόμη και σε παράνομες ενέργειες </a:t>
            </a:r>
            <a:r>
              <a:rPr lang="el-GR" dirty="0" smtClean="0"/>
              <a:t>(π.χ., φοροδιαφυγή, καταπάτηση, καταστροφή περιβάλλοντος). </a:t>
            </a:r>
            <a:r>
              <a:rPr lang="el-GR" dirty="0"/>
              <a:t>Αυτό συμβαίνει κυρίως σε κοινωνίες οι οποίες διαθέτουν αδύναμους ελεγκτικούς μηχανισμούς, </a:t>
            </a:r>
            <a:r>
              <a:rPr lang="el-GR" dirty="0" smtClean="0"/>
              <a:t>ή </a:t>
            </a:r>
            <a:r>
              <a:rPr lang="el-GR" dirty="0"/>
              <a:t>όπου οι επιβαλλόμενες ποινές είναι «συμφέρουσες</a:t>
            </a:r>
            <a:r>
              <a:rPr lang="el-GR" dirty="0" smtClean="0"/>
              <a:t>». </a:t>
            </a:r>
            <a:r>
              <a:rPr lang="el-GR" dirty="0"/>
              <a:t>Χαρακτηρίζει επίσης κοινωνίες στις οποίες η παράνομη ή αναξιοπρεπής συμπεριφορά δεν συνεπάγεται κοινωνική ποινή ή έστω κοινωνική καταδίκη. Δεν λείπουν οι περιπτώσεις που η κοινωνία ενθαρρύνει ή και επιβραβεύει έκνομες ενέργειες. </a:t>
            </a:r>
            <a:endParaRPr lang="el-GR" dirty="0" smtClean="0"/>
          </a:p>
          <a:p>
            <a:pPr marL="0" indent="0">
              <a:buNone/>
            </a:pPr>
            <a:endParaRPr lang="el-GR" dirty="0" smtClean="0"/>
          </a:p>
          <a:p>
            <a:pPr marL="0" indent="0">
              <a:buNone/>
            </a:pPr>
            <a:r>
              <a:rPr lang="el-GR" dirty="0" smtClean="0"/>
              <a:t>Ποιος υπερασπίζεται το κοινό συμφέρον; </a:t>
            </a:r>
          </a:p>
          <a:p>
            <a:pPr marL="0" indent="0">
              <a:buNone/>
            </a:pPr>
            <a:r>
              <a:rPr lang="el-GR" dirty="0" smtClean="0"/>
              <a:t>Κράτος (ΟΜΩΣ πολιτικά συμφέροντα, πολιτικό κόστος, ομάδες πίεσης)</a:t>
            </a:r>
          </a:p>
          <a:p>
            <a:pPr marL="0" indent="0">
              <a:buNone/>
            </a:pPr>
            <a:r>
              <a:rPr lang="el-GR" dirty="0"/>
              <a:t>Κοινωνία των Πολιτών </a:t>
            </a:r>
            <a:endParaRPr lang="el-GR" dirty="0" smtClean="0"/>
          </a:p>
          <a:p>
            <a:pPr marL="0" indent="0">
              <a:buNone/>
            </a:pPr>
            <a:endParaRPr lang="el-GR" dirty="0"/>
          </a:p>
        </p:txBody>
      </p:sp>
    </p:spTree>
    <p:extLst>
      <p:ext uri="{BB962C8B-B14F-4D97-AF65-F5344CB8AC3E}">
        <p14:creationId xmlns:p14="http://schemas.microsoft.com/office/powerpoint/2010/main" val="3617059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276045"/>
            <a:ext cx="10515600" cy="6435306"/>
          </a:xfrm>
        </p:spPr>
        <p:txBody>
          <a:bodyPr>
            <a:normAutofit lnSpcReduction="10000"/>
          </a:bodyPr>
          <a:lstStyle/>
          <a:p>
            <a:pPr marL="0" indent="0" algn="ctr">
              <a:buNone/>
            </a:pPr>
            <a:r>
              <a:rPr lang="el-GR" dirty="0" smtClean="0"/>
              <a:t>ΠΟΙΟΤΗΤΑ – ΤΙΜΗ</a:t>
            </a:r>
          </a:p>
          <a:p>
            <a:pPr marL="0" indent="0">
              <a:buNone/>
            </a:pPr>
            <a:r>
              <a:rPr lang="el-GR" dirty="0" smtClean="0"/>
              <a:t>Γιατί όμοια </a:t>
            </a:r>
            <a:r>
              <a:rPr lang="el-GR" dirty="0"/>
              <a:t>προϊόντα που προσφέρονται από διαφορετικές επιχειρήσεις </a:t>
            </a:r>
            <a:r>
              <a:rPr lang="el-GR" dirty="0" smtClean="0"/>
              <a:t>έχουν διαφορετική τιμή;</a:t>
            </a:r>
            <a:endParaRPr lang="el-GR" dirty="0"/>
          </a:p>
          <a:p>
            <a:pPr marL="0" indent="0">
              <a:buNone/>
            </a:pPr>
            <a:r>
              <a:rPr lang="el-GR" dirty="0" smtClean="0"/>
              <a:t>Δυστυχώς δεν μετρά μόνο η ποιότητα, αλλά και άλλοι παράγοντες, όπως </a:t>
            </a:r>
            <a:r>
              <a:rPr lang="el-GR" dirty="0" err="1" smtClean="0"/>
              <a:t>τμηματοποίηση</a:t>
            </a:r>
            <a:r>
              <a:rPr lang="el-GR" dirty="0" smtClean="0"/>
              <a:t> αγοράς (</a:t>
            </a:r>
            <a:r>
              <a:rPr lang="en-US" dirty="0" smtClean="0"/>
              <a:t>segmentation)</a:t>
            </a:r>
            <a:r>
              <a:rPr lang="el-GR" dirty="0" smtClean="0"/>
              <a:t>, ανειλικρίνεια </a:t>
            </a:r>
            <a:r>
              <a:rPr lang="el-GR" dirty="0"/>
              <a:t>στις συναλλακτικές </a:t>
            </a:r>
            <a:r>
              <a:rPr lang="el-GR" dirty="0" smtClean="0"/>
              <a:t>σχέσεις (παραπλάνηση του καταναλωτή</a:t>
            </a:r>
            <a:r>
              <a:rPr lang="en-US" dirty="0" smtClean="0"/>
              <a:t>, </a:t>
            </a:r>
            <a:r>
              <a:rPr lang="el-GR" dirty="0" smtClean="0"/>
              <a:t>διαφημίσεις). </a:t>
            </a:r>
            <a:endParaRPr lang="el-GR" dirty="0"/>
          </a:p>
          <a:p>
            <a:endParaRPr lang="el-GR" dirty="0"/>
          </a:p>
          <a:p>
            <a:pPr marL="0" indent="0" algn="ctr">
              <a:buNone/>
            </a:pPr>
            <a:r>
              <a:rPr lang="el-GR" dirty="0" smtClean="0"/>
              <a:t>ΕΝΔΕΧΟΜΕΝΟ ΔΗΜΙΟΥΡΓΙΑΣ DE FACTO ΜΟΝΟΠΩΛΙΩΝ </a:t>
            </a:r>
          </a:p>
          <a:p>
            <a:pPr marL="0" indent="0">
              <a:buNone/>
            </a:pPr>
            <a:r>
              <a:rPr lang="el-GR" dirty="0" smtClean="0"/>
              <a:t>Παράδειγμα: Κατοχύρωση </a:t>
            </a:r>
            <a:r>
              <a:rPr lang="el-GR" dirty="0"/>
              <a:t>πνευματικών δικαιωμάτων για ζώντες οργανισμούς, που αποτελούν υλικό αναπαραγωγής. Ο συνδυασμός της διάδοσης των γενετικά τροποποιημένων οργανισμών (</a:t>
            </a:r>
            <a:r>
              <a:rPr lang="el-GR" dirty="0" err="1"/>
              <a:t>Genetically</a:t>
            </a:r>
            <a:r>
              <a:rPr lang="el-GR" dirty="0"/>
              <a:t> </a:t>
            </a:r>
            <a:r>
              <a:rPr lang="el-GR" dirty="0" err="1"/>
              <a:t>Modified</a:t>
            </a:r>
            <a:r>
              <a:rPr lang="el-GR" dirty="0"/>
              <a:t> </a:t>
            </a:r>
            <a:r>
              <a:rPr lang="el-GR" dirty="0" err="1"/>
              <a:t>Organisms</a:t>
            </a:r>
            <a:r>
              <a:rPr lang="el-GR" dirty="0"/>
              <a:t> - GMO) με την κατοχύρωση των δικαιωμάτων πνευματικής ιδιοκτησίας στους δημιουργούς τους, θα δημιουργήσουν εξάρτηση των χρηστών αυτών των σπόρων από τις εταιρείες παραγωγής, οι οποίες και θα τιμολογούν τα προϊόντα τους με κριτήριο το συμφέρον τους. </a:t>
            </a:r>
          </a:p>
        </p:txBody>
      </p:sp>
    </p:spTree>
    <p:extLst>
      <p:ext uri="{BB962C8B-B14F-4D97-AF65-F5344CB8AC3E}">
        <p14:creationId xmlns:p14="http://schemas.microsoft.com/office/powerpoint/2010/main" val="1062200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72528"/>
            <a:ext cx="10515600" cy="6461185"/>
          </a:xfrm>
        </p:spPr>
        <p:txBody>
          <a:bodyPr>
            <a:normAutofit fontScale="77500" lnSpcReduction="20000"/>
          </a:bodyPr>
          <a:lstStyle/>
          <a:p>
            <a:pPr marL="0" indent="0" algn="ctr">
              <a:buNone/>
            </a:pPr>
            <a:r>
              <a:rPr lang="el-GR" dirty="0" smtClean="0"/>
              <a:t>ΠΩΣ ΑΝΤΙΔΡΟΥΜΕ;</a:t>
            </a:r>
          </a:p>
          <a:p>
            <a:pPr marL="0" indent="0">
              <a:buNone/>
            </a:pPr>
            <a:endParaRPr lang="el-GR" dirty="0"/>
          </a:p>
          <a:p>
            <a:pPr marL="0" indent="0">
              <a:buNone/>
            </a:pPr>
            <a:r>
              <a:rPr lang="el-GR" dirty="0" smtClean="0"/>
              <a:t>Η κοινωνία ΧΡΕΙΑΖΕΤΑΙ φορείς </a:t>
            </a:r>
            <a:r>
              <a:rPr lang="el-GR" dirty="0"/>
              <a:t>κοινωνικών ομάδων που: </a:t>
            </a:r>
            <a:endParaRPr lang="el-GR" dirty="0" smtClean="0"/>
          </a:p>
          <a:p>
            <a:pPr marL="0" indent="0">
              <a:buNone/>
            </a:pPr>
            <a:endParaRPr lang="el-GR" dirty="0"/>
          </a:p>
          <a:p>
            <a:pPr marL="0" indent="0">
              <a:buNone/>
            </a:pPr>
            <a:r>
              <a:rPr lang="el-GR" dirty="0"/>
              <a:t>1. Σ</a:t>
            </a:r>
            <a:r>
              <a:rPr lang="el-GR" dirty="0" smtClean="0"/>
              <a:t>υμμετέχουν </a:t>
            </a:r>
            <a:r>
              <a:rPr lang="el-GR" dirty="0"/>
              <a:t>στην οικονομική δράση αλλά με άλλους στόχους και με πιο διαφανείς διαδικασίες (π.χ. συνεταιρισμοί και αλληλασφαλιστικοί φορείς), </a:t>
            </a:r>
          </a:p>
          <a:p>
            <a:pPr marL="0" indent="0">
              <a:buNone/>
            </a:pPr>
            <a:r>
              <a:rPr lang="el-GR" dirty="0"/>
              <a:t>2. Ε</a:t>
            </a:r>
            <a:r>
              <a:rPr lang="el-GR" dirty="0" smtClean="0"/>
              <a:t>πισημαίνουν </a:t>
            </a:r>
            <a:r>
              <a:rPr lang="el-GR" dirty="0"/>
              <a:t>και όσο είναι εφικτό </a:t>
            </a:r>
            <a:r>
              <a:rPr lang="el-GR" dirty="0" smtClean="0"/>
              <a:t>συμπληρώνουν </a:t>
            </a:r>
            <a:r>
              <a:rPr lang="el-GR" dirty="0"/>
              <a:t>με τη δράση τους κενά που δημιουργούνται από την οικονομική λειτουργία των λοιπών φορέων (π.χ. κοινωνικές επιχειρήσεις), </a:t>
            </a:r>
          </a:p>
          <a:p>
            <a:pPr marL="0" indent="0">
              <a:buNone/>
            </a:pPr>
            <a:r>
              <a:rPr lang="el-GR" dirty="0"/>
              <a:t>3. Α</a:t>
            </a:r>
            <a:r>
              <a:rPr lang="el-GR" dirty="0" smtClean="0"/>
              <a:t>ποκαλύπτουν </a:t>
            </a:r>
            <a:r>
              <a:rPr lang="el-GR" dirty="0"/>
              <a:t>αδυναμίες του υφιστάμενου οικονομικού συστήματος, που οδηγούν σε αδικαιολόγητη επιβάρυνση του καταναλωτή (π.χ. οργανώσεις καταναλωτών ή καταναλωτικοί συνεταιρισμοί), </a:t>
            </a:r>
          </a:p>
          <a:p>
            <a:pPr marL="0" indent="0">
              <a:buNone/>
            </a:pPr>
            <a:r>
              <a:rPr lang="el-GR" dirty="0"/>
              <a:t>4. Φ</a:t>
            </a:r>
            <a:r>
              <a:rPr lang="el-GR" dirty="0" smtClean="0"/>
              <a:t>έρνουν </a:t>
            </a:r>
            <a:r>
              <a:rPr lang="el-GR" dirty="0"/>
              <a:t>στην επιφάνεια τα δικαιώματα των πολιτών, ιδίως των αδύνατων κοινωνικών ομάδων και να μεριμνούν για τη προστασία τους (π.χ. μη κυβερνητικές οργανώσεις) ή </a:t>
            </a:r>
          </a:p>
          <a:p>
            <a:pPr marL="0" indent="0">
              <a:buNone/>
            </a:pPr>
            <a:r>
              <a:rPr lang="el-GR" dirty="0"/>
              <a:t>5. Σ</a:t>
            </a:r>
            <a:r>
              <a:rPr lang="el-GR" dirty="0" smtClean="0"/>
              <a:t>τηρίζουν </a:t>
            </a:r>
            <a:r>
              <a:rPr lang="el-GR" dirty="0"/>
              <a:t>ανώτερες αξίες και να τις υπηρετούν με στόχο με στόχο μια πιο ανθρώπινη κοινωνία (π.χ. σωματεία και ιδρύματα). </a:t>
            </a:r>
            <a:endParaRPr lang="el-GR" dirty="0" smtClean="0"/>
          </a:p>
          <a:p>
            <a:pPr marL="0" indent="0">
              <a:buNone/>
            </a:pPr>
            <a:endParaRPr lang="el-GR" dirty="0"/>
          </a:p>
          <a:p>
            <a:pPr marL="0" indent="0">
              <a:buNone/>
            </a:pPr>
            <a:r>
              <a:rPr lang="el-GR" dirty="0" smtClean="0"/>
              <a:t>Οι </a:t>
            </a:r>
            <a:r>
              <a:rPr lang="el-GR" dirty="0"/>
              <a:t>φορείς αυτοί </a:t>
            </a:r>
            <a:r>
              <a:rPr lang="el-GR" dirty="0" smtClean="0"/>
              <a:t>παίζουν, αθόρυβα συνήθως, σημαντικό </a:t>
            </a:r>
            <a:r>
              <a:rPr lang="el-GR" dirty="0"/>
              <a:t>ρόλο</a:t>
            </a:r>
            <a:r>
              <a:rPr lang="el-GR" dirty="0" smtClean="0"/>
              <a:t>, </a:t>
            </a:r>
            <a:r>
              <a:rPr lang="el-GR" dirty="0"/>
              <a:t>του οποίου η σημασία δεν είναι εύκολο να αποτιμηθεί και ιδίως να ποσοτικοποιηθεί. </a:t>
            </a:r>
          </a:p>
        </p:txBody>
      </p:sp>
    </p:spTree>
    <p:extLst>
      <p:ext uri="{BB962C8B-B14F-4D97-AF65-F5344CB8AC3E}">
        <p14:creationId xmlns:p14="http://schemas.microsoft.com/office/powerpoint/2010/main" val="357085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a:spLocks noGrp="1"/>
          </p:cNvSpPr>
          <p:nvPr>
            <p:ph type="subTitle" idx="1"/>
          </p:nvPr>
        </p:nvSpPr>
        <p:spPr>
          <a:xfrm>
            <a:off x="1204822" y="431321"/>
            <a:ext cx="10052650" cy="6064369"/>
          </a:xfrm>
        </p:spPr>
        <p:txBody>
          <a:bodyPr>
            <a:normAutofit fontScale="92500" lnSpcReduction="10000"/>
          </a:bodyPr>
          <a:lstStyle/>
          <a:p>
            <a:r>
              <a:rPr lang="el-GR" dirty="0" smtClean="0"/>
              <a:t>ΕΙΝΑΙ ΤΑ ΟΙΚΟΝΟΜΙΚΑ ΚΟΙΝΩΝΙΚΗ ΕΠΙΣΤΗΜΗ;</a:t>
            </a:r>
          </a:p>
          <a:p>
            <a:pPr algn="just"/>
            <a:endParaRPr lang="el-GR" dirty="0"/>
          </a:p>
          <a:p>
            <a:pPr algn="just"/>
            <a:r>
              <a:rPr lang="el-GR" dirty="0"/>
              <a:t>Τα μέλη της κοινωνίας διατηρούν </a:t>
            </a:r>
            <a:r>
              <a:rPr lang="el-GR" b="1" dirty="0"/>
              <a:t>κοινωνικές σχέσεις</a:t>
            </a:r>
            <a:r>
              <a:rPr lang="el-GR" dirty="0"/>
              <a:t>, μέσω των οποίων ρυθμίζουν θέματα κοινωνικής συνύπαρξης και εξυπηρέτησης κοινών αναγκών, και παράλληλα διατηρούν </a:t>
            </a:r>
            <a:r>
              <a:rPr lang="el-GR" b="1" dirty="0"/>
              <a:t>οικονομικές σχέσεις</a:t>
            </a:r>
            <a:r>
              <a:rPr lang="el-GR" dirty="0"/>
              <a:t>, μέσω των οποίων εξασφαλίζουν τα αναγκαία αγαθά και τις υπηρεσίες. </a:t>
            </a:r>
            <a:endParaRPr lang="el-GR" dirty="0" smtClean="0"/>
          </a:p>
          <a:p>
            <a:pPr algn="just"/>
            <a:endParaRPr lang="el-GR" dirty="0"/>
          </a:p>
          <a:p>
            <a:pPr algn="just"/>
            <a:r>
              <a:rPr lang="el-GR" dirty="0"/>
              <a:t>Ο</a:t>
            </a:r>
            <a:r>
              <a:rPr lang="el-GR" dirty="0" smtClean="0"/>
              <a:t>ικονομικές </a:t>
            </a:r>
            <a:r>
              <a:rPr lang="el-GR" dirty="0"/>
              <a:t>επιδιώξεις </a:t>
            </a:r>
            <a:r>
              <a:rPr lang="el-GR" dirty="0" smtClean="0"/>
              <a:t>ατόμων-ομάδων                       Ανταγωνισμός </a:t>
            </a:r>
          </a:p>
          <a:p>
            <a:pPr algn="just"/>
            <a:endParaRPr lang="el-GR" dirty="0"/>
          </a:p>
          <a:p>
            <a:pPr algn="just"/>
            <a:r>
              <a:rPr lang="el-GR" dirty="0" smtClean="0"/>
              <a:t>Κανόνες </a:t>
            </a:r>
            <a:r>
              <a:rPr lang="el-GR" dirty="0"/>
              <a:t>και όρια </a:t>
            </a:r>
            <a:r>
              <a:rPr lang="el-GR" dirty="0" smtClean="0"/>
              <a:t>                      έννοια </a:t>
            </a:r>
            <a:r>
              <a:rPr lang="el-GR" dirty="0"/>
              <a:t>του θεμιτού και του αθέμιτου </a:t>
            </a:r>
            <a:endParaRPr lang="el-GR" dirty="0" smtClean="0"/>
          </a:p>
          <a:p>
            <a:pPr algn="just"/>
            <a:endParaRPr lang="el-GR" dirty="0" smtClean="0"/>
          </a:p>
          <a:p>
            <a:pPr algn="just"/>
            <a:r>
              <a:rPr lang="el-GR" dirty="0" smtClean="0"/>
              <a:t>Η Πολιτεία ΠΑΡΕΜΒΑΙΝΕΙ σε παραβάσεις κανόνων</a:t>
            </a:r>
          </a:p>
          <a:p>
            <a:pPr algn="just"/>
            <a:endParaRPr lang="el-GR" dirty="0"/>
          </a:p>
          <a:p>
            <a:pPr algn="just"/>
            <a:r>
              <a:rPr lang="el-GR" dirty="0" smtClean="0"/>
              <a:t>Η ΚΟΙΝΩΝΙΑ ΤΩΝ ΠΟΛΙΤΩΝ δημιουργεί </a:t>
            </a:r>
            <a:r>
              <a:rPr lang="el-GR" dirty="0"/>
              <a:t>φορείς που επιδιώκουν την ενσωμάτωση μιας ευρύτερης κοινωνικής διάστασης στην οικονομία, χωρίς όμως να εξουδετερώνεται το κίνητρο της ωφέλειας των φορέων οικονομικής δραστηριότητας. Οι φορείς αυτοί έχουν πάρει την ονομασία των φορέων Κοινωνικής Οικονομίας. </a:t>
            </a:r>
            <a:r>
              <a:rPr lang="el-GR" dirty="0" smtClean="0"/>
              <a:t> </a:t>
            </a:r>
            <a:endParaRPr lang="el-GR" dirty="0"/>
          </a:p>
        </p:txBody>
      </p:sp>
      <p:sp>
        <p:nvSpPr>
          <p:cNvPr id="6" name="Δεξιό βέλος 5"/>
          <p:cNvSpPr/>
          <p:nvPr/>
        </p:nvSpPr>
        <p:spPr>
          <a:xfrm>
            <a:off x="6072995" y="275536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ιό βέλος 6"/>
          <p:cNvSpPr/>
          <p:nvPr/>
        </p:nvSpPr>
        <p:spPr>
          <a:xfrm>
            <a:off x="3473569" y="354611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815454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163902"/>
            <a:ext cx="10515600" cy="6607834"/>
          </a:xfrm>
        </p:spPr>
        <p:txBody>
          <a:bodyPr>
            <a:normAutofit fontScale="62500" lnSpcReduction="20000"/>
          </a:bodyPr>
          <a:lstStyle/>
          <a:p>
            <a:endParaRPr lang="el-GR" dirty="0"/>
          </a:p>
          <a:p>
            <a:pPr marL="0" indent="0" algn="ctr">
              <a:buNone/>
            </a:pPr>
            <a:r>
              <a:rPr lang="el-GR" sz="5200" dirty="0" smtClean="0"/>
              <a:t>ΜΥΘΟΙ ΚΑΙ ΠΡΑΓΜΑΤΙΚΟΤΗΤΑ</a:t>
            </a:r>
          </a:p>
          <a:p>
            <a:pPr marL="0" indent="0" algn="ctr">
              <a:buNone/>
            </a:pPr>
            <a:endParaRPr lang="el-GR" dirty="0" smtClean="0"/>
          </a:p>
          <a:p>
            <a:pPr marL="0" indent="0">
              <a:buNone/>
            </a:pPr>
            <a:r>
              <a:rPr lang="el-GR" sz="3600" dirty="0" smtClean="0"/>
              <a:t>Η οικονομία λειτουργεί τέλεια και αυτορυθμίζεται βάσει των κανόνων της (π.χ., προσφορά – ζήτηση).</a:t>
            </a:r>
          </a:p>
          <a:p>
            <a:pPr marL="0" indent="0">
              <a:buNone/>
            </a:pPr>
            <a:r>
              <a:rPr lang="el-GR" sz="3600" dirty="0" smtClean="0"/>
              <a:t>Η κοινωνία λειτουργεί τέλεια βάσει των θεσμοθετημένων από το κράτος κανόνων δικαίου.</a:t>
            </a:r>
          </a:p>
          <a:p>
            <a:pPr marL="0" indent="0">
              <a:buNone/>
            </a:pPr>
            <a:endParaRPr lang="el-GR" sz="3600" dirty="0"/>
          </a:p>
          <a:p>
            <a:pPr marL="0" indent="0" algn="ctr">
              <a:buNone/>
            </a:pPr>
            <a:r>
              <a:rPr lang="el-GR" sz="3600" dirty="0" smtClean="0"/>
              <a:t>ΠΡΟΒΛΗΜΑΤΑ</a:t>
            </a:r>
            <a:endParaRPr lang="el-GR" sz="3600" dirty="0"/>
          </a:p>
          <a:p>
            <a:pPr marL="0" indent="0">
              <a:buNone/>
            </a:pPr>
            <a:r>
              <a:rPr lang="el-GR" sz="3600" dirty="0" smtClean="0"/>
              <a:t>1</a:t>
            </a:r>
            <a:r>
              <a:rPr lang="el-GR" sz="3600" dirty="0"/>
              <a:t>. Η προωθούμενη εικόνα ότι λειτουργεί ο ανταγωνισμός στην </a:t>
            </a:r>
            <a:r>
              <a:rPr lang="el-GR" sz="3600" dirty="0" smtClean="0"/>
              <a:t>οικονομία.</a:t>
            </a:r>
            <a:endParaRPr lang="el-GR" sz="3600" dirty="0"/>
          </a:p>
          <a:p>
            <a:pPr marL="0" indent="0">
              <a:buNone/>
            </a:pPr>
            <a:r>
              <a:rPr lang="el-GR" sz="3600" dirty="0"/>
              <a:t>2. Η επιδίωξη μεγιστοποίησης του κέρδους. </a:t>
            </a:r>
          </a:p>
          <a:p>
            <a:pPr marL="0" indent="0">
              <a:buNone/>
            </a:pPr>
            <a:r>
              <a:rPr lang="el-GR" sz="3600" dirty="0"/>
              <a:t>3. Οι ακρότητες πλούτου και </a:t>
            </a:r>
            <a:r>
              <a:rPr lang="el-GR" sz="3600" dirty="0" smtClean="0"/>
              <a:t>ανέχειας.</a:t>
            </a:r>
            <a:endParaRPr lang="el-GR" sz="3600" dirty="0"/>
          </a:p>
          <a:p>
            <a:pPr marL="0" indent="0">
              <a:buNone/>
            </a:pPr>
            <a:r>
              <a:rPr lang="el-GR" sz="3600" dirty="0"/>
              <a:t>4. Το εισόδημα και η μέτρησή </a:t>
            </a:r>
            <a:r>
              <a:rPr lang="el-GR" sz="3600" dirty="0" smtClean="0"/>
              <a:t>του.</a:t>
            </a:r>
          </a:p>
          <a:p>
            <a:pPr marL="0" indent="0">
              <a:buNone/>
            </a:pPr>
            <a:r>
              <a:rPr lang="el-GR" sz="3600" dirty="0" smtClean="0"/>
              <a:t>5</a:t>
            </a:r>
            <a:r>
              <a:rPr lang="el-GR" sz="3600" dirty="0"/>
              <a:t>. Σύγκρουση ατομικού με κοινό συμφέρον. </a:t>
            </a:r>
          </a:p>
          <a:p>
            <a:pPr marL="0" indent="0">
              <a:buNone/>
            </a:pPr>
            <a:r>
              <a:rPr lang="el-GR" sz="3600" dirty="0"/>
              <a:t>6. Ιδιοποίηση κοινωνικού </a:t>
            </a:r>
            <a:r>
              <a:rPr lang="el-GR" sz="3600" dirty="0" smtClean="0"/>
              <a:t>προϊόντος. </a:t>
            </a:r>
            <a:endParaRPr lang="el-GR" sz="3600" dirty="0"/>
          </a:p>
          <a:p>
            <a:pPr marL="0" indent="0">
              <a:buNone/>
            </a:pPr>
            <a:r>
              <a:rPr lang="el-GR" sz="3600" dirty="0" smtClean="0"/>
              <a:t>7</a:t>
            </a:r>
            <a:r>
              <a:rPr lang="el-GR" sz="3600" dirty="0"/>
              <a:t>. Η απροσδιόριστη σχέση τιμής /</a:t>
            </a:r>
            <a:r>
              <a:rPr lang="el-GR" sz="3600" dirty="0" smtClean="0"/>
              <a:t>ποιότητας. </a:t>
            </a:r>
            <a:endParaRPr lang="el-GR" sz="3600" dirty="0"/>
          </a:p>
          <a:p>
            <a:pPr marL="0" indent="0">
              <a:buNone/>
            </a:pPr>
            <a:r>
              <a:rPr lang="el-GR" sz="3600" dirty="0" smtClean="0"/>
              <a:t>8</a:t>
            </a:r>
            <a:r>
              <a:rPr lang="el-GR" sz="3600" dirty="0"/>
              <a:t>. Ανειλικρίνεια στις συναλλακτικές </a:t>
            </a:r>
            <a:r>
              <a:rPr lang="el-GR" sz="3600" dirty="0" smtClean="0"/>
              <a:t>σχέσεις.</a:t>
            </a:r>
          </a:p>
          <a:p>
            <a:pPr marL="0" indent="0">
              <a:buNone/>
            </a:pPr>
            <a:r>
              <a:rPr lang="el-GR" sz="3600" dirty="0" smtClean="0"/>
              <a:t>9</a:t>
            </a:r>
            <a:r>
              <a:rPr lang="el-GR" sz="3600" dirty="0"/>
              <a:t>. Ενδεχόμενο δημιουργίας de facto </a:t>
            </a:r>
            <a:r>
              <a:rPr lang="el-GR" sz="3600" dirty="0" smtClean="0"/>
              <a:t>μονοπωλίων. </a:t>
            </a:r>
            <a:endParaRPr lang="el-GR" dirty="0"/>
          </a:p>
        </p:txBody>
      </p:sp>
    </p:spTree>
    <p:extLst>
      <p:ext uri="{BB962C8B-B14F-4D97-AF65-F5344CB8AC3E}">
        <p14:creationId xmlns:p14="http://schemas.microsoft.com/office/powerpoint/2010/main" val="64071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39947"/>
            <a:ext cx="10515600" cy="6107502"/>
          </a:xfrm>
        </p:spPr>
        <p:txBody>
          <a:bodyPr>
            <a:normAutofit/>
          </a:bodyPr>
          <a:lstStyle/>
          <a:p>
            <a:pPr marL="0" indent="0" algn="ctr">
              <a:buNone/>
            </a:pPr>
            <a:r>
              <a:rPr lang="el-GR" dirty="0" smtClean="0"/>
              <a:t>1) ΛΕΙΤΟΥΡΓΕΙ Ο ΑΝΤΑΓΩΝΙΣΜΟΣ ΣΤΗΝ ΟΙΚΟΝΟΜΙΑ;</a:t>
            </a:r>
          </a:p>
          <a:p>
            <a:r>
              <a:rPr lang="el-GR" dirty="0" smtClean="0"/>
              <a:t>Οικονομικά = συνθήκες </a:t>
            </a:r>
            <a:r>
              <a:rPr lang="el-GR" dirty="0"/>
              <a:t>τέλειου </a:t>
            </a:r>
            <a:r>
              <a:rPr lang="el-GR" dirty="0" smtClean="0"/>
              <a:t>ανταγωνισμού, ολιγοπώλιο, μονοπώλιο. </a:t>
            </a:r>
          </a:p>
          <a:p>
            <a:r>
              <a:rPr lang="el-GR" dirty="0" smtClean="0"/>
              <a:t>Μονοπώλιο = περιπτώσεις ολιγάριθμες </a:t>
            </a:r>
            <a:r>
              <a:rPr lang="el-GR" dirty="0"/>
              <a:t>και αναγνωρίσιμες. </a:t>
            </a:r>
            <a:endParaRPr lang="el-GR" dirty="0" smtClean="0"/>
          </a:p>
          <a:p>
            <a:r>
              <a:rPr lang="el-GR" dirty="0"/>
              <a:t>Σ</a:t>
            </a:r>
            <a:r>
              <a:rPr lang="el-GR" dirty="0" smtClean="0"/>
              <a:t>υνθήκες </a:t>
            </a:r>
            <a:r>
              <a:rPr lang="el-GR" dirty="0"/>
              <a:t>ολιγοπωλίου/ολιγοψωνίου </a:t>
            </a:r>
            <a:r>
              <a:rPr lang="el-GR" dirty="0" smtClean="0"/>
              <a:t>= Κανόνες Πολιτείας</a:t>
            </a:r>
            <a:r>
              <a:rPr lang="en-US" dirty="0" smtClean="0"/>
              <a:t>.</a:t>
            </a:r>
            <a:endParaRPr lang="el-GR" dirty="0" smtClean="0"/>
          </a:p>
          <a:p>
            <a:r>
              <a:rPr lang="el-GR" dirty="0" smtClean="0"/>
              <a:t> ΕΝΑΡΜΟΝΙΣΜΕΝΕΣ ΠΡΑΚΤΙΚΕΣ (</a:t>
            </a:r>
            <a:r>
              <a:rPr lang="el-GR" dirty="0" err="1" smtClean="0"/>
              <a:t>co-ordinated</a:t>
            </a:r>
            <a:r>
              <a:rPr lang="el-GR" dirty="0" smtClean="0"/>
              <a:t> </a:t>
            </a:r>
            <a:r>
              <a:rPr lang="en-US" dirty="0" smtClean="0"/>
              <a:t>practices</a:t>
            </a:r>
            <a:r>
              <a:rPr lang="el-GR" dirty="0" smtClean="0"/>
              <a:t>), π.χ. ταυτόχρονη </a:t>
            </a:r>
            <a:r>
              <a:rPr lang="el-GR" dirty="0"/>
              <a:t>αύξηση </a:t>
            </a:r>
            <a:r>
              <a:rPr lang="el-GR" dirty="0" smtClean="0"/>
              <a:t>τιμών, γεωγραφική κατανομή αγορών</a:t>
            </a:r>
            <a:r>
              <a:rPr lang="en-US" dirty="0" smtClean="0"/>
              <a:t>.</a:t>
            </a:r>
            <a:r>
              <a:rPr lang="el-GR" dirty="0" smtClean="0"/>
              <a:t> </a:t>
            </a:r>
          </a:p>
          <a:p>
            <a:r>
              <a:rPr lang="el-GR" dirty="0" smtClean="0"/>
              <a:t>ΔΕΣΠΟΖΟΥΣΑ ΘΕΣΗ </a:t>
            </a:r>
            <a:r>
              <a:rPr lang="el-GR" dirty="0"/>
              <a:t>(</a:t>
            </a:r>
            <a:r>
              <a:rPr lang="el-GR" dirty="0" err="1"/>
              <a:t>dominant</a:t>
            </a:r>
            <a:r>
              <a:rPr lang="el-GR" dirty="0"/>
              <a:t> </a:t>
            </a:r>
            <a:r>
              <a:rPr lang="el-GR" dirty="0" err="1"/>
              <a:t>position</a:t>
            </a:r>
            <a:r>
              <a:rPr lang="el-GR" dirty="0" smtClean="0"/>
              <a:t>), π.χ., </a:t>
            </a:r>
            <a:r>
              <a:rPr lang="en-US" dirty="0" smtClean="0"/>
              <a:t>Coca Cola.</a:t>
            </a:r>
            <a:endParaRPr lang="el-GR" dirty="0" smtClean="0"/>
          </a:p>
          <a:p>
            <a:endParaRPr lang="en-US" dirty="0" smtClean="0"/>
          </a:p>
          <a:p>
            <a:pPr marL="0" indent="0">
              <a:buNone/>
            </a:pPr>
            <a:r>
              <a:rPr lang="el-GR" dirty="0" smtClean="0"/>
              <a:t>Οι </a:t>
            </a:r>
            <a:r>
              <a:rPr lang="el-GR" dirty="0"/>
              <a:t>«φραγμοί» </a:t>
            </a:r>
            <a:r>
              <a:rPr lang="el-GR" dirty="0" smtClean="0"/>
              <a:t>αυτοί </a:t>
            </a:r>
            <a:r>
              <a:rPr lang="el-GR" dirty="0"/>
              <a:t>δεν είναι </a:t>
            </a:r>
            <a:r>
              <a:rPr lang="el-GR" b="1" dirty="0"/>
              <a:t>επαρκείς</a:t>
            </a:r>
            <a:r>
              <a:rPr lang="el-GR" dirty="0"/>
              <a:t> για τη διασφάλιση του ανταγωνισμού.</a:t>
            </a:r>
          </a:p>
        </p:txBody>
      </p:sp>
    </p:spTree>
    <p:extLst>
      <p:ext uri="{BB962C8B-B14F-4D97-AF65-F5344CB8AC3E}">
        <p14:creationId xmlns:p14="http://schemas.microsoft.com/office/powerpoint/2010/main" val="1921290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543464"/>
            <a:ext cx="10515600" cy="5719313"/>
          </a:xfrm>
        </p:spPr>
        <p:txBody>
          <a:bodyPr>
            <a:normAutofit fontScale="92500"/>
          </a:bodyPr>
          <a:lstStyle/>
          <a:p>
            <a:pPr marL="0" indent="0">
              <a:buNone/>
            </a:pPr>
            <a:r>
              <a:rPr lang="el-GR" dirty="0"/>
              <a:t>Η ύπαρξη μηχανισμών διασφάλισης έναντι </a:t>
            </a:r>
            <a:r>
              <a:rPr lang="el-GR" dirty="0" smtClean="0"/>
              <a:t>δεσπόζουσας </a:t>
            </a:r>
            <a:r>
              <a:rPr lang="el-GR" dirty="0"/>
              <a:t>θέσης και εναρμονισμένων πρακτικών, δημιουργεί την εντύπωση στον πολίτη ότι επικρατεί μια ικανοποιητική προσέγγιση του τέλειου ανταγωνισμού (</a:t>
            </a:r>
            <a:r>
              <a:rPr lang="el-GR" dirty="0" err="1"/>
              <a:t>perfect</a:t>
            </a:r>
            <a:r>
              <a:rPr lang="el-GR" dirty="0"/>
              <a:t> </a:t>
            </a:r>
            <a:r>
              <a:rPr lang="el-GR" dirty="0" err="1"/>
              <a:t>competition</a:t>
            </a:r>
            <a:r>
              <a:rPr lang="el-GR" dirty="0"/>
              <a:t>) στην αγορά. Στην πραγματικότητα όμως οι περιπτώσεις ύπαρξης τέλειου ανταγωνισμού στην αγορά είναι μάλλον </a:t>
            </a:r>
            <a:r>
              <a:rPr lang="el-GR" dirty="0" smtClean="0"/>
              <a:t>σπάνιες</a:t>
            </a:r>
            <a:r>
              <a:rPr lang="en-US" dirty="0" smtClean="0"/>
              <a:t>.</a:t>
            </a:r>
          </a:p>
          <a:p>
            <a:pPr marL="0" indent="0">
              <a:buNone/>
            </a:pPr>
            <a:endParaRPr lang="en-US" dirty="0"/>
          </a:p>
          <a:p>
            <a:pPr marL="0" indent="0">
              <a:buNone/>
            </a:pPr>
            <a:r>
              <a:rPr lang="el-GR" dirty="0" smtClean="0"/>
              <a:t>Π.χ., στα </a:t>
            </a:r>
            <a:r>
              <a:rPr lang="el-GR" dirty="0"/>
              <a:t>αγροτικά προϊόντα, το ολιγοψώνιο αποτελεί τον </a:t>
            </a:r>
            <a:r>
              <a:rPr lang="el-GR" dirty="0" smtClean="0"/>
              <a:t>κανόνα. </a:t>
            </a:r>
            <a:r>
              <a:rPr lang="el-GR" dirty="0"/>
              <a:t>Ως </a:t>
            </a:r>
            <a:r>
              <a:rPr lang="el-GR" dirty="0" smtClean="0"/>
              <a:t>μεμονωμένες μονάδες, </a:t>
            </a:r>
            <a:r>
              <a:rPr lang="el-GR" dirty="0"/>
              <a:t>οι παραγωγοί δεν έχουν δύναμη διαπραγμάτευσης έναντι των ολιγάριθμων δυνητικών αγοραστών των προϊόντων τους, είτε για συγκυριακές πωλήσεις είτε για τη σύναψη μακροχρόνιων συμβάσεων. </a:t>
            </a:r>
            <a:endParaRPr lang="el-GR" dirty="0" smtClean="0"/>
          </a:p>
          <a:p>
            <a:pPr marL="0" indent="0">
              <a:buNone/>
            </a:pPr>
            <a:endParaRPr lang="el-GR" dirty="0"/>
          </a:p>
          <a:p>
            <a:pPr marL="0" indent="0">
              <a:buNone/>
            </a:pPr>
            <a:r>
              <a:rPr lang="el-GR" dirty="0"/>
              <a:t>Π</a:t>
            </a:r>
            <a:r>
              <a:rPr lang="el-GR" dirty="0" smtClean="0"/>
              <a:t>αραγωγοί – καταναλωτές = αδύνατα μέρη. </a:t>
            </a:r>
          </a:p>
          <a:p>
            <a:pPr marL="0" indent="0">
              <a:buNone/>
            </a:pPr>
            <a:r>
              <a:rPr lang="el-GR" dirty="0" smtClean="0"/>
              <a:t>Κυρίαρχα μέρη = φορείς </a:t>
            </a:r>
            <a:r>
              <a:rPr lang="el-GR" dirty="0"/>
              <a:t>που παρεμβάλλονται μεταξύ παραγωγών και </a:t>
            </a:r>
            <a:r>
              <a:rPr lang="el-GR" dirty="0" smtClean="0"/>
              <a:t>καταναλωτών. </a:t>
            </a:r>
            <a:endParaRPr lang="el-GR" dirty="0"/>
          </a:p>
        </p:txBody>
      </p:sp>
    </p:spTree>
    <p:extLst>
      <p:ext uri="{BB962C8B-B14F-4D97-AF65-F5344CB8AC3E}">
        <p14:creationId xmlns:p14="http://schemas.microsoft.com/office/powerpoint/2010/main" val="308142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388189"/>
            <a:ext cx="10515600" cy="6081622"/>
          </a:xfrm>
        </p:spPr>
        <p:txBody>
          <a:bodyPr>
            <a:normAutofit/>
          </a:bodyPr>
          <a:lstStyle/>
          <a:p>
            <a:pPr marL="0" indent="0" algn="ctr">
              <a:buNone/>
            </a:pPr>
            <a:r>
              <a:rPr lang="el-GR" dirty="0" smtClean="0"/>
              <a:t>2) ΚΕΡΔΟΣ: ΕΥΛΟΓΙΑ Η ΚΑΤΑΡΑ;</a:t>
            </a:r>
          </a:p>
          <a:p>
            <a:pPr marL="0" indent="0">
              <a:buNone/>
            </a:pPr>
            <a:endParaRPr lang="el-GR" dirty="0"/>
          </a:p>
          <a:p>
            <a:pPr marL="0" indent="0">
              <a:buNone/>
            </a:pPr>
            <a:r>
              <a:rPr lang="el-GR" dirty="0" smtClean="0"/>
              <a:t>Επιδίωξη </a:t>
            </a:r>
            <a:r>
              <a:rPr lang="el-GR" dirty="0"/>
              <a:t>μεγιστοποίησης του κέρδους (</a:t>
            </a:r>
            <a:r>
              <a:rPr lang="el-GR" dirty="0" err="1"/>
              <a:t>profit</a:t>
            </a:r>
            <a:r>
              <a:rPr lang="el-GR" dirty="0"/>
              <a:t> </a:t>
            </a:r>
            <a:r>
              <a:rPr lang="el-GR" dirty="0" err="1"/>
              <a:t>maximization</a:t>
            </a:r>
            <a:r>
              <a:rPr lang="el-GR" dirty="0"/>
              <a:t>) </a:t>
            </a:r>
            <a:r>
              <a:rPr lang="el-GR" dirty="0" smtClean="0"/>
              <a:t>= στόχος </a:t>
            </a:r>
            <a:r>
              <a:rPr lang="el-GR" dirty="0"/>
              <a:t>κάθε </a:t>
            </a:r>
            <a:r>
              <a:rPr lang="el-GR" dirty="0" smtClean="0"/>
              <a:t>επιχείρησης.</a:t>
            </a:r>
          </a:p>
          <a:p>
            <a:pPr marL="0" indent="0">
              <a:buNone/>
            </a:pPr>
            <a:r>
              <a:rPr lang="el-GR" dirty="0" smtClean="0"/>
              <a:t> </a:t>
            </a:r>
          </a:p>
          <a:p>
            <a:pPr marL="0" indent="0">
              <a:buNone/>
            </a:pPr>
            <a:r>
              <a:rPr lang="el-GR" dirty="0" smtClean="0"/>
              <a:t>ΕΥΛΟΓΙΑ η </a:t>
            </a:r>
            <a:r>
              <a:rPr lang="el-GR" dirty="0"/>
              <a:t>ε</a:t>
            </a:r>
            <a:r>
              <a:rPr lang="el-GR" dirty="0" smtClean="0"/>
              <a:t>πιδίωξη μεγιστοποίησης του κέρδους αποκλειστικά </a:t>
            </a:r>
            <a:r>
              <a:rPr lang="el-GR" dirty="0"/>
              <a:t>με </a:t>
            </a:r>
            <a:r>
              <a:rPr lang="el-GR" b="1" dirty="0"/>
              <a:t>θεμιτά</a:t>
            </a:r>
            <a:r>
              <a:rPr lang="el-GR" dirty="0"/>
              <a:t> </a:t>
            </a:r>
            <a:r>
              <a:rPr lang="el-GR" dirty="0" smtClean="0"/>
              <a:t>μέσα, όπως:</a:t>
            </a:r>
          </a:p>
          <a:p>
            <a:pPr marL="0" indent="0">
              <a:buNone/>
            </a:pPr>
            <a:r>
              <a:rPr lang="el-GR" dirty="0" smtClean="0"/>
              <a:t>Ορθολογική χρήση συντελεστών </a:t>
            </a:r>
            <a:r>
              <a:rPr lang="el-GR" dirty="0"/>
              <a:t>παραγωγής </a:t>
            </a:r>
            <a:r>
              <a:rPr lang="el-GR" dirty="0" smtClean="0"/>
              <a:t>(εξοικονόμηση)</a:t>
            </a:r>
          </a:p>
          <a:p>
            <a:pPr marL="0" indent="0">
              <a:buNone/>
            </a:pPr>
            <a:r>
              <a:rPr lang="el-GR" dirty="0" smtClean="0"/>
              <a:t>Παραγωγή εναρμονισμένη </a:t>
            </a:r>
            <a:r>
              <a:rPr lang="el-GR" dirty="0"/>
              <a:t>με τη </a:t>
            </a:r>
            <a:r>
              <a:rPr lang="el-GR" dirty="0" smtClean="0"/>
              <a:t>ζήτηση (αποθέματα επιβαρύνουν κόστος)</a:t>
            </a:r>
          </a:p>
          <a:p>
            <a:pPr marL="0" indent="0">
              <a:buNone/>
            </a:pPr>
            <a:r>
              <a:rPr lang="el-GR" dirty="0" smtClean="0"/>
              <a:t>Επιλογή τόπου </a:t>
            </a:r>
            <a:r>
              <a:rPr lang="el-GR" dirty="0"/>
              <a:t>εγκατάστασης </a:t>
            </a:r>
            <a:r>
              <a:rPr lang="el-GR" dirty="0" smtClean="0"/>
              <a:t>(κόστος μεταφοράς) </a:t>
            </a:r>
          </a:p>
          <a:p>
            <a:pPr marL="0" indent="0">
              <a:buNone/>
            </a:pPr>
            <a:r>
              <a:rPr lang="el-GR" dirty="0" smtClean="0"/>
              <a:t>Επένδυση </a:t>
            </a:r>
            <a:r>
              <a:rPr lang="el-GR" dirty="0"/>
              <a:t>στη γνώση </a:t>
            </a:r>
            <a:r>
              <a:rPr lang="el-GR" dirty="0" smtClean="0"/>
              <a:t>(έρευνα)</a:t>
            </a:r>
            <a:endParaRPr lang="el-GR" dirty="0"/>
          </a:p>
        </p:txBody>
      </p:sp>
    </p:spTree>
    <p:extLst>
      <p:ext uri="{BB962C8B-B14F-4D97-AF65-F5344CB8AC3E}">
        <p14:creationId xmlns:p14="http://schemas.microsoft.com/office/powerpoint/2010/main" val="2832290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2694"/>
            <a:ext cx="10515600" cy="6133381"/>
          </a:xfrm>
        </p:spPr>
        <p:txBody>
          <a:bodyPr/>
          <a:lstStyle/>
          <a:p>
            <a:pPr marL="0" indent="0">
              <a:buNone/>
            </a:pPr>
            <a:r>
              <a:rPr lang="el-GR" dirty="0" smtClean="0"/>
              <a:t>ΚΑΤΑΡΑ η επιδίωξη μεγιστοποίησης του κέρδους με </a:t>
            </a:r>
            <a:r>
              <a:rPr lang="el-GR" b="1" dirty="0" smtClean="0"/>
              <a:t>αθέμιτα</a:t>
            </a:r>
            <a:r>
              <a:rPr lang="el-GR" dirty="0" smtClean="0"/>
              <a:t> μέσα, όπως:</a:t>
            </a:r>
          </a:p>
          <a:p>
            <a:pPr marL="0" indent="0">
              <a:buNone/>
            </a:pPr>
            <a:endParaRPr lang="el-GR" dirty="0" smtClean="0"/>
          </a:p>
          <a:p>
            <a:pPr marL="0" indent="0">
              <a:buNone/>
            </a:pPr>
            <a:r>
              <a:rPr lang="el-GR" dirty="0" smtClean="0"/>
              <a:t>Απαράδεκτες </a:t>
            </a:r>
            <a:r>
              <a:rPr lang="el-GR" dirty="0"/>
              <a:t>συνθήκες εκτροφής ζώων </a:t>
            </a:r>
            <a:r>
              <a:rPr lang="el-GR" dirty="0" smtClean="0"/>
              <a:t>(διοξίνες, τρελές αγελάδες)</a:t>
            </a:r>
          </a:p>
          <a:p>
            <a:pPr marL="0" indent="0">
              <a:buNone/>
            </a:pPr>
            <a:r>
              <a:rPr lang="el-GR" dirty="0" smtClean="0"/>
              <a:t>Παραπλανητική – συγκριτική διαφήμιση – προσφορές</a:t>
            </a:r>
          </a:p>
          <a:p>
            <a:pPr marL="0" indent="0">
              <a:buNone/>
            </a:pPr>
            <a:r>
              <a:rPr lang="el-GR" dirty="0" smtClean="0"/>
              <a:t>Ελαττωματικά προϊόντα </a:t>
            </a:r>
          </a:p>
          <a:p>
            <a:pPr marL="0" indent="0">
              <a:buNone/>
            </a:pPr>
            <a:r>
              <a:rPr lang="el-GR" dirty="0" smtClean="0"/>
              <a:t>Εξαπάτηση καταναλωτών (ψιλά γράμματα)</a:t>
            </a:r>
          </a:p>
          <a:p>
            <a:pPr marL="0" indent="0">
              <a:buNone/>
            </a:pPr>
            <a:r>
              <a:rPr lang="el-GR" dirty="0" smtClean="0"/>
              <a:t>Παραβίαση εργατικής νομοθεσίας </a:t>
            </a:r>
          </a:p>
          <a:p>
            <a:pPr marL="0" indent="0">
              <a:buNone/>
            </a:pPr>
            <a:r>
              <a:rPr lang="el-GR" dirty="0" smtClean="0"/>
              <a:t>Καταστροφή περιβάλλοντος</a:t>
            </a:r>
          </a:p>
          <a:p>
            <a:pPr marL="0" indent="0">
              <a:buNone/>
            </a:pPr>
            <a:endParaRPr lang="el-GR" dirty="0"/>
          </a:p>
        </p:txBody>
      </p:sp>
    </p:spTree>
    <p:extLst>
      <p:ext uri="{BB962C8B-B14F-4D97-AF65-F5344CB8AC3E}">
        <p14:creationId xmlns:p14="http://schemas.microsoft.com/office/powerpoint/2010/main" val="3740357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22694"/>
            <a:ext cx="10515600" cy="6176514"/>
          </a:xfrm>
        </p:spPr>
        <p:txBody>
          <a:bodyPr>
            <a:normAutofit fontScale="62500" lnSpcReduction="20000"/>
          </a:bodyPr>
          <a:lstStyle/>
          <a:p>
            <a:pPr marL="0" indent="0" algn="ctr">
              <a:buNone/>
            </a:pPr>
            <a:r>
              <a:rPr lang="el-GR" sz="5700" dirty="0" smtClean="0"/>
              <a:t>ΠΛΟΥΣΙΟΙ ΚΑΙ ΦΤΩΧΟΙ</a:t>
            </a:r>
          </a:p>
          <a:p>
            <a:pPr marL="0" indent="0">
              <a:buNone/>
            </a:pPr>
            <a:endParaRPr lang="el-GR" dirty="0" smtClean="0"/>
          </a:p>
          <a:p>
            <a:pPr marL="0" indent="0">
              <a:buNone/>
            </a:pPr>
            <a:r>
              <a:rPr lang="el-GR" sz="3200" dirty="0"/>
              <a:t>Οικονομικά συστήματα οικοδομήθηκαν με επίκεντρο τις απόψεις περί ατομικού και κοινωνικού πλούτου και περί δίκαιης κατανομής των εισοδημάτων, με ποικιλία αποχρώσεων και ιδιομορφιών για το καθένα από </a:t>
            </a:r>
            <a:r>
              <a:rPr lang="el-GR" sz="3200" dirty="0" smtClean="0"/>
              <a:t>αυτά</a:t>
            </a:r>
          </a:p>
          <a:p>
            <a:pPr marL="0" indent="0" algn="ctr">
              <a:buNone/>
            </a:pPr>
            <a:r>
              <a:rPr lang="el-GR" sz="3200" dirty="0" smtClean="0"/>
              <a:t>ΑΛΛΑ ΣΤΗΝ ΠΡΑΞΗ</a:t>
            </a:r>
          </a:p>
          <a:p>
            <a:pPr marL="0" indent="0">
              <a:buNone/>
            </a:pPr>
            <a:r>
              <a:rPr lang="el-GR" sz="3200" dirty="0" smtClean="0"/>
              <a:t>ισότητα </a:t>
            </a:r>
            <a:r>
              <a:rPr lang="el-GR" sz="3200" dirty="0"/>
              <a:t>στην κατανομή του πλούτου δεν είναι εφικτή σε ανθρώπινες κοινωνίες, ούτε ισότητα στα εισοδήματα. </a:t>
            </a:r>
            <a:r>
              <a:rPr lang="el-GR" sz="3200" dirty="0" smtClean="0"/>
              <a:t>                                                                       </a:t>
            </a:r>
          </a:p>
          <a:p>
            <a:pPr marL="0" indent="0" algn="ctr">
              <a:buNone/>
            </a:pPr>
            <a:r>
              <a:rPr lang="el-GR" sz="3200" dirty="0" smtClean="0"/>
              <a:t>ΜΠΟΡΟΥΝ ΟΜΩΣ ΝΑ ΤΕΘΟΥΝ ΟΡΙΑ</a:t>
            </a:r>
            <a:endParaRPr lang="el-GR" sz="3200" dirty="0"/>
          </a:p>
          <a:p>
            <a:pPr marL="0" indent="0">
              <a:buNone/>
            </a:pPr>
            <a:endParaRPr lang="el-GR" sz="3200" dirty="0" smtClean="0"/>
          </a:p>
          <a:p>
            <a:pPr marL="0" indent="0" algn="ctr">
              <a:buNone/>
            </a:pPr>
            <a:r>
              <a:rPr lang="el-GR" sz="3200" dirty="0" smtClean="0"/>
              <a:t>ΠΕΡΙΠΤΩΣΕΙΣ </a:t>
            </a:r>
            <a:r>
              <a:rPr lang="el-GR" sz="3200" dirty="0"/>
              <a:t>ΜΕΛΕΤΗΣ</a:t>
            </a:r>
          </a:p>
          <a:p>
            <a:pPr marL="0" indent="0" algn="ctr">
              <a:buNone/>
            </a:pPr>
            <a:r>
              <a:rPr lang="el-GR" sz="3200" dirty="0"/>
              <a:t>Καλλιτέχνες, αθλητές</a:t>
            </a:r>
          </a:p>
          <a:p>
            <a:pPr marL="0" indent="0" algn="ctr">
              <a:buNone/>
            </a:pPr>
            <a:endParaRPr lang="el-GR" sz="3200" dirty="0"/>
          </a:p>
          <a:p>
            <a:pPr marL="0" indent="0" algn="ctr">
              <a:buNone/>
            </a:pPr>
            <a:r>
              <a:rPr lang="el-GR" sz="3200" dirty="0" smtClean="0"/>
              <a:t>ΟΙΚΟΝΟΜΙΚΑ </a:t>
            </a:r>
            <a:r>
              <a:rPr lang="el-GR" sz="3200" dirty="0"/>
              <a:t>ΣΥΜΦΕΡΟΝΤΑ – ΠΟΛΙΤΙΚΗ ΕΠΙΡΡΟΗ (τσιφλικάδες, </a:t>
            </a:r>
            <a:r>
              <a:rPr lang="el-GR" sz="3200" dirty="0" smtClean="0"/>
              <a:t>σπόνσορες, </a:t>
            </a:r>
            <a:r>
              <a:rPr lang="en-US" sz="3200" dirty="0" smtClean="0"/>
              <a:t>lobbies</a:t>
            </a:r>
            <a:r>
              <a:rPr lang="el-GR" sz="3200" dirty="0" smtClean="0"/>
              <a:t>)</a:t>
            </a:r>
            <a:endParaRPr lang="el-GR" sz="3200" dirty="0"/>
          </a:p>
          <a:p>
            <a:pPr marL="0" indent="0">
              <a:buNone/>
            </a:pPr>
            <a:endParaRPr lang="el-GR" sz="3200" dirty="0" smtClean="0"/>
          </a:p>
          <a:p>
            <a:pPr marL="0" indent="0">
              <a:buNone/>
            </a:pPr>
            <a:r>
              <a:rPr lang="el-GR" sz="3200" dirty="0" smtClean="0"/>
              <a:t>Όπου </a:t>
            </a:r>
            <a:r>
              <a:rPr lang="el-GR" sz="3200" dirty="0"/>
              <a:t>η </a:t>
            </a:r>
            <a:r>
              <a:rPr lang="el-GR" sz="3200" dirty="0" smtClean="0"/>
              <a:t>συνεννόηση </a:t>
            </a:r>
            <a:r>
              <a:rPr lang="el-GR" sz="3200" dirty="0"/>
              <a:t>και </a:t>
            </a:r>
            <a:r>
              <a:rPr lang="el-GR" sz="3200" dirty="0" smtClean="0"/>
              <a:t>η κοινωνική αλληλεγγύη </a:t>
            </a:r>
            <a:r>
              <a:rPr lang="el-GR" sz="3200" dirty="0"/>
              <a:t>υποκαθίσταται από την επιδίωξη ισχύος και επιβολής στους άλλους, είναι επόμενο να συνυπάρχει η συγκέντρωση πλούτου με την ανέχεια. </a:t>
            </a:r>
            <a:endParaRPr lang="el-GR" sz="3200" dirty="0" smtClean="0"/>
          </a:p>
          <a:p>
            <a:pPr marL="0" indent="0">
              <a:buNone/>
            </a:pPr>
            <a:r>
              <a:rPr lang="el-GR" sz="3200" dirty="0" smtClean="0"/>
              <a:t>Αν </a:t>
            </a:r>
            <a:r>
              <a:rPr lang="el-GR" sz="3200" dirty="0"/>
              <a:t>η απόσταση μεταξύ τους είναι </a:t>
            </a:r>
            <a:r>
              <a:rPr lang="el-GR" sz="3200" dirty="0" smtClean="0"/>
              <a:t>μεγάλη (ακρότητα) </a:t>
            </a:r>
            <a:r>
              <a:rPr lang="el-GR" sz="3200" dirty="0"/>
              <a:t>και </a:t>
            </a:r>
            <a:r>
              <a:rPr lang="el-GR" sz="3200" dirty="0" smtClean="0"/>
              <a:t>οι φτωχοί είναι πολλοί, </a:t>
            </a:r>
            <a:r>
              <a:rPr lang="el-GR" sz="3200" dirty="0"/>
              <a:t>συνήθως προμηνύεται κοινωνική αστάθεια, αυξημένη εγκληματικότητα και πολιτική αναταραχή. </a:t>
            </a:r>
          </a:p>
          <a:p>
            <a:pPr marL="0" indent="0">
              <a:buNone/>
            </a:pPr>
            <a:endParaRPr lang="el-GR" dirty="0"/>
          </a:p>
        </p:txBody>
      </p:sp>
    </p:spTree>
    <p:extLst>
      <p:ext uri="{BB962C8B-B14F-4D97-AF65-F5344CB8AC3E}">
        <p14:creationId xmlns:p14="http://schemas.microsoft.com/office/powerpoint/2010/main" val="948569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38200" y="431321"/>
            <a:ext cx="10515600" cy="6081622"/>
          </a:xfrm>
        </p:spPr>
        <p:txBody>
          <a:bodyPr>
            <a:normAutofit fontScale="85000" lnSpcReduction="20000"/>
          </a:bodyPr>
          <a:lstStyle/>
          <a:p>
            <a:pPr marL="0" indent="0" algn="ctr">
              <a:buNone/>
            </a:pPr>
            <a:r>
              <a:rPr lang="el-GR" dirty="0" smtClean="0"/>
              <a:t>ΤΙ ΕΙΝΑΙ ΕΙΣΟΔΗΜΑ;</a:t>
            </a:r>
          </a:p>
          <a:p>
            <a:pPr marL="0" indent="0">
              <a:buNone/>
            </a:pPr>
            <a:endParaRPr lang="el-GR" dirty="0" smtClean="0"/>
          </a:p>
          <a:p>
            <a:pPr marL="0" indent="0">
              <a:buNone/>
            </a:pPr>
            <a:r>
              <a:rPr lang="el-GR" dirty="0" smtClean="0"/>
              <a:t>ΣΩΚΡΑΤΗΣ: Εισόδημα </a:t>
            </a:r>
            <a:r>
              <a:rPr lang="el-GR" dirty="0"/>
              <a:t>είναι ό,τι αυξάνει την περιουσία και είναι ωφέλιμο για τη ζωή των </a:t>
            </a:r>
            <a:r>
              <a:rPr lang="el-GR" dirty="0" smtClean="0"/>
              <a:t>ανθρώπων.</a:t>
            </a:r>
          </a:p>
          <a:p>
            <a:pPr marL="0" indent="0" algn="just">
              <a:buNone/>
            </a:pPr>
            <a:r>
              <a:rPr lang="el-GR" dirty="0" smtClean="0"/>
              <a:t>ΛΕΞΙΚΟ: Το </a:t>
            </a:r>
            <a:r>
              <a:rPr lang="el-GR" dirty="0"/>
              <a:t>άθροισμα των εσόδων που προέρχονται από εργασία (μισθοί, ημερομίσθια, αμοιβές), από κεφάλαιο (τόκοι, ενοίκια) και από επιχειρηματικότητα (κέρδη μερίσματα</a:t>
            </a:r>
            <a:r>
              <a:rPr lang="el-GR" dirty="0" smtClean="0"/>
              <a:t>).</a:t>
            </a:r>
          </a:p>
          <a:p>
            <a:pPr marL="0" indent="0" algn="ctr">
              <a:buNone/>
            </a:pPr>
            <a:r>
              <a:rPr lang="el-GR" dirty="0" smtClean="0"/>
              <a:t>ΜΙΚΤΟ – ΚΑΘΑΡΟ                            ΕΘΝΙΚΟ – ΚΑΤΑ ΚΕΦΑΛΗΝ </a:t>
            </a:r>
          </a:p>
          <a:p>
            <a:pPr marL="0" indent="0" algn="ctr">
              <a:buNone/>
            </a:pPr>
            <a:endParaRPr lang="el-GR" sz="4000" dirty="0" smtClean="0"/>
          </a:p>
          <a:p>
            <a:pPr marL="0" indent="0" algn="ctr">
              <a:buNone/>
            </a:pPr>
            <a:r>
              <a:rPr lang="el-GR" sz="4000" dirty="0" smtClean="0"/>
              <a:t>ΧΡΗΜΑ = ΘΕΟΣ – ΑΥΤΟΣΚΟΠΟΣ; </a:t>
            </a:r>
          </a:p>
          <a:p>
            <a:pPr marL="0" indent="0">
              <a:buNone/>
            </a:pPr>
            <a:r>
              <a:rPr lang="el-GR" dirty="0" smtClean="0"/>
              <a:t>Η απόλυτη περιφρόνηση του χρήματος είναι ακραία, όμως η εκτεταμένη σημερινή αποστασιοποίηση </a:t>
            </a:r>
            <a:r>
              <a:rPr lang="el-GR" dirty="0"/>
              <a:t>από αξίες άλλες πλην του χρήματος είναι εξίσου </a:t>
            </a:r>
            <a:r>
              <a:rPr lang="el-GR" dirty="0" smtClean="0"/>
              <a:t>ακραία. </a:t>
            </a:r>
            <a:r>
              <a:rPr lang="el-GR" dirty="0"/>
              <a:t>Η εκτίμηση και άλλων </a:t>
            </a:r>
            <a:r>
              <a:rPr lang="el-GR" dirty="0" smtClean="0"/>
              <a:t>παραμέτρων αποτελεί </a:t>
            </a:r>
            <a:r>
              <a:rPr lang="el-GR" dirty="0"/>
              <a:t>ζήτημα παιδείας αλλά και ζήτημα κοινωνικής </a:t>
            </a:r>
            <a:r>
              <a:rPr lang="el-GR" dirty="0" smtClean="0"/>
              <a:t>αντίστασης (π.χ., προστασία περιβάλλοντος).  </a:t>
            </a:r>
          </a:p>
          <a:p>
            <a:pPr marL="0" indent="0">
              <a:buNone/>
            </a:pPr>
            <a:r>
              <a:rPr lang="el-GR" dirty="0"/>
              <a:t>Ο τρόπος μέτρησης του εισοδήματος είναι γενικά προσεγγιστικός και ανεπαρκής. Δεν περιλαμβάνει την εθελοντική και γενικότερα την μη αμειβόμενη εργασία, όπως είναι η εργασία στο </a:t>
            </a:r>
            <a:r>
              <a:rPr lang="el-GR" dirty="0" smtClean="0"/>
              <a:t>σπίτι. </a:t>
            </a:r>
            <a:endParaRPr lang="el-GR" dirty="0"/>
          </a:p>
          <a:p>
            <a:pPr marL="0" indent="0">
              <a:buNone/>
            </a:pPr>
            <a:endParaRPr lang="el-GR" dirty="0"/>
          </a:p>
        </p:txBody>
      </p:sp>
    </p:spTree>
    <p:extLst>
      <p:ext uri="{BB962C8B-B14F-4D97-AF65-F5344CB8AC3E}">
        <p14:creationId xmlns:p14="http://schemas.microsoft.com/office/powerpoint/2010/main" val="384211855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1153</Words>
  <Application>Microsoft Office PowerPoint</Application>
  <PresentationFormat>Ευρεία οθόνη</PresentationFormat>
  <Paragraphs>110</Paragraphs>
  <Slides>12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12</vt:i4>
      </vt:variant>
    </vt:vector>
  </HeadingPairs>
  <TitlesOfParts>
    <vt:vector size="16"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uop_user</dc:creator>
  <cp:lastModifiedBy>Michael</cp:lastModifiedBy>
  <cp:revision>18</cp:revision>
  <dcterms:created xsi:type="dcterms:W3CDTF">2015-10-14T12:21:46Z</dcterms:created>
  <dcterms:modified xsi:type="dcterms:W3CDTF">2021-06-11T07:48:20Z</dcterms:modified>
</cp:coreProperties>
</file>