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9" r:id="rId2"/>
    <p:sldId id="341" r:id="rId3"/>
    <p:sldId id="342" r:id="rId4"/>
    <p:sldId id="343" r:id="rId5"/>
    <p:sldId id="344" r:id="rId6"/>
    <p:sldId id="345" r:id="rId7"/>
    <p:sldId id="346" r:id="rId8"/>
    <p:sldId id="347" r:id="rId9"/>
    <p:sldId id="348" r:id="rId10"/>
    <p:sldId id="349" r:id="rId11"/>
    <p:sldId id="350" r:id="rId12"/>
    <p:sldId id="360" r:id="rId13"/>
    <p:sldId id="361" r:id="rId14"/>
    <p:sldId id="351" r:id="rId15"/>
    <p:sldId id="352" r:id="rId16"/>
    <p:sldId id="353" r:id="rId17"/>
    <p:sldId id="358" r:id="rId18"/>
    <p:sldId id="359" r:id="rId19"/>
    <p:sldId id="354" r:id="rId20"/>
    <p:sldId id="355" r:id="rId21"/>
    <p:sldId id="356" r:id="rId22"/>
    <p:sldId id="357" r:id="rId23"/>
    <p:sldId id="362" r:id="rId24"/>
    <p:sldId id="363" r:id="rId25"/>
    <p:sldId id="364" r:id="rId26"/>
    <p:sldId id="365" r:id="rId27"/>
    <p:sldId id="366" r:id="rId28"/>
    <p:sldId id="367" r:id="rId29"/>
    <p:sldId id="368" r:id="rId30"/>
    <p:sldId id="369" r:id="rId31"/>
    <p:sldId id="370" r:id="rId32"/>
    <p:sldId id="371" r:id="rId33"/>
    <p:sldId id="373" r:id="rId34"/>
    <p:sldId id="372"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60"/>
  </p:normalViewPr>
  <p:slideViewPr>
    <p:cSldViewPr>
      <p:cViewPr varScale="1">
        <p:scale>
          <a:sx n="64" d="100"/>
          <a:sy n="64" d="100"/>
        </p:scale>
        <p:origin x="-996"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621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5B5D771E-F36A-4614-8EBA-6F32D58EE837}" type="datetimeFigureOut">
              <a:rPr lang="el-GR" smtClean="0"/>
              <a:pPr/>
              <a:t>11/11/2014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A691A8-7F60-45F4-8B47-425D866AEC1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6"/>
          <p:cNvSpPr>
            <a:spLocks noGrp="1" noChangeArrowheads="1"/>
          </p:cNvSpPr>
          <p:nvPr>
            <p:ph type="ftr" sz="quarter" idx="10"/>
          </p:nvPr>
        </p:nvSpPr>
        <p:spPr>
          <a:ln/>
        </p:spPr>
        <p:txBody>
          <a:bodyPr/>
          <a:lstStyle>
            <a:lvl1pPr>
              <a:defRPr/>
            </a:lvl1pPr>
          </a:lstStyle>
          <a:p>
            <a:pPr>
              <a:defRPr/>
            </a:pPr>
            <a:endParaRPr lang="el-GR"/>
          </a:p>
        </p:txBody>
      </p:sp>
      <p:sp>
        <p:nvSpPr>
          <p:cNvPr id="6" name="Rectangle 27"/>
          <p:cNvSpPr>
            <a:spLocks noGrp="1" noChangeArrowheads="1"/>
          </p:cNvSpPr>
          <p:nvPr>
            <p:ph type="sldNum" sz="quarter" idx="11"/>
          </p:nvPr>
        </p:nvSpPr>
        <p:spPr>
          <a:ln/>
        </p:spPr>
        <p:txBody>
          <a:bodyPr/>
          <a:lstStyle>
            <a:lvl1pPr>
              <a:defRPr/>
            </a:lvl1pPr>
          </a:lstStyle>
          <a:p>
            <a:pPr>
              <a:defRPr/>
            </a:pPr>
            <a:fld id="{4F220363-29EE-4407-AE96-0D5191EE103D}" type="slidenum">
              <a:rPr lang="el-GR"/>
              <a:pPr>
                <a:defRPr/>
              </a:pPr>
              <a:t>‹#›</a:t>
            </a:fld>
            <a:endParaRPr lang="el-GR"/>
          </a:p>
        </p:txBody>
      </p:sp>
      <p:sp>
        <p:nvSpPr>
          <p:cNvPr id="7" name="Rectangle 28"/>
          <p:cNvSpPr>
            <a:spLocks noGrp="1" noChangeArrowheads="1"/>
          </p:cNvSpPr>
          <p:nvPr>
            <p:ph type="dt" sz="half" idx="12"/>
          </p:nvPr>
        </p:nvSpPr>
        <p:spPr>
          <a:ln/>
        </p:spPr>
        <p:txBody>
          <a:bodyPr/>
          <a:lstStyle>
            <a:lvl1pPr>
              <a:defRPr/>
            </a:lvl1pPr>
          </a:lstStyle>
          <a:p>
            <a:pPr>
              <a:defRPr/>
            </a:pP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5B5D771E-F36A-4614-8EBA-6F32D58EE837}" type="datetimeFigureOut">
              <a:rPr lang="el-GR" smtClean="0"/>
              <a:pPr/>
              <a:t>11/11/2014</a:t>
            </a:fld>
            <a:endParaRPr lang="el-GR"/>
          </a:p>
        </p:txBody>
      </p:sp>
      <p:sp>
        <p:nvSpPr>
          <p:cNvPr id="27" name="26 - Θέση αριθμού διαφάνειας"/>
          <p:cNvSpPr>
            <a:spLocks noGrp="1"/>
          </p:cNvSpPr>
          <p:nvPr>
            <p:ph type="sldNum" sz="quarter" idx="11"/>
          </p:nvPr>
        </p:nvSpPr>
        <p:spPr/>
        <p:txBody>
          <a:bodyPr rtlCol="0"/>
          <a:lstStyle/>
          <a:p>
            <a:fld id="{B1A691A8-7F60-45F4-8B47-425D866AEC17}"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5B5D771E-F36A-4614-8EBA-6F32D58EE837}" type="datetimeFigureOut">
              <a:rPr lang="el-GR" smtClean="0"/>
              <a:pPr/>
              <a:t>11/11/2014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B1A691A8-7F60-45F4-8B47-425D866AEC1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5D771E-F36A-4614-8EBA-6F32D58EE837}" type="datetimeFigureOut">
              <a:rPr lang="el-GR" smtClean="0"/>
              <a:pPr/>
              <a:t>11/11/2014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1A691A8-7F60-45F4-8B47-425D866AEC1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5D771E-F36A-4614-8EBA-6F32D58EE837}" type="datetimeFigureOut">
              <a:rPr lang="el-GR" smtClean="0"/>
              <a:pPr/>
              <a:t>11/11/2014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A691A8-7F60-45F4-8B47-425D866AEC1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4282" y="928670"/>
            <a:ext cx="8458200" cy="1470025"/>
          </a:xfrm>
        </p:spPr>
        <p:txBody>
          <a:bodyPr/>
          <a:lstStyle/>
          <a:p>
            <a:r>
              <a:rPr lang="el-GR" dirty="0" smtClean="0"/>
              <a:t>Αισθητήρια όργανα</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rrowheads="1"/>
          </p:cNvSpPr>
          <p:nvPr>
            <p:ph type="title"/>
          </p:nvPr>
        </p:nvSpPr>
        <p:spPr>
          <a:xfrm>
            <a:off x="357158" y="500042"/>
            <a:ext cx="8229600" cy="1066800"/>
          </a:xfrm>
        </p:spPr>
        <p:txBody>
          <a:bodyPr/>
          <a:lstStyle/>
          <a:p>
            <a:r>
              <a:rPr lang="el-GR" dirty="0" err="1"/>
              <a:t>Εσω</a:t>
            </a:r>
            <a:r>
              <a:rPr lang="el-GR" dirty="0"/>
              <a:t> ους</a:t>
            </a:r>
            <a:r>
              <a:rPr lang="el-GR" dirty="0" smtClean="0"/>
              <a:t>: </a:t>
            </a:r>
            <a:r>
              <a:rPr lang="el-GR" dirty="0" err="1" smtClean="0"/>
              <a:t>Οστέϊνος</a:t>
            </a:r>
            <a:r>
              <a:rPr lang="el-GR" dirty="0" smtClean="0"/>
              <a:t>  </a:t>
            </a:r>
            <a:r>
              <a:rPr lang="el-GR" dirty="0"/>
              <a:t>λαβύρινθος</a:t>
            </a:r>
          </a:p>
        </p:txBody>
      </p:sp>
      <p:sp>
        <p:nvSpPr>
          <p:cNvPr id="292867" name="Rectangle 3"/>
          <p:cNvSpPr>
            <a:spLocks noGrp="1" noRot="1" noChangeArrowheads="1"/>
          </p:cNvSpPr>
          <p:nvPr>
            <p:ph type="body" idx="1"/>
          </p:nvPr>
        </p:nvSpPr>
        <p:spPr/>
        <p:txBody>
          <a:bodyPr/>
          <a:lstStyle/>
          <a:p>
            <a:endParaRPr lang="el-GR"/>
          </a:p>
        </p:txBody>
      </p:sp>
      <p:pic>
        <p:nvPicPr>
          <p:cNvPr id="292868" name="Picture 4" descr="Gray920"/>
          <p:cNvPicPr>
            <a:picLocks noChangeAspect="1" noChangeArrowheads="1"/>
          </p:cNvPicPr>
          <p:nvPr/>
        </p:nvPicPr>
        <p:blipFill>
          <a:blip r:embed="rId2"/>
          <a:srcRect/>
          <a:stretch>
            <a:fillRect/>
          </a:stretch>
        </p:blipFill>
        <p:spPr bwMode="auto">
          <a:xfrm>
            <a:off x="179388" y="2060575"/>
            <a:ext cx="4679950" cy="3960813"/>
          </a:xfrm>
          <a:prstGeom prst="rect">
            <a:avLst/>
          </a:prstGeom>
          <a:noFill/>
        </p:spPr>
      </p:pic>
      <p:pic>
        <p:nvPicPr>
          <p:cNvPr id="292869" name="Picture 5" descr="Gray921"/>
          <p:cNvPicPr>
            <a:picLocks noChangeAspect="1" noChangeArrowheads="1"/>
          </p:cNvPicPr>
          <p:nvPr/>
        </p:nvPicPr>
        <p:blipFill>
          <a:blip r:embed="rId3"/>
          <a:srcRect/>
          <a:stretch>
            <a:fillRect/>
          </a:stretch>
        </p:blipFill>
        <p:spPr bwMode="auto">
          <a:xfrm>
            <a:off x="4895850" y="1628775"/>
            <a:ext cx="4248150" cy="44672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rrowheads="1"/>
          </p:cNvSpPr>
          <p:nvPr>
            <p:ph type="title"/>
          </p:nvPr>
        </p:nvSpPr>
        <p:spPr>
          <a:xfrm>
            <a:off x="500034" y="642918"/>
            <a:ext cx="8229600" cy="1066800"/>
          </a:xfrm>
        </p:spPr>
        <p:txBody>
          <a:bodyPr/>
          <a:lstStyle/>
          <a:p>
            <a:r>
              <a:rPr lang="el-GR" dirty="0" err="1"/>
              <a:t>Εσω</a:t>
            </a:r>
            <a:r>
              <a:rPr lang="el-GR" dirty="0"/>
              <a:t> </a:t>
            </a:r>
            <a:r>
              <a:rPr lang="el-GR" dirty="0" err="1"/>
              <a:t>ους:Υμενώδης</a:t>
            </a:r>
            <a:r>
              <a:rPr lang="el-GR" dirty="0"/>
              <a:t> λαβύρινθος</a:t>
            </a:r>
          </a:p>
        </p:txBody>
      </p:sp>
      <p:sp>
        <p:nvSpPr>
          <p:cNvPr id="289795" name="Rectangle 3"/>
          <p:cNvSpPr>
            <a:spLocks noGrp="1" noRot="1" noChangeArrowheads="1"/>
          </p:cNvSpPr>
          <p:nvPr>
            <p:ph type="body" idx="1"/>
          </p:nvPr>
        </p:nvSpPr>
        <p:spPr/>
        <p:txBody>
          <a:bodyPr/>
          <a:lstStyle/>
          <a:p>
            <a:endParaRPr lang="el-GR"/>
          </a:p>
        </p:txBody>
      </p:sp>
      <p:pic>
        <p:nvPicPr>
          <p:cNvPr id="289797" name="Picture 5" descr="VestibularSystem"/>
          <p:cNvPicPr>
            <a:picLocks noChangeAspect="1" noChangeArrowheads="1"/>
          </p:cNvPicPr>
          <p:nvPr/>
        </p:nvPicPr>
        <p:blipFill>
          <a:blip r:embed="rId2"/>
          <a:srcRect/>
          <a:stretch>
            <a:fillRect/>
          </a:stretch>
        </p:blipFill>
        <p:spPr bwMode="auto">
          <a:xfrm>
            <a:off x="900113" y="1916113"/>
            <a:ext cx="7632700" cy="4941887"/>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385763"/>
            <a:ext cx="2514600" cy="400050"/>
          </a:xfrm>
          <a:prstGeom prst="rect">
            <a:avLst/>
          </a:prstGeom>
          <a:noFill/>
        </p:spPr>
        <p:txBody>
          <a:bodyPr>
            <a:spAutoFit/>
          </a:bodyPr>
          <a:lstStyle/>
          <a:p>
            <a:pPr fontAlgn="auto">
              <a:spcBef>
                <a:spcPts val="0"/>
              </a:spcBef>
              <a:spcAft>
                <a:spcPts val="0"/>
              </a:spcAft>
              <a:defRPr/>
            </a:pPr>
            <a:r>
              <a:rPr lang="el-GR" sz="2000" b="1" dirty="0">
                <a:solidFill>
                  <a:prstClr val="black"/>
                </a:solidFill>
                <a:latin typeface="Constantia"/>
                <a:cs typeface="+mn-cs"/>
              </a:rPr>
              <a:t>Ακοή</a:t>
            </a:r>
            <a:endParaRPr lang="en-US" sz="2000" b="1" dirty="0">
              <a:solidFill>
                <a:prstClr val="black"/>
              </a:solidFill>
              <a:latin typeface="Constantia"/>
              <a:cs typeface="+mn-cs"/>
            </a:endParaRPr>
          </a:p>
        </p:txBody>
      </p:sp>
      <p:sp>
        <p:nvSpPr>
          <p:cNvPr id="3" name="TextBox 2"/>
          <p:cNvSpPr txBox="1"/>
          <p:nvPr/>
        </p:nvSpPr>
        <p:spPr>
          <a:xfrm>
            <a:off x="152400" y="1295400"/>
            <a:ext cx="8839200" cy="5078313"/>
          </a:xfrm>
          <a:prstGeom prst="rect">
            <a:avLst/>
          </a:prstGeom>
          <a:noFill/>
        </p:spPr>
        <p:txBody>
          <a:bodyPr>
            <a:spAutoFit/>
          </a:bodyPr>
          <a:lstStyle/>
          <a:p>
            <a:pPr algn="just" fontAlgn="auto">
              <a:spcBef>
                <a:spcPts val="0"/>
              </a:spcBef>
              <a:spcAft>
                <a:spcPts val="0"/>
              </a:spcAft>
              <a:defRPr/>
            </a:pPr>
            <a:r>
              <a:rPr lang="el-GR" dirty="0">
                <a:solidFill>
                  <a:prstClr val="black"/>
                </a:solidFill>
                <a:latin typeface="Constantia"/>
                <a:cs typeface="+mn-cs"/>
              </a:rPr>
              <a:t>Όλοι οι τόνοι που υφίστανται επεξεργασία από το όργανο της ακοής γίνονται αντιληπτοί με ένα μηχανισμό γνωστό ως </a:t>
            </a:r>
            <a:r>
              <a:rPr lang="el-GR" u="sng" dirty="0">
                <a:solidFill>
                  <a:prstClr val="black"/>
                </a:solidFill>
                <a:latin typeface="Constantia"/>
                <a:cs typeface="+mn-cs"/>
              </a:rPr>
              <a:t>μετάδοση μέσω της αέρινης οδού</a:t>
            </a:r>
            <a:r>
              <a:rPr lang="el-GR" dirty="0">
                <a:solidFill>
                  <a:prstClr val="black"/>
                </a:solidFill>
                <a:latin typeface="Constantia"/>
                <a:cs typeface="+mn-cs"/>
              </a:rPr>
              <a:t>. </a:t>
            </a:r>
          </a:p>
          <a:p>
            <a:pPr marL="285750" indent="-285750" algn="just" fontAlgn="auto">
              <a:spcBef>
                <a:spcPts val="0"/>
              </a:spcBef>
              <a:spcAft>
                <a:spcPts val="0"/>
              </a:spcAft>
              <a:buFont typeface="Arial" pitchFamily="34" charset="0"/>
              <a:buChar char="•"/>
              <a:defRPr/>
            </a:pPr>
            <a:r>
              <a:rPr lang="el-GR" dirty="0">
                <a:solidFill>
                  <a:prstClr val="black"/>
                </a:solidFill>
                <a:latin typeface="Constantia"/>
                <a:cs typeface="+mn-cs"/>
              </a:rPr>
              <a:t>Σε αυτή τη διαδικασία, τα ηχητικά κύματα οδηγούνται πρώτα μέσω του εξωτερικού ορατού τμήματος του αυτιού, το πτερύγιο, και του έξω ακουστικού πόρου στον τυμπανικό υμένα, που δονείται διαφορετικά με την κάθε ταχύτητα. </a:t>
            </a:r>
            <a:endParaRPr lang="el-GR" dirty="0" smtClean="0">
              <a:solidFill>
                <a:prstClr val="black"/>
              </a:solidFill>
              <a:latin typeface="Constantia"/>
              <a:cs typeface="+mn-cs"/>
            </a:endParaRPr>
          </a:p>
          <a:p>
            <a:pPr marL="285750" indent="-285750" algn="just" fontAlgn="auto">
              <a:spcBef>
                <a:spcPts val="0"/>
              </a:spcBef>
              <a:spcAft>
                <a:spcPts val="0"/>
              </a:spcAft>
              <a:buFont typeface="Arial" pitchFamily="34" charset="0"/>
              <a:buChar char="•"/>
              <a:defRPr/>
            </a:pPr>
            <a:endParaRPr lang="el-GR" dirty="0">
              <a:solidFill>
                <a:prstClr val="black"/>
              </a:solidFill>
              <a:latin typeface="Constantia"/>
              <a:cs typeface="+mn-cs"/>
            </a:endParaRPr>
          </a:p>
          <a:p>
            <a:pPr marL="285750" indent="-285750" algn="just" fontAlgn="auto">
              <a:spcBef>
                <a:spcPts val="0"/>
              </a:spcBef>
              <a:spcAft>
                <a:spcPts val="0"/>
              </a:spcAft>
              <a:buFont typeface="Arial" pitchFamily="34" charset="0"/>
              <a:buChar char="•"/>
              <a:defRPr/>
            </a:pPr>
            <a:r>
              <a:rPr lang="el-GR" dirty="0">
                <a:solidFill>
                  <a:prstClr val="black"/>
                </a:solidFill>
                <a:latin typeface="Constantia"/>
                <a:cs typeface="+mn-cs"/>
              </a:rPr>
              <a:t>Η σφύρα, που συνδέεται με τον τυμπανικό υμένα, διαβιβάζει τις δονήσεις στον άκμονα. </a:t>
            </a:r>
            <a:r>
              <a:rPr lang="el-GR" dirty="0">
                <a:solidFill>
                  <a:prstClr val="black"/>
                </a:solidFill>
                <a:latin typeface="Constantia"/>
                <a:cs typeface="+mn-cs"/>
              </a:rPr>
              <a:t>Αυτός τις μεταβιβάζει στον αναβολές και στην ωοειδή θυρίδα, η οποία τις μεταβιβάζει στο έσω ους. </a:t>
            </a:r>
            <a:endParaRPr lang="el-GR" dirty="0" smtClean="0">
              <a:solidFill>
                <a:prstClr val="black"/>
              </a:solidFill>
              <a:latin typeface="Constantia"/>
              <a:cs typeface="+mn-cs"/>
            </a:endParaRPr>
          </a:p>
          <a:p>
            <a:pPr marL="285750" indent="-285750" algn="just" fontAlgn="auto">
              <a:spcBef>
                <a:spcPts val="0"/>
              </a:spcBef>
              <a:spcAft>
                <a:spcPts val="0"/>
              </a:spcAft>
              <a:buFont typeface="Arial" pitchFamily="34" charset="0"/>
              <a:buChar char="•"/>
              <a:defRPr/>
            </a:pPr>
            <a:endParaRPr lang="el-GR" dirty="0">
              <a:solidFill>
                <a:prstClr val="black"/>
              </a:solidFill>
              <a:latin typeface="Constantia"/>
              <a:cs typeface="+mn-cs"/>
            </a:endParaRPr>
          </a:p>
          <a:p>
            <a:pPr marL="285750" indent="-285750" algn="just" fontAlgn="auto">
              <a:spcBef>
                <a:spcPts val="0"/>
              </a:spcBef>
              <a:spcAft>
                <a:spcPts val="0"/>
              </a:spcAft>
              <a:buFont typeface="Arial" pitchFamily="34" charset="0"/>
              <a:buChar char="•"/>
              <a:defRPr/>
            </a:pPr>
            <a:r>
              <a:rPr lang="el-GR" dirty="0">
                <a:solidFill>
                  <a:prstClr val="black"/>
                </a:solidFill>
                <a:latin typeface="Constantia"/>
                <a:cs typeface="+mn-cs"/>
              </a:rPr>
              <a:t>Η ακουστική πληροφορία φθάνει μέσω του θαλάμου στις κροταφικές έλικες, την περιοχή του φλοιού του εγκεφαλικού ημισφαιρίου που ενέχεται στην πρόσληψη και στην αντίληψη του ήχου</a:t>
            </a:r>
            <a:r>
              <a:rPr lang="el-GR" dirty="0" smtClean="0">
                <a:solidFill>
                  <a:prstClr val="black"/>
                </a:solidFill>
                <a:latin typeface="Constantia"/>
                <a:cs typeface="+mn-cs"/>
              </a:rPr>
              <a:t>.</a:t>
            </a:r>
          </a:p>
          <a:p>
            <a:pPr marL="285750" indent="-285750" algn="just" fontAlgn="auto">
              <a:spcBef>
                <a:spcPts val="0"/>
              </a:spcBef>
              <a:spcAft>
                <a:spcPts val="0"/>
              </a:spcAft>
              <a:buFont typeface="Arial" pitchFamily="34" charset="0"/>
              <a:buChar char="•"/>
              <a:defRPr/>
            </a:pPr>
            <a:endParaRPr lang="el-GR" dirty="0">
              <a:solidFill>
                <a:prstClr val="black"/>
              </a:solidFill>
              <a:latin typeface="Constantia"/>
              <a:cs typeface="+mn-cs"/>
            </a:endParaRPr>
          </a:p>
          <a:p>
            <a:pPr marL="285750" indent="-285750" algn="just" fontAlgn="auto">
              <a:spcBef>
                <a:spcPts val="0"/>
              </a:spcBef>
              <a:spcAft>
                <a:spcPts val="0"/>
              </a:spcAft>
              <a:buFont typeface="Arial" pitchFamily="34" charset="0"/>
              <a:buChar char="•"/>
              <a:defRPr/>
            </a:pPr>
            <a:r>
              <a:rPr lang="el-GR" dirty="0">
                <a:solidFill>
                  <a:prstClr val="black"/>
                </a:solidFill>
                <a:latin typeface="Constantia"/>
                <a:cs typeface="+mn-cs"/>
              </a:rPr>
              <a:t>Στη συνέχεια, η ανάλυση της πληροφορίας γίνεται από νευρώνες που απαντούν σε τόνους που έχουν μόνο μία νότα διαφορά. Μερικοί νευρώνες απαντούν μόνο σε μικρή κλίμακα συχνοτήτων, ενώ άλλοι αντιδρούν σε ευρύτερη. Μερικοί νευρώνες επίσης, αντιδρούν μόνο στην αρχή ενός ήχου, ενώ άλλοι μόνο στο τέλος ενός ήχου.</a:t>
            </a:r>
            <a:endParaRPr lang="en-US" dirty="0">
              <a:solidFill>
                <a:prstClr val="black"/>
              </a:solidFill>
              <a:latin typeface="Constanti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srcRect/>
          <a:stretch>
            <a:fillRect/>
          </a:stretch>
        </p:blipFill>
        <p:spPr bwMode="auto">
          <a:xfrm>
            <a:off x="990600" y="1000125"/>
            <a:ext cx="7162800" cy="4567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rrowheads="1"/>
          </p:cNvSpPr>
          <p:nvPr>
            <p:ph type="title"/>
          </p:nvPr>
        </p:nvSpPr>
        <p:spPr/>
        <p:txBody>
          <a:bodyPr/>
          <a:lstStyle/>
          <a:p>
            <a:endParaRPr lang="el-GR"/>
          </a:p>
        </p:txBody>
      </p:sp>
      <p:sp>
        <p:nvSpPr>
          <p:cNvPr id="293891" name="Rectangle 3"/>
          <p:cNvSpPr>
            <a:spLocks noGrp="1" noRot="1" noChangeArrowheads="1"/>
          </p:cNvSpPr>
          <p:nvPr>
            <p:ph type="body" idx="1"/>
          </p:nvPr>
        </p:nvSpPr>
        <p:spPr/>
        <p:txBody>
          <a:bodyPr/>
          <a:lstStyle/>
          <a:p>
            <a:endParaRPr lang="el-GR"/>
          </a:p>
        </p:txBody>
      </p:sp>
      <p:pic>
        <p:nvPicPr>
          <p:cNvPr id="293892" name="Picture 4" descr="cocfetus"/>
          <p:cNvPicPr>
            <a:picLocks noChangeAspect="1" noChangeArrowheads="1"/>
          </p:cNvPicPr>
          <p:nvPr/>
        </p:nvPicPr>
        <p:blipFill>
          <a:blip r:embed="rId2"/>
          <a:srcRect/>
          <a:stretch>
            <a:fillRect/>
          </a:stretch>
        </p:blipFill>
        <p:spPr bwMode="auto">
          <a:xfrm>
            <a:off x="539750" y="260350"/>
            <a:ext cx="3455988" cy="3405188"/>
          </a:xfrm>
          <a:prstGeom prst="rect">
            <a:avLst/>
          </a:prstGeom>
          <a:noFill/>
        </p:spPr>
      </p:pic>
      <p:pic>
        <p:nvPicPr>
          <p:cNvPr id="293893" name="Picture 5" descr="cochlea"/>
          <p:cNvPicPr>
            <a:picLocks noChangeAspect="1" noChangeArrowheads="1"/>
          </p:cNvPicPr>
          <p:nvPr/>
        </p:nvPicPr>
        <p:blipFill>
          <a:blip r:embed="rId3"/>
          <a:srcRect/>
          <a:stretch>
            <a:fillRect/>
          </a:stretch>
        </p:blipFill>
        <p:spPr bwMode="auto">
          <a:xfrm>
            <a:off x="3995738" y="260350"/>
            <a:ext cx="4824412" cy="3455988"/>
          </a:xfrm>
          <a:prstGeom prst="rect">
            <a:avLst/>
          </a:prstGeom>
          <a:noFill/>
        </p:spPr>
      </p:pic>
      <p:pic>
        <p:nvPicPr>
          <p:cNvPr id="293894" name="Picture 6" descr="anat00"/>
          <p:cNvPicPr>
            <a:picLocks noChangeAspect="1" noChangeArrowheads="1"/>
          </p:cNvPicPr>
          <p:nvPr/>
        </p:nvPicPr>
        <p:blipFill>
          <a:blip r:embed="rId4"/>
          <a:srcRect/>
          <a:stretch>
            <a:fillRect/>
          </a:stretch>
        </p:blipFill>
        <p:spPr bwMode="auto">
          <a:xfrm>
            <a:off x="539750" y="3644900"/>
            <a:ext cx="2303463" cy="3213100"/>
          </a:xfrm>
          <a:prstGeom prst="rect">
            <a:avLst/>
          </a:prstGeom>
          <a:noFill/>
        </p:spPr>
      </p:pic>
      <p:pic>
        <p:nvPicPr>
          <p:cNvPr id="293895" name="Picture 7" descr="anat02"/>
          <p:cNvPicPr>
            <a:picLocks noChangeAspect="1" noChangeArrowheads="1"/>
          </p:cNvPicPr>
          <p:nvPr/>
        </p:nvPicPr>
        <p:blipFill>
          <a:blip r:embed="rId5"/>
          <a:srcRect/>
          <a:stretch>
            <a:fillRect/>
          </a:stretch>
        </p:blipFill>
        <p:spPr bwMode="auto">
          <a:xfrm>
            <a:off x="5292725" y="3716338"/>
            <a:ext cx="3562350" cy="3141662"/>
          </a:xfrm>
          <a:prstGeom prst="rect">
            <a:avLst/>
          </a:prstGeom>
          <a:noFill/>
        </p:spPr>
      </p:pic>
      <p:pic>
        <p:nvPicPr>
          <p:cNvPr id="293896" name="Picture 8" descr="labyrint"/>
          <p:cNvPicPr>
            <a:picLocks noChangeAspect="1" noChangeArrowheads="1"/>
          </p:cNvPicPr>
          <p:nvPr/>
        </p:nvPicPr>
        <p:blipFill>
          <a:blip r:embed="rId6"/>
          <a:srcRect/>
          <a:stretch>
            <a:fillRect/>
          </a:stretch>
        </p:blipFill>
        <p:spPr bwMode="auto">
          <a:xfrm>
            <a:off x="2843213" y="3789363"/>
            <a:ext cx="2376487" cy="287972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2" name="Picture 4" descr="Cochlea-crosssection"/>
          <p:cNvPicPr>
            <a:picLocks noChangeAspect="1" noChangeArrowheads="1"/>
          </p:cNvPicPr>
          <p:nvPr/>
        </p:nvPicPr>
        <p:blipFill>
          <a:blip r:embed="rId2"/>
          <a:srcRect/>
          <a:stretch>
            <a:fillRect/>
          </a:stretch>
        </p:blipFill>
        <p:spPr bwMode="auto">
          <a:xfrm>
            <a:off x="508000" y="19050"/>
            <a:ext cx="8126413" cy="6818313"/>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3276600" y="354013"/>
            <a:ext cx="2971800" cy="400050"/>
          </a:xfrm>
          <a:prstGeom prst="rect">
            <a:avLst/>
          </a:prstGeom>
          <a:noFill/>
        </p:spPr>
        <p:txBody>
          <a:bodyPr>
            <a:spAutoFit/>
          </a:bodyPr>
          <a:lstStyle/>
          <a:p>
            <a:pPr fontAlgn="auto">
              <a:spcBef>
                <a:spcPts val="0"/>
              </a:spcBef>
              <a:spcAft>
                <a:spcPts val="0"/>
              </a:spcAft>
              <a:defRPr/>
            </a:pPr>
            <a:r>
              <a:rPr lang="el-GR" sz="2000" b="1" dirty="0">
                <a:solidFill>
                  <a:prstClr val="black"/>
                </a:solidFill>
                <a:latin typeface="Constantia"/>
                <a:cs typeface="+mn-cs"/>
              </a:rPr>
              <a:t>Όραση</a:t>
            </a:r>
            <a:endParaRPr lang="en-US" sz="2000" b="1" dirty="0">
              <a:solidFill>
                <a:prstClr val="black"/>
              </a:solidFill>
              <a:latin typeface="Constantia"/>
              <a:cs typeface="+mn-cs"/>
            </a:endParaRPr>
          </a:p>
        </p:txBody>
      </p:sp>
      <p:sp>
        <p:nvSpPr>
          <p:cNvPr id="5" name="TextBox 2"/>
          <p:cNvSpPr txBox="1"/>
          <p:nvPr/>
        </p:nvSpPr>
        <p:spPr>
          <a:xfrm>
            <a:off x="1857356" y="1428736"/>
            <a:ext cx="5210180" cy="2031325"/>
          </a:xfrm>
          <a:prstGeom prst="rect">
            <a:avLst/>
          </a:prstGeom>
          <a:noFill/>
        </p:spPr>
        <p:txBody>
          <a:bodyPr wrap="square">
            <a:spAutoFit/>
          </a:bodyPr>
          <a:lstStyle/>
          <a:p>
            <a:pPr algn="just" fontAlgn="auto">
              <a:spcBef>
                <a:spcPts val="0"/>
              </a:spcBef>
              <a:spcAft>
                <a:spcPts val="0"/>
              </a:spcAft>
              <a:defRPr/>
            </a:pPr>
            <a:r>
              <a:rPr lang="el-GR" dirty="0">
                <a:solidFill>
                  <a:prstClr val="black"/>
                </a:solidFill>
                <a:latin typeface="Constantia"/>
                <a:cs typeface="+mn-cs"/>
              </a:rPr>
              <a:t>Το οπτικό σύστημα αποτελείται από τους οφθαλμούς, διάφορες περιοχές του εγκεφάλου και τις οδούς που τα ενώνουν.  </a:t>
            </a:r>
          </a:p>
          <a:p>
            <a:pPr algn="just" fontAlgn="auto">
              <a:spcBef>
                <a:spcPts val="0"/>
              </a:spcBef>
              <a:spcAft>
                <a:spcPts val="0"/>
              </a:spcAft>
              <a:defRPr/>
            </a:pPr>
            <a:endParaRPr lang="el-GR" dirty="0">
              <a:solidFill>
                <a:prstClr val="black"/>
              </a:solidFill>
              <a:latin typeface="Constantia"/>
              <a:cs typeface="+mn-cs"/>
            </a:endParaRPr>
          </a:p>
          <a:p>
            <a:pPr algn="just" fontAlgn="auto">
              <a:spcBef>
                <a:spcPts val="0"/>
              </a:spcBef>
              <a:spcAft>
                <a:spcPts val="0"/>
              </a:spcAft>
              <a:defRPr/>
            </a:pPr>
            <a:r>
              <a:rPr lang="el-GR" dirty="0">
                <a:solidFill>
                  <a:prstClr val="black"/>
                </a:solidFill>
                <a:latin typeface="Constantia"/>
                <a:cs typeface="+mn-cs"/>
              </a:rPr>
              <a:t>Η όραση αρχίζει με τον </a:t>
            </a:r>
            <a:r>
              <a:rPr lang="el-GR" dirty="0">
                <a:solidFill>
                  <a:prstClr val="black"/>
                </a:solidFill>
                <a:effectLst>
                  <a:outerShdw blurRad="38100" dist="38100" dir="2700000" algn="tl">
                    <a:srgbClr val="000000">
                      <a:alpha val="43137"/>
                    </a:srgbClr>
                  </a:outerShdw>
                </a:effectLst>
                <a:latin typeface="Constantia"/>
                <a:cs typeface="+mn-cs"/>
              </a:rPr>
              <a:t>κερατοειδή χιτώνα</a:t>
            </a:r>
            <a:r>
              <a:rPr lang="el-GR" dirty="0">
                <a:solidFill>
                  <a:prstClr val="black"/>
                </a:solidFill>
                <a:latin typeface="Constantia"/>
                <a:cs typeface="+mn-cs"/>
              </a:rPr>
              <a:t>, ο οποίος πραγματοποιεί  τα τρία τέταρτα περίπου της εστίασης</a:t>
            </a:r>
            <a:endParaRPr lang="en-US" dirty="0">
              <a:solidFill>
                <a:prstClr val="black"/>
              </a:solidFill>
              <a:latin typeface="Constanti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54013"/>
            <a:ext cx="2971800" cy="400050"/>
          </a:xfrm>
          <a:prstGeom prst="rect">
            <a:avLst/>
          </a:prstGeom>
          <a:noFill/>
        </p:spPr>
        <p:txBody>
          <a:bodyPr>
            <a:spAutoFit/>
          </a:bodyPr>
          <a:lstStyle/>
          <a:p>
            <a:pPr fontAlgn="auto">
              <a:spcBef>
                <a:spcPts val="0"/>
              </a:spcBef>
              <a:spcAft>
                <a:spcPts val="0"/>
              </a:spcAft>
              <a:defRPr/>
            </a:pPr>
            <a:r>
              <a:rPr lang="el-GR" sz="2000" b="1" dirty="0">
                <a:solidFill>
                  <a:prstClr val="black"/>
                </a:solidFill>
                <a:latin typeface="Constantia"/>
                <a:cs typeface="+mn-cs"/>
              </a:rPr>
              <a:t>Όραση</a:t>
            </a:r>
            <a:endParaRPr lang="en-US" sz="2000" b="1" dirty="0">
              <a:solidFill>
                <a:prstClr val="black"/>
              </a:solidFill>
              <a:latin typeface="Constantia"/>
              <a:cs typeface="+mn-cs"/>
            </a:endParaRPr>
          </a:p>
        </p:txBody>
      </p:sp>
      <p:sp>
        <p:nvSpPr>
          <p:cNvPr id="4" name="TextBox 3"/>
          <p:cNvSpPr txBox="1"/>
          <p:nvPr/>
        </p:nvSpPr>
        <p:spPr>
          <a:xfrm>
            <a:off x="1428728" y="1000108"/>
            <a:ext cx="6500858" cy="5078313"/>
          </a:xfrm>
          <a:prstGeom prst="rect">
            <a:avLst/>
          </a:prstGeom>
          <a:noFill/>
        </p:spPr>
        <p:txBody>
          <a:bodyPr wrap="square">
            <a:spAutoFit/>
          </a:bodyPr>
          <a:lstStyle/>
          <a:p>
            <a:pPr algn="just" fontAlgn="auto">
              <a:spcBef>
                <a:spcPts val="0"/>
              </a:spcBef>
              <a:spcAft>
                <a:spcPts val="0"/>
              </a:spcAft>
              <a:defRPr/>
            </a:pPr>
            <a:r>
              <a:rPr lang="el-GR" dirty="0">
                <a:solidFill>
                  <a:prstClr val="black"/>
                </a:solidFill>
                <a:latin typeface="Constantia"/>
                <a:cs typeface="+mn-cs"/>
              </a:rPr>
              <a:t>Οι ακτίνες του φωτός εισέρχονται σε αυτό το σημείο και κατευθύνονται προς τα μέσα για να αρχίσει η δημιουργία του ειδώλου. Ο φακός ολοκληρώνει τη διαδικασία της εστίασης του φωτός στον </a:t>
            </a:r>
            <a:r>
              <a:rPr lang="el-GR" dirty="0">
                <a:solidFill>
                  <a:prstClr val="black"/>
                </a:solidFill>
                <a:effectLst>
                  <a:outerShdw blurRad="38100" dist="38100" dir="2700000" algn="tl">
                    <a:srgbClr val="000000">
                      <a:alpha val="43137"/>
                    </a:srgbClr>
                  </a:outerShdw>
                </a:effectLst>
                <a:latin typeface="Constantia"/>
                <a:cs typeface="+mn-cs"/>
              </a:rPr>
              <a:t>αμφιβληστροειδή χιτώνα </a:t>
            </a:r>
            <a:r>
              <a:rPr lang="el-GR" dirty="0">
                <a:solidFill>
                  <a:prstClr val="black"/>
                </a:solidFill>
                <a:latin typeface="Constantia"/>
                <a:cs typeface="+mn-cs"/>
              </a:rPr>
              <a:t>και δημιουργείται ένα ευκρινές είδωλο του οπτικού κόσμου. </a:t>
            </a:r>
          </a:p>
          <a:p>
            <a:pPr algn="just" fontAlgn="auto">
              <a:spcBef>
                <a:spcPts val="0"/>
              </a:spcBef>
              <a:spcAft>
                <a:spcPts val="0"/>
              </a:spcAft>
              <a:defRPr/>
            </a:pPr>
            <a:endParaRPr lang="el-GR" dirty="0" smtClean="0">
              <a:solidFill>
                <a:prstClr val="black"/>
              </a:solidFill>
              <a:latin typeface="Constantia"/>
              <a:cs typeface="+mn-cs"/>
            </a:endParaRPr>
          </a:p>
          <a:p>
            <a:pPr algn="just" fontAlgn="auto">
              <a:spcBef>
                <a:spcPts val="0"/>
              </a:spcBef>
              <a:spcAft>
                <a:spcPts val="0"/>
              </a:spcAft>
              <a:defRPr/>
            </a:pPr>
            <a:r>
              <a:rPr lang="el-GR" dirty="0" smtClean="0">
                <a:solidFill>
                  <a:prstClr val="black"/>
                </a:solidFill>
                <a:latin typeface="Constantia"/>
                <a:cs typeface="+mn-cs"/>
              </a:rPr>
              <a:t>Οι </a:t>
            </a:r>
            <a:r>
              <a:rPr lang="el-GR" dirty="0">
                <a:solidFill>
                  <a:prstClr val="black"/>
                </a:solidFill>
                <a:latin typeface="Constantia"/>
                <a:cs typeface="+mn-cs"/>
              </a:rPr>
              <a:t>πληροφορίες από τους οπτικούς υποδοχείς περνούν κατά μήκος του ενός εκατομμυρίου περίπου ινών του οπτικού νεύρου και φτάνουν στο </a:t>
            </a:r>
            <a:r>
              <a:rPr lang="el-GR" dirty="0">
                <a:solidFill>
                  <a:prstClr val="black"/>
                </a:solidFill>
                <a:effectLst>
                  <a:outerShdw blurRad="38100" dist="38100" dir="2700000" algn="tl">
                    <a:srgbClr val="000000">
                      <a:alpha val="43137"/>
                    </a:srgbClr>
                  </a:outerShdw>
                </a:effectLst>
                <a:latin typeface="Constantia"/>
                <a:cs typeface="+mn-cs"/>
              </a:rPr>
              <a:t>οπτικό χίασμα</a:t>
            </a:r>
            <a:r>
              <a:rPr lang="el-GR" dirty="0">
                <a:solidFill>
                  <a:prstClr val="black"/>
                </a:solidFill>
                <a:latin typeface="Constantia"/>
                <a:cs typeface="+mn-cs"/>
              </a:rPr>
              <a:t>, όπου μερικές νευρικές ίνες χιάζονται, με αποτέλεσμα οι πληροφορίες από το ένα ήμισυ του κάθε αμφιβληστροειδούς να περνά στην αντίθετη πλευρά του εγκεφάλου</a:t>
            </a:r>
          </a:p>
          <a:p>
            <a:pPr algn="just" fontAlgn="auto">
              <a:spcBef>
                <a:spcPts val="0"/>
              </a:spcBef>
              <a:spcAft>
                <a:spcPts val="0"/>
              </a:spcAft>
              <a:defRPr/>
            </a:pPr>
            <a:endParaRPr lang="el-GR" dirty="0" smtClean="0">
              <a:solidFill>
                <a:prstClr val="black"/>
              </a:solidFill>
              <a:latin typeface="Constantia"/>
              <a:cs typeface="+mn-cs"/>
            </a:endParaRPr>
          </a:p>
          <a:p>
            <a:pPr algn="just" fontAlgn="auto">
              <a:spcBef>
                <a:spcPts val="0"/>
              </a:spcBef>
              <a:spcAft>
                <a:spcPts val="0"/>
              </a:spcAft>
              <a:defRPr/>
            </a:pPr>
            <a:r>
              <a:rPr lang="el-GR" dirty="0" smtClean="0">
                <a:solidFill>
                  <a:prstClr val="black"/>
                </a:solidFill>
                <a:latin typeface="Constantia"/>
                <a:cs typeface="+mn-cs"/>
              </a:rPr>
              <a:t>Τα </a:t>
            </a:r>
            <a:r>
              <a:rPr lang="el-GR" dirty="0">
                <a:solidFill>
                  <a:prstClr val="black"/>
                </a:solidFill>
                <a:latin typeface="Constantia"/>
                <a:cs typeface="+mn-cs"/>
              </a:rPr>
              <a:t>αντικείμενα δηλαδή στο δεξιό τμήμα του οπτικού πεδίου προβάλλονται στο αριστερό τμήμα του αμφιβληστροειδούς και αντίστροφα. </a:t>
            </a:r>
            <a:r>
              <a:rPr lang="el-GR" dirty="0">
                <a:solidFill>
                  <a:prstClr val="black"/>
                </a:solidFill>
                <a:latin typeface="Constantia"/>
                <a:cs typeface="+mn-cs"/>
              </a:rPr>
              <a:t>Επίσης, τα αντικείμενα στο άνω τμήμα του οπτικού πεδίου προβάλλονται στο κάτω τμήμα του αμφιβληστροειδούς και αντιστρόφως.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srcRect/>
          <a:stretch>
            <a:fillRect/>
          </a:stretch>
        </p:blipFill>
        <p:spPr bwMode="auto">
          <a:xfrm>
            <a:off x="714348" y="928670"/>
            <a:ext cx="7500990" cy="54475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785918" y="714356"/>
            <a:ext cx="5786478" cy="57656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a:xfrm>
            <a:off x="285720" y="571480"/>
            <a:ext cx="8229600" cy="1066800"/>
          </a:xfrm>
        </p:spPr>
        <p:txBody>
          <a:bodyPr>
            <a:normAutofit fontScale="90000"/>
          </a:bodyPr>
          <a:lstStyle/>
          <a:p>
            <a:r>
              <a:rPr lang="el-GR" sz="4000" dirty="0"/>
              <a:t>Μέρη του πτερυγίου</a:t>
            </a:r>
            <a:br>
              <a:rPr lang="el-GR" sz="4000" dirty="0"/>
            </a:br>
            <a:r>
              <a:rPr lang="el-GR" sz="4000" dirty="0" err="1"/>
              <a:t>Ελικα,Ανθέλικα</a:t>
            </a:r>
            <a:r>
              <a:rPr lang="el-GR" sz="4000" dirty="0"/>
              <a:t> </a:t>
            </a:r>
            <a:r>
              <a:rPr lang="el-GR" sz="4000" dirty="0" err="1"/>
              <a:t>κόγχη,τράγος</a:t>
            </a:r>
            <a:r>
              <a:rPr lang="el-GR" sz="4000" dirty="0"/>
              <a:t/>
            </a:r>
            <a:br>
              <a:rPr lang="el-GR" sz="4000" dirty="0"/>
            </a:br>
            <a:r>
              <a:rPr lang="el-GR" sz="4000" dirty="0" err="1"/>
              <a:t>αντίτραγος</a:t>
            </a:r>
            <a:endParaRPr lang="el-GR" sz="4000" dirty="0"/>
          </a:p>
        </p:txBody>
      </p:sp>
      <p:sp>
        <p:nvSpPr>
          <p:cNvPr id="290819" name="Rectangle 3"/>
          <p:cNvSpPr>
            <a:spLocks noGrp="1" noRot="1" noChangeArrowheads="1"/>
          </p:cNvSpPr>
          <p:nvPr>
            <p:ph type="body" idx="1"/>
          </p:nvPr>
        </p:nvSpPr>
        <p:spPr/>
        <p:txBody>
          <a:bodyPr/>
          <a:lstStyle/>
          <a:p>
            <a:endParaRPr lang="el-GR"/>
          </a:p>
          <a:p>
            <a:endParaRPr lang="el-GR"/>
          </a:p>
          <a:p>
            <a:endParaRPr lang="el-GR"/>
          </a:p>
        </p:txBody>
      </p:sp>
      <p:pic>
        <p:nvPicPr>
          <p:cNvPr id="290820" name="Picture 4" descr="αυτί"/>
          <p:cNvPicPr>
            <a:picLocks noChangeAspect="1" noChangeArrowheads="1"/>
          </p:cNvPicPr>
          <p:nvPr/>
        </p:nvPicPr>
        <p:blipFill>
          <a:blip r:embed="rId2"/>
          <a:srcRect/>
          <a:stretch>
            <a:fillRect/>
          </a:stretch>
        </p:blipFill>
        <p:spPr bwMode="auto">
          <a:xfrm>
            <a:off x="3929058" y="1844675"/>
            <a:ext cx="4876800" cy="5013325"/>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l-GR"/>
          </a:p>
        </p:txBody>
      </p:sp>
      <p:pic>
        <p:nvPicPr>
          <p:cNvPr id="1026" name="Picture 2"/>
          <p:cNvPicPr>
            <a:picLocks noChangeAspect="1" noChangeArrowheads="1"/>
          </p:cNvPicPr>
          <p:nvPr/>
        </p:nvPicPr>
        <p:blipFill>
          <a:blip r:embed="rId2"/>
          <a:srcRect/>
          <a:stretch>
            <a:fillRect/>
          </a:stretch>
        </p:blipFill>
        <p:spPr bwMode="auto">
          <a:xfrm>
            <a:off x="571471" y="857232"/>
            <a:ext cx="8497411" cy="507209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71472" y="857232"/>
            <a:ext cx="8410552" cy="4929222"/>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p:cNvPicPr>
            <a:picLocks noChangeAspect="1" noChangeArrowheads="1"/>
          </p:cNvPicPr>
          <p:nvPr/>
        </p:nvPicPr>
        <p:blipFill>
          <a:blip r:embed="rId2"/>
          <a:srcRect/>
          <a:stretch>
            <a:fillRect/>
          </a:stretch>
        </p:blipFill>
        <p:spPr bwMode="auto">
          <a:xfrm>
            <a:off x="214282" y="714356"/>
            <a:ext cx="8545468" cy="492922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p:cNvPicPr>
            <a:picLocks noChangeAspect="1" noChangeArrowheads="1"/>
          </p:cNvPicPr>
          <p:nvPr/>
        </p:nvPicPr>
        <p:blipFill>
          <a:blip r:embed="rId2"/>
          <a:srcRect/>
          <a:stretch>
            <a:fillRect/>
          </a:stretch>
        </p:blipFill>
        <p:spPr bwMode="auto">
          <a:xfrm>
            <a:off x="285720" y="857232"/>
            <a:ext cx="8522672" cy="471490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3" name="Picture 3"/>
          <p:cNvPicPr>
            <a:picLocks noChangeAspect="1" noChangeArrowheads="1"/>
          </p:cNvPicPr>
          <p:nvPr/>
        </p:nvPicPr>
        <p:blipFill>
          <a:blip r:embed="rId2"/>
          <a:srcRect/>
          <a:stretch>
            <a:fillRect/>
          </a:stretch>
        </p:blipFill>
        <p:spPr bwMode="auto">
          <a:xfrm>
            <a:off x="214282" y="857232"/>
            <a:ext cx="8780935" cy="48577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6" name="Picture 2"/>
          <p:cNvPicPr>
            <a:picLocks noChangeAspect="1" noChangeArrowheads="1"/>
          </p:cNvPicPr>
          <p:nvPr/>
        </p:nvPicPr>
        <p:blipFill>
          <a:blip r:embed="rId2"/>
          <a:srcRect/>
          <a:stretch>
            <a:fillRect/>
          </a:stretch>
        </p:blipFill>
        <p:spPr bwMode="auto">
          <a:xfrm>
            <a:off x="285720" y="857232"/>
            <a:ext cx="8567457" cy="492922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7170" name="Picture 2"/>
          <p:cNvPicPr>
            <a:picLocks noChangeAspect="1" noChangeArrowheads="1"/>
          </p:cNvPicPr>
          <p:nvPr/>
        </p:nvPicPr>
        <p:blipFill>
          <a:blip r:embed="rId2"/>
          <a:srcRect/>
          <a:stretch>
            <a:fillRect/>
          </a:stretch>
        </p:blipFill>
        <p:spPr bwMode="auto">
          <a:xfrm>
            <a:off x="500033" y="857232"/>
            <a:ext cx="8196411" cy="500066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8194" name="Picture 2"/>
          <p:cNvPicPr>
            <a:picLocks noChangeAspect="1" noChangeArrowheads="1"/>
          </p:cNvPicPr>
          <p:nvPr/>
        </p:nvPicPr>
        <p:blipFill>
          <a:blip r:embed="rId2"/>
          <a:srcRect/>
          <a:stretch>
            <a:fillRect/>
          </a:stretch>
        </p:blipFill>
        <p:spPr bwMode="auto">
          <a:xfrm>
            <a:off x="285720" y="785794"/>
            <a:ext cx="8657620" cy="528641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218" name="Picture 2"/>
          <p:cNvPicPr>
            <a:picLocks noChangeAspect="1" noChangeArrowheads="1"/>
          </p:cNvPicPr>
          <p:nvPr/>
        </p:nvPicPr>
        <p:blipFill>
          <a:blip r:embed="rId2"/>
          <a:srcRect/>
          <a:stretch>
            <a:fillRect/>
          </a:stretch>
        </p:blipFill>
        <p:spPr bwMode="auto">
          <a:xfrm>
            <a:off x="214282" y="928670"/>
            <a:ext cx="8605073" cy="492922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Picture 3" descr="Rotation of n1"/>
          <p:cNvPicPr>
            <a:picLocks noGrp="1" noChangeAspect="1" noChangeArrowheads="1"/>
          </p:cNvPicPr>
          <p:nvPr>
            <p:ph idx="1"/>
          </p:nvPr>
        </p:nvPicPr>
        <p:blipFill>
          <a:blip r:embed="rId2"/>
          <a:srcRect/>
          <a:stretch>
            <a:fillRect/>
          </a:stretch>
        </p:blipFill>
        <p:spPr bwMode="auto">
          <a:xfrm>
            <a:off x="1071538" y="489856"/>
            <a:ext cx="6786610" cy="61538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rrowheads="1"/>
          </p:cNvSpPr>
          <p:nvPr>
            <p:ph type="title"/>
          </p:nvPr>
        </p:nvSpPr>
        <p:spPr>
          <a:xfrm>
            <a:off x="428596" y="428604"/>
            <a:ext cx="8229600" cy="1066800"/>
          </a:xfrm>
        </p:spPr>
        <p:txBody>
          <a:bodyPr/>
          <a:lstStyle/>
          <a:p>
            <a:r>
              <a:rPr lang="el-GR" dirty="0" err="1"/>
              <a:t>Εξω</a:t>
            </a:r>
            <a:r>
              <a:rPr lang="el-GR" dirty="0"/>
              <a:t> ους-Μέσο ους-</a:t>
            </a:r>
            <a:r>
              <a:rPr lang="el-GR" dirty="0" err="1"/>
              <a:t>Εσω</a:t>
            </a:r>
            <a:r>
              <a:rPr lang="el-GR" dirty="0"/>
              <a:t> ους</a:t>
            </a:r>
          </a:p>
        </p:txBody>
      </p:sp>
      <p:sp>
        <p:nvSpPr>
          <p:cNvPr id="286723" name="Rectangle 3"/>
          <p:cNvSpPr>
            <a:spLocks noGrp="1" noRot="1" noChangeArrowheads="1"/>
          </p:cNvSpPr>
          <p:nvPr>
            <p:ph type="body" idx="1"/>
          </p:nvPr>
        </p:nvSpPr>
        <p:spPr/>
        <p:txBody>
          <a:bodyPr/>
          <a:lstStyle/>
          <a:p>
            <a:endParaRPr lang="el-GR"/>
          </a:p>
        </p:txBody>
      </p:sp>
      <p:pic>
        <p:nvPicPr>
          <p:cNvPr id="286724" name="Picture 4" descr="εσω ους"/>
          <p:cNvPicPr>
            <a:picLocks noChangeAspect="1" noChangeArrowheads="1"/>
          </p:cNvPicPr>
          <p:nvPr/>
        </p:nvPicPr>
        <p:blipFill>
          <a:blip r:embed="rId2"/>
          <a:srcRect/>
          <a:stretch>
            <a:fillRect/>
          </a:stretch>
        </p:blipFill>
        <p:spPr bwMode="auto">
          <a:xfrm>
            <a:off x="827088" y="1628775"/>
            <a:ext cx="7129462" cy="5229225"/>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4" descr="Rotation of n1_2"/>
          <p:cNvPicPr>
            <a:picLocks noChangeAspect="1" noChangeArrowheads="1"/>
          </p:cNvPicPr>
          <p:nvPr/>
        </p:nvPicPr>
        <p:blipFill>
          <a:blip r:embed="rId2"/>
          <a:srcRect/>
          <a:stretch>
            <a:fillRect/>
          </a:stretch>
        </p:blipFill>
        <p:spPr bwMode="auto">
          <a:xfrm>
            <a:off x="361975" y="1043172"/>
            <a:ext cx="8424867" cy="438609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2" descr="eye-CN3Palsey1"/>
          <p:cNvPicPr>
            <a:picLocks noChangeAspect="1" noChangeArrowheads="1"/>
          </p:cNvPicPr>
          <p:nvPr/>
        </p:nvPicPr>
        <p:blipFill>
          <a:blip r:embed="rId2"/>
          <a:srcRect/>
          <a:stretch>
            <a:fillRect/>
          </a:stretch>
        </p:blipFill>
        <p:spPr bwMode="auto">
          <a:xfrm>
            <a:off x="228600" y="1371600"/>
            <a:ext cx="8686800" cy="37877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2" descr="eyes-cn6-palsy3"/>
          <p:cNvPicPr>
            <a:picLocks noChangeAspect="1" noChangeArrowheads="1"/>
          </p:cNvPicPr>
          <p:nvPr/>
        </p:nvPicPr>
        <p:blipFill>
          <a:blip r:embed="rId2"/>
          <a:srcRect/>
          <a:stretch>
            <a:fillRect/>
          </a:stretch>
        </p:blipFill>
        <p:spPr bwMode="auto">
          <a:xfrm>
            <a:off x="257175" y="1365250"/>
            <a:ext cx="8582025" cy="411956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5" descr="neu"/>
          <p:cNvPicPr>
            <a:picLocks noChangeAspect="1" noChangeArrowheads="1"/>
          </p:cNvPicPr>
          <p:nvPr/>
        </p:nvPicPr>
        <p:blipFill>
          <a:blip r:embed="rId2"/>
          <a:srcRect/>
          <a:stretch>
            <a:fillRect/>
          </a:stretch>
        </p:blipFill>
        <p:spPr bwMode="auto">
          <a:xfrm>
            <a:off x="428595" y="857232"/>
            <a:ext cx="7851391" cy="471490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4" descr="pupils 2"/>
          <p:cNvPicPr>
            <a:picLocks noChangeAspect="1" noChangeArrowheads="1"/>
          </p:cNvPicPr>
          <p:nvPr/>
        </p:nvPicPr>
        <p:blipFill>
          <a:blip r:embed="rId2"/>
          <a:srcRect/>
          <a:stretch>
            <a:fillRect/>
          </a:stretch>
        </p:blipFill>
        <p:spPr>
          <a:xfrm>
            <a:off x="1214414" y="785794"/>
            <a:ext cx="6858048" cy="5589998"/>
          </a:xfrm>
          <a:prstGeom prst="rect">
            <a:avLst/>
          </a:prstGeom>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rrowheads="1"/>
          </p:cNvSpPr>
          <p:nvPr>
            <p:ph type="title"/>
          </p:nvPr>
        </p:nvSpPr>
        <p:spPr/>
        <p:txBody>
          <a:bodyPr/>
          <a:lstStyle/>
          <a:p>
            <a:endParaRPr lang="el-GR"/>
          </a:p>
        </p:txBody>
      </p:sp>
      <p:sp>
        <p:nvSpPr>
          <p:cNvPr id="291843" name="Rectangle 3"/>
          <p:cNvSpPr>
            <a:spLocks noGrp="1" noRot="1" noChangeArrowheads="1"/>
          </p:cNvSpPr>
          <p:nvPr>
            <p:ph type="body" idx="1"/>
          </p:nvPr>
        </p:nvSpPr>
        <p:spPr>
          <a:xfrm>
            <a:off x="827088" y="1916113"/>
            <a:ext cx="8007350" cy="4608512"/>
          </a:xfrm>
        </p:spPr>
        <p:txBody>
          <a:bodyPr/>
          <a:lstStyle/>
          <a:p>
            <a:endParaRPr lang="el-GR"/>
          </a:p>
        </p:txBody>
      </p:sp>
      <p:pic>
        <p:nvPicPr>
          <p:cNvPr id="291844" name="Picture 4" descr="master-ear"/>
          <p:cNvPicPr>
            <a:picLocks noChangeAspect="1" noChangeArrowheads="1"/>
          </p:cNvPicPr>
          <p:nvPr/>
        </p:nvPicPr>
        <p:blipFill>
          <a:blip r:embed="rId2"/>
          <a:srcRect/>
          <a:stretch>
            <a:fillRect/>
          </a:stretch>
        </p:blipFill>
        <p:spPr bwMode="auto">
          <a:xfrm>
            <a:off x="468313" y="260350"/>
            <a:ext cx="8351837" cy="619283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r>
              <a:rPr lang="el-GR"/>
              <a:t>Ανατομικά μέρη του εξω ωτός</a:t>
            </a:r>
          </a:p>
        </p:txBody>
      </p:sp>
      <p:sp>
        <p:nvSpPr>
          <p:cNvPr id="284675" name="Rectangle 3"/>
          <p:cNvSpPr>
            <a:spLocks noGrp="1" noRot="1" noChangeArrowheads="1"/>
          </p:cNvSpPr>
          <p:nvPr>
            <p:ph type="body" idx="1"/>
          </p:nvPr>
        </p:nvSpPr>
        <p:spPr/>
        <p:txBody>
          <a:bodyPr/>
          <a:lstStyle/>
          <a:p>
            <a:r>
              <a:rPr lang="el-GR" dirty="0"/>
              <a:t>Πτερύγιο:    </a:t>
            </a:r>
            <a:r>
              <a:rPr lang="el-GR" dirty="0" err="1" smtClean="0"/>
              <a:t>Ελικα</a:t>
            </a:r>
            <a:r>
              <a:rPr lang="el-GR" dirty="0" smtClean="0"/>
              <a:t> </a:t>
            </a:r>
            <a:r>
              <a:rPr lang="el-GR" dirty="0"/>
              <a:t>,</a:t>
            </a:r>
            <a:r>
              <a:rPr lang="el-GR" dirty="0" err="1"/>
              <a:t>ανθέλικα,τράγος,αντίτραγος</a:t>
            </a:r>
            <a:endParaRPr lang="el-GR" dirty="0"/>
          </a:p>
          <a:p>
            <a:pPr>
              <a:buNone/>
            </a:pPr>
            <a:r>
              <a:rPr lang="el-GR" dirty="0" smtClean="0"/>
              <a:t>	</a:t>
            </a:r>
            <a:r>
              <a:rPr lang="el-GR" dirty="0" err="1" smtClean="0"/>
              <a:t>κόγχη,λοβίο</a:t>
            </a:r>
            <a:endParaRPr lang="el-GR" dirty="0"/>
          </a:p>
          <a:p>
            <a:r>
              <a:rPr lang="el-GR" dirty="0" err="1"/>
              <a:t>Εξω</a:t>
            </a:r>
            <a:r>
              <a:rPr lang="el-GR" dirty="0"/>
              <a:t> ακουστικός πόρος:  </a:t>
            </a:r>
          </a:p>
          <a:p>
            <a:r>
              <a:rPr lang="el-GR" dirty="0" err="1"/>
              <a:t>Οστεο</a:t>
            </a:r>
            <a:r>
              <a:rPr lang="el-GR" dirty="0"/>
              <a:t>-χόνδρινος σωλήνας    πού αποφράσσεται  προς </a:t>
            </a:r>
            <a:r>
              <a:rPr lang="el-GR" dirty="0" err="1"/>
              <a:t>τά</a:t>
            </a:r>
            <a:r>
              <a:rPr lang="el-GR" dirty="0"/>
              <a:t> </a:t>
            </a:r>
            <a:r>
              <a:rPr lang="el-GR" dirty="0" err="1"/>
              <a:t>εσω</a:t>
            </a:r>
            <a:r>
              <a:rPr lang="el-GR" dirty="0"/>
              <a:t>, από την τυμπανική μεμβράνη(τύμπανο)</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normAutofit fontScale="90000"/>
          </a:bodyPr>
          <a:lstStyle/>
          <a:p>
            <a:r>
              <a:rPr lang="el-GR"/>
              <a:t> Ανατομικά μέρη του  μέσου </a:t>
            </a:r>
            <a:br>
              <a:rPr lang="el-GR"/>
            </a:br>
            <a:r>
              <a:rPr lang="el-GR"/>
              <a:t>                ωτός.</a:t>
            </a:r>
          </a:p>
        </p:txBody>
      </p:sp>
      <p:sp>
        <p:nvSpPr>
          <p:cNvPr id="287747" name="Rectangle 3"/>
          <p:cNvSpPr>
            <a:spLocks noGrp="1" noRot="1" noChangeArrowheads="1"/>
          </p:cNvSpPr>
          <p:nvPr>
            <p:ph type="body" idx="1"/>
          </p:nvPr>
        </p:nvSpPr>
        <p:spPr/>
        <p:txBody>
          <a:bodyPr/>
          <a:lstStyle/>
          <a:p>
            <a:r>
              <a:rPr lang="el-GR" dirty="0">
                <a:effectLst/>
              </a:rPr>
              <a:t>Οστάρια: </a:t>
            </a:r>
            <a:r>
              <a:rPr lang="el-GR" dirty="0" err="1">
                <a:effectLst/>
              </a:rPr>
              <a:t>σφύρα,ακμονας,αναβολέας</a:t>
            </a:r>
            <a:endParaRPr lang="el-GR" dirty="0">
              <a:effectLst/>
            </a:endParaRPr>
          </a:p>
          <a:p>
            <a:r>
              <a:rPr lang="el-GR" dirty="0" err="1">
                <a:effectLst/>
              </a:rPr>
              <a:t>Ευσταχιανή</a:t>
            </a:r>
            <a:r>
              <a:rPr lang="el-GR" dirty="0">
                <a:effectLst/>
              </a:rPr>
              <a:t> σάλπιγγα :</a:t>
            </a:r>
            <a:r>
              <a:rPr lang="el-GR" dirty="0" smtClean="0">
                <a:effectLst/>
              </a:rPr>
              <a:t>Χόνδρινο-οστέινος </a:t>
            </a:r>
            <a:r>
              <a:rPr lang="el-GR" dirty="0">
                <a:effectLst/>
              </a:rPr>
              <a:t>σωλήνας</a:t>
            </a:r>
            <a:r>
              <a:rPr lang="el-GR" dirty="0" smtClean="0">
                <a:effectLst/>
              </a:rPr>
              <a:t>, πού </a:t>
            </a:r>
            <a:r>
              <a:rPr lang="el-GR" dirty="0">
                <a:effectLst/>
              </a:rPr>
              <a:t>φέρνει σε επαφή την  </a:t>
            </a:r>
            <a:r>
              <a:rPr lang="el-GR" dirty="0" smtClean="0">
                <a:effectLst/>
              </a:rPr>
              <a:t>κοιλότητα </a:t>
            </a:r>
            <a:r>
              <a:rPr lang="el-GR" dirty="0">
                <a:effectLst/>
              </a:rPr>
              <a:t>του μέσου </a:t>
            </a:r>
            <a:r>
              <a:rPr lang="el-GR" dirty="0" err="1">
                <a:effectLst/>
              </a:rPr>
              <a:t>ωτός</a:t>
            </a:r>
            <a:r>
              <a:rPr lang="el-GR" dirty="0">
                <a:effectLst/>
              </a:rPr>
              <a:t> με τον ρινοφάρυγγα.</a:t>
            </a:r>
          </a:p>
          <a:p>
            <a:r>
              <a:rPr lang="el-GR" dirty="0">
                <a:effectLst/>
              </a:rPr>
              <a:t>Μαστοειδείς κυψέλες και μαστοειδές </a:t>
            </a:r>
            <a:r>
              <a:rPr lang="el-GR" dirty="0" err="1">
                <a:effectLst/>
              </a:rPr>
              <a:t>αντρο</a:t>
            </a:r>
            <a:endParaRPr lang="el-GR" dirty="0">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rrowheads="1"/>
          </p:cNvSpPr>
          <p:nvPr>
            <p:ph type="title"/>
          </p:nvPr>
        </p:nvSpPr>
        <p:spPr/>
        <p:txBody>
          <a:bodyPr/>
          <a:lstStyle/>
          <a:p>
            <a:r>
              <a:rPr lang="el-GR"/>
              <a:t>Σφύρα,ακμων,αναβολέας</a:t>
            </a:r>
          </a:p>
        </p:txBody>
      </p:sp>
      <p:sp>
        <p:nvSpPr>
          <p:cNvPr id="294915" name="Rectangle 3"/>
          <p:cNvSpPr>
            <a:spLocks noGrp="1" noRot="1" noChangeArrowheads="1"/>
          </p:cNvSpPr>
          <p:nvPr>
            <p:ph type="body" idx="1"/>
          </p:nvPr>
        </p:nvSpPr>
        <p:spPr/>
        <p:txBody>
          <a:bodyPr/>
          <a:lstStyle/>
          <a:p>
            <a:endParaRPr lang="el-GR"/>
          </a:p>
        </p:txBody>
      </p:sp>
      <p:pic>
        <p:nvPicPr>
          <p:cNvPr id="294917" name="Picture 5" descr="malleus"/>
          <p:cNvPicPr>
            <a:picLocks noChangeAspect="1" noChangeArrowheads="1"/>
          </p:cNvPicPr>
          <p:nvPr/>
        </p:nvPicPr>
        <p:blipFill>
          <a:blip r:embed="rId2"/>
          <a:srcRect/>
          <a:stretch>
            <a:fillRect/>
          </a:stretch>
        </p:blipFill>
        <p:spPr bwMode="auto">
          <a:xfrm>
            <a:off x="539750" y="1916113"/>
            <a:ext cx="3384550" cy="4176712"/>
          </a:xfrm>
          <a:prstGeom prst="rect">
            <a:avLst/>
          </a:prstGeom>
          <a:noFill/>
        </p:spPr>
      </p:pic>
      <p:pic>
        <p:nvPicPr>
          <p:cNvPr id="294918" name="Picture 6" descr="incus"/>
          <p:cNvPicPr>
            <a:picLocks noChangeAspect="1" noChangeArrowheads="1"/>
          </p:cNvPicPr>
          <p:nvPr/>
        </p:nvPicPr>
        <p:blipFill>
          <a:blip r:embed="rId3"/>
          <a:srcRect/>
          <a:stretch>
            <a:fillRect/>
          </a:stretch>
        </p:blipFill>
        <p:spPr bwMode="auto">
          <a:xfrm>
            <a:off x="3924300" y="1916113"/>
            <a:ext cx="3810000" cy="2409825"/>
          </a:xfrm>
          <a:prstGeom prst="rect">
            <a:avLst/>
          </a:prstGeom>
          <a:noFill/>
        </p:spPr>
      </p:pic>
      <p:pic>
        <p:nvPicPr>
          <p:cNvPr id="294919" name="Picture 7" descr="stapes"/>
          <p:cNvPicPr>
            <a:picLocks noChangeAspect="1" noChangeArrowheads="1"/>
          </p:cNvPicPr>
          <p:nvPr/>
        </p:nvPicPr>
        <p:blipFill>
          <a:blip r:embed="rId4"/>
          <a:srcRect/>
          <a:stretch>
            <a:fillRect/>
          </a:stretch>
        </p:blipFill>
        <p:spPr bwMode="auto">
          <a:xfrm>
            <a:off x="3995738" y="4365625"/>
            <a:ext cx="2981325" cy="1685925"/>
          </a:xfrm>
          <a:prstGeom prst="rect">
            <a:avLst/>
          </a:prstGeom>
          <a:noFill/>
        </p:spPr>
      </p:pic>
      <p:pic>
        <p:nvPicPr>
          <p:cNvPr id="294920" name="Picture 8" descr="ossicles"/>
          <p:cNvPicPr>
            <a:picLocks noChangeAspect="1" noChangeArrowheads="1"/>
          </p:cNvPicPr>
          <p:nvPr/>
        </p:nvPicPr>
        <p:blipFill>
          <a:blip r:embed="rId5"/>
          <a:srcRect/>
          <a:stretch>
            <a:fillRect/>
          </a:stretch>
        </p:blipFill>
        <p:spPr bwMode="auto">
          <a:xfrm>
            <a:off x="6948488" y="4365625"/>
            <a:ext cx="1871662" cy="17272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rrowheads="1"/>
          </p:cNvSpPr>
          <p:nvPr>
            <p:ph type="title"/>
          </p:nvPr>
        </p:nvSpPr>
        <p:spPr>
          <a:xfrm>
            <a:off x="500034" y="571480"/>
            <a:ext cx="8229600" cy="1066800"/>
          </a:xfrm>
        </p:spPr>
        <p:txBody>
          <a:bodyPr/>
          <a:lstStyle/>
          <a:p>
            <a:r>
              <a:rPr lang="el-GR" dirty="0" err="1"/>
              <a:t>Ευσταχιανή</a:t>
            </a:r>
            <a:r>
              <a:rPr lang="el-GR" dirty="0"/>
              <a:t> σάλπιγγα</a:t>
            </a:r>
          </a:p>
        </p:txBody>
      </p:sp>
      <p:sp>
        <p:nvSpPr>
          <p:cNvPr id="295939" name="Rectangle 3"/>
          <p:cNvSpPr>
            <a:spLocks noGrp="1" noRot="1" noChangeArrowheads="1"/>
          </p:cNvSpPr>
          <p:nvPr>
            <p:ph type="body" idx="1"/>
          </p:nvPr>
        </p:nvSpPr>
        <p:spPr/>
        <p:txBody>
          <a:bodyPr/>
          <a:lstStyle/>
          <a:p>
            <a:endParaRPr lang="el-GR"/>
          </a:p>
        </p:txBody>
      </p:sp>
      <p:pic>
        <p:nvPicPr>
          <p:cNvPr id="295940" name="Picture 4" descr="Gray915"/>
          <p:cNvPicPr>
            <a:picLocks noChangeAspect="1" noChangeArrowheads="1"/>
          </p:cNvPicPr>
          <p:nvPr/>
        </p:nvPicPr>
        <p:blipFill>
          <a:blip r:embed="rId2"/>
          <a:srcRect/>
          <a:stretch>
            <a:fillRect/>
          </a:stretch>
        </p:blipFill>
        <p:spPr bwMode="auto">
          <a:xfrm>
            <a:off x="285720" y="1857364"/>
            <a:ext cx="4938262" cy="4397371"/>
          </a:xfrm>
          <a:prstGeom prst="rect">
            <a:avLst/>
          </a:prstGeom>
          <a:noFill/>
        </p:spPr>
      </p:pic>
      <p:pic>
        <p:nvPicPr>
          <p:cNvPr id="295942" name="Picture 6" descr="earanatomy"/>
          <p:cNvPicPr>
            <a:picLocks noChangeAspect="1" noChangeArrowheads="1"/>
          </p:cNvPicPr>
          <p:nvPr/>
        </p:nvPicPr>
        <p:blipFill>
          <a:blip r:embed="rId3"/>
          <a:srcRect/>
          <a:stretch>
            <a:fillRect/>
          </a:stretch>
        </p:blipFill>
        <p:spPr bwMode="auto">
          <a:xfrm>
            <a:off x="4857752" y="1857364"/>
            <a:ext cx="3929058" cy="428125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rrowheads="1"/>
          </p:cNvSpPr>
          <p:nvPr>
            <p:ph type="title"/>
          </p:nvPr>
        </p:nvSpPr>
        <p:spPr/>
        <p:txBody>
          <a:bodyPr/>
          <a:lstStyle/>
          <a:p>
            <a:endParaRPr lang="el-GR"/>
          </a:p>
        </p:txBody>
      </p:sp>
      <p:sp>
        <p:nvSpPr>
          <p:cNvPr id="302083" name="Rectangle 3"/>
          <p:cNvSpPr>
            <a:spLocks noGrp="1" noRot="1" noChangeArrowheads="1"/>
          </p:cNvSpPr>
          <p:nvPr>
            <p:ph type="body" idx="1"/>
          </p:nvPr>
        </p:nvSpPr>
        <p:spPr/>
        <p:txBody>
          <a:bodyPr/>
          <a:lstStyle/>
          <a:p>
            <a:endParaRPr lang="el-GR"/>
          </a:p>
        </p:txBody>
      </p:sp>
      <p:pic>
        <p:nvPicPr>
          <p:cNvPr id="302084" name="Picture 4" descr="stape"/>
          <p:cNvPicPr>
            <a:picLocks noChangeAspect="1" noChangeArrowheads="1"/>
          </p:cNvPicPr>
          <p:nvPr/>
        </p:nvPicPr>
        <p:blipFill>
          <a:blip r:embed="rId2"/>
          <a:srcRect/>
          <a:stretch>
            <a:fillRect/>
          </a:stretch>
        </p:blipFill>
        <p:spPr bwMode="auto">
          <a:xfrm>
            <a:off x="1187450" y="692150"/>
            <a:ext cx="6264275" cy="6165850"/>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407</Words>
  <Application>Microsoft Office PowerPoint</Application>
  <PresentationFormat>Προβολή στην οθόνη (4:3)</PresentationFormat>
  <Paragraphs>36</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Αστικό</vt:lpstr>
      <vt:lpstr>Αισθητήρια όργανα</vt:lpstr>
      <vt:lpstr>Μέρη του πτερυγίου Ελικα,Ανθέλικα κόγχη,τράγος αντίτραγος</vt:lpstr>
      <vt:lpstr>Εξω ους-Μέσο ους-Εσω ους</vt:lpstr>
      <vt:lpstr>Διαφάνεια 4</vt:lpstr>
      <vt:lpstr>Ανατομικά μέρη του εξω ωτός</vt:lpstr>
      <vt:lpstr> Ανατομικά μέρη του  μέσου                  ωτός.</vt:lpstr>
      <vt:lpstr>Σφύρα,ακμων,αναβολέας</vt:lpstr>
      <vt:lpstr>Ευσταχιανή σάλπιγγα</vt:lpstr>
      <vt:lpstr>Διαφάνεια 9</vt:lpstr>
      <vt:lpstr>Εσω ους: Οστέϊνος  λαβύρινθος</vt:lpstr>
      <vt:lpstr>Εσω ους:Υμενώδης λαβύρινθος</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Οσφρητικό ν  Ι Αισθητικό</dc:title>
  <dc:creator>Panos</dc:creator>
  <cp:lastModifiedBy>Panos</cp:lastModifiedBy>
  <cp:revision>10</cp:revision>
  <dcterms:created xsi:type="dcterms:W3CDTF">2014-11-02T21:24:52Z</dcterms:created>
  <dcterms:modified xsi:type="dcterms:W3CDTF">2014-11-11T11:09:18Z</dcterms:modified>
</cp:coreProperties>
</file>