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13"/>
  </p:notesMasterIdLst>
  <p:sldIdLst>
    <p:sldId id="256" r:id="rId2"/>
    <p:sldId id="260" r:id="rId3"/>
    <p:sldId id="287" r:id="rId4"/>
    <p:sldId id="309" r:id="rId5"/>
    <p:sldId id="335" r:id="rId6"/>
    <p:sldId id="408" r:id="rId7"/>
    <p:sldId id="405" r:id="rId8"/>
    <p:sldId id="406" r:id="rId9"/>
    <p:sldId id="409" r:id="rId10"/>
    <p:sldId id="410" r:id="rId11"/>
    <p:sldId id="308" r:id="rId12"/>
  </p:sldIdLst>
  <p:sldSz cx="9144000" cy="5143500" type="screen16x9"/>
  <p:notesSz cx="6858000" cy="9144000"/>
  <p:embeddedFontLst>
    <p:embeddedFont>
      <p:font typeface="Abel" panose="02000506030000020004" pitchFamily="2" charset="0"/>
      <p:regular r:id="rId14"/>
    </p:embeddedFont>
    <p:embeddedFont>
      <p:font typeface="Archivo" panose="020B0604020202020204" charset="0"/>
      <p:regular r:id="rId15"/>
      <p:bold r:id="rId16"/>
      <p:italic r:id="rId17"/>
      <p:boldItalic r:id="rId18"/>
    </p:embeddedFont>
    <p:embeddedFont>
      <p:font typeface="Fira Sans" panose="020B0503050000020004" pitchFamily="34" charset="0"/>
      <p:regular r:id="rId19"/>
      <p:bold r:id="rId20"/>
      <p:italic r:id="rId21"/>
      <p:boldItalic r:id="rId22"/>
    </p:embeddedFont>
    <p:embeddedFont>
      <p:font typeface="Inter" panose="020B0604020202020204" charset="0"/>
      <p:regular r:id="rId23"/>
      <p:bold r:id="rId24"/>
    </p:embeddedFont>
    <p:embeddedFont>
      <p:font typeface="Open Sans" panose="020B0606030504020204" pitchFamily="34" charset="0"/>
      <p:regular r:id="rId25"/>
      <p:bold r:id="rId26"/>
      <p:italic r:id="rId27"/>
      <p:boldItalic r:id="rId28"/>
    </p:embeddedFont>
    <p:embeddedFont>
      <p:font typeface="Paytone One" panose="020B0604020202020204" charset="0"/>
      <p:regular r:id="rId29"/>
    </p:embeddedFont>
    <p:embeddedFont>
      <p:font typeface="Raleway SemiBold" pitchFamily="2" charset="0"/>
      <p:bold r:id="rId30"/>
      <p:boldItalic r:id="rId31"/>
    </p:embeddedFont>
    <p:embeddedFont>
      <p:font typeface="Roboto Condensed Light" panose="02000000000000000000" pitchFamily="2" charset="0"/>
      <p:regular r:id="rId32"/>
      <p: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w" initials="N" lastIdx="1" clrIdx="0">
    <p:extLst>
      <p:ext uri="{19B8F6BF-5375-455C-9EA6-DF929625EA0E}">
        <p15:presenceInfo xmlns:p15="http://schemas.microsoft.com/office/powerpoint/2012/main" userId="2c262532e36a3860" providerId="Windows Live"/>
      </p:ext>
    </p:extLst>
  </p:cmAuthor>
  <p:cmAuthor id="2" name="Ασημίνα" initials="Α" lastIdx="1" clrIdx="1">
    <p:extLst>
      <p:ext uri="{19B8F6BF-5375-455C-9EA6-DF929625EA0E}">
        <p15:presenceInfo xmlns:p15="http://schemas.microsoft.com/office/powerpoint/2012/main" userId="Ασημίνα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BDA7"/>
    <a:srgbClr val="3494BA"/>
    <a:srgbClr val="EFE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D0FBD4B-945D-42B0-9B0F-28F5182B819B}">
  <a:tblStyle styleId="{5D0FBD4B-945D-42B0-9B0F-28F5182B819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88000" autoAdjust="0"/>
  </p:normalViewPr>
  <p:slideViewPr>
    <p:cSldViewPr snapToGrid="0">
      <p:cViewPr>
        <p:scale>
          <a:sx n="69" d="100"/>
          <a:sy n="69" d="100"/>
        </p:scale>
        <p:origin x="114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134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21" Type="http://schemas.openxmlformats.org/officeDocument/2006/relationships/font" Target="fonts/font8.fntdata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font" Target="fonts/font2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950E01-404F-48C9-AA48-E9F40DB17236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189EB41-B60E-4A3F-BC06-10E8728879EA}">
      <dgm:prSet phldrT="[Text]" custT="1"/>
      <dgm:spPr>
        <a:solidFill>
          <a:schemeClr val="accent3">
            <a:lumMod val="50000"/>
          </a:schemeClr>
        </a:solidFill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l-GR" sz="12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Αξιοποίηση</a:t>
          </a:r>
          <a:r>
            <a:rPr lang="el-GR" sz="1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των αποτελεσμάτων έρευνας από το Πανεπιστήμιο</a:t>
          </a:r>
          <a:endParaRPr lang="en-US" sz="1200" dirty="0">
            <a:solidFill>
              <a:schemeClr val="bg1"/>
            </a:solidFill>
          </a:endParaRPr>
        </a:p>
      </dgm:t>
    </dgm:pt>
    <dgm:pt modelId="{7D581DAF-BBD6-44E8-B641-87569B2525E1}" type="parTrans" cxnId="{95096E44-7E44-48EF-85BB-36B80A5F600C}">
      <dgm:prSet/>
      <dgm:spPr/>
      <dgm:t>
        <a:bodyPr/>
        <a:lstStyle/>
        <a:p>
          <a:endParaRPr lang="en-US" sz="3200">
            <a:solidFill>
              <a:schemeClr val="bg1"/>
            </a:solidFill>
          </a:endParaRPr>
        </a:p>
      </dgm:t>
    </dgm:pt>
    <dgm:pt modelId="{AC93E7B9-4B3E-49A6-AC0B-FE34CE3CCAE3}" type="sibTrans" cxnId="{95096E44-7E44-48EF-85BB-36B80A5F600C}">
      <dgm:prSet/>
      <dgm:spPr>
        <a:solidFill>
          <a:schemeClr val="accent3">
            <a:lumMod val="75000"/>
          </a:schemeClr>
        </a:solidFill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en-US" sz="3200">
            <a:solidFill>
              <a:schemeClr val="bg1"/>
            </a:solidFill>
          </a:endParaRPr>
        </a:p>
      </dgm:t>
    </dgm:pt>
    <dgm:pt modelId="{40FF1019-D21E-4490-AB3B-CA2B466BBC4A}">
      <dgm:prSet custT="1"/>
      <dgm:spPr>
        <a:solidFill>
          <a:schemeClr val="accent3">
            <a:lumMod val="50000"/>
          </a:schemeClr>
        </a:solidFill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el-GR" sz="12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Υποστήριξη</a:t>
          </a:r>
          <a:r>
            <a:rPr lang="el-GR" sz="1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των ερευνητών σε θέματα εξωστρέφειας, καινοτομίας και τεχνογνωσίας</a:t>
          </a:r>
        </a:p>
      </dgm:t>
    </dgm:pt>
    <dgm:pt modelId="{F8F45FE9-AF17-4DF1-BF7B-7720456B5BC4}" type="parTrans" cxnId="{FAE68406-FDD4-49B3-957E-139F97F179CA}">
      <dgm:prSet/>
      <dgm:spPr/>
      <dgm:t>
        <a:bodyPr/>
        <a:lstStyle/>
        <a:p>
          <a:endParaRPr lang="en-US" sz="3200">
            <a:solidFill>
              <a:schemeClr val="bg1"/>
            </a:solidFill>
          </a:endParaRPr>
        </a:p>
      </dgm:t>
    </dgm:pt>
    <dgm:pt modelId="{3DA163AF-4157-40F1-9CBB-1949C972448A}" type="sibTrans" cxnId="{FAE68406-FDD4-49B3-957E-139F97F179CA}">
      <dgm:prSet/>
      <dgm:spPr/>
      <dgm:t>
        <a:bodyPr/>
        <a:lstStyle/>
        <a:p>
          <a:endParaRPr lang="en-US" sz="3200">
            <a:solidFill>
              <a:schemeClr val="bg1"/>
            </a:solidFill>
          </a:endParaRPr>
        </a:p>
      </dgm:t>
    </dgm:pt>
    <dgm:pt modelId="{42F7EF69-2C18-4529-B03B-03402574E0C7}">
      <dgm:prSet custT="1"/>
      <dgm:spPr>
        <a:solidFill>
          <a:schemeClr val="accent3">
            <a:lumMod val="50000"/>
          </a:schemeClr>
        </a:solidFill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el-GR" sz="12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Γεφύρωση των σχέσεων μεταξύ της </a:t>
          </a:r>
          <a:r>
            <a:rPr lang="el-GR" sz="1200" b="1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ακαδημαϊκής κοινότητας και της αγοράς</a:t>
          </a:r>
          <a:endParaRPr lang="el-GR" sz="1200" b="1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40257771-5D98-4267-88D8-932991580B58}" type="parTrans" cxnId="{870454FC-8B13-4CF7-B33D-538B28CA0580}">
      <dgm:prSet/>
      <dgm:spPr/>
      <dgm:t>
        <a:bodyPr/>
        <a:lstStyle/>
        <a:p>
          <a:endParaRPr lang="en-US" sz="3200">
            <a:solidFill>
              <a:schemeClr val="bg1"/>
            </a:solidFill>
          </a:endParaRPr>
        </a:p>
      </dgm:t>
    </dgm:pt>
    <dgm:pt modelId="{72E43310-FDC9-49C1-B68B-C7B10B4E929C}" type="sibTrans" cxnId="{870454FC-8B13-4CF7-B33D-538B28CA0580}">
      <dgm:prSet/>
      <dgm:spPr/>
      <dgm:t>
        <a:bodyPr/>
        <a:lstStyle/>
        <a:p>
          <a:endParaRPr lang="en-US" sz="3200">
            <a:solidFill>
              <a:schemeClr val="bg1"/>
            </a:solidFill>
          </a:endParaRPr>
        </a:p>
      </dgm:t>
    </dgm:pt>
    <dgm:pt modelId="{0EC057DD-079E-41E5-825C-ED8C6B5D587B}">
      <dgm:prSet custT="1"/>
      <dgm:spPr>
        <a:solidFill>
          <a:schemeClr val="accent3">
            <a:lumMod val="50000"/>
          </a:schemeClr>
        </a:solidFill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el-GR" sz="1200" b="1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Μεταφορά γνώσεων </a:t>
          </a:r>
          <a:r>
            <a:rPr lang="el-GR" sz="12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με άλλα οικοσυστήματα στην Ελλάδα και στο εξωτερικό</a:t>
          </a:r>
          <a:endParaRPr lang="el-GR" sz="1200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7515317A-6746-43F8-B920-B953F9087730}" type="parTrans" cxnId="{62E839E9-4CCE-4F3D-9ECD-17408CB47F6D}">
      <dgm:prSet/>
      <dgm:spPr/>
      <dgm:t>
        <a:bodyPr/>
        <a:lstStyle/>
        <a:p>
          <a:endParaRPr lang="en-US" sz="3200">
            <a:solidFill>
              <a:schemeClr val="bg1"/>
            </a:solidFill>
          </a:endParaRPr>
        </a:p>
      </dgm:t>
    </dgm:pt>
    <dgm:pt modelId="{D8A12684-D89C-4DE8-92C1-BD1530FF56A7}" type="sibTrans" cxnId="{62E839E9-4CCE-4F3D-9ECD-17408CB47F6D}">
      <dgm:prSet/>
      <dgm:spPr/>
      <dgm:t>
        <a:bodyPr/>
        <a:lstStyle/>
        <a:p>
          <a:endParaRPr lang="en-US" sz="3200">
            <a:solidFill>
              <a:schemeClr val="bg1"/>
            </a:solidFill>
          </a:endParaRPr>
        </a:p>
      </dgm:t>
    </dgm:pt>
    <dgm:pt modelId="{5E389FB0-BD79-437A-B3BD-FC3BDB785C1A}">
      <dgm:prSet custT="1"/>
      <dgm:spPr>
        <a:solidFill>
          <a:schemeClr val="accent3">
            <a:lumMod val="50000"/>
          </a:schemeClr>
        </a:solidFill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el-GR" sz="1200" b="1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Προσέλκυση</a:t>
          </a:r>
          <a:r>
            <a:rPr lang="el-GR" sz="12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νέων ταλέντων και νέας επιχειρηματικότητας</a:t>
          </a:r>
          <a:endParaRPr lang="el-GR" sz="1200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7B007DFD-11D2-4BAA-8C84-2FE2F12BCD24}" type="parTrans" cxnId="{8EB3C13C-6C6C-406A-B864-5D6A0E6B3656}">
      <dgm:prSet/>
      <dgm:spPr/>
      <dgm:t>
        <a:bodyPr/>
        <a:lstStyle/>
        <a:p>
          <a:endParaRPr lang="en-US" sz="3200">
            <a:solidFill>
              <a:schemeClr val="bg1"/>
            </a:solidFill>
          </a:endParaRPr>
        </a:p>
      </dgm:t>
    </dgm:pt>
    <dgm:pt modelId="{46A5BFB1-E02F-4D54-8C23-234A3F688DBC}" type="sibTrans" cxnId="{8EB3C13C-6C6C-406A-B864-5D6A0E6B3656}">
      <dgm:prSet/>
      <dgm:spPr/>
      <dgm:t>
        <a:bodyPr/>
        <a:lstStyle/>
        <a:p>
          <a:endParaRPr lang="en-US" sz="3200">
            <a:solidFill>
              <a:schemeClr val="bg1"/>
            </a:solidFill>
          </a:endParaRPr>
        </a:p>
      </dgm:t>
    </dgm:pt>
    <dgm:pt modelId="{9F588682-0410-4BD2-A144-70D62DC68827}" type="pres">
      <dgm:prSet presAssocID="{BF950E01-404F-48C9-AA48-E9F40DB17236}" presName="Name0" presStyleCnt="0">
        <dgm:presLayoutVars>
          <dgm:chMax val="7"/>
          <dgm:chPref val="7"/>
          <dgm:dir/>
        </dgm:presLayoutVars>
      </dgm:prSet>
      <dgm:spPr/>
    </dgm:pt>
    <dgm:pt modelId="{C79C8B49-CD0C-4BDD-A04E-75BC28EA8D1E}" type="pres">
      <dgm:prSet presAssocID="{BF950E01-404F-48C9-AA48-E9F40DB17236}" presName="Name1" presStyleCnt="0"/>
      <dgm:spPr/>
    </dgm:pt>
    <dgm:pt modelId="{9D5D0B8F-7F86-47D7-B351-B31A1122B652}" type="pres">
      <dgm:prSet presAssocID="{BF950E01-404F-48C9-AA48-E9F40DB17236}" presName="cycle" presStyleCnt="0"/>
      <dgm:spPr/>
    </dgm:pt>
    <dgm:pt modelId="{BAD64892-2383-4C6B-8041-6107325FE054}" type="pres">
      <dgm:prSet presAssocID="{BF950E01-404F-48C9-AA48-E9F40DB17236}" presName="srcNode" presStyleLbl="node1" presStyleIdx="0" presStyleCnt="5"/>
      <dgm:spPr/>
    </dgm:pt>
    <dgm:pt modelId="{10037199-6F14-4CEF-A5DB-76684B818062}" type="pres">
      <dgm:prSet presAssocID="{BF950E01-404F-48C9-AA48-E9F40DB17236}" presName="conn" presStyleLbl="parChTrans1D2" presStyleIdx="0" presStyleCnt="1"/>
      <dgm:spPr/>
    </dgm:pt>
    <dgm:pt modelId="{809964B5-B539-4BD6-94BC-6E7FFC8A2007}" type="pres">
      <dgm:prSet presAssocID="{BF950E01-404F-48C9-AA48-E9F40DB17236}" presName="extraNode" presStyleLbl="node1" presStyleIdx="0" presStyleCnt="5"/>
      <dgm:spPr/>
    </dgm:pt>
    <dgm:pt modelId="{3CFB4EFE-A39A-4982-B495-6CF4D7F6E500}" type="pres">
      <dgm:prSet presAssocID="{BF950E01-404F-48C9-AA48-E9F40DB17236}" presName="dstNode" presStyleLbl="node1" presStyleIdx="0" presStyleCnt="5"/>
      <dgm:spPr/>
    </dgm:pt>
    <dgm:pt modelId="{2EFD8507-EF23-4E14-A741-CCA7EF0DB022}" type="pres">
      <dgm:prSet presAssocID="{6189EB41-B60E-4A3F-BC06-10E8728879EA}" presName="text_1" presStyleLbl="node1" presStyleIdx="0" presStyleCnt="5">
        <dgm:presLayoutVars>
          <dgm:bulletEnabled val="1"/>
        </dgm:presLayoutVars>
      </dgm:prSet>
      <dgm:spPr/>
    </dgm:pt>
    <dgm:pt modelId="{55A4381B-0D8A-4F22-BC43-29BBB007D678}" type="pres">
      <dgm:prSet presAssocID="{6189EB41-B60E-4A3F-BC06-10E8728879EA}" presName="accent_1" presStyleCnt="0"/>
      <dgm:spPr/>
    </dgm:pt>
    <dgm:pt modelId="{AB54E2C4-29EB-4C0A-B2B6-9F5C304F6918}" type="pres">
      <dgm:prSet presAssocID="{6189EB41-B60E-4A3F-BC06-10E8728879EA}" presName="accentRepeatNode" presStyleLbl="solidFgAcc1" presStyleIdx="0" presStyleCnt="5"/>
      <dgm:spPr>
        <a:ln>
          <a:solidFill>
            <a:schemeClr val="accent3">
              <a:lumMod val="75000"/>
            </a:schemeClr>
          </a:solidFill>
        </a:ln>
      </dgm:spPr>
    </dgm:pt>
    <dgm:pt modelId="{960A16A7-DDC8-4D07-995C-303D0F54EE18}" type="pres">
      <dgm:prSet presAssocID="{40FF1019-D21E-4490-AB3B-CA2B466BBC4A}" presName="text_2" presStyleLbl="node1" presStyleIdx="1" presStyleCnt="5">
        <dgm:presLayoutVars>
          <dgm:bulletEnabled val="1"/>
        </dgm:presLayoutVars>
      </dgm:prSet>
      <dgm:spPr/>
    </dgm:pt>
    <dgm:pt modelId="{5EE89321-2EDF-4DAE-A035-8B8D82EFC4EF}" type="pres">
      <dgm:prSet presAssocID="{40FF1019-D21E-4490-AB3B-CA2B466BBC4A}" presName="accent_2" presStyleCnt="0"/>
      <dgm:spPr/>
    </dgm:pt>
    <dgm:pt modelId="{BD565BED-B3DC-494A-8266-3D950584CDAD}" type="pres">
      <dgm:prSet presAssocID="{40FF1019-D21E-4490-AB3B-CA2B466BBC4A}" presName="accentRepeatNode" presStyleLbl="solidFgAcc1" presStyleIdx="1" presStyleCnt="5"/>
      <dgm:spPr>
        <a:ln>
          <a:solidFill>
            <a:schemeClr val="accent3">
              <a:lumMod val="75000"/>
            </a:schemeClr>
          </a:solidFill>
        </a:ln>
      </dgm:spPr>
    </dgm:pt>
    <dgm:pt modelId="{CD88918E-4E9D-40EB-BBD5-6482A153810E}" type="pres">
      <dgm:prSet presAssocID="{42F7EF69-2C18-4529-B03B-03402574E0C7}" presName="text_3" presStyleLbl="node1" presStyleIdx="2" presStyleCnt="5">
        <dgm:presLayoutVars>
          <dgm:bulletEnabled val="1"/>
        </dgm:presLayoutVars>
      </dgm:prSet>
      <dgm:spPr/>
    </dgm:pt>
    <dgm:pt modelId="{B81BBFFA-64C0-49F5-A079-5C0BD0B9377F}" type="pres">
      <dgm:prSet presAssocID="{42F7EF69-2C18-4529-B03B-03402574E0C7}" presName="accent_3" presStyleCnt="0"/>
      <dgm:spPr/>
    </dgm:pt>
    <dgm:pt modelId="{BECECA1A-9B56-4300-AA35-DB8B0A9080F7}" type="pres">
      <dgm:prSet presAssocID="{42F7EF69-2C18-4529-B03B-03402574E0C7}" presName="accentRepeatNode" presStyleLbl="solidFgAcc1" presStyleIdx="2" presStyleCnt="5"/>
      <dgm:spPr>
        <a:ln>
          <a:solidFill>
            <a:schemeClr val="accent3">
              <a:lumMod val="75000"/>
            </a:schemeClr>
          </a:solidFill>
        </a:ln>
      </dgm:spPr>
    </dgm:pt>
    <dgm:pt modelId="{B85C8915-295F-4F33-9AB8-880247E267A0}" type="pres">
      <dgm:prSet presAssocID="{0EC057DD-079E-41E5-825C-ED8C6B5D587B}" presName="text_4" presStyleLbl="node1" presStyleIdx="3" presStyleCnt="5">
        <dgm:presLayoutVars>
          <dgm:bulletEnabled val="1"/>
        </dgm:presLayoutVars>
      </dgm:prSet>
      <dgm:spPr/>
    </dgm:pt>
    <dgm:pt modelId="{543E8F00-A1BF-4DBC-85AD-D293A0E2E365}" type="pres">
      <dgm:prSet presAssocID="{0EC057DD-079E-41E5-825C-ED8C6B5D587B}" presName="accent_4" presStyleCnt="0"/>
      <dgm:spPr/>
    </dgm:pt>
    <dgm:pt modelId="{FD75A3AC-45CB-4D50-9800-28576874BC8C}" type="pres">
      <dgm:prSet presAssocID="{0EC057DD-079E-41E5-825C-ED8C6B5D587B}" presName="accentRepeatNode" presStyleLbl="solidFgAcc1" presStyleIdx="3" presStyleCnt="5"/>
      <dgm:spPr>
        <a:ln>
          <a:solidFill>
            <a:schemeClr val="accent3">
              <a:lumMod val="75000"/>
            </a:schemeClr>
          </a:solidFill>
        </a:ln>
      </dgm:spPr>
    </dgm:pt>
    <dgm:pt modelId="{9D672564-B795-4C19-8789-BFC157832134}" type="pres">
      <dgm:prSet presAssocID="{5E389FB0-BD79-437A-B3BD-FC3BDB785C1A}" presName="text_5" presStyleLbl="node1" presStyleIdx="4" presStyleCnt="5">
        <dgm:presLayoutVars>
          <dgm:bulletEnabled val="1"/>
        </dgm:presLayoutVars>
      </dgm:prSet>
      <dgm:spPr/>
    </dgm:pt>
    <dgm:pt modelId="{CAF763D2-01F7-4928-940D-555974888296}" type="pres">
      <dgm:prSet presAssocID="{5E389FB0-BD79-437A-B3BD-FC3BDB785C1A}" presName="accent_5" presStyleCnt="0"/>
      <dgm:spPr/>
    </dgm:pt>
    <dgm:pt modelId="{503EA15C-73DE-45BC-80DD-8B881680AFB6}" type="pres">
      <dgm:prSet presAssocID="{5E389FB0-BD79-437A-B3BD-FC3BDB785C1A}" presName="accentRepeatNode" presStyleLbl="solidFgAcc1" presStyleIdx="4" presStyleCnt="5"/>
      <dgm:spPr>
        <a:ln>
          <a:solidFill>
            <a:schemeClr val="accent3">
              <a:lumMod val="75000"/>
            </a:schemeClr>
          </a:solidFill>
        </a:ln>
      </dgm:spPr>
    </dgm:pt>
  </dgm:ptLst>
  <dgm:cxnLst>
    <dgm:cxn modelId="{50D02201-035D-4408-93D2-C6AA3BB306AC}" type="presOf" srcId="{AC93E7B9-4B3E-49A6-AC0B-FE34CE3CCAE3}" destId="{10037199-6F14-4CEF-A5DB-76684B818062}" srcOrd="0" destOrd="0" presId="urn:microsoft.com/office/officeart/2008/layout/VerticalCurvedList"/>
    <dgm:cxn modelId="{FAE68406-FDD4-49B3-957E-139F97F179CA}" srcId="{BF950E01-404F-48C9-AA48-E9F40DB17236}" destId="{40FF1019-D21E-4490-AB3B-CA2B466BBC4A}" srcOrd="1" destOrd="0" parTransId="{F8F45FE9-AF17-4DF1-BF7B-7720456B5BC4}" sibTransId="{3DA163AF-4157-40F1-9CBB-1949C972448A}"/>
    <dgm:cxn modelId="{98FC0E2A-246E-4E62-8346-814878B1C186}" type="presOf" srcId="{5E389FB0-BD79-437A-B3BD-FC3BDB785C1A}" destId="{9D672564-B795-4C19-8789-BFC157832134}" srcOrd="0" destOrd="0" presId="urn:microsoft.com/office/officeart/2008/layout/VerticalCurvedList"/>
    <dgm:cxn modelId="{8EB3C13C-6C6C-406A-B864-5D6A0E6B3656}" srcId="{BF950E01-404F-48C9-AA48-E9F40DB17236}" destId="{5E389FB0-BD79-437A-B3BD-FC3BDB785C1A}" srcOrd="4" destOrd="0" parTransId="{7B007DFD-11D2-4BAA-8C84-2FE2F12BCD24}" sibTransId="{46A5BFB1-E02F-4D54-8C23-234A3F688DBC}"/>
    <dgm:cxn modelId="{95096E44-7E44-48EF-85BB-36B80A5F600C}" srcId="{BF950E01-404F-48C9-AA48-E9F40DB17236}" destId="{6189EB41-B60E-4A3F-BC06-10E8728879EA}" srcOrd="0" destOrd="0" parTransId="{7D581DAF-BBD6-44E8-B641-87569B2525E1}" sibTransId="{AC93E7B9-4B3E-49A6-AC0B-FE34CE3CCAE3}"/>
    <dgm:cxn modelId="{D36E6C91-578F-4911-85EE-52473A2C0D4E}" type="presOf" srcId="{6189EB41-B60E-4A3F-BC06-10E8728879EA}" destId="{2EFD8507-EF23-4E14-A741-CCA7EF0DB022}" srcOrd="0" destOrd="0" presId="urn:microsoft.com/office/officeart/2008/layout/VerticalCurvedList"/>
    <dgm:cxn modelId="{5DA93AB2-6DBA-4C0F-AC35-41550F5225CD}" type="presOf" srcId="{0EC057DD-079E-41E5-825C-ED8C6B5D587B}" destId="{B85C8915-295F-4F33-9AB8-880247E267A0}" srcOrd="0" destOrd="0" presId="urn:microsoft.com/office/officeart/2008/layout/VerticalCurvedList"/>
    <dgm:cxn modelId="{06129CC4-AB72-41DE-B400-087D771C628F}" type="presOf" srcId="{40FF1019-D21E-4490-AB3B-CA2B466BBC4A}" destId="{960A16A7-DDC8-4D07-995C-303D0F54EE18}" srcOrd="0" destOrd="0" presId="urn:microsoft.com/office/officeart/2008/layout/VerticalCurvedList"/>
    <dgm:cxn modelId="{E550DDDC-65D3-43B4-830A-A3244DB03758}" type="presOf" srcId="{42F7EF69-2C18-4529-B03B-03402574E0C7}" destId="{CD88918E-4E9D-40EB-BBD5-6482A153810E}" srcOrd="0" destOrd="0" presId="urn:microsoft.com/office/officeart/2008/layout/VerticalCurvedList"/>
    <dgm:cxn modelId="{62E839E9-4CCE-4F3D-9ECD-17408CB47F6D}" srcId="{BF950E01-404F-48C9-AA48-E9F40DB17236}" destId="{0EC057DD-079E-41E5-825C-ED8C6B5D587B}" srcOrd="3" destOrd="0" parTransId="{7515317A-6746-43F8-B920-B953F9087730}" sibTransId="{D8A12684-D89C-4DE8-92C1-BD1530FF56A7}"/>
    <dgm:cxn modelId="{AD859AF5-82C3-4C21-BB59-0D5EA1B14B5A}" type="presOf" srcId="{BF950E01-404F-48C9-AA48-E9F40DB17236}" destId="{9F588682-0410-4BD2-A144-70D62DC68827}" srcOrd="0" destOrd="0" presId="urn:microsoft.com/office/officeart/2008/layout/VerticalCurvedList"/>
    <dgm:cxn modelId="{870454FC-8B13-4CF7-B33D-538B28CA0580}" srcId="{BF950E01-404F-48C9-AA48-E9F40DB17236}" destId="{42F7EF69-2C18-4529-B03B-03402574E0C7}" srcOrd="2" destOrd="0" parTransId="{40257771-5D98-4267-88D8-932991580B58}" sibTransId="{72E43310-FDC9-49C1-B68B-C7B10B4E929C}"/>
    <dgm:cxn modelId="{B923F3AC-484D-4B48-8224-0D0DF9A94FF7}" type="presParOf" srcId="{9F588682-0410-4BD2-A144-70D62DC68827}" destId="{C79C8B49-CD0C-4BDD-A04E-75BC28EA8D1E}" srcOrd="0" destOrd="0" presId="urn:microsoft.com/office/officeart/2008/layout/VerticalCurvedList"/>
    <dgm:cxn modelId="{9E30E243-4D71-4AFE-AF1B-CA29A6575E2B}" type="presParOf" srcId="{C79C8B49-CD0C-4BDD-A04E-75BC28EA8D1E}" destId="{9D5D0B8F-7F86-47D7-B351-B31A1122B652}" srcOrd="0" destOrd="0" presId="urn:microsoft.com/office/officeart/2008/layout/VerticalCurvedList"/>
    <dgm:cxn modelId="{991E64EE-60C3-4390-B73E-CA4B00C4DCFD}" type="presParOf" srcId="{9D5D0B8F-7F86-47D7-B351-B31A1122B652}" destId="{BAD64892-2383-4C6B-8041-6107325FE054}" srcOrd="0" destOrd="0" presId="urn:microsoft.com/office/officeart/2008/layout/VerticalCurvedList"/>
    <dgm:cxn modelId="{19F4BB2D-9F78-401A-B46D-B2BE9D5F58D6}" type="presParOf" srcId="{9D5D0B8F-7F86-47D7-B351-B31A1122B652}" destId="{10037199-6F14-4CEF-A5DB-76684B818062}" srcOrd="1" destOrd="0" presId="urn:microsoft.com/office/officeart/2008/layout/VerticalCurvedList"/>
    <dgm:cxn modelId="{414CE750-F80B-440A-9B07-6C9A052EA7D8}" type="presParOf" srcId="{9D5D0B8F-7F86-47D7-B351-B31A1122B652}" destId="{809964B5-B539-4BD6-94BC-6E7FFC8A2007}" srcOrd="2" destOrd="0" presId="urn:microsoft.com/office/officeart/2008/layout/VerticalCurvedList"/>
    <dgm:cxn modelId="{47805473-64B9-4929-BA48-03C280CC32E4}" type="presParOf" srcId="{9D5D0B8F-7F86-47D7-B351-B31A1122B652}" destId="{3CFB4EFE-A39A-4982-B495-6CF4D7F6E500}" srcOrd="3" destOrd="0" presId="urn:microsoft.com/office/officeart/2008/layout/VerticalCurvedList"/>
    <dgm:cxn modelId="{BBA72549-F4E1-4183-9DA8-63DD68D38BD1}" type="presParOf" srcId="{C79C8B49-CD0C-4BDD-A04E-75BC28EA8D1E}" destId="{2EFD8507-EF23-4E14-A741-CCA7EF0DB022}" srcOrd="1" destOrd="0" presId="urn:microsoft.com/office/officeart/2008/layout/VerticalCurvedList"/>
    <dgm:cxn modelId="{22000BAC-BEFB-431E-95FC-119149D9B2EB}" type="presParOf" srcId="{C79C8B49-CD0C-4BDD-A04E-75BC28EA8D1E}" destId="{55A4381B-0D8A-4F22-BC43-29BBB007D678}" srcOrd="2" destOrd="0" presId="urn:microsoft.com/office/officeart/2008/layout/VerticalCurvedList"/>
    <dgm:cxn modelId="{0151A6B3-2BB7-453D-ABB7-9FF1B81F70D4}" type="presParOf" srcId="{55A4381B-0D8A-4F22-BC43-29BBB007D678}" destId="{AB54E2C4-29EB-4C0A-B2B6-9F5C304F6918}" srcOrd="0" destOrd="0" presId="urn:microsoft.com/office/officeart/2008/layout/VerticalCurvedList"/>
    <dgm:cxn modelId="{90A749A9-8134-4F5B-B870-810DC52B95CC}" type="presParOf" srcId="{C79C8B49-CD0C-4BDD-A04E-75BC28EA8D1E}" destId="{960A16A7-DDC8-4D07-995C-303D0F54EE18}" srcOrd="3" destOrd="0" presId="urn:microsoft.com/office/officeart/2008/layout/VerticalCurvedList"/>
    <dgm:cxn modelId="{CCC513DA-94A9-4314-B645-4D4E23E82616}" type="presParOf" srcId="{C79C8B49-CD0C-4BDD-A04E-75BC28EA8D1E}" destId="{5EE89321-2EDF-4DAE-A035-8B8D82EFC4EF}" srcOrd="4" destOrd="0" presId="urn:microsoft.com/office/officeart/2008/layout/VerticalCurvedList"/>
    <dgm:cxn modelId="{1AF735A2-F372-48D1-B3F6-9B122739DB0C}" type="presParOf" srcId="{5EE89321-2EDF-4DAE-A035-8B8D82EFC4EF}" destId="{BD565BED-B3DC-494A-8266-3D950584CDAD}" srcOrd="0" destOrd="0" presId="urn:microsoft.com/office/officeart/2008/layout/VerticalCurvedList"/>
    <dgm:cxn modelId="{D5F8632E-842B-45EA-869F-5860381770C6}" type="presParOf" srcId="{C79C8B49-CD0C-4BDD-A04E-75BC28EA8D1E}" destId="{CD88918E-4E9D-40EB-BBD5-6482A153810E}" srcOrd="5" destOrd="0" presId="urn:microsoft.com/office/officeart/2008/layout/VerticalCurvedList"/>
    <dgm:cxn modelId="{E0F33557-D7F5-46A8-AE70-AE73671D6C7D}" type="presParOf" srcId="{C79C8B49-CD0C-4BDD-A04E-75BC28EA8D1E}" destId="{B81BBFFA-64C0-49F5-A079-5C0BD0B9377F}" srcOrd="6" destOrd="0" presId="urn:microsoft.com/office/officeart/2008/layout/VerticalCurvedList"/>
    <dgm:cxn modelId="{72A9E8F9-7015-4F55-A816-DA2F6CDFF0BF}" type="presParOf" srcId="{B81BBFFA-64C0-49F5-A079-5C0BD0B9377F}" destId="{BECECA1A-9B56-4300-AA35-DB8B0A9080F7}" srcOrd="0" destOrd="0" presId="urn:microsoft.com/office/officeart/2008/layout/VerticalCurvedList"/>
    <dgm:cxn modelId="{CC7FC74C-9C3F-48BC-8D63-F1FF99A03788}" type="presParOf" srcId="{C79C8B49-CD0C-4BDD-A04E-75BC28EA8D1E}" destId="{B85C8915-295F-4F33-9AB8-880247E267A0}" srcOrd="7" destOrd="0" presId="urn:microsoft.com/office/officeart/2008/layout/VerticalCurvedList"/>
    <dgm:cxn modelId="{114E44BC-9B80-4292-A449-E1665E4791B8}" type="presParOf" srcId="{C79C8B49-CD0C-4BDD-A04E-75BC28EA8D1E}" destId="{543E8F00-A1BF-4DBC-85AD-D293A0E2E365}" srcOrd="8" destOrd="0" presId="urn:microsoft.com/office/officeart/2008/layout/VerticalCurvedList"/>
    <dgm:cxn modelId="{7962CCE2-C6AE-446E-A6B5-82EF640FD265}" type="presParOf" srcId="{543E8F00-A1BF-4DBC-85AD-D293A0E2E365}" destId="{FD75A3AC-45CB-4D50-9800-28576874BC8C}" srcOrd="0" destOrd="0" presId="urn:microsoft.com/office/officeart/2008/layout/VerticalCurvedList"/>
    <dgm:cxn modelId="{3E7EAC35-6383-4454-8F08-4071D2BF78DF}" type="presParOf" srcId="{C79C8B49-CD0C-4BDD-A04E-75BC28EA8D1E}" destId="{9D672564-B795-4C19-8789-BFC157832134}" srcOrd="9" destOrd="0" presId="urn:microsoft.com/office/officeart/2008/layout/VerticalCurvedList"/>
    <dgm:cxn modelId="{8E0DC315-0DE0-436E-A746-E3B90F1B52AB}" type="presParOf" srcId="{C79C8B49-CD0C-4BDD-A04E-75BC28EA8D1E}" destId="{CAF763D2-01F7-4928-940D-555974888296}" srcOrd="10" destOrd="0" presId="urn:microsoft.com/office/officeart/2008/layout/VerticalCurvedList"/>
    <dgm:cxn modelId="{436B7155-01C1-4D37-88AC-CC644D25BC78}" type="presParOf" srcId="{CAF763D2-01F7-4928-940D-555974888296}" destId="{503EA15C-73DE-45BC-80DD-8B881680AFB6}" srcOrd="0" destOrd="0" presId="urn:microsoft.com/office/officeart/2008/layout/VerticalCurvedList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80F522-0FC1-43EA-8927-0628B3692BD5}" type="doc">
      <dgm:prSet loTypeId="urn:microsoft.com/office/officeart/2005/8/layout/hList1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5971E21D-AA45-40C6-8346-608A2DE5248F}">
      <dgm:prSet phldrT="[Text]" custT="1"/>
      <dgm:spPr>
        <a:solidFill>
          <a:schemeClr val="accent3">
            <a:lumMod val="50000"/>
          </a:schemeClr>
        </a:solidFill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pPr algn="ctr"/>
          <a:r>
            <a:rPr lang="en-US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Business Games</a:t>
          </a:r>
        </a:p>
      </dgm:t>
    </dgm:pt>
    <dgm:pt modelId="{1114B622-ADCA-4EE1-99D2-8320C83C1EC5}" type="parTrans" cxnId="{625A5C2B-7C04-490E-B633-B264BAD0A348}">
      <dgm:prSet/>
      <dgm:spPr/>
      <dgm:t>
        <a:bodyPr/>
        <a:lstStyle/>
        <a:p>
          <a:endParaRPr lang="en-US" sz="1400"/>
        </a:p>
      </dgm:t>
    </dgm:pt>
    <dgm:pt modelId="{F5872A0B-11F7-4878-9229-D0C2A5A253D1}" type="sibTrans" cxnId="{625A5C2B-7C04-490E-B633-B264BAD0A348}">
      <dgm:prSet/>
      <dgm:spPr/>
      <dgm:t>
        <a:bodyPr/>
        <a:lstStyle/>
        <a:p>
          <a:endParaRPr lang="en-US" sz="1400"/>
        </a:p>
      </dgm:t>
    </dgm:pt>
    <dgm:pt modelId="{2CB6F87C-4D68-49A4-BF4F-AD7C3B82D386}">
      <dgm:prSet phldrT="[Text]" custT="1"/>
      <dgm:spPr>
        <a:solidFill>
          <a:schemeClr val="accent3">
            <a:lumMod val="50000"/>
          </a:schemeClr>
        </a:solidFill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pPr algn="ctr"/>
          <a:r>
            <a:rPr lang="el-GR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Διαγωνισμοί Καινοτομίας</a:t>
          </a:r>
        </a:p>
      </dgm:t>
    </dgm:pt>
    <dgm:pt modelId="{EF493732-70FE-455E-A45A-75195DF11F00}" type="parTrans" cxnId="{F4E9CA10-76ED-4354-8D98-1AF6660B3716}">
      <dgm:prSet/>
      <dgm:spPr/>
      <dgm:t>
        <a:bodyPr/>
        <a:lstStyle/>
        <a:p>
          <a:endParaRPr lang="en-US" sz="1400"/>
        </a:p>
      </dgm:t>
    </dgm:pt>
    <dgm:pt modelId="{80875838-0BA5-4710-BE33-87AA2BFB74F4}" type="sibTrans" cxnId="{F4E9CA10-76ED-4354-8D98-1AF6660B3716}">
      <dgm:prSet/>
      <dgm:spPr/>
      <dgm:t>
        <a:bodyPr/>
        <a:lstStyle/>
        <a:p>
          <a:endParaRPr lang="en-US" sz="1400"/>
        </a:p>
      </dgm:t>
    </dgm:pt>
    <dgm:pt modelId="{B508BBA6-7FE3-467B-A963-41DBB3EC614B}">
      <dgm:prSet phldrT="[Text]" custT="1"/>
      <dgm:spPr>
        <a:solidFill>
          <a:schemeClr val="accent3">
            <a:lumMod val="50000"/>
          </a:schemeClr>
        </a:solidFill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pPr algn="ctr"/>
          <a:r>
            <a:rPr lang="en-US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Hackathons</a:t>
          </a:r>
          <a:endParaRPr lang="el-GR" sz="1400" b="1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64DF66B5-9295-4C64-A798-541941449E5B}" type="parTrans" cxnId="{D1FB0A1F-B647-4673-9A7A-42BEFFF90021}">
      <dgm:prSet/>
      <dgm:spPr/>
      <dgm:t>
        <a:bodyPr/>
        <a:lstStyle/>
        <a:p>
          <a:endParaRPr lang="en-US" sz="1400"/>
        </a:p>
      </dgm:t>
    </dgm:pt>
    <dgm:pt modelId="{8169E35C-F9D0-4D89-9B37-FC7CC2EB5A5D}" type="sibTrans" cxnId="{D1FB0A1F-B647-4673-9A7A-42BEFFF90021}">
      <dgm:prSet/>
      <dgm:spPr/>
      <dgm:t>
        <a:bodyPr/>
        <a:lstStyle/>
        <a:p>
          <a:endParaRPr lang="en-US" sz="1400"/>
        </a:p>
      </dgm:t>
    </dgm:pt>
    <dgm:pt modelId="{2A2AB676-C5FA-4B79-98DC-6D326E88C9C9}">
      <dgm:prSet phldrT="[Text]" custT="1"/>
      <dgm:spPr>
        <a:solidFill>
          <a:schemeClr val="accent3">
            <a:lumMod val="50000"/>
          </a:schemeClr>
        </a:solidFill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pPr algn="ctr"/>
          <a:r>
            <a:rPr lang="el-GR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Οργανωμένες επισκέψεις</a:t>
          </a:r>
        </a:p>
      </dgm:t>
    </dgm:pt>
    <dgm:pt modelId="{257E42C6-5BD1-4099-A14F-FBEC13C2C507}" type="parTrans" cxnId="{74F7FCE1-9762-4C3C-A789-7C19EE4EC61F}">
      <dgm:prSet/>
      <dgm:spPr/>
      <dgm:t>
        <a:bodyPr/>
        <a:lstStyle/>
        <a:p>
          <a:endParaRPr lang="en-US" sz="1400"/>
        </a:p>
      </dgm:t>
    </dgm:pt>
    <dgm:pt modelId="{176D4837-BC70-45FB-8F35-C7B3346C3BFC}" type="sibTrans" cxnId="{74F7FCE1-9762-4C3C-A789-7C19EE4EC61F}">
      <dgm:prSet/>
      <dgm:spPr/>
      <dgm:t>
        <a:bodyPr/>
        <a:lstStyle/>
        <a:p>
          <a:endParaRPr lang="en-US" sz="1400"/>
        </a:p>
      </dgm:t>
    </dgm:pt>
    <dgm:pt modelId="{0902C5CA-153B-4956-A539-7ADF3C61EE58}">
      <dgm:prSet phldrT="[Text]" custT="1"/>
      <dgm:spPr>
        <a:solidFill>
          <a:schemeClr val="accent3">
            <a:lumMod val="50000"/>
          </a:schemeClr>
        </a:solidFill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pPr algn="ctr"/>
          <a:r>
            <a:rPr lang="en-US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Job Shadowing</a:t>
          </a:r>
          <a:endParaRPr lang="el-GR" sz="1400" b="1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DFAEE91-0981-47AB-BC78-454ADB93A449}" type="parTrans" cxnId="{6EB6F1A4-1899-49DB-850D-2950099538C8}">
      <dgm:prSet/>
      <dgm:spPr/>
      <dgm:t>
        <a:bodyPr/>
        <a:lstStyle/>
        <a:p>
          <a:endParaRPr lang="en-US" sz="1400"/>
        </a:p>
      </dgm:t>
    </dgm:pt>
    <dgm:pt modelId="{F3484DFA-92DB-4918-9A24-74AB6B087839}" type="sibTrans" cxnId="{6EB6F1A4-1899-49DB-850D-2950099538C8}">
      <dgm:prSet/>
      <dgm:spPr/>
      <dgm:t>
        <a:bodyPr/>
        <a:lstStyle/>
        <a:p>
          <a:endParaRPr lang="en-US" sz="1400"/>
        </a:p>
      </dgm:t>
    </dgm:pt>
    <dgm:pt modelId="{F70EB3CB-2688-42C4-A794-189A1CB5EA41}">
      <dgm:prSet phldrT="[Text]" custT="1"/>
      <dgm:spPr>
        <a:solidFill>
          <a:schemeClr val="accent3">
            <a:lumMod val="20000"/>
            <a:lumOff val="80000"/>
          </a:schemeClr>
        </a:solidFill>
        <a:ln>
          <a:solidFill>
            <a:schemeClr val="accent3">
              <a:lumMod val="20000"/>
              <a:lumOff val="80000"/>
            </a:schemeClr>
          </a:solidFill>
        </a:ln>
      </dgm:spPr>
      <dgm:t>
        <a:bodyPr/>
        <a:lstStyle/>
        <a:p>
          <a:pPr algn="ctr"/>
          <a:r>
            <a:rPr lang="el-GR" sz="1300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Αλληλεπιδραστικό παιχνίδι βασισμένο στην </a:t>
          </a:r>
          <a:r>
            <a:rPr lang="el-GR" sz="1300" b="1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προσομοίωση μίας εικονικής αγοράς</a:t>
          </a:r>
          <a:r>
            <a:rPr lang="el-GR" sz="1300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, αποτελούμενη από εικονικές επιχειρήσεις, που διοικούνται από τις ομάδες</a:t>
          </a:r>
          <a:endParaRPr lang="en-US" sz="13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ED6F84E0-6D8E-4A9D-938C-CE4827E4BA5A}" type="parTrans" cxnId="{5DA4D6A7-B0E6-4686-B671-4BB5255E1482}">
      <dgm:prSet/>
      <dgm:spPr/>
      <dgm:t>
        <a:bodyPr/>
        <a:lstStyle/>
        <a:p>
          <a:endParaRPr lang="en-US" sz="1400"/>
        </a:p>
      </dgm:t>
    </dgm:pt>
    <dgm:pt modelId="{4CB398E1-52C0-4F40-8F95-100043FB1A06}" type="sibTrans" cxnId="{5DA4D6A7-B0E6-4686-B671-4BB5255E1482}">
      <dgm:prSet/>
      <dgm:spPr/>
      <dgm:t>
        <a:bodyPr/>
        <a:lstStyle/>
        <a:p>
          <a:endParaRPr lang="en-US" sz="1400"/>
        </a:p>
      </dgm:t>
    </dgm:pt>
    <dgm:pt modelId="{7A8C0E4E-291E-4BBD-84B1-D30EDDED218A}">
      <dgm:prSet phldrT="[Text]" custT="1"/>
      <dgm:spPr>
        <a:solidFill>
          <a:schemeClr val="accent3">
            <a:lumMod val="20000"/>
            <a:lumOff val="80000"/>
          </a:schemeClr>
        </a:solidFill>
        <a:ln>
          <a:solidFill>
            <a:schemeClr val="accent3">
              <a:lumMod val="20000"/>
              <a:lumOff val="80000"/>
            </a:schemeClr>
          </a:solidFill>
        </a:ln>
      </dgm:spPr>
      <dgm:t>
        <a:bodyPr/>
        <a:lstStyle/>
        <a:p>
          <a:pPr algn="ctr"/>
          <a:r>
            <a:rPr lang="el-GR" sz="13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Διαγωνιστική Διαδικασία φοιτητών σε μία πρωτότυπη ιδέα, </a:t>
          </a:r>
          <a:r>
            <a:rPr lang="el-GR" sz="13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με στόχο την ανάδειξη καινοτόμων υπηρεσιών ή προϊόντων που μπορούν να συμβάλουν στην επίλυση καίριων θεμάτων </a:t>
          </a:r>
          <a:endParaRPr lang="el-GR" sz="13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F1E1A638-C8E5-4031-A7EB-ADCEFF0D9113}" type="parTrans" cxnId="{BFAC7522-0169-40D3-BF33-C30717FDA4FA}">
      <dgm:prSet/>
      <dgm:spPr/>
      <dgm:t>
        <a:bodyPr/>
        <a:lstStyle/>
        <a:p>
          <a:endParaRPr lang="en-US" sz="1400"/>
        </a:p>
      </dgm:t>
    </dgm:pt>
    <dgm:pt modelId="{6BE1B883-7715-40DC-9878-27AA2E3716BA}" type="sibTrans" cxnId="{BFAC7522-0169-40D3-BF33-C30717FDA4FA}">
      <dgm:prSet/>
      <dgm:spPr/>
      <dgm:t>
        <a:bodyPr/>
        <a:lstStyle/>
        <a:p>
          <a:endParaRPr lang="en-US" sz="1400"/>
        </a:p>
      </dgm:t>
    </dgm:pt>
    <dgm:pt modelId="{692F0800-E3F6-474E-83A8-9D436B8A9341}">
      <dgm:prSet phldrT="[Text]" custT="1"/>
      <dgm:spPr>
        <a:solidFill>
          <a:schemeClr val="accent3">
            <a:lumMod val="20000"/>
            <a:lumOff val="80000"/>
          </a:schemeClr>
        </a:solidFill>
        <a:ln>
          <a:solidFill>
            <a:schemeClr val="accent3">
              <a:lumMod val="20000"/>
              <a:lumOff val="80000"/>
            </a:schemeClr>
          </a:solidFill>
        </a:ln>
      </dgm:spPr>
      <dgm:t>
        <a:bodyPr/>
        <a:lstStyle/>
        <a:p>
          <a:pPr algn="ctr"/>
          <a:r>
            <a:rPr lang="el-GR" sz="1300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Διήμερη εκδήλωση για την ανάπτυξη ιδεών από φοιτητές, μέσα από </a:t>
          </a:r>
          <a:r>
            <a:rPr lang="el-GR" sz="1300" b="1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εντατική καθοδήγηση</a:t>
          </a:r>
          <a:endParaRPr lang="el-GR" sz="1300" b="1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DFFD697-AE2F-4543-A744-A5ECE1B7CF5D}" type="parTrans" cxnId="{FC663775-0B5A-4B36-837B-2426FC89D299}">
      <dgm:prSet/>
      <dgm:spPr/>
      <dgm:t>
        <a:bodyPr/>
        <a:lstStyle/>
        <a:p>
          <a:endParaRPr lang="en-US" sz="1400"/>
        </a:p>
      </dgm:t>
    </dgm:pt>
    <dgm:pt modelId="{7A638FF7-C787-42B6-BC6E-86D38FC04753}" type="sibTrans" cxnId="{FC663775-0B5A-4B36-837B-2426FC89D299}">
      <dgm:prSet/>
      <dgm:spPr/>
      <dgm:t>
        <a:bodyPr/>
        <a:lstStyle/>
        <a:p>
          <a:endParaRPr lang="en-US" sz="1400"/>
        </a:p>
      </dgm:t>
    </dgm:pt>
    <dgm:pt modelId="{B48491E3-097F-4B33-84A1-B9E9D447AD84}">
      <dgm:prSet phldrT="[Text]" custT="1"/>
      <dgm:spPr>
        <a:solidFill>
          <a:schemeClr val="accent3">
            <a:lumMod val="20000"/>
            <a:lumOff val="80000"/>
          </a:schemeClr>
        </a:solidFill>
        <a:ln>
          <a:solidFill>
            <a:schemeClr val="accent3">
              <a:lumMod val="20000"/>
              <a:lumOff val="80000"/>
            </a:schemeClr>
          </a:solidFill>
        </a:ln>
      </dgm:spPr>
      <dgm:t>
        <a:bodyPr/>
        <a:lstStyle/>
        <a:p>
          <a:pPr algn="ctr"/>
          <a:r>
            <a:rPr lang="el-GR" sz="1300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Οι φοιτητές έχουν τη δυνατότητα να </a:t>
          </a:r>
          <a:r>
            <a:rPr lang="el-GR" sz="1300" b="1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συναντήσουν ιδρυτές και Στελέχη εταιρειών</a:t>
          </a:r>
          <a:r>
            <a:rPr lang="el-GR" sz="1300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, μαθαίνοντας για το όραμα και τη στρατηγική των εν λόγω επιχειρήσεων</a:t>
          </a:r>
          <a:endParaRPr lang="el-GR" sz="13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6343D853-C904-4BEA-99A2-EE7018481A25}" type="parTrans" cxnId="{FF04165F-FA43-4745-976D-89C7B3AE7D18}">
      <dgm:prSet/>
      <dgm:spPr/>
      <dgm:t>
        <a:bodyPr/>
        <a:lstStyle/>
        <a:p>
          <a:endParaRPr lang="en-US" sz="1400"/>
        </a:p>
      </dgm:t>
    </dgm:pt>
    <dgm:pt modelId="{24B65945-D69B-4E83-9FE2-55435792BECB}" type="sibTrans" cxnId="{FF04165F-FA43-4745-976D-89C7B3AE7D18}">
      <dgm:prSet/>
      <dgm:spPr/>
      <dgm:t>
        <a:bodyPr/>
        <a:lstStyle/>
        <a:p>
          <a:endParaRPr lang="en-US" sz="1400"/>
        </a:p>
      </dgm:t>
    </dgm:pt>
    <dgm:pt modelId="{62E9EC04-E5B1-4A96-B051-ADC619978D13}">
      <dgm:prSet phldrT="[Text]" custT="1"/>
      <dgm:spPr>
        <a:solidFill>
          <a:schemeClr val="accent3">
            <a:lumMod val="20000"/>
            <a:lumOff val="80000"/>
          </a:schemeClr>
        </a:solidFill>
        <a:ln>
          <a:solidFill>
            <a:schemeClr val="accent3">
              <a:lumMod val="20000"/>
              <a:lumOff val="80000"/>
            </a:schemeClr>
          </a:solidFill>
        </a:ln>
      </dgm:spPr>
      <dgm:t>
        <a:bodyPr/>
        <a:lstStyle/>
        <a:p>
          <a:pPr algn="ctr"/>
          <a:r>
            <a:rPr lang="el-GR" sz="1300" b="1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Πρακτική εκπαίδευση</a:t>
          </a:r>
          <a:r>
            <a:rPr lang="el-GR" sz="1300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, στην οποία ο φοιτητής παρατηρεί την εργασία, που εκτελείται σε μια εταιρεία </a:t>
          </a:r>
          <a:r>
            <a:rPr lang="el-GR" sz="1300" dirty="0" err="1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startup</a:t>
          </a:r>
          <a:r>
            <a:rPr lang="el-GR" sz="1300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, αποκτώντας πολύτιμες δεξιότητες.</a:t>
          </a:r>
          <a:endParaRPr lang="el-GR" sz="13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D916917B-E2D6-477F-886F-50EC2B732A31}" type="parTrans" cxnId="{DF072F36-2490-47CD-A99C-EA4AE3748AAC}">
      <dgm:prSet/>
      <dgm:spPr/>
      <dgm:t>
        <a:bodyPr/>
        <a:lstStyle/>
        <a:p>
          <a:endParaRPr lang="en-US" sz="1400"/>
        </a:p>
      </dgm:t>
    </dgm:pt>
    <dgm:pt modelId="{EBB6F1DF-A9DA-4573-B000-B93CAE0BECC2}" type="sibTrans" cxnId="{DF072F36-2490-47CD-A99C-EA4AE3748AAC}">
      <dgm:prSet/>
      <dgm:spPr/>
      <dgm:t>
        <a:bodyPr/>
        <a:lstStyle/>
        <a:p>
          <a:endParaRPr lang="en-US" sz="1400"/>
        </a:p>
      </dgm:t>
    </dgm:pt>
    <dgm:pt modelId="{47E2C712-0691-4CF3-9EB3-1C66CFE71420}" type="pres">
      <dgm:prSet presAssocID="{3480F522-0FC1-43EA-8927-0628B3692BD5}" presName="Name0" presStyleCnt="0">
        <dgm:presLayoutVars>
          <dgm:dir/>
          <dgm:animLvl val="lvl"/>
          <dgm:resizeHandles val="exact"/>
        </dgm:presLayoutVars>
      </dgm:prSet>
      <dgm:spPr/>
    </dgm:pt>
    <dgm:pt modelId="{4067E097-8983-4FAA-A8C6-3E02C774D63F}" type="pres">
      <dgm:prSet presAssocID="{5971E21D-AA45-40C6-8346-608A2DE5248F}" presName="composite" presStyleCnt="0"/>
      <dgm:spPr/>
    </dgm:pt>
    <dgm:pt modelId="{976844A2-816F-4CF3-8DD8-0B9903A0F8CD}" type="pres">
      <dgm:prSet presAssocID="{5971E21D-AA45-40C6-8346-608A2DE5248F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58592995-FD1D-46E5-9C9D-F71020F6FDDA}" type="pres">
      <dgm:prSet presAssocID="{5971E21D-AA45-40C6-8346-608A2DE5248F}" presName="desTx" presStyleLbl="alignAccFollowNode1" presStyleIdx="0" presStyleCnt="5">
        <dgm:presLayoutVars>
          <dgm:bulletEnabled val="1"/>
        </dgm:presLayoutVars>
      </dgm:prSet>
      <dgm:spPr/>
    </dgm:pt>
    <dgm:pt modelId="{29FC2A33-6D44-469B-BA0B-6D682C5A1129}" type="pres">
      <dgm:prSet presAssocID="{F5872A0B-11F7-4878-9229-D0C2A5A253D1}" presName="space" presStyleCnt="0"/>
      <dgm:spPr/>
    </dgm:pt>
    <dgm:pt modelId="{2BE6BA67-A6B8-4125-A0FD-0F432C62890C}" type="pres">
      <dgm:prSet presAssocID="{2CB6F87C-4D68-49A4-BF4F-AD7C3B82D386}" presName="composite" presStyleCnt="0"/>
      <dgm:spPr/>
    </dgm:pt>
    <dgm:pt modelId="{82C1A15F-6459-4118-BBE7-0752B0A8B5E5}" type="pres">
      <dgm:prSet presAssocID="{2CB6F87C-4D68-49A4-BF4F-AD7C3B82D386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438E2F45-79DA-4D9D-B533-C6D9A825228A}" type="pres">
      <dgm:prSet presAssocID="{2CB6F87C-4D68-49A4-BF4F-AD7C3B82D386}" presName="desTx" presStyleLbl="alignAccFollowNode1" presStyleIdx="1" presStyleCnt="5">
        <dgm:presLayoutVars>
          <dgm:bulletEnabled val="1"/>
        </dgm:presLayoutVars>
      </dgm:prSet>
      <dgm:spPr/>
    </dgm:pt>
    <dgm:pt modelId="{7F8D30F4-4B4D-4BBD-AC37-806F1FC68DD5}" type="pres">
      <dgm:prSet presAssocID="{80875838-0BA5-4710-BE33-87AA2BFB74F4}" presName="space" presStyleCnt="0"/>
      <dgm:spPr/>
    </dgm:pt>
    <dgm:pt modelId="{649B370B-A0FF-4429-89EB-24A2D2749B11}" type="pres">
      <dgm:prSet presAssocID="{B508BBA6-7FE3-467B-A963-41DBB3EC614B}" presName="composite" presStyleCnt="0"/>
      <dgm:spPr/>
    </dgm:pt>
    <dgm:pt modelId="{CFCB108E-C517-46AE-91E9-7ED00B9E7356}" type="pres">
      <dgm:prSet presAssocID="{B508BBA6-7FE3-467B-A963-41DBB3EC614B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161877EC-5088-440E-83BB-4CCF4DAA3C2E}" type="pres">
      <dgm:prSet presAssocID="{B508BBA6-7FE3-467B-A963-41DBB3EC614B}" presName="desTx" presStyleLbl="alignAccFollowNode1" presStyleIdx="2" presStyleCnt="5">
        <dgm:presLayoutVars>
          <dgm:bulletEnabled val="1"/>
        </dgm:presLayoutVars>
      </dgm:prSet>
      <dgm:spPr/>
    </dgm:pt>
    <dgm:pt modelId="{4B81F744-5DCC-4A11-8ABF-B51D6E1DE139}" type="pres">
      <dgm:prSet presAssocID="{8169E35C-F9D0-4D89-9B37-FC7CC2EB5A5D}" presName="space" presStyleCnt="0"/>
      <dgm:spPr/>
    </dgm:pt>
    <dgm:pt modelId="{8703D098-9AD7-49D5-AEE7-9098CCB35AB4}" type="pres">
      <dgm:prSet presAssocID="{2A2AB676-C5FA-4B79-98DC-6D326E88C9C9}" presName="composite" presStyleCnt="0"/>
      <dgm:spPr/>
    </dgm:pt>
    <dgm:pt modelId="{FE6ECE83-0712-4111-A523-BC0BFD15CF47}" type="pres">
      <dgm:prSet presAssocID="{2A2AB676-C5FA-4B79-98DC-6D326E88C9C9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1EAA19AB-BF61-43B1-B011-75AE64174A4E}" type="pres">
      <dgm:prSet presAssocID="{2A2AB676-C5FA-4B79-98DC-6D326E88C9C9}" presName="desTx" presStyleLbl="alignAccFollowNode1" presStyleIdx="3" presStyleCnt="5">
        <dgm:presLayoutVars>
          <dgm:bulletEnabled val="1"/>
        </dgm:presLayoutVars>
      </dgm:prSet>
      <dgm:spPr/>
    </dgm:pt>
    <dgm:pt modelId="{0A220082-7134-46DB-8B3A-A63CAB9C9062}" type="pres">
      <dgm:prSet presAssocID="{176D4837-BC70-45FB-8F35-C7B3346C3BFC}" presName="space" presStyleCnt="0"/>
      <dgm:spPr/>
    </dgm:pt>
    <dgm:pt modelId="{FBFCBB00-3B31-4022-83C3-3A6B0584E989}" type="pres">
      <dgm:prSet presAssocID="{0902C5CA-153B-4956-A539-7ADF3C61EE58}" presName="composite" presStyleCnt="0"/>
      <dgm:spPr/>
    </dgm:pt>
    <dgm:pt modelId="{08C264FC-B099-4ADB-BE0D-15AAD2B5472A}" type="pres">
      <dgm:prSet presAssocID="{0902C5CA-153B-4956-A539-7ADF3C61EE58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DED47EAF-94B8-4773-9686-F735637FA2B0}" type="pres">
      <dgm:prSet presAssocID="{0902C5CA-153B-4956-A539-7ADF3C61EE58}" presName="desTx" presStyleLbl="alignAccFollowNode1" presStyleIdx="4" presStyleCnt="5">
        <dgm:presLayoutVars>
          <dgm:bulletEnabled val="1"/>
        </dgm:presLayoutVars>
      </dgm:prSet>
      <dgm:spPr/>
    </dgm:pt>
  </dgm:ptLst>
  <dgm:cxnLst>
    <dgm:cxn modelId="{B899D40E-1FA3-4273-B9E1-D121901C03E4}" type="presOf" srcId="{2A2AB676-C5FA-4B79-98DC-6D326E88C9C9}" destId="{FE6ECE83-0712-4111-A523-BC0BFD15CF47}" srcOrd="0" destOrd="0" presId="urn:microsoft.com/office/officeart/2005/8/layout/hList1"/>
    <dgm:cxn modelId="{F4E9CA10-76ED-4354-8D98-1AF6660B3716}" srcId="{3480F522-0FC1-43EA-8927-0628B3692BD5}" destId="{2CB6F87C-4D68-49A4-BF4F-AD7C3B82D386}" srcOrd="1" destOrd="0" parTransId="{EF493732-70FE-455E-A45A-75195DF11F00}" sibTransId="{80875838-0BA5-4710-BE33-87AA2BFB74F4}"/>
    <dgm:cxn modelId="{E97E4012-F4AE-454A-9C57-BF99E5D486E8}" type="presOf" srcId="{0902C5CA-153B-4956-A539-7ADF3C61EE58}" destId="{08C264FC-B099-4ADB-BE0D-15AAD2B5472A}" srcOrd="0" destOrd="0" presId="urn:microsoft.com/office/officeart/2005/8/layout/hList1"/>
    <dgm:cxn modelId="{D1FB0A1F-B647-4673-9A7A-42BEFFF90021}" srcId="{3480F522-0FC1-43EA-8927-0628B3692BD5}" destId="{B508BBA6-7FE3-467B-A963-41DBB3EC614B}" srcOrd="2" destOrd="0" parTransId="{64DF66B5-9295-4C64-A798-541941449E5B}" sibTransId="{8169E35C-F9D0-4D89-9B37-FC7CC2EB5A5D}"/>
    <dgm:cxn modelId="{BFAC7522-0169-40D3-BF33-C30717FDA4FA}" srcId="{2CB6F87C-4D68-49A4-BF4F-AD7C3B82D386}" destId="{7A8C0E4E-291E-4BBD-84B1-D30EDDED218A}" srcOrd="0" destOrd="0" parTransId="{F1E1A638-C8E5-4031-A7EB-ADCEFF0D9113}" sibTransId="{6BE1B883-7715-40DC-9878-27AA2E3716BA}"/>
    <dgm:cxn modelId="{625A5C2B-7C04-490E-B633-B264BAD0A348}" srcId="{3480F522-0FC1-43EA-8927-0628B3692BD5}" destId="{5971E21D-AA45-40C6-8346-608A2DE5248F}" srcOrd="0" destOrd="0" parTransId="{1114B622-ADCA-4EE1-99D2-8320C83C1EC5}" sibTransId="{F5872A0B-11F7-4878-9229-D0C2A5A253D1}"/>
    <dgm:cxn modelId="{DF072F36-2490-47CD-A99C-EA4AE3748AAC}" srcId="{0902C5CA-153B-4956-A539-7ADF3C61EE58}" destId="{62E9EC04-E5B1-4A96-B051-ADC619978D13}" srcOrd="0" destOrd="0" parTransId="{D916917B-E2D6-477F-886F-50EC2B732A31}" sibTransId="{EBB6F1DF-A9DA-4573-B000-B93CAE0BECC2}"/>
    <dgm:cxn modelId="{FF04165F-FA43-4745-976D-89C7B3AE7D18}" srcId="{2A2AB676-C5FA-4B79-98DC-6D326E88C9C9}" destId="{B48491E3-097F-4B33-84A1-B9E9D447AD84}" srcOrd="0" destOrd="0" parTransId="{6343D853-C904-4BEA-99A2-EE7018481A25}" sibTransId="{24B65945-D69B-4E83-9FE2-55435792BECB}"/>
    <dgm:cxn modelId="{5E097645-55EE-4582-87B3-1600C41162B9}" type="presOf" srcId="{B48491E3-097F-4B33-84A1-B9E9D447AD84}" destId="{1EAA19AB-BF61-43B1-B011-75AE64174A4E}" srcOrd="0" destOrd="0" presId="urn:microsoft.com/office/officeart/2005/8/layout/hList1"/>
    <dgm:cxn modelId="{8B7AB94D-E706-4602-BA08-FF6DCCF90B0E}" type="presOf" srcId="{3480F522-0FC1-43EA-8927-0628B3692BD5}" destId="{47E2C712-0691-4CF3-9EB3-1C66CFE71420}" srcOrd="0" destOrd="0" presId="urn:microsoft.com/office/officeart/2005/8/layout/hList1"/>
    <dgm:cxn modelId="{FC663775-0B5A-4B36-837B-2426FC89D299}" srcId="{B508BBA6-7FE3-467B-A963-41DBB3EC614B}" destId="{692F0800-E3F6-474E-83A8-9D436B8A9341}" srcOrd="0" destOrd="0" parTransId="{2DFFD697-AE2F-4543-A744-A5ECE1B7CF5D}" sibTransId="{7A638FF7-C787-42B6-BC6E-86D38FC04753}"/>
    <dgm:cxn modelId="{2615357A-35FA-4CB8-BBEB-5D0A2823DBA7}" type="presOf" srcId="{F70EB3CB-2688-42C4-A794-189A1CB5EA41}" destId="{58592995-FD1D-46E5-9C9D-F71020F6FDDA}" srcOrd="0" destOrd="0" presId="urn:microsoft.com/office/officeart/2005/8/layout/hList1"/>
    <dgm:cxn modelId="{28793D88-36DC-46D5-98D8-0D904CBDFC3D}" type="presOf" srcId="{692F0800-E3F6-474E-83A8-9D436B8A9341}" destId="{161877EC-5088-440E-83BB-4CCF4DAA3C2E}" srcOrd="0" destOrd="0" presId="urn:microsoft.com/office/officeart/2005/8/layout/hList1"/>
    <dgm:cxn modelId="{D71F3E92-85A0-4B03-B44C-4EA7410A4D57}" type="presOf" srcId="{B508BBA6-7FE3-467B-A963-41DBB3EC614B}" destId="{CFCB108E-C517-46AE-91E9-7ED00B9E7356}" srcOrd="0" destOrd="0" presId="urn:microsoft.com/office/officeart/2005/8/layout/hList1"/>
    <dgm:cxn modelId="{275EC398-79CE-4131-8105-CB99EC2C87E7}" type="presOf" srcId="{62E9EC04-E5B1-4A96-B051-ADC619978D13}" destId="{DED47EAF-94B8-4773-9686-F735637FA2B0}" srcOrd="0" destOrd="0" presId="urn:microsoft.com/office/officeart/2005/8/layout/hList1"/>
    <dgm:cxn modelId="{6EB6F1A4-1899-49DB-850D-2950099538C8}" srcId="{3480F522-0FC1-43EA-8927-0628B3692BD5}" destId="{0902C5CA-153B-4956-A539-7ADF3C61EE58}" srcOrd="4" destOrd="0" parTransId="{2DFAEE91-0981-47AB-BC78-454ADB93A449}" sibTransId="{F3484DFA-92DB-4918-9A24-74AB6B087839}"/>
    <dgm:cxn modelId="{5DA4D6A7-B0E6-4686-B671-4BB5255E1482}" srcId="{5971E21D-AA45-40C6-8346-608A2DE5248F}" destId="{F70EB3CB-2688-42C4-A794-189A1CB5EA41}" srcOrd="0" destOrd="0" parTransId="{ED6F84E0-6D8E-4A9D-938C-CE4827E4BA5A}" sibTransId="{4CB398E1-52C0-4F40-8F95-100043FB1A06}"/>
    <dgm:cxn modelId="{93F0ABA9-642F-4A79-8E24-8C054E306422}" type="presOf" srcId="{7A8C0E4E-291E-4BBD-84B1-D30EDDED218A}" destId="{438E2F45-79DA-4D9D-B533-C6D9A825228A}" srcOrd="0" destOrd="0" presId="urn:microsoft.com/office/officeart/2005/8/layout/hList1"/>
    <dgm:cxn modelId="{74F7FCE1-9762-4C3C-A789-7C19EE4EC61F}" srcId="{3480F522-0FC1-43EA-8927-0628B3692BD5}" destId="{2A2AB676-C5FA-4B79-98DC-6D326E88C9C9}" srcOrd="3" destOrd="0" parTransId="{257E42C6-5BD1-4099-A14F-FBEC13C2C507}" sibTransId="{176D4837-BC70-45FB-8F35-C7B3346C3BFC}"/>
    <dgm:cxn modelId="{9CFB0AE3-205E-42B7-AE7A-9AFA360222F1}" type="presOf" srcId="{2CB6F87C-4D68-49A4-BF4F-AD7C3B82D386}" destId="{82C1A15F-6459-4118-BBE7-0752B0A8B5E5}" srcOrd="0" destOrd="0" presId="urn:microsoft.com/office/officeart/2005/8/layout/hList1"/>
    <dgm:cxn modelId="{FEA92AFF-AA46-40D7-864D-AB6060C2A0D5}" type="presOf" srcId="{5971E21D-AA45-40C6-8346-608A2DE5248F}" destId="{976844A2-816F-4CF3-8DD8-0B9903A0F8CD}" srcOrd="0" destOrd="0" presId="urn:microsoft.com/office/officeart/2005/8/layout/hList1"/>
    <dgm:cxn modelId="{8B4D7621-4B04-46D1-AB73-74F18BD1E693}" type="presParOf" srcId="{47E2C712-0691-4CF3-9EB3-1C66CFE71420}" destId="{4067E097-8983-4FAA-A8C6-3E02C774D63F}" srcOrd="0" destOrd="0" presId="urn:microsoft.com/office/officeart/2005/8/layout/hList1"/>
    <dgm:cxn modelId="{FF4F1199-A1D8-49DE-985A-93DBD7DB9634}" type="presParOf" srcId="{4067E097-8983-4FAA-A8C6-3E02C774D63F}" destId="{976844A2-816F-4CF3-8DD8-0B9903A0F8CD}" srcOrd="0" destOrd="0" presId="urn:microsoft.com/office/officeart/2005/8/layout/hList1"/>
    <dgm:cxn modelId="{81F17E12-5D60-4327-A32B-1BF1174010DC}" type="presParOf" srcId="{4067E097-8983-4FAA-A8C6-3E02C774D63F}" destId="{58592995-FD1D-46E5-9C9D-F71020F6FDDA}" srcOrd="1" destOrd="0" presId="urn:microsoft.com/office/officeart/2005/8/layout/hList1"/>
    <dgm:cxn modelId="{FA527CA0-F661-4C77-8D48-19469BD2DC02}" type="presParOf" srcId="{47E2C712-0691-4CF3-9EB3-1C66CFE71420}" destId="{29FC2A33-6D44-469B-BA0B-6D682C5A1129}" srcOrd="1" destOrd="0" presId="urn:microsoft.com/office/officeart/2005/8/layout/hList1"/>
    <dgm:cxn modelId="{594AE835-F320-419B-B524-26DA28E5739F}" type="presParOf" srcId="{47E2C712-0691-4CF3-9EB3-1C66CFE71420}" destId="{2BE6BA67-A6B8-4125-A0FD-0F432C62890C}" srcOrd="2" destOrd="0" presId="urn:microsoft.com/office/officeart/2005/8/layout/hList1"/>
    <dgm:cxn modelId="{B64670ED-ACB0-4D4C-8C5F-3549E4F24E37}" type="presParOf" srcId="{2BE6BA67-A6B8-4125-A0FD-0F432C62890C}" destId="{82C1A15F-6459-4118-BBE7-0752B0A8B5E5}" srcOrd="0" destOrd="0" presId="urn:microsoft.com/office/officeart/2005/8/layout/hList1"/>
    <dgm:cxn modelId="{9FCDFD42-3779-4CF6-9551-637C76EC9684}" type="presParOf" srcId="{2BE6BA67-A6B8-4125-A0FD-0F432C62890C}" destId="{438E2F45-79DA-4D9D-B533-C6D9A825228A}" srcOrd="1" destOrd="0" presId="urn:microsoft.com/office/officeart/2005/8/layout/hList1"/>
    <dgm:cxn modelId="{A4B71BCD-C394-4A13-97C8-56CCB6996D03}" type="presParOf" srcId="{47E2C712-0691-4CF3-9EB3-1C66CFE71420}" destId="{7F8D30F4-4B4D-4BBD-AC37-806F1FC68DD5}" srcOrd="3" destOrd="0" presId="urn:microsoft.com/office/officeart/2005/8/layout/hList1"/>
    <dgm:cxn modelId="{23368D53-6BBE-4D83-997A-A967A8C30AD5}" type="presParOf" srcId="{47E2C712-0691-4CF3-9EB3-1C66CFE71420}" destId="{649B370B-A0FF-4429-89EB-24A2D2749B11}" srcOrd="4" destOrd="0" presId="urn:microsoft.com/office/officeart/2005/8/layout/hList1"/>
    <dgm:cxn modelId="{F04430B5-B3F2-4C2D-90BF-A2CBA828622A}" type="presParOf" srcId="{649B370B-A0FF-4429-89EB-24A2D2749B11}" destId="{CFCB108E-C517-46AE-91E9-7ED00B9E7356}" srcOrd="0" destOrd="0" presId="urn:microsoft.com/office/officeart/2005/8/layout/hList1"/>
    <dgm:cxn modelId="{F87B0559-FCE3-436B-A0F1-E9613A685425}" type="presParOf" srcId="{649B370B-A0FF-4429-89EB-24A2D2749B11}" destId="{161877EC-5088-440E-83BB-4CCF4DAA3C2E}" srcOrd="1" destOrd="0" presId="urn:microsoft.com/office/officeart/2005/8/layout/hList1"/>
    <dgm:cxn modelId="{B8238FFD-550F-4215-BD19-3E3CD823D54F}" type="presParOf" srcId="{47E2C712-0691-4CF3-9EB3-1C66CFE71420}" destId="{4B81F744-5DCC-4A11-8ABF-B51D6E1DE139}" srcOrd="5" destOrd="0" presId="urn:microsoft.com/office/officeart/2005/8/layout/hList1"/>
    <dgm:cxn modelId="{2666DC17-4084-4E34-AB76-DBA2B5871308}" type="presParOf" srcId="{47E2C712-0691-4CF3-9EB3-1C66CFE71420}" destId="{8703D098-9AD7-49D5-AEE7-9098CCB35AB4}" srcOrd="6" destOrd="0" presId="urn:microsoft.com/office/officeart/2005/8/layout/hList1"/>
    <dgm:cxn modelId="{8F7E0684-768F-4CC0-B429-1F8C5C08BDA2}" type="presParOf" srcId="{8703D098-9AD7-49D5-AEE7-9098CCB35AB4}" destId="{FE6ECE83-0712-4111-A523-BC0BFD15CF47}" srcOrd="0" destOrd="0" presId="urn:microsoft.com/office/officeart/2005/8/layout/hList1"/>
    <dgm:cxn modelId="{720BF1F7-2AE0-4C4E-BACE-EC604CC0F8DA}" type="presParOf" srcId="{8703D098-9AD7-49D5-AEE7-9098CCB35AB4}" destId="{1EAA19AB-BF61-43B1-B011-75AE64174A4E}" srcOrd="1" destOrd="0" presId="urn:microsoft.com/office/officeart/2005/8/layout/hList1"/>
    <dgm:cxn modelId="{A8698E6A-93BF-4FD6-BDBA-42360E45D911}" type="presParOf" srcId="{47E2C712-0691-4CF3-9EB3-1C66CFE71420}" destId="{0A220082-7134-46DB-8B3A-A63CAB9C9062}" srcOrd="7" destOrd="0" presId="urn:microsoft.com/office/officeart/2005/8/layout/hList1"/>
    <dgm:cxn modelId="{50EFC5EE-F281-4D68-899F-EA6AA56D5A5F}" type="presParOf" srcId="{47E2C712-0691-4CF3-9EB3-1C66CFE71420}" destId="{FBFCBB00-3B31-4022-83C3-3A6B0584E989}" srcOrd="8" destOrd="0" presId="urn:microsoft.com/office/officeart/2005/8/layout/hList1"/>
    <dgm:cxn modelId="{DF21F559-FF7F-468A-92B1-BDD7AE3F0F70}" type="presParOf" srcId="{FBFCBB00-3B31-4022-83C3-3A6B0584E989}" destId="{08C264FC-B099-4ADB-BE0D-15AAD2B5472A}" srcOrd="0" destOrd="0" presId="urn:microsoft.com/office/officeart/2005/8/layout/hList1"/>
    <dgm:cxn modelId="{CE970801-A8DA-4EC9-A6E7-0879B33BCAC5}" type="presParOf" srcId="{FBFCBB00-3B31-4022-83C3-3A6B0584E989}" destId="{DED47EAF-94B8-4773-9686-F735637FA2B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04215C1-41CA-4EE3-B6AC-54D72A85492A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84154B8-2828-4E83-85EF-BB68F91F6F60}">
      <dgm:prSet phldrT="[Text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l-GR" sz="1400" b="0" dirty="0">
              <a:latin typeface="Calibri" panose="020F0502020204030204" pitchFamily="34" charset="0"/>
              <a:cs typeface="Calibri" panose="020F0502020204030204" pitchFamily="34" charset="0"/>
            </a:rPr>
            <a:t>Συμμετοχή στην οργάνωση των δράσεων του </a:t>
          </a:r>
          <a:r>
            <a:rPr lang="en-US" sz="1400" b="0" dirty="0" err="1">
              <a:latin typeface="Calibri" panose="020F0502020204030204" pitchFamily="34" charset="0"/>
              <a:cs typeface="Calibri" panose="020F0502020204030204" pitchFamily="34" charset="0"/>
            </a:rPr>
            <a:t>UniStart</a:t>
          </a:r>
          <a:r>
            <a:rPr lang="en-US" sz="1400" b="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</dgm:t>
    </dgm:pt>
    <dgm:pt modelId="{B15B73A9-1B1A-45E5-9B50-0CDF13462477}" type="parTrans" cxnId="{4CE9C36A-CCC7-4F67-B53F-CDEB2FCD67B2}">
      <dgm:prSet/>
      <dgm:spPr/>
      <dgm:t>
        <a:bodyPr/>
        <a:lstStyle/>
        <a:p>
          <a:endParaRPr lang="en-US"/>
        </a:p>
      </dgm:t>
    </dgm:pt>
    <dgm:pt modelId="{70A17748-E7A3-4567-803D-329A62F3432E}" type="sibTrans" cxnId="{4CE9C36A-CCC7-4F67-B53F-CDEB2FCD67B2}">
      <dgm:prSet/>
      <dgm:spPr/>
      <dgm:t>
        <a:bodyPr/>
        <a:lstStyle/>
        <a:p>
          <a:endParaRPr lang="en-US"/>
        </a:p>
      </dgm:t>
    </dgm:pt>
    <dgm:pt modelId="{6F9704DB-4D9F-4431-B032-86410BE4BF19}">
      <dgm:prSet phldrT="[Text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l-GR" sz="1400" b="0" dirty="0">
              <a:latin typeface="Calibri" panose="020F0502020204030204" pitchFamily="34" charset="0"/>
              <a:cs typeface="Calibri" panose="020F0502020204030204" pitchFamily="34" charset="0"/>
            </a:rPr>
            <a:t>Επαφή και δικτύωση με επιχειρήσεις</a:t>
          </a:r>
          <a:endParaRPr lang="en-US" sz="14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0961962-1248-47AB-A9A1-C93EDC46855A}" type="parTrans" cxnId="{7B6A12AA-2072-4020-A159-3BE7E40AA385}">
      <dgm:prSet/>
      <dgm:spPr/>
      <dgm:t>
        <a:bodyPr/>
        <a:lstStyle/>
        <a:p>
          <a:endParaRPr lang="en-US"/>
        </a:p>
      </dgm:t>
    </dgm:pt>
    <dgm:pt modelId="{9E54A0DE-BD51-418C-8915-762C2BB0AF44}" type="sibTrans" cxnId="{7B6A12AA-2072-4020-A159-3BE7E40AA385}">
      <dgm:prSet/>
      <dgm:spPr/>
      <dgm:t>
        <a:bodyPr/>
        <a:lstStyle/>
        <a:p>
          <a:endParaRPr lang="en-US"/>
        </a:p>
      </dgm:t>
    </dgm:pt>
    <dgm:pt modelId="{281DB1DE-F6A1-4B18-BF52-FBCDA4EE8EE8}">
      <dgm:prSet phldrT="[Text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l-GR" sz="1400" b="0" dirty="0">
              <a:latin typeface="Calibri" panose="020F0502020204030204" pitchFamily="34" charset="0"/>
              <a:cs typeface="Calibri" panose="020F0502020204030204" pitchFamily="34" charset="0"/>
            </a:rPr>
            <a:t>Συνεργασία με φοιτητές από άλλες Σχολές και πόλεις</a:t>
          </a:r>
          <a:endParaRPr lang="en-US" sz="14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6B2A221-7723-40A1-8ACD-225932AD075E}" type="parTrans" cxnId="{D73D9E85-FC25-440D-9F3A-7A4569040768}">
      <dgm:prSet/>
      <dgm:spPr/>
      <dgm:t>
        <a:bodyPr/>
        <a:lstStyle/>
        <a:p>
          <a:endParaRPr lang="en-US"/>
        </a:p>
      </dgm:t>
    </dgm:pt>
    <dgm:pt modelId="{65764C90-916D-41F3-BC81-581AEBA199FA}" type="sibTrans" cxnId="{D73D9E85-FC25-440D-9F3A-7A4569040768}">
      <dgm:prSet/>
      <dgm:spPr/>
      <dgm:t>
        <a:bodyPr/>
        <a:lstStyle/>
        <a:p>
          <a:endParaRPr lang="en-US"/>
        </a:p>
      </dgm:t>
    </dgm:pt>
    <dgm:pt modelId="{0DC14220-1FFB-4E33-8A46-6AC95A489857}">
      <dgm:prSet phldrT="[Text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l-GR" sz="1400" b="0" dirty="0">
              <a:latin typeface="Calibri" panose="020F0502020204030204" pitchFamily="34" charset="0"/>
              <a:cs typeface="Calibri" panose="020F0502020204030204" pitchFamily="34" charset="0"/>
            </a:rPr>
            <a:t>Διάδοση του έργου στους υπόλοιπους φοιτητές</a:t>
          </a:r>
          <a:endParaRPr lang="en-US" sz="14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E1178FD-8D85-4CAC-8BAD-AD3A79441128}" type="parTrans" cxnId="{D2B11C04-6984-490D-98A6-633839A58652}">
      <dgm:prSet/>
      <dgm:spPr/>
      <dgm:t>
        <a:bodyPr/>
        <a:lstStyle/>
        <a:p>
          <a:endParaRPr lang="en-US"/>
        </a:p>
      </dgm:t>
    </dgm:pt>
    <dgm:pt modelId="{4E187600-C946-4BCD-9EF9-34311DBBB5D4}" type="sibTrans" cxnId="{D2B11C04-6984-490D-98A6-633839A58652}">
      <dgm:prSet/>
      <dgm:spPr/>
      <dgm:t>
        <a:bodyPr/>
        <a:lstStyle/>
        <a:p>
          <a:endParaRPr lang="en-US"/>
        </a:p>
      </dgm:t>
    </dgm:pt>
    <dgm:pt modelId="{20DB5009-7F66-48E9-81E0-191B79EF8095}" type="pres">
      <dgm:prSet presAssocID="{804215C1-41CA-4EE3-B6AC-54D72A85492A}" presName="Name0" presStyleCnt="0">
        <dgm:presLayoutVars>
          <dgm:dir/>
          <dgm:animLvl val="lvl"/>
          <dgm:resizeHandles val="exact"/>
        </dgm:presLayoutVars>
      </dgm:prSet>
      <dgm:spPr/>
    </dgm:pt>
    <dgm:pt modelId="{B238488B-6A65-4EF9-B7F0-8E0247FE5820}" type="pres">
      <dgm:prSet presAssocID="{B84154B8-2828-4E83-85EF-BB68F91F6F60}" presName="parTxOnly" presStyleLbl="node1" presStyleIdx="0" presStyleCnt="4" custScaleY="126054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</dgm:pt>
    <dgm:pt modelId="{F53FAF79-8565-416A-9B54-4FDF8CA768DB}" type="pres">
      <dgm:prSet presAssocID="{70A17748-E7A3-4567-803D-329A62F3432E}" presName="parTxOnlySpace" presStyleCnt="0"/>
      <dgm:spPr/>
    </dgm:pt>
    <dgm:pt modelId="{B25A4614-2897-4E2D-9032-2A401C999309}" type="pres">
      <dgm:prSet presAssocID="{6F9704DB-4D9F-4431-B032-86410BE4BF19}" presName="parTxOnly" presStyleLbl="node1" presStyleIdx="1" presStyleCnt="4" custScaleY="126054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</dgm:pt>
    <dgm:pt modelId="{3DABB8A2-D049-40E8-9A5E-D6B8E1B5B997}" type="pres">
      <dgm:prSet presAssocID="{9E54A0DE-BD51-418C-8915-762C2BB0AF44}" presName="parTxOnlySpace" presStyleCnt="0"/>
      <dgm:spPr/>
    </dgm:pt>
    <dgm:pt modelId="{7B624793-D898-4405-A86F-103A22CE92F6}" type="pres">
      <dgm:prSet presAssocID="{0DC14220-1FFB-4E33-8A46-6AC95A489857}" presName="parTxOnly" presStyleLbl="node1" presStyleIdx="2" presStyleCnt="4" custScaleY="126054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</dgm:pt>
    <dgm:pt modelId="{46382091-C9F0-42B4-B628-4C5FD84CB8E0}" type="pres">
      <dgm:prSet presAssocID="{4E187600-C946-4BCD-9EF9-34311DBBB5D4}" presName="parTxOnlySpace" presStyleCnt="0"/>
      <dgm:spPr/>
    </dgm:pt>
    <dgm:pt modelId="{AAB1261C-1872-4640-A359-7E2A3EA6D21D}" type="pres">
      <dgm:prSet presAssocID="{281DB1DE-F6A1-4B18-BF52-FBCDA4EE8EE8}" presName="parTxOnly" presStyleLbl="node1" presStyleIdx="3" presStyleCnt="4" custScaleY="126054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</dgm:pt>
  </dgm:ptLst>
  <dgm:cxnLst>
    <dgm:cxn modelId="{D2B11C04-6984-490D-98A6-633839A58652}" srcId="{804215C1-41CA-4EE3-B6AC-54D72A85492A}" destId="{0DC14220-1FFB-4E33-8A46-6AC95A489857}" srcOrd="2" destOrd="0" parTransId="{BE1178FD-8D85-4CAC-8BAD-AD3A79441128}" sibTransId="{4E187600-C946-4BCD-9EF9-34311DBBB5D4}"/>
    <dgm:cxn modelId="{4CE9C36A-CCC7-4F67-B53F-CDEB2FCD67B2}" srcId="{804215C1-41CA-4EE3-B6AC-54D72A85492A}" destId="{B84154B8-2828-4E83-85EF-BB68F91F6F60}" srcOrd="0" destOrd="0" parTransId="{B15B73A9-1B1A-45E5-9B50-0CDF13462477}" sibTransId="{70A17748-E7A3-4567-803D-329A62F3432E}"/>
    <dgm:cxn modelId="{3491027C-55D9-46E7-9BF6-D0CCC19209AF}" type="presOf" srcId="{B84154B8-2828-4E83-85EF-BB68F91F6F60}" destId="{B238488B-6A65-4EF9-B7F0-8E0247FE5820}" srcOrd="0" destOrd="0" presId="urn:microsoft.com/office/officeart/2005/8/layout/chevron1"/>
    <dgm:cxn modelId="{43EEC180-CDC8-4767-BDE6-CD0D016165BD}" type="presOf" srcId="{281DB1DE-F6A1-4B18-BF52-FBCDA4EE8EE8}" destId="{AAB1261C-1872-4640-A359-7E2A3EA6D21D}" srcOrd="0" destOrd="0" presId="urn:microsoft.com/office/officeart/2005/8/layout/chevron1"/>
    <dgm:cxn modelId="{D73D9E85-FC25-440D-9F3A-7A4569040768}" srcId="{804215C1-41CA-4EE3-B6AC-54D72A85492A}" destId="{281DB1DE-F6A1-4B18-BF52-FBCDA4EE8EE8}" srcOrd="3" destOrd="0" parTransId="{36B2A221-7723-40A1-8ACD-225932AD075E}" sibTransId="{65764C90-916D-41F3-BC81-581AEBA199FA}"/>
    <dgm:cxn modelId="{4601A89A-19C7-4CA9-A1D4-22A2F7CECB5F}" type="presOf" srcId="{6F9704DB-4D9F-4431-B032-86410BE4BF19}" destId="{B25A4614-2897-4E2D-9032-2A401C999309}" srcOrd="0" destOrd="0" presId="urn:microsoft.com/office/officeart/2005/8/layout/chevron1"/>
    <dgm:cxn modelId="{C91FACA5-D232-4211-8E8F-EB73144001D6}" type="presOf" srcId="{0DC14220-1FFB-4E33-8A46-6AC95A489857}" destId="{7B624793-D898-4405-A86F-103A22CE92F6}" srcOrd="0" destOrd="0" presId="urn:microsoft.com/office/officeart/2005/8/layout/chevron1"/>
    <dgm:cxn modelId="{7B6A12AA-2072-4020-A159-3BE7E40AA385}" srcId="{804215C1-41CA-4EE3-B6AC-54D72A85492A}" destId="{6F9704DB-4D9F-4431-B032-86410BE4BF19}" srcOrd="1" destOrd="0" parTransId="{20961962-1248-47AB-A9A1-C93EDC46855A}" sibTransId="{9E54A0DE-BD51-418C-8915-762C2BB0AF44}"/>
    <dgm:cxn modelId="{68032CCE-34D5-4444-AB43-1C55AA822451}" type="presOf" srcId="{804215C1-41CA-4EE3-B6AC-54D72A85492A}" destId="{20DB5009-7F66-48E9-81E0-191B79EF8095}" srcOrd="0" destOrd="0" presId="urn:microsoft.com/office/officeart/2005/8/layout/chevron1"/>
    <dgm:cxn modelId="{9CF69DF1-C318-46A4-B7DD-04A1C210960C}" type="presParOf" srcId="{20DB5009-7F66-48E9-81E0-191B79EF8095}" destId="{B238488B-6A65-4EF9-B7F0-8E0247FE5820}" srcOrd="0" destOrd="0" presId="urn:microsoft.com/office/officeart/2005/8/layout/chevron1"/>
    <dgm:cxn modelId="{EE907321-7D04-435D-BEF3-59250BC9773A}" type="presParOf" srcId="{20DB5009-7F66-48E9-81E0-191B79EF8095}" destId="{F53FAF79-8565-416A-9B54-4FDF8CA768DB}" srcOrd="1" destOrd="0" presId="urn:microsoft.com/office/officeart/2005/8/layout/chevron1"/>
    <dgm:cxn modelId="{A41FD689-9935-46F6-B39D-35F926ABE493}" type="presParOf" srcId="{20DB5009-7F66-48E9-81E0-191B79EF8095}" destId="{B25A4614-2897-4E2D-9032-2A401C999309}" srcOrd="2" destOrd="0" presId="urn:microsoft.com/office/officeart/2005/8/layout/chevron1"/>
    <dgm:cxn modelId="{3B90B97F-E7AF-47AD-B07B-23E5AF78A75C}" type="presParOf" srcId="{20DB5009-7F66-48E9-81E0-191B79EF8095}" destId="{3DABB8A2-D049-40E8-9A5E-D6B8E1B5B997}" srcOrd="3" destOrd="0" presId="urn:microsoft.com/office/officeart/2005/8/layout/chevron1"/>
    <dgm:cxn modelId="{80F9AAD9-92A6-4C8F-9837-A74AB83F6927}" type="presParOf" srcId="{20DB5009-7F66-48E9-81E0-191B79EF8095}" destId="{7B624793-D898-4405-A86F-103A22CE92F6}" srcOrd="4" destOrd="0" presId="urn:microsoft.com/office/officeart/2005/8/layout/chevron1"/>
    <dgm:cxn modelId="{824F2507-315D-415A-9548-D60FAA9FA1EA}" type="presParOf" srcId="{20DB5009-7F66-48E9-81E0-191B79EF8095}" destId="{46382091-C9F0-42B4-B628-4C5FD84CB8E0}" srcOrd="5" destOrd="0" presId="urn:microsoft.com/office/officeart/2005/8/layout/chevron1"/>
    <dgm:cxn modelId="{D77ABA50-F62B-4AD5-B926-B7B4AD7AB056}" type="presParOf" srcId="{20DB5009-7F66-48E9-81E0-191B79EF8095}" destId="{AAB1261C-1872-4640-A359-7E2A3EA6D21D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037199-6F14-4CEF-A5DB-76684B818062}">
      <dsp:nvSpPr>
        <dsp:cNvPr id="0" name=""/>
        <dsp:cNvSpPr/>
      </dsp:nvSpPr>
      <dsp:spPr>
        <a:xfrm>
          <a:off x="-3278618" y="-504384"/>
          <a:ext cx="3909839" cy="3909839"/>
        </a:xfrm>
        <a:prstGeom prst="blockArc">
          <a:avLst>
            <a:gd name="adj1" fmla="val 18900000"/>
            <a:gd name="adj2" fmla="val 2700000"/>
            <a:gd name="adj3" fmla="val 552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FD8507-EF23-4E14-A741-CCA7EF0DB022}">
      <dsp:nvSpPr>
        <dsp:cNvPr id="0" name=""/>
        <dsp:cNvSpPr/>
      </dsp:nvSpPr>
      <dsp:spPr>
        <a:xfrm>
          <a:off x="277076" y="181258"/>
          <a:ext cx="4289324" cy="362749"/>
        </a:xfrm>
        <a:prstGeom prst="rect">
          <a:avLst/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7933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l-GR" sz="1200" b="1" kern="1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Αξιοποίηση</a:t>
          </a:r>
          <a:r>
            <a:rPr lang="el-GR" sz="1200" kern="1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των αποτελεσμάτων έρευνας από το Πανεπιστήμιο</a:t>
          </a:r>
          <a:endParaRPr lang="en-US" sz="1200" kern="1200" dirty="0">
            <a:solidFill>
              <a:schemeClr val="bg1"/>
            </a:solidFill>
          </a:endParaRPr>
        </a:p>
      </dsp:txBody>
      <dsp:txXfrm>
        <a:off x="277076" y="181258"/>
        <a:ext cx="4289324" cy="362749"/>
      </dsp:txXfrm>
    </dsp:sp>
    <dsp:sp modelId="{AB54E2C4-29EB-4C0A-B2B6-9F5C304F6918}">
      <dsp:nvSpPr>
        <dsp:cNvPr id="0" name=""/>
        <dsp:cNvSpPr/>
      </dsp:nvSpPr>
      <dsp:spPr>
        <a:xfrm>
          <a:off x="50357" y="135915"/>
          <a:ext cx="453437" cy="4534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0A16A7-DDC8-4D07-995C-303D0F54EE18}">
      <dsp:nvSpPr>
        <dsp:cNvPr id="0" name=""/>
        <dsp:cNvSpPr/>
      </dsp:nvSpPr>
      <dsp:spPr>
        <a:xfrm>
          <a:off x="537012" y="725209"/>
          <a:ext cx="4029388" cy="362749"/>
        </a:xfrm>
        <a:prstGeom prst="rect">
          <a:avLst/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7933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200" b="1" kern="1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Υποστήριξη</a:t>
          </a:r>
          <a:r>
            <a:rPr lang="el-GR" sz="1200" kern="1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των ερευνητών σε θέματα εξωστρέφειας, καινοτομίας και τεχνογνωσίας</a:t>
          </a:r>
        </a:p>
      </dsp:txBody>
      <dsp:txXfrm>
        <a:off x="537012" y="725209"/>
        <a:ext cx="4029388" cy="362749"/>
      </dsp:txXfrm>
    </dsp:sp>
    <dsp:sp modelId="{BD565BED-B3DC-494A-8266-3D950584CDAD}">
      <dsp:nvSpPr>
        <dsp:cNvPr id="0" name=""/>
        <dsp:cNvSpPr/>
      </dsp:nvSpPr>
      <dsp:spPr>
        <a:xfrm>
          <a:off x="310293" y="679865"/>
          <a:ext cx="453437" cy="4534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88918E-4E9D-40EB-BBD5-6482A153810E}">
      <dsp:nvSpPr>
        <dsp:cNvPr id="0" name=""/>
        <dsp:cNvSpPr/>
      </dsp:nvSpPr>
      <dsp:spPr>
        <a:xfrm>
          <a:off x="616791" y="1269160"/>
          <a:ext cx="3949608" cy="362749"/>
        </a:xfrm>
        <a:prstGeom prst="rect">
          <a:avLst/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7933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200" kern="12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Γεφύρωση των σχέσεων μεταξύ της </a:t>
          </a:r>
          <a:r>
            <a:rPr lang="el-GR" sz="1200" b="1" kern="12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ακαδημαϊκής κοινότητας και της αγοράς</a:t>
          </a:r>
          <a:endParaRPr lang="el-GR" sz="1200" b="1" kern="1200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616791" y="1269160"/>
        <a:ext cx="3949608" cy="362749"/>
      </dsp:txXfrm>
    </dsp:sp>
    <dsp:sp modelId="{BECECA1A-9B56-4300-AA35-DB8B0A9080F7}">
      <dsp:nvSpPr>
        <dsp:cNvPr id="0" name=""/>
        <dsp:cNvSpPr/>
      </dsp:nvSpPr>
      <dsp:spPr>
        <a:xfrm>
          <a:off x="390073" y="1223816"/>
          <a:ext cx="453437" cy="4534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5C8915-295F-4F33-9AB8-880247E267A0}">
      <dsp:nvSpPr>
        <dsp:cNvPr id="0" name=""/>
        <dsp:cNvSpPr/>
      </dsp:nvSpPr>
      <dsp:spPr>
        <a:xfrm>
          <a:off x="537012" y="1813111"/>
          <a:ext cx="4029388" cy="362749"/>
        </a:xfrm>
        <a:prstGeom prst="rect">
          <a:avLst/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7933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200" b="1" kern="12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Μεταφορά γνώσεων </a:t>
          </a:r>
          <a:r>
            <a:rPr lang="el-GR" sz="1200" kern="12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με άλλα οικοσυστήματα στην Ελλάδα και στο εξωτερικό</a:t>
          </a:r>
          <a:endParaRPr lang="el-GR" sz="1200" kern="1200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537012" y="1813111"/>
        <a:ext cx="4029388" cy="362749"/>
      </dsp:txXfrm>
    </dsp:sp>
    <dsp:sp modelId="{FD75A3AC-45CB-4D50-9800-28576874BC8C}">
      <dsp:nvSpPr>
        <dsp:cNvPr id="0" name=""/>
        <dsp:cNvSpPr/>
      </dsp:nvSpPr>
      <dsp:spPr>
        <a:xfrm>
          <a:off x="310293" y="1767767"/>
          <a:ext cx="453437" cy="4534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672564-B795-4C19-8789-BFC157832134}">
      <dsp:nvSpPr>
        <dsp:cNvPr id="0" name=""/>
        <dsp:cNvSpPr/>
      </dsp:nvSpPr>
      <dsp:spPr>
        <a:xfrm>
          <a:off x="277076" y="2357062"/>
          <a:ext cx="4289324" cy="362749"/>
        </a:xfrm>
        <a:prstGeom prst="rect">
          <a:avLst/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7933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200" b="1" kern="12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Προσέλκυση</a:t>
          </a:r>
          <a:r>
            <a:rPr lang="el-GR" sz="1200" kern="12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νέων ταλέντων και νέας επιχειρηματικότητας</a:t>
          </a:r>
          <a:endParaRPr lang="el-GR" sz="1200" kern="1200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277076" y="2357062"/>
        <a:ext cx="4289324" cy="362749"/>
      </dsp:txXfrm>
    </dsp:sp>
    <dsp:sp modelId="{503EA15C-73DE-45BC-80DD-8B881680AFB6}">
      <dsp:nvSpPr>
        <dsp:cNvPr id="0" name=""/>
        <dsp:cNvSpPr/>
      </dsp:nvSpPr>
      <dsp:spPr>
        <a:xfrm>
          <a:off x="50357" y="2311718"/>
          <a:ext cx="453437" cy="4534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6844A2-816F-4CF3-8DD8-0B9903A0F8CD}">
      <dsp:nvSpPr>
        <dsp:cNvPr id="0" name=""/>
        <dsp:cNvSpPr/>
      </dsp:nvSpPr>
      <dsp:spPr>
        <a:xfrm>
          <a:off x="3688" y="50952"/>
          <a:ext cx="1413800" cy="565520"/>
        </a:xfrm>
        <a:prstGeom prst="rect">
          <a:avLst/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Business Games</a:t>
          </a:r>
        </a:p>
      </dsp:txBody>
      <dsp:txXfrm>
        <a:off x="3688" y="50952"/>
        <a:ext cx="1413800" cy="565520"/>
      </dsp:txXfrm>
    </dsp:sp>
    <dsp:sp modelId="{58592995-FD1D-46E5-9C9D-F71020F6FDDA}">
      <dsp:nvSpPr>
        <dsp:cNvPr id="0" name=""/>
        <dsp:cNvSpPr/>
      </dsp:nvSpPr>
      <dsp:spPr>
        <a:xfrm>
          <a:off x="3688" y="616473"/>
          <a:ext cx="1413800" cy="2810880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accent3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300" kern="1200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Αλληλεπιδραστικό παιχνίδι βασισμένο στην </a:t>
          </a:r>
          <a:r>
            <a:rPr lang="el-GR" sz="1300" b="1" kern="1200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προσομοίωση μίας εικονικής αγοράς</a:t>
          </a:r>
          <a:r>
            <a:rPr lang="el-GR" sz="1300" kern="1200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, αποτελούμενη από εικονικές επιχειρήσεις, που διοικούνται από τις ομάδες</a:t>
          </a:r>
          <a:endParaRPr lang="en-US" sz="13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688" y="616473"/>
        <a:ext cx="1413800" cy="2810880"/>
      </dsp:txXfrm>
    </dsp:sp>
    <dsp:sp modelId="{82C1A15F-6459-4118-BBE7-0752B0A8B5E5}">
      <dsp:nvSpPr>
        <dsp:cNvPr id="0" name=""/>
        <dsp:cNvSpPr/>
      </dsp:nvSpPr>
      <dsp:spPr>
        <a:xfrm>
          <a:off x="1615420" y="50952"/>
          <a:ext cx="1413800" cy="565520"/>
        </a:xfrm>
        <a:prstGeom prst="rect">
          <a:avLst/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Διαγωνισμοί Καινοτομίας</a:t>
          </a:r>
        </a:p>
      </dsp:txBody>
      <dsp:txXfrm>
        <a:off x="1615420" y="50952"/>
        <a:ext cx="1413800" cy="565520"/>
      </dsp:txXfrm>
    </dsp:sp>
    <dsp:sp modelId="{438E2F45-79DA-4D9D-B533-C6D9A825228A}">
      <dsp:nvSpPr>
        <dsp:cNvPr id="0" name=""/>
        <dsp:cNvSpPr/>
      </dsp:nvSpPr>
      <dsp:spPr>
        <a:xfrm>
          <a:off x="1615420" y="616473"/>
          <a:ext cx="1413800" cy="2810880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accent3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300" b="1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Διαγωνιστική Διαδικασία φοιτητών σε μία πρωτότυπη ιδέα, </a:t>
          </a:r>
          <a:r>
            <a:rPr lang="el-GR" sz="1300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με στόχο την ανάδειξη καινοτόμων υπηρεσιών ή προϊόντων που μπορούν να συμβάλουν στην επίλυση καίριων θεμάτων </a:t>
          </a:r>
          <a:endParaRPr lang="el-GR" sz="13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1615420" y="616473"/>
        <a:ext cx="1413800" cy="2810880"/>
      </dsp:txXfrm>
    </dsp:sp>
    <dsp:sp modelId="{CFCB108E-C517-46AE-91E9-7ED00B9E7356}">
      <dsp:nvSpPr>
        <dsp:cNvPr id="0" name=""/>
        <dsp:cNvSpPr/>
      </dsp:nvSpPr>
      <dsp:spPr>
        <a:xfrm>
          <a:off x="3227153" y="50952"/>
          <a:ext cx="1413800" cy="565520"/>
        </a:xfrm>
        <a:prstGeom prst="rect">
          <a:avLst/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Hackathons</a:t>
          </a:r>
          <a:endParaRPr lang="el-GR" sz="1400" b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227153" y="50952"/>
        <a:ext cx="1413800" cy="565520"/>
      </dsp:txXfrm>
    </dsp:sp>
    <dsp:sp modelId="{161877EC-5088-440E-83BB-4CCF4DAA3C2E}">
      <dsp:nvSpPr>
        <dsp:cNvPr id="0" name=""/>
        <dsp:cNvSpPr/>
      </dsp:nvSpPr>
      <dsp:spPr>
        <a:xfrm>
          <a:off x="3227153" y="616473"/>
          <a:ext cx="1413800" cy="2810880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accent3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300" kern="1200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Διήμερη εκδήλωση για την ανάπτυξη ιδεών από φοιτητές, μέσα από </a:t>
          </a:r>
          <a:r>
            <a:rPr lang="el-GR" sz="1300" b="1" kern="1200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εντατική καθοδήγηση</a:t>
          </a:r>
          <a:endParaRPr lang="el-GR" sz="1300" b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227153" y="616473"/>
        <a:ext cx="1413800" cy="2810880"/>
      </dsp:txXfrm>
    </dsp:sp>
    <dsp:sp modelId="{FE6ECE83-0712-4111-A523-BC0BFD15CF47}">
      <dsp:nvSpPr>
        <dsp:cNvPr id="0" name=""/>
        <dsp:cNvSpPr/>
      </dsp:nvSpPr>
      <dsp:spPr>
        <a:xfrm>
          <a:off x="4838886" y="50952"/>
          <a:ext cx="1413800" cy="565520"/>
        </a:xfrm>
        <a:prstGeom prst="rect">
          <a:avLst/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Οργανωμένες επισκέψεις</a:t>
          </a:r>
        </a:p>
      </dsp:txBody>
      <dsp:txXfrm>
        <a:off x="4838886" y="50952"/>
        <a:ext cx="1413800" cy="565520"/>
      </dsp:txXfrm>
    </dsp:sp>
    <dsp:sp modelId="{1EAA19AB-BF61-43B1-B011-75AE64174A4E}">
      <dsp:nvSpPr>
        <dsp:cNvPr id="0" name=""/>
        <dsp:cNvSpPr/>
      </dsp:nvSpPr>
      <dsp:spPr>
        <a:xfrm>
          <a:off x="4838886" y="616473"/>
          <a:ext cx="1413800" cy="2810880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accent3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300" kern="1200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Οι φοιτητές έχουν τη δυνατότητα να </a:t>
          </a:r>
          <a:r>
            <a:rPr lang="el-GR" sz="1300" b="1" kern="1200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συναντήσουν ιδρυτές και Στελέχη εταιρειών</a:t>
          </a:r>
          <a:r>
            <a:rPr lang="el-GR" sz="1300" kern="1200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, μαθαίνοντας για το όραμα και τη στρατηγική των εν λόγω επιχειρήσεων</a:t>
          </a:r>
          <a:endParaRPr lang="el-GR" sz="13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4838886" y="616473"/>
        <a:ext cx="1413800" cy="2810880"/>
      </dsp:txXfrm>
    </dsp:sp>
    <dsp:sp modelId="{08C264FC-B099-4ADB-BE0D-15AAD2B5472A}">
      <dsp:nvSpPr>
        <dsp:cNvPr id="0" name=""/>
        <dsp:cNvSpPr/>
      </dsp:nvSpPr>
      <dsp:spPr>
        <a:xfrm>
          <a:off x="6450619" y="50952"/>
          <a:ext cx="1413800" cy="565520"/>
        </a:xfrm>
        <a:prstGeom prst="rect">
          <a:avLst/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Job Shadowing</a:t>
          </a:r>
          <a:endParaRPr lang="el-GR" sz="1400" b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6450619" y="50952"/>
        <a:ext cx="1413800" cy="565520"/>
      </dsp:txXfrm>
    </dsp:sp>
    <dsp:sp modelId="{DED47EAF-94B8-4773-9686-F735637FA2B0}">
      <dsp:nvSpPr>
        <dsp:cNvPr id="0" name=""/>
        <dsp:cNvSpPr/>
      </dsp:nvSpPr>
      <dsp:spPr>
        <a:xfrm>
          <a:off x="6450619" y="616473"/>
          <a:ext cx="1413800" cy="2810880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accent3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300" b="1" kern="1200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Πρακτική εκπαίδευση</a:t>
          </a:r>
          <a:r>
            <a:rPr lang="el-GR" sz="1300" kern="1200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, στην οποία ο φοιτητής παρατηρεί την εργασία, που εκτελείται σε μια εταιρεία </a:t>
          </a:r>
          <a:r>
            <a:rPr lang="el-GR" sz="1300" kern="1200" dirty="0" err="1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startup</a:t>
          </a:r>
          <a:r>
            <a:rPr lang="el-GR" sz="1300" kern="1200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, αποκτώντας πολύτιμες δεξιότητες.</a:t>
          </a:r>
          <a:endParaRPr lang="el-GR" sz="13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6450619" y="616473"/>
        <a:ext cx="1413800" cy="28108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38488B-6A65-4EF9-B7F0-8E0247FE5820}">
      <dsp:nvSpPr>
        <dsp:cNvPr id="0" name=""/>
        <dsp:cNvSpPr/>
      </dsp:nvSpPr>
      <dsp:spPr>
        <a:xfrm>
          <a:off x="3679" y="428010"/>
          <a:ext cx="2141935" cy="1079998"/>
        </a:xfrm>
        <a:prstGeom prst="ellipse">
          <a:avLst/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b="0" kern="1200" dirty="0">
              <a:latin typeface="Calibri" panose="020F0502020204030204" pitchFamily="34" charset="0"/>
              <a:cs typeface="Calibri" panose="020F0502020204030204" pitchFamily="34" charset="0"/>
            </a:rPr>
            <a:t>Συμμετοχή στην οργάνωση των δράσεων του </a:t>
          </a:r>
          <a:r>
            <a:rPr lang="en-US" sz="1400" b="0" kern="1200" dirty="0" err="1">
              <a:latin typeface="Calibri" panose="020F0502020204030204" pitchFamily="34" charset="0"/>
              <a:cs typeface="Calibri" panose="020F0502020204030204" pitchFamily="34" charset="0"/>
            </a:rPr>
            <a:t>UniStart</a:t>
          </a:r>
          <a:r>
            <a:rPr lang="en-US" sz="1400" b="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</dsp:txBody>
      <dsp:txXfrm>
        <a:off x="317358" y="586172"/>
        <a:ext cx="1514577" cy="763674"/>
      </dsp:txXfrm>
    </dsp:sp>
    <dsp:sp modelId="{B25A4614-2897-4E2D-9032-2A401C999309}">
      <dsp:nvSpPr>
        <dsp:cNvPr id="0" name=""/>
        <dsp:cNvSpPr/>
      </dsp:nvSpPr>
      <dsp:spPr>
        <a:xfrm>
          <a:off x="1931421" y="428010"/>
          <a:ext cx="2141935" cy="1079998"/>
        </a:xfrm>
        <a:prstGeom prst="ellipse">
          <a:avLst/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b="0" kern="1200" dirty="0">
              <a:latin typeface="Calibri" panose="020F0502020204030204" pitchFamily="34" charset="0"/>
              <a:cs typeface="Calibri" panose="020F0502020204030204" pitchFamily="34" charset="0"/>
            </a:rPr>
            <a:t>Επαφή και δικτύωση με επιχειρήσεις</a:t>
          </a:r>
          <a:endParaRPr lang="en-US" sz="1400" b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245100" y="586172"/>
        <a:ext cx="1514577" cy="763674"/>
      </dsp:txXfrm>
    </dsp:sp>
    <dsp:sp modelId="{7B624793-D898-4405-A86F-103A22CE92F6}">
      <dsp:nvSpPr>
        <dsp:cNvPr id="0" name=""/>
        <dsp:cNvSpPr/>
      </dsp:nvSpPr>
      <dsp:spPr>
        <a:xfrm>
          <a:off x="3859163" y="428010"/>
          <a:ext cx="2141935" cy="1079998"/>
        </a:xfrm>
        <a:prstGeom prst="ellipse">
          <a:avLst/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b="0" kern="1200" dirty="0">
              <a:latin typeface="Calibri" panose="020F0502020204030204" pitchFamily="34" charset="0"/>
              <a:cs typeface="Calibri" panose="020F0502020204030204" pitchFamily="34" charset="0"/>
            </a:rPr>
            <a:t>Διάδοση του έργου στους υπόλοιπους φοιτητές</a:t>
          </a:r>
          <a:endParaRPr lang="en-US" sz="1400" b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172842" y="586172"/>
        <a:ext cx="1514577" cy="763674"/>
      </dsp:txXfrm>
    </dsp:sp>
    <dsp:sp modelId="{AAB1261C-1872-4640-A359-7E2A3EA6D21D}">
      <dsp:nvSpPr>
        <dsp:cNvPr id="0" name=""/>
        <dsp:cNvSpPr/>
      </dsp:nvSpPr>
      <dsp:spPr>
        <a:xfrm>
          <a:off x="5786905" y="428010"/>
          <a:ext cx="2141935" cy="1079998"/>
        </a:xfrm>
        <a:prstGeom prst="ellipse">
          <a:avLst/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b="0" kern="1200" dirty="0">
              <a:latin typeface="Calibri" panose="020F0502020204030204" pitchFamily="34" charset="0"/>
              <a:cs typeface="Calibri" panose="020F0502020204030204" pitchFamily="34" charset="0"/>
            </a:rPr>
            <a:t>Συνεργασία με φοιτητές από άλλες Σχολές και πόλεις</a:t>
          </a:r>
          <a:endParaRPr lang="en-US" sz="1400" b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100584" y="586172"/>
        <a:ext cx="1514577" cy="7636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7040f09d03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7040f09d03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735b6d4036_7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735b6d4036_7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63da1a4385_0_16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63da1a4385_0_16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63da1a4385_0_16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63da1a4385_0_16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2616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63da1a4385_0_16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63da1a4385_0_16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9899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680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F7458-79F8-2489-A2EC-4BB3C2825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B82FB3-A77E-F15F-8D6F-B69370AB83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5C7441-025F-0301-08FB-3558F2E14D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690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6320de4b7d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6320de4b7d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92016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873825" y="0"/>
            <a:ext cx="62703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 rot="946">
            <a:off x="4178400" y="1241700"/>
            <a:ext cx="4360200" cy="17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5200" b="1"/>
            </a:lvl1pPr>
            <a:lvl2pPr lvl="1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 rot="1327">
            <a:off x="4216500" y="3544600"/>
            <a:ext cx="31092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/>
          <p:nvPr/>
        </p:nvSpPr>
        <p:spPr>
          <a:xfrm>
            <a:off x="8475950" y="0"/>
            <a:ext cx="6681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6" name="Google Shape;36;p6"/>
          <p:cNvCxnSpPr/>
          <p:nvPr/>
        </p:nvCxnSpPr>
        <p:spPr>
          <a:xfrm>
            <a:off x="0" y="954825"/>
            <a:ext cx="91545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591875" y="339650"/>
            <a:ext cx="3123600" cy="6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8628200" y="440475"/>
            <a:ext cx="363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800" b="1"/>
            </a:lvl1pPr>
            <a:lvl2pPr lvl="1" rtl="0">
              <a:buNone/>
              <a:defRPr sz="1800" b="1"/>
            </a:lvl2pPr>
            <a:lvl3pPr lvl="2" rtl="0">
              <a:buNone/>
              <a:defRPr sz="1800" b="1"/>
            </a:lvl3pPr>
            <a:lvl4pPr lvl="3" rtl="0">
              <a:buNone/>
              <a:defRPr sz="1800" b="1"/>
            </a:lvl4pPr>
            <a:lvl5pPr lvl="4" rtl="0">
              <a:buNone/>
              <a:defRPr sz="1800" b="1"/>
            </a:lvl5pPr>
            <a:lvl6pPr lvl="5" rtl="0">
              <a:buNone/>
              <a:defRPr sz="1800" b="1"/>
            </a:lvl6pPr>
            <a:lvl7pPr lvl="6" rtl="0">
              <a:buNone/>
              <a:defRPr sz="1800" b="1"/>
            </a:lvl7pPr>
            <a:lvl8pPr lvl="7" rtl="0">
              <a:buNone/>
              <a:defRPr sz="1800" b="1"/>
            </a:lvl8pPr>
            <a:lvl9pPr lvl="8" rtl="0">
              <a:buNone/>
              <a:defRPr sz="1800" b="1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>
  <p:cSld name="CUSTOM_4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 txBox="1">
            <a:spLocks noGrp="1"/>
          </p:cNvSpPr>
          <p:nvPr>
            <p:ph type="title" hasCustomPrompt="1"/>
          </p:nvPr>
        </p:nvSpPr>
        <p:spPr>
          <a:xfrm>
            <a:off x="1276350" y="3151400"/>
            <a:ext cx="2808000" cy="96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30" name="Google Shape;130;p18"/>
          <p:cNvSpPr txBox="1">
            <a:spLocks noGrp="1"/>
          </p:cNvSpPr>
          <p:nvPr>
            <p:ph type="subTitle" idx="1"/>
          </p:nvPr>
        </p:nvSpPr>
        <p:spPr>
          <a:xfrm flipH="1">
            <a:off x="1713600" y="3904575"/>
            <a:ext cx="1933500" cy="57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31" name="Google Shape;131;p18"/>
          <p:cNvSpPr txBox="1">
            <a:spLocks noGrp="1"/>
          </p:cNvSpPr>
          <p:nvPr>
            <p:ph type="title" idx="2" hasCustomPrompt="1"/>
          </p:nvPr>
        </p:nvSpPr>
        <p:spPr>
          <a:xfrm>
            <a:off x="1276350" y="1877425"/>
            <a:ext cx="2808000" cy="96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32" name="Google Shape;132;p18"/>
          <p:cNvSpPr txBox="1">
            <a:spLocks noGrp="1"/>
          </p:cNvSpPr>
          <p:nvPr>
            <p:ph type="subTitle" idx="3"/>
          </p:nvPr>
        </p:nvSpPr>
        <p:spPr>
          <a:xfrm flipH="1">
            <a:off x="1713600" y="2630600"/>
            <a:ext cx="1933500" cy="57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33" name="Google Shape;133;p18"/>
          <p:cNvSpPr txBox="1">
            <a:spLocks noGrp="1"/>
          </p:cNvSpPr>
          <p:nvPr>
            <p:ph type="title" idx="4"/>
          </p:nvPr>
        </p:nvSpPr>
        <p:spPr>
          <a:xfrm>
            <a:off x="591875" y="339650"/>
            <a:ext cx="3123600" cy="6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 b="1"/>
            </a:lvl9pPr>
          </a:lstStyle>
          <a:p>
            <a:endParaRPr/>
          </a:p>
        </p:txBody>
      </p:sp>
      <p:sp>
        <p:nvSpPr>
          <p:cNvPr id="134" name="Google Shape;134;p18"/>
          <p:cNvSpPr txBox="1">
            <a:spLocks noGrp="1"/>
          </p:cNvSpPr>
          <p:nvPr>
            <p:ph type="subTitle" idx="5"/>
          </p:nvPr>
        </p:nvSpPr>
        <p:spPr>
          <a:xfrm flipH="1">
            <a:off x="603900" y="1079975"/>
            <a:ext cx="4152900" cy="6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35" name="Google Shape;135;p18"/>
          <p:cNvSpPr txBox="1">
            <a:spLocks noGrp="1"/>
          </p:cNvSpPr>
          <p:nvPr>
            <p:ph type="title" idx="6" hasCustomPrompt="1"/>
          </p:nvPr>
        </p:nvSpPr>
        <p:spPr>
          <a:xfrm flipH="1">
            <a:off x="4774350" y="2630600"/>
            <a:ext cx="2808000" cy="96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48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36" name="Google Shape;136;p18"/>
          <p:cNvSpPr txBox="1">
            <a:spLocks noGrp="1"/>
          </p:cNvSpPr>
          <p:nvPr>
            <p:ph type="subTitle" idx="7"/>
          </p:nvPr>
        </p:nvSpPr>
        <p:spPr>
          <a:xfrm flipH="1">
            <a:off x="5211600" y="3383775"/>
            <a:ext cx="1933500" cy="57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37" name="Google Shape;137;p18"/>
          <p:cNvSpPr/>
          <p:nvPr/>
        </p:nvSpPr>
        <p:spPr>
          <a:xfrm>
            <a:off x="8475950" y="0"/>
            <a:ext cx="6681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8" name="Google Shape;138;p18"/>
          <p:cNvCxnSpPr/>
          <p:nvPr/>
        </p:nvCxnSpPr>
        <p:spPr>
          <a:xfrm>
            <a:off x="0" y="954825"/>
            <a:ext cx="91545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9" name="Google Shape;139;p18"/>
          <p:cNvSpPr txBox="1">
            <a:spLocks noGrp="1"/>
          </p:cNvSpPr>
          <p:nvPr>
            <p:ph type="sldNum" idx="12"/>
          </p:nvPr>
        </p:nvSpPr>
        <p:spPr>
          <a:xfrm>
            <a:off x="8628200" y="440475"/>
            <a:ext cx="363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800" b="1"/>
            </a:lvl1pPr>
            <a:lvl2pPr lvl="1" rtl="0">
              <a:buNone/>
              <a:defRPr sz="1800" b="1"/>
            </a:lvl2pPr>
            <a:lvl3pPr lvl="2" rtl="0">
              <a:buNone/>
              <a:defRPr sz="1800" b="1"/>
            </a:lvl3pPr>
            <a:lvl4pPr lvl="3" rtl="0">
              <a:buNone/>
              <a:defRPr sz="1800" b="1"/>
            </a:lvl4pPr>
            <a:lvl5pPr lvl="4" rtl="0">
              <a:buNone/>
              <a:defRPr sz="1800" b="1"/>
            </a:lvl5pPr>
            <a:lvl6pPr lvl="5" rtl="0">
              <a:buNone/>
              <a:defRPr sz="1800" b="1"/>
            </a:lvl6pPr>
            <a:lvl7pPr lvl="6" rtl="0">
              <a:buNone/>
              <a:defRPr sz="1800" b="1"/>
            </a:lvl7pPr>
            <a:lvl8pPr lvl="7" rtl="0">
              <a:buNone/>
              <a:defRPr sz="1800" b="1"/>
            </a:lvl8pPr>
            <a:lvl9pPr lvl="8" rtl="0">
              <a:buNone/>
              <a:defRPr sz="1800" b="1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6_1">
    <p:bg>
      <p:bgPr>
        <a:solidFill>
          <a:schemeClr val="lt1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8"/>
          <p:cNvSpPr/>
          <p:nvPr/>
        </p:nvSpPr>
        <p:spPr>
          <a:xfrm>
            <a:off x="0" y="0"/>
            <a:ext cx="69246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8"/>
          <p:cNvSpPr txBox="1">
            <a:spLocks noGrp="1"/>
          </p:cNvSpPr>
          <p:nvPr>
            <p:ph type="sldNum" idx="12"/>
          </p:nvPr>
        </p:nvSpPr>
        <p:spPr>
          <a:xfrm>
            <a:off x="8628200" y="440475"/>
            <a:ext cx="363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800" b="1"/>
            </a:lvl1pPr>
            <a:lvl2pPr lvl="1" rtl="0">
              <a:buNone/>
              <a:defRPr sz="1800" b="1"/>
            </a:lvl2pPr>
            <a:lvl3pPr lvl="2" rtl="0">
              <a:buNone/>
              <a:defRPr sz="1800" b="1"/>
            </a:lvl3pPr>
            <a:lvl4pPr lvl="3" rtl="0">
              <a:buNone/>
              <a:defRPr sz="1800" b="1"/>
            </a:lvl4pPr>
            <a:lvl5pPr lvl="4" rtl="0">
              <a:buNone/>
              <a:defRPr sz="1800" b="1"/>
            </a:lvl5pPr>
            <a:lvl6pPr lvl="5" rtl="0">
              <a:buNone/>
              <a:defRPr sz="1800" b="1"/>
            </a:lvl6pPr>
            <a:lvl7pPr lvl="6" rtl="0">
              <a:buNone/>
              <a:defRPr sz="1800" b="1"/>
            </a:lvl7pPr>
            <a:lvl8pPr lvl="7" rtl="0">
              <a:buNone/>
              <a:defRPr sz="1800" b="1"/>
            </a:lvl8pPr>
            <a:lvl9pPr lvl="8" rtl="0">
              <a:buNone/>
              <a:defRPr sz="1800" b="1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6_2">
    <p:bg>
      <p:bgPr>
        <a:solidFill>
          <a:schemeClr val="accent3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9"/>
          <p:cNvSpPr txBox="1">
            <a:spLocks noGrp="1"/>
          </p:cNvSpPr>
          <p:nvPr>
            <p:ph type="sldNum" idx="12"/>
          </p:nvPr>
        </p:nvSpPr>
        <p:spPr>
          <a:xfrm>
            <a:off x="8628200" y="440475"/>
            <a:ext cx="363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800" b="1"/>
            </a:lvl1pPr>
            <a:lvl2pPr lvl="1" rtl="0">
              <a:buNone/>
              <a:defRPr sz="1800" b="1"/>
            </a:lvl2pPr>
            <a:lvl3pPr lvl="2" rtl="0">
              <a:buNone/>
              <a:defRPr sz="1800" b="1"/>
            </a:lvl3pPr>
            <a:lvl4pPr lvl="3" rtl="0">
              <a:buNone/>
              <a:defRPr sz="1800" b="1"/>
            </a:lvl4pPr>
            <a:lvl5pPr lvl="4" rtl="0">
              <a:buNone/>
              <a:defRPr sz="1800" b="1"/>
            </a:lvl5pPr>
            <a:lvl6pPr lvl="5" rtl="0">
              <a:buNone/>
              <a:defRPr sz="1800" b="1"/>
            </a:lvl6pPr>
            <a:lvl7pPr lvl="6" rtl="0">
              <a:buNone/>
              <a:defRPr sz="1800" b="1"/>
            </a:lvl7pPr>
            <a:lvl8pPr lvl="7" rtl="0">
              <a:buNone/>
              <a:defRPr sz="1800" b="1"/>
            </a:lvl8pPr>
            <a:lvl9pPr lvl="8" rtl="0">
              <a:buNone/>
              <a:defRPr sz="1800" b="1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71450"/>
            <a:ext cx="8229600" cy="6858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964406"/>
            <a:ext cx="4040188" cy="51435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648201" y="971550"/>
            <a:ext cx="4041775" cy="51435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24-10-19</a:t>
            </a:r>
            <a:endParaRPr lang="el-GR" dirty="0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050DA-892F-4227-A2F5-E297D55D133B}" type="slidenum">
              <a:rPr lang="el-GR" smtClean="0"/>
              <a:pPr/>
              <a:t>‹#›</a:t>
            </a:fld>
            <a:endParaRPr lang="el-GR" dirty="0"/>
          </a:p>
        </p:txBody>
      </p:sp>
      <p:sp>
        <p:nvSpPr>
          <p:cNvPr id="11" name="10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1600200"/>
            <a:ext cx="4038600" cy="3028950"/>
          </a:xfrm>
        </p:spPr>
        <p:txBody>
          <a:bodyPr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13" name="12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8200" y="1600200"/>
            <a:ext cx="4038600" cy="3028950"/>
          </a:xfrm>
        </p:spPr>
        <p:txBody>
          <a:bodyPr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50034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1F58B-84F6-4CEE-996A-00754B028A08}" type="datetime1">
              <a:rPr lang="en-US" smtClean="0"/>
              <a:t>3/19/2025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391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Resources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3"/>
          <p:cNvSpPr txBox="1">
            <a:spLocks noGrp="1"/>
          </p:cNvSpPr>
          <p:nvPr>
            <p:ph type="body" idx="1"/>
          </p:nvPr>
        </p:nvSpPr>
        <p:spPr>
          <a:xfrm>
            <a:off x="778675" y="1267948"/>
            <a:ext cx="3526800" cy="33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aleway SemiBold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164" name="Google Shape;164;p23"/>
          <p:cNvSpPr txBox="1">
            <a:spLocks noGrp="1"/>
          </p:cNvSpPr>
          <p:nvPr>
            <p:ph type="title"/>
          </p:nvPr>
        </p:nvSpPr>
        <p:spPr>
          <a:xfrm>
            <a:off x="591875" y="339650"/>
            <a:ext cx="3123600" cy="6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165" name="Google Shape;165;p23"/>
          <p:cNvSpPr/>
          <p:nvPr/>
        </p:nvSpPr>
        <p:spPr>
          <a:xfrm>
            <a:off x="8475950" y="0"/>
            <a:ext cx="6681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66" name="Google Shape;166;p23"/>
          <p:cNvCxnSpPr/>
          <p:nvPr/>
        </p:nvCxnSpPr>
        <p:spPr>
          <a:xfrm>
            <a:off x="0" y="954825"/>
            <a:ext cx="91545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7" name="Google Shape;167;p23"/>
          <p:cNvSpPr txBox="1">
            <a:spLocks noGrp="1"/>
          </p:cNvSpPr>
          <p:nvPr>
            <p:ph type="sldNum" idx="12"/>
          </p:nvPr>
        </p:nvSpPr>
        <p:spPr>
          <a:xfrm>
            <a:off x="8628200" y="440475"/>
            <a:ext cx="363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800" b="1"/>
            </a:lvl1pPr>
            <a:lvl2pPr lvl="1" rtl="0">
              <a:buNone/>
              <a:defRPr sz="1800" b="1"/>
            </a:lvl2pPr>
            <a:lvl3pPr lvl="2" rtl="0">
              <a:buNone/>
              <a:defRPr sz="1800" b="1"/>
            </a:lvl3pPr>
            <a:lvl4pPr lvl="3" rtl="0">
              <a:buNone/>
              <a:defRPr sz="1800" b="1"/>
            </a:lvl4pPr>
            <a:lvl5pPr lvl="4" rtl="0">
              <a:buNone/>
              <a:defRPr sz="1800" b="1"/>
            </a:lvl5pPr>
            <a:lvl6pPr lvl="5" rtl="0">
              <a:buNone/>
              <a:defRPr sz="1800" b="1"/>
            </a:lvl6pPr>
            <a:lvl7pPr lvl="6" rtl="0">
              <a:buNone/>
              <a:defRPr sz="1800" b="1"/>
            </a:lvl7pPr>
            <a:lvl8pPr lvl="7" rtl="0">
              <a:buNone/>
              <a:defRPr sz="1800" b="1"/>
            </a:lvl8pPr>
            <a:lvl9pPr lvl="8" rtl="0">
              <a:buNone/>
              <a:defRPr sz="1800" b="1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8" name="Google Shape;168;p23"/>
          <p:cNvSpPr txBox="1">
            <a:spLocks noGrp="1"/>
          </p:cNvSpPr>
          <p:nvPr>
            <p:ph type="body" idx="2"/>
          </p:nvPr>
        </p:nvSpPr>
        <p:spPr>
          <a:xfrm>
            <a:off x="4475175" y="2524432"/>
            <a:ext cx="3526800" cy="21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aleway SemiBold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5409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bel"/>
              <a:buNone/>
              <a:defRPr sz="24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ica One"/>
              <a:buNone/>
              <a:defRPr sz="24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ica One"/>
              <a:buNone/>
              <a:defRPr sz="24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ica One"/>
              <a:buNone/>
              <a:defRPr sz="24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ica One"/>
              <a:buNone/>
              <a:defRPr sz="24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ica One"/>
              <a:buNone/>
              <a:defRPr sz="24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ica One"/>
              <a:buNone/>
              <a:defRPr sz="24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ica One"/>
              <a:buNone/>
              <a:defRPr sz="24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ica One"/>
              <a:buNone/>
              <a:defRPr sz="24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"/>
              <a:buChar char="●"/>
              <a:def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64" r:id="rId3"/>
    <p:sldLayoutId id="2147483674" r:id="rId4"/>
    <p:sldLayoutId id="2147483675" r:id="rId5"/>
    <p:sldLayoutId id="2147483676" r:id="rId6"/>
    <p:sldLayoutId id="2147483679" r:id="rId7"/>
    <p:sldLayoutId id="2147483682" r:id="rId8"/>
    <p:sldLayoutId id="2147483683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hyperlink" Target="mailto:vagsiok@gmail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356A6A3-7C9F-4019-ADED-D96E8CAFF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  <p:sp>
        <p:nvSpPr>
          <p:cNvPr id="202" name="Google Shape;202;p33"/>
          <p:cNvSpPr txBox="1">
            <a:spLocks noGrp="1"/>
          </p:cNvSpPr>
          <p:nvPr>
            <p:ph type="ctrTitle"/>
          </p:nvPr>
        </p:nvSpPr>
        <p:spPr>
          <a:xfrm rot="946">
            <a:off x="5327837" y="855633"/>
            <a:ext cx="3488402" cy="230178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Εισαγωγή στους μηχανισμούς υποστήριξης της επιχειρηματικότητας και της καινοτομίας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04" name="Google Shape;204;p33"/>
          <p:cNvCxnSpPr/>
          <p:nvPr/>
        </p:nvCxnSpPr>
        <p:spPr>
          <a:xfrm>
            <a:off x="5564239" y="3522407"/>
            <a:ext cx="3015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Google Shape;202;p33">
            <a:extLst>
              <a:ext uri="{FF2B5EF4-FFF2-40B4-BE49-F238E27FC236}">
                <a16:creationId xmlns:a16="http://schemas.microsoft.com/office/drawing/2014/main" id="{6F8D5CEE-5660-06D7-E52C-1DF7B4F6E0FA}"/>
              </a:ext>
            </a:extLst>
          </p:cNvPr>
          <p:cNvSpPr txBox="1">
            <a:spLocks/>
          </p:cNvSpPr>
          <p:nvPr/>
        </p:nvSpPr>
        <p:spPr>
          <a:xfrm rot="946">
            <a:off x="5327838" y="2007004"/>
            <a:ext cx="3488402" cy="2301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Paytone One"/>
              <a:buNone/>
              <a:defRPr sz="5200" b="1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Paytone One"/>
              <a:buNone/>
              <a:defRPr sz="96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Paytone One"/>
              <a:buNone/>
              <a:defRPr sz="96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Paytone One"/>
              <a:buNone/>
              <a:defRPr sz="96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Paytone One"/>
              <a:buNone/>
              <a:defRPr sz="96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Paytone One"/>
              <a:buNone/>
              <a:defRPr sz="96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Paytone One"/>
              <a:buNone/>
              <a:defRPr sz="96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Paytone One"/>
              <a:buNone/>
              <a:defRPr sz="96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Paytone One"/>
              <a:buNone/>
              <a:defRPr sz="96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pPr algn="ctr"/>
            <a:r>
              <a:rPr lang="el-GR" sz="14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Τετάρτη 19/3/2025</a:t>
            </a:r>
            <a:endParaRPr lang="en-US" sz="1400" b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BA472-9BFA-F938-AE1A-0ED1B8BBC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567AF0-E0EA-F4A0-55EE-EB9D2984124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D03D6D-560A-3379-1C83-8ECB471FEBBB}"/>
              </a:ext>
            </a:extLst>
          </p:cNvPr>
          <p:cNvSpPr txBox="1"/>
          <p:nvPr/>
        </p:nvSpPr>
        <p:spPr>
          <a:xfrm>
            <a:off x="213037" y="218390"/>
            <a:ext cx="7868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800" b="1" dirty="0">
                <a:solidFill>
                  <a:schemeClr val="bg2"/>
                </a:solidFill>
                <a:sym typeface="Abel"/>
              </a:rPr>
              <a:t>ΦΟΙΤΗΤΙΚΗ ΕΠΙΤΡΟΠΗ  </a:t>
            </a:r>
            <a:endParaRPr lang="el-GR" sz="1800" b="1" dirty="0">
              <a:solidFill>
                <a:schemeClr val="accent3">
                  <a:lumMod val="75000"/>
                </a:schemeClr>
              </a:solidFill>
              <a:sym typeface="Abel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E538CE72-696B-C21D-1FD0-D3B2656268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3175212"/>
              </p:ext>
            </p:extLst>
          </p:nvPr>
        </p:nvGraphicFramePr>
        <p:xfrm>
          <a:off x="328125" y="995439"/>
          <a:ext cx="7932521" cy="19360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61891AC-8271-7A80-8A63-50F6946528DD}"/>
              </a:ext>
            </a:extLst>
          </p:cNvPr>
          <p:cNvSpPr txBox="1"/>
          <p:nvPr/>
        </p:nvSpPr>
        <p:spPr>
          <a:xfrm>
            <a:off x="637149" y="3016447"/>
            <a:ext cx="6884239" cy="1876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l-G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Χρήση χώρου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UniStart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στην Καλαμάτα και στις υπόλοιπες πόλεις (ή διαδικτυακά)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l-G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Συναντήσεις εργασίας ανά 15νθήμερο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Συμμετοχή σε σεμινάρια ανάπτυξης δεξιοτήτων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blue and yellow text on a black background&#10;&#10;AI-generated content may be incorrect.">
            <a:extLst>
              <a:ext uri="{FF2B5EF4-FFF2-40B4-BE49-F238E27FC236}">
                <a16:creationId xmlns:a16="http://schemas.microsoft.com/office/drawing/2014/main" id="{FFC4CB0D-EA1F-9CA7-556E-88678DA49F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7689" y="155085"/>
            <a:ext cx="1106951" cy="65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257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ουρανός&#10;&#10;Περιγραφή που δημιουργήθηκε αυτόματα">
            <a:extLst>
              <a:ext uri="{FF2B5EF4-FFF2-40B4-BE49-F238E27FC236}">
                <a16:creationId xmlns:a16="http://schemas.microsoft.com/office/drawing/2014/main" id="{4D6E31F9-5CDD-42F5-83AE-8F4B4CC7F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6083905"/>
          </a:xfrm>
          <a:prstGeom prst="rect">
            <a:avLst/>
          </a:prstGeom>
        </p:spPr>
      </p:pic>
      <p:sp>
        <p:nvSpPr>
          <p:cNvPr id="261" name="Google Shape;261;p38"/>
          <p:cNvSpPr/>
          <p:nvPr/>
        </p:nvSpPr>
        <p:spPr>
          <a:xfrm>
            <a:off x="4572000" y="4345483"/>
            <a:ext cx="4572000" cy="93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752;p63">
            <a:extLst>
              <a:ext uri="{FF2B5EF4-FFF2-40B4-BE49-F238E27FC236}">
                <a16:creationId xmlns:a16="http://schemas.microsoft.com/office/drawing/2014/main" id="{1289396F-B63F-47FD-B4B6-BD914005B590}"/>
              </a:ext>
            </a:extLst>
          </p:cNvPr>
          <p:cNvSpPr txBox="1">
            <a:spLocks/>
          </p:cNvSpPr>
          <p:nvPr/>
        </p:nvSpPr>
        <p:spPr>
          <a:xfrm>
            <a:off x="202144" y="798017"/>
            <a:ext cx="6601802" cy="93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l-GR" sz="35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ΕΥΧΑΡΙΣΤΩ</a:t>
            </a:r>
            <a:r>
              <a:rPr lang="el-GR" sz="35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l-GR" sz="35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ΓΙΑ ΤΗΝ ΠΡΟΣΟΧΗ ΣΑΣ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C8C0E-E823-437C-9493-46DAC3CF77EF}"/>
              </a:ext>
            </a:extLst>
          </p:cNvPr>
          <p:cNvSpPr txBox="1"/>
          <p:nvPr/>
        </p:nvSpPr>
        <p:spPr>
          <a:xfrm>
            <a:off x="5789045" y="4620280"/>
            <a:ext cx="2951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none" strike="noStrike" dirty="0" err="1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Mitsea.eleni</a:t>
            </a:r>
            <a:r>
              <a:rPr lang="en-US" b="1" u="none" strike="noStrike" dirty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@gmail.com</a:t>
            </a:r>
            <a:endParaRPr lang="en-US" b="1" dirty="0">
              <a:solidFill>
                <a:schemeClr val="tx1">
                  <a:lumMod val="90000"/>
                  <a:lumOff val="1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BA7CA969-6B1A-4475-A908-2B54ACE24C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5861" y="4607587"/>
            <a:ext cx="347243" cy="35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074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7"/>
          <p:cNvSpPr txBox="1">
            <a:spLocks noGrp="1"/>
          </p:cNvSpPr>
          <p:nvPr>
            <p:ph type="title" idx="4"/>
          </p:nvPr>
        </p:nvSpPr>
        <p:spPr>
          <a:xfrm>
            <a:off x="152200" y="299925"/>
            <a:ext cx="7880162" cy="6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l-GR" sz="1800" dirty="0">
                <a:solidFill>
                  <a:schemeClr val="bg2"/>
                </a:solidFill>
                <a:latin typeface="Arial"/>
                <a:cs typeface="Arial"/>
              </a:rPr>
              <a:t>ΣΥΣΤΑΤΙΚΑ ΣΤΟΙΧΕΙΑ ΕΘΝΙΚΟΥ ΣΥΣΤΗΜΑΤΟΣ ΚΑΙΝΟΤΟΜΙΑΣ</a:t>
            </a:r>
          </a:p>
        </p:txBody>
      </p:sp>
      <p:pic>
        <p:nvPicPr>
          <p:cNvPr id="30" name="Picture 3">
            <a:extLst>
              <a:ext uri="{FF2B5EF4-FFF2-40B4-BE49-F238E27FC236}">
                <a16:creationId xmlns:a16="http://schemas.microsoft.com/office/drawing/2014/main" id="{758CE5EE-A03A-47B4-86A6-0A2260CB3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990" y="1030513"/>
            <a:ext cx="6359495" cy="380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3CF7C-4F82-41F3-84DA-8525D3458267}"/>
              </a:ext>
            </a:extLst>
          </p:cNvPr>
          <p:cNvSpPr txBox="1">
            <a:spLocks/>
          </p:cNvSpPr>
          <p:nvPr/>
        </p:nvSpPr>
        <p:spPr>
          <a:xfrm>
            <a:off x="357607" y="4832717"/>
            <a:ext cx="7164947" cy="26392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l-GR" sz="11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διαΝΕΟσις</a:t>
            </a:r>
            <a:r>
              <a:rPr lang="el-GR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&amp; ΕΒΕΟ/ΕΜΠ</a:t>
            </a:r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</a:t>
            </a:r>
            <a:r>
              <a:rPr lang="el-GR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Μελέτη «Η Ελλάδα που Μαθαίνει, Ερευνά, Καινοτομεί και Επιχειρεί» </a:t>
            </a:r>
          </a:p>
          <a:p>
            <a:pPr algn="r"/>
            <a:endParaRPr lang="en-US" sz="11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64"/>
          <p:cNvSpPr txBox="1">
            <a:spLocks noGrp="1"/>
          </p:cNvSpPr>
          <p:nvPr>
            <p:ph type="title"/>
          </p:nvPr>
        </p:nvSpPr>
        <p:spPr>
          <a:xfrm>
            <a:off x="169301" y="103125"/>
            <a:ext cx="7945900" cy="6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altLang="el-GR" sz="1800" b="1" dirty="0">
                <a:solidFill>
                  <a:schemeClr val="bg2"/>
                </a:solidFill>
                <a:latin typeface="+mj-lt"/>
              </a:rPr>
              <a:t>ΕΠΙΧΕΙΡΗΜΑΤΙΚΟΤΗΤΑ ΕΝΤΑΣΗΣ ΓΝΩΣΗΣ - ΕΝΑΣ ΜΗΧΑΝΙΣΜΟΣ ΜΕΤΑΣΧΗΜΑΤΙΣΜΟΥ</a:t>
            </a:r>
            <a:endParaRPr lang="el-GR" sz="1800" b="1" dirty="0">
              <a:solidFill>
                <a:schemeClr val="bg2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74" name="Google Shape;774;p64"/>
          <p:cNvSpPr txBox="1">
            <a:spLocks noGrp="1"/>
          </p:cNvSpPr>
          <p:nvPr>
            <p:ph type="sldNum" idx="12"/>
          </p:nvPr>
        </p:nvSpPr>
        <p:spPr>
          <a:xfrm>
            <a:off x="8537775" y="440475"/>
            <a:ext cx="5445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Fira Sans" panose="020B0503050000020004" pitchFamily="34" charset="0"/>
              </a:rPr>
              <a:t>3</a:t>
            </a:fld>
            <a:endParaRPr>
              <a:latin typeface="Fira Sans" panose="020B0503050000020004" pitchFamily="34" charset="0"/>
            </a:endParaRP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1AA6554B-9A1B-41DF-BDAF-55266749B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481" y="1622233"/>
            <a:ext cx="7729719" cy="3740962"/>
          </a:xfrm>
        </p:spPr>
        <p:txBody>
          <a:bodyPr/>
          <a:lstStyle/>
          <a:p>
            <a:r>
              <a:rPr lang="el-GR" altLang="el-GR" sz="1600" b="1" dirty="0">
                <a:latin typeface="Calibri" panose="020F0502020204030204" pitchFamily="34" charset="0"/>
                <a:cs typeface="Calibri" panose="020F0502020204030204" pitchFamily="34" charset="0"/>
              </a:rPr>
              <a:t>Ανάγκη</a:t>
            </a:r>
            <a:r>
              <a:rPr lang="el-GR" alt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 για επιχειρηματικότητα έντασης γνώσης</a:t>
            </a:r>
            <a:r>
              <a:rPr lang="en-GB" alt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l-GR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H σύνδεση ανάμεσα στους παραγωγικούς φορείς και τον ερευνητικό κόσμο αποτελεί ένα εξαιρετικά σημαντικό πεδίο, αφού στοχεύει στην </a:t>
            </a:r>
            <a:r>
              <a:rPr lang="el-GR" sz="1600" b="1" dirty="0">
                <a:latin typeface="Calibri" panose="020F0502020204030204" pitchFamily="34" charset="0"/>
                <a:cs typeface="Calibri" panose="020F0502020204030204" pitchFamily="34" charset="0"/>
              </a:rPr>
              <a:t>αξιοποίηση των ευκαιριών που προσφέρουν τα ερευνητικά αποτελέσματα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el-G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Η ΕΕΓ αποτελεί ένα κοινωνικοοικονομικό φαινόμενο που λειτουργεί ως </a:t>
            </a:r>
            <a:r>
              <a:rPr lang="el-GR" sz="1600" b="1" dirty="0">
                <a:latin typeface="Calibri" panose="020F0502020204030204" pitchFamily="34" charset="0"/>
                <a:cs typeface="Calibri" panose="020F0502020204030204" pitchFamily="34" charset="0"/>
              </a:rPr>
              <a:t>μηχανισμός για την αποτελεσματική μετατροπή της γνώσης σε καινοτομία, οικονομική μεγέθυνση και ανάπτυξη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l-G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2" name="Google Shape;4494;p57">
            <a:extLst>
              <a:ext uri="{FF2B5EF4-FFF2-40B4-BE49-F238E27FC236}">
                <a16:creationId xmlns:a16="http://schemas.microsoft.com/office/drawing/2014/main" id="{B16E876D-4926-CD45-7319-5B3D67EF716C}"/>
              </a:ext>
            </a:extLst>
          </p:cNvPr>
          <p:cNvGrpSpPr/>
          <p:nvPr/>
        </p:nvGrpSpPr>
        <p:grpSpPr>
          <a:xfrm>
            <a:off x="215290" y="4214345"/>
            <a:ext cx="642048" cy="756175"/>
            <a:chOff x="3086313" y="2877049"/>
            <a:chExt cx="320142" cy="392582"/>
          </a:xfrm>
          <a:solidFill>
            <a:schemeClr val="accent3">
              <a:lumMod val="50000"/>
            </a:schemeClr>
          </a:solidFill>
        </p:grpSpPr>
        <p:sp>
          <p:nvSpPr>
            <p:cNvPr id="33" name="Google Shape;4495;p57">
              <a:extLst>
                <a:ext uri="{FF2B5EF4-FFF2-40B4-BE49-F238E27FC236}">
                  <a16:creationId xmlns:a16="http://schemas.microsoft.com/office/drawing/2014/main" id="{3F2DB091-E0E0-0391-AE25-B3B69542B92E}"/>
                </a:ext>
              </a:extLst>
            </p:cNvPr>
            <p:cNvSpPr/>
            <p:nvPr/>
          </p:nvSpPr>
          <p:spPr>
            <a:xfrm>
              <a:off x="3125751" y="2915372"/>
              <a:ext cx="240505" cy="354259"/>
            </a:xfrm>
            <a:custGeom>
              <a:avLst/>
              <a:gdLst/>
              <a:ahLst/>
              <a:cxnLst/>
              <a:rect l="l" t="t" r="r" b="b"/>
              <a:pathLst>
                <a:path w="7550" h="11121" extrusionOk="0">
                  <a:moveTo>
                    <a:pt x="3775" y="2929"/>
                  </a:moveTo>
                  <a:lnTo>
                    <a:pt x="3918" y="3120"/>
                  </a:lnTo>
                  <a:cubicBezTo>
                    <a:pt x="3871" y="3144"/>
                    <a:pt x="3823" y="3144"/>
                    <a:pt x="3775" y="3144"/>
                  </a:cubicBezTo>
                  <a:cubicBezTo>
                    <a:pt x="3740" y="3132"/>
                    <a:pt x="3692" y="3120"/>
                    <a:pt x="3644" y="3120"/>
                  </a:cubicBezTo>
                  <a:lnTo>
                    <a:pt x="3775" y="2929"/>
                  </a:lnTo>
                  <a:close/>
                  <a:moveTo>
                    <a:pt x="4168" y="3501"/>
                  </a:moveTo>
                  <a:lnTo>
                    <a:pt x="4299" y="3703"/>
                  </a:lnTo>
                  <a:cubicBezTo>
                    <a:pt x="4126" y="3751"/>
                    <a:pt x="3948" y="3775"/>
                    <a:pt x="3769" y="3775"/>
                  </a:cubicBezTo>
                  <a:cubicBezTo>
                    <a:pt x="3591" y="3775"/>
                    <a:pt x="3412" y="3751"/>
                    <a:pt x="3239" y="3703"/>
                  </a:cubicBezTo>
                  <a:lnTo>
                    <a:pt x="3382" y="3501"/>
                  </a:lnTo>
                  <a:cubicBezTo>
                    <a:pt x="3513" y="3560"/>
                    <a:pt x="3644" y="3572"/>
                    <a:pt x="3775" y="3572"/>
                  </a:cubicBezTo>
                  <a:cubicBezTo>
                    <a:pt x="3918" y="3572"/>
                    <a:pt x="4049" y="3537"/>
                    <a:pt x="4168" y="3501"/>
                  </a:cubicBezTo>
                  <a:close/>
                  <a:moveTo>
                    <a:pt x="3120" y="4132"/>
                  </a:moveTo>
                  <a:cubicBezTo>
                    <a:pt x="3275" y="4180"/>
                    <a:pt x="3418" y="4191"/>
                    <a:pt x="3561" y="4215"/>
                  </a:cubicBezTo>
                  <a:lnTo>
                    <a:pt x="3561" y="8109"/>
                  </a:lnTo>
                  <a:lnTo>
                    <a:pt x="3120" y="8109"/>
                  </a:lnTo>
                  <a:lnTo>
                    <a:pt x="3120" y="4132"/>
                  </a:lnTo>
                  <a:close/>
                  <a:moveTo>
                    <a:pt x="4430" y="4132"/>
                  </a:moveTo>
                  <a:lnTo>
                    <a:pt x="4430" y="8109"/>
                  </a:lnTo>
                  <a:lnTo>
                    <a:pt x="4001" y="8109"/>
                  </a:lnTo>
                  <a:lnTo>
                    <a:pt x="4001" y="4215"/>
                  </a:lnTo>
                  <a:cubicBezTo>
                    <a:pt x="4156" y="4191"/>
                    <a:pt x="4287" y="4180"/>
                    <a:pt x="4430" y="4132"/>
                  </a:cubicBezTo>
                  <a:close/>
                  <a:moveTo>
                    <a:pt x="3799" y="441"/>
                  </a:moveTo>
                  <a:cubicBezTo>
                    <a:pt x="4668" y="441"/>
                    <a:pt x="5490" y="786"/>
                    <a:pt x="6121" y="1394"/>
                  </a:cubicBezTo>
                  <a:cubicBezTo>
                    <a:pt x="6752" y="2025"/>
                    <a:pt x="7097" y="2858"/>
                    <a:pt x="7097" y="3751"/>
                  </a:cubicBezTo>
                  <a:cubicBezTo>
                    <a:pt x="7097" y="4620"/>
                    <a:pt x="6752" y="5442"/>
                    <a:pt x="6157" y="6073"/>
                  </a:cubicBezTo>
                  <a:cubicBezTo>
                    <a:pt x="5609" y="6632"/>
                    <a:pt x="5299" y="7347"/>
                    <a:pt x="5240" y="8109"/>
                  </a:cubicBezTo>
                  <a:lnTo>
                    <a:pt x="4883" y="8109"/>
                  </a:lnTo>
                  <a:lnTo>
                    <a:pt x="4883" y="3822"/>
                  </a:lnTo>
                  <a:cubicBezTo>
                    <a:pt x="4883" y="3775"/>
                    <a:pt x="4871" y="3739"/>
                    <a:pt x="4835" y="3703"/>
                  </a:cubicBezTo>
                  <a:lnTo>
                    <a:pt x="3978" y="2406"/>
                  </a:lnTo>
                  <a:cubicBezTo>
                    <a:pt x="3930" y="2346"/>
                    <a:pt x="3871" y="2310"/>
                    <a:pt x="3799" y="2310"/>
                  </a:cubicBezTo>
                  <a:cubicBezTo>
                    <a:pt x="3716" y="2310"/>
                    <a:pt x="3644" y="2334"/>
                    <a:pt x="3620" y="2406"/>
                  </a:cubicBezTo>
                  <a:lnTo>
                    <a:pt x="2751" y="3703"/>
                  </a:lnTo>
                  <a:cubicBezTo>
                    <a:pt x="2728" y="3739"/>
                    <a:pt x="2704" y="3775"/>
                    <a:pt x="2704" y="3822"/>
                  </a:cubicBezTo>
                  <a:lnTo>
                    <a:pt x="2704" y="8109"/>
                  </a:lnTo>
                  <a:lnTo>
                    <a:pt x="2347" y="8109"/>
                  </a:lnTo>
                  <a:cubicBezTo>
                    <a:pt x="2287" y="7347"/>
                    <a:pt x="1977" y="6632"/>
                    <a:pt x="1430" y="6073"/>
                  </a:cubicBezTo>
                  <a:cubicBezTo>
                    <a:pt x="834" y="5465"/>
                    <a:pt x="501" y="4656"/>
                    <a:pt x="489" y="3810"/>
                  </a:cubicBezTo>
                  <a:cubicBezTo>
                    <a:pt x="477" y="2929"/>
                    <a:pt x="823" y="2096"/>
                    <a:pt x="1430" y="1453"/>
                  </a:cubicBezTo>
                  <a:cubicBezTo>
                    <a:pt x="2049" y="822"/>
                    <a:pt x="2870" y="453"/>
                    <a:pt x="3751" y="441"/>
                  </a:cubicBezTo>
                  <a:close/>
                  <a:moveTo>
                    <a:pt x="5228" y="8561"/>
                  </a:moveTo>
                  <a:lnTo>
                    <a:pt x="5228" y="8835"/>
                  </a:lnTo>
                  <a:lnTo>
                    <a:pt x="5228" y="8883"/>
                  </a:lnTo>
                  <a:lnTo>
                    <a:pt x="2335" y="8883"/>
                  </a:lnTo>
                  <a:lnTo>
                    <a:pt x="2335" y="8835"/>
                  </a:lnTo>
                  <a:lnTo>
                    <a:pt x="2335" y="8561"/>
                  </a:lnTo>
                  <a:close/>
                  <a:moveTo>
                    <a:pt x="5121" y="9311"/>
                  </a:moveTo>
                  <a:cubicBezTo>
                    <a:pt x="4942" y="9752"/>
                    <a:pt x="4525" y="10026"/>
                    <a:pt x="4037" y="10026"/>
                  </a:cubicBezTo>
                  <a:lnTo>
                    <a:pt x="3525" y="10026"/>
                  </a:lnTo>
                  <a:cubicBezTo>
                    <a:pt x="3037" y="10026"/>
                    <a:pt x="2620" y="9728"/>
                    <a:pt x="2442" y="9311"/>
                  </a:cubicBezTo>
                  <a:close/>
                  <a:moveTo>
                    <a:pt x="4049" y="10478"/>
                  </a:moveTo>
                  <a:cubicBezTo>
                    <a:pt x="4061" y="10478"/>
                    <a:pt x="4109" y="10478"/>
                    <a:pt x="4132" y="10490"/>
                  </a:cubicBezTo>
                  <a:cubicBezTo>
                    <a:pt x="4132" y="10597"/>
                    <a:pt x="4049" y="10668"/>
                    <a:pt x="3954" y="10668"/>
                  </a:cubicBezTo>
                  <a:lnTo>
                    <a:pt x="3620" y="10668"/>
                  </a:lnTo>
                  <a:cubicBezTo>
                    <a:pt x="3513" y="10668"/>
                    <a:pt x="3442" y="10585"/>
                    <a:pt x="3442" y="10490"/>
                  </a:cubicBezTo>
                  <a:lnTo>
                    <a:pt x="3442" y="10478"/>
                  </a:lnTo>
                  <a:close/>
                  <a:moveTo>
                    <a:pt x="3762" y="0"/>
                  </a:moveTo>
                  <a:cubicBezTo>
                    <a:pt x="3746" y="0"/>
                    <a:pt x="3731" y="0"/>
                    <a:pt x="3716" y="0"/>
                  </a:cubicBezTo>
                  <a:cubicBezTo>
                    <a:pt x="1656" y="24"/>
                    <a:pt x="1" y="1739"/>
                    <a:pt x="13" y="3810"/>
                  </a:cubicBezTo>
                  <a:cubicBezTo>
                    <a:pt x="25" y="4775"/>
                    <a:pt x="406" y="5680"/>
                    <a:pt x="1073" y="6370"/>
                  </a:cubicBezTo>
                  <a:cubicBezTo>
                    <a:pt x="1596" y="6906"/>
                    <a:pt x="1870" y="7609"/>
                    <a:pt x="1870" y="8335"/>
                  </a:cubicBezTo>
                  <a:lnTo>
                    <a:pt x="1870" y="8835"/>
                  </a:lnTo>
                  <a:cubicBezTo>
                    <a:pt x="1870" y="9549"/>
                    <a:pt x="2335" y="10168"/>
                    <a:pt x="2966" y="10383"/>
                  </a:cubicBezTo>
                  <a:lnTo>
                    <a:pt x="2966" y="10490"/>
                  </a:lnTo>
                  <a:cubicBezTo>
                    <a:pt x="2966" y="10835"/>
                    <a:pt x="3239" y="11121"/>
                    <a:pt x="3585" y="11121"/>
                  </a:cubicBezTo>
                  <a:lnTo>
                    <a:pt x="3930" y="11121"/>
                  </a:lnTo>
                  <a:cubicBezTo>
                    <a:pt x="4275" y="11121"/>
                    <a:pt x="4549" y="10835"/>
                    <a:pt x="4549" y="10490"/>
                  </a:cubicBezTo>
                  <a:lnTo>
                    <a:pt x="4549" y="10383"/>
                  </a:lnTo>
                  <a:cubicBezTo>
                    <a:pt x="5192" y="10168"/>
                    <a:pt x="5645" y="9549"/>
                    <a:pt x="5645" y="8835"/>
                  </a:cubicBezTo>
                  <a:lnTo>
                    <a:pt x="5645" y="8335"/>
                  </a:lnTo>
                  <a:cubicBezTo>
                    <a:pt x="5645" y="7609"/>
                    <a:pt x="5918" y="6918"/>
                    <a:pt x="6442" y="6382"/>
                  </a:cubicBezTo>
                  <a:cubicBezTo>
                    <a:pt x="7133" y="5680"/>
                    <a:pt x="7502" y="4751"/>
                    <a:pt x="7502" y="3763"/>
                  </a:cubicBezTo>
                  <a:cubicBezTo>
                    <a:pt x="7550" y="2751"/>
                    <a:pt x="7145" y="1798"/>
                    <a:pt x="6418" y="1084"/>
                  </a:cubicBezTo>
                  <a:cubicBezTo>
                    <a:pt x="5715" y="380"/>
                    <a:pt x="4757" y="0"/>
                    <a:pt x="37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" name="Google Shape;4496;p57">
              <a:extLst>
                <a:ext uri="{FF2B5EF4-FFF2-40B4-BE49-F238E27FC236}">
                  <a16:creationId xmlns:a16="http://schemas.microsoft.com/office/drawing/2014/main" id="{17CBACE6-2AB1-BD60-C4E0-BF09FCC9AA40}"/>
                </a:ext>
              </a:extLst>
            </p:cNvPr>
            <p:cNvSpPr/>
            <p:nvPr/>
          </p:nvSpPr>
          <p:spPr>
            <a:xfrm>
              <a:off x="3263076" y="2942511"/>
              <a:ext cx="79287" cy="99579"/>
            </a:xfrm>
            <a:custGeom>
              <a:avLst/>
              <a:gdLst/>
              <a:ahLst/>
              <a:cxnLst/>
              <a:rect l="l" t="t" r="r" b="b"/>
              <a:pathLst>
                <a:path w="2489" h="3126" extrusionOk="0">
                  <a:moveTo>
                    <a:pt x="246" y="1"/>
                  </a:moveTo>
                  <a:cubicBezTo>
                    <a:pt x="146" y="1"/>
                    <a:pt x="56" y="59"/>
                    <a:pt x="36" y="161"/>
                  </a:cubicBezTo>
                  <a:cubicBezTo>
                    <a:pt x="0" y="280"/>
                    <a:pt x="60" y="399"/>
                    <a:pt x="179" y="422"/>
                  </a:cubicBezTo>
                  <a:cubicBezTo>
                    <a:pt x="1286" y="744"/>
                    <a:pt x="2048" y="1768"/>
                    <a:pt x="2048" y="2899"/>
                  </a:cubicBezTo>
                  <a:cubicBezTo>
                    <a:pt x="2048" y="3018"/>
                    <a:pt x="2143" y="3125"/>
                    <a:pt x="2262" y="3125"/>
                  </a:cubicBezTo>
                  <a:cubicBezTo>
                    <a:pt x="2381" y="3125"/>
                    <a:pt x="2488" y="3018"/>
                    <a:pt x="2488" y="2899"/>
                  </a:cubicBezTo>
                  <a:cubicBezTo>
                    <a:pt x="2488" y="1577"/>
                    <a:pt x="1595" y="387"/>
                    <a:pt x="298" y="6"/>
                  </a:cubicBezTo>
                  <a:cubicBezTo>
                    <a:pt x="280" y="2"/>
                    <a:pt x="263" y="1"/>
                    <a:pt x="2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497;p57">
              <a:extLst>
                <a:ext uri="{FF2B5EF4-FFF2-40B4-BE49-F238E27FC236}">
                  <a16:creationId xmlns:a16="http://schemas.microsoft.com/office/drawing/2014/main" id="{8D6E8741-6824-87A6-319D-AF01D6BABF02}"/>
                </a:ext>
              </a:extLst>
            </p:cNvPr>
            <p:cNvSpPr/>
            <p:nvPr/>
          </p:nvSpPr>
          <p:spPr>
            <a:xfrm>
              <a:off x="3237656" y="2939262"/>
              <a:ext cx="20897" cy="14462"/>
            </a:xfrm>
            <a:custGeom>
              <a:avLst/>
              <a:gdLst/>
              <a:ahLst/>
              <a:cxnLst/>
              <a:rect l="l" t="t" r="r" b="b"/>
              <a:pathLst>
                <a:path w="656" h="454" extrusionOk="0">
                  <a:moveTo>
                    <a:pt x="227" y="1"/>
                  </a:moveTo>
                  <a:cubicBezTo>
                    <a:pt x="107" y="1"/>
                    <a:pt x="0" y="108"/>
                    <a:pt x="0" y="227"/>
                  </a:cubicBezTo>
                  <a:cubicBezTo>
                    <a:pt x="0" y="346"/>
                    <a:pt x="107" y="453"/>
                    <a:pt x="227" y="453"/>
                  </a:cubicBezTo>
                  <a:lnTo>
                    <a:pt x="417" y="453"/>
                  </a:lnTo>
                  <a:cubicBezTo>
                    <a:pt x="536" y="453"/>
                    <a:pt x="619" y="358"/>
                    <a:pt x="643" y="251"/>
                  </a:cubicBezTo>
                  <a:cubicBezTo>
                    <a:pt x="655" y="108"/>
                    <a:pt x="560" y="1"/>
                    <a:pt x="4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498;p57">
              <a:extLst>
                <a:ext uri="{FF2B5EF4-FFF2-40B4-BE49-F238E27FC236}">
                  <a16:creationId xmlns:a16="http://schemas.microsoft.com/office/drawing/2014/main" id="{B71EA6E8-0E4F-6E36-FF12-B61969E23996}"/>
                </a:ext>
              </a:extLst>
            </p:cNvPr>
            <p:cNvSpPr/>
            <p:nvPr/>
          </p:nvSpPr>
          <p:spPr>
            <a:xfrm>
              <a:off x="3379888" y="3029539"/>
              <a:ext cx="26567" cy="14048"/>
            </a:xfrm>
            <a:custGeom>
              <a:avLst/>
              <a:gdLst/>
              <a:ahLst/>
              <a:cxnLst/>
              <a:rect l="l" t="t" r="r" b="b"/>
              <a:pathLst>
                <a:path w="834" h="441" extrusionOk="0">
                  <a:moveTo>
                    <a:pt x="226" y="0"/>
                  </a:moveTo>
                  <a:cubicBezTo>
                    <a:pt x="107" y="0"/>
                    <a:pt x="0" y="107"/>
                    <a:pt x="0" y="226"/>
                  </a:cubicBezTo>
                  <a:cubicBezTo>
                    <a:pt x="0" y="346"/>
                    <a:pt x="107" y="441"/>
                    <a:pt x="226" y="441"/>
                  </a:cubicBezTo>
                  <a:lnTo>
                    <a:pt x="607" y="441"/>
                  </a:lnTo>
                  <a:cubicBezTo>
                    <a:pt x="726" y="441"/>
                    <a:pt x="834" y="346"/>
                    <a:pt x="834" y="226"/>
                  </a:cubicBezTo>
                  <a:cubicBezTo>
                    <a:pt x="822" y="107"/>
                    <a:pt x="726" y="0"/>
                    <a:pt x="60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499;p57">
              <a:extLst>
                <a:ext uri="{FF2B5EF4-FFF2-40B4-BE49-F238E27FC236}">
                  <a16:creationId xmlns:a16="http://schemas.microsoft.com/office/drawing/2014/main" id="{6BB213E8-58DD-1F57-861B-3815F6FFC6FA}"/>
                </a:ext>
              </a:extLst>
            </p:cNvPr>
            <p:cNvSpPr/>
            <p:nvPr/>
          </p:nvSpPr>
          <p:spPr>
            <a:xfrm>
              <a:off x="3086313" y="3029539"/>
              <a:ext cx="26599" cy="14048"/>
            </a:xfrm>
            <a:custGeom>
              <a:avLst/>
              <a:gdLst/>
              <a:ahLst/>
              <a:cxnLst/>
              <a:rect l="l" t="t" r="r" b="b"/>
              <a:pathLst>
                <a:path w="835" h="441" extrusionOk="0">
                  <a:moveTo>
                    <a:pt x="227" y="0"/>
                  </a:moveTo>
                  <a:cubicBezTo>
                    <a:pt x="108" y="0"/>
                    <a:pt x="1" y="107"/>
                    <a:pt x="1" y="226"/>
                  </a:cubicBezTo>
                  <a:cubicBezTo>
                    <a:pt x="1" y="346"/>
                    <a:pt x="108" y="441"/>
                    <a:pt x="227" y="441"/>
                  </a:cubicBezTo>
                  <a:lnTo>
                    <a:pt x="608" y="441"/>
                  </a:lnTo>
                  <a:cubicBezTo>
                    <a:pt x="727" y="441"/>
                    <a:pt x="834" y="346"/>
                    <a:pt x="834" y="226"/>
                  </a:cubicBezTo>
                  <a:cubicBezTo>
                    <a:pt x="834" y="107"/>
                    <a:pt x="727" y="0"/>
                    <a:pt x="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500;p57">
              <a:extLst>
                <a:ext uri="{FF2B5EF4-FFF2-40B4-BE49-F238E27FC236}">
                  <a16:creationId xmlns:a16="http://schemas.microsoft.com/office/drawing/2014/main" id="{7E06DF35-BDF7-B0EF-0D28-106AFD3ABB0B}"/>
                </a:ext>
              </a:extLst>
            </p:cNvPr>
            <p:cNvSpPr/>
            <p:nvPr/>
          </p:nvSpPr>
          <p:spPr>
            <a:xfrm>
              <a:off x="3359788" y="2953469"/>
              <a:ext cx="26567" cy="20355"/>
            </a:xfrm>
            <a:custGeom>
              <a:avLst/>
              <a:gdLst/>
              <a:ahLst/>
              <a:cxnLst/>
              <a:rect l="l" t="t" r="r" b="b"/>
              <a:pathLst>
                <a:path w="834" h="639" extrusionOk="0">
                  <a:moveTo>
                    <a:pt x="594" y="0"/>
                  </a:moveTo>
                  <a:cubicBezTo>
                    <a:pt x="555" y="0"/>
                    <a:pt x="514" y="13"/>
                    <a:pt x="476" y="43"/>
                  </a:cubicBezTo>
                  <a:lnTo>
                    <a:pt x="155" y="233"/>
                  </a:lnTo>
                  <a:cubicBezTo>
                    <a:pt x="48" y="293"/>
                    <a:pt x="0" y="424"/>
                    <a:pt x="83" y="531"/>
                  </a:cubicBezTo>
                  <a:cubicBezTo>
                    <a:pt x="119" y="602"/>
                    <a:pt x="203" y="638"/>
                    <a:pt x="274" y="638"/>
                  </a:cubicBezTo>
                  <a:cubicBezTo>
                    <a:pt x="310" y="638"/>
                    <a:pt x="345" y="614"/>
                    <a:pt x="381" y="602"/>
                  </a:cubicBezTo>
                  <a:lnTo>
                    <a:pt x="703" y="412"/>
                  </a:lnTo>
                  <a:cubicBezTo>
                    <a:pt x="810" y="352"/>
                    <a:pt x="834" y="221"/>
                    <a:pt x="774" y="114"/>
                  </a:cubicBezTo>
                  <a:cubicBezTo>
                    <a:pt x="735" y="45"/>
                    <a:pt x="667" y="0"/>
                    <a:pt x="5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501;p57">
              <a:extLst>
                <a:ext uri="{FF2B5EF4-FFF2-40B4-BE49-F238E27FC236}">
                  <a16:creationId xmlns:a16="http://schemas.microsoft.com/office/drawing/2014/main" id="{F5EAD0D9-4D1E-FDE9-988A-8AF89FFF220B}"/>
                </a:ext>
              </a:extLst>
            </p:cNvPr>
            <p:cNvSpPr/>
            <p:nvPr/>
          </p:nvSpPr>
          <p:spPr>
            <a:xfrm>
              <a:off x="3106413" y="3100034"/>
              <a:ext cx="26599" cy="20164"/>
            </a:xfrm>
            <a:custGeom>
              <a:avLst/>
              <a:gdLst/>
              <a:ahLst/>
              <a:cxnLst/>
              <a:rect l="l" t="t" r="r" b="b"/>
              <a:pathLst>
                <a:path w="835" h="633" extrusionOk="0">
                  <a:moveTo>
                    <a:pt x="590" y="0"/>
                  </a:moveTo>
                  <a:cubicBezTo>
                    <a:pt x="550" y="0"/>
                    <a:pt x="511" y="12"/>
                    <a:pt x="477" y="38"/>
                  </a:cubicBezTo>
                  <a:lnTo>
                    <a:pt x="144" y="228"/>
                  </a:lnTo>
                  <a:cubicBezTo>
                    <a:pt x="36" y="288"/>
                    <a:pt x="1" y="419"/>
                    <a:pt x="72" y="526"/>
                  </a:cubicBezTo>
                  <a:cubicBezTo>
                    <a:pt x="108" y="597"/>
                    <a:pt x="191" y="633"/>
                    <a:pt x="263" y="633"/>
                  </a:cubicBezTo>
                  <a:cubicBezTo>
                    <a:pt x="310" y="633"/>
                    <a:pt x="334" y="609"/>
                    <a:pt x="370" y="597"/>
                  </a:cubicBezTo>
                  <a:lnTo>
                    <a:pt x="691" y="407"/>
                  </a:lnTo>
                  <a:cubicBezTo>
                    <a:pt x="787" y="347"/>
                    <a:pt x="834" y="216"/>
                    <a:pt x="775" y="109"/>
                  </a:cubicBezTo>
                  <a:cubicBezTo>
                    <a:pt x="736" y="40"/>
                    <a:pt x="663" y="0"/>
                    <a:pt x="5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502;p57">
              <a:extLst>
                <a:ext uri="{FF2B5EF4-FFF2-40B4-BE49-F238E27FC236}">
                  <a16:creationId xmlns:a16="http://schemas.microsoft.com/office/drawing/2014/main" id="{BC72B4C7-29A5-9992-B31E-90C8D2A3B788}"/>
                </a:ext>
              </a:extLst>
            </p:cNvPr>
            <p:cNvSpPr/>
            <p:nvPr/>
          </p:nvSpPr>
          <p:spPr>
            <a:xfrm>
              <a:off x="3308565" y="2897277"/>
              <a:ext cx="22044" cy="24178"/>
            </a:xfrm>
            <a:custGeom>
              <a:avLst/>
              <a:gdLst/>
              <a:ahLst/>
              <a:cxnLst/>
              <a:rect l="l" t="t" r="r" b="b"/>
              <a:pathLst>
                <a:path w="692" h="759" extrusionOk="0">
                  <a:moveTo>
                    <a:pt x="441" y="1"/>
                  </a:moveTo>
                  <a:cubicBezTo>
                    <a:pt x="369" y="1"/>
                    <a:pt x="301" y="35"/>
                    <a:pt x="263" y="104"/>
                  </a:cubicBezTo>
                  <a:lnTo>
                    <a:pt x="60" y="438"/>
                  </a:lnTo>
                  <a:cubicBezTo>
                    <a:pt x="1" y="533"/>
                    <a:pt x="37" y="676"/>
                    <a:pt x="144" y="735"/>
                  </a:cubicBezTo>
                  <a:cubicBezTo>
                    <a:pt x="167" y="747"/>
                    <a:pt x="215" y="759"/>
                    <a:pt x="239" y="759"/>
                  </a:cubicBezTo>
                  <a:cubicBezTo>
                    <a:pt x="322" y="759"/>
                    <a:pt x="394" y="711"/>
                    <a:pt x="441" y="652"/>
                  </a:cubicBezTo>
                  <a:lnTo>
                    <a:pt x="632" y="330"/>
                  </a:lnTo>
                  <a:cubicBezTo>
                    <a:pt x="691" y="223"/>
                    <a:pt x="656" y="92"/>
                    <a:pt x="560" y="33"/>
                  </a:cubicBezTo>
                  <a:cubicBezTo>
                    <a:pt x="522" y="11"/>
                    <a:pt x="481" y="1"/>
                    <a:pt x="4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503;p57">
              <a:extLst>
                <a:ext uri="{FF2B5EF4-FFF2-40B4-BE49-F238E27FC236}">
                  <a16:creationId xmlns:a16="http://schemas.microsoft.com/office/drawing/2014/main" id="{5D0A210B-A8E2-1A52-BCE9-0C62BCDA89FE}"/>
                </a:ext>
              </a:extLst>
            </p:cNvPr>
            <p:cNvSpPr/>
            <p:nvPr/>
          </p:nvSpPr>
          <p:spPr>
            <a:xfrm>
              <a:off x="3239153" y="2877049"/>
              <a:ext cx="14080" cy="26599"/>
            </a:xfrm>
            <a:custGeom>
              <a:avLst/>
              <a:gdLst/>
              <a:ahLst/>
              <a:cxnLst/>
              <a:rect l="l" t="t" r="r" b="b"/>
              <a:pathLst>
                <a:path w="442" h="835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608"/>
                  </a:lnTo>
                  <a:cubicBezTo>
                    <a:pt x="1" y="727"/>
                    <a:pt x="96" y="834"/>
                    <a:pt x="215" y="834"/>
                  </a:cubicBezTo>
                  <a:cubicBezTo>
                    <a:pt x="334" y="834"/>
                    <a:pt x="441" y="727"/>
                    <a:pt x="441" y="608"/>
                  </a:cubicBezTo>
                  <a:lnTo>
                    <a:pt x="441" y="215"/>
                  </a:lnTo>
                  <a:cubicBezTo>
                    <a:pt x="441" y="96"/>
                    <a:pt x="358" y="1"/>
                    <a:pt x="2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504;p57">
              <a:extLst>
                <a:ext uri="{FF2B5EF4-FFF2-40B4-BE49-F238E27FC236}">
                  <a16:creationId xmlns:a16="http://schemas.microsoft.com/office/drawing/2014/main" id="{365C4B80-92CF-B600-6E15-611656779E17}"/>
                </a:ext>
              </a:extLst>
            </p:cNvPr>
            <p:cNvSpPr/>
            <p:nvPr/>
          </p:nvSpPr>
          <p:spPr>
            <a:xfrm>
              <a:off x="3161809" y="2897500"/>
              <a:ext cx="22394" cy="24337"/>
            </a:xfrm>
            <a:custGeom>
              <a:avLst/>
              <a:gdLst/>
              <a:ahLst/>
              <a:cxnLst/>
              <a:rect l="l" t="t" r="r" b="b"/>
              <a:pathLst>
                <a:path w="703" h="764" extrusionOk="0">
                  <a:moveTo>
                    <a:pt x="262" y="0"/>
                  </a:moveTo>
                  <a:cubicBezTo>
                    <a:pt x="222" y="0"/>
                    <a:pt x="181" y="12"/>
                    <a:pt x="143" y="38"/>
                  </a:cubicBezTo>
                  <a:cubicBezTo>
                    <a:pt x="48" y="97"/>
                    <a:pt x="0" y="228"/>
                    <a:pt x="72" y="335"/>
                  </a:cubicBezTo>
                  <a:lnTo>
                    <a:pt x="262" y="669"/>
                  </a:lnTo>
                  <a:cubicBezTo>
                    <a:pt x="310" y="740"/>
                    <a:pt x="381" y="764"/>
                    <a:pt x="464" y="764"/>
                  </a:cubicBezTo>
                  <a:cubicBezTo>
                    <a:pt x="500" y="764"/>
                    <a:pt x="536" y="752"/>
                    <a:pt x="560" y="740"/>
                  </a:cubicBezTo>
                  <a:cubicBezTo>
                    <a:pt x="667" y="681"/>
                    <a:pt x="703" y="550"/>
                    <a:pt x="643" y="442"/>
                  </a:cubicBezTo>
                  <a:lnTo>
                    <a:pt x="441" y="109"/>
                  </a:lnTo>
                  <a:cubicBezTo>
                    <a:pt x="402" y="40"/>
                    <a:pt x="334" y="0"/>
                    <a:pt x="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505;p57">
              <a:extLst>
                <a:ext uri="{FF2B5EF4-FFF2-40B4-BE49-F238E27FC236}">
                  <a16:creationId xmlns:a16="http://schemas.microsoft.com/office/drawing/2014/main" id="{F24D7798-FDA7-0796-36FA-D0ADA629F604}"/>
                </a:ext>
              </a:extLst>
            </p:cNvPr>
            <p:cNvSpPr/>
            <p:nvPr/>
          </p:nvSpPr>
          <p:spPr>
            <a:xfrm>
              <a:off x="3106413" y="2953151"/>
              <a:ext cx="26599" cy="19909"/>
            </a:xfrm>
            <a:custGeom>
              <a:avLst/>
              <a:gdLst/>
              <a:ahLst/>
              <a:cxnLst/>
              <a:rect l="l" t="t" r="r" b="b"/>
              <a:pathLst>
                <a:path w="835" h="625" extrusionOk="0">
                  <a:moveTo>
                    <a:pt x="246" y="0"/>
                  </a:moveTo>
                  <a:cubicBezTo>
                    <a:pt x="168" y="0"/>
                    <a:pt x="92" y="40"/>
                    <a:pt x="60" y="112"/>
                  </a:cubicBezTo>
                  <a:cubicBezTo>
                    <a:pt x="1" y="208"/>
                    <a:pt x="25" y="350"/>
                    <a:pt x="132" y="410"/>
                  </a:cubicBezTo>
                  <a:lnTo>
                    <a:pt x="453" y="600"/>
                  </a:lnTo>
                  <a:cubicBezTo>
                    <a:pt x="489" y="612"/>
                    <a:pt x="537" y="624"/>
                    <a:pt x="560" y="624"/>
                  </a:cubicBezTo>
                  <a:cubicBezTo>
                    <a:pt x="632" y="624"/>
                    <a:pt x="715" y="589"/>
                    <a:pt x="751" y="529"/>
                  </a:cubicBezTo>
                  <a:cubicBezTo>
                    <a:pt x="834" y="422"/>
                    <a:pt x="787" y="291"/>
                    <a:pt x="679" y="231"/>
                  </a:cubicBezTo>
                  <a:lnTo>
                    <a:pt x="358" y="29"/>
                  </a:lnTo>
                  <a:cubicBezTo>
                    <a:pt x="323" y="10"/>
                    <a:pt x="284" y="0"/>
                    <a:pt x="2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506;p57">
              <a:extLst>
                <a:ext uri="{FF2B5EF4-FFF2-40B4-BE49-F238E27FC236}">
                  <a16:creationId xmlns:a16="http://schemas.microsoft.com/office/drawing/2014/main" id="{E32B8658-CEA7-E16E-2CFD-9D0EBF8587F9}"/>
                </a:ext>
              </a:extLst>
            </p:cNvPr>
            <p:cNvSpPr/>
            <p:nvPr/>
          </p:nvSpPr>
          <p:spPr>
            <a:xfrm>
              <a:off x="3360520" y="3099811"/>
              <a:ext cx="25834" cy="20005"/>
            </a:xfrm>
            <a:custGeom>
              <a:avLst/>
              <a:gdLst/>
              <a:ahLst/>
              <a:cxnLst/>
              <a:rect l="l" t="t" r="r" b="b"/>
              <a:pathLst>
                <a:path w="811" h="628" extrusionOk="0">
                  <a:moveTo>
                    <a:pt x="239" y="1"/>
                  </a:moveTo>
                  <a:cubicBezTo>
                    <a:pt x="167" y="1"/>
                    <a:pt x="99" y="35"/>
                    <a:pt x="60" y="104"/>
                  </a:cubicBezTo>
                  <a:cubicBezTo>
                    <a:pt x="1" y="211"/>
                    <a:pt x="25" y="342"/>
                    <a:pt x="132" y="402"/>
                  </a:cubicBezTo>
                  <a:lnTo>
                    <a:pt x="453" y="592"/>
                  </a:lnTo>
                  <a:cubicBezTo>
                    <a:pt x="489" y="604"/>
                    <a:pt x="537" y="628"/>
                    <a:pt x="561" y="628"/>
                  </a:cubicBezTo>
                  <a:cubicBezTo>
                    <a:pt x="632" y="628"/>
                    <a:pt x="715" y="580"/>
                    <a:pt x="751" y="521"/>
                  </a:cubicBezTo>
                  <a:cubicBezTo>
                    <a:pt x="811" y="426"/>
                    <a:pt x="787" y="283"/>
                    <a:pt x="680" y="223"/>
                  </a:cubicBezTo>
                  <a:lnTo>
                    <a:pt x="358" y="33"/>
                  </a:lnTo>
                  <a:cubicBezTo>
                    <a:pt x="320" y="11"/>
                    <a:pt x="279" y="1"/>
                    <a:pt x="2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64"/>
          <p:cNvSpPr txBox="1">
            <a:spLocks noGrp="1"/>
          </p:cNvSpPr>
          <p:nvPr>
            <p:ph type="title"/>
          </p:nvPr>
        </p:nvSpPr>
        <p:spPr>
          <a:xfrm>
            <a:off x="61725" y="299925"/>
            <a:ext cx="7945900" cy="6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b="1" dirty="0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ΦΟΡΕΙΣ ΥΠΟΣΤΗΡΙΞΗΣ ΚΑΙΝΟΤΟΜΟΥ ΕΠΙΧΕΙΡΗΜΑΤΙΚΟΤΗΤΑΣ</a:t>
            </a:r>
            <a:r>
              <a:rPr lang="en-US" sz="1800" b="1" dirty="0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</a:t>
            </a:r>
            <a:endParaRPr lang="el-GR" sz="1800" b="1" dirty="0">
              <a:solidFill>
                <a:schemeClr val="bg2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74" name="Google Shape;774;p64"/>
          <p:cNvSpPr txBox="1">
            <a:spLocks noGrp="1"/>
          </p:cNvSpPr>
          <p:nvPr>
            <p:ph type="sldNum" idx="12"/>
          </p:nvPr>
        </p:nvSpPr>
        <p:spPr>
          <a:xfrm>
            <a:off x="8537775" y="440475"/>
            <a:ext cx="5445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Fira Sans" panose="020B0503050000020004" pitchFamily="34" charset="0"/>
              </a:rPr>
              <a:t>4</a:t>
            </a:fld>
            <a:endParaRPr>
              <a:latin typeface="Fira Sans" panose="020B0503050000020004" pitchFamily="34" charset="0"/>
            </a:endParaRPr>
          </a:p>
        </p:txBody>
      </p:sp>
      <p:sp>
        <p:nvSpPr>
          <p:cNvPr id="9" name="Google Shape;771;p64">
            <a:extLst>
              <a:ext uri="{FF2B5EF4-FFF2-40B4-BE49-F238E27FC236}">
                <a16:creationId xmlns:a16="http://schemas.microsoft.com/office/drawing/2014/main" id="{BD6214B8-6C47-4251-AC2D-FC6F6FA8EDD8}"/>
              </a:ext>
            </a:extLst>
          </p:cNvPr>
          <p:cNvSpPr txBox="1">
            <a:spLocks/>
          </p:cNvSpPr>
          <p:nvPr/>
        </p:nvSpPr>
        <p:spPr>
          <a:xfrm>
            <a:off x="232016" y="1189209"/>
            <a:ext cx="7945899" cy="318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aleway SemiBold"/>
              <a:buChar char="●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algn="just"/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Η υποστήριξη και καθοδήγηση των επιχειρήσεων για την ορθή ανάπτυξη και εφαρμογή της ΕΕΓ αποτελεί σημαντική διαδικασία στην τρέχουσα συγκυρία. Η κάθε μορφή υποστήριξης καλύπτει διαφορετικές ανάγκες και διαθέτει τις ανάλογες παροχές. </a:t>
            </a:r>
          </a:p>
          <a:p>
            <a:pPr lvl="1"/>
            <a:r>
              <a:rPr lang="el-GR" sz="1600" b="1" dirty="0">
                <a:latin typeface="Calibri" panose="020F0502020204030204" pitchFamily="34" charset="0"/>
                <a:cs typeface="Calibri" panose="020F0502020204030204" pitchFamily="34" charset="0"/>
              </a:rPr>
              <a:t>Δομές καινοτομίας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600" b="1" dirty="0">
                <a:latin typeface="Calibri" panose="020F0502020204030204" pitchFamily="34" charset="0"/>
                <a:cs typeface="Calibri" panose="020F0502020204030204" pitchFamily="34" charset="0"/>
              </a:rPr>
              <a:t>και επιχειρηματικότητας,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 δραστηριοποιούνται εντός των πανεπιστημίων και των ερευνητικών κέντρων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διαμόρφωσή κουλτούρας, ομάδες που βρίσκονται σε πρώιμα στάδια ανάπτυξης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/>
            <a:r>
              <a:rPr lang="el-GR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Hub</a:t>
            </a:r>
            <a:r>
              <a:rPr lang="el-G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Καινοτομίας 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Innovation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Hub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σημαντικό εργαλείο στην τόνωση της απασχόλησης και στην ανασυγκρότηση παραγωγικών δραστηριοτήτων (εκμετάλλευση εγκαταστάσεων, </a:t>
            </a:r>
            <a:r>
              <a:rPr lang="el-G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co-working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spaces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1" name="Google Shape;4494;p57">
            <a:extLst>
              <a:ext uri="{FF2B5EF4-FFF2-40B4-BE49-F238E27FC236}">
                <a16:creationId xmlns:a16="http://schemas.microsoft.com/office/drawing/2014/main" id="{E252AA86-E9FE-8C79-334C-08A304024763}"/>
              </a:ext>
            </a:extLst>
          </p:cNvPr>
          <p:cNvGrpSpPr/>
          <p:nvPr/>
        </p:nvGrpSpPr>
        <p:grpSpPr>
          <a:xfrm>
            <a:off x="215290" y="4214345"/>
            <a:ext cx="642048" cy="756175"/>
            <a:chOff x="3086313" y="2877049"/>
            <a:chExt cx="320142" cy="392582"/>
          </a:xfrm>
          <a:solidFill>
            <a:schemeClr val="accent3">
              <a:lumMod val="50000"/>
            </a:schemeClr>
          </a:solidFill>
        </p:grpSpPr>
        <p:sp>
          <p:nvSpPr>
            <p:cNvPr id="32" name="Google Shape;4495;p57">
              <a:extLst>
                <a:ext uri="{FF2B5EF4-FFF2-40B4-BE49-F238E27FC236}">
                  <a16:creationId xmlns:a16="http://schemas.microsoft.com/office/drawing/2014/main" id="{C9B799A9-83A7-1713-1B99-D6A1E1F2865A}"/>
                </a:ext>
              </a:extLst>
            </p:cNvPr>
            <p:cNvSpPr/>
            <p:nvPr/>
          </p:nvSpPr>
          <p:spPr>
            <a:xfrm>
              <a:off x="3125751" y="2915372"/>
              <a:ext cx="240505" cy="354259"/>
            </a:xfrm>
            <a:custGeom>
              <a:avLst/>
              <a:gdLst/>
              <a:ahLst/>
              <a:cxnLst/>
              <a:rect l="l" t="t" r="r" b="b"/>
              <a:pathLst>
                <a:path w="7550" h="11121" extrusionOk="0">
                  <a:moveTo>
                    <a:pt x="3775" y="2929"/>
                  </a:moveTo>
                  <a:lnTo>
                    <a:pt x="3918" y="3120"/>
                  </a:lnTo>
                  <a:cubicBezTo>
                    <a:pt x="3871" y="3144"/>
                    <a:pt x="3823" y="3144"/>
                    <a:pt x="3775" y="3144"/>
                  </a:cubicBezTo>
                  <a:cubicBezTo>
                    <a:pt x="3740" y="3132"/>
                    <a:pt x="3692" y="3120"/>
                    <a:pt x="3644" y="3120"/>
                  </a:cubicBezTo>
                  <a:lnTo>
                    <a:pt x="3775" y="2929"/>
                  </a:lnTo>
                  <a:close/>
                  <a:moveTo>
                    <a:pt x="4168" y="3501"/>
                  </a:moveTo>
                  <a:lnTo>
                    <a:pt x="4299" y="3703"/>
                  </a:lnTo>
                  <a:cubicBezTo>
                    <a:pt x="4126" y="3751"/>
                    <a:pt x="3948" y="3775"/>
                    <a:pt x="3769" y="3775"/>
                  </a:cubicBezTo>
                  <a:cubicBezTo>
                    <a:pt x="3591" y="3775"/>
                    <a:pt x="3412" y="3751"/>
                    <a:pt x="3239" y="3703"/>
                  </a:cubicBezTo>
                  <a:lnTo>
                    <a:pt x="3382" y="3501"/>
                  </a:lnTo>
                  <a:cubicBezTo>
                    <a:pt x="3513" y="3560"/>
                    <a:pt x="3644" y="3572"/>
                    <a:pt x="3775" y="3572"/>
                  </a:cubicBezTo>
                  <a:cubicBezTo>
                    <a:pt x="3918" y="3572"/>
                    <a:pt x="4049" y="3537"/>
                    <a:pt x="4168" y="3501"/>
                  </a:cubicBezTo>
                  <a:close/>
                  <a:moveTo>
                    <a:pt x="3120" y="4132"/>
                  </a:moveTo>
                  <a:cubicBezTo>
                    <a:pt x="3275" y="4180"/>
                    <a:pt x="3418" y="4191"/>
                    <a:pt x="3561" y="4215"/>
                  </a:cubicBezTo>
                  <a:lnTo>
                    <a:pt x="3561" y="8109"/>
                  </a:lnTo>
                  <a:lnTo>
                    <a:pt x="3120" y="8109"/>
                  </a:lnTo>
                  <a:lnTo>
                    <a:pt x="3120" y="4132"/>
                  </a:lnTo>
                  <a:close/>
                  <a:moveTo>
                    <a:pt x="4430" y="4132"/>
                  </a:moveTo>
                  <a:lnTo>
                    <a:pt x="4430" y="8109"/>
                  </a:lnTo>
                  <a:lnTo>
                    <a:pt x="4001" y="8109"/>
                  </a:lnTo>
                  <a:lnTo>
                    <a:pt x="4001" y="4215"/>
                  </a:lnTo>
                  <a:cubicBezTo>
                    <a:pt x="4156" y="4191"/>
                    <a:pt x="4287" y="4180"/>
                    <a:pt x="4430" y="4132"/>
                  </a:cubicBezTo>
                  <a:close/>
                  <a:moveTo>
                    <a:pt x="3799" y="441"/>
                  </a:moveTo>
                  <a:cubicBezTo>
                    <a:pt x="4668" y="441"/>
                    <a:pt x="5490" y="786"/>
                    <a:pt x="6121" y="1394"/>
                  </a:cubicBezTo>
                  <a:cubicBezTo>
                    <a:pt x="6752" y="2025"/>
                    <a:pt x="7097" y="2858"/>
                    <a:pt x="7097" y="3751"/>
                  </a:cubicBezTo>
                  <a:cubicBezTo>
                    <a:pt x="7097" y="4620"/>
                    <a:pt x="6752" y="5442"/>
                    <a:pt x="6157" y="6073"/>
                  </a:cubicBezTo>
                  <a:cubicBezTo>
                    <a:pt x="5609" y="6632"/>
                    <a:pt x="5299" y="7347"/>
                    <a:pt x="5240" y="8109"/>
                  </a:cubicBezTo>
                  <a:lnTo>
                    <a:pt x="4883" y="8109"/>
                  </a:lnTo>
                  <a:lnTo>
                    <a:pt x="4883" y="3822"/>
                  </a:lnTo>
                  <a:cubicBezTo>
                    <a:pt x="4883" y="3775"/>
                    <a:pt x="4871" y="3739"/>
                    <a:pt x="4835" y="3703"/>
                  </a:cubicBezTo>
                  <a:lnTo>
                    <a:pt x="3978" y="2406"/>
                  </a:lnTo>
                  <a:cubicBezTo>
                    <a:pt x="3930" y="2346"/>
                    <a:pt x="3871" y="2310"/>
                    <a:pt x="3799" y="2310"/>
                  </a:cubicBezTo>
                  <a:cubicBezTo>
                    <a:pt x="3716" y="2310"/>
                    <a:pt x="3644" y="2334"/>
                    <a:pt x="3620" y="2406"/>
                  </a:cubicBezTo>
                  <a:lnTo>
                    <a:pt x="2751" y="3703"/>
                  </a:lnTo>
                  <a:cubicBezTo>
                    <a:pt x="2728" y="3739"/>
                    <a:pt x="2704" y="3775"/>
                    <a:pt x="2704" y="3822"/>
                  </a:cubicBezTo>
                  <a:lnTo>
                    <a:pt x="2704" y="8109"/>
                  </a:lnTo>
                  <a:lnTo>
                    <a:pt x="2347" y="8109"/>
                  </a:lnTo>
                  <a:cubicBezTo>
                    <a:pt x="2287" y="7347"/>
                    <a:pt x="1977" y="6632"/>
                    <a:pt x="1430" y="6073"/>
                  </a:cubicBezTo>
                  <a:cubicBezTo>
                    <a:pt x="834" y="5465"/>
                    <a:pt x="501" y="4656"/>
                    <a:pt x="489" y="3810"/>
                  </a:cubicBezTo>
                  <a:cubicBezTo>
                    <a:pt x="477" y="2929"/>
                    <a:pt x="823" y="2096"/>
                    <a:pt x="1430" y="1453"/>
                  </a:cubicBezTo>
                  <a:cubicBezTo>
                    <a:pt x="2049" y="822"/>
                    <a:pt x="2870" y="453"/>
                    <a:pt x="3751" y="441"/>
                  </a:cubicBezTo>
                  <a:close/>
                  <a:moveTo>
                    <a:pt x="5228" y="8561"/>
                  </a:moveTo>
                  <a:lnTo>
                    <a:pt x="5228" y="8835"/>
                  </a:lnTo>
                  <a:lnTo>
                    <a:pt x="5228" y="8883"/>
                  </a:lnTo>
                  <a:lnTo>
                    <a:pt x="2335" y="8883"/>
                  </a:lnTo>
                  <a:lnTo>
                    <a:pt x="2335" y="8835"/>
                  </a:lnTo>
                  <a:lnTo>
                    <a:pt x="2335" y="8561"/>
                  </a:lnTo>
                  <a:close/>
                  <a:moveTo>
                    <a:pt x="5121" y="9311"/>
                  </a:moveTo>
                  <a:cubicBezTo>
                    <a:pt x="4942" y="9752"/>
                    <a:pt x="4525" y="10026"/>
                    <a:pt x="4037" y="10026"/>
                  </a:cubicBezTo>
                  <a:lnTo>
                    <a:pt x="3525" y="10026"/>
                  </a:lnTo>
                  <a:cubicBezTo>
                    <a:pt x="3037" y="10026"/>
                    <a:pt x="2620" y="9728"/>
                    <a:pt x="2442" y="9311"/>
                  </a:cubicBezTo>
                  <a:close/>
                  <a:moveTo>
                    <a:pt x="4049" y="10478"/>
                  </a:moveTo>
                  <a:cubicBezTo>
                    <a:pt x="4061" y="10478"/>
                    <a:pt x="4109" y="10478"/>
                    <a:pt x="4132" y="10490"/>
                  </a:cubicBezTo>
                  <a:cubicBezTo>
                    <a:pt x="4132" y="10597"/>
                    <a:pt x="4049" y="10668"/>
                    <a:pt x="3954" y="10668"/>
                  </a:cubicBezTo>
                  <a:lnTo>
                    <a:pt x="3620" y="10668"/>
                  </a:lnTo>
                  <a:cubicBezTo>
                    <a:pt x="3513" y="10668"/>
                    <a:pt x="3442" y="10585"/>
                    <a:pt x="3442" y="10490"/>
                  </a:cubicBezTo>
                  <a:lnTo>
                    <a:pt x="3442" y="10478"/>
                  </a:lnTo>
                  <a:close/>
                  <a:moveTo>
                    <a:pt x="3762" y="0"/>
                  </a:moveTo>
                  <a:cubicBezTo>
                    <a:pt x="3746" y="0"/>
                    <a:pt x="3731" y="0"/>
                    <a:pt x="3716" y="0"/>
                  </a:cubicBezTo>
                  <a:cubicBezTo>
                    <a:pt x="1656" y="24"/>
                    <a:pt x="1" y="1739"/>
                    <a:pt x="13" y="3810"/>
                  </a:cubicBezTo>
                  <a:cubicBezTo>
                    <a:pt x="25" y="4775"/>
                    <a:pt x="406" y="5680"/>
                    <a:pt x="1073" y="6370"/>
                  </a:cubicBezTo>
                  <a:cubicBezTo>
                    <a:pt x="1596" y="6906"/>
                    <a:pt x="1870" y="7609"/>
                    <a:pt x="1870" y="8335"/>
                  </a:cubicBezTo>
                  <a:lnTo>
                    <a:pt x="1870" y="8835"/>
                  </a:lnTo>
                  <a:cubicBezTo>
                    <a:pt x="1870" y="9549"/>
                    <a:pt x="2335" y="10168"/>
                    <a:pt x="2966" y="10383"/>
                  </a:cubicBezTo>
                  <a:lnTo>
                    <a:pt x="2966" y="10490"/>
                  </a:lnTo>
                  <a:cubicBezTo>
                    <a:pt x="2966" y="10835"/>
                    <a:pt x="3239" y="11121"/>
                    <a:pt x="3585" y="11121"/>
                  </a:cubicBezTo>
                  <a:lnTo>
                    <a:pt x="3930" y="11121"/>
                  </a:lnTo>
                  <a:cubicBezTo>
                    <a:pt x="4275" y="11121"/>
                    <a:pt x="4549" y="10835"/>
                    <a:pt x="4549" y="10490"/>
                  </a:cubicBezTo>
                  <a:lnTo>
                    <a:pt x="4549" y="10383"/>
                  </a:lnTo>
                  <a:cubicBezTo>
                    <a:pt x="5192" y="10168"/>
                    <a:pt x="5645" y="9549"/>
                    <a:pt x="5645" y="8835"/>
                  </a:cubicBezTo>
                  <a:lnTo>
                    <a:pt x="5645" y="8335"/>
                  </a:lnTo>
                  <a:cubicBezTo>
                    <a:pt x="5645" y="7609"/>
                    <a:pt x="5918" y="6918"/>
                    <a:pt x="6442" y="6382"/>
                  </a:cubicBezTo>
                  <a:cubicBezTo>
                    <a:pt x="7133" y="5680"/>
                    <a:pt x="7502" y="4751"/>
                    <a:pt x="7502" y="3763"/>
                  </a:cubicBezTo>
                  <a:cubicBezTo>
                    <a:pt x="7550" y="2751"/>
                    <a:pt x="7145" y="1798"/>
                    <a:pt x="6418" y="1084"/>
                  </a:cubicBezTo>
                  <a:cubicBezTo>
                    <a:pt x="5715" y="380"/>
                    <a:pt x="4757" y="0"/>
                    <a:pt x="37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4496;p57">
              <a:extLst>
                <a:ext uri="{FF2B5EF4-FFF2-40B4-BE49-F238E27FC236}">
                  <a16:creationId xmlns:a16="http://schemas.microsoft.com/office/drawing/2014/main" id="{A0E7729B-0C37-F9C7-B162-89031405697B}"/>
                </a:ext>
              </a:extLst>
            </p:cNvPr>
            <p:cNvSpPr/>
            <p:nvPr/>
          </p:nvSpPr>
          <p:spPr>
            <a:xfrm>
              <a:off x="3263076" y="2942511"/>
              <a:ext cx="79287" cy="99579"/>
            </a:xfrm>
            <a:custGeom>
              <a:avLst/>
              <a:gdLst/>
              <a:ahLst/>
              <a:cxnLst/>
              <a:rect l="l" t="t" r="r" b="b"/>
              <a:pathLst>
                <a:path w="2489" h="3126" extrusionOk="0">
                  <a:moveTo>
                    <a:pt x="246" y="1"/>
                  </a:moveTo>
                  <a:cubicBezTo>
                    <a:pt x="146" y="1"/>
                    <a:pt x="56" y="59"/>
                    <a:pt x="36" y="161"/>
                  </a:cubicBezTo>
                  <a:cubicBezTo>
                    <a:pt x="0" y="280"/>
                    <a:pt x="60" y="399"/>
                    <a:pt x="179" y="422"/>
                  </a:cubicBezTo>
                  <a:cubicBezTo>
                    <a:pt x="1286" y="744"/>
                    <a:pt x="2048" y="1768"/>
                    <a:pt x="2048" y="2899"/>
                  </a:cubicBezTo>
                  <a:cubicBezTo>
                    <a:pt x="2048" y="3018"/>
                    <a:pt x="2143" y="3125"/>
                    <a:pt x="2262" y="3125"/>
                  </a:cubicBezTo>
                  <a:cubicBezTo>
                    <a:pt x="2381" y="3125"/>
                    <a:pt x="2488" y="3018"/>
                    <a:pt x="2488" y="2899"/>
                  </a:cubicBezTo>
                  <a:cubicBezTo>
                    <a:pt x="2488" y="1577"/>
                    <a:pt x="1595" y="387"/>
                    <a:pt x="298" y="6"/>
                  </a:cubicBezTo>
                  <a:cubicBezTo>
                    <a:pt x="280" y="2"/>
                    <a:pt x="263" y="1"/>
                    <a:pt x="2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497;p57">
              <a:extLst>
                <a:ext uri="{FF2B5EF4-FFF2-40B4-BE49-F238E27FC236}">
                  <a16:creationId xmlns:a16="http://schemas.microsoft.com/office/drawing/2014/main" id="{2DBD8D2D-4F79-1DC9-EC4E-77D3DB211F95}"/>
                </a:ext>
              </a:extLst>
            </p:cNvPr>
            <p:cNvSpPr/>
            <p:nvPr/>
          </p:nvSpPr>
          <p:spPr>
            <a:xfrm>
              <a:off x="3237656" y="2939262"/>
              <a:ext cx="20897" cy="14462"/>
            </a:xfrm>
            <a:custGeom>
              <a:avLst/>
              <a:gdLst/>
              <a:ahLst/>
              <a:cxnLst/>
              <a:rect l="l" t="t" r="r" b="b"/>
              <a:pathLst>
                <a:path w="656" h="454" extrusionOk="0">
                  <a:moveTo>
                    <a:pt x="227" y="1"/>
                  </a:moveTo>
                  <a:cubicBezTo>
                    <a:pt x="107" y="1"/>
                    <a:pt x="0" y="108"/>
                    <a:pt x="0" y="227"/>
                  </a:cubicBezTo>
                  <a:cubicBezTo>
                    <a:pt x="0" y="346"/>
                    <a:pt x="107" y="453"/>
                    <a:pt x="227" y="453"/>
                  </a:cubicBezTo>
                  <a:lnTo>
                    <a:pt x="417" y="453"/>
                  </a:lnTo>
                  <a:cubicBezTo>
                    <a:pt x="536" y="453"/>
                    <a:pt x="619" y="358"/>
                    <a:pt x="643" y="251"/>
                  </a:cubicBezTo>
                  <a:cubicBezTo>
                    <a:pt x="655" y="108"/>
                    <a:pt x="560" y="1"/>
                    <a:pt x="4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498;p57">
              <a:extLst>
                <a:ext uri="{FF2B5EF4-FFF2-40B4-BE49-F238E27FC236}">
                  <a16:creationId xmlns:a16="http://schemas.microsoft.com/office/drawing/2014/main" id="{5CCF28D2-6FF2-27D3-0095-BF53333883A1}"/>
                </a:ext>
              </a:extLst>
            </p:cNvPr>
            <p:cNvSpPr/>
            <p:nvPr/>
          </p:nvSpPr>
          <p:spPr>
            <a:xfrm>
              <a:off x="3379888" y="3029539"/>
              <a:ext cx="26567" cy="14048"/>
            </a:xfrm>
            <a:custGeom>
              <a:avLst/>
              <a:gdLst/>
              <a:ahLst/>
              <a:cxnLst/>
              <a:rect l="l" t="t" r="r" b="b"/>
              <a:pathLst>
                <a:path w="834" h="441" extrusionOk="0">
                  <a:moveTo>
                    <a:pt x="226" y="0"/>
                  </a:moveTo>
                  <a:cubicBezTo>
                    <a:pt x="107" y="0"/>
                    <a:pt x="0" y="107"/>
                    <a:pt x="0" y="226"/>
                  </a:cubicBezTo>
                  <a:cubicBezTo>
                    <a:pt x="0" y="346"/>
                    <a:pt x="107" y="441"/>
                    <a:pt x="226" y="441"/>
                  </a:cubicBezTo>
                  <a:lnTo>
                    <a:pt x="607" y="441"/>
                  </a:lnTo>
                  <a:cubicBezTo>
                    <a:pt x="726" y="441"/>
                    <a:pt x="834" y="346"/>
                    <a:pt x="834" y="226"/>
                  </a:cubicBezTo>
                  <a:cubicBezTo>
                    <a:pt x="822" y="107"/>
                    <a:pt x="726" y="0"/>
                    <a:pt x="60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499;p57">
              <a:extLst>
                <a:ext uri="{FF2B5EF4-FFF2-40B4-BE49-F238E27FC236}">
                  <a16:creationId xmlns:a16="http://schemas.microsoft.com/office/drawing/2014/main" id="{B80BE05B-E25E-A2B7-BB2C-1A277D65401D}"/>
                </a:ext>
              </a:extLst>
            </p:cNvPr>
            <p:cNvSpPr/>
            <p:nvPr/>
          </p:nvSpPr>
          <p:spPr>
            <a:xfrm>
              <a:off x="3086313" y="3029539"/>
              <a:ext cx="26599" cy="14048"/>
            </a:xfrm>
            <a:custGeom>
              <a:avLst/>
              <a:gdLst/>
              <a:ahLst/>
              <a:cxnLst/>
              <a:rect l="l" t="t" r="r" b="b"/>
              <a:pathLst>
                <a:path w="835" h="441" extrusionOk="0">
                  <a:moveTo>
                    <a:pt x="227" y="0"/>
                  </a:moveTo>
                  <a:cubicBezTo>
                    <a:pt x="108" y="0"/>
                    <a:pt x="1" y="107"/>
                    <a:pt x="1" y="226"/>
                  </a:cubicBezTo>
                  <a:cubicBezTo>
                    <a:pt x="1" y="346"/>
                    <a:pt x="108" y="441"/>
                    <a:pt x="227" y="441"/>
                  </a:cubicBezTo>
                  <a:lnTo>
                    <a:pt x="608" y="441"/>
                  </a:lnTo>
                  <a:cubicBezTo>
                    <a:pt x="727" y="441"/>
                    <a:pt x="834" y="346"/>
                    <a:pt x="834" y="226"/>
                  </a:cubicBezTo>
                  <a:cubicBezTo>
                    <a:pt x="834" y="107"/>
                    <a:pt x="727" y="0"/>
                    <a:pt x="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500;p57">
              <a:extLst>
                <a:ext uri="{FF2B5EF4-FFF2-40B4-BE49-F238E27FC236}">
                  <a16:creationId xmlns:a16="http://schemas.microsoft.com/office/drawing/2014/main" id="{805318F3-31EF-08BB-B68D-CD78D6B88278}"/>
                </a:ext>
              </a:extLst>
            </p:cNvPr>
            <p:cNvSpPr/>
            <p:nvPr/>
          </p:nvSpPr>
          <p:spPr>
            <a:xfrm>
              <a:off x="3359788" y="2953469"/>
              <a:ext cx="26567" cy="20355"/>
            </a:xfrm>
            <a:custGeom>
              <a:avLst/>
              <a:gdLst/>
              <a:ahLst/>
              <a:cxnLst/>
              <a:rect l="l" t="t" r="r" b="b"/>
              <a:pathLst>
                <a:path w="834" h="639" extrusionOk="0">
                  <a:moveTo>
                    <a:pt x="594" y="0"/>
                  </a:moveTo>
                  <a:cubicBezTo>
                    <a:pt x="555" y="0"/>
                    <a:pt x="514" y="13"/>
                    <a:pt x="476" y="43"/>
                  </a:cubicBezTo>
                  <a:lnTo>
                    <a:pt x="155" y="233"/>
                  </a:lnTo>
                  <a:cubicBezTo>
                    <a:pt x="48" y="293"/>
                    <a:pt x="0" y="424"/>
                    <a:pt x="83" y="531"/>
                  </a:cubicBezTo>
                  <a:cubicBezTo>
                    <a:pt x="119" y="602"/>
                    <a:pt x="203" y="638"/>
                    <a:pt x="274" y="638"/>
                  </a:cubicBezTo>
                  <a:cubicBezTo>
                    <a:pt x="310" y="638"/>
                    <a:pt x="345" y="614"/>
                    <a:pt x="381" y="602"/>
                  </a:cubicBezTo>
                  <a:lnTo>
                    <a:pt x="703" y="412"/>
                  </a:lnTo>
                  <a:cubicBezTo>
                    <a:pt x="810" y="352"/>
                    <a:pt x="834" y="221"/>
                    <a:pt x="774" y="114"/>
                  </a:cubicBezTo>
                  <a:cubicBezTo>
                    <a:pt x="735" y="45"/>
                    <a:pt x="667" y="0"/>
                    <a:pt x="5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501;p57">
              <a:extLst>
                <a:ext uri="{FF2B5EF4-FFF2-40B4-BE49-F238E27FC236}">
                  <a16:creationId xmlns:a16="http://schemas.microsoft.com/office/drawing/2014/main" id="{40297011-FA4A-48ED-5A04-929FD75A1A25}"/>
                </a:ext>
              </a:extLst>
            </p:cNvPr>
            <p:cNvSpPr/>
            <p:nvPr/>
          </p:nvSpPr>
          <p:spPr>
            <a:xfrm>
              <a:off x="3106413" y="3100034"/>
              <a:ext cx="26599" cy="20164"/>
            </a:xfrm>
            <a:custGeom>
              <a:avLst/>
              <a:gdLst/>
              <a:ahLst/>
              <a:cxnLst/>
              <a:rect l="l" t="t" r="r" b="b"/>
              <a:pathLst>
                <a:path w="835" h="633" extrusionOk="0">
                  <a:moveTo>
                    <a:pt x="590" y="0"/>
                  </a:moveTo>
                  <a:cubicBezTo>
                    <a:pt x="550" y="0"/>
                    <a:pt x="511" y="12"/>
                    <a:pt x="477" y="38"/>
                  </a:cubicBezTo>
                  <a:lnTo>
                    <a:pt x="144" y="228"/>
                  </a:lnTo>
                  <a:cubicBezTo>
                    <a:pt x="36" y="288"/>
                    <a:pt x="1" y="419"/>
                    <a:pt x="72" y="526"/>
                  </a:cubicBezTo>
                  <a:cubicBezTo>
                    <a:pt x="108" y="597"/>
                    <a:pt x="191" y="633"/>
                    <a:pt x="263" y="633"/>
                  </a:cubicBezTo>
                  <a:cubicBezTo>
                    <a:pt x="310" y="633"/>
                    <a:pt x="334" y="609"/>
                    <a:pt x="370" y="597"/>
                  </a:cubicBezTo>
                  <a:lnTo>
                    <a:pt x="691" y="407"/>
                  </a:lnTo>
                  <a:cubicBezTo>
                    <a:pt x="787" y="347"/>
                    <a:pt x="834" y="216"/>
                    <a:pt x="775" y="109"/>
                  </a:cubicBezTo>
                  <a:cubicBezTo>
                    <a:pt x="736" y="40"/>
                    <a:pt x="663" y="0"/>
                    <a:pt x="5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502;p57">
              <a:extLst>
                <a:ext uri="{FF2B5EF4-FFF2-40B4-BE49-F238E27FC236}">
                  <a16:creationId xmlns:a16="http://schemas.microsoft.com/office/drawing/2014/main" id="{DDF4FC6F-0F46-C63F-3492-199292A55CCC}"/>
                </a:ext>
              </a:extLst>
            </p:cNvPr>
            <p:cNvSpPr/>
            <p:nvPr/>
          </p:nvSpPr>
          <p:spPr>
            <a:xfrm>
              <a:off x="3308565" y="2897277"/>
              <a:ext cx="22044" cy="24178"/>
            </a:xfrm>
            <a:custGeom>
              <a:avLst/>
              <a:gdLst/>
              <a:ahLst/>
              <a:cxnLst/>
              <a:rect l="l" t="t" r="r" b="b"/>
              <a:pathLst>
                <a:path w="692" h="759" extrusionOk="0">
                  <a:moveTo>
                    <a:pt x="441" y="1"/>
                  </a:moveTo>
                  <a:cubicBezTo>
                    <a:pt x="369" y="1"/>
                    <a:pt x="301" y="35"/>
                    <a:pt x="263" y="104"/>
                  </a:cubicBezTo>
                  <a:lnTo>
                    <a:pt x="60" y="438"/>
                  </a:lnTo>
                  <a:cubicBezTo>
                    <a:pt x="1" y="533"/>
                    <a:pt x="37" y="676"/>
                    <a:pt x="144" y="735"/>
                  </a:cubicBezTo>
                  <a:cubicBezTo>
                    <a:pt x="167" y="747"/>
                    <a:pt x="215" y="759"/>
                    <a:pt x="239" y="759"/>
                  </a:cubicBezTo>
                  <a:cubicBezTo>
                    <a:pt x="322" y="759"/>
                    <a:pt x="394" y="711"/>
                    <a:pt x="441" y="652"/>
                  </a:cubicBezTo>
                  <a:lnTo>
                    <a:pt x="632" y="330"/>
                  </a:lnTo>
                  <a:cubicBezTo>
                    <a:pt x="691" y="223"/>
                    <a:pt x="656" y="92"/>
                    <a:pt x="560" y="33"/>
                  </a:cubicBezTo>
                  <a:cubicBezTo>
                    <a:pt x="522" y="11"/>
                    <a:pt x="481" y="1"/>
                    <a:pt x="4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503;p57">
              <a:extLst>
                <a:ext uri="{FF2B5EF4-FFF2-40B4-BE49-F238E27FC236}">
                  <a16:creationId xmlns:a16="http://schemas.microsoft.com/office/drawing/2014/main" id="{FCA58C6E-0E9B-6F0F-17CC-A8932E879702}"/>
                </a:ext>
              </a:extLst>
            </p:cNvPr>
            <p:cNvSpPr/>
            <p:nvPr/>
          </p:nvSpPr>
          <p:spPr>
            <a:xfrm>
              <a:off x="3239153" y="2877049"/>
              <a:ext cx="14080" cy="26599"/>
            </a:xfrm>
            <a:custGeom>
              <a:avLst/>
              <a:gdLst/>
              <a:ahLst/>
              <a:cxnLst/>
              <a:rect l="l" t="t" r="r" b="b"/>
              <a:pathLst>
                <a:path w="442" h="835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608"/>
                  </a:lnTo>
                  <a:cubicBezTo>
                    <a:pt x="1" y="727"/>
                    <a:pt x="96" y="834"/>
                    <a:pt x="215" y="834"/>
                  </a:cubicBezTo>
                  <a:cubicBezTo>
                    <a:pt x="334" y="834"/>
                    <a:pt x="441" y="727"/>
                    <a:pt x="441" y="608"/>
                  </a:cubicBezTo>
                  <a:lnTo>
                    <a:pt x="441" y="215"/>
                  </a:lnTo>
                  <a:cubicBezTo>
                    <a:pt x="441" y="96"/>
                    <a:pt x="358" y="1"/>
                    <a:pt x="2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504;p57">
              <a:extLst>
                <a:ext uri="{FF2B5EF4-FFF2-40B4-BE49-F238E27FC236}">
                  <a16:creationId xmlns:a16="http://schemas.microsoft.com/office/drawing/2014/main" id="{194A38D7-B9C9-14B4-E7FC-4161AF845C52}"/>
                </a:ext>
              </a:extLst>
            </p:cNvPr>
            <p:cNvSpPr/>
            <p:nvPr/>
          </p:nvSpPr>
          <p:spPr>
            <a:xfrm>
              <a:off x="3161809" y="2897500"/>
              <a:ext cx="22394" cy="24337"/>
            </a:xfrm>
            <a:custGeom>
              <a:avLst/>
              <a:gdLst/>
              <a:ahLst/>
              <a:cxnLst/>
              <a:rect l="l" t="t" r="r" b="b"/>
              <a:pathLst>
                <a:path w="703" h="764" extrusionOk="0">
                  <a:moveTo>
                    <a:pt x="262" y="0"/>
                  </a:moveTo>
                  <a:cubicBezTo>
                    <a:pt x="222" y="0"/>
                    <a:pt x="181" y="12"/>
                    <a:pt x="143" y="38"/>
                  </a:cubicBezTo>
                  <a:cubicBezTo>
                    <a:pt x="48" y="97"/>
                    <a:pt x="0" y="228"/>
                    <a:pt x="72" y="335"/>
                  </a:cubicBezTo>
                  <a:lnTo>
                    <a:pt x="262" y="669"/>
                  </a:lnTo>
                  <a:cubicBezTo>
                    <a:pt x="310" y="740"/>
                    <a:pt x="381" y="764"/>
                    <a:pt x="464" y="764"/>
                  </a:cubicBezTo>
                  <a:cubicBezTo>
                    <a:pt x="500" y="764"/>
                    <a:pt x="536" y="752"/>
                    <a:pt x="560" y="740"/>
                  </a:cubicBezTo>
                  <a:cubicBezTo>
                    <a:pt x="667" y="681"/>
                    <a:pt x="703" y="550"/>
                    <a:pt x="643" y="442"/>
                  </a:cubicBezTo>
                  <a:lnTo>
                    <a:pt x="441" y="109"/>
                  </a:lnTo>
                  <a:cubicBezTo>
                    <a:pt x="402" y="40"/>
                    <a:pt x="334" y="0"/>
                    <a:pt x="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505;p57">
              <a:extLst>
                <a:ext uri="{FF2B5EF4-FFF2-40B4-BE49-F238E27FC236}">
                  <a16:creationId xmlns:a16="http://schemas.microsoft.com/office/drawing/2014/main" id="{D1A2CAF3-803F-8A69-5A62-81C5F02A00BF}"/>
                </a:ext>
              </a:extLst>
            </p:cNvPr>
            <p:cNvSpPr/>
            <p:nvPr/>
          </p:nvSpPr>
          <p:spPr>
            <a:xfrm>
              <a:off x="3106413" y="2953151"/>
              <a:ext cx="26599" cy="19909"/>
            </a:xfrm>
            <a:custGeom>
              <a:avLst/>
              <a:gdLst/>
              <a:ahLst/>
              <a:cxnLst/>
              <a:rect l="l" t="t" r="r" b="b"/>
              <a:pathLst>
                <a:path w="835" h="625" extrusionOk="0">
                  <a:moveTo>
                    <a:pt x="246" y="0"/>
                  </a:moveTo>
                  <a:cubicBezTo>
                    <a:pt x="168" y="0"/>
                    <a:pt x="92" y="40"/>
                    <a:pt x="60" y="112"/>
                  </a:cubicBezTo>
                  <a:cubicBezTo>
                    <a:pt x="1" y="208"/>
                    <a:pt x="25" y="350"/>
                    <a:pt x="132" y="410"/>
                  </a:cubicBezTo>
                  <a:lnTo>
                    <a:pt x="453" y="600"/>
                  </a:lnTo>
                  <a:cubicBezTo>
                    <a:pt x="489" y="612"/>
                    <a:pt x="537" y="624"/>
                    <a:pt x="560" y="624"/>
                  </a:cubicBezTo>
                  <a:cubicBezTo>
                    <a:pt x="632" y="624"/>
                    <a:pt x="715" y="589"/>
                    <a:pt x="751" y="529"/>
                  </a:cubicBezTo>
                  <a:cubicBezTo>
                    <a:pt x="834" y="422"/>
                    <a:pt x="787" y="291"/>
                    <a:pt x="679" y="231"/>
                  </a:cubicBezTo>
                  <a:lnTo>
                    <a:pt x="358" y="29"/>
                  </a:lnTo>
                  <a:cubicBezTo>
                    <a:pt x="323" y="10"/>
                    <a:pt x="284" y="0"/>
                    <a:pt x="2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506;p57">
              <a:extLst>
                <a:ext uri="{FF2B5EF4-FFF2-40B4-BE49-F238E27FC236}">
                  <a16:creationId xmlns:a16="http://schemas.microsoft.com/office/drawing/2014/main" id="{A6618154-E940-5173-5106-2DCE34ADCDDD}"/>
                </a:ext>
              </a:extLst>
            </p:cNvPr>
            <p:cNvSpPr/>
            <p:nvPr/>
          </p:nvSpPr>
          <p:spPr>
            <a:xfrm>
              <a:off x="3360520" y="3099811"/>
              <a:ext cx="25834" cy="20005"/>
            </a:xfrm>
            <a:custGeom>
              <a:avLst/>
              <a:gdLst/>
              <a:ahLst/>
              <a:cxnLst/>
              <a:rect l="l" t="t" r="r" b="b"/>
              <a:pathLst>
                <a:path w="811" h="628" extrusionOk="0">
                  <a:moveTo>
                    <a:pt x="239" y="1"/>
                  </a:moveTo>
                  <a:cubicBezTo>
                    <a:pt x="167" y="1"/>
                    <a:pt x="99" y="35"/>
                    <a:pt x="60" y="104"/>
                  </a:cubicBezTo>
                  <a:cubicBezTo>
                    <a:pt x="1" y="211"/>
                    <a:pt x="25" y="342"/>
                    <a:pt x="132" y="402"/>
                  </a:cubicBezTo>
                  <a:lnTo>
                    <a:pt x="453" y="592"/>
                  </a:lnTo>
                  <a:cubicBezTo>
                    <a:pt x="489" y="604"/>
                    <a:pt x="537" y="628"/>
                    <a:pt x="561" y="628"/>
                  </a:cubicBezTo>
                  <a:cubicBezTo>
                    <a:pt x="632" y="628"/>
                    <a:pt x="715" y="580"/>
                    <a:pt x="751" y="521"/>
                  </a:cubicBezTo>
                  <a:cubicBezTo>
                    <a:pt x="811" y="426"/>
                    <a:pt x="787" y="283"/>
                    <a:pt x="680" y="223"/>
                  </a:cubicBezTo>
                  <a:lnTo>
                    <a:pt x="358" y="33"/>
                  </a:lnTo>
                  <a:cubicBezTo>
                    <a:pt x="320" y="11"/>
                    <a:pt x="279" y="1"/>
                    <a:pt x="2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33401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64"/>
          <p:cNvSpPr txBox="1">
            <a:spLocks noGrp="1"/>
          </p:cNvSpPr>
          <p:nvPr>
            <p:ph type="sldNum" idx="12"/>
          </p:nvPr>
        </p:nvSpPr>
        <p:spPr>
          <a:xfrm>
            <a:off x="8537775" y="440475"/>
            <a:ext cx="5445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Fira Sans" panose="020B0503050000020004" pitchFamily="34" charset="0"/>
              </a:rPr>
              <a:t>5</a:t>
            </a:fld>
            <a:endParaRPr>
              <a:latin typeface="Fira Sans" panose="020B0503050000020004" pitchFamily="34" charset="0"/>
            </a:endParaRPr>
          </a:p>
        </p:txBody>
      </p:sp>
      <p:sp>
        <p:nvSpPr>
          <p:cNvPr id="9" name="Google Shape;771;p64">
            <a:extLst>
              <a:ext uri="{FF2B5EF4-FFF2-40B4-BE49-F238E27FC236}">
                <a16:creationId xmlns:a16="http://schemas.microsoft.com/office/drawing/2014/main" id="{BD6214B8-6C47-4251-AC2D-FC6F6FA8EDD8}"/>
              </a:ext>
            </a:extLst>
          </p:cNvPr>
          <p:cNvSpPr txBox="1">
            <a:spLocks/>
          </p:cNvSpPr>
          <p:nvPr/>
        </p:nvSpPr>
        <p:spPr>
          <a:xfrm>
            <a:off x="160420" y="1189209"/>
            <a:ext cx="8160534" cy="318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aleway SemiBold"/>
              <a:buChar char="●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lvl="1"/>
            <a:r>
              <a:rPr lang="el-GR" sz="1600" b="1" dirty="0">
                <a:latin typeface="Calibri" panose="020F0502020204030204" pitchFamily="34" charset="0"/>
                <a:cs typeface="Calibri" panose="020F0502020204030204" pitchFamily="34" charset="0"/>
              </a:rPr>
              <a:t>Θερμοκοιτίδα Νέων Επιχειρήσεων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υποδομές και υπηρεσίες μέχρι το στάδιο ωρίμανσής, στέγαση και υποστήριξη νέων καινοτόμων επιχειρήσεων,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coaching/mentoring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l-GR" sz="1600" b="1" dirty="0">
                <a:latin typeface="Calibri" panose="020F0502020204030204" pitchFamily="34" charset="0"/>
                <a:cs typeface="Calibri" panose="020F0502020204030204" pitchFamily="34" charset="0"/>
              </a:rPr>
              <a:t>Επιταχυντής Επιχειρήσεων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ώθηση των νέων εγχειρημάτων, υλοποίηση του επιχειρηματικού σχεδίου, 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lvl="1"/>
            <a:r>
              <a:rPr lang="el-GR" sz="1600" b="1" dirty="0">
                <a:latin typeface="Calibri" panose="020F0502020204030204" pitchFamily="34" charset="0"/>
                <a:cs typeface="Calibri" panose="020F0502020204030204" pitchFamily="34" charset="0"/>
              </a:rPr>
              <a:t>Μονάδες Μεταφοράς Τεχνολογίας 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Technology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Transfer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Offices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θέματα κατοχύρωσης της διανοητικής ιδιοκτησίας και αναπτυξιακής στρατηγικής/τεχνολογικής πολιτικής</a:t>
            </a:r>
            <a:endParaRPr lang="el-G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Google Shape;772;p64">
            <a:extLst>
              <a:ext uri="{FF2B5EF4-FFF2-40B4-BE49-F238E27FC236}">
                <a16:creationId xmlns:a16="http://schemas.microsoft.com/office/drawing/2014/main" id="{6C6A1A9B-EDAA-C590-1319-13529504DC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725" y="299925"/>
            <a:ext cx="7945900" cy="6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b="1" dirty="0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ΦΟΡΕΙΣ ΥΠΟΣΤΗΡΙΞΗΣ ΚΑΙΝΟΤΟΜΟΥ ΕΠΙΧΕΙΡΗΜΑΤΙΚΟΤΗΤΑΣ</a:t>
            </a:r>
          </a:p>
        </p:txBody>
      </p:sp>
      <p:grpSp>
        <p:nvGrpSpPr>
          <p:cNvPr id="6" name="Google Shape;4494;p57">
            <a:extLst>
              <a:ext uri="{FF2B5EF4-FFF2-40B4-BE49-F238E27FC236}">
                <a16:creationId xmlns:a16="http://schemas.microsoft.com/office/drawing/2014/main" id="{6926829F-3785-A88C-C9DF-60A6E26E0690}"/>
              </a:ext>
            </a:extLst>
          </p:cNvPr>
          <p:cNvGrpSpPr/>
          <p:nvPr/>
        </p:nvGrpSpPr>
        <p:grpSpPr>
          <a:xfrm>
            <a:off x="215290" y="4214345"/>
            <a:ext cx="642048" cy="756175"/>
            <a:chOff x="3086313" y="2877049"/>
            <a:chExt cx="320142" cy="392582"/>
          </a:xfrm>
          <a:solidFill>
            <a:schemeClr val="accent3">
              <a:lumMod val="50000"/>
            </a:schemeClr>
          </a:solidFill>
        </p:grpSpPr>
        <p:sp>
          <p:nvSpPr>
            <p:cNvPr id="8" name="Google Shape;4495;p57">
              <a:extLst>
                <a:ext uri="{FF2B5EF4-FFF2-40B4-BE49-F238E27FC236}">
                  <a16:creationId xmlns:a16="http://schemas.microsoft.com/office/drawing/2014/main" id="{C34786BA-E35F-9AF5-085D-C5532A2F20AE}"/>
                </a:ext>
              </a:extLst>
            </p:cNvPr>
            <p:cNvSpPr/>
            <p:nvPr/>
          </p:nvSpPr>
          <p:spPr>
            <a:xfrm>
              <a:off x="3125751" y="2915372"/>
              <a:ext cx="240505" cy="354259"/>
            </a:xfrm>
            <a:custGeom>
              <a:avLst/>
              <a:gdLst/>
              <a:ahLst/>
              <a:cxnLst/>
              <a:rect l="l" t="t" r="r" b="b"/>
              <a:pathLst>
                <a:path w="7550" h="11121" extrusionOk="0">
                  <a:moveTo>
                    <a:pt x="3775" y="2929"/>
                  </a:moveTo>
                  <a:lnTo>
                    <a:pt x="3918" y="3120"/>
                  </a:lnTo>
                  <a:cubicBezTo>
                    <a:pt x="3871" y="3144"/>
                    <a:pt x="3823" y="3144"/>
                    <a:pt x="3775" y="3144"/>
                  </a:cubicBezTo>
                  <a:cubicBezTo>
                    <a:pt x="3740" y="3132"/>
                    <a:pt x="3692" y="3120"/>
                    <a:pt x="3644" y="3120"/>
                  </a:cubicBezTo>
                  <a:lnTo>
                    <a:pt x="3775" y="2929"/>
                  </a:lnTo>
                  <a:close/>
                  <a:moveTo>
                    <a:pt x="4168" y="3501"/>
                  </a:moveTo>
                  <a:lnTo>
                    <a:pt x="4299" y="3703"/>
                  </a:lnTo>
                  <a:cubicBezTo>
                    <a:pt x="4126" y="3751"/>
                    <a:pt x="3948" y="3775"/>
                    <a:pt x="3769" y="3775"/>
                  </a:cubicBezTo>
                  <a:cubicBezTo>
                    <a:pt x="3591" y="3775"/>
                    <a:pt x="3412" y="3751"/>
                    <a:pt x="3239" y="3703"/>
                  </a:cubicBezTo>
                  <a:lnTo>
                    <a:pt x="3382" y="3501"/>
                  </a:lnTo>
                  <a:cubicBezTo>
                    <a:pt x="3513" y="3560"/>
                    <a:pt x="3644" y="3572"/>
                    <a:pt x="3775" y="3572"/>
                  </a:cubicBezTo>
                  <a:cubicBezTo>
                    <a:pt x="3918" y="3572"/>
                    <a:pt x="4049" y="3537"/>
                    <a:pt x="4168" y="3501"/>
                  </a:cubicBezTo>
                  <a:close/>
                  <a:moveTo>
                    <a:pt x="3120" y="4132"/>
                  </a:moveTo>
                  <a:cubicBezTo>
                    <a:pt x="3275" y="4180"/>
                    <a:pt x="3418" y="4191"/>
                    <a:pt x="3561" y="4215"/>
                  </a:cubicBezTo>
                  <a:lnTo>
                    <a:pt x="3561" y="8109"/>
                  </a:lnTo>
                  <a:lnTo>
                    <a:pt x="3120" y="8109"/>
                  </a:lnTo>
                  <a:lnTo>
                    <a:pt x="3120" y="4132"/>
                  </a:lnTo>
                  <a:close/>
                  <a:moveTo>
                    <a:pt x="4430" y="4132"/>
                  </a:moveTo>
                  <a:lnTo>
                    <a:pt x="4430" y="8109"/>
                  </a:lnTo>
                  <a:lnTo>
                    <a:pt x="4001" y="8109"/>
                  </a:lnTo>
                  <a:lnTo>
                    <a:pt x="4001" y="4215"/>
                  </a:lnTo>
                  <a:cubicBezTo>
                    <a:pt x="4156" y="4191"/>
                    <a:pt x="4287" y="4180"/>
                    <a:pt x="4430" y="4132"/>
                  </a:cubicBezTo>
                  <a:close/>
                  <a:moveTo>
                    <a:pt x="3799" y="441"/>
                  </a:moveTo>
                  <a:cubicBezTo>
                    <a:pt x="4668" y="441"/>
                    <a:pt x="5490" y="786"/>
                    <a:pt x="6121" y="1394"/>
                  </a:cubicBezTo>
                  <a:cubicBezTo>
                    <a:pt x="6752" y="2025"/>
                    <a:pt x="7097" y="2858"/>
                    <a:pt x="7097" y="3751"/>
                  </a:cubicBezTo>
                  <a:cubicBezTo>
                    <a:pt x="7097" y="4620"/>
                    <a:pt x="6752" y="5442"/>
                    <a:pt x="6157" y="6073"/>
                  </a:cubicBezTo>
                  <a:cubicBezTo>
                    <a:pt x="5609" y="6632"/>
                    <a:pt x="5299" y="7347"/>
                    <a:pt x="5240" y="8109"/>
                  </a:cubicBezTo>
                  <a:lnTo>
                    <a:pt x="4883" y="8109"/>
                  </a:lnTo>
                  <a:lnTo>
                    <a:pt x="4883" y="3822"/>
                  </a:lnTo>
                  <a:cubicBezTo>
                    <a:pt x="4883" y="3775"/>
                    <a:pt x="4871" y="3739"/>
                    <a:pt x="4835" y="3703"/>
                  </a:cubicBezTo>
                  <a:lnTo>
                    <a:pt x="3978" y="2406"/>
                  </a:lnTo>
                  <a:cubicBezTo>
                    <a:pt x="3930" y="2346"/>
                    <a:pt x="3871" y="2310"/>
                    <a:pt x="3799" y="2310"/>
                  </a:cubicBezTo>
                  <a:cubicBezTo>
                    <a:pt x="3716" y="2310"/>
                    <a:pt x="3644" y="2334"/>
                    <a:pt x="3620" y="2406"/>
                  </a:cubicBezTo>
                  <a:lnTo>
                    <a:pt x="2751" y="3703"/>
                  </a:lnTo>
                  <a:cubicBezTo>
                    <a:pt x="2728" y="3739"/>
                    <a:pt x="2704" y="3775"/>
                    <a:pt x="2704" y="3822"/>
                  </a:cubicBezTo>
                  <a:lnTo>
                    <a:pt x="2704" y="8109"/>
                  </a:lnTo>
                  <a:lnTo>
                    <a:pt x="2347" y="8109"/>
                  </a:lnTo>
                  <a:cubicBezTo>
                    <a:pt x="2287" y="7347"/>
                    <a:pt x="1977" y="6632"/>
                    <a:pt x="1430" y="6073"/>
                  </a:cubicBezTo>
                  <a:cubicBezTo>
                    <a:pt x="834" y="5465"/>
                    <a:pt x="501" y="4656"/>
                    <a:pt x="489" y="3810"/>
                  </a:cubicBezTo>
                  <a:cubicBezTo>
                    <a:pt x="477" y="2929"/>
                    <a:pt x="823" y="2096"/>
                    <a:pt x="1430" y="1453"/>
                  </a:cubicBezTo>
                  <a:cubicBezTo>
                    <a:pt x="2049" y="822"/>
                    <a:pt x="2870" y="453"/>
                    <a:pt x="3751" y="441"/>
                  </a:cubicBezTo>
                  <a:close/>
                  <a:moveTo>
                    <a:pt x="5228" y="8561"/>
                  </a:moveTo>
                  <a:lnTo>
                    <a:pt x="5228" y="8835"/>
                  </a:lnTo>
                  <a:lnTo>
                    <a:pt x="5228" y="8883"/>
                  </a:lnTo>
                  <a:lnTo>
                    <a:pt x="2335" y="8883"/>
                  </a:lnTo>
                  <a:lnTo>
                    <a:pt x="2335" y="8835"/>
                  </a:lnTo>
                  <a:lnTo>
                    <a:pt x="2335" y="8561"/>
                  </a:lnTo>
                  <a:close/>
                  <a:moveTo>
                    <a:pt x="5121" y="9311"/>
                  </a:moveTo>
                  <a:cubicBezTo>
                    <a:pt x="4942" y="9752"/>
                    <a:pt x="4525" y="10026"/>
                    <a:pt x="4037" y="10026"/>
                  </a:cubicBezTo>
                  <a:lnTo>
                    <a:pt x="3525" y="10026"/>
                  </a:lnTo>
                  <a:cubicBezTo>
                    <a:pt x="3037" y="10026"/>
                    <a:pt x="2620" y="9728"/>
                    <a:pt x="2442" y="9311"/>
                  </a:cubicBezTo>
                  <a:close/>
                  <a:moveTo>
                    <a:pt x="4049" y="10478"/>
                  </a:moveTo>
                  <a:cubicBezTo>
                    <a:pt x="4061" y="10478"/>
                    <a:pt x="4109" y="10478"/>
                    <a:pt x="4132" y="10490"/>
                  </a:cubicBezTo>
                  <a:cubicBezTo>
                    <a:pt x="4132" y="10597"/>
                    <a:pt x="4049" y="10668"/>
                    <a:pt x="3954" y="10668"/>
                  </a:cubicBezTo>
                  <a:lnTo>
                    <a:pt x="3620" y="10668"/>
                  </a:lnTo>
                  <a:cubicBezTo>
                    <a:pt x="3513" y="10668"/>
                    <a:pt x="3442" y="10585"/>
                    <a:pt x="3442" y="10490"/>
                  </a:cubicBezTo>
                  <a:lnTo>
                    <a:pt x="3442" y="10478"/>
                  </a:lnTo>
                  <a:close/>
                  <a:moveTo>
                    <a:pt x="3762" y="0"/>
                  </a:moveTo>
                  <a:cubicBezTo>
                    <a:pt x="3746" y="0"/>
                    <a:pt x="3731" y="0"/>
                    <a:pt x="3716" y="0"/>
                  </a:cubicBezTo>
                  <a:cubicBezTo>
                    <a:pt x="1656" y="24"/>
                    <a:pt x="1" y="1739"/>
                    <a:pt x="13" y="3810"/>
                  </a:cubicBezTo>
                  <a:cubicBezTo>
                    <a:pt x="25" y="4775"/>
                    <a:pt x="406" y="5680"/>
                    <a:pt x="1073" y="6370"/>
                  </a:cubicBezTo>
                  <a:cubicBezTo>
                    <a:pt x="1596" y="6906"/>
                    <a:pt x="1870" y="7609"/>
                    <a:pt x="1870" y="8335"/>
                  </a:cubicBezTo>
                  <a:lnTo>
                    <a:pt x="1870" y="8835"/>
                  </a:lnTo>
                  <a:cubicBezTo>
                    <a:pt x="1870" y="9549"/>
                    <a:pt x="2335" y="10168"/>
                    <a:pt x="2966" y="10383"/>
                  </a:cubicBezTo>
                  <a:lnTo>
                    <a:pt x="2966" y="10490"/>
                  </a:lnTo>
                  <a:cubicBezTo>
                    <a:pt x="2966" y="10835"/>
                    <a:pt x="3239" y="11121"/>
                    <a:pt x="3585" y="11121"/>
                  </a:cubicBezTo>
                  <a:lnTo>
                    <a:pt x="3930" y="11121"/>
                  </a:lnTo>
                  <a:cubicBezTo>
                    <a:pt x="4275" y="11121"/>
                    <a:pt x="4549" y="10835"/>
                    <a:pt x="4549" y="10490"/>
                  </a:cubicBezTo>
                  <a:lnTo>
                    <a:pt x="4549" y="10383"/>
                  </a:lnTo>
                  <a:cubicBezTo>
                    <a:pt x="5192" y="10168"/>
                    <a:pt x="5645" y="9549"/>
                    <a:pt x="5645" y="8835"/>
                  </a:cubicBezTo>
                  <a:lnTo>
                    <a:pt x="5645" y="8335"/>
                  </a:lnTo>
                  <a:cubicBezTo>
                    <a:pt x="5645" y="7609"/>
                    <a:pt x="5918" y="6918"/>
                    <a:pt x="6442" y="6382"/>
                  </a:cubicBezTo>
                  <a:cubicBezTo>
                    <a:pt x="7133" y="5680"/>
                    <a:pt x="7502" y="4751"/>
                    <a:pt x="7502" y="3763"/>
                  </a:cubicBezTo>
                  <a:cubicBezTo>
                    <a:pt x="7550" y="2751"/>
                    <a:pt x="7145" y="1798"/>
                    <a:pt x="6418" y="1084"/>
                  </a:cubicBezTo>
                  <a:cubicBezTo>
                    <a:pt x="5715" y="380"/>
                    <a:pt x="4757" y="0"/>
                    <a:pt x="37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4496;p57">
              <a:extLst>
                <a:ext uri="{FF2B5EF4-FFF2-40B4-BE49-F238E27FC236}">
                  <a16:creationId xmlns:a16="http://schemas.microsoft.com/office/drawing/2014/main" id="{2D75BDA3-1494-DA79-6E54-26ECF459F772}"/>
                </a:ext>
              </a:extLst>
            </p:cNvPr>
            <p:cNvSpPr/>
            <p:nvPr/>
          </p:nvSpPr>
          <p:spPr>
            <a:xfrm>
              <a:off x="3263076" y="2942511"/>
              <a:ext cx="79287" cy="99579"/>
            </a:xfrm>
            <a:custGeom>
              <a:avLst/>
              <a:gdLst/>
              <a:ahLst/>
              <a:cxnLst/>
              <a:rect l="l" t="t" r="r" b="b"/>
              <a:pathLst>
                <a:path w="2489" h="3126" extrusionOk="0">
                  <a:moveTo>
                    <a:pt x="246" y="1"/>
                  </a:moveTo>
                  <a:cubicBezTo>
                    <a:pt x="146" y="1"/>
                    <a:pt x="56" y="59"/>
                    <a:pt x="36" y="161"/>
                  </a:cubicBezTo>
                  <a:cubicBezTo>
                    <a:pt x="0" y="280"/>
                    <a:pt x="60" y="399"/>
                    <a:pt x="179" y="422"/>
                  </a:cubicBezTo>
                  <a:cubicBezTo>
                    <a:pt x="1286" y="744"/>
                    <a:pt x="2048" y="1768"/>
                    <a:pt x="2048" y="2899"/>
                  </a:cubicBezTo>
                  <a:cubicBezTo>
                    <a:pt x="2048" y="3018"/>
                    <a:pt x="2143" y="3125"/>
                    <a:pt x="2262" y="3125"/>
                  </a:cubicBezTo>
                  <a:cubicBezTo>
                    <a:pt x="2381" y="3125"/>
                    <a:pt x="2488" y="3018"/>
                    <a:pt x="2488" y="2899"/>
                  </a:cubicBezTo>
                  <a:cubicBezTo>
                    <a:pt x="2488" y="1577"/>
                    <a:pt x="1595" y="387"/>
                    <a:pt x="298" y="6"/>
                  </a:cubicBezTo>
                  <a:cubicBezTo>
                    <a:pt x="280" y="2"/>
                    <a:pt x="263" y="1"/>
                    <a:pt x="2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497;p57">
              <a:extLst>
                <a:ext uri="{FF2B5EF4-FFF2-40B4-BE49-F238E27FC236}">
                  <a16:creationId xmlns:a16="http://schemas.microsoft.com/office/drawing/2014/main" id="{56CD630E-5C45-2D62-AD87-43B6BACB4D5C}"/>
                </a:ext>
              </a:extLst>
            </p:cNvPr>
            <p:cNvSpPr/>
            <p:nvPr/>
          </p:nvSpPr>
          <p:spPr>
            <a:xfrm>
              <a:off x="3237656" y="2939262"/>
              <a:ext cx="20897" cy="14462"/>
            </a:xfrm>
            <a:custGeom>
              <a:avLst/>
              <a:gdLst/>
              <a:ahLst/>
              <a:cxnLst/>
              <a:rect l="l" t="t" r="r" b="b"/>
              <a:pathLst>
                <a:path w="656" h="454" extrusionOk="0">
                  <a:moveTo>
                    <a:pt x="227" y="1"/>
                  </a:moveTo>
                  <a:cubicBezTo>
                    <a:pt x="107" y="1"/>
                    <a:pt x="0" y="108"/>
                    <a:pt x="0" y="227"/>
                  </a:cubicBezTo>
                  <a:cubicBezTo>
                    <a:pt x="0" y="346"/>
                    <a:pt x="107" y="453"/>
                    <a:pt x="227" y="453"/>
                  </a:cubicBezTo>
                  <a:lnTo>
                    <a:pt x="417" y="453"/>
                  </a:lnTo>
                  <a:cubicBezTo>
                    <a:pt x="536" y="453"/>
                    <a:pt x="619" y="358"/>
                    <a:pt x="643" y="251"/>
                  </a:cubicBezTo>
                  <a:cubicBezTo>
                    <a:pt x="655" y="108"/>
                    <a:pt x="560" y="1"/>
                    <a:pt x="4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498;p57">
              <a:extLst>
                <a:ext uri="{FF2B5EF4-FFF2-40B4-BE49-F238E27FC236}">
                  <a16:creationId xmlns:a16="http://schemas.microsoft.com/office/drawing/2014/main" id="{90748381-9801-CA8C-EBFA-FF241286532E}"/>
                </a:ext>
              </a:extLst>
            </p:cNvPr>
            <p:cNvSpPr/>
            <p:nvPr/>
          </p:nvSpPr>
          <p:spPr>
            <a:xfrm>
              <a:off x="3379888" y="3029539"/>
              <a:ext cx="26567" cy="14048"/>
            </a:xfrm>
            <a:custGeom>
              <a:avLst/>
              <a:gdLst/>
              <a:ahLst/>
              <a:cxnLst/>
              <a:rect l="l" t="t" r="r" b="b"/>
              <a:pathLst>
                <a:path w="834" h="441" extrusionOk="0">
                  <a:moveTo>
                    <a:pt x="226" y="0"/>
                  </a:moveTo>
                  <a:cubicBezTo>
                    <a:pt x="107" y="0"/>
                    <a:pt x="0" y="107"/>
                    <a:pt x="0" y="226"/>
                  </a:cubicBezTo>
                  <a:cubicBezTo>
                    <a:pt x="0" y="346"/>
                    <a:pt x="107" y="441"/>
                    <a:pt x="226" y="441"/>
                  </a:cubicBezTo>
                  <a:lnTo>
                    <a:pt x="607" y="441"/>
                  </a:lnTo>
                  <a:cubicBezTo>
                    <a:pt x="726" y="441"/>
                    <a:pt x="834" y="346"/>
                    <a:pt x="834" y="226"/>
                  </a:cubicBezTo>
                  <a:cubicBezTo>
                    <a:pt x="822" y="107"/>
                    <a:pt x="726" y="0"/>
                    <a:pt x="60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499;p57">
              <a:extLst>
                <a:ext uri="{FF2B5EF4-FFF2-40B4-BE49-F238E27FC236}">
                  <a16:creationId xmlns:a16="http://schemas.microsoft.com/office/drawing/2014/main" id="{CF04672A-86F1-9C9E-F6EE-29C512E15D0A}"/>
                </a:ext>
              </a:extLst>
            </p:cNvPr>
            <p:cNvSpPr/>
            <p:nvPr/>
          </p:nvSpPr>
          <p:spPr>
            <a:xfrm>
              <a:off x="3086313" y="3029539"/>
              <a:ext cx="26599" cy="14048"/>
            </a:xfrm>
            <a:custGeom>
              <a:avLst/>
              <a:gdLst/>
              <a:ahLst/>
              <a:cxnLst/>
              <a:rect l="l" t="t" r="r" b="b"/>
              <a:pathLst>
                <a:path w="835" h="441" extrusionOk="0">
                  <a:moveTo>
                    <a:pt x="227" y="0"/>
                  </a:moveTo>
                  <a:cubicBezTo>
                    <a:pt x="108" y="0"/>
                    <a:pt x="1" y="107"/>
                    <a:pt x="1" y="226"/>
                  </a:cubicBezTo>
                  <a:cubicBezTo>
                    <a:pt x="1" y="346"/>
                    <a:pt x="108" y="441"/>
                    <a:pt x="227" y="441"/>
                  </a:cubicBezTo>
                  <a:lnTo>
                    <a:pt x="608" y="441"/>
                  </a:lnTo>
                  <a:cubicBezTo>
                    <a:pt x="727" y="441"/>
                    <a:pt x="834" y="346"/>
                    <a:pt x="834" y="226"/>
                  </a:cubicBezTo>
                  <a:cubicBezTo>
                    <a:pt x="834" y="107"/>
                    <a:pt x="727" y="0"/>
                    <a:pt x="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500;p57">
              <a:extLst>
                <a:ext uri="{FF2B5EF4-FFF2-40B4-BE49-F238E27FC236}">
                  <a16:creationId xmlns:a16="http://schemas.microsoft.com/office/drawing/2014/main" id="{BD843988-BC61-5D8A-8085-3EDBD13C13F8}"/>
                </a:ext>
              </a:extLst>
            </p:cNvPr>
            <p:cNvSpPr/>
            <p:nvPr/>
          </p:nvSpPr>
          <p:spPr>
            <a:xfrm>
              <a:off x="3359788" y="2953469"/>
              <a:ext cx="26567" cy="20355"/>
            </a:xfrm>
            <a:custGeom>
              <a:avLst/>
              <a:gdLst/>
              <a:ahLst/>
              <a:cxnLst/>
              <a:rect l="l" t="t" r="r" b="b"/>
              <a:pathLst>
                <a:path w="834" h="639" extrusionOk="0">
                  <a:moveTo>
                    <a:pt x="594" y="0"/>
                  </a:moveTo>
                  <a:cubicBezTo>
                    <a:pt x="555" y="0"/>
                    <a:pt x="514" y="13"/>
                    <a:pt x="476" y="43"/>
                  </a:cubicBezTo>
                  <a:lnTo>
                    <a:pt x="155" y="233"/>
                  </a:lnTo>
                  <a:cubicBezTo>
                    <a:pt x="48" y="293"/>
                    <a:pt x="0" y="424"/>
                    <a:pt x="83" y="531"/>
                  </a:cubicBezTo>
                  <a:cubicBezTo>
                    <a:pt x="119" y="602"/>
                    <a:pt x="203" y="638"/>
                    <a:pt x="274" y="638"/>
                  </a:cubicBezTo>
                  <a:cubicBezTo>
                    <a:pt x="310" y="638"/>
                    <a:pt x="345" y="614"/>
                    <a:pt x="381" y="602"/>
                  </a:cubicBezTo>
                  <a:lnTo>
                    <a:pt x="703" y="412"/>
                  </a:lnTo>
                  <a:cubicBezTo>
                    <a:pt x="810" y="352"/>
                    <a:pt x="834" y="221"/>
                    <a:pt x="774" y="114"/>
                  </a:cubicBezTo>
                  <a:cubicBezTo>
                    <a:pt x="735" y="45"/>
                    <a:pt x="667" y="0"/>
                    <a:pt x="5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501;p57">
              <a:extLst>
                <a:ext uri="{FF2B5EF4-FFF2-40B4-BE49-F238E27FC236}">
                  <a16:creationId xmlns:a16="http://schemas.microsoft.com/office/drawing/2014/main" id="{B6E12054-450B-2516-6F7F-81AEDC7B15CB}"/>
                </a:ext>
              </a:extLst>
            </p:cNvPr>
            <p:cNvSpPr/>
            <p:nvPr/>
          </p:nvSpPr>
          <p:spPr>
            <a:xfrm>
              <a:off x="3106413" y="3100034"/>
              <a:ext cx="26599" cy="20164"/>
            </a:xfrm>
            <a:custGeom>
              <a:avLst/>
              <a:gdLst/>
              <a:ahLst/>
              <a:cxnLst/>
              <a:rect l="l" t="t" r="r" b="b"/>
              <a:pathLst>
                <a:path w="835" h="633" extrusionOk="0">
                  <a:moveTo>
                    <a:pt x="590" y="0"/>
                  </a:moveTo>
                  <a:cubicBezTo>
                    <a:pt x="550" y="0"/>
                    <a:pt x="511" y="12"/>
                    <a:pt x="477" y="38"/>
                  </a:cubicBezTo>
                  <a:lnTo>
                    <a:pt x="144" y="228"/>
                  </a:lnTo>
                  <a:cubicBezTo>
                    <a:pt x="36" y="288"/>
                    <a:pt x="1" y="419"/>
                    <a:pt x="72" y="526"/>
                  </a:cubicBezTo>
                  <a:cubicBezTo>
                    <a:pt x="108" y="597"/>
                    <a:pt x="191" y="633"/>
                    <a:pt x="263" y="633"/>
                  </a:cubicBezTo>
                  <a:cubicBezTo>
                    <a:pt x="310" y="633"/>
                    <a:pt x="334" y="609"/>
                    <a:pt x="370" y="597"/>
                  </a:cubicBezTo>
                  <a:lnTo>
                    <a:pt x="691" y="407"/>
                  </a:lnTo>
                  <a:cubicBezTo>
                    <a:pt x="787" y="347"/>
                    <a:pt x="834" y="216"/>
                    <a:pt x="775" y="109"/>
                  </a:cubicBezTo>
                  <a:cubicBezTo>
                    <a:pt x="736" y="40"/>
                    <a:pt x="663" y="0"/>
                    <a:pt x="5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502;p57">
              <a:extLst>
                <a:ext uri="{FF2B5EF4-FFF2-40B4-BE49-F238E27FC236}">
                  <a16:creationId xmlns:a16="http://schemas.microsoft.com/office/drawing/2014/main" id="{4BCE8C32-9EF4-ED12-DA02-DB12F87D2CD1}"/>
                </a:ext>
              </a:extLst>
            </p:cNvPr>
            <p:cNvSpPr/>
            <p:nvPr/>
          </p:nvSpPr>
          <p:spPr>
            <a:xfrm>
              <a:off x="3308565" y="2897277"/>
              <a:ext cx="22044" cy="24178"/>
            </a:xfrm>
            <a:custGeom>
              <a:avLst/>
              <a:gdLst/>
              <a:ahLst/>
              <a:cxnLst/>
              <a:rect l="l" t="t" r="r" b="b"/>
              <a:pathLst>
                <a:path w="692" h="759" extrusionOk="0">
                  <a:moveTo>
                    <a:pt x="441" y="1"/>
                  </a:moveTo>
                  <a:cubicBezTo>
                    <a:pt x="369" y="1"/>
                    <a:pt x="301" y="35"/>
                    <a:pt x="263" y="104"/>
                  </a:cubicBezTo>
                  <a:lnTo>
                    <a:pt x="60" y="438"/>
                  </a:lnTo>
                  <a:cubicBezTo>
                    <a:pt x="1" y="533"/>
                    <a:pt x="37" y="676"/>
                    <a:pt x="144" y="735"/>
                  </a:cubicBezTo>
                  <a:cubicBezTo>
                    <a:pt x="167" y="747"/>
                    <a:pt x="215" y="759"/>
                    <a:pt x="239" y="759"/>
                  </a:cubicBezTo>
                  <a:cubicBezTo>
                    <a:pt x="322" y="759"/>
                    <a:pt x="394" y="711"/>
                    <a:pt x="441" y="652"/>
                  </a:cubicBezTo>
                  <a:lnTo>
                    <a:pt x="632" y="330"/>
                  </a:lnTo>
                  <a:cubicBezTo>
                    <a:pt x="691" y="223"/>
                    <a:pt x="656" y="92"/>
                    <a:pt x="560" y="33"/>
                  </a:cubicBezTo>
                  <a:cubicBezTo>
                    <a:pt x="522" y="11"/>
                    <a:pt x="481" y="1"/>
                    <a:pt x="4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503;p57">
              <a:extLst>
                <a:ext uri="{FF2B5EF4-FFF2-40B4-BE49-F238E27FC236}">
                  <a16:creationId xmlns:a16="http://schemas.microsoft.com/office/drawing/2014/main" id="{03A0A154-3FC4-1D28-2910-32B73B883879}"/>
                </a:ext>
              </a:extLst>
            </p:cNvPr>
            <p:cNvSpPr/>
            <p:nvPr/>
          </p:nvSpPr>
          <p:spPr>
            <a:xfrm>
              <a:off x="3239153" y="2877049"/>
              <a:ext cx="14080" cy="26599"/>
            </a:xfrm>
            <a:custGeom>
              <a:avLst/>
              <a:gdLst/>
              <a:ahLst/>
              <a:cxnLst/>
              <a:rect l="l" t="t" r="r" b="b"/>
              <a:pathLst>
                <a:path w="442" h="835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608"/>
                  </a:lnTo>
                  <a:cubicBezTo>
                    <a:pt x="1" y="727"/>
                    <a:pt x="96" y="834"/>
                    <a:pt x="215" y="834"/>
                  </a:cubicBezTo>
                  <a:cubicBezTo>
                    <a:pt x="334" y="834"/>
                    <a:pt x="441" y="727"/>
                    <a:pt x="441" y="608"/>
                  </a:cubicBezTo>
                  <a:lnTo>
                    <a:pt x="441" y="215"/>
                  </a:lnTo>
                  <a:cubicBezTo>
                    <a:pt x="441" y="96"/>
                    <a:pt x="358" y="1"/>
                    <a:pt x="2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504;p57">
              <a:extLst>
                <a:ext uri="{FF2B5EF4-FFF2-40B4-BE49-F238E27FC236}">
                  <a16:creationId xmlns:a16="http://schemas.microsoft.com/office/drawing/2014/main" id="{7880AB1D-D8F7-82FD-F4B9-E6A3E203A593}"/>
                </a:ext>
              </a:extLst>
            </p:cNvPr>
            <p:cNvSpPr/>
            <p:nvPr/>
          </p:nvSpPr>
          <p:spPr>
            <a:xfrm>
              <a:off x="3161809" y="2897500"/>
              <a:ext cx="22394" cy="24337"/>
            </a:xfrm>
            <a:custGeom>
              <a:avLst/>
              <a:gdLst/>
              <a:ahLst/>
              <a:cxnLst/>
              <a:rect l="l" t="t" r="r" b="b"/>
              <a:pathLst>
                <a:path w="703" h="764" extrusionOk="0">
                  <a:moveTo>
                    <a:pt x="262" y="0"/>
                  </a:moveTo>
                  <a:cubicBezTo>
                    <a:pt x="222" y="0"/>
                    <a:pt x="181" y="12"/>
                    <a:pt x="143" y="38"/>
                  </a:cubicBezTo>
                  <a:cubicBezTo>
                    <a:pt x="48" y="97"/>
                    <a:pt x="0" y="228"/>
                    <a:pt x="72" y="335"/>
                  </a:cubicBezTo>
                  <a:lnTo>
                    <a:pt x="262" y="669"/>
                  </a:lnTo>
                  <a:cubicBezTo>
                    <a:pt x="310" y="740"/>
                    <a:pt x="381" y="764"/>
                    <a:pt x="464" y="764"/>
                  </a:cubicBezTo>
                  <a:cubicBezTo>
                    <a:pt x="500" y="764"/>
                    <a:pt x="536" y="752"/>
                    <a:pt x="560" y="740"/>
                  </a:cubicBezTo>
                  <a:cubicBezTo>
                    <a:pt x="667" y="681"/>
                    <a:pt x="703" y="550"/>
                    <a:pt x="643" y="442"/>
                  </a:cubicBezTo>
                  <a:lnTo>
                    <a:pt x="441" y="109"/>
                  </a:lnTo>
                  <a:cubicBezTo>
                    <a:pt x="402" y="40"/>
                    <a:pt x="334" y="0"/>
                    <a:pt x="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505;p57">
              <a:extLst>
                <a:ext uri="{FF2B5EF4-FFF2-40B4-BE49-F238E27FC236}">
                  <a16:creationId xmlns:a16="http://schemas.microsoft.com/office/drawing/2014/main" id="{FCD92517-B59B-2A2C-A7CA-23E81F830BB3}"/>
                </a:ext>
              </a:extLst>
            </p:cNvPr>
            <p:cNvSpPr/>
            <p:nvPr/>
          </p:nvSpPr>
          <p:spPr>
            <a:xfrm>
              <a:off x="3106413" y="2953151"/>
              <a:ext cx="26599" cy="19909"/>
            </a:xfrm>
            <a:custGeom>
              <a:avLst/>
              <a:gdLst/>
              <a:ahLst/>
              <a:cxnLst/>
              <a:rect l="l" t="t" r="r" b="b"/>
              <a:pathLst>
                <a:path w="835" h="625" extrusionOk="0">
                  <a:moveTo>
                    <a:pt x="246" y="0"/>
                  </a:moveTo>
                  <a:cubicBezTo>
                    <a:pt x="168" y="0"/>
                    <a:pt x="92" y="40"/>
                    <a:pt x="60" y="112"/>
                  </a:cubicBezTo>
                  <a:cubicBezTo>
                    <a:pt x="1" y="208"/>
                    <a:pt x="25" y="350"/>
                    <a:pt x="132" y="410"/>
                  </a:cubicBezTo>
                  <a:lnTo>
                    <a:pt x="453" y="600"/>
                  </a:lnTo>
                  <a:cubicBezTo>
                    <a:pt x="489" y="612"/>
                    <a:pt x="537" y="624"/>
                    <a:pt x="560" y="624"/>
                  </a:cubicBezTo>
                  <a:cubicBezTo>
                    <a:pt x="632" y="624"/>
                    <a:pt x="715" y="589"/>
                    <a:pt x="751" y="529"/>
                  </a:cubicBezTo>
                  <a:cubicBezTo>
                    <a:pt x="834" y="422"/>
                    <a:pt x="787" y="291"/>
                    <a:pt x="679" y="231"/>
                  </a:cubicBezTo>
                  <a:lnTo>
                    <a:pt x="358" y="29"/>
                  </a:lnTo>
                  <a:cubicBezTo>
                    <a:pt x="323" y="10"/>
                    <a:pt x="284" y="0"/>
                    <a:pt x="2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506;p57">
              <a:extLst>
                <a:ext uri="{FF2B5EF4-FFF2-40B4-BE49-F238E27FC236}">
                  <a16:creationId xmlns:a16="http://schemas.microsoft.com/office/drawing/2014/main" id="{D3B4594E-5E8F-1FC8-6628-1B61501D84F3}"/>
                </a:ext>
              </a:extLst>
            </p:cNvPr>
            <p:cNvSpPr/>
            <p:nvPr/>
          </p:nvSpPr>
          <p:spPr>
            <a:xfrm>
              <a:off x="3360520" y="3099811"/>
              <a:ext cx="25834" cy="20005"/>
            </a:xfrm>
            <a:custGeom>
              <a:avLst/>
              <a:gdLst/>
              <a:ahLst/>
              <a:cxnLst/>
              <a:rect l="l" t="t" r="r" b="b"/>
              <a:pathLst>
                <a:path w="811" h="628" extrusionOk="0">
                  <a:moveTo>
                    <a:pt x="239" y="1"/>
                  </a:moveTo>
                  <a:cubicBezTo>
                    <a:pt x="167" y="1"/>
                    <a:pt x="99" y="35"/>
                    <a:pt x="60" y="104"/>
                  </a:cubicBezTo>
                  <a:cubicBezTo>
                    <a:pt x="1" y="211"/>
                    <a:pt x="25" y="342"/>
                    <a:pt x="132" y="402"/>
                  </a:cubicBezTo>
                  <a:lnTo>
                    <a:pt x="453" y="592"/>
                  </a:lnTo>
                  <a:cubicBezTo>
                    <a:pt x="489" y="604"/>
                    <a:pt x="537" y="628"/>
                    <a:pt x="561" y="628"/>
                  </a:cubicBezTo>
                  <a:cubicBezTo>
                    <a:pt x="632" y="628"/>
                    <a:pt x="715" y="580"/>
                    <a:pt x="751" y="521"/>
                  </a:cubicBezTo>
                  <a:cubicBezTo>
                    <a:pt x="811" y="426"/>
                    <a:pt x="787" y="283"/>
                    <a:pt x="680" y="223"/>
                  </a:cubicBezTo>
                  <a:lnTo>
                    <a:pt x="358" y="33"/>
                  </a:lnTo>
                  <a:cubicBezTo>
                    <a:pt x="320" y="11"/>
                    <a:pt x="279" y="1"/>
                    <a:pt x="2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73305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50">
            <a:extLst>
              <a:ext uri="{FF2B5EF4-FFF2-40B4-BE49-F238E27FC236}">
                <a16:creationId xmlns:a16="http://schemas.microsoft.com/office/drawing/2014/main" id="{1428F433-7E44-CBD9-5415-661B0F3A684A}"/>
              </a:ext>
            </a:extLst>
          </p:cNvPr>
          <p:cNvSpPr txBox="1">
            <a:spLocks/>
          </p:cNvSpPr>
          <p:nvPr/>
        </p:nvSpPr>
        <p:spPr>
          <a:xfrm>
            <a:off x="160848" y="252665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bel"/>
              <a:buNone/>
              <a:defRPr sz="30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ica One"/>
              <a:buNone/>
              <a:defRPr sz="3000" b="0" i="0" u="none" strike="noStrike" cap="none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ica One"/>
              <a:buNone/>
              <a:defRPr sz="3000" b="0" i="0" u="none" strike="noStrike" cap="none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ica One"/>
              <a:buNone/>
              <a:defRPr sz="3000" b="0" i="0" u="none" strike="noStrike" cap="none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ica One"/>
              <a:buNone/>
              <a:defRPr sz="3000" b="0" i="0" u="none" strike="noStrike" cap="none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ica One"/>
              <a:buNone/>
              <a:defRPr sz="3000" b="0" i="0" u="none" strike="noStrike" cap="none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ica One"/>
              <a:buNone/>
              <a:defRPr sz="3000" b="0" i="0" u="none" strike="noStrike" cap="none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ica One"/>
              <a:buNone/>
              <a:defRPr sz="3000" b="0" i="0" u="none" strike="noStrike" cap="none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ica One"/>
              <a:buNone/>
              <a:defRPr sz="3000" b="0" i="0" u="none" strike="noStrike" cap="none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9pPr>
          </a:lstStyle>
          <a:p>
            <a:r>
              <a:rPr lang="el-GR" sz="1800" b="1" dirty="0">
                <a:solidFill>
                  <a:schemeClr val="bg2"/>
                </a:solidFill>
                <a:latin typeface="+mj-lt"/>
              </a:rPr>
              <a:t>Η ΜΕΘΟΔΟΛΟΓΙΑ ΚΑΙ ΟΙ ΔΡΑΣΤΗΡΙΟΤΗΤΕΣ ΤΩΝ</a:t>
            </a:r>
            <a:r>
              <a:rPr lang="en-US" sz="1800" b="1" dirty="0">
                <a:solidFill>
                  <a:schemeClr val="bg2"/>
                </a:solidFill>
                <a:latin typeface="+mj-lt"/>
              </a:rPr>
              <a:t> </a:t>
            </a:r>
            <a:r>
              <a:rPr lang="el-GR" sz="1800" b="1" dirty="0">
                <a:solidFill>
                  <a:schemeClr val="bg2"/>
                </a:solidFill>
                <a:latin typeface="+mj-lt"/>
              </a:rPr>
              <a:t>ΠΡΟΓΡΑΜΜΑΤΩΝ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9C8AC1BC-7DF5-F485-F2CE-5AE71D465093}"/>
              </a:ext>
            </a:extLst>
          </p:cNvPr>
          <p:cNvSpPr txBox="1">
            <a:spLocks/>
          </p:cNvSpPr>
          <p:nvPr/>
        </p:nvSpPr>
        <p:spPr>
          <a:xfrm>
            <a:off x="6291945" y="6194425"/>
            <a:ext cx="2289048" cy="36576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19-09-2016</a:t>
            </a:r>
            <a:endParaRPr lang="el-GR" dirty="0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5189EF0-0E96-1B4E-A58D-F40C05014C16}"/>
              </a:ext>
            </a:extLst>
          </p:cNvPr>
          <p:cNvSpPr txBox="1">
            <a:spLocks/>
          </p:cNvSpPr>
          <p:nvPr/>
        </p:nvSpPr>
        <p:spPr>
          <a:xfrm>
            <a:off x="2789793" y="6194425"/>
            <a:ext cx="3505200" cy="36576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l-GR"/>
              <a:t>ΕΠΙ.νοώ ΕΜΠ</a:t>
            </a:r>
            <a:endParaRPr lang="el-GR" dirty="0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9C2DEB13-832A-2819-4A73-EB2F4B7732F4}"/>
              </a:ext>
            </a:extLst>
          </p:cNvPr>
          <p:cNvSpPr txBox="1">
            <a:spLocks/>
          </p:cNvSpPr>
          <p:nvPr/>
        </p:nvSpPr>
        <p:spPr>
          <a:xfrm>
            <a:off x="503793" y="6194425"/>
            <a:ext cx="19812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DC050DA-892F-4227-A2F5-E297D55D133B}" type="slidenum">
              <a:rPr lang="el-GR" smtClean="0"/>
              <a:pPr/>
              <a:t>6</a:t>
            </a:fld>
            <a:endParaRPr lang="el-GR" dirty="0"/>
          </a:p>
        </p:txBody>
      </p:sp>
      <p:sp>
        <p:nvSpPr>
          <p:cNvPr id="8" name="Pentagon 1">
            <a:extLst>
              <a:ext uri="{FF2B5EF4-FFF2-40B4-BE49-F238E27FC236}">
                <a16:creationId xmlns:a16="http://schemas.microsoft.com/office/drawing/2014/main" id="{1B882B74-00F4-4F39-5B62-2C0F640689D6}"/>
              </a:ext>
            </a:extLst>
          </p:cNvPr>
          <p:cNvSpPr/>
          <p:nvPr/>
        </p:nvSpPr>
        <p:spPr>
          <a:xfrm>
            <a:off x="47484" y="3507085"/>
            <a:ext cx="1508174" cy="1200150"/>
          </a:xfrm>
          <a:prstGeom prst="homePlate">
            <a:avLst/>
          </a:prstGeom>
          <a:solidFill>
            <a:srgbClr val="75BD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l-GR" dirty="0"/>
          </a:p>
        </p:txBody>
      </p:sp>
      <p:sp>
        <p:nvSpPr>
          <p:cNvPr id="9" name="Chevron 6">
            <a:extLst>
              <a:ext uri="{FF2B5EF4-FFF2-40B4-BE49-F238E27FC236}">
                <a16:creationId xmlns:a16="http://schemas.microsoft.com/office/drawing/2014/main" id="{A8BF3EC2-5C74-5845-1816-76E6EAE6CB39}"/>
              </a:ext>
            </a:extLst>
          </p:cNvPr>
          <p:cNvSpPr/>
          <p:nvPr/>
        </p:nvSpPr>
        <p:spPr>
          <a:xfrm>
            <a:off x="1026674" y="3507085"/>
            <a:ext cx="1771650" cy="1200150"/>
          </a:xfrm>
          <a:prstGeom prst="chevron">
            <a:avLst/>
          </a:prstGeom>
          <a:solidFill>
            <a:srgbClr val="75BD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l-GR" dirty="0"/>
          </a:p>
        </p:txBody>
      </p:sp>
      <p:sp>
        <p:nvSpPr>
          <p:cNvPr id="10" name="Chevron 7">
            <a:extLst>
              <a:ext uri="{FF2B5EF4-FFF2-40B4-BE49-F238E27FC236}">
                <a16:creationId xmlns:a16="http://schemas.microsoft.com/office/drawing/2014/main" id="{96143403-9298-8262-94D5-D1537CF1D984}"/>
              </a:ext>
            </a:extLst>
          </p:cNvPr>
          <p:cNvSpPr/>
          <p:nvPr/>
        </p:nvSpPr>
        <p:spPr>
          <a:xfrm>
            <a:off x="2259863" y="3507085"/>
            <a:ext cx="1771650" cy="1200150"/>
          </a:xfrm>
          <a:prstGeom prst="chevron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l-GR" dirty="0"/>
          </a:p>
        </p:txBody>
      </p:sp>
      <p:sp>
        <p:nvSpPr>
          <p:cNvPr id="11" name="Chevron 8">
            <a:extLst>
              <a:ext uri="{FF2B5EF4-FFF2-40B4-BE49-F238E27FC236}">
                <a16:creationId xmlns:a16="http://schemas.microsoft.com/office/drawing/2014/main" id="{934BD9FC-F014-1FFE-4AAF-EC27131BF668}"/>
              </a:ext>
            </a:extLst>
          </p:cNvPr>
          <p:cNvSpPr/>
          <p:nvPr/>
        </p:nvSpPr>
        <p:spPr>
          <a:xfrm>
            <a:off x="3473555" y="3507085"/>
            <a:ext cx="1771650" cy="1200150"/>
          </a:xfrm>
          <a:prstGeom prst="chevron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l-GR" dirty="0"/>
          </a:p>
        </p:txBody>
      </p:sp>
      <p:sp>
        <p:nvSpPr>
          <p:cNvPr id="12" name="Chevron 9">
            <a:extLst>
              <a:ext uri="{FF2B5EF4-FFF2-40B4-BE49-F238E27FC236}">
                <a16:creationId xmlns:a16="http://schemas.microsoft.com/office/drawing/2014/main" id="{CB53EEC1-5942-B879-6A95-B3CB2829BEBA}"/>
              </a:ext>
            </a:extLst>
          </p:cNvPr>
          <p:cNvSpPr/>
          <p:nvPr/>
        </p:nvSpPr>
        <p:spPr>
          <a:xfrm>
            <a:off x="4699082" y="3506141"/>
            <a:ext cx="1771650" cy="1200150"/>
          </a:xfrm>
          <a:prstGeom prst="chevron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l-GR" dirty="0"/>
          </a:p>
        </p:txBody>
      </p:sp>
      <p:sp>
        <p:nvSpPr>
          <p:cNvPr id="13" name="Chevron 10">
            <a:extLst>
              <a:ext uri="{FF2B5EF4-FFF2-40B4-BE49-F238E27FC236}">
                <a16:creationId xmlns:a16="http://schemas.microsoft.com/office/drawing/2014/main" id="{D0E98391-94FF-4B77-0D52-8CD022251CDE}"/>
              </a:ext>
            </a:extLst>
          </p:cNvPr>
          <p:cNvSpPr/>
          <p:nvPr/>
        </p:nvSpPr>
        <p:spPr>
          <a:xfrm>
            <a:off x="5930464" y="3506973"/>
            <a:ext cx="1771650" cy="1200150"/>
          </a:xfrm>
          <a:prstGeom prst="chevron">
            <a:avLst/>
          </a:prstGeom>
          <a:solidFill>
            <a:schemeClr val="tx2">
              <a:lumMod val="40000"/>
              <a:lumOff val="6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l-GR" dirty="0"/>
          </a:p>
        </p:txBody>
      </p:sp>
      <p:cxnSp>
        <p:nvCxnSpPr>
          <p:cNvPr id="14" name="Straight Connector 11">
            <a:extLst>
              <a:ext uri="{FF2B5EF4-FFF2-40B4-BE49-F238E27FC236}">
                <a16:creationId xmlns:a16="http://schemas.microsoft.com/office/drawing/2014/main" id="{8C9B5A07-E349-CF33-A6DF-C6933EBFB49E}"/>
              </a:ext>
            </a:extLst>
          </p:cNvPr>
          <p:cNvCxnSpPr/>
          <p:nvPr/>
        </p:nvCxnSpPr>
        <p:spPr>
          <a:xfrm>
            <a:off x="62520" y="2042939"/>
            <a:ext cx="0" cy="1343025"/>
          </a:xfrm>
          <a:prstGeom prst="line">
            <a:avLst/>
          </a:prstGeom>
          <a:ln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2">
            <a:extLst>
              <a:ext uri="{FF2B5EF4-FFF2-40B4-BE49-F238E27FC236}">
                <a16:creationId xmlns:a16="http://schemas.microsoft.com/office/drawing/2014/main" id="{168617CC-87DF-00E9-BE8E-3B78ED5A0F30}"/>
              </a:ext>
            </a:extLst>
          </p:cNvPr>
          <p:cNvCxnSpPr/>
          <p:nvPr/>
        </p:nvCxnSpPr>
        <p:spPr>
          <a:xfrm>
            <a:off x="1150777" y="2042939"/>
            <a:ext cx="0" cy="1314450"/>
          </a:xfrm>
          <a:prstGeom prst="line">
            <a:avLst/>
          </a:prstGeom>
          <a:noFill/>
          <a:ln w="6350" cap="flat" cmpd="sng" algn="ctr">
            <a:solidFill>
              <a:srgbClr val="00B0F0"/>
            </a:solidFill>
            <a:prstDash val="sysDash"/>
            <a:miter lim="800000"/>
          </a:ln>
          <a:effectLst/>
        </p:spPr>
      </p:cxnSp>
      <p:cxnSp>
        <p:nvCxnSpPr>
          <p:cNvPr id="16" name="Straight Connector 13">
            <a:extLst>
              <a:ext uri="{FF2B5EF4-FFF2-40B4-BE49-F238E27FC236}">
                <a16:creationId xmlns:a16="http://schemas.microsoft.com/office/drawing/2014/main" id="{E5565631-88DA-EB25-3A4E-855DDCE38AAE}"/>
              </a:ext>
            </a:extLst>
          </p:cNvPr>
          <p:cNvCxnSpPr/>
          <p:nvPr/>
        </p:nvCxnSpPr>
        <p:spPr>
          <a:xfrm>
            <a:off x="2290815" y="2042939"/>
            <a:ext cx="0" cy="1314451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sysDash"/>
            <a:miter lim="800000"/>
          </a:ln>
          <a:effectLst/>
        </p:spPr>
      </p:cxnSp>
      <p:cxnSp>
        <p:nvCxnSpPr>
          <p:cNvPr id="17" name="Straight Connector 14">
            <a:extLst>
              <a:ext uri="{FF2B5EF4-FFF2-40B4-BE49-F238E27FC236}">
                <a16:creationId xmlns:a16="http://schemas.microsoft.com/office/drawing/2014/main" id="{E0AC10C4-22B5-7BAE-216B-54C111F14A49}"/>
              </a:ext>
            </a:extLst>
          </p:cNvPr>
          <p:cNvCxnSpPr/>
          <p:nvPr/>
        </p:nvCxnSpPr>
        <p:spPr>
          <a:xfrm>
            <a:off x="3464502" y="2051992"/>
            <a:ext cx="0" cy="1314450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sysDash"/>
            <a:miter lim="800000"/>
          </a:ln>
          <a:effectLst/>
        </p:spPr>
      </p:cxnSp>
      <p:cxnSp>
        <p:nvCxnSpPr>
          <p:cNvPr id="18" name="Straight Connector 15">
            <a:extLst>
              <a:ext uri="{FF2B5EF4-FFF2-40B4-BE49-F238E27FC236}">
                <a16:creationId xmlns:a16="http://schemas.microsoft.com/office/drawing/2014/main" id="{83BB1A69-0F48-190F-0625-6EF2521F5D92}"/>
              </a:ext>
            </a:extLst>
          </p:cNvPr>
          <p:cNvCxnSpPr/>
          <p:nvPr/>
        </p:nvCxnSpPr>
        <p:spPr>
          <a:xfrm>
            <a:off x="4609371" y="2064565"/>
            <a:ext cx="0" cy="1314450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sysDash"/>
            <a:miter lim="800000"/>
          </a:ln>
          <a:effectLst/>
        </p:spPr>
      </p:cxnSp>
      <p:cxnSp>
        <p:nvCxnSpPr>
          <p:cNvPr id="19" name="Straight Connector 16">
            <a:extLst>
              <a:ext uri="{FF2B5EF4-FFF2-40B4-BE49-F238E27FC236}">
                <a16:creationId xmlns:a16="http://schemas.microsoft.com/office/drawing/2014/main" id="{0AF80D83-E638-194A-31DF-0BC7D8C45DDD}"/>
              </a:ext>
            </a:extLst>
          </p:cNvPr>
          <p:cNvCxnSpPr/>
          <p:nvPr/>
        </p:nvCxnSpPr>
        <p:spPr>
          <a:xfrm>
            <a:off x="5868966" y="2042939"/>
            <a:ext cx="0" cy="1314450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sysDash"/>
            <a:miter lim="800000"/>
          </a:ln>
          <a:effectLst/>
        </p:spPr>
      </p:cxnSp>
      <p:sp>
        <p:nvSpPr>
          <p:cNvPr id="20" name="Text Box 2">
            <a:extLst>
              <a:ext uri="{FF2B5EF4-FFF2-40B4-BE49-F238E27FC236}">
                <a16:creationId xmlns:a16="http://schemas.microsoft.com/office/drawing/2014/main" id="{53C8DEA5-11BB-AA58-C201-D4A94BF6C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87" y="3737531"/>
            <a:ext cx="1176846" cy="635751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Καλλιέργεια επιχειρηματικής κουλτούρας</a:t>
            </a:r>
          </a:p>
        </p:txBody>
      </p:sp>
      <p:sp>
        <p:nvSpPr>
          <p:cNvPr id="21" name="Text Box 2">
            <a:extLst>
              <a:ext uri="{FF2B5EF4-FFF2-40B4-BE49-F238E27FC236}">
                <a16:creationId xmlns:a16="http://schemas.microsoft.com/office/drawing/2014/main" id="{3E1FB991-4BAB-F26D-FB3E-540601EC3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2502" y="3678535"/>
            <a:ext cx="1155668" cy="81689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Ανίχνευση / αναζήτηση επιχειρηματικών ιδεών</a:t>
            </a:r>
          </a:p>
        </p:txBody>
      </p:sp>
      <p:sp>
        <p:nvSpPr>
          <p:cNvPr id="22" name="Text Box 2">
            <a:extLst>
              <a:ext uri="{FF2B5EF4-FFF2-40B4-BE49-F238E27FC236}">
                <a16:creationId xmlns:a16="http://schemas.microsoft.com/office/drawing/2014/main" id="{3655343D-922E-8205-0E84-861D7F305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824" y="3556075"/>
            <a:ext cx="1194226" cy="1454885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Διαμόρφωση επιχειρηματικής ιδέας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&amp;</a:t>
            </a:r>
            <a:r>
              <a:rPr lang="el-G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Καθορισμός επιχειρηματικής ομάδας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l-G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2">
            <a:extLst>
              <a:ext uri="{FF2B5EF4-FFF2-40B4-BE49-F238E27FC236}">
                <a16:creationId xmlns:a16="http://schemas.microsoft.com/office/drawing/2014/main" id="{62699A79-DA41-DCB2-D929-E4113C161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6166" y="3769339"/>
            <a:ext cx="1146411" cy="265457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l-G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 Box 2">
            <a:extLst>
              <a:ext uri="{FF2B5EF4-FFF2-40B4-BE49-F238E27FC236}">
                <a16:creationId xmlns:a16="http://schemas.microsoft.com/office/drawing/2014/main" id="{5964A4B9-3651-0BAC-A5C5-AAE82EFE8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3572" y="3677190"/>
            <a:ext cx="990600" cy="937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Αναζήτηση πιθανών πελατών / χρηστών</a:t>
            </a:r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7339A0FB-E3DE-F6E3-FC4C-E32D75491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6106" y="3784575"/>
            <a:ext cx="1189580" cy="635751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Διαμόρφωση επιχειρηματικού σχεδίου</a:t>
            </a:r>
          </a:p>
        </p:txBody>
      </p:sp>
      <p:sp>
        <p:nvSpPr>
          <p:cNvPr id="26" name="Chevron 22">
            <a:extLst>
              <a:ext uri="{FF2B5EF4-FFF2-40B4-BE49-F238E27FC236}">
                <a16:creationId xmlns:a16="http://schemas.microsoft.com/office/drawing/2014/main" id="{4491D0DA-19B3-2FD9-E7E6-F767D8135415}"/>
              </a:ext>
            </a:extLst>
          </p:cNvPr>
          <p:cNvSpPr/>
          <p:nvPr/>
        </p:nvSpPr>
        <p:spPr>
          <a:xfrm>
            <a:off x="7173034" y="3506973"/>
            <a:ext cx="1610591" cy="1200150"/>
          </a:xfrm>
          <a:prstGeom prst="chevron">
            <a:avLst/>
          </a:prstGeom>
          <a:solidFill>
            <a:schemeClr val="tx2">
              <a:lumMod val="40000"/>
              <a:lumOff val="6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l-GR" dirty="0"/>
          </a:p>
        </p:txBody>
      </p:sp>
      <p:sp>
        <p:nvSpPr>
          <p:cNvPr id="27" name="Text Box 2">
            <a:extLst>
              <a:ext uri="{FF2B5EF4-FFF2-40B4-BE49-F238E27FC236}">
                <a16:creationId xmlns:a16="http://schemas.microsoft.com/office/drawing/2014/main" id="{A8BE87C9-3411-052A-1F5F-16BD7FDCA6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5698" y="3934446"/>
            <a:ext cx="1216155" cy="265457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Ίδρυση</a:t>
            </a:r>
          </a:p>
        </p:txBody>
      </p:sp>
      <p:cxnSp>
        <p:nvCxnSpPr>
          <p:cNvPr id="28" name="Straight Connector 25">
            <a:extLst>
              <a:ext uri="{FF2B5EF4-FFF2-40B4-BE49-F238E27FC236}">
                <a16:creationId xmlns:a16="http://schemas.microsoft.com/office/drawing/2014/main" id="{05905055-D9C2-414B-954D-A73F8407FF9E}"/>
              </a:ext>
            </a:extLst>
          </p:cNvPr>
          <p:cNvCxnSpPr/>
          <p:nvPr/>
        </p:nvCxnSpPr>
        <p:spPr>
          <a:xfrm>
            <a:off x="7173034" y="2028441"/>
            <a:ext cx="0" cy="1314450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sysDash"/>
            <a:miter lim="800000"/>
          </a:ln>
          <a:effectLst/>
        </p:spPr>
      </p:cxnSp>
      <p:sp>
        <p:nvSpPr>
          <p:cNvPr id="33" name="Text Box 2">
            <a:extLst>
              <a:ext uri="{FF2B5EF4-FFF2-40B4-BE49-F238E27FC236}">
                <a16:creationId xmlns:a16="http://schemas.microsoft.com/office/drawing/2014/main" id="{2B681B07-4336-D7FA-5263-2F6E61C0C4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21" y="2049388"/>
            <a:ext cx="1064896" cy="12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l-G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Μαθήματα επιχειρηματι-κότητας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l-G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Σεμινάρια/ διαλέξεις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l-G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 Box 2">
            <a:extLst>
              <a:ext uri="{FF2B5EF4-FFF2-40B4-BE49-F238E27FC236}">
                <a16:creationId xmlns:a16="http://schemas.microsoft.com/office/drawing/2014/main" id="{D22245E2-5CB5-BE2B-7A3D-63EFE154D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795" y="2049388"/>
            <a:ext cx="1176110" cy="1310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l-G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-Εβδομάδες επιχειρηματικό-τητας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l-G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-Διαγωνισμοί επιχειρηματικών ιδεών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l-G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-Ενημέρωση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l-G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5" name="Text Box 2">
            <a:extLst>
              <a:ext uri="{FF2B5EF4-FFF2-40B4-BE49-F238E27FC236}">
                <a16:creationId xmlns:a16="http://schemas.microsoft.com/office/drawing/2014/main" id="{7485C1F2-6AC7-002A-16FD-65DE92C48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2375" y="2064565"/>
            <a:ext cx="1105145" cy="1278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l-G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Εξατομικευμένο 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coaching </a:t>
            </a:r>
            <a:endParaRPr lang="el-G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l-G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6" name="Text Box 2">
            <a:extLst>
              <a:ext uri="{FF2B5EF4-FFF2-40B4-BE49-F238E27FC236}">
                <a16:creationId xmlns:a16="http://schemas.microsoft.com/office/drawing/2014/main" id="{563FE661-F8E2-D94B-D1C1-00CCA7397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1374" y="2049388"/>
            <a:ext cx="1176109" cy="1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l-GR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Εξατομικευμένο 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coaching </a:t>
            </a:r>
            <a:endParaRPr lang="el-GR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l-G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sp>
        <p:nvSpPr>
          <p:cNvPr id="37" name="Text Box 2">
            <a:extLst>
              <a:ext uri="{FF2B5EF4-FFF2-40B4-BE49-F238E27FC236}">
                <a16:creationId xmlns:a16="http://schemas.microsoft.com/office/drawing/2014/main" id="{26086F39-C1E9-92C4-C325-839146AF3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9631" y="2042787"/>
            <a:ext cx="1279079" cy="1379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l-G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l-GR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Εξατομικευμένο 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coaching </a:t>
            </a:r>
            <a:endParaRPr lang="el-GR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l-G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Συμμετοχή σε εκθέσεις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l-G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Δικτύωση με δυνάμει πελάτες</a:t>
            </a:r>
          </a:p>
        </p:txBody>
      </p:sp>
      <p:sp>
        <p:nvSpPr>
          <p:cNvPr id="39" name="Text Box 2">
            <a:extLst>
              <a:ext uri="{FF2B5EF4-FFF2-40B4-BE49-F238E27FC236}">
                <a16:creationId xmlns:a16="http://schemas.microsoft.com/office/drawing/2014/main" id="{D88E8E14-2BAB-E6D2-D5D3-7B10A6978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0131" y="2047507"/>
            <a:ext cx="1419579" cy="1331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l-GR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Σε θέματα: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l-GR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Προστασίας διανοητικής ιδιοκτησίας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l-GR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Έρευνα αγοράς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Marketing</a:t>
            </a:r>
            <a:endParaRPr lang="el-GR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l-GR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Χρηματοδότηση κλπ.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l-GR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l-GR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40" name="Rectangle 33">
            <a:extLst>
              <a:ext uri="{FF2B5EF4-FFF2-40B4-BE49-F238E27FC236}">
                <a16:creationId xmlns:a16="http://schemas.microsoft.com/office/drawing/2014/main" id="{28C7E4D4-5853-A6FF-4156-8B3AA7D3E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8855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 dirty="0"/>
          </a:p>
        </p:txBody>
      </p:sp>
      <p:sp>
        <p:nvSpPr>
          <p:cNvPr id="41" name="Rectangle 35">
            <a:extLst>
              <a:ext uri="{FF2B5EF4-FFF2-40B4-BE49-F238E27FC236}">
                <a16:creationId xmlns:a16="http://schemas.microsoft.com/office/drawing/2014/main" id="{93ADB656-9A7C-2B69-E08B-D23ACAA365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8855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 dirty="0"/>
          </a:p>
        </p:txBody>
      </p:sp>
      <p:sp>
        <p:nvSpPr>
          <p:cNvPr id="42" name="Rectangle 42">
            <a:extLst>
              <a:ext uri="{FF2B5EF4-FFF2-40B4-BE49-F238E27FC236}">
                <a16:creationId xmlns:a16="http://schemas.microsoft.com/office/drawing/2014/main" id="{DB3540A3-646E-0EE3-15E2-B0C2F8F07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14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FBE9AFB9-6F3C-DDD0-1CDE-0DAD4185DC57}"/>
              </a:ext>
            </a:extLst>
          </p:cNvPr>
          <p:cNvSpPr txBox="1">
            <a:spLocks/>
          </p:cNvSpPr>
          <p:nvPr/>
        </p:nvSpPr>
        <p:spPr>
          <a:xfrm>
            <a:off x="171375" y="1123950"/>
            <a:ext cx="4326013" cy="68580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1600" dirty="0"/>
              <a:t>Ερευνητικές / </a:t>
            </a:r>
            <a:br>
              <a:rPr lang="el-GR" sz="1600" dirty="0"/>
            </a:br>
            <a:r>
              <a:rPr lang="el-GR" sz="1600" dirty="0"/>
              <a:t>Εκπαιδευτικές δραστηριότητες</a:t>
            </a:r>
            <a:endParaRPr lang="en-GB" sz="1600" dirty="0"/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5A23D4C1-33C2-54C7-4D60-C6CA9CA50A1F}"/>
              </a:ext>
            </a:extLst>
          </p:cNvPr>
          <p:cNvSpPr txBox="1">
            <a:spLocks/>
          </p:cNvSpPr>
          <p:nvPr/>
        </p:nvSpPr>
        <p:spPr>
          <a:xfrm>
            <a:off x="4648200" y="1162421"/>
            <a:ext cx="3755569" cy="685800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l-GR" sz="1600" dirty="0"/>
              <a:t>Επιχειρηματικό </a:t>
            </a:r>
            <a:br>
              <a:rPr lang="el-GR" sz="1600" dirty="0"/>
            </a:br>
            <a:r>
              <a:rPr lang="el-GR" sz="1600" dirty="0"/>
              <a:t>περιβάλλον</a:t>
            </a:r>
            <a:endParaRPr lang="en-GB" sz="1600" dirty="0"/>
          </a:p>
        </p:txBody>
      </p:sp>
      <p:cxnSp>
        <p:nvCxnSpPr>
          <p:cNvPr id="45" name="Ευθύγραμμο βέλος σύνδεσης 53">
            <a:extLst>
              <a:ext uri="{FF2B5EF4-FFF2-40B4-BE49-F238E27FC236}">
                <a16:creationId xmlns:a16="http://schemas.microsoft.com/office/drawing/2014/main" id="{DD5E4D37-14AC-1647-979E-3AACD2D9807A}"/>
              </a:ext>
            </a:extLst>
          </p:cNvPr>
          <p:cNvCxnSpPr/>
          <p:nvPr/>
        </p:nvCxnSpPr>
        <p:spPr>
          <a:xfrm>
            <a:off x="62520" y="1789187"/>
            <a:ext cx="8662001" cy="53785"/>
          </a:xfrm>
          <a:prstGeom prst="straightConnector1">
            <a:avLst/>
          </a:prstGeom>
          <a:ln w="28575">
            <a:solidFill>
              <a:srgbClr val="00B0F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 Box 2">
            <a:extLst>
              <a:ext uri="{FF2B5EF4-FFF2-40B4-BE49-F238E27FC236}">
                <a16:creationId xmlns:a16="http://schemas.microsoft.com/office/drawing/2014/main" id="{0B47A8F3-C6FD-3918-CD3F-633A20A76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5257" y="3783656"/>
            <a:ext cx="1216155" cy="635751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Εξειδικευμένες συμβουλευτικές υπηρεσίες</a:t>
            </a:r>
          </a:p>
        </p:txBody>
      </p:sp>
      <p:sp>
        <p:nvSpPr>
          <p:cNvPr id="47" name="Text Box 2">
            <a:extLst>
              <a:ext uri="{FF2B5EF4-FFF2-40B4-BE49-F238E27FC236}">
                <a16:creationId xmlns:a16="http://schemas.microsoft.com/office/drawing/2014/main" id="{B2145530-946A-3D14-8D93-0ED96C241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5909" y="2047507"/>
            <a:ext cx="1419579" cy="1331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l-G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Υποστήριξη σε</a:t>
            </a:r>
            <a:r>
              <a:rPr lang="el-GR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l-G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Σύσταση εταιρείας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l-GR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Συμβάσεις - Διαδικασίες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l-GR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l-GR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88636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05B5E-4EB7-E237-CB1C-B4AE1C863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57545C2-3C77-0B6E-0F01-E278A40206C2}"/>
              </a:ext>
            </a:extLst>
          </p:cNvPr>
          <p:cNvSpPr/>
          <p:nvPr/>
        </p:nvSpPr>
        <p:spPr>
          <a:xfrm>
            <a:off x="5004104" y="1941451"/>
            <a:ext cx="3077041" cy="2896551"/>
          </a:xfrm>
          <a:prstGeom prst="rect">
            <a:avLst/>
          </a:prstGeom>
          <a:solidFill>
            <a:srgbClr val="75BD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F9FCF8-5AF3-8D61-6BA2-483CE890587F}"/>
              </a:ext>
            </a:extLst>
          </p:cNvPr>
          <p:cNvSpPr txBox="1"/>
          <p:nvPr/>
        </p:nvSpPr>
        <p:spPr>
          <a:xfrm>
            <a:off x="213037" y="218390"/>
            <a:ext cx="7868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800" b="1" dirty="0">
                <a:solidFill>
                  <a:schemeClr val="bg2"/>
                </a:solidFill>
                <a:sym typeface="Abel"/>
              </a:rPr>
              <a:t>ΔΟΜΕΣ ΥΠΟΣΤΗΡΙΞΗΣ ΕΠΙΧΕΙΡΗΜΑΤΙΚΟΤΗΤΑΣ – </a:t>
            </a:r>
          </a:p>
          <a:p>
            <a:r>
              <a:rPr lang="en-US" sz="1800" b="1" dirty="0">
                <a:solidFill>
                  <a:schemeClr val="bg2"/>
                </a:solidFill>
                <a:sym typeface="Abel"/>
              </a:rPr>
              <a:t>UNISTART HUBS</a:t>
            </a:r>
            <a:endParaRPr lang="el-GR" sz="1800" b="1" dirty="0">
              <a:solidFill>
                <a:schemeClr val="accent3">
                  <a:lumMod val="75000"/>
                </a:schemeClr>
              </a:solidFill>
              <a:sym typeface="Abe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125D12-E58A-A7F5-3034-4EDB6415B2DC}"/>
              </a:ext>
            </a:extLst>
          </p:cNvPr>
          <p:cNvSpPr txBox="1"/>
          <p:nvPr/>
        </p:nvSpPr>
        <p:spPr>
          <a:xfrm>
            <a:off x="213037" y="1103435"/>
            <a:ext cx="8013136" cy="925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l-GR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Σχεδιασμός και ανάπτυξη ενός δικτύου </a:t>
            </a:r>
            <a:r>
              <a:rPr lang="el-GR" sz="16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πέντε δομών</a:t>
            </a:r>
            <a:r>
              <a:rPr lang="el-GR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για την </a:t>
            </a:r>
            <a:r>
              <a:rPr lang="el-GR" sz="16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προώθηση και υποστήριξη της επιχειρηματικότητας έντασης γνώσης</a:t>
            </a:r>
            <a:r>
              <a:rPr lang="el-GR" sz="1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και της καινοτομίας στην Περιφέρεια της Πελοποννήσου.</a:t>
            </a: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B0B2998-60EA-0BC9-D359-79FFC52A9D6B}"/>
              </a:ext>
            </a:extLst>
          </p:cNvPr>
          <p:cNvGrpSpPr/>
          <p:nvPr/>
        </p:nvGrpSpPr>
        <p:grpSpPr>
          <a:xfrm>
            <a:off x="4837599" y="2099679"/>
            <a:ext cx="3077041" cy="2901071"/>
            <a:chOff x="7164759" y="1531041"/>
            <a:chExt cx="4300482" cy="4300482"/>
          </a:xfrm>
        </p:grpSpPr>
        <p:pic>
          <p:nvPicPr>
            <p:cNvPr id="6" name="Picture 5" descr="A map of the island&#10;&#10;Description automatically generated">
              <a:extLst>
                <a:ext uri="{FF2B5EF4-FFF2-40B4-BE49-F238E27FC236}">
                  <a16:creationId xmlns:a16="http://schemas.microsoft.com/office/drawing/2014/main" id="{A726AF78-2EF4-3A16-52BC-0E79BD964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4759" y="1531041"/>
              <a:ext cx="4300482" cy="4300482"/>
            </a:xfrm>
            <a:prstGeom prst="rect">
              <a:avLst/>
            </a:prstGeom>
          </p:spPr>
        </p:pic>
        <p:sp>
          <p:nvSpPr>
            <p:cNvPr id="7" name="Google Shape;4218;p74">
              <a:extLst>
                <a:ext uri="{FF2B5EF4-FFF2-40B4-BE49-F238E27FC236}">
                  <a16:creationId xmlns:a16="http://schemas.microsoft.com/office/drawing/2014/main" id="{AB62E24A-4715-1AD4-39FF-D3BF31963FCB}"/>
                </a:ext>
              </a:extLst>
            </p:cNvPr>
            <p:cNvSpPr/>
            <p:nvPr/>
          </p:nvSpPr>
          <p:spPr>
            <a:xfrm flipH="1">
              <a:off x="10235640" y="2140829"/>
              <a:ext cx="286120" cy="399719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Google Shape;4218;p74">
              <a:extLst>
                <a:ext uri="{FF2B5EF4-FFF2-40B4-BE49-F238E27FC236}">
                  <a16:creationId xmlns:a16="http://schemas.microsoft.com/office/drawing/2014/main" id="{2F3D9F0E-3BE2-F06C-C335-04455FD5FB6A}"/>
                </a:ext>
              </a:extLst>
            </p:cNvPr>
            <p:cNvSpPr/>
            <p:nvPr/>
          </p:nvSpPr>
          <p:spPr>
            <a:xfrm flipH="1">
              <a:off x="10007558" y="2813658"/>
              <a:ext cx="286120" cy="399719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02537AF-097A-676E-2917-6F1EF9599E06}"/>
                </a:ext>
              </a:extLst>
            </p:cNvPr>
            <p:cNvSpPr txBox="1"/>
            <p:nvPr/>
          </p:nvSpPr>
          <p:spPr>
            <a:xfrm>
              <a:off x="9842807" y="2410902"/>
              <a:ext cx="1457682" cy="371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Κόρινθος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88BA77B-3815-CF8B-677E-4555B470BE48}"/>
                </a:ext>
              </a:extLst>
            </p:cNvPr>
            <p:cNvSpPr txBox="1"/>
            <p:nvPr/>
          </p:nvSpPr>
          <p:spPr>
            <a:xfrm>
              <a:off x="9842808" y="3118039"/>
              <a:ext cx="1357904" cy="371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Ναύπλιο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Google Shape;4218;p74">
              <a:extLst>
                <a:ext uri="{FF2B5EF4-FFF2-40B4-BE49-F238E27FC236}">
                  <a16:creationId xmlns:a16="http://schemas.microsoft.com/office/drawing/2014/main" id="{C1CA2CBA-205B-E104-516C-7DCF948F5276}"/>
                </a:ext>
              </a:extLst>
            </p:cNvPr>
            <p:cNvSpPr/>
            <p:nvPr/>
          </p:nvSpPr>
          <p:spPr>
            <a:xfrm flipH="1">
              <a:off x="9435220" y="3787141"/>
              <a:ext cx="286120" cy="399719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DEBE538-2E73-C247-8327-B0731B17D35A}"/>
                </a:ext>
              </a:extLst>
            </p:cNvPr>
            <p:cNvSpPr txBox="1"/>
            <p:nvPr/>
          </p:nvSpPr>
          <p:spPr>
            <a:xfrm>
              <a:off x="9163856" y="4106399"/>
              <a:ext cx="1357904" cy="371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Σπάρτη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Google Shape;4218;p74">
              <a:extLst>
                <a:ext uri="{FF2B5EF4-FFF2-40B4-BE49-F238E27FC236}">
                  <a16:creationId xmlns:a16="http://schemas.microsoft.com/office/drawing/2014/main" id="{09AB5528-63C9-B3B0-3CDC-7213B4B61573}"/>
                </a:ext>
              </a:extLst>
            </p:cNvPr>
            <p:cNvSpPr/>
            <p:nvPr/>
          </p:nvSpPr>
          <p:spPr>
            <a:xfrm flipH="1">
              <a:off x="8747439" y="3941029"/>
              <a:ext cx="286120" cy="399719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EF46240-CAAC-8745-A6D3-E825885298BE}"/>
                </a:ext>
              </a:extLst>
            </p:cNvPr>
            <p:cNvSpPr txBox="1"/>
            <p:nvPr/>
          </p:nvSpPr>
          <p:spPr>
            <a:xfrm>
              <a:off x="8305989" y="4224847"/>
              <a:ext cx="1541690" cy="371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Καλαμάτα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Google Shape;4218;p74">
              <a:extLst>
                <a:ext uri="{FF2B5EF4-FFF2-40B4-BE49-F238E27FC236}">
                  <a16:creationId xmlns:a16="http://schemas.microsoft.com/office/drawing/2014/main" id="{32D00F3D-0F93-3F22-C7A7-30064744EE73}"/>
                </a:ext>
              </a:extLst>
            </p:cNvPr>
            <p:cNvSpPr/>
            <p:nvPr/>
          </p:nvSpPr>
          <p:spPr>
            <a:xfrm flipH="1">
              <a:off x="9292160" y="2904205"/>
              <a:ext cx="286120" cy="399719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D83C123-809D-FE9E-F4AE-7799F2E0258F}"/>
                </a:ext>
              </a:extLst>
            </p:cNvPr>
            <p:cNvSpPr txBox="1"/>
            <p:nvPr/>
          </p:nvSpPr>
          <p:spPr>
            <a:xfrm>
              <a:off x="8977632" y="3213376"/>
              <a:ext cx="1357904" cy="371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Τρίπολη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86941B8F-7A4B-13EE-F68B-0A65791292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456451"/>
              </p:ext>
            </p:extLst>
          </p:nvPr>
        </p:nvGraphicFramePr>
        <p:xfrm>
          <a:off x="-32112" y="2028559"/>
          <a:ext cx="4603220" cy="2901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1" name="Picture 20" descr="A blue and yellow text on a black background&#10;&#10;AI-generated content may be incorrect.">
            <a:extLst>
              <a:ext uri="{FF2B5EF4-FFF2-40B4-BE49-F238E27FC236}">
                <a16:creationId xmlns:a16="http://schemas.microsoft.com/office/drawing/2014/main" id="{62428729-BA8F-CA0F-AD9C-50F74F42DC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7689" y="155085"/>
            <a:ext cx="1106951" cy="65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594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243E8-0900-EAA1-678A-913CE2B91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A2E6683-8FF0-B919-5F1A-36BA15331514}"/>
              </a:ext>
            </a:extLst>
          </p:cNvPr>
          <p:cNvSpPr txBox="1"/>
          <p:nvPr/>
        </p:nvSpPr>
        <p:spPr>
          <a:xfrm>
            <a:off x="213037" y="218390"/>
            <a:ext cx="7868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800" b="1" dirty="0">
                <a:solidFill>
                  <a:schemeClr val="bg2"/>
                </a:solidFill>
                <a:sym typeface="Abel"/>
              </a:rPr>
              <a:t>ΕΠΙΠΕΔΑ ΥΠΟΣΤΗΡΙΞΗΣ </a:t>
            </a:r>
            <a:endParaRPr lang="el-GR" sz="1800" b="1" dirty="0">
              <a:solidFill>
                <a:schemeClr val="accent3">
                  <a:lumMod val="75000"/>
                </a:schemeClr>
              </a:solidFill>
              <a:sym typeface="Abe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B3299C-EFAF-302F-486E-DE452843101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40197" y="2453469"/>
            <a:ext cx="2682563" cy="1928090"/>
          </a:xfrm>
          <a:prstGeom prst="rect">
            <a:avLst/>
          </a:prstGeom>
          <a:ln w="0">
            <a:noFill/>
          </a:ln>
          <a:effectLst>
            <a:outerShdw blurRad="291960" dist="139498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9" descr="A group of people in a lecture hall&#10;&#10;Description automatically generated">
            <a:extLst>
              <a:ext uri="{FF2B5EF4-FFF2-40B4-BE49-F238E27FC236}">
                <a16:creationId xmlns:a16="http://schemas.microsoft.com/office/drawing/2014/main" id="{8E045F69-CE28-7FF5-0506-D3F1508E5456}"/>
              </a:ext>
            </a:extLst>
          </p:cNvPr>
          <p:cNvPicPr/>
          <p:nvPr/>
        </p:nvPicPr>
        <p:blipFill>
          <a:blip r:embed="rId3"/>
          <a:srcRect r="6855"/>
          <a:stretch/>
        </p:blipFill>
        <p:spPr>
          <a:xfrm>
            <a:off x="5578594" y="2476330"/>
            <a:ext cx="2682563" cy="1928090"/>
          </a:xfrm>
          <a:prstGeom prst="rect">
            <a:avLst/>
          </a:prstGeom>
          <a:ln w="0">
            <a:noFill/>
          </a:ln>
          <a:effectLst>
            <a:outerShdw blurRad="291960" dist="139498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D70E8B4B-02D9-2196-5ACE-B92E8FD7F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7726" y="2476330"/>
            <a:ext cx="2540306" cy="1905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E0CC72F-6FB9-0BE2-88EA-F1BB091A1634}"/>
              </a:ext>
            </a:extLst>
          </p:cNvPr>
          <p:cNvSpPr/>
          <p:nvPr/>
        </p:nvSpPr>
        <p:spPr>
          <a:xfrm>
            <a:off x="207940" y="1307001"/>
            <a:ext cx="2575884" cy="106807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/>
              <a:t>1</a:t>
            </a:r>
            <a:r>
              <a:rPr lang="el-GR" b="1" baseline="30000" dirty="0"/>
              <a:t>ο</a:t>
            </a:r>
            <a:r>
              <a:rPr lang="el-GR" b="1" dirty="0"/>
              <a:t> Επίπεδο</a:t>
            </a:r>
          </a:p>
          <a:p>
            <a:pPr algn="ctr"/>
            <a:r>
              <a:rPr lang="el-GR" dirty="0"/>
              <a:t>Καλλιέργεια και ανάπτυξη ιδεών μέσα από διαγωνιστικές διαδικασίες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A59E858-6803-AADA-4E63-EFE88C2B4761}"/>
              </a:ext>
            </a:extLst>
          </p:cNvPr>
          <p:cNvSpPr/>
          <p:nvPr/>
        </p:nvSpPr>
        <p:spPr>
          <a:xfrm>
            <a:off x="2919937" y="1307001"/>
            <a:ext cx="2575884" cy="106807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/>
              <a:t>2</a:t>
            </a:r>
            <a:r>
              <a:rPr lang="el-GR" b="1" baseline="30000" dirty="0"/>
              <a:t>ο</a:t>
            </a:r>
            <a:r>
              <a:rPr lang="el-GR" b="1" dirty="0"/>
              <a:t> Επίπεδο</a:t>
            </a:r>
          </a:p>
          <a:p>
            <a:pPr algn="ctr"/>
            <a:r>
              <a:rPr lang="el-GR" dirty="0"/>
              <a:t>Εξατομικευμένη καθοδήγηση επιχειρήσεων μέσα από </a:t>
            </a:r>
            <a:r>
              <a:rPr lang="en-US" dirty="0"/>
              <a:t>mentoring - coaching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E9E761F-7E2B-C4B8-B9DE-75F44CF102CF}"/>
              </a:ext>
            </a:extLst>
          </p:cNvPr>
          <p:cNvSpPr/>
          <p:nvPr/>
        </p:nvSpPr>
        <p:spPr>
          <a:xfrm>
            <a:off x="5631934" y="1307001"/>
            <a:ext cx="2575884" cy="106807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  <a:r>
              <a:rPr lang="el-GR" b="1" baseline="30000" dirty="0"/>
              <a:t>ο</a:t>
            </a:r>
            <a:r>
              <a:rPr lang="el-GR" b="1" dirty="0"/>
              <a:t> Επίπεδο</a:t>
            </a:r>
          </a:p>
          <a:p>
            <a:pPr algn="ctr"/>
            <a:r>
              <a:rPr lang="el-GR" dirty="0"/>
              <a:t>Ενημέρωση τοπικής κοινότητας και διασύνδεση εμπλεκόμενων μερών</a:t>
            </a:r>
            <a:endParaRPr lang="en-US" dirty="0"/>
          </a:p>
        </p:txBody>
      </p:sp>
      <p:pic>
        <p:nvPicPr>
          <p:cNvPr id="28" name="Picture 27" descr="A blue and yellow text on a black background&#10;&#10;AI-generated content may be incorrect.">
            <a:extLst>
              <a:ext uri="{FF2B5EF4-FFF2-40B4-BE49-F238E27FC236}">
                <a16:creationId xmlns:a16="http://schemas.microsoft.com/office/drawing/2014/main" id="{B3091A96-6D07-6CB8-9C1E-E748724625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7689" y="155085"/>
            <a:ext cx="1106951" cy="65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479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564E37-F700-6AAD-2100-B447C15DB12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4C2A31-DEEC-C03F-6573-924829D5B08C}"/>
              </a:ext>
            </a:extLst>
          </p:cNvPr>
          <p:cNvSpPr txBox="1"/>
          <p:nvPr/>
        </p:nvSpPr>
        <p:spPr>
          <a:xfrm>
            <a:off x="213037" y="218390"/>
            <a:ext cx="7868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800" b="1" dirty="0">
                <a:solidFill>
                  <a:schemeClr val="bg2"/>
                </a:solidFill>
                <a:sym typeface="Abel"/>
              </a:rPr>
              <a:t>ΔΡΑΣΕΙΣ 1</a:t>
            </a:r>
            <a:r>
              <a:rPr lang="el-GR" sz="1800" b="1" baseline="30000" dirty="0">
                <a:solidFill>
                  <a:schemeClr val="bg2"/>
                </a:solidFill>
                <a:sym typeface="Abel"/>
              </a:rPr>
              <a:t>ου</a:t>
            </a:r>
            <a:r>
              <a:rPr lang="el-GR" sz="1800" b="1" dirty="0">
                <a:solidFill>
                  <a:schemeClr val="bg2"/>
                </a:solidFill>
                <a:sym typeface="Abel"/>
              </a:rPr>
              <a:t> ΕΠΙΠΕΔΟΥ: ΚΑΛΛΙΕΡΓΕΙΑ ΚΑΙΝΟΤΟΜΙΑΣ</a:t>
            </a:r>
            <a:endParaRPr lang="el-GR" sz="1800" b="1" dirty="0">
              <a:solidFill>
                <a:schemeClr val="accent3">
                  <a:lumMod val="75000"/>
                </a:schemeClr>
              </a:solidFill>
              <a:sym typeface="Abel"/>
            </a:endParaRPr>
          </a:p>
        </p:txBody>
      </p:sp>
      <p:graphicFrame>
        <p:nvGraphicFramePr>
          <p:cNvPr id="5" name="Diagram5">
            <a:extLst>
              <a:ext uri="{FF2B5EF4-FFF2-40B4-BE49-F238E27FC236}">
                <a16:creationId xmlns:a16="http://schemas.microsoft.com/office/drawing/2014/main" id="{517C86CC-3CDC-A003-85F4-879853CE57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2845217"/>
              </p:ext>
            </p:extLst>
          </p:nvPr>
        </p:nvGraphicFramePr>
        <p:xfrm>
          <a:off x="356472" y="1237130"/>
          <a:ext cx="7868108" cy="3478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 descr="A blue and yellow text on a black background&#10;&#10;AI-generated content may be incorrect.">
            <a:extLst>
              <a:ext uri="{FF2B5EF4-FFF2-40B4-BE49-F238E27FC236}">
                <a16:creationId xmlns:a16="http://schemas.microsoft.com/office/drawing/2014/main" id="{6876BCF0-28F9-BD25-D4B4-56754117C0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7689" y="155085"/>
            <a:ext cx="1106951" cy="65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057777"/>
      </p:ext>
    </p:extLst>
  </p:cSld>
  <p:clrMapOvr>
    <a:masterClrMapping/>
  </p:clrMapOvr>
</p:sld>
</file>

<file path=ppt/theme/theme1.xml><?xml version="1.0" encoding="utf-8"?>
<a:theme xmlns:a="http://schemas.openxmlformats.org/drawingml/2006/main" name="World After Coronavirus by Slidesgo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2297</TotalTime>
  <Words>651</Words>
  <Application>Microsoft Office PowerPoint</Application>
  <PresentationFormat>On-screen Show (16:9)</PresentationFormat>
  <Paragraphs>101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Open Sans</vt:lpstr>
      <vt:lpstr>Paytone One</vt:lpstr>
      <vt:lpstr>Wingdings</vt:lpstr>
      <vt:lpstr>Archivo</vt:lpstr>
      <vt:lpstr>Calibri</vt:lpstr>
      <vt:lpstr>Raleway SemiBold</vt:lpstr>
      <vt:lpstr>Inter</vt:lpstr>
      <vt:lpstr>Abel</vt:lpstr>
      <vt:lpstr>Fira Sans</vt:lpstr>
      <vt:lpstr>Arial</vt:lpstr>
      <vt:lpstr>Roboto Condensed Light</vt:lpstr>
      <vt:lpstr>World After Coronavirus by Slidesgo</vt:lpstr>
      <vt:lpstr>Εισαγωγή στους μηχανισμούς υποστήριξης της επιχειρηματικότητας και της καινοτομίας</vt:lpstr>
      <vt:lpstr>ΣΥΣΤΑΤΙΚΑ ΣΤΟΙΧΕΙΑ ΕΘΝΙΚΟΥ ΣΥΣΤΗΜΑΤΟΣ ΚΑΙΝΟΤΟΜΙΑΣ</vt:lpstr>
      <vt:lpstr>ΕΠΙΧΕΙΡΗΜΑΤΙΚΟΤΗΤΑ ΕΝΤΑΣΗΣ ΓΝΩΣΗΣ - ΕΝΑΣ ΜΗΧΑΝΙΣΜΟΣ ΜΕΤΑΣΧΗΜΑΤΙΣΜΟΥ</vt:lpstr>
      <vt:lpstr>ΦΟΡΕΙΣ ΥΠΟΣΤΗΡΙΞΗΣ ΚΑΙΝΟΤΟΜΟΥ ΕΠΙΧΕΙΡΗΜΑΤΙΚΟΤΗΤΑΣv</vt:lpstr>
      <vt:lpstr>ΦΟΡΕΙΣ ΥΠΟΣΤΗΡΙΞΗΣ ΚΑΙΝΟΤΟΜΟΥ ΕΠΙΧΕΙΡΗΜΑΤΙΚΟΤΗΤΑΣ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Η ΣΗΜΑΣΙΑ ΤΩΝ ΜΗΧΑΝΙΣΜΩΝ ΚΑΙ ΤΩΝ ΔΟΜΩΝ ΥΠΟΣΤΗΡΙΞΗΣ ΤΗΣ ΚΑΙΝΟΤΟΜΟΥ ΕΠΙΧΕΙΡΗΜΑΤΙΚΟΤΗΤΑΣ</dc:title>
  <dc:creator>New Partner</dc:creator>
  <cp:lastModifiedBy>Eleni Mitsea</cp:lastModifiedBy>
  <cp:revision>92</cp:revision>
  <dcterms:modified xsi:type="dcterms:W3CDTF">2025-03-19T12:35:49Z</dcterms:modified>
</cp:coreProperties>
</file>