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10" r:id="rId3"/>
    <p:sldId id="322" r:id="rId4"/>
    <p:sldId id="324" r:id="rId5"/>
    <p:sldId id="326" r:id="rId6"/>
    <p:sldId id="261" r:id="rId7"/>
    <p:sldId id="311" r:id="rId8"/>
    <p:sldId id="312" r:id="rId9"/>
    <p:sldId id="393" r:id="rId10"/>
    <p:sldId id="394" r:id="rId11"/>
    <p:sldId id="313" r:id="rId12"/>
    <p:sldId id="314" r:id="rId13"/>
    <p:sldId id="270" r:id="rId14"/>
    <p:sldId id="271" r:id="rId15"/>
    <p:sldId id="304" r:id="rId16"/>
    <p:sldId id="395" r:id="rId17"/>
    <p:sldId id="269" r:id="rId18"/>
    <p:sldId id="325" r:id="rId19"/>
    <p:sldId id="315" r:id="rId20"/>
    <p:sldId id="276" r:id="rId21"/>
    <p:sldId id="278" r:id="rId22"/>
    <p:sldId id="368" r:id="rId23"/>
    <p:sldId id="365" r:id="rId24"/>
    <p:sldId id="279" r:id="rId25"/>
    <p:sldId id="280" r:id="rId26"/>
    <p:sldId id="316" r:id="rId27"/>
    <p:sldId id="317" r:id="rId28"/>
    <p:sldId id="318" r:id="rId29"/>
    <p:sldId id="319" r:id="rId30"/>
    <p:sldId id="320" r:id="rId31"/>
    <p:sldId id="321" r:id="rId32"/>
    <p:sldId id="372" r:id="rId33"/>
    <p:sldId id="305" r:id="rId34"/>
    <p:sldId id="306" r:id="rId3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4F5AE-03BF-4F8E-94E5-F35F25A27217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EF380-C980-4EAB-B5FB-5C227E1B2E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51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8AB2B-4F6D-4FC8-82D9-2AD3BE73619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10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92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34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63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260B90-EB17-4553-985D-7F067E5A3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2AE2706-E262-4970-86B3-C97EE173C1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AAB1-AE05-49D4-985E-E27557AB1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BED1FD5-D9E8-43E5-9D4E-8E5C642A34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5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34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8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37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335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44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27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3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5568-ABCB-4AFC-8D05-85FE5BC87EA0}" type="datetimeFigureOut">
              <a:rPr lang="el-GR" smtClean="0"/>
              <a:t>22/10/2019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0791-EEF2-4290-B1BF-AF689AB00D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01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4295775" y="5876926"/>
            <a:ext cx="3879850" cy="57626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000" b="1" dirty="0"/>
              <a:t>Δρ. </a:t>
            </a:r>
            <a:r>
              <a:rPr lang="el-GR" altLang="el-GR" sz="2000" b="1" dirty="0" err="1"/>
              <a:t>Ασαρίδης</a:t>
            </a:r>
            <a:r>
              <a:rPr lang="el-GR" altLang="el-GR" sz="2000" b="1" dirty="0"/>
              <a:t> Ηλίας</a:t>
            </a:r>
            <a:r>
              <a:rPr lang="en-US" altLang="el-GR" sz="2000" b="1" dirty="0"/>
              <a:t> – </a:t>
            </a:r>
            <a:br>
              <a:rPr lang="el-GR" altLang="el-GR" sz="2000" b="1" dirty="0"/>
            </a:br>
            <a:r>
              <a:rPr lang="el-GR" altLang="el-GR" sz="2000" b="1" dirty="0"/>
              <a:t>Δρ. Αντωνόπουλος Χρήστος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251" y="618283"/>
            <a:ext cx="77724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ΔΙΚΤΥΑ ΚΙΝΗΤΩΝ ΕΠΙΚΟΙΝΩΝΙΩΝ</a:t>
            </a:r>
          </a:p>
        </p:txBody>
      </p:sp>
      <p:pic>
        <p:nvPicPr>
          <p:cNvPr id="3076" name="Picture 3" descr="C:\Users\Πάνος\Desktop\iStock_000009299805Large_for_cy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1304925"/>
            <a:ext cx="811847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47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59BC1B04-BC58-4CDE-B34C-4B73861D54C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l-G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πρόσβαση με διαίρεση συχνότητας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4318353F-C9A7-48E9-BC05-8017CB9ED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8229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Το πλήθος των καναλιών, τα οποία υποστηρίζονται ταυτόχρονα σε ένα σύστημα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FDMA </a:t>
            </a: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είναι: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4CFEC1B2-04F6-456F-8C4F-949DA0916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29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l-GR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Παράδειγμα: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Σε χρήστη ασύρματου δικτύου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FDMA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εκχωρούνται 12.5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MHz.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Αν το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12.5 MHz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το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guard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10 KHz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και το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30 KHz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να βρείτε το πλήθος των διαθέσιμων καναλιών</a:t>
            </a:r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B2F1E5A8-4B2B-434A-ACB4-D5CCCF1DA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όπου: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η συνολική κατανομή φάσματος,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guard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η ζώνη φύλαξης και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το εύρος ζώνης κάθε καναλιού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A8523-4C86-4941-B509-FB00C7E7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407" y="2743227"/>
            <a:ext cx="2447619" cy="457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24000" y="404664"/>
            <a:ext cx="9144000" cy="449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200" b="1" dirty="0"/>
              <a:t>Πολυπλεξία στ</a:t>
            </a:r>
            <a:r>
              <a:rPr lang="en-US" sz="1200" b="1" dirty="0"/>
              <a:t>o </a:t>
            </a:r>
            <a:r>
              <a:rPr lang="el-GR" sz="1200" b="1" dirty="0"/>
              <a:t>Χρόνο (</a:t>
            </a:r>
            <a:r>
              <a:rPr lang="en-US" sz="1200" b="1" dirty="0"/>
              <a:t>Time Division Multiple Access)</a:t>
            </a:r>
            <a:endParaRPr lang="el-GR" sz="1200" b="1" dirty="0"/>
          </a:p>
          <a:p>
            <a:pPr algn="just">
              <a:lnSpc>
                <a:spcPct val="150000"/>
              </a:lnSpc>
            </a:pPr>
            <a:endParaRPr lang="en-US" sz="1200" b="1" dirty="0"/>
          </a:p>
          <a:p>
            <a:pPr algn="just">
              <a:lnSpc>
                <a:spcPct val="150000"/>
              </a:lnSpc>
            </a:pPr>
            <a:r>
              <a:rPr lang="el-GR" sz="1200" b="1" dirty="0"/>
              <a:t>Η πληροφορία διοχετεύεται σε τμήματα που διαδέχονται το ένα το άλλο στο χρόνο. Κάθε χρήστης μεταδίδει συγκεκριμένη χρονική στιγμή που καλείται </a:t>
            </a:r>
            <a:r>
              <a:rPr lang="el-GR" sz="1200" b="1" dirty="0" err="1"/>
              <a:t>χρονοθυρίδα</a:t>
            </a:r>
            <a:r>
              <a:rPr lang="el-GR" sz="1200" b="1" dirty="0"/>
              <a:t>.</a:t>
            </a:r>
          </a:p>
          <a:p>
            <a:pPr algn="just">
              <a:lnSpc>
                <a:spcPct val="150000"/>
              </a:lnSpc>
            </a:pPr>
            <a:endParaRPr lang="el-GR" sz="1200" b="1" dirty="0"/>
          </a:p>
          <a:p>
            <a:pPr algn="just">
              <a:lnSpc>
                <a:spcPct val="150000"/>
              </a:lnSpc>
            </a:pPr>
            <a:r>
              <a:rPr lang="el-GR" sz="1200" b="1" dirty="0"/>
              <a:t>Έτσι, πολλές συνομιλίες είναι δυνατόν να λάβουν χώρα ταυτόχρονα χρησιμοποιώντας μια συχνότητα. Η ταχύτητα κάθε καναλιού υποβιβάζεται κατά τον αριθμό των </a:t>
            </a:r>
            <a:r>
              <a:rPr lang="el-GR" sz="1200" b="1" dirty="0" err="1"/>
              <a:t>χρονοθυρίδων</a:t>
            </a:r>
            <a:r>
              <a:rPr lang="el-GR" sz="1200" b="1" dirty="0"/>
              <a:t>.</a:t>
            </a:r>
          </a:p>
          <a:p>
            <a:pPr algn="just">
              <a:lnSpc>
                <a:spcPct val="150000"/>
              </a:lnSpc>
            </a:pPr>
            <a:endParaRPr lang="el-GR" sz="1200" b="1" dirty="0"/>
          </a:p>
          <a:p>
            <a:pPr algn="just">
              <a:lnSpc>
                <a:spcPct val="150000"/>
              </a:lnSpc>
            </a:pPr>
            <a:r>
              <a:rPr lang="el-GR" sz="1200" b="1" dirty="0"/>
              <a:t>Στο GSM η χρήση του TDMA γίνεται για τη διαφοροποίηση των οχτώ καναλιών που υπάρχουν σε κάθε συχνότητα (πλαίσιο 8 </a:t>
            </a:r>
            <a:r>
              <a:rPr lang="el-GR" sz="1200" b="1" dirty="0" err="1"/>
              <a:t>χρονοθυρίδων</a:t>
            </a:r>
            <a:r>
              <a:rPr lang="el-GR" sz="1200" b="1" dirty="0"/>
              <a:t>).</a:t>
            </a:r>
          </a:p>
          <a:p>
            <a:pPr algn="just">
              <a:lnSpc>
                <a:spcPct val="150000"/>
              </a:lnSpc>
            </a:pPr>
            <a:endParaRPr lang="el-GR" sz="1200" b="1" dirty="0"/>
          </a:p>
          <a:p>
            <a:pPr algn="just">
              <a:lnSpc>
                <a:spcPct val="150000"/>
              </a:lnSpc>
            </a:pPr>
            <a:r>
              <a:rPr lang="el-GR" sz="1200" b="1" dirty="0"/>
              <a:t>• Άρα, το κανάλι στο GSM προσδιορίζεται από τη συχνότητα αλλά και από τη </a:t>
            </a:r>
            <a:r>
              <a:rPr lang="el-GR" sz="1200" b="1" dirty="0" err="1"/>
              <a:t>χρονοθυρίδα</a:t>
            </a:r>
            <a:r>
              <a:rPr lang="el-GR" sz="1200" b="1" dirty="0"/>
              <a:t>.</a:t>
            </a:r>
          </a:p>
          <a:p>
            <a:pPr algn="just">
              <a:lnSpc>
                <a:spcPct val="150000"/>
              </a:lnSpc>
            </a:pPr>
            <a:endParaRPr lang="el-GR" sz="1200" b="1" dirty="0"/>
          </a:p>
          <a:p>
            <a:pPr algn="just">
              <a:lnSpc>
                <a:spcPct val="150000"/>
              </a:lnSpc>
            </a:pPr>
            <a:r>
              <a:rPr lang="el-GR" sz="1200" b="1" dirty="0"/>
              <a:t>•Αν K συχνότητες διαθέτει μία κυψέλη, τότε ταυτόχρονα μπορούν να εξυπηρετηθούν 8K χρήστες (ένας χρήστης για κάθε μία από τις 8 </a:t>
            </a:r>
            <a:r>
              <a:rPr lang="el-GR" sz="1200" b="1" dirty="0" err="1"/>
              <a:t>χρονοθυρίδες</a:t>
            </a:r>
            <a:r>
              <a:rPr lang="el-GR" sz="1200" b="1" dirty="0"/>
              <a:t> και για κάθε συχνότητα)</a:t>
            </a:r>
          </a:p>
          <a:p>
            <a:pPr algn="just">
              <a:lnSpc>
                <a:spcPct val="150000"/>
              </a:lnSpc>
            </a:pPr>
            <a:endParaRPr lang="el-GR" sz="1200" b="1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8" y="4725145"/>
            <a:ext cx="2063102" cy="18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WEB_TEL_CEID_LOGO_OUT_BLACK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24000" y="314648"/>
            <a:ext cx="9144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1400" b="1" dirty="0"/>
              <a:t>Εισαγωγικά Στοιχεία για το CDMA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  <a:p>
            <a:pPr>
              <a:lnSpc>
                <a:spcPct val="150000"/>
              </a:lnSpc>
            </a:pPr>
            <a:r>
              <a:rPr lang="en-US" sz="1400" b="1" dirty="0"/>
              <a:t>CDMA: Code</a:t>
            </a:r>
            <a:r>
              <a:rPr lang="el-GR" sz="1400" b="1" dirty="0"/>
              <a:t> </a:t>
            </a:r>
            <a:r>
              <a:rPr lang="en-US" sz="1400" b="1" dirty="0"/>
              <a:t>Division</a:t>
            </a:r>
            <a:r>
              <a:rPr lang="el-GR" sz="1400" b="1" dirty="0"/>
              <a:t> </a:t>
            </a:r>
            <a:r>
              <a:rPr lang="en-US" sz="1400" b="1" dirty="0"/>
              <a:t>Multiple</a:t>
            </a:r>
            <a:r>
              <a:rPr lang="el-GR" sz="1400" b="1" dirty="0"/>
              <a:t> </a:t>
            </a:r>
            <a:r>
              <a:rPr lang="en-US" sz="1400" b="1" dirty="0"/>
              <a:t>Access</a:t>
            </a:r>
          </a:p>
          <a:p>
            <a:pPr>
              <a:lnSpc>
                <a:spcPct val="150000"/>
              </a:lnSpc>
            </a:pPr>
            <a:r>
              <a:rPr lang="el-GR" sz="1400" b="1" dirty="0"/>
              <a:t>Χρήση σε στρατιωτικές εφαρμογές από δεκαετίες</a:t>
            </a:r>
          </a:p>
          <a:p>
            <a:pPr>
              <a:lnSpc>
                <a:spcPct val="150000"/>
              </a:lnSpc>
            </a:pPr>
            <a:r>
              <a:rPr lang="el-GR" sz="1400" b="1" dirty="0"/>
              <a:t>Βάση των συστημάτων 3</a:t>
            </a:r>
            <a:r>
              <a:rPr lang="el-GR" sz="1400" b="1" baseline="30000" dirty="0"/>
              <a:t>ης</a:t>
            </a:r>
            <a:r>
              <a:rPr lang="el-GR" sz="1400" b="1" dirty="0"/>
              <a:t> γενιάς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  <a:p>
            <a:pPr>
              <a:lnSpc>
                <a:spcPct val="150000"/>
              </a:lnSpc>
            </a:pPr>
            <a:r>
              <a:rPr lang="el-GR" sz="1400" b="1" dirty="0"/>
              <a:t>Όλοι οι χρήστες:</a:t>
            </a:r>
          </a:p>
          <a:p>
            <a:pPr>
              <a:lnSpc>
                <a:spcPct val="150000"/>
              </a:lnSpc>
            </a:pPr>
            <a:r>
              <a:rPr lang="el-GR" sz="1400" b="1" dirty="0"/>
              <a:t>σε όλο το φάσμα συχνοτήτων(στο ίδιο)</a:t>
            </a:r>
          </a:p>
          <a:p>
            <a:pPr>
              <a:lnSpc>
                <a:spcPct val="150000"/>
              </a:lnSpc>
            </a:pPr>
            <a:r>
              <a:rPr lang="el-GR" sz="1400" b="1" dirty="0"/>
              <a:t>την ίδια στιγμή</a:t>
            </a:r>
            <a:r>
              <a:rPr lang="en-US" sz="1400" b="1" dirty="0"/>
              <a:t> </a:t>
            </a:r>
            <a:r>
              <a:rPr lang="el-GR" sz="1400" b="1" dirty="0"/>
              <a:t>με ιδιαίτερο κώδικα, που χρησιμοποιείται για τη διαμόρφωση του σήματος.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  <a:p>
            <a:pPr>
              <a:lnSpc>
                <a:spcPct val="150000"/>
              </a:lnSpc>
            </a:pPr>
            <a:r>
              <a:rPr lang="el-GR" sz="1400" b="1" dirty="0"/>
              <a:t>Η πληροφορία πολλαπλασιάζεται με μία </a:t>
            </a:r>
            <a:r>
              <a:rPr lang="el-GR" sz="1400" b="1" dirty="0" err="1"/>
              <a:t>κωδική</a:t>
            </a:r>
            <a:r>
              <a:rPr lang="el-GR" sz="1400" b="1" dirty="0"/>
              <a:t> ακολουθία</a:t>
            </a:r>
            <a:r>
              <a:rPr lang="en-US" sz="1400" b="1" dirty="0"/>
              <a:t> </a:t>
            </a:r>
            <a:r>
              <a:rPr lang="el-GR" sz="1400" b="1" dirty="0"/>
              <a:t>(κώδικας), που είναι μοναδική για κάθε χρήστη.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  <a:p>
            <a:pPr>
              <a:lnSpc>
                <a:spcPct val="150000"/>
              </a:lnSpc>
            </a:pPr>
            <a:r>
              <a:rPr lang="el-GR" sz="1400" b="1" dirty="0"/>
              <a:t>Στον δέκτη, ένας νέος πολλαπλασιασμός με τον ίδιο κώδικα λαμβάνει χώρα. Οι κώδικες είναι τέτοιοι ώστε να μπορεί ο δέκτης να αναγνωρίσει το μήνυμα του αποστολέα, χωρίς να τον επηρεάζουν οι μεταδόσεις άλλων χρηστών που επίσης λαμβάνει.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  <a:p>
            <a:pPr>
              <a:lnSpc>
                <a:spcPct val="150000"/>
              </a:lnSpc>
            </a:pPr>
            <a:r>
              <a:rPr lang="el-GR" sz="1400" b="1" u="sng" dirty="0"/>
              <a:t>Άρα: μεταδίδουν ταυτόχρονα, συχνότητα, (κατάλληλοι) μεταδίδουν πολλοί χρήστες ταυτόχρονα στην ίδια συχνότητα χωρίς πρόβλημα αρκεί οι κώδικες των χρηστών να είναι κατάλληλοι).</a:t>
            </a:r>
          </a:p>
          <a:p>
            <a:pPr>
              <a:lnSpc>
                <a:spcPct val="150000"/>
              </a:lnSpc>
            </a:pPr>
            <a:endParaRPr lang="el-GR" sz="1400" b="1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512" y="620688"/>
            <a:ext cx="26549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WEB_TEL_CEID_LOGO_OUT_BLACK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6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CA3A4EE-9339-4B01-97E1-4F59FC3509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/>
              <a:t>Πολλαπλή πρόσβαση με διαίρεση χρόνου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F71F1E1-FE72-4F94-A6F1-2F336919F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l-GR"/>
              <a:t>Είναι ουσιαστικά ημί-αμφίδρομη </a:t>
            </a:r>
            <a:r>
              <a:rPr lang="en-US"/>
              <a:t>(half duplex) </a:t>
            </a:r>
            <a:r>
              <a:rPr lang="el-GR"/>
              <a:t>μέθοδος </a:t>
            </a:r>
          </a:p>
          <a:p>
            <a:pPr algn="just" eaLnBrk="1" hangingPunct="1">
              <a:defRPr/>
            </a:pPr>
            <a:r>
              <a:rPr lang="el-GR"/>
              <a:t>Η διάρκεια της σχισμής είναι τόσο μικρή που δημιουργείται η ψευδαίσθηση της αμφίδρομη επικοινωνίας</a:t>
            </a:r>
          </a:p>
          <a:p>
            <a:pPr algn="just" eaLnBrk="1" hangingPunct="1">
              <a:defRPr/>
            </a:pPr>
            <a:r>
              <a:rPr lang="el-GR"/>
              <a:t>Αυτό όμως οδηγεί σε αυστηρές απαιτήσεις συγχρονισμού</a:t>
            </a:r>
          </a:p>
          <a:p>
            <a:pPr algn="just" eaLnBrk="1" hangingPunct="1">
              <a:defRPr/>
            </a:pPr>
            <a:r>
              <a:rPr lang="el-GR"/>
              <a:t>Σε μεγάλες αποστάσεις η καθυστέρηση της διάδοσης οδηγεί σε απώλεια συγχρονισμού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E2FF7FE-5645-477B-A0FD-67A31C7ACAE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/>
              <a:t>Πολλαπλή πρόσβαση με διαίρεση χρόνου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B4FC04C-6958-4527-919D-4056449F3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l-GR" dirty="0"/>
              <a:t>Για να αποφεύγονται οι παρεμβολές μεταξύ χρονικών σχισμών</a:t>
            </a:r>
            <a:r>
              <a:rPr lang="en-US" dirty="0"/>
              <a:t> </a:t>
            </a:r>
            <a:r>
              <a:rPr lang="el-GR" dirty="0"/>
              <a:t>από τερματικά που βρίσκονται σε μεγάλες αποστάσεις  υπάρχουν διαστήματα προστασίας (</a:t>
            </a:r>
            <a:r>
              <a:rPr lang="en-US" dirty="0"/>
              <a:t>guard intervals)</a:t>
            </a:r>
            <a:r>
              <a:rPr lang="el-GR" dirty="0"/>
              <a:t> </a:t>
            </a:r>
            <a:endParaRPr lang="en-US" dirty="0"/>
          </a:p>
          <a:p>
            <a:pPr algn="just" eaLnBrk="1" hangingPunct="1">
              <a:defRPr/>
            </a:pPr>
            <a:r>
              <a:rPr lang="el-GR" dirty="0"/>
              <a:t>Τα συστήματα δυναμικής πρόσβασης αναθέτουν τις σχισμές ανάλογα με τις απαιτήσεις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E550009-54BB-44B7-9F6D-B494A6AAED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/>
              <a:t>Πολλαπλή πρόσβαση με διαίρεση χρόνου</a:t>
            </a:r>
          </a:p>
        </p:txBody>
      </p:sp>
      <p:pic>
        <p:nvPicPr>
          <p:cNvPr id="18435" name="Picture 5" descr="F9_4">
            <a:extLst>
              <a:ext uri="{FF2B5EF4-FFF2-40B4-BE49-F238E27FC236}">
                <a16:creationId xmlns:a16="http://schemas.microsoft.com/office/drawing/2014/main" id="{275AEB36-11E2-4E17-AB3E-943A78A2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>
            <a:fillRect/>
          </a:stretch>
        </p:blipFill>
        <p:spPr bwMode="auto">
          <a:xfrm>
            <a:off x="2209800" y="2098676"/>
            <a:ext cx="75438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4906166-CE56-479D-B696-5B2419A9E95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981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l-G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πρόσβαση με διαίρεση χρόνου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2ACDAED-A68A-487C-83D0-85ED4CC3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1"/>
            <a:ext cx="8229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Το πλήθος των καναλιών, τα οποία υποστηρίζονται ταυτόχρονα σε ένα σύστημα Τ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DMA </a:t>
            </a: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είναι:</a:t>
            </a: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09604A8B-9731-44C8-AE0B-829C16C9D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l-GR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Παράδειγμα: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Σε ασύρματο δίκτυο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Τ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DMA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υποστηρίζονται 8 θυρίδες ανά κανάλι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Αν το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tot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25 MHz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το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200 KHz </a:t>
            </a:r>
            <a:r>
              <a:rPr lang="el-G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και δεν υπάρχει ζώνη φύλαξης να βρείτε το πλήθος των ταυτόχρονων χρηστών που μπορούν να εξυπηρετηθούν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9435E6D8-9159-490A-92E4-57B199FC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όπου: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το πλήθος των θυρίδων ανά κανάλι,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tot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το συνολικό χρησιμοποιούμενο εύρος φάσματος,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guard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η ζώνη φύλαξης και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το εύρος ζώνης κάθε καναλιού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E489D-84A8-4006-92B1-1E5F24E3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19" y="2695910"/>
            <a:ext cx="2952381" cy="4571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57D0B9C-54B2-407D-AB3C-016B3C3FFA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FDD-TDMA &amp; TDD TDMA</a:t>
            </a:r>
            <a:endParaRPr lang="el-GR"/>
          </a:p>
        </p:txBody>
      </p:sp>
      <p:pic>
        <p:nvPicPr>
          <p:cNvPr id="20483" name="Picture 6">
            <a:extLst>
              <a:ext uri="{FF2B5EF4-FFF2-40B4-BE49-F238E27FC236}">
                <a16:creationId xmlns:a16="http://schemas.microsoft.com/office/drawing/2014/main" id="{13C9BF6E-EA6F-4D12-84F6-75F0572F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1"/>
            <a:ext cx="41735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>
            <a:extLst>
              <a:ext uri="{FF2B5EF4-FFF2-40B4-BE49-F238E27FC236}">
                <a16:creationId xmlns:a16="http://schemas.microsoft.com/office/drawing/2014/main" id="{25D38ACE-F741-4F58-880D-0B195E771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6" y="1981200"/>
            <a:ext cx="4619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5" name="Straight Arrow Connector 9">
            <a:extLst>
              <a:ext uri="{FF2B5EF4-FFF2-40B4-BE49-F238E27FC236}">
                <a16:creationId xmlns:a16="http://schemas.microsoft.com/office/drawing/2014/main" id="{7017253B-07ED-4340-BFC9-AAAEC8BC4D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8600" y="990600"/>
            <a:ext cx="381000" cy="914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11">
            <a:extLst>
              <a:ext uri="{FF2B5EF4-FFF2-40B4-BE49-F238E27FC236}">
                <a16:creationId xmlns:a16="http://schemas.microsoft.com/office/drawing/2014/main" id="{14CB5C51-522B-46EA-8B3C-33960213B4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7600" y="1066800"/>
            <a:ext cx="838200" cy="838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F850103-81E8-4368-B679-62D4223BEB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FDD-TDMA &amp; TDD TDMA</a:t>
            </a:r>
            <a:endParaRPr lang="el-GR" sz="400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E3BD67A-CEB1-47DB-94D6-D0E9087E0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810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/>
              <a:t>Το </a:t>
            </a:r>
            <a:r>
              <a:rPr lang="en-US"/>
              <a:t>uplink </a:t>
            </a:r>
            <a:r>
              <a:rPr lang="el-GR"/>
              <a:t>και το </a:t>
            </a:r>
            <a:r>
              <a:rPr lang="en-US"/>
              <a:t>downlink</a:t>
            </a:r>
            <a:r>
              <a:rPr lang="el-GR"/>
              <a:t> υλοποιούνται είτε σε διαφορετικά κανάλια συχνοτήτων </a:t>
            </a:r>
            <a:r>
              <a:rPr lang="en-US"/>
              <a:t>FDD-TDMA </a:t>
            </a:r>
            <a:r>
              <a:rPr lang="el-GR"/>
              <a:t>είτε στο ίδιο κανάλι μέσω εναλλαγής στο χρόνο </a:t>
            </a:r>
            <a:r>
              <a:rPr lang="en-US"/>
              <a:t>TDD-TDMA </a:t>
            </a:r>
            <a:endParaRPr lang="el-GR"/>
          </a:p>
          <a:p>
            <a:pPr algn="just" eaLnBrk="1" hangingPunct="1">
              <a:defRPr/>
            </a:pPr>
            <a:r>
              <a:rPr lang="el-GR"/>
              <a:t> Η </a:t>
            </a:r>
            <a:r>
              <a:rPr lang="en-US"/>
              <a:t>TDD-TDMA</a:t>
            </a:r>
            <a:r>
              <a:rPr lang="el-GR"/>
              <a:t> προσφέρει το πλεονέκτημα της εύκολης μεταφοράς χωρητικότητας από το </a:t>
            </a:r>
            <a:r>
              <a:rPr lang="en-US"/>
              <a:t>uplink </a:t>
            </a:r>
            <a:r>
              <a:rPr lang="el-GR"/>
              <a:t>στο </a:t>
            </a:r>
            <a:r>
              <a:rPr lang="en-US"/>
              <a:t>downlink</a:t>
            </a:r>
            <a:r>
              <a:rPr lang="el-GR"/>
              <a:t> σε περίπτωση ασύμμετρου φόρτου.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16063" y="54868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l-GR" sz="1600" b="1" dirty="0"/>
              <a:t>Βασικές αρχές του </a:t>
            </a:r>
            <a:r>
              <a:rPr lang="en-US" sz="1600" b="1" dirty="0"/>
              <a:t>CDMA</a:t>
            </a:r>
            <a:endParaRPr lang="el-GR" sz="1600" b="1" dirty="0"/>
          </a:p>
          <a:p>
            <a:pPr lvl="1">
              <a:lnSpc>
                <a:spcPct val="150000"/>
              </a:lnSpc>
            </a:pPr>
            <a:endParaRPr lang="el-GR" sz="1600" dirty="0"/>
          </a:p>
          <a:p>
            <a:pPr lvl="1" algn="just">
              <a:lnSpc>
                <a:spcPct val="150000"/>
              </a:lnSpc>
            </a:pPr>
            <a:r>
              <a:rPr lang="el-GR" sz="1600" b="1" dirty="0"/>
              <a:t>-----</a:t>
            </a:r>
            <a:r>
              <a:rPr lang="en-US" sz="1600" b="1" dirty="0"/>
              <a:t>D=</a:t>
            </a:r>
            <a:r>
              <a:rPr lang="el-GR" sz="1600" b="1" dirty="0"/>
              <a:t>ρυθμός του σήματος δεδομένων</a:t>
            </a:r>
          </a:p>
          <a:p>
            <a:pPr lvl="1" algn="just">
              <a:lnSpc>
                <a:spcPct val="150000"/>
              </a:lnSpc>
            </a:pPr>
            <a:endParaRPr lang="el-GR" sz="1600" b="1" dirty="0"/>
          </a:p>
          <a:p>
            <a:pPr lvl="1" algn="just">
              <a:lnSpc>
                <a:spcPct val="150000"/>
              </a:lnSpc>
            </a:pPr>
            <a:r>
              <a:rPr lang="el-GR" sz="1600" b="1" dirty="0"/>
              <a:t>-----Κάθε </a:t>
            </a:r>
            <a:r>
              <a:rPr lang="en-US" sz="1600" b="1" dirty="0"/>
              <a:t>bit </a:t>
            </a:r>
            <a:r>
              <a:rPr lang="el-GR" sz="1600" b="1" dirty="0"/>
              <a:t>μηνύματος κωδικοποιείται με </a:t>
            </a:r>
            <a:r>
              <a:rPr lang="en-US" sz="1600" b="1" dirty="0"/>
              <a:t>k</a:t>
            </a:r>
            <a:r>
              <a:rPr lang="el-GR" sz="1600" b="1" dirty="0"/>
              <a:t> </a:t>
            </a:r>
            <a:r>
              <a:rPr lang="en-US" sz="1600" b="1" dirty="0"/>
              <a:t>chips</a:t>
            </a:r>
            <a:r>
              <a:rPr lang="el-GR" sz="1600" b="1" dirty="0"/>
              <a:t> </a:t>
            </a:r>
            <a:r>
              <a:rPr lang="en-US" sz="1600" b="1" dirty="0"/>
              <a:t>(</a:t>
            </a:r>
            <a:r>
              <a:rPr lang="el-GR" sz="1600" b="1" dirty="0"/>
              <a:t>με απλά λόγια, θα λέγαμε ότι κωδικοποιείται με </a:t>
            </a:r>
            <a:r>
              <a:rPr lang="en-US" sz="1600" b="1" dirty="0"/>
              <a:t>k</a:t>
            </a:r>
            <a:r>
              <a:rPr lang="el-GR" sz="1600" b="1" dirty="0"/>
              <a:t> άλλα </a:t>
            </a:r>
            <a:r>
              <a:rPr lang="en-US" sz="1600" b="1" dirty="0"/>
              <a:t>bit, </a:t>
            </a:r>
            <a:r>
              <a:rPr lang="el-GR" sz="1600" b="1" dirty="0"/>
              <a:t>που διαρκούν το ίδιο χρονικό διάστημα).</a:t>
            </a:r>
            <a:r>
              <a:rPr lang="en-US" sz="1600" b="1" dirty="0"/>
              <a:t> </a:t>
            </a:r>
            <a:r>
              <a:rPr lang="el-GR" sz="1600" b="1" dirty="0"/>
              <a:t>Τα </a:t>
            </a:r>
            <a:r>
              <a:rPr lang="en-US" sz="1600" b="1" dirty="0"/>
              <a:t>chips </a:t>
            </a:r>
            <a:r>
              <a:rPr lang="el-GR" sz="1600" b="1" dirty="0"/>
              <a:t>προσδιορίζονται για κάθε </a:t>
            </a:r>
            <a:r>
              <a:rPr lang="en-US" sz="1600" b="1" dirty="0"/>
              <a:t>bit </a:t>
            </a:r>
            <a:r>
              <a:rPr lang="el-GR" sz="1600" b="1" dirty="0"/>
              <a:t>μονοσήμαντα, ανάλογα με τον χρήστη</a:t>
            </a:r>
          </a:p>
          <a:p>
            <a:pPr lvl="2" algn="just">
              <a:lnSpc>
                <a:spcPct val="150000"/>
              </a:lnSpc>
            </a:pPr>
            <a:endParaRPr lang="el-GR" sz="1600" b="1" dirty="0"/>
          </a:p>
          <a:p>
            <a:pPr lvl="1" algn="just">
              <a:lnSpc>
                <a:spcPct val="150000"/>
              </a:lnSpc>
            </a:pPr>
            <a:r>
              <a:rPr lang="el-GR" sz="1600" b="1" dirty="0"/>
              <a:t>-----O ρυθμός των νέων κωδικοποιημένων </a:t>
            </a:r>
            <a:r>
              <a:rPr lang="el-GR" sz="1600" b="1" dirty="0" err="1"/>
              <a:t>bit</a:t>
            </a:r>
            <a:r>
              <a:rPr lang="el-GR" sz="1600" b="1" dirty="0"/>
              <a:t> (</a:t>
            </a:r>
            <a:r>
              <a:rPr lang="el-GR" sz="1600" b="1" dirty="0" err="1"/>
              <a:t>Chip</a:t>
            </a:r>
            <a:r>
              <a:rPr lang="el-GR" sz="1600" b="1" dirty="0"/>
              <a:t>) είναι μεγαλύτερος (</a:t>
            </a:r>
            <a:r>
              <a:rPr lang="el-GR" sz="1600" b="1" dirty="0" err="1"/>
              <a:t>kD</a:t>
            </a:r>
            <a:r>
              <a:rPr lang="el-GR" sz="1600" b="1" dirty="0"/>
              <a:t>) </a:t>
            </a:r>
            <a:r>
              <a:rPr lang="en-US" sz="1600" b="1" dirty="0"/>
              <a:t> </a:t>
            </a:r>
            <a:r>
              <a:rPr lang="el-GR" sz="1600" b="1" dirty="0"/>
              <a:t>από το ρυθμό δεδομένων.</a:t>
            </a:r>
          </a:p>
        </p:txBody>
      </p:sp>
      <p:pic>
        <p:nvPicPr>
          <p:cNvPr id="3" name="Picture 7" descr="WEB_TEL_CEID_LOGO_OUT_BLACK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98715" y="1412777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Πολυπλεξία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927052" y="2284315"/>
            <a:ext cx="2160588" cy="2016125"/>
          </a:xfrm>
          <a:prstGeom prst="vertic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000" b="1"/>
              <a:t>!!Παρέχει πρόσβαση </a:t>
            </a:r>
          </a:p>
          <a:p>
            <a:pPr algn="ctr"/>
            <a:r>
              <a:rPr lang="el-GR" sz="1000" b="1"/>
              <a:t>περισσότερων </a:t>
            </a:r>
          </a:p>
          <a:p>
            <a:pPr algn="ctr"/>
            <a:r>
              <a:rPr lang="el-GR" sz="1000" b="1"/>
              <a:t>του ενός συνδρομητών</a:t>
            </a:r>
          </a:p>
          <a:p>
            <a:pPr algn="ctr"/>
            <a:r>
              <a:rPr lang="el-GR" sz="1000" b="1"/>
              <a:t> στο φυσικό μέσο.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51240" y="2284315"/>
            <a:ext cx="33131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l-GR" b="1" dirty="0"/>
              <a:t> </a:t>
            </a:r>
            <a:r>
              <a:rPr lang="en-US" b="1" dirty="0"/>
              <a:t>FDMA= </a:t>
            </a:r>
            <a:r>
              <a:rPr lang="el-GR" b="1" dirty="0"/>
              <a:t>Αναλογικά Συστήματα</a:t>
            </a:r>
            <a:endParaRPr lang="en-US" b="1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US" b="1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l-GR" b="1" dirty="0"/>
              <a:t> </a:t>
            </a:r>
            <a:r>
              <a:rPr lang="en-US" b="1" dirty="0"/>
              <a:t>TDMA=</a:t>
            </a:r>
            <a:r>
              <a:rPr lang="el-GR" b="1" dirty="0"/>
              <a:t> Ψηφιακά Συστήματα</a:t>
            </a:r>
            <a:endParaRPr lang="en-US" b="1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en-US" b="1" dirty="0"/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b="1" dirty="0"/>
              <a:t> CDMA=</a:t>
            </a:r>
            <a:r>
              <a:rPr lang="el-GR" b="1" dirty="0"/>
              <a:t> Κινητά 3της Γενιάς</a:t>
            </a:r>
            <a:endParaRPr lang="en-US" b="1" dirty="0"/>
          </a:p>
        </p:txBody>
      </p:sp>
      <p:pic>
        <p:nvPicPr>
          <p:cNvPr id="5" name="Picture 7" descr="WEB_TEL_CEID_LOGO_OUT_BLACK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1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A419AA07-D768-4C9C-B57E-1139EE6DF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927226"/>
            <a:ext cx="8002587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CDMA: </a:t>
            </a:r>
            <a:r>
              <a:rPr lang="el-GR" sz="2400" dirty="0" err="1"/>
              <a:t>Code</a:t>
            </a:r>
            <a:r>
              <a:rPr lang="el-GR" sz="2400" dirty="0"/>
              <a:t> </a:t>
            </a:r>
            <a:r>
              <a:rPr lang="el-GR" sz="2400" dirty="0" err="1"/>
              <a:t>Division</a:t>
            </a:r>
            <a:r>
              <a:rPr lang="el-GR" sz="2400" dirty="0"/>
              <a:t> </a:t>
            </a:r>
            <a:r>
              <a:rPr lang="el-GR" sz="2400" dirty="0" err="1"/>
              <a:t>Multiple</a:t>
            </a:r>
            <a:r>
              <a:rPr lang="el-GR" sz="2400" dirty="0"/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err="1"/>
              <a:t>Cellular</a:t>
            </a:r>
            <a:r>
              <a:rPr lang="el-GR" sz="2400" dirty="0"/>
              <a:t> Standard: IS-95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l-GR" sz="2400" dirty="0"/>
              <a:t>	(</a:t>
            </a:r>
            <a:r>
              <a:rPr lang="el-GR" sz="2400" dirty="0" err="1"/>
              <a:t>digital</a:t>
            </a:r>
            <a:r>
              <a:rPr lang="el-GR" sz="2400" dirty="0"/>
              <a:t>, 2nd </a:t>
            </a:r>
            <a:r>
              <a:rPr lang="el-GR" sz="2400" dirty="0" err="1"/>
              <a:t>generation</a:t>
            </a:r>
            <a:r>
              <a:rPr lang="el-GR" sz="2400" dirty="0"/>
              <a:t>)</a:t>
            </a:r>
            <a:r>
              <a:rPr lang="en-US" sz="2400" dirty="0"/>
              <a:t>, UMTS</a:t>
            </a:r>
            <a:endParaRPr lang="el-G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ανάπτυξη στις Η.Π.Α το 1996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στρατιωτική χρήση από δεκαετίες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βάση των συστημάτων 3ης γενιάς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l-G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όλοι οι χρήστες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000" dirty="0"/>
              <a:t>σε </a:t>
            </a:r>
            <a:r>
              <a:rPr lang="el-GR" sz="2000" dirty="0">
                <a:solidFill>
                  <a:srgbClr val="FF0000"/>
                </a:solidFill>
              </a:rPr>
              <a:t>όλο </a:t>
            </a:r>
            <a:r>
              <a:rPr lang="el-GR" sz="2000" dirty="0"/>
              <a:t>το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(ίδιο) </a:t>
            </a:r>
            <a:r>
              <a:rPr lang="el-GR" sz="2000" dirty="0">
                <a:solidFill>
                  <a:srgbClr val="FF0000"/>
                </a:solidFill>
              </a:rPr>
              <a:t>φάσμα συχνοτήτων</a:t>
            </a:r>
            <a:endParaRPr lang="el-GR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000" dirty="0"/>
              <a:t>ίσως την ίδια στιγμή ή συνεχώς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000" dirty="0"/>
              <a:t>με </a:t>
            </a:r>
            <a:r>
              <a:rPr lang="el-GR" sz="2000" dirty="0">
                <a:solidFill>
                  <a:srgbClr val="FF0000"/>
                </a:solidFill>
              </a:rPr>
              <a:t>ιδιαίτερο κωδικό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l-GR" sz="1800" dirty="0"/>
              <a:t>που χρησιμοποιείται για τη διαμόρφωση του σήματος, συνεχώς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28675" name="Picture 4" descr="Picture1">
            <a:extLst>
              <a:ext uri="{FF2B5EF4-FFF2-40B4-BE49-F238E27FC236}">
                <a16:creationId xmlns:a16="http://schemas.microsoft.com/office/drawing/2014/main" id="{963C818A-125D-4FB0-8317-9065D99A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097089"/>
            <a:ext cx="1752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5AEFF70-F715-4F4D-B422-C51217BC05F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l-GR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Πολλαπλή πρόσβαση με διαίρεση κώδικα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>
            <a:extLst>
              <a:ext uri="{FF2B5EF4-FFF2-40B4-BE49-F238E27FC236}">
                <a16:creationId xmlns:a16="http://schemas.microsoft.com/office/drawing/2014/main" id="{3E713549-D6A8-45C9-B7CE-0C6001B2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Κάθε </a:t>
            </a:r>
            <a:r>
              <a:rPr lang="el-GR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κωδική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λέξη είναι ορθογώνια προς όλες τις άλλες </a:t>
            </a:r>
            <a:r>
              <a:rPr lang="el-GR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κωδικές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λέξεις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Ο δέκτης εκτελεί μια λειτουργία συσχέτισης για να ανιχνεύσει μόνο την επιθυμητή λέξη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Οι υπόλοιπες εμφανίζονται ως θόρυβος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Για την ανίχνευση του επιθυμητού σήματος ο δέκτης χρειάζεται να γνωρίζει μόνο την </a:t>
            </a:r>
            <a:r>
              <a:rPr lang="el-GR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κωδική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λέξη του πομπού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ABF448D-BAF7-4347-8BD8-6A5D2F86AED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l-GR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Πολλαπλή πρόσβαση με διαίρεση κώδικα (συν.)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29366C8A-55F2-4471-B84C-DDB32B99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63714"/>
            <a:ext cx="741045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1AA1A3-B457-43C1-B2E0-3875A283830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l-GR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Πολλαπλή πρόσβαση με διαίρεση κώδικα (συν.)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9B8DF5CB-7742-4E77-B2F6-AA83F4DA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6" y="1676400"/>
            <a:ext cx="80438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Κάθε σταθμός μετάδοσης παίρνει ένα κωδικό (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chip sequence)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που αντιπροσωπεύει τη μετάδοση του 1 (το συμπληρωματικό αντιπροσωπεύει το 0)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π.χ. 1=00011011 0=11100100 (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8-chip code)</a:t>
            </a: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Η μετάδοση του 0 αντιστοιχεί στο -1 και του 1 στο +1 (π.χ. τάση σε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volts)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1747" name="Object 4">
            <a:extLst>
              <a:ext uri="{FF2B5EF4-FFF2-40B4-BE49-F238E27FC236}">
                <a16:creationId xmlns:a16="http://schemas.microsoft.com/office/drawing/2014/main" id="{861527EC-3277-4E06-8EA2-FFC1DA0E2F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4" y="4876800"/>
          <a:ext cx="37226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Εικόνα bitmap" r:id="rId3" imgW="2866667" imgH="561905" progId="Paint.Picture">
                  <p:embed/>
                </p:oleObj>
              </mc:Choice>
              <mc:Fallback>
                <p:oleObj name="Εικόνα bitmap" r:id="rId3" imgW="2866667" imgH="561905" progId="Paint.Picture">
                  <p:embed/>
                  <p:pic>
                    <p:nvPicPr>
                      <p:cNvPr id="31747" name="Object 4">
                        <a:extLst>
                          <a:ext uri="{FF2B5EF4-FFF2-40B4-BE49-F238E27FC236}">
                            <a16:creationId xmlns:a16="http://schemas.microsoft.com/office/drawing/2014/main" id="{861527EC-3277-4E06-8EA2-FFC1DA0E2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4" y="4876800"/>
                        <a:ext cx="37226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5">
            <a:extLst>
              <a:ext uri="{FF2B5EF4-FFF2-40B4-BE49-F238E27FC236}">
                <a16:creationId xmlns:a16="http://schemas.microsoft.com/office/drawing/2014/main" id="{845C9044-AD0F-4779-845B-5615CA6006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189413"/>
          <a:ext cx="2770188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Εικόνα bitmap" r:id="rId5" imgW="3285714" imgH="2553056" progId="Paint.Picture">
                  <p:embed/>
                </p:oleObj>
              </mc:Choice>
              <mc:Fallback>
                <p:oleObj name="Εικόνα bitmap" r:id="rId5" imgW="3285714" imgH="2553056" progId="Paint.Picture">
                  <p:embed/>
                  <p:pic>
                    <p:nvPicPr>
                      <p:cNvPr id="31748" name="Object 5">
                        <a:extLst>
                          <a:ext uri="{FF2B5EF4-FFF2-40B4-BE49-F238E27FC236}">
                            <a16:creationId xmlns:a16="http://schemas.microsoft.com/office/drawing/2014/main" id="{845C9044-AD0F-4779-845B-5615CA6006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89413"/>
                        <a:ext cx="2770188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85AB31F-E987-47D5-B247-AAC7FD2523E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l-GR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Πολλαπλή πρόσβαση με διαίρεση κώδικα (συν.)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43" name="Group 47">
            <a:extLst>
              <a:ext uri="{FF2B5EF4-FFF2-40B4-BE49-F238E27FC236}">
                <a16:creationId xmlns:a16="http://schemas.microsoft.com/office/drawing/2014/main" id="{655C3D61-5EF6-46E8-A752-DCFA311CA905}"/>
              </a:ext>
            </a:extLst>
          </p:cNvPr>
          <p:cNvGraphicFramePr>
            <a:graphicFrameLocks noGrp="1"/>
          </p:cNvGraphicFramePr>
          <p:nvPr/>
        </p:nvGraphicFramePr>
        <p:xfrm>
          <a:off x="2473326" y="2414589"/>
          <a:ext cx="7432675" cy="2492396"/>
        </p:xfrm>
        <a:graphic>
          <a:graphicData uri="http://schemas.openxmlformats.org/drawingml/2006/table">
            <a:tbl>
              <a:tblPr/>
              <a:tblGrid>
                <a:gridCol w="131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5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Κωδικοί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Σταθμών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Εκπομπές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Αποκωδικοποίηση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Εκπομπής σταθμού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:1010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A:1→1 -1 1 -1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A:S•C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=(-1 -1 3 -1)•(1 -1 1 -1)/4=1 →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:1001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B:0 → -1 1 1 -1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B:S•C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=(-1 -1 3 -1)•(1 -1 -1 1)/4=-1 →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:0011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C:1 → -1 -1 1 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C:S•C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=(-1 -1 3 -1)•(-1 -1 1 1)/4=1 →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=</a:t>
                      </a: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-1 -1 3 -1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44" name="Rectangle 48">
            <a:extLst>
              <a:ext uri="{FF2B5EF4-FFF2-40B4-BE49-F238E27FC236}">
                <a16:creationId xmlns:a16="http://schemas.microsoft.com/office/drawing/2014/main" id="{FEC1A5D3-87F5-409E-A9BE-29628E525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054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l-G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l-GR" b="1">
                <a:effectLst>
                  <a:outerShdw blurRad="38100" dist="38100" dir="2700000" algn="tl">
                    <a:srgbClr val="000000"/>
                  </a:outerShdw>
                </a:effectLst>
              </a:rPr>
              <a:t>Ελέγξτε την ορθογωνιότητα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l-G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665BBC-4E24-41FC-8D17-B8B7E53DAEF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Παράδειγμα </a:t>
            </a:r>
            <a:r>
              <a:rPr lang="en-US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CDMA</a:t>
            </a:r>
            <a:r>
              <a:rPr lang="el-GR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(1)</a:t>
            </a:r>
            <a:endParaRPr lang="en-US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2C5A4728-39B4-49E8-89D6-7D521CE8A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98663"/>
            <a:ext cx="8229600" cy="4525962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/>
              <a:t>Τα σήματα φτάνουν στον δέκτη με την ίδια ισχύ (παραδοχή)</a:t>
            </a:r>
          </a:p>
          <a:p>
            <a:pPr algn="just" eaLnBrk="1" hangingPunct="1">
              <a:defRPr/>
            </a:pPr>
            <a:r>
              <a:rPr lang="el-GR"/>
              <a:t>Στην πράξη λόγω των διαφορετικών μηχανισμών εξασθένησης η ισχύ κάθε σήματος διαφέρει (</a:t>
            </a:r>
            <a:r>
              <a:rPr lang="en-US"/>
              <a:t>near far)</a:t>
            </a:r>
          </a:p>
          <a:p>
            <a:pPr algn="just" eaLnBrk="1" hangingPunct="1">
              <a:defRPr/>
            </a:pPr>
            <a:r>
              <a:rPr lang="el-GR"/>
              <a:t>Έλεγχος της ισχύος εκπομπής ώστε τα σήματα να φτάνουν με την ίδια ισχύ στον δέκτη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D7F74B7-4978-4EAD-9A7E-B3B460008A9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l-GR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Πολλαπλή πρόσβαση με διαίρεση κώδικα (συν.)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358" y="-1257"/>
            <a:ext cx="57109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551992" y="4797152"/>
            <a:ext cx="91160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dirty="0"/>
              <a:t>Για να μπορεί να πραγματοποιηθεί η τεχνική </a:t>
            </a:r>
            <a:r>
              <a:rPr lang="en-US" sz="1400" b="1" dirty="0"/>
              <a:t>CDMA, </a:t>
            </a:r>
            <a:r>
              <a:rPr lang="el-GR" sz="1400" b="1" dirty="0"/>
              <a:t>πρέπει οι κώδικες του κάθε χρήστη να έχουν συγκεκριμένες ιδιότητες, έτσι ώστε να μην υπάρχει περίπτωση να αποφανθεί ο παραλήπτης λάθος</a:t>
            </a:r>
            <a:r>
              <a:rPr lang="en-US" sz="1400" b="1" dirty="0"/>
              <a:t>.</a:t>
            </a:r>
          </a:p>
          <a:p>
            <a:pPr algn="just">
              <a:lnSpc>
                <a:spcPct val="150000"/>
              </a:lnSpc>
            </a:pPr>
            <a:endParaRPr lang="el-GR" sz="1400" b="1" dirty="0"/>
          </a:p>
          <a:p>
            <a:pPr algn="just">
              <a:lnSpc>
                <a:spcPct val="150000"/>
              </a:lnSpc>
            </a:pPr>
            <a:r>
              <a:rPr lang="el-GR" sz="1400" b="1" dirty="0">
                <a:solidFill>
                  <a:srgbClr val="FF0000"/>
                </a:solidFill>
              </a:rPr>
              <a:t>Συμπέρασμα: Οι κώδικες πρέπει να είναι ορθογώνιοι δηλαδή </a:t>
            </a:r>
            <a:r>
              <a:rPr lang="en-US" sz="1400" b="1" dirty="0">
                <a:solidFill>
                  <a:srgbClr val="FF0000"/>
                </a:solidFill>
              </a:rPr>
              <a:t>(A) </a:t>
            </a:r>
            <a:r>
              <a:rPr lang="el-GR" sz="1400" b="1" dirty="0">
                <a:solidFill>
                  <a:srgbClr val="FF0000"/>
                </a:solidFill>
              </a:rPr>
              <a:t>κώδικας ζευγάρι x ( κώδικας B) = 0 για κάθε ζευγάρι χρηστών </a:t>
            </a:r>
            <a:r>
              <a:rPr lang="en-US" sz="1400" b="1" dirty="0">
                <a:solidFill>
                  <a:srgbClr val="FF0000"/>
                </a:solidFill>
              </a:rPr>
              <a:t>A,B</a:t>
            </a:r>
            <a:r>
              <a:rPr lang="el-GR" sz="1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7" descr="WEB_TEL_CEID_LOGO_OUT_BLACK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73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88640"/>
            <a:ext cx="4587740" cy="26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234" y="2997352"/>
            <a:ext cx="6201795" cy="37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EB_TEL_CEID_LOGO_OUT_BLACK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2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περιεχομένου 2"/>
          <p:cNvSpPr>
            <a:spLocks noGrp="1"/>
          </p:cNvSpPr>
          <p:nvPr>
            <p:ph idx="1"/>
          </p:nvPr>
        </p:nvSpPr>
        <p:spPr>
          <a:xfrm>
            <a:off x="0" y="497887"/>
            <a:ext cx="12192000" cy="3778022"/>
          </a:xfrm>
        </p:spPr>
        <p:txBody>
          <a:bodyPr>
            <a:noAutofit/>
          </a:bodyPr>
          <a:lstStyle/>
          <a:p>
            <a:pPr algn="just">
              <a:lnSpc>
                <a:spcPct val="210000"/>
              </a:lnSpc>
            </a:pPr>
            <a:r>
              <a:rPr lang="el-GR" altLang="el-GR" sz="1600" b="1" dirty="0"/>
              <a:t>Η </a:t>
            </a:r>
            <a:r>
              <a:rPr lang="el-GR" altLang="el-GR" sz="1600" b="1" dirty="0" err="1"/>
              <a:t>Ορθογωνική</a:t>
            </a:r>
            <a:r>
              <a:rPr lang="el-GR" altLang="el-GR" sz="1600" b="1" dirty="0"/>
              <a:t> Πολυπλεξία με Διαίρεση Συχνότητας είναι μια τεχνική μετάδοσης που επιτρέπει τη μετάδοση των ψηφιακών δεδομένων με περιβάλλοντα με πολλαπλές διαδρομές και εξάπλωση καθυστέρησης.</a:t>
            </a:r>
            <a:endParaRPr lang="en-US" altLang="el-GR" sz="1600" b="1" dirty="0"/>
          </a:p>
          <a:p>
            <a:pPr algn="just">
              <a:lnSpc>
                <a:spcPct val="210000"/>
              </a:lnSpc>
            </a:pPr>
            <a:r>
              <a:rPr lang="el-GR" altLang="el-GR" sz="1600" b="1" dirty="0">
                <a:solidFill>
                  <a:srgbClr val="FF0000"/>
                </a:solidFill>
              </a:rPr>
              <a:t>Ένα μεγάλο μειονέκτημα της μετάδοσης με πολυπλεξία διαίρεσης συχνότητας FDM </a:t>
            </a:r>
            <a:r>
              <a:rPr lang="el-GR" altLang="el-GR" sz="1600" b="1" dirty="0"/>
              <a:t>ήταν ότι παρόλο που τα σήματα-σύμβολα είναι μεγάλης χρονικής διάρκειας, η παράλληλη μετάδοση τους δεν μπορεί να γίνει χωρίς να υπάρχει κάποια, έστω και μικρή, φασματική επικάλυψη τους στο πεδίο της συχνότητας</a:t>
            </a:r>
            <a:r>
              <a:rPr lang="en-US" altLang="el-GR" sz="1600" b="1" dirty="0"/>
              <a:t>. </a:t>
            </a:r>
            <a:r>
              <a:rPr lang="el-GR" altLang="el-GR" sz="1600" b="1" dirty="0"/>
              <a:t>Για να αντιμετωπιστεί το φαινόμενο αυτό που θα είχε ως αποτέλεσμα την απώλεια χρήσιμης πληροφορίας και την υποβάθμιση στην  ποιότητα της επικοινωνίας, έπρεπε να κρατούνται μεγάλες αποστάσεις μεταξύ των γειτονικών </a:t>
            </a:r>
            <a:r>
              <a:rPr lang="el-GR" altLang="el-GR" sz="1600" b="1" dirty="0" err="1"/>
              <a:t>υποκαναλιών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(</a:t>
            </a:r>
            <a:r>
              <a:rPr lang="el-GR" altLang="el-GR" sz="1600" b="1" dirty="0" err="1"/>
              <a:t>subchannels</a:t>
            </a:r>
            <a:r>
              <a:rPr lang="el-GR" altLang="el-GR" sz="1600" b="1" dirty="0"/>
              <a:t>). </a:t>
            </a:r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1524000" y="41275"/>
            <a:ext cx="9131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2000" b="1"/>
              <a:t>Βασικές αρχές της </a:t>
            </a:r>
            <a:r>
              <a:rPr lang="en-US" altLang="el-GR" sz="2000" b="1"/>
              <a:t>OFDM</a:t>
            </a:r>
            <a:endParaRPr lang="el-GR" altLang="el-GR" sz="2000" b="1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47" y="4415726"/>
            <a:ext cx="4435475" cy="1943100"/>
          </a:xfrm>
          <a:prstGeom prst="rect">
            <a:avLst/>
          </a:prstGeom>
          <a:noFill/>
          <a:ln w="635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15726"/>
            <a:ext cx="759387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10000"/>
              </a:lnSpc>
            </a:pPr>
            <a:r>
              <a:rPr lang="el-GR" altLang="el-GR" sz="1600" b="1" dirty="0"/>
              <a:t>Οι αποστάσεις αυτές ήταν αρκετά μεγάλες και είχαν ως αποτέλεσμα τη δέσμευση μεγάλου εύρους φάσματος σε σχέση με τη μεταδιδόμενη πληροφορία. 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Το πρόβλημα αυτό αντιμετωπίστηκε με την, OFDM (</a:t>
            </a:r>
            <a:r>
              <a:rPr lang="el-GR" altLang="el-GR" sz="1600" b="1" dirty="0" err="1"/>
              <a:t>Orthogonal</a:t>
            </a:r>
            <a:r>
              <a:rPr lang="el-GR" altLang="el-GR" sz="1600" b="1" dirty="0"/>
              <a:t> </a:t>
            </a:r>
            <a:r>
              <a:rPr lang="el-GR" altLang="el-GR" sz="1600" b="1" dirty="0" err="1"/>
              <a:t>Frequency</a:t>
            </a:r>
            <a:r>
              <a:rPr lang="el-GR" altLang="el-GR" sz="1600" b="1" dirty="0"/>
              <a:t> </a:t>
            </a:r>
            <a:r>
              <a:rPr lang="el-GR" altLang="el-GR" sz="1600" b="1" dirty="0" err="1"/>
              <a:t>Division</a:t>
            </a:r>
            <a:r>
              <a:rPr lang="el-GR" altLang="el-GR" sz="1600" b="1" dirty="0"/>
              <a:t> </a:t>
            </a:r>
            <a:r>
              <a:rPr lang="el-GR" altLang="el-GR" sz="1600" b="1" dirty="0" err="1"/>
              <a:t>Multiplexing</a:t>
            </a:r>
            <a:r>
              <a:rPr lang="el-GR" altLang="el-GR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8905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1431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l-GR" sz="1600" b="1" dirty="0"/>
              <a:t>Ένα  μεγάλο  πλεονέκτημα της OFDM  και κύριο σημείο διαφοροποίησης της από την απλή  FDM είναι η </a:t>
            </a:r>
            <a:r>
              <a:rPr lang="el-GR" sz="1600" b="1" dirty="0" err="1"/>
              <a:t>ορθογωνιότητα</a:t>
            </a:r>
            <a:r>
              <a:rPr lang="el-GR" sz="1600" b="1" dirty="0"/>
              <a:t> των παράλληλα μεταδιδόμενων παλμών.</a:t>
            </a:r>
            <a:r>
              <a:rPr lang="en-US" sz="1600" b="1" dirty="0"/>
              <a:t>  </a:t>
            </a:r>
            <a:r>
              <a:rPr lang="el-GR" sz="1600" b="1" dirty="0"/>
              <a:t>Η </a:t>
            </a:r>
            <a:r>
              <a:rPr lang="el-GR" sz="1600" b="1" dirty="0" err="1"/>
              <a:t>ορθογωνιότητα</a:t>
            </a:r>
            <a:r>
              <a:rPr lang="el-GR" sz="1600" b="1" dirty="0"/>
              <a:t>  είναι  μια  ιδιότητα  που  επιτρέπει σε πολλαπλά  σήματα  πληροφορίας  να  μεταδίδονται  σε  ένα  κοινό κανάλι  επικοινωνίας  και  να  ανιχνεύονται χωρίς  μεταξύ τους παρεμβολή. </a:t>
            </a:r>
          </a:p>
          <a:p>
            <a:pPr algn="just">
              <a:lnSpc>
                <a:spcPct val="200000"/>
              </a:lnSpc>
              <a:defRPr/>
            </a:pPr>
            <a:r>
              <a:rPr lang="el-GR" sz="1600" b="1" dirty="0"/>
              <a:t>Τα </a:t>
            </a:r>
            <a:r>
              <a:rPr lang="el-GR" sz="1600" b="1" dirty="0" err="1"/>
              <a:t>υποκανάλια</a:t>
            </a:r>
            <a:r>
              <a:rPr lang="el-GR" sz="1600" b="1" dirty="0"/>
              <a:t> μεταδίδουν παράλληλα πληροφορία στο πεδίο του χρόνου, ενώ επιτρέπουν και την φασματική τους επικάλυψη χωρίς  τον  κίνδυνο  αλλοίωσης στο πεδίο της συχνότητας, με  την  προϋπόθεση  ότι  είναι  μεταξύ  τους  ορθογώνια.</a:t>
            </a:r>
          </a:p>
          <a:p>
            <a:pPr algn="just">
              <a:lnSpc>
                <a:spcPct val="200000"/>
              </a:lnSpc>
              <a:defRPr/>
            </a:pPr>
            <a:r>
              <a:rPr lang="el-GR" sz="1600" b="1" dirty="0">
                <a:solidFill>
                  <a:srgbClr val="FF0000"/>
                </a:solidFill>
              </a:rPr>
              <a:t>Η  βασική αρχή της </a:t>
            </a:r>
            <a:r>
              <a:rPr lang="el-GR" sz="1600" b="1" dirty="0" err="1">
                <a:solidFill>
                  <a:srgbClr val="FF0000"/>
                </a:solidFill>
              </a:rPr>
              <a:t>ορθογωνιότητας</a:t>
            </a:r>
            <a:r>
              <a:rPr lang="el-GR" sz="1600" b="1" dirty="0">
                <a:solidFill>
                  <a:srgbClr val="FF0000"/>
                </a:solidFill>
              </a:rPr>
              <a:t>  εξασφαλίζει  ότι   στα  σημεία  </a:t>
            </a:r>
            <a:r>
              <a:rPr lang="el-G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όπου  το  φάσμα  ενός  </a:t>
            </a:r>
            <a:r>
              <a:rPr lang="el-GR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υποκαναλιού</a:t>
            </a:r>
            <a:r>
              <a:rPr lang="el-G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παρουσιάζει  κορυφή,  εκεί  το  φάσμα  των γειτονικών  </a:t>
            </a:r>
            <a:r>
              <a:rPr lang="el-GR" sz="1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υποκαναλιών</a:t>
            </a:r>
            <a:r>
              <a:rPr lang="el-G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θα   παρουσιάζει  μηδενισμό</a:t>
            </a:r>
            <a:r>
              <a:rPr lang="el-GR" sz="1600" b="1" dirty="0">
                <a:solidFill>
                  <a:srgbClr val="FF0000"/>
                </a:solidFill>
              </a:rPr>
              <a:t>.  Για  να  ισχύει  αυτό  θα  πρέπει  τα  </a:t>
            </a:r>
            <a:r>
              <a:rPr lang="el-GR" sz="1600" b="1" dirty="0" err="1">
                <a:solidFill>
                  <a:srgbClr val="FF0000"/>
                </a:solidFill>
              </a:rPr>
              <a:t>υποκανάλια</a:t>
            </a:r>
            <a:r>
              <a:rPr lang="el-GR" sz="1600" b="1" dirty="0">
                <a:solidFill>
                  <a:srgbClr val="FF0000"/>
                </a:solidFill>
              </a:rPr>
              <a:t>  να  έχουν  φέρουσες  συχνότητες  που  να  είναι  ακέραια  πολλαπλάσια  μιας  βασικής  συχνότητας.</a:t>
            </a:r>
            <a:endParaRPr lang="el-GR" sz="1600" b="1" dirty="0"/>
          </a:p>
          <a:p>
            <a:pPr algn="just">
              <a:lnSpc>
                <a:spcPct val="200000"/>
              </a:lnSpc>
              <a:defRPr/>
            </a:pPr>
            <a:endParaRPr lang="el-GR" sz="1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77" y="3579428"/>
            <a:ext cx="3863616" cy="316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5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9842C21-569B-4BBE-AD83-2AD5C892EF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/>
              <a:t>Αμφίδρομη επικοινωνία </a:t>
            </a:r>
            <a:r>
              <a:rPr lang="en-US"/>
              <a:t>(duplex)</a:t>
            </a:r>
            <a:endParaRPr lang="el-GR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3F7B420-11BF-43D0-ADBB-9EDEA7BBA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1"/>
            <a:ext cx="8229600" cy="1782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000" dirty="0" err="1"/>
              <a:t>Αμφιδρόμηση</a:t>
            </a:r>
            <a:r>
              <a:rPr lang="el-GR" sz="2000" dirty="0"/>
              <a:t> με διαίρεση συχνότητας (α) και </a:t>
            </a:r>
            <a:r>
              <a:rPr lang="el-GR" sz="2000" dirty="0" err="1"/>
              <a:t>αμφιδρόμηση</a:t>
            </a:r>
            <a:r>
              <a:rPr lang="el-GR" sz="2000" dirty="0"/>
              <a:t> με διαίρεση χρόνου (β)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Στην </a:t>
            </a:r>
            <a:r>
              <a:rPr lang="en-US" sz="2000" dirty="0"/>
              <a:t>FDD (Frequency Division </a:t>
            </a:r>
            <a:r>
              <a:rPr lang="en-US" sz="2000" dirty="0" err="1"/>
              <a:t>Duplexing</a:t>
            </a:r>
            <a:r>
              <a:rPr lang="en-US" sz="2000" dirty="0"/>
              <a:t>) </a:t>
            </a:r>
            <a:r>
              <a:rPr lang="el-GR" sz="2000" dirty="0"/>
              <a:t>κάθε αμφίδρομο κανάλι αποτελείται από δύο </a:t>
            </a:r>
            <a:r>
              <a:rPr lang="el-GR" sz="2000" dirty="0" err="1"/>
              <a:t>μονόδρομα</a:t>
            </a:r>
            <a:r>
              <a:rPr lang="el-GR" sz="2000" dirty="0"/>
              <a:t> κανάλια σε διαφορετικές συχνότητες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Στην </a:t>
            </a:r>
            <a:r>
              <a:rPr lang="en-US" sz="2000" dirty="0"/>
              <a:t>TDD (Time Division </a:t>
            </a:r>
            <a:r>
              <a:rPr lang="en-US" sz="2000" dirty="0" err="1"/>
              <a:t>Duplexing</a:t>
            </a:r>
            <a:r>
              <a:rPr lang="en-US" sz="2000" dirty="0"/>
              <a:t>)</a:t>
            </a:r>
            <a:r>
              <a:rPr lang="el-GR" sz="2000" dirty="0"/>
              <a:t> οι χρήστες χρησιμοποιούν το ίδιο </a:t>
            </a:r>
            <a:r>
              <a:rPr lang="el-GR" sz="2000" dirty="0" err="1"/>
              <a:t>ραδιοκανάλι</a:t>
            </a:r>
            <a:r>
              <a:rPr lang="el-GR" sz="2000" dirty="0"/>
              <a:t> σε διαφορετικές χρονικές στιγμές.</a:t>
            </a:r>
          </a:p>
        </p:txBody>
      </p:sp>
      <p:pic>
        <p:nvPicPr>
          <p:cNvPr id="7172" name="Picture 4" descr="F9_1">
            <a:extLst>
              <a:ext uri="{FF2B5EF4-FFF2-40B4-BE49-F238E27FC236}">
                <a16:creationId xmlns:a16="http://schemas.microsoft.com/office/drawing/2014/main" id="{5A60EB19-D942-4D0D-8752-8B0FCE82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r="10886" b="17230"/>
          <a:stretch>
            <a:fillRect/>
          </a:stretch>
        </p:blipFill>
        <p:spPr bwMode="auto">
          <a:xfrm>
            <a:off x="3276600" y="3429000"/>
            <a:ext cx="57864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672" y="764705"/>
            <a:ext cx="60388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WEB_TEL_CEID_LOGO_OUT_BLACK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589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1524000" y="836614"/>
            <a:ext cx="9144000" cy="13849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1" dirty="0"/>
              <a:t>	</a:t>
            </a:r>
            <a:r>
              <a:rPr lang="el-GR" sz="1400" i="1" dirty="0"/>
              <a:t>Η πολυπλεξία χρόνου </a:t>
            </a:r>
            <a:r>
              <a:rPr lang="en-US" sz="1400" i="1" dirty="0"/>
              <a:t>(TDM) </a:t>
            </a:r>
            <a:r>
              <a:rPr lang="el-GR" sz="1400" i="1" dirty="0"/>
              <a:t>είναι εφικτή μόνο, όταν ο ρυθμός μετάδοσης της πληροφορίας που μπορεί να υποστηρίξει το κανάλι επικοινωνίας είναι ίσος ή μεγαλύτερος από το άθροισμα των ρυθμών πληροφορίας των επιμέρους σημάτων που θα </a:t>
            </a:r>
            <a:r>
              <a:rPr lang="el-GR" sz="1400" i="1" dirty="0" err="1"/>
              <a:t>πολυπλεκτούν</a:t>
            </a:r>
            <a:r>
              <a:rPr lang="el-GR" sz="1400" i="1" dirty="0"/>
              <a:t>.</a:t>
            </a:r>
            <a:r>
              <a:rPr lang="en-US" sz="1400" i="1" dirty="0"/>
              <a:t> </a:t>
            </a:r>
            <a:r>
              <a:rPr lang="el-GR" sz="1400" i="1" dirty="0"/>
              <a:t>Ο χρόνος διαιρείται σε </a:t>
            </a:r>
            <a:r>
              <a:rPr lang="el-GR" sz="1400" i="1" dirty="0" err="1"/>
              <a:t>χρονοθυρίδες</a:t>
            </a:r>
            <a:r>
              <a:rPr lang="el-GR" sz="1400" i="1" dirty="0"/>
              <a:t>, οι οποίες έχουν προκαθορισμένη σταθερή διάρκεια. Η διάρκεια κάθε </a:t>
            </a:r>
            <a:r>
              <a:rPr lang="el-GR" sz="1400" i="1" dirty="0" err="1"/>
              <a:t>χρονοθυρίδας</a:t>
            </a:r>
            <a:r>
              <a:rPr lang="el-GR" sz="1400" i="1" dirty="0"/>
              <a:t> ορίζεται έτσι ώστε να χωράει ένα ή περισσότερα ψηφία.</a:t>
            </a: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 cstate="print">
            <a:lum bright="-43000" contrast="10000"/>
          </a:blip>
          <a:srcRect/>
          <a:stretch>
            <a:fillRect/>
          </a:stretch>
        </p:blipFill>
        <p:spPr bwMode="auto">
          <a:xfrm>
            <a:off x="1562100" y="2720975"/>
            <a:ext cx="4826000" cy="3240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6375401" y="2420889"/>
            <a:ext cx="4284662" cy="30008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i="1" dirty="0"/>
              <a:t>	</a:t>
            </a:r>
            <a:r>
              <a:rPr lang="el-GR" sz="1400" i="1" dirty="0"/>
              <a:t>Σε κάθε πηγή πληροφορίας αφιερώνεται και από μια </a:t>
            </a:r>
            <a:r>
              <a:rPr lang="el-GR" sz="1400" i="1" dirty="0" err="1"/>
              <a:t>χρονοθυρίδα</a:t>
            </a:r>
            <a:r>
              <a:rPr lang="el-GR" sz="1400" i="1" dirty="0"/>
              <a:t>. Ο </a:t>
            </a:r>
            <a:r>
              <a:rPr lang="el-GR" sz="1400" i="1" dirty="0" err="1"/>
              <a:t>πολυπλέκτης</a:t>
            </a:r>
            <a:r>
              <a:rPr lang="el-GR" sz="1400" i="1" dirty="0"/>
              <a:t> σαρώνει κυκλικά όλες τις πηγές πληροφορίας και το σύνολο των </a:t>
            </a:r>
            <a:r>
              <a:rPr lang="el-GR" sz="1400" i="1" dirty="0" err="1"/>
              <a:t>χρονοθυρίδων</a:t>
            </a:r>
            <a:r>
              <a:rPr lang="el-GR" sz="1400" i="1" dirty="0"/>
              <a:t> που προκύπτει από μια πλήρη σάρωση σχηματίζει ένα πλαίσιο μετάδοσης της πληροφορίας.</a:t>
            </a:r>
          </a:p>
          <a:p>
            <a:pPr algn="just">
              <a:lnSpc>
                <a:spcPct val="150000"/>
              </a:lnSpc>
            </a:pPr>
            <a:endParaRPr lang="el-GR" sz="1400" i="1" dirty="0"/>
          </a:p>
          <a:p>
            <a:pPr algn="just">
              <a:lnSpc>
                <a:spcPct val="150000"/>
              </a:lnSpc>
            </a:pPr>
            <a:r>
              <a:rPr lang="el-GR" sz="1400" i="1" dirty="0"/>
              <a:t>	Συγχρονισμός και αντιστοιχία μεταξύ </a:t>
            </a:r>
            <a:r>
              <a:rPr lang="el-GR" sz="1400" i="1" dirty="0" err="1"/>
              <a:t>πολυπλέκτη-αποπλέκτη</a:t>
            </a:r>
            <a:r>
              <a:rPr lang="el-GR" sz="1400" i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1400" i="1" dirty="0"/>
              <a:t>	</a:t>
            </a:r>
          </a:p>
        </p:txBody>
      </p:sp>
      <p:pic>
        <p:nvPicPr>
          <p:cNvPr id="5" name="Picture 7" descr="WEB_TEL_CEID_LOGO_OUT_BLACK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618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79EC-C2ED-438B-A4CA-619AAC6D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Near far effect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C57B2-5C45-433E-9621-3056BA978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52578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Downlink: </a:t>
            </a:r>
            <a:r>
              <a:rPr lang="el-GR" sz="2400" dirty="0"/>
              <a:t>Στα όρια της κυψέλης οι χρήστες αντιμετωπίζουν υψηλότερες παρεμβολές σε σχέση με αυτούς που βρίσκονται κοντά στον σταθμό βάσης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7B91DFEB-EB55-43ED-82DF-07A0FA40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981326"/>
            <a:ext cx="66341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4B6352-B2DA-4FFB-B55B-C702952850AF}"/>
              </a:ext>
            </a:extLst>
          </p:cNvPr>
          <p:cNvSpPr txBox="1">
            <a:spLocks/>
          </p:cNvSpPr>
          <p:nvPr/>
        </p:nvSpPr>
        <p:spPr bwMode="auto">
          <a:xfrm>
            <a:off x="2057400" y="1341438"/>
            <a:ext cx="82296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Uplink: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Λόγω των διαφορετικών εξασθενήσεων τα σήματα προς/από χρήστες κοντύτερα στον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BS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πιο δυνατά από σήματα προς/από χρήστες που βρίσκονται μακρύτερα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>
            <a:extLst>
              <a:ext uri="{FF2B5EF4-FFF2-40B4-BE49-F238E27FC236}">
                <a16:creationId xmlns:a16="http://schemas.microsoft.com/office/drawing/2014/main" id="{1B030D74-5000-43A5-9B4E-716DEC1743E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πρόσβαση με διαίρεση χώρου</a:t>
            </a:r>
          </a:p>
        </p:txBody>
      </p:sp>
      <p:pic>
        <p:nvPicPr>
          <p:cNvPr id="75779" name="Picture 7" descr="F9_8">
            <a:extLst>
              <a:ext uri="{FF2B5EF4-FFF2-40B4-BE49-F238E27FC236}">
                <a16:creationId xmlns:a16="http://schemas.microsoft.com/office/drawing/2014/main" id="{236E18F0-EDF9-4AB9-B3EA-3DA322C7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5"/>
          <a:stretch>
            <a:fillRect/>
          </a:stretch>
        </p:blipFill>
        <p:spPr bwMode="auto">
          <a:xfrm>
            <a:off x="2362200" y="18288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8263882-48C8-489C-A22E-39365C26691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Πολλαπλή πρόσβαση με διαίρεση χώρου</a:t>
            </a:r>
          </a:p>
        </p:txBody>
      </p:sp>
      <p:pic>
        <p:nvPicPr>
          <p:cNvPr id="76803" name="Picture 4" descr="F9_15">
            <a:extLst>
              <a:ext uri="{FF2B5EF4-FFF2-40B4-BE49-F238E27FC236}">
                <a16:creationId xmlns:a16="http://schemas.microsoft.com/office/drawing/2014/main" id="{F8939C59-B181-43A4-9396-9B25C2FF2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3589" b="13936"/>
          <a:stretch>
            <a:fillRect/>
          </a:stretch>
        </p:blipFill>
        <p:spPr bwMode="auto">
          <a:xfrm>
            <a:off x="2438400" y="1804988"/>
            <a:ext cx="7213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ECFAE5C-5FC9-4009-93C3-DC7170F636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/>
              <a:t>Αμφίδρομη επικοινωνία </a:t>
            </a:r>
            <a:r>
              <a:rPr lang="en-US" sz="4000"/>
              <a:t>(duplex)</a:t>
            </a:r>
            <a:endParaRPr lang="el-GR" sz="4000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0EEC33D-1724-4FD9-BAFB-A5F44A5CE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27226"/>
            <a:ext cx="8218488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l-GR"/>
              <a:t>Αναθέσεις σε ζεύγη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l-GR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b="1"/>
              <a:t>Χρήστη → Σταθμό :</a:t>
            </a:r>
            <a:r>
              <a:rPr lang="el-GR"/>
              <a:t> </a:t>
            </a:r>
            <a:r>
              <a:rPr lang="en-US"/>
              <a:t>uplink/forward link</a:t>
            </a:r>
            <a:r>
              <a:rPr lang="el-GR"/>
              <a:t> (εμπρόσθιο κανάλι)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b="1"/>
              <a:t>Σταθμό → Χρήστη :</a:t>
            </a:r>
            <a:r>
              <a:rPr lang="el-GR"/>
              <a:t> </a:t>
            </a:r>
            <a:r>
              <a:rPr lang="en-US"/>
              <a:t>downlink/reverse link</a:t>
            </a:r>
            <a:r>
              <a:rPr lang="el-GR"/>
              <a:t> (ανάστροφο κανάλι)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/>
              <a:t>Εξοικονόμηση ενέργειας: </a:t>
            </a:r>
            <a:r>
              <a:rPr lang="en-US" i="1"/>
              <a:t>F</a:t>
            </a:r>
            <a:r>
              <a:rPr lang="en-US" i="1" baseline="-25000"/>
              <a:t>uplink </a:t>
            </a:r>
            <a:r>
              <a:rPr lang="en-US"/>
              <a:t>&lt; </a:t>
            </a:r>
            <a:r>
              <a:rPr lang="en-US" i="1"/>
              <a:t>F</a:t>
            </a:r>
            <a:r>
              <a:rPr lang="en-US" i="1" baseline="-25000"/>
              <a:t>downlink </a:t>
            </a:r>
            <a:endParaRPr lang="el-GR" i="1" baseline="-25000"/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/>
              <a:t>Όσο μικρότερη συχνότητα τόσο μικρότερη εξασθένηση άρα απαιτείται μικρότερη ισχύς εκπομπής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4977956-D06B-4193-8F62-51C27756E1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/>
              <a:t>Αμφίδρομη επικοινωνία </a:t>
            </a:r>
            <a:r>
              <a:rPr lang="en-US" sz="4000"/>
              <a:t>(duplex)</a:t>
            </a:r>
            <a:endParaRPr lang="el-GR" sz="40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8107747-881D-43CA-9021-B18F69A3A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/>
              <a:t>Τα ζεύγη έχουν (συνήθως) το ίδιο εύρος</a:t>
            </a:r>
          </a:p>
          <a:p>
            <a:pPr algn="just" eaLnBrk="1" hangingPunct="1">
              <a:defRPr/>
            </a:pPr>
            <a:endParaRPr lang="el-GR"/>
          </a:p>
          <a:p>
            <a:pPr algn="just" eaLnBrk="1" hangingPunct="1">
              <a:defRPr/>
            </a:pPr>
            <a:r>
              <a:rPr lang="el-GR"/>
              <a:t>Μη αποδοτική λόγο διαφορετικού φόρτου στο εμπρόσθιο σε σχέση με το ανάστροφο (μεγαλύτερος;)</a:t>
            </a:r>
          </a:p>
          <a:p>
            <a:pPr algn="just" eaLnBrk="1" hangingPunct="1">
              <a:defRPr/>
            </a:pPr>
            <a:endParaRPr lang="el-GR"/>
          </a:p>
          <a:p>
            <a:pPr algn="just" eaLnBrk="1" hangingPunct="1">
              <a:defRPr/>
            </a:pPr>
            <a:r>
              <a:rPr lang="el-GR"/>
              <a:t>Υπάρχει μια χρονική καθυστέρηση στην </a:t>
            </a:r>
            <a:r>
              <a:rPr lang="en-US"/>
              <a:t>TDD</a:t>
            </a:r>
            <a:r>
              <a:rPr lang="el-GR"/>
              <a:t> λόγω του γεγονότος πως δεν είναι πλήρως αμφίδρομη (διαχωρισμός χρόνου) και μια καθορισμένη διαφορά στην συχνότητα μεταξύ ανάστροφου και εμπρόσθιου καναλιού στην </a:t>
            </a:r>
            <a:r>
              <a:rPr lang="en-US"/>
              <a:t>FDD </a:t>
            </a:r>
            <a:r>
              <a:rPr lang="el-GR"/>
              <a:t>(διαχωρισμός συχνότητας)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8C7CBD-8D4C-490F-B971-6E0AE91E14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/>
              <a:t>Πολλαπλή πρόσβαση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C9CB5CE-6F0C-4101-86D5-99D85B4F7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484314"/>
            <a:ext cx="8229600" cy="4611687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l-GR" dirty="0"/>
              <a:t>Οι σταθμοί του δικτύου μοιράζονται το μέσο μετάδοσης για την πραγματοποίηση της εκπομπής τους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l-GR" dirty="0"/>
              <a:t>Ο έλεγχος της πρόσβασης γίνεται από το πρωτόκολλο ελέγχου πρόσβασης (</a:t>
            </a:r>
            <a:r>
              <a:rPr lang="en-US" dirty="0"/>
              <a:t>Medium Access Control, MAC</a:t>
            </a:r>
            <a:r>
              <a:rPr lang="el-GR" dirty="0"/>
              <a:t>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dirty="0"/>
              <a:t>Πολλαπλή πρόσβαση με διαίρεση συχνότητας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Frequency/Wavelength Division Multiple Access)</a:t>
            </a:r>
            <a:endParaRPr lang="el-GR" dirty="0"/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dirty="0"/>
              <a:t>Πολλαπλή πρόσβαση με διαίρεση χρόνου</a:t>
            </a:r>
            <a:r>
              <a:rPr lang="en-US" dirty="0"/>
              <a:t> (Time Division Multiple Access)</a:t>
            </a:r>
            <a:endParaRPr lang="el-GR" dirty="0"/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dirty="0"/>
              <a:t>Πολλαπλή πρόσβαση με διαίρεση κώδικα</a:t>
            </a:r>
            <a:r>
              <a:rPr lang="en-US" dirty="0"/>
              <a:t> (Code Division Multiple Access)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dirty="0"/>
              <a:t>Ανταγωνιστικής πρόσβασης</a:t>
            </a:r>
            <a:r>
              <a:rPr lang="en-US" dirty="0"/>
              <a:t> (Carrier Sense Multiple Access, ALOHA)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l-GR" dirty="0"/>
              <a:t>Πολλαπλή πρόσβαση με διαίρεση χώρου</a:t>
            </a:r>
            <a:r>
              <a:rPr lang="en-US" dirty="0"/>
              <a:t> (</a:t>
            </a:r>
            <a:r>
              <a:rPr lang="en-US" dirty="0" err="1"/>
              <a:t>SDMA</a:t>
            </a:r>
            <a:r>
              <a:rPr lang="en-US" dirty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24000" y="260648"/>
            <a:ext cx="9144000" cy="458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1400" b="1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Η πολυπλεξία επιτρέπει την παράλληλη μετάδοση δεδομένων από διαφορετικές πηγές χωρίς </a:t>
            </a:r>
            <a:r>
              <a:rPr lang="el-GR" sz="1400" b="1" dirty="0" err="1"/>
              <a:t>αλληλοπαρεμβολές</a:t>
            </a:r>
            <a:r>
              <a:rPr lang="el-GR" sz="1400" b="1" dirty="0"/>
              <a:t>.</a:t>
            </a:r>
            <a:endParaRPr lang="en-US" sz="1400" b="1" dirty="0"/>
          </a:p>
          <a:p>
            <a:pPr algn="just">
              <a:lnSpc>
                <a:spcPct val="150000"/>
              </a:lnSpc>
            </a:pPr>
            <a:endParaRPr lang="el-GR" sz="1400" b="1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• Τρία βασικά είδη</a:t>
            </a:r>
            <a:r>
              <a:rPr lang="en-US" sz="1400" b="1" dirty="0"/>
              <a:t>:</a:t>
            </a:r>
            <a:endParaRPr lang="el-GR" sz="1400" b="1" dirty="0"/>
          </a:p>
          <a:p>
            <a:pPr algn="just">
              <a:lnSpc>
                <a:spcPct val="150000"/>
              </a:lnSpc>
            </a:pPr>
            <a:endParaRPr lang="el-GR" sz="1400" b="1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1. </a:t>
            </a:r>
            <a:r>
              <a:rPr lang="en-US" sz="1400" b="1" dirty="0"/>
              <a:t>TDM/TDMA (Time Division Multiple Access): </a:t>
            </a:r>
            <a:r>
              <a:rPr lang="el-GR" sz="1400" b="1" dirty="0"/>
              <a:t>Πολυπλεξία στο χρόνο</a:t>
            </a:r>
            <a:endParaRPr lang="en-US" sz="1400" b="1" dirty="0"/>
          </a:p>
          <a:p>
            <a:pPr algn="just">
              <a:lnSpc>
                <a:spcPct val="150000"/>
              </a:lnSpc>
            </a:pPr>
            <a:endParaRPr lang="en-US" sz="1400" b="1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2. </a:t>
            </a:r>
            <a:r>
              <a:rPr lang="en-US" sz="1400" b="1" dirty="0"/>
              <a:t>FDM/FDMA (Frequency Division Multiple Access): </a:t>
            </a:r>
            <a:r>
              <a:rPr lang="el-GR" sz="1400" b="1" dirty="0"/>
              <a:t>Πολυπλεξία στη συχνότητα</a:t>
            </a:r>
            <a:r>
              <a:rPr lang="en-US" sz="1400" b="1" dirty="0"/>
              <a:t>WDM (Wavelength Division Multiplexing): </a:t>
            </a:r>
            <a:r>
              <a:rPr lang="el-GR" sz="1400" b="1" dirty="0"/>
              <a:t>Ειδική περίπτωση </a:t>
            </a:r>
            <a:r>
              <a:rPr lang="en-US" sz="1400" b="1" dirty="0"/>
              <a:t>FDM </a:t>
            </a:r>
            <a:r>
              <a:rPr lang="el-GR" sz="1400" b="1" dirty="0"/>
              <a:t>για οπτικές ίνες (πολύ υψηλές συχνότητες)</a:t>
            </a:r>
          </a:p>
          <a:p>
            <a:pPr lvl="1" algn="just">
              <a:lnSpc>
                <a:spcPct val="150000"/>
              </a:lnSpc>
            </a:pPr>
            <a:endParaRPr lang="el-GR" sz="1400" b="1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3. </a:t>
            </a:r>
            <a:r>
              <a:rPr lang="en-US" sz="1400" b="1" dirty="0"/>
              <a:t>CDMA (Code Division Multiple Access): </a:t>
            </a:r>
            <a:r>
              <a:rPr lang="el-GR" sz="1400" b="1" dirty="0"/>
              <a:t>Πολυπλεξία κώδικα</a:t>
            </a:r>
          </a:p>
          <a:p>
            <a:pPr algn="just">
              <a:lnSpc>
                <a:spcPct val="150000"/>
              </a:lnSpc>
            </a:pPr>
            <a:endParaRPr lang="el-GR" sz="1400" b="1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4. Συνδυασμοί των παραπάνω</a:t>
            </a:r>
          </a:p>
          <a:p>
            <a:pPr algn="just">
              <a:lnSpc>
                <a:spcPct val="150000"/>
              </a:lnSpc>
            </a:pPr>
            <a:endParaRPr lang="el-GR" sz="1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4509120"/>
            <a:ext cx="5410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WEB_TEL_CEID_LOGO_OUT_BLACK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41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847528" y="583521"/>
            <a:ext cx="856895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1400" b="1" dirty="0"/>
              <a:t>Η πληροφορία διοχετεύεται σε κανάλια που διαφοροποιούνται μεταξύ τους στη συχνότητα φέροντος.</a:t>
            </a:r>
          </a:p>
          <a:p>
            <a:pPr algn="just">
              <a:lnSpc>
                <a:spcPct val="150000"/>
              </a:lnSpc>
            </a:pPr>
            <a:r>
              <a:rPr lang="el-GR" sz="1400" u="sng" dirty="0"/>
              <a:t>Έτσι, πολλές συνομιλίες είναι δυνατόν να λάβουν χώρα ταυτόχρονα χρησιμοποιώντας κάποιες από τις συχνότητες του συστήματος.</a:t>
            </a:r>
          </a:p>
          <a:p>
            <a:pPr algn="just">
              <a:lnSpc>
                <a:spcPct val="150000"/>
              </a:lnSpc>
            </a:pPr>
            <a:endParaRPr lang="el-GR" sz="1400" u="sng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Στο GSM, έχουμε (τυπικά) το πολύ 15 διαφορετικές συχνότητες σε μία κυψέλη. 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</p:txBody>
      </p:sp>
      <p:sp>
        <p:nvSpPr>
          <p:cNvPr id="5" name="4 - Ορθογώνιο"/>
          <p:cNvSpPr/>
          <p:nvPr/>
        </p:nvSpPr>
        <p:spPr>
          <a:xfrm>
            <a:off x="3575720" y="18864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FDM/FDMA (Frequency Division Multiple Access)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3068960"/>
            <a:ext cx="430188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089" y="3140969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WEB_TEL_CEID_LOGO_OUT_BLACK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7939"/>
            <a:ext cx="19796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1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0591E8A-315D-4F27-B5A6-22238F11B7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/>
              <a:t>Πολλαπλή πρόσβαση με διαίρεση συχνότητας</a:t>
            </a:r>
          </a:p>
        </p:txBody>
      </p:sp>
      <p:graphicFrame>
        <p:nvGraphicFramePr>
          <p:cNvPr id="15392" name="Group 32">
            <a:extLst>
              <a:ext uri="{FF2B5EF4-FFF2-40B4-BE49-F238E27FC236}">
                <a16:creationId xmlns:a16="http://schemas.microsoft.com/office/drawing/2014/main" id="{67C6D5B6-5BED-4511-A386-34B247A6B1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2313" y="3500439"/>
          <a:ext cx="8229600" cy="2138363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Σύστημα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Uplink</a:t>
                      </a:r>
                      <a:endParaRPr kumimoji="0" lang="en-US" sz="1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MHz</a:t>
                      </a:r>
                      <a:endParaRPr kumimoji="0" 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Downlink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MHz</a:t>
                      </a:r>
                      <a:endParaRPr kumimoji="0" 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Εύρος καναλιού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Χρησιμοποιούμενο εύρος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AMPS</a:t>
                      </a:r>
                      <a:endParaRPr kumimoji="0" 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824-849 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869-894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40 KHz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24 KHz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NMT</a:t>
                      </a:r>
                      <a:endParaRPr kumimoji="0" lang="el-GR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453-457.5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890-915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463-467.7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935-960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25 KHz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9.4 KHz</a:t>
                      </a:r>
                      <a:endParaRPr kumimoji="0" lang="el-G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90" name="Rectangle 30">
            <a:extLst>
              <a:ext uri="{FF2B5EF4-FFF2-40B4-BE49-F238E27FC236}">
                <a16:creationId xmlns:a16="http://schemas.microsoft.com/office/drawing/2014/main" id="{87D9C438-3C10-46AE-A87B-4289B418F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27226"/>
            <a:ext cx="7543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Ελαττώνεται η απόδοση του φάσματος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λόγω διαστημάτων ασφαλείας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π.χ. </a:t>
            </a:r>
            <a:r>
              <a:rPr lang="el-GR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κυψελικά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δίκτυα 1</a:t>
            </a:r>
            <a:r>
              <a:rPr lang="el-GR" sz="32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ης</a:t>
            </a:r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γενιάς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1710</Words>
  <Application>Microsoft Office PowerPoint</Application>
  <PresentationFormat>Widescreen</PresentationFormat>
  <Paragraphs>199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Garamond</vt:lpstr>
      <vt:lpstr>Wingdings</vt:lpstr>
      <vt:lpstr>Office Theme</vt:lpstr>
      <vt:lpstr>Εικόνα bitmap</vt:lpstr>
      <vt:lpstr>ΔΙΚΤΥΑ ΚΙΝΗΤΩΝ ΕΠΙΚΟΙΝΩΝΙΩΝ</vt:lpstr>
      <vt:lpstr>PowerPoint Presentation</vt:lpstr>
      <vt:lpstr>Αμφίδρομη επικοινωνία (duplex)</vt:lpstr>
      <vt:lpstr>Αμφίδρομη επικοινωνία (duplex)</vt:lpstr>
      <vt:lpstr>Αμφίδρομη επικοινωνία (duplex)</vt:lpstr>
      <vt:lpstr>Πολλαπλή πρόσβαση</vt:lpstr>
      <vt:lpstr>PowerPoint Presentation</vt:lpstr>
      <vt:lpstr>PowerPoint Presentation</vt:lpstr>
      <vt:lpstr>Πολλαπλή πρόσβαση με διαίρεση συχνότητας</vt:lpstr>
      <vt:lpstr>PowerPoint Presentation</vt:lpstr>
      <vt:lpstr>PowerPoint Presentation</vt:lpstr>
      <vt:lpstr>PowerPoint Presentation</vt:lpstr>
      <vt:lpstr>Πολλαπλή πρόσβαση με διαίρεση χρόνου</vt:lpstr>
      <vt:lpstr>Πολλαπλή πρόσβαση με διαίρεση χρόνου</vt:lpstr>
      <vt:lpstr>Πολλαπλή πρόσβαση με διαίρεση χρόνου</vt:lpstr>
      <vt:lpstr>PowerPoint Presentation</vt:lpstr>
      <vt:lpstr>FDD-TDMA &amp; TDD TDMA</vt:lpstr>
      <vt:lpstr>FDD-TDMA &amp; TDD TDMA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far effect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ΔΙΚΤΥΑ ΚΙΝΗΤΩΝ ΕΠΙΚΟΙΝΩΝΙΩΝ</dc:title>
  <dc:creator>Ilias</dc:creator>
  <cp:lastModifiedBy>Αντωνόπουλος Χρήστος</cp:lastModifiedBy>
  <cp:revision>15</cp:revision>
  <dcterms:created xsi:type="dcterms:W3CDTF">2019-09-13T17:37:02Z</dcterms:created>
  <dcterms:modified xsi:type="dcterms:W3CDTF">2019-10-22T19:58:36Z</dcterms:modified>
</cp:coreProperties>
</file>