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67"/>
  </p:notesMasterIdLst>
  <p:handoutMasterIdLst>
    <p:handoutMasterId r:id="rId68"/>
  </p:handoutMasterIdLst>
  <p:sldIdLst>
    <p:sldId id="489" r:id="rId5"/>
    <p:sldId id="490"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3" r:id="rId19"/>
    <p:sldId id="504" r:id="rId20"/>
    <p:sldId id="505" r:id="rId21"/>
    <p:sldId id="506" r:id="rId22"/>
    <p:sldId id="443" r:id="rId23"/>
    <p:sldId id="444" r:id="rId24"/>
    <p:sldId id="446" r:id="rId25"/>
    <p:sldId id="512" r:id="rId26"/>
    <p:sldId id="445" r:id="rId27"/>
    <p:sldId id="447" r:id="rId28"/>
    <p:sldId id="448" r:id="rId29"/>
    <p:sldId id="449" r:id="rId30"/>
    <p:sldId id="482" r:id="rId31"/>
    <p:sldId id="450" r:id="rId32"/>
    <p:sldId id="451" r:id="rId33"/>
    <p:sldId id="483" r:id="rId34"/>
    <p:sldId id="452" r:id="rId35"/>
    <p:sldId id="484" r:id="rId36"/>
    <p:sldId id="507" r:id="rId37"/>
    <p:sldId id="454" r:id="rId38"/>
    <p:sldId id="455" r:id="rId39"/>
    <p:sldId id="456" r:id="rId40"/>
    <p:sldId id="457" r:id="rId41"/>
    <p:sldId id="486" r:id="rId42"/>
    <p:sldId id="487" r:id="rId43"/>
    <p:sldId id="458" r:id="rId44"/>
    <p:sldId id="508" r:id="rId45"/>
    <p:sldId id="460" r:id="rId46"/>
    <p:sldId id="461" r:id="rId47"/>
    <p:sldId id="463" r:id="rId48"/>
    <p:sldId id="464" r:id="rId49"/>
    <p:sldId id="465" r:id="rId50"/>
    <p:sldId id="466" r:id="rId51"/>
    <p:sldId id="509" r:id="rId52"/>
    <p:sldId id="468" r:id="rId53"/>
    <p:sldId id="469" r:id="rId54"/>
    <p:sldId id="470" r:id="rId55"/>
    <p:sldId id="488" r:id="rId56"/>
    <p:sldId id="471" r:id="rId57"/>
    <p:sldId id="472" r:id="rId58"/>
    <p:sldId id="474" r:id="rId59"/>
    <p:sldId id="475" r:id="rId60"/>
    <p:sldId id="476" r:id="rId61"/>
    <p:sldId id="510" r:id="rId62"/>
    <p:sldId id="478" r:id="rId63"/>
    <p:sldId id="479" r:id="rId64"/>
    <p:sldId id="480" r:id="rId65"/>
    <p:sldId id="511" r:id="rId6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FFEB09"/>
    <a:srgbClr val="FAE100"/>
    <a:srgbClr val="275CAE"/>
    <a:srgbClr val="CC6600"/>
    <a:srgbClr val="B3F0F3"/>
    <a:srgbClr val="BE6011"/>
    <a:srgbClr val="0066CC"/>
    <a:srgbClr val="0033FF"/>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2"/>
    <p:restoredTop sz="94650"/>
  </p:normalViewPr>
  <p:slideViewPr>
    <p:cSldViewPr>
      <p:cViewPr>
        <p:scale>
          <a:sx n="110" d="100"/>
          <a:sy n="110" d="100"/>
        </p:scale>
        <p:origin x="118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8EC7F-9D17-4799-AE0A-2CD5D16A98B5}" type="doc">
      <dgm:prSet loTypeId="urn:microsoft.com/office/officeart/2005/8/layout/orgChart1" loCatId="hierarchy" qsTypeId="urn:microsoft.com/office/officeart/2005/8/quickstyle/simple2" qsCatId="simple" csTypeId="urn:microsoft.com/office/officeart/2005/8/colors/accent6_1" csCatId="accent6" phldr="1"/>
      <dgm:spPr/>
      <dgm:t>
        <a:bodyPr/>
        <a:lstStyle/>
        <a:p>
          <a:endParaRPr lang="en-US"/>
        </a:p>
      </dgm:t>
    </dgm:pt>
    <dgm:pt modelId="{60BD54D9-7266-471E-8046-E1D8351BB731}">
      <dgm:prSet phldrT="[Text]" custT="1"/>
      <dgm:spPr>
        <a:solidFill>
          <a:srgbClr val="F9C0B1"/>
        </a:solidFill>
        <a:ln>
          <a:solidFill>
            <a:srgbClr val="DA8508"/>
          </a:solidFill>
        </a:ln>
      </dgm:spPr>
      <dgm:t>
        <a:bodyPr/>
        <a:lstStyle/>
        <a:p>
          <a:r>
            <a:rPr lang="el-GR" sz="2000" b="1" dirty="0" smtClean="0">
              <a:solidFill>
                <a:schemeClr val="accent4"/>
              </a:solidFill>
            </a:rPr>
            <a:t>Κόστη</a:t>
          </a:r>
          <a:endParaRPr lang="en-US" sz="2000" b="1" dirty="0">
            <a:solidFill>
              <a:schemeClr val="accent4"/>
            </a:solidFill>
            <a:latin typeface="Tw Cen MT" panose="020B0602020104020603" pitchFamily="34" charset="0"/>
          </a:endParaRPr>
        </a:p>
      </dgm:t>
    </dgm:pt>
    <dgm:pt modelId="{89A2D532-A08C-4C1D-B6D5-AFA30A6F3430}" type="parTrans" cxnId="{46671644-713B-4B15-A9EE-4AE44578E30D}">
      <dgm:prSet/>
      <dgm:spPr/>
      <dgm:t>
        <a:bodyPr/>
        <a:lstStyle/>
        <a:p>
          <a:endParaRPr lang="en-US">
            <a:solidFill>
              <a:schemeClr val="accent4"/>
            </a:solidFill>
            <a:latin typeface="Tw Cen MT" panose="020B0602020104020603" pitchFamily="34" charset="0"/>
          </a:endParaRPr>
        </a:p>
      </dgm:t>
    </dgm:pt>
    <dgm:pt modelId="{911EAEEC-494A-4C27-80D9-50C7DFB91842}" type="sibTrans" cxnId="{46671644-713B-4B15-A9EE-4AE44578E30D}">
      <dgm:prSet/>
      <dgm:spPr/>
      <dgm:t>
        <a:bodyPr/>
        <a:lstStyle/>
        <a:p>
          <a:endParaRPr lang="en-US">
            <a:solidFill>
              <a:schemeClr val="accent4"/>
            </a:solidFill>
            <a:latin typeface="Tw Cen MT" panose="020B0602020104020603" pitchFamily="34" charset="0"/>
          </a:endParaRPr>
        </a:p>
      </dgm:t>
    </dgm:pt>
    <dgm:pt modelId="{0EA015C2-1277-4CDA-95C8-418E078E9641}">
      <dgm:prSet phldrT="[Text]"/>
      <dgm:spPr>
        <a:solidFill>
          <a:srgbClr val="55AF84"/>
        </a:solidFill>
        <a:ln>
          <a:solidFill>
            <a:srgbClr val="305E28"/>
          </a:solidFill>
        </a:ln>
      </dgm:spPr>
      <dgm:t>
        <a:bodyPr/>
        <a:lstStyle/>
        <a:p>
          <a:r>
            <a:rPr lang="el-GR" dirty="0" smtClean="0">
              <a:solidFill>
                <a:schemeClr val="accent4"/>
              </a:solidFill>
            </a:rPr>
            <a:t>Εντοπισμός</a:t>
          </a:r>
        </a:p>
        <a:p>
          <a:r>
            <a:rPr lang="el-GR" dirty="0" smtClean="0">
              <a:solidFill>
                <a:schemeClr val="accent4"/>
              </a:solidFill>
            </a:rPr>
            <a:t>Κόστους</a:t>
          </a:r>
          <a:endParaRPr lang="en-US" dirty="0">
            <a:solidFill>
              <a:schemeClr val="accent4"/>
            </a:solidFill>
            <a:latin typeface="Tw Cen MT" panose="020B0602020104020603" pitchFamily="34" charset="0"/>
          </a:endParaRPr>
        </a:p>
      </dgm:t>
    </dgm:pt>
    <dgm:pt modelId="{0040DD49-07CB-4FDD-9668-D819826A9ADC}" type="parTrans" cxnId="{C86E739B-3EFC-42A3-BE7D-0B1741FA71C2}">
      <dgm:prSet/>
      <dgm:spPr/>
      <dgm:t>
        <a:bodyPr/>
        <a:lstStyle/>
        <a:p>
          <a:endParaRPr lang="en-US">
            <a:solidFill>
              <a:schemeClr val="accent4"/>
            </a:solidFill>
            <a:latin typeface="Tw Cen MT" panose="020B0602020104020603" pitchFamily="34" charset="0"/>
          </a:endParaRPr>
        </a:p>
      </dgm:t>
    </dgm:pt>
    <dgm:pt modelId="{4B6B83E3-8B82-4A27-B2CA-A7E0415A1CB1}" type="sibTrans" cxnId="{C86E739B-3EFC-42A3-BE7D-0B1741FA71C2}">
      <dgm:prSet/>
      <dgm:spPr/>
      <dgm:t>
        <a:bodyPr/>
        <a:lstStyle/>
        <a:p>
          <a:endParaRPr lang="en-US">
            <a:solidFill>
              <a:schemeClr val="accent4"/>
            </a:solidFill>
            <a:latin typeface="Tw Cen MT" panose="020B0602020104020603" pitchFamily="34" charset="0"/>
          </a:endParaRPr>
        </a:p>
      </dgm:t>
    </dgm:pt>
    <dgm:pt modelId="{59B124F8-3F69-40AB-87A7-8EF18CC60AD0}">
      <dgm:prSet phldrT="[Text]"/>
      <dgm:spPr>
        <a:solidFill>
          <a:schemeClr val="tx1">
            <a:lumMod val="60000"/>
            <a:lumOff val="40000"/>
          </a:schemeClr>
        </a:solidFill>
        <a:ln>
          <a:solidFill>
            <a:schemeClr val="tx1">
              <a:lumMod val="75000"/>
            </a:schemeClr>
          </a:solidFill>
        </a:ln>
      </dgm:spPr>
      <dgm:t>
        <a:bodyPr/>
        <a:lstStyle/>
        <a:p>
          <a:r>
            <a:rPr lang="el-GR" dirty="0" smtClean="0">
              <a:solidFill>
                <a:schemeClr val="accent4"/>
              </a:solidFill>
            </a:rPr>
            <a:t>Συμπεριφορά Κόστους</a:t>
          </a:r>
          <a:endParaRPr lang="en-US" dirty="0">
            <a:solidFill>
              <a:schemeClr val="accent4"/>
            </a:solidFill>
            <a:latin typeface="Tw Cen MT" panose="020B0602020104020603" pitchFamily="34" charset="0"/>
          </a:endParaRPr>
        </a:p>
      </dgm:t>
    </dgm:pt>
    <dgm:pt modelId="{E7E8856B-66D7-4B45-B87C-F75D8684683F}" type="parTrans" cxnId="{DB13653A-9B12-4380-995E-7F90AA50859C}">
      <dgm:prSet/>
      <dgm:spPr/>
      <dgm:t>
        <a:bodyPr/>
        <a:lstStyle/>
        <a:p>
          <a:endParaRPr lang="en-US">
            <a:solidFill>
              <a:schemeClr val="accent4"/>
            </a:solidFill>
            <a:latin typeface="Tw Cen MT" panose="020B0602020104020603" pitchFamily="34" charset="0"/>
          </a:endParaRPr>
        </a:p>
      </dgm:t>
    </dgm:pt>
    <dgm:pt modelId="{75998F4C-9604-4FD2-9623-DB14170D2341}" type="sibTrans" cxnId="{DB13653A-9B12-4380-995E-7F90AA50859C}">
      <dgm:prSet/>
      <dgm:spPr/>
      <dgm:t>
        <a:bodyPr/>
        <a:lstStyle/>
        <a:p>
          <a:endParaRPr lang="en-US">
            <a:solidFill>
              <a:schemeClr val="accent4"/>
            </a:solidFill>
            <a:latin typeface="Tw Cen MT" panose="020B0602020104020603" pitchFamily="34" charset="0"/>
          </a:endParaRPr>
        </a:p>
      </dgm:t>
    </dgm:pt>
    <dgm:pt modelId="{324F73C3-AA1A-4994-8571-B795BCABAD89}">
      <dgm:prSet phldrT="[Text]"/>
      <dgm:spPr>
        <a:solidFill>
          <a:srgbClr val="F57F6B"/>
        </a:solidFill>
        <a:ln>
          <a:solidFill>
            <a:srgbClr val="F2506B"/>
          </a:solidFill>
        </a:ln>
      </dgm:spPr>
      <dgm:t>
        <a:bodyPr/>
        <a:lstStyle/>
        <a:p>
          <a:r>
            <a:rPr lang="el-GR" dirty="0" smtClean="0">
              <a:solidFill>
                <a:schemeClr val="accent4"/>
              </a:solidFill>
            </a:rPr>
            <a:t>Χαρακτηριστικά που π</a:t>
          </a:r>
          <a:r>
            <a:rPr lang="el-GR" b="0" dirty="0" smtClean="0">
              <a:solidFill>
                <a:schemeClr val="accent4"/>
              </a:solidFill>
            </a:rPr>
            <a:t>ροσθέτουν Αξία</a:t>
          </a:r>
          <a:endParaRPr lang="en-US" b="0" dirty="0">
            <a:solidFill>
              <a:schemeClr val="accent4"/>
            </a:solidFill>
            <a:latin typeface="Tw Cen MT" panose="020B0602020104020603" pitchFamily="34" charset="0"/>
          </a:endParaRPr>
        </a:p>
      </dgm:t>
    </dgm:pt>
    <dgm:pt modelId="{1C440197-2D8D-4A0D-964E-2932C1493700}" type="parTrans" cxnId="{C141C4B1-C1D6-4F41-907E-863E62972315}">
      <dgm:prSet/>
      <dgm:spPr/>
      <dgm:t>
        <a:bodyPr/>
        <a:lstStyle/>
        <a:p>
          <a:endParaRPr lang="en-US">
            <a:solidFill>
              <a:schemeClr val="accent4"/>
            </a:solidFill>
            <a:latin typeface="Tw Cen MT" panose="020B0602020104020603" pitchFamily="34" charset="0"/>
          </a:endParaRPr>
        </a:p>
      </dgm:t>
    </dgm:pt>
    <dgm:pt modelId="{D6AB2E98-8077-4261-A317-C010BDF58D94}" type="sibTrans" cxnId="{C141C4B1-C1D6-4F41-907E-863E62972315}">
      <dgm:prSet/>
      <dgm:spPr/>
      <dgm:t>
        <a:bodyPr/>
        <a:lstStyle/>
        <a:p>
          <a:endParaRPr lang="en-US">
            <a:solidFill>
              <a:schemeClr val="accent4"/>
            </a:solidFill>
            <a:latin typeface="Tw Cen MT" panose="020B0602020104020603" pitchFamily="34" charset="0"/>
          </a:endParaRPr>
        </a:p>
      </dgm:t>
    </dgm:pt>
    <dgm:pt modelId="{CFE9F3C3-8F7C-4427-8A65-9AB9AD472351}">
      <dgm:prSet/>
      <dgm:spPr>
        <a:solidFill>
          <a:srgbClr val="79C9A5"/>
        </a:solidFill>
        <a:ln>
          <a:solidFill>
            <a:srgbClr val="305E28"/>
          </a:solidFill>
        </a:ln>
      </dgm:spPr>
      <dgm:t>
        <a:bodyPr/>
        <a:lstStyle/>
        <a:p>
          <a:r>
            <a:rPr lang="el-GR" dirty="0" smtClean="0">
              <a:solidFill>
                <a:schemeClr val="accent4"/>
              </a:solidFill>
            </a:rPr>
            <a:t>Έμμεσο</a:t>
          </a:r>
          <a:endParaRPr lang="en-US" dirty="0">
            <a:solidFill>
              <a:schemeClr val="accent4"/>
            </a:solidFill>
            <a:latin typeface="Tw Cen MT" panose="020B0602020104020603" pitchFamily="34" charset="0"/>
          </a:endParaRPr>
        </a:p>
      </dgm:t>
    </dgm:pt>
    <dgm:pt modelId="{B5B0E1CC-9710-4EC2-8B9D-F5AC73887B20}" type="parTrans" cxnId="{AE9FFE99-D607-4E83-B3E8-3258D9D753F9}">
      <dgm:prSet/>
      <dgm:spPr/>
      <dgm:t>
        <a:bodyPr/>
        <a:lstStyle/>
        <a:p>
          <a:endParaRPr lang="en-US">
            <a:solidFill>
              <a:schemeClr val="accent4"/>
            </a:solidFill>
            <a:latin typeface="Tw Cen MT" panose="020B0602020104020603" pitchFamily="34" charset="0"/>
          </a:endParaRPr>
        </a:p>
      </dgm:t>
    </dgm:pt>
    <dgm:pt modelId="{E78C6558-B903-43E8-8026-DF477139B090}" type="sibTrans" cxnId="{AE9FFE99-D607-4E83-B3E8-3258D9D753F9}">
      <dgm:prSet/>
      <dgm:spPr/>
      <dgm:t>
        <a:bodyPr/>
        <a:lstStyle/>
        <a:p>
          <a:endParaRPr lang="en-US">
            <a:solidFill>
              <a:schemeClr val="accent4"/>
            </a:solidFill>
            <a:latin typeface="Tw Cen MT" panose="020B0602020104020603" pitchFamily="34" charset="0"/>
          </a:endParaRPr>
        </a:p>
      </dgm:t>
    </dgm:pt>
    <dgm:pt modelId="{6DC36252-AD1C-428D-86E3-07A1656BC336}">
      <dgm:prSet/>
      <dgm:spPr>
        <a:solidFill>
          <a:srgbClr val="79C9A5"/>
        </a:solidFill>
        <a:ln>
          <a:solidFill>
            <a:srgbClr val="305E28"/>
          </a:solidFill>
        </a:ln>
      </dgm:spPr>
      <dgm:t>
        <a:bodyPr/>
        <a:lstStyle/>
        <a:p>
          <a:r>
            <a:rPr lang="el-GR" dirty="0" smtClean="0">
              <a:solidFill>
                <a:schemeClr val="accent4"/>
              </a:solidFill>
            </a:rPr>
            <a:t>Άμεσο</a:t>
          </a:r>
          <a:endParaRPr lang="en-US" dirty="0">
            <a:solidFill>
              <a:schemeClr val="accent4"/>
            </a:solidFill>
            <a:latin typeface="Tw Cen MT" panose="020B0602020104020603" pitchFamily="34" charset="0"/>
          </a:endParaRPr>
        </a:p>
      </dgm:t>
    </dgm:pt>
    <dgm:pt modelId="{C10E7F56-1AE0-4FC4-B45D-E16576AF31F6}" type="parTrans" cxnId="{28C3AC77-2D88-496D-99C5-AA8F49DB8CF1}">
      <dgm:prSet/>
      <dgm:spPr/>
      <dgm:t>
        <a:bodyPr/>
        <a:lstStyle/>
        <a:p>
          <a:endParaRPr lang="en-US">
            <a:solidFill>
              <a:schemeClr val="accent4"/>
            </a:solidFill>
            <a:latin typeface="Tw Cen MT" panose="020B0602020104020603" pitchFamily="34" charset="0"/>
          </a:endParaRPr>
        </a:p>
      </dgm:t>
    </dgm:pt>
    <dgm:pt modelId="{BA8ED968-24FF-46AA-AC39-4C2B784FF373}" type="sibTrans" cxnId="{28C3AC77-2D88-496D-99C5-AA8F49DB8CF1}">
      <dgm:prSet/>
      <dgm:spPr/>
      <dgm:t>
        <a:bodyPr/>
        <a:lstStyle/>
        <a:p>
          <a:endParaRPr lang="en-US">
            <a:solidFill>
              <a:schemeClr val="accent4"/>
            </a:solidFill>
            <a:latin typeface="Tw Cen MT" panose="020B0602020104020603" pitchFamily="34" charset="0"/>
          </a:endParaRPr>
        </a:p>
      </dgm:t>
    </dgm:pt>
    <dgm:pt modelId="{12A1AC1F-294E-4591-BA1E-14DBE61C1478}">
      <dgm:prSet/>
      <dgm:spPr>
        <a:solidFill>
          <a:schemeClr val="tx1">
            <a:lumMod val="20000"/>
            <a:lumOff val="80000"/>
          </a:schemeClr>
        </a:solidFill>
        <a:ln>
          <a:solidFill>
            <a:schemeClr val="tx1">
              <a:lumMod val="75000"/>
            </a:schemeClr>
          </a:solidFill>
        </a:ln>
      </dgm:spPr>
      <dgm:t>
        <a:bodyPr/>
        <a:lstStyle/>
        <a:p>
          <a:r>
            <a:rPr lang="el-GR" dirty="0" smtClean="0">
              <a:solidFill>
                <a:schemeClr val="accent4"/>
              </a:solidFill>
            </a:rPr>
            <a:t>Σταθερό</a:t>
          </a:r>
          <a:endParaRPr lang="en-US" dirty="0">
            <a:solidFill>
              <a:schemeClr val="accent4"/>
            </a:solidFill>
            <a:latin typeface="Tw Cen MT" panose="020B0602020104020603" pitchFamily="34" charset="0"/>
          </a:endParaRPr>
        </a:p>
      </dgm:t>
    </dgm:pt>
    <dgm:pt modelId="{57905DE4-80EE-4016-A30C-F628CC3E9934}" type="parTrans" cxnId="{16318FB9-7721-419E-AABD-E11B8E3B9EA6}">
      <dgm:prSet/>
      <dgm:spPr/>
      <dgm:t>
        <a:bodyPr/>
        <a:lstStyle/>
        <a:p>
          <a:endParaRPr lang="en-US">
            <a:solidFill>
              <a:schemeClr val="accent4"/>
            </a:solidFill>
            <a:latin typeface="Tw Cen MT" panose="020B0602020104020603" pitchFamily="34" charset="0"/>
          </a:endParaRPr>
        </a:p>
      </dgm:t>
    </dgm:pt>
    <dgm:pt modelId="{D8F2B6A4-A543-459B-B754-8029D2E121FD}" type="sibTrans" cxnId="{16318FB9-7721-419E-AABD-E11B8E3B9EA6}">
      <dgm:prSet/>
      <dgm:spPr/>
      <dgm:t>
        <a:bodyPr/>
        <a:lstStyle/>
        <a:p>
          <a:endParaRPr lang="en-US">
            <a:solidFill>
              <a:schemeClr val="accent4"/>
            </a:solidFill>
            <a:latin typeface="Tw Cen MT" panose="020B0602020104020603" pitchFamily="34" charset="0"/>
          </a:endParaRPr>
        </a:p>
      </dgm:t>
    </dgm:pt>
    <dgm:pt modelId="{F1BD0CC8-B6E8-4779-9482-3103228EEC51}">
      <dgm:prSet/>
      <dgm:spPr>
        <a:solidFill>
          <a:schemeClr val="tx1">
            <a:lumMod val="20000"/>
            <a:lumOff val="80000"/>
          </a:schemeClr>
        </a:solidFill>
        <a:ln>
          <a:solidFill>
            <a:schemeClr val="tx1">
              <a:lumMod val="75000"/>
            </a:schemeClr>
          </a:solidFill>
        </a:ln>
      </dgm:spPr>
      <dgm:t>
        <a:bodyPr/>
        <a:lstStyle/>
        <a:p>
          <a:r>
            <a:rPr lang="el-GR" dirty="0" smtClean="0">
              <a:solidFill>
                <a:schemeClr val="accent4"/>
              </a:solidFill>
            </a:rPr>
            <a:t>Μεταβλητό</a:t>
          </a:r>
          <a:endParaRPr lang="en-US" dirty="0">
            <a:solidFill>
              <a:schemeClr val="accent4"/>
            </a:solidFill>
            <a:latin typeface="Tw Cen MT" panose="020B0602020104020603" pitchFamily="34" charset="0"/>
          </a:endParaRPr>
        </a:p>
      </dgm:t>
    </dgm:pt>
    <dgm:pt modelId="{D9E087F5-CE5A-4064-A1D3-2B23187BF398}" type="parTrans" cxnId="{A03B9502-B1AB-4DCE-A589-DF4B9D260EE2}">
      <dgm:prSet/>
      <dgm:spPr/>
      <dgm:t>
        <a:bodyPr/>
        <a:lstStyle/>
        <a:p>
          <a:endParaRPr lang="en-US">
            <a:solidFill>
              <a:schemeClr val="accent4"/>
            </a:solidFill>
            <a:latin typeface="Tw Cen MT" panose="020B0602020104020603" pitchFamily="34" charset="0"/>
          </a:endParaRPr>
        </a:p>
      </dgm:t>
    </dgm:pt>
    <dgm:pt modelId="{495988B4-8420-413F-A4FA-F1800C38A835}" type="sibTrans" cxnId="{A03B9502-B1AB-4DCE-A589-DF4B9D260EE2}">
      <dgm:prSet/>
      <dgm:spPr/>
      <dgm:t>
        <a:bodyPr/>
        <a:lstStyle/>
        <a:p>
          <a:endParaRPr lang="en-US">
            <a:solidFill>
              <a:schemeClr val="accent4"/>
            </a:solidFill>
            <a:latin typeface="Tw Cen MT" panose="020B0602020104020603" pitchFamily="34" charset="0"/>
          </a:endParaRPr>
        </a:p>
      </dgm:t>
    </dgm:pt>
    <dgm:pt modelId="{C70489D2-0CC8-44B1-8695-FD9A5CB1A55D}">
      <dgm:prSet/>
      <dgm:spPr>
        <a:solidFill>
          <a:srgbClr val="F99F9F"/>
        </a:solidFill>
        <a:ln>
          <a:solidFill>
            <a:srgbClr val="F2506B"/>
          </a:solidFill>
        </a:ln>
      </dgm:spPr>
      <dgm:t>
        <a:bodyPr/>
        <a:lstStyle/>
        <a:p>
          <a:r>
            <a:rPr lang="el-GR" dirty="0" err="1" smtClean="0">
              <a:solidFill>
                <a:schemeClr val="accent4"/>
              </a:solidFill>
            </a:rPr>
            <a:t>Προστθέτει</a:t>
          </a:r>
          <a:r>
            <a:rPr lang="el-GR" dirty="0" smtClean="0">
              <a:solidFill>
                <a:schemeClr val="accent4"/>
              </a:solidFill>
            </a:rPr>
            <a:t> Αξία</a:t>
          </a:r>
          <a:endParaRPr lang="en-US" dirty="0">
            <a:solidFill>
              <a:schemeClr val="accent4"/>
            </a:solidFill>
            <a:latin typeface="Tw Cen MT" panose="020B0602020104020603" pitchFamily="34" charset="0"/>
          </a:endParaRPr>
        </a:p>
      </dgm:t>
    </dgm:pt>
    <dgm:pt modelId="{19C7A96D-81B5-4677-ABE1-1169C2E9D22A}" type="parTrans" cxnId="{FA624E23-13B9-41BA-B05C-3BF7F03735F1}">
      <dgm:prSet/>
      <dgm:spPr/>
      <dgm:t>
        <a:bodyPr/>
        <a:lstStyle/>
        <a:p>
          <a:endParaRPr lang="en-US">
            <a:solidFill>
              <a:schemeClr val="accent4"/>
            </a:solidFill>
            <a:latin typeface="Tw Cen MT" panose="020B0602020104020603" pitchFamily="34" charset="0"/>
          </a:endParaRPr>
        </a:p>
      </dgm:t>
    </dgm:pt>
    <dgm:pt modelId="{EC76DD72-0512-4532-A3B4-9760A2A2D502}" type="sibTrans" cxnId="{FA624E23-13B9-41BA-B05C-3BF7F03735F1}">
      <dgm:prSet/>
      <dgm:spPr/>
      <dgm:t>
        <a:bodyPr/>
        <a:lstStyle/>
        <a:p>
          <a:endParaRPr lang="en-US">
            <a:solidFill>
              <a:schemeClr val="accent4"/>
            </a:solidFill>
            <a:latin typeface="Tw Cen MT" panose="020B0602020104020603" pitchFamily="34" charset="0"/>
          </a:endParaRPr>
        </a:p>
      </dgm:t>
    </dgm:pt>
    <dgm:pt modelId="{9D8B6E0E-D1A6-4123-9C81-53A726EBB2AF}">
      <dgm:prSet/>
      <dgm:spPr>
        <a:solidFill>
          <a:srgbClr val="F99F9F"/>
        </a:solidFill>
        <a:ln>
          <a:solidFill>
            <a:srgbClr val="F2506B"/>
          </a:solidFill>
        </a:ln>
      </dgm:spPr>
      <dgm:t>
        <a:bodyPr/>
        <a:lstStyle/>
        <a:p>
          <a:r>
            <a:rPr lang="el-GR" dirty="0" smtClean="0">
              <a:solidFill>
                <a:schemeClr val="accent4"/>
              </a:solidFill>
            </a:rPr>
            <a:t>Δεν Προσθέτει Αξία</a:t>
          </a:r>
          <a:endParaRPr lang="en-US" dirty="0">
            <a:solidFill>
              <a:schemeClr val="accent4"/>
            </a:solidFill>
            <a:latin typeface="Tw Cen MT" panose="020B0602020104020603" pitchFamily="34" charset="0"/>
          </a:endParaRPr>
        </a:p>
      </dgm:t>
    </dgm:pt>
    <dgm:pt modelId="{7890F3E4-67DB-42C4-8ACF-8AFCAD50C6D8}" type="parTrans" cxnId="{FBA9265E-AF8D-42FC-ACFB-BC277FDDC914}">
      <dgm:prSet/>
      <dgm:spPr/>
      <dgm:t>
        <a:bodyPr/>
        <a:lstStyle/>
        <a:p>
          <a:endParaRPr lang="en-US">
            <a:solidFill>
              <a:schemeClr val="accent4"/>
            </a:solidFill>
            <a:latin typeface="Tw Cen MT" panose="020B0602020104020603" pitchFamily="34" charset="0"/>
          </a:endParaRPr>
        </a:p>
      </dgm:t>
    </dgm:pt>
    <dgm:pt modelId="{538B9B42-33DE-4120-8908-B231A68FFEA4}" type="sibTrans" cxnId="{FBA9265E-AF8D-42FC-ACFB-BC277FDDC914}">
      <dgm:prSet/>
      <dgm:spPr/>
      <dgm:t>
        <a:bodyPr/>
        <a:lstStyle/>
        <a:p>
          <a:endParaRPr lang="en-US">
            <a:solidFill>
              <a:schemeClr val="accent4"/>
            </a:solidFill>
            <a:latin typeface="Tw Cen MT" panose="020B0602020104020603" pitchFamily="34" charset="0"/>
          </a:endParaRPr>
        </a:p>
      </dgm:t>
    </dgm:pt>
    <dgm:pt modelId="{91CE7E42-4F16-4057-9B80-1343B35ACF1F}">
      <dgm:prSet/>
      <dgm:spPr>
        <a:solidFill>
          <a:schemeClr val="accent6">
            <a:lumMod val="40000"/>
            <a:lumOff val="60000"/>
          </a:schemeClr>
        </a:solidFill>
        <a:ln>
          <a:solidFill>
            <a:schemeClr val="accent6">
              <a:lumMod val="60000"/>
              <a:lumOff val="40000"/>
            </a:schemeClr>
          </a:solidFill>
        </a:ln>
      </dgm:spPr>
      <dgm:t>
        <a:bodyPr/>
        <a:lstStyle/>
        <a:p>
          <a:r>
            <a:rPr lang="el-GR" dirty="0" smtClean="0">
              <a:solidFill>
                <a:schemeClr val="accent4"/>
              </a:solidFill>
            </a:rPr>
            <a:t>Χρηματοοικονομική Πληροφόρηση</a:t>
          </a:r>
          <a:endParaRPr lang="en-US" dirty="0">
            <a:solidFill>
              <a:schemeClr val="accent4"/>
            </a:solidFill>
            <a:latin typeface="Tw Cen MT" panose="020B0602020104020603" pitchFamily="34" charset="0"/>
          </a:endParaRPr>
        </a:p>
      </dgm:t>
    </dgm:pt>
    <dgm:pt modelId="{8062EFF2-7A45-4791-83B8-C2EF0848E0CB}" type="parTrans" cxnId="{745E5FBE-8EF5-4413-B60A-EED3EA28F840}">
      <dgm:prSet/>
      <dgm:spPr/>
      <dgm:t>
        <a:bodyPr/>
        <a:lstStyle/>
        <a:p>
          <a:endParaRPr lang="en-US">
            <a:solidFill>
              <a:schemeClr val="accent4"/>
            </a:solidFill>
            <a:latin typeface="Tw Cen MT" panose="020B0602020104020603" pitchFamily="34" charset="0"/>
          </a:endParaRPr>
        </a:p>
      </dgm:t>
    </dgm:pt>
    <dgm:pt modelId="{59CC150E-3C84-45E6-A9BC-81F49A48F0F5}" type="sibTrans" cxnId="{745E5FBE-8EF5-4413-B60A-EED3EA28F840}">
      <dgm:prSet/>
      <dgm:spPr/>
      <dgm:t>
        <a:bodyPr/>
        <a:lstStyle/>
        <a:p>
          <a:endParaRPr lang="en-US">
            <a:solidFill>
              <a:schemeClr val="accent4"/>
            </a:solidFill>
            <a:latin typeface="Tw Cen MT" panose="020B0602020104020603" pitchFamily="34" charset="0"/>
          </a:endParaRPr>
        </a:p>
      </dgm:t>
    </dgm:pt>
    <dgm:pt modelId="{F2E1C859-095D-44C1-A4EC-771B7278E7D4}">
      <dgm:prSet/>
      <dgm:spPr>
        <a:solidFill>
          <a:schemeClr val="accent6">
            <a:lumMod val="20000"/>
            <a:lumOff val="80000"/>
          </a:schemeClr>
        </a:solidFill>
        <a:ln>
          <a:solidFill>
            <a:schemeClr val="accent6">
              <a:lumMod val="60000"/>
              <a:lumOff val="40000"/>
            </a:schemeClr>
          </a:solidFill>
        </a:ln>
      </dgm:spPr>
      <dgm:t>
        <a:bodyPr/>
        <a:lstStyle/>
        <a:p>
          <a:r>
            <a:rPr lang="el-GR" dirty="0" smtClean="0">
              <a:solidFill>
                <a:schemeClr val="accent4"/>
              </a:solidFill>
            </a:rPr>
            <a:t>Προϊόν</a:t>
          </a:r>
          <a:endParaRPr lang="en-US" dirty="0">
            <a:solidFill>
              <a:schemeClr val="accent4"/>
            </a:solidFill>
            <a:latin typeface="Tw Cen MT" panose="020B0602020104020603" pitchFamily="34" charset="0"/>
          </a:endParaRPr>
        </a:p>
      </dgm:t>
    </dgm:pt>
    <dgm:pt modelId="{40B6739E-0F35-4061-9C0F-7024168B43F0}" type="parTrans" cxnId="{D9A66C30-A3C0-456A-BC3C-BAA3E23E83AE}">
      <dgm:prSet/>
      <dgm:spPr/>
      <dgm:t>
        <a:bodyPr/>
        <a:lstStyle/>
        <a:p>
          <a:endParaRPr lang="en-US">
            <a:solidFill>
              <a:schemeClr val="accent4"/>
            </a:solidFill>
            <a:latin typeface="Tw Cen MT" panose="020B0602020104020603" pitchFamily="34" charset="0"/>
          </a:endParaRPr>
        </a:p>
      </dgm:t>
    </dgm:pt>
    <dgm:pt modelId="{7230F30E-71E4-4C3D-B3A1-98B43DBE0CF3}" type="sibTrans" cxnId="{D9A66C30-A3C0-456A-BC3C-BAA3E23E83AE}">
      <dgm:prSet/>
      <dgm:spPr/>
      <dgm:t>
        <a:bodyPr/>
        <a:lstStyle/>
        <a:p>
          <a:endParaRPr lang="en-US">
            <a:solidFill>
              <a:schemeClr val="accent4"/>
            </a:solidFill>
            <a:latin typeface="Tw Cen MT" panose="020B0602020104020603" pitchFamily="34" charset="0"/>
          </a:endParaRPr>
        </a:p>
      </dgm:t>
    </dgm:pt>
    <dgm:pt modelId="{C2F209F2-5194-47F1-BA60-3B0935F437C6}">
      <dgm:prSet/>
      <dgm:spPr>
        <a:solidFill>
          <a:schemeClr val="accent6">
            <a:lumMod val="20000"/>
            <a:lumOff val="80000"/>
          </a:schemeClr>
        </a:solidFill>
        <a:ln>
          <a:solidFill>
            <a:schemeClr val="accent6">
              <a:lumMod val="60000"/>
              <a:lumOff val="40000"/>
            </a:schemeClr>
          </a:solidFill>
        </a:ln>
      </dgm:spPr>
      <dgm:t>
        <a:bodyPr/>
        <a:lstStyle/>
        <a:p>
          <a:r>
            <a:rPr lang="el-GR" dirty="0" smtClean="0">
              <a:solidFill>
                <a:schemeClr val="accent4"/>
              </a:solidFill>
            </a:rPr>
            <a:t>Περίοδος</a:t>
          </a:r>
          <a:endParaRPr lang="en-US" dirty="0">
            <a:solidFill>
              <a:schemeClr val="accent4"/>
            </a:solidFill>
            <a:latin typeface="Tw Cen MT" panose="020B0602020104020603" pitchFamily="34" charset="0"/>
          </a:endParaRPr>
        </a:p>
      </dgm:t>
    </dgm:pt>
    <dgm:pt modelId="{5F2FFE10-452F-488F-AD41-B5A9334E3FF1}" type="parTrans" cxnId="{A911DD4A-0F8E-46DD-B8DB-5D243AB99175}">
      <dgm:prSet/>
      <dgm:spPr/>
      <dgm:t>
        <a:bodyPr/>
        <a:lstStyle/>
        <a:p>
          <a:endParaRPr lang="en-US">
            <a:solidFill>
              <a:schemeClr val="accent4"/>
            </a:solidFill>
            <a:latin typeface="Tw Cen MT" panose="020B0602020104020603" pitchFamily="34" charset="0"/>
          </a:endParaRPr>
        </a:p>
      </dgm:t>
    </dgm:pt>
    <dgm:pt modelId="{434C8C17-2952-4C9E-96DA-8D7470319A81}" type="sibTrans" cxnId="{A911DD4A-0F8E-46DD-B8DB-5D243AB99175}">
      <dgm:prSet/>
      <dgm:spPr/>
      <dgm:t>
        <a:bodyPr/>
        <a:lstStyle/>
        <a:p>
          <a:endParaRPr lang="en-US">
            <a:solidFill>
              <a:schemeClr val="accent4"/>
            </a:solidFill>
            <a:latin typeface="Tw Cen MT" panose="020B0602020104020603" pitchFamily="34" charset="0"/>
          </a:endParaRPr>
        </a:p>
      </dgm:t>
    </dgm:pt>
    <dgm:pt modelId="{73D6AD80-67FD-4F77-B7CA-6E1BB03E48F9}" type="pres">
      <dgm:prSet presAssocID="{67D8EC7F-9D17-4799-AE0A-2CD5D16A98B5}" presName="hierChild1" presStyleCnt="0">
        <dgm:presLayoutVars>
          <dgm:orgChart val="1"/>
          <dgm:chPref val="1"/>
          <dgm:dir/>
          <dgm:animOne val="branch"/>
          <dgm:animLvl val="lvl"/>
          <dgm:resizeHandles/>
        </dgm:presLayoutVars>
      </dgm:prSet>
      <dgm:spPr/>
      <dgm:t>
        <a:bodyPr/>
        <a:lstStyle/>
        <a:p>
          <a:endParaRPr lang="en-US"/>
        </a:p>
      </dgm:t>
    </dgm:pt>
    <dgm:pt modelId="{1D354BDB-7717-4CC7-89A0-19E8E689454A}" type="pres">
      <dgm:prSet presAssocID="{60BD54D9-7266-471E-8046-E1D8351BB731}" presName="hierRoot1" presStyleCnt="0">
        <dgm:presLayoutVars>
          <dgm:hierBranch val="init"/>
        </dgm:presLayoutVars>
      </dgm:prSet>
      <dgm:spPr/>
    </dgm:pt>
    <dgm:pt modelId="{093414FA-604E-431C-8553-72FCD3FD51CE}" type="pres">
      <dgm:prSet presAssocID="{60BD54D9-7266-471E-8046-E1D8351BB731}" presName="rootComposite1" presStyleCnt="0"/>
      <dgm:spPr/>
    </dgm:pt>
    <dgm:pt modelId="{5217D98F-F616-4536-A50E-47CD4C822D78}" type="pres">
      <dgm:prSet presAssocID="{60BD54D9-7266-471E-8046-E1D8351BB731}" presName="rootText1" presStyleLbl="node0" presStyleIdx="0" presStyleCnt="1">
        <dgm:presLayoutVars>
          <dgm:chPref val="3"/>
        </dgm:presLayoutVars>
      </dgm:prSet>
      <dgm:spPr/>
      <dgm:t>
        <a:bodyPr/>
        <a:lstStyle/>
        <a:p>
          <a:endParaRPr lang="en-US"/>
        </a:p>
      </dgm:t>
    </dgm:pt>
    <dgm:pt modelId="{19327213-6619-476A-AF63-27F24EC15C69}" type="pres">
      <dgm:prSet presAssocID="{60BD54D9-7266-471E-8046-E1D8351BB731}" presName="rootConnector1" presStyleLbl="node1" presStyleIdx="0" presStyleCnt="0"/>
      <dgm:spPr/>
      <dgm:t>
        <a:bodyPr/>
        <a:lstStyle/>
        <a:p>
          <a:endParaRPr lang="en-US"/>
        </a:p>
      </dgm:t>
    </dgm:pt>
    <dgm:pt modelId="{91BF6F8A-6185-4BEC-969B-D973F0891302}" type="pres">
      <dgm:prSet presAssocID="{60BD54D9-7266-471E-8046-E1D8351BB731}" presName="hierChild2" presStyleCnt="0"/>
      <dgm:spPr/>
    </dgm:pt>
    <dgm:pt modelId="{85A84597-3D0D-4DDA-BF31-FAB7A0172A64}" type="pres">
      <dgm:prSet presAssocID="{0040DD49-07CB-4FDD-9668-D819826A9ADC}" presName="Name37" presStyleLbl="parChTrans1D2" presStyleIdx="0" presStyleCnt="4"/>
      <dgm:spPr/>
      <dgm:t>
        <a:bodyPr/>
        <a:lstStyle/>
        <a:p>
          <a:endParaRPr lang="en-US"/>
        </a:p>
      </dgm:t>
    </dgm:pt>
    <dgm:pt modelId="{8CE672BD-5E02-4BDB-9326-02E87C2865BA}" type="pres">
      <dgm:prSet presAssocID="{0EA015C2-1277-4CDA-95C8-418E078E9641}" presName="hierRoot2" presStyleCnt="0">
        <dgm:presLayoutVars>
          <dgm:hierBranch val="init"/>
        </dgm:presLayoutVars>
      </dgm:prSet>
      <dgm:spPr/>
    </dgm:pt>
    <dgm:pt modelId="{94B520BE-E2D4-4B9A-A262-10AE04ADB59A}" type="pres">
      <dgm:prSet presAssocID="{0EA015C2-1277-4CDA-95C8-418E078E9641}" presName="rootComposite" presStyleCnt="0"/>
      <dgm:spPr/>
    </dgm:pt>
    <dgm:pt modelId="{02E199AA-38F9-4E6B-B626-ABA843264B5B}" type="pres">
      <dgm:prSet presAssocID="{0EA015C2-1277-4CDA-95C8-418E078E9641}" presName="rootText" presStyleLbl="node2" presStyleIdx="0" presStyleCnt="4">
        <dgm:presLayoutVars>
          <dgm:chPref val="3"/>
        </dgm:presLayoutVars>
      </dgm:prSet>
      <dgm:spPr/>
      <dgm:t>
        <a:bodyPr/>
        <a:lstStyle/>
        <a:p>
          <a:endParaRPr lang="en-US"/>
        </a:p>
      </dgm:t>
    </dgm:pt>
    <dgm:pt modelId="{7B8D03DF-094A-4A6A-B684-B01D1B437605}" type="pres">
      <dgm:prSet presAssocID="{0EA015C2-1277-4CDA-95C8-418E078E9641}" presName="rootConnector" presStyleLbl="node2" presStyleIdx="0" presStyleCnt="4"/>
      <dgm:spPr/>
      <dgm:t>
        <a:bodyPr/>
        <a:lstStyle/>
        <a:p>
          <a:endParaRPr lang="en-US"/>
        </a:p>
      </dgm:t>
    </dgm:pt>
    <dgm:pt modelId="{730F5D83-CAC8-45D3-A286-7A760E41BBAD}" type="pres">
      <dgm:prSet presAssocID="{0EA015C2-1277-4CDA-95C8-418E078E9641}" presName="hierChild4" presStyleCnt="0"/>
      <dgm:spPr/>
    </dgm:pt>
    <dgm:pt modelId="{274EDB76-CB9B-4773-B350-0FC80D2B3E6E}" type="pres">
      <dgm:prSet presAssocID="{C10E7F56-1AE0-4FC4-B45D-E16576AF31F6}" presName="Name37" presStyleLbl="parChTrans1D3" presStyleIdx="0" presStyleCnt="8"/>
      <dgm:spPr/>
      <dgm:t>
        <a:bodyPr/>
        <a:lstStyle/>
        <a:p>
          <a:endParaRPr lang="en-US"/>
        </a:p>
      </dgm:t>
    </dgm:pt>
    <dgm:pt modelId="{916CA4FC-D5DD-40E0-B3F0-640D59895600}" type="pres">
      <dgm:prSet presAssocID="{6DC36252-AD1C-428D-86E3-07A1656BC336}" presName="hierRoot2" presStyleCnt="0">
        <dgm:presLayoutVars>
          <dgm:hierBranch val="init"/>
        </dgm:presLayoutVars>
      </dgm:prSet>
      <dgm:spPr/>
    </dgm:pt>
    <dgm:pt modelId="{7A71C746-7B85-4A2D-91D5-3D546F1D8F14}" type="pres">
      <dgm:prSet presAssocID="{6DC36252-AD1C-428D-86E3-07A1656BC336}" presName="rootComposite" presStyleCnt="0"/>
      <dgm:spPr/>
    </dgm:pt>
    <dgm:pt modelId="{A8CA21FB-594E-4F46-BF2A-BD838B9938EF}" type="pres">
      <dgm:prSet presAssocID="{6DC36252-AD1C-428D-86E3-07A1656BC336}" presName="rootText" presStyleLbl="node3" presStyleIdx="0" presStyleCnt="8">
        <dgm:presLayoutVars>
          <dgm:chPref val="3"/>
        </dgm:presLayoutVars>
      </dgm:prSet>
      <dgm:spPr/>
      <dgm:t>
        <a:bodyPr/>
        <a:lstStyle/>
        <a:p>
          <a:endParaRPr lang="en-US"/>
        </a:p>
      </dgm:t>
    </dgm:pt>
    <dgm:pt modelId="{D2FF86CA-0D31-4FB7-A988-4B6CDA707783}" type="pres">
      <dgm:prSet presAssocID="{6DC36252-AD1C-428D-86E3-07A1656BC336}" presName="rootConnector" presStyleLbl="node3" presStyleIdx="0" presStyleCnt="8"/>
      <dgm:spPr/>
      <dgm:t>
        <a:bodyPr/>
        <a:lstStyle/>
        <a:p>
          <a:endParaRPr lang="en-US"/>
        </a:p>
      </dgm:t>
    </dgm:pt>
    <dgm:pt modelId="{47020C52-60F6-48B6-900D-3F270DF24159}" type="pres">
      <dgm:prSet presAssocID="{6DC36252-AD1C-428D-86E3-07A1656BC336}" presName="hierChild4" presStyleCnt="0"/>
      <dgm:spPr/>
    </dgm:pt>
    <dgm:pt modelId="{A23E5816-7210-48E5-82A9-4C517BEC7CDD}" type="pres">
      <dgm:prSet presAssocID="{6DC36252-AD1C-428D-86E3-07A1656BC336}" presName="hierChild5" presStyleCnt="0"/>
      <dgm:spPr/>
    </dgm:pt>
    <dgm:pt modelId="{C3DCE656-8934-419A-8B99-5429823CE377}" type="pres">
      <dgm:prSet presAssocID="{B5B0E1CC-9710-4EC2-8B9D-F5AC73887B20}" presName="Name37" presStyleLbl="parChTrans1D3" presStyleIdx="1" presStyleCnt="8"/>
      <dgm:spPr/>
      <dgm:t>
        <a:bodyPr/>
        <a:lstStyle/>
        <a:p>
          <a:endParaRPr lang="en-US"/>
        </a:p>
      </dgm:t>
    </dgm:pt>
    <dgm:pt modelId="{CA55C412-28ED-4345-8965-1E4EEF4613EE}" type="pres">
      <dgm:prSet presAssocID="{CFE9F3C3-8F7C-4427-8A65-9AB9AD472351}" presName="hierRoot2" presStyleCnt="0">
        <dgm:presLayoutVars>
          <dgm:hierBranch val="init"/>
        </dgm:presLayoutVars>
      </dgm:prSet>
      <dgm:spPr/>
    </dgm:pt>
    <dgm:pt modelId="{7BAD8BC0-2400-4A06-A0E7-CBDA971B46E1}" type="pres">
      <dgm:prSet presAssocID="{CFE9F3C3-8F7C-4427-8A65-9AB9AD472351}" presName="rootComposite" presStyleCnt="0"/>
      <dgm:spPr/>
    </dgm:pt>
    <dgm:pt modelId="{D1C9F678-926F-4861-894F-6B22700E00F3}" type="pres">
      <dgm:prSet presAssocID="{CFE9F3C3-8F7C-4427-8A65-9AB9AD472351}" presName="rootText" presStyleLbl="node3" presStyleIdx="1" presStyleCnt="8">
        <dgm:presLayoutVars>
          <dgm:chPref val="3"/>
        </dgm:presLayoutVars>
      </dgm:prSet>
      <dgm:spPr/>
      <dgm:t>
        <a:bodyPr/>
        <a:lstStyle/>
        <a:p>
          <a:endParaRPr lang="en-US"/>
        </a:p>
      </dgm:t>
    </dgm:pt>
    <dgm:pt modelId="{B29A427C-B80D-4D26-A14C-008EC303FBEE}" type="pres">
      <dgm:prSet presAssocID="{CFE9F3C3-8F7C-4427-8A65-9AB9AD472351}" presName="rootConnector" presStyleLbl="node3" presStyleIdx="1" presStyleCnt="8"/>
      <dgm:spPr/>
      <dgm:t>
        <a:bodyPr/>
        <a:lstStyle/>
        <a:p>
          <a:endParaRPr lang="en-US"/>
        </a:p>
      </dgm:t>
    </dgm:pt>
    <dgm:pt modelId="{58F48597-6918-4389-A407-C7612BAC606E}" type="pres">
      <dgm:prSet presAssocID="{CFE9F3C3-8F7C-4427-8A65-9AB9AD472351}" presName="hierChild4" presStyleCnt="0"/>
      <dgm:spPr/>
    </dgm:pt>
    <dgm:pt modelId="{EAA4BA44-B4F0-4115-99C1-D9EE4218C372}" type="pres">
      <dgm:prSet presAssocID="{CFE9F3C3-8F7C-4427-8A65-9AB9AD472351}" presName="hierChild5" presStyleCnt="0"/>
      <dgm:spPr/>
    </dgm:pt>
    <dgm:pt modelId="{369BDE39-CB3F-42DE-87BE-6BF3054BEA56}" type="pres">
      <dgm:prSet presAssocID="{0EA015C2-1277-4CDA-95C8-418E078E9641}" presName="hierChild5" presStyleCnt="0"/>
      <dgm:spPr/>
    </dgm:pt>
    <dgm:pt modelId="{550A0238-3B52-44F9-8CC3-503C146FE6A8}" type="pres">
      <dgm:prSet presAssocID="{E7E8856B-66D7-4B45-B87C-F75D8684683F}" presName="Name37" presStyleLbl="parChTrans1D2" presStyleIdx="1" presStyleCnt="4"/>
      <dgm:spPr/>
      <dgm:t>
        <a:bodyPr/>
        <a:lstStyle/>
        <a:p>
          <a:endParaRPr lang="en-US"/>
        </a:p>
      </dgm:t>
    </dgm:pt>
    <dgm:pt modelId="{EC24143B-7564-40DC-86AF-3ACB708F43B4}" type="pres">
      <dgm:prSet presAssocID="{59B124F8-3F69-40AB-87A7-8EF18CC60AD0}" presName="hierRoot2" presStyleCnt="0">
        <dgm:presLayoutVars>
          <dgm:hierBranch val="init"/>
        </dgm:presLayoutVars>
      </dgm:prSet>
      <dgm:spPr/>
    </dgm:pt>
    <dgm:pt modelId="{DFD674B0-3FE5-42AC-BCDB-B03AA4154D4A}" type="pres">
      <dgm:prSet presAssocID="{59B124F8-3F69-40AB-87A7-8EF18CC60AD0}" presName="rootComposite" presStyleCnt="0"/>
      <dgm:spPr/>
    </dgm:pt>
    <dgm:pt modelId="{CB35D78C-7A2E-4352-95E0-3BF862D5DC63}" type="pres">
      <dgm:prSet presAssocID="{59B124F8-3F69-40AB-87A7-8EF18CC60AD0}" presName="rootText" presStyleLbl="node2" presStyleIdx="1" presStyleCnt="4">
        <dgm:presLayoutVars>
          <dgm:chPref val="3"/>
        </dgm:presLayoutVars>
      </dgm:prSet>
      <dgm:spPr/>
      <dgm:t>
        <a:bodyPr/>
        <a:lstStyle/>
        <a:p>
          <a:endParaRPr lang="en-US"/>
        </a:p>
      </dgm:t>
    </dgm:pt>
    <dgm:pt modelId="{B61E9DAD-6538-4A4C-9A33-1BB72E47516C}" type="pres">
      <dgm:prSet presAssocID="{59B124F8-3F69-40AB-87A7-8EF18CC60AD0}" presName="rootConnector" presStyleLbl="node2" presStyleIdx="1" presStyleCnt="4"/>
      <dgm:spPr/>
      <dgm:t>
        <a:bodyPr/>
        <a:lstStyle/>
        <a:p>
          <a:endParaRPr lang="en-US"/>
        </a:p>
      </dgm:t>
    </dgm:pt>
    <dgm:pt modelId="{940EA168-9CC0-4777-8546-29B28235CF9A}" type="pres">
      <dgm:prSet presAssocID="{59B124F8-3F69-40AB-87A7-8EF18CC60AD0}" presName="hierChild4" presStyleCnt="0"/>
      <dgm:spPr/>
    </dgm:pt>
    <dgm:pt modelId="{993BC036-DE21-4F05-92C4-409A4203826D}" type="pres">
      <dgm:prSet presAssocID="{D9E087F5-CE5A-4064-A1D3-2B23187BF398}" presName="Name37" presStyleLbl="parChTrans1D3" presStyleIdx="2" presStyleCnt="8"/>
      <dgm:spPr/>
      <dgm:t>
        <a:bodyPr/>
        <a:lstStyle/>
        <a:p>
          <a:endParaRPr lang="en-US"/>
        </a:p>
      </dgm:t>
    </dgm:pt>
    <dgm:pt modelId="{EB57D9B1-069D-40BE-9A22-A79FFFA4632E}" type="pres">
      <dgm:prSet presAssocID="{F1BD0CC8-B6E8-4779-9482-3103228EEC51}" presName="hierRoot2" presStyleCnt="0">
        <dgm:presLayoutVars>
          <dgm:hierBranch val="init"/>
        </dgm:presLayoutVars>
      </dgm:prSet>
      <dgm:spPr/>
    </dgm:pt>
    <dgm:pt modelId="{E63CB3AB-4724-4F49-8E40-91AA079D2924}" type="pres">
      <dgm:prSet presAssocID="{F1BD0CC8-B6E8-4779-9482-3103228EEC51}" presName="rootComposite" presStyleCnt="0"/>
      <dgm:spPr/>
    </dgm:pt>
    <dgm:pt modelId="{3E5F67B3-7155-43CB-83E4-F7594265D5F6}" type="pres">
      <dgm:prSet presAssocID="{F1BD0CC8-B6E8-4779-9482-3103228EEC51}" presName="rootText" presStyleLbl="node3" presStyleIdx="2" presStyleCnt="8">
        <dgm:presLayoutVars>
          <dgm:chPref val="3"/>
        </dgm:presLayoutVars>
      </dgm:prSet>
      <dgm:spPr/>
      <dgm:t>
        <a:bodyPr/>
        <a:lstStyle/>
        <a:p>
          <a:endParaRPr lang="en-US"/>
        </a:p>
      </dgm:t>
    </dgm:pt>
    <dgm:pt modelId="{40AFED00-2201-45A8-AA17-8DAF2C2E6EE0}" type="pres">
      <dgm:prSet presAssocID="{F1BD0CC8-B6E8-4779-9482-3103228EEC51}" presName="rootConnector" presStyleLbl="node3" presStyleIdx="2" presStyleCnt="8"/>
      <dgm:spPr/>
      <dgm:t>
        <a:bodyPr/>
        <a:lstStyle/>
        <a:p>
          <a:endParaRPr lang="en-US"/>
        </a:p>
      </dgm:t>
    </dgm:pt>
    <dgm:pt modelId="{1F7F6BB0-0AB0-45A6-8A4B-9BEFB6BD9974}" type="pres">
      <dgm:prSet presAssocID="{F1BD0CC8-B6E8-4779-9482-3103228EEC51}" presName="hierChild4" presStyleCnt="0"/>
      <dgm:spPr/>
    </dgm:pt>
    <dgm:pt modelId="{BF42841E-E782-4808-B955-4C805DC0F081}" type="pres">
      <dgm:prSet presAssocID="{F1BD0CC8-B6E8-4779-9482-3103228EEC51}" presName="hierChild5" presStyleCnt="0"/>
      <dgm:spPr/>
    </dgm:pt>
    <dgm:pt modelId="{E2121892-6940-4E6B-B73B-DD85C527E2B0}" type="pres">
      <dgm:prSet presAssocID="{57905DE4-80EE-4016-A30C-F628CC3E9934}" presName="Name37" presStyleLbl="parChTrans1D3" presStyleIdx="3" presStyleCnt="8"/>
      <dgm:spPr/>
      <dgm:t>
        <a:bodyPr/>
        <a:lstStyle/>
        <a:p>
          <a:endParaRPr lang="en-US"/>
        </a:p>
      </dgm:t>
    </dgm:pt>
    <dgm:pt modelId="{24247EA9-6867-44B1-9B3B-79F6B2C8FC93}" type="pres">
      <dgm:prSet presAssocID="{12A1AC1F-294E-4591-BA1E-14DBE61C1478}" presName="hierRoot2" presStyleCnt="0">
        <dgm:presLayoutVars>
          <dgm:hierBranch val="init"/>
        </dgm:presLayoutVars>
      </dgm:prSet>
      <dgm:spPr/>
    </dgm:pt>
    <dgm:pt modelId="{2B45488C-C0C7-41C1-85F9-D0BEA6FE134F}" type="pres">
      <dgm:prSet presAssocID="{12A1AC1F-294E-4591-BA1E-14DBE61C1478}" presName="rootComposite" presStyleCnt="0"/>
      <dgm:spPr/>
    </dgm:pt>
    <dgm:pt modelId="{7A5402C4-5A91-4647-97F0-98270DE734C0}" type="pres">
      <dgm:prSet presAssocID="{12A1AC1F-294E-4591-BA1E-14DBE61C1478}" presName="rootText" presStyleLbl="node3" presStyleIdx="3" presStyleCnt="8">
        <dgm:presLayoutVars>
          <dgm:chPref val="3"/>
        </dgm:presLayoutVars>
      </dgm:prSet>
      <dgm:spPr/>
      <dgm:t>
        <a:bodyPr/>
        <a:lstStyle/>
        <a:p>
          <a:endParaRPr lang="en-US"/>
        </a:p>
      </dgm:t>
    </dgm:pt>
    <dgm:pt modelId="{68C0BF80-C5E9-4598-9BF6-E22886E14E82}" type="pres">
      <dgm:prSet presAssocID="{12A1AC1F-294E-4591-BA1E-14DBE61C1478}" presName="rootConnector" presStyleLbl="node3" presStyleIdx="3" presStyleCnt="8"/>
      <dgm:spPr/>
      <dgm:t>
        <a:bodyPr/>
        <a:lstStyle/>
        <a:p>
          <a:endParaRPr lang="en-US"/>
        </a:p>
      </dgm:t>
    </dgm:pt>
    <dgm:pt modelId="{7C034D76-1B5F-4F68-B462-5361CAC4CE75}" type="pres">
      <dgm:prSet presAssocID="{12A1AC1F-294E-4591-BA1E-14DBE61C1478}" presName="hierChild4" presStyleCnt="0"/>
      <dgm:spPr/>
    </dgm:pt>
    <dgm:pt modelId="{36C0108A-C812-49F2-B3E0-03E27FAC173C}" type="pres">
      <dgm:prSet presAssocID="{12A1AC1F-294E-4591-BA1E-14DBE61C1478}" presName="hierChild5" presStyleCnt="0"/>
      <dgm:spPr/>
    </dgm:pt>
    <dgm:pt modelId="{00805006-D438-46D0-B090-27FE2F239171}" type="pres">
      <dgm:prSet presAssocID="{59B124F8-3F69-40AB-87A7-8EF18CC60AD0}" presName="hierChild5" presStyleCnt="0"/>
      <dgm:spPr/>
    </dgm:pt>
    <dgm:pt modelId="{BB145016-C663-46FD-ACC1-42B109F52B5D}" type="pres">
      <dgm:prSet presAssocID="{1C440197-2D8D-4A0D-964E-2932C1493700}" presName="Name37" presStyleLbl="parChTrans1D2" presStyleIdx="2" presStyleCnt="4"/>
      <dgm:spPr/>
      <dgm:t>
        <a:bodyPr/>
        <a:lstStyle/>
        <a:p>
          <a:endParaRPr lang="en-US"/>
        </a:p>
      </dgm:t>
    </dgm:pt>
    <dgm:pt modelId="{20FB1CA9-36B7-48B0-97A0-12022849D202}" type="pres">
      <dgm:prSet presAssocID="{324F73C3-AA1A-4994-8571-B795BCABAD89}" presName="hierRoot2" presStyleCnt="0">
        <dgm:presLayoutVars>
          <dgm:hierBranch val="init"/>
        </dgm:presLayoutVars>
      </dgm:prSet>
      <dgm:spPr/>
    </dgm:pt>
    <dgm:pt modelId="{9B40349C-68CF-43F0-AF38-0B7A674D067D}" type="pres">
      <dgm:prSet presAssocID="{324F73C3-AA1A-4994-8571-B795BCABAD89}" presName="rootComposite" presStyleCnt="0"/>
      <dgm:spPr/>
    </dgm:pt>
    <dgm:pt modelId="{C2583887-FAC0-42E5-8178-DCA30E35FC48}" type="pres">
      <dgm:prSet presAssocID="{324F73C3-AA1A-4994-8571-B795BCABAD89}" presName="rootText" presStyleLbl="node2" presStyleIdx="2" presStyleCnt="4">
        <dgm:presLayoutVars>
          <dgm:chPref val="3"/>
        </dgm:presLayoutVars>
      </dgm:prSet>
      <dgm:spPr/>
      <dgm:t>
        <a:bodyPr/>
        <a:lstStyle/>
        <a:p>
          <a:endParaRPr lang="en-US"/>
        </a:p>
      </dgm:t>
    </dgm:pt>
    <dgm:pt modelId="{A904D65E-1E9F-4399-8C69-C00204B5B73E}" type="pres">
      <dgm:prSet presAssocID="{324F73C3-AA1A-4994-8571-B795BCABAD89}" presName="rootConnector" presStyleLbl="node2" presStyleIdx="2" presStyleCnt="4"/>
      <dgm:spPr/>
      <dgm:t>
        <a:bodyPr/>
        <a:lstStyle/>
        <a:p>
          <a:endParaRPr lang="en-US"/>
        </a:p>
      </dgm:t>
    </dgm:pt>
    <dgm:pt modelId="{3734E1D4-30BC-4854-88B4-5C803FB9D68A}" type="pres">
      <dgm:prSet presAssocID="{324F73C3-AA1A-4994-8571-B795BCABAD89}" presName="hierChild4" presStyleCnt="0"/>
      <dgm:spPr/>
    </dgm:pt>
    <dgm:pt modelId="{2CB5C39D-BB8A-46DB-92D5-76FFBCB3A831}" type="pres">
      <dgm:prSet presAssocID="{19C7A96D-81B5-4677-ABE1-1169C2E9D22A}" presName="Name37" presStyleLbl="parChTrans1D3" presStyleIdx="4" presStyleCnt="8"/>
      <dgm:spPr/>
      <dgm:t>
        <a:bodyPr/>
        <a:lstStyle/>
        <a:p>
          <a:endParaRPr lang="en-US"/>
        </a:p>
      </dgm:t>
    </dgm:pt>
    <dgm:pt modelId="{C1388421-A396-415F-AB46-7C9313E53C88}" type="pres">
      <dgm:prSet presAssocID="{C70489D2-0CC8-44B1-8695-FD9A5CB1A55D}" presName="hierRoot2" presStyleCnt="0">
        <dgm:presLayoutVars>
          <dgm:hierBranch val="init"/>
        </dgm:presLayoutVars>
      </dgm:prSet>
      <dgm:spPr/>
    </dgm:pt>
    <dgm:pt modelId="{05A2F31F-D04C-4C38-97FA-59B5190A9682}" type="pres">
      <dgm:prSet presAssocID="{C70489D2-0CC8-44B1-8695-FD9A5CB1A55D}" presName="rootComposite" presStyleCnt="0"/>
      <dgm:spPr/>
    </dgm:pt>
    <dgm:pt modelId="{FCCDDFA9-0DDE-408A-B87F-343AED43391C}" type="pres">
      <dgm:prSet presAssocID="{C70489D2-0CC8-44B1-8695-FD9A5CB1A55D}" presName="rootText" presStyleLbl="node3" presStyleIdx="4" presStyleCnt="8">
        <dgm:presLayoutVars>
          <dgm:chPref val="3"/>
        </dgm:presLayoutVars>
      </dgm:prSet>
      <dgm:spPr/>
      <dgm:t>
        <a:bodyPr/>
        <a:lstStyle/>
        <a:p>
          <a:endParaRPr lang="en-US"/>
        </a:p>
      </dgm:t>
    </dgm:pt>
    <dgm:pt modelId="{2A12F0B2-BD4A-4B6E-BCBB-078BC405C029}" type="pres">
      <dgm:prSet presAssocID="{C70489D2-0CC8-44B1-8695-FD9A5CB1A55D}" presName="rootConnector" presStyleLbl="node3" presStyleIdx="4" presStyleCnt="8"/>
      <dgm:spPr/>
      <dgm:t>
        <a:bodyPr/>
        <a:lstStyle/>
        <a:p>
          <a:endParaRPr lang="en-US"/>
        </a:p>
      </dgm:t>
    </dgm:pt>
    <dgm:pt modelId="{FEA67758-290E-411F-B195-276ACD1011C1}" type="pres">
      <dgm:prSet presAssocID="{C70489D2-0CC8-44B1-8695-FD9A5CB1A55D}" presName="hierChild4" presStyleCnt="0"/>
      <dgm:spPr/>
    </dgm:pt>
    <dgm:pt modelId="{DB452CDF-FA9C-4D8F-B60E-06C88861C8BB}" type="pres">
      <dgm:prSet presAssocID="{C70489D2-0CC8-44B1-8695-FD9A5CB1A55D}" presName="hierChild5" presStyleCnt="0"/>
      <dgm:spPr/>
    </dgm:pt>
    <dgm:pt modelId="{E2C526C3-991F-486A-AFAC-05BE6A400AD7}" type="pres">
      <dgm:prSet presAssocID="{7890F3E4-67DB-42C4-8ACF-8AFCAD50C6D8}" presName="Name37" presStyleLbl="parChTrans1D3" presStyleIdx="5" presStyleCnt="8"/>
      <dgm:spPr/>
      <dgm:t>
        <a:bodyPr/>
        <a:lstStyle/>
        <a:p>
          <a:endParaRPr lang="en-US"/>
        </a:p>
      </dgm:t>
    </dgm:pt>
    <dgm:pt modelId="{A59EBDBC-209E-40FA-B025-53F3EE1610B3}" type="pres">
      <dgm:prSet presAssocID="{9D8B6E0E-D1A6-4123-9C81-53A726EBB2AF}" presName="hierRoot2" presStyleCnt="0">
        <dgm:presLayoutVars>
          <dgm:hierBranch val="init"/>
        </dgm:presLayoutVars>
      </dgm:prSet>
      <dgm:spPr/>
    </dgm:pt>
    <dgm:pt modelId="{87625722-A453-4260-85FC-64466D0EA817}" type="pres">
      <dgm:prSet presAssocID="{9D8B6E0E-D1A6-4123-9C81-53A726EBB2AF}" presName="rootComposite" presStyleCnt="0"/>
      <dgm:spPr/>
    </dgm:pt>
    <dgm:pt modelId="{3A5D0384-4CA5-446B-ADFE-770ADB9BBA28}" type="pres">
      <dgm:prSet presAssocID="{9D8B6E0E-D1A6-4123-9C81-53A726EBB2AF}" presName="rootText" presStyleLbl="node3" presStyleIdx="5" presStyleCnt="8">
        <dgm:presLayoutVars>
          <dgm:chPref val="3"/>
        </dgm:presLayoutVars>
      </dgm:prSet>
      <dgm:spPr/>
      <dgm:t>
        <a:bodyPr/>
        <a:lstStyle/>
        <a:p>
          <a:endParaRPr lang="en-US"/>
        </a:p>
      </dgm:t>
    </dgm:pt>
    <dgm:pt modelId="{5E974768-C1DA-49EA-82E6-BE54136B831E}" type="pres">
      <dgm:prSet presAssocID="{9D8B6E0E-D1A6-4123-9C81-53A726EBB2AF}" presName="rootConnector" presStyleLbl="node3" presStyleIdx="5" presStyleCnt="8"/>
      <dgm:spPr/>
      <dgm:t>
        <a:bodyPr/>
        <a:lstStyle/>
        <a:p>
          <a:endParaRPr lang="en-US"/>
        </a:p>
      </dgm:t>
    </dgm:pt>
    <dgm:pt modelId="{15C876EA-F09E-43BF-A48A-912F4696D1F2}" type="pres">
      <dgm:prSet presAssocID="{9D8B6E0E-D1A6-4123-9C81-53A726EBB2AF}" presName="hierChild4" presStyleCnt="0"/>
      <dgm:spPr/>
    </dgm:pt>
    <dgm:pt modelId="{41292D03-4CEA-44CB-9DF9-A2CB0A94DAA2}" type="pres">
      <dgm:prSet presAssocID="{9D8B6E0E-D1A6-4123-9C81-53A726EBB2AF}" presName="hierChild5" presStyleCnt="0"/>
      <dgm:spPr/>
    </dgm:pt>
    <dgm:pt modelId="{11D630BA-9399-453B-912F-4CFCB272EF5E}" type="pres">
      <dgm:prSet presAssocID="{324F73C3-AA1A-4994-8571-B795BCABAD89}" presName="hierChild5" presStyleCnt="0"/>
      <dgm:spPr/>
    </dgm:pt>
    <dgm:pt modelId="{1C1032E0-624D-4630-B9C2-D0F897A69150}" type="pres">
      <dgm:prSet presAssocID="{8062EFF2-7A45-4791-83B8-C2EF0848E0CB}" presName="Name37" presStyleLbl="parChTrans1D2" presStyleIdx="3" presStyleCnt="4"/>
      <dgm:spPr/>
      <dgm:t>
        <a:bodyPr/>
        <a:lstStyle/>
        <a:p>
          <a:endParaRPr lang="en-US"/>
        </a:p>
      </dgm:t>
    </dgm:pt>
    <dgm:pt modelId="{5D5EFEA6-BAFF-42F5-B3F1-3976A81319E1}" type="pres">
      <dgm:prSet presAssocID="{91CE7E42-4F16-4057-9B80-1343B35ACF1F}" presName="hierRoot2" presStyleCnt="0">
        <dgm:presLayoutVars>
          <dgm:hierBranch val="init"/>
        </dgm:presLayoutVars>
      </dgm:prSet>
      <dgm:spPr/>
    </dgm:pt>
    <dgm:pt modelId="{5AA0CD39-16EE-4DE1-9396-AC6246D4D9A2}" type="pres">
      <dgm:prSet presAssocID="{91CE7E42-4F16-4057-9B80-1343B35ACF1F}" presName="rootComposite" presStyleCnt="0"/>
      <dgm:spPr/>
    </dgm:pt>
    <dgm:pt modelId="{2A26620F-E96F-4A9C-B7CF-CC537800A3C8}" type="pres">
      <dgm:prSet presAssocID="{91CE7E42-4F16-4057-9B80-1343B35ACF1F}" presName="rootText" presStyleLbl="node2" presStyleIdx="3" presStyleCnt="4">
        <dgm:presLayoutVars>
          <dgm:chPref val="3"/>
        </dgm:presLayoutVars>
      </dgm:prSet>
      <dgm:spPr/>
      <dgm:t>
        <a:bodyPr/>
        <a:lstStyle/>
        <a:p>
          <a:endParaRPr lang="en-US"/>
        </a:p>
      </dgm:t>
    </dgm:pt>
    <dgm:pt modelId="{72411F02-4DE8-47FE-90AE-270002E109F0}" type="pres">
      <dgm:prSet presAssocID="{91CE7E42-4F16-4057-9B80-1343B35ACF1F}" presName="rootConnector" presStyleLbl="node2" presStyleIdx="3" presStyleCnt="4"/>
      <dgm:spPr/>
      <dgm:t>
        <a:bodyPr/>
        <a:lstStyle/>
        <a:p>
          <a:endParaRPr lang="en-US"/>
        </a:p>
      </dgm:t>
    </dgm:pt>
    <dgm:pt modelId="{177DDEA8-C153-471C-AB91-344C55483A4B}" type="pres">
      <dgm:prSet presAssocID="{91CE7E42-4F16-4057-9B80-1343B35ACF1F}" presName="hierChild4" presStyleCnt="0"/>
      <dgm:spPr/>
    </dgm:pt>
    <dgm:pt modelId="{59E84D2F-DFEA-44AF-ACB0-939C1666B53F}" type="pres">
      <dgm:prSet presAssocID="{40B6739E-0F35-4061-9C0F-7024168B43F0}" presName="Name37" presStyleLbl="parChTrans1D3" presStyleIdx="6" presStyleCnt="8"/>
      <dgm:spPr/>
      <dgm:t>
        <a:bodyPr/>
        <a:lstStyle/>
        <a:p>
          <a:endParaRPr lang="en-US"/>
        </a:p>
      </dgm:t>
    </dgm:pt>
    <dgm:pt modelId="{F54ECB30-B581-4465-8947-665BDD9DFEB2}" type="pres">
      <dgm:prSet presAssocID="{F2E1C859-095D-44C1-A4EC-771B7278E7D4}" presName="hierRoot2" presStyleCnt="0">
        <dgm:presLayoutVars>
          <dgm:hierBranch val="init"/>
        </dgm:presLayoutVars>
      </dgm:prSet>
      <dgm:spPr/>
    </dgm:pt>
    <dgm:pt modelId="{92ACE710-B1EE-4C7C-80AF-571517135861}" type="pres">
      <dgm:prSet presAssocID="{F2E1C859-095D-44C1-A4EC-771B7278E7D4}" presName="rootComposite" presStyleCnt="0"/>
      <dgm:spPr/>
    </dgm:pt>
    <dgm:pt modelId="{C589D2ED-7390-470F-91D1-7540948A17C3}" type="pres">
      <dgm:prSet presAssocID="{F2E1C859-095D-44C1-A4EC-771B7278E7D4}" presName="rootText" presStyleLbl="node3" presStyleIdx="6" presStyleCnt="8">
        <dgm:presLayoutVars>
          <dgm:chPref val="3"/>
        </dgm:presLayoutVars>
      </dgm:prSet>
      <dgm:spPr/>
      <dgm:t>
        <a:bodyPr/>
        <a:lstStyle/>
        <a:p>
          <a:endParaRPr lang="en-US"/>
        </a:p>
      </dgm:t>
    </dgm:pt>
    <dgm:pt modelId="{CE74D2F0-87FA-404F-9D22-76158779CB38}" type="pres">
      <dgm:prSet presAssocID="{F2E1C859-095D-44C1-A4EC-771B7278E7D4}" presName="rootConnector" presStyleLbl="node3" presStyleIdx="6" presStyleCnt="8"/>
      <dgm:spPr/>
      <dgm:t>
        <a:bodyPr/>
        <a:lstStyle/>
        <a:p>
          <a:endParaRPr lang="en-US"/>
        </a:p>
      </dgm:t>
    </dgm:pt>
    <dgm:pt modelId="{E54D7697-4BF6-455C-8BBA-405581E4E78B}" type="pres">
      <dgm:prSet presAssocID="{F2E1C859-095D-44C1-A4EC-771B7278E7D4}" presName="hierChild4" presStyleCnt="0"/>
      <dgm:spPr/>
    </dgm:pt>
    <dgm:pt modelId="{3514FFEF-E546-4768-9D5E-C5AD5EE135B3}" type="pres">
      <dgm:prSet presAssocID="{F2E1C859-095D-44C1-A4EC-771B7278E7D4}" presName="hierChild5" presStyleCnt="0"/>
      <dgm:spPr/>
    </dgm:pt>
    <dgm:pt modelId="{A70A8D10-3C0D-409D-90B4-EB54EF98EBDA}" type="pres">
      <dgm:prSet presAssocID="{5F2FFE10-452F-488F-AD41-B5A9334E3FF1}" presName="Name37" presStyleLbl="parChTrans1D3" presStyleIdx="7" presStyleCnt="8"/>
      <dgm:spPr/>
      <dgm:t>
        <a:bodyPr/>
        <a:lstStyle/>
        <a:p>
          <a:endParaRPr lang="en-US"/>
        </a:p>
      </dgm:t>
    </dgm:pt>
    <dgm:pt modelId="{8A890CF4-8620-49DD-9A60-B4A50754DF50}" type="pres">
      <dgm:prSet presAssocID="{C2F209F2-5194-47F1-BA60-3B0935F437C6}" presName="hierRoot2" presStyleCnt="0">
        <dgm:presLayoutVars>
          <dgm:hierBranch val="init"/>
        </dgm:presLayoutVars>
      </dgm:prSet>
      <dgm:spPr/>
    </dgm:pt>
    <dgm:pt modelId="{E8B89D63-38EF-4ECE-8AB3-3074CAFA79B1}" type="pres">
      <dgm:prSet presAssocID="{C2F209F2-5194-47F1-BA60-3B0935F437C6}" presName="rootComposite" presStyleCnt="0"/>
      <dgm:spPr/>
    </dgm:pt>
    <dgm:pt modelId="{463E0327-7603-4157-AE27-E010877AF71A}" type="pres">
      <dgm:prSet presAssocID="{C2F209F2-5194-47F1-BA60-3B0935F437C6}" presName="rootText" presStyleLbl="node3" presStyleIdx="7" presStyleCnt="8">
        <dgm:presLayoutVars>
          <dgm:chPref val="3"/>
        </dgm:presLayoutVars>
      </dgm:prSet>
      <dgm:spPr/>
      <dgm:t>
        <a:bodyPr/>
        <a:lstStyle/>
        <a:p>
          <a:endParaRPr lang="en-US"/>
        </a:p>
      </dgm:t>
    </dgm:pt>
    <dgm:pt modelId="{D548B3F2-1932-4B4E-B901-BE52FA2FB107}" type="pres">
      <dgm:prSet presAssocID="{C2F209F2-5194-47F1-BA60-3B0935F437C6}" presName="rootConnector" presStyleLbl="node3" presStyleIdx="7" presStyleCnt="8"/>
      <dgm:spPr/>
      <dgm:t>
        <a:bodyPr/>
        <a:lstStyle/>
        <a:p>
          <a:endParaRPr lang="en-US"/>
        </a:p>
      </dgm:t>
    </dgm:pt>
    <dgm:pt modelId="{416E49B0-C7D1-47B5-B1C5-6AA752E15E37}" type="pres">
      <dgm:prSet presAssocID="{C2F209F2-5194-47F1-BA60-3B0935F437C6}" presName="hierChild4" presStyleCnt="0"/>
      <dgm:spPr/>
    </dgm:pt>
    <dgm:pt modelId="{F45AADE7-01BE-4301-A17B-8553F92EB8C9}" type="pres">
      <dgm:prSet presAssocID="{C2F209F2-5194-47F1-BA60-3B0935F437C6}" presName="hierChild5" presStyleCnt="0"/>
      <dgm:spPr/>
    </dgm:pt>
    <dgm:pt modelId="{2B892873-7CCF-4B89-B3EE-8F3EB3929440}" type="pres">
      <dgm:prSet presAssocID="{91CE7E42-4F16-4057-9B80-1343B35ACF1F}" presName="hierChild5" presStyleCnt="0"/>
      <dgm:spPr/>
    </dgm:pt>
    <dgm:pt modelId="{D3DB2CCE-8627-43B6-B954-8AF9CD9073C0}" type="pres">
      <dgm:prSet presAssocID="{60BD54D9-7266-471E-8046-E1D8351BB731}" presName="hierChild3" presStyleCnt="0"/>
      <dgm:spPr/>
    </dgm:pt>
  </dgm:ptLst>
  <dgm:cxnLst>
    <dgm:cxn modelId="{1FCE0B29-59FA-4E18-8EF6-1AB6EAE20E3B}" type="presOf" srcId="{91CE7E42-4F16-4057-9B80-1343B35ACF1F}" destId="{2A26620F-E96F-4A9C-B7CF-CC537800A3C8}" srcOrd="0" destOrd="0" presId="urn:microsoft.com/office/officeart/2005/8/layout/orgChart1"/>
    <dgm:cxn modelId="{28C3AC77-2D88-496D-99C5-AA8F49DB8CF1}" srcId="{0EA015C2-1277-4CDA-95C8-418E078E9641}" destId="{6DC36252-AD1C-428D-86E3-07A1656BC336}" srcOrd="0" destOrd="0" parTransId="{C10E7F56-1AE0-4FC4-B45D-E16576AF31F6}" sibTransId="{BA8ED968-24FF-46AA-AC39-4C2B784FF373}"/>
    <dgm:cxn modelId="{C141C4B1-C1D6-4F41-907E-863E62972315}" srcId="{60BD54D9-7266-471E-8046-E1D8351BB731}" destId="{324F73C3-AA1A-4994-8571-B795BCABAD89}" srcOrd="2" destOrd="0" parTransId="{1C440197-2D8D-4A0D-964E-2932C1493700}" sibTransId="{D6AB2E98-8077-4261-A317-C010BDF58D94}"/>
    <dgm:cxn modelId="{FD020A7A-6FE7-4885-9D1C-5D9256367FFA}" type="presOf" srcId="{67D8EC7F-9D17-4799-AE0A-2CD5D16A98B5}" destId="{73D6AD80-67FD-4F77-B7CA-6E1BB03E48F9}" srcOrd="0" destOrd="0" presId="urn:microsoft.com/office/officeart/2005/8/layout/orgChart1"/>
    <dgm:cxn modelId="{FA624E23-13B9-41BA-B05C-3BF7F03735F1}" srcId="{324F73C3-AA1A-4994-8571-B795BCABAD89}" destId="{C70489D2-0CC8-44B1-8695-FD9A5CB1A55D}" srcOrd="0" destOrd="0" parTransId="{19C7A96D-81B5-4677-ABE1-1169C2E9D22A}" sibTransId="{EC76DD72-0512-4532-A3B4-9760A2A2D502}"/>
    <dgm:cxn modelId="{293842B6-7BC4-40DB-8562-408F07301746}" type="presOf" srcId="{7890F3E4-67DB-42C4-8ACF-8AFCAD50C6D8}" destId="{E2C526C3-991F-486A-AFAC-05BE6A400AD7}" srcOrd="0" destOrd="0" presId="urn:microsoft.com/office/officeart/2005/8/layout/orgChart1"/>
    <dgm:cxn modelId="{088F486B-4640-4D9E-8A30-21EEF229287B}" type="presOf" srcId="{5F2FFE10-452F-488F-AD41-B5A9334E3FF1}" destId="{A70A8D10-3C0D-409D-90B4-EB54EF98EBDA}" srcOrd="0" destOrd="0" presId="urn:microsoft.com/office/officeart/2005/8/layout/orgChart1"/>
    <dgm:cxn modelId="{89BC39EC-CDB2-4DFB-9529-F4298E6F05CB}" type="presOf" srcId="{E7E8856B-66D7-4B45-B87C-F75D8684683F}" destId="{550A0238-3B52-44F9-8CC3-503C146FE6A8}" srcOrd="0" destOrd="0" presId="urn:microsoft.com/office/officeart/2005/8/layout/orgChart1"/>
    <dgm:cxn modelId="{D9AFFBB6-8350-4E19-BCA8-D339C0173B7F}" type="presOf" srcId="{40B6739E-0F35-4061-9C0F-7024168B43F0}" destId="{59E84D2F-DFEA-44AF-ACB0-939C1666B53F}" srcOrd="0" destOrd="0" presId="urn:microsoft.com/office/officeart/2005/8/layout/orgChart1"/>
    <dgm:cxn modelId="{B36573B0-326B-4B80-855F-F263CE2C1C1A}" type="presOf" srcId="{60BD54D9-7266-471E-8046-E1D8351BB731}" destId="{19327213-6619-476A-AF63-27F24EC15C69}" srcOrd="1" destOrd="0" presId="urn:microsoft.com/office/officeart/2005/8/layout/orgChart1"/>
    <dgm:cxn modelId="{D9A66C30-A3C0-456A-BC3C-BAA3E23E83AE}" srcId="{91CE7E42-4F16-4057-9B80-1343B35ACF1F}" destId="{F2E1C859-095D-44C1-A4EC-771B7278E7D4}" srcOrd="0" destOrd="0" parTransId="{40B6739E-0F35-4061-9C0F-7024168B43F0}" sibTransId="{7230F30E-71E4-4C3D-B3A1-98B43DBE0CF3}"/>
    <dgm:cxn modelId="{5DC79CE0-34BC-45C9-BFEA-0B09459B1841}" type="presOf" srcId="{C70489D2-0CC8-44B1-8695-FD9A5CB1A55D}" destId="{FCCDDFA9-0DDE-408A-B87F-343AED43391C}" srcOrd="0" destOrd="0" presId="urn:microsoft.com/office/officeart/2005/8/layout/orgChart1"/>
    <dgm:cxn modelId="{4ABEEBD1-893D-4A8F-A14E-C07A007F6EF8}" type="presOf" srcId="{9D8B6E0E-D1A6-4123-9C81-53A726EBB2AF}" destId="{5E974768-C1DA-49EA-82E6-BE54136B831E}" srcOrd="1" destOrd="0" presId="urn:microsoft.com/office/officeart/2005/8/layout/orgChart1"/>
    <dgm:cxn modelId="{0ED536F4-5A18-476F-A5D8-EE4B7BDACCB5}" type="presOf" srcId="{C10E7F56-1AE0-4FC4-B45D-E16576AF31F6}" destId="{274EDB76-CB9B-4773-B350-0FC80D2B3E6E}" srcOrd="0" destOrd="0" presId="urn:microsoft.com/office/officeart/2005/8/layout/orgChart1"/>
    <dgm:cxn modelId="{E0DF0758-F8A4-4AFB-BA3B-1EB8E25DEF11}" type="presOf" srcId="{F1BD0CC8-B6E8-4779-9482-3103228EEC51}" destId="{3E5F67B3-7155-43CB-83E4-F7594265D5F6}" srcOrd="0" destOrd="0" presId="urn:microsoft.com/office/officeart/2005/8/layout/orgChart1"/>
    <dgm:cxn modelId="{16318FB9-7721-419E-AABD-E11B8E3B9EA6}" srcId="{59B124F8-3F69-40AB-87A7-8EF18CC60AD0}" destId="{12A1AC1F-294E-4591-BA1E-14DBE61C1478}" srcOrd="1" destOrd="0" parTransId="{57905DE4-80EE-4016-A30C-F628CC3E9934}" sibTransId="{D8F2B6A4-A543-459B-B754-8029D2E121FD}"/>
    <dgm:cxn modelId="{F65AFE2C-D423-45F2-9D2D-72472E65AABE}" type="presOf" srcId="{B5B0E1CC-9710-4EC2-8B9D-F5AC73887B20}" destId="{C3DCE656-8934-419A-8B99-5429823CE377}" srcOrd="0" destOrd="0" presId="urn:microsoft.com/office/officeart/2005/8/layout/orgChart1"/>
    <dgm:cxn modelId="{5F08994E-2262-4875-8C84-6315CB8A4606}" type="presOf" srcId="{57905DE4-80EE-4016-A30C-F628CC3E9934}" destId="{E2121892-6940-4E6B-B73B-DD85C527E2B0}" srcOrd="0" destOrd="0" presId="urn:microsoft.com/office/officeart/2005/8/layout/orgChart1"/>
    <dgm:cxn modelId="{AE9FFE99-D607-4E83-B3E8-3258D9D753F9}" srcId="{0EA015C2-1277-4CDA-95C8-418E078E9641}" destId="{CFE9F3C3-8F7C-4427-8A65-9AB9AD472351}" srcOrd="1" destOrd="0" parTransId="{B5B0E1CC-9710-4EC2-8B9D-F5AC73887B20}" sibTransId="{E78C6558-B903-43E8-8026-DF477139B090}"/>
    <dgm:cxn modelId="{C86E739B-3EFC-42A3-BE7D-0B1741FA71C2}" srcId="{60BD54D9-7266-471E-8046-E1D8351BB731}" destId="{0EA015C2-1277-4CDA-95C8-418E078E9641}" srcOrd="0" destOrd="0" parTransId="{0040DD49-07CB-4FDD-9668-D819826A9ADC}" sibTransId="{4B6B83E3-8B82-4A27-B2CA-A7E0415A1CB1}"/>
    <dgm:cxn modelId="{10F27D9E-F88B-4369-A7FE-12049095AFD0}" type="presOf" srcId="{0040DD49-07CB-4FDD-9668-D819826A9ADC}" destId="{85A84597-3D0D-4DDA-BF31-FAB7A0172A64}" srcOrd="0" destOrd="0" presId="urn:microsoft.com/office/officeart/2005/8/layout/orgChart1"/>
    <dgm:cxn modelId="{412E468A-5ECD-4661-BEF0-5430A471F6BC}" type="presOf" srcId="{19C7A96D-81B5-4677-ABE1-1169C2E9D22A}" destId="{2CB5C39D-BB8A-46DB-92D5-76FFBCB3A831}" srcOrd="0" destOrd="0" presId="urn:microsoft.com/office/officeart/2005/8/layout/orgChart1"/>
    <dgm:cxn modelId="{7B764E9A-5A43-434E-A591-DE0D6F515BF1}" type="presOf" srcId="{324F73C3-AA1A-4994-8571-B795BCABAD89}" destId="{A904D65E-1E9F-4399-8C69-C00204B5B73E}" srcOrd="1" destOrd="0" presId="urn:microsoft.com/office/officeart/2005/8/layout/orgChart1"/>
    <dgm:cxn modelId="{09281EFD-2656-41AF-82B0-0BE234D4B393}" type="presOf" srcId="{CFE9F3C3-8F7C-4427-8A65-9AB9AD472351}" destId="{B29A427C-B80D-4D26-A14C-008EC303FBEE}" srcOrd="1" destOrd="0" presId="urn:microsoft.com/office/officeart/2005/8/layout/orgChart1"/>
    <dgm:cxn modelId="{237A25C4-3F3D-49C6-983D-C589DB6E1E6E}" type="presOf" srcId="{D9E087F5-CE5A-4064-A1D3-2B23187BF398}" destId="{993BC036-DE21-4F05-92C4-409A4203826D}" srcOrd="0" destOrd="0" presId="urn:microsoft.com/office/officeart/2005/8/layout/orgChart1"/>
    <dgm:cxn modelId="{771CEA33-B513-488D-B36F-9634BE8F51F8}" type="presOf" srcId="{0EA015C2-1277-4CDA-95C8-418E078E9641}" destId="{7B8D03DF-094A-4A6A-B684-B01D1B437605}" srcOrd="1" destOrd="0" presId="urn:microsoft.com/office/officeart/2005/8/layout/orgChart1"/>
    <dgm:cxn modelId="{967099F6-931A-4C96-B516-3F6386BC40A8}" type="presOf" srcId="{59B124F8-3F69-40AB-87A7-8EF18CC60AD0}" destId="{CB35D78C-7A2E-4352-95E0-3BF862D5DC63}" srcOrd="0" destOrd="0" presId="urn:microsoft.com/office/officeart/2005/8/layout/orgChart1"/>
    <dgm:cxn modelId="{A03B9502-B1AB-4DCE-A589-DF4B9D260EE2}" srcId="{59B124F8-3F69-40AB-87A7-8EF18CC60AD0}" destId="{F1BD0CC8-B6E8-4779-9482-3103228EEC51}" srcOrd="0" destOrd="0" parTransId="{D9E087F5-CE5A-4064-A1D3-2B23187BF398}" sibTransId="{495988B4-8420-413F-A4FA-F1800C38A835}"/>
    <dgm:cxn modelId="{C7CDB677-2409-4A7A-9D05-371705BEA413}" type="presOf" srcId="{6DC36252-AD1C-428D-86E3-07A1656BC336}" destId="{A8CA21FB-594E-4F46-BF2A-BD838B9938EF}" srcOrd="0" destOrd="0" presId="urn:microsoft.com/office/officeart/2005/8/layout/orgChart1"/>
    <dgm:cxn modelId="{2471F02E-326C-4CD1-B73F-90F9FFDA7572}" type="presOf" srcId="{8062EFF2-7A45-4791-83B8-C2EF0848E0CB}" destId="{1C1032E0-624D-4630-B9C2-D0F897A69150}" srcOrd="0" destOrd="0" presId="urn:microsoft.com/office/officeart/2005/8/layout/orgChart1"/>
    <dgm:cxn modelId="{35FC4A52-F695-4A54-8F6F-3C28C4F2A390}" type="presOf" srcId="{F2E1C859-095D-44C1-A4EC-771B7278E7D4}" destId="{C589D2ED-7390-470F-91D1-7540948A17C3}" srcOrd="0" destOrd="0" presId="urn:microsoft.com/office/officeart/2005/8/layout/orgChart1"/>
    <dgm:cxn modelId="{3446273B-FF68-4DA2-9F51-741A4B7504E4}" type="presOf" srcId="{59B124F8-3F69-40AB-87A7-8EF18CC60AD0}" destId="{B61E9DAD-6538-4A4C-9A33-1BB72E47516C}" srcOrd="1" destOrd="0" presId="urn:microsoft.com/office/officeart/2005/8/layout/orgChart1"/>
    <dgm:cxn modelId="{681A3219-E033-4BAF-8EA5-DD23C37FE5AF}" type="presOf" srcId="{9D8B6E0E-D1A6-4123-9C81-53A726EBB2AF}" destId="{3A5D0384-4CA5-446B-ADFE-770ADB9BBA28}" srcOrd="0" destOrd="0" presId="urn:microsoft.com/office/officeart/2005/8/layout/orgChart1"/>
    <dgm:cxn modelId="{DB13653A-9B12-4380-995E-7F90AA50859C}" srcId="{60BD54D9-7266-471E-8046-E1D8351BB731}" destId="{59B124F8-3F69-40AB-87A7-8EF18CC60AD0}" srcOrd="1" destOrd="0" parTransId="{E7E8856B-66D7-4B45-B87C-F75D8684683F}" sibTransId="{75998F4C-9604-4FD2-9623-DB14170D2341}"/>
    <dgm:cxn modelId="{AB207860-A2A7-4358-B29A-9C7A88F54857}" type="presOf" srcId="{F1BD0CC8-B6E8-4779-9482-3103228EEC51}" destId="{40AFED00-2201-45A8-AA17-8DAF2C2E6EE0}" srcOrd="1" destOrd="0" presId="urn:microsoft.com/office/officeart/2005/8/layout/orgChart1"/>
    <dgm:cxn modelId="{2CF6BFFE-372D-4489-9765-265C75DB3E63}" type="presOf" srcId="{F2E1C859-095D-44C1-A4EC-771B7278E7D4}" destId="{CE74D2F0-87FA-404F-9D22-76158779CB38}" srcOrd="1" destOrd="0" presId="urn:microsoft.com/office/officeart/2005/8/layout/orgChart1"/>
    <dgm:cxn modelId="{46671644-713B-4B15-A9EE-4AE44578E30D}" srcId="{67D8EC7F-9D17-4799-AE0A-2CD5D16A98B5}" destId="{60BD54D9-7266-471E-8046-E1D8351BB731}" srcOrd="0" destOrd="0" parTransId="{89A2D532-A08C-4C1D-B6D5-AFA30A6F3430}" sibTransId="{911EAEEC-494A-4C27-80D9-50C7DFB91842}"/>
    <dgm:cxn modelId="{FBA9265E-AF8D-42FC-ACFB-BC277FDDC914}" srcId="{324F73C3-AA1A-4994-8571-B795BCABAD89}" destId="{9D8B6E0E-D1A6-4123-9C81-53A726EBB2AF}" srcOrd="1" destOrd="0" parTransId="{7890F3E4-67DB-42C4-8ACF-8AFCAD50C6D8}" sibTransId="{538B9B42-33DE-4120-8908-B231A68FFEA4}"/>
    <dgm:cxn modelId="{DE01715B-3BB1-41D9-A6CD-F4D503919A24}" type="presOf" srcId="{0EA015C2-1277-4CDA-95C8-418E078E9641}" destId="{02E199AA-38F9-4E6B-B626-ABA843264B5B}" srcOrd="0" destOrd="0" presId="urn:microsoft.com/office/officeart/2005/8/layout/orgChart1"/>
    <dgm:cxn modelId="{244D0E63-8964-4514-A24F-EE5B92B388A9}" type="presOf" srcId="{12A1AC1F-294E-4591-BA1E-14DBE61C1478}" destId="{7A5402C4-5A91-4647-97F0-98270DE734C0}" srcOrd="0" destOrd="0" presId="urn:microsoft.com/office/officeart/2005/8/layout/orgChart1"/>
    <dgm:cxn modelId="{E71B8C24-1961-4ED4-B549-B041DF48F116}" type="presOf" srcId="{1C440197-2D8D-4A0D-964E-2932C1493700}" destId="{BB145016-C663-46FD-ACC1-42B109F52B5D}" srcOrd="0" destOrd="0" presId="urn:microsoft.com/office/officeart/2005/8/layout/orgChart1"/>
    <dgm:cxn modelId="{F0DA6BA0-6D94-413B-AF03-5FC0F5D50772}" type="presOf" srcId="{60BD54D9-7266-471E-8046-E1D8351BB731}" destId="{5217D98F-F616-4536-A50E-47CD4C822D78}" srcOrd="0" destOrd="0" presId="urn:microsoft.com/office/officeart/2005/8/layout/orgChart1"/>
    <dgm:cxn modelId="{F47FA93E-72D5-467A-AD8D-E86AB9FDDC97}" type="presOf" srcId="{6DC36252-AD1C-428D-86E3-07A1656BC336}" destId="{D2FF86CA-0D31-4FB7-A988-4B6CDA707783}" srcOrd="1" destOrd="0" presId="urn:microsoft.com/office/officeart/2005/8/layout/orgChart1"/>
    <dgm:cxn modelId="{5D5D5826-E017-4249-BE08-BA8372E4B1BC}" type="presOf" srcId="{C70489D2-0CC8-44B1-8695-FD9A5CB1A55D}" destId="{2A12F0B2-BD4A-4B6E-BCBB-078BC405C029}" srcOrd="1" destOrd="0" presId="urn:microsoft.com/office/officeart/2005/8/layout/orgChart1"/>
    <dgm:cxn modelId="{740201C8-8FF5-4649-94D5-160BEC5DACDE}" type="presOf" srcId="{91CE7E42-4F16-4057-9B80-1343B35ACF1F}" destId="{72411F02-4DE8-47FE-90AE-270002E109F0}" srcOrd="1" destOrd="0" presId="urn:microsoft.com/office/officeart/2005/8/layout/orgChart1"/>
    <dgm:cxn modelId="{17E61360-6213-4798-AF38-8C6E40BBC5FF}" type="presOf" srcId="{324F73C3-AA1A-4994-8571-B795BCABAD89}" destId="{C2583887-FAC0-42E5-8178-DCA30E35FC48}" srcOrd="0" destOrd="0" presId="urn:microsoft.com/office/officeart/2005/8/layout/orgChart1"/>
    <dgm:cxn modelId="{CC02A190-0243-4071-B278-BBE9C28714F0}" type="presOf" srcId="{C2F209F2-5194-47F1-BA60-3B0935F437C6}" destId="{D548B3F2-1932-4B4E-B901-BE52FA2FB107}" srcOrd="1" destOrd="0" presId="urn:microsoft.com/office/officeart/2005/8/layout/orgChart1"/>
    <dgm:cxn modelId="{D01FE037-4A30-4645-B57D-05E0A34EF8B4}" type="presOf" srcId="{C2F209F2-5194-47F1-BA60-3B0935F437C6}" destId="{463E0327-7603-4157-AE27-E010877AF71A}" srcOrd="0" destOrd="0" presId="urn:microsoft.com/office/officeart/2005/8/layout/orgChart1"/>
    <dgm:cxn modelId="{CDAF5E83-86B9-45F2-B7C8-F7BCE91CE68B}" type="presOf" srcId="{12A1AC1F-294E-4591-BA1E-14DBE61C1478}" destId="{68C0BF80-C5E9-4598-9BF6-E22886E14E82}" srcOrd="1" destOrd="0" presId="urn:microsoft.com/office/officeart/2005/8/layout/orgChart1"/>
    <dgm:cxn modelId="{A911DD4A-0F8E-46DD-B8DB-5D243AB99175}" srcId="{91CE7E42-4F16-4057-9B80-1343B35ACF1F}" destId="{C2F209F2-5194-47F1-BA60-3B0935F437C6}" srcOrd="1" destOrd="0" parTransId="{5F2FFE10-452F-488F-AD41-B5A9334E3FF1}" sibTransId="{434C8C17-2952-4C9E-96DA-8D7470319A81}"/>
    <dgm:cxn modelId="{6F3B239F-9244-42AE-ABC3-13FB5FEEECA0}" type="presOf" srcId="{CFE9F3C3-8F7C-4427-8A65-9AB9AD472351}" destId="{D1C9F678-926F-4861-894F-6B22700E00F3}" srcOrd="0" destOrd="0" presId="urn:microsoft.com/office/officeart/2005/8/layout/orgChart1"/>
    <dgm:cxn modelId="{745E5FBE-8EF5-4413-B60A-EED3EA28F840}" srcId="{60BD54D9-7266-471E-8046-E1D8351BB731}" destId="{91CE7E42-4F16-4057-9B80-1343B35ACF1F}" srcOrd="3" destOrd="0" parTransId="{8062EFF2-7A45-4791-83B8-C2EF0848E0CB}" sibTransId="{59CC150E-3C84-45E6-A9BC-81F49A48F0F5}"/>
    <dgm:cxn modelId="{37E1AE7B-F060-4F69-904E-B7DF89868BE2}" type="presParOf" srcId="{73D6AD80-67FD-4F77-B7CA-6E1BB03E48F9}" destId="{1D354BDB-7717-4CC7-89A0-19E8E689454A}" srcOrd="0" destOrd="0" presId="urn:microsoft.com/office/officeart/2005/8/layout/orgChart1"/>
    <dgm:cxn modelId="{4D2D62D9-5981-4634-AF01-C67D5DE36B3C}" type="presParOf" srcId="{1D354BDB-7717-4CC7-89A0-19E8E689454A}" destId="{093414FA-604E-431C-8553-72FCD3FD51CE}" srcOrd="0" destOrd="0" presId="urn:microsoft.com/office/officeart/2005/8/layout/orgChart1"/>
    <dgm:cxn modelId="{D8E8521E-3765-47B6-9586-753929E40E54}" type="presParOf" srcId="{093414FA-604E-431C-8553-72FCD3FD51CE}" destId="{5217D98F-F616-4536-A50E-47CD4C822D78}" srcOrd="0" destOrd="0" presId="urn:microsoft.com/office/officeart/2005/8/layout/orgChart1"/>
    <dgm:cxn modelId="{31DEFA54-F878-4F5E-B8B3-462BABC40162}" type="presParOf" srcId="{093414FA-604E-431C-8553-72FCD3FD51CE}" destId="{19327213-6619-476A-AF63-27F24EC15C69}" srcOrd="1" destOrd="0" presId="urn:microsoft.com/office/officeart/2005/8/layout/orgChart1"/>
    <dgm:cxn modelId="{B6A30C63-E195-4A17-9669-1DDFF3F1191C}" type="presParOf" srcId="{1D354BDB-7717-4CC7-89A0-19E8E689454A}" destId="{91BF6F8A-6185-4BEC-969B-D973F0891302}" srcOrd="1" destOrd="0" presId="urn:microsoft.com/office/officeart/2005/8/layout/orgChart1"/>
    <dgm:cxn modelId="{D8724AE3-5B11-4CA8-BDE5-B44EC5BAF251}" type="presParOf" srcId="{91BF6F8A-6185-4BEC-969B-D973F0891302}" destId="{85A84597-3D0D-4DDA-BF31-FAB7A0172A64}" srcOrd="0" destOrd="0" presId="urn:microsoft.com/office/officeart/2005/8/layout/orgChart1"/>
    <dgm:cxn modelId="{E56F0231-7741-4CC7-A526-F03C05CA3455}" type="presParOf" srcId="{91BF6F8A-6185-4BEC-969B-D973F0891302}" destId="{8CE672BD-5E02-4BDB-9326-02E87C2865BA}" srcOrd="1" destOrd="0" presId="urn:microsoft.com/office/officeart/2005/8/layout/orgChart1"/>
    <dgm:cxn modelId="{D6D79F54-B1A0-4571-ACAB-A2B05916E3F5}" type="presParOf" srcId="{8CE672BD-5E02-4BDB-9326-02E87C2865BA}" destId="{94B520BE-E2D4-4B9A-A262-10AE04ADB59A}" srcOrd="0" destOrd="0" presId="urn:microsoft.com/office/officeart/2005/8/layout/orgChart1"/>
    <dgm:cxn modelId="{5BC41F4A-2ECC-4B03-A815-29D0ACB064C8}" type="presParOf" srcId="{94B520BE-E2D4-4B9A-A262-10AE04ADB59A}" destId="{02E199AA-38F9-4E6B-B626-ABA843264B5B}" srcOrd="0" destOrd="0" presId="urn:microsoft.com/office/officeart/2005/8/layout/orgChart1"/>
    <dgm:cxn modelId="{699EBE29-63D8-41AD-8010-C96DAC1330CD}" type="presParOf" srcId="{94B520BE-E2D4-4B9A-A262-10AE04ADB59A}" destId="{7B8D03DF-094A-4A6A-B684-B01D1B437605}" srcOrd="1" destOrd="0" presId="urn:microsoft.com/office/officeart/2005/8/layout/orgChart1"/>
    <dgm:cxn modelId="{BE05BDE3-6C9D-44C0-81F1-B6A711101519}" type="presParOf" srcId="{8CE672BD-5E02-4BDB-9326-02E87C2865BA}" destId="{730F5D83-CAC8-45D3-A286-7A760E41BBAD}" srcOrd="1" destOrd="0" presId="urn:microsoft.com/office/officeart/2005/8/layout/orgChart1"/>
    <dgm:cxn modelId="{5A3865C1-925A-4CF3-8B94-89C9A89E13F5}" type="presParOf" srcId="{730F5D83-CAC8-45D3-A286-7A760E41BBAD}" destId="{274EDB76-CB9B-4773-B350-0FC80D2B3E6E}" srcOrd="0" destOrd="0" presId="urn:microsoft.com/office/officeart/2005/8/layout/orgChart1"/>
    <dgm:cxn modelId="{C9D42F41-8C21-48A1-8518-21425B71FFF9}" type="presParOf" srcId="{730F5D83-CAC8-45D3-A286-7A760E41BBAD}" destId="{916CA4FC-D5DD-40E0-B3F0-640D59895600}" srcOrd="1" destOrd="0" presId="urn:microsoft.com/office/officeart/2005/8/layout/orgChart1"/>
    <dgm:cxn modelId="{B88DF9EF-CB08-45C4-BBF8-968979E1F6EF}" type="presParOf" srcId="{916CA4FC-D5DD-40E0-B3F0-640D59895600}" destId="{7A71C746-7B85-4A2D-91D5-3D546F1D8F14}" srcOrd="0" destOrd="0" presId="urn:microsoft.com/office/officeart/2005/8/layout/orgChart1"/>
    <dgm:cxn modelId="{E83E9F83-1FD7-4F5F-970D-39AE026235D5}" type="presParOf" srcId="{7A71C746-7B85-4A2D-91D5-3D546F1D8F14}" destId="{A8CA21FB-594E-4F46-BF2A-BD838B9938EF}" srcOrd="0" destOrd="0" presId="urn:microsoft.com/office/officeart/2005/8/layout/orgChart1"/>
    <dgm:cxn modelId="{82D9D6EB-A8F3-4B46-AADE-C93138DAD61A}" type="presParOf" srcId="{7A71C746-7B85-4A2D-91D5-3D546F1D8F14}" destId="{D2FF86CA-0D31-4FB7-A988-4B6CDA707783}" srcOrd="1" destOrd="0" presId="urn:microsoft.com/office/officeart/2005/8/layout/orgChart1"/>
    <dgm:cxn modelId="{C3C6CDC0-062E-4F8C-9099-89B6D6D210E4}" type="presParOf" srcId="{916CA4FC-D5DD-40E0-B3F0-640D59895600}" destId="{47020C52-60F6-48B6-900D-3F270DF24159}" srcOrd="1" destOrd="0" presId="urn:microsoft.com/office/officeart/2005/8/layout/orgChart1"/>
    <dgm:cxn modelId="{D6A80507-9137-4F2A-BD4C-98110C823AAC}" type="presParOf" srcId="{916CA4FC-D5DD-40E0-B3F0-640D59895600}" destId="{A23E5816-7210-48E5-82A9-4C517BEC7CDD}" srcOrd="2" destOrd="0" presId="urn:microsoft.com/office/officeart/2005/8/layout/orgChart1"/>
    <dgm:cxn modelId="{561EF5F5-CED7-4769-A364-642677A1D8A0}" type="presParOf" srcId="{730F5D83-CAC8-45D3-A286-7A760E41BBAD}" destId="{C3DCE656-8934-419A-8B99-5429823CE377}" srcOrd="2" destOrd="0" presId="urn:microsoft.com/office/officeart/2005/8/layout/orgChart1"/>
    <dgm:cxn modelId="{A2B98EF0-A201-429C-8925-2F78F80E20D8}" type="presParOf" srcId="{730F5D83-CAC8-45D3-A286-7A760E41BBAD}" destId="{CA55C412-28ED-4345-8965-1E4EEF4613EE}" srcOrd="3" destOrd="0" presId="urn:microsoft.com/office/officeart/2005/8/layout/orgChart1"/>
    <dgm:cxn modelId="{1564D96F-7FD3-41DE-A800-5AEAA4D652C4}" type="presParOf" srcId="{CA55C412-28ED-4345-8965-1E4EEF4613EE}" destId="{7BAD8BC0-2400-4A06-A0E7-CBDA971B46E1}" srcOrd="0" destOrd="0" presId="urn:microsoft.com/office/officeart/2005/8/layout/orgChart1"/>
    <dgm:cxn modelId="{E2AF77C9-1FB3-4BF3-9B06-59987F898BB0}" type="presParOf" srcId="{7BAD8BC0-2400-4A06-A0E7-CBDA971B46E1}" destId="{D1C9F678-926F-4861-894F-6B22700E00F3}" srcOrd="0" destOrd="0" presId="urn:microsoft.com/office/officeart/2005/8/layout/orgChart1"/>
    <dgm:cxn modelId="{B55075BD-28BB-40F7-A1D5-1A455C49148F}" type="presParOf" srcId="{7BAD8BC0-2400-4A06-A0E7-CBDA971B46E1}" destId="{B29A427C-B80D-4D26-A14C-008EC303FBEE}" srcOrd="1" destOrd="0" presId="urn:microsoft.com/office/officeart/2005/8/layout/orgChart1"/>
    <dgm:cxn modelId="{5F29A458-0470-4DD6-8F5E-3E89750E4B6D}" type="presParOf" srcId="{CA55C412-28ED-4345-8965-1E4EEF4613EE}" destId="{58F48597-6918-4389-A407-C7612BAC606E}" srcOrd="1" destOrd="0" presId="urn:microsoft.com/office/officeart/2005/8/layout/orgChart1"/>
    <dgm:cxn modelId="{3920EB9C-426F-4555-9653-5EAAD26A2C41}" type="presParOf" srcId="{CA55C412-28ED-4345-8965-1E4EEF4613EE}" destId="{EAA4BA44-B4F0-4115-99C1-D9EE4218C372}" srcOrd="2" destOrd="0" presId="urn:microsoft.com/office/officeart/2005/8/layout/orgChart1"/>
    <dgm:cxn modelId="{111DB421-BF3F-4BDE-8DF6-10FFD5423747}" type="presParOf" srcId="{8CE672BD-5E02-4BDB-9326-02E87C2865BA}" destId="{369BDE39-CB3F-42DE-87BE-6BF3054BEA56}" srcOrd="2" destOrd="0" presId="urn:microsoft.com/office/officeart/2005/8/layout/orgChart1"/>
    <dgm:cxn modelId="{D1C749B6-1FAE-4F59-B65A-BBAAF9E28D59}" type="presParOf" srcId="{91BF6F8A-6185-4BEC-969B-D973F0891302}" destId="{550A0238-3B52-44F9-8CC3-503C146FE6A8}" srcOrd="2" destOrd="0" presId="urn:microsoft.com/office/officeart/2005/8/layout/orgChart1"/>
    <dgm:cxn modelId="{8134D3A3-9CC3-4D67-A5DB-EE1F021F51FE}" type="presParOf" srcId="{91BF6F8A-6185-4BEC-969B-D973F0891302}" destId="{EC24143B-7564-40DC-86AF-3ACB708F43B4}" srcOrd="3" destOrd="0" presId="urn:microsoft.com/office/officeart/2005/8/layout/orgChart1"/>
    <dgm:cxn modelId="{19B679ED-AFB8-4092-B527-48EA47EECDA7}" type="presParOf" srcId="{EC24143B-7564-40DC-86AF-3ACB708F43B4}" destId="{DFD674B0-3FE5-42AC-BCDB-B03AA4154D4A}" srcOrd="0" destOrd="0" presId="urn:microsoft.com/office/officeart/2005/8/layout/orgChart1"/>
    <dgm:cxn modelId="{B789E8B7-FE97-4012-A526-26F712A291FF}" type="presParOf" srcId="{DFD674B0-3FE5-42AC-BCDB-B03AA4154D4A}" destId="{CB35D78C-7A2E-4352-95E0-3BF862D5DC63}" srcOrd="0" destOrd="0" presId="urn:microsoft.com/office/officeart/2005/8/layout/orgChart1"/>
    <dgm:cxn modelId="{D7A80D14-B880-40F2-96C5-CEFDF534CCC6}" type="presParOf" srcId="{DFD674B0-3FE5-42AC-BCDB-B03AA4154D4A}" destId="{B61E9DAD-6538-4A4C-9A33-1BB72E47516C}" srcOrd="1" destOrd="0" presId="urn:microsoft.com/office/officeart/2005/8/layout/orgChart1"/>
    <dgm:cxn modelId="{5C762D03-C21B-4305-BA88-A90089F78794}" type="presParOf" srcId="{EC24143B-7564-40DC-86AF-3ACB708F43B4}" destId="{940EA168-9CC0-4777-8546-29B28235CF9A}" srcOrd="1" destOrd="0" presId="urn:microsoft.com/office/officeart/2005/8/layout/orgChart1"/>
    <dgm:cxn modelId="{2533818B-78C6-42BE-A08C-2EB96D436683}" type="presParOf" srcId="{940EA168-9CC0-4777-8546-29B28235CF9A}" destId="{993BC036-DE21-4F05-92C4-409A4203826D}" srcOrd="0" destOrd="0" presId="urn:microsoft.com/office/officeart/2005/8/layout/orgChart1"/>
    <dgm:cxn modelId="{18CB8A5B-0515-40BA-ADC5-18D3C6B4A5DB}" type="presParOf" srcId="{940EA168-9CC0-4777-8546-29B28235CF9A}" destId="{EB57D9B1-069D-40BE-9A22-A79FFFA4632E}" srcOrd="1" destOrd="0" presId="urn:microsoft.com/office/officeart/2005/8/layout/orgChart1"/>
    <dgm:cxn modelId="{8D6BA187-1723-41FE-B4F3-BA4D5B0493C5}" type="presParOf" srcId="{EB57D9B1-069D-40BE-9A22-A79FFFA4632E}" destId="{E63CB3AB-4724-4F49-8E40-91AA079D2924}" srcOrd="0" destOrd="0" presId="urn:microsoft.com/office/officeart/2005/8/layout/orgChart1"/>
    <dgm:cxn modelId="{B439FCC2-7416-4FDE-AC43-CBDE572290BC}" type="presParOf" srcId="{E63CB3AB-4724-4F49-8E40-91AA079D2924}" destId="{3E5F67B3-7155-43CB-83E4-F7594265D5F6}" srcOrd="0" destOrd="0" presId="urn:microsoft.com/office/officeart/2005/8/layout/orgChart1"/>
    <dgm:cxn modelId="{E5BC55DE-1D91-4554-B7A3-6817DC96839A}" type="presParOf" srcId="{E63CB3AB-4724-4F49-8E40-91AA079D2924}" destId="{40AFED00-2201-45A8-AA17-8DAF2C2E6EE0}" srcOrd="1" destOrd="0" presId="urn:microsoft.com/office/officeart/2005/8/layout/orgChart1"/>
    <dgm:cxn modelId="{013A4144-1081-4140-A39F-AAAA9A5DBB64}" type="presParOf" srcId="{EB57D9B1-069D-40BE-9A22-A79FFFA4632E}" destId="{1F7F6BB0-0AB0-45A6-8A4B-9BEFB6BD9974}" srcOrd="1" destOrd="0" presId="urn:microsoft.com/office/officeart/2005/8/layout/orgChart1"/>
    <dgm:cxn modelId="{D7797693-A253-46D1-BABB-6F1B0D73A58A}" type="presParOf" srcId="{EB57D9B1-069D-40BE-9A22-A79FFFA4632E}" destId="{BF42841E-E782-4808-B955-4C805DC0F081}" srcOrd="2" destOrd="0" presId="urn:microsoft.com/office/officeart/2005/8/layout/orgChart1"/>
    <dgm:cxn modelId="{DEF0F684-3BCA-48E6-96B9-0658E564FD1E}" type="presParOf" srcId="{940EA168-9CC0-4777-8546-29B28235CF9A}" destId="{E2121892-6940-4E6B-B73B-DD85C527E2B0}" srcOrd="2" destOrd="0" presId="urn:microsoft.com/office/officeart/2005/8/layout/orgChart1"/>
    <dgm:cxn modelId="{57830472-C0C1-47D3-BACF-E3728EB27566}" type="presParOf" srcId="{940EA168-9CC0-4777-8546-29B28235CF9A}" destId="{24247EA9-6867-44B1-9B3B-79F6B2C8FC93}" srcOrd="3" destOrd="0" presId="urn:microsoft.com/office/officeart/2005/8/layout/orgChart1"/>
    <dgm:cxn modelId="{6E9BF3DB-ED08-4BF9-855C-0E7383C02119}" type="presParOf" srcId="{24247EA9-6867-44B1-9B3B-79F6B2C8FC93}" destId="{2B45488C-C0C7-41C1-85F9-D0BEA6FE134F}" srcOrd="0" destOrd="0" presId="urn:microsoft.com/office/officeart/2005/8/layout/orgChart1"/>
    <dgm:cxn modelId="{7E72C504-D253-4975-9955-6A148D726EF1}" type="presParOf" srcId="{2B45488C-C0C7-41C1-85F9-D0BEA6FE134F}" destId="{7A5402C4-5A91-4647-97F0-98270DE734C0}" srcOrd="0" destOrd="0" presId="urn:microsoft.com/office/officeart/2005/8/layout/orgChart1"/>
    <dgm:cxn modelId="{7095A2B4-B23F-4AEF-9300-8AD2E38C2D4F}" type="presParOf" srcId="{2B45488C-C0C7-41C1-85F9-D0BEA6FE134F}" destId="{68C0BF80-C5E9-4598-9BF6-E22886E14E82}" srcOrd="1" destOrd="0" presId="urn:microsoft.com/office/officeart/2005/8/layout/orgChart1"/>
    <dgm:cxn modelId="{36FB8A78-7A4E-4C95-B815-F8B562573509}" type="presParOf" srcId="{24247EA9-6867-44B1-9B3B-79F6B2C8FC93}" destId="{7C034D76-1B5F-4F68-B462-5361CAC4CE75}" srcOrd="1" destOrd="0" presId="urn:microsoft.com/office/officeart/2005/8/layout/orgChart1"/>
    <dgm:cxn modelId="{C8974A58-9F91-4F02-8A5E-ECEC2D5A9988}" type="presParOf" srcId="{24247EA9-6867-44B1-9B3B-79F6B2C8FC93}" destId="{36C0108A-C812-49F2-B3E0-03E27FAC173C}" srcOrd="2" destOrd="0" presId="urn:microsoft.com/office/officeart/2005/8/layout/orgChart1"/>
    <dgm:cxn modelId="{92364309-459F-45DE-83C4-B0028D30FE0E}" type="presParOf" srcId="{EC24143B-7564-40DC-86AF-3ACB708F43B4}" destId="{00805006-D438-46D0-B090-27FE2F239171}" srcOrd="2" destOrd="0" presId="urn:microsoft.com/office/officeart/2005/8/layout/orgChart1"/>
    <dgm:cxn modelId="{81B55537-3414-412C-9D13-094DACA2FC7C}" type="presParOf" srcId="{91BF6F8A-6185-4BEC-969B-D973F0891302}" destId="{BB145016-C663-46FD-ACC1-42B109F52B5D}" srcOrd="4" destOrd="0" presId="urn:microsoft.com/office/officeart/2005/8/layout/orgChart1"/>
    <dgm:cxn modelId="{E84B9283-0364-49B3-A210-F3B96203B732}" type="presParOf" srcId="{91BF6F8A-6185-4BEC-969B-D973F0891302}" destId="{20FB1CA9-36B7-48B0-97A0-12022849D202}" srcOrd="5" destOrd="0" presId="urn:microsoft.com/office/officeart/2005/8/layout/orgChart1"/>
    <dgm:cxn modelId="{3127EA17-A093-4439-874A-FBB0CD4A6368}" type="presParOf" srcId="{20FB1CA9-36B7-48B0-97A0-12022849D202}" destId="{9B40349C-68CF-43F0-AF38-0B7A674D067D}" srcOrd="0" destOrd="0" presId="urn:microsoft.com/office/officeart/2005/8/layout/orgChart1"/>
    <dgm:cxn modelId="{A0C60F04-E6A9-48F6-9480-96C84FB0E62A}" type="presParOf" srcId="{9B40349C-68CF-43F0-AF38-0B7A674D067D}" destId="{C2583887-FAC0-42E5-8178-DCA30E35FC48}" srcOrd="0" destOrd="0" presId="urn:microsoft.com/office/officeart/2005/8/layout/orgChart1"/>
    <dgm:cxn modelId="{859D012D-09A8-448D-9670-188A41FC2406}" type="presParOf" srcId="{9B40349C-68CF-43F0-AF38-0B7A674D067D}" destId="{A904D65E-1E9F-4399-8C69-C00204B5B73E}" srcOrd="1" destOrd="0" presId="urn:microsoft.com/office/officeart/2005/8/layout/orgChart1"/>
    <dgm:cxn modelId="{6CE9D754-BCBF-472E-A76C-ED48F8616F21}" type="presParOf" srcId="{20FB1CA9-36B7-48B0-97A0-12022849D202}" destId="{3734E1D4-30BC-4854-88B4-5C803FB9D68A}" srcOrd="1" destOrd="0" presId="urn:microsoft.com/office/officeart/2005/8/layout/orgChart1"/>
    <dgm:cxn modelId="{D3449034-6B34-4A1A-91AB-02FFD8E9136E}" type="presParOf" srcId="{3734E1D4-30BC-4854-88B4-5C803FB9D68A}" destId="{2CB5C39D-BB8A-46DB-92D5-76FFBCB3A831}" srcOrd="0" destOrd="0" presId="urn:microsoft.com/office/officeart/2005/8/layout/orgChart1"/>
    <dgm:cxn modelId="{394E8801-C348-4086-9EBB-92CD5078D7E6}" type="presParOf" srcId="{3734E1D4-30BC-4854-88B4-5C803FB9D68A}" destId="{C1388421-A396-415F-AB46-7C9313E53C88}" srcOrd="1" destOrd="0" presId="urn:microsoft.com/office/officeart/2005/8/layout/orgChart1"/>
    <dgm:cxn modelId="{FB12E87F-F00F-48F9-8892-D068ED52CBE6}" type="presParOf" srcId="{C1388421-A396-415F-AB46-7C9313E53C88}" destId="{05A2F31F-D04C-4C38-97FA-59B5190A9682}" srcOrd="0" destOrd="0" presId="urn:microsoft.com/office/officeart/2005/8/layout/orgChart1"/>
    <dgm:cxn modelId="{1C5E9697-E5DF-47E0-A009-6A76EA8048D6}" type="presParOf" srcId="{05A2F31F-D04C-4C38-97FA-59B5190A9682}" destId="{FCCDDFA9-0DDE-408A-B87F-343AED43391C}" srcOrd="0" destOrd="0" presId="urn:microsoft.com/office/officeart/2005/8/layout/orgChart1"/>
    <dgm:cxn modelId="{BF3E5A9E-041F-41D7-9F9F-91CC01F309F6}" type="presParOf" srcId="{05A2F31F-D04C-4C38-97FA-59B5190A9682}" destId="{2A12F0B2-BD4A-4B6E-BCBB-078BC405C029}" srcOrd="1" destOrd="0" presId="urn:microsoft.com/office/officeart/2005/8/layout/orgChart1"/>
    <dgm:cxn modelId="{BBB71487-03C7-4BF7-A90E-50F2E5322950}" type="presParOf" srcId="{C1388421-A396-415F-AB46-7C9313E53C88}" destId="{FEA67758-290E-411F-B195-276ACD1011C1}" srcOrd="1" destOrd="0" presId="urn:microsoft.com/office/officeart/2005/8/layout/orgChart1"/>
    <dgm:cxn modelId="{DF8B32EF-9F0E-4FDF-ADC0-2B6D0EB5E121}" type="presParOf" srcId="{C1388421-A396-415F-AB46-7C9313E53C88}" destId="{DB452CDF-FA9C-4D8F-B60E-06C88861C8BB}" srcOrd="2" destOrd="0" presId="urn:microsoft.com/office/officeart/2005/8/layout/orgChart1"/>
    <dgm:cxn modelId="{009D31E8-DF97-4E07-8942-CA0BAA328B98}" type="presParOf" srcId="{3734E1D4-30BC-4854-88B4-5C803FB9D68A}" destId="{E2C526C3-991F-486A-AFAC-05BE6A400AD7}" srcOrd="2" destOrd="0" presId="urn:microsoft.com/office/officeart/2005/8/layout/orgChart1"/>
    <dgm:cxn modelId="{0F9F1C53-ED55-4402-97FE-6EB817B7B6AD}" type="presParOf" srcId="{3734E1D4-30BC-4854-88B4-5C803FB9D68A}" destId="{A59EBDBC-209E-40FA-B025-53F3EE1610B3}" srcOrd="3" destOrd="0" presId="urn:microsoft.com/office/officeart/2005/8/layout/orgChart1"/>
    <dgm:cxn modelId="{6411A465-34D9-41F5-9615-EF49CCA3E196}" type="presParOf" srcId="{A59EBDBC-209E-40FA-B025-53F3EE1610B3}" destId="{87625722-A453-4260-85FC-64466D0EA817}" srcOrd="0" destOrd="0" presId="urn:microsoft.com/office/officeart/2005/8/layout/orgChart1"/>
    <dgm:cxn modelId="{B1AF2E45-0614-41D6-901B-F21389FEAA80}" type="presParOf" srcId="{87625722-A453-4260-85FC-64466D0EA817}" destId="{3A5D0384-4CA5-446B-ADFE-770ADB9BBA28}" srcOrd="0" destOrd="0" presId="urn:microsoft.com/office/officeart/2005/8/layout/orgChart1"/>
    <dgm:cxn modelId="{658DF36B-347E-4F9A-BE2F-1520CD173FE1}" type="presParOf" srcId="{87625722-A453-4260-85FC-64466D0EA817}" destId="{5E974768-C1DA-49EA-82E6-BE54136B831E}" srcOrd="1" destOrd="0" presId="urn:microsoft.com/office/officeart/2005/8/layout/orgChart1"/>
    <dgm:cxn modelId="{F6BED522-4F4B-4F7E-B863-612FE4540A71}" type="presParOf" srcId="{A59EBDBC-209E-40FA-B025-53F3EE1610B3}" destId="{15C876EA-F09E-43BF-A48A-912F4696D1F2}" srcOrd="1" destOrd="0" presId="urn:microsoft.com/office/officeart/2005/8/layout/orgChart1"/>
    <dgm:cxn modelId="{A17BCC7D-5CBD-43AF-BD0E-FBDD282B4541}" type="presParOf" srcId="{A59EBDBC-209E-40FA-B025-53F3EE1610B3}" destId="{41292D03-4CEA-44CB-9DF9-A2CB0A94DAA2}" srcOrd="2" destOrd="0" presId="urn:microsoft.com/office/officeart/2005/8/layout/orgChart1"/>
    <dgm:cxn modelId="{9CDA3574-3980-4356-8CBB-CB37B7E6AE94}" type="presParOf" srcId="{20FB1CA9-36B7-48B0-97A0-12022849D202}" destId="{11D630BA-9399-453B-912F-4CFCB272EF5E}" srcOrd="2" destOrd="0" presId="urn:microsoft.com/office/officeart/2005/8/layout/orgChart1"/>
    <dgm:cxn modelId="{5A929400-0091-407D-9401-20A7382A1A39}" type="presParOf" srcId="{91BF6F8A-6185-4BEC-969B-D973F0891302}" destId="{1C1032E0-624D-4630-B9C2-D0F897A69150}" srcOrd="6" destOrd="0" presId="urn:microsoft.com/office/officeart/2005/8/layout/orgChart1"/>
    <dgm:cxn modelId="{04807AEC-CA4F-47FA-BBE9-E8F7113D10E3}" type="presParOf" srcId="{91BF6F8A-6185-4BEC-969B-D973F0891302}" destId="{5D5EFEA6-BAFF-42F5-B3F1-3976A81319E1}" srcOrd="7" destOrd="0" presId="urn:microsoft.com/office/officeart/2005/8/layout/orgChart1"/>
    <dgm:cxn modelId="{18C92E79-1278-43C6-A221-C230E1C43A2C}" type="presParOf" srcId="{5D5EFEA6-BAFF-42F5-B3F1-3976A81319E1}" destId="{5AA0CD39-16EE-4DE1-9396-AC6246D4D9A2}" srcOrd="0" destOrd="0" presId="urn:microsoft.com/office/officeart/2005/8/layout/orgChart1"/>
    <dgm:cxn modelId="{40D66F99-FFF8-4143-AAB7-B9D0765979D7}" type="presParOf" srcId="{5AA0CD39-16EE-4DE1-9396-AC6246D4D9A2}" destId="{2A26620F-E96F-4A9C-B7CF-CC537800A3C8}" srcOrd="0" destOrd="0" presId="urn:microsoft.com/office/officeart/2005/8/layout/orgChart1"/>
    <dgm:cxn modelId="{DA3D016A-774A-422A-B60E-7E9B5FAC2811}" type="presParOf" srcId="{5AA0CD39-16EE-4DE1-9396-AC6246D4D9A2}" destId="{72411F02-4DE8-47FE-90AE-270002E109F0}" srcOrd="1" destOrd="0" presId="urn:microsoft.com/office/officeart/2005/8/layout/orgChart1"/>
    <dgm:cxn modelId="{3CD9ECD3-6FE2-4E45-897A-F6AAD7543996}" type="presParOf" srcId="{5D5EFEA6-BAFF-42F5-B3F1-3976A81319E1}" destId="{177DDEA8-C153-471C-AB91-344C55483A4B}" srcOrd="1" destOrd="0" presId="urn:microsoft.com/office/officeart/2005/8/layout/orgChart1"/>
    <dgm:cxn modelId="{313DA585-2CCF-4385-9C23-FFC5B3DC5A93}" type="presParOf" srcId="{177DDEA8-C153-471C-AB91-344C55483A4B}" destId="{59E84D2F-DFEA-44AF-ACB0-939C1666B53F}" srcOrd="0" destOrd="0" presId="urn:microsoft.com/office/officeart/2005/8/layout/orgChart1"/>
    <dgm:cxn modelId="{D9BFFC38-6AE7-4B16-A37A-5350DF05E911}" type="presParOf" srcId="{177DDEA8-C153-471C-AB91-344C55483A4B}" destId="{F54ECB30-B581-4465-8947-665BDD9DFEB2}" srcOrd="1" destOrd="0" presId="urn:microsoft.com/office/officeart/2005/8/layout/orgChart1"/>
    <dgm:cxn modelId="{669EF04B-8B4A-4782-ABC7-13F7C587CB0E}" type="presParOf" srcId="{F54ECB30-B581-4465-8947-665BDD9DFEB2}" destId="{92ACE710-B1EE-4C7C-80AF-571517135861}" srcOrd="0" destOrd="0" presId="urn:microsoft.com/office/officeart/2005/8/layout/orgChart1"/>
    <dgm:cxn modelId="{96409F69-8075-4243-B2BC-D360DFB339C0}" type="presParOf" srcId="{92ACE710-B1EE-4C7C-80AF-571517135861}" destId="{C589D2ED-7390-470F-91D1-7540948A17C3}" srcOrd="0" destOrd="0" presId="urn:microsoft.com/office/officeart/2005/8/layout/orgChart1"/>
    <dgm:cxn modelId="{7DFA1D6F-86ED-4678-A196-0B45ED056CEF}" type="presParOf" srcId="{92ACE710-B1EE-4C7C-80AF-571517135861}" destId="{CE74D2F0-87FA-404F-9D22-76158779CB38}" srcOrd="1" destOrd="0" presId="urn:microsoft.com/office/officeart/2005/8/layout/orgChart1"/>
    <dgm:cxn modelId="{334B0C75-95DA-4C1E-8A6B-467EADF8C4F3}" type="presParOf" srcId="{F54ECB30-B581-4465-8947-665BDD9DFEB2}" destId="{E54D7697-4BF6-455C-8BBA-405581E4E78B}" srcOrd="1" destOrd="0" presId="urn:microsoft.com/office/officeart/2005/8/layout/orgChart1"/>
    <dgm:cxn modelId="{5A839C3B-B4A6-4131-98E8-93053F7B7FFA}" type="presParOf" srcId="{F54ECB30-B581-4465-8947-665BDD9DFEB2}" destId="{3514FFEF-E546-4768-9D5E-C5AD5EE135B3}" srcOrd="2" destOrd="0" presId="urn:microsoft.com/office/officeart/2005/8/layout/orgChart1"/>
    <dgm:cxn modelId="{8FF665FA-3A1D-4B62-A661-6687D053969F}" type="presParOf" srcId="{177DDEA8-C153-471C-AB91-344C55483A4B}" destId="{A70A8D10-3C0D-409D-90B4-EB54EF98EBDA}" srcOrd="2" destOrd="0" presId="urn:microsoft.com/office/officeart/2005/8/layout/orgChart1"/>
    <dgm:cxn modelId="{25FEEDAB-3DED-4BBB-A484-346AF73BFF1F}" type="presParOf" srcId="{177DDEA8-C153-471C-AB91-344C55483A4B}" destId="{8A890CF4-8620-49DD-9A60-B4A50754DF50}" srcOrd="3" destOrd="0" presId="urn:microsoft.com/office/officeart/2005/8/layout/orgChart1"/>
    <dgm:cxn modelId="{2B950F01-3C8E-4616-BDEC-B59D34EDCDD4}" type="presParOf" srcId="{8A890CF4-8620-49DD-9A60-B4A50754DF50}" destId="{E8B89D63-38EF-4ECE-8AB3-3074CAFA79B1}" srcOrd="0" destOrd="0" presId="urn:microsoft.com/office/officeart/2005/8/layout/orgChart1"/>
    <dgm:cxn modelId="{D81198F6-D0CC-4B1E-BBB5-FD2B02BD454F}" type="presParOf" srcId="{E8B89D63-38EF-4ECE-8AB3-3074CAFA79B1}" destId="{463E0327-7603-4157-AE27-E010877AF71A}" srcOrd="0" destOrd="0" presId="urn:microsoft.com/office/officeart/2005/8/layout/orgChart1"/>
    <dgm:cxn modelId="{99C1AD7D-82BC-4048-9AD8-07D3510F6BBC}" type="presParOf" srcId="{E8B89D63-38EF-4ECE-8AB3-3074CAFA79B1}" destId="{D548B3F2-1932-4B4E-B901-BE52FA2FB107}" srcOrd="1" destOrd="0" presId="urn:microsoft.com/office/officeart/2005/8/layout/orgChart1"/>
    <dgm:cxn modelId="{F923ADB1-08E6-4A4D-9008-4EF714E36AE9}" type="presParOf" srcId="{8A890CF4-8620-49DD-9A60-B4A50754DF50}" destId="{416E49B0-C7D1-47B5-B1C5-6AA752E15E37}" srcOrd="1" destOrd="0" presId="urn:microsoft.com/office/officeart/2005/8/layout/orgChart1"/>
    <dgm:cxn modelId="{1C3CD5F5-5E2F-4CE9-8938-10DE51382107}" type="presParOf" srcId="{8A890CF4-8620-49DD-9A60-B4A50754DF50}" destId="{F45AADE7-01BE-4301-A17B-8553F92EB8C9}" srcOrd="2" destOrd="0" presId="urn:microsoft.com/office/officeart/2005/8/layout/orgChart1"/>
    <dgm:cxn modelId="{ECDC5B38-9DBA-4D03-8305-33B3C1880119}" type="presParOf" srcId="{5D5EFEA6-BAFF-42F5-B3F1-3976A81319E1}" destId="{2B892873-7CCF-4B89-B3EE-8F3EB3929440}" srcOrd="2" destOrd="0" presId="urn:microsoft.com/office/officeart/2005/8/layout/orgChart1"/>
    <dgm:cxn modelId="{A4E3DCE4-273C-4E4A-869C-C2B0E9BFA68F}" type="presParOf" srcId="{1D354BDB-7717-4CC7-89A0-19E8E689454A}" destId="{D3DB2CCE-8627-43B6-B954-8AF9CD9073C0}" srcOrd="2" destOrd="0" presId="urn:microsoft.com/office/officeart/2005/8/layout/orgChart1"/>
  </dgm:cxnLst>
  <dgm:bg>
    <a:noFill/>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DBA2C-F51A-4F95-9919-0CE01E1DA47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4BD53D2-30C5-4F20-AFC9-135FCA552BC4}">
      <dgm:prSet phldrT="[Text]" custT="1"/>
      <dgm:spPr>
        <a:solidFill>
          <a:srgbClr val="B5E9D8"/>
        </a:solidFill>
        <a:ln w="38100">
          <a:solidFill>
            <a:srgbClr val="55AF84"/>
          </a:solidFill>
        </a:ln>
      </dgm:spPr>
      <dgm:t>
        <a:bodyPr/>
        <a:lstStyle/>
        <a:p>
          <a:r>
            <a:rPr lang="el-GR" altLang="en-US" sz="2000" dirty="0" smtClean="0">
              <a:solidFill>
                <a:schemeClr val="accent4"/>
              </a:solidFill>
            </a:rPr>
            <a:t>Χρηματοοικονομική Πληροφόρηση</a:t>
          </a:r>
          <a:endParaRPr lang="en-US" sz="2000" dirty="0">
            <a:solidFill>
              <a:schemeClr val="accent4"/>
            </a:solidFill>
          </a:endParaRPr>
        </a:p>
      </dgm:t>
    </dgm:pt>
    <dgm:pt modelId="{079C3272-13CB-4E79-A884-E28D43A8F100}" type="parTrans" cxnId="{3CAF4F77-37DE-428F-B4BC-20547E143F57}">
      <dgm:prSet/>
      <dgm:spPr/>
      <dgm:t>
        <a:bodyPr/>
        <a:lstStyle/>
        <a:p>
          <a:endParaRPr lang="en-US" sz="1400">
            <a:solidFill>
              <a:schemeClr val="accent4"/>
            </a:solidFill>
          </a:endParaRPr>
        </a:p>
      </dgm:t>
    </dgm:pt>
    <dgm:pt modelId="{88EF0359-12B9-4C33-AB5B-10078EB2666C}" type="sibTrans" cxnId="{3CAF4F77-37DE-428F-B4BC-20547E143F57}">
      <dgm:prSet/>
      <dgm:spPr/>
      <dgm:t>
        <a:bodyPr/>
        <a:lstStyle/>
        <a:p>
          <a:endParaRPr lang="en-US" sz="1400">
            <a:solidFill>
              <a:schemeClr val="accent4"/>
            </a:solidFill>
          </a:endParaRPr>
        </a:p>
      </dgm:t>
    </dgm:pt>
    <dgm:pt modelId="{BB1C80B2-4219-4A94-80DF-6416F32A6F9E}">
      <dgm:prSet phldrT="[Text]" custT="1"/>
      <dgm:spPr>
        <a:solidFill>
          <a:srgbClr val="FCE5D8"/>
        </a:solidFill>
        <a:ln w="28575">
          <a:solidFill>
            <a:srgbClr val="F57F6B"/>
          </a:solidFill>
        </a:ln>
      </dgm:spPr>
      <dgm:t>
        <a:bodyPr/>
        <a:lstStyle/>
        <a:p>
          <a:r>
            <a:rPr lang="el-GR" sz="2000" dirty="0" smtClean="0">
              <a:solidFill>
                <a:schemeClr val="accent4"/>
              </a:solidFill>
            </a:rPr>
            <a:t>Κόστος Παραγωγής</a:t>
          </a:r>
          <a:endParaRPr lang="el-GR" sz="2000" dirty="0" smtClean="0">
            <a:solidFill>
              <a:schemeClr val="accent4"/>
            </a:solidFill>
          </a:endParaRPr>
        </a:p>
        <a:p>
          <a:r>
            <a:rPr lang="el-GR" sz="2000" dirty="0" smtClean="0">
              <a:solidFill>
                <a:schemeClr val="accent4"/>
              </a:solidFill>
            </a:rPr>
            <a:t>(Κόστος </a:t>
          </a:r>
          <a:r>
            <a:rPr lang="el-GR" sz="2000" dirty="0" smtClean="0">
              <a:solidFill>
                <a:schemeClr val="accent4"/>
              </a:solidFill>
            </a:rPr>
            <a:t>Πωληθέντων)</a:t>
          </a:r>
          <a:endParaRPr lang="en-US" sz="2000" dirty="0">
            <a:solidFill>
              <a:schemeClr val="accent4"/>
            </a:solidFill>
          </a:endParaRPr>
        </a:p>
      </dgm:t>
    </dgm:pt>
    <dgm:pt modelId="{290BCE6C-7508-4973-8F55-FE20D54BDA44}" type="parTrans" cxnId="{261DB8BA-261A-43C9-BF9D-F7DEDB22423F}">
      <dgm:prSet/>
      <dgm:spPr/>
      <dgm:t>
        <a:bodyPr/>
        <a:lstStyle/>
        <a:p>
          <a:endParaRPr lang="en-US" sz="1400">
            <a:solidFill>
              <a:schemeClr val="accent4"/>
            </a:solidFill>
          </a:endParaRPr>
        </a:p>
      </dgm:t>
    </dgm:pt>
    <dgm:pt modelId="{6EFF134D-027C-42EB-83E5-B2621384F130}" type="sibTrans" cxnId="{261DB8BA-261A-43C9-BF9D-F7DEDB22423F}">
      <dgm:prSet/>
      <dgm:spPr/>
      <dgm:t>
        <a:bodyPr/>
        <a:lstStyle/>
        <a:p>
          <a:endParaRPr lang="en-US" sz="1400">
            <a:solidFill>
              <a:schemeClr val="accent4"/>
            </a:solidFill>
          </a:endParaRPr>
        </a:p>
      </dgm:t>
    </dgm:pt>
    <dgm:pt modelId="{ACECF756-D105-40D2-B058-C69A951D1C5F}">
      <dgm:prSet phldrT="[Text]" custT="1"/>
      <dgm:spPr>
        <a:solidFill>
          <a:srgbClr val="FCE5D8"/>
        </a:solidFill>
        <a:ln w="28575">
          <a:solidFill>
            <a:srgbClr val="F57F6B"/>
          </a:solidFill>
        </a:ln>
      </dgm:spPr>
      <dgm:t>
        <a:bodyPr/>
        <a:lstStyle/>
        <a:p>
          <a:r>
            <a:rPr lang="el-GR" sz="2000" dirty="0" smtClean="0">
              <a:solidFill>
                <a:schemeClr val="accent4"/>
              </a:solidFill>
            </a:rPr>
            <a:t>Κόστη Περιόδου</a:t>
          </a:r>
        </a:p>
        <a:p>
          <a:r>
            <a:rPr lang="el-GR" sz="2000" dirty="0" smtClean="0">
              <a:solidFill>
                <a:schemeClr val="accent4"/>
              </a:solidFill>
            </a:rPr>
            <a:t>(Λειτουργικά Έξοδα)</a:t>
          </a:r>
          <a:endParaRPr lang="en-US" sz="2000" dirty="0">
            <a:solidFill>
              <a:schemeClr val="accent4"/>
            </a:solidFill>
          </a:endParaRPr>
        </a:p>
      </dgm:t>
    </dgm:pt>
    <dgm:pt modelId="{BEBBAEAC-9081-47C7-A3CA-34BECF73F3BE}" type="parTrans" cxnId="{8A1160EF-42AD-4C60-B108-A848BECD9A3A}">
      <dgm:prSet/>
      <dgm:spPr/>
      <dgm:t>
        <a:bodyPr/>
        <a:lstStyle/>
        <a:p>
          <a:endParaRPr lang="en-US" sz="1400">
            <a:solidFill>
              <a:schemeClr val="accent4"/>
            </a:solidFill>
          </a:endParaRPr>
        </a:p>
      </dgm:t>
    </dgm:pt>
    <dgm:pt modelId="{83E74B97-B452-4F75-99D3-BA0D5DFE6103}" type="sibTrans" cxnId="{8A1160EF-42AD-4C60-B108-A848BECD9A3A}">
      <dgm:prSet/>
      <dgm:spPr/>
      <dgm:t>
        <a:bodyPr/>
        <a:lstStyle/>
        <a:p>
          <a:endParaRPr lang="en-US" sz="1400">
            <a:solidFill>
              <a:schemeClr val="accent4"/>
            </a:solidFill>
          </a:endParaRPr>
        </a:p>
      </dgm:t>
    </dgm:pt>
    <dgm:pt modelId="{698B8343-D8CF-4126-BAC3-E6DDECBA95A0}">
      <dgm:prSet custT="1"/>
      <dgm:spPr>
        <a:solidFill>
          <a:schemeClr val="tx1">
            <a:lumMod val="20000"/>
            <a:lumOff val="80000"/>
          </a:schemeClr>
        </a:solidFill>
        <a:ln w="28575">
          <a:solidFill>
            <a:schemeClr val="tx1">
              <a:lumMod val="60000"/>
              <a:lumOff val="40000"/>
            </a:schemeClr>
          </a:solidFill>
        </a:ln>
      </dgm:spPr>
      <dgm:t>
        <a:bodyPr/>
        <a:lstStyle/>
        <a:p>
          <a:r>
            <a:rPr lang="el-GR" sz="2000" dirty="0" smtClean="0">
              <a:solidFill>
                <a:schemeClr val="accent4"/>
              </a:solidFill>
            </a:rPr>
            <a:t>Άμεσα Υλικά</a:t>
          </a:r>
          <a:endParaRPr lang="en-US" sz="2000" dirty="0">
            <a:solidFill>
              <a:schemeClr val="accent4"/>
            </a:solidFill>
          </a:endParaRPr>
        </a:p>
      </dgm:t>
    </dgm:pt>
    <dgm:pt modelId="{1DA9CA8A-86C9-4085-963E-8CF43FF5983E}" type="parTrans" cxnId="{B34CB47F-F972-49C9-8ADD-FE00F5510976}">
      <dgm:prSet/>
      <dgm:spPr/>
      <dgm:t>
        <a:bodyPr/>
        <a:lstStyle/>
        <a:p>
          <a:endParaRPr lang="en-US" sz="1400">
            <a:solidFill>
              <a:schemeClr val="accent4"/>
            </a:solidFill>
          </a:endParaRPr>
        </a:p>
      </dgm:t>
    </dgm:pt>
    <dgm:pt modelId="{D1AFA3C9-AF63-4710-910D-1FE4DDA017C1}" type="sibTrans" cxnId="{B34CB47F-F972-49C9-8ADD-FE00F5510976}">
      <dgm:prSet/>
      <dgm:spPr/>
      <dgm:t>
        <a:bodyPr/>
        <a:lstStyle/>
        <a:p>
          <a:endParaRPr lang="en-US" sz="1400">
            <a:solidFill>
              <a:schemeClr val="accent4"/>
            </a:solidFill>
          </a:endParaRPr>
        </a:p>
      </dgm:t>
    </dgm:pt>
    <dgm:pt modelId="{90E9F094-B9AA-4F15-8158-093ACDB58D2E}">
      <dgm:prSet custT="1"/>
      <dgm:spPr>
        <a:solidFill>
          <a:schemeClr val="tx1">
            <a:lumMod val="20000"/>
            <a:lumOff val="80000"/>
          </a:schemeClr>
        </a:solidFill>
        <a:ln w="28575">
          <a:solidFill>
            <a:schemeClr val="tx1">
              <a:lumMod val="60000"/>
              <a:lumOff val="40000"/>
            </a:schemeClr>
          </a:solidFill>
        </a:ln>
      </dgm:spPr>
      <dgm:t>
        <a:bodyPr/>
        <a:lstStyle/>
        <a:p>
          <a:r>
            <a:rPr lang="el-GR" sz="2000" dirty="0" smtClean="0">
              <a:solidFill>
                <a:schemeClr val="accent4"/>
              </a:solidFill>
            </a:rPr>
            <a:t>Γενικά Βιομηχανικά Έξοδα</a:t>
          </a:r>
          <a:endParaRPr lang="en-US" sz="2000" dirty="0">
            <a:solidFill>
              <a:schemeClr val="accent4"/>
            </a:solidFill>
          </a:endParaRPr>
        </a:p>
      </dgm:t>
    </dgm:pt>
    <dgm:pt modelId="{0C060AB0-7A98-49BA-B2F2-3CB755C79228}" type="parTrans" cxnId="{EBEAF0D6-C72C-47AC-8AA9-39749A61E8EC}">
      <dgm:prSet/>
      <dgm:spPr/>
      <dgm:t>
        <a:bodyPr/>
        <a:lstStyle/>
        <a:p>
          <a:endParaRPr lang="en-US" sz="1400">
            <a:solidFill>
              <a:schemeClr val="accent4"/>
            </a:solidFill>
          </a:endParaRPr>
        </a:p>
      </dgm:t>
    </dgm:pt>
    <dgm:pt modelId="{B5B188E5-5091-4D2A-A95E-B17608630558}" type="sibTrans" cxnId="{EBEAF0D6-C72C-47AC-8AA9-39749A61E8EC}">
      <dgm:prSet/>
      <dgm:spPr/>
      <dgm:t>
        <a:bodyPr/>
        <a:lstStyle/>
        <a:p>
          <a:endParaRPr lang="en-US" sz="1400">
            <a:solidFill>
              <a:schemeClr val="accent4"/>
            </a:solidFill>
          </a:endParaRPr>
        </a:p>
      </dgm:t>
    </dgm:pt>
    <dgm:pt modelId="{5E90CE1E-CC7B-4D90-8231-1AFA74024568}">
      <dgm:prSet custT="1"/>
      <dgm:spPr>
        <a:solidFill>
          <a:schemeClr val="tx1">
            <a:lumMod val="20000"/>
            <a:lumOff val="80000"/>
          </a:schemeClr>
        </a:solidFill>
        <a:ln w="28575">
          <a:solidFill>
            <a:schemeClr val="tx1">
              <a:lumMod val="60000"/>
              <a:lumOff val="40000"/>
            </a:schemeClr>
          </a:solidFill>
        </a:ln>
      </dgm:spPr>
      <dgm:t>
        <a:bodyPr/>
        <a:lstStyle/>
        <a:p>
          <a:r>
            <a:rPr lang="el-GR" sz="2000" dirty="0" smtClean="0">
              <a:solidFill>
                <a:schemeClr val="accent4"/>
              </a:solidFill>
            </a:rPr>
            <a:t>Άμεση Εργασία</a:t>
          </a:r>
          <a:endParaRPr lang="en-US" sz="2000" dirty="0">
            <a:solidFill>
              <a:schemeClr val="accent4"/>
            </a:solidFill>
          </a:endParaRPr>
        </a:p>
      </dgm:t>
    </dgm:pt>
    <dgm:pt modelId="{A9B2C6AE-AA6C-40A0-91A0-44A6AE19EBE6}" type="parTrans" cxnId="{3856A344-75BE-40C9-99FF-114F27AA22F6}">
      <dgm:prSet/>
      <dgm:spPr/>
      <dgm:t>
        <a:bodyPr/>
        <a:lstStyle/>
        <a:p>
          <a:endParaRPr lang="en-US" sz="1400">
            <a:solidFill>
              <a:schemeClr val="accent4"/>
            </a:solidFill>
          </a:endParaRPr>
        </a:p>
      </dgm:t>
    </dgm:pt>
    <dgm:pt modelId="{3BB906B0-4028-4FD0-AA75-9E40E4CCE144}" type="sibTrans" cxnId="{3856A344-75BE-40C9-99FF-114F27AA22F6}">
      <dgm:prSet/>
      <dgm:spPr/>
      <dgm:t>
        <a:bodyPr/>
        <a:lstStyle/>
        <a:p>
          <a:endParaRPr lang="en-US" sz="1400">
            <a:solidFill>
              <a:schemeClr val="accent4"/>
            </a:solidFill>
          </a:endParaRPr>
        </a:p>
      </dgm:t>
    </dgm:pt>
    <dgm:pt modelId="{B219AB61-50C5-4C5E-BE38-41DE396857A2}" type="asst">
      <dgm:prSet custT="1"/>
      <dgm:spPr>
        <a:solidFill>
          <a:schemeClr val="bg1">
            <a:lumMod val="85000"/>
          </a:schemeClr>
        </a:solidFill>
        <a:ln w="28575">
          <a:solidFill>
            <a:schemeClr val="bg1">
              <a:lumMod val="65000"/>
            </a:schemeClr>
          </a:solidFill>
        </a:ln>
      </dgm:spPr>
      <dgm:t>
        <a:bodyPr/>
        <a:lstStyle/>
        <a:p>
          <a:r>
            <a:rPr lang="el-GR" sz="2000" dirty="0" smtClean="0">
              <a:solidFill>
                <a:schemeClr val="accent4"/>
              </a:solidFill>
            </a:rPr>
            <a:t>Αρχικά </a:t>
          </a:r>
          <a:r>
            <a:rPr lang="el-GR" sz="2000" dirty="0" smtClean="0">
              <a:solidFill>
                <a:schemeClr val="accent4"/>
              </a:solidFill>
            </a:rPr>
            <a:t>κόστη</a:t>
          </a:r>
          <a:endParaRPr lang="en-US" sz="2000" dirty="0">
            <a:solidFill>
              <a:schemeClr val="accent4"/>
            </a:solidFill>
          </a:endParaRPr>
        </a:p>
      </dgm:t>
    </dgm:pt>
    <dgm:pt modelId="{A0F80FED-53A2-45AA-B644-54289B112D31}" type="parTrans" cxnId="{5BA8D64C-FF7C-48D0-B373-A96655609303}">
      <dgm:prSet/>
      <dgm:spPr/>
      <dgm:t>
        <a:bodyPr/>
        <a:lstStyle/>
        <a:p>
          <a:endParaRPr lang="en-US" sz="1400">
            <a:solidFill>
              <a:schemeClr val="accent4"/>
            </a:solidFill>
          </a:endParaRPr>
        </a:p>
      </dgm:t>
    </dgm:pt>
    <dgm:pt modelId="{9D6514F5-4B04-4AEC-9159-0A211554BFA4}" type="sibTrans" cxnId="{5BA8D64C-FF7C-48D0-B373-A96655609303}">
      <dgm:prSet/>
      <dgm:spPr/>
      <dgm:t>
        <a:bodyPr/>
        <a:lstStyle/>
        <a:p>
          <a:endParaRPr lang="en-US" sz="1400">
            <a:solidFill>
              <a:schemeClr val="accent4"/>
            </a:solidFill>
          </a:endParaRPr>
        </a:p>
      </dgm:t>
    </dgm:pt>
    <dgm:pt modelId="{B27D434B-D96B-470B-BC33-D8057DE94733}" type="asst">
      <dgm:prSet custT="1"/>
      <dgm:spPr>
        <a:solidFill>
          <a:schemeClr val="bg1">
            <a:lumMod val="85000"/>
          </a:schemeClr>
        </a:solidFill>
        <a:ln w="28575">
          <a:solidFill>
            <a:schemeClr val="bg1">
              <a:lumMod val="65000"/>
            </a:schemeClr>
          </a:solidFill>
        </a:ln>
      </dgm:spPr>
      <dgm:t>
        <a:bodyPr/>
        <a:lstStyle/>
        <a:p>
          <a:r>
            <a:rPr lang="el-GR" sz="2000" dirty="0" smtClean="0">
              <a:solidFill>
                <a:schemeClr val="accent4"/>
              </a:solidFill>
            </a:rPr>
            <a:t>Κόστη Μετατροπής</a:t>
          </a:r>
          <a:endParaRPr lang="en-US" sz="2000" dirty="0">
            <a:solidFill>
              <a:schemeClr val="accent4"/>
            </a:solidFill>
          </a:endParaRPr>
        </a:p>
      </dgm:t>
    </dgm:pt>
    <dgm:pt modelId="{CD79F409-3C91-4506-A4FA-70C33ABB7377}" type="parTrans" cxnId="{D2C825F6-BAB2-4ED7-B8B7-118EBF3A9960}">
      <dgm:prSet/>
      <dgm:spPr/>
      <dgm:t>
        <a:bodyPr/>
        <a:lstStyle/>
        <a:p>
          <a:endParaRPr lang="en-US" sz="1400">
            <a:solidFill>
              <a:schemeClr val="accent4"/>
            </a:solidFill>
          </a:endParaRPr>
        </a:p>
      </dgm:t>
    </dgm:pt>
    <dgm:pt modelId="{BEE8B9BC-C36C-43AA-B328-FB626D366CA2}" type="sibTrans" cxnId="{D2C825F6-BAB2-4ED7-B8B7-118EBF3A9960}">
      <dgm:prSet/>
      <dgm:spPr/>
      <dgm:t>
        <a:bodyPr/>
        <a:lstStyle/>
        <a:p>
          <a:endParaRPr lang="en-US" sz="1400">
            <a:solidFill>
              <a:schemeClr val="accent4"/>
            </a:solidFill>
          </a:endParaRPr>
        </a:p>
      </dgm:t>
    </dgm:pt>
    <dgm:pt modelId="{4710F0FE-67BD-4604-9B8F-E2132629B9B3}" type="pres">
      <dgm:prSet presAssocID="{372DBA2C-F51A-4F95-9919-0CE01E1DA47D}" presName="hierChild1" presStyleCnt="0">
        <dgm:presLayoutVars>
          <dgm:orgChart val="1"/>
          <dgm:chPref val="1"/>
          <dgm:dir/>
          <dgm:animOne val="branch"/>
          <dgm:animLvl val="lvl"/>
          <dgm:resizeHandles/>
        </dgm:presLayoutVars>
      </dgm:prSet>
      <dgm:spPr/>
      <dgm:t>
        <a:bodyPr/>
        <a:lstStyle/>
        <a:p>
          <a:endParaRPr lang="en-US"/>
        </a:p>
      </dgm:t>
    </dgm:pt>
    <dgm:pt modelId="{D11D6D2C-B0C7-47D7-A4E9-B4F93CB82463}" type="pres">
      <dgm:prSet presAssocID="{54BD53D2-30C5-4F20-AFC9-135FCA552BC4}" presName="hierRoot1" presStyleCnt="0">
        <dgm:presLayoutVars>
          <dgm:hierBranch val="init"/>
        </dgm:presLayoutVars>
      </dgm:prSet>
      <dgm:spPr/>
    </dgm:pt>
    <dgm:pt modelId="{9D3195B9-9847-46D0-BD66-6508B09C0275}" type="pres">
      <dgm:prSet presAssocID="{54BD53D2-30C5-4F20-AFC9-135FCA552BC4}" presName="rootComposite1" presStyleCnt="0"/>
      <dgm:spPr/>
    </dgm:pt>
    <dgm:pt modelId="{6A913CA7-11E7-4172-A279-25770DA011A9}" type="pres">
      <dgm:prSet presAssocID="{54BD53D2-30C5-4F20-AFC9-135FCA552BC4}" presName="rootText1" presStyleLbl="node0" presStyleIdx="0" presStyleCnt="1" custScaleX="136430">
        <dgm:presLayoutVars>
          <dgm:chPref val="3"/>
        </dgm:presLayoutVars>
      </dgm:prSet>
      <dgm:spPr/>
      <dgm:t>
        <a:bodyPr/>
        <a:lstStyle/>
        <a:p>
          <a:endParaRPr lang="en-US"/>
        </a:p>
      </dgm:t>
    </dgm:pt>
    <dgm:pt modelId="{8C37066A-8CAF-4E7E-9E02-28E9C3DD0506}" type="pres">
      <dgm:prSet presAssocID="{54BD53D2-30C5-4F20-AFC9-135FCA552BC4}" presName="rootConnector1" presStyleLbl="node1" presStyleIdx="0" presStyleCnt="0"/>
      <dgm:spPr/>
      <dgm:t>
        <a:bodyPr/>
        <a:lstStyle/>
        <a:p>
          <a:endParaRPr lang="en-US"/>
        </a:p>
      </dgm:t>
    </dgm:pt>
    <dgm:pt modelId="{90AF8BED-0D8C-460C-9447-B856142F8146}" type="pres">
      <dgm:prSet presAssocID="{54BD53D2-30C5-4F20-AFC9-135FCA552BC4}" presName="hierChild2" presStyleCnt="0"/>
      <dgm:spPr/>
    </dgm:pt>
    <dgm:pt modelId="{E887CD08-2673-4586-BA19-08A92A57429D}" type="pres">
      <dgm:prSet presAssocID="{290BCE6C-7508-4973-8F55-FE20D54BDA44}" presName="Name37" presStyleLbl="parChTrans1D2" presStyleIdx="0" presStyleCnt="2"/>
      <dgm:spPr/>
      <dgm:t>
        <a:bodyPr/>
        <a:lstStyle/>
        <a:p>
          <a:endParaRPr lang="en-US"/>
        </a:p>
      </dgm:t>
    </dgm:pt>
    <dgm:pt modelId="{36D75B0C-F79B-42C8-860D-8EE34A434E7B}" type="pres">
      <dgm:prSet presAssocID="{BB1C80B2-4219-4A94-80DF-6416F32A6F9E}" presName="hierRoot2" presStyleCnt="0">
        <dgm:presLayoutVars>
          <dgm:hierBranch val="init"/>
        </dgm:presLayoutVars>
      </dgm:prSet>
      <dgm:spPr/>
    </dgm:pt>
    <dgm:pt modelId="{882763F5-FA1F-4F2E-B025-A0E2D83AAA81}" type="pres">
      <dgm:prSet presAssocID="{BB1C80B2-4219-4A94-80DF-6416F32A6F9E}" presName="rootComposite" presStyleCnt="0"/>
      <dgm:spPr/>
    </dgm:pt>
    <dgm:pt modelId="{7990CDEF-3281-4A6E-9503-92FFE57C1A81}" type="pres">
      <dgm:prSet presAssocID="{BB1C80B2-4219-4A94-80DF-6416F32A6F9E}" presName="rootText" presStyleLbl="node2" presStyleIdx="0" presStyleCnt="2" custScaleX="137540" custLinFactNeighborX="0" custLinFactNeighborY="0">
        <dgm:presLayoutVars>
          <dgm:chPref val="3"/>
        </dgm:presLayoutVars>
      </dgm:prSet>
      <dgm:spPr/>
      <dgm:t>
        <a:bodyPr/>
        <a:lstStyle/>
        <a:p>
          <a:endParaRPr lang="en-US"/>
        </a:p>
      </dgm:t>
    </dgm:pt>
    <dgm:pt modelId="{1E3D70A9-D165-400C-A8DA-A4A01D6A73C6}" type="pres">
      <dgm:prSet presAssocID="{BB1C80B2-4219-4A94-80DF-6416F32A6F9E}" presName="rootConnector" presStyleLbl="node2" presStyleIdx="0" presStyleCnt="2"/>
      <dgm:spPr/>
      <dgm:t>
        <a:bodyPr/>
        <a:lstStyle/>
        <a:p>
          <a:endParaRPr lang="en-US"/>
        </a:p>
      </dgm:t>
    </dgm:pt>
    <dgm:pt modelId="{07FB12C5-6B32-4D06-BF60-20EC361636B0}" type="pres">
      <dgm:prSet presAssocID="{BB1C80B2-4219-4A94-80DF-6416F32A6F9E}" presName="hierChild4" presStyleCnt="0"/>
      <dgm:spPr/>
    </dgm:pt>
    <dgm:pt modelId="{89722B2C-0345-4E47-9D88-4BAD92735C06}" type="pres">
      <dgm:prSet presAssocID="{1DA9CA8A-86C9-4085-963E-8CF43FF5983E}" presName="Name37" presStyleLbl="parChTrans1D3" presStyleIdx="0" presStyleCnt="3"/>
      <dgm:spPr/>
      <dgm:t>
        <a:bodyPr/>
        <a:lstStyle/>
        <a:p>
          <a:endParaRPr lang="en-US"/>
        </a:p>
      </dgm:t>
    </dgm:pt>
    <dgm:pt modelId="{BC91699B-7805-419E-9E79-7A42702F300A}" type="pres">
      <dgm:prSet presAssocID="{698B8343-D8CF-4126-BAC3-E6DDECBA95A0}" presName="hierRoot2" presStyleCnt="0">
        <dgm:presLayoutVars>
          <dgm:hierBranch val="init"/>
        </dgm:presLayoutVars>
      </dgm:prSet>
      <dgm:spPr/>
    </dgm:pt>
    <dgm:pt modelId="{EC55C05A-C50C-4133-A2F8-914AA5E54F0B}" type="pres">
      <dgm:prSet presAssocID="{698B8343-D8CF-4126-BAC3-E6DDECBA95A0}" presName="rootComposite" presStyleCnt="0"/>
      <dgm:spPr/>
    </dgm:pt>
    <dgm:pt modelId="{D51C5972-D049-48D0-B124-B045926AD393}" type="pres">
      <dgm:prSet presAssocID="{698B8343-D8CF-4126-BAC3-E6DDECBA95A0}" presName="rootText" presStyleLbl="node3" presStyleIdx="0" presStyleCnt="3" custLinFactNeighborX="-1286" custLinFactNeighborY="9973">
        <dgm:presLayoutVars>
          <dgm:chPref val="3"/>
        </dgm:presLayoutVars>
      </dgm:prSet>
      <dgm:spPr/>
      <dgm:t>
        <a:bodyPr/>
        <a:lstStyle/>
        <a:p>
          <a:endParaRPr lang="en-US"/>
        </a:p>
      </dgm:t>
    </dgm:pt>
    <dgm:pt modelId="{B1E68C45-97F4-40FB-8B8E-97C0F44D9DB8}" type="pres">
      <dgm:prSet presAssocID="{698B8343-D8CF-4126-BAC3-E6DDECBA95A0}" presName="rootConnector" presStyleLbl="node3" presStyleIdx="0" presStyleCnt="3"/>
      <dgm:spPr/>
      <dgm:t>
        <a:bodyPr/>
        <a:lstStyle/>
        <a:p>
          <a:endParaRPr lang="en-US"/>
        </a:p>
      </dgm:t>
    </dgm:pt>
    <dgm:pt modelId="{DC08007B-2447-4B4D-93B4-208BE95168E2}" type="pres">
      <dgm:prSet presAssocID="{698B8343-D8CF-4126-BAC3-E6DDECBA95A0}" presName="hierChild4" presStyleCnt="0"/>
      <dgm:spPr/>
    </dgm:pt>
    <dgm:pt modelId="{89C2B507-1432-407D-9915-5805C3980019}" type="pres">
      <dgm:prSet presAssocID="{698B8343-D8CF-4126-BAC3-E6DDECBA95A0}" presName="hierChild5" presStyleCnt="0"/>
      <dgm:spPr/>
    </dgm:pt>
    <dgm:pt modelId="{1B16712E-C9F5-4104-A47A-0A0115CBA7CC}" type="pres">
      <dgm:prSet presAssocID="{A9B2C6AE-AA6C-40A0-91A0-44A6AE19EBE6}" presName="Name37" presStyleLbl="parChTrans1D3" presStyleIdx="1" presStyleCnt="3"/>
      <dgm:spPr/>
      <dgm:t>
        <a:bodyPr/>
        <a:lstStyle/>
        <a:p>
          <a:endParaRPr lang="en-US"/>
        </a:p>
      </dgm:t>
    </dgm:pt>
    <dgm:pt modelId="{FABAA9FF-F76F-40F9-BC07-BDBC16C73605}" type="pres">
      <dgm:prSet presAssocID="{5E90CE1E-CC7B-4D90-8231-1AFA74024568}" presName="hierRoot2" presStyleCnt="0">
        <dgm:presLayoutVars>
          <dgm:hierBranch val="init"/>
        </dgm:presLayoutVars>
      </dgm:prSet>
      <dgm:spPr/>
    </dgm:pt>
    <dgm:pt modelId="{EBE42B04-6C89-4DEE-AA55-1ED05120CEF5}" type="pres">
      <dgm:prSet presAssocID="{5E90CE1E-CC7B-4D90-8231-1AFA74024568}" presName="rootComposite" presStyleCnt="0"/>
      <dgm:spPr/>
    </dgm:pt>
    <dgm:pt modelId="{54CDB2F2-2A0E-46CD-BC5F-60E7C3F2C304}" type="pres">
      <dgm:prSet presAssocID="{5E90CE1E-CC7B-4D90-8231-1AFA74024568}" presName="rootText" presStyleLbl="node3" presStyleIdx="1" presStyleCnt="3" custLinFactNeighborX="-2917" custLinFactNeighborY="6137">
        <dgm:presLayoutVars>
          <dgm:chPref val="3"/>
        </dgm:presLayoutVars>
      </dgm:prSet>
      <dgm:spPr/>
      <dgm:t>
        <a:bodyPr/>
        <a:lstStyle/>
        <a:p>
          <a:endParaRPr lang="en-US"/>
        </a:p>
      </dgm:t>
    </dgm:pt>
    <dgm:pt modelId="{EDC8721C-2256-445E-81BC-858C963252B9}" type="pres">
      <dgm:prSet presAssocID="{5E90CE1E-CC7B-4D90-8231-1AFA74024568}" presName="rootConnector" presStyleLbl="node3" presStyleIdx="1" presStyleCnt="3"/>
      <dgm:spPr/>
      <dgm:t>
        <a:bodyPr/>
        <a:lstStyle/>
        <a:p>
          <a:endParaRPr lang="en-US"/>
        </a:p>
      </dgm:t>
    </dgm:pt>
    <dgm:pt modelId="{CC5136FD-AEE4-47D3-A991-F1F3F3318EFF}" type="pres">
      <dgm:prSet presAssocID="{5E90CE1E-CC7B-4D90-8231-1AFA74024568}" presName="hierChild4" presStyleCnt="0"/>
      <dgm:spPr/>
    </dgm:pt>
    <dgm:pt modelId="{B5D32EBC-2F44-46EC-BB54-7A0A43C0829F}" type="pres">
      <dgm:prSet presAssocID="{5E90CE1E-CC7B-4D90-8231-1AFA74024568}" presName="hierChild5" presStyleCnt="0"/>
      <dgm:spPr/>
    </dgm:pt>
    <dgm:pt modelId="{AB83FE55-4E25-4628-863D-B7CC38AC8171}" type="pres">
      <dgm:prSet presAssocID="{A0F80FED-53A2-45AA-B644-54289B112D31}" presName="Name111" presStyleLbl="parChTrans1D4" presStyleIdx="0" presStyleCnt="2"/>
      <dgm:spPr/>
      <dgm:t>
        <a:bodyPr/>
        <a:lstStyle/>
        <a:p>
          <a:endParaRPr lang="en-US"/>
        </a:p>
      </dgm:t>
    </dgm:pt>
    <dgm:pt modelId="{4B846B4A-03FA-4371-AE3D-BF8F287B3B52}" type="pres">
      <dgm:prSet presAssocID="{B219AB61-50C5-4C5E-BE38-41DE396857A2}" presName="hierRoot3" presStyleCnt="0">
        <dgm:presLayoutVars>
          <dgm:hierBranch val="init"/>
        </dgm:presLayoutVars>
      </dgm:prSet>
      <dgm:spPr/>
    </dgm:pt>
    <dgm:pt modelId="{E11E521F-4D3F-439C-BDB5-3F2AA671D14A}" type="pres">
      <dgm:prSet presAssocID="{B219AB61-50C5-4C5E-BE38-41DE396857A2}" presName="rootComposite3" presStyleCnt="0"/>
      <dgm:spPr/>
    </dgm:pt>
    <dgm:pt modelId="{257D40BD-9916-4355-83B1-6378C3A80E6A}" type="pres">
      <dgm:prSet presAssocID="{B219AB61-50C5-4C5E-BE38-41DE396857A2}" presName="rootText3" presStyleLbl="asst3" presStyleIdx="0" presStyleCnt="2" custLinFactNeighborX="595" custLinFactNeighborY="2536">
        <dgm:presLayoutVars>
          <dgm:chPref val="3"/>
        </dgm:presLayoutVars>
      </dgm:prSet>
      <dgm:spPr/>
      <dgm:t>
        <a:bodyPr/>
        <a:lstStyle/>
        <a:p>
          <a:endParaRPr lang="en-US"/>
        </a:p>
      </dgm:t>
    </dgm:pt>
    <dgm:pt modelId="{77ED935C-A62A-4795-9659-CC3CD73ACFE5}" type="pres">
      <dgm:prSet presAssocID="{B219AB61-50C5-4C5E-BE38-41DE396857A2}" presName="rootConnector3" presStyleLbl="asst3" presStyleIdx="0" presStyleCnt="2"/>
      <dgm:spPr/>
      <dgm:t>
        <a:bodyPr/>
        <a:lstStyle/>
        <a:p>
          <a:endParaRPr lang="en-US"/>
        </a:p>
      </dgm:t>
    </dgm:pt>
    <dgm:pt modelId="{F79077FB-A260-4E85-8656-1FDF6C623FDE}" type="pres">
      <dgm:prSet presAssocID="{B219AB61-50C5-4C5E-BE38-41DE396857A2}" presName="hierChild6" presStyleCnt="0"/>
      <dgm:spPr/>
    </dgm:pt>
    <dgm:pt modelId="{55E7A0B9-0F76-4E3C-96C8-1FCCA36B52F9}" type="pres">
      <dgm:prSet presAssocID="{B219AB61-50C5-4C5E-BE38-41DE396857A2}" presName="hierChild7" presStyleCnt="0"/>
      <dgm:spPr/>
    </dgm:pt>
    <dgm:pt modelId="{0C016B16-60BF-4FCD-ADDF-04393E7F2C7C}" type="pres">
      <dgm:prSet presAssocID="{CD79F409-3C91-4506-A4FA-70C33ABB7377}" presName="Name111" presStyleLbl="parChTrans1D4" presStyleIdx="1" presStyleCnt="2"/>
      <dgm:spPr/>
      <dgm:t>
        <a:bodyPr/>
        <a:lstStyle/>
        <a:p>
          <a:endParaRPr lang="en-US"/>
        </a:p>
      </dgm:t>
    </dgm:pt>
    <dgm:pt modelId="{7434605E-2267-4A65-B1C7-EF25E43895E6}" type="pres">
      <dgm:prSet presAssocID="{B27D434B-D96B-470B-BC33-D8057DE94733}" presName="hierRoot3" presStyleCnt="0">
        <dgm:presLayoutVars>
          <dgm:hierBranch val="init"/>
        </dgm:presLayoutVars>
      </dgm:prSet>
      <dgm:spPr/>
    </dgm:pt>
    <dgm:pt modelId="{93042BB1-BC49-4517-99EC-3901DA2FA3DD}" type="pres">
      <dgm:prSet presAssocID="{B27D434B-D96B-470B-BC33-D8057DE94733}" presName="rootComposite3" presStyleCnt="0"/>
      <dgm:spPr/>
    </dgm:pt>
    <dgm:pt modelId="{FA84BB13-AEAC-4680-83BF-A43699D3707E}" type="pres">
      <dgm:prSet presAssocID="{B27D434B-D96B-470B-BC33-D8057DE94733}" presName="rootText3" presStyleLbl="asst3" presStyleIdx="1" presStyleCnt="2">
        <dgm:presLayoutVars>
          <dgm:chPref val="3"/>
        </dgm:presLayoutVars>
      </dgm:prSet>
      <dgm:spPr/>
      <dgm:t>
        <a:bodyPr/>
        <a:lstStyle/>
        <a:p>
          <a:endParaRPr lang="en-US"/>
        </a:p>
      </dgm:t>
    </dgm:pt>
    <dgm:pt modelId="{E19CFAC8-F98B-4AA4-8E6F-542520448A23}" type="pres">
      <dgm:prSet presAssocID="{B27D434B-D96B-470B-BC33-D8057DE94733}" presName="rootConnector3" presStyleLbl="asst3" presStyleIdx="1" presStyleCnt="2"/>
      <dgm:spPr/>
      <dgm:t>
        <a:bodyPr/>
        <a:lstStyle/>
        <a:p>
          <a:endParaRPr lang="en-US"/>
        </a:p>
      </dgm:t>
    </dgm:pt>
    <dgm:pt modelId="{DA7313A1-9C3E-4272-8FB8-6D6B2BBFB960}" type="pres">
      <dgm:prSet presAssocID="{B27D434B-D96B-470B-BC33-D8057DE94733}" presName="hierChild6" presStyleCnt="0"/>
      <dgm:spPr/>
    </dgm:pt>
    <dgm:pt modelId="{EBDE23E4-951D-43D7-9740-A1FE241E01CD}" type="pres">
      <dgm:prSet presAssocID="{B27D434B-D96B-470B-BC33-D8057DE94733}" presName="hierChild7" presStyleCnt="0"/>
      <dgm:spPr/>
    </dgm:pt>
    <dgm:pt modelId="{2BE3AF04-76B0-4719-BADB-0D6B9133F53D}" type="pres">
      <dgm:prSet presAssocID="{0C060AB0-7A98-49BA-B2F2-3CB755C79228}" presName="Name37" presStyleLbl="parChTrans1D3" presStyleIdx="2" presStyleCnt="3"/>
      <dgm:spPr/>
      <dgm:t>
        <a:bodyPr/>
        <a:lstStyle/>
        <a:p>
          <a:endParaRPr lang="en-US"/>
        </a:p>
      </dgm:t>
    </dgm:pt>
    <dgm:pt modelId="{74E217D2-7569-4815-AC88-C447894D093F}" type="pres">
      <dgm:prSet presAssocID="{90E9F094-B9AA-4F15-8158-093ACDB58D2E}" presName="hierRoot2" presStyleCnt="0">
        <dgm:presLayoutVars>
          <dgm:hierBranch val="init"/>
        </dgm:presLayoutVars>
      </dgm:prSet>
      <dgm:spPr/>
    </dgm:pt>
    <dgm:pt modelId="{88799257-C8D4-484B-ADD8-9CCB211B054D}" type="pres">
      <dgm:prSet presAssocID="{90E9F094-B9AA-4F15-8158-093ACDB58D2E}" presName="rootComposite" presStyleCnt="0"/>
      <dgm:spPr/>
    </dgm:pt>
    <dgm:pt modelId="{15F94CD9-BD94-45B4-9820-27CECF0B3EE4}" type="pres">
      <dgm:prSet presAssocID="{90E9F094-B9AA-4F15-8158-093ACDB58D2E}" presName="rootText" presStyleLbl="node3" presStyleIdx="2" presStyleCnt="3" custScaleX="133545">
        <dgm:presLayoutVars>
          <dgm:chPref val="3"/>
        </dgm:presLayoutVars>
      </dgm:prSet>
      <dgm:spPr/>
      <dgm:t>
        <a:bodyPr/>
        <a:lstStyle/>
        <a:p>
          <a:endParaRPr lang="en-US"/>
        </a:p>
      </dgm:t>
    </dgm:pt>
    <dgm:pt modelId="{854E492B-DE65-4623-972F-B1501CB7C0DF}" type="pres">
      <dgm:prSet presAssocID="{90E9F094-B9AA-4F15-8158-093ACDB58D2E}" presName="rootConnector" presStyleLbl="node3" presStyleIdx="2" presStyleCnt="3"/>
      <dgm:spPr/>
      <dgm:t>
        <a:bodyPr/>
        <a:lstStyle/>
        <a:p>
          <a:endParaRPr lang="en-US"/>
        </a:p>
      </dgm:t>
    </dgm:pt>
    <dgm:pt modelId="{63198D83-8E36-40AF-A9C1-664CC528E2F8}" type="pres">
      <dgm:prSet presAssocID="{90E9F094-B9AA-4F15-8158-093ACDB58D2E}" presName="hierChild4" presStyleCnt="0"/>
      <dgm:spPr/>
    </dgm:pt>
    <dgm:pt modelId="{7007212C-5E7F-4653-98E6-549AC33DEE28}" type="pres">
      <dgm:prSet presAssocID="{90E9F094-B9AA-4F15-8158-093ACDB58D2E}" presName="hierChild5" presStyleCnt="0"/>
      <dgm:spPr/>
    </dgm:pt>
    <dgm:pt modelId="{09B325E0-25AF-4696-A374-946FBFFA760D}" type="pres">
      <dgm:prSet presAssocID="{BB1C80B2-4219-4A94-80DF-6416F32A6F9E}" presName="hierChild5" presStyleCnt="0"/>
      <dgm:spPr/>
    </dgm:pt>
    <dgm:pt modelId="{7690EE4E-108F-494B-A184-9BB33349F507}" type="pres">
      <dgm:prSet presAssocID="{BEBBAEAC-9081-47C7-A3CA-34BECF73F3BE}" presName="Name37" presStyleLbl="parChTrans1D2" presStyleIdx="1" presStyleCnt="2"/>
      <dgm:spPr/>
      <dgm:t>
        <a:bodyPr/>
        <a:lstStyle/>
        <a:p>
          <a:endParaRPr lang="en-US"/>
        </a:p>
      </dgm:t>
    </dgm:pt>
    <dgm:pt modelId="{1ED91D9E-989D-4D45-AB70-663DDD277569}" type="pres">
      <dgm:prSet presAssocID="{ACECF756-D105-40D2-B058-C69A951D1C5F}" presName="hierRoot2" presStyleCnt="0">
        <dgm:presLayoutVars>
          <dgm:hierBranch val="init"/>
        </dgm:presLayoutVars>
      </dgm:prSet>
      <dgm:spPr/>
    </dgm:pt>
    <dgm:pt modelId="{F4B7413C-BDF9-4A51-976A-5155C8D0F0E5}" type="pres">
      <dgm:prSet presAssocID="{ACECF756-D105-40D2-B058-C69A951D1C5F}" presName="rootComposite" presStyleCnt="0"/>
      <dgm:spPr/>
    </dgm:pt>
    <dgm:pt modelId="{556DBBC7-CDEC-47F2-B455-524337655CE4}" type="pres">
      <dgm:prSet presAssocID="{ACECF756-D105-40D2-B058-C69A951D1C5F}" presName="rootText" presStyleLbl="node2" presStyleIdx="1" presStyleCnt="2" custLinFactNeighborX="0" custLinFactNeighborY="0">
        <dgm:presLayoutVars>
          <dgm:chPref val="3"/>
        </dgm:presLayoutVars>
      </dgm:prSet>
      <dgm:spPr/>
      <dgm:t>
        <a:bodyPr/>
        <a:lstStyle/>
        <a:p>
          <a:endParaRPr lang="en-US"/>
        </a:p>
      </dgm:t>
    </dgm:pt>
    <dgm:pt modelId="{ACE63250-0D71-4950-898F-4D6058FC6E88}" type="pres">
      <dgm:prSet presAssocID="{ACECF756-D105-40D2-B058-C69A951D1C5F}" presName="rootConnector" presStyleLbl="node2" presStyleIdx="1" presStyleCnt="2"/>
      <dgm:spPr/>
      <dgm:t>
        <a:bodyPr/>
        <a:lstStyle/>
        <a:p>
          <a:endParaRPr lang="en-US"/>
        </a:p>
      </dgm:t>
    </dgm:pt>
    <dgm:pt modelId="{7F92153B-468F-4DFC-8105-F619F28B8F21}" type="pres">
      <dgm:prSet presAssocID="{ACECF756-D105-40D2-B058-C69A951D1C5F}" presName="hierChild4" presStyleCnt="0"/>
      <dgm:spPr/>
    </dgm:pt>
    <dgm:pt modelId="{B53EECE6-CA73-48C0-8046-8CF061A09BEE}" type="pres">
      <dgm:prSet presAssocID="{ACECF756-D105-40D2-B058-C69A951D1C5F}" presName="hierChild5" presStyleCnt="0"/>
      <dgm:spPr/>
    </dgm:pt>
    <dgm:pt modelId="{6F1F9265-F9F2-4797-B916-790A98705C94}" type="pres">
      <dgm:prSet presAssocID="{54BD53D2-30C5-4F20-AFC9-135FCA552BC4}" presName="hierChild3" presStyleCnt="0"/>
      <dgm:spPr/>
    </dgm:pt>
  </dgm:ptLst>
  <dgm:cxnLst>
    <dgm:cxn modelId="{88973BB1-A27D-4E50-8243-C821C34E1482}" type="presOf" srcId="{90E9F094-B9AA-4F15-8158-093ACDB58D2E}" destId="{854E492B-DE65-4623-972F-B1501CB7C0DF}" srcOrd="1" destOrd="0" presId="urn:microsoft.com/office/officeart/2005/8/layout/orgChart1"/>
    <dgm:cxn modelId="{26838E11-C109-430E-A799-580A1650F4B0}" type="presOf" srcId="{B27D434B-D96B-470B-BC33-D8057DE94733}" destId="{FA84BB13-AEAC-4680-83BF-A43699D3707E}" srcOrd="0" destOrd="0" presId="urn:microsoft.com/office/officeart/2005/8/layout/orgChart1"/>
    <dgm:cxn modelId="{98653557-4489-47F0-9C6A-D221C55B0FEA}" type="presOf" srcId="{90E9F094-B9AA-4F15-8158-093ACDB58D2E}" destId="{15F94CD9-BD94-45B4-9820-27CECF0B3EE4}" srcOrd="0" destOrd="0" presId="urn:microsoft.com/office/officeart/2005/8/layout/orgChart1"/>
    <dgm:cxn modelId="{178A87B6-E69C-40B6-B169-50A167889BB8}" type="presOf" srcId="{BEBBAEAC-9081-47C7-A3CA-34BECF73F3BE}" destId="{7690EE4E-108F-494B-A184-9BB33349F507}" srcOrd="0" destOrd="0" presId="urn:microsoft.com/office/officeart/2005/8/layout/orgChart1"/>
    <dgm:cxn modelId="{7AF08019-9492-49F0-9B89-4826ECC8111E}" type="presOf" srcId="{A0F80FED-53A2-45AA-B644-54289B112D31}" destId="{AB83FE55-4E25-4628-863D-B7CC38AC8171}" srcOrd="0" destOrd="0" presId="urn:microsoft.com/office/officeart/2005/8/layout/orgChart1"/>
    <dgm:cxn modelId="{DD3254E6-C28A-42BD-96DD-8B199547C8EB}" type="presOf" srcId="{BB1C80B2-4219-4A94-80DF-6416F32A6F9E}" destId="{7990CDEF-3281-4A6E-9503-92FFE57C1A81}" srcOrd="0" destOrd="0" presId="urn:microsoft.com/office/officeart/2005/8/layout/orgChart1"/>
    <dgm:cxn modelId="{AB7531CF-EBD8-43AC-BAF1-2AB9B59C79FD}" type="presOf" srcId="{ACECF756-D105-40D2-B058-C69A951D1C5F}" destId="{ACE63250-0D71-4950-898F-4D6058FC6E88}" srcOrd="1" destOrd="0" presId="urn:microsoft.com/office/officeart/2005/8/layout/orgChart1"/>
    <dgm:cxn modelId="{D2C825F6-BAB2-4ED7-B8B7-118EBF3A9960}" srcId="{5E90CE1E-CC7B-4D90-8231-1AFA74024568}" destId="{B27D434B-D96B-470B-BC33-D8057DE94733}" srcOrd="1" destOrd="0" parTransId="{CD79F409-3C91-4506-A4FA-70C33ABB7377}" sibTransId="{BEE8B9BC-C36C-43AA-B328-FB626D366CA2}"/>
    <dgm:cxn modelId="{B34CB47F-F972-49C9-8ADD-FE00F5510976}" srcId="{BB1C80B2-4219-4A94-80DF-6416F32A6F9E}" destId="{698B8343-D8CF-4126-BAC3-E6DDECBA95A0}" srcOrd="0" destOrd="0" parTransId="{1DA9CA8A-86C9-4085-963E-8CF43FF5983E}" sibTransId="{D1AFA3C9-AF63-4710-910D-1FE4DDA017C1}"/>
    <dgm:cxn modelId="{9F2C1F9B-BE22-4E81-B084-A2093F3224AC}" type="presOf" srcId="{B219AB61-50C5-4C5E-BE38-41DE396857A2}" destId="{77ED935C-A62A-4795-9659-CC3CD73ACFE5}" srcOrd="1" destOrd="0" presId="urn:microsoft.com/office/officeart/2005/8/layout/orgChart1"/>
    <dgm:cxn modelId="{A759D9F8-E39F-4B0F-9214-85A52BD2F660}" type="presOf" srcId="{CD79F409-3C91-4506-A4FA-70C33ABB7377}" destId="{0C016B16-60BF-4FCD-ADDF-04393E7F2C7C}" srcOrd="0" destOrd="0" presId="urn:microsoft.com/office/officeart/2005/8/layout/orgChart1"/>
    <dgm:cxn modelId="{3856A344-75BE-40C9-99FF-114F27AA22F6}" srcId="{BB1C80B2-4219-4A94-80DF-6416F32A6F9E}" destId="{5E90CE1E-CC7B-4D90-8231-1AFA74024568}" srcOrd="1" destOrd="0" parTransId="{A9B2C6AE-AA6C-40A0-91A0-44A6AE19EBE6}" sibTransId="{3BB906B0-4028-4FD0-AA75-9E40E4CCE144}"/>
    <dgm:cxn modelId="{9982FAED-7E4D-4552-8C54-CF34703448B2}" type="presOf" srcId="{54BD53D2-30C5-4F20-AFC9-135FCA552BC4}" destId="{6A913CA7-11E7-4172-A279-25770DA011A9}" srcOrd="0" destOrd="0" presId="urn:microsoft.com/office/officeart/2005/8/layout/orgChart1"/>
    <dgm:cxn modelId="{EBEAF0D6-C72C-47AC-8AA9-39749A61E8EC}" srcId="{BB1C80B2-4219-4A94-80DF-6416F32A6F9E}" destId="{90E9F094-B9AA-4F15-8158-093ACDB58D2E}" srcOrd="2" destOrd="0" parTransId="{0C060AB0-7A98-49BA-B2F2-3CB755C79228}" sibTransId="{B5B188E5-5091-4D2A-A95E-B17608630558}"/>
    <dgm:cxn modelId="{B5300E8D-4E66-4104-AC45-69C84D86F818}" type="presOf" srcId="{698B8343-D8CF-4126-BAC3-E6DDECBA95A0}" destId="{D51C5972-D049-48D0-B124-B045926AD393}" srcOrd="0" destOrd="0" presId="urn:microsoft.com/office/officeart/2005/8/layout/orgChart1"/>
    <dgm:cxn modelId="{B547551D-86F4-461B-B7CE-74569E815A6A}" type="presOf" srcId="{698B8343-D8CF-4126-BAC3-E6DDECBA95A0}" destId="{B1E68C45-97F4-40FB-8B8E-97C0F44D9DB8}" srcOrd="1" destOrd="0" presId="urn:microsoft.com/office/officeart/2005/8/layout/orgChart1"/>
    <dgm:cxn modelId="{6AD9AA56-05A8-412A-AB90-C4834405E7F0}" type="presOf" srcId="{0C060AB0-7A98-49BA-B2F2-3CB755C79228}" destId="{2BE3AF04-76B0-4719-BADB-0D6B9133F53D}" srcOrd="0" destOrd="0" presId="urn:microsoft.com/office/officeart/2005/8/layout/orgChart1"/>
    <dgm:cxn modelId="{AAE04262-FF28-469B-AF42-16D92046D352}" type="presOf" srcId="{290BCE6C-7508-4973-8F55-FE20D54BDA44}" destId="{E887CD08-2673-4586-BA19-08A92A57429D}" srcOrd="0" destOrd="0" presId="urn:microsoft.com/office/officeart/2005/8/layout/orgChart1"/>
    <dgm:cxn modelId="{A943C447-5106-4C7D-A9EC-A1B4DBDBCCDD}" type="presOf" srcId="{372DBA2C-F51A-4F95-9919-0CE01E1DA47D}" destId="{4710F0FE-67BD-4604-9B8F-E2132629B9B3}" srcOrd="0" destOrd="0" presId="urn:microsoft.com/office/officeart/2005/8/layout/orgChart1"/>
    <dgm:cxn modelId="{09C29AEF-6DD8-4EDE-ABF7-D6B9BC151E3A}" type="presOf" srcId="{1DA9CA8A-86C9-4085-963E-8CF43FF5983E}" destId="{89722B2C-0345-4E47-9D88-4BAD92735C06}" srcOrd="0" destOrd="0" presId="urn:microsoft.com/office/officeart/2005/8/layout/orgChart1"/>
    <dgm:cxn modelId="{48EC4DE5-59F8-428F-B2CA-6A7CD274B3F2}" type="presOf" srcId="{ACECF756-D105-40D2-B058-C69A951D1C5F}" destId="{556DBBC7-CDEC-47F2-B455-524337655CE4}" srcOrd="0" destOrd="0" presId="urn:microsoft.com/office/officeart/2005/8/layout/orgChart1"/>
    <dgm:cxn modelId="{261DB8BA-261A-43C9-BF9D-F7DEDB22423F}" srcId="{54BD53D2-30C5-4F20-AFC9-135FCA552BC4}" destId="{BB1C80B2-4219-4A94-80DF-6416F32A6F9E}" srcOrd="0" destOrd="0" parTransId="{290BCE6C-7508-4973-8F55-FE20D54BDA44}" sibTransId="{6EFF134D-027C-42EB-83E5-B2621384F130}"/>
    <dgm:cxn modelId="{10F35B91-87B2-4C9F-BFB1-5D0DA755820F}" type="presOf" srcId="{5E90CE1E-CC7B-4D90-8231-1AFA74024568}" destId="{EDC8721C-2256-445E-81BC-858C963252B9}" srcOrd="1" destOrd="0" presId="urn:microsoft.com/office/officeart/2005/8/layout/orgChart1"/>
    <dgm:cxn modelId="{5BA8D64C-FF7C-48D0-B373-A96655609303}" srcId="{5E90CE1E-CC7B-4D90-8231-1AFA74024568}" destId="{B219AB61-50C5-4C5E-BE38-41DE396857A2}" srcOrd="0" destOrd="0" parTransId="{A0F80FED-53A2-45AA-B644-54289B112D31}" sibTransId="{9D6514F5-4B04-4AEC-9159-0A211554BFA4}"/>
    <dgm:cxn modelId="{9239CAC0-BE72-40EE-97FB-B72ACDA7268D}" type="presOf" srcId="{54BD53D2-30C5-4F20-AFC9-135FCA552BC4}" destId="{8C37066A-8CAF-4E7E-9E02-28E9C3DD0506}" srcOrd="1" destOrd="0" presId="urn:microsoft.com/office/officeart/2005/8/layout/orgChart1"/>
    <dgm:cxn modelId="{3CAF4F77-37DE-428F-B4BC-20547E143F57}" srcId="{372DBA2C-F51A-4F95-9919-0CE01E1DA47D}" destId="{54BD53D2-30C5-4F20-AFC9-135FCA552BC4}" srcOrd="0" destOrd="0" parTransId="{079C3272-13CB-4E79-A884-E28D43A8F100}" sibTransId="{88EF0359-12B9-4C33-AB5B-10078EB2666C}"/>
    <dgm:cxn modelId="{F423E114-DA1B-4B1F-AF53-5C9B3E2B84F4}" type="presOf" srcId="{B27D434B-D96B-470B-BC33-D8057DE94733}" destId="{E19CFAC8-F98B-4AA4-8E6F-542520448A23}" srcOrd="1" destOrd="0" presId="urn:microsoft.com/office/officeart/2005/8/layout/orgChart1"/>
    <dgm:cxn modelId="{C08D3EE0-28F0-405A-89E0-39A5C422F68F}" type="presOf" srcId="{5E90CE1E-CC7B-4D90-8231-1AFA74024568}" destId="{54CDB2F2-2A0E-46CD-BC5F-60E7C3F2C304}" srcOrd="0" destOrd="0" presId="urn:microsoft.com/office/officeart/2005/8/layout/orgChart1"/>
    <dgm:cxn modelId="{8A1160EF-42AD-4C60-B108-A848BECD9A3A}" srcId="{54BD53D2-30C5-4F20-AFC9-135FCA552BC4}" destId="{ACECF756-D105-40D2-B058-C69A951D1C5F}" srcOrd="1" destOrd="0" parTransId="{BEBBAEAC-9081-47C7-A3CA-34BECF73F3BE}" sibTransId="{83E74B97-B452-4F75-99D3-BA0D5DFE6103}"/>
    <dgm:cxn modelId="{5FEE6C58-DAAD-4717-BD3E-F22386EA70EF}" type="presOf" srcId="{B219AB61-50C5-4C5E-BE38-41DE396857A2}" destId="{257D40BD-9916-4355-83B1-6378C3A80E6A}" srcOrd="0" destOrd="0" presId="urn:microsoft.com/office/officeart/2005/8/layout/orgChart1"/>
    <dgm:cxn modelId="{9A3876E3-8054-41B7-974E-DBC537841263}" type="presOf" srcId="{A9B2C6AE-AA6C-40A0-91A0-44A6AE19EBE6}" destId="{1B16712E-C9F5-4104-A47A-0A0115CBA7CC}" srcOrd="0" destOrd="0" presId="urn:microsoft.com/office/officeart/2005/8/layout/orgChart1"/>
    <dgm:cxn modelId="{61E3552C-F8C6-46DA-9DD0-81A2F2D5E531}" type="presOf" srcId="{BB1C80B2-4219-4A94-80DF-6416F32A6F9E}" destId="{1E3D70A9-D165-400C-A8DA-A4A01D6A73C6}" srcOrd="1" destOrd="0" presId="urn:microsoft.com/office/officeart/2005/8/layout/orgChart1"/>
    <dgm:cxn modelId="{96EEB8D5-A9A0-48EA-A810-EBAE2CFB5BDE}" type="presParOf" srcId="{4710F0FE-67BD-4604-9B8F-E2132629B9B3}" destId="{D11D6D2C-B0C7-47D7-A4E9-B4F93CB82463}" srcOrd="0" destOrd="0" presId="urn:microsoft.com/office/officeart/2005/8/layout/orgChart1"/>
    <dgm:cxn modelId="{6FD48FBC-BDF3-4544-84D1-3E592190F680}" type="presParOf" srcId="{D11D6D2C-B0C7-47D7-A4E9-B4F93CB82463}" destId="{9D3195B9-9847-46D0-BD66-6508B09C0275}" srcOrd="0" destOrd="0" presId="urn:microsoft.com/office/officeart/2005/8/layout/orgChart1"/>
    <dgm:cxn modelId="{432566DC-6C93-4FC5-BF5A-3C78261F6236}" type="presParOf" srcId="{9D3195B9-9847-46D0-BD66-6508B09C0275}" destId="{6A913CA7-11E7-4172-A279-25770DA011A9}" srcOrd="0" destOrd="0" presId="urn:microsoft.com/office/officeart/2005/8/layout/orgChart1"/>
    <dgm:cxn modelId="{7EF89F48-17CD-43F8-BCD2-9302BA26E39E}" type="presParOf" srcId="{9D3195B9-9847-46D0-BD66-6508B09C0275}" destId="{8C37066A-8CAF-4E7E-9E02-28E9C3DD0506}" srcOrd="1" destOrd="0" presId="urn:microsoft.com/office/officeart/2005/8/layout/orgChart1"/>
    <dgm:cxn modelId="{9C85734E-E555-414E-9407-69CA2B0808CB}" type="presParOf" srcId="{D11D6D2C-B0C7-47D7-A4E9-B4F93CB82463}" destId="{90AF8BED-0D8C-460C-9447-B856142F8146}" srcOrd="1" destOrd="0" presId="urn:microsoft.com/office/officeart/2005/8/layout/orgChart1"/>
    <dgm:cxn modelId="{578DD19E-BB89-4A0E-ADB7-5A689B8FEE99}" type="presParOf" srcId="{90AF8BED-0D8C-460C-9447-B856142F8146}" destId="{E887CD08-2673-4586-BA19-08A92A57429D}" srcOrd="0" destOrd="0" presId="urn:microsoft.com/office/officeart/2005/8/layout/orgChart1"/>
    <dgm:cxn modelId="{469BCC3A-D463-4914-9BBF-8C3E1D960E82}" type="presParOf" srcId="{90AF8BED-0D8C-460C-9447-B856142F8146}" destId="{36D75B0C-F79B-42C8-860D-8EE34A434E7B}" srcOrd="1" destOrd="0" presId="urn:microsoft.com/office/officeart/2005/8/layout/orgChart1"/>
    <dgm:cxn modelId="{FF91664A-9283-420C-9058-07C3B5D2BAF3}" type="presParOf" srcId="{36D75B0C-F79B-42C8-860D-8EE34A434E7B}" destId="{882763F5-FA1F-4F2E-B025-A0E2D83AAA81}" srcOrd="0" destOrd="0" presId="urn:microsoft.com/office/officeart/2005/8/layout/orgChart1"/>
    <dgm:cxn modelId="{25E05BBB-9CD3-446E-A791-AB2FFBD93EAB}" type="presParOf" srcId="{882763F5-FA1F-4F2E-B025-A0E2D83AAA81}" destId="{7990CDEF-3281-4A6E-9503-92FFE57C1A81}" srcOrd="0" destOrd="0" presId="urn:microsoft.com/office/officeart/2005/8/layout/orgChart1"/>
    <dgm:cxn modelId="{18CE0162-FC50-4AEA-A5D5-D898AB41822B}" type="presParOf" srcId="{882763F5-FA1F-4F2E-B025-A0E2D83AAA81}" destId="{1E3D70A9-D165-400C-A8DA-A4A01D6A73C6}" srcOrd="1" destOrd="0" presId="urn:microsoft.com/office/officeart/2005/8/layout/orgChart1"/>
    <dgm:cxn modelId="{8B0FEF98-C2C8-43E7-9281-6D45F890B249}" type="presParOf" srcId="{36D75B0C-F79B-42C8-860D-8EE34A434E7B}" destId="{07FB12C5-6B32-4D06-BF60-20EC361636B0}" srcOrd="1" destOrd="0" presId="urn:microsoft.com/office/officeart/2005/8/layout/orgChart1"/>
    <dgm:cxn modelId="{4EE72214-6D5C-41A1-8BD8-70CE43C0781A}" type="presParOf" srcId="{07FB12C5-6B32-4D06-BF60-20EC361636B0}" destId="{89722B2C-0345-4E47-9D88-4BAD92735C06}" srcOrd="0" destOrd="0" presId="urn:microsoft.com/office/officeart/2005/8/layout/orgChart1"/>
    <dgm:cxn modelId="{F55DEB6E-461A-43EC-99A7-A64D066E92CC}" type="presParOf" srcId="{07FB12C5-6B32-4D06-BF60-20EC361636B0}" destId="{BC91699B-7805-419E-9E79-7A42702F300A}" srcOrd="1" destOrd="0" presId="urn:microsoft.com/office/officeart/2005/8/layout/orgChart1"/>
    <dgm:cxn modelId="{5C8E3FB4-0731-45E3-808A-BAD281E11238}" type="presParOf" srcId="{BC91699B-7805-419E-9E79-7A42702F300A}" destId="{EC55C05A-C50C-4133-A2F8-914AA5E54F0B}" srcOrd="0" destOrd="0" presId="urn:microsoft.com/office/officeart/2005/8/layout/orgChart1"/>
    <dgm:cxn modelId="{4F0867AA-F81D-47F1-8748-F3FC55375547}" type="presParOf" srcId="{EC55C05A-C50C-4133-A2F8-914AA5E54F0B}" destId="{D51C5972-D049-48D0-B124-B045926AD393}" srcOrd="0" destOrd="0" presId="urn:microsoft.com/office/officeart/2005/8/layout/orgChart1"/>
    <dgm:cxn modelId="{EE749C2A-870A-49C0-B3DE-FB2B788C5769}" type="presParOf" srcId="{EC55C05A-C50C-4133-A2F8-914AA5E54F0B}" destId="{B1E68C45-97F4-40FB-8B8E-97C0F44D9DB8}" srcOrd="1" destOrd="0" presId="urn:microsoft.com/office/officeart/2005/8/layout/orgChart1"/>
    <dgm:cxn modelId="{DBC38D75-87B6-4B46-84B4-96BD0AB19A07}" type="presParOf" srcId="{BC91699B-7805-419E-9E79-7A42702F300A}" destId="{DC08007B-2447-4B4D-93B4-208BE95168E2}" srcOrd="1" destOrd="0" presId="urn:microsoft.com/office/officeart/2005/8/layout/orgChart1"/>
    <dgm:cxn modelId="{568E5781-B205-4FF8-9126-B93AFAF3E944}" type="presParOf" srcId="{BC91699B-7805-419E-9E79-7A42702F300A}" destId="{89C2B507-1432-407D-9915-5805C3980019}" srcOrd="2" destOrd="0" presId="urn:microsoft.com/office/officeart/2005/8/layout/orgChart1"/>
    <dgm:cxn modelId="{3CEFDD87-2CB6-455F-8011-3D1D5F843C2E}" type="presParOf" srcId="{07FB12C5-6B32-4D06-BF60-20EC361636B0}" destId="{1B16712E-C9F5-4104-A47A-0A0115CBA7CC}" srcOrd="2" destOrd="0" presId="urn:microsoft.com/office/officeart/2005/8/layout/orgChart1"/>
    <dgm:cxn modelId="{2BB33EA6-D508-47D3-9A1C-09ACC63F3603}" type="presParOf" srcId="{07FB12C5-6B32-4D06-BF60-20EC361636B0}" destId="{FABAA9FF-F76F-40F9-BC07-BDBC16C73605}" srcOrd="3" destOrd="0" presId="urn:microsoft.com/office/officeart/2005/8/layout/orgChart1"/>
    <dgm:cxn modelId="{837F74CA-A486-4370-8649-2778D4457D80}" type="presParOf" srcId="{FABAA9FF-F76F-40F9-BC07-BDBC16C73605}" destId="{EBE42B04-6C89-4DEE-AA55-1ED05120CEF5}" srcOrd="0" destOrd="0" presId="urn:microsoft.com/office/officeart/2005/8/layout/orgChart1"/>
    <dgm:cxn modelId="{EA337529-3398-41D8-8C87-B506735C5F2E}" type="presParOf" srcId="{EBE42B04-6C89-4DEE-AA55-1ED05120CEF5}" destId="{54CDB2F2-2A0E-46CD-BC5F-60E7C3F2C304}" srcOrd="0" destOrd="0" presId="urn:microsoft.com/office/officeart/2005/8/layout/orgChart1"/>
    <dgm:cxn modelId="{5AEBE835-9630-471B-9BDB-C39BA2D0D133}" type="presParOf" srcId="{EBE42B04-6C89-4DEE-AA55-1ED05120CEF5}" destId="{EDC8721C-2256-445E-81BC-858C963252B9}" srcOrd="1" destOrd="0" presId="urn:microsoft.com/office/officeart/2005/8/layout/orgChart1"/>
    <dgm:cxn modelId="{8475ABBA-7823-45FA-B526-9009E4E11B07}" type="presParOf" srcId="{FABAA9FF-F76F-40F9-BC07-BDBC16C73605}" destId="{CC5136FD-AEE4-47D3-A991-F1F3F3318EFF}" srcOrd="1" destOrd="0" presId="urn:microsoft.com/office/officeart/2005/8/layout/orgChart1"/>
    <dgm:cxn modelId="{2EF05C5C-2D81-4C67-8430-2B2062EE369C}" type="presParOf" srcId="{FABAA9FF-F76F-40F9-BC07-BDBC16C73605}" destId="{B5D32EBC-2F44-46EC-BB54-7A0A43C0829F}" srcOrd="2" destOrd="0" presId="urn:microsoft.com/office/officeart/2005/8/layout/orgChart1"/>
    <dgm:cxn modelId="{0D559E12-A53D-40F7-BAA9-C9C7ED76AF07}" type="presParOf" srcId="{B5D32EBC-2F44-46EC-BB54-7A0A43C0829F}" destId="{AB83FE55-4E25-4628-863D-B7CC38AC8171}" srcOrd="0" destOrd="0" presId="urn:microsoft.com/office/officeart/2005/8/layout/orgChart1"/>
    <dgm:cxn modelId="{D1BE4BEE-FF83-4A2A-9A3A-0B3CC9D4AAD2}" type="presParOf" srcId="{B5D32EBC-2F44-46EC-BB54-7A0A43C0829F}" destId="{4B846B4A-03FA-4371-AE3D-BF8F287B3B52}" srcOrd="1" destOrd="0" presId="urn:microsoft.com/office/officeart/2005/8/layout/orgChart1"/>
    <dgm:cxn modelId="{E336D50C-B7C4-47F5-8E1C-FF735E9203FC}" type="presParOf" srcId="{4B846B4A-03FA-4371-AE3D-BF8F287B3B52}" destId="{E11E521F-4D3F-439C-BDB5-3F2AA671D14A}" srcOrd="0" destOrd="0" presId="urn:microsoft.com/office/officeart/2005/8/layout/orgChart1"/>
    <dgm:cxn modelId="{D01077D1-8885-4A59-8D78-68B5254FC699}" type="presParOf" srcId="{E11E521F-4D3F-439C-BDB5-3F2AA671D14A}" destId="{257D40BD-9916-4355-83B1-6378C3A80E6A}" srcOrd="0" destOrd="0" presId="urn:microsoft.com/office/officeart/2005/8/layout/orgChart1"/>
    <dgm:cxn modelId="{B6EC18D6-BBEB-4CDB-B1AC-F3132F62178D}" type="presParOf" srcId="{E11E521F-4D3F-439C-BDB5-3F2AA671D14A}" destId="{77ED935C-A62A-4795-9659-CC3CD73ACFE5}" srcOrd="1" destOrd="0" presId="urn:microsoft.com/office/officeart/2005/8/layout/orgChart1"/>
    <dgm:cxn modelId="{6E691758-48D9-4E9F-BB31-4AF23F85BC2B}" type="presParOf" srcId="{4B846B4A-03FA-4371-AE3D-BF8F287B3B52}" destId="{F79077FB-A260-4E85-8656-1FDF6C623FDE}" srcOrd="1" destOrd="0" presId="urn:microsoft.com/office/officeart/2005/8/layout/orgChart1"/>
    <dgm:cxn modelId="{848104D0-4E0D-4E6E-AD7D-9434FC151548}" type="presParOf" srcId="{4B846B4A-03FA-4371-AE3D-BF8F287B3B52}" destId="{55E7A0B9-0F76-4E3C-96C8-1FCCA36B52F9}" srcOrd="2" destOrd="0" presId="urn:microsoft.com/office/officeart/2005/8/layout/orgChart1"/>
    <dgm:cxn modelId="{858F8E62-B78E-4A87-8CEE-24E319D220B8}" type="presParOf" srcId="{B5D32EBC-2F44-46EC-BB54-7A0A43C0829F}" destId="{0C016B16-60BF-4FCD-ADDF-04393E7F2C7C}" srcOrd="2" destOrd="0" presId="urn:microsoft.com/office/officeart/2005/8/layout/orgChart1"/>
    <dgm:cxn modelId="{63C7D2DF-715F-45F2-971E-816BB97971D7}" type="presParOf" srcId="{B5D32EBC-2F44-46EC-BB54-7A0A43C0829F}" destId="{7434605E-2267-4A65-B1C7-EF25E43895E6}" srcOrd="3" destOrd="0" presId="urn:microsoft.com/office/officeart/2005/8/layout/orgChart1"/>
    <dgm:cxn modelId="{4B00E9E1-9826-40D6-84BC-F953C79827E4}" type="presParOf" srcId="{7434605E-2267-4A65-B1C7-EF25E43895E6}" destId="{93042BB1-BC49-4517-99EC-3901DA2FA3DD}" srcOrd="0" destOrd="0" presId="urn:microsoft.com/office/officeart/2005/8/layout/orgChart1"/>
    <dgm:cxn modelId="{28962AC6-6B04-491F-BEA9-9EC2E701AAD4}" type="presParOf" srcId="{93042BB1-BC49-4517-99EC-3901DA2FA3DD}" destId="{FA84BB13-AEAC-4680-83BF-A43699D3707E}" srcOrd="0" destOrd="0" presId="urn:microsoft.com/office/officeart/2005/8/layout/orgChart1"/>
    <dgm:cxn modelId="{C8103A2D-9A95-46F5-80FD-E879287AE6F3}" type="presParOf" srcId="{93042BB1-BC49-4517-99EC-3901DA2FA3DD}" destId="{E19CFAC8-F98B-4AA4-8E6F-542520448A23}" srcOrd="1" destOrd="0" presId="urn:microsoft.com/office/officeart/2005/8/layout/orgChart1"/>
    <dgm:cxn modelId="{D00E8DC5-EFBE-442B-A3E0-BF06AA12971E}" type="presParOf" srcId="{7434605E-2267-4A65-B1C7-EF25E43895E6}" destId="{DA7313A1-9C3E-4272-8FB8-6D6B2BBFB960}" srcOrd="1" destOrd="0" presId="urn:microsoft.com/office/officeart/2005/8/layout/orgChart1"/>
    <dgm:cxn modelId="{4084583C-4A87-4FE5-B047-971966834AB6}" type="presParOf" srcId="{7434605E-2267-4A65-B1C7-EF25E43895E6}" destId="{EBDE23E4-951D-43D7-9740-A1FE241E01CD}" srcOrd="2" destOrd="0" presId="urn:microsoft.com/office/officeart/2005/8/layout/orgChart1"/>
    <dgm:cxn modelId="{D8569CF2-E275-43B8-BC47-184C2B9A3EC7}" type="presParOf" srcId="{07FB12C5-6B32-4D06-BF60-20EC361636B0}" destId="{2BE3AF04-76B0-4719-BADB-0D6B9133F53D}" srcOrd="4" destOrd="0" presId="urn:microsoft.com/office/officeart/2005/8/layout/orgChart1"/>
    <dgm:cxn modelId="{F56B1F96-9167-4CE9-B63E-F9C30D705623}" type="presParOf" srcId="{07FB12C5-6B32-4D06-BF60-20EC361636B0}" destId="{74E217D2-7569-4815-AC88-C447894D093F}" srcOrd="5" destOrd="0" presId="urn:microsoft.com/office/officeart/2005/8/layout/orgChart1"/>
    <dgm:cxn modelId="{C473B21B-0592-4A10-A807-6BB213C5076E}" type="presParOf" srcId="{74E217D2-7569-4815-AC88-C447894D093F}" destId="{88799257-C8D4-484B-ADD8-9CCB211B054D}" srcOrd="0" destOrd="0" presId="urn:microsoft.com/office/officeart/2005/8/layout/orgChart1"/>
    <dgm:cxn modelId="{E859C59D-E35D-4B20-97E2-DA17F4775544}" type="presParOf" srcId="{88799257-C8D4-484B-ADD8-9CCB211B054D}" destId="{15F94CD9-BD94-45B4-9820-27CECF0B3EE4}" srcOrd="0" destOrd="0" presId="urn:microsoft.com/office/officeart/2005/8/layout/orgChart1"/>
    <dgm:cxn modelId="{BF4CBC49-FF5F-4CF1-BCF9-6496285BD1B5}" type="presParOf" srcId="{88799257-C8D4-484B-ADD8-9CCB211B054D}" destId="{854E492B-DE65-4623-972F-B1501CB7C0DF}" srcOrd="1" destOrd="0" presId="urn:microsoft.com/office/officeart/2005/8/layout/orgChart1"/>
    <dgm:cxn modelId="{C68B9089-629E-406F-BE60-39F41A61C607}" type="presParOf" srcId="{74E217D2-7569-4815-AC88-C447894D093F}" destId="{63198D83-8E36-40AF-A9C1-664CC528E2F8}" srcOrd="1" destOrd="0" presId="urn:microsoft.com/office/officeart/2005/8/layout/orgChart1"/>
    <dgm:cxn modelId="{90ABEC38-3850-4901-8B88-5975E4815470}" type="presParOf" srcId="{74E217D2-7569-4815-AC88-C447894D093F}" destId="{7007212C-5E7F-4653-98E6-549AC33DEE28}" srcOrd="2" destOrd="0" presId="urn:microsoft.com/office/officeart/2005/8/layout/orgChart1"/>
    <dgm:cxn modelId="{04FD0857-5554-427B-9CD1-8743CC25320D}" type="presParOf" srcId="{36D75B0C-F79B-42C8-860D-8EE34A434E7B}" destId="{09B325E0-25AF-4696-A374-946FBFFA760D}" srcOrd="2" destOrd="0" presId="urn:microsoft.com/office/officeart/2005/8/layout/orgChart1"/>
    <dgm:cxn modelId="{AC6A8831-1618-42FB-AB73-6DBEA89E3A42}" type="presParOf" srcId="{90AF8BED-0D8C-460C-9447-B856142F8146}" destId="{7690EE4E-108F-494B-A184-9BB33349F507}" srcOrd="2" destOrd="0" presId="urn:microsoft.com/office/officeart/2005/8/layout/orgChart1"/>
    <dgm:cxn modelId="{CA814FC1-C0E8-41D4-95BB-27DAF0D5BC8A}" type="presParOf" srcId="{90AF8BED-0D8C-460C-9447-B856142F8146}" destId="{1ED91D9E-989D-4D45-AB70-663DDD277569}" srcOrd="3" destOrd="0" presId="urn:microsoft.com/office/officeart/2005/8/layout/orgChart1"/>
    <dgm:cxn modelId="{CE4105C7-31BA-4375-B430-53D3CE77F4EA}" type="presParOf" srcId="{1ED91D9E-989D-4D45-AB70-663DDD277569}" destId="{F4B7413C-BDF9-4A51-976A-5155C8D0F0E5}" srcOrd="0" destOrd="0" presId="urn:microsoft.com/office/officeart/2005/8/layout/orgChart1"/>
    <dgm:cxn modelId="{A6CEB74A-1394-44D1-9163-92D7EF83A549}" type="presParOf" srcId="{F4B7413C-BDF9-4A51-976A-5155C8D0F0E5}" destId="{556DBBC7-CDEC-47F2-B455-524337655CE4}" srcOrd="0" destOrd="0" presId="urn:microsoft.com/office/officeart/2005/8/layout/orgChart1"/>
    <dgm:cxn modelId="{D6B9BC7A-76C0-4638-8DEA-6F7BA12FEA6D}" type="presParOf" srcId="{F4B7413C-BDF9-4A51-976A-5155C8D0F0E5}" destId="{ACE63250-0D71-4950-898F-4D6058FC6E88}" srcOrd="1" destOrd="0" presId="urn:microsoft.com/office/officeart/2005/8/layout/orgChart1"/>
    <dgm:cxn modelId="{15852764-80B7-465C-AE12-F721068D9CBD}" type="presParOf" srcId="{1ED91D9E-989D-4D45-AB70-663DDD277569}" destId="{7F92153B-468F-4DFC-8105-F619F28B8F21}" srcOrd="1" destOrd="0" presId="urn:microsoft.com/office/officeart/2005/8/layout/orgChart1"/>
    <dgm:cxn modelId="{6E7BEF0D-4D73-49FC-BBFB-1ABC214827E0}" type="presParOf" srcId="{1ED91D9E-989D-4D45-AB70-663DDD277569}" destId="{B53EECE6-CA73-48C0-8046-8CF061A09BEE}" srcOrd="2" destOrd="0" presId="urn:microsoft.com/office/officeart/2005/8/layout/orgChart1"/>
    <dgm:cxn modelId="{3794483E-F0B9-4F45-B5A1-819868F277A2}" type="presParOf" srcId="{D11D6D2C-B0C7-47D7-A4E9-B4F93CB82463}" destId="{6F1F9265-F9F2-4797-B916-790A98705C94}" srcOrd="2" destOrd="0" presId="urn:microsoft.com/office/officeart/2005/8/layout/orgChart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A8D10-3C0D-409D-90B4-EB54EF98EBDA}">
      <dsp:nvSpPr>
        <dsp:cNvPr id="0" name=""/>
        <dsp:cNvSpPr/>
      </dsp:nvSpPr>
      <dsp:spPr>
        <a:xfrm>
          <a:off x="6346936" y="2183615"/>
          <a:ext cx="255120" cy="1989939"/>
        </a:xfrm>
        <a:custGeom>
          <a:avLst/>
          <a:gdLst/>
          <a:ahLst/>
          <a:cxnLst/>
          <a:rect l="0" t="0" r="0" b="0"/>
          <a:pathLst>
            <a:path>
              <a:moveTo>
                <a:pt x="0" y="0"/>
              </a:moveTo>
              <a:lnTo>
                <a:pt x="0" y="1989939"/>
              </a:lnTo>
              <a:lnTo>
                <a:pt x="255120" y="198993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E84D2F-DFEA-44AF-ACB0-939C1666B53F}">
      <dsp:nvSpPr>
        <dsp:cNvPr id="0" name=""/>
        <dsp:cNvSpPr/>
      </dsp:nvSpPr>
      <dsp:spPr>
        <a:xfrm>
          <a:off x="6346936" y="2183615"/>
          <a:ext cx="255120" cy="782369"/>
        </a:xfrm>
        <a:custGeom>
          <a:avLst/>
          <a:gdLst/>
          <a:ahLst/>
          <a:cxnLst/>
          <a:rect l="0" t="0" r="0" b="0"/>
          <a:pathLst>
            <a:path>
              <a:moveTo>
                <a:pt x="0" y="0"/>
              </a:moveTo>
              <a:lnTo>
                <a:pt x="0" y="782369"/>
              </a:lnTo>
              <a:lnTo>
                <a:pt x="255120" y="78236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1032E0-624D-4630-B9C2-D0F897A69150}">
      <dsp:nvSpPr>
        <dsp:cNvPr id="0" name=""/>
        <dsp:cNvSpPr/>
      </dsp:nvSpPr>
      <dsp:spPr>
        <a:xfrm>
          <a:off x="3940299" y="976045"/>
          <a:ext cx="3086957" cy="357168"/>
        </a:xfrm>
        <a:custGeom>
          <a:avLst/>
          <a:gdLst/>
          <a:ahLst/>
          <a:cxnLst/>
          <a:rect l="0" t="0" r="0" b="0"/>
          <a:pathLst>
            <a:path>
              <a:moveTo>
                <a:pt x="0" y="0"/>
              </a:moveTo>
              <a:lnTo>
                <a:pt x="0" y="178584"/>
              </a:lnTo>
              <a:lnTo>
                <a:pt x="3086957" y="178584"/>
              </a:lnTo>
              <a:lnTo>
                <a:pt x="3086957" y="35716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526C3-991F-486A-AFAC-05BE6A400AD7}">
      <dsp:nvSpPr>
        <dsp:cNvPr id="0" name=""/>
        <dsp:cNvSpPr/>
      </dsp:nvSpPr>
      <dsp:spPr>
        <a:xfrm>
          <a:off x="4288964" y="2183615"/>
          <a:ext cx="255120" cy="1989939"/>
        </a:xfrm>
        <a:custGeom>
          <a:avLst/>
          <a:gdLst/>
          <a:ahLst/>
          <a:cxnLst/>
          <a:rect l="0" t="0" r="0" b="0"/>
          <a:pathLst>
            <a:path>
              <a:moveTo>
                <a:pt x="0" y="0"/>
              </a:moveTo>
              <a:lnTo>
                <a:pt x="0" y="1989939"/>
              </a:lnTo>
              <a:lnTo>
                <a:pt x="255120" y="198993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B5C39D-BB8A-46DB-92D5-76FFBCB3A831}">
      <dsp:nvSpPr>
        <dsp:cNvPr id="0" name=""/>
        <dsp:cNvSpPr/>
      </dsp:nvSpPr>
      <dsp:spPr>
        <a:xfrm>
          <a:off x="4288964" y="2183615"/>
          <a:ext cx="255120" cy="782369"/>
        </a:xfrm>
        <a:custGeom>
          <a:avLst/>
          <a:gdLst/>
          <a:ahLst/>
          <a:cxnLst/>
          <a:rect l="0" t="0" r="0" b="0"/>
          <a:pathLst>
            <a:path>
              <a:moveTo>
                <a:pt x="0" y="0"/>
              </a:moveTo>
              <a:lnTo>
                <a:pt x="0" y="782369"/>
              </a:lnTo>
              <a:lnTo>
                <a:pt x="255120" y="78236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45016-C663-46FD-ACC1-42B109F52B5D}">
      <dsp:nvSpPr>
        <dsp:cNvPr id="0" name=""/>
        <dsp:cNvSpPr/>
      </dsp:nvSpPr>
      <dsp:spPr>
        <a:xfrm>
          <a:off x="3940299" y="976045"/>
          <a:ext cx="1028985" cy="357168"/>
        </a:xfrm>
        <a:custGeom>
          <a:avLst/>
          <a:gdLst/>
          <a:ahLst/>
          <a:cxnLst/>
          <a:rect l="0" t="0" r="0" b="0"/>
          <a:pathLst>
            <a:path>
              <a:moveTo>
                <a:pt x="0" y="0"/>
              </a:moveTo>
              <a:lnTo>
                <a:pt x="0" y="178584"/>
              </a:lnTo>
              <a:lnTo>
                <a:pt x="1028985" y="178584"/>
              </a:lnTo>
              <a:lnTo>
                <a:pt x="1028985" y="35716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121892-6940-4E6B-B73B-DD85C527E2B0}">
      <dsp:nvSpPr>
        <dsp:cNvPr id="0" name=""/>
        <dsp:cNvSpPr/>
      </dsp:nvSpPr>
      <dsp:spPr>
        <a:xfrm>
          <a:off x="2230992" y="2183615"/>
          <a:ext cx="255120" cy="1989939"/>
        </a:xfrm>
        <a:custGeom>
          <a:avLst/>
          <a:gdLst/>
          <a:ahLst/>
          <a:cxnLst/>
          <a:rect l="0" t="0" r="0" b="0"/>
          <a:pathLst>
            <a:path>
              <a:moveTo>
                <a:pt x="0" y="0"/>
              </a:moveTo>
              <a:lnTo>
                <a:pt x="0" y="1989939"/>
              </a:lnTo>
              <a:lnTo>
                <a:pt x="255120" y="198993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BC036-DE21-4F05-92C4-409A4203826D}">
      <dsp:nvSpPr>
        <dsp:cNvPr id="0" name=""/>
        <dsp:cNvSpPr/>
      </dsp:nvSpPr>
      <dsp:spPr>
        <a:xfrm>
          <a:off x="2230992" y="2183615"/>
          <a:ext cx="255120" cy="782369"/>
        </a:xfrm>
        <a:custGeom>
          <a:avLst/>
          <a:gdLst/>
          <a:ahLst/>
          <a:cxnLst/>
          <a:rect l="0" t="0" r="0" b="0"/>
          <a:pathLst>
            <a:path>
              <a:moveTo>
                <a:pt x="0" y="0"/>
              </a:moveTo>
              <a:lnTo>
                <a:pt x="0" y="782369"/>
              </a:lnTo>
              <a:lnTo>
                <a:pt x="255120" y="78236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A0238-3B52-44F9-8CC3-503C146FE6A8}">
      <dsp:nvSpPr>
        <dsp:cNvPr id="0" name=""/>
        <dsp:cNvSpPr/>
      </dsp:nvSpPr>
      <dsp:spPr>
        <a:xfrm>
          <a:off x="2911313" y="976045"/>
          <a:ext cx="1028985" cy="357168"/>
        </a:xfrm>
        <a:custGeom>
          <a:avLst/>
          <a:gdLst/>
          <a:ahLst/>
          <a:cxnLst/>
          <a:rect l="0" t="0" r="0" b="0"/>
          <a:pathLst>
            <a:path>
              <a:moveTo>
                <a:pt x="1028985" y="0"/>
              </a:moveTo>
              <a:lnTo>
                <a:pt x="1028985" y="178584"/>
              </a:lnTo>
              <a:lnTo>
                <a:pt x="0" y="178584"/>
              </a:lnTo>
              <a:lnTo>
                <a:pt x="0" y="35716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CE656-8934-419A-8B99-5429823CE377}">
      <dsp:nvSpPr>
        <dsp:cNvPr id="0" name=""/>
        <dsp:cNvSpPr/>
      </dsp:nvSpPr>
      <dsp:spPr>
        <a:xfrm>
          <a:off x="173020" y="2183615"/>
          <a:ext cx="255120" cy="1989939"/>
        </a:xfrm>
        <a:custGeom>
          <a:avLst/>
          <a:gdLst/>
          <a:ahLst/>
          <a:cxnLst/>
          <a:rect l="0" t="0" r="0" b="0"/>
          <a:pathLst>
            <a:path>
              <a:moveTo>
                <a:pt x="0" y="0"/>
              </a:moveTo>
              <a:lnTo>
                <a:pt x="0" y="1989939"/>
              </a:lnTo>
              <a:lnTo>
                <a:pt x="255120" y="198993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EDB76-CB9B-4773-B350-0FC80D2B3E6E}">
      <dsp:nvSpPr>
        <dsp:cNvPr id="0" name=""/>
        <dsp:cNvSpPr/>
      </dsp:nvSpPr>
      <dsp:spPr>
        <a:xfrm>
          <a:off x="173020" y="2183615"/>
          <a:ext cx="255120" cy="782369"/>
        </a:xfrm>
        <a:custGeom>
          <a:avLst/>
          <a:gdLst/>
          <a:ahLst/>
          <a:cxnLst/>
          <a:rect l="0" t="0" r="0" b="0"/>
          <a:pathLst>
            <a:path>
              <a:moveTo>
                <a:pt x="0" y="0"/>
              </a:moveTo>
              <a:lnTo>
                <a:pt x="0" y="782369"/>
              </a:lnTo>
              <a:lnTo>
                <a:pt x="255120" y="78236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84597-3D0D-4DDA-BF31-FAB7A0172A64}">
      <dsp:nvSpPr>
        <dsp:cNvPr id="0" name=""/>
        <dsp:cNvSpPr/>
      </dsp:nvSpPr>
      <dsp:spPr>
        <a:xfrm>
          <a:off x="853341" y="976045"/>
          <a:ext cx="3086957" cy="357168"/>
        </a:xfrm>
        <a:custGeom>
          <a:avLst/>
          <a:gdLst/>
          <a:ahLst/>
          <a:cxnLst/>
          <a:rect l="0" t="0" r="0" b="0"/>
          <a:pathLst>
            <a:path>
              <a:moveTo>
                <a:pt x="3086957" y="0"/>
              </a:moveTo>
              <a:lnTo>
                <a:pt x="3086957" y="178584"/>
              </a:lnTo>
              <a:lnTo>
                <a:pt x="0" y="178584"/>
              </a:lnTo>
              <a:lnTo>
                <a:pt x="0" y="35716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7D98F-F616-4536-A50E-47CD4C822D78}">
      <dsp:nvSpPr>
        <dsp:cNvPr id="0" name=""/>
        <dsp:cNvSpPr/>
      </dsp:nvSpPr>
      <dsp:spPr>
        <a:xfrm>
          <a:off x="3089898" y="125643"/>
          <a:ext cx="1700803" cy="850401"/>
        </a:xfrm>
        <a:prstGeom prst="rect">
          <a:avLst/>
        </a:prstGeom>
        <a:solidFill>
          <a:srgbClr val="F9C0B1"/>
        </a:solidFill>
        <a:ln w="38100" cap="flat" cmpd="sng" algn="ctr">
          <a:solidFill>
            <a:srgbClr val="DA8508"/>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accent4"/>
              </a:solidFill>
            </a:rPr>
            <a:t>Κόστη</a:t>
          </a:r>
          <a:endParaRPr lang="en-US" sz="2000" b="1" kern="1200" dirty="0">
            <a:solidFill>
              <a:schemeClr val="accent4"/>
            </a:solidFill>
            <a:latin typeface="Tw Cen MT" panose="020B0602020104020603" pitchFamily="34" charset="0"/>
          </a:endParaRPr>
        </a:p>
      </dsp:txBody>
      <dsp:txXfrm>
        <a:off x="3089898" y="125643"/>
        <a:ext cx="1700803" cy="850401"/>
      </dsp:txXfrm>
    </dsp:sp>
    <dsp:sp modelId="{02E199AA-38F9-4E6B-B626-ABA843264B5B}">
      <dsp:nvSpPr>
        <dsp:cNvPr id="0" name=""/>
        <dsp:cNvSpPr/>
      </dsp:nvSpPr>
      <dsp:spPr>
        <a:xfrm>
          <a:off x="2940" y="1333214"/>
          <a:ext cx="1700803" cy="850401"/>
        </a:xfrm>
        <a:prstGeom prst="rect">
          <a:avLst/>
        </a:prstGeom>
        <a:solidFill>
          <a:srgbClr val="55AF84"/>
        </a:solidFill>
        <a:ln w="38100" cap="flat" cmpd="sng" algn="ctr">
          <a:solidFill>
            <a:srgbClr val="305E28"/>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Εντοπισμός</a:t>
          </a:r>
        </a:p>
        <a:p>
          <a:pPr lvl="0" algn="ctr" defTabSz="711200">
            <a:lnSpc>
              <a:spcPct val="90000"/>
            </a:lnSpc>
            <a:spcBef>
              <a:spcPct val="0"/>
            </a:spcBef>
            <a:spcAft>
              <a:spcPct val="35000"/>
            </a:spcAft>
          </a:pPr>
          <a:r>
            <a:rPr lang="el-GR" sz="1600" kern="1200" dirty="0" smtClean="0">
              <a:solidFill>
                <a:schemeClr val="accent4"/>
              </a:solidFill>
            </a:rPr>
            <a:t>Κόστους</a:t>
          </a:r>
          <a:endParaRPr lang="en-US" sz="1600" kern="1200" dirty="0">
            <a:solidFill>
              <a:schemeClr val="accent4"/>
            </a:solidFill>
            <a:latin typeface="Tw Cen MT" panose="020B0602020104020603" pitchFamily="34" charset="0"/>
          </a:endParaRPr>
        </a:p>
      </dsp:txBody>
      <dsp:txXfrm>
        <a:off x="2940" y="1333214"/>
        <a:ext cx="1700803" cy="850401"/>
      </dsp:txXfrm>
    </dsp:sp>
    <dsp:sp modelId="{A8CA21FB-594E-4F46-BF2A-BD838B9938EF}">
      <dsp:nvSpPr>
        <dsp:cNvPr id="0" name=""/>
        <dsp:cNvSpPr/>
      </dsp:nvSpPr>
      <dsp:spPr>
        <a:xfrm>
          <a:off x="428141" y="2540784"/>
          <a:ext cx="1700803" cy="850401"/>
        </a:xfrm>
        <a:prstGeom prst="rect">
          <a:avLst/>
        </a:prstGeom>
        <a:solidFill>
          <a:srgbClr val="79C9A5"/>
        </a:solidFill>
        <a:ln w="38100" cap="flat" cmpd="sng" algn="ctr">
          <a:solidFill>
            <a:srgbClr val="305E28"/>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Άμεσο</a:t>
          </a:r>
          <a:endParaRPr lang="en-US" sz="1600" kern="1200" dirty="0">
            <a:solidFill>
              <a:schemeClr val="accent4"/>
            </a:solidFill>
            <a:latin typeface="Tw Cen MT" panose="020B0602020104020603" pitchFamily="34" charset="0"/>
          </a:endParaRPr>
        </a:p>
      </dsp:txBody>
      <dsp:txXfrm>
        <a:off x="428141" y="2540784"/>
        <a:ext cx="1700803" cy="850401"/>
      </dsp:txXfrm>
    </dsp:sp>
    <dsp:sp modelId="{D1C9F678-926F-4861-894F-6B22700E00F3}">
      <dsp:nvSpPr>
        <dsp:cNvPr id="0" name=""/>
        <dsp:cNvSpPr/>
      </dsp:nvSpPr>
      <dsp:spPr>
        <a:xfrm>
          <a:off x="428141" y="3748354"/>
          <a:ext cx="1700803" cy="850401"/>
        </a:xfrm>
        <a:prstGeom prst="rect">
          <a:avLst/>
        </a:prstGeom>
        <a:solidFill>
          <a:srgbClr val="79C9A5"/>
        </a:solidFill>
        <a:ln w="38100" cap="flat" cmpd="sng" algn="ctr">
          <a:solidFill>
            <a:srgbClr val="305E28"/>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Έμμεσο</a:t>
          </a:r>
          <a:endParaRPr lang="en-US" sz="1600" kern="1200" dirty="0">
            <a:solidFill>
              <a:schemeClr val="accent4"/>
            </a:solidFill>
            <a:latin typeface="Tw Cen MT" panose="020B0602020104020603" pitchFamily="34" charset="0"/>
          </a:endParaRPr>
        </a:p>
      </dsp:txBody>
      <dsp:txXfrm>
        <a:off x="428141" y="3748354"/>
        <a:ext cx="1700803" cy="850401"/>
      </dsp:txXfrm>
    </dsp:sp>
    <dsp:sp modelId="{CB35D78C-7A2E-4352-95E0-3BF862D5DC63}">
      <dsp:nvSpPr>
        <dsp:cNvPr id="0" name=""/>
        <dsp:cNvSpPr/>
      </dsp:nvSpPr>
      <dsp:spPr>
        <a:xfrm>
          <a:off x="2060912" y="1333214"/>
          <a:ext cx="1700803" cy="850401"/>
        </a:xfrm>
        <a:prstGeom prst="rect">
          <a:avLst/>
        </a:prstGeom>
        <a:solidFill>
          <a:schemeClr val="tx1">
            <a:lumMod val="60000"/>
            <a:lumOff val="4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Συμπεριφορά Κόστους</a:t>
          </a:r>
          <a:endParaRPr lang="en-US" sz="1600" kern="1200" dirty="0">
            <a:solidFill>
              <a:schemeClr val="accent4"/>
            </a:solidFill>
            <a:latin typeface="Tw Cen MT" panose="020B0602020104020603" pitchFamily="34" charset="0"/>
          </a:endParaRPr>
        </a:p>
      </dsp:txBody>
      <dsp:txXfrm>
        <a:off x="2060912" y="1333214"/>
        <a:ext cx="1700803" cy="850401"/>
      </dsp:txXfrm>
    </dsp:sp>
    <dsp:sp modelId="{3E5F67B3-7155-43CB-83E4-F7594265D5F6}">
      <dsp:nvSpPr>
        <dsp:cNvPr id="0" name=""/>
        <dsp:cNvSpPr/>
      </dsp:nvSpPr>
      <dsp:spPr>
        <a:xfrm>
          <a:off x="2486112" y="2540784"/>
          <a:ext cx="1700803" cy="850401"/>
        </a:xfrm>
        <a:prstGeom prst="rect">
          <a:avLst/>
        </a:prstGeom>
        <a:solidFill>
          <a:schemeClr val="tx1">
            <a:lumMod val="20000"/>
            <a:lumOff val="8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Μεταβλητό</a:t>
          </a:r>
          <a:endParaRPr lang="en-US" sz="1600" kern="1200" dirty="0">
            <a:solidFill>
              <a:schemeClr val="accent4"/>
            </a:solidFill>
            <a:latin typeface="Tw Cen MT" panose="020B0602020104020603" pitchFamily="34" charset="0"/>
          </a:endParaRPr>
        </a:p>
      </dsp:txBody>
      <dsp:txXfrm>
        <a:off x="2486112" y="2540784"/>
        <a:ext cx="1700803" cy="850401"/>
      </dsp:txXfrm>
    </dsp:sp>
    <dsp:sp modelId="{7A5402C4-5A91-4647-97F0-98270DE734C0}">
      <dsp:nvSpPr>
        <dsp:cNvPr id="0" name=""/>
        <dsp:cNvSpPr/>
      </dsp:nvSpPr>
      <dsp:spPr>
        <a:xfrm>
          <a:off x="2486112" y="3748354"/>
          <a:ext cx="1700803" cy="850401"/>
        </a:xfrm>
        <a:prstGeom prst="rect">
          <a:avLst/>
        </a:prstGeom>
        <a:solidFill>
          <a:schemeClr val="tx1">
            <a:lumMod val="20000"/>
            <a:lumOff val="8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Σταθερό</a:t>
          </a:r>
          <a:endParaRPr lang="en-US" sz="1600" kern="1200" dirty="0">
            <a:solidFill>
              <a:schemeClr val="accent4"/>
            </a:solidFill>
            <a:latin typeface="Tw Cen MT" panose="020B0602020104020603" pitchFamily="34" charset="0"/>
          </a:endParaRPr>
        </a:p>
      </dsp:txBody>
      <dsp:txXfrm>
        <a:off x="2486112" y="3748354"/>
        <a:ext cx="1700803" cy="850401"/>
      </dsp:txXfrm>
    </dsp:sp>
    <dsp:sp modelId="{C2583887-FAC0-42E5-8178-DCA30E35FC48}">
      <dsp:nvSpPr>
        <dsp:cNvPr id="0" name=""/>
        <dsp:cNvSpPr/>
      </dsp:nvSpPr>
      <dsp:spPr>
        <a:xfrm>
          <a:off x="4118883" y="1333214"/>
          <a:ext cx="1700803" cy="850401"/>
        </a:xfrm>
        <a:prstGeom prst="rect">
          <a:avLst/>
        </a:prstGeom>
        <a:solidFill>
          <a:srgbClr val="F57F6B"/>
        </a:solidFill>
        <a:ln w="38100" cap="flat" cmpd="sng" algn="ctr">
          <a:solidFill>
            <a:srgbClr val="F2506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Χαρακτηριστικά που π</a:t>
          </a:r>
          <a:r>
            <a:rPr lang="el-GR" sz="1600" b="0" kern="1200" dirty="0" smtClean="0">
              <a:solidFill>
                <a:schemeClr val="accent4"/>
              </a:solidFill>
            </a:rPr>
            <a:t>ροσθέτουν Αξία</a:t>
          </a:r>
          <a:endParaRPr lang="en-US" sz="1600" b="0" kern="1200" dirty="0">
            <a:solidFill>
              <a:schemeClr val="accent4"/>
            </a:solidFill>
            <a:latin typeface="Tw Cen MT" panose="020B0602020104020603" pitchFamily="34" charset="0"/>
          </a:endParaRPr>
        </a:p>
      </dsp:txBody>
      <dsp:txXfrm>
        <a:off x="4118883" y="1333214"/>
        <a:ext cx="1700803" cy="850401"/>
      </dsp:txXfrm>
    </dsp:sp>
    <dsp:sp modelId="{FCCDDFA9-0DDE-408A-B87F-343AED43391C}">
      <dsp:nvSpPr>
        <dsp:cNvPr id="0" name=""/>
        <dsp:cNvSpPr/>
      </dsp:nvSpPr>
      <dsp:spPr>
        <a:xfrm>
          <a:off x="4544084" y="2540784"/>
          <a:ext cx="1700803" cy="850401"/>
        </a:xfrm>
        <a:prstGeom prst="rect">
          <a:avLst/>
        </a:prstGeom>
        <a:solidFill>
          <a:srgbClr val="F99F9F"/>
        </a:solidFill>
        <a:ln w="38100" cap="flat" cmpd="sng" algn="ctr">
          <a:solidFill>
            <a:srgbClr val="F2506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err="1" smtClean="0">
              <a:solidFill>
                <a:schemeClr val="accent4"/>
              </a:solidFill>
            </a:rPr>
            <a:t>Προστθέτει</a:t>
          </a:r>
          <a:r>
            <a:rPr lang="el-GR" sz="1600" kern="1200" dirty="0" smtClean="0">
              <a:solidFill>
                <a:schemeClr val="accent4"/>
              </a:solidFill>
            </a:rPr>
            <a:t> Αξία</a:t>
          </a:r>
          <a:endParaRPr lang="en-US" sz="1600" kern="1200" dirty="0">
            <a:solidFill>
              <a:schemeClr val="accent4"/>
            </a:solidFill>
            <a:latin typeface="Tw Cen MT" panose="020B0602020104020603" pitchFamily="34" charset="0"/>
          </a:endParaRPr>
        </a:p>
      </dsp:txBody>
      <dsp:txXfrm>
        <a:off x="4544084" y="2540784"/>
        <a:ext cx="1700803" cy="850401"/>
      </dsp:txXfrm>
    </dsp:sp>
    <dsp:sp modelId="{3A5D0384-4CA5-446B-ADFE-770ADB9BBA28}">
      <dsp:nvSpPr>
        <dsp:cNvPr id="0" name=""/>
        <dsp:cNvSpPr/>
      </dsp:nvSpPr>
      <dsp:spPr>
        <a:xfrm>
          <a:off x="4544084" y="3748354"/>
          <a:ext cx="1700803" cy="850401"/>
        </a:xfrm>
        <a:prstGeom prst="rect">
          <a:avLst/>
        </a:prstGeom>
        <a:solidFill>
          <a:srgbClr val="F99F9F"/>
        </a:solidFill>
        <a:ln w="38100" cap="flat" cmpd="sng" algn="ctr">
          <a:solidFill>
            <a:srgbClr val="F2506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Δεν Προσθέτει Αξία</a:t>
          </a:r>
          <a:endParaRPr lang="en-US" sz="1600" kern="1200" dirty="0">
            <a:solidFill>
              <a:schemeClr val="accent4"/>
            </a:solidFill>
            <a:latin typeface="Tw Cen MT" panose="020B0602020104020603" pitchFamily="34" charset="0"/>
          </a:endParaRPr>
        </a:p>
      </dsp:txBody>
      <dsp:txXfrm>
        <a:off x="4544084" y="3748354"/>
        <a:ext cx="1700803" cy="850401"/>
      </dsp:txXfrm>
    </dsp:sp>
    <dsp:sp modelId="{2A26620F-E96F-4A9C-B7CF-CC537800A3C8}">
      <dsp:nvSpPr>
        <dsp:cNvPr id="0" name=""/>
        <dsp:cNvSpPr/>
      </dsp:nvSpPr>
      <dsp:spPr>
        <a:xfrm>
          <a:off x="6176855" y="1333214"/>
          <a:ext cx="1700803" cy="850401"/>
        </a:xfrm>
        <a:prstGeom prst="rect">
          <a:avLst/>
        </a:prstGeom>
        <a:solidFill>
          <a:schemeClr val="accent6">
            <a:lumMod val="40000"/>
            <a:lumOff val="6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Χρηματοοικονομική Πληροφόρηση</a:t>
          </a:r>
          <a:endParaRPr lang="en-US" sz="1600" kern="1200" dirty="0">
            <a:solidFill>
              <a:schemeClr val="accent4"/>
            </a:solidFill>
            <a:latin typeface="Tw Cen MT" panose="020B0602020104020603" pitchFamily="34" charset="0"/>
          </a:endParaRPr>
        </a:p>
      </dsp:txBody>
      <dsp:txXfrm>
        <a:off x="6176855" y="1333214"/>
        <a:ext cx="1700803" cy="850401"/>
      </dsp:txXfrm>
    </dsp:sp>
    <dsp:sp modelId="{C589D2ED-7390-470F-91D1-7540948A17C3}">
      <dsp:nvSpPr>
        <dsp:cNvPr id="0" name=""/>
        <dsp:cNvSpPr/>
      </dsp:nvSpPr>
      <dsp:spPr>
        <a:xfrm>
          <a:off x="6602056" y="2540784"/>
          <a:ext cx="1700803" cy="850401"/>
        </a:xfrm>
        <a:prstGeom prst="rect">
          <a:avLst/>
        </a:prstGeom>
        <a:solidFill>
          <a:schemeClr val="accent6">
            <a:lumMod val="20000"/>
            <a:lumOff val="8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Προϊόν</a:t>
          </a:r>
          <a:endParaRPr lang="en-US" sz="1600" kern="1200" dirty="0">
            <a:solidFill>
              <a:schemeClr val="accent4"/>
            </a:solidFill>
            <a:latin typeface="Tw Cen MT" panose="020B0602020104020603" pitchFamily="34" charset="0"/>
          </a:endParaRPr>
        </a:p>
      </dsp:txBody>
      <dsp:txXfrm>
        <a:off x="6602056" y="2540784"/>
        <a:ext cx="1700803" cy="850401"/>
      </dsp:txXfrm>
    </dsp:sp>
    <dsp:sp modelId="{463E0327-7603-4157-AE27-E010877AF71A}">
      <dsp:nvSpPr>
        <dsp:cNvPr id="0" name=""/>
        <dsp:cNvSpPr/>
      </dsp:nvSpPr>
      <dsp:spPr>
        <a:xfrm>
          <a:off x="6602056" y="3748354"/>
          <a:ext cx="1700803" cy="850401"/>
        </a:xfrm>
        <a:prstGeom prst="rect">
          <a:avLst/>
        </a:prstGeom>
        <a:solidFill>
          <a:schemeClr val="accent6">
            <a:lumMod val="20000"/>
            <a:lumOff val="8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4"/>
              </a:solidFill>
            </a:rPr>
            <a:t>Περίοδος</a:t>
          </a:r>
          <a:endParaRPr lang="en-US" sz="1600" kern="1200" dirty="0">
            <a:solidFill>
              <a:schemeClr val="accent4"/>
            </a:solidFill>
            <a:latin typeface="Tw Cen MT" panose="020B0602020104020603" pitchFamily="34" charset="0"/>
          </a:endParaRPr>
        </a:p>
      </dsp:txBody>
      <dsp:txXfrm>
        <a:off x="6602056" y="3748354"/>
        <a:ext cx="1700803" cy="850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0EE4E-108F-494B-A184-9BB33349F507}">
      <dsp:nvSpPr>
        <dsp:cNvPr id="0" name=""/>
        <dsp:cNvSpPr/>
      </dsp:nvSpPr>
      <dsp:spPr>
        <a:xfrm>
          <a:off x="5306669" y="972359"/>
          <a:ext cx="1537098" cy="407204"/>
        </a:xfrm>
        <a:custGeom>
          <a:avLst/>
          <a:gdLst/>
          <a:ahLst/>
          <a:cxnLst/>
          <a:rect l="0" t="0" r="0" b="0"/>
          <a:pathLst>
            <a:path>
              <a:moveTo>
                <a:pt x="0" y="0"/>
              </a:moveTo>
              <a:lnTo>
                <a:pt x="0" y="203602"/>
              </a:lnTo>
              <a:lnTo>
                <a:pt x="1537098" y="203602"/>
              </a:lnTo>
              <a:lnTo>
                <a:pt x="1537098" y="407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3AF04-76B0-4719-BADB-0D6B9133F53D}">
      <dsp:nvSpPr>
        <dsp:cNvPr id="0" name=""/>
        <dsp:cNvSpPr/>
      </dsp:nvSpPr>
      <dsp:spPr>
        <a:xfrm>
          <a:off x="4133533" y="2349097"/>
          <a:ext cx="2346271" cy="407204"/>
        </a:xfrm>
        <a:custGeom>
          <a:avLst/>
          <a:gdLst/>
          <a:ahLst/>
          <a:cxnLst/>
          <a:rect l="0" t="0" r="0" b="0"/>
          <a:pathLst>
            <a:path>
              <a:moveTo>
                <a:pt x="0" y="0"/>
              </a:moveTo>
              <a:lnTo>
                <a:pt x="0" y="203602"/>
              </a:lnTo>
              <a:lnTo>
                <a:pt x="2346271" y="203602"/>
              </a:lnTo>
              <a:lnTo>
                <a:pt x="2346271" y="407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16B16-60BF-4FCD-ADDF-04393E7F2C7C}">
      <dsp:nvSpPr>
        <dsp:cNvPr id="0" name=""/>
        <dsp:cNvSpPr/>
      </dsp:nvSpPr>
      <dsp:spPr>
        <a:xfrm>
          <a:off x="3751740" y="3785336"/>
          <a:ext cx="260164" cy="832470"/>
        </a:xfrm>
        <a:custGeom>
          <a:avLst/>
          <a:gdLst/>
          <a:ahLst/>
          <a:cxnLst/>
          <a:rect l="0" t="0" r="0" b="0"/>
          <a:pathLst>
            <a:path>
              <a:moveTo>
                <a:pt x="0" y="0"/>
              </a:moveTo>
              <a:lnTo>
                <a:pt x="0" y="832470"/>
              </a:lnTo>
              <a:lnTo>
                <a:pt x="260164" y="8324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83FE55-4E25-4628-863D-B7CC38AC8171}">
      <dsp:nvSpPr>
        <dsp:cNvPr id="0" name=""/>
        <dsp:cNvSpPr/>
      </dsp:nvSpPr>
      <dsp:spPr>
        <a:xfrm>
          <a:off x="3616238" y="3785336"/>
          <a:ext cx="135502" cy="835296"/>
        </a:xfrm>
        <a:custGeom>
          <a:avLst/>
          <a:gdLst/>
          <a:ahLst/>
          <a:cxnLst/>
          <a:rect l="0" t="0" r="0" b="0"/>
          <a:pathLst>
            <a:path>
              <a:moveTo>
                <a:pt x="135502" y="0"/>
              </a:moveTo>
              <a:lnTo>
                <a:pt x="135502" y="835296"/>
              </a:lnTo>
              <a:lnTo>
                <a:pt x="0" y="8352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6712E-C9F5-4104-A47A-0A0115CBA7CC}">
      <dsp:nvSpPr>
        <dsp:cNvPr id="0" name=""/>
        <dsp:cNvSpPr/>
      </dsp:nvSpPr>
      <dsp:spPr>
        <a:xfrm>
          <a:off x="3751740" y="2349097"/>
          <a:ext cx="381792" cy="466704"/>
        </a:xfrm>
        <a:custGeom>
          <a:avLst/>
          <a:gdLst/>
          <a:ahLst/>
          <a:cxnLst/>
          <a:rect l="0" t="0" r="0" b="0"/>
          <a:pathLst>
            <a:path>
              <a:moveTo>
                <a:pt x="381792" y="0"/>
              </a:moveTo>
              <a:lnTo>
                <a:pt x="381792" y="263102"/>
              </a:lnTo>
              <a:lnTo>
                <a:pt x="0" y="263102"/>
              </a:lnTo>
              <a:lnTo>
                <a:pt x="0" y="466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22B2C-0345-4E47-9D88-4BAD92735C06}">
      <dsp:nvSpPr>
        <dsp:cNvPr id="0" name=""/>
        <dsp:cNvSpPr/>
      </dsp:nvSpPr>
      <dsp:spPr>
        <a:xfrm>
          <a:off x="1437095" y="2349097"/>
          <a:ext cx="2696438" cy="503895"/>
        </a:xfrm>
        <a:custGeom>
          <a:avLst/>
          <a:gdLst/>
          <a:ahLst/>
          <a:cxnLst/>
          <a:rect l="0" t="0" r="0" b="0"/>
          <a:pathLst>
            <a:path>
              <a:moveTo>
                <a:pt x="2696438" y="0"/>
              </a:moveTo>
              <a:lnTo>
                <a:pt x="2696438" y="300293"/>
              </a:lnTo>
              <a:lnTo>
                <a:pt x="0" y="300293"/>
              </a:lnTo>
              <a:lnTo>
                <a:pt x="0" y="503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CD08-2673-4586-BA19-08A92A57429D}">
      <dsp:nvSpPr>
        <dsp:cNvPr id="0" name=""/>
        <dsp:cNvSpPr/>
      </dsp:nvSpPr>
      <dsp:spPr>
        <a:xfrm>
          <a:off x="4133533" y="972359"/>
          <a:ext cx="1173135" cy="407204"/>
        </a:xfrm>
        <a:custGeom>
          <a:avLst/>
          <a:gdLst/>
          <a:ahLst/>
          <a:cxnLst/>
          <a:rect l="0" t="0" r="0" b="0"/>
          <a:pathLst>
            <a:path>
              <a:moveTo>
                <a:pt x="1173135" y="0"/>
              </a:moveTo>
              <a:lnTo>
                <a:pt x="1173135" y="203602"/>
              </a:lnTo>
              <a:lnTo>
                <a:pt x="0" y="203602"/>
              </a:lnTo>
              <a:lnTo>
                <a:pt x="0" y="407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13CA7-11E7-4172-A279-25770DA011A9}">
      <dsp:nvSpPr>
        <dsp:cNvPr id="0" name=""/>
        <dsp:cNvSpPr/>
      </dsp:nvSpPr>
      <dsp:spPr>
        <a:xfrm>
          <a:off x="3983934" y="2825"/>
          <a:ext cx="2645470" cy="969533"/>
        </a:xfrm>
        <a:prstGeom prst="rect">
          <a:avLst/>
        </a:prstGeom>
        <a:solidFill>
          <a:srgbClr val="B5E9D8"/>
        </a:solidFill>
        <a:ln w="38100" cap="flat" cmpd="sng" algn="ctr">
          <a:solidFill>
            <a:srgbClr val="55AF8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altLang="en-US" sz="2000" kern="1200" dirty="0" smtClean="0">
              <a:solidFill>
                <a:schemeClr val="accent4"/>
              </a:solidFill>
            </a:rPr>
            <a:t>Χρηματοοικονομική Πληροφόρηση</a:t>
          </a:r>
          <a:endParaRPr lang="en-US" sz="2000" kern="1200" dirty="0">
            <a:solidFill>
              <a:schemeClr val="accent4"/>
            </a:solidFill>
          </a:endParaRPr>
        </a:p>
      </dsp:txBody>
      <dsp:txXfrm>
        <a:off x="3983934" y="2825"/>
        <a:ext cx="2645470" cy="969533"/>
      </dsp:txXfrm>
    </dsp:sp>
    <dsp:sp modelId="{7990CDEF-3281-4A6E-9503-92FFE57C1A81}">
      <dsp:nvSpPr>
        <dsp:cNvPr id="0" name=""/>
        <dsp:cNvSpPr/>
      </dsp:nvSpPr>
      <dsp:spPr>
        <a:xfrm>
          <a:off x="2800036" y="1379564"/>
          <a:ext cx="2666993" cy="969533"/>
        </a:xfrm>
        <a:prstGeom prst="rect">
          <a:avLst/>
        </a:prstGeom>
        <a:solidFill>
          <a:srgbClr val="FCE5D8"/>
        </a:solidFill>
        <a:ln w="28575" cap="flat" cmpd="sng" algn="ctr">
          <a:solidFill>
            <a:srgbClr val="F57F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accent4"/>
              </a:solidFill>
            </a:rPr>
            <a:t>Κόστος Παραγωγής</a:t>
          </a:r>
          <a:endParaRPr lang="el-GR" sz="2000" kern="1200" dirty="0" smtClean="0">
            <a:solidFill>
              <a:schemeClr val="accent4"/>
            </a:solidFill>
          </a:endParaRPr>
        </a:p>
        <a:p>
          <a:pPr lvl="0" algn="ctr" defTabSz="889000">
            <a:lnSpc>
              <a:spcPct val="90000"/>
            </a:lnSpc>
            <a:spcBef>
              <a:spcPct val="0"/>
            </a:spcBef>
            <a:spcAft>
              <a:spcPct val="35000"/>
            </a:spcAft>
          </a:pPr>
          <a:r>
            <a:rPr lang="el-GR" sz="2000" kern="1200" dirty="0" smtClean="0">
              <a:solidFill>
                <a:schemeClr val="accent4"/>
              </a:solidFill>
            </a:rPr>
            <a:t>(Κόστος </a:t>
          </a:r>
          <a:r>
            <a:rPr lang="el-GR" sz="2000" kern="1200" dirty="0" smtClean="0">
              <a:solidFill>
                <a:schemeClr val="accent4"/>
              </a:solidFill>
            </a:rPr>
            <a:t>Πωληθέντων)</a:t>
          </a:r>
          <a:endParaRPr lang="en-US" sz="2000" kern="1200" dirty="0">
            <a:solidFill>
              <a:schemeClr val="accent4"/>
            </a:solidFill>
          </a:endParaRPr>
        </a:p>
      </dsp:txBody>
      <dsp:txXfrm>
        <a:off x="2800036" y="1379564"/>
        <a:ext cx="2666993" cy="969533"/>
      </dsp:txXfrm>
    </dsp:sp>
    <dsp:sp modelId="{D51C5972-D049-48D0-B124-B045926AD393}">
      <dsp:nvSpPr>
        <dsp:cNvPr id="0" name=""/>
        <dsp:cNvSpPr/>
      </dsp:nvSpPr>
      <dsp:spPr>
        <a:xfrm>
          <a:off x="467561" y="2852993"/>
          <a:ext cx="1939067" cy="969533"/>
        </a:xfrm>
        <a:prstGeom prst="rect">
          <a:avLst/>
        </a:prstGeom>
        <a:solidFill>
          <a:schemeClr val="tx1">
            <a:lumMod val="20000"/>
            <a:lumOff val="80000"/>
          </a:schemeClr>
        </a:solidFill>
        <a:ln w="28575" cap="flat" cmpd="sng" algn="ctr">
          <a:solidFill>
            <a:schemeClr val="tx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accent4"/>
              </a:solidFill>
            </a:rPr>
            <a:t>Άμεσα Υλικά</a:t>
          </a:r>
          <a:endParaRPr lang="en-US" sz="2000" kern="1200" dirty="0">
            <a:solidFill>
              <a:schemeClr val="accent4"/>
            </a:solidFill>
          </a:endParaRPr>
        </a:p>
      </dsp:txBody>
      <dsp:txXfrm>
        <a:off x="467561" y="2852993"/>
        <a:ext cx="1939067" cy="969533"/>
      </dsp:txXfrm>
    </dsp:sp>
    <dsp:sp modelId="{54CDB2F2-2A0E-46CD-BC5F-60E7C3F2C304}">
      <dsp:nvSpPr>
        <dsp:cNvPr id="0" name=""/>
        <dsp:cNvSpPr/>
      </dsp:nvSpPr>
      <dsp:spPr>
        <a:xfrm>
          <a:off x="2782206" y="2815802"/>
          <a:ext cx="1939067" cy="969533"/>
        </a:xfrm>
        <a:prstGeom prst="rect">
          <a:avLst/>
        </a:prstGeom>
        <a:solidFill>
          <a:schemeClr val="tx1">
            <a:lumMod val="20000"/>
            <a:lumOff val="80000"/>
          </a:schemeClr>
        </a:solidFill>
        <a:ln w="28575" cap="flat" cmpd="sng" algn="ctr">
          <a:solidFill>
            <a:schemeClr val="tx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accent4"/>
              </a:solidFill>
            </a:rPr>
            <a:t>Άμεση Εργασία</a:t>
          </a:r>
          <a:endParaRPr lang="en-US" sz="2000" kern="1200" dirty="0">
            <a:solidFill>
              <a:schemeClr val="accent4"/>
            </a:solidFill>
          </a:endParaRPr>
        </a:p>
      </dsp:txBody>
      <dsp:txXfrm>
        <a:off x="2782206" y="2815802"/>
        <a:ext cx="1939067" cy="969533"/>
      </dsp:txXfrm>
    </dsp:sp>
    <dsp:sp modelId="{257D40BD-9916-4355-83B1-6378C3A80E6A}">
      <dsp:nvSpPr>
        <dsp:cNvPr id="0" name=""/>
        <dsp:cNvSpPr/>
      </dsp:nvSpPr>
      <dsp:spPr>
        <a:xfrm>
          <a:off x="1677171" y="4135866"/>
          <a:ext cx="1939067" cy="969533"/>
        </a:xfrm>
        <a:prstGeom prst="rect">
          <a:avLst/>
        </a:prstGeom>
        <a:solidFill>
          <a:schemeClr val="bg1">
            <a:lumMod val="85000"/>
          </a:schemeClr>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accent4"/>
              </a:solidFill>
            </a:rPr>
            <a:t>Αρχικά </a:t>
          </a:r>
          <a:r>
            <a:rPr lang="el-GR" sz="2000" kern="1200" dirty="0" smtClean="0">
              <a:solidFill>
                <a:schemeClr val="accent4"/>
              </a:solidFill>
            </a:rPr>
            <a:t>κόστη</a:t>
          </a:r>
          <a:endParaRPr lang="en-US" sz="2000" kern="1200" dirty="0">
            <a:solidFill>
              <a:schemeClr val="accent4"/>
            </a:solidFill>
          </a:endParaRPr>
        </a:p>
      </dsp:txBody>
      <dsp:txXfrm>
        <a:off x="1677171" y="4135866"/>
        <a:ext cx="1939067" cy="969533"/>
      </dsp:txXfrm>
    </dsp:sp>
    <dsp:sp modelId="{FA84BB13-AEAC-4680-83BF-A43699D3707E}">
      <dsp:nvSpPr>
        <dsp:cNvPr id="0" name=""/>
        <dsp:cNvSpPr/>
      </dsp:nvSpPr>
      <dsp:spPr>
        <a:xfrm>
          <a:off x="4011905" y="4133040"/>
          <a:ext cx="1939067" cy="969533"/>
        </a:xfrm>
        <a:prstGeom prst="rect">
          <a:avLst/>
        </a:prstGeom>
        <a:solidFill>
          <a:schemeClr val="bg1">
            <a:lumMod val="85000"/>
          </a:schemeClr>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accent4"/>
              </a:solidFill>
            </a:rPr>
            <a:t>Κόστη Μετατροπής</a:t>
          </a:r>
          <a:endParaRPr lang="en-US" sz="2000" kern="1200" dirty="0">
            <a:solidFill>
              <a:schemeClr val="accent4"/>
            </a:solidFill>
          </a:endParaRPr>
        </a:p>
      </dsp:txBody>
      <dsp:txXfrm>
        <a:off x="4011905" y="4133040"/>
        <a:ext cx="1939067" cy="969533"/>
      </dsp:txXfrm>
    </dsp:sp>
    <dsp:sp modelId="{15F94CD9-BD94-45B4-9820-27CECF0B3EE4}">
      <dsp:nvSpPr>
        <dsp:cNvPr id="0" name=""/>
        <dsp:cNvSpPr/>
      </dsp:nvSpPr>
      <dsp:spPr>
        <a:xfrm>
          <a:off x="5185041" y="2756302"/>
          <a:ext cx="2589527" cy="969533"/>
        </a:xfrm>
        <a:prstGeom prst="rect">
          <a:avLst/>
        </a:prstGeom>
        <a:solidFill>
          <a:schemeClr val="tx1">
            <a:lumMod val="20000"/>
            <a:lumOff val="80000"/>
          </a:schemeClr>
        </a:solidFill>
        <a:ln w="28575" cap="flat" cmpd="sng" algn="ctr">
          <a:solidFill>
            <a:schemeClr val="tx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accent4"/>
              </a:solidFill>
            </a:rPr>
            <a:t>Γενικά Βιομηχανικά Έξοδα</a:t>
          </a:r>
          <a:endParaRPr lang="en-US" sz="2000" kern="1200" dirty="0">
            <a:solidFill>
              <a:schemeClr val="accent4"/>
            </a:solidFill>
          </a:endParaRPr>
        </a:p>
      </dsp:txBody>
      <dsp:txXfrm>
        <a:off x="5185041" y="2756302"/>
        <a:ext cx="2589527" cy="969533"/>
      </dsp:txXfrm>
    </dsp:sp>
    <dsp:sp modelId="{556DBBC7-CDEC-47F2-B455-524337655CE4}">
      <dsp:nvSpPr>
        <dsp:cNvPr id="0" name=""/>
        <dsp:cNvSpPr/>
      </dsp:nvSpPr>
      <dsp:spPr>
        <a:xfrm>
          <a:off x="5874234" y="1379564"/>
          <a:ext cx="1939067" cy="969533"/>
        </a:xfrm>
        <a:prstGeom prst="rect">
          <a:avLst/>
        </a:prstGeom>
        <a:solidFill>
          <a:srgbClr val="FCE5D8"/>
        </a:solidFill>
        <a:ln w="28575" cap="flat" cmpd="sng" algn="ctr">
          <a:solidFill>
            <a:srgbClr val="F57F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accent4"/>
              </a:solidFill>
            </a:rPr>
            <a:t>Κόστη Περιόδου</a:t>
          </a:r>
        </a:p>
        <a:p>
          <a:pPr lvl="0" algn="ctr" defTabSz="889000">
            <a:lnSpc>
              <a:spcPct val="90000"/>
            </a:lnSpc>
            <a:spcBef>
              <a:spcPct val="0"/>
            </a:spcBef>
            <a:spcAft>
              <a:spcPct val="35000"/>
            </a:spcAft>
          </a:pPr>
          <a:r>
            <a:rPr lang="el-GR" sz="2000" kern="1200" dirty="0" smtClean="0">
              <a:solidFill>
                <a:schemeClr val="accent4"/>
              </a:solidFill>
            </a:rPr>
            <a:t>(Λειτουργικά Έξοδα)</a:t>
          </a:r>
          <a:endParaRPr lang="en-US" sz="2000" kern="1200" dirty="0">
            <a:solidFill>
              <a:schemeClr val="accent4"/>
            </a:solidFill>
          </a:endParaRPr>
        </a:p>
      </dsp:txBody>
      <dsp:txXfrm>
        <a:off x="5874234" y="1379564"/>
        <a:ext cx="1939067" cy="9695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C671862-2933-4D26-B7EC-33A61A634AD4}" type="datetimeFigureOut">
              <a:rPr lang="en-US" altLang="en-US"/>
              <a:pPr/>
              <a:t>1/2/18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078676-372E-465F-AECA-521661665D46}" type="slidenum">
              <a:rPr lang="en-US" altLang="en-US"/>
              <a:pPr/>
              <a:t>‹#›</a:t>
            </a:fld>
            <a:endParaRPr lang="en-US" altLang="en-US"/>
          </a:p>
        </p:txBody>
      </p:sp>
    </p:spTree>
    <p:extLst>
      <p:ext uri="{BB962C8B-B14F-4D97-AF65-F5344CB8AC3E}">
        <p14:creationId xmlns:p14="http://schemas.microsoft.com/office/powerpoint/2010/main" val="26241823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295B01E-B87D-46D1-9C11-273CFAF8CC87}" type="datetimeFigureOut">
              <a:rPr lang="en-US" altLang="en-US"/>
              <a:pPr/>
              <a:t>1/2/18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7CED92-0AFD-4390-AE4A-5C741D342E68}" type="slidenum">
              <a:rPr lang="en-US" altLang="en-US"/>
              <a:pPr/>
              <a:t>‹#›</a:t>
            </a:fld>
            <a:endParaRPr lang="en-US" altLang="en-US"/>
          </a:p>
        </p:txBody>
      </p:sp>
    </p:spTree>
    <p:extLst>
      <p:ext uri="{BB962C8B-B14F-4D97-AF65-F5344CB8AC3E}">
        <p14:creationId xmlns:p14="http://schemas.microsoft.com/office/powerpoint/2010/main" val="201673294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18ABA-EA76-45B6-AEE0-22DE8CAF5797}" type="slidenum">
              <a:rPr lang="en-US" altLang="en-US" smtClean="0"/>
              <a:pPr>
                <a:defRPr/>
              </a:pPr>
              <a:t>18</a:t>
            </a:fld>
            <a:endParaRPr lang="en-US" altLang="en-US"/>
          </a:p>
        </p:txBody>
      </p:sp>
    </p:spTree>
    <p:extLst>
      <p:ext uri="{BB962C8B-B14F-4D97-AF65-F5344CB8AC3E}">
        <p14:creationId xmlns:p14="http://schemas.microsoft.com/office/powerpoint/2010/main" val="319430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CED92-0AFD-4390-AE4A-5C741D342E68}" type="slidenum">
              <a:rPr lang="en-US" altLang="en-US" smtClean="0"/>
              <a:pPr/>
              <a:t>23</a:t>
            </a:fld>
            <a:endParaRPr lang="en-US" altLang="en-US"/>
          </a:p>
        </p:txBody>
      </p:sp>
    </p:spTree>
    <p:extLst>
      <p:ext uri="{BB962C8B-B14F-4D97-AF65-F5344CB8AC3E}">
        <p14:creationId xmlns:p14="http://schemas.microsoft.com/office/powerpoint/2010/main" val="84003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18ABA-EA76-45B6-AEE0-22DE8CAF5797}" type="slidenum">
              <a:rPr lang="en-US" altLang="en-US" smtClean="0"/>
              <a:pPr>
                <a:defRPr/>
              </a:pPr>
              <a:t>41</a:t>
            </a:fld>
            <a:endParaRPr lang="en-US" altLang="en-US"/>
          </a:p>
        </p:txBody>
      </p:sp>
    </p:spTree>
    <p:extLst>
      <p:ext uri="{BB962C8B-B14F-4D97-AF65-F5344CB8AC3E}">
        <p14:creationId xmlns:p14="http://schemas.microsoft.com/office/powerpoint/2010/main" val="236317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18ABA-EA76-45B6-AEE0-22DE8CAF5797}" type="slidenum">
              <a:rPr lang="en-US" altLang="en-US" smtClean="0"/>
              <a:pPr>
                <a:defRPr/>
              </a:pPr>
              <a:t>48</a:t>
            </a:fld>
            <a:endParaRPr lang="en-US" altLang="en-US"/>
          </a:p>
        </p:txBody>
      </p:sp>
    </p:spTree>
    <p:extLst>
      <p:ext uri="{BB962C8B-B14F-4D97-AF65-F5344CB8AC3E}">
        <p14:creationId xmlns:p14="http://schemas.microsoft.com/office/powerpoint/2010/main" val="261605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18ABA-EA76-45B6-AEE0-22DE8CAF5797}" type="slidenum">
              <a:rPr lang="en-US" altLang="en-US" smtClean="0"/>
              <a:pPr>
                <a:defRPr/>
              </a:pPr>
              <a:t>58</a:t>
            </a:fld>
            <a:endParaRPr lang="en-US" altLang="en-US"/>
          </a:p>
        </p:txBody>
      </p:sp>
    </p:spTree>
    <p:extLst>
      <p:ext uri="{BB962C8B-B14F-4D97-AF65-F5344CB8AC3E}">
        <p14:creationId xmlns:p14="http://schemas.microsoft.com/office/powerpoint/2010/main" val="187969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18ABA-EA76-45B6-AEE0-22DE8CAF5797}" type="slidenum">
              <a:rPr lang="en-US" altLang="en-US" smtClean="0"/>
              <a:pPr>
                <a:defRPr/>
              </a:pPr>
              <a:t>62</a:t>
            </a:fld>
            <a:endParaRPr lang="en-US" altLang="en-US"/>
          </a:p>
        </p:txBody>
      </p:sp>
    </p:spTree>
    <p:extLst>
      <p:ext uri="{BB962C8B-B14F-4D97-AF65-F5344CB8AC3E}">
        <p14:creationId xmlns:p14="http://schemas.microsoft.com/office/powerpoint/2010/main" val="127432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a:solidFill>
                  <a:srgbClr val="808080"/>
                </a:solidFill>
              </a:defRPr>
            </a:lvl1pPr>
          </a:lstStyle>
          <a:p>
            <a:r>
              <a:rPr lang="en-US" altLang="en-US"/>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64665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00E42B1-2297-4D13-8771-D57B3BEAEAE2}" type="slidenum">
              <a:rPr lang="en-US" altLang="en-US"/>
              <a:pPr/>
              <a:t>‹#›</a:t>
            </a:fld>
            <a:endParaRPr lang="en-US" altLang="en-US"/>
          </a:p>
        </p:txBody>
      </p:sp>
    </p:spTree>
    <p:extLst>
      <p:ext uri="{BB962C8B-B14F-4D97-AF65-F5344CB8AC3E}">
        <p14:creationId xmlns:p14="http://schemas.microsoft.com/office/powerpoint/2010/main" val="167367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F563762-FCFC-4FB4-9F1E-E67AC66FD000}" type="slidenum">
              <a:rPr lang="en-US" altLang="en-US"/>
              <a:pPr/>
              <a:t>‹#›</a:t>
            </a:fld>
            <a:endParaRPr lang="en-US" altLang="en-US"/>
          </a:p>
        </p:txBody>
      </p:sp>
    </p:spTree>
    <p:extLst>
      <p:ext uri="{BB962C8B-B14F-4D97-AF65-F5344CB8AC3E}">
        <p14:creationId xmlns:p14="http://schemas.microsoft.com/office/powerpoint/2010/main" val="25709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309CCD6-C1F6-4AE6-BE07-49D92AD9133A}" type="slidenum">
              <a:rPr lang="en-US" altLang="en-US"/>
              <a:pPr/>
              <a:t>‹#›</a:t>
            </a:fld>
            <a:endParaRPr lang="en-US" altLang="en-US"/>
          </a:p>
        </p:txBody>
      </p:sp>
    </p:spTree>
    <p:extLst>
      <p:ext uri="{BB962C8B-B14F-4D97-AF65-F5344CB8AC3E}">
        <p14:creationId xmlns:p14="http://schemas.microsoft.com/office/powerpoint/2010/main" val="106993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E8FC435-F24B-4DD7-B2D4-2399ABAE2BFC}" type="slidenum">
              <a:rPr lang="en-US" altLang="en-US"/>
              <a:pPr/>
              <a:t>‹#›</a:t>
            </a:fld>
            <a:endParaRPr lang="en-US" altLang="en-US"/>
          </a:p>
        </p:txBody>
      </p:sp>
    </p:spTree>
    <p:extLst>
      <p:ext uri="{BB962C8B-B14F-4D97-AF65-F5344CB8AC3E}">
        <p14:creationId xmlns:p14="http://schemas.microsoft.com/office/powerpoint/2010/main" val="1229985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732D334-545F-402C-93E1-3B44EBBC3866}" type="slidenum">
              <a:rPr lang="en-US" altLang="en-US"/>
              <a:pPr/>
              <a:t>‹#›</a:t>
            </a:fld>
            <a:endParaRPr lang="en-US" altLang="en-US"/>
          </a:p>
        </p:txBody>
      </p:sp>
    </p:spTree>
    <p:extLst>
      <p:ext uri="{BB962C8B-B14F-4D97-AF65-F5344CB8AC3E}">
        <p14:creationId xmlns:p14="http://schemas.microsoft.com/office/powerpoint/2010/main" val="301675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DA9B7D8-7847-4DAD-85B4-78A6EC194EA0}" type="slidenum">
              <a:rPr lang="en-US" altLang="en-US"/>
              <a:pPr/>
              <a:t>‹#›</a:t>
            </a:fld>
            <a:endParaRPr lang="en-US" altLang="en-US"/>
          </a:p>
        </p:txBody>
      </p:sp>
    </p:spTree>
    <p:extLst>
      <p:ext uri="{BB962C8B-B14F-4D97-AF65-F5344CB8AC3E}">
        <p14:creationId xmlns:p14="http://schemas.microsoft.com/office/powerpoint/2010/main" val="171378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165C42B-9C1B-4D04-A200-E3048A684526}" type="slidenum">
              <a:rPr lang="en-US" altLang="en-US"/>
              <a:pPr/>
              <a:t>‹#›</a:t>
            </a:fld>
            <a:endParaRPr lang="en-US" altLang="en-US"/>
          </a:p>
        </p:txBody>
      </p:sp>
    </p:spTree>
    <p:extLst>
      <p:ext uri="{BB962C8B-B14F-4D97-AF65-F5344CB8AC3E}">
        <p14:creationId xmlns:p14="http://schemas.microsoft.com/office/powerpoint/2010/main" val="3249593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a:lvl1pPr>
          </a:lstStyle>
          <a:p>
            <a:r>
              <a:rPr lang="en-US" altLang="en-US"/>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13166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F4979D0-ED87-4A98-8413-541318BA6005}" type="slidenum">
              <a:rPr lang="en-US" altLang="en-US"/>
              <a:pPr/>
              <a:t>‹#›</a:t>
            </a:fld>
            <a:endParaRPr lang="en-US" altLang="en-US"/>
          </a:p>
        </p:txBody>
      </p:sp>
    </p:spTree>
    <p:extLst>
      <p:ext uri="{BB962C8B-B14F-4D97-AF65-F5344CB8AC3E}">
        <p14:creationId xmlns:p14="http://schemas.microsoft.com/office/powerpoint/2010/main" val="2705589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B247B4B-B808-4FB0-8D12-AF17846F4202}" type="slidenum">
              <a:rPr lang="en-US" altLang="en-US"/>
              <a:pPr/>
              <a:t>‹#›</a:t>
            </a:fld>
            <a:endParaRPr lang="en-US" altLang="en-US"/>
          </a:p>
        </p:txBody>
      </p:sp>
    </p:spTree>
    <p:extLst>
      <p:ext uri="{BB962C8B-B14F-4D97-AF65-F5344CB8AC3E}">
        <p14:creationId xmlns:p14="http://schemas.microsoft.com/office/powerpoint/2010/main" val="57967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16BAF7F-1505-44F8-AA5D-24B2E91137B5}" type="slidenum">
              <a:rPr lang="en-US" altLang="en-US"/>
              <a:pPr/>
              <a:t>‹#›</a:t>
            </a:fld>
            <a:endParaRPr lang="en-US" altLang="en-US"/>
          </a:p>
        </p:txBody>
      </p:sp>
    </p:spTree>
    <p:extLst>
      <p:ext uri="{BB962C8B-B14F-4D97-AF65-F5344CB8AC3E}">
        <p14:creationId xmlns:p14="http://schemas.microsoft.com/office/powerpoint/2010/main" val="3215983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56100A-DC79-4D38-9739-E41C622DF94F}" type="slidenum">
              <a:rPr lang="en-US" altLang="en-US"/>
              <a:pPr/>
              <a:t>‹#›</a:t>
            </a:fld>
            <a:endParaRPr lang="en-US" altLang="en-US"/>
          </a:p>
        </p:txBody>
      </p:sp>
    </p:spTree>
    <p:extLst>
      <p:ext uri="{BB962C8B-B14F-4D97-AF65-F5344CB8AC3E}">
        <p14:creationId xmlns:p14="http://schemas.microsoft.com/office/powerpoint/2010/main" val="2280162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AAB75F1-DBE7-4997-A19A-3BBEB4A41C53}" type="slidenum">
              <a:rPr lang="en-US" altLang="en-US"/>
              <a:pPr/>
              <a:t>‹#›</a:t>
            </a:fld>
            <a:endParaRPr lang="en-US" altLang="en-US"/>
          </a:p>
        </p:txBody>
      </p:sp>
    </p:spTree>
    <p:extLst>
      <p:ext uri="{BB962C8B-B14F-4D97-AF65-F5344CB8AC3E}">
        <p14:creationId xmlns:p14="http://schemas.microsoft.com/office/powerpoint/2010/main" val="884094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a:lvl1pPr>
          </a:lstStyle>
          <a:p>
            <a:r>
              <a:rPr lang="en-US" altLang="en-US"/>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755776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B98E821-8BB8-49CC-81C3-DBC459E48C96}" type="slidenum">
              <a:rPr lang="en-US" altLang="en-US"/>
              <a:pPr/>
              <a:t>‹#›</a:t>
            </a:fld>
            <a:endParaRPr lang="en-US" altLang="en-US"/>
          </a:p>
        </p:txBody>
      </p:sp>
    </p:spTree>
    <p:extLst>
      <p:ext uri="{BB962C8B-B14F-4D97-AF65-F5344CB8AC3E}">
        <p14:creationId xmlns:p14="http://schemas.microsoft.com/office/powerpoint/2010/main" val="100267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3818EE0-352D-41A6-BBC5-28D7305A7088}" type="slidenum">
              <a:rPr lang="en-US" altLang="en-US"/>
              <a:pPr/>
              <a:t>‹#›</a:t>
            </a:fld>
            <a:endParaRPr lang="en-US" altLang="en-US"/>
          </a:p>
        </p:txBody>
      </p:sp>
    </p:spTree>
    <p:extLst>
      <p:ext uri="{BB962C8B-B14F-4D97-AF65-F5344CB8AC3E}">
        <p14:creationId xmlns:p14="http://schemas.microsoft.com/office/powerpoint/2010/main" val="2193042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AF39505-EE60-407C-93AC-DAF5163A8227}" type="slidenum">
              <a:rPr lang="en-US" altLang="en-US"/>
              <a:pPr/>
              <a:t>‹#›</a:t>
            </a:fld>
            <a:endParaRPr lang="en-US" altLang="en-US"/>
          </a:p>
        </p:txBody>
      </p:sp>
    </p:spTree>
    <p:extLst>
      <p:ext uri="{BB962C8B-B14F-4D97-AF65-F5344CB8AC3E}">
        <p14:creationId xmlns:p14="http://schemas.microsoft.com/office/powerpoint/2010/main" val="3014261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3421019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BAAF938-8ECB-4ABF-8700-4BA620CD8F6F}" type="slidenum">
              <a:rPr lang="en-US" altLang="en-US"/>
              <a:pPr/>
              <a:t>‹#›</a:t>
            </a:fld>
            <a:endParaRPr lang="en-US" altLang="en-US"/>
          </a:p>
        </p:txBody>
      </p:sp>
    </p:spTree>
    <p:extLst>
      <p:ext uri="{BB962C8B-B14F-4D97-AF65-F5344CB8AC3E}">
        <p14:creationId xmlns:p14="http://schemas.microsoft.com/office/powerpoint/2010/main" val="2779588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DD4916D-9674-4C0E-9216-06B4A0CF9810}" type="slidenum">
              <a:rPr lang="en-US" altLang="en-US"/>
              <a:pPr/>
              <a:t>‹#›</a:t>
            </a:fld>
            <a:endParaRPr lang="en-US" altLang="en-US"/>
          </a:p>
        </p:txBody>
      </p:sp>
    </p:spTree>
    <p:extLst>
      <p:ext uri="{BB962C8B-B14F-4D97-AF65-F5344CB8AC3E}">
        <p14:creationId xmlns:p14="http://schemas.microsoft.com/office/powerpoint/2010/main" val="3662561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A8275D9-6B95-4986-BAD2-F038C919C7FB}" type="slidenum">
              <a:rPr lang="en-US" altLang="en-US"/>
              <a:pPr/>
              <a:t>‹#›</a:t>
            </a:fld>
            <a:endParaRPr lang="en-US" altLang="en-US"/>
          </a:p>
        </p:txBody>
      </p:sp>
    </p:spTree>
    <p:extLst>
      <p:ext uri="{BB962C8B-B14F-4D97-AF65-F5344CB8AC3E}">
        <p14:creationId xmlns:p14="http://schemas.microsoft.com/office/powerpoint/2010/main" val="366778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DA31B5A-A84C-42C0-9024-9E38C6E55CAB}" type="slidenum">
              <a:rPr lang="en-US" altLang="en-US"/>
              <a:pPr/>
              <a:t>‹#›</a:t>
            </a:fld>
            <a:endParaRPr lang="en-US" altLang="en-US"/>
          </a:p>
        </p:txBody>
      </p:sp>
    </p:spTree>
    <p:extLst>
      <p:ext uri="{BB962C8B-B14F-4D97-AF65-F5344CB8AC3E}">
        <p14:creationId xmlns:p14="http://schemas.microsoft.com/office/powerpoint/2010/main" val="854170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B6EA7BF-A940-4C28-A8EE-B1339BE41341}" type="slidenum">
              <a:rPr lang="en-US" altLang="en-US"/>
              <a:pPr/>
              <a:t>‹#›</a:t>
            </a:fld>
            <a:endParaRPr lang="en-US" altLang="en-US"/>
          </a:p>
        </p:txBody>
      </p:sp>
    </p:spTree>
    <p:extLst>
      <p:ext uri="{BB962C8B-B14F-4D97-AF65-F5344CB8AC3E}">
        <p14:creationId xmlns:p14="http://schemas.microsoft.com/office/powerpoint/2010/main" val="2111676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DC8344A-120A-44E3-9BCC-B10362FE5C4E}" type="slidenum">
              <a:rPr lang="en-US" altLang="en-US"/>
              <a:pPr/>
              <a:t>‹#›</a:t>
            </a:fld>
            <a:endParaRPr lang="en-US" altLang="en-US"/>
          </a:p>
        </p:txBody>
      </p:sp>
    </p:spTree>
    <p:extLst>
      <p:ext uri="{BB962C8B-B14F-4D97-AF65-F5344CB8AC3E}">
        <p14:creationId xmlns:p14="http://schemas.microsoft.com/office/powerpoint/2010/main" val="79801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r>
              <a:rPr lang="en-US" altLang="en-US"/>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563457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6D6F2BA-2745-4D09-86AA-F9BECBE2ADFD}" type="slidenum">
              <a:rPr lang="en-US" altLang="en-US"/>
              <a:pPr/>
              <a:t>‹#›</a:t>
            </a:fld>
            <a:endParaRPr lang="en-US" altLang="en-US"/>
          </a:p>
        </p:txBody>
      </p:sp>
    </p:spTree>
    <p:extLst>
      <p:ext uri="{BB962C8B-B14F-4D97-AF65-F5344CB8AC3E}">
        <p14:creationId xmlns:p14="http://schemas.microsoft.com/office/powerpoint/2010/main" val="3266144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CA22ADE-8E76-4126-9FD4-781F62CDDDAE}" type="slidenum">
              <a:rPr lang="en-US" altLang="en-US"/>
              <a:pPr/>
              <a:t>‹#›</a:t>
            </a:fld>
            <a:endParaRPr lang="en-US" altLang="en-US"/>
          </a:p>
        </p:txBody>
      </p:sp>
    </p:spTree>
    <p:extLst>
      <p:ext uri="{BB962C8B-B14F-4D97-AF65-F5344CB8AC3E}">
        <p14:creationId xmlns:p14="http://schemas.microsoft.com/office/powerpoint/2010/main" val="1976269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787F2B6-03B1-4BA8-A844-DA2574621BB8}" type="slidenum">
              <a:rPr lang="en-US" altLang="en-US"/>
              <a:pPr/>
              <a:t>‹#›</a:t>
            </a:fld>
            <a:endParaRPr lang="en-US" altLang="en-US"/>
          </a:p>
        </p:txBody>
      </p:sp>
    </p:spTree>
    <p:extLst>
      <p:ext uri="{BB962C8B-B14F-4D97-AF65-F5344CB8AC3E}">
        <p14:creationId xmlns:p14="http://schemas.microsoft.com/office/powerpoint/2010/main" val="4058135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206389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687AC1B-5F1D-41D7-90B9-42FFAC14BC30}" type="slidenum">
              <a:rPr lang="en-US" altLang="en-US"/>
              <a:pPr/>
              <a:t>‹#›</a:t>
            </a:fld>
            <a:endParaRPr lang="en-US" altLang="en-US"/>
          </a:p>
        </p:txBody>
      </p:sp>
    </p:spTree>
    <p:extLst>
      <p:ext uri="{BB962C8B-B14F-4D97-AF65-F5344CB8AC3E}">
        <p14:creationId xmlns:p14="http://schemas.microsoft.com/office/powerpoint/2010/main" val="661438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CF7A5EF-AB00-4486-A2B9-37D4A15109CD}" type="slidenum">
              <a:rPr lang="en-US" altLang="en-US"/>
              <a:pPr/>
              <a:t>‹#›</a:t>
            </a:fld>
            <a:endParaRPr lang="en-US" altLang="en-US"/>
          </a:p>
        </p:txBody>
      </p:sp>
    </p:spTree>
    <p:extLst>
      <p:ext uri="{BB962C8B-B14F-4D97-AF65-F5344CB8AC3E}">
        <p14:creationId xmlns:p14="http://schemas.microsoft.com/office/powerpoint/2010/main" val="1926377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10D9EFC-A27B-41C2-8E80-95D8A59794E7}" type="slidenum">
              <a:rPr lang="en-US" altLang="en-US"/>
              <a:pPr/>
              <a:t>‹#›</a:t>
            </a:fld>
            <a:endParaRPr lang="en-US" altLang="en-US"/>
          </a:p>
        </p:txBody>
      </p:sp>
    </p:spTree>
    <p:extLst>
      <p:ext uri="{BB962C8B-B14F-4D97-AF65-F5344CB8AC3E}">
        <p14:creationId xmlns:p14="http://schemas.microsoft.com/office/powerpoint/2010/main" val="2274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E7E3741-41F8-4733-8199-86AF3916242A}" type="slidenum">
              <a:rPr lang="en-US" altLang="en-US"/>
              <a:pPr/>
              <a:t>‹#›</a:t>
            </a:fld>
            <a:endParaRPr lang="en-US" altLang="en-US"/>
          </a:p>
        </p:txBody>
      </p:sp>
    </p:spTree>
    <p:extLst>
      <p:ext uri="{BB962C8B-B14F-4D97-AF65-F5344CB8AC3E}">
        <p14:creationId xmlns:p14="http://schemas.microsoft.com/office/powerpoint/2010/main" val="1063752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46D8C13-A884-4B50-8C4C-400956AA7376}" type="slidenum">
              <a:rPr lang="en-US" altLang="en-US"/>
              <a:pPr/>
              <a:t>‹#›</a:t>
            </a:fld>
            <a:endParaRPr lang="en-US" altLang="en-US"/>
          </a:p>
        </p:txBody>
      </p:sp>
    </p:spTree>
    <p:extLst>
      <p:ext uri="{BB962C8B-B14F-4D97-AF65-F5344CB8AC3E}">
        <p14:creationId xmlns:p14="http://schemas.microsoft.com/office/powerpoint/2010/main" val="2123683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88E8D35-7F9C-4CC4-9C5A-22BE133FCD39}" type="slidenum">
              <a:rPr lang="en-US" altLang="en-US"/>
              <a:pPr/>
              <a:t>‹#›</a:t>
            </a:fld>
            <a:endParaRPr lang="en-US" altLang="en-US"/>
          </a:p>
        </p:txBody>
      </p:sp>
    </p:spTree>
    <p:extLst>
      <p:ext uri="{BB962C8B-B14F-4D97-AF65-F5344CB8AC3E}">
        <p14:creationId xmlns:p14="http://schemas.microsoft.com/office/powerpoint/2010/main" val="127862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a:solidFill>
                  <a:srgbClr val="808080"/>
                </a:solidFill>
              </a:defRPr>
            </a:lvl1pPr>
          </a:lstStyle>
          <a:p>
            <a:r>
              <a:rPr lang="en-US" altLang="en-US"/>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40941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9D17744-FCCA-43DC-8BC8-67F782448CD0}" type="slidenum">
              <a:rPr lang="en-US" altLang="en-US"/>
              <a:pPr/>
              <a:t>‹#›</a:t>
            </a:fld>
            <a:endParaRPr lang="en-US" altLang="en-US"/>
          </a:p>
        </p:txBody>
      </p:sp>
    </p:spTree>
    <p:extLst>
      <p:ext uri="{BB962C8B-B14F-4D97-AF65-F5344CB8AC3E}">
        <p14:creationId xmlns:p14="http://schemas.microsoft.com/office/powerpoint/2010/main" val="182899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500A274-9B4E-40E7-A47A-CD4F1B4ED12B}" type="slidenum">
              <a:rPr lang="en-US" altLang="en-US"/>
              <a:pPr/>
              <a:t>‹#›</a:t>
            </a:fld>
            <a:endParaRPr lang="en-US" altLang="en-US"/>
          </a:p>
        </p:txBody>
      </p:sp>
    </p:spTree>
    <p:extLst>
      <p:ext uri="{BB962C8B-B14F-4D97-AF65-F5344CB8AC3E}">
        <p14:creationId xmlns:p14="http://schemas.microsoft.com/office/powerpoint/2010/main" val="50827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288A238-C311-43EB-8D04-72E69D1F5B75}" type="slidenum">
              <a:rPr lang="en-US" altLang="en-US"/>
              <a:pPr/>
              <a:t>‹#›</a:t>
            </a:fld>
            <a:endParaRPr lang="en-US" altLang="en-US"/>
          </a:p>
        </p:txBody>
      </p:sp>
    </p:spTree>
    <p:extLst>
      <p:ext uri="{BB962C8B-B14F-4D97-AF65-F5344CB8AC3E}">
        <p14:creationId xmlns:p14="http://schemas.microsoft.com/office/powerpoint/2010/main" val="230884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a:t>©2014 Cengage Learning. All Rights Reserved. May not be scanned, copied or duplicated, or posted to a publicly accessible website, in whole or 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EC7EA47-0314-4805-BF50-A966F8CFFA10}" type="slidenum">
              <a:rPr lang="en-US" altLang="en-US"/>
              <a:pPr/>
              <a:t>‹#›</a:t>
            </a:fld>
            <a:endParaRPr lang="en-US" altLang="en-US"/>
          </a:p>
        </p:txBody>
      </p:sp>
    </p:spTree>
    <p:extLst>
      <p:ext uri="{BB962C8B-B14F-4D97-AF65-F5344CB8AC3E}">
        <p14:creationId xmlns:p14="http://schemas.microsoft.com/office/powerpoint/2010/main" val="36719117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jpeg"/><Relationship Id="rId13" Type="http://schemas.openxmlformats.org/officeDocument/2006/relationships/image" Target="../media/image1.jpeg"/><Relationship Id="rId14" Type="http://schemas.openxmlformats.org/officeDocument/2006/relationships/image" Target="../media/image3.jpe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4.jpe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chemeClr val="bg2"/>
                </a:solidFill>
              </a:defRPr>
            </a:lvl1pPr>
          </a:lstStyle>
          <a:p>
            <a:r>
              <a:rPr lang="en-US" altLang="en-US"/>
              <a:t>©2014 Cengage Learning. All Rights Reserved. May not be scanned, copied or duplicated, or posted to a publicly accessible website, in whole or in part. </a:t>
            </a:r>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9656" r:id="rId1"/>
    <p:sldLayoutId id="2147489657" r:id="rId2"/>
    <p:sldLayoutId id="2147489658" r:id="rId3"/>
    <p:sldLayoutId id="2147489659" r:id="rId4"/>
    <p:sldLayoutId id="2147489660" r:id="rId5"/>
    <p:sldLayoutId id="2147489661" r:id="rId6"/>
    <p:sldLayoutId id="2147489662" r:id="rId7"/>
    <p:sldLayoutId id="2147489663" r:id="rId8"/>
    <p:sldLayoutId id="2147489664" r:id="rId9"/>
    <p:sldLayoutId id="2147489665"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defRPr>
            </a:lvl1pPr>
          </a:lstStyle>
          <a:p>
            <a:r>
              <a:rPr lang="en-US" altLang="en-US"/>
              <a:t>©2014 Cengage Learning. All Rights Reserved. May not be scanned, copied or duplicated, or posted to a publicly accessible website, in whole or in part. </a:t>
            </a:r>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89666" r:id="rId1"/>
    <p:sldLayoutId id="2147489667" r:id="rId2"/>
    <p:sldLayoutId id="2147489668" r:id="rId3"/>
    <p:sldLayoutId id="2147489669" r:id="rId4"/>
    <p:sldLayoutId id="2147489670" r:id="rId5"/>
    <p:sldLayoutId id="2147489671" r:id="rId6"/>
    <p:sldLayoutId id="2147489672" r:id="rId7"/>
    <p:sldLayoutId id="2147489673" r:id="rId8"/>
    <p:sldLayoutId id="2147489674" r:id="rId9"/>
    <p:sldLayoutId id="2147489675" r:id="rId10"/>
    <p:sldLayoutId id="2147489676"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a:t>©2014 Cengage Learning. All Rights Reserved. May not be scanned, copied or duplicated, or posted to a publicly accessible website, in whole or in part. </a:t>
            </a:r>
          </a:p>
        </p:txBody>
      </p:sp>
      <p:pic>
        <p:nvPicPr>
          <p:cNvPr id="24582"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9677" r:id="rId1"/>
    <p:sldLayoutId id="2147489678" r:id="rId2"/>
    <p:sldLayoutId id="2147489679" r:id="rId3"/>
    <p:sldLayoutId id="2147489680" r:id="rId4"/>
    <p:sldLayoutId id="2147489653" r:id="rId5"/>
    <p:sldLayoutId id="2147489681" r:id="rId6"/>
    <p:sldLayoutId id="2147489682" r:id="rId7"/>
    <p:sldLayoutId id="2147489683" r:id="rId8"/>
    <p:sldLayoutId id="2147489684" r:id="rId9"/>
    <p:sldLayoutId id="2147489685"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a:t>©2014 Cengage Learning. All Rights Reserved. May not be scanned, copied or duplicated, or posted to a publicly accessible website, in whole or in part. </a:t>
            </a:r>
          </a:p>
        </p:txBody>
      </p:sp>
      <p:pic>
        <p:nvPicPr>
          <p:cNvPr id="35845"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654" r:id="rId1"/>
    <p:sldLayoutId id="2147489686" r:id="rId2"/>
    <p:sldLayoutId id="2147489687" r:id="rId3"/>
    <p:sldLayoutId id="2147489688" r:id="rId4"/>
    <p:sldLayoutId id="2147489655" r:id="rId5"/>
    <p:sldLayoutId id="2147489689" r:id="rId6"/>
    <p:sldLayoutId id="2147489690" r:id="rId7"/>
    <p:sldLayoutId id="2147489691" r:id="rId8"/>
    <p:sldLayoutId id="2147489692" r:id="rId9"/>
    <p:sldLayoutId id="2147489693"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en-US" altLang="en-US" sz="1800">
              <a:latin typeface="Arial" panose="020B0604020202020204" pitchFamily="34" charset="0"/>
              <a:cs typeface="Arial" panose="020B0604020202020204" pitchFamily="34" charset="0"/>
            </a:endParaRPr>
          </a:p>
        </p:txBody>
      </p:sp>
      <p:sp>
        <p:nvSpPr>
          <p:cNvPr id="47107"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en-US" altLang="en-US" sz="1800">
              <a:latin typeface="Arial" panose="020B0604020202020204" pitchFamily="34" charset="0"/>
              <a:cs typeface="Arial" panose="020B0604020202020204" pitchFamily="34" charset="0"/>
            </a:endParaRPr>
          </a:p>
        </p:txBody>
      </p:sp>
      <p:pic>
        <p:nvPicPr>
          <p:cNvPr id="47108"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600" b="1">
                <a:solidFill>
                  <a:srgbClr val="BE6011"/>
                </a:solidFill>
                <a:latin typeface="Arial" panose="020B0604020202020204" pitchFamily="34" charset="0"/>
              </a:rPr>
              <a:t>Needles</a:t>
            </a:r>
          </a:p>
          <a:p>
            <a:pPr eaLnBrk="1" hangingPunct="1">
              <a:spcBef>
                <a:spcPct val="0"/>
              </a:spcBef>
              <a:buClrTx/>
              <a:buFontTx/>
              <a:buNone/>
            </a:pPr>
            <a:r>
              <a:rPr lang="en-US" altLang="en-US" sz="1600" b="1">
                <a:solidFill>
                  <a:srgbClr val="BE6011"/>
                </a:solidFill>
                <a:latin typeface="Arial" panose="020B0604020202020204" pitchFamily="34" charset="0"/>
              </a:rPr>
              <a:t>Powers</a:t>
            </a:r>
          </a:p>
          <a:p>
            <a:pPr eaLnBrk="1" hangingPunct="1">
              <a:spcBef>
                <a:spcPct val="0"/>
              </a:spcBef>
              <a:buClrTx/>
              <a:buFontTx/>
              <a:buNone/>
            </a:pPr>
            <a:r>
              <a:rPr lang="en-US" altLang="en-US" sz="1600" b="1">
                <a:solidFill>
                  <a:srgbClr val="BE6011"/>
                </a:solidFill>
                <a:latin typeface="Arial" panose="020B0604020202020204" pitchFamily="34" charset="0"/>
              </a:rPr>
              <a:t>Crosson</a:t>
            </a:r>
          </a:p>
        </p:txBody>
      </p:sp>
      <p:sp>
        <p:nvSpPr>
          <p:cNvPr id="47110" name="TextBox 13"/>
          <p:cNvSpPr txBox="1">
            <a:spLocks noChangeArrowheads="1"/>
          </p:cNvSpPr>
          <p:nvPr/>
        </p:nvSpPr>
        <p:spPr bwMode="auto">
          <a:xfrm>
            <a:off x="152400" y="3657600"/>
            <a:ext cx="1905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n-US" sz="2000" b="1" dirty="0" smtClean="0">
                <a:solidFill>
                  <a:schemeClr val="bg1"/>
                </a:solidFill>
                <a:latin typeface="Arial" panose="020B0604020202020204" pitchFamily="34" charset="0"/>
              </a:rPr>
              <a:t>Διοικητική </a:t>
            </a:r>
            <a:r>
              <a:rPr lang="el-GR" altLang="en-US" sz="2000" b="1" dirty="0">
                <a:solidFill>
                  <a:schemeClr val="bg1"/>
                </a:solidFill>
                <a:latin typeface="Arial" panose="020B0604020202020204" pitchFamily="34" charset="0"/>
              </a:rPr>
              <a:t>Λογιστική</a:t>
            </a:r>
            <a:endParaRPr lang="en-US" altLang="en-US" sz="2000" b="1" dirty="0">
              <a:solidFill>
                <a:schemeClr val="bg1"/>
              </a:solidFill>
              <a:latin typeface="Arial" panose="020B0604020202020204" pitchFamily="34" charset="0"/>
            </a:endParaRPr>
          </a:p>
          <a:p>
            <a:pPr eaLnBrk="1" hangingPunct="1">
              <a:spcBef>
                <a:spcPct val="0"/>
              </a:spcBef>
              <a:buClrTx/>
              <a:buFontTx/>
              <a:buNone/>
            </a:pPr>
            <a:endParaRPr lang="en-US" altLang="en-US" sz="2000" b="1" dirty="0">
              <a:solidFill>
                <a:schemeClr val="bg1"/>
              </a:solidFill>
              <a:latin typeface="Arial" panose="020B0604020202020204" pitchFamily="34" charset="0"/>
            </a:endParaRPr>
          </a:p>
          <a:p>
            <a:pPr eaLnBrk="1" hangingPunct="1">
              <a:spcBef>
                <a:spcPct val="0"/>
              </a:spcBef>
              <a:buClrTx/>
              <a:buFontTx/>
              <a:buNone/>
            </a:pPr>
            <a:r>
              <a:rPr lang="en-US" altLang="en-US" sz="2000" b="1" dirty="0">
                <a:solidFill>
                  <a:schemeClr val="bg1"/>
                </a:solidFill>
                <a:latin typeface="Arial" panose="020B0604020202020204" pitchFamily="34" charset="0"/>
              </a:rPr>
              <a:t>10e</a:t>
            </a:r>
          </a:p>
          <a:p>
            <a:pPr eaLnBrk="1" hangingPunct="1">
              <a:spcBef>
                <a:spcPct val="0"/>
              </a:spcBef>
              <a:buClrTx/>
              <a:buFontTx/>
              <a:buNone/>
            </a:pPr>
            <a:endParaRPr lang="en-US" altLang="en-US" sz="2400" dirty="0">
              <a:solidFill>
                <a:schemeClr val="bg1"/>
              </a:solidFill>
              <a:latin typeface="Arial" panose="020B0604020202020204" pitchFamily="34" charset="0"/>
            </a:endParaRPr>
          </a:p>
        </p:txBody>
      </p:sp>
      <p:sp>
        <p:nvSpPr>
          <p:cNvPr id="47111"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endParaRPr lang="en-US" altLang="en-US" sz="1800">
              <a:latin typeface="Arial" panose="020B0604020202020204" pitchFamily="34" charset="0"/>
              <a:cs typeface="Arial" panose="020B0604020202020204" pitchFamily="34" charset="0"/>
            </a:endParaRPr>
          </a:p>
        </p:txBody>
      </p:sp>
      <p:sp>
        <p:nvSpPr>
          <p:cNvPr id="47112" name="TextBox 11"/>
          <p:cNvSpPr txBox="1">
            <a:spLocks noChangeArrowheads="1"/>
          </p:cNvSpPr>
          <p:nvPr/>
        </p:nvSpPr>
        <p:spPr bwMode="auto">
          <a:xfrm>
            <a:off x="2286000" y="1143000"/>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n-US" sz="4000">
                <a:solidFill>
                  <a:schemeClr val="tx2"/>
                </a:solidFill>
                <a:latin typeface="Arial" panose="020B0604020202020204" pitchFamily="34" charset="0"/>
              </a:rPr>
              <a:t>Διοικητική Λογιστική καιΈννοιες του Κόστους</a:t>
            </a:r>
            <a:endParaRPr lang="en-US" altLang="en-US" sz="4000">
              <a:solidFill>
                <a:schemeClr val="tx2"/>
              </a:solidFill>
              <a:latin typeface="Arial" panose="020B0604020202020204" pitchFamily="34" charset="0"/>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en-US" sz="11000" noProof="1" smtClean="0">
                <a:solidFill>
                  <a:schemeClr val="tx2"/>
                </a:solidFill>
                <a:latin typeface="+mj-lt"/>
              </a:rPr>
              <a:t>1</a:t>
            </a:r>
            <a:endParaRPr lang="en-US" sz="11000" noProof="1">
              <a:solidFill>
                <a:schemeClr val="tx2"/>
              </a:solidFill>
              <a:latin typeface="+mj-lt"/>
            </a:endParaRPr>
          </a:p>
        </p:txBody>
      </p:sp>
      <p:sp>
        <p:nvSpPr>
          <p:cNvPr id="47114" name="TextBox 8"/>
          <p:cNvSpPr txBox="1">
            <a:spLocks noChangeArrowheads="1"/>
          </p:cNvSpPr>
          <p:nvPr/>
        </p:nvSpPr>
        <p:spPr bwMode="auto">
          <a:xfrm>
            <a:off x="228600" y="9906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l-GR" altLang="en-US" sz="1600">
                <a:solidFill>
                  <a:srgbClr val="275CAE"/>
                </a:solidFill>
                <a:latin typeface="Arial" panose="020B0604020202020204" pitchFamily="34" charset="0"/>
              </a:rPr>
              <a:t>ΚΕΦΑΛΑΙΟ</a:t>
            </a:r>
            <a:endParaRPr lang="en-US" altLang="en-US" sz="1600">
              <a:solidFill>
                <a:srgbClr val="275CAE"/>
              </a:solidFill>
              <a:latin typeface="Arial" panose="020B0604020202020204" pitchFamily="34" charset="0"/>
            </a:endParaRPr>
          </a:p>
        </p:txBody>
      </p:sp>
      <p:sp>
        <p:nvSpPr>
          <p:cNvPr id="47115" name="TextBox 10"/>
          <p:cNvSpPr txBox="1">
            <a:spLocks noChangeArrowheads="1"/>
          </p:cNvSpPr>
          <p:nvPr/>
        </p:nvSpPr>
        <p:spPr bwMode="auto">
          <a:xfrm>
            <a:off x="7391400" y="6611938"/>
            <a:ext cx="1752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000">
                <a:solidFill>
                  <a:srgbClr val="000000"/>
                </a:solidFill>
                <a:latin typeface="Arial" panose="020B0604020202020204" pitchFamily="34" charset="0"/>
              </a:rPr>
              <a:t>© human/iStockphoto</a:t>
            </a:r>
          </a:p>
        </p:txBody>
      </p:sp>
      <p:sp>
        <p:nvSpPr>
          <p:cNvPr id="47116"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00000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88467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990600"/>
          </a:xfrm>
        </p:spPr>
        <p:txBody>
          <a:bodyPr/>
          <a:lstStyle/>
          <a:p>
            <a:pPr algn="ctr"/>
            <a:r>
              <a:rPr lang="el-GR" altLang="en-US" dirty="0" smtClean="0"/>
              <a:t>Μέτρηση Κόστους</a:t>
            </a:r>
            <a:endParaRPr lang="en-US" altLang="en-US" dirty="0" smtClean="0"/>
          </a:p>
        </p:txBody>
      </p:sp>
      <p:sp>
        <p:nvSpPr>
          <p:cNvPr id="3" name="Content Placeholder 2"/>
          <p:cNvSpPr>
            <a:spLocks noGrp="1"/>
          </p:cNvSpPr>
          <p:nvPr>
            <p:ph idx="1"/>
          </p:nvPr>
        </p:nvSpPr>
        <p:spPr>
          <a:xfrm>
            <a:off x="0" y="1295400"/>
            <a:ext cx="8915400" cy="4800600"/>
          </a:xfrm>
          <a:extLst/>
        </p:spPr>
        <p:txBody>
          <a:bodyPr/>
          <a:lstStyle/>
          <a:p>
            <a:pPr>
              <a:defRPr/>
            </a:pPr>
            <a:r>
              <a:rPr lang="el-GR" sz="1800" dirty="0" smtClean="0">
                <a:ea typeface="+mn-ea"/>
              </a:rPr>
              <a:t>Οι μάνατζερ μετρούν τα κόστη </a:t>
            </a:r>
            <a:r>
              <a:rPr lang="el-GR" sz="1800" dirty="0">
                <a:ea typeface="+mn-ea"/>
              </a:rPr>
              <a:t>εντοπίζοντας τα αντικείμενα </a:t>
            </a:r>
            <a:r>
              <a:rPr lang="el-GR" sz="1800" dirty="0" smtClean="0">
                <a:ea typeface="+mn-ea"/>
              </a:rPr>
              <a:t>κόστους</a:t>
            </a:r>
            <a:r>
              <a:rPr lang="el-GR" sz="1800" dirty="0">
                <a:ea typeface="+mn-ea"/>
              </a:rPr>
              <a:t>, όπως προϊόντα ή υπηρεσίες, </a:t>
            </a:r>
            <a:r>
              <a:rPr lang="el-GR" sz="1800" dirty="0" smtClean="0">
                <a:ea typeface="+mn-ea"/>
              </a:rPr>
              <a:t>περιοχές πωλήσεων</a:t>
            </a:r>
            <a:r>
              <a:rPr lang="el-GR" sz="1800" dirty="0">
                <a:ea typeface="+mn-ea"/>
              </a:rPr>
              <a:t>, τμήματα ή λειτουργικές δραστηριότητες.</a:t>
            </a:r>
          </a:p>
          <a:p>
            <a:pPr lvl="1">
              <a:spcBef>
                <a:spcPts val="1200"/>
              </a:spcBef>
              <a:defRPr/>
            </a:pPr>
            <a:r>
              <a:rPr lang="el-GR" sz="1600" dirty="0"/>
              <a:t>Στους οργανισμούς παροχής υπηρεσιών, το κόστος μπορεί να </a:t>
            </a:r>
            <a:r>
              <a:rPr lang="el-GR" sz="1600" dirty="0" smtClean="0"/>
              <a:t>ανιχθευθεί </a:t>
            </a:r>
            <a:r>
              <a:rPr lang="el-GR" sz="1600" dirty="0"/>
              <a:t>σε μια συγκεκριμένη υπηρεσία, όπως η </a:t>
            </a:r>
            <a:r>
              <a:rPr lang="el-GR" sz="1600" dirty="0" smtClean="0"/>
              <a:t>κατάρτιση των </a:t>
            </a:r>
            <a:r>
              <a:rPr lang="el-GR" sz="1600" dirty="0"/>
              <a:t>φορολογικών δηλώσεων σε μια λογιστική </a:t>
            </a:r>
            <a:r>
              <a:rPr lang="el-GR" sz="1600" dirty="0" smtClean="0"/>
              <a:t>εταιρεία.</a:t>
            </a:r>
          </a:p>
          <a:p>
            <a:pPr lvl="1">
              <a:spcBef>
                <a:spcPts val="1200"/>
              </a:spcBef>
              <a:defRPr/>
            </a:pPr>
            <a:r>
              <a:rPr lang="el-GR" sz="1600" dirty="0"/>
              <a:t>Στους οργανισμούς λιανικής πώλησης, το κόστος μπορεί να </a:t>
            </a:r>
            <a:r>
              <a:rPr lang="el-GR" sz="1600" dirty="0" err="1" smtClean="0"/>
              <a:t>ανιχευθεί</a:t>
            </a:r>
            <a:r>
              <a:rPr lang="el-GR" sz="1600" dirty="0" smtClean="0"/>
              <a:t> σε </a:t>
            </a:r>
            <a:r>
              <a:rPr lang="el-GR" sz="1600" dirty="0"/>
              <a:t>ένα τμήμα, όπως το τμήμα </a:t>
            </a:r>
            <a:r>
              <a:rPr lang="el-GR" sz="1600" dirty="0" smtClean="0"/>
              <a:t>πώλησης </a:t>
            </a:r>
            <a:r>
              <a:rPr lang="el-GR" sz="1600" dirty="0" smtClean="0"/>
              <a:t>λαχανικών  και φρούτων </a:t>
            </a:r>
            <a:r>
              <a:rPr lang="el-GR" sz="1600" dirty="0" smtClean="0"/>
              <a:t>σε </a:t>
            </a:r>
            <a:r>
              <a:rPr lang="el-GR" sz="1600" dirty="0"/>
              <a:t>ένα παντοπωλείο</a:t>
            </a:r>
            <a:r>
              <a:rPr lang="el-GR" sz="1600" dirty="0" smtClean="0"/>
              <a:t>.</a:t>
            </a:r>
          </a:p>
          <a:p>
            <a:pPr lvl="1">
              <a:spcBef>
                <a:spcPts val="1200"/>
              </a:spcBef>
              <a:defRPr/>
            </a:pPr>
            <a:r>
              <a:rPr lang="el-GR" sz="1600" dirty="0"/>
              <a:t>Στους </a:t>
            </a:r>
            <a:r>
              <a:rPr lang="el-GR" sz="1600" dirty="0" smtClean="0"/>
              <a:t>βιομηχανικούς οργανισμούς</a:t>
            </a:r>
            <a:r>
              <a:rPr lang="el-GR" sz="1600" dirty="0"/>
              <a:t>, το κόστος μπορεί να ανιχθευθεί </a:t>
            </a:r>
            <a:r>
              <a:rPr lang="el-GR" sz="1600" dirty="0" smtClean="0"/>
              <a:t>σε </a:t>
            </a:r>
            <a:r>
              <a:rPr lang="el-GR" sz="1600" dirty="0"/>
              <a:t>ένα προϊόν, όπως </a:t>
            </a:r>
            <a:r>
              <a:rPr lang="el-GR" sz="1600" dirty="0" smtClean="0"/>
              <a:t>ένα γλυκό που παρασκευάζεται από </a:t>
            </a:r>
            <a:r>
              <a:rPr lang="el-GR" sz="1600" dirty="0"/>
              <a:t>μια εταιρεία </a:t>
            </a:r>
            <a:r>
              <a:rPr lang="el-GR" sz="1600" dirty="0" smtClean="0"/>
              <a:t>ζαχαροπλαστικής.</a:t>
            </a:r>
            <a:endParaRPr lang="el-GR" sz="1600" dirty="0"/>
          </a:p>
          <a:p>
            <a:pPr lvl="1">
              <a:spcBef>
                <a:spcPts val="1200"/>
              </a:spcBef>
              <a:buClr>
                <a:schemeClr val="accent4"/>
              </a:buClr>
              <a:defRPr/>
            </a:pPr>
            <a:r>
              <a:rPr lang="el-GR" sz="1600" dirty="0" smtClean="0">
                <a:solidFill>
                  <a:schemeClr val="accent4"/>
                </a:solidFill>
              </a:rPr>
              <a:t>Τα</a:t>
            </a:r>
            <a:r>
              <a:rPr lang="el-GR" sz="1600" b="1" dirty="0" smtClean="0">
                <a:solidFill>
                  <a:srgbClr val="275CAE"/>
                </a:solidFill>
              </a:rPr>
              <a:t> άμεσα </a:t>
            </a:r>
            <a:r>
              <a:rPr lang="el-GR" sz="1600" b="1" dirty="0">
                <a:solidFill>
                  <a:srgbClr val="275CAE"/>
                </a:solidFill>
              </a:rPr>
              <a:t>κόστη </a:t>
            </a:r>
            <a:r>
              <a:rPr lang="el-GR" sz="1600" dirty="0">
                <a:solidFill>
                  <a:schemeClr val="accent4"/>
                </a:solidFill>
              </a:rPr>
              <a:t>είναι </a:t>
            </a:r>
            <a:r>
              <a:rPr lang="el-GR" sz="1600" dirty="0" smtClean="0">
                <a:solidFill>
                  <a:schemeClr val="accent4"/>
                </a:solidFill>
              </a:rPr>
              <a:t>τα κόστη που μπορούν </a:t>
            </a:r>
            <a:r>
              <a:rPr lang="el-GR" sz="1600" dirty="0">
                <a:solidFill>
                  <a:schemeClr val="accent4"/>
                </a:solidFill>
              </a:rPr>
              <a:t>να </a:t>
            </a:r>
            <a:r>
              <a:rPr lang="el-GR" sz="1600" dirty="0" smtClean="0">
                <a:solidFill>
                  <a:schemeClr val="accent4"/>
                </a:solidFill>
              </a:rPr>
              <a:t>μετρηθούν </a:t>
            </a:r>
            <a:r>
              <a:rPr lang="el-GR" sz="1600" dirty="0">
                <a:solidFill>
                  <a:schemeClr val="accent4"/>
                </a:solidFill>
              </a:rPr>
              <a:t>εύκολα και οικονομικά </a:t>
            </a:r>
            <a:r>
              <a:rPr lang="el-GR" sz="1600" dirty="0" smtClean="0">
                <a:solidFill>
                  <a:schemeClr val="accent4"/>
                </a:solidFill>
              </a:rPr>
              <a:t>μέσω της ανίχνευσής </a:t>
            </a:r>
            <a:r>
              <a:rPr lang="el-GR" sz="1600" dirty="0">
                <a:solidFill>
                  <a:schemeClr val="accent4"/>
                </a:solidFill>
              </a:rPr>
              <a:t>τους σε ένα αντικείμενο </a:t>
            </a:r>
            <a:r>
              <a:rPr lang="el-GR" sz="1600" dirty="0" smtClean="0">
                <a:solidFill>
                  <a:schemeClr val="accent4"/>
                </a:solidFill>
              </a:rPr>
              <a:t>κόστους</a:t>
            </a:r>
            <a:r>
              <a:rPr lang="el-GR" sz="1600" dirty="0">
                <a:solidFill>
                  <a:schemeClr val="accent4"/>
                </a:solidFill>
              </a:rPr>
              <a:t>.</a:t>
            </a:r>
          </a:p>
          <a:p>
            <a:pPr lvl="1">
              <a:spcBef>
                <a:spcPts val="1200"/>
              </a:spcBef>
              <a:buClr>
                <a:schemeClr val="accent4"/>
              </a:buClr>
              <a:defRPr/>
            </a:pPr>
            <a:r>
              <a:rPr lang="el-GR" sz="1600" dirty="0" smtClean="0">
                <a:solidFill>
                  <a:schemeClr val="accent4"/>
                </a:solidFill>
              </a:rPr>
              <a:t>Τα</a:t>
            </a:r>
            <a:r>
              <a:rPr lang="el-GR" sz="1600" b="1" dirty="0" smtClean="0">
                <a:solidFill>
                  <a:srgbClr val="275CAE"/>
                </a:solidFill>
              </a:rPr>
              <a:t> έμμεσα</a:t>
            </a:r>
            <a:r>
              <a:rPr lang="el-GR" sz="1600" dirty="0" smtClean="0">
                <a:solidFill>
                  <a:srgbClr val="275CAE"/>
                </a:solidFill>
              </a:rPr>
              <a:t> </a:t>
            </a:r>
            <a:r>
              <a:rPr lang="el-GR" sz="1600" b="1" dirty="0" smtClean="0">
                <a:solidFill>
                  <a:srgbClr val="275CAE"/>
                </a:solidFill>
              </a:rPr>
              <a:t>κόστη</a:t>
            </a:r>
            <a:r>
              <a:rPr lang="el-GR" sz="1600" dirty="0" smtClean="0">
                <a:solidFill>
                  <a:schemeClr val="accent4"/>
                </a:solidFill>
              </a:rPr>
              <a:t> </a:t>
            </a:r>
            <a:r>
              <a:rPr lang="el-GR" sz="1600" dirty="0">
                <a:solidFill>
                  <a:schemeClr val="accent4"/>
                </a:solidFill>
              </a:rPr>
              <a:t>είναι τα κόστη </a:t>
            </a:r>
            <a:r>
              <a:rPr lang="el-GR" sz="1600" dirty="0" smtClean="0">
                <a:solidFill>
                  <a:schemeClr val="accent4"/>
                </a:solidFill>
              </a:rPr>
              <a:t>που </a:t>
            </a:r>
            <a:r>
              <a:rPr lang="el-GR" sz="1600" dirty="0">
                <a:solidFill>
                  <a:schemeClr val="accent4"/>
                </a:solidFill>
              </a:rPr>
              <a:t>δεν μπορούν να μετρηθούν </a:t>
            </a:r>
            <a:r>
              <a:rPr lang="el-GR" sz="1600" dirty="0" smtClean="0">
                <a:solidFill>
                  <a:schemeClr val="accent4"/>
                </a:solidFill>
              </a:rPr>
              <a:t>εύκολα </a:t>
            </a:r>
            <a:r>
              <a:rPr lang="el-GR" sz="1600" dirty="0">
                <a:solidFill>
                  <a:schemeClr val="accent4"/>
                </a:solidFill>
              </a:rPr>
              <a:t>και οικονομικά μέσω της ανίχνευσής τους </a:t>
            </a:r>
            <a:r>
              <a:rPr lang="el-GR" sz="1600" dirty="0" smtClean="0">
                <a:solidFill>
                  <a:schemeClr val="accent4"/>
                </a:solidFill>
              </a:rPr>
              <a:t>σε </a:t>
            </a:r>
            <a:r>
              <a:rPr lang="el-GR" sz="1600" dirty="0">
                <a:solidFill>
                  <a:schemeClr val="accent4"/>
                </a:solidFill>
              </a:rPr>
              <a:t>ένα αντικείμενο </a:t>
            </a:r>
            <a:r>
              <a:rPr lang="el-GR" sz="1600" dirty="0" smtClean="0">
                <a:solidFill>
                  <a:schemeClr val="accent4"/>
                </a:solidFill>
              </a:rPr>
              <a:t>κόστους</a:t>
            </a:r>
            <a:r>
              <a:rPr lang="el-GR" sz="1600" dirty="0">
                <a:solidFill>
                  <a:schemeClr val="accent4"/>
                </a:solidFill>
              </a:rPr>
              <a:t>. Συμπεριλαμβάνονται στο κόστος ενός προϊόντος ή υπηρεσίας </a:t>
            </a:r>
            <a:r>
              <a:rPr lang="el-GR" sz="1600" dirty="0" smtClean="0">
                <a:solidFill>
                  <a:schemeClr val="accent4"/>
                </a:solidFill>
              </a:rPr>
              <a:t>μέσω της χρήσης μαθηματικών τύπων.</a:t>
            </a:r>
            <a:endParaRPr lang="el-GR" sz="1600" dirty="0">
              <a:solidFill>
                <a:schemeClr val="accent4"/>
              </a:solidFill>
            </a:endParaRPr>
          </a:p>
        </p:txBody>
      </p:sp>
      <p:sp>
        <p:nvSpPr>
          <p:cNvPr id="5632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dirty="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3506031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305800" cy="914400"/>
          </a:xfrm>
        </p:spPr>
        <p:txBody>
          <a:bodyPr/>
          <a:lstStyle/>
          <a:p>
            <a:pPr algn="ctr"/>
            <a:r>
              <a:rPr lang="el-GR" altLang="en-US" dirty="0" smtClean="0"/>
              <a:t>Χρηματοοικονομική Πληροφόρηση</a:t>
            </a:r>
            <a:endParaRPr lang="en-US" altLang="en-US" dirty="0" smtClean="0"/>
          </a:p>
        </p:txBody>
      </p:sp>
      <p:sp>
        <p:nvSpPr>
          <p:cNvPr id="3" name="Content Placeholder 2"/>
          <p:cNvSpPr>
            <a:spLocks noGrp="1"/>
          </p:cNvSpPr>
          <p:nvPr>
            <p:ph idx="1"/>
          </p:nvPr>
        </p:nvSpPr>
        <p:spPr>
          <a:xfrm>
            <a:off x="304800" y="1295400"/>
            <a:ext cx="8610600" cy="4800600"/>
          </a:xfrm>
        </p:spPr>
        <p:txBody>
          <a:bodyPr/>
          <a:lstStyle/>
          <a:p>
            <a:pPr>
              <a:buFont typeface="Wingdings" panose="05000000000000000000" pitchFamily="2" charset="2"/>
              <a:buChar char="§"/>
            </a:pPr>
            <a:r>
              <a:rPr lang="el-GR" altLang="en-US" sz="2200" dirty="0" smtClean="0">
                <a:solidFill>
                  <a:schemeClr val="accent4"/>
                </a:solidFill>
                <a:latin typeface="Tw Cen MT" panose="020B0602020104020603" pitchFamily="34" charset="0"/>
                <a:cs typeface="Times New Roman" panose="02020603050405020304" pitchFamily="18" charset="0"/>
              </a:rPr>
              <a:t>Τα</a:t>
            </a:r>
            <a:r>
              <a:rPr lang="el-GR" altLang="en-US" sz="2200" b="1" dirty="0" smtClean="0">
                <a:solidFill>
                  <a:srgbClr val="275CAE"/>
                </a:solidFill>
                <a:latin typeface="Tw Cen MT" panose="020B0602020104020603" pitchFamily="34" charset="0"/>
                <a:cs typeface="Times New Roman" panose="02020603050405020304" pitchFamily="18" charset="0"/>
              </a:rPr>
              <a:t> </a:t>
            </a:r>
            <a:r>
              <a:rPr lang="el-GR" altLang="en-US" sz="2200" b="1" dirty="0">
                <a:solidFill>
                  <a:srgbClr val="275CAE"/>
                </a:solidFill>
                <a:latin typeface="Tw Cen MT" panose="020B0602020104020603" pitchFamily="34" charset="0"/>
                <a:cs typeface="Times New Roman" panose="02020603050405020304" pitchFamily="18" charset="0"/>
              </a:rPr>
              <a:t>κόστη </a:t>
            </a:r>
            <a:r>
              <a:rPr lang="el-GR" altLang="en-US" sz="2200" b="1" dirty="0" smtClean="0">
                <a:solidFill>
                  <a:srgbClr val="275CAE"/>
                </a:solidFill>
                <a:latin typeface="Tw Cen MT" panose="020B0602020104020603" pitchFamily="34" charset="0"/>
                <a:cs typeface="Times New Roman" panose="02020603050405020304" pitchFamily="18" charset="0"/>
              </a:rPr>
              <a:t>περιόδου </a:t>
            </a:r>
            <a:r>
              <a:rPr lang="en-US" altLang="en-US" sz="2200" dirty="0" smtClean="0">
                <a:latin typeface="Tw Cen MT" panose="020B0602020104020603" pitchFamily="34" charset="0"/>
                <a:cs typeface="Times New Roman" panose="02020603050405020304" pitchFamily="18" charset="0"/>
              </a:rPr>
              <a:t>(</a:t>
            </a:r>
            <a:r>
              <a:rPr lang="el-GR" altLang="en-US" sz="2200" dirty="0" smtClean="0">
                <a:latin typeface="Tw Cen MT" panose="020B0602020104020603" pitchFamily="34" charset="0"/>
                <a:cs typeface="Times New Roman" panose="02020603050405020304" pitchFamily="18" charset="0"/>
              </a:rPr>
              <a:t>ή </a:t>
            </a:r>
            <a:r>
              <a:rPr lang="el-GR" altLang="en-US" sz="2200" i="1" dirty="0" smtClean="0">
                <a:latin typeface="Tw Cen MT" panose="020B0602020104020603" pitchFamily="34" charset="0"/>
                <a:cs typeface="Times New Roman" panose="02020603050405020304" pitchFamily="18" charset="0"/>
              </a:rPr>
              <a:t>μη κοστολογήσιμα κόστη</a:t>
            </a:r>
            <a:r>
              <a:rPr lang="en-US" altLang="en-US" sz="2200" dirty="0" smtClean="0">
                <a:latin typeface="Tw Cen MT" panose="020B0602020104020603" pitchFamily="34" charset="0"/>
                <a:cs typeface="Times New Roman" panose="02020603050405020304" pitchFamily="18" charset="0"/>
              </a:rPr>
              <a:t>) </a:t>
            </a:r>
            <a:r>
              <a:rPr lang="el-GR" sz="2200" dirty="0">
                <a:solidFill>
                  <a:schemeClr val="accent4"/>
                </a:solidFill>
              </a:rPr>
              <a:t>είναι τα κόστη </a:t>
            </a:r>
            <a:r>
              <a:rPr lang="el-GR" altLang="en-US" sz="2200" dirty="0" smtClean="0">
                <a:latin typeface="Tw Cen MT" panose="020B0602020104020603" pitchFamily="34" charset="0"/>
                <a:cs typeface="Times New Roman" panose="02020603050405020304" pitchFamily="18" charset="0"/>
              </a:rPr>
              <a:t>των </a:t>
            </a:r>
            <a:r>
              <a:rPr lang="el-GR" altLang="en-US" sz="2200" dirty="0">
                <a:latin typeface="Tw Cen MT" panose="020B0602020104020603" pitchFamily="34" charset="0"/>
                <a:cs typeface="Times New Roman" panose="02020603050405020304" pitchFamily="18" charset="0"/>
              </a:rPr>
              <a:t>πόρων που δεν </a:t>
            </a:r>
            <a:r>
              <a:rPr lang="el-GR" altLang="en-US" sz="2200" dirty="0" smtClean="0">
                <a:latin typeface="Tw Cen MT" panose="020B0602020104020603" pitchFamily="34" charset="0"/>
                <a:cs typeface="Times New Roman" panose="02020603050405020304" pitchFamily="18" charset="0"/>
              </a:rPr>
              <a:t>προστίθενται στα προϊόντα</a:t>
            </a:r>
            <a:r>
              <a:rPr lang="el-GR" altLang="en-US" sz="2200" dirty="0">
                <a:latin typeface="Tw Cen MT" panose="020B0602020104020603" pitchFamily="34" charset="0"/>
                <a:cs typeface="Times New Roman" panose="02020603050405020304" pitchFamily="18" charset="0"/>
              </a:rPr>
              <a:t>. Αναγνωρίζονται ως </a:t>
            </a:r>
            <a:r>
              <a:rPr lang="el-GR" altLang="en-US" sz="2200" dirty="0" smtClean="0">
                <a:latin typeface="Tw Cen MT" panose="020B0602020104020603" pitchFamily="34" charset="0"/>
                <a:cs typeface="Times New Roman" panose="02020603050405020304" pitchFamily="18" charset="0"/>
              </a:rPr>
              <a:t>λειτουργικά έξοδα στην </a:t>
            </a:r>
            <a:r>
              <a:rPr lang="el-GR" altLang="en-US" sz="2200" dirty="0">
                <a:latin typeface="Tw Cen MT" panose="020B0602020104020603" pitchFamily="34" charset="0"/>
                <a:cs typeface="Times New Roman" panose="02020603050405020304" pitchFamily="18" charset="0"/>
              </a:rPr>
              <a:t>κατάσταση </a:t>
            </a:r>
            <a:r>
              <a:rPr lang="el-GR" altLang="en-US" sz="2200" dirty="0" smtClean="0">
                <a:latin typeface="Tw Cen MT" panose="020B0602020104020603" pitchFamily="34" charset="0"/>
                <a:cs typeface="Times New Roman" panose="02020603050405020304" pitchFamily="18" charset="0"/>
              </a:rPr>
              <a:t>αποτελεσμάτων χρήσης. </a:t>
            </a:r>
          </a:p>
          <a:p>
            <a:pPr>
              <a:buFont typeface="Wingdings" panose="05000000000000000000" pitchFamily="2" charset="2"/>
              <a:buChar char="§"/>
            </a:pPr>
            <a:r>
              <a:rPr lang="el-GR" altLang="en-US" sz="2200" dirty="0" smtClean="0">
                <a:solidFill>
                  <a:schemeClr val="accent4"/>
                </a:solidFill>
                <a:latin typeface="Tw Cen MT" panose="020B0602020104020603" pitchFamily="34" charset="0"/>
                <a:cs typeface="Times New Roman" panose="02020603050405020304" pitchFamily="18" charset="0"/>
              </a:rPr>
              <a:t>Τα</a:t>
            </a:r>
            <a:r>
              <a:rPr lang="el-GR" altLang="en-US" sz="2200" b="1" dirty="0" smtClean="0">
                <a:solidFill>
                  <a:srgbClr val="275CAE"/>
                </a:solidFill>
                <a:latin typeface="Tw Cen MT" panose="020B0602020104020603" pitchFamily="34" charset="0"/>
                <a:cs typeface="Times New Roman" panose="02020603050405020304" pitchFamily="18" charset="0"/>
              </a:rPr>
              <a:t> κόστη προϊόντος </a:t>
            </a:r>
            <a:r>
              <a:rPr lang="en-US" altLang="en-US" sz="2200" dirty="0" smtClean="0">
                <a:latin typeface="Tw Cen MT" panose="020B0602020104020603" pitchFamily="34" charset="0"/>
                <a:cs typeface="Times New Roman" panose="02020603050405020304" pitchFamily="18" charset="0"/>
              </a:rPr>
              <a:t>(</a:t>
            </a:r>
            <a:r>
              <a:rPr lang="el-GR" altLang="en-US" sz="2200" dirty="0" smtClean="0">
                <a:latin typeface="Tw Cen MT" panose="020B0602020104020603" pitchFamily="34" charset="0"/>
                <a:cs typeface="Times New Roman" panose="02020603050405020304" pitchFamily="18" charset="0"/>
              </a:rPr>
              <a:t>ή </a:t>
            </a:r>
            <a:r>
              <a:rPr lang="el-GR" altLang="en-US" sz="2200" i="1" dirty="0" smtClean="0">
                <a:latin typeface="Tw Cen MT" panose="020B0602020104020603" pitchFamily="34" charset="0"/>
                <a:cs typeface="Times New Roman" panose="02020603050405020304" pitchFamily="18" charset="0"/>
              </a:rPr>
              <a:t>κοστολογήσιμα </a:t>
            </a:r>
            <a:r>
              <a:rPr lang="el-GR" altLang="en-US" sz="2200" i="1" dirty="0">
                <a:latin typeface="Tw Cen MT" panose="020B0602020104020603" pitchFamily="34" charset="0"/>
                <a:cs typeface="Times New Roman" panose="02020603050405020304" pitchFamily="18" charset="0"/>
              </a:rPr>
              <a:t>κόστη</a:t>
            </a:r>
            <a:r>
              <a:rPr lang="en-US" altLang="en-US" sz="2200" dirty="0" smtClean="0">
                <a:latin typeface="Tw Cen MT" panose="020B0602020104020603" pitchFamily="34" charset="0"/>
                <a:cs typeface="Times New Roman" panose="02020603050405020304" pitchFamily="18" charset="0"/>
              </a:rPr>
              <a:t>) </a:t>
            </a:r>
            <a:r>
              <a:rPr lang="el-GR" altLang="en-US" sz="2200" dirty="0">
                <a:latin typeface="Tw Cen MT" panose="020B0602020104020603" pitchFamily="34" charset="0"/>
                <a:cs typeface="Times New Roman" panose="02020603050405020304" pitchFamily="18" charset="0"/>
              </a:rPr>
              <a:t>περιλαμβάνουν </a:t>
            </a:r>
            <a:r>
              <a:rPr lang="el-GR" altLang="en-US" sz="2200" dirty="0" smtClean="0">
                <a:latin typeface="Tw Cen MT" panose="020B0602020104020603" pitchFamily="34" charset="0"/>
                <a:cs typeface="Times New Roman" panose="02020603050405020304" pitchFamily="18" charset="0"/>
              </a:rPr>
              <a:t>τα άμεσα </a:t>
            </a:r>
            <a:r>
              <a:rPr lang="el-GR" altLang="en-US" sz="2200" dirty="0">
                <a:latin typeface="Tw Cen MT" panose="020B0602020104020603" pitchFamily="34" charset="0"/>
                <a:cs typeface="Times New Roman" panose="02020603050405020304" pitchFamily="18" charset="0"/>
              </a:rPr>
              <a:t>υλικά, </a:t>
            </a:r>
            <a:r>
              <a:rPr lang="el-GR" altLang="en-US" sz="2200" dirty="0" smtClean="0">
                <a:latin typeface="Tw Cen MT" panose="020B0602020104020603" pitchFamily="34" charset="0"/>
                <a:cs typeface="Times New Roman" panose="02020603050405020304" pitchFamily="18" charset="0"/>
              </a:rPr>
              <a:t>την άμεση </a:t>
            </a:r>
            <a:r>
              <a:rPr lang="el-GR" altLang="en-US" sz="2200" dirty="0">
                <a:latin typeface="Tw Cen MT" panose="020B0602020104020603" pitchFamily="34" charset="0"/>
                <a:cs typeface="Times New Roman" panose="02020603050405020304" pitchFamily="18" charset="0"/>
              </a:rPr>
              <a:t>εργασία και </a:t>
            </a:r>
            <a:r>
              <a:rPr lang="el-GR" altLang="en-US" sz="2200" dirty="0" smtClean="0">
                <a:latin typeface="Tw Cen MT" panose="020B0602020104020603" pitchFamily="34" charset="0"/>
                <a:cs typeface="Times New Roman" panose="02020603050405020304" pitchFamily="18" charset="0"/>
              </a:rPr>
              <a:t>τα γενικά βιομηχανικά έξοδα </a:t>
            </a:r>
            <a:r>
              <a:rPr lang="el-GR" altLang="en-US" sz="2200" dirty="0">
                <a:latin typeface="Tw Cen MT" panose="020B0602020104020603" pitchFamily="34" charset="0"/>
                <a:cs typeface="Times New Roman" panose="02020603050405020304" pitchFamily="18" charset="0"/>
              </a:rPr>
              <a:t>(</a:t>
            </a:r>
            <a:r>
              <a:rPr lang="el-GR" altLang="en-US" sz="2200" dirty="0" smtClean="0">
                <a:latin typeface="Tw Cen MT" panose="020B0602020104020603" pitchFamily="34" charset="0"/>
                <a:cs typeface="Times New Roman" panose="02020603050405020304" pitchFamily="18" charset="0"/>
              </a:rPr>
              <a:t>έμμεσα κόστη). Στην </a:t>
            </a:r>
            <a:r>
              <a:rPr lang="el-GR" altLang="en-US" sz="2200" dirty="0">
                <a:latin typeface="Tw Cen MT" panose="020B0602020104020603" pitchFamily="34" charset="0"/>
                <a:cs typeface="Times New Roman" panose="02020603050405020304" pitchFamily="18" charset="0"/>
              </a:rPr>
              <a:t>κατάσταση </a:t>
            </a:r>
            <a:r>
              <a:rPr lang="el-GR" altLang="en-US" sz="2200" dirty="0" smtClean="0">
                <a:latin typeface="Tw Cen MT" panose="020B0602020104020603" pitchFamily="34" charset="0"/>
                <a:cs typeface="Times New Roman" panose="02020603050405020304" pitchFamily="18" charset="0"/>
              </a:rPr>
              <a:t>αποτελεσμάτων </a:t>
            </a:r>
            <a:r>
              <a:rPr lang="el-GR" altLang="en-US" sz="2200" dirty="0">
                <a:latin typeface="Tw Cen MT" panose="020B0602020104020603" pitchFamily="34" charset="0"/>
                <a:cs typeface="Times New Roman" panose="02020603050405020304" pitchFamily="18" charset="0"/>
              </a:rPr>
              <a:t>χρήσης </a:t>
            </a:r>
            <a:r>
              <a:rPr lang="el-GR" altLang="en-US" sz="2200" dirty="0" smtClean="0">
                <a:latin typeface="Tw Cen MT" panose="020B0602020104020603" pitchFamily="34" charset="0"/>
                <a:cs typeface="Times New Roman" panose="02020603050405020304" pitchFamily="18" charset="0"/>
              </a:rPr>
              <a:t>αναγνωρίζονται ως </a:t>
            </a:r>
            <a:r>
              <a:rPr lang="el-GR" altLang="en-US" sz="2200" dirty="0">
                <a:latin typeface="Tw Cen MT" panose="020B0602020104020603" pitchFamily="34" charset="0"/>
                <a:cs typeface="Times New Roman" panose="02020603050405020304" pitchFamily="18" charset="0"/>
              </a:rPr>
              <a:t>κόστος πωληθέντων αγαθών και στον ισολογισμό ως αποθέματα</a:t>
            </a:r>
            <a:r>
              <a:rPr lang="el-GR" altLang="en-US" sz="22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200" dirty="0" smtClean="0">
                <a:solidFill>
                  <a:schemeClr val="accent4"/>
                </a:solidFill>
                <a:latin typeface="Tw Cen MT" panose="020B0602020104020603" pitchFamily="34" charset="0"/>
                <a:cs typeface="Times New Roman" panose="02020603050405020304" pitchFamily="18" charset="0"/>
              </a:rPr>
              <a:t>Το</a:t>
            </a:r>
            <a:r>
              <a:rPr lang="el-GR" altLang="en-US" sz="2200" b="1" dirty="0" smtClean="0">
                <a:solidFill>
                  <a:schemeClr val="accent4"/>
                </a:solidFill>
                <a:latin typeface="Tw Cen MT" panose="020B0602020104020603" pitchFamily="34" charset="0"/>
                <a:cs typeface="Times New Roman" panose="02020603050405020304" pitchFamily="18" charset="0"/>
              </a:rPr>
              <a:t> </a:t>
            </a:r>
            <a:r>
              <a:rPr lang="el-GR" altLang="en-US" sz="2200" b="1" dirty="0" smtClean="0">
                <a:solidFill>
                  <a:srgbClr val="275CAE"/>
                </a:solidFill>
                <a:latin typeface="Tw Cen MT" panose="020B0602020104020603" pitchFamily="34" charset="0"/>
                <a:cs typeface="Times New Roman" panose="02020603050405020304" pitchFamily="18" charset="0"/>
              </a:rPr>
              <a:t>κόστος μονάδας προϊόντος </a:t>
            </a:r>
            <a:r>
              <a:rPr lang="el-GR" altLang="en-US" sz="2200" dirty="0">
                <a:latin typeface="Tw Cen MT" panose="020B0602020104020603" pitchFamily="34" charset="0"/>
                <a:cs typeface="Times New Roman" panose="02020603050405020304" pitchFamily="18" charset="0"/>
              </a:rPr>
              <a:t>είναι το κόστος κατασκευής μιας ενιαίας μονάδας ενός προϊόντος.</a:t>
            </a:r>
          </a:p>
          <a:p>
            <a:pPr>
              <a:buFont typeface="Wingdings" panose="05000000000000000000" pitchFamily="2" charset="2"/>
              <a:buChar char="§"/>
            </a:pPr>
            <a:r>
              <a:rPr lang="el-GR" altLang="en-US" sz="2200" dirty="0">
                <a:solidFill>
                  <a:schemeClr val="accent4"/>
                </a:solidFill>
                <a:latin typeface="Tw Cen MT" panose="020B0602020104020603" pitchFamily="34" charset="0"/>
                <a:cs typeface="Times New Roman" panose="02020603050405020304" pitchFamily="18" charset="0"/>
              </a:rPr>
              <a:t>Το</a:t>
            </a:r>
            <a:r>
              <a:rPr lang="el-GR" altLang="en-US" sz="2200" b="1" dirty="0">
                <a:solidFill>
                  <a:schemeClr val="accent4"/>
                </a:solidFill>
                <a:latin typeface="Tw Cen MT" panose="020B0602020104020603" pitchFamily="34" charset="0"/>
                <a:cs typeface="Times New Roman" panose="02020603050405020304" pitchFamily="18" charset="0"/>
              </a:rPr>
              <a:t> </a:t>
            </a:r>
            <a:r>
              <a:rPr lang="el-GR" altLang="en-US" sz="2200" b="1" dirty="0">
                <a:solidFill>
                  <a:srgbClr val="275CAE"/>
                </a:solidFill>
                <a:latin typeface="Tw Cen MT" panose="020B0602020104020603" pitchFamily="34" charset="0"/>
                <a:cs typeface="Times New Roman" panose="02020603050405020304" pitchFamily="18" charset="0"/>
              </a:rPr>
              <a:t>κόστος μονάδας </a:t>
            </a:r>
            <a:r>
              <a:rPr lang="el-GR" altLang="en-US" sz="2200" b="1" dirty="0" smtClean="0">
                <a:solidFill>
                  <a:srgbClr val="275CAE"/>
                </a:solidFill>
                <a:latin typeface="Tw Cen MT" panose="020B0602020104020603" pitchFamily="34" charset="0"/>
                <a:cs typeface="Times New Roman" panose="02020603050405020304" pitchFamily="18" charset="0"/>
              </a:rPr>
              <a:t>υπηρεσίας </a:t>
            </a:r>
            <a:r>
              <a:rPr lang="el-GR" altLang="en-US" sz="2200" dirty="0">
                <a:latin typeface="Tw Cen MT" panose="020B0602020104020603" pitchFamily="34" charset="0"/>
                <a:cs typeface="Times New Roman" panose="02020603050405020304" pitchFamily="18" charset="0"/>
              </a:rPr>
              <a:t>είναι το κόστος εκτέλεσης μίας υπηρεσίας.</a:t>
            </a:r>
            <a:endParaRPr lang="en-US" altLang="en-US" sz="22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sz="22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sz="2200" dirty="0" smtClean="0">
              <a:latin typeface="Tw Cen MT" panose="020B0602020104020603" pitchFamily="34" charset="0"/>
              <a:cs typeface="Times New Roman" panose="02020603050405020304" pitchFamily="18" charset="0"/>
            </a:endParaRPr>
          </a:p>
        </p:txBody>
      </p:sp>
      <p:sp>
        <p:nvSpPr>
          <p:cNvPr id="5734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223312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0"/>
            <a:ext cx="8229600" cy="914400"/>
          </a:xfrm>
        </p:spPr>
        <p:txBody>
          <a:bodyPr/>
          <a:lstStyle/>
          <a:p>
            <a:pPr algn="ctr"/>
            <a:r>
              <a:rPr lang="el-GR" altLang="en-US" dirty="0"/>
              <a:t>Χρηματοοικονομική Πληροφόρηση</a:t>
            </a:r>
            <a:endParaRPr lang="en-US" altLang="en-US" dirty="0" smtClean="0"/>
          </a:p>
        </p:txBody>
      </p:sp>
      <p:sp>
        <p:nvSpPr>
          <p:cNvPr id="3" name="Content Placeholder 2"/>
          <p:cNvSpPr>
            <a:spLocks noGrp="1"/>
          </p:cNvSpPr>
          <p:nvPr>
            <p:ph idx="1"/>
          </p:nvPr>
        </p:nvSpPr>
        <p:spPr>
          <a:xfrm>
            <a:off x="304800" y="1143000"/>
            <a:ext cx="8534400" cy="5105400"/>
          </a:xfrm>
          <a:extLst/>
        </p:spPr>
        <p:txBody>
          <a:bodyPr/>
          <a:lstStyle/>
          <a:p>
            <a:pPr>
              <a:defRPr/>
            </a:pPr>
            <a:r>
              <a:rPr lang="el-GR" sz="1800" dirty="0">
                <a:ea typeface="+mn-ea"/>
              </a:rPr>
              <a:t>Τα τρία στοιχεία </a:t>
            </a:r>
            <a:r>
              <a:rPr lang="el-GR" sz="1800" dirty="0" smtClean="0">
                <a:ea typeface="+mn-ea"/>
              </a:rPr>
              <a:t>του κόστους </a:t>
            </a:r>
            <a:r>
              <a:rPr lang="el-GR" sz="1800" dirty="0">
                <a:ea typeface="+mn-ea"/>
              </a:rPr>
              <a:t>προϊόντος ή υπηρεσίας </a:t>
            </a:r>
            <a:r>
              <a:rPr lang="el-GR" sz="1800" dirty="0" smtClean="0">
                <a:ea typeface="+mn-ea"/>
              </a:rPr>
              <a:t>είναι τα εξής:</a:t>
            </a:r>
            <a:endParaRPr lang="el-GR" sz="1800" dirty="0">
              <a:ea typeface="+mn-ea"/>
            </a:endParaRPr>
          </a:p>
          <a:p>
            <a:pPr lvl="1">
              <a:spcBef>
                <a:spcPts val="1200"/>
              </a:spcBef>
              <a:buClr>
                <a:schemeClr val="accent4"/>
              </a:buClr>
              <a:buFont typeface="Lucida Grande"/>
              <a:buChar char="-"/>
              <a:defRPr/>
            </a:pPr>
            <a:r>
              <a:rPr lang="el-GR" sz="1800" b="1" dirty="0">
                <a:solidFill>
                  <a:srgbClr val="275CAE"/>
                </a:solidFill>
              </a:rPr>
              <a:t>Κ</a:t>
            </a:r>
            <a:r>
              <a:rPr lang="el-GR" sz="1800" b="1" dirty="0" smtClean="0">
                <a:solidFill>
                  <a:srgbClr val="275CAE"/>
                </a:solidFill>
              </a:rPr>
              <a:t>όστη άμεσων υλικών</a:t>
            </a:r>
            <a:r>
              <a:rPr lang="en-US" sz="1800" dirty="0" smtClean="0"/>
              <a:t>: </a:t>
            </a:r>
            <a:r>
              <a:rPr lang="el-GR" sz="1800" dirty="0"/>
              <a:t> </a:t>
            </a:r>
            <a:r>
              <a:rPr lang="el-GR" sz="1800" dirty="0" smtClean="0"/>
              <a:t>τα κόστη </a:t>
            </a:r>
            <a:r>
              <a:rPr lang="el-GR" sz="1800" dirty="0"/>
              <a:t>των υλικών που μπορούν να μετρηθούν εύκολα και οικονομικά κατά την </a:t>
            </a:r>
            <a:r>
              <a:rPr lang="el-GR" sz="1800" dirty="0" smtClean="0"/>
              <a:t>παραγωγή συγκεκριμένων </a:t>
            </a:r>
            <a:r>
              <a:rPr lang="el-GR" sz="1800" dirty="0"/>
              <a:t>μονάδων του </a:t>
            </a:r>
            <a:r>
              <a:rPr lang="el-GR" sz="1800" dirty="0" smtClean="0"/>
              <a:t>προϊόντος</a:t>
            </a:r>
          </a:p>
          <a:p>
            <a:pPr lvl="1">
              <a:spcBef>
                <a:spcPts val="1200"/>
              </a:spcBef>
              <a:buClr>
                <a:schemeClr val="accent4"/>
              </a:buClr>
              <a:buFont typeface="Lucida Grande"/>
              <a:buChar char="-"/>
              <a:defRPr/>
            </a:pPr>
            <a:r>
              <a:rPr lang="el-GR" sz="1800" b="1" dirty="0" smtClean="0">
                <a:solidFill>
                  <a:srgbClr val="275CAE"/>
                </a:solidFill>
              </a:rPr>
              <a:t>Κόστη άμεσης εργασίας</a:t>
            </a:r>
            <a:r>
              <a:rPr lang="en-US" sz="1800" dirty="0" smtClean="0"/>
              <a:t>: </a:t>
            </a:r>
            <a:r>
              <a:rPr lang="el-GR" sz="1800" dirty="0"/>
              <a:t> </a:t>
            </a:r>
            <a:r>
              <a:rPr lang="el-GR" sz="1800" dirty="0" smtClean="0"/>
              <a:t>τα κόστη της πρακτικής/χειρωνακτικής </a:t>
            </a:r>
            <a:r>
              <a:rPr lang="el-GR" sz="1800" dirty="0"/>
              <a:t>εργασίας που απαιτείται για την παραγωγή ενός προϊόντος ή μιας υπηρεσίας που μπορούν να μετρηθούν </a:t>
            </a:r>
            <a:r>
              <a:rPr lang="el-GR" sz="1800" dirty="0" smtClean="0"/>
              <a:t>κατά </a:t>
            </a:r>
            <a:r>
              <a:rPr lang="el-GR" sz="1800" dirty="0"/>
              <a:t>την παραγωγή </a:t>
            </a:r>
            <a:r>
              <a:rPr lang="el-GR" sz="1800" dirty="0" smtClean="0"/>
              <a:t>συγκεκριμένων </a:t>
            </a:r>
            <a:r>
              <a:rPr lang="el-GR" sz="1800" dirty="0"/>
              <a:t>μονάδων</a:t>
            </a:r>
            <a:endParaRPr lang="en-US" sz="1800" dirty="0" smtClean="0"/>
          </a:p>
          <a:p>
            <a:pPr lvl="1">
              <a:spcBef>
                <a:spcPts val="1200"/>
              </a:spcBef>
              <a:buClr>
                <a:schemeClr val="accent4"/>
              </a:buClr>
              <a:buFont typeface="Lucida Grande"/>
              <a:buChar char="-"/>
              <a:defRPr/>
            </a:pPr>
            <a:r>
              <a:rPr lang="el-GR" sz="1800" b="1" dirty="0" smtClean="0">
                <a:solidFill>
                  <a:srgbClr val="275CAE"/>
                </a:solidFill>
              </a:rPr>
              <a:t>Γενικά βιομηχανικά έξοδα/Έμμεσο κόστος </a:t>
            </a:r>
            <a:r>
              <a:rPr lang="el-GR" sz="1800" b="1" dirty="0" smtClean="0">
                <a:solidFill>
                  <a:schemeClr val="accent4"/>
                </a:solidFill>
              </a:rPr>
              <a:t>(</a:t>
            </a:r>
            <a:r>
              <a:rPr lang="el-GR" sz="1800" dirty="0" smtClean="0">
                <a:solidFill>
                  <a:schemeClr val="accent4"/>
                </a:solidFill>
              </a:rPr>
              <a:t>ή</a:t>
            </a:r>
            <a:r>
              <a:rPr lang="el-GR" sz="1800" i="1" dirty="0" smtClean="0"/>
              <a:t> γενικά έξοδα υπηρεσιών</a:t>
            </a:r>
            <a:r>
              <a:rPr lang="en-US" sz="1800" i="1" dirty="0" smtClean="0"/>
              <a:t>, </a:t>
            </a:r>
            <a:r>
              <a:rPr lang="el-GR" sz="1800" i="1" dirty="0" smtClean="0"/>
              <a:t>γενικά έξοδα εργοστασίου</a:t>
            </a:r>
            <a:r>
              <a:rPr lang="en-US" sz="1800" i="1" dirty="0" smtClean="0"/>
              <a:t>, </a:t>
            </a:r>
            <a:r>
              <a:rPr lang="el-GR" sz="1800" i="1" dirty="0"/>
              <a:t>τα εργοστασιακά βάρη, τα γενικά έξοδα κατασκευής ή </a:t>
            </a:r>
            <a:r>
              <a:rPr lang="el-GR" sz="1800" i="1" dirty="0" smtClean="0"/>
              <a:t>τα έμμεσα κόστη </a:t>
            </a:r>
            <a:r>
              <a:rPr lang="el-GR" sz="1800" i="1" dirty="0"/>
              <a:t>παραγωγής</a:t>
            </a:r>
            <a:r>
              <a:rPr lang="el-GR" sz="1800" dirty="0"/>
              <a:t>):</a:t>
            </a:r>
            <a:r>
              <a:rPr lang="el-GR" sz="1800" i="1" dirty="0"/>
              <a:t> </a:t>
            </a:r>
            <a:r>
              <a:rPr lang="el-GR" sz="1800" i="1" dirty="0" smtClean="0"/>
              <a:t>τα κόστη </a:t>
            </a:r>
            <a:r>
              <a:rPr lang="el-GR" sz="1800" i="1" dirty="0"/>
              <a:t>που δεν </a:t>
            </a:r>
            <a:r>
              <a:rPr lang="el-GR" sz="1800" dirty="0"/>
              <a:t>μπορούν να μετρηθούν </a:t>
            </a:r>
            <a:r>
              <a:rPr lang="el-GR" sz="1800" i="1" dirty="0" smtClean="0"/>
              <a:t>ουσιαστικά ή πρακτικά απευθείας </a:t>
            </a:r>
            <a:r>
              <a:rPr lang="el-GR" sz="1800" i="1" dirty="0"/>
              <a:t>σε ένα τελικό προϊόν ή υπηρεσία. Αυτά περιλαμβάνουν:</a:t>
            </a:r>
            <a:endParaRPr lang="en-US" sz="1800" dirty="0" smtClean="0"/>
          </a:p>
          <a:p>
            <a:pPr lvl="2">
              <a:defRPr/>
            </a:pPr>
            <a:r>
              <a:rPr lang="el-GR" sz="1800" dirty="0" smtClean="0">
                <a:solidFill>
                  <a:schemeClr val="accent4"/>
                </a:solidFill>
              </a:rPr>
              <a:t>Τα</a:t>
            </a:r>
            <a:r>
              <a:rPr lang="el-GR" sz="1800" b="1" dirty="0" smtClean="0">
                <a:solidFill>
                  <a:schemeClr val="accent4"/>
                </a:solidFill>
              </a:rPr>
              <a:t> </a:t>
            </a:r>
            <a:r>
              <a:rPr lang="el-GR" sz="1800" b="1" dirty="0" smtClean="0">
                <a:solidFill>
                  <a:srgbClr val="275CAE"/>
                </a:solidFill>
              </a:rPr>
              <a:t>κόστη άμεσων υλικών</a:t>
            </a:r>
            <a:r>
              <a:rPr lang="en-US" sz="1800" dirty="0" smtClean="0"/>
              <a:t>, </a:t>
            </a:r>
            <a:r>
              <a:rPr lang="el-GR" sz="1800" dirty="0"/>
              <a:t>όπως </a:t>
            </a:r>
            <a:r>
              <a:rPr lang="el-GR" sz="1800" i="1" dirty="0"/>
              <a:t>τα </a:t>
            </a:r>
            <a:r>
              <a:rPr lang="el-GR" sz="1800" dirty="0"/>
              <a:t>κόστη </a:t>
            </a:r>
            <a:r>
              <a:rPr lang="el-GR" sz="1800" dirty="0" smtClean="0"/>
              <a:t>των </a:t>
            </a:r>
            <a:r>
              <a:rPr lang="el-GR" sz="1800" dirty="0"/>
              <a:t>καρφιών, των </a:t>
            </a:r>
            <a:r>
              <a:rPr lang="el-GR" sz="1800" dirty="0" smtClean="0"/>
              <a:t>πριτσινιών, </a:t>
            </a:r>
            <a:r>
              <a:rPr lang="el-GR" sz="1800" dirty="0"/>
              <a:t>των λιπαντικών και των μικρών εργαλείων</a:t>
            </a:r>
          </a:p>
          <a:p>
            <a:pPr lvl="2">
              <a:defRPr/>
            </a:pPr>
            <a:r>
              <a:rPr lang="el-GR" sz="1800" dirty="0" smtClean="0">
                <a:solidFill>
                  <a:schemeClr val="accent4"/>
                </a:solidFill>
              </a:rPr>
              <a:t>Τα</a:t>
            </a:r>
            <a:r>
              <a:rPr lang="el-GR" sz="1800" b="1" dirty="0" smtClean="0">
                <a:solidFill>
                  <a:schemeClr val="accent4"/>
                </a:solidFill>
              </a:rPr>
              <a:t> </a:t>
            </a:r>
            <a:r>
              <a:rPr lang="el-GR" sz="1800" b="1" dirty="0" smtClean="0">
                <a:solidFill>
                  <a:srgbClr val="275CAE"/>
                </a:solidFill>
              </a:rPr>
              <a:t>κόστη άμεσης εργασίας</a:t>
            </a:r>
            <a:r>
              <a:rPr lang="en-US" sz="1800" dirty="0" smtClean="0"/>
              <a:t>, </a:t>
            </a:r>
            <a:r>
              <a:rPr lang="el-GR" sz="1800" dirty="0"/>
              <a:t>όπως τα κόστη της εργασίας </a:t>
            </a:r>
            <a:r>
              <a:rPr lang="el-GR" sz="1800" dirty="0" smtClean="0"/>
              <a:t>συντήρησης, επιθεώρησης, </a:t>
            </a:r>
            <a:r>
              <a:rPr lang="el-GR" sz="1800" dirty="0"/>
              <a:t>μηχανικού</a:t>
            </a:r>
            <a:r>
              <a:rPr lang="el-GR" sz="1800" dirty="0" smtClean="0"/>
              <a:t>σχεδιασμού, επίβλεψης </a:t>
            </a:r>
            <a:r>
              <a:rPr lang="el-GR" sz="1800" dirty="0"/>
              <a:t>και </a:t>
            </a:r>
            <a:r>
              <a:rPr lang="el-GR" sz="1800" dirty="0" smtClean="0"/>
              <a:t>χειρισμού </a:t>
            </a:r>
            <a:r>
              <a:rPr lang="el-GR" sz="1800" dirty="0"/>
              <a:t>υλικών</a:t>
            </a:r>
          </a:p>
        </p:txBody>
      </p:sp>
      <p:sp>
        <p:nvSpPr>
          <p:cNvPr id="5837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59342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990600"/>
          </a:xfrm>
        </p:spPr>
        <p:txBody>
          <a:bodyPr/>
          <a:lstStyle/>
          <a:p>
            <a:pPr algn="ctr"/>
            <a:r>
              <a:rPr lang="el-GR" altLang="en-US" dirty="0"/>
              <a:t>Χρηματοοικονομική Πληροφόρηση</a:t>
            </a:r>
            <a:endParaRPr lang="en-US" altLang="en-US" dirty="0" smtClean="0"/>
          </a:p>
        </p:txBody>
      </p:sp>
      <p:sp>
        <p:nvSpPr>
          <p:cNvPr id="3" name="Content Placeholder 2"/>
          <p:cNvSpPr>
            <a:spLocks noGrp="1"/>
          </p:cNvSpPr>
          <p:nvPr>
            <p:ph idx="1"/>
          </p:nvPr>
        </p:nvSpPr>
        <p:spPr>
          <a:xfrm>
            <a:off x="304800" y="1143000"/>
            <a:ext cx="8534400" cy="5181600"/>
          </a:xfrm>
          <a:extLst/>
        </p:spPr>
        <p:txBody>
          <a:bodyPr/>
          <a:lstStyle/>
          <a:p>
            <a:pPr>
              <a:defRPr/>
            </a:pPr>
            <a:endParaRPr lang="el-GR" sz="2400" dirty="0" smtClean="0">
              <a:ea typeface="+mn-ea"/>
            </a:endParaRPr>
          </a:p>
          <a:p>
            <a:pPr>
              <a:defRPr/>
            </a:pPr>
            <a:r>
              <a:rPr lang="el-GR" sz="2400" dirty="0" smtClean="0">
                <a:ea typeface="+mn-ea"/>
              </a:rPr>
              <a:t>Τα </a:t>
            </a:r>
            <a:r>
              <a:rPr lang="el-GR" sz="2400" dirty="0">
                <a:ea typeface="+mn-ea"/>
              </a:rPr>
              <a:t>τρία </a:t>
            </a:r>
            <a:r>
              <a:rPr lang="el-GR" sz="2400" dirty="0" smtClean="0">
                <a:ea typeface="+mn-ea"/>
              </a:rPr>
              <a:t>στοιχεία του </a:t>
            </a:r>
            <a:r>
              <a:rPr lang="el-GR" sz="2400" dirty="0">
                <a:ea typeface="+mn-ea"/>
              </a:rPr>
              <a:t>κόστους </a:t>
            </a:r>
            <a:r>
              <a:rPr lang="el-GR" sz="2400" dirty="0" smtClean="0">
                <a:ea typeface="+mn-ea"/>
              </a:rPr>
              <a:t>προϊόντος </a:t>
            </a:r>
            <a:r>
              <a:rPr lang="el-GR" sz="2400" dirty="0">
                <a:ea typeface="+mn-ea"/>
              </a:rPr>
              <a:t>μπορούν επίσης να ομαδοποιηθούν σε </a:t>
            </a:r>
            <a:r>
              <a:rPr lang="el-GR" sz="2400" dirty="0" smtClean="0">
                <a:ea typeface="+mn-ea"/>
              </a:rPr>
              <a:t>αρχικά </a:t>
            </a:r>
            <a:r>
              <a:rPr lang="el-GR" sz="2400" dirty="0">
                <a:ea typeface="+mn-ea"/>
              </a:rPr>
              <a:t>κόστη και </a:t>
            </a:r>
            <a:r>
              <a:rPr lang="el-GR" sz="2400" dirty="0" smtClean="0">
                <a:ea typeface="+mn-ea"/>
              </a:rPr>
              <a:t>κόστη </a:t>
            </a:r>
            <a:r>
              <a:rPr lang="el-GR" sz="2400" dirty="0">
                <a:ea typeface="+mn-ea"/>
              </a:rPr>
              <a:t>μετατροπής.</a:t>
            </a:r>
          </a:p>
          <a:p>
            <a:pPr lvl="1">
              <a:buClr>
                <a:schemeClr val="accent4"/>
              </a:buClr>
              <a:defRPr/>
            </a:pPr>
            <a:r>
              <a:rPr lang="el-GR" b="1" dirty="0" smtClean="0">
                <a:solidFill>
                  <a:srgbClr val="275CAE"/>
                </a:solidFill>
              </a:rPr>
              <a:t>Αρχικά </a:t>
            </a:r>
            <a:r>
              <a:rPr lang="el-GR" b="1" dirty="0" smtClean="0">
                <a:solidFill>
                  <a:srgbClr val="275CAE"/>
                </a:solidFill>
              </a:rPr>
              <a:t>κόστη</a:t>
            </a:r>
            <a:r>
              <a:rPr lang="en-US" dirty="0" smtClean="0"/>
              <a:t>: </a:t>
            </a:r>
            <a:r>
              <a:rPr lang="el-GR" dirty="0" smtClean="0"/>
              <a:t>τα αρχικά </a:t>
            </a:r>
            <a:r>
              <a:rPr lang="el-GR" dirty="0" smtClean="0"/>
              <a:t>(πρώτα) κόστη </a:t>
            </a:r>
            <a:r>
              <a:rPr lang="el-GR" dirty="0"/>
              <a:t>παραγωγής. Είναι το άθροισμα </a:t>
            </a:r>
            <a:r>
              <a:rPr lang="el-GR" dirty="0" smtClean="0"/>
              <a:t>του κόστους των άμεσων </a:t>
            </a:r>
            <a:r>
              <a:rPr lang="el-GR" dirty="0"/>
              <a:t>υλικών και του κόστους </a:t>
            </a:r>
            <a:r>
              <a:rPr lang="el-GR" dirty="0" smtClean="0"/>
              <a:t>της άμεσης </a:t>
            </a:r>
            <a:r>
              <a:rPr lang="el-GR" dirty="0"/>
              <a:t>εργασίας.</a:t>
            </a:r>
          </a:p>
          <a:p>
            <a:pPr lvl="1">
              <a:buClr>
                <a:schemeClr val="accent4"/>
              </a:buClr>
              <a:defRPr/>
            </a:pPr>
            <a:r>
              <a:rPr lang="el-GR" b="1" dirty="0" smtClean="0">
                <a:solidFill>
                  <a:srgbClr val="275CAE"/>
                </a:solidFill>
              </a:rPr>
              <a:t>Κόστη μετατροπής</a:t>
            </a:r>
            <a:r>
              <a:rPr lang="en-US" dirty="0" smtClean="0"/>
              <a:t>: </a:t>
            </a:r>
            <a:r>
              <a:rPr lang="el-GR" dirty="0" smtClean="0"/>
              <a:t>τα κόστη </a:t>
            </a:r>
            <a:r>
              <a:rPr lang="el-GR" dirty="0"/>
              <a:t>μετατροπής ή </a:t>
            </a:r>
            <a:r>
              <a:rPr lang="el-GR" dirty="0" smtClean="0"/>
              <a:t>επεξεργασίας </a:t>
            </a:r>
            <a:r>
              <a:rPr lang="el-GR" dirty="0"/>
              <a:t>των άμεσων υλικών σε τελικό προϊόν. Είναι το άθροισμα του κόστους της άμεσης </a:t>
            </a:r>
            <a:r>
              <a:rPr lang="el-GR" dirty="0" smtClean="0"/>
              <a:t>εργασίας και </a:t>
            </a:r>
            <a:r>
              <a:rPr lang="el-GR" dirty="0"/>
              <a:t>των γενικών </a:t>
            </a:r>
            <a:r>
              <a:rPr lang="el-GR" dirty="0" smtClean="0"/>
              <a:t>βιομηχανικών εξόδων.</a:t>
            </a:r>
            <a:endParaRPr lang="el-GR" dirty="0"/>
          </a:p>
          <a:p>
            <a:pPr>
              <a:defRPr/>
            </a:pPr>
            <a:r>
              <a:rPr lang="el-GR" sz="2400" dirty="0">
                <a:ea typeface="+mn-ea"/>
              </a:rPr>
              <a:t>Η επόμενη διαφάνεια συνοψίζει τη σχέση ανάμεσα στις ταξινομήσεις </a:t>
            </a:r>
            <a:r>
              <a:rPr lang="el-GR" sz="2400" dirty="0" smtClean="0">
                <a:ea typeface="+mn-ea"/>
              </a:rPr>
              <a:t>της αναγνώρισης του κόστους </a:t>
            </a:r>
            <a:r>
              <a:rPr lang="el-GR" sz="2400" dirty="0">
                <a:ea typeface="+mn-ea"/>
              </a:rPr>
              <a:t>προϊόντος.</a:t>
            </a:r>
          </a:p>
        </p:txBody>
      </p:sp>
      <p:sp>
        <p:nvSpPr>
          <p:cNvPr id="5939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6613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0" y="-76200"/>
            <a:ext cx="9144000" cy="1143000"/>
          </a:xfrm>
        </p:spPr>
        <p:txBody>
          <a:bodyPr/>
          <a:lstStyle/>
          <a:p>
            <a:pPr algn="ctr">
              <a:defRPr/>
            </a:pPr>
            <a:r>
              <a:rPr lang="el-GR" altLang="en-US" dirty="0"/>
              <a:t>Σχέσεις </a:t>
            </a:r>
            <a:r>
              <a:rPr lang="el-GR" altLang="en-US" dirty="0" smtClean="0"/>
              <a:t>Μεταξύ των Ταξινομήσεων Αναγνώρισης του Κόστους Προϊόντος</a:t>
            </a:r>
            <a:endParaRPr lang="el-GR" altLang="en-US" dirty="0"/>
          </a:p>
        </p:txBody>
      </p:sp>
      <p:sp>
        <p:nvSpPr>
          <p:cNvPr id="60419"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graphicFrame>
        <p:nvGraphicFramePr>
          <p:cNvPr id="2" name="Diagram 1"/>
          <p:cNvGraphicFramePr/>
          <p:nvPr>
            <p:extLst>
              <p:ext uri="{D42A27DB-BD31-4B8C-83A1-F6EECF244321}">
                <p14:modId xmlns:p14="http://schemas.microsoft.com/office/powerpoint/2010/main" val="735147733"/>
              </p:ext>
            </p:extLst>
          </p:nvPr>
        </p:nvGraphicFramePr>
        <p:xfrm>
          <a:off x="457200" y="12192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649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220200" cy="1066800"/>
          </a:xfrm>
        </p:spPr>
        <p:txBody>
          <a:bodyPr/>
          <a:lstStyle/>
          <a:p>
            <a:pPr algn="ctr"/>
            <a:r>
              <a:rPr lang="el-GR" altLang="en-US" dirty="0" smtClean="0"/>
              <a:t>Συμπεριφορά του Κόστους</a:t>
            </a:r>
            <a:endParaRPr lang="en-US" altLang="en-US" dirty="0" smtClean="0"/>
          </a:p>
        </p:txBody>
      </p:sp>
      <p:sp>
        <p:nvSpPr>
          <p:cNvPr id="3" name="Content Placeholder 2"/>
          <p:cNvSpPr>
            <a:spLocks noGrp="1"/>
          </p:cNvSpPr>
          <p:nvPr>
            <p:ph idx="1"/>
          </p:nvPr>
        </p:nvSpPr>
        <p:spPr>
          <a:xfrm>
            <a:off x="152400" y="1143000"/>
            <a:ext cx="8610600" cy="5257800"/>
          </a:xfrm>
        </p:spPr>
        <p:txBody>
          <a:bodyPr/>
          <a:lstStyle/>
          <a:p>
            <a:pPr>
              <a:buFont typeface="Wingdings" panose="05000000000000000000" pitchFamily="2" charset="2"/>
              <a:buChar char="§"/>
            </a:pPr>
            <a:endParaRPr lang="el-GR" altLang="en-US" sz="17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1700" dirty="0" smtClean="0">
                <a:latin typeface="Tw Cen MT" panose="020B0602020104020603" pitchFamily="34" charset="0"/>
                <a:cs typeface="Times New Roman" panose="02020603050405020304" pitchFamily="18" charset="0"/>
              </a:rPr>
              <a:t>Ένα</a:t>
            </a:r>
            <a:r>
              <a:rPr lang="en-US" altLang="en-US" sz="1700" dirty="0" smtClean="0">
                <a:latin typeface="Tw Cen MT" panose="020B0602020104020603" pitchFamily="34" charset="0"/>
                <a:cs typeface="Times New Roman" panose="02020603050405020304" pitchFamily="18" charset="0"/>
              </a:rPr>
              <a:t> </a:t>
            </a:r>
            <a:r>
              <a:rPr lang="el-GR" altLang="en-US" sz="1700" b="1" dirty="0" smtClean="0">
                <a:solidFill>
                  <a:srgbClr val="275CAE"/>
                </a:solidFill>
                <a:latin typeface="Tw Cen MT" panose="020B0602020104020603" pitchFamily="34" charset="0"/>
                <a:cs typeface="Times New Roman" panose="02020603050405020304" pitchFamily="18" charset="0"/>
              </a:rPr>
              <a:t>μεταβλητό κόστος </a:t>
            </a:r>
            <a:r>
              <a:rPr lang="el-GR" altLang="en-US" sz="1700" dirty="0" smtClean="0">
                <a:latin typeface="Tw Cen MT" panose="020B0602020104020603" pitchFamily="34" charset="0"/>
                <a:cs typeface="Times New Roman" panose="02020603050405020304" pitchFamily="18" charset="0"/>
              </a:rPr>
              <a:t>είναι </a:t>
            </a:r>
            <a:r>
              <a:rPr lang="el-GR" altLang="en-US" sz="1700" dirty="0">
                <a:latin typeface="Tw Cen MT" panose="020B0602020104020603" pitchFamily="34" charset="0"/>
                <a:cs typeface="Times New Roman" panose="02020603050405020304" pitchFamily="18" charset="0"/>
              </a:rPr>
              <a:t>ένα κόστος που μεταβάλλεται άμεσα σε μια μεταβολή της παραγωγικής παραγωγής</a:t>
            </a:r>
            <a:r>
              <a:rPr lang="el-GR" altLang="en-US" sz="17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1700" dirty="0">
                <a:latin typeface="Tw Cen MT" panose="020B0602020104020603" pitchFamily="34" charset="0"/>
                <a:cs typeface="Times New Roman" panose="02020603050405020304" pitchFamily="18" charset="0"/>
              </a:rPr>
              <a:t>Ένα</a:t>
            </a:r>
            <a:r>
              <a:rPr lang="en-US" altLang="en-US" sz="1700" dirty="0">
                <a:latin typeface="Tw Cen MT" panose="020B0602020104020603" pitchFamily="34" charset="0"/>
                <a:cs typeface="Times New Roman" panose="02020603050405020304" pitchFamily="18" charset="0"/>
              </a:rPr>
              <a:t> </a:t>
            </a:r>
            <a:r>
              <a:rPr lang="el-GR" altLang="en-US" sz="1700" b="1" dirty="0" smtClean="0">
                <a:solidFill>
                  <a:srgbClr val="275CAE"/>
                </a:solidFill>
                <a:latin typeface="Tw Cen MT" panose="020B0602020104020603" pitchFamily="34" charset="0"/>
                <a:cs typeface="Times New Roman" panose="02020603050405020304" pitchFamily="18" charset="0"/>
              </a:rPr>
              <a:t>σταθερό κόστος </a:t>
            </a:r>
            <a:r>
              <a:rPr lang="el-GR" altLang="en-US" sz="1700" dirty="0">
                <a:latin typeface="Tw Cen MT" panose="020B0602020104020603" pitchFamily="34" charset="0"/>
                <a:cs typeface="Times New Roman" panose="02020603050405020304" pitchFamily="18" charset="0"/>
              </a:rPr>
              <a:t>είναι ένα κόστος που παραμένει σταθερό εντός ενός καθορισμένου εύρους δραστηριότητας ή χρονικής περιόδου.</a:t>
            </a:r>
            <a:endParaRPr lang="en-US" altLang="en-US" sz="1700" dirty="0" smtClean="0">
              <a:latin typeface="Tw Cen MT" panose="020B0602020104020603" pitchFamily="34" charset="0"/>
              <a:cs typeface="Times New Roman" panose="02020603050405020304" pitchFamily="18" charset="0"/>
            </a:endParaRPr>
          </a:p>
          <a:p>
            <a:pPr lvl="1"/>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Παραδείγματα μεταβλητού και σταθερού κόστους:</a:t>
            </a:r>
          </a:p>
          <a:p>
            <a:pPr lvl="2">
              <a:buFont typeface="Wingdings" panose="05000000000000000000" pitchFamily="2" charset="2"/>
              <a:buChar char="§"/>
            </a:pP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Οργανισμός παροχής υπηρεσιών: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Για μια αεροπορική εταιρεία, το κόστος των φιστικιών και των ποτών είναι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μεταβλητό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κόστος, ενώ η απόσβεση των αεροσκαφών και οι μισθοί και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οι παροχές των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πληρωμάτων είναι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σταθερό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κόστος.</a:t>
            </a:r>
          </a:p>
          <a:p>
            <a:pPr lvl="2">
              <a:buFont typeface="Wingdings" panose="05000000000000000000" pitchFamily="2" charset="2"/>
              <a:buChar char="§"/>
            </a:pP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Οργανισμός λιανικής πώλησης: Για ένα παντοπωλείο, το μεταβλητό κόστος περιλαμβάνει το κόστος των πωληθέντων ειδών διατροφής, ενώ τα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σταθερά κόστη περιλαμβάνουν τα κόστη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μίσθωσης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κτρίων</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 την απόσβεση εξοπλισμού και τον μισθό του διευθυντή.</a:t>
            </a:r>
          </a:p>
          <a:p>
            <a:pPr lvl="2">
              <a:buFont typeface="Wingdings" panose="05000000000000000000" pitchFamily="2" charset="2"/>
              <a:buChar char="§"/>
            </a:pP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Βιομηχανικός οργανισμός: Τα μεταβλητά κόστη περιλαμβάνουν τα άμεσα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υλικά,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την άμεση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εργασία,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τα έμμεσα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υλικά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και την έμμεση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εργασία. Τα σταθερά κόστη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περιλαμβάνουν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των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μισθών των εποπτικών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αρχών/υπευθύνων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και των αποσβέσεων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των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κτιρίων</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7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17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144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88164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067800" cy="1066800"/>
          </a:xfrm>
        </p:spPr>
        <p:txBody>
          <a:bodyPr/>
          <a:lstStyle/>
          <a:p>
            <a:pPr algn="ctr"/>
            <a:r>
              <a:rPr lang="el-GR" altLang="en-US" dirty="0" smtClean="0"/>
              <a:t>Κόστη Προστιθέμενης Αξίας και Κόστη Μη Προστιθέμενης Αξίας</a:t>
            </a:r>
            <a:endParaRPr lang="en-US" altLang="en-US" dirty="0" smtClean="0"/>
          </a:p>
        </p:txBody>
      </p:sp>
      <p:sp>
        <p:nvSpPr>
          <p:cNvPr id="3" name="Content Placeholder 2"/>
          <p:cNvSpPr>
            <a:spLocks noGrp="1"/>
          </p:cNvSpPr>
          <p:nvPr>
            <p:ph idx="1"/>
          </p:nvPr>
        </p:nvSpPr>
        <p:spPr>
          <a:xfrm>
            <a:off x="304800" y="1143000"/>
            <a:ext cx="8382000" cy="5181600"/>
          </a:xfrm>
        </p:spPr>
        <p:txBody>
          <a:bodyPr/>
          <a:lstStyle/>
          <a:p>
            <a:pPr>
              <a:buFont typeface="Wingdings" panose="05000000000000000000" pitchFamily="2" charset="2"/>
              <a:buChar char="§"/>
            </a:pPr>
            <a:endParaRPr lang="el-GR" altLang="en-US" sz="19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1900" dirty="0" smtClean="0">
                <a:latin typeface="Tw Cen MT" panose="020B0602020104020603" pitchFamily="34" charset="0"/>
                <a:cs typeface="Times New Roman" panose="02020603050405020304" pitchFamily="18" charset="0"/>
              </a:rPr>
              <a:t>Τα </a:t>
            </a:r>
            <a:r>
              <a:rPr lang="el-GR" altLang="en-US" sz="1900" dirty="0" smtClean="0">
                <a:latin typeface="Tw Cen MT" panose="020B0602020104020603" pitchFamily="34" charset="0"/>
                <a:cs typeface="Times New Roman" panose="02020603050405020304" pitchFamily="18" charset="0"/>
              </a:rPr>
              <a:t>κόστη μπορούν </a:t>
            </a:r>
            <a:r>
              <a:rPr lang="el-GR" altLang="en-US" sz="1900" dirty="0">
                <a:latin typeface="Tw Cen MT" panose="020B0602020104020603" pitchFamily="34" charset="0"/>
                <a:cs typeface="Times New Roman" panose="02020603050405020304" pitchFamily="18" charset="0"/>
              </a:rPr>
              <a:t>επίσης να </a:t>
            </a:r>
            <a:r>
              <a:rPr lang="el-GR" altLang="en-US" sz="1900" dirty="0" smtClean="0">
                <a:latin typeface="Tw Cen MT" panose="020B0602020104020603" pitchFamily="34" charset="0"/>
                <a:cs typeface="Times New Roman" panose="02020603050405020304" pitchFamily="18" charset="0"/>
              </a:rPr>
              <a:t>ταξινομηθούν </a:t>
            </a:r>
            <a:r>
              <a:rPr lang="el-GR" altLang="en-US" sz="1900" dirty="0">
                <a:latin typeface="Tw Cen MT" panose="020B0602020104020603" pitchFamily="34" charset="0"/>
                <a:cs typeface="Times New Roman" panose="02020603050405020304" pitchFamily="18" charset="0"/>
              </a:rPr>
              <a:t>ως προστιθέμενη αξία ή μη </a:t>
            </a:r>
            <a:r>
              <a:rPr lang="el-GR" altLang="en-US" sz="1900" dirty="0" smtClean="0">
                <a:latin typeface="Tw Cen MT" panose="020B0602020104020603" pitchFamily="34" charset="0"/>
                <a:cs typeface="Times New Roman" panose="02020603050405020304" pitchFamily="18" charset="0"/>
              </a:rPr>
              <a:t>προστιθέμενης αξίας.</a:t>
            </a:r>
            <a:endParaRPr lang="en-US" altLang="en-US" sz="1900" dirty="0" smtClean="0">
              <a:latin typeface="Tw Cen MT" panose="020B0602020104020603" pitchFamily="34" charset="0"/>
              <a:cs typeface="Times New Roman" panose="02020603050405020304" pitchFamily="18" charset="0"/>
            </a:endParaRPr>
          </a:p>
          <a:p>
            <a:pPr lvl="1"/>
            <a:r>
              <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rPr>
              <a:t>Ένα</a:t>
            </a:r>
            <a:r>
              <a:rPr lang="en-US" altLang="en-US" sz="19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9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κόστος προστιθέμενης αξίας </a:t>
            </a:r>
            <a:r>
              <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το κόστος μιας δραστηριότητας που αυξάνει την αγοραία αξία ενός προϊόντος ή μιας υπηρεσίας.</a:t>
            </a:r>
          </a:p>
          <a:p>
            <a:pPr lvl="1"/>
            <a:r>
              <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rPr>
              <a:t>Ένα</a:t>
            </a:r>
            <a:r>
              <a:rPr lang="en-US" altLang="en-US" sz="19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9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κόστος </a:t>
            </a:r>
            <a:r>
              <a:rPr lang="el-GR" altLang="en-US" sz="19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μη προστιθέμενης </a:t>
            </a:r>
            <a:r>
              <a:rPr lang="el-GR" altLang="en-US" sz="19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αξίας </a:t>
            </a:r>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είναι το κόστος μιας δραστηριότητας που προσθέτει κόστος σε ένα προϊόν ή μια υπηρεσία, αλλά δεν αυξάνει την αγοραία αξία του.</a:t>
            </a:r>
          </a:p>
          <a:p>
            <a:pPr>
              <a:buFont typeface="Wingdings" panose="05000000000000000000" pitchFamily="2" charset="2"/>
              <a:buChar char="§"/>
            </a:pPr>
            <a:r>
              <a:rPr lang="el-GR" altLang="en-US" sz="1900" dirty="0">
                <a:latin typeface="Tw Cen MT" panose="020B0602020104020603" pitchFamily="34" charset="0"/>
                <a:cs typeface="Times New Roman" panose="02020603050405020304" pitchFamily="18" charset="0"/>
              </a:rPr>
              <a:t>Οι </a:t>
            </a:r>
            <a:r>
              <a:rPr lang="el-GR" altLang="en-US" sz="1900" dirty="0" smtClean="0">
                <a:latin typeface="Tw Cen MT" panose="020B0602020104020603" pitchFamily="34" charset="0"/>
                <a:cs typeface="Times New Roman" panose="02020603050405020304" pitchFamily="18" charset="0"/>
              </a:rPr>
              <a:t>μάνατζερ </a:t>
            </a:r>
            <a:r>
              <a:rPr lang="el-GR" altLang="en-US" sz="1900" dirty="0">
                <a:latin typeface="Tw Cen MT" panose="020B0602020104020603" pitchFamily="34" charset="0"/>
                <a:cs typeface="Times New Roman" panose="02020603050405020304" pitchFamily="18" charset="0"/>
              </a:rPr>
              <a:t>εξετάζουν τα χαρακτηριστικά προστιθέμενης αξίας των λειτουργικών δραστηριοτήτων της εταιρείας τους </a:t>
            </a:r>
            <a:r>
              <a:rPr lang="el-GR" altLang="en-US" sz="1900" dirty="0" smtClean="0">
                <a:latin typeface="Tw Cen MT" panose="020B0602020104020603" pitchFamily="34" charset="0"/>
                <a:cs typeface="Times New Roman" panose="02020603050405020304" pitchFamily="18" charset="0"/>
              </a:rPr>
              <a:t>και, </a:t>
            </a:r>
            <a:r>
              <a:rPr lang="el-GR" altLang="en-US" sz="1900" dirty="0">
                <a:latin typeface="Tw Cen MT" panose="020B0602020104020603" pitchFamily="34" charset="0"/>
                <a:cs typeface="Times New Roman" panose="02020603050405020304" pitchFamily="18" charset="0"/>
              </a:rPr>
              <a:t>όπου είναι δυνατόν, μειώνουν ή εξαλείφουν δραστηριότητες που δεν προσθέτουν άμεσα αξία στα προϊόντα ή τις υπηρεσίες </a:t>
            </a:r>
            <a:r>
              <a:rPr lang="el-GR" altLang="en-US" sz="1900" dirty="0" smtClean="0">
                <a:latin typeface="Tw Cen MT" panose="020B0602020104020603" pitchFamily="34" charset="0"/>
                <a:cs typeface="Times New Roman" panose="02020603050405020304" pitchFamily="18" charset="0"/>
              </a:rPr>
              <a:t>της εταιρείας</a:t>
            </a:r>
            <a:r>
              <a:rPr lang="el-GR" altLang="en-US" sz="1900" dirty="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1900" dirty="0">
                <a:latin typeface="Tw Cen MT" panose="020B0602020104020603" pitchFamily="34" charset="0"/>
                <a:cs typeface="Times New Roman" panose="02020603050405020304" pitchFamily="18" charset="0"/>
              </a:rPr>
              <a:t>Η επόμενη διαφάνεια δείχνει πώς </a:t>
            </a:r>
            <a:r>
              <a:rPr lang="el-GR" altLang="en-US" sz="1900" dirty="0" smtClean="0">
                <a:latin typeface="Tw Cen MT" panose="020B0602020104020603" pitchFamily="34" charset="0"/>
                <a:cs typeface="Times New Roman" panose="02020603050405020304" pitchFamily="18" charset="0"/>
              </a:rPr>
              <a:t>μπορούν </a:t>
            </a:r>
            <a:r>
              <a:rPr lang="el-GR" altLang="en-US" sz="1900" dirty="0">
                <a:latin typeface="Tw Cen MT" panose="020B0602020104020603" pitchFamily="34" charset="0"/>
                <a:cs typeface="Times New Roman" panose="02020603050405020304" pitchFamily="18" charset="0"/>
              </a:rPr>
              <a:t>να </a:t>
            </a:r>
            <a:r>
              <a:rPr lang="el-GR" altLang="en-US" sz="1900" dirty="0" smtClean="0">
                <a:latin typeface="Tw Cen MT" panose="020B0602020104020603" pitchFamily="34" charset="0"/>
                <a:cs typeface="Times New Roman" panose="02020603050405020304" pitchFamily="18" charset="0"/>
              </a:rPr>
              <a:t>αναγνωριστούν κάποια κόστη μιας βιομηχανίας γλυκών αναφορικά </a:t>
            </a:r>
            <a:r>
              <a:rPr lang="el-GR" altLang="en-US" sz="1900" dirty="0" smtClean="0">
                <a:latin typeface="Tw Cen MT" panose="020B0602020104020603" pitchFamily="34" charset="0"/>
                <a:cs typeface="Times New Roman" panose="02020603050405020304" pitchFamily="18" charset="0"/>
              </a:rPr>
              <a:t>μ</a:t>
            </a:r>
            <a:r>
              <a:rPr lang="el-GR" altLang="en-US" sz="1900" dirty="0" smtClean="0">
                <a:latin typeface="Tw Cen MT" panose="020B0602020104020603" pitchFamily="34" charset="0"/>
                <a:cs typeface="Times New Roman" panose="02020603050405020304" pitchFamily="18" charset="0"/>
              </a:rPr>
              <a:t>ε </a:t>
            </a:r>
            <a:r>
              <a:rPr lang="el-GR" altLang="en-US" sz="1900" dirty="0" smtClean="0">
                <a:latin typeface="Tw Cen MT" panose="020B0602020104020603" pitchFamily="34" charset="0"/>
                <a:cs typeface="Times New Roman" panose="02020603050405020304" pitchFamily="18" charset="0"/>
              </a:rPr>
              <a:t>την </a:t>
            </a:r>
            <a:r>
              <a:rPr lang="el-GR" altLang="en-US" sz="1900" dirty="0" smtClean="0">
                <a:latin typeface="Tw Cen MT" panose="020B0602020104020603" pitchFamily="34" charset="0"/>
                <a:cs typeface="Times New Roman" panose="02020603050405020304" pitchFamily="18" charset="0"/>
              </a:rPr>
              <a:t>ανιχνευσιμότητα, τη συμπεριφορά, την αξία και τη χρηματοοικονομική πληροφόρηση.</a:t>
            </a:r>
            <a:endParaRPr lang="en-US" altLang="en-US" sz="1900" dirty="0" smtClean="0">
              <a:latin typeface="Tw Cen MT" panose="020B0602020104020603" pitchFamily="34" charset="0"/>
              <a:cs typeface="Times New Roman" panose="02020603050405020304" pitchFamily="18" charset="0"/>
            </a:endParaRPr>
          </a:p>
        </p:txBody>
      </p:sp>
      <p:sp>
        <p:nvSpPr>
          <p:cNvPr id="6246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444402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76200" y="-76200"/>
            <a:ext cx="9067800" cy="1219200"/>
          </a:xfrm>
        </p:spPr>
        <p:txBody>
          <a:bodyPr/>
          <a:lstStyle/>
          <a:p>
            <a:pPr algn="ctr">
              <a:defRPr/>
            </a:pPr>
            <a:r>
              <a:rPr lang="el-GR" altLang="en-US" dirty="0"/>
              <a:t>Παραδείγματα </a:t>
            </a:r>
            <a:r>
              <a:rPr lang="el-GR" altLang="en-US" dirty="0" smtClean="0"/>
              <a:t>Ταξινομήσεων Αναγνώρισης Κόστους </a:t>
            </a:r>
            <a:r>
              <a:rPr lang="el-GR" altLang="en-US" dirty="0"/>
              <a:t>για </a:t>
            </a:r>
            <a:r>
              <a:rPr lang="el-GR" altLang="en-US" dirty="0" smtClean="0"/>
              <a:t>μια Βιομηχανία Γλυκών</a:t>
            </a:r>
            <a:endParaRPr lang="el-GR" altLang="en-US" dirty="0"/>
          </a:p>
        </p:txBody>
      </p:sp>
      <p:sp>
        <p:nvSpPr>
          <p:cNvPr id="63491"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3296527951"/>
              </p:ext>
            </p:extLst>
          </p:nvPr>
        </p:nvGraphicFramePr>
        <p:xfrm>
          <a:off x="457200" y="1219200"/>
          <a:ext cx="8305800" cy="5217160"/>
        </p:xfrm>
        <a:graphic>
          <a:graphicData uri="http://schemas.openxmlformats.org/drawingml/2006/table">
            <a:tbl>
              <a:tblPr firstRow="1" bandRow="1">
                <a:tableStyleId>{5940675A-B579-460E-94D1-54222C63F5DA}</a:tableStyleId>
              </a:tblPr>
              <a:tblGrid>
                <a:gridCol w="1661160"/>
                <a:gridCol w="1661160"/>
                <a:gridCol w="1661160"/>
                <a:gridCol w="1661160"/>
                <a:gridCol w="1661160"/>
              </a:tblGrid>
              <a:tr h="370840">
                <a:tc>
                  <a:txBody>
                    <a:bodyPr/>
                    <a:lstStyle/>
                    <a:p>
                      <a:r>
                        <a:rPr lang="el-GR" sz="1500" dirty="0" smtClean="0">
                          <a:solidFill>
                            <a:schemeClr val="accent4"/>
                          </a:solidFill>
                        </a:rPr>
                        <a:t>Παραδείγματα Κόστους</a:t>
                      </a:r>
                      <a:endParaRPr lang="en-US" sz="1500" dirty="0">
                        <a:solidFill>
                          <a:schemeClr val="accent4"/>
                        </a:solidFill>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Ανιχνευσιμότητα του</a:t>
                      </a:r>
                      <a:r>
                        <a:rPr lang="el-GR" sz="1500" baseline="0" dirty="0" smtClean="0">
                          <a:solidFill>
                            <a:schemeClr val="accent4"/>
                          </a:solidFill>
                        </a:rPr>
                        <a:t> Προϊόντος</a:t>
                      </a:r>
                      <a:endParaRPr lang="en-US" sz="1500" dirty="0">
                        <a:solidFill>
                          <a:schemeClr val="accent4"/>
                        </a:solidFill>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Συμπεριφορά του Κόστους</a:t>
                      </a:r>
                      <a:endParaRPr lang="en-US" sz="1500" dirty="0">
                        <a:solidFill>
                          <a:schemeClr val="accent4"/>
                        </a:solidFill>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Αξία</a:t>
                      </a:r>
                      <a:endParaRPr lang="en-US" sz="1500" dirty="0">
                        <a:solidFill>
                          <a:schemeClr val="accent4"/>
                        </a:solidFill>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Χρηματοοικονομική Πληροφόρηση</a:t>
                      </a:r>
                      <a:endParaRPr lang="en-US" sz="1500" dirty="0">
                        <a:solidFill>
                          <a:schemeClr val="accent4"/>
                        </a:solidFill>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r>
              <a:tr h="370840">
                <a:tc>
                  <a:txBody>
                    <a:bodyPr/>
                    <a:lstStyle/>
                    <a:p>
                      <a:r>
                        <a:rPr lang="el-GR" sz="1500" dirty="0" smtClean="0">
                          <a:solidFill>
                            <a:schemeClr val="accent4"/>
                          </a:solidFill>
                        </a:rPr>
                        <a:t>Ζάχαρη για γλυκά</a:t>
                      </a:r>
                      <a:endParaRPr lang="en-US" sz="1500" dirty="0">
                        <a:solidFill>
                          <a:schemeClr val="accent4"/>
                        </a:solidFill>
                      </a:endParaRPr>
                    </a:p>
                  </a:txBody>
                  <a:tcP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Άμεσο</a:t>
                      </a:r>
                      <a:endParaRPr lang="en-US" sz="1500" dirty="0">
                        <a:solidFill>
                          <a:schemeClr val="accent4"/>
                        </a:solidFill>
                      </a:endParaRPr>
                    </a:p>
                  </a:txBody>
                  <a:tcP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Μεταβλητό</a:t>
                      </a:r>
                      <a:endParaRPr lang="en-US" sz="1500" dirty="0">
                        <a:solidFill>
                          <a:schemeClr val="accent4"/>
                        </a:solidFill>
                      </a:endParaRPr>
                    </a:p>
                  </a:txBody>
                  <a:tcP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Προσδίδει</a:t>
                      </a:r>
                      <a:r>
                        <a:rPr lang="el-GR" sz="1500" baseline="0" dirty="0" smtClean="0">
                          <a:solidFill>
                            <a:schemeClr val="accent4"/>
                          </a:solidFill>
                        </a:rPr>
                        <a:t> αξία</a:t>
                      </a:r>
                      <a:endParaRPr lang="en-US" sz="1500" dirty="0">
                        <a:solidFill>
                          <a:schemeClr val="accent4"/>
                        </a:solidFill>
                      </a:endParaRPr>
                    </a:p>
                  </a:txBody>
                  <a:tcP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Προϊόν (άμεσα υλικά)</a:t>
                      </a:r>
                      <a:endParaRPr lang="en-US" sz="1500" dirty="0">
                        <a:solidFill>
                          <a:schemeClr val="accent4"/>
                        </a:solidFill>
                      </a:endParaRPr>
                    </a:p>
                  </a:txBody>
                  <a:tcPr>
                    <a:lnL w="12700" cmpd="sng">
                      <a:noFill/>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3F0F3"/>
                    </a:solidFill>
                  </a:tcPr>
                </a:tc>
              </a:tr>
              <a:tr h="370840">
                <a:tc>
                  <a:txBody>
                    <a:bodyPr/>
                    <a:lstStyle/>
                    <a:p>
                      <a:r>
                        <a:rPr lang="el-GR" sz="1500" dirty="0" smtClean="0">
                          <a:solidFill>
                            <a:schemeClr val="accent4"/>
                          </a:solidFill>
                        </a:rPr>
                        <a:t>Εργασία για ανάμίξη</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Άμεσο</a:t>
                      </a:r>
                      <a:endParaRPr lang="en-US" sz="1500" dirty="0" smtClean="0">
                        <a:solidFill>
                          <a:schemeClr val="accent4"/>
                        </a:solidFill>
                      </a:endParaRPr>
                    </a:p>
                    <a:p>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Μεταβλητό</a:t>
                      </a:r>
                      <a:endParaRPr lang="en-US" sz="1500" dirty="0" smtClean="0">
                        <a:solidFill>
                          <a:schemeClr val="accent4"/>
                        </a:solidFill>
                      </a:endParaRPr>
                    </a:p>
                    <a:p>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Προσδίδει</a:t>
                      </a:r>
                      <a:r>
                        <a:rPr lang="el-GR" sz="1500" baseline="0" dirty="0" smtClean="0">
                          <a:solidFill>
                            <a:schemeClr val="accent4"/>
                          </a:solidFill>
                        </a:rPr>
                        <a:t> αξία</a:t>
                      </a:r>
                      <a:endParaRPr lang="en-US" sz="1500" dirty="0" smtClean="0">
                        <a:solidFill>
                          <a:schemeClr val="accent4"/>
                        </a:solidFill>
                      </a:endParaRPr>
                    </a:p>
                    <a:p>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Προϊόν (άμεση εργασία)</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r>
              <a:tr h="579120">
                <a:tc>
                  <a:txBody>
                    <a:bodyPr/>
                    <a:lstStyle/>
                    <a:p>
                      <a:r>
                        <a:rPr lang="el-GR" sz="1500" dirty="0" smtClean="0">
                          <a:solidFill>
                            <a:schemeClr val="accent4"/>
                          </a:solidFill>
                        </a:rPr>
                        <a:t>Εργασία για εποπτεία</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Έμμεσο</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Σταθερό</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Δεν προσδίδει αξία</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Προϊόν (γενικά βιομηχανικά έξοδα)</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r>
              <a:tr h="411480">
                <a:tc>
                  <a:txBody>
                    <a:bodyPr/>
                    <a:lstStyle/>
                    <a:p>
                      <a:r>
                        <a:rPr lang="el-GR" sz="1500" dirty="0" smtClean="0">
                          <a:solidFill>
                            <a:schemeClr val="accent4"/>
                          </a:solidFill>
                        </a:rPr>
                        <a:t>Απόσβεση μηχανήματος ανάμιξης</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Έμμεσο</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Σταθερό</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Προσδίδει</a:t>
                      </a:r>
                      <a:r>
                        <a:rPr lang="el-GR" sz="1500" baseline="0" dirty="0" smtClean="0">
                          <a:solidFill>
                            <a:schemeClr val="accent4"/>
                          </a:solidFill>
                        </a:rPr>
                        <a:t> αξία</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Προϊόν (γενικά βιομηχανικά έξοδα)</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r>
              <a:tr h="370840">
                <a:tc>
                  <a:txBody>
                    <a:bodyPr/>
                    <a:lstStyle/>
                    <a:p>
                      <a:r>
                        <a:rPr lang="el-GR" sz="1500" dirty="0" smtClean="0">
                          <a:solidFill>
                            <a:schemeClr val="accent4"/>
                          </a:solidFill>
                        </a:rPr>
                        <a:t>Προμήθεια πωλήσεων</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dirty="0" smtClean="0">
                          <a:solidFill>
                            <a:schemeClr val="accent4"/>
                          </a:solidFill>
                        </a:rPr>
                        <a:t>__*</a:t>
                      </a:r>
                      <a:endParaRPr lang="en-US" sz="18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Μεταβλητό</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Προσδίδει</a:t>
                      </a:r>
                      <a:r>
                        <a:rPr lang="el-GR" sz="1500" baseline="0" dirty="0" smtClean="0">
                          <a:solidFill>
                            <a:schemeClr val="accent4"/>
                          </a:solidFill>
                        </a:rPr>
                        <a:t> αξία**</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Περίοδος</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r>
              <a:tr h="370840">
                <a:tc>
                  <a:txBody>
                    <a:bodyPr/>
                    <a:lstStyle/>
                    <a:p>
                      <a:r>
                        <a:rPr lang="el-GR" sz="1500" dirty="0" smtClean="0">
                          <a:solidFill>
                            <a:schemeClr val="accent4"/>
                          </a:solidFill>
                        </a:rPr>
                        <a:t>Μισθός λογιστή</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__*</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Σταθερό</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500" dirty="0" smtClean="0">
                          <a:solidFill>
                            <a:schemeClr val="accent4"/>
                          </a:solidFill>
                        </a:rPr>
                        <a:t>Δεν προσδίδει αξία</a:t>
                      </a:r>
                      <a:endParaRPr lang="en-US" sz="15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a:txBody>
                    <a:bodyPr/>
                    <a:lstStyle/>
                    <a:p>
                      <a:r>
                        <a:rPr lang="el-GR" sz="1500" dirty="0" smtClean="0">
                          <a:solidFill>
                            <a:schemeClr val="accent4"/>
                          </a:solidFill>
                        </a:rPr>
                        <a:t>Περίοδος</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r>
              <a:tr h="370840">
                <a:tc gridSpan="5">
                  <a:txBody>
                    <a:bodyPr/>
                    <a:lstStyle/>
                    <a:p>
                      <a:r>
                        <a:rPr lang="el-GR" sz="1500" dirty="0" smtClean="0">
                          <a:solidFill>
                            <a:schemeClr val="accent4"/>
                          </a:solidFill>
                        </a:rPr>
                        <a:t>*Οι προμήθειες πωλήσεων και ο μισθός λογιστή δε μπορούν να ανιχνευθούν</a:t>
                      </a:r>
                      <a:r>
                        <a:rPr lang="el-GR" sz="1500" baseline="0" dirty="0" smtClean="0">
                          <a:solidFill>
                            <a:schemeClr val="accent4"/>
                          </a:solidFill>
                        </a:rPr>
                        <a:t> άμεσα ή έμμεσα σε ένα αντικείμενο κόστους.</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5">
                  <a:txBody>
                    <a:bodyPr/>
                    <a:lstStyle/>
                    <a:p>
                      <a:r>
                        <a:rPr lang="el-GR" sz="1500" dirty="0" smtClean="0">
                          <a:solidFill>
                            <a:schemeClr val="accent4"/>
                          </a:solidFill>
                        </a:rPr>
                        <a:t>**Οι προμήθειες πωλήσεων ενδέχεται</a:t>
                      </a:r>
                      <a:r>
                        <a:rPr lang="el-GR" sz="1500" baseline="0" dirty="0" smtClean="0">
                          <a:solidFill>
                            <a:schemeClr val="accent4"/>
                          </a:solidFill>
                        </a:rPr>
                        <a:t> να προσθέτουν αξία γιατί η εικόνα των πελατών για τον πωλητή και η εμπειρία της πώλησης μπορούν να επηρεάσουν την άποψη τους για την τιμή αγοράς του προϊόντος.</a:t>
                      </a:r>
                      <a:endParaRPr lang="en-US" sz="150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F0F3"/>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505018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609600" y="66294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547780974"/>
              </p:ext>
            </p:extLst>
          </p:nvPr>
        </p:nvGraphicFramePr>
        <p:xfrm>
          <a:off x="304800" y="1905000"/>
          <a:ext cx="8534400" cy="4714574"/>
        </p:xfrm>
        <a:graphic>
          <a:graphicData uri="http://schemas.openxmlformats.org/drawingml/2006/table">
            <a:tbl>
              <a:tblPr firstRow="1" bandRow="1">
                <a:tableStyleId>{2D5ABB26-0587-4C30-8999-92F81FD0307C}</a:tableStyleId>
              </a:tblPr>
              <a:tblGrid>
                <a:gridCol w="2133600"/>
                <a:gridCol w="381000"/>
                <a:gridCol w="1600200"/>
                <a:gridCol w="838200"/>
                <a:gridCol w="1066800"/>
                <a:gridCol w="1720426"/>
                <a:gridCol w="794174"/>
              </a:tblGrid>
              <a:tr h="269794">
                <a:tc rowSpan="5">
                  <a:txBody>
                    <a:bodyPr/>
                    <a:lstStyle/>
                    <a:p>
                      <a:r>
                        <a:rPr lang="en-US" sz="1200" dirty="0" smtClean="0">
                          <a:solidFill>
                            <a:schemeClr val="accent4"/>
                          </a:solidFill>
                          <a:latin typeface="Tw Cen MT" panose="020B0602020104020603" pitchFamily="34" charset="0"/>
                        </a:rPr>
                        <a:t>Y</a:t>
                      </a:r>
                      <a:r>
                        <a:rPr lang="el-GR" sz="1200" dirty="0" smtClean="0">
                          <a:solidFill>
                            <a:schemeClr val="accent4"/>
                          </a:solidFill>
                        </a:rPr>
                        <a:t>ποδείξτε </a:t>
                      </a:r>
                      <a:r>
                        <a:rPr lang="el-GR" sz="1200" baseline="0" dirty="0" smtClean="0">
                          <a:solidFill>
                            <a:schemeClr val="accent4"/>
                          </a:solidFill>
                        </a:rPr>
                        <a:t>αν τα ακόλουθα κόστη για μια βιομηχανία γκουρμέ σοκολάτας αναγνωρίζονται ως ένα κόστος προϊόντος ή ως ένα κόστος</a:t>
                      </a:r>
                      <a:r>
                        <a:rPr lang="en-US" sz="1200" baseline="0" dirty="0" smtClean="0">
                          <a:solidFill>
                            <a:schemeClr val="accent4"/>
                          </a:solidFill>
                        </a:rPr>
                        <a:t> </a:t>
                      </a:r>
                      <a:r>
                        <a:rPr lang="el-GR" sz="1200" baseline="0" dirty="0" smtClean="0">
                          <a:solidFill>
                            <a:schemeClr val="accent4"/>
                          </a:solidFill>
                        </a:rPr>
                        <a:t>περιόδου, ένα μεταβλητό ή σταθερό κόστος, ένα κόστος προστιθέμενης και μη προστιθέμενης αξίας, και τέλος εάν πρόκειται για ένα κόστος προϊόντος, τότε είναι ένα άμεσο ή έμμεσο κόστος:</a:t>
                      </a:r>
                    </a:p>
                  </a:txBody>
                  <a:tcPr>
                    <a:lnR w="12700" cap="flat" cmpd="sng" algn="ctr">
                      <a:solidFill>
                        <a:srgbClr val="C00000"/>
                      </a:solidFill>
                      <a:prstDash val="solid"/>
                      <a:round/>
                      <a:headEnd type="none" w="med" len="med"/>
                      <a:tailEnd type="none" w="med" len="med"/>
                    </a:lnR>
                    <a:solidFill>
                      <a:schemeClr val="bg1">
                        <a:lumMod val="85000"/>
                      </a:schemeClr>
                    </a:solidFill>
                  </a:tcPr>
                </a:tc>
                <a:tc gridSpan="6">
                  <a:txBody>
                    <a:bodyPr/>
                    <a:lstStyle/>
                    <a:p>
                      <a:r>
                        <a:rPr lang="el-GR" sz="12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chemeClr val="bg1">
                        <a:lumMod val="85000"/>
                      </a:schemeClr>
                    </a:solidFill>
                  </a:tcPr>
                </a:tc>
                <a:tc hMerge="1">
                  <a:txBody>
                    <a:bodyPr/>
                    <a:lstStyle/>
                    <a:p>
                      <a:endParaRPr lang="el-GR" sz="1600" b="1" dirty="0" smtClean="0"/>
                    </a:p>
                  </a:txBody>
                  <a:tcPr>
                    <a:solidFill>
                      <a:schemeClr val="bg1">
                        <a:lumMod val="85000"/>
                      </a:schemeClr>
                    </a:solidFill>
                  </a:tcPr>
                </a:tc>
                <a:tc hMerge="1">
                  <a:txBody>
                    <a:bodyPr/>
                    <a:lstStyle/>
                    <a:p>
                      <a:endParaRPr lang="el-GR" sz="1600" b="1" dirty="0" smtClean="0"/>
                    </a:p>
                  </a:txBody>
                  <a:tcPr>
                    <a:solidFill>
                      <a:schemeClr val="bg1">
                        <a:lumMod val="85000"/>
                      </a:schemeClr>
                    </a:solidFill>
                  </a:tcPr>
                </a:tc>
                <a:tc hMerge="1">
                  <a:txBody>
                    <a:bodyPr/>
                    <a:lstStyle/>
                    <a:p>
                      <a:endParaRPr lang="el-GR" sz="1600" b="1" dirty="0" smtClean="0"/>
                    </a:p>
                  </a:txBody>
                  <a:tcPr>
                    <a:solidFill>
                      <a:schemeClr val="bg1">
                        <a:lumMod val="85000"/>
                      </a:schemeClr>
                    </a:solidFill>
                  </a:tcPr>
                </a:tc>
                <a:tc hMerge="1">
                  <a:txBody>
                    <a:bodyPr/>
                    <a:lstStyle/>
                    <a:p>
                      <a:endParaRPr lang="el-GR" sz="1600" b="1" dirty="0" smtClean="0"/>
                    </a:p>
                  </a:txBody>
                  <a:tcPr>
                    <a:solidFill>
                      <a:schemeClr val="bg1">
                        <a:lumMod val="85000"/>
                      </a:schemeClr>
                    </a:solidFill>
                  </a:tcPr>
                </a:tc>
                <a:tc hMerge="1">
                  <a:txBody>
                    <a:bodyPr/>
                    <a:lstStyle/>
                    <a:p>
                      <a:endParaRPr lang="el-GR" sz="1600" b="1" dirty="0" smtClean="0"/>
                    </a:p>
                  </a:txBody>
                  <a:tcPr>
                    <a:solidFill>
                      <a:schemeClr val="bg1">
                        <a:lumMod val="85000"/>
                      </a:schemeClr>
                    </a:solidFill>
                  </a:tcPr>
                </a:tc>
              </a:tr>
              <a:tr h="269794">
                <a:tc vMerge="1">
                  <a:txBody>
                    <a:bodyPr/>
                    <a:lstStyle/>
                    <a:p>
                      <a:endParaRPr lang="en-US"/>
                    </a:p>
                  </a:txBody>
                  <a:tcPr/>
                </a:tc>
                <a:tc>
                  <a:txBody>
                    <a:bodyPr/>
                    <a:lstStyle/>
                    <a:p>
                      <a:endParaRPr lang="el-GR" sz="1200" b="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endParaRPr lang="el-GR" sz="1200" b="1" dirty="0" smtClean="0">
                        <a:solidFill>
                          <a:schemeClr val="accent4"/>
                        </a:solidFill>
                      </a:endParaRPr>
                    </a:p>
                  </a:txBody>
                  <a:tcPr>
                    <a:solidFill>
                      <a:schemeClr val="bg1">
                        <a:lumMod val="85000"/>
                      </a:schemeClr>
                    </a:solidFill>
                  </a:tcPr>
                </a:tc>
                <a:tc gridSpan="4">
                  <a:txBody>
                    <a:bodyPr/>
                    <a:lstStyle/>
                    <a:p>
                      <a:pPr algn="ctr"/>
                      <a:r>
                        <a:rPr lang="el-GR" sz="1200" b="1" dirty="0" smtClean="0">
                          <a:solidFill>
                            <a:schemeClr val="accent4"/>
                          </a:solidFill>
                        </a:rPr>
                        <a:t>Ταξινόμηση Αναγνώρισης Κόστους</a:t>
                      </a:r>
                    </a:p>
                  </a:txBody>
                  <a:tcPr>
                    <a:solidFill>
                      <a:schemeClr val="bg1">
                        <a:lumMod val="85000"/>
                      </a:schemeClr>
                    </a:solidFill>
                  </a:tcPr>
                </a:tc>
                <a:tc hMerge="1">
                  <a:txBody>
                    <a:bodyPr/>
                    <a:lstStyle/>
                    <a:p>
                      <a:endParaRPr lang="el-GR" sz="1600" b="0" dirty="0" smtClean="0"/>
                    </a:p>
                  </a:txBody>
                  <a:tcPr>
                    <a:solidFill>
                      <a:schemeClr val="bg1">
                        <a:lumMod val="85000"/>
                      </a:schemeClr>
                    </a:solidFill>
                  </a:tcPr>
                </a:tc>
                <a:tc hMerge="1">
                  <a:txBody>
                    <a:bodyPr/>
                    <a:lstStyle/>
                    <a:p>
                      <a:endParaRPr lang="el-GR" sz="1600" b="0" dirty="0" smtClean="0"/>
                    </a:p>
                  </a:txBody>
                  <a:tcPr>
                    <a:solidFill>
                      <a:schemeClr val="bg1">
                        <a:lumMod val="85000"/>
                      </a:schemeClr>
                    </a:solidFill>
                  </a:tcPr>
                </a:tc>
                <a:tc hMerge="1">
                  <a:txBody>
                    <a:bodyPr/>
                    <a:lstStyle/>
                    <a:p>
                      <a:endParaRPr lang="el-GR" sz="1600" b="0" dirty="0" smtClean="0"/>
                    </a:p>
                  </a:txBody>
                  <a:tcPr>
                    <a:solidFill>
                      <a:schemeClr val="bg1">
                        <a:lumMod val="85000"/>
                      </a:schemeClr>
                    </a:solidFill>
                  </a:tcPr>
                </a:tc>
              </a:tr>
              <a:tr h="737253">
                <a:tc vMerge="1">
                  <a:txBody>
                    <a:bodyPr/>
                    <a:lstStyle/>
                    <a:p>
                      <a:endParaRPr lang="en-US"/>
                    </a:p>
                  </a:txBody>
                  <a:tcPr/>
                </a:tc>
                <a:tc>
                  <a:txBody>
                    <a:bodyPr/>
                    <a:lstStyle/>
                    <a:p>
                      <a:endParaRPr lang="el-GR" sz="1200" b="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endParaRPr lang="el-GR" sz="1200" b="1" dirty="0" smtClean="0">
                        <a:solidFill>
                          <a:schemeClr val="accent4"/>
                        </a:solidFill>
                      </a:endParaRPr>
                    </a:p>
                  </a:txBody>
                  <a:tcPr>
                    <a:solidFill>
                      <a:schemeClr val="bg1">
                        <a:lumMod val="85000"/>
                      </a:schemeClr>
                    </a:solidFill>
                  </a:tcPr>
                </a:tc>
                <a:tc>
                  <a:txBody>
                    <a:bodyPr/>
                    <a:lstStyle/>
                    <a:p>
                      <a:r>
                        <a:rPr lang="el-GR" sz="1200" b="1" dirty="0" smtClean="0">
                          <a:solidFill>
                            <a:schemeClr val="accent4"/>
                          </a:solidFill>
                        </a:rPr>
                        <a:t>Προϊόν</a:t>
                      </a:r>
                      <a:r>
                        <a:rPr lang="el-GR" sz="1200" b="1" baseline="0" dirty="0" smtClean="0">
                          <a:solidFill>
                            <a:schemeClr val="accent4"/>
                          </a:solidFill>
                        </a:rPr>
                        <a:t> ή Περίοδος</a:t>
                      </a:r>
                      <a:endParaRPr lang="el-GR" sz="1200" b="1" dirty="0" smtClean="0">
                        <a:solidFill>
                          <a:schemeClr val="accent4"/>
                        </a:solidFill>
                      </a:endParaRPr>
                    </a:p>
                  </a:txBody>
                  <a:tcPr>
                    <a:solidFill>
                      <a:schemeClr val="bg1">
                        <a:lumMod val="85000"/>
                      </a:schemeClr>
                    </a:solidFill>
                  </a:tcPr>
                </a:tc>
                <a:tc>
                  <a:txBody>
                    <a:bodyPr/>
                    <a:lstStyle/>
                    <a:p>
                      <a:r>
                        <a:rPr lang="el-GR" sz="1200" b="1" dirty="0" smtClean="0">
                          <a:solidFill>
                            <a:schemeClr val="accent4"/>
                          </a:solidFill>
                        </a:rPr>
                        <a:t>Μεταβλητό</a:t>
                      </a:r>
                      <a:r>
                        <a:rPr lang="el-GR" sz="1200" b="1" baseline="0" dirty="0" smtClean="0">
                          <a:solidFill>
                            <a:schemeClr val="accent4"/>
                          </a:solidFill>
                        </a:rPr>
                        <a:t> ή Σταθερό</a:t>
                      </a:r>
                      <a:endParaRPr lang="el-GR" sz="1200" b="1" dirty="0" smtClean="0">
                        <a:solidFill>
                          <a:schemeClr val="accent4"/>
                        </a:solidFill>
                      </a:endParaRPr>
                    </a:p>
                  </a:txBody>
                  <a:tcPr>
                    <a:solidFill>
                      <a:schemeClr val="bg1">
                        <a:lumMod val="85000"/>
                      </a:schemeClr>
                    </a:solidFill>
                  </a:tcPr>
                </a:tc>
                <a:tc>
                  <a:txBody>
                    <a:bodyPr/>
                    <a:lstStyle/>
                    <a:p>
                      <a:r>
                        <a:rPr lang="el-GR" sz="1200" b="1" dirty="0" smtClean="0">
                          <a:solidFill>
                            <a:schemeClr val="accent4"/>
                          </a:solidFill>
                        </a:rPr>
                        <a:t>Προστιθέμενης Αξίας ή Μη Προστιθέμενης Αξίας</a:t>
                      </a:r>
                    </a:p>
                  </a:txBody>
                  <a:tcPr>
                    <a:solidFill>
                      <a:schemeClr val="bg1">
                        <a:lumMod val="85000"/>
                      </a:schemeClr>
                    </a:solidFill>
                  </a:tcPr>
                </a:tc>
                <a:tc>
                  <a:txBody>
                    <a:bodyPr/>
                    <a:lstStyle/>
                    <a:p>
                      <a:r>
                        <a:rPr lang="el-GR" sz="1200" b="1" dirty="0" smtClean="0">
                          <a:solidFill>
                            <a:schemeClr val="accent4"/>
                          </a:solidFill>
                        </a:rPr>
                        <a:t>Άμεσο ή Έμμεσο</a:t>
                      </a:r>
                    </a:p>
                  </a:txBody>
                  <a:tcPr>
                    <a:solidFill>
                      <a:schemeClr val="bg1">
                        <a:lumMod val="85000"/>
                      </a:schemeClr>
                    </a:solidFill>
                  </a:tcPr>
                </a:tc>
              </a:tr>
              <a:tr h="317583">
                <a:tc vMerge="1">
                  <a:txBody>
                    <a:bodyPr/>
                    <a:lstStyle/>
                    <a:p>
                      <a:endParaRPr lang="en-US"/>
                    </a:p>
                  </a:txBody>
                  <a:tcPr/>
                </a:tc>
                <a:tc>
                  <a:txBody>
                    <a:bodyPr/>
                    <a:lstStyle/>
                    <a:p>
                      <a:r>
                        <a:rPr lang="el-GR" sz="1200" b="0" dirty="0" smtClean="0">
                          <a:solidFill>
                            <a:schemeClr val="accent4"/>
                          </a:solidFill>
                        </a:rPr>
                        <a:t>α.</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r>
                        <a:rPr lang="el-GR" sz="1200" dirty="0" smtClean="0">
                          <a:solidFill>
                            <a:schemeClr val="accent4"/>
                          </a:solidFill>
                        </a:rPr>
                        <a:t>Σοκολάτα</a:t>
                      </a:r>
                      <a:endParaRPr lang="el-GR" sz="1200" b="0" dirty="0" smtClean="0">
                        <a:solidFill>
                          <a:schemeClr val="accent4"/>
                        </a:solidFill>
                      </a:endParaRPr>
                    </a:p>
                  </a:txBody>
                  <a:tcPr>
                    <a:solidFill>
                      <a:schemeClr val="bg1">
                        <a:lumMod val="85000"/>
                      </a:schemeClr>
                    </a:solidFill>
                  </a:tcPr>
                </a:tc>
                <a:tc>
                  <a:txBody>
                    <a:bodyPr/>
                    <a:lstStyle/>
                    <a:p>
                      <a:r>
                        <a:rPr lang="el-GR" sz="1200" b="0" dirty="0" smtClean="0">
                          <a:solidFill>
                            <a:schemeClr val="accent4"/>
                          </a:solidFill>
                        </a:rPr>
                        <a:t>Προϊόν</a:t>
                      </a:r>
                    </a:p>
                  </a:txBody>
                  <a:tcPr>
                    <a:solidFill>
                      <a:schemeClr val="bg1">
                        <a:lumMod val="85000"/>
                      </a:schemeClr>
                    </a:solidFill>
                  </a:tcPr>
                </a:tc>
                <a:tc>
                  <a:txBody>
                    <a:bodyPr/>
                    <a:lstStyle/>
                    <a:p>
                      <a:r>
                        <a:rPr lang="el-GR" sz="1200" b="0" dirty="0" smtClean="0">
                          <a:solidFill>
                            <a:schemeClr val="accent4"/>
                          </a:solidFill>
                        </a:rPr>
                        <a:t>Μεταβλητό</a:t>
                      </a:r>
                      <a:r>
                        <a:rPr lang="el-GR" sz="1200" b="0" baseline="0" dirty="0" smtClean="0">
                          <a:solidFill>
                            <a:schemeClr val="accent4"/>
                          </a:solidFill>
                        </a:rPr>
                        <a:t> </a:t>
                      </a:r>
                      <a:endParaRPr lang="el-GR" sz="1200" b="0" dirty="0" smtClean="0">
                        <a:solidFill>
                          <a:schemeClr val="accent4"/>
                        </a:solidFill>
                      </a:endParaRPr>
                    </a:p>
                  </a:txBody>
                  <a:tcPr>
                    <a:solidFill>
                      <a:schemeClr val="bg1">
                        <a:lumMod val="85000"/>
                      </a:schemeClr>
                    </a:solidFill>
                  </a:tcPr>
                </a:tc>
                <a:tc>
                  <a:txBody>
                    <a:bodyPr/>
                    <a:lstStyle/>
                    <a:p>
                      <a:r>
                        <a:rPr lang="el-GR" sz="1200" b="0" dirty="0" smtClean="0">
                          <a:solidFill>
                            <a:schemeClr val="accent4"/>
                          </a:solidFill>
                        </a:rPr>
                        <a:t>Προστιθέμενης Αξίας </a:t>
                      </a:r>
                    </a:p>
                  </a:txBody>
                  <a:tcPr>
                    <a:solidFill>
                      <a:schemeClr val="bg1">
                        <a:lumMod val="85000"/>
                      </a:schemeClr>
                    </a:solidFill>
                  </a:tcPr>
                </a:tc>
                <a:tc>
                  <a:txBody>
                    <a:bodyPr/>
                    <a:lstStyle/>
                    <a:p>
                      <a:r>
                        <a:rPr lang="el-GR" sz="1200" b="0" dirty="0" smtClean="0">
                          <a:solidFill>
                            <a:schemeClr val="accent4"/>
                          </a:solidFill>
                        </a:rPr>
                        <a:t>Άμεσο</a:t>
                      </a:r>
                    </a:p>
                  </a:txBody>
                  <a:tcPr>
                    <a:solidFill>
                      <a:schemeClr val="bg1">
                        <a:lumMod val="85000"/>
                      </a:schemeClr>
                    </a:solidFill>
                  </a:tcPr>
                </a:tc>
              </a:tr>
              <a:tr h="653862">
                <a:tc vMerge="1">
                  <a:txBody>
                    <a:bodyPr/>
                    <a:lstStyle/>
                    <a:p>
                      <a:endParaRPr lang="en-US"/>
                    </a:p>
                  </a:txBody>
                  <a:tcPr/>
                </a:tc>
                <a:tc>
                  <a:txBody>
                    <a:bodyPr/>
                    <a:lstStyle/>
                    <a:p>
                      <a:r>
                        <a:rPr lang="el-GR" sz="1200" b="0" dirty="0" smtClean="0">
                          <a:solidFill>
                            <a:schemeClr val="accent4"/>
                          </a:solidFill>
                        </a:rPr>
                        <a:t>β.</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r>
                        <a:rPr lang="el-GR" sz="1200" baseline="0" dirty="0" smtClean="0">
                          <a:solidFill>
                            <a:schemeClr val="accent4"/>
                          </a:solidFill>
                        </a:rPr>
                        <a:t>Ενοίκιο γραφείου</a:t>
                      </a:r>
                      <a:endParaRPr lang="el-GR" sz="1200" b="0" dirty="0" smtClean="0">
                        <a:solidFill>
                          <a:schemeClr val="accent4"/>
                        </a:solidFill>
                      </a:endParaRPr>
                    </a:p>
                  </a:txBody>
                  <a:tcPr>
                    <a:solidFill>
                      <a:schemeClr val="bg1">
                        <a:lumMod val="85000"/>
                      </a:schemeClr>
                    </a:solidFill>
                  </a:tcPr>
                </a:tc>
                <a:tc>
                  <a:txBody>
                    <a:bodyPr/>
                    <a:lstStyle/>
                    <a:p>
                      <a:r>
                        <a:rPr lang="el-GR" sz="1200" b="0" dirty="0" smtClean="0">
                          <a:solidFill>
                            <a:schemeClr val="accent4"/>
                          </a:solidFill>
                        </a:rPr>
                        <a:t>Περίοδος</a:t>
                      </a:r>
                    </a:p>
                  </a:txBody>
                  <a:tcPr>
                    <a:solidFill>
                      <a:schemeClr val="bg1">
                        <a:lumMod val="85000"/>
                      </a:schemeClr>
                    </a:solidFill>
                  </a:tcPr>
                </a:tc>
                <a:tc>
                  <a:txBody>
                    <a:bodyPr/>
                    <a:lstStyle/>
                    <a:p>
                      <a:r>
                        <a:rPr lang="el-GR" sz="1200" b="0" baseline="0" dirty="0" smtClean="0">
                          <a:solidFill>
                            <a:schemeClr val="accent4"/>
                          </a:solidFill>
                        </a:rPr>
                        <a:t>Σταθερό</a:t>
                      </a:r>
                      <a:endParaRPr lang="el-GR" sz="1200" b="0" dirty="0" smtClean="0">
                        <a:solidFill>
                          <a:schemeClr val="accent4"/>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0" dirty="0" smtClean="0">
                          <a:solidFill>
                            <a:schemeClr val="accent4"/>
                          </a:solidFill>
                        </a:rPr>
                        <a:t>Μη Προστιθέμενης Αξίας</a:t>
                      </a:r>
                    </a:p>
                    <a:p>
                      <a:endParaRPr lang="el-GR" sz="1200" b="0" dirty="0" smtClean="0">
                        <a:solidFill>
                          <a:schemeClr val="accent4"/>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accent4"/>
                          </a:solidFill>
                        </a:rPr>
                        <a:t>-</a:t>
                      </a:r>
                      <a:endParaRPr lang="el-GR" sz="1200" b="0" dirty="0" smtClean="0">
                        <a:solidFill>
                          <a:schemeClr val="accent4"/>
                        </a:solidFill>
                      </a:endParaRPr>
                    </a:p>
                  </a:txBody>
                  <a:tcPr>
                    <a:solidFill>
                      <a:schemeClr val="bg1">
                        <a:lumMod val="85000"/>
                      </a:schemeClr>
                    </a:solidFill>
                  </a:tcPr>
                </a:tc>
              </a:tr>
              <a:tr h="285090">
                <a:tc rowSpan="5">
                  <a:txBody>
                    <a:bodyPr/>
                    <a:lstStyle/>
                    <a:p>
                      <a:pPr marL="0" indent="0">
                        <a:buFont typeface="+mj-lt"/>
                        <a:buNone/>
                      </a:pPr>
                      <a:r>
                        <a:rPr lang="el-GR" sz="1200" dirty="0" smtClean="0">
                          <a:solidFill>
                            <a:schemeClr val="accent4"/>
                          </a:solidFill>
                        </a:rPr>
                        <a:t>α. Σοκολάτα</a:t>
                      </a:r>
                      <a:endParaRPr lang="el-GR" sz="1200" baseline="0" dirty="0" smtClean="0">
                        <a:solidFill>
                          <a:schemeClr val="accent4"/>
                        </a:solidFill>
                      </a:endParaRPr>
                    </a:p>
                    <a:p>
                      <a:pPr marL="0" indent="0">
                        <a:buFont typeface="+mj-lt"/>
                        <a:buNone/>
                      </a:pPr>
                      <a:r>
                        <a:rPr lang="el-GR" sz="1200" baseline="0" dirty="0" smtClean="0">
                          <a:solidFill>
                            <a:schemeClr val="accent4"/>
                          </a:solidFill>
                        </a:rPr>
                        <a:t>β. Ενοίκιο γραφείου</a:t>
                      </a:r>
                    </a:p>
                    <a:p>
                      <a:pPr marL="0" indent="0">
                        <a:buFont typeface="+mj-lt"/>
                        <a:buNone/>
                      </a:pPr>
                      <a:r>
                        <a:rPr lang="el-GR" sz="1200" baseline="0" dirty="0" smtClean="0">
                          <a:solidFill>
                            <a:schemeClr val="accent4"/>
                          </a:solidFill>
                        </a:rPr>
                        <a:t>γ. Μισθοί του σεφ</a:t>
                      </a:r>
                    </a:p>
                    <a:p>
                      <a:pPr marL="0" indent="0">
                        <a:buFont typeface="+mj-lt"/>
                        <a:buNone/>
                      </a:pPr>
                      <a:r>
                        <a:rPr lang="el-GR" sz="1200" baseline="0" dirty="0" smtClean="0">
                          <a:solidFill>
                            <a:schemeClr val="accent4"/>
                          </a:solidFill>
                        </a:rPr>
                        <a:t>δ. Μισθοί του λατζέρη?/εργάτη</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200" baseline="0" dirty="0" smtClean="0">
                          <a:solidFill>
                            <a:schemeClr val="accent4"/>
                          </a:solidFill>
                        </a:rPr>
                        <a:t>ε. Αλάτι</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200" baseline="0" dirty="0" smtClean="0">
                          <a:solidFill>
                            <a:schemeClr val="accent4"/>
                          </a:solidFill>
                        </a:rPr>
                        <a:t>στ. Βοηθητικά προγράμματα για τη λειτουργία του μηχανήματος ανάμιξης </a:t>
                      </a:r>
                      <a:endParaRPr lang="el-GR" sz="12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r>
                        <a:rPr lang="el-GR" sz="1200" b="0" dirty="0" smtClean="0">
                          <a:solidFill>
                            <a:schemeClr val="accent4"/>
                          </a:solidFill>
                        </a:rPr>
                        <a:t>γ.</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accent4"/>
                          </a:solidFill>
                        </a:rPr>
                        <a:t>Μισθοί του σεφ</a:t>
                      </a:r>
                    </a:p>
                  </a:txBody>
                  <a:tcPr>
                    <a:solidFill>
                      <a:schemeClr val="bg1">
                        <a:lumMod val="85000"/>
                      </a:schemeClr>
                    </a:solidFill>
                  </a:tcPr>
                </a:tc>
                <a:tc>
                  <a:txBody>
                    <a:bodyPr/>
                    <a:lstStyle/>
                    <a:p>
                      <a:r>
                        <a:rPr lang="el-GR" sz="1200" b="0" smtClean="0">
                          <a:solidFill>
                            <a:schemeClr val="accent4"/>
                          </a:solidFill>
                        </a:rPr>
                        <a:t>Προϊόν</a:t>
                      </a:r>
                      <a:endParaRPr lang="el-GR" sz="1200" b="0" dirty="0" smtClean="0">
                        <a:solidFill>
                          <a:schemeClr val="accent4"/>
                        </a:solidFill>
                      </a:endParaRPr>
                    </a:p>
                  </a:txBody>
                  <a:tcPr>
                    <a:solidFill>
                      <a:schemeClr val="bg1">
                        <a:lumMod val="85000"/>
                      </a:schemeClr>
                    </a:solidFill>
                  </a:tcPr>
                </a:tc>
                <a:tc>
                  <a:txBody>
                    <a:bodyPr/>
                    <a:lstStyle/>
                    <a:p>
                      <a:r>
                        <a:rPr lang="el-GR" sz="1200" b="0" smtClean="0">
                          <a:solidFill>
                            <a:schemeClr val="accent4"/>
                          </a:solidFill>
                        </a:rPr>
                        <a:t>Μεταβλητό</a:t>
                      </a:r>
                      <a:r>
                        <a:rPr lang="el-GR" sz="1200" b="0" baseline="0" smtClean="0">
                          <a:solidFill>
                            <a:schemeClr val="accent4"/>
                          </a:solidFill>
                        </a:rPr>
                        <a:t> </a:t>
                      </a:r>
                      <a:endParaRPr lang="el-GR" sz="1200" b="0" dirty="0" smtClean="0">
                        <a:solidFill>
                          <a:schemeClr val="accent4"/>
                        </a:solidFill>
                      </a:endParaRPr>
                    </a:p>
                  </a:txBody>
                  <a:tcPr>
                    <a:solidFill>
                      <a:schemeClr val="bg1">
                        <a:lumMod val="85000"/>
                      </a:schemeClr>
                    </a:solidFill>
                  </a:tcPr>
                </a:tc>
                <a:tc>
                  <a:txBody>
                    <a:bodyPr/>
                    <a:lstStyle/>
                    <a:p>
                      <a:r>
                        <a:rPr lang="el-GR" sz="1200" b="0" smtClean="0">
                          <a:solidFill>
                            <a:schemeClr val="accent4"/>
                          </a:solidFill>
                        </a:rPr>
                        <a:t>Προστιθέμενης Αξίας </a:t>
                      </a:r>
                      <a:endParaRPr lang="el-GR" sz="1200" b="0" dirty="0" smtClean="0">
                        <a:solidFill>
                          <a:schemeClr val="accent4"/>
                        </a:solidFill>
                      </a:endParaRPr>
                    </a:p>
                  </a:txBody>
                  <a:tcPr>
                    <a:solidFill>
                      <a:schemeClr val="bg1">
                        <a:lumMod val="85000"/>
                      </a:schemeClr>
                    </a:solidFill>
                  </a:tcPr>
                </a:tc>
                <a:tc>
                  <a:txBody>
                    <a:bodyPr/>
                    <a:lstStyle/>
                    <a:p>
                      <a:r>
                        <a:rPr lang="el-GR" sz="1200" b="0" dirty="0" smtClean="0">
                          <a:solidFill>
                            <a:schemeClr val="accent4"/>
                          </a:solidFill>
                        </a:rPr>
                        <a:t>Έμμεσο</a:t>
                      </a:r>
                    </a:p>
                  </a:txBody>
                  <a:tcPr>
                    <a:solidFill>
                      <a:schemeClr val="bg1">
                        <a:lumMod val="85000"/>
                      </a:schemeClr>
                    </a:solidFill>
                  </a:tcPr>
                </a:tc>
              </a:tr>
              <a:tr h="449657">
                <a:tc vMerge="1">
                  <a:txBody>
                    <a:bodyPr/>
                    <a:lstStyle/>
                    <a:p>
                      <a:endParaRPr lang="en-US"/>
                    </a:p>
                  </a:txBody>
                  <a:tcPr/>
                </a:tc>
                <a:tc>
                  <a:txBody>
                    <a:bodyPr/>
                    <a:lstStyle/>
                    <a:p>
                      <a:r>
                        <a:rPr lang="el-GR" sz="1200" b="0" dirty="0" smtClean="0">
                          <a:solidFill>
                            <a:schemeClr val="accent4"/>
                          </a:solidFill>
                        </a:rPr>
                        <a:t>δ.</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r>
                        <a:rPr lang="el-GR" sz="1200" baseline="0" dirty="0" smtClean="0">
                          <a:solidFill>
                            <a:schemeClr val="accent4"/>
                          </a:solidFill>
                        </a:rPr>
                        <a:t>Μισθοί του λατζέρη?/εργάτη</a:t>
                      </a:r>
                      <a:endParaRPr lang="el-GR" sz="1200" b="0" dirty="0" smtClean="0">
                        <a:solidFill>
                          <a:schemeClr val="accent4"/>
                        </a:solidFill>
                      </a:endParaRPr>
                    </a:p>
                  </a:txBody>
                  <a:tcPr>
                    <a:solidFill>
                      <a:schemeClr val="bg1">
                        <a:lumMod val="85000"/>
                      </a:schemeClr>
                    </a:solidFill>
                  </a:tcPr>
                </a:tc>
                <a:tc>
                  <a:txBody>
                    <a:bodyPr/>
                    <a:lstStyle/>
                    <a:p>
                      <a:r>
                        <a:rPr lang="el-GR" sz="1200" b="0" smtClean="0">
                          <a:solidFill>
                            <a:schemeClr val="accent4"/>
                          </a:solidFill>
                        </a:rPr>
                        <a:t>Προϊόν</a:t>
                      </a:r>
                      <a:endParaRPr lang="el-GR" sz="1200" b="0" dirty="0" smtClean="0">
                        <a:solidFill>
                          <a:schemeClr val="accent4"/>
                        </a:solidFill>
                      </a:endParaRPr>
                    </a:p>
                  </a:txBody>
                  <a:tcPr>
                    <a:solidFill>
                      <a:schemeClr val="bg1">
                        <a:lumMod val="85000"/>
                      </a:schemeClr>
                    </a:solidFill>
                  </a:tcPr>
                </a:tc>
                <a:tc>
                  <a:txBody>
                    <a:bodyPr/>
                    <a:lstStyle/>
                    <a:p>
                      <a:r>
                        <a:rPr lang="el-GR" sz="1200" b="0" smtClean="0">
                          <a:solidFill>
                            <a:schemeClr val="accent4"/>
                          </a:solidFill>
                        </a:rPr>
                        <a:t>Μεταβλητό</a:t>
                      </a:r>
                      <a:r>
                        <a:rPr lang="el-GR" sz="1200" b="0" baseline="0" smtClean="0">
                          <a:solidFill>
                            <a:schemeClr val="accent4"/>
                          </a:solidFill>
                        </a:rPr>
                        <a:t> </a:t>
                      </a:r>
                      <a:endParaRPr lang="el-GR" sz="1200" b="0" dirty="0" smtClean="0">
                        <a:solidFill>
                          <a:schemeClr val="accent4"/>
                        </a:solidFill>
                      </a:endParaRPr>
                    </a:p>
                  </a:txBody>
                  <a:tcPr>
                    <a:solidFill>
                      <a:schemeClr val="bg1">
                        <a:lumMod val="85000"/>
                      </a:schemeClr>
                    </a:solidFill>
                  </a:tcPr>
                </a:tc>
                <a:tc>
                  <a:txBody>
                    <a:bodyPr/>
                    <a:lstStyle/>
                    <a:p>
                      <a:r>
                        <a:rPr lang="el-GR" sz="1200" b="0" smtClean="0">
                          <a:solidFill>
                            <a:schemeClr val="accent4"/>
                          </a:solidFill>
                        </a:rPr>
                        <a:t>Προστιθέμενης Αξίας </a:t>
                      </a:r>
                      <a:endParaRPr lang="el-GR" sz="1200" b="0" dirty="0" smtClean="0">
                        <a:solidFill>
                          <a:schemeClr val="accent4"/>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0" dirty="0" smtClean="0">
                          <a:solidFill>
                            <a:schemeClr val="accent4"/>
                          </a:solidFill>
                        </a:rPr>
                        <a:t>Έμμεσο</a:t>
                      </a:r>
                    </a:p>
                    <a:p>
                      <a:endParaRPr lang="el-GR" sz="1200" b="0" dirty="0" smtClean="0">
                        <a:solidFill>
                          <a:schemeClr val="accent4"/>
                        </a:solidFill>
                      </a:endParaRPr>
                    </a:p>
                  </a:txBody>
                  <a:tcPr>
                    <a:solidFill>
                      <a:schemeClr val="bg1">
                        <a:lumMod val="85000"/>
                      </a:schemeClr>
                    </a:solidFill>
                  </a:tcPr>
                </a:tc>
              </a:tr>
              <a:tr h="449657">
                <a:tc vMerge="1">
                  <a:txBody>
                    <a:bodyPr/>
                    <a:lstStyle/>
                    <a:p>
                      <a:endParaRPr lang="en-US"/>
                    </a:p>
                  </a:txBody>
                  <a:tcPr/>
                </a:tc>
                <a:tc>
                  <a:txBody>
                    <a:bodyPr/>
                    <a:lstStyle/>
                    <a:p>
                      <a:r>
                        <a:rPr lang="el-GR" sz="1200" b="0" dirty="0" smtClean="0">
                          <a:solidFill>
                            <a:schemeClr val="accent4"/>
                          </a:solidFill>
                        </a:rPr>
                        <a:t>ε.</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accent4"/>
                          </a:solidFill>
                        </a:rPr>
                        <a:t>Αλάτι</a:t>
                      </a:r>
                    </a:p>
                  </a:txBody>
                  <a:tcPr>
                    <a:solidFill>
                      <a:schemeClr val="bg1">
                        <a:lumMod val="85000"/>
                      </a:schemeClr>
                    </a:solidFill>
                  </a:tcPr>
                </a:tc>
                <a:tc>
                  <a:txBody>
                    <a:bodyPr/>
                    <a:lstStyle/>
                    <a:p>
                      <a:r>
                        <a:rPr lang="el-GR" sz="1200" b="0" smtClean="0">
                          <a:solidFill>
                            <a:schemeClr val="accent4"/>
                          </a:solidFill>
                        </a:rPr>
                        <a:t>Προϊόν</a:t>
                      </a:r>
                      <a:endParaRPr lang="el-GR" sz="1200" b="0" dirty="0" smtClean="0">
                        <a:solidFill>
                          <a:schemeClr val="accent4"/>
                        </a:solidFill>
                      </a:endParaRPr>
                    </a:p>
                  </a:txBody>
                  <a:tcPr>
                    <a:solidFill>
                      <a:schemeClr val="bg1">
                        <a:lumMod val="85000"/>
                      </a:schemeClr>
                    </a:solidFill>
                  </a:tcPr>
                </a:tc>
                <a:tc>
                  <a:txBody>
                    <a:bodyPr/>
                    <a:lstStyle/>
                    <a:p>
                      <a:r>
                        <a:rPr lang="el-GR" sz="1200" b="0" smtClean="0">
                          <a:solidFill>
                            <a:schemeClr val="accent4"/>
                          </a:solidFill>
                        </a:rPr>
                        <a:t>Μεταβλητό</a:t>
                      </a:r>
                      <a:r>
                        <a:rPr lang="el-GR" sz="1200" b="0" baseline="0" smtClean="0">
                          <a:solidFill>
                            <a:schemeClr val="accent4"/>
                          </a:solidFill>
                        </a:rPr>
                        <a:t> </a:t>
                      </a:r>
                      <a:endParaRPr lang="el-GR" sz="1200" b="0" dirty="0" smtClean="0">
                        <a:solidFill>
                          <a:schemeClr val="accent4"/>
                        </a:solidFill>
                      </a:endParaRPr>
                    </a:p>
                  </a:txBody>
                  <a:tcPr>
                    <a:solidFill>
                      <a:schemeClr val="bg1">
                        <a:lumMod val="85000"/>
                      </a:schemeClr>
                    </a:solidFill>
                  </a:tcPr>
                </a:tc>
                <a:tc>
                  <a:txBody>
                    <a:bodyPr/>
                    <a:lstStyle/>
                    <a:p>
                      <a:r>
                        <a:rPr lang="el-GR" sz="1200" b="0" smtClean="0">
                          <a:solidFill>
                            <a:schemeClr val="accent4"/>
                          </a:solidFill>
                        </a:rPr>
                        <a:t>Προστιθέμενης Αξίας </a:t>
                      </a:r>
                      <a:endParaRPr lang="el-GR" sz="1200" b="0" dirty="0" smtClean="0">
                        <a:solidFill>
                          <a:schemeClr val="accent4"/>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0" dirty="0" smtClean="0">
                          <a:solidFill>
                            <a:schemeClr val="accent4"/>
                          </a:solidFill>
                        </a:rPr>
                        <a:t>Έμμεσο</a:t>
                      </a:r>
                    </a:p>
                    <a:p>
                      <a:endParaRPr lang="el-GR" sz="1200" b="0" dirty="0" smtClean="0">
                        <a:solidFill>
                          <a:schemeClr val="accent4"/>
                        </a:solidFill>
                      </a:endParaRPr>
                    </a:p>
                  </a:txBody>
                  <a:tcPr>
                    <a:solidFill>
                      <a:schemeClr val="bg1">
                        <a:lumMod val="85000"/>
                      </a:schemeClr>
                    </a:solidFill>
                  </a:tcPr>
                </a:tc>
              </a:tr>
              <a:tr h="809383">
                <a:tc vMerge="1">
                  <a:txBody>
                    <a:bodyPr/>
                    <a:lstStyle/>
                    <a:p>
                      <a:endParaRPr lang="en-US"/>
                    </a:p>
                  </a:txBody>
                  <a:tcPr/>
                </a:tc>
                <a:tc>
                  <a:txBody>
                    <a:bodyPr/>
                    <a:lstStyle/>
                    <a:p>
                      <a:r>
                        <a:rPr lang="el-GR" sz="1200" b="0" dirty="0" smtClean="0">
                          <a:solidFill>
                            <a:schemeClr val="accent4"/>
                          </a:solidFill>
                        </a:rPr>
                        <a:t>στ.</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r>
                        <a:rPr lang="el-GR" sz="1200" baseline="0" dirty="0" smtClean="0">
                          <a:solidFill>
                            <a:schemeClr val="accent4"/>
                          </a:solidFill>
                        </a:rPr>
                        <a:t>Βοηθητικά προγράμματα για τη λειτουργία του μηχανήματος ανάμιξης </a:t>
                      </a:r>
                      <a:endParaRPr lang="el-GR" sz="1200" b="0" dirty="0" smtClean="0">
                        <a:solidFill>
                          <a:schemeClr val="accent4"/>
                        </a:solidFill>
                      </a:endParaRPr>
                    </a:p>
                  </a:txBody>
                  <a:tcPr>
                    <a:solidFill>
                      <a:schemeClr val="bg1">
                        <a:lumMod val="85000"/>
                      </a:schemeClr>
                    </a:solidFill>
                  </a:tcPr>
                </a:tc>
                <a:tc>
                  <a:txBody>
                    <a:bodyPr/>
                    <a:lstStyle/>
                    <a:p>
                      <a:r>
                        <a:rPr lang="el-GR" sz="1200" b="0" dirty="0" smtClean="0">
                          <a:solidFill>
                            <a:schemeClr val="accent4"/>
                          </a:solidFill>
                        </a:rPr>
                        <a:t>Προϊόν</a:t>
                      </a:r>
                    </a:p>
                  </a:txBody>
                  <a:tcPr>
                    <a:solidFill>
                      <a:schemeClr val="bg1">
                        <a:lumMod val="85000"/>
                      </a:schemeClr>
                    </a:solidFill>
                  </a:tcPr>
                </a:tc>
                <a:tc>
                  <a:txBody>
                    <a:bodyPr/>
                    <a:lstStyle/>
                    <a:p>
                      <a:r>
                        <a:rPr lang="el-GR" sz="1200" b="0" dirty="0" smtClean="0">
                          <a:solidFill>
                            <a:schemeClr val="accent4"/>
                          </a:solidFill>
                        </a:rPr>
                        <a:t>Μεταβλητό</a:t>
                      </a:r>
                      <a:r>
                        <a:rPr lang="el-GR" sz="1200" b="0" baseline="0" dirty="0" smtClean="0">
                          <a:solidFill>
                            <a:schemeClr val="accent4"/>
                          </a:solidFill>
                        </a:rPr>
                        <a:t> </a:t>
                      </a:r>
                      <a:endParaRPr lang="el-GR" sz="1200" b="0" dirty="0" smtClean="0">
                        <a:solidFill>
                          <a:schemeClr val="accent4"/>
                        </a:solidFill>
                      </a:endParaRPr>
                    </a:p>
                  </a:txBody>
                  <a:tcPr>
                    <a:solidFill>
                      <a:schemeClr val="bg1">
                        <a:lumMod val="85000"/>
                      </a:schemeClr>
                    </a:solidFill>
                  </a:tcPr>
                </a:tc>
                <a:tc>
                  <a:txBody>
                    <a:bodyPr/>
                    <a:lstStyle/>
                    <a:p>
                      <a:r>
                        <a:rPr lang="el-GR" sz="1200" b="0" dirty="0" smtClean="0">
                          <a:solidFill>
                            <a:schemeClr val="accent4"/>
                          </a:solidFill>
                        </a:rPr>
                        <a:t>Προστιθέμενης Αξίας </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0" dirty="0" smtClean="0">
                          <a:solidFill>
                            <a:schemeClr val="accent4"/>
                          </a:solidFill>
                        </a:rPr>
                        <a:t>Έμμεσο</a:t>
                      </a:r>
                    </a:p>
                    <a:p>
                      <a:endParaRPr lang="el-GR" sz="1200" b="0" dirty="0" smtClean="0">
                        <a:solidFill>
                          <a:schemeClr val="accent4"/>
                        </a:solidFill>
                      </a:endParaRPr>
                    </a:p>
                  </a:txBody>
                  <a:tcPr>
                    <a:solidFill>
                      <a:schemeClr val="bg1">
                        <a:lumMod val="85000"/>
                      </a:schemeClr>
                    </a:solidFill>
                  </a:tcPr>
                </a:tc>
              </a:tr>
              <a:tr h="406124">
                <a:tc vMerge="1">
                  <a:txBody>
                    <a:bodyPr/>
                    <a:lstStyle/>
                    <a:p>
                      <a:endParaRPr lang="en-US"/>
                    </a:p>
                  </a:txBody>
                  <a:tcPr/>
                </a:tc>
                <a:tc gridSpan="6">
                  <a:txBody>
                    <a:bodyPr/>
                    <a:lstStyle/>
                    <a:p>
                      <a:r>
                        <a:rPr lang="el-GR" sz="1200" b="1" dirty="0" smtClean="0">
                          <a:solidFill>
                            <a:srgbClr val="C00000"/>
                          </a:solidFill>
                        </a:rPr>
                        <a:t>ΔΟΚΙΜΑΣΤΕ</a:t>
                      </a:r>
                      <a:r>
                        <a:rPr lang="el-GR" sz="1200" b="1" baseline="0" dirty="0" smtClean="0">
                          <a:solidFill>
                            <a:srgbClr val="C00000"/>
                          </a:solidFill>
                        </a:rPr>
                        <a:t> ΤΟ!</a:t>
                      </a:r>
                      <a:r>
                        <a:rPr lang="en-US" sz="1200" b="1" baseline="0" dirty="0" smtClean="0">
                          <a:solidFill>
                            <a:srgbClr val="C00000"/>
                          </a:solidFill>
                        </a:rPr>
                        <a:t> </a:t>
                      </a:r>
                      <a:r>
                        <a:rPr lang="el-GR" sz="1200" b="1" baseline="0" dirty="0" smtClean="0">
                          <a:solidFill>
                            <a:srgbClr val="C00000"/>
                          </a:solidFill>
                        </a:rPr>
                        <a:t>ΣΑ2, ΣΑ3, Α1Α, Α2Α, Α3Α, Α1Β, Α2Β, Α3Β</a:t>
                      </a:r>
                      <a:endParaRPr lang="el-GR" sz="1200" b="1" dirty="0" smtClean="0">
                        <a:solidFill>
                          <a:srgbClr val="C00000"/>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hMerge="1">
                  <a:txBody>
                    <a:bodyPr/>
                    <a:lstStyle/>
                    <a:p>
                      <a:endParaRPr lang="el-GR" sz="1200" b="1" dirty="0" smtClean="0">
                        <a:solidFill>
                          <a:schemeClr val="accent4"/>
                        </a:solidFill>
                      </a:endParaRPr>
                    </a:p>
                  </a:txBody>
                  <a:tcPr>
                    <a:solidFill>
                      <a:schemeClr val="bg1">
                        <a:lumMod val="85000"/>
                      </a:schemeClr>
                    </a:solidFill>
                  </a:tcPr>
                </a:tc>
                <a:tc hMerge="1">
                  <a:txBody>
                    <a:bodyPr/>
                    <a:lstStyle/>
                    <a:p>
                      <a:endParaRPr lang="el-GR" sz="1200" b="0" dirty="0" smtClean="0">
                        <a:solidFill>
                          <a:schemeClr val="accent4"/>
                        </a:solidFill>
                      </a:endParaRPr>
                    </a:p>
                  </a:txBody>
                  <a:tcPr>
                    <a:solidFill>
                      <a:schemeClr val="bg1">
                        <a:lumMod val="85000"/>
                      </a:schemeClr>
                    </a:solidFill>
                  </a:tcPr>
                </a:tc>
                <a:tc hMerge="1">
                  <a:txBody>
                    <a:bodyPr/>
                    <a:lstStyle/>
                    <a:p>
                      <a:endParaRPr lang="el-GR" sz="1200" b="0" dirty="0" smtClean="0">
                        <a:solidFill>
                          <a:schemeClr val="accent4"/>
                        </a:solidFill>
                      </a:endParaRPr>
                    </a:p>
                  </a:txBody>
                  <a:tcPr>
                    <a:solidFill>
                      <a:schemeClr val="bg1">
                        <a:lumMod val="85000"/>
                      </a:schemeClr>
                    </a:solidFill>
                  </a:tcPr>
                </a:tc>
                <a:tc hMerge="1">
                  <a:txBody>
                    <a:bodyPr/>
                    <a:lstStyle/>
                    <a:p>
                      <a:endParaRPr lang="el-GR" sz="1200" b="0" dirty="0" smtClean="0">
                        <a:solidFill>
                          <a:schemeClr val="accent4"/>
                        </a:solidFill>
                      </a:endParaRPr>
                    </a:p>
                  </a:txBody>
                  <a:tcPr>
                    <a:solidFill>
                      <a:schemeClr val="bg1">
                        <a:lumMod val="85000"/>
                      </a:schemeClr>
                    </a:solidFill>
                  </a:tcPr>
                </a:tc>
                <a:tc hMerge="1">
                  <a:txBody>
                    <a:bodyPr/>
                    <a:lstStyle/>
                    <a:p>
                      <a:endParaRPr lang="el-GR" sz="1200" b="0" dirty="0" smtClean="0">
                        <a:solidFill>
                          <a:schemeClr val="accent4"/>
                        </a:solidFill>
                      </a:endParaRPr>
                    </a:p>
                  </a:txBody>
                  <a:tcPr>
                    <a:solidFill>
                      <a:schemeClr val="bg1">
                        <a:lumMod val="85000"/>
                      </a:schemeClr>
                    </a:solidFill>
                  </a:tcPr>
                </a:tc>
              </a:tr>
            </a:tbl>
          </a:graphicData>
        </a:graphic>
      </p:graphicFrame>
      <p:sp>
        <p:nvSpPr>
          <p:cNvPr id="7"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dirty="0" smtClean="0">
                <a:latin typeface="Arial" panose="020B0604020202020204" pitchFamily="34" charset="0"/>
                <a:cs typeface="Arial" panose="020B0604020202020204" pitchFamily="34" charset="0"/>
              </a:rPr>
              <a:t>                    </a:t>
            </a:r>
            <a:r>
              <a:rPr lang="el-GR" b="1" dirty="0" smtClean="0">
                <a:solidFill>
                  <a:srgbClr val="F1A60F"/>
                </a:solidFill>
                <a:latin typeface="Arial" panose="020B0604020202020204" pitchFamily="34" charset="0"/>
                <a:cs typeface="Arial" panose="020B0604020202020204" pitchFamily="34" charset="0"/>
              </a:rPr>
              <a:t>ΕΦΑΡΜΟΣΤΕ ΤΟ!</a:t>
            </a:r>
            <a:endParaRPr lang="en-US" b="1" dirty="0">
              <a:solidFill>
                <a:srgbClr val="F1A6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492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0"/>
            <a:ext cx="9144000" cy="1143000"/>
          </a:xfrm>
        </p:spPr>
        <p:txBody>
          <a:bodyPr/>
          <a:lstStyle/>
          <a:p>
            <a:pPr algn="ctr"/>
            <a:r>
              <a:rPr lang="el-GR" altLang="en-US" dirty="0">
                <a:ea typeface="Arial Unicode MS" panose="020B0604020202020204" pitchFamily="34" charset="-128"/>
              </a:rPr>
              <a:t>ΕΝΟΤΗΤΑ 2: ΛΟΓΙΣΤΙΚΕΣ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Περιγράψτε τα αποθέματα υλικών</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Περιγράψτε </a:t>
            </a: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τα Αποθέματα Ημικατεργασμένων</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Περιγράψτε </a:t>
            </a: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τα </a:t>
            </a: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αποθέματα </a:t>
            </a: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έτοιμων προϊόντων </a:t>
            </a:r>
          </a:p>
          <a:p>
            <a:pPr>
              <a:buFont typeface="Wingdings" panose="05000000000000000000" pitchFamily="2" charset="2"/>
              <a:buChar char="§"/>
            </a:pP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Καταρτίστε την κατάσταση αποτελεσμάτων χρήσης</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Προσδιορίστε το </a:t>
            </a: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κ</a:t>
            </a: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όστος πωληθέντων αγαθών</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Καταρτίστε την </a:t>
            </a: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κατάσταση του κόστους παραχθέντων προϊόντων</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Προσδιορίστε </a:t>
            </a: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το κόστος </a:t>
            </a: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μονάδος προϊόντος</a:t>
            </a:r>
            <a:endParaRPr lang="en-US" altLang="en-US" dirty="0">
              <a:latin typeface="Tw Cen MT" panose="020B0602020104020603" pitchFamily="34" charset="0"/>
              <a:ea typeface="Arial Unicode MS" panose="020B0604020202020204" pitchFamily="34" charset="-128"/>
              <a:cs typeface="Times New Roman" panose="02020603050405020304" pitchFamily="18" charset="0"/>
            </a:endParaRPr>
          </a:p>
        </p:txBody>
      </p:sp>
      <p:sp>
        <p:nvSpPr>
          <p:cNvPr id="675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76200"/>
            <a:ext cx="9067800" cy="1143000"/>
          </a:xfrm>
        </p:spPr>
        <p:txBody>
          <a:bodyPr/>
          <a:lstStyle/>
          <a:p>
            <a:pPr algn="ctr"/>
            <a:r>
              <a:rPr lang="el-GR" altLang="en-US" dirty="0" smtClean="0"/>
              <a:t>ΜΑΘΗΣΙΑΚΟΙ ΣΤΟΧΟΙ</a:t>
            </a:r>
            <a:endParaRPr lang="en-US" altLang="en-US" dirty="0" smtClean="0"/>
          </a:p>
        </p:txBody>
      </p:sp>
      <p:sp>
        <p:nvSpPr>
          <p:cNvPr id="48131"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
        <p:nvSpPr>
          <p:cNvPr id="4" name="Content Placeholder 3"/>
          <p:cNvSpPr>
            <a:spLocks noGrp="1"/>
          </p:cNvSpPr>
          <p:nvPr>
            <p:ph idx="1"/>
          </p:nvPr>
        </p:nvSpPr>
        <p:spPr>
          <a:xfrm>
            <a:off x="457200" y="1295400"/>
            <a:ext cx="8305800" cy="4800600"/>
          </a:xfrm>
        </p:spPr>
        <p:txBody>
          <a:bodyPr/>
          <a:lstStyle/>
          <a:p>
            <a:pPr>
              <a:buFont typeface="Wingdings" panose="05000000000000000000" pitchFamily="2" charset="2"/>
              <a:buChar char="§"/>
            </a:pPr>
            <a:r>
              <a:rPr lang="el-GR" altLang="en-US" sz="1900" b="1" dirty="0" smtClean="0">
                <a:solidFill>
                  <a:srgbClr val="275CAE"/>
                </a:solidFill>
                <a:latin typeface="Tw Cen MT" panose="020B0602020104020603" pitchFamily="34" charset="0"/>
                <a:cs typeface="Times New Roman" panose="02020603050405020304" pitchFamily="18" charset="0"/>
              </a:rPr>
              <a:t>ΜΣ</a:t>
            </a:r>
            <a:r>
              <a:rPr lang="en-US" altLang="en-US" sz="1900" b="1" dirty="0" smtClean="0">
                <a:solidFill>
                  <a:srgbClr val="275CAE"/>
                </a:solidFill>
                <a:latin typeface="Tw Cen MT" panose="020B0602020104020603" pitchFamily="34" charset="0"/>
                <a:cs typeface="Times New Roman" panose="02020603050405020304" pitchFamily="18" charset="0"/>
              </a:rPr>
              <a:t>1</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Αντιληφθείτε τις διαφορές της διοικητικής από </a:t>
            </a:r>
            <a:r>
              <a:rPr lang="el-GR" altLang="en-US" sz="1900" dirty="0" smtClean="0">
                <a:latin typeface="Tw Cen MT" panose="020B0602020104020603" pitchFamily="34" charset="0"/>
                <a:cs typeface="Times New Roman" panose="02020603050405020304" pitchFamily="18" charset="0"/>
              </a:rPr>
              <a:t>τη</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χρηματοοικονομική λογιστική</a:t>
            </a:r>
            <a:r>
              <a:rPr lang="en-US" altLang="en-US" sz="1900" dirty="0" smtClean="0">
                <a:latin typeface="Tw Cen MT" panose="020B0602020104020603" pitchFamily="34" charset="0"/>
                <a:cs typeface="Times New Roman" panose="02020603050405020304" pitchFamily="18" charset="0"/>
              </a:rPr>
              <a:t>. </a:t>
            </a:r>
          </a:p>
          <a:p>
            <a:pPr>
              <a:buFont typeface="Wingdings" panose="05000000000000000000" pitchFamily="2" charset="2"/>
              <a:buChar char="§"/>
            </a:pPr>
            <a:r>
              <a:rPr lang="el-GR" altLang="en-US" sz="1900" b="1" dirty="0" smtClean="0">
                <a:solidFill>
                  <a:srgbClr val="275CAE"/>
                </a:solidFill>
                <a:latin typeface="Tw Cen MT" panose="020B0602020104020603" pitchFamily="34" charset="0"/>
                <a:cs typeface="Times New Roman" panose="02020603050405020304" pitchFamily="18" charset="0"/>
              </a:rPr>
              <a:t>ΜΣ</a:t>
            </a:r>
            <a:r>
              <a:rPr lang="en-US" altLang="en-US" sz="1900" b="1" dirty="0" smtClean="0">
                <a:solidFill>
                  <a:srgbClr val="275CAE"/>
                </a:solidFill>
                <a:latin typeface="Tw Cen MT" panose="020B0602020104020603" pitchFamily="34" charset="0"/>
                <a:cs typeface="Times New Roman" panose="02020603050405020304" pitchFamily="18" charset="0"/>
              </a:rPr>
              <a:t>2</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Εξηγήστε πώς οι μάνατζερ αναγνωρίζουν το κόστος, καθώς και τον τρόπο καθορισμού του κόστους προϊόντος ή υπηρεσίας</a:t>
            </a:r>
            <a:r>
              <a:rPr lang="en-US" altLang="en-US" sz="19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1900" b="1" dirty="0" smtClean="0">
                <a:solidFill>
                  <a:srgbClr val="275CAE"/>
                </a:solidFill>
                <a:latin typeface="Tw Cen MT" panose="020B0602020104020603" pitchFamily="34" charset="0"/>
                <a:cs typeface="Times New Roman" panose="02020603050405020304" pitchFamily="18" charset="0"/>
              </a:rPr>
              <a:t>ΜΣ</a:t>
            </a:r>
            <a:r>
              <a:rPr lang="en-US" altLang="en-US" sz="1900" b="1" dirty="0" smtClean="0">
                <a:solidFill>
                  <a:srgbClr val="275CAE"/>
                </a:solidFill>
                <a:latin typeface="Tw Cen MT" panose="020B0602020104020603" pitchFamily="34" charset="0"/>
                <a:cs typeface="Times New Roman" panose="02020603050405020304" pitchFamily="18" charset="0"/>
              </a:rPr>
              <a:t>3</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Περιγράψτε τη ροή του κόστους μέσω των λογαριασμών αποθεμάτων </a:t>
            </a:r>
            <a:r>
              <a:rPr lang="el-GR" altLang="en-US" sz="1900" dirty="0" smtClean="0">
                <a:latin typeface="Tw Cen MT" panose="020B0602020104020603" pitchFamily="34" charset="0"/>
                <a:cs typeface="Times New Roman" panose="02020603050405020304" pitchFamily="18" charset="0"/>
              </a:rPr>
              <a:t>της παραγωγικής διαδικασίας</a:t>
            </a:r>
            <a:r>
              <a:rPr lang="en-US" altLang="en-US" sz="1900" dirty="0" smtClean="0">
                <a:latin typeface="Tw Cen MT" panose="020B0602020104020603" pitchFamily="34" charset="0"/>
                <a:cs typeface="Times New Roman" panose="02020603050405020304" pitchFamily="18" charset="0"/>
              </a:rPr>
              <a:t>.</a:t>
            </a:r>
            <a:endParaRPr lang="en-US" altLang="en-US" sz="19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1900" b="1" dirty="0" smtClean="0">
                <a:solidFill>
                  <a:srgbClr val="275CAE"/>
                </a:solidFill>
                <a:latin typeface="Tw Cen MT" panose="020B0602020104020603" pitchFamily="34" charset="0"/>
                <a:cs typeface="Times New Roman" panose="02020603050405020304" pitchFamily="18" charset="0"/>
              </a:rPr>
              <a:t>ΜΣ</a:t>
            </a:r>
            <a:r>
              <a:rPr lang="en-US" altLang="en-US" sz="1900" b="1" dirty="0" smtClean="0">
                <a:solidFill>
                  <a:srgbClr val="275CAE"/>
                </a:solidFill>
                <a:latin typeface="Tw Cen MT" panose="020B0602020104020603" pitchFamily="34" charset="0"/>
                <a:cs typeface="Times New Roman" panose="02020603050405020304" pitchFamily="18" charset="0"/>
              </a:rPr>
              <a:t>4</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Συγκρίνετε τον τρόπο με τον οποίο οι οργανισμοί παροχής υπηρεσιών, λιανικής πώλησης και παραγωγής </a:t>
            </a:r>
            <a:r>
              <a:rPr lang="el-GR" altLang="en-US" sz="1900" dirty="0" smtClean="0">
                <a:latin typeface="Tw Cen MT" panose="020B0602020104020603" pitchFamily="34" charset="0"/>
                <a:cs typeface="Times New Roman" panose="02020603050405020304" pitchFamily="18" charset="0"/>
              </a:rPr>
              <a:t>καταγράφουν </a:t>
            </a:r>
            <a:r>
              <a:rPr lang="el-GR" altLang="en-US" sz="1900" dirty="0" smtClean="0">
                <a:latin typeface="Tw Cen MT" panose="020B0602020104020603" pitchFamily="34" charset="0"/>
                <a:cs typeface="Times New Roman" panose="02020603050405020304" pitchFamily="18" charset="0"/>
              </a:rPr>
              <a:t>το κόστος για τις χρηματοοικονομικές τους καταστάσεις και τον τρόπο με τον οποίο προσδιορίζουν τα αποθέματα</a:t>
            </a:r>
            <a:r>
              <a:rPr lang="en-US" altLang="en-US" sz="19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1900" b="1" dirty="0" smtClean="0">
                <a:solidFill>
                  <a:srgbClr val="275CAE"/>
                </a:solidFill>
                <a:latin typeface="Tw Cen MT" panose="020B0602020104020603" pitchFamily="34" charset="0"/>
                <a:cs typeface="Times New Roman" panose="02020603050405020304" pitchFamily="18" charset="0"/>
              </a:rPr>
              <a:t>ΜΣ</a:t>
            </a:r>
            <a:r>
              <a:rPr lang="en-US" altLang="en-US" sz="1900" b="1" dirty="0" smtClean="0">
                <a:solidFill>
                  <a:srgbClr val="275CAE"/>
                </a:solidFill>
                <a:latin typeface="Tw Cen MT" panose="020B0602020104020603" pitchFamily="34" charset="0"/>
                <a:cs typeface="Times New Roman" panose="02020603050405020304" pitchFamily="18" charset="0"/>
              </a:rPr>
              <a:t>5</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Υπολογίστε το μοναδιαίο κόστος ενός προϊόντος ή μιας υπηρεσίας</a:t>
            </a:r>
            <a:r>
              <a:rPr lang="en-US" altLang="en-US" sz="19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1900" b="1" dirty="0" smtClean="0">
                <a:solidFill>
                  <a:srgbClr val="275CAE"/>
                </a:solidFill>
                <a:latin typeface="Tw Cen MT" panose="020B0602020104020603" pitchFamily="34" charset="0"/>
                <a:cs typeface="Times New Roman" panose="02020603050405020304" pitchFamily="18" charset="0"/>
              </a:rPr>
              <a:t>ΜΣ</a:t>
            </a:r>
            <a:r>
              <a:rPr lang="en-US" altLang="en-US" sz="1900" b="1" dirty="0" smtClean="0">
                <a:solidFill>
                  <a:srgbClr val="275CAE"/>
                </a:solidFill>
                <a:latin typeface="Tw Cen MT" panose="020B0602020104020603" pitchFamily="34" charset="0"/>
                <a:cs typeface="Times New Roman" panose="02020603050405020304" pitchFamily="18" charset="0"/>
              </a:rPr>
              <a:t>6</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Εξηγήστε πώς η διοικητική λογιστική βοηθά τη Διοίκηση στον υπολογισμό των αποτελεσμάτων της επιχείρησης.</a:t>
            </a:r>
          </a:p>
          <a:p>
            <a:pPr>
              <a:buFont typeface="Wingdings" panose="05000000000000000000" pitchFamily="2" charset="2"/>
              <a:buChar char="§"/>
            </a:pPr>
            <a:r>
              <a:rPr lang="el-GR" altLang="en-US" sz="1900" b="1" dirty="0" smtClean="0">
                <a:solidFill>
                  <a:srgbClr val="275CAE"/>
                </a:solidFill>
                <a:latin typeface="Tw Cen MT" panose="020B0602020104020603" pitchFamily="34" charset="0"/>
                <a:cs typeface="Times New Roman" panose="02020603050405020304" pitchFamily="18" charset="0"/>
              </a:rPr>
              <a:t>ΜΣ</a:t>
            </a:r>
            <a:r>
              <a:rPr lang="en-US" altLang="en-US" sz="1900" b="1" dirty="0" smtClean="0">
                <a:solidFill>
                  <a:srgbClr val="275CAE"/>
                </a:solidFill>
                <a:latin typeface="Tw Cen MT" panose="020B0602020104020603" pitchFamily="34" charset="0"/>
                <a:cs typeface="Times New Roman" panose="02020603050405020304" pitchFamily="18" charset="0"/>
              </a:rPr>
              <a:t>7</a:t>
            </a:r>
            <a:r>
              <a:rPr lang="en-US" altLang="en-US" sz="1900" dirty="0" smtClean="0">
                <a:latin typeface="Tw Cen MT" panose="020B0602020104020603" pitchFamily="34" charset="0"/>
                <a:cs typeface="Times New Roman" panose="02020603050405020304" pitchFamily="18" charset="0"/>
              </a:rPr>
              <a:t>: </a:t>
            </a:r>
            <a:r>
              <a:rPr lang="el-GR" altLang="en-US" sz="1900" dirty="0" smtClean="0">
                <a:latin typeface="Tw Cen MT" panose="020B0602020104020603" pitchFamily="34" charset="0"/>
                <a:cs typeface="Times New Roman" panose="02020603050405020304" pitchFamily="18" charset="0"/>
              </a:rPr>
              <a:t>Προσδιορίστε τα πρότυπα δεοντολογικής συμπεριφοράς των διοικητικών λογιστών</a:t>
            </a:r>
            <a:r>
              <a:rPr lang="en-US" altLang="en-US" sz="1900" dirty="0" smtClean="0">
                <a:latin typeface="Tw Cen MT" panose="020B0602020104020603" pitchFamily="34" charset="0"/>
                <a:cs typeface="Times New Roman" panose="02020603050405020304" pitchFamily="18" charset="0"/>
              </a:rPr>
              <a:t>.</a:t>
            </a:r>
          </a:p>
        </p:txBody>
      </p:sp>
    </p:spTree>
    <p:extLst>
      <p:ext uri="{BB962C8B-B14F-4D97-AF65-F5344CB8AC3E}">
        <p14:creationId xmlns:p14="http://schemas.microsoft.com/office/powerpoint/2010/main" val="3781879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52400" y="152400"/>
            <a:ext cx="8839200" cy="914400"/>
          </a:xfrm>
        </p:spPr>
        <p:txBody>
          <a:bodyPr/>
          <a:lstStyle/>
          <a:p>
            <a:pPr algn="ctr"/>
            <a:r>
              <a:rPr lang="el-GR" altLang="en-US" dirty="0"/>
              <a:t>Ροές </a:t>
            </a:r>
            <a:r>
              <a:rPr lang="el-GR" altLang="en-US" dirty="0" smtClean="0"/>
              <a:t>Εγγράφων </a:t>
            </a:r>
            <a:r>
              <a:rPr lang="el-GR" altLang="en-US" dirty="0"/>
              <a:t>και </a:t>
            </a:r>
            <a:r>
              <a:rPr lang="el-GR" altLang="en-US" dirty="0" smtClean="0"/>
              <a:t>Ροές Κόστους </a:t>
            </a:r>
            <a:r>
              <a:rPr lang="el-GR" altLang="en-US" dirty="0" smtClean="0"/>
              <a:t/>
            </a:r>
            <a:br>
              <a:rPr lang="el-GR" altLang="en-US" dirty="0" smtClean="0"/>
            </a:br>
            <a:r>
              <a:rPr lang="el-GR" altLang="en-US" dirty="0" smtClean="0"/>
              <a:t>Μέσω </a:t>
            </a:r>
            <a:r>
              <a:rPr lang="el-GR" altLang="en-US" dirty="0"/>
              <a:t>των </a:t>
            </a:r>
            <a:r>
              <a:rPr lang="el-GR" altLang="en-US" dirty="0" smtClean="0"/>
              <a:t>Λογαριασμών Αποθεμάτων</a:t>
            </a:r>
            <a:endParaRPr lang="el-GR" altLang="en-US" dirty="0"/>
          </a:p>
        </p:txBody>
      </p:sp>
      <p:sp>
        <p:nvSpPr>
          <p:cNvPr id="3" name="Content Placeholder 2"/>
          <p:cNvSpPr>
            <a:spLocks noGrp="1"/>
          </p:cNvSpPr>
          <p:nvPr>
            <p:ph idx="1"/>
          </p:nvPr>
        </p:nvSpPr>
        <p:spPr>
          <a:xfrm>
            <a:off x="228600" y="1219200"/>
            <a:ext cx="8610600" cy="5029200"/>
          </a:xfrm>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Οι </a:t>
            </a:r>
            <a:r>
              <a:rPr lang="el-GR" altLang="en-US" sz="2000" dirty="0" smtClean="0">
                <a:latin typeface="Tw Cen MT" panose="020B0602020104020603" pitchFamily="34" charset="0"/>
                <a:cs typeface="Times New Roman" panose="02020603050405020304" pitchFamily="18" charset="0"/>
              </a:rPr>
              <a:t>μάνατζερ </a:t>
            </a:r>
            <a:r>
              <a:rPr lang="el-GR" altLang="en-US" sz="2000" dirty="0" smtClean="0">
                <a:latin typeface="Tw Cen MT" panose="020B0602020104020603" pitchFamily="34" charset="0"/>
                <a:cs typeface="Times New Roman" panose="02020603050405020304" pitchFamily="18" charset="0"/>
              </a:rPr>
              <a:t>συγκεντρώνουν </a:t>
            </a:r>
            <a:r>
              <a:rPr lang="el-GR" altLang="en-US" sz="2000" dirty="0" smtClean="0">
                <a:latin typeface="Tw Cen MT" panose="020B0602020104020603" pitchFamily="34" charset="0"/>
                <a:cs typeface="Times New Roman" panose="02020603050405020304" pitchFamily="18" charset="0"/>
              </a:rPr>
              <a:t>τα κόστη </a:t>
            </a:r>
            <a:r>
              <a:rPr lang="el-GR" altLang="en-US" sz="2000" dirty="0">
                <a:latin typeface="Tw Cen MT" panose="020B0602020104020603" pitchFamily="34" charset="0"/>
                <a:cs typeface="Times New Roman" panose="02020603050405020304" pitchFamily="18" charset="0"/>
              </a:rPr>
              <a:t>κατασκευής βάσει εγγράφων που </a:t>
            </a:r>
            <a:r>
              <a:rPr lang="el-GR" altLang="en-US" sz="2000" dirty="0" smtClean="0">
                <a:latin typeface="Tw Cen MT" panose="020B0602020104020603" pitchFamily="34" charset="0"/>
                <a:cs typeface="Times New Roman" panose="02020603050405020304" pitchFamily="18" charset="0"/>
              </a:rPr>
              <a:t>αφορούν </a:t>
            </a:r>
            <a:r>
              <a:rPr lang="el-GR" altLang="en-US" sz="2000" dirty="0" smtClean="0">
                <a:latin typeface="Tw Cen MT" panose="020B0602020104020603" pitchFamily="34" charset="0"/>
                <a:cs typeface="Times New Roman" panose="02020603050405020304" pitchFamily="18" charset="0"/>
              </a:rPr>
              <a:t>τις δραστηριότητες </a:t>
            </a:r>
            <a:r>
              <a:rPr lang="el-GR" altLang="en-US" sz="2000" dirty="0">
                <a:latin typeface="Tw Cen MT" panose="020B0602020104020603" pitchFamily="34" charset="0"/>
                <a:cs typeface="Times New Roman" panose="02020603050405020304" pitchFamily="18" charset="0"/>
              </a:rPr>
              <a:t>που σχετίζονται με την παραγωγή.</a:t>
            </a:r>
          </a:p>
          <a:p>
            <a:pPr marL="457200" lvl="1" indent="0">
              <a:buNone/>
            </a:pPr>
            <a:r>
              <a:rPr lang="el-GR" altLang="en-US" sz="2000" b="1" dirty="0" smtClean="0">
                <a:latin typeface="Tw Cen MT" panose="020B0602020104020603" pitchFamily="34" charset="0"/>
                <a:ea typeface="Times New Roman" panose="02020603050405020304" pitchFamily="18" charset="0"/>
                <a:cs typeface="Times New Roman" panose="02020603050405020304" pitchFamily="18" charset="0"/>
              </a:rPr>
              <a:t>Αγορά των Υλικών</a:t>
            </a:r>
            <a:endParaRPr lang="en-US" altLang="en-US" sz="2000" b="1"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dirty="0">
                <a:latin typeface="Tw Cen MT" panose="020B0602020104020603" pitchFamily="34" charset="0"/>
                <a:ea typeface="Times New Roman" panose="02020603050405020304" pitchFamily="18" charset="0"/>
                <a:cs typeface="Times New Roman" panose="02020603050405020304" pitchFamily="18" charset="0"/>
              </a:rPr>
              <a:t>Βήμα 1: Απόκτηση των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υλικών - Η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διαδικασία αγοράς ξεκινά με μια αίτηση αγοράς για συγκεκριμένες ποσότητες υλικών που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απαιτούνται.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Αφού εγκριθεί, το Τμήμα Προμηθειών προετοιμάζει μια εντολή αγοράς και τη στέλνει σε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έναν προμηθευτή</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dirty="0">
                <a:latin typeface="Tw Cen MT" panose="020B0602020104020603" pitchFamily="34" charset="0"/>
                <a:ea typeface="Times New Roman" panose="02020603050405020304" pitchFamily="18" charset="0"/>
                <a:cs typeface="Times New Roman" panose="02020603050405020304" pitchFamily="18" charset="0"/>
              </a:rPr>
              <a:t>Βήμα 2: Λήψη των υλικών - Όταν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παρα</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ληφθούν</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υλικά, ελέγχονται, εισάγονται οι σχετικές πληροφορίες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στη βάση δεδομένων της εταιρείας ως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μια αναφορά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παραλαβής και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τοποθετούνται στη θέση τους στην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αποθήκη</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dirty="0">
                <a:latin typeface="Tw Cen MT" panose="020B0602020104020603" pitchFamily="34" charset="0"/>
                <a:ea typeface="Times New Roman" panose="02020603050405020304" pitchFamily="18" charset="0"/>
                <a:cs typeface="Times New Roman" panose="02020603050405020304" pitchFamily="18" charset="0"/>
              </a:rPr>
              <a:t>Βήμα 3: Πληρωμή για τα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υλικά - Το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λογιστήριο λαμβάνει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ένα τιμολόγιο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πώλησης</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από τον προμηθευτή που ζητά την πληρωμή για τα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υλικά</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8611" name="Footer Placeholder 3"/>
          <p:cNvSpPr>
            <a:spLocks noGrp="1"/>
          </p:cNvSpPr>
          <p:nvPr>
            <p:ph type="ftr" sz="quarter" idx="10"/>
          </p:nvPr>
        </p:nvSpPr>
        <p:spPr>
          <a:xfrm flipV="1">
            <a:off x="304800" y="6705600"/>
            <a:ext cx="85344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0"/>
            <a:ext cx="9144000" cy="1143000"/>
          </a:xfrm>
        </p:spPr>
        <p:txBody>
          <a:bodyPr/>
          <a:lstStyle/>
          <a:p>
            <a:pPr algn="ctr"/>
            <a:r>
              <a:rPr lang="el-GR" altLang="en-US" dirty="0"/>
              <a:t>Ροές Εγγράφων και Ροές Κόστους </a:t>
            </a:r>
            <a:r>
              <a:rPr lang="el-GR" altLang="en-US" dirty="0" smtClean="0"/>
              <a:t/>
            </a:r>
            <a:br>
              <a:rPr lang="el-GR" altLang="en-US" dirty="0" smtClean="0"/>
            </a:br>
            <a:r>
              <a:rPr lang="el-GR" altLang="en-US" dirty="0" smtClean="0"/>
              <a:t>Μέσω </a:t>
            </a:r>
            <a:r>
              <a:rPr lang="el-GR" altLang="en-US" dirty="0"/>
              <a:t>των Λογαριασμών Αποθεμάτων</a:t>
            </a:r>
            <a:endParaRPr lang="en-US" altLang="en-US" dirty="0" smtClean="0"/>
          </a:p>
        </p:txBody>
      </p:sp>
      <p:sp>
        <p:nvSpPr>
          <p:cNvPr id="3" name="Content Placeholder 2"/>
          <p:cNvSpPr>
            <a:spLocks noGrp="1"/>
          </p:cNvSpPr>
          <p:nvPr>
            <p:ph idx="1"/>
          </p:nvPr>
        </p:nvSpPr>
        <p:spPr>
          <a:xfrm>
            <a:off x="304800" y="1143000"/>
            <a:ext cx="8534400" cy="5105400"/>
          </a:xfrm>
        </p:spPr>
        <p:txBody>
          <a:bodyPr/>
          <a:lstStyle/>
          <a:p>
            <a:pPr marL="0" indent="0">
              <a:buNone/>
            </a:pPr>
            <a:r>
              <a:rPr lang="el-GR" altLang="en-US" sz="2000" b="1" dirty="0">
                <a:latin typeface="Tw Cen MT" panose="020B0602020104020603" pitchFamily="34" charset="0"/>
                <a:ea typeface="Times New Roman" panose="02020603050405020304" pitchFamily="18" charset="0"/>
                <a:cs typeface="Times New Roman" panose="02020603050405020304" pitchFamily="18" charset="0"/>
              </a:rPr>
              <a:t>Παραγωγή των Αγαθών</a:t>
            </a:r>
            <a:endParaRPr lang="en-US" altLang="en-US" sz="2000" b="1" dirty="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Βήμα 4: Προετοιμασία των υλικών για παραγωγή - Η αποθήκη λαμβάνει μια φόρμα αίτησης υλικών που περιγράφει τους τύπους και τις ποσότητες υλικών που πρέπει να αποστείλει η αποθήκη στο χώρο παραγωγής.</a:t>
            </a:r>
          </a:p>
          <a:p>
            <a:pPr>
              <a:buFont typeface="Wingdings" panose="05000000000000000000" pitchFamily="2" charset="2"/>
              <a:buChar char="§"/>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Βήμα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5: Αποστολή των υλικών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στην παραγωγή - Εάν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όλα είναι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εντάξει,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αποθήκη έχει τον χειριστή υλικών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να μεταφέρει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υλικά στο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σημείο παραγωγής</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Βήμα 6: Παραγωγή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αγαθών - Ο κάθε ένας από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εργαζόμενους παραγωγής προετοιμάζει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μια </a:t>
            </a:r>
            <a:r>
              <a:rPr lang="el-GR" altLang="en-US" sz="2000" b="1" i="1" dirty="0">
                <a:latin typeface="Tw Cen MT" panose="020B0602020104020603" pitchFamily="34" charset="0"/>
                <a:ea typeface="Times New Roman" panose="02020603050405020304" pitchFamily="18" charset="0"/>
                <a:cs typeface="Times New Roman" panose="02020603050405020304" pitchFamily="18" charset="0"/>
              </a:rPr>
              <a:t>κάρτα </a:t>
            </a:r>
            <a:r>
              <a:rPr lang="el-GR" altLang="en-US" sz="2000" b="1" i="1" dirty="0" smtClean="0">
                <a:latin typeface="Tw Cen MT" panose="020B0602020104020603" pitchFamily="34" charset="0"/>
                <a:ea typeface="Times New Roman" panose="02020603050405020304" pitchFamily="18" charset="0"/>
                <a:cs typeface="Times New Roman" panose="02020603050405020304" pitchFamily="18" charset="0"/>
              </a:rPr>
              <a:t>χρόνου εργασίας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να καταγράφει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σε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αυτήν τον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αριθμό των ωρών που έχει εργαστεί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μια ή παραπάνω παραγγελίες μέσα στην ημέρα</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Μια </a:t>
            </a:r>
            <a:r>
              <a:rPr lang="el-GR" altLang="en-US" sz="2000" b="1" i="1" dirty="0">
                <a:latin typeface="Tw Cen MT" panose="020B0602020104020603" pitchFamily="34" charset="0"/>
                <a:ea typeface="Times New Roman" panose="02020603050405020304" pitchFamily="18" charset="0"/>
                <a:cs typeface="Times New Roman" panose="02020603050405020304" pitchFamily="18" charset="0"/>
              </a:rPr>
              <a:t>κάρτα υπολογισμού του κόστους παραγγελίας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μπορεί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να χρησιμοποιηθεί για την καταγραφή όλων των άμεσων υλικών, της άμεσης εργασίας και των γενικών εξόδων που προκύπτουν καθώς τα προϊόντα μετακινούνται μέσω της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παραγωγή</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96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0"/>
            <a:ext cx="9067800" cy="1143000"/>
          </a:xfrm>
        </p:spPr>
        <p:txBody>
          <a:bodyPr/>
          <a:lstStyle/>
          <a:p>
            <a:pPr algn="ctr"/>
            <a:r>
              <a:rPr lang="el-GR" altLang="en-US" dirty="0"/>
              <a:t>Ροές Εγγράφων και Ροές Κόστους </a:t>
            </a:r>
            <a:r>
              <a:rPr lang="el-GR" altLang="en-US" dirty="0" smtClean="0"/>
              <a:t/>
            </a:r>
            <a:br>
              <a:rPr lang="el-GR" altLang="en-US" dirty="0" smtClean="0"/>
            </a:br>
            <a:r>
              <a:rPr lang="el-GR" altLang="en-US" dirty="0" smtClean="0"/>
              <a:t>Μέσω </a:t>
            </a:r>
            <a:r>
              <a:rPr lang="el-GR" altLang="en-US" dirty="0"/>
              <a:t>των Λογαριασμών Αποθεμάτων</a:t>
            </a:r>
            <a:endParaRPr lang="en-US" altLang="en-US" dirty="0" smtClean="0"/>
          </a:p>
        </p:txBody>
      </p:sp>
      <p:sp>
        <p:nvSpPr>
          <p:cNvPr id="3" name="Content Placeholder 2"/>
          <p:cNvSpPr>
            <a:spLocks noGrp="1"/>
          </p:cNvSpPr>
          <p:nvPr>
            <p:ph idx="1"/>
          </p:nvPr>
        </p:nvSpPr>
        <p:spPr>
          <a:xfrm>
            <a:off x="304800" y="1143000"/>
            <a:ext cx="8534400" cy="5105400"/>
          </a:xfrm>
        </p:spPr>
        <p:txBody>
          <a:bodyPr/>
          <a:lstStyle/>
          <a:p>
            <a:pPr marL="0" indent="0">
              <a:buNone/>
            </a:pPr>
            <a:endParaRPr lang="el-GR" altLang="en-US" sz="2000" b="1" dirty="0" smtClean="0">
              <a:latin typeface="Tw Cen MT" panose="020B0602020104020603" pitchFamily="34" charset="0"/>
              <a:ea typeface="Times New Roman" panose="02020603050405020304" pitchFamily="18" charset="0"/>
              <a:cs typeface="Times New Roman" panose="02020603050405020304" pitchFamily="18" charset="0"/>
            </a:endParaRPr>
          </a:p>
          <a:p>
            <a:pPr marL="0" indent="0">
              <a:buNone/>
            </a:pPr>
            <a:r>
              <a:rPr lang="el-GR" altLang="en-US" sz="2000" b="1" dirty="0" smtClean="0">
                <a:latin typeface="Tw Cen MT" panose="020B0602020104020603" pitchFamily="34" charset="0"/>
                <a:ea typeface="Times New Roman" panose="02020603050405020304" pitchFamily="18" charset="0"/>
                <a:cs typeface="Times New Roman" panose="02020603050405020304" pitchFamily="18" charset="0"/>
              </a:rPr>
              <a:t>Ολοκλήρωση </a:t>
            </a:r>
            <a:r>
              <a:rPr lang="el-GR" altLang="en-US" sz="2000" b="1" dirty="0" smtClean="0">
                <a:latin typeface="Tw Cen MT" panose="020B0602020104020603" pitchFamily="34" charset="0"/>
                <a:ea typeface="Times New Roman" panose="02020603050405020304" pitchFamily="18" charset="0"/>
                <a:cs typeface="Times New Roman" panose="02020603050405020304" pitchFamily="18" charset="0"/>
              </a:rPr>
              <a:t>και Πώληση Προϊόντος</a:t>
            </a:r>
            <a:endParaRPr lang="el-GR" altLang="en-US" sz="2000" b="1" dirty="0">
              <a:latin typeface="Tw Cen MT" panose="020B0602020104020603" pitchFamily="34"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Βήμα 7: Ολοκλήρωση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αγαθών - Οι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εργαζόμενοι τοποθετούν τα ολοκληρωμένα προϊόντα σε χαρτοκιβώτια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ακολούθως μετακινούν 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χαρτοκιβώτια στην αποθήκη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έτοιμων προϊόντων.</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Βήμα 8: Πώληση αγαθών - Όταν πωλούνται τα προϊόντα, ένας υπάλληλος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ετοιμάζει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ένα τιμολόγιο πώλησης και ένας άλλος υπάλληλος πληρώνει την παραγγελία, αφαιρώντας τα προϊόντα από την αποθήκη, συσκευάζοντάς τα και στέλνοντάς τα στον πελάτη. Ένα έγγραφο αποστολής δείχνει την ποσότητα των προϊόντων που αποστέλλονται και παρέχει μια περιγραφή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αυτών.</a:t>
            </a:r>
          </a:p>
          <a:p>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Αυτά τα βήματα συνοψίζονται στην επόμενη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διαφάνεια.</a:t>
            </a:r>
            <a:endParaRPr lang="en-US" altLang="en-US" sz="2000" dirty="0" smtClean="0">
              <a:latin typeface="Tw Cen MT" panose="020B0602020104020603" pitchFamily="34" charset="0"/>
              <a:cs typeface="Times New Roman" panose="02020603050405020304" pitchFamily="18" charset="0"/>
            </a:endParaRPr>
          </a:p>
        </p:txBody>
      </p:sp>
      <p:sp>
        <p:nvSpPr>
          <p:cNvPr id="696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7415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17463"/>
            <a:ext cx="9144000" cy="1066800"/>
          </a:xfrm>
        </p:spPr>
        <p:txBody>
          <a:bodyPr/>
          <a:lstStyle/>
          <a:p>
            <a:pPr algn="ctr"/>
            <a:r>
              <a:rPr lang="el-GR" altLang="en-US" sz="2400" dirty="0">
                <a:ea typeface="Arial Unicode MS" panose="020B0604020202020204" pitchFamily="34" charset="-128"/>
              </a:rPr>
              <a:t>Δραστηριότητες, Έγγραφα </a:t>
            </a:r>
            <a:r>
              <a:rPr lang="el-GR" altLang="en-US" sz="2400" dirty="0" smtClean="0">
                <a:ea typeface="Arial Unicode MS" panose="020B0604020202020204" pitchFamily="34" charset="-128"/>
              </a:rPr>
              <a:t>και </a:t>
            </a:r>
            <a:r>
              <a:rPr lang="el-GR" altLang="en-US" sz="2400" dirty="0">
                <a:ea typeface="Arial Unicode MS" panose="020B0604020202020204" pitchFamily="34" charset="-128"/>
              </a:rPr>
              <a:t>Ροές </a:t>
            </a:r>
            <a:r>
              <a:rPr lang="el-GR" altLang="en-US" sz="2400">
                <a:ea typeface="Arial Unicode MS" panose="020B0604020202020204" pitchFamily="34" charset="-128"/>
              </a:rPr>
              <a:t>Κόστους </a:t>
            </a:r>
            <a:r>
              <a:rPr lang="el-GR" altLang="en-US" sz="2400" smtClean="0">
                <a:ea typeface="Arial Unicode MS" panose="020B0604020202020204" pitchFamily="34" charset="-128"/>
              </a:rPr>
              <a:t/>
            </a:r>
            <a:br>
              <a:rPr lang="el-GR" altLang="en-US" sz="2400" smtClean="0">
                <a:ea typeface="Arial Unicode MS" panose="020B0604020202020204" pitchFamily="34" charset="-128"/>
              </a:rPr>
            </a:br>
            <a:r>
              <a:rPr lang="el-GR" altLang="en-US" sz="2400" smtClean="0">
                <a:ea typeface="Arial Unicode MS" panose="020B0604020202020204" pitchFamily="34" charset="-128"/>
              </a:rPr>
              <a:t>Μέσω </a:t>
            </a:r>
            <a:r>
              <a:rPr lang="el-GR" altLang="en-US" sz="2400" dirty="0" smtClean="0">
                <a:ea typeface="Arial Unicode MS" panose="020B0604020202020204" pitchFamily="34" charset="-128"/>
              </a:rPr>
              <a:t>των </a:t>
            </a:r>
            <a:r>
              <a:rPr lang="el-GR" altLang="en-US" sz="2400" dirty="0">
                <a:ea typeface="Arial Unicode MS" panose="020B0604020202020204" pitchFamily="34" charset="-128"/>
              </a:rPr>
              <a:t>Λογαριασμών Αποθεμάτων </a:t>
            </a:r>
            <a:r>
              <a:rPr lang="el-GR" altLang="en-US" sz="2400" dirty="0" smtClean="0">
                <a:ea typeface="Arial Unicode MS" panose="020B0604020202020204" pitchFamily="34" charset="-128"/>
              </a:rPr>
              <a:t>μιας </a:t>
            </a:r>
            <a:r>
              <a:rPr lang="el-GR" altLang="en-US" sz="2400" dirty="0">
                <a:ea typeface="Arial Unicode MS" panose="020B0604020202020204" pitchFamily="34" charset="-128"/>
              </a:rPr>
              <a:t>Βιομηχανίας</a:t>
            </a:r>
            <a:endParaRPr altLang="en-US" sz="2400" dirty="0"/>
          </a:p>
        </p:txBody>
      </p:sp>
      <p:sp>
        <p:nvSpPr>
          <p:cNvPr id="7065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1"/>
            <a:ext cx="8534400" cy="4876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0"/>
            <a:ext cx="9067800" cy="1143000"/>
          </a:xfrm>
        </p:spPr>
        <p:txBody>
          <a:bodyPr/>
          <a:lstStyle/>
          <a:p>
            <a:pPr algn="ctr"/>
            <a:r>
              <a:rPr lang="el-GR" altLang="en-US" dirty="0">
                <a:ea typeface="Arial Unicode MS" panose="020B0604020202020204" pitchFamily="34" charset="-128"/>
              </a:rPr>
              <a:t>Η Ροή του Κόστους Παραγωγής</a:t>
            </a:r>
            <a:endParaRPr lang="en-US" altLang="en-US" dirty="0" smtClean="0"/>
          </a:p>
        </p:txBody>
      </p:sp>
      <p:sp>
        <p:nvSpPr>
          <p:cNvPr id="3" name="Content Placeholder 2"/>
          <p:cNvSpPr>
            <a:spLocks noGrp="1"/>
          </p:cNvSpPr>
          <p:nvPr>
            <p:ph idx="1"/>
          </p:nvPr>
        </p:nvSpPr>
        <p:spPr>
          <a:xfrm>
            <a:off x="228600" y="1143000"/>
            <a:ext cx="8534400" cy="5105400"/>
          </a:xfrm>
        </p:spPr>
        <p:txBody>
          <a:bodyPr/>
          <a:lstStyle/>
          <a:p>
            <a:pPr>
              <a:buFont typeface="Wingdings" panose="05000000000000000000" pitchFamily="2" charset="2"/>
              <a:buChar char="§"/>
            </a:pPr>
            <a:endParaRPr lang="el-GR" altLang="en-US" sz="1800" b="1" dirty="0" smtClean="0">
              <a:solidFill>
                <a:srgbClr val="275CAE"/>
              </a:solidFill>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1800" b="1" dirty="0" smtClean="0">
                <a:solidFill>
                  <a:srgbClr val="275CAE"/>
                </a:solidFill>
                <a:latin typeface="Tw Cen MT" panose="020B0602020104020603" pitchFamily="34" charset="0"/>
                <a:cs typeface="Times New Roman" panose="02020603050405020304" pitchFamily="18" charset="0"/>
              </a:rPr>
              <a:t>Ροή </a:t>
            </a:r>
            <a:r>
              <a:rPr lang="el-GR" altLang="en-US" sz="1800" b="1" dirty="0" smtClean="0">
                <a:solidFill>
                  <a:srgbClr val="275CAE"/>
                </a:solidFill>
                <a:latin typeface="Tw Cen MT" panose="020B0602020104020603" pitchFamily="34" charset="0"/>
                <a:cs typeface="Times New Roman" panose="02020603050405020304" pitchFamily="18" charset="0"/>
              </a:rPr>
              <a:t>του κόστους παραγωγής </a:t>
            </a:r>
            <a:r>
              <a:rPr lang="el-GR" altLang="en-US" sz="1800" dirty="0" smtClean="0">
                <a:latin typeface="Tw Cen MT" panose="020B0602020104020603" pitchFamily="34" charset="0"/>
                <a:cs typeface="Times New Roman" panose="02020603050405020304" pitchFamily="18" charset="0"/>
              </a:rPr>
              <a:t>είναι </a:t>
            </a:r>
            <a:r>
              <a:rPr lang="el-GR" altLang="en-US" sz="1800" dirty="0">
                <a:latin typeface="Tw Cen MT" panose="020B0602020104020603" pitchFamily="34" charset="0"/>
                <a:cs typeface="Times New Roman" panose="02020603050405020304" pitchFamily="18" charset="0"/>
              </a:rPr>
              <a:t>η ροή των άμεσων υλικών, της άμεσης εργασίας και των γενικών </a:t>
            </a:r>
            <a:r>
              <a:rPr lang="el-GR" altLang="en-US" sz="1800" dirty="0" smtClean="0">
                <a:latin typeface="Tw Cen MT" panose="020B0602020104020603" pitchFamily="34" charset="0"/>
                <a:cs typeface="Times New Roman" panose="02020603050405020304" pitchFamily="18" charset="0"/>
              </a:rPr>
              <a:t>βιομηχανικών εξόδων </a:t>
            </a:r>
            <a:r>
              <a:rPr lang="el-GR" altLang="en-US" sz="1800" dirty="0">
                <a:latin typeface="Tw Cen MT" panose="020B0602020104020603" pitchFamily="34" charset="0"/>
                <a:cs typeface="Times New Roman" panose="02020603050405020304" pitchFamily="18" charset="0"/>
              </a:rPr>
              <a:t>μέσω </a:t>
            </a:r>
            <a:r>
              <a:rPr lang="el-GR" altLang="en-US" sz="1800" dirty="0" smtClean="0">
                <a:latin typeface="Tw Cen MT" panose="020B0602020104020603" pitchFamily="34" charset="0"/>
                <a:cs typeface="Times New Roman" panose="02020603050405020304" pitchFamily="18" charset="0"/>
              </a:rPr>
              <a:t>των λογαριασμών Αποθεμάτων Υλικών</a:t>
            </a:r>
            <a:r>
              <a:rPr lang="el-GR" altLang="en-US" sz="1800" dirty="0">
                <a:latin typeface="Tw Cen MT" panose="020B0602020104020603" pitchFamily="34" charset="0"/>
                <a:cs typeface="Times New Roman" panose="02020603050405020304" pitchFamily="18" charset="0"/>
              </a:rPr>
              <a:t>, </a:t>
            </a:r>
            <a:r>
              <a:rPr lang="el-GR" altLang="en-US" sz="1800" dirty="0">
                <a:latin typeface="Tw Cen MT" panose="020B0602020104020603" pitchFamily="34" charset="0"/>
                <a:cs typeface="Times New Roman" panose="02020603050405020304" pitchFamily="18" charset="0"/>
              </a:rPr>
              <a:t>Αποθεμάτων Ημικατεργασμένων </a:t>
            </a:r>
            <a:r>
              <a:rPr lang="el-GR" altLang="en-US" sz="1800" dirty="0" smtClean="0">
                <a:latin typeface="Tw Cen MT" panose="020B0602020104020603" pitchFamily="34" charset="0"/>
                <a:cs typeface="Times New Roman" panose="02020603050405020304" pitchFamily="18" charset="0"/>
              </a:rPr>
              <a:t>Προϊόντων και </a:t>
            </a:r>
            <a:r>
              <a:rPr lang="el-GR" altLang="en-US" sz="1800" dirty="0">
                <a:latin typeface="Tw Cen MT" panose="020B0602020104020603" pitchFamily="34" charset="0"/>
                <a:cs typeface="Times New Roman" panose="02020603050405020304" pitchFamily="18" charset="0"/>
              </a:rPr>
              <a:t>Αποθεμάτων </a:t>
            </a:r>
            <a:r>
              <a:rPr lang="el-GR" altLang="en-US" sz="1800" dirty="0" smtClean="0">
                <a:latin typeface="Tw Cen MT" panose="020B0602020104020603" pitchFamily="34" charset="0"/>
                <a:cs typeface="Times New Roman" panose="02020603050405020304" pitchFamily="18" charset="0"/>
              </a:rPr>
              <a:t>Έτοιμων Προϊόντων </a:t>
            </a:r>
            <a:r>
              <a:rPr lang="el-GR" altLang="en-US" sz="1800" dirty="0">
                <a:latin typeface="Tw Cen MT" panose="020B0602020104020603" pitchFamily="34" charset="0"/>
                <a:cs typeface="Times New Roman" panose="02020603050405020304" pitchFamily="18" charset="0"/>
              </a:rPr>
              <a:t>στο λογαριασμό </a:t>
            </a:r>
            <a:r>
              <a:rPr lang="el-GR" altLang="en-US" sz="1800" dirty="0" smtClean="0">
                <a:latin typeface="Tw Cen MT" panose="020B0602020104020603" pitchFamily="34" charset="0"/>
                <a:cs typeface="Times New Roman" panose="02020603050405020304" pitchFamily="18" charset="0"/>
              </a:rPr>
              <a:t>Κόστους Πωληθέντων Αγαθών.</a:t>
            </a:r>
            <a:endParaRPr lang="en-US" altLang="en-US" sz="1800" dirty="0" smtClean="0">
              <a:latin typeface="Tw Cen MT" panose="020B0602020104020603" pitchFamily="34" charset="0"/>
              <a:cs typeface="Times New Roman" panose="02020603050405020304" pitchFamily="18" charset="0"/>
            </a:endParaRPr>
          </a:p>
          <a:p>
            <a:pPr lvl="1"/>
            <a:r>
              <a:rPr lang="el-GR" altLang="en-US" sz="1800" dirty="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Ο</a:t>
            </a:r>
            <a:r>
              <a:rPr lang="el-GR" altLang="en-US" sz="18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λογαριασμός Αποθέματα Υλικών </a:t>
            </a:r>
            <a:r>
              <a:rPr lang="el-GR" altLang="en-US" sz="1800" dirty="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δείχνει </a:t>
            </a:r>
            <a:r>
              <a:rPr lang="el-GR" altLang="en-US" sz="1800" dirty="0" smtClean="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το υπόλοιπο του </a:t>
            </a:r>
            <a:r>
              <a:rPr lang="el-GR" altLang="en-US" sz="1800" dirty="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κόστους των </a:t>
            </a:r>
            <a:r>
              <a:rPr lang="el-GR" altLang="en-US" sz="1800" dirty="0" smtClean="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μη χρησιμοποιημένων υλικών </a:t>
            </a:r>
            <a:r>
              <a:rPr lang="el-GR" altLang="en-US" sz="1800" dirty="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 με άλλα λόγια, το κόστος των υλικών που έχουν αγοραστεί αλλά δεν </a:t>
            </a:r>
            <a:r>
              <a:rPr lang="el-GR" altLang="en-US" sz="1800" dirty="0" smtClean="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έχουν χρησιμοποιηθεί στη </a:t>
            </a:r>
            <a:r>
              <a:rPr lang="el-GR" altLang="en-US" sz="1800" dirty="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διαδικασία </a:t>
            </a:r>
            <a:r>
              <a:rPr lang="el-GR" altLang="en-US" sz="1800" dirty="0" smtClean="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παραγωγής.</a:t>
            </a:r>
          </a:p>
          <a:p>
            <a:pPr lvl="1"/>
            <a:r>
              <a:rPr lang="el-GR" altLang="en-US" sz="1800" dirty="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Ο</a:t>
            </a:r>
            <a:r>
              <a:rPr lang="el-GR" altLang="en-US" sz="18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λογαριασμός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Ημικατεργασμένων Αποθεμάτων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δείχνει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κόστη παραγωγής που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έχουν προκύψει και κατανέμονται σε μερικώς ολοκληρωμένες μονάδες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προϊόντος - με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άλλα λόγια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που περιλαμβάνονται στην παραγωγή του ημιτελούς/μη ολοκληρωμένου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προϊόντος.</a:t>
            </a:r>
          </a:p>
          <a:p>
            <a:pPr lvl="1"/>
            <a:r>
              <a:rPr lang="el-GR" altLang="en-US" sz="1800" dirty="0">
                <a:solidFill>
                  <a:schemeClr val="accent4"/>
                </a:solidFill>
                <a:latin typeface="Tw Cen MT" panose="020B0602020104020603" pitchFamily="34" charset="0"/>
                <a:ea typeface="Times New Roman" panose="02020603050405020304" pitchFamily="18" charset="0"/>
                <a:cs typeface="Times New Roman" panose="02020603050405020304" pitchFamily="18" charset="0"/>
              </a:rPr>
              <a:t>Ο</a:t>
            </a:r>
            <a:r>
              <a:rPr lang="el-GR" altLang="en-US" sz="18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λογαριασμός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Αποθεμάτων Έτοιμων Προϊόντων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δείχνει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έχουν προστεθεί σε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όλα τα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ολοκληρωμένα προϊόντα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δεν έχουν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πωληθεί</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16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0"/>
            <a:ext cx="9144000" cy="1143000"/>
          </a:xfrm>
        </p:spPr>
        <p:txBody>
          <a:bodyPr/>
          <a:lstStyle/>
          <a:p>
            <a:pPr algn="ctr"/>
            <a:r>
              <a:rPr lang="el-GR" altLang="en-US" dirty="0" smtClean="0"/>
              <a:t>Ροή του </a:t>
            </a:r>
            <a:r>
              <a:rPr lang="el-GR" altLang="en-US" smtClean="0"/>
              <a:t>Κόστους Παραγωγής</a:t>
            </a:r>
            <a:r>
              <a:rPr altLang="en-US" dirty="0" smtClean="0"/>
              <a:t>: </a:t>
            </a:r>
            <a:r>
              <a:rPr altLang="en-US" dirty="0"/>
              <a:t/>
            </a:r>
            <a:br>
              <a:rPr altLang="en-US" dirty="0"/>
            </a:br>
            <a:r>
              <a:rPr altLang="en-US" dirty="0"/>
              <a:t>Choice </a:t>
            </a:r>
            <a:r>
              <a:rPr lang="en-US" altLang="en-US" dirty="0" smtClean="0"/>
              <a:t>Candy</a:t>
            </a:r>
            <a:r>
              <a:rPr altLang="en-US" dirty="0" smtClean="0"/>
              <a:t> </a:t>
            </a:r>
            <a:r>
              <a:rPr altLang="en-US" dirty="0"/>
              <a:t>Company</a:t>
            </a:r>
          </a:p>
        </p:txBody>
      </p:sp>
      <p:sp>
        <p:nvSpPr>
          <p:cNvPr id="7270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8534400" cy="4724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76200" y="0"/>
            <a:ext cx="9067800" cy="1219200"/>
          </a:xfrm>
        </p:spPr>
        <p:txBody>
          <a:bodyPr/>
          <a:lstStyle/>
          <a:p>
            <a:pPr algn="ctr"/>
            <a:r>
              <a:rPr lang="el-GR" altLang="en-US" dirty="0" smtClean="0"/>
              <a:t>Ο Λογαριασμός </a:t>
            </a:r>
            <a:r>
              <a:rPr lang="el-GR" altLang="en-US" smtClean="0"/>
              <a:t>Πρώτες Ύλες (Αποθέματα Υλικών)</a:t>
            </a:r>
            <a:r>
              <a:rPr altLang="en-US" dirty="0"/>
              <a:t/>
            </a:r>
            <a:br>
              <a:rPr altLang="en-US" dirty="0"/>
            </a:br>
            <a:r>
              <a:rPr altLang="en-US" sz="1800" dirty="0" smtClean="0"/>
              <a:t>(</a:t>
            </a:r>
            <a:r>
              <a:rPr lang="el-GR" altLang="en-US" sz="1800" dirty="0" smtClean="0"/>
              <a:t>διαφάνεια</a:t>
            </a:r>
            <a:r>
              <a:rPr altLang="en-US" sz="1800" dirty="0" smtClean="0"/>
              <a:t> </a:t>
            </a:r>
            <a:r>
              <a:rPr altLang="en-US" sz="1800" dirty="0"/>
              <a:t>1 </a:t>
            </a:r>
            <a:r>
              <a:rPr lang="el-GR" altLang="en-US" sz="1800" dirty="0" smtClean="0"/>
              <a:t>από 2</a:t>
            </a:r>
            <a:r>
              <a:rPr altLang="en-US" sz="1800" dirty="0" smtClean="0"/>
              <a:t>)</a:t>
            </a:r>
            <a:endParaRPr altLang="en-US" sz="1800" dirty="0"/>
          </a:p>
        </p:txBody>
      </p:sp>
      <p:sp>
        <p:nvSpPr>
          <p:cNvPr id="7373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
        <p:nvSpPr>
          <p:cNvPr id="2" name="Rectangle 1"/>
          <p:cNvSpPr/>
          <p:nvPr/>
        </p:nvSpPr>
        <p:spPr bwMode="auto">
          <a:xfrm>
            <a:off x="533400" y="1371600"/>
            <a:ext cx="8153400" cy="258532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el-GR" sz="1800" b="1" dirty="0">
                <a:solidFill>
                  <a:srgbClr val="275CAE"/>
                </a:solidFill>
              </a:rPr>
              <a:t>Συναλλαγές</a:t>
            </a:r>
            <a:r>
              <a:rPr lang="el-GR" sz="1800" b="1" dirty="0">
                <a:solidFill>
                  <a:schemeClr val="accent4"/>
                </a:solidFill>
              </a:rPr>
              <a:t> </a:t>
            </a:r>
            <a:r>
              <a:rPr lang="en-GB" sz="1800" dirty="0">
                <a:solidFill>
                  <a:schemeClr val="accent4"/>
                </a:solidFill>
              </a:rPr>
              <a:t>H </a:t>
            </a:r>
            <a:r>
              <a:rPr lang="en-US" sz="1800" dirty="0">
                <a:solidFill>
                  <a:schemeClr val="accent4"/>
                </a:solidFill>
              </a:rPr>
              <a:t>Choice </a:t>
            </a:r>
            <a:r>
              <a:rPr lang="en-US" sz="1800" dirty="0" smtClean="0">
                <a:solidFill>
                  <a:schemeClr val="accent4"/>
                </a:solidFill>
              </a:rPr>
              <a:t>Candy</a:t>
            </a:r>
            <a:r>
              <a:rPr lang="el-GR" sz="1800" dirty="0" smtClean="0">
                <a:solidFill>
                  <a:schemeClr val="accent4"/>
                </a:solidFill>
              </a:rPr>
              <a:t> </a:t>
            </a:r>
            <a:r>
              <a:rPr lang="el-GR" sz="1800" dirty="0">
                <a:solidFill>
                  <a:schemeClr val="accent4"/>
                </a:solidFill>
              </a:rPr>
              <a:t>ξεκίνησε την περίοδο με 100.000$ </a:t>
            </a:r>
            <a:r>
              <a:rPr lang="el-GR" sz="1800" dirty="0" smtClean="0">
                <a:solidFill>
                  <a:schemeClr val="accent4"/>
                </a:solidFill>
              </a:rPr>
              <a:t>στα</a:t>
            </a:r>
            <a:r>
              <a:rPr lang="en-US" sz="1800" dirty="0" smtClean="0">
                <a:solidFill>
                  <a:schemeClr val="accent4"/>
                </a:solidFill>
              </a:rPr>
              <a:t> </a:t>
            </a:r>
            <a:r>
              <a:rPr lang="el-GR" sz="1800" dirty="0" smtClean="0">
                <a:solidFill>
                  <a:schemeClr val="accent4"/>
                </a:solidFill>
              </a:rPr>
              <a:t>Αποθέματα Υλικών Αρχής. </a:t>
            </a:r>
            <a:r>
              <a:rPr lang="el-GR" sz="1800" dirty="0">
                <a:solidFill>
                  <a:schemeClr val="accent4"/>
                </a:solidFill>
              </a:rPr>
              <a:t>Κατά τη διάρκεια αυτής της περιόδου, η </a:t>
            </a:r>
            <a:r>
              <a:rPr lang="en-US" sz="1800" dirty="0">
                <a:solidFill>
                  <a:schemeClr val="accent4"/>
                </a:solidFill>
              </a:rPr>
              <a:t>Choice </a:t>
            </a:r>
            <a:r>
              <a:rPr lang="en-US" sz="1800" dirty="0" smtClean="0">
                <a:solidFill>
                  <a:schemeClr val="accent4"/>
                </a:solidFill>
              </a:rPr>
              <a:t>Candy</a:t>
            </a:r>
            <a:r>
              <a:rPr lang="el-GR" sz="1800" dirty="0" smtClean="0">
                <a:solidFill>
                  <a:schemeClr val="accent4"/>
                </a:solidFill>
              </a:rPr>
              <a:t> </a:t>
            </a:r>
            <a:r>
              <a:rPr lang="el-GR" sz="1800" dirty="0">
                <a:solidFill>
                  <a:schemeClr val="accent4"/>
                </a:solidFill>
              </a:rPr>
              <a:t>αγόρασε άμεσα υλικά </a:t>
            </a:r>
            <a:r>
              <a:rPr lang="el-GR" sz="1800" dirty="0" smtClean="0">
                <a:solidFill>
                  <a:schemeClr val="accent4"/>
                </a:solidFill>
              </a:rPr>
              <a:t>αξίας 200.000</a:t>
            </a:r>
            <a:r>
              <a:rPr lang="el-GR" sz="1800" dirty="0">
                <a:solidFill>
                  <a:schemeClr val="accent4"/>
                </a:solidFill>
              </a:rPr>
              <a:t>$ </a:t>
            </a:r>
            <a:r>
              <a:rPr lang="el-GR" sz="1800" dirty="0" smtClean="0">
                <a:solidFill>
                  <a:schemeClr val="accent4"/>
                </a:solidFill>
              </a:rPr>
              <a:t>και χρησιμοποίησε άμεσα υλικά αξίας 250.000$.</a:t>
            </a:r>
          </a:p>
          <a:p>
            <a:endParaRPr lang="el-GR" sz="1800" dirty="0">
              <a:solidFill>
                <a:schemeClr val="accent4"/>
              </a:solidFill>
              <a:latin typeface="Arial" charset="0"/>
              <a:ea typeface="ＭＳ Ｐゴシック" charset="0"/>
              <a:cs typeface="Arial" charset="0"/>
            </a:endParaRPr>
          </a:p>
          <a:p>
            <a:r>
              <a:rPr lang="el-GR" sz="1800" b="1" dirty="0">
                <a:solidFill>
                  <a:srgbClr val="275CAE"/>
                </a:solidFill>
              </a:rPr>
              <a:t>Ανάλυση</a:t>
            </a:r>
            <a:r>
              <a:rPr lang="el-GR" sz="1800" b="1" dirty="0">
                <a:solidFill>
                  <a:schemeClr val="accent4"/>
                </a:solidFill>
              </a:rPr>
              <a:t> </a:t>
            </a:r>
            <a:r>
              <a:rPr lang="el-GR" sz="1800" dirty="0">
                <a:solidFill>
                  <a:schemeClr val="accent4"/>
                </a:solidFill>
              </a:rPr>
              <a:t>Επειδή στην περίπτωση </a:t>
            </a:r>
            <a:r>
              <a:rPr lang="el-GR" sz="1800" dirty="0" smtClean="0">
                <a:solidFill>
                  <a:schemeClr val="accent4"/>
                </a:solidFill>
              </a:rPr>
              <a:t>αυτή δεν </a:t>
            </a:r>
            <a:r>
              <a:rPr lang="el-GR" sz="1800" dirty="0">
                <a:solidFill>
                  <a:schemeClr val="accent4"/>
                </a:solidFill>
              </a:rPr>
              <a:t>υπάρχουν έμμεσα </a:t>
            </a:r>
            <a:r>
              <a:rPr lang="el-GR" sz="1800" dirty="0" smtClean="0">
                <a:solidFill>
                  <a:schemeClr val="accent4"/>
                </a:solidFill>
              </a:rPr>
              <a:t>υλικά, </a:t>
            </a:r>
            <a:r>
              <a:rPr lang="el-GR" sz="1800" dirty="0">
                <a:solidFill>
                  <a:schemeClr val="accent4"/>
                </a:solidFill>
              </a:rPr>
              <a:t>ο λογαριασμός Αποθέματα Υλικών </a:t>
            </a:r>
            <a:r>
              <a:rPr lang="el-GR" sz="1800" dirty="0" smtClean="0">
                <a:solidFill>
                  <a:schemeClr val="accent4"/>
                </a:solidFill>
              </a:rPr>
              <a:t>δείχνει </a:t>
            </a:r>
            <a:r>
              <a:rPr lang="el-GR" sz="1800" dirty="0">
                <a:solidFill>
                  <a:schemeClr val="accent4"/>
                </a:solidFill>
              </a:rPr>
              <a:t>το υπόλοιπο των αχρησιμοποίητων άμεσων </a:t>
            </a:r>
            <a:r>
              <a:rPr lang="el-GR" sz="1800" dirty="0" smtClean="0">
                <a:solidFill>
                  <a:schemeClr val="accent4"/>
                </a:solidFill>
              </a:rPr>
              <a:t>υλικών.</a:t>
            </a:r>
            <a:endParaRPr lang="el-GR" sz="1800" dirty="0">
              <a:solidFill>
                <a:schemeClr val="accent4"/>
              </a:solidFill>
              <a:latin typeface="Arial" charset="0"/>
              <a:ea typeface="ＭＳ Ｐゴシック" charset="0"/>
              <a:cs typeface="Arial" charset="0"/>
            </a:endParaRPr>
          </a:p>
          <a:p>
            <a:endParaRPr lang="el-GR" sz="1800" dirty="0" smtClean="0">
              <a:solidFill>
                <a:schemeClr val="accent4"/>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334612494"/>
              </p:ext>
            </p:extLst>
          </p:nvPr>
        </p:nvGraphicFramePr>
        <p:xfrm>
          <a:off x="304800" y="1219202"/>
          <a:ext cx="8610600" cy="5029199"/>
        </p:xfrm>
        <a:graphic>
          <a:graphicData uri="http://schemas.openxmlformats.org/drawingml/2006/table">
            <a:tbl>
              <a:tblPr firstRow="1" bandRow="1">
                <a:tableStyleId>{5C22544A-7EE6-4342-B048-85BDC9FD1C3A}</a:tableStyleId>
              </a:tblPr>
              <a:tblGrid>
                <a:gridCol w="3348567"/>
                <a:gridCol w="956733"/>
                <a:gridCol w="3348567"/>
                <a:gridCol w="956733"/>
              </a:tblGrid>
              <a:tr h="429846">
                <a:tc gridSpan="4">
                  <a:txBody>
                    <a:bodyPr/>
                    <a:lstStyle/>
                    <a:p>
                      <a:r>
                        <a:rPr lang="el-GR" sz="1400" b="1" dirty="0" smtClean="0">
                          <a:solidFill>
                            <a:srgbClr val="275CAE"/>
                          </a:solidFill>
                        </a:rPr>
                        <a:t>Εφαρμογή </a:t>
                      </a:r>
                      <a:r>
                        <a:rPr lang="el-GR" sz="1400" b="1" dirty="0" smtClean="0">
                          <a:solidFill>
                            <a:srgbClr val="275CAE"/>
                          </a:solidFill>
                        </a:rPr>
                        <a:t>Διπλογραφίας</a:t>
                      </a:r>
                      <a:endParaRPr lang="en-US" sz="1400" b="1" dirty="0">
                        <a:solidFill>
                          <a:srgbClr val="275CAE"/>
                        </a:solidFill>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9846">
                <a:tc gridSpan="4">
                  <a:txBody>
                    <a:bodyPr/>
                    <a:lstStyle/>
                    <a:p>
                      <a:pPr algn="ctr"/>
                      <a:r>
                        <a:rPr lang="el-GR" altLang="en-US" sz="1400" b="1" dirty="0" smtClean="0">
                          <a:solidFill>
                            <a:schemeClr val="tx2"/>
                          </a:solidFill>
                        </a:rPr>
                        <a:t>Πρώτες Ύλες (Αποθέματα Υλικών)</a:t>
                      </a:r>
                      <a:endParaRPr lang="en-US" sz="1400" b="1" dirty="0">
                        <a:solidFill>
                          <a:schemeClr val="tx2"/>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1630">
                <a:tc>
                  <a:txBody>
                    <a:bodyPr/>
                    <a:lstStyle/>
                    <a:p>
                      <a:r>
                        <a:rPr lang="el-GR" sz="1400" b="0" dirty="0" smtClean="0">
                          <a:solidFill>
                            <a:schemeClr val="tx2"/>
                          </a:solidFill>
                        </a:rPr>
                        <a:t>Υπόλοιπο</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100.000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Κόστος υλικών που χρησιμοποιήθηκαν στην παραγωγήκατά τη διάρκεια του 2014 </a:t>
                      </a:r>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250.000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0738">
                <a:tc>
                  <a:txBody>
                    <a:bodyPr/>
                    <a:lstStyle/>
                    <a:p>
                      <a:r>
                        <a:rPr lang="el-GR" sz="1400" b="0" dirty="0" smtClean="0">
                          <a:solidFill>
                            <a:schemeClr val="tx2"/>
                          </a:solidFill>
                        </a:rPr>
                        <a:t>Συνολικό κόστος αγορασμένων υλικών κατά τη διάρκεια του 2014</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200.000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9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Υπόλοιπο</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50.000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77293">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400" b="0" dirty="0" smtClean="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b="1" kern="1200" dirty="0" smtClean="0">
                          <a:solidFill>
                            <a:srgbClr val="275CAE"/>
                          </a:solidFill>
                          <a:effectLst/>
                          <a:latin typeface="+mn-lt"/>
                          <a:ea typeface="+mn-ea"/>
                          <a:cs typeface="+mn-cs"/>
                        </a:rPr>
                        <a:t>Σχόλιο</a:t>
                      </a:r>
                      <a:r>
                        <a:rPr lang="el-GR" sz="1800" b="1" kern="1200" dirty="0" smtClean="0">
                          <a:solidFill>
                            <a:schemeClr val="tx2"/>
                          </a:solidFill>
                          <a:effectLst/>
                          <a:latin typeface="+mn-lt"/>
                          <a:ea typeface="+mn-ea"/>
                          <a:cs typeface="+mn-cs"/>
                        </a:rPr>
                        <a:t>:</a:t>
                      </a:r>
                      <a:r>
                        <a:rPr lang="el-GR" sz="1800" kern="1200" dirty="0" smtClean="0">
                          <a:solidFill>
                            <a:schemeClr val="tx2"/>
                          </a:solidFill>
                          <a:effectLst/>
                          <a:latin typeface="+mn-lt"/>
                          <a:ea typeface="+mn-ea"/>
                          <a:cs typeface="+mn-cs"/>
                        </a:rPr>
                        <a:t> Αν τα έμμεσα υλικά είχαν χρησιμοποιηθεί, τότε το μεταφερθέν κόστος τους</a:t>
                      </a:r>
                      <a:r>
                        <a:rPr lang="el-GR" sz="1800" kern="1200" baseline="0" dirty="0" smtClean="0">
                          <a:solidFill>
                            <a:schemeClr val="tx2"/>
                          </a:solidFill>
                          <a:effectLst/>
                          <a:latin typeface="+mn-lt"/>
                          <a:ea typeface="+mn-ea"/>
                          <a:cs typeface="+mn-cs"/>
                        </a:rPr>
                        <a:t> </a:t>
                      </a:r>
                      <a:r>
                        <a:rPr lang="el-GR" sz="1800" kern="1200" dirty="0" smtClean="0">
                          <a:solidFill>
                            <a:schemeClr val="tx2"/>
                          </a:solidFill>
                          <a:effectLst/>
                          <a:latin typeface="+mn-lt"/>
                          <a:ea typeface="+mn-ea"/>
                          <a:cs typeface="+mn-cs"/>
                        </a:rPr>
                        <a:t>θα είχε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kern="1200" dirty="0" smtClean="0">
                          <a:solidFill>
                            <a:schemeClr val="tx2"/>
                          </a:solidFill>
                          <a:effectLst/>
                          <a:latin typeface="+mn-lt"/>
                          <a:ea typeface="+mn-ea"/>
                          <a:cs typeface="+mn-cs"/>
                        </a:rPr>
                        <a:t>↑ αυξήσει το υπόλοιπο του λογαριασμού Γενικά</a:t>
                      </a:r>
                      <a:r>
                        <a:rPr lang="el-GR" sz="1800" kern="1200" baseline="0" dirty="0" smtClean="0">
                          <a:solidFill>
                            <a:schemeClr val="tx2"/>
                          </a:solidFill>
                          <a:effectLst/>
                          <a:latin typeface="+mn-lt"/>
                          <a:ea typeface="+mn-ea"/>
                          <a:cs typeface="+mn-cs"/>
                        </a:rPr>
                        <a:t> Βιομηχανικά</a:t>
                      </a:r>
                      <a:r>
                        <a:rPr lang="el-GR" sz="1800" kern="1200" dirty="0" smtClean="0">
                          <a:solidFill>
                            <a:schemeClr val="tx2"/>
                          </a:solidFill>
                          <a:effectLst/>
                          <a:latin typeface="+mn-lt"/>
                          <a:ea typeface="+mn-ea"/>
                          <a:cs typeface="+mn-cs"/>
                        </a:rPr>
                        <a:t> Έξοδα</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kern="1200" dirty="0" smtClean="0">
                          <a:solidFill>
                            <a:schemeClr val="tx2"/>
                          </a:solidFill>
                          <a:effectLst/>
                          <a:latin typeface="+mn-lt"/>
                          <a:ea typeface="+mn-ea"/>
                          <a:cs typeface="+mn-cs"/>
                        </a:rPr>
                        <a:t>↓ μειώσει το υπόλοιπο του λογαριασμού Αποθέματα Υλικών</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itle 1"/>
          <p:cNvSpPr>
            <a:spLocks noGrp="1"/>
          </p:cNvSpPr>
          <p:nvPr>
            <p:ph type="title"/>
          </p:nvPr>
        </p:nvSpPr>
        <p:spPr>
          <a:xfrm>
            <a:off x="76200" y="0"/>
            <a:ext cx="9067800" cy="1219200"/>
          </a:xfrm>
        </p:spPr>
        <p:txBody>
          <a:bodyPr/>
          <a:lstStyle/>
          <a:p>
            <a:pPr algn="ctr"/>
            <a:r>
              <a:rPr lang="el-GR" altLang="en-US" dirty="0" smtClean="0"/>
              <a:t>Ο Λογαριασμός </a:t>
            </a:r>
            <a:r>
              <a:rPr lang="el-GR" altLang="en-US" dirty="0" smtClean="0"/>
              <a:t>Πρώτες Ύλες (Αποθέματα Υλικών)</a:t>
            </a:r>
            <a:r>
              <a:rPr altLang="en-US" dirty="0"/>
              <a:t/>
            </a:r>
            <a:br>
              <a:rPr altLang="en-US" dirty="0"/>
            </a:br>
            <a:r>
              <a:rPr altLang="en-US" sz="1800" dirty="0" smtClean="0"/>
              <a:t>(</a:t>
            </a:r>
            <a:r>
              <a:rPr lang="el-GR" altLang="en-US" sz="1800" dirty="0" smtClean="0"/>
              <a:t>διαφάνεια</a:t>
            </a:r>
            <a:r>
              <a:rPr altLang="en-US" sz="1800" dirty="0" smtClean="0"/>
              <a:t> </a:t>
            </a:r>
            <a:r>
              <a:rPr lang="el-GR" altLang="en-US" sz="1800" dirty="0"/>
              <a:t>2</a:t>
            </a:r>
            <a:r>
              <a:rPr altLang="en-US" sz="1800" dirty="0" smtClean="0"/>
              <a:t> </a:t>
            </a:r>
            <a:r>
              <a:rPr lang="el-GR" altLang="en-US" sz="1800" dirty="0" smtClean="0"/>
              <a:t>από 2</a:t>
            </a:r>
            <a:r>
              <a:rPr altLang="en-US" sz="1800" dirty="0" smtClean="0"/>
              <a:t>)</a:t>
            </a:r>
            <a:endParaRPr alt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0" y="76200"/>
            <a:ext cx="9144000" cy="990600"/>
          </a:xfrm>
        </p:spPr>
        <p:txBody>
          <a:bodyPr/>
          <a:lstStyle/>
          <a:p>
            <a:pPr algn="ctr"/>
            <a:r>
              <a:rPr lang="el-GR" altLang="en-US" dirty="0" smtClean="0"/>
              <a:t>Λογαριασμός Παραγωγή σε Εξέλιξη</a:t>
            </a:r>
            <a:br>
              <a:rPr lang="el-GR" altLang="en-US" dirty="0" smtClean="0"/>
            </a:br>
            <a:r>
              <a:rPr lang="el-GR" altLang="en-US" dirty="0" smtClean="0"/>
              <a:t>(Αποθέματα Ημικατεργασμένων)</a:t>
            </a:r>
            <a:endParaRPr lang="en-US" altLang="en-US" dirty="0" smtClean="0"/>
          </a:p>
        </p:txBody>
      </p:sp>
      <p:sp>
        <p:nvSpPr>
          <p:cNvPr id="3" name="Content Placeholder 2"/>
          <p:cNvSpPr>
            <a:spLocks noGrp="1"/>
          </p:cNvSpPr>
          <p:nvPr>
            <p:ph idx="1"/>
          </p:nvPr>
        </p:nvSpPr>
        <p:spPr>
          <a:xfrm>
            <a:off x="228600" y="1143000"/>
            <a:ext cx="8534400" cy="5105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 λογαριασμός Αποθεμάτων Ημικατεργασμένων </a:t>
            </a:r>
            <a:r>
              <a:rPr lang="el-GR" altLang="en-US" sz="2400" dirty="0" smtClean="0">
                <a:latin typeface="Tw Cen MT" panose="020B0602020104020603" pitchFamily="34" charset="0"/>
                <a:cs typeface="Times New Roman" panose="02020603050405020304" pitchFamily="18" charset="0"/>
              </a:rPr>
              <a:t>Προϊόντων «Παραγωγή σε Εξέλιξη» </a:t>
            </a:r>
            <a:r>
              <a:rPr lang="el-GR" altLang="en-US" sz="2400" dirty="0" smtClean="0">
                <a:latin typeface="Tw Cen MT" panose="020B0602020104020603" pitchFamily="34" charset="0"/>
                <a:cs typeface="Times New Roman" panose="02020603050405020304" pitchFamily="18" charset="0"/>
              </a:rPr>
              <a:t>καταγράφει το υπόλοιπο των μερικώς ολοκληρωμένων μονάδων προϊόντος.</a:t>
            </a:r>
            <a:endParaRPr lang="en-US" altLang="en-US" sz="2400" dirty="0" smtClean="0">
              <a:latin typeface="Tw Cen MT" panose="020B0602020104020603" pitchFamily="34"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Καθώς τα άμεσα υλικά και η άμεση εργασία εισέρχονται στην παραγωγική διαδικασία,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προστίθενται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στο λογαριασμό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Αποθέματα Εμπορευμάτων. Προστίθενται επίσης και τα γενικά βιομηχανικά έξοδα της τρεχούσης περιόδου.</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συνολικά κόστη των άμεσων υλικών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άμεσης εργασίας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των γενικών βιομηχανικών εξόδων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πραγματοποιούνται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μεταφέρονται στο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λογαριασμό</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Αποθέματα Εμπορευμάτων</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κατά τη διάρκεια μιας περιόδου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ονομάζονται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συνολικά κόστη παραγωγής</a:t>
            </a:r>
            <a:r>
              <a:rPr lang="en-US"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κόστη παραγωγής περιόδου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577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or duplicated, or posted to a publicly accessible website, </a:t>
            </a:r>
            <a:r>
              <a:rPr lang="en-US" altLang="en-US" sz="900" dirty="0" smtClean="0">
                <a:solidFill>
                  <a:srgbClr val="808080"/>
                </a:solidFill>
              </a:rPr>
              <a:t>in whole </a:t>
            </a:r>
            <a:r>
              <a:rPr lang="en-US" altLang="en-US" sz="900" dirty="0">
                <a:solidFill>
                  <a:srgbClr val="808080"/>
                </a:solidFill>
              </a:rPr>
              <a:t>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
        <p:nvSpPr>
          <p:cNvPr id="2" name="Rectangle 1"/>
          <p:cNvSpPr/>
          <p:nvPr/>
        </p:nvSpPr>
        <p:spPr>
          <a:xfrm>
            <a:off x="304800" y="1219201"/>
            <a:ext cx="8534400" cy="5062924"/>
          </a:xfrm>
          <a:prstGeom prst="rect">
            <a:avLst/>
          </a:prstGeom>
          <a:solidFill>
            <a:schemeClr val="bg1"/>
          </a:solidFill>
        </p:spPr>
        <p:txBody>
          <a:bodyPr wrap="square">
            <a:spAutoFit/>
          </a:bodyPr>
          <a:lstStyle/>
          <a:p>
            <a:pPr lvl="0" defTabSz="457200" fontAlgn="auto">
              <a:spcBef>
                <a:spcPts val="0"/>
              </a:spcBef>
              <a:spcAft>
                <a:spcPts val="0"/>
              </a:spcAft>
              <a:defRPr/>
            </a:pPr>
            <a:r>
              <a:rPr lang="el-GR" sz="1900" b="1" dirty="0">
                <a:solidFill>
                  <a:schemeClr val="tx2"/>
                </a:solidFill>
              </a:rPr>
              <a:t>Συναλλαγές </a:t>
            </a:r>
            <a:r>
              <a:rPr lang="en-GB" sz="1900" dirty="0">
                <a:solidFill>
                  <a:schemeClr val="tx2"/>
                </a:solidFill>
              </a:rPr>
              <a:t>H </a:t>
            </a:r>
            <a:r>
              <a:rPr lang="en-US" sz="1900" dirty="0">
                <a:solidFill>
                  <a:schemeClr val="tx2"/>
                </a:solidFill>
              </a:rPr>
              <a:t>Choice Candy</a:t>
            </a:r>
            <a:r>
              <a:rPr lang="el-GR" sz="1900" dirty="0">
                <a:solidFill>
                  <a:schemeClr val="tx2"/>
                </a:solidFill>
              </a:rPr>
              <a:t> ξεκίνησε την περίοδο με 20.000$ στα </a:t>
            </a:r>
            <a:r>
              <a:rPr lang="el-GR" altLang="en-US" sz="1900" dirty="0">
                <a:solidFill>
                  <a:schemeClr val="tx2"/>
                </a:solidFill>
              </a:rPr>
              <a:t>Αποθέματα </a:t>
            </a:r>
            <a:r>
              <a:rPr lang="el-GR" altLang="en-US" sz="1900" dirty="0" smtClean="0">
                <a:solidFill>
                  <a:schemeClr val="tx2"/>
                </a:solidFill>
              </a:rPr>
              <a:t>Ημικατεργασμένων αρχής</a:t>
            </a:r>
            <a:r>
              <a:rPr lang="el-GR" sz="1900" dirty="0" smtClean="0">
                <a:solidFill>
                  <a:schemeClr val="tx2"/>
                </a:solidFill>
              </a:rPr>
              <a:t>. </a:t>
            </a:r>
            <a:r>
              <a:rPr lang="el-GR" sz="1900" dirty="0">
                <a:solidFill>
                  <a:schemeClr val="tx2"/>
                </a:solidFill>
              </a:rPr>
              <a:t>Κατά τη διάρκεια αυτής της περιόδου, η </a:t>
            </a:r>
            <a:r>
              <a:rPr lang="en-US" sz="1900" dirty="0">
                <a:solidFill>
                  <a:schemeClr val="tx2"/>
                </a:solidFill>
              </a:rPr>
              <a:t>Choice Candy</a:t>
            </a:r>
            <a:r>
              <a:rPr lang="el-GR" sz="1900" dirty="0">
                <a:solidFill>
                  <a:schemeClr val="tx2"/>
                </a:solidFill>
              </a:rPr>
              <a:t> χρησιμοποίησε 250.000$ από τα άμεσα </a:t>
            </a:r>
            <a:r>
              <a:rPr lang="el-GR" sz="1900" dirty="0" smtClean="0">
                <a:solidFill>
                  <a:schemeClr val="tx2"/>
                </a:solidFill>
              </a:rPr>
              <a:t>υλικά,</a:t>
            </a:r>
            <a:r>
              <a:rPr lang="el-GR" sz="1900" dirty="0">
                <a:solidFill>
                  <a:schemeClr val="tx2"/>
                </a:solidFill>
              </a:rPr>
              <a:t> 120.000$ άμεσης εργασίας και 60.000$ από τα γενικά </a:t>
            </a:r>
            <a:r>
              <a:rPr lang="el-GR" sz="1900" dirty="0" smtClean="0">
                <a:solidFill>
                  <a:schemeClr val="tx2"/>
                </a:solidFill>
              </a:rPr>
              <a:t>βιομηχανικά έξοδα</a:t>
            </a:r>
            <a:r>
              <a:rPr lang="el-GR" sz="1900" dirty="0">
                <a:solidFill>
                  <a:schemeClr val="tx2"/>
                </a:solidFill>
              </a:rPr>
              <a:t>, προκειμένου να </a:t>
            </a:r>
            <a:r>
              <a:rPr lang="el-GR" sz="1900" dirty="0" smtClean="0">
                <a:solidFill>
                  <a:schemeClr val="tx2"/>
                </a:solidFill>
              </a:rPr>
              <a:t>παράξει 300.000</a:t>
            </a:r>
            <a:r>
              <a:rPr lang="el-GR" sz="1900" dirty="0">
                <a:solidFill>
                  <a:schemeClr val="tx2"/>
                </a:solidFill>
              </a:rPr>
              <a:t>$ έτοιμα </a:t>
            </a:r>
            <a:r>
              <a:rPr lang="el-GR" sz="1900" dirty="0" smtClean="0">
                <a:solidFill>
                  <a:schemeClr val="tx2"/>
                </a:solidFill>
              </a:rPr>
              <a:t>προϊόντα.</a:t>
            </a:r>
          </a:p>
          <a:p>
            <a:pPr lvl="0" defTabSz="457200" fontAlgn="auto">
              <a:spcBef>
                <a:spcPts val="0"/>
              </a:spcBef>
              <a:spcAft>
                <a:spcPts val="0"/>
              </a:spcAft>
              <a:defRPr/>
            </a:pPr>
            <a:r>
              <a:rPr lang="el-GR" sz="1900" b="1" dirty="0" smtClean="0">
                <a:solidFill>
                  <a:schemeClr val="tx2"/>
                </a:solidFill>
              </a:rPr>
              <a:t>Ανάλυση</a:t>
            </a:r>
          </a:p>
          <a:p>
            <a:pPr lvl="0" defTabSz="457200" fontAlgn="auto">
              <a:spcBef>
                <a:spcPts val="0"/>
              </a:spcBef>
              <a:spcAft>
                <a:spcPts val="0"/>
              </a:spcAft>
              <a:defRPr/>
            </a:pPr>
            <a:r>
              <a:rPr lang="el-GR" sz="1900" dirty="0" smtClean="0">
                <a:solidFill>
                  <a:schemeClr val="tx2"/>
                </a:solidFill>
              </a:rPr>
              <a:t>↑ Τα κόστη </a:t>
            </a:r>
            <a:r>
              <a:rPr lang="el-GR" sz="1900" dirty="0">
                <a:solidFill>
                  <a:schemeClr val="tx2"/>
                </a:solidFill>
              </a:rPr>
              <a:t>των άμεσων υλικών που χρησιμοποιήθηκαν για την κατασκευή </a:t>
            </a:r>
            <a:r>
              <a:rPr lang="el-GR" sz="1900" dirty="0" smtClean="0">
                <a:solidFill>
                  <a:schemeClr val="tx2"/>
                </a:solidFill>
              </a:rPr>
              <a:t>των γλυκών αυξάνει </a:t>
            </a:r>
            <a:r>
              <a:rPr lang="el-GR" sz="1900" dirty="0">
                <a:solidFill>
                  <a:schemeClr val="tx2"/>
                </a:solidFill>
              </a:rPr>
              <a:t>το υπόλοιπο του λογαριασμού Αποθέματα Ημικατεργασμένων καθώς </a:t>
            </a:r>
            <a:r>
              <a:rPr lang="el-GR" sz="1900" dirty="0" smtClean="0">
                <a:solidFill>
                  <a:schemeClr val="tx2"/>
                </a:solidFill>
              </a:rPr>
              <a:t>τα κόστη ρέουν από </a:t>
            </a:r>
            <a:r>
              <a:rPr lang="el-GR" sz="1900" dirty="0">
                <a:solidFill>
                  <a:schemeClr val="tx2"/>
                </a:solidFill>
              </a:rPr>
              <a:t>το λογαριασμό Αποθέματα Ημικατεργασμένων </a:t>
            </a:r>
            <a:r>
              <a:rPr lang="el-GR" sz="1900" dirty="0" smtClean="0">
                <a:solidFill>
                  <a:schemeClr val="tx2"/>
                </a:solidFill>
              </a:rPr>
              <a:t>στα Αποθέματα </a:t>
            </a:r>
            <a:r>
              <a:rPr lang="el-GR" sz="1900" dirty="0">
                <a:solidFill>
                  <a:schemeClr val="tx2"/>
                </a:solidFill>
              </a:rPr>
              <a:t>Ημικατεργασμένων (βλέπε την προηγούμενη συναλλαγή) </a:t>
            </a:r>
            <a:endParaRPr lang="el-GR" sz="1900" dirty="0" smtClean="0">
              <a:solidFill>
                <a:schemeClr val="tx2"/>
              </a:solidFill>
            </a:endParaRPr>
          </a:p>
          <a:p>
            <a:pPr lvl="0" defTabSz="457200" fontAlgn="auto">
              <a:spcBef>
                <a:spcPts val="0"/>
              </a:spcBef>
              <a:spcAft>
                <a:spcPts val="0"/>
              </a:spcAft>
              <a:defRPr/>
            </a:pPr>
            <a:r>
              <a:rPr lang="el-GR" sz="1900" dirty="0" smtClean="0">
                <a:solidFill>
                  <a:schemeClr val="tx2"/>
                </a:solidFill>
              </a:rPr>
              <a:t>↑ </a:t>
            </a:r>
            <a:r>
              <a:rPr lang="el-GR" sz="1900" dirty="0">
                <a:solidFill>
                  <a:schemeClr val="tx2"/>
                </a:solidFill>
              </a:rPr>
              <a:t>Τα κόστη </a:t>
            </a:r>
            <a:r>
              <a:rPr lang="el-GR" sz="1900" dirty="0" smtClean="0">
                <a:solidFill>
                  <a:schemeClr val="tx2"/>
                </a:solidFill>
              </a:rPr>
              <a:t>της </a:t>
            </a:r>
            <a:r>
              <a:rPr lang="el-GR" sz="1900" dirty="0">
                <a:solidFill>
                  <a:schemeClr val="tx2"/>
                </a:solidFill>
              </a:rPr>
              <a:t>άμεσης εργασίας που χρησιμοποιείται για την κατασκευή της σοκολάτας αυξάνει το υπόλοιπο του λογαριασμού Αποθέματα Ημικατεργασμένων ↑ Τα κόστη </a:t>
            </a:r>
            <a:r>
              <a:rPr lang="el-GR" sz="1900" dirty="0" smtClean="0">
                <a:solidFill>
                  <a:schemeClr val="tx2"/>
                </a:solidFill>
              </a:rPr>
              <a:t>των </a:t>
            </a:r>
            <a:r>
              <a:rPr lang="el-GR" sz="1900" dirty="0">
                <a:solidFill>
                  <a:schemeClr val="tx2"/>
                </a:solidFill>
              </a:rPr>
              <a:t>γενικών </a:t>
            </a:r>
            <a:r>
              <a:rPr lang="el-GR" sz="1900" dirty="0" smtClean="0">
                <a:solidFill>
                  <a:schemeClr val="tx2"/>
                </a:solidFill>
              </a:rPr>
              <a:t>βιομηχανικών εξόδων </a:t>
            </a:r>
            <a:r>
              <a:rPr lang="el-GR" sz="1900" dirty="0">
                <a:solidFill>
                  <a:schemeClr val="tx2"/>
                </a:solidFill>
              </a:rPr>
              <a:t>που χρησιμοποιείται για να υποστηριχθεί η παρασκευαστική διαδικασία της σοκολάτας αυξάνει το υπόλοιπο του λογαριασμού Αποθέματα Ημικατεργασμένων</a:t>
            </a:r>
            <a:endParaRPr lang="en-US" sz="1900" dirty="0">
              <a:solidFill>
                <a:schemeClr val="tx2"/>
              </a:solidFill>
            </a:endParaRPr>
          </a:p>
        </p:txBody>
      </p:sp>
      <p:sp>
        <p:nvSpPr>
          <p:cNvPr id="6" name="Title 1"/>
          <p:cNvSpPr>
            <a:spLocks noGrp="1"/>
          </p:cNvSpPr>
          <p:nvPr>
            <p:ph type="title"/>
          </p:nvPr>
        </p:nvSpPr>
        <p:spPr>
          <a:xfrm>
            <a:off x="0" y="76200"/>
            <a:ext cx="9144000" cy="990600"/>
          </a:xfrm>
        </p:spPr>
        <p:txBody>
          <a:bodyPr/>
          <a:lstStyle/>
          <a:p>
            <a:pPr algn="ctr"/>
            <a:r>
              <a:rPr lang="el-GR" altLang="en-US" dirty="0" smtClean="0"/>
              <a:t>Λογαριασμός Παραγωγή σε Εξέλιξη</a:t>
            </a:r>
            <a:br>
              <a:rPr lang="el-GR" altLang="en-US" dirty="0" smtClean="0"/>
            </a:br>
            <a:r>
              <a:rPr lang="el-GR" altLang="en-US" dirty="0" smtClean="0"/>
              <a:t>(Αποθέματα Ημικατεργασμένων) </a:t>
            </a:r>
            <a:br>
              <a:rPr lang="el-GR" altLang="en-US" dirty="0" smtClean="0"/>
            </a:br>
            <a:r>
              <a:rPr lang="el-GR" altLang="en-US" sz="1800" dirty="0" smtClean="0"/>
              <a:t>διαφάνεια 1</a:t>
            </a:r>
            <a:r>
              <a:rPr lang="en-US" altLang="en-US" sz="1800" dirty="0" smtClean="0"/>
              <a:t> </a:t>
            </a:r>
            <a:r>
              <a:rPr lang="el-GR" altLang="en-US" sz="1800" dirty="0" smtClean="0"/>
              <a:t>από 2</a:t>
            </a:r>
            <a:endParaRPr lang="en-US" alt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067800" cy="990600"/>
          </a:xfrm>
        </p:spPr>
        <p:txBody>
          <a:bodyPr/>
          <a:lstStyle/>
          <a:p>
            <a:pPr algn="ctr"/>
            <a:r>
              <a:rPr lang="el-GR" altLang="en-US" smtClean="0"/>
              <a:t>ΕΝΟΤΗΤΑ </a:t>
            </a:r>
            <a:r>
              <a:rPr lang="en-US" altLang="en-US" smtClean="0"/>
              <a:t>1:  </a:t>
            </a:r>
            <a:r>
              <a:rPr lang="el-GR" altLang="en-US" smtClean="0"/>
              <a:t>ΕΝΝΟΙΕΣ</a:t>
            </a:r>
            <a:endParaRPr lang="en-US" altLang="en-US" sz="1800" smtClean="0"/>
          </a:p>
        </p:txBody>
      </p:sp>
      <p:sp>
        <p:nvSpPr>
          <p:cNvPr id="49155"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Μέτρηση</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μέτρηση των επιχειρηματικών δραστηριοτήτων μέσω της καταγραφής δεδομένων για μελλοντική χρήση</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Αναγνώριση</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ο προσδιορισμός του πότε πρέπει να καταγράφεται μια συναλλαγή</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Ταξινόμηση</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 η διαδικασία εκχώρησης συναλλαγών στους κατάλληλους λογαριασμούς</a:t>
            </a:r>
            <a:endParaRPr lang="en-US" altLang="en-US" dirty="0"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429983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76200"/>
            <a:ext cx="9144000" cy="1051560"/>
          </a:xfrm>
        </p:spPr>
        <p:txBody>
          <a:bodyPr/>
          <a:lstStyle/>
          <a:p>
            <a:pPr algn="ctr"/>
            <a:r>
              <a:rPr lang="el-GR" altLang="en-US" dirty="0"/>
              <a:t>Ο Λογαριασμός </a:t>
            </a:r>
            <a:r>
              <a:rPr lang="el-GR" altLang="en-US" dirty="0" smtClean="0"/>
              <a:t>Παραγωγή σε Εξέλιξη </a:t>
            </a:r>
            <a:br>
              <a:rPr lang="el-GR" altLang="en-US" dirty="0" smtClean="0"/>
            </a:br>
            <a:r>
              <a:rPr lang="el-GR" altLang="en-US" dirty="0" smtClean="0"/>
              <a:t>(Αποθέματα Ημικατεργασμένων)</a:t>
            </a:r>
            <a:r>
              <a:rPr altLang="en-US" dirty="0"/>
              <a:t/>
            </a:r>
            <a:br>
              <a:rPr altLang="en-US" dirty="0"/>
            </a:br>
            <a:r>
              <a:rPr lang="el-GR" altLang="en-US" sz="1800" dirty="0" smtClean="0"/>
              <a:t>διαφάνεια</a:t>
            </a:r>
            <a:r>
              <a:rPr altLang="en-US" sz="1800" dirty="0" smtClean="0"/>
              <a:t> </a:t>
            </a:r>
            <a:r>
              <a:rPr altLang="en-US" sz="1800" dirty="0"/>
              <a:t>2 </a:t>
            </a:r>
            <a:r>
              <a:rPr lang="el-GR" altLang="en-US" sz="1800" dirty="0" smtClean="0"/>
              <a:t>από </a:t>
            </a:r>
            <a:r>
              <a:rPr lang="el-GR" altLang="en-US" sz="1800" dirty="0" smtClean="0"/>
              <a:t>2</a:t>
            </a:r>
            <a:endParaRPr altLang="en-US" sz="1800" dirty="0"/>
          </a:p>
        </p:txBody>
      </p:sp>
      <p:sp>
        <p:nvSpPr>
          <p:cNvPr id="7782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780501897"/>
              </p:ext>
            </p:extLst>
          </p:nvPr>
        </p:nvGraphicFramePr>
        <p:xfrm>
          <a:off x="304800" y="1295400"/>
          <a:ext cx="8534400" cy="4953000"/>
        </p:xfrm>
        <a:graphic>
          <a:graphicData uri="http://schemas.openxmlformats.org/drawingml/2006/table">
            <a:tbl>
              <a:tblPr firstRow="1" bandRow="1">
                <a:tableStyleId>{5C22544A-7EE6-4342-B048-85BDC9FD1C3A}</a:tableStyleId>
              </a:tblPr>
              <a:tblGrid>
                <a:gridCol w="3318934"/>
                <a:gridCol w="948266"/>
                <a:gridCol w="3318934"/>
                <a:gridCol w="948266"/>
              </a:tblGrid>
              <a:tr h="305741">
                <a:tc gridSpan="4">
                  <a:txBody>
                    <a:bodyPr/>
                    <a:lstStyle/>
                    <a:p>
                      <a:r>
                        <a:rPr lang="el-GR" sz="1400" b="1" dirty="0" smtClean="0">
                          <a:solidFill>
                            <a:srgbClr val="275CAE"/>
                          </a:solidFill>
                        </a:rPr>
                        <a:t>Εφαρμογή </a:t>
                      </a:r>
                      <a:r>
                        <a:rPr lang="el-GR" sz="1400" b="1" dirty="0" smtClean="0">
                          <a:solidFill>
                            <a:srgbClr val="275CAE"/>
                          </a:solidFill>
                        </a:rPr>
                        <a:t>Διπλογραφίας</a:t>
                      </a:r>
                      <a:endParaRPr lang="en-US" sz="1400" b="1" dirty="0">
                        <a:solidFill>
                          <a:srgbClr val="275CAE"/>
                        </a:solidFill>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5741">
                <a:tc gridSpan="4">
                  <a:txBody>
                    <a:bodyPr/>
                    <a:lstStyle/>
                    <a:p>
                      <a:pPr algn="ctr"/>
                      <a:r>
                        <a:rPr lang="el-GR" altLang="en-US" sz="1400" b="1" dirty="0" smtClean="0">
                          <a:solidFill>
                            <a:schemeClr val="tx2"/>
                          </a:solidFill>
                        </a:rPr>
                        <a:t>Παραγωγή σε Εξέλιξη (Αποθέματα Ημικατεργασμένων)</a:t>
                      </a:r>
                      <a:endParaRPr lang="en-US" sz="1400" b="1" dirty="0">
                        <a:solidFill>
                          <a:schemeClr val="tx2"/>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9759">
                <a:tc>
                  <a:txBody>
                    <a:bodyPr/>
                    <a:lstStyle/>
                    <a:p>
                      <a:r>
                        <a:rPr lang="el-GR" sz="1400" b="0" dirty="0" smtClean="0">
                          <a:solidFill>
                            <a:schemeClr val="tx2"/>
                          </a:solidFill>
                        </a:rPr>
                        <a:t>Υπόλοιπο</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20.000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Κόστος παραχθέντων</a:t>
                      </a:r>
                      <a:r>
                        <a:rPr lang="el-GR" sz="1400" b="0" baseline="0" dirty="0" smtClean="0">
                          <a:solidFill>
                            <a:schemeClr val="tx2"/>
                          </a:solidFill>
                        </a:rPr>
                        <a:t> </a:t>
                      </a:r>
                      <a:r>
                        <a:rPr lang="el-GR" sz="1400" b="0" dirty="0" smtClean="0">
                          <a:solidFill>
                            <a:schemeClr val="tx2"/>
                          </a:solidFill>
                        </a:rPr>
                        <a:t>αγαθών κατά τη διάρκεια του 2014 </a:t>
                      </a:r>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300.000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9759">
                <a:tc>
                  <a:txBody>
                    <a:bodyPr/>
                    <a:lstStyle/>
                    <a:p>
                      <a:r>
                        <a:rPr lang="el-GR" sz="1400" b="0" dirty="0" smtClean="0">
                          <a:solidFill>
                            <a:schemeClr val="tx2"/>
                          </a:solidFill>
                        </a:rPr>
                        <a:t>Κόστος υλικών που χρησιμοποιήθηκαν κατά τη διάρκεια του 2014 </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250.000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97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Κόστος άμεσης εργασίας κατά τη διάρκεια του 2014 </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120.000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97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Κόστος γενικών βιομηχανικών εξόδων κατά τη διάρκεια του 2014 </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60.000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57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Υπόλοιπο</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150.000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5674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400" b="0" dirty="0" smtClean="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b="1" kern="1200" dirty="0" smtClean="0">
                          <a:solidFill>
                            <a:srgbClr val="275CAE"/>
                          </a:solidFill>
                          <a:effectLst/>
                          <a:latin typeface="+mn-lt"/>
                          <a:ea typeface="+mn-ea"/>
                          <a:cs typeface="+mn-cs"/>
                        </a:rPr>
                        <a:t>Σχόλιο</a:t>
                      </a:r>
                      <a:r>
                        <a:rPr lang="el-GR" sz="1800" b="1" kern="1200" dirty="0" smtClean="0">
                          <a:solidFill>
                            <a:schemeClr val="tx2"/>
                          </a:solidFill>
                          <a:effectLst/>
                          <a:latin typeface="+mn-lt"/>
                          <a:ea typeface="+mn-ea"/>
                          <a:cs typeface="+mn-cs"/>
                        </a:rPr>
                        <a:t>:</a:t>
                      </a:r>
                      <a:r>
                        <a:rPr lang="el-GR" sz="1800" kern="1200" dirty="0" smtClean="0">
                          <a:solidFill>
                            <a:schemeClr val="tx2"/>
                          </a:solidFill>
                          <a:effectLst/>
                          <a:latin typeface="+mn-lt"/>
                          <a:ea typeface="+mn-ea"/>
                          <a:cs typeface="+mn-cs"/>
                        </a:rPr>
                        <a:t> Το κόστος όλων των μονάδων που ολοκληρώθηκαν και μεταφέρθηκαν στο λογαριασμό Αποθέματα Έτοιμων Προϊόντων κατά τη διάρκεια μιας περιόδου είναι το</a:t>
                      </a:r>
                      <a:r>
                        <a:rPr lang="el-GR" sz="1800" kern="1200" baseline="0" dirty="0" smtClean="0">
                          <a:solidFill>
                            <a:schemeClr val="tx2"/>
                          </a:solidFill>
                          <a:effectLst/>
                          <a:latin typeface="+mn-lt"/>
                          <a:ea typeface="+mn-ea"/>
                          <a:cs typeface="+mn-cs"/>
                        </a:rPr>
                        <a:t> κόστος παραχθέντων αγαθών</a:t>
                      </a:r>
                      <a:r>
                        <a:rPr lang="el-GR" sz="1800" kern="1200" dirty="0" smtClean="0">
                          <a:solidFill>
                            <a:schemeClr val="tx2"/>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kern="1200" dirty="0" smtClean="0">
                          <a:solidFill>
                            <a:schemeClr val="tx2"/>
                          </a:solidFill>
                          <a:effectLst/>
                          <a:latin typeface="+mn-lt"/>
                          <a:ea typeface="+mn-ea"/>
                          <a:cs typeface="+mn-cs"/>
                        </a:rPr>
                        <a:t>↓Το κόστος </a:t>
                      </a:r>
                      <a:r>
                        <a:rPr lang="el-GR" sz="1800" kern="1200" baseline="0" dirty="0" smtClean="0">
                          <a:solidFill>
                            <a:schemeClr val="tx2"/>
                          </a:solidFill>
                          <a:effectLst/>
                          <a:latin typeface="+mn-lt"/>
                          <a:ea typeface="+mn-ea"/>
                          <a:cs typeface="+mn-cs"/>
                        </a:rPr>
                        <a:t>παραχθέντων αγαθών </a:t>
                      </a:r>
                      <a:r>
                        <a:rPr lang="el-GR" sz="1800" kern="1200" dirty="0" smtClean="0">
                          <a:solidFill>
                            <a:schemeClr val="tx2"/>
                          </a:solidFill>
                          <a:effectLst/>
                          <a:latin typeface="+mn-lt"/>
                          <a:ea typeface="+mn-ea"/>
                          <a:cs typeface="+mn-cs"/>
                        </a:rPr>
                        <a:t>μειώνει το υπόλοιπο στο λογαριασμό Αποθέματα  Ημικατεργασμένων Προϊόντων καθώς οι δαπάνες αυτές μεταφέρονται στο λογαριασμό Αποθέματα Έτοιμων Προϊόντων.</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0" y="0"/>
            <a:ext cx="9067800" cy="1066800"/>
          </a:xfrm>
        </p:spPr>
        <p:txBody>
          <a:bodyPr/>
          <a:lstStyle/>
          <a:p>
            <a:pPr algn="ctr"/>
            <a:r>
              <a:rPr lang="el-GR" altLang="en-US" dirty="0">
                <a:ea typeface="Arial Unicode MS" panose="020B0604020202020204" pitchFamily="34" charset="-128"/>
              </a:rPr>
              <a:t>Ο Λογαριασμός </a:t>
            </a:r>
            <a:r>
              <a:rPr lang="el-GR" kern="1200" dirty="0" smtClean="0"/>
              <a:t>Αποθεμάτων «</a:t>
            </a:r>
            <a:r>
              <a:rPr lang="el-GR" altLang="en-US" dirty="0" smtClean="0">
                <a:ea typeface="Arial Unicode MS" panose="020B0604020202020204" pitchFamily="34" charset="-128"/>
              </a:rPr>
              <a:t>Έτοιμα Προϊόντα»</a:t>
            </a:r>
            <a:r>
              <a:rPr lang="el-GR" altLang="en-US" dirty="0">
                <a:ea typeface="Arial Unicode MS" panose="020B0604020202020204" pitchFamily="34" charset="-128"/>
              </a:rPr>
              <a:t/>
            </a:r>
            <a:br>
              <a:rPr lang="el-GR" altLang="en-US" dirty="0">
                <a:ea typeface="Arial Unicode MS" panose="020B0604020202020204" pitchFamily="34" charset="-128"/>
              </a:rPr>
            </a:br>
            <a:r>
              <a:rPr altLang="en-US" sz="1800" dirty="0" smtClean="0"/>
              <a:t>(</a:t>
            </a:r>
            <a:r>
              <a:rPr lang="el-GR" altLang="en-US" sz="1800" dirty="0" smtClean="0"/>
              <a:t>διαφάνεια</a:t>
            </a:r>
            <a:r>
              <a:rPr altLang="en-US" sz="1800" dirty="0" smtClean="0"/>
              <a:t> </a:t>
            </a:r>
            <a:r>
              <a:rPr altLang="en-US" sz="1800" dirty="0"/>
              <a:t>1 </a:t>
            </a:r>
            <a:r>
              <a:rPr lang="el-GR" altLang="en-US" sz="1800" dirty="0" smtClean="0"/>
              <a:t>από 2</a:t>
            </a:r>
            <a:r>
              <a:rPr altLang="en-US" sz="1800" dirty="0" smtClean="0"/>
              <a:t>)</a:t>
            </a:r>
            <a:endParaRPr altLang="en-US" sz="1800" dirty="0"/>
          </a:p>
        </p:txBody>
      </p:sp>
      <p:sp>
        <p:nvSpPr>
          <p:cNvPr id="7885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
        <p:nvSpPr>
          <p:cNvPr id="6" name="Rectangle 5"/>
          <p:cNvSpPr/>
          <p:nvPr/>
        </p:nvSpPr>
        <p:spPr bwMode="auto">
          <a:xfrm>
            <a:off x="533400" y="1371600"/>
            <a:ext cx="8153400" cy="313932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el-GR" sz="1800" b="1" dirty="0">
                <a:solidFill>
                  <a:srgbClr val="275CAE"/>
                </a:solidFill>
              </a:rPr>
              <a:t>Συναλλαγές</a:t>
            </a:r>
            <a:r>
              <a:rPr lang="el-GR" sz="1800" b="1" dirty="0">
                <a:solidFill>
                  <a:schemeClr val="accent4"/>
                </a:solidFill>
              </a:rPr>
              <a:t> </a:t>
            </a:r>
            <a:r>
              <a:rPr lang="en-GB" sz="1800" dirty="0">
                <a:solidFill>
                  <a:schemeClr val="tx2"/>
                </a:solidFill>
              </a:rPr>
              <a:t>H </a:t>
            </a:r>
            <a:r>
              <a:rPr lang="en-US" sz="1800" dirty="0">
                <a:solidFill>
                  <a:schemeClr val="tx2"/>
                </a:solidFill>
              </a:rPr>
              <a:t>Choice Candy</a:t>
            </a:r>
            <a:r>
              <a:rPr lang="el-GR" sz="1800" dirty="0">
                <a:solidFill>
                  <a:schemeClr val="tx2"/>
                </a:solidFill>
              </a:rPr>
              <a:t> ξεκίνησε την περίοδο με 78.000$ </a:t>
            </a:r>
            <a:r>
              <a:rPr lang="el-GR" sz="1800" dirty="0" smtClean="0">
                <a:solidFill>
                  <a:schemeClr val="tx2"/>
                </a:solidFill>
              </a:rPr>
              <a:t>στα Αποθέματα Έτοιμων Προϊόντων. Κατά </a:t>
            </a:r>
            <a:r>
              <a:rPr lang="el-GR" sz="1800" dirty="0">
                <a:solidFill>
                  <a:schemeClr val="tx2"/>
                </a:solidFill>
              </a:rPr>
              <a:t>τη διάρκεια αυτής της περιόδου, η </a:t>
            </a:r>
            <a:r>
              <a:rPr lang="en-US" sz="1800" dirty="0">
                <a:solidFill>
                  <a:schemeClr val="tx2"/>
                </a:solidFill>
              </a:rPr>
              <a:t>Choice Candy</a:t>
            </a:r>
            <a:r>
              <a:rPr lang="el-GR" sz="1800" dirty="0">
                <a:solidFill>
                  <a:schemeClr val="tx2"/>
                </a:solidFill>
              </a:rPr>
              <a:t> </a:t>
            </a:r>
            <a:r>
              <a:rPr lang="el-GR" sz="1800" dirty="0" smtClean="0">
                <a:solidFill>
                  <a:schemeClr val="tx2"/>
                </a:solidFill>
              </a:rPr>
              <a:t>κατασκεύασε </a:t>
            </a:r>
            <a:r>
              <a:rPr lang="el-GR" sz="1800" dirty="0">
                <a:solidFill>
                  <a:schemeClr val="tx2"/>
                </a:solidFill>
              </a:rPr>
              <a:t>αγαθά </a:t>
            </a:r>
            <a:r>
              <a:rPr lang="el-GR" sz="1800" dirty="0" smtClean="0">
                <a:solidFill>
                  <a:schemeClr val="tx2"/>
                </a:solidFill>
              </a:rPr>
              <a:t>αξίας 300.000</a:t>
            </a:r>
            <a:r>
              <a:rPr lang="el-GR" sz="1800" dirty="0">
                <a:solidFill>
                  <a:schemeClr val="tx2"/>
                </a:solidFill>
              </a:rPr>
              <a:t>$ </a:t>
            </a:r>
            <a:r>
              <a:rPr lang="el-GR" sz="1800" dirty="0" smtClean="0">
                <a:solidFill>
                  <a:schemeClr val="tx2"/>
                </a:solidFill>
              </a:rPr>
              <a:t>και </a:t>
            </a:r>
            <a:r>
              <a:rPr lang="el-GR" sz="1800" dirty="0">
                <a:solidFill>
                  <a:schemeClr val="tx2"/>
                </a:solidFill>
              </a:rPr>
              <a:t>πούλησε </a:t>
            </a:r>
            <a:r>
              <a:rPr lang="el-GR" sz="1800" dirty="0" smtClean="0">
                <a:solidFill>
                  <a:schemeClr val="tx2"/>
                </a:solidFill>
              </a:rPr>
              <a:t>μονάδες αξίας 240.000$.</a:t>
            </a:r>
          </a:p>
          <a:p>
            <a:endParaRPr lang="el-GR" sz="1800" dirty="0">
              <a:solidFill>
                <a:schemeClr val="accent4"/>
              </a:solidFill>
              <a:latin typeface="Arial" charset="0"/>
              <a:ea typeface="ＭＳ Ｐゴシック" charset="0"/>
              <a:cs typeface="Arial" charset="0"/>
            </a:endParaRPr>
          </a:p>
          <a:p>
            <a:r>
              <a:rPr lang="el-GR" sz="1800" b="1" dirty="0">
                <a:solidFill>
                  <a:srgbClr val="275CAE"/>
                </a:solidFill>
              </a:rPr>
              <a:t>Ανάλυση</a:t>
            </a:r>
            <a:r>
              <a:rPr lang="el-GR" sz="1800" b="1" dirty="0">
                <a:solidFill>
                  <a:schemeClr val="accent4"/>
                </a:solidFill>
              </a:rPr>
              <a:t> </a:t>
            </a:r>
            <a:r>
              <a:rPr lang="el-GR" sz="1800" dirty="0">
                <a:solidFill>
                  <a:schemeClr val="tx2"/>
                </a:solidFill>
              </a:rPr>
              <a:t>↑ Το κόστος των παραχθέντων αγαθών αυξάνει το υπόλοιπο του λογαριασμού Έτοιμα Προϊόντα όταν τα αγαθά έχουν ολοκληρωθεί και έχουν </a:t>
            </a:r>
            <a:r>
              <a:rPr lang="el-GR" sz="1800" dirty="0" smtClean="0">
                <a:solidFill>
                  <a:schemeClr val="tx2"/>
                </a:solidFill>
              </a:rPr>
              <a:t>μεταφερθεί από </a:t>
            </a:r>
            <a:r>
              <a:rPr lang="el-GR" sz="1800" dirty="0">
                <a:solidFill>
                  <a:schemeClr val="tx2"/>
                </a:solidFill>
              </a:rPr>
              <a:t>το λογαριασμό Αποθέματα </a:t>
            </a:r>
            <a:r>
              <a:rPr lang="el-GR" sz="1800" dirty="0" smtClean="0">
                <a:solidFill>
                  <a:schemeClr val="tx2"/>
                </a:solidFill>
              </a:rPr>
              <a:t>Ημικατεργασμένων </a:t>
            </a:r>
            <a:r>
              <a:rPr lang="el-GR" sz="1800" dirty="0">
                <a:solidFill>
                  <a:schemeClr val="tx2"/>
                </a:solidFill>
              </a:rPr>
              <a:t>στο λογαριασμό Έτοιμα Προϊόντα.</a:t>
            </a:r>
            <a:endParaRPr lang="en-US" sz="1800" dirty="0">
              <a:solidFill>
                <a:schemeClr val="tx2"/>
              </a:solidFill>
            </a:endParaRPr>
          </a:p>
          <a:p>
            <a:r>
              <a:rPr lang="el-GR" sz="1800" dirty="0">
                <a:solidFill>
                  <a:schemeClr val="tx2"/>
                </a:solidFill>
              </a:rPr>
              <a:t>↓ Το κόστος πωληθέντων </a:t>
            </a:r>
            <a:r>
              <a:rPr lang="el-GR" sz="1800" dirty="0" smtClean="0">
                <a:solidFill>
                  <a:schemeClr val="tx2"/>
                </a:solidFill>
              </a:rPr>
              <a:t>αγαθών μειώνει </a:t>
            </a:r>
            <a:r>
              <a:rPr lang="el-GR" sz="1800" dirty="0">
                <a:solidFill>
                  <a:schemeClr val="tx2"/>
                </a:solidFill>
              </a:rPr>
              <a:t>το υπόλοιπο στο λογαριασμό Έτοιμα </a:t>
            </a:r>
            <a:r>
              <a:rPr lang="el-GR" sz="1800" dirty="0" smtClean="0">
                <a:solidFill>
                  <a:schemeClr val="tx2"/>
                </a:solidFill>
              </a:rPr>
              <a:t>Προϊόντα.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0" y="76200"/>
            <a:ext cx="9067800" cy="990600"/>
          </a:xfrm>
        </p:spPr>
        <p:txBody>
          <a:bodyPr/>
          <a:lstStyle/>
          <a:p>
            <a:pPr algn="ctr"/>
            <a:r>
              <a:rPr lang="el-GR" altLang="en-US" dirty="0">
                <a:ea typeface="Arial Unicode MS" panose="020B0604020202020204" pitchFamily="34" charset="-128"/>
              </a:rPr>
              <a:t>Ο Λογαριασμός </a:t>
            </a:r>
            <a:r>
              <a:rPr lang="el-GR" altLang="en-US" kern="1200" dirty="0" smtClean="0"/>
              <a:t>Αποθεμάτων «</a:t>
            </a:r>
            <a:r>
              <a:rPr lang="el-GR" kern="1200" dirty="0" smtClean="0">
                <a:solidFill>
                  <a:schemeClr val="tx2"/>
                </a:solidFill>
              </a:rPr>
              <a:t> </a:t>
            </a:r>
            <a:r>
              <a:rPr lang="el-GR" altLang="en-US" dirty="0" smtClean="0">
                <a:ea typeface="Arial Unicode MS" panose="020B0604020202020204" pitchFamily="34" charset="-128"/>
              </a:rPr>
              <a:t>Έτοιμα Προϊόντα</a:t>
            </a:r>
            <a:r>
              <a:rPr lang="el-GR" altLang="en-US" dirty="0" smtClean="0">
                <a:ea typeface="Arial Unicode MS" panose="020B0604020202020204" pitchFamily="34" charset="-128"/>
              </a:rPr>
              <a:t>»</a:t>
            </a:r>
            <a:r>
              <a:rPr altLang="en-US" dirty="0"/>
              <a:t/>
            </a:r>
            <a:br>
              <a:rPr altLang="en-US" dirty="0"/>
            </a:br>
            <a:r>
              <a:rPr altLang="en-US" sz="1800" dirty="0" smtClean="0"/>
              <a:t>(</a:t>
            </a:r>
            <a:r>
              <a:rPr lang="el-GR" altLang="en-US" sz="1800" dirty="0" smtClean="0"/>
              <a:t>διαφάνεια</a:t>
            </a:r>
            <a:r>
              <a:rPr altLang="en-US" sz="1800" dirty="0" smtClean="0"/>
              <a:t> </a:t>
            </a:r>
            <a:r>
              <a:rPr altLang="en-US" sz="1800" dirty="0"/>
              <a:t>2 </a:t>
            </a:r>
            <a:r>
              <a:rPr lang="el-GR" altLang="en-US" sz="1800" dirty="0" smtClean="0"/>
              <a:t>από 2</a:t>
            </a:r>
            <a:r>
              <a:rPr altLang="en-US" sz="1800" dirty="0" smtClean="0"/>
              <a:t>)</a:t>
            </a:r>
            <a:endParaRPr altLang="en-US" sz="1800" dirty="0"/>
          </a:p>
        </p:txBody>
      </p:sp>
      <p:sp>
        <p:nvSpPr>
          <p:cNvPr id="7987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852703545"/>
              </p:ext>
            </p:extLst>
          </p:nvPr>
        </p:nvGraphicFramePr>
        <p:xfrm>
          <a:off x="304800" y="1219201"/>
          <a:ext cx="8534400" cy="5029200"/>
        </p:xfrm>
        <a:graphic>
          <a:graphicData uri="http://schemas.openxmlformats.org/drawingml/2006/table">
            <a:tbl>
              <a:tblPr firstRow="1" bandRow="1">
                <a:tableStyleId>{5C22544A-7EE6-4342-B048-85BDC9FD1C3A}</a:tableStyleId>
              </a:tblPr>
              <a:tblGrid>
                <a:gridCol w="3318934"/>
                <a:gridCol w="948266"/>
                <a:gridCol w="3318934"/>
                <a:gridCol w="948266"/>
              </a:tblGrid>
              <a:tr h="364435">
                <a:tc gridSpan="4">
                  <a:txBody>
                    <a:bodyPr/>
                    <a:lstStyle/>
                    <a:p>
                      <a:r>
                        <a:rPr lang="el-GR" sz="1400" b="1" dirty="0" smtClean="0">
                          <a:solidFill>
                            <a:srgbClr val="275CAE"/>
                          </a:solidFill>
                        </a:rPr>
                        <a:t>Εφαρμογή </a:t>
                      </a:r>
                      <a:r>
                        <a:rPr lang="el-GR" sz="1400" b="1" dirty="0" smtClean="0">
                          <a:solidFill>
                            <a:srgbClr val="275CAE"/>
                          </a:solidFill>
                        </a:rPr>
                        <a:t>Διπλογραφίας</a:t>
                      </a:r>
                      <a:endParaRPr lang="en-US" sz="1400" b="1" dirty="0">
                        <a:solidFill>
                          <a:srgbClr val="275CAE"/>
                        </a:solidFill>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4435">
                <a:tc gridSpan="4">
                  <a:txBody>
                    <a:bodyPr/>
                    <a:lstStyle/>
                    <a:p>
                      <a:pPr algn="ctr"/>
                      <a:r>
                        <a:rPr lang="el-GR" altLang="en-US" sz="1400" b="1" dirty="0" smtClean="0">
                          <a:solidFill>
                            <a:schemeClr val="tx2"/>
                          </a:solidFill>
                        </a:rPr>
                        <a:t>Έτοιμα Προϊόντα</a:t>
                      </a:r>
                      <a:endParaRPr lang="en-US" sz="1400" b="1" dirty="0">
                        <a:solidFill>
                          <a:schemeClr val="tx2"/>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19539">
                <a:tc>
                  <a:txBody>
                    <a:bodyPr/>
                    <a:lstStyle/>
                    <a:p>
                      <a:r>
                        <a:rPr lang="el-GR" sz="1400" b="0" dirty="0" smtClean="0">
                          <a:solidFill>
                            <a:schemeClr val="tx2"/>
                          </a:solidFill>
                        </a:rPr>
                        <a:t>Υπόλοιπο</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78.000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Κόστος πωληθέντων μονάδων</a:t>
                      </a:r>
                      <a:r>
                        <a:rPr lang="el-GR" sz="1400" b="0" baseline="0" dirty="0" smtClean="0">
                          <a:solidFill>
                            <a:schemeClr val="tx2"/>
                          </a:solidFill>
                        </a:rPr>
                        <a:t> κατά </a:t>
                      </a:r>
                      <a:r>
                        <a:rPr lang="el-GR" sz="1400" b="0" dirty="0" smtClean="0">
                          <a:solidFill>
                            <a:schemeClr val="tx2"/>
                          </a:solidFill>
                        </a:rPr>
                        <a:t>τη διάρκεια του 2014 </a:t>
                      </a:r>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240.000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9539">
                <a:tc>
                  <a:txBody>
                    <a:bodyPr/>
                    <a:lstStyle/>
                    <a:p>
                      <a:r>
                        <a:rPr lang="el-GR" sz="1400" b="0" dirty="0" smtClean="0">
                          <a:solidFill>
                            <a:schemeClr val="tx2"/>
                          </a:solidFill>
                        </a:rPr>
                        <a:t>Κόστος παραχθέντων αγαθών κατά τη διάρκεια του 2014</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300.000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44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Υπόλοιπο</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138.000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44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4435">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Κόστος Πωληθέντων Αγαθών</a:t>
                      </a:r>
                      <a:endParaRPr lang="en-US" sz="1400" b="1"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95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Κόστος πωληθέντων</a:t>
                      </a:r>
                      <a:r>
                        <a:rPr lang="el-GR" sz="1400" b="0" baseline="0" dirty="0" smtClean="0">
                          <a:solidFill>
                            <a:schemeClr val="tx2"/>
                          </a:solidFill>
                        </a:rPr>
                        <a:t> μονάδων </a:t>
                      </a:r>
                      <a:r>
                        <a:rPr lang="el-GR" sz="1400" b="0" dirty="0" smtClean="0">
                          <a:solidFill>
                            <a:schemeClr val="tx2"/>
                          </a:solidFill>
                        </a:rPr>
                        <a:t>κατά τη διάρκεια του 2014</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l-GR" sz="1400" b="0" dirty="0" smtClean="0">
                          <a:solidFill>
                            <a:schemeClr val="tx2"/>
                          </a:solidFill>
                        </a:rPr>
                        <a:t>240.000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4840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400" b="0" dirty="0" smtClean="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b="1" kern="1200" dirty="0" smtClean="0">
                          <a:solidFill>
                            <a:srgbClr val="275CAE"/>
                          </a:solidFill>
                          <a:effectLst/>
                          <a:latin typeface="+mn-lt"/>
                          <a:ea typeface="+mn-ea"/>
                          <a:cs typeface="+mn-cs"/>
                        </a:rPr>
                        <a:t>Σχόλιο</a:t>
                      </a:r>
                      <a:r>
                        <a:rPr lang="el-GR" sz="1800" b="1" kern="1200" dirty="0" smtClean="0">
                          <a:solidFill>
                            <a:schemeClr val="tx2"/>
                          </a:solidFill>
                          <a:effectLst/>
                          <a:latin typeface="+mn-lt"/>
                          <a:ea typeface="+mn-ea"/>
                          <a:cs typeface="+mn-cs"/>
                        </a:rPr>
                        <a:t>:</a:t>
                      </a:r>
                      <a:r>
                        <a:rPr lang="el-GR" sz="1800" kern="1200" dirty="0" smtClean="0">
                          <a:solidFill>
                            <a:schemeClr val="tx2"/>
                          </a:solidFill>
                          <a:effectLst/>
                          <a:latin typeface="+mn-lt"/>
                          <a:ea typeface="+mn-ea"/>
                          <a:cs typeface="+mn-cs"/>
                        </a:rPr>
                        <a:t> Το κόστος όλων των πωληθέντων μονάδων κατά</a:t>
                      </a:r>
                      <a:r>
                        <a:rPr lang="el-GR" sz="1800" kern="1200" baseline="0" dirty="0" smtClean="0">
                          <a:solidFill>
                            <a:schemeClr val="tx2"/>
                          </a:solidFill>
                          <a:effectLst/>
                          <a:latin typeface="+mn-lt"/>
                          <a:ea typeface="+mn-ea"/>
                          <a:cs typeface="+mn-cs"/>
                        </a:rPr>
                        <a:t> τη διάρκεια μιας περιόδου που μεταφέρονται από τα Αποθέματα Έτοιμων Προϊόντων ονομάζεται </a:t>
                      </a:r>
                      <a:r>
                        <a:rPr lang="el-GR" sz="1800" b="1" kern="1200" baseline="0" dirty="0" smtClean="0">
                          <a:solidFill>
                            <a:srgbClr val="275CAE"/>
                          </a:solidFill>
                          <a:effectLst/>
                          <a:latin typeface="+mn-lt"/>
                          <a:ea typeface="+mn-ea"/>
                          <a:cs typeface="+mn-cs"/>
                        </a:rPr>
                        <a:t>κόστος </a:t>
                      </a:r>
                      <a:r>
                        <a:rPr lang="el-GR" sz="1800" b="1" kern="1200" dirty="0" smtClean="0">
                          <a:solidFill>
                            <a:srgbClr val="275CAE"/>
                          </a:solidFill>
                          <a:effectLst/>
                          <a:latin typeface="+mn-lt"/>
                          <a:ea typeface="+mn-ea"/>
                          <a:cs typeface="+mn-cs"/>
                        </a:rPr>
                        <a:t>πωληθέντων αγαθών</a:t>
                      </a:r>
                      <a:r>
                        <a:rPr lang="el-GR" sz="1800" kern="1200" dirty="0" smtClean="0">
                          <a:solidFill>
                            <a:schemeClr val="tx2"/>
                          </a:solidFill>
                          <a:effectLst/>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003864918"/>
              </p:ext>
            </p:extLst>
          </p:nvPr>
        </p:nvGraphicFramePr>
        <p:xfrm>
          <a:off x="1044" y="1981200"/>
          <a:ext cx="9144000" cy="4926471"/>
        </p:xfrm>
        <a:graphic>
          <a:graphicData uri="http://schemas.openxmlformats.org/drawingml/2006/table">
            <a:tbl>
              <a:tblPr firstRow="1" bandRow="1">
                <a:tableStyleId>{2D5ABB26-0587-4C30-8999-92F81FD0307C}</a:tableStyleId>
              </a:tblPr>
              <a:tblGrid>
                <a:gridCol w="837156"/>
                <a:gridCol w="457200"/>
                <a:gridCol w="914400"/>
                <a:gridCol w="533400"/>
                <a:gridCol w="228600"/>
                <a:gridCol w="1066800"/>
                <a:gridCol w="534444"/>
                <a:gridCol w="913356"/>
                <a:gridCol w="533400"/>
                <a:gridCol w="228600"/>
                <a:gridCol w="990600"/>
                <a:gridCol w="533400"/>
                <a:gridCol w="838200"/>
                <a:gridCol w="534444"/>
              </a:tblGrid>
              <a:tr h="423051">
                <a:tc gridSpan="14">
                  <a:txBody>
                    <a:bodyPr/>
                    <a:lstStyle/>
                    <a:p>
                      <a:r>
                        <a:rPr lang="el-GR" sz="1050" baseline="0" dirty="0" smtClean="0">
                          <a:solidFill>
                            <a:schemeClr val="tx1"/>
                          </a:solidFill>
                        </a:rPr>
                        <a:t>Λαμβάνοντας υπόψη τις ακόλουθες πληροφορίες, χρησιμοποιήστε τους λογαριασμούς Τ για να υπολογίσετε τα τελικά υπόλοιπα των λογαριασμών Αποθέματα Υλικών, Αποθέματα Ημικατεργασμένων και Αποθέματα Έτοιμων Προϊόντων:</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Αποθέματα Υλικών, αρχικό υπόλοιπο</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230$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74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Αποθέματα Ημικατεργασμένων, αρχικό υπόλοιπο</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250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6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Αποθέματα Έτοιμων Προϊόντων, αρχικό υπόλοιπο</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380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Αγορασμένα άμεσα υλικά</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850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Χρησιμοποιημένα άμεσα υλικά (ΑΥ)</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740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74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Κόστη άμεσης εργασίας (ΑΕ)</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970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6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Κόστη γενικών βιομηχανικών εξόδων (ΓΒΕ)</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350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Κόστος παραχθέντων αγαθών (ΚΠΑ)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1.230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aseline="0" dirty="0" smtClean="0">
                          <a:solidFill>
                            <a:schemeClr val="tx1"/>
                          </a:solidFill>
                        </a:rPr>
                        <a:t>Κόστος πωληθέντων αγαθών (ΚΠ)</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l-GR" sz="1050" baseline="0" dirty="0" smtClean="0">
                          <a:solidFill>
                            <a:schemeClr val="tx1"/>
                          </a:solidFill>
                        </a:rPr>
                        <a:t>935</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00">
                <a:tc gridSpan="14">
                  <a:txBody>
                    <a:bodyPr/>
                    <a:lstStyle/>
                    <a:p>
                      <a:r>
                        <a:rPr lang="el-GR" sz="105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333">
                <a:tc gridSpan="4">
                  <a:txBody>
                    <a:bodyPr/>
                    <a:lstStyle/>
                    <a:p>
                      <a:pPr algn="ctr"/>
                      <a:r>
                        <a:rPr lang="el-GR" sz="1050" b="1" baseline="0" dirty="0" smtClean="0">
                          <a:solidFill>
                            <a:schemeClr val="tx1"/>
                          </a:solidFill>
                        </a:rPr>
                        <a:t>Αποθέματα Υλικών</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endParaRPr lang="el-GR" sz="105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pPr algn="ctr"/>
                      <a:r>
                        <a:rPr lang="el-GR" sz="1050" b="1" baseline="0" dirty="0" smtClean="0">
                          <a:solidFill>
                            <a:schemeClr val="tx1"/>
                          </a:solidFill>
                        </a:rPr>
                        <a:t>Αποθέματα Ημικατεργασμένων</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endParaRPr lang="el-GR" sz="1050" b="1"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4">
                  <a:txBody>
                    <a:bodyPr/>
                    <a:lstStyle/>
                    <a:p>
                      <a:pPr algn="ctr"/>
                      <a:r>
                        <a:rPr lang="el-GR" sz="1050" b="1" baseline="0" dirty="0" smtClean="0">
                          <a:solidFill>
                            <a:schemeClr val="tx1"/>
                          </a:solidFill>
                        </a:rPr>
                        <a:t>Αποθέματα Έτοιμων Προϊόντων</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69334">
                <a:tc>
                  <a:txBody>
                    <a:bodyPr/>
                    <a:lstStyle/>
                    <a:p>
                      <a:r>
                        <a:rPr lang="el-GR" sz="1050" b="0" baseline="0" dirty="0" smtClean="0">
                          <a:solidFill>
                            <a:schemeClr val="tx1"/>
                          </a:solidFill>
                        </a:rPr>
                        <a:t>Υπ.Αρ.</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230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Χρησιμοποιημένα</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740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baseline="0" dirty="0" smtClean="0">
                          <a:solidFill>
                            <a:schemeClr val="tx1"/>
                          </a:solidFill>
                        </a:rPr>
                        <a:t>Υπ.Αρ.</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baseline="0" dirty="0" smtClean="0">
                          <a:solidFill>
                            <a:schemeClr val="tx1"/>
                          </a:solidFill>
                        </a:rPr>
                        <a:t>250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ΚΠΑ</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1.230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Υπ.Αρ.</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380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ΚΠΑ</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935</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69333">
                <a:tc>
                  <a:txBody>
                    <a:bodyPr/>
                    <a:lstStyle/>
                    <a:p>
                      <a:r>
                        <a:rPr lang="el-GR" sz="1050" b="0" baseline="0" dirty="0" smtClean="0">
                          <a:solidFill>
                            <a:schemeClr val="tx1"/>
                          </a:solidFill>
                        </a:rPr>
                        <a:t>Αγορασμένα</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850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ΑΥ</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740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ΚΠ</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1.230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69333">
                <a:tc>
                  <a:txBody>
                    <a:bodyPr/>
                    <a:lstStyle/>
                    <a:p>
                      <a:r>
                        <a:rPr lang="el-GR" sz="1050" b="0" baseline="0" dirty="0" smtClean="0">
                          <a:solidFill>
                            <a:schemeClr val="tx1"/>
                          </a:solidFill>
                        </a:rPr>
                        <a:t>Υπ.Τελ.</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340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ΑΕ</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970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Υπ.Τελ.</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675</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69334">
                <a:tc gridSpan="2">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ΓΒΕ</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350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69333">
                <a:tc gridSpan="2">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baseline="0" dirty="0" smtClean="0">
                          <a:solidFill>
                            <a:schemeClr val="tx1"/>
                          </a:solidFill>
                        </a:rPr>
                        <a:t>Υπ.Τελ.</a:t>
                      </a:r>
                    </a:p>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r>
                        <a:rPr lang="el-GR" sz="1050" b="0" baseline="0" dirty="0" smtClean="0">
                          <a:solidFill>
                            <a:schemeClr val="tx1"/>
                          </a:solidFill>
                        </a:rPr>
                        <a:t>1.080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endParaRPr lang="el-GR" sz="105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532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0" y="0"/>
            <a:ext cx="9144000" cy="1066800"/>
          </a:xfrm>
        </p:spPr>
        <p:txBody>
          <a:bodyPr/>
          <a:lstStyle/>
          <a:p>
            <a:pPr algn="ctr"/>
            <a:r>
              <a:rPr lang="el-GR" altLang="en-US" dirty="0">
                <a:ea typeface="Arial Unicode MS" panose="020B0604020202020204" pitchFamily="34" charset="-128"/>
              </a:rPr>
              <a:t>Κατάσταση Αποτελεσμάτων Χρήσεως και</a:t>
            </a:r>
            <a:br>
              <a:rPr lang="el-GR" altLang="en-US" dirty="0">
                <a:ea typeface="Arial Unicode MS" panose="020B0604020202020204" pitchFamily="34" charset="-128"/>
              </a:rPr>
            </a:br>
            <a:r>
              <a:rPr lang="el-GR" altLang="en-US" dirty="0">
                <a:ea typeface="Arial Unicode MS" panose="020B0604020202020204" pitchFamily="34" charset="-128"/>
              </a:rPr>
              <a:t>Λογιστική Αποθεμάτων</a:t>
            </a:r>
            <a:endParaRPr lang="en-US" altLang="en-US" dirty="0" smtClean="0"/>
          </a:p>
        </p:txBody>
      </p:sp>
      <p:sp>
        <p:nvSpPr>
          <p:cNvPr id="81922" name="Content Placeholder 2"/>
          <p:cNvSpPr>
            <a:spLocks noGrp="1"/>
          </p:cNvSpPr>
          <p:nvPr>
            <p:ph idx="1"/>
          </p:nvPr>
        </p:nvSpPr>
        <p:spPr>
          <a:xfrm>
            <a:off x="228600" y="1219200"/>
            <a:ext cx="8610600" cy="5105400"/>
          </a:xfrm>
        </p:spPr>
        <p:txBody>
          <a:bodyPr/>
          <a:lstStyle/>
          <a:p>
            <a:pPr>
              <a:buFont typeface="Wingdings" panose="05000000000000000000" pitchFamily="2" charset="2"/>
              <a:buChar char="§"/>
            </a:pPr>
            <a:r>
              <a:rPr lang="el-GR" altLang="en-US" sz="2400" dirty="0">
                <a:latin typeface="Tw Cen MT" panose="020B0602020104020603" pitchFamily="34" charset="0"/>
                <a:ea typeface="Arial Unicode MS" panose="020B0604020202020204" pitchFamily="34" charset="-128"/>
                <a:cs typeface="Times New Roman" panose="02020603050405020304" pitchFamily="18" charset="0"/>
              </a:rPr>
              <a:t>Όλοι οι </a:t>
            </a:r>
            <a:r>
              <a:rPr lang="el-GR" altLang="en-US" sz="2400" dirty="0" smtClean="0">
                <a:latin typeface="Tw Cen MT" panose="020B0602020104020603" pitchFamily="34" charset="0"/>
                <a:ea typeface="Arial Unicode MS" panose="020B0604020202020204" pitchFamily="34" charset="-128"/>
                <a:cs typeface="Times New Roman" panose="02020603050405020304" pitchFamily="18" charset="0"/>
              </a:rPr>
              <a:t>οργανισμοί παροχής </a:t>
            </a:r>
            <a:r>
              <a:rPr lang="el-GR" altLang="en-US" sz="2400" dirty="0">
                <a:latin typeface="Tw Cen MT" panose="020B0602020104020603" pitchFamily="34" charset="0"/>
                <a:ea typeface="Arial Unicode MS" panose="020B0604020202020204" pitchFamily="34" charset="-128"/>
                <a:cs typeface="Times New Roman" panose="02020603050405020304" pitchFamily="18" charset="0"/>
              </a:rPr>
              <a:t>υπηρεσιών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λιανικής πώλησης και βιομηχανικοί – χρησιμοποιούν την ακόλουθη μορφή κατάστασης αποτελεσμάτων χρήσης:</a:t>
            </a:r>
            <a:endParaRPr lang="en-US" altLang="en-US" sz="24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l-GR" altLang="en-US" sz="24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sz="2400" dirty="0" smtClean="0">
              <a:latin typeface="Tw Cen MT" panose="020B0602020104020603" pitchFamily="34" charset="0"/>
              <a:cs typeface="Times New Roman" panose="02020603050405020304" pitchFamily="18" charset="0"/>
            </a:endParaRPr>
          </a:p>
          <a:p>
            <a:pPr marL="0" indent="0">
              <a:buNone/>
            </a:pPr>
            <a:endParaRPr lang="en-US" altLang="en-US" sz="24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Ωστόσο, ο </a:t>
            </a:r>
            <a:r>
              <a:rPr lang="el-GR" altLang="en-US" sz="2400" dirty="0">
                <a:latin typeface="Tw Cen MT" panose="020B0602020104020603" pitchFamily="34" charset="0"/>
                <a:cs typeface="Times New Roman" panose="02020603050405020304" pitchFamily="18" charset="0"/>
              </a:rPr>
              <a:t>τρόπος με τον οποίο υπολογίζεται το κόστος </a:t>
            </a:r>
            <a:r>
              <a:rPr lang="el-GR" altLang="en-US" sz="2400" dirty="0" smtClean="0">
                <a:latin typeface="Tw Cen MT" panose="020B0602020104020603" pitchFamily="34" charset="0"/>
                <a:cs typeface="Times New Roman" panose="02020603050405020304" pitchFamily="18" charset="0"/>
              </a:rPr>
              <a:t>πωλήσεων </a:t>
            </a:r>
            <a:r>
              <a:rPr lang="el-GR" altLang="en-US" sz="2400" dirty="0">
                <a:latin typeface="Tw Cen MT" panose="020B0602020104020603" pitchFamily="34" charset="0"/>
                <a:cs typeface="Times New Roman" panose="02020603050405020304" pitchFamily="18" charset="0"/>
              </a:rPr>
              <a:t>ή το κόστος των πωληθέντων αγαθών</a:t>
            </a:r>
            <a:r>
              <a:rPr lang="el-GR"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ποικίλλει ανάλογα με τον οργανισμό.</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επόμενη διαφάνεια συγκρίνει τις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χρηματοοικονομικές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καταστάσεις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οργανισμών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παροχής υπηρεσιών, λιανικής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πώλησης και βιομηχανικών οργανισμών, καθώς επίσης παρουσιάζει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τις διαφορές στους λογαριασμούς αποθεμάτων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κόστος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πωληθέντων αγαθών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None/>
            </a:pPr>
            <a:endParaRPr lang="en-US" altLang="en-US" sz="2400" dirty="0" smtClean="0">
              <a:latin typeface="Tw Cen MT" panose="020B0602020104020603" pitchFamily="34" charset="0"/>
              <a:cs typeface="Times New Roman" panose="02020603050405020304" pitchFamily="18" charset="0"/>
            </a:endParaRPr>
          </a:p>
          <a:p>
            <a:pPr>
              <a:buFont typeface="Wingdings" panose="05000000000000000000" pitchFamily="2" charset="2"/>
              <a:buNone/>
            </a:pPr>
            <a:endParaRPr lang="en-US" altLang="en-US" sz="2400" dirty="0" smtClean="0">
              <a:latin typeface="Tw Cen MT" panose="020B0602020104020603" pitchFamily="34" charset="0"/>
              <a:cs typeface="Times New Roman" panose="02020603050405020304" pitchFamily="18" charset="0"/>
            </a:endParaRPr>
          </a:p>
        </p:txBody>
      </p:sp>
      <p:sp>
        <p:nvSpPr>
          <p:cNvPr id="819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2990906099"/>
              </p:ext>
            </p:extLst>
          </p:nvPr>
        </p:nvGraphicFramePr>
        <p:xfrm>
          <a:off x="304800" y="2743200"/>
          <a:ext cx="8534403" cy="731520"/>
        </p:xfrm>
        <a:graphic>
          <a:graphicData uri="http://schemas.openxmlformats.org/drawingml/2006/table">
            <a:tbl>
              <a:tblPr firstRow="1" bandRow="1">
                <a:tableStyleId>{5C22544A-7EE6-4342-B048-85BDC9FD1C3A}</a:tableStyleId>
              </a:tblPr>
              <a:tblGrid>
                <a:gridCol w="948267"/>
                <a:gridCol w="270933"/>
                <a:gridCol w="2209800"/>
                <a:gridCol w="364068"/>
                <a:gridCol w="1236132"/>
                <a:gridCol w="228600"/>
                <a:gridCol w="1524000"/>
                <a:gridCol w="381000"/>
                <a:gridCol w="1371603"/>
              </a:tblGrid>
              <a:tr h="370840">
                <a:tc>
                  <a:txBody>
                    <a:bodyPr/>
                    <a:lstStyle/>
                    <a:p>
                      <a:r>
                        <a:rPr lang="el-GR" sz="1400" b="0" dirty="0" smtClean="0">
                          <a:solidFill>
                            <a:schemeClr val="tx2"/>
                          </a:solidFill>
                        </a:rPr>
                        <a:t>Πωλήσεις</a:t>
                      </a:r>
                      <a:endParaRPr lang="en-US" sz="1400" b="0" dirty="0">
                        <a:solidFill>
                          <a:schemeClr val="tx2"/>
                        </a:solidFill>
                      </a:endParaRPr>
                    </a:p>
                  </a:txBody>
                  <a:tcPr>
                    <a:solidFill>
                      <a:schemeClr val="bg1"/>
                    </a:solidFill>
                  </a:tcPr>
                </a:tc>
                <a:tc>
                  <a:txBody>
                    <a:bodyPr/>
                    <a:lstStyle/>
                    <a:p>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r>
                        <a:rPr lang="el-GR" sz="1400" b="0" kern="1200" dirty="0" smtClean="0">
                          <a:solidFill>
                            <a:schemeClr val="tx2"/>
                          </a:solidFill>
                          <a:effectLst/>
                          <a:latin typeface="+mn-lt"/>
                          <a:ea typeface="+mn-ea"/>
                          <a:cs typeface="+mn-cs"/>
                        </a:rPr>
                        <a:t>Κόστος Πωλήσεων ή Κόστος Πωληθέντων Αγαθών</a:t>
                      </a:r>
                      <a:endParaRPr lang="en-US" sz="1400" b="0" dirty="0">
                        <a:solidFill>
                          <a:schemeClr val="tx2"/>
                        </a:solidFill>
                      </a:endParaRPr>
                    </a:p>
                  </a:txBody>
                  <a:tcPr>
                    <a:solidFill>
                      <a:schemeClr val="bg1"/>
                    </a:solidFill>
                  </a:tcPr>
                </a:tc>
                <a:tc>
                  <a:txBody>
                    <a:bodyPr/>
                    <a:lstStyle/>
                    <a:p>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r>
                        <a:rPr lang="el-GR" sz="1400" b="0" kern="1200" dirty="0" smtClean="0">
                          <a:solidFill>
                            <a:schemeClr val="tx2"/>
                          </a:solidFill>
                          <a:effectLst/>
                          <a:latin typeface="+mn-lt"/>
                          <a:ea typeface="+mn-ea"/>
                          <a:cs typeface="+mn-cs"/>
                        </a:rPr>
                        <a:t>Μικτό Κέρδος </a:t>
                      </a:r>
                      <a:endParaRPr lang="en-US" sz="1400" b="0" dirty="0">
                        <a:solidFill>
                          <a:schemeClr val="tx2"/>
                        </a:solidFill>
                      </a:endParaRPr>
                    </a:p>
                  </a:txBody>
                  <a:tcPr>
                    <a:solidFill>
                      <a:schemeClr val="bg1"/>
                    </a:solidFill>
                  </a:tcPr>
                </a:tc>
                <a:tc>
                  <a:txBody>
                    <a:bodyPr/>
                    <a:lstStyle/>
                    <a:p>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r>
                        <a:rPr lang="el-GR" sz="1400" b="0" dirty="0" smtClean="0">
                          <a:solidFill>
                            <a:schemeClr val="tx2"/>
                          </a:solidFill>
                        </a:rPr>
                        <a:t>Λειτουργικά Έξοδα</a:t>
                      </a:r>
                      <a:endParaRPr lang="en-US" sz="1400" b="0" dirty="0">
                        <a:solidFill>
                          <a:schemeClr val="tx2"/>
                        </a:solidFill>
                      </a:endParaRPr>
                    </a:p>
                  </a:txBody>
                  <a:tcPr>
                    <a:solidFill>
                      <a:schemeClr val="bg1"/>
                    </a:solidFill>
                  </a:tcPr>
                </a:tc>
                <a:tc>
                  <a:txBody>
                    <a:bodyPr/>
                    <a:lstStyle/>
                    <a:p>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Λειτουργικά Έσοδα</a:t>
                      </a:r>
                      <a:endParaRPr lang="en-US" sz="1400" b="0" dirty="0" smtClean="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76199" y="0"/>
            <a:ext cx="8991601" cy="1143000"/>
          </a:xfrm>
        </p:spPr>
        <p:txBody>
          <a:bodyPr/>
          <a:lstStyle/>
          <a:p>
            <a:pPr algn="ctr"/>
            <a:r>
              <a:rPr lang="el-GR" altLang="en-US" dirty="0" smtClean="0">
                <a:ea typeface="Arial Unicode MS" panose="020B0604020202020204" pitchFamily="34" charset="-128"/>
              </a:rPr>
              <a:t>Χρηματοοικονομικές </a:t>
            </a:r>
            <a:r>
              <a:rPr lang="el-GR" altLang="en-US" dirty="0">
                <a:ea typeface="Arial Unicode MS" panose="020B0604020202020204" pitchFamily="34" charset="-128"/>
              </a:rPr>
              <a:t>Καταστάσεις Εταιρειών </a:t>
            </a:r>
            <a:br>
              <a:rPr lang="el-GR" altLang="en-US" dirty="0">
                <a:ea typeface="Arial Unicode MS" panose="020B0604020202020204" pitchFamily="34" charset="-128"/>
              </a:rPr>
            </a:br>
            <a:r>
              <a:rPr lang="el-GR" altLang="en-US" dirty="0">
                <a:ea typeface="Arial Unicode MS" panose="020B0604020202020204" pitchFamily="34" charset="-128"/>
              </a:rPr>
              <a:t>Παροχής Υπηρεσιών, </a:t>
            </a:r>
            <a:r>
              <a:rPr lang="el-GR" altLang="en-US" dirty="0" smtClean="0">
                <a:ea typeface="Arial Unicode MS" panose="020B0604020202020204" pitchFamily="34" charset="-128"/>
              </a:rPr>
              <a:t>Λιανικής Πώλησης και </a:t>
            </a:r>
            <a:r>
              <a:rPr lang="el-GR" altLang="en-US" dirty="0">
                <a:ea typeface="Arial Unicode MS" panose="020B0604020202020204" pitchFamily="34" charset="-128"/>
              </a:rPr>
              <a:t>Βιομηχανικών</a:t>
            </a:r>
            <a:endParaRPr altLang="en-US" dirty="0"/>
          </a:p>
        </p:txBody>
      </p:sp>
      <p:sp>
        <p:nvSpPr>
          <p:cNvPr id="8294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3" name="Table 2"/>
          <p:cNvGraphicFramePr>
            <a:graphicFrameLocks noGrp="1"/>
          </p:cNvGraphicFramePr>
          <p:nvPr>
            <p:extLst>
              <p:ext uri="{D42A27DB-BD31-4B8C-83A1-F6EECF244321}">
                <p14:modId xmlns:p14="http://schemas.microsoft.com/office/powerpoint/2010/main" val="1374103385"/>
              </p:ext>
            </p:extLst>
          </p:nvPr>
        </p:nvGraphicFramePr>
        <p:xfrm>
          <a:off x="152400" y="1206288"/>
          <a:ext cx="8915400" cy="5499312"/>
        </p:xfrm>
        <a:graphic>
          <a:graphicData uri="http://schemas.openxmlformats.org/drawingml/2006/table">
            <a:tbl>
              <a:tblPr firstRow="1" firstCol="1" lastRow="1" lastCol="1" bandRow="1" bandCol="1">
                <a:tableStyleId>{5C22544A-7EE6-4342-B048-85BDC9FD1C3A}</a:tableStyleId>
              </a:tblPr>
              <a:tblGrid>
                <a:gridCol w="1162880"/>
                <a:gridCol w="1578195"/>
                <a:gridCol w="3029167"/>
                <a:gridCol w="3145158"/>
              </a:tblGrid>
              <a:tr h="298888">
                <a:tc gridSpan="2">
                  <a:txBody>
                    <a:bodyPr/>
                    <a:lstStyle/>
                    <a:p>
                      <a:pPr algn="ctr">
                        <a:spcAft>
                          <a:spcPts val="0"/>
                        </a:spcAft>
                      </a:pPr>
                      <a:r>
                        <a:rPr lang="en-US" sz="1800" b="0" dirty="0">
                          <a:solidFill>
                            <a:schemeClr val="tx2"/>
                          </a:solidFill>
                          <a:effectLst/>
                          <a:latin typeface="+mn-lt"/>
                        </a:rPr>
                        <a:t> </a:t>
                      </a:r>
                      <a:r>
                        <a:rPr lang="el-GR" sz="1400" b="1" spc="5" dirty="0" smtClean="0">
                          <a:solidFill>
                            <a:schemeClr val="tx2"/>
                          </a:solidFill>
                          <a:effectLst/>
                          <a:latin typeface="+mn-lt"/>
                        </a:rPr>
                        <a:t>Εταιρεία </a:t>
                      </a:r>
                      <a:r>
                        <a:rPr lang="el-GR" sz="1400" b="1" spc="5" dirty="0" smtClean="0">
                          <a:solidFill>
                            <a:schemeClr val="tx2"/>
                          </a:solidFill>
                          <a:effectLst/>
                          <a:latin typeface="+mn-lt"/>
                        </a:rPr>
                        <a:t>Παροχής Υπηρεσιών</a:t>
                      </a:r>
                      <a:endParaRPr lang="en-US" sz="1400" b="1" dirty="0">
                        <a:solidFill>
                          <a:schemeClr val="tx2"/>
                        </a:solidFill>
                        <a:effectLst/>
                        <a:latin typeface="+mn-lt"/>
                        <a:ea typeface="Times New Roman" panose="02020603050405020304" pitchFamily="18" charset="0"/>
                      </a:endParaRPr>
                    </a:p>
                  </a:txBody>
                  <a:tcPr marL="0" marR="0" marT="0" marB="0">
                    <a:solidFill>
                      <a:srgbClr val="FFEB09"/>
                    </a:solidFill>
                  </a:tcPr>
                </a:tc>
                <a:tc hMerge="1">
                  <a:txBody>
                    <a:bodyPr/>
                    <a:lstStyle/>
                    <a:p>
                      <a:pPr>
                        <a:lnSpc>
                          <a:spcPts val="800"/>
                        </a:lnSpc>
                        <a:spcBef>
                          <a:spcPts val="30"/>
                        </a:spcBef>
                        <a:spcAft>
                          <a:spcPts val="0"/>
                        </a:spcAft>
                      </a:pPr>
                      <a:endParaRPr lang="en-US" sz="900" b="1" dirty="0">
                        <a:solidFill>
                          <a:schemeClr val="tx2"/>
                        </a:solidFill>
                        <a:effectLst/>
                        <a:latin typeface="+mn-lt"/>
                        <a:ea typeface="Times New Roman" panose="02020603050405020304" pitchFamily="18" charset="0"/>
                      </a:endParaRPr>
                    </a:p>
                  </a:txBody>
                  <a:tcPr marL="0" marR="0" marT="0" marB="0">
                    <a:solidFill>
                      <a:srgbClr val="FFEB09"/>
                    </a:solidFill>
                  </a:tcPr>
                </a:tc>
                <a:tc>
                  <a:txBody>
                    <a:bodyPr/>
                    <a:lstStyle/>
                    <a:p>
                      <a:pPr>
                        <a:lnSpc>
                          <a:spcPts val="800"/>
                        </a:lnSpc>
                        <a:spcBef>
                          <a:spcPts val="30"/>
                        </a:spcBef>
                        <a:spcAft>
                          <a:spcPts val="0"/>
                        </a:spcAft>
                      </a:pPr>
                      <a:r>
                        <a:rPr lang="en-US" sz="900" b="1" dirty="0">
                          <a:solidFill>
                            <a:schemeClr val="tx2"/>
                          </a:solidFill>
                          <a:effectLst/>
                          <a:latin typeface="+mn-lt"/>
                        </a:rPr>
                        <a:t> </a:t>
                      </a:r>
                    </a:p>
                    <a:p>
                      <a:pPr algn="ctr">
                        <a:lnSpc>
                          <a:spcPts val="1000"/>
                        </a:lnSpc>
                        <a:spcAft>
                          <a:spcPts val="0"/>
                        </a:spcAft>
                      </a:pPr>
                      <a:r>
                        <a:rPr lang="en-US" sz="900" b="1" dirty="0">
                          <a:solidFill>
                            <a:schemeClr val="tx2"/>
                          </a:solidFill>
                          <a:effectLst/>
                          <a:latin typeface="+mn-lt"/>
                        </a:rPr>
                        <a:t> </a:t>
                      </a:r>
                      <a:r>
                        <a:rPr lang="el-GR" sz="1400" b="1" dirty="0" smtClean="0">
                          <a:solidFill>
                            <a:schemeClr val="tx2"/>
                          </a:solidFill>
                          <a:effectLst/>
                          <a:latin typeface="+mn-lt"/>
                        </a:rPr>
                        <a:t>Εταιρεία </a:t>
                      </a:r>
                      <a:r>
                        <a:rPr lang="el-GR" sz="1400" b="1" dirty="0" smtClean="0">
                          <a:solidFill>
                            <a:schemeClr val="tx2"/>
                          </a:solidFill>
                          <a:effectLst/>
                          <a:latin typeface="+mn-lt"/>
                        </a:rPr>
                        <a:t>Λιανικής Πώλησης</a:t>
                      </a:r>
                      <a:endParaRPr lang="en-US" sz="1400" b="1" dirty="0">
                        <a:solidFill>
                          <a:schemeClr val="tx2"/>
                        </a:solidFill>
                        <a:effectLst/>
                        <a:latin typeface="+mn-lt"/>
                        <a:ea typeface="Times New Roman" panose="02020603050405020304" pitchFamily="18" charset="0"/>
                      </a:endParaRPr>
                    </a:p>
                  </a:txBody>
                  <a:tcPr marL="0" marR="0" marT="0" marB="0">
                    <a:solidFill>
                      <a:schemeClr val="tx1">
                        <a:lumMod val="10000"/>
                        <a:lumOff val="90000"/>
                      </a:schemeClr>
                    </a:solidFill>
                  </a:tcPr>
                </a:tc>
                <a:tc>
                  <a:txBody>
                    <a:bodyPr/>
                    <a:lstStyle/>
                    <a:p>
                      <a:pPr>
                        <a:lnSpc>
                          <a:spcPts val="800"/>
                        </a:lnSpc>
                        <a:spcBef>
                          <a:spcPts val="30"/>
                        </a:spcBef>
                        <a:spcAft>
                          <a:spcPts val="0"/>
                        </a:spcAft>
                      </a:pPr>
                      <a:r>
                        <a:rPr lang="en-US" sz="900" b="1" dirty="0" smtClean="0">
                          <a:solidFill>
                            <a:schemeClr val="tx2"/>
                          </a:solidFill>
                          <a:effectLst/>
                          <a:latin typeface="+mn-lt"/>
                        </a:rPr>
                        <a:t> </a:t>
                      </a:r>
                    </a:p>
                    <a:p>
                      <a:pPr algn="ctr">
                        <a:lnSpc>
                          <a:spcPts val="1000"/>
                        </a:lnSpc>
                        <a:spcAft>
                          <a:spcPts val="0"/>
                        </a:spcAft>
                      </a:pPr>
                      <a:r>
                        <a:rPr lang="en-US" sz="900" b="1" dirty="0" smtClean="0">
                          <a:solidFill>
                            <a:schemeClr val="tx2"/>
                          </a:solidFill>
                          <a:effectLst/>
                          <a:latin typeface="+mn-lt"/>
                        </a:rPr>
                        <a:t> </a:t>
                      </a:r>
                      <a:r>
                        <a:rPr lang="el-GR" sz="1400" b="1" dirty="0" smtClean="0">
                          <a:solidFill>
                            <a:schemeClr val="tx2"/>
                          </a:solidFill>
                          <a:effectLst/>
                          <a:latin typeface="+mn-lt"/>
                        </a:rPr>
                        <a:t>Βιομηχανία</a:t>
                      </a:r>
                      <a:endParaRPr lang="en-US" sz="1400" b="1" dirty="0">
                        <a:solidFill>
                          <a:schemeClr val="tx2"/>
                        </a:solidFill>
                        <a:effectLst/>
                        <a:latin typeface="+mn-lt"/>
                        <a:ea typeface="Times New Roman" panose="02020603050405020304" pitchFamily="18" charset="0"/>
                      </a:endParaRPr>
                    </a:p>
                  </a:txBody>
                  <a:tcPr marL="0" marR="0" marT="0" marB="0">
                    <a:solidFill>
                      <a:schemeClr val="accent5"/>
                    </a:solidFill>
                  </a:tcPr>
                </a:tc>
              </a:tr>
              <a:tr h="1671593">
                <a:tc>
                  <a:txBody>
                    <a:bodyPr/>
                    <a:lstStyle/>
                    <a:p>
                      <a:pPr>
                        <a:lnSpc>
                          <a:spcPts val="1000"/>
                        </a:lnSpc>
                        <a:spcBef>
                          <a:spcPts val="30"/>
                        </a:spcBef>
                        <a:spcAft>
                          <a:spcPts val="0"/>
                        </a:spcAft>
                      </a:pPr>
                      <a:r>
                        <a:rPr lang="en-US" sz="900" b="0" dirty="0">
                          <a:solidFill>
                            <a:schemeClr val="tx2"/>
                          </a:solidFill>
                          <a:effectLst/>
                          <a:latin typeface="+mn-lt"/>
                        </a:rPr>
                        <a:t> </a:t>
                      </a:r>
                    </a:p>
                    <a:p>
                      <a:pPr marL="130175">
                        <a:spcAft>
                          <a:spcPts val="0"/>
                        </a:spcAft>
                      </a:pPr>
                      <a:r>
                        <a:rPr lang="en-US" sz="1400" b="0" dirty="0" err="1">
                          <a:solidFill>
                            <a:schemeClr val="tx2"/>
                          </a:solidFill>
                          <a:effectLst/>
                          <a:latin typeface="+mn-lt"/>
                        </a:rPr>
                        <a:t>Κ</a:t>
                      </a:r>
                      <a:r>
                        <a:rPr lang="en-US" sz="1400" b="0" dirty="0">
                          <a:solidFill>
                            <a:schemeClr val="tx2"/>
                          </a:solidFill>
                          <a:effectLst/>
                          <a:latin typeface="+mn-lt"/>
                        </a:rPr>
                        <a:t>α</a:t>
                      </a:r>
                      <a:r>
                        <a:rPr lang="en-US" sz="1400" b="0" dirty="0" err="1">
                          <a:solidFill>
                            <a:schemeClr val="tx2"/>
                          </a:solidFill>
                          <a:effectLst/>
                          <a:latin typeface="+mn-lt"/>
                        </a:rPr>
                        <a:t>τάστ</a:t>
                      </a:r>
                      <a:r>
                        <a:rPr lang="en-US" sz="1400" b="0" dirty="0">
                          <a:solidFill>
                            <a:schemeClr val="tx2"/>
                          </a:solidFill>
                          <a:effectLst/>
                          <a:latin typeface="+mn-lt"/>
                        </a:rPr>
                        <a:t>α</a:t>
                      </a:r>
                      <a:r>
                        <a:rPr lang="en-US" sz="1400" b="0" dirty="0" err="1">
                          <a:solidFill>
                            <a:schemeClr val="tx2"/>
                          </a:solidFill>
                          <a:effectLst/>
                          <a:latin typeface="+mn-lt"/>
                        </a:rPr>
                        <a:t>ση</a:t>
                      </a:r>
                      <a:endParaRPr lang="en-US" sz="1400" b="0" dirty="0">
                        <a:solidFill>
                          <a:schemeClr val="tx2"/>
                        </a:solidFill>
                        <a:effectLst/>
                        <a:latin typeface="+mn-lt"/>
                      </a:endParaRPr>
                    </a:p>
                    <a:p>
                      <a:pPr marL="130175">
                        <a:spcBef>
                          <a:spcPts val="80"/>
                        </a:spcBef>
                        <a:spcAft>
                          <a:spcPts val="0"/>
                        </a:spcAft>
                      </a:pPr>
                      <a:r>
                        <a:rPr lang="en-US" sz="1400" b="0" dirty="0" err="1">
                          <a:solidFill>
                            <a:schemeClr val="tx2"/>
                          </a:solidFill>
                          <a:effectLst/>
                          <a:latin typeface="+mn-lt"/>
                        </a:rPr>
                        <a:t>Α</a:t>
                      </a:r>
                      <a:r>
                        <a:rPr lang="en-US" sz="1400" b="0" dirty="0">
                          <a:solidFill>
                            <a:schemeClr val="tx2"/>
                          </a:solidFill>
                          <a:effectLst/>
                          <a:latin typeface="+mn-lt"/>
                        </a:rPr>
                        <a:t>π</a:t>
                      </a:r>
                      <a:r>
                        <a:rPr lang="en-US" sz="1400" b="0" dirty="0" err="1">
                          <a:solidFill>
                            <a:schemeClr val="tx2"/>
                          </a:solidFill>
                          <a:effectLst/>
                          <a:latin typeface="+mn-lt"/>
                        </a:rPr>
                        <a:t>οτελεσμάτων</a:t>
                      </a:r>
                      <a:r>
                        <a:rPr lang="en-US" sz="1400" b="0" dirty="0">
                          <a:solidFill>
                            <a:schemeClr val="tx2"/>
                          </a:solidFill>
                          <a:effectLst/>
                          <a:latin typeface="+mn-lt"/>
                        </a:rPr>
                        <a:t> </a:t>
                      </a:r>
                      <a:r>
                        <a:rPr lang="en-US" sz="1400" b="0" dirty="0" err="1">
                          <a:solidFill>
                            <a:schemeClr val="tx2"/>
                          </a:solidFill>
                          <a:effectLst/>
                          <a:latin typeface="+mn-lt"/>
                        </a:rPr>
                        <a:t>Χρήσης</a:t>
                      </a:r>
                      <a:endParaRPr lang="en-US" sz="1400" b="0" dirty="0">
                        <a:solidFill>
                          <a:schemeClr val="tx2"/>
                        </a:solidFill>
                        <a:effectLst/>
                        <a:latin typeface="+mn-lt"/>
                        <a:ea typeface="Times New Roman" panose="02020603050405020304" pitchFamily="18" charset="0"/>
                      </a:endParaRPr>
                    </a:p>
                  </a:txBody>
                  <a:tcPr marL="0" marR="0" marT="0" marB="0">
                    <a:solidFill>
                      <a:srgbClr val="FFEB09"/>
                    </a:solidFill>
                  </a:tcPr>
                </a:tc>
                <a:tc>
                  <a:txBody>
                    <a:bodyPr/>
                    <a:lstStyle/>
                    <a:p>
                      <a:pPr>
                        <a:lnSpc>
                          <a:spcPts val="800"/>
                        </a:lnSpc>
                        <a:spcBef>
                          <a:spcPts val="45"/>
                        </a:spcBef>
                        <a:spcAft>
                          <a:spcPts val="0"/>
                        </a:spcAft>
                      </a:pPr>
                      <a:r>
                        <a:rPr lang="en-US" sz="900" b="0" dirty="0">
                          <a:solidFill>
                            <a:schemeClr val="tx2"/>
                          </a:solidFill>
                          <a:effectLst/>
                          <a:latin typeface="+mn-lt"/>
                        </a:rPr>
                        <a:t> </a:t>
                      </a:r>
                    </a:p>
                    <a:p>
                      <a:pPr marL="182245">
                        <a:spcAft>
                          <a:spcPts val="0"/>
                        </a:spcAft>
                      </a:pPr>
                      <a:r>
                        <a:rPr lang="en-US" sz="1400" b="0" spc="5" dirty="0" err="1">
                          <a:solidFill>
                            <a:schemeClr val="tx2"/>
                          </a:solidFill>
                          <a:effectLst/>
                          <a:latin typeface="+mn-lt"/>
                        </a:rPr>
                        <a:t>Πωλήσεις</a:t>
                      </a:r>
                      <a:endParaRPr lang="en-US" sz="1400" b="0" dirty="0">
                        <a:solidFill>
                          <a:schemeClr val="tx2"/>
                        </a:solidFill>
                        <a:effectLst/>
                        <a:latin typeface="+mn-lt"/>
                      </a:endParaRPr>
                    </a:p>
                    <a:p>
                      <a:pPr marL="100965">
                        <a:lnSpc>
                          <a:spcPts val="1000"/>
                        </a:lnSpc>
                        <a:spcAft>
                          <a:spcPts val="0"/>
                        </a:spcAft>
                        <a:tabLst>
                          <a:tab pos="1092200" algn="l"/>
                        </a:tabLst>
                      </a:pPr>
                      <a:r>
                        <a:rPr lang="el-GR" sz="1400" b="0" dirty="0">
                          <a:solidFill>
                            <a:schemeClr val="tx2"/>
                          </a:solidFill>
                          <a:effectLst/>
                          <a:latin typeface="+mn-lt"/>
                        </a:rPr>
                        <a:t>–</a:t>
                      </a:r>
                      <a:r>
                        <a:rPr lang="el-GR" sz="1400" b="0" spc="-80" dirty="0">
                          <a:solidFill>
                            <a:schemeClr val="tx2"/>
                          </a:solidFill>
                          <a:effectLst/>
                          <a:latin typeface="+mn-lt"/>
                        </a:rPr>
                        <a:t> </a:t>
                      </a:r>
                      <a:r>
                        <a:rPr lang="el-GR" sz="1400" b="0" u="sng" spc="-10" dirty="0">
                          <a:solidFill>
                            <a:schemeClr val="tx2"/>
                          </a:solidFill>
                          <a:effectLst/>
                          <a:uFill>
                            <a:solidFill>
                              <a:srgbClr val="363435"/>
                            </a:solidFill>
                          </a:uFill>
                          <a:latin typeface="+mn-lt"/>
                        </a:rPr>
                        <a:t>Κόστος πωλήσεων</a:t>
                      </a:r>
                      <a:r>
                        <a:rPr lang="el-GR" sz="1400" b="0" u="sng" dirty="0">
                          <a:solidFill>
                            <a:schemeClr val="tx2"/>
                          </a:solidFill>
                          <a:effectLst/>
                          <a:uFill>
                            <a:solidFill>
                              <a:srgbClr val="363435"/>
                            </a:solidFill>
                          </a:uFill>
                          <a:latin typeface="+mn-lt"/>
                        </a:rPr>
                        <a:t> 	</a:t>
                      </a:r>
                      <a:endParaRPr lang="en-US" sz="1400" b="0" dirty="0">
                        <a:solidFill>
                          <a:schemeClr val="tx2"/>
                        </a:solidFill>
                        <a:effectLst/>
                        <a:latin typeface="+mn-lt"/>
                      </a:endParaRPr>
                    </a:p>
                    <a:p>
                      <a:pPr marL="100965">
                        <a:spcAft>
                          <a:spcPts val="0"/>
                        </a:spcAft>
                      </a:pPr>
                      <a:r>
                        <a:rPr lang="el-GR" sz="1400" b="0" dirty="0">
                          <a:solidFill>
                            <a:schemeClr val="tx2"/>
                          </a:solidFill>
                          <a:effectLst/>
                          <a:latin typeface="+mn-lt"/>
                        </a:rPr>
                        <a:t>=</a:t>
                      </a:r>
                      <a:r>
                        <a:rPr lang="el-GR" sz="1400" b="0" spc="-55" dirty="0">
                          <a:solidFill>
                            <a:schemeClr val="tx2"/>
                          </a:solidFill>
                          <a:effectLst/>
                          <a:latin typeface="+mn-lt"/>
                        </a:rPr>
                        <a:t> </a:t>
                      </a:r>
                      <a:r>
                        <a:rPr lang="el-GR" sz="1400" b="0" dirty="0">
                          <a:solidFill>
                            <a:schemeClr val="tx2"/>
                          </a:solidFill>
                          <a:effectLst/>
                          <a:latin typeface="+mn-lt"/>
                        </a:rPr>
                        <a:t>Μεικτό κέρδος</a:t>
                      </a:r>
                      <a:endParaRPr lang="en-US" sz="1400" b="0" dirty="0">
                        <a:solidFill>
                          <a:schemeClr val="tx2"/>
                        </a:solidFill>
                        <a:effectLst/>
                        <a:latin typeface="+mn-lt"/>
                      </a:endParaRPr>
                    </a:p>
                    <a:p>
                      <a:pPr marL="100965">
                        <a:lnSpc>
                          <a:spcPts val="1000"/>
                        </a:lnSpc>
                        <a:spcAft>
                          <a:spcPts val="0"/>
                        </a:spcAft>
                      </a:pPr>
                      <a:r>
                        <a:rPr lang="el-GR" sz="1400" b="0" dirty="0">
                          <a:solidFill>
                            <a:schemeClr val="tx2"/>
                          </a:solidFill>
                          <a:effectLst/>
                          <a:latin typeface="+mn-lt"/>
                        </a:rPr>
                        <a:t>–</a:t>
                      </a:r>
                      <a:r>
                        <a:rPr lang="el-GR" sz="1400" b="0" spc="-80" dirty="0">
                          <a:solidFill>
                            <a:schemeClr val="tx2"/>
                          </a:solidFill>
                          <a:effectLst/>
                          <a:latin typeface="+mn-lt"/>
                        </a:rPr>
                        <a:t> </a:t>
                      </a:r>
                      <a:r>
                        <a:rPr lang="el-GR" sz="1400" b="0" dirty="0">
                          <a:solidFill>
                            <a:schemeClr val="tx2"/>
                          </a:solidFill>
                          <a:effectLst/>
                          <a:latin typeface="+mn-lt"/>
                        </a:rPr>
                        <a:t>Λειτουργικά έξοδα</a:t>
                      </a:r>
                      <a:endParaRPr lang="en-US" sz="1400" b="0" dirty="0">
                        <a:solidFill>
                          <a:schemeClr val="tx2"/>
                        </a:solidFill>
                        <a:effectLst/>
                        <a:latin typeface="+mn-lt"/>
                      </a:endParaRPr>
                    </a:p>
                    <a:p>
                      <a:pPr>
                        <a:lnSpc>
                          <a:spcPts val="500"/>
                        </a:lnSpc>
                        <a:spcAft>
                          <a:spcPts val="0"/>
                        </a:spcAft>
                      </a:pPr>
                      <a:r>
                        <a:rPr lang="el-GR" sz="1400" b="0" dirty="0">
                          <a:solidFill>
                            <a:schemeClr val="tx2"/>
                          </a:solidFill>
                          <a:effectLst/>
                          <a:latin typeface="+mn-lt"/>
                        </a:rPr>
                        <a:t> </a:t>
                      </a:r>
                      <a:endParaRPr lang="en-US" sz="1400" b="0" dirty="0">
                        <a:solidFill>
                          <a:schemeClr val="tx2"/>
                        </a:solidFill>
                        <a:effectLst/>
                        <a:latin typeface="+mn-lt"/>
                      </a:endParaRPr>
                    </a:p>
                    <a:p>
                      <a:pPr marL="100965">
                        <a:spcAft>
                          <a:spcPts val="0"/>
                        </a:spcAft>
                      </a:pPr>
                      <a:r>
                        <a:rPr lang="el-GR" sz="1400" b="0" dirty="0">
                          <a:solidFill>
                            <a:schemeClr val="tx2"/>
                          </a:solidFill>
                          <a:effectLst/>
                          <a:latin typeface="+mn-lt"/>
                        </a:rPr>
                        <a:t>=</a:t>
                      </a:r>
                      <a:r>
                        <a:rPr lang="el-GR" sz="1400" b="0" spc="-55" dirty="0">
                          <a:solidFill>
                            <a:schemeClr val="tx2"/>
                          </a:solidFill>
                          <a:effectLst/>
                          <a:latin typeface="+mn-lt"/>
                        </a:rPr>
                        <a:t> </a:t>
                      </a:r>
                      <a:r>
                        <a:rPr lang="en-US" sz="1400" b="0" dirty="0" err="1">
                          <a:solidFill>
                            <a:schemeClr val="tx2"/>
                          </a:solidFill>
                          <a:effectLst/>
                          <a:latin typeface="+mn-lt"/>
                        </a:rPr>
                        <a:t>Λειτουργικά</a:t>
                      </a:r>
                      <a:r>
                        <a:rPr lang="en-US" sz="1400" b="0" dirty="0">
                          <a:solidFill>
                            <a:schemeClr val="tx2"/>
                          </a:solidFill>
                          <a:effectLst/>
                          <a:latin typeface="+mn-lt"/>
                        </a:rPr>
                        <a:t> </a:t>
                      </a:r>
                      <a:r>
                        <a:rPr lang="en-US" sz="1400" b="0" dirty="0" err="1">
                          <a:solidFill>
                            <a:schemeClr val="tx2"/>
                          </a:solidFill>
                          <a:effectLst/>
                          <a:latin typeface="+mn-lt"/>
                        </a:rPr>
                        <a:t>κέρδη</a:t>
                      </a:r>
                      <a:endParaRPr lang="en-US" sz="1400" b="0" dirty="0">
                        <a:solidFill>
                          <a:schemeClr val="tx2"/>
                        </a:solidFill>
                        <a:effectLst/>
                        <a:latin typeface="+mn-lt"/>
                        <a:ea typeface="Times New Roman" panose="02020603050405020304" pitchFamily="18" charset="0"/>
                      </a:endParaRPr>
                    </a:p>
                  </a:txBody>
                  <a:tcPr marL="0" marR="0" marT="0" marB="0">
                    <a:solidFill>
                      <a:srgbClr val="FFEB09"/>
                    </a:solidFill>
                  </a:tcPr>
                </a:tc>
                <a:tc>
                  <a:txBody>
                    <a:bodyPr/>
                    <a:lstStyle/>
                    <a:p>
                      <a:pPr>
                        <a:lnSpc>
                          <a:spcPts val="800"/>
                        </a:lnSpc>
                        <a:spcBef>
                          <a:spcPts val="45"/>
                        </a:spcBef>
                        <a:spcAft>
                          <a:spcPts val="0"/>
                        </a:spcAft>
                      </a:pPr>
                      <a:r>
                        <a:rPr lang="el-GR" sz="1200" b="0" dirty="0">
                          <a:solidFill>
                            <a:schemeClr val="tx2"/>
                          </a:solidFill>
                          <a:effectLst/>
                          <a:latin typeface="+mn-lt"/>
                        </a:rPr>
                        <a:t> </a:t>
                      </a:r>
                      <a:endParaRPr lang="en-US" sz="1200" b="0" dirty="0">
                        <a:solidFill>
                          <a:schemeClr val="tx2"/>
                        </a:solidFill>
                        <a:effectLst/>
                        <a:latin typeface="+mn-lt"/>
                      </a:endParaRPr>
                    </a:p>
                    <a:p>
                      <a:pPr marL="131445">
                        <a:lnSpc>
                          <a:spcPts val="900"/>
                        </a:lnSpc>
                        <a:spcAft>
                          <a:spcPts val="0"/>
                        </a:spcAft>
                      </a:pPr>
                      <a:r>
                        <a:rPr lang="en-US" sz="1200" b="0" spc="5" dirty="0" err="1">
                          <a:solidFill>
                            <a:schemeClr val="tx2"/>
                          </a:solidFill>
                          <a:effectLst/>
                          <a:latin typeface="+mn-lt"/>
                        </a:rPr>
                        <a:t>Πωλήσεις</a:t>
                      </a:r>
                      <a:endParaRPr lang="en-US" sz="1200" b="0" dirty="0">
                        <a:solidFill>
                          <a:schemeClr val="tx2"/>
                        </a:solidFill>
                        <a:effectLst/>
                        <a:latin typeface="+mn-lt"/>
                      </a:endParaRPr>
                    </a:p>
                    <a:p>
                      <a:pPr marL="50800">
                        <a:lnSpc>
                          <a:spcPts val="1000"/>
                        </a:lnSpc>
                        <a:spcAft>
                          <a:spcPts val="0"/>
                        </a:spcAft>
                      </a:pPr>
                      <a:r>
                        <a:rPr lang="el-GR" sz="1200" b="0" dirty="0">
                          <a:solidFill>
                            <a:schemeClr val="tx2"/>
                          </a:solidFill>
                          <a:effectLst/>
                          <a:latin typeface="+mn-lt"/>
                        </a:rPr>
                        <a:t>– </a:t>
                      </a:r>
                      <a:r>
                        <a:rPr lang="el-GR" sz="1200" b="0" u="sng" spc="-10" dirty="0">
                          <a:solidFill>
                            <a:schemeClr val="tx2"/>
                          </a:solidFill>
                          <a:effectLst/>
                          <a:uFill>
                            <a:solidFill>
                              <a:srgbClr val="363435"/>
                            </a:solidFill>
                          </a:uFill>
                          <a:latin typeface="+mn-lt"/>
                        </a:rPr>
                        <a:t>Κόστος </a:t>
                      </a:r>
                      <a:r>
                        <a:rPr lang="el-GR" sz="1200" b="0" u="sng" spc="-10" dirty="0" smtClean="0">
                          <a:solidFill>
                            <a:schemeClr val="tx2"/>
                          </a:solidFill>
                          <a:effectLst/>
                          <a:uFill>
                            <a:solidFill>
                              <a:srgbClr val="363435"/>
                            </a:solidFill>
                          </a:uFill>
                          <a:latin typeface="+mn-lt"/>
                        </a:rPr>
                        <a:t>πωληθέντων</a:t>
                      </a:r>
                      <a:r>
                        <a:rPr lang="el-GR" sz="1200" b="0" u="sng" dirty="0" smtClean="0">
                          <a:solidFill>
                            <a:schemeClr val="tx2"/>
                          </a:solidFill>
                          <a:effectLst/>
                          <a:uFill>
                            <a:solidFill>
                              <a:srgbClr val="363435"/>
                            </a:solidFill>
                          </a:uFill>
                          <a:latin typeface="+mn-lt"/>
                        </a:rPr>
                        <a:t>*</a:t>
                      </a:r>
                      <a:endParaRPr lang="en-US" sz="1200" b="0" dirty="0">
                        <a:solidFill>
                          <a:schemeClr val="tx2"/>
                        </a:solidFill>
                        <a:effectLst/>
                        <a:latin typeface="+mn-lt"/>
                      </a:endParaRPr>
                    </a:p>
                    <a:p>
                      <a:pPr marL="50800">
                        <a:spcAft>
                          <a:spcPts val="0"/>
                        </a:spcAft>
                      </a:pPr>
                      <a:r>
                        <a:rPr lang="el-GR" sz="1200" b="0" dirty="0">
                          <a:solidFill>
                            <a:schemeClr val="tx2"/>
                          </a:solidFill>
                          <a:effectLst/>
                          <a:latin typeface="+mn-lt"/>
                        </a:rPr>
                        <a:t>=</a:t>
                      </a:r>
                      <a:r>
                        <a:rPr lang="el-GR" sz="1200" b="0" spc="-55" dirty="0">
                          <a:solidFill>
                            <a:schemeClr val="tx2"/>
                          </a:solidFill>
                          <a:effectLst/>
                          <a:latin typeface="+mn-lt"/>
                        </a:rPr>
                        <a:t> </a:t>
                      </a:r>
                      <a:r>
                        <a:rPr lang="el-GR" sz="1200" b="0" dirty="0">
                          <a:solidFill>
                            <a:schemeClr val="tx2"/>
                          </a:solidFill>
                          <a:effectLst/>
                          <a:latin typeface="+mn-lt"/>
                        </a:rPr>
                        <a:t>Μεικτό κέρδος</a:t>
                      </a:r>
                      <a:endParaRPr lang="en-US" sz="1200" b="0" dirty="0">
                        <a:solidFill>
                          <a:schemeClr val="tx2"/>
                        </a:solidFill>
                        <a:effectLst/>
                        <a:latin typeface="+mn-lt"/>
                      </a:endParaRPr>
                    </a:p>
                    <a:p>
                      <a:pPr marL="50800">
                        <a:lnSpc>
                          <a:spcPts val="1000"/>
                        </a:lnSpc>
                        <a:spcAft>
                          <a:spcPts val="0"/>
                        </a:spcAft>
                      </a:pPr>
                      <a:r>
                        <a:rPr lang="el-GR" sz="1200" b="0" dirty="0">
                          <a:solidFill>
                            <a:schemeClr val="tx2"/>
                          </a:solidFill>
                          <a:effectLst/>
                          <a:latin typeface="+mn-lt"/>
                        </a:rPr>
                        <a:t>–</a:t>
                      </a:r>
                      <a:r>
                        <a:rPr lang="el-GR" sz="1200" b="0" spc="-80" dirty="0">
                          <a:solidFill>
                            <a:schemeClr val="tx2"/>
                          </a:solidFill>
                          <a:effectLst/>
                          <a:latin typeface="+mn-lt"/>
                        </a:rPr>
                        <a:t> </a:t>
                      </a:r>
                      <a:r>
                        <a:rPr lang="el-GR" sz="1200" b="0" dirty="0">
                          <a:solidFill>
                            <a:schemeClr val="tx2"/>
                          </a:solidFill>
                          <a:effectLst/>
                          <a:latin typeface="+mn-lt"/>
                        </a:rPr>
                        <a:t>Λειτουργικά έξοδα</a:t>
                      </a:r>
                      <a:endParaRPr lang="en-US" sz="1200" b="0" dirty="0">
                        <a:solidFill>
                          <a:schemeClr val="tx2"/>
                        </a:solidFill>
                        <a:effectLst/>
                        <a:latin typeface="+mn-lt"/>
                      </a:endParaRPr>
                    </a:p>
                    <a:p>
                      <a:pPr>
                        <a:lnSpc>
                          <a:spcPts val="500"/>
                        </a:lnSpc>
                        <a:spcAft>
                          <a:spcPts val="0"/>
                        </a:spcAft>
                      </a:pPr>
                      <a:r>
                        <a:rPr lang="el-GR" sz="1200" b="0" dirty="0">
                          <a:solidFill>
                            <a:schemeClr val="tx2"/>
                          </a:solidFill>
                          <a:effectLst/>
                          <a:latin typeface="+mn-lt"/>
                        </a:rPr>
                        <a:t> </a:t>
                      </a:r>
                      <a:endParaRPr lang="en-US" sz="1200" b="0" dirty="0">
                        <a:solidFill>
                          <a:schemeClr val="tx2"/>
                        </a:solidFill>
                        <a:effectLst/>
                        <a:latin typeface="+mn-lt"/>
                      </a:endParaRPr>
                    </a:p>
                    <a:p>
                      <a:pPr marL="50800">
                        <a:spcAft>
                          <a:spcPts val="0"/>
                        </a:spcAft>
                      </a:pPr>
                      <a:r>
                        <a:rPr lang="el-GR" sz="1200" b="0" dirty="0">
                          <a:solidFill>
                            <a:schemeClr val="tx2"/>
                          </a:solidFill>
                          <a:effectLst/>
                          <a:latin typeface="+mn-lt"/>
                        </a:rPr>
                        <a:t>=</a:t>
                      </a:r>
                      <a:r>
                        <a:rPr lang="el-GR" sz="1200" b="0" spc="-55" dirty="0">
                          <a:solidFill>
                            <a:schemeClr val="tx2"/>
                          </a:solidFill>
                          <a:effectLst/>
                          <a:latin typeface="+mn-lt"/>
                        </a:rPr>
                        <a:t> </a:t>
                      </a:r>
                      <a:r>
                        <a:rPr lang="en-US" sz="1200" b="0" dirty="0" err="1">
                          <a:solidFill>
                            <a:schemeClr val="tx2"/>
                          </a:solidFill>
                          <a:effectLst/>
                          <a:latin typeface="+mn-lt"/>
                        </a:rPr>
                        <a:t>Λειτουργικά</a:t>
                      </a:r>
                      <a:r>
                        <a:rPr lang="en-US" sz="1200" b="0" dirty="0">
                          <a:solidFill>
                            <a:schemeClr val="tx2"/>
                          </a:solidFill>
                          <a:effectLst/>
                          <a:latin typeface="+mn-lt"/>
                        </a:rPr>
                        <a:t> </a:t>
                      </a:r>
                      <a:r>
                        <a:rPr lang="en-US" sz="1200" b="0" dirty="0" err="1">
                          <a:solidFill>
                            <a:schemeClr val="tx2"/>
                          </a:solidFill>
                          <a:effectLst/>
                          <a:latin typeface="+mn-lt"/>
                        </a:rPr>
                        <a:t>κέρδη</a:t>
                      </a:r>
                      <a:endParaRPr lang="en-US" sz="1200" b="0" dirty="0">
                        <a:solidFill>
                          <a:schemeClr val="tx2"/>
                        </a:solidFill>
                        <a:effectLst/>
                        <a:latin typeface="+mn-lt"/>
                      </a:endParaRPr>
                    </a:p>
                    <a:p>
                      <a:pPr marL="83820">
                        <a:spcBef>
                          <a:spcPts val="200"/>
                        </a:spcBef>
                        <a:spcAft>
                          <a:spcPts val="0"/>
                        </a:spcAft>
                      </a:pPr>
                      <a:r>
                        <a:rPr lang="el-GR" sz="1200" b="0" dirty="0">
                          <a:solidFill>
                            <a:schemeClr val="tx2"/>
                          </a:solidFill>
                          <a:effectLst/>
                          <a:latin typeface="+mn-lt"/>
                        </a:rPr>
                        <a:t>*Κόστος </a:t>
                      </a:r>
                      <a:r>
                        <a:rPr lang="el-GR" sz="1200" b="0" dirty="0" smtClean="0">
                          <a:solidFill>
                            <a:schemeClr val="tx2"/>
                          </a:solidFill>
                          <a:effectLst/>
                          <a:latin typeface="+mn-lt"/>
                        </a:rPr>
                        <a:t>πωληθέντων:</a:t>
                      </a:r>
                      <a:endParaRPr lang="el-GR" sz="1200" b="0" dirty="0" smtClean="0">
                        <a:solidFill>
                          <a:schemeClr val="tx2"/>
                        </a:solidFill>
                        <a:effectLst/>
                        <a:latin typeface="+mn-lt"/>
                      </a:endParaRPr>
                    </a:p>
                    <a:p>
                      <a:pPr marL="83820">
                        <a:spcBef>
                          <a:spcPts val="200"/>
                        </a:spcBef>
                        <a:spcAft>
                          <a:spcPts val="0"/>
                        </a:spcAft>
                      </a:pPr>
                      <a:r>
                        <a:rPr lang="el-GR" sz="1200" b="0" dirty="0" smtClean="0">
                          <a:solidFill>
                            <a:schemeClr val="tx2"/>
                          </a:solidFill>
                          <a:effectLst/>
                          <a:latin typeface="+mn-lt"/>
                        </a:rPr>
                        <a:t>Αποθέματα </a:t>
                      </a:r>
                      <a:r>
                        <a:rPr lang="el-GR" sz="1200" b="0" dirty="0" smtClean="0">
                          <a:solidFill>
                            <a:schemeClr val="tx2"/>
                          </a:solidFill>
                          <a:effectLst/>
                          <a:latin typeface="+mn-lt"/>
                        </a:rPr>
                        <a:t>αρχής</a:t>
                      </a:r>
                      <a:endParaRPr lang="en-US" sz="1200" b="0" dirty="0">
                        <a:solidFill>
                          <a:schemeClr val="tx2"/>
                        </a:solidFill>
                        <a:effectLst/>
                        <a:latin typeface="+mn-lt"/>
                      </a:endParaRPr>
                    </a:p>
                    <a:p>
                      <a:pPr marL="36830">
                        <a:spcBef>
                          <a:spcPts val="330"/>
                        </a:spcBef>
                        <a:spcAft>
                          <a:spcPts val="0"/>
                        </a:spcAft>
                        <a:tabLst>
                          <a:tab pos="1651000" algn="l"/>
                        </a:tabLst>
                      </a:pPr>
                      <a:r>
                        <a:rPr lang="el-GR" sz="1200" b="0" dirty="0">
                          <a:solidFill>
                            <a:schemeClr val="tx2"/>
                          </a:solidFill>
                          <a:effectLst/>
                          <a:latin typeface="+mn-lt"/>
                        </a:rPr>
                        <a:t>+</a:t>
                      </a:r>
                      <a:r>
                        <a:rPr lang="el-GR" sz="1200" b="0" spc="-170" dirty="0">
                          <a:solidFill>
                            <a:schemeClr val="tx2"/>
                          </a:solidFill>
                          <a:effectLst/>
                          <a:latin typeface="+mn-lt"/>
                        </a:rPr>
                        <a:t> </a:t>
                      </a:r>
                      <a:r>
                        <a:rPr lang="el-GR" sz="1200" b="0" u="sng" dirty="0">
                          <a:solidFill>
                            <a:schemeClr val="tx2"/>
                          </a:solidFill>
                          <a:effectLst/>
                          <a:uFill>
                            <a:solidFill>
                              <a:srgbClr val="363435"/>
                            </a:solidFill>
                          </a:uFill>
                          <a:latin typeface="+mn-lt"/>
                        </a:rPr>
                        <a:t>Καθαρό κόστος αγορών 	</a:t>
                      </a:r>
                      <a:endParaRPr lang="en-US" sz="1200" b="0" dirty="0">
                        <a:solidFill>
                          <a:schemeClr val="tx2"/>
                        </a:solidFill>
                        <a:effectLst/>
                        <a:latin typeface="+mn-lt"/>
                      </a:endParaRPr>
                    </a:p>
                    <a:p>
                      <a:pPr marL="36830">
                        <a:spcAft>
                          <a:spcPts val="0"/>
                        </a:spcAft>
                      </a:pPr>
                      <a:r>
                        <a:rPr lang="en-US" sz="1200" b="0" dirty="0">
                          <a:solidFill>
                            <a:schemeClr val="tx2"/>
                          </a:solidFill>
                          <a:effectLst/>
                          <a:latin typeface="+mn-lt"/>
                        </a:rPr>
                        <a:t>=</a:t>
                      </a:r>
                      <a:r>
                        <a:rPr lang="en-US" sz="1200" b="0" spc="-55" dirty="0">
                          <a:solidFill>
                            <a:schemeClr val="tx2"/>
                          </a:solidFill>
                          <a:effectLst/>
                          <a:latin typeface="+mn-lt"/>
                        </a:rPr>
                        <a:t> </a:t>
                      </a:r>
                      <a:r>
                        <a:rPr lang="en-US" sz="1200" b="0" spc="-10" dirty="0">
                          <a:solidFill>
                            <a:schemeClr val="tx2"/>
                          </a:solidFill>
                          <a:effectLst/>
                          <a:latin typeface="+mn-lt"/>
                        </a:rPr>
                        <a:t>Κόστος </a:t>
                      </a:r>
                      <a:r>
                        <a:rPr lang="en-US" sz="1200" b="0" spc="-10" dirty="0" err="1" smtClean="0">
                          <a:solidFill>
                            <a:schemeClr val="tx2"/>
                          </a:solidFill>
                          <a:effectLst/>
                          <a:latin typeface="+mn-lt"/>
                        </a:rPr>
                        <a:t>δι</a:t>
                      </a:r>
                      <a:r>
                        <a:rPr lang="en-US" sz="1200" b="0" spc="-10" dirty="0" smtClean="0">
                          <a:solidFill>
                            <a:schemeClr val="tx2"/>
                          </a:solidFill>
                          <a:effectLst/>
                          <a:latin typeface="+mn-lt"/>
                        </a:rPr>
                        <a:t>α</a:t>
                      </a:r>
                      <a:r>
                        <a:rPr lang="en-US" sz="1200" b="0" spc="-10" dirty="0" err="1" smtClean="0">
                          <a:solidFill>
                            <a:schemeClr val="tx2"/>
                          </a:solidFill>
                          <a:effectLst/>
                          <a:latin typeface="+mn-lt"/>
                        </a:rPr>
                        <a:t>θέσιμων</a:t>
                      </a:r>
                      <a:r>
                        <a:rPr lang="en-US" sz="1200" b="0" spc="-10" dirty="0" smtClean="0">
                          <a:solidFill>
                            <a:schemeClr val="tx2"/>
                          </a:solidFill>
                          <a:effectLst/>
                          <a:latin typeface="+mn-lt"/>
                        </a:rPr>
                        <a:t> </a:t>
                      </a:r>
                      <a:r>
                        <a:rPr lang="en-US" sz="1200" b="0" spc="-10" dirty="0">
                          <a:solidFill>
                            <a:schemeClr val="tx2"/>
                          </a:solidFill>
                          <a:effectLst/>
                          <a:latin typeface="+mn-lt"/>
                        </a:rPr>
                        <a:t>προς πώληση</a:t>
                      </a:r>
                      <a:endParaRPr lang="en-US" sz="1200" b="0" dirty="0">
                        <a:solidFill>
                          <a:schemeClr val="tx2"/>
                        </a:solidFill>
                        <a:effectLst/>
                        <a:latin typeface="+mn-lt"/>
                      </a:endParaRPr>
                    </a:p>
                    <a:p>
                      <a:pPr marL="36830">
                        <a:lnSpc>
                          <a:spcPts val="1000"/>
                        </a:lnSpc>
                        <a:spcAft>
                          <a:spcPts val="0"/>
                        </a:spcAft>
                      </a:pPr>
                      <a:r>
                        <a:rPr lang="en-US" sz="1200" b="0" dirty="0" smtClean="0">
                          <a:solidFill>
                            <a:schemeClr val="tx2"/>
                          </a:solidFill>
                          <a:effectLst/>
                          <a:latin typeface="+mn-lt"/>
                        </a:rPr>
                        <a:t>–</a:t>
                      </a:r>
                      <a:r>
                        <a:rPr lang="en-US" sz="1200" b="0" dirty="0" err="1" smtClean="0">
                          <a:solidFill>
                            <a:schemeClr val="tx2"/>
                          </a:solidFill>
                          <a:effectLst/>
                          <a:latin typeface="+mn-lt"/>
                        </a:rPr>
                        <a:t>Α</a:t>
                      </a:r>
                      <a:r>
                        <a:rPr lang="en-US" sz="1200" b="0" dirty="0" smtClean="0">
                          <a:solidFill>
                            <a:schemeClr val="tx2"/>
                          </a:solidFill>
                          <a:effectLst/>
                          <a:latin typeface="+mn-lt"/>
                        </a:rPr>
                        <a:t>π</a:t>
                      </a:r>
                      <a:r>
                        <a:rPr lang="en-US" sz="1200" b="0" dirty="0" err="1" smtClean="0">
                          <a:solidFill>
                            <a:schemeClr val="tx2"/>
                          </a:solidFill>
                          <a:effectLst/>
                          <a:latin typeface="+mn-lt"/>
                        </a:rPr>
                        <a:t>οθέμ</a:t>
                      </a:r>
                      <a:r>
                        <a:rPr lang="en-US" sz="1200" b="0" dirty="0" smtClean="0">
                          <a:solidFill>
                            <a:schemeClr val="tx2"/>
                          </a:solidFill>
                          <a:effectLst/>
                          <a:latin typeface="+mn-lt"/>
                        </a:rPr>
                        <a:t>α</a:t>
                      </a:r>
                      <a:r>
                        <a:rPr lang="en-US" sz="1200" b="0" dirty="0" err="1" smtClean="0">
                          <a:solidFill>
                            <a:schemeClr val="tx2"/>
                          </a:solidFill>
                          <a:effectLst/>
                          <a:latin typeface="+mn-lt"/>
                        </a:rPr>
                        <a:t>τ</a:t>
                      </a:r>
                      <a:r>
                        <a:rPr lang="en-US" sz="1200" b="0" dirty="0" smtClean="0">
                          <a:solidFill>
                            <a:schemeClr val="tx2"/>
                          </a:solidFill>
                          <a:effectLst/>
                          <a:latin typeface="+mn-lt"/>
                        </a:rPr>
                        <a:t>α </a:t>
                      </a:r>
                      <a:r>
                        <a:rPr lang="el-GR" sz="1200" b="0" dirty="0" smtClean="0">
                          <a:solidFill>
                            <a:schemeClr val="tx2"/>
                          </a:solidFill>
                          <a:effectLst/>
                          <a:latin typeface="+mn-lt"/>
                        </a:rPr>
                        <a:t>τέλους</a:t>
                      </a:r>
                      <a:endParaRPr lang="en-US" sz="1200" b="0" dirty="0">
                        <a:solidFill>
                          <a:schemeClr val="tx2"/>
                        </a:solidFill>
                        <a:effectLst/>
                        <a:latin typeface="+mn-lt"/>
                      </a:endParaRPr>
                    </a:p>
                    <a:p>
                      <a:pPr marL="36830">
                        <a:spcBef>
                          <a:spcPts val="400"/>
                        </a:spcBef>
                        <a:spcAft>
                          <a:spcPts val="0"/>
                        </a:spcAft>
                      </a:pPr>
                      <a:r>
                        <a:rPr lang="en-US" sz="1200" b="0" dirty="0">
                          <a:solidFill>
                            <a:schemeClr val="tx2"/>
                          </a:solidFill>
                          <a:effectLst/>
                          <a:latin typeface="+mn-lt"/>
                        </a:rPr>
                        <a:t>=</a:t>
                      </a:r>
                      <a:r>
                        <a:rPr lang="en-US" sz="1200" b="0" spc="-55" dirty="0">
                          <a:solidFill>
                            <a:schemeClr val="tx2"/>
                          </a:solidFill>
                          <a:effectLst/>
                          <a:latin typeface="+mn-lt"/>
                        </a:rPr>
                        <a:t> </a:t>
                      </a:r>
                      <a:r>
                        <a:rPr lang="en-US" sz="1200" b="0" spc="-10" dirty="0">
                          <a:solidFill>
                            <a:schemeClr val="tx2"/>
                          </a:solidFill>
                          <a:effectLst/>
                          <a:latin typeface="+mn-lt"/>
                        </a:rPr>
                        <a:t>Κόστος </a:t>
                      </a:r>
                      <a:r>
                        <a:rPr lang="en-US" sz="1200" b="0" spc="-10" dirty="0" smtClean="0">
                          <a:solidFill>
                            <a:schemeClr val="tx2"/>
                          </a:solidFill>
                          <a:effectLst/>
                          <a:latin typeface="+mn-lt"/>
                        </a:rPr>
                        <a:t>π</a:t>
                      </a:r>
                      <a:r>
                        <a:rPr lang="en-US" sz="1200" b="0" spc="-10" dirty="0" err="1" smtClean="0">
                          <a:solidFill>
                            <a:schemeClr val="tx2"/>
                          </a:solidFill>
                          <a:effectLst/>
                          <a:latin typeface="+mn-lt"/>
                        </a:rPr>
                        <a:t>ωληθέντων</a:t>
                      </a:r>
                      <a:endParaRPr lang="en-US" sz="1200" b="0" dirty="0">
                        <a:solidFill>
                          <a:schemeClr val="tx2"/>
                        </a:solidFill>
                        <a:effectLst/>
                        <a:latin typeface="+mn-lt"/>
                        <a:ea typeface="Times New Roman" panose="02020603050405020304" pitchFamily="18" charset="0"/>
                      </a:endParaRPr>
                    </a:p>
                  </a:txBody>
                  <a:tcPr marL="0" marR="0" marT="0" marB="0">
                    <a:solidFill>
                      <a:schemeClr val="tx1">
                        <a:lumMod val="10000"/>
                        <a:lumOff val="90000"/>
                      </a:schemeClr>
                    </a:solidFill>
                  </a:tcPr>
                </a:tc>
                <a:tc>
                  <a:txBody>
                    <a:bodyPr/>
                    <a:lstStyle/>
                    <a:p>
                      <a:pPr>
                        <a:lnSpc>
                          <a:spcPts val="800"/>
                        </a:lnSpc>
                        <a:spcAft>
                          <a:spcPts val="0"/>
                        </a:spcAft>
                      </a:pPr>
                      <a:r>
                        <a:rPr lang="en-US" sz="1200" b="0" dirty="0">
                          <a:solidFill>
                            <a:schemeClr val="tx2"/>
                          </a:solidFill>
                          <a:effectLst/>
                          <a:latin typeface="+mn-lt"/>
                        </a:rPr>
                        <a:t> </a:t>
                      </a:r>
                    </a:p>
                    <a:p>
                      <a:pPr marL="144145">
                        <a:lnSpc>
                          <a:spcPts val="900"/>
                        </a:lnSpc>
                        <a:spcAft>
                          <a:spcPts val="0"/>
                        </a:spcAft>
                      </a:pPr>
                      <a:r>
                        <a:rPr lang="en-US" sz="1200" b="0" spc="5" dirty="0" err="1">
                          <a:solidFill>
                            <a:schemeClr val="tx2"/>
                          </a:solidFill>
                          <a:effectLst/>
                          <a:latin typeface="+mn-lt"/>
                        </a:rPr>
                        <a:t>Πωλήσεις</a:t>
                      </a:r>
                      <a:endParaRPr lang="en-US" sz="1200" b="0" dirty="0">
                        <a:solidFill>
                          <a:schemeClr val="tx2"/>
                        </a:solidFill>
                        <a:effectLst/>
                        <a:latin typeface="+mn-lt"/>
                      </a:endParaRPr>
                    </a:p>
                    <a:p>
                      <a:pPr marL="63500">
                        <a:lnSpc>
                          <a:spcPts val="1000"/>
                        </a:lnSpc>
                        <a:spcAft>
                          <a:spcPts val="0"/>
                        </a:spcAft>
                      </a:pPr>
                      <a:r>
                        <a:rPr lang="el-GR" sz="1200" b="0" dirty="0">
                          <a:solidFill>
                            <a:schemeClr val="tx2"/>
                          </a:solidFill>
                          <a:effectLst/>
                          <a:latin typeface="+mn-lt"/>
                        </a:rPr>
                        <a:t>–</a:t>
                      </a:r>
                      <a:r>
                        <a:rPr lang="el-GR" sz="1200" b="0" spc="-80" dirty="0">
                          <a:solidFill>
                            <a:schemeClr val="tx2"/>
                          </a:solidFill>
                          <a:effectLst/>
                          <a:latin typeface="+mn-lt"/>
                        </a:rPr>
                        <a:t> </a:t>
                      </a:r>
                      <a:r>
                        <a:rPr lang="el-GR" sz="1200" b="0" u="sng" spc="-10" dirty="0">
                          <a:solidFill>
                            <a:schemeClr val="tx2"/>
                          </a:solidFill>
                          <a:effectLst/>
                          <a:uFill>
                            <a:solidFill>
                              <a:srgbClr val="363435"/>
                            </a:solidFill>
                          </a:uFill>
                          <a:latin typeface="+mn-lt"/>
                        </a:rPr>
                        <a:t>Κόστος πωληθέντων </a:t>
                      </a:r>
                      <a:r>
                        <a:rPr lang="el-GR" sz="1200" b="0" u="sng" dirty="0" smtClean="0">
                          <a:solidFill>
                            <a:schemeClr val="tx2"/>
                          </a:solidFill>
                          <a:effectLst/>
                          <a:uFill>
                            <a:solidFill>
                              <a:srgbClr val="363435"/>
                            </a:solidFill>
                          </a:uFill>
                          <a:latin typeface="+mn-lt"/>
                        </a:rPr>
                        <a:t>† </a:t>
                      </a:r>
                      <a:r>
                        <a:rPr lang="el-GR" sz="1200" b="0" u="sng" spc="-60" dirty="0" smtClean="0">
                          <a:solidFill>
                            <a:schemeClr val="tx2"/>
                          </a:solidFill>
                          <a:effectLst/>
                          <a:uFill>
                            <a:solidFill>
                              <a:srgbClr val="363435"/>
                            </a:solidFill>
                          </a:uFill>
                          <a:latin typeface="+mn-lt"/>
                        </a:rPr>
                        <a:t> </a:t>
                      </a:r>
                      <a:endParaRPr lang="en-US" sz="1200" b="0" dirty="0">
                        <a:solidFill>
                          <a:schemeClr val="tx2"/>
                        </a:solidFill>
                        <a:effectLst/>
                        <a:latin typeface="+mn-lt"/>
                      </a:endParaRPr>
                    </a:p>
                    <a:p>
                      <a:pPr marL="63500">
                        <a:spcAft>
                          <a:spcPts val="0"/>
                        </a:spcAft>
                      </a:pPr>
                      <a:r>
                        <a:rPr lang="el-GR" sz="1200" b="0" dirty="0">
                          <a:solidFill>
                            <a:schemeClr val="tx2"/>
                          </a:solidFill>
                          <a:effectLst/>
                          <a:latin typeface="+mn-lt"/>
                        </a:rPr>
                        <a:t>=</a:t>
                      </a:r>
                      <a:r>
                        <a:rPr lang="el-GR" sz="1200" b="0" spc="-55" dirty="0">
                          <a:solidFill>
                            <a:schemeClr val="tx2"/>
                          </a:solidFill>
                          <a:effectLst/>
                          <a:latin typeface="+mn-lt"/>
                        </a:rPr>
                        <a:t> </a:t>
                      </a:r>
                      <a:r>
                        <a:rPr lang="el-GR" sz="1200" b="0" dirty="0">
                          <a:solidFill>
                            <a:schemeClr val="tx2"/>
                          </a:solidFill>
                          <a:effectLst/>
                          <a:latin typeface="+mn-lt"/>
                        </a:rPr>
                        <a:t>Μεικτό κέρδος</a:t>
                      </a:r>
                      <a:endParaRPr lang="en-US" sz="1200" b="0" dirty="0">
                        <a:solidFill>
                          <a:schemeClr val="tx2"/>
                        </a:solidFill>
                        <a:effectLst/>
                        <a:latin typeface="+mn-lt"/>
                      </a:endParaRPr>
                    </a:p>
                    <a:p>
                      <a:pPr marL="63500">
                        <a:lnSpc>
                          <a:spcPts val="1000"/>
                        </a:lnSpc>
                        <a:spcAft>
                          <a:spcPts val="0"/>
                        </a:spcAft>
                      </a:pPr>
                      <a:r>
                        <a:rPr lang="el-GR" sz="1200" b="0" dirty="0">
                          <a:solidFill>
                            <a:schemeClr val="tx2"/>
                          </a:solidFill>
                          <a:effectLst/>
                          <a:latin typeface="+mn-lt"/>
                        </a:rPr>
                        <a:t>–</a:t>
                      </a:r>
                      <a:r>
                        <a:rPr lang="el-GR" sz="1200" b="0" spc="-80" dirty="0">
                          <a:solidFill>
                            <a:schemeClr val="tx2"/>
                          </a:solidFill>
                          <a:effectLst/>
                          <a:latin typeface="+mn-lt"/>
                        </a:rPr>
                        <a:t> </a:t>
                      </a:r>
                      <a:r>
                        <a:rPr lang="el-GR" sz="1200" b="0" dirty="0">
                          <a:solidFill>
                            <a:schemeClr val="tx2"/>
                          </a:solidFill>
                          <a:effectLst/>
                          <a:latin typeface="+mn-lt"/>
                        </a:rPr>
                        <a:t>Λειτουργικά έξοδα</a:t>
                      </a:r>
                      <a:endParaRPr lang="en-US" sz="1200" b="0" dirty="0">
                        <a:solidFill>
                          <a:schemeClr val="tx2"/>
                        </a:solidFill>
                        <a:effectLst/>
                        <a:latin typeface="+mn-lt"/>
                      </a:endParaRPr>
                    </a:p>
                    <a:p>
                      <a:pPr>
                        <a:lnSpc>
                          <a:spcPts val="500"/>
                        </a:lnSpc>
                        <a:spcAft>
                          <a:spcPts val="0"/>
                        </a:spcAft>
                      </a:pPr>
                      <a:r>
                        <a:rPr lang="el-GR" sz="1200" b="0" dirty="0">
                          <a:solidFill>
                            <a:schemeClr val="tx2"/>
                          </a:solidFill>
                          <a:effectLst/>
                          <a:latin typeface="+mn-lt"/>
                        </a:rPr>
                        <a:t> </a:t>
                      </a:r>
                      <a:endParaRPr lang="en-US" sz="1200" b="0" dirty="0">
                        <a:solidFill>
                          <a:schemeClr val="tx2"/>
                        </a:solidFill>
                        <a:effectLst/>
                        <a:latin typeface="+mn-lt"/>
                      </a:endParaRPr>
                    </a:p>
                    <a:p>
                      <a:pPr marL="63500">
                        <a:spcAft>
                          <a:spcPts val="0"/>
                        </a:spcAft>
                      </a:pPr>
                      <a:r>
                        <a:rPr lang="el-GR" sz="1200" b="0" dirty="0">
                          <a:solidFill>
                            <a:schemeClr val="tx2"/>
                          </a:solidFill>
                          <a:effectLst/>
                          <a:latin typeface="+mn-lt"/>
                        </a:rPr>
                        <a:t>=</a:t>
                      </a:r>
                      <a:r>
                        <a:rPr lang="el-GR" sz="1200" b="0" spc="-55" dirty="0">
                          <a:solidFill>
                            <a:schemeClr val="tx2"/>
                          </a:solidFill>
                          <a:effectLst/>
                          <a:latin typeface="+mn-lt"/>
                        </a:rPr>
                        <a:t> </a:t>
                      </a:r>
                      <a:r>
                        <a:rPr lang="en-US" sz="1200" b="0" dirty="0" err="1">
                          <a:solidFill>
                            <a:schemeClr val="tx2"/>
                          </a:solidFill>
                          <a:effectLst/>
                          <a:latin typeface="+mn-lt"/>
                        </a:rPr>
                        <a:t>Λειτουργικά</a:t>
                      </a:r>
                      <a:r>
                        <a:rPr lang="en-US" sz="1200" b="0" dirty="0">
                          <a:solidFill>
                            <a:schemeClr val="tx2"/>
                          </a:solidFill>
                          <a:effectLst/>
                          <a:latin typeface="+mn-lt"/>
                        </a:rPr>
                        <a:t> </a:t>
                      </a:r>
                      <a:r>
                        <a:rPr lang="en-US" sz="1200" b="0" dirty="0" err="1">
                          <a:solidFill>
                            <a:schemeClr val="tx2"/>
                          </a:solidFill>
                          <a:effectLst/>
                          <a:latin typeface="+mn-lt"/>
                        </a:rPr>
                        <a:t>κέρδη</a:t>
                      </a:r>
                      <a:endParaRPr lang="en-US" sz="1200" b="0" dirty="0">
                        <a:solidFill>
                          <a:schemeClr val="tx2"/>
                        </a:solidFill>
                        <a:effectLst/>
                        <a:latin typeface="+mn-lt"/>
                      </a:endParaRPr>
                    </a:p>
                    <a:p>
                      <a:pPr marL="93345">
                        <a:spcBef>
                          <a:spcPts val="195"/>
                        </a:spcBef>
                        <a:spcAft>
                          <a:spcPts val="0"/>
                        </a:spcAft>
                      </a:pPr>
                      <a:r>
                        <a:rPr lang="el-GR" sz="1200" b="0" dirty="0">
                          <a:solidFill>
                            <a:schemeClr val="tx2"/>
                          </a:solidFill>
                          <a:effectLst/>
                          <a:latin typeface="+mn-lt"/>
                        </a:rPr>
                        <a:t>†Κόστος </a:t>
                      </a:r>
                      <a:r>
                        <a:rPr lang="el-GR" sz="1200" b="0" dirty="0" smtClean="0">
                          <a:solidFill>
                            <a:schemeClr val="tx2"/>
                          </a:solidFill>
                          <a:effectLst/>
                          <a:latin typeface="+mn-lt"/>
                        </a:rPr>
                        <a:t>πωληθέντων:</a:t>
                      </a:r>
                      <a:endParaRPr lang="en-US" sz="1200" b="0" dirty="0">
                        <a:solidFill>
                          <a:schemeClr val="tx2"/>
                        </a:solidFill>
                        <a:effectLst/>
                        <a:latin typeface="+mn-lt"/>
                      </a:endParaRPr>
                    </a:p>
                    <a:p>
                      <a:pPr marL="143510">
                        <a:spcBef>
                          <a:spcPts val="35"/>
                        </a:spcBef>
                        <a:spcAft>
                          <a:spcPts val="0"/>
                        </a:spcAft>
                      </a:pPr>
                      <a:r>
                        <a:rPr lang="el-GR" sz="1200" b="0" dirty="0" smtClean="0">
                          <a:solidFill>
                            <a:schemeClr val="tx2"/>
                          </a:solidFill>
                          <a:effectLst/>
                          <a:latin typeface="+mn-lt"/>
                        </a:rPr>
                        <a:t>Αποθέματα </a:t>
                      </a:r>
                      <a:r>
                        <a:rPr lang="el-GR" sz="1200" b="0" dirty="0">
                          <a:solidFill>
                            <a:schemeClr val="tx2"/>
                          </a:solidFill>
                          <a:effectLst/>
                          <a:latin typeface="+mn-lt"/>
                        </a:rPr>
                        <a:t>έτοιμων </a:t>
                      </a:r>
                      <a:r>
                        <a:rPr lang="el-GR" sz="1200" b="0" dirty="0" smtClean="0">
                          <a:solidFill>
                            <a:schemeClr val="tx2"/>
                          </a:solidFill>
                          <a:effectLst/>
                          <a:latin typeface="+mn-lt"/>
                        </a:rPr>
                        <a:t>προϊόντων αρχής</a:t>
                      </a:r>
                      <a:endParaRPr lang="en-US" sz="1200" b="0" dirty="0">
                        <a:solidFill>
                          <a:schemeClr val="tx2"/>
                        </a:solidFill>
                        <a:effectLst/>
                        <a:latin typeface="+mn-lt"/>
                      </a:endParaRPr>
                    </a:p>
                    <a:p>
                      <a:pPr marL="46990">
                        <a:spcBef>
                          <a:spcPts val="330"/>
                        </a:spcBef>
                        <a:spcAft>
                          <a:spcPts val="0"/>
                        </a:spcAft>
                        <a:tabLst>
                          <a:tab pos="1587500" algn="l"/>
                        </a:tabLst>
                      </a:pPr>
                      <a:r>
                        <a:rPr lang="el-GR" sz="1200" b="0" dirty="0">
                          <a:solidFill>
                            <a:schemeClr val="tx2"/>
                          </a:solidFill>
                          <a:effectLst/>
                          <a:latin typeface="+mn-lt"/>
                        </a:rPr>
                        <a:t>+</a:t>
                      </a:r>
                      <a:r>
                        <a:rPr lang="el-GR" sz="1200" b="0" spc="-170" dirty="0">
                          <a:solidFill>
                            <a:schemeClr val="tx2"/>
                          </a:solidFill>
                          <a:effectLst/>
                          <a:latin typeface="+mn-lt"/>
                        </a:rPr>
                        <a:t> </a:t>
                      </a:r>
                      <a:r>
                        <a:rPr lang="el-GR" sz="1200" b="0" u="sng" spc="-10" dirty="0">
                          <a:solidFill>
                            <a:schemeClr val="tx2"/>
                          </a:solidFill>
                          <a:effectLst/>
                          <a:uFill>
                            <a:solidFill>
                              <a:srgbClr val="363435"/>
                            </a:solidFill>
                          </a:uFill>
                          <a:latin typeface="+mn-lt"/>
                        </a:rPr>
                        <a:t>Κόστος </a:t>
                      </a:r>
                      <a:r>
                        <a:rPr lang="el-GR" sz="1200" b="0" u="sng" spc="-10" dirty="0" smtClean="0">
                          <a:solidFill>
                            <a:schemeClr val="tx2"/>
                          </a:solidFill>
                          <a:effectLst/>
                          <a:uFill>
                            <a:solidFill>
                              <a:srgbClr val="363435"/>
                            </a:solidFill>
                          </a:uFill>
                          <a:latin typeface="+mn-lt"/>
                        </a:rPr>
                        <a:t>παραχθέντων</a:t>
                      </a:r>
                      <a:r>
                        <a:rPr lang="el-GR" sz="1200" b="0" u="sng" dirty="0" smtClean="0">
                          <a:solidFill>
                            <a:schemeClr val="tx2"/>
                          </a:solidFill>
                          <a:effectLst/>
                          <a:uFill>
                            <a:solidFill>
                              <a:srgbClr val="363435"/>
                            </a:solidFill>
                          </a:uFill>
                          <a:latin typeface="+mn-lt"/>
                        </a:rPr>
                        <a:t> </a:t>
                      </a:r>
                      <a:r>
                        <a:rPr lang="el-GR" sz="1200" b="0" u="sng" dirty="0">
                          <a:solidFill>
                            <a:schemeClr val="tx2"/>
                          </a:solidFill>
                          <a:effectLst/>
                          <a:uFill>
                            <a:solidFill>
                              <a:srgbClr val="363435"/>
                            </a:solidFill>
                          </a:uFill>
                          <a:latin typeface="+mn-lt"/>
                        </a:rPr>
                        <a:t>	</a:t>
                      </a:r>
                      <a:endParaRPr lang="en-US" sz="1200" b="0" dirty="0">
                        <a:solidFill>
                          <a:schemeClr val="tx2"/>
                        </a:solidFill>
                        <a:effectLst/>
                        <a:latin typeface="+mn-lt"/>
                      </a:endParaRPr>
                    </a:p>
                    <a:p>
                      <a:pPr marL="46990">
                        <a:spcAft>
                          <a:spcPts val="0"/>
                        </a:spcAft>
                      </a:pPr>
                      <a:r>
                        <a:rPr lang="en-US" sz="1200" b="0" dirty="0">
                          <a:solidFill>
                            <a:schemeClr val="tx2"/>
                          </a:solidFill>
                          <a:effectLst/>
                          <a:latin typeface="+mn-lt"/>
                        </a:rPr>
                        <a:t>=</a:t>
                      </a:r>
                      <a:r>
                        <a:rPr lang="en-US" sz="1200" b="0" spc="-55" dirty="0">
                          <a:solidFill>
                            <a:schemeClr val="tx2"/>
                          </a:solidFill>
                          <a:effectLst/>
                          <a:latin typeface="+mn-lt"/>
                        </a:rPr>
                        <a:t> </a:t>
                      </a:r>
                      <a:r>
                        <a:rPr lang="en-US" sz="1200" b="0" spc="-10" dirty="0" smtClean="0">
                          <a:solidFill>
                            <a:schemeClr val="tx2"/>
                          </a:solidFill>
                          <a:effectLst/>
                          <a:latin typeface="+mn-lt"/>
                        </a:rPr>
                        <a:t>Κόστος </a:t>
                      </a:r>
                      <a:r>
                        <a:rPr lang="en-US" sz="1200" b="0" spc="-10" dirty="0" err="1">
                          <a:solidFill>
                            <a:schemeClr val="tx2"/>
                          </a:solidFill>
                          <a:effectLst/>
                          <a:latin typeface="+mn-lt"/>
                        </a:rPr>
                        <a:t>δι</a:t>
                      </a:r>
                      <a:r>
                        <a:rPr lang="en-US" sz="1200" b="0" spc="-10" dirty="0">
                          <a:solidFill>
                            <a:schemeClr val="tx2"/>
                          </a:solidFill>
                          <a:effectLst/>
                          <a:latin typeface="+mn-lt"/>
                        </a:rPr>
                        <a:t>αθέσιμων προς πώληση</a:t>
                      </a:r>
                      <a:endParaRPr lang="en-US" sz="1200" b="0" dirty="0">
                        <a:solidFill>
                          <a:schemeClr val="tx2"/>
                        </a:solidFill>
                        <a:effectLst/>
                        <a:latin typeface="+mn-lt"/>
                      </a:endParaRPr>
                    </a:p>
                    <a:p>
                      <a:pPr marL="46990">
                        <a:lnSpc>
                          <a:spcPts val="1000"/>
                        </a:lnSpc>
                        <a:spcAft>
                          <a:spcPts val="0"/>
                        </a:spcAft>
                      </a:pPr>
                      <a:r>
                        <a:rPr lang="en-US" sz="1200" b="0" dirty="0">
                          <a:solidFill>
                            <a:schemeClr val="tx2"/>
                          </a:solidFill>
                          <a:effectLst/>
                          <a:latin typeface="+mn-lt"/>
                        </a:rPr>
                        <a:t>–</a:t>
                      </a:r>
                      <a:r>
                        <a:rPr lang="en-US" sz="1200" b="0" spc="-80" dirty="0">
                          <a:solidFill>
                            <a:schemeClr val="tx2"/>
                          </a:solidFill>
                          <a:effectLst/>
                          <a:latin typeface="+mn-lt"/>
                        </a:rPr>
                        <a:t> </a:t>
                      </a:r>
                      <a:r>
                        <a:rPr lang="en-US" sz="1200" b="0" dirty="0" err="1" smtClean="0">
                          <a:solidFill>
                            <a:schemeClr val="tx2"/>
                          </a:solidFill>
                          <a:effectLst/>
                          <a:latin typeface="+mn-lt"/>
                        </a:rPr>
                        <a:t>Α</a:t>
                      </a:r>
                      <a:r>
                        <a:rPr lang="en-US" sz="1200" b="0" dirty="0" smtClean="0">
                          <a:solidFill>
                            <a:schemeClr val="tx2"/>
                          </a:solidFill>
                          <a:effectLst/>
                          <a:latin typeface="+mn-lt"/>
                        </a:rPr>
                        <a:t>π</a:t>
                      </a:r>
                      <a:r>
                        <a:rPr lang="en-US" sz="1200" b="0" dirty="0" err="1" smtClean="0">
                          <a:solidFill>
                            <a:schemeClr val="tx2"/>
                          </a:solidFill>
                          <a:effectLst/>
                          <a:latin typeface="+mn-lt"/>
                        </a:rPr>
                        <a:t>οθέμ</a:t>
                      </a:r>
                      <a:r>
                        <a:rPr lang="en-US" sz="1200" b="0" dirty="0" smtClean="0">
                          <a:solidFill>
                            <a:schemeClr val="tx2"/>
                          </a:solidFill>
                          <a:effectLst/>
                          <a:latin typeface="+mn-lt"/>
                        </a:rPr>
                        <a:t>α</a:t>
                      </a:r>
                      <a:r>
                        <a:rPr lang="en-US" sz="1200" b="0" dirty="0" err="1" smtClean="0">
                          <a:solidFill>
                            <a:schemeClr val="tx2"/>
                          </a:solidFill>
                          <a:effectLst/>
                          <a:latin typeface="+mn-lt"/>
                        </a:rPr>
                        <a:t>τ</a:t>
                      </a:r>
                      <a:r>
                        <a:rPr lang="en-US" sz="1200" b="0" dirty="0" smtClean="0">
                          <a:solidFill>
                            <a:schemeClr val="tx2"/>
                          </a:solidFill>
                          <a:effectLst/>
                          <a:latin typeface="+mn-lt"/>
                        </a:rPr>
                        <a:t>α </a:t>
                      </a:r>
                      <a:r>
                        <a:rPr lang="en-US" sz="1200" b="0" dirty="0" err="1">
                          <a:solidFill>
                            <a:schemeClr val="tx2"/>
                          </a:solidFill>
                          <a:effectLst/>
                          <a:latin typeface="+mn-lt"/>
                        </a:rPr>
                        <a:t>έτοιμων</a:t>
                      </a:r>
                      <a:r>
                        <a:rPr lang="en-US" sz="1200" b="0" dirty="0">
                          <a:solidFill>
                            <a:schemeClr val="tx2"/>
                          </a:solidFill>
                          <a:effectLst/>
                          <a:latin typeface="+mn-lt"/>
                        </a:rPr>
                        <a:t> </a:t>
                      </a:r>
                      <a:r>
                        <a:rPr lang="en-US" sz="1200" b="0" dirty="0" smtClean="0">
                          <a:solidFill>
                            <a:schemeClr val="tx2"/>
                          </a:solidFill>
                          <a:effectLst/>
                          <a:latin typeface="+mn-lt"/>
                        </a:rPr>
                        <a:t>π</a:t>
                      </a:r>
                      <a:r>
                        <a:rPr lang="en-US" sz="1200" b="0" dirty="0" err="1" smtClean="0">
                          <a:solidFill>
                            <a:schemeClr val="tx2"/>
                          </a:solidFill>
                          <a:effectLst/>
                          <a:latin typeface="+mn-lt"/>
                        </a:rPr>
                        <a:t>ροϊόντων</a:t>
                      </a:r>
                      <a:r>
                        <a:rPr lang="el-GR" sz="1200" b="0" dirty="0" smtClean="0">
                          <a:solidFill>
                            <a:schemeClr val="tx2"/>
                          </a:solidFill>
                          <a:effectLst/>
                          <a:latin typeface="+mn-lt"/>
                        </a:rPr>
                        <a:t> τέλους</a:t>
                      </a:r>
                      <a:endParaRPr lang="en-US" sz="1200" b="0" dirty="0">
                        <a:solidFill>
                          <a:schemeClr val="tx2"/>
                        </a:solidFill>
                        <a:effectLst/>
                        <a:latin typeface="+mn-lt"/>
                      </a:endParaRPr>
                    </a:p>
                    <a:p>
                      <a:pPr marL="46990">
                        <a:spcBef>
                          <a:spcPts val="400"/>
                        </a:spcBef>
                        <a:spcAft>
                          <a:spcPts val="0"/>
                        </a:spcAft>
                      </a:pPr>
                      <a:r>
                        <a:rPr lang="en-US" sz="1200" b="0" dirty="0">
                          <a:solidFill>
                            <a:schemeClr val="tx2"/>
                          </a:solidFill>
                          <a:effectLst/>
                          <a:latin typeface="+mn-lt"/>
                        </a:rPr>
                        <a:t>=</a:t>
                      </a:r>
                      <a:r>
                        <a:rPr lang="en-US" sz="1200" b="0" spc="-55" dirty="0">
                          <a:solidFill>
                            <a:schemeClr val="tx2"/>
                          </a:solidFill>
                          <a:effectLst/>
                          <a:latin typeface="+mn-lt"/>
                        </a:rPr>
                        <a:t> </a:t>
                      </a:r>
                      <a:r>
                        <a:rPr lang="en-US" sz="1200" b="0" spc="-10" dirty="0">
                          <a:solidFill>
                            <a:schemeClr val="tx2"/>
                          </a:solidFill>
                          <a:effectLst/>
                          <a:latin typeface="+mn-lt"/>
                        </a:rPr>
                        <a:t>Κόστος </a:t>
                      </a:r>
                      <a:r>
                        <a:rPr lang="en-US" sz="1200" b="0" spc="-10" dirty="0" smtClean="0">
                          <a:solidFill>
                            <a:schemeClr val="tx2"/>
                          </a:solidFill>
                          <a:effectLst/>
                          <a:latin typeface="+mn-lt"/>
                        </a:rPr>
                        <a:t>π</a:t>
                      </a:r>
                      <a:r>
                        <a:rPr lang="en-US" sz="1200" b="0" spc="-10" dirty="0" err="1" smtClean="0">
                          <a:solidFill>
                            <a:schemeClr val="tx2"/>
                          </a:solidFill>
                          <a:effectLst/>
                          <a:latin typeface="+mn-lt"/>
                        </a:rPr>
                        <a:t>ωληθέντων</a:t>
                      </a:r>
                      <a:endParaRPr lang="en-US" sz="1200" b="0" dirty="0">
                        <a:solidFill>
                          <a:schemeClr val="tx2"/>
                        </a:solidFill>
                        <a:effectLst/>
                        <a:latin typeface="+mn-lt"/>
                        <a:ea typeface="Times New Roman" panose="02020603050405020304" pitchFamily="18" charset="0"/>
                      </a:endParaRPr>
                    </a:p>
                  </a:txBody>
                  <a:tcPr marL="0" marR="0" marT="0" marB="0">
                    <a:solidFill>
                      <a:schemeClr val="accent5"/>
                    </a:solidFill>
                  </a:tcPr>
                </a:tc>
              </a:tr>
              <a:tr h="1105378">
                <a:tc>
                  <a:txBody>
                    <a:bodyPr/>
                    <a:lstStyle/>
                    <a:p>
                      <a:pPr>
                        <a:lnSpc>
                          <a:spcPts val="500"/>
                        </a:lnSpc>
                        <a:spcBef>
                          <a:spcPts val="40"/>
                        </a:spcBef>
                        <a:spcAft>
                          <a:spcPts val="0"/>
                        </a:spcAft>
                      </a:pPr>
                      <a:r>
                        <a:rPr lang="en-US" sz="1400" b="0" dirty="0">
                          <a:solidFill>
                            <a:schemeClr val="tx2"/>
                          </a:solidFill>
                          <a:effectLst/>
                          <a:latin typeface="+mn-lt"/>
                        </a:rPr>
                        <a:t> </a:t>
                      </a:r>
                    </a:p>
                    <a:p>
                      <a:pPr>
                        <a:lnSpc>
                          <a:spcPts val="1000"/>
                        </a:lnSpc>
                        <a:spcAft>
                          <a:spcPts val="0"/>
                        </a:spcAft>
                      </a:pPr>
                      <a:r>
                        <a:rPr lang="en-US" sz="1400" b="0" dirty="0">
                          <a:solidFill>
                            <a:schemeClr val="tx2"/>
                          </a:solidFill>
                          <a:effectLst/>
                          <a:latin typeface="+mn-lt"/>
                        </a:rPr>
                        <a:t> </a:t>
                      </a:r>
                    </a:p>
                    <a:p>
                      <a:pPr marL="130175" marR="236220">
                        <a:lnSpc>
                          <a:spcPct val="108000"/>
                        </a:lnSpc>
                        <a:spcAft>
                          <a:spcPts val="0"/>
                        </a:spcAft>
                      </a:pPr>
                      <a:r>
                        <a:rPr lang="en-US" sz="1400" b="0" dirty="0" err="1">
                          <a:solidFill>
                            <a:schemeClr val="tx2"/>
                          </a:solidFill>
                          <a:effectLst/>
                          <a:latin typeface="+mn-lt"/>
                        </a:rPr>
                        <a:t>Ισολογισμός</a:t>
                      </a:r>
                      <a:r>
                        <a:rPr lang="en-US" sz="1400" b="0" dirty="0">
                          <a:solidFill>
                            <a:schemeClr val="tx2"/>
                          </a:solidFill>
                          <a:effectLst/>
                          <a:latin typeface="+mn-lt"/>
                        </a:rPr>
                        <a:t> </a:t>
                      </a:r>
                      <a:r>
                        <a:rPr lang="el-GR" sz="1400" b="0" spc="-15" dirty="0" err="1" smtClean="0">
                          <a:solidFill>
                            <a:schemeClr val="tx2"/>
                          </a:solidFill>
                          <a:effectLst/>
                          <a:latin typeface="+mn-lt"/>
                        </a:rPr>
                        <a:t>Κυκολοφορούντα</a:t>
                      </a:r>
                      <a:r>
                        <a:rPr lang="el-GR" sz="1400" b="0" spc="-15" baseline="0" dirty="0" smtClean="0">
                          <a:solidFill>
                            <a:schemeClr val="tx2"/>
                          </a:solidFill>
                          <a:effectLst/>
                          <a:latin typeface="+mn-lt"/>
                        </a:rPr>
                        <a:t> Στοιχεία</a:t>
                      </a:r>
                      <a:endParaRPr lang="en-US" sz="1400" b="0" dirty="0">
                        <a:solidFill>
                          <a:schemeClr val="tx2"/>
                        </a:solidFill>
                        <a:effectLst/>
                        <a:latin typeface="+mn-lt"/>
                        <a:ea typeface="Times New Roman" panose="02020603050405020304" pitchFamily="18" charset="0"/>
                      </a:endParaRPr>
                    </a:p>
                  </a:txBody>
                  <a:tcPr marL="0" marR="0" marT="0" marB="0">
                    <a:solidFill>
                      <a:srgbClr val="FFEB09"/>
                    </a:solidFill>
                  </a:tcPr>
                </a:tc>
                <a:tc>
                  <a:txBody>
                    <a:bodyPr/>
                    <a:lstStyle/>
                    <a:p>
                      <a:pPr>
                        <a:lnSpc>
                          <a:spcPts val="500"/>
                        </a:lnSpc>
                        <a:spcBef>
                          <a:spcPts val="45"/>
                        </a:spcBef>
                        <a:spcAft>
                          <a:spcPts val="0"/>
                        </a:spcAft>
                      </a:pPr>
                      <a:r>
                        <a:rPr lang="en-US" sz="1400" b="0" dirty="0">
                          <a:solidFill>
                            <a:schemeClr val="tx2"/>
                          </a:solidFill>
                          <a:effectLst/>
                          <a:latin typeface="+mn-lt"/>
                        </a:rPr>
                        <a:t> </a:t>
                      </a:r>
                    </a:p>
                    <a:p>
                      <a:pPr>
                        <a:lnSpc>
                          <a:spcPts val="1000"/>
                        </a:lnSpc>
                        <a:spcAft>
                          <a:spcPts val="0"/>
                        </a:spcAft>
                      </a:pPr>
                      <a:r>
                        <a:rPr lang="en-US" sz="1400" b="0" dirty="0">
                          <a:solidFill>
                            <a:schemeClr val="tx2"/>
                          </a:solidFill>
                          <a:effectLst/>
                          <a:latin typeface="+mn-lt"/>
                        </a:rPr>
                        <a:t> </a:t>
                      </a:r>
                    </a:p>
                    <a:p>
                      <a:pPr marL="183515" marR="435610">
                        <a:lnSpc>
                          <a:spcPct val="102000"/>
                        </a:lnSpc>
                        <a:spcAft>
                          <a:spcPts val="0"/>
                        </a:spcAft>
                      </a:pPr>
                      <a:r>
                        <a:rPr lang="el-GR" sz="1400" b="0" dirty="0" smtClean="0">
                          <a:solidFill>
                            <a:schemeClr val="tx2"/>
                          </a:solidFill>
                          <a:effectLst/>
                          <a:latin typeface="+mn-lt"/>
                        </a:rPr>
                        <a:t>Δεν υπάρχουν</a:t>
                      </a:r>
                      <a:r>
                        <a:rPr lang="el-GR" sz="1400" b="0" baseline="0" dirty="0" smtClean="0">
                          <a:solidFill>
                            <a:schemeClr val="tx2"/>
                          </a:solidFill>
                          <a:effectLst/>
                          <a:latin typeface="+mn-lt"/>
                        </a:rPr>
                        <a:t> λογαριασμοί αποθεμάτων</a:t>
                      </a:r>
                      <a:endParaRPr lang="en-US" sz="1400" b="0" dirty="0">
                        <a:solidFill>
                          <a:schemeClr val="tx2"/>
                        </a:solidFill>
                        <a:effectLst/>
                        <a:latin typeface="+mn-lt"/>
                        <a:ea typeface="Times New Roman" panose="02020603050405020304" pitchFamily="18" charset="0"/>
                      </a:endParaRPr>
                    </a:p>
                  </a:txBody>
                  <a:tcPr marL="0" marR="0" marT="0" marB="0">
                    <a:solidFill>
                      <a:srgbClr val="FFEB09"/>
                    </a:solidFill>
                  </a:tcPr>
                </a:tc>
                <a:tc>
                  <a:txBody>
                    <a:bodyPr/>
                    <a:lstStyle/>
                    <a:p>
                      <a:pPr>
                        <a:lnSpc>
                          <a:spcPts val="500"/>
                        </a:lnSpc>
                        <a:spcBef>
                          <a:spcPts val="45"/>
                        </a:spcBef>
                        <a:spcAft>
                          <a:spcPts val="0"/>
                        </a:spcAft>
                      </a:pPr>
                      <a:r>
                        <a:rPr lang="en-US" sz="1200" b="0" dirty="0">
                          <a:solidFill>
                            <a:schemeClr val="tx2"/>
                          </a:solidFill>
                          <a:effectLst/>
                          <a:latin typeface="+mn-lt"/>
                        </a:rPr>
                        <a:t> </a:t>
                      </a:r>
                    </a:p>
                    <a:p>
                      <a:pPr>
                        <a:lnSpc>
                          <a:spcPts val="1000"/>
                        </a:lnSpc>
                        <a:spcAft>
                          <a:spcPts val="0"/>
                        </a:spcAft>
                      </a:pPr>
                      <a:r>
                        <a:rPr lang="en-US" sz="1200" b="0" dirty="0">
                          <a:solidFill>
                            <a:schemeClr val="tx2"/>
                          </a:solidFill>
                          <a:effectLst/>
                          <a:latin typeface="+mn-lt"/>
                        </a:rPr>
                        <a:t> </a:t>
                      </a:r>
                    </a:p>
                    <a:p>
                      <a:pPr marL="253365" marR="831850" indent="-121285">
                        <a:lnSpc>
                          <a:spcPct val="102000"/>
                        </a:lnSpc>
                        <a:spcAft>
                          <a:spcPts val="0"/>
                        </a:spcAft>
                      </a:pPr>
                      <a:r>
                        <a:rPr lang="el-GR" sz="1200" b="0" dirty="0" smtClean="0">
                          <a:solidFill>
                            <a:schemeClr val="tx2"/>
                          </a:solidFill>
                          <a:effectLst/>
                          <a:latin typeface="+mn-lt"/>
                        </a:rPr>
                        <a:t>Ένας </a:t>
                      </a:r>
                      <a:r>
                        <a:rPr lang="el-GR" sz="1200" b="0" baseline="0" dirty="0" err="1" smtClean="0">
                          <a:solidFill>
                            <a:schemeClr val="tx2"/>
                          </a:solidFill>
                          <a:effectLst/>
                          <a:latin typeface="+mn-lt"/>
                        </a:rPr>
                        <a:t>λογ</a:t>
                      </a:r>
                      <a:r>
                        <a:rPr lang="el-GR" sz="1200" b="0" baseline="0" dirty="0" smtClean="0">
                          <a:solidFill>
                            <a:schemeClr val="tx2"/>
                          </a:solidFill>
                          <a:effectLst/>
                          <a:latin typeface="+mn-lt"/>
                        </a:rPr>
                        <a:t>/</a:t>
                      </a:r>
                      <a:r>
                        <a:rPr lang="el-GR" sz="1200" b="0" baseline="0" dirty="0" err="1" smtClean="0">
                          <a:solidFill>
                            <a:schemeClr val="tx2"/>
                          </a:solidFill>
                          <a:effectLst/>
                          <a:latin typeface="+mn-lt"/>
                        </a:rPr>
                        <a:t>σμός</a:t>
                      </a:r>
                      <a:r>
                        <a:rPr lang="el-GR" sz="1200" b="0" baseline="0" dirty="0" smtClean="0">
                          <a:solidFill>
                            <a:schemeClr val="tx2"/>
                          </a:solidFill>
                          <a:effectLst/>
                          <a:latin typeface="+mn-lt"/>
                        </a:rPr>
                        <a:t> Αποθεμάτων</a:t>
                      </a:r>
                      <a:endParaRPr lang="en-US" sz="1200" b="0" dirty="0">
                        <a:solidFill>
                          <a:schemeClr val="tx2"/>
                        </a:solidFill>
                        <a:effectLst/>
                        <a:latin typeface="+mn-lt"/>
                      </a:endParaRPr>
                    </a:p>
                    <a:p>
                      <a:pPr marL="253365">
                        <a:spcAft>
                          <a:spcPts val="0"/>
                        </a:spcAft>
                      </a:pPr>
                      <a:r>
                        <a:rPr lang="el-GR" sz="1200" b="0" dirty="0" smtClean="0">
                          <a:solidFill>
                            <a:schemeClr val="tx2"/>
                          </a:solidFill>
                          <a:effectLst/>
                          <a:latin typeface="+mn-lt"/>
                        </a:rPr>
                        <a:t>Εμπορεύματα</a:t>
                      </a:r>
                    </a:p>
                    <a:p>
                      <a:pPr marL="253365">
                        <a:spcAft>
                          <a:spcPts val="0"/>
                        </a:spcAft>
                      </a:pPr>
                      <a:r>
                        <a:rPr lang="el-GR" sz="1200" b="0" dirty="0" smtClean="0">
                          <a:solidFill>
                            <a:schemeClr val="tx2"/>
                          </a:solidFill>
                          <a:effectLst/>
                          <a:latin typeface="+mn-lt"/>
                          <a:ea typeface="Times New Roman" panose="02020603050405020304" pitchFamily="18" charset="0"/>
                        </a:rPr>
                        <a:t>Αγορασμένα από τρίτους</a:t>
                      </a:r>
                      <a:endParaRPr lang="en-US" sz="1200" b="0" dirty="0">
                        <a:solidFill>
                          <a:schemeClr val="tx2"/>
                        </a:solidFill>
                        <a:effectLst/>
                        <a:latin typeface="+mn-lt"/>
                        <a:ea typeface="Times New Roman" panose="02020603050405020304" pitchFamily="18" charset="0"/>
                      </a:endParaRPr>
                    </a:p>
                  </a:txBody>
                  <a:tcPr marL="0" marR="0" marT="0" marB="0">
                    <a:solidFill>
                      <a:schemeClr val="tx1">
                        <a:lumMod val="10000"/>
                        <a:lumOff val="90000"/>
                      </a:schemeClr>
                    </a:solidFill>
                  </a:tcPr>
                </a:tc>
                <a:tc>
                  <a:txBody>
                    <a:bodyPr/>
                    <a:lstStyle/>
                    <a:p>
                      <a:pPr>
                        <a:lnSpc>
                          <a:spcPts val="500"/>
                        </a:lnSpc>
                        <a:spcBef>
                          <a:spcPts val="40"/>
                        </a:spcBef>
                        <a:spcAft>
                          <a:spcPts val="0"/>
                        </a:spcAft>
                      </a:pPr>
                      <a:r>
                        <a:rPr lang="en-US" sz="1200" b="0" dirty="0">
                          <a:solidFill>
                            <a:schemeClr val="tx2"/>
                          </a:solidFill>
                          <a:effectLst/>
                          <a:latin typeface="+mn-lt"/>
                        </a:rPr>
                        <a:t> </a:t>
                      </a:r>
                    </a:p>
                    <a:p>
                      <a:pPr marL="290195" marR="873125" indent="-121285">
                        <a:lnSpc>
                          <a:spcPct val="102000"/>
                        </a:lnSpc>
                        <a:spcAft>
                          <a:spcPts val="0"/>
                        </a:spcAft>
                      </a:pPr>
                      <a:r>
                        <a:rPr lang="el-GR" sz="1200" b="0" spc="-5" dirty="0" smtClean="0">
                          <a:solidFill>
                            <a:schemeClr val="tx2"/>
                          </a:solidFill>
                          <a:effectLst/>
                          <a:latin typeface="+mn-lt"/>
                        </a:rPr>
                        <a:t>Τρεις </a:t>
                      </a:r>
                      <a:r>
                        <a:rPr lang="el-GR" sz="1200" b="0" baseline="0" dirty="0" smtClean="0">
                          <a:solidFill>
                            <a:schemeClr val="tx2"/>
                          </a:solidFill>
                          <a:effectLst/>
                          <a:latin typeface="+mn-lt"/>
                        </a:rPr>
                        <a:t>λογαριασμοί αποθεμάτων</a:t>
                      </a:r>
                      <a:r>
                        <a:rPr lang="en-US" sz="1200" b="0" dirty="0" smtClean="0">
                          <a:solidFill>
                            <a:schemeClr val="tx2"/>
                          </a:solidFill>
                          <a:effectLst/>
                          <a:latin typeface="+mn-lt"/>
                        </a:rPr>
                        <a:t>: </a:t>
                      </a:r>
                      <a:endParaRPr lang="el-GR" sz="1200" b="0" dirty="0" smtClean="0">
                        <a:solidFill>
                          <a:schemeClr val="tx2"/>
                        </a:solidFill>
                        <a:effectLst/>
                        <a:latin typeface="+mn-lt"/>
                      </a:endParaRPr>
                    </a:p>
                    <a:p>
                      <a:pPr marL="290195" marR="873125" indent="-121285">
                        <a:lnSpc>
                          <a:spcPct val="102000"/>
                        </a:lnSpc>
                        <a:spcAft>
                          <a:spcPts val="0"/>
                        </a:spcAft>
                      </a:pPr>
                      <a:r>
                        <a:rPr lang="el-GR" sz="1200" b="0" dirty="0" smtClean="0">
                          <a:solidFill>
                            <a:schemeClr val="tx2"/>
                          </a:solidFill>
                          <a:effectLst/>
                          <a:latin typeface="+mn-lt"/>
                        </a:rPr>
                        <a:t>Αποθέματα υλικών </a:t>
                      </a:r>
                      <a:r>
                        <a:rPr lang="en-US" sz="1200" b="0" dirty="0" smtClean="0">
                          <a:solidFill>
                            <a:schemeClr val="tx2"/>
                          </a:solidFill>
                          <a:effectLst/>
                          <a:latin typeface="+mn-lt"/>
                        </a:rPr>
                        <a:t>(</a:t>
                      </a:r>
                      <a:r>
                        <a:rPr lang="el-GR" sz="1200" b="0" dirty="0" smtClean="0">
                          <a:solidFill>
                            <a:schemeClr val="tx2"/>
                          </a:solidFill>
                          <a:effectLst/>
                          <a:latin typeface="+mn-lt"/>
                        </a:rPr>
                        <a:t>μη </a:t>
                      </a:r>
                      <a:r>
                        <a:rPr lang="el-GR" sz="1200" b="0" dirty="0" err="1" smtClean="0">
                          <a:solidFill>
                            <a:schemeClr val="tx2"/>
                          </a:solidFill>
                          <a:effectLst/>
                          <a:latin typeface="+mn-lt"/>
                        </a:rPr>
                        <a:t>χρησιμ</a:t>
                      </a:r>
                      <a:r>
                        <a:rPr lang="el-GR" sz="1200" b="0" dirty="0" smtClean="0">
                          <a:solidFill>
                            <a:schemeClr val="tx2"/>
                          </a:solidFill>
                          <a:effectLst/>
                          <a:latin typeface="+mn-lt"/>
                        </a:rPr>
                        <a:t>/ </a:t>
                      </a:r>
                      <a:r>
                        <a:rPr lang="el-GR" sz="1200" b="0" dirty="0" smtClean="0">
                          <a:solidFill>
                            <a:schemeClr val="tx2"/>
                          </a:solidFill>
                          <a:effectLst/>
                          <a:latin typeface="+mn-lt"/>
                        </a:rPr>
                        <a:t>υλικά</a:t>
                      </a:r>
                      <a:r>
                        <a:rPr lang="en-US" sz="1200" b="0" dirty="0" smtClean="0">
                          <a:solidFill>
                            <a:schemeClr val="tx2"/>
                          </a:solidFill>
                          <a:effectLst/>
                          <a:latin typeface="+mn-lt"/>
                        </a:rPr>
                        <a:t>)</a:t>
                      </a:r>
                      <a:endParaRPr lang="en-US" sz="1200" b="0" dirty="0">
                        <a:solidFill>
                          <a:schemeClr val="tx2"/>
                        </a:solidFill>
                        <a:effectLst/>
                        <a:latin typeface="+mn-lt"/>
                      </a:endParaRPr>
                    </a:p>
                    <a:p>
                      <a:pPr marL="290195" marR="756285">
                        <a:lnSpc>
                          <a:spcPct val="102000"/>
                        </a:lnSpc>
                        <a:spcAft>
                          <a:spcPts val="0"/>
                        </a:spcAft>
                      </a:pPr>
                      <a:r>
                        <a:rPr lang="el-GR" sz="1200" b="0" spc="-25" dirty="0" smtClean="0">
                          <a:solidFill>
                            <a:schemeClr val="tx2"/>
                          </a:solidFill>
                          <a:effectLst/>
                          <a:latin typeface="+mn-lt"/>
                        </a:rPr>
                        <a:t>Αποθέματα ημικατεργασμένων </a:t>
                      </a:r>
                      <a:r>
                        <a:rPr lang="en-US" sz="1200" b="0" dirty="0" smtClean="0">
                          <a:solidFill>
                            <a:schemeClr val="tx2"/>
                          </a:solidFill>
                          <a:effectLst/>
                          <a:latin typeface="+mn-lt"/>
                        </a:rPr>
                        <a:t>(</a:t>
                      </a:r>
                      <a:r>
                        <a:rPr lang="el-GR" sz="1200" b="0" dirty="0" smtClean="0">
                          <a:solidFill>
                            <a:schemeClr val="tx2"/>
                          </a:solidFill>
                          <a:effectLst/>
                          <a:latin typeface="+mn-lt"/>
                        </a:rPr>
                        <a:t>μη</a:t>
                      </a:r>
                      <a:r>
                        <a:rPr lang="el-GR" sz="1200" b="0" baseline="0" dirty="0" smtClean="0">
                          <a:solidFill>
                            <a:schemeClr val="tx2"/>
                          </a:solidFill>
                          <a:effectLst/>
                          <a:latin typeface="+mn-lt"/>
                        </a:rPr>
                        <a:t> ολοκληρωμένο </a:t>
                      </a:r>
                      <a:r>
                        <a:rPr lang="el-GR" sz="1200" b="0" dirty="0" smtClean="0">
                          <a:solidFill>
                            <a:schemeClr val="tx2"/>
                          </a:solidFill>
                          <a:effectLst/>
                          <a:latin typeface="+mn-lt"/>
                        </a:rPr>
                        <a:t>προϊόν</a:t>
                      </a:r>
                      <a:r>
                        <a:rPr lang="en-US" sz="1200" b="0" dirty="0" smtClean="0">
                          <a:solidFill>
                            <a:schemeClr val="tx2"/>
                          </a:solidFill>
                          <a:effectLst/>
                          <a:latin typeface="+mn-lt"/>
                        </a:rPr>
                        <a:t>) </a:t>
                      </a:r>
                      <a:endParaRPr lang="el-GR" sz="1200" b="0" dirty="0" smtClean="0">
                        <a:solidFill>
                          <a:schemeClr val="tx2"/>
                        </a:solidFill>
                        <a:effectLst/>
                        <a:latin typeface="+mn-lt"/>
                      </a:endParaRPr>
                    </a:p>
                    <a:p>
                      <a:pPr marL="290195" marR="756285">
                        <a:lnSpc>
                          <a:spcPct val="102000"/>
                        </a:lnSpc>
                        <a:spcAft>
                          <a:spcPts val="0"/>
                        </a:spcAft>
                      </a:pPr>
                      <a:r>
                        <a:rPr lang="en-US" sz="1200" b="0" spc="-20" dirty="0" smtClean="0">
                          <a:solidFill>
                            <a:schemeClr val="tx2"/>
                          </a:solidFill>
                          <a:effectLst/>
                          <a:latin typeface="+mn-lt"/>
                        </a:rPr>
                        <a:t>Απ</a:t>
                      </a:r>
                      <a:r>
                        <a:rPr lang="en-US" sz="1200" b="0" spc="-20" dirty="0" err="1" smtClean="0">
                          <a:solidFill>
                            <a:schemeClr val="tx2"/>
                          </a:solidFill>
                          <a:effectLst/>
                          <a:latin typeface="+mn-lt"/>
                        </a:rPr>
                        <a:t>οθέμ</a:t>
                      </a:r>
                      <a:r>
                        <a:rPr lang="en-US" sz="1200" b="0" spc="-20" dirty="0" smtClean="0">
                          <a:solidFill>
                            <a:schemeClr val="tx2"/>
                          </a:solidFill>
                          <a:effectLst/>
                          <a:latin typeface="+mn-lt"/>
                        </a:rPr>
                        <a:t>ατα </a:t>
                      </a:r>
                      <a:r>
                        <a:rPr lang="en-US" sz="1200" b="0" spc="-20" dirty="0">
                          <a:solidFill>
                            <a:schemeClr val="tx2"/>
                          </a:solidFill>
                          <a:effectLst/>
                          <a:latin typeface="+mn-lt"/>
                        </a:rPr>
                        <a:t>έτοιμων προϊόντων</a:t>
                      </a:r>
                      <a:endParaRPr lang="en-US" sz="1200" b="0" dirty="0">
                        <a:solidFill>
                          <a:schemeClr val="tx2"/>
                        </a:solidFill>
                        <a:effectLst/>
                        <a:latin typeface="+mn-lt"/>
                      </a:endParaRPr>
                    </a:p>
                    <a:p>
                      <a:pPr marL="290195">
                        <a:spcAft>
                          <a:spcPts val="0"/>
                        </a:spcAft>
                      </a:pPr>
                      <a:r>
                        <a:rPr lang="en-US" sz="1200" b="0" dirty="0" smtClean="0">
                          <a:solidFill>
                            <a:schemeClr val="tx2"/>
                          </a:solidFill>
                          <a:effectLst/>
                          <a:latin typeface="+mn-lt"/>
                        </a:rPr>
                        <a:t>(</a:t>
                      </a:r>
                      <a:r>
                        <a:rPr lang="el-GR" sz="1200" b="0" dirty="0" smtClean="0">
                          <a:solidFill>
                            <a:schemeClr val="tx2"/>
                          </a:solidFill>
                          <a:effectLst/>
                          <a:latin typeface="+mn-lt"/>
                        </a:rPr>
                        <a:t>έτοιμα προϊόντα</a:t>
                      </a:r>
                      <a:r>
                        <a:rPr lang="el-GR" sz="1200" b="0" baseline="0" dirty="0" smtClean="0">
                          <a:solidFill>
                            <a:schemeClr val="tx2"/>
                          </a:solidFill>
                          <a:effectLst/>
                          <a:latin typeface="+mn-lt"/>
                        </a:rPr>
                        <a:t> προς πώληση</a:t>
                      </a:r>
                      <a:r>
                        <a:rPr lang="en-US" sz="1200" b="0" dirty="0" smtClean="0">
                          <a:solidFill>
                            <a:schemeClr val="tx2"/>
                          </a:solidFill>
                          <a:effectLst/>
                          <a:latin typeface="+mn-lt"/>
                        </a:rPr>
                        <a:t>)</a:t>
                      </a:r>
                      <a:endParaRPr lang="en-US" sz="1200" b="0" dirty="0">
                        <a:solidFill>
                          <a:schemeClr val="tx2"/>
                        </a:solidFill>
                        <a:effectLst/>
                        <a:latin typeface="+mn-lt"/>
                        <a:ea typeface="Times New Roman" panose="02020603050405020304" pitchFamily="18" charset="0"/>
                      </a:endParaRPr>
                    </a:p>
                  </a:txBody>
                  <a:tcPr marL="0" marR="0" marT="0" marB="0">
                    <a:solidFill>
                      <a:schemeClr val="accent5"/>
                    </a:solidFill>
                  </a:tcPr>
                </a:tc>
              </a:tr>
              <a:tr h="1754406">
                <a:tc>
                  <a:txBody>
                    <a:bodyPr/>
                    <a:lstStyle/>
                    <a:p>
                      <a:pPr>
                        <a:lnSpc>
                          <a:spcPts val="1300"/>
                        </a:lnSpc>
                        <a:spcBef>
                          <a:spcPts val="70"/>
                        </a:spcBef>
                        <a:spcAft>
                          <a:spcPts val="0"/>
                        </a:spcAft>
                      </a:pPr>
                      <a:r>
                        <a:rPr lang="en-US" sz="900" b="0" dirty="0">
                          <a:solidFill>
                            <a:schemeClr val="tx2"/>
                          </a:solidFill>
                          <a:effectLst/>
                          <a:latin typeface="+mn-lt"/>
                        </a:rPr>
                        <a:t> </a:t>
                      </a:r>
                    </a:p>
                    <a:p>
                      <a:pPr marL="130175" marR="196215">
                        <a:lnSpc>
                          <a:spcPct val="108000"/>
                        </a:lnSpc>
                        <a:spcAft>
                          <a:spcPts val="0"/>
                        </a:spcAft>
                      </a:pPr>
                      <a:r>
                        <a:rPr lang="el-GR" sz="900" b="0" dirty="0" smtClean="0">
                          <a:solidFill>
                            <a:schemeClr val="tx2"/>
                          </a:solidFill>
                          <a:effectLst/>
                          <a:latin typeface="+mn-lt"/>
                        </a:rPr>
                        <a:t>Παράδειγμα</a:t>
                      </a:r>
                      <a:r>
                        <a:rPr lang="el-GR" sz="900" b="0" baseline="0" dirty="0" smtClean="0">
                          <a:solidFill>
                            <a:schemeClr val="tx2"/>
                          </a:solidFill>
                          <a:effectLst/>
                          <a:latin typeface="+mn-lt"/>
                        </a:rPr>
                        <a:t> με αριθμούς</a:t>
                      </a:r>
                      <a:endParaRPr lang="en-US" sz="900" b="0" dirty="0">
                        <a:solidFill>
                          <a:schemeClr val="tx2"/>
                        </a:solidFill>
                        <a:effectLst/>
                        <a:latin typeface="+mn-lt"/>
                        <a:ea typeface="Times New Roman" panose="02020603050405020304" pitchFamily="18" charset="0"/>
                      </a:endParaRPr>
                    </a:p>
                  </a:txBody>
                  <a:tcPr marL="0" marR="0" marT="0" marB="0">
                    <a:solidFill>
                      <a:srgbClr val="FFEB09"/>
                    </a:solidFill>
                  </a:tcPr>
                </a:tc>
                <a:tc>
                  <a:txBody>
                    <a:bodyPr/>
                    <a:lstStyle/>
                    <a:p>
                      <a:pPr>
                        <a:spcAft>
                          <a:spcPts val="0"/>
                        </a:spcAft>
                      </a:pPr>
                      <a:r>
                        <a:rPr lang="en-US" sz="900" b="0" dirty="0">
                          <a:solidFill>
                            <a:schemeClr val="tx2"/>
                          </a:solidFill>
                          <a:effectLst/>
                          <a:latin typeface="+mn-lt"/>
                        </a:rPr>
                        <a:t> </a:t>
                      </a:r>
                      <a:endParaRPr lang="en-US" sz="900" b="0" dirty="0">
                        <a:solidFill>
                          <a:schemeClr val="tx2"/>
                        </a:solidFill>
                        <a:effectLst/>
                        <a:latin typeface="+mn-lt"/>
                        <a:ea typeface="Times New Roman" panose="02020603050405020304" pitchFamily="18" charset="0"/>
                      </a:endParaRPr>
                    </a:p>
                  </a:txBody>
                  <a:tcPr marL="0" marR="0" marT="0" marB="0">
                    <a:solidFill>
                      <a:srgbClr val="FFEB09"/>
                    </a:solidFill>
                  </a:tcPr>
                </a:tc>
                <a:tc>
                  <a:txBody>
                    <a:bodyPr/>
                    <a:lstStyle/>
                    <a:p>
                      <a:pPr>
                        <a:lnSpc>
                          <a:spcPts val="1300"/>
                        </a:lnSpc>
                        <a:spcBef>
                          <a:spcPts val="45"/>
                        </a:spcBef>
                        <a:spcAft>
                          <a:spcPts val="0"/>
                        </a:spcAft>
                      </a:pPr>
                      <a:r>
                        <a:rPr lang="en-US" sz="1200" b="0" dirty="0">
                          <a:solidFill>
                            <a:schemeClr val="tx2"/>
                          </a:solidFill>
                          <a:effectLst/>
                          <a:latin typeface="+mn-lt"/>
                        </a:rPr>
                        <a:t> </a:t>
                      </a:r>
                    </a:p>
                    <a:p>
                      <a:pPr marL="131445">
                        <a:spcAft>
                          <a:spcPts val="0"/>
                        </a:spcAft>
                      </a:pPr>
                      <a:r>
                        <a:rPr lang="el-GR" sz="1200" b="0" dirty="0">
                          <a:solidFill>
                            <a:schemeClr val="tx2"/>
                          </a:solidFill>
                          <a:effectLst/>
                          <a:latin typeface="+mn-lt"/>
                        </a:rPr>
                        <a:t>Κατάσταση</a:t>
                      </a:r>
                      <a:r>
                        <a:rPr lang="el-GR" sz="1200" b="0" spc="65" dirty="0">
                          <a:solidFill>
                            <a:schemeClr val="tx2"/>
                          </a:solidFill>
                          <a:effectLst/>
                          <a:latin typeface="+mn-lt"/>
                        </a:rPr>
                        <a:t> </a:t>
                      </a:r>
                      <a:r>
                        <a:rPr lang="el-GR" sz="1200" b="0" dirty="0">
                          <a:solidFill>
                            <a:schemeClr val="tx2"/>
                          </a:solidFill>
                          <a:effectLst/>
                          <a:latin typeface="+mn-lt"/>
                        </a:rPr>
                        <a:t>Αποτελεσμάτων Χρήσης:</a:t>
                      </a:r>
                      <a:endParaRPr lang="en-US" sz="1200" b="0" dirty="0">
                        <a:solidFill>
                          <a:schemeClr val="tx2"/>
                        </a:solidFill>
                        <a:effectLst/>
                        <a:latin typeface="+mn-lt"/>
                      </a:endParaRPr>
                    </a:p>
                    <a:p>
                      <a:pPr marL="11113" marR="50165" indent="0" algn="ctr">
                        <a:spcBef>
                          <a:spcPts val="20"/>
                        </a:spcBef>
                        <a:spcAft>
                          <a:spcPts val="0"/>
                        </a:spcAft>
                        <a:tabLst>
                          <a:tab pos="2886075" algn="l"/>
                        </a:tabLst>
                      </a:pPr>
                      <a:r>
                        <a:rPr lang="el-GR" sz="1200" b="0" dirty="0" smtClean="0">
                          <a:solidFill>
                            <a:schemeClr val="tx2"/>
                          </a:solidFill>
                          <a:effectLst/>
                          <a:latin typeface="+mn-lt"/>
                        </a:rPr>
                        <a:t>.</a:t>
                      </a:r>
                      <a:r>
                        <a:rPr lang="el-GR" sz="1200" b="0" spc="-95" dirty="0" smtClean="0">
                          <a:solidFill>
                            <a:schemeClr val="tx2"/>
                          </a:solidFill>
                          <a:effectLst/>
                          <a:latin typeface="+mn-lt"/>
                        </a:rPr>
                        <a:t> </a:t>
                      </a:r>
                      <a:r>
                        <a:rPr lang="el-GR" sz="1200" b="0" dirty="0">
                          <a:solidFill>
                            <a:schemeClr val="tx2"/>
                          </a:solidFill>
                          <a:effectLst/>
                          <a:latin typeface="+mn-lt"/>
                        </a:rPr>
                        <a:t>Αποθέματα υλικών  </a:t>
                      </a:r>
                      <a:r>
                        <a:rPr lang="el-GR" sz="1200" b="0" dirty="0" smtClean="0">
                          <a:solidFill>
                            <a:schemeClr val="tx2"/>
                          </a:solidFill>
                          <a:effectLst/>
                          <a:latin typeface="+mn-lt"/>
                        </a:rPr>
                        <a:t>αρχής </a:t>
                      </a:r>
                      <a:r>
                        <a:rPr lang="el-GR" sz="1200" b="0" dirty="0" smtClean="0">
                          <a:solidFill>
                            <a:schemeClr val="tx2"/>
                          </a:solidFill>
                          <a:effectLst/>
                          <a:latin typeface="+mn-lt"/>
                        </a:rPr>
                        <a:t>            </a:t>
                      </a:r>
                      <a:r>
                        <a:rPr lang="el-GR" sz="1200" b="0" spc="90" dirty="0" smtClean="0">
                          <a:solidFill>
                            <a:schemeClr val="tx2"/>
                          </a:solidFill>
                          <a:effectLst/>
                          <a:latin typeface="+mn-lt"/>
                        </a:rPr>
                        <a:t> </a:t>
                      </a:r>
                      <a:r>
                        <a:rPr lang="el-GR" sz="1200" b="0" dirty="0">
                          <a:solidFill>
                            <a:schemeClr val="tx2"/>
                          </a:solidFill>
                          <a:effectLst/>
                          <a:latin typeface="+mn-lt"/>
                        </a:rPr>
                        <a:t>$</a:t>
                      </a:r>
                      <a:r>
                        <a:rPr lang="el-GR" sz="1200" b="0" spc="155" dirty="0">
                          <a:solidFill>
                            <a:schemeClr val="tx2"/>
                          </a:solidFill>
                          <a:effectLst/>
                          <a:latin typeface="+mn-lt"/>
                        </a:rPr>
                        <a:t> </a:t>
                      </a:r>
                      <a:r>
                        <a:rPr lang="el-GR" sz="1200" b="0" dirty="0" smtClean="0">
                          <a:solidFill>
                            <a:schemeClr val="tx2"/>
                          </a:solidFill>
                          <a:effectLst/>
                          <a:latin typeface="+mn-lt"/>
                        </a:rPr>
                        <a:t>3,000</a:t>
                      </a:r>
                    </a:p>
                    <a:p>
                      <a:pPr marL="11113" marR="50165" lvl="0" indent="0" algn="ctr">
                        <a:spcBef>
                          <a:spcPts val="20"/>
                        </a:spcBef>
                        <a:spcAft>
                          <a:spcPts val="0"/>
                        </a:spcAft>
                        <a:tabLst>
                          <a:tab pos="2886075" algn="l"/>
                        </a:tabLst>
                      </a:pPr>
                      <a:r>
                        <a:rPr lang="el-GR" sz="1200" b="0" dirty="0" smtClean="0">
                          <a:solidFill>
                            <a:schemeClr val="tx2"/>
                          </a:solidFill>
                          <a:effectLst/>
                          <a:latin typeface="+mn-lt"/>
                        </a:rPr>
                        <a:t>+</a:t>
                      </a:r>
                      <a:r>
                        <a:rPr lang="el-GR" sz="1200" b="0" spc="-170" dirty="0" smtClean="0">
                          <a:solidFill>
                            <a:schemeClr val="tx2"/>
                          </a:solidFill>
                          <a:effectLst/>
                          <a:latin typeface="+mn-lt"/>
                        </a:rPr>
                        <a:t> </a:t>
                      </a:r>
                      <a:r>
                        <a:rPr lang="el-GR" sz="1200" b="0" u="sng" dirty="0" smtClean="0">
                          <a:solidFill>
                            <a:schemeClr val="tx2"/>
                          </a:solidFill>
                          <a:effectLst/>
                          <a:uFill>
                            <a:solidFill>
                              <a:srgbClr val="363435"/>
                            </a:solidFill>
                          </a:uFill>
                          <a:latin typeface="+mn-lt"/>
                        </a:rPr>
                        <a:t>Καθαρό κόστος αγορών  </a:t>
                      </a:r>
                      <a:r>
                        <a:rPr lang="el-GR" sz="1200" b="0" dirty="0" smtClean="0">
                          <a:solidFill>
                            <a:schemeClr val="tx2"/>
                          </a:solidFill>
                          <a:effectLst/>
                          <a:latin typeface="+mn-lt"/>
                        </a:rPr>
                        <a:t>             </a:t>
                      </a:r>
                      <a:r>
                        <a:rPr lang="el-GR" sz="1200" b="0" spc="60" dirty="0" smtClean="0">
                          <a:solidFill>
                            <a:schemeClr val="tx2"/>
                          </a:solidFill>
                          <a:effectLst/>
                          <a:latin typeface="+mn-lt"/>
                        </a:rPr>
                        <a:t> </a:t>
                      </a:r>
                      <a:r>
                        <a:rPr lang="el-GR" sz="1200" b="0" u="sng" dirty="0" smtClean="0">
                          <a:solidFill>
                            <a:schemeClr val="tx2"/>
                          </a:solidFill>
                          <a:effectLst/>
                          <a:uFill>
                            <a:solidFill>
                              <a:srgbClr val="363435"/>
                            </a:solidFill>
                          </a:uFill>
                          <a:latin typeface="+mn-lt"/>
                        </a:rPr>
                        <a:t> </a:t>
                      </a:r>
                      <a:r>
                        <a:rPr lang="el-GR" sz="1200" b="0" u="sng" spc="50" dirty="0" smtClean="0">
                          <a:solidFill>
                            <a:schemeClr val="tx2"/>
                          </a:solidFill>
                          <a:effectLst/>
                          <a:uFill>
                            <a:solidFill>
                              <a:srgbClr val="363435"/>
                            </a:solidFill>
                          </a:uFill>
                          <a:latin typeface="+mn-lt"/>
                        </a:rPr>
                        <a:t> </a:t>
                      </a:r>
                      <a:r>
                        <a:rPr lang="el-GR" sz="1200" b="0" u="sng" dirty="0" smtClean="0">
                          <a:solidFill>
                            <a:schemeClr val="tx2"/>
                          </a:solidFill>
                          <a:effectLst/>
                          <a:uFill>
                            <a:solidFill>
                              <a:srgbClr val="363435"/>
                            </a:solidFill>
                          </a:uFill>
                          <a:latin typeface="+mn-lt"/>
                        </a:rPr>
                        <a:t>23,000</a:t>
                      </a:r>
                      <a:endParaRPr lang="en-US" sz="1200" b="0" dirty="0" smtClean="0">
                        <a:solidFill>
                          <a:schemeClr val="tx2"/>
                        </a:solidFill>
                        <a:effectLst/>
                        <a:latin typeface="+mn-lt"/>
                      </a:endParaRPr>
                    </a:p>
                    <a:p>
                      <a:pPr marL="11113" marR="50165" indent="0" algn="ctr">
                        <a:spcAft>
                          <a:spcPts val="0"/>
                        </a:spcAft>
                        <a:tabLst>
                          <a:tab pos="2886075" algn="l"/>
                        </a:tabLst>
                      </a:pPr>
                      <a:r>
                        <a:rPr lang="el-GR" sz="1200" b="0" dirty="0" smtClean="0">
                          <a:solidFill>
                            <a:schemeClr val="tx2"/>
                          </a:solidFill>
                          <a:effectLst/>
                          <a:latin typeface="+mn-lt"/>
                        </a:rPr>
                        <a:t>=</a:t>
                      </a:r>
                      <a:r>
                        <a:rPr lang="el-GR" sz="1200" b="0" spc="-55" dirty="0" smtClean="0">
                          <a:solidFill>
                            <a:schemeClr val="tx2"/>
                          </a:solidFill>
                          <a:effectLst/>
                          <a:latin typeface="+mn-lt"/>
                        </a:rPr>
                        <a:t> </a:t>
                      </a:r>
                      <a:r>
                        <a:rPr lang="el-GR" sz="1200" b="0" spc="-10" dirty="0" smtClean="0">
                          <a:solidFill>
                            <a:schemeClr val="tx2"/>
                          </a:solidFill>
                          <a:effectLst/>
                          <a:latin typeface="+mn-lt"/>
                        </a:rPr>
                        <a:t>Κόστος </a:t>
                      </a:r>
                      <a:r>
                        <a:rPr lang="el-GR" sz="1200" b="0" spc="-10" dirty="0">
                          <a:solidFill>
                            <a:schemeClr val="tx2"/>
                          </a:solidFill>
                          <a:effectLst/>
                          <a:latin typeface="+mn-lt"/>
                        </a:rPr>
                        <a:t>διαθέσιμων προς </a:t>
                      </a:r>
                      <a:r>
                        <a:rPr lang="el-GR" sz="1200" b="0" spc="-10" dirty="0" err="1" smtClean="0">
                          <a:solidFill>
                            <a:schemeClr val="tx2"/>
                          </a:solidFill>
                          <a:effectLst/>
                          <a:latin typeface="+mn-lt"/>
                        </a:rPr>
                        <a:t>πώλ</a:t>
                      </a:r>
                      <a:r>
                        <a:rPr lang="el-GR" sz="1200" b="0" spc="-10" dirty="0" smtClean="0">
                          <a:solidFill>
                            <a:schemeClr val="tx2"/>
                          </a:solidFill>
                          <a:effectLst/>
                          <a:latin typeface="+mn-lt"/>
                        </a:rPr>
                        <a:t>.</a:t>
                      </a:r>
                      <a:r>
                        <a:rPr lang="el-GR" sz="1200" b="0" dirty="0" smtClean="0">
                          <a:solidFill>
                            <a:schemeClr val="tx2"/>
                          </a:solidFill>
                          <a:effectLst/>
                          <a:latin typeface="+mn-lt"/>
                        </a:rPr>
                        <a:t>     </a:t>
                      </a:r>
                      <a:r>
                        <a:rPr lang="el-GR" sz="1200" b="0" spc="110" dirty="0" smtClean="0">
                          <a:solidFill>
                            <a:schemeClr val="tx2"/>
                          </a:solidFill>
                          <a:effectLst/>
                          <a:latin typeface="+mn-lt"/>
                        </a:rPr>
                        <a:t> </a:t>
                      </a:r>
                      <a:r>
                        <a:rPr lang="el-GR" sz="1200" b="0" dirty="0">
                          <a:solidFill>
                            <a:schemeClr val="tx2"/>
                          </a:solidFill>
                          <a:effectLst/>
                          <a:latin typeface="+mn-lt"/>
                        </a:rPr>
                        <a:t>$26,000</a:t>
                      </a:r>
                      <a:endParaRPr lang="en-US" sz="1200" b="0" dirty="0">
                        <a:solidFill>
                          <a:schemeClr val="tx2"/>
                        </a:solidFill>
                        <a:effectLst/>
                        <a:latin typeface="+mn-lt"/>
                      </a:endParaRPr>
                    </a:p>
                    <a:p>
                      <a:pPr marL="11113" marR="48895" indent="0" algn="ctr">
                        <a:lnSpc>
                          <a:spcPts val="1000"/>
                        </a:lnSpc>
                        <a:spcAft>
                          <a:spcPts val="0"/>
                        </a:spcAft>
                        <a:tabLst>
                          <a:tab pos="2886075" algn="l"/>
                        </a:tabLst>
                      </a:pPr>
                      <a:r>
                        <a:rPr lang="el-GR" sz="1200" b="0" dirty="0">
                          <a:solidFill>
                            <a:schemeClr val="tx2"/>
                          </a:solidFill>
                          <a:effectLst/>
                          <a:latin typeface="+mn-lt"/>
                        </a:rPr>
                        <a:t>–</a:t>
                      </a:r>
                      <a:r>
                        <a:rPr lang="el-GR" sz="1200" b="0" spc="-80" dirty="0">
                          <a:solidFill>
                            <a:schemeClr val="tx2"/>
                          </a:solidFill>
                          <a:effectLst/>
                          <a:latin typeface="+mn-lt"/>
                        </a:rPr>
                        <a:t> </a:t>
                      </a:r>
                      <a:r>
                        <a:rPr lang="el-GR" sz="1200" b="0" dirty="0" smtClean="0">
                          <a:solidFill>
                            <a:schemeClr val="tx2"/>
                          </a:solidFill>
                          <a:effectLst/>
                          <a:latin typeface="+mn-lt"/>
                        </a:rPr>
                        <a:t>Αποθέματα υλικών τέλους              </a:t>
                      </a:r>
                      <a:r>
                        <a:rPr lang="el-GR" sz="1200" b="0" spc="35" dirty="0" smtClean="0">
                          <a:solidFill>
                            <a:schemeClr val="tx2"/>
                          </a:solidFill>
                          <a:effectLst/>
                          <a:latin typeface="+mn-lt"/>
                        </a:rPr>
                        <a:t> </a:t>
                      </a:r>
                      <a:r>
                        <a:rPr lang="el-GR" sz="1200" b="0" dirty="0">
                          <a:solidFill>
                            <a:schemeClr val="tx2"/>
                          </a:solidFill>
                          <a:effectLst/>
                          <a:latin typeface="+mn-lt"/>
                        </a:rPr>
                        <a:t>4,500</a:t>
                      </a:r>
                      <a:endParaRPr lang="en-US" sz="1200" b="0" dirty="0">
                        <a:solidFill>
                          <a:schemeClr val="tx2"/>
                        </a:solidFill>
                        <a:effectLst/>
                        <a:latin typeface="+mn-lt"/>
                      </a:endParaRPr>
                    </a:p>
                    <a:p>
                      <a:pPr marL="11113" marR="50165" indent="0" algn="ctr">
                        <a:spcBef>
                          <a:spcPts val="350"/>
                        </a:spcBef>
                        <a:spcAft>
                          <a:spcPts val="0"/>
                        </a:spcAft>
                        <a:tabLst>
                          <a:tab pos="2886075" algn="l"/>
                        </a:tabLst>
                      </a:pPr>
                      <a:r>
                        <a:rPr lang="el-GR" sz="1200" b="0" dirty="0">
                          <a:solidFill>
                            <a:schemeClr val="tx2"/>
                          </a:solidFill>
                          <a:effectLst/>
                          <a:latin typeface="+mn-lt"/>
                        </a:rPr>
                        <a:t>=</a:t>
                      </a:r>
                      <a:r>
                        <a:rPr lang="el-GR" sz="1200" b="0" spc="-55" dirty="0">
                          <a:solidFill>
                            <a:schemeClr val="tx2"/>
                          </a:solidFill>
                          <a:effectLst/>
                          <a:latin typeface="+mn-lt"/>
                        </a:rPr>
                        <a:t> </a:t>
                      </a:r>
                      <a:r>
                        <a:rPr lang="el-GR" sz="1200" b="0" spc="-10" dirty="0">
                          <a:solidFill>
                            <a:schemeClr val="tx2"/>
                          </a:solidFill>
                          <a:effectLst/>
                          <a:latin typeface="+mn-lt"/>
                        </a:rPr>
                        <a:t>Κόστος πωληθέντων αγαθών</a:t>
                      </a:r>
                      <a:r>
                        <a:rPr lang="el-GR" sz="1200" b="0" dirty="0">
                          <a:solidFill>
                            <a:schemeClr val="tx2"/>
                          </a:solidFill>
                          <a:effectLst/>
                          <a:latin typeface="+mn-lt"/>
                        </a:rPr>
                        <a:t>   </a:t>
                      </a:r>
                      <a:r>
                        <a:rPr lang="el-GR" sz="1200" b="0" dirty="0" smtClean="0">
                          <a:solidFill>
                            <a:schemeClr val="tx2"/>
                          </a:solidFill>
                          <a:effectLst/>
                          <a:latin typeface="+mn-lt"/>
                        </a:rPr>
                        <a:t>   </a:t>
                      </a:r>
                      <a:r>
                        <a:rPr lang="el-GR" sz="1200" b="0" spc="20" dirty="0" smtClean="0">
                          <a:solidFill>
                            <a:schemeClr val="tx2"/>
                          </a:solidFill>
                          <a:effectLst/>
                          <a:latin typeface="+mn-lt"/>
                        </a:rPr>
                        <a:t> </a:t>
                      </a:r>
                      <a:r>
                        <a:rPr lang="el-GR" sz="1200" b="0" dirty="0">
                          <a:solidFill>
                            <a:schemeClr val="tx2"/>
                          </a:solidFill>
                          <a:effectLst/>
                          <a:latin typeface="+mn-lt"/>
                        </a:rPr>
                        <a:t>$21,500</a:t>
                      </a:r>
                      <a:endParaRPr lang="en-US" sz="1200" b="0" dirty="0">
                        <a:solidFill>
                          <a:schemeClr val="tx2"/>
                        </a:solidFill>
                        <a:effectLst/>
                        <a:latin typeface="+mn-lt"/>
                      </a:endParaRPr>
                    </a:p>
                    <a:p>
                      <a:pPr marL="11113" indent="0">
                        <a:lnSpc>
                          <a:spcPts val="900"/>
                        </a:lnSpc>
                        <a:spcBef>
                          <a:spcPts val="5"/>
                        </a:spcBef>
                        <a:spcAft>
                          <a:spcPts val="0"/>
                        </a:spcAft>
                        <a:tabLst>
                          <a:tab pos="2886075" algn="l"/>
                        </a:tabLst>
                      </a:pPr>
                      <a:r>
                        <a:rPr lang="el-GR" sz="1200" b="0" dirty="0">
                          <a:solidFill>
                            <a:schemeClr val="tx2"/>
                          </a:solidFill>
                          <a:effectLst/>
                          <a:latin typeface="+mn-lt"/>
                        </a:rPr>
                        <a:t> </a:t>
                      </a:r>
                      <a:endParaRPr lang="en-US" sz="1200" b="0" dirty="0">
                        <a:solidFill>
                          <a:schemeClr val="tx2"/>
                        </a:solidFill>
                        <a:effectLst/>
                        <a:latin typeface="+mn-lt"/>
                      </a:endParaRPr>
                    </a:p>
                    <a:p>
                      <a:pPr marL="11113" indent="0">
                        <a:spcAft>
                          <a:spcPts val="0"/>
                        </a:spcAft>
                        <a:tabLst>
                          <a:tab pos="2886075" algn="l"/>
                        </a:tabLst>
                      </a:pPr>
                      <a:r>
                        <a:rPr lang="el-GR" sz="1200" b="0" dirty="0">
                          <a:solidFill>
                            <a:schemeClr val="tx2"/>
                          </a:solidFill>
                          <a:effectLst/>
                          <a:latin typeface="+mn-lt"/>
                        </a:rPr>
                        <a:t>Ισολογισμός</a:t>
                      </a:r>
                      <a:r>
                        <a:rPr lang="el-GR" sz="1200" b="0" dirty="0" smtClean="0">
                          <a:solidFill>
                            <a:schemeClr val="tx2"/>
                          </a:solidFill>
                          <a:effectLst/>
                          <a:latin typeface="+mn-lt"/>
                        </a:rPr>
                        <a:t>: </a:t>
                      </a:r>
                      <a:r>
                        <a:rPr lang="el-GR" sz="1200" b="0" spc="5" dirty="0" smtClean="0">
                          <a:solidFill>
                            <a:schemeClr val="tx2"/>
                          </a:solidFill>
                          <a:effectLst/>
                          <a:latin typeface="+mn-lt"/>
                        </a:rPr>
                        <a:t>Αποθέματα</a:t>
                      </a:r>
                      <a:r>
                        <a:rPr lang="el-GR" sz="1200" b="0" spc="5" baseline="0" dirty="0" smtClean="0">
                          <a:solidFill>
                            <a:schemeClr val="tx2"/>
                          </a:solidFill>
                          <a:effectLst/>
                          <a:latin typeface="+mn-lt"/>
                        </a:rPr>
                        <a:t> </a:t>
                      </a:r>
                      <a:r>
                        <a:rPr lang="el-GR" sz="1200" b="0" dirty="0" smtClean="0">
                          <a:solidFill>
                            <a:schemeClr val="tx2"/>
                          </a:solidFill>
                          <a:effectLst/>
                          <a:latin typeface="+mn-lt"/>
                        </a:rPr>
                        <a:t>τέλους        </a:t>
                      </a:r>
                      <a:r>
                        <a:rPr lang="el-GR" sz="1200" b="0" dirty="0" smtClean="0">
                          <a:solidFill>
                            <a:schemeClr val="tx2"/>
                          </a:solidFill>
                          <a:effectLst/>
                          <a:latin typeface="+mn-lt"/>
                        </a:rPr>
                        <a:t>$</a:t>
                      </a:r>
                      <a:r>
                        <a:rPr lang="el-GR" sz="1200" b="0" spc="155" dirty="0" smtClean="0">
                          <a:solidFill>
                            <a:schemeClr val="tx2"/>
                          </a:solidFill>
                          <a:effectLst/>
                          <a:latin typeface="+mn-lt"/>
                        </a:rPr>
                        <a:t> </a:t>
                      </a:r>
                      <a:r>
                        <a:rPr lang="el-GR" sz="1200" b="0" dirty="0">
                          <a:solidFill>
                            <a:schemeClr val="tx2"/>
                          </a:solidFill>
                          <a:effectLst/>
                          <a:latin typeface="+mn-lt"/>
                        </a:rPr>
                        <a:t>4,500</a:t>
                      </a:r>
                      <a:endParaRPr lang="en-US" sz="1200" b="0" dirty="0">
                        <a:solidFill>
                          <a:schemeClr val="tx2"/>
                        </a:solidFill>
                        <a:effectLst/>
                        <a:latin typeface="+mn-lt"/>
                        <a:ea typeface="Times New Roman" panose="02020603050405020304" pitchFamily="18" charset="0"/>
                      </a:endParaRPr>
                    </a:p>
                  </a:txBody>
                  <a:tcPr marL="0" marR="0" marT="0" marB="0">
                    <a:solidFill>
                      <a:schemeClr val="tx1">
                        <a:lumMod val="10000"/>
                        <a:lumOff val="90000"/>
                      </a:schemeClr>
                    </a:solidFill>
                  </a:tcPr>
                </a:tc>
                <a:tc>
                  <a:txBody>
                    <a:bodyPr/>
                    <a:lstStyle/>
                    <a:p>
                      <a:pPr marL="136525">
                        <a:spcBef>
                          <a:spcPts val="340"/>
                        </a:spcBef>
                        <a:spcAft>
                          <a:spcPts val="0"/>
                        </a:spcAft>
                      </a:pPr>
                      <a:r>
                        <a:rPr lang="el-GR" sz="900" b="0" dirty="0">
                          <a:solidFill>
                            <a:schemeClr val="tx2"/>
                          </a:solidFill>
                          <a:effectLst/>
                          <a:latin typeface="+mn-lt"/>
                        </a:rPr>
                        <a:t>Κατάσταση</a:t>
                      </a:r>
                      <a:r>
                        <a:rPr lang="el-GR" sz="900" b="0" spc="65" dirty="0">
                          <a:solidFill>
                            <a:schemeClr val="tx2"/>
                          </a:solidFill>
                          <a:effectLst/>
                          <a:latin typeface="+mn-lt"/>
                        </a:rPr>
                        <a:t> </a:t>
                      </a:r>
                      <a:r>
                        <a:rPr lang="el-GR" sz="900" b="0" dirty="0">
                          <a:solidFill>
                            <a:schemeClr val="tx2"/>
                          </a:solidFill>
                          <a:effectLst/>
                          <a:latin typeface="+mn-lt"/>
                        </a:rPr>
                        <a:t>Αποτελεσμάτων Χρήσης:</a:t>
                      </a:r>
                      <a:endParaRPr lang="en-US" sz="900" b="0" dirty="0">
                        <a:solidFill>
                          <a:schemeClr val="tx2"/>
                        </a:solidFill>
                        <a:effectLst/>
                        <a:latin typeface="+mn-lt"/>
                      </a:endParaRPr>
                    </a:p>
                    <a:p>
                      <a:pPr marL="136525">
                        <a:spcBef>
                          <a:spcPts val="20"/>
                        </a:spcBef>
                        <a:spcAft>
                          <a:spcPts val="0"/>
                        </a:spcAft>
                      </a:pPr>
                      <a:r>
                        <a:rPr lang="el-GR" sz="900" b="0" spc="5" dirty="0">
                          <a:solidFill>
                            <a:schemeClr val="tx2"/>
                          </a:solidFill>
                          <a:effectLst/>
                          <a:latin typeface="+mn-lt"/>
                        </a:rPr>
                        <a:t>Αρχής</a:t>
                      </a:r>
                      <a:r>
                        <a:rPr lang="el-GR" sz="900" b="0" dirty="0">
                          <a:solidFill>
                            <a:schemeClr val="tx2"/>
                          </a:solidFill>
                          <a:effectLst/>
                          <a:latin typeface="+mn-lt"/>
                        </a:rPr>
                        <a:t>.</a:t>
                      </a:r>
                      <a:r>
                        <a:rPr lang="el-GR" sz="900" b="0" spc="-95" dirty="0">
                          <a:solidFill>
                            <a:schemeClr val="tx2"/>
                          </a:solidFill>
                          <a:effectLst/>
                          <a:latin typeface="+mn-lt"/>
                        </a:rPr>
                        <a:t> </a:t>
                      </a:r>
                      <a:r>
                        <a:rPr lang="el-GR" sz="900" b="0" dirty="0">
                          <a:solidFill>
                            <a:schemeClr val="tx2"/>
                          </a:solidFill>
                          <a:effectLst/>
                          <a:latin typeface="+mn-lt"/>
                        </a:rPr>
                        <a:t>Αποθέματα έτοιμων προϊόντων          </a:t>
                      </a:r>
                      <a:r>
                        <a:rPr lang="el-GR" sz="900" b="0" dirty="0" smtClean="0">
                          <a:solidFill>
                            <a:schemeClr val="tx2"/>
                          </a:solidFill>
                          <a:effectLst/>
                          <a:latin typeface="+mn-lt"/>
                        </a:rPr>
                        <a:t>       </a:t>
                      </a:r>
                      <a:r>
                        <a:rPr lang="el-GR" sz="900" b="0" spc="165" dirty="0" smtClean="0">
                          <a:solidFill>
                            <a:schemeClr val="tx2"/>
                          </a:solidFill>
                          <a:effectLst/>
                          <a:latin typeface="+mn-lt"/>
                        </a:rPr>
                        <a:t> </a:t>
                      </a:r>
                      <a:r>
                        <a:rPr lang="el-GR" sz="900" b="0" dirty="0">
                          <a:solidFill>
                            <a:schemeClr val="tx2"/>
                          </a:solidFill>
                          <a:effectLst/>
                          <a:latin typeface="+mn-lt"/>
                        </a:rPr>
                        <a:t>$</a:t>
                      </a:r>
                      <a:r>
                        <a:rPr lang="el-GR" sz="900" b="0" spc="155" dirty="0">
                          <a:solidFill>
                            <a:schemeClr val="tx2"/>
                          </a:solidFill>
                          <a:effectLst/>
                          <a:latin typeface="+mn-lt"/>
                        </a:rPr>
                        <a:t> </a:t>
                      </a:r>
                      <a:r>
                        <a:rPr lang="el-GR" sz="900" b="0" dirty="0">
                          <a:solidFill>
                            <a:schemeClr val="tx2"/>
                          </a:solidFill>
                          <a:effectLst/>
                          <a:latin typeface="+mn-lt"/>
                        </a:rPr>
                        <a:t>52,000</a:t>
                      </a:r>
                      <a:endParaRPr lang="en-US" sz="900" b="0" dirty="0">
                        <a:solidFill>
                          <a:schemeClr val="tx2"/>
                        </a:solidFill>
                        <a:effectLst/>
                        <a:latin typeface="+mn-lt"/>
                      </a:endParaRPr>
                    </a:p>
                    <a:p>
                      <a:pPr marL="34290" marR="33020" algn="ctr">
                        <a:lnSpc>
                          <a:spcPts val="1000"/>
                        </a:lnSpc>
                        <a:spcAft>
                          <a:spcPts val="0"/>
                        </a:spcAft>
                      </a:pPr>
                      <a:r>
                        <a:rPr lang="el-GR" sz="900" b="0" dirty="0">
                          <a:solidFill>
                            <a:schemeClr val="tx2"/>
                          </a:solidFill>
                          <a:effectLst/>
                          <a:latin typeface="+mn-lt"/>
                        </a:rPr>
                        <a:t>+</a:t>
                      </a:r>
                      <a:r>
                        <a:rPr lang="el-GR" sz="900" b="0" spc="-170" dirty="0">
                          <a:solidFill>
                            <a:schemeClr val="tx2"/>
                          </a:solidFill>
                          <a:effectLst/>
                          <a:latin typeface="+mn-lt"/>
                        </a:rPr>
                        <a:t> </a:t>
                      </a:r>
                      <a:r>
                        <a:rPr lang="el-GR" sz="900" b="0" u="sng" spc="-10" dirty="0">
                          <a:solidFill>
                            <a:schemeClr val="tx2"/>
                          </a:solidFill>
                          <a:effectLst/>
                          <a:uFill>
                            <a:solidFill>
                              <a:srgbClr val="363435"/>
                            </a:solidFill>
                          </a:uFill>
                          <a:latin typeface="+mn-lt"/>
                        </a:rPr>
                        <a:t>Κόστος παραχθέντων αγαθών</a:t>
                      </a:r>
                      <a:r>
                        <a:rPr lang="el-GR" sz="900" b="0" u="sng" dirty="0">
                          <a:solidFill>
                            <a:schemeClr val="tx2"/>
                          </a:solidFill>
                          <a:effectLst/>
                          <a:uFill>
                            <a:solidFill>
                              <a:srgbClr val="363435"/>
                            </a:solidFill>
                          </a:uFill>
                          <a:latin typeface="+mn-lt"/>
                        </a:rPr>
                        <a:t>   </a:t>
                      </a:r>
                      <a:r>
                        <a:rPr lang="el-GR" sz="900" b="0" u="sng" spc="120" dirty="0">
                          <a:solidFill>
                            <a:schemeClr val="tx2"/>
                          </a:solidFill>
                          <a:effectLst/>
                          <a:uFill>
                            <a:solidFill>
                              <a:srgbClr val="363435"/>
                            </a:solidFill>
                          </a:uFill>
                          <a:latin typeface="+mn-lt"/>
                        </a:rPr>
                        <a:t> </a:t>
                      </a:r>
                      <a:r>
                        <a:rPr lang="el-GR" sz="900" b="0" dirty="0">
                          <a:solidFill>
                            <a:schemeClr val="tx2"/>
                          </a:solidFill>
                          <a:effectLst/>
                          <a:latin typeface="+mn-lt"/>
                        </a:rPr>
                        <a:t>      </a:t>
                      </a:r>
                      <a:r>
                        <a:rPr lang="el-GR" sz="900" b="0" spc="115" dirty="0">
                          <a:solidFill>
                            <a:schemeClr val="tx2"/>
                          </a:solidFill>
                          <a:effectLst/>
                          <a:latin typeface="+mn-lt"/>
                        </a:rPr>
                        <a:t> </a:t>
                      </a:r>
                      <a:r>
                        <a:rPr lang="el-GR" sz="900" b="0" spc="115" dirty="0" smtClean="0">
                          <a:solidFill>
                            <a:schemeClr val="tx2"/>
                          </a:solidFill>
                          <a:effectLst/>
                          <a:latin typeface="+mn-lt"/>
                        </a:rPr>
                        <a:t>            </a:t>
                      </a:r>
                      <a:r>
                        <a:rPr lang="el-GR" sz="900" b="0" u="sng" spc="135" dirty="0" smtClean="0">
                          <a:solidFill>
                            <a:schemeClr val="tx2"/>
                          </a:solidFill>
                          <a:effectLst/>
                          <a:uFill>
                            <a:solidFill>
                              <a:srgbClr val="363435"/>
                            </a:solidFill>
                          </a:uFill>
                          <a:latin typeface="+mn-lt"/>
                        </a:rPr>
                        <a:t> </a:t>
                      </a:r>
                      <a:r>
                        <a:rPr lang="el-GR" sz="900" b="0" u="sng" dirty="0">
                          <a:solidFill>
                            <a:schemeClr val="tx2"/>
                          </a:solidFill>
                          <a:effectLst/>
                          <a:uFill>
                            <a:solidFill>
                              <a:srgbClr val="363435"/>
                            </a:solidFill>
                          </a:uFill>
                          <a:latin typeface="+mn-lt"/>
                        </a:rPr>
                        <a:t>144,000</a:t>
                      </a:r>
                      <a:endParaRPr lang="en-US" sz="900" b="0" dirty="0">
                        <a:solidFill>
                          <a:schemeClr val="tx2"/>
                        </a:solidFill>
                        <a:effectLst/>
                        <a:latin typeface="+mn-lt"/>
                      </a:endParaRPr>
                    </a:p>
                    <a:p>
                      <a:pPr marL="34290" marR="33020" algn="ctr">
                        <a:spcAft>
                          <a:spcPts val="0"/>
                        </a:spcAft>
                      </a:pPr>
                      <a:r>
                        <a:rPr lang="el-GR" sz="900" b="0" dirty="0">
                          <a:solidFill>
                            <a:schemeClr val="tx2"/>
                          </a:solidFill>
                          <a:effectLst/>
                          <a:latin typeface="+mn-lt"/>
                        </a:rPr>
                        <a:t>=</a:t>
                      </a:r>
                      <a:r>
                        <a:rPr lang="el-GR" sz="900" b="0" spc="-55" dirty="0">
                          <a:solidFill>
                            <a:schemeClr val="tx2"/>
                          </a:solidFill>
                          <a:effectLst/>
                          <a:latin typeface="+mn-lt"/>
                        </a:rPr>
                        <a:t> </a:t>
                      </a:r>
                      <a:r>
                        <a:rPr lang="el-GR" sz="900" b="0" spc="-10" dirty="0">
                          <a:solidFill>
                            <a:schemeClr val="tx2"/>
                          </a:solidFill>
                          <a:effectLst/>
                          <a:latin typeface="+mn-lt"/>
                        </a:rPr>
                        <a:t>Κόστος αγαθών διαθέσιμων προς πώληση</a:t>
                      </a:r>
                      <a:r>
                        <a:rPr lang="el-GR" sz="900" b="0" dirty="0">
                          <a:solidFill>
                            <a:schemeClr val="tx2"/>
                          </a:solidFill>
                          <a:effectLst/>
                          <a:latin typeface="+mn-lt"/>
                        </a:rPr>
                        <a:t>       </a:t>
                      </a:r>
                      <a:r>
                        <a:rPr lang="el-GR" sz="900" b="0" dirty="0" smtClean="0">
                          <a:solidFill>
                            <a:schemeClr val="tx2"/>
                          </a:solidFill>
                          <a:effectLst/>
                          <a:latin typeface="+mn-lt"/>
                        </a:rPr>
                        <a:t> </a:t>
                      </a:r>
                      <a:r>
                        <a:rPr lang="el-GR" sz="900" b="0" spc="200" dirty="0" smtClean="0">
                          <a:solidFill>
                            <a:schemeClr val="tx2"/>
                          </a:solidFill>
                          <a:effectLst/>
                          <a:latin typeface="+mn-lt"/>
                        </a:rPr>
                        <a:t> </a:t>
                      </a:r>
                      <a:r>
                        <a:rPr lang="el-GR" sz="900" b="0" dirty="0">
                          <a:solidFill>
                            <a:schemeClr val="tx2"/>
                          </a:solidFill>
                          <a:effectLst/>
                          <a:latin typeface="+mn-lt"/>
                        </a:rPr>
                        <a:t>$196,000</a:t>
                      </a:r>
                      <a:endParaRPr lang="en-US" sz="900" b="0" dirty="0">
                        <a:solidFill>
                          <a:schemeClr val="tx2"/>
                        </a:solidFill>
                        <a:effectLst/>
                        <a:latin typeface="+mn-lt"/>
                      </a:endParaRPr>
                    </a:p>
                    <a:p>
                      <a:pPr marL="34290" marR="33020" algn="ctr">
                        <a:lnSpc>
                          <a:spcPts val="1000"/>
                        </a:lnSpc>
                        <a:spcAft>
                          <a:spcPts val="0"/>
                        </a:spcAft>
                      </a:pPr>
                      <a:r>
                        <a:rPr lang="el-GR" sz="900" b="0" dirty="0" smtClean="0">
                          <a:solidFill>
                            <a:schemeClr val="tx2"/>
                          </a:solidFill>
                          <a:effectLst/>
                          <a:latin typeface="+mn-lt"/>
                        </a:rPr>
                        <a:t>–</a:t>
                      </a:r>
                      <a:r>
                        <a:rPr lang="el-GR" sz="900" b="0" u="sng" dirty="0" smtClean="0">
                          <a:solidFill>
                            <a:schemeClr val="tx2"/>
                          </a:solidFill>
                          <a:effectLst/>
                          <a:uFill>
                            <a:solidFill>
                              <a:srgbClr val="363435"/>
                            </a:solidFill>
                          </a:uFill>
                          <a:latin typeface="+mn-lt"/>
                        </a:rPr>
                        <a:t>Αποθέματα </a:t>
                      </a:r>
                      <a:r>
                        <a:rPr lang="el-GR" sz="900" b="0" u="sng" dirty="0">
                          <a:solidFill>
                            <a:schemeClr val="tx2"/>
                          </a:solidFill>
                          <a:effectLst/>
                          <a:uFill>
                            <a:solidFill>
                              <a:srgbClr val="363435"/>
                            </a:solidFill>
                          </a:uFill>
                          <a:latin typeface="+mn-lt"/>
                        </a:rPr>
                        <a:t>έτοιμων προϊόντων </a:t>
                      </a:r>
                      <a:r>
                        <a:rPr lang="el-GR" sz="900" b="0" u="sng" dirty="0" smtClean="0">
                          <a:solidFill>
                            <a:schemeClr val="tx2"/>
                          </a:solidFill>
                          <a:effectLst/>
                          <a:uFill>
                            <a:solidFill>
                              <a:srgbClr val="363435"/>
                            </a:solidFill>
                          </a:uFill>
                          <a:latin typeface="+mn-lt"/>
                        </a:rPr>
                        <a:t>τέλους</a:t>
                      </a:r>
                      <a:r>
                        <a:rPr lang="el-GR" sz="900" b="0" u="sng" spc="205" dirty="0" smtClean="0">
                          <a:solidFill>
                            <a:schemeClr val="tx2"/>
                          </a:solidFill>
                          <a:effectLst/>
                          <a:uFill>
                            <a:solidFill>
                              <a:srgbClr val="363435"/>
                            </a:solidFill>
                          </a:uFill>
                          <a:latin typeface="+mn-lt"/>
                        </a:rPr>
                        <a:t> </a:t>
                      </a:r>
                      <a:r>
                        <a:rPr lang="el-GR" sz="900" b="0" dirty="0" smtClean="0">
                          <a:solidFill>
                            <a:schemeClr val="tx2"/>
                          </a:solidFill>
                          <a:effectLst/>
                          <a:latin typeface="+mn-lt"/>
                        </a:rPr>
                        <a:t>       </a:t>
                      </a:r>
                      <a:r>
                        <a:rPr lang="el-GR" sz="900" b="0" spc="70" dirty="0" smtClean="0">
                          <a:solidFill>
                            <a:schemeClr val="tx2"/>
                          </a:solidFill>
                          <a:effectLst/>
                          <a:latin typeface="+mn-lt"/>
                        </a:rPr>
                        <a:t>    </a:t>
                      </a:r>
                      <a:r>
                        <a:rPr lang="el-GR" sz="900" b="0" u="sng" dirty="0" smtClean="0">
                          <a:solidFill>
                            <a:schemeClr val="tx2"/>
                          </a:solidFill>
                          <a:effectLst/>
                          <a:uFill>
                            <a:solidFill>
                              <a:srgbClr val="363435"/>
                            </a:solidFill>
                          </a:uFill>
                          <a:latin typeface="+mn-lt"/>
                        </a:rPr>
                        <a:t>   </a:t>
                      </a:r>
                      <a:r>
                        <a:rPr lang="el-GR" sz="900" b="0" u="sng" spc="35" dirty="0" smtClean="0">
                          <a:solidFill>
                            <a:schemeClr val="tx2"/>
                          </a:solidFill>
                          <a:effectLst/>
                          <a:uFill>
                            <a:solidFill>
                              <a:srgbClr val="363435"/>
                            </a:solidFill>
                          </a:uFill>
                          <a:latin typeface="+mn-lt"/>
                        </a:rPr>
                        <a:t> </a:t>
                      </a:r>
                      <a:r>
                        <a:rPr lang="el-GR" sz="900" b="0" u="sng" dirty="0">
                          <a:solidFill>
                            <a:schemeClr val="tx2"/>
                          </a:solidFill>
                          <a:effectLst/>
                          <a:uFill>
                            <a:solidFill>
                              <a:srgbClr val="363435"/>
                            </a:solidFill>
                          </a:uFill>
                          <a:latin typeface="+mn-lt"/>
                        </a:rPr>
                        <a:t>78,000</a:t>
                      </a:r>
                      <a:endParaRPr lang="en-US" sz="900" b="0" dirty="0">
                        <a:solidFill>
                          <a:schemeClr val="tx2"/>
                        </a:solidFill>
                        <a:effectLst/>
                        <a:latin typeface="+mn-lt"/>
                      </a:endParaRPr>
                    </a:p>
                    <a:p>
                      <a:pPr marL="32385" marR="31115" algn="ctr">
                        <a:spcBef>
                          <a:spcPts val="200"/>
                        </a:spcBef>
                        <a:spcAft>
                          <a:spcPts val="0"/>
                        </a:spcAft>
                      </a:pPr>
                      <a:r>
                        <a:rPr lang="el-GR" sz="900" b="0" dirty="0">
                          <a:solidFill>
                            <a:schemeClr val="tx2"/>
                          </a:solidFill>
                          <a:effectLst/>
                          <a:latin typeface="+mn-lt"/>
                        </a:rPr>
                        <a:t>=</a:t>
                      </a:r>
                      <a:r>
                        <a:rPr lang="el-GR" sz="900" b="0" spc="-55" dirty="0">
                          <a:solidFill>
                            <a:schemeClr val="tx2"/>
                          </a:solidFill>
                          <a:effectLst/>
                          <a:latin typeface="+mn-lt"/>
                        </a:rPr>
                        <a:t> </a:t>
                      </a:r>
                      <a:r>
                        <a:rPr lang="el-GR" sz="900" b="0" spc="-10" dirty="0">
                          <a:solidFill>
                            <a:schemeClr val="tx2"/>
                          </a:solidFill>
                          <a:effectLst/>
                          <a:latin typeface="+mn-lt"/>
                        </a:rPr>
                        <a:t>Κόστος πωληθέντων αγαθών</a:t>
                      </a:r>
                      <a:r>
                        <a:rPr lang="el-GR" sz="900" b="0" dirty="0">
                          <a:solidFill>
                            <a:schemeClr val="tx2"/>
                          </a:solidFill>
                          <a:effectLst/>
                          <a:latin typeface="+mn-lt"/>
                        </a:rPr>
                        <a:t>                           </a:t>
                      </a:r>
                      <a:r>
                        <a:rPr lang="el-GR" sz="900" b="0" dirty="0" smtClean="0">
                          <a:solidFill>
                            <a:schemeClr val="tx2"/>
                          </a:solidFill>
                          <a:effectLst/>
                          <a:latin typeface="+mn-lt"/>
                        </a:rPr>
                        <a:t>  </a:t>
                      </a:r>
                      <a:r>
                        <a:rPr lang="el-GR" sz="900" b="0" spc="110" dirty="0" smtClean="0">
                          <a:solidFill>
                            <a:schemeClr val="tx2"/>
                          </a:solidFill>
                          <a:effectLst/>
                          <a:latin typeface="+mn-lt"/>
                        </a:rPr>
                        <a:t> </a:t>
                      </a:r>
                      <a:r>
                        <a:rPr lang="el-GR" sz="900" b="0" dirty="0">
                          <a:solidFill>
                            <a:schemeClr val="tx2"/>
                          </a:solidFill>
                          <a:effectLst/>
                          <a:latin typeface="+mn-lt"/>
                        </a:rPr>
                        <a:t>$118,000</a:t>
                      </a:r>
                      <a:endParaRPr lang="en-US" sz="900" b="0" dirty="0">
                        <a:solidFill>
                          <a:schemeClr val="tx2"/>
                        </a:solidFill>
                        <a:effectLst/>
                        <a:latin typeface="+mn-lt"/>
                      </a:endParaRPr>
                    </a:p>
                    <a:p>
                      <a:pPr>
                        <a:lnSpc>
                          <a:spcPts val="1000"/>
                        </a:lnSpc>
                        <a:spcBef>
                          <a:spcPts val="50"/>
                        </a:spcBef>
                        <a:spcAft>
                          <a:spcPts val="0"/>
                        </a:spcAft>
                      </a:pPr>
                      <a:r>
                        <a:rPr lang="el-GR" sz="900" b="0" dirty="0">
                          <a:solidFill>
                            <a:schemeClr val="tx2"/>
                          </a:solidFill>
                          <a:effectLst/>
                          <a:latin typeface="+mn-lt"/>
                        </a:rPr>
                        <a:t> </a:t>
                      </a:r>
                      <a:endParaRPr lang="en-US" sz="900" b="0" dirty="0">
                        <a:solidFill>
                          <a:schemeClr val="tx2"/>
                        </a:solidFill>
                        <a:effectLst/>
                        <a:latin typeface="+mn-lt"/>
                      </a:endParaRPr>
                    </a:p>
                    <a:p>
                      <a:pPr marL="134620">
                        <a:spcAft>
                          <a:spcPts val="0"/>
                        </a:spcAft>
                      </a:pPr>
                      <a:r>
                        <a:rPr lang="el-GR" sz="900" b="0" dirty="0">
                          <a:solidFill>
                            <a:schemeClr val="tx2"/>
                          </a:solidFill>
                          <a:effectLst/>
                          <a:latin typeface="+mn-lt"/>
                        </a:rPr>
                        <a:t>Ισολογισμός:</a:t>
                      </a:r>
                      <a:r>
                        <a:rPr lang="el-GR" sz="900" b="0" spc="-95" dirty="0">
                          <a:solidFill>
                            <a:schemeClr val="tx2"/>
                          </a:solidFill>
                          <a:effectLst/>
                          <a:latin typeface="+mn-lt"/>
                        </a:rPr>
                        <a:t> </a:t>
                      </a:r>
                      <a:r>
                        <a:rPr lang="el-GR" sz="900" b="0" dirty="0">
                          <a:solidFill>
                            <a:schemeClr val="tx2"/>
                          </a:solidFill>
                          <a:effectLst/>
                          <a:latin typeface="+mn-lt"/>
                        </a:rPr>
                        <a:t>*</a:t>
                      </a:r>
                      <a:endParaRPr lang="en-US" sz="900" b="0" dirty="0">
                        <a:solidFill>
                          <a:schemeClr val="tx2"/>
                        </a:solidFill>
                        <a:effectLst/>
                        <a:latin typeface="+mn-lt"/>
                      </a:endParaRPr>
                    </a:p>
                    <a:p>
                      <a:pPr marL="134620">
                        <a:lnSpc>
                          <a:spcPts val="900"/>
                        </a:lnSpc>
                        <a:spcAft>
                          <a:spcPts val="0"/>
                        </a:spcAft>
                      </a:pPr>
                      <a:r>
                        <a:rPr lang="el-GR" sz="900" b="0" spc="-30" dirty="0">
                          <a:solidFill>
                            <a:schemeClr val="tx2"/>
                          </a:solidFill>
                          <a:effectLst/>
                          <a:latin typeface="+mn-lt"/>
                        </a:rPr>
                        <a:t>Αποθέματα έτοιμων προϊόντων</a:t>
                      </a:r>
                      <a:r>
                        <a:rPr lang="el-GR" sz="900" b="0" dirty="0">
                          <a:solidFill>
                            <a:schemeClr val="tx2"/>
                          </a:solidFill>
                          <a:effectLst/>
                          <a:latin typeface="+mn-lt"/>
                        </a:rPr>
                        <a:t>,</a:t>
                      </a:r>
                      <a:r>
                        <a:rPr lang="el-GR" sz="900" b="0" spc="-15" dirty="0">
                          <a:solidFill>
                            <a:schemeClr val="tx2"/>
                          </a:solidFill>
                          <a:effectLst/>
                          <a:latin typeface="+mn-lt"/>
                        </a:rPr>
                        <a:t> </a:t>
                      </a:r>
                      <a:r>
                        <a:rPr lang="el-GR" sz="900" b="0" dirty="0" smtClean="0">
                          <a:solidFill>
                            <a:schemeClr val="tx2"/>
                          </a:solidFill>
                          <a:effectLst/>
                          <a:latin typeface="+mn-lt"/>
                        </a:rPr>
                        <a:t>τέλους                     $</a:t>
                      </a:r>
                      <a:r>
                        <a:rPr lang="el-GR" sz="900" b="0" spc="155" dirty="0" smtClean="0">
                          <a:solidFill>
                            <a:schemeClr val="tx2"/>
                          </a:solidFill>
                          <a:effectLst/>
                          <a:latin typeface="+mn-lt"/>
                        </a:rPr>
                        <a:t> </a:t>
                      </a:r>
                      <a:r>
                        <a:rPr lang="el-GR" sz="900" b="0" dirty="0">
                          <a:solidFill>
                            <a:schemeClr val="tx2"/>
                          </a:solidFill>
                          <a:effectLst/>
                          <a:latin typeface="+mn-lt"/>
                        </a:rPr>
                        <a:t>78,000</a:t>
                      </a:r>
                      <a:endParaRPr lang="en-US" sz="900" b="0" dirty="0">
                        <a:solidFill>
                          <a:schemeClr val="tx2"/>
                        </a:solidFill>
                        <a:effectLst/>
                        <a:latin typeface="+mn-lt"/>
                      </a:endParaRPr>
                    </a:p>
                    <a:p>
                      <a:pPr marL="140970" marR="560070" indent="-40640">
                        <a:lnSpc>
                          <a:spcPct val="115000"/>
                        </a:lnSpc>
                        <a:spcBef>
                          <a:spcPts val="285"/>
                        </a:spcBef>
                        <a:spcAft>
                          <a:spcPts val="0"/>
                        </a:spcAft>
                      </a:pPr>
                      <a:r>
                        <a:rPr lang="en-US" sz="900" b="0" dirty="0" smtClean="0">
                          <a:solidFill>
                            <a:schemeClr val="tx2"/>
                          </a:solidFill>
                          <a:effectLst/>
                          <a:latin typeface="+mn-lt"/>
                        </a:rPr>
                        <a:t>*</a:t>
                      </a:r>
                      <a:r>
                        <a:rPr lang="el-GR" sz="900" b="0" dirty="0" smtClean="0">
                          <a:solidFill>
                            <a:schemeClr val="tx2"/>
                          </a:solidFill>
                          <a:effectLst/>
                          <a:latin typeface="+mn-lt"/>
                        </a:rPr>
                        <a:t>Ο </a:t>
                      </a:r>
                      <a:r>
                        <a:rPr lang="en-US" sz="900" b="0" dirty="0" err="1" smtClean="0">
                          <a:solidFill>
                            <a:schemeClr val="tx2"/>
                          </a:solidFill>
                          <a:effectLst/>
                          <a:latin typeface="+mn-lt"/>
                        </a:rPr>
                        <a:t>Ισολογισμός</a:t>
                      </a:r>
                      <a:r>
                        <a:rPr lang="el-GR" sz="900" b="0" dirty="0" smtClean="0">
                          <a:solidFill>
                            <a:schemeClr val="tx2"/>
                          </a:solidFill>
                          <a:effectLst/>
                          <a:latin typeface="+mn-lt"/>
                        </a:rPr>
                        <a:t> θα εμφανίζει τα ακόλουθα</a:t>
                      </a:r>
                      <a:r>
                        <a:rPr lang="en-US" sz="900" b="0" dirty="0" smtClean="0">
                          <a:solidFill>
                            <a:schemeClr val="tx2"/>
                          </a:solidFill>
                          <a:effectLst/>
                          <a:latin typeface="+mn-lt"/>
                        </a:rPr>
                        <a:t>:</a:t>
                      </a:r>
                      <a:endParaRPr lang="en-US" sz="900" b="0" dirty="0">
                        <a:solidFill>
                          <a:schemeClr val="tx2"/>
                        </a:solidFill>
                        <a:effectLst/>
                        <a:latin typeface="+mn-lt"/>
                      </a:endParaRPr>
                    </a:p>
                    <a:p>
                      <a:pPr marL="140970">
                        <a:spcBef>
                          <a:spcPts val="5"/>
                        </a:spcBef>
                        <a:spcAft>
                          <a:spcPts val="0"/>
                        </a:spcAft>
                      </a:pPr>
                      <a:r>
                        <a:rPr lang="el-GR" sz="900" b="0" dirty="0" smtClean="0">
                          <a:solidFill>
                            <a:schemeClr val="tx2"/>
                          </a:solidFill>
                          <a:effectLst/>
                          <a:latin typeface="+mn-lt"/>
                        </a:rPr>
                        <a:t>Αποθέματα υλικών</a:t>
                      </a:r>
                      <a:r>
                        <a:rPr lang="en-US" sz="900" b="0" dirty="0" smtClean="0">
                          <a:solidFill>
                            <a:schemeClr val="tx2"/>
                          </a:solidFill>
                          <a:effectLst/>
                          <a:latin typeface="+mn-lt"/>
                        </a:rPr>
                        <a:t>,</a:t>
                      </a:r>
                      <a:r>
                        <a:rPr lang="en-US" sz="900" b="0" spc="5" dirty="0" smtClean="0">
                          <a:solidFill>
                            <a:schemeClr val="tx2"/>
                          </a:solidFill>
                          <a:effectLst/>
                          <a:latin typeface="+mn-lt"/>
                        </a:rPr>
                        <a:t> </a:t>
                      </a:r>
                      <a:r>
                        <a:rPr lang="el-GR" sz="900" b="0" dirty="0" smtClean="0">
                          <a:solidFill>
                            <a:schemeClr val="tx2"/>
                          </a:solidFill>
                          <a:effectLst/>
                          <a:latin typeface="+mn-lt"/>
                        </a:rPr>
                        <a:t>τέλους </a:t>
                      </a:r>
                      <a:endParaRPr lang="en-US" sz="900" b="0" dirty="0">
                        <a:solidFill>
                          <a:schemeClr val="tx2"/>
                        </a:solidFill>
                        <a:effectLst/>
                        <a:latin typeface="+mn-lt"/>
                      </a:endParaRPr>
                    </a:p>
                    <a:p>
                      <a:pPr marL="137160">
                        <a:spcBef>
                          <a:spcPts val="135"/>
                        </a:spcBef>
                        <a:spcAft>
                          <a:spcPts val="0"/>
                        </a:spcAft>
                      </a:pPr>
                      <a:r>
                        <a:rPr lang="el-GR" sz="900" b="0" spc="-25" dirty="0" smtClean="0">
                          <a:solidFill>
                            <a:schemeClr val="tx2"/>
                          </a:solidFill>
                          <a:effectLst/>
                          <a:latin typeface="+mn-lt"/>
                        </a:rPr>
                        <a:t>Αποθέματα ημικατεργασμένων</a:t>
                      </a:r>
                      <a:r>
                        <a:rPr lang="en-US" sz="900" b="0" dirty="0" smtClean="0">
                          <a:solidFill>
                            <a:schemeClr val="tx2"/>
                          </a:solidFill>
                          <a:effectLst/>
                          <a:latin typeface="+mn-lt"/>
                        </a:rPr>
                        <a:t>,</a:t>
                      </a:r>
                      <a:r>
                        <a:rPr lang="en-US" sz="900" b="0" spc="5" dirty="0" smtClean="0">
                          <a:solidFill>
                            <a:schemeClr val="tx2"/>
                          </a:solidFill>
                          <a:effectLst/>
                          <a:latin typeface="+mn-lt"/>
                        </a:rPr>
                        <a:t> </a:t>
                      </a:r>
                      <a:r>
                        <a:rPr lang="el-GR" sz="900" b="0" dirty="0" smtClean="0">
                          <a:solidFill>
                            <a:schemeClr val="tx2"/>
                          </a:solidFill>
                          <a:effectLst/>
                          <a:latin typeface="+mn-lt"/>
                        </a:rPr>
                        <a:t>τέλους </a:t>
                      </a:r>
                      <a:endParaRPr lang="en-US" sz="900" b="0" dirty="0">
                        <a:solidFill>
                          <a:schemeClr val="tx2"/>
                        </a:solidFill>
                        <a:effectLst/>
                        <a:latin typeface="+mn-lt"/>
                        <a:ea typeface="Times New Roman" panose="02020603050405020304" pitchFamily="18" charset="0"/>
                      </a:endParaRPr>
                    </a:p>
                  </a:txBody>
                  <a:tcPr marL="0" marR="0" marT="0" marB="0">
                    <a:solidFill>
                      <a:schemeClr val="accent5"/>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76200" y="0"/>
            <a:ext cx="8763000" cy="1066800"/>
          </a:xfrm>
        </p:spPr>
        <p:txBody>
          <a:bodyPr/>
          <a:lstStyle/>
          <a:p>
            <a:r>
              <a:rPr lang="el-GR" altLang="en-US" dirty="0">
                <a:ea typeface="Arial Unicode MS" panose="020B0604020202020204" pitchFamily="34" charset="-128"/>
              </a:rPr>
              <a:t>Κατάσταση Κόστους </a:t>
            </a:r>
            <a:r>
              <a:rPr lang="el-GR" altLang="en-US" dirty="0" smtClean="0">
                <a:ea typeface="Arial Unicode MS" panose="020B0604020202020204" pitchFamily="34" charset="-128"/>
              </a:rPr>
              <a:t>Παραχθέντων Προϊόντων</a:t>
            </a:r>
            <a:endParaRPr lang="en-US" altLang="en-US" dirty="0" smtClean="0"/>
          </a:p>
        </p:txBody>
      </p:sp>
      <p:sp>
        <p:nvSpPr>
          <p:cNvPr id="3" name="Content Placeholder 2"/>
          <p:cNvSpPr>
            <a:spLocks noGrp="1"/>
          </p:cNvSpPr>
          <p:nvPr>
            <p:ph idx="1"/>
          </p:nvPr>
        </p:nvSpPr>
        <p:spPr>
          <a:xfrm>
            <a:off x="304800" y="1219200"/>
            <a:ext cx="8534400" cy="5181600"/>
          </a:xfrm>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Το κόστος </a:t>
            </a:r>
            <a:r>
              <a:rPr lang="el-GR" altLang="en-US" dirty="0" smtClean="0">
                <a:latin typeface="Tw Cen MT" panose="020B0602020104020603" pitchFamily="34" charset="0"/>
                <a:cs typeface="Times New Roman" panose="02020603050405020304" pitchFamily="18" charset="0"/>
              </a:rPr>
              <a:t>παραχθέντων </a:t>
            </a:r>
            <a:r>
              <a:rPr lang="el-GR" altLang="en-US" dirty="0" smtClean="0">
                <a:latin typeface="Tw Cen MT" panose="020B0602020104020603" pitchFamily="34" charset="0"/>
                <a:cs typeface="Times New Roman" panose="02020603050405020304" pitchFamily="18" charset="0"/>
              </a:rPr>
              <a:t>προϊόντων </a:t>
            </a:r>
            <a:r>
              <a:rPr lang="el-GR" altLang="en-US" dirty="0">
                <a:latin typeface="Tw Cen MT" panose="020B0602020104020603" pitchFamily="34" charset="0"/>
                <a:cs typeface="Times New Roman" panose="02020603050405020304" pitchFamily="18" charset="0"/>
              </a:rPr>
              <a:t>υπολογίζεται </a:t>
            </a:r>
            <a:r>
              <a:rPr lang="el-GR" altLang="en-US" dirty="0" smtClean="0">
                <a:latin typeface="Tw Cen MT" panose="020B0602020104020603" pitchFamily="34" charset="0"/>
                <a:cs typeface="Times New Roman" panose="02020603050405020304" pitchFamily="18" charset="0"/>
              </a:rPr>
              <a:t>στην </a:t>
            </a:r>
            <a:r>
              <a:rPr lang="el-GR" altLang="en-US" b="1" dirty="0" smtClean="0">
                <a:solidFill>
                  <a:srgbClr val="275CAE"/>
                </a:solidFill>
                <a:latin typeface="Tw Cen MT" panose="020B0602020104020603" pitchFamily="34" charset="0"/>
                <a:cs typeface="Times New Roman" panose="02020603050405020304" pitchFamily="18" charset="0"/>
              </a:rPr>
              <a:t>κατάσταση κόστους </a:t>
            </a:r>
            <a:r>
              <a:rPr lang="el-GR" altLang="en-US" b="1" dirty="0" smtClean="0">
                <a:solidFill>
                  <a:srgbClr val="275CAE"/>
                </a:solidFill>
                <a:latin typeface="Tw Cen MT" panose="020B0602020104020603" pitchFamily="34" charset="0"/>
                <a:cs typeface="Times New Roman" panose="02020603050405020304" pitchFamily="18" charset="0"/>
              </a:rPr>
              <a:t>παραχθέντων</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η οποία συνοψίζει τη ροή </a:t>
            </a:r>
            <a:r>
              <a:rPr lang="el-GR" altLang="en-US" dirty="0" smtClean="0">
                <a:latin typeface="Tw Cen MT" panose="020B0602020104020603" pitchFamily="34" charset="0"/>
                <a:cs typeface="Times New Roman" panose="02020603050405020304" pitchFamily="18" charset="0"/>
              </a:rPr>
              <a:t>όλου του κόστους παραγωγής που πραγματοποιήθηκε </a:t>
            </a:r>
            <a:r>
              <a:rPr lang="el-GR" altLang="en-US" dirty="0">
                <a:latin typeface="Tw Cen MT" panose="020B0602020104020603" pitchFamily="34" charset="0"/>
                <a:cs typeface="Times New Roman" panose="02020603050405020304" pitchFamily="18" charset="0"/>
              </a:rPr>
              <a:t>κατά τη διάρκεια της περιόδου.</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Η επόμενη διαφάνεια </a:t>
            </a:r>
            <a:r>
              <a:rPr lang="el-GR" altLang="en-US" dirty="0" smtClean="0">
                <a:latin typeface="Tw Cen MT" panose="020B0602020104020603" pitchFamily="34" charset="0"/>
                <a:cs typeface="Times New Roman" panose="02020603050405020304" pitchFamily="18" charset="0"/>
              </a:rPr>
              <a:t>παρουσιάζει την </a:t>
            </a:r>
            <a:r>
              <a:rPr lang="el-GR" altLang="en-US" dirty="0">
                <a:solidFill>
                  <a:schemeClr val="accent4"/>
                </a:solidFill>
                <a:latin typeface="Tw Cen MT" panose="020B0602020104020603" pitchFamily="34" charset="0"/>
                <a:cs typeface="Times New Roman" panose="02020603050405020304" pitchFamily="18" charset="0"/>
              </a:rPr>
              <a:t>κατάσταση κόστους παραχθέντων </a:t>
            </a:r>
            <a:r>
              <a:rPr lang="el-GR" altLang="en-US" dirty="0" smtClean="0">
                <a:solidFill>
                  <a:schemeClr val="accent4"/>
                </a:solidFill>
                <a:latin typeface="Tw Cen MT" panose="020B0602020104020603" pitchFamily="34" charset="0"/>
                <a:cs typeface="Times New Roman" panose="02020603050405020304" pitchFamily="18" charset="0"/>
              </a:rPr>
              <a:t>προϊόντων </a:t>
            </a:r>
            <a:r>
              <a:rPr lang="el-GR" altLang="en-US" dirty="0" smtClean="0">
                <a:latin typeface="Tw Cen MT" panose="020B0602020104020603" pitchFamily="34" charset="0"/>
                <a:cs typeface="Times New Roman" panose="02020603050405020304" pitchFamily="18" charset="0"/>
              </a:rPr>
              <a:t>της Choice </a:t>
            </a:r>
            <a:r>
              <a:rPr lang="en-US" altLang="en-US" dirty="0" smtClean="0">
                <a:latin typeface="Tw Cen MT" panose="020B0602020104020603" pitchFamily="34" charset="0"/>
                <a:cs typeface="Times New Roman" panose="02020603050405020304" pitchFamily="18" charset="0"/>
              </a:rPr>
              <a:t>Candy</a:t>
            </a:r>
            <a:r>
              <a:rPr lang="el-GR" altLang="en-US" dirty="0" smtClean="0">
                <a:latin typeface="Tw Cen MT" panose="020B0602020104020603" pitchFamily="34" charset="0"/>
                <a:cs typeface="Times New Roman" panose="02020603050405020304" pitchFamily="18" charset="0"/>
              </a:rPr>
              <a:t> για </a:t>
            </a:r>
            <a:r>
              <a:rPr lang="el-GR" altLang="en-US" dirty="0">
                <a:latin typeface="Tw Cen MT" panose="020B0602020104020603" pitchFamily="34" charset="0"/>
                <a:cs typeface="Times New Roman" panose="02020603050405020304" pitchFamily="18" charset="0"/>
              </a:rPr>
              <a:t>το έτος.</a:t>
            </a:r>
          </a:p>
        </p:txBody>
      </p:sp>
      <p:sp>
        <p:nvSpPr>
          <p:cNvPr id="839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0" y="0"/>
            <a:ext cx="9067800" cy="1066800"/>
          </a:xfrm>
        </p:spPr>
        <p:txBody>
          <a:bodyPr/>
          <a:lstStyle/>
          <a:p>
            <a:pPr algn="ctr"/>
            <a:r>
              <a:rPr lang="el-GR" altLang="en-US" sz="2400" dirty="0">
                <a:ea typeface="Arial Unicode MS" panose="020B0604020202020204" pitchFamily="34" charset="-128"/>
              </a:rPr>
              <a:t>Κατάσταση Κόστους </a:t>
            </a:r>
            <a:r>
              <a:rPr lang="el-GR" altLang="en-US" sz="2400">
                <a:ea typeface="Arial Unicode MS" panose="020B0604020202020204" pitchFamily="34" charset="-128"/>
              </a:rPr>
              <a:t>Παραχθέντων </a:t>
            </a:r>
            <a:r>
              <a:rPr lang="el-GR" altLang="en-US" sz="2400" smtClean="0"/>
              <a:t>και </a:t>
            </a:r>
            <a:r>
              <a:rPr lang="el-GR" altLang="en-US" sz="2400" dirty="0" smtClean="0"/>
              <a:t>Μερική Κατάσταση Αποτελεσμάτων </a:t>
            </a:r>
            <a:r>
              <a:rPr lang="el-GR" altLang="en-US" sz="2400" dirty="0"/>
              <a:t>Χ</a:t>
            </a:r>
            <a:r>
              <a:rPr lang="el-GR" altLang="en-US" sz="2400" dirty="0" smtClean="0"/>
              <a:t>ρήσης</a:t>
            </a:r>
            <a:r>
              <a:rPr altLang="en-US" sz="2400" dirty="0" smtClean="0"/>
              <a:t> </a:t>
            </a:r>
            <a:r>
              <a:rPr lang="el-GR" altLang="en-US" sz="2400" dirty="0">
                <a:ea typeface="Arial Unicode MS" panose="020B0604020202020204" pitchFamily="34" charset="-128"/>
              </a:rPr>
              <a:t>μιας Βιομηχανίας</a:t>
            </a:r>
            <a:endParaRPr altLang="en-US" sz="2400" dirty="0"/>
          </a:p>
        </p:txBody>
      </p:sp>
      <p:sp>
        <p:nvSpPr>
          <p:cNvPr id="8499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1"/>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152400"/>
            <a:ext cx="8305800" cy="914400"/>
          </a:xfrm>
        </p:spPr>
        <p:txBody>
          <a:bodyPr/>
          <a:lstStyle/>
          <a:p>
            <a:pPr algn="ctr"/>
            <a:r>
              <a:rPr lang="el-GR" altLang="en-US" dirty="0">
                <a:ea typeface="Arial Unicode MS" panose="020B0604020202020204" pitchFamily="34" charset="-128"/>
              </a:rPr>
              <a:t>Κατάσταση Κόστους </a:t>
            </a:r>
            <a:r>
              <a:rPr lang="el-GR" altLang="en-US" dirty="0" smtClean="0">
                <a:ea typeface="Arial Unicode MS" panose="020B0604020202020204" pitchFamily="34" charset="-128"/>
              </a:rPr>
              <a:t>Παραχθέντων</a:t>
            </a:r>
            <a:r>
              <a:rPr lang="en-US" altLang="en-US" dirty="0">
                <a:ea typeface="Arial Unicode MS" panose="020B0604020202020204" pitchFamily="34" charset="-128"/>
              </a:rPr>
              <a:t/>
            </a:r>
            <a:br>
              <a:rPr lang="en-US" altLang="en-US" dirty="0">
                <a:ea typeface="Arial Unicode MS" panose="020B0604020202020204" pitchFamily="34" charset="-128"/>
              </a:rPr>
            </a:br>
            <a:r>
              <a:rPr lang="en-US" altLang="en-US" sz="1800" dirty="0">
                <a:ea typeface="Arial Unicode MS" panose="020B0604020202020204" pitchFamily="34" charset="-128"/>
              </a:rPr>
              <a:t>(</a:t>
            </a:r>
            <a:r>
              <a:rPr lang="el-GR" altLang="en-US" sz="1800" dirty="0">
                <a:ea typeface="Arial Unicode MS" panose="020B0604020202020204" pitchFamily="34" charset="-128"/>
              </a:rPr>
              <a:t>διαφάνεια 1 έως </a:t>
            </a:r>
            <a:r>
              <a:rPr lang="en-US" altLang="en-US" sz="1800" dirty="0">
                <a:ea typeface="Arial Unicode MS" panose="020B0604020202020204" pitchFamily="34" charset="-128"/>
              </a:rPr>
              <a:t>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Η κατάσταση κόστους των </a:t>
            </a:r>
            <a:r>
              <a:rPr lang="el-GR" altLang="en-US" dirty="0" smtClean="0">
                <a:latin typeface="Tw Cen MT" panose="020B0602020104020603" pitchFamily="34" charset="0"/>
                <a:cs typeface="Times New Roman" panose="02020603050405020304" pitchFamily="18" charset="0"/>
              </a:rPr>
              <a:t>παραχθέντων προϊόντων </a:t>
            </a:r>
            <a:r>
              <a:rPr lang="el-GR" altLang="en-US" dirty="0">
                <a:latin typeface="Tw Cen MT" panose="020B0602020104020603" pitchFamily="34" charset="0"/>
                <a:cs typeface="Times New Roman" panose="02020603050405020304" pitchFamily="18" charset="0"/>
              </a:rPr>
              <a:t>αναπτύσσεται </a:t>
            </a:r>
            <a:r>
              <a:rPr lang="el-GR" altLang="en-US" dirty="0" smtClean="0">
                <a:latin typeface="Tw Cen MT" panose="020B0602020104020603" pitchFamily="34" charset="0"/>
                <a:cs typeface="Times New Roman" panose="02020603050405020304" pitchFamily="18" charset="0"/>
              </a:rPr>
              <a:t>με τρία βήματα.</a:t>
            </a:r>
            <a:endParaRPr lang="el-GR" altLang="en-US"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Βήμα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1: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Υπολογίστε το κόστος των άμεσων υλικών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600" dirty="0">
                <a:latin typeface="Tw Cen MT" panose="020B0602020104020603" pitchFamily="34" charset="0"/>
                <a:ea typeface="Arial Unicode MS" panose="020B0604020202020204" pitchFamily="34" charset="-128"/>
                <a:cs typeface="Times New Roman" panose="02020603050405020304" pitchFamily="18" charset="0"/>
              </a:rPr>
              <a:t>που χρησιμοποιήθηκαν στη διάρκεια της λογιστικής περιόδου. </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Για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την Candy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Choice, αυτό υπολογίζεται ως εξής.</a:t>
            </a:r>
          </a:p>
        </p:txBody>
      </p:sp>
      <p:sp>
        <p:nvSpPr>
          <p:cNvPr id="860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1878236940"/>
              </p:ext>
            </p:extLst>
          </p:nvPr>
        </p:nvGraphicFramePr>
        <p:xfrm>
          <a:off x="381000" y="4267200"/>
          <a:ext cx="8382000" cy="1969008"/>
        </p:xfrm>
        <a:graphic>
          <a:graphicData uri="http://schemas.openxmlformats.org/drawingml/2006/table">
            <a:tbl>
              <a:tblPr firstRow="1" bandRow="1">
                <a:tableStyleId>{5C22544A-7EE6-4342-B048-85BDC9FD1C3A}</a:tableStyleId>
              </a:tblPr>
              <a:tblGrid>
                <a:gridCol w="1580445"/>
                <a:gridCol w="451555"/>
                <a:gridCol w="3149600"/>
                <a:gridCol w="304800"/>
                <a:gridCol w="2895600"/>
              </a:tblGrid>
              <a:tr h="0">
                <a:tc>
                  <a:txBody>
                    <a:bodyPr/>
                    <a:lstStyle/>
                    <a:p>
                      <a:pPr algn="ctr"/>
                      <a:r>
                        <a:rPr lang="el-GR" sz="1400" b="0" dirty="0" smtClean="0">
                          <a:solidFill>
                            <a:schemeClr val="tx2"/>
                          </a:solidFill>
                        </a:rPr>
                        <a:t>Αποθέματα</a:t>
                      </a:r>
                      <a:r>
                        <a:rPr lang="el-GR" sz="1400" b="0" baseline="0" dirty="0" smtClean="0">
                          <a:solidFill>
                            <a:schemeClr val="tx2"/>
                          </a:solidFill>
                        </a:rPr>
                        <a:t> Υλικών Αρχής</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kern="1200" dirty="0" smtClean="0">
                          <a:solidFill>
                            <a:schemeClr val="tx2"/>
                          </a:solidFill>
                          <a:effectLst/>
                          <a:latin typeface="+mn-lt"/>
                          <a:ea typeface="+mn-ea"/>
                          <a:cs typeface="+mn-cs"/>
                        </a:rPr>
                        <a:t>Αγορασμένα Άμεσα Υλικά</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kern="1200" dirty="0" smtClean="0">
                          <a:solidFill>
                            <a:schemeClr val="tx2"/>
                          </a:solidFill>
                          <a:effectLst/>
                          <a:latin typeface="+mn-lt"/>
                          <a:ea typeface="+mn-ea"/>
                          <a:cs typeface="+mn-cs"/>
                        </a:rPr>
                        <a:t>Άμεσα Υλικά</a:t>
                      </a:r>
                      <a:r>
                        <a:rPr lang="el-GR" sz="1400" b="0" kern="1200" baseline="0" dirty="0" smtClean="0">
                          <a:solidFill>
                            <a:schemeClr val="tx2"/>
                          </a:solidFill>
                          <a:effectLst/>
                          <a:latin typeface="+mn-lt"/>
                          <a:ea typeface="+mn-ea"/>
                          <a:cs typeface="+mn-cs"/>
                        </a:rPr>
                        <a:t> Διαθέσιμα για Χρήση</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l-GR" sz="1400" b="0" dirty="0" smtClean="0">
                          <a:solidFill>
                            <a:schemeClr val="tx2"/>
                          </a:solidFill>
                        </a:rPr>
                        <a:t>100.000$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200.000$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300.000$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08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tx2"/>
                          </a:solidFill>
                          <a:effectLst/>
                          <a:latin typeface="+mn-lt"/>
                          <a:ea typeface="+mn-ea"/>
                          <a:cs typeface="+mn-cs"/>
                        </a:rPr>
                        <a:t>Άμεσα Υλικά</a:t>
                      </a:r>
                      <a:r>
                        <a:rPr lang="el-GR" sz="1400" b="0" kern="1200" baseline="0" dirty="0" smtClean="0">
                          <a:solidFill>
                            <a:schemeClr val="tx2"/>
                          </a:solidFill>
                          <a:effectLst/>
                          <a:latin typeface="+mn-lt"/>
                          <a:ea typeface="+mn-ea"/>
                          <a:cs typeface="+mn-cs"/>
                        </a:rPr>
                        <a:t> Διαθέσιμα για Χρήση</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Αποθέματα</a:t>
                      </a:r>
                      <a:r>
                        <a:rPr lang="el-GR" sz="1400" b="0" baseline="0" dirty="0" smtClean="0">
                          <a:solidFill>
                            <a:schemeClr val="tx2"/>
                          </a:solidFill>
                        </a:rPr>
                        <a:t> Υλικών Τέλους</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Χρησιμοποιημένα Άμεσα Υλικά</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72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300.000$</a:t>
                      </a:r>
                      <a:endParaRPr lang="en-US" sz="14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50.000$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1400" b="0" dirty="0" smtClean="0">
                          <a:solidFill>
                            <a:schemeClr val="tx2"/>
                          </a:solidFill>
                        </a:rPr>
                        <a:t>250.000$</a:t>
                      </a:r>
                      <a:endParaRPr lang="en-US" sz="1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106680"/>
            <a:ext cx="8382000" cy="914400"/>
          </a:xfrm>
        </p:spPr>
        <p:txBody>
          <a:bodyPr/>
          <a:lstStyle/>
          <a:p>
            <a:pPr algn="ctr"/>
            <a:r>
              <a:rPr lang="el-GR" altLang="en-US" dirty="0">
                <a:ea typeface="Arial Unicode MS" panose="020B0604020202020204" pitchFamily="34" charset="-128"/>
              </a:rPr>
              <a:t>Κατάσταση </a:t>
            </a:r>
            <a:r>
              <a:rPr lang="el-GR" altLang="en-US">
                <a:ea typeface="Arial Unicode MS" panose="020B0604020202020204" pitchFamily="34" charset="-128"/>
              </a:rPr>
              <a:t>Κόστους </a:t>
            </a:r>
            <a:r>
              <a:rPr lang="el-GR" altLang="en-US" smtClean="0">
                <a:ea typeface="Arial Unicode MS" panose="020B0604020202020204" pitchFamily="34" charset="-128"/>
              </a:rPr>
              <a:t>Παραχθέντων</a:t>
            </a:r>
            <a:r>
              <a:rPr lang="en-US" altLang="en-US" dirty="0">
                <a:ea typeface="Arial Unicode MS" panose="020B0604020202020204" pitchFamily="34" charset="-128"/>
              </a:rPr>
              <a:t/>
            </a:r>
            <a:br>
              <a:rPr lang="en-US" altLang="en-US" dirty="0">
                <a:ea typeface="Arial Unicode MS" panose="020B0604020202020204" pitchFamily="34" charset="-128"/>
              </a:rPr>
            </a:br>
            <a:r>
              <a:rPr lang="en-US" altLang="en-US" sz="1800" dirty="0">
                <a:ea typeface="Arial Unicode MS" panose="020B0604020202020204" pitchFamily="34" charset="-128"/>
              </a:rPr>
              <a:t>(</a:t>
            </a:r>
            <a:r>
              <a:rPr lang="el-GR" altLang="en-US" sz="1800" dirty="0">
                <a:ea typeface="Arial Unicode MS" panose="020B0604020202020204" pitchFamily="34" charset="-128"/>
              </a:rPr>
              <a:t>διαφάνεια </a:t>
            </a:r>
            <a:r>
              <a:rPr lang="el-GR" altLang="en-US" sz="1800" dirty="0" smtClean="0">
                <a:ea typeface="Arial Unicode MS" panose="020B0604020202020204" pitchFamily="34" charset="-128"/>
              </a:rPr>
              <a:t>2 </a:t>
            </a:r>
            <a:r>
              <a:rPr lang="el-GR" altLang="en-US" sz="1800" dirty="0">
                <a:ea typeface="Arial Unicode MS" panose="020B0604020202020204" pitchFamily="34" charset="-128"/>
              </a:rPr>
              <a:t>έως </a:t>
            </a:r>
            <a:r>
              <a:rPr lang="en-US" altLang="en-US" sz="1800" dirty="0">
                <a:ea typeface="Arial Unicode MS" panose="020B0604020202020204" pitchFamily="34" charset="-128"/>
              </a:rPr>
              <a:t>2)</a:t>
            </a:r>
            <a:endParaRPr lang="en-US" altLang="en-US" sz="1800" dirty="0" smtClean="0"/>
          </a:p>
        </p:txBody>
      </p:sp>
      <p:sp>
        <p:nvSpPr>
          <p:cNvPr id="3" name="Content Placeholder 2"/>
          <p:cNvSpPr>
            <a:spLocks noGrp="1"/>
          </p:cNvSpPr>
          <p:nvPr>
            <p:ph idx="1"/>
          </p:nvPr>
        </p:nvSpPr>
        <p:spPr/>
        <p:txBody>
          <a:bodyPr/>
          <a:lstStyle/>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2: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Υπολογίστε</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συνολικά κόστη παραγωγής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την περίοδο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την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Choice Candy,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αυτό θα υπολογιστεί ως εξής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3: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Προσδιορίστε</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συνολικό κόστος παραχθέντων αγαθών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την περίοδο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Για την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Choice Candy,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αυτό θα υπολογιστεί ως εξής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704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or duplicated, or posted to a publicly accessible website, in whole or in part. </a:t>
            </a:r>
          </a:p>
        </p:txBody>
      </p:sp>
      <p:graphicFrame>
        <p:nvGraphicFramePr>
          <p:cNvPr id="4" name="Table 3"/>
          <p:cNvGraphicFramePr>
            <a:graphicFrameLocks noGrp="1"/>
          </p:cNvGraphicFramePr>
          <p:nvPr>
            <p:extLst>
              <p:ext uri="{D42A27DB-BD31-4B8C-83A1-F6EECF244321}">
                <p14:modId xmlns:p14="http://schemas.microsoft.com/office/powerpoint/2010/main" val="3172147521"/>
              </p:ext>
            </p:extLst>
          </p:nvPr>
        </p:nvGraphicFramePr>
        <p:xfrm>
          <a:off x="381000" y="4876800"/>
          <a:ext cx="8382000" cy="944880"/>
        </p:xfrm>
        <a:graphic>
          <a:graphicData uri="http://schemas.openxmlformats.org/drawingml/2006/table">
            <a:tbl>
              <a:tblPr firstRow="1" bandRow="1">
                <a:tableStyleId>{5C22544A-7EE6-4342-B048-85BDC9FD1C3A}</a:tableStyleId>
              </a:tblPr>
              <a:tblGrid>
                <a:gridCol w="1172015"/>
                <a:gridCol w="334861"/>
                <a:gridCol w="1617324"/>
                <a:gridCol w="533400"/>
                <a:gridCol w="2286000"/>
                <a:gridCol w="228600"/>
                <a:gridCol w="2209800"/>
              </a:tblGrid>
              <a:tr h="259080">
                <a:tc>
                  <a:txBody>
                    <a:bodyPr/>
                    <a:lstStyle/>
                    <a:p>
                      <a:pPr algn="ctr"/>
                      <a:r>
                        <a:rPr lang="el-GR" sz="1200" b="0" kern="1200" dirty="0" smtClean="0">
                          <a:solidFill>
                            <a:schemeClr val="tx2"/>
                          </a:solidFill>
                          <a:effectLst/>
                          <a:latin typeface="+mn-lt"/>
                          <a:ea typeface="+mn-ea"/>
                          <a:cs typeface="+mn-cs"/>
                        </a:rPr>
                        <a:t>Αποθέματα Ημικατεργασμένων Αρχής</a:t>
                      </a:r>
                      <a:endParaRPr lang="en-US" sz="1200" b="0" dirty="0">
                        <a:solidFill>
                          <a:schemeClr val="tx2"/>
                        </a:solidFill>
                      </a:endParaRPr>
                    </a:p>
                  </a:txBody>
                  <a:tcPr>
                    <a:solidFill>
                      <a:schemeClr val="bg1"/>
                    </a:solidFill>
                  </a:tcPr>
                </a:tc>
                <a:tc>
                  <a:txBody>
                    <a:bodyPr/>
                    <a:lstStyle/>
                    <a:p>
                      <a:pPr algn="ctr"/>
                      <a:r>
                        <a:rPr lang="el-GR" sz="1200" b="0" dirty="0" smtClean="0">
                          <a:solidFill>
                            <a:schemeClr val="tx2"/>
                          </a:solidFill>
                        </a:rPr>
                        <a:t>+</a:t>
                      </a:r>
                      <a:endParaRPr lang="en-US" sz="1200" b="0" dirty="0">
                        <a:solidFill>
                          <a:schemeClr val="tx2"/>
                        </a:solidFill>
                      </a:endParaRPr>
                    </a:p>
                  </a:txBody>
                  <a:tcPr>
                    <a:solidFill>
                      <a:schemeClr val="bg1"/>
                    </a:solidFill>
                  </a:tcPr>
                </a:tc>
                <a:tc>
                  <a:txBody>
                    <a:bodyPr/>
                    <a:lstStyle/>
                    <a:p>
                      <a:pPr algn="ctr"/>
                      <a:r>
                        <a:rPr lang="el-GR" sz="1200" b="0" kern="1200" dirty="0" smtClean="0">
                          <a:solidFill>
                            <a:schemeClr val="tx2"/>
                          </a:solidFill>
                          <a:effectLst/>
                          <a:latin typeface="+mn-lt"/>
                          <a:ea typeface="+mn-ea"/>
                          <a:cs typeface="+mn-cs"/>
                        </a:rPr>
                        <a:t>Συνολικά Κόστη Παραγωγής</a:t>
                      </a:r>
                      <a:endParaRPr lang="en-US" sz="1200" b="0" dirty="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algn="ctr"/>
                      <a:r>
                        <a:rPr lang="el-GR" sz="1400" b="0" kern="1200" dirty="0" smtClean="0">
                          <a:solidFill>
                            <a:schemeClr val="tx2"/>
                          </a:solidFill>
                          <a:effectLst/>
                          <a:latin typeface="+mn-lt"/>
                          <a:ea typeface="+mn-ea"/>
                          <a:cs typeface="+mn-cs"/>
                        </a:rPr>
                        <a:t>Αποθέματα Ημικατεργασμένων Τέλους</a:t>
                      </a:r>
                      <a:endParaRPr lang="en-US" sz="1400" b="0" dirty="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algn="ctr"/>
                      <a:r>
                        <a:rPr lang="el-GR" sz="1400" b="0" kern="1200" smtClean="0">
                          <a:solidFill>
                            <a:schemeClr val="tx2"/>
                          </a:solidFill>
                          <a:effectLst/>
                          <a:latin typeface="+mn-lt"/>
                          <a:ea typeface="+mn-ea"/>
                          <a:cs typeface="+mn-cs"/>
                        </a:rPr>
                        <a:t>Κόστος Παραχθέντων</a:t>
                      </a:r>
                      <a:r>
                        <a:rPr lang="el-GR" sz="1400" b="0" kern="1200" baseline="0" smtClean="0">
                          <a:solidFill>
                            <a:schemeClr val="tx2"/>
                          </a:solidFill>
                          <a:effectLst/>
                          <a:latin typeface="+mn-lt"/>
                          <a:ea typeface="+mn-ea"/>
                          <a:cs typeface="+mn-cs"/>
                        </a:rPr>
                        <a:t> Αγαθών</a:t>
                      </a:r>
                      <a:endParaRPr lang="en-US" sz="1400" b="0" dirty="0">
                        <a:solidFill>
                          <a:schemeClr val="tx2"/>
                        </a:solidFill>
                      </a:endParaRPr>
                    </a:p>
                  </a:txBody>
                  <a:tcPr>
                    <a:solidFill>
                      <a:schemeClr val="bg1"/>
                    </a:solidFill>
                  </a:tcPr>
                </a:tc>
              </a:tr>
              <a:tr h="259080">
                <a:tc>
                  <a:txBody>
                    <a:bodyPr/>
                    <a:lstStyle/>
                    <a:p>
                      <a:pPr algn="ctr"/>
                      <a:r>
                        <a:rPr lang="el-GR" sz="1200" b="0" dirty="0" smtClean="0">
                          <a:solidFill>
                            <a:schemeClr val="tx2"/>
                          </a:solidFill>
                        </a:rPr>
                        <a:t>20.000$</a:t>
                      </a:r>
                      <a:endParaRPr lang="en-US" sz="1200" b="0" dirty="0">
                        <a:solidFill>
                          <a:schemeClr val="tx2"/>
                        </a:solidFill>
                      </a:endParaRPr>
                    </a:p>
                  </a:txBody>
                  <a:tcPr>
                    <a:solidFill>
                      <a:schemeClr val="bg1"/>
                    </a:solidFill>
                  </a:tcPr>
                </a:tc>
                <a:tc>
                  <a:txBody>
                    <a:bodyPr/>
                    <a:lstStyle/>
                    <a:p>
                      <a:pPr algn="ctr"/>
                      <a:r>
                        <a:rPr lang="el-GR" sz="1200" b="0" dirty="0" smtClean="0">
                          <a:solidFill>
                            <a:schemeClr val="tx2"/>
                          </a:solidFill>
                        </a:rPr>
                        <a:t>+</a:t>
                      </a:r>
                      <a:endParaRPr lang="en-US" sz="1200" b="0" dirty="0">
                        <a:solidFill>
                          <a:schemeClr val="tx2"/>
                        </a:solidFill>
                      </a:endParaRPr>
                    </a:p>
                  </a:txBody>
                  <a:tcPr>
                    <a:solidFill>
                      <a:schemeClr val="bg1"/>
                    </a:solidFill>
                  </a:tcPr>
                </a:tc>
                <a:tc>
                  <a:txBody>
                    <a:bodyPr/>
                    <a:lstStyle/>
                    <a:p>
                      <a:pPr algn="ctr"/>
                      <a:r>
                        <a:rPr lang="el-GR" sz="1200" b="0" dirty="0" smtClean="0">
                          <a:solidFill>
                            <a:schemeClr val="tx2"/>
                          </a:solidFill>
                        </a:rPr>
                        <a:t>430.000$ </a:t>
                      </a:r>
                      <a:endParaRPr lang="en-US" sz="1200" b="0" dirty="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150.000$</a:t>
                      </a:r>
                      <a:endParaRPr lang="en-US" sz="1400" b="0" dirty="0" smtClean="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300.000$</a:t>
                      </a:r>
                      <a:endParaRPr lang="en-US" sz="1400" b="0" dirty="0" smtClean="0">
                        <a:solidFill>
                          <a:schemeClr val="tx2"/>
                        </a:solidFill>
                      </a:endParaRPr>
                    </a:p>
                  </a:txBody>
                  <a:tcP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29539908"/>
              </p:ext>
            </p:extLst>
          </p:nvPr>
        </p:nvGraphicFramePr>
        <p:xfrm>
          <a:off x="457200" y="2667000"/>
          <a:ext cx="8382000" cy="822960"/>
        </p:xfrm>
        <a:graphic>
          <a:graphicData uri="http://schemas.openxmlformats.org/drawingml/2006/table">
            <a:tbl>
              <a:tblPr firstRow="1" bandRow="1">
                <a:tableStyleId>{5C22544A-7EE6-4342-B048-85BDC9FD1C3A}</a:tableStyleId>
              </a:tblPr>
              <a:tblGrid>
                <a:gridCol w="1172015"/>
                <a:gridCol w="334861"/>
                <a:gridCol w="1617324"/>
                <a:gridCol w="533400"/>
                <a:gridCol w="2286000"/>
                <a:gridCol w="228600"/>
                <a:gridCol w="2209800"/>
              </a:tblGrid>
              <a:tr h="259080">
                <a:tc>
                  <a:txBody>
                    <a:bodyPr/>
                    <a:lstStyle/>
                    <a:p>
                      <a:pPr algn="ctr"/>
                      <a:r>
                        <a:rPr lang="el-GR" sz="1200" b="0" kern="1200" dirty="0" smtClean="0">
                          <a:solidFill>
                            <a:schemeClr val="tx2"/>
                          </a:solidFill>
                          <a:effectLst/>
                          <a:latin typeface="+mn-lt"/>
                          <a:ea typeface="+mn-ea"/>
                          <a:cs typeface="+mn-cs"/>
                        </a:rPr>
                        <a:t>Άμεσα Υλικά</a:t>
                      </a:r>
                      <a:endParaRPr lang="en-US" sz="1200" b="0" dirty="0">
                        <a:solidFill>
                          <a:schemeClr val="tx2"/>
                        </a:solidFill>
                      </a:endParaRPr>
                    </a:p>
                  </a:txBody>
                  <a:tcPr>
                    <a:solidFill>
                      <a:schemeClr val="bg1"/>
                    </a:solidFill>
                  </a:tcPr>
                </a:tc>
                <a:tc>
                  <a:txBody>
                    <a:bodyPr/>
                    <a:lstStyle/>
                    <a:p>
                      <a:pPr algn="ctr"/>
                      <a:r>
                        <a:rPr lang="el-GR" sz="1200" b="0" dirty="0" smtClean="0">
                          <a:solidFill>
                            <a:schemeClr val="tx2"/>
                          </a:solidFill>
                        </a:rPr>
                        <a:t>+</a:t>
                      </a:r>
                      <a:endParaRPr lang="en-US" sz="1200" b="0" dirty="0">
                        <a:solidFill>
                          <a:schemeClr val="tx2"/>
                        </a:solidFill>
                      </a:endParaRPr>
                    </a:p>
                  </a:txBody>
                  <a:tcPr>
                    <a:solidFill>
                      <a:schemeClr val="bg1"/>
                    </a:solidFill>
                  </a:tcPr>
                </a:tc>
                <a:tc>
                  <a:txBody>
                    <a:bodyPr/>
                    <a:lstStyle/>
                    <a:p>
                      <a:pPr algn="ctr"/>
                      <a:r>
                        <a:rPr lang="el-GR" sz="1200" b="0" kern="1200" dirty="0" smtClean="0">
                          <a:solidFill>
                            <a:schemeClr val="tx2"/>
                          </a:solidFill>
                          <a:effectLst/>
                          <a:latin typeface="+mn-lt"/>
                          <a:ea typeface="+mn-ea"/>
                          <a:cs typeface="+mn-cs"/>
                        </a:rPr>
                        <a:t>Άμεση Εργασία</a:t>
                      </a:r>
                      <a:r>
                        <a:rPr lang="el-GR" sz="1200" b="0" kern="1200" baseline="0" dirty="0" smtClean="0">
                          <a:solidFill>
                            <a:schemeClr val="tx2"/>
                          </a:solidFill>
                          <a:effectLst/>
                          <a:latin typeface="+mn-lt"/>
                          <a:ea typeface="+mn-ea"/>
                          <a:cs typeface="+mn-cs"/>
                        </a:rPr>
                        <a:t> </a:t>
                      </a:r>
                      <a:endParaRPr lang="en-US" sz="1200" b="0" dirty="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algn="ctr"/>
                      <a:r>
                        <a:rPr lang="el-GR" sz="1400" b="0" kern="1200" baseline="0" dirty="0" smtClean="0">
                          <a:solidFill>
                            <a:schemeClr val="tx2"/>
                          </a:solidFill>
                          <a:effectLst/>
                          <a:latin typeface="+mn-lt"/>
                          <a:ea typeface="+mn-ea"/>
                          <a:cs typeface="+mn-cs"/>
                        </a:rPr>
                        <a:t>Γενικά Βιομηχανικά Έξοδα</a:t>
                      </a:r>
                      <a:endParaRPr lang="en-US" sz="1400" b="0" dirty="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algn="ctr"/>
                      <a:r>
                        <a:rPr lang="el-GR" sz="1400" b="0" kern="1200" dirty="0" smtClean="0">
                          <a:solidFill>
                            <a:schemeClr val="tx2"/>
                          </a:solidFill>
                          <a:effectLst/>
                          <a:latin typeface="+mn-lt"/>
                          <a:ea typeface="+mn-ea"/>
                          <a:cs typeface="+mn-cs"/>
                        </a:rPr>
                        <a:t>Συνολικά Κόστη Παραγωγής</a:t>
                      </a:r>
                      <a:endParaRPr lang="en-US" sz="1400" b="0" dirty="0">
                        <a:solidFill>
                          <a:schemeClr val="tx2"/>
                        </a:solidFill>
                      </a:endParaRPr>
                    </a:p>
                  </a:txBody>
                  <a:tcPr>
                    <a:solidFill>
                      <a:schemeClr val="bg1"/>
                    </a:solidFill>
                  </a:tcPr>
                </a:tc>
              </a:tr>
              <a:tr h="259080">
                <a:tc>
                  <a:txBody>
                    <a:bodyPr/>
                    <a:lstStyle/>
                    <a:p>
                      <a:pPr algn="ctr"/>
                      <a:r>
                        <a:rPr lang="el-GR" sz="1200" b="0" dirty="0" smtClean="0">
                          <a:solidFill>
                            <a:schemeClr val="tx2"/>
                          </a:solidFill>
                        </a:rPr>
                        <a:t>250.000$</a:t>
                      </a:r>
                      <a:endParaRPr lang="en-US" sz="1200" b="0" dirty="0">
                        <a:solidFill>
                          <a:schemeClr val="tx2"/>
                        </a:solidFill>
                      </a:endParaRPr>
                    </a:p>
                  </a:txBody>
                  <a:tcPr>
                    <a:solidFill>
                      <a:schemeClr val="bg1"/>
                    </a:solidFill>
                  </a:tcPr>
                </a:tc>
                <a:tc>
                  <a:txBody>
                    <a:bodyPr/>
                    <a:lstStyle/>
                    <a:p>
                      <a:pPr algn="ctr"/>
                      <a:r>
                        <a:rPr lang="el-GR" sz="1200" b="0" dirty="0" smtClean="0">
                          <a:solidFill>
                            <a:schemeClr val="tx2"/>
                          </a:solidFill>
                        </a:rPr>
                        <a:t>+</a:t>
                      </a:r>
                      <a:endParaRPr lang="en-US" sz="1200" b="0" dirty="0">
                        <a:solidFill>
                          <a:schemeClr val="tx2"/>
                        </a:solidFill>
                      </a:endParaRPr>
                    </a:p>
                  </a:txBody>
                  <a:tcPr>
                    <a:solidFill>
                      <a:schemeClr val="bg1"/>
                    </a:solidFill>
                  </a:tcPr>
                </a:tc>
                <a:tc>
                  <a:txBody>
                    <a:bodyPr/>
                    <a:lstStyle/>
                    <a:p>
                      <a:pPr algn="ctr"/>
                      <a:r>
                        <a:rPr lang="el-GR" sz="1200" b="0" dirty="0" smtClean="0">
                          <a:solidFill>
                            <a:schemeClr val="tx2"/>
                          </a:solidFill>
                        </a:rPr>
                        <a:t>120.000$ </a:t>
                      </a:r>
                      <a:endParaRPr lang="en-US" sz="1200" b="0" dirty="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60.000$</a:t>
                      </a:r>
                      <a:endParaRPr lang="en-US" sz="1400" b="0" dirty="0" smtClean="0">
                        <a:solidFill>
                          <a:schemeClr val="tx2"/>
                        </a:solidFill>
                      </a:endParaRPr>
                    </a:p>
                  </a:txBody>
                  <a:tcPr>
                    <a:solidFill>
                      <a:schemeClr val="bg1"/>
                    </a:solidFill>
                  </a:tcPr>
                </a:tc>
                <a:tc>
                  <a:txBody>
                    <a:bodyPr/>
                    <a:lstStyle/>
                    <a:p>
                      <a:pPr algn="ctr"/>
                      <a:r>
                        <a:rPr lang="el-GR" sz="1400" b="0" dirty="0" smtClean="0">
                          <a:solidFill>
                            <a:schemeClr val="tx2"/>
                          </a:solidFill>
                        </a:rPr>
                        <a:t>=</a:t>
                      </a:r>
                      <a:endParaRPr lang="en-US" sz="1400" b="0" dirty="0">
                        <a:solidFill>
                          <a:schemeClr val="tx2"/>
                        </a:solidFill>
                      </a:endParaRP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430.000$</a:t>
                      </a:r>
                      <a:endParaRPr lang="en-US" sz="1400" b="0" dirty="0" smtClean="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r>
              <a:rPr lang="el-GR" altLang="en-US" smtClean="0"/>
              <a:t>Ο Ρόλος της Διοικητικής Λογιστικής</a:t>
            </a:r>
            <a:endParaRPr lang="en-US" altLang="en-US" sz="1800" dirty="0" smtClean="0"/>
          </a:p>
        </p:txBody>
      </p:sp>
      <p:sp>
        <p:nvSpPr>
          <p:cNvPr id="3" name="Content Placeholder 2"/>
          <p:cNvSpPr>
            <a:spLocks noGrp="1"/>
          </p:cNvSpPr>
          <p:nvPr>
            <p:ph idx="1"/>
          </p:nvPr>
        </p:nvSpPr>
        <p:spPr>
          <a:xfrm>
            <a:off x="457200" y="1295400"/>
            <a:ext cx="8305800" cy="4800600"/>
          </a:xfrm>
        </p:spPr>
        <p:txBody>
          <a:bodyPr/>
          <a:lstStyle/>
          <a:p>
            <a:pPr>
              <a:buFont typeface="Wingdings" panose="05000000000000000000" pitchFamily="2" charset="2"/>
              <a:buChar char="§"/>
            </a:pPr>
            <a:r>
              <a:rPr lang="el-GR" altLang="en-US" sz="2400" dirty="0" smtClean="0">
                <a:solidFill>
                  <a:srgbClr val="000000"/>
                </a:solidFill>
                <a:latin typeface="Tw Cen MT" panose="020B0602020104020603" pitchFamily="34" charset="0"/>
                <a:cs typeface="Times New Roman" panose="02020603050405020304" pitchFamily="18" charset="0"/>
              </a:rPr>
              <a:t>Ο ρόλος της διοικητικής λογιστικής είναι να διευκολύνει τους μάνατζερ και τους ανθρώπους ενός οργανισμού</a:t>
            </a:r>
            <a:r>
              <a:rPr lang="en-US" altLang="en-US" sz="2400" dirty="0" smtClean="0">
                <a:solidFill>
                  <a:srgbClr val="000000"/>
                </a:solidFill>
                <a:latin typeface="Tw Cen MT" panose="020B0602020104020603" pitchFamily="34" charset="0"/>
                <a:cs typeface="Times New Roman" panose="02020603050405020304" pitchFamily="18" charset="0"/>
              </a:rPr>
              <a:t>:</a:t>
            </a:r>
          </a:p>
          <a:p>
            <a:pPr lvl="1"/>
            <a:r>
              <a:rPr lang="el-GR"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να λαμβάνουν ενημερωμένες αποφάσεις</a:t>
            </a:r>
          </a:p>
          <a:p>
            <a:pPr lvl="1"/>
            <a:r>
              <a:rPr lang="el-GR"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να είναι πιο αποτελεσματικοί στην εργασία τους</a:t>
            </a:r>
          </a:p>
          <a:p>
            <a:pPr lvl="1"/>
            <a:r>
              <a:rPr lang="el-GR"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Να βελτιώνουν την απόδοση του οργανισμού</a:t>
            </a:r>
          </a:p>
          <a:p>
            <a:pPr>
              <a:buFont typeface="Wingdings" panose="05000000000000000000" pitchFamily="2" charset="2"/>
              <a:buChar char="§"/>
            </a:pPr>
            <a:r>
              <a:rPr lang="el-GR" altLang="en-US" sz="2400" dirty="0" smtClean="0">
                <a:solidFill>
                  <a:srgbClr val="000000"/>
                </a:solidFill>
                <a:latin typeface="Tw Cen MT" panose="020B0602020104020603" pitchFamily="34" charset="0"/>
                <a:cs typeface="Times New Roman" panose="02020603050405020304" pitchFamily="18" charset="0"/>
              </a:rPr>
              <a:t>Το Ινστιτούτο Διοικητικών Λογιστικών (IMA) ορίζει τη </a:t>
            </a:r>
            <a:r>
              <a:rPr lang="el-GR" altLang="en-US" sz="2400" b="1" dirty="0" smtClean="0">
                <a:solidFill>
                  <a:srgbClr val="275CAE"/>
                </a:solidFill>
                <a:latin typeface="Tw Cen MT" panose="020B0602020104020603" pitchFamily="34" charset="0"/>
                <a:cs typeface="Times New Roman" panose="02020603050405020304" pitchFamily="18" charset="0"/>
              </a:rPr>
              <a:t>διοικητική λογιστική </a:t>
            </a:r>
            <a:r>
              <a:rPr lang="el-GR" altLang="en-US" sz="2400" dirty="0" smtClean="0">
                <a:solidFill>
                  <a:srgbClr val="000000"/>
                </a:solidFill>
                <a:latin typeface="Tw Cen MT" panose="020B0602020104020603" pitchFamily="34" charset="0"/>
                <a:cs typeface="Times New Roman" panose="02020603050405020304" pitchFamily="18" charset="0"/>
              </a:rPr>
              <a:t>είναι το επάγγελμα </a:t>
            </a:r>
            <a:r>
              <a:rPr lang="el-GR" altLang="en-US" sz="2400" dirty="0" smtClean="0">
                <a:solidFill>
                  <a:srgbClr val="000000"/>
                </a:solidFill>
                <a:latin typeface="Tw Cen MT" panose="020B0602020104020603" pitchFamily="34" charset="0"/>
                <a:cs typeface="Times New Roman" panose="02020603050405020304" pitchFamily="18" charset="0"/>
              </a:rPr>
              <a:t>που </a:t>
            </a:r>
            <a:r>
              <a:rPr lang="el-GR" altLang="en-US" sz="2400" dirty="0" smtClean="0">
                <a:solidFill>
                  <a:srgbClr val="000000"/>
                </a:solidFill>
                <a:latin typeface="Tw Cen MT" panose="020B0602020104020603" pitchFamily="34" charset="0"/>
                <a:cs typeface="Times New Roman" panose="02020603050405020304" pitchFamily="18" charset="0"/>
              </a:rPr>
              <a:t>στη βάση συναίνεσης </a:t>
            </a:r>
            <a:r>
              <a:rPr lang="el-GR" altLang="en-US" sz="2400" dirty="0" smtClean="0">
                <a:solidFill>
                  <a:srgbClr val="000000"/>
                </a:solidFill>
                <a:latin typeface="Tw Cen MT" panose="020B0602020104020603" pitchFamily="34" charset="0"/>
                <a:cs typeface="Times New Roman" panose="02020603050405020304" pitchFamily="18" charset="0"/>
              </a:rPr>
              <a:t>στη λήψη διοικητικών αποφάσεων, </a:t>
            </a:r>
            <a:r>
              <a:rPr lang="el-GR" altLang="en-US" sz="2400" dirty="0" smtClean="0">
                <a:solidFill>
                  <a:srgbClr val="000000"/>
                </a:solidFill>
                <a:latin typeface="Tw Cen MT" panose="020B0602020104020603" pitchFamily="34" charset="0"/>
                <a:cs typeface="Times New Roman" panose="02020603050405020304" pitchFamily="18" charset="0"/>
              </a:rPr>
              <a:t>συμβάλλει στη χάραξη συστημάτων </a:t>
            </a:r>
            <a:r>
              <a:rPr lang="el-GR" altLang="en-US" sz="2400" dirty="0" smtClean="0">
                <a:solidFill>
                  <a:srgbClr val="000000"/>
                </a:solidFill>
                <a:latin typeface="Tw Cen MT" panose="020B0602020104020603" pitchFamily="34" charset="0"/>
                <a:cs typeface="Times New Roman" panose="02020603050405020304" pitchFamily="18" charset="0"/>
              </a:rPr>
              <a:t>σχεδιασμού και διαχείρισης της απόδοσης και </a:t>
            </a:r>
            <a:r>
              <a:rPr lang="el-GR" altLang="en-US" sz="2400" dirty="0" smtClean="0">
                <a:solidFill>
                  <a:srgbClr val="000000"/>
                </a:solidFill>
                <a:latin typeface="Tw Cen MT" panose="020B0602020104020603" pitchFamily="34" charset="0"/>
                <a:cs typeface="Times New Roman" panose="02020603050405020304" pitchFamily="18" charset="0"/>
              </a:rPr>
              <a:t>στην παροχή τεχνογνωσίας στη διαμόρφωση χρηματοοικονομικών καταστάσεων </a:t>
            </a:r>
            <a:r>
              <a:rPr lang="el-GR" altLang="en-US" sz="2400" dirty="0" smtClean="0">
                <a:solidFill>
                  <a:srgbClr val="000000"/>
                </a:solidFill>
                <a:latin typeface="Tw Cen MT" panose="020B0602020104020603" pitchFamily="34" charset="0"/>
                <a:cs typeface="Times New Roman" panose="02020603050405020304" pitchFamily="18" charset="0"/>
              </a:rPr>
              <a:t>και </a:t>
            </a:r>
            <a:r>
              <a:rPr lang="el-GR" altLang="en-US" sz="2400" dirty="0" smtClean="0">
                <a:solidFill>
                  <a:srgbClr val="000000"/>
                </a:solidFill>
                <a:latin typeface="Tw Cen MT" panose="020B0602020104020603" pitchFamily="34" charset="0"/>
                <a:cs typeface="Times New Roman" panose="02020603050405020304" pitchFamily="18" charset="0"/>
              </a:rPr>
              <a:t>του ελέγχου </a:t>
            </a:r>
            <a:r>
              <a:rPr lang="el-GR" altLang="en-US" sz="2400" dirty="0" smtClean="0">
                <a:solidFill>
                  <a:srgbClr val="000000"/>
                </a:solidFill>
                <a:latin typeface="Tw Cen MT" panose="020B0602020104020603" pitchFamily="34" charset="0"/>
                <a:cs typeface="Times New Roman" panose="02020603050405020304" pitchFamily="18" charset="0"/>
              </a:rPr>
              <a:t>για τη </a:t>
            </a:r>
            <a:r>
              <a:rPr lang="el-GR" altLang="en-US" sz="2400" dirty="0" smtClean="0">
                <a:solidFill>
                  <a:srgbClr val="000000"/>
                </a:solidFill>
                <a:latin typeface="Tw Cen MT" panose="020B0602020104020603" pitchFamily="34" charset="0"/>
                <a:cs typeface="Times New Roman" panose="02020603050405020304" pitchFamily="18" charset="0"/>
              </a:rPr>
              <a:t>διαμόρφωση </a:t>
            </a:r>
            <a:r>
              <a:rPr lang="el-GR" altLang="en-US" sz="2400" dirty="0" smtClean="0">
                <a:solidFill>
                  <a:srgbClr val="000000"/>
                </a:solidFill>
                <a:latin typeface="Tw Cen MT" panose="020B0602020104020603" pitchFamily="34" charset="0"/>
                <a:cs typeface="Times New Roman" panose="02020603050405020304" pitchFamily="18" charset="0"/>
              </a:rPr>
              <a:t>και την εφαρμογή της στρατηγικής ενός οργανισμού. </a:t>
            </a:r>
            <a:endParaRPr lang="en-US" altLang="en-US" sz="2400" i="1" dirty="0" smtClean="0">
              <a:solidFill>
                <a:srgbClr val="000000"/>
              </a:solidFill>
              <a:latin typeface="Tw Cen MT" panose="020B0602020104020603" pitchFamily="34" charset="0"/>
              <a:cs typeface="Times New Roman" panose="02020603050405020304" pitchFamily="18" charset="0"/>
            </a:endParaRPr>
          </a:p>
        </p:txBody>
      </p:sp>
      <p:sp>
        <p:nvSpPr>
          <p:cNvPr id="5018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dirty="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3393557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0" y="76200"/>
            <a:ext cx="9067800" cy="990600"/>
          </a:xfrm>
        </p:spPr>
        <p:txBody>
          <a:bodyPr/>
          <a:lstStyle/>
          <a:p>
            <a:pPr algn="ctr"/>
            <a:r>
              <a:rPr lang="el-GR" altLang="en-US" dirty="0">
                <a:ea typeface="Arial Unicode MS" panose="020B0604020202020204" pitchFamily="34" charset="-128"/>
              </a:rPr>
              <a:t>Κόστος Πωληθέντων </a:t>
            </a:r>
            <a:r>
              <a:rPr lang="el-GR" altLang="en-US" dirty="0" smtClean="0">
                <a:ea typeface="Arial Unicode MS" panose="020B0604020202020204" pitchFamily="34" charset="-128"/>
              </a:rPr>
              <a:t>Αγαθών και </a:t>
            </a:r>
            <a:r>
              <a:rPr lang="el-GR" altLang="en-US" dirty="0">
                <a:ea typeface="Arial Unicode MS" panose="020B0604020202020204" pitchFamily="34" charset="-128"/>
              </a:rPr>
              <a:t>Κατάσταση</a:t>
            </a:r>
            <a:br>
              <a:rPr lang="el-GR" altLang="en-US" dirty="0">
                <a:ea typeface="Arial Unicode MS" panose="020B0604020202020204" pitchFamily="34" charset="-128"/>
              </a:rPr>
            </a:br>
            <a:r>
              <a:rPr lang="el-GR" altLang="en-US" dirty="0">
                <a:ea typeface="Arial Unicode MS" panose="020B0604020202020204" pitchFamily="34" charset="-128"/>
              </a:rPr>
              <a:t>Αποτελεσμάτων Χρήσεως </a:t>
            </a:r>
            <a:r>
              <a:rPr lang="el-GR" altLang="en-US" dirty="0" smtClean="0">
                <a:ea typeface="Arial Unicode MS" panose="020B0604020202020204" pitchFamily="34" charset="-128"/>
              </a:rPr>
              <a:t>μιας Βιομηχανίας</a:t>
            </a:r>
            <a:endParaRPr lang="en-US" altLang="en-US" dirty="0" smtClean="0"/>
          </a:p>
        </p:txBody>
      </p:sp>
      <p:sp>
        <p:nvSpPr>
          <p:cNvPr id="88066"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Το συνολικό ποσό του κόστους παραχθέντων αγαθών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μεταφέρεται στην κατάσταση αποτελεσμάτων χρήσης</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ea typeface="Arial Unicode MS" panose="020B0604020202020204" pitchFamily="34" charset="-128"/>
                <a:cs typeface="Times New Roman" panose="02020603050405020304" pitchFamily="18" charset="0"/>
              </a:rPr>
              <a:t>όπου χρησιμοποιείται </a:t>
            </a:r>
            <a:r>
              <a:rPr lang="el-GR" altLang="en-US" sz="2400" dirty="0" smtClean="0">
                <a:latin typeface="Tw Cen MT" panose="020B0602020104020603" pitchFamily="34" charset="0"/>
                <a:ea typeface="Arial Unicode MS" panose="020B0604020202020204" pitchFamily="34" charset="-128"/>
                <a:cs typeface="Times New Roman" panose="02020603050405020304" pitchFamily="18" charset="0"/>
              </a:rPr>
              <a:t>για τον υπολογισμό του </a:t>
            </a:r>
            <a:r>
              <a:rPr lang="el-GR" altLang="en-US" sz="2400" dirty="0" smtClean="0">
                <a:latin typeface="Tw Cen MT" panose="020B0602020104020603" pitchFamily="34" charset="0"/>
                <a:cs typeface="Times New Roman" panose="02020603050405020304" pitchFamily="18" charset="0"/>
              </a:rPr>
              <a:t>κόστους πωληθέντων αγαθών</a:t>
            </a:r>
            <a:r>
              <a:rPr lang="en-US" altLang="en-US" sz="2400" dirty="0" smtClean="0">
                <a:latin typeface="Tw Cen MT" panose="020B0602020104020603" pitchFamily="34" charset="0"/>
                <a:cs typeface="Times New Roman" panose="02020603050405020304" pitchFamily="18" charset="0"/>
              </a:rPr>
              <a:t>.</a:t>
            </a:r>
          </a:p>
        </p:txBody>
      </p:sp>
      <p:sp>
        <p:nvSpPr>
          <p:cNvPr id="880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2105807833"/>
              </p:ext>
            </p:extLst>
          </p:nvPr>
        </p:nvGraphicFramePr>
        <p:xfrm>
          <a:off x="533400" y="2971800"/>
          <a:ext cx="8077199" cy="2545080"/>
        </p:xfrm>
        <a:graphic>
          <a:graphicData uri="http://schemas.openxmlformats.org/drawingml/2006/table">
            <a:tbl>
              <a:tblPr firstRow="1" firstCol="1" bandRow="1">
                <a:tableStyleId>{5C22544A-7EE6-4342-B048-85BDC9FD1C3A}</a:tableStyleId>
              </a:tblPr>
              <a:tblGrid>
                <a:gridCol w="2433295"/>
                <a:gridCol w="384585"/>
                <a:gridCol w="1667744"/>
                <a:gridCol w="384585"/>
                <a:gridCol w="3206990"/>
              </a:tblGrid>
              <a:tr h="685800">
                <a:tc>
                  <a:txBody>
                    <a:bodyPr/>
                    <a:lstStyle/>
                    <a:p>
                      <a:pPr algn="ctr"/>
                      <a:r>
                        <a:rPr lang="el-GR" sz="1600" b="0" dirty="0" smtClean="0">
                          <a:solidFill>
                            <a:schemeClr val="tx2"/>
                          </a:solidFill>
                          <a:effectLst/>
                        </a:rPr>
                        <a:t>Αποθέματα Έτοιμων Προϊόντων Αρχής</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n-US" sz="1600" b="0">
                          <a:solidFill>
                            <a:schemeClr val="tx2"/>
                          </a:solidFill>
                          <a:effectLst/>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Κόστος Παραχθέντων Αγαθών</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a:solidFill>
                            <a:schemeClr val="tx2"/>
                          </a:solidFill>
                          <a:effectLst/>
                        </a:rPr>
                        <a:t>Κόστος </a:t>
                      </a:r>
                      <a:r>
                        <a:rPr lang="el-GR" sz="1600" b="0" dirty="0" smtClean="0">
                          <a:solidFill>
                            <a:schemeClr val="tx2"/>
                          </a:solidFill>
                          <a:effectLst/>
                        </a:rPr>
                        <a:t>Προϊόντων </a:t>
                      </a:r>
                      <a:r>
                        <a:rPr lang="el-GR" sz="1600" b="0" dirty="0" smtClean="0">
                          <a:solidFill>
                            <a:schemeClr val="tx2"/>
                          </a:solidFill>
                          <a:effectLst/>
                        </a:rPr>
                        <a:t>Διαθέσιμων προς </a:t>
                      </a:r>
                      <a:r>
                        <a:rPr lang="el-GR" sz="1600" b="0" dirty="0">
                          <a:solidFill>
                            <a:schemeClr val="tx2"/>
                          </a:solidFill>
                          <a:effectLst/>
                        </a:rPr>
                        <a:t>Πώληση</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121920">
                <a:tc>
                  <a:txBody>
                    <a:bodyPr/>
                    <a:lstStyle/>
                    <a:p>
                      <a:pPr algn="ctr"/>
                      <a:r>
                        <a:rPr lang="el-GR" sz="1600" b="0" dirty="0">
                          <a:solidFill>
                            <a:schemeClr val="tx2"/>
                          </a:solidFill>
                          <a:effectLst/>
                        </a:rPr>
                        <a:t>78.000$</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a:solidFill>
                            <a:schemeClr val="tx2"/>
                          </a:solidFill>
                          <a:effectLst/>
                        </a:rPr>
                        <a:t>+</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a:solidFill>
                            <a:schemeClr val="tx2"/>
                          </a:solidFill>
                          <a:effectLst/>
                        </a:rPr>
                        <a:t>300.000$</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a:solidFill>
                            <a:schemeClr val="tx2"/>
                          </a:solidFill>
                          <a:effectLst/>
                        </a:rPr>
                        <a:t>=</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a:solidFill>
                            <a:schemeClr val="tx2"/>
                          </a:solidFill>
                          <a:effectLst/>
                        </a:rPr>
                        <a:t>378.000$</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121920">
                <a:tc>
                  <a:txBody>
                    <a:bodyPr/>
                    <a:lstStyle/>
                    <a:p>
                      <a:pPr algn="ct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1143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effectLst/>
                        </a:rPr>
                        <a:t>Κόστος </a:t>
                      </a:r>
                      <a:r>
                        <a:rPr lang="el-GR" sz="1600" b="0" dirty="0" smtClean="0">
                          <a:solidFill>
                            <a:schemeClr val="tx2"/>
                          </a:solidFill>
                          <a:effectLst/>
                        </a:rPr>
                        <a:t>Προϊόντων </a:t>
                      </a:r>
                      <a:r>
                        <a:rPr lang="el-GR" sz="1600" b="0" dirty="0" smtClean="0">
                          <a:solidFill>
                            <a:schemeClr val="tx2"/>
                          </a:solidFill>
                          <a:effectLst/>
                        </a:rPr>
                        <a:t>Διαθέσιμων προς </a:t>
                      </a:r>
                      <a:r>
                        <a:rPr lang="el-GR" sz="1600" b="0" dirty="0" smtClean="0">
                          <a:solidFill>
                            <a:schemeClr val="tx2"/>
                          </a:solidFill>
                          <a:effectLst/>
                        </a:rPr>
                        <a:t>Πώληση</a:t>
                      </a:r>
                      <a:endParaRPr lang="en-US" sz="1200" b="0" dirty="0" smtClean="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smtClean="0">
                          <a:solidFill>
                            <a:schemeClr val="tx2"/>
                          </a:solidFill>
                          <a:effectLst/>
                        </a:rPr>
                        <a:t>Αποθέματα Έτοιμων Προϊόντων Τέλους</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dirty="0">
                          <a:solidFill>
                            <a:schemeClr val="tx2"/>
                          </a:solidFill>
                          <a:effectLst/>
                        </a:rPr>
                        <a:t>Κόστος Πωληθέντων </a:t>
                      </a:r>
                      <a:r>
                        <a:rPr lang="el-GR" sz="1600" b="0" dirty="0" smtClean="0">
                          <a:solidFill>
                            <a:schemeClr val="tx2"/>
                          </a:solidFill>
                          <a:effectLst/>
                        </a:rPr>
                        <a:t>Προϊόντων</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28600">
                <a:tc>
                  <a:txBody>
                    <a:bodyPr/>
                    <a:lstStyle/>
                    <a:p>
                      <a:pPr algn="ctr"/>
                      <a:r>
                        <a:rPr lang="el-GR" sz="1600" b="0">
                          <a:solidFill>
                            <a:schemeClr val="tx2"/>
                          </a:solidFill>
                          <a:effectLst/>
                        </a:rPr>
                        <a:t>378.000$</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138.000$</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a:solidFill>
                            <a:schemeClr val="tx2"/>
                          </a:solidFill>
                          <a:effectLst/>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r>
                        <a:rPr lang="el-GR" sz="1600" b="0" u="sng" dirty="0">
                          <a:solidFill>
                            <a:schemeClr val="tx2"/>
                          </a:solidFill>
                          <a:effectLst/>
                        </a:rPr>
                        <a:t>240.000$</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609600" y="66294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363815031"/>
              </p:ext>
            </p:extLst>
          </p:nvPr>
        </p:nvGraphicFramePr>
        <p:xfrm>
          <a:off x="304800" y="1874520"/>
          <a:ext cx="8534400" cy="4640103"/>
        </p:xfrm>
        <a:graphic>
          <a:graphicData uri="http://schemas.openxmlformats.org/drawingml/2006/table">
            <a:tbl>
              <a:tblPr firstRow="1" bandRow="1">
                <a:tableStyleId>{2D5ABB26-0587-4C30-8999-92F81FD0307C}</a:tableStyleId>
              </a:tblPr>
              <a:tblGrid>
                <a:gridCol w="3810000"/>
                <a:gridCol w="838200"/>
                <a:gridCol w="3048000"/>
                <a:gridCol w="838200"/>
              </a:tblGrid>
              <a:tr h="269794">
                <a:tc rowSpan="2" gridSpan="2">
                  <a:txBody>
                    <a:bodyPr/>
                    <a:lstStyle/>
                    <a:p>
                      <a:r>
                        <a:rPr lang="el-GR" sz="1000" baseline="0" dirty="0" smtClean="0">
                          <a:solidFill>
                            <a:schemeClr val="accent4"/>
                          </a:solidFill>
                        </a:rPr>
                        <a:t>Χρησιμοπιώντας τις ακόλουθες πληροφορίες, υπολογίστε τα τελικά υπόλοιπα των λογαριασμών </a:t>
                      </a:r>
                      <a:r>
                        <a:rPr lang="el-GR" sz="1000" baseline="0" dirty="0" smtClean="0">
                          <a:solidFill>
                            <a:schemeClr val="tx2"/>
                          </a:solidFill>
                        </a:rPr>
                        <a:t>Αποθέματα Υλικών, Αποθέματα Ημικατεργασμένων και Αποθέματα Έτοιμων Προϊόντων:</a:t>
                      </a:r>
                    </a:p>
                  </a:txBody>
                  <a:tcPr>
                    <a:lnR w="12700" cap="flat" cmpd="sng" algn="ctr">
                      <a:solidFill>
                        <a:srgbClr val="C00000"/>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2">
                  <a:txBody>
                    <a:bodyPr/>
                    <a:lstStyle/>
                    <a:p>
                      <a:r>
                        <a:rPr lang="el-GR" sz="10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chemeClr val="bg1">
                        <a:lumMod val="85000"/>
                      </a:schemeClr>
                    </a:solidFill>
                  </a:tcPr>
                </a:tc>
                <a:tc hMerge="1">
                  <a:txBody>
                    <a:bodyPr/>
                    <a:lstStyle/>
                    <a:p>
                      <a:endParaRPr lang="en-US"/>
                    </a:p>
                  </a:txBody>
                  <a:tcPr/>
                </a:tc>
              </a:tr>
              <a:tr h="335280">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aseline="0" dirty="0" smtClean="0">
                          <a:solidFill>
                            <a:schemeClr val="tx2"/>
                          </a:solidFill>
                        </a:rPr>
                        <a:t>Αποθέματα υλικών, τελικό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endParaRPr lang="el-GR" sz="1000" b="0" dirty="0" smtClean="0">
                        <a:solidFill>
                          <a:schemeClr val="accent4"/>
                        </a:solidFill>
                      </a:endParaRPr>
                    </a:p>
                  </a:txBody>
                  <a:tcPr>
                    <a:solidFill>
                      <a:schemeClr val="bg1">
                        <a:lumMod val="85000"/>
                      </a:schemeClr>
                    </a:solidFill>
                  </a:tcPr>
                </a:tc>
              </a:tr>
              <a:tr h="235131">
                <a:tc>
                  <a:txBody>
                    <a:bodyPr/>
                    <a:lstStyle/>
                    <a:p>
                      <a:pPr marL="0" indent="0">
                        <a:buFont typeface="+mj-lt"/>
                        <a:buNone/>
                      </a:pPr>
                      <a:r>
                        <a:rPr lang="el-GR" sz="1000" baseline="0" dirty="0" smtClean="0">
                          <a:solidFill>
                            <a:schemeClr val="tx2"/>
                          </a:solidFill>
                        </a:rPr>
                        <a:t>Αποθέματα υλικών, αρχικό υπόλοιπο</a:t>
                      </a: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230$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aseline="0" dirty="0" smtClean="0">
                          <a:solidFill>
                            <a:schemeClr val="tx2"/>
                          </a:solidFill>
                        </a:rPr>
                        <a:t>Αποθέματα υλικών, αρχικό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b="0" dirty="0" smtClean="0">
                          <a:solidFill>
                            <a:schemeClr val="tx2"/>
                          </a:solidFill>
                        </a:rPr>
                        <a:t>230$</a:t>
                      </a:r>
                    </a:p>
                  </a:txBody>
                  <a:tcPr>
                    <a:solidFill>
                      <a:schemeClr val="bg1">
                        <a:lumMod val="85000"/>
                      </a:schemeClr>
                    </a:solidFill>
                  </a:tcPr>
                </a:tc>
              </a:tr>
              <a:tr h="169817">
                <a:tc>
                  <a:txBody>
                    <a:bodyPr/>
                    <a:lstStyle/>
                    <a:p>
                      <a:pPr marL="0" indent="0">
                        <a:buFont typeface="+mj-lt"/>
                        <a:buNone/>
                      </a:pPr>
                      <a:r>
                        <a:rPr lang="el-GR" sz="1000" baseline="0" dirty="0" smtClean="0">
                          <a:solidFill>
                            <a:schemeClr val="tx2"/>
                          </a:solidFill>
                        </a:rPr>
                        <a:t>Αποθέματα ημικατεργασμένων, αρχικό υπόλοιπο</a:t>
                      </a: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250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b="0" dirty="0" smtClean="0">
                          <a:solidFill>
                            <a:schemeClr val="tx2"/>
                          </a:solidFill>
                        </a:rPr>
                        <a:t>Αγορασμένα άμεσα υλικά</a:t>
                      </a:r>
                      <a:endParaRPr lang="en-US" sz="1000" b="0" dirty="0" smtClean="0">
                        <a:solidFill>
                          <a:schemeClr val="tx2"/>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850</a:t>
                      </a:r>
                      <a:endParaRPr lang="en-US" sz="1000" dirty="0">
                        <a:solidFill>
                          <a:schemeClr val="tx2"/>
                        </a:solidFill>
                      </a:endParaRPr>
                    </a:p>
                  </a:txBody>
                  <a:tcPr>
                    <a:solidFill>
                      <a:schemeClr val="bg1">
                        <a:lumMod val="85000"/>
                      </a:schemeClr>
                    </a:solidFill>
                  </a:tcPr>
                </a:tc>
              </a:tr>
              <a:tr h="266656">
                <a:tc>
                  <a:txBody>
                    <a:bodyPr/>
                    <a:lstStyle/>
                    <a:p>
                      <a:pPr marL="0" indent="0">
                        <a:buFont typeface="+mj-lt"/>
                        <a:buNone/>
                      </a:pPr>
                      <a:r>
                        <a:rPr lang="el-GR" sz="1000" baseline="0" dirty="0" smtClean="0">
                          <a:solidFill>
                            <a:schemeClr val="tx2"/>
                          </a:solidFill>
                        </a:rPr>
                        <a:t>Αποθέματα έτοιμων προϊόντων, αρχικό υπόλοιπο</a:t>
                      </a: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380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r>
                        <a:rPr lang="el-GR" sz="1000" b="0" baseline="0" dirty="0" smtClean="0">
                          <a:solidFill>
                            <a:schemeClr val="tx2"/>
                          </a:solidFill>
                        </a:rPr>
                        <a:t>Χ</a:t>
                      </a:r>
                      <a:r>
                        <a:rPr lang="el-GR" sz="1000" b="0" dirty="0" smtClean="0">
                          <a:solidFill>
                            <a:schemeClr val="tx2"/>
                          </a:solidFill>
                        </a:rPr>
                        <a:t>ρησιμοποιημένα άμεσα</a:t>
                      </a:r>
                      <a:r>
                        <a:rPr lang="el-GR" sz="1000" b="0" baseline="0" dirty="0" smtClean="0">
                          <a:solidFill>
                            <a:schemeClr val="tx2"/>
                          </a:solidFill>
                        </a:rPr>
                        <a:t> </a:t>
                      </a:r>
                      <a:r>
                        <a:rPr lang="el-GR" sz="1000" b="0" dirty="0" smtClean="0">
                          <a:solidFill>
                            <a:schemeClr val="tx2"/>
                          </a:solidFill>
                        </a:rPr>
                        <a:t>υλικά</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(740)</a:t>
                      </a:r>
                      <a:endParaRPr lang="en-US" sz="1000" dirty="0">
                        <a:solidFill>
                          <a:schemeClr val="tx2"/>
                        </a:solidFill>
                      </a:endParaRPr>
                    </a:p>
                  </a:txBody>
                  <a:tcPr>
                    <a:solidFill>
                      <a:schemeClr val="bg1">
                        <a:lumMod val="85000"/>
                      </a:schemeClr>
                    </a:solidFill>
                  </a:tcPr>
                </a:tc>
              </a:tr>
              <a:tr h="248194">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b="0" dirty="0" smtClean="0">
                          <a:solidFill>
                            <a:schemeClr val="tx2"/>
                          </a:solidFill>
                        </a:rPr>
                        <a:t>Αγορασμένα άμεσα υλικά</a:t>
                      </a:r>
                      <a:endParaRPr lang="en-US" sz="1000" b="0" dirty="0" smtClean="0">
                        <a:solidFill>
                          <a:schemeClr val="tx2"/>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850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aseline="0" dirty="0" smtClean="0">
                          <a:solidFill>
                            <a:schemeClr val="tx2"/>
                          </a:solidFill>
                        </a:rPr>
                        <a:t>Αποθέματα υλικών, τελικό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340$</a:t>
                      </a:r>
                      <a:endParaRPr lang="en-US" sz="1000" dirty="0">
                        <a:solidFill>
                          <a:schemeClr val="tx2"/>
                        </a:solidFill>
                      </a:endParaRPr>
                    </a:p>
                  </a:txBody>
                  <a:tcPr>
                    <a:solidFill>
                      <a:schemeClr val="bg1">
                        <a:lumMod val="85000"/>
                      </a:schemeClr>
                    </a:solidFill>
                  </a:tcPr>
                </a:tc>
              </a:tr>
              <a:tr h="274320">
                <a:tc>
                  <a:txBody>
                    <a:bodyPr/>
                    <a:lstStyle/>
                    <a:p>
                      <a:pPr marL="0" indent="0">
                        <a:buFont typeface="+mj-lt"/>
                        <a:buNone/>
                      </a:pPr>
                      <a:r>
                        <a:rPr lang="el-GR" sz="1000" b="0" baseline="0" dirty="0" smtClean="0">
                          <a:solidFill>
                            <a:schemeClr val="tx2"/>
                          </a:solidFill>
                        </a:rPr>
                        <a:t>Χ</a:t>
                      </a:r>
                      <a:r>
                        <a:rPr lang="el-GR" sz="1000" b="0" dirty="0" smtClean="0">
                          <a:solidFill>
                            <a:schemeClr val="tx2"/>
                          </a:solidFill>
                        </a:rPr>
                        <a:t>ρησιμοποιημένα άμεσα</a:t>
                      </a:r>
                      <a:r>
                        <a:rPr lang="el-GR" sz="1000" b="0" baseline="0" dirty="0" smtClean="0">
                          <a:solidFill>
                            <a:schemeClr val="tx2"/>
                          </a:solidFill>
                        </a:rPr>
                        <a:t> </a:t>
                      </a:r>
                      <a:r>
                        <a:rPr lang="el-GR" sz="1000" b="0" dirty="0" smtClean="0">
                          <a:solidFill>
                            <a:schemeClr val="tx2"/>
                          </a:solidFill>
                        </a:rPr>
                        <a:t>υλικά</a:t>
                      </a: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740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aseline="0" dirty="0" smtClean="0">
                          <a:solidFill>
                            <a:schemeClr val="tx2"/>
                          </a:solidFill>
                        </a:rPr>
                        <a:t>Αποθέματα ημικατεργασμένων, τελικό υπόλοιπο</a:t>
                      </a:r>
                      <a:r>
                        <a:rPr lang="el-GR" sz="1000" baseline="0" dirty="0" smtClean="0">
                          <a:solidFill>
                            <a:schemeClr val="tx1"/>
                          </a:solidFill>
                        </a:rPr>
                        <a:t>:</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endParaRPr lang="en-US" sz="1000" dirty="0">
                        <a:solidFill>
                          <a:schemeClr val="tx2"/>
                        </a:solidFill>
                      </a:endParaRPr>
                    </a:p>
                  </a:txBody>
                  <a:tcPr>
                    <a:solidFill>
                      <a:schemeClr val="bg1">
                        <a:lumMod val="85000"/>
                      </a:schemeClr>
                    </a:solidFill>
                  </a:tcPr>
                </a:tc>
              </a:tr>
              <a:tr h="266657">
                <a:tc>
                  <a:txBody>
                    <a:bodyPr/>
                    <a:lstStyle/>
                    <a:p>
                      <a:pPr marL="0" indent="0">
                        <a:buFont typeface="+mj-lt"/>
                        <a:buNone/>
                      </a:pPr>
                      <a:r>
                        <a:rPr lang="el-GR" sz="1000" dirty="0" smtClean="0">
                          <a:solidFill>
                            <a:schemeClr val="accent4"/>
                          </a:solidFill>
                        </a:rPr>
                        <a:t>Κόστη</a:t>
                      </a:r>
                      <a:r>
                        <a:rPr lang="el-GR" sz="1000" baseline="0" dirty="0" smtClean="0">
                          <a:solidFill>
                            <a:schemeClr val="accent4"/>
                          </a:solidFill>
                        </a:rPr>
                        <a:t> άμεσης εργασίας</a:t>
                      </a: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970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aseline="0" dirty="0" smtClean="0">
                          <a:solidFill>
                            <a:schemeClr val="tx2"/>
                          </a:solidFill>
                        </a:rPr>
                        <a:t>Αποθέματα ημικατεργασμένων, αρχικό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250$</a:t>
                      </a:r>
                      <a:endParaRPr lang="en-US" sz="1000" dirty="0">
                        <a:solidFill>
                          <a:schemeClr val="tx2"/>
                        </a:solidFill>
                      </a:endParaRPr>
                    </a:p>
                  </a:txBody>
                  <a:tcPr>
                    <a:solidFill>
                      <a:schemeClr val="bg1">
                        <a:lumMod val="85000"/>
                      </a:schemeClr>
                    </a:solidFill>
                  </a:tcPr>
                </a:tc>
              </a:tr>
              <a:tr h="274320">
                <a:tc>
                  <a:txBody>
                    <a:bodyPr/>
                    <a:lstStyle/>
                    <a:p>
                      <a:pPr marL="0" indent="0">
                        <a:buFont typeface="+mj-lt"/>
                        <a:buNone/>
                      </a:pPr>
                      <a:r>
                        <a:rPr lang="el-GR" sz="1000" dirty="0" smtClean="0">
                          <a:solidFill>
                            <a:schemeClr val="accent4"/>
                          </a:solidFill>
                        </a:rPr>
                        <a:t>Κόστη</a:t>
                      </a:r>
                      <a:r>
                        <a:rPr lang="el-GR" sz="1000" baseline="0" dirty="0" smtClean="0">
                          <a:solidFill>
                            <a:schemeClr val="accent4"/>
                          </a:solidFill>
                        </a:rPr>
                        <a:t> γενικών βιομηχανικών εξόδων</a:t>
                      </a: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350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r>
                        <a:rPr lang="el-GR" sz="1000" b="0" baseline="0" dirty="0" smtClean="0">
                          <a:solidFill>
                            <a:schemeClr val="tx2"/>
                          </a:solidFill>
                        </a:rPr>
                        <a:t>Χ</a:t>
                      </a:r>
                      <a:r>
                        <a:rPr lang="el-GR" sz="1000" b="0" dirty="0" smtClean="0">
                          <a:solidFill>
                            <a:schemeClr val="tx2"/>
                          </a:solidFill>
                        </a:rPr>
                        <a:t>ρησιμοποιημένα άμεσα</a:t>
                      </a:r>
                      <a:r>
                        <a:rPr lang="el-GR" sz="1000" b="0" baseline="0" dirty="0" smtClean="0">
                          <a:solidFill>
                            <a:schemeClr val="tx2"/>
                          </a:solidFill>
                        </a:rPr>
                        <a:t> </a:t>
                      </a:r>
                      <a:r>
                        <a:rPr lang="el-GR" sz="1000" b="0" dirty="0" smtClean="0">
                          <a:solidFill>
                            <a:schemeClr val="tx2"/>
                          </a:solidFill>
                        </a:rPr>
                        <a:t>υλικά</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740</a:t>
                      </a:r>
                      <a:endParaRPr lang="en-US" sz="1000" dirty="0">
                        <a:solidFill>
                          <a:schemeClr val="tx2"/>
                        </a:solidFill>
                      </a:endParaRPr>
                    </a:p>
                  </a:txBody>
                  <a:tcPr>
                    <a:solidFill>
                      <a:schemeClr val="bg1">
                        <a:lumMod val="85000"/>
                      </a:schemeClr>
                    </a:solidFill>
                  </a:tcPr>
                </a:tc>
              </a:tr>
              <a:tr h="266482">
                <a:tc>
                  <a:txBody>
                    <a:bodyPr/>
                    <a:lstStyle/>
                    <a:p>
                      <a:pPr marL="0" indent="0">
                        <a:buFont typeface="+mj-lt"/>
                        <a:buNone/>
                      </a:pPr>
                      <a:r>
                        <a:rPr lang="el-GR" sz="1000" dirty="0" smtClean="0">
                          <a:solidFill>
                            <a:schemeClr val="accent4"/>
                          </a:solidFill>
                        </a:rPr>
                        <a:t>Κόστη ολοκληρωμένων</a:t>
                      </a:r>
                      <a:r>
                        <a:rPr lang="el-GR" sz="1000" baseline="0" dirty="0" smtClean="0">
                          <a:solidFill>
                            <a:schemeClr val="accent4"/>
                          </a:solidFill>
                        </a:rPr>
                        <a:t> </a:t>
                      </a:r>
                      <a:r>
                        <a:rPr lang="el-GR" sz="1000" dirty="0" smtClean="0">
                          <a:solidFill>
                            <a:schemeClr val="accent4"/>
                          </a:solidFill>
                        </a:rPr>
                        <a:t>αγαθών</a:t>
                      </a: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1.230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r>
                        <a:rPr lang="el-GR" sz="1000" dirty="0" smtClean="0">
                          <a:solidFill>
                            <a:schemeClr val="accent4"/>
                          </a:solidFill>
                        </a:rPr>
                        <a:t>Κόστη</a:t>
                      </a:r>
                      <a:r>
                        <a:rPr lang="el-GR" sz="1000" baseline="0" dirty="0" smtClean="0">
                          <a:solidFill>
                            <a:schemeClr val="accent4"/>
                          </a:solidFill>
                        </a:rPr>
                        <a:t> άμεσης εργασίας</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970</a:t>
                      </a:r>
                      <a:endParaRPr lang="en-US" sz="1000" dirty="0">
                        <a:solidFill>
                          <a:schemeClr val="tx2"/>
                        </a:solidFill>
                      </a:endParaRPr>
                    </a:p>
                  </a:txBody>
                  <a:tcPr>
                    <a:solidFill>
                      <a:schemeClr val="bg1">
                        <a:lumMod val="85000"/>
                      </a:schemeClr>
                    </a:solidFill>
                  </a:tcPr>
                </a:tc>
              </a:tr>
              <a:tr h="137160">
                <a:tc>
                  <a:txBody>
                    <a:bodyPr/>
                    <a:lstStyle/>
                    <a:p>
                      <a:pPr marL="0" indent="0">
                        <a:buFont typeface="+mj-lt"/>
                        <a:buNone/>
                      </a:pPr>
                      <a:r>
                        <a:rPr lang="el-GR" sz="1000" dirty="0" smtClean="0">
                          <a:solidFill>
                            <a:schemeClr val="accent4"/>
                          </a:solidFill>
                        </a:rPr>
                        <a:t>Κόστος πωληθέντων αγαθών</a:t>
                      </a: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r>
                        <a:rPr lang="el-GR" sz="1000" dirty="0" smtClean="0">
                          <a:solidFill>
                            <a:schemeClr val="accent4"/>
                          </a:solidFill>
                        </a:rPr>
                        <a:t>935</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r>
                        <a:rPr lang="el-GR" sz="1000" dirty="0" smtClean="0">
                          <a:solidFill>
                            <a:schemeClr val="accent4"/>
                          </a:solidFill>
                        </a:rPr>
                        <a:t>Κόστη</a:t>
                      </a:r>
                      <a:r>
                        <a:rPr lang="el-GR" sz="1000" baseline="0" dirty="0" smtClean="0">
                          <a:solidFill>
                            <a:schemeClr val="accent4"/>
                          </a:solidFill>
                        </a:rPr>
                        <a:t> γενικών βιομηχανικών εξόδων</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350</a:t>
                      </a:r>
                      <a:endParaRPr lang="en-US" sz="1000" dirty="0">
                        <a:solidFill>
                          <a:schemeClr val="tx2"/>
                        </a:solidFill>
                      </a:endParaRPr>
                    </a:p>
                  </a:txBody>
                  <a:tcPr>
                    <a:solidFill>
                      <a:schemeClr val="bg1">
                        <a:lumMod val="85000"/>
                      </a:schemeClr>
                    </a:solidFill>
                  </a:tcPr>
                </a:tc>
              </a:tr>
              <a:tr h="0">
                <a:tc>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lgn="r">
                        <a:buFont typeface="+mj-lt"/>
                        <a:buNone/>
                      </a:pP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r>
                        <a:rPr lang="el-GR" sz="1000" dirty="0" smtClean="0">
                          <a:solidFill>
                            <a:schemeClr val="accent4"/>
                          </a:solidFill>
                        </a:rPr>
                        <a:t>Κόστη ολοκληρωμένων</a:t>
                      </a:r>
                      <a:r>
                        <a:rPr lang="el-GR" sz="1000" baseline="0" dirty="0" smtClean="0">
                          <a:solidFill>
                            <a:schemeClr val="accent4"/>
                          </a:solidFill>
                        </a:rPr>
                        <a:t> </a:t>
                      </a:r>
                      <a:r>
                        <a:rPr lang="el-GR" sz="1000" dirty="0" smtClean="0">
                          <a:solidFill>
                            <a:schemeClr val="accent4"/>
                          </a:solidFill>
                        </a:rPr>
                        <a:t>αγαθών</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(1.230)</a:t>
                      </a:r>
                      <a:endParaRPr lang="en-US" sz="1000" dirty="0">
                        <a:solidFill>
                          <a:schemeClr val="tx2"/>
                        </a:solidFill>
                      </a:endParaRPr>
                    </a:p>
                  </a:txBody>
                  <a:tcPr>
                    <a:solidFill>
                      <a:schemeClr val="bg1">
                        <a:lumMod val="85000"/>
                      </a:schemeClr>
                    </a:solidFill>
                  </a:tcPr>
                </a:tc>
              </a:tr>
              <a:tr h="187960">
                <a:tc>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baseline="0" dirty="0" smtClean="0">
                          <a:solidFill>
                            <a:schemeClr val="tx2"/>
                          </a:solidFill>
                        </a:rPr>
                        <a:t>Αποθέματα ημικατεργασμένων, τελικό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1.080$</a:t>
                      </a:r>
                      <a:endParaRPr lang="en-US" sz="1000" dirty="0">
                        <a:solidFill>
                          <a:schemeClr val="tx2"/>
                        </a:solidFill>
                      </a:endParaRPr>
                    </a:p>
                  </a:txBody>
                  <a:tcPr>
                    <a:solidFill>
                      <a:schemeClr val="bg1">
                        <a:lumMod val="85000"/>
                      </a:schemeClr>
                    </a:solidFill>
                  </a:tcPr>
                </a:tc>
              </a:tr>
              <a:tr h="132080">
                <a:tc>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baseline="0" dirty="0" smtClean="0">
                          <a:solidFill>
                            <a:schemeClr val="tx2"/>
                          </a:solidFill>
                        </a:rPr>
                        <a:t>Αποθέματα έτοιμων προϊόντων, τελικό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endParaRPr lang="en-US" sz="1000" dirty="0">
                        <a:solidFill>
                          <a:schemeClr val="tx2"/>
                        </a:solidFill>
                      </a:endParaRPr>
                    </a:p>
                  </a:txBody>
                  <a:tcPr>
                    <a:solidFill>
                      <a:schemeClr val="bg1">
                        <a:lumMod val="85000"/>
                      </a:schemeClr>
                    </a:solidFill>
                  </a:tcPr>
                </a:tc>
              </a:tr>
              <a:tr h="0">
                <a:tc>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baseline="0" dirty="0" smtClean="0">
                          <a:solidFill>
                            <a:schemeClr val="tx2"/>
                          </a:solidFill>
                        </a:rPr>
                        <a:t>Αποθέματα έτοιμων προϊόντων, αρχικό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380$</a:t>
                      </a:r>
                      <a:endParaRPr lang="en-US" sz="1000" dirty="0">
                        <a:solidFill>
                          <a:schemeClr val="tx2"/>
                        </a:solidFill>
                      </a:endParaRPr>
                    </a:p>
                  </a:txBody>
                  <a:tcPr>
                    <a:solidFill>
                      <a:schemeClr val="bg1">
                        <a:lumMod val="85000"/>
                      </a:schemeClr>
                    </a:solidFill>
                  </a:tcPr>
                </a:tc>
              </a:tr>
              <a:tr h="0">
                <a:tc>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r>
                        <a:rPr lang="el-GR" sz="1000" dirty="0" smtClean="0">
                          <a:solidFill>
                            <a:schemeClr val="accent4"/>
                          </a:solidFill>
                        </a:rPr>
                        <a:t>Κόστη ολοκληρωμένων</a:t>
                      </a:r>
                      <a:r>
                        <a:rPr lang="el-GR" sz="1000" baseline="0" dirty="0" smtClean="0">
                          <a:solidFill>
                            <a:schemeClr val="accent4"/>
                          </a:solidFill>
                        </a:rPr>
                        <a:t> </a:t>
                      </a:r>
                      <a:r>
                        <a:rPr lang="el-GR" sz="1000" dirty="0" smtClean="0">
                          <a:solidFill>
                            <a:schemeClr val="accent4"/>
                          </a:solidFill>
                        </a:rPr>
                        <a:t>αγαθών</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1.230</a:t>
                      </a:r>
                      <a:endParaRPr lang="en-US" sz="1000" dirty="0">
                        <a:solidFill>
                          <a:schemeClr val="tx2"/>
                        </a:solidFill>
                      </a:endParaRPr>
                    </a:p>
                  </a:txBody>
                  <a:tcPr>
                    <a:solidFill>
                      <a:schemeClr val="bg1">
                        <a:lumMod val="85000"/>
                      </a:schemeClr>
                    </a:solidFill>
                  </a:tcPr>
                </a:tc>
              </a:tr>
              <a:tr h="121920">
                <a:tc>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r>
                        <a:rPr lang="el-GR" sz="1000" dirty="0" smtClean="0">
                          <a:solidFill>
                            <a:schemeClr val="accent4"/>
                          </a:solidFill>
                        </a:rPr>
                        <a:t>Κόστος πωληθέντων αγαθών</a:t>
                      </a: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(935)</a:t>
                      </a:r>
                      <a:endParaRPr lang="en-US" sz="1000" dirty="0">
                        <a:solidFill>
                          <a:schemeClr val="tx2"/>
                        </a:solidFill>
                      </a:endParaRPr>
                    </a:p>
                  </a:txBody>
                  <a:tcPr>
                    <a:solidFill>
                      <a:schemeClr val="bg1">
                        <a:lumMod val="85000"/>
                      </a:schemeClr>
                    </a:solidFill>
                  </a:tcPr>
                </a:tc>
              </a:tr>
              <a:tr h="121920">
                <a:tc>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indent="0">
                        <a:buFont typeface="+mj-lt"/>
                        <a:buNone/>
                      </a:pP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000" baseline="0" dirty="0" smtClean="0">
                          <a:solidFill>
                            <a:schemeClr val="tx2"/>
                          </a:solidFill>
                        </a:rPr>
                        <a:t>Αποθέματα έτοιμων προϊόντων, τελικό υπόλοιπο</a:t>
                      </a:r>
                      <a:endParaRPr lang="el-GR" sz="10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c>
                  <a:txBody>
                    <a:bodyPr/>
                    <a:lstStyle/>
                    <a:p>
                      <a:pPr algn="r"/>
                      <a:r>
                        <a:rPr lang="el-GR" sz="1000" dirty="0" smtClean="0">
                          <a:solidFill>
                            <a:schemeClr val="tx2"/>
                          </a:solidFill>
                        </a:rPr>
                        <a:t>675$</a:t>
                      </a:r>
                      <a:endParaRPr lang="en-US" sz="1000" dirty="0">
                        <a:solidFill>
                          <a:schemeClr val="tx2"/>
                        </a:solidFill>
                      </a:endParaRPr>
                    </a:p>
                  </a:txBody>
                  <a:tcPr>
                    <a:solidFill>
                      <a:schemeClr val="bg1">
                        <a:lumMod val="85000"/>
                      </a:schemeClr>
                    </a:solidFill>
                  </a:tcPr>
                </a:tc>
              </a:tr>
            </a:tbl>
          </a:graphicData>
        </a:graphic>
      </p:graphicFrame>
      <p:sp>
        <p:nvSpPr>
          <p:cNvPr id="7"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dirty="0" smtClean="0">
                <a:latin typeface="Arial" panose="020B0604020202020204" pitchFamily="34" charset="0"/>
                <a:cs typeface="Arial" panose="020B0604020202020204" pitchFamily="34" charset="0"/>
              </a:rPr>
              <a:t>                    </a:t>
            </a:r>
            <a:r>
              <a:rPr lang="el-GR" b="1" dirty="0" smtClean="0">
                <a:solidFill>
                  <a:srgbClr val="F1A60F"/>
                </a:solidFill>
                <a:latin typeface="Arial" panose="020B0604020202020204" pitchFamily="34" charset="0"/>
                <a:cs typeface="Arial" panose="020B0604020202020204" pitchFamily="34" charset="0"/>
              </a:rPr>
              <a:t>ΕΦΑΡΜΟΣΤΕ ΤΟ!</a:t>
            </a:r>
            <a:endParaRPr lang="en-US" b="1" dirty="0">
              <a:solidFill>
                <a:srgbClr val="F1A6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217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0" y="0"/>
            <a:ext cx="9067800" cy="1066800"/>
          </a:xfrm>
        </p:spPr>
        <p:txBody>
          <a:bodyPr/>
          <a:lstStyle/>
          <a:p>
            <a:pPr algn="ctr"/>
            <a:r>
              <a:rPr lang="el-GR" altLang="en-US" dirty="0">
                <a:ea typeface="Arial Unicode MS" panose="020B0604020202020204" pitchFamily="34" charset="-128"/>
              </a:rPr>
              <a:t>Υπολογισμός Κόστους Μονάδος Προϊόντος</a:t>
            </a:r>
            <a:endParaRPr lang="en-US" altLang="en-US" dirty="0" smtClean="0"/>
          </a:p>
        </p:txBody>
      </p:sp>
      <p:sp>
        <p:nvSpPr>
          <p:cNvPr id="3" name="Content Placeholder 2"/>
          <p:cNvSpPr>
            <a:spLocks noGrp="1"/>
          </p:cNvSpPr>
          <p:nvPr>
            <p:ph idx="1"/>
          </p:nvPr>
        </p:nvSpPr>
        <p:spPr>
          <a:xfrm>
            <a:off x="304800" y="1082040"/>
            <a:ext cx="8534400" cy="3185160"/>
          </a:xfrm>
        </p:spPr>
        <p:txBody>
          <a:bodyPr/>
          <a:lstStyle/>
          <a:p>
            <a:pPr>
              <a:buFont typeface="Wingdings" panose="05000000000000000000" pitchFamily="2" charset="2"/>
              <a:buChar char="§"/>
            </a:pPr>
            <a:r>
              <a:rPr lang="el-GR" altLang="en-US" sz="2400" i="1" dirty="0">
                <a:latin typeface="Tw Cen MT" panose="020B0602020104020603" pitchFamily="34" charset="0"/>
                <a:cs typeface="Times New Roman" panose="02020603050405020304" pitchFamily="18" charset="0"/>
              </a:rPr>
              <a:t>Κ</a:t>
            </a:r>
            <a:r>
              <a:rPr lang="el-GR" altLang="en-US" sz="2400" i="1" dirty="0" smtClean="0">
                <a:latin typeface="Tw Cen MT" panose="020B0602020104020603" pitchFamily="34" charset="0"/>
                <a:cs typeface="Times New Roman" panose="02020603050405020304" pitchFamily="18" charset="0"/>
              </a:rPr>
              <a:t>όστος μονάδας προϊόντος </a:t>
            </a:r>
            <a:r>
              <a:rPr lang="el-GR" altLang="en-US" sz="2400" dirty="0" smtClean="0">
                <a:latin typeface="Tw Cen MT" panose="020B0602020104020603" pitchFamily="34" charset="0"/>
                <a:cs typeface="Times New Roman" panose="02020603050405020304" pitchFamily="18" charset="0"/>
              </a:rPr>
              <a:t>είναι το </a:t>
            </a:r>
            <a:r>
              <a:rPr lang="el-GR" altLang="en-US" sz="2400" dirty="0">
                <a:latin typeface="Tw Cen MT" panose="020B0602020104020603" pitchFamily="34" charset="0"/>
                <a:cs typeface="Times New Roman" panose="02020603050405020304" pitchFamily="18" charset="0"/>
              </a:rPr>
              <a:t>κόστος παραγωγής μιας ενιαίας μονάδας ενός προϊόντος.</a:t>
            </a:r>
            <a:r>
              <a:rPr lang="en-US" altLang="en-US" sz="2400" dirty="0" smtClean="0">
                <a:latin typeface="Tw Cen MT" panose="020B0602020104020603" pitchFamily="34" charset="0"/>
                <a:cs typeface="Times New Roman" panose="02020603050405020304" pitchFamily="18" charset="0"/>
              </a:rPr>
              <a:t>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Αποτελείται από το κόστος παραχθέντων αγαθών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άμεσων υλικών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άμεσης εργασίας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των γενικών βιομηχανικών εξόδων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Αυτά τα τρία στοιχεία κόστους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συσσωρεύονται κατά την παραγωγή μιας παρτίδας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προϊόντων.</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Όταν ολοκληρωθεί η παρτίδα, υπολογίζεται το κόστος μονάδας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προϊόντο</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ς</a:t>
            </a:r>
            <a:endPar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011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1610438854"/>
              </p:ext>
            </p:extLst>
          </p:nvPr>
        </p:nvGraphicFramePr>
        <p:xfrm>
          <a:off x="304800" y="4267200"/>
          <a:ext cx="8610600" cy="1965960"/>
        </p:xfrm>
        <a:graphic>
          <a:graphicData uri="http://schemas.openxmlformats.org/drawingml/2006/table">
            <a:tbl>
              <a:tblPr firstRow="1" bandRow="1">
                <a:tableStyleId>{5C22544A-7EE6-4342-B048-85BDC9FD1C3A}</a:tableStyleId>
              </a:tblPr>
              <a:tblGrid>
                <a:gridCol w="1203979"/>
                <a:gridCol w="343994"/>
                <a:gridCol w="1661433"/>
                <a:gridCol w="547947"/>
                <a:gridCol w="2348345"/>
                <a:gridCol w="234835"/>
                <a:gridCol w="2270067"/>
              </a:tblGrid>
              <a:tr h="724301">
                <a:tc>
                  <a:txBody>
                    <a:bodyPr/>
                    <a:lstStyle/>
                    <a:p>
                      <a:pPr algn="ctr"/>
                      <a:r>
                        <a:rPr lang="el-GR" sz="1200" b="0" kern="1200" dirty="0" smtClean="0">
                          <a:solidFill>
                            <a:schemeClr val="tx2"/>
                          </a:solidFill>
                          <a:effectLst/>
                          <a:latin typeface="+mn-lt"/>
                          <a:ea typeface="+mn-ea"/>
                          <a:cs typeface="+mn-cs"/>
                        </a:rPr>
                        <a:t>Κόστος Μονάδας Προϊόντος</a:t>
                      </a: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l-GR" sz="1200" b="0" kern="1200" dirty="0" smtClean="0">
                          <a:solidFill>
                            <a:schemeClr val="tx2"/>
                          </a:solidFill>
                          <a:effectLst/>
                          <a:latin typeface="+mn-lt"/>
                          <a:ea typeface="+mn-ea"/>
                          <a:cs typeface="+mn-cs"/>
                        </a:rPr>
                        <a:t>Κόστος Άμεσων Υλικών + Κόστος Άμεσης Εργασίας + Κόστος Γενικών</a:t>
                      </a:r>
                      <a:r>
                        <a:rPr lang="el-GR" sz="1200" b="0" kern="1200" baseline="0" dirty="0" smtClean="0">
                          <a:solidFill>
                            <a:schemeClr val="tx2"/>
                          </a:solidFill>
                          <a:effectLst/>
                          <a:latin typeface="+mn-lt"/>
                          <a:ea typeface="+mn-ea"/>
                          <a:cs typeface="+mn-cs"/>
                        </a:rPr>
                        <a:t> Βιομηχανικών Εξόδων</a:t>
                      </a: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dirty="0">
                        <a:solidFill>
                          <a:schemeClr val="tx2"/>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hMerge="1">
                  <a:txBody>
                    <a:bodyPr/>
                    <a:lstStyle/>
                    <a:p>
                      <a:pPr algn="ctr"/>
                      <a:endParaRPr lang="en-US" sz="1400" b="0" dirty="0">
                        <a:solidFill>
                          <a:schemeClr val="tx2"/>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hMerge="1">
                  <a:txBody>
                    <a:bodyPr/>
                    <a:lstStyle/>
                    <a:p>
                      <a:pPr algn="ctr"/>
                      <a:endParaRPr lang="en-US" sz="1400" b="0" dirty="0">
                        <a:solidFill>
                          <a:schemeClr val="tx2"/>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hMerge="1">
                  <a:txBody>
                    <a:bodyPr/>
                    <a:lstStyle/>
                    <a:p>
                      <a:pPr algn="ctr"/>
                      <a:endParaRPr lang="en-US" sz="1400" b="0" dirty="0">
                        <a:solidFill>
                          <a:schemeClr val="tx2"/>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r h="310415">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l-GR" sz="1200" b="0" kern="1200" dirty="0" smtClean="0">
                          <a:solidFill>
                            <a:schemeClr val="tx2"/>
                          </a:solidFill>
                          <a:effectLst/>
                          <a:latin typeface="+mn-lt"/>
                          <a:ea typeface="+mn-ea"/>
                          <a:cs typeface="+mn-cs"/>
                        </a:rPr>
                        <a:t>Αριθμός Παραχθέντων Μονάδων</a:t>
                      </a: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104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0" dirty="0" smtClean="0">
                          <a:solidFill>
                            <a:schemeClr val="tx2"/>
                          </a:solidFill>
                        </a:rPr>
                        <a:t>ή</a:t>
                      </a:r>
                      <a:endParaRPr lang="en-US" sz="1200" b="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0829">
                <a:tc>
                  <a:txBody>
                    <a:bodyPr/>
                    <a:lstStyle/>
                    <a:p>
                      <a:r>
                        <a:rPr lang="el-GR" sz="1200" b="0">
                          <a:solidFill>
                            <a:schemeClr val="tx2"/>
                          </a:solidFill>
                          <a:effectLst/>
                          <a:latin typeface="Calibri" panose="020F0502020204030204" pitchFamily="34" charset="0"/>
                          <a:cs typeface="Times New Roman" panose="02020603050405020304" pitchFamily="18" charset="0"/>
                        </a:rPr>
                        <a:t>Κόστος Μονάδας Προϊόντος</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a:solidFill>
                            <a:schemeClr val="tx2"/>
                          </a:solidFill>
                          <a:effectLst/>
                          <a:latin typeface="Calibri" panose="020F0502020204030204" pitchFamily="34" charset="0"/>
                          <a:cs typeface="Times New Roman" panose="02020603050405020304" pitchFamily="18"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l-GR" sz="1200" b="0" dirty="0">
                          <a:solidFill>
                            <a:schemeClr val="tx2"/>
                          </a:solidFill>
                          <a:effectLst/>
                          <a:latin typeface="Calibri" panose="020F0502020204030204" pitchFamily="34" charset="0"/>
                          <a:cs typeface="Times New Roman" panose="02020603050405020304" pitchFamily="18" charset="0"/>
                        </a:rPr>
                        <a:t>Κόστος Άμεσων Υλικών ανα </a:t>
                      </a:r>
                      <a:r>
                        <a:rPr lang="el-GR" sz="1200" b="0" dirty="0" smtClean="0">
                          <a:solidFill>
                            <a:schemeClr val="tx2"/>
                          </a:solidFill>
                          <a:effectLst/>
                          <a:latin typeface="Calibri" panose="020F0502020204030204" pitchFamily="34" charset="0"/>
                          <a:cs typeface="Times New Roman" panose="02020603050405020304" pitchFamily="18" charset="0"/>
                        </a:rPr>
                        <a:t>Μονάδα</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l-GR" sz="1200" b="0">
                          <a:solidFill>
                            <a:schemeClr val="tx2"/>
                          </a:solidFill>
                          <a:effectLst/>
                          <a:latin typeface="Calibri" panose="020F0502020204030204" pitchFamily="34" charset="0"/>
                          <a:cs typeface="Times New Roman" panose="02020603050405020304" pitchFamily="18" charset="0"/>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l-GR" sz="1200" b="0" dirty="0">
                          <a:solidFill>
                            <a:schemeClr val="tx2"/>
                          </a:solidFill>
                          <a:effectLst/>
                          <a:latin typeface="Calibri" panose="020F0502020204030204" pitchFamily="34" charset="0"/>
                          <a:cs typeface="Times New Roman" panose="02020603050405020304" pitchFamily="18" charset="0"/>
                        </a:rPr>
                        <a:t>Κόστος Άμεσης Εργασίας ανα </a:t>
                      </a:r>
                      <a:r>
                        <a:rPr lang="el-GR" sz="1200" b="0" dirty="0" smtClean="0">
                          <a:solidFill>
                            <a:schemeClr val="tx2"/>
                          </a:solidFill>
                          <a:effectLst/>
                          <a:latin typeface="Calibri" panose="020F0502020204030204" pitchFamily="34" charset="0"/>
                          <a:cs typeface="Times New Roman" panose="02020603050405020304" pitchFamily="18" charset="0"/>
                        </a:rPr>
                        <a:t>Μονάδα</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a:solidFill>
                            <a:schemeClr val="tx2"/>
                          </a:solidFill>
                          <a:effectLst/>
                          <a:latin typeface="Calibri" panose="020F0502020204030204" pitchFamily="34" charset="0"/>
                          <a:cs typeface="Times New Roman" panose="02020603050405020304" pitchFamily="18" charset="0"/>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l-GR" sz="1200" b="0" kern="1200" dirty="0" smtClean="0">
                          <a:solidFill>
                            <a:schemeClr val="tx2"/>
                          </a:solidFill>
                          <a:effectLst/>
                          <a:latin typeface="+mn-lt"/>
                          <a:ea typeface="+mn-ea"/>
                          <a:cs typeface="+mn-cs"/>
                        </a:rPr>
                        <a:t>Κόστος Γενικών</a:t>
                      </a:r>
                      <a:r>
                        <a:rPr lang="el-GR" sz="1200" b="0" kern="1200" baseline="0" dirty="0" smtClean="0">
                          <a:solidFill>
                            <a:schemeClr val="tx2"/>
                          </a:solidFill>
                          <a:effectLst/>
                          <a:latin typeface="+mn-lt"/>
                          <a:ea typeface="+mn-ea"/>
                          <a:cs typeface="+mn-cs"/>
                        </a:rPr>
                        <a:t> Βιομηχανικών Εξόδων </a:t>
                      </a:r>
                      <a:r>
                        <a:rPr lang="el-GR" sz="1200" b="0" dirty="0" smtClean="0">
                          <a:solidFill>
                            <a:schemeClr val="tx2"/>
                          </a:solidFill>
                          <a:effectLst/>
                          <a:latin typeface="Calibri" panose="020F0502020204030204" pitchFamily="34" charset="0"/>
                          <a:cs typeface="Times New Roman" panose="02020603050405020304" pitchFamily="18" charset="0"/>
                        </a:rPr>
                        <a:t>ανα Μονάδα</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152400"/>
            <a:ext cx="8229600" cy="914400"/>
          </a:xfrm>
        </p:spPr>
        <p:txBody>
          <a:bodyPr/>
          <a:lstStyle/>
          <a:p>
            <a:pPr algn="ctr"/>
            <a:r>
              <a:rPr lang="el-GR" altLang="en-US" dirty="0" smtClean="0">
                <a:ea typeface="Arial Unicode MS" panose="020B0604020202020204" pitchFamily="34" charset="-128"/>
              </a:rPr>
              <a:t>Μέθοδοι Μέτρησης </a:t>
            </a:r>
            <a:r>
              <a:rPr lang="el-GR" altLang="en-US" dirty="0">
                <a:ea typeface="Arial Unicode MS" panose="020B0604020202020204" pitchFamily="34" charset="-128"/>
              </a:rPr>
              <a:t>Κοστολόγησης Προϊόντος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1900" dirty="0">
                <a:latin typeface="Tw Cen MT" panose="020B0602020104020603" pitchFamily="34" charset="0"/>
                <a:cs typeface="Times New Roman" panose="02020603050405020304" pitchFamily="18" charset="0"/>
              </a:rPr>
              <a:t>Ο τρόπος με τον οποίο </a:t>
            </a:r>
            <a:r>
              <a:rPr lang="el-GR" altLang="en-US" sz="1900" dirty="0" smtClean="0">
                <a:latin typeface="Tw Cen MT" panose="020B0602020104020603" pitchFamily="34" charset="0"/>
                <a:cs typeface="Times New Roman" panose="02020603050405020304" pitchFamily="18" charset="0"/>
              </a:rPr>
              <a:t>ρέουν φυσικά </a:t>
            </a:r>
            <a:r>
              <a:rPr lang="el-GR" altLang="en-US" sz="1900" dirty="0">
                <a:latin typeface="Tw Cen MT" panose="020B0602020104020603" pitchFamily="34" charset="0"/>
                <a:cs typeface="Times New Roman" panose="02020603050405020304" pitchFamily="18" charset="0"/>
              </a:rPr>
              <a:t>τα </a:t>
            </a:r>
            <a:r>
              <a:rPr lang="el-GR" altLang="en-US" sz="1900" dirty="0" smtClean="0">
                <a:latin typeface="Tw Cen MT" panose="020B0602020104020603" pitchFamily="34" charset="0"/>
                <a:cs typeface="Times New Roman" panose="02020603050405020304" pitchFamily="18" charset="0"/>
              </a:rPr>
              <a:t>προϊόντα δε συσχετίζεται πάντα με τον τρόπο που πραγματοποιούνται τα κόστη.</a:t>
            </a:r>
            <a:endParaRPr lang="el-GR" altLang="en-US" sz="1900"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sz="1900" dirty="0">
                <a:latin typeface="Tw Cen MT" panose="020B0602020104020603" pitchFamily="34" charset="0"/>
                <a:cs typeface="Times New Roman" panose="02020603050405020304" pitchFamily="18" charset="0"/>
              </a:rPr>
              <a:t>Οι </a:t>
            </a:r>
            <a:r>
              <a:rPr lang="el-GR" altLang="en-US" sz="1900" dirty="0" smtClean="0">
                <a:latin typeface="Tw Cen MT" panose="020B0602020104020603" pitchFamily="34" charset="0"/>
                <a:cs typeface="Times New Roman" panose="02020603050405020304" pitchFamily="18" charset="0"/>
              </a:rPr>
              <a:t>μάνατζερ ενδέχεται </a:t>
            </a:r>
            <a:r>
              <a:rPr lang="el-GR" altLang="en-US" sz="1900" dirty="0">
                <a:latin typeface="Tw Cen MT" panose="020B0602020104020603" pitchFamily="34" charset="0"/>
                <a:cs typeface="Times New Roman" panose="02020603050405020304" pitchFamily="18" charset="0"/>
              </a:rPr>
              <a:t>να χρειαστεί να χρησιμοποιήσουν εκτιμήσεις ή προκαθορισμένα πρότυπα για τον υπολογισμό του κόστους των προϊόντων κατά τη διάρκεια της περιόδου.</a:t>
            </a:r>
          </a:p>
          <a:p>
            <a:pPr lvl="1"/>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Στο τέλος της περιόδου</a:t>
            </a:r>
            <a:r>
              <a:rPr lang="en-US" altLang="en-US" sz="19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οι εκτιμήσεις αυτές συμφωνούν με </a:t>
            </a:r>
            <a:r>
              <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rPr>
              <a:t>τα πραγματικά κόστη </a:t>
            </a:r>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προϊόντος</a:t>
            </a:r>
            <a:r>
              <a:rPr lang="en-US" altLang="en-US" sz="1900" dirty="0">
                <a:latin typeface="Tw Cen MT" panose="020B0602020104020603" pitchFamily="34" charset="0"/>
                <a:ea typeface="Times New Roman" panose="02020603050405020304" pitchFamily="18" charset="0"/>
                <a:cs typeface="Times New Roman" panose="02020603050405020304" pitchFamily="18" charset="0"/>
              </a:rPr>
              <a:t>. </a:t>
            </a:r>
            <a:endPar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Οι τρεις </a:t>
            </a:r>
            <a:r>
              <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rPr>
              <a:t>μέθοδοι που </a:t>
            </a:r>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μπορούν να χρησιμοποιήσουν </a:t>
            </a:r>
            <a:r>
              <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sz="1900" dirty="0" smtClean="0">
                <a:latin typeface="Tw Cen MT" panose="020B0602020104020603" pitchFamily="34" charset="0"/>
                <a:cs typeface="Times New Roman" panose="02020603050405020304" pitchFamily="18" charset="0"/>
              </a:rPr>
              <a:t>μάνατζερ </a:t>
            </a:r>
            <a:r>
              <a:rPr lang="el-GR" altLang="en-US" sz="1900" dirty="0" smtClean="0">
                <a:latin typeface="Tw Cen MT" panose="020B0602020104020603" pitchFamily="34" charset="0"/>
                <a:ea typeface="Times New Roman" panose="02020603050405020304" pitchFamily="18" charset="0"/>
                <a:cs typeface="Times New Roman" panose="02020603050405020304" pitchFamily="18" charset="0"/>
              </a:rPr>
              <a:t>και οι λογιστές για </a:t>
            </a:r>
            <a:r>
              <a:rPr lang="el-GR" altLang="en-US" sz="1900" dirty="0">
                <a:latin typeface="Tw Cen MT" panose="020B0602020104020603" pitchFamily="34" charset="0"/>
                <a:ea typeface="Times New Roman" panose="02020603050405020304" pitchFamily="18" charset="0"/>
                <a:cs typeface="Times New Roman" panose="02020603050405020304" pitchFamily="18" charset="0"/>
              </a:rPr>
              <a:t>τον υπολογισμό του κόστους μονάδας προϊόντος συνοψίζονται παρακάτω.</a:t>
            </a:r>
          </a:p>
          <a:p>
            <a:pPr lvl="1"/>
            <a:endParaRPr lang="en-US" altLang="en-US" sz="1900" dirty="0" smtClean="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altLang="en-US" sz="1900" dirty="0" smtClean="0">
              <a:latin typeface="Tw Cen MT" panose="020B0602020104020603" pitchFamily="34" charset="0"/>
              <a:cs typeface="Times New Roman" panose="02020603050405020304" pitchFamily="18" charset="0"/>
            </a:endParaRPr>
          </a:p>
        </p:txBody>
      </p:sp>
      <p:sp>
        <p:nvSpPr>
          <p:cNvPr id="911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1836043744"/>
              </p:ext>
            </p:extLst>
          </p:nvPr>
        </p:nvGraphicFramePr>
        <p:xfrm>
          <a:off x="381000" y="4648200"/>
          <a:ext cx="8534400" cy="1630680"/>
        </p:xfrm>
        <a:graphic>
          <a:graphicData uri="http://schemas.openxmlformats.org/drawingml/2006/table">
            <a:tbl>
              <a:tblPr firstRow="1" bandRow="1">
                <a:tableStyleId>{5C22544A-7EE6-4342-B048-85BDC9FD1C3A}</a:tableStyleId>
              </a:tblPr>
              <a:tblGrid>
                <a:gridCol w="2133600"/>
                <a:gridCol w="2133600"/>
                <a:gridCol w="2133600"/>
                <a:gridCol w="2133600"/>
              </a:tblGrid>
              <a:tr h="370840">
                <a:tc>
                  <a:txBody>
                    <a:bodyPr/>
                    <a:lstStyle/>
                    <a:p>
                      <a:r>
                        <a:rPr lang="el-GR" sz="1400" b="1" dirty="0" smtClean="0">
                          <a:solidFill>
                            <a:schemeClr val="tx2"/>
                          </a:solidFill>
                        </a:rPr>
                        <a:t>Στοιχεία Κόστους Προϊόντος</a:t>
                      </a:r>
                      <a:endParaRPr lang="en-US" sz="1400" b="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l-GR" sz="1400" b="1" dirty="0" smtClean="0">
                          <a:solidFill>
                            <a:schemeClr val="tx2"/>
                          </a:solidFill>
                        </a:rPr>
                        <a:t>Πραγματική Κοστολόγηση</a:t>
                      </a:r>
                      <a:endParaRPr lang="en-US" sz="1400" b="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l-GR" sz="1400" b="1" dirty="0" smtClean="0">
                          <a:solidFill>
                            <a:schemeClr val="tx2"/>
                          </a:solidFill>
                        </a:rPr>
                        <a:t>Κανονική Κοστολόγηση</a:t>
                      </a:r>
                      <a:endParaRPr lang="en-US" sz="1400" b="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l-GR" sz="1400" b="1" dirty="0" smtClean="0">
                          <a:solidFill>
                            <a:schemeClr val="tx2"/>
                          </a:solidFill>
                        </a:rPr>
                        <a:t>Πρότυπη Κοστολόγηση</a:t>
                      </a:r>
                      <a:endParaRPr lang="en-US" sz="1400" b="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l-GR" sz="1400" b="0" dirty="0" smtClean="0">
                          <a:solidFill>
                            <a:schemeClr val="tx2"/>
                          </a:solidFill>
                        </a:rPr>
                        <a:t>Άμεσα υλικά</a:t>
                      </a:r>
                      <a:endParaRPr lang="en-US" sz="14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l-GR" sz="1400" b="0" dirty="0" smtClean="0">
                          <a:solidFill>
                            <a:schemeClr val="tx2"/>
                          </a:solidFill>
                        </a:rPr>
                        <a:t>Πραγματικά κόστη</a:t>
                      </a:r>
                      <a:endParaRPr lang="en-US" sz="14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l-GR" sz="1400" b="0" smtClean="0">
                          <a:solidFill>
                            <a:schemeClr val="tx2"/>
                          </a:solidFill>
                        </a:rPr>
                        <a:t>Πραγματικά κόστη</a:t>
                      </a:r>
                      <a:endParaRPr lang="en-US" sz="14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l-GR" sz="1400" b="0" dirty="0" smtClean="0">
                          <a:solidFill>
                            <a:schemeClr val="tx2"/>
                          </a:solidFill>
                        </a:rPr>
                        <a:t>Εκτιμώμενα </a:t>
                      </a:r>
                      <a:r>
                        <a:rPr lang="el-GR" sz="1400" b="0" baseline="0" dirty="0" smtClean="0">
                          <a:solidFill>
                            <a:schemeClr val="tx2"/>
                          </a:solidFill>
                        </a:rPr>
                        <a:t>κόστη</a:t>
                      </a:r>
                      <a:endParaRPr lang="en-US" sz="14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r>
                        <a:rPr lang="el-GR" sz="1400" b="0" dirty="0" smtClean="0">
                          <a:solidFill>
                            <a:schemeClr val="tx2"/>
                          </a:solidFill>
                        </a:rPr>
                        <a:t>Άμεση εργασία</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b="0" smtClean="0">
                          <a:solidFill>
                            <a:schemeClr val="tx2"/>
                          </a:solidFill>
                        </a:rPr>
                        <a:t>Πραγματικά κόστη</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b="0" dirty="0" smtClean="0">
                          <a:solidFill>
                            <a:schemeClr val="tx2"/>
                          </a:solidFill>
                        </a:rPr>
                        <a:t>Πραγματικά κόστη</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b="0" smtClean="0">
                          <a:solidFill>
                            <a:schemeClr val="tx2"/>
                          </a:solidFill>
                        </a:rPr>
                        <a:t>Εκτιμώμενα </a:t>
                      </a:r>
                      <a:r>
                        <a:rPr lang="el-GR" sz="1400" b="0" baseline="0" smtClean="0">
                          <a:solidFill>
                            <a:schemeClr val="tx2"/>
                          </a:solidFill>
                        </a:rPr>
                        <a:t>κόστη</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l-GR" sz="1400" b="0" dirty="0" smtClean="0">
                          <a:solidFill>
                            <a:schemeClr val="tx2"/>
                          </a:solidFill>
                        </a:rPr>
                        <a:t>Γενικά βιομηχανικά έξοδα</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b="0" dirty="0" smtClean="0">
                          <a:solidFill>
                            <a:schemeClr val="tx2"/>
                          </a:solidFill>
                        </a:rPr>
                        <a:t>Πραγματικά κόστη</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b="0" dirty="0" smtClean="0">
                          <a:solidFill>
                            <a:schemeClr val="tx2"/>
                          </a:solidFill>
                        </a:rPr>
                        <a:t>Εκτιμώμενα </a:t>
                      </a:r>
                      <a:r>
                        <a:rPr lang="el-GR" sz="1400" b="0" baseline="0" dirty="0" smtClean="0">
                          <a:solidFill>
                            <a:schemeClr val="tx2"/>
                          </a:solidFill>
                        </a:rPr>
                        <a:t>κόστη</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b="0" dirty="0" smtClean="0">
                          <a:solidFill>
                            <a:schemeClr val="tx2"/>
                          </a:solidFill>
                        </a:rPr>
                        <a:t>Εκτιμώμενα </a:t>
                      </a:r>
                      <a:r>
                        <a:rPr lang="el-GR" sz="1400" b="0" baseline="0" dirty="0" smtClean="0">
                          <a:solidFill>
                            <a:schemeClr val="tx2"/>
                          </a:solidFill>
                        </a:rPr>
                        <a:t>κόστη</a:t>
                      </a:r>
                      <a:endParaRPr lang="en-US" sz="14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152400"/>
            <a:ext cx="8382000" cy="868680"/>
          </a:xfrm>
        </p:spPr>
        <p:txBody>
          <a:bodyPr/>
          <a:lstStyle/>
          <a:p>
            <a:pPr algn="ctr"/>
            <a:r>
              <a:rPr lang="el-GR" altLang="en-US" dirty="0">
                <a:ea typeface="Arial Unicode MS" panose="020B0604020202020204" pitchFamily="34" charset="-128"/>
              </a:rPr>
              <a:t>Μέθοδος Πραγματικής Κοστολόγησης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Η </a:t>
            </a:r>
            <a:r>
              <a:rPr lang="el-GR" altLang="en-US" sz="2000" b="1" dirty="0" smtClean="0">
                <a:solidFill>
                  <a:srgbClr val="275CAE"/>
                </a:solidFill>
                <a:latin typeface="Tw Cen MT" panose="020B0602020104020603" pitchFamily="34" charset="0"/>
                <a:cs typeface="Times New Roman" panose="02020603050405020304" pitchFamily="18" charset="0"/>
              </a:rPr>
              <a:t>μέθοδος πραγματικής κοστολόγησης </a:t>
            </a:r>
            <a:r>
              <a:rPr lang="el-GR" altLang="en-US" sz="2000" dirty="0" smtClean="0">
                <a:latin typeface="Tw Cen MT" panose="020B0602020104020603" pitchFamily="34" charset="0"/>
                <a:cs typeface="Times New Roman" panose="02020603050405020304" pitchFamily="18" charset="0"/>
              </a:rPr>
              <a:t>χρησιμοποιεί τα πραγματικά κόστη των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άμεσων υλικών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της άμεσης εργασίας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των γενικών βιομηχανικών εξόδων για να υπολογίσει το κόστος μονάδας προϊόντος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Αυτά τα κόστη</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ωστόσο</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δύναται να μη γίνονται γνωστά μέχρι το τέλος της περιόδου</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Ας υποθέσουμε ότι η </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Choice Candy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παρήγαγε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3.000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σοκολάτες για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έναν πελάτη. Ο λογιστής της εταιρείας Υπολόγισε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πραγματικά κόστη για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την παραγγελία ως εξής: άμεσα υλικά,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540$;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άμεση εργασία,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420$;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γενικά βιομηχανικά έξοδα,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240$.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πραγματικό κόστος μονάδας προϊόντος για την παραγγελία ήταν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0.40$, υπολογισμένο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ως εξής.</a:t>
            </a:r>
          </a:p>
        </p:txBody>
      </p:sp>
      <p:sp>
        <p:nvSpPr>
          <p:cNvPr id="921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2143776323"/>
              </p:ext>
            </p:extLst>
          </p:nvPr>
        </p:nvGraphicFramePr>
        <p:xfrm>
          <a:off x="381000" y="4724400"/>
          <a:ext cx="8305800" cy="1097280"/>
        </p:xfrm>
        <a:graphic>
          <a:graphicData uri="http://schemas.openxmlformats.org/drawingml/2006/table">
            <a:tbl>
              <a:tblPr firstRow="1" firstCol="1" bandRow="1">
                <a:tableStyleId>{5C22544A-7EE6-4342-B048-85BDC9FD1C3A}</a:tableStyleId>
              </a:tblPr>
              <a:tblGrid>
                <a:gridCol w="7299332"/>
                <a:gridCol w="1006468"/>
              </a:tblGrid>
              <a:tr h="0">
                <a:tc>
                  <a:txBody>
                    <a:bodyPr/>
                    <a:lstStyle/>
                    <a:p>
                      <a:r>
                        <a:rPr lang="el-GR" sz="1800" b="0">
                          <a:solidFill>
                            <a:schemeClr val="tx2"/>
                          </a:solidFill>
                          <a:effectLst/>
                        </a:rPr>
                        <a:t>Πραγματικά άμεσα υλικά (540$/3.000 σοκολάτες)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0.18$</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a:solidFill>
                            <a:schemeClr val="tx2"/>
                          </a:solidFill>
                          <a:effectLst/>
                        </a:rPr>
                        <a:t>Πραγματική άμεση εργασία (420$/3.000 σοκολάτες)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0.14$</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dirty="0">
                          <a:solidFill>
                            <a:schemeClr val="tx2"/>
                          </a:solidFill>
                          <a:effectLst/>
                        </a:rPr>
                        <a:t>Πραγματικά γενικά </a:t>
                      </a:r>
                      <a:r>
                        <a:rPr lang="el-GR" sz="1800" b="0" dirty="0" smtClean="0">
                          <a:solidFill>
                            <a:schemeClr val="tx2"/>
                          </a:solidFill>
                          <a:effectLst/>
                        </a:rPr>
                        <a:t>βιομηχανικά έξοδα </a:t>
                      </a:r>
                      <a:r>
                        <a:rPr lang="el-GR" sz="1800" b="0" dirty="0">
                          <a:solidFill>
                            <a:schemeClr val="tx2"/>
                          </a:solidFill>
                          <a:effectLst/>
                        </a:rPr>
                        <a:t>(240$/3.000 σοκολάτες)</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0.08$</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a:solidFill>
                            <a:schemeClr val="tx2"/>
                          </a:solidFill>
                          <a:effectLst/>
                        </a:rPr>
                        <a:t>Πραγματικό κόστος παραγωγής ανά σοκολάτα (1200$/3.000 σοκολάτες)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dirty="0">
                          <a:solidFill>
                            <a:schemeClr val="tx2"/>
                          </a:solidFill>
                          <a:effectLst/>
                        </a:rPr>
                        <a:t>0.40$</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152400"/>
            <a:ext cx="8382000" cy="868680"/>
          </a:xfrm>
        </p:spPr>
        <p:txBody>
          <a:bodyPr/>
          <a:lstStyle/>
          <a:p>
            <a:pPr algn="ctr"/>
            <a:r>
              <a:rPr lang="el-GR" altLang="en-US" dirty="0">
                <a:ea typeface="Arial Unicode MS" panose="020B0604020202020204" pitchFamily="34" charset="-128"/>
              </a:rPr>
              <a:t>Μέθοδος Κανονικής Κοστολόγησης</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1700" dirty="0" smtClean="0">
                <a:latin typeface="Tw Cen MT" panose="020B0602020104020603" pitchFamily="34" charset="0"/>
                <a:cs typeface="Times New Roman" panose="02020603050405020304" pitchFamily="18" charset="0"/>
              </a:rPr>
              <a:t>Η </a:t>
            </a:r>
            <a:r>
              <a:rPr lang="el-GR" altLang="en-US" sz="1700" b="1" dirty="0" smtClean="0">
                <a:solidFill>
                  <a:srgbClr val="275CAE"/>
                </a:solidFill>
                <a:latin typeface="Tw Cen MT" panose="020B0602020104020603" pitchFamily="34" charset="0"/>
                <a:cs typeface="Times New Roman" panose="02020603050405020304" pitchFamily="18" charset="0"/>
              </a:rPr>
              <a:t>μέθοδος κανονικής τιμολόγησης </a:t>
            </a:r>
            <a:r>
              <a:rPr lang="el-GR" altLang="en-US" sz="1700" dirty="0">
                <a:latin typeface="Tw Cen MT" panose="020B0602020104020603" pitchFamily="34" charset="0"/>
                <a:cs typeface="Times New Roman" panose="02020603050405020304" pitchFamily="18" charset="0"/>
              </a:rPr>
              <a:t>συνδυάζει </a:t>
            </a:r>
            <a:r>
              <a:rPr lang="el-GR" altLang="en-US" sz="1700" dirty="0" smtClean="0">
                <a:latin typeface="Tw Cen MT" panose="020B0602020104020603" pitchFamily="34" charset="0"/>
                <a:cs typeface="Times New Roman" panose="02020603050405020304" pitchFamily="18" charset="0"/>
              </a:rPr>
              <a:t>τα πραγματικά κόστη άμεσων υλικών και άμεσης εργασίας που είναι εύκολο να ανιχνευθούν με τα εκτιμώμενα </a:t>
            </a:r>
            <a:r>
              <a:rPr lang="el-GR" altLang="en-US" sz="1700" dirty="0">
                <a:latin typeface="Tw Cen MT" panose="020B0602020104020603" pitchFamily="34" charset="0"/>
                <a:cs typeface="Times New Roman" panose="02020603050405020304" pitchFamily="18" charset="0"/>
              </a:rPr>
              <a:t>γενικά βιομηχανικά έξοδα </a:t>
            </a:r>
            <a:r>
              <a:rPr lang="el-GR" altLang="en-US" sz="1700" dirty="0" smtClean="0">
                <a:latin typeface="Tw Cen MT" panose="020B0602020104020603" pitchFamily="34" charset="0"/>
                <a:cs typeface="Times New Roman" panose="02020603050405020304" pitchFamily="18" charset="0"/>
              </a:rPr>
              <a:t>προκειμένου να προσδιοριστεί το </a:t>
            </a:r>
            <a:r>
              <a:rPr lang="el-GR" altLang="en-US" sz="1700" dirty="0">
                <a:latin typeface="Tw Cen MT" panose="020B0602020104020603" pitchFamily="34" charset="0"/>
                <a:cs typeface="Times New Roman" panose="02020603050405020304" pitchFamily="18" charset="0"/>
              </a:rPr>
              <a:t>κόστος μονάδας προϊόντος.</a:t>
            </a:r>
          </a:p>
          <a:p>
            <a:pPr lvl="1"/>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Για την </a:t>
            </a:r>
            <a:r>
              <a:rPr lang="en-US" altLang="en-US" sz="1700" dirty="0">
                <a:latin typeface="Tw Cen MT" panose="020B0602020104020603" pitchFamily="34" charset="0"/>
                <a:ea typeface="Times New Roman" panose="02020603050405020304" pitchFamily="18" charset="0"/>
                <a:cs typeface="Times New Roman" panose="02020603050405020304" pitchFamily="18" charset="0"/>
              </a:rPr>
              <a:t>Choice Candy</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ας υποθέσουμε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ότι ο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λογιστής της εταιρείας χρησιμοποίησε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την κανονική κοστολόγηση για να τιμολογήσει την παραγγελία των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3.000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σοκολατών και ότι τα </a:t>
            </a:r>
            <a:r>
              <a:rPr lang="el-GR" altLang="en-US" sz="1700" dirty="0">
                <a:latin typeface="Tw Cen MT" panose="020B0602020104020603" pitchFamily="34" charset="0"/>
                <a:cs typeface="Times New Roman" panose="02020603050405020304" pitchFamily="18" charset="0"/>
              </a:rPr>
              <a:t>γενικά βιομηχανικά έξοδα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προστέθηκαν στο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κόστος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προϊόντος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χρησιμοποιώντας ένα εκτιμώμενο ποσοστό του κόστους άμεσης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εργασίας, της τάξεως του 50%. Τα κόστη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για την παραγγελία θα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περιλαμβάνουν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το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πραγματικό κόστος  άμεσων υλικών ύψους 540$,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το πραγματικό κόστος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άμεσης εργασίας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ύψους</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 420$,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εκτιμώμενα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γενικά βιομηχανικά έξοδα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ύψους 210$ (420$ </a:t>
            </a:r>
            <a:r>
              <a:rPr lang="el-GR" altLang="en-US" sz="1700" dirty="0">
                <a:latin typeface="Tw Cen MT" panose="020B0602020104020603" pitchFamily="34" charset="0"/>
                <a:ea typeface="Times New Roman" panose="02020603050405020304" pitchFamily="18" charset="0"/>
                <a:cs typeface="Times New Roman" panose="02020603050405020304" pitchFamily="18" charset="0"/>
              </a:rPr>
              <a:t>X 50%). Το κόστος μονάδας προϊόντος θα ήταν </a:t>
            </a:r>
            <a:r>
              <a:rPr lang="el-GR" altLang="en-US" sz="1700" dirty="0" smtClean="0">
                <a:latin typeface="Tw Cen MT" panose="020B0602020104020603" pitchFamily="34" charset="0"/>
                <a:ea typeface="Times New Roman" panose="02020603050405020304" pitchFamily="18" charset="0"/>
                <a:cs typeface="Times New Roman" panose="02020603050405020304" pitchFamily="18" charset="0"/>
              </a:rPr>
              <a:t>0.39$ :</a:t>
            </a:r>
            <a:endParaRPr lang="el-GR" altLang="en-US" sz="1700" dirty="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en-US" altLang="en-US" sz="1700" dirty="0" smtClean="0">
              <a:latin typeface="Tw Cen MT" panose="020B0602020104020603" pitchFamily="34" charset="0"/>
              <a:cs typeface="Times New Roman" panose="02020603050405020304" pitchFamily="18" charset="0"/>
            </a:endParaRPr>
          </a:p>
        </p:txBody>
      </p:sp>
      <p:sp>
        <p:nvSpPr>
          <p:cNvPr id="931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1158903269"/>
              </p:ext>
            </p:extLst>
          </p:nvPr>
        </p:nvGraphicFramePr>
        <p:xfrm>
          <a:off x="609600" y="4876800"/>
          <a:ext cx="7924800" cy="1097280"/>
        </p:xfrm>
        <a:graphic>
          <a:graphicData uri="http://schemas.openxmlformats.org/drawingml/2006/table">
            <a:tbl>
              <a:tblPr firstRow="1" firstCol="1" bandRow="1">
                <a:tableStyleId>{5C22544A-7EE6-4342-B048-85BDC9FD1C3A}</a:tableStyleId>
              </a:tblPr>
              <a:tblGrid>
                <a:gridCol w="6964501"/>
                <a:gridCol w="960299"/>
              </a:tblGrid>
              <a:tr h="0">
                <a:tc>
                  <a:txBody>
                    <a:bodyPr/>
                    <a:lstStyle/>
                    <a:p>
                      <a:r>
                        <a:rPr lang="el-GR" sz="1800" b="0">
                          <a:solidFill>
                            <a:schemeClr val="tx2"/>
                          </a:solidFill>
                          <a:effectLst/>
                        </a:rPr>
                        <a:t>Πραγματικά άμεσα υλικά (540$/3.000 σοκολάτες)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0.18$</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a:solidFill>
                            <a:schemeClr val="tx2"/>
                          </a:solidFill>
                          <a:effectLst/>
                        </a:rPr>
                        <a:t>Πραγματική άμεση εργασία (420$/3.000 σοκολάτες)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0.14$</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a:solidFill>
                            <a:schemeClr val="tx2"/>
                          </a:solidFill>
                          <a:effectLst/>
                        </a:rPr>
                        <a:t>Εκτιμώμενα γενικά βιομηχανικά έξοδα (210$/3.000 σοκολάτες)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0.07$</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a:solidFill>
                            <a:schemeClr val="tx2"/>
                          </a:solidFill>
                          <a:effectLst/>
                        </a:rPr>
                        <a:t>Κανονικό κόστος παραγωγής ανά σοκολάτα (1200$/3.000 σοκολάτες)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dirty="0">
                          <a:solidFill>
                            <a:schemeClr val="tx2"/>
                          </a:solidFill>
                          <a:effectLst/>
                        </a:rPr>
                        <a:t>0.39$</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152400"/>
            <a:ext cx="8382000" cy="914400"/>
          </a:xfrm>
        </p:spPr>
        <p:txBody>
          <a:bodyPr/>
          <a:lstStyle/>
          <a:p>
            <a:pPr algn="ctr"/>
            <a:r>
              <a:rPr lang="el-GR" altLang="en-US" dirty="0">
                <a:ea typeface="Arial Unicode MS" panose="020B0604020202020204" pitchFamily="34" charset="-128"/>
              </a:rPr>
              <a:t>Μέθοδος Πρότυπης Κοστολόγησης</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1800" dirty="0" smtClean="0">
                <a:latin typeface="Tw Cen MT" panose="020B0602020104020603" pitchFamily="34" charset="0"/>
                <a:cs typeface="Times New Roman" panose="02020603050405020304" pitchFamily="18" charset="0"/>
              </a:rPr>
              <a:t>Η </a:t>
            </a:r>
            <a:r>
              <a:rPr lang="el-GR" altLang="en-US" sz="1800" b="1" dirty="0" smtClean="0">
                <a:solidFill>
                  <a:srgbClr val="275CAE"/>
                </a:solidFill>
                <a:latin typeface="Tw Cen MT" panose="020B0602020104020603" pitchFamily="34" charset="0"/>
                <a:cs typeface="Times New Roman" panose="02020603050405020304" pitchFamily="18" charset="0"/>
              </a:rPr>
              <a:t>μέθοδος πρότυπης κοστολόγησης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χρησιμοποιεί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εκτιμώμενα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ή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πρότυπα κόστη </a:t>
            </a:r>
            <a:r>
              <a:rPr lang="el-GR" altLang="en-US" sz="1800" dirty="0" smtClean="0">
                <a:latin typeface="Tw Cen MT" panose="020B0602020104020603" pitchFamily="34" charset="0"/>
                <a:cs typeface="Times New Roman" panose="02020603050405020304" pitchFamily="18" charset="0"/>
              </a:rPr>
              <a:t>άμεσων υλικών</a:t>
            </a:r>
            <a:r>
              <a:rPr lang="en-US" altLang="en-US" sz="1800" dirty="0" smtClean="0">
                <a:latin typeface="Tw Cen MT" panose="020B0602020104020603" pitchFamily="34" charset="0"/>
                <a:cs typeface="Times New Roman" panose="02020603050405020304" pitchFamily="18" charset="0"/>
              </a:rPr>
              <a:t>, </a:t>
            </a:r>
            <a:r>
              <a:rPr lang="el-GR" altLang="en-US" sz="1800" dirty="0" smtClean="0">
                <a:latin typeface="Tw Cen MT" panose="020B0602020104020603" pitchFamily="34" charset="0"/>
                <a:cs typeface="Times New Roman" panose="02020603050405020304" pitchFamily="18" charset="0"/>
              </a:rPr>
              <a:t>άμεσης εργασίας</a:t>
            </a:r>
            <a:r>
              <a:rPr lang="en-US" altLang="en-US" sz="1800" dirty="0" smtClean="0">
                <a:latin typeface="Tw Cen MT" panose="020B0602020104020603" pitchFamily="34" charset="0"/>
                <a:cs typeface="Times New Roman" panose="02020603050405020304" pitchFamily="18" charset="0"/>
              </a:rPr>
              <a:t>, </a:t>
            </a:r>
            <a:r>
              <a:rPr lang="el-GR" altLang="en-US" sz="1800" dirty="0" smtClean="0">
                <a:latin typeface="Tw Cen MT" panose="020B0602020104020603" pitchFamily="34" charset="0"/>
                <a:cs typeface="Times New Roman" panose="02020603050405020304" pitchFamily="18" charset="0"/>
              </a:rPr>
              <a:t>και</a:t>
            </a:r>
            <a:r>
              <a:rPr lang="en-US" altLang="en-US" sz="1800" dirty="0" smtClean="0">
                <a:latin typeface="Tw Cen MT" panose="020B0602020104020603" pitchFamily="34" charset="0"/>
                <a:cs typeface="Times New Roman" panose="02020603050405020304" pitchFamily="18" charset="0"/>
              </a:rPr>
              <a:t> </a:t>
            </a:r>
            <a:r>
              <a:rPr lang="el-GR" altLang="en-US" sz="1800" dirty="0" smtClean="0">
                <a:latin typeface="Tw Cen MT" panose="020B0602020104020603" pitchFamily="34" charset="0"/>
                <a:cs typeface="Times New Roman" panose="02020603050405020304" pitchFamily="18" charset="0"/>
              </a:rPr>
              <a:t>γενικών βιομηχανικών εξόδων προκειμένου να υπολογιστεί το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κόστος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μονάδας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προϊόντος</a:t>
            </a:r>
            <a:r>
              <a:rPr lang="en-US" altLang="en-US" sz="1800" dirty="0" smtClean="0">
                <a:latin typeface="Tw Cen MT" panose="020B0602020104020603" pitchFamily="34"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Αυτή η μέθοδος είναι χρήσιμη όταν απαιτούνται πληροφορίες σχετικά με το κόστος του προϊόντος πριν από την έναρξη της λογιστικής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περιόδου.</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Ας υποθέσουμε ότι η </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Choice Candy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θέτει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μια προσφορά για την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παραγωγή 2.000 σοκολατών για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έναν νέο πελάτη. Από τις πληροφορίες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πρότυπου κόστους</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ο λογιστής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πραγματοποιεί εκτίμηση για τα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ακόλουθα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κόστη: 0.20$ ανά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μονάδα για άμεσα υλικά,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0.15$ ανά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μονάδα για άμεση εργασία 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0.09$ ανά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μονάδα για γενικά βιομηχανικά έξοδα. Το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πρότυπο κόστος ανά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μονάδα θα ήταν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0,44$.</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42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4126861519"/>
              </p:ext>
            </p:extLst>
          </p:nvPr>
        </p:nvGraphicFramePr>
        <p:xfrm>
          <a:off x="838200" y="5105400"/>
          <a:ext cx="7620000" cy="1097280"/>
        </p:xfrm>
        <a:graphic>
          <a:graphicData uri="http://schemas.openxmlformats.org/drawingml/2006/table">
            <a:tbl>
              <a:tblPr firstRow="1" firstCol="1" bandRow="1">
                <a:tableStyleId>{5C22544A-7EE6-4342-B048-85BDC9FD1C3A}</a:tableStyleId>
              </a:tblPr>
              <a:tblGrid>
                <a:gridCol w="5656729"/>
                <a:gridCol w="1963271"/>
              </a:tblGrid>
              <a:tr h="0">
                <a:tc>
                  <a:txBody>
                    <a:bodyPr/>
                    <a:lstStyle/>
                    <a:p>
                      <a:r>
                        <a:rPr lang="el-GR" sz="1800" b="0">
                          <a:solidFill>
                            <a:schemeClr val="tx2"/>
                          </a:solidFill>
                          <a:effectLst/>
                        </a:rPr>
                        <a:t>Πρότυπο κόστος άμεσων υλικών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0.20$</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dirty="0">
                          <a:solidFill>
                            <a:schemeClr val="tx2"/>
                          </a:solidFill>
                          <a:effectLst/>
                        </a:rPr>
                        <a:t>Πρότυπο κόστος άμεσης </a:t>
                      </a:r>
                      <a:r>
                        <a:rPr lang="el-GR" sz="1800" b="0" dirty="0" smtClean="0">
                          <a:solidFill>
                            <a:schemeClr val="tx2"/>
                          </a:solidFill>
                          <a:effectLst/>
                        </a:rPr>
                        <a:t>εργασίας</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0.15$</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a:solidFill>
                            <a:schemeClr val="tx2"/>
                          </a:solidFill>
                          <a:effectLst/>
                        </a:rPr>
                        <a:t>Πρότυπα γενικά βιομηχανικά έξοδα (0.15$ </a:t>
                      </a:r>
                      <a:r>
                        <a:rPr lang="en-GB" sz="1800" b="0">
                          <a:solidFill>
                            <a:schemeClr val="tx2"/>
                          </a:solidFill>
                          <a:effectLst/>
                        </a:rPr>
                        <a:t>x </a:t>
                      </a:r>
                      <a:r>
                        <a:rPr lang="el-GR" sz="1800" b="0">
                          <a:solidFill>
                            <a:schemeClr val="tx2"/>
                          </a:solidFill>
                          <a:effectLst/>
                        </a:rPr>
                        <a:t>60%)</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a:solidFill>
                            <a:schemeClr val="tx2"/>
                          </a:solidFill>
                          <a:effectLst/>
                        </a:rPr>
                        <a:t>0.09$</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a:solidFill>
                            <a:schemeClr val="tx2"/>
                          </a:solidFill>
                          <a:effectLst/>
                        </a:rPr>
                        <a:t>Πρότυπο κόστος προϊόντος ανά σοκολάτα</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dirty="0">
                          <a:solidFill>
                            <a:schemeClr val="tx2"/>
                          </a:solidFill>
                          <a:effectLst/>
                        </a:rPr>
                        <a:t>0.44$</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0" y="152400"/>
            <a:ext cx="9067800" cy="914400"/>
          </a:xfrm>
        </p:spPr>
        <p:txBody>
          <a:bodyPr/>
          <a:lstStyle/>
          <a:p>
            <a:pPr algn="ctr"/>
            <a:r>
              <a:rPr lang="el-GR" altLang="en-US" dirty="0">
                <a:ea typeface="Arial Unicode MS" panose="020B0604020202020204" pitchFamily="34" charset="-128"/>
              </a:rPr>
              <a:t>Υπολογισμός Κόστους Μονάδας Υπηρεσίας</a:t>
            </a:r>
            <a:endParaRPr lang="en-US" altLang="en-US" dirty="0" smtClean="0"/>
          </a:p>
        </p:txBody>
      </p:sp>
      <p:sp>
        <p:nvSpPr>
          <p:cNvPr id="3" name="Content Placeholder 2"/>
          <p:cNvSpPr>
            <a:spLocks noGrp="1"/>
          </p:cNvSpPr>
          <p:nvPr>
            <p:ph idx="1"/>
          </p:nvPr>
        </p:nvSpPr>
        <p:spPr>
          <a:xfrm>
            <a:off x="304800" y="1219200"/>
            <a:ext cx="8534400" cy="5029200"/>
          </a:xfrm>
        </p:spPr>
        <p:txBody>
          <a:bodyPr/>
          <a:lstStyle/>
          <a:p>
            <a:pPr>
              <a:buFont typeface="Wingdings" panose="05000000000000000000" pitchFamily="2" charset="2"/>
              <a:buChar char="§"/>
            </a:pPr>
            <a:r>
              <a:rPr lang="el-GR" altLang="en-US" sz="2100" dirty="0">
                <a:latin typeface="Tw Cen MT" panose="020B0602020104020603" pitchFamily="34" charset="0"/>
                <a:cs typeface="Times New Roman" panose="02020603050405020304" pitchFamily="18" charset="0"/>
              </a:rPr>
              <a:t>Οι υπηρεσίες είναι διαδικασίες </a:t>
            </a:r>
            <a:r>
              <a:rPr lang="el-GR" altLang="en-US" sz="2100" dirty="0" smtClean="0">
                <a:latin typeface="Tw Cen MT" panose="020B0602020104020603" pitchFamily="34" charset="0"/>
                <a:cs typeface="Times New Roman" panose="02020603050405020304" pitchFamily="18" charset="0"/>
              </a:rPr>
              <a:t>με επίκεντρο την </a:t>
            </a:r>
            <a:r>
              <a:rPr lang="el-GR" altLang="en-US" sz="2100" dirty="0" smtClean="0">
                <a:latin typeface="Tw Cen MT" panose="020B0602020104020603" pitchFamily="34" charset="0"/>
                <a:ea typeface="Arial Unicode MS" panose="020B0604020202020204" pitchFamily="34" charset="-128"/>
                <a:cs typeface="Times New Roman" panose="02020603050405020304" pitchFamily="18" charset="0"/>
              </a:rPr>
              <a:t>εργασία</a:t>
            </a:r>
            <a:r>
              <a:rPr lang="el-GR" altLang="en-US" sz="2100" dirty="0" smtClean="0">
                <a:latin typeface="Tw Cen MT" panose="020B0602020104020603" pitchFamily="34" charset="0"/>
                <a:cs typeface="Times New Roman" panose="02020603050405020304" pitchFamily="18" charset="0"/>
              </a:rPr>
              <a:t> που υποστηρίζονται </a:t>
            </a:r>
            <a:r>
              <a:rPr lang="el-GR" altLang="en-US" sz="2100" dirty="0">
                <a:latin typeface="Tw Cen MT" panose="020B0602020104020603" pitchFamily="34" charset="0"/>
                <a:cs typeface="Times New Roman" panose="02020603050405020304" pitchFamily="18" charset="0"/>
              </a:rPr>
              <a:t>από έμμεσα υλικά ή προμήθειες, έμμεση εργασία και άλλα </a:t>
            </a:r>
            <a:r>
              <a:rPr lang="el-GR" altLang="en-US" sz="2100" dirty="0" smtClean="0">
                <a:latin typeface="Tw Cen MT" panose="020B0602020104020603" pitchFamily="34" charset="0"/>
                <a:cs typeface="Times New Roman" panose="02020603050405020304" pitchFamily="18" charset="0"/>
              </a:rPr>
              <a:t>γενικά έξοδα παραγωγής.</a:t>
            </a:r>
            <a:endParaRPr lang="el-GR" altLang="en-US" sz="2100" dirty="0">
              <a:latin typeface="Tw Cen MT" panose="020B0602020104020603" pitchFamily="34" charset="0"/>
              <a:cs typeface="Times New Roman" panose="02020603050405020304" pitchFamily="18" charset="0"/>
            </a:endParaRPr>
          </a:p>
          <a:p>
            <a:pPr lvl="1"/>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Το πιο σημαντικό κόστος ενός οργανισμού παροχής </a:t>
            </a:r>
            <a:r>
              <a:rPr lang="el-GR" altLang="en-US" sz="2100" dirty="0">
                <a:latin typeface="Tw Cen MT" panose="020B0602020104020603" pitchFamily="34" charset="0"/>
                <a:ea typeface="Times New Roman" panose="02020603050405020304" pitchFamily="18" charset="0"/>
                <a:cs typeface="Times New Roman" panose="02020603050405020304" pitchFamily="18" charset="0"/>
              </a:rPr>
              <a:t>υπηρεσιών είναι το κόστος </a:t>
            </a:r>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άμεσης </a:t>
            </a:r>
            <a:r>
              <a:rPr lang="el-GR" altLang="en-US" sz="2100" dirty="0">
                <a:latin typeface="Tw Cen MT" panose="020B0602020104020603" pitchFamily="34" charset="0"/>
                <a:ea typeface="Times New Roman" panose="02020603050405020304" pitchFamily="18" charset="0"/>
                <a:cs typeface="Times New Roman" panose="02020603050405020304" pitchFamily="18" charset="0"/>
              </a:rPr>
              <a:t>εργασίας που μπορεί να ανιχνευθεί στην παρεχόμενη υπηρεσία.</a:t>
            </a:r>
          </a:p>
          <a:p>
            <a:pPr lvl="1"/>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Τα έμμεσα κόστη που πραγματοποιούνται μέσω της εκτέλεσης </a:t>
            </a:r>
            <a:r>
              <a:rPr lang="el-GR" altLang="en-US" sz="2100" dirty="0">
                <a:latin typeface="Tw Cen MT" panose="020B0602020104020603" pitchFamily="34" charset="0"/>
                <a:ea typeface="Times New Roman" panose="02020603050405020304" pitchFamily="18" charset="0"/>
                <a:cs typeface="Times New Roman" panose="02020603050405020304" pitchFamily="18" charset="0"/>
              </a:rPr>
              <a:t>μιας υπηρεσίας είναι </a:t>
            </a:r>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παρόμοια </a:t>
            </a:r>
            <a:r>
              <a:rPr lang="el-GR" altLang="en-US" sz="2100" dirty="0">
                <a:latin typeface="Tw Cen MT" panose="020B0602020104020603" pitchFamily="34" charset="0"/>
                <a:ea typeface="Times New Roman" panose="02020603050405020304" pitchFamily="18" charset="0"/>
                <a:cs typeface="Times New Roman" panose="02020603050405020304" pitchFamily="18" charset="0"/>
              </a:rPr>
              <a:t>με </a:t>
            </a:r>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αυτα </a:t>
            </a:r>
            <a:r>
              <a:rPr lang="el-GR" altLang="en-US" sz="2100" dirty="0">
                <a:latin typeface="Tw Cen MT" panose="020B0602020104020603" pitchFamily="34" charset="0"/>
                <a:ea typeface="Times New Roman" panose="02020603050405020304" pitchFamily="18" charset="0"/>
                <a:cs typeface="Times New Roman" panose="02020603050405020304" pitchFamily="18" charset="0"/>
              </a:rPr>
              <a:t>που πραγματοποιούνται μέσω της </a:t>
            </a:r>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παραγωγής ενός </a:t>
            </a:r>
            <a:r>
              <a:rPr lang="el-GR" altLang="en-US" sz="2100" dirty="0">
                <a:latin typeface="Tw Cen MT" panose="020B0602020104020603" pitchFamily="34" charset="0"/>
                <a:ea typeface="Times New Roman" panose="02020603050405020304" pitchFamily="18" charset="0"/>
                <a:cs typeface="Times New Roman" panose="02020603050405020304" pitchFamily="18" charset="0"/>
              </a:rPr>
              <a:t>προϊόντος. </a:t>
            </a:r>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Ταξινομούνται ως </a:t>
            </a:r>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γενικά έξοδα παραγωγής</a:t>
            </a:r>
            <a:r>
              <a:rPr lang="en-US" altLang="en-US" sz="21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1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Αυτά τα κόστη υπηρεσιών </a:t>
            </a:r>
            <a:r>
              <a:rPr lang="el-GR" altLang="en-US" sz="2100" dirty="0">
                <a:latin typeface="Tw Cen MT" panose="020B0602020104020603" pitchFamily="34" charset="0"/>
                <a:ea typeface="Times New Roman" panose="02020603050405020304" pitchFamily="18" charset="0"/>
                <a:cs typeface="Times New Roman" panose="02020603050405020304" pitchFamily="18" charset="0"/>
              </a:rPr>
              <a:t>εμφανίζονται στην κατάσταση αποτελεσμάτων χρήσης </a:t>
            </a:r>
            <a:r>
              <a:rPr lang="el-GR" altLang="en-US" sz="2100" dirty="0" smtClean="0">
                <a:latin typeface="Tw Cen MT" panose="020B0602020104020603" pitchFamily="34" charset="0"/>
                <a:ea typeface="Times New Roman" panose="02020603050405020304" pitchFamily="18" charset="0"/>
                <a:cs typeface="Times New Roman" panose="02020603050405020304" pitchFamily="18" charset="0"/>
              </a:rPr>
              <a:t>των οργανισμών παροχής υπηρεσιών ως κόστος πωλήσεων.</a:t>
            </a:r>
            <a:endParaRPr lang="en-US" altLang="en-US" sz="2100" dirty="0" smtClean="0">
              <a:latin typeface="Tw Cen MT" panose="020B0602020104020603" pitchFamily="34" charset="0"/>
              <a:cs typeface="Times New Roman" panose="02020603050405020304" pitchFamily="18" charset="0"/>
            </a:endParaRPr>
          </a:p>
        </p:txBody>
      </p:sp>
      <p:sp>
        <p:nvSpPr>
          <p:cNvPr id="952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609600" y="66294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011702387"/>
              </p:ext>
            </p:extLst>
          </p:nvPr>
        </p:nvGraphicFramePr>
        <p:xfrm>
          <a:off x="304800" y="1874520"/>
          <a:ext cx="8534400" cy="2910579"/>
        </p:xfrm>
        <a:graphic>
          <a:graphicData uri="http://schemas.openxmlformats.org/drawingml/2006/table">
            <a:tbl>
              <a:tblPr firstRow="1" bandRow="1">
                <a:tableStyleId>{2D5ABB26-0587-4C30-8999-92F81FD0307C}</a:tableStyleId>
              </a:tblPr>
              <a:tblGrid>
                <a:gridCol w="4648200"/>
                <a:gridCol w="3886200"/>
              </a:tblGrid>
              <a:tr h="269794">
                <a:tc rowSpan="3">
                  <a:txBody>
                    <a:bodyPr/>
                    <a:lstStyle/>
                    <a:p>
                      <a:r>
                        <a:rPr lang="el-GR" sz="1400" dirty="0" smtClean="0">
                          <a:solidFill>
                            <a:schemeClr val="accent4"/>
                          </a:solidFill>
                        </a:rPr>
                        <a:t>Οι Fickle Picking </a:t>
                      </a:r>
                      <a:r>
                        <a:rPr lang="en-US" sz="1400" dirty="0" smtClean="0">
                          <a:solidFill>
                            <a:schemeClr val="accent4"/>
                          </a:solidFill>
                        </a:rPr>
                        <a:t>Services </a:t>
                      </a:r>
                      <a:r>
                        <a:rPr lang="el-GR" sz="1400" dirty="0" smtClean="0">
                          <a:solidFill>
                            <a:schemeClr val="accent4"/>
                          </a:solidFill>
                        </a:rPr>
                        <a:t>παρέχουν φθηνή και υψηλής ποιότητας εργασία για τους αγρότες</a:t>
                      </a:r>
                      <a:r>
                        <a:rPr lang="el-GR" sz="1400" baseline="0" dirty="0" smtClean="0">
                          <a:solidFill>
                            <a:schemeClr val="accent4"/>
                          </a:solidFill>
                        </a:rPr>
                        <a:t> </a:t>
                      </a:r>
                      <a:r>
                        <a:rPr lang="el-GR" sz="1400" dirty="0" smtClean="0">
                          <a:solidFill>
                            <a:schemeClr val="accent4"/>
                          </a:solidFill>
                        </a:rPr>
                        <a:t>που καλλιεργούν λαχανικά και φρούτα. Τον Σεπτέμβριο, η Fickle Picking πλήρωσε 4.000$ για να συγκεντρώσει 500 στρέμματα με μηλιές. Η εταιρεία πραγματοποίησε το Σεπτέμβριο κόστη ύψους 2.400$ για υπηρεσίες συγκομιδής μήλων. Το ποσό αυτό περιελάμβανε τα κόστη μεταφοράς των εργατών</a:t>
                      </a:r>
                      <a:r>
                        <a:rPr lang="el-GR" sz="1400" baseline="0" dirty="0" smtClean="0">
                          <a:solidFill>
                            <a:schemeClr val="accent4"/>
                          </a:solidFill>
                        </a:rPr>
                        <a:t> </a:t>
                      </a:r>
                      <a:r>
                        <a:rPr lang="el-GR" sz="1400" dirty="0" smtClean="0">
                          <a:solidFill>
                            <a:schemeClr val="accent4"/>
                          </a:solidFill>
                        </a:rPr>
                        <a:t>στους οπωρώνες, την παροχή εγκαταστάσεων, τροφίμων και ποτών στους εργάτες. καθώς και τον προγραμματισμό, τη χρέωση και την</a:t>
                      </a:r>
                      <a:r>
                        <a:rPr lang="el-GR" sz="1400" baseline="0" dirty="0" smtClean="0">
                          <a:solidFill>
                            <a:schemeClr val="accent4"/>
                          </a:solidFill>
                        </a:rPr>
                        <a:t> είσπραξη </a:t>
                      </a:r>
                      <a:r>
                        <a:rPr lang="el-GR" sz="1400" dirty="0" smtClean="0">
                          <a:solidFill>
                            <a:schemeClr val="accent4"/>
                          </a:solidFill>
                        </a:rPr>
                        <a:t>από τους αγρότες. Από το ποσό αυτό, το 50% σχετίζεται με τη συλλογή μήλων. Υπολογίστε το κόστος ανά στρέμμα για τη</a:t>
                      </a:r>
                      <a:r>
                        <a:rPr lang="el-GR" sz="1400" baseline="0" dirty="0" smtClean="0">
                          <a:solidFill>
                            <a:schemeClr val="accent4"/>
                          </a:solidFill>
                        </a:rPr>
                        <a:t> συγκομιδή.</a:t>
                      </a:r>
                      <a:endParaRPr lang="el-GR" sz="14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r>
                        <a:rPr lang="el-GR" sz="14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chemeClr val="bg1">
                        <a:lumMod val="85000"/>
                      </a:schemeClr>
                    </a:solidFill>
                  </a:tcPr>
                </a:tc>
              </a:tr>
              <a:tr h="109728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accent4"/>
                          </a:solidFill>
                        </a:rPr>
                        <a:t>Συνολικό κόστος συγκομιδής μήλων: 4.000$ + (0.50 </a:t>
                      </a:r>
                      <a:r>
                        <a:rPr lang="en-US" sz="1400" dirty="0" smtClean="0">
                          <a:solidFill>
                            <a:schemeClr val="accent4"/>
                          </a:solidFill>
                        </a:rPr>
                        <a:t>x 2.400$)</a:t>
                      </a:r>
                      <a:r>
                        <a:rPr lang="en-US" sz="1400" baseline="0" dirty="0" smtClean="0">
                          <a:solidFill>
                            <a:schemeClr val="accent4"/>
                          </a:solidFill>
                        </a:rPr>
                        <a:t> = 5.200$</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accent4"/>
                          </a:solidFill>
                        </a:rPr>
                        <a:t>Κόστος ανά στρέμμα για τη συγκομιδή μήλων: 5.200$ ÷500 στρέμματα = 10.40$ ανά στρέμμα</a:t>
                      </a:r>
                      <a:endParaRPr lang="el-GR" sz="14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r>
              <a:tr h="1508499">
                <a:tc vMerge="1">
                  <a:txBody>
                    <a:bodyPr/>
                    <a:lstStyle/>
                    <a:p>
                      <a:pPr marL="0" indent="0">
                        <a:buFont typeface="+mj-lt"/>
                        <a:buNone/>
                      </a:pPr>
                      <a:endParaRPr lang="el-GR" sz="100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smtClean="0">
                          <a:solidFill>
                            <a:srgbClr val="C00000"/>
                          </a:solidFill>
                        </a:rPr>
                        <a:t>ΔΟΚΙΜΑΣΤΕ</a:t>
                      </a:r>
                      <a:r>
                        <a:rPr lang="el-GR" sz="1400" b="1" baseline="0" dirty="0" smtClean="0">
                          <a:solidFill>
                            <a:srgbClr val="C00000"/>
                          </a:solidFill>
                        </a:rPr>
                        <a:t> ΤΟ!</a:t>
                      </a:r>
                      <a:r>
                        <a:rPr lang="en-US" sz="1400" b="1" baseline="0" dirty="0" smtClean="0">
                          <a:solidFill>
                            <a:srgbClr val="C00000"/>
                          </a:solidFill>
                        </a:rPr>
                        <a:t> </a:t>
                      </a:r>
                      <a:r>
                        <a:rPr lang="el-GR" sz="1400" b="1" baseline="0" dirty="0" smtClean="0">
                          <a:solidFill>
                            <a:srgbClr val="C00000"/>
                          </a:solidFill>
                        </a:rPr>
                        <a:t>ΣΑ7, Α8Α, Α9Α, Α8Β, Α9Β</a:t>
                      </a:r>
                      <a:endParaRPr lang="el-GR" sz="1400" b="1" dirty="0" smtClean="0">
                        <a:solidFill>
                          <a:srgbClr val="C00000"/>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r>
            </a:tbl>
          </a:graphicData>
        </a:graphic>
      </p:graphicFrame>
      <p:sp>
        <p:nvSpPr>
          <p:cNvPr id="7"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dirty="0" smtClean="0">
                <a:latin typeface="Arial" panose="020B0604020202020204" pitchFamily="34" charset="0"/>
                <a:cs typeface="Arial" panose="020B0604020202020204" pitchFamily="34" charset="0"/>
              </a:rPr>
              <a:t>                    </a:t>
            </a:r>
            <a:r>
              <a:rPr lang="el-GR" b="1" dirty="0" smtClean="0">
                <a:solidFill>
                  <a:srgbClr val="F1A60F"/>
                </a:solidFill>
                <a:latin typeface="Arial" panose="020B0604020202020204" pitchFamily="34" charset="0"/>
                <a:cs typeface="Arial" panose="020B0604020202020204" pitchFamily="34" charset="0"/>
              </a:rPr>
              <a:t>ΕΦΑΡΜΟΣΤΕ ΤΟ!</a:t>
            </a:r>
            <a:endParaRPr lang="en-US" b="1" dirty="0">
              <a:solidFill>
                <a:srgbClr val="F1A6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093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76200"/>
            <a:ext cx="8382000" cy="990600"/>
          </a:xfrm>
        </p:spPr>
        <p:txBody>
          <a:bodyPr/>
          <a:lstStyle/>
          <a:p>
            <a:r>
              <a:rPr lang="el-GR" altLang="en-US" dirty="0" smtClean="0">
                <a:ea typeface="Arial Unicode MS" panose="020B0604020202020204" pitchFamily="34" charset="-128"/>
              </a:rPr>
              <a:t>ΕΝΟΤΗΤΑ 3</a:t>
            </a:r>
            <a:r>
              <a:rPr lang="el-GR" altLang="en-US" dirty="0">
                <a:ea typeface="Arial Unicode MS" panose="020B0604020202020204" pitchFamily="34" charset="-128"/>
              </a:rPr>
              <a:t>: </a:t>
            </a:r>
            <a:r>
              <a:rPr lang="el-GR" altLang="en-US" dirty="0" smtClean="0">
                <a:ea typeface="Arial Unicode MS" panose="020B0604020202020204" pitchFamily="34" charset="-128"/>
              </a:rPr>
              <a:t>ΕΠΙΧΕΙΡΗΜΑΤΙΚΕΣ </a:t>
            </a:r>
            <a:r>
              <a:rPr lang="el-GR" altLang="en-US" dirty="0">
                <a:ea typeface="Arial Unicode MS" panose="020B0604020202020204" pitchFamily="34" charset="-128"/>
              </a:rPr>
              <a:t>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Σχεδια</a:t>
            </a:r>
            <a:r>
              <a:rPr lang="el-GR" altLang="en-US" dirty="0" smtClean="0">
                <a:latin typeface="Tw Cen MT" panose="020B0602020104020603" pitchFamily="34" charset="0"/>
                <a:ea typeface="Arial Unicode MS" panose="020B0604020202020204" pitchFamily="34" charset="-128"/>
                <a:cs typeface="Times New Roman" panose="02020603050405020304" pitchFamily="18" charset="0"/>
              </a:rPr>
              <a:t>σμός</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dirty="0" smtClean="0"/>
              <a:t>Απόδο</a:t>
            </a:r>
            <a:r>
              <a:rPr lang="el-GR" dirty="0" smtClean="0"/>
              <a:t>ση</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Αξιολόγηση</a:t>
            </a: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Επικοινωνία</a:t>
            </a: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Ηθική</a:t>
            </a:r>
            <a:endParaRPr lang="en-US" altLang="en-US" dirty="0">
              <a:latin typeface="Tw Cen MT" panose="020B0602020104020603" pitchFamily="34" charset="0"/>
              <a:ea typeface="Arial Unicode MS" panose="020B0604020202020204" pitchFamily="34" charset="-128"/>
              <a:cs typeface="Times New Roman" panose="02020603050405020304" pitchFamily="18" charset="0"/>
            </a:endParaRPr>
          </a:p>
        </p:txBody>
      </p:sp>
      <p:sp>
        <p:nvSpPr>
          <p:cNvPr id="972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76200"/>
            <a:ext cx="9144000" cy="1066800"/>
          </a:xfrm>
        </p:spPr>
        <p:txBody>
          <a:bodyPr/>
          <a:lstStyle/>
          <a:p>
            <a:pPr algn="ctr"/>
            <a:r>
              <a:rPr lang="el-GR" altLang="en-US" dirty="0" smtClean="0"/>
              <a:t>Διοικητική </a:t>
            </a:r>
            <a:r>
              <a:rPr lang="el-GR" altLang="en-US" dirty="0" smtClean="0"/>
              <a:t>και Χρηματοοικονομική </a:t>
            </a:r>
            <a:r>
              <a:rPr lang="el-GR" altLang="en-US" dirty="0" smtClean="0"/>
              <a:t>Λογιστική</a:t>
            </a:r>
            <a:r>
              <a:rPr lang="en-US" altLang="en-US" dirty="0" smtClean="0"/>
              <a:t>: </a:t>
            </a:r>
            <a:r>
              <a:rPr lang="el-GR" altLang="en-US" dirty="0" smtClean="0"/>
              <a:t/>
            </a:r>
            <a:br>
              <a:rPr lang="el-GR" altLang="en-US" dirty="0" smtClean="0"/>
            </a:br>
            <a:r>
              <a:rPr lang="el-GR" altLang="en-US" dirty="0" smtClean="0"/>
              <a:t>Μια </a:t>
            </a:r>
            <a:r>
              <a:rPr lang="el-GR" altLang="en-US" dirty="0" smtClean="0"/>
              <a:t>Σύγκριση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Τόσο η διοικητική όσο και η χρηματοοικονομική λογιστική</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βοηθούν τους υπεύθυνους λήψης αποφάσεων εντοπίζοντας, μετρώντας, επεξεργάζοντας και κοινοποιώντας τις σχετικές πληροφορίες.</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Ωστόσο, η διοικητική και η χρηματοοικονομική λογιστική διαφέρουν με διάφορους τρόπους, όπως συνοψίζονται στον πίνακα της επόμενης διαφάνειας.</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Σημειώστε πως η διοικητική λογιστική δεν αποτελεί δευτερεύουσα δραστηριότητα στη χρηματοοικονομική λογιστική, αλλά είναι μια διαδικασία που περιλαμβάνει χρηματοοικονομική λογιστική, φορολογική λογιστική, ανάλυση πληροφοριών και άλλες λογιστικές δραστηριότητες.</a:t>
            </a:r>
          </a:p>
        </p:txBody>
      </p:sp>
      <p:sp>
        <p:nvSpPr>
          <p:cNvPr id="5120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60172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76200"/>
            <a:ext cx="8991600" cy="838200"/>
          </a:xfrm>
        </p:spPr>
        <p:txBody>
          <a:bodyPr/>
          <a:lstStyle/>
          <a:p>
            <a:pPr algn="ctr"/>
            <a:r>
              <a:rPr lang="el-GR" altLang="en-US" dirty="0">
                <a:ea typeface="Arial Unicode MS" panose="020B0604020202020204" pitchFamily="34" charset="-128"/>
              </a:rPr>
              <a:t>Διοικητική Λογιστική και </a:t>
            </a:r>
            <a:r>
              <a:rPr lang="el-GR" altLang="en-US" dirty="0" smtClean="0">
                <a:ea typeface="Arial Unicode MS" panose="020B0604020202020204" pitchFamily="34" charset="-128"/>
              </a:rPr>
              <a:t>Διοικητικές Διαδικασίες</a:t>
            </a:r>
            <a:endParaRPr lang="en-US" altLang="en-US" dirty="0" smtClean="0"/>
          </a:p>
        </p:txBody>
      </p:sp>
      <p:sp>
        <p:nvSpPr>
          <p:cNvPr id="3" name="Content Placeholder 2"/>
          <p:cNvSpPr>
            <a:spLocks noGrp="1"/>
          </p:cNvSpPr>
          <p:nvPr>
            <p:ph idx="1"/>
          </p:nvPr>
        </p:nvSpPr>
        <p:spPr>
          <a:xfrm>
            <a:off x="228600" y="1066800"/>
            <a:ext cx="8610600" cy="5181600"/>
          </a:xfrm>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Τα θεμελιώδη στοιχεία της </a:t>
            </a:r>
            <a:r>
              <a:rPr lang="el-GR" altLang="en-US" sz="2400" dirty="0" smtClean="0">
                <a:latin typeface="Tw Cen MT" panose="020B0602020104020603" pitchFamily="34" charset="0"/>
                <a:cs typeface="Times New Roman" panose="02020603050405020304" pitchFamily="18" charset="0"/>
              </a:rPr>
              <a:t>διοίκησης ενός </a:t>
            </a:r>
            <a:r>
              <a:rPr lang="el-GR" altLang="en-US" sz="2400" dirty="0">
                <a:latin typeface="Tw Cen MT" panose="020B0602020104020603" pitchFamily="34" charset="0"/>
                <a:cs typeface="Times New Roman" panose="02020603050405020304" pitchFamily="18" charset="0"/>
              </a:rPr>
              <a:t>οργανισμού περιλαμβάνουν </a:t>
            </a:r>
            <a:r>
              <a:rPr lang="el-GR" altLang="en-US" sz="2400" dirty="0" smtClean="0">
                <a:latin typeface="Tw Cen MT" panose="020B0602020104020603" pitchFamily="34" charset="0"/>
                <a:cs typeface="Times New Roman" panose="02020603050405020304" pitchFamily="18" charset="0"/>
              </a:rPr>
              <a:t>τις δραστηριότητες </a:t>
            </a:r>
            <a:r>
              <a:rPr lang="el-GR" altLang="en-US" sz="2400" dirty="0" smtClean="0">
                <a:latin typeface="Tw Cen MT" panose="020B0602020104020603" pitchFamily="34" charset="0"/>
                <a:cs typeface="Times New Roman" panose="02020603050405020304" pitchFamily="18" charset="0"/>
              </a:rPr>
              <a:t>προγραμματισμού </a:t>
            </a:r>
            <a:r>
              <a:rPr lang="el-GR" altLang="en-US" sz="2400" dirty="0" smtClean="0">
                <a:latin typeface="Tw Cen MT" panose="020B0602020104020603" pitchFamily="34" charset="0"/>
                <a:cs typeface="Times New Roman" panose="02020603050405020304" pitchFamily="18" charset="0"/>
              </a:rPr>
              <a:t>και </a:t>
            </a:r>
            <a:r>
              <a:rPr lang="el-GR" altLang="en-US" sz="2400" dirty="0">
                <a:latin typeface="Tw Cen MT" panose="020B0602020104020603" pitchFamily="34" charset="0"/>
                <a:cs typeface="Times New Roman" panose="02020603050405020304" pitchFamily="18" charset="0"/>
              </a:rPr>
              <a:t>πρόβλεψης, </a:t>
            </a:r>
            <a:r>
              <a:rPr lang="el-GR" altLang="en-US" sz="2400" dirty="0" smtClean="0">
                <a:latin typeface="Tw Cen MT" panose="020B0602020104020603" pitchFamily="34" charset="0"/>
                <a:cs typeface="Times New Roman" panose="02020603050405020304" pitchFamily="18" charset="0"/>
              </a:rPr>
              <a:t>οργάνωσης </a:t>
            </a:r>
            <a:r>
              <a:rPr lang="el-GR" altLang="en-US" sz="2400" dirty="0">
                <a:latin typeface="Tw Cen MT" panose="020B0602020104020603" pitchFamily="34" charset="0"/>
                <a:cs typeface="Times New Roman" panose="02020603050405020304" pitchFamily="18" charset="0"/>
              </a:rPr>
              <a:t>και </a:t>
            </a:r>
            <a:r>
              <a:rPr lang="el-GR" altLang="en-US" sz="2400" dirty="0" smtClean="0">
                <a:latin typeface="Tw Cen MT" panose="020B0602020104020603" pitchFamily="34" charset="0"/>
                <a:cs typeface="Times New Roman" panose="02020603050405020304" pitchFamily="18" charset="0"/>
              </a:rPr>
              <a:t>συντονισμού των </a:t>
            </a:r>
            <a:r>
              <a:rPr lang="el-GR" altLang="en-US" sz="2400" dirty="0">
                <a:latin typeface="Tw Cen MT" panose="020B0602020104020603" pitchFamily="34" charset="0"/>
                <a:cs typeface="Times New Roman" panose="02020603050405020304" pitchFamily="18" charset="0"/>
              </a:rPr>
              <a:t>πόρων και </a:t>
            </a:r>
            <a:r>
              <a:rPr lang="el-GR" altLang="en-US" sz="2400" dirty="0" smtClean="0">
                <a:latin typeface="Tw Cen MT" panose="020B0602020104020603" pitchFamily="34" charset="0"/>
                <a:cs typeface="Times New Roman" panose="02020603050405020304" pitchFamily="18" charset="0"/>
              </a:rPr>
              <a:t>των δεδομένων</a:t>
            </a:r>
            <a:r>
              <a:rPr lang="el-GR" altLang="en-US" sz="2400" dirty="0">
                <a:latin typeface="Tw Cen MT" panose="020B0602020104020603" pitchFamily="34" charset="0"/>
                <a:cs typeface="Times New Roman" panose="02020603050405020304" pitchFamily="18" charset="0"/>
              </a:rPr>
              <a:t>, καθώς και </a:t>
            </a:r>
            <a:r>
              <a:rPr lang="el-GR" altLang="en-US" sz="2400" dirty="0" smtClean="0">
                <a:latin typeface="Tw Cen MT" panose="020B0602020104020603" pitchFamily="34" charset="0"/>
                <a:cs typeface="Times New Roman" panose="02020603050405020304" pitchFamily="18" charset="0"/>
              </a:rPr>
              <a:t>τη διαχείριση </a:t>
            </a:r>
            <a:r>
              <a:rPr lang="el-GR" altLang="en-US" sz="2400" dirty="0">
                <a:latin typeface="Tw Cen MT" panose="020B0602020104020603" pitchFamily="34" charset="0"/>
                <a:cs typeface="Times New Roman" panose="02020603050405020304" pitchFamily="18" charset="0"/>
              </a:rPr>
              <a:t>και </a:t>
            </a:r>
            <a:r>
              <a:rPr lang="el-GR" altLang="en-US" sz="2400" dirty="0" smtClean="0">
                <a:latin typeface="Tw Cen MT" panose="020B0602020104020603" pitchFamily="34" charset="0"/>
                <a:cs typeface="Times New Roman" panose="02020603050405020304" pitchFamily="18" charset="0"/>
              </a:rPr>
              <a:t>τον έλεγχο των πόρων</a:t>
            </a:r>
            <a:r>
              <a:rPr lang="el-GR" altLang="en-US" sz="2400" dirty="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Παρόλο που οι </a:t>
            </a:r>
            <a:r>
              <a:rPr lang="el-GR" altLang="en-US" sz="2400" dirty="0" smtClean="0">
                <a:latin typeface="Tw Cen MT" panose="020B0602020104020603" pitchFamily="34" charset="0"/>
                <a:cs typeface="Times New Roman" panose="02020603050405020304" pitchFamily="18" charset="0"/>
              </a:rPr>
              <a:t>διοικητικές ενέργειες </a:t>
            </a:r>
            <a:r>
              <a:rPr lang="el-GR" altLang="en-US" sz="2400" dirty="0">
                <a:latin typeface="Tw Cen MT" panose="020B0602020104020603" pitchFamily="34" charset="0"/>
                <a:cs typeface="Times New Roman" panose="02020603050405020304" pitchFamily="18" charset="0"/>
              </a:rPr>
              <a:t>διαφέρουν από οργανισμό </a:t>
            </a:r>
            <a:r>
              <a:rPr lang="el-GR" altLang="en-US" sz="2400" dirty="0" smtClean="0">
                <a:latin typeface="Tw Cen MT" panose="020B0602020104020603" pitchFamily="34" charset="0"/>
                <a:cs typeface="Times New Roman" panose="02020603050405020304" pitchFamily="18" charset="0"/>
              </a:rPr>
              <a:t>σε </a:t>
            </a:r>
            <a:r>
              <a:rPr lang="el-GR" altLang="en-US" sz="2400" dirty="0">
                <a:latin typeface="Tw Cen MT" panose="020B0602020104020603" pitchFamily="34" charset="0"/>
                <a:cs typeface="Times New Roman" panose="02020603050405020304" pitchFamily="18" charset="0"/>
              </a:rPr>
              <a:t>οργανισμό, ακολουθούν γενικά μια διαδικασία διαχείρισης </a:t>
            </a:r>
            <a:r>
              <a:rPr lang="el-GR" altLang="en-US" sz="2400" dirty="0" smtClean="0">
                <a:latin typeface="Tw Cen MT" panose="020B0602020104020603" pitchFamily="34" charset="0"/>
                <a:cs typeface="Times New Roman" panose="02020603050405020304" pitchFamily="18" charset="0"/>
              </a:rPr>
              <a:t>που αποτελείται από τέσσερα στάδια:</a:t>
            </a:r>
            <a:endParaRPr lang="el-GR" altLang="en-US" sz="2400" dirty="0">
              <a:latin typeface="Tw Cen MT" panose="020B0602020104020603" pitchFamily="34" charset="0"/>
              <a:cs typeface="Times New Roman" panose="02020603050405020304" pitchFamily="18" charset="0"/>
            </a:endParaRPr>
          </a:p>
          <a:p>
            <a:pPr marL="685800"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Σχεδιασμός</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marL="685800" lvl="1"/>
            <a:r>
              <a:rPr lang="el-GR" sz="2000" dirty="0" smtClean="0"/>
              <a:t>Απόδοση</a:t>
            </a:r>
            <a:endParaRPr lang="el-GR" sz="2000" dirty="0" smtClean="0"/>
          </a:p>
          <a:p>
            <a:pPr marL="685800"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Αξιολόγηση</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marL="685800"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Επικοινωνία</a:t>
            </a:r>
            <a:endParaRPr lang="en-US"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p:txBody>
      </p:sp>
      <p:sp>
        <p:nvSpPr>
          <p:cNvPr id="983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76200"/>
            <a:ext cx="8305800" cy="914400"/>
          </a:xfrm>
        </p:spPr>
        <p:txBody>
          <a:bodyPr/>
          <a:lstStyle/>
          <a:p>
            <a:pPr algn="ctr"/>
            <a:r>
              <a:rPr lang="el-GR" altLang="en-US" dirty="0" smtClean="0"/>
              <a:t>Σχεδ</a:t>
            </a:r>
            <a:r>
              <a:rPr lang="el-GR" altLang="en-US" dirty="0" smtClean="0"/>
              <a:t>ια</a:t>
            </a:r>
            <a:r>
              <a:rPr lang="el-GR" altLang="en-US" dirty="0" smtClean="0"/>
              <a:t>σμός</a:t>
            </a:r>
            <a:r>
              <a:rPr lang="en-US" altLang="en-US" dirty="0" smtClean="0"/>
              <a:t/>
            </a:r>
            <a:br>
              <a:rPr lang="en-US" altLang="en-US" dirty="0" smtClean="0"/>
            </a:br>
            <a:r>
              <a:rPr lang="en-US" altLang="en-US" sz="1800" dirty="0" smtClean="0"/>
              <a:t>(</a:t>
            </a:r>
            <a:r>
              <a:rPr lang="el-GR" altLang="en-US" sz="1800" dirty="0">
                <a:ea typeface="Arial Unicode MS" panose="020B0604020202020204" pitchFamily="34" charset="-128"/>
              </a:rPr>
              <a:t>διαφάνεια </a:t>
            </a:r>
            <a:r>
              <a:rPr lang="en-US" altLang="en-US" sz="1800" dirty="0" smtClean="0"/>
              <a:t>1</a:t>
            </a:r>
            <a:r>
              <a:rPr lang="el-GR" altLang="en-US" sz="1800" dirty="0"/>
              <a:t> </a:t>
            </a:r>
            <a:r>
              <a:rPr lang="el-GR" altLang="en-US" sz="1800" dirty="0" smtClean="0"/>
              <a:t>από </a:t>
            </a:r>
            <a:r>
              <a:rPr lang="en-US" altLang="en-US" sz="1800" dirty="0" smtClean="0"/>
              <a:t>2)</a:t>
            </a:r>
          </a:p>
        </p:txBody>
      </p:sp>
      <p:sp>
        <p:nvSpPr>
          <p:cNvPr id="3" name="Content Placeholder 2"/>
          <p:cNvSpPr>
            <a:spLocks noGrp="1"/>
          </p:cNvSpPr>
          <p:nvPr>
            <p:ph idx="1"/>
          </p:nvPr>
        </p:nvSpPr>
        <p:spPr>
          <a:xfrm>
            <a:off x="304800" y="1066800"/>
            <a:ext cx="8458200" cy="5181600"/>
          </a:xfrm>
        </p:spPr>
        <p:txBody>
          <a:bodyPr/>
          <a:lstStyle/>
          <a:p>
            <a:pPr>
              <a:buFont typeface="Wingdings" panose="05000000000000000000" pitchFamily="2" charset="2"/>
              <a:buChar char="§"/>
            </a:pP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Ο κυρίαρχος </a:t>
            </a:r>
            <a:r>
              <a:rPr lang="el-GR" altLang="en-US" sz="2000" b="1" dirty="0" smtClean="0">
                <a:solidFill>
                  <a:srgbClr val="0066CC"/>
                </a:solidFill>
                <a:latin typeface="Tw Cen MT" panose="020B0602020104020603" pitchFamily="34" charset="0"/>
                <a:ea typeface="Arial Unicode MS" panose="020B0604020202020204" pitchFamily="34" charset="-128"/>
                <a:cs typeface="Times New Roman" panose="02020603050405020304" pitchFamily="18" charset="0"/>
              </a:rPr>
              <a:t>στόχος</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μιας επιχείρησης είναι η αύξηση της αξίας της συμμετοχής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των μετόχων προς την επιχείρηση</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a:t>
            </a:r>
          </a:p>
          <a:p>
            <a:pPr>
              <a:buFont typeface="Wingdings" panose="05000000000000000000" pitchFamily="2" charset="2"/>
              <a:buChar char="§"/>
            </a:pP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Ο βασικός τρόπος με τον οποίο η εταιρεία θα επιτύχει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το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στόχο αυτόν</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 περιγράφεται στην </a:t>
            </a:r>
            <a:r>
              <a:rPr lang="el-GR" altLang="en-US" sz="2000" b="1" dirty="0">
                <a:solidFill>
                  <a:srgbClr val="0066CC"/>
                </a:solidFill>
                <a:latin typeface="Tw Cen MT" panose="020B0602020104020603" pitchFamily="34" charset="0"/>
                <a:ea typeface="Arial Unicode MS" panose="020B0604020202020204" pitchFamily="34" charset="-128"/>
                <a:cs typeface="Times New Roman" panose="02020603050405020304" pitchFamily="18" charset="0"/>
              </a:rPr>
              <a:t>δήλωση </a:t>
            </a:r>
            <a:r>
              <a:rPr lang="el-GR" altLang="en-US" sz="2000" b="1" dirty="0" smtClean="0">
                <a:solidFill>
                  <a:srgbClr val="0066CC"/>
                </a:solidFill>
                <a:latin typeface="Tw Cen MT" panose="020B0602020104020603" pitchFamily="34" charset="0"/>
                <a:ea typeface="Arial Unicode MS" panose="020B0604020202020204" pitchFamily="34" charset="-128"/>
                <a:cs typeface="Times New Roman" panose="02020603050405020304" pitchFamily="18" charset="0"/>
              </a:rPr>
              <a:t>αποστολής της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a:t>
            </a:r>
            <a:endParaRPr lang="el-GR" altLang="en-US" sz="2000"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Η διαδικασία του προγραμματισμού πρέπει να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εξετάζει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τον τρόπο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που προστίθεται αξία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μέσω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των στρατηγικών</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 τακτικών και λειτουργικών στόχων</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a:t>
            </a:r>
            <a:endParaRPr lang="el-GR" altLang="en-US" sz="1600" b="1" dirty="0" smtClean="0">
              <a:solidFill>
                <a:srgbClr val="275CAE"/>
              </a:solidFill>
              <a:latin typeface="Tw Cen MT" panose="020B0602020104020603" pitchFamily="34" charset="0"/>
              <a:ea typeface="Arial Unicode MS" panose="020B0604020202020204" pitchFamily="34" charset="-128"/>
              <a:cs typeface="Times New Roman" panose="02020603050405020304" pitchFamily="18" charset="0"/>
            </a:endParaRPr>
          </a:p>
          <a:p>
            <a:pPr marL="571500" lvl="1" indent="-171450"/>
            <a:r>
              <a:rPr lang="el-GR" altLang="en-US" sz="1800" b="1" dirty="0" smtClean="0">
                <a:solidFill>
                  <a:srgbClr val="0066CC"/>
                </a:solidFill>
                <a:latin typeface="Tw Cen MT" panose="020B0602020104020603" pitchFamily="34" charset="0"/>
                <a:ea typeface="Times New Roman" panose="02020603050405020304" pitchFamily="18" charset="0"/>
                <a:cs typeface="Times New Roman" panose="02020603050405020304" pitchFamily="18" charset="0"/>
              </a:rPr>
              <a:t>Στρατηγικοί</a:t>
            </a:r>
            <a:r>
              <a:rPr lang="el-GR" altLang="en-US" sz="1800" dirty="0" smtClean="0">
                <a:solidFill>
                  <a:srgbClr val="0066CC"/>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b="1" dirty="0" smtClean="0">
                <a:solidFill>
                  <a:srgbClr val="0066CC"/>
                </a:solidFill>
                <a:latin typeface="Tw Cen MT" panose="020B0602020104020603" pitchFamily="34" charset="0"/>
                <a:ea typeface="Times New Roman" panose="02020603050405020304" pitchFamily="18" charset="0"/>
                <a:cs typeface="Times New Roman" panose="02020603050405020304" pitchFamily="18" charset="0"/>
              </a:rPr>
              <a:t>στόχοι</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Ευρείς, μακροπρόθεσμοι στόχοι που καθορίζουν το θεμελιώδη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χαρακτήρα και την κατεύθυνση μιας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επιχείρησης,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που χρησιμεύουν ως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ένας οδηγός κατά τη διαδικασία της λήψεως αποφάσεων</a:t>
            </a:r>
          </a:p>
          <a:p>
            <a:pPr marL="571500" lvl="1" indent="-171450"/>
            <a:r>
              <a:rPr lang="el-GR" altLang="en-US" sz="1800" b="1" dirty="0" smtClean="0">
                <a:solidFill>
                  <a:srgbClr val="0066CC"/>
                </a:solidFill>
                <a:latin typeface="Tw Cen MT" panose="020B0602020104020603" pitchFamily="34" charset="0"/>
                <a:ea typeface="Times New Roman" panose="02020603050405020304" pitchFamily="18" charset="0"/>
                <a:cs typeface="Times New Roman" panose="02020603050405020304" pitchFamily="18" charset="0"/>
              </a:rPr>
              <a:t>Τακτικοί </a:t>
            </a:r>
            <a:r>
              <a:rPr lang="el-GR" altLang="en-US" sz="1800" b="1" dirty="0">
                <a:solidFill>
                  <a:srgbClr val="0066CC"/>
                </a:solidFill>
                <a:latin typeface="Tw Cen MT" panose="020B0602020104020603" pitchFamily="34" charset="0"/>
                <a:ea typeface="Times New Roman" panose="02020603050405020304" pitchFamily="18" charset="0"/>
                <a:cs typeface="Times New Roman" panose="02020603050405020304" pitchFamily="18" charset="0"/>
              </a:rPr>
              <a:t>στόχοι</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Μεσοπρόθεσμοι στόχοι που βοηθούν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έναν οργανισμό να επιτύχει τους μακροπρόθεσμους στόχους του</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marL="571500" lvl="1" indent="-171450"/>
            <a:r>
              <a:rPr lang="el-GR" altLang="en-US" sz="1800" b="1" dirty="0">
                <a:solidFill>
                  <a:srgbClr val="0066CC"/>
                </a:solidFill>
                <a:latin typeface="Tw Cen MT" panose="020B0602020104020603" pitchFamily="34" charset="0"/>
                <a:ea typeface="Times New Roman" panose="02020603050405020304" pitchFamily="18" charset="0"/>
                <a:cs typeface="Times New Roman" panose="02020603050405020304" pitchFamily="18" charset="0"/>
              </a:rPr>
              <a:t>Λειτουργικοί στόχοι</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Βραχυπρόθεσμοι στόχοι που περιγράφουν τις προσδοκίες για την απόδοση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καθημερινών λειτουργιών.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93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76200"/>
            <a:ext cx="8458200" cy="914400"/>
          </a:xfrm>
        </p:spPr>
        <p:txBody>
          <a:bodyPr/>
          <a:lstStyle/>
          <a:p>
            <a:pPr algn="ctr"/>
            <a:r>
              <a:rPr lang="el-GR" altLang="en-US" dirty="0" smtClean="0"/>
              <a:t>Σχεδ</a:t>
            </a:r>
            <a:r>
              <a:rPr lang="el-GR" altLang="en-US" dirty="0" smtClean="0"/>
              <a:t>ιασμός</a:t>
            </a:r>
            <a:r>
              <a:rPr lang="en-US" altLang="en-US" sz="1800" dirty="0"/>
              <a:t/>
            </a:r>
            <a:br>
              <a:rPr lang="en-US" altLang="en-US" sz="1800" dirty="0"/>
            </a:br>
            <a:r>
              <a:rPr lang="en-US" altLang="en-US" sz="1800" dirty="0"/>
              <a:t>(</a:t>
            </a:r>
            <a:r>
              <a:rPr lang="el-GR" altLang="en-US" sz="1800" dirty="0">
                <a:ea typeface="Arial Unicode MS" panose="020B0604020202020204" pitchFamily="34" charset="-128"/>
              </a:rPr>
              <a:t>διαφάνεια </a:t>
            </a:r>
            <a:r>
              <a:rPr lang="el-GR" altLang="en-US" sz="1800" dirty="0" smtClean="0"/>
              <a:t>2 έως </a:t>
            </a:r>
            <a:r>
              <a:rPr lang="en-US" altLang="en-US" sz="1800" dirty="0" smtClean="0"/>
              <a:t>2</a:t>
            </a:r>
            <a:r>
              <a:rPr lang="en-US" altLang="en-US" sz="1800" dirty="0"/>
              <a:t>)</a:t>
            </a:r>
            <a:endParaRPr lang="en-US" altLang="en-US" sz="1800" dirty="0" smtClean="0"/>
          </a:p>
        </p:txBody>
      </p:sp>
      <p:sp>
        <p:nvSpPr>
          <p:cNvPr id="3" name="Content Placeholder 2"/>
          <p:cNvSpPr>
            <a:spLocks noGrp="1"/>
          </p:cNvSpPr>
          <p:nvPr>
            <p:ph idx="1"/>
          </p:nvPr>
        </p:nvSpPr>
        <p:spPr>
          <a:xfrm>
            <a:off x="304800" y="1143000"/>
            <a:ext cx="8610600" cy="5105400"/>
          </a:xfrm>
        </p:spPr>
        <p:txBody>
          <a:bodyPr/>
          <a:lstStyle/>
          <a:p>
            <a:pPr>
              <a:defRPr/>
            </a:pPr>
            <a:r>
              <a:rPr lang="el-GR" sz="2500" dirty="0" smtClean="0">
                <a:ea typeface="+mn-ea"/>
              </a:rPr>
              <a:t>Ένα </a:t>
            </a:r>
            <a:r>
              <a:rPr lang="el-GR" altLang="en-US" sz="2500" b="1" dirty="0" smtClean="0">
                <a:solidFill>
                  <a:srgbClr val="0066CC"/>
                </a:solidFill>
                <a:latin typeface="Tw Cen MT" panose="020B0602020104020603" pitchFamily="34" charset="0"/>
                <a:ea typeface="Arial Unicode MS" panose="020B0604020202020204" pitchFamily="34" charset="-128"/>
                <a:cs typeface="Times New Roman" panose="02020603050405020304" pitchFamily="18" charset="0"/>
              </a:rPr>
              <a:t>επιχειρηματικό </a:t>
            </a:r>
            <a:r>
              <a:rPr lang="el-GR" altLang="en-US" sz="2500" b="1" dirty="0">
                <a:solidFill>
                  <a:srgbClr val="0066CC"/>
                </a:solidFill>
                <a:latin typeface="Tw Cen MT" panose="020B0602020104020603" pitchFamily="34" charset="0"/>
                <a:ea typeface="Arial Unicode MS" panose="020B0604020202020204" pitchFamily="34" charset="-128"/>
                <a:cs typeface="Times New Roman" panose="02020603050405020304" pitchFamily="18" charset="0"/>
              </a:rPr>
              <a:t>σχέδιο </a:t>
            </a:r>
            <a:r>
              <a:rPr lang="el-GR" sz="2500" dirty="0">
                <a:ea typeface="+mn-ea"/>
              </a:rPr>
              <a:t>αποτελεί μια ολοκληρωμένη δήλωση για το πώς μια εταιρεία θα επιτύχει τους στρατηγικούς, τακτικούς και λειτουργικούς της στόχους.</a:t>
            </a:r>
          </a:p>
          <a:p>
            <a:pPr lvl="1">
              <a:defRPr/>
            </a:pPr>
            <a:r>
              <a:rPr lang="el-GR" sz="2200" dirty="0"/>
              <a:t>Παρέχει πλήρη περιγραφή της επιχείρησης, συμπεριλαμβανομένου ενός πλήρους </a:t>
            </a:r>
            <a:r>
              <a:rPr lang="el-GR" sz="2200" dirty="0" smtClean="0"/>
              <a:t>λειτουργικού προϋπολογισμού </a:t>
            </a:r>
            <a:r>
              <a:rPr lang="el-GR" sz="2200" dirty="0"/>
              <a:t>για τα πρώτα δύο έτη λειτουργίας.</a:t>
            </a:r>
          </a:p>
          <a:p>
            <a:pPr lvl="2">
              <a:defRPr/>
            </a:pPr>
            <a:r>
              <a:rPr lang="el-GR" sz="1900" dirty="0" smtClean="0"/>
              <a:t>Ο </a:t>
            </a:r>
            <a:r>
              <a:rPr lang="el-GR" sz="1900" b="1" dirty="0" smtClean="0">
                <a:solidFill>
                  <a:srgbClr val="275CAE"/>
                </a:solidFill>
              </a:rPr>
              <a:t>προϋπολογισμός </a:t>
            </a:r>
            <a:r>
              <a:rPr lang="el-GR" sz="1900" dirty="0"/>
              <a:t>πρέπει να περιλαμβάνει μια προβλεπόμενη κατάσταση αποτελεσμάτων </a:t>
            </a:r>
            <a:r>
              <a:rPr lang="el-GR" sz="1900" dirty="0" smtClean="0"/>
              <a:t>χρήσης</a:t>
            </a:r>
            <a:r>
              <a:rPr lang="el-GR" sz="1900" dirty="0"/>
              <a:t>, μια προβλεπόμενη κατάσταση ταμειακών ροών και έναν προβλεπόμενο ισολογισμό.</a:t>
            </a:r>
          </a:p>
          <a:p>
            <a:pPr lvl="1">
              <a:defRPr/>
            </a:pPr>
            <a:r>
              <a:rPr lang="el-GR" sz="2200" dirty="0"/>
              <a:t>Το επιχειρηματικό σχέδιο περιλαμβάνει συχνά στόχους </a:t>
            </a:r>
            <a:r>
              <a:rPr lang="el-GR" sz="2200" dirty="0" smtClean="0"/>
              <a:t>ατομικής και ομαδικής απόδοσης, καθώς και </a:t>
            </a:r>
            <a:r>
              <a:rPr lang="el-GR" sz="2200" dirty="0"/>
              <a:t>στόχους απόδοσης </a:t>
            </a:r>
            <a:r>
              <a:rPr lang="el-GR" sz="2200" dirty="0" smtClean="0"/>
              <a:t>για προϊόντα </a:t>
            </a:r>
            <a:r>
              <a:rPr lang="el-GR" sz="2200" dirty="0"/>
              <a:t>ή υπηρεσίες.</a:t>
            </a:r>
          </a:p>
          <a:p>
            <a:pPr marL="0" indent="0">
              <a:buFont typeface="Wingdings" charset="2"/>
              <a:buNone/>
              <a:defRPr/>
            </a:pPr>
            <a:endParaRPr lang="en-US" dirty="0" smtClean="0">
              <a:ea typeface="+mn-ea"/>
            </a:endParaRPr>
          </a:p>
          <a:p>
            <a:pPr lvl="1">
              <a:defRPr/>
            </a:pPr>
            <a:endParaRPr lang="en-US" dirty="0"/>
          </a:p>
        </p:txBody>
      </p:sp>
      <p:sp>
        <p:nvSpPr>
          <p:cNvPr id="1003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152400"/>
            <a:ext cx="8229600" cy="838200"/>
          </a:xfrm>
        </p:spPr>
        <p:txBody>
          <a:bodyPr/>
          <a:lstStyle/>
          <a:p>
            <a:pPr algn="ctr"/>
            <a:r>
              <a:rPr lang="el-GR" altLang="en-US" dirty="0"/>
              <a:t>Επισκόπηση του </a:t>
            </a:r>
            <a:r>
              <a:rPr lang="el-GR" altLang="en-US" dirty="0" smtClean="0"/>
              <a:t>Πλαισίου </a:t>
            </a:r>
            <a:r>
              <a:rPr lang="el-GR" altLang="en-US" dirty="0" smtClean="0"/>
              <a:t>Σχεδιασμού</a:t>
            </a:r>
            <a:endParaRPr lang="el-GR" altLang="en-US" dirty="0"/>
          </a:p>
        </p:txBody>
      </p:sp>
      <p:sp>
        <p:nvSpPr>
          <p:cNvPr id="10137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1957469101"/>
              </p:ext>
            </p:extLst>
          </p:nvPr>
        </p:nvGraphicFramePr>
        <p:xfrm>
          <a:off x="609600" y="1397000"/>
          <a:ext cx="8001000" cy="4485640"/>
        </p:xfrm>
        <a:graphic>
          <a:graphicData uri="http://schemas.openxmlformats.org/drawingml/2006/table">
            <a:tbl>
              <a:tblPr firstRow="1" bandRow="1">
                <a:tableStyleId>{5C22544A-7EE6-4342-B048-85BDC9FD1C3A}</a:tableStyleId>
              </a:tblPr>
              <a:tblGrid>
                <a:gridCol w="8001000"/>
              </a:tblGrid>
              <a:tr h="370840">
                <a:tc>
                  <a:txBody>
                    <a:bodyPr/>
                    <a:lstStyle/>
                    <a:p>
                      <a:r>
                        <a:rPr lang="el-GR" b="1" dirty="0" smtClean="0">
                          <a:solidFill>
                            <a:schemeClr val="tx2"/>
                          </a:solidFill>
                        </a:rPr>
                        <a:t>Στόχος</a:t>
                      </a:r>
                      <a:r>
                        <a:rPr lang="el-GR" b="0" dirty="0" smtClean="0">
                          <a:solidFill>
                            <a:schemeClr val="tx2"/>
                          </a:solidFill>
                        </a:rPr>
                        <a:t>: </a:t>
                      </a:r>
                      <a:r>
                        <a:rPr lang="el-GR" b="0" dirty="0" smtClean="0">
                          <a:solidFill>
                            <a:schemeClr val="tx2"/>
                          </a:solidFill>
                        </a:rPr>
                        <a:t>Να αυξηθεί η αξία της συμμετοχής των μετόχων στην επιχείρηση</a:t>
                      </a:r>
                    </a:p>
                  </a:txBody>
                  <a:tcPr>
                    <a:noFill/>
                  </a:tcPr>
                </a:tc>
              </a:tr>
              <a:tr h="370840">
                <a:tc>
                  <a:txBody>
                    <a:bodyPr/>
                    <a:lstStyle/>
                    <a:p>
                      <a:r>
                        <a:rPr lang="el-GR" b="1" dirty="0" smtClean="0">
                          <a:solidFill>
                            <a:schemeClr val="tx2"/>
                          </a:solidFill>
                        </a:rPr>
                        <a:t>Δήλωση Αποστολής</a:t>
                      </a:r>
                      <a:r>
                        <a:rPr lang="el-GR" b="0" dirty="0" smtClean="0">
                          <a:solidFill>
                            <a:schemeClr val="tx2"/>
                          </a:solidFill>
                        </a:rPr>
                        <a:t>: Ο θεμελιώδης τρόπος με τον οποίο η εταιρεία θα επιτύχει το στόχο της αύξησης της αξίας της συμμετοχής</a:t>
                      </a:r>
                    </a:p>
                  </a:txBody>
                  <a:tcPr>
                    <a:noFill/>
                  </a:tcPr>
                </a:tc>
              </a:tr>
              <a:tr h="370840">
                <a:tc>
                  <a:txBody>
                    <a:bodyPr/>
                    <a:lstStyle/>
                    <a:p>
                      <a:r>
                        <a:rPr lang="el-GR" b="1" dirty="0" smtClean="0">
                          <a:solidFill>
                            <a:schemeClr val="tx2"/>
                          </a:solidFill>
                        </a:rPr>
                        <a:t>Στρατηγικοί στόχοι</a:t>
                      </a:r>
                      <a:r>
                        <a:rPr lang="el-GR" b="0" dirty="0" smtClean="0">
                          <a:solidFill>
                            <a:schemeClr val="tx2"/>
                          </a:solidFill>
                        </a:rPr>
                        <a:t>: Ευρείς μακροπρόθεσμοι στόχοι που καθορίζουν το θεμελιώδη χαρακτήρα και την κατεύθυνση της επιχείρησης,</a:t>
                      </a:r>
                      <a:r>
                        <a:rPr lang="el-GR" b="0" baseline="0" dirty="0" smtClean="0">
                          <a:solidFill>
                            <a:schemeClr val="tx2"/>
                          </a:solidFill>
                        </a:rPr>
                        <a:t> </a:t>
                      </a:r>
                      <a:r>
                        <a:rPr lang="el-GR" b="0" dirty="0" smtClean="0">
                          <a:solidFill>
                            <a:schemeClr val="tx2"/>
                          </a:solidFill>
                        </a:rPr>
                        <a:t>και που χρησιμεύουν ως οδηγός για τη λήψη αποφάσεων</a:t>
                      </a:r>
                    </a:p>
                  </a:txBody>
                  <a:tcPr>
                    <a:noFill/>
                  </a:tcPr>
                </a:tc>
              </a:tr>
              <a:tr h="370840">
                <a:tc>
                  <a:txBody>
                    <a:bodyPr/>
                    <a:lstStyle/>
                    <a:p>
                      <a:r>
                        <a:rPr lang="el-GR" b="1" dirty="0" smtClean="0">
                          <a:solidFill>
                            <a:schemeClr val="tx2"/>
                          </a:solidFill>
                        </a:rPr>
                        <a:t>Τακτικοί στόχοι</a:t>
                      </a:r>
                      <a:r>
                        <a:rPr lang="el-GR" b="0" dirty="0" smtClean="0">
                          <a:solidFill>
                            <a:schemeClr val="tx2"/>
                          </a:solidFill>
                        </a:rPr>
                        <a:t>: Μεσοπρόθεσμοι στόχοι για τις</a:t>
                      </a:r>
                      <a:r>
                        <a:rPr lang="el-GR" b="0" baseline="0" dirty="0" smtClean="0">
                          <a:solidFill>
                            <a:schemeClr val="tx2"/>
                          </a:solidFill>
                        </a:rPr>
                        <a:t> επιλογές </a:t>
                      </a:r>
                      <a:r>
                        <a:rPr lang="el-GR" b="0" dirty="0" smtClean="0">
                          <a:solidFill>
                            <a:schemeClr val="tx2"/>
                          </a:solidFill>
                        </a:rPr>
                        <a:t>της επιχείρησης ως προς την επίτευξη των μακροπρόθεσμων στρατηγικών της</a:t>
                      </a:r>
                    </a:p>
                  </a:txBody>
                  <a:tcPr>
                    <a:noFill/>
                  </a:tcPr>
                </a:tc>
              </a:tr>
              <a:tr h="370840">
                <a:tc>
                  <a:txBody>
                    <a:bodyPr/>
                    <a:lstStyle/>
                    <a:p>
                      <a:r>
                        <a:rPr lang="el-GR" b="1" dirty="0" smtClean="0">
                          <a:solidFill>
                            <a:schemeClr val="tx2"/>
                          </a:solidFill>
                        </a:rPr>
                        <a:t>Λειτουργικοί </a:t>
                      </a:r>
                      <a:r>
                        <a:rPr lang="el-GR" b="1" dirty="0" smtClean="0">
                          <a:solidFill>
                            <a:schemeClr val="tx2"/>
                          </a:solidFill>
                        </a:rPr>
                        <a:t>Στόχοι</a:t>
                      </a:r>
                      <a:r>
                        <a:rPr lang="el-GR" b="0" dirty="0" smtClean="0">
                          <a:solidFill>
                            <a:schemeClr val="tx2"/>
                          </a:solidFill>
                        </a:rPr>
                        <a:t>: Βραχυπρόθεσμοι στόχοι που περιγράφουν τις προσδοκίες για την απόδοση των καθημερινών λειτουργιών</a:t>
                      </a:r>
                    </a:p>
                  </a:txBody>
                  <a:tcPr>
                    <a:noFill/>
                  </a:tcPr>
                </a:tc>
              </a:tr>
              <a:tr h="370840">
                <a:tc>
                  <a:txBody>
                    <a:bodyPr/>
                    <a:lstStyle/>
                    <a:p>
                      <a:r>
                        <a:rPr lang="el-GR" b="1" dirty="0" smtClean="0">
                          <a:solidFill>
                            <a:schemeClr val="tx2"/>
                          </a:solidFill>
                        </a:rPr>
                        <a:t>Επιχειρηματικό Σχέδιο</a:t>
                      </a:r>
                      <a:r>
                        <a:rPr lang="el-GR" b="0" dirty="0" smtClean="0">
                          <a:solidFill>
                            <a:schemeClr val="tx2"/>
                          </a:solidFill>
                        </a:rPr>
                        <a:t>: Μια</a:t>
                      </a:r>
                      <a:r>
                        <a:rPr lang="el-GR" b="0" baseline="0" dirty="0" smtClean="0">
                          <a:solidFill>
                            <a:schemeClr val="tx2"/>
                          </a:solidFill>
                        </a:rPr>
                        <a:t> σ</a:t>
                      </a:r>
                      <a:r>
                        <a:rPr lang="el-GR" b="0" dirty="0" smtClean="0">
                          <a:solidFill>
                            <a:schemeClr val="tx2"/>
                          </a:solidFill>
                        </a:rPr>
                        <a:t>υνοπτική περιγραφή του τρόπου με τον οποίο η εταιρεία θα επιτύχει τους στόχους της</a:t>
                      </a:r>
                    </a:p>
                  </a:txBody>
                  <a:tcPr>
                    <a:noFill/>
                  </a:tcPr>
                </a:tc>
              </a:tr>
              <a:tr h="370840">
                <a:tc>
                  <a:txBody>
                    <a:bodyPr/>
                    <a:lstStyle/>
                    <a:p>
                      <a:r>
                        <a:rPr lang="el-GR" b="1" dirty="0" smtClean="0">
                          <a:solidFill>
                            <a:schemeClr val="tx2"/>
                          </a:solidFill>
                        </a:rPr>
                        <a:t>Προϋπολογισμοί</a:t>
                      </a:r>
                      <a:r>
                        <a:rPr lang="el-GR" b="0" dirty="0" smtClean="0">
                          <a:solidFill>
                            <a:schemeClr val="tx2"/>
                          </a:solidFill>
                        </a:rPr>
                        <a:t>: Εκφράσεις του επιχειρηματικού σχεδίου από χρηματοοικονομικής</a:t>
                      </a:r>
                      <a:r>
                        <a:rPr lang="el-GR" b="0" baseline="0" dirty="0" smtClean="0">
                          <a:solidFill>
                            <a:schemeClr val="tx2"/>
                          </a:solidFill>
                        </a:rPr>
                        <a:t> </a:t>
                      </a:r>
                      <a:r>
                        <a:rPr lang="el-GR" b="0" dirty="0" smtClean="0">
                          <a:solidFill>
                            <a:schemeClr val="tx2"/>
                          </a:solidFill>
                        </a:rPr>
                        <a:t>άποψης</a:t>
                      </a:r>
                    </a:p>
                  </a:txBody>
                  <a:tcP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76200"/>
            <a:ext cx="8153400" cy="990600"/>
          </a:xfrm>
        </p:spPr>
        <p:txBody>
          <a:bodyPr/>
          <a:lstStyle/>
          <a:p>
            <a:pPr algn="ctr"/>
            <a:r>
              <a:rPr lang="el-GR" altLang="en-US" smtClean="0"/>
              <a:t>Απόδοση</a:t>
            </a:r>
            <a:endParaRPr lang="en-US" altLang="en-US" dirty="0" smtClean="0"/>
          </a:p>
        </p:txBody>
      </p:sp>
      <p:sp>
        <p:nvSpPr>
          <p:cNvPr id="3" name="Content Placeholder 2"/>
          <p:cNvSpPr>
            <a:spLocks noGrp="1"/>
          </p:cNvSpPr>
          <p:nvPr>
            <p:ph idx="1"/>
          </p:nvPr>
        </p:nvSpPr>
        <p:spPr>
          <a:xfrm>
            <a:off x="228600" y="1066800"/>
            <a:ext cx="8610600" cy="5410200"/>
          </a:xfrm>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Κρίσιμη για τη διαχείριση οποιασδήποτε επιχείρησης λιανικής πώλησης είναι η πλήρης </a:t>
            </a:r>
            <a:r>
              <a:rPr lang="el-GR" altLang="en-US" sz="2000" dirty="0" smtClean="0">
                <a:latin typeface="Tw Cen MT" panose="020B0602020104020603" pitchFamily="34" charset="0"/>
                <a:cs typeface="Times New Roman" panose="02020603050405020304" pitchFamily="18" charset="0"/>
              </a:rPr>
              <a:t>κατανόηση της </a:t>
            </a:r>
            <a:r>
              <a:rPr lang="el-GR" altLang="en-US" sz="2000" b="1" dirty="0" smtClean="0">
                <a:solidFill>
                  <a:srgbClr val="275CAE"/>
                </a:solidFill>
                <a:latin typeface="Tw Cen MT" panose="020B0602020104020603" pitchFamily="34" charset="0"/>
                <a:cs typeface="Times New Roman" panose="02020603050405020304" pitchFamily="18" charset="0"/>
              </a:rPr>
              <a:t>αλυσίδας </a:t>
            </a:r>
            <a:r>
              <a:rPr lang="el-GR" altLang="en-US" sz="2000" b="1" dirty="0" smtClean="0">
                <a:solidFill>
                  <a:srgbClr val="275CAE"/>
                </a:solidFill>
                <a:latin typeface="Tw Cen MT" panose="020B0602020104020603" pitchFamily="34" charset="0"/>
                <a:cs typeface="Times New Roman" panose="02020603050405020304" pitchFamily="18" charset="0"/>
              </a:rPr>
              <a:t>εφοδιασμού,</a:t>
            </a:r>
            <a:r>
              <a:rPr lang="el-GR"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της πορείας που οδηγεί από τους προμηθευτές στους τελικούς πελάτες, όπως παρουσιάζεται παρακάτω</a:t>
            </a:r>
            <a:r>
              <a:rPr lang="el-GR"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endParaRPr lang="el-GR" altLang="en-US" sz="2000" dirty="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sz="2000" dirty="0" smtClean="0">
              <a:latin typeface="Tw Cen MT" panose="020B0602020104020603" pitchFamily="34" charset="0"/>
              <a:cs typeface="Times New Roman" panose="02020603050405020304" pitchFamily="18" charset="0"/>
            </a:endParaRPr>
          </a:p>
          <a:p>
            <a:pPr>
              <a:buFont typeface="Wingdings" panose="05000000000000000000" pitchFamily="2" charset="2"/>
              <a:buNone/>
            </a:pPr>
            <a:endParaRPr lang="en-US" altLang="en-US" sz="2000" dirty="0" smtClean="0">
              <a:latin typeface="Tw Cen MT" panose="020B0602020104020603" pitchFamily="34" charset="0"/>
              <a:cs typeface="Times New Roman" panose="02020603050405020304" pitchFamily="18" charset="0"/>
            </a:endParaRPr>
          </a:p>
          <a:p>
            <a:pPr>
              <a:buFont typeface="Wingdings" panose="05000000000000000000" pitchFamily="2" charset="2"/>
              <a:buNone/>
            </a:pPr>
            <a:endParaRPr lang="en-US" altLang="en-US" sz="2000" dirty="0" smtClean="0">
              <a:latin typeface="Tw Cen MT" panose="020B0602020104020603" pitchFamily="34"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γνώση της αλυσίδας εφοδιασμού επιτρέπει στους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μάνατζερ 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συντονίζουν τις παραδόσεις από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τους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προμηθευτές έτσι ώστε να μπορούν να ανταποκρίνονται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στις απαιτήσεις των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πελατών χωρίς να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παρουσιάζονται υπερβολικά πολλά 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επαρκή άποθέματα προς διάθεση.</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en-US" altLang="en-US" sz="2000" dirty="0" smtClean="0">
              <a:latin typeface="Tw Cen MT" panose="020B0602020104020603" pitchFamily="34" charset="0"/>
              <a:cs typeface="Times New Roman" panose="02020603050405020304" pitchFamily="18" charset="0"/>
            </a:endParaRPr>
          </a:p>
        </p:txBody>
      </p:sp>
      <p:sp>
        <p:nvSpPr>
          <p:cNvPr id="1024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153193191"/>
              </p:ext>
            </p:extLst>
          </p:nvPr>
        </p:nvGraphicFramePr>
        <p:xfrm>
          <a:off x="437909" y="2743200"/>
          <a:ext cx="8077200" cy="741680"/>
        </p:xfrm>
        <a:graphic>
          <a:graphicData uri="http://schemas.openxmlformats.org/drawingml/2006/table">
            <a:tbl>
              <a:tblPr firstRow="1" bandRow="1">
                <a:tableStyleId>{5C22544A-7EE6-4342-B048-85BDC9FD1C3A}</a:tableStyleId>
              </a:tblPr>
              <a:tblGrid>
                <a:gridCol w="1615440"/>
                <a:gridCol w="1615440"/>
                <a:gridCol w="1615440"/>
                <a:gridCol w="1615440"/>
                <a:gridCol w="1615440"/>
              </a:tblGrid>
              <a:tr h="370840">
                <a:tc>
                  <a:txBody>
                    <a:bodyPr/>
                    <a:lstStyle/>
                    <a:p>
                      <a:r>
                        <a:rPr lang="el-GR" sz="1600" b="0" dirty="0" smtClean="0">
                          <a:solidFill>
                            <a:schemeClr val="tx2"/>
                          </a:solidFill>
                        </a:rPr>
                        <a:t>Παραγωγοί</a:t>
                      </a:r>
                      <a:endParaRPr lang="en-US" sz="1600" b="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r>
                        <a:rPr lang="el-GR" sz="1600" b="0" dirty="0" smtClean="0">
                          <a:solidFill>
                            <a:schemeClr val="tx2"/>
                          </a:solidFill>
                        </a:rPr>
                        <a:t>Κατασκευαστές</a:t>
                      </a:r>
                      <a:endParaRPr lang="en-US" sz="1600" b="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r>
                        <a:rPr lang="el-GR" sz="1600" b="0" dirty="0" smtClean="0">
                          <a:solidFill>
                            <a:schemeClr val="tx2"/>
                          </a:solidFill>
                        </a:rPr>
                        <a:t>Διανομείς</a:t>
                      </a:r>
                      <a:endParaRPr lang="en-US" sz="1600" b="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r>
                        <a:rPr lang="el-GR" sz="1600" b="0" dirty="0" smtClean="0">
                          <a:solidFill>
                            <a:schemeClr val="tx2"/>
                          </a:solidFill>
                        </a:rPr>
                        <a:t>Λιανοπωλητές </a:t>
                      </a:r>
                      <a:endParaRPr lang="en-US" sz="1600" b="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r>
                        <a:rPr lang="el-GR" sz="1600" b="0" dirty="0" smtClean="0">
                          <a:solidFill>
                            <a:schemeClr val="tx2"/>
                          </a:solidFill>
                        </a:rPr>
                        <a:t>Καταναλωτές</a:t>
                      </a:r>
                      <a:endParaRPr lang="en-US" sz="1600" b="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l-GR" sz="1600" b="0" dirty="0" smtClean="0">
                          <a:solidFill>
                            <a:schemeClr val="tx2"/>
                          </a:solidFill>
                        </a:rPr>
                        <a:t>Προμηθευτές</a:t>
                      </a:r>
                      <a:endParaRPr lang="en-US" sz="1600" b="0" dirty="0">
                        <a:solidFill>
                          <a:schemeClr val="tx2"/>
                        </a:solidFill>
                      </a:endParaRPr>
                    </a:p>
                  </a:txBody>
                  <a:tcPr anchor="ctr">
                    <a:lnL w="12700" cmpd="sng">
                      <a:noFill/>
                    </a:lnL>
                    <a:lnR w="38100" cmpd="sng">
                      <a:noFill/>
                    </a:lnR>
                    <a:lnT w="38100" cmpd="sng">
                      <a:noFill/>
                    </a:lnT>
                    <a:lnB w="12700" cmpd="sng">
                      <a:noFill/>
                    </a:lnB>
                    <a:lnTlToBr w="12700" cmpd="sng">
                      <a:noFill/>
                      <a:prstDash val="solid"/>
                    </a:lnTlToBr>
                    <a:lnBlToTr w="12700" cmpd="sng">
                      <a:noFill/>
                      <a:prstDash val="solid"/>
                    </a:lnBlToTr>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76200"/>
            <a:ext cx="8153400" cy="990600"/>
          </a:xfrm>
        </p:spPr>
        <p:txBody>
          <a:bodyPr/>
          <a:lstStyle/>
          <a:p>
            <a:pPr algn="ctr"/>
            <a:r>
              <a:rPr lang="el-GR" altLang="en-US" smtClean="0">
                <a:ea typeface="Arial Unicode MS" panose="020B0604020202020204" pitchFamily="34" charset="-128"/>
              </a:rPr>
              <a:t>Απόδοση</a:t>
            </a:r>
            <a:endParaRPr lang="en-US" altLang="en-US" dirty="0" smtClean="0"/>
          </a:p>
        </p:txBody>
      </p:sp>
      <p:sp>
        <p:nvSpPr>
          <p:cNvPr id="3" name="Content Placeholder 2"/>
          <p:cNvSpPr>
            <a:spLocks noGrp="1"/>
          </p:cNvSpPr>
          <p:nvPr>
            <p:ph idx="1"/>
          </p:nvPr>
        </p:nvSpPr>
        <p:spPr>
          <a:xfrm>
            <a:off x="304800" y="1143000"/>
            <a:ext cx="8610600" cy="5105400"/>
          </a:xfrm>
        </p:spPr>
        <p:txBody>
          <a:bodyPr/>
          <a:lstStyle/>
          <a:p>
            <a:pPr>
              <a:buFont typeface="Wingdings" panose="05000000000000000000" pitchFamily="2" charset="2"/>
              <a:buChar char="§"/>
            </a:pPr>
            <a:r>
              <a:rPr lang="el-GR" altLang="en-US" sz="2400" dirty="0" smtClean="0">
                <a:latin typeface="Tw Cen MT" panose="020B0602020104020603" pitchFamily="34" charset="0"/>
                <a:ea typeface="Arial Unicode MS" panose="020B0604020202020204" pitchFamily="34" charset="-128"/>
                <a:cs typeface="Times New Roman" panose="02020603050405020304" pitchFamily="18" charset="0"/>
              </a:rPr>
              <a:t>Οι μάνατζερ αξιολογούν τα λειτουργικά αποτελέσματα μέσω της σύγκρισης της πραγματικής απόδοσης του οργανισμού με τα επίπεδα απόδοσης που αναπτύχθηκαν κατά το στάδιο του προγραμματισμού. </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Δρομολογούν οποιαδήποτε τυχόν σημαντική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απόκλιση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περαιτέρω ανάλυση,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έτσι ώστε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είναι σε θέση να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διορθώσουν τα προβλήματα.</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Εάν τα προβλήματα οφείλονται σε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μεταβολή του λειτουργικού περιβάλλοντος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του οργανισμού, οι </a:t>
            </a: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μάνατζερ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μπορούν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να αναθεωρήσουν τις αρχικές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τους εκτιμήσεις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ή / και τους στόχους τους.</a:t>
            </a:r>
          </a:p>
        </p:txBody>
      </p:sp>
      <p:sp>
        <p:nvSpPr>
          <p:cNvPr id="1034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76200"/>
            <a:ext cx="8229600" cy="990600"/>
          </a:xfrm>
        </p:spPr>
        <p:txBody>
          <a:bodyPr/>
          <a:lstStyle/>
          <a:p>
            <a:pPr algn="ctr"/>
            <a:r>
              <a:rPr lang="el-GR" altLang="en-US" dirty="0" smtClean="0">
                <a:ea typeface="Arial Unicode MS" panose="020B0604020202020204" pitchFamily="34" charset="-128"/>
              </a:rPr>
              <a:t>Επικοινωνία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1600" dirty="0">
                <a:latin typeface="Tw Cen MT" panose="020B0602020104020603" pitchFamily="34" charset="0"/>
                <a:cs typeface="Times New Roman" panose="02020603050405020304" pitchFamily="18" charset="0"/>
              </a:rPr>
              <a:t>Αν οι </a:t>
            </a:r>
            <a:r>
              <a:rPr lang="el-GR" altLang="en-US" sz="1600" dirty="0" smtClean="0">
                <a:latin typeface="Tw Cen MT" panose="020B0602020104020603" pitchFamily="34" charset="0"/>
                <a:cs typeface="Times New Roman" panose="02020603050405020304" pitchFamily="18" charset="0"/>
              </a:rPr>
              <a:t>αναφορές λογιστικής </a:t>
            </a:r>
            <a:r>
              <a:rPr lang="el-GR" altLang="en-US" sz="1600" dirty="0">
                <a:latin typeface="Tw Cen MT" panose="020B0602020104020603" pitchFamily="34" charset="0"/>
                <a:cs typeface="Times New Roman" panose="02020603050405020304" pitchFamily="18" charset="0"/>
              </a:rPr>
              <a:t>είναι έτοιμες για εσωτερική ή εξωτερική χρήση, </a:t>
            </a:r>
            <a:r>
              <a:rPr lang="el-GR" altLang="en-US" sz="1600" dirty="0" smtClean="0">
                <a:latin typeface="Tw Cen MT" panose="020B0602020104020603" pitchFamily="34" charset="0"/>
                <a:cs typeface="Times New Roman" panose="02020603050405020304" pitchFamily="18" charset="0"/>
              </a:rPr>
              <a:t>θα πρέπει </a:t>
            </a:r>
            <a:r>
              <a:rPr lang="el-GR" altLang="en-US" sz="1600" dirty="0">
                <a:latin typeface="Tw Cen MT" panose="020B0602020104020603" pitchFamily="34" charset="0"/>
                <a:cs typeface="Times New Roman" panose="02020603050405020304" pitchFamily="18" charset="0"/>
              </a:rPr>
              <a:t>να </a:t>
            </a:r>
            <a:r>
              <a:rPr lang="el-GR" altLang="en-US" sz="1600" dirty="0" smtClean="0">
                <a:latin typeface="Tw Cen MT" panose="020B0602020104020603" pitchFamily="34" charset="0"/>
                <a:cs typeface="Times New Roman" panose="02020603050405020304" pitchFamily="18" charset="0"/>
              </a:rPr>
              <a:t>είναι ικανές να παρέχουν </a:t>
            </a:r>
            <a:r>
              <a:rPr lang="el-GR" altLang="en-US" sz="1600" dirty="0">
                <a:latin typeface="Tw Cen MT" panose="020B0602020104020603" pitchFamily="34" charset="0"/>
                <a:cs typeface="Times New Roman" panose="02020603050405020304" pitchFamily="18" charset="0"/>
              </a:rPr>
              <a:t>ακριβείς πληροφορίες και να </a:t>
            </a:r>
            <a:r>
              <a:rPr lang="el-GR" altLang="en-US" sz="1600" dirty="0" smtClean="0">
                <a:latin typeface="Tw Cen MT" panose="020B0602020104020603" pitchFamily="34" charset="0"/>
                <a:cs typeface="Times New Roman" panose="02020603050405020304" pitchFamily="18" charset="0"/>
              </a:rPr>
              <a:t>κοινοποιούνται με σαφήνεια.</a:t>
            </a:r>
            <a:endParaRPr lang="el-GR" altLang="en-US" sz="1600" dirty="0">
              <a:latin typeface="Tw Cen MT" panose="020B0602020104020603" pitchFamily="34" charset="0"/>
              <a:cs typeface="Times New Roman" panose="02020603050405020304" pitchFamily="18" charset="0"/>
            </a:endParaRPr>
          </a:p>
          <a:p>
            <a:pPr lvl="1"/>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Το κλειδί για την παροχή ακριβών και χρήσιμων εσωτερικών και εξωτερικών αναφορών είναι η εφαρμογή των τεσσάρων w.</a:t>
            </a:r>
          </a:p>
          <a:p>
            <a:pPr lvl="2">
              <a:buFont typeface="Wingdings" panose="05000000000000000000" pitchFamily="2" charset="2"/>
              <a:buChar char="§"/>
            </a:pPr>
            <a:r>
              <a:rPr lang="el-GR" altLang="en-US" sz="1600" b="1" dirty="0" smtClean="0">
                <a:latin typeface="Tw Cen MT" panose="020B0602020104020603" pitchFamily="34" charset="0"/>
                <a:ea typeface="Times New Roman" panose="02020603050405020304" pitchFamily="18" charset="0"/>
                <a:cs typeface="Times New Roman" panose="02020603050405020304" pitchFamily="18" charset="0"/>
              </a:rPr>
              <a:t>Γιατί; (</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Why</a:t>
            </a:r>
            <a:r>
              <a:rPr lang="el-GR" altLang="en-US" sz="1600" b="1" dirty="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Να γνωρίζετε το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σκοπό της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αναφοράς και να εστιάζετε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σε αυτήν καθώς γράφετε</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600" b="1" dirty="0" smtClean="0">
                <a:latin typeface="Tw Cen MT" panose="020B0602020104020603" pitchFamily="34" charset="0"/>
                <a:ea typeface="Times New Roman" panose="02020603050405020304" pitchFamily="18" charset="0"/>
                <a:cs typeface="Times New Roman" panose="02020603050405020304" pitchFamily="18" charset="0"/>
              </a:rPr>
              <a:t>Ποιος; (</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Who</a:t>
            </a:r>
            <a:r>
              <a:rPr lang="el-GR" altLang="en-US" sz="1600" b="1"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Προσδιορίστε το κοινό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της αναφοράς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σας και επικοινωνήστε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στο επίπεδο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του ταιριάζει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βάσει της εξοικείωσής του με τα λογιστικά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στοιχεία προκειμένου να κατανοήσει επαρκώς το πρόβλημα.</a:t>
            </a:r>
            <a:endParaRPr lang="el-GR" altLang="en-US" sz="1600" dirty="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600" b="1" dirty="0" smtClean="0">
                <a:latin typeface="Tw Cen MT" panose="020B0602020104020603" pitchFamily="34" charset="0"/>
                <a:ea typeface="Times New Roman" panose="02020603050405020304" pitchFamily="18" charset="0"/>
                <a:cs typeface="Times New Roman" panose="02020603050405020304" pitchFamily="18" charset="0"/>
              </a:rPr>
              <a:t>Τι; (</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What</a:t>
            </a:r>
            <a:r>
              <a:rPr lang="el-GR" altLang="en-US" sz="1600" b="1"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Ποιες πληροφορίες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χρειάζονται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και ποια μέθοδος παρουσίασης είναι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η ιδανικότερη;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Οι πληροφορίες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δεν αρκείται να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μόνο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σχετικές, αλλά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να είναι και ευανάγνωστες ώστε να κατανοηθούν καλύτερα. Μπορεί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καταστούν αναγκαία και οπτικά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βοηθήματα, όπως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διαγράμματα ή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γραφήματα.</a:t>
            </a:r>
          </a:p>
          <a:p>
            <a:pPr lvl="2">
              <a:buFont typeface="Wingdings" panose="05000000000000000000" pitchFamily="2" charset="2"/>
              <a:buChar char="§"/>
            </a:pPr>
            <a:r>
              <a:rPr lang="el-GR" altLang="en-US" sz="1600" b="1" dirty="0" smtClean="0">
                <a:latin typeface="Tw Cen MT" panose="020B0602020104020603" pitchFamily="34" charset="0"/>
                <a:ea typeface="Times New Roman" panose="02020603050405020304" pitchFamily="18" charset="0"/>
                <a:cs typeface="Times New Roman" panose="02020603050405020304" pitchFamily="18" charset="0"/>
              </a:rPr>
              <a:t>Πότε; (</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When</a:t>
            </a:r>
            <a:r>
              <a:rPr lang="el-GR" altLang="en-US" sz="1600" b="1" dirty="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b="1"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Γνωρίστε την ημερομηνία λήξης της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αναφοράς και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προσπαθήστε να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καταρτίσετε ακριβείς αναφορές εν ευθέτω χρόνο</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44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or duplicated, or posted to a publicly accessible website, in whole or in part. </a:t>
            </a:r>
            <a:r>
              <a:rPr lang="el-GR" altLang="en-US" sz="900" dirty="0" smtClean="0">
                <a:solidFill>
                  <a:srgbClr val="808080"/>
                </a:solidFill>
              </a:rPr>
              <a:t>κατα</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152400" y="152400"/>
            <a:ext cx="8915400" cy="838200"/>
          </a:xfrm>
        </p:spPr>
        <p:txBody>
          <a:bodyPr/>
          <a:lstStyle/>
          <a:p>
            <a:pPr algn="ctr"/>
            <a:r>
              <a:rPr lang="el-GR" altLang="en-US" dirty="0">
                <a:ea typeface="Arial Unicode MS" panose="020B0604020202020204" pitchFamily="34" charset="-128"/>
              </a:rPr>
              <a:t>Παραγωγή Αποτελεσμάτων με τη </a:t>
            </a:r>
            <a:br>
              <a:rPr lang="el-GR" altLang="en-US" dirty="0">
                <a:ea typeface="Arial Unicode MS" panose="020B0604020202020204" pitchFamily="34" charset="-128"/>
              </a:rPr>
            </a:br>
            <a:r>
              <a:rPr lang="el-GR" altLang="en-US" dirty="0" smtClean="0">
                <a:ea typeface="Arial Unicode MS" panose="020B0604020202020204" pitchFamily="34" charset="-128"/>
              </a:rPr>
              <a:t>Διοικητική Διαδικασία</a:t>
            </a:r>
            <a:endParaRPr altLang="en-US" dirty="0"/>
          </a:p>
        </p:txBody>
      </p:sp>
      <p:sp>
        <p:nvSpPr>
          <p:cNvPr id="10547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graphicFrame>
        <p:nvGraphicFramePr>
          <p:cNvPr id="5" name="Table 4"/>
          <p:cNvGraphicFramePr>
            <a:graphicFrameLocks noGrp="1"/>
          </p:cNvGraphicFramePr>
          <p:nvPr>
            <p:extLst>
              <p:ext uri="{D42A27DB-BD31-4B8C-83A1-F6EECF244321}">
                <p14:modId xmlns:p14="http://schemas.microsoft.com/office/powerpoint/2010/main" val="1728219489"/>
              </p:ext>
            </p:extLst>
          </p:nvPr>
        </p:nvGraphicFramePr>
        <p:xfrm>
          <a:off x="381000" y="1219200"/>
          <a:ext cx="8534400" cy="5029200"/>
        </p:xfrm>
        <a:graphic>
          <a:graphicData uri="http://schemas.openxmlformats.org/drawingml/2006/table">
            <a:tbl>
              <a:tblPr firstRow="1" bandRow="1">
                <a:tableStyleId>{5940675A-B579-460E-94D1-54222C63F5DA}</a:tableStyleId>
              </a:tblPr>
              <a:tblGrid>
                <a:gridCol w="2133600"/>
                <a:gridCol w="2133600"/>
                <a:gridCol w="2133600"/>
                <a:gridCol w="2133600"/>
              </a:tblGrid>
              <a:tr h="444276">
                <a:tc>
                  <a:txBody>
                    <a:bodyPr/>
                    <a:lstStyle/>
                    <a:p>
                      <a:pPr algn="ctr">
                        <a:buFont typeface="Wingdings" panose="05000000000000000000" pitchFamily="2" charset="2"/>
                        <a:buNone/>
                      </a:pPr>
                      <a:r>
                        <a:rPr lang="el-GR" altLang="en-US" sz="1400" b="1" dirty="0" smtClean="0">
                          <a:solidFill>
                            <a:sysClr val="windowText" lastClr="000000"/>
                          </a:solidFill>
                        </a:rPr>
                        <a:t>Σχεδιασμός</a:t>
                      </a:r>
                      <a:endParaRPr lang="el-GR" altLang="en-US" sz="140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400" b="1" dirty="0" smtClean="0">
                          <a:solidFill>
                            <a:sysClr val="windowText" lastClr="000000"/>
                          </a:solidFill>
                        </a:rPr>
                        <a:t>Απόδοση</a:t>
                      </a:r>
                      <a:endParaRPr lang="en-US" sz="1400" b="1" dirty="0">
                        <a:solidFill>
                          <a:sysClr val="windowText" lastClr="000000"/>
                        </a:solidFill>
                      </a:endParaRPr>
                    </a:p>
                  </a:txBody>
                  <a:tcPr/>
                </a:tc>
                <a:tc>
                  <a:txBody>
                    <a:bodyPr/>
                    <a:lstStyle/>
                    <a:p>
                      <a:pPr algn="ctr"/>
                      <a:r>
                        <a:rPr lang="el-GR" altLang="en-US" sz="1400" b="1" dirty="0" smtClean="0">
                          <a:solidFill>
                            <a:sysClr val="windowText" lastClr="000000"/>
                          </a:solidFill>
                        </a:rPr>
                        <a:t>Αξιολόγηση</a:t>
                      </a:r>
                      <a:endParaRPr lang="en-US" sz="1400" b="1" dirty="0">
                        <a:solidFill>
                          <a:sysClr val="windowText" lastClr="000000"/>
                        </a:solidFill>
                      </a:endParaRPr>
                    </a:p>
                  </a:txBody>
                  <a:tcPr/>
                </a:tc>
                <a:tc>
                  <a:txBody>
                    <a:bodyPr/>
                    <a:lstStyle/>
                    <a:p>
                      <a:pPr algn="ctr"/>
                      <a:r>
                        <a:rPr lang="el-GR" altLang="en-US" sz="1400" b="1" dirty="0" smtClean="0">
                          <a:solidFill>
                            <a:sysClr val="windowText" lastClr="000000"/>
                          </a:solidFill>
                        </a:rPr>
                        <a:t>Επικοινωνία</a:t>
                      </a:r>
                      <a:endParaRPr lang="en-US" sz="1400" b="1" dirty="0">
                        <a:solidFill>
                          <a:sysClr val="windowText" lastClr="000000"/>
                        </a:solidFill>
                      </a:endParaRPr>
                    </a:p>
                  </a:txBody>
                  <a:tcPr/>
                </a:tc>
              </a:tr>
              <a:tr h="4584924">
                <a:tc>
                  <a:txBody>
                    <a:bodyPr/>
                    <a:lstStyle/>
                    <a:p>
                      <a:pPr marL="171450" indent="-171450">
                        <a:buFont typeface="Arial" panose="020B0604020202020204" pitchFamily="34" charset="0"/>
                        <a:buChar char="•"/>
                      </a:pPr>
                      <a:r>
                        <a:rPr lang="el-GR" sz="1400" dirty="0" smtClean="0">
                          <a:solidFill>
                            <a:sysClr val="windowText" lastClr="000000"/>
                          </a:solidFill>
                        </a:rPr>
                        <a:t>Διατύπωση δήλωσης αποστολής.</a:t>
                      </a:r>
                    </a:p>
                    <a:p>
                      <a:pPr marL="171450" indent="-171450">
                        <a:buFont typeface="Arial" panose="020B0604020202020204" pitchFamily="34" charset="0"/>
                        <a:buChar char="•"/>
                      </a:pPr>
                      <a:r>
                        <a:rPr lang="el-GR" sz="1400" dirty="0" smtClean="0">
                          <a:solidFill>
                            <a:sysClr val="windowText" lastClr="000000"/>
                          </a:solidFill>
                        </a:rPr>
                        <a:t>Ορισμός στόχων και μέτρων στρατηγικής, τακτικής και λειτουργίας.</a:t>
                      </a:r>
                    </a:p>
                    <a:p>
                      <a:pPr marL="171450" indent="-171450">
                        <a:buFont typeface="Arial" panose="020B0604020202020204" pitchFamily="34" charset="0"/>
                        <a:buChar char="•"/>
                      </a:pPr>
                      <a:r>
                        <a:rPr lang="el-GR" sz="1400" dirty="0" smtClean="0">
                          <a:solidFill>
                            <a:sysClr val="windowText" lastClr="000000"/>
                          </a:solidFill>
                        </a:rPr>
                        <a:t>Επιλογή της καλύτερης μεθόδου μέτρησης του κόστους προϊόντος.</a:t>
                      </a:r>
                    </a:p>
                    <a:p>
                      <a:pPr marL="171450" indent="-171450">
                        <a:buFont typeface="Arial" panose="020B0604020202020204" pitchFamily="34" charset="0"/>
                        <a:buChar char="•"/>
                      </a:pPr>
                      <a:r>
                        <a:rPr lang="el-GR" sz="1400" dirty="0" smtClean="0">
                          <a:solidFill>
                            <a:sysClr val="windowText" lastClr="000000"/>
                          </a:solidFill>
                        </a:rPr>
                        <a:t>Κόστη ταξινόμησης και προϋπολογισμού.</a:t>
                      </a:r>
                      <a:endParaRPr lang="en-US" sz="1400" dirty="0">
                        <a:solidFill>
                          <a:sysClr val="windowText" lastClr="000000"/>
                        </a:solidFill>
                      </a:endParaRP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Ηθική</a:t>
                      </a:r>
                      <a:r>
                        <a:rPr lang="el-GR" sz="1400" baseline="0" dirty="0" smtClean="0">
                          <a:solidFill>
                            <a:sysClr val="windowText" lastClr="000000"/>
                          </a:solidFill>
                        </a:rPr>
                        <a:t> δ</a:t>
                      </a:r>
                      <a:r>
                        <a:rPr lang="el-GR" sz="1400" dirty="0" smtClean="0">
                          <a:solidFill>
                            <a:sysClr val="windowText" lastClr="000000"/>
                          </a:solidFill>
                        </a:rPr>
                        <a:t>ιαχείριση.</a:t>
                      </a:r>
                    </a:p>
                    <a:p>
                      <a:pPr marL="171450" indent="-171450">
                        <a:buFont typeface="Arial" panose="020B0604020202020204" pitchFamily="34" charset="0"/>
                        <a:buChar char="•"/>
                      </a:pPr>
                      <a:r>
                        <a:rPr lang="el-GR" sz="1400" dirty="0" smtClean="0">
                          <a:solidFill>
                            <a:sysClr val="windowText" lastClr="000000"/>
                          </a:solidFill>
                        </a:rPr>
                        <a:t>Διαχείριση σχέσεων αλυσίδας εφοδιασμού .</a:t>
                      </a:r>
                    </a:p>
                    <a:p>
                      <a:pPr marL="171450" indent="-171450">
                        <a:buFont typeface="Arial" panose="020B0604020202020204" pitchFamily="34" charset="0"/>
                        <a:buChar char="•"/>
                      </a:pPr>
                      <a:r>
                        <a:rPr lang="el-GR" sz="1400" dirty="0" smtClean="0">
                          <a:solidFill>
                            <a:sysClr val="windowText" lastClr="000000"/>
                          </a:solidFill>
                        </a:rPr>
                        <a:t>Ροή</a:t>
                      </a:r>
                      <a:r>
                        <a:rPr lang="el-GR" sz="1400" baseline="0" dirty="0" smtClean="0">
                          <a:solidFill>
                            <a:sysClr val="windowText" lastClr="000000"/>
                          </a:solidFill>
                        </a:rPr>
                        <a:t> κ</a:t>
                      </a:r>
                      <a:r>
                        <a:rPr lang="el-GR" sz="1400" dirty="0" smtClean="0">
                          <a:solidFill>
                            <a:sysClr val="windowText" lastClr="000000"/>
                          </a:solidFill>
                        </a:rPr>
                        <a:t>όστους</a:t>
                      </a:r>
                      <a:r>
                        <a:rPr lang="el-GR" sz="1400" baseline="0" dirty="0" smtClean="0">
                          <a:solidFill>
                            <a:sysClr val="windowText" lastClr="000000"/>
                          </a:solidFill>
                        </a:rPr>
                        <a:t> που σχετίζεται με την παραγωγή μέσω των λογαριασμών </a:t>
                      </a:r>
                      <a:r>
                        <a:rPr lang="el-GR" sz="1400" dirty="0" smtClean="0">
                          <a:solidFill>
                            <a:sysClr val="windowText" lastClr="000000"/>
                          </a:solidFill>
                        </a:rPr>
                        <a:t> αποθεμάτων.</a:t>
                      </a:r>
                    </a:p>
                    <a:p>
                      <a:pPr marL="171450" indent="-171450">
                        <a:buFont typeface="Arial" panose="020B0604020202020204" pitchFamily="34" charset="0"/>
                        <a:buChar char="•"/>
                      </a:pPr>
                      <a:r>
                        <a:rPr lang="el-GR" sz="1400" dirty="0" smtClean="0">
                          <a:solidFill>
                            <a:sysClr val="windowText" lastClr="000000"/>
                          </a:solidFill>
                        </a:rPr>
                        <a:t>Υπολογισμός του κόστους μονάδας ενός προϊόντος ή μιας υπηρεσίας.</a:t>
                      </a: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Σύγκριση</a:t>
                      </a:r>
                      <a:r>
                        <a:rPr lang="el-GR" sz="1400" baseline="0" dirty="0" smtClean="0">
                          <a:solidFill>
                            <a:sysClr val="windowText" lastClr="000000"/>
                          </a:solidFill>
                        </a:rPr>
                        <a:t> πραγματικής απόδοσης με τα προκαθορισμένα επίπεδα απόδοσης του σταδίου προγραμματισμού.</a:t>
                      </a:r>
                      <a:endParaRPr lang="el-GR" sz="1400" dirty="0" smtClean="0">
                        <a:solidFill>
                          <a:sysClr val="windowText" lastClr="000000"/>
                        </a:solidFill>
                      </a:endParaRP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Κατάρτιση επιχειρηματικού</a:t>
                      </a:r>
                      <a:r>
                        <a:rPr lang="el-GR" sz="1400" baseline="0" dirty="0" smtClean="0">
                          <a:solidFill>
                            <a:sysClr val="windowText" lastClr="000000"/>
                          </a:solidFill>
                        </a:rPr>
                        <a:t> σχεδίου. </a:t>
                      </a:r>
                      <a:endParaRPr lang="el-GR" sz="1400" dirty="0" smtClean="0">
                        <a:solidFill>
                          <a:sysClr val="windowText" lastClr="000000"/>
                        </a:solidFill>
                      </a:endParaRPr>
                    </a:p>
                    <a:p>
                      <a:pPr marL="171450" indent="-171450">
                        <a:buFont typeface="Arial" panose="020B0604020202020204" pitchFamily="34" charset="0"/>
                        <a:buChar char="•"/>
                      </a:pPr>
                      <a:r>
                        <a:rPr lang="el-GR" sz="1400" dirty="0" smtClean="0">
                          <a:solidFill>
                            <a:sysClr val="windowText" lastClr="000000"/>
                          </a:solidFill>
                        </a:rPr>
                        <a:t>Επικοινωνία πληροφορίας με καθαρό και ηθικό τρόπο</a:t>
                      </a:r>
                    </a:p>
                    <a:p>
                      <a:pPr marL="171450" indent="-171450">
                        <a:buFont typeface="Arial" panose="020B0604020202020204" pitchFamily="34" charset="0"/>
                        <a:buChar char="•"/>
                      </a:pPr>
                      <a:r>
                        <a:rPr lang="el-GR" sz="1400" dirty="0" smtClean="0">
                          <a:solidFill>
                            <a:sysClr val="windowText" lastClr="000000"/>
                          </a:solidFill>
                        </a:rPr>
                        <a:t>Κατάρτιση </a:t>
                      </a:r>
                      <a:r>
                        <a:rPr lang="el-GR" sz="1400" dirty="0" smtClean="0">
                          <a:solidFill>
                            <a:sysClr val="windowText" lastClr="000000"/>
                          </a:solidFill>
                        </a:rPr>
                        <a:t>εξωτερικών αναφορών (καταστάσεις</a:t>
                      </a:r>
                      <a:r>
                        <a:rPr lang="el-GR" sz="1400" baseline="0" dirty="0" smtClean="0">
                          <a:solidFill>
                            <a:sysClr val="windowText" lastClr="000000"/>
                          </a:solidFill>
                        </a:rPr>
                        <a:t> αποτελεσμάτων χρήσης οργανισμών παροχής υπηρεσιών, λιανικής πώλησης και βιομηχανικών).</a:t>
                      </a:r>
                    </a:p>
                    <a:p>
                      <a:pPr marL="171450" indent="-171450">
                        <a:buFont typeface="Arial" panose="020B0604020202020204" pitchFamily="34" charset="0"/>
                        <a:buChar char="•"/>
                      </a:pPr>
                      <a:r>
                        <a:rPr lang="el-GR" sz="1400" baseline="0" dirty="0" smtClean="0">
                          <a:solidFill>
                            <a:sysClr val="windowText" lastClr="000000"/>
                          </a:solidFill>
                        </a:rPr>
                        <a:t>Κατάρτιση εσωτερικών αναφορών διαχείρισης για την παρακολούθηση και τον έλεγχο του κόστους.</a:t>
                      </a:r>
                      <a:endParaRPr lang="en-US" sz="14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609600" y="66294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064277337"/>
              </p:ext>
            </p:extLst>
          </p:nvPr>
        </p:nvGraphicFramePr>
        <p:xfrm>
          <a:off x="304800" y="1874520"/>
          <a:ext cx="8534400" cy="3352800"/>
        </p:xfrm>
        <a:graphic>
          <a:graphicData uri="http://schemas.openxmlformats.org/drawingml/2006/table">
            <a:tbl>
              <a:tblPr firstRow="1" bandRow="1">
                <a:tableStyleId>{2D5ABB26-0587-4C30-8999-92F81FD0307C}</a:tableStyleId>
              </a:tblPr>
              <a:tblGrid>
                <a:gridCol w="4648200"/>
                <a:gridCol w="3886200"/>
              </a:tblGrid>
              <a:tr h="269794">
                <a:tc rowSpan="3">
                  <a:txBody>
                    <a:bodyPr/>
                    <a:lstStyle/>
                    <a:p>
                      <a:r>
                        <a:rPr lang="el-GR" sz="1600" dirty="0" smtClean="0">
                          <a:solidFill>
                            <a:schemeClr val="accent4"/>
                          </a:solidFill>
                        </a:rPr>
                        <a:t>Αναφέρετε εάν κάθε μία από τις ακόλουθες δραστηριότητες λαμβάνει χώρα κατά τη διάρκεια του προγραμματισμού</a:t>
                      </a:r>
                      <a:r>
                        <a:rPr lang="el-GR" sz="1600" baseline="0" dirty="0" smtClean="0">
                          <a:solidFill>
                            <a:schemeClr val="accent4"/>
                          </a:solidFill>
                        </a:rPr>
                        <a:t> </a:t>
                      </a:r>
                      <a:r>
                        <a:rPr lang="el-GR" sz="1600" dirty="0" smtClean="0">
                          <a:solidFill>
                            <a:schemeClr val="accent4"/>
                          </a:solidFill>
                        </a:rPr>
                        <a:t>(Π), της εκτέλεσης (ΕΚ), της αξιολόγησης (Α) ή της επικοινωνίας (ΕΠ) της διαδικασίας διαχείρισης</a:t>
                      </a: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r>
                        <a:rPr lang="el-GR" sz="16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chemeClr val="bg1">
                        <a:lumMod val="85000"/>
                      </a:schemeClr>
                    </a:solidFill>
                  </a:tcPr>
                </a:tc>
              </a:tr>
              <a:tr h="457200">
                <a:tc vMerge="1">
                  <a:txBody>
                    <a:bodyPr/>
                    <a:lstStyle/>
                    <a:p>
                      <a:endParaRPr lang="en-US"/>
                    </a:p>
                  </a:txBody>
                  <a:tcPr/>
                </a:tc>
                <a:tc>
                  <a:txBody>
                    <a:bodyPr/>
                    <a:lstStyle/>
                    <a:p>
                      <a:r>
                        <a:rPr lang="el-GR" sz="1600" dirty="0" smtClean="0">
                          <a:solidFill>
                            <a:schemeClr val="tx2"/>
                          </a:solidFill>
                        </a:rPr>
                        <a:t>α. ΕΚ, β. ΕΠ, γ. Π, δ. Α</a:t>
                      </a:r>
                    </a:p>
                  </a:txBody>
                  <a:tcPr>
                    <a:lnL w="12700" cap="flat" cmpd="sng" algn="ctr">
                      <a:solidFill>
                        <a:srgbClr val="C00000"/>
                      </a:solidFill>
                      <a:prstDash val="solid"/>
                      <a:round/>
                      <a:headEnd type="none" w="med" len="med"/>
                      <a:tailEnd type="none" w="med" len="med"/>
                    </a:lnL>
                    <a:solidFill>
                      <a:schemeClr val="bg1">
                        <a:lumMod val="85000"/>
                      </a:schemeClr>
                    </a:solidFill>
                  </a:tcPr>
                </a:tc>
              </a:tr>
              <a:tr h="518160">
                <a:tc vMerge="1">
                  <a:txBody>
                    <a:bodyPr/>
                    <a:lstStyle/>
                    <a:p>
                      <a:endParaRPr lang="en-US"/>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1" dirty="0" smtClean="0">
                          <a:solidFill>
                            <a:srgbClr val="C00000"/>
                          </a:solidFill>
                        </a:rPr>
                        <a:t>ΔΟΚΙΜΑΣΤΕ</a:t>
                      </a:r>
                      <a:r>
                        <a:rPr lang="el-GR" sz="1600" b="1" baseline="0" dirty="0" smtClean="0">
                          <a:solidFill>
                            <a:srgbClr val="C00000"/>
                          </a:solidFill>
                        </a:rPr>
                        <a:t> ΤΟ!</a:t>
                      </a:r>
                      <a:r>
                        <a:rPr lang="en-US" sz="1600" b="1" baseline="0" dirty="0" smtClean="0">
                          <a:solidFill>
                            <a:srgbClr val="C00000"/>
                          </a:solidFill>
                        </a:rPr>
                        <a:t> </a:t>
                      </a:r>
                      <a:r>
                        <a:rPr lang="el-GR" sz="1600" b="1" baseline="0" dirty="0" smtClean="0">
                          <a:solidFill>
                            <a:srgbClr val="C00000"/>
                          </a:solidFill>
                        </a:rPr>
                        <a:t>ΣΑ8, ΣΑ9, Α10Α, Α11Α, Α10Β, Α11Β</a:t>
                      </a:r>
                      <a:endParaRPr lang="el-GR" sz="1600" b="1" dirty="0" smtClean="0">
                        <a:solidFill>
                          <a:srgbClr val="C00000"/>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r>
              <a:tr h="1760090">
                <a:tc>
                  <a:txBody>
                    <a:bodyPr/>
                    <a:lstStyle/>
                    <a:p>
                      <a:r>
                        <a:rPr lang="el-GR" sz="1600" dirty="0" smtClean="0">
                          <a:solidFill>
                            <a:schemeClr val="tx2"/>
                          </a:solidFill>
                        </a:rPr>
                        <a:t>α. Αλλαγή της κανονικής τιμής στην τιμή εκκαθάρισης</a:t>
                      </a:r>
                    </a:p>
                    <a:p>
                      <a:r>
                        <a:rPr lang="el-GR" sz="1600" dirty="0" smtClean="0">
                          <a:solidFill>
                            <a:schemeClr val="tx2"/>
                          </a:solidFill>
                        </a:rPr>
                        <a:t>β. Αναφορά αποτελεσμάτων στο κατάλληλο προσωπικό</a:t>
                      </a:r>
                    </a:p>
                    <a:p>
                      <a:r>
                        <a:rPr lang="el-GR" sz="1600" dirty="0" smtClean="0">
                          <a:solidFill>
                            <a:schemeClr val="tx2"/>
                          </a:solidFill>
                        </a:rPr>
                        <a:t>γ. Κατάρτιση προϋπολογισμού του λειτουργικού</a:t>
                      </a:r>
                      <a:r>
                        <a:rPr lang="el-GR" sz="1600" baseline="0" dirty="0" smtClean="0">
                          <a:solidFill>
                            <a:schemeClr val="tx2"/>
                          </a:solidFill>
                        </a:rPr>
                        <a:t> </a:t>
                      </a:r>
                      <a:r>
                        <a:rPr lang="el-GR" sz="1600" dirty="0" smtClean="0">
                          <a:solidFill>
                            <a:schemeClr val="tx2"/>
                          </a:solidFill>
                        </a:rPr>
                        <a:t>κόστους</a:t>
                      </a:r>
                    </a:p>
                    <a:p>
                      <a:r>
                        <a:rPr lang="el-GR" sz="1600" dirty="0" smtClean="0">
                          <a:solidFill>
                            <a:schemeClr val="tx2"/>
                          </a:solidFill>
                        </a:rPr>
                        <a:t>δ. Σύγκριση του προσδοκώμενου και του πραγματικού κόστους για τον προσδιορισμό των αποκλίσεων </a:t>
                      </a:r>
                      <a:endParaRPr lang="en-US" sz="1600" dirty="0">
                        <a:solidFill>
                          <a:schemeClr val="tx2"/>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vMerge="1">
                  <a:txBody>
                    <a:bodyPr/>
                    <a:lstStyle/>
                    <a:p>
                      <a:endParaRPr lang="en-US"/>
                    </a:p>
                  </a:txBody>
                  <a:tcPr/>
                </a:tc>
              </a:tr>
            </a:tbl>
          </a:graphicData>
        </a:graphic>
      </p:graphicFrame>
      <p:sp>
        <p:nvSpPr>
          <p:cNvPr id="7"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dirty="0" smtClean="0">
                <a:latin typeface="Arial" panose="020B0604020202020204" pitchFamily="34" charset="0"/>
                <a:cs typeface="Arial" panose="020B0604020202020204" pitchFamily="34" charset="0"/>
              </a:rPr>
              <a:t>                    </a:t>
            </a:r>
            <a:r>
              <a:rPr lang="el-GR" b="1" dirty="0" smtClean="0">
                <a:solidFill>
                  <a:srgbClr val="F1A60F"/>
                </a:solidFill>
                <a:latin typeface="Arial" panose="020B0604020202020204" pitchFamily="34" charset="0"/>
                <a:cs typeface="Arial" panose="020B0604020202020204" pitchFamily="34" charset="0"/>
              </a:rPr>
              <a:t>ΕΦΑΡΜΟΣΤΕ ΤΟ!</a:t>
            </a:r>
            <a:endParaRPr lang="en-US" b="1" dirty="0">
              <a:solidFill>
                <a:srgbClr val="F1A6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200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76200"/>
            <a:ext cx="8305800" cy="914400"/>
          </a:xfrm>
        </p:spPr>
        <p:txBody>
          <a:bodyPr/>
          <a:lstStyle/>
          <a:p>
            <a:pPr algn="ctr"/>
            <a:r>
              <a:rPr lang="el-GR" altLang="en-US" dirty="0">
                <a:ea typeface="Arial Unicode MS" panose="020B0604020202020204" pitchFamily="34" charset="-128"/>
              </a:rPr>
              <a:t>Πρότυπα Ηθικής Δεοντολογίας</a:t>
            </a:r>
            <a:endParaRPr lang="en-US" altLang="en-US" dirty="0" smtClean="0"/>
          </a:p>
        </p:txBody>
      </p:sp>
      <p:sp>
        <p:nvSpPr>
          <p:cNvPr id="3" name="Content Placeholder 2"/>
          <p:cNvSpPr>
            <a:spLocks noGrp="1"/>
          </p:cNvSpPr>
          <p:nvPr>
            <p:ph idx="1"/>
          </p:nvPr>
        </p:nvSpPr>
        <p:spPr>
          <a:xfrm>
            <a:off x="304800" y="1219200"/>
            <a:ext cx="8458200" cy="5029200"/>
          </a:xfrm>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Οι </a:t>
            </a:r>
            <a:r>
              <a:rPr lang="el-GR" altLang="en-US" sz="2000" dirty="0" smtClean="0">
                <a:latin typeface="Tw Cen MT" panose="020B0602020104020603" pitchFamily="34" charset="0"/>
                <a:cs typeface="Times New Roman" panose="02020603050405020304" pitchFamily="18" charset="0"/>
              </a:rPr>
              <a:t>μάνατζερ λαμβάνουν </a:t>
            </a:r>
            <a:r>
              <a:rPr lang="el-GR" altLang="en-US" sz="2000" dirty="0">
                <a:latin typeface="Tw Cen MT" panose="020B0602020104020603" pitchFamily="34" charset="0"/>
                <a:cs typeface="Times New Roman" panose="02020603050405020304" pitchFamily="18" charset="0"/>
              </a:rPr>
              <a:t>υπόψη τα συμφέροντα των εξωτερικών μερών (πελάτες, ιδιοκτήτες, προμηθευτές, κυβερνητικούς οργανισμούς και τοπική κοινότητα) όταν λαμβάνουν αποφάσεις. Όταν προκύπτουν δεοντολογικές συγκρούσεις, οι </a:t>
            </a:r>
            <a:r>
              <a:rPr lang="el-GR" altLang="en-US" sz="2000" dirty="0" smtClean="0">
                <a:latin typeface="Tw Cen MT" panose="020B0602020104020603" pitchFamily="34" charset="0"/>
                <a:cs typeface="Times New Roman" panose="02020603050405020304" pitchFamily="18" charset="0"/>
              </a:rPr>
              <a:t>διοικητικοί λογιστές έχουν </a:t>
            </a:r>
            <a:r>
              <a:rPr lang="el-GR" altLang="en-US" sz="2000" dirty="0">
                <a:latin typeface="Tw Cen MT" panose="020B0602020104020603" pitchFamily="34" charset="0"/>
                <a:cs typeface="Times New Roman" panose="02020603050405020304" pitchFamily="18" charset="0"/>
              </a:rPr>
              <a:t>την ευθύνη να βοηθήσουν τους </a:t>
            </a:r>
            <a:r>
              <a:rPr lang="el-GR" altLang="en-US" sz="2000" dirty="0" smtClean="0">
                <a:latin typeface="Tw Cen MT" panose="020B0602020104020603" pitchFamily="34" charset="0"/>
                <a:cs typeface="Times New Roman" panose="02020603050405020304" pitchFamily="18" charset="0"/>
              </a:rPr>
              <a:t>μάνατζερ να </a:t>
            </a:r>
            <a:r>
              <a:rPr lang="el-GR" altLang="en-US" sz="2000" dirty="0">
                <a:latin typeface="Tw Cen MT" panose="020B0602020104020603" pitchFamily="34" charset="0"/>
                <a:cs typeface="Times New Roman" panose="02020603050405020304" pitchFamily="18" charset="0"/>
              </a:rPr>
              <a:t>εξισορροπήσουν αυτά τα συμφέροντα.</a:t>
            </a:r>
          </a:p>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Για την παροχή καθοδήγησης, το Ινστιτούτο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Διοικητικών </a:t>
            </a:r>
            <a:r>
              <a:rPr lang="el-GR" altLang="en-US" sz="2000" dirty="0" smtClean="0">
                <a:latin typeface="Tw Cen MT" panose="020B0602020104020603" pitchFamily="34" charset="0"/>
                <a:cs typeface="Times New Roman" panose="02020603050405020304" pitchFamily="18" charset="0"/>
              </a:rPr>
              <a:t>Λογιστών (</a:t>
            </a:r>
            <a:r>
              <a:rPr lang="en-US" altLang="en-US" sz="2000" dirty="0">
                <a:latin typeface="Tw Cen MT" panose="020B0602020104020603" pitchFamily="34" charset="0"/>
                <a:cs typeface="Times New Roman" panose="02020603050405020304" pitchFamily="18" charset="0"/>
              </a:rPr>
              <a:t>Institute of Management </a:t>
            </a:r>
            <a:r>
              <a:rPr lang="en-US" altLang="en-US" sz="2000" dirty="0" smtClean="0">
                <a:latin typeface="Tw Cen MT" panose="020B0602020104020603" pitchFamily="34" charset="0"/>
                <a:cs typeface="Times New Roman" panose="02020603050405020304" pitchFamily="18" charset="0"/>
              </a:rPr>
              <a:t>Accountants</a:t>
            </a:r>
            <a:r>
              <a:rPr lang="el-GR" altLang="en-US" sz="2000" dirty="0" smtClean="0">
                <a:latin typeface="Tw Cen MT" panose="020B0602020104020603" pitchFamily="34" charset="0"/>
                <a:cs typeface="Times New Roman" panose="02020603050405020304" pitchFamily="18" charset="0"/>
              </a:rPr>
              <a:t>) έχει </a:t>
            </a:r>
            <a:r>
              <a:rPr lang="el-GR" altLang="en-US" sz="2000" dirty="0">
                <a:latin typeface="Tw Cen MT" panose="020B0602020104020603" pitchFamily="34" charset="0"/>
                <a:cs typeface="Times New Roman" panose="02020603050405020304" pitchFamily="18" charset="0"/>
              </a:rPr>
              <a:t>εκδώσει πρότυπα δεοντολογικής συμπεριφοράς για τους επαγγελματίες της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διοικητικής </a:t>
            </a:r>
            <a:r>
              <a:rPr lang="el-GR" altLang="en-US" sz="2000" dirty="0" smtClean="0">
                <a:latin typeface="Tw Cen MT" panose="020B0602020104020603" pitchFamily="34" charset="0"/>
                <a:cs typeface="Times New Roman" panose="02020603050405020304" pitchFamily="18" charset="0"/>
              </a:rPr>
              <a:t>λογιστικής και </a:t>
            </a:r>
            <a:r>
              <a:rPr lang="el-GR" altLang="en-US" sz="2000" dirty="0">
                <a:latin typeface="Tw Cen MT" panose="020B0602020104020603" pitchFamily="34" charset="0"/>
                <a:cs typeface="Times New Roman" panose="02020603050405020304" pitchFamily="18" charset="0"/>
              </a:rPr>
              <a:t>της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χρηματοοικονομικής διοίκησης</a:t>
            </a:r>
            <a:r>
              <a:rPr lang="el-GR" altLang="en-US" sz="2000" dirty="0" smtClean="0">
                <a:latin typeface="Tw Cen MT" panose="020B0602020104020603" pitchFamily="34" charset="0"/>
                <a:cs typeface="Times New Roman" panose="02020603050405020304" pitchFamily="18" charset="0"/>
              </a:rPr>
              <a:t>.</a:t>
            </a:r>
            <a:endParaRPr lang="el-GR" altLang="en-US" sz="2000" dirty="0">
              <a:latin typeface="Tw Cen MT" panose="020B0602020104020603" pitchFamily="34"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Αυτά τα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πρότυπα,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εμφανίζονται στις επόμενες δύο διαφάνειες,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τονίζουν το γεγονός πως οι </a:t>
            </a:r>
            <a:r>
              <a:rPr lang="el-GR" altLang="en-US" sz="1800" dirty="0">
                <a:latin typeface="Tw Cen MT" panose="020B0602020104020603" pitchFamily="34" charset="0"/>
                <a:cs typeface="Times New Roman" panose="02020603050405020304" pitchFamily="18" charset="0"/>
              </a:rPr>
              <a:t>διοικητικοί λογιστές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έχουν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ευθύνες στους τομείς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αρμοδιοτήτων,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εμπιστευτικότητας, ακεραιότητας και αξιοπιστίας.</a:t>
            </a:r>
          </a:p>
        </p:txBody>
      </p:sp>
      <p:sp>
        <p:nvSpPr>
          <p:cNvPr id="1075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6200" y="0"/>
            <a:ext cx="8991600" cy="990600"/>
          </a:xfrm>
        </p:spPr>
        <p:txBody>
          <a:bodyPr/>
          <a:lstStyle/>
          <a:p>
            <a:pPr algn="ctr">
              <a:defRPr/>
            </a:pPr>
            <a:r>
              <a:rPr lang="el-GR" altLang="en-US" dirty="0"/>
              <a:t>Σύγκριση </a:t>
            </a:r>
            <a:r>
              <a:rPr lang="el-GR" altLang="en-US" dirty="0" smtClean="0"/>
              <a:t/>
            </a:r>
            <a:br>
              <a:rPr lang="el-GR" altLang="en-US" dirty="0" smtClean="0"/>
            </a:br>
            <a:r>
              <a:rPr lang="el-GR" altLang="en-US" dirty="0" smtClean="0"/>
              <a:t>Διοικητικής και </a:t>
            </a:r>
            <a:r>
              <a:rPr lang="el-GR" altLang="en-US" dirty="0"/>
              <a:t>Χρηματοοικονομικής Λογιστικής</a:t>
            </a:r>
            <a:endParaRPr altLang="en-US" dirty="0"/>
          </a:p>
        </p:txBody>
      </p:sp>
      <p:sp>
        <p:nvSpPr>
          <p:cNvPr id="52227"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graphicFrame>
        <p:nvGraphicFramePr>
          <p:cNvPr id="2" name="Table 1"/>
          <p:cNvGraphicFramePr>
            <a:graphicFrameLocks noGrp="1"/>
          </p:cNvGraphicFramePr>
          <p:nvPr>
            <p:extLst>
              <p:ext uri="{D42A27DB-BD31-4B8C-83A1-F6EECF244321}">
                <p14:modId xmlns:p14="http://schemas.microsoft.com/office/powerpoint/2010/main" val="226397395"/>
              </p:ext>
            </p:extLst>
          </p:nvPr>
        </p:nvGraphicFramePr>
        <p:xfrm>
          <a:off x="457200" y="1397000"/>
          <a:ext cx="8305800" cy="5012024"/>
        </p:xfrm>
        <a:graphic>
          <a:graphicData uri="http://schemas.openxmlformats.org/drawingml/2006/table">
            <a:tbl>
              <a:tblPr firstRow="1" bandRow="1">
                <a:tableStyleId>{5C22544A-7EE6-4342-B048-85BDC9FD1C3A}</a:tableStyleId>
              </a:tblPr>
              <a:tblGrid>
                <a:gridCol w="2768600"/>
                <a:gridCol w="2768600"/>
                <a:gridCol w="2768600"/>
              </a:tblGrid>
              <a:tr h="573346">
                <a:tc>
                  <a:txBody>
                    <a:bodyPr/>
                    <a:lstStyle/>
                    <a:p>
                      <a:r>
                        <a:rPr lang="el-GR" sz="1200" dirty="0" smtClean="0">
                          <a:solidFill>
                            <a:schemeClr val="tx2"/>
                          </a:solidFill>
                        </a:rPr>
                        <a:t>Πεδία/Περιοχές Σύγκρισης</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altLang="en-US" sz="1200" dirty="0" smtClean="0">
                          <a:solidFill>
                            <a:schemeClr val="tx2"/>
                          </a:solidFill>
                        </a:rPr>
                        <a:t>Διοικητική Λογιστική</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altLang="en-US" sz="1200" dirty="0" smtClean="0">
                          <a:solidFill>
                            <a:schemeClr val="tx2"/>
                          </a:solidFill>
                        </a:rPr>
                        <a:t>Χρηματοοικονομική</a:t>
                      </a:r>
                      <a:r>
                        <a:rPr lang="el-GR" altLang="en-US" sz="1200" baseline="0" dirty="0" smtClean="0">
                          <a:solidFill>
                            <a:schemeClr val="tx2"/>
                          </a:solidFill>
                        </a:rPr>
                        <a:t> </a:t>
                      </a:r>
                      <a:r>
                        <a:rPr lang="el-GR" altLang="en-US" sz="1200" dirty="0" smtClean="0">
                          <a:solidFill>
                            <a:schemeClr val="tx2"/>
                          </a:solidFill>
                        </a:rPr>
                        <a:t>Λογιστική</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r>
              <a:tr h="573346">
                <a:tc>
                  <a:txBody>
                    <a:bodyPr/>
                    <a:lstStyle/>
                    <a:p>
                      <a:r>
                        <a:rPr lang="el-GR" sz="1200" dirty="0" smtClean="0">
                          <a:solidFill>
                            <a:schemeClr val="tx2"/>
                          </a:solidFill>
                        </a:rPr>
                        <a:t>Βασικοί Χρήστες</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Μάνατζερ, εργαζόμενοι, συνεργάτες</a:t>
                      </a:r>
                      <a:r>
                        <a:rPr lang="el-GR" sz="1200" baseline="0" dirty="0" smtClean="0">
                          <a:solidFill>
                            <a:schemeClr val="tx2"/>
                          </a:solidFill>
                        </a:rPr>
                        <a:t> αλυσίδας εφοδιασμού</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Ιδιοκτήτες </a:t>
                      </a:r>
                      <a:r>
                        <a:rPr lang="el-GR" sz="1200" dirty="0" smtClean="0">
                          <a:solidFill>
                            <a:schemeClr val="tx2"/>
                          </a:solidFill>
                        </a:rPr>
                        <a:t>ή μέτοχοι, δανειστές, </a:t>
                      </a:r>
                      <a:r>
                        <a:rPr lang="el-GR" sz="1200" dirty="0" smtClean="0">
                          <a:solidFill>
                            <a:schemeClr val="tx2"/>
                          </a:solidFill>
                        </a:rPr>
                        <a:t>πελάτες</a:t>
                      </a:r>
                      <a:r>
                        <a:rPr lang="el-GR" sz="1200" dirty="0" smtClean="0">
                          <a:solidFill>
                            <a:schemeClr val="tx2"/>
                          </a:solidFill>
                        </a:rPr>
                        <a:t>, κυβερνητικές υπηρεσίες</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r>
              <a:tr h="573346">
                <a:tc>
                  <a:txBody>
                    <a:bodyPr/>
                    <a:lstStyle/>
                    <a:p>
                      <a:r>
                        <a:rPr lang="el-GR" sz="1200" dirty="0" smtClean="0">
                          <a:solidFill>
                            <a:schemeClr val="tx2"/>
                          </a:solidFill>
                        </a:rPr>
                        <a:t>Μορφή αναφοράς</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Ευέλικτη, </a:t>
                      </a:r>
                      <a:r>
                        <a:rPr lang="el-GR" sz="1200" dirty="0" smtClean="0">
                          <a:solidFill>
                            <a:schemeClr val="tx2"/>
                          </a:solidFill>
                        </a:rPr>
                        <a:t>βασισμένη </a:t>
                      </a:r>
                      <a:r>
                        <a:rPr lang="el-GR" sz="1200" dirty="0" smtClean="0">
                          <a:solidFill>
                            <a:schemeClr val="tx2"/>
                          </a:solidFill>
                        </a:rPr>
                        <a:t>στις</a:t>
                      </a:r>
                      <a:r>
                        <a:rPr lang="el-GR" sz="1200" baseline="0" dirty="0" smtClean="0">
                          <a:solidFill>
                            <a:schemeClr val="tx2"/>
                          </a:solidFill>
                        </a:rPr>
                        <a:t> ανάγκες του χρήστη</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Βάσει των γενικών αποδεκτών λογιστικών αρχών</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r>
              <a:tr h="640116">
                <a:tc>
                  <a:txBody>
                    <a:bodyPr/>
                    <a:lstStyle/>
                    <a:p>
                      <a:r>
                        <a:rPr lang="el-GR" sz="1200" dirty="0" smtClean="0">
                          <a:solidFill>
                            <a:schemeClr val="tx2"/>
                          </a:solidFill>
                        </a:rPr>
                        <a:t>Σκοπός αναφορών</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Παροχή πληροφοριών για τον</a:t>
                      </a:r>
                      <a:r>
                        <a:rPr lang="el-GR" sz="1200" baseline="0" dirty="0" smtClean="0">
                          <a:solidFill>
                            <a:schemeClr val="tx2"/>
                          </a:solidFill>
                        </a:rPr>
                        <a:t> προγραμματισμό</a:t>
                      </a:r>
                      <a:r>
                        <a:rPr lang="el-GR" sz="1200" dirty="0" smtClean="0">
                          <a:solidFill>
                            <a:schemeClr val="tx2"/>
                          </a:solidFill>
                        </a:rPr>
                        <a:t>, τον έλεγχο,</a:t>
                      </a:r>
                      <a:r>
                        <a:rPr lang="el-GR" sz="1200" baseline="0" dirty="0" smtClean="0">
                          <a:solidFill>
                            <a:schemeClr val="tx2"/>
                          </a:solidFill>
                        </a:rPr>
                        <a:t> την εκτέλεση, τη μέτρηση και τη λήψη αποφάσεων</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Παροχή πληροφοριών που αφορούν </a:t>
                      </a:r>
                      <a:r>
                        <a:rPr lang="el-GR" sz="1200" dirty="0" smtClean="0">
                          <a:solidFill>
                            <a:schemeClr val="tx2"/>
                          </a:solidFill>
                        </a:rPr>
                        <a:t>παρελθοντική </a:t>
                      </a:r>
                      <a:r>
                        <a:rPr lang="el-GR" sz="1200" dirty="0" smtClean="0">
                          <a:solidFill>
                            <a:schemeClr val="tx2"/>
                          </a:solidFill>
                        </a:rPr>
                        <a:t>απόδοση</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r>
              <a:tr h="823007">
                <a:tc>
                  <a:txBody>
                    <a:bodyPr/>
                    <a:lstStyle/>
                    <a:p>
                      <a:r>
                        <a:rPr lang="el-GR" sz="1200" dirty="0" smtClean="0">
                          <a:solidFill>
                            <a:schemeClr val="tx2"/>
                          </a:solidFill>
                        </a:rPr>
                        <a:t>Φύση των πληροφοριών</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Αντικειμενική</a:t>
                      </a:r>
                      <a:r>
                        <a:rPr lang="el-GR" sz="1200" baseline="0" dirty="0" smtClean="0">
                          <a:solidFill>
                            <a:schemeClr val="tx2"/>
                          </a:solidFill>
                        </a:rPr>
                        <a:t> και επαληθεύσιμη για τη λήψη αποφάσεων, πιο υποκειμενική για τον προγραμματισμό (βασίζεται σε εκτιμήσεις),  εμπιστευτική και ιδιωτική</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Αντικειμενική</a:t>
                      </a:r>
                      <a:r>
                        <a:rPr lang="el-GR" sz="1200" baseline="0" dirty="0" smtClean="0">
                          <a:solidFill>
                            <a:schemeClr val="tx2"/>
                          </a:solidFill>
                        </a:rPr>
                        <a:t> και επαληθεύσιμη, διαθέσιμη δημοσίως</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r>
              <a:tr h="1005897">
                <a:tc>
                  <a:txBody>
                    <a:bodyPr/>
                    <a:lstStyle/>
                    <a:p>
                      <a:r>
                        <a:rPr lang="el-GR" sz="1200" dirty="0" smtClean="0">
                          <a:solidFill>
                            <a:schemeClr val="tx2"/>
                          </a:solidFill>
                        </a:rPr>
                        <a:t>Μονάδες</a:t>
                      </a:r>
                      <a:r>
                        <a:rPr lang="el-GR" sz="1200" baseline="0" dirty="0" smtClean="0">
                          <a:solidFill>
                            <a:schemeClr val="tx2"/>
                          </a:solidFill>
                        </a:rPr>
                        <a:t> μέτρησης</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Χρηματικές</a:t>
                      </a:r>
                      <a:r>
                        <a:rPr lang="el-GR" sz="1200" baseline="0" dirty="0" smtClean="0">
                          <a:solidFill>
                            <a:schemeClr val="tx2"/>
                          </a:solidFill>
                        </a:rPr>
                        <a:t> μονάδες μέτρησης για τις παρελθοντικές ή παρούσες αγορές ή για τις εκτιμώμενες αξίες, φυσικές μονάδες μέτρησης χρόνου και αριθμού αντικειμένων</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Χρηματικές</a:t>
                      </a:r>
                      <a:r>
                        <a:rPr lang="el-GR" sz="1200" baseline="0" dirty="0" smtClean="0">
                          <a:solidFill>
                            <a:schemeClr val="tx2"/>
                          </a:solidFill>
                        </a:rPr>
                        <a:t> μονάδες μέτρησης για τις παρελθοντικές ή παρούσες αγορές </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B3F0F3"/>
                    </a:solidFill>
                  </a:tcPr>
                </a:tc>
              </a:tr>
              <a:tr h="640116">
                <a:tc>
                  <a:txBody>
                    <a:bodyPr/>
                    <a:lstStyle/>
                    <a:p>
                      <a:r>
                        <a:rPr lang="el-GR" sz="1200" dirty="0" smtClean="0">
                          <a:solidFill>
                            <a:schemeClr val="tx2"/>
                          </a:solidFill>
                        </a:rPr>
                        <a:t>Συχνότητα αναφορών</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Καταρτίζονται όταν είναι αναγκαίες, υπάρχει προαιρετική δυνατότητα να πραγματοποιούνται σε περιοδική βάση</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F0F3"/>
                    </a:solidFill>
                  </a:tcPr>
                </a:tc>
                <a:tc>
                  <a:txBody>
                    <a:bodyPr/>
                    <a:lstStyle/>
                    <a:p>
                      <a:r>
                        <a:rPr lang="el-GR" sz="1200" dirty="0" smtClean="0">
                          <a:solidFill>
                            <a:schemeClr val="tx2"/>
                          </a:solidFill>
                        </a:rPr>
                        <a:t>Καταρτίζονται σε περιοδική βάση</a:t>
                      </a:r>
                      <a:endParaRPr lang="en-US" sz="1200" dirty="0">
                        <a:solidFill>
                          <a:schemeClr val="tx2"/>
                        </a:solidFill>
                        <a:latin typeface="Tw Cen MT" panose="020B0602020104020603" pitchFamily="34" charset="0"/>
                      </a:endParaRPr>
                    </a:p>
                  </a:txBody>
                  <a:tcPr marT="45723" marB="45723">
                    <a:lnL w="12700" cmpd="sng">
                      <a:noFill/>
                    </a:lnL>
                    <a:lnR w="12700" cmpd="sng">
                      <a:noFill/>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F0F3"/>
                    </a:solidFill>
                  </a:tcPr>
                </a:tc>
              </a:tr>
            </a:tbl>
          </a:graphicData>
        </a:graphic>
      </p:graphicFrame>
    </p:spTree>
    <p:extLst>
      <p:ext uri="{BB962C8B-B14F-4D97-AF65-F5344CB8AC3E}">
        <p14:creationId xmlns:p14="http://schemas.microsoft.com/office/powerpoint/2010/main" val="32424115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0" y="152400"/>
            <a:ext cx="9144000" cy="682050"/>
          </a:xfrm>
        </p:spPr>
        <p:txBody>
          <a:bodyPr/>
          <a:lstStyle/>
          <a:p>
            <a:pPr algn="ctr"/>
            <a:r>
              <a:rPr lang="el-GR" altLang="en-US" sz="2400" dirty="0"/>
              <a:t>Δήλωση Πρακτικής </a:t>
            </a:r>
            <a:r>
              <a:rPr lang="el-GR" altLang="en-US" sz="2400" dirty="0" smtClean="0"/>
              <a:t>Επαγγελματικής Ηθικής </a:t>
            </a:r>
            <a:br>
              <a:rPr lang="el-GR" altLang="en-US" sz="2400" dirty="0" smtClean="0"/>
            </a:br>
            <a:r>
              <a:rPr lang="el-GR" altLang="en-US" sz="2400" dirty="0"/>
              <a:t>Προγραμματισμός</a:t>
            </a:r>
            <a:r>
              <a:rPr lang="en-US" altLang="en-US" dirty="0"/>
              <a:t/>
            </a:r>
            <a:br>
              <a:rPr lang="en-US" altLang="en-US" dirty="0"/>
            </a:br>
            <a:r>
              <a:rPr lang="en-US" altLang="en-US" sz="1800" dirty="0"/>
              <a:t>(</a:t>
            </a:r>
            <a:r>
              <a:rPr lang="el-GR" altLang="en-US" sz="1800" dirty="0">
                <a:ea typeface="Arial Unicode MS" panose="020B0604020202020204" pitchFamily="34" charset="-128"/>
              </a:rPr>
              <a:t>διαφάνεια </a:t>
            </a:r>
            <a:r>
              <a:rPr lang="en-US" altLang="en-US" sz="1800" dirty="0"/>
              <a:t>1</a:t>
            </a:r>
            <a:r>
              <a:rPr lang="el-GR" altLang="en-US" sz="1800" dirty="0"/>
              <a:t> από </a:t>
            </a:r>
            <a:r>
              <a:rPr lang="en-US" altLang="en-US" sz="1800" dirty="0"/>
              <a:t>2)</a:t>
            </a:r>
            <a:endParaRPr lang="el-GR" altLang="en-US" sz="1800" dirty="0"/>
          </a:p>
        </p:txBody>
      </p:sp>
      <p:sp>
        <p:nvSpPr>
          <p:cNvPr id="10854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
        <p:nvSpPr>
          <p:cNvPr id="2" name="TextBox 1"/>
          <p:cNvSpPr txBox="1"/>
          <p:nvPr/>
        </p:nvSpPr>
        <p:spPr>
          <a:xfrm>
            <a:off x="304800" y="1143000"/>
            <a:ext cx="8610600" cy="4893647"/>
          </a:xfrm>
          <a:prstGeom prst="rect">
            <a:avLst/>
          </a:prstGeom>
          <a:noFill/>
        </p:spPr>
        <p:txBody>
          <a:bodyPr wrap="square" rtlCol="0">
            <a:spAutoFit/>
          </a:bodyPr>
          <a:lstStyle/>
          <a:p>
            <a:r>
              <a:rPr lang="el-GR" sz="1300" dirty="0"/>
              <a:t>Τα μέλη του IMA συμπεριφέρονται δεοντολογικά. Η δέσμευση για την ηθική επαγγελματική πρακτική περιλαμβάνει: γενικές αρχές που εκφράζουν τις αξίες μας και πρότυπα που καθοδηγούν τη συμπεριφορά μας</a:t>
            </a:r>
            <a:r>
              <a:rPr lang="el-GR" sz="1300" dirty="0" smtClean="0"/>
              <a:t>.</a:t>
            </a:r>
          </a:p>
          <a:p>
            <a:pPr algn="ctr"/>
            <a:r>
              <a:rPr lang="el-GR" sz="1300" b="1" dirty="0" smtClean="0"/>
              <a:t>ΑΡΧΕΣ</a:t>
            </a:r>
          </a:p>
          <a:p>
            <a:r>
              <a:rPr lang="el-GR" sz="1300" dirty="0" smtClean="0"/>
              <a:t>Οι γενικές ηθικές αρχές της IMA περιλαμβάνουν: ειλικρίνεια, αμεροληψία, αντικειμενικότητα και ευθύνη. Τα μέλη ενεργούν σύμφωνα με τις αρχές αυτές και ενθαρρύνουν τους άλλους εντός των οργανώσεών τους να τηρήσουν αυτές τις αρχές.</a:t>
            </a:r>
          </a:p>
          <a:p>
            <a:pPr algn="ctr"/>
            <a:r>
              <a:rPr lang="el-GR" sz="1300" b="1" dirty="0" smtClean="0"/>
              <a:t>ΠΡΟΤΥΠΑ</a:t>
            </a:r>
          </a:p>
          <a:p>
            <a:r>
              <a:rPr lang="el-GR" sz="1300" dirty="0"/>
              <a:t>Η μη τήρηση των ακόλουθων προτύπων από ένα μέλος μπορεί να οδηγήσει σε πειθαρχική </a:t>
            </a:r>
            <a:r>
              <a:rPr lang="el-GR" sz="1300" dirty="0" smtClean="0"/>
              <a:t>ενέργεια/πειθαρχικές κυρώσεις.</a:t>
            </a:r>
            <a:endParaRPr lang="el-GR" sz="1300" dirty="0"/>
          </a:p>
          <a:p>
            <a:r>
              <a:rPr lang="el-GR" sz="1300" dirty="0"/>
              <a:t>Ι. </a:t>
            </a:r>
            <a:r>
              <a:rPr lang="el-GR" sz="1300" b="1" dirty="0" smtClean="0"/>
              <a:t>ΕΠΑΡΚΕΙΑ</a:t>
            </a:r>
            <a:endParaRPr lang="el-GR" sz="1300" b="1" dirty="0" smtClean="0"/>
          </a:p>
          <a:p>
            <a:r>
              <a:rPr lang="el-GR" sz="1300" dirty="0" smtClean="0"/>
              <a:t>Κάθε </a:t>
            </a:r>
            <a:r>
              <a:rPr lang="el-GR" sz="1300" dirty="0"/>
              <a:t>μέλος έχει την </a:t>
            </a:r>
            <a:r>
              <a:rPr lang="el-GR" sz="1300" dirty="0" smtClean="0"/>
              <a:t>ευθύνη να:</a:t>
            </a:r>
            <a:endParaRPr lang="el-GR" sz="1300" dirty="0"/>
          </a:p>
          <a:p>
            <a:r>
              <a:rPr lang="el-GR" sz="1300" dirty="0"/>
              <a:t>1. </a:t>
            </a:r>
            <a:r>
              <a:rPr lang="el-GR" sz="1300" dirty="0" smtClean="0"/>
              <a:t>Διατηρεί </a:t>
            </a:r>
            <a:r>
              <a:rPr lang="el-GR" sz="1300" dirty="0"/>
              <a:t>το κατάλληλο επίπεδο επαγγελματικής εμπειρογνωμοσύνης αναπτύσσοντας συνεχώς τις γνώσεις και τις δεξιότητες.</a:t>
            </a:r>
          </a:p>
          <a:p>
            <a:r>
              <a:rPr lang="el-GR" sz="1300" dirty="0"/>
              <a:t>2. Εκτελεί επαγγελματικά καθήκοντα σύμφωνα με τους σχετικούς νόμους, κανονισμούς και τεχνικά πρότυπα.</a:t>
            </a:r>
          </a:p>
          <a:p>
            <a:r>
              <a:rPr lang="el-GR" sz="1300" dirty="0"/>
              <a:t>3. </a:t>
            </a:r>
            <a:r>
              <a:rPr lang="el-GR" sz="1300" dirty="0" smtClean="0"/>
              <a:t>Παρέχει </a:t>
            </a:r>
            <a:r>
              <a:rPr lang="el-GR" sz="1300" dirty="0"/>
              <a:t>πληροφορίες υποστήριξης αποφάσεων και συστάσεις που είναι ακριβείς, σαφείς, συνοπτικές και έγκαιρες.</a:t>
            </a:r>
          </a:p>
          <a:p>
            <a:r>
              <a:rPr lang="el-GR" sz="1300" dirty="0"/>
              <a:t>4. </a:t>
            </a:r>
            <a:r>
              <a:rPr lang="el-GR" sz="1300" dirty="0" smtClean="0"/>
              <a:t>Αναγνωρίζει </a:t>
            </a:r>
            <a:r>
              <a:rPr lang="el-GR" sz="1300" dirty="0"/>
              <a:t>και </a:t>
            </a:r>
            <a:r>
              <a:rPr lang="el-GR" sz="1300" dirty="0" smtClean="0"/>
              <a:t>να κοινοποιεί επαγγελματικούς ή άλλους </a:t>
            </a:r>
            <a:r>
              <a:rPr lang="el-GR" sz="1300" dirty="0"/>
              <a:t>περιορισμούς </a:t>
            </a:r>
            <a:r>
              <a:rPr lang="el-GR" sz="1300" dirty="0" smtClean="0"/>
              <a:t>που </a:t>
            </a:r>
            <a:r>
              <a:rPr lang="el-GR" sz="1300" dirty="0"/>
              <a:t>θα εμπόδιζαν την υπεύθυνη κρίση ή την επιτυχή εκτέλεση μιας δραστηριότητας</a:t>
            </a:r>
            <a:r>
              <a:rPr lang="el-GR" sz="1300" dirty="0" smtClean="0"/>
              <a:t>.</a:t>
            </a:r>
          </a:p>
          <a:p>
            <a:r>
              <a:rPr lang="el-GR" sz="1300" dirty="0" smtClean="0"/>
              <a:t>ΙΙ. </a:t>
            </a:r>
            <a:r>
              <a:rPr lang="el-GR" sz="1300" b="1" dirty="0" smtClean="0"/>
              <a:t>ΕΜΠΙΣΤΕΥΤΙΚΟΤΗΤΑ</a:t>
            </a:r>
          </a:p>
          <a:p>
            <a:r>
              <a:rPr lang="el-GR" sz="1300" dirty="0"/>
              <a:t>Κάθε μέλος έχει την </a:t>
            </a:r>
            <a:r>
              <a:rPr lang="el-GR" sz="1300" dirty="0" smtClean="0"/>
              <a:t>ευθύνη να:</a:t>
            </a:r>
            <a:endParaRPr lang="el-GR" sz="1300" dirty="0"/>
          </a:p>
          <a:p>
            <a:r>
              <a:rPr lang="el-GR" sz="1300" dirty="0"/>
              <a:t>1. Διατηρεί </a:t>
            </a:r>
            <a:r>
              <a:rPr lang="el-GR" sz="1300" dirty="0" smtClean="0"/>
              <a:t>εμπιστευτικές πληροφορίες, </a:t>
            </a:r>
            <a:r>
              <a:rPr lang="el-GR" sz="1300" dirty="0"/>
              <a:t>εκτός εάν η δημοσιοποίηση επιτρέπεται ή απαιτείται από το νόμο.</a:t>
            </a:r>
          </a:p>
          <a:p>
            <a:r>
              <a:rPr lang="el-GR" sz="1300" dirty="0"/>
              <a:t>2. </a:t>
            </a:r>
            <a:r>
              <a:rPr lang="el-GR" sz="1300" dirty="0" smtClean="0"/>
              <a:t>Ενημερώνει όλα </a:t>
            </a:r>
            <a:r>
              <a:rPr lang="el-GR" sz="1300" dirty="0"/>
              <a:t>τα ενδιαφερόμενα μέρη σχετικά με την κατάλληλη χρήση των εμπιστευτικών </a:t>
            </a:r>
            <a:r>
              <a:rPr lang="el-GR" sz="1300" dirty="0" smtClean="0"/>
              <a:t>πληροφοριών και να παρακολουθεί </a:t>
            </a:r>
            <a:r>
              <a:rPr lang="el-GR" sz="1300" dirty="0"/>
              <a:t>τις δραστηριότητες των υφισταμένων για να </a:t>
            </a:r>
            <a:r>
              <a:rPr lang="el-GR" sz="1300" dirty="0" smtClean="0"/>
              <a:t>διασφαλίσει </a:t>
            </a:r>
            <a:r>
              <a:rPr lang="el-GR" sz="1300" dirty="0"/>
              <a:t>τη συμμόρφωση.</a:t>
            </a:r>
          </a:p>
          <a:p>
            <a:r>
              <a:rPr lang="el-GR" sz="1300" dirty="0"/>
              <a:t>3. </a:t>
            </a:r>
            <a:r>
              <a:rPr lang="el-GR" sz="1300" dirty="0" smtClean="0"/>
              <a:t>Αποφύγει </a:t>
            </a:r>
            <a:r>
              <a:rPr lang="el-GR" sz="1300" dirty="0"/>
              <a:t>τη χρήση εμπιστευτικών πληροφοριών για ανήθικο ή παράνομο πλεονέκτημα.</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l-GR" altLang="en-US" sz="2400" dirty="0"/>
              <a:t>Δήλωση Πρακτικής Επαγγελματικής Ηθικής </a:t>
            </a:r>
            <a:br>
              <a:rPr lang="el-GR" altLang="en-US" sz="2400" dirty="0"/>
            </a:br>
            <a:r>
              <a:rPr lang="el-GR" altLang="en-US" sz="2400" dirty="0"/>
              <a:t>Προγραμματισμός</a:t>
            </a:r>
            <a:r>
              <a:rPr lang="en-US" altLang="en-US" dirty="0"/>
              <a:t/>
            </a:r>
            <a:br>
              <a:rPr lang="en-US" altLang="en-US" dirty="0"/>
            </a:br>
            <a:r>
              <a:rPr lang="en-US" altLang="en-US" sz="1800" dirty="0"/>
              <a:t>(</a:t>
            </a:r>
            <a:r>
              <a:rPr lang="el-GR" altLang="en-US" sz="1800" dirty="0">
                <a:ea typeface="Arial Unicode MS" panose="020B0604020202020204" pitchFamily="34" charset="-128"/>
              </a:rPr>
              <a:t>διαφάνεια </a:t>
            </a:r>
            <a:r>
              <a:rPr lang="el-GR" altLang="en-US" sz="1800" dirty="0" smtClean="0"/>
              <a:t>2 </a:t>
            </a:r>
            <a:r>
              <a:rPr lang="el-GR" altLang="en-US" sz="1800" dirty="0"/>
              <a:t>από </a:t>
            </a:r>
            <a:r>
              <a:rPr lang="en-US" altLang="en-US" sz="1800" dirty="0"/>
              <a:t>2)</a:t>
            </a:r>
            <a:endParaRPr altLang="en-US" sz="1600" dirty="0"/>
          </a:p>
        </p:txBody>
      </p:sp>
      <p:sp>
        <p:nvSpPr>
          <p:cNvPr id="10957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a:solidFill>
                  <a:srgbClr val="808080"/>
                </a:solidFill>
              </a:rPr>
              <a:t>©2014 Cengage Learning. All Rights Reserved. May not be scanned, copied or duplicated, or posted to a publicly accessible website, in whole or in part. </a:t>
            </a:r>
          </a:p>
        </p:txBody>
      </p:sp>
      <p:sp>
        <p:nvSpPr>
          <p:cNvPr id="2" name="TextBox 1"/>
          <p:cNvSpPr txBox="1"/>
          <p:nvPr/>
        </p:nvSpPr>
        <p:spPr>
          <a:xfrm>
            <a:off x="457200" y="1219200"/>
            <a:ext cx="8077200" cy="5324535"/>
          </a:xfrm>
          <a:prstGeom prst="rect">
            <a:avLst/>
          </a:prstGeom>
          <a:noFill/>
        </p:spPr>
        <p:txBody>
          <a:bodyPr wrap="square" rtlCol="0">
            <a:spAutoFit/>
          </a:bodyPr>
          <a:lstStyle/>
          <a:p>
            <a:r>
              <a:rPr lang="el-GR" sz="1000" b="1" dirty="0"/>
              <a:t>III. Ακεραιότητα</a:t>
            </a:r>
          </a:p>
          <a:p>
            <a:r>
              <a:rPr lang="el-GR" sz="1000" dirty="0"/>
              <a:t>Κάθε μέλος έχει την </a:t>
            </a:r>
            <a:r>
              <a:rPr lang="el-GR" sz="1000" dirty="0" smtClean="0"/>
              <a:t>ευθύνη</a:t>
            </a:r>
            <a:r>
              <a:rPr lang="en-US" sz="1000" dirty="0" smtClean="0"/>
              <a:t> </a:t>
            </a:r>
            <a:r>
              <a:rPr lang="el-GR" sz="1000" dirty="0" smtClean="0"/>
              <a:t>να:</a:t>
            </a:r>
            <a:endParaRPr lang="el-GR" sz="1000" dirty="0"/>
          </a:p>
          <a:p>
            <a:r>
              <a:rPr lang="el-GR" sz="1000" dirty="0"/>
              <a:t>1. </a:t>
            </a:r>
            <a:r>
              <a:rPr lang="el-GR" sz="1000" dirty="0" smtClean="0"/>
              <a:t>Μειώνει τις πραγματικές συγκρούσεις συμφερόντων, να επικοινωνεί τακτικά </a:t>
            </a:r>
            <a:r>
              <a:rPr lang="el-GR" sz="1000" dirty="0"/>
              <a:t>με τους επιχειρηματικούς συνεργάτες </a:t>
            </a:r>
            <a:r>
              <a:rPr lang="el-GR" sz="1000" dirty="0" smtClean="0"/>
              <a:t>προκειμένου να αποφύγει τις </a:t>
            </a:r>
            <a:r>
              <a:rPr lang="el-GR" sz="1000" dirty="0"/>
              <a:t>προφανείς συγκρούσεις </a:t>
            </a:r>
            <a:r>
              <a:rPr lang="el-GR" sz="1000" dirty="0" smtClean="0"/>
              <a:t>συμφερόντων και να συμβουλεύει </a:t>
            </a:r>
            <a:r>
              <a:rPr lang="el-GR" sz="1000" dirty="0"/>
              <a:t>όλα τα μέρη για </a:t>
            </a:r>
            <a:r>
              <a:rPr lang="el-GR" sz="1000" dirty="0" smtClean="0"/>
              <a:t>τις ενδεχόμενες </a:t>
            </a:r>
            <a:r>
              <a:rPr lang="el-GR" sz="1000" dirty="0"/>
              <a:t>συγκρούσεις.</a:t>
            </a:r>
          </a:p>
          <a:p>
            <a:r>
              <a:rPr lang="el-GR" sz="1000" dirty="0"/>
              <a:t>2. </a:t>
            </a:r>
            <a:r>
              <a:rPr lang="el-GR" sz="1000" dirty="0" smtClean="0"/>
              <a:t>Αποφεύγει οποιαδήποτε </a:t>
            </a:r>
            <a:r>
              <a:rPr lang="el-GR" sz="1000" dirty="0"/>
              <a:t>συμπεριφορά που θα έβλαπτε την ηθική εκτέλεση των καθηκόντων.</a:t>
            </a:r>
          </a:p>
          <a:p>
            <a:r>
              <a:rPr lang="el-GR" sz="1000" dirty="0"/>
              <a:t>3. Αποφεύγει την εμπλοκή ή την υποστήριξη οποιασδήποτε δραστηριότητας που ενδέχεται να δυσφημίσει το επάγγελμα.</a:t>
            </a:r>
          </a:p>
          <a:p>
            <a:endParaRPr lang="el-GR" sz="1000" dirty="0"/>
          </a:p>
          <a:p>
            <a:r>
              <a:rPr lang="el-GR" sz="1000" b="1" dirty="0"/>
              <a:t>IV. Αξιοπιστία</a:t>
            </a:r>
          </a:p>
          <a:p>
            <a:r>
              <a:rPr lang="el-GR" sz="1000" dirty="0"/>
              <a:t>Κάθε μέλος έχει την </a:t>
            </a:r>
            <a:r>
              <a:rPr lang="el-GR" sz="1000" dirty="0" smtClean="0"/>
              <a:t>ευθύνη να:</a:t>
            </a:r>
            <a:endParaRPr lang="el-GR" sz="1000" dirty="0"/>
          </a:p>
          <a:p>
            <a:r>
              <a:rPr lang="el-GR" sz="1000" dirty="0"/>
              <a:t>1. </a:t>
            </a:r>
            <a:r>
              <a:rPr lang="el-GR" sz="1000" dirty="0" smtClean="0"/>
              <a:t>Επικοινωνεί/Μεταφέρει τις πληροφορίες </a:t>
            </a:r>
            <a:r>
              <a:rPr lang="el-GR" sz="1000" dirty="0"/>
              <a:t>δίκαια και αντικειμενικά.</a:t>
            </a:r>
          </a:p>
          <a:p>
            <a:r>
              <a:rPr lang="el-GR" sz="1000" dirty="0"/>
              <a:t>2. </a:t>
            </a:r>
            <a:r>
              <a:rPr lang="el-GR" sz="1000" dirty="0" smtClean="0"/>
              <a:t>Γνωστοποιεί </a:t>
            </a:r>
            <a:r>
              <a:rPr lang="el-GR" sz="1000" dirty="0"/>
              <a:t>όλες τις σχετικές πληροφορίες που εύλογα θα μπορούσαν να επηρεάσουν την κατανόηση των αναφορών, αναλύσεων ή συστάσεων ενός χρήστη.</a:t>
            </a:r>
          </a:p>
          <a:p>
            <a:r>
              <a:rPr lang="el-GR" sz="1000" dirty="0"/>
              <a:t>3. </a:t>
            </a:r>
            <a:r>
              <a:rPr lang="el-GR" sz="1000" dirty="0" smtClean="0"/>
              <a:t>Αποκαλύπτει </a:t>
            </a:r>
            <a:r>
              <a:rPr lang="el-GR" sz="1000" dirty="0"/>
              <a:t>καθυστερήσεις ή ελλείψεις στην πληροφόρηση, </a:t>
            </a:r>
            <a:r>
              <a:rPr lang="el-GR" sz="1000" dirty="0" smtClean="0"/>
              <a:t>στην </a:t>
            </a:r>
            <a:r>
              <a:rPr lang="el-GR" sz="1000" dirty="0"/>
              <a:t>επικαιρότητα, </a:t>
            </a:r>
            <a:r>
              <a:rPr lang="el-GR" sz="1000" dirty="0" smtClean="0"/>
              <a:t>στην </a:t>
            </a:r>
            <a:r>
              <a:rPr lang="el-GR" sz="1000" dirty="0"/>
              <a:t>επεξεργασία ή </a:t>
            </a:r>
            <a:r>
              <a:rPr lang="el-GR" sz="1000" dirty="0" smtClean="0"/>
              <a:t>στους </a:t>
            </a:r>
            <a:r>
              <a:rPr lang="el-GR" sz="1000" dirty="0"/>
              <a:t>εσωτερικούς ελέγχους σύμφωνα με την </a:t>
            </a:r>
            <a:r>
              <a:rPr lang="el-GR" sz="1000" dirty="0" smtClean="0"/>
              <a:t>οργανωτική πολιτική </a:t>
            </a:r>
            <a:r>
              <a:rPr lang="el-GR" sz="1000" dirty="0"/>
              <a:t>ή / και το εφαρμοστέο δίκαιο</a:t>
            </a:r>
            <a:r>
              <a:rPr lang="el-GR" sz="1000" dirty="0" smtClean="0"/>
              <a:t>.</a:t>
            </a:r>
          </a:p>
          <a:p>
            <a:endParaRPr lang="el-GR" sz="1000" dirty="0"/>
          </a:p>
          <a:p>
            <a:pPr algn="ctr"/>
            <a:r>
              <a:rPr lang="el-GR" sz="1000" b="1" dirty="0" smtClean="0"/>
              <a:t>ΑΝΑΛΥΣΗ ΗΘΙΚΗΣ ΣΥΓΓΡΟΥΣΗΣ</a:t>
            </a:r>
            <a:endParaRPr lang="el-GR" sz="1000" b="1" dirty="0"/>
          </a:p>
          <a:p>
            <a:r>
              <a:rPr lang="el-GR" sz="1000" dirty="0"/>
              <a:t>Κατά την εφαρμογή των Προτύπων Ηθικής Επαγγελματικής Πρακτικής, μπορεί να αντιμετωπίσετε προβλήματα που </a:t>
            </a:r>
            <a:r>
              <a:rPr lang="el-GR" sz="1000" dirty="0" smtClean="0"/>
              <a:t>εντοπίζεται </a:t>
            </a:r>
            <a:r>
              <a:rPr lang="el-GR" sz="1000" dirty="0"/>
              <a:t>ανήθικη συμπεριφορά ή </a:t>
            </a:r>
            <a:r>
              <a:rPr lang="el-GR" sz="1000" dirty="0" smtClean="0"/>
              <a:t>καλείστε να </a:t>
            </a:r>
            <a:r>
              <a:rPr lang="el-GR" sz="1000" dirty="0"/>
              <a:t>επιλύσετε μια ηθική σύγκρουση. Όταν αντιμετωπίζετε ηθικά ζητήματα, θα πρέπει να ακολουθήσετε τις πολιτικές </a:t>
            </a:r>
            <a:r>
              <a:rPr lang="el-GR" sz="1000" dirty="0" smtClean="0"/>
              <a:t>του οργανισμού σας </a:t>
            </a:r>
            <a:r>
              <a:rPr lang="el-GR" sz="1000" dirty="0"/>
              <a:t>για την επίλυση μιας τέτοιας σύγκρουσης. Εάν αυτές οι πολιτικές δεν επιλύσουν τη δεοντολογική σύγκρουση, θα πρέπει να λάβετε υπόψη σας τις παρακάτω ενέργειες:</a:t>
            </a:r>
          </a:p>
          <a:p>
            <a:r>
              <a:rPr lang="el-GR" sz="1000" dirty="0"/>
              <a:t>Συζητήστε το ζήτημα με τον άμεσο προϊστάμενό σας, εκτός εάν φαίνεται ότι εμπλέκεται </a:t>
            </a:r>
            <a:r>
              <a:rPr lang="el-GR" sz="1000" dirty="0" smtClean="0"/>
              <a:t>και ο </a:t>
            </a:r>
            <a:r>
              <a:rPr lang="el-GR" sz="1000" dirty="0"/>
              <a:t>επιβλέπων. Στην περίπτωση αυτή, </a:t>
            </a:r>
            <a:r>
              <a:rPr lang="el-GR" sz="1000" dirty="0" smtClean="0"/>
              <a:t>παρουσιάστε το </a:t>
            </a:r>
            <a:r>
              <a:rPr lang="el-GR" sz="1000" dirty="0"/>
              <a:t>ζήτημα στο επόμενο </a:t>
            </a:r>
            <a:r>
              <a:rPr lang="el-GR" sz="1000" dirty="0" smtClean="0"/>
              <a:t>επίπεδο διοίκησης. </a:t>
            </a:r>
            <a:r>
              <a:rPr lang="el-GR" sz="1000" dirty="0"/>
              <a:t>Αν δεν </a:t>
            </a:r>
            <a:r>
              <a:rPr lang="el-GR" sz="1000" dirty="0" smtClean="0"/>
              <a:t>μπορέσετε να </a:t>
            </a:r>
            <a:r>
              <a:rPr lang="el-GR" sz="1000" dirty="0"/>
              <a:t>επιτύχετε ικανοποιητική ανάλυση, υποβάλετε το ζήτημα στο επόμενο επίπεδο διοίκησης. Εάν ο άμεσος ανώτερος </a:t>
            </a:r>
            <a:r>
              <a:rPr lang="el-GR" sz="1000" dirty="0" smtClean="0"/>
              <a:t>προϊστάμενός σας </a:t>
            </a:r>
            <a:r>
              <a:rPr lang="el-GR" sz="1000" dirty="0"/>
              <a:t>είναι ο διευθύνων σύμβουλος ή ισοδύναμος, η αποδεκτή αρχή αναθεώρησης μπορεί να είναι μια ομάδα όπως η επιτροπή ελέγχου, η εκτελεστική επιτροπή, το διοικητικό συμβούλιο, το </a:t>
            </a:r>
            <a:r>
              <a:rPr lang="el-GR" sz="1000" dirty="0" smtClean="0"/>
              <a:t>συμβούλιο </a:t>
            </a:r>
            <a:r>
              <a:rPr lang="el-GR" sz="1000" dirty="0"/>
              <a:t> </a:t>
            </a:r>
            <a:r>
              <a:rPr lang="el-GR" sz="1000" dirty="0" smtClean="0"/>
              <a:t>των ? ή </a:t>
            </a:r>
            <a:r>
              <a:rPr lang="el-GR" sz="1000" dirty="0"/>
              <a:t>οι ιδιοκτήτες. Η επαφή με τα επίπεδα </a:t>
            </a:r>
            <a:r>
              <a:rPr lang="el-GR" sz="1000" dirty="0" smtClean="0"/>
              <a:t>άνω του άμεσου ανωτέρου θα </a:t>
            </a:r>
            <a:r>
              <a:rPr lang="el-GR" sz="1000" dirty="0"/>
              <a:t>πρέπει να ξεκινά μόνο με γνώση του </a:t>
            </a:r>
            <a:r>
              <a:rPr lang="el-GR" sz="1000" dirty="0" smtClean="0"/>
              <a:t>για αυτή σας την κίνηση, </a:t>
            </a:r>
            <a:r>
              <a:rPr lang="el-GR" sz="1000" dirty="0"/>
              <a:t>υποθέτοντας </a:t>
            </a:r>
            <a:r>
              <a:rPr lang="el-GR" sz="1000" dirty="0" smtClean="0"/>
              <a:t>πάντα πως δεν εμπλέκεται ο ίδιος. </a:t>
            </a:r>
            <a:r>
              <a:rPr lang="el-GR" sz="1000" dirty="0"/>
              <a:t>Η ανακοίνωση τέτοιων προβλημάτων σε αρχές ή άτομα που δεν απασχολούνται ή δεν προσλαμβάνονται από τον οργανισμό δεν θεωρείται κατάλληλη, εκτός αν πιστεύετε ότι υπάρχει σαφής παραβίαση του νόμου.</a:t>
            </a:r>
          </a:p>
          <a:p>
            <a:r>
              <a:rPr lang="el-GR" sz="1000" dirty="0" smtClean="0"/>
              <a:t>Διευκρινήστε τα σχετικά δεοντολογικά ζητήματα ξεκινώντας </a:t>
            </a:r>
            <a:r>
              <a:rPr lang="el-GR" sz="1000" dirty="0"/>
              <a:t>μια εμπιστευτική συζήτηση με έναν σύμβουλο δεοντολογίας IMA ή άλλο αμερόληπτο σύμβουλο για να κατανοήσετε καλύτερα τις πιθανές ενέργειες.</a:t>
            </a:r>
          </a:p>
          <a:p>
            <a:r>
              <a:rPr lang="el-GR" sz="1000" dirty="0"/>
              <a:t>Συμβουλευτείτε τον δικηγόρο σας σχετικά με τις νομικές υποχρεώσεις και τα δικαιώματα σχετικά με τη δεοντολογική σύγκρουση.</a:t>
            </a:r>
          </a:p>
          <a:p>
            <a:endParaRPr lang="el-GR" sz="1000" dirty="0"/>
          </a:p>
          <a:p>
            <a:r>
              <a:rPr lang="el-GR" sz="1000" dirty="0"/>
              <a:t>Πηγή: Δήλωση Δεοντολογικής Επαγγελματικής Πρακτικής ΙΜΑ, Ινστιτούτο Λογιστικών Διαχειρίσεων, www.imanet.org. Επανεκτύπωση με άδεια.</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609600" y="66294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636133166"/>
              </p:ext>
            </p:extLst>
          </p:nvPr>
        </p:nvGraphicFramePr>
        <p:xfrm>
          <a:off x="304800" y="1874520"/>
          <a:ext cx="8534400" cy="3070730"/>
        </p:xfrm>
        <a:graphic>
          <a:graphicData uri="http://schemas.openxmlformats.org/drawingml/2006/table">
            <a:tbl>
              <a:tblPr firstRow="1" bandRow="1">
                <a:tableStyleId>{2D5ABB26-0587-4C30-8999-92F81FD0307C}</a:tableStyleId>
              </a:tblPr>
              <a:tblGrid>
                <a:gridCol w="4648200"/>
                <a:gridCol w="3886200"/>
              </a:tblGrid>
              <a:tr h="269794">
                <a:tc rowSpan="2">
                  <a:txBody>
                    <a:bodyPr/>
                    <a:lstStyle/>
                    <a:p>
                      <a:r>
                        <a:rPr lang="el-GR" sz="1600" dirty="0" smtClean="0">
                          <a:solidFill>
                            <a:schemeClr val="tx2"/>
                          </a:solidFill>
                        </a:rPr>
                        <a:t>Κατατάξτε με</a:t>
                      </a:r>
                      <a:r>
                        <a:rPr lang="el-GR" sz="1600" baseline="0" dirty="0" smtClean="0">
                          <a:solidFill>
                            <a:schemeClr val="tx2"/>
                          </a:solidFill>
                        </a:rPr>
                        <a:t> βάση τη σημαντικότητά τους, τα τέσσερα πεδία ευθύνης των διοικητικών λογιστών. ανταγωνισμός, εμπιστευτικότητα, ακεραιότητα και αξιοπιστία. Εξηγήστε τους λόγους που τα κατατάξατε ε αυτή τη σειρά. </a:t>
                      </a:r>
                      <a:endParaRPr lang="en-US" sz="1600" dirty="0">
                        <a:solidFill>
                          <a:schemeClr val="tx2"/>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r>
                        <a:rPr lang="el-GR" sz="16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chemeClr val="bg1">
                        <a:lumMod val="85000"/>
                      </a:schemeClr>
                    </a:solidFill>
                  </a:tcPr>
                </a:tc>
              </a:tr>
              <a:tr h="2735450">
                <a:tc vMerge="1">
                  <a:txBody>
                    <a:bodyPr/>
                    <a:lstStyle/>
                    <a:p>
                      <a:endParaRPr lang="en-US"/>
                    </a:p>
                  </a:txBody>
                  <a:tcPr/>
                </a:tc>
                <a:tc>
                  <a:txBody>
                    <a:bodyPr/>
                    <a:lstStyle/>
                    <a:p>
                      <a:r>
                        <a:rPr lang="el-GR" sz="1600" dirty="0" smtClean="0">
                          <a:solidFill>
                            <a:schemeClr val="tx2"/>
                          </a:solidFill>
                        </a:rPr>
                        <a:t>Η</a:t>
                      </a:r>
                      <a:r>
                        <a:rPr lang="el-GR" sz="1600" baseline="0" dirty="0" smtClean="0">
                          <a:solidFill>
                            <a:schemeClr val="tx2"/>
                          </a:solidFill>
                        </a:rPr>
                        <a:t> κατάταξη θα ποικίλει ανάλογα με το λόγο που σχετίζονται τα τέσσερα πεδία ευθύνης. Οι διαφορές στην κατάταξη μεταξύ των ατόμων που την επιλέγουν, ενισχύει το γεγονός ότι αντιλαμβανόμαστε την ηθική συμπεριφορά με διάφορους τρόπους και την κατανόηση του γιατί ο κώδικας ηθικής είναι απαραίτητος.</a:t>
                      </a:r>
                      <a:endParaRPr lang="el-GR" sz="1600" dirty="0" smtClean="0">
                        <a:solidFill>
                          <a:schemeClr val="tx2"/>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r>
            </a:tbl>
          </a:graphicData>
        </a:graphic>
      </p:graphicFrame>
      <p:sp>
        <p:nvSpPr>
          <p:cNvPr id="7"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dirty="0" smtClean="0">
                <a:latin typeface="Arial" panose="020B0604020202020204" pitchFamily="34" charset="0"/>
                <a:cs typeface="Arial" panose="020B0604020202020204" pitchFamily="34" charset="0"/>
              </a:rPr>
              <a:t>                    </a:t>
            </a:r>
            <a:r>
              <a:rPr lang="el-GR" b="1" dirty="0" smtClean="0">
                <a:solidFill>
                  <a:srgbClr val="F1A60F"/>
                </a:solidFill>
                <a:latin typeface="Arial" panose="020B0604020202020204" pitchFamily="34" charset="0"/>
                <a:cs typeface="Arial" panose="020B0604020202020204" pitchFamily="34" charset="0"/>
              </a:rPr>
              <a:t>ΕΦΑΡΜΟΣΤΕ ΤΟ!</a:t>
            </a:r>
            <a:endParaRPr lang="en-US" b="1" dirty="0">
              <a:solidFill>
                <a:srgbClr val="F1A6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23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685800" y="6248400"/>
            <a:ext cx="7543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670903843"/>
              </p:ext>
            </p:extLst>
          </p:nvPr>
        </p:nvGraphicFramePr>
        <p:xfrm>
          <a:off x="0" y="2057400"/>
          <a:ext cx="9144000" cy="3352800"/>
        </p:xfrm>
        <a:graphic>
          <a:graphicData uri="http://schemas.openxmlformats.org/drawingml/2006/table">
            <a:tbl>
              <a:tblPr firstRow="1" bandRow="1">
                <a:tableStyleId>{2D5ABB26-0587-4C30-8999-92F81FD0307C}</a:tableStyleId>
              </a:tblPr>
              <a:tblGrid>
                <a:gridCol w="6781800"/>
                <a:gridCol w="2362200"/>
              </a:tblGrid>
              <a:tr h="0">
                <a:tc>
                  <a:txBody>
                    <a:bodyPr/>
                    <a:lstStyle/>
                    <a:p>
                      <a:r>
                        <a:rPr lang="en-US" sz="1600" dirty="0" smtClean="0">
                          <a:solidFill>
                            <a:schemeClr val="accent4"/>
                          </a:solidFill>
                          <a:latin typeface="Tw Cen MT" panose="020B0602020104020603" pitchFamily="34" charset="0"/>
                        </a:rPr>
                        <a:t>Y</a:t>
                      </a:r>
                      <a:r>
                        <a:rPr lang="el-GR" sz="1600" dirty="0" smtClean="0">
                          <a:solidFill>
                            <a:schemeClr val="accent4"/>
                          </a:solidFill>
                        </a:rPr>
                        <a:t>ποδείξτε για κάθε</a:t>
                      </a:r>
                      <a:r>
                        <a:rPr lang="el-GR" sz="1600" baseline="0" dirty="0" smtClean="0">
                          <a:solidFill>
                            <a:schemeClr val="accent4"/>
                          </a:solidFill>
                        </a:rPr>
                        <a:t> ένα από τα ακόλουθα χαρακτηριστικά εάν σχετίζεται με τη διοικητική (ΔΛ) ή με τη χρηματοοικονομική λογιστική (ΧΛ). (Βοηθητικό στοιχείο: </a:t>
                      </a:r>
                      <a:r>
                        <a:rPr lang="en-US" sz="1600" baseline="0" dirty="0" smtClean="0">
                          <a:solidFill>
                            <a:schemeClr val="accent4"/>
                          </a:solidFill>
                          <a:latin typeface="Tw Cen MT" panose="020B0602020104020603" pitchFamily="34" charset="0"/>
                        </a:rPr>
                        <a:t>M</a:t>
                      </a:r>
                      <a:r>
                        <a:rPr lang="el-GR" sz="1600" baseline="0" dirty="0" smtClean="0">
                          <a:solidFill>
                            <a:schemeClr val="accent4"/>
                          </a:solidFill>
                        </a:rPr>
                        <a:t>πορεί να ισχύουν περισσότερες από μία απαντήσεις</a:t>
                      </a:r>
                      <a:r>
                        <a:rPr lang="en-US" sz="1600" baseline="0" dirty="0" smtClean="0">
                          <a:solidFill>
                            <a:schemeClr val="accent4"/>
                          </a:solidFill>
                          <a:latin typeface="Tw Cen MT" panose="020B0602020104020603" pitchFamily="34" charset="0"/>
                        </a:rPr>
                        <a:t>.)</a:t>
                      </a:r>
                      <a:endParaRPr lang="el-GR" sz="1600" baseline="0" dirty="0" smtClean="0">
                        <a:solidFill>
                          <a:schemeClr val="accent4"/>
                        </a:solidFill>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r>
                        <a:rPr lang="el-GR" sz="1600" b="1" dirty="0" smtClean="0">
                          <a:solidFill>
                            <a:srgbClr val="C00000"/>
                          </a:solidFill>
                        </a:rPr>
                        <a:t>ΛΥΣΗ</a:t>
                      </a:r>
                    </a:p>
                    <a:p>
                      <a:r>
                        <a:rPr lang="el-GR" sz="1600" dirty="0" smtClean="0">
                          <a:solidFill>
                            <a:schemeClr val="accent4"/>
                          </a:solidFill>
                        </a:rPr>
                        <a:t>α. </a:t>
                      </a:r>
                      <a:r>
                        <a:rPr lang="el-GR" sz="1600" baseline="0" dirty="0" smtClean="0">
                          <a:solidFill>
                            <a:schemeClr val="accent4"/>
                          </a:solidFill>
                        </a:rPr>
                        <a:t>ΔΛ, </a:t>
                      </a:r>
                      <a:r>
                        <a:rPr lang="el-GR" sz="1600" dirty="0" smtClean="0">
                          <a:solidFill>
                            <a:schemeClr val="accent4"/>
                          </a:solidFill>
                        </a:rPr>
                        <a:t>β. </a:t>
                      </a:r>
                      <a:r>
                        <a:rPr lang="el-GR" sz="1600" baseline="0" dirty="0" smtClean="0">
                          <a:solidFill>
                            <a:schemeClr val="accent4"/>
                          </a:solidFill>
                        </a:rPr>
                        <a:t>ΧΛ,</a:t>
                      </a:r>
                      <a:r>
                        <a:rPr lang="el-GR" sz="1600" dirty="0" smtClean="0">
                          <a:solidFill>
                            <a:schemeClr val="accent4"/>
                          </a:solidFill>
                        </a:rPr>
                        <a:t> γ.</a:t>
                      </a:r>
                      <a:r>
                        <a:rPr lang="el-GR" sz="1600" baseline="0" dirty="0" smtClean="0">
                          <a:solidFill>
                            <a:schemeClr val="accent4"/>
                          </a:solidFill>
                        </a:rPr>
                        <a:t> ΔΛ δ</a:t>
                      </a:r>
                      <a:r>
                        <a:rPr lang="el-GR" sz="1600" dirty="0" smtClean="0">
                          <a:solidFill>
                            <a:schemeClr val="accent4"/>
                          </a:solidFill>
                        </a:rPr>
                        <a:t>. </a:t>
                      </a:r>
                      <a:r>
                        <a:rPr lang="el-GR" sz="1600" baseline="0" dirty="0" smtClean="0">
                          <a:solidFill>
                            <a:schemeClr val="accent4"/>
                          </a:solidFill>
                        </a:rPr>
                        <a:t>ΧΛ και ΔΛ,</a:t>
                      </a:r>
                      <a:r>
                        <a:rPr lang="el-GR" sz="1600" dirty="0" smtClean="0">
                          <a:solidFill>
                            <a:schemeClr val="accent4"/>
                          </a:solidFill>
                        </a:rPr>
                        <a:t> ε. </a:t>
                      </a:r>
                      <a:r>
                        <a:rPr lang="el-GR" sz="1600" baseline="0" dirty="0" smtClean="0">
                          <a:solidFill>
                            <a:schemeClr val="accent4"/>
                          </a:solidFill>
                        </a:rPr>
                        <a:t>ΧΛ, στ</a:t>
                      </a:r>
                      <a:r>
                        <a:rPr lang="el-GR" sz="1600" dirty="0" smtClean="0">
                          <a:solidFill>
                            <a:schemeClr val="accent4"/>
                          </a:solidFill>
                        </a:rPr>
                        <a:t>. </a:t>
                      </a:r>
                      <a:r>
                        <a:rPr lang="el-GR" sz="1600" baseline="0" dirty="0" smtClean="0">
                          <a:solidFill>
                            <a:schemeClr val="accent4"/>
                          </a:solidFill>
                        </a:rPr>
                        <a:t>ΧΛ, ζ</a:t>
                      </a:r>
                      <a:r>
                        <a:rPr lang="el-GR" sz="1600" dirty="0" smtClean="0">
                          <a:solidFill>
                            <a:schemeClr val="accent4"/>
                          </a:solidFill>
                        </a:rPr>
                        <a:t>. </a:t>
                      </a:r>
                      <a:r>
                        <a:rPr lang="el-GR" sz="1600" baseline="0" dirty="0" smtClean="0">
                          <a:solidFill>
                            <a:schemeClr val="accent4"/>
                          </a:solidFill>
                        </a:rPr>
                        <a:t>ΧΛ, η</a:t>
                      </a:r>
                      <a:r>
                        <a:rPr lang="el-GR" sz="1600" dirty="0" smtClean="0">
                          <a:solidFill>
                            <a:schemeClr val="accent4"/>
                          </a:solidFill>
                        </a:rPr>
                        <a:t>. </a:t>
                      </a:r>
                      <a:r>
                        <a:rPr lang="el-GR" sz="1600" baseline="0" dirty="0" smtClean="0">
                          <a:solidFill>
                            <a:schemeClr val="accent4"/>
                          </a:solidFill>
                        </a:rPr>
                        <a:t>ΔΛ</a:t>
                      </a:r>
                      <a:endParaRPr lang="el-GR" sz="1600" dirty="0" smtClean="0">
                        <a:solidFill>
                          <a:schemeClr val="accent4"/>
                        </a:solidFill>
                      </a:endParaRPr>
                    </a:p>
                  </a:txBody>
                  <a:tcPr>
                    <a:lnL w="12700" cap="flat" cmpd="sng" algn="ctr">
                      <a:solidFill>
                        <a:srgbClr val="C00000"/>
                      </a:solidFill>
                      <a:prstDash val="solid"/>
                      <a:round/>
                      <a:headEnd type="none" w="med" len="med"/>
                      <a:tailEnd type="none" w="med" len="med"/>
                    </a:lnL>
                    <a:solidFill>
                      <a:schemeClr val="bg1">
                        <a:lumMod val="85000"/>
                      </a:schemeClr>
                    </a:solidFill>
                  </a:tcPr>
                </a:tc>
              </a:tr>
              <a:tr h="370840">
                <a:tc>
                  <a:txBody>
                    <a:bodyPr/>
                    <a:lstStyle/>
                    <a:p>
                      <a:pPr marL="0" indent="0">
                        <a:buFont typeface="+mj-lt"/>
                        <a:buNone/>
                      </a:pPr>
                      <a:r>
                        <a:rPr lang="el-GR" sz="1600" dirty="0" smtClean="0">
                          <a:solidFill>
                            <a:schemeClr val="accent4"/>
                          </a:solidFill>
                        </a:rPr>
                        <a:t>α. Εστιάζει</a:t>
                      </a:r>
                      <a:r>
                        <a:rPr lang="el-GR" sz="1600" baseline="0" dirty="0" smtClean="0">
                          <a:solidFill>
                            <a:schemeClr val="accent4"/>
                          </a:solidFill>
                        </a:rPr>
                        <a:t> σε διάφορα τμήματα της οικονομικής οντότητας</a:t>
                      </a:r>
                    </a:p>
                    <a:p>
                      <a:pPr marL="0" indent="0">
                        <a:buFont typeface="+mj-lt"/>
                        <a:buNone/>
                      </a:pPr>
                      <a:r>
                        <a:rPr lang="el-GR" sz="1600" baseline="0" dirty="0" smtClean="0">
                          <a:solidFill>
                            <a:schemeClr val="accent4"/>
                          </a:solidFill>
                        </a:rPr>
                        <a:t>β. </a:t>
                      </a:r>
                      <a:r>
                        <a:rPr lang="el-GR" sz="1600" baseline="0" dirty="0" smtClean="0">
                          <a:solidFill>
                            <a:schemeClr val="accent4"/>
                          </a:solidFill>
                        </a:rPr>
                        <a:t>Απαιτεί αντικειμενικότητα</a:t>
                      </a:r>
                      <a:endParaRPr lang="el-GR" sz="1600" baseline="0" dirty="0" smtClean="0">
                        <a:solidFill>
                          <a:schemeClr val="accent4"/>
                        </a:solidFill>
                      </a:endParaRPr>
                    </a:p>
                    <a:p>
                      <a:pPr marL="0" indent="0">
                        <a:buFont typeface="+mj-lt"/>
                        <a:buNone/>
                      </a:pPr>
                      <a:r>
                        <a:rPr lang="el-GR" sz="1600" baseline="0" dirty="0" smtClean="0">
                          <a:solidFill>
                            <a:schemeClr val="accent4"/>
                          </a:solidFill>
                        </a:rPr>
                        <a:t>γ. Βασίζεται περισσότερο στο κριτήριο της χρησιμότητας παρά σε επίσημες οδηγίες </a:t>
                      </a:r>
                      <a:r>
                        <a:rPr lang="el-GR" sz="1600" baseline="0" dirty="0" smtClean="0">
                          <a:solidFill>
                            <a:schemeClr val="accent4"/>
                          </a:solidFill>
                        </a:rPr>
                        <a:t>καταγραφής </a:t>
                      </a:r>
                      <a:r>
                        <a:rPr lang="el-GR" sz="1600" baseline="0" dirty="0" smtClean="0">
                          <a:solidFill>
                            <a:schemeClr val="accent4"/>
                          </a:solidFill>
                        </a:rPr>
                        <a:t>πληροφοριών</a:t>
                      </a:r>
                    </a:p>
                    <a:p>
                      <a:pPr marL="0" indent="0">
                        <a:buFont typeface="+mj-lt"/>
                        <a:buNone/>
                      </a:pPr>
                      <a:r>
                        <a:rPr lang="el-GR" sz="1600" baseline="0" dirty="0" smtClean="0">
                          <a:solidFill>
                            <a:schemeClr val="accent4"/>
                          </a:solidFill>
                        </a:rPr>
                        <a:t>δ. Χρησιμοποιεί </a:t>
                      </a:r>
                      <a:r>
                        <a:rPr lang="el-GR" sz="1600" baseline="0" dirty="0" smtClean="0">
                          <a:solidFill>
                            <a:schemeClr val="accent4"/>
                          </a:solidFill>
                        </a:rPr>
                        <a:t>ιστορικές </a:t>
                      </a:r>
                      <a:r>
                        <a:rPr lang="el-GR" sz="1600" baseline="0" dirty="0" smtClean="0">
                          <a:solidFill>
                            <a:schemeClr val="accent4"/>
                          </a:solidFill>
                        </a:rPr>
                        <a:t>χρηματικές </a:t>
                      </a:r>
                      <a:r>
                        <a:rPr lang="el-GR" sz="1600" baseline="0" dirty="0" smtClean="0">
                          <a:solidFill>
                            <a:schemeClr val="accent4"/>
                          </a:solidFill>
                        </a:rPr>
                        <a:t>αξίες</a:t>
                      </a:r>
                      <a:endParaRPr lang="el-GR" sz="1600" baseline="0" dirty="0" smtClean="0">
                        <a:solidFill>
                          <a:schemeClr val="accent4"/>
                        </a:solidFill>
                      </a:endParaRPr>
                    </a:p>
                    <a:p>
                      <a:pPr marL="0" indent="0">
                        <a:buFont typeface="+mj-lt"/>
                        <a:buNone/>
                      </a:pPr>
                      <a:r>
                        <a:rPr lang="el-GR" sz="1600" baseline="0" dirty="0" smtClean="0">
                          <a:solidFill>
                            <a:schemeClr val="accent4"/>
                          </a:solidFill>
                        </a:rPr>
                        <a:t>ε. Καταγράφει πληροφορίες σε τακτική βάση</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baseline="0" dirty="0" smtClean="0">
                          <a:solidFill>
                            <a:schemeClr val="accent4"/>
                          </a:solidFill>
                        </a:rPr>
                        <a:t>στ. Χρησιμοποιεί μόνο χρηματικές μονάδες μέτρησης για τις αναφορές</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baseline="0" dirty="0" smtClean="0">
                          <a:solidFill>
                            <a:schemeClr val="accent4"/>
                          </a:solidFill>
                        </a:rPr>
                        <a:t>ζ. Υπακούει στις </a:t>
                      </a:r>
                      <a:r>
                        <a:rPr lang="el-GR" sz="1600" dirty="0" smtClean="0">
                          <a:solidFill>
                            <a:schemeClr val="accent4"/>
                          </a:solidFill>
                        </a:rPr>
                        <a:t>γενικές αποδεκτές λογιστικές αρχές</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baseline="0" dirty="0" smtClean="0">
                          <a:solidFill>
                            <a:schemeClr val="accent4"/>
                          </a:solidFill>
                        </a:rPr>
                        <a:t>η. </a:t>
                      </a:r>
                      <a:r>
                        <a:rPr lang="el-GR" sz="1600" dirty="0" smtClean="0">
                          <a:solidFill>
                            <a:schemeClr val="accent4"/>
                          </a:solidFill>
                        </a:rPr>
                        <a:t>Καταρτίζει</a:t>
                      </a:r>
                      <a:r>
                        <a:rPr lang="el-GR" sz="1600" baseline="0" dirty="0" smtClean="0">
                          <a:solidFill>
                            <a:schemeClr val="accent4"/>
                          </a:solidFill>
                        </a:rPr>
                        <a:t> αναφορές όταν θεωρείται αναγκαίο</a:t>
                      </a:r>
                      <a:endParaRPr lang="en-US" sz="1600" dirty="0" smtClean="0">
                        <a:solidFill>
                          <a:schemeClr val="accent4"/>
                        </a:solidFill>
                        <a:latin typeface="Tw Cen MT" panose="020B0602020104020603" pitchFamily="34" charset="0"/>
                      </a:endParaRPr>
                    </a:p>
                  </a:txBody>
                  <a:tcPr>
                    <a:lnR w="12700" cap="flat" cmpd="sng" algn="ctr">
                      <a:solidFill>
                        <a:srgbClr val="C00000"/>
                      </a:solidFill>
                      <a:prstDash val="solid"/>
                      <a:round/>
                      <a:headEnd type="none" w="med" len="med"/>
                      <a:tailEnd type="none" w="med" len="med"/>
                    </a:lnR>
                    <a:solidFill>
                      <a:schemeClr val="bg1">
                        <a:lumMod val="85000"/>
                      </a:schemeClr>
                    </a:solidFill>
                  </a:tcPr>
                </a:tc>
                <a:tc>
                  <a:txBody>
                    <a:bodyPr/>
                    <a:lstStyle/>
                    <a:p>
                      <a:endParaRPr lang="el-GR" sz="1600" dirty="0" smtClean="0">
                        <a:solidFill>
                          <a:srgbClr val="C00000"/>
                        </a:solidFill>
                      </a:endParaRPr>
                    </a:p>
                    <a:p>
                      <a:r>
                        <a:rPr lang="el-GR" sz="1600" b="1" dirty="0" smtClean="0">
                          <a:solidFill>
                            <a:srgbClr val="C00000"/>
                          </a:solidFill>
                        </a:rPr>
                        <a:t>ΔΟΚΙΜΑΣΤΕ</a:t>
                      </a:r>
                      <a:r>
                        <a:rPr lang="el-GR" sz="1600" b="1" baseline="0" dirty="0" smtClean="0">
                          <a:solidFill>
                            <a:srgbClr val="C00000"/>
                          </a:solidFill>
                        </a:rPr>
                        <a:t> ΤΟ! ΣΑ1</a:t>
                      </a:r>
                      <a:endParaRPr lang="en-US" sz="1600" b="1" dirty="0">
                        <a:solidFill>
                          <a:srgbClr val="C00000"/>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chemeClr val="bg1">
                        <a:lumMod val="85000"/>
                      </a:schemeClr>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dirty="0" smtClean="0">
                <a:solidFill>
                  <a:srgbClr val="CC6600"/>
                </a:solidFill>
                <a:latin typeface="Arial" panose="020B0604020202020204" pitchFamily="34" charset="0"/>
                <a:cs typeface="Arial" panose="020B0604020202020204" pitchFamily="34" charset="0"/>
              </a:rPr>
              <a:t>                    </a:t>
            </a:r>
            <a:r>
              <a:rPr lang="el-GR" b="1" dirty="0" smtClean="0">
                <a:solidFill>
                  <a:srgbClr val="CC6600"/>
                </a:solidFill>
                <a:latin typeface="Arial" panose="020B0604020202020204" pitchFamily="34" charset="0"/>
                <a:cs typeface="Arial" panose="020B0604020202020204" pitchFamily="34" charset="0"/>
              </a:rPr>
              <a:t>ΕΦΑΡΜΟΣΤΕ ΤΟ!</a:t>
            </a:r>
            <a:endParaRPr lang="en-US"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296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990600"/>
          </a:xfrm>
        </p:spPr>
        <p:txBody>
          <a:bodyPr/>
          <a:lstStyle/>
          <a:p>
            <a:pPr algn="ctr"/>
            <a:r>
              <a:rPr lang="el-GR" altLang="en-US" dirty="0" smtClean="0"/>
              <a:t>Αναγνώριση Κόστους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Ένα ενιαίο κόστος μπορεί να ταξινομηθεί και να χρησιμοποιηθεί με διάφορους τρόπους, ανάλογα με το σκοπό της ανάλυσης</a:t>
            </a:r>
            <a:r>
              <a:rPr lang="en-US" altLang="en-US" sz="2000" dirty="0" smtClean="0">
                <a:latin typeface="Tw Cen MT" panose="020B0602020104020603" pitchFamily="34" charset="0"/>
                <a:cs typeface="Times New Roman" panose="02020603050405020304" pitchFamily="18" charset="0"/>
              </a:rPr>
              <a:t>. </a:t>
            </a:r>
          </a:p>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Η επόμενη διαφάνεια παρέχει μια επισκόπηση των συνηθέστερων χρησιμοποιούμενων ταξινομήσεων αναγνώρισης κόστους. Αυτές οι ταξινομήσεις επιτρέπουν στους μάνατζερ</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Να ελέγχουν τα κόστη εντοπίζοντας ποια από αυτά είναι ανιχνεύσιμα σε ένα συγκεκριμένο αντικείμενο κόστους, όπως μια υπηρεσία ή ένα προϊόν.</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Να υπολογίσουν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τον αριθμό των μονάδων που πρέπει να πωληθούν για να επιτευχθεί ένα ορισμένο επίπεδο κέρδους (συμπεριφορά κόστους)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Να προσδιορίσουν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των δραστηριοτήτων που προσθέτουν και αυτά δεν προσθέτουν αξία σε ένα προϊόν ή μια υπηρεσία.</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 αναγνωρίσουν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να μετρήσουν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κόστη για την κατάρτιση των χρηματοοικονομικών καταστάσεων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427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369354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0" y="-76200"/>
            <a:ext cx="9144000" cy="1143000"/>
          </a:xfrm>
        </p:spPr>
        <p:txBody>
          <a:bodyPr/>
          <a:lstStyle/>
          <a:p>
            <a:pPr algn="ctr">
              <a:defRPr/>
            </a:pPr>
            <a:r>
              <a:rPr lang="el-GR" altLang="en-US" dirty="0"/>
              <a:t>Επισκόπηση της </a:t>
            </a:r>
            <a:r>
              <a:rPr lang="el-GR" altLang="en-US" dirty="0" smtClean="0"/>
              <a:t/>
            </a:r>
            <a:br>
              <a:rPr lang="el-GR" altLang="en-US" dirty="0" smtClean="0"/>
            </a:br>
            <a:r>
              <a:rPr lang="el-GR" altLang="en-US" dirty="0" smtClean="0"/>
              <a:t>Ταξινόμησης </a:t>
            </a:r>
            <a:r>
              <a:rPr lang="el-GR" altLang="en-US" dirty="0"/>
              <a:t>Αναγνώρισης Κόστους</a:t>
            </a:r>
          </a:p>
        </p:txBody>
      </p:sp>
      <p:sp>
        <p:nvSpPr>
          <p:cNvPr id="55299"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n-US" altLang="en-US" sz="900" smtClean="0">
                <a:solidFill>
                  <a:srgbClr val="808080"/>
                </a:solidFill>
                <a:latin typeface="Arial" panose="020B0604020202020204" pitchFamily="34" charset="0"/>
              </a:rPr>
              <a:t>©2014 Cengage Learning. All Rights Reserved. May not be scanned, copied or duplicated, or posted to a publicly accessible website, in whole or in part. </a:t>
            </a:r>
          </a:p>
        </p:txBody>
      </p:sp>
      <p:graphicFrame>
        <p:nvGraphicFramePr>
          <p:cNvPr id="2" name="Diagram 1"/>
          <p:cNvGraphicFramePr/>
          <p:nvPr>
            <p:extLst>
              <p:ext uri="{D42A27DB-BD31-4B8C-83A1-F6EECF244321}">
                <p14:modId xmlns:p14="http://schemas.microsoft.com/office/powerpoint/2010/main" val="1890617716"/>
              </p:ext>
            </p:extLst>
          </p:nvPr>
        </p:nvGraphicFramePr>
        <p:xfrm>
          <a:off x="457200" y="1143000"/>
          <a:ext cx="8305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63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16175</TotalTime>
  <Words>8651</Words>
  <Application>Microsoft Macintosh PowerPoint</Application>
  <PresentationFormat>On-screen Show (4:3)</PresentationFormat>
  <Paragraphs>897</Paragraphs>
  <Slides>62</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62</vt:i4>
      </vt:variant>
    </vt:vector>
  </HeadingPairs>
  <TitlesOfParts>
    <vt:vector size="76" baseType="lpstr">
      <vt:lpstr>Arial Black</vt:lpstr>
      <vt:lpstr>Arial Unicode MS</vt:lpstr>
      <vt:lpstr>MS PGothic</vt:lpstr>
      <vt:lpstr>ＭＳ Ｐゴシック</vt:lpstr>
      <vt:lpstr>Arial</vt:lpstr>
      <vt:lpstr>Calibri</vt:lpstr>
      <vt:lpstr>Lucida Grande</vt:lpstr>
      <vt:lpstr>Times New Roman</vt:lpstr>
      <vt:lpstr>Tw Cen MT</vt:lpstr>
      <vt:lpstr>Wingdings</vt:lpstr>
      <vt:lpstr>Blank Presentation</vt:lpstr>
      <vt:lpstr>1_Custom Design</vt:lpstr>
      <vt:lpstr>1_Blank Presentation</vt:lpstr>
      <vt:lpstr>2_Blank Presentation</vt:lpstr>
      <vt:lpstr>PowerPoint Presentation</vt:lpstr>
      <vt:lpstr>ΜΑΘΗΣΙΑΚΟΙ ΣΤΟΧΟΙ</vt:lpstr>
      <vt:lpstr>ΕΝΟΤΗΤΑ 1:  ΕΝΝΟΙΕΣ</vt:lpstr>
      <vt:lpstr>Ο Ρόλος της Διοικητικής Λογιστικής</vt:lpstr>
      <vt:lpstr>Διοικητική και Χρηματοοικονομική Λογιστική:  Μια Σύγκριση</vt:lpstr>
      <vt:lpstr>Σύγκριση  Διοικητικής και Χρηματοοικονομικής Λογιστικής</vt:lpstr>
      <vt:lpstr>PowerPoint Presentation</vt:lpstr>
      <vt:lpstr>Αναγνώριση Κόστους</vt:lpstr>
      <vt:lpstr>Επισκόπηση της  Ταξινόμησης Αναγνώρισης Κόστους</vt:lpstr>
      <vt:lpstr>Μέτρηση Κόστους</vt:lpstr>
      <vt:lpstr>Χρηματοοικονομική Πληροφόρηση</vt:lpstr>
      <vt:lpstr>Χρηματοοικονομική Πληροφόρηση</vt:lpstr>
      <vt:lpstr>Χρηματοοικονομική Πληροφόρηση</vt:lpstr>
      <vt:lpstr>Σχέσεις Μεταξύ των Ταξινομήσεων Αναγνώρισης του Κόστους Προϊόντος</vt:lpstr>
      <vt:lpstr>Συμπεριφορά του Κόστους</vt:lpstr>
      <vt:lpstr>Κόστη Προστιθέμενης Αξίας και Κόστη Μη Προστιθέμενης Αξίας</vt:lpstr>
      <vt:lpstr>Παραδείγματα Ταξινομήσεων Αναγνώρισης Κόστους για μια Βιομηχανία Γλυκών</vt:lpstr>
      <vt:lpstr>PowerPoint Presentation</vt:lpstr>
      <vt:lpstr>ΕΝΟΤΗΤΑ 2: ΛΟΓΙΣΤΙΚΕΣ ΕΦΑΡΜΟΓΕΣ</vt:lpstr>
      <vt:lpstr>Ροές Εγγράφων και Ροές Κόστους  Μέσω των Λογαριασμών Αποθεμάτων</vt:lpstr>
      <vt:lpstr>Ροές Εγγράφων και Ροές Κόστους  Μέσω των Λογαριασμών Αποθεμάτων</vt:lpstr>
      <vt:lpstr>Ροές Εγγράφων και Ροές Κόστους  Μέσω των Λογαριασμών Αποθεμάτων</vt:lpstr>
      <vt:lpstr>Δραστηριότητες, Έγγραφα και Ροές Κόστους  Μέσω των Λογαριασμών Αποθεμάτων μιας Βιομηχανίας</vt:lpstr>
      <vt:lpstr>Η Ροή του Κόστους Παραγωγής</vt:lpstr>
      <vt:lpstr>Ροή του Κόστους Παραγωγής:  Choice Candy Company</vt:lpstr>
      <vt:lpstr>Ο Λογαριασμός Πρώτες Ύλες (Αποθέματα Υλικών) (διαφάνεια 1 από 2)</vt:lpstr>
      <vt:lpstr>Ο Λογαριασμός Πρώτες Ύλες (Αποθέματα Υλικών) (διαφάνεια 2 από 2)</vt:lpstr>
      <vt:lpstr>Λογαριασμός Παραγωγή σε Εξέλιξη (Αποθέματα Ημικατεργασμένων)</vt:lpstr>
      <vt:lpstr>Λογαριασμός Παραγωγή σε Εξέλιξη (Αποθέματα Ημικατεργασμένων)  διαφάνεια 1 από 2</vt:lpstr>
      <vt:lpstr>Ο Λογαριασμός Παραγωγή σε Εξέλιξη  (Αποθέματα Ημικατεργασμένων) διαφάνεια 2 από 2</vt:lpstr>
      <vt:lpstr>Ο Λογαριασμός Αποθεμάτων «Έτοιμα Προϊόντα» (διαφάνεια 1 από 2)</vt:lpstr>
      <vt:lpstr>Ο Λογαριασμός Αποθεμάτων « Έτοιμα Προϊόντα» (διαφάνεια 2 από 2)</vt:lpstr>
      <vt:lpstr>PowerPoint Presentation</vt:lpstr>
      <vt:lpstr>Κατάσταση Αποτελεσμάτων Χρήσεως και Λογιστική Αποθεμάτων</vt:lpstr>
      <vt:lpstr>Χρηματοοικονομικές Καταστάσεις Εταιρειών  Παροχής Υπηρεσιών, Λιανικής Πώλησης και Βιομηχανικών</vt:lpstr>
      <vt:lpstr>Κατάσταση Κόστους Παραχθέντων Προϊόντων</vt:lpstr>
      <vt:lpstr>Κατάσταση Κόστους Παραχθέντων και Μερική Κατάσταση Αποτελεσμάτων Χρήσης μιας Βιομηχανίας</vt:lpstr>
      <vt:lpstr>Κατάσταση Κόστους Παραχθέντων (διαφάνεια 1 έως 2)</vt:lpstr>
      <vt:lpstr>Κατάσταση Κόστους Παραχθέντων (διαφάνεια 2 έως 2)</vt:lpstr>
      <vt:lpstr>Κόστος Πωληθέντων Αγαθών και Κατάσταση Αποτελεσμάτων Χρήσεως μιας Βιομηχανίας</vt:lpstr>
      <vt:lpstr>PowerPoint Presentation</vt:lpstr>
      <vt:lpstr>Υπολογισμός Κόστους Μονάδος Προϊόντος</vt:lpstr>
      <vt:lpstr>Μέθοδοι Μέτρησης Κοστολόγησης Προϊόντος</vt:lpstr>
      <vt:lpstr>Μέθοδος Πραγματικής Κοστολόγησης</vt:lpstr>
      <vt:lpstr>Μέθοδος Κανονικής Κοστολόγησης</vt:lpstr>
      <vt:lpstr>Μέθοδος Πρότυπης Κοστολόγησης</vt:lpstr>
      <vt:lpstr>Υπολογισμός Κόστους Μονάδας Υπηρεσίας</vt:lpstr>
      <vt:lpstr>PowerPoint Presentation</vt:lpstr>
      <vt:lpstr>ΕΝΟΤΗΤΑ 3: ΕΠΙΧΕΙΡΗΜΑΤΙΚΕΣ ΕΦΑΡΜΟΓΕΣ</vt:lpstr>
      <vt:lpstr>Διοικητική Λογιστική και Διοικητικές Διαδικασίες</vt:lpstr>
      <vt:lpstr>Σχεδιασμός (διαφάνεια 1 από 2)</vt:lpstr>
      <vt:lpstr>Σχεδιασμός (διαφάνεια 2 έως 2)</vt:lpstr>
      <vt:lpstr>Επισκόπηση του Πλαισίου Σχεδιασμού</vt:lpstr>
      <vt:lpstr>Απόδοση</vt:lpstr>
      <vt:lpstr>Απόδοση</vt:lpstr>
      <vt:lpstr>Επικοινωνία</vt:lpstr>
      <vt:lpstr>Παραγωγή Αποτελεσμάτων με τη  Διοικητική Διαδικασία</vt:lpstr>
      <vt:lpstr>PowerPoint Presentation</vt:lpstr>
      <vt:lpstr>Πρότυπα Ηθικής Δεοντολογίας</vt:lpstr>
      <vt:lpstr>Δήλωση Πρακτικής Επαγγελματικής Ηθικής  Προγραμματισμός (διαφάνεια 1 από 2)</vt:lpstr>
      <vt:lpstr>Δήλωση Πρακτικής Επαγγελματικής Ηθικής  Προγραμματισμός (διαφάνεια 2 από 2)</vt:lpstr>
      <vt:lpstr>PowerPoint Presentation</vt:lpstr>
    </vt:vector>
  </TitlesOfParts>
  <Company>OffCenter Concept House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JOHN SORROS</cp:lastModifiedBy>
  <cp:revision>1116</cp:revision>
  <dcterms:created xsi:type="dcterms:W3CDTF">2009-12-22T16:31:00Z</dcterms:created>
  <dcterms:modified xsi:type="dcterms:W3CDTF">2018-01-02T20:00:29Z</dcterms:modified>
</cp:coreProperties>
</file>