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59" r:id="rId6"/>
    <p:sldId id="260" r:id="rId7"/>
    <p:sldId id="261" r:id="rId8"/>
    <p:sldId id="263" r:id="rId9"/>
    <p:sldId id="264" r:id="rId10"/>
    <p:sldId id="265" r:id="rId11"/>
    <p:sldId id="266" r:id="rId1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77" d="100"/>
          <a:sy n="77" d="100"/>
        </p:scale>
        <p:origin x="-780"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1A0BD9D-0CAE-4767-A75A-6AB3D7DA25E8}"/>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xmlns="" id="{6FBF3A89-3413-4015-BE9D-75D8477410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xmlns="" id="{62865629-4872-45A6-AF53-C13CB86AEC8D}"/>
              </a:ext>
            </a:extLst>
          </p:cNvPr>
          <p:cNvSpPr>
            <a:spLocks noGrp="1"/>
          </p:cNvSpPr>
          <p:nvPr>
            <p:ph type="dt" sz="half" idx="10"/>
          </p:nvPr>
        </p:nvSpPr>
        <p:spPr/>
        <p:txBody>
          <a:bodyPr/>
          <a:lstStyle/>
          <a:p>
            <a:fld id="{33668883-6992-4FA2-9397-B823AA171EE7}" type="datetimeFigureOut">
              <a:rPr lang="el-GR" smtClean="0"/>
              <a:pPr/>
              <a:t>18/3/2021</a:t>
            </a:fld>
            <a:endParaRPr lang="el-GR"/>
          </a:p>
        </p:txBody>
      </p:sp>
      <p:sp>
        <p:nvSpPr>
          <p:cNvPr id="5" name="Θέση υποσέλιδου 4">
            <a:extLst>
              <a:ext uri="{FF2B5EF4-FFF2-40B4-BE49-F238E27FC236}">
                <a16:creationId xmlns:a16="http://schemas.microsoft.com/office/drawing/2014/main" xmlns="" id="{0E460BEC-93A8-4F2B-BE5E-4AB151C69BC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6A9F429E-306B-434C-A678-4963A14E7F00}"/>
              </a:ext>
            </a:extLst>
          </p:cNvPr>
          <p:cNvSpPr>
            <a:spLocks noGrp="1"/>
          </p:cNvSpPr>
          <p:nvPr>
            <p:ph type="sldNum" sz="quarter" idx="12"/>
          </p:nvPr>
        </p:nvSpPr>
        <p:spPr/>
        <p:txBody>
          <a:bodyPr/>
          <a:lstStyle/>
          <a:p>
            <a:fld id="{C662324C-BC36-4D95-A772-FC8808E4FCCD}" type="slidenum">
              <a:rPr lang="el-GR" smtClean="0"/>
              <a:pPr/>
              <a:t>‹#›</a:t>
            </a:fld>
            <a:endParaRPr lang="el-GR"/>
          </a:p>
        </p:txBody>
      </p:sp>
    </p:spTree>
    <p:extLst>
      <p:ext uri="{BB962C8B-B14F-4D97-AF65-F5344CB8AC3E}">
        <p14:creationId xmlns:p14="http://schemas.microsoft.com/office/powerpoint/2010/main" xmlns="" val="2065326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83BAC16-082C-404B-8C3F-2F4F5E71C56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xmlns="" id="{D0A556B3-9993-4B4B-87BC-9D6EA83E3F26}"/>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xmlns="" id="{AFC483A8-37FA-4BAD-AE67-A12BAD686EDD}"/>
              </a:ext>
            </a:extLst>
          </p:cNvPr>
          <p:cNvSpPr>
            <a:spLocks noGrp="1"/>
          </p:cNvSpPr>
          <p:nvPr>
            <p:ph type="dt" sz="half" idx="10"/>
          </p:nvPr>
        </p:nvSpPr>
        <p:spPr/>
        <p:txBody>
          <a:bodyPr/>
          <a:lstStyle/>
          <a:p>
            <a:fld id="{33668883-6992-4FA2-9397-B823AA171EE7}" type="datetimeFigureOut">
              <a:rPr lang="el-GR" smtClean="0"/>
              <a:pPr/>
              <a:t>18/3/2021</a:t>
            </a:fld>
            <a:endParaRPr lang="el-GR"/>
          </a:p>
        </p:txBody>
      </p:sp>
      <p:sp>
        <p:nvSpPr>
          <p:cNvPr id="5" name="Θέση υποσέλιδου 4">
            <a:extLst>
              <a:ext uri="{FF2B5EF4-FFF2-40B4-BE49-F238E27FC236}">
                <a16:creationId xmlns:a16="http://schemas.microsoft.com/office/drawing/2014/main" xmlns="" id="{82FBD5D6-0842-487A-B351-A85B34565B3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B205C87B-1829-4AC0-A98F-586BFD8C48A0}"/>
              </a:ext>
            </a:extLst>
          </p:cNvPr>
          <p:cNvSpPr>
            <a:spLocks noGrp="1"/>
          </p:cNvSpPr>
          <p:nvPr>
            <p:ph type="sldNum" sz="quarter" idx="12"/>
          </p:nvPr>
        </p:nvSpPr>
        <p:spPr/>
        <p:txBody>
          <a:bodyPr/>
          <a:lstStyle/>
          <a:p>
            <a:fld id="{C662324C-BC36-4D95-A772-FC8808E4FCCD}" type="slidenum">
              <a:rPr lang="el-GR" smtClean="0"/>
              <a:pPr/>
              <a:t>‹#›</a:t>
            </a:fld>
            <a:endParaRPr lang="el-GR"/>
          </a:p>
        </p:txBody>
      </p:sp>
    </p:spTree>
    <p:extLst>
      <p:ext uri="{BB962C8B-B14F-4D97-AF65-F5344CB8AC3E}">
        <p14:creationId xmlns:p14="http://schemas.microsoft.com/office/powerpoint/2010/main" xmlns="" val="2078492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xmlns="" id="{6355FFF8-7D0F-456E-9970-0FB79C9CDD52}"/>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xmlns="" id="{41A2006D-5974-45F6-B0D5-8C72BF805DB3}"/>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xmlns="" id="{597B1AE1-9DC7-4CD0-9184-DFEE787FC53F}"/>
              </a:ext>
            </a:extLst>
          </p:cNvPr>
          <p:cNvSpPr>
            <a:spLocks noGrp="1"/>
          </p:cNvSpPr>
          <p:nvPr>
            <p:ph type="dt" sz="half" idx="10"/>
          </p:nvPr>
        </p:nvSpPr>
        <p:spPr/>
        <p:txBody>
          <a:bodyPr/>
          <a:lstStyle/>
          <a:p>
            <a:fld id="{33668883-6992-4FA2-9397-B823AA171EE7}" type="datetimeFigureOut">
              <a:rPr lang="el-GR" smtClean="0"/>
              <a:pPr/>
              <a:t>18/3/2021</a:t>
            </a:fld>
            <a:endParaRPr lang="el-GR"/>
          </a:p>
        </p:txBody>
      </p:sp>
      <p:sp>
        <p:nvSpPr>
          <p:cNvPr id="5" name="Θέση υποσέλιδου 4">
            <a:extLst>
              <a:ext uri="{FF2B5EF4-FFF2-40B4-BE49-F238E27FC236}">
                <a16:creationId xmlns:a16="http://schemas.microsoft.com/office/drawing/2014/main" xmlns="" id="{8032B2EF-108A-43EC-9A00-FD8E9DF9EE0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B6EDF37F-A6B1-41AA-96E3-84E3F94A8F96}"/>
              </a:ext>
            </a:extLst>
          </p:cNvPr>
          <p:cNvSpPr>
            <a:spLocks noGrp="1"/>
          </p:cNvSpPr>
          <p:nvPr>
            <p:ph type="sldNum" sz="quarter" idx="12"/>
          </p:nvPr>
        </p:nvSpPr>
        <p:spPr/>
        <p:txBody>
          <a:bodyPr/>
          <a:lstStyle/>
          <a:p>
            <a:fld id="{C662324C-BC36-4D95-A772-FC8808E4FCCD}" type="slidenum">
              <a:rPr lang="el-GR" smtClean="0"/>
              <a:pPr/>
              <a:t>‹#›</a:t>
            </a:fld>
            <a:endParaRPr lang="el-GR"/>
          </a:p>
        </p:txBody>
      </p:sp>
    </p:spTree>
    <p:extLst>
      <p:ext uri="{BB962C8B-B14F-4D97-AF65-F5344CB8AC3E}">
        <p14:creationId xmlns:p14="http://schemas.microsoft.com/office/powerpoint/2010/main" xmlns="" val="4088021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69BDD87-4992-4B9B-BC81-B8380E112EA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2CEEF823-2994-4845-8EC5-A8F1E40F69CF}"/>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xmlns="" id="{18DE9304-E143-479B-97A1-CECC9174E7D1}"/>
              </a:ext>
            </a:extLst>
          </p:cNvPr>
          <p:cNvSpPr>
            <a:spLocks noGrp="1"/>
          </p:cNvSpPr>
          <p:nvPr>
            <p:ph type="dt" sz="half" idx="10"/>
          </p:nvPr>
        </p:nvSpPr>
        <p:spPr/>
        <p:txBody>
          <a:bodyPr/>
          <a:lstStyle/>
          <a:p>
            <a:fld id="{33668883-6992-4FA2-9397-B823AA171EE7}" type="datetimeFigureOut">
              <a:rPr lang="el-GR" smtClean="0"/>
              <a:pPr/>
              <a:t>18/3/2021</a:t>
            </a:fld>
            <a:endParaRPr lang="el-GR"/>
          </a:p>
        </p:txBody>
      </p:sp>
      <p:sp>
        <p:nvSpPr>
          <p:cNvPr id="5" name="Θέση υποσέλιδου 4">
            <a:extLst>
              <a:ext uri="{FF2B5EF4-FFF2-40B4-BE49-F238E27FC236}">
                <a16:creationId xmlns:a16="http://schemas.microsoft.com/office/drawing/2014/main" xmlns="" id="{A172D110-9123-42BD-957B-7AB598D4ED4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5D39EBFF-BCF8-4385-AEBB-E0B090FC7272}"/>
              </a:ext>
            </a:extLst>
          </p:cNvPr>
          <p:cNvSpPr>
            <a:spLocks noGrp="1"/>
          </p:cNvSpPr>
          <p:nvPr>
            <p:ph type="sldNum" sz="quarter" idx="12"/>
          </p:nvPr>
        </p:nvSpPr>
        <p:spPr/>
        <p:txBody>
          <a:bodyPr/>
          <a:lstStyle/>
          <a:p>
            <a:fld id="{C662324C-BC36-4D95-A772-FC8808E4FCCD}" type="slidenum">
              <a:rPr lang="el-GR" smtClean="0"/>
              <a:pPr/>
              <a:t>‹#›</a:t>
            </a:fld>
            <a:endParaRPr lang="el-GR"/>
          </a:p>
        </p:txBody>
      </p:sp>
    </p:spTree>
    <p:extLst>
      <p:ext uri="{BB962C8B-B14F-4D97-AF65-F5344CB8AC3E}">
        <p14:creationId xmlns:p14="http://schemas.microsoft.com/office/powerpoint/2010/main" xmlns="" val="516459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7519B9A-FD4C-4E06-B34A-8CB3458214F4}"/>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BDB72130-8FDC-4CC8-84A3-4B02268C0C1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xmlns="" id="{4DB956DA-4A1C-4942-8CA1-99F4AD8B34A3}"/>
              </a:ext>
            </a:extLst>
          </p:cNvPr>
          <p:cNvSpPr>
            <a:spLocks noGrp="1"/>
          </p:cNvSpPr>
          <p:nvPr>
            <p:ph type="dt" sz="half" idx="10"/>
          </p:nvPr>
        </p:nvSpPr>
        <p:spPr/>
        <p:txBody>
          <a:bodyPr/>
          <a:lstStyle/>
          <a:p>
            <a:fld id="{33668883-6992-4FA2-9397-B823AA171EE7}" type="datetimeFigureOut">
              <a:rPr lang="el-GR" smtClean="0"/>
              <a:pPr/>
              <a:t>18/3/2021</a:t>
            </a:fld>
            <a:endParaRPr lang="el-GR"/>
          </a:p>
        </p:txBody>
      </p:sp>
      <p:sp>
        <p:nvSpPr>
          <p:cNvPr id="5" name="Θέση υποσέλιδου 4">
            <a:extLst>
              <a:ext uri="{FF2B5EF4-FFF2-40B4-BE49-F238E27FC236}">
                <a16:creationId xmlns:a16="http://schemas.microsoft.com/office/drawing/2014/main" xmlns="" id="{B943380E-6345-4802-834B-0AC63E1B05E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xmlns="" id="{A1FC86ED-38BF-4911-AE8A-C8C20D543420}"/>
              </a:ext>
            </a:extLst>
          </p:cNvPr>
          <p:cNvSpPr>
            <a:spLocks noGrp="1"/>
          </p:cNvSpPr>
          <p:nvPr>
            <p:ph type="sldNum" sz="quarter" idx="12"/>
          </p:nvPr>
        </p:nvSpPr>
        <p:spPr/>
        <p:txBody>
          <a:bodyPr/>
          <a:lstStyle/>
          <a:p>
            <a:fld id="{C662324C-BC36-4D95-A772-FC8808E4FCCD}" type="slidenum">
              <a:rPr lang="el-GR" smtClean="0"/>
              <a:pPr/>
              <a:t>‹#›</a:t>
            </a:fld>
            <a:endParaRPr lang="el-GR"/>
          </a:p>
        </p:txBody>
      </p:sp>
    </p:spTree>
    <p:extLst>
      <p:ext uri="{BB962C8B-B14F-4D97-AF65-F5344CB8AC3E}">
        <p14:creationId xmlns:p14="http://schemas.microsoft.com/office/powerpoint/2010/main" xmlns="" val="3087500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A2E5D55-2358-418D-92CF-52152A948EE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2BAE2E59-70FB-47A2-9D8B-F2D9D89A6DF6}"/>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xmlns="" id="{7CCB5B68-8A64-4F20-9D01-5485D95AAB01}"/>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xmlns="" id="{05F114BC-C0FF-4C58-9BCE-71EA612BFADD}"/>
              </a:ext>
            </a:extLst>
          </p:cNvPr>
          <p:cNvSpPr>
            <a:spLocks noGrp="1"/>
          </p:cNvSpPr>
          <p:nvPr>
            <p:ph type="dt" sz="half" idx="10"/>
          </p:nvPr>
        </p:nvSpPr>
        <p:spPr/>
        <p:txBody>
          <a:bodyPr/>
          <a:lstStyle/>
          <a:p>
            <a:fld id="{33668883-6992-4FA2-9397-B823AA171EE7}" type="datetimeFigureOut">
              <a:rPr lang="el-GR" smtClean="0"/>
              <a:pPr/>
              <a:t>18/3/2021</a:t>
            </a:fld>
            <a:endParaRPr lang="el-GR"/>
          </a:p>
        </p:txBody>
      </p:sp>
      <p:sp>
        <p:nvSpPr>
          <p:cNvPr id="6" name="Θέση υποσέλιδου 5">
            <a:extLst>
              <a:ext uri="{FF2B5EF4-FFF2-40B4-BE49-F238E27FC236}">
                <a16:creationId xmlns:a16="http://schemas.microsoft.com/office/drawing/2014/main" xmlns="" id="{BC24F428-4556-4400-B503-52ADAF8C28A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4F93C85A-3780-49B1-9901-04F3CB97E79D}"/>
              </a:ext>
            </a:extLst>
          </p:cNvPr>
          <p:cNvSpPr>
            <a:spLocks noGrp="1"/>
          </p:cNvSpPr>
          <p:nvPr>
            <p:ph type="sldNum" sz="quarter" idx="12"/>
          </p:nvPr>
        </p:nvSpPr>
        <p:spPr/>
        <p:txBody>
          <a:bodyPr/>
          <a:lstStyle/>
          <a:p>
            <a:fld id="{C662324C-BC36-4D95-A772-FC8808E4FCCD}" type="slidenum">
              <a:rPr lang="el-GR" smtClean="0"/>
              <a:pPr/>
              <a:t>‹#›</a:t>
            </a:fld>
            <a:endParaRPr lang="el-GR"/>
          </a:p>
        </p:txBody>
      </p:sp>
    </p:spTree>
    <p:extLst>
      <p:ext uri="{BB962C8B-B14F-4D97-AF65-F5344CB8AC3E}">
        <p14:creationId xmlns:p14="http://schemas.microsoft.com/office/powerpoint/2010/main" xmlns="" val="3674106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B62E1F2-2022-42EA-B182-F61FDD2DBAA3}"/>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A314B484-FD32-48FF-A4F5-A1993DEC56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xmlns="" id="{6DC94174-F11F-4F16-8BD2-B84C250A49D9}"/>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xmlns="" id="{D1011FFA-A9C2-4830-87DD-83A1E3A77C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xmlns="" id="{FD5D327C-3425-44BE-8235-78FE4B5FD464}"/>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xmlns="" id="{9B595AEC-6C5E-4DEC-B93A-670EDF83BF36}"/>
              </a:ext>
            </a:extLst>
          </p:cNvPr>
          <p:cNvSpPr>
            <a:spLocks noGrp="1"/>
          </p:cNvSpPr>
          <p:nvPr>
            <p:ph type="dt" sz="half" idx="10"/>
          </p:nvPr>
        </p:nvSpPr>
        <p:spPr/>
        <p:txBody>
          <a:bodyPr/>
          <a:lstStyle/>
          <a:p>
            <a:fld id="{33668883-6992-4FA2-9397-B823AA171EE7}" type="datetimeFigureOut">
              <a:rPr lang="el-GR" smtClean="0"/>
              <a:pPr/>
              <a:t>18/3/2021</a:t>
            </a:fld>
            <a:endParaRPr lang="el-GR"/>
          </a:p>
        </p:txBody>
      </p:sp>
      <p:sp>
        <p:nvSpPr>
          <p:cNvPr id="8" name="Θέση υποσέλιδου 7">
            <a:extLst>
              <a:ext uri="{FF2B5EF4-FFF2-40B4-BE49-F238E27FC236}">
                <a16:creationId xmlns:a16="http://schemas.microsoft.com/office/drawing/2014/main" xmlns="" id="{6B7E9A41-6898-4192-BF5F-3CD4B09F426D}"/>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xmlns="" id="{AE71E4A4-65E3-44AD-AA0A-6F54BB29CFC7}"/>
              </a:ext>
            </a:extLst>
          </p:cNvPr>
          <p:cNvSpPr>
            <a:spLocks noGrp="1"/>
          </p:cNvSpPr>
          <p:nvPr>
            <p:ph type="sldNum" sz="quarter" idx="12"/>
          </p:nvPr>
        </p:nvSpPr>
        <p:spPr/>
        <p:txBody>
          <a:bodyPr/>
          <a:lstStyle/>
          <a:p>
            <a:fld id="{C662324C-BC36-4D95-A772-FC8808E4FCCD}" type="slidenum">
              <a:rPr lang="el-GR" smtClean="0"/>
              <a:pPr/>
              <a:t>‹#›</a:t>
            </a:fld>
            <a:endParaRPr lang="el-GR"/>
          </a:p>
        </p:txBody>
      </p:sp>
    </p:spTree>
    <p:extLst>
      <p:ext uri="{BB962C8B-B14F-4D97-AF65-F5344CB8AC3E}">
        <p14:creationId xmlns:p14="http://schemas.microsoft.com/office/powerpoint/2010/main" xmlns="" val="2106601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3518CED-24D6-46E8-9283-743397A92C4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xmlns="" id="{3F04F17C-4CBE-4085-B7A8-04368813FE80}"/>
              </a:ext>
            </a:extLst>
          </p:cNvPr>
          <p:cNvSpPr>
            <a:spLocks noGrp="1"/>
          </p:cNvSpPr>
          <p:nvPr>
            <p:ph type="dt" sz="half" idx="10"/>
          </p:nvPr>
        </p:nvSpPr>
        <p:spPr/>
        <p:txBody>
          <a:bodyPr/>
          <a:lstStyle/>
          <a:p>
            <a:fld id="{33668883-6992-4FA2-9397-B823AA171EE7}" type="datetimeFigureOut">
              <a:rPr lang="el-GR" smtClean="0"/>
              <a:pPr/>
              <a:t>18/3/2021</a:t>
            </a:fld>
            <a:endParaRPr lang="el-GR"/>
          </a:p>
        </p:txBody>
      </p:sp>
      <p:sp>
        <p:nvSpPr>
          <p:cNvPr id="4" name="Θέση υποσέλιδου 3">
            <a:extLst>
              <a:ext uri="{FF2B5EF4-FFF2-40B4-BE49-F238E27FC236}">
                <a16:creationId xmlns:a16="http://schemas.microsoft.com/office/drawing/2014/main" xmlns="" id="{07A8F76C-FEBB-46CE-B965-EA9B557C8C6D}"/>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xmlns="" id="{493C0159-8175-449F-B231-304DED15E5C4}"/>
              </a:ext>
            </a:extLst>
          </p:cNvPr>
          <p:cNvSpPr>
            <a:spLocks noGrp="1"/>
          </p:cNvSpPr>
          <p:nvPr>
            <p:ph type="sldNum" sz="quarter" idx="12"/>
          </p:nvPr>
        </p:nvSpPr>
        <p:spPr/>
        <p:txBody>
          <a:bodyPr/>
          <a:lstStyle/>
          <a:p>
            <a:fld id="{C662324C-BC36-4D95-A772-FC8808E4FCCD}" type="slidenum">
              <a:rPr lang="el-GR" smtClean="0"/>
              <a:pPr/>
              <a:t>‹#›</a:t>
            </a:fld>
            <a:endParaRPr lang="el-GR"/>
          </a:p>
        </p:txBody>
      </p:sp>
    </p:spTree>
    <p:extLst>
      <p:ext uri="{BB962C8B-B14F-4D97-AF65-F5344CB8AC3E}">
        <p14:creationId xmlns:p14="http://schemas.microsoft.com/office/powerpoint/2010/main" xmlns="" val="1251346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xmlns="" id="{06D767F4-DD8A-4D05-AA20-7BFA5D5909AE}"/>
              </a:ext>
            </a:extLst>
          </p:cNvPr>
          <p:cNvSpPr>
            <a:spLocks noGrp="1"/>
          </p:cNvSpPr>
          <p:nvPr>
            <p:ph type="dt" sz="half" idx="10"/>
          </p:nvPr>
        </p:nvSpPr>
        <p:spPr/>
        <p:txBody>
          <a:bodyPr/>
          <a:lstStyle/>
          <a:p>
            <a:fld id="{33668883-6992-4FA2-9397-B823AA171EE7}" type="datetimeFigureOut">
              <a:rPr lang="el-GR" smtClean="0"/>
              <a:pPr/>
              <a:t>18/3/2021</a:t>
            </a:fld>
            <a:endParaRPr lang="el-GR"/>
          </a:p>
        </p:txBody>
      </p:sp>
      <p:sp>
        <p:nvSpPr>
          <p:cNvPr id="3" name="Θέση υποσέλιδου 2">
            <a:extLst>
              <a:ext uri="{FF2B5EF4-FFF2-40B4-BE49-F238E27FC236}">
                <a16:creationId xmlns:a16="http://schemas.microsoft.com/office/drawing/2014/main" xmlns="" id="{1B05CD4A-517A-423B-80A0-AF11395FFB27}"/>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xmlns="" id="{EEA0C59E-61C3-4C42-9A8F-B7311E44BC33}"/>
              </a:ext>
            </a:extLst>
          </p:cNvPr>
          <p:cNvSpPr>
            <a:spLocks noGrp="1"/>
          </p:cNvSpPr>
          <p:nvPr>
            <p:ph type="sldNum" sz="quarter" idx="12"/>
          </p:nvPr>
        </p:nvSpPr>
        <p:spPr/>
        <p:txBody>
          <a:bodyPr/>
          <a:lstStyle/>
          <a:p>
            <a:fld id="{C662324C-BC36-4D95-A772-FC8808E4FCCD}" type="slidenum">
              <a:rPr lang="el-GR" smtClean="0"/>
              <a:pPr/>
              <a:t>‹#›</a:t>
            </a:fld>
            <a:endParaRPr lang="el-GR"/>
          </a:p>
        </p:txBody>
      </p:sp>
    </p:spTree>
    <p:extLst>
      <p:ext uri="{BB962C8B-B14F-4D97-AF65-F5344CB8AC3E}">
        <p14:creationId xmlns:p14="http://schemas.microsoft.com/office/powerpoint/2010/main" xmlns="" val="1508121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ED070CC-F991-45B9-88BC-F5F482F8D6B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xmlns="" id="{FB25ECEB-8AED-431A-B459-F6A48A8505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xmlns="" id="{A9FB9CD9-A0D5-492D-8B4C-9C82AA6554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xmlns="" id="{6412305C-B0FC-4C55-8E11-4F18E8454CBA}"/>
              </a:ext>
            </a:extLst>
          </p:cNvPr>
          <p:cNvSpPr>
            <a:spLocks noGrp="1"/>
          </p:cNvSpPr>
          <p:nvPr>
            <p:ph type="dt" sz="half" idx="10"/>
          </p:nvPr>
        </p:nvSpPr>
        <p:spPr/>
        <p:txBody>
          <a:bodyPr/>
          <a:lstStyle/>
          <a:p>
            <a:fld id="{33668883-6992-4FA2-9397-B823AA171EE7}" type="datetimeFigureOut">
              <a:rPr lang="el-GR" smtClean="0"/>
              <a:pPr/>
              <a:t>18/3/2021</a:t>
            </a:fld>
            <a:endParaRPr lang="el-GR"/>
          </a:p>
        </p:txBody>
      </p:sp>
      <p:sp>
        <p:nvSpPr>
          <p:cNvPr id="6" name="Θέση υποσέλιδου 5">
            <a:extLst>
              <a:ext uri="{FF2B5EF4-FFF2-40B4-BE49-F238E27FC236}">
                <a16:creationId xmlns:a16="http://schemas.microsoft.com/office/drawing/2014/main" xmlns="" id="{FAFB2A4B-0059-4D7D-AF5D-5A5D32BA631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6C48123E-6DF1-4D29-8F2A-A97AFCE7AEDC}"/>
              </a:ext>
            </a:extLst>
          </p:cNvPr>
          <p:cNvSpPr>
            <a:spLocks noGrp="1"/>
          </p:cNvSpPr>
          <p:nvPr>
            <p:ph type="sldNum" sz="quarter" idx="12"/>
          </p:nvPr>
        </p:nvSpPr>
        <p:spPr/>
        <p:txBody>
          <a:bodyPr/>
          <a:lstStyle/>
          <a:p>
            <a:fld id="{C662324C-BC36-4D95-A772-FC8808E4FCCD}" type="slidenum">
              <a:rPr lang="el-GR" smtClean="0"/>
              <a:pPr/>
              <a:t>‹#›</a:t>
            </a:fld>
            <a:endParaRPr lang="el-GR"/>
          </a:p>
        </p:txBody>
      </p:sp>
    </p:spTree>
    <p:extLst>
      <p:ext uri="{BB962C8B-B14F-4D97-AF65-F5344CB8AC3E}">
        <p14:creationId xmlns:p14="http://schemas.microsoft.com/office/powerpoint/2010/main" xmlns="" val="213370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18702E1-4D8D-4CE9-8737-08EFB264EB5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xmlns="" id="{5199A1C7-4A5E-45D4-BA41-8B482145BB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xmlns="" id="{4EB17087-CCB0-4FE7-A8CC-36331432E1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xmlns="" id="{90C5435E-24D6-419B-BC8D-496E6E5C9649}"/>
              </a:ext>
            </a:extLst>
          </p:cNvPr>
          <p:cNvSpPr>
            <a:spLocks noGrp="1"/>
          </p:cNvSpPr>
          <p:nvPr>
            <p:ph type="dt" sz="half" idx="10"/>
          </p:nvPr>
        </p:nvSpPr>
        <p:spPr/>
        <p:txBody>
          <a:bodyPr/>
          <a:lstStyle/>
          <a:p>
            <a:fld id="{33668883-6992-4FA2-9397-B823AA171EE7}" type="datetimeFigureOut">
              <a:rPr lang="el-GR" smtClean="0"/>
              <a:pPr/>
              <a:t>18/3/2021</a:t>
            </a:fld>
            <a:endParaRPr lang="el-GR"/>
          </a:p>
        </p:txBody>
      </p:sp>
      <p:sp>
        <p:nvSpPr>
          <p:cNvPr id="6" name="Θέση υποσέλιδου 5">
            <a:extLst>
              <a:ext uri="{FF2B5EF4-FFF2-40B4-BE49-F238E27FC236}">
                <a16:creationId xmlns:a16="http://schemas.microsoft.com/office/drawing/2014/main" xmlns="" id="{7FC431EF-A709-4F0A-A2B6-CAABB41CBA3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xmlns="" id="{6AD80467-F44E-4DC8-88EF-6C72B78A367D}"/>
              </a:ext>
            </a:extLst>
          </p:cNvPr>
          <p:cNvSpPr>
            <a:spLocks noGrp="1"/>
          </p:cNvSpPr>
          <p:nvPr>
            <p:ph type="sldNum" sz="quarter" idx="12"/>
          </p:nvPr>
        </p:nvSpPr>
        <p:spPr/>
        <p:txBody>
          <a:bodyPr/>
          <a:lstStyle/>
          <a:p>
            <a:fld id="{C662324C-BC36-4D95-A772-FC8808E4FCCD}" type="slidenum">
              <a:rPr lang="el-GR" smtClean="0"/>
              <a:pPr/>
              <a:t>‹#›</a:t>
            </a:fld>
            <a:endParaRPr lang="el-GR"/>
          </a:p>
        </p:txBody>
      </p:sp>
    </p:spTree>
    <p:extLst>
      <p:ext uri="{BB962C8B-B14F-4D97-AF65-F5344CB8AC3E}">
        <p14:creationId xmlns:p14="http://schemas.microsoft.com/office/powerpoint/2010/main" xmlns="" val="2118408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xmlns="" id="{90842CBB-5433-494E-AC84-8FA4F32C72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xmlns="" id="{F9631AD7-C95E-45AE-80D7-F24056BF7C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xmlns="" id="{B4FC6131-0EE1-4A0C-8FB1-B2D60C06B3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668883-6992-4FA2-9397-B823AA171EE7}" type="datetimeFigureOut">
              <a:rPr lang="el-GR" smtClean="0"/>
              <a:pPr/>
              <a:t>18/3/2021</a:t>
            </a:fld>
            <a:endParaRPr lang="el-GR"/>
          </a:p>
        </p:txBody>
      </p:sp>
      <p:sp>
        <p:nvSpPr>
          <p:cNvPr id="5" name="Θέση υποσέλιδου 4">
            <a:extLst>
              <a:ext uri="{FF2B5EF4-FFF2-40B4-BE49-F238E27FC236}">
                <a16:creationId xmlns:a16="http://schemas.microsoft.com/office/drawing/2014/main" xmlns="" id="{DE404F63-9280-4AFC-A9A8-33EF0EF8C9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xmlns="" id="{9259E987-08DB-4C81-B0E6-FD655B52B9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62324C-BC36-4D95-A772-FC8808E4FCCD}" type="slidenum">
              <a:rPr lang="el-GR" smtClean="0"/>
              <a:pPr/>
              <a:t>‹#›</a:t>
            </a:fld>
            <a:endParaRPr lang="el-GR"/>
          </a:p>
        </p:txBody>
      </p:sp>
    </p:spTree>
    <p:extLst>
      <p:ext uri="{BB962C8B-B14F-4D97-AF65-F5344CB8AC3E}">
        <p14:creationId xmlns:p14="http://schemas.microsoft.com/office/powerpoint/2010/main" xmlns="" val="4976035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79524A4-56F5-4488-8E11-3CB206EEE4B3}"/>
              </a:ext>
            </a:extLst>
          </p:cNvPr>
          <p:cNvSpPr>
            <a:spLocks noGrp="1"/>
          </p:cNvSpPr>
          <p:nvPr>
            <p:ph type="ctrTitle"/>
          </p:nvPr>
        </p:nvSpPr>
        <p:spPr/>
        <p:txBody>
          <a:bodyPr/>
          <a:lstStyle/>
          <a:p>
            <a:r>
              <a:rPr lang="el-GR" dirty="0"/>
              <a:t>ΠΛΑΤΩΝΟΣ</a:t>
            </a:r>
          </a:p>
        </p:txBody>
      </p:sp>
      <p:sp>
        <p:nvSpPr>
          <p:cNvPr id="3" name="Υπότιτλος 2">
            <a:extLst>
              <a:ext uri="{FF2B5EF4-FFF2-40B4-BE49-F238E27FC236}">
                <a16:creationId xmlns:a16="http://schemas.microsoft.com/office/drawing/2014/main" xmlns="" id="{262049BB-0F75-4C5C-9B6D-2DBF7C4BD989}"/>
              </a:ext>
            </a:extLst>
          </p:cNvPr>
          <p:cNvSpPr>
            <a:spLocks noGrp="1"/>
          </p:cNvSpPr>
          <p:nvPr>
            <p:ph type="subTitle" idx="1"/>
          </p:nvPr>
        </p:nvSpPr>
        <p:spPr/>
        <p:txBody>
          <a:bodyPr/>
          <a:lstStyle/>
          <a:p>
            <a:endParaRPr lang="el-GR" dirty="0"/>
          </a:p>
          <a:p>
            <a:endParaRPr lang="el-GR" dirty="0"/>
          </a:p>
          <a:p>
            <a:r>
              <a:rPr lang="el-GR" dirty="0"/>
              <a:t>‘’ΠΡΩΤΑΓΟΡΑΣ’’</a:t>
            </a:r>
          </a:p>
        </p:txBody>
      </p:sp>
    </p:spTree>
    <p:extLst>
      <p:ext uri="{BB962C8B-B14F-4D97-AF65-F5344CB8AC3E}">
        <p14:creationId xmlns:p14="http://schemas.microsoft.com/office/powerpoint/2010/main" xmlns="" val="32960534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2F5EF7D-EF8A-496F-A65E-811A09BD7FEF}"/>
              </a:ext>
            </a:extLst>
          </p:cNvPr>
          <p:cNvSpPr>
            <a:spLocks noGrp="1"/>
          </p:cNvSpPr>
          <p:nvPr>
            <p:ph type="title"/>
          </p:nvPr>
        </p:nvSpPr>
        <p:spPr/>
        <p:txBody>
          <a:bodyPr/>
          <a:lstStyle/>
          <a:p>
            <a:r>
              <a:rPr lang="el-GR" dirty="0"/>
              <a:t>ΑΙΔΩΣ ΚΑΙ ΔΙΚΗ </a:t>
            </a:r>
          </a:p>
        </p:txBody>
      </p:sp>
      <p:sp>
        <p:nvSpPr>
          <p:cNvPr id="3" name="Θέση περιεχομένου 2">
            <a:extLst>
              <a:ext uri="{FF2B5EF4-FFF2-40B4-BE49-F238E27FC236}">
                <a16:creationId xmlns:a16="http://schemas.microsoft.com/office/drawing/2014/main" xmlns="" id="{14A00A9B-BB30-468A-895D-D36AA5713D1B}"/>
              </a:ext>
            </a:extLst>
          </p:cNvPr>
          <p:cNvSpPr>
            <a:spLocks noGrp="1"/>
          </p:cNvSpPr>
          <p:nvPr>
            <p:ph idx="1"/>
          </p:nvPr>
        </p:nvSpPr>
        <p:spPr/>
        <p:txBody>
          <a:bodyPr>
            <a:normAutofit fontScale="85000" lnSpcReduction="20000"/>
          </a:bodyPr>
          <a:lstStyle/>
          <a:p>
            <a:r>
              <a:rPr lang="el-GR" dirty="0"/>
              <a:t>Με τον όρο ΄΄</a:t>
            </a:r>
            <a:r>
              <a:rPr lang="el-GR" dirty="0">
                <a:solidFill>
                  <a:srgbClr val="C00000"/>
                </a:solidFill>
              </a:rPr>
              <a:t>αιδώς</a:t>
            </a:r>
            <a:r>
              <a:rPr lang="el-GR" dirty="0"/>
              <a:t>΄΄ εννοούμε την ντροπή. Την ταπείνωση που νιώθει ένας άνθρωπος, όταν συμπεριφέρεται με έναν τρόπο που αντιβαίνει τους άγραφους(αλλά και τους γραπτούς) κώδικες ηθικής συμπεριφοράς. Επίσης με τον όρο αυτό εμπεριέχεται το αίσθημα της σεμνότητας, της ταπείνωσης , όπως και του σεβασμού προς τους άλλους ανθρώπους. </a:t>
            </a:r>
          </a:p>
          <a:p>
            <a:r>
              <a:rPr lang="el-GR" dirty="0"/>
              <a:t>Με την λέξη ΄΄</a:t>
            </a:r>
            <a:r>
              <a:rPr lang="el-GR" dirty="0">
                <a:solidFill>
                  <a:srgbClr val="C00000"/>
                </a:solidFill>
              </a:rPr>
              <a:t>δίκη</a:t>
            </a:r>
            <a:r>
              <a:rPr lang="el-GR" dirty="0"/>
              <a:t>΄΄ εννοείται η δικαιοσύνη, η τήρηση των νόμων, η απόδοση δικαιοσύνης , η επιβολή ποινών στους παραβάτες των νόμων. Όμως με τον όρο ΄΄δίκη΄΄ εννοείται και η τήρηση των άγραφων νόμων, των διαχρονικών κανόνων ηθικής συμπεριφοράς , ο σεβασμός των δικαιωμάτων των άλλων ανθρώπων.</a:t>
            </a:r>
          </a:p>
          <a:p>
            <a:r>
              <a:rPr lang="el-GR" dirty="0"/>
              <a:t>Ο Δίας θεώρησε τον διαμοιρασμό αυτόν ως επιτακτική ανάγκη που πρέπει να διαθέτουν όλοι οι άνθρωποι. Έτσι αποδεικνύεται το γεγονός ότι όλοι διαθέτουν τα συστατικά στοιχεία της πολιτικής τέχνης</a:t>
            </a:r>
          </a:p>
          <a:p>
            <a:r>
              <a:rPr lang="el-GR" dirty="0"/>
              <a:t>Ο μη κάτοχος τους δεν είναι απλώς ΄΄ελλιπής΄΄ πολίτης αλλά νόσημα της πόλης, που πρέπει να εξοντώνεται.</a:t>
            </a:r>
          </a:p>
        </p:txBody>
      </p:sp>
    </p:spTree>
    <p:extLst>
      <p:ext uri="{BB962C8B-B14F-4D97-AF65-F5344CB8AC3E}">
        <p14:creationId xmlns:p14="http://schemas.microsoft.com/office/powerpoint/2010/main" xmlns="" val="2631688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CBC4C41-2605-497E-BF8F-85B6901F6C23}"/>
              </a:ext>
            </a:extLst>
          </p:cNvPr>
          <p:cNvSpPr>
            <a:spLocks noGrp="1"/>
          </p:cNvSpPr>
          <p:nvPr>
            <p:ph type="title"/>
          </p:nvPr>
        </p:nvSpPr>
        <p:spPr/>
        <p:txBody>
          <a:bodyPr>
            <a:normAutofit fontScale="90000"/>
          </a:bodyPr>
          <a:lstStyle/>
          <a:p>
            <a:r>
              <a:rPr lang="el-GR" dirty="0"/>
              <a:t>    </a:t>
            </a:r>
            <a:br>
              <a:rPr lang="el-GR" dirty="0"/>
            </a:br>
            <a:r>
              <a:rPr lang="el-GR" dirty="0"/>
              <a:t/>
            </a:r>
            <a:br>
              <a:rPr lang="el-GR" dirty="0"/>
            </a:br>
            <a:endParaRPr lang="el-GR" dirty="0"/>
          </a:p>
        </p:txBody>
      </p:sp>
      <p:sp>
        <p:nvSpPr>
          <p:cNvPr id="3" name="Θέση περιεχομένου 2">
            <a:extLst>
              <a:ext uri="{FF2B5EF4-FFF2-40B4-BE49-F238E27FC236}">
                <a16:creationId xmlns:a16="http://schemas.microsoft.com/office/drawing/2014/main" xmlns="" id="{ADDBE980-4E58-45E8-B4FA-4AC86C1D4CB8}"/>
              </a:ext>
            </a:extLst>
          </p:cNvPr>
          <p:cNvSpPr>
            <a:spLocks noGrp="1"/>
          </p:cNvSpPr>
          <p:nvPr>
            <p:ph idx="1"/>
          </p:nvPr>
        </p:nvSpPr>
        <p:spPr/>
        <p:txBody>
          <a:bodyPr/>
          <a:lstStyle/>
          <a:p>
            <a:pPr marL="0" indent="0">
              <a:buNone/>
            </a:pPr>
            <a:r>
              <a:rPr lang="el-GR" dirty="0"/>
              <a:t>                      </a:t>
            </a:r>
          </a:p>
          <a:p>
            <a:pPr marL="0" indent="0">
              <a:buNone/>
            </a:pPr>
            <a:endParaRPr lang="el-GR" dirty="0"/>
          </a:p>
          <a:p>
            <a:pPr marL="0" indent="0">
              <a:buNone/>
            </a:pPr>
            <a:r>
              <a:rPr lang="el-GR" dirty="0"/>
              <a:t>                        ΕΥΧΑΡΙΣΤΩ ΓΙΑ ΤΗΝ ΠΡΟΣΟΧΗ ΣΑΣ!</a:t>
            </a:r>
          </a:p>
          <a:p>
            <a:pPr marL="0" indent="0">
              <a:buNone/>
            </a:pPr>
            <a:endParaRPr lang="el-GR" dirty="0"/>
          </a:p>
          <a:p>
            <a:pPr marL="0" indent="0">
              <a:buNone/>
            </a:pPr>
            <a:endParaRPr lang="el-GR" dirty="0"/>
          </a:p>
          <a:p>
            <a:pPr marL="0" indent="0">
              <a:buNone/>
            </a:pPr>
            <a:r>
              <a:rPr lang="el-GR" dirty="0"/>
              <a:t>                                   ΚΟΡΔΕΛΑΚΟΥ ΜΑΡΙΑ</a:t>
            </a:r>
          </a:p>
        </p:txBody>
      </p:sp>
    </p:spTree>
    <p:extLst>
      <p:ext uri="{BB962C8B-B14F-4D97-AF65-F5344CB8AC3E}">
        <p14:creationId xmlns:p14="http://schemas.microsoft.com/office/powerpoint/2010/main" xmlns="" val="1149079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E2270F6-6442-4BB7-A069-F2243DBF05B7}"/>
              </a:ext>
            </a:extLst>
          </p:cNvPr>
          <p:cNvSpPr>
            <a:spLocks noGrp="1"/>
          </p:cNvSpPr>
          <p:nvPr>
            <p:ph type="title"/>
          </p:nvPr>
        </p:nvSpPr>
        <p:spPr/>
        <p:txBody>
          <a:bodyPr/>
          <a:lstStyle/>
          <a:p>
            <a:r>
              <a:rPr lang="el-GR" dirty="0"/>
              <a:t>Η ΘΕΣΗ ΤΟΥ ΣΩΚΡΑΤΗ ΚΑΙ ΤΑ ΕΠΙΧΕΙΡΗΜΑΤΑ ΠΟΥ ΠΡΟΒΑΛΛΕΙ.</a:t>
            </a:r>
          </a:p>
        </p:txBody>
      </p:sp>
      <p:sp>
        <p:nvSpPr>
          <p:cNvPr id="3" name="Θέση περιεχομένου 2">
            <a:extLst>
              <a:ext uri="{FF2B5EF4-FFF2-40B4-BE49-F238E27FC236}">
                <a16:creationId xmlns:a16="http://schemas.microsoft.com/office/drawing/2014/main" xmlns="" id="{5ACA8A56-F7EC-4126-80B0-DAA2CE581F4E}"/>
              </a:ext>
            </a:extLst>
          </p:cNvPr>
          <p:cNvSpPr>
            <a:spLocks noGrp="1"/>
          </p:cNvSpPr>
          <p:nvPr>
            <p:ph idx="1"/>
          </p:nvPr>
        </p:nvSpPr>
        <p:spPr/>
        <p:txBody>
          <a:bodyPr/>
          <a:lstStyle/>
          <a:p>
            <a:pPr marL="0" indent="0">
              <a:buNone/>
            </a:pPr>
            <a:r>
              <a:rPr lang="el-GR" dirty="0"/>
              <a:t>Ο Σωκράτης αμφιβάλλει ως προς την ορθότητα της άποψης του Πρωταγόρα και στηρίζει την άποψή του με τα εξής δύο </a:t>
            </a:r>
            <a:r>
              <a:rPr lang="el-GR" dirty="0">
                <a:solidFill>
                  <a:srgbClr val="FF0000"/>
                </a:solidFill>
              </a:rPr>
              <a:t>παραδείγματα</a:t>
            </a:r>
            <a:r>
              <a:rPr lang="el-GR" dirty="0"/>
              <a:t> της Εκκλησίας του δήμου όπου όλοι , ακόμα και ας μην έχουν εκπαιδευτεί ,μπορούν να μιλούν για πολιτικά θέματα. Επίσης αναφέρει ότι οι μεγάλοι πολιτικοί άνδρες , όπως ο Περικλής, δεν μπόρεσαν να διδάξουν την πολιτική αρετή στα παιδία τους και ότι οι καλύτεροι δάσκαλοι δεν έφεραν αποτέλεσμα με μαθητές που δεν ήταν καλοί. Άρα, η πολιτική αρετή , όπως την ονομάζει ο Σωκράτης , ή η ευβουλία κατά τον Πρωταγόρα δεν είναι διδακτή.</a:t>
            </a:r>
          </a:p>
          <a:p>
            <a:pPr marL="0" indent="0">
              <a:buNone/>
            </a:pPr>
            <a:r>
              <a:rPr lang="el-GR" dirty="0"/>
              <a:t>  </a:t>
            </a:r>
          </a:p>
        </p:txBody>
      </p:sp>
    </p:spTree>
    <p:extLst>
      <p:ext uri="{BB962C8B-B14F-4D97-AF65-F5344CB8AC3E}">
        <p14:creationId xmlns:p14="http://schemas.microsoft.com/office/powerpoint/2010/main" xmlns="" val="4057069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60A4023-1559-4CF4-812E-EC4C663C5AAA}"/>
              </a:ext>
            </a:extLst>
          </p:cNvPr>
          <p:cNvSpPr>
            <a:spLocks noGrp="1"/>
          </p:cNvSpPr>
          <p:nvPr>
            <p:ph type="title"/>
          </p:nvPr>
        </p:nvSpPr>
        <p:spPr/>
        <p:txBody>
          <a:bodyPr/>
          <a:lstStyle/>
          <a:p>
            <a:r>
              <a:rPr lang="el-GR" dirty="0"/>
              <a:t>Ο ΠΡΩΤΑΓΟΡΑΣ ΑΝΑΙΡΕΙ ΤΙΣ ΑΜΦΙΒΟΛΙΕΣ ΤΟΥ ΣΩΚΡΑΤΗ ΓΙΑ ΤΟ ΔΙΔΑΚΤΟ ΤΗΣ ΑΡΕΤΗΣ</a:t>
            </a:r>
          </a:p>
        </p:txBody>
      </p:sp>
      <p:sp>
        <p:nvSpPr>
          <p:cNvPr id="3" name="Θέση περιεχομένου 2">
            <a:extLst>
              <a:ext uri="{FF2B5EF4-FFF2-40B4-BE49-F238E27FC236}">
                <a16:creationId xmlns:a16="http://schemas.microsoft.com/office/drawing/2014/main" xmlns="" id="{BFFDB070-E661-4B1A-88D7-85AD7E80BC6A}"/>
              </a:ext>
            </a:extLst>
          </p:cNvPr>
          <p:cNvSpPr>
            <a:spLocks noGrp="1"/>
          </p:cNvSpPr>
          <p:nvPr>
            <p:ph idx="1"/>
          </p:nvPr>
        </p:nvSpPr>
        <p:spPr/>
        <p:txBody>
          <a:bodyPr/>
          <a:lstStyle/>
          <a:p>
            <a:r>
              <a:rPr lang="el-GR" dirty="0"/>
              <a:t>ΠΡΩΤΑΓΟΡΑΣ </a:t>
            </a:r>
            <a:r>
              <a:rPr lang="en-US" dirty="0"/>
              <a:t>:</a:t>
            </a:r>
            <a:r>
              <a:rPr lang="el-GR" dirty="0"/>
              <a:t> Ο μεγάλος λόγος του χωρίζεται σε δύο μέρη. Το πρώτο είναι ένας </a:t>
            </a:r>
            <a:r>
              <a:rPr lang="el-GR" dirty="0">
                <a:solidFill>
                  <a:srgbClr val="FFC000"/>
                </a:solidFill>
              </a:rPr>
              <a:t>μύθος</a:t>
            </a:r>
            <a:r>
              <a:rPr lang="el-GR" dirty="0"/>
              <a:t> με τον οποίο υποστηρίζει ότι όλοι οι πολίτες διαθέτουν δικαιοσύνη και λογική και μπορούν να συμμετέχουν στα πολιτικά πράγματα. Και το δεύτερο είναι με </a:t>
            </a:r>
            <a:r>
              <a:rPr lang="el-GR" dirty="0">
                <a:solidFill>
                  <a:srgbClr val="FFC000"/>
                </a:solidFill>
              </a:rPr>
              <a:t>λογικά επιχειρήματα </a:t>
            </a:r>
            <a:r>
              <a:rPr lang="el-GR" dirty="0"/>
              <a:t>όπου τεκμηριώνει την άποψή του λέγοντας πως χωρίς δικαιοσύνη , σωφροσύνη κ.λπ. δεν υπάρχουν ανθρώπινες κοινωνίες.</a:t>
            </a:r>
          </a:p>
        </p:txBody>
      </p:sp>
    </p:spTree>
    <p:extLst>
      <p:ext uri="{BB962C8B-B14F-4D97-AF65-F5344CB8AC3E}">
        <p14:creationId xmlns:p14="http://schemas.microsoft.com/office/powerpoint/2010/main" xmlns="" val="4050322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86CF13F-1602-4B8C-ABB9-DF77022D0936}"/>
              </a:ext>
            </a:extLst>
          </p:cNvPr>
          <p:cNvSpPr>
            <a:spLocks noGrp="1"/>
          </p:cNvSpPr>
          <p:nvPr>
            <p:ph type="title"/>
          </p:nvPr>
        </p:nvSpPr>
        <p:spPr/>
        <p:txBody>
          <a:bodyPr/>
          <a:lstStyle/>
          <a:p>
            <a:r>
              <a:rPr lang="el-GR" dirty="0"/>
              <a:t>ΕΡΩΤΗΣΕΙΣ ΣΩΚΡΑΤΗ ΠΡΟΣ ΠΡΩΤΑΓΟΡΑ</a:t>
            </a:r>
          </a:p>
        </p:txBody>
      </p:sp>
      <p:sp>
        <p:nvSpPr>
          <p:cNvPr id="3" name="Θέση περιεχομένου 2">
            <a:extLst>
              <a:ext uri="{FF2B5EF4-FFF2-40B4-BE49-F238E27FC236}">
                <a16:creationId xmlns:a16="http://schemas.microsoft.com/office/drawing/2014/main" xmlns="" id="{4AC1C475-7035-4ED0-BFD6-D9124DD8252C}"/>
              </a:ext>
            </a:extLst>
          </p:cNvPr>
          <p:cNvSpPr>
            <a:spLocks noGrp="1"/>
          </p:cNvSpPr>
          <p:nvPr>
            <p:ph idx="1"/>
          </p:nvPr>
        </p:nvSpPr>
        <p:spPr/>
        <p:txBody>
          <a:bodyPr/>
          <a:lstStyle/>
          <a:p>
            <a:r>
              <a:rPr lang="el-GR" dirty="0"/>
              <a:t>Η αρετή είναι το ίδιο πράγμα με την δικαιοσύνη και την αιδώ</a:t>
            </a:r>
            <a:r>
              <a:rPr lang="en-US" dirty="0"/>
              <a:t>;</a:t>
            </a:r>
            <a:endParaRPr lang="el-GR" dirty="0"/>
          </a:p>
          <a:p>
            <a:r>
              <a:rPr lang="el-GR" dirty="0"/>
              <a:t>Η δικαιοσύνη , η σωφροσύνη , η ανδρεία κ.λπ. είναι μέρη της αρετής, η οποία είναι μία και αδιαίρετη</a:t>
            </a:r>
            <a:r>
              <a:rPr lang="en-US" dirty="0"/>
              <a:t>;</a:t>
            </a:r>
            <a:endParaRPr lang="el-GR" dirty="0"/>
          </a:p>
          <a:p>
            <a:r>
              <a:rPr lang="el-GR" dirty="0"/>
              <a:t>Μπορεί κάποιος να έχει ένα μέρος της αρετής χωρίς να έχει κάποιο άλλο</a:t>
            </a:r>
            <a:r>
              <a:rPr lang="en-US" dirty="0"/>
              <a:t>;</a:t>
            </a:r>
            <a:r>
              <a:rPr lang="el-GR" dirty="0"/>
              <a:t> ( ο Σωκράτης ισχυρίζεται ότι δεν μπορεί να είναι διαφορετικές έννοιες ο σεβασμός στους νόμους και η δικαιοσύνη και δεν μπορεί να υπάρχει το ένα χωρίς το άλλο.)</a:t>
            </a:r>
          </a:p>
          <a:p>
            <a:r>
              <a:rPr lang="el-GR" dirty="0"/>
              <a:t>Μήπως η σωφροσύνη σημαίνει να σκέφτεται κανείς το προσωπικό του καλό και όφελος</a:t>
            </a:r>
            <a:r>
              <a:rPr lang="en-US" dirty="0"/>
              <a:t>;</a:t>
            </a:r>
            <a:endParaRPr lang="el-GR" dirty="0"/>
          </a:p>
        </p:txBody>
      </p:sp>
    </p:spTree>
    <p:extLst>
      <p:ext uri="{BB962C8B-B14F-4D97-AF65-F5344CB8AC3E}">
        <p14:creationId xmlns:p14="http://schemas.microsoft.com/office/powerpoint/2010/main" xmlns="" val="2729589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74E2F72-6ECB-483D-84BB-46A092353A99}"/>
              </a:ext>
            </a:extLst>
          </p:cNvPr>
          <p:cNvSpPr>
            <a:spLocks noGrp="1"/>
          </p:cNvSpPr>
          <p:nvPr>
            <p:ph type="title"/>
          </p:nvPr>
        </p:nvSpPr>
        <p:spPr/>
        <p:txBody>
          <a:bodyPr/>
          <a:lstStyle/>
          <a:p>
            <a:r>
              <a:rPr lang="el-GR" dirty="0"/>
              <a:t>ΑΠΟΨΕΙΣ  ΣΥΝΟΜΙΛΗΤΩΝ </a:t>
            </a:r>
          </a:p>
        </p:txBody>
      </p:sp>
      <p:sp>
        <p:nvSpPr>
          <p:cNvPr id="3" name="Θέση περιεχομένου 2">
            <a:extLst>
              <a:ext uri="{FF2B5EF4-FFF2-40B4-BE49-F238E27FC236}">
                <a16:creationId xmlns:a16="http://schemas.microsoft.com/office/drawing/2014/main" xmlns="" id="{97292929-62EA-43F1-B94D-233B4E0C8587}"/>
              </a:ext>
            </a:extLst>
          </p:cNvPr>
          <p:cNvSpPr>
            <a:spLocks noGrp="1"/>
          </p:cNvSpPr>
          <p:nvPr>
            <p:ph idx="1"/>
          </p:nvPr>
        </p:nvSpPr>
        <p:spPr/>
        <p:txBody>
          <a:bodyPr/>
          <a:lstStyle/>
          <a:p>
            <a:r>
              <a:rPr lang="el-GR" dirty="0"/>
              <a:t>Ο Πρωταγόρας ασπάζεται την σχετικότητα της αρετής. Μιλάει με γενικόλογα και αοριστολογικά. Αυτό είναι φανερό από την χρήση του μύθου που αναφέρει ως βασικό αποδεικτικό στοιχείο της θέσης του και όχι ως ένα επιπλέον τεκμήριο.</a:t>
            </a:r>
          </a:p>
          <a:p>
            <a:r>
              <a:rPr lang="el-GR" dirty="0"/>
              <a:t>Ο Σωκράτης αναζητά μία αλήθεια γενική, καθολική και απόλυτη. Ωστόσο, η σωκρατική-πλατωνική θέση για την αρετή μένει ανολοκλήρωτη στον διάλογο αυτό και θα ολοκληρωθεί στην ΄Πολιτεία’ του Πλάτωνα.</a:t>
            </a:r>
          </a:p>
          <a:p>
            <a:endParaRPr lang="el-GR" dirty="0"/>
          </a:p>
        </p:txBody>
      </p:sp>
    </p:spTree>
    <p:extLst>
      <p:ext uri="{BB962C8B-B14F-4D97-AF65-F5344CB8AC3E}">
        <p14:creationId xmlns:p14="http://schemas.microsoft.com/office/powerpoint/2010/main" xmlns="" val="1380410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D2E1316-FBDD-42A7-80C0-95C682D227BE}"/>
              </a:ext>
            </a:extLst>
          </p:cNvPr>
          <p:cNvSpPr>
            <a:spLocks noGrp="1"/>
          </p:cNvSpPr>
          <p:nvPr>
            <p:ph type="title"/>
          </p:nvPr>
        </p:nvSpPr>
        <p:spPr/>
        <p:txBody>
          <a:bodyPr/>
          <a:lstStyle/>
          <a:p>
            <a:r>
              <a:rPr lang="el-GR" dirty="0"/>
              <a:t>ΕΥΒΟΥΛΙΑ</a:t>
            </a:r>
          </a:p>
        </p:txBody>
      </p:sp>
      <p:sp>
        <p:nvSpPr>
          <p:cNvPr id="3" name="Θέση περιεχομένου 2">
            <a:extLst>
              <a:ext uri="{FF2B5EF4-FFF2-40B4-BE49-F238E27FC236}">
                <a16:creationId xmlns:a16="http://schemas.microsoft.com/office/drawing/2014/main" xmlns="" id="{6AE68D09-7E53-470D-BFFE-84F81B00F025}"/>
              </a:ext>
            </a:extLst>
          </p:cNvPr>
          <p:cNvSpPr>
            <a:spLocks noGrp="1"/>
          </p:cNvSpPr>
          <p:nvPr>
            <p:ph idx="1"/>
          </p:nvPr>
        </p:nvSpPr>
        <p:spPr/>
        <p:txBody>
          <a:bodyPr/>
          <a:lstStyle/>
          <a:p>
            <a:r>
              <a:rPr lang="el-GR" dirty="0"/>
              <a:t>Ο Πρωταγόρας ισχυρίζεται πως διδάσκει την ευβουλία δηλαδή την σωστή σκέψη και λήψη αποφάσεων που αφορούν τόσο την ιδιωτική ζωή, πώς δηλαδή να διαχειρίζεται σωστά κάποιος θέματα που σχετίζονται με τα του οίκου του, όσο και την δημόσια ,που αφορούν θέματα της πόλεως.</a:t>
            </a:r>
          </a:p>
          <a:p>
            <a:r>
              <a:rPr lang="el-GR" dirty="0"/>
              <a:t>Δέχεται την άποψη του Σωκράτη ότι η ευβουλία είναι η πολιτική αρετή, δηλαδή η πολιτική τέχνη.</a:t>
            </a:r>
          </a:p>
          <a:p>
            <a:endParaRPr lang="el-GR" dirty="0"/>
          </a:p>
          <a:p>
            <a:endParaRPr lang="el-GR" dirty="0"/>
          </a:p>
        </p:txBody>
      </p:sp>
    </p:spTree>
    <p:extLst>
      <p:ext uri="{BB962C8B-B14F-4D97-AF65-F5344CB8AC3E}">
        <p14:creationId xmlns:p14="http://schemas.microsoft.com/office/powerpoint/2010/main" xmlns="" val="3275770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8494A92-F128-46CF-AC4E-7C2C947B31DD}"/>
              </a:ext>
            </a:extLst>
          </p:cNvPr>
          <p:cNvSpPr>
            <a:spLocks noGrp="1"/>
          </p:cNvSpPr>
          <p:nvPr>
            <p:ph type="title"/>
          </p:nvPr>
        </p:nvSpPr>
        <p:spPr/>
        <p:txBody>
          <a:bodyPr/>
          <a:lstStyle/>
          <a:p>
            <a:r>
              <a:rPr lang="el-GR" dirty="0"/>
              <a:t>ΠΟΛΙΤΙΚΗ ΤΕΧΝΗ </a:t>
            </a:r>
          </a:p>
        </p:txBody>
      </p:sp>
      <p:sp>
        <p:nvSpPr>
          <p:cNvPr id="3" name="Θέση περιεχομένου 2">
            <a:extLst>
              <a:ext uri="{FF2B5EF4-FFF2-40B4-BE49-F238E27FC236}">
                <a16:creationId xmlns:a16="http://schemas.microsoft.com/office/drawing/2014/main" xmlns="" id="{B6D68077-FB44-482C-948B-5D17D5137B53}"/>
              </a:ext>
            </a:extLst>
          </p:cNvPr>
          <p:cNvSpPr>
            <a:spLocks noGrp="1"/>
          </p:cNvSpPr>
          <p:nvPr>
            <p:ph idx="1"/>
          </p:nvPr>
        </p:nvSpPr>
        <p:spPr/>
        <p:txBody>
          <a:bodyPr/>
          <a:lstStyle/>
          <a:p>
            <a:r>
              <a:rPr lang="el-GR" dirty="0"/>
              <a:t>Με τον όρο αυτό αναφερόμαστε στην ΄΄πολιτική </a:t>
            </a:r>
            <a:r>
              <a:rPr lang="el-GR" dirty="0" err="1"/>
              <a:t>άρετη</a:t>
            </a:r>
            <a:r>
              <a:rPr lang="el-GR" dirty="0"/>
              <a:t>΄΄ ή την ΄΄ανδρός αρετή΄΄, που είναι η σωστή συμπεριφορά του ατόμου στα πλαίσια της πόλης τόσο στον ιδιωτικό, όσο και στον δημόσιο βίο που θα ωφελήσει στην ευδαιμονία του.</a:t>
            </a:r>
          </a:p>
          <a:p>
            <a:r>
              <a:rPr lang="el-GR" dirty="0"/>
              <a:t>Με τον όρο αυτό ο Σωκράτης υπονοεί μία επιπλέον σημασία που έχει η λέξη πέραν της ευρηματικότητας και της επινόησης ,ως πανουργία και απάτη.( η μεθοδολογία που ακολουθεί ο Σωκράτης είναι η </a:t>
            </a:r>
            <a:r>
              <a:rPr lang="el-GR" dirty="0">
                <a:solidFill>
                  <a:srgbClr val="FF0000"/>
                </a:solidFill>
              </a:rPr>
              <a:t>μαιευτική μέθοδος </a:t>
            </a:r>
            <a:r>
              <a:rPr lang="el-GR" dirty="0"/>
              <a:t>κατά την οποία , με κατάλληλες ερωτήσεις, οδηγεί τον συνομιλητή του στην ΄΄γέννηση΄΄ ιδεών και απόψεων που αυτός θέλει.)</a:t>
            </a:r>
          </a:p>
        </p:txBody>
      </p:sp>
    </p:spTree>
    <p:extLst>
      <p:ext uri="{BB962C8B-B14F-4D97-AF65-F5344CB8AC3E}">
        <p14:creationId xmlns:p14="http://schemas.microsoft.com/office/powerpoint/2010/main" xmlns="" val="230208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4B8C3CA-A15D-45E1-9404-CD617019A794}"/>
              </a:ext>
            </a:extLst>
          </p:cNvPr>
          <p:cNvSpPr>
            <a:spLocks noGrp="1"/>
          </p:cNvSpPr>
          <p:nvPr>
            <p:ph type="title"/>
          </p:nvPr>
        </p:nvSpPr>
        <p:spPr/>
        <p:txBody>
          <a:bodyPr/>
          <a:lstStyle/>
          <a:p>
            <a:r>
              <a:rPr lang="el-GR" dirty="0"/>
              <a:t>ΜΥΘΟΣ</a:t>
            </a:r>
          </a:p>
        </p:txBody>
      </p:sp>
      <p:sp>
        <p:nvSpPr>
          <p:cNvPr id="3" name="Θέση περιεχομένου 2">
            <a:extLst>
              <a:ext uri="{FF2B5EF4-FFF2-40B4-BE49-F238E27FC236}">
                <a16:creationId xmlns:a16="http://schemas.microsoft.com/office/drawing/2014/main" xmlns="" id="{8F879E22-18F5-44CD-8AEF-F773B2C88D24}"/>
              </a:ext>
            </a:extLst>
          </p:cNvPr>
          <p:cNvSpPr>
            <a:spLocks noGrp="1"/>
          </p:cNvSpPr>
          <p:nvPr>
            <p:ph idx="1"/>
          </p:nvPr>
        </p:nvSpPr>
        <p:spPr>
          <a:xfrm>
            <a:off x="838200" y="1544271"/>
            <a:ext cx="10515600" cy="4351338"/>
          </a:xfrm>
        </p:spPr>
        <p:txBody>
          <a:bodyPr>
            <a:normAutofit fontScale="62500" lnSpcReduction="20000"/>
          </a:bodyPr>
          <a:lstStyle/>
          <a:p>
            <a:r>
              <a:rPr lang="el-GR" dirty="0"/>
              <a:t>Αρχή της </a:t>
            </a:r>
            <a:r>
              <a:rPr lang="el-GR" dirty="0">
                <a:solidFill>
                  <a:schemeClr val="accent1"/>
                </a:solidFill>
              </a:rPr>
              <a:t>δημιουργίας του ανθρώπου </a:t>
            </a:r>
            <a:r>
              <a:rPr lang="el-GR" dirty="0"/>
              <a:t>και όλων των ζωντανών πλασμάτων(διαμοιρασμός ικανοτήτων από Προμηθέα και Επιμηθέα).</a:t>
            </a:r>
          </a:p>
          <a:p>
            <a:r>
              <a:rPr lang="el-GR" dirty="0"/>
              <a:t>Η </a:t>
            </a:r>
            <a:r>
              <a:rPr lang="el-GR" dirty="0">
                <a:solidFill>
                  <a:schemeClr val="accent1"/>
                </a:solidFill>
              </a:rPr>
              <a:t>κλοπή της φωτιάς</a:t>
            </a:r>
            <a:r>
              <a:rPr lang="el-GR" dirty="0"/>
              <a:t>(</a:t>
            </a:r>
            <a:r>
              <a:rPr lang="el-GR" dirty="0" err="1"/>
              <a:t>πυρί</a:t>
            </a:r>
            <a:r>
              <a:rPr lang="el-GR" dirty="0"/>
              <a:t>) και των </a:t>
            </a:r>
            <a:r>
              <a:rPr lang="el-GR" dirty="0">
                <a:solidFill>
                  <a:schemeClr val="accent1"/>
                </a:solidFill>
              </a:rPr>
              <a:t>τεχνικών γνώσεων</a:t>
            </a:r>
            <a:r>
              <a:rPr lang="el-GR" dirty="0"/>
              <a:t>( </a:t>
            </a:r>
            <a:r>
              <a:rPr lang="el-GR" dirty="0" err="1"/>
              <a:t>έντεχνον</a:t>
            </a:r>
            <a:r>
              <a:rPr lang="el-GR" dirty="0"/>
              <a:t> </a:t>
            </a:r>
            <a:r>
              <a:rPr lang="el-GR" dirty="0" err="1"/>
              <a:t>σοφίαν</a:t>
            </a:r>
            <a:r>
              <a:rPr lang="el-GR" dirty="0"/>
              <a:t>) από τον Ήφαιστο και την Αθηνά και η προσφορά τους στους ανθρώπους. Έτσι δημιούργησαν πολιτισμό, όχι όμως οργανωμένες κοινωνίες.</a:t>
            </a:r>
          </a:p>
          <a:p>
            <a:r>
              <a:rPr lang="el-GR" dirty="0"/>
              <a:t>Η </a:t>
            </a:r>
            <a:r>
              <a:rPr lang="el-GR" dirty="0">
                <a:solidFill>
                  <a:schemeClr val="accent1"/>
                </a:solidFill>
              </a:rPr>
              <a:t>πολιτική αρετή </a:t>
            </a:r>
            <a:r>
              <a:rPr lang="el-GR" dirty="0"/>
              <a:t>, κοινό δώρο του Δία στους ανθρώπους , απαραίτητη ιδιότητα για την συγκρότηση κοινωνιών. Δημιουργήθηκαν πόλεις όμως για να μην αφανιστούν ο Δίας πρόσφερε σε όλους τους ανθρώπους την δικαιοσύνη (δίκην) και τον σεβασμό (αιδώ).</a:t>
            </a:r>
          </a:p>
          <a:p>
            <a:r>
              <a:rPr lang="el-GR" dirty="0"/>
              <a:t>Η πολιτική αρετή ως </a:t>
            </a:r>
            <a:r>
              <a:rPr lang="el-GR" dirty="0">
                <a:solidFill>
                  <a:schemeClr val="accent1"/>
                </a:solidFill>
              </a:rPr>
              <a:t>κοινή και φυσική ιδιότητα όλων των ανθρώπων </a:t>
            </a:r>
            <a:r>
              <a:rPr lang="el-GR" dirty="0" err="1"/>
              <a:t>γι΄αυτό</a:t>
            </a:r>
            <a:r>
              <a:rPr lang="el-GR" dirty="0"/>
              <a:t> τον λόγο τιμωρούνται όσοι διαπράττουν ασέβεια και αδικία. Εν αντιθέσει οι φυσικές ιδιότητες των ανθρώπων δεν μπορούν να τιμωρηθούν. Άρα η πολιτική αρετή διδάσκεται και είναι επίκτητη ιδιότητα. Αναφέρονται και τα απαραίτητα συστατικά στοιχεία της εκπαίδευσης που είναι η επιμέλεια , η άσκηση και η διδαχή.</a:t>
            </a:r>
          </a:p>
          <a:p>
            <a:r>
              <a:rPr lang="el-GR" dirty="0"/>
              <a:t>Η </a:t>
            </a:r>
            <a:r>
              <a:rPr lang="el-GR" dirty="0">
                <a:solidFill>
                  <a:schemeClr val="accent1"/>
                </a:solidFill>
              </a:rPr>
              <a:t>παιδευτική σημασία της τιμωρίας ως απόδειξη του διδακτού της αρετής</a:t>
            </a:r>
            <a:r>
              <a:rPr lang="el-GR" dirty="0"/>
              <a:t>. Οι άνθρωποι τιμωρούν για να σωφρονιστεί και να βελτιωθεί ο δράστης και για να παραδειγματιστούν οι υπόλοιποι και έτσι καταλήγει ότι η αρετή είναι κάτι που διδάσκεται και ο καθένας μπορεί να έχει λόγο για τα πολιτικά ζητήματα. Μάλιστα υπάρχουν και δύο ειδών ποινές, οι ιδιωτικές και οι δημόσιες.</a:t>
            </a:r>
          </a:p>
          <a:p>
            <a:r>
              <a:rPr lang="el-GR" dirty="0"/>
              <a:t>Η </a:t>
            </a:r>
            <a:r>
              <a:rPr lang="el-GR" dirty="0">
                <a:solidFill>
                  <a:schemeClr val="accent1"/>
                </a:solidFill>
              </a:rPr>
              <a:t>διδασκαλία της αρετής από την οικογένεια και την κοινωνία</a:t>
            </a:r>
            <a:r>
              <a:rPr lang="el-GR" dirty="0"/>
              <a:t>. Οι ενάρετοι άνδρες βεβαίως και ενδιαφέρονται να μεταδώσουν την πολιτική αρετή στα παιδία τους , αλλιώς κινδυνεύουν με την εσχάτη των ποινών. Η δια βίου εκπαίδευση των Αθηναίων.</a:t>
            </a:r>
          </a:p>
          <a:p>
            <a:endParaRPr lang="el-GR" dirty="0"/>
          </a:p>
          <a:p>
            <a:endParaRPr lang="el-GR" dirty="0">
              <a:solidFill>
                <a:schemeClr val="accent1"/>
              </a:solidFill>
            </a:endParaRPr>
          </a:p>
        </p:txBody>
      </p:sp>
    </p:spTree>
    <p:extLst>
      <p:ext uri="{BB962C8B-B14F-4D97-AF65-F5344CB8AC3E}">
        <p14:creationId xmlns:p14="http://schemas.microsoft.com/office/powerpoint/2010/main" xmlns="" val="2249433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586BA44-651A-434F-9C8D-76ED63EBC5DD}"/>
              </a:ext>
            </a:extLst>
          </p:cNvPr>
          <p:cNvSpPr>
            <a:spLocks noGrp="1"/>
          </p:cNvSpPr>
          <p:nvPr>
            <p:ph type="title"/>
          </p:nvPr>
        </p:nvSpPr>
        <p:spPr/>
        <p:txBody>
          <a:bodyPr/>
          <a:lstStyle/>
          <a:p>
            <a:r>
              <a:rPr lang="el-GR" dirty="0"/>
              <a:t>ΑΠΑΝΤΗΣΕΙΣ ΠΡΩΤΑΓΟΡΑ ΣΤΗΝ ΕΠΙΧΕΙΡΗΜΑΤΟΛΟΓΙΑ ΤΟΥ ΣΩΚΡΑΤΗ</a:t>
            </a:r>
          </a:p>
        </p:txBody>
      </p:sp>
      <p:sp>
        <p:nvSpPr>
          <p:cNvPr id="3" name="Θέση περιεχομένου 2">
            <a:extLst>
              <a:ext uri="{FF2B5EF4-FFF2-40B4-BE49-F238E27FC236}">
                <a16:creationId xmlns:a16="http://schemas.microsoft.com/office/drawing/2014/main" xmlns="" id="{C6627830-D99B-4099-9ADB-4EEDCB3B6C37}"/>
              </a:ext>
            </a:extLst>
          </p:cNvPr>
          <p:cNvSpPr>
            <a:spLocks noGrp="1"/>
          </p:cNvSpPr>
          <p:nvPr>
            <p:ph idx="1"/>
          </p:nvPr>
        </p:nvSpPr>
        <p:spPr/>
        <p:txBody>
          <a:bodyPr/>
          <a:lstStyle/>
          <a:p>
            <a:r>
              <a:rPr lang="el-GR" dirty="0"/>
              <a:t>Ο Πρωταγόρας απαντάει στον Σωκράτη με ανάλογο παράδειγμα που αφορά την συμπεριφορά των Αθηναίων και αποδεικνύει το διδακτό της αρετής.</a:t>
            </a:r>
          </a:p>
          <a:p>
            <a:r>
              <a:rPr lang="el-GR" dirty="0"/>
              <a:t>Δέχεται την άποψη του Σωκράτη ότι οι Αθηναίοι είναι σοφοί και επισημαίνει ότι εφόσον οι ίδιοι πιστεύουν στην διδαχή της τότε αυτή είναι μία άποψη που δύσκολα αμφισβητείται.</a:t>
            </a:r>
          </a:p>
          <a:p>
            <a:r>
              <a:rPr lang="el-GR" dirty="0"/>
              <a:t>Στις ενότητες 4 και 5 μας αποδεικνύει ότι η πολιτική αρετή υπάρχει σε όλους τους ανθρώπους και στις ενότητες 5 και 6 μας αποδεικνύει ότι η αρετή είναι διδακτή.</a:t>
            </a:r>
          </a:p>
        </p:txBody>
      </p:sp>
    </p:spTree>
    <p:extLst>
      <p:ext uri="{BB962C8B-B14F-4D97-AF65-F5344CB8AC3E}">
        <p14:creationId xmlns:p14="http://schemas.microsoft.com/office/powerpoint/2010/main" xmlns="" val="185912209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517</TotalTime>
  <Words>1059</Words>
  <Application>Microsoft Office PowerPoint</Application>
  <PresentationFormat>Προσαρμογή</PresentationFormat>
  <Paragraphs>46</Paragraphs>
  <Slides>11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Θέμα του Office</vt:lpstr>
      <vt:lpstr>ΠΛΑΤΩΝΟΣ</vt:lpstr>
      <vt:lpstr>Η ΘΕΣΗ ΤΟΥ ΣΩΚΡΑΤΗ ΚΑΙ ΤΑ ΕΠΙΧΕΙΡΗΜΑΤΑ ΠΟΥ ΠΡΟΒΑΛΛΕΙ.</vt:lpstr>
      <vt:lpstr>Ο ΠΡΩΤΑΓΟΡΑΣ ΑΝΑΙΡΕΙ ΤΙΣ ΑΜΦΙΒΟΛΙΕΣ ΤΟΥ ΣΩΚΡΑΤΗ ΓΙΑ ΤΟ ΔΙΔΑΚΤΟ ΤΗΣ ΑΡΕΤΗΣ</vt:lpstr>
      <vt:lpstr>ΕΡΩΤΗΣΕΙΣ ΣΩΚΡΑΤΗ ΠΡΟΣ ΠΡΩΤΑΓΟΡΑ</vt:lpstr>
      <vt:lpstr>ΑΠΟΨΕΙΣ  ΣΥΝΟΜΙΛΗΤΩΝ </vt:lpstr>
      <vt:lpstr>ΕΥΒΟΥΛΙΑ</vt:lpstr>
      <vt:lpstr>ΠΟΛΙΤΙΚΗ ΤΕΧΝΗ </vt:lpstr>
      <vt:lpstr>ΜΥΘΟΣ</vt:lpstr>
      <vt:lpstr>ΑΠΑΝΤΗΣΕΙΣ ΠΡΩΤΑΓΟΡΑ ΣΤΗΝ ΕΠΙΧΕΙΡΗΜΑΤΟΛΟΓΙΑ ΤΟΥ ΣΩΚΡΑΤΗ</vt:lpstr>
      <vt:lpstr>ΑΙΔΩΣ ΚΑΙ ΔΙΚΗ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ΠΛΑΤΩΝΟΣ</dc:title>
  <dc:creator>ΚΟΡΔΕΛΑΚΟΥ ΕΛΕΝΗ</dc:creator>
  <cp:lastModifiedBy>eleni</cp:lastModifiedBy>
  <cp:revision>25</cp:revision>
  <dcterms:created xsi:type="dcterms:W3CDTF">2021-03-17T14:16:54Z</dcterms:created>
  <dcterms:modified xsi:type="dcterms:W3CDTF">2021-03-18T09:40:49Z</dcterms:modified>
</cp:coreProperties>
</file>