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ichardson" userId="b12f1a219faba2ab" providerId="LiveId" clId="{EFE6F230-9950-4009-B5B4-879BB5668AD3}"/>
    <pc:docChg chg="modSld">
      <pc:chgData name="Daniel Richardson" userId="b12f1a219faba2ab" providerId="LiveId" clId="{EFE6F230-9950-4009-B5B4-879BB5668AD3}" dt="2023-03-26T09:34:59.276" v="91" actId="20577"/>
      <pc:docMkLst>
        <pc:docMk/>
      </pc:docMkLst>
      <pc:sldChg chg="modSp mod">
        <pc:chgData name="Daniel Richardson" userId="b12f1a219faba2ab" providerId="LiveId" clId="{EFE6F230-9950-4009-B5B4-879BB5668AD3}" dt="2023-03-26T09:34:59.276" v="91" actId="20577"/>
        <pc:sldMkLst>
          <pc:docMk/>
          <pc:sldMk cId="3109935466" sldId="259"/>
        </pc:sldMkLst>
        <pc:spChg chg="mod">
          <ac:chgData name="Daniel Richardson" userId="b12f1a219faba2ab" providerId="LiveId" clId="{EFE6F230-9950-4009-B5B4-879BB5668AD3}" dt="2023-03-26T09:34:59.276" v="91" actId="20577"/>
          <ac:spMkLst>
            <pc:docMk/>
            <pc:sldMk cId="3109935466" sldId="259"/>
            <ac:spMk id="3" creationId="{C1305108-5C50-4266-BB03-9C736F04E593}"/>
          </ac:spMkLst>
        </pc:spChg>
      </pc:sldChg>
    </pc:docChg>
  </pc:docChgLst>
  <pc:docChgLst>
    <pc:chgData name="Daniel Richardson" userId="b12f1a219faba2ab" providerId="LiveId" clId="{F8712FA9-7C5D-4998-931B-FE78F5A035DE}"/>
    <pc:docChg chg="undo custSel modSld">
      <pc:chgData name="Daniel Richardson" userId="b12f1a219faba2ab" providerId="LiveId" clId="{F8712FA9-7C5D-4998-931B-FE78F5A035DE}" dt="2022-07-10T10:02:47.590" v="607" actId="20577"/>
      <pc:docMkLst>
        <pc:docMk/>
      </pc:docMkLst>
      <pc:sldChg chg="modSp mod">
        <pc:chgData name="Daniel Richardson" userId="b12f1a219faba2ab" providerId="LiveId" clId="{F8712FA9-7C5D-4998-931B-FE78F5A035DE}" dt="2022-06-27T11:47:16.312" v="111" actId="20577"/>
        <pc:sldMkLst>
          <pc:docMk/>
          <pc:sldMk cId="1617254205" sldId="257"/>
        </pc:sldMkLst>
        <pc:spChg chg="mod">
          <ac:chgData name="Daniel Richardson" userId="b12f1a219faba2ab" providerId="LiveId" clId="{F8712FA9-7C5D-4998-931B-FE78F5A035DE}" dt="2022-06-27T11:47:16.312" v="111" actId="20577"/>
          <ac:spMkLst>
            <pc:docMk/>
            <pc:sldMk cId="1617254205" sldId="257"/>
            <ac:spMk id="5" creationId="{9A2A7E62-8AB3-4F0D-8834-2D6F92D7569C}"/>
          </ac:spMkLst>
        </pc:spChg>
      </pc:sldChg>
      <pc:sldChg chg="modSp mod">
        <pc:chgData name="Daniel Richardson" userId="b12f1a219faba2ab" providerId="LiveId" clId="{F8712FA9-7C5D-4998-931B-FE78F5A035DE}" dt="2022-07-10T10:02:47.590" v="607" actId="20577"/>
        <pc:sldMkLst>
          <pc:docMk/>
          <pc:sldMk cId="3471469690" sldId="258"/>
        </pc:sldMkLst>
        <pc:spChg chg="mod">
          <ac:chgData name="Daniel Richardson" userId="b12f1a219faba2ab" providerId="LiveId" clId="{F8712FA9-7C5D-4998-931B-FE78F5A035DE}" dt="2022-07-10T10:02:47.590" v="607" actId="20577"/>
          <ac:spMkLst>
            <pc:docMk/>
            <pc:sldMk cId="3471469690" sldId="258"/>
            <ac:spMk id="3" creationId="{C1305108-5C50-4266-BB03-9C736F04E593}"/>
          </ac:spMkLst>
        </pc:spChg>
      </pc:sldChg>
      <pc:sldChg chg="modSp mod">
        <pc:chgData name="Daniel Richardson" userId="b12f1a219faba2ab" providerId="LiveId" clId="{F8712FA9-7C5D-4998-931B-FE78F5A035DE}" dt="2022-07-08T14:09:33.253" v="466" actId="20577"/>
        <pc:sldMkLst>
          <pc:docMk/>
          <pc:sldMk cId="3109935466" sldId="259"/>
        </pc:sldMkLst>
        <pc:spChg chg="mod">
          <ac:chgData name="Daniel Richardson" userId="b12f1a219faba2ab" providerId="LiveId" clId="{F8712FA9-7C5D-4998-931B-FE78F5A035DE}" dt="2022-07-08T14:09:33.253" v="466" actId="20577"/>
          <ac:spMkLst>
            <pc:docMk/>
            <pc:sldMk cId="3109935466" sldId="259"/>
            <ac:spMk id="3" creationId="{C1305108-5C50-4266-BB03-9C736F04E593}"/>
          </ac:spMkLst>
        </pc:spChg>
      </pc:sldChg>
      <pc:sldChg chg="modSp mod">
        <pc:chgData name="Daniel Richardson" userId="b12f1a219faba2ab" providerId="LiveId" clId="{F8712FA9-7C5D-4998-931B-FE78F5A035DE}" dt="2022-07-08T14:10:39.344" v="603" actId="20577"/>
        <pc:sldMkLst>
          <pc:docMk/>
          <pc:sldMk cId="447527308" sldId="260"/>
        </pc:sldMkLst>
        <pc:spChg chg="mod">
          <ac:chgData name="Daniel Richardson" userId="b12f1a219faba2ab" providerId="LiveId" clId="{F8712FA9-7C5D-4998-931B-FE78F5A035DE}" dt="2022-07-08T14:10:39.344" v="603" actId="20577"/>
          <ac:spMkLst>
            <pc:docMk/>
            <pc:sldMk cId="447527308" sldId="260"/>
            <ac:spMk id="3" creationId="{C1305108-5C50-4266-BB03-9C736F04E593}"/>
          </ac:spMkLst>
        </pc:spChg>
      </pc:sldChg>
      <pc:sldChg chg="modSp mod">
        <pc:chgData name="Daniel Richardson" userId="b12f1a219faba2ab" providerId="LiveId" clId="{F8712FA9-7C5D-4998-931B-FE78F5A035DE}" dt="2022-06-27T11:51:51.669" v="438"/>
        <pc:sldMkLst>
          <pc:docMk/>
          <pc:sldMk cId="336756002" sldId="261"/>
        </pc:sldMkLst>
        <pc:spChg chg="mod">
          <ac:chgData name="Daniel Richardson" userId="b12f1a219faba2ab" providerId="LiveId" clId="{F8712FA9-7C5D-4998-931B-FE78F5A035DE}" dt="2022-06-27T11:51:51.669" v="438"/>
          <ac:spMkLst>
            <pc:docMk/>
            <pc:sldMk cId="336756002" sldId="261"/>
            <ac:spMk id="3" creationId="{C1305108-5C50-4266-BB03-9C736F04E5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87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08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8908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482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6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365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198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886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B4FCA0A-928C-4759-9F51-DC7F1E6C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765004"/>
            <a:ext cx="10693400" cy="1373676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7EDE0C-D0F7-4653-847C-4F974F866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421467"/>
            <a:ext cx="10693400" cy="4219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760985"/>
      </p:ext>
    </p:extLst>
  </p:cSld>
  <p:clrMapOvr>
    <a:masterClrMapping/>
  </p:clrMapOvr>
  <p:transition spd="med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45396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881678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2145396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881678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AutoShape 21">
            <a:extLst>
              <a:ext uri="{FF2B5EF4-FFF2-40B4-BE49-F238E27FC236}">
                <a16:creationId xmlns:a16="http://schemas.microsoft.com/office/drawing/2014/main" id="{97E5E188-2FBB-40A8-A7E9-2104F6A41C85}"/>
              </a:ext>
            </a:extLst>
          </p:cNvPr>
          <p:cNvSpPr/>
          <p:nvPr/>
        </p:nvSpPr>
        <p:spPr>
          <a:xfrm>
            <a:off x="1" y="0"/>
            <a:ext cx="12192000" cy="409001"/>
          </a:xfrm>
          <a:prstGeom prst="rect">
            <a:avLst/>
          </a:prstGeom>
          <a:solidFill>
            <a:srgbClr val="398FFC"/>
          </a:solidFill>
        </p:spPr>
      </p:sp>
      <p:grpSp>
        <p:nvGrpSpPr>
          <p:cNvPr id="13" name="Group 8">
            <a:extLst>
              <a:ext uri="{FF2B5EF4-FFF2-40B4-BE49-F238E27FC236}">
                <a16:creationId xmlns:a16="http://schemas.microsoft.com/office/drawing/2014/main" id="{06645A21-96BC-442B-8CC7-8757088D65A0}"/>
              </a:ext>
            </a:extLst>
          </p:cNvPr>
          <p:cNvGrpSpPr/>
          <p:nvPr/>
        </p:nvGrpSpPr>
        <p:grpSpPr>
          <a:xfrm>
            <a:off x="0" y="1397749"/>
            <a:ext cx="1153641" cy="340227"/>
            <a:chOff x="0" y="0"/>
            <a:chExt cx="1722525" cy="508000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3B556B59-A3DD-4B6F-8ABC-D8077905300E}"/>
                </a:ext>
              </a:extLst>
            </p:cNvPr>
            <p:cNvSpPr/>
            <p:nvPr/>
          </p:nvSpPr>
          <p:spPr>
            <a:xfrm>
              <a:off x="0" y="49530"/>
              <a:ext cx="1722525" cy="408940"/>
            </a:xfrm>
            <a:custGeom>
              <a:avLst/>
              <a:gdLst/>
              <a:ahLst/>
              <a:cxnLst/>
              <a:rect l="l" t="t" r="r" b="b"/>
              <a:pathLst>
                <a:path w="1722525" h="408940">
                  <a:moveTo>
                    <a:pt x="1516785" y="0"/>
                  </a:moveTo>
                  <a:cubicBezTo>
                    <a:pt x="1416455" y="0"/>
                    <a:pt x="1333905" y="72390"/>
                    <a:pt x="1314855" y="166370"/>
                  </a:cubicBezTo>
                  <a:lnTo>
                    <a:pt x="0" y="166370"/>
                  </a:lnTo>
                  <a:lnTo>
                    <a:pt x="0" y="242570"/>
                  </a:lnTo>
                  <a:lnTo>
                    <a:pt x="1316125" y="242570"/>
                  </a:lnTo>
                  <a:cubicBezTo>
                    <a:pt x="1333905" y="337820"/>
                    <a:pt x="1417725" y="408940"/>
                    <a:pt x="1518055" y="408940"/>
                  </a:cubicBezTo>
                  <a:cubicBezTo>
                    <a:pt x="1631085" y="408940"/>
                    <a:pt x="1722525" y="317500"/>
                    <a:pt x="1722525" y="204470"/>
                  </a:cubicBezTo>
                  <a:cubicBezTo>
                    <a:pt x="1722525" y="91440"/>
                    <a:pt x="1631085" y="0"/>
                    <a:pt x="1516785" y="0"/>
                  </a:cubicBezTo>
                  <a:close/>
                </a:path>
              </a:pathLst>
            </a:custGeom>
            <a:solidFill>
              <a:srgbClr val="398FFC"/>
            </a:solidFill>
          </p:spPr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897B7A-AA87-457A-AFC7-3238EC192C63}"/>
              </a:ext>
            </a:extLst>
          </p:cNvPr>
          <p:cNvGrpSpPr/>
          <p:nvPr/>
        </p:nvGrpSpPr>
        <p:grpSpPr>
          <a:xfrm flipH="1">
            <a:off x="11038359" y="1398660"/>
            <a:ext cx="1153641" cy="340227"/>
            <a:chOff x="0" y="0"/>
            <a:chExt cx="1722525" cy="508000"/>
          </a:xfrm>
        </p:grpSpPr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077C3D7-8E04-47D1-A07C-2C3B7714EFF5}"/>
                </a:ext>
              </a:extLst>
            </p:cNvPr>
            <p:cNvSpPr/>
            <p:nvPr/>
          </p:nvSpPr>
          <p:spPr>
            <a:xfrm>
              <a:off x="0" y="49530"/>
              <a:ext cx="1722525" cy="408940"/>
            </a:xfrm>
            <a:custGeom>
              <a:avLst/>
              <a:gdLst/>
              <a:ahLst/>
              <a:cxnLst/>
              <a:rect l="l" t="t" r="r" b="b"/>
              <a:pathLst>
                <a:path w="1722525" h="408940">
                  <a:moveTo>
                    <a:pt x="1516785" y="0"/>
                  </a:moveTo>
                  <a:cubicBezTo>
                    <a:pt x="1416455" y="0"/>
                    <a:pt x="1333905" y="72390"/>
                    <a:pt x="1314855" y="166370"/>
                  </a:cubicBezTo>
                  <a:lnTo>
                    <a:pt x="0" y="166370"/>
                  </a:lnTo>
                  <a:lnTo>
                    <a:pt x="0" y="242570"/>
                  </a:lnTo>
                  <a:lnTo>
                    <a:pt x="1316125" y="242570"/>
                  </a:lnTo>
                  <a:cubicBezTo>
                    <a:pt x="1333905" y="337820"/>
                    <a:pt x="1417725" y="408940"/>
                    <a:pt x="1518055" y="408940"/>
                  </a:cubicBezTo>
                  <a:cubicBezTo>
                    <a:pt x="1631085" y="408940"/>
                    <a:pt x="1722525" y="317500"/>
                    <a:pt x="1722525" y="204470"/>
                  </a:cubicBezTo>
                  <a:cubicBezTo>
                    <a:pt x="1722525" y="91440"/>
                    <a:pt x="1631085" y="0"/>
                    <a:pt x="1516785" y="0"/>
                  </a:cubicBezTo>
                  <a:close/>
                </a:path>
              </a:pathLst>
            </a:custGeom>
            <a:solidFill>
              <a:srgbClr val="398FFC"/>
            </a:solidFill>
          </p:spPr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67197A9B-D1BC-4DA1-AE78-71948DF3C1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" r="-330"/>
          <a:stretch/>
        </p:blipFill>
        <p:spPr>
          <a:xfrm>
            <a:off x="10046494" y="6233151"/>
            <a:ext cx="1993106" cy="466245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6D43FD8E-179B-4C06-BBEB-812465DB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53869"/>
            <a:ext cx="10002520" cy="1450757"/>
          </a:xfrm>
        </p:spPr>
        <p:txBody>
          <a:bodyPr anchor="ctr"/>
          <a:lstStyle>
            <a:lvl1pPr marL="0"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785099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75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35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06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51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19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04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6/18/2024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5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59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325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  <p:sldLayoutId id="2147483913" r:id="rId17"/>
    <p:sldLayoutId id="2147483914" r:id="rId18"/>
    <p:sldLayoutId id="2147483670" r:id="rId19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CBC70-B697-4DF2-8E27-610EFD3B2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432" y="1628800"/>
            <a:ext cx="10873208" cy="1872208"/>
          </a:xfrm>
        </p:spPr>
        <p:txBody>
          <a:bodyPr>
            <a:normAutofit/>
          </a:bodyPr>
          <a:lstStyle/>
          <a:p>
            <a:br>
              <a:rPr lang="el-GR" sz="4800" dirty="0"/>
            </a:br>
            <a:r>
              <a:rPr lang="el-GR" sz="4800" dirty="0"/>
              <a:t>1.3 | Σύγχρονα Μέσα Επικοινωνίας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87918685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589E4-8A3C-40B2-861B-50685F9E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06551"/>
            <a:ext cx="9937104" cy="1373676"/>
          </a:xfrm>
        </p:spPr>
        <p:txBody>
          <a:bodyPr/>
          <a:lstStyle/>
          <a:p>
            <a:r>
              <a:rPr lang="el-GR" dirty="0"/>
              <a:t>Τι είναι τα σύγχρονα μέσα επικοινωνίας?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A7E62-8AB3-4F0D-8834-2D6F92D7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204864"/>
            <a:ext cx="10693400" cy="42197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/>
              <a:t>Τα νέα μέσα περιλαμβάνουν κάθε μορφή περιεχομένου ψηφιακών μέσων.</a:t>
            </a:r>
          </a:p>
          <a:p>
            <a:pPr algn="just"/>
            <a:r>
              <a:rPr lang="el-GR" dirty="0"/>
              <a:t>Αυτό μπορεί να περιλαμβάνει οτιδήποτε μπορεί να προβληθεί στο διαδίκτυο, από διαφημίσεις μέχρι αναρτήσεις στα μέσα κοινωνικής δικτύωσης και μουσικά βίντεο.</a:t>
            </a:r>
          </a:p>
          <a:p>
            <a:pPr algn="just"/>
            <a:r>
              <a:rPr lang="el-GR" dirty="0"/>
              <a:t>Περιλαμβάνει επίσης ψηφιακό περιεχόμενο που προβάλλεται εκτός σύνδεσης, όπως τα βιντεοπαιχνίδια.</a:t>
            </a:r>
          </a:p>
          <a:p>
            <a:pPr algn="just"/>
            <a:r>
              <a:rPr lang="el-GR" dirty="0"/>
              <a:t>Τα νέα μέσα είναι πιο διαδραστικά, μπορούν να στοχεύσουν καλύτερα το κοινό και έχουν μεγαλύτερη παγκόσμια εμβέλεια.</a:t>
            </a:r>
          </a:p>
          <a:p>
            <a:pPr algn="just"/>
            <a:r>
              <a:rPr lang="el-GR" dirty="0"/>
              <a:t>Οι τέσσερις κύριοι τύποι νέων μέσων είναι οι εξής:</a:t>
            </a:r>
          </a:p>
          <a:p>
            <a:pPr lvl="1" algn="just"/>
            <a:r>
              <a:rPr lang="el-GR" sz="2400" dirty="0"/>
              <a:t>Ηλεκτρονικά Παιχνίδια</a:t>
            </a:r>
          </a:p>
          <a:p>
            <a:pPr lvl="1" algn="just"/>
            <a:r>
              <a:rPr lang="el-GR" sz="2400" dirty="0"/>
              <a:t>Διαδραστικά μέσα</a:t>
            </a:r>
          </a:p>
          <a:p>
            <a:pPr lvl="1" algn="just"/>
            <a:r>
              <a:rPr lang="el-GR" sz="2400" dirty="0"/>
              <a:t>Διαδίκτυο</a:t>
            </a:r>
          </a:p>
          <a:p>
            <a:pPr lvl="1" algn="just"/>
            <a:r>
              <a:rPr lang="el-GR" sz="2400" dirty="0"/>
              <a:t>Ψηφιακές εκδόσεις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1725420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66AC-C42D-4A82-B04A-4219E5D9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332656"/>
            <a:ext cx="10693400" cy="1373676"/>
          </a:xfrm>
        </p:spPr>
        <p:txBody>
          <a:bodyPr/>
          <a:lstStyle/>
          <a:p>
            <a:r>
              <a:rPr lang="el-GR" dirty="0"/>
              <a:t>Ηλεκτρονικά Παιχνίδια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05108-5C50-4266-BB03-9C736F04E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400" dirty="0"/>
              <a:t>Η βιομηχανία ηλεκτρονικών παιχνιδιών είναι μία από τις πιο κερδοφόρες βιομηχανίες μέσων ενημέρωσης στο Ηνωμένο Βασίλειο.</a:t>
            </a:r>
          </a:p>
          <a:p>
            <a:pPr algn="just"/>
            <a:r>
              <a:rPr lang="el-GR" sz="2400" dirty="0"/>
              <a:t>Το πρώτο ηλεκτρονικό παιχνίδι κυκλοφόρησε το 1962, αλλά θα φαινόταν πολύ βασικό σε σύγκριση με σήμερα.</a:t>
            </a:r>
          </a:p>
          <a:p>
            <a:pPr algn="just"/>
            <a:r>
              <a:rPr lang="el-GR" sz="2400" dirty="0"/>
              <a:t>Η οικιακή κονσόλα παιχνιδιών οδήγησε σε έκρηξη της δημοτικότητας, όπως και η τεχνολογία 3D.</a:t>
            </a:r>
          </a:p>
          <a:p>
            <a:pPr algn="just"/>
            <a:r>
              <a:rPr lang="el-GR" sz="2400" dirty="0"/>
              <a:t>Η εικονική πραγματικότητα είναι μια πιο πρόσφατη εξέλιξη των μέσων ενημέρωσης.</a:t>
            </a:r>
          </a:p>
        </p:txBody>
      </p:sp>
    </p:spTree>
    <p:extLst>
      <p:ext uri="{BB962C8B-B14F-4D97-AF65-F5344CB8AC3E}">
        <p14:creationId xmlns:p14="http://schemas.microsoft.com/office/powerpoint/2010/main" val="347146969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66AC-C42D-4A82-B04A-4219E5D9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404664"/>
            <a:ext cx="10693400" cy="936104"/>
          </a:xfrm>
        </p:spPr>
        <p:txBody>
          <a:bodyPr/>
          <a:lstStyle/>
          <a:p>
            <a:r>
              <a:rPr lang="el-GR" dirty="0"/>
              <a:t>Διαδραστικά μέσα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05108-5C50-4266-BB03-9C736F04E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400" dirty="0"/>
              <a:t>Οι βιομηχανίες </a:t>
            </a:r>
            <a:r>
              <a:rPr lang="el-GR" sz="2400" dirty="0" err="1"/>
              <a:t>διαδραστικών</a:t>
            </a:r>
            <a:r>
              <a:rPr lang="el-GR" sz="2400" dirty="0"/>
              <a:t> μέσων παράγουν περιεχόμενο στο οποίο οι καταναλωτές μπορούν να συμμετέχουν ενεργά.</a:t>
            </a:r>
          </a:p>
          <a:p>
            <a:pPr algn="just"/>
            <a:r>
              <a:rPr lang="el-GR" sz="2400" dirty="0"/>
              <a:t>Αυτό περιλαμβάνει μέσα όπως εφαρμογές για κινητά και περίπτερα.</a:t>
            </a:r>
          </a:p>
          <a:p>
            <a:pPr algn="just"/>
            <a:r>
              <a:rPr lang="el-GR" sz="2400" dirty="0"/>
              <a:t>Πρόκειται φυσικά για έναν πολύ ευρύ τομέα, αλλά τα πρώτα του παραδείγματα ήταν τα περίπτερα πληροφοριών, που αναπτύχθηκαν για πρώτη φορά το 1977.</a:t>
            </a:r>
          </a:p>
          <a:p>
            <a:pPr algn="just"/>
            <a:r>
              <a:rPr lang="el-GR" sz="2400" dirty="0"/>
              <a:t>Μια πρόσφατη εξέλιξη στα διαδραστικά μέσα είναι η </a:t>
            </a:r>
            <a:r>
              <a:rPr lang="el-GR" sz="2400" dirty="0" err="1"/>
              <a:t>διαδραστική</a:t>
            </a:r>
            <a:r>
              <a:rPr lang="el-GR" sz="2400" dirty="0"/>
              <a:t> τηλεόραση.</a:t>
            </a:r>
          </a:p>
        </p:txBody>
      </p:sp>
    </p:spTree>
    <p:extLst>
      <p:ext uri="{BB962C8B-B14F-4D97-AF65-F5344CB8AC3E}">
        <p14:creationId xmlns:p14="http://schemas.microsoft.com/office/powerpoint/2010/main" val="3109935466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66AC-C42D-4A82-B04A-4219E5D9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476672"/>
            <a:ext cx="9217024" cy="864096"/>
          </a:xfrm>
        </p:spPr>
        <p:txBody>
          <a:bodyPr/>
          <a:lstStyle/>
          <a:p>
            <a:r>
              <a:rPr lang="el-GR" dirty="0"/>
              <a:t>Διαδίκτυο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05108-5C50-4266-BB03-9C736F04E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23017"/>
            <a:ext cx="10693400" cy="4219787"/>
          </a:xfrm>
        </p:spPr>
        <p:txBody>
          <a:bodyPr>
            <a:normAutofit fontScale="92500"/>
          </a:bodyPr>
          <a:lstStyle/>
          <a:p>
            <a:pPr algn="just"/>
            <a:r>
              <a:rPr lang="el-GR" sz="2400" dirty="0"/>
              <a:t>Το διαδίκτυο είναι μια μορφή νέων μέσων που όλοι χρησιμοποιούμε καθημερινά.</a:t>
            </a:r>
          </a:p>
          <a:p>
            <a:pPr algn="just"/>
            <a:r>
              <a:rPr lang="el-GR" sz="2400" dirty="0"/>
              <a:t>Καταναλώνουμε μέσα ενημέρωσης μέσω του διαδικτύου χρησιμοποιώντας υπηρεσίες όπως το ηλεκτρονικό ταχυδρομείο, τα μέσα κοινωνικής δικτύωσης, τους </a:t>
            </a:r>
            <a:r>
              <a:rPr lang="el-GR" sz="2400" dirty="0" err="1"/>
              <a:t>ιστότοπους</a:t>
            </a:r>
            <a:r>
              <a:rPr lang="el-GR" sz="2400" dirty="0"/>
              <a:t>, την τηλεόραση και το ραδιόφωνο που βασίζονται στο διαδίκτυο και πολλά άλλα!</a:t>
            </a:r>
          </a:p>
          <a:p>
            <a:pPr algn="just"/>
            <a:r>
              <a:rPr lang="el-GR" sz="2400" dirty="0"/>
              <a:t>Τα μέσα κοινωνικής δικτύωσης έχουν αλλάξει εντελώς τον τρόπο με τον οποίο καταναλώνουμε διαδικτυακά μέσα, έχουν συνδυάσει τόσο τα διαδραστικά όσο και τα διαδικτυακά μέσα σε ένα.</a:t>
            </a:r>
          </a:p>
          <a:p>
            <a:pPr algn="just"/>
            <a:r>
              <a:rPr lang="el-GR" sz="2400" dirty="0"/>
              <a:t>Μια άλλη πρόσφατη εξέλιξη ήταν η διαδικτυακή ροή, η οποία ήταν επίσης πολύ σημαντική στην εξέλιξη των παραδοσιακών μέσων ενημέρωσης.</a:t>
            </a:r>
          </a:p>
        </p:txBody>
      </p:sp>
    </p:spTree>
    <p:extLst>
      <p:ext uri="{BB962C8B-B14F-4D97-AF65-F5344CB8AC3E}">
        <p14:creationId xmlns:p14="http://schemas.microsoft.com/office/powerpoint/2010/main" val="447527308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66AC-C42D-4A82-B04A-4219E5D9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404664"/>
            <a:ext cx="9289032" cy="792088"/>
          </a:xfrm>
        </p:spPr>
        <p:txBody>
          <a:bodyPr/>
          <a:lstStyle/>
          <a:p>
            <a:r>
              <a:rPr lang="el-GR" dirty="0"/>
              <a:t>Ψηφιακές Εκδόσεις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05108-5C50-4266-BB03-9C736F04E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2054247"/>
            <a:ext cx="10297144" cy="4723843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400" dirty="0"/>
              <a:t>Παραδοσιακά, η εκδοτική βιομηχανία βασίζεται στην παραγωγή φυσικών εγγράφων προς διανομή. Ωστόσο, τα τελευταία χρόνια η δημοτικότητα των παραδοσιακά δημοσιευμένων μέσων έχει μειωθεί. Αυτό ανάγκασε την εκδοτική βιομηχανία να εξελιχθεί και να προσαρμοστεί με την παραγωγή ψηφιακών εκδόσεων.</a:t>
            </a:r>
          </a:p>
          <a:p>
            <a:pPr algn="just"/>
            <a:r>
              <a:rPr lang="el-GR" sz="2400" dirty="0"/>
              <a:t>Οι ψηφιακές εκδόσεις μπορεί να περιλαμβάνουν ηλεκτρονικά βιβλία, ψηφιακά περιοδικά, ψηφιακές εφημερίδες και καταλόγους ηλεκτρονικών αγορών.</a:t>
            </a:r>
          </a:p>
          <a:p>
            <a:pPr algn="just"/>
            <a:r>
              <a:rPr lang="el-GR" sz="2400" dirty="0"/>
              <a:t>Το πρώτο ψηφιακά δημοσιευμένο έγγραφο ήταν το 1971 και ήταν η Διακήρυξη της Ανεξαρτησίας, που δημοσιεύθηκε μέσω του Project </a:t>
            </a:r>
            <a:r>
              <a:rPr lang="el-GR" sz="2400" dirty="0" err="1"/>
              <a:t>Gutenberg</a:t>
            </a:r>
            <a:r>
              <a:rPr lang="el-GR" sz="2400" dirty="0"/>
              <a:t>. Έκτοτε έχει εξελιχθεί, κυρίως με την αύξηση της δημοτικότητας των ηλεκτρονικών βιβλίων, ιδίως μετά την κυκλοφορία του </a:t>
            </a:r>
            <a:r>
              <a:rPr lang="el-GR" sz="2400" dirty="0" err="1"/>
              <a:t>Amazon</a:t>
            </a:r>
            <a:r>
              <a:rPr lang="el-GR" sz="2400" dirty="0"/>
              <a:t> Kindle το 2007.</a:t>
            </a:r>
          </a:p>
        </p:txBody>
      </p:sp>
    </p:spTree>
    <p:extLst>
      <p:ext uri="{BB962C8B-B14F-4D97-AF65-F5344CB8AC3E}">
        <p14:creationId xmlns:p14="http://schemas.microsoft.com/office/powerpoint/2010/main" val="336756002"/>
      </p:ext>
    </p:extLst>
  </p:cSld>
  <p:clrMapOvr>
    <a:masterClrMapping/>
  </p:clrMapOvr>
  <p:transition spd="med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135</TotalTime>
  <Words>432</Words>
  <Application>Microsoft Office PowerPoint</Application>
  <PresentationFormat>Ευρεία οθόνη</PresentationFormat>
  <Paragraphs>30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Ιόν</vt:lpstr>
      <vt:lpstr> 1.3 | Σύγχρονα Μέσα Επικοινωνίας</vt:lpstr>
      <vt:lpstr>Τι είναι τα σύγχρονα μέσα επικοινωνίας?</vt:lpstr>
      <vt:lpstr>Ηλεκτρονικά Παιχνίδια</vt:lpstr>
      <vt:lpstr>Διαδραστικά μέσα</vt:lpstr>
      <vt:lpstr>Διαδίκτυο</vt:lpstr>
      <vt:lpstr>Ψηφιακές Εκδόσεις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User Interfaces</dc:title>
  <dc:creator>Daniel Richardson</dc:creator>
  <cp:lastModifiedBy>EMMANOUIL CHOUSTOULAKIS</cp:lastModifiedBy>
  <cp:revision>6</cp:revision>
  <dcterms:created xsi:type="dcterms:W3CDTF">2021-10-15T11:44:13Z</dcterms:created>
  <dcterms:modified xsi:type="dcterms:W3CDTF">2024-06-18T14:50:28Z</dcterms:modified>
</cp:coreProperties>
</file>