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93" r:id="rId2"/>
    <p:sldId id="271" r:id="rId3"/>
    <p:sldId id="294" r:id="rId4"/>
    <p:sldId id="295" r:id="rId5"/>
    <p:sldId id="296" r:id="rId6"/>
    <p:sldId id="297" r:id="rId7"/>
    <p:sldId id="298" r:id="rId8"/>
    <p:sldId id="299" r:id="rId9"/>
    <p:sldId id="300" r:id="rId10"/>
    <p:sldId id="301" r:id="rId11"/>
    <p:sldId id="302" r:id="rId12"/>
    <p:sldId id="303" r:id="rId13"/>
    <p:sldId id="304" r:id="rId14"/>
    <p:sldId id="29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1" d="100"/>
          <a:sy n="91" d="100"/>
        </p:scale>
        <p:origin x="-126"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pPr/>
              <a:t>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smtClean="0"/>
              <a:t>Στυλ κύριου τίτλου</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42A54C80-263E-416B-A8E0-580EDEADCBDC}" type="datetimeFigureOut">
              <a:rPr lang="en-US" dirty="0"/>
              <a:pPr/>
              <a:t>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d.petropoulos@uop.g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euretirio.com/isozygio/"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euretirio.com/logariasmos/" TargetMode="External"/><Relationship Id="rId2" Type="http://schemas.openxmlformats.org/officeDocument/2006/relationships/hyperlink" Target="https://www.euretirio.com/isozygio/" TargetMode="External"/><Relationship Id="rId1" Type="http://schemas.openxmlformats.org/officeDocument/2006/relationships/slideLayout" Target="../slideLayouts/slideLayout2.xml"/><Relationship Id="rId6" Type="http://schemas.openxmlformats.org/officeDocument/2006/relationships/hyperlink" Target="https://www.euretirio.com/protogenes-elleima/" TargetMode="External"/><Relationship Id="rId5" Type="http://schemas.openxmlformats.org/officeDocument/2006/relationships/hyperlink" Target="https://www.euretirio.com/eisagoges/" TargetMode="External"/><Relationship Id="rId4" Type="http://schemas.openxmlformats.org/officeDocument/2006/relationships/hyperlink" Target="https://www.euretirio.com/exagog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56009" y="536028"/>
            <a:ext cx="8596668" cy="3846786"/>
          </a:xfrm>
        </p:spPr>
        <p:txBody>
          <a:bodyPr>
            <a:normAutofit/>
          </a:bodyPr>
          <a:lstStyle/>
          <a:p>
            <a:pPr algn="ctr"/>
            <a:r>
              <a:rPr lang="el-GR" dirty="0" smtClean="0"/>
              <a:t>ΠΑΝΕΠΙΣΤΗΜΙΟ ΠΕΛΟΠΟΝΝΗΣΟΥ</a:t>
            </a:r>
            <a:br>
              <a:rPr lang="el-GR" dirty="0" smtClean="0"/>
            </a:br>
            <a:r>
              <a:rPr lang="el-GR" sz="2800" dirty="0" smtClean="0"/>
              <a:t>ΣΧΟΛΗ ΓΕΩΠΟΝΙΑΣ &amp; ΤΡΟΦΙΜΩΝ</a:t>
            </a:r>
            <a:r>
              <a:rPr lang="el-GR" dirty="0" smtClean="0"/>
              <a:t/>
            </a:r>
            <a:br>
              <a:rPr lang="el-GR" dirty="0" smtClean="0"/>
            </a:br>
            <a:r>
              <a:rPr lang="el-GR" sz="2800" dirty="0" smtClean="0"/>
              <a:t>Τμήμα Γεωπονίας </a:t>
            </a:r>
            <a:br>
              <a:rPr lang="el-GR" sz="2800" dirty="0" smtClean="0"/>
            </a:br>
            <a:r>
              <a:rPr lang="el-GR" sz="2800" dirty="0" smtClean="0"/>
              <a:t/>
            </a:r>
            <a:br>
              <a:rPr lang="el-GR" sz="2800" dirty="0" smtClean="0"/>
            </a:br>
            <a:r>
              <a:rPr lang="el-GR" sz="2800" dirty="0" smtClean="0"/>
              <a:t>Αγροτική Πολιτική </a:t>
            </a:r>
            <a:r>
              <a:rPr lang="el-GR" sz="2800" dirty="0" smtClean="0"/>
              <a:t/>
            </a:r>
            <a:br>
              <a:rPr lang="el-GR" sz="2800" dirty="0" smtClean="0"/>
            </a:br>
            <a:r>
              <a:rPr lang="el-GR" sz="2800" dirty="0" smtClean="0"/>
              <a:t/>
            </a:r>
            <a:br>
              <a:rPr lang="el-GR" sz="2800" dirty="0" smtClean="0"/>
            </a:br>
            <a:r>
              <a:rPr lang="el-GR" sz="2800" dirty="0" smtClean="0"/>
              <a:t> </a:t>
            </a:r>
            <a:br>
              <a:rPr lang="el-GR" sz="2800" dirty="0" smtClean="0"/>
            </a:br>
            <a:r>
              <a:rPr lang="el-GR" sz="2800" b="1" smtClean="0"/>
              <a:t>Διάλεξη </a:t>
            </a:r>
            <a:r>
              <a:rPr lang="el-GR" sz="2800" b="1" smtClean="0"/>
              <a:t>10</a:t>
            </a:r>
            <a:endParaRPr lang="el-GR" sz="2800" b="1" dirty="0"/>
          </a:p>
        </p:txBody>
      </p:sp>
      <p:sp>
        <p:nvSpPr>
          <p:cNvPr id="3" name="Θέση περιεχομένου 2"/>
          <p:cNvSpPr>
            <a:spLocks noGrp="1"/>
          </p:cNvSpPr>
          <p:nvPr>
            <p:ph idx="1"/>
          </p:nvPr>
        </p:nvSpPr>
        <p:spPr>
          <a:xfrm>
            <a:off x="677334" y="4845269"/>
            <a:ext cx="8596668" cy="1196093"/>
          </a:xfrm>
        </p:spPr>
        <p:txBody>
          <a:bodyPr/>
          <a:lstStyle/>
          <a:p>
            <a:pPr algn="r">
              <a:buNone/>
            </a:pPr>
            <a:r>
              <a:rPr lang="el-GR" dirty="0" smtClean="0"/>
              <a:t>Δρ Δημήτριος Π. Πετρόπουλος</a:t>
            </a:r>
          </a:p>
          <a:p>
            <a:pPr algn="r">
              <a:buNone/>
            </a:pPr>
            <a:r>
              <a:rPr lang="el-GR" dirty="0" smtClean="0"/>
              <a:t>Αναπληρωτής Καθηγητής «Γεωργικής Οικονομίας»</a:t>
            </a:r>
          </a:p>
          <a:p>
            <a:pPr marL="0" indent="0" algn="r">
              <a:buNone/>
            </a:pPr>
            <a:endParaRPr lang="el-GR" dirty="0"/>
          </a:p>
        </p:txBody>
      </p:sp>
    </p:spTree>
    <p:extLst>
      <p:ext uri="{BB962C8B-B14F-4D97-AF65-F5344CB8AC3E}">
        <p14:creationId xmlns="" xmlns:p14="http://schemas.microsoft.com/office/powerpoint/2010/main" val="3550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Παράγοντες που επηρεάζουν το εμπορικό ισοζύγιο</a:t>
            </a:r>
            <a:endParaRPr lang="el-GR" dirty="0"/>
          </a:p>
        </p:txBody>
      </p:sp>
      <p:sp>
        <p:nvSpPr>
          <p:cNvPr id="3" name="2 - Θέση περιεχομένου"/>
          <p:cNvSpPr>
            <a:spLocks noGrp="1"/>
          </p:cNvSpPr>
          <p:nvPr>
            <p:ph idx="1"/>
          </p:nvPr>
        </p:nvSpPr>
        <p:spPr/>
        <p:txBody>
          <a:bodyPr/>
          <a:lstStyle/>
          <a:p>
            <a:pPr lvl="0"/>
            <a:r>
              <a:rPr lang="el-GR" dirty="0" smtClean="0"/>
              <a:t>Οι προτιμήσεις των ντόπιων και ξένων καταναλωτών</a:t>
            </a:r>
          </a:p>
          <a:p>
            <a:pPr lvl="0"/>
            <a:r>
              <a:rPr lang="el-GR" dirty="0" smtClean="0"/>
              <a:t>Οι τιμές των προϊόντων στις εγχώριες και στις αγορές των άλλων χωρών</a:t>
            </a:r>
          </a:p>
          <a:p>
            <a:pPr lvl="0"/>
            <a:r>
              <a:rPr lang="el-GR" dirty="0" smtClean="0"/>
              <a:t>Οι συναλλαγματικές ισοτιμίες</a:t>
            </a:r>
          </a:p>
          <a:p>
            <a:pPr lvl="0"/>
            <a:r>
              <a:rPr lang="el-GR" dirty="0" smtClean="0"/>
              <a:t>Το εισόδημα των ντόπιων και ξένων καταναλωτών</a:t>
            </a:r>
          </a:p>
          <a:p>
            <a:pPr lvl="0"/>
            <a:r>
              <a:rPr lang="el-GR" dirty="0" smtClean="0"/>
              <a:t>Το μεταφορικό κόστος</a:t>
            </a:r>
          </a:p>
          <a:p>
            <a:pPr lvl="0"/>
            <a:r>
              <a:rPr lang="el-GR" dirty="0" smtClean="0"/>
              <a:t>Η εμπορική πολιτική των κυβερνήσεων</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dirty="0" smtClean="0"/>
              <a:t>Η δυσμενής μεταβολή του εμπορικού ισοζυγίου αγροτικών προϊόντων είναι αποτέλεσμα:</a:t>
            </a:r>
            <a:endParaRPr lang="el-GR" dirty="0"/>
          </a:p>
        </p:txBody>
      </p:sp>
      <p:sp>
        <p:nvSpPr>
          <p:cNvPr id="3" name="2 - Θέση περιεχομένου"/>
          <p:cNvSpPr>
            <a:spLocks noGrp="1"/>
          </p:cNvSpPr>
          <p:nvPr>
            <p:ph idx="1"/>
          </p:nvPr>
        </p:nvSpPr>
        <p:spPr/>
        <p:txBody>
          <a:bodyPr/>
          <a:lstStyle/>
          <a:p>
            <a:r>
              <a:rPr lang="el-GR" dirty="0" smtClean="0"/>
              <a:t>ότι η αγροτική οικονομία της Ελλάδας, ουσιαστικά στηρίχτηκε στις πολιτικές ενίσχυσης του αγροτικού εισοδήματος και στήριξης των τιμών των αγροτικών προϊόντων</a:t>
            </a:r>
          </a:p>
          <a:p>
            <a:r>
              <a:rPr lang="el-GR" dirty="0" smtClean="0"/>
              <a:t>τα διαρθρωτικά χαρακτηριστικά-προβλήματα που παρουσιάζει ο αγροτικό τομέας της Ελλάδας</a:t>
            </a:r>
          </a:p>
          <a:p>
            <a:r>
              <a:rPr lang="el-GR" dirty="0" smtClean="0"/>
              <a:t>είναι η έλλειψη συγκεκριμένου και ξεκάθαρου Σχεδίου Εθνικής Αγροτικής Πολιτικής</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b="1" dirty="0" smtClean="0"/>
              <a:t>Προοπτικές – Προϋποθέσεις ανάπτυξης του αγροτικού τομέα της Ελλάδας</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α. Μεγέθυνση των αγροτικών εκμεταλλεύσεων </a:t>
            </a:r>
          </a:p>
          <a:p>
            <a:r>
              <a:rPr lang="el-GR" dirty="0" smtClean="0"/>
              <a:t>β. Αναδιάρθρωση καλλιεργειών</a:t>
            </a:r>
          </a:p>
          <a:p>
            <a:r>
              <a:rPr lang="el-GR" dirty="0" smtClean="0"/>
              <a:t>γ. Ποιοτική βελτίωση των προϊόντων</a:t>
            </a:r>
          </a:p>
          <a:p>
            <a:r>
              <a:rPr lang="el-GR" dirty="0" smtClean="0"/>
              <a:t>δ. Εφαρμογή των νέων τεχνολογιών (ελεγχόμενη καλλιέργεια)</a:t>
            </a:r>
          </a:p>
          <a:p>
            <a:r>
              <a:rPr lang="el-GR" dirty="0" smtClean="0"/>
              <a:t>ε. Ανάπτυξη της αλιείας</a:t>
            </a:r>
          </a:p>
          <a:p>
            <a:r>
              <a:rPr lang="el-GR" dirty="0" smtClean="0"/>
              <a:t>στ. Διαφύλαξη του περιβάλλοντος</a:t>
            </a:r>
          </a:p>
          <a:p>
            <a:r>
              <a:rPr lang="el-GR" dirty="0" smtClean="0"/>
              <a:t>ζ. Συνέργειες μεταξύ αγροτικής παραγωγής, μεταποίησης, τουρισμού</a:t>
            </a:r>
          </a:p>
          <a:p>
            <a:r>
              <a:rPr lang="el-GR" dirty="0" smtClean="0"/>
              <a:t>η. Ενίσχυση της γεωργικής έρευνας και της επαγγελματικής κατάρτισης των   αγροτών</a:t>
            </a:r>
          </a:p>
          <a:p>
            <a:r>
              <a:rPr lang="el-GR" dirty="0" smtClean="0"/>
              <a:t>θ. Στοχευόμενη αγροτική πίστη</a:t>
            </a:r>
          </a:p>
          <a:p>
            <a:r>
              <a:rPr lang="el-GR" dirty="0" smtClean="0"/>
              <a:t>ι. Ανάδειξη της αναγκαιότητας και του ρόλου των συνεταιρισμών.                    </a:t>
            </a:r>
            <a:r>
              <a:rPr lang="el-GR" b="1" dirty="0" smtClean="0"/>
              <a:t> </a:t>
            </a:r>
            <a:endParaRPr lang="el-GR" dirty="0" smtClean="0"/>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Η δημιουργία Σχεδίου Εθνικής Αγροτικής Πολιτικής</a:t>
            </a:r>
            <a:endParaRPr lang="el-GR" dirty="0"/>
          </a:p>
        </p:txBody>
      </p:sp>
      <p:sp>
        <p:nvSpPr>
          <p:cNvPr id="3" name="2 - Θέση περιεχομένου"/>
          <p:cNvSpPr>
            <a:spLocks noGrp="1"/>
          </p:cNvSpPr>
          <p:nvPr>
            <p:ph idx="1"/>
          </p:nvPr>
        </p:nvSpPr>
        <p:spPr/>
        <p:txBody>
          <a:bodyPr/>
          <a:lstStyle/>
          <a:p>
            <a:r>
              <a:rPr lang="el-GR" b="1" dirty="0" smtClean="0"/>
              <a:t>Α. Συμβουλευτική παρέμβαση της Πολιτείας </a:t>
            </a:r>
            <a:endParaRPr lang="el-GR" dirty="0" smtClean="0"/>
          </a:p>
          <a:p>
            <a:r>
              <a:rPr lang="el-GR" b="1" dirty="0" smtClean="0"/>
              <a:t>Β. Ενίσχυση παραδοσιακών - τοπικών καλλιεργειών με συγκριτικό πλεονέκτημα </a:t>
            </a:r>
            <a:endParaRPr lang="el-GR" dirty="0" smtClean="0"/>
          </a:p>
          <a:p>
            <a:r>
              <a:rPr lang="el-GR" b="1" dirty="0" smtClean="0"/>
              <a:t>Γ. Στοχευόμενες αγορές και κάλυψη συγκεκριμένων αναγκών</a:t>
            </a:r>
            <a:endParaRPr lang="el-GR" dirty="0" smtClean="0"/>
          </a:p>
          <a:p>
            <a:r>
              <a:rPr lang="el-GR" b="1" dirty="0" smtClean="0"/>
              <a:t>Δ.</a:t>
            </a:r>
            <a:r>
              <a:rPr lang="el-GR" dirty="0" smtClean="0"/>
              <a:t> </a:t>
            </a:r>
            <a:r>
              <a:rPr lang="el-GR" b="1" dirty="0" smtClean="0"/>
              <a:t>Συνδυασμό αγροτικού προϊόντος με τον τουρισμό </a:t>
            </a:r>
            <a:endParaRPr lang="el-GR" dirty="0" smtClean="0"/>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4" y="609599"/>
            <a:ext cx="8596668" cy="1765739"/>
          </a:xfrm>
        </p:spPr>
        <p:txBody>
          <a:bodyPr>
            <a:normAutofit fontScale="90000"/>
          </a:bodyPr>
          <a:lstStyle/>
          <a:p>
            <a:pPr algn="ctr"/>
            <a:r>
              <a:rPr lang="en-US" dirty="0" smtClean="0"/>
              <a:t/>
            </a:r>
            <a:br>
              <a:rPr lang="en-US" dirty="0" smtClean="0"/>
            </a:br>
            <a:r>
              <a:rPr lang="en-US" dirty="0" smtClean="0"/>
              <a:t/>
            </a:r>
            <a:br>
              <a:rPr lang="en-US" dirty="0" smtClean="0"/>
            </a:br>
            <a:r>
              <a:rPr lang="el-GR" i="1" dirty="0" smtClean="0"/>
              <a:t>Ευχαριστώ </a:t>
            </a:r>
            <a:br>
              <a:rPr lang="el-GR" i="1" dirty="0" smtClean="0"/>
            </a:br>
            <a:r>
              <a:rPr lang="el-GR" i="1" dirty="0" smtClean="0"/>
              <a:t>για την προσοχή και συμμετοχή σας!</a:t>
            </a:r>
            <a:endParaRPr lang="el-GR" i="1" dirty="0"/>
          </a:p>
        </p:txBody>
      </p:sp>
      <p:sp>
        <p:nvSpPr>
          <p:cNvPr id="3" name="2 - Θέση περιεχομένου"/>
          <p:cNvSpPr>
            <a:spLocks noGrp="1"/>
          </p:cNvSpPr>
          <p:nvPr>
            <p:ph idx="1"/>
          </p:nvPr>
        </p:nvSpPr>
        <p:spPr>
          <a:xfrm>
            <a:off x="677334" y="2490952"/>
            <a:ext cx="8596668" cy="3478924"/>
          </a:xfrm>
        </p:spPr>
        <p:txBody>
          <a:bodyPr>
            <a:normAutofit lnSpcReduction="10000"/>
          </a:bodyPr>
          <a:lstStyle/>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pPr algn="r">
              <a:buNone/>
            </a:pPr>
            <a:r>
              <a:rPr lang="en-US" b="1" dirty="0" smtClean="0">
                <a:solidFill>
                  <a:schemeClr val="tx1">
                    <a:lumMod val="95000"/>
                    <a:lumOff val="5000"/>
                  </a:schemeClr>
                </a:solidFill>
                <a:hlinkClick r:id="rId2"/>
              </a:rPr>
              <a:t>Email: d.petropoulos@uop.gr</a:t>
            </a:r>
            <a:r>
              <a:rPr lang="en-US" b="1" dirty="0" smtClean="0">
                <a:solidFill>
                  <a:schemeClr val="tx1">
                    <a:lumMod val="95000"/>
                    <a:lumOff val="5000"/>
                  </a:schemeClr>
                </a:solidFill>
              </a:rPr>
              <a:t> </a:t>
            </a:r>
            <a:endParaRPr lang="el-GR" b="1" dirty="0">
              <a:solidFill>
                <a:schemeClr val="tx1">
                  <a:lumMod val="95000"/>
                  <a:lumOff val="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609600"/>
            <a:ext cx="8596668" cy="578265"/>
          </a:xfrm>
        </p:spPr>
        <p:txBody>
          <a:bodyPr>
            <a:normAutofit fontScale="90000"/>
          </a:bodyPr>
          <a:lstStyle/>
          <a:p>
            <a:pPr algn="ctr"/>
            <a:r>
              <a:rPr lang="el-GR" dirty="0" smtClean="0"/>
              <a:t>Βασικές έννοιες</a:t>
            </a:r>
            <a:endParaRPr lang="el-GR" dirty="0"/>
          </a:p>
        </p:txBody>
      </p:sp>
      <p:sp>
        <p:nvSpPr>
          <p:cNvPr id="3" name="Θέση περιεχομένου 2"/>
          <p:cNvSpPr>
            <a:spLocks noGrp="1"/>
          </p:cNvSpPr>
          <p:nvPr>
            <p:ph idx="1"/>
          </p:nvPr>
        </p:nvSpPr>
        <p:spPr/>
        <p:txBody>
          <a:bodyPr/>
          <a:lstStyle/>
          <a:p>
            <a:r>
              <a:rPr lang="el-GR" dirty="0" smtClean="0"/>
              <a:t>Οικονομική ανάπτυξη</a:t>
            </a:r>
          </a:p>
          <a:p>
            <a:r>
              <a:rPr lang="el-GR" b="1" dirty="0" smtClean="0"/>
              <a:t>Στάδια αγροτικής ανάπτυξης</a:t>
            </a:r>
          </a:p>
          <a:p>
            <a:r>
              <a:rPr lang="el-GR" b="1" dirty="0" smtClean="0"/>
              <a:t>Μέτρα αγροτικής ανάπτυξης</a:t>
            </a:r>
          </a:p>
          <a:p>
            <a:r>
              <a:rPr lang="el-GR" b="1" dirty="0" smtClean="0"/>
              <a:t>Βασικά χαρακτηριστικά του αγροτικού τομέα στην Ελλάδα</a:t>
            </a:r>
          </a:p>
          <a:p>
            <a:r>
              <a:rPr lang="el-GR" dirty="0" smtClean="0"/>
              <a:t>Το εμπορικό ισοζύγιο </a:t>
            </a:r>
            <a:endParaRPr lang="el-GR" dirty="0" smtClean="0">
              <a:hlinkClick r:id="rId2"/>
            </a:endParaRPr>
          </a:p>
          <a:p>
            <a:r>
              <a:rPr lang="el-GR" b="1" dirty="0" smtClean="0"/>
              <a:t>Προοπτικές – Προϋποθέσεις ανάπτυξης του αγροτικού τομέα της Ελλάδας</a:t>
            </a:r>
          </a:p>
          <a:p>
            <a:r>
              <a:rPr lang="el-GR" dirty="0" smtClean="0"/>
              <a:t>Η δημιουργία Σχεδίου Εθνικής Αγροτικής Πολιτικής</a:t>
            </a:r>
            <a:endParaRPr lang="el-GR" dirty="0"/>
          </a:p>
        </p:txBody>
      </p:sp>
    </p:spTree>
    <p:extLst>
      <p:ext uri="{BB962C8B-B14F-4D97-AF65-F5344CB8AC3E}">
        <p14:creationId xmlns:p14="http://schemas.microsoft.com/office/powerpoint/2010/main" xmlns="" val="2264254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Τα σπουδαιότερα </a:t>
            </a:r>
            <a:r>
              <a:rPr lang="el-GR" b="1" dirty="0" smtClean="0"/>
              <a:t>πλεονεκτήματα</a:t>
            </a:r>
            <a:r>
              <a:rPr lang="el-GR" dirty="0" smtClean="0"/>
              <a:t> της οικονομικής ανάπτυξης</a:t>
            </a:r>
            <a:endParaRPr lang="el-GR" dirty="0"/>
          </a:p>
        </p:txBody>
      </p:sp>
      <p:sp>
        <p:nvSpPr>
          <p:cNvPr id="3" name="2 - Θέση περιεχομένου"/>
          <p:cNvSpPr>
            <a:spLocks noGrp="1"/>
          </p:cNvSpPr>
          <p:nvPr>
            <p:ph idx="1"/>
          </p:nvPr>
        </p:nvSpPr>
        <p:spPr/>
        <p:txBody>
          <a:bodyPr/>
          <a:lstStyle/>
          <a:p>
            <a:pPr fontAlgn="base"/>
            <a:r>
              <a:rPr lang="el-GR" dirty="0" smtClean="0"/>
              <a:t>α. απελευθερώνει τον άνθρωπο από την υποταγή στο φυσικό περιβάλλον (κλίμα, αρρώστιες , κλπ) και εξασφαλίζει πολλές δυνατότητες ικανοποίησης των αναγκών του.</a:t>
            </a:r>
          </a:p>
          <a:p>
            <a:pPr fontAlgn="base"/>
            <a:r>
              <a:rPr lang="el-GR" dirty="0" smtClean="0"/>
              <a:t>β. Διευρύνει τη δυνατότητα επιλογής πολλών ανέσεων της ζωής του ανθρώπου μέσα και έξω από τα πλαίσια της εργασίας.</a:t>
            </a:r>
          </a:p>
          <a:p>
            <a:pPr fontAlgn="base"/>
            <a:r>
              <a:rPr lang="el-GR" dirty="0" smtClean="0"/>
              <a:t>γ. Βοηθάει στη δημιουργία πλεονασμάτων παραγωγής για ικανοποίηση αναγκών των ασθενέστερων τάξεων ενός κοινωνικού συνόλου (π.χ. κοινωνικές παροχές για ασφάλιση και ιατροφαρμακευτική περίθαλψη).</a:t>
            </a:r>
          </a:p>
          <a:p>
            <a:r>
              <a:rPr lang="el-GR" dirty="0" smtClean="0"/>
              <a:t>δ. Αμβλύνει τις πολιτικές αντιπαραθέσεις και τις κοινωνικές αναστατώσεις</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Τα βασικά </a:t>
            </a:r>
            <a:r>
              <a:rPr lang="el-GR" b="1" dirty="0" smtClean="0"/>
              <a:t>μειονεκτήματα</a:t>
            </a:r>
            <a:r>
              <a:rPr lang="el-GR" dirty="0" smtClean="0"/>
              <a:t> της οικονομικής ανάπτυξης</a:t>
            </a:r>
            <a:endParaRPr lang="el-GR" dirty="0"/>
          </a:p>
        </p:txBody>
      </p:sp>
      <p:sp>
        <p:nvSpPr>
          <p:cNvPr id="3" name="2 - Θέση περιεχομένου"/>
          <p:cNvSpPr>
            <a:spLocks noGrp="1"/>
          </p:cNvSpPr>
          <p:nvPr>
            <p:ph idx="1"/>
          </p:nvPr>
        </p:nvSpPr>
        <p:spPr/>
        <p:txBody>
          <a:bodyPr/>
          <a:lstStyle/>
          <a:p>
            <a:pPr fontAlgn="base"/>
            <a:r>
              <a:rPr lang="el-GR" dirty="0" smtClean="0"/>
              <a:t>α. Ενισχύει την τάση του ανθρώπου προς τον υλισμό και τον πλούτο και μειώνει τον ανθρωπισμό και τα πνευματικά και υψηλά ιδεώδη. Κάνει τον άνθρωπο ατομιστή και τη ζωή του συμβατική στο ρυθμό της μηχανής και της αυτοματοποίησης.</a:t>
            </a:r>
          </a:p>
          <a:p>
            <a:pPr fontAlgn="base"/>
            <a:r>
              <a:rPr lang="el-GR" dirty="0" smtClean="0"/>
              <a:t>β. Δημιουργεί ζημιές στο φυσικό περιβάλλον.</a:t>
            </a:r>
          </a:p>
          <a:p>
            <a:pPr fontAlgn="base"/>
            <a:r>
              <a:rPr lang="el-GR" dirty="0" smtClean="0"/>
              <a:t>γ. Μέχρι ένα βαθμό για ορισμένες εργασίες προκαλεί μεγάλη ανισότητα εισοδημάτων.</a:t>
            </a:r>
          </a:p>
          <a:p>
            <a:r>
              <a:rPr lang="el-GR" dirty="0" smtClean="0"/>
              <a:t>δ. Δημιουργεί μεγαλουπόλεις, όπου συγκεντρώνονται μεγάλες μάζες πληθυσμού με αντίποδα την ανησυχητική συνήθως ερήμωση της υπαίθρου</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smtClean="0"/>
              <a:t>Στάδια αγροτικής ανάπτυξης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r>
              <a:rPr lang="el-GR" dirty="0" smtClean="0"/>
              <a:t>1</a:t>
            </a:r>
            <a:r>
              <a:rPr lang="el-GR" baseline="30000" dirty="0" smtClean="0"/>
              <a:t>ο</a:t>
            </a:r>
            <a:r>
              <a:rPr lang="el-GR" dirty="0" smtClean="0"/>
              <a:t> στάδιο: Παραδοσιακή γεωργία</a:t>
            </a:r>
          </a:p>
          <a:p>
            <a:r>
              <a:rPr lang="el-GR" dirty="0" smtClean="0"/>
              <a:t>2</a:t>
            </a:r>
            <a:r>
              <a:rPr lang="el-GR" baseline="30000" dirty="0" smtClean="0"/>
              <a:t>ο</a:t>
            </a:r>
            <a:r>
              <a:rPr lang="el-GR" dirty="0" smtClean="0"/>
              <a:t> στάδιο: Τεχνολογικά δυναμική γεωργία με τεχνολογία Μικρής κλίμακας</a:t>
            </a:r>
          </a:p>
          <a:p>
            <a:r>
              <a:rPr lang="el-GR" dirty="0" smtClean="0"/>
              <a:t>3</a:t>
            </a:r>
            <a:r>
              <a:rPr lang="el-GR" baseline="30000" dirty="0" smtClean="0"/>
              <a:t>ο</a:t>
            </a:r>
            <a:r>
              <a:rPr lang="el-GR" dirty="0" smtClean="0"/>
              <a:t> στάδιο: Τεχνολογικά δυναμική γεωργία με τεχνολογία μεγάλης κλίμακας (μεγάλου κεφαλαίου)</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smtClean="0"/>
              <a:t>Μέτρα αγροτικής ανάπτυξης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a:bodyPr>
          <a:lstStyle/>
          <a:p>
            <a:pPr lvl="0"/>
            <a:r>
              <a:rPr lang="el-GR" dirty="0" smtClean="0"/>
              <a:t>Μέτρα πολιτικής και οικονομικής αγροτικής ανάπτυξης που δίνουν κίνητρα στους παραγωγούς και σε άλλους φορείς.</a:t>
            </a:r>
          </a:p>
          <a:p>
            <a:pPr fontAlgn="base">
              <a:buNone/>
            </a:pPr>
            <a:r>
              <a:rPr lang="el-GR" dirty="0" smtClean="0"/>
              <a:t> </a:t>
            </a:r>
          </a:p>
          <a:p>
            <a:r>
              <a:rPr lang="el-GR" dirty="0" smtClean="0"/>
              <a:t>Μέτρα που επιδιώκουν μια αναγκαστική πολιτική οικονομικής αγροτικής ανάπτυξης</a:t>
            </a:r>
          </a:p>
          <a:p>
            <a:endParaRPr lang="el-GR" dirty="0" smtClean="0"/>
          </a:p>
          <a:p>
            <a:pPr lvl="0"/>
            <a:r>
              <a:rPr lang="el-GR" dirty="0" smtClean="0"/>
              <a:t>Μέτρα που αποσκοπούν στην πολιτική και οικονομική αγροτικής ανάπτυξης ρυθμιστικής μορφής </a:t>
            </a:r>
          </a:p>
          <a:p>
            <a:pPr>
              <a:buNone/>
            </a:pPr>
            <a:r>
              <a:rPr lang="el-GR" dirty="0" smtClean="0"/>
              <a:t>α. Μέτρα που αναφέρονται στους παραγωγούς</a:t>
            </a:r>
          </a:p>
          <a:p>
            <a:pPr>
              <a:buNone/>
            </a:pPr>
            <a:r>
              <a:rPr lang="el-GR" dirty="0" smtClean="0"/>
              <a:t>β. Μέτρα της αγροτικής και οικονομικής πολιτικής που επηρεάζουν τους καταναλωτές</a:t>
            </a:r>
          </a:p>
          <a:p>
            <a:pPr>
              <a:buNone/>
            </a:pPr>
            <a:r>
              <a:rPr lang="el-GR" dirty="0" smtClean="0"/>
              <a:t>γ. Μέτρα πολιτικής και οικονομικής ανάπτυξης που επηρεάζουν το εμπόριο</a:t>
            </a:r>
          </a:p>
          <a:p>
            <a:pPr>
              <a:buNone/>
            </a:pPr>
            <a:endParaRPr lang="el-GR" dirty="0" smtClean="0"/>
          </a:p>
          <a:p>
            <a:pPr>
              <a:buNone/>
            </a:pPr>
            <a:endParaRPr lang="el-GR" dirty="0" smtClean="0"/>
          </a:p>
          <a:p>
            <a:pPr lvl="0"/>
            <a:endParaRPr lang="el-GR" dirty="0" smtClean="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b="1" dirty="0" smtClean="0"/>
              <a:t>Βασικά χαρακτηριστικά του αγροτικού τομέα στην Ελλάδα </a:t>
            </a: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r>
              <a:rPr lang="el-GR" dirty="0" smtClean="0"/>
              <a:t>Τα διαρθρωτικά χαρακτηριστικά της ελληνικής γεωργίας είναι αυτά που τη χαρακτηρίζουν και δημιουργούν τις προδιαγραφές και προϋποθέσεις για την περαιτέρω εξέλιξη της. Αυτά συνίστανται κυρίως στα παρακάτω:</a:t>
            </a:r>
          </a:p>
          <a:p>
            <a:pPr lvl="0"/>
            <a:r>
              <a:rPr lang="el-GR" dirty="0" smtClean="0"/>
              <a:t>στον πολύ μεγάλο αριθμό μικρών και </a:t>
            </a:r>
            <a:r>
              <a:rPr lang="el-GR" dirty="0" err="1" smtClean="0"/>
              <a:t>πολυτεμαχισμένων</a:t>
            </a:r>
            <a:r>
              <a:rPr lang="el-GR" dirty="0" smtClean="0"/>
              <a:t> γεωργικών εκμεταλλεύσεων, </a:t>
            </a:r>
          </a:p>
          <a:p>
            <a:pPr lvl="0"/>
            <a:r>
              <a:rPr lang="el-GR" dirty="0" smtClean="0"/>
              <a:t>το χαμηλό ποσοστό αρδευόμενης γεωργικής γης </a:t>
            </a:r>
          </a:p>
          <a:p>
            <a:pPr lvl="0"/>
            <a:r>
              <a:rPr lang="el-GR" dirty="0" smtClean="0"/>
              <a:t>στο υψηλό ποσοστό οικονομικά ενεργών ατόμων του πληθυσμού με απασχόλησης στη γεωργία καθώς και στη μεγάλη ηλικία αυτών (περίπου το 60% είναι άνω των 55 ετών) </a:t>
            </a:r>
          </a:p>
          <a:p>
            <a:r>
              <a:rPr lang="el-GR" dirty="0" smtClean="0"/>
              <a:t>στην </a:t>
            </a:r>
            <a:r>
              <a:rPr lang="el-GR" dirty="0" err="1" smtClean="0"/>
              <a:t>πολυαπασχόληση</a:t>
            </a:r>
            <a:r>
              <a:rPr lang="el-GR" dirty="0" smtClean="0"/>
              <a:t> των αγροτών</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dirty="0" smtClean="0"/>
              <a:t>Οι βασικές αιτίες του μικρού μεγέθους των γεωργικών εκμεταλλεύσεων στην Ελλάδα</a:t>
            </a:r>
          </a:p>
        </p:txBody>
      </p:sp>
      <p:sp>
        <p:nvSpPr>
          <p:cNvPr id="3" name="2 - Θέση περιεχομένου"/>
          <p:cNvSpPr>
            <a:spLocks noGrp="1"/>
          </p:cNvSpPr>
          <p:nvPr>
            <p:ph idx="1"/>
          </p:nvPr>
        </p:nvSpPr>
        <p:spPr/>
        <p:txBody>
          <a:bodyPr/>
          <a:lstStyle/>
          <a:p>
            <a:pPr lvl="0"/>
            <a:r>
              <a:rPr lang="el-GR" dirty="0" smtClean="0"/>
              <a:t>μόνο το 30% περίπου της συνολικής έκτασης είναι γεωργική γη</a:t>
            </a:r>
          </a:p>
          <a:p>
            <a:r>
              <a:rPr lang="el-GR" dirty="0" smtClean="0"/>
              <a:t>δεν ισχύουν θεσμικά μέτρα που να συμβάλουν στη συγκέντρωση της γεωργικής γης (απαγόρευση κατάτμησης </a:t>
            </a:r>
            <a:r>
              <a:rPr lang="el-GR" dirty="0" err="1" smtClean="0"/>
              <a:t>αναδασμένων</a:t>
            </a:r>
            <a:r>
              <a:rPr lang="el-GR" dirty="0" smtClean="0"/>
              <a:t> εκτάσεων, η εφαρμογή του μοναδικού κληρονόμου, φορολογικά κίνητρα για μεταβίβαση γεωργικής γης).</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Το εμπορικό </a:t>
            </a:r>
            <a:r>
              <a:rPr lang="el-GR" dirty="0" smtClean="0">
                <a:hlinkClick r:id="rId2"/>
              </a:rPr>
              <a:t>ισοζύγιο</a:t>
            </a:r>
            <a:endParaRPr lang="el-GR" dirty="0"/>
          </a:p>
        </p:txBody>
      </p:sp>
      <p:sp>
        <p:nvSpPr>
          <p:cNvPr id="3" name="2 - Θέση περιεχομένου"/>
          <p:cNvSpPr>
            <a:spLocks noGrp="1"/>
          </p:cNvSpPr>
          <p:nvPr>
            <p:ph idx="1"/>
          </p:nvPr>
        </p:nvSpPr>
        <p:spPr/>
        <p:txBody>
          <a:bodyPr/>
          <a:lstStyle/>
          <a:p>
            <a:r>
              <a:rPr lang="el-GR" dirty="0" smtClean="0">
                <a:solidFill>
                  <a:schemeClr val="tx1"/>
                </a:solidFill>
              </a:rPr>
              <a:t>Το εμπορικό </a:t>
            </a:r>
            <a:r>
              <a:rPr lang="el-GR" dirty="0" smtClean="0">
                <a:solidFill>
                  <a:schemeClr val="tx1"/>
                </a:solidFill>
                <a:hlinkClick r:id="rId2"/>
              </a:rPr>
              <a:t>ισοζύγιο</a:t>
            </a:r>
            <a:r>
              <a:rPr lang="el-GR" dirty="0" smtClean="0">
                <a:solidFill>
                  <a:schemeClr val="tx1"/>
                </a:solidFill>
              </a:rPr>
              <a:t> αγαθών είναι ένας ειδικός </a:t>
            </a:r>
            <a:r>
              <a:rPr lang="el-GR" dirty="0" smtClean="0">
                <a:solidFill>
                  <a:schemeClr val="tx1"/>
                </a:solidFill>
                <a:hlinkClick r:id="rId3"/>
              </a:rPr>
              <a:t>λογαριασμός</a:t>
            </a:r>
            <a:r>
              <a:rPr lang="el-GR" dirty="0" smtClean="0">
                <a:solidFill>
                  <a:schemeClr val="tx1"/>
                </a:solidFill>
              </a:rPr>
              <a:t> στον οποίο αποτυπώνεται η διαφορά μεταξύ των εξαγωγών εμπορευμάτων μιας χώρας και των αντίστοιχων εισαγωγών της. </a:t>
            </a:r>
          </a:p>
          <a:p>
            <a:r>
              <a:rPr lang="el-GR" dirty="0" smtClean="0">
                <a:solidFill>
                  <a:schemeClr val="tx1"/>
                </a:solidFill>
                <a:hlinkClick r:id="rId4"/>
              </a:rPr>
              <a:t>Εξαγωγές</a:t>
            </a:r>
            <a:r>
              <a:rPr lang="el-GR" dirty="0" smtClean="0">
                <a:solidFill>
                  <a:schemeClr val="tx1"/>
                </a:solidFill>
              </a:rPr>
              <a:t> &lt; </a:t>
            </a:r>
            <a:r>
              <a:rPr lang="el-GR" dirty="0" smtClean="0">
                <a:solidFill>
                  <a:schemeClr val="tx1"/>
                </a:solidFill>
                <a:hlinkClick r:id="rId5"/>
              </a:rPr>
              <a:t>Εισαγωγές</a:t>
            </a:r>
            <a:r>
              <a:rPr lang="el-GR" dirty="0" smtClean="0">
                <a:solidFill>
                  <a:schemeClr val="tx1"/>
                </a:solidFill>
              </a:rPr>
              <a:t> → </a:t>
            </a:r>
            <a:r>
              <a:rPr lang="el-GR" dirty="0" smtClean="0">
                <a:solidFill>
                  <a:schemeClr val="tx1"/>
                </a:solidFill>
                <a:hlinkClick r:id="rId6"/>
              </a:rPr>
              <a:t>Έλλειμμα</a:t>
            </a:r>
            <a:r>
              <a:rPr lang="el-GR" dirty="0" smtClean="0">
                <a:solidFill>
                  <a:schemeClr val="tx1"/>
                </a:solidFill>
              </a:rPr>
              <a:t> στο εμπορικό ισοζύγιο</a:t>
            </a:r>
          </a:p>
          <a:p>
            <a:r>
              <a:rPr lang="el-GR" dirty="0" smtClean="0">
                <a:solidFill>
                  <a:schemeClr val="tx1"/>
                </a:solidFill>
                <a:hlinkClick r:id="rId4"/>
              </a:rPr>
              <a:t>Εξαγωγές</a:t>
            </a:r>
            <a:r>
              <a:rPr lang="el-GR" dirty="0" smtClean="0">
                <a:solidFill>
                  <a:schemeClr val="tx1"/>
                </a:solidFill>
              </a:rPr>
              <a:t> &gt; </a:t>
            </a:r>
            <a:r>
              <a:rPr lang="el-GR" dirty="0" smtClean="0">
                <a:solidFill>
                  <a:schemeClr val="tx1"/>
                </a:solidFill>
                <a:hlinkClick r:id="rId5"/>
              </a:rPr>
              <a:t>Εισαγωγές</a:t>
            </a:r>
            <a:r>
              <a:rPr lang="el-GR" dirty="0" smtClean="0">
                <a:solidFill>
                  <a:schemeClr val="tx1"/>
                </a:solidFill>
              </a:rPr>
              <a:t> → Περίσσευμα στο εμπορικό ισοζύγιο</a:t>
            </a:r>
          </a:p>
          <a:p>
            <a:endParaRPr lang="el-GR" dirty="0"/>
          </a:p>
        </p:txBody>
      </p:sp>
    </p:spTree>
  </p:cSld>
  <p:clrMapOvr>
    <a:masterClrMapping/>
  </p:clrMapOvr>
</p:sld>
</file>

<file path=ppt/theme/theme1.xml><?xml version="1.0" encoding="utf-8"?>
<a:theme xmlns:a="http://schemas.openxmlformats.org/drawingml/2006/main" name="Όψη">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1307</TotalTime>
  <Words>638</Words>
  <Application>Microsoft Office PowerPoint</Application>
  <PresentationFormat>Προσαρμογή</PresentationFormat>
  <Paragraphs>86</Paragraphs>
  <Slides>14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Όψη</vt:lpstr>
      <vt:lpstr>ΠΑΝΕΠΙΣΤΗΜΙΟ ΠΕΛΟΠΟΝΝΗΣΟΥ ΣΧΟΛΗ ΓΕΩΠΟΝΙΑΣ &amp; ΤΡΟΦΙΜΩΝ Τμήμα Γεωπονίας   Αγροτική Πολιτική     Διάλεξη 10</vt:lpstr>
      <vt:lpstr>Βασικές έννοιες</vt:lpstr>
      <vt:lpstr>Τα σπουδαιότερα πλεονεκτήματα της οικονομικής ανάπτυξης</vt:lpstr>
      <vt:lpstr>Τα βασικά μειονεκτήματα της οικονομικής ανάπτυξης</vt:lpstr>
      <vt:lpstr>Στάδια αγροτικής ανάπτυξης </vt:lpstr>
      <vt:lpstr>Μέτρα αγροτικής ανάπτυξης </vt:lpstr>
      <vt:lpstr>Βασικά χαρακτηριστικά του αγροτικού τομέα στην Ελλάδα  </vt:lpstr>
      <vt:lpstr>Οι βασικές αιτίες του μικρού μεγέθους των γεωργικών εκμεταλλεύσεων στην Ελλάδα</vt:lpstr>
      <vt:lpstr>Το εμπορικό ισοζύγιο</vt:lpstr>
      <vt:lpstr>Παράγοντες που επηρεάζουν το εμπορικό ισοζύγιο</vt:lpstr>
      <vt:lpstr>Η δυσμενής μεταβολή του εμπορικού ισοζυγίου αγροτικών προϊόντων είναι αποτέλεσμα:</vt:lpstr>
      <vt:lpstr>Προοπτικές – Προϋποθέσεις ανάπτυξης του αγροτικού τομέα της Ελλάδας</vt:lpstr>
      <vt:lpstr>Η δημιουργία Σχεδίου Εθνικής Αγροτικής Πολιτικής</vt:lpstr>
      <vt:lpstr>  Ευχαριστώ  για την προσοχή και συμμετοχή σας!</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ΤΕΙ ΠΕΛΟΠΟΝΝΗΣΟΥ Μεταπτυχιακό </dc:title>
  <dc:creator>Δημήτρης</dc:creator>
  <cp:lastModifiedBy>ADMIN</cp:lastModifiedBy>
  <cp:revision>79</cp:revision>
  <dcterms:created xsi:type="dcterms:W3CDTF">2018-11-13T14:28:25Z</dcterms:created>
  <dcterms:modified xsi:type="dcterms:W3CDTF">2021-01-21T10:56:45Z</dcterms:modified>
</cp:coreProperties>
</file>