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59" r:id="rId3"/>
    <p:sldId id="261" r:id="rId4"/>
    <p:sldId id="260" r:id="rId5"/>
    <p:sldId id="270" r:id="rId6"/>
    <p:sldId id="262" r:id="rId7"/>
    <p:sldId id="266" r:id="rId8"/>
    <p:sldId id="269" r:id="rId9"/>
    <p:sldId id="263" r:id="rId10"/>
    <p:sldId id="267" r:id="rId11"/>
    <p:sldId id="264" r:id="rId12"/>
    <p:sldId id="265" r:id="rId13"/>
    <p:sldId id="271" r:id="rId14"/>
    <p:sldId id="292" r:id="rId15"/>
    <p:sldId id="256" r:id="rId16"/>
    <p:sldId id="272" r:id="rId17"/>
    <p:sldId id="257" r:id="rId18"/>
    <p:sldId id="273" r:id="rId19"/>
    <p:sldId id="274" r:id="rId20"/>
    <p:sldId id="275" r:id="rId21"/>
    <p:sldId id="290" r:id="rId22"/>
    <p:sldId id="289" r:id="rId23"/>
    <p:sldId id="291" r:id="rId24"/>
    <p:sldId id="276" r:id="rId25"/>
    <p:sldId id="277" r:id="rId26"/>
    <p:sldId id="278" r:id="rId27"/>
    <p:sldId id="279" r:id="rId28"/>
    <p:sldId id="280" r:id="rId29"/>
    <p:sldId id="281" r:id="rId30"/>
    <p:sldId id="282" r:id="rId31"/>
    <p:sldId id="283" r:id="rId32"/>
    <p:sldId id="284" r:id="rId33"/>
    <p:sldId id="286"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529" autoAdjust="0"/>
    <p:restoredTop sz="94660"/>
  </p:normalViewPr>
  <p:slideViewPr>
    <p:cSldViewPr snapToGrid="0">
      <p:cViewPr varScale="1">
        <p:scale>
          <a:sx n="116" d="100"/>
          <a:sy n="116" d="100"/>
        </p:scale>
        <p:origin x="-47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s://el.wikipedia.org/wiki/%CE%9A%CE%B1%CF%84%CE%AC_%CE%9D%CE%B5%CE%B1%CE%AF%CF%81%CE%B1%CF%82" TargetMode="External"/><Relationship Id="rId3" Type="http://schemas.openxmlformats.org/officeDocument/2006/relationships/hyperlink" Target="https://tomov.gr/2019/04/27/kata-neairas-toys-roloys-ton-fylon-stin-klasiki/" TargetMode="External"/><Relationship Id="rId7" Type="http://schemas.openxmlformats.org/officeDocument/2006/relationships/hyperlink" Target="https://www.wikiwand.com/el/%CE%9D%CE%AD%CE%B1%CE%B9%CF%81%CE%B1" TargetMode="External"/><Relationship Id="rId2" Type="http://schemas.openxmlformats.org/officeDocument/2006/relationships/hyperlink" Target="http://users.sch.gr/npavlou/neaira.htm" TargetMode="External"/><Relationship Id="rId1" Type="http://schemas.openxmlformats.org/officeDocument/2006/relationships/slideLayout" Target="../slideLayouts/slideLayout2.xml"/><Relationship Id="rId6" Type="http://schemas.openxmlformats.org/officeDocument/2006/relationships/hyperlink" Target="https://eclass.uoa.gr/modules/document/file.php/PHIL959/%CE%9B%CE%95%CE%9D%CE%A4%CE%91%CE%9A%CE%97%CE%A3%20%CE%95%CF%84%CE%B1%CE%AF%CF%81%CE%B5%CF%82.pdf" TargetMode="External"/><Relationship Id="rId5" Type="http://schemas.openxmlformats.org/officeDocument/2006/relationships/hyperlink" Target="https://www.centralnews.gr/h-%CE%B9%CF%83%CF%84%CE%BF%CF%81%CE%AF%CE%B1-%CF%84%CE%B7%CF%82-%CE%B5%CF%84%CE%B1%CE%AF%CF%81%CE%B1%CF%82-%CE%BD%CE%AD%CE%B1%CE%B9%CF%81%CE%B1-%CF%83%CF%84%CE%B7%CE%BD-%CE%B1%CF%81%CF%87%CE%B1%CE%AF/" TargetMode="External"/><Relationship Id="rId4" Type="http://schemas.openxmlformats.org/officeDocument/2006/relationships/hyperlink" Target="https://www.mixanitouxronou.gr/neera-i-porni-pou-kerdise-tin-eleftheria-tis-ke-vrethi"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              </a:t>
            </a:r>
            <a:br>
              <a:rPr lang="el-GR" dirty="0" smtClean="0"/>
            </a:br>
            <a:r>
              <a:rPr lang="el-GR" dirty="0"/>
              <a:t> </a:t>
            </a:r>
            <a:r>
              <a:rPr lang="el-GR" dirty="0" smtClean="0"/>
              <a:t>            </a:t>
            </a:r>
            <a:r>
              <a:rPr lang="el-GR" b="1" dirty="0" smtClean="0">
                <a:solidFill>
                  <a:schemeClr val="tx1"/>
                </a:solidFill>
                <a:latin typeface="Times New Roman" panose="02020603050405020304" pitchFamily="18" charset="0"/>
                <a:cs typeface="Times New Roman" panose="02020603050405020304" pitchFamily="18" charset="0"/>
              </a:rPr>
              <a:t> Εισαγωγή</a:t>
            </a:r>
            <a:endParaRPr lang="el-GR"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589213" y="5428542"/>
            <a:ext cx="8915399" cy="1126283"/>
          </a:xfrm>
        </p:spPr>
        <p:txBody>
          <a:bodyPr/>
          <a:lstStyle/>
          <a:p>
            <a:pPr lvl="0" algn="ctr">
              <a:buClr>
                <a:srgbClr val="353535"/>
              </a:buClr>
            </a:pPr>
            <a:r>
              <a:rPr lang="el-GR" b="1" i="1" dirty="0" smtClean="0">
                <a:solidFill>
                  <a:prstClr val="black">
                    <a:lumMod val="65000"/>
                    <a:lumOff val="35000"/>
                  </a:prstClr>
                </a:solidFill>
              </a:rPr>
              <a:t>Επιμέλεια </a:t>
            </a:r>
            <a:r>
              <a:rPr lang="en-US" b="1" i="1" dirty="0" smtClean="0">
                <a:solidFill>
                  <a:prstClr val="black">
                    <a:lumMod val="65000"/>
                    <a:lumOff val="35000"/>
                  </a:prstClr>
                </a:solidFill>
              </a:rPr>
              <a:t>power point: </a:t>
            </a:r>
            <a:r>
              <a:rPr lang="el-GR" b="1" i="1" dirty="0" smtClean="0">
                <a:solidFill>
                  <a:prstClr val="black">
                    <a:lumMod val="65000"/>
                    <a:lumOff val="35000"/>
                  </a:prstClr>
                </a:solidFill>
              </a:rPr>
              <a:t> </a:t>
            </a:r>
            <a:r>
              <a:rPr lang="el-GR" b="1" i="1" dirty="0">
                <a:solidFill>
                  <a:prstClr val="black">
                    <a:lumMod val="65000"/>
                    <a:lumOff val="35000"/>
                  </a:prstClr>
                </a:solidFill>
              </a:rPr>
              <a:t>Παναγιώτα Ιωάννα Κουτουμάνου</a:t>
            </a:r>
          </a:p>
          <a:p>
            <a:pPr lvl="0" algn="ctr">
              <a:buClr>
                <a:srgbClr val="353535"/>
              </a:buClr>
            </a:pPr>
            <a:r>
              <a:rPr lang="el-GR" b="1" i="1" dirty="0">
                <a:solidFill>
                  <a:prstClr val="black">
                    <a:lumMod val="65000"/>
                    <a:lumOff val="35000"/>
                  </a:prstClr>
                </a:solidFill>
              </a:rPr>
              <a:t>2020</a:t>
            </a:r>
          </a:p>
          <a:p>
            <a:endParaRPr lang="el-GR" dirty="0"/>
          </a:p>
        </p:txBody>
      </p:sp>
    </p:spTree>
    <p:extLst>
      <p:ext uri="{BB962C8B-B14F-4D97-AF65-F5344CB8AC3E}">
        <p14:creationId xmlns:p14="http://schemas.microsoft.com/office/powerpoint/2010/main" xmlns="" val="3488874601"/>
      </p:ext>
    </p:extLst>
  </p:cSld>
  <p:clrMapOvr>
    <a:masterClrMapping/>
  </p:clrMapOvr>
  <p:transition spd="slow">
    <p:randomBa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7745" y="0"/>
            <a:ext cx="10834255" cy="900545"/>
          </a:xfrm>
        </p:spPr>
        <p:txBody>
          <a:bodyPr>
            <a:normAutofit fontScale="90000"/>
          </a:bodyPr>
          <a:lstStyle/>
          <a:p>
            <a:pPr algn="ctr"/>
            <a:r>
              <a:rPr lang="el-GR" b="1" dirty="0" smtClean="0">
                <a:solidFill>
                  <a:schemeClr val="tx1"/>
                </a:solidFill>
                <a:latin typeface="Times New Roman" panose="02020603050405020304" pitchFamily="18" charset="0"/>
                <a:cs typeface="Times New Roman" panose="02020603050405020304" pitchFamily="18" charset="0"/>
              </a:rPr>
              <a:t>Τι συμβαίνει εάν απουσιάζει ο πρωτότοκος γιος </a:t>
            </a:r>
            <a:r>
              <a:rPr lang="el-GR" b="1" dirty="0">
                <a:solidFill>
                  <a:schemeClr val="tx1"/>
                </a:solidFill>
                <a:latin typeface="Times New Roman" panose="02020603050405020304" pitchFamily="18" charset="0"/>
                <a:cs typeface="Times New Roman" panose="02020603050405020304" pitchFamily="18" charset="0"/>
              </a:rPr>
              <a:t>στο αθηναϊκό </a:t>
            </a:r>
            <a:r>
              <a:rPr lang="el-GR" b="1" dirty="0" smtClean="0">
                <a:solidFill>
                  <a:schemeClr val="tx1"/>
                </a:solidFill>
                <a:latin typeface="Times New Roman" panose="02020603050405020304" pitchFamily="18" charset="0"/>
                <a:cs typeface="Times New Roman" panose="02020603050405020304" pitchFamily="18" charset="0"/>
              </a:rPr>
              <a:t>        δίκαιο</a:t>
            </a:r>
            <a:r>
              <a:rPr lang="en-US" b="1" dirty="0" smtClean="0">
                <a:solidFill>
                  <a:schemeClr val="tx1"/>
                </a:solidFill>
                <a:latin typeface="Times New Roman" panose="02020603050405020304" pitchFamily="18" charset="0"/>
                <a:cs typeface="Times New Roman" panose="02020603050405020304" pitchFamily="18" charset="0"/>
              </a:rPr>
              <a:t>; </a:t>
            </a:r>
            <a:endParaRPr lang="el-GR" b="1" dirty="0">
              <a:solidFill>
                <a:schemeClr val="tx1"/>
              </a:solidFill>
            </a:endParaRPr>
          </a:p>
        </p:txBody>
      </p:sp>
      <p:sp>
        <p:nvSpPr>
          <p:cNvPr id="3" name="Content Placeholder 2"/>
          <p:cNvSpPr>
            <a:spLocks noGrp="1"/>
          </p:cNvSpPr>
          <p:nvPr>
            <p:ph idx="1"/>
          </p:nvPr>
        </p:nvSpPr>
        <p:spPr>
          <a:xfrm>
            <a:off x="193964" y="2092036"/>
            <a:ext cx="11845636" cy="4765964"/>
          </a:xfrm>
        </p:spPr>
        <p:txBody>
          <a:bodyPr>
            <a:normAutofit/>
          </a:bodyPr>
          <a:lstStyle/>
          <a:p>
            <a:r>
              <a:rPr lang="el-GR" sz="2100" dirty="0" smtClean="0">
                <a:solidFill>
                  <a:schemeClr val="tx1"/>
                </a:solidFill>
                <a:latin typeface="Times New Roman" panose="02020603050405020304" pitchFamily="18" charset="0"/>
                <a:cs typeface="Times New Roman" panose="02020603050405020304" pitchFamily="18" charset="0"/>
              </a:rPr>
              <a:t>Σε </a:t>
            </a:r>
            <a:r>
              <a:rPr lang="el-GR" sz="2100" dirty="0">
                <a:solidFill>
                  <a:schemeClr val="tx1"/>
                </a:solidFill>
                <a:latin typeface="Times New Roman" panose="02020603050405020304" pitchFamily="18" charset="0"/>
                <a:cs typeface="Times New Roman" panose="02020603050405020304" pitchFamily="18" charset="0"/>
              </a:rPr>
              <a:t>αντίθεση </a:t>
            </a:r>
            <a:r>
              <a:rPr lang="el-GR" sz="2100" dirty="0">
                <a:latin typeface="Times New Roman" panose="02020603050405020304" pitchFamily="18" charset="0"/>
                <a:cs typeface="Times New Roman" panose="02020603050405020304" pitchFamily="18" charset="0"/>
              </a:rPr>
              <a:t>με ορισμένα συστήματα που δίνουν ιδιαίτερα προνόμια στο πρωτότοκο αρσενικό, </a:t>
            </a:r>
            <a:r>
              <a:rPr lang="el-GR" sz="2100" b="1" dirty="0">
                <a:latin typeface="Times New Roman" panose="02020603050405020304" pitchFamily="18" charset="0"/>
                <a:cs typeface="Times New Roman" panose="02020603050405020304" pitchFamily="18" charset="0"/>
              </a:rPr>
              <a:t>στο αθηναϊκό δίκαιο όλοι οι γιοι μοιράζονται εξίσου την κληρονομιά</a:t>
            </a:r>
            <a:r>
              <a:rPr lang="el-GR" sz="2100" b="1" dirty="0" smtClean="0">
                <a:latin typeface="Times New Roman" panose="02020603050405020304" pitchFamily="18" charset="0"/>
                <a:cs typeface="Times New Roman" panose="02020603050405020304" pitchFamily="18" charset="0"/>
              </a:rPr>
              <a:t>.</a:t>
            </a:r>
          </a:p>
          <a:p>
            <a:r>
              <a:rPr lang="el-GR" sz="2100" dirty="0" smtClean="0">
                <a:latin typeface="Times New Roman" panose="02020603050405020304" pitchFamily="18" charset="0"/>
                <a:cs typeface="Times New Roman" panose="02020603050405020304" pitchFamily="18" charset="0"/>
              </a:rPr>
              <a:t>Η μ</a:t>
            </a:r>
            <a:r>
              <a:rPr lang="el-GR" sz="2100" dirty="0">
                <a:latin typeface="Times New Roman" panose="02020603050405020304" pitchFamily="18" charset="0"/>
                <a:cs typeface="Times New Roman" panose="02020603050405020304" pitchFamily="18" charset="0"/>
              </a:rPr>
              <a:t>έ</a:t>
            </a:r>
            <a:r>
              <a:rPr lang="el-GR" sz="2100" dirty="0" smtClean="0">
                <a:latin typeface="Times New Roman" panose="02020603050405020304" pitchFamily="18" charset="0"/>
                <a:cs typeface="Times New Roman" panose="02020603050405020304" pitchFamily="18" charset="0"/>
              </a:rPr>
              <a:t>θοδος αυτή  προσφέρει</a:t>
            </a:r>
          </a:p>
          <a:p>
            <a:pPr marL="0" indent="0">
              <a:buNone/>
            </a:pPr>
            <a:r>
              <a:rPr lang="el-GR" sz="2100" dirty="0" smtClean="0">
                <a:latin typeface="Times New Roman" panose="02020603050405020304" pitchFamily="18" charset="0"/>
                <a:cs typeface="Times New Roman" panose="02020603050405020304" pitchFamily="18" charset="0"/>
              </a:rPr>
              <a:t>Α) Πολλαπλασιασμό των αριθμών των οικογενειών.</a:t>
            </a:r>
            <a:r>
              <a:rPr lang="el-GR" sz="2100" dirty="0">
                <a:latin typeface="Times New Roman" panose="02020603050405020304" pitchFamily="18" charset="0"/>
                <a:cs typeface="Times New Roman" panose="02020603050405020304" pitchFamily="18" charset="0"/>
              </a:rPr>
              <a:t> με  κίνδυνο να υπάρξει μια  προοδευτική εξαθλίωση στο πέρασμα του χρόνου </a:t>
            </a:r>
            <a:endParaRPr lang="el-GR" sz="2100" dirty="0" smtClean="0">
              <a:latin typeface="Times New Roman" panose="02020603050405020304" pitchFamily="18" charset="0"/>
              <a:cs typeface="Times New Roman" panose="02020603050405020304" pitchFamily="18" charset="0"/>
            </a:endParaRPr>
          </a:p>
          <a:p>
            <a:pPr marL="0" indent="0">
              <a:buNone/>
            </a:pPr>
            <a:r>
              <a:rPr lang="el-GR" sz="2100" dirty="0" smtClean="0">
                <a:latin typeface="Times New Roman" panose="02020603050405020304" pitchFamily="18" charset="0"/>
                <a:cs typeface="Times New Roman" panose="02020603050405020304" pitchFamily="18" charset="0"/>
              </a:rPr>
              <a:t>Β) Παρέμβαση στην οριοθέτηση των μελών. </a:t>
            </a:r>
            <a:endParaRPr lang="en-US" sz="2100" dirty="0" smtClean="0">
              <a:latin typeface="Times New Roman" panose="02020603050405020304" pitchFamily="18" charset="0"/>
              <a:cs typeface="Times New Roman" panose="02020603050405020304" pitchFamily="18" charset="0"/>
            </a:endParaRPr>
          </a:p>
          <a:p>
            <a:r>
              <a:rPr lang="el-GR" sz="2100" dirty="0" smtClean="0">
                <a:latin typeface="Times New Roman" panose="02020603050405020304" pitchFamily="18" charset="0"/>
                <a:cs typeface="Times New Roman" panose="02020603050405020304" pitchFamily="18" charset="0"/>
              </a:rPr>
              <a:t>Στην κλασική Αθήνα περιορίζονται τα δικαιώματα των νόθων. </a:t>
            </a:r>
            <a:endParaRPr lang="en-US" sz="2100" dirty="0" smtClean="0">
              <a:latin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xmlns="" val="2364319531"/>
      </p:ext>
    </p:extLst>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0255" y="180110"/>
            <a:ext cx="9814357" cy="1108364"/>
          </a:xfrm>
        </p:spPr>
        <p:txBody>
          <a:bodyPr/>
          <a:lstStyle/>
          <a:p>
            <a:pPr algn="ctr"/>
            <a:r>
              <a:rPr lang="el-GR" b="1" dirty="0" smtClean="0">
                <a:solidFill>
                  <a:schemeClr val="tx1"/>
                </a:solidFill>
              </a:rPr>
              <a:t>Παλλακίδες</a:t>
            </a:r>
            <a:endParaRPr lang="el-GR" b="1" dirty="0">
              <a:solidFill>
                <a:schemeClr val="tx1"/>
              </a:solidFill>
            </a:endParaRPr>
          </a:p>
        </p:txBody>
      </p:sp>
      <p:sp>
        <p:nvSpPr>
          <p:cNvPr id="3" name="Content Placeholder 2"/>
          <p:cNvSpPr>
            <a:spLocks noGrp="1"/>
          </p:cNvSpPr>
          <p:nvPr>
            <p:ph idx="1"/>
          </p:nvPr>
        </p:nvSpPr>
        <p:spPr>
          <a:xfrm>
            <a:off x="138545" y="720436"/>
            <a:ext cx="11901055" cy="6137563"/>
          </a:xfrm>
        </p:spPr>
        <p:txBody>
          <a:bodyPr>
            <a:normAutofit lnSpcReduction="10000"/>
          </a:bodyPr>
          <a:lstStyle/>
          <a:p>
            <a:endParaRPr lang="el-GR" dirty="0" smtClean="0"/>
          </a:p>
          <a:p>
            <a:r>
              <a:rPr lang="el-GR" sz="2200" dirty="0" smtClean="0">
                <a:latin typeface="Times New Roman" panose="02020603050405020304" pitchFamily="18" charset="0"/>
                <a:cs typeface="Times New Roman" panose="02020603050405020304" pitchFamily="18" charset="0"/>
              </a:rPr>
              <a:t>Οι </a:t>
            </a:r>
            <a:r>
              <a:rPr lang="el-GR" sz="2200" dirty="0">
                <a:latin typeface="Times New Roman" panose="02020603050405020304" pitchFamily="18" charset="0"/>
                <a:cs typeface="Times New Roman" panose="02020603050405020304" pitchFamily="18" charset="0"/>
              </a:rPr>
              <a:t>παλλακίδες </a:t>
            </a:r>
            <a:r>
              <a:rPr lang="el-GR" sz="2200" dirty="0" smtClean="0">
                <a:latin typeface="Times New Roman" panose="02020603050405020304" pitchFamily="18" charset="0"/>
                <a:cs typeface="Times New Roman" panose="02020603050405020304" pitchFamily="18" charset="0"/>
              </a:rPr>
              <a:t>αποτελούσαν έναν ρόλο  νόμιμης συζύγου και δούλης .</a:t>
            </a:r>
          </a:p>
          <a:p>
            <a:pPr marL="0" indent="0">
              <a:buNone/>
            </a:pPr>
            <a:r>
              <a:rPr lang="el-GR" sz="2200" dirty="0" smtClean="0">
                <a:latin typeface="Times New Roman" panose="02020603050405020304" pitchFamily="18" charset="0"/>
                <a:cs typeface="Times New Roman" panose="02020603050405020304" pitchFamily="18" charset="0"/>
              </a:rPr>
              <a:t>Με την διαφορά ότι εισέρχονταν  στον οίκο </a:t>
            </a:r>
            <a:r>
              <a:rPr lang="el-GR" sz="2200" b="1" dirty="0" smtClean="0">
                <a:latin typeface="Times New Roman" panose="02020603050405020304" pitchFamily="18" charset="0"/>
                <a:cs typeface="Times New Roman" panose="02020603050405020304" pitchFamily="18" charset="0"/>
              </a:rPr>
              <a:t>χωρίς </a:t>
            </a:r>
            <a:r>
              <a:rPr lang="el-GR" sz="2200" b="1" dirty="0">
                <a:latin typeface="Times New Roman" panose="02020603050405020304" pitchFamily="18" charset="0"/>
                <a:cs typeface="Times New Roman" panose="02020603050405020304" pitchFamily="18" charset="0"/>
              </a:rPr>
              <a:t>καμία νομική πράξη </a:t>
            </a:r>
            <a:r>
              <a:rPr lang="el-GR" sz="2200" dirty="0">
                <a:latin typeface="Times New Roman" panose="02020603050405020304" pitchFamily="18" charset="0"/>
                <a:cs typeface="Times New Roman" panose="02020603050405020304" pitchFamily="18" charset="0"/>
              </a:rPr>
              <a:t>που να την συνδέει με τον σύντροφό της. </a:t>
            </a:r>
            <a:endParaRPr lang="el-GR" sz="2200" dirty="0" smtClean="0">
              <a:latin typeface="Times New Roman" panose="02020603050405020304" pitchFamily="18" charset="0"/>
              <a:cs typeface="Times New Roman" panose="02020603050405020304" pitchFamily="18" charset="0"/>
            </a:endParaRPr>
          </a:p>
          <a:p>
            <a:pPr marL="0" indent="0">
              <a:buNone/>
            </a:pPr>
            <a:r>
              <a:rPr lang="el-GR" sz="2200" dirty="0" smtClean="0">
                <a:latin typeface="Times New Roman" panose="02020603050405020304" pitchFamily="18" charset="0"/>
                <a:cs typeface="Times New Roman" panose="02020603050405020304" pitchFamily="18" charset="0"/>
              </a:rPr>
              <a:t>Παρόλο </a:t>
            </a:r>
            <a:r>
              <a:rPr lang="el-GR" sz="2200" dirty="0">
                <a:latin typeface="Times New Roman" panose="02020603050405020304" pitchFamily="18" charset="0"/>
                <a:cs typeface="Times New Roman" panose="02020603050405020304" pitchFamily="18" charset="0"/>
              </a:rPr>
              <a:t>που η μονογαμία υπήρξε ο κανόνας στην Αθήνα κατά την κλασική εποχή, η παρουσία </a:t>
            </a:r>
            <a:r>
              <a:rPr lang="el-GR" sz="2200" dirty="0" smtClean="0">
                <a:latin typeface="Times New Roman" panose="02020603050405020304" pitchFamily="18" charset="0"/>
                <a:cs typeface="Times New Roman" panose="02020603050405020304" pitchFamily="18" charset="0"/>
              </a:rPr>
              <a:t>των </a:t>
            </a:r>
            <a:r>
              <a:rPr lang="el-GR" sz="2200" dirty="0" err="1" smtClean="0">
                <a:latin typeface="Times New Roman" panose="02020603050405020304" pitchFamily="18" charset="0"/>
                <a:cs typeface="Times New Roman" panose="02020603050405020304" pitchFamily="18" charset="0"/>
              </a:rPr>
              <a:t>παλλακιδών</a:t>
            </a:r>
            <a:r>
              <a:rPr lang="el-GR" sz="2200" dirty="0" smtClean="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ήταν αποδεκτή και </a:t>
            </a:r>
            <a:r>
              <a:rPr lang="el-GR" sz="2200" dirty="0" smtClean="0">
                <a:latin typeface="Times New Roman" panose="02020603050405020304" pitchFamily="18" charset="0"/>
                <a:cs typeface="Times New Roman" panose="02020603050405020304" pitchFamily="18" charset="0"/>
              </a:rPr>
              <a:t>δεν </a:t>
            </a:r>
            <a:r>
              <a:rPr lang="el-GR" sz="2200" dirty="0">
                <a:latin typeface="Times New Roman" panose="02020603050405020304" pitchFamily="18" charset="0"/>
                <a:cs typeface="Times New Roman" panose="02020603050405020304" pitchFamily="18" charset="0"/>
              </a:rPr>
              <a:t>αποτελούσε </a:t>
            </a:r>
            <a:r>
              <a:rPr lang="el-GR" sz="2200" dirty="0" smtClean="0">
                <a:latin typeface="Times New Roman" panose="02020603050405020304" pitchFamily="18" charset="0"/>
                <a:cs typeface="Times New Roman" panose="02020603050405020304" pitchFamily="18" charset="0"/>
              </a:rPr>
              <a:t>μοιχεία</a:t>
            </a:r>
            <a:r>
              <a:rPr lang="en-US" sz="2200" dirty="0" smtClean="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α</a:t>
            </a:r>
            <a:r>
              <a:rPr lang="el-GR" sz="2200" dirty="0" smtClean="0">
                <a:latin typeface="Times New Roman" panose="02020603050405020304" pitchFamily="18" charset="0"/>
                <a:cs typeface="Times New Roman" panose="02020603050405020304" pitchFamily="18" charset="0"/>
              </a:rPr>
              <a:t>πό μεριά των ανδρών.</a:t>
            </a:r>
          </a:p>
          <a:p>
            <a:pPr marL="0" indent="0" algn="ctr">
              <a:buNone/>
            </a:pPr>
            <a:r>
              <a:rPr lang="el-GR" sz="2200" dirty="0">
                <a:latin typeface="Times New Roman" panose="02020603050405020304" pitchFamily="18" charset="0"/>
                <a:cs typeface="Times New Roman" panose="02020603050405020304" pitchFamily="18" charset="0"/>
              </a:rPr>
              <a:t> </a:t>
            </a:r>
            <a:r>
              <a:rPr lang="el-GR" sz="2200" b="1" dirty="0" smtClean="0">
                <a:latin typeface="Times New Roman" panose="02020603050405020304" pitchFamily="18" charset="0"/>
                <a:cs typeface="Times New Roman" panose="02020603050405020304" pitchFamily="18" charset="0"/>
              </a:rPr>
              <a:t>Όμως τι συνέβαινε όταν μια γυναίκα διέπραττε μοιχεία</a:t>
            </a:r>
            <a:r>
              <a:rPr lang="en-US" sz="2200" b="1" dirty="0" smtClean="0">
                <a:latin typeface="Times New Roman" panose="02020603050405020304" pitchFamily="18" charset="0"/>
                <a:cs typeface="Times New Roman" panose="02020603050405020304" pitchFamily="18" charset="0"/>
              </a:rPr>
              <a:t>; </a:t>
            </a:r>
            <a:endParaRPr lang="el-GR" sz="2200" b="1" dirty="0">
              <a:latin typeface="Times New Roman" panose="02020603050405020304" pitchFamily="18" charset="0"/>
              <a:cs typeface="Times New Roman" panose="02020603050405020304" pitchFamily="18" charset="0"/>
            </a:endParaRPr>
          </a:p>
          <a:p>
            <a:pPr>
              <a:buFont typeface="+mj-lt"/>
              <a:buAutoNum type="arabicPeriod"/>
            </a:pPr>
            <a:r>
              <a:rPr lang="el-GR" sz="2200" b="1" dirty="0">
                <a:latin typeface="Times New Roman" panose="02020603050405020304" pitchFamily="18" charset="0"/>
                <a:cs typeface="Times New Roman" panose="02020603050405020304" pitchFamily="18" charset="0"/>
              </a:rPr>
              <a:t>Ε</a:t>
            </a:r>
            <a:r>
              <a:rPr lang="el-GR" sz="2200" b="1" dirty="0" smtClean="0">
                <a:latin typeface="Times New Roman" panose="02020603050405020304" pitchFamily="18" charset="0"/>
                <a:cs typeface="Times New Roman" panose="02020603050405020304" pitchFamily="18" charset="0"/>
              </a:rPr>
              <a:t>πέστρεφε </a:t>
            </a:r>
            <a:r>
              <a:rPr lang="el-GR" sz="2200" b="1" dirty="0">
                <a:latin typeface="Times New Roman" panose="02020603050405020304" pitchFamily="18" charset="0"/>
                <a:cs typeface="Times New Roman" panose="02020603050405020304" pitchFamily="18" charset="0"/>
              </a:rPr>
              <a:t>στον πατέρα ή κηδεμόνα </a:t>
            </a:r>
            <a:r>
              <a:rPr lang="el-GR" sz="2200" b="1" dirty="0" smtClean="0">
                <a:latin typeface="Times New Roman" panose="02020603050405020304" pitchFamily="18" charset="0"/>
                <a:cs typeface="Times New Roman" panose="02020603050405020304" pitchFamily="18" charset="0"/>
              </a:rPr>
              <a:t>της </a:t>
            </a:r>
          </a:p>
          <a:p>
            <a:pPr>
              <a:buFont typeface="+mj-lt"/>
              <a:buAutoNum type="arabicPeriod"/>
            </a:pPr>
            <a:r>
              <a:rPr lang="el-GR" sz="2200" b="1" dirty="0">
                <a:latin typeface="Times New Roman" panose="02020603050405020304" pitchFamily="18" charset="0"/>
                <a:cs typeface="Times New Roman" panose="02020603050405020304" pitchFamily="18" charset="0"/>
              </a:rPr>
              <a:t>Σ</a:t>
            </a:r>
            <a:r>
              <a:rPr lang="el-GR" sz="2200" b="1" dirty="0" smtClean="0">
                <a:latin typeface="Times New Roman" panose="02020603050405020304" pitchFamily="18" charset="0"/>
                <a:cs typeface="Times New Roman" panose="02020603050405020304" pitchFamily="18" charset="0"/>
              </a:rPr>
              <a:t>τερούνταν </a:t>
            </a:r>
            <a:r>
              <a:rPr lang="el-GR" sz="2200" b="1" dirty="0">
                <a:latin typeface="Times New Roman" panose="02020603050405020304" pitchFamily="18" charset="0"/>
                <a:cs typeface="Times New Roman" panose="02020603050405020304" pitchFamily="18" charset="0"/>
              </a:rPr>
              <a:t>για πάντα κάθε συμμετοχή στις τελετές της πόλης. </a:t>
            </a:r>
            <a:endParaRPr lang="el-GR" sz="2200" b="1" dirty="0" smtClean="0">
              <a:latin typeface="Times New Roman" panose="02020603050405020304" pitchFamily="18" charset="0"/>
              <a:cs typeface="Times New Roman" panose="02020603050405020304" pitchFamily="18" charset="0"/>
            </a:endParaRPr>
          </a:p>
          <a:p>
            <a:pPr marL="0" indent="0">
              <a:buNone/>
            </a:pPr>
            <a:endParaRPr lang="el-GR" sz="2200" dirty="0" smtClean="0">
              <a:latin typeface="Times New Roman" panose="02020603050405020304" pitchFamily="18" charset="0"/>
              <a:cs typeface="Times New Roman" panose="02020603050405020304" pitchFamily="18" charset="0"/>
            </a:endParaRPr>
          </a:p>
          <a:p>
            <a:pPr marL="0" indent="0">
              <a:buNone/>
            </a:pPr>
            <a:r>
              <a:rPr lang="el-GR" sz="2200" dirty="0" smtClean="0">
                <a:latin typeface="Times New Roman" panose="02020603050405020304" pitchFamily="18" charset="0"/>
                <a:cs typeface="Times New Roman" panose="02020603050405020304" pitchFamily="18" charset="0"/>
              </a:rPr>
              <a:t>Η </a:t>
            </a:r>
            <a:r>
              <a:rPr lang="el-GR" sz="2200" dirty="0">
                <a:latin typeface="Times New Roman" panose="02020603050405020304" pitchFamily="18" charset="0"/>
                <a:cs typeface="Times New Roman" panose="02020603050405020304" pitchFamily="18" charset="0"/>
              </a:rPr>
              <a:t>μόνη </a:t>
            </a:r>
            <a:r>
              <a:rPr lang="el-GR" sz="2200" b="1" dirty="0">
                <a:latin typeface="Times New Roman" panose="02020603050405020304" pitchFamily="18" charset="0"/>
                <a:cs typeface="Times New Roman" panose="02020603050405020304" pitchFamily="18" charset="0"/>
              </a:rPr>
              <a:t>επιλήψιμη μοιχεία </a:t>
            </a:r>
            <a:r>
              <a:rPr lang="el-GR" sz="2200" dirty="0">
                <a:latin typeface="Times New Roman" panose="02020603050405020304" pitchFamily="18" charset="0"/>
                <a:cs typeface="Times New Roman" panose="02020603050405020304" pitchFamily="18" charset="0"/>
              </a:rPr>
              <a:t>από την πλευρά </a:t>
            </a:r>
            <a:r>
              <a:rPr lang="el-GR" sz="2200" b="1" dirty="0">
                <a:latin typeface="Times New Roman" panose="02020603050405020304" pitchFamily="18" charset="0"/>
                <a:cs typeface="Times New Roman" panose="02020603050405020304" pitchFamily="18" charset="0"/>
              </a:rPr>
              <a:t>του συζύγου ήταν </a:t>
            </a:r>
            <a:r>
              <a:rPr lang="el-GR" sz="2200" b="1" dirty="0" smtClean="0">
                <a:latin typeface="Times New Roman" panose="02020603050405020304" pitchFamily="18" charset="0"/>
                <a:cs typeface="Times New Roman" panose="02020603050405020304" pitchFamily="18" charset="0"/>
              </a:rPr>
              <a:t>όταν διέπραττε  μοιχεία με  </a:t>
            </a:r>
            <a:r>
              <a:rPr lang="el-GR" sz="2200" b="1" dirty="0">
                <a:latin typeface="Times New Roman" panose="02020603050405020304" pitchFamily="18" charset="0"/>
                <a:cs typeface="Times New Roman" panose="02020603050405020304" pitchFamily="18" charset="0"/>
              </a:rPr>
              <a:t>νόμιμη σύζυγο ενός άλλου </a:t>
            </a:r>
            <a:r>
              <a:rPr lang="el-GR" sz="2200" b="1" dirty="0" err="1" smtClean="0">
                <a:latin typeface="Times New Roman" panose="02020603050405020304" pitchFamily="18" charset="0"/>
                <a:cs typeface="Times New Roman" panose="02020603050405020304" pitchFamily="18" charset="0"/>
              </a:rPr>
              <a:t>Αθηνάιου</a:t>
            </a:r>
            <a:r>
              <a:rPr lang="el-GR" sz="2200" b="1" dirty="0" smtClean="0">
                <a:latin typeface="Times New Roman" panose="02020603050405020304" pitchFamily="18" charset="0"/>
                <a:cs typeface="Times New Roman" panose="02020603050405020304" pitchFamily="18" charset="0"/>
              </a:rPr>
              <a:t> πολίτη , </a:t>
            </a:r>
            <a:r>
              <a:rPr lang="el-GR" sz="2200" dirty="0" smtClean="0">
                <a:latin typeface="Times New Roman" panose="02020603050405020304" pitchFamily="18" charset="0"/>
                <a:cs typeface="Times New Roman" panose="02020603050405020304" pitchFamily="18" charset="0"/>
              </a:rPr>
              <a:t>επειδή  τον  αδικούσε. </a:t>
            </a:r>
          </a:p>
          <a:p>
            <a:pPr marL="0" indent="0">
              <a:buNone/>
            </a:pPr>
            <a:r>
              <a:rPr lang="el-GR" sz="2200" b="1" dirty="0">
                <a:latin typeface="Times New Roman" panose="02020603050405020304" pitchFamily="18" charset="0"/>
                <a:cs typeface="Times New Roman" panose="02020603050405020304" pitchFamily="18" charset="0"/>
              </a:rPr>
              <a:t> </a:t>
            </a:r>
            <a:r>
              <a:rPr lang="el-GR" sz="2200" b="1" dirty="0" smtClean="0">
                <a:latin typeface="Times New Roman" panose="02020603050405020304" pitchFamily="18" charset="0"/>
                <a:cs typeface="Times New Roman" panose="02020603050405020304" pitchFamily="18" charset="0"/>
              </a:rPr>
              <a:t>                                                   </a:t>
            </a:r>
            <a:r>
              <a:rPr lang="el-GR" sz="2000" b="1" dirty="0" smtClean="0">
                <a:latin typeface="Times New Roman" panose="02020603050405020304" pitchFamily="18" charset="0"/>
                <a:cs typeface="Times New Roman" panose="02020603050405020304" pitchFamily="18" charset="0"/>
              </a:rPr>
              <a:t>Τι </a:t>
            </a:r>
            <a:r>
              <a:rPr lang="el-GR" sz="2000" b="1" dirty="0">
                <a:latin typeface="Times New Roman" panose="02020603050405020304" pitchFamily="18" charset="0"/>
                <a:cs typeface="Times New Roman" panose="02020603050405020304" pitchFamily="18" charset="0"/>
              </a:rPr>
              <a:t>ήταν η  Παλλακεία </a:t>
            </a:r>
          </a:p>
          <a:p>
            <a:r>
              <a:rPr lang="el-GR" sz="2000" b="1" dirty="0">
                <a:latin typeface="Times New Roman" panose="02020603050405020304" pitchFamily="18" charset="0"/>
                <a:cs typeface="Times New Roman" panose="02020603050405020304" pitchFamily="18" charset="0"/>
              </a:rPr>
              <a:t>          Η  μη νόμιμη ένωση  ανδρών  και γυναικών ξένης καταγωγής </a:t>
            </a:r>
            <a:r>
              <a:rPr lang="el-GR" sz="2000" dirty="0">
                <a:latin typeface="Times New Roman" panose="02020603050405020304" pitchFamily="18" charset="0"/>
                <a:cs typeface="Times New Roman" panose="02020603050405020304" pitchFamily="18" charset="0"/>
              </a:rPr>
              <a:t>(δηλαδή δεν ενώνονταν νόμιμα με   τους συζύγους τους μέσω </a:t>
            </a:r>
            <a:r>
              <a:rPr lang="el-GR" sz="2000" dirty="0" err="1">
                <a:latin typeface="Times New Roman" panose="02020603050405020304" pitchFamily="18" charset="0"/>
                <a:cs typeface="Times New Roman" panose="02020603050405020304" pitchFamily="18" charset="0"/>
              </a:rPr>
              <a:t>εγγύης</a:t>
            </a:r>
            <a:r>
              <a:rPr lang="el-GR" sz="2000" dirty="0">
                <a:latin typeface="Times New Roman" panose="02020603050405020304" pitchFamily="18" charset="0"/>
                <a:cs typeface="Times New Roman" panose="02020603050405020304" pitchFamily="18" charset="0"/>
              </a:rPr>
              <a:t>).</a:t>
            </a:r>
          </a:p>
          <a:p>
            <a:pPr marL="0" indent="0">
              <a:buNone/>
            </a:pPr>
            <a:endParaRPr lang="el-GR" sz="2200" dirty="0" smtClean="0">
              <a:latin typeface="Times New Roman" panose="02020603050405020304" pitchFamily="18" charset="0"/>
              <a:cs typeface="Times New Roman" panose="02020603050405020304" pitchFamily="18" charset="0"/>
            </a:endParaRPr>
          </a:p>
          <a:p>
            <a:pPr marL="0" indent="0">
              <a:buNone/>
            </a:pPr>
            <a:endParaRPr lang="el-G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642950902"/>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1034" y="0"/>
            <a:ext cx="8911687" cy="1066800"/>
          </a:xfrm>
        </p:spPr>
        <p:txBody>
          <a:bodyPr>
            <a:normAutofit/>
          </a:bodyPr>
          <a:lstStyle/>
          <a:p>
            <a:pPr algn="ctr"/>
            <a:r>
              <a:rPr lang="el-GR" sz="4000" b="1" dirty="0" smtClean="0">
                <a:solidFill>
                  <a:schemeClr val="tx1"/>
                </a:solidFill>
                <a:latin typeface="Times New Roman" panose="02020603050405020304" pitchFamily="18" charset="0"/>
                <a:cs typeface="Times New Roman" panose="02020603050405020304" pitchFamily="18" charset="0"/>
              </a:rPr>
              <a:t>Γυναίκες μέτοικοι</a:t>
            </a:r>
            <a:endParaRPr lang="el-GR"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80109" y="637309"/>
            <a:ext cx="11914909" cy="6220691"/>
          </a:xfrm>
        </p:spPr>
        <p:txBody>
          <a:bodyPr>
            <a:normAutofit/>
          </a:bodyPr>
          <a:lstStyle/>
          <a:p>
            <a:endParaRPr lang="el-GR" dirty="0" smtClean="0"/>
          </a:p>
          <a:p>
            <a:endParaRPr lang="el-GR" dirty="0"/>
          </a:p>
          <a:p>
            <a:r>
              <a:rPr lang="el-GR" sz="2400" dirty="0" smtClean="0">
                <a:latin typeface="Times New Roman" panose="02020603050405020304" pitchFamily="18" charset="0"/>
                <a:cs typeface="Times New Roman" panose="02020603050405020304" pitchFamily="18" charset="0"/>
              </a:rPr>
              <a:t>Μια νομική </a:t>
            </a:r>
            <a:r>
              <a:rPr lang="el-GR" sz="2400" dirty="0">
                <a:latin typeface="Times New Roman" panose="02020603050405020304" pitchFamily="18" charset="0"/>
                <a:cs typeface="Times New Roman" panose="02020603050405020304" pitchFamily="18" charset="0"/>
              </a:rPr>
              <a:t>κατηγορία γυναικών </a:t>
            </a:r>
            <a:r>
              <a:rPr lang="el-GR" sz="2400" dirty="0" smtClean="0">
                <a:latin typeface="Times New Roman" panose="02020603050405020304" pitchFamily="18" charset="0"/>
                <a:cs typeface="Times New Roman" panose="02020603050405020304" pitchFamily="18" charset="0"/>
              </a:rPr>
              <a:t>εκτός από τις  </a:t>
            </a:r>
            <a:r>
              <a:rPr lang="el-GR" sz="2400" dirty="0">
                <a:latin typeface="Times New Roman" panose="02020603050405020304" pitchFamily="18" charset="0"/>
                <a:cs typeface="Times New Roman" panose="02020603050405020304" pitchFamily="18" charset="0"/>
              </a:rPr>
              <a:t>Αθηναίες </a:t>
            </a:r>
            <a:r>
              <a:rPr lang="el-GR" sz="2400" dirty="0" smtClean="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ήταν οι ξένες </a:t>
            </a:r>
            <a:r>
              <a:rPr lang="el-GR" sz="2400" dirty="0" smtClean="0">
                <a:latin typeface="Times New Roman" panose="02020603050405020304" pitchFamily="18" charset="0"/>
                <a:cs typeface="Times New Roman" panose="02020603050405020304" pitchFamily="18" charset="0"/>
              </a:rPr>
              <a:t>που </a:t>
            </a:r>
            <a:r>
              <a:rPr lang="el-GR" sz="2400" dirty="0">
                <a:latin typeface="Times New Roman" panose="02020603050405020304" pitchFamily="18" charset="0"/>
                <a:cs typeface="Times New Roman" panose="02020603050405020304" pitchFamily="18" charset="0"/>
              </a:rPr>
              <a:t>διέμεναν στην Αθήνα με την ιδιότητα των μετοίκων. </a:t>
            </a:r>
            <a:endParaRPr lang="el-GR" sz="2400" dirty="0" smtClean="0">
              <a:latin typeface="Times New Roman" panose="02020603050405020304" pitchFamily="18" charset="0"/>
              <a:cs typeface="Times New Roman" panose="02020603050405020304" pitchFamily="18" charset="0"/>
            </a:endParaRPr>
          </a:p>
          <a:p>
            <a:pPr marL="0" indent="0">
              <a:buNone/>
            </a:pPr>
            <a:r>
              <a:rPr lang="el-GR" sz="2400" b="1" dirty="0" smtClean="0">
                <a:latin typeface="Times New Roman" panose="02020603050405020304" pitchFamily="18" charset="0"/>
                <a:cs typeface="Times New Roman" panose="02020603050405020304" pitchFamily="18" charset="0"/>
              </a:rPr>
              <a:t>Το </a:t>
            </a:r>
            <a:r>
              <a:rPr lang="el-GR" sz="2400" b="1" dirty="0" err="1">
                <a:latin typeface="Times New Roman" panose="02020603050405020304" pitchFamily="18" charset="0"/>
                <a:cs typeface="Times New Roman" panose="02020603050405020304" pitchFamily="18" charset="0"/>
              </a:rPr>
              <a:t>μετοίκιον</a:t>
            </a:r>
            <a:r>
              <a:rPr lang="el-GR" sz="2400" b="1" dirty="0">
                <a:latin typeface="Times New Roman" panose="02020603050405020304" pitchFamily="18" charset="0"/>
                <a:cs typeface="Times New Roman" panose="02020603050405020304" pitchFamily="18" charset="0"/>
              </a:rPr>
              <a:t> για τις ξένες </a:t>
            </a:r>
            <a:r>
              <a:rPr lang="el-GR" sz="2400" dirty="0">
                <a:latin typeface="Times New Roman" panose="02020603050405020304" pitchFamily="18" charset="0"/>
                <a:cs typeface="Times New Roman" panose="02020603050405020304" pitchFamily="18" charset="0"/>
              </a:rPr>
              <a:t>γυναίκες ήταν </a:t>
            </a:r>
            <a:r>
              <a:rPr lang="el-GR" sz="2400" b="1" dirty="0">
                <a:latin typeface="Times New Roman" panose="02020603050405020304" pitchFamily="18" charset="0"/>
                <a:cs typeface="Times New Roman" panose="02020603050405020304" pitchFamily="18" charset="0"/>
              </a:rPr>
              <a:t>έξι δραχμές το χρόνο </a:t>
            </a:r>
            <a:r>
              <a:rPr lang="el-GR" sz="2400" dirty="0">
                <a:latin typeface="Times New Roman" panose="02020603050405020304" pitchFamily="18" charset="0"/>
                <a:cs typeface="Times New Roman" panose="02020603050405020304" pitchFamily="18" charset="0"/>
              </a:rPr>
              <a:t>ενώ για τους άνδρες δώδεκα.  </a:t>
            </a:r>
            <a:endParaRPr lang="el-GR" sz="2400" dirty="0" smtClean="0">
              <a:latin typeface="Times New Roman" panose="02020603050405020304" pitchFamily="18" charset="0"/>
              <a:cs typeface="Times New Roman" panose="02020603050405020304" pitchFamily="18" charset="0"/>
            </a:endParaRPr>
          </a:p>
          <a:p>
            <a:r>
              <a:rPr lang="el-GR" sz="2400" dirty="0" smtClean="0">
                <a:latin typeface="Times New Roman" panose="02020603050405020304" pitchFamily="18" charset="0"/>
                <a:cs typeface="Times New Roman" panose="02020603050405020304" pitchFamily="18" charset="0"/>
              </a:rPr>
              <a:t>Ξένες </a:t>
            </a:r>
            <a:r>
              <a:rPr lang="el-GR" sz="2400" dirty="0">
                <a:latin typeface="Times New Roman" panose="02020603050405020304" pitchFamily="18" charset="0"/>
                <a:cs typeface="Times New Roman" panose="02020603050405020304" pitchFamily="18" charset="0"/>
              </a:rPr>
              <a:t>γυναίκες ήταν </a:t>
            </a:r>
            <a:r>
              <a:rPr lang="el-GR" sz="2400" dirty="0" smtClean="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σ</a:t>
            </a:r>
            <a:r>
              <a:rPr lang="el-GR" sz="2400" dirty="0" smtClean="0">
                <a:latin typeface="Times New Roman" panose="02020603050405020304" pitchFamily="18" charset="0"/>
                <a:cs typeface="Times New Roman" panose="02020603050405020304" pitchFamily="18" charset="0"/>
              </a:rPr>
              <a:t>ύζυγοι </a:t>
            </a:r>
            <a:r>
              <a:rPr lang="el-GR" sz="2400" dirty="0">
                <a:latin typeface="Times New Roman" panose="02020603050405020304" pitchFamily="18" charset="0"/>
                <a:cs typeface="Times New Roman" panose="02020603050405020304" pitchFamily="18" charset="0"/>
              </a:rPr>
              <a:t>ανδρών που ήλθαν </a:t>
            </a:r>
            <a:r>
              <a:rPr lang="en-US" sz="2400" dirty="0" smtClean="0">
                <a:latin typeface="Times New Roman" panose="02020603050405020304" pitchFamily="18" charset="0"/>
                <a:cs typeface="Times New Roman" panose="02020603050405020304" pitchFamily="18" charset="0"/>
              </a:rPr>
              <a:t>:</a:t>
            </a:r>
            <a:endParaRPr lang="el-GR" sz="2400" dirty="0" smtClean="0">
              <a:latin typeface="Times New Roman" panose="02020603050405020304" pitchFamily="18" charset="0"/>
              <a:cs typeface="Times New Roman" panose="02020603050405020304" pitchFamily="18" charset="0"/>
            </a:endParaRPr>
          </a:p>
          <a:p>
            <a:pPr marL="0" indent="0">
              <a:buNone/>
            </a:pPr>
            <a:r>
              <a:rPr lang="el-GR" sz="2400" dirty="0" smtClean="0">
                <a:latin typeface="Times New Roman" panose="02020603050405020304" pitchFamily="18" charset="0"/>
                <a:cs typeface="Times New Roman" panose="02020603050405020304" pitchFamily="18" charset="0"/>
              </a:rPr>
              <a:t>        </a:t>
            </a:r>
            <a:r>
              <a:rPr lang="el-GR" sz="2400" dirty="0" err="1" smtClean="0">
                <a:latin typeface="Times New Roman" panose="02020603050405020304" pitchFamily="18" charset="0"/>
                <a:cs typeface="Times New Roman" panose="02020603050405020304" pitchFamily="18" charset="0"/>
              </a:rPr>
              <a:t>Α.Να</a:t>
            </a:r>
            <a:r>
              <a:rPr lang="el-GR" sz="2400" dirty="0" smtClean="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εγκατασταθούν στην Αθήνα για να κάνουν εμπόριο</a:t>
            </a:r>
            <a:r>
              <a:rPr lang="el-GR" sz="2400" dirty="0" smtClean="0">
                <a:latin typeface="Times New Roman" panose="02020603050405020304" pitchFamily="18" charset="0"/>
                <a:cs typeface="Times New Roman" panose="02020603050405020304" pitchFamily="18" charset="0"/>
              </a:rPr>
              <a:t>,</a:t>
            </a:r>
          </a:p>
          <a:p>
            <a:pPr marL="0" indent="0">
              <a:buNone/>
            </a:pPr>
            <a:r>
              <a:rPr lang="el-GR" sz="2400" dirty="0" smtClean="0">
                <a:latin typeface="Times New Roman" panose="02020603050405020304" pitchFamily="18" charset="0"/>
                <a:cs typeface="Times New Roman" panose="02020603050405020304" pitchFamily="18" charset="0"/>
              </a:rPr>
              <a:t>        Β. </a:t>
            </a:r>
            <a:r>
              <a:rPr lang="el-GR" sz="2400" dirty="0">
                <a:latin typeface="Times New Roman" panose="02020603050405020304" pitchFamily="18" charset="0"/>
                <a:cs typeface="Times New Roman" panose="02020603050405020304" pitchFamily="18" charset="0"/>
              </a:rPr>
              <a:t>Ν</a:t>
            </a:r>
            <a:r>
              <a:rPr lang="el-GR" sz="2400" dirty="0" smtClean="0">
                <a:latin typeface="Times New Roman" panose="02020603050405020304" pitchFamily="18" charset="0"/>
                <a:cs typeface="Times New Roman" panose="02020603050405020304" pitchFamily="18" charset="0"/>
              </a:rPr>
              <a:t>α </a:t>
            </a:r>
            <a:r>
              <a:rPr lang="el-GR" sz="2400" dirty="0">
                <a:latin typeface="Times New Roman" panose="02020603050405020304" pitchFamily="18" charset="0"/>
                <a:cs typeface="Times New Roman" panose="02020603050405020304" pitchFamily="18" charset="0"/>
              </a:rPr>
              <a:t>παρακολουθήσουν μαθήματα επιφανούς δασκάλου </a:t>
            </a:r>
          </a:p>
          <a:p>
            <a:pPr marL="0" indent="0">
              <a:buNone/>
            </a:pPr>
            <a:r>
              <a:rPr lang="el-GR" sz="2400" dirty="0" smtClean="0">
                <a:latin typeface="Times New Roman" panose="02020603050405020304" pitchFamily="18" charset="0"/>
                <a:cs typeface="Times New Roman" panose="02020603050405020304" pitchFamily="18" charset="0"/>
              </a:rPr>
              <a:t>        Γ. Να </a:t>
            </a:r>
            <a:r>
              <a:rPr lang="el-GR" sz="2400" dirty="0">
                <a:latin typeface="Times New Roman" panose="02020603050405020304" pitchFamily="18" charset="0"/>
                <a:cs typeface="Times New Roman" panose="02020603050405020304" pitchFamily="18" charset="0"/>
              </a:rPr>
              <a:t>ξεφύγουν από τους αντιπάλους τους. </a:t>
            </a:r>
            <a:endParaRPr lang="el-GR" sz="2400" dirty="0" smtClean="0">
              <a:latin typeface="Times New Roman" panose="02020603050405020304" pitchFamily="18" charset="0"/>
              <a:cs typeface="Times New Roman" panose="02020603050405020304" pitchFamily="18" charset="0"/>
            </a:endParaRPr>
          </a:p>
          <a:p>
            <a:pPr marL="0" indent="0">
              <a:buNone/>
            </a:pPr>
            <a:r>
              <a:rPr lang="el-GR" sz="2400" dirty="0" smtClean="0">
                <a:latin typeface="Times New Roman" panose="02020603050405020304" pitchFamily="18" charset="0"/>
                <a:cs typeface="Times New Roman" panose="02020603050405020304" pitchFamily="18" charset="0"/>
              </a:rPr>
              <a:t>                          Οι ξένες </a:t>
            </a:r>
            <a:r>
              <a:rPr lang="el-GR" sz="2400" dirty="0">
                <a:latin typeface="Times New Roman" panose="02020603050405020304" pitchFamily="18" charset="0"/>
                <a:cs typeface="Times New Roman" panose="02020603050405020304" pitchFamily="18" charset="0"/>
              </a:rPr>
              <a:t>δ</a:t>
            </a:r>
            <a:r>
              <a:rPr lang="el-GR" sz="2400" dirty="0" smtClean="0">
                <a:latin typeface="Times New Roman" panose="02020603050405020304" pitchFamily="18" charset="0"/>
                <a:cs typeface="Times New Roman" panose="02020603050405020304" pitchFamily="18" charset="0"/>
              </a:rPr>
              <a:t>ηλώνονταν </a:t>
            </a:r>
            <a:r>
              <a:rPr lang="el-GR" sz="2400" dirty="0">
                <a:latin typeface="Times New Roman" panose="02020603050405020304" pitchFamily="18" charset="0"/>
                <a:cs typeface="Times New Roman" panose="02020603050405020304" pitchFamily="18" charset="0"/>
              </a:rPr>
              <a:t>και εγγράφονταν στους καταλόγους ενός </a:t>
            </a:r>
            <a:r>
              <a:rPr lang="el-GR" sz="2400" dirty="0" smtClean="0">
                <a:latin typeface="Times New Roman" panose="02020603050405020304" pitchFamily="18" charset="0"/>
                <a:cs typeface="Times New Roman" panose="02020603050405020304" pitchFamily="18" charset="0"/>
              </a:rPr>
              <a:t>δήμου.</a:t>
            </a:r>
          </a:p>
          <a:p>
            <a:pPr marL="0" indent="0">
              <a:buNone/>
            </a:pPr>
            <a:r>
              <a:rPr lang="el-GR" sz="2400" b="1" dirty="0">
                <a:latin typeface="Times New Roman" panose="02020603050405020304" pitchFamily="18" charset="0"/>
                <a:cs typeface="Times New Roman" panose="02020603050405020304" pitchFamily="18" charset="0"/>
              </a:rPr>
              <a:t> </a:t>
            </a:r>
            <a:r>
              <a:rPr lang="el-GR" sz="2400" b="1" dirty="0" smtClean="0">
                <a:latin typeface="Times New Roman" panose="02020603050405020304" pitchFamily="18" charset="0"/>
                <a:cs typeface="Times New Roman" panose="02020603050405020304" pitchFamily="18" charset="0"/>
              </a:rPr>
              <a:t>                                              </a:t>
            </a:r>
          </a:p>
          <a:p>
            <a:pPr marL="0" indent="0">
              <a:buNone/>
            </a:pPr>
            <a:r>
              <a:rPr lang="el-GR" sz="2400" b="1" dirty="0">
                <a:latin typeface="Times New Roman" panose="02020603050405020304" pitchFamily="18" charset="0"/>
                <a:cs typeface="Times New Roman" panose="02020603050405020304" pitchFamily="18" charset="0"/>
              </a:rPr>
              <a:t> </a:t>
            </a:r>
            <a:r>
              <a:rPr lang="el-GR" sz="2400" b="1" dirty="0" smtClean="0">
                <a:latin typeface="Times New Roman" panose="02020603050405020304" pitchFamily="18" charset="0"/>
                <a:cs typeface="Times New Roman" panose="02020603050405020304" pitchFamily="18" charset="0"/>
              </a:rPr>
              <a:t>                                                    </a:t>
            </a:r>
            <a:endParaRPr lang="el-GR" dirty="0"/>
          </a:p>
        </p:txBody>
      </p:sp>
    </p:spTree>
    <p:extLst>
      <p:ext uri="{BB962C8B-B14F-4D97-AF65-F5344CB8AC3E}">
        <p14:creationId xmlns:p14="http://schemas.microsoft.com/office/powerpoint/2010/main" xmlns="" val="2669558766"/>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8016" y="0"/>
            <a:ext cx="8911687" cy="720436"/>
          </a:xfrm>
        </p:spPr>
        <p:txBody>
          <a:bodyPr/>
          <a:lstStyle/>
          <a:p>
            <a:pPr algn="ctr"/>
            <a:r>
              <a:rPr lang="el-GR" b="1" dirty="0" smtClean="0">
                <a:solidFill>
                  <a:schemeClr val="tx1"/>
                </a:solidFill>
                <a:latin typeface="Times New Roman" panose="02020603050405020304" pitchFamily="18" charset="0"/>
                <a:cs typeface="Times New Roman" panose="02020603050405020304" pitchFamily="18" charset="0"/>
              </a:rPr>
              <a:t>Ιερόδουλες και Εταίρες</a:t>
            </a:r>
            <a:endParaRPr lang="el-GR"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0" y="720437"/>
            <a:ext cx="11277600" cy="6137564"/>
          </a:xfrm>
        </p:spPr>
        <p:txBody>
          <a:bodyPr>
            <a:normAutofit/>
          </a:bodyPr>
          <a:lstStyle/>
          <a:p>
            <a:endParaRPr lang="el-GR" dirty="0" smtClean="0"/>
          </a:p>
          <a:p>
            <a:pPr marL="0" indent="0">
              <a:buNone/>
            </a:pPr>
            <a:r>
              <a:rPr lang="el-GR" dirty="0" smtClean="0"/>
              <a:t>                </a:t>
            </a:r>
            <a:r>
              <a:rPr lang="el-GR" sz="2400" b="1" dirty="0" err="1" smtClean="0">
                <a:latin typeface="Times New Roman" panose="02020603050405020304" pitchFamily="18" charset="0"/>
                <a:cs typeface="Times New Roman" panose="02020603050405020304" pitchFamily="18" charset="0"/>
              </a:rPr>
              <a:t>Ιερόδουδες</a:t>
            </a:r>
            <a:r>
              <a:rPr lang="el-GR" sz="2400" b="1"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el-GR" sz="2400" dirty="0" smtClean="0">
                <a:latin typeface="Times New Roman" panose="02020603050405020304" pitchFamily="18" charset="0"/>
                <a:cs typeface="Times New Roman" panose="02020603050405020304" pitchFamily="18" charset="0"/>
              </a:rPr>
              <a:t>οι </a:t>
            </a:r>
            <a:r>
              <a:rPr lang="el-GR" sz="2400" dirty="0">
                <a:latin typeface="Times New Roman" panose="02020603050405020304" pitchFamily="18" charset="0"/>
                <a:cs typeface="Times New Roman" panose="02020603050405020304" pitchFamily="18" charset="0"/>
              </a:rPr>
              <a:t>γυναίκες μέτοικοι που </a:t>
            </a:r>
            <a:r>
              <a:rPr lang="el-GR" sz="2400" dirty="0" smtClean="0">
                <a:latin typeface="Times New Roman" panose="02020603050405020304" pitchFamily="18" charset="0"/>
                <a:cs typeface="Times New Roman" panose="02020603050405020304" pitchFamily="18" charset="0"/>
              </a:rPr>
              <a:t>ήλθαν</a:t>
            </a:r>
            <a:r>
              <a:rPr lang="en-US" sz="2400" dirty="0" smtClean="0">
                <a:latin typeface="Times New Roman" panose="02020603050405020304" pitchFamily="18" charset="0"/>
                <a:cs typeface="Times New Roman" panose="02020603050405020304" pitchFamily="18" charset="0"/>
              </a:rPr>
              <a:t> </a:t>
            </a:r>
            <a:r>
              <a:rPr lang="el-GR" sz="2400" dirty="0" smtClean="0">
                <a:latin typeface="Times New Roman" panose="02020603050405020304" pitchFamily="18" charset="0"/>
                <a:cs typeface="Times New Roman" panose="02020603050405020304" pitchFamily="18" charset="0"/>
              </a:rPr>
              <a:t>μόνες τους </a:t>
            </a:r>
            <a:r>
              <a:rPr lang="el-GR" sz="2400" dirty="0">
                <a:latin typeface="Times New Roman" panose="02020603050405020304" pitchFamily="18" charset="0"/>
                <a:cs typeface="Times New Roman" panose="02020603050405020304" pitchFamily="18" charset="0"/>
              </a:rPr>
              <a:t>να εγκατασταθούν στην </a:t>
            </a:r>
            <a:r>
              <a:rPr lang="el-GR" sz="2400" dirty="0" smtClean="0">
                <a:latin typeface="Times New Roman" panose="02020603050405020304" pitchFamily="18" charset="0"/>
                <a:cs typeface="Times New Roman" panose="02020603050405020304" pitchFamily="18" charset="0"/>
              </a:rPr>
              <a:t>Αθήνα και έπρεπε μόνες </a:t>
            </a:r>
            <a:r>
              <a:rPr lang="el-GR" sz="2400" dirty="0">
                <a:latin typeface="Times New Roman" panose="02020603050405020304" pitchFamily="18" charset="0"/>
                <a:cs typeface="Times New Roman" panose="02020603050405020304" pitchFamily="18" charset="0"/>
              </a:rPr>
              <a:t>τους να εξασφαλίσουν την επιβίωσή τους </a:t>
            </a:r>
            <a:r>
              <a:rPr lang="el-GR" sz="2400" dirty="0" smtClean="0">
                <a:latin typeface="Times New Roman" panose="02020603050405020304" pitchFamily="18" charset="0"/>
                <a:cs typeface="Times New Roman" panose="02020603050405020304" pitchFamily="18" charset="0"/>
              </a:rPr>
              <a:t> για αυτό  δούλευαν </a:t>
            </a:r>
            <a:r>
              <a:rPr lang="el-GR" sz="2400" dirty="0">
                <a:latin typeface="Times New Roman" panose="02020603050405020304" pitchFamily="18" charset="0"/>
                <a:cs typeface="Times New Roman" panose="02020603050405020304" pitchFamily="18" charset="0"/>
              </a:rPr>
              <a:t>στα πανδοχεία της Αθήνας ή του </a:t>
            </a:r>
            <a:r>
              <a:rPr lang="el-GR" sz="2400" dirty="0" smtClean="0">
                <a:latin typeface="Times New Roman" panose="02020603050405020304" pitchFamily="18" charset="0"/>
                <a:cs typeface="Times New Roman" panose="02020603050405020304" pitchFamily="18" charset="0"/>
              </a:rPr>
              <a:t>Πειραιά</a:t>
            </a:r>
          </a:p>
          <a:p>
            <a:pPr marL="0" indent="0">
              <a:buNone/>
            </a:pPr>
            <a:r>
              <a:rPr lang="el-GR" sz="2400" dirty="0" smtClean="0">
                <a:latin typeface="Times New Roman" panose="02020603050405020304" pitchFamily="18" charset="0"/>
                <a:cs typeface="Times New Roman" panose="02020603050405020304" pitchFamily="18" charset="0"/>
              </a:rPr>
              <a:t>Μερικές </a:t>
            </a:r>
            <a:r>
              <a:rPr lang="el-GR" sz="2400" dirty="0">
                <a:latin typeface="Times New Roman" panose="02020603050405020304" pitchFamily="18" charset="0"/>
                <a:cs typeface="Times New Roman" panose="02020603050405020304" pitchFamily="18" charset="0"/>
              </a:rPr>
              <a:t>ήταν </a:t>
            </a:r>
            <a:r>
              <a:rPr lang="el-GR" sz="2400" dirty="0" smtClean="0">
                <a:latin typeface="Times New Roman" panose="02020603050405020304" pitchFamily="18" charset="0"/>
                <a:cs typeface="Times New Roman" panose="02020603050405020304" pitchFamily="18" charset="0"/>
              </a:rPr>
              <a:t>δούλες και </a:t>
            </a:r>
            <a:r>
              <a:rPr lang="el-GR" sz="2400" dirty="0">
                <a:latin typeface="Times New Roman" panose="02020603050405020304" pitchFamily="18" charset="0"/>
                <a:cs typeface="Times New Roman" panose="02020603050405020304" pitchFamily="18" charset="0"/>
              </a:rPr>
              <a:t>έ</a:t>
            </a:r>
            <a:r>
              <a:rPr lang="el-GR" sz="2400" dirty="0" smtClean="0">
                <a:latin typeface="Times New Roman" panose="02020603050405020304" pitchFamily="18" charset="0"/>
                <a:cs typeface="Times New Roman" panose="02020603050405020304" pitchFamily="18" charset="0"/>
              </a:rPr>
              <a:t>πρεπε να εξαγοράσουν την ελευθερία τους και </a:t>
            </a:r>
            <a:r>
              <a:rPr lang="el-GR" sz="2400" dirty="0">
                <a:latin typeface="Times New Roman" panose="02020603050405020304" pitchFamily="18" charset="0"/>
                <a:cs typeface="Times New Roman" panose="02020603050405020304" pitchFamily="18" charset="0"/>
              </a:rPr>
              <a:t>τα σπίτια στα οποία δούλευαν ανήκαν είτε σε πολίτες είτε σε ξένους. </a:t>
            </a:r>
            <a:endParaRPr lang="el-GR" sz="2400" dirty="0" smtClean="0">
              <a:latin typeface="Times New Roman" panose="02020603050405020304" pitchFamily="18" charset="0"/>
              <a:cs typeface="Times New Roman" panose="02020603050405020304" pitchFamily="18" charset="0"/>
            </a:endParaRPr>
          </a:p>
          <a:p>
            <a:pPr marL="0" indent="0">
              <a:buNone/>
            </a:pPr>
            <a:r>
              <a:rPr lang="el-GR" sz="2400" dirty="0">
                <a:latin typeface="Times New Roman" panose="02020603050405020304" pitchFamily="18" charset="0"/>
                <a:cs typeface="Times New Roman" panose="02020603050405020304" pitchFamily="18" charset="0"/>
              </a:rPr>
              <a:t> </a:t>
            </a:r>
            <a:r>
              <a:rPr lang="el-GR" sz="2400" dirty="0" smtClean="0">
                <a:latin typeface="Times New Roman" panose="02020603050405020304" pitchFamily="18" charset="0"/>
                <a:cs typeface="Times New Roman" panose="02020603050405020304" pitchFamily="18" charset="0"/>
              </a:rPr>
              <a:t>            </a:t>
            </a:r>
            <a:r>
              <a:rPr lang="el-GR" sz="2400" b="1" dirty="0" smtClean="0">
                <a:latin typeface="Times New Roman" panose="02020603050405020304" pitchFamily="18" charset="0"/>
                <a:cs typeface="Times New Roman" panose="02020603050405020304" pitchFamily="18" charset="0"/>
              </a:rPr>
              <a:t>Εταίρες  </a:t>
            </a:r>
            <a:r>
              <a:rPr lang="el-GR" sz="2400" dirty="0">
                <a:latin typeface="Times New Roman" panose="02020603050405020304" pitchFamily="18" charset="0"/>
                <a:cs typeface="Times New Roman" panose="02020603050405020304" pitchFamily="18" charset="0"/>
              </a:rPr>
              <a:t>αυτές που οι αρχαίοι Έλληνες ονόμαζαν εταίρες  και προορίζονταν «για την ηδονή».</a:t>
            </a:r>
          </a:p>
          <a:p>
            <a:pPr marL="0" indent="0">
              <a:buNone/>
            </a:pPr>
            <a:r>
              <a:rPr lang="el-GR" sz="2400" dirty="0" smtClean="0">
                <a:latin typeface="Times New Roman" panose="02020603050405020304" pitchFamily="18" charset="0"/>
                <a:cs typeface="Times New Roman" panose="02020603050405020304" pitchFamily="18" charset="0"/>
              </a:rPr>
              <a:t>Οι </a:t>
            </a:r>
            <a:r>
              <a:rPr lang="el-GR" sz="2400" dirty="0">
                <a:latin typeface="Times New Roman" panose="02020603050405020304" pitchFamily="18" charset="0"/>
                <a:cs typeface="Times New Roman" panose="02020603050405020304" pitchFamily="18" charset="0"/>
              </a:rPr>
              <a:t>εταίρες ήταν οι μόνες αληθινά ελεύθερες γυναίκες της κλασικής Αθήνας. Έβγαιναν ελεύθερα, συμμετείχαν στα συμπόσια στο πλάι των ανδρών, δηλ. τους κρατούσαν «συντροφιά», αν είχαν την τύχη να συντηρούνται από έναν ισχυρό άνδρα. </a:t>
            </a:r>
            <a:endParaRPr lang="el-GR" sz="2400" dirty="0" smtClean="0">
              <a:latin typeface="Times New Roman" panose="02020603050405020304" pitchFamily="18" charset="0"/>
              <a:cs typeface="Times New Roman" panose="02020603050405020304" pitchFamily="18" charset="0"/>
            </a:endParaRPr>
          </a:p>
          <a:p>
            <a:endParaRPr lang="el-GR" sz="2400" dirty="0" smtClean="0">
              <a:latin typeface="Times New Roman" panose="02020603050405020304" pitchFamily="18" charset="0"/>
              <a:cs typeface="Times New Roman" panose="02020603050405020304" pitchFamily="18" charset="0"/>
            </a:endParaRPr>
          </a:p>
          <a:p>
            <a:r>
              <a:rPr lang="el-GR" sz="2400" dirty="0" smtClean="0">
                <a:latin typeface="Times New Roman" panose="02020603050405020304" pitchFamily="18" charset="0"/>
                <a:cs typeface="Times New Roman" panose="02020603050405020304" pitchFamily="18" charset="0"/>
              </a:rPr>
              <a:t>Η πιο γνωστή εταίρα της αρχαιότητας είναι η Ασπασία, η  δεύτερη γυναίκα του Περικλή.</a:t>
            </a: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70451459"/>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3434" y="0"/>
            <a:ext cx="8911687" cy="678873"/>
          </a:xfrm>
        </p:spPr>
        <p:txBody>
          <a:bodyPr/>
          <a:lstStyle/>
          <a:p>
            <a:pPr algn="ctr"/>
            <a:r>
              <a:rPr lang="el-GR" b="1" dirty="0" smtClean="0">
                <a:solidFill>
                  <a:schemeClr val="tx1"/>
                </a:solidFill>
              </a:rPr>
              <a:t>Δούλες</a:t>
            </a:r>
            <a:endParaRPr lang="el-GR" b="1" dirty="0">
              <a:solidFill>
                <a:schemeClr val="tx1"/>
              </a:solidFill>
            </a:endParaRPr>
          </a:p>
        </p:txBody>
      </p:sp>
      <p:sp>
        <p:nvSpPr>
          <p:cNvPr id="3" name="Content Placeholder 2"/>
          <p:cNvSpPr>
            <a:spLocks noGrp="1"/>
          </p:cNvSpPr>
          <p:nvPr>
            <p:ph idx="1"/>
          </p:nvPr>
        </p:nvSpPr>
        <p:spPr>
          <a:xfrm>
            <a:off x="1011382" y="775855"/>
            <a:ext cx="11180618" cy="6082145"/>
          </a:xfrm>
        </p:spPr>
        <p:txBody>
          <a:bodyPr>
            <a:normAutofit/>
          </a:bodyPr>
          <a:lstStyle/>
          <a:p>
            <a:r>
              <a:rPr lang="el-GR" sz="2400" dirty="0" smtClean="0">
                <a:latin typeface="Times New Roman" panose="02020603050405020304" pitchFamily="18" charset="0"/>
                <a:cs typeface="Times New Roman" panose="02020603050405020304" pitchFamily="18" charset="0"/>
              </a:rPr>
              <a:t>Οι </a:t>
            </a:r>
            <a:r>
              <a:rPr lang="el-GR" sz="2400" dirty="0">
                <a:latin typeface="Times New Roman" panose="02020603050405020304" pitchFamily="18" charset="0"/>
                <a:cs typeface="Times New Roman" panose="02020603050405020304" pitchFamily="18" charset="0"/>
              </a:rPr>
              <a:t>δούλοι ήταν πολυάριθμοι στην Αθήνα και βρίσκονταν τόσο στις καθαρά οικονομικές δραστηριότητες όσο και στις υπηρεσίες. </a:t>
            </a:r>
            <a:endParaRPr lang="el-GR" sz="2400" dirty="0" smtClean="0">
              <a:latin typeface="Times New Roman" panose="02020603050405020304" pitchFamily="18" charset="0"/>
              <a:cs typeface="Times New Roman" panose="02020603050405020304" pitchFamily="18" charset="0"/>
            </a:endParaRPr>
          </a:p>
          <a:p>
            <a:r>
              <a:rPr lang="el-GR" sz="2400" dirty="0" smtClean="0">
                <a:latin typeface="Times New Roman" panose="02020603050405020304" pitchFamily="18" charset="0"/>
                <a:cs typeface="Times New Roman" panose="02020603050405020304" pitchFamily="18" charset="0"/>
              </a:rPr>
              <a:t>Πρόκειται για αντικείμενα </a:t>
            </a:r>
            <a:r>
              <a:rPr lang="el-GR" sz="2400" dirty="0">
                <a:latin typeface="Times New Roman" panose="02020603050405020304" pitchFamily="18" charset="0"/>
                <a:cs typeface="Times New Roman" panose="02020603050405020304" pitchFamily="18" charset="0"/>
              </a:rPr>
              <a:t>ιδιοκτησίας, εμπορεύματος που αγοραζόταν, πουλιόταν, νοικιαζόταν, </a:t>
            </a:r>
            <a:r>
              <a:rPr lang="el-GR" sz="2400" dirty="0" smtClean="0">
                <a:latin typeface="Times New Roman" panose="02020603050405020304" pitchFamily="18" charset="0"/>
                <a:cs typeface="Times New Roman" panose="02020603050405020304" pitchFamily="18" charset="0"/>
              </a:rPr>
              <a:t>ή δινόταν </a:t>
            </a:r>
            <a:r>
              <a:rPr lang="el-GR" sz="2400" dirty="0">
                <a:latin typeface="Times New Roman" panose="02020603050405020304" pitchFamily="18" charset="0"/>
                <a:cs typeface="Times New Roman" panose="02020603050405020304" pitchFamily="18" charset="0"/>
              </a:rPr>
              <a:t>ως </a:t>
            </a:r>
            <a:r>
              <a:rPr lang="el-GR" sz="2400" dirty="0" smtClean="0">
                <a:latin typeface="Times New Roman" panose="02020603050405020304" pitchFamily="18" charset="0"/>
                <a:cs typeface="Times New Roman" panose="02020603050405020304" pitchFamily="18" charset="0"/>
              </a:rPr>
              <a:t>ενέχυρο.</a:t>
            </a:r>
          </a:p>
          <a:p>
            <a:r>
              <a:rPr lang="el-GR" sz="2400" dirty="0" smtClean="0">
                <a:latin typeface="Times New Roman" panose="02020603050405020304" pitchFamily="18" charset="0"/>
                <a:cs typeface="Times New Roman" panose="02020603050405020304" pitchFamily="18" charset="0"/>
              </a:rPr>
              <a:t>Οι </a:t>
            </a:r>
            <a:r>
              <a:rPr lang="el-GR" sz="2400" dirty="0">
                <a:latin typeface="Times New Roman" panose="02020603050405020304" pitchFamily="18" charset="0"/>
                <a:cs typeface="Times New Roman" panose="02020603050405020304" pitchFamily="18" charset="0"/>
              </a:rPr>
              <a:t>δούλες είχαν οικιακές λειτουργίες και ήταν προσκολλημένες στην </a:t>
            </a:r>
            <a:r>
              <a:rPr lang="el-GR" sz="2400" dirty="0" smtClean="0">
                <a:latin typeface="Times New Roman" panose="02020603050405020304" pitchFamily="18" charset="0"/>
                <a:cs typeface="Times New Roman" panose="02020603050405020304" pitchFamily="18" charset="0"/>
              </a:rPr>
              <a:t>οικοδέσποινα.                               </a:t>
            </a:r>
          </a:p>
          <a:p>
            <a:pPr marL="0" indent="0">
              <a:buNone/>
            </a:pPr>
            <a:r>
              <a:rPr lang="el-GR" sz="2400" dirty="0" smtClean="0">
                <a:latin typeface="Times New Roman" panose="02020603050405020304" pitchFamily="18" charset="0"/>
                <a:cs typeface="Times New Roman" panose="02020603050405020304" pitchFamily="18" charset="0"/>
              </a:rPr>
              <a:t>         Μια </a:t>
            </a:r>
            <a:r>
              <a:rPr lang="el-GR" sz="2400" dirty="0">
                <a:latin typeface="Times New Roman" panose="02020603050405020304" pitchFamily="18" charset="0"/>
                <a:cs typeface="Times New Roman" panose="02020603050405020304" pitchFamily="18" charset="0"/>
              </a:rPr>
              <a:t>από τις ουσιαστικές δραστηριότητες των δούλων γυναικών ήταν η ενασχόλησή τους με τα μικρά </a:t>
            </a:r>
            <a:r>
              <a:rPr lang="el-GR" sz="2400" dirty="0" smtClean="0">
                <a:latin typeface="Times New Roman" panose="02020603050405020304" pitchFamily="18" charset="0"/>
                <a:cs typeface="Times New Roman" panose="02020603050405020304" pitchFamily="18" charset="0"/>
              </a:rPr>
              <a:t>παιδιά</a:t>
            </a:r>
          </a:p>
          <a:p>
            <a:r>
              <a:rPr lang="el-GR" sz="2400" dirty="0">
                <a:latin typeface="Times New Roman" panose="02020603050405020304" pitchFamily="18" charset="0"/>
                <a:cs typeface="Times New Roman" panose="02020603050405020304" pitchFamily="18" charset="0"/>
              </a:rPr>
              <a:t>	Εκτός από τις οικιακές δραστηριότητες, </a:t>
            </a:r>
            <a:r>
              <a:rPr lang="el-GR" sz="2400" dirty="0" smtClean="0">
                <a:latin typeface="Times New Roman" panose="02020603050405020304" pitchFamily="18" charset="0"/>
                <a:cs typeface="Times New Roman" panose="02020603050405020304" pitchFamily="18" charset="0"/>
              </a:rPr>
              <a:t>οι δούλες ίσως να χρησιμοποιήθηκαν και </a:t>
            </a:r>
            <a:r>
              <a:rPr lang="el-GR" sz="2400" dirty="0">
                <a:latin typeface="Times New Roman" panose="02020603050405020304" pitchFamily="18" charset="0"/>
                <a:cs typeface="Times New Roman" panose="02020603050405020304" pitchFamily="18" charset="0"/>
              </a:rPr>
              <a:t>ως εργάτριες, παράγοντας εμπορεύματα για την αγορά. Υπηρέτριες ή εργάτριες, οι δούλες ήταν ουσιαστικά επιτηδευμένες στην προπαρασκευή των τροφών και στην κατασκευή των υφασμάτων.</a:t>
            </a:r>
          </a:p>
          <a:p>
            <a:r>
              <a:rPr lang="el-GR" sz="2400" dirty="0" smtClean="0">
                <a:latin typeface="Times New Roman" panose="02020603050405020304" pitchFamily="18" charset="0"/>
                <a:cs typeface="Times New Roman" panose="02020603050405020304" pitchFamily="18" charset="0"/>
              </a:rPr>
              <a:t>Οι δούλες δεν είχαν καμία </a:t>
            </a:r>
            <a:r>
              <a:rPr lang="el-GR" sz="2400" dirty="0">
                <a:latin typeface="Times New Roman" panose="02020603050405020304" pitchFamily="18" charset="0"/>
                <a:cs typeface="Times New Roman" panose="02020603050405020304" pitchFamily="18" charset="0"/>
              </a:rPr>
              <a:t>οικογενειακή </a:t>
            </a:r>
            <a:r>
              <a:rPr lang="el-GR" sz="2400" dirty="0" smtClean="0">
                <a:latin typeface="Times New Roman" panose="02020603050405020304" pitchFamily="18" charset="0"/>
                <a:cs typeface="Times New Roman" panose="02020603050405020304" pitchFamily="18" charset="0"/>
              </a:rPr>
              <a:t>ζωή αλλά  είχαν παιδιά. Πρόκειται για  τα </a:t>
            </a:r>
            <a:r>
              <a:rPr lang="el-GR" sz="2400" dirty="0">
                <a:latin typeface="Times New Roman" panose="02020603050405020304" pitchFamily="18" charset="0"/>
                <a:cs typeface="Times New Roman" panose="02020603050405020304" pitchFamily="18" charset="0"/>
              </a:rPr>
              <a:t>παιδιά που </a:t>
            </a:r>
            <a:r>
              <a:rPr lang="el-GR" sz="2400" dirty="0" smtClean="0">
                <a:latin typeface="Times New Roman" panose="02020603050405020304" pitchFamily="18" charset="0"/>
                <a:cs typeface="Times New Roman" panose="02020603050405020304" pitchFamily="18" charset="0"/>
              </a:rPr>
              <a:t>είχαν αποκτήσει στον οίκο μέσα από την σχέση δούλας -κυρίου</a:t>
            </a:r>
            <a:r>
              <a:rPr lang="el-GR" sz="2000"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xmlns="" val="696220940"/>
      </p:ext>
    </p:extLst>
  </p:cSld>
  <p:clrMapOvr>
    <a:masterClrMapping/>
  </p:clrMapOvr>
  <p:transition spd="slow">
    <p:randomBa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04304" y="2376054"/>
            <a:ext cx="9400308" cy="2262781"/>
          </a:xfrm>
        </p:spPr>
        <p:txBody>
          <a:bodyPr>
            <a:normAutofit/>
          </a:bodyPr>
          <a:lstStyle/>
          <a:p>
            <a:r>
              <a:rPr lang="el-GR" b="1" i="1" dirty="0" smtClean="0">
                <a:solidFill>
                  <a:schemeClr val="tx1"/>
                </a:solidFill>
                <a:latin typeface="Times New Roman" panose="02020603050405020304" pitchFamily="18" charset="0"/>
                <a:cs typeface="Times New Roman" panose="02020603050405020304" pitchFamily="18" charset="0"/>
              </a:rPr>
              <a:t>Ανάλυση λόγου </a:t>
            </a:r>
            <a:r>
              <a:rPr lang="en-US" b="1" i="1" dirty="0" smtClean="0">
                <a:solidFill>
                  <a:schemeClr val="tx1"/>
                </a:solidFill>
                <a:latin typeface="Times New Roman" panose="02020603050405020304" pitchFamily="18" charset="0"/>
                <a:cs typeface="Times New Roman" panose="02020603050405020304" pitchFamily="18" charset="0"/>
              </a:rPr>
              <a:t>“</a:t>
            </a:r>
            <a:r>
              <a:rPr lang="el-GR" b="1" i="1" dirty="0" smtClean="0">
                <a:solidFill>
                  <a:schemeClr val="tx1"/>
                </a:solidFill>
                <a:latin typeface="Times New Roman" panose="02020603050405020304" pitchFamily="18" charset="0"/>
                <a:cs typeface="Times New Roman" panose="02020603050405020304" pitchFamily="18" charset="0"/>
              </a:rPr>
              <a:t>Κατά </a:t>
            </a:r>
            <a:r>
              <a:rPr lang="el-GR" b="1" i="1" dirty="0" err="1" smtClean="0">
                <a:solidFill>
                  <a:schemeClr val="tx1"/>
                </a:solidFill>
                <a:latin typeface="Times New Roman" panose="02020603050405020304" pitchFamily="18" charset="0"/>
                <a:cs typeface="Times New Roman" panose="02020603050405020304" pitchFamily="18" charset="0"/>
              </a:rPr>
              <a:t>νεαίρας</a:t>
            </a:r>
            <a:r>
              <a:rPr lang="en-US" b="1" i="1" dirty="0" smtClean="0">
                <a:solidFill>
                  <a:schemeClr val="tx1"/>
                </a:solidFill>
                <a:latin typeface="Times New Roman" panose="02020603050405020304" pitchFamily="18" charset="0"/>
                <a:cs typeface="Times New Roman" panose="02020603050405020304" pitchFamily="18" charset="0"/>
              </a:rPr>
              <a:t>”</a:t>
            </a:r>
            <a:r>
              <a:rPr lang="el-GR" b="1" i="1" dirty="0" smtClean="0">
                <a:solidFill>
                  <a:schemeClr val="tx1"/>
                </a:solidFill>
                <a:latin typeface="Times New Roman" panose="02020603050405020304" pitchFamily="18" charset="0"/>
                <a:cs typeface="Times New Roman" panose="02020603050405020304" pitchFamily="18" charset="0"/>
              </a:rPr>
              <a:t> του Απολλοδώρου</a:t>
            </a:r>
            <a:r>
              <a:rPr lang="en-US" b="1" i="1" dirty="0" smtClean="0">
                <a:solidFill>
                  <a:schemeClr val="tx1"/>
                </a:solidFill>
                <a:latin typeface="Times New Roman" panose="02020603050405020304" pitchFamily="18" charset="0"/>
                <a:cs typeface="Times New Roman" panose="02020603050405020304" pitchFamily="18" charset="0"/>
              </a:rPr>
              <a:t> </a:t>
            </a:r>
            <a:endParaRPr lang="el-GR" b="1" i="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104304" y="5345415"/>
            <a:ext cx="8915399" cy="1126283"/>
          </a:xfrm>
        </p:spPr>
        <p:txBody>
          <a:bodyPr/>
          <a:lstStyle/>
          <a:p>
            <a:pPr algn="ctr"/>
            <a:r>
              <a:rPr lang="el-GR" b="1" i="1" dirty="0" smtClean="0"/>
              <a:t>Επι</a:t>
            </a:r>
            <a:r>
              <a:rPr lang="el-GR" b="1" i="1" dirty="0"/>
              <a:t>μ</a:t>
            </a:r>
            <a:r>
              <a:rPr lang="el-GR" b="1" i="1" dirty="0" smtClean="0"/>
              <a:t>έλεια</a:t>
            </a:r>
            <a:r>
              <a:rPr lang="en-US" b="1" i="1" dirty="0" smtClean="0"/>
              <a:t>: </a:t>
            </a:r>
            <a:r>
              <a:rPr lang="el-GR" b="1" i="1" dirty="0" smtClean="0"/>
              <a:t> Παναγιώτα Ιωάννα Κουτουμάνου</a:t>
            </a:r>
          </a:p>
          <a:p>
            <a:pPr algn="ctr"/>
            <a:r>
              <a:rPr lang="el-GR" b="1" i="1" dirty="0" smtClean="0"/>
              <a:t>2020</a:t>
            </a:r>
            <a:endParaRPr lang="el-GR" b="1" i="1" dirty="0"/>
          </a:p>
        </p:txBody>
      </p:sp>
    </p:spTree>
    <p:extLst>
      <p:ext uri="{BB962C8B-B14F-4D97-AF65-F5344CB8AC3E}">
        <p14:creationId xmlns:p14="http://schemas.microsoft.com/office/powerpoint/2010/main" xmlns="" val="404214651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8852" y="0"/>
            <a:ext cx="8911687" cy="831273"/>
          </a:xfrm>
        </p:spPr>
        <p:txBody>
          <a:bodyPr>
            <a:normAutofit/>
          </a:bodyPr>
          <a:lstStyle/>
          <a:p>
            <a:pPr algn="ctr"/>
            <a:r>
              <a:rPr lang="el-GR" sz="4000" b="1" dirty="0" smtClean="0">
                <a:solidFill>
                  <a:schemeClr val="accent2"/>
                </a:solidFill>
                <a:latin typeface="Times New Roman" panose="02020603050405020304" pitchFamily="18" charset="0"/>
                <a:cs typeface="Times New Roman" panose="02020603050405020304" pitchFamily="18" charset="0"/>
              </a:rPr>
              <a:t>Πρόσωπα του λόγου</a:t>
            </a:r>
            <a:endParaRPr lang="el-GR" sz="4000" b="1" dirty="0">
              <a:solidFill>
                <a:schemeClr val="accent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79418" y="720435"/>
            <a:ext cx="10432473" cy="6012873"/>
          </a:xfrm>
        </p:spPr>
        <p:txBody>
          <a:bodyPr>
            <a:normAutofit/>
          </a:bodyPr>
          <a:lstStyle/>
          <a:p>
            <a:pPr marL="0" indent="0">
              <a:buNone/>
            </a:pPr>
            <a:r>
              <a:rPr lang="el-GR" sz="2400" dirty="0">
                <a:latin typeface="Times New Roman" panose="02020603050405020304" pitchFamily="18" charset="0"/>
                <a:cs typeface="Times New Roman" panose="02020603050405020304" pitchFamily="18" charset="0"/>
              </a:rPr>
              <a:t> </a:t>
            </a:r>
            <a:r>
              <a:rPr lang="el-GR" sz="2400" dirty="0" smtClean="0">
                <a:latin typeface="Times New Roman" panose="02020603050405020304" pitchFamily="18" charset="0"/>
                <a:cs typeface="Times New Roman" panose="02020603050405020304" pitchFamily="18" charset="0"/>
              </a:rPr>
              <a:t>                              Κύρια πρόσωπα</a:t>
            </a:r>
          </a:p>
          <a:p>
            <a:r>
              <a:rPr lang="el-GR" sz="2400" dirty="0" smtClean="0">
                <a:latin typeface="Times New Roman" panose="02020603050405020304" pitchFamily="18" charset="0"/>
                <a:cs typeface="Times New Roman" panose="02020603050405020304" pitchFamily="18" charset="0"/>
              </a:rPr>
              <a:t>Απολλόδωρος = </a:t>
            </a:r>
            <a:r>
              <a:rPr lang="en-US" sz="2400" dirty="0" smtClean="0">
                <a:latin typeface="Times New Roman" panose="02020603050405020304" pitchFamily="18" charset="0"/>
                <a:cs typeface="Times New Roman" panose="02020603050405020304" pitchFamily="18" charset="0"/>
              </a:rPr>
              <a:t> </a:t>
            </a:r>
            <a:r>
              <a:rPr lang="el-GR" sz="2400" dirty="0" smtClean="0">
                <a:latin typeface="Times New Roman" panose="02020603050405020304" pitchFamily="18" charset="0"/>
                <a:cs typeface="Times New Roman" panose="02020603050405020304" pitchFamily="18" charset="0"/>
              </a:rPr>
              <a:t>συνήγορος</a:t>
            </a:r>
          </a:p>
          <a:p>
            <a:r>
              <a:rPr lang="el-GR" sz="2400" dirty="0" err="1" smtClean="0">
                <a:latin typeface="Times New Roman" panose="02020603050405020304" pitchFamily="18" charset="0"/>
                <a:cs typeface="Times New Roman" panose="02020603050405020304" pitchFamily="18" charset="0"/>
              </a:rPr>
              <a:t>Θεόμνηστος</a:t>
            </a:r>
            <a:r>
              <a:rPr lang="el-GR" sz="2400" dirty="0" smtClean="0">
                <a:latin typeface="Times New Roman" panose="02020603050405020304" pitchFamily="18" charset="0"/>
                <a:cs typeface="Times New Roman" panose="02020603050405020304" pitchFamily="18" charset="0"/>
              </a:rPr>
              <a:t> =  κύριος κατήγορος</a:t>
            </a:r>
          </a:p>
          <a:p>
            <a:r>
              <a:rPr lang="el-GR" sz="2400" dirty="0" err="1" smtClean="0">
                <a:latin typeface="Times New Roman" panose="02020603050405020304" pitchFamily="18" charset="0"/>
                <a:cs typeface="Times New Roman" panose="02020603050405020304" pitchFamily="18" charset="0"/>
              </a:rPr>
              <a:t>Νεαίρα</a:t>
            </a:r>
            <a:r>
              <a:rPr lang="el-GR" sz="2400" dirty="0" smtClean="0">
                <a:latin typeface="Times New Roman" panose="02020603050405020304" pitchFamily="18" charset="0"/>
                <a:cs typeface="Times New Roman" panose="02020603050405020304" pitchFamily="18" charset="0"/>
              </a:rPr>
              <a:t> = κατηγορούμενη</a:t>
            </a:r>
          </a:p>
          <a:p>
            <a:r>
              <a:rPr lang="el-GR" sz="2400" dirty="0" smtClean="0">
                <a:latin typeface="Times New Roman" panose="02020603050405020304" pitchFamily="18" charset="0"/>
                <a:cs typeface="Times New Roman" panose="02020603050405020304" pitchFamily="18" charset="0"/>
              </a:rPr>
              <a:t>Στέφανος </a:t>
            </a:r>
          </a:p>
          <a:p>
            <a:pPr marL="0" indent="0">
              <a:buNone/>
            </a:pPr>
            <a:r>
              <a:rPr lang="el-GR" sz="2400" dirty="0">
                <a:latin typeface="Times New Roman" panose="02020603050405020304" pitchFamily="18" charset="0"/>
                <a:cs typeface="Times New Roman" panose="02020603050405020304" pitchFamily="18" charset="0"/>
              </a:rPr>
              <a:t> </a:t>
            </a:r>
            <a:r>
              <a:rPr lang="el-GR" sz="2400" dirty="0" smtClean="0">
                <a:latin typeface="Times New Roman" panose="02020603050405020304" pitchFamily="18" charset="0"/>
                <a:cs typeface="Times New Roman" panose="02020603050405020304" pitchFamily="18" charset="0"/>
              </a:rPr>
              <a:t>                             Δευτερεύοντα πρόσωπα</a:t>
            </a:r>
            <a:endParaRPr lang="el-GR" sz="2400" dirty="0">
              <a:latin typeface="Times New Roman" panose="02020603050405020304" pitchFamily="18" charset="0"/>
              <a:cs typeface="Times New Roman" panose="02020603050405020304" pitchFamily="18" charset="0"/>
            </a:endParaRPr>
          </a:p>
          <a:p>
            <a:pPr marL="0" indent="0">
              <a:buNone/>
            </a:pPr>
            <a:r>
              <a:rPr lang="el-GR" sz="2400" dirty="0" err="1" smtClean="0">
                <a:latin typeface="Times New Roman" panose="02020603050405020304" pitchFamily="18" charset="0"/>
                <a:cs typeface="Times New Roman" panose="02020603050405020304" pitchFamily="18" charset="0"/>
              </a:rPr>
              <a:t>Νικαέρτη</a:t>
            </a:r>
            <a:r>
              <a:rPr lang="el-GR" sz="2400" dirty="0" smtClean="0">
                <a:latin typeface="Times New Roman" panose="02020603050405020304" pitchFamily="18" charset="0"/>
                <a:cs typeface="Times New Roman" panose="02020603050405020304" pitchFamily="18" charset="0"/>
              </a:rPr>
              <a:t> = ιδιοκτήτρια οίκου ανοχής στην Κόρινθο</a:t>
            </a:r>
          </a:p>
          <a:p>
            <a:pPr marL="0" indent="0">
              <a:buNone/>
            </a:pPr>
            <a:r>
              <a:rPr lang="el-GR" sz="2400" dirty="0" err="1" smtClean="0">
                <a:latin typeface="Times New Roman" panose="02020603050405020304" pitchFamily="18" charset="0"/>
                <a:cs typeface="Times New Roman" panose="02020603050405020304" pitchFamily="18" charset="0"/>
              </a:rPr>
              <a:t>Φρυνίων</a:t>
            </a:r>
            <a:r>
              <a:rPr lang="el-GR" sz="2400" dirty="0" smtClean="0">
                <a:latin typeface="Times New Roman" panose="02020603050405020304" pitchFamily="18" charset="0"/>
                <a:cs typeface="Times New Roman" panose="02020603050405020304" pitchFamily="18" charset="0"/>
              </a:rPr>
              <a:t> = πρώτος σύζυγος </a:t>
            </a:r>
            <a:r>
              <a:rPr lang="el-GR" sz="2400" dirty="0" err="1" smtClean="0">
                <a:latin typeface="Times New Roman" panose="02020603050405020304" pitchFamily="18" charset="0"/>
                <a:cs typeface="Times New Roman" panose="02020603050405020304" pitchFamily="18" charset="0"/>
              </a:rPr>
              <a:t>Νεαίρας</a:t>
            </a:r>
            <a:endParaRPr lang="el-GR" sz="2400" dirty="0" smtClean="0">
              <a:latin typeface="Times New Roman" panose="02020603050405020304" pitchFamily="18" charset="0"/>
              <a:cs typeface="Times New Roman" panose="02020603050405020304" pitchFamily="18" charset="0"/>
            </a:endParaRPr>
          </a:p>
          <a:p>
            <a:pPr marL="0" indent="0">
              <a:buNone/>
            </a:pPr>
            <a:r>
              <a:rPr lang="el-GR" sz="2400" dirty="0" smtClean="0">
                <a:latin typeface="Times New Roman" panose="02020603050405020304" pitchFamily="18" charset="0"/>
                <a:cs typeface="Times New Roman" panose="02020603050405020304" pitchFamily="18" charset="0"/>
              </a:rPr>
              <a:t>Φανώ= ένα εκ των τριών παιδιών της </a:t>
            </a:r>
            <a:r>
              <a:rPr lang="el-GR" sz="2400" dirty="0" err="1" smtClean="0">
                <a:latin typeface="Times New Roman" panose="02020603050405020304" pitchFamily="18" charset="0"/>
                <a:cs typeface="Times New Roman" panose="02020603050405020304" pitchFamily="18" charset="0"/>
              </a:rPr>
              <a:t>Νεαίρας</a:t>
            </a:r>
            <a:endParaRPr lang="el-GR" sz="2400" dirty="0" smtClean="0">
              <a:latin typeface="Times New Roman" panose="02020603050405020304" pitchFamily="18" charset="0"/>
              <a:cs typeface="Times New Roman" panose="02020603050405020304" pitchFamily="18" charset="0"/>
            </a:endParaRPr>
          </a:p>
          <a:p>
            <a:pPr marL="0" indent="0">
              <a:buNone/>
            </a:pPr>
            <a:r>
              <a:rPr lang="el-GR" sz="2400" dirty="0" err="1" smtClean="0">
                <a:latin typeface="Times New Roman" panose="02020603050405020304" pitchFamily="18" charset="0"/>
                <a:cs typeface="Times New Roman" panose="02020603050405020304" pitchFamily="18" charset="0"/>
              </a:rPr>
              <a:t>Φράστορας</a:t>
            </a:r>
            <a:r>
              <a:rPr lang="el-GR" sz="2400" dirty="0" smtClean="0">
                <a:latin typeface="Times New Roman" panose="02020603050405020304" pitchFamily="18" charset="0"/>
                <a:cs typeface="Times New Roman" panose="02020603050405020304" pitchFamily="18" charset="0"/>
              </a:rPr>
              <a:t>= 1</a:t>
            </a:r>
            <a:r>
              <a:rPr lang="el-GR" sz="2400" baseline="30000" dirty="0" smtClean="0">
                <a:latin typeface="Times New Roman" panose="02020603050405020304" pitchFamily="18" charset="0"/>
                <a:cs typeface="Times New Roman" panose="02020603050405020304" pitchFamily="18" charset="0"/>
              </a:rPr>
              <a:t>ος</a:t>
            </a:r>
            <a:r>
              <a:rPr lang="el-GR" sz="2400" dirty="0" smtClean="0">
                <a:latin typeface="Times New Roman" panose="02020603050405020304" pitchFamily="18" charset="0"/>
                <a:cs typeface="Times New Roman" panose="02020603050405020304" pitchFamily="18" charset="0"/>
              </a:rPr>
              <a:t> </a:t>
            </a:r>
            <a:r>
              <a:rPr lang="el-GR" sz="2400" dirty="0" err="1" smtClean="0">
                <a:latin typeface="Times New Roman" panose="02020603050405020304" pitchFamily="18" charset="0"/>
                <a:cs typeface="Times New Roman" panose="02020603050405020304" pitchFamily="18" charset="0"/>
              </a:rPr>
              <a:t>συζυγος</a:t>
            </a:r>
            <a:r>
              <a:rPr lang="el-GR" sz="2400" dirty="0" smtClean="0">
                <a:latin typeface="Times New Roman" panose="02020603050405020304" pitchFamily="18" charset="0"/>
                <a:cs typeface="Times New Roman" panose="02020603050405020304" pitchFamily="18" charset="0"/>
              </a:rPr>
              <a:t> Φανούς</a:t>
            </a:r>
          </a:p>
          <a:p>
            <a:pPr marL="0" indent="0">
              <a:buNone/>
            </a:pPr>
            <a:r>
              <a:rPr lang="el-GR" sz="2400" dirty="0" err="1" smtClean="0">
                <a:latin typeface="Times New Roman" panose="02020603050405020304" pitchFamily="18" charset="0"/>
                <a:cs typeface="Times New Roman" panose="02020603050405020304" pitchFamily="18" charset="0"/>
              </a:rPr>
              <a:t>Έπαινετοςτος</a:t>
            </a:r>
            <a:r>
              <a:rPr lang="el-GR" sz="2400" dirty="0" smtClean="0">
                <a:latin typeface="Times New Roman" panose="02020603050405020304" pitchFamily="18" charset="0"/>
                <a:cs typeface="Times New Roman" panose="02020603050405020304" pitchFamily="18" charset="0"/>
              </a:rPr>
              <a:t> = δότης προίκας της Φανούς</a:t>
            </a:r>
          </a:p>
          <a:p>
            <a:pPr marL="0" indent="0">
              <a:buNone/>
            </a:pPr>
            <a:r>
              <a:rPr lang="el-GR" sz="2400" dirty="0" err="1" smtClean="0">
                <a:latin typeface="Times New Roman" panose="02020603050405020304" pitchFamily="18" charset="0"/>
                <a:cs typeface="Times New Roman" panose="02020603050405020304" pitchFamily="18" charset="0"/>
              </a:rPr>
              <a:t>Θεογένης</a:t>
            </a:r>
            <a:r>
              <a:rPr lang="el-GR" sz="2400" dirty="0" smtClean="0">
                <a:latin typeface="Times New Roman" panose="02020603050405020304" pitchFamily="18" charset="0"/>
                <a:cs typeface="Times New Roman" panose="02020603050405020304" pitchFamily="18" charset="0"/>
              </a:rPr>
              <a:t>= 2</a:t>
            </a:r>
            <a:r>
              <a:rPr lang="el-GR" sz="2400" baseline="30000" dirty="0" smtClean="0">
                <a:latin typeface="Times New Roman" panose="02020603050405020304" pitchFamily="18" charset="0"/>
                <a:cs typeface="Times New Roman" panose="02020603050405020304" pitchFamily="18" charset="0"/>
              </a:rPr>
              <a:t>ος</a:t>
            </a:r>
            <a:r>
              <a:rPr lang="el-GR" sz="2400" dirty="0" smtClean="0">
                <a:latin typeface="Times New Roman" panose="02020603050405020304" pitchFamily="18" charset="0"/>
                <a:cs typeface="Times New Roman" panose="02020603050405020304" pitchFamily="18" charset="0"/>
              </a:rPr>
              <a:t> </a:t>
            </a:r>
            <a:r>
              <a:rPr lang="el-GR" sz="2400" dirty="0" err="1" smtClean="0">
                <a:latin typeface="Times New Roman" panose="02020603050405020304" pitchFamily="18" charset="0"/>
                <a:cs typeface="Times New Roman" panose="02020603050405020304" pitchFamily="18" charset="0"/>
              </a:rPr>
              <a:t>συζυγος</a:t>
            </a:r>
            <a:r>
              <a:rPr lang="el-GR" sz="2400" dirty="0" smtClean="0">
                <a:latin typeface="Times New Roman" panose="02020603050405020304" pitchFamily="18" charset="0"/>
                <a:cs typeface="Times New Roman" panose="02020603050405020304" pitchFamily="18" charset="0"/>
              </a:rPr>
              <a:t> Φανούς</a:t>
            </a: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0577091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3382" y="43539"/>
            <a:ext cx="8911687" cy="798290"/>
          </a:xfrm>
        </p:spPr>
        <p:txBody>
          <a:bodyPr>
            <a:normAutofit fontScale="90000"/>
          </a:bodyPr>
          <a:lstStyle/>
          <a:p>
            <a:pPr algn="ctr"/>
            <a:r>
              <a:rPr lang="el-GR" b="1" dirty="0" smtClean="0">
                <a:solidFill>
                  <a:schemeClr val="accent2"/>
                </a:solidFill>
                <a:latin typeface="Times New Roman" panose="02020603050405020304" pitchFamily="18" charset="0"/>
                <a:cs typeface="Times New Roman" panose="02020603050405020304" pitchFamily="18" charset="0"/>
              </a:rPr>
              <a:t>Γενικά στοιχεία για τον</a:t>
            </a:r>
            <a:r>
              <a:rPr lang="en-US" b="1" dirty="0" smtClean="0">
                <a:solidFill>
                  <a:schemeClr val="accent2"/>
                </a:solidFill>
                <a:latin typeface="Times New Roman" panose="02020603050405020304" pitchFamily="18" charset="0"/>
                <a:cs typeface="Times New Roman" panose="02020603050405020304" pitchFamily="18" charset="0"/>
              </a:rPr>
              <a:t> </a:t>
            </a:r>
            <a:r>
              <a:rPr lang="el-GR" b="1" dirty="0" smtClean="0">
                <a:solidFill>
                  <a:schemeClr val="accent2"/>
                </a:solidFill>
                <a:latin typeface="Times New Roman" panose="02020603050405020304" pitchFamily="18" charset="0"/>
                <a:cs typeface="Times New Roman" panose="02020603050405020304" pitchFamily="18" charset="0"/>
              </a:rPr>
              <a:t>λόγο</a:t>
            </a:r>
            <a:r>
              <a:rPr lang="el-GR" b="1" dirty="0" smtClean="0">
                <a:solidFill>
                  <a:schemeClr val="tx1"/>
                </a:solidFill>
                <a:latin typeface="Times New Roman" panose="02020603050405020304" pitchFamily="18" charset="0"/>
                <a:cs typeface="Times New Roman" panose="02020603050405020304" pitchFamily="18" charset="0"/>
              </a:rPr>
              <a:t/>
            </a:r>
            <a:br>
              <a:rPr lang="el-GR" b="1" dirty="0" smtClean="0">
                <a:solidFill>
                  <a:schemeClr val="tx1"/>
                </a:solidFill>
                <a:latin typeface="Times New Roman" panose="02020603050405020304" pitchFamily="18" charset="0"/>
                <a:cs typeface="Times New Roman" panose="02020603050405020304" pitchFamily="18" charset="0"/>
              </a:rPr>
            </a:br>
            <a:endParaRPr lang="el-GR"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33382" y="667656"/>
            <a:ext cx="10658618" cy="6078584"/>
          </a:xfrm>
        </p:spPr>
        <p:txBody>
          <a:bodyPr>
            <a:normAutofit lnSpcReduction="10000"/>
          </a:bodyPr>
          <a:lstStyle/>
          <a:p>
            <a:pPr>
              <a:buFont typeface="+mj-lt"/>
              <a:buAutoNum type="arabicPeriod"/>
            </a:pPr>
            <a:r>
              <a:rPr lang="el-GR" sz="2000" b="1" dirty="0" smtClean="0">
                <a:latin typeface="Times New Roman" panose="02020603050405020304" pitchFamily="18" charset="0"/>
                <a:cs typeface="Times New Roman" panose="02020603050405020304" pitchFamily="18" charset="0"/>
              </a:rPr>
              <a:t>Εκφωνείται το 342 </a:t>
            </a:r>
            <a:r>
              <a:rPr lang="el-GR" sz="2000" b="1" dirty="0" err="1" smtClean="0">
                <a:latin typeface="Times New Roman" panose="02020603050405020304" pitchFamily="18" charset="0"/>
                <a:cs typeface="Times New Roman" panose="02020603050405020304" pitchFamily="18" charset="0"/>
              </a:rPr>
              <a:t>π.Χ</a:t>
            </a:r>
            <a:r>
              <a:rPr lang="el-GR" sz="2000" b="1" dirty="0" smtClean="0">
                <a:latin typeface="Times New Roman" panose="02020603050405020304" pitchFamily="18" charset="0"/>
                <a:cs typeface="Times New Roman" panose="02020603050405020304" pitchFamily="18" charset="0"/>
              </a:rPr>
              <a:t> λίγο πριν τον πόλεμο με τον Φίλιππο το 341 </a:t>
            </a:r>
            <a:r>
              <a:rPr lang="el-GR" sz="2000" b="1" dirty="0" err="1" smtClean="0">
                <a:latin typeface="Times New Roman" panose="02020603050405020304" pitchFamily="18" charset="0"/>
                <a:cs typeface="Times New Roman" panose="02020603050405020304" pitchFamily="18" charset="0"/>
              </a:rPr>
              <a:t>π.Χ</a:t>
            </a:r>
            <a:endParaRPr lang="el-GR" sz="2000" b="1" dirty="0" smtClean="0">
              <a:latin typeface="Times New Roman" panose="02020603050405020304" pitchFamily="18" charset="0"/>
              <a:cs typeface="Times New Roman" panose="02020603050405020304" pitchFamily="18" charset="0"/>
            </a:endParaRPr>
          </a:p>
          <a:p>
            <a:pPr marL="0" indent="0">
              <a:buNone/>
            </a:pPr>
            <a:r>
              <a:rPr lang="el-GR" sz="2000" dirty="0" smtClean="0">
                <a:latin typeface="Times New Roman" panose="02020603050405020304" pitchFamily="18" charset="0"/>
                <a:cs typeface="Times New Roman" panose="02020603050405020304" pitchFamily="18" charset="0"/>
              </a:rPr>
              <a:t> (τελευταία σύγκρουση Αθήνας –Φιλίππου</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στην  </a:t>
            </a:r>
            <a:r>
              <a:rPr lang="el-GR" sz="2000" dirty="0" err="1" smtClean="0">
                <a:latin typeface="Times New Roman" panose="02020603050405020304" pitchFamily="18" charset="0"/>
                <a:cs typeface="Times New Roman" panose="02020603050405020304" pitchFamily="18" charset="0"/>
              </a:rPr>
              <a:t>Όλυνθο</a:t>
            </a:r>
            <a:r>
              <a:rPr lang="el-GR" sz="2000" dirty="0" smtClean="0">
                <a:latin typeface="Times New Roman" panose="02020603050405020304" pitchFamily="18" charset="0"/>
                <a:cs typeface="Times New Roman" panose="02020603050405020304" pitchFamily="18" charset="0"/>
              </a:rPr>
              <a:t> 348π.Χ  )</a:t>
            </a:r>
          </a:p>
          <a:p>
            <a:pPr marL="0" indent="0">
              <a:buNone/>
            </a:pPr>
            <a:endParaRPr lang="el-GR" sz="2000" dirty="0" smtClean="0">
              <a:latin typeface="Times New Roman" panose="02020603050405020304" pitchFamily="18" charset="0"/>
              <a:cs typeface="Times New Roman" panose="02020603050405020304" pitchFamily="18" charset="0"/>
            </a:endParaRPr>
          </a:p>
          <a:p>
            <a:pPr marL="0" indent="0">
              <a:buNone/>
            </a:pPr>
            <a:r>
              <a:rPr lang="el-GR" sz="2000" b="1" dirty="0" smtClean="0">
                <a:latin typeface="Times New Roman" panose="02020603050405020304" pitchFamily="18" charset="0"/>
                <a:cs typeface="Times New Roman" panose="02020603050405020304" pitchFamily="18" charset="0"/>
              </a:rPr>
              <a:t>2.Το υπόβαθρο της κατηγορίας ήταν αναμφίβολα πολιτικό </a:t>
            </a:r>
            <a:r>
              <a:rPr lang="el-GR" sz="2000" dirty="0" smtClean="0">
                <a:latin typeface="Times New Roman" panose="02020603050405020304" pitchFamily="18" charset="0"/>
                <a:cs typeface="Times New Roman" panose="02020603050405020304" pitchFamily="18" charset="0"/>
              </a:rPr>
              <a:t>διότι</a:t>
            </a:r>
            <a:r>
              <a:rPr lang="en-US" sz="2000" dirty="0" smtClean="0">
                <a:latin typeface="Times New Roman" panose="02020603050405020304" pitchFamily="18" charset="0"/>
                <a:cs typeface="Times New Roman" panose="02020603050405020304" pitchFamily="18" charset="0"/>
              </a:rPr>
              <a:t>:</a:t>
            </a:r>
          </a:p>
          <a:p>
            <a:pPr marL="0" indent="0">
              <a:buNone/>
            </a:pPr>
            <a:r>
              <a:rPr lang="el-GR" sz="2000" dirty="0" smtClean="0">
                <a:latin typeface="Times New Roman" panose="02020603050405020304" pitchFamily="18" charset="0"/>
                <a:cs typeface="Times New Roman" panose="02020603050405020304" pitchFamily="18" charset="0"/>
              </a:rPr>
              <a:t>Α.Ο Απολλόδωρος και ο </a:t>
            </a:r>
            <a:r>
              <a:rPr lang="el-GR" sz="2000" dirty="0" err="1" smtClean="0">
                <a:latin typeface="Times New Roman" panose="02020603050405020304" pitchFamily="18" charset="0"/>
                <a:cs typeface="Times New Roman" panose="02020603050405020304" pitchFamily="18" charset="0"/>
              </a:rPr>
              <a:t>Θεόμνηστος</a:t>
            </a:r>
            <a:r>
              <a:rPr lang="el-GR" sz="2000" dirty="0" smtClean="0">
                <a:latin typeface="Times New Roman" panose="02020603050405020304" pitchFamily="18" charset="0"/>
                <a:cs typeface="Times New Roman" panose="02020603050405020304" pitchFamily="18" charset="0"/>
              </a:rPr>
              <a:t>(βασικός μηνυτής , γαμπρός Απολλοδώρου) δεν γνώριζαν την </a:t>
            </a:r>
            <a:r>
              <a:rPr lang="el-GR" sz="2000" dirty="0" err="1" smtClean="0">
                <a:latin typeface="Times New Roman" panose="02020603050405020304" pitchFamily="18" charset="0"/>
                <a:cs typeface="Times New Roman" panose="02020603050405020304" pitchFamily="18" charset="0"/>
              </a:rPr>
              <a:t>Νεαίρα</a:t>
            </a:r>
            <a:r>
              <a:rPr lang="el-GR" sz="2000" dirty="0" smtClean="0">
                <a:latin typeface="Times New Roman" panose="02020603050405020304" pitchFamily="18" charset="0"/>
                <a:cs typeface="Times New Roman" panose="02020603050405020304" pitchFamily="18" charset="0"/>
              </a:rPr>
              <a:t> προσωπικά. </a:t>
            </a:r>
          </a:p>
          <a:p>
            <a:pPr marL="0" indent="0">
              <a:buNone/>
            </a:pPr>
            <a:r>
              <a:rPr lang="el-GR" sz="2000" dirty="0" smtClean="0">
                <a:latin typeface="Times New Roman" panose="02020603050405020304" pitchFamily="18" charset="0"/>
                <a:cs typeface="Times New Roman" panose="02020603050405020304" pitchFamily="18" charset="0"/>
              </a:rPr>
              <a:t>Β.Ο Στέφανος και ο Απολλόδωρος δεινοί πολιτικοί</a:t>
            </a:r>
          </a:p>
          <a:p>
            <a:pPr marL="0" indent="0">
              <a:buNone/>
            </a:pPr>
            <a:r>
              <a:rPr lang="el-GR" sz="2000" dirty="0" smtClean="0">
                <a:latin typeface="Times New Roman" panose="02020603050405020304" pitchFamily="18" charset="0"/>
                <a:cs typeface="Times New Roman" panose="02020603050405020304" pitchFamily="18" charset="0"/>
              </a:rPr>
              <a:t>Γ.Ο Στέφανος όμως άνηκε στο κόμμα του Ευβούλου, το οποίο </a:t>
            </a:r>
            <a:r>
              <a:rPr lang="el-GR" sz="2000" dirty="0">
                <a:latin typeface="Times New Roman" panose="02020603050405020304" pitchFamily="18" charset="0"/>
                <a:cs typeface="Times New Roman" panose="02020603050405020304" pitchFamily="18" charset="0"/>
              </a:rPr>
              <a:t>ή</a:t>
            </a:r>
            <a:r>
              <a:rPr lang="el-GR" sz="2000" dirty="0" smtClean="0">
                <a:latin typeface="Times New Roman" panose="02020603050405020304" pitchFamily="18" charset="0"/>
                <a:cs typeface="Times New Roman" panose="02020603050405020304" pitchFamily="18" charset="0"/>
              </a:rPr>
              <a:t>ταν κατά των εκστρατειών ΄και πίστευε στην δυνατότητα ειρηνικής συνύπαρξης με τον Φίλλιπο. Ενώ ο Απολλόδωρος άνηκε στο </a:t>
            </a:r>
            <a:r>
              <a:rPr lang="el-GR" sz="2000" dirty="0" err="1" smtClean="0">
                <a:latin typeface="Times New Roman" panose="02020603050405020304" pitchFamily="18" charset="0"/>
                <a:cs typeface="Times New Roman" panose="02020603050405020304" pitchFamily="18" charset="0"/>
              </a:rPr>
              <a:t>αντιμακεδονικό</a:t>
            </a:r>
            <a:r>
              <a:rPr lang="el-GR" sz="2000" dirty="0" smtClean="0">
                <a:latin typeface="Times New Roman" panose="02020603050405020304" pitchFamily="18" charset="0"/>
                <a:cs typeface="Times New Roman" panose="02020603050405020304" pitchFamily="18" charset="0"/>
              </a:rPr>
              <a:t> κόμμα του Δημοσθένη.</a:t>
            </a:r>
          </a:p>
          <a:p>
            <a:pPr marL="0" indent="0">
              <a:buNone/>
            </a:pPr>
            <a:r>
              <a:rPr lang="el-GR" sz="2000" dirty="0" smtClean="0">
                <a:latin typeface="Times New Roman" panose="02020603050405020304" pitchFamily="18" charset="0"/>
                <a:cs typeface="Times New Roman" panose="02020603050405020304" pitchFamily="18" charset="0"/>
              </a:rPr>
              <a:t>Δ.Ο  Στέφανος είχε πετύχει  </a:t>
            </a:r>
            <a:r>
              <a:rPr lang="el-GR" sz="2000" dirty="0">
                <a:latin typeface="Times New Roman" panose="02020603050405020304" pitchFamily="18" charset="0"/>
                <a:cs typeface="Times New Roman" panose="02020603050405020304" pitchFamily="18" charset="0"/>
              </a:rPr>
              <a:t>την καταδίκη του Απολλοδώρου, </a:t>
            </a:r>
            <a:r>
              <a:rPr lang="el-GR" sz="2000" dirty="0" smtClean="0">
                <a:latin typeface="Times New Roman" panose="02020603050405020304" pitchFamily="18" charset="0"/>
                <a:cs typeface="Times New Roman" panose="02020603050405020304" pitchFamily="18" charset="0"/>
              </a:rPr>
              <a:t>για </a:t>
            </a:r>
            <a:r>
              <a:rPr lang="el-GR" sz="2000" dirty="0">
                <a:latin typeface="Times New Roman" panose="02020603050405020304" pitchFamily="18" charset="0"/>
                <a:cs typeface="Times New Roman" panose="02020603050405020304" pitchFamily="18" charset="0"/>
              </a:rPr>
              <a:t>πρόταση παράνομου ψηφίσματος, το οποίο αφορούσε τη μετατροπή της χρήσης των θεωρικών χρημάτων σε στρατιωτικά</a:t>
            </a:r>
            <a:r>
              <a:rPr lang="el-GR" sz="2000" dirty="0" smtClean="0">
                <a:latin typeface="Times New Roman" panose="02020603050405020304" pitchFamily="18" charset="0"/>
                <a:cs typeface="Times New Roman" panose="02020603050405020304" pitchFamily="18" charset="0"/>
              </a:rPr>
              <a:t>. Επίσης τον κατηγόρησε ότι είχε σκοτώσει μια γυναίκα εξ αμελείας προκειμένου να πετύχει την ατίμωση  ή  την εξορία του.</a:t>
            </a:r>
          </a:p>
          <a:p>
            <a:pPr marL="0" indent="0">
              <a:buNone/>
            </a:pPr>
            <a:r>
              <a:rPr lang="el-GR" sz="2000" dirty="0">
                <a:latin typeface="Times New Roman" panose="02020603050405020304" pitchFamily="18" charset="0"/>
                <a:cs typeface="Times New Roman" panose="02020603050405020304" pitchFamily="18" charset="0"/>
              </a:rPr>
              <a:t>Ε. </a:t>
            </a:r>
            <a:r>
              <a:rPr lang="el-GR" sz="2000" dirty="0" smtClean="0">
                <a:latin typeface="Times New Roman" panose="02020603050405020304" pitchFamily="18" charset="0"/>
                <a:cs typeface="Times New Roman" panose="02020603050405020304" pitchFamily="18" charset="0"/>
              </a:rPr>
              <a:t>Στη συνέχεια ο </a:t>
            </a:r>
            <a:r>
              <a:rPr lang="el-GR" sz="2000" dirty="0">
                <a:latin typeface="Times New Roman" panose="02020603050405020304" pitchFamily="18" charset="0"/>
                <a:cs typeface="Times New Roman" panose="02020603050405020304" pitchFamily="18" charset="0"/>
              </a:rPr>
              <a:t>Απολλόδωρος </a:t>
            </a:r>
            <a:r>
              <a:rPr lang="el-GR" sz="2000" dirty="0" smtClean="0">
                <a:latin typeface="Times New Roman" panose="02020603050405020304" pitchFamily="18" charset="0"/>
                <a:cs typeface="Times New Roman" panose="02020603050405020304" pitchFamily="18" charset="0"/>
              </a:rPr>
              <a:t> στρέφεται εναντίον </a:t>
            </a:r>
            <a:r>
              <a:rPr lang="el-GR" sz="2000" dirty="0">
                <a:latin typeface="Times New Roman" panose="02020603050405020304" pitchFamily="18" charset="0"/>
                <a:cs typeface="Times New Roman" panose="02020603050405020304" pitchFamily="18" charset="0"/>
              </a:rPr>
              <a:t>του Στεφάνου με σκοπό την στέρηση των </a:t>
            </a:r>
            <a:r>
              <a:rPr lang="el-GR" sz="2000" dirty="0" smtClean="0">
                <a:latin typeface="Times New Roman" panose="02020603050405020304" pitchFamily="18" charset="0"/>
                <a:cs typeface="Times New Roman" panose="02020603050405020304" pitchFamily="18" charset="0"/>
              </a:rPr>
              <a:t>πολιτικών του </a:t>
            </a:r>
            <a:r>
              <a:rPr lang="el-GR" sz="2000" dirty="0">
                <a:latin typeface="Times New Roman" panose="02020603050405020304" pitchFamily="18" charset="0"/>
                <a:cs typeface="Times New Roman" panose="02020603050405020304" pitchFamily="18" charset="0"/>
              </a:rPr>
              <a:t>δικαιωμάτων </a:t>
            </a:r>
            <a:r>
              <a:rPr lang="el-GR" sz="2000" dirty="0" smtClean="0">
                <a:latin typeface="Times New Roman" panose="02020603050405020304" pitchFamily="18" charset="0"/>
                <a:cs typeface="Times New Roman" panose="02020603050405020304" pitchFamily="18" charset="0"/>
              </a:rPr>
              <a:t>μέσω </a:t>
            </a:r>
            <a:r>
              <a:rPr lang="el-GR" sz="2000" dirty="0">
                <a:latin typeface="Times New Roman" panose="02020603050405020304" pitchFamily="18" charset="0"/>
                <a:cs typeface="Times New Roman" panose="02020603050405020304" pitchFamily="18" charset="0"/>
              </a:rPr>
              <a:t>της καταδίκης της γυναίκας με την οποία αυτός συζούσε. Της ξένης και εταίρας </a:t>
            </a:r>
            <a:r>
              <a:rPr lang="el-GR" sz="2000" dirty="0" err="1">
                <a:latin typeface="Times New Roman" panose="02020603050405020304" pitchFamily="18" charset="0"/>
                <a:cs typeface="Times New Roman" panose="02020603050405020304" pitchFamily="18" charset="0"/>
              </a:rPr>
              <a:t>Νεαίρας</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56256495"/>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4296" y="29024"/>
            <a:ext cx="8911687" cy="580576"/>
          </a:xfrm>
        </p:spPr>
        <p:txBody>
          <a:bodyPr>
            <a:normAutofit fontScale="90000"/>
          </a:bodyPr>
          <a:lstStyle/>
          <a:p>
            <a:pPr algn="ctr"/>
            <a:r>
              <a:rPr lang="el-GR" b="1" dirty="0" smtClean="0">
                <a:solidFill>
                  <a:schemeClr val="accent2"/>
                </a:solidFill>
                <a:latin typeface="Times New Roman" panose="02020603050405020304" pitchFamily="18" charset="0"/>
                <a:cs typeface="Times New Roman" panose="02020603050405020304" pitchFamily="18" charset="0"/>
              </a:rPr>
              <a:t>Υπόθεση έργου</a:t>
            </a:r>
            <a:endParaRPr lang="el-GR" b="1" dirty="0">
              <a:solidFill>
                <a:schemeClr val="accent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97527" y="415636"/>
            <a:ext cx="11069781" cy="6345381"/>
          </a:xfrm>
        </p:spPr>
        <p:txBody>
          <a:bodyPr>
            <a:normAutofit fontScale="92500" lnSpcReduction="10000"/>
          </a:bodyPr>
          <a:lstStyle/>
          <a:p>
            <a:pPr marL="0" indent="0" algn="ctr">
              <a:buNone/>
            </a:pPr>
            <a:r>
              <a:rPr lang="el-GR" sz="2200" dirty="0" smtClean="0">
                <a:latin typeface="Times New Roman" panose="02020603050405020304" pitchFamily="18" charset="0"/>
                <a:cs typeface="Times New Roman" panose="02020603050405020304" pitchFamily="18" charset="0"/>
              </a:rPr>
              <a:t>         Το </a:t>
            </a:r>
            <a:r>
              <a:rPr lang="el-GR" sz="2200" dirty="0">
                <a:latin typeface="Times New Roman" panose="02020603050405020304" pitchFamily="18" charset="0"/>
                <a:cs typeface="Times New Roman" panose="02020603050405020304" pitchFamily="18" charset="0"/>
              </a:rPr>
              <a:t>επιχείρημα </a:t>
            </a:r>
            <a:r>
              <a:rPr lang="el-GR" sz="2200" dirty="0" smtClean="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είναι ότι ο Στέφανος </a:t>
            </a:r>
            <a:r>
              <a:rPr lang="el-GR" sz="2200" dirty="0" smtClean="0">
                <a:latin typeface="Times New Roman" panose="02020603050405020304" pitchFamily="18" charset="0"/>
                <a:cs typeface="Times New Roman" panose="02020603050405020304" pitchFamily="18" charset="0"/>
              </a:rPr>
              <a:t>παντρεύτηκε </a:t>
            </a:r>
            <a:r>
              <a:rPr lang="el-GR" sz="2200" dirty="0">
                <a:latin typeface="Times New Roman" panose="02020603050405020304" pitchFamily="18" charset="0"/>
                <a:cs typeface="Times New Roman" panose="02020603050405020304" pitchFamily="18" charset="0"/>
              </a:rPr>
              <a:t>νόμιμα με </a:t>
            </a:r>
            <a:r>
              <a:rPr lang="el-GR" sz="2200" dirty="0" smtClean="0">
                <a:latin typeface="Times New Roman" panose="02020603050405020304" pitchFamily="18" charset="0"/>
                <a:cs typeface="Times New Roman" panose="02020603050405020304" pitchFamily="18" charset="0"/>
              </a:rPr>
              <a:t>τη </a:t>
            </a:r>
            <a:r>
              <a:rPr lang="el-GR" sz="2200" dirty="0" err="1" smtClean="0">
                <a:latin typeface="Times New Roman" panose="02020603050405020304" pitchFamily="18" charset="0"/>
                <a:cs typeface="Times New Roman" panose="02020603050405020304" pitchFamily="18" charset="0"/>
              </a:rPr>
              <a:t>Νεαίρα</a:t>
            </a:r>
            <a:r>
              <a:rPr lang="el-GR" sz="2200" dirty="0" smtClean="0">
                <a:latin typeface="Times New Roman" panose="02020603050405020304" pitchFamily="18" charset="0"/>
                <a:cs typeface="Times New Roman" panose="02020603050405020304" pitchFamily="18" charset="0"/>
              </a:rPr>
              <a:t>, χωρίς αυτή να είναι όμως γνήσια </a:t>
            </a:r>
            <a:r>
              <a:rPr lang="el-GR" sz="2200" dirty="0" err="1" smtClean="0">
                <a:latin typeface="Times New Roman" panose="02020603050405020304" pitchFamily="18" charset="0"/>
                <a:cs typeface="Times New Roman" panose="02020603050405020304" pitchFamily="18" charset="0"/>
              </a:rPr>
              <a:t>αθηναία</a:t>
            </a:r>
            <a:r>
              <a:rPr lang="el-GR" sz="2200" dirty="0" smtClean="0">
                <a:latin typeface="Times New Roman" panose="02020603050405020304" pitchFamily="18" charset="0"/>
                <a:cs typeface="Times New Roman" panose="02020603050405020304" pitchFamily="18" charset="0"/>
              </a:rPr>
              <a:t>.</a:t>
            </a:r>
          </a:p>
          <a:p>
            <a:pPr marL="0" indent="0" algn="ctr">
              <a:buNone/>
            </a:pPr>
            <a:r>
              <a:rPr lang="el-GR" sz="2200" dirty="0" smtClean="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Αν </a:t>
            </a:r>
            <a:r>
              <a:rPr lang="el-GR" sz="2200" dirty="0" smtClean="0">
                <a:latin typeface="Times New Roman" panose="02020603050405020304" pitchFamily="18" charset="0"/>
                <a:cs typeface="Times New Roman" panose="02020603050405020304" pitchFamily="18" charset="0"/>
              </a:rPr>
              <a:t>αποδειχθεί ότι είναι </a:t>
            </a:r>
            <a:r>
              <a:rPr lang="el-GR" sz="2200" dirty="0">
                <a:latin typeface="Times New Roman" panose="02020603050405020304" pitchFamily="18" charset="0"/>
                <a:cs typeface="Times New Roman" panose="02020603050405020304" pitchFamily="18" charset="0"/>
              </a:rPr>
              <a:t>ξένη, θα </a:t>
            </a:r>
            <a:r>
              <a:rPr lang="el-GR" sz="2200" dirty="0" smtClean="0">
                <a:latin typeface="Times New Roman" panose="02020603050405020304" pitchFamily="18" charset="0"/>
                <a:cs typeface="Times New Roman" panose="02020603050405020304" pitchFamily="18" charset="0"/>
              </a:rPr>
              <a:t>πουληθεί </a:t>
            </a:r>
            <a:r>
              <a:rPr lang="el-GR" sz="2200" dirty="0">
                <a:latin typeface="Times New Roman" panose="02020603050405020304" pitchFamily="18" charset="0"/>
                <a:cs typeface="Times New Roman" panose="02020603050405020304" pitchFamily="18" charset="0"/>
              </a:rPr>
              <a:t>ως δούλη κι ο σύζυγός της θα τιμωρούνταν με πρόστιμο χιλίων δραχμών</a:t>
            </a:r>
            <a:r>
              <a:rPr lang="el-GR" sz="2200" dirty="0" smtClean="0">
                <a:latin typeface="Times New Roman" panose="02020603050405020304" pitchFamily="18" charset="0"/>
                <a:cs typeface="Times New Roman" panose="02020603050405020304" pitchFamily="18" charset="0"/>
              </a:rPr>
              <a:t>.</a:t>
            </a:r>
          </a:p>
          <a:p>
            <a:r>
              <a:rPr lang="el-GR" sz="2200" dirty="0" smtClean="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Το μεγαλύτερο τμήμα του λόγου του κατηγόρου παρουσιάζεται </a:t>
            </a:r>
            <a:r>
              <a:rPr lang="el-GR" sz="2200" dirty="0" smtClean="0">
                <a:latin typeface="Times New Roman" panose="02020603050405020304" pitchFamily="18" charset="0"/>
                <a:cs typeface="Times New Roman" panose="02020603050405020304" pitchFamily="18" charset="0"/>
              </a:rPr>
              <a:t>η ζωή </a:t>
            </a:r>
            <a:r>
              <a:rPr lang="el-GR" sz="2200" dirty="0">
                <a:latin typeface="Times New Roman" panose="02020603050405020304" pitchFamily="18" charset="0"/>
                <a:cs typeface="Times New Roman" panose="02020603050405020304" pitchFamily="18" charset="0"/>
              </a:rPr>
              <a:t>της </a:t>
            </a:r>
            <a:r>
              <a:rPr lang="el-GR" sz="2200" dirty="0" err="1">
                <a:latin typeface="Times New Roman" panose="02020603050405020304" pitchFamily="18" charset="0"/>
                <a:cs typeface="Times New Roman" panose="02020603050405020304" pitchFamily="18" charset="0"/>
              </a:rPr>
              <a:t>Νεαίρας</a:t>
            </a:r>
            <a:r>
              <a:rPr lang="el-GR" sz="2200" dirty="0">
                <a:latin typeface="Times New Roman" panose="02020603050405020304" pitchFamily="18" charset="0"/>
                <a:cs typeface="Times New Roman" panose="02020603050405020304" pitchFamily="18" charset="0"/>
              </a:rPr>
              <a:t>. </a:t>
            </a:r>
            <a:endParaRPr lang="el-GR" sz="2200" dirty="0" smtClean="0">
              <a:latin typeface="Times New Roman" panose="02020603050405020304" pitchFamily="18" charset="0"/>
              <a:cs typeface="Times New Roman" panose="02020603050405020304" pitchFamily="18" charset="0"/>
            </a:endParaRPr>
          </a:p>
          <a:p>
            <a:pPr marL="457200" indent="-457200">
              <a:buFont typeface="+mj-lt"/>
              <a:buAutoNum type="arabicPeriod"/>
            </a:pPr>
            <a:r>
              <a:rPr lang="el-GR" sz="2200" dirty="0" smtClean="0">
                <a:latin typeface="Times New Roman" panose="02020603050405020304" pitchFamily="18" charset="0"/>
                <a:cs typeface="Times New Roman" panose="02020603050405020304" pitchFamily="18" charset="0"/>
              </a:rPr>
              <a:t>Πολύ </a:t>
            </a:r>
            <a:r>
              <a:rPr lang="el-GR" sz="2200" dirty="0">
                <a:latin typeface="Times New Roman" panose="02020603050405020304" pitchFamily="18" charset="0"/>
                <a:cs typeface="Times New Roman" panose="02020603050405020304" pitchFamily="18" charset="0"/>
              </a:rPr>
              <a:t>νέα είχε αγορασθεί από κάποια </a:t>
            </a:r>
            <a:r>
              <a:rPr lang="el-GR" sz="2200" dirty="0" err="1">
                <a:latin typeface="Times New Roman" panose="02020603050405020304" pitchFamily="18" charset="0"/>
                <a:cs typeface="Times New Roman" panose="02020603050405020304" pitchFamily="18" charset="0"/>
              </a:rPr>
              <a:t>Νικαρέτη</a:t>
            </a:r>
            <a:r>
              <a:rPr lang="el-GR" sz="2200" dirty="0">
                <a:latin typeface="Times New Roman" panose="02020603050405020304" pitchFamily="18" charset="0"/>
                <a:cs typeface="Times New Roman" panose="02020603050405020304" pitchFamily="18" charset="0"/>
              </a:rPr>
              <a:t>, που ζούσε στην Κόρινθο κι ήταν σύζυγος ενός φημισμένου μάγειρα </a:t>
            </a:r>
            <a:r>
              <a:rPr lang="el-GR" sz="2200" dirty="0" smtClean="0">
                <a:latin typeface="Times New Roman" panose="02020603050405020304" pitchFamily="18" charset="0"/>
                <a:cs typeface="Times New Roman" panose="02020603050405020304" pitchFamily="18" charset="0"/>
              </a:rPr>
              <a:t>που ονομάζονταν Ιππίας.</a:t>
            </a:r>
          </a:p>
          <a:p>
            <a:pPr marL="457200" indent="-457200">
              <a:buFont typeface="+mj-lt"/>
              <a:buAutoNum type="arabicPeriod"/>
            </a:pPr>
            <a:r>
              <a:rPr lang="el-GR" sz="2200" dirty="0" smtClean="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Η </a:t>
            </a:r>
            <a:r>
              <a:rPr lang="el-GR" sz="2200" dirty="0" err="1">
                <a:latin typeface="Times New Roman" panose="02020603050405020304" pitchFamily="18" charset="0"/>
                <a:cs typeface="Times New Roman" panose="02020603050405020304" pitchFamily="18" charset="0"/>
              </a:rPr>
              <a:t>Νικαρέτη</a:t>
            </a:r>
            <a:r>
              <a:rPr lang="el-GR" sz="2200" dirty="0">
                <a:latin typeface="Times New Roman" panose="02020603050405020304" pitchFamily="18" charset="0"/>
                <a:cs typeface="Times New Roman" panose="02020603050405020304" pitchFamily="18" charset="0"/>
              </a:rPr>
              <a:t> ήταν </a:t>
            </a:r>
            <a:r>
              <a:rPr lang="el-GR" sz="2200" dirty="0" smtClean="0">
                <a:latin typeface="Times New Roman" panose="02020603050405020304" pitchFamily="18" charset="0"/>
                <a:cs typeface="Times New Roman" panose="02020603050405020304" pitchFamily="18" charset="0"/>
              </a:rPr>
              <a:t>μια </a:t>
            </a:r>
            <a:r>
              <a:rPr lang="el-GR" sz="2200" dirty="0" err="1">
                <a:latin typeface="Times New Roman" panose="02020603050405020304" pitchFamily="18" charset="0"/>
                <a:cs typeface="Times New Roman" panose="02020603050405020304" pitchFamily="18" charset="0"/>
              </a:rPr>
              <a:t>μαστρωπός</a:t>
            </a:r>
            <a:r>
              <a:rPr lang="el-GR" sz="2200" dirty="0">
                <a:latin typeface="Times New Roman" panose="02020603050405020304" pitchFamily="18" charset="0"/>
                <a:cs typeface="Times New Roman" panose="02020603050405020304" pitchFamily="18" charset="0"/>
              </a:rPr>
              <a:t> που διέθετε επτά νέες γυναίκες. Σ’ αυτές είχε διδάξει την ερωτική «τεχνική» και τις εξέδιδε παρουσιάζοντάς τες σαν κόρες της για να κερδίζει πολύ περισσότερα. </a:t>
            </a:r>
            <a:endParaRPr lang="el-GR" sz="2200" dirty="0" smtClean="0">
              <a:latin typeface="Times New Roman" panose="02020603050405020304" pitchFamily="18" charset="0"/>
              <a:cs typeface="Times New Roman" panose="02020603050405020304" pitchFamily="18" charset="0"/>
            </a:endParaRPr>
          </a:p>
          <a:p>
            <a:pPr marL="457200" indent="-457200">
              <a:buFont typeface="+mj-lt"/>
              <a:buAutoNum type="arabicPeriod"/>
            </a:pPr>
            <a:r>
              <a:rPr lang="el-GR" sz="2200" dirty="0" smtClean="0">
                <a:latin typeface="Times New Roman" panose="02020603050405020304" pitchFamily="18" charset="0"/>
                <a:cs typeface="Times New Roman" panose="02020603050405020304" pitchFamily="18" charset="0"/>
              </a:rPr>
              <a:t>Στην πραγματικότητα, </a:t>
            </a:r>
            <a:r>
              <a:rPr lang="el-GR" sz="2200" dirty="0">
                <a:latin typeface="Times New Roman" panose="02020603050405020304" pitchFamily="18" charset="0"/>
                <a:cs typeface="Times New Roman" panose="02020603050405020304" pitchFamily="18" charset="0"/>
              </a:rPr>
              <a:t>η </a:t>
            </a:r>
            <a:r>
              <a:rPr lang="el-GR" sz="2200" dirty="0" err="1">
                <a:latin typeface="Times New Roman" panose="02020603050405020304" pitchFamily="18" charset="0"/>
                <a:cs typeface="Times New Roman" panose="02020603050405020304" pitchFamily="18" charset="0"/>
              </a:rPr>
              <a:t>Νεαίρα</a:t>
            </a:r>
            <a:r>
              <a:rPr lang="el-GR" sz="2200" dirty="0">
                <a:latin typeface="Times New Roman" panose="02020603050405020304" pitchFamily="18" charset="0"/>
                <a:cs typeface="Times New Roman" panose="02020603050405020304" pitchFamily="18" charset="0"/>
              </a:rPr>
              <a:t> κι οι συντρόφισσές της δεν ήταν </a:t>
            </a:r>
            <a:r>
              <a:rPr lang="el-GR" sz="2200" dirty="0" smtClean="0">
                <a:latin typeface="Times New Roman" panose="02020603050405020304" pitchFamily="18" charset="0"/>
                <a:cs typeface="Times New Roman" panose="02020603050405020304" pitchFamily="18" charset="0"/>
              </a:rPr>
              <a:t>ιερόδουλες , </a:t>
            </a:r>
            <a:r>
              <a:rPr lang="el-GR" sz="2200" dirty="0">
                <a:latin typeface="Times New Roman" panose="02020603050405020304" pitchFamily="18" charset="0"/>
                <a:cs typeface="Times New Roman" panose="02020603050405020304" pitchFamily="18" charset="0"/>
              </a:rPr>
              <a:t>αλλά </a:t>
            </a:r>
            <a:r>
              <a:rPr lang="el-GR" sz="2200" dirty="0" smtClean="0">
                <a:latin typeface="Times New Roman" panose="02020603050405020304" pitchFamily="18" charset="0"/>
                <a:cs typeface="Times New Roman" panose="02020603050405020304" pitchFamily="18" charset="0"/>
              </a:rPr>
              <a:t>εταίρες της υψηλής κοινωνίας, (οι </a:t>
            </a:r>
            <a:r>
              <a:rPr lang="el-GR" sz="2200" dirty="0">
                <a:latin typeface="Times New Roman" panose="02020603050405020304" pitchFamily="18" charset="0"/>
                <a:cs typeface="Times New Roman" panose="02020603050405020304" pitchFamily="18" charset="0"/>
              </a:rPr>
              <a:t>εραστές </a:t>
            </a:r>
            <a:r>
              <a:rPr lang="el-GR" sz="2200" dirty="0" smtClean="0">
                <a:latin typeface="Times New Roman" panose="02020603050405020304" pitchFamily="18" charset="0"/>
                <a:cs typeface="Times New Roman" panose="02020603050405020304" pitchFamily="18" charset="0"/>
              </a:rPr>
              <a:t>τους ήταν Αθηναίοι </a:t>
            </a:r>
            <a:r>
              <a:rPr lang="el-GR" sz="2200" dirty="0">
                <a:latin typeface="Times New Roman" panose="02020603050405020304" pitchFamily="18" charset="0"/>
                <a:cs typeface="Times New Roman" panose="02020603050405020304" pitchFamily="18" charset="0"/>
              </a:rPr>
              <a:t>περαστικοί </a:t>
            </a:r>
            <a:r>
              <a:rPr lang="el-GR" sz="2200" dirty="0" smtClean="0">
                <a:latin typeface="Times New Roman" panose="02020603050405020304" pitchFamily="18" charset="0"/>
                <a:cs typeface="Times New Roman" panose="02020603050405020304" pitchFamily="18" charset="0"/>
              </a:rPr>
              <a:t>ή ξένοι αλλά όλοι αρκετά πλούσιοι). </a:t>
            </a:r>
          </a:p>
          <a:p>
            <a:pPr marL="457200" indent="-457200">
              <a:buFont typeface="+mj-lt"/>
              <a:buAutoNum type="arabicPeriod"/>
            </a:pPr>
            <a:r>
              <a:rPr lang="el-GR" sz="2200" dirty="0" smtClean="0">
                <a:latin typeface="Times New Roman" panose="02020603050405020304" pitchFamily="18" charset="0"/>
                <a:cs typeface="Times New Roman" panose="02020603050405020304" pitchFamily="18" charset="0"/>
              </a:rPr>
              <a:t>Έτσι,  </a:t>
            </a:r>
            <a:r>
              <a:rPr lang="el-GR" sz="2200" dirty="0">
                <a:latin typeface="Times New Roman" panose="02020603050405020304" pitchFamily="18" charset="0"/>
                <a:cs typeface="Times New Roman" panose="02020603050405020304" pitchFamily="18" charset="0"/>
              </a:rPr>
              <a:t>συμμετείχαν στα συμπόσια, </a:t>
            </a:r>
            <a:r>
              <a:rPr lang="el-GR" sz="2200" dirty="0" smtClean="0">
                <a:latin typeface="Times New Roman" panose="02020603050405020304" pitchFamily="18" charset="0"/>
                <a:cs typeface="Times New Roman" panose="02020603050405020304" pitchFamily="18" charset="0"/>
              </a:rPr>
              <a:t>έμπαιναν στα </a:t>
            </a:r>
            <a:r>
              <a:rPr lang="el-GR" sz="2200" dirty="0">
                <a:latin typeface="Times New Roman" panose="02020603050405020304" pitchFamily="18" charset="0"/>
                <a:cs typeface="Times New Roman" panose="02020603050405020304" pitchFamily="18" charset="0"/>
              </a:rPr>
              <a:t>καλύτερα </a:t>
            </a:r>
            <a:r>
              <a:rPr lang="el-GR" sz="2200" dirty="0" smtClean="0">
                <a:latin typeface="Times New Roman" panose="02020603050405020304" pitchFamily="18" charset="0"/>
                <a:cs typeface="Times New Roman" panose="02020603050405020304" pitchFamily="18" charset="0"/>
              </a:rPr>
              <a:t>σπίτια της </a:t>
            </a:r>
            <a:r>
              <a:rPr lang="el-GR" sz="2200" dirty="0" err="1" smtClean="0">
                <a:latin typeface="Times New Roman" panose="02020603050405020304" pitchFamily="18" charset="0"/>
                <a:cs typeface="Times New Roman" panose="02020603050405020304" pitchFamily="18" charset="0"/>
              </a:rPr>
              <a:t>Κορίθνου</a:t>
            </a:r>
            <a:r>
              <a:rPr lang="el-GR" sz="2200" dirty="0" smtClean="0">
                <a:latin typeface="Times New Roman" panose="02020603050405020304" pitchFamily="18" charset="0"/>
                <a:cs typeface="Times New Roman" panose="02020603050405020304" pitchFamily="18" charset="0"/>
              </a:rPr>
              <a:t> αλλά και της Αθήνας καθώς κατέφθαναν για να συμμετάσχουν στον πλευρών των ανδρών, σε διάφορες γιορτές </a:t>
            </a:r>
            <a:r>
              <a:rPr lang="el-GR" sz="2200" dirty="0" err="1" smtClean="0">
                <a:latin typeface="Times New Roman" panose="02020603050405020304" pitchFamily="18" charset="0"/>
                <a:cs typeface="Times New Roman" panose="02020603050405020304" pitchFamily="18" charset="0"/>
              </a:rPr>
              <a:t>π.χ</a:t>
            </a:r>
            <a:r>
              <a:rPr lang="el-GR" sz="2200" dirty="0" smtClean="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της Ελευσίνας </a:t>
            </a:r>
            <a:r>
              <a:rPr lang="el-GR" sz="2200" dirty="0" smtClean="0">
                <a:latin typeface="Times New Roman" panose="02020603050405020304" pitchFamily="18" charset="0"/>
                <a:cs typeface="Times New Roman" panose="02020603050405020304" pitchFamily="18" charset="0"/>
              </a:rPr>
              <a:t>, τα Μεγάλα </a:t>
            </a:r>
            <a:r>
              <a:rPr lang="el-GR" sz="2200" dirty="0" err="1" smtClean="0">
                <a:latin typeface="Times New Roman" panose="02020603050405020304" pitchFamily="18" charset="0"/>
                <a:cs typeface="Times New Roman" panose="02020603050405020304" pitchFamily="18" charset="0"/>
              </a:rPr>
              <a:t>Παναθήναια</a:t>
            </a:r>
            <a:r>
              <a:rPr lang="el-GR" sz="2200" dirty="0">
                <a:latin typeface="Times New Roman" panose="02020603050405020304" pitchFamily="18" charset="0"/>
                <a:cs typeface="Times New Roman" panose="02020603050405020304" pitchFamily="18" charset="0"/>
              </a:rPr>
              <a:t>.</a:t>
            </a:r>
            <a:endParaRPr lang="el-GR" sz="2200" dirty="0" smtClean="0">
              <a:latin typeface="Times New Roman" panose="02020603050405020304" pitchFamily="18" charset="0"/>
              <a:cs typeface="Times New Roman" panose="02020603050405020304" pitchFamily="18" charset="0"/>
            </a:endParaRPr>
          </a:p>
          <a:p>
            <a:pPr marL="457200" indent="-457200">
              <a:buFont typeface="+mj-lt"/>
              <a:buAutoNum type="arabicPeriod"/>
            </a:pPr>
            <a:r>
              <a:rPr lang="el-GR" sz="2200" dirty="0" smtClean="0">
                <a:latin typeface="Times New Roman" panose="02020603050405020304" pitchFamily="18" charset="0"/>
                <a:cs typeface="Times New Roman" panose="02020603050405020304" pitchFamily="18" charset="0"/>
              </a:rPr>
              <a:t> Όμως συνέχιζαν </a:t>
            </a:r>
            <a:r>
              <a:rPr lang="el-GR" sz="2200" dirty="0">
                <a:latin typeface="Times New Roman" panose="02020603050405020304" pitchFamily="18" charset="0"/>
                <a:cs typeface="Times New Roman" panose="02020603050405020304" pitchFamily="18" charset="0"/>
              </a:rPr>
              <a:t>να καταβάλουν στη </a:t>
            </a:r>
            <a:r>
              <a:rPr lang="el-GR" sz="2200" dirty="0" err="1">
                <a:latin typeface="Times New Roman" panose="02020603050405020304" pitchFamily="18" charset="0"/>
                <a:cs typeface="Times New Roman" panose="02020603050405020304" pitchFamily="18" charset="0"/>
              </a:rPr>
              <a:t>Νικαρέτη</a:t>
            </a:r>
            <a:r>
              <a:rPr lang="el-GR" sz="2200" dirty="0">
                <a:latin typeface="Times New Roman" panose="02020603050405020304" pitchFamily="18" charset="0"/>
                <a:cs typeface="Times New Roman" panose="02020603050405020304" pitchFamily="18" charset="0"/>
              </a:rPr>
              <a:t> </a:t>
            </a:r>
            <a:r>
              <a:rPr lang="el-GR" sz="2200" dirty="0" smtClean="0">
                <a:latin typeface="Times New Roman" panose="02020603050405020304" pitchFamily="18" charset="0"/>
                <a:cs typeface="Times New Roman" panose="02020603050405020304" pitchFamily="18" charset="0"/>
              </a:rPr>
              <a:t>το </a:t>
            </a:r>
            <a:r>
              <a:rPr lang="el-GR" sz="2200" dirty="0" err="1">
                <a:latin typeface="Times New Roman" panose="02020603050405020304" pitchFamily="18" charset="0"/>
                <a:cs typeface="Times New Roman" panose="02020603050405020304" pitchFamily="18" charset="0"/>
              </a:rPr>
              <a:t>αντιμίσθιο</a:t>
            </a:r>
            <a:r>
              <a:rPr lang="el-GR" sz="2200" dirty="0">
                <a:latin typeface="Times New Roman" panose="02020603050405020304" pitchFamily="18" charset="0"/>
                <a:cs typeface="Times New Roman" panose="02020603050405020304" pitchFamily="18" charset="0"/>
              </a:rPr>
              <a:t> για τις χάρες τους</a:t>
            </a:r>
            <a:r>
              <a:rPr lang="el-GR" sz="2200" dirty="0" smtClean="0">
                <a:latin typeface="Times New Roman" panose="02020603050405020304" pitchFamily="18" charset="0"/>
                <a:cs typeface="Times New Roman" panose="02020603050405020304" pitchFamily="18" charset="0"/>
              </a:rPr>
              <a:t>.</a:t>
            </a:r>
          </a:p>
          <a:p>
            <a:pPr marL="457200" indent="-457200">
              <a:buFont typeface="+mj-lt"/>
              <a:buAutoNum type="arabicPeriod"/>
            </a:pPr>
            <a:r>
              <a:rPr lang="el-GR" sz="2200" dirty="0" smtClean="0">
                <a:latin typeface="Times New Roman" panose="02020603050405020304" pitchFamily="18" charset="0"/>
                <a:cs typeface="Times New Roman" panose="02020603050405020304" pitchFamily="18" charset="0"/>
              </a:rPr>
              <a:t>Οι δύο </a:t>
            </a:r>
            <a:r>
              <a:rPr lang="el-GR" sz="2200" dirty="0">
                <a:latin typeface="Times New Roman" panose="02020603050405020304" pitchFamily="18" charset="0"/>
                <a:cs typeface="Times New Roman" panose="02020603050405020304" pitchFamily="18" charset="0"/>
              </a:rPr>
              <a:t>εραστές της </a:t>
            </a:r>
            <a:r>
              <a:rPr lang="el-GR" sz="2200" dirty="0" err="1">
                <a:latin typeface="Times New Roman" panose="02020603050405020304" pitchFamily="18" charset="0"/>
                <a:cs typeface="Times New Roman" panose="02020603050405020304" pitchFamily="18" charset="0"/>
              </a:rPr>
              <a:t>Νεαίρας</a:t>
            </a:r>
            <a:r>
              <a:rPr lang="el-GR" sz="2200" dirty="0">
                <a:latin typeface="Times New Roman" panose="02020603050405020304" pitchFamily="18" charset="0"/>
                <a:cs typeface="Times New Roman" panose="02020603050405020304" pitchFamily="18" charset="0"/>
              </a:rPr>
              <a:t> αποφάσισαν να την αγοράσουν από κοινού στην τιμή των 3000 </a:t>
            </a:r>
            <a:r>
              <a:rPr lang="el-GR" sz="2200" dirty="0" smtClean="0">
                <a:latin typeface="Times New Roman" panose="02020603050405020304" pitchFamily="18" charset="0"/>
                <a:cs typeface="Times New Roman" panose="02020603050405020304" pitchFamily="18" charset="0"/>
              </a:rPr>
              <a:t>δραχμών και μοιράστηκαν </a:t>
            </a:r>
            <a:r>
              <a:rPr lang="el-GR" sz="2200" dirty="0">
                <a:latin typeface="Times New Roman" panose="02020603050405020304" pitchFamily="18" charset="0"/>
                <a:cs typeface="Times New Roman" panose="02020603050405020304" pitchFamily="18" charset="0"/>
              </a:rPr>
              <a:t>για </a:t>
            </a:r>
            <a:r>
              <a:rPr lang="el-GR" sz="2200" dirty="0" smtClean="0">
                <a:latin typeface="Times New Roman" panose="02020603050405020304" pitchFamily="18" charset="0"/>
                <a:cs typeface="Times New Roman" panose="02020603050405020304" pitchFamily="18" charset="0"/>
              </a:rPr>
              <a:t>κάποιο διάστημα </a:t>
            </a:r>
            <a:r>
              <a:rPr lang="el-GR" sz="2200" dirty="0">
                <a:latin typeface="Times New Roman" panose="02020603050405020304" pitchFamily="18" charset="0"/>
                <a:cs typeface="Times New Roman" panose="02020603050405020304" pitchFamily="18" charset="0"/>
              </a:rPr>
              <a:t>τις χάρες </a:t>
            </a:r>
            <a:r>
              <a:rPr lang="el-GR" sz="2200" dirty="0" smtClean="0">
                <a:latin typeface="Times New Roman" panose="02020603050405020304" pitchFamily="18" charset="0"/>
                <a:cs typeface="Times New Roman" panose="02020603050405020304" pitchFamily="18" charset="0"/>
              </a:rPr>
              <a:t>έπειτα όμως αποφάσισαν να παντρευτούν με αποτέλεσμα  να της προτείνουν την εξαγορά </a:t>
            </a:r>
            <a:r>
              <a:rPr lang="el-GR" sz="2200" dirty="0">
                <a:latin typeface="Times New Roman" panose="02020603050405020304" pitchFamily="18" charset="0"/>
                <a:cs typeface="Times New Roman" panose="02020603050405020304" pitchFamily="18" charset="0"/>
              </a:rPr>
              <a:t>της ελευθερίας </a:t>
            </a:r>
            <a:r>
              <a:rPr lang="el-GR" sz="2200" dirty="0" smtClean="0">
                <a:latin typeface="Times New Roman" panose="02020603050405020304" pitchFamily="18" charset="0"/>
                <a:cs typeface="Times New Roman" panose="02020603050405020304" pitchFamily="18" charset="0"/>
              </a:rPr>
              <a:t>της (  </a:t>
            </a:r>
            <a:r>
              <a:rPr lang="el-GR" sz="2200" dirty="0">
                <a:latin typeface="Times New Roman" panose="02020603050405020304" pitchFamily="18" charset="0"/>
                <a:cs typeface="Times New Roman" panose="02020603050405020304" pitchFamily="18" charset="0"/>
              </a:rPr>
              <a:t>έκπτωση 500 </a:t>
            </a:r>
            <a:r>
              <a:rPr lang="el-GR" sz="2200" dirty="0" smtClean="0">
                <a:latin typeface="Times New Roman" panose="02020603050405020304" pitchFamily="18" charset="0"/>
                <a:cs typeface="Times New Roman" panose="02020603050405020304" pitchFamily="18" charset="0"/>
              </a:rPr>
              <a:t>δραχμών), αλλά  </a:t>
            </a:r>
            <a:r>
              <a:rPr lang="el-GR" sz="2200" dirty="0">
                <a:latin typeface="Times New Roman" panose="02020603050405020304" pitchFamily="18" charset="0"/>
                <a:cs typeface="Times New Roman" panose="02020603050405020304" pitchFamily="18" charset="0"/>
              </a:rPr>
              <a:t>κύρια </a:t>
            </a:r>
            <a:r>
              <a:rPr lang="el-GR" sz="2200" dirty="0" err="1">
                <a:latin typeface="Times New Roman" panose="02020603050405020304" pitchFamily="18" charset="0"/>
                <a:cs typeface="Times New Roman" panose="02020603050405020304" pitchFamily="18" charset="0"/>
              </a:rPr>
              <a:t>προυπόθεση</a:t>
            </a:r>
            <a:r>
              <a:rPr lang="el-GR" sz="2200" dirty="0">
                <a:latin typeface="Times New Roman" panose="02020603050405020304" pitchFamily="18" charset="0"/>
                <a:cs typeface="Times New Roman" panose="02020603050405020304" pitchFamily="18" charset="0"/>
              </a:rPr>
              <a:t> πως θα εγκατέλειπε την Κόρινθο</a:t>
            </a:r>
            <a:r>
              <a:rPr lang="el-GR" sz="22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952078405"/>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525" y="14510"/>
            <a:ext cx="8911687" cy="290290"/>
          </a:xfrm>
        </p:spPr>
        <p:txBody>
          <a:bodyPr>
            <a:normAutofit fontScale="90000"/>
          </a:bodyPr>
          <a:lstStyle/>
          <a:p>
            <a:pPr algn="ctr"/>
            <a:r>
              <a:rPr lang="el-GR" b="1" dirty="0" smtClean="0">
                <a:solidFill>
                  <a:schemeClr val="accent2"/>
                </a:solidFill>
              </a:rPr>
              <a:t>Υπόθεση έργου</a:t>
            </a:r>
            <a:endParaRPr lang="el-GR" b="1" dirty="0">
              <a:solidFill>
                <a:schemeClr val="accent2"/>
              </a:solidFill>
            </a:endParaRPr>
          </a:p>
        </p:txBody>
      </p:sp>
      <p:sp>
        <p:nvSpPr>
          <p:cNvPr id="3" name="Content Placeholder 2"/>
          <p:cNvSpPr>
            <a:spLocks noGrp="1"/>
          </p:cNvSpPr>
          <p:nvPr>
            <p:ph idx="1"/>
          </p:nvPr>
        </p:nvSpPr>
        <p:spPr>
          <a:xfrm>
            <a:off x="1025236" y="595745"/>
            <a:ext cx="11166764" cy="6262255"/>
          </a:xfrm>
        </p:spPr>
        <p:txBody>
          <a:bodyPr>
            <a:normAutofit lnSpcReduction="10000"/>
          </a:bodyPr>
          <a:lstStyle/>
          <a:p>
            <a:r>
              <a:rPr lang="el-GR" sz="2000" dirty="0" smtClean="0">
                <a:latin typeface="Times New Roman" panose="02020603050405020304" pitchFamily="18" charset="0"/>
                <a:cs typeface="Times New Roman" panose="02020603050405020304" pitchFamily="18" charset="0"/>
              </a:rPr>
              <a:t>.</a:t>
            </a:r>
            <a:r>
              <a:rPr lang="el-GR" sz="2000" dirty="0">
                <a:latin typeface="Times New Roman" panose="02020603050405020304" pitchFamily="18" charset="0"/>
                <a:cs typeface="Times New Roman" panose="02020603050405020304" pitchFamily="18" charset="0"/>
              </a:rPr>
              <a:t> Η </a:t>
            </a:r>
            <a:r>
              <a:rPr lang="el-GR" sz="2000" dirty="0" err="1">
                <a:latin typeface="Times New Roman" panose="02020603050405020304" pitchFamily="18" charset="0"/>
                <a:cs typeface="Times New Roman" panose="02020603050405020304" pitchFamily="18" charset="0"/>
              </a:rPr>
              <a:t>Νεαίρα</a:t>
            </a:r>
            <a:r>
              <a:rPr lang="el-GR" sz="2000" dirty="0">
                <a:latin typeface="Times New Roman" panose="02020603050405020304" pitchFamily="18" charset="0"/>
                <a:cs typeface="Times New Roman" panose="02020603050405020304" pitchFamily="18" charset="0"/>
              </a:rPr>
              <a:t> εξαγόρασε την ελευθερία της (με χρήματα που ουσιαστικά έβγαζε από τους διάφορους εραστές της )</a:t>
            </a:r>
            <a:r>
              <a:rPr lang="el-GR" sz="2000" dirty="0" err="1">
                <a:latin typeface="Times New Roman" panose="02020603050405020304" pitchFamily="18" charset="0"/>
                <a:cs typeface="Times New Roman" panose="02020603050405020304" pitchFamily="18" charset="0"/>
              </a:rPr>
              <a:t>Ενας</a:t>
            </a:r>
            <a:r>
              <a:rPr lang="el-GR" sz="2000" dirty="0">
                <a:latin typeface="Times New Roman" panose="02020603050405020304" pitchFamily="18" charset="0"/>
                <a:cs typeface="Times New Roman" panose="02020603050405020304" pitchFamily="18" charset="0"/>
              </a:rPr>
              <a:t> εκ των οποίων </a:t>
            </a:r>
            <a:r>
              <a:rPr lang="el-GR" sz="2000" dirty="0" smtClean="0">
                <a:latin typeface="Times New Roman" panose="02020603050405020304" pitchFamily="18" charset="0"/>
                <a:cs typeface="Times New Roman" panose="02020603050405020304" pitchFamily="18" charset="0"/>
              </a:rPr>
              <a:t> την βοήθησε ήταν ο </a:t>
            </a:r>
            <a:r>
              <a:rPr lang="el-GR" sz="2000" dirty="0" err="1">
                <a:latin typeface="Times New Roman" panose="02020603050405020304" pitchFamily="18" charset="0"/>
                <a:cs typeface="Times New Roman" panose="02020603050405020304" pitchFamily="18" charset="0"/>
              </a:rPr>
              <a:t>Φρυνίων</a:t>
            </a:r>
            <a:r>
              <a:rPr lang="el-GR" sz="2000" dirty="0">
                <a:latin typeface="Times New Roman" panose="02020603050405020304" pitchFamily="18" charset="0"/>
                <a:cs typeface="Times New Roman" panose="02020603050405020304" pitchFamily="18" charset="0"/>
              </a:rPr>
              <a:t>, Αθηναίος, ανέλαβε να συγκεντρώσει τα χρήματα και να διαπραγματευτεί την υπόθεση </a:t>
            </a:r>
            <a:endParaRPr lang="el-GR" sz="2000" dirty="0" smtClean="0">
              <a:latin typeface="Times New Roman" panose="02020603050405020304" pitchFamily="18" charset="0"/>
              <a:cs typeface="Times New Roman" panose="02020603050405020304" pitchFamily="18" charset="0"/>
            </a:endParaRPr>
          </a:p>
          <a:p>
            <a:r>
              <a:rPr lang="el-GR" sz="2000" dirty="0" smtClean="0">
                <a:latin typeface="Times New Roman" panose="02020603050405020304" pitchFamily="18" charset="0"/>
                <a:cs typeface="Times New Roman" panose="02020603050405020304" pitchFamily="18" charset="0"/>
              </a:rPr>
              <a:t>Στη </a:t>
            </a:r>
            <a:r>
              <a:rPr lang="el-GR" sz="2000" dirty="0">
                <a:latin typeface="Times New Roman" panose="02020603050405020304" pitchFamily="18" charset="0"/>
                <a:cs typeface="Times New Roman" panose="02020603050405020304" pitchFamily="18" charset="0"/>
              </a:rPr>
              <a:t>συνέχεια, </a:t>
            </a:r>
            <a:r>
              <a:rPr lang="el-GR" sz="2000" dirty="0" err="1">
                <a:latin typeface="Times New Roman" panose="02020603050405020304" pitchFamily="18" charset="0"/>
                <a:cs typeface="Times New Roman" panose="02020603050405020304" pitchFamily="18" charset="0"/>
              </a:rPr>
              <a:t>επανέφερε</a:t>
            </a:r>
            <a:r>
              <a:rPr lang="el-GR" sz="2000" dirty="0">
                <a:latin typeface="Times New Roman" panose="02020603050405020304" pitchFamily="18" charset="0"/>
                <a:cs typeface="Times New Roman" panose="02020603050405020304" pitchFamily="18" charset="0"/>
              </a:rPr>
              <a:t> την </a:t>
            </a:r>
            <a:r>
              <a:rPr lang="el-GR" sz="2000" dirty="0" err="1">
                <a:latin typeface="Times New Roman" panose="02020603050405020304" pitchFamily="18" charset="0"/>
                <a:cs typeface="Times New Roman" panose="02020603050405020304" pitchFamily="18" charset="0"/>
              </a:rPr>
              <a:t>Νεαίρα</a:t>
            </a:r>
            <a:r>
              <a:rPr lang="el-GR" sz="2000" dirty="0">
                <a:latin typeface="Times New Roman" panose="02020603050405020304" pitchFamily="18" charset="0"/>
                <a:cs typeface="Times New Roman" panose="02020603050405020304" pitchFamily="18" charset="0"/>
              </a:rPr>
              <a:t> στην </a:t>
            </a:r>
            <a:r>
              <a:rPr lang="el-GR" sz="2000" dirty="0" smtClean="0">
                <a:latin typeface="Times New Roman" panose="02020603050405020304" pitchFamily="18" charset="0"/>
                <a:cs typeface="Times New Roman" panose="02020603050405020304" pitchFamily="18" charset="0"/>
              </a:rPr>
              <a:t>Αθήνα (μια </a:t>
            </a:r>
            <a:r>
              <a:rPr lang="el-GR" sz="2000" dirty="0">
                <a:latin typeface="Times New Roman" panose="02020603050405020304" pitchFamily="18" charset="0"/>
                <a:cs typeface="Times New Roman" panose="02020603050405020304" pitchFamily="18" charset="0"/>
              </a:rPr>
              <a:t>πράξη </a:t>
            </a:r>
            <a:r>
              <a:rPr lang="el-GR" sz="2000" dirty="0" smtClean="0">
                <a:latin typeface="Times New Roman" panose="02020603050405020304" pitchFamily="18" charset="0"/>
                <a:cs typeface="Times New Roman" panose="02020603050405020304" pitchFamily="18" charset="0"/>
              </a:rPr>
              <a:t>απελευθέρωσης). </a:t>
            </a:r>
          </a:p>
          <a:p>
            <a:r>
              <a:rPr lang="el-GR" sz="2000" dirty="0" smtClean="0">
                <a:latin typeface="Times New Roman" panose="02020603050405020304" pitchFamily="18" charset="0"/>
                <a:cs typeface="Times New Roman" panose="02020603050405020304" pitchFamily="18" charset="0"/>
              </a:rPr>
              <a:t>Η </a:t>
            </a:r>
            <a:r>
              <a:rPr lang="el-GR" sz="2000" dirty="0" err="1">
                <a:latin typeface="Times New Roman" panose="02020603050405020304" pitchFamily="18" charset="0"/>
                <a:cs typeface="Times New Roman" panose="02020603050405020304" pitchFamily="18" charset="0"/>
              </a:rPr>
              <a:t>Νεαίρα</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γίνεται  </a:t>
            </a:r>
            <a:r>
              <a:rPr lang="el-GR" sz="2000" dirty="0">
                <a:latin typeface="Times New Roman" panose="02020603050405020304" pitchFamily="18" charset="0"/>
                <a:cs typeface="Times New Roman" panose="02020603050405020304" pitchFamily="18" charset="0"/>
              </a:rPr>
              <a:t>ελεύθερη </a:t>
            </a:r>
            <a:r>
              <a:rPr lang="el-GR" sz="2000" dirty="0" smtClean="0">
                <a:latin typeface="Times New Roman" panose="02020603050405020304" pitchFamily="18" charset="0"/>
                <a:cs typeface="Times New Roman" panose="02020603050405020304" pitchFamily="18" charset="0"/>
              </a:rPr>
              <a:t>γυναίκα και  </a:t>
            </a:r>
            <a:r>
              <a:rPr lang="el-GR" sz="2000" dirty="0">
                <a:latin typeface="Times New Roman" panose="02020603050405020304" pitchFamily="18" charset="0"/>
                <a:cs typeface="Times New Roman" panose="02020603050405020304" pitchFamily="18" charset="0"/>
              </a:rPr>
              <a:t>η επίσημη ερωμένη του </a:t>
            </a:r>
            <a:r>
              <a:rPr lang="el-GR" sz="2000" dirty="0" err="1" smtClean="0">
                <a:latin typeface="Times New Roman" panose="02020603050405020304" pitchFamily="18" charset="0"/>
                <a:cs typeface="Times New Roman" panose="02020603050405020304" pitchFamily="18" charset="0"/>
              </a:rPr>
              <a:t>Φρυνίωνα</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Όμως ούσα ελεύθερη μπορεί να εγκαταλείψει </a:t>
            </a:r>
            <a:r>
              <a:rPr lang="el-GR" sz="2000" dirty="0">
                <a:latin typeface="Times New Roman" panose="02020603050405020304" pitchFamily="18" charset="0"/>
                <a:cs typeface="Times New Roman" panose="02020603050405020304" pitchFamily="18" charset="0"/>
              </a:rPr>
              <a:t>τον εραστή </a:t>
            </a:r>
            <a:r>
              <a:rPr lang="el-GR" sz="2000" dirty="0" smtClean="0">
                <a:latin typeface="Times New Roman" panose="02020603050405020304" pitchFamily="18" charset="0"/>
                <a:cs typeface="Times New Roman" panose="02020603050405020304" pitchFamily="18" charset="0"/>
              </a:rPr>
              <a:t>της πράγμα που κάνει .</a:t>
            </a:r>
          </a:p>
          <a:p>
            <a:r>
              <a:rPr lang="el-GR" sz="2000" dirty="0" smtClean="0">
                <a:latin typeface="Times New Roman" panose="02020603050405020304" pitchFamily="18" charset="0"/>
                <a:cs typeface="Times New Roman" panose="02020603050405020304" pitchFamily="18" charset="0"/>
              </a:rPr>
              <a:t>Έτσι καταφεύγει </a:t>
            </a:r>
            <a:r>
              <a:rPr lang="el-GR" sz="2000" dirty="0">
                <a:latin typeface="Times New Roman" panose="02020603050405020304" pitchFamily="18" charset="0"/>
                <a:cs typeface="Times New Roman" panose="02020603050405020304" pitchFamily="18" charset="0"/>
              </a:rPr>
              <a:t>στα Μέγαρα όπου περνάει δύο χρόνια σε μια δυσχερή </a:t>
            </a:r>
            <a:r>
              <a:rPr lang="el-GR" sz="2000" dirty="0" smtClean="0">
                <a:latin typeface="Times New Roman" panose="02020603050405020304" pitchFamily="18" charset="0"/>
                <a:cs typeface="Times New Roman" panose="02020603050405020304" pitchFamily="18" charset="0"/>
              </a:rPr>
              <a:t>κατάσταση εργαζόμενη ως  δούλα</a:t>
            </a:r>
          </a:p>
          <a:p>
            <a:pPr marL="0" indent="0">
              <a:buNone/>
            </a:pPr>
            <a:r>
              <a:rPr lang="el-GR" sz="2000" dirty="0" smtClean="0">
                <a:latin typeface="Times New Roman" panose="02020603050405020304" pitchFamily="18" charset="0"/>
                <a:cs typeface="Times New Roman" panose="02020603050405020304" pitchFamily="18" charset="0"/>
              </a:rPr>
              <a:t>Όμως στάθηκε τυχερή γιατί στον δρόμο της θα βρεθεί ο Στέφανος . </a:t>
            </a:r>
          </a:p>
          <a:p>
            <a:pPr marL="0" indent="0">
              <a:buNone/>
            </a:pPr>
            <a:r>
              <a:rPr lang="el-GR" sz="2000" dirty="0" smtClean="0">
                <a:latin typeface="Times New Roman" panose="02020603050405020304" pitchFamily="18" charset="0"/>
                <a:cs typeface="Times New Roman" panose="02020603050405020304" pitchFamily="18" charset="0"/>
              </a:rPr>
              <a:t>Ένας ακόμη προστάτης θα την βοηθήσει να </a:t>
            </a:r>
            <a:r>
              <a:rPr lang="el-GR" sz="2000" dirty="0">
                <a:latin typeface="Times New Roman" panose="02020603050405020304" pitchFamily="18" charset="0"/>
                <a:cs typeface="Times New Roman" panose="02020603050405020304" pitchFamily="18" charset="0"/>
              </a:rPr>
              <a:t>επιστρέψει στην Αθήνα </a:t>
            </a:r>
            <a:endParaRPr lang="el-GR" sz="2000" dirty="0" smtClean="0">
              <a:latin typeface="Times New Roman" panose="02020603050405020304" pitchFamily="18" charset="0"/>
              <a:cs typeface="Times New Roman" panose="02020603050405020304" pitchFamily="18" charset="0"/>
            </a:endParaRPr>
          </a:p>
          <a:p>
            <a:pPr marL="0" indent="0">
              <a:buNone/>
            </a:pPr>
            <a:r>
              <a:rPr lang="el-GR" sz="2000" b="1" dirty="0" smtClean="0">
                <a:latin typeface="Times New Roman" panose="02020603050405020304" pitchFamily="18" charset="0"/>
                <a:cs typeface="Times New Roman" panose="02020603050405020304" pitchFamily="18" charset="0"/>
              </a:rPr>
              <a:t>Πως επιστρέφει όμως </a:t>
            </a:r>
            <a:r>
              <a:rPr lang="en-US" sz="2000" dirty="0" smtClean="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Ούσα ελεύθερη  με </a:t>
            </a:r>
            <a:r>
              <a:rPr lang="el-GR" sz="2000" dirty="0">
                <a:latin typeface="Times New Roman" panose="02020603050405020304" pitchFamily="18" charset="0"/>
                <a:cs typeface="Times New Roman" panose="02020603050405020304" pitchFamily="18" charset="0"/>
              </a:rPr>
              <a:t>ξένη καταγωγή. </a:t>
            </a:r>
            <a:r>
              <a:rPr lang="el-GR" sz="2000" dirty="0" smtClean="0">
                <a:latin typeface="Times New Roman" panose="02020603050405020304" pitchFamily="18" charset="0"/>
                <a:cs typeface="Times New Roman" panose="02020603050405020304" pitchFamily="18" charset="0"/>
              </a:rPr>
              <a:t>Μπορούσε να επιστρέψει με την ιδιότητα της μετοίκου.</a:t>
            </a:r>
          </a:p>
          <a:p>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Ο </a:t>
            </a:r>
            <a:r>
              <a:rPr lang="el-GR" sz="2000" dirty="0" smtClean="0">
                <a:latin typeface="Times New Roman" panose="02020603050405020304" pitchFamily="18" charset="0"/>
                <a:cs typeface="Times New Roman" panose="02020603050405020304" pitchFamily="18" charset="0"/>
              </a:rPr>
              <a:t>Στέφανος κατηγορείται  όμως ότι  θέλησε να </a:t>
            </a:r>
            <a:r>
              <a:rPr lang="el-GR" sz="2000" dirty="0">
                <a:latin typeface="Times New Roman" panose="02020603050405020304" pitchFamily="18" charset="0"/>
                <a:cs typeface="Times New Roman" panose="02020603050405020304" pitchFamily="18" charset="0"/>
              </a:rPr>
              <a:t>την παντρευτεί και να αναγνωρίσει τα τρία παιδιά της, </a:t>
            </a:r>
            <a:r>
              <a:rPr lang="el-GR" sz="2000" dirty="0" smtClean="0">
                <a:latin typeface="Times New Roman" panose="02020603050405020304" pitchFamily="18" charset="0"/>
                <a:cs typeface="Times New Roman" panose="02020603050405020304" pitchFamily="18" charset="0"/>
              </a:rPr>
              <a:t>ένα </a:t>
            </a:r>
            <a:r>
              <a:rPr lang="el-GR" sz="2000" dirty="0">
                <a:latin typeface="Times New Roman" panose="02020603050405020304" pitchFamily="18" charset="0"/>
                <a:cs typeface="Times New Roman" panose="02020603050405020304" pitchFamily="18" charset="0"/>
              </a:rPr>
              <a:t>εκ των </a:t>
            </a:r>
            <a:r>
              <a:rPr lang="el-GR" sz="2000" dirty="0" smtClean="0">
                <a:latin typeface="Times New Roman" panose="02020603050405020304" pitchFamily="18" charset="0"/>
                <a:cs typeface="Times New Roman" panose="02020603050405020304" pitchFamily="18" charset="0"/>
              </a:rPr>
              <a:t>οποίων πρέπει να </a:t>
            </a:r>
            <a:r>
              <a:rPr lang="el-GR" sz="2000" dirty="0">
                <a:latin typeface="Times New Roman" panose="02020603050405020304" pitchFamily="18" charset="0"/>
                <a:cs typeface="Times New Roman" panose="02020603050405020304" pitchFamily="18" charset="0"/>
              </a:rPr>
              <a:t>ήταν δικό του</a:t>
            </a:r>
            <a:r>
              <a:rPr lang="el-GR" sz="2000" dirty="0" smtClean="0">
                <a:latin typeface="Times New Roman" panose="02020603050405020304" pitchFamily="18" charset="0"/>
                <a:cs typeface="Times New Roman" panose="02020603050405020304" pitchFamily="18" charset="0"/>
              </a:rPr>
              <a:t>.</a:t>
            </a:r>
          </a:p>
          <a:p>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Ο κατήγορος προσπαθεί να την παρουσιάσει ως </a:t>
            </a:r>
            <a:r>
              <a:rPr lang="el-GR" sz="2000" dirty="0" smtClean="0">
                <a:latin typeface="Times New Roman" panose="02020603050405020304" pitchFamily="18" charset="0"/>
                <a:cs typeface="Times New Roman" panose="02020603050405020304" pitchFamily="18" charset="0"/>
              </a:rPr>
              <a:t>δούλα, που εμπορευόταν </a:t>
            </a:r>
            <a:r>
              <a:rPr lang="el-GR" sz="2000" dirty="0">
                <a:latin typeface="Times New Roman" panose="02020603050405020304" pitchFamily="18" charset="0"/>
                <a:cs typeface="Times New Roman" panose="02020603050405020304" pitchFamily="18" charset="0"/>
              </a:rPr>
              <a:t>ο Στέφανος</a:t>
            </a:r>
            <a:r>
              <a:rPr lang="el-GR" sz="2000" dirty="0" smtClean="0">
                <a:latin typeface="Times New Roman" panose="02020603050405020304" pitchFamily="18" charset="0"/>
                <a:cs typeface="Times New Roman" panose="02020603050405020304" pitchFamily="18" charset="0"/>
              </a:rPr>
              <a:t>.</a:t>
            </a:r>
          </a:p>
          <a:p>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Όταν ο </a:t>
            </a:r>
            <a:r>
              <a:rPr lang="el-GR" sz="2000" dirty="0" err="1">
                <a:latin typeface="Times New Roman" panose="02020603050405020304" pitchFamily="18" charset="0"/>
                <a:cs typeface="Times New Roman" panose="02020603050405020304" pitchFamily="18" charset="0"/>
              </a:rPr>
              <a:t>Φρυνίων</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θέλησε να </a:t>
            </a:r>
            <a:r>
              <a:rPr lang="el-GR" sz="2000" dirty="0">
                <a:latin typeface="Times New Roman" panose="02020603050405020304" pitchFamily="18" charset="0"/>
                <a:cs typeface="Times New Roman" panose="02020603050405020304" pitchFamily="18" charset="0"/>
              </a:rPr>
              <a:t>την ξαναποκτήσει, ο Στέφανος </a:t>
            </a:r>
            <a:r>
              <a:rPr lang="el-GR" sz="2000" dirty="0" smtClean="0">
                <a:latin typeface="Times New Roman" panose="02020603050405020304" pitchFamily="18" charset="0"/>
                <a:cs typeface="Times New Roman" panose="02020603050405020304" pitchFamily="18" charset="0"/>
              </a:rPr>
              <a:t>επικύρωσε επίσημα την </a:t>
            </a:r>
            <a:r>
              <a:rPr lang="el-GR" sz="2000" dirty="0">
                <a:latin typeface="Times New Roman" panose="02020603050405020304" pitchFamily="18" charset="0"/>
                <a:cs typeface="Times New Roman" panose="02020603050405020304" pitchFamily="18" charset="0"/>
              </a:rPr>
              <a:t>ελευθερία της </a:t>
            </a:r>
            <a:r>
              <a:rPr lang="el-GR" sz="2000" dirty="0" smtClean="0">
                <a:latin typeface="Times New Roman" panose="02020603050405020304" pitchFamily="18" charset="0"/>
                <a:cs typeface="Times New Roman" panose="02020603050405020304" pitchFamily="18" charset="0"/>
              </a:rPr>
              <a:t>παρουσιαζόμενος ως  </a:t>
            </a:r>
            <a:r>
              <a:rPr lang="el-GR" sz="2000" dirty="0">
                <a:latin typeface="Times New Roman" panose="02020603050405020304" pitchFamily="18" charset="0"/>
                <a:cs typeface="Times New Roman" panose="02020603050405020304" pitchFamily="18" charset="0"/>
              </a:rPr>
              <a:t>εγγυητής μαζί με δύο άλλους </a:t>
            </a:r>
            <a:r>
              <a:rPr lang="el-GR" sz="2000" dirty="0" smtClean="0">
                <a:latin typeface="Times New Roman" panose="02020603050405020304" pitchFamily="18" charset="0"/>
                <a:cs typeface="Times New Roman" panose="02020603050405020304" pitchFamily="18" charset="0"/>
              </a:rPr>
              <a:t>Αθηναίους.</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91672989"/>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1762" y="166910"/>
            <a:ext cx="8911687" cy="913745"/>
          </a:xfrm>
        </p:spPr>
        <p:txBody>
          <a:bodyPr>
            <a:normAutofit/>
          </a:bodyPr>
          <a:lstStyle/>
          <a:p>
            <a:pPr algn="ctr"/>
            <a:r>
              <a:rPr lang="el-GR" b="1" i="1" dirty="0" smtClean="0">
                <a:solidFill>
                  <a:schemeClr val="tx1"/>
                </a:solidFill>
              </a:rPr>
              <a:t>Ο ορισμός του </a:t>
            </a:r>
            <a:r>
              <a:rPr lang="el-GR" b="1" i="1" dirty="0">
                <a:solidFill>
                  <a:schemeClr val="tx1"/>
                </a:solidFill>
              </a:rPr>
              <a:t>Α</a:t>
            </a:r>
            <a:r>
              <a:rPr lang="el-GR" b="1" i="1" dirty="0" smtClean="0">
                <a:solidFill>
                  <a:schemeClr val="tx1"/>
                </a:solidFill>
              </a:rPr>
              <a:t>θηναίου πολίτη</a:t>
            </a:r>
            <a:endParaRPr lang="el-GR" b="1" i="1" dirty="0">
              <a:solidFill>
                <a:schemeClr val="tx1"/>
              </a:solidFill>
            </a:endParaRPr>
          </a:p>
        </p:txBody>
      </p:sp>
      <p:sp>
        <p:nvSpPr>
          <p:cNvPr id="3" name="Content Placeholder 2"/>
          <p:cNvSpPr>
            <a:spLocks noGrp="1"/>
          </p:cNvSpPr>
          <p:nvPr>
            <p:ph idx="1"/>
          </p:nvPr>
        </p:nvSpPr>
        <p:spPr>
          <a:xfrm>
            <a:off x="665018" y="789709"/>
            <a:ext cx="11526982" cy="5805055"/>
          </a:xfrm>
        </p:spPr>
        <p:txBody>
          <a:bodyPr>
            <a:normAutofit/>
          </a:bodyPr>
          <a:lstStyle/>
          <a:p>
            <a:r>
              <a:rPr lang="el-GR" sz="2200" dirty="0" smtClean="0">
                <a:latin typeface="Times New Roman" panose="02020603050405020304" pitchFamily="18" charset="0"/>
                <a:cs typeface="Times New Roman" panose="02020603050405020304" pitchFamily="18" charset="0"/>
              </a:rPr>
              <a:t>Οι  </a:t>
            </a:r>
            <a:r>
              <a:rPr lang="el-GR" sz="2200" dirty="0">
                <a:latin typeface="Times New Roman" panose="02020603050405020304" pitchFamily="18" charset="0"/>
                <a:cs typeface="Times New Roman" panose="02020603050405020304" pitchFamily="18" charset="0"/>
              </a:rPr>
              <a:t>Αθηναίοι πολίτες </a:t>
            </a:r>
            <a:r>
              <a:rPr lang="el-GR" sz="2200" dirty="0" smtClean="0">
                <a:latin typeface="Times New Roman" panose="02020603050405020304" pitchFamily="18" charset="0"/>
                <a:cs typeface="Times New Roman" panose="02020603050405020304" pitchFamily="18" charset="0"/>
              </a:rPr>
              <a:t>αποτελούσαν  μόνο ένα </a:t>
            </a:r>
            <a:r>
              <a:rPr lang="el-GR" sz="2200" dirty="0">
                <a:latin typeface="Times New Roman" panose="02020603050405020304" pitchFamily="18" charset="0"/>
                <a:cs typeface="Times New Roman" panose="02020603050405020304" pitchFamily="18" charset="0"/>
              </a:rPr>
              <a:t>τμήμα </a:t>
            </a:r>
            <a:r>
              <a:rPr lang="el-GR" sz="2200" dirty="0" smtClean="0">
                <a:latin typeface="Times New Roman" panose="02020603050405020304" pitchFamily="18" charset="0"/>
                <a:cs typeface="Times New Roman" panose="02020603050405020304" pitchFamily="18" charset="0"/>
              </a:rPr>
              <a:t>του </a:t>
            </a:r>
            <a:r>
              <a:rPr lang="el-GR" sz="2200" dirty="0">
                <a:latin typeface="Times New Roman" panose="02020603050405020304" pitchFamily="18" charset="0"/>
                <a:cs typeface="Times New Roman" panose="02020603050405020304" pitchFamily="18" charset="0"/>
              </a:rPr>
              <a:t>πληθυσμού της </a:t>
            </a:r>
            <a:r>
              <a:rPr lang="el-GR" sz="2200" dirty="0" smtClean="0">
                <a:latin typeface="Times New Roman" panose="02020603050405020304" pitchFamily="18" charset="0"/>
                <a:cs typeface="Times New Roman" panose="02020603050405020304" pitchFamily="18" charset="0"/>
              </a:rPr>
              <a:t>Αττικής (όπως γνωρίζουμε υπήρχαν </a:t>
            </a:r>
            <a:r>
              <a:rPr lang="el-GR" sz="2200" dirty="0">
                <a:latin typeface="Times New Roman" panose="02020603050405020304" pitchFamily="18" charset="0"/>
                <a:cs typeface="Times New Roman" panose="02020603050405020304" pitchFamily="18" charset="0"/>
              </a:rPr>
              <a:t>οι μέτοικοι, οι ξένοι και οι </a:t>
            </a:r>
            <a:r>
              <a:rPr lang="el-GR" sz="2200" dirty="0" smtClean="0">
                <a:latin typeface="Times New Roman" panose="02020603050405020304" pitchFamily="18" charset="0"/>
                <a:cs typeface="Times New Roman" panose="02020603050405020304" pitchFamily="18" charset="0"/>
              </a:rPr>
              <a:t>δούλοι). </a:t>
            </a:r>
          </a:p>
          <a:p>
            <a:r>
              <a:rPr lang="el-GR" sz="2200" dirty="0" smtClean="0">
                <a:latin typeface="Times New Roman" panose="02020603050405020304" pitchFamily="18" charset="0"/>
                <a:cs typeface="Times New Roman" panose="02020603050405020304" pitchFamily="18" charset="0"/>
              </a:rPr>
              <a:t>Σύμφωνα </a:t>
            </a:r>
            <a:r>
              <a:rPr lang="el-GR" sz="2200" dirty="0">
                <a:latin typeface="Times New Roman" panose="02020603050405020304" pitchFamily="18" charset="0"/>
                <a:cs typeface="Times New Roman" panose="02020603050405020304" pitchFamily="18" charset="0"/>
              </a:rPr>
              <a:t>με τον </a:t>
            </a:r>
            <a:r>
              <a:rPr lang="el-GR" sz="2200" b="1" i="1" dirty="0">
                <a:latin typeface="Times New Roman" panose="02020603050405020304" pitchFamily="18" charset="0"/>
                <a:cs typeface="Times New Roman" panose="02020603050405020304" pitchFamily="18" charset="0"/>
              </a:rPr>
              <a:t>νόμο πολιτογράφησης του Περικλή </a:t>
            </a:r>
            <a:r>
              <a:rPr lang="el-GR" sz="2200" dirty="0">
                <a:latin typeface="Times New Roman" panose="02020603050405020304" pitchFamily="18" charset="0"/>
                <a:cs typeface="Times New Roman" panose="02020603050405020304" pitchFamily="18" charset="0"/>
              </a:rPr>
              <a:t>το 451/0 π.Χ. </a:t>
            </a:r>
            <a:r>
              <a:rPr lang="en-US" sz="2200" dirty="0" smtClean="0">
                <a:latin typeface="Times New Roman" panose="02020603050405020304" pitchFamily="18" charset="0"/>
                <a:cs typeface="Times New Roman" panose="02020603050405020304" pitchFamily="18" charset="0"/>
              </a:rPr>
              <a:t>:  </a:t>
            </a:r>
          </a:p>
          <a:p>
            <a:pPr marL="0" indent="0">
              <a:buNone/>
            </a:pPr>
            <a:r>
              <a:rPr lang="el-GR" sz="2200" dirty="0" smtClean="0">
                <a:latin typeface="Times New Roman" panose="02020603050405020304" pitchFamily="18" charset="0"/>
                <a:cs typeface="Times New Roman" panose="02020603050405020304" pitchFamily="18" charset="0"/>
              </a:rPr>
              <a:t>Αθηναίος πολίτης ήταν </a:t>
            </a:r>
            <a:r>
              <a:rPr lang="el-GR" sz="2200" dirty="0">
                <a:latin typeface="Times New Roman" panose="02020603050405020304" pitchFamily="18" charset="0"/>
                <a:cs typeface="Times New Roman" panose="02020603050405020304" pitchFamily="18" charset="0"/>
              </a:rPr>
              <a:t>αυτός που είχε και τους δύο γονείς του Αθηναίους πολίτες. Η ιδιότητα του πολίτη συνεπαγόταν την άσκηση μιας λειτουργίας που ήταν ουσιαστική πολιτική, τη συμμετοχή στις συνελεύσεις και στα </a:t>
            </a:r>
            <a:r>
              <a:rPr lang="el-GR" sz="2200" dirty="0" smtClean="0">
                <a:latin typeface="Times New Roman" panose="02020603050405020304" pitchFamily="18" charset="0"/>
                <a:cs typeface="Times New Roman" panose="02020603050405020304" pitchFamily="18" charset="0"/>
              </a:rPr>
              <a:t>δικαστήρια</a:t>
            </a:r>
            <a:r>
              <a:rPr lang="en-US" sz="2200" dirty="0" smtClean="0">
                <a:latin typeface="Times New Roman" panose="02020603050405020304" pitchFamily="18" charset="0"/>
                <a:cs typeface="Times New Roman" panose="02020603050405020304" pitchFamily="18" charset="0"/>
              </a:rPr>
              <a:t>,</a:t>
            </a:r>
            <a:r>
              <a:rPr lang="el-GR" sz="2200" dirty="0" smtClean="0">
                <a:latin typeface="Times New Roman" panose="02020603050405020304" pitchFamily="18" charset="0"/>
                <a:cs typeface="Times New Roman" panose="02020603050405020304" pitchFamily="18" charset="0"/>
              </a:rPr>
              <a:t>στις εκδηλώσεις της πόλης κ.ά. </a:t>
            </a:r>
          </a:p>
          <a:p>
            <a:pPr marL="0" indent="0">
              <a:buNone/>
            </a:pPr>
            <a:r>
              <a:rPr lang="el-GR" sz="2200" b="1" dirty="0">
                <a:latin typeface="Times New Roman" panose="02020603050405020304" pitchFamily="18" charset="0"/>
                <a:cs typeface="Times New Roman" panose="02020603050405020304" pitchFamily="18" charset="0"/>
              </a:rPr>
              <a:t> </a:t>
            </a:r>
            <a:r>
              <a:rPr lang="el-GR" sz="2200" b="1" dirty="0" smtClean="0">
                <a:latin typeface="Times New Roman" panose="02020603050405020304" pitchFamily="18" charset="0"/>
                <a:cs typeface="Times New Roman" panose="02020603050405020304" pitchFamily="18" charset="0"/>
              </a:rPr>
              <a:t>                                       Τι συμβαίνει όμως με τις γυναίκες</a:t>
            </a:r>
            <a:r>
              <a:rPr lang="en-US" sz="2200" b="1" dirty="0" smtClean="0">
                <a:latin typeface="Times New Roman" panose="02020603050405020304" pitchFamily="18" charset="0"/>
                <a:cs typeface="Times New Roman" panose="02020603050405020304" pitchFamily="18" charset="0"/>
              </a:rPr>
              <a:t>; </a:t>
            </a:r>
            <a:endParaRPr lang="el-GR" sz="2200" b="1" dirty="0">
              <a:latin typeface="Times New Roman" panose="02020603050405020304" pitchFamily="18" charset="0"/>
              <a:cs typeface="Times New Roman" panose="02020603050405020304" pitchFamily="18" charset="0"/>
            </a:endParaRPr>
          </a:p>
          <a:p>
            <a:pPr marL="0" indent="0">
              <a:buNone/>
            </a:pPr>
            <a:r>
              <a:rPr lang="el-GR" sz="2200" dirty="0">
                <a:latin typeface="Times New Roman" panose="02020603050405020304" pitchFamily="18" charset="0"/>
                <a:cs typeface="Times New Roman" panose="02020603050405020304" pitchFamily="18" charset="0"/>
              </a:rPr>
              <a:t>Α</a:t>
            </a:r>
            <a:r>
              <a:rPr lang="el-GR" sz="2200" dirty="0" smtClean="0">
                <a:latin typeface="Times New Roman" panose="02020603050405020304" pitchFamily="18" charset="0"/>
                <a:cs typeface="Times New Roman" panose="02020603050405020304" pitchFamily="18" charset="0"/>
              </a:rPr>
              <a:t>ντιστοίχως με τους Αθηναίους πολίτες,  </a:t>
            </a:r>
            <a:r>
              <a:rPr lang="el-GR" sz="2200" dirty="0">
                <a:latin typeface="Times New Roman" panose="02020603050405020304" pitchFamily="18" charset="0"/>
                <a:cs typeface="Times New Roman" panose="02020603050405020304" pitchFamily="18" charset="0"/>
              </a:rPr>
              <a:t>ο</a:t>
            </a:r>
            <a:r>
              <a:rPr lang="el-GR" sz="2200" dirty="0" smtClean="0">
                <a:latin typeface="Times New Roman" panose="02020603050405020304" pitchFamily="18" charset="0"/>
                <a:cs typeface="Times New Roman" panose="02020603050405020304" pitchFamily="18" charset="0"/>
              </a:rPr>
              <a:t>ι γυναίκες αποτελούσαν και αυτές  ένα μέρος του γυναικείου πληθυσμού καθώς υπήρχαν </a:t>
            </a:r>
            <a:r>
              <a:rPr lang="el-GR" sz="2200" dirty="0">
                <a:latin typeface="Times New Roman" panose="02020603050405020304" pitchFamily="18" charset="0"/>
                <a:cs typeface="Times New Roman" panose="02020603050405020304" pitchFamily="18" charset="0"/>
              </a:rPr>
              <a:t>ξένες και </a:t>
            </a:r>
            <a:r>
              <a:rPr lang="el-GR" sz="2200" dirty="0" smtClean="0">
                <a:latin typeface="Times New Roman" panose="02020603050405020304" pitchFamily="18" charset="0"/>
                <a:cs typeface="Times New Roman" panose="02020603050405020304" pitchFamily="18" charset="0"/>
              </a:rPr>
              <a:t>δούλες </a:t>
            </a:r>
          </a:p>
          <a:p>
            <a:pPr marL="0" indent="0">
              <a:buNone/>
            </a:pPr>
            <a:r>
              <a:rPr lang="el-GR" sz="2200" dirty="0" smtClean="0">
                <a:latin typeface="Times New Roman" panose="02020603050405020304" pitchFamily="18" charset="0"/>
                <a:cs typeface="Times New Roman" panose="02020603050405020304" pitchFamily="18" charset="0"/>
              </a:rPr>
              <a:t> </a:t>
            </a:r>
            <a:r>
              <a:rPr lang="el-GR" sz="2200" b="1" dirty="0" smtClean="0">
                <a:latin typeface="Times New Roman" panose="02020603050405020304" pitchFamily="18" charset="0"/>
                <a:cs typeface="Times New Roman" panose="02020603050405020304" pitchFamily="18" charset="0"/>
              </a:rPr>
              <a:t>Με τον όρο Αθηναία, ορίζεται αυτή που είναι κόρη ή σύζυγος Αθηναίου πολίτη. Ωστόσο οι Αθηναίες δεν είχαν την ιδιότητα του «πολίτη » όπως οι άνδρες για αυτό και αποκλείονταν από τα δικαστήρια και τις εκδηλώσεις της πόλης με εξαίρεση ορισμένων θρησκευτικών τελετών.</a:t>
            </a:r>
          </a:p>
          <a:p>
            <a:endParaRPr lang="el-GR" b="1" dirty="0"/>
          </a:p>
          <a:p>
            <a:endParaRPr lang="el-GR" dirty="0"/>
          </a:p>
          <a:p>
            <a:endParaRPr lang="el-GR" dirty="0"/>
          </a:p>
        </p:txBody>
      </p:sp>
    </p:spTree>
    <p:extLst>
      <p:ext uri="{BB962C8B-B14F-4D97-AF65-F5344CB8AC3E}">
        <p14:creationId xmlns:p14="http://schemas.microsoft.com/office/powerpoint/2010/main" xmlns="" val="3795525503"/>
      </p:ext>
    </p:extLst>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8182" y="58053"/>
            <a:ext cx="8911687" cy="551547"/>
          </a:xfrm>
        </p:spPr>
        <p:txBody>
          <a:bodyPr>
            <a:normAutofit fontScale="90000"/>
          </a:bodyPr>
          <a:lstStyle/>
          <a:p>
            <a:pPr algn="ctr"/>
            <a:r>
              <a:rPr lang="el-GR" b="1" dirty="0" smtClean="0">
                <a:solidFill>
                  <a:schemeClr val="accent2"/>
                </a:solidFill>
              </a:rPr>
              <a:t>Υπόθεση έργου</a:t>
            </a:r>
            <a:endParaRPr lang="el-GR" b="1" dirty="0">
              <a:solidFill>
                <a:schemeClr val="accent2"/>
              </a:solidFill>
            </a:endParaRPr>
          </a:p>
        </p:txBody>
      </p:sp>
      <p:sp>
        <p:nvSpPr>
          <p:cNvPr id="3" name="Content Placeholder 2"/>
          <p:cNvSpPr>
            <a:spLocks noGrp="1"/>
          </p:cNvSpPr>
          <p:nvPr>
            <p:ph idx="1"/>
          </p:nvPr>
        </p:nvSpPr>
        <p:spPr>
          <a:xfrm>
            <a:off x="1052945" y="609600"/>
            <a:ext cx="10889673" cy="6248400"/>
          </a:xfrm>
        </p:spPr>
        <p:txBody>
          <a:bodyPr>
            <a:normAutofit fontScale="92500" lnSpcReduction="10000"/>
          </a:bodyPr>
          <a:lstStyle/>
          <a:p>
            <a:r>
              <a:rPr lang="el-GR" sz="2000" dirty="0" smtClean="0">
                <a:latin typeface="Times New Roman" panose="02020603050405020304" pitchFamily="18" charset="0"/>
                <a:cs typeface="Times New Roman" panose="02020603050405020304" pitchFamily="18" charset="0"/>
              </a:rPr>
              <a:t>Η Φανώ κόρη της </a:t>
            </a:r>
            <a:r>
              <a:rPr lang="el-GR" sz="2000" dirty="0" err="1" smtClean="0">
                <a:latin typeface="Times New Roman" panose="02020603050405020304" pitchFamily="18" charset="0"/>
                <a:cs typeface="Times New Roman" panose="02020603050405020304" pitchFamily="18" charset="0"/>
              </a:rPr>
              <a:t>Νεαίρας</a:t>
            </a:r>
            <a:r>
              <a:rPr lang="el-GR" sz="2000" dirty="0" smtClean="0">
                <a:latin typeface="Times New Roman" panose="02020603050405020304" pitchFamily="18" charset="0"/>
                <a:cs typeface="Times New Roman" panose="02020603050405020304" pitchFamily="18" charset="0"/>
              </a:rPr>
              <a:t> , </a:t>
            </a:r>
            <a:r>
              <a:rPr lang="el-GR" sz="2000" dirty="0">
                <a:latin typeface="Times New Roman" panose="02020603050405020304" pitchFamily="18" charset="0"/>
                <a:cs typeface="Times New Roman" panose="02020603050405020304" pitchFamily="18" charset="0"/>
              </a:rPr>
              <a:t>ό</a:t>
            </a:r>
            <a:r>
              <a:rPr lang="el-GR" sz="2000" dirty="0" smtClean="0">
                <a:latin typeface="Times New Roman" panose="02020603050405020304" pitchFamily="18" charset="0"/>
                <a:cs typeface="Times New Roman" panose="02020603050405020304" pitchFamily="18" charset="0"/>
              </a:rPr>
              <a:t>ταν έφτασε σε </a:t>
            </a:r>
            <a:r>
              <a:rPr lang="el-GR" sz="2000" dirty="0">
                <a:latin typeface="Times New Roman" panose="02020603050405020304" pitchFamily="18" charset="0"/>
                <a:cs typeface="Times New Roman" panose="02020603050405020304" pitchFamily="18" charset="0"/>
              </a:rPr>
              <a:t>ηλικία γάμου, δόθηκε απ’ τον Στέφανο </a:t>
            </a:r>
            <a:r>
              <a:rPr lang="el-GR" sz="2000" dirty="0" smtClean="0">
                <a:latin typeface="Times New Roman" panose="02020603050405020304" pitchFamily="18" charset="0"/>
                <a:cs typeface="Times New Roman" panose="02020603050405020304" pitchFamily="18" charset="0"/>
              </a:rPr>
              <a:t>, ο οποίος την παρουσίαζε </a:t>
            </a:r>
            <a:r>
              <a:rPr lang="el-GR" sz="2000" dirty="0">
                <a:latin typeface="Times New Roman" panose="02020603050405020304" pitchFamily="18" charset="0"/>
                <a:cs typeface="Times New Roman" panose="02020603050405020304" pitchFamily="18" charset="0"/>
              </a:rPr>
              <a:t>ως κόρη του </a:t>
            </a:r>
            <a:r>
              <a:rPr lang="el-GR" sz="2000" dirty="0" smtClean="0">
                <a:latin typeface="Times New Roman" panose="02020603050405020304" pitchFamily="18" charset="0"/>
                <a:cs typeface="Times New Roman" panose="02020603050405020304" pitchFamily="18" charset="0"/>
              </a:rPr>
              <a:t>στο </a:t>
            </a:r>
            <a:r>
              <a:rPr lang="el-GR" sz="2000" dirty="0" err="1" smtClean="0">
                <a:latin typeface="Times New Roman" panose="02020603050405020304" pitchFamily="18" charset="0"/>
                <a:cs typeface="Times New Roman" panose="02020603050405020304" pitchFamily="18" charset="0"/>
              </a:rPr>
              <a:t>Φράστορα</a:t>
            </a:r>
            <a:r>
              <a:rPr lang="el-GR" sz="2000" dirty="0">
                <a:latin typeface="Times New Roman" panose="02020603050405020304" pitchFamily="18" charset="0"/>
                <a:cs typeface="Times New Roman" panose="02020603050405020304" pitchFamily="18" charset="0"/>
              </a:rPr>
              <a:t>, με </a:t>
            </a:r>
            <a:r>
              <a:rPr lang="el-GR" sz="2000" dirty="0" smtClean="0">
                <a:latin typeface="Times New Roman" panose="02020603050405020304" pitchFamily="18" charset="0"/>
                <a:cs typeface="Times New Roman" panose="02020603050405020304" pitchFamily="18" charset="0"/>
              </a:rPr>
              <a:t>προίκα 3000 </a:t>
            </a:r>
            <a:r>
              <a:rPr lang="el-GR" sz="2000" dirty="0">
                <a:latin typeface="Times New Roman" panose="02020603050405020304" pitchFamily="18" charset="0"/>
                <a:cs typeface="Times New Roman" panose="02020603050405020304" pitchFamily="18" charset="0"/>
              </a:rPr>
              <a:t>δραχμές. </a:t>
            </a:r>
            <a:endParaRPr lang="el-GR" sz="2000" dirty="0" smtClean="0">
              <a:latin typeface="Times New Roman" panose="02020603050405020304" pitchFamily="18" charset="0"/>
              <a:cs typeface="Times New Roman" panose="02020603050405020304" pitchFamily="18" charset="0"/>
            </a:endParaRPr>
          </a:p>
          <a:p>
            <a:r>
              <a:rPr lang="el-GR" sz="2000" dirty="0" smtClean="0">
                <a:latin typeface="Times New Roman" panose="02020603050405020304" pitchFamily="18" charset="0"/>
                <a:cs typeface="Times New Roman" panose="02020603050405020304" pitchFamily="18" charset="0"/>
              </a:rPr>
              <a:t>Ο </a:t>
            </a:r>
            <a:r>
              <a:rPr lang="el-GR" sz="2000" dirty="0">
                <a:latin typeface="Times New Roman" panose="02020603050405020304" pitchFamily="18" charset="0"/>
                <a:cs typeface="Times New Roman" panose="02020603050405020304" pitchFamily="18" charset="0"/>
              </a:rPr>
              <a:t>γάμος </a:t>
            </a:r>
            <a:r>
              <a:rPr lang="el-GR" sz="2000" dirty="0" smtClean="0">
                <a:latin typeface="Times New Roman" panose="02020603050405020304" pitchFamily="18" charset="0"/>
                <a:cs typeface="Times New Roman" panose="02020603050405020304" pitchFamily="18" charset="0"/>
              </a:rPr>
              <a:t>όμως δεν </a:t>
            </a:r>
            <a:r>
              <a:rPr lang="el-GR" sz="2000" dirty="0">
                <a:latin typeface="Times New Roman" panose="02020603050405020304" pitchFamily="18" charset="0"/>
                <a:cs typeface="Times New Roman" panose="02020603050405020304" pitchFamily="18" charset="0"/>
              </a:rPr>
              <a:t>προχώρησε, καθώς η Φανώ είχε αποκτήσει πολυτελείς συνήθειες που ο σύζυγός της αδυνατούσε να ικανοποιήσει, την έδιωξε ενώ ήταν έγκυος και δεν επέστρεψε την προίκα. </a:t>
            </a:r>
            <a:endParaRPr lang="el-GR" sz="2000" dirty="0" smtClean="0">
              <a:latin typeface="Times New Roman" panose="02020603050405020304" pitchFamily="18" charset="0"/>
              <a:cs typeface="Times New Roman" panose="02020603050405020304" pitchFamily="18" charset="0"/>
            </a:endParaRPr>
          </a:p>
          <a:p>
            <a:r>
              <a:rPr lang="el-GR" sz="2000" dirty="0" smtClean="0">
                <a:latin typeface="Times New Roman" panose="02020603050405020304" pitchFamily="18" charset="0"/>
                <a:cs typeface="Times New Roman" panose="02020603050405020304" pitchFamily="18" charset="0"/>
              </a:rPr>
              <a:t>Ο </a:t>
            </a:r>
            <a:r>
              <a:rPr lang="el-GR" sz="2000" dirty="0">
                <a:latin typeface="Times New Roman" panose="02020603050405020304" pitchFamily="18" charset="0"/>
                <a:cs typeface="Times New Roman" panose="02020603050405020304" pitchFamily="18" charset="0"/>
              </a:rPr>
              <a:t>Στέφανος κίνησε </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αγωγή εναντίον του </a:t>
            </a:r>
            <a:r>
              <a:rPr lang="el-GR" sz="2000" dirty="0" smtClean="0">
                <a:latin typeface="Times New Roman" panose="02020603050405020304" pitchFamily="18" charset="0"/>
                <a:cs typeface="Times New Roman" panose="02020603050405020304" pitchFamily="18" charset="0"/>
              </a:rPr>
              <a:t>γαμπρού</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ενώ</a:t>
            </a:r>
          </a:p>
          <a:p>
            <a:r>
              <a:rPr lang="el-GR" sz="2000" dirty="0">
                <a:latin typeface="Times New Roman" panose="02020603050405020304" pitchFamily="18" charset="0"/>
                <a:cs typeface="Times New Roman" panose="02020603050405020304" pitchFamily="18" charset="0"/>
              </a:rPr>
              <a:t>Ο</a:t>
            </a:r>
            <a:r>
              <a:rPr lang="el-GR" sz="2000" dirty="0" smtClean="0">
                <a:latin typeface="Times New Roman" panose="02020603050405020304" pitchFamily="18" charset="0"/>
                <a:cs typeface="Times New Roman" panose="02020603050405020304" pitchFamily="18" charset="0"/>
              </a:rPr>
              <a:t> γαμπρός </a:t>
            </a:r>
            <a:r>
              <a:rPr lang="el-GR" sz="2000" dirty="0">
                <a:latin typeface="Times New Roman" panose="02020603050405020304" pitchFamily="18" charset="0"/>
                <a:cs typeface="Times New Roman" panose="02020603050405020304" pitchFamily="18" charset="0"/>
              </a:rPr>
              <a:t>έκανε αγωγή κατά του πεθερού «επειδή έδωσε σε γάμο σε έναν Αθηναίο την κόρη μιας ξένης εμφανίζοντάς την ως δική του». </a:t>
            </a:r>
            <a:endParaRPr lang="el-GR" sz="2000" dirty="0" smtClean="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Γ</a:t>
            </a:r>
            <a:r>
              <a:rPr lang="el-GR" sz="2000" dirty="0" smtClean="0">
                <a:latin typeface="Times New Roman" panose="02020603050405020304" pitchFamily="18" charset="0"/>
                <a:cs typeface="Times New Roman" panose="02020603050405020304" pitchFamily="18" charset="0"/>
              </a:rPr>
              <a:t>αμπρός </a:t>
            </a:r>
            <a:r>
              <a:rPr lang="el-GR" sz="2000" dirty="0">
                <a:latin typeface="Times New Roman" panose="02020603050405020304" pitchFamily="18" charset="0"/>
                <a:cs typeface="Times New Roman" panose="02020603050405020304" pitchFamily="18" charset="0"/>
              </a:rPr>
              <a:t>και πεθερός συμφώνησαν να αποσύρουν και οι δύο τις αγωγές τους</a:t>
            </a:r>
            <a:r>
              <a:rPr lang="el-GR" sz="2000" dirty="0" smtClean="0">
                <a:latin typeface="Times New Roman" panose="02020603050405020304" pitchFamily="18" charset="0"/>
                <a:cs typeface="Times New Roman" panose="02020603050405020304" pitchFamily="18" charset="0"/>
              </a:rPr>
              <a:t>.</a:t>
            </a:r>
          </a:p>
          <a:p>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Ο </a:t>
            </a:r>
            <a:r>
              <a:rPr lang="el-GR" sz="2000" dirty="0" err="1">
                <a:latin typeface="Times New Roman" panose="02020603050405020304" pitchFamily="18" charset="0"/>
                <a:cs typeface="Times New Roman" panose="02020603050405020304" pitchFamily="18" charset="0"/>
              </a:rPr>
              <a:t>Φράστωρ</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όμως  </a:t>
            </a:r>
            <a:r>
              <a:rPr lang="el-GR" sz="2000" dirty="0">
                <a:latin typeface="Times New Roman" panose="02020603050405020304" pitchFamily="18" charset="0"/>
                <a:cs typeface="Times New Roman" panose="02020603050405020304" pitchFamily="18" charset="0"/>
              </a:rPr>
              <a:t>αρρώστησε </a:t>
            </a:r>
            <a:r>
              <a:rPr lang="el-GR" sz="2000" dirty="0" smtClean="0">
                <a:latin typeface="Times New Roman" panose="02020603050405020304" pitchFamily="18" charset="0"/>
                <a:cs typeface="Times New Roman" panose="02020603050405020304" pitchFamily="18" charset="0"/>
              </a:rPr>
              <a:t>και δέχτηκε </a:t>
            </a:r>
            <a:r>
              <a:rPr lang="el-GR" sz="2000" dirty="0">
                <a:latin typeface="Times New Roman" panose="02020603050405020304" pitchFamily="18" charset="0"/>
                <a:cs typeface="Times New Roman" panose="02020603050405020304" pitchFamily="18" charset="0"/>
              </a:rPr>
              <a:t>να ξαναπάρει την Φανώ. Όταν έφερε στον κόσμο το παιδί που περίμενε, </a:t>
            </a:r>
            <a:r>
              <a:rPr lang="el-GR" sz="2000" dirty="0" smtClean="0">
                <a:latin typeface="Times New Roman" panose="02020603050405020304" pitchFamily="18" charset="0"/>
                <a:cs typeface="Times New Roman" panose="02020603050405020304" pitchFamily="18" charset="0"/>
              </a:rPr>
              <a:t>το </a:t>
            </a:r>
            <a:r>
              <a:rPr lang="el-GR" sz="2000" dirty="0">
                <a:latin typeface="Times New Roman" panose="02020603050405020304" pitchFamily="18" charset="0"/>
                <a:cs typeface="Times New Roman" panose="02020603050405020304" pitchFamily="18" charset="0"/>
              </a:rPr>
              <a:t>αναγνώρισε </a:t>
            </a:r>
            <a:r>
              <a:rPr lang="el-GR" sz="2000" dirty="0" smtClean="0">
                <a:latin typeface="Times New Roman" panose="02020603050405020304" pitchFamily="18" charset="0"/>
                <a:cs typeface="Times New Roman" panose="02020603050405020304" pitchFamily="18" charset="0"/>
              </a:rPr>
              <a:t>ως </a:t>
            </a:r>
            <a:r>
              <a:rPr lang="el-GR" sz="2000" dirty="0">
                <a:latin typeface="Times New Roman" panose="02020603050405020304" pitchFamily="18" charset="0"/>
                <a:cs typeface="Times New Roman" panose="02020603050405020304" pitchFamily="18" charset="0"/>
              </a:rPr>
              <a:t>δικό του. </a:t>
            </a:r>
            <a:endParaRPr lang="el-GR" sz="2000" dirty="0" smtClean="0">
              <a:latin typeface="Times New Roman" panose="02020603050405020304" pitchFamily="18" charset="0"/>
              <a:cs typeface="Times New Roman" panose="02020603050405020304" pitchFamily="18" charset="0"/>
            </a:endParaRPr>
          </a:p>
          <a:p>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Ε</a:t>
            </a:r>
            <a:r>
              <a:rPr lang="el-GR" sz="2000" dirty="0" smtClean="0">
                <a:latin typeface="Times New Roman" panose="02020603050405020304" pitchFamily="18" charset="0"/>
                <a:cs typeface="Times New Roman" panose="02020603050405020304" pitchFamily="18" charset="0"/>
              </a:rPr>
              <a:t>άν </a:t>
            </a:r>
            <a:r>
              <a:rPr lang="el-GR" sz="2000" dirty="0">
                <a:latin typeface="Times New Roman" panose="02020603050405020304" pitchFamily="18" charset="0"/>
                <a:cs typeface="Times New Roman" panose="02020603050405020304" pitchFamily="18" charset="0"/>
              </a:rPr>
              <a:t>η Φανώ ήταν ξένη, ο γάμος της με τον </a:t>
            </a:r>
            <a:r>
              <a:rPr lang="el-GR" sz="2000" dirty="0" err="1">
                <a:latin typeface="Times New Roman" panose="02020603050405020304" pitchFamily="18" charset="0"/>
                <a:cs typeface="Times New Roman" panose="02020603050405020304" pitchFamily="18" charset="0"/>
              </a:rPr>
              <a:t>Φράστορα</a:t>
            </a:r>
            <a:r>
              <a:rPr lang="el-GR" sz="2000" dirty="0">
                <a:latin typeface="Times New Roman" panose="02020603050405020304" pitchFamily="18" charset="0"/>
                <a:cs typeface="Times New Roman" panose="02020603050405020304" pitchFamily="18" charset="0"/>
              </a:rPr>
              <a:t> δεν ήταν νόμιμος άρα και το παιδί ήταν νόθο</a:t>
            </a:r>
            <a:r>
              <a:rPr lang="el-GR" sz="2000" dirty="0" smtClean="0">
                <a:latin typeface="Times New Roman" panose="02020603050405020304" pitchFamily="18" charset="0"/>
                <a:cs typeface="Times New Roman" panose="02020603050405020304" pitchFamily="18" charset="0"/>
              </a:rPr>
              <a:t>.</a:t>
            </a:r>
          </a:p>
          <a:p>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Η</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Φανώ </a:t>
            </a:r>
            <a:r>
              <a:rPr lang="el-GR" sz="2000" dirty="0" smtClean="0">
                <a:latin typeface="Times New Roman" panose="02020603050405020304" pitchFamily="18" charset="0"/>
                <a:cs typeface="Times New Roman" panose="02020603050405020304" pitchFamily="18" charset="0"/>
              </a:rPr>
              <a:t>ούσα  </a:t>
            </a:r>
            <a:r>
              <a:rPr lang="el-GR" sz="2000" dirty="0">
                <a:latin typeface="Times New Roman" panose="02020603050405020304" pitchFamily="18" charset="0"/>
                <a:cs typeface="Times New Roman" panose="02020603050405020304" pitchFamily="18" charset="0"/>
              </a:rPr>
              <a:t>χωρισμένη από τον άνδρα της, έπρεπε </a:t>
            </a:r>
            <a:r>
              <a:rPr lang="el-GR" sz="2000" dirty="0" smtClean="0">
                <a:latin typeface="Times New Roman" panose="02020603050405020304" pitchFamily="18" charset="0"/>
                <a:cs typeface="Times New Roman" panose="02020603050405020304" pitchFamily="18" charset="0"/>
              </a:rPr>
              <a:t>να ξαναπαντρευτεί. </a:t>
            </a:r>
          </a:p>
          <a:p>
            <a:pPr marL="0" indent="0">
              <a:buNone/>
            </a:pPr>
            <a:r>
              <a:rPr lang="el-GR" sz="2000" dirty="0" smtClean="0">
                <a:latin typeface="Times New Roman" panose="02020603050405020304" pitchFamily="18" charset="0"/>
                <a:cs typeface="Times New Roman" panose="02020603050405020304" pitchFamily="18" charset="0"/>
              </a:rPr>
              <a:t>Για αυτό ο  </a:t>
            </a:r>
            <a:r>
              <a:rPr lang="el-GR" sz="2000" dirty="0">
                <a:latin typeface="Times New Roman" panose="02020603050405020304" pitchFamily="18" charset="0"/>
                <a:cs typeface="Times New Roman" panose="02020603050405020304" pitchFamily="18" charset="0"/>
              </a:rPr>
              <a:t>Στέφανος κατέφυγε </a:t>
            </a:r>
            <a:r>
              <a:rPr lang="el-GR" sz="2000" dirty="0" smtClean="0">
                <a:latin typeface="Times New Roman" panose="02020603050405020304" pitchFamily="18" charset="0"/>
                <a:cs typeface="Times New Roman" panose="02020603050405020304" pitchFamily="18" charset="0"/>
              </a:rPr>
              <a:t>να εκβιάσει  τον </a:t>
            </a:r>
            <a:r>
              <a:rPr lang="el-GR" sz="2000" dirty="0" err="1" smtClean="0">
                <a:latin typeface="Times New Roman" panose="02020603050405020304" pitchFamily="18" charset="0"/>
                <a:cs typeface="Times New Roman" panose="02020603050405020304" pitchFamily="18" charset="0"/>
              </a:rPr>
              <a:t>Επαίνετο</a:t>
            </a:r>
            <a:r>
              <a:rPr lang="el-GR" sz="2000" dirty="0" smtClean="0">
                <a:latin typeface="Times New Roman" panose="02020603050405020304" pitchFamily="18" charset="0"/>
                <a:cs typeface="Times New Roman" panose="02020603050405020304" pitchFamily="18" charset="0"/>
              </a:rPr>
              <a:t> τον οποίο συνέλαβε επ</a:t>
            </a:r>
            <a:r>
              <a:rPr lang="el-GR" sz="2000" dirty="0">
                <a:latin typeface="Times New Roman" panose="02020603050405020304" pitchFamily="18" charset="0"/>
                <a:cs typeface="Times New Roman" panose="02020603050405020304" pitchFamily="18" charset="0"/>
              </a:rPr>
              <a:t>’ αυτοφώρω στο κρεβάτι της </a:t>
            </a:r>
            <a:r>
              <a:rPr lang="el-GR" sz="2000" dirty="0" err="1">
                <a:latin typeface="Times New Roman" panose="02020603050405020304" pitchFamily="18" charset="0"/>
                <a:cs typeface="Times New Roman" panose="02020603050405020304" pitchFamily="18" charset="0"/>
              </a:rPr>
              <a:t>Φανώς</a:t>
            </a:r>
            <a:r>
              <a:rPr lang="el-GR" sz="2000" dirty="0" smtClean="0">
                <a:latin typeface="Times New Roman" panose="02020603050405020304" pitchFamily="18" charset="0"/>
                <a:cs typeface="Times New Roman" panose="02020603050405020304" pitchFamily="18" charset="0"/>
              </a:rPr>
              <a:t>.</a:t>
            </a:r>
          </a:p>
          <a:p>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Ο </a:t>
            </a:r>
            <a:r>
              <a:rPr lang="el-GR" sz="2000" dirty="0" err="1">
                <a:latin typeface="Times New Roman" panose="02020603050405020304" pitchFamily="18" charset="0"/>
                <a:cs typeface="Times New Roman" panose="02020603050405020304" pitchFamily="18" charset="0"/>
              </a:rPr>
              <a:t>Επαίνετος</a:t>
            </a:r>
            <a:r>
              <a:rPr lang="el-GR" sz="2000" dirty="0">
                <a:latin typeface="Times New Roman" panose="02020603050405020304" pitchFamily="18" charset="0"/>
                <a:cs typeface="Times New Roman" panose="02020603050405020304" pitchFamily="18" charset="0"/>
              </a:rPr>
              <a:t> δέχτηκε </a:t>
            </a:r>
            <a:r>
              <a:rPr lang="el-GR" sz="2000" dirty="0" smtClean="0">
                <a:latin typeface="Times New Roman" panose="02020603050405020304" pitchFamily="18" charset="0"/>
                <a:cs typeface="Times New Roman" panose="02020603050405020304" pitchFamily="18" charset="0"/>
              </a:rPr>
              <a:t>προικίσει με1000 δραχμές την Φανώ. </a:t>
            </a:r>
          </a:p>
          <a:p>
            <a:r>
              <a:rPr lang="el-GR" sz="2000" dirty="0" smtClean="0">
                <a:latin typeface="Times New Roman" panose="02020603050405020304" pitchFamily="18" charset="0"/>
                <a:cs typeface="Times New Roman" panose="02020603050405020304" pitchFamily="18" charset="0"/>
              </a:rPr>
              <a:t>Έτσι ο </a:t>
            </a:r>
            <a:r>
              <a:rPr lang="el-GR" sz="2000" dirty="0">
                <a:latin typeface="Times New Roman" panose="02020603050405020304" pitchFamily="18" charset="0"/>
                <a:cs typeface="Times New Roman" panose="02020603050405020304" pitchFamily="18" charset="0"/>
              </a:rPr>
              <a:t>Στέφανος </a:t>
            </a:r>
            <a:r>
              <a:rPr lang="el-GR" sz="2000" dirty="0" smtClean="0">
                <a:latin typeface="Times New Roman" panose="02020603050405020304" pitchFamily="18" charset="0"/>
                <a:cs typeface="Times New Roman" panose="02020603050405020304" pitchFamily="18" charset="0"/>
              </a:rPr>
              <a:t>παντρεύει τη </a:t>
            </a:r>
            <a:r>
              <a:rPr lang="el-GR" sz="2000" dirty="0">
                <a:latin typeface="Times New Roman" panose="02020603050405020304" pitchFamily="18" charset="0"/>
                <a:cs typeface="Times New Roman" panose="02020603050405020304" pitchFamily="18" charset="0"/>
              </a:rPr>
              <a:t>Φανώ </a:t>
            </a:r>
            <a:r>
              <a:rPr lang="el-GR" sz="2000" dirty="0" smtClean="0">
                <a:latin typeface="Times New Roman" panose="02020603050405020304" pitchFamily="18" charset="0"/>
                <a:cs typeface="Times New Roman" panose="02020603050405020304" pitchFamily="18" charset="0"/>
              </a:rPr>
              <a:t>με έναν </a:t>
            </a:r>
            <a:r>
              <a:rPr lang="el-GR" sz="2000" dirty="0">
                <a:latin typeface="Times New Roman" panose="02020603050405020304" pitchFamily="18" charset="0"/>
                <a:cs typeface="Times New Roman" panose="02020603050405020304" pitchFamily="18" charset="0"/>
              </a:rPr>
              <a:t>φτωχό αλλά ευγενικής καταγωγής άνδρα, τον </a:t>
            </a:r>
            <a:r>
              <a:rPr lang="el-GR" sz="2000" dirty="0" err="1" smtClean="0">
                <a:latin typeface="Times New Roman" panose="02020603050405020304" pitchFamily="18" charset="0"/>
                <a:cs typeface="Times New Roman" panose="02020603050405020304" pitchFamily="18" charset="0"/>
              </a:rPr>
              <a:t>Θεογένη</a:t>
            </a:r>
            <a:r>
              <a:rPr lang="el-GR" sz="2000" dirty="0" smtClean="0">
                <a:latin typeface="Times New Roman" panose="02020603050405020304" pitchFamily="18" charset="0"/>
                <a:cs typeface="Times New Roman" panose="02020603050405020304" pitchFamily="18" charset="0"/>
              </a:rPr>
              <a:t>.</a:t>
            </a:r>
          </a:p>
          <a:p>
            <a:pPr marL="0" indent="0">
              <a:buNone/>
            </a:pPr>
            <a:r>
              <a:rPr lang="el-GR" sz="2000" dirty="0" smtClean="0">
                <a:latin typeface="Times New Roman" panose="02020603050405020304" pitchFamily="18" charset="0"/>
                <a:cs typeface="Times New Roman" panose="02020603050405020304" pitchFamily="18" charset="0"/>
              </a:rPr>
              <a:t>Στη συνέχεια ο </a:t>
            </a:r>
            <a:r>
              <a:rPr lang="el-GR" sz="2000" dirty="0" err="1">
                <a:latin typeface="Times New Roman" panose="02020603050405020304" pitchFamily="18" charset="0"/>
                <a:cs typeface="Times New Roman" panose="02020603050405020304" pitchFamily="18" charset="0"/>
              </a:rPr>
              <a:t>Θεογένης</a:t>
            </a:r>
            <a:r>
              <a:rPr lang="el-GR" sz="2000" dirty="0">
                <a:latin typeface="Times New Roman" panose="02020603050405020304" pitchFamily="18" charset="0"/>
                <a:cs typeface="Times New Roman" panose="02020603050405020304" pitchFamily="18" charset="0"/>
              </a:rPr>
              <a:t> κληρώθηκε για ένα χρόνο άρχων-βασιλεύς </a:t>
            </a:r>
            <a:r>
              <a:rPr lang="el-GR" sz="2000" dirty="0" smtClean="0">
                <a:latin typeface="Times New Roman" panose="02020603050405020304" pitchFamily="18" charset="0"/>
                <a:cs typeface="Times New Roman" panose="02020603050405020304" pitchFamily="18" charset="0"/>
              </a:rPr>
              <a:t>και προέδρευε </a:t>
            </a:r>
            <a:r>
              <a:rPr lang="el-GR" sz="2000" dirty="0">
                <a:latin typeface="Times New Roman" panose="02020603050405020304" pitchFamily="18" charset="0"/>
                <a:cs typeface="Times New Roman" panose="02020603050405020304" pitchFamily="18" charset="0"/>
              </a:rPr>
              <a:t>στις επίσημες θρησκευτικές τελετές. </a:t>
            </a:r>
            <a:r>
              <a:rPr lang="el-GR" sz="2000" dirty="0" smtClean="0">
                <a:latin typeface="Times New Roman" panose="02020603050405020304" pitchFamily="18" charset="0"/>
                <a:cs typeface="Times New Roman" panose="02020603050405020304" pitchFamily="18" charset="0"/>
              </a:rPr>
              <a:t>Κατά τα  Ανθεστήρια</a:t>
            </a:r>
            <a:r>
              <a:rPr lang="el-GR" dirty="0"/>
              <a:t> </a:t>
            </a:r>
            <a:r>
              <a:rPr lang="el-GR" sz="1900" dirty="0" smtClean="0">
                <a:latin typeface="Times New Roman" panose="02020603050405020304" pitchFamily="18" charset="0"/>
                <a:cs typeface="Times New Roman" panose="02020603050405020304" pitchFamily="18" charset="0"/>
              </a:rPr>
              <a:t>έγινε η  </a:t>
            </a:r>
            <a:r>
              <a:rPr lang="el-GR" sz="1900" dirty="0" err="1">
                <a:latin typeface="Times New Roman" panose="02020603050405020304" pitchFamily="18" charset="0"/>
                <a:cs typeface="Times New Roman" panose="02020603050405020304" pitchFamily="18" charset="0"/>
              </a:rPr>
              <a:t>ιερογαμία</a:t>
            </a:r>
            <a:r>
              <a:rPr lang="el-GR" sz="1900" dirty="0">
                <a:latin typeface="Times New Roman" panose="02020603050405020304" pitchFamily="18" charset="0"/>
                <a:cs typeface="Times New Roman" panose="02020603050405020304" pitchFamily="18" charset="0"/>
              </a:rPr>
              <a:t> μεταξύ του βασιλέως και της γυναίκας του</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80596462"/>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4780" y="28365"/>
            <a:ext cx="8911687" cy="666116"/>
          </a:xfrm>
        </p:spPr>
        <p:txBody>
          <a:bodyPr/>
          <a:lstStyle/>
          <a:p>
            <a:pPr algn="ctr"/>
            <a:r>
              <a:rPr lang="el-GR" b="1" dirty="0" smtClean="0">
                <a:solidFill>
                  <a:schemeClr val="accent2"/>
                </a:solidFill>
                <a:latin typeface="Times New Roman" panose="02020603050405020304" pitchFamily="18" charset="0"/>
                <a:cs typeface="Times New Roman" panose="02020603050405020304" pitchFamily="18" charset="0"/>
              </a:rPr>
              <a:t>Η κατηγορία</a:t>
            </a:r>
            <a:endParaRPr lang="el-GR" b="1" dirty="0">
              <a:solidFill>
                <a:schemeClr val="accent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32684" y="694480"/>
            <a:ext cx="10189239" cy="6011119"/>
          </a:xfrm>
        </p:spPr>
        <p:txBody>
          <a:bodyPr>
            <a:normAutofit/>
          </a:bodyPr>
          <a:lstStyle/>
          <a:p>
            <a:r>
              <a:rPr lang="el-GR" dirty="0" smtClean="0"/>
              <a:t>Η διαδικασία ήταν γραφή (δημόσια καταγγελία )</a:t>
            </a:r>
            <a:r>
              <a:rPr lang="el-GR" dirty="0"/>
              <a:t> </a:t>
            </a:r>
            <a:endParaRPr lang="el-GR" dirty="0" smtClean="0"/>
          </a:p>
          <a:p>
            <a:pPr marL="0" indent="0">
              <a:buNone/>
            </a:pPr>
            <a:r>
              <a:rPr lang="el-GR" dirty="0" smtClean="0"/>
              <a:t>*Σύμφωνα με τον νόμο απαγορευόταν  σε ξένους να παντρεύονται Αθηναίους πολίτες ή να παριστάνουν ότι ήταν παντρεμένοι νόμιμα με Αθηναίους πολίτες προσποιούμενοι ότι ήταν οι ίδιοι Αθηναίοι.</a:t>
            </a:r>
          </a:p>
          <a:p>
            <a:pPr marL="0" indent="0">
              <a:buNone/>
            </a:pPr>
            <a:r>
              <a:rPr lang="el-GR" b="1" dirty="0" smtClean="0"/>
              <a:t>                                 Τι υποστηρίζει ο Απολλόδωρος στη δίκη</a:t>
            </a:r>
            <a:r>
              <a:rPr lang="en-US" b="1" dirty="0" smtClean="0"/>
              <a:t>:</a:t>
            </a:r>
          </a:p>
          <a:p>
            <a:pPr>
              <a:buAutoNum type="arabicPeriod"/>
            </a:pPr>
            <a:r>
              <a:rPr lang="el-GR" b="1" dirty="0" smtClean="0"/>
              <a:t>Ότι η </a:t>
            </a:r>
            <a:r>
              <a:rPr lang="el-GR" b="1" dirty="0" err="1" smtClean="0"/>
              <a:t>Νεαίρα</a:t>
            </a:r>
            <a:r>
              <a:rPr lang="el-GR" b="1" dirty="0" smtClean="0"/>
              <a:t> δεν ήταν απλώς παλλακίδα του Στέφανου </a:t>
            </a:r>
          </a:p>
          <a:p>
            <a:pPr>
              <a:buAutoNum type="arabicPeriod"/>
            </a:pPr>
            <a:r>
              <a:rPr lang="el-GR" b="1" dirty="0"/>
              <a:t> </a:t>
            </a:r>
            <a:r>
              <a:rPr lang="el-GR" b="1" dirty="0" smtClean="0"/>
              <a:t>Ότι και οι δυο προσποιούνταν πως ήταν νόμιμα παντρεμένοι με απώτερους σκοπούς</a:t>
            </a:r>
          </a:p>
          <a:p>
            <a:pPr>
              <a:buAutoNum type="arabicPeriod"/>
            </a:pPr>
            <a:r>
              <a:rPr lang="el-GR" b="1" dirty="0" smtClean="0"/>
              <a:t>Ότι ο Στέφανος κατέγραψε στο μητρώο τα παιδιά  της </a:t>
            </a:r>
            <a:r>
              <a:rPr lang="el-GR" b="1" dirty="0" err="1" smtClean="0"/>
              <a:t>Νεαίρας</a:t>
            </a:r>
            <a:r>
              <a:rPr lang="el-GR" b="1" dirty="0" smtClean="0"/>
              <a:t>(ως Αθηναία χωρίς να είναι) </a:t>
            </a:r>
          </a:p>
          <a:p>
            <a:pPr>
              <a:buAutoNum type="arabicPeriod"/>
            </a:pPr>
            <a:r>
              <a:rPr lang="el-GR" b="1" dirty="0" smtClean="0"/>
              <a:t>Ότι προσπάθησαν να εξαπατήσουν τους Αθηναίους δίνοντας δύο φορές σε γάμο την κόρη της </a:t>
            </a:r>
            <a:r>
              <a:rPr lang="el-GR" b="1" dirty="0" err="1" smtClean="0"/>
              <a:t>Νεαίρας</a:t>
            </a:r>
            <a:r>
              <a:rPr lang="el-GR" b="1" dirty="0" smtClean="0"/>
              <a:t> λέγοντας ότι είναι δική του κόρη και Αθηναία από γεννήσεως της</a:t>
            </a:r>
          </a:p>
          <a:p>
            <a:pPr marL="0" indent="0">
              <a:buNone/>
            </a:pPr>
            <a:r>
              <a:rPr lang="el-GR" b="1" dirty="0"/>
              <a:t> </a:t>
            </a:r>
            <a:r>
              <a:rPr lang="el-GR" b="1" dirty="0" smtClean="0"/>
              <a:t>        </a:t>
            </a:r>
            <a:r>
              <a:rPr lang="el-GR" b="1" dirty="0" err="1" smtClean="0"/>
              <a:t>Αρα</a:t>
            </a:r>
            <a:r>
              <a:rPr lang="el-GR" b="1" dirty="0" smtClean="0"/>
              <a:t> , απόδειξη ότι ο Στέφανος παράνομα ασκεί τα πολιτικά δικαιώματα </a:t>
            </a:r>
            <a:r>
              <a:rPr lang="el-GR" b="1" dirty="0" err="1" smtClean="0"/>
              <a:t>στηνΦανώ</a:t>
            </a:r>
            <a:r>
              <a:rPr lang="el-GR" b="1" dirty="0" smtClean="0"/>
              <a:t> χωρίς να είναι κόρη του.</a:t>
            </a:r>
          </a:p>
          <a:p>
            <a:pPr marL="0" indent="0">
              <a:buNone/>
            </a:pPr>
            <a:endParaRPr lang="el-GR" b="1" dirty="0"/>
          </a:p>
          <a:p>
            <a:pPr marL="0" indent="0">
              <a:buNone/>
            </a:pPr>
            <a:endParaRPr lang="el-GR" b="1" dirty="0" smtClean="0"/>
          </a:p>
          <a:p>
            <a:pPr marL="0" indent="0">
              <a:buNone/>
            </a:pPr>
            <a:r>
              <a:rPr lang="el-GR" dirty="0" smtClean="0"/>
              <a:t>*Η εξαπάτηση με αυτό τον τρόπο απαγορευόταν αυστηρά από το νόμο.  </a:t>
            </a:r>
            <a:endParaRPr lang="el-GR" dirty="0"/>
          </a:p>
        </p:txBody>
      </p:sp>
    </p:spTree>
    <p:extLst>
      <p:ext uri="{BB962C8B-B14F-4D97-AF65-F5344CB8AC3E}">
        <p14:creationId xmlns:p14="http://schemas.microsoft.com/office/powerpoint/2010/main" xmlns="" val="361951524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468" y="14510"/>
            <a:ext cx="8911687" cy="725719"/>
          </a:xfrm>
        </p:spPr>
        <p:txBody>
          <a:bodyPr>
            <a:normAutofit fontScale="90000"/>
          </a:bodyPr>
          <a:lstStyle/>
          <a:p>
            <a:pPr algn="ctr"/>
            <a:r>
              <a:rPr lang="el-GR" b="1" dirty="0" smtClean="0">
                <a:solidFill>
                  <a:schemeClr val="accent2"/>
                </a:solidFill>
                <a:latin typeface="Times New Roman" panose="02020603050405020304" pitchFamily="18" charset="0"/>
                <a:cs typeface="Times New Roman" panose="02020603050405020304" pitchFamily="18" charset="0"/>
              </a:rPr>
              <a:t>Βασικά σημεία του λόγου</a:t>
            </a:r>
            <a:r>
              <a:rPr lang="el-GR" b="1" dirty="0" smtClean="0">
                <a:solidFill>
                  <a:schemeClr val="tx1"/>
                </a:solidFill>
                <a:latin typeface="Times New Roman" panose="02020603050405020304" pitchFamily="18" charset="0"/>
                <a:cs typeface="Times New Roman" panose="02020603050405020304" pitchFamily="18" charset="0"/>
              </a:rPr>
              <a:t/>
            </a:r>
            <a:br>
              <a:rPr lang="el-GR" b="1" dirty="0" smtClean="0">
                <a:solidFill>
                  <a:schemeClr val="tx1"/>
                </a:solidFill>
                <a:latin typeface="Times New Roman" panose="02020603050405020304" pitchFamily="18" charset="0"/>
                <a:cs typeface="Times New Roman" panose="02020603050405020304" pitchFamily="18" charset="0"/>
              </a:rPr>
            </a:br>
            <a:endParaRPr lang="el-GR"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22218" y="740228"/>
            <a:ext cx="11069782" cy="6214754"/>
          </a:xfrm>
        </p:spPr>
        <p:txBody>
          <a:bodyPr/>
          <a:lstStyle/>
          <a:p>
            <a:pPr lvl="0">
              <a:buFont typeface="+mj-lt"/>
              <a:buAutoNum type="arabicPeriod"/>
            </a:pPr>
            <a:r>
              <a:rPr lang="el-GR" sz="2000" b="1" dirty="0" smtClean="0">
                <a:latin typeface="Times New Roman" panose="02020603050405020304" pitchFamily="18" charset="0"/>
                <a:cs typeface="Times New Roman" panose="02020603050405020304" pitchFamily="18" charset="0"/>
              </a:rPr>
              <a:t>Γραφή </a:t>
            </a:r>
            <a:r>
              <a:rPr lang="el-GR" sz="2000" b="1" dirty="0">
                <a:latin typeface="Times New Roman" panose="02020603050405020304" pitchFamily="18" charset="0"/>
                <a:cs typeface="Times New Roman" panose="02020603050405020304" pitchFamily="18" charset="0"/>
              </a:rPr>
              <a:t>ξενίας</a:t>
            </a:r>
          </a:p>
          <a:p>
            <a:pPr marL="0" indent="0">
              <a:buNone/>
            </a:pPr>
            <a:r>
              <a:rPr lang="en-US" sz="2000" dirty="0" smtClean="0">
                <a:latin typeface="Times New Roman" panose="02020603050405020304" pitchFamily="18" charset="0"/>
                <a:cs typeface="Times New Roman" panose="02020603050405020304" pitchFamily="18" charset="0"/>
              </a:rPr>
              <a:t>59</a:t>
            </a:r>
            <a:r>
              <a:rPr lang="en-US" sz="2000" dirty="0">
                <a:latin typeface="Times New Roman" panose="02020603050405020304" pitchFamily="18" charset="0"/>
                <a:cs typeface="Times New Roman" panose="02020603050405020304" pitchFamily="18" charset="0"/>
              </a:rPr>
              <a:t>,</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16  </a:t>
            </a:r>
            <a:r>
              <a:rPr lang="el-GR" sz="2000" i="1" dirty="0" smtClean="0">
                <a:latin typeface="Times New Roman" panose="02020603050405020304" pitchFamily="18" charset="0"/>
                <a:cs typeface="Times New Roman" panose="02020603050405020304" pitchFamily="18" charset="0"/>
              </a:rPr>
              <a:t>«.</a:t>
            </a:r>
            <a:r>
              <a:rPr lang="el-GR" sz="2000" b="1" i="1" dirty="0">
                <a:latin typeface="Times New Roman" panose="02020603050405020304" pitchFamily="18" charset="0"/>
                <a:cs typeface="Times New Roman" panose="02020603050405020304" pitchFamily="18" charset="0"/>
              </a:rPr>
              <a:t>Νόμος</a:t>
            </a:r>
            <a:r>
              <a:rPr lang="en-US" sz="2000" i="1" dirty="0">
                <a:latin typeface="Times New Roman" panose="02020603050405020304" pitchFamily="18" charset="0"/>
                <a:cs typeface="Times New Roman" panose="02020603050405020304" pitchFamily="18" charset="0"/>
              </a:rPr>
              <a:t> </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Ἔστω</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δὲ</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ἐὰν</a:t>
            </a:r>
            <a:r>
              <a:rPr lang="el-GR" sz="2000" i="1" dirty="0">
                <a:latin typeface="Times New Roman" panose="02020603050405020304" pitchFamily="18" charset="0"/>
                <a:cs typeface="Times New Roman" panose="02020603050405020304" pitchFamily="18" charset="0"/>
              </a:rPr>
              <a:t> ἡ ξένη </a:t>
            </a:r>
            <a:r>
              <a:rPr lang="el-GR" sz="2000" i="1" dirty="0" err="1">
                <a:latin typeface="Times New Roman" panose="02020603050405020304" pitchFamily="18" charset="0"/>
                <a:cs typeface="Times New Roman" panose="02020603050405020304" pitchFamily="18" charset="0"/>
              </a:rPr>
              <a:t>τῷ</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ἀστῷ</a:t>
            </a:r>
            <a:r>
              <a:rPr lang="el-GR" sz="2000" i="1" dirty="0">
                <a:latin typeface="Times New Roman" panose="02020603050405020304" pitchFamily="18" charset="0"/>
                <a:cs typeface="Times New Roman" panose="02020603050405020304" pitchFamily="18" charset="0"/>
              </a:rPr>
              <a:t> </a:t>
            </a:r>
            <a:r>
              <a:rPr lang="el-GR" sz="2000" b="1" i="1" dirty="0" err="1">
                <a:latin typeface="Times New Roman" panose="02020603050405020304" pitchFamily="18" charset="0"/>
                <a:cs typeface="Times New Roman" panose="02020603050405020304" pitchFamily="18" charset="0"/>
              </a:rPr>
              <a:t>συνοικῇ</a:t>
            </a:r>
            <a:r>
              <a:rPr lang="el-GR" sz="2000" b="1"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κατὰ</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ταὐτά</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ὁ </a:t>
            </a:r>
            <a:r>
              <a:rPr lang="el-GR" sz="2000" i="1" dirty="0" err="1">
                <a:latin typeface="Times New Roman" panose="02020603050405020304" pitchFamily="18" charset="0"/>
                <a:cs typeface="Times New Roman" panose="02020603050405020304" pitchFamily="18" charset="0"/>
              </a:rPr>
              <a:t>συνοικῶν</a:t>
            </a:r>
            <a:r>
              <a:rPr lang="el-GR" sz="2000" b="1"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τῇ</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ξένῃ</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τῇ</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ἁλούσῃ</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ὀφειλέτω</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χιλίας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δραχμάς</a:t>
            </a:r>
            <a:r>
              <a:rPr lang="el-GR" sz="2000" i="1" dirty="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a:p>
            <a:pPr marL="0" lvl="0" indent="0">
              <a:buNone/>
            </a:pPr>
            <a:r>
              <a:rPr lang="el-GR" sz="2000" b="1" dirty="0" smtClean="0">
                <a:latin typeface="Times New Roman" panose="02020603050405020304" pitchFamily="18" charset="0"/>
                <a:cs typeface="Times New Roman" panose="02020603050405020304" pitchFamily="18" charset="0"/>
              </a:rPr>
              <a:t>2. Η </a:t>
            </a:r>
            <a:r>
              <a:rPr lang="el-GR" sz="2000" b="1" dirty="0">
                <a:latin typeface="Times New Roman" panose="02020603050405020304" pitchFamily="18" charset="0"/>
                <a:cs typeface="Times New Roman" panose="02020603050405020304" pitchFamily="18" charset="0"/>
              </a:rPr>
              <a:t>ζωή της </a:t>
            </a:r>
            <a:r>
              <a:rPr lang="el-GR" sz="2000" b="1" dirty="0" err="1">
                <a:latin typeface="Times New Roman" panose="02020603050405020304" pitchFamily="18" charset="0"/>
                <a:cs typeface="Times New Roman" panose="02020603050405020304" pitchFamily="18" charset="0"/>
              </a:rPr>
              <a:t>Νεαίρας</a:t>
            </a:r>
            <a:r>
              <a:rPr lang="el-GR" sz="2000" b="1" dirty="0">
                <a:latin typeface="Times New Roman" panose="02020603050405020304" pitchFamily="18" charset="0"/>
                <a:cs typeface="Times New Roman" panose="02020603050405020304" pitchFamily="18" charset="0"/>
              </a:rPr>
              <a:t> ως εταίρα – Η σχέση της με τον Στέφανο</a:t>
            </a:r>
            <a:r>
              <a:rPr lang="el-GR" sz="2000" b="1" dirty="0" smtClean="0">
                <a:latin typeface="Times New Roman" panose="02020603050405020304" pitchFamily="18" charset="0"/>
                <a:cs typeface="Times New Roman" panose="02020603050405020304" pitchFamily="18" charset="0"/>
              </a:rPr>
              <a:t>.</a:t>
            </a:r>
          </a:p>
          <a:p>
            <a:pPr marL="0" lvl="0" indent="0">
              <a:buNone/>
            </a:pPr>
            <a:r>
              <a:rPr lang="el-GR" sz="2000" dirty="0" smtClean="0">
                <a:latin typeface="Times New Roman" panose="02020603050405020304" pitchFamily="18" charset="0"/>
                <a:cs typeface="Times New Roman" panose="02020603050405020304" pitchFamily="18" charset="0"/>
              </a:rPr>
              <a:t>59</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33  </a:t>
            </a:r>
            <a:r>
              <a:rPr lang="el-GR" sz="2000" i="1" dirty="0" smtClean="0">
                <a:latin typeface="Times New Roman" panose="02020603050405020304" pitchFamily="18" charset="0"/>
                <a:cs typeface="Times New Roman" panose="02020603050405020304" pitchFamily="18" charset="0"/>
              </a:rPr>
              <a:t>«</a:t>
            </a:r>
            <a:r>
              <a:rPr lang="el-GR" sz="2000" i="1" dirty="0" err="1" smtClean="0">
                <a:latin typeface="Times New Roman" panose="02020603050405020304" pitchFamily="18" charset="0"/>
                <a:cs typeface="Times New Roman" panose="02020603050405020304" pitchFamily="18" charset="0"/>
              </a:rPr>
              <a:t>καὶ</a:t>
            </a:r>
            <a:r>
              <a:rPr lang="el-GR" sz="2000" i="1" dirty="0" smtClean="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ἐπὶ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τὰ</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δεῖπνα</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ἔχων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αὐτὴν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πανταχοῖ</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ἐπορεύετο</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ὅπου</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πίνοι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ἐκώμαζέ</a:t>
            </a:r>
            <a:r>
              <a:rPr lang="el-GR" sz="2000" i="1" dirty="0">
                <a:latin typeface="Times New Roman" panose="02020603050405020304" pitchFamily="18" charset="0"/>
                <a:cs typeface="Times New Roman" panose="02020603050405020304" pitchFamily="18" charset="0"/>
              </a:rPr>
              <a:t> τ᾽ </a:t>
            </a:r>
            <a:r>
              <a:rPr lang="el-GR" sz="2000" i="1" dirty="0" err="1">
                <a:latin typeface="Times New Roman" panose="02020603050405020304" pitchFamily="18" charset="0"/>
                <a:cs typeface="Times New Roman" panose="02020603050405020304" pitchFamily="18" charset="0"/>
              </a:rPr>
              <a:t>ἀεὶ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μετ</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αὐτοῦ</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συνῆν</a:t>
            </a:r>
            <a:r>
              <a:rPr lang="el-GR" sz="2000" i="1" dirty="0">
                <a:latin typeface="Times New Roman" panose="02020603050405020304" pitchFamily="18" charset="0"/>
                <a:cs typeface="Times New Roman" panose="02020603050405020304" pitchFamily="18" charset="0"/>
              </a:rPr>
              <a:t> τ᾽ </a:t>
            </a:r>
            <a:r>
              <a:rPr lang="el-GR" sz="2000" b="1" i="1" dirty="0" err="1">
                <a:latin typeface="Times New Roman" panose="02020603050405020304" pitchFamily="18" charset="0"/>
                <a:cs typeface="Times New Roman" panose="02020603050405020304" pitchFamily="18" charset="0"/>
              </a:rPr>
              <a:t>ἐμφανῶς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ὁπότε</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βουληθείη</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πανταχοῦ</a:t>
            </a:r>
            <a:r>
              <a:rPr lang="el-GR" sz="2000" i="1"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a:p>
            <a:pPr marL="0" lvl="0" indent="0">
              <a:buNone/>
            </a:pPr>
            <a:r>
              <a:rPr lang="el-GR" sz="2000" i="1" dirty="0" smtClean="0">
                <a:latin typeface="Times New Roman" panose="02020603050405020304" pitchFamily="18" charset="0"/>
                <a:cs typeface="Times New Roman" panose="02020603050405020304" pitchFamily="18" charset="0"/>
              </a:rPr>
              <a:t>«</a:t>
            </a:r>
            <a:r>
              <a:rPr lang="en-US"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ἐκεῖ</a:t>
            </a:r>
            <a:r>
              <a:rPr lang="el-GR" sz="2000" i="1" dirty="0">
                <a:latin typeface="Times New Roman" panose="02020603050405020304" pitchFamily="18" charset="0"/>
                <a:cs typeface="Times New Roman" panose="02020603050405020304" pitchFamily="18" charset="0"/>
              </a:rPr>
              <a:t> </a:t>
            </a:r>
            <a:r>
              <a:rPr lang="el-GR" sz="2000" b="1" i="1" dirty="0" err="1">
                <a:latin typeface="Times New Roman" panose="02020603050405020304" pitchFamily="18" charset="0"/>
                <a:cs typeface="Times New Roman" panose="02020603050405020304" pitchFamily="18" charset="0"/>
              </a:rPr>
              <a:t>ἄλλοι</a:t>
            </a:r>
            <a:r>
              <a:rPr lang="el-GR" sz="2000" b="1" i="1" dirty="0">
                <a:latin typeface="Times New Roman" panose="02020603050405020304" pitchFamily="18" charset="0"/>
                <a:cs typeface="Times New Roman" panose="02020603050405020304" pitchFamily="18" charset="0"/>
              </a:rPr>
              <a:t> τε </a:t>
            </a:r>
            <a:r>
              <a:rPr lang="el-GR" sz="2000" b="1" i="1" dirty="0" err="1">
                <a:latin typeface="Times New Roman" panose="02020603050405020304" pitchFamily="18" charset="0"/>
                <a:cs typeface="Times New Roman" panose="02020603050405020304" pitchFamily="18" charset="0"/>
              </a:rPr>
              <a:t>πολλοὶ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συνεγίγνοντο</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αὐτῇ</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μεθυούσῃ</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καθεύδοντος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τοῦ</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Φρυνίωνος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b="1" i="1" dirty="0" err="1">
                <a:latin typeface="Times New Roman" panose="02020603050405020304" pitchFamily="18" charset="0"/>
                <a:cs typeface="Times New Roman" panose="02020603050405020304" pitchFamily="18" charset="0"/>
              </a:rPr>
              <a:t>οἱ</a:t>
            </a:r>
            <a:r>
              <a:rPr lang="el-GR" sz="2000" b="1" i="1" dirty="0">
                <a:latin typeface="Times New Roman" panose="02020603050405020304" pitchFamily="18" charset="0"/>
                <a:cs typeface="Times New Roman" panose="02020603050405020304" pitchFamily="18" charset="0"/>
              </a:rPr>
              <a:t> διάκονοι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οἱ</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Χαβρίου</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τράπεζαν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παραθέμενοι</a:t>
            </a:r>
            <a:r>
              <a:rPr lang="el-GR" sz="2000" i="1"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a:p>
            <a:pPr marL="0" lvl="0" indent="0">
              <a:buNone/>
            </a:pPr>
            <a:r>
              <a:rPr lang="el-GR" sz="2000" i="1" dirty="0" smtClean="0">
                <a:latin typeface="Times New Roman" panose="02020603050405020304" pitchFamily="18" charset="0"/>
                <a:cs typeface="Times New Roman" panose="02020603050405020304" pitchFamily="18" charset="0"/>
              </a:rPr>
              <a:t>«</a:t>
            </a:r>
            <a:r>
              <a:rPr lang="el-GR" sz="2000" i="1" dirty="0">
                <a:latin typeface="Times New Roman" panose="02020603050405020304" pitchFamily="18" charset="0"/>
                <a:cs typeface="Times New Roman" panose="02020603050405020304" pitchFamily="18" charset="0"/>
              </a:rPr>
              <a:t>Τί </a:t>
            </a:r>
            <a:r>
              <a:rPr lang="el-GR" sz="2000" i="1" dirty="0" err="1">
                <a:latin typeface="Times New Roman" panose="02020603050405020304" pitchFamily="18" charset="0"/>
                <a:cs typeface="Times New Roman" panose="02020603050405020304" pitchFamily="18" charset="0"/>
              </a:rPr>
              <a:t>δὲ</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φήσειεν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ἂν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ὑμῶν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ἕκαστος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εἰσιὼν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πρὸς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τὴν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ἑαυτοῦ</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γυναῖκ</a:t>
            </a:r>
            <a:r>
              <a:rPr lang="el-GR" sz="2000" i="1" dirty="0">
                <a:latin typeface="Times New Roman" panose="02020603050405020304" pitchFamily="18" charset="0"/>
                <a:cs typeface="Times New Roman" panose="02020603050405020304" pitchFamily="18" charset="0"/>
              </a:rPr>
              <a:t>᾽ ἢ θυγατέρα ἢ μητέρα, </a:t>
            </a:r>
            <a:r>
              <a:rPr lang="el-GR" sz="2000" i="1" dirty="0" err="1">
                <a:latin typeface="Times New Roman" panose="02020603050405020304" pitchFamily="18" charset="0"/>
                <a:cs typeface="Times New Roman" panose="02020603050405020304" pitchFamily="18" charset="0"/>
              </a:rPr>
              <a:t>ἀποψηφισάμενος</a:t>
            </a:r>
            <a:r>
              <a:rPr lang="el-GR" sz="2000" i="1" dirty="0">
                <a:latin typeface="Times New Roman" panose="02020603050405020304" pitchFamily="18" charset="0"/>
                <a:cs typeface="Times New Roman" panose="02020603050405020304" pitchFamily="18" charset="0"/>
              </a:rPr>
              <a:t> ταύτης, </a:t>
            </a:r>
            <a:r>
              <a:rPr lang="el-GR" sz="2000" i="1" dirty="0" err="1">
                <a:latin typeface="Times New Roman" panose="02020603050405020304" pitchFamily="18" charset="0"/>
                <a:cs typeface="Times New Roman" panose="02020603050405020304" pitchFamily="18" charset="0"/>
              </a:rPr>
              <a:t>ἐπειδὰν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ἔρηται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ὑμᾶς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ποῦ</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ἦτε</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εἴπητε</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ὅτι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ἐδικάζομεν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τῷ</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ἐρήσεται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εὐθύς</a:t>
            </a:r>
            <a:r>
              <a:rPr lang="el-GR" sz="2000" i="1"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a:t>
            </a:r>
            <a:r>
              <a:rPr lang="el-GR" sz="2000" i="1" dirty="0" err="1">
                <a:latin typeface="Times New Roman" panose="02020603050405020304" pitchFamily="18" charset="0"/>
                <a:cs typeface="Times New Roman" panose="02020603050405020304" pitchFamily="18" charset="0"/>
              </a:rPr>
              <a:t>Νεαίρᾳ</a:t>
            </a:r>
            <a:r>
              <a:rPr lang="en-US" sz="2000" i="1" dirty="0">
                <a:latin typeface="Times New Roman" panose="02020603050405020304" pitchFamily="18" charset="0"/>
                <a:cs typeface="Times New Roman" panose="02020603050405020304" pitchFamily="18" charset="0"/>
              </a:rPr>
              <a:t>’</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δῆλον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ὅτι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φήσετε</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οὐ</a:t>
            </a:r>
            <a:r>
              <a:rPr lang="el-GR" sz="2000" i="1" dirty="0">
                <a:latin typeface="Times New Roman" panose="02020603050405020304" pitchFamily="18" charset="0"/>
                <a:cs typeface="Times New Roman" panose="02020603050405020304" pitchFamily="18" charset="0"/>
              </a:rPr>
              <a:t> γάρ</a:t>
            </a:r>
            <a:r>
              <a:rPr lang="el-GR" sz="2000" i="1" dirty="0" smtClean="0">
                <a:latin typeface="Times New Roman" panose="02020603050405020304" pitchFamily="18" charset="0"/>
                <a:cs typeface="Times New Roman" panose="02020603050405020304" pitchFamily="18" charset="0"/>
              </a:rPr>
              <a:t>;)»</a:t>
            </a:r>
          </a:p>
          <a:p>
            <a:pPr algn="just">
              <a:lnSpc>
                <a:spcPct val="107000"/>
              </a:lnSpc>
            </a:pPr>
            <a:r>
              <a:rPr lang="el-GR" sz="2000" b="1" i="1" dirty="0" smtClean="0">
                <a:latin typeface="Times New Roman" panose="02020603050405020304" pitchFamily="18" charset="0"/>
                <a:cs typeface="Times New Roman" panose="02020603050405020304" pitchFamily="18" charset="0"/>
              </a:rPr>
              <a:t>3.</a:t>
            </a:r>
            <a:r>
              <a:rPr lang="el-GR" sz="2000" b="1" dirty="0">
                <a:latin typeface="Times New Roman" panose="02020603050405020304" pitchFamily="18" charset="0"/>
                <a:ea typeface="Calibri" panose="020F0502020204030204" pitchFamily="34" charset="0"/>
                <a:cs typeface="Times New Roman" panose="02020603050405020304" pitchFamily="18" charset="0"/>
              </a:rPr>
              <a:t> Παράνομη πολιτογράφηση παιδιών της </a:t>
            </a:r>
            <a:r>
              <a:rPr lang="el-GR" sz="2000" b="1" dirty="0" err="1">
                <a:latin typeface="Times New Roman" panose="02020603050405020304" pitchFamily="18" charset="0"/>
                <a:ea typeface="Calibri" panose="020F0502020204030204" pitchFamily="34" charset="0"/>
                <a:cs typeface="Times New Roman" panose="02020603050405020304" pitchFamily="18" charset="0"/>
              </a:rPr>
              <a:t>Νεαίρας</a:t>
            </a:r>
            <a:r>
              <a:rPr lang="el-GR" sz="2000" b="1" dirty="0">
                <a:latin typeface="Times New Roman" panose="02020603050405020304" pitchFamily="18" charset="0"/>
                <a:ea typeface="Calibri" panose="020F0502020204030204" pitchFamily="34" charset="0"/>
                <a:cs typeface="Times New Roman" panose="02020603050405020304" pitchFamily="18" charset="0"/>
              </a:rPr>
              <a:t> απ’ τον Στέφανο.</a:t>
            </a:r>
            <a:endParaRPr lang="el-GR" sz="2000" b="1"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buNone/>
            </a:pPr>
            <a:r>
              <a:rPr lang="el-GR" sz="2000" dirty="0" smtClean="0">
                <a:latin typeface="Times New Roman" panose="02020603050405020304" pitchFamily="18" charset="0"/>
                <a:ea typeface="Calibri" panose="020F0502020204030204" pitchFamily="34" charset="0"/>
                <a:cs typeface="Times New Roman" panose="02020603050405020304" pitchFamily="18" charset="0"/>
              </a:rPr>
              <a:t>59</a:t>
            </a:r>
            <a:r>
              <a:rPr lang="el-GR" sz="2000" dirty="0">
                <a:latin typeface="Times New Roman" panose="02020603050405020304" pitchFamily="18" charset="0"/>
                <a:ea typeface="Calibri" panose="020F0502020204030204" pitchFamily="34" charset="0"/>
                <a:cs typeface="Times New Roman" panose="02020603050405020304" pitchFamily="18" charset="0"/>
              </a:rPr>
              <a:t>, 38</a:t>
            </a:r>
            <a:r>
              <a:rPr lang="el-GR" sz="2000" dirty="0">
                <a:latin typeface="Calibri" panose="020F0502020204030204" pitchFamily="34" charset="0"/>
                <a:ea typeface="Calibri" panose="020F0502020204030204" pitchFamily="34" charset="0"/>
                <a:cs typeface="Times New Roman" panose="02020603050405020304" pitchFamily="18" charset="0"/>
              </a:rPr>
              <a:t> </a:t>
            </a:r>
            <a:r>
              <a:rPr lang="el-GR" sz="2000" i="1" dirty="0">
                <a:latin typeface="Times New Roman" panose="02020603050405020304" pitchFamily="18" charset="0"/>
                <a:ea typeface="Calibri" panose="020F0502020204030204" pitchFamily="34" charset="0"/>
                <a:cs typeface="Times New Roman" panose="02020603050405020304" pitchFamily="18" charset="0"/>
              </a:rPr>
              <a:t>«</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Ἐπάρας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δὲ</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αὐτὴν</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οὗτος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ἐν</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τοῖς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Μεγάροις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τῷ</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λόγῳ</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καὶ</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φυσήσας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ὡς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κλαύσοιτο</a:t>
            </a:r>
            <a:r>
              <a:rPr lang="el-GR" sz="2000" i="1" dirty="0">
                <a:latin typeface="Times New Roman" panose="02020603050405020304" pitchFamily="18" charset="0"/>
                <a:ea typeface="Calibri" panose="020F0502020204030204" pitchFamily="34" charset="0"/>
                <a:cs typeface="Times New Roman" panose="02020603050405020304" pitchFamily="18" charset="0"/>
              </a:rPr>
              <a:t> ὁ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Φρυνίων</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εἰ</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ἅψοιτο</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αὐτῆς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αὐτὸς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δὲ</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γυναῖκα</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αὐτὴν</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ἕξων</a:t>
            </a:r>
            <a:r>
              <a:rPr lang="el-GR" sz="2000" i="1" dirty="0">
                <a:latin typeface="Times New Roman" panose="02020603050405020304" pitchFamily="18" charset="0"/>
                <a:ea typeface="Calibri" panose="020F0502020204030204" pitchFamily="34" charset="0"/>
                <a:cs typeface="Times New Roman" panose="02020603050405020304" pitchFamily="18" charset="0"/>
              </a:rPr>
              <a:t>, τούς τε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παῖδας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τοὺς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ὄντας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αὐτῇ</a:t>
            </a:r>
            <a:r>
              <a:rPr lang="el-GR" sz="2000" i="1" dirty="0">
                <a:latin typeface="Times New Roman" panose="02020603050405020304" pitchFamily="18" charset="0"/>
                <a:ea typeface="Calibri" panose="020F0502020204030204" pitchFamily="34" charset="0"/>
                <a:cs typeface="Times New Roman" panose="02020603050405020304" pitchFamily="18" charset="0"/>
              </a:rPr>
              <a:t> τότε </a:t>
            </a:r>
            <a:r>
              <a:rPr lang="el-GR" sz="2000" b="1" i="1" dirty="0" err="1">
                <a:latin typeface="Times New Roman" panose="02020603050405020304" pitchFamily="18" charset="0"/>
                <a:ea typeface="Calibri" panose="020F0502020204030204" pitchFamily="34" charset="0"/>
                <a:cs typeface="Times New Roman" panose="02020603050405020304" pitchFamily="18" charset="0"/>
              </a:rPr>
              <a:t>εἰσάξων</a:t>
            </a:r>
            <a:r>
              <a:rPr lang="el-GR" sz="2000" b="1" i="1" dirty="0">
                <a:latin typeface="Times New Roman" panose="02020603050405020304" pitchFamily="18" charset="0"/>
                <a:ea typeface="Calibri" panose="020F0502020204030204" pitchFamily="34" charset="0"/>
                <a:cs typeface="Times New Roman" panose="02020603050405020304" pitchFamily="18" charset="0"/>
              </a:rPr>
              <a:t> </a:t>
            </a:r>
            <a:r>
              <a:rPr lang="el-GR" sz="2000" b="1" i="1" dirty="0" err="1">
                <a:latin typeface="Times New Roman" panose="02020603050405020304" pitchFamily="18" charset="0"/>
                <a:ea typeface="Calibri" panose="020F0502020204030204" pitchFamily="34" charset="0"/>
                <a:cs typeface="Times New Roman" panose="02020603050405020304" pitchFamily="18" charset="0"/>
              </a:rPr>
              <a:t>εἰς</a:t>
            </a:r>
            <a:r>
              <a:rPr lang="el-GR" sz="2000" b="1" i="1" dirty="0">
                <a:latin typeface="Times New Roman" panose="02020603050405020304" pitchFamily="18" charset="0"/>
                <a:ea typeface="Calibri" panose="020F0502020204030204" pitchFamily="34" charset="0"/>
                <a:cs typeface="Times New Roman" panose="02020603050405020304" pitchFamily="18" charset="0"/>
              </a:rPr>
              <a:t> </a:t>
            </a:r>
            <a:r>
              <a:rPr lang="el-GR" sz="2000" b="1" i="1" dirty="0" err="1">
                <a:latin typeface="Times New Roman" panose="02020603050405020304" pitchFamily="18" charset="0"/>
                <a:ea typeface="Calibri" panose="020F0502020204030204" pitchFamily="34" charset="0"/>
                <a:cs typeface="Times New Roman" panose="02020603050405020304" pitchFamily="18" charset="0"/>
              </a:rPr>
              <a:t>τοὺς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b="1" i="1" dirty="0" err="1">
                <a:latin typeface="Times New Roman" panose="02020603050405020304" pitchFamily="18" charset="0"/>
                <a:ea typeface="Calibri" panose="020F0502020204030204" pitchFamily="34" charset="0"/>
                <a:cs typeface="Times New Roman" panose="02020603050405020304" pitchFamily="18" charset="0"/>
              </a:rPr>
              <a:t>φράτερας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ὡς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αὑτοῦ</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ὄντας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καὶ</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πολίτας</a:t>
            </a:r>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i="1" dirty="0" err="1">
                <a:latin typeface="Times New Roman" panose="02020603050405020304" pitchFamily="18" charset="0"/>
                <a:ea typeface="Calibri" panose="020F0502020204030204" pitchFamily="34" charset="0"/>
                <a:cs typeface="Times New Roman" panose="02020603050405020304" pitchFamily="18" charset="0"/>
              </a:rPr>
              <a:t>ποιήσων</a:t>
            </a:r>
            <a:r>
              <a:rPr lang="el-GR" sz="2000" i="1" dirty="0">
                <a:latin typeface="Times New Roman" panose="02020603050405020304" pitchFamily="18" charset="0"/>
                <a:ea typeface="Calibri" panose="020F0502020204030204" pitchFamily="34" charset="0"/>
                <a:cs typeface="Times New Roman" panose="02020603050405020304" pitchFamily="18" charset="0"/>
              </a:rPr>
              <a:t>.»</a:t>
            </a: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marL="0" lvl="0" indent="0">
              <a:buNone/>
            </a:pP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373528208"/>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042" y="81023"/>
            <a:ext cx="8911687" cy="45719"/>
          </a:xfrm>
        </p:spPr>
        <p:txBody>
          <a:bodyPr>
            <a:normAutofit fontScale="90000"/>
          </a:bodyPr>
          <a:lstStyle/>
          <a:p>
            <a:r>
              <a:rPr lang="el-GR" dirty="0" smtClean="0"/>
              <a:t>.</a:t>
            </a:r>
            <a:br>
              <a:rPr lang="el-GR" dirty="0" smtClean="0"/>
            </a:br>
            <a:endParaRPr lang="el-GR" dirty="0"/>
          </a:p>
        </p:txBody>
      </p:sp>
      <p:sp>
        <p:nvSpPr>
          <p:cNvPr id="3" name="Content Placeholder 2"/>
          <p:cNvSpPr>
            <a:spLocks noGrp="1"/>
          </p:cNvSpPr>
          <p:nvPr>
            <p:ph idx="1"/>
          </p:nvPr>
        </p:nvSpPr>
        <p:spPr>
          <a:xfrm>
            <a:off x="1260764" y="678873"/>
            <a:ext cx="10719033" cy="6061561"/>
          </a:xfrm>
        </p:spPr>
        <p:txBody>
          <a:bodyPr>
            <a:normAutofit/>
          </a:bodyPr>
          <a:lstStyle/>
          <a:p>
            <a:pPr marL="0" indent="0" algn="just">
              <a:lnSpc>
                <a:spcPct val="107000"/>
              </a:lnSpc>
              <a:buNone/>
            </a:pPr>
            <a:r>
              <a:rPr lang="el-GR" b="1" dirty="0" smtClean="0">
                <a:latin typeface="Times New Roman" panose="02020603050405020304" pitchFamily="18" charset="0"/>
                <a:ea typeface="Calibri" panose="020F0502020204030204" pitchFamily="34" charset="0"/>
                <a:cs typeface="Times New Roman" panose="02020603050405020304" pitchFamily="18" charset="0"/>
              </a:rPr>
              <a:t>4.Γ</a:t>
            </a:r>
            <a:r>
              <a:rPr lang="el-GR" sz="2400" b="1" dirty="0" smtClean="0">
                <a:latin typeface="Times New Roman" panose="02020603050405020304" pitchFamily="18" charset="0"/>
                <a:ea typeface="Calibri" panose="020F0502020204030204" pitchFamily="34" charset="0"/>
                <a:cs typeface="Times New Roman" panose="02020603050405020304" pitchFamily="18" charset="0"/>
              </a:rPr>
              <a:t>άμος </a:t>
            </a:r>
            <a:r>
              <a:rPr lang="el-GR" sz="2400" b="1" dirty="0">
                <a:latin typeface="Times New Roman" panose="02020603050405020304" pitchFamily="18" charset="0"/>
                <a:ea typeface="Calibri" panose="020F0502020204030204" pitchFamily="34" charset="0"/>
                <a:cs typeface="Times New Roman" panose="02020603050405020304" pitchFamily="18" charset="0"/>
              </a:rPr>
              <a:t>Φανούς με </a:t>
            </a:r>
            <a:r>
              <a:rPr lang="el-GR" sz="2400" b="1" dirty="0" err="1">
                <a:latin typeface="Times New Roman" panose="02020603050405020304" pitchFamily="18" charset="0"/>
                <a:ea typeface="Calibri" panose="020F0502020204030204" pitchFamily="34" charset="0"/>
                <a:cs typeface="Times New Roman" panose="02020603050405020304" pitchFamily="18" charset="0"/>
              </a:rPr>
              <a:t>Φράστορα</a:t>
            </a:r>
            <a:r>
              <a:rPr lang="el-GR" sz="2400" b="1" dirty="0">
                <a:latin typeface="Times New Roman" panose="02020603050405020304" pitchFamily="18" charset="0"/>
                <a:ea typeface="Calibri" panose="020F0502020204030204" pitchFamily="34" charset="0"/>
                <a:cs typeface="Times New Roman" panose="02020603050405020304" pitchFamily="18" charset="0"/>
              </a:rPr>
              <a:t>-χωρισμός λόγω ξενικής καταγωγής</a:t>
            </a:r>
          </a:p>
          <a:p>
            <a:pPr marL="0" indent="0" algn="just">
              <a:lnSpc>
                <a:spcPct val="107000"/>
              </a:lnSpc>
              <a:buNone/>
            </a:pPr>
            <a:r>
              <a:rPr lang="el-GR" sz="2400" dirty="0" smtClean="0">
                <a:latin typeface="Times New Roman" panose="02020603050405020304" pitchFamily="18" charset="0"/>
                <a:ea typeface="Calibri" panose="020F0502020204030204" pitchFamily="34" charset="0"/>
                <a:cs typeface="Times New Roman" panose="02020603050405020304" pitchFamily="18" charset="0"/>
              </a:rPr>
              <a:t>59</a:t>
            </a:r>
            <a:r>
              <a:rPr lang="el-GR" sz="2400" dirty="0">
                <a:latin typeface="Times New Roman" panose="02020603050405020304" pitchFamily="18" charset="0"/>
                <a:ea typeface="Calibri" panose="020F0502020204030204" pitchFamily="34" charset="0"/>
                <a:cs typeface="Times New Roman" panose="02020603050405020304" pitchFamily="18" charset="0"/>
              </a:rPr>
              <a:t>, </a:t>
            </a:r>
            <a:r>
              <a:rPr lang="el-GR" sz="2400" dirty="0" smtClean="0">
                <a:latin typeface="Times New Roman" panose="02020603050405020304" pitchFamily="18" charset="0"/>
                <a:ea typeface="Calibri" panose="020F0502020204030204" pitchFamily="34" charset="0"/>
                <a:cs typeface="Times New Roman" panose="02020603050405020304" pitchFamily="18" charset="0"/>
              </a:rPr>
              <a:t>52 </a:t>
            </a:r>
            <a:r>
              <a:rPr lang="el-GR" sz="2400" i="1" dirty="0" smtClean="0">
                <a:latin typeface="Times New Roman" panose="02020603050405020304" pitchFamily="18" charset="0"/>
                <a:ea typeface="Calibri" panose="020F0502020204030204" pitchFamily="34" charset="0"/>
                <a:cs typeface="Times New Roman" panose="02020603050405020304" pitchFamily="18" charset="0"/>
              </a:rPr>
              <a:t>«γράφεται </a:t>
            </a:r>
            <a:r>
              <a:rPr lang="el-GR" sz="2400" i="1" dirty="0">
                <a:latin typeface="Times New Roman" panose="02020603050405020304" pitchFamily="18" charset="0"/>
                <a:ea typeface="Calibri" panose="020F0502020204030204" pitchFamily="34" charset="0"/>
                <a:cs typeface="Times New Roman" panose="02020603050405020304" pitchFamily="18" charset="0"/>
              </a:rPr>
              <a:t>ὁ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Φράστωρ</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Στέφανον</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τουτονὶ</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γραφὴν</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πρὸς</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τοὺς</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θεσμοθέτας</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Ἀθηναίῳ</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ὄντι</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a:latin typeface="Times New Roman" panose="02020603050405020304" pitchFamily="18" charset="0"/>
                <a:ea typeface="Calibri" panose="020F0502020204030204" pitchFamily="34" charset="0"/>
                <a:cs typeface="Times New Roman" panose="02020603050405020304" pitchFamily="18" charset="0"/>
              </a:rPr>
              <a:t>ξένης θυγατέρα </a:t>
            </a:r>
            <a:r>
              <a:rPr lang="el-GR" sz="2400" b="1" i="1" dirty="0" err="1">
                <a:latin typeface="Times New Roman" panose="02020603050405020304" pitchFamily="18" charset="0"/>
                <a:ea typeface="Calibri" panose="020F0502020204030204" pitchFamily="34" charset="0"/>
                <a:cs typeface="Times New Roman" panose="02020603050405020304" pitchFamily="18" charset="0"/>
              </a:rPr>
              <a:t>αὐτῷ</a:t>
            </a:r>
            <a:r>
              <a:rPr lang="el-GR" sz="2400" b="1" i="1" dirty="0">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latin typeface="Times New Roman" panose="02020603050405020304" pitchFamily="18" charset="0"/>
                <a:ea typeface="Calibri" panose="020F0502020204030204" pitchFamily="34" charset="0"/>
                <a:cs typeface="Times New Roman" panose="02020603050405020304" pitchFamily="18" charset="0"/>
              </a:rPr>
              <a:t>ἐγγυῆσαι</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ὡς</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αὑτῷ</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προσήκουσαν</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κατὰ</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τὸν</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νόμον</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latin typeface="Times New Roman" panose="02020603050405020304" pitchFamily="18" charset="0"/>
                <a:ea typeface="Calibri" panose="020F0502020204030204" pitchFamily="34" charset="0"/>
                <a:cs typeface="Times New Roman" panose="02020603050405020304" pitchFamily="18" charset="0"/>
              </a:rPr>
              <a:t>τουτονί</a:t>
            </a:r>
            <a:r>
              <a:rPr lang="el-GR" sz="2400" i="1" dirty="0">
                <a:latin typeface="Times New Roman" panose="02020603050405020304" pitchFamily="18" charset="0"/>
                <a:ea typeface="Calibri" panose="020F0502020204030204" pitchFamily="34" charset="0"/>
                <a:cs typeface="Times New Roman" panose="02020603050405020304" pitchFamily="18" charset="0"/>
              </a:rPr>
              <a:t>.»</a:t>
            </a:r>
            <a:endParaRPr lang="el-GR" sz="24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el-GR" sz="2400" b="1" dirty="0" smtClean="0">
                <a:latin typeface="Times New Roman" panose="02020603050405020304" pitchFamily="18" charset="0"/>
                <a:ea typeface="Calibri" panose="020F0502020204030204" pitchFamily="34" charset="0"/>
                <a:cs typeface="Times New Roman" panose="02020603050405020304" pitchFamily="18" charset="0"/>
              </a:rPr>
              <a:t>5. </a:t>
            </a:r>
            <a:r>
              <a:rPr lang="el-GR" sz="2400" b="1" dirty="0">
                <a:latin typeface="Times New Roman" panose="02020603050405020304" pitchFamily="18" charset="0"/>
                <a:ea typeface="Calibri" panose="020F0502020204030204" pitchFamily="34" charset="0"/>
                <a:cs typeface="Times New Roman" panose="02020603050405020304" pitchFamily="18" charset="0"/>
              </a:rPr>
              <a:t>Εκβιασμός </a:t>
            </a:r>
            <a:r>
              <a:rPr lang="el-GR" sz="2400" b="1" dirty="0" err="1">
                <a:latin typeface="Times New Roman" panose="02020603050405020304" pitchFamily="18" charset="0"/>
                <a:ea typeface="Calibri" panose="020F0502020204030204" pitchFamily="34" charset="0"/>
                <a:cs typeface="Times New Roman" panose="02020603050405020304" pitchFamily="18" charset="0"/>
              </a:rPr>
              <a:t>Επαίνετου</a:t>
            </a:r>
            <a:r>
              <a:rPr lang="el-GR" sz="2400" b="1" dirty="0">
                <a:latin typeface="Times New Roman" panose="02020603050405020304" pitchFamily="18" charset="0"/>
                <a:ea typeface="Calibri" panose="020F0502020204030204" pitchFamily="34" charset="0"/>
                <a:cs typeface="Times New Roman" panose="02020603050405020304" pitchFamily="18" charset="0"/>
              </a:rPr>
              <a:t> από Στέφανο – Μοιχεία</a:t>
            </a:r>
          </a:p>
          <a:p>
            <a:pPr marL="0" indent="0" algn="just">
              <a:lnSpc>
                <a:spcPct val="107000"/>
              </a:lnSpc>
              <a:buNone/>
            </a:pPr>
            <a:r>
              <a:rPr lang="el-GR" sz="2400" dirty="0" smtClean="0">
                <a:latin typeface="Times New Roman" panose="02020603050405020304" pitchFamily="18" charset="0"/>
                <a:ea typeface="Calibri" panose="020F0502020204030204" pitchFamily="34" charset="0"/>
                <a:cs typeface="Times New Roman" panose="02020603050405020304" pitchFamily="18" charset="0"/>
              </a:rPr>
              <a:t>59</a:t>
            </a:r>
            <a:r>
              <a:rPr lang="el-GR" sz="2400" dirty="0">
                <a:latin typeface="Times New Roman" panose="02020603050405020304" pitchFamily="18" charset="0"/>
                <a:ea typeface="Calibri" panose="020F0502020204030204" pitchFamily="34" charset="0"/>
                <a:cs typeface="Times New Roman" panose="02020603050405020304" pitchFamily="18" charset="0"/>
              </a:rPr>
              <a:t>, </a:t>
            </a:r>
            <a:r>
              <a:rPr lang="el-GR" sz="2400" dirty="0" smtClean="0">
                <a:latin typeface="Times New Roman" panose="02020603050405020304" pitchFamily="18" charset="0"/>
                <a:ea typeface="Calibri" panose="020F0502020204030204" pitchFamily="34" charset="0"/>
                <a:cs typeface="Times New Roman" panose="02020603050405020304" pitchFamily="18" charset="0"/>
              </a:rPr>
              <a:t>64 </a:t>
            </a:r>
            <a:r>
              <a:rPr lang="el-GR" sz="2400" i="1" dirty="0" smtClean="0">
                <a:solidFill>
                  <a:srgbClr val="252525"/>
                </a:solidFill>
                <a:latin typeface="Times New Roman" panose="02020603050405020304" pitchFamily="18" charset="0"/>
                <a:ea typeface="Calibri" panose="020F0502020204030204" pitchFamily="34" charset="0"/>
                <a:cs typeface="Times New Roman" panose="02020603050405020304" pitchFamily="18" charset="0"/>
              </a:rPr>
              <a:t>«</a:t>
            </a:r>
            <a:r>
              <a:rPr lang="el-GR" sz="2400" i="1" dirty="0" err="1" smtClean="0">
                <a:solidFill>
                  <a:srgbClr val="252525"/>
                </a:solidFill>
                <a:latin typeface="Times New Roman" panose="02020603050405020304" pitchFamily="18" charset="0"/>
                <a:ea typeface="Calibri" panose="020F0502020204030204" pitchFamily="34" charset="0"/>
                <a:cs typeface="Times New Roman" panose="02020603050405020304" pitchFamily="18" charset="0"/>
              </a:rPr>
              <a:t>σκέψασθε</a:t>
            </a:r>
            <a:r>
              <a:rPr lang="el-GR" sz="2400" i="1" dirty="0" smtClean="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δὲ</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καὶ</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τὴν</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αἰσχροκερδίαν</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τὴν</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Στεφάνου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τουτουὶ</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καὶ</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τὴν</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πονηρίαν</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a:t>
            </a:r>
            <a:endParaRPr lang="el-GR" sz="24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el-GR" sz="2400" dirty="0" smtClean="0">
                <a:latin typeface="Times New Roman" panose="02020603050405020304" pitchFamily="18" charset="0"/>
                <a:ea typeface="Calibri" panose="020F0502020204030204" pitchFamily="34" charset="0"/>
                <a:cs typeface="Times New Roman" panose="02020603050405020304" pitchFamily="18" charset="0"/>
              </a:rPr>
              <a:t>«</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τόν</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τε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νόμον</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ἐπὶ</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τούτοις παρεχόμενος,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ὃς</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οὐκ</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ἐᾷ</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ἐπὶ</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ταύτῃσι</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μοιχὸν</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λαβεῖν</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ὁπόσαι</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ἂν</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ἐπ</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ἐργαστηρίου</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καθῶνται</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ἢ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πωλῶνται</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ἀποπεφασμένως</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ἐργαστήριον</a:t>
            </a:r>
            <a:r>
              <a:rPr lang="el-GR" sz="2400" b="1"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φάσκων</a:t>
            </a:r>
            <a:r>
              <a:rPr lang="el-GR" sz="2400" b="1"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καὶ</a:t>
            </a:r>
            <a:r>
              <a:rPr lang="el-GR" sz="2400" b="1"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τοῦτο</a:t>
            </a:r>
            <a:r>
              <a:rPr lang="el-GR" sz="2400" b="1"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εἶναι</a:t>
            </a:r>
            <a:r>
              <a:rPr lang="el-GR" sz="2400" b="1"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τὴν</a:t>
            </a:r>
            <a:r>
              <a:rPr lang="el-GR" sz="2400" b="1"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Στεφάνου </a:t>
            </a:r>
            <a:r>
              <a:rPr lang="el-GR" sz="2400" b="1"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οἰκίαν</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καὶ</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τὴν</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ἐργασίαν</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ταύτην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εἶναι</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καὶ</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ἀπὸ</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τούτων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αὐτοὺς</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4B4F56"/>
                </a:solidFill>
                <a:latin typeface="Times New Roman" panose="02020603050405020304" pitchFamily="18" charset="0"/>
                <a:ea typeface="Calibri" panose="020F0502020204030204" pitchFamily="34" charset="0"/>
                <a:cs typeface="Times New Roman" panose="02020603050405020304" pitchFamily="18" charset="0"/>
              </a:rPr>
              <a:t>εὐπορεῖν</a:t>
            </a:r>
            <a:r>
              <a:rPr lang="el-GR" sz="2400" i="1" dirty="0">
                <a:solidFill>
                  <a:srgbClr val="4B4F56"/>
                </a:solidFill>
                <a:latin typeface="Times New Roman" panose="02020603050405020304" pitchFamily="18" charset="0"/>
                <a:ea typeface="Calibri" panose="020F0502020204030204" pitchFamily="34" charset="0"/>
                <a:cs typeface="Times New Roman" panose="02020603050405020304" pitchFamily="18" charset="0"/>
              </a:rPr>
              <a:t> μάλιστα».</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endParaRPr lang="el-GR" sz="24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el-GR" sz="2400" b="1" dirty="0" smtClean="0">
                <a:latin typeface="Times New Roman" panose="02020603050405020304" pitchFamily="18" charset="0"/>
                <a:ea typeface="Calibri" panose="020F0502020204030204" pitchFamily="34" charset="0"/>
                <a:cs typeface="Times New Roman" panose="02020603050405020304" pitchFamily="18" charset="0"/>
              </a:rPr>
              <a:t>6. </a:t>
            </a:r>
            <a:r>
              <a:rPr lang="el-GR" sz="2400" b="1" dirty="0">
                <a:latin typeface="Times New Roman" panose="02020603050405020304" pitchFamily="18" charset="0"/>
                <a:ea typeface="Calibri" panose="020F0502020204030204" pitchFamily="34" charset="0"/>
                <a:cs typeface="Times New Roman" panose="02020603050405020304" pitchFamily="18" charset="0"/>
              </a:rPr>
              <a:t>Γάμος Φανούς με </a:t>
            </a:r>
            <a:r>
              <a:rPr lang="el-GR" sz="2400" b="1" dirty="0" err="1">
                <a:latin typeface="Times New Roman" panose="02020603050405020304" pitchFamily="18" charset="0"/>
                <a:ea typeface="Calibri" panose="020F0502020204030204" pitchFamily="34" charset="0"/>
                <a:cs typeface="Times New Roman" panose="02020603050405020304" pitchFamily="18" charset="0"/>
              </a:rPr>
              <a:t>Θεογένη</a:t>
            </a:r>
            <a:r>
              <a:rPr lang="el-GR" sz="2400" b="1" dirty="0">
                <a:latin typeface="Times New Roman" panose="02020603050405020304" pitchFamily="18" charset="0"/>
                <a:ea typeface="Calibri" panose="020F0502020204030204" pitchFamily="34" charset="0"/>
                <a:cs typeface="Times New Roman" panose="02020603050405020304" pitchFamily="18" charset="0"/>
              </a:rPr>
              <a:t>-Περιφρόνηση νόμων και ασέβεια προς τους </a:t>
            </a:r>
            <a:r>
              <a:rPr lang="el-GR" sz="2400" b="1" dirty="0" smtClean="0">
                <a:latin typeface="Times New Roman" panose="02020603050405020304" pitchFamily="18" charset="0"/>
                <a:ea typeface="Calibri" panose="020F0502020204030204" pitchFamily="34" charset="0"/>
                <a:cs typeface="Times New Roman" panose="02020603050405020304" pitchFamily="18" charset="0"/>
              </a:rPr>
              <a:t>θεούς</a:t>
            </a:r>
          </a:p>
          <a:p>
            <a:pPr marL="0" indent="0" algn="just">
              <a:lnSpc>
                <a:spcPct val="107000"/>
              </a:lnSpc>
              <a:buNone/>
            </a:pPr>
            <a:r>
              <a:rPr lang="el-GR"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l-GR" sz="2400" i="1" dirty="0" smtClean="0">
                <a:solidFill>
                  <a:srgbClr val="252525"/>
                </a:solidFill>
                <a:latin typeface="Times New Roman" panose="02020603050405020304" pitchFamily="18" charset="0"/>
                <a:ea typeface="Calibri" panose="020F0502020204030204" pitchFamily="34" charset="0"/>
                <a:cs typeface="Times New Roman" panose="02020603050405020304" pitchFamily="18" charset="0"/>
              </a:rPr>
              <a:t>«</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δίδωσι</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τὴν</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ἄνθρωπον</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ταύτην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γυναῖκα</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τὴν</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τῆς</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Νεαίρας</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θυγατέρα,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καὶ</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ἐγγυᾷ</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Στέφανος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οὑτοσὶ</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ὡς</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αὑτοῦ</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θυγατέρα </a:t>
            </a:r>
            <a:r>
              <a:rPr lang="el-GR" sz="2400"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οὖσαν</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οὕτω</a:t>
            </a:r>
            <a:r>
              <a:rPr lang="el-GR" sz="2400" b="1"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πολὺ</a:t>
            </a:r>
            <a:r>
              <a:rPr lang="el-GR" sz="2400" b="1"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τῶν</a:t>
            </a:r>
            <a:r>
              <a:rPr lang="el-GR" sz="2400" b="1"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νόμων </a:t>
            </a:r>
            <a:r>
              <a:rPr lang="el-GR" sz="2400" b="1"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καὶ</a:t>
            </a:r>
            <a:r>
              <a:rPr lang="el-GR" sz="2400" b="1"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ὑμῶν</a:t>
            </a:r>
            <a:r>
              <a:rPr lang="el-GR" sz="2400" b="1"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 </a:t>
            </a:r>
            <a:r>
              <a:rPr lang="el-GR" sz="2400" b="1" i="1" dirty="0" err="1">
                <a:solidFill>
                  <a:srgbClr val="252525"/>
                </a:solidFill>
                <a:latin typeface="Times New Roman" panose="02020603050405020304" pitchFamily="18" charset="0"/>
                <a:ea typeface="Calibri" panose="020F0502020204030204" pitchFamily="34" charset="0"/>
                <a:cs typeface="Times New Roman" panose="02020603050405020304" pitchFamily="18" charset="0"/>
              </a:rPr>
              <a:t>κατεφρόνησεν</a:t>
            </a:r>
            <a:r>
              <a:rPr lang="el-GR" sz="2400" i="1" dirty="0">
                <a:solidFill>
                  <a:srgbClr val="252525"/>
                </a:solidFill>
                <a:latin typeface="Times New Roman" panose="02020603050405020304" pitchFamily="18" charset="0"/>
                <a:ea typeface="Calibri" panose="020F0502020204030204" pitchFamily="34" charset="0"/>
                <a:cs typeface="Times New Roman" panose="02020603050405020304" pitchFamily="18" charset="0"/>
              </a:rPr>
              <a:t>.»</a:t>
            </a:r>
            <a:endParaRPr lang="el-GR" sz="2400" dirty="0">
              <a:latin typeface="Times New Roman" panose="02020603050405020304" pitchFamily="18" charset="0"/>
              <a:ea typeface="Calibri" panose="020F0502020204030204" pitchFamily="34"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20783236"/>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3920" y="0"/>
            <a:ext cx="8911687" cy="1280890"/>
          </a:xfrm>
        </p:spPr>
        <p:txBody>
          <a:bodyPr/>
          <a:lstStyle/>
          <a:p>
            <a:r>
              <a:rPr lang="el-GR" dirty="0" smtClean="0"/>
              <a:t>Στοιχεία του λόγου αναφορικά με το αττικό δίκαιο </a:t>
            </a:r>
            <a:endParaRPr lang="el-GR" dirty="0"/>
          </a:p>
        </p:txBody>
      </p:sp>
      <p:sp>
        <p:nvSpPr>
          <p:cNvPr id="3" name="Content Placeholder 2"/>
          <p:cNvSpPr>
            <a:spLocks noGrp="1"/>
          </p:cNvSpPr>
          <p:nvPr>
            <p:ph idx="1"/>
          </p:nvPr>
        </p:nvSpPr>
        <p:spPr>
          <a:xfrm>
            <a:off x="1254034" y="1110343"/>
            <a:ext cx="10250578" cy="5747657"/>
          </a:xfrm>
        </p:spPr>
        <p:txBody>
          <a:bodyPr>
            <a:normAutofit fontScale="92500" lnSpcReduction="20000"/>
          </a:bodyPr>
          <a:lstStyle/>
          <a:p>
            <a:pPr marL="0" indent="0">
              <a:buNone/>
            </a:pPr>
            <a:r>
              <a:rPr lang="el-GR" sz="2000" b="1" dirty="0" smtClean="0">
                <a:solidFill>
                  <a:schemeClr val="tx1"/>
                </a:solidFill>
                <a:latin typeface="Times New Roman" panose="02020603050405020304" pitchFamily="18" charset="0"/>
                <a:cs typeface="Times New Roman" panose="02020603050405020304" pitchFamily="18" charset="0"/>
              </a:rPr>
              <a:t>Α.Η ζωή της Αθηναίας και ο γάμος</a:t>
            </a:r>
          </a:p>
          <a:p>
            <a:pPr marL="0" indent="0">
              <a:buNone/>
            </a:pPr>
            <a:r>
              <a:rPr lang="el-GR" sz="2000" dirty="0" smtClean="0">
                <a:latin typeface="Times New Roman" panose="02020603050405020304" pitchFamily="18" charset="0"/>
                <a:cs typeface="Times New Roman" panose="02020603050405020304" pitchFamily="18" charset="0"/>
              </a:rPr>
              <a:t>Στην </a:t>
            </a:r>
            <a:r>
              <a:rPr lang="el-GR" sz="2000" dirty="0">
                <a:latin typeface="Times New Roman" panose="02020603050405020304" pitchFamily="18" charset="0"/>
                <a:cs typeface="Times New Roman" panose="02020603050405020304" pitchFamily="18" charset="0"/>
              </a:rPr>
              <a:t>δεύτερη </a:t>
            </a:r>
            <a:r>
              <a:rPr lang="el-GR" sz="2000" dirty="0" smtClean="0">
                <a:latin typeface="Times New Roman" panose="02020603050405020304" pitchFamily="18" charset="0"/>
                <a:cs typeface="Times New Roman" panose="02020603050405020304" pitchFamily="18" charset="0"/>
              </a:rPr>
              <a:t> παράγραφο</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 αναφέρεται </a:t>
            </a:r>
            <a:r>
              <a:rPr lang="el-GR" sz="2000" dirty="0">
                <a:latin typeface="Times New Roman" panose="02020603050405020304" pitchFamily="18" charset="0"/>
                <a:cs typeface="Times New Roman" panose="02020603050405020304" pitchFamily="18" charset="0"/>
              </a:rPr>
              <a:t>ο πατέρας της </a:t>
            </a:r>
            <a:r>
              <a:rPr lang="el-GR" sz="2000" dirty="0" smtClean="0">
                <a:latin typeface="Times New Roman" panose="02020603050405020304" pitchFamily="18" charset="0"/>
                <a:cs typeface="Times New Roman" panose="02020603050405020304" pitchFamily="18" charset="0"/>
              </a:rPr>
              <a:t>νύφης «ως </a:t>
            </a:r>
            <a:r>
              <a:rPr lang="el-GR" sz="2000" dirty="0">
                <a:latin typeface="Times New Roman" panose="02020603050405020304" pitchFamily="18" charset="0"/>
                <a:cs typeface="Times New Roman" panose="02020603050405020304" pitchFamily="18" charset="0"/>
              </a:rPr>
              <a:t>το υποκείμενο που </a:t>
            </a:r>
            <a:r>
              <a:rPr lang="el-GR" sz="2000" dirty="0" smtClean="0">
                <a:latin typeface="Times New Roman" panose="02020603050405020304" pitchFamily="18" charset="0"/>
                <a:cs typeface="Times New Roman" panose="02020603050405020304" pitchFamily="18" charset="0"/>
              </a:rPr>
              <a:t>δρα»   δίνοντας σε </a:t>
            </a:r>
            <a:r>
              <a:rPr lang="el-GR" sz="2000" dirty="0">
                <a:latin typeface="Times New Roman" panose="02020603050405020304" pitchFamily="18" charset="0"/>
                <a:cs typeface="Times New Roman" panose="02020603050405020304" pitchFamily="18" charset="0"/>
              </a:rPr>
              <a:t>γάμο την κόρη του (εδώ πρόκειται για την αδερφή του </a:t>
            </a:r>
            <a:r>
              <a:rPr lang="el-GR" sz="2000" dirty="0" err="1">
                <a:latin typeface="Times New Roman" panose="02020603050405020304" pitchFamily="18" charset="0"/>
                <a:cs typeface="Times New Roman" panose="02020603050405020304" pitchFamily="18" charset="0"/>
              </a:rPr>
              <a:t>Θεομνήστου</a:t>
            </a:r>
            <a:r>
              <a:rPr lang="el-GR" sz="2000" dirty="0">
                <a:latin typeface="Times New Roman" panose="02020603050405020304" pitchFamily="18" charset="0"/>
                <a:cs typeface="Times New Roman" panose="02020603050405020304" pitchFamily="18" charset="0"/>
              </a:rPr>
              <a:t>). </a:t>
            </a:r>
            <a:endParaRPr lang="el-GR" sz="2000" dirty="0" smtClean="0">
              <a:latin typeface="Times New Roman" panose="02020603050405020304" pitchFamily="18" charset="0"/>
              <a:cs typeface="Times New Roman" panose="02020603050405020304" pitchFamily="18" charset="0"/>
            </a:endParaRPr>
          </a:p>
          <a:p>
            <a:pPr marL="0" indent="0">
              <a:buNone/>
            </a:pPr>
            <a:r>
              <a:rPr lang="el-GR" sz="2000" dirty="0">
                <a:latin typeface="Times New Roman" panose="02020603050405020304" pitchFamily="18" charset="0"/>
                <a:cs typeface="Times New Roman" panose="02020603050405020304" pitchFamily="18" charset="0"/>
              </a:rPr>
              <a:t>Επιπλέον, στην ίδια παράγραφο ο ομιλητής αναφέρει χαρακτηριστικά ότι επειδή κατά την άποψή του οι αληθινοί συγγενείς τα έχουν όλα κοινά, παντρεύτηκε και αυτός την κόρη του Απολλοδώρου και ανιψιά του) </a:t>
            </a:r>
            <a:endParaRPr lang="el-GR" sz="2000" dirty="0" smtClean="0">
              <a:latin typeface="Times New Roman" panose="02020603050405020304" pitchFamily="18" charset="0"/>
              <a:cs typeface="Times New Roman" panose="02020603050405020304" pitchFamily="18" charset="0"/>
            </a:endParaRPr>
          </a:p>
          <a:p>
            <a:pPr marL="0" indent="0">
              <a:buNone/>
            </a:pPr>
            <a:r>
              <a:rPr lang="el-GR" sz="2000" dirty="0" smtClean="0">
                <a:latin typeface="Times New Roman" panose="02020603050405020304" pitchFamily="18" charset="0"/>
                <a:cs typeface="Times New Roman" panose="02020603050405020304" pitchFamily="18" charset="0"/>
              </a:rPr>
              <a:t>"</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ἡγουμένου</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τῇ</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ἀληθείᾳ</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οἰκείους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ὄντας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κοινωνεῖν</a:t>
            </a:r>
            <a:r>
              <a:rPr lang="el-GR" sz="2000" i="1" dirty="0">
                <a:latin typeface="Times New Roman" panose="02020603050405020304" pitchFamily="18" charset="0"/>
                <a:cs typeface="Times New Roman" panose="02020603050405020304" pitchFamily="18" charset="0"/>
              </a:rPr>
              <a:t> πάντων </a:t>
            </a:r>
            <a:r>
              <a:rPr lang="el-GR" sz="2000" i="1" dirty="0" err="1">
                <a:latin typeface="Times New Roman" panose="02020603050405020304" pitchFamily="18" charset="0"/>
                <a:cs typeface="Times New Roman" panose="02020603050405020304" pitchFamily="18" charset="0"/>
              </a:rPr>
              <a:t>τῶν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ὄντων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ἔλαβον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καὶἐγὼ</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γυναῖκα</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Ἀπολλοδώρου</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μὲν</a:t>
            </a:r>
            <a:r>
              <a:rPr lang="el-GR" sz="2000" i="1" dirty="0">
                <a:latin typeface="Times New Roman" panose="02020603050405020304" pitchFamily="18" charset="0"/>
                <a:cs typeface="Times New Roman" panose="02020603050405020304" pitchFamily="18" charset="0"/>
              </a:rPr>
              <a:t> θυγατέρα, </a:t>
            </a:r>
            <a:r>
              <a:rPr lang="el-GR" sz="2000" i="1" dirty="0" err="1">
                <a:latin typeface="Times New Roman" panose="02020603050405020304" pitchFamily="18" charset="0"/>
                <a:cs typeface="Times New Roman" panose="02020603050405020304" pitchFamily="18" charset="0"/>
              </a:rPr>
              <a:t>ἀδελφιδῆν</a:t>
            </a:r>
            <a:r>
              <a:rPr lang="el-GR" sz="2000" i="1" dirty="0">
                <a:latin typeface="Times New Roman" panose="02020603050405020304" pitchFamily="18" charset="0"/>
                <a:cs typeface="Times New Roman" panose="02020603050405020304" pitchFamily="18" charset="0"/>
              </a:rPr>
              <a:t> δ᾽ </a:t>
            </a:r>
            <a:r>
              <a:rPr lang="el-GR" sz="2000" i="1" dirty="0" err="1">
                <a:latin typeface="Times New Roman" panose="02020603050405020304" pitchFamily="18" charset="0"/>
                <a:cs typeface="Times New Roman" panose="02020603050405020304" pitchFamily="18" charset="0"/>
              </a:rPr>
              <a:t>ἐμαυτοῦ</a:t>
            </a:r>
            <a:r>
              <a:rPr lang="el-GR" sz="2000" dirty="0">
                <a:latin typeface="Times New Roman" panose="02020603050405020304" pitchFamily="18" charset="0"/>
                <a:cs typeface="Times New Roman" panose="02020603050405020304" pitchFamily="18" charset="0"/>
              </a:rPr>
              <a:t>", </a:t>
            </a:r>
            <a:endParaRPr lang="el-GR" sz="2000" dirty="0" smtClean="0">
              <a:latin typeface="Times New Roman" panose="02020603050405020304" pitchFamily="18" charset="0"/>
              <a:cs typeface="Times New Roman" panose="02020603050405020304" pitchFamily="18" charset="0"/>
            </a:endParaRPr>
          </a:p>
          <a:p>
            <a:pPr marL="0" indent="0">
              <a:buNone/>
            </a:pPr>
            <a:r>
              <a:rPr lang="el-GR" sz="2000" dirty="0">
                <a:latin typeface="Times New Roman" panose="02020603050405020304" pitchFamily="18" charset="0"/>
                <a:cs typeface="Times New Roman" panose="02020603050405020304" pitchFamily="18" charset="0"/>
              </a:rPr>
              <a:t>Τ</a:t>
            </a:r>
            <a:r>
              <a:rPr lang="el-GR" sz="2000" dirty="0" smtClean="0">
                <a:latin typeface="Times New Roman" panose="02020603050405020304" pitchFamily="18" charset="0"/>
                <a:cs typeface="Times New Roman" panose="02020603050405020304" pitchFamily="18" charset="0"/>
              </a:rPr>
              <a:t>ο </a:t>
            </a:r>
            <a:r>
              <a:rPr lang="el-GR" sz="2000" dirty="0">
                <a:latin typeface="Times New Roman" panose="02020603050405020304" pitchFamily="18" charset="0"/>
                <a:cs typeface="Times New Roman" panose="02020603050405020304" pitchFamily="18" charset="0"/>
              </a:rPr>
              <a:t>συμπέρασμα </a:t>
            </a:r>
            <a:r>
              <a:rPr lang="en-US" sz="2000" dirty="0" smtClean="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ότι </a:t>
            </a:r>
            <a:r>
              <a:rPr lang="el-GR" sz="2000" dirty="0">
                <a:latin typeface="Times New Roman" panose="02020603050405020304" pitchFamily="18" charset="0"/>
                <a:cs typeface="Times New Roman" panose="02020603050405020304" pitchFamily="18" charset="0"/>
              </a:rPr>
              <a:t>οι γυναίκες συμπεριλαμβάνονταν στα “κοινά” αντικείμενα που μοιράζονταν οι συγγενείς</a:t>
            </a:r>
            <a:r>
              <a:rPr lang="el-GR" sz="2000" dirty="0" smtClean="0">
                <a:latin typeface="Times New Roman" panose="02020603050405020304" pitchFamily="18" charset="0"/>
                <a:cs typeface="Times New Roman" panose="02020603050405020304" pitchFamily="18" charset="0"/>
              </a:rPr>
              <a:t>.</a:t>
            </a:r>
          </a:p>
          <a:p>
            <a:pPr marL="0" indent="0">
              <a:buNone/>
            </a:pPr>
            <a:r>
              <a:rPr lang="el-GR" sz="2000" b="1" dirty="0" smtClean="0">
                <a:latin typeface="Times New Roman" panose="02020603050405020304" pitchFamily="18" charset="0"/>
                <a:cs typeface="Times New Roman" panose="02020603050405020304" pitchFamily="18" charset="0"/>
              </a:rPr>
              <a:t>Β. Η προίκα</a:t>
            </a:r>
          </a:p>
          <a:p>
            <a:pPr marL="0" indent="0">
              <a:buNone/>
            </a:pPr>
            <a:r>
              <a:rPr lang="el-GR" sz="2000" dirty="0">
                <a:latin typeface="Times New Roman" panose="02020603050405020304" pitchFamily="18" charset="0"/>
                <a:cs typeface="Times New Roman" panose="02020603050405020304" pitchFamily="18" charset="0"/>
              </a:rPr>
              <a:t>Η</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πρώτη αναφορά σχετικά με τον θεσμό της </a:t>
            </a:r>
            <a:r>
              <a:rPr lang="el-GR" sz="2000" dirty="0" smtClean="0">
                <a:latin typeface="Times New Roman" panose="02020603050405020304" pitchFamily="18" charset="0"/>
                <a:cs typeface="Times New Roman" panose="02020603050405020304" pitchFamily="18" charset="0"/>
              </a:rPr>
              <a:t>προίκας εντοπίζεται  στην </a:t>
            </a:r>
            <a:r>
              <a:rPr lang="el-GR" sz="2000" dirty="0">
                <a:latin typeface="Times New Roman" panose="02020603050405020304" pitchFamily="18" charset="0"/>
                <a:cs typeface="Times New Roman" panose="02020603050405020304" pitchFamily="18" charset="0"/>
              </a:rPr>
              <a:t>αρχή του </a:t>
            </a:r>
            <a:r>
              <a:rPr lang="el-GR" sz="2000" dirty="0" smtClean="0">
                <a:latin typeface="Times New Roman" panose="02020603050405020304" pitchFamily="18" charset="0"/>
                <a:cs typeface="Times New Roman" panose="02020603050405020304" pitchFamily="18" charset="0"/>
              </a:rPr>
              <a:t>λόγου</a:t>
            </a:r>
            <a:r>
              <a:rPr lang="el-GR" sz="2000" dirty="0">
                <a:latin typeface="Times New Roman" panose="02020603050405020304" pitchFamily="18" charset="0"/>
                <a:cs typeface="Times New Roman" panose="02020603050405020304" pitchFamily="18" charset="0"/>
              </a:rPr>
              <a:t>, σύμφωνα με την οποία</a:t>
            </a:r>
            <a:r>
              <a:rPr lang="el-GR" sz="2000" dirty="0" smtClean="0">
                <a:latin typeface="Times New Roman" panose="02020603050405020304" pitchFamily="18" charset="0"/>
                <a:cs typeface="Times New Roman" panose="02020603050405020304" pitchFamily="18" charset="0"/>
              </a:rPr>
              <a:t>, η </a:t>
            </a:r>
            <a:r>
              <a:rPr lang="el-GR" sz="2000" dirty="0">
                <a:latin typeface="Times New Roman" panose="02020603050405020304" pitchFamily="18" charset="0"/>
                <a:cs typeface="Times New Roman" panose="02020603050405020304" pitchFamily="18" charset="0"/>
              </a:rPr>
              <a:t>προϋπόθεση για να παντρευτεί μία νέα ήταν η παροχή προίκας από τον “κύριό” της, σε </a:t>
            </a:r>
            <a:r>
              <a:rPr lang="el-GR" sz="2000" dirty="0" smtClean="0">
                <a:latin typeface="Times New Roman" panose="02020603050405020304" pitchFamily="18" charset="0"/>
                <a:cs typeface="Times New Roman" panose="02020603050405020304" pitchFamily="18" charset="0"/>
              </a:rPr>
              <a:t>περίπτωση που </a:t>
            </a:r>
            <a:r>
              <a:rPr lang="el-GR" sz="2000" dirty="0">
                <a:latin typeface="Times New Roman" panose="02020603050405020304" pitchFamily="18" charset="0"/>
                <a:cs typeface="Times New Roman" panose="02020603050405020304" pitchFamily="18" charset="0"/>
              </a:rPr>
              <a:t>εκείνος αδυνατούσε να την προικίσει καταδικαζόταν να μείνει ανύπανδρη. </a:t>
            </a:r>
            <a:endParaRPr lang="el-GR" sz="2000" dirty="0" smtClean="0">
              <a:latin typeface="Times New Roman" panose="02020603050405020304" pitchFamily="18" charset="0"/>
              <a:cs typeface="Times New Roman" panose="02020603050405020304" pitchFamily="18" charset="0"/>
            </a:endParaRPr>
          </a:p>
          <a:p>
            <a:pPr marL="0" indent="0">
              <a:buNone/>
            </a:pPr>
            <a:r>
              <a:rPr lang="el-GR" sz="2000" i="1" dirty="0" smtClean="0">
                <a:latin typeface="Times New Roman" panose="02020603050405020304" pitchFamily="18" charset="0"/>
                <a:cs typeface="Times New Roman" panose="02020603050405020304" pitchFamily="18" charset="0"/>
              </a:rPr>
              <a:t>8 </a:t>
            </a:r>
            <a:r>
              <a:rPr lang="el-GR" sz="2000" i="1" dirty="0">
                <a:latin typeface="Times New Roman" panose="02020603050405020304" pitchFamily="18" charset="0"/>
                <a:cs typeface="Times New Roman" panose="02020603050405020304" pitchFamily="18" charset="0"/>
              </a:rPr>
              <a:t>«</a:t>
            </a:r>
            <a:r>
              <a:rPr lang="el-GR" sz="2000" i="1" dirty="0" err="1">
                <a:latin typeface="Times New Roman" panose="02020603050405020304" pitchFamily="18" charset="0"/>
                <a:cs typeface="Times New Roman" panose="02020603050405020304" pitchFamily="18" charset="0"/>
              </a:rPr>
              <a:t>ἔτι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δὲ</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ἡ </a:t>
            </a:r>
            <a:r>
              <a:rPr lang="el-GR" sz="2000" i="1" dirty="0" err="1">
                <a:latin typeface="Times New Roman" panose="02020603050405020304" pitchFamily="18" charset="0"/>
                <a:cs typeface="Times New Roman" panose="02020603050405020304" pitchFamily="18" charset="0"/>
              </a:rPr>
              <a:t>ἑτέρα</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θυγάτηρ</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ἀνέκδοτος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ἔμελλεν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ἔσεσθαι</a:t>
            </a:r>
            <a:r>
              <a:rPr lang="el-GR" sz="2000" i="1" dirty="0">
                <a:latin typeface="Times New Roman" panose="02020603050405020304" pitchFamily="18" charset="0"/>
                <a:cs typeface="Times New Roman" panose="02020603050405020304" pitchFamily="18" charset="0"/>
              </a:rPr>
              <a:t>: τίς </a:t>
            </a:r>
            <a:r>
              <a:rPr lang="el-GR" sz="2000" i="1" dirty="0" err="1">
                <a:latin typeface="Times New Roman" panose="02020603050405020304" pitchFamily="18" charset="0"/>
                <a:cs typeface="Times New Roman" panose="02020603050405020304" pitchFamily="18" charset="0"/>
              </a:rPr>
              <a:t>γὰρ</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ἄν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ποτε</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παρ</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ὀφείλοντος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τῷ</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δημοσίῳ</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ἀποροῦντος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ἔλαβεν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ἄπροικον</a:t>
            </a:r>
            <a:r>
              <a:rPr lang="el-GR" sz="2000" i="1" dirty="0">
                <a:latin typeface="Times New Roman" panose="02020603050405020304" pitchFamily="18" charset="0"/>
                <a:cs typeface="Times New Roman" panose="02020603050405020304" pitchFamily="18" charset="0"/>
              </a:rPr>
              <a:t>;» (Αλλά και η άλλη του κόρη δεν θα μπορούσε ποτέ να παντρευτεί. Ποιος παντρεύτηκε ποτέ χωρίς προίκα την κόρη ανθρώπου που χρωστά στο δημόσιο και είναι πάμφτωχος;)</a:t>
            </a:r>
            <a:endParaRPr lang="el-GR" sz="2000" b="1" i="1" dirty="0" smtClean="0">
              <a:latin typeface="Times New Roman" panose="02020603050405020304" pitchFamily="18" charset="0"/>
              <a:cs typeface="Times New Roman" panose="02020603050405020304" pitchFamily="18" charset="0"/>
            </a:endParaRPr>
          </a:p>
          <a:p>
            <a:pPr marL="0" indent="0">
              <a:buNone/>
            </a:pPr>
            <a:r>
              <a:rPr lang="el-GR" b="1" dirty="0" smtClean="0"/>
              <a:t> </a:t>
            </a:r>
            <a:endParaRPr lang="el-GR" b="1" dirty="0"/>
          </a:p>
        </p:txBody>
      </p:sp>
    </p:spTree>
    <p:extLst>
      <p:ext uri="{BB962C8B-B14F-4D97-AF65-F5344CB8AC3E}">
        <p14:creationId xmlns:p14="http://schemas.microsoft.com/office/powerpoint/2010/main" xmlns="" val="157868425"/>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5360" y="0"/>
            <a:ext cx="8911687" cy="45719"/>
          </a:xfrm>
        </p:spPr>
        <p:txBody>
          <a:bodyPr>
            <a:normAutofit fontScale="90000"/>
          </a:bodyPr>
          <a:lstStyle/>
          <a:p>
            <a:r>
              <a:rPr lang="el-GR" dirty="0" smtClean="0"/>
              <a:t>.</a:t>
            </a:r>
            <a:endParaRPr lang="el-GR" dirty="0"/>
          </a:p>
        </p:txBody>
      </p:sp>
      <p:sp>
        <p:nvSpPr>
          <p:cNvPr id="3" name="Content Placeholder 2"/>
          <p:cNvSpPr>
            <a:spLocks noGrp="1"/>
          </p:cNvSpPr>
          <p:nvPr>
            <p:ph idx="1"/>
          </p:nvPr>
        </p:nvSpPr>
        <p:spPr>
          <a:xfrm>
            <a:off x="845128" y="207818"/>
            <a:ext cx="11346872" cy="6650181"/>
          </a:xfrm>
        </p:spPr>
        <p:txBody>
          <a:bodyPr>
            <a:normAutofit fontScale="92500" lnSpcReduction="20000"/>
          </a:bodyPr>
          <a:lstStyle/>
          <a:p>
            <a:r>
              <a:rPr lang="el-GR" sz="2000" dirty="0">
                <a:latin typeface="Times New Roman" panose="02020603050405020304" pitchFamily="18" charset="0"/>
                <a:cs typeface="Times New Roman" panose="02020603050405020304" pitchFamily="18" charset="0"/>
              </a:rPr>
              <a:t>Η προίκα, όπως αναφέρει ο ρήτορας στην </a:t>
            </a:r>
            <a:r>
              <a:rPr lang="el-GR" sz="2000" dirty="0" err="1">
                <a:latin typeface="Times New Roman" panose="02020603050405020304" pitchFamily="18" charset="0"/>
                <a:cs typeface="Times New Roman" panose="02020603050405020304" pitchFamily="18" charset="0"/>
              </a:rPr>
              <a:t>διήγησιν</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(52</a:t>
            </a:r>
            <a:r>
              <a:rPr lang="el-GR" sz="2000" dirty="0">
                <a:latin typeface="Times New Roman" panose="02020603050405020304" pitchFamily="18" charset="0"/>
                <a:cs typeface="Times New Roman" panose="02020603050405020304" pitchFamily="18" charset="0"/>
              </a:rPr>
              <a:t>), σε περίπτωση διαζυγίου έπρεπε να επιστραφεί από τον σύζυγο στον καινούριο “κύριο” της γυναίκας, συνήθως στον πατέρα της ή, αν αυτός είχε αποβιώσει, στον αδερφό ή τον άρρενα συγγενή που πλέον </a:t>
            </a:r>
            <a:r>
              <a:rPr lang="el-GR" sz="2000" dirty="0" err="1" smtClean="0">
                <a:latin typeface="Times New Roman" panose="02020603050405020304" pitchFamily="18" charset="0"/>
                <a:cs typeface="Times New Roman" panose="02020603050405020304" pitchFamily="18" charset="0"/>
              </a:rPr>
              <a:t>ήταν“κύριός</a:t>
            </a:r>
            <a:r>
              <a:rPr lang="el-GR" sz="2000" dirty="0">
                <a:latin typeface="Times New Roman" panose="02020603050405020304" pitchFamily="18" charset="0"/>
                <a:cs typeface="Times New Roman" panose="02020603050405020304" pitchFamily="18" charset="0"/>
              </a:rPr>
              <a:t>” της. Στην περίπτωση που δεν συμμορφωνόταν ο σύζυγος, μπορούσε ο “κύριος” της γυναίκας να καταθέσει αγωγή για την επιστροφή της προίκας, ενώ προβλεπόταν ως πρόστιμο και καταβολή τόκων εννέα </a:t>
            </a:r>
            <a:r>
              <a:rPr lang="el-GR" sz="2000" dirty="0" smtClean="0">
                <a:latin typeface="Times New Roman" panose="02020603050405020304" pitchFamily="18" charset="0"/>
                <a:cs typeface="Times New Roman" panose="02020603050405020304" pitchFamily="18" charset="0"/>
              </a:rPr>
              <a:t>οβολών.</a:t>
            </a:r>
          </a:p>
          <a:p>
            <a:pPr marL="0" indent="0">
              <a:buNone/>
            </a:pPr>
            <a:r>
              <a:rPr lang="el-GR" sz="2000" i="1" dirty="0">
                <a:latin typeface="Times New Roman" panose="02020603050405020304" pitchFamily="18" charset="0"/>
                <a:cs typeface="Times New Roman" panose="02020603050405020304" pitchFamily="18" charset="0"/>
              </a:rPr>
              <a:t>«…</a:t>
            </a:r>
            <a:r>
              <a:rPr lang="el-GR" sz="2000" i="1" dirty="0" err="1">
                <a:latin typeface="Times New Roman" panose="02020603050405020304" pitchFamily="18" charset="0"/>
                <a:cs typeface="Times New Roman" panose="02020603050405020304" pitchFamily="18" charset="0"/>
              </a:rPr>
              <a:t>κατὰ</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τὸν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νόμον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ὃς</a:t>
            </a:r>
            <a:r>
              <a:rPr lang="el-GR" sz="2000" i="1" dirty="0">
                <a:latin typeface="Times New Roman" panose="02020603050405020304" pitchFamily="18" charset="0"/>
                <a:cs typeface="Times New Roman" panose="02020603050405020304" pitchFamily="18" charset="0"/>
              </a:rPr>
              <a:t> κελεύει, </a:t>
            </a:r>
            <a:r>
              <a:rPr lang="el-GR" sz="2000" i="1" dirty="0" err="1">
                <a:latin typeface="Times New Roman" panose="02020603050405020304" pitchFamily="18" charset="0"/>
                <a:cs typeface="Times New Roman" panose="02020603050405020304" pitchFamily="18" charset="0"/>
              </a:rPr>
              <a:t>ἐὰν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ἀποπέμπῃ</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τὴν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γυναῖκα</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ἀποδιδόναι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τὴν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προῖκα</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ἐὰν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δὲ</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μή</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ἐπ</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ἐννέ</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ὀβολοῖς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τοκοφορεῖν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σίτου </a:t>
            </a:r>
            <a:r>
              <a:rPr lang="el-GR" sz="2000" i="1" dirty="0" err="1">
                <a:latin typeface="Times New Roman" panose="02020603050405020304" pitchFamily="18" charset="0"/>
                <a:cs typeface="Times New Roman" panose="02020603050405020304" pitchFamily="18" charset="0"/>
              </a:rPr>
              <a:t>εἰς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Ὠιδεῖον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εἶναι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δικάσασθαι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ὑπὲρ</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τῆς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γυναικὸς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τῷ</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κυρίῳ</a:t>
            </a:r>
            <a:r>
              <a:rPr lang="el-GR" sz="2000" i="1" dirty="0">
                <a:latin typeface="Times New Roman" panose="02020603050405020304" pitchFamily="18" charset="0"/>
                <a:cs typeface="Times New Roman" panose="02020603050405020304" pitchFamily="18" charset="0"/>
              </a:rPr>
              <a:t>…»(…σύμφωνα με τον νόμο, ο οποίος ορίζει ότι, αν κάποιος διώξει τη γυναίκα του, πρέπει να της επιστρέψει την προίκα, αλλιώς, πληρώνει τόκους εννέα οβολών και αυτός που έχει υπό την εξουσία του τη γυναίκα έχει δικαίωμα να διεκδικήσει τη διατροφή καταθέτοντας ένδικο βοήθημα στο Ωδείο</a:t>
            </a:r>
            <a:r>
              <a:rPr lang="el-GR"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a:p>
            <a:r>
              <a:rPr lang="el-GR" sz="2000" dirty="0" smtClean="0">
                <a:latin typeface="Times New Roman" panose="02020603050405020304" pitchFamily="18" charset="0"/>
                <a:cs typeface="Times New Roman" panose="02020603050405020304" pitchFamily="18" charset="0"/>
              </a:rPr>
              <a:t>Αναφορά στην </a:t>
            </a:r>
            <a:r>
              <a:rPr lang="el-GR" sz="2000" dirty="0">
                <a:latin typeface="Times New Roman" panose="02020603050405020304" pitchFamily="18" charset="0"/>
                <a:cs typeface="Times New Roman" panose="02020603050405020304" pitchFamily="18" charset="0"/>
              </a:rPr>
              <a:t>περίπτωση εξαπάτησης του συζύγου, ο οποίος θεωρώντας ότι αδικήθηκε, προέβη στην αποπομπή της συζύγου του, </a:t>
            </a:r>
            <a:r>
              <a:rPr lang="el-GR" sz="2000" dirty="0" smtClean="0">
                <a:latin typeface="Times New Roman" panose="02020603050405020304" pitchFamily="18" charset="0"/>
                <a:cs typeface="Times New Roman" panose="02020603050405020304" pitchFamily="18" charset="0"/>
              </a:rPr>
              <a:t>κρατώντας </a:t>
            </a:r>
            <a:r>
              <a:rPr lang="el-GR" sz="2000" dirty="0">
                <a:latin typeface="Times New Roman" panose="02020603050405020304" pitchFamily="18" charset="0"/>
                <a:cs typeface="Times New Roman" panose="02020603050405020304" pitchFamily="18" charset="0"/>
              </a:rPr>
              <a:t>ταυτόχρονα την προίκα, ως μία μορφή αποζημίωσης. </a:t>
            </a:r>
            <a:endParaRPr lang="el-GR" sz="2000" dirty="0" smtClean="0">
              <a:latin typeface="Times New Roman" panose="02020603050405020304" pitchFamily="18" charset="0"/>
              <a:cs typeface="Times New Roman" panose="02020603050405020304" pitchFamily="18" charset="0"/>
            </a:endParaRPr>
          </a:p>
          <a:p>
            <a:r>
              <a:rPr lang="el-GR" sz="2000" dirty="0" smtClean="0">
                <a:latin typeface="Times New Roman" panose="02020603050405020304" pitchFamily="18" charset="0"/>
                <a:cs typeface="Times New Roman" panose="02020603050405020304" pitchFamily="18" charset="0"/>
              </a:rPr>
              <a:t>Ο </a:t>
            </a:r>
            <a:r>
              <a:rPr lang="el-GR" sz="2000" dirty="0" err="1" smtClean="0">
                <a:latin typeface="Times New Roman" panose="02020603050405020304" pitchFamily="18" charset="0"/>
                <a:cs typeface="Times New Roman" panose="02020603050405020304" pitchFamily="18" charset="0"/>
              </a:rPr>
              <a:t>Φράστωρ</a:t>
            </a:r>
            <a:r>
              <a:rPr lang="el-GR" sz="2000" dirty="0">
                <a:latin typeface="Times New Roman" panose="02020603050405020304" pitchFamily="18" charset="0"/>
                <a:cs typeface="Times New Roman" panose="02020603050405020304" pitchFamily="18" charset="0"/>
              </a:rPr>
              <a:t>, απέπεμψε την κόρη της </a:t>
            </a:r>
            <a:r>
              <a:rPr lang="el-GR" sz="2000" dirty="0" err="1">
                <a:latin typeface="Times New Roman" panose="02020603050405020304" pitchFamily="18" charset="0"/>
                <a:cs typeface="Times New Roman" panose="02020603050405020304" pitchFamily="18" charset="0"/>
              </a:rPr>
              <a:t>Νεαίρας</a:t>
            </a:r>
            <a:r>
              <a:rPr lang="el-GR" sz="2000" dirty="0">
                <a:latin typeface="Times New Roman" panose="02020603050405020304" pitchFamily="18" charset="0"/>
                <a:cs typeface="Times New Roman" panose="02020603050405020304" pitchFamily="18" charset="0"/>
              </a:rPr>
              <a:t>, Φανώ, και μάλιστα σε κατάσταση εγκυμοσύνης, επειδή θεώρησε ότι τον εξαπάτησαν παρουσιάζοντάς την ως κόρη του Στεφάνου που απέκτησε με κάποια Αθηναία</a:t>
            </a:r>
            <a:r>
              <a:rPr lang="el-GR"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a:p>
            <a:pPr marL="0" indent="0">
              <a:buNone/>
            </a:pPr>
            <a:r>
              <a:rPr lang="el-GR" sz="2000" dirty="0" smtClean="0"/>
              <a:t>51 </a:t>
            </a:r>
            <a:r>
              <a:rPr lang="el-GR" sz="2000" i="1" dirty="0"/>
              <a:t>«</a:t>
            </a:r>
            <a:r>
              <a:rPr lang="el-GR" sz="2000" i="1" dirty="0" err="1">
                <a:latin typeface="Times New Roman" panose="02020603050405020304" pitchFamily="18" charset="0"/>
                <a:cs typeface="Times New Roman" panose="02020603050405020304" pitchFamily="18" charset="0"/>
              </a:rPr>
              <a:t>ὁρῶν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δὲ</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Φράστωρ</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αὐτὴν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οὔτε</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κοσμίαν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οὖσαν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οὔτ</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ἐθέλουσαν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αὑτοῦ</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ἀκροᾶσθαι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ἅμα</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δὲ</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πεπυσμένος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σαφῶς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ἤδη</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ὅτι</a:t>
            </a:r>
            <a:r>
              <a:rPr lang="el-GR" sz="2000" i="1" dirty="0">
                <a:latin typeface="Times New Roman" panose="02020603050405020304" pitchFamily="18" charset="0"/>
                <a:cs typeface="Times New Roman" panose="02020603050405020304" pitchFamily="18" charset="0"/>
              </a:rPr>
              <a:t> Στεφάνου </a:t>
            </a:r>
            <a:r>
              <a:rPr lang="el-GR" sz="2000" i="1" dirty="0" err="1">
                <a:latin typeface="Times New Roman" panose="02020603050405020304" pitchFamily="18" charset="0"/>
                <a:cs typeface="Times New Roman" panose="02020603050405020304" pitchFamily="18" charset="0"/>
              </a:rPr>
              <a:t>μὲν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οὐκ</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εἴη</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θυγάτηρ</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Νεαίρας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δέ</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τὸ</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δὲ</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πρῶτον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ἐξηπατήθη</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ὅτ</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ἠγγυᾶτο</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ὡς</a:t>
            </a:r>
            <a:r>
              <a:rPr lang="el-GR" sz="2000" i="1" dirty="0">
                <a:latin typeface="Times New Roman" panose="02020603050405020304" pitchFamily="18" charset="0"/>
                <a:cs typeface="Times New Roman" panose="02020603050405020304" pitchFamily="18" charset="0"/>
              </a:rPr>
              <a:t> Στεφάνου θυγατέρα λαμβάνων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οὐ</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Νεαίρας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ἀλλὰ</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τούτῳ</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ἐξ</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ἀστῆς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αὐτὴν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γυναικὸς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οὖσαν</a:t>
            </a:r>
            <a:r>
              <a:rPr lang="el-GR" sz="2000" i="1" dirty="0">
                <a:latin typeface="Times New Roman" panose="02020603050405020304" pitchFamily="18" charset="0"/>
                <a:cs typeface="Times New Roman" panose="02020603050405020304" pitchFamily="18" charset="0"/>
              </a:rPr>
              <a:t> πρότερον </a:t>
            </a:r>
            <a:r>
              <a:rPr lang="el-GR" sz="2000" i="1" dirty="0" err="1">
                <a:latin typeface="Times New Roman" panose="02020603050405020304" pitchFamily="18" charset="0"/>
                <a:cs typeface="Times New Roman" panose="02020603050405020304" pitchFamily="18" charset="0"/>
              </a:rPr>
              <a:t>πρὶν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ταύτῃ</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συνοικῆσαι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ὀργισθεὶς</a:t>
            </a:r>
            <a:r>
              <a:rPr lang="el-GR" sz="2000" i="1" dirty="0">
                <a:latin typeface="Times New Roman" panose="02020603050405020304" pitchFamily="18" charset="0"/>
                <a:cs typeface="Times New Roman" panose="02020603050405020304" pitchFamily="18" charset="0"/>
              </a:rPr>
              <a:t> δ᾽ </a:t>
            </a:r>
            <a:r>
              <a:rPr lang="el-GR" sz="2000" i="1" dirty="0" err="1">
                <a:latin typeface="Times New Roman" panose="02020603050405020304" pitchFamily="18" charset="0"/>
                <a:cs typeface="Times New Roman" panose="02020603050405020304" pitchFamily="18" charset="0"/>
              </a:rPr>
              <a:t>ἐπὶ</a:t>
            </a:r>
            <a:r>
              <a:rPr lang="el-GR" sz="2000" i="1" dirty="0">
                <a:latin typeface="Times New Roman" panose="02020603050405020304" pitchFamily="18" charset="0"/>
                <a:cs typeface="Times New Roman" panose="02020603050405020304" pitchFamily="18" charset="0"/>
              </a:rPr>
              <a:t> τούτοις </a:t>
            </a:r>
            <a:r>
              <a:rPr lang="el-GR" sz="2000" i="1" dirty="0" err="1">
                <a:latin typeface="Times New Roman" panose="02020603050405020304" pitchFamily="18" charset="0"/>
                <a:cs typeface="Times New Roman" panose="02020603050405020304" pitchFamily="18" charset="0"/>
              </a:rPr>
              <a:t>ἅπασιν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ὑβρίσθαι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ἡγούμενος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ἐξηπατῆσθαι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ἐκβάλλει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τὴν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ἄνθρωπον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ὡς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ἐνιαυτὸν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συνοικήσας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αὐτῇ</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κυοῦσαν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καὶ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τὴν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προῖκα</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οὐκ</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ἀποδίδωσιν</a:t>
            </a:r>
            <a:r>
              <a:rPr lang="el-GR" sz="2000" i="1" dirty="0" smtClean="0">
                <a:latin typeface="Times New Roman" panose="02020603050405020304" pitchFamily="18" charset="0"/>
                <a:cs typeface="Times New Roman" panose="02020603050405020304" pitchFamily="18" charset="0"/>
              </a:rPr>
              <a:t>.»</a:t>
            </a:r>
            <a:endParaRPr lang="en-US" sz="2000" i="1" dirty="0" smtClean="0">
              <a:latin typeface="Times New Roman" panose="02020603050405020304" pitchFamily="18" charset="0"/>
              <a:cs typeface="Times New Roman" panose="02020603050405020304" pitchFamily="18" charset="0"/>
            </a:endParaRPr>
          </a:p>
          <a:p>
            <a:pPr marL="0" indent="0">
              <a:buNone/>
            </a:pPr>
            <a:r>
              <a:rPr lang="el-GR" sz="2000" i="1" dirty="0" smtClean="0">
                <a:latin typeface="Times New Roman" panose="02020603050405020304" pitchFamily="18" charset="0"/>
                <a:cs typeface="Times New Roman" panose="02020603050405020304" pitchFamily="18" charset="0"/>
              </a:rPr>
              <a:t>(</a:t>
            </a:r>
            <a:r>
              <a:rPr lang="el-GR" sz="2000" i="1" dirty="0">
                <a:latin typeface="Times New Roman" panose="02020603050405020304" pitchFamily="18" charset="0"/>
                <a:cs typeface="Times New Roman" panose="02020603050405020304" pitchFamily="18" charset="0"/>
              </a:rPr>
              <a:t>ο </a:t>
            </a:r>
            <a:r>
              <a:rPr lang="el-GR" sz="2000" i="1" dirty="0" err="1">
                <a:latin typeface="Times New Roman" panose="02020603050405020304" pitchFamily="18" charset="0"/>
                <a:cs typeface="Times New Roman" panose="02020603050405020304" pitchFamily="18" charset="0"/>
              </a:rPr>
              <a:t>Φράστωρ</a:t>
            </a:r>
            <a:r>
              <a:rPr lang="el-GR" sz="2000" i="1" dirty="0">
                <a:latin typeface="Times New Roman" panose="02020603050405020304" pitchFamily="18" charset="0"/>
                <a:cs typeface="Times New Roman" panose="02020603050405020304" pitchFamily="18" charset="0"/>
              </a:rPr>
              <a:t> έβλεπε ότι η γυναίκα αυτή δεν ήταν σοβαρή και ότι δεν είχε την πρόθεση να τον υπακούει. Συγχρόνως επιβεβαίωσε τις πληροφορίες ότι δεν ήταν κόρη του Στεφάνου αλλά της </a:t>
            </a:r>
            <a:r>
              <a:rPr lang="el-GR" sz="2000" i="1" dirty="0" err="1">
                <a:latin typeface="Times New Roman" panose="02020603050405020304" pitchFamily="18" charset="0"/>
                <a:cs typeface="Times New Roman" panose="02020603050405020304" pitchFamily="18" charset="0"/>
              </a:rPr>
              <a:t>Νεαίρας</a:t>
            </a:r>
            <a:r>
              <a:rPr lang="el-GR" sz="2000" i="1" dirty="0">
                <a:latin typeface="Times New Roman" panose="02020603050405020304" pitchFamily="18" charset="0"/>
                <a:cs typeface="Times New Roman" panose="02020603050405020304" pitchFamily="18" charset="0"/>
              </a:rPr>
              <a:t>. Στην αρχή, τον είχαν εξαπατήσει, όταν την παντρεύτηκε και πίστεψε πως η γυναίκα του δεν ήταν κόρη της </a:t>
            </a:r>
            <a:r>
              <a:rPr lang="el-GR" sz="2000" i="1" dirty="0" err="1">
                <a:latin typeface="Times New Roman" panose="02020603050405020304" pitchFamily="18" charset="0"/>
                <a:cs typeface="Times New Roman" panose="02020603050405020304" pitchFamily="18" charset="0"/>
              </a:rPr>
              <a:t>Νεαίρας</a:t>
            </a:r>
            <a:r>
              <a:rPr lang="el-GR" sz="2000" i="1" dirty="0">
                <a:latin typeface="Times New Roman" panose="02020603050405020304" pitchFamily="18" charset="0"/>
                <a:cs typeface="Times New Roman" panose="02020603050405020304" pitchFamily="18" charset="0"/>
              </a:rPr>
              <a:t> αλλά του Στεφάνου, από κάποια Αθηναία, γεννημένη προτού ο Στέφανος </a:t>
            </a:r>
            <a:r>
              <a:rPr lang="el-GR" sz="2000" i="1" dirty="0" err="1">
                <a:latin typeface="Times New Roman" panose="02020603050405020304" pitchFamily="18" charset="0"/>
                <a:cs typeface="Times New Roman" panose="02020603050405020304" pitchFamily="18" charset="0"/>
              </a:rPr>
              <a:t>συζήσει</a:t>
            </a:r>
            <a:r>
              <a:rPr lang="el-GR" sz="2000" i="1" dirty="0">
                <a:latin typeface="Times New Roman" panose="02020603050405020304" pitchFamily="18" charset="0"/>
                <a:cs typeface="Times New Roman" panose="02020603050405020304" pitchFamily="18" charset="0"/>
              </a:rPr>
              <a:t> με τη </a:t>
            </a:r>
            <a:r>
              <a:rPr lang="el-GR" sz="2000" i="1" dirty="0" err="1">
                <a:latin typeface="Times New Roman" panose="02020603050405020304" pitchFamily="18" charset="0"/>
                <a:cs typeface="Times New Roman" panose="02020603050405020304" pitchFamily="18" charset="0"/>
              </a:rPr>
              <a:t>Νέαιρα</a:t>
            </a:r>
            <a:r>
              <a:rPr lang="el-GR" sz="2000" i="1" dirty="0">
                <a:latin typeface="Times New Roman" panose="02020603050405020304" pitchFamily="18" charset="0"/>
                <a:cs typeface="Times New Roman" panose="02020603050405020304" pitchFamily="18" charset="0"/>
              </a:rPr>
              <a:t>. Εξοργίστηκε λοιπόν με όλα τούτα, θεώρησε τον εαυτό του προσβεβλημένο και εξαπατημένο και, μετά από ένα χρόνο γάμου, έδιωξε τη Φανώ, που ήταν έγκυος, χωρίς να επιστρέψει την προίκα).</a:t>
            </a:r>
            <a:endParaRPr lang="en-US" sz="2000" i="1" dirty="0" smtClean="0">
              <a:latin typeface="Times New Roman" panose="02020603050405020304" pitchFamily="18" charset="0"/>
              <a:cs typeface="Times New Roman" panose="02020603050405020304" pitchFamily="18" charset="0"/>
            </a:endParaRPr>
          </a:p>
          <a:p>
            <a:endParaRPr lang="el-GR" sz="2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332205822"/>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5107" y="0"/>
            <a:ext cx="8911687" cy="748145"/>
          </a:xfrm>
        </p:spPr>
        <p:txBody>
          <a:bodyPr/>
          <a:lstStyle/>
          <a:p>
            <a:pPr algn="ctr"/>
            <a:r>
              <a:rPr lang="en-US" dirty="0" smtClean="0"/>
              <a:t>Mo</a:t>
            </a:r>
            <a:r>
              <a:rPr lang="el-GR" dirty="0" err="1" smtClean="0"/>
              <a:t>ιχεία</a:t>
            </a:r>
            <a:endParaRPr lang="el-GR" dirty="0"/>
          </a:p>
        </p:txBody>
      </p:sp>
      <p:sp>
        <p:nvSpPr>
          <p:cNvPr id="3" name="Content Placeholder 2"/>
          <p:cNvSpPr>
            <a:spLocks noGrp="1"/>
          </p:cNvSpPr>
          <p:nvPr>
            <p:ph idx="1"/>
          </p:nvPr>
        </p:nvSpPr>
        <p:spPr>
          <a:xfrm>
            <a:off x="1510145" y="568036"/>
            <a:ext cx="10238510" cy="6289964"/>
          </a:xfrm>
        </p:spPr>
        <p:txBody>
          <a:bodyPr>
            <a:normAutofit/>
          </a:bodyPr>
          <a:lstStyle/>
          <a:p>
            <a:r>
              <a:rPr lang="el-GR" sz="2000" dirty="0">
                <a:latin typeface="Times New Roman" panose="02020603050405020304" pitchFamily="18" charset="0"/>
                <a:cs typeface="Times New Roman" panose="02020603050405020304" pitchFamily="18" charset="0"/>
              </a:rPr>
              <a:t>Για το αδίκημα της μοιχείας ο Απολλόδωρος αναφέρει στον λόγο του τον νόμο, ο οποίος προέβλεπε τις </a:t>
            </a:r>
            <a:r>
              <a:rPr lang="el-GR" sz="2000" dirty="0" smtClean="0">
                <a:latin typeface="Times New Roman" panose="02020603050405020304" pitchFamily="18" charset="0"/>
                <a:cs typeface="Times New Roman" panose="02020603050405020304" pitchFamily="18" charset="0"/>
              </a:rPr>
              <a:t>ποινές, </a:t>
            </a:r>
            <a:r>
              <a:rPr lang="el-GR" sz="2000" dirty="0">
                <a:latin typeface="Times New Roman" panose="02020603050405020304" pitchFamily="18" charset="0"/>
                <a:cs typeface="Times New Roman" panose="02020603050405020304" pitchFamily="18" charset="0"/>
              </a:rPr>
              <a:t>κατά την περίπτωση που κάποιος </a:t>
            </a:r>
            <a:r>
              <a:rPr lang="el-GR" sz="2000" dirty="0" smtClean="0">
                <a:latin typeface="Times New Roman" panose="02020603050405020304" pitchFamily="18" charset="0"/>
                <a:cs typeface="Times New Roman" panose="02020603050405020304" pitchFamily="18" charset="0"/>
              </a:rPr>
              <a:t>συλλάβει </a:t>
            </a:r>
            <a:r>
              <a:rPr lang="el-GR" sz="2000" dirty="0" err="1" smtClean="0">
                <a:latin typeface="Times New Roman" panose="02020603050405020304" pitchFamily="18" charset="0"/>
                <a:cs typeface="Times New Roman" panose="02020603050405020304" pitchFamily="18" charset="0"/>
              </a:rPr>
              <a:t>επ</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αυτοφώρω τη γυναίκα του με τον εραστή της</a:t>
            </a:r>
            <a:r>
              <a:rPr lang="el-GR" sz="2000" dirty="0" smtClean="0">
                <a:latin typeface="Times New Roman" panose="02020603050405020304" pitchFamily="18" charset="0"/>
                <a:cs typeface="Times New Roman" panose="02020603050405020304" pitchFamily="18" charset="0"/>
              </a:rPr>
              <a:t>.</a:t>
            </a:r>
          </a:p>
          <a:p>
            <a:pPr marL="0" indent="0">
              <a:buNone/>
            </a:pP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Σύμφωνα με τον νόμο αυτό, ο άνδρας απαγορευόταν, πλέον, να μένει μαζί της, διότι θα έχανε τα πολιτικά του δικαιώματα, η δε γυναίκα, εκτός της αποπομπής της, απαγορευόταν στο εξής να μπαίνει στα δημόσια ιερά. Εάν </a:t>
            </a:r>
            <a:r>
              <a:rPr lang="el-GR" sz="2000" dirty="0" err="1">
                <a:latin typeface="Times New Roman" panose="02020603050405020304" pitchFamily="18" charset="0"/>
                <a:cs typeface="Times New Roman" panose="02020603050405020304" pitchFamily="18" charset="0"/>
              </a:rPr>
              <a:t>παρέβαινε</a:t>
            </a:r>
            <a:r>
              <a:rPr lang="el-GR" sz="2000" dirty="0">
                <a:latin typeface="Times New Roman" panose="02020603050405020304" pitchFamily="18" charset="0"/>
                <a:cs typeface="Times New Roman" panose="02020603050405020304" pitchFamily="18" charset="0"/>
              </a:rPr>
              <a:t> την απαγόρευση, ο νόμος έδινε τη δυνατότητα στον καθένα που το διαπίστωνε να την τιμωρήσει ατιμωρητί </a:t>
            </a:r>
            <a:r>
              <a:rPr lang="el-GR" sz="2000" dirty="0" smtClean="0">
                <a:latin typeface="Times New Roman" panose="02020603050405020304" pitchFamily="18" charset="0"/>
                <a:cs typeface="Times New Roman" panose="02020603050405020304" pitchFamily="18" charset="0"/>
              </a:rPr>
              <a:t>με </a:t>
            </a:r>
            <a:r>
              <a:rPr lang="el-GR" sz="2000" dirty="0">
                <a:latin typeface="Times New Roman" panose="02020603050405020304" pitchFamily="18" charset="0"/>
                <a:cs typeface="Times New Roman" panose="02020603050405020304" pitchFamily="18" charset="0"/>
              </a:rPr>
              <a:t>οποιαδήποτε ποινή, εκτός από αυτήν του θανάτου</a:t>
            </a:r>
            <a:r>
              <a:rPr lang="el-GR" sz="2000" dirty="0" smtClean="0">
                <a:latin typeface="Times New Roman" panose="02020603050405020304" pitchFamily="18" charset="0"/>
                <a:cs typeface="Times New Roman" panose="02020603050405020304" pitchFamily="18" charset="0"/>
              </a:rPr>
              <a:t>.</a:t>
            </a:r>
          </a:p>
          <a:p>
            <a:pPr marL="0" indent="0">
              <a:buNone/>
            </a:pPr>
            <a:r>
              <a:rPr lang="el-GR" sz="2000" dirty="0"/>
              <a:t>87 </a:t>
            </a:r>
            <a:r>
              <a:rPr lang="el-GR" sz="2000" i="1" dirty="0">
                <a:latin typeface="Times New Roman" panose="02020603050405020304" pitchFamily="18" charset="0"/>
                <a:cs typeface="Times New Roman" panose="02020603050405020304" pitchFamily="18" charset="0"/>
              </a:rPr>
              <a:t>“</a:t>
            </a:r>
            <a:r>
              <a:rPr lang="el-GR" sz="2000" i="1" dirty="0" err="1">
                <a:latin typeface="Times New Roman" panose="02020603050405020304" pitchFamily="18" charset="0"/>
                <a:cs typeface="Times New Roman" panose="02020603050405020304" pitchFamily="18" charset="0"/>
              </a:rPr>
              <a:t>ἐπειδὰν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δὲ</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ἕλῃ</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τὸν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μοιχόν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μὴ</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ἐξέστω</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τῷ</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ἑλόντι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συνοικεῖν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τῇ</a:t>
            </a:r>
            <a:r>
              <a:rPr lang="el-GR" sz="2000" i="1" dirty="0">
                <a:latin typeface="Times New Roman" panose="02020603050405020304" pitchFamily="18" charset="0"/>
                <a:cs typeface="Times New Roman" panose="02020603050405020304" pitchFamily="18" charset="0"/>
              </a:rPr>
              <a:t> γυναικί: </a:t>
            </a:r>
            <a:r>
              <a:rPr lang="el-GR" sz="2000" i="1" dirty="0" err="1">
                <a:latin typeface="Times New Roman" panose="02020603050405020304" pitchFamily="18" charset="0"/>
                <a:cs typeface="Times New Roman" panose="02020603050405020304" pitchFamily="18" charset="0"/>
              </a:rPr>
              <a:t>ἐὰν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δὲ</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συνοικῇ</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ἄτιμος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ἔστω</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μηδὲ</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τῇ</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γυναικὶ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ἐξέστω</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εἰσιέναι</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εἰς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τὰ</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ἱερὰ</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τὰ</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δημοτελῆ</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ἐφ</a:t>
            </a:r>
            <a:r>
              <a:rPr lang="el-GR" sz="2000" i="1" dirty="0">
                <a:latin typeface="Times New Roman" panose="02020603050405020304" pitchFamily="18" charset="0"/>
                <a:cs typeface="Times New Roman" panose="02020603050405020304" pitchFamily="18" charset="0"/>
              </a:rPr>
              <a:t>᾽ ᾗ </a:t>
            </a:r>
            <a:r>
              <a:rPr lang="el-GR" sz="2000" i="1" dirty="0" err="1">
                <a:latin typeface="Times New Roman" panose="02020603050405020304" pitchFamily="18" charset="0"/>
                <a:cs typeface="Times New Roman" panose="02020603050405020304" pitchFamily="18" charset="0"/>
              </a:rPr>
              <a:t>ἂν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μοιχὸς</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ἁλῷ</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ἐὰν</a:t>
            </a:r>
            <a:r>
              <a:rPr lang="el-GR" sz="2000" i="1" dirty="0">
                <a:latin typeface="Times New Roman" panose="02020603050405020304" pitchFamily="18" charset="0"/>
                <a:cs typeface="Times New Roman" panose="02020603050405020304" pitchFamily="18" charset="0"/>
              </a:rPr>
              <a:t> δ᾽ </a:t>
            </a:r>
            <a:r>
              <a:rPr lang="el-GR" sz="2000" i="1" dirty="0" err="1">
                <a:latin typeface="Times New Roman" panose="02020603050405020304" pitchFamily="18" charset="0"/>
                <a:cs typeface="Times New Roman" panose="02020603050405020304" pitchFamily="18" charset="0"/>
              </a:rPr>
              <a:t>εἰσίῃ</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νηποινεὶ</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πασχέτω</a:t>
            </a:r>
            <a:r>
              <a:rPr lang="el-GR" sz="2000" i="1" dirty="0">
                <a:latin typeface="Times New Roman" panose="02020603050405020304" pitchFamily="18" charset="0"/>
                <a:cs typeface="Times New Roman" panose="02020603050405020304" pitchFamily="18" charset="0"/>
              </a:rPr>
              <a:t> ὅ τι </a:t>
            </a:r>
            <a:r>
              <a:rPr lang="el-GR" sz="2000" i="1" dirty="0" err="1">
                <a:latin typeface="Times New Roman" panose="02020603050405020304" pitchFamily="18" charset="0"/>
                <a:cs typeface="Times New Roman" panose="02020603050405020304" pitchFamily="18" charset="0"/>
              </a:rPr>
              <a:t>ἂν</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πάσχῃ</a:t>
            </a:r>
            <a:r>
              <a:rPr lang="el-GR" sz="2000" i="1" dirty="0">
                <a:latin typeface="Times New Roman" panose="02020603050405020304" pitchFamily="18" charset="0"/>
                <a:cs typeface="Times New Roman" panose="02020603050405020304" pitchFamily="18" charset="0"/>
              </a:rPr>
              <a:t>, </a:t>
            </a:r>
            <a:r>
              <a:rPr lang="el-GR" sz="2000" i="1" dirty="0" err="1">
                <a:latin typeface="Times New Roman" panose="02020603050405020304" pitchFamily="18" charset="0"/>
                <a:cs typeface="Times New Roman" panose="02020603050405020304" pitchFamily="18" charset="0"/>
              </a:rPr>
              <a:t>πλὴν</a:t>
            </a:r>
            <a:r>
              <a:rPr lang="el-GR" sz="2000" i="1" dirty="0">
                <a:latin typeface="Times New Roman" panose="02020603050405020304" pitchFamily="18" charset="0"/>
                <a:cs typeface="Times New Roman" panose="02020603050405020304" pitchFamily="18" charset="0"/>
              </a:rPr>
              <a:t> θανάτου</a:t>
            </a:r>
            <a:r>
              <a:rPr lang="el-GR" sz="2000" i="1" dirty="0" smtClean="0">
                <a:latin typeface="Times New Roman" panose="02020603050405020304" pitchFamily="18" charset="0"/>
                <a:cs typeface="Times New Roman" panose="02020603050405020304" pitchFamily="18" charset="0"/>
              </a:rPr>
              <a:t>.”</a:t>
            </a:r>
          </a:p>
          <a:p>
            <a:pPr marL="0" indent="0">
              <a:buNone/>
            </a:pPr>
            <a:r>
              <a:rPr lang="el-GR" sz="2000" i="1" dirty="0" smtClean="0">
                <a:latin typeface="Times New Roman" panose="02020603050405020304" pitchFamily="18" charset="0"/>
                <a:cs typeface="Times New Roman" panose="02020603050405020304" pitchFamily="18" charset="0"/>
              </a:rPr>
              <a:t> </a:t>
            </a:r>
            <a:r>
              <a:rPr lang="el-GR" sz="2000" i="1" dirty="0">
                <a:latin typeface="Times New Roman" panose="02020603050405020304" pitchFamily="18" charset="0"/>
                <a:cs typeface="Times New Roman" panose="02020603050405020304" pitchFamily="18" charset="0"/>
              </a:rPr>
              <a:t>(εάν κάποιος συλλάβει τη γυναίκα του με άλλον άνδρα, δεν επιτρέπεται να μένει μαζί της. Εάν εξακολουθήσει να μένει μαζί της, χάνει τα πολιτικά του δικαιώματα. Η γυναίκα, η οποία συλλαμβάνεται να </a:t>
            </a:r>
            <a:r>
              <a:rPr lang="el-GR" sz="2000" i="1" dirty="0" err="1">
                <a:latin typeface="Times New Roman" panose="02020603050405020304" pitchFamily="18" charset="0"/>
                <a:cs typeface="Times New Roman" panose="02020603050405020304" pitchFamily="18" charset="0"/>
              </a:rPr>
              <a:t>μοιχεύεται</a:t>
            </a:r>
            <a:r>
              <a:rPr lang="el-GR" sz="2000" i="1" dirty="0">
                <a:latin typeface="Times New Roman" panose="02020603050405020304" pitchFamily="18" charset="0"/>
                <a:cs typeface="Times New Roman" panose="02020603050405020304" pitchFamily="18" charset="0"/>
              </a:rPr>
              <a:t>, απαγορεύεται να μπαίνει στα δημόσια ιερά, εάν μπει, ο οποιοσδήποτε έχει το δικαίωμα να της επιβάλει ατιμωρητί οποιαδήποτε ποινή, εκτός από τον θάνατο)</a:t>
            </a:r>
            <a:endParaRPr lang="el-GR" sz="2000" i="1" dirty="0" smtClean="0">
              <a:latin typeface="Times New Roman" panose="02020603050405020304" pitchFamily="18" charset="0"/>
              <a:cs typeface="Times New Roman" panose="02020603050405020304" pitchFamily="18" charset="0"/>
            </a:endParaRPr>
          </a:p>
          <a:p>
            <a:endParaRPr lang="el-GR" sz="2000" dirty="0" smtClean="0">
              <a:latin typeface="Times New Roman" panose="02020603050405020304" pitchFamily="18" charset="0"/>
              <a:cs typeface="Times New Roman" panose="02020603050405020304" pitchFamily="18" charset="0"/>
            </a:endParaRPr>
          </a:p>
          <a:p>
            <a:endParaRPr lang="el-GR" sz="2000" dirty="0">
              <a:latin typeface="Times New Roman" panose="02020603050405020304" pitchFamily="18" charset="0"/>
              <a:cs typeface="Times New Roman" panose="02020603050405020304" pitchFamily="18" charset="0"/>
            </a:endParaRPr>
          </a:p>
          <a:p>
            <a:endParaRPr lang="el-GR" sz="2000" dirty="0">
              <a:latin typeface="Times New Roman" panose="02020603050405020304" pitchFamily="18" charset="0"/>
              <a:cs typeface="Times New Roman" panose="02020603050405020304" pitchFamily="18" charset="0"/>
            </a:endParaRPr>
          </a:p>
          <a:p>
            <a:endParaRPr lang="el-GR" sz="2000" dirty="0" smtClean="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17978052"/>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0"/>
            <a:ext cx="8911687" cy="45719"/>
          </a:xfrm>
        </p:spPr>
        <p:txBody>
          <a:bodyPr>
            <a:normAutofit fontScale="90000"/>
          </a:bodyPr>
          <a:lstStyle/>
          <a:p>
            <a:r>
              <a:rPr lang="el-GR" dirty="0" smtClean="0"/>
              <a:t>.</a:t>
            </a:r>
            <a:br>
              <a:rPr lang="el-GR" dirty="0" smtClean="0"/>
            </a:br>
            <a:endParaRPr lang="el-GR" dirty="0"/>
          </a:p>
        </p:txBody>
      </p:sp>
      <p:sp>
        <p:nvSpPr>
          <p:cNvPr id="3" name="Content Placeholder 2"/>
          <p:cNvSpPr>
            <a:spLocks noGrp="1"/>
          </p:cNvSpPr>
          <p:nvPr>
            <p:ph idx="1"/>
          </p:nvPr>
        </p:nvSpPr>
        <p:spPr>
          <a:xfrm>
            <a:off x="1524000" y="45719"/>
            <a:ext cx="9980612" cy="6701445"/>
          </a:xfrm>
        </p:spPr>
        <p:txBody>
          <a:bodyPr>
            <a:normAutofit fontScale="92500" lnSpcReduction="10000"/>
          </a:bodyPr>
          <a:lstStyle/>
          <a:p>
            <a:endParaRPr lang="el-GR" sz="2000" dirty="0" smtClean="0">
              <a:latin typeface="Times New Roman" panose="02020603050405020304" pitchFamily="18" charset="0"/>
              <a:cs typeface="Times New Roman" panose="02020603050405020304" pitchFamily="18" charset="0"/>
            </a:endParaRPr>
          </a:p>
          <a:p>
            <a:r>
              <a:rPr lang="el-GR" sz="2000" dirty="0" smtClean="0">
                <a:latin typeface="Times New Roman" panose="02020603050405020304" pitchFamily="18" charset="0"/>
                <a:cs typeface="Times New Roman" panose="02020603050405020304" pitchFamily="18" charset="0"/>
              </a:rPr>
              <a:t>Είναι </a:t>
            </a:r>
            <a:r>
              <a:rPr lang="el-GR" sz="2000" dirty="0">
                <a:latin typeface="Times New Roman" panose="02020603050405020304" pitchFamily="18" charset="0"/>
                <a:cs typeface="Times New Roman" panose="02020603050405020304" pitchFamily="18" charset="0"/>
              </a:rPr>
              <a:t>χαρακτηριστική η αναφορά </a:t>
            </a:r>
            <a:r>
              <a:rPr lang="el-GR" sz="2000" dirty="0" smtClean="0">
                <a:latin typeface="Times New Roman" panose="02020603050405020304" pitchFamily="18" charset="0"/>
                <a:cs typeface="Times New Roman" panose="02020603050405020304" pitchFamily="18" charset="0"/>
              </a:rPr>
              <a:t>(85</a:t>
            </a:r>
            <a:r>
              <a:rPr lang="el-GR" sz="2000" dirty="0">
                <a:latin typeface="Times New Roman" panose="02020603050405020304" pitchFamily="18" charset="0"/>
                <a:cs typeface="Times New Roman" panose="02020603050405020304" pitchFamily="18" charset="0"/>
              </a:rPr>
              <a:t>, 86), ότι, παρότι στα ιερά γίνονταν δεκτές οι ξένες και οι δούλες (“</a:t>
            </a:r>
            <a:r>
              <a:rPr lang="el-GR" sz="2000" dirty="0" err="1">
                <a:latin typeface="Times New Roman" panose="02020603050405020304" pitchFamily="18" charset="0"/>
                <a:cs typeface="Times New Roman" panose="02020603050405020304" pitchFamily="18" charset="0"/>
              </a:rPr>
              <a:t>εἰς</a:t>
            </a:r>
            <a:r>
              <a:rPr lang="el-GR" sz="2000" dirty="0">
                <a:latin typeface="Times New Roman" panose="02020603050405020304" pitchFamily="18" charset="0"/>
                <a:cs typeface="Times New Roman" panose="02020603050405020304" pitchFamily="18" charset="0"/>
              </a:rPr>
              <a:t> ἃ </a:t>
            </a:r>
            <a:r>
              <a:rPr lang="el-GR" sz="2000" dirty="0" err="1">
                <a:latin typeface="Times New Roman" panose="02020603050405020304" pitchFamily="18" charset="0"/>
                <a:cs typeface="Times New Roman" panose="02020603050405020304" pitchFamily="18" charset="0"/>
              </a:rPr>
              <a:t>καὶ</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τὴν</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ξένην</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καὶ</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τὴν</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δούλην</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ἐλθεῖν</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ἐξουσίαν</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ἔδοσαν</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οἱ</a:t>
            </a:r>
            <a:r>
              <a:rPr lang="el-GR" sz="2000" dirty="0">
                <a:latin typeface="Times New Roman" panose="02020603050405020304" pitchFamily="18" charset="0"/>
                <a:cs typeface="Times New Roman" panose="02020603050405020304" pitchFamily="18" charset="0"/>
              </a:rPr>
              <a:t> νόμοι”) , εξαιρούνταν οι μοιχαλίδες ως ιερόσυλες για να μη μολύνονται οι ιεροί χώροι με την παρουσία ασεβών ( “</a:t>
            </a:r>
            <a:r>
              <a:rPr lang="el-GR" sz="2000" dirty="0" err="1">
                <a:latin typeface="Times New Roman" panose="02020603050405020304" pitchFamily="18" charset="0"/>
                <a:cs typeface="Times New Roman" panose="02020603050405020304" pitchFamily="18" charset="0"/>
              </a:rPr>
              <a:t>ἵνα</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μὴ</a:t>
            </a:r>
            <a:r>
              <a:rPr lang="el-GR" sz="2000" dirty="0">
                <a:latin typeface="Times New Roman" panose="02020603050405020304" pitchFamily="18" charset="0"/>
                <a:cs typeface="Times New Roman" panose="02020603050405020304" pitchFamily="18" charset="0"/>
              </a:rPr>
              <a:t> μιάσματα </a:t>
            </a:r>
            <a:r>
              <a:rPr lang="el-GR" sz="2000" dirty="0" err="1">
                <a:latin typeface="Times New Roman" panose="02020603050405020304" pitchFamily="18" charset="0"/>
                <a:cs typeface="Times New Roman" panose="02020603050405020304" pitchFamily="18" charset="0"/>
              </a:rPr>
              <a:t>μηδ</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ἀσεβήματα</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γίγνηται</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ἐν</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τοῖς</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ἱεροῖς</a:t>
            </a:r>
            <a:r>
              <a:rPr lang="el-GR" sz="2000" dirty="0">
                <a:latin typeface="Times New Roman" panose="02020603050405020304" pitchFamily="18" charset="0"/>
                <a:cs typeface="Times New Roman" panose="02020603050405020304" pitchFamily="18" charset="0"/>
              </a:rPr>
              <a:t>”), διότι οι μοιχαλίδες ως τέτοιες θα έθεταν σε κίνδυνο την πόλη, αφού, </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οι θεοί </a:t>
            </a:r>
            <a:r>
              <a:rPr lang="el-GR" sz="2000" dirty="0" smtClean="0">
                <a:latin typeface="Times New Roman" panose="02020603050405020304" pitchFamily="18" charset="0"/>
                <a:cs typeface="Times New Roman" panose="02020603050405020304" pitchFamily="18" charset="0"/>
              </a:rPr>
              <a:t> θα προσβάλλονταν και θα  </a:t>
            </a:r>
            <a:r>
              <a:rPr lang="el-GR" sz="2000" dirty="0" err="1" smtClean="0">
                <a:latin typeface="Times New Roman" panose="02020603050405020304" pitchFamily="18" charset="0"/>
                <a:cs typeface="Times New Roman" panose="02020603050405020304" pitchFamily="18" charset="0"/>
              </a:rPr>
              <a:t>εδείχναν</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την εχθρότητά τους σε όλο τον αθηναϊκό </a:t>
            </a:r>
            <a:r>
              <a:rPr lang="el-GR" sz="2000" dirty="0" smtClean="0">
                <a:latin typeface="Times New Roman" panose="02020603050405020304" pitchFamily="18" charset="0"/>
                <a:cs typeface="Times New Roman" panose="02020603050405020304" pitchFamily="18" charset="0"/>
              </a:rPr>
              <a:t>λαό</a:t>
            </a:r>
            <a:endParaRPr lang="el-GR"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Για τον μοιχό, σύμφωνα με όσα παραθέτει ο Απολλόδωρος </a:t>
            </a:r>
            <a:r>
              <a:rPr lang="el-GR" sz="2000" dirty="0" smtClean="0">
                <a:latin typeface="Times New Roman" panose="02020603050405020304" pitchFamily="18" charset="0"/>
                <a:cs typeface="Times New Roman" panose="02020603050405020304" pitchFamily="18" charset="0"/>
              </a:rPr>
              <a:t> (53,55-56), </a:t>
            </a:r>
            <a:r>
              <a:rPr lang="el-GR" sz="2000" dirty="0">
                <a:latin typeface="Times New Roman" panose="02020603050405020304" pitchFamily="18" charset="0"/>
                <a:cs typeface="Times New Roman" panose="02020603050405020304" pitchFamily="18" charset="0"/>
              </a:rPr>
              <a:t>υπήρχε η δυνατότητα του παθόντος “εξουσιαστή” της γυναίκας να τον κρατήσει κλεισμένο μέσα στην οικία όπου είχε </a:t>
            </a:r>
            <a:r>
              <a:rPr lang="el-GR" sz="2000" dirty="0" err="1">
                <a:latin typeface="Times New Roman" panose="02020603050405020304" pitchFamily="18" charset="0"/>
                <a:cs typeface="Times New Roman" panose="02020603050405020304" pitchFamily="18" charset="0"/>
              </a:rPr>
              <a:t>τελεστεί</a:t>
            </a:r>
            <a:r>
              <a:rPr lang="el-GR" sz="2000" dirty="0">
                <a:latin typeface="Times New Roman" panose="02020603050405020304" pitchFamily="18" charset="0"/>
                <a:cs typeface="Times New Roman" panose="02020603050405020304" pitchFamily="18" charset="0"/>
              </a:rPr>
              <a:t> το αδίκημα και να του απαγορεύσει την έξοδο μέχρι ο μοιχός να του καταβάλει χρηματική αποζημίωση. Επιπλέον, στην περίπτωση που αδυνατούσε ο μοιχός να καταβάλει άμεσα την συμφωνηθείσα χρηματική αποζημίωση, προβλεπόταν ο ορισμός </a:t>
            </a:r>
            <a:r>
              <a:rPr lang="el-GR" sz="2000" dirty="0" smtClean="0">
                <a:latin typeface="Times New Roman" panose="02020603050405020304" pitchFamily="18" charset="0"/>
                <a:cs typeface="Times New Roman" panose="02020603050405020304" pitchFamily="18" charset="0"/>
              </a:rPr>
              <a:t>εγγυητών</a:t>
            </a:r>
          </a:p>
          <a:p>
            <a:r>
              <a:rPr lang="el-GR" sz="2000" dirty="0">
                <a:latin typeface="Times New Roman" panose="02020603050405020304" pitchFamily="18" charset="0"/>
                <a:cs typeface="Times New Roman" panose="02020603050405020304" pitchFamily="18" charset="0"/>
              </a:rPr>
              <a:t>Ο</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φερόμενος ως </a:t>
            </a:r>
            <a:r>
              <a:rPr lang="el-GR" sz="2000" dirty="0" smtClean="0">
                <a:latin typeface="Times New Roman" panose="02020603050405020304" pitchFamily="18" charset="0"/>
                <a:cs typeface="Times New Roman" panose="02020603050405020304" pitchFamily="18" charset="0"/>
              </a:rPr>
              <a:t>μοιχός (66), </a:t>
            </a:r>
            <a:r>
              <a:rPr lang="el-GR" sz="2000" dirty="0">
                <a:latin typeface="Times New Roman" panose="02020603050405020304" pitchFamily="18" charset="0"/>
                <a:cs typeface="Times New Roman" panose="02020603050405020304" pitchFamily="18" charset="0"/>
              </a:rPr>
              <a:t>ο οποίος θεωρούσε ότι ήταν αθώος και κρατήθηκε άδικα, είχε, σύμφωνα με τον νόμο, τη δυνατότητα να υποβάλει μήνυση στους άρχοντες θεσμοθέτες (να καταθέσει στους θεσμοθέτες μήνυση για παράνομη κράτηση) “</a:t>
            </a:r>
            <a:r>
              <a:rPr lang="el-GR" sz="2000" dirty="0" err="1">
                <a:latin typeface="Times New Roman" panose="02020603050405020304" pitchFamily="18" charset="0"/>
                <a:cs typeface="Times New Roman" panose="02020603050405020304" pitchFamily="18" charset="0"/>
              </a:rPr>
              <a:t>γράψασθαι</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πρὸς</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τοὺς</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θεσμοθέτας</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ἀδίκως</a:t>
            </a:r>
            <a:r>
              <a:rPr lang="el-GR" sz="2000" dirty="0">
                <a:latin typeface="Times New Roman" panose="02020603050405020304" pitchFamily="18" charset="0"/>
                <a:cs typeface="Times New Roman" panose="02020603050405020304" pitchFamily="18" charset="0"/>
              </a:rPr>
              <a:t> </a:t>
            </a:r>
            <a:r>
              <a:rPr lang="el-GR" sz="2000" dirty="0" err="1">
                <a:latin typeface="Times New Roman" panose="02020603050405020304" pitchFamily="18" charset="0"/>
                <a:cs typeface="Times New Roman" panose="02020603050405020304" pitchFamily="18" charset="0"/>
              </a:rPr>
              <a:t>εἱρχθῆναι</a:t>
            </a:r>
            <a:r>
              <a:rPr lang="el-GR" sz="2000" dirty="0">
                <a:latin typeface="Times New Roman" panose="02020603050405020304" pitchFamily="18" charset="0"/>
                <a:cs typeface="Times New Roman" panose="02020603050405020304" pitchFamily="18" charset="0"/>
              </a:rPr>
              <a:t>” για παράνομη κράτηση σε βάρος αυτού που τον απέκλεισε. Στην περίπτωση αυτή, και εφόσον κρινόταν αθώος, απαλλασσόταν ο ίδιος από την υποχρέωση καταβολής χρηματικής αποζημίωσης και οι εγγυητές από τα καθήκοντά </a:t>
            </a:r>
            <a:r>
              <a:rPr lang="el-GR" sz="2000" dirty="0" smtClean="0">
                <a:latin typeface="Times New Roman" panose="02020603050405020304" pitchFamily="18" charset="0"/>
                <a:cs typeface="Times New Roman" panose="02020603050405020304" pitchFamily="18" charset="0"/>
              </a:rPr>
              <a:t>τους</a:t>
            </a:r>
          </a:p>
          <a:p>
            <a:r>
              <a:rPr lang="el-GR" sz="2000" dirty="0" smtClean="0">
                <a:latin typeface="Times New Roman" panose="02020603050405020304" pitchFamily="18" charset="0"/>
                <a:cs typeface="Times New Roman" panose="02020603050405020304" pitchFamily="18" charset="0"/>
              </a:rPr>
              <a:t>Σύμφωνα </a:t>
            </a:r>
            <a:r>
              <a:rPr lang="el-GR" sz="2000" dirty="0">
                <a:latin typeface="Times New Roman" panose="02020603050405020304" pitchFamily="18" charset="0"/>
                <a:cs typeface="Times New Roman" panose="02020603050405020304" pitchFamily="18" charset="0"/>
              </a:rPr>
              <a:t>με τις αναφορές του Απολλοδώρου </a:t>
            </a:r>
            <a:r>
              <a:rPr lang="el-GR" sz="2000" dirty="0" smtClean="0">
                <a:latin typeface="Times New Roman" panose="02020603050405020304" pitchFamily="18" charset="0"/>
                <a:cs typeface="Times New Roman" panose="02020603050405020304" pitchFamily="18" charset="0"/>
              </a:rPr>
              <a:t>σε </a:t>
            </a:r>
            <a:r>
              <a:rPr lang="el-GR" sz="2000" dirty="0">
                <a:latin typeface="Times New Roman" panose="02020603050405020304" pitchFamily="18" charset="0"/>
                <a:cs typeface="Times New Roman" panose="02020603050405020304" pitchFamily="18" charset="0"/>
              </a:rPr>
              <a:t>βάρος του Στεφάνου, (41</a:t>
            </a:r>
            <a:r>
              <a:rPr lang="el-GR" sz="2000" dirty="0" smtClean="0">
                <a:latin typeface="Times New Roman" panose="02020603050405020304" pitchFamily="18" charset="0"/>
                <a:cs typeface="Times New Roman" panose="02020603050405020304" pitchFamily="18" charset="0"/>
              </a:rPr>
              <a:t>)</a:t>
            </a:r>
          </a:p>
          <a:p>
            <a:pPr marL="0" indent="0">
              <a:buNone/>
            </a:pPr>
            <a:r>
              <a:rPr lang="el-GR" sz="2000" dirty="0">
                <a:latin typeface="Times New Roman" panose="02020603050405020304" pitchFamily="18" charset="0"/>
                <a:cs typeface="Times New Roman" panose="02020603050405020304" pitchFamily="18" charset="0"/>
              </a:rPr>
              <a:t>Η</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μοιχεία μπορούσε να αποτελέσει αντικείμενο δολοπλοκίας από τον σύζυγο με σκοπό τον προσπορισμό οικονομικού οφέλους</a:t>
            </a:r>
            <a:r>
              <a:rPr lang="el-GR" sz="2000" dirty="0" smtClean="0">
                <a:latin typeface="Times New Roman" panose="02020603050405020304" pitchFamily="18" charset="0"/>
                <a:cs typeface="Times New Roman" panose="02020603050405020304" pitchFamily="18" charset="0"/>
              </a:rPr>
              <a:t>.(Εκβιασμός </a:t>
            </a:r>
            <a:r>
              <a:rPr lang="el-GR" sz="2000" dirty="0" err="1" smtClean="0">
                <a:latin typeface="Times New Roman" panose="02020603050405020304" pitchFamily="18" charset="0"/>
                <a:cs typeface="Times New Roman" panose="02020603050405020304" pitchFamily="18" charset="0"/>
              </a:rPr>
              <a:t>Επαινέτου</a:t>
            </a:r>
            <a:r>
              <a:rPr lang="el-GR" sz="2000"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44776023"/>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0525" y="14510"/>
            <a:ext cx="8911687" cy="608945"/>
          </a:xfrm>
        </p:spPr>
        <p:txBody>
          <a:bodyPr>
            <a:normAutofit fontScale="90000"/>
          </a:bodyPr>
          <a:lstStyle/>
          <a:p>
            <a:pPr algn="ctr"/>
            <a:r>
              <a:rPr lang="el-GR" dirty="0" smtClean="0"/>
              <a:t>Ασέβεια</a:t>
            </a:r>
            <a:br>
              <a:rPr lang="el-GR" dirty="0" smtClean="0"/>
            </a:br>
            <a:endParaRPr lang="el-GR" dirty="0"/>
          </a:p>
        </p:txBody>
      </p:sp>
      <p:sp>
        <p:nvSpPr>
          <p:cNvPr id="3" name="Content Placeholder 2"/>
          <p:cNvSpPr>
            <a:spLocks noGrp="1"/>
          </p:cNvSpPr>
          <p:nvPr>
            <p:ph idx="1"/>
          </p:nvPr>
        </p:nvSpPr>
        <p:spPr>
          <a:xfrm>
            <a:off x="1039091" y="1316182"/>
            <a:ext cx="10972799" cy="5334000"/>
          </a:xfrm>
        </p:spPr>
        <p:txBody>
          <a:bodyPr>
            <a:normAutofit/>
          </a:bodyPr>
          <a:lstStyle/>
          <a:p>
            <a:r>
              <a:rPr lang="el-GR" sz="2000" dirty="0">
                <a:latin typeface="Times New Roman" panose="02020603050405020304" pitchFamily="18" charset="0"/>
                <a:cs typeface="Times New Roman" panose="02020603050405020304" pitchFamily="18" charset="0"/>
              </a:rPr>
              <a:t>Ο Απολλόδωρος στον </a:t>
            </a:r>
            <a:r>
              <a:rPr lang="el-GR" sz="2000" dirty="0" smtClean="0">
                <a:latin typeface="Times New Roman" panose="02020603050405020304" pitchFamily="18" charset="0"/>
                <a:cs typeface="Times New Roman" panose="02020603050405020304" pitchFamily="18" charset="0"/>
              </a:rPr>
              <a:t>λόγο </a:t>
            </a:r>
            <a:r>
              <a:rPr lang="el-GR" sz="2000" dirty="0">
                <a:latin typeface="Times New Roman" panose="02020603050405020304" pitchFamily="18" charset="0"/>
                <a:cs typeface="Times New Roman" panose="02020603050405020304" pitchFamily="18" charset="0"/>
              </a:rPr>
              <a:t>του κάνει αναφορά στην ασέβεια της </a:t>
            </a:r>
            <a:r>
              <a:rPr lang="el-GR" sz="2000" dirty="0" smtClean="0">
                <a:latin typeface="Times New Roman" panose="02020603050405020304" pitchFamily="18" charset="0"/>
                <a:cs typeface="Times New Roman" panose="02020603050405020304" pitchFamily="18" charset="0"/>
              </a:rPr>
              <a:t>Φανούς, </a:t>
            </a:r>
            <a:r>
              <a:rPr lang="el-GR" sz="2000" dirty="0">
                <a:latin typeface="Times New Roman" panose="02020603050405020304" pitchFamily="18" charset="0"/>
                <a:cs typeface="Times New Roman" panose="02020603050405020304" pitchFamily="18" charset="0"/>
              </a:rPr>
              <a:t>η οποία, παρότι ξένη, αφού εξαπάτησε τον </a:t>
            </a:r>
            <a:r>
              <a:rPr lang="el-GR" sz="2000" dirty="0" err="1">
                <a:latin typeface="Times New Roman" panose="02020603050405020304" pitchFamily="18" charset="0"/>
                <a:cs typeface="Times New Roman" panose="02020603050405020304" pitchFamily="18" charset="0"/>
              </a:rPr>
              <a:t>Θεογένη</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βασιλεύς-άρχοντας), </a:t>
            </a:r>
            <a:r>
              <a:rPr lang="el-GR" sz="2000" dirty="0">
                <a:latin typeface="Times New Roman" panose="02020603050405020304" pitchFamily="18" charset="0"/>
                <a:cs typeface="Times New Roman" panose="02020603050405020304" pitchFamily="18" charset="0"/>
              </a:rPr>
              <a:t>συμμετείχε ως σύζυγός του στις απόκρυφες θυσίες, εισήλθε στους ιερούς χώρους, στους οποίους η είσοδος επιτρεπόταν μόνο σε Αθηναία και σύζυγο του βασιλέως-άρχοντα και, αφού έλαβε τον όρκο της ιέρειας, τέλεσε για λογαριασμό της πόλης τις πατροπαράδοτες και απόκρυφες </a:t>
            </a:r>
            <a:r>
              <a:rPr lang="el-GR" sz="2000" dirty="0" smtClean="0">
                <a:latin typeface="Times New Roman" panose="02020603050405020304" pitchFamily="18" charset="0"/>
                <a:cs typeface="Times New Roman" panose="02020603050405020304" pitchFamily="18" charset="0"/>
              </a:rPr>
              <a:t>ιεροτελεστίες (73)</a:t>
            </a:r>
          </a:p>
          <a:p>
            <a:r>
              <a:rPr lang="el-GR" sz="2000" dirty="0">
                <a:latin typeface="Times New Roman" panose="02020603050405020304" pitchFamily="18" charset="0"/>
                <a:cs typeface="Times New Roman" panose="02020603050405020304" pitchFamily="18" charset="0"/>
              </a:rPr>
              <a:t>Δ</a:t>
            </a:r>
            <a:r>
              <a:rPr lang="el-GR" sz="2000" dirty="0" smtClean="0">
                <a:latin typeface="Times New Roman" panose="02020603050405020304" pitchFamily="18" charset="0"/>
                <a:cs typeface="Times New Roman" panose="02020603050405020304" pitchFamily="18" charset="0"/>
              </a:rPr>
              <a:t>εν </a:t>
            </a:r>
            <a:r>
              <a:rPr lang="el-GR" sz="2000" dirty="0">
                <a:latin typeface="Times New Roman" panose="02020603050405020304" pitchFamily="18" charset="0"/>
                <a:cs typeface="Times New Roman" panose="02020603050405020304" pitchFamily="18" charset="0"/>
              </a:rPr>
              <a:t>παραλείπει </a:t>
            </a:r>
            <a:r>
              <a:rPr lang="el-GR" sz="2000" dirty="0" smtClean="0">
                <a:latin typeface="Times New Roman" panose="02020603050405020304" pitchFamily="18" charset="0"/>
                <a:cs typeface="Times New Roman" panose="02020603050405020304" pitchFamily="18" charset="0"/>
              </a:rPr>
              <a:t> την αναφορά στον </a:t>
            </a:r>
            <a:r>
              <a:rPr lang="el-GR" sz="2000" dirty="0">
                <a:latin typeface="Times New Roman" panose="02020603050405020304" pitchFamily="18" charset="0"/>
                <a:cs typeface="Times New Roman" panose="02020603050405020304" pitchFamily="18" charset="0"/>
              </a:rPr>
              <a:t>όρκο των ιερειών, σύμφωνα με τον οποίο η ιέρεια έπρεπε να είναι αγνή και καθαρή προκειμένου σε ειδική τελετή να δοθεί ως σύζυγος του θεού </a:t>
            </a:r>
            <a:r>
              <a:rPr lang="el-GR" sz="2000" dirty="0" smtClean="0">
                <a:latin typeface="Times New Roman" panose="02020603050405020304" pitchFamily="18" charset="0"/>
                <a:cs typeface="Times New Roman" panose="02020603050405020304" pitchFamily="18" charset="0"/>
              </a:rPr>
              <a:t>Διόνυσου. (78)</a:t>
            </a:r>
            <a:r>
              <a:rPr lang="el-GR" sz="2000" dirty="0"/>
              <a:t> </a:t>
            </a:r>
            <a:endParaRPr lang="el-GR" sz="2000" dirty="0" smtClean="0"/>
          </a:p>
          <a:p>
            <a:r>
              <a:rPr lang="el-GR" sz="2000" dirty="0" smtClean="0">
                <a:latin typeface="Times New Roman" panose="02020603050405020304" pitchFamily="18" charset="0"/>
                <a:cs typeface="Times New Roman" panose="02020603050405020304" pitchFamily="18" charset="0"/>
              </a:rPr>
              <a:t>Επιπλέον επικαλείται </a:t>
            </a:r>
            <a:r>
              <a:rPr lang="el-GR" sz="2000" dirty="0">
                <a:latin typeface="Times New Roman" panose="02020603050405020304" pitchFamily="18" charset="0"/>
                <a:cs typeface="Times New Roman" panose="02020603050405020304" pitchFamily="18" charset="0"/>
              </a:rPr>
              <a:t>και σχετικό νόμο, ο οποίος ήταν χαραγμένος σε πέτρινη στήλη που βρισκόταν στον βωμό, στο ιερό του Διονύσου στις Λίμνες</a:t>
            </a:r>
            <a:r>
              <a:rPr lang="el-GR" sz="2000" dirty="0" smtClean="0"/>
              <a:t>.(76)</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46080457"/>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0"/>
            <a:ext cx="8911687" cy="775855"/>
          </a:xfrm>
        </p:spPr>
        <p:txBody>
          <a:bodyPr/>
          <a:lstStyle/>
          <a:p>
            <a:pPr algn="ctr"/>
            <a:r>
              <a:rPr lang="el-GR" dirty="0" smtClean="0"/>
              <a:t>Οι ξένες γυναίκες στην Αθήνα </a:t>
            </a:r>
            <a:endParaRPr lang="el-GR" dirty="0"/>
          </a:p>
        </p:txBody>
      </p:sp>
      <p:sp>
        <p:nvSpPr>
          <p:cNvPr id="3" name="Content Placeholder 2"/>
          <p:cNvSpPr>
            <a:spLocks noGrp="1"/>
          </p:cNvSpPr>
          <p:nvPr>
            <p:ph idx="1"/>
          </p:nvPr>
        </p:nvSpPr>
        <p:spPr>
          <a:xfrm>
            <a:off x="1066800" y="775855"/>
            <a:ext cx="10764982" cy="6082145"/>
          </a:xfrm>
        </p:spPr>
        <p:txBody>
          <a:bodyPr>
            <a:noAutofit/>
          </a:bodyPr>
          <a:lstStyle/>
          <a:p>
            <a:pPr algn="ctr"/>
            <a:r>
              <a:rPr lang="el-GR" sz="1900" dirty="0">
                <a:latin typeface="Times New Roman" panose="02020603050405020304" pitchFamily="18" charset="0"/>
                <a:cs typeface="Times New Roman" panose="02020603050405020304" pitchFamily="18" charset="0"/>
              </a:rPr>
              <a:t>Ο Απολλόδωρος καταγγέλλει από την αρχή </a:t>
            </a:r>
            <a:r>
              <a:rPr lang="el-GR" sz="1900" dirty="0" smtClean="0">
                <a:latin typeface="Times New Roman" panose="02020603050405020304" pitchFamily="18" charset="0"/>
                <a:cs typeface="Times New Roman" panose="02020603050405020304" pitchFamily="18" charset="0"/>
              </a:rPr>
              <a:t>του λόγου </a:t>
            </a:r>
            <a:r>
              <a:rPr lang="el-GR" sz="1900" dirty="0">
                <a:latin typeface="Times New Roman" panose="02020603050405020304" pitchFamily="18" charset="0"/>
                <a:cs typeface="Times New Roman" panose="02020603050405020304" pitchFamily="18" charset="0"/>
              </a:rPr>
              <a:t>του ότι μία ξένη παντρεύτηκε με Αθηναίο </a:t>
            </a:r>
            <a:r>
              <a:rPr lang="el-GR" sz="1900" dirty="0" smtClean="0">
                <a:latin typeface="Times New Roman" panose="02020603050405020304" pitchFamily="18" charset="0"/>
                <a:cs typeface="Times New Roman" panose="02020603050405020304" pitchFamily="18" charset="0"/>
              </a:rPr>
              <a:t>πολίτη  αναφέροντας τον νόμο</a:t>
            </a:r>
            <a:r>
              <a:rPr lang="el-GR" sz="1900" dirty="0">
                <a:latin typeface="Times New Roman" panose="02020603050405020304" pitchFamily="18" charset="0"/>
                <a:cs typeface="Times New Roman" panose="02020603050405020304" pitchFamily="18" charset="0"/>
              </a:rPr>
              <a:t>.</a:t>
            </a:r>
            <a:r>
              <a:rPr lang="el-GR" sz="1900" dirty="0" smtClean="0">
                <a:latin typeface="Times New Roman" panose="02020603050405020304" pitchFamily="18" charset="0"/>
                <a:cs typeface="Times New Roman" panose="02020603050405020304" pitchFamily="18" charset="0"/>
              </a:rPr>
              <a:t> </a:t>
            </a:r>
            <a:endParaRPr lang="el-GR" sz="1900" dirty="0">
              <a:latin typeface="Times New Roman" panose="02020603050405020304" pitchFamily="18" charset="0"/>
              <a:cs typeface="Times New Roman" panose="02020603050405020304" pitchFamily="18" charset="0"/>
            </a:endParaRPr>
          </a:p>
          <a:p>
            <a:pPr marL="0" indent="0" algn="ctr">
              <a:buNone/>
            </a:pPr>
            <a:r>
              <a:rPr lang="el-GR" sz="1900" dirty="0" smtClean="0">
                <a:latin typeface="Times New Roman" panose="02020603050405020304" pitchFamily="18" charset="0"/>
                <a:cs typeface="Times New Roman" panose="02020603050405020304" pitchFamily="18" charset="0"/>
              </a:rPr>
              <a:t>Σύμφωνα </a:t>
            </a:r>
            <a:r>
              <a:rPr lang="el-GR" sz="1900" dirty="0">
                <a:latin typeface="Times New Roman" panose="02020603050405020304" pitchFamily="18" charset="0"/>
                <a:cs typeface="Times New Roman" panose="02020603050405020304" pitchFamily="18" charset="0"/>
              </a:rPr>
              <a:t>με τον οποίο, </a:t>
            </a:r>
            <a:r>
              <a:rPr lang="el-GR" sz="1900" dirty="0" smtClean="0">
                <a:latin typeface="Times New Roman" panose="02020603050405020304" pitchFamily="18" charset="0"/>
                <a:cs typeface="Times New Roman" panose="02020603050405020304" pitchFamily="18" charset="0"/>
              </a:rPr>
              <a:t>ύστερα από την καταγγελία </a:t>
            </a:r>
            <a:r>
              <a:rPr lang="el-GR" sz="1900" dirty="0">
                <a:latin typeface="Times New Roman" panose="02020603050405020304" pitchFamily="18" charset="0"/>
                <a:cs typeface="Times New Roman" panose="02020603050405020304" pitchFamily="18" charset="0"/>
              </a:rPr>
              <a:t>στους θεσμοθέτες ακολουθούσε δίκη που έκρινε την ενοχή του ξένου ή της ξένης. Έτσι, </a:t>
            </a:r>
            <a:r>
              <a:rPr lang="el-GR" sz="1900" dirty="0" smtClean="0">
                <a:latin typeface="Times New Roman" panose="02020603050405020304" pitchFamily="18" charset="0"/>
                <a:cs typeface="Times New Roman" panose="02020603050405020304" pitchFamily="18" charset="0"/>
              </a:rPr>
              <a:t>εάν ο </a:t>
            </a:r>
            <a:r>
              <a:rPr lang="el-GR" sz="1900" dirty="0">
                <a:latin typeface="Times New Roman" panose="02020603050405020304" pitchFamily="18" charset="0"/>
                <a:cs typeface="Times New Roman" panose="02020603050405020304" pitchFamily="18" charset="0"/>
              </a:rPr>
              <a:t>ξένος </a:t>
            </a:r>
            <a:r>
              <a:rPr lang="el-GR" sz="1900" dirty="0" smtClean="0">
                <a:latin typeface="Times New Roman" panose="02020603050405020304" pitchFamily="18" charset="0"/>
                <a:cs typeface="Times New Roman" panose="02020603050405020304" pitchFamily="18" charset="0"/>
              </a:rPr>
              <a:t>αποδεικνυόταν </a:t>
            </a:r>
            <a:r>
              <a:rPr lang="el-GR" sz="1900" dirty="0">
                <a:latin typeface="Times New Roman" panose="02020603050405020304" pitchFamily="18" charset="0"/>
                <a:cs typeface="Times New Roman" panose="02020603050405020304" pitchFamily="18" charset="0"/>
              </a:rPr>
              <a:t>ότι ήταν παντρεμένος με Αθηναία πουλιόταν ως δούλος και δημευόταν η περιουσία του, ενώ η ίδια ποινή προβλεπόταν και για την ξένη που παντρευόταν με Αθηναίο πολίτη με επιπρόσθετο πρόστιμο χιλίων δραχμών για τον Αθηναίο που την παντρεύτηκε</a:t>
            </a:r>
            <a:r>
              <a:rPr lang="el-GR" sz="1900" dirty="0" smtClean="0">
                <a:latin typeface="Times New Roman" panose="02020603050405020304" pitchFamily="18" charset="0"/>
                <a:cs typeface="Times New Roman" panose="02020603050405020304" pitchFamily="18" charset="0"/>
              </a:rPr>
              <a:t>. </a:t>
            </a:r>
            <a:r>
              <a:rPr lang="el-GR" sz="1900" dirty="0">
                <a:latin typeface="Times New Roman" panose="02020603050405020304" pitchFamily="18" charset="0"/>
                <a:cs typeface="Times New Roman" panose="02020603050405020304" pitchFamily="18" charset="0"/>
              </a:rPr>
              <a:t>Είναι χαρακτηριστικό, ότι ο παραπάνω νόμος έδινε το δικαίωμα σε οποιονδήποτε Αθηναίο να υποβάλει έγγραφη καταγγελία, </a:t>
            </a:r>
            <a:r>
              <a:rPr lang="el-GR" sz="1900" dirty="0" smtClean="0">
                <a:latin typeface="Times New Roman" panose="02020603050405020304" pitchFamily="18" charset="0"/>
                <a:cs typeface="Times New Roman" panose="02020603050405020304" pitchFamily="18" charset="0"/>
              </a:rPr>
              <a:t>«γραφή». (14, 16)</a:t>
            </a:r>
            <a:endParaRPr lang="el-GR" sz="1900" dirty="0">
              <a:latin typeface="Times New Roman" panose="02020603050405020304" pitchFamily="18" charset="0"/>
              <a:cs typeface="Times New Roman" panose="02020603050405020304" pitchFamily="18" charset="0"/>
            </a:endParaRPr>
          </a:p>
          <a:p>
            <a:pPr algn="ctr"/>
            <a:r>
              <a:rPr lang="el-GR" sz="1900" dirty="0" smtClean="0">
                <a:latin typeface="Times New Roman" panose="02020603050405020304" pitchFamily="18" charset="0"/>
                <a:cs typeface="Times New Roman" panose="02020603050405020304" pitchFamily="18" charset="0"/>
              </a:rPr>
              <a:t>Ο Απολλόδωρος αναφέρει </a:t>
            </a:r>
            <a:r>
              <a:rPr lang="el-GR" sz="1900" dirty="0">
                <a:latin typeface="Times New Roman" panose="02020603050405020304" pitchFamily="18" charset="0"/>
                <a:cs typeface="Times New Roman" panose="02020603050405020304" pitchFamily="18" charset="0"/>
              </a:rPr>
              <a:t>στη </a:t>
            </a:r>
            <a:r>
              <a:rPr lang="el-GR" sz="1900" dirty="0" smtClean="0">
                <a:latin typeface="Times New Roman" panose="02020603050405020304" pitchFamily="18" charset="0"/>
                <a:cs typeface="Times New Roman" panose="02020603050405020304" pitchFamily="18" charset="0"/>
              </a:rPr>
              <a:t>συνέχεια ότι </a:t>
            </a:r>
            <a:r>
              <a:rPr lang="el-GR" sz="1900" dirty="0">
                <a:latin typeface="Times New Roman" panose="02020603050405020304" pitchFamily="18" charset="0"/>
                <a:cs typeface="Times New Roman" panose="02020603050405020304" pitchFamily="18" charset="0"/>
              </a:rPr>
              <a:t>ο νόμος </a:t>
            </a:r>
            <a:r>
              <a:rPr lang="el-GR" sz="1900" dirty="0" smtClean="0">
                <a:latin typeface="Times New Roman" panose="02020603050405020304" pitchFamily="18" charset="0"/>
                <a:cs typeface="Times New Roman" panose="02020603050405020304" pitchFamily="18" charset="0"/>
              </a:rPr>
              <a:t> </a:t>
            </a:r>
            <a:r>
              <a:rPr lang="el-GR" sz="1900" dirty="0">
                <a:latin typeface="Times New Roman" panose="02020603050405020304" pitchFamily="18" charset="0"/>
                <a:cs typeface="Times New Roman" panose="02020603050405020304" pitchFamily="18" charset="0"/>
              </a:rPr>
              <a:t>απαγορεύει τις επιγαμίες μεταξύ Αθηναίων και ξένων, αποκλείει και την απόκτηση γνησίων τέκνων με οποιοδήποτε πρόσχημα ή τέχνασμα. Έτσι, όπως και στην περίπτωση του παράνομου γάμου, έτσι και στην περίπτωση αυτή, κατά την οποία θα παρουσιάζονταν νόθα τέκνα ως γνήσια, ο ξένος ή η ξένη μετά την καταδίκη τους θα πωλούνταν ως </a:t>
            </a:r>
            <a:r>
              <a:rPr lang="el-GR" sz="1900" dirty="0" smtClean="0">
                <a:latin typeface="Times New Roman" panose="02020603050405020304" pitchFamily="18" charset="0"/>
                <a:cs typeface="Times New Roman" panose="02020603050405020304" pitchFamily="18" charset="0"/>
              </a:rPr>
              <a:t>δούλοι.(19)</a:t>
            </a:r>
          </a:p>
          <a:p>
            <a:r>
              <a:rPr lang="el-GR" sz="1900" dirty="0">
                <a:latin typeface="Times New Roman" panose="02020603050405020304" pitchFamily="18" charset="0"/>
                <a:cs typeface="Times New Roman" panose="02020603050405020304" pitchFamily="18" charset="0"/>
              </a:rPr>
              <a:t>Κατά τον ίδιο τρόπο, σύμφωνα με τον ρήτορα και τον νόμο που παραθέτει ενώπιον των δικαστών, </a:t>
            </a:r>
            <a:r>
              <a:rPr lang="el-GR" sz="1900" dirty="0" smtClean="0">
                <a:latin typeface="Times New Roman" panose="02020603050405020304" pitchFamily="18" charset="0"/>
                <a:cs typeface="Times New Roman" panose="02020603050405020304" pitchFamily="18" charset="0"/>
              </a:rPr>
              <a:t> </a:t>
            </a:r>
            <a:r>
              <a:rPr lang="el-GR" sz="1900" dirty="0">
                <a:latin typeface="Times New Roman" panose="02020603050405020304" pitchFamily="18" charset="0"/>
                <a:cs typeface="Times New Roman" panose="02020603050405020304" pitchFamily="18" charset="0"/>
              </a:rPr>
              <a:t>ο “κύριος” που θα παρουσίαζε μία ξένη ως Αθηναία συγγενή του και θα την πάντρευε με Αθηναίο πολίτη, είχε σύμφωνα με τον νόμο αντίστοιχες κυρώσεις</a:t>
            </a:r>
            <a:r>
              <a:rPr lang="el-GR" sz="1900" dirty="0" smtClean="0">
                <a:latin typeface="Times New Roman" panose="02020603050405020304" pitchFamily="18" charset="0"/>
                <a:cs typeface="Times New Roman" panose="02020603050405020304" pitchFamily="18" charset="0"/>
              </a:rPr>
              <a:t>.(Στέφανος – Φανώ ) </a:t>
            </a:r>
          </a:p>
          <a:p>
            <a:r>
              <a:rPr lang="el-GR" sz="1900" dirty="0" smtClean="0">
                <a:latin typeface="Times New Roman" panose="02020603050405020304" pitchFamily="18" charset="0"/>
                <a:cs typeface="Times New Roman" panose="02020603050405020304" pitchFamily="18" charset="0"/>
              </a:rPr>
              <a:t>Πιο </a:t>
            </a:r>
            <a:r>
              <a:rPr lang="el-GR" sz="1900" dirty="0">
                <a:latin typeface="Times New Roman" panose="02020603050405020304" pitchFamily="18" charset="0"/>
                <a:cs typeface="Times New Roman" panose="02020603050405020304" pitchFamily="18" charset="0"/>
              </a:rPr>
              <a:t>συγκεκριμένα, εφόσον αποδεικνυόταν η πράξη του αυτή στο δικαστήριο, καταδικαζόταν σε ατιμία, έχανε δηλαδή τα πολιτικά του δικαιώματα, ενώ από τη δημευμένη του περιουσία το 1/3 περιερχόταν στον καταγγέλλοντα</a:t>
            </a:r>
            <a:r>
              <a:rPr lang="el-GR" sz="1900" dirty="0" smtClean="0">
                <a:latin typeface="Times New Roman" panose="02020603050405020304" pitchFamily="18" charset="0"/>
                <a:cs typeface="Times New Roman" panose="02020603050405020304" pitchFamily="18" charset="0"/>
              </a:rPr>
              <a:t>.(52)</a:t>
            </a:r>
            <a:endParaRPr lang="el-GR"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51904860"/>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624110"/>
            <a:ext cx="11504612" cy="1280890"/>
          </a:xfrm>
        </p:spPr>
        <p:txBody>
          <a:bodyPr/>
          <a:lstStyle/>
          <a:p>
            <a:pPr algn="ctr"/>
            <a:r>
              <a:rPr lang="el-GR" b="1" dirty="0" smtClean="0">
                <a:solidFill>
                  <a:schemeClr val="tx1"/>
                </a:solidFill>
              </a:rPr>
              <a:t> Ο όρος </a:t>
            </a:r>
            <a:r>
              <a:rPr lang="el-GR" b="1" dirty="0" err="1">
                <a:solidFill>
                  <a:schemeClr val="tx1"/>
                </a:solidFill>
              </a:rPr>
              <a:t>ε</a:t>
            </a:r>
            <a:r>
              <a:rPr lang="el-GR" b="1" dirty="0" err="1" smtClean="0">
                <a:solidFill>
                  <a:schemeClr val="tx1"/>
                </a:solidFill>
              </a:rPr>
              <a:t>γγύη</a:t>
            </a:r>
            <a:endParaRPr lang="el-GR" b="1" dirty="0">
              <a:solidFill>
                <a:schemeClr val="tx1"/>
              </a:solidFill>
            </a:endParaRPr>
          </a:p>
        </p:txBody>
      </p:sp>
      <p:sp>
        <p:nvSpPr>
          <p:cNvPr id="3" name="Content Placeholder 2"/>
          <p:cNvSpPr>
            <a:spLocks noGrp="1"/>
          </p:cNvSpPr>
          <p:nvPr>
            <p:ph idx="1"/>
          </p:nvPr>
        </p:nvSpPr>
        <p:spPr>
          <a:xfrm>
            <a:off x="180109" y="2479963"/>
            <a:ext cx="12011891" cy="4174009"/>
          </a:xfrm>
        </p:spPr>
        <p:txBody>
          <a:bodyPr>
            <a:normAutofit/>
          </a:bodyPr>
          <a:lstStyle/>
          <a:p>
            <a:r>
              <a:rPr lang="el-GR" sz="2400" dirty="0" smtClean="0">
                <a:latin typeface="Times New Roman" panose="02020603050405020304" pitchFamily="18" charset="0"/>
                <a:cs typeface="Times New Roman" panose="02020603050405020304" pitchFamily="18" charset="0"/>
              </a:rPr>
              <a:t>Ο όρος </a:t>
            </a:r>
            <a:r>
              <a:rPr lang="el-GR" sz="2400" dirty="0" err="1" smtClean="0">
                <a:latin typeface="Times New Roman" panose="02020603050405020304" pitchFamily="18" charset="0"/>
                <a:cs typeface="Times New Roman" panose="02020603050405020304" pitchFamily="18" charset="0"/>
              </a:rPr>
              <a:t>εγγύη</a:t>
            </a:r>
            <a:r>
              <a:rPr lang="el-GR" sz="2400" dirty="0" smtClean="0">
                <a:latin typeface="Times New Roman" panose="02020603050405020304" pitchFamily="18" charset="0"/>
                <a:cs typeface="Times New Roman" panose="02020603050405020304" pitchFamily="18" charset="0"/>
              </a:rPr>
              <a:t> δηλώνει</a:t>
            </a:r>
            <a:r>
              <a:rPr lang="en-US" sz="2400" dirty="0" smtClean="0">
                <a:latin typeface="Times New Roman" panose="02020603050405020304" pitchFamily="18" charset="0"/>
                <a:cs typeface="Times New Roman" panose="02020603050405020304" pitchFamily="18" charset="0"/>
              </a:rPr>
              <a:t>:</a:t>
            </a:r>
            <a:r>
              <a:rPr lang="el-GR" sz="2400" b="1" dirty="0" smtClean="0">
                <a:latin typeface="Times New Roman" panose="02020603050405020304" pitchFamily="18" charset="0"/>
                <a:cs typeface="Times New Roman" panose="02020603050405020304" pitchFamily="18" charset="0"/>
              </a:rPr>
              <a:t>α. τον γάμο </a:t>
            </a:r>
            <a:endParaRPr lang="el-GR" sz="2400" b="1" dirty="0">
              <a:latin typeface="Times New Roman" panose="02020603050405020304" pitchFamily="18" charset="0"/>
              <a:cs typeface="Times New Roman" panose="02020603050405020304" pitchFamily="18" charset="0"/>
            </a:endParaRPr>
          </a:p>
          <a:p>
            <a:pPr marL="0" indent="0">
              <a:buNone/>
            </a:pPr>
            <a:r>
              <a:rPr lang="el-GR" sz="2400" b="1" dirty="0" smtClean="0">
                <a:latin typeface="Times New Roman" panose="02020603050405020304" pitchFamily="18" charset="0"/>
                <a:cs typeface="Times New Roman" panose="02020603050405020304" pitchFamily="18" charset="0"/>
              </a:rPr>
              <a:t>                                         </a:t>
            </a:r>
            <a:r>
              <a:rPr lang="el-GR" sz="2200" b="1" dirty="0" smtClean="0">
                <a:latin typeface="Times New Roman" panose="02020603050405020304" pitchFamily="18" charset="0"/>
                <a:cs typeface="Times New Roman" panose="02020603050405020304" pitchFamily="18" charset="0"/>
              </a:rPr>
              <a:t>β. </a:t>
            </a:r>
            <a:r>
              <a:rPr lang="el-GR" sz="2400" b="1" dirty="0" smtClean="0">
                <a:latin typeface="Times New Roman" panose="02020603050405020304" pitchFamily="18" charset="0"/>
                <a:cs typeface="Times New Roman" panose="02020603050405020304" pitchFamily="18" charset="0"/>
              </a:rPr>
              <a:t>την προίκα, </a:t>
            </a:r>
            <a:r>
              <a:rPr lang="el-GR" sz="2400" dirty="0" smtClean="0">
                <a:latin typeface="Times New Roman" panose="02020603050405020304" pitchFamily="18" charset="0"/>
                <a:cs typeface="Times New Roman" panose="02020603050405020304" pitchFamily="18" charset="0"/>
              </a:rPr>
              <a:t>την οποία </a:t>
            </a:r>
            <a:r>
              <a:rPr lang="el-GR" sz="2400" dirty="0">
                <a:latin typeface="Times New Roman" panose="02020603050405020304" pitchFamily="18" charset="0"/>
                <a:cs typeface="Times New Roman" panose="02020603050405020304" pitchFamily="18" charset="0"/>
              </a:rPr>
              <a:t>απέδιδε ο πατέρας ή κηδεμόνας στον σύζυγο. </a:t>
            </a:r>
            <a:endParaRPr lang="el-GR" sz="2400" dirty="0" smtClean="0">
              <a:latin typeface="Times New Roman" panose="02020603050405020304" pitchFamily="18" charset="0"/>
              <a:cs typeface="Times New Roman" panose="02020603050405020304" pitchFamily="18" charset="0"/>
            </a:endParaRPr>
          </a:p>
          <a:p>
            <a:pPr marL="0" indent="0">
              <a:buNone/>
            </a:pPr>
            <a:r>
              <a:rPr lang="el-GR" sz="2400" dirty="0" smtClean="0">
                <a:latin typeface="Times New Roman" panose="02020603050405020304" pitchFamily="18" charset="0"/>
                <a:cs typeface="Times New Roman" panose="02020603050405020304" pitchFamily="18" charset="0"/>
              </a:rPr>
              <a:t>Η </a:t>
            </a:r>
            <a:r>
              <a:rPr lang="el-GR" sz="2400" dirty="0">
                <a:latin typeface="Times New Roman" panose="02020603050405020304" pitchFamily="18" charset="0"/>
                <a:cs typeface="Times New Roman" panose="02020603050405020304" pitchFamily="18" charset="0"/>
              </a:rPr>
              <a:t>προίκα αυτή παρέμενε ανέγγιχτη μέχρι να περάσει στον πρώτο γιο ή τον κληρονόμο. </a:t>
            </a:r>
            <a:endParaRPr lang="el-GR" sz="2400" dirty="0" smtClean="0">
              <a:latin typeface="Times New Roman" panose="02020603050405020304" pitchFamily="18" charset="0"/>
              <a:cs typeface="Times New Roman" panose="02020603050405020304" pitchFamily="18" charset="0"/>
            </a:endParaRPr>
          </a:p>
          <a:p>
            <a:pPr marL="0" indent="0">
              <a:buNone/>
            </a:pPr>
            <a:endParaRPr lang="el-GR" sz="24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l-GR" dirty="0"/>
          </a:p>
          <a:p>
            <a:pPr marL="0" indent="0">
              <a:buNone/>
            </a:pPr>
            <a:endParaRPr lang="el-GR" dirty="0"/>
          </a:p>
        </p:txBody>
      </p:sp>
    </p:spTree>
    <p:extLst>
      <p:ext uri="{BB962C8B-B14F-4D97-AF65-F5344CB8AC3E}">
        <p14:creationId xmlns:p14="http://schemas.microsoft.com/office/powerpoint/2010/main" xmlns="" val="1525267697"/>
      </p:ext>
    </p:extLst>
  </p:cSld>
  <p:clrMapOvr>
    <a:masterClrMapping/>
  </p:clrMapOvr>
  <p:transition spd="slow">
    <p:randomBar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4271" y="42219"/>
            <a:ext cx="8911687" cy="151745"/>
          </a:xfrm>
        </p:spPr>
        <p:txBody>
          <a:bodyPr>
            <a:normAutofit fontScale="90000"/>
          </a:bodyPr>
          <a:lstStyle/>
          <a:p>
            <a:r>
              <a:rPr lang="el-GR" dirty="0"/>
              <a:t>.</a:t>
            </a:r>
          </a:p>
        </p:txBody>
      </p:sp>
      <p:sp>
        <p:nvSpPr>
          <p:cNvPr id="3" name="Content Placeholder 2"/>
          <p:cNvSpPr>
            <a:spLocks noGrp="1"/>
          </p:cNvSpPr>
          <p:nvPr>
            <p:ph idx="1"/>
          </p:nvPr>
        </p:nvSpPr>
        <p:spPr>
          <a:xfrm>
            <a:off x="637309" y="1260763"/>
            <a:ext cx="11429999" cy="5472545"/>
          </a:xfrm>
        </p:spPr>
        <p:txBody>
          <a:bodyPr>
            <a:normAutofit/>
          </a:bodyPr>
          <a:lstStyle/>
          <a:p>
            <a:r>
              <a:rPr lang="el-GR" sz="2000" dirty="0" smtClean="0">
                <a:latin typeface="Times New Roman" panose="02020603050405020304" pitchFamily="18" charset="0"/>
                <a:cs typeface="Times New Roman" panose="02020603050405020304" pitchFamily="18" charset="0"/>
              </a:rPr>
              <a:t>Το </a:t>
            </a:r>
            <a:r>
              <a:rPr lang="el-GR" sz="2000" dirty="0">
                <a:latin typeface="Times New Roman" panose="02020603050405020304" pitchFamily="18" charset="0"/>
                <a:cs typeface="Times New Roman" panose="02020603050405020304" pitchFamily="18" charset="0"/>
              </a:rPr>
              <a:t>γεγονός ότι μία </a:t>
            </a:r>
            <a:r>
              <a:rPr lang="el-GR" sz="2000" dirty="0" smtClean="0">
                <a:latin typeface="Times New Roman" panose="02020603050405020304" pitchFamily="18" charset="0"/>
                <a:cs typeface="Times New Roman" panose="02020603050405020304" pitchFamily="18" charset="0"/>
              </a:rPr>
              <a:t>ξένη παρουσιάζεται </a:t>
            </a:r>
            <a:r>
              <a:rPr lang="el-GR" sz="2000" dirty="0">
                <a:latin typeface="Times New Roman" panose="02020603050405020304" pitchFamily="18" charset="0"/>
                <a:cs typeface="Times New Roman" panose="02020603050405020304" pitchFamily="18" charset="0"/>
              </a:rPr>
              <a:t>ως γνήσια Αθηναία για να γίνει </a:t>
            </a:r>
            <a:r>
              <a:rPr lang="el-GR" sz="2000" dirty="0" smtClean="0">
                <a:latin typeface="Times New Roman" panose="02020603050405020304" pitchFamily="18" charset="0"/>
                <a:cs typeface="Times New Roman" panose="02020603050405020304" pitchFamily="18" charset="0"/>
              </a:rPr>
              <a:t>σύζυγος όχι </a:t>
            </a:r>
            <a:r>
              <a:rPr lang="el-GR" sz="2000" dirty="0">
                <a:latin typeface="Times New Roman" panose="02020603050405020304" pitchFamily="18" charset="0"/>
                <a:cs typeface="Times New Roman" panose="02020603050405020304" pitchFamily="18" charset="0"/>
              </a:rPr>
              <a:t>ενός απλού Αθηναίου πολίτη, αλλά του άρχοντα-βασιλέα </a:t>
            </a:r>
            <a:r>
              <a:rPr lang="el-GR" sz="2000" dirty="0" err="1">
                <a:latin typeface="Times New Roman" panose="02020603050405020304" pitchFamily="18" charset="0"/>
                <a:cs typeface="Times New Roman" panose="02020603050405020304" pitchFamily="18" charset="0"/>
              </a:rPr>
              <a:t>Θεογένη</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αποκτά παράλληλα το </a:t>
            </a:r>
            <a:r>
              <a:rPr lang="el-GR" sz="2000" dirty="0">
                <a:latin typeface="Times New Roman" panose="02020603050405020304" pitchFamily="18" charset="0"/>
                <a:cs typeface="Times New Roman" panose="02020603050405020304" pitchFamily="18" charset="0"/>
              </a:rPr>
              <a:t>προνόμιο να εισέρχεται στα ιερά και να τελεί τις απόκρυφες θυσίες υπέρ της </a:t>
            </a:r>
            <a:r>
              <a:rPr lang="el-GR" sz="2000" dirty="0" smtClean="0">
                <a:latin typeface="Times New Roman" panose="02020603050405020304" pitchFamily="18" charset="0"/>
                <a:cs typeface="Times New Roman" panose="02020603050405020304" pitchFamily="18" charset="0"/>
              </a:rPr>
              <a:t>πόλης.</a:t>
            </a:r>
          </a:p>
          <a:p>
            <a:r>
              <a:rPr lang="el-GR" sz="2000" dirty="0" smtClean="0">
                <a:latin typeface="Times New Roman" panose="02020603050405020304" pitchFamily="18" charset="0"/>
                <a:cs typeface="Times New Roman" panose="02020603050405020304" pitchFamily="18" charset="0"/>
              </a:rPr>
              <a:t>Αυτό βέβαια</a:t>
            </a:r>
            <a:r>
              <a:rPr lang="el-GR" sz="2000" dirty="0">
                <a:latin typeface="Times New Roman" panose="02020603050405020304" pitchFamily="18" charset="0"/>
                <a:cs typeface="Times New Roman" panose="02020603050405020304" pitchFamily="18" charset="0"/>
              </a:rPr>
              <a:t>, δεν αποτελούσε μόνον ένα στοιχείο ασεβούς πράξης έναντι των θεών αλλά μίας πράξης ενάντια στην πόλη και το δημοκρατικό της </a:t>
            </a:r>
            <a:r>
              <a:rPr lang="el-GR" sz="2000" dirty="0" smtClean="0">
                <a:latin typeface="Times New Roman" panose="02020603050405020304" pitchFamily="18" charset="0"/>
                <a:cs typeface="Times New Roman" panose="02020603050405020304" pitchFamily="18" charset="0"/>
              </a:rPr>
              <a:t>πολίτευμα. </a:t>
            </a:r>
          </a:p>
          <a:p>
            <a:pPr marL="0" indent="0">
              <a:buNone/>
            </a:pPr>
            <a:r>
              <a:rPr lang="el-GR" sz="2000" dirty="0">
                <a:latin typeface="Times New Roman" panose="02020603050405020304" pitchFamily="18" charset="0"/>
                <a:cs typeface="Times New Roman" panose="02020603050405020304" pitchFamily="18" charset="0"/>
              </a:rPr>
              <a:t>Ο</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Απολλόδωρος ανατρέχει στο παρελθόν προκειμένου να αποδείξει ότι τα προνόμια της βασίλισσας ενσωματώθηκαν στο δημοκρατικό πολίτευμα </a:t>
            </a:r>
            <a:r>
              <a:rPr lang="el-GR" sz="2000" dirty="0" smtClean="0">
                <a:latin typeface="Times New Roman" panose="02020603050405020304" pitchFamily="18" charset="0"/>
                <a:cs typeface="Times New Roman" panose="02020603050405020304" pitchFamily="18" charset="0"/>
              </a:rPr>
              <a:t>και </a:t>
            </a:r>
            <a:r>
              <a:rPr lang="el-GR" sz="2000" dirty="0">
                <a:latin typeface="Times New Roman" panose="02020603050405020304" pitchFamily="18" charset="0"/>
                <a:cs typeface="Times New Roman" panose="02020603050405020304" pitchFamily="18" charset="0"/>
              </a:rPr>
              <a:t>αποδόθηκαν στη συνέχεια στη σύζυγο του </a:t>
            </a:r>
            <a:r>
              <a:rPr lang="el-GR" sz="2000" dirty="0" smtClean="0">
                <a:latin typeface="Times New Roman" panose="02020603050405020304" pitchFamily="18" charset="0"/>
                <a:cs typeface="Times New Roman" panose="02020603050405020304" pitchFamily="18" charset="0"/>
              </a:rPr>
              <a:t>άρχοντα-βασιλέα (73-75)</a:t>
            </a:r>
          </a:p>
          <a:p>
            <a:r>
              <a:rPr lang="el-GR" sz="2000" dirty="0" smtClean="0">
                <a:latin typeface="Times New Roman" panose="02020603050405020304" pitchFamily="18" charset="0"/>
                <a:cs typeface="Times New Roman" panose="02020603050405020304" pitchFamily="18" charset="0"/>
              </a:rPr>
              <a:t>Κάθε ξένος και  </a:t>
            </a:r>
            <a:r>
              <a:rPr lang="el-GR" sz="2000" dirty="0">
                <a:latin typeface="Times New Roman" panose="02020603050405020304" pitchFamily="18" charset="0"/>
                <a:cs typeface="Times New Roman" panose="02020603050405020304" pitchFamily="18" charset="0"/>
              </a:rPr>
              <a:t>κάθε </a:t>
            </a:r>
            <a:r>
              <a:rPr lang="el-GR" sz="2000" dirty="0" smtClean="0">
                <a:latin typeface="Times New Roman" panose="02020603050405020304" pitchFamily="18" charset="0"/>
                <a:cs typeface="Times New Roman" panose="02020603050405020304" pitchFamily="18" charset="0"/>
              </a:rPr>
              <a:t>ξένη όπως και εδώ αποκλειόταν </a:t>
            </a:r>
            <a:r>
              <a:rPr lang="el-GR" sz="2000" dirty="0">
                <a:latin typeface="Times New Roman" panose="02020603050405020304" pitchFamily="18" charset="0"/>
                <a:cs typeface="Times New Roman" panose="02020603050405020304" pitchFamily="18" charset="0"/>
              </a:rPr>
              <a:t>από την κοινωνική και θρησκευτική ζωή της πόλης, αφού ο νόμος </a:t>
            </a:r>
            <a:r>
              <a:rPr lang="el-GR" sz="2000" dirty="0" smtClean="0">
                <a:latin typeface="Times New Roman" panose="02020603050405020304" pitchFamily="18" charset="0"/>
                <a:cs typeface="Times New Roman" panose="02020603050405020304" pitchFamily="18" charset="0"/>
              </a:rPr>
              <a:t>τους </a:t>
            </a:r>
            <a:r>
              <a:rPr lang="el-GR" sz="2000" dirty="0">
                <a:latin typeface="Times New Roman" panose="02020603050405020304" pitchFamily="18" charset="0"/>
                <a:cs typeface="Times New Roman" panose="02020603050405020304" pitchFamily="18" charset="0"/>
              </a:rPr>
              <a:t>απαγόρευε το δικαίωμα γάμου με Αθηναίο πολίτη, την απόκτηση απογόνων με Αθηναίο πολίτη, ακόμη και την ενεργό συμμετοχή της στις θρησκευτικές τελετές</a:t>
            </a:r>
            <a:r>
              <a:rPr lang="el-GR" sz="2000" dirty="0" smtClean="0">
                <a:latin typeface="Times New Roman" panose="02020603050405020304" pitchFamily="18" charset="0"/>
                <a:cs typeface="Times New Roman" panose="02020603050405020304" pitchFamily="18" charset="0"/>
              </a:rPr>
              <a:t>.</a:t>
            </a:r>
          </a:p>
          <a:p>
            <a:pPr marL="0" indent="0">
              <a:buNone/>
            </a:pPr>
            <a:r>
              <a:rPr lang="el-GR" sz="2000" dirty="0">
                <a:latin typeface="Times New Roman" panose="02020603050405020304" pitchFamily="18" charset="0"/>
                <a:cs typeface="Times New Roman" panose="02020603050405020304" pitchFamily="18" charset="0"/>
              </a:rPr>
              <a:t>Η</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ξένη </a:t>
            </a:r>
            <a:r>
              <a:rPr lang="el-GR" sz="2000" dirty="0" err="1">
                <a:latin typeface="Times New Roman" panose="02020603050405020304" pitchFamily="18" charset="0"/>
                <a:cs typeface="Times New Roman" panose="02020603050405020304" pitchFamily="18" charset="0"/>
              </a:rPr>
              <a:t>Νέαιρα</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και </a:t>
            </a:r>
            <a:r>
              <a:rPr lang="el-GR" sz="2000" dirty="0">
                <a:latin typeface="Times New Roman" panose="02020603050405020304" pitchFamily="18" charset="0"/>
                <a:cs typeface="Times New Roman" panose="02020603050405020304" pitchFamily="18" charset="0"/>
              </a:rPr>
              <a:t>οι απόγονοί της τόλμησαν να οικειοποιηθούν προνόμια Αθηναίων, όπως η συζυγία </a:t>
            </a:r>
            <a:r>
              <a:rPr lang="el-GR" sz="2000" dirty="0" smtClean="0">
                <a:latin typeface="Times New Roman" panose="02020603050405020304" pitchFamily="18" charset="0"/>
                <a:cs typeface="Times New Roman" panose="02020603050405020304" pitchFamily="18" charset="0"/>
              </a:rPr>
              <a:t>και </a:t>
            </a:r>
            <a:r>
              <a:rPr lang="el-GR" sz="2000" dirty="0">
                <a:latin typeface="Times New Roman" panose="02020603050405020304" pitchFamily="18" charset="0"/>
                <a:cs typeface="Times New Roman" panose="02020603050405020304" pitchFamily="18" charset="0"/>
              </a:rPr>
              <a:t>η συμμετοχή τους στις θρησκευτικές </a:t>
            </a:r>
            <a:r>
              <a:rPr lang="el-GR" sz="2000" dirty="0" smtClean="0">
                <a:latin typeface="Times New Roman" panose="02020603050405020304" pitchFamily="18" charset="0"/>
                <a:cs typeface="Times New Roman" panose="02020603050405020304" pitchFamily="18" charset="0"/>
              </a:rPr>
              <a:t>τελετές.(110)</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935065244"/>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5964" y="0"/>
            <a:ext cx="11236036" cy="734291"/>
          </a:xfrm>
        </p:spPr>
        <p:txBody>
          <a:bodyPr>
            <a:normAutofit fontScale="90000"/>
          </a:bodyPr>
          <a:lstStyle/>
          <a:p>
            <a:pPr algn="ctr"/>
            <a:r>
              <a:rPr lang="el-GR" dirty="0"/>
              <a:t>Δ</a:t>
            </a:r>
            <a:r>
              <a:rPr lang="el-GR" dirty="0" smtClean="0"/>
              <a:t>ούλες</a:t>
            </a:r>
            <a:r>
              <a:rPr lang="el-GR" dirty="0"/>
              <a:t>, </a:t>
            </a:r>
            <a:r>
              <a:rPr lang="el-GR" dirty="0" smtClean="0"/>
              <a:t>εταίρες και</a:t>
            </a:r>
            <a:r>
              <a:rPr lang="el-GR" dirty="0"/>
              <a:t/>
            </a:r>
            <a:br>
              <a:rPr lang="el-GR" dirty="0"/>
            </a:br>
            <a:r>
              <a:rPr lang="el-GR" dirty="0" smtClean="0"/>
              <a:t> </a:t>
            </a:r>
            <a:r>
              <a:rPr lang="el-GR" dirty="0"/>
              <a:t>παλλακίδες</a:t>
            </a:r>
          </a:p>
        </p:txBody>
      </p:sp>
      <p:sp>
        <p:nvSpPr>
          <p:cNvPr id="3" name="Content Placeholder 2"/>
          <p:cNvSpPr>
            <a:spLocks noGrp="1"/>
          </p:cNvSpPr>
          <p:nvPr>
            <p:ph idx="1"/>
          </p:nvPr>
        </p:nvSpPr>
        <p:spPr>
          <a:xfrm>
            <a:off x="623455" y="1094509"/>
            <a:ext cx="11457709" cy="5763491"/>
          </a:xfrm>
        </p:spPr>
        <p:txBody>
          <a:bodyPr>
            <a:normAutofit/>
          </a:bodyPr>
          <a:lstStyle/>
          <a:p>
            <a:r>
              <a:rPr lang="el-GR" dirty="0" smtClean="0">
                <a:latin typeface="Times New Roman" panose="02020603050405020304" pitchFamily="18" charset="0"/>
                <a:cs typeface="Times New Roman" panose="02020603050405020304" pitchFamily="18" charset="0"/>
              </a:rPr>
              <a:t>Ο </a:t>
            </a:r>
            <a:r>
              <a:rPr lang="el-GR" dirty="0">
                <a:latin typeface="Times New Roman" panose="02020603050405020304" pitchFamily="18" charset="0"/>
                <a:cs typeface="Times New Roman" panose="02020603050405020304" pitchFamily="18" charset="0"/>
              </a:rPr>
              <a:t>Απολλόδωρος κάνει αναφορές για το ζήτημα της αγοράς </a:t>
            </a:r>
            <a:r>
              <a:rPr lang="el-GR" dirty="0" smtClean="0">
                <a:latin typeface="Times New Roman" panose="02020603050405020304" pitchFamily="18" charset="0"/>
                <a:cs typeface="Times New Roman" panose="02020603050405020304" pitchFamily="18" charset="0"/>
              </a:rPr>
              <a:t>δούλων</a:t>
            </a:r>
          </a:p>
          <a:p>
            <a:pPr marL="0" indent="0">
              <a:buNone/>
            </a:pPr>
            <a:r>
              <a:rPr lang="el-GR" dirty="0" err="1" smtClean="0">
                <a:latin typeface="Times New Roman" panose="02020603050405020304" pitchFamily="18" charset="0"/>
                <a:cs typeface="Times New Roman" panose="02020603050405020304" pitchFamily="18" charset="0"/>
              </a:rPr>
              <a:t>Α.Από</a:t>
            </a:r>
            <a:r>
              <a:rPr lang="el-GR" dirty="0" smtClean="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τη </a:t>
            </a:r>
            <a:r>
              <a:rPr lang="el-GR" dirty="0" err="1">
                <a:latin typeface="Times New Roman" panose="02020603050405020304" pitchFamily="18" charset="0"/>
                <a:cs typeface="Times New Roman" panose="02020603050405020304" pitchFamily="18" charset="0"/>
              </a:rPr>
              <a:t>Νικαρέτη</a:t>
            </a:r>
            <a:r>
              <a:rPr lang="el-GR" dirty="0">
                <a:latin typeface="Times New Roman" panose="02020603050405020304" pitchFamily="18" charset="0"/>
                <a:cs typeface="Times New Roman" panose="02020603050405020304" pitchFamily="18" charset="0"/>
              </a:rPr>
              <a:t>, η οποία αγόρασε επτά μικρά κορίτσια, μεταξύ των οποίων και τη </a:t>
            </a:r>
            <a:r>
              <a:rPr lang="el-GR" dirty="0" err="1" smtClean="0">
                <a:latin typeface="Times New Roman" panose="02020603050405020304" pitchFamily="18" charset="0"/>
                <a:cs typeface="Times New Roman" panose="02020603050405020304" pitchFamily="18" charset="0"/>
              </a:rPr>
              <a:t>Νέαιρα</a:t>
            </a:r>
            <a:r>
              <a:rPr lang="el-GR" dirty="0" smtClean="0">
                <a:latin typeface="Times New Roman" panose="02020603050405020304" pitchFamily="18" charset="0"/>
                <a:cs typeface="Times New Roman" panose="02020603050405020304" pitchFamily="18" charset="0"/>
              </a:rPr>
              <a:t> , τα </a:t>
            </a:r>
            <a:r>
              <a:rPr lang="el-GR" dirty="0">
                <a:latin typeface="Times New Roman" panose="02020603050405020304" pitchFamily="18" charset="0"/>
                <a:cs typeface="Times New Roman" panose="02020603050405020304" pitchFamily="18" charset="0"/>
              </a:rPr>
              <a:t>οποία σκόπευε να εκπορνεύσει. Χαρακτηριστικά, αναφέρει ο ρήτορας ότι η δουλειά της προαγωγού ήταν το κύριο επάγγελμα της </a:t>
            </a:r>
            <a:r>
              <a:rPr lang="el-GR" dirty="0" err="1">
                <a:latin typeface="Times New Roman" panose="02020603050405020304" pitchFamily="18" charset="0"/>
                <a:cs typeface="Times New Roman" panose="02020603050405020304" pitchFamily="18" charset="0"/>
              </a:rPr>
              <a:t>Νικαρέτης</a:t>
            </a:r>
            <a:r>
              <a:rPr lang="el-GR" dirty="0">
                <a:latin typeface="Times New Roman" panose="02020603050405020304" pitchFamily="18" charset="0"/>
                <a:cs typeface="Times New Roman" panose="02020603050405020304" pitchFamily="18" charset="0"/>
              </a:rPr>
              <a:t> και ότι από αυτό εξασφάλιζε τα προς το ζην. Είχε, δε εμπειρία στο επάγγελμα αυτό και διάλεγε όμορφα κορίτσια, τα οποία φρόντιζε να μορφώσει και κατόπιν τα εξωθούσε στην </a:t>
            </a:r>
            <a:r>
              <a:rPr lang="el-GR" dirty="0" smtClean="0">
                <a:latin typeface="Times New Roman" panose="02020603050405020304" pitchFamily="18" charset="0"/>
                <a:cs typeface="Times New Roman" panose="02020603050405020304" pitchFamily="18" charset="0"/>
              </a:rPr>
              <a:t>πορνεία (18)</a:t>
            </a:r>
          </a:p>
          <a:p>
            <a:r>
              <a:rPr lang="el-GR" b="1" dirty="0" smtClean="0"/>
              <a:t>Σημαντικό</a:t>
            </a:r>
          </a:p>
          <a:p>
            <a:pPr marL="0" indent="0">
              <a:buNone/>
            </a:pPr>
            <a:r>
              <a:rPr lang="el-GR" b="1" dirty="0" smtClean="0"/>
              <a:t> </a:t>
            </a:r>
            <a:r>
              <a:rPr lang="el-GR" i="1" dirty="0" smtClean="0">
                <a:latin typeface="Times New Roman" panose="02020603050405020304" pitchFamily="18" charset="0"/>
                <a:cs typeface="Times New Roman" panose="02020603050405020304" pitchFamily="18" charset="0"/>
              </a:rPr>
              <a:t>Ο </a:t>
            </a:r>
            <a:r>
              <a:rPr lang="el-GR" i="1" dirty="0" err="1" smtClean="0">
                <a:latin typeface="Times New Roman" panose="02020603050405020304" pitchFamily="18" charset="0"/>
                <a:cs typeface="Times New Roman" panose="02020603050405020304" pitchFamily="18" charset="0"/>
              </a:rPr>
              <a:t>Απολλόδωροςαπό</a:t>
            </a:r>
            <a:r>
              <a:rPr lang="el-GR" i="1" dirty="0" smtClean="0">
                <a:latin typeface="Times New Roman" panose="02020603050405020304" pitchFamily="18" charset="0"/>
                <a:cs typeface="Times New Roman" panose="02020603050405020304" pitchFamily="18" charset="0"/>
              </a:rPr>
              <a:t> την αρχή, αναφέρει τον νόμο, σύμφωνα με τον οποίο, εάν κάποιος ξένος συζούσε με Αθηναία, ή κάποια ξένη με Αθηναίο πολίτη, τότε, εάν καταδικάζονταν, κινδύνευαν να πουληθούν ως δούλοι (16)</a:t>
            </a:r>
            <a:endParaRPr lang="el-GR" b="1" i="1" dirty="0">
              <a:latin typeface="Times New Roman" panose="02020603050405020304" pitchFamily="18" charset="0"/>
              <a:cs typeface="Times New Roman" panose="02020603050405020304" pitchFamily="18" charset="0"/>
            </a:endParaRPr>
          </a:p>
          <a:p>
            <a:pPr marL="0" indent="0">
              <a:buNone/>
            </a:pPr>
            <a:r>
              <a:rPr lang="el-GR" b="1" dirty="0" smtClean="0"/>
              <a:t>Αναφορά στην </a:t>
            </a:r>
            <a:r>
              <a:rPr lang="el-GR" b="1" dirty="0" err="1" smtClean="0"/>
              <a:t>κακοποίση</a:t>
            </a:r>
            <a:r>
              <a:rPr lang="el-GR" b="1" dirty="0" smtClean="0"/>
              <a:t> δούλου</a:t>
            </a:r>
            <a:r>
              <a:rPr lang="en-US" b="1" dirty="0" smtClean="0"/>
              <a:t>:</a:t>
            </a:r>
            <a:r>
              <a:rPr lang="el-GR" b="1" dirty="0" smtClean="0"/>
              <a:t> Μια μέθοδος είναι </a:t>
            </a:r>
            <a:r>
              <a:rPr lang="el-GR" b="1" dirty="0"/>
              <a:t>και ο ξυλοδαρμός </a:t>
            </a:r>
            <a:r>
              <a:rPr lang="el-GR" b="1" dirty="0" smtClean="0"/>
              <a:t> στη </a:t>
            </a:r>
            <a:r>
              <a:rPr lang="el-GR" b="1" dirty="0"/>
              <a:t>διαδικασία εξέτασης ενός δούλου ως μάρτυρα αποδείξεως σε δίκη, όπου η ευπιστία του κρινόταν μόνον εάν διατηρούσε τους ισχυρισμούς του κατά τη διάρκεια του βασανισμού του. Συγκεκριμένα, </a:t>
            </a:r>
            <a:r>
              <a:rPr lang="el-GR" b="1" dirty="0" smtClean="0"/>
              <a:t>ο </a:t>
            </a:r>
            <a:r>
              <a:rPr lang="el-GR" b="1" dirty="0"/>
              <a:t>Απολλόδωρος προσκάλεσε τον Στέφανο </a:t>
            </a:r>
            <a:r>
              <a:rPr lang="el-GR" b="1" dirty="0" smtClean="0"/>
              <a:t> </a:t>
            </a:r>
            <a:r>
              <a:rPr lang="el-GR" b="1" dirty="0"/>
              <a:t>να του παραδώσει τις δούλες της </a:t>
            </a:r>
            <a:r>
              <a:rPr lang="el-GR" b="1" dirty="0" err="1"/>
              <a:t>Νεαίρας</a:t>
            </a:r>
            <a:r>
              <a:rPr lang="el-GR" b="1" dirty="0"/>
              <a:t>, ώστε να βασανιστούν προκειμένου να καταθέσουν για τον βίο και τα έργα </a:t>
            </a:r>
            <a:r>
              <a:rPr lang="el-GR" b="1" dirty="0" smtClean="0"/>
              <a:t>της</a:t>
            </a:r>
          </a:p>
          <a:p>
            <a:pPr marL="0" indent="0">
              <a:buNone/>
            </a:pPr>
            <a:r>
              <a:rPr lang="el-GR" i="1" dirty="0">
                <a:latin typeface="Times New Roman" panose="02020603050405020304" pitchFamily="18" charset="0"/>
                <a:cs typeface="Times New Roman" panose="02020603050405020304" pitchFamily="18" charset="0"/>
              </a:rPr>
              <a:t>120 “</a:t>
            </a:r>
            <a:r>
              <a:rPr lang="el-GR" i="1" dirty="0" err="1">
                <a:latin typeface="Times New Roman" panose="02020603050405020304" pitchFamily="18" charset="0"/>
                <a:cs typeface="Times New Roman" panose="02020603050405020304" pitchFamily="18" charset="0"/>
              </a:rPr>
              <a:t>πρὸς</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δὴ</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τὴν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ἀναίδειαν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αὐτοῦ</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τοῦ</a:t>
            </a:r>
            <a:r>
              <a:rPr lang="el-GR" i="1" dirty="0">
                <a:latin typeface="Times New Roman" panose="02020603050405020304" pitchFamily="18" charset="0"/>
                <a:cs typeface="Times New Roman" panose="02020603050405020304" pitchFamily="18" charset="0"/>
              </a:rPr>
              <a:t> λόγου </a:t>
            </a:r>
            <a:r>
              <a:rPr lang="el-GR" i="1" dirty="0" err="1">
                <a:latin typeface="Times New Roman" panose="02020603050405020304" pitchFamily="18" charset="0"/>
                <a:cs typeface="Times New Roman" panose="02020603050405020304" pitchFamily="18" charset="0"/>
              </a:rPr>
              <a:t>καὶ</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τὴν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παρασκευὴν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τῆς</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ἀπολογίας</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καὶ</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τῶν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μαρτυρεῖν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αὐτῷ</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παρεσκευασμένων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πρόκλησιν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αὐτὸν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προὐκαλεσάμην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ἀκριβῆ</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καὶ</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δικαίαν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δι</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ἧς</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ἐξῆν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ὑμῖν</a:t>
            </a:r>
            <a:r>
              <a:rPr lang="el-GR" i="1" dirty="0">
                <a:latin typeface="Times New Roman" panose="02020603050405020304" pitchFamily="18" charset="0"/>
                <a:cs typeface="Times New Roman" panose="02020603050405020304" pitchFamily="18" charset="0"/>
              </a:rPr>
              <a:t> πάντα </a:t>
            </a:r>
            <a:r>
              <a:rPr lang="el-GR" i="1" dirty="0" err="1">
                <a:latin typeface="Times New Roman" panose="02020603050405020304" pitchFamily="18" charset="0"/>
                <a:cs typeface="Times New Roman" panose="02020603050405020304" pitchFamily="18" charset="0"/>
              </a:rPr>
              <a:t>τἀληθῆ</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εἰδέναι</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παραδοῦναι</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τὰς</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θεραπαίνας</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τὰς</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Νεαίρᾳ</a:t>
            </a:r>
            <a:r>
              <a:rPr lang="el-GR" i="1" dirty="0">
                <a:latin typeface="Times New Roman" panose="02020603050405020304" pitchFamily="18" charset="0"/>
                <a:cs typeface="Times New Roman" panose="02020603050405020304" pitchFamily="18" charset="0"/>
              </a:rPr>
              <a:t> τότε </a:t>
            </a:r>
            <a:r>
              <a:rPr lang="el-GR" i="1" dirty="0" err="1">
                <a:latin typeface="Times New Roman" panose="02020603050405020304" pitchFamily="18" charset="0"/>
                <a:cs typeface="Times New Roman" panose="02020603050405020304" pitchFamily="18" charset="0"/>
              </a:rPr>
              <a:t>προσκαρτερούσας</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ὅτ</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ἦλθεν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ὡς</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Στέφανον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ἐκ</a:t>
            </a:r>
            <a:r>
              <a:rPr lang="el-GR" i="1" dirty="0">
                <a:latin typeface="Times New Roman" panose="02020603050405020304" pitchFamily="18" charset="0"/>
                <a:cs typeface="Times New Roman" panose="02020603050405020304" pitchFamily="18" charset="0"/>
              </a:rPr>
              <a:t> Μεγάρων, </a:t>
            </a:r>
            <a:r>
              <a:rPr lang="el-GR" i="1" dirty="0" err="1">
                <a:latin typeface="Times New Roman" panose="02020603050405020304" pitchFamily="18" charset="0"/>
                <a:cs typeface="Times New Roman" panose="02020603050405020304" pitchFamily="18" charset="0"/>
              </a:rPr>
              <a:t>Θρᾷτταν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καὶ</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Κοκκαλίνην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καὶ</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ἃς</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ὕστερον</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παρὰ</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τούτῳ</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οὖσα</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ἐκτήσατο</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Ξεννίδα</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καὶ</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Δροσίδα</a:t>
            </a:r>
            <a:r>
              <a:rPr lang="el-GR" i="1" dirty="0">
                <a:latin typeface="Times New Roman" panose="02020603050405020304" pitchFamily="18" charset="0"/>
                <a:cs typeface="Times New Roman" panose="02020603050405020304" pitchFamily="18" charset="0"/>
              </a:rPr>
              <a:t>”</a:t>
            </a:r>
            <a:endParaRPr lang="el-GR" b="1" i="1" dirty="0" smtClean="0">
              <a:latin typeface="Times New Roman" panose="02020603050405020304" pitchFamily="18" charset="0"/>
              <a:cs typeface="Times New Roman" panose="02020603050405020304" pitchFamily="18" charset="0"/>
            </a:endParaRPr>
          </a:p>
          <a:p>
            <a:endParaRPr lang="el-GR"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919927284"/>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3544" y="0"/>
            <a:ext cx="8911687" cy="45719"/>
          </a:xfrm>
        </p:spPr>
        <p:txBody>
          <a:bodyPr>
            <a:normAutofit fontScale="90000"/>
          </a:bodyPr>
          <a:lstStyle/>
          <a:p>
            <a:r>
              <a:rPr lang="el-GR" dirty="0" smtClean="0"/>
              <a:t>.</a:t>
            </a:r>
            <a:br>
              <a:rPr lang="el-GR" dirty="0" smtClean="0"/>
            </a:br>
            <a:endParaRPr lang="el-GR" dirty="0"/>
          </a:p>
        </p:txBody>
      </p:sp>
      <p:sp>
        <p:nvSpPr>
          <p:cNvPr id="3" name="Content Placeholder 2"/>
          <p:cNvSpPr>
            <a:spLocks noGrp="1"/>
          </p:cNvSpPr>
          <p:nvPr>
            <p:ph idx="1"/>
          </p:nvPr>
        </p:nvSpPr>
        <p:spPr>
          <a:xfrm>
            <a:off x="235527" y="193965"/>
            <a:ext cx="11762509" cy="6525490"/>
          </a:xfrm>
        </p:spPr>
        <p:txBody>
          <a:bodyPr>
            <a:normAutofit lnSpcReduction="10000"/>
          </a:bodyPr>
          <a:lstStyle/>
          <a:p>
            <a:endParaRPr lang="el-GR" dirty="0" smtClean="0"/>
          </a:p>
          <a:p>
            <a:r>
              <a:rPr lang="el-GR" dirty="0"/>
              <a:t> </a:t>
            </a:r>
            <a:r>
              <a:rPr lang="el-GR" dirty="0" smtClean="0"/>
              <a:t>             </a:t>
            </a:r>
            <a:r>
              <a:rPr lang="el-GR" b="1" dirty="0" smtClean="0"/>
              <a:t>                               Δούλες ως αντικείμενα ιδιοκτησίας </a:t>
            </a:r>
            <a:endParaRPr lang="el-GR" b="1" dirty="0"/>
          </a:p>
          <a:p>
            <a:endParaRPr lang="el-GR" dirty="0" smtClean="0"/>
          </a:p>
          <a:p>
            <a:r>
              <a:rPr lang="el-GR" sz="2000" dirty="0" smtClean="0">
                <a:latin typeface="Times New Roman" panose="02020603050405020304" pitchFamily="18" charset="0"/>
                <a:cs typeface="Times New Roman" panose="02020603050405020304" pitchFamily="18" charset="0"/>
              </a:rPr>
              <a:t>Ο </a:t>
            </a:r>
            <a:r>
              <a:rPr lang="el-GR" sz="2000" dirty="0">
                <a:latin typeface="Times New Roman" panose="02020603050405020304" pitchFamily="18" charset="0"/>
                <a:cs typeface="Times New Roman" panose="02020603050405020304" pitchFamily="18" charset="0"/>
              </a:rPr>
              <a:t>ρήτορας αναφέρει ότι προκειμένου η </a:t>
            </a:r>
            <a:r>
              <a:rPr lang="el-GR" sz="2000" dirty="0" err="1">
                <a:latin typeface="Times New Roman" panose="02020603050405020304" pitchFamily="18" charset="0"/>
                <a:cs typeface="Times New Roman" panose="02020603050405020304" pitchFamily="18" charset="0"/>
              </a:rPr>
              <a:t>Νικαρέτη</a:t>
            </a:r>
            <a:r>
              <a:rPr lang="el-GR" sz="2000" dirty="0">
                <a:latin typeface="Times New Roman" panose="02020603050405020304" pitchFamily="18" charset="0"/>
                <a:cs typeface="Times New Roman" panose="02020603050405020304" pitchFamily="18" charset="0"/>
              </a:rPr>
              <a:t> να αποκομίζει περισσότερα χρήματα τις παρουσίαζε ως κόρες της, δηλαδή ως ελεύθερες που </a:t>
            </a:r>
            <a:r>
              <a:rPr lang="el-GR" sz="2000" dirty="0" smtClean="0">
                <a:latin typeface="Times New Roman" panose="02020603050405020304" pitchFamily="18" charset="0"/>
                <a:cs typeface="Times New Roman" panose="02020603050405020304" pitchFamily="18" charset="0"/>
              </a:rPr>
              <a:t>εκδίδονταν. </a:t>
            </a:r>
            <a:r>
              <a:rPr lang="el-GR" sz="2000" dirty="0">
                <a:latin typeface="Times New Roman" panose="02020603050405020304" pitchFamily="18" charset="0"/>
                <a:cs typeface="Times New Roman" panose="02020603050405020304" pitchFamily="18" charset="0"/>
              </a:rPr>
              <a:t>Αυτό, προφανώς, τους πρόσδιδε μεγαλύτερη αξία από τις κοινές δούλες που εκπορνεύονταν και, πιθανόν, αύξανε τόσο τη ζήτηση, όσο και την τιμή παροχής των ερωτικών υπηρεσιών </a:t>
            </a:r>
            <a:r>
              <a:rPr lang="el-GR" sz="2000" dirty="0" smtClean="0">
                <a:latin typeface="Times New Roman" panose="02020603050405020304" pitchFamily="18" charset="0"/>
                <a:cs typeface="Times New Roman" panose="02020603050405020304" pitchFamily="18" charset="0"/>
              </a:rPr>
              <a:t>τους (19)</a:t>
            </a:r>
          </a:p>
          <a:p>
            <a:r>
              <a:rPr lang="el-GR" sz="2000" dirty="0" smtClean="0">
                <a:latin typeface="Times New Roman" panose="02020603050405020304" pitchFamily="18" charset="0"/>
                <a:cs typeface="Times New Roman" panose="02020603050405020304" pitchFamily="18" charset="0"/>
              </a:rPr>
              <a:t>Η </a:t>
            </a:r>
            <a:r>
              <a:rPr lang="el-GR" sz="2000" dirty="0" err="1" smtClean="0">
                <a:latin typeface="Times New Roman" panose="02020603050405020304" pitchFamily="18" charset="0"/>
                <a:cs typeface="Times New Roman" panose="02020603050405020304" pitchFamily="18" charset="0"/>
              </a:rPr>
              <a:t>Νεαίρα</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υπαγόταν σε καθεστώς εκμετάλλευσης από την προαγωγό </a:t>
            </a:r>
            <a:r>
              <a:rPr lang="el-GR" sz="2000" dirty="0" err="1">
                <a:latin typeface="Times New Roman" panose="02020603050405020304" pitchFamily="18" charset="0"/>
                <a:cs typeface="Times New Roman" panose="02020603050405020304" pitchFamily="18" charset="0"/>
              </a:rPr>
              <a:t>Νικαρέτη</a:t>
            </a:r>
            <a:r>
              <a:rPr lang="el-GR" sz="2000" dirty="0">
                <a:latin typeface="Times New Roman" panose="02020603050405020304" pitchFamily="18" charset="0"/>
                <a:cs typeface="Times New Roman" panose="02020603050405020304" pitchFamily="18" charset="0"/>
              </a:rPr>
              <a:t>, η οποία εκμεταλλευόταν το σώμα της, </a:t>
            </a:r>
            <a:r>
              <a:rPr lang="el-GR" sz="2000" dirty="0" err="1">
                <a:latin typeface="Times New Roman" panose="02020603050405020304" pitchFamily="18" charset="0"/>
                <a:cs typeface="Times New Roman" panose="02020603050405020304" pitchFamily="18" charset="0"/>
              </a:rPr>
              <a:t>παρ΄ότι</a:t>
            </a:r>
            <a:r>
              <a:rPr lang="el-GR" sz="2000" dirty="0">
                <a:latin typeface="Times New Roman" panose="02020603050405020304" pitchFamily="18" charset="0"/>
                <a:cs typeface="Times New Roman" panose="02020603050405020304" pitchFamily="18" charset="0"/>
              </a:rPr>
              <a:t> ήταν ακόμη πολύ μικρή και δεν είχε φτάσει καν σε ηλικία γάμου</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Η </a:t>
            </a:r>
            <a:r>
              <a:rPr lang="el-GR" sz="2000" dirty="0" err="1">
                <a:latin typeface="Times New Roman" panose="02020603050405020304" pitchFamily="18" charset="0"/>
                <a:cs typeface="Times New Roman" panose="02020603050405020304" pitchFamily="18" charset="0"/>
              </a:rPr>
              <a:t>Νεαίρα</a:t>
            </a:r>
            <a:r>
              <a:rPr lang="el-GR" sz="2000" dirty="0">
                <a:latin typeface="Times New Roman" panose="02020603050405020304" pitchFamily="18" charset="0"/>
                <a:cs typeface="Times New Roman" panose="02020603050405020304" pitchFamily="18" charset="0"/>
              </a:rPr>
              <a:t>, ως εταίρα, φαίνεται ότι ακολουθούσε την προαγωγό της όπου εκείνη επέλεγε, παραχωρούσε τις ερωτικές υπηρεσίες της αντί αμοιβής, </a:t>
            </a:r>
            <a:r>
              <a:rPr lang="el-GR" sz="2000" dirty="0" smtClean="0">
                <a:latin typeface="Times New Roman" panose="02020603050405020304" pitchFamily="18" charset="0"/>
                <a:cs typeface="Times New Roman" panose="02020603050405020304" pitchFamily="18" charset="0"/>
              </a:rPr>
              <a:t>και</a:t>
            </a:r>
            <a:r>
              <a:rPr lang="el-GR" sz="2000" dirty="0">
                <a:latin typeface="Times New Roman" panose="02020603050405020304" pitchFamily="18" charset="0"/>
                <a:cs typeface="Times New Roman" panose="02020603050405020304" pitchFamily="18" charset="0"/>
              </a:rPr>
              <a:t>, επιπλέον συμμετείχε σε συμπόσια όπου παρευρίσκονταν με πολλούς άνδρες και διασκέδαζε μαζί τους</a:t>
            </a:r>
            <a:r>
              <a:rPr lang="el-GR" sz="2000" dirty="0" smtClean="0">
                <a:latin typeface="Times New Roman" panose="02020603050405020304" pitchFamily="18" charset="0"/>
                <a:cs typeface="Times New Roman" panose="02020603050405020304" pitchFamily="18" charset="0"/>
              </a:rPr>
              <a:t>.</a:t>
            </a:r>
          </a:p>
          <a:p>
            <a:r>
              <a:rPr lang="el-GR" sz="2000" dirty="0" smtClean="0">
                <a:latin typeface="Times New Roman" panose="02020603050405020304" pitchFamily="18" charset="0"/>
                <a:cs typeface="Times New Roman" panose="02020603050405020304" pitchFamily="18" charset="0"/>
              </a:rPr>
              <a:t> Η </a:t>
            </a:r>
            <a:r>
              <a:rPr lang="el-GR" sz="2000" dirty="0" err="1">
                <a:latin typeface="Times New Roman" panose="02020603050405020304" pitchFamily="18" charset="0"/>
                <a:cs typeface="Times New Roman" panose="02020603050405020304" pitchFamily="18" charset="0"/>
              </a:rPr>
              <a:t>Νικαρέτη</a:t>
            </a:r>
            <a:r>
              <a:rPr lang="el-GR" sz="2000" dirty="0">
                <a:latin typeface="Times New Roman" panose="02020603050405020304" pitchFamily="18" charset="0"/>
                <a:cs typeface="Times New Roman" panose="02020603050405020304" pitchFamily="18" charset="0"/>
              </a:rPr>
              <a:t>, αφού εκμεταλλεύτηκε όσο ήταν ακόμη μικρές τις επτά δούλες που αγόρασε, εκπορνεύοντάς τις, κατόπιν τις πούλησε</a:t>
            </a:r>
            <a:r>
              <a:rPr lang="el-GR" sz="2000" dirty="0" smtClean="0">
                <a:latin typeface="Times New Roman" panose="02020603050405020304" pitchFamily="18" charset="0"/>
                <a:cs typeface="Times New Roman" panose="02020603050405020304" pitchFamily="18" charset="0"/>
              </a:rPr>
              <a:t>. Συγκεκριμένα</a:t>
            </a:r>
            <a:r>
              <a:rPr lang="el-GR" sz="2000" dirty="0">
                <a:latin typeface="Times New Roman" panose="02020603050405020304" pitchFamily="18" charset="0"/>
                <a:cs typeface="Times New Roman" panose="02020603050405020304" pitchFamily="18" charset="0"/>
              </a:rPr>
              <a:t>, για τη </a:t>
            </a:r>
            <a:r>
              <a:rPr lang="el-GR" sz="2000" dirty="0" err="1">
                <a:latin typeface="Times New Roman" panose="02020603050405020304" pitchFamily="18" charset="0"/>
                <a:cs typeface="Times New Roman" panose="02020603050405020304" pitchFamily="18" charset="0"/>
              </a:rPr>
              <a:t>Νέαιρα</a:t>
            </a:r>
            <a:r>
              <a:rPr lang="el-GR" sz="2000" dirty="0">
                <a:latin typeface="Times New Roman" panose="02020603050405020304" pitchFamily="18" charset="0"/>
                <a:cs typeface="Times New Roman" panose="02020603050405020304" pitchFamily="18" charset="0"/>
              </a:rPr>
              <a:t> αναφέρει ότι αγοράστηκε από δύο πλούσιους εραστές της, τον </a:t>
            </a:r>
            <a:r>
              <a:rPr lang="el-GR" sz="2000" dirty="0" err="1">
                <a:latin typeface="Times New Roman" panose="02020603050405020304" pitchFamily="18" charset="0"/>
                <a:cs typeface="Times New Roman" panose="02020603050405020304" pitchFamily="18" charset="0"/>
              </a:rPr>
              <a:t>Τιμανορίδα</a:t>
            </a:r>
            <a:r>
              <a:rPr lang="el-GR" sz="2000" dirty="0">
                <a:latin typeface="Times New Roman" panose="02020603050405020304" pitchFamily="18" charset="0"/>
                <a:cs typeface="Times New Roman" panose="02020603050405020304" pitchFamily="18" charset="0"/>
              </a:rPr>
              <a:t> και τον </a:t>
            </a:r>
            <a:r>
              <a:rPr lang="el-GR" sz="2000" dirty="0" err="1">
                <a:latin typeface="Times New Roman" panose="02020603050405020304" pitchFamily="18" charset="0"/>
                <a:cs typeface="Times New Roman" panose="02020603050405020304" pitchFamily="18" charset="0"/>
              </a:rPr>
              <a:t>Ευκράτη</a:t>
            </a:r>
            <a:r>
              <a:rPr lang="el-GR" sz="2000" dirty="0">
                <a:latin typeface="Times New Roman" panose="02020603050405020304" pitchFamily="18" charset="0"/>
                <a:cs typeface="Times New Roman" panose="02020603050405020304" pitchFamily="18" charset="0"/>
              </a:rPr>
              <a:t>, οι οποίοι κατέβαλαν στην ιδιοκτήτριά της το ποσό των τριάντα μνων και την πήραν στην κατοχή τους προς δική τους εκμετάλλευση. </a:t>
            </a:r>
            <a:r>
              <a:rPr lang="el-GR" sz="2000" dirty="0" smtClean="0">
                <a:latin typeface="Times New Roman" panose="02020603050405020304" pitchFamily="18" charset="0"/>
                <a:cs typeface="Times New Roman" panose="02020603050405020304" pitchFamily="18" charset="0"/>
              </a:rPr>
              <a:t>(20-25)</a:t>
            </a:r>
          </a:p>
          <a:p>
            <a:r>
              <a:rPr lang="el-GR" sz="2000" b="1" dirty="0" smtClean="0">
                <a:latin typeface="Times New Roman" panose="02020603050405020304" pitchFamily="18" charset="0"/>
                <a:cs typeface="Times New Roman" panose="02020603050405020304" pitchFamily="18" charset="0"/>
              </a:rPr>
              <a:t>Η Απελευθέρωση δούλου </a:t>
            </a:r>
            <a:r>
              <a:rPr lang="el-GR" sz="2000" dirty="0">
                <a:latin typeface="Times New Roman" panose="02020603050405020304" pitchFamily="18" charset="0"/>
                <a:cs typeface="Times New Roman" panose="02020603050405020304" pitchFamily="18" charset="0"/>
              </a:rPr>
              <a:t>Στην περίπτωση της </a:t>
            </a:r>
            <a:r>
              <a:rPr lang="el-GR" sz="2000" dirty="0" err="1">
                <a:latin typeface="Times New Roman" panose="02020603050405020304" pitchFamily="18" charset="0"/>
                <a:cs typeface="Times New Roman" panose="02020603050405020304" pitchFamily="18" charset="0"/>
              </a:rPr>
              <a:t>Νεαίρας</a:t>
            </a:r>
            <a:r>
              <a:rPr lang="el-GR" sz="2000" dirty="0">
                <a:latin typeface="Times New Roman" panose="02020603050405020304" pitchFamily="18" charset="0"/>
                <a:cs typeface="Times New Roman" panose="02020603050405020304" pitchFamily="18" charset="0"/>
              </a:rPr>
              <a:t>, οι δύο κύριοί της, εκτός του ποσού εξαγοράς της ελευθερίας της, έθεσαν ως όρο την απομάκρυνσή της από την Κόρινθο όπου οι ίδιοι θα δημιουργούσαν οικογένεια, διότι δεν θα ήθελαν να την βλέπουν να ασκεί εκεί το επάγγελμά της </a:t>
            </a:r>
            <a:r>
              <a:rPr lang="el-GR" sz="2000" dirty="0" smtClean="0">
                <a:latin typeface="Times New Roman" panose="02020603050405020304" pitchFamily="18" charset="0"/>
                <a:cs typeface="Times New Roman" panose="02020603050405020304" pitchFamily="18" charset="0"/>
              </a:rPr>
              <a:t>εταίρας(30)</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0066538"/>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3216" y="0"/>
            <a:ext cx="8911687" cy="1280890"/>
          </a:xfrm>
        </p:spPr>
        <p:txBody>
          <a:bodyPr/>
          <a:lstStyle/>
          <a:p>
            <a:r>
              <a:rPr lang="el-GR" dirty="0" smtClean="0"/>
              <a:t>Βιβλιογραφία</a:t>
            </a:r>
            <a:endParaRPr lang="el-GR" dirty="0"/>
          </a:p>
        </p:txBody>
      </p:sp>
      <p:sp>
        <p:nvSpPr>
          <p:cNvPr id="3" name="Content Placeholder 2"/>
          <p:cNvSpPr>
            <a:spLocks noGrp="1"/>
          </p:cNvSpPr>
          <p:nvPr>
            <p:ph idx="1"/>
          </p:nvPr>
        </p:nvSpPr>
        <p:spPr>
          <a:xfrm>
            <a:off x="1440872" y="640445"/>
            <a:ext cx="10557164" cy="5735782"/>
          </a:xfrm>
        </p:spPr>
        <p:txBody>
          <a:bodyPr>
            <a:normAutofit fontScale="92500" lnSpcReduction="10000"/>
          </a:bodyPr>
          <a:lstStyle/>
          <a:p>
            <a:pPr>
              <a:buFont typeface="+mj-lt"/>
              <a:buAutoNum type="arabicPeriod"/>
            </a:pPr>
            <a:r>
              <a:rPr lang="el-GR" sz="1900" b="1" dirty="0" smtClean="0">
                <a:latin typeface="Times New Roman" panose="02020603050405020304" pitchFamily="18" charset="0"/>
                <a:cs typeface="Times New Roman" panose="02020603050405020304" pitchFamily="18" charset="0"/>
              </a:rPr>
              <a:t>Βιβλία </a:t>
            </a:r>
          </a:p>
          <a:p>
            <a:r>
              <a:rPr lang="el-GR" sz="1900" b="1" dirty="0" smtClean="0">
                <a:latin typeface="Times New Roman" panose="02020603050405020304" pitchFamily="18" charset="0"/>
                <a:cs typeface="Times New Roman" panose="02020603050405020304" pitchFamily="18" charset="0"/>
              </a:rPr>
              <a:t>Απολλοδώρου , Κατά </a:t>
            </a:r>
            <a:r>
              <a:rPr lang="el-GR" sz="1900" b="1" dirty="0" err="1" smtClean="0">
                <a:latin typeface="Times New Roman" panose="02020603050405020304" pitchFamily="18" charset="0"/>
                <a:cs typeface="Times New Roman" panose="02020603050405020304" pitchFamily="18" charset="0"/>
              </a:rPr>
              <a:t>νεαίρας</a:t>
            </a:r>
            <a:r>
              <a:rPr lang="el-GR" sz="1900" b="1" dirty="0" smtClean="0">
                <a:latin typeface="Times New Roman" panose="02020603050405020304" pitchFamily="18" charset="0"/>
                <a:cs typeface="Times New Roman" panose="02020603050405020304" pitchFamily="18" charset="0"/>
              </a:rPr>
              <a:t> (2008)</a:t>
            </a:r>
          </a:p>
          <a:p>
            <a:pPr marL="0" indent="0">
              <a:buNone/>
            </a:pPr>
            <a:r>
              <a:rPr lang="el-GR" sz="1900" b="1" dirty="0" smtClean="0">
                <a:latin typeface="Times New Roman" panose="02020603050405020304" pitchFamily="18" charset="0"/>
                <a:cs typeface="Times New Roman" panose="02020603050405020304" pitchFamily="18" charset="0"/>
              </a:rPr>
              <a:t>2. Σημειώσεις</a:t>
            </a:r>
          </a:p>
          <a:p>
            <a:r>
              <a:rPr lang="el-GR" sz="1900" b="1" dirty="0" smtClean="0">
                <a:latin typeface="Times New Roman" panose="02020603050405020304" pitchFamily="18" charset="0"/>
                <a:cs typeface="Times New Roman" panose="02020603050405020304" pitchFamily="18" charset="0"/>
              </a:rPr>
              <a:t>Σημειώσεις μαθήματος Οίκος   (κα. </a:t>
            </a:r>
            <a:r>
              <a:rPr lang="el-GR" sz="1900" b="1" dirty="0" err="1" smtClean="0">
                <a:latin typeface="Times New Roman" panose="02020603050405020304" pitchFamily="18" charset="0"/>
                <a:cs typeface="Times New Roman" panose="02020603050405020304" pitchFamily="18" charset="0"/>
              </a:rPr>
              <a:t>Βολονάκη</a:t>
            </a:r>
            <a:r>
              <a:rPr lang="el-GR" sz="1900" b="1" dirty="0" smtClean="0">
                <a:latin typeface="Times New Roman" panose="02020603050405020304" pitchFamily="18" charset="0"/>
                <a:cs typeface="Times New Roman" panose="02020603050405020304" pitchFamily="18" charset="0"/>
              </a:rPr>
              <a:t>)</a:t>
            </a:r>
          </a:p>
          <a:p>
            <a:pPr marL="0" indent="0">
              <a:buNone/>
            </a:pPr>
            <a:r>
              <a:rPr lang="el-GR" sz="1900" b="1" dirty="0" smtClean="0">
                <a:latin typeface="Times New Roman" panose="02020603050405020304" pitchFamily="18" charset="0"/>
                <a:cs typeface="Times New Roman" panose="02020603050405020304" pitchFamily="18" charset="0"/>
              </a:rPr>
              <a:t>3.Άρθρα</a:t>
            </a:r>
          </a:p>
          <a:p>
            <a:r>
              <a:rPr lang="en-US" sz="1900" dirty="0">
                <a:latin typeface="Times New Roman" panose="02020603050405020304" pitchFamily="18" charset="0"/>
                <a:cs typeface="Times New Roman" panose="02020603050405020304" pitchFamily="18" charset="0"/>
                <a:hlinkClick r:id="rId2"/>
              </a:rPr>
              <a:t>http://</a:t>
            </a:r>
            <a:r>
              <a:rPr lang="en-US" sz="1900" dirty="0" smtClean="0">
                <a:latin typeface="Times New Roman" panose="02020603050405020304" pitchFamily="18" charset="0"/>
                <a:cs typeface="Times New Roman" panose="02020603050405020304" pitchFamily="18" charset="0"/>
                <a:hlinkClick r:id="rId2"/>
              </a:rPr>
              <a:t>users.sch.gr/npavlou/neaira.htm</a:t>
            </a:r>
            <a:endParaRPr lang="el-GR"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hlinkClick r:id="rId3"/>
              </a:rPr>
              <a:t>https://tomov.gr/2019/04/27/kata-neairas-toys-roloys-ton-fylon-stin-klasiki</a:t>
            </a:r>
            <a:r>
              <a:rPr lang="en-US" sz="1900" dirty="0" smtClean="0">
                <a:latin typeface="Times New Roman" panose="02020603050405020304" pitchFamily="18" charset="0"/>
                <a:cs typeface="Times New Roman" panose="02020603050405020304" pitchFamily="18" charset="0"/>
                <a:hlinkClick r:id="rId3"/>
              </a:rPr>
              <a:t>/</a:t>
            </a:r>
            <a:endParaRPr lang="el-GR" sz="1900" dirty="0" smtClean="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hlinkClick r:id="rId4"/>
              </a:rPr>
              <a:t>https://</a:t>
            </a:r>
            <a:r>
              <a:rPr lang="en-US" sz="1900" dirty="0" smtClean="0">
                <a:latin typeface="Times New Roman" panose="02020603050405020304" pitchFamily="18" charset="0"/>
                <a:cs typeface="Times New Roman" panose="02020603050405020304" pitchFamily="18" charset="0"/>
                <a:hlinkClick r:id="rId4"/>
              </a:rPr>
              <a:t>www.mixanitouxronou.gr/neera-i-porni-pou-kerdise-tin-eleftheria-tis-ke-vrethi</a:t>
            </a:r>
            <a:endParaRPr lang="el-GR" sz="1900" dirty="0" smtClean="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hlinkClick r:id="rId5"/>
              </a:rPr>
              <a:t>https://www.centralnews.gr/h-%CE%B9%CF%83%CF%84%CE%BF%CF%81%CE%AF%CE%B1-%CF%84%CE%B7%CF%82-%CE%B5%CF%84%CE%B1%CE%AF%CF%81%CE%B1%CF%82-%CE%BD%CE%AD%CE%B1%CE%B9%CF%81%CE%B1-%CF%83%CF%84%CE%B7%CE%BD-%CE%B1%CF%81%CF%87%CE%B1%CE%AF</a:t>
            </a:r>
            <a:r>
              <a:rPr lang="en-US" sz="1900" dirty="0" smtClean="0">
                <a:latin typeface="Times New Roman" panose="02020603050405020304" pitchFamily="18" charset="0"/>
                <a:cs typeface="Times New Roman" panose="02020603050405020304" pitchFamily="18" charset="0"/>
                <a:hlinkClick r:id="rId5"/>
              </a:rPr>
              <a:t>/</a:t>
            </a:r>
            <a:endParaRPr lang="el-GR" sz="1900" dirty="0" smtClean="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hlinkClick r:id="rId6"/>
              </a:rPr>
              <a:t>https://eclass.uoa.gr/modules/document/file.php/PHIL959/%</a:t>
            </a:r>
            <a:r>
              <a:rPr lang="en-US" sz="1900" dirty="0" smtClean="0">
                <a:latin typeface="Times New Roman" panose="02020603050405020304" pitchFamily="18" charset="0"/>
                <a:cs typeface="Times New Roman" panose="02020603050405020304" pitchFamily="18" charset="0"/>
                <a:hlinkClick r:id="rId6"/>
              </a:rPr>
              <a:t>CE%9B%CE%95%CE%9D%CE%A4%CE%91%CE%9A%CE%97%CE%A3%20%CE%95%CF%84%CE%B1%CE%AF%CF%81%CE%B5%CF%82.pdf</a:t>
            </a:r>
            <a:endParaRPr lang="el-GR" sz="1900" dirty="0" smtClean="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hlinkClick r:id="rId7"/>
              </a:rPr>
              <a:t>https://www.wikiwand.com/el/%</a:t>
            </a:r>
            <a:r>
              <a:rPr lang="en-US" sz="1900" dirty="0" smtClean="0">
                <a:latin typeface="Times New Roman" panose="02020603050405020304" pitchFamily="18" charset="0"/>
                <a:cs typeface="Times New Roman" panose="02020603050405020304" pitchFamily="18" charset="0"/>
                <a:hlinkClick r:id="rId7"/>
              </a:rPr>
              <a:t>CE%9D%CE%AD%CE%B1%CE%B9%CF%81%CE%B1</a:t>
            </a:r>
            <a:endParaRPr lang="el-GR" sz="1900" dirty="0" smtClean="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hlinkClick r:id="rId8"/>
              </a:rPr>
              <a:t>https://el.wikipedia.org/wiki/%CE%9A%CE%B1%CF%84%CE%AC_%</a:t>
            </a:r>
            <a:r>
              <a:rPr lang="en-US" sz="1900" dirty="0" smtClean="0">
                <a:latin typeface="Times New Roman" panose="02020603050405020304" pitchFamily="18" charset="0"/>
                <a:cs typeface="Times New Roman" panose="02020603050405020304" pitchFamily="18" charset="0"/>
                <a:hlinkClick r:id="rId8"/>
              </a:rPr>
              <a:t>CE%9D%CE%B5%CE%B1%CE%AF%CF%81%CE%B1%CF%82</a:t>
            </a:r>
            <a:endParaRPr lang="el-GR" sz="1900" dirty="0" smtClean="0">
              <a:latin typeface="Times New Roman" panose="02020603050405020304" pitchFamily="18" charset="0"/>
              <a:cs typeface="Times New Roman" panose="02020603050405020304" pitchFamily="18" charset="0"/>
            </a:endParaRPr>
          </a:p>
          <a:p>
            <a:endParaRPr lang="el-GR" dirty="0" smtClean="0"/>
          </a:p>
          <a:p>
            <a:endParaRPr lang="el-GR" dirty="0" smtClean="0"/>
          </a:p>
          <a:p>
            <a:endParaRPr lang="el-GR" dirty="0"/>
          </a:p>
        </p:txBody>
      </p:sp>
    </p:spTree>
    <p:extLst>
      <p:ext uri="{BB962C8B-B14F-4D97-AF65-F5344CB8AC3E}">
        <p14:creationId xmlns:p14="http://schemas.microsoft.com/office/powerpoint/2010/main" xmlns="" val="2968285253"/>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4998" y="236183"/>
            <a:ext cx="8911687" cy="636654"/>
          </a:xfrm>
        </p:spPr>
        <p:txBody>
          <a:bodyPr>
            <a:normAutofit fontScale="90000"/>
          </a:bodyPr>
          <a:lstStyle/>
          <a:p>
            <a:pPr algn="ctr"/>
            <a:r>
              <a:rPr lang="el-GR" b="1" dirty="0">
                <a:solidFill>
                  <a:schemeClr val="tx1"/>
                </a:solidFill>
                <a:latin typeface="Times New Roman" panose="02020603050405020304" pitchFamily="18" charset="0"/>
                <a:cs typeface="Times New Roman" panose="02020603050405020304" pitchFamily="18" charset="0"/>
              </a:rPr>
              <a:t>Η Αθηναία </a:t>
            </a:r>
            <a:r>
              <a:rPr lang="el-GR" b="1" dirty="0" smtClean="0">
                <a:solidFill>
                  <a:schemeClr val="tx1"/>
                </a:solidFill>
                <a:latin typeface="Times New Roman" panose="02020603050405020304" pitchFamily="18" charset="0"/>
                <a:cs typeface="Times New Roman" panose="02020603050405020304" pitchFamily="18" charset="0"/>
              </a:rPr>
              <a:t>γυναίκα και ο γάμος </a:t>
            </a:r>
            <a:r>
              <a:rPr lang="el-GR" b="1" dirty="0">
                <a:solidFill>
                  <a:schemeClr val="tx1"/>
                </a:solidFill>
                <a:latin typeface="Times New Roman" panose="02020603050405020304" pitchFamily="18" charset="0"/>
                <a:cs typeface="Times New Roman" panose="02020603050405020304" pitchFamily="18" charset="0"/>
              </a:rPr>
              <a:t/>
            </a:r>
            <a:br>
              <a:rPr lang="el-GR" b="1" dirty="0">
                <a:solidFill>
                  <a:schemeClr val="tx1"/>
                </a:solidFill>
                <a:latin typeface="Times New Roman" panose="02020603050405020304" pitchFamily="18" charset="0"/>
                <a:cs typeface="Times New Roman" panose="02020603050405020304" pitchFamily="18" charset="0"/>
              </a:rPr>
            </a:br>
            <a:endParaRPr lang="el-GR"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71054" y="872837"/>
            <a:ext cx="11568546" cy="5805054"/>
          </a:xfrm>
        </p:spPr>
        <p:txBody>
          <a:bodyPr>
            <a:normAutofit fontScale="92500" lnSpcReduction="10000"/>
          </a:bodyPr>
          <a:lstStyle/>
          <a:p>
            <a:endParaRPr lang="el-GR" sz="2400" dirty="0" smtClean="0">
              <a:latin typeface="Times New Roman" panose="02020603050405020304" pitchFamily="18" charset="0"/>
              <a:cs typeface="Times New Roman" panose="02020603050405020304" pitchFamily="18" charset="0"/>
            </a:endParaRPr>
          </a:p>
          <a:p>
            <a:r>
              <a:rPr lang="el-GR" sz="2400" dirty="0" smtClean="0">
                <a:latin typeface="Times New Roman" panose="02020603050405020304" pitchFamily="18" charset="0"/>
                <a:cs typeface="Times New Roman" panose="02020603050405020304" pitchFamily="18" charset="0"/>
              </a:rPr>
              <a:t>Νομικά η  </a:t>
            </a:r>
            <a:r>
              <a:rPr lang="el-GR" sz="2400" dirty="0">
                <a:latin typeface="Times New Roman" panose="02020603050405020304" pitchFamily="18" charset="0"/>
                <a:cs typeface="Times New Roman" panose="02020603050405020304" pitchFamily="18" charset="0"/>
              </a:rPr>
              <a:t>Αθηναία γυναίκα </a:t>
            </a:r>
            <a:r>
              <a:rPr lang="el-GR" sz="2400" dirty="0" smtClean="0">
                <a:latin typeface="Times New Roman" panose="02020603050405020304" pitchFamily="18" charset="0"/>
                <a:cs typeface="Times New Roman" panose="02020603050405020304" pitchFamily="18" charset="0"/>
              </a:rPr>
              <a:t>θεωρείται ανήλικη , γιατί </a:t>
            </a:r>
            <a:r>
              <a:rPr lang="el-GR" sz="2400" b="1" i="1" dirty="0" smtClean="0">
                <a:latin typeface="Times New Roman" panose="02020603050405020304" pitchFamily="18" charset="0"/>
                <a:cs typeface="Times New Roman" panose="02020603050405020304" pitchFamily="18" charset="0"/>
              </a:rPr>
              <a:t>σ</a:t>
            </a:r>
            <a:r>
              <a:rPr lang="el-GR" sz="2400" b="1" i="1" dirty="0">
                <a:latin typeface="Times New Roman" panose="02020603050405020304" pitchFamily="18" charset="0"/>
                <a:cs typeface="Times New Roman" panose="02020603050405020304" pitchFamily="18" charset="0"/>
              </a:rPr>
              <a:t>’ όλη της τη ζωή </a:t>
            </a:r>
            <a:r>
              <a:rPr lang="el-GR" sz="2400" b="1" i="1" dirty="0" smtClean="0">
                <a:latin typeface="Times New Roman" panose="02020603050405020304" pitchFamily="18" charset="0"/>
                <a:cs typeface="Times New Roman" panose="02020603050405020304" pitchFamily="18" charset="0"/>
              </a:rPr>
              <a:t>εξαρτάται από τον κηδεμόνα ή τον κύριό της</a:t>
            </a:r>
            <a:r>
              <a:rPr lang="el-GR" sz="2400" dirty="0" smtClean="0">
                <a:latin typeface="Times New Roman" panose="02020603050405020304" pitchFamily="18" charset="0"/>
                <a:cs typeface="Times New Roman" panose="02020603050405020304" pitchFamily="18" charset="0"/>
              </a:rPr>
              <a:t>.</a:t>
            </a:r>
          </a:p>
          <a:p>
            <a:pPr marL="0" indent="0">
              <a:buNone/>
            </a:pPr>
            <a:r>
              <a:rPr lang="el-GR" sz="2400" dirty="0" smtClean="0">
                <a:latin typeface="Times New Roman" panose="02020603050405020304" pitchFamily="18" charset="0"/>
                <a:cs typeface="Times New Roman" panose="02020603050405020304" pitchFamily="18" charset="0"/>
              </a:rPr>
              <a:t>Τα  πρώτα χρόνια τον </a:t>
            </a:r>
            <a:r>
              <a:rPr lang="el-GR" sz="2400" b="1" dirty="0">
                <a:latin typeface="Times New Roman" panose="02020603050405020304" pitchFamily="18" charset="0"/>
                <a:cs typeface="Times New Roman" panose="02020603050405020304" pitchFamily="18" charset="0"/>
              </a:rPr>
              <a:t>πατέρα </a:t>
            </a:r>
            <a:r>
              <a:rPr lang="el-GR" sz="2400" dirty="0">
                <a:latin typeface="Times New Roman" panose="02020603050405020304" pitchFamily="18" charset="0"/>
                <a:cs typeface="Times New Roman" panose="02020603050405020304" pitchFamily="18" charset="0"/>
              </a:rPr>
              <a:t>της, έπειτα </a:t>
            </a:r>
            <a:r>
              <a:rPr lang="el-GR" sz="2400" dirty="0" smtClean="0">
                <a:latin typeface="Times New Roman" panose="02020603050405020304" pitchFamily="18" charset="0"/>
                <a:cs typeface="Times New Roman" panose="02020603050405020304" pitchFamily="18" charset="0"/>
              </a:rPr>
              <a:t>τον </a:t>
            </a:r>
            <a:r>
              <a:rPr lang="el-GR" sz="2400" b="1" dirty="0" smtClean="0">
                <a:latin typeface="Times New Roman" panose="02020603050405020304" pitchFamily="18" charset="0"/>
                <a:cs typeface="Times New Roman" panose="02020603050405020304" pitchFamily="18" charset="0"/>
              </a:rPr>
              <a:t>σύζυγό</a:t>
            </a:r>
            <a:r>
              <a:rPr lang="el-GR" sz="2400" dirty="0" smtClean="0">
                <a:latin typeface="Times New Roman" panose="02020603050405020304" pitchFamily="18" charset="0"/>
                <a:cs typeface="Times New Roman" panose="02020603050405020304" pitchFamily="18" charset="0"/>
              </a:rPr>
              <a:t> της, σε περίπτωση θανάτου του, τον </a:t>
            </a:r>
            <a:r>
              <a:rPr lang="el-GR" sz="2400" b="1" dirty="0" smtClean="0">
                <a:latin typeface="Times New Roman" panose="02020603050405020304" pitchFamily="18" charset="0"/>
                <a:cs typeface="Times New Roman" panose="02020603050405020304" pitchFamily="18" charset="0"/>
              </a:rPr>
              <a:t>γιό </a:t>
            </a:r>
            <a:r>
              <a:rPr lang="el-GR" sz="2400" dirty="0">
                <a:latin typeface="Times New Roman" panose="02020603050405020304" pitchFamily="18" charset="0"/>
                <a:cs typeface="Times New Roman" panose="02020603050405020304" pitchFamily="18" charset="0"/>
              </a:rPr>
              <a:t>της, ή σε απουσία του γιου της, του </a:t>
            </a:r>
            <a:r>
              <a:rPr lang="el-GR" sz="2400" b="1" dirty="0">
                <a:latin typeface="Times New Roman" panose="02020603050405020304" pitchFamily="18" charset="0"/>
                <a:cs typeface="Times New Roman" panose="02020603050405020304" pitchFamily="18" charset="0"/>
              </a:rPr>
              <a:t>πιο κοντινού </a:t>
            </a:r>
            <a:r>
              <a:rPr lang="el-GR" sz="2400" b="1" dirty="0" smtClean="0">
                <a:latin typeface="Times New Roman" panose="02020603050405020304" pitchFamily="18" charset="0"/>
                <a:cs typeface="Times New Roman" panose="02020603050405020304" pitchFamily="18" charset="0"/>
              </a:rPr>
              <a:t>συγγενή </a:t>
            </a:r>
            <a:r>
              <a:rPr lang="el-GR" sz="2400" dirty="0" smtClean="0">
                <a:latin typeface="Times New Roman" panose="02020603050405020304" pitchFamily="18" charset="0"/>
                <a:cs typeface="Times New Roman" panose="02020603050405020304" pitchFamily="18" charset="0"/>
              </a:rPr>
              <a:t>της.</a:t>
            </a:r>
          </a:p>
          <a:p>
            <a:r>
              <a:rPr lang="el-GR" sz="2400" b="1" dirty="0" smtClean="0">
                <a:latin typeface="Times New Roman" panose="02020603050405020304" pitchFamily="18" charset="0"/>
                <a:cs typeface="Times New Roman" panose="02020603050405020304" pitchFamily="18" charset="0"/>
              </a:rPr>
              <a:t>Η </a:t>
            </a:r>
            <a:r>
              <a:rPr lang="el-GR" sz="2400" b="1" dirty="0">
                <a:latin typeface="Times New Roman" panose="02020603050405020304" pitchFamily="18" charset="0"/>
                <a:cs typeface="Times New Roman" panose="02020603050405020304" pitchFamily="18" charset="0"/>
              </a:rPr>
              <a:t>πράξη  </a:t>
            </a:r>
            <a:r>
              <a:rPr lang="el-GR" sz="2400" b="1" dirty="0" smtClean="0">
                <a:latin typeface="Times New Roman" panose="02020603050405020304" pitchFamily="18" charset="0"/>
                <a:cs typeface="Times New Roman" panose="02020603050405020304" pitchFamily="18" charset="0"/>
              </a:rPr>
              <a:t>μέσω της </a:t>
            </a:r>
            <a:r>
              <a:rPr lang="el-GR" sz="2400" b="1" dirty="0">
                <a:latin typeface="Times New Roman" panose="02020603050405020304" pitchFamily="18" charset="0"/>
                <a:cs typeface="Times New Roman" panose="02020603050405020304" pitchFamily="18" charset="0"/>
              </a:rPr>
              <a:t>οποίας ένας άνδρας και μια γυναίκα ενώνονται νόμιμα </a:t>
            </a:r>
            <a:r>
              <a:rPr lang="el-GR" sz="2400" dirty="0" smtClean="0">
                <a:latin typeface="Times New Roman" panose="02020603050405020304" pitchFamily="18" charset="0"/>
                <a:cs typeface="Times New Roman" panose="02020603050405020304" pitchFamily="18" charset="0"/>
              </a:rPr>
              <a:t>ονομάζεται </a:t>
            </a:r>
            <a:r>
              <a:rPr lang="el-GR" sz="2400" b="1" i="1" dirty="0" err="1">
                <a:latin typeface="Times New Roman" panose="02020603050405020304" pitchFamily="18" charset="0"/>
                <a:cs typeface="Times New Roman" panose="02020603050405020304" pitchFamily="18" charset="0"/>
              </a:rPr>
              <a:t>εγγύη</a:t>
            </a:r>
            <a:r>
              <a:rPr lang="el-GR" sz="2400" dirty="0">
                <a:latin typeface="Times New Roman" panose="02020603050405020304" pitchFamily="18" charset="0"/>
                <a:cs typeface="Times New Roman" panose="02020603050405020304" pitchFamily="18" charset="0"/>
              </a:rPr>
              <a:t>. </a:t>
            </a:r>
            <a:endParaRPr lang="el-GR" sz="2400" dirty="0" smtClean="0">
              <a:latin typeface="Times New Roman" panose="02020603050405020304" pitchFamily="18" charset="0"/>
              <a:cs typeface="Times New Roman" panose="02020603050405020304" pitchFamily="18" charset="0"/>
            </a:endParaRPr>
          </a:p>
          <a:p>
            <a:pPr marL="0" indent="0">
              <a:buNone/>
            </a:pPr>
            <a:r>
              <a:rPr lang="el-GR" sz="2400" dirty="0" err="1" smtClean="0">
                <a:latin typeface="Times New Roman" panose="02020603050405020304" pitchFamily="18" charset="0"/>
                <a:cs typeface="Times New Roman" panose="02020603050405020304" pitchFamily="18" charset="0"/>
              </a:rPr>
              <a:t>Εγγύη</a:t>
            </a:r>
            <a:r>
              <a:rPr lang="el-GR" sz="2400" dirty="0" smtClean="0">
                <a:latin typeface="Times New Roman" panose="02020603050405020304" pitchFamily="18" charset="0"/>
                <a:cs typeface="Times New Roman" panose="02020603050405020304" pitchFamily="18" charset="0"/>
              </a:rPr>
              <a:t> = ένα </a:t>
            </a:r>
            <a:r>
              <a:rPr lang="el-GR" sz="2400" dirty="0" err="1" smtClean="0">
                <a:latin typeface="Times New Roman" panose="02020603050405020304" pitchFamily="18" charset="0"/>
                <a:cs typeface="Times New Roman" panose="02020603050405020304" pitchFamily="18" charset="0"/>
              </a:rPr>
              <a:t>συμβολαίο</a:t>
            </a:r>
            <a:r>
              <a:rPr lang="el-GR" sz="2400" dirty="0" smtClean="0">
                <a:latin typeface="Times New Roman" panose="02020603050405020304" pitchFamily="18" charset="0"/>
                <a:cs typeface="Times New Roman" panose="02020603050405020304" pitchFamily="18" charset="0"/>
              </a:rPr>
              <a:t> ανάμεσα </a:t>
            </a:r>
            <a:r>
              <a:rPr lang="el-GR" sz="2400" dirty="0">
                <a:latin typeface="Times New Roman" panose="02020603050405020304" pitchFamily="18" charset="0"/>
                <a:cs typeface="Times New Roman" panose="02020603050405020304" pitchFamily="18" charset="0"/>
              </a:rPr>
              <a:t>σε δύο οίκους, μια </a:t>
            </a:r>
            <a:r>
              <a:rPr lang="el-GR" sz="2400" i="1" u="sng" dirty="0">
                <a:latin typeface="Times New Roman" panose="02020603050405020304" pitchFamily="18" charset="0"/>
                <a:cs typeface="Times New Roman" panose="02020603050405020304" pitchFamily="18" charset="0"/>
              </a:rPr>
              <a:t>προφορική υπόσχεση </a:t>
            </a:r>
            <a:r>
              <a:rPr lang="el-GR" sz="2400" dirty="0">
                <a:latin typeface="Times New Roman" panose="02020603050405020304" pitchFamily="18" charset="0"/>
                <a:cs typeface="Times New Roman" panose="02020603050405020304" pitchFamily="18" charset="0"/>
              </a:rPr>
              <a:t>που δίνεται </a:t>
            </a:r>
            <a:r>
              <a:rPr lang="el-GR" sz="2400" i="1" u="sng" dirty="0">
                <a:latin typeface="Times New Roman" panose="02020603050405020304" pitchFamily="18" charset="0"/>
                <a:cs typeface="Times New Roman" panose="02020603050405020304" pitchFamily="18" charset="0"/>
              </a:rPr>
              <a:t>μπροστά σε μάρτυρες</a:t>
            </a:r>
            <a:r>
              <a:rPr lang="el-GR" sz="2400" dirty="0">
                <a:latin typeface="Times New Roman" panose="02020603050405020304" pitchFamily="18" charset="0"/>
                <a:cs typeface="Times New Roman" panose="02020603050405020304" pitchFamily="18" charset="0"/>
              </a:rPr>
              <a:t>, με την οποία ο πατέρας ή ο κηδεμόνας της γυναίκας την παραδίδει στον μελλοντικό σύζυγο</a:t>
            </a:r>
            <a:r>
              <a:rPr lang="el-GR" sz="2400" dirty="0" smtClean="0">
                <a:latin typeface="Times New Roman" panose="02020603050405020304" pitchFamily="18" charset="0"/>
                <a:cs typeface="Times New Roman" panose="02020603050405020304" pitchFamily="18" charset="0"/>
              </a:rPr>
              <a:t>.</a:t>
            </a:r>
          </a:p>
          <a:p>
            <a:r>
              <a:rPr lang="el-GR" sz="2400" dirty="0">
                <a:latin typeface="Times New Roman" panose="02020603050405020304" pitchFamily="18" charset="0"/>
                <a:cs typeface="Times New Roman" panose="02020603050405020304" pitchFamily="18" charset="0"/>
              </a:rPr>
              <a:t>Η εγγύηση είναι μια ιδιωτική υπόθεση, στην οποία η πόλη δεν παρεμβαίνει, κι ούτε καταγράφεται σε κάποια ληξιαρχική πράξη. Για να θεωρηθεί ο γάμος νόμιμος, η </a:t>
            </a:r>
            <a:r>
              <a:rPr lang="el-GR" sz="2400" dirty="0" err="1">
                <a:latin typeface="Times New Roman" panose="02020603050405020304" pitchFamily="18" charset="0"/>
                <a:cs typeface="Times New Roman" panose="02020603050405020304" pitchFamily="18" charset="0"/>
              </a:rPr>
              <a:t>εγγύη</a:t>
            </a:r>
            <a:r>
              <a:rPr lang="el-GR" sz="2400" dirty="0">
                <a:latin typeface="Times New Roman" panose="02020603050405020304" pitchFamily="18" charset="0"/>
                <a:cs typeface="Times New Roman" panose="02020603050405020304" pitchFamily="18" charset="0"/>
              </a:rPr>
              <a:t> δεν είναι αρκετή. </a:t>
            </a:r>
            <a:r>
              <a:rPr lang="el-GR" sz="2400" dirty="0" smtClean="0">
                <a:latin typeface="Times New Roman" panose="02020603050405020304" pitchFamily="18" charset="0"/>
                <a:cs typeface="Times New Roman" panose="02020603050405020304" pitchFamily="18" charset="0"/>
              </a:rPr>
              <a:t>Επιβάλλεται </a:t>
            </a:r>
            <a:r>
              <a:rPr lang="el-GR" sz="2400" b="1" dirty="0" smtClean="0">
                <a:latin typeface="Times New Roman" panose="02020603050405020304" pitchFamily="18" charset="0"/>
                <a:cs typeface="Times New Roman" panose="02020603050405020304" pitchFamily="18" charset="0"/>
              </a:rPr>
              <a:t>η συγκατοίκηση </a:t>
            </a:r>
            <a:r>
              <a:rPr lang="el-GR" sz="2400" dirty="0" smtClean="0">
                <a:latin typeface="Times New Roman" panose="02020603050405020304" pitchFamily="18" charset="0"/>
                <a:cs typeface="Times New Roman" panose="02020603050405020304" pitchFamily="18" charset="0"/>
              </a:rPr>
              <a:t>κατά την οποία η </a:t>
            </a:r>
            <a:r>
              <a:rPr lang="el-GR" sz="2400" dirty="0">
                <a:latin typeface="Times New Roman" panose="02020603050405020304" pitchFamily="18" charset="0"/>
                <a:cs typeface="Times New Roman" panose="02020603050405020304" pitchFamily="18" charset="0"/>
              </a:rPr>
              <a:t>γυναίκα </a:t>
            </a:r>
            <a:r>
              <a:rPr lang="el-GR" sz="2400" dirty="0" err="1" smtClean="0">
                <a:latin typeface="Times New Roman" panose="02020603050405020304" pitchFamily="18" charset="0"/>
                <a:cs typeface="Times New Roman" panose="02020603050405020304" pitchFamily="18" charset="0"/>
              </a:rPr>
              <a:t>χρήζεται</a:t>
            </a:r>
            <a:r>
              <a:rPr lang="el-GR" sz="2400" dirty="0" smtClean="0">
                <a:latin typeface="Times New Roman" panose="02020603050405020304" pitchFamily="18" charset="0"/>
                <a:cs typeface="Times New Roman" panose="02020603050405020304" pitchFamily="18" charset="0"/>
              </a:rPr>
              <a:t> </a:t>
            </a:r>
            <a:r>
              <a:rPr lang="el-GR" sz="2400" b="1" dirty="0" err="1" smtClean="0">
                <a:latin typeface="Times New Roman" panose="02020603050405020304" pitchFamily="18" charset="0"/>
                <a:cs typeface="Times New Roman" panose="02020603050405020304" pitchFamily="18" charset="0"/>
              </a:rPr>
              <a:t>γαμετή</a:t>
            </a:r>
            <a:r>
              <a:rPr lang="el-GR" sz="2400" dirty="0" smtClean="0">
                <a:latin typeface="Times New Roman" panose="02020603050405020304" pitchFamily="18" charset="0"/>
                <a:cs typeface="Times New Roman" panose="02020603050405020304" pitchFamily="18" charset="0"/>
              </a:rPr>
              <a:t>, δηλαδή </a:t>
            </a:r>
            <a:r>
              <a:rPr lang="el-GR" sz="2400" dirty="0">
                <a:latin typeface="Times New Roman" panose="02020603050405020304" pitchFamily="18" charset="0"/>
                <a:cs typeface="Times New Roman" panose="02020603050405020304" pitchFamily="18" charset="0"/>
              </a:rPr>
              <a:t>νόμιμη σύζυγο. </a:t>
            </a:r>
            <a:endParaRPr lang="el-GR" sz="2400" dirty="0" smtClean="0">
              <a:latin typeface="Times New Roman" panose="02020603050405020304" pitchFamily="18" charset="0"/>
              <a:cs typeface="Times New Roman" panose="02020603050405020304" pitchFamily="18" charset="0"/>
            </a:endParaRPr>
          </a:p>
          <a:p>
            <a:r>
              <a:rPr lang="el-GR" sz="2400" i="1" dirty="0" smtClean="0">
                <a:latin typeface="Times New Roman" panose="02020603050405020304" pitchFamily="18" charset="0"/>
                <a:cs typeface="Times New Roman" panose="02020603050405020304" pitchFamily="18" charset="0"/>
              </a:rPr>
              <a:t>Πολύ </a:t>
            </a:r>
            <a:r>
              <a:rPr lang="el-GR" sz="2400" i="1" dirty="0">
                <a:latin typeface="Times New Roman" panose="02020603050405020304" pitchFamily="18" charset="0"/>
                <a:cs typeface="Times New Roman" panose="02020603050405020304" pitchFamily="18" charset="0"/>
              </a:rPr>
              <a:t>συχνά θεωρείται αυτονόητο ότι την αμοιβαία εγγύηση ακολουθούσε </a:t>
            </a:r>
            <a:r>
              <a:rPr lang="el-GR" sz="2400" i="1" dirty="0" smtClean="0">
                <a:latin typeface="Times New Roman" panose="02020603050405020304" pitchFamily="18" charset="0"/>
                <a:cs typeface="Times New Roman" panose="02020603050405020304" pitchFamily="18" charset="0"/>
              </a:rPr>
              <a:t> </a:t>
            </a:r>
            <a:r>
              <a:rPr lang="el-GR" sz="2400" i="1" dirty="0">
                <a:latin typeface="Times New Roman" panose="02020603050405020304" pitchFamily="18" charset="0"/>
                <a:cs typeface="Times New Roman" panose="02020603050405020304" pitchFamily="18" charset="0"/>
              </a:rPr>
              <a:t>η τελετή της </a:t>
            </a:r>
            <a:r>
              <a:rPr lang="el-GR" sz="2400" i="1" dirty="0" smtClean="0">
                <a:latin typeface="Times New Roman" panose="02020603050405020304" pitchFamily="18" charset="0"/>
                <a:cs typeface="Times New Roman" panose="02020603050405020304" pitchFamily="18" charset="0"/>
              </a:rPr>
              <a:t>εισδοχής στο </a:t>
            </a:r>
            <a:r>
              <a:rPr lang="el-GR" sz="2400" i="1" dirty="0">
                <a:latin typeface="Times New Roman" panose="02020603050405020304" pitchFamily="18" charset="0"/>
                <a:cs typeface="Times New Roman" panose="02020603050405020304" pitchFamily="18" charset="0"/>
              </a:rPr>
              <a:t>σπίτι του συζύγου της, αν και σε μερικές ειδικές περιπτώσεις αυτό μπορούσε να </a:t>
            </a:r>
            <a:r>
              <a:rPr lang="el-GR" sz="2400" i="1" dirty="0" smtClean="0">
                <a:latin typeface="Times New Roman" panose="02020603050405020304" pitchFamily="18" charset="0"/>
                <a:cs typeface="Times New Roman" panose="02020603050405020304" pitchFamily="18" charset="0"/>
              </a:rPr>
              <a:t>καθυστερήσει     </a:t>
            </a:r>
            <a:r>
              <a:rPr lang="el-GR" sz="2400" i="1" dirty="0">
                <a:latin typeface="Times New Roman" panose="02020603050405020304" pitchFamily="18" charset="0"/>
                <a:cs typeface="Times New Roman" panose="02020603050405020304" pitchFamily="18" charset="0"/>
              </a:rPr>
              <a:t>(δηλ. όταν </a:t>
            </a:r>
            <a:r>
              <a:rPr lang="el-GR" sz="2400" i="1" dirty="0" smtClean="0">
                <a:latin typeface="Times New Roman" panose="02020603050405020304" pitchFamily="18" charset="0"/>
                <a:cs typeface="Times New Roman" panose="02020603050405020304" pitchFamily="18" charset="0"/>
              </a:rPr>
              <a:t>ήταν  ανήλικη, ή υπήρχε  θέμα </a:t>
            </a:r>
            <a:r>
              <a:rPr lang="el-GR" sz="2400" i="1" dirty="0">
                <a:latin typeface="Times New Roman" panose="02020603050405020304" pitchFamily="18" charset="0"/>
                <a:cs typeface="Times New Roman" panose="02020603050405020304" pitchFamily="18" charset="0"/>
              </a:rPr>
              <a:t>κοινωνικής </a:t>
            </a:r>
            <a:r>
              <a:rPr lang="el-GR" sz="2400" i="1" dirty="0" smtClean="0">
                <a:latin typeface="Times New Roman" panose="02020603050405020304" pitchFamily="18" charset="0"/>
                <a:cs typeface="Times New Roman" panose="02020603050405020304" pitchFamily="18" charset="0"/>
              </a:rPr>
              <a:t>θέσης, </a:t>
            </a:r>
            <a:r>
              <a:rPr lang="el-GR" sz="2400" i="1" dirty="0" err="1" smtClean="0">
                <a:latin typeface="Times New Roman" panose="02020603050405020304" pitchFamily="18" charset="0"/>
                <a:cs typeface="Times New Roman" panose="02020603050405020304" pitchFamily="18" charset="0"/>
              </a:rPr>
              <a:t>π.χ</a:t>
            </a:r>
            <a:r>
              <a:rPr lang="el-GR" sz="2400" i="1" dirty="0" smtClean="0">
                <a:latin typeface="Times New Roman" panose="02020603050405020304" pitchFamily="18" charset="0"/>
                <a:cs typeface="Times New Roman" panose="02020603050405020304" pitchFamily="18" charset="0"/>
              </a:rPr>
              <a:t> ξένη)</a:t>
            </a:r>
            <a:endParaRPr lang="el-G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45596601"/>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3607" y="125346"/>
            <a:ext cx="8911687" cy="1280890"/>
          </a:xfrm>
        </p:spPr>
        <p:txBody>
          <a:bodyPr/>
          <a:lstStyle/>
          <a:p>
            <a:pPr algn="ctr"/>
            <a:r>
              <a:rPr lang="el-GR" b="1" dirty="0" smtClean="0">
                <a:solidFill>
                  <a:schemeClr val="tx1"/>
                </a:solidFill>
                <a:latin typeface="Times New Roman" panose="02020603050405020304" pitchFamily="18" charset="0"/>
                <a:cs typeface="Times New Roman" panose="02020603050405020304" pitchFamily="18" charset="0"/>
              </a:rPr>
              <a:t>Η γυναίκα και η προίκα </a:t>
            </a:r>
            <a:endParaRPr lang="el-GR"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34291" y="1787236"/>
            <a:ext cx="11346873" cy="5070763"/>
          </a:xfrm>
        </p:spPr>
        <p:txBody>
          <a:bodyPr/>
          <a:lstStyle/>
          <a:p>
            <a:endParaRPr lang="el-GR" dirty="0" smtClean="0"/>
          </a:p>
          <a:p>
            <a:r>
              <a:rPr lang="el-GR" sz="2400" b="1" dirty="0" smtClean="0">
                <a:latin typeface="Times New Roman" panose="02020603050405020304" pitchFamily="18" charset="0"/>
                <a:cs typeface="Times New Roman" panose="02020603050405020304" pitchFamily="18" charset="0"/>
              </a:rPr>
              <a:t>Η </a:t>
            </a:r>
            <a:r>
              <a:rPr lang="el-GR" sz="2400" b="1" dirty="0">
                <a:latin typeface="Times New Roman" panose="02020603050405020304" pitchFamily="18" charset="0"/>
                <a:cs typeface="Times New Roman" panose="02020603050405020304" pitchFamily="18" charset="0"/>
              </a:rPr>
              <a:t>γυναίκα είχε το δικαίωμα φύλαξης της προίκας της, και όταν η προίκα </a:t>
            </a:r>
            <a:r>
              <a:rPr lang="el-GR" sz="2400" b="1" dirty="0" err="1" smtClean="0">
                <a:latin typeface="Times New Roman" panose="02020603050405020304" pitchFamily="18" charset="0"/>
                <a:cs typeface="Times New Roman" panose="02020603050405020304" pitchFamily="18" charset="0"/>
              </a:rPr>
              <a:t>σχετίζοταν</a:t>
            </a:r>
            <a:r>
              <a:rPr lang="el-GR" sz="2400" b="1" dirty="0" smtClean="0">
                <a:latin typeface="Times New Roman" panose="02020603050405020304" pitchFamily="18" charset="0"/>
                <a:cs typeface="Times New Roman" panose="02020603050405020304" pitchFamily="18" charset="0"/>
              </a:rPr>
              <a:t> με εδάφη και κτήματα που απέδιδαν καρπούς τότε μπορούσε να διαχειριστεί </a:t>
            </a:r>
            <a:r>
              <a:rPr lang="el-GR" sz="2400" b="1" dirty="0">
                <a:latin typeface="Times New Roman" panose="02020603050405020304" pitchFamily="18" charset="0"/>
                <a:cs typeface="Times New Roman" panose="02020603050405020304" pitchFamily="18" charset="0"/>
              </a:rPr>
              <a:t>τα έσοδα και τα προϊόντα</a:t>
            </a:r>
            <a:r>
              <a:rPr lang="el-GR" sz="2400" b="1" dirty="0" smtClean="0">
                <a:latin typeface="Times New Roman" panose="02020603050405020304" pitchFamily="18" charset="0"/>
                <a:cs typeface="Times New Roman" panose="02020603050405020304" pitchFamily="18" charset="0"/>
              </a:rPr>
              <a:t>.</a:t>
            </a:r>
            <a:r>
              <a:rPr lang="el-GR" sz="2400" b="1" dirty="0">
                <a:latin typeface="Times New Roman" panose="02020603050405020304" pitchFamily="18" charset="0"/>
                <a:cs typeface="Times New Roman" panose="02020603050405020304" pitchFamily="18" charset="0"/>
              </a:rPr>
              <a:t> </a:t>
            </a:r>
          </a:p>
          <a:p>
            <a:r>
              <a:rPr lang="el-GR" sz="2400" dirty="0">
                <a:latin typeface="Times New Roman" panose="02020603050405020304" pitchFamily="18" charset="0"/>
                <a:cs typeface="Times New Roman" panose="02020603050405020304" pitchFamily="18" charset="0"/>
              </a:rPr>
              <a:t>	Οι Αθηναίες δεν μπορούσαν σύμφωνα με το δίκαιο να έχουν ιδιοκτησία. Στην πραγματικότητα, πλούσιες ή φτωχές, διέθεταν χίλιους τρόπους για να καταστρατηγήσουν το νόμο. </a:t>
            </a:r>
            <a:endParaRPr lang="el-GR" sz="2400" dirty="0" smtClean="0">
              <a:latin typeface="Times New Roman" panose="02020603050405020304" pitchFamily="18" charset="0"/>
              <a:cs typeface="Times New Roman" panose="02020603050405020304" pitchFamily="18" charset="0"/>
            </a:endParaRPr>
          </a:p>
          <a:p>
            <a:pPr marL="0" indent="0">
              <a:buNone/>
            </a:pPr>
            <a:endParaRPr lang="el-GR" sz="2400" dirty="0" smtClean="0">
              <a:latin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xmlns="" val="2303628202"/>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3216" y="97638"/>
            <a:ext cx="8911687" cy="650507"/>
          </a:xfrm>
        </p:spPr>
        <p:txBody>
          <a:bodyPr>
            <a:normAutofit fontScale="90000"/>
          </a:bodyPr>
          <a:lstStyle/>
          <a:p>
            <a:pPr algn="ctr"/>
            <a:r>
              <a:rPr lang="el-GR" sz="4000" b="1" dirty="0" smtClean="0">
                <a:solidFill>
                  <a:schemeClr val="tx1"/>
                </a:solidFill>
                <a:latin typeface="Times New Roman" panose="02020603050405020304" pitchFamily="18" charset="0"/>
                <a:cs typeface="Times New Roman" panose="02020603050405020304" pitchFamily="18" charset="0"/>
              </a:rPr>
              <a:t>Ο γάμος και η επίκληρος κόρη</a:t>
            </a:r>
            <a:br>
              <a:rPr lang="el-GR" sz="4000" b="1" dirty="0" smtClean="0">
                <a:solidFill>
                  <a:schemeClr val="tx1"/>
                </a:solidFill>
                <a:latin typeface="Times New Roman" panose="02020603050405020304" pitchFamily="18" charset="0"/>
                <a:cs typeface="Times New Roman" panose="02020603050405020304" pitchFamily="18" charset="0"/>
              </a:rPr>
            </a:br>
            <a:r>
              <a:rPr lang="el-GR" sz="4000" b="1" dirty="0" smtClean="0">
                <a:solidFill>
                  <a:schemeClr val="tx1"/>
                </a:solidFill>
                <a:latin typeface="Times New Roman" panose="02020603050405020304" pitchFamily="18" charset="0"/>
                <a:cs typeface="Times New Roman" panose="02020603050405020304" pitchFamily="18" charset="0"/>
              </a:rPr>
              <a:t> </a:t>
            </a:r>
            <a:endParaRPr lang="el-GR"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35527" y="1260764"/>
            <a:ext cx="11845637" cy="5458691"/>
          </a:xfrm>
        </p:spPr>
        <p:txBody>
          <a:bodyPr>
            <a:normAutofit/>
          </a:bodyPr>
          <a:lstStyle/>
          <a:p>
            <a:r>
              <a:rPr lang="el-GR" sz="2400" dirty="0">
                <a:latin typeface="Times New Roman" panose="02020603050405020304" pitchFamily="18" charset="0"/>
                <a:cs typeface="Times New Roman" panose="02020603050405020304" pitchFamily="18" charset="0"/>
              </a:rPr>
              <a:t>Ο γάμος δεν </a:t>
            </a:r>
            <a:r>
              <a:rPr lang="el-GR" sz="2400" dirty="0" smtClean="0">
                <a:latin typeface="Times New Roman" panose="02020603050405020304" pitchFamily="18" charset="0"/>
                <a:cs typeface="Times New Roman" panose="02020603050405020304" pitchFamily="18" charset="0"/>
              </a:rPr>
              <a:t>ήταν ελεύθερη επιλογή </a:t>
            </a:r>
            <a:r>
              <a:rPr lang="el-GR" sz="2400" dirty="0">
                <a:latin typeface="Times New Roman" panose="02020603050405020304" pitchFamily="18" charset="0"/>
                <a:cs typeface="Times New Roman" panose="02020603050405020304" pitchFamily="18" charset="0"/>
              </a:rPr>
              <a:t>της νέας </a:t>
            </a:r>
            <a:r>
              <a:rPr lang="el-GR" sz="2400" dirty="0" smtClean="0">
                <a:latin typeface="Times New Roman" panose="02020603050405020304" pitchFamily="18" charset="0"/>
                <a:cs typeface="Times New Roman" panose="02020603050405020304" pitchFamily="18" charset="0"/>
              </a:rPr>
              <a:t>γυναίκας.                                                                              Ο πατέρας </a:t>
            </a:r>
            <a:r>
              <a:rPr lang="el-GR" sz="2400" dirty="0">
                <a:latin typeface="Times New Roman" panose="02020603050405020304" pitchFamily="18" charset="0"/>
                <a:cs typeface="Times New Roman" panose="02020603050405020304" pitchFamily="18" charset="0"/>
              </a:rPr>
              <a:t>ή ο νόμιμος </a:t>
            </a:r>
            <a:r>
              <a:rPr lang="el-GR" sz="2400" dirty="0" smtClean="0">
                <a:latin typeface="Times New Roman" panose="02020603050405020304" pitchFamily="18" charset="0"/>
                <a:cs typeface="Times New Roman" panose="02020603050405020304" pitchFamily="18" charset="0"/>
              </a:rPr>
              <a:t>κηδεμόνας </a:t>
            </a:r>
            <a:r>
              <a:rPr lang="el-GR" sz="2400" dirty="0">
                <a:latin typeface="Times New Roman" panose="02020603050405020304" pitchFamily="18" charset="0"/>
                <a:cs typeface="Times New Roman" panose="02020603050405020304" pitchFamily="18" charset="0"/>
              </a:rPr>
              <a:t>επιλέγει τον </a:t>
            </a:r>
            <a:r>
              <a:rPr lang="el-GR" sz="2400" dirty="0" smtClean="0">
                <a:latin typeface="Times New Roman" panose="02020603050405020304" pitchFamily="18" charset="0"/>
                <a:cs typeface="Times New Roman" panose="02020603050405020304" pitchFamily="18" charset="0"/>
              </a:rPr>
              <a:t>οίκο, όπου  </a:t>
            </a:r>
            <a:r>
              <a:rPr lang="el-GR" sz="2400" dirty="0">
                <a:latin typeface="Times New Roman" panose="02020603050405020304" pitchFamily="18" charset="0"/>
                <a:cs typeface="Times New Roman" panose="02020603050405020304" pitchFamily="18" charset="0"/>
              </a:rPr>
              <a:t>θα την οδηγήσει, κι η τύχη της αποφασίζεται ανάμεσα στους δύο άνδρες. </a:t>
            </a:r>
            <a:endParaRPr lang="el-GR" sz="2400" dirty="0" smtClean="0">
              <a:latin typeface="Times New Roman" panose="02020603050405020304" pitchFamily="18" charset="0"/>
              <a:cs typeface="Times New Roman" panose="02020603050405020304" pitchFamily="18" charset="0"/>
            </a:endParaRPr>
          </a:p>
          <a:p>
            <a:pPr marL="0" indent="0">
              <a:buNone/>
            </a:pPr>
            <a:r>
              <a:rPr lang="el-GR" sz="2400" b="1" i="1" dirty="0" smtClean="0">
                <a:latin typeface="Times New Roman" panose="02020603050405020304" pitchFamily="18" charset="0"/>
                <a:cs typeface="Times New Roman" panose="02020603050405020304" pitchFamily="18" charset="0"/>
              </a:rPr>
              <a:t>                                                                      </a:t>
            </a:r>
          </a:p>
          <a:p>
            <a:pPr marL="0" indent="0">
              <a:buNone/>
            </a:pPr>
            <a:r>
              <a:rPr lang="el-GR" sz="2400" b="1" i="1" dirty="0">
                <a:latin typeface="Times New Roman" panose="02020603050405020304" pitchFamily="18" charset="0"/>
                <a:cs typeface="Times New Roman" panose="02020603050405020304" pitchFamily="18" charset="0"/>
              </a:rPr>
              <a:t> </a:t>
            </a:r>
            <a:r>
              <a:rPr lang="el-GR" sz="2400" b="1" i="1" dirty="0" smtClean="0">
                <a:latin typeface="Times New Roman" panose="02020603050405020304" pitchFamily="18" charset="0"/>
                <a:cs typeface="Times New Roman" panose="02020603050405020304" pitchFamily="18" charset="0"/>
              </a:rPr>
              <a:t>                                                           Ορισμός Επίκληρος κόρη</a:t>
            </a:r>
          </a:p>
          <a:p>
            <a:pPr marL="0" indent="0">
              <a:buNone/>
            </a:pPr>
            <a:r>
              <a:rPr lang="el-GR" sz="2400" b="1" i="1" dirty="0" smtClean="0">
                <a:latin typeface="Times New Roman" panose="02020603050405020304" pitchFamily="18" charset="0"/>
                <a:cs typeface="Times New Roman" panose="02020603050405020304" pitchFamily="18" charset="0"/>
              </a:rPr>
              <a:t> Η </a:t>
            </a:r>
            <a:r>
              <a:rPr lang="el-GR" sz="2400" b="1" i="1" dirty="0">
                <a:latin typeface="Times New Roman" panose="02020603050405020304" pitchFamily="18" charset="0"/>
                <a:cs typeface="Times New Roman" panose="02020603050405020304" pitchFamily="18" charset="0"/>
              </a:rPr>
              <a:t>επίκληρος ήταν μια γυναίκα της οποίας ο πατέρας πεθαίνει χωρίς να αφήσει αρσενικό διάδοχο</a:t>
            </a:r>
            <a:r>
              <a:rPr lang="el-GR" sz="2400" dirty="0">
                <a:latin typeface="Times New Roman" panose="02020603050405020304" pitchFamily="18" charset="0"/>
                <a:cs typeface="Times New Roman" panose="02020603050405020304" pitchFamily="18" charset="0"/>
              </a:rPr>
              <a:t>.  </a:t>
            </a:r>
            <a:endParaRPr lang="el-GR" sz="2400" dirty="0" smtClean="0">
              <a:latin typeface="Times New Roman" panose="02020603050405020304" pitchFamily="18" charset="0"/>
              <a:cs typeface="Times New Roman" panose="02020603050405020304" pitchFamily="18" charset="0"/>
            </a:endParaRPr>
          </a:p>
          <a:p>
            <a:pPr marL="0" indent="0">
              <a:buNone/>
            </a:pPr>
            <a:r>
              <a:rPr lang="el-GR" sz="2400" dirty="0" smtClean="0">
                <a:latin typeface="Times New Roman" panose="02020603050405020304" pitchFamily="18" charset="0"/>
                <a:cs typeface="Times New Roman" panose="02020603050405020304" pitchFamily="18" charset="0"/>
              </a:rPr>
              <a:t>Σύμφωνα με τον νόμο η  </a:t>
            </a:r>
            <a:r>
              <a:rPr lang="el-GR" sz="2400" dirty="0">
                <a:latin typeface="Times New Roman" panose="02020603050405020304" pitchFamily="18" charset="0"/>
                <a:cs typeface="Times New Roman" panose="02020603050405020304" pitchFamily="18" charset="0"/>
              </a:rPr>
              <a:t>επίκληρος είναι υποχρεωμένη να παντρευτεί τον πιο κοντινό συγγενή από την πατρική γενιά. </a:t>
            </a:r>
            <a:endParaRPr lang="el-GR"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l-GR" sz="2400" b="1" dirty="0" smtClean="0">
                <a:latin typeface="Times New Roman" panose="02020603050405020304" pitchFamily="18" charset="0"/>
                <a:cs typeface="Times New Roman" panose="02020603050405020304" pitchFamily="18" charset="0"/>
              </a:rPr>
              <a:t>Προβλήματα</a:t>
            </a:r>
            <a:r>
              <a:rPr lang="en-US" sz="2400" b="1" dirty="0" smtClean="0">
                <a:latin typeface="Times New Roman" panose="02020603050405020304" pitchFamily="18" charset="0"/>
                <a:cs typeface="Times New Roman" panose="02020603050405020304" pitchFamily="18" charset="0"/>
              </a:rPr>
              <a:t>: </a:t>
            </a:r>
          </a:p>
          <a:p>
            <a:pPr marL="0" indent="0">
              <a:buNone/>
            </a:pPr>
            <a:r>
              <a:rPr lang="en-US" sz="2400" dirty="0">
                <a:latin typeface="Times New Roman" panose="02020603050405020304" pitchFamily="18" charset="0"/>
                <a:cs typeface="Times New Roman" panose="02020603050405020304" pitchFamily="18" charset="0"/>
              </a:rPr>
              <a:t>A</a:t>
            </a:r>
            <a:r>
              <a:rPr lang="el-GR" sz="2400" dirty="0" smtClean="0">
                <a:latin typeface="Times New Roman" panose="02020603050405020304" pitchFamily="18" charset="0"/>
                <a:cs typeface="Times New Roman" panose="02020603050405020304" pitchFamily="18" charset="0"/>
              </a:rPr>
              <a:t>ν </a:t>
            </a:r>
            <a:r>
              <a:rPr lang="el-GR" sz="2400" dirty="0">
                <a:latin typeface="Times New Roman" panose="02020603050405020304" pitchFamily="18" charset="0"/>
                <a:cs typeface="Times New Roman" panose="02020603050405020304" pitchFamily="18" charset="0"/>
              </a:rPr>
              <a:t>είναι ήδη παντρεμένη, ή </a:t>
            </a:r>
            <a:r>
              <a:rPr lang="el-GR" sz="2400" dirty="0" smtClean="0">
                <a:latin typeface="Times New Roman" panose="02020603050405020304" pitchFamily="18" charset="0"/>
                <a:cs typeface="Times New Roman" panose="02020603050405020304" pitchFamily="18" charset="0"/>
              </a:rPr>
              <a:t>εάν είναι παντρεμένος ο πιο κοντινός συγγενής </a:t>
            </a:r>
            <a:r>
              <a:rPr lang="el-GR" sz="2400" dirty="0">
                <a:latin typeface="Times New Roman" panose="02020603050405020304" pitchFamily="18" charset="0"/>
                <a:cs typeface="Times New Roman" panose="02020603050405020304" pitchFamily="18" charset="0"/>
              </a:rPr>
              <a:t>της. </a:t>
            </a:r>
          </a:p>
          <a:p>
            <a:endParaRPr lang="el-GR" dirty="0"/>
          </a:p>
        </p:txBody>
      </p:sp>
    </p:spTree>
    <p:extLst>
      <p:ext uri="{BB962C8B-B14F-4D97-AF65-F5344CB8AC3E}">
        <p14:creationId xmlns:p14="http://schemas.microsoft.com/office/powerpoint/2010/main" xmlns="" val="3248938332"/>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82" y="1"/>
            <a:ext cx="10571018" cy="1316182"/>
          </a:xfrm>
        </p:spPr>
        <p:txBody>
          <a:bodyPr>
            <a:normAutofit/>
          </a:bodyPr>
          <a:lstStyle/>
          <a:p>
            <a:pPr algn="ctr"/>
            <a:r>
              <a:rPr lang="el-GR" b="1" dirty="0">
                <a:solidFill>
                  <a:schemeClr val="tx1"/>
                </a:solidFill>
                <a:latin typeface="Times New Roman" panose="02020603050405020304" pitchFamily="18" charset="0"/>
                <a:cs typeface="Times New Roman" panose="02020603050405020304" pitchFamily="18" charset="0"/>
              </a:rPr>
              <a:t>	</a:t>
            </a:r>
            <a:r>
              <a:rPr lang="el-GR" b="1" dirty="0" smtClean="0">
                <a:solidFill>
                  <a:schemeClr val="tx1"/>
                </a:solidFill>
                <a:latin typeface="Times New Roman" panose="02020603050405020304" pitchFamily="18" charset="0"/>
                <a:cs typeface="Times New Roman" panose="02020603050405020304" pitchFamily="18" charset="0"/>
              </a:rPr>
              <a:t>Γιατί η επίκληρος κόρη πρέπει να παντ</a:t>
            </a:r>
            <a:r>
              <a:rPr lang="el-GR" b="1" dirty="0">
                <a:solidFill>
                  <a:schemeClr val="tx1"/>
                </a:solidFill>
                <a:latin typeface="Times New Roman" panose="02020603050405020304" pitchFamily="18" charset="0"/>
                <a:cs typeface="Times New Roman" panose="02020603050405020304" pitchFamily="18" charset="0"/>
              </a:rPr>
              <a:t>ρ</a:t>
            </a:r>
            <a:r>
              <a:rPr lang="el-GR" b="1" dirty="0" smtClean="0">
                <a:solidFill>
                  <a:schemeClr val="tx1"/>
                </a:solidFill>
                <a:latin typeface="Times New Roman" panose="02020603050405020304" pitchFamily="18" charset="0"/>
                <a:cs typeface="Times New Roman" panose="02020603050405020304" pitchFamily="18" charset="0"/>
              </a:rPr>
              <a:t>ευτεί τον πιο κοντινό συγγενή από την πατρική πλευρά </a:t>
            </a:r>
            <a:r>
              <a:rPr lang="en-US" b="1" dirty="0" smtClean="0">
                <a:solidFill>
                  <a:schemeClr val="tx1"/>
                </a:solidFill>
                <a:latin typeface="Times New Roman" panose="02020603050405020304" pitchFamily="18" charset="0"/>
                <a:cs typeface="Times New Roman" panose="02020603050405020304" pitchFamily="18" charset="0"/>
              </a:rPr>
              <a:t>; </a:t>
            </a:r>
            <a:endParaRPr lang="el-GR"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12618" y="1946563"/>
            <a:ext cx="11526982" cy="4759037"/>
          </a:xfrm>
        </p:spPr>
        <p:txBody>
          <a:bodyPr>
            <a:normAutofit/>
          </a:bodyPr>
          <a:lstStyle/>
          <a:p>
            <a:pPr marL="514350" indent="-514350">
              <a:buFont typeface="+mj-lt"/>
              <a:buAutoNum type="arabicParenR"/>
            </a:pPr>
            <a:r>
              <a:rPr lang="el-GR" sz="2400" b="1" dirty="0">
                <a:latin typeface="Times New Roman" panose="02020603050405020304" pitchFamily="18" charset="0"/>
                <a:cs typeface="Times New Roman" panose="02020603050405020304" pitchFamily="18" charset="0"/>
              </a:rPr>
              <a:t>Τ</a:t>
            </a:r>
            <a:r>
              <a:rPr lang="el-GR" sz="2400" b="1" dirty="0" smtClean="0">
                <a:latin typeface="Times New Roman" panose="02020603050405020304" pitchFamily="18" charset="0"/>
                <a:cs typeface="Times New Roman" panose="02020603050405020304" pitchFamily="18" charset="0"/>
              </a:rPr>
              <a:t>α </a:t>
            </a:r>
            <a:r>
              <a:rPr lang="el-GR" sz="2400" b="1" dirty="0">
                <a:latin typeface="Times New Roman" panose="02020603050405020304" pitchFamily="18" charset="0"/>
                <a:cs typeface="Times New Roman" panose="02020603050405020304" pitchFamily="18" charset="0"/>
              </a:rPr>
              <a:t>σεξουαλικά δικαιώματα  των </a:t>
            </a:r>
            <a:r>
              <a:rPr lang="el-GR" sz="2400" b="1" dirty="0" smtClean="0">
                <a:latin typeface="Times New Roman" panose="02020603050405020304" pitchFamily="18" charset="0"/>
                <a:cs typeface="Times New Roman" panose="02020603050405020304" pitchFamily="18" charset="0"/>
              </a:rPr>
              <a:t>επικλήρων</a:t>
            </a:r>
            <a:r>
              <a:rPr lang="el-GR" sz="2400" dirty="0" smtClean="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Ο σύζυγός της έχει την υποχρέωση να </a:t>
            </a:r>
            <a:r>
              <a:rPr lang="el-GR" sz="2400" dirty="0" err="1" smtClean="0">
                <a:latin typeface="Times New Roman" panose="02020603050405020304" pitchFamily="18" charset="0"/>
                <a:cs typeface="Times New Roman" panose="02020603050405020304" pitchFamily="18" charset="0"/>
              </a:rPr>
              <a:t>ερθει</a:t>
            </a:r>
            <a:r>
              <a:rPr lang="el-GR" sz="2400" dirty="0" smtClean="0">
                <a:latin typeface="Times New Roman" panose="02020603050405020304" pitchFamily="18" charset="0"/>
                <a:cs typeface="Times New Roman" panose="02020603050405020304" pitchFamily="18" charset="0"/>
              </a:rPr>
              <a:t> σε ερωτική </a:t>
            </a:r>
            <a:r>
              <a:rPr lang="el-GR" sz="2400" dirty="0" err="1" smtClean="0">
                <a:latin typeface="Times New Roman" panose="02020603050405020304" pitchFamily="18" charset="0"/>
                <a:cs typeface="Times New Roman" panose="02020603050405020304" pitchFamily="18" charset="0"/>
              </a:rPr>
              <a:t>επαφη</a:t>
            </a:r>
            <a:r>
              <a:rPr lang="el-GR" sz="2400" dirty="0" smtClean="0">
                <a:latin typeface="Times New Roman" panose="02020603050405020304" pitchFamily="18" charset="0"/>
                <a:cs typeface="Times New Roman" panose="02020603050405020304" pitchFamily="18" charset="0"/>
              </a:rPr>
              <a:t> μαζί </a:t>
            </a:r>
            <a:r>
              <a:rPr lang="el-GR" sz="2400" dirty="0">
                <a:latin typeface="Times New Roman" panose="02020603050405020304" pitchFamily="18" charset="0"/>
                <a:cs typeface="Times New Roman" panose="02020603050405020304" pitchFamily="18" charset="0"/>
              </a:rPr>
              <a:t>της τρεις φορές το μήνα. Κανείς άλλος στην Αθήνα δεν έχει σεξουαλικά δικαιώματα, μόνο οι επίκληροι. Αυτό δεν είναι μια φυσιολογική απαίτηση στον αθηναϊκό γάμο και όσον αφορά τις πηγές μας, μας επιτρέπουν να πούμε ότι δεν ήταν μια νομική επιταγή</a:t>
            </a:r>
            <a:r>
              <a:rPr lang="el-GR" sz="2400" dirty="0" smtClean="0">
                <a:latin typeface="Times New Roman" panose="02020603050405020304" pitchFamily="18" charset="0"/>
                <a:cs typeface="Times New Roman" panose="02020603050405020304" pitchFamily="18" charset="0"/>
              </a:rPr>
              <a:t>.</a:t>
            </a:r>
          </a:p>
          <a:p>
            <a:pPr marL="514350" indent="-514350">
              <a:buFont typeface="+mj-lt"/>
              <a:buAutoNum type="arabicParenR"/>
            </a:pPr>
            <a:r>
              <a:rPr lang="el-GR" sz="2400" b="1" dirty="0" smtClean="0">
                <a:latin typeface="Times New Roman" panose="02020603050405020304" pitchFamily="18" charset="0"/>
                <a:cs typeface="Times New Roman" panose="02020603050405020304" pitchFamily="18" charset="0"/>
              </a:rPr>
              <a:t>Οι </a:t>
            </a:r>
            <a:r>
              <a:rPr lang="el-GR" sz="2400" b="1" dirty="0">
                <a:latin typeface="Times New Roman" panose="02020603050405020304" pitchFamily="18" charset="0"/>
                <a:cs typeface="Times New Roman" panose="02020603050405020304" pitchFamily="18" charset="0"/>
              </a:rPr>
              <a:t>φ</a:t>
            </a:r>
            <a:r>
              <a:rPr lang="el-GR" sz="2400" b="1" dirty="0" smtClean="0">
                <a:latin typeface="Times New Roman" panose="02020603050405020304" pitchFamily="18" charset="0"/>
                <a:cs typeface="Times New Roman" panose="02020603050405020304" pitchFamily="18" charset="0"/>
              </a:rPr>
              <a:t>τωχές κληρονόμοι</a:t>
            </a:r>
            <a:r>
              <a:rPr lang="el-GR" sz="2400" dirty="0" smtClean="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για τις </a:t>
            </a:r>
            <a:r>
              <a:rPr lang="el-GR" sz="2400" dirty="0" smtClean="0">
                <a:latin typeface="Times New Roman" panose="02020603050405020304" pitchFamily="18" charset="0"/>
                <a:cs typeface="Times New Roman" panose="02020603050405020304" pitchFamily="18" charset="0"/>
              </a:rPr>
              <a:t>οποίες ίσως να </a:t>
            </a:r>
            <a:r>
              <a:rPr lang="el-GR" sz="2400" dirty="0">
                <a:latin typeface="Times New Roman" panose="02020603050405020304" pitchFamily="18" charset="0"/>
                <a:cs typeface="Times New Roman" panose="02020603050405020304" pitchFamily="18" charset="0"/>
              </a:rPr>
              <a:t>μην </a:t>
            </a:r>
            <a:r>
              <a:rPr lang="el-GR" sz="2400" dirty="0" smtClean="0">
                <a:latin typeface="Times New Roman" panose="02020603050405020304" pitchFamily="18" charset="0"/>
                <a:cs typeface="Times New Roman" panose="02020603050405020304" pitchFamily="18" charset="0"/>
              </a:rPr>
              <a:t>υπήρχε </a:t>
            </a:r>
            <a:r>
              <a:rPr lang="el-GR" sz="2400" dirty="0">
                <a:latin typeface="Times New Roman" panose="02020603050405020304" pitchFamily="18" charset="0"/>
                <a:cs typeface="Times New Roman" panose="02020603050405020304" pitchFamily="18" charset="0"/>
              </a:rPr>
              <a:t>μεγάλο ενδιαφέρον. Αν ο πλησιέστερος συγγενής της αρνείται να την παντρευτεί, θα πρέπει να της δώσει προίκα, ώστε να μπορέσει να παντρευτεί. </a:t>
            </a:r>
            <a:endParaRPr lang="el-GR" sz="2400" dirty="0" smtClean="0">
              <a:latin typeface="Times New Roman" panose="02020603050405020304" pitchFamily="18" charset="0"/>
              <a:cs typeface="Times New Roman" panose="02020603050405020304" pitchFamily="18" charset="0"/>
            </a:endParaRPr>
          </a:p>
          <a:p>
            <a:pPr marL="514350" indent="-514350">
              <a:buFont typeface="+mj-lt"/>
              <a:buAutoNum type="arabicParenR"/>
            </a:pPr>
            <a:r>
              <a:rPr lang="el-GR" sz="2400" b="1" dirty="0">
                <a:latin typeface="Times New Roman" panose="02020603050405020304" pitchFamily="18" charset="0"/>
                <a:cs typeface="Times New Roman" panose="02020603050405020304" pitchFamily="18" charset="0"/>
              </a:rPr>
              <a:t>Η</a:t>
            </a:r>
            <a:r>
              <a:rPr lang="el-GR" sz="2400" b="1" dirty="0" smtClean="0">
                <a:latin typeface="Times New Roman" panose="02020603050405020304" pitchFamily="18" charset="0"/>
                <a:cs typeface="Times New Roman" panose="02020603050405020304" pitchFamily="18" charset="0"/>
              </a:rPr>
              <a:t> </a:t>
            </a:r>
            <a:r>
              <a:rPr lang="el-GR" sz="2400" b="1" dirty="0">
                <a:latin typeface="Times New Roman" panose="02020603050405020304" pitchFamily="18" charset="0"/>
                <a:cs typeface="Times New Roman" panose="02020603050405020304" pitchFamily="18" charset="0"/>
              </a:rPr>
              <a:t>προσδοκία ότι ο κοντινότερος συγγενής θα κληθεί να παντρευτεί την κληρονόμο</a:t>
            </a:r>
            <a:r>
              <a:rPr lang="el-GR" sz="2400" dirty="0">
                <a:latin typeface="Times New Roman" panose="02020603050405020304" pitchFamily="18" charset="0"/>
                <a:cs typeface="Times New Roman" panose="02020603050405020304" pitchFamily="18" charset="0"/>
              </a:rPr>
              <a:t>. Αυτό δείχνει ότι η επιθυμία είναι να δημιουργηθεί ένας οίκος που μένει όσο πιο κοντά γίνεται στην κανονική πατρογονική διαδοχή.</a:t>
            </a:r>
          </a:p>
          <a:p>
            <a:endParaRPr lang="el-GR" dirty="0"/>
          </a:p>
        </p:txBody>
      </p:sp>
    </p:spTree>
    <p:extLst>
      <p:ext uri="{BB962C8B-B14F-4D97-AF65-F5344CB8AC3E}">
        <p14:creationId xmlns:p14="http://schemas.microsoft.com/office/powerpoint/2010/main" xmlns="" val="1749587361"/>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073" y="111492"/>
            <a:ext cx="11817927" cy="844472"/>
          </a:xfrm>
        </p:spPr>
        <p:txBody>
          <a:bodyPr>
            <a:normAutofit/>
          </a:bodyPr>
          <a:lstStyle/>
          <a:p>
            <a:pPr algn="ctr"/>
            <a:r>
              <a:rPr lang="el-GR" sz="4000" b="1" dirty="0" smtClean="0">
                <a:solidFill>
                  <a:schemeClr val="tx1"/>
                </a:solidFill>
                <a:latin typeface="Times New Roman" panose="02020603050405020304" pitchFamily="18" charset="0"/>
                <a:cs typeface="Times New Roman" panose="02020603050405020304" pitchFamily="18" charset="0"/>
              </a:rPr>
              <a:t>Ο σκοπός του γάμου και οι περιπτώσεις διακοπής</a:t>
            </a:r>
            <a:endParaRPr lang="el-GR"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77636" y="803563"/>
            <a:ext cx="11014364" cy="6054437"/>
          </a:xfrm>
        </p:spPr>
        <p:txBody>
          <a:bodyPr>
            <a:normAutofit/>
          </a:bodyPr>
          <a:lstStyle/>
          <a:p>
            <a:r>
              <a:rPr lang="el-GR" b="1" dirty="0"/>
              <a:t>Ο σκοπός του γάμου ήταν η γέννηση νόμιμων γιων προορισμένων να κληρονομήσουν την πατρική περιουσία. </a:t>
            </a:r>
            <a:endParaRPr lang="el-GR" b="1" dirty="0" smtClean="0"/>
          </a:p>
          <a:p>
            <a:pPr marL="0" indent="0">
              <a:buNone/>
            </a:pPr>
            <a:r>
              <a:rPr lang="el-GR" b="1" dirty="0" smtClean="0"/>
              <a:t>Η </a:t>
            </a:r>
            <a:r>
              <a:rPr lang="el-GR" b="1" dirty="0"/>
              <a:t>νόμιμη </a:t>
            </a:r>
            <a:r>
              <a:rPr lang="el-GR" b="1" dirty="0" smtClean="0"/>
              <a:t>σύζυγος αποδεχόταν ότι </a:t>
            </a:r>
            <a:r>
              <a:rPr lang="el-GR" b="1" dirty="0"/>
              <a:t>ο ρόλος της ήταν να γεννά παιδιά και να φροντίζει το σπίτι</a:t>
            </a:r>
            <a:r>
              <a:rPr lang="el-GR" dirty="0"/>
              <a:t>, αφήνοντας σε άλλες τις ηδονές του πνεύματος (εταίρες) και του σώματος (τις παλλακίδες</a:t>
            </a:r>
            <a:r>
              <a:rPr lang="el-GR" dirty="0" smtClean="0"/>
              <a:t>).</a:t>
            </a:r>
            <a:endParaRPr lang="el-GR" b="1" dirty="0" smtClean="0"/>
          </a:p>
          <a:p>
            <a:pPr marL="0" indent="0">
              <a:buNone/>
            </a:pPr>
            <a:r>
              <a:rPr lang="el-GR" b="1" dirty="0"/>
              <a:t>Ά</a:t>
            </a:r>
            <a:r>
              <a:rPr lang="el-GR" b="1" dirty="0" smtClean="0"/>
              <a:t>ρα, ο γάμος </a:t>
            </a:r>
            <a:r>
              <a:rPr lang="el-GR" dirty="0" smtClean="0"/>
              <a:t>συνδέεται με την ιδιοκτησία </a:t>
            </a:r>
            <a:r>
              <a:rPr lang="el-GR" dirty="0"/>
              <a:t>και </a:t>
            </a:r>
            <a:r>
              <a:rPr lang="el-GR" dirty="0" smtClean="0"/>
              <a:t>την διαδοχή </a:t>
            </a:r>
            <a:r>
              <a:rPr lang="el-GR" dirty="0"/>
              <a:t>των κληρονομικών αγαθών. </a:t>
            </a:r>
            <a:endParaRPr lang="el-GR" dirty="0" smtClean="0"/>
          </a:p>
          <a:p>
            <a:r>
              <a:rPr lang="el-GR" dirty="0"/>
              <a:t>Ο</a:t>
            </a:r>
            <a:r>
              <a:rPr lang="el-GR" dirty="0" smtClean="0"/>
              <a:t> </a:t>
            </a:r>
            <a:r>
              <a:rPr lang="el-GR" dirty="0"/>
              <a:t>νόμος </a:t>
            </a:r>
            <a:r>
              <a:rPr lang="el-GR" dirty="0" smtClean="0"/>
              <a:t> προέβλεπε και  </a:t>
            </a:r>
            <a:r>
              <a:rPr lang="el-GR" dirty="0"/>
              <a:t>μια πιθανή διακοπή του γάμου. </a:t>
            </a:r>
            <a:endParaRPr lang="el-GR" dirty="0" smtClean="0"/>
          </a:p>
          <a:p>
            <a:pPr algn="ctr"/>
            <a:r>
              <a:rPr lang="el-GR" b="1" dirty="0" smtClean="0"/>
              <a:t>Ποιες είναι οι περιπτώσεις  διακοπής του γάμου και τι συνέβαινε σε αυτές </a:t>
            </a:r>
            <a:r>
              <a:rPr lang="en-US" b="1" dirty="0" smtClean="0"/>
              <a:t>;</a:t>
            </a:r>
            <a:endParaRPr lang="el-GR" b="1" dirty="0"/>
          </a:p>
          <a:p>
            <a:pPr>
              <a:buFont typeface="+mj-lt"/>
              <a:buAutoNum type="arabicPeriod"/>
            </a:pPr>
            <a:r>
              <a:rPr lang="el-GR" b="1" dirty="0" smtClean="0"/>
              <a:t>Διαζύγιο</a:t>
            </a:r>
            <a:r>
              <a:rPr lang="en-US" b="1" dirty="0" smtClean="0"/>
              <a:t>:</a:t>
            </a:r>
            <a:r>
              <a:rPr lang="el-GR" b="1" dirty="0" smtClean="0"/>
              <a:t> </a:t>
            </a:r>
            <a:r>
              <a:rPr lang="el-GR" dirty="0" smtClean="0"/>
              <a:t>αν διευθετούνταν </a:t>
            </a:r>
            <a:r>
              <a:rPr lang="el-GR" dirty="0"/>
              <a:t>κοινή συναινέσει, η προίκα </a:t>
            </a:r>
            <a:r>
              <a:rPr lang="el-GR" dirty="0" smtClean="0"/>
              <a:t>επέστρεφε </a:t>
            </a:r>
            <a:r>
              <a:rPr lang="el-GR" dirty="0"/>
              <a:t>στον πατέρα ή στον κηδεμόνα της γυναίκας και μπορούσε να χρησιμοποιηθεί για ένα δεύτερο </a:t>
            </a:r>
            <a:r>
              <a:rPr lang="el-GR" dirty="0" smtClean="0"/>
              <a:t>γάμο.</a:t>
            </a:r>
            <a:endParaRPr lang="en-US" dirty="0"/>
          </a:p>
          <a:p>
            <a:pPr>
              <a:buFont typeface="+mj-lt"/>
              <a:buAutoNum type="arabicPeriod"/>
            </a:pPr>
            <a:r>
              <a:rPr lang="el-GR" b="1" dirty="0" smtClean="0"/>
              <a:t>Θάνατος συζύγου</a:t>
            </a:r>
            <a:r>
              <a:rPr lang="en-US" b="1" dirty="0" smtClean="0"/>
              <a:t>: </a:t>
            </a:r>
            <a:r>
              <a:rPr lang="el-GR" b="1" dirty="0" smtClean="0"/>
              <a:t> </a:t>
            </a:r>
            <a:r>
              <a:rPr lang="el-GR" dirty="0" smtClean="0"/>
              <a:t>και η </a:t>
            </a:r>
            <a:r>
              <a:rPr lang="el-GR" dirty="0"/>
              <a:t>γυναίκα του </a:t>
            </a:r>
            <a:r>
              <a:rPr lang="el-GR" dirty="0" smtClean="0"/>
              <a:t>ήταν σε θέση να αποκτήσει παιδιά  μπορούσε </a:t>
            </a:r>
            <a:r>
              <a:rPr lang="el-GR" dirty="0"/>
              <a:t>να ξαναπαντρευτεί</a:t>
            </a:r>
            <a:r>
              <a:rPr lang="el-GR" dirty="0" smtClean="0"/>
              <a:t>.</a:t>
            </a:r>
          </a:p>
          <a:p>
            <a:pPr marL="0" indent="0">
              <a:buNone/>
            </a:pPr>
            <a:r>
              <a:rPr lang="el-GR" dirty="0" smtClean="0"/>
              <a:t> </a:t>
            </a:r>
            <a:r>
              <a:rPr lang="el-GR" dirty="0"/>
              <a:t>Αν </a:t>
            </a:r>
            <a:r>
              <a:rPr lang="el-GR" dirty="0" smtClean="0"/>
              <a:t>υπήρχαν παιδιά παρέμενε στο </a:t>
            </a:r>
            <a:r>
              <a:rPr lang="el-GR" dirty="0"/>
              <a:t>σπίτι του άντρα της, η προίκα παρέμενε υπέρ των παιδιών. </a:t>
            </a:r>
            <a:endParaRPr lang="el-GR" dirty="0" smtClean="0"/>
          </a:p>
          <a:p>
            <a:pPr>
              <a:buFont typeface="+mj-lt"/>
              <a:buAutoNum type="arabicPeriod"/>
            </a:pPr>
            <a:r>
              <a:rPr lang="el-GR" b="1" dirty="0" smtClean="0"/>
              <a:t> Απόφαση </a:t>
            </a:r>
            <a:r>
              <a:rPr lang="el-GR" b="1" dirty="0"/>
              <a:t>διακοπής </a:t>
            </a:r>
            <a:r>
              <a:rPr lang="el-GR" dirty="0"/>
              <a:t>μιας </a:t>
            </a:r>
            <a:r>
              <a:rPr lang="el-GR" dirty="0" smtClean="0"/>
              <a:t>ένωση </a:t>
            </a:r>
            <a:r>
              <a:rPr lang="el-GR" b="1" dirty="0"/>
              <a:t>από τον σύζυγο</a:t>
            </a:r>
            <a:r>
              <a:rPr lang="el-GR" dirty="0"/>
              <a:t>. </a:t>
            </a:r>
            <a:r>
              <a:rPr lang="el-GR" dirty="0" smtClean="0"/>
              <a:t>Τότε ο σύζυγος έστελνε </a:t>
            </a:r>
            <a:r>
              <a:rPr lang="el-GR" dirty="0"/>
              <a:t>πίσω στον πεθερό </a:t>
            </a:r>
            <a:r>
              <a:rPr lang="el-GR" dirty="0" smtClean="0"/>
              <a:t>του, </a:t>
            </a:r>
            <a:r>
              <a:rPr lang="el-GR" dirty="0"/>
              <a:t>τη γυναίκα και την προίκα </a:t>
            </a:r>
            <a:r>
              <a:rPr lang="el-GR" dirty="0" smtClean="0"/>
              <a:t>αναλαμβάνοντας </a:t>
            </a:r>
            <a:r>
              <a:rPr lang="el-GR" dirty="0"/>
              <a:t>να ξαναπαντρέψει την κόρη του.  </a:t>
            </a:r>
            <a:endParaRPr lang="el-GR" dirty="0" smtClean="0"/>
          </a:p>
          <a:p>
            <a:pPr>
              <a:buFont typeface="+mj-lt"/>
              <a:buAutoNum type="arabicPeriod"/>
            </a:pPr>
            <a:r>
              <a:rPr lang="el-GR" b="1" dirty="0" smtClean="0"/>
              <a:t>Η </a:t>
            </a:r>
            <a:r>
              <a:rPr lang="el-GR" b="1" dirty="0"/>
              <a:t>ακύρωση του γάμου </a:t>
            </a:r>
            <a:r>
              <a:rPr lang="el-GR" b="1" dirty="0" smtClean="0"/>
              <a:t>από  τη γυναίκα.</a:t>
            </a:r>
            <a:endParaRPr lang="el-GR" dirty="0"/>
          </a:p>
        </p:txBody>
      </p:sp>
    </p:spTree>
    <p:extLst>
      <p:ext uri="{BB962C8B-B14F-4D97-AF65-F5344CB8AC3E}">
        <p14:creationId xmlns:p14="http://schemas.microsoft.com/office/powerpoint/2010/main" xmlns="" val="1395166545"/>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7855" y="96983"/>
            <a:ext cx="10063739" cy="706581"/>
          </a:xfrm>
        </p:spPr>
        <p:txBody>
          <a:bodyPr>
            <a:normAutofit fontScale="90000"/>
          </a:bodyPr>
          <a:lstStyle/>
          <a:p>
            <a:pPr algn="ctr"/>
            <a:r>
              <a:rPr lang="el-GR" sz="3100" b="1" i="1" dirty="0" smtClean="0">
                <a:solidFill>
                  <a:schemeClr val="tx1"/>
                </a:solidFill>
                <a:latin typeface="Times New Roman" panose="02020603050405020304" pitchFamily="18" charset="0"/>
                <a:cs typeface="Times New Roman" panose="02020603050405020304" pitchFamily="18" charset="0"/>
              </a:rPr>
              <a:t>Κληρονομιά και αποκήρυξη</a:t>
            </a:r>
            <a:r>
              <a:rPr lang="el-GR" sz="2400" b="1" i="1" dirty="0" smtClean="0">
                <a:solidFill>
                  <a:schemeClr val="tx1"/>
                </a:solidFill>
                <a:latin typeface="Times New Roman" panose="02020603050405020304" pitchFamily="18" charset="0"/>
                <a:cs typeface="Times New Roman" panose="02020603050405020304" pitchFamily="18" charset="0"/>
              </a:rPr>
              <a:t/>
            </a:r>
            <a:br>
              <a:rPr lang="el-GR" sz="2400" b="1" i="1" dirty="0" smtClean="0">
                <a:solidFill>
                  <a:schemeClr val="tx1"/>
                </a:solidFill>
                <a:latin typeface="Times New Roman" panose="02020603050405020304" pitchFamily="18" charset="0"/>
                <a:cs typeface="Times New Roman" panose="02020603050405020304" pitchFamily="18" charset="0"/>
              </a:rPr>
            </a:br>
            <a:r>
              <a:rPr lang="el-GR" sz="2400" b="1" i="1" dirty="0" smtClean="0">
                <a:solidFill>
                  <a:schemeClr val="tx1"/>
                </a:solidFill>
                <a:latin typeface="Times New Roman" panose="02020603050405020304" pitchFamily="18" charset="0"/>
                <a:cs typeface="Times New Roman" panose="02020603050405020304" pitchFamily="18" charset="0"/>
              </a:rPr>
              <a:t/>
            </a:r>
            <a:br>
              <a:rPr lang="el-GR" sz="2400" b="1" i="1" dirty="0" smtClean="0">
                <a:solidFill>
                  <a:schemeClr val="tx1"/>
                </a:solidFill>
                <a:latin typeface="Times New Roman" panose="02020603050405020304" pitchFamily="18" charset="0"/>
                <a:cs typeface="Times New Roman" panose="02020603050405020304" pitchFamily="18" charset="0"/>
              </a:rPr>
            </a:br>
            <a:endParaRPr lang="el-GR" sz="2400" b="1" i="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98764" y="997526"/>
            <a:ext cx="11693236" cy="5860473"/>
          </a:xfrm>
        </p:spPr>
        <p:txBody>
          <a:bodyPr>
            <a:normAutofit/>
          </a:bodyPr>
          <a:lstStyle/>
          <a:p>
            <a:endParaRPr lang="el-GR" dirty="0" smtClean="0"/>
          </a:p>
          <a:p>
            <a:pPr marL="0" indent="0">
              <a:buNone/>
            </a:pPr>
            <a:r>
              <a:rPr lang="el-GR" sz="2600" b="1" dirty="0" smtClean="0">
                <a:latin typeface="Times New Roman" panose="02020603050405020304" pitchFamily="18" charset="0"/>
                <a:cs typeface="Times New Roman" panose="02020603050405020304" pitchFamily="18" charset="0"/>
              </a:rPr>
              <a:t>                                                    Αποκήρυξη</a:t>
            </a:r>
          </a:p>
          <a:p>
            <a:pPr marL="0" indent="0">
              <a:buNone/>
            </a:pPr>
            <a:r>
              <a:rPr lang="el-GR" sz="2200" dirty="0" smtClean="0">
                <a:latin typeface="Times New Roman" panose="02020603050405020304" pitchFamily="18" charset="0"/>
                <a:cs typeface="Times New Roman" panose="02020603050405020304" pitchFamily="18" charset="0"/>
              </a:rPr>
              <a:t>Στην </a:t>
            </a:r>
            <a:r>
              <a:rPr lang="el-GR" sz="2200" dirty="0">
                <a:latin typeface="Times New Roman" panose="02020603050405020304" pitchFamily="18" charset="0"/>
                <a:cs typeface="Times New Roman" panose="02020603050405020304" pitchFamily="18" charset="0"/>
              </a:rPr>
              <a:t>πράξη, οι άνθρωποι κάνουν διαθήκες όταν έχουν γιους, αλλά μόνο για να κάνουν μικρές προσαρμογές στην κατανομή </a:t>
            </a:r>
            <a:r>
              <a:rPr lang="el-GR" sz="2200" dirty="0" smtClean="0">
                <a:latin typeface="Times New Roman" panose="02020603050405020304" pitchFamily="18" charset="0"/>
                <a:cs typeface="Times New Roman" panose="02020603050405020304" pitchFamily="18" charset="0"/>
              </a:rPr>
              <a:t>της. </a:t>
            </a:r>
            <a:r>
              <a:rPr lang="el-GR" sz="2200" dirty="0">
                <a:latin typeface="Times New Roman" panose="02020603050405020304" pitchFamily="18" charset="0"/>
                <a:cs typeface="Times New Roman" panose="02020603050405020304" pitchFamily="18" charset="0"/>
              </a:rPr>
              <a:t>Ο γιος δεν μπορεί να αποκληρωθεί. Στην πραγματικότητα, υπάρχει πρόβλεψη για την απομάκρυνση των νόμιμων </a:t>
            </a:r>
            <a:r>
              <a:rPr lang="el-GR" sz="2200" dirty="0" smtClean="0">
                <a:latin typeface="Times New Roman" panose="02020603050405020304" pitchFamily="18" charset="0"/>
                <a:cs typeface="Times New Roman" panose="02020603050405020304" pitchFamily="18" charset="0"/>
              </a:rPr>
              <a:t>κληρονόμων </a:t>
            </a:r>
            <a:r>
              <a:rPr lang="el-GR" sz="2200" dirty="0">
                <a:latin typeface="Times New Roman" panose="02020603050405020304" pitchFamily="18" charset="0"/>
                <a:cs typeface="Times New Roman" panose="02020603050405020304" pitchFamily="18" charset="0"/>
              </a:rPr>
              <a:t>με τη διαδικασία της </a:t>
            </a:r>
            <a:r>
              <a:rPr lang="el-GR" sz="2200" dirty="0" smtClean="0">
                <a:latin typeface="Times New Roman" panose="02020603050405020304" pitchFamily="18" charset="0"/>
                <a:cs typeface="Times New Roman" panose="02020603050405020304" pitchFamily="18" charset="0"/>
              </a:rPr>
              <a:t>αποκήρυξης.</a:t>
            </a:r>
          </a:p>
          <a:p>
            <a:pPr marL="0" indent="0">
              <a:buNone/>
            </a:pPr>
            <a:r>
              <a:rPr lang="el-GR" sz="2200" dirty="0" smtClean="0">
                <a:latin typeface="Times New Roman" panose="02020603050405020304" pitchFamily="18" charset="0"/>
                <a:cs typeface="Times New Roman" panose="02020603050405020304" pitchFamily="18" charset="0"/>
              </a:rPr>
              <a:t>Αποκήρυξη θα μπορούσε να γίνει </a:t>
            </a:r>
            <a:r>
              <a:rPr lang="el-GR" sz="2200" b="1" dirty="0" smtClean="0">
                <a:latin typeface="Times New Roman" panose="02020603050405020304" pitchFamily="18" charset="0"/>
                <a:cs typeface="Times New Roman" panose="02020603050405020304" pitchFamily="18" charset="0"/>
              </a:rPr>
              <a:t>μόνο </a:t>
            </a:r>
            <a:r>
              <a:rPr lang="el-GR" sz="2200" b="1" dirty="0">
                <a:latin typeface="Times New Roman" panose="02020603050405020304" pitchFamily="18" charset="0"/>
                <a:cs typeface="Times New Roman" panose="02020603050405020304" pitchFamily="18" charset="0"/>
              </a:rPr>
              <a:t>για σοβαρό </a:t>
            </a:r>
            <a:r>
              <a:rPr lang="el-GR" sz="2200" b="1" dirty="0" smtClean="0">
                <a:latin typeface="Times New Roman" panose="02020603050405020304" pitchFamily="18" charset="0"/>
                <a:cs typeface="Times New Roman" panose="02020603050405020304" pitchFamily="18" charset="0"/>
              </a:rPr>
              <a:t>παράπτωμα</a:t>
            </a:r>
            <a:r>
              <a:rPr lang="el-GR" sz="2200" dirty="0">
                <a:latin typeface="Times New Roman" panose="02020603050405020304" pitchFamily="18" charset="0"/>
                <a:cs typeface="Times New Roman" panose="02020603050405020304" pitchFamily="18" charset="0"/>
              </a:rPr>
              <a:t> </a:t>
            </a:r>
            <a:r>
              <a:rPr lang="el-GR" sz="2200" dirty="0" smtClean="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η</a:t>
            </a:r>
            <a:r>
              <a:rPr lang="el-GR" sz="2200" dirty="0" smtClean="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αντιπάθεια ή η  απογοήτευση δεν αρκούσαν. </a:t>
            </a:r>
            <a:r>
              <a:rPr lang="el-GR" sz="2200" dirty="0" smtClean="0">
                <a:latin typeface="Times New Roman" panose="02020603050405020304" pitchFamily="18" charset="0"/>
                <a:cs typeface="Times New Roman" panose="02020603050405020304" pitchFamily="18" charset="0"/>
              </a:rPr>
              <a:t>Έτσι ένας </a:t>
            </a:r>
            <a:r>
              <a:rPr lang="el-GR" sz="2200" dirty="0">
                <a:latin typeface="Times New Roman" panose="02020603050405020304" pitchFamily="18" charset="0"/>
                <a:cs typeface="Times New Roman" panose="02020603050405020304" pitchFamily="18" charset="0"/>
              </a:rPr>
              <a:t>άνθρωπος που είχε αναγνωρίσει </a:t>
            </a:r>
            <a:r>
              <a:rPr lang="el-GR" sz="2200" dirty="0" smtClean="0">
                <a:latin typeface="Times New Roman" panose="02020603050405020304" pitchFamily="18" charset="0"/>
                <a:cs typeface="Times New Roman" panose="02020603050405020304" pitchFamily="18" charset="0"/>
              </a:rPr>
              <a:t>επίσημα  </a:t>
            </a:r>
            <a:r>
              <a:rPr lang="el-GR" sz="2200" dirty="0">
                <a:latin typeface="Times New Roman" panose="02020603050405020304" pitchFamily="18" charset="0"/>
                <a:cs typeface="Times New Roman" panose="02020603050405020304" pitchFamily="18" charset="0"/>
              </a:rPr>
              <a:t>τον γιο του, δεν θα μπορούσε να ανακαλέσει και να τον αποκληρώσει</a:t>
            </a:r>
            <a:r>
              <a:rPr lang="el-GR" sz="2200" dirty="0" smtClean="0">
                <a:latin typeface="Times New Roman" panose="02020603050405020304" pitchFamily="18" charset="0"/>
                <a:cs typeface="Times New Roman" panose="02020603050405020304" pitchFamily="18" charset="0"/>
              </a:rPr>
              <a:t>.</a:t>
            </a:r>
          </a:p>
          <a:p>
            <a:pPr marL="0" indent="0">
              <a:buNone/>
            </a:pPr>
            <a:r>
              <a:rPr lang="el-GR" sz="2200" dirty="0" smtClean="0">
                <a:latin typeface="Times New Roman" panose="02020603050405020304" pitchFamily="18" charset="0"/>
                <a:cs typeface="Times New Roman" panose="02020603050405020304" pitchFamily="18" charset="0"/>
              </a:rPr>
              <a:t> </a:t>
            </a:r>
            <a:endParaRPr lang="el-GR" dirty="0"/>
          </a:p>
        </p:txBody>
      </p:sp>
    </p:spTree>
    <p:extLst>
      <p:ext uri="{BB962C8B-B14F-4D97-AF65-F5344CB8AC3E}">
        <p14:creationId xmlns:p14="http://schemas.microsoft.com/office/powerpoint/2010/main" xmlns="" val="4227634734"/>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1234</TotalTime>
  <Words>5060</Words>
  <Application>Microsoft Office PowerPoint</Application>
  <PresentationFormat>Προσαρμογή</PresentationFormat>
  <Paragraphs>268</Paragraphs>
  <Slides>33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33</vt:i4>
      </vt:variant>
    </vt:vector>
  </HeadingPairs>
  <TitlesOfParts>
    <vt:vector size="34" baseType="lpstr">
      <vt:lpstr>Wisp</vt:lpstr>
      <vt:lpstr>                             Εισαγωγή</vt:lpstr>
      <vt:lpstr>Ο ορισμός του Αθηναίου πολίτη</vt:lpstr>
      <vt:lpstr> Ο όρος εγγύη</vt:lpstr>
      <vt:lpstr>Η Αθηναία γυναίκα και ο γάμος  </vt:lpstr>
      <vt:lpstr>Η γυναίκα και η προίκα </vt:lpstr>
      <vt:lpstr>Ο γάμος και η επίκληρος κόρη  </vt:lpstr>
      <vt:lpstr> Γιατί η επίκληρος κόρη πρέπει να παντρευτεί τον πιο κοντινό συγγενή από την πατρική πλευρά ; </vt:lpstr>
      <vt:lpstr>Ο σκοπός του γάμου και οι περιπτώσεις διακοπής</vt:lpstr>
      <vt:lpstr>Κληρονομιά και αποκήρυξη  </vt:lpstr>
      <vt:lpstr>Τι συμβαίνει εάν απουσιάζει ο πρωτότοκος γιος στο αθηναϊκό         δίκαιο; </vt:lpstr>
      <vt:lpstr>Παλλακίδες</vt:lpstr>
      <vt:lpstr>Γυναίκες μέτοικοι</vt:lpstr>
      <vt:lpstr>Ιερόδουλες και Εταίρες</vt:lpstr>
      <vt:lpstr>Δούλες</vt:lpstr>
      <vt:lpstr>Ανάλυση λόγου “Κατά νεαίρας” του Απολλοδώρου </vt:lpstr>
      <vt:lpstr>Πρόσωπα του λόγου</vt:lpstr>
      <vt:lpstr>Γενικά στοιχεία για τον λόγο </vt:lpstr>
      <vt:lpstr>Υπόθεση έργου</vt:lpstr>
      <vt:lpstr>Υπόθεση έργου</vt:lpstr>
      <vt:lpstr>Υπόθεση έργου</vt:lpstr>
      <vt:lpstr>Η κατηγορία</vt:lpstr>
      <vt:lpstr>Βασικά σημεία του λόγου </vt:lpstr>
      <vt:lpstr>. </vt:lpstr>
      <vt:lpstr>Στοιχεία του λόγου αναφορικά με το αττικό δίκαιο </vt:lpstr>
      <vt:lpstr>.</vt:lpstr>
      <vt:lpstr>Moιχεία</vt:lpstr>
      <vt:lpstr>. </vt:lpstr>
      <vt:lpstr>Ασέβεια </vt:lpstr>
      <vt:lpstr>Οι ξένες γυναίκες στην Αθήνα </vt:lpstr>
      <vt:lpstr>.</vt:lpstr>
      <vt:lpstr>Δούλες, εταίρες και  παλλακίδες</vt:lpstr>
      <vt:lpstr>. </vt:lpstr>
      <vt:lpstr>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Ανάλυση λόγου “Κατά νεαίρας” του Απολλόδωρου</dc:title>
  <dc:creator>Iωάννα Κουτουμάνου</dc:creator>
  <cp:lastModifiedBy>eleni</cp:lastModifiedBy>
  <cp:revision>67</cp:revision>
  <dcterms:created xsi:type="dcterms:W3CDTF">2020-11-07T15:13:40Z</dcterms:created>
  <dcterms:modified xsi:type="dcterms:W3CDTF">2020-12-21T19:36:30Z</dcterms:modified>
</cp:coreProperties>
</file>