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86" r:id="rId2"/>
    <p:sldId id="271" r:id="rId3"/>
    <p:sldId id="287" r:id="rId4"/>
    <p:sldId id="288" r:id="rId5"/>
    <p:sldId id="289" r:id="rId6"/>
    <p:sldId id="290" r:id="rId7"/>
    <p:sldId id="292" r:id="rId8"/>
    <p:sldId id="294" r:id="rId9"/>
    <p:sldId id="295" r:id="rId10"/>
    <p:sldId id="291" r:id="rId11"/>
    <p:sldId id="296" r:id="rId12"/>
    <p:sldId id="298" r:id="rId13"/>
    <p:sldId id="299" r:id="rId14"/>
    <p:sldId id="297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307" r:id="rId23"/>
    <p:sldId id="284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-12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6DE390-DA7E-4E32-94AB-D755AD7E3F6D}" type="datetimeFigureOut">
              <a:rPr lang="el-GR" smtClean="0"/>
              <a:pPr/>
              <a:t>16/11/2020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89BB7-04A5-4407-B9FD-FF93E26FC4A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5A5D88-36F3-4285-9316-80F48598337F}" type="datetimeFigureOut">
              <a:rPr lang="el-GR" smtClean="0"/>
              <a:pPr/>
              <a:t>16/11/2020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74A23-E8C8-4BCE-AC09-6A5C9B1CFDD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B8649DAF-093F-4482-AA38-346E9A2DEE94}" type="slidenum">
              <a:rPr lang="el-GR" smtClean="0"/>
              <a:pPr rtl="0"/>
              <a:t>1</a:t>
            </a:fld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890192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Διαφάνεια τίτλου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Θέση εικόνας 31">
            <a:extLst>
              <a:ext uri="{FF2B5EF4-FFF2-40B4-BE49-F238E27FC236}">
                <a16:creationId xmlns="" xmlns:a16="http://schemas.microsoft.com/office/drawing/2014/main" id="{6BC25646-06FC-4B3E-A74E-268EB8AEA60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6715" y="86714"/>
            <a:ext cx="12018572" cy="6684572"/>
          </a:xfrm>
          <a:solidFill>
            <a:schemeClr val="bg1">
              <a:lumMod val="85000"/>
            </a:schemeClr>
          </a:solidFill>
        </p:spPr>
        <p:txBody>
          <a:bodyPr lIns="360000" tIns="360000" rtlCol="0"/>
          <a:lstStyle>
            <a:lvl1pPr marL="0" indent="0">
              <a:buNone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el-GR" dirty="0"/>
              <a:t>Εισαγωγή ή μεταφορά και απόθεση εικόνας εδώ</a:t>
            </a:r>
          </a:p>
        </p:txBody>
      </p:sp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1768422"/>
            <a:ext cx="6840000" cy="2387600"/>
          </a:xfrm>
          <a:solidFill>
            <a:schemeClr val="tx1">
              <a:alpha val="80000"/>
            </a:schemeClr>
          </a:solidFill>
        </p:spPr>
        <p:txBody>
          <a:bodyPr lIns="432000" rIns="432000" bIns="144000" rtlCol="0" anchor="b"/>
          <a:lstStyle>
            <a:lvl1pPr algn="l">
              <a:defRPr sz="4200" spc="-150">
                <a:solidFill>
                  <a:schemeClr val="bg1"/>
                </a:solidFill>
              </a:defRPr>
            </a:lvl1pPr>
          </a:lstStyle>
          <a:p>
            <a:pPr rtl="0"/>
            <a:r>
              <a:rPr lang="el-GR" dirty="0"/>
              <a:t>Κάντε κλικ για επεξεργασία του στυλ τίτλου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=""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153578"/>
            <a:ext cx="6840000" cy="936000"/>
          </a:xfrm>
          <a:solidFill>
            <a:schemeClr val="tx1">
              <a:alpha val="90000"/>
            </a:schemeClr>
          </a:solidFill>
        </p:spPr>
        <p:txBody>
          <a:bodyPr lIns="432000" tIns="144000" rtlCol="0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l-GR" smtClean="0"/>
              <a:t>Κάντε κλικ για να επεξεργαστείτε τον υπότιτλο του υποδείγματος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334038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  <p:sldLayoutId id="214748366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d.petropoulos@uop.g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Θέση εικόνας 19" descr="Κοντινό πλάνο δέντρου&#10;&#10;Περιγραφή που δημιουργήθηκε με υψηλή αξιοπιστία">
            <a:extLst>
              <a:ext uri="{FF2B5EF4-FFF2-40B4-BE49-F238E27FC236}">
                <a16:creationId xmlns="" xmlns:a16="http://schemas.microsoft.com/office/drawing/2014/main" id="{3072B96B-8E35-4D15-80A0-1DD4745F75B5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6" name="Τίτλος 5">
            <a:extLst>
              <a:ext uri="{FF2B5EF4-FFF2-40B4-BE49-F238E27FC236}">
                <a16:creationId xmlns="" xmlns:a16="http://schemas.microsoft.com/office/drawing/2014/main" id="{2E3EA56B-BEB0-4656-A20B-D15F03B7AC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248" y="357351"/>
            <a:ext cx="6863255" cy="1639615"/>
          </a:xfrm>
        </p:spPr>
        <p:txBody>
          <a:bodyPr rtlCol="0"/>
          <a:lstStyle/>
          <a:p>
            <a:pPr algn="ctr"/>
            <a:r>
              <a:rPr lang="el-GR" sz="2800" dirty="0" smtClean="0"/>
              <a:t>ΠΑΝΕΠΙΣΤΗΜΙΟ    ΠΕΛΟΠΟΝΝΗΣΟΥ</a:t>
            </a: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> </a:t>
            </a:r>
            <a:r>
              <a:rPr lang="el-GR" sz="2400" dirty="0" smtClean="0"/>
              <a:t>ΣΧΟΛΗ   ΓΕΩΠΟΝΙΑΣ   &amp;   ΤΡΟΦΙΜΩΝ</a:t>
            </a: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2400" dirty="0" smtClean="0"/>
              <a:t>Τμήμα    Γεωπονίας </a:t>
            </a:r>
            <a:endParaRPr lang="el-GR" sz="2400" dirty="0"/>
          </a:p>
        </p:txBody>
      </p:sp>
      <p:pic>
        <p:nvPicPr>
          <p:cNvPr id="15" name="Εικόνα 14">
            <a:extLst>
              <a:ext uri="{FF2B5EF4-FFF2-40B4-BE49-F238E27FC236}">
                <a16:creationId xmlns="" xmlns:a16="http://schemas.microsoft.com/office/drawing/2014/main" id="{E59089BD-A05A-4E28-AFD9-50A72EA811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568" y="2015415"/>
            <a:ext cx="4286578" cy="45719"/>
          </a:xfrm>
          <a:prstGeom prst="rect">
            <a:avLst/>
          </a:prstGeom>
        </p:spPr>
      </p:pic>
      <p:sp>
        <p:nvSpPr>
          <p:cNvPr id="7" name="Υπότιτλος 6">
            <a:extLst>
              <a:ext uri="{FF2B5EF4-FFF2-40B4-BE49-F238E27FC236}">
                <a16:creationId xmlns="" xmlns:a16="http://schemas.microsoft.com/office/drawing/2014/main" id="{DA0FE6D5-D475-4CBB-A6C2-E3D991A368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372" y="3752194"/>
            <a:ext cx="4582511" cy="1828799"/>
          </a:xfrm>
        </p:spPr>
        <p:txBody>
          <a:bodyPr rtlCol="0">
            <a:normAutofit fontScale="85000" lnSpcReduction="10000"/>
          </a:bodyPr>
          <a:lstStyle/>
          <a:p>
            <a:pPr algn="ctr" rtl="0"/>
            <a:r>
              <a:rPr lang="el-GR" sz="1800" b="1" dirty="0" smtClean="0"/>
              <a:t>Αγροτική Πολιτική</a:t>
            </a:r>
          </a:p>
          <a:p>
            <a:pPr algn="ctr" rtl="0"/>
            <a:r>
              <a:rPr lang="el-GR" sz="1800" b="1" dirty="0" smtClean="0"/>
              <a:t>Διάλεξη </a:t>
            </a:r>
            <a:r>
              <a:rPr lang="en-US" sz="1800" b="1" dirty="0" smtClean="0"/>
              <a:t>3</a:t>
            </a:r>
            <a:r>
              <a:rPr lang="el-GR" sz="1800" b="1" dirty="0" smtClean="0"/>
              <a:t> </a:t>
            </a:r>
            <a:endParaRPr lang="el-GR" sz="1800" b="1" dirty="0" smtClean="0"/>
          </a:p>
          <a:p>
            <a:pPr algn="ctr" rtl="0"/>
            <a:endParaRPr lang="el-GR" sz="1800" dirty="0" smtClean="0"/>
          </a:p>
          <a:p>
            <a:pPr algn="ctr"/>
            <a:r>
              <a:rPr lang="el-GR" sz="1800" dirty="0" smtClean="0"/>
              <a:t>Δρ Δημήτριος Π. Πετρόπουλος</a:t>
            </a:r>
          </a:p>
          <a:p>
            <a:pPr algn="ctr"/>
            <a:r>
              <a:rPr lang="el-GR" sz="1600" dirty="0" smtClean="0"/>
              <a:t>Αναπληρωτής Καθηγητής «Γεωργικής Οικονομίας»</a:t>
            </a:r>
          </a:p>
          <a:p>
            <a:pPr rtl="0"/>
            <a:endParaRPr lang="el-GR" dirty="0" smtClean="0"/>
          </a:p>
          <a:p>
            <a:pPr rtl="0"/>
            <a:endParaRPr lang="el-GR" dirty="0"/>
          </a:p>
        </p:txBody>
      </p:sp>
      <p:sp>
        <p:nvSpPr>
          <p:cNvPr id="47" name="Ελεύθερη σχεδίαση: Σχήμα 46">
            <a:extLst>
              <a:ext uri="{FF2B5EF4-FFF2-40B4-BE49-F238E27FC236}">
                <a16:creationId xmlns="" xmlns:a16="http://schemas.microsoft.com/office/drawing/2014/main" id="{B6D0B8EE-8E06-4051-87BF-62C153F3FBBB}"/>
              </a:ext>
            </a:extLst>
          </p:cNvPr>
          <p:cNvSpPr/>
          <p:nvPr/>
        </p:nvSpPr>
        <p:spPr>
          <a:xfrm rot="4308689">
            <a:off x="5269765" y="1275138"/>
            <a:ext cx="1980696" cy="2066510"/>
          </a:xfrm>
          <a:custGeom>
            <a:avLst/>
            <a:gdLst>
              <a:gd name="connsiteX0" fmla="*/ 0 w 1980696"/>
              <a:gd name="connsiteY0" fmla="*/ 2066510 h 2066510"/>
              <a:gd name="connsiteX1" fmla="*/ 1138078 w 1980696"/>
              <a:gd name="connsiteY1" fmla="*/ 0 h 2066510"/>
              <a:gd name="connsiteX2" fmla="*/ 1980696 w 1980696"/>
              <a:gd name="connsiteY2" fmla="*/ 1530016 h 2066510"/>
              <a:gd name="connsiteX3" fmla="*/ 1459417 w 1980696"/>
              <a:gd name="connsiteY3" fmla="*/ 2066510 h 2066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0696" h="2066510">
                <a:moveTo>
                  <a:pt x="0" y="2066510"/>
                </a:moveTo>
                <a:lnTo>
                  <a:pt x="1138078" y="0"/>
                </a:lnTo>
                <a:lnTo>
                  <a:pt x="1980696" y="1530016"/>
                </a:lnTo>
                <a:lnTo>
                  <a:pt x="1459417" y="2066510"/>
                </a:lnTo>
                <a:close/>
              </a:path>
            </a:pathLst>
          </a:cu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485234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82869"/>
          </a:xfrm>
        </p:spPr>
        <p:txBody>
          <a:bodyPr/>
          <a:lstStyle/>
          <a:p>
            <a:pPr algn="ctr"/>
            <a:r>
              <a:rPr lang="el-GR" dirty="0" smtClean="0"/>
              <a:t>Αποδοχή καινοτομίας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Πρωτοπόροι </a:t>
            </a:r>
          </a:p>
          <a:p>
            <a:r>
              <a:rPr lang="el-GR" dirty="0" smtClean="0"/>
              <a:t>Πρώιμοι</a:t>
            </a:r>
          </a:p>
          <a:p>
            <a:r>
              <a:rPr lang="el-GR" dirty="0" smtClean="0"/>
              <a:t>Όψιμοι (</a:t>
            </a:r>
            <a:r>
              <a:rPr lang="el-GR" dirty="0" err="1" smtClean="0"/>
              <a:t>καθηστερημένοι</a:t>
            </a:r>
            <a:r>
              <a:rPr lang="el-GR" dirty="0" smtClean="0"/>
              <a:t>)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346842"/>
            <a:ext cx="9854032" cy="672661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Παρέμβαση στην </a:t>
            </a:r>
            <a:r>
              <a:rPr lang="el-GR" dirty="0" smtClean="0"/>
              <a:t>αγορά των αγροτικών προϊόντων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1313793"/>
            <a:ext cx="8596668" cy="4727569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Η παρέμβαση του Κράτους στην αγορά ενός προϊόντος εξαρτάται από ορισμένους σημαντικούς </a:t>
            </a:r>
            <a:r>
              <a:rPr lang="el-GR" sz="2000" b="1" dirty="0" smtClean="0"/>
              <a:t>στόχους</a:t>
            </a:r>
            <a:r>
              <a:rPr lang="el-GR" dirty="0" smtClean="0"/>
              <a:t> που επιδιώκονται, όπως: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Ο κανονικός εφοδιασμός της αγοράς με αγροτικά προϊόντα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Ο έλεγχος των τιμών των αγροτικών προϊόντων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Η ενίσχυση του εισοδήματος των παραγωγών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Η προστασία των καταναλωτών</a:t>
            </a:r>
          </a:p>
          <a:p>
            <a:pPr>
              <a:buFont typeface="+mj-lt"/>
              <a:buAutoNum type="arabicPeriod"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Η ενίσχυση του εισοδήματος των </a:t>
            </a:r>
            <a:r>
              <a:rPr lang="el-GR" dirty="0" smtClean="0"/>
              <a:t>παραγωγών</a:t>
            </a:r>
          </a:p>
          <a:p>
            <a:r>
              <a:rPr lang="el-GR" dirty="0" smtClean="0"/>
              <a:t>Άμεση μεταφορά εισοδήματος</a:t>
            </a:r>
          </a:p>
          <a:p>
            <a:r>
              <a:rPr lang="el-GR" dirty="0" smtClean="0"/>
              <a:t>Παρεμβάσεις στη λειτουργία της αγοράς</a:t>
            </a:r>
          </a:p>
          <a:p>
            <a:r>
              <a:rPr lang="el-GR" dirty="0" smtClean="0"/>
              <a:t>Αύξηση της παραγωγικότητας </a:t>
            </a:r>
          </a:p>
          <a:p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Font typeface="+mj-lt"/>
              <a:buAutoNum type="arabicPeriod"/>
            </a:pP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Ανταγωνιστικότητα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587062"/>
            <a:ext cx="8596668" cy="4698123"/>
          </a:xfrm>
        </p:spPr>
        <p:txBody>
          <a:bodyPr>
            <a:normAutofit/>
          </a:bodyPr>
          <a:lstStyle/>
          <a:p>
            <a:r>
              <a:rPr lang="el-GR" b="1" dirty="0" smtClean="0"/>
              <a:t>Σε επίπεδο επιχείρησης</a:t>
            </a:r>
            <a:r>
              <a:rPr lang="el-GR" dirty="0" smtClean="0"/>
              <a:t>:  </a:t>
            </a:r>
            <a:r>
              <a:rPr lang="el-GR" dirty="0"/>
              <a:t>είναι η δυνατότητα (ικανότητα) µ</a:t>
            </a:r>
            <a:r>
              <a:rPr lang="el-GR" dirty="0" err="1"/>
              <a:t>ιας</a:t>
            </a:r>
            <a:r>
              <a:rPr lang="el-GR" dirty="0"/>
              <a:t> επιχείρησης να επιβιώσει και να αναπτυχθεί, </a:t>
            </a:r>
            <a:r>
              <a:rPr lang="el-GR" dirty="0" err="1"/>
              <a:t>λαµβάνοντας</a:t>
            </a:r>
            <a:r>
              <a:rPr lang="el-GR" dirty="0"/>
              <a:t> υπόψη τον </a:t>
            </a:r>
            <a:r>
              <a:rPr lang="el-GR" dirty="0" err="1"/>
              <a:t>ανταγωνισµό</a:t>
            </a:r>
            <a:r>
              <a:rPr lang="el-GR" dirty="0"/>
              <a:t> άλλων επιχειρήσεων για τα ίδια κέρδη (στον ίδιο κλάδο ή την αγορά</a:t>
            </a:r>
            <a:r>
              <a:rPr lang="el-GR" dirty="0" smtClean="0"/>
              <a:t>).</a:t>
            </a:r>
          </a:p>
          <a:p>
            <a:r>
              <a:rPr lang="el-GR" b="1" dirty="0" smtClean="0"/>
              <a:t>Σε επίπεδο κλάδου: </a:t>
            </a:r>
            <a:r>
              <a:rPr lang="el-GR" dirty="0" smtClean="0"/>
              <a:t>ο </a:t>
            </a:r>
            <a:r>
              <a:rPr lang="el-GR" dirty="0" err="1"/>
              <a:t>τοµέας</a:t>
            </a:r>
            <a:r>
              <a:rPr lang="el-GR" dirty="0"/>
              <a:t> µ</a:t>
            </a:r>
            <a:r>
              <a:rPr lang="el-GR" dirty="0" err="1"/>
              <a:t>ιας</a:t>
            </a:r>
            <a:r>
              <a:rPr lang="el-GR" dirty="0"/>
              <a:t> χώρας είναι ανταγωνιστικός, </a:t>
            </a:r>
            <a:r>
              <a:rPr lang="el-GR" dirty="0" err="1"/>
              <a:t>συγκρινόµενος</a:t>
            </a:r>
            <a:r>
              <a:rPr lang="el-GR" dirty="0"/>
              <a:t> µε τους αντίστοιχους </a:t>
            </a:r>
            <a:r>
              <a:rPr lang="el-GR" dirty="0" err="1"/>
              <a:t>τοµείς</a:t>
            </a:r>
            <a:r>
              <a:rPr lang="el-GR" dirty="0"/>
              <a:t> άλλων χωρών, εάν ως σύνολο έχει ανταγωνιστικά </a:t>
            </a:r>
            <a:r>
              <a:rPr lang="el-GR" dirty="0" err="1"/>
              <a:t>πλεονεκτήµατα</a:t>
            </a:r>
            <a:r>
              <a:rPr lang="el-GR" dirty="0"/>
              <a:t> που του επιτρέπουν να </a:t>
            </a:r>
            <a:r>
              <a:rPr lang="el-GR" dirty="0" err="1"/>
              <a:t>δηµιουργήσει</a:t>
            </a:r>
            <a:r>
              <a:rPr lang="el-GR" dirty="0"/>
              <a:t> µε συνέπεια υψηλότερη </a:t>
            </a:r>
            <a:r>
              <a:rPr lang="el-GR" dirty="0" err="1"/>
              <a:t>προστιθέµενη</a:t>
            </a:r>
            <a:r>
              <a:rPr lang="el-GR" dirty="0"/>
              <a:t> αξία και υψηλότερα κέρδη (διάσταση διεθνών µ</a:t>
            </a:r>
            <a:r>
              <a:rPr lang="el-GR" dirty="0" err="1"/>
              <a:t>εριδίων</a:t>
            </a:r>
            <a:r>
              <a:rPr lang="el-GR" dirty="0"/>
              <a:t>-κερδών, προϋποθέσεων / </a:t>
            </a:r>
            <a:r>
              <a:rPr lang="el-GR" dirty="0" err="1"/>
              <a:t>αποτελέσµατος</a:t>
            </a:r>
            <a:r>
              <a:rPr lang="el-GR" dirty="0"/>
              <a:t> της ανταγωνιστικότητας). </a:t>
            </a:r>
            <a:endParaRPr lang="el-GR" dirty="0" smtClean="0"/>
          </a:p>
          <a:p>
            <a:r>
              <a:rPr lang="el-GR" b="1" dirty="0" smtClean="0"/>
              <a:t>Σε επίπεδο κράτους</a:t>
            </a:r>
            <a:r>
              <a:rPr lang="el-GR" dirty="0" smtClean="0"/>
              <a:t>: Η </a:t>
            </a:r>
            <a:r>
              <a:rPr lang="el-GR" dirty="0"/>
              <a:t>ενίσχυση της ανταγωνιστικότητας </a:t>
            </a:r>
            <a:r>
              <a:rPr lang="el-GR" dirty="0" err="1"/>
              <a:t>συµβάλλει</a:t>
            </a:r>
            <a:r>
              <a:rPr lang="el-GR" dirty="0"/>
              <a:t> στην επίτευξη των εθνικών </a:t>
            </a:r>
            <a:r>
              <a:rPr lang="el-GR" dirty="0" smtClean="0"/>
              <a:t>στόχων, δηλαδή: αύξηση του παραγόμενου πλούτου, αξιοποίηση του ανθρώπινου δυναμικού, αξιοποίηση των συγκριτικών πλεονεκτημάτων, βελτίωση </a:t>
            </a:r>
            <a:r>
              <a:rPr lang="el-GR" dirty="0"/>
              <a:t>του βιοτικού επιπέδου των πολιτών της χώρας - αύξησης της απασχόλησης και του </a:t>
            </a:r>
            <a:r>
              <a:rPr lang="el-GR" dirty="0" err="1"/>
              <a:t>πραγµατικού</a:t>
            </a:r>
            <a:r>
              <a:rPr lang="el-GR" dirty="0"/>
              <a:t> </a:t>
            </a:r>
            <a:r>
              <a:rPr lang="el-GR" dirty="0" err="1"/>
              <a:t>εισοδήµατος</a:t>
            </a:r>
            <a:r>
              <a:rPr lang="el-GR" dirty="0"/>
              <a:t>, µ</a:t>
            </a:r>
            <a:r>
              <a:rPr lang="el-GR" dirty="0" err="1"/>
              <a:t>είωσης</a:t>
            </a:r>
            <a:r>
              <a:rPr lang="el-GR" dirty="0"/>
              <a:t> της </a:t>
            </a:r>
            <a:r>
              <a:rPr lang="el-GR" dirty="0" smtClean="0"/>
              <a:t>ανεργίας. 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460735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537204" cy="641131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100" dirty="0" smtClean="0"/>
              <a:t>Παρέμβαση στο </a:t>
            </a:r>
            <a:r>
              <a:rPr lang="el-GR" sz="3100" dirty="0" smtClean="0"/>
              <a:t>εξωτερικό εμπόριο των αγροτικών προϊόντων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1555531"/>
            <a:ext cx="8596668" cy="4485831"/>
          </a:xfrm>
        </p:spPr>
        <p:txBody>
          <a:bodyPr/>
          <a:lstStyle/>
          <a:p>
            <a:r>
              <a:rPr lang="el-GR" dirty="0" smtClean="0"/>
              <a:t>Διεθνές εμπόριο (ζήτηση, προσφορά, διαπραγματεύσεις-αποφάσεις του ΠΟΕ, φιλελευθεροποίηση των διεθνών αγορών) </a:t>
            </a:r>
          </a:p>
          <a:p>
            <a:endParaRPr lang="el-GR" dirty="0" smtClean="0"/>
          </a:p>
          <a:p>
            <a:r>
              <a:rPr lang="el-GR" dirty="0" smtClean="0"/>
              <a:t>Τρεις βασικές πτυχές: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Πρόσβαση στις αγορές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Εξαγωγικές επιδοτήσεις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Εσωτερική στήριξη 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346841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1629103"/>
            <a:ext cx="8596668" cy="4412259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Οι μορφές παρέμβασης του Κράτους στις εξαγωγές και εισαγωγές των αγροτικών προϊόντων είναι οι εξής: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Επιβολή δασμών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Επιδότηση εξαγωγών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Θέσπιση μέτρων που διευκολύνουν τις εισαγωγές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Θέσπιση μέτρων που εμποδίζουν τις εξαγωγές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Καθιέρωση μέτρων πλήρης απαγόρευσης εισαγωγών ή εξαγωγών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Επιβολή ποσοστώσεων στις εισαγωγές και στις εξαγωγές    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72055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Μορφές παρέμβασης στον αγροτικό τομέα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3" y="1471448"/>
            <a:ext cx="9296983" cy="45699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Οι μορφές παρέμβασης (οι μορφές πολιτικής, τα μέτρα της εφαρμοζόμενης πολιτικής) επηρεάζουν άλλοτε:</a:t>
            </a:r>
          </a:p>
          <a:p>
            <a:r>
              <a:rPr lang="el-GR" dirty="0" smtClean="0"/>
              <a:t>τους παραγωγούς</a:t>
            </a:r>
          </a:p>
          <a:p>
            <a:r>
              <a:rPr lang="el-GR" dirty="0" smtClean="0"/>
              <a:t>τους καταναλωτές</a:t>
            </a:r>
          </a:p>
          <a:p>
            <a:r>
              <a:rPr lang="el-GR" dirty="0" smtClean="0"/>
              <a:t>το εμπόριο κάθε αγροτικού προϊόντος</a:t>
            </a:r>
          </a:p>
          <a:p>
            <a:r>
              <a:rPr lang="el-GR" dirty="0" smtClean="0"/>
              <a:t>και τις περισσότερες φορές, συγχρόνως, όλα τα παραπάνω</a:t>
            </a:r>
          </a:p>
          <a:p>
            <a:endParaRPr lang="el-GR" dirty="0" smtClean="0"/>
          </a:p>
          <a:p>
            <a:pPr>
              <a:buNone/>
            </a:pPr>
            <a:r>
              <a:rPr lang="el-GR" dirty="0" smtClean="0"/>
              <a:t>Οι μορφές παρέμβασης που εφαρμόστηκαν κατά καιρούς στην Ελλάδα διακρίνονται σε τρεις μεγάλες κατηγορίες: 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Πολιτική κινήτρων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Αναγκαστική πολιτική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Πολιτική ρυθμίσεων  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4703"/>
          </a:xfrm>
        </p:spPr>
        <p:txBody>
          <a:bodyPr/>
          <a:lstStyle/>
          <a:p>
            <a:pPr algn="ctr"/>
            <a:r>
              <a:rPr lang="el-GR" dirty="0" smtClean="0"/>
              <a:t>Πολιτική κινήτρων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1502979"/>
            <a:ext cx="8596668" cy="4538383"/>
          </a:xfrm>
        </p:spPr>
        <p:txBody>
          <a:bodyPr/>
          <a:lstStyle/>
          <a:p>
            <a:r>
              <a:rPr lang="el-GR" dirty="0" smtClean="0"/>
              <a:t>Ο φορέας αγροτικής πολιτικής δεν επεμβαίνει άμεσα στις αποφάσεις του παραγωγού, αλλά προσπαθεί με μέτρα (κίνητρα, αντικίνητρα) να πετύχει το σκοπό που επιδιώκει.  </a:t>
            </a:r>
          </a:p>
          <a:p>
            <a:r>
              <a:rPr lang="el-GR" dirty="0" smtClean="0"/>
              <a:t>Τα κίνητρα είναι κυρίως οικονομικά:</a:t>
            </a:r>
          </a:p>
          <a:p>
            <a:pPr>
              <a:buFontTx/>
              <a:buChar char="-"/>
            </a:pPr>
            <a:r>
              <a:rPr lang="el-GR" dirty="0" smtClean="0"/>
              <a:t>Μέσω αύξησης των τιμών</a:t>
            </a:r>
          </a:p>
          <a:p>
            <a:pPr>
              <a:buFontTx/>
              <a:buChar char="-"/>
            </a:pPr>
            <a:r>
              <a:rPr lang="el-GR" dirty="0" smtClean="0"/>
              <a:t>Μέσω επιδοτήσεων </a:t>
            </a:r>
          </a:p>
          <a:p>
            <a:pPr>
              <a:buFontTx/>
              <a:buChar char="-"/>
            </a:pPr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263936" cy="693683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Πολιτική κινήτρων μέσω υψηλής τιμής </a:t>
            </a:r>
            <a:r>
              <a:rPr lang="el-GR" sz="4400" b="1" dirty="0" smtClean="0"/>
              <a:t>ασφαλείας</a:t>
            </a:r>
            <a:r>
              <a:rPr lang="el-GR" dirty="0" smtClean="0"/>
              <a:t>  </a:t>
            </a:r>
            <a:endParaRPr lang="el-GR" dirty="0" smtClean="0"/>
          </a:p>
        </p:txBody>
      </p:sp>
      <p:pic>
        <p:nvPicPr>
          <p:cNvPr id="1026" name="Picture 2" descr="C:\ΜΑΘΗΜΑΤΑ\ΑΓΡΟΤΙΚΗ ΠΟΛΙΤΙΚΗ\1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39311" y="1545022"/>
            <a:ext cx="7178566" cy="44970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3" y="609600"/>
            <a:ext cx="9475659" cy="819807"/>
          </a:xfrm>
        </p:spPr>
        <p:txBody>
          <a:bodyPr/>
          <a:lstStyle/>
          <a:p>
            <a:r>
              <a:rPr lang="el-GR" dirty="0" smtClean="0"/>
              <a:t>Πολιτική κινήτρων μέσω </a:t>
            </a:r>
            <a:r>
              <a:rPr lang="el-GR" dirty="0" smtClean="0"/>
              <a:t>της </a:t>
            </a:r>
            <a:r>
              <a:rPr lang="el-GR" sz="4400" b="1" dirty="0" smtClean="0"/>
              <a:t>επιδότησης </a:t>
            </a:r>
            <a:endParaRPr lang="el-GR" dirty="0"/>
          </a:p>
        </p:txBody>
      </p:sp>
      <p:pic>
        <p:nvPicPr>
          <p:cNvPr id="2050" name="Picture 2" descr="C:\ΜΑΘΗΜΑΤΑ\ΑΓΡΟΤΙΚΗ ΠΟΛΙΤΙΚΗ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3187" y="1660634"/>
            <a:ext cx="7588468" cy="43813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220718"/>
            <a:ext cx="8596668" cy="714703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Αναγκαστική πολιτική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1439917"/>
            <a:ext cx="8596668" cy="4601445"/>
          </a:xfrm>
        </p:spPr>
        <p:txBody>
          <a:bodyPr/>
          <a:lstStyle/>
          <a:p>
            <a:r>
              <a:rPr lang="el-GR" dirty="0" smtClean="0"/>
              <a:t>Η αναγκαστική πολιτική αναφέρεται σε μέτρα αναγκαστικού περιεχομένου με κύριο σκοπό την σίγουρη επίτευξη </a:t>
            </a:r>
            <a:r>
              <a:rPr lang="el-GR" sz="2000" b="1" dirty="0" smtClean="0"/>
              <a:t>κάποιων στόχων</a:t>
            </a:r>
            <a:r>
              <a:rPr lang="el-GR" dirty="0" smtClean="0"/>
              <a:t>. </a:t>
            </a:r>
          </a:p>
          <a:p>
            <a:r>
              <a:rPr lang="el-GR" dirty="0" smtClean="0"/>
              <a:t>Τα μέτρα αυτά επιβάλλονται υποχρεωτικά στον παραγωγό και στους φορείς που εμπλέκονται (παραγωγή, μεταποίηση, εμπορία)</a:t>
            </a:r>
          </a:p>
          <a:p>
            <a:r>
              <a:rPr lang="el-GR" dirty="0" smtClean="0"/>
              <a:t>Παραδείγματα αναγκαστικής πολιτικής:</a:t>
            </a:r>
          </a:p>
          <a:p>
            <a:pPr>
              <a:buFontTx/>
              <a:buChar char="-"/>
            </a:pPr>
            <a:r>
              <a:rPr lang="el-GR" dirty="0" smtClean="0"/>
              <a:t>Αναγκαστικοί συνεταιρισμοί</a:t>
            </a:r>
          </a:p>
          <a:p>
            <a:pPr>
              <a:buFontTx/>
              <a:buChar char="-"/>
            </a:pPr>
            <a:r>
              <a:rPr lang="el-GR" dirty="0" smtClean="0"/>
              <a:t>Αναγκαστικοί αναδασμοί</a:t>
            </a:r>
          </a:p>
          <a:p>
            <a:pPr>
              <a:buFontTx/>
              <a:buChar char="-"/>
            </a:pPr>
            <a:r>
              <a:rPr lang="el-GR" dirty="0" smtClean="0"/>
              <a:t>Επιβολή ποσοστώσεων παραγωγής</a:t>
            </a:r>
          </a:p>
          <a:p>
            <a:pPr>
              <a:buFontTx/>
              <a:buChar char="-"/>
            </a:pPr>
            <a:r>
              <a:rPr lang="el-GR" dirty="0" smtClean="0"/>
              <a:t>Επιβολή ποσοστώσεων παραγωγής μέσω ΚΑΠ σε ορισμένα ελληνικά προϊόντα (καπνό, γάλα, βαμβάκι, τεύτλα κ.α.)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210207"/>
            <a:ext cx="8596668" cy="1187669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Περιεχόμενα</a:t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Κρατικός Παρεμβατισμός στη Γεωργία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2133599"/>
            <a:ext cx="8596668" cy="3907763"/>
          </a:xfrm>
        </p:spPr>
        <p:txBody>
          <a:bodyPr>
            <a:normAutofit/>
          </a:bodyPr>
          <a:lstStyle/>
          <a:p>
            <a:r>
              <a:rPr lang="el-GR" dirty="0" smtClean="0"/>
              <a:t>Ο αγροτικός τομέας – οικονομική και παραγωγική δραστηριότητα </a:t>
            </a:r>
          </a:p>
          <a:p>
            <a:r>
              <a:rPr lang="el-GR" dirty="0" smtClean="0"/>
              <a:t>Η παρέμβαση του Κράτους στον αγροτικό τομέα</a:t>
            </a:r>
          </a:p>
          <a:p>
            <a:pPr>
              <a:buFontTx/>
              <a:buChar char="-"/>
            </a:pPr>
            <a:r>
              <a:rPr lang="el-GR" dirty="0" smtClean="0"/>
              <a:t>Στην αγορά και τη χρήση των παραγωγικών συντελεστών</a:t>
            </a:r>
          </a:p>
          <a:p>
            <a:pPr>
              <a:buFontTx/>
              <a:buChar char="-"/>
            </a:pPr>
            <a:r>
              <a:rPr lang="el-GR" dirty="0" smtClean="0"/>
              <a:t>Στην παραγωγή μέσω της τεχνολογικής προόδου</a:t>
            </a:r>
          </a:p>
          <a:p>
            <a:pPr>
              <a:buFontTx/>
              <a:buChar char="-"/>
            </a:pPr>
            <a:r>
              <a:rPr lang="el-GR" dirty="0" smtClean="0"/>
              <a:t>Στην αγορά των αγροτικών προϊόντων</a:t>
            </a:r>
          </a:p>
          <a:p>
            <a:pPr>
              <a:buFontTx/>
              <a:buChar char="-"/>
            </a:pPr>
            <a:r>
              <a:rPr lang="el-GR" dirty="0" smtClean="0"/>
              <a:t>Στο εξωτερικό εμπόριο των αγροτικών προϊόντων</a:t>
            </a:r>
          </a:p>
          <a:p>
            <a:r>
              <a:rPr lang="el-GR" dirty="0" smtClean="0"/>
              <a:t>Μορφές παρέμβασης στον αγροτικό τομέα</a:t>
            </a:r>
          </a:p>
          <a:p>
            <a:r>
              <a:rPr lang="el-GR" dirty="0" smtClean="0"/>
              <a:t>Μέτρα Αγροτικής Πολιτικής</a:t>
            </a:r>
          </a:p>
          <a:p>
            <a:endParaRPr lang="el-GR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315310"/>
            <a:ext cx="9517700" cy="945931"/>
          </a:xfrm>
        </p:spPr>
        <p:txBody>
          <a:bodyPr>
            <a:normAutofit/>
          </a:bodyPr>
          <a:lstStyle/>
          <a:p>
            <a:pPr algn="ctr"/>
            <a:r>
              <a:rPr lang="el-GR" sz="2800" dirty="0" smtClean="0"/>
              <a:t>Ο μηχανισμός επιβολής και τα αποτελέσματα μιας αναγκαστικής πολιτικής</a:t>
            </a:r>
            <a:endParaRPr lang="el-GR" sz="2800" dirty="0"/>
          </a:p>
        </p:txBody>
      </p:sp>
      <p:pic>
        <p:nvPicPr>
          <p:cNvPr id="3074" name="Picture 2" descr="C:\ΜΑΘΗΜΑΤΑ\ΑΓΡΟΤΙΚΗ ΠΟΛΙΤΙΚΗ\3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08386" y="1502980"/>
            <a:ext cx="7798675" cy="45390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6234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Πολιτική ρυθμίσεων  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1460939"/>
            <a:ext cx="10463632" cy="4580424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Η πολιτική ρυθμίσεων περιλαμβάνει μέτρα κανονιστικού χαρακτήρα. Δηλαδή μέτρα που σκοπό έχουν:</a:t>
            </a:r>
          </a:p>
          <a:p>
            <a:r>
              <a:rPr lang="el-GR" dirty="0" smtClean="0"/>
              <a:t>Την διασφάλιση της ποιότητας των αγροτικών προϊόντων</a:t>
            </a:r>
          </a:p>
          <a:p>
            <a:r>
              <a:rPr lang="el-GR" dirty="0" smtClean="0"/>
              <a:t>Την διασφάλιση της υγιεινής των αγροτικών προϊόντων</a:t>
            </a:r>
          </a:p>
          <a:p>
            <a:r>
              <a:rPr lang="el-GR" dirty="0" smtClean="0"/>
              <a:t>Τη διαφύλαξη της υγείας των παραγωγών και των καταναλωτών αγροτικών προϊόντων</a:t>
            </a:r>
          </a:p>
          <a:p>
            <a:endParaRPr lang="el-GR" dirty="0" smtClean="0"/>
          </a:p>
          <a:p>
            <a:pPr>
              <a:buNone/>
            </a:pPr>
            <a:r>
              <a:rPr lang="el-GR" dirty="0" smtClean="0"/>
              <a:t>Δηλαδή καθορίζονται μέτρα-προδιαγραφές που πρέπει να τηρούνται:</a:t>
            </a:r>
          </a:p>
          <a:p>
            <a:r>
              <a:rPr lang="el-GR" dirty="0" smtClean="0"/>
              <a:t>Στην παραγωγή: περιοριστικά μέτρα στις καλλιεργητικές φροντίδες (πχ ψεκασμοί, λιπάνσεις)</a:t>
            </a:r>
          </a:p>
          <a:p>
            <a:r>
              <a:rPr lang="el-GR" dirty="0" smtClean="0"/>
              <a:t>Στην μεταφορά: κανόνες μεταφοράς (πχ ψύξη), αποθήκευσης (ποσοστό υγρασίας κλπ)</a:t>
            </a:r>
          </a:p>
          <a:p>
            <a:r>
              <a:rPr lang="el-GR" dirty="0" smtClean="0"/>
              <a:t>Κατανάλωση φρούτων και λαχανικών: ανώτατα όρια «φορτίου» υπολειμμάτων φαρμάκων</a:t>
            </a:r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561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956441"/>
            <a:ext cx="8596668" cy="5084921"/>
          </a:xfrm>
        </p:spPr>
        <p:txBody>
          <a:bodyPr/>
          <a:lstStyle/>
          <a:p>
            <a:r>
              <a:rPr lang="el-GR" dirty="0" smtClean="0"/>
              <a:t>Πολιτική ρυθμίσεων προστασίας αγροτικών προϊόντων που προέρχονται από συγκεκριμένες περιοχές, οι οποίες έχουν ιδιαίτερα χαρακτηριστικά (κλίματος, εδάφους, τεχνικών παραγωγής) και </a:t>
            </a:r>
            <a:r>
              <a:rPr lang="el-GR" b="1" dirty="0" smtClean="0"/>
              <a:t>προσδίδουν</a:t>
            </a:r>
            <a:r>
              <a:rPr lang="el-GR" dirty="0" smtClean="0"/>
              <a:t> στα προϊόντα </a:t>
            </a:r>
            <a:r>
              <a:rPr lang="el-GR" b="1" dirty="0" smtClean="0"/>
              <a:t>μοναδικότητα</a:t>
            </a:r>
            <a:r>
              <a:rPr lang="el-GR" dirty="0" smtClean="0"/>
              <a:t> και </a:t>
            </a:r>
            <a:r>
              <a:rPr lang="el-GR" b="1" dirty="0" smtClean="0"/>
              <a:t>αποκλειστικότητα</a:t>
            </a:r>
            <a:r>
              <a:rPr lang="el-GR" dirty="0" smtClean="0"/>
              <a:t>. </a:t>
            </a:r>
          </a:p>
          <a:p>
            <a:endParaRPr lang="el-GR" dirty="0" smtClean="0"/>
          </a:p>
          <a:p>
            <a:r>
              <a:rPr lang="el-GR" dirty="0" smtClean="0"/>
              <a:t>Προστασία γεωργικών ενδείξεων και ονομασιών προέλευσης γεωργικών προϊόντων (Κανονισμός Ευρωπαϊκής Ένωσης 2081/92)</a:t>
            </a:r>
          </a:p>
          <a:p>
            <a:endParaRPr lang="el-GR" dirty="0" smtClean="0"/>
          </a:p>
          <a:p>
            <a:r>
              <a:rPr lang="el-GR" dirty="0" smtClean="0"/>
              <a:t>Διαφοροποίηση της γεωργικής παραγωγής μέσω:</a:t>
            </a:r>
          </a:p>
          <a:p>
            <a:pPr>
              <a:buFontTx/>
              <a:buChar char="-"/>
            </a:pPr>
            <a:r>
              <a:rPr lang="el-GR" dirty="0" smtClean="0"/>
              <a:t>ΠΟΠ – Προστατευόμενη Ονομασία Προέλευσης</a:t>
            </a:r>
          </a:p>
          <a:p>
            <a:pPr>
              <a:buFontTx/>
              <a:buChar char="-"/>
            </a:pPr>
            <a:r>
              <a:rPr lang="el-GR" dirty="0" smtClean="0"/>
              <a:t>ΠΓΕ – Προστατευόμενη Γεωγραφική Ένδειξη</a:t>
            </a:r>
          </a:p>
          <a:p>
            <a:pPr>
              <a:buFontTx/>
              <a:buChar char="-"/>
            </a:pPr>
            <a:r>
              <a:rPr lang="el-GR" dirty="0" smtClean="0"/>
              <a:t>ΕΠΠΕ – Ειδικά Παραδοσιακά Προϊόντα Εγγυημένα   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     </a:t>
            </a:r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76573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i="1" dirty="0" smtClean="0"/>
              <a:t>Ευχαριστώ </a:t>
            </a:r>
            <a:br>
              <a:rPr lang="el-GR" i="1" dirty="0" smtClean="0"/>
            </a:br>
            <a:r>
              <a:rPr lang="el-GR" i="1" dirty="0" smtClean="0"/>
              <a:t>για την προσοχή και συμμετοχή σας!</a:t>
            </a:r>
            <a:endParaRPr lang="el-GR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2490952"/>
            <a:ext cx="8596668" cy="3478924"/>
          </a:xfrm>
        </p:spPr>
        <p:txBody>
          <a:bodyPr>
            <a:normAutofit lnSpcReduction="10000"/>
          </a:bodyPr>
          <a:lstStyle/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pPr algn="r">
              <a:buNone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Email: d.petropoulos@uop.gr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el-GR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589756" cy="59909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100" dirty="0" smtClean="0"/>
              <a:t>Ο αγροτικός τομέας – οικονομική και παραγωγική δραστηριότητα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1555531"/>
            <a:ext cx="8596668" cy="4485831"/>
          </a:xfrm>
        </p:spPr>
        <p:txBody>
          <a:bodyPr/>
          <a:lstStyle/>
          <a:p>
            <a:r>
              <a:rPr lang="el-GR" dirty="0" smtClean="0"/>
              <a:t>Καταστάσεις ανταγωνιστικής παραγωγής:</a:t>
            </a:r>
          </a:p>
          <a:p>
            <a:pPr>
              <a:buFontTx/>
              <a:buChar char="-"/>
            </a:pPr>
            <a:r>
              <a:rPr lang="el-GR" dirty="0" smtClean="0"/>
              <a:t>Μείωση κόστους</a:t>
            </a:r>
          </a:p>
          <a:p>
            <a:pPr>
              <a:buFontTx/>
              <a:buChar char="-"/>
            </a:pPr>
            <a:r>
              <a:rPr lang="el-GR" dirty="0" smtClean="0"/>
              <a:t>Αύξηση του όγκου παραγωγής</a:t>
            </a:r>
          </a:p>
          <a:p>
            <a:pPr>
              <a:buFontTx/>
              <a:buChar char="-"/>
            </a:pPr>
            <a:r>
              <a:rPr lang="el-GR" dirty="0" smtClean="0"/>
              <a:t>Μεγέθυνση των εκμεταλλεύσεων</a:t>
            </a:r>
          </a:p>
          <a:p>
            <a:pPr>
              <a:buFontTx/>
              <a:buChar char="-"/>
            </a:pPr>
            <a:r>
              <a:rPr lang="el-GR" dirty="0" smtClean="0"/>
              <a:t>Μαζικότερη χρήση σύγχρονων τεχνολογικών μέσων</a:t>
            </a:r>
          </a:p>
          <a:p>
            <a:pPr>
              <a:buFontTx/>
              <a:buChar char="-"/>
            </a:pPr>
            <a:r>
              <a:rPr lang="el-GR" dirty="0" smtClean="0"/>
              <a:t>Μείωση της αγροτικής απασχόλησης</a:t>
            </a:r>
          </a:p>
          <a:p>
            <a:r>
              <a:rPr lang="el-GR" dirty="0" smtClean="0"/>
              <a:t>Εντατική και επιχειρηματική γεωργία μεγάλης κλίμακας</a:t>
            </a:r>
          </a:p>
          <a:p>
            <a:r>
              <a:rPr lang="el-GR" dirty="0" smtClean="0"/>
              <a:t>Οι καταναλωτές επιβάλλουν την παραγωγή (προϊόντα ποιότητας, ασφαλή, φιλικές προς το περιβάλλον πρακτικές, φθηνά κλπ)</a:t>
            </a:r>
          </a:p>
          <a:p>
            <a:r>
              <a:rPr lang="el-GR" b="1" i="1" dirty="0" smtClean="0"/>
              <a:t>Αγροτική παραγωγή – Παραγωγή Τροφίμων </a:t>
            </a:r>
          </a:p>
          <a:p>
            <a:r>
              <a:rPr lang="el-GR" i="1" dirty="0" smtClean="0"/>
              <a:t>Αγροτική παραγωγή – ελληνική γεωργία – οικονομία της υπαίθρου</a:t>
            </a:r>
            <a:r>
              <a:rPr lang="el-GR" b="1" i="1" dirty="0" smtClean="0"/>
              <a:t>   </a:t>
            </a:r>
            <a:endParaRPr lang="el-GR" b="1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378373"/>
            <a:ext cx="10421590" cy="704194"/>
          </a:xfrm>
        </p:spPr>
        <p:txBody>
          <a:bodyPr/>
          <a:lstStyle/>
          <a:p>
            <a:r>
              <a:rPr lang="el-GR" dirty="0" smtClean="0"/>
              <a:t>Η παρέμβαση του Κράτους στον αγροτικό τομέα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2102069"/>
            <a:ext cx="9633314" cy="3939293"/>
          </a:xfrm>
        </p:spPr>
        <p:txBody>
          <a:bodyPr/>
          <a:lstStyle/>
          <a:p>
            <a:r>
              <a:rPr lang="el-GR" dirty="0" smtClean="0"/>
              <a:t>Ο παρεμβατισμός του Κράτους συνδέεται πάντα με τον </a:t>
            </a:r>
            <a:r>
              <a:rPr lang="el-GR" sz="2400" b="1" dirty="0" smtClean="0"/>
              <a:t>επιδιωκόμενο σκοπό</a:t>
            </a:r>
          </a:p>
          <a:p>
            <a:r>
              <a:rPr lang="el-GR" dirty="0" smtClean="0"/>
              <a:t>Δύο σκέλη της Αγροτικής Πολιτικής:</a:t>
            </a:r>
          </a:p>
          <a:p>
            <a:pPr>
              <a:buNone/>
            </a:pPr>
            <a:r>
              <a:rPr lang="el-GR" dirty="0" smtClean="0"/>
              <a:t>Α.  Παρεμβάσεις για τη στήριξη των τιμών των αγροτικών προϊόντων </a:t>
            </a:r>
            <a:r>
              <a:rPr lang="el-GR" sz="2400" b="1" dirty="0" smtClean="0"/>
              <a:t>(πολιτική τιμών)</a:t>
            </a:r>
          </a:p>
          <a:p>
            <a:pPr>
              <a:buNone/>
            </a:pPr>
            <a:r>
              <a:rPr lang="el-GR" dirty="0" smtClean="0"/>
              <a:t>Β. Παρεμβάσεις που αποσκοπούν στην ενίσχυση των γεωργικών εισοδημάτων μέσω της αύξησης της παραγωγικότητας του αγροτικού τομέα </a:t>
            </a:r>
            <a:r>
              <a:rPr lang="el-GR" sz="2400" b="1" dirty="0" smtClean="0"/>
              <a:t>(διαρθρωτική πολιτική)</a:t>
            </a:r>
            <a:endParaRPr lang="el-GR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516183" cy="1030014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100" dirty="0" smtClean="0"/>
              <a:t>Παρέμβαση στην αγορά και τη χρήση </a:t>
            </a:r>
            <a:r>
              <a:rPr lang="el-GR" sz="3100" dirty="0" smtClean="0"/>
              <a:t>των παραγωγικών συντελεστών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3" y="2154621"/>
            <a:ext cx="9160349" cy="3886741"/>
          </a:xfrm>
        </p:spPr>
        <p:txBody>
          <a:bodyPr/>
          <a:lstStyle/>
          <a:p>
            <a:r>
              <a:rPr lang="el-GR" dirty="0" smtClean="0"/>
              <a:t>Ορθολογική χρήση των διαθέσιμων παραγωγικών συντελεστών</a:t>
            </a:r>
          </a:p>
          <a:p>
            <a:r>
              <a:rPr lang="el-GR" dirty="0" smtClean="0"/>
              <a:t>Συντονισμένες ενέργειες και πολιτικές του Κράτους για την κατασκευή υποδομών</a:t>
            </a:r>
          </a:p>
          <a:p>
            <a:r>
              <a:rPr lang="el-GR" dirty="0" smtClean="0"/>
              <a:t>Συνθήκες της αγοράς των βιομηχανικών εισροών 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25517" y="609600"/>
            <a:ext cx="10447283" cy="641131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100" dirty="0" smtClean="0"/>
              <a:t>Παρέμβαση στην </a:t>
            </a:r>
            <a:r>
              <a:rPr lang="el-GR" sz="3100" dirty="0" smtClean="0"/>
              <a:t>παραγωγή μέσω της τεχνολογικής προόδου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1418897"/>
            <a:ext cx="8596668" cy="462246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dirty="0" smtClean="0"/>
              <a:t>Η εφαρμογή της τεχνολογικής εξέλιξης, θα πρέπει πάντα να καταλήγει σε πολιτικές και μέτρα που θα έχουν τα εξής βασικά χαρακτηριστικά: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Εφαρμόσιμο και εύκολο στην αποδοχή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Υποστήριξη στην εφαρμογή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Μη πρόσθεση μεγάλων δαπανών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Προσιτό και σε μεγάλες και σε μικρές εκμεταλλεύσεις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Συμβολή στη μείωση της αβεβαιότητας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Η εισαγωγή της νέας τεχνολογίας στην αγροτική παραγωγή συμβάλει: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Αύξηση της παραγωγής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Βελτίωση της παραγωγικότητας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Βελτίωση της ποιότητας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Μείωση του κόστους παραγωγής  </a:t>
            </a:r>
          </a:p>
          <a:p>
            <a:pPr>
              <a:buFont typeface="+mj-lt"/>
              <a:buAutoNum type="arabicPeriod"/>
            </a:pPr>
            <a:endParaRPr lang="el-GR" dirty="0" smtClean="0"/>
          </a:p>
          <a:p>
            <a:pPr>
              <a:buFont typeface="+mj-lt"/>
              <a:buAutoNum type="arabicPeriod"/>
            </a:pP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210208"/>
            <a:ext cx="8596668" cy="662151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Παραγωγικότητα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1061545"/>
            <a:ext cx="10421590" cy="4979818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ΠΑΡΑΓΩΓΙΚΟΤΗΤΑ = Παραγόμενο Προϊόν (ποσότητες) / Χρησιμοποιούμενες εισροές (ποσότητες)  </a:t>
            </a:r>
          </a:p>
          <a:p>
            <a:pPr>
              <a:buFont typeface="Wingdings" pitchFamily="2" charset="2"/>
              <a:buChar char="ü"/>
            </a:pPr>
            <a:r>
              <a:rPr lang="el-GR" i="1" dirty="0" smtClean="0"/>
              <a:t>Διατηρώντας σταθερή την ποιότητα του προϊόντος </a:t>
            </a:r>
            <a:endParaRPr lang="el-GR" dirty="0" smtClean="0"/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Οι εισροές περιλαμβάνουν όλους τους συντελεστές παραγωγής (εργασία, κεφάλαιο, πρώτες ύλες, τεχνολογία)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150/3=50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150/2,5=60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180/3=60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Παραγωγικότητα Εργασίας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Ποιοτικοί παράγοντες που καθιστούν εξαιρετικά δύσκολη την ακριβή μέτρηση της είναι: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Η ένταση της προσπάθειας των εργαζομένων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Η ποιότητα της εργασίας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Τα διαφορετικά συστήματα επίβλεψης, συντονισμού και υποκίνησης (διοίκηση)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Τα κίνητρα 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Font typeface="Wingdings" pitchFamily="2" charset="2"/>
              <a:buChar char="ü"/>
            </a:pPr>
            <a:endParaRPr lang="el-GR" dirty="0" smtClean="0"/>
          </a:p>
          <a:p>
            <a:pPr>
              <a:buFont typeface="Wingdings" pitchFamily="2" charset="2"/>
              <a:buChar char="ü"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 smtClean="0"/>
              <a:t>Πότε παρατηρείται (από μια περίοδο σε άλλη) αύξηση στην παραγωγικότητα;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όταν παράγονται περισσότερα προϊόντα ή υπηρεσίες με τη χρήση των ίδιων πόρων</a:t>
            </a:r>
          </a:p>
          <a:p>
            <a:r>
              <a:rPr lang="el-GR" dirty="0" smtClean="0"/>
              <a:t>όταν παράγονται τα ίδια (σε ποσότητα και ποιότητα) προϊόντα ή υπηρεσίες με τη χρήση λιγότερων πόρων</a:t>
            </a:r>
          </a:p>
          <a:p>
            <a:r>
              <a:rPr lang="el-GR" dirty="0" smtClean="0"/>
              <a:t>όταν η αύξηση στα προϊόντα και υπηρεσίες που παράγονται είναι μεγαλύτερη από την αύξηση των πόρων που χρησιμοποιούνται.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294290"/>
            <a:ext cx="10736900" cy="956441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/>
              <a:t>Παράγοντες που επηρεάζουν την παραγωγικότητα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72966" y="987971"/>
            <a:ext cx="10573406" cy="5623035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 err="1" smtClean="0"/>
              <a:t>Μάκρο</a:t>
            </a:r>
            <a:r>
              <a:rPr lang="el-GR" b="1" dirty="0" smtClean="0"/>
              <a:t>-παράγοντες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    - Ανταγωνισμός - αποτελεσματική λειτουργία των αγορών</a:t>
            </a:r>
            <a:br>
              <a:rPr lang="el-GR" dirty="0" smtClean="0"/>
            </a:br>
            <a:r>
              <a:rPr lang="el-GR" dirty="0" smtClean="0"/>
              <a:t>- Η δομή της οικονομίας </a:t>
            </a:r>
            <a:br>
              <a:rPr lang="el-GR" dirty="0" smtClean="0"/>
            </a:br>
            <a:r>
              <a:rPr lang="el-GR" dirty="0" smtClean="0"/>
              <a:t>- Η οικονομική σταθερότητα </a:t>
            </a:r>
            <a:br>
              <a:rPr lang="el-GR" dirty="0" smtClean="0"/>
            </a:br>
            <a:r>
              <a:rPr lang="el-GR" dirty="0" smtClean="0"/>
              <a:t>- Βασικές υποδομές (συγκοινωνίες, τηλεπικοινωνίες, ενέργεια, νερό)</a:t>
            </a:r>
            <a:br>
              <a:rPr lang="el-GR" dirty="0" smtClean="0"/>
            </a:br>
            <a:r>
              <a:rPr lang="el-GR" dirty="0" smtClean="0"/>
              <a:t>- Αποδοτικότητα Δημόσιας Υπηρεσίας</a:t>
            </a:r>
            <a:br>
              <a:rPr lang="el-GR" dirty="0" smtClean="0"/>
            </a:br>
            <a:r>
              <a:rPr lang="el-GR" dirty="0" smtClean="0"/>
              <a:t>- Νομικό και κανονιστικό πλαίσιο λειτουργίας των επιχειρήσεων</a:t>
            </a:r>
            <a:br>
              <a:rPr lang="el-GR" dirty="0" smtClean="0"/>
            </a:br>
            <a:r>
              <a:rPr lang="el-GR" dirty="0" smtClean="0"/>
              <a:t>- Αγορά εργασίας και σύστημα εργασιακών σχέσεων (απασχόληση, ανεργία και υπηρεσίες απασχόλησης )</a:t>
            </a:r>
            <a:br>
              <a:rPr lang="el-GR" dirty="0" smtClean="0"/>
            </a:br>
            <a:r>
              <a:rPr lang="el-GR" dirty="0" smtClean="0"/>
              <a:t>- Χρηματοδοτικό σύστημα</a:t>
            </a:r>
            <a:br>
              <a:rPr lang="el-GR" dirty="0" smtClean="0"/>
            </a:br>
            <a:r>
              <a:rPr lang="el-GR" dirty="0" smtClean="0"/>
              <a:t>- Συστήματα εκπαίδευσης και κατάρτισης για ανάπτυξη δεξιοτήτων</a:t>
            </a:r>
            <a:br>
              <a:rPr lang="el-GR" dirty="0" smtClean="0"/>
            </a:br>
            <a:r>
              <a:rPr lang="el-GR" dirty="0" smtClean="0"/>
              <a:t>- Συστήματα ασφάλειας και υγείας</a:t>
            </a:r>
            <a:br>
              <a:rPr lang="el-GR" dirty="0" smtClean="0"/>
            </a:br>
            <a:r>
              <a:rPr lang="el-GR" dirty="0" smtClean="0"/>
              <a:t>- Δομές στήριξης της καινοτομίας και </a:t>
            </a:r>
            <a:r>
              <a:rPr lang="el-GR" dirty="0" smtClean="0"/>
              <a:t>επιχειρηματικότητας</a:t>
            </a:r>
          </a:p>
          <a:p>
            <a:r>
              <a:rPr lang="el-GR" b="1" dirty="0" smtClean="0"/>
              <a:t>Μίκρο παράγοντες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   - Ανθρώπινο κεφάλαιο (συστήματα πρόσληψης, ανέλιξης, κινήτρων, αμοιβών, τρόπος ηγεσίας, διαχείριση γνώσεων και δεξιοτήτων του προσωπικού) </a:t>
            </a:r>
            <a:br>
              <a:rPr lang="el-GR" dirty="0" smtClean="0"/>
            </a:br>
            <a:r>
              <a:rPr lang="el-GR" dirty="0" smtClean="0"/>
              <a:t>- Στρατηγικός σχεδιασμός</a:t>
            </a:r>
            <a:br>
              <a:rPr lang="el-GR" dirty="0" smtClean="0"/>
            </a:br>
            <a:r>
              <a:rPr lang="el-GR" dirty="0" smtClean="0"/>
              <a:t>- Τεχνολογία και ιδιαίτερα Τεχνολογία Πληροφορικής και Επικοινωνιών (ΤΠΕ)</a:t>
            </a:r>
            <a:br>
              <a:rPr lang="el-GR" dirty="0" smtClean="0"/>
            </a:br>
            <a:r>
              <a:rPr lang="el-GR" dirty="0" smtClean="0"/>
              <a:t>- Προγραμματισμός, οργάνωση και έλεγχος της εργασίας </a:t>
            </a:r>
            <a:br>
              <a:rPr lang="el-GR" dirty="0" smtClean="0"/>
            </a:br>
            <a:r>
              <a:rPr lang="el-GR" dirty="0" smtClean="0"/>
              <a:t>- Διευθυντικές πρακτικές</a:t>
            </a:r>
            <a:br>
              <a:rPr lang="el-GR" dirty="0" smtClean="0"/>
            </a:br>
            <a:r>
              <a:rPr lang="el-GR" dirty="0" smtClean="0"/>
              <a:t>- Έρευνα, καινοτομία και δημιουργικότητα</a:t>
            </a:r>
            <a:br>
              <a:rPr lang="el-GR" dirty="0" smtClean="0"/>
            </a:br>
            <a:r>
              <a:rPr lang="el-GR" dirty="0" smtClean="0"/>
              <a:t>- Ασφάλεια και υγεία</a:t>
            </a:r>
            <a:br>
              <a:rPr lang="el-GR" dirty="0" smtClean="0"/>
            </a:br>
            <a:r>
              <a:rPr lang="el-GR" dirty="0" smtClean="0"/>
              <a:t>- </a:t>
            </a:r>
            <a:r>
              <a:rPr lang="el-GR" dirty="0" err="1" smtClean="0"/>
              <a:t>Οργανωσιακή</a:t>
            </a:r>
            <a:r>
              <a:rPr lang="el-GR" dirty="0" smtClean="0"/>
              <a:t> μάθηση</a:t>
            </a:r>
          </a:p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1211</TotalTime>
  <Words>1108</Words>
  <Application>Microsoft Office PowerPoint</Application>
  <PresentationFormat>Προσαρμογή</PresentationFormat>
  <Paragraphs>168</Paragraphs>
  <Slides>23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4" baseType="lpstr">
      <vt:lpstr>Όψη</vt:lpstr>
      <vt:lpstr>ΠΑΝΕΠΙΣΤΗΜΙΟ    ΠΕΛΟΠΟΝΝΗΣΟΥ  ΣΧΟΛΗ   ΓΕΩΠΟΝΙΑΣ   &amp;   ΤΡΟΦΙΜΩΝ Τμήμα    Γεωπονίας </vt:lpstr>
      <vt:lpstr>Περιεχόμενα  Κρατικός Παρεμβατισμός στη Γεωργία</vt:lpstr>
      <vt:lpstr>Ο αγροτικός τομέας – οικονομική και παραγωγική δραστηριότητα  </vt:lpstr>
      <vt:lpstr>Η παρέμβαση του Κράτους στον αγροτικό τομέα</vt:lpstr>
      <vt:lpstr>Παρέμβαση στην αγορά και τη χρήση των παραγωγικών συντελεστών </vt:lpstr>
      <vt:lpstr>Παρέμβαση στην παραγωγή μέσω της τεχνολογικής προόδου </vt:lpstr>
      <vt:lpstr>Παραγωγικότητα </vt:lpstr>
      <vt:lpstr>Πότε παρατηρείται (από μια περίοδο σε άλλη) αύξηση στην παραγωγικότητα;</vt:lpstr>
      <vt:lpstr>Παράγοντες που επηρεάζουν την παραγωγικότητα </vt:lpstr>
      <vt:lpstr>Αποδοχή καινοτομίας</vt:lpstr>
      <vt:lpstr>Παρέμβαση στην αγορά των αγροτικών προϊόντων </vt:lpstr>
      <vt:lpstr>Ανταγωνιστικότητα </vt:lpstr>
      <vt:lpstr>Παρέμβαση στο εξωτερικό εμπόριο των αγροτικών προϊόντων </vt:lpstr>
      <vt:lpstr>Διαφάνεια 14</vt:lpstr>
      <vt:lpstr>Μορφές παρέμβασης στον αγροτικό τομέα </vt:lpstr>
      <vt:lpstr>Πολιτική κινήτρων</vt:lpstr>
      <vt:lpstr>Πολιτική κινήτρων μέσω υψηλής τιμής ασφαλείας  </vt:lpstr>
      <vt:lpstr>Πολιτική κινήτρων μέσω της επιδότησης </vt:lpstr>
      <vt:lpstr>Αναγκαστική πολιτική </vt:lpstr>
      <vt:lpstr>Ο μηχανισμός επιβολής και τα αποτελέσματα μιας αναγκαστικής πολιτικής</vt:lpstr>
      <vt:lpstr>Πολιτική ρυθμίσεων   </vt:lpstr>
      <vt:lpstr> </vt:lpstr>
      <vt:lpstr>  Ευχαριστώ  για την προσοχή και συμμετοχή σας!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ΤΕΙ ΠΕΛΟΠΟΝΝΗΣΟΥ Μεταπτυχιακό </dc:title>
  <dc:creator>Δημήτρης</dc:creator>
  <cp:lastModifiedBy>ADMIN</cp:lastModifiedBy>
  <cp:revision>154</cp:revision>
  <dcterms:created xsi:type="dcterms:W3CDTF">2018-11-13T14:28:25Z</dcterms:created>
  <dcterms:modified xsi:type="dcterms:W3CDTF">2020-11-16T15:56:18Z</dcterms:modified>
</cp:coreProperties>
</file>