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81" r:id="rId22"/>
    <p:sldId id="280" r:id="rId23"/>
    <p:sldId id="282" r:id="rId24"/>
    <p:sldId id="283" r:id="rId25"/>
    <p:sldId id="284" r:id="rId26"/>
    <p:sldId id="277" r:id="rId27"/>
    <p:sldId id="278" r:id="rId28"/>
    <p:sldId id="279" r:id="rId29"/>
    <p:sldId id="285" r:id="rId30"/>
    <p:sldId id="286" r:id="rId31"/>
    <p:sldId id="287" r:id="rId32"/>
    <p:sldId id="288" r:id="rId33"/>
    <p:sldId id="289" r:id="rId34"/>
    <p:sldId id="290" r:id="rId35"/>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9" d="100"/>
          <a:sy n="89" d="100"/>
        </p:scale>
        <p:origin x="46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p:cNvSpPr>
            <a:spLocks noGrp="1"/>
          </p:cNvSpPr>
          <p:nvPr>
            <p:ph type="ctrTitle"/>
          </p:nvPr>
        </p:nvSpPr>
        <p:spPr>
          <a:xfrm>
            <a:off x="1524000" y="1122363"/>
            <a:ext cx="9144000" cy="2387600"/>
          </a:xfrm>
        </p:spPr>
        <p:txBody>
          <a:bodyPr anchor="b"/>
          <a:lstStyle>
            <a:lvl1pPr algn="ctr">
              <a:defRPr sz="6000"/>
            </a:lvl1pPr>
          </a:lstStyle>
          <a:p>
            <a:r>
              <a:rPr lang="el-GR" smtClean="0"/>
              <a:t>Στυλ κύριου τίτλου</a:t>
            </a:r>
            <a:endParaRPr lang="el-GR"/>
          </a:p>
        </p:txBody>
      </p:sp>
      <p:sp>
        <p:nvSpPr>
          <p:cNvPr id="3" name="Υπότιτλο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smtClean="0"/>
              <a:t>Στυλ κύριου υπότιτλου</a:t>
            </a:r>
            <a:endParaRPr lang="el-GR"/>
          </a:p>
        </p:txBody>
      </p:sp>
      <p:sp>
        <p:nvSpPr>
          <p:cNvPr id="4" name="Θέση ημερομηνίας 3"/>
          <p:cNvSpPr>
            <a:spLocks noGrp="1"/>
          </p:cNvSpPr>
          <p:nvPr>
            <p:ph type="dt" sz="half" idx="10"/>
          </p:nvPr>
        </p:nvSpPr>
        <p:spPr/>
        <p:txBody>
          <a:bodyPr/>
          <a:lstStyle/>
          <a:p>
            <a:fld id="{EA3555A8-5B57-4E41-9B2B-4268FF318109}"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96228C0-B401-4F86-8DEE-1F39573411D2}" type="slidenum">
              <a:rPr lang="el-GR" smtClean="0"/>
              <a:t>‹#›</a:t>
            </a:fld>
            <a:endParaRPr lang="el-GR"/>
          </a:p>
        </p:txBody>
      </p:sp>
    </p:spTree>
    <p:extLst>
      <p:ext uri="{BB962C8B-B14F-4D97-AF65-F5344CB8AC3E}">
        <p14:creationId xmlns:p14="http://schemas.microsoft.com/office/powerpoint/2010/main" val="5903269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A3555A8-5B57-4E41-9B2B-4268FF318109}"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96228C0-B401-4F86-8DEE-1F39573411D2}" type="slidenum">
              <a:rPr lang="el-GR" smtClean="0"/>
              <a:t>‹#›</a:t>
            </a:fld>
            <a:endParaRPr lang="el-GR"/>
          </a:p>
        </p:txBody>
      </p:sp>
    </p:spTree>
    <p:extLst>
      <p:ext uri="{BB962C8B-B14F-4D97-AF65-F5344CB8AC3E}">
        <p14:creationId xmlns:p14="http://schemas.microsoft.com/office/powerpoint/2010/main" val="16259831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8724900" y="365125"/>
            <a:ext cx="2628900" cy="5811838"/>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838200" y="365125"/>
            <a:ext cx="7734300" cy="5811838"/>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A3555A8-5B57-4E41-9B2B-4268FF318109}"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96228C0-B401-4F86-8DEE-1F39573411D2}" type="slidenum">
              <a:rPr lang="el-GR" smtClean="0"/>
              <a:t>‹#›</a:t>
            </a:fld>
            <a:endParaRPr lang="el-GR"/>
          </a:p>
        </p:txBody>
      </p:sp>
    </p:spTree>
    <p:extLst>
      <p:ext uri="{BB962C8B-B14F-4D97-AF65-F5344CB8AC3E}">
        <p14:creationId xmlns:p14="http://schemas.microsoft.com/office/powerpoint/2010/main" val="9706641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10"/>
          </p:nvPr>
        </p:nvSpPr>
        <p:spPr/>
        <p:txBody>
          <a:bodyPr/>
          <a:lstStyle/>
          <a:p>
            <a:fld id="{EA3555A8-5B57-4E41-9B2B-4268FF318109}"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96228C0-B401-4F86-8DEE-1F39573411D2}" type="slidenum">
              <a:rPr lang="el-GR" smtClean="0"/>
              <a:t>‹#›</a:t>
            </a:fld>
            <a:endParaRPr lang="el-GR"/>
          </a:p>
        </p:txBody>
      </p:sp>
    </p:spTree>
    <p:extLst>
      <p:ext uri="{BB962C8B-B14F-4D97-AF65-F5344CB8AC3E}">
        <p14:creationId xmlns:p14="http://schemas.microsoft.com/office/powerpoint/2010/main" val="10486180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831850" y="1709738"/>
            <a:ext cx="10515600" cy="2852737"/>
          </a:xfrm>
        </p:spPr>
        <p:txBody>
          <a:bodyPr anchor="b"/>
          <a:lstStyle>
            <a:lvl1pPr>
              <a:defRPr sz="6000"/>
            </a:lvl1pPr>
          </a:lstStyle>
          <a:p>
            <a:r>
              <a:rPr lang="el-GR" smtClean="0"/>
              <a:t>Στυλ κύριου τίτλου</a:t>
            </a:r>
            <a:endParaRPr lang="el-GR"/>
          </a:p>
        </p:txBody>
      </p:sp>
      <p:sp>
        <p:nvSpPr>
          <p:cNvPr id="3" name="Θέση κειμένου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smtClean="0"/>
              <a:t>Στυλ υποδείγματος κειμένου</a:t>
            </a:r>
          </a:p>
        </p:txBody>
      </p:sp>
      <p:sp>
        <p:nvSpPr>
          <p:cNvPr id="4" name="Θέση ημερομηνίας 3"/>
          <p:cNvSpPr>
            <a:spLocks noGrp="1"/>
          </p:cNvSpPr>
          <p:nvPr>
            <p:ph type="dt" sz="half" idx="10"/>
          </p:nvPr>
        </p:nvSpPr>
        <p:spPr/>
        <p:txBody>
          <a:bodyPr/>
          <a:lstStyle/>
          <a:p>
            <a:fld id="{EA3555A8-5B57-4E41-9B2B-4268FF318109}" type="datetimeFigureOut">
              <a:rPr lang="el-GR" smtClean="0"/>
              <a:t>11/6/2021</a:t>
            </a:fld>
            <a:endParaRPr lang="el-GR"/>
          </a:p>
        </p:txBody>
      </p:sp>
      <p:sp>
        <p:nvSpPr>
          <p:cNvPr id="5" name="Θέση υποσέλιδου 4"/>
          <p:cNvSpPr>
            <a:spLocks noGrp="1"/>
          </p:cNvSpPr>
          <p:nvPr>
            <p:ph type="ftr" sz="quarter" idx="11"/>
          </p:nvPr>
        </p:nvSpPr>
        <p:spPr/>
        <p:txBody>
          <a:bodyPr/>
          <a:lstStyle/>
          <a:p>
            <a:endParaRPr lang="el-GR"/>
          </a:p>
        </p:txBody>
      </p:sp>
      <p:sp>
        <p:nvSpPr>
          <p:cNvPr id="6" name="Θέση αριθμού διαφάνειας 5"/>
          <p:cNvSpPr>
            <a:spLocks noGrp="1"/>
          </p:cNvSpPr>
          <p:nvPr>
            <p:ph type="sldNum" sz="quarter" idx="12"/>
          </p:nvPr>
        </p:nvSpPr>
        <p:spPr/>
        <p:txBody>
          <a:bodyPr/>
          <a:lstStyle/>
          <a:p>
            <a:fld id="{C96228C0-B401-4F86-8DEE-1F39573411D2}" type="slidenum">
              <a:rPr lang="el-GR" smtClean="0"/>
              <a:t>‹#›</a:t>
            </a:fld>
            <a:endParaRPr lang="el-GR"/>
          </a:p>
        </p:txBody>
      </p:sp>
    </p:spTree>
    <p:extLst>
      <p:ext uri="{BB962C8B-B14F-4D97-AF65-F5344CB8AC3E}">
        <p14:creationId xmlns:p14="http://schemas.microsoft.com/office/powerpoint/2010/main" val="25309040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838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6172200" y="1825625"/>
            <a:ext cx="5181600" cy="435133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ημερομηνίας 4"/>
          <p:cNvSpPr>
            <a:spLocks noGrp="1"/>
          </p:cNvSpPr>
          <p:nvPr>
            <p:ph type="dt" sz="half" idx="10"/>
          </p:nvPr>
        </p:nvSpPr>
        <p:spPr/>
        <p:txBody>
          <a:bodyPr/>
          <a:lstStyle/>
          <a:p>
            <a:fld id="{EA3555A8-5B57-4E41-9B2B-4268FF318109}"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C96228C0-B401-4F86-8DEE-1F39573411D2}" type="slidenum">
              <a:rPr lang="el-GR" smtClean="0"/>
              <a:t>‹#›</a:t>
            </a:fld>
            <a:endParaRPr lang="el-GR"/>
          </a:p>
        </p:txBody>
      </p:sp>
    </p:spTree>
    <p:extLst>
      <p:ext uri="{BB962C8B-B14F-4D97-AF65-F5344CB8AC3E}">
        <p14:creationId xmlns:p14="http://schemas.microsoft.com/office/powerpoint/2010/main" val="1870861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365125"/>
            <a:ext cx="10515600" cy="1325563"/>
          </a:xfrm>
        </p:spPr>
        <p:txBody>
          <a:bodyPr/>
          <a:lstStyle/>
          <a:p>
            <a:r>
              <a:rPr lang="el-GR" smtClean="0"/>
              <a:t>Στυλ κύριου τίτλου</a:t>
            </a:r>
            <a:endParaRPr lang="el-GR"/>
          </a:p>
        </p:txBody>
      </p:sp>
      <p:sp>
        <p:nvSpPr>
          <p:cNvPr id="3" name="Θέση κειμένου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839788" y="2505075"/>
            <a:ext cx="5157787"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6172200" y="2505075"/>
            <a:ext cx="5183188" cy="3684588"/>
          </a:xfrm>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Θέση ημερομηνίας 6"/>
          <p:cNvSpPr>
            <a:spLocks noGrp="1"/>
          </p:cNvSpPr>
          <p:nvPr>
            <p:ph type="dt" sz="half" idx="10"/>
          </p:nvPr>
        </p:nvSpPr>
        <p:spPr/>
        <p:txBody>
          <a:bodyPr/>
          <a:lstStyle/>
          <a:p>
            <a:fld id="{EA3555A8-5B57-4E41-9B2B-4268FF318109}" type="datetimeFigureOut">
              <a:rPr lang="el-GR" smtClean="0"/>
              <a:t>11/6/2021</a:t>
            </a:fld>
            <a:endParaRPr lang="el-GR"/>
          </a:p>
        </p:txBody>
      </p:sp>
      <p:sp>
        <p:nvSpPr>
          <p:cNvPr id="8" name="Θέση υποσέλιδου 7"/>
          <p:cNvSpPr>
            <a:spLocks noGrp="1"/>
          </p:cNvSpPr>
          <p:nvPr>
            <p:ph type="ftr" sz="quarter" idx="11"/>
          </p:nvPr>
        </p:nvSpPr>
        <p:spPr/>
        <p:txBody>
          <a:bodyPr/>
          <a:lstStyle/>
          <a:p>
            <a:endParaRPr lang="el-GR"/>
          </a:p>
        </p:txBody>
      </p:sp>
      <p:sp>
        <p:nvSpPr>
          <p:cNvPr id="9" name="Θέση αριθμού διαφάνειας 8"/>
          <p:cNvSpPr>
            <a:spLocks noGrp="1"/>
          </p:cNvSpPr>
          <p:nvPr>
            <p:ph type="sldNum" sz="quarter" idx="12"/>
          </p:nvPr>
        </p:nvSpPr>
        <p:spPr/>
        <p:txBody>
          <a:bodyPr/>
          <a:lstStyle/>
          <a:p>
            <a:fld id="{C96228C0-B401-4F86-8DEE-1F39573411D2}" type="slidenum">
              <a:rPr lang="el-GR" smtClean="0"/>
              <a:t>‹#›</a:t>
            </a:fld>
            <a:endParaRPr lang="el-GR"/>
          </a:p>
        </p:txBody>
      </p:sp>
    </p:spTree>
    <p:extLst>
      <p:ext uri="{BB962C8B-B14F-4D97-AF65-F5344CB8AC3E}">
        <p14:creationId xmlns:p14="http://schemas.microsoft.com/office/powerpoint/2010/main" val="301026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ημερομηνίας 2"/>
          <p:cNvSpPr>
            <a:spLocks noGrp="1"/>
          </p:cNvSpPr>
          <p:nvPr>
            <p:ph type="dt" sz="half" idx="10"/>
          </p:nvPr>
        </p:nvSpPr>
        <p:spPr/>
        <p:txBody>
          <a:bodyPr/>
          <a:lstStyle/>
          <a:p>
            <a:fld id="{EA3555A8-5B57-4E41-9B2B-4268FF318109}" type="datetimeFigureOut">
              <a:rPr lang="el-GR" smtClean="0"/>
              <a:t>11/6/2021</a:t>
            </a:fld>
            <a:endParaRPr lang="el-GR"/>
          </a:p>
        </p:txBody>
      </p:sp>
      <p:sp>
        <p:nvSpPr>
          <p:cNvPr id="4" name="Θέση υποσέλιδου 3"/>
          <p:cNvSpPr>
            <a:spLocks noGrp="1"/>
          </p:cNvSpPr>
          <p:nvPr>
            <p:ph type="ftr" sz="quarter" idx="11"/>
          </p:nvPr>
        </p:nvSpPr>
        <p:spPr/>
        <p:txBody>
          <a:bodyPr/>
          <a:lstStyle/>
          <a:p>
            <a:endParaRPr lang="el-GR"/>
          </a:p>
        </p:txBody>
      </p:sp>
      <p:sp>
        <p:nvSpPr>
          <p:cNvPr id="5" name="Θέση αριθμού διαφάνειας 4"/>
          <p:cNvSpPr>
            <a:spLocks noGrp="1"/>
          </p:cNvSpPr>
          <p:nvPr>
            <p:ph type="sldNum" sz="quarter" idx="12"/>
          </p:nvPr>
        </p:nvSpPr>
        <p:spPr/>
        <p:txBody>
          <a:bodyPr/>
          <a:lstStyle/>
          <a:p>
            <a:fld id="{C96228C0-B401-4F86-8DEE-1F39573411D2}" type="slidenum">
              <a:rPr lang="el-GR" smtClean="0"/>
              <a:t>‹#›</a:t>
            </a:fld>
            <a:endParaRPr lang="el-GR"/>
          </a:p>
        </p:txBody>
      </p:sp>
    </p:spTree>
    <p:extLst>
      <p:ext uri="{BB962C8B-B14F-4D97-AF65-F5344CB8AC3E}">
        <p14:creationId xmlns:p14="http://schemas.microsoft.com/office/powerpoint/2010/main" val="8966171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Θέση ημερομηνίας 1"/>
          <p:cNvSpPr>
            <a:spLocks noGrp="1"/>
          </p:cNvSpPr>
          <p:nvPr>
            <p:ph type="dt" sz="half" idx="10"/>
          </p:nvPr>
        </p:nvSpPr>
        <p:spPr/>
        <p:txBody>
          <a:bodyPr/>
          <a:lstStyle/>
          <a:p>
            <a:fld id="{EA3555A8-5B57-4E41-9B2B-4268FF318109}" type="datetimeFigureOut">
              <a:rPr lang="el-GR" smtClean="0"/>
              <a:t>11/6/2021</a:t>
            </a:fld>
            <a:endParaRPr lang="el-GR"/>
          </a:p>
        </p:txBody>
      </p:sp>
      <p:sp>
        <p:nvSpPr>
          <p:cNvPr id="3" name="Θέση υποσέλιδου 2"/>
          <p:cNvSpPr>
            <a:spLocks noGrp="1"/>
          </p:cNvSpPr>
          <p:nvPr>
            <p:ph type="ftr" sz="quarter" idx="11"/>
          </p:nvPr>
        </p:nvSpPr>
        <p:spPr/>
        <p:txBody>
          <a:bodyPr/>
          <a:lstStyle/>
          <a:p>
            <a:endParaRPr lang="el-GR"/>
          </a:p>
        </p:txBody>
      </p:sp>
      <p:sp>
        <p:nvSpPr>
          <p:cNvPr id="4" name="Θέση αριθμού διαφάνειας 3"/>
          <p:cNvSpPr>
            <a:spLocks noGrp="1"/>
          </p:cNvSpPr>
          <p:nvPr>
            <p:ph type="sldNum" sz="quarter" idx="12"/>
          </p:nvPr>
        </p:nvSpPr>
        <p:spPr/>
        <p:txBody>
          <a:bodyPr/>
          <a:lstStyle/>
          <a:p>
            <a:fld id="{C96228C0-B401-4F86-8DEE-1F39573411D2}" type="slidenum">
              <a:rPr lang="el-GR" smtClean="0"/>
              <a:t>‹#›</a:t>
            </a:fld>
            <a:endParaRPr lang="el-GR"/>
          </a:p>
        </p:txBody>
      </p:sp>
    </p:spTree>
    <p:extLst>
      <p:ext uri="{BB962C8B-B14F-4D97-AF65-F5344CB8AC3E}">
        <p14:creationId xmlns:p14="http://schemas.microsoft.com/office/powerpoint/2010/main" val="12294070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περιεχομένου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A3555A8-5B57-4E41-9B2B-4268FF318109}"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C96228C0-B401-4F86-8DEE-1F39573411D2}" type="slidenum">
              <a:rPr lang="el-GR" smtClean="0"/>
              <a:t>‹#›</a:t>
            </a:fld>
            <a:endParaRPr lang="el-GR"/>
          </a:p>
        </p:txBody>
      </p:sp>
    </p:spTree>
    <p:extLst>
      <p:ext uri="{BB962C8B-B14F-4D97-AF65-F5344CB8AC3E}">
        <p14:creationId xmlns:p14="http://schemas.microsoft.com/office/powerpoint/2010/main" val="6661710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839788" y="457200"/>
            <a:ext cx="3932237" cy="1600200"/>
          </a:xfrm>
        </p:spPr>
        <p:txBody>
          <a:bodyPr anchor="b"/>
          <a:lstStyle>
            <a:lvl1pPr>
              <a:defRPr sz="3200"/>
            </a:lvl1pPr>
          </a:lstStyle>
          <a:p>
            <a:r>
              <a:rPr lang="el-GR" smtClean="0"/>
              <a:t>Στυλ κύριου τίτλου</a:t>
            </a:r>
            <a:endParaRPr lang="el-GR"/>
          </a:p>
        </p:txBody>
      </p:sp>
      <p:sp>
        <p:nvSpPr>
          <p:cNvPr id="3" name="Θέση εικόνας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smtClean="0"/>
              <a:t>Στυλ υποδείγματος κειμένου</a:t>
            </a:r>
          </a:p>
        </p:txBody>
      </p:sp>
      <p:sp>
        <p:nvSpPr>
          <p:cNvPr id="5" name="Θέση ημερομηνίας 4"/>
          <p:cNvSpPr>
            <a:spLocks noGrp="1"/>
          </p:cNvSpPr>
          <p:nvPr>
            <p:ph type="dt" sz="half" idx="10"/>
          </p:nvPr>
        </p:nvSpPr>
        <p:spPr/>
        <p:txBody>
          <a:bodyPr/>
          <a:lstStyle/>
          <a:p>
            <a:fld id="{EA3555A8-5B57-4E41-9B2B-4268FF318109}" type="datetimeFigureOut">
              <a:rPr lang="el-GR" smtClean="0"/>
              <a:t>11/6/2021</a:t>
            </a:fld>
            <a:endParaRPr lang="el-GR"/>
          </a:p>
        </p:txBody>
      </p:sp>
      <p:sp>
        <p:nvSpPr>
          <p:cNvPr id="6" name="Θέση υποσέλιδου 5"/>
          <p:cNvSpPr>
            <a:spLocks noGrp="1"/>
          </p:cNvSpPr>
          <p:nvPr>
            <p:ph type="ftr" sz="quarter" idx="11"/>
          </p:nvPr>
        </p:nvSpPr>
        <p:spPr/>
        <p:txBody>
          <a:bodyPr/>
          <a:lstStyle/>
          <a:p>
            <a:endParaRPr lang="el-GR"/>
          </a:p>
        </p:txBody>
      </p:sp>
      <p:sp>
        <p:nvSpPr>
          <p:cNvPr id="7" name="Θέση αριθμού διαφάνειας 6"/>
          <p:cNvSpPr>
            <a:spLocks noGrp="1"/>
          </p:cNvSpPr>
          <p:nvPr>
            <p:ph type="sldNum" sz="quarter" idx="12"/>
          </p:nvPr>
        </p:nvSpPr>
        <p:spPr/>
        <p:txBody>
          <a:bodyPr/>
          <a:lstStyle/>
          <a:p>
            <a:fld id="{C96228C0-B401-4F86-8DEE-1F39573411D2}" type="slidenum">
              <a:rPr lang="el-GR" smtClean="0"/>
              <a:t>‹#›</a:t>
            </a:fld>
            <a:endParaRPr lang="el-GR"/>
          </a:p>
        </p:txBody>
      </p:sp>
    </p:spTree>
    <p:extLst>
      <p:ext uri="{BB962C8B-B14F-4D97-AF65-F5344CB8AC3E}">
        <p14:creationId xmlns:p14="http://schemas.microsoft.com/office/powerpoint/2010/main" val="3501900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smtClean="0"/>
              <a:t>Στυλ κύριου τίτλου</a:t>
            </a:r>
            <a:endParaRPr lang="el-GR"/>
          </a:p>
        </p:txBody>
      </p:sp>
      <p:sp>
        <p:nvSpPr>
          <p:cNvPr id="3" name="Θέση κειμένου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ημερομηνίας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3555A8-5B57-4E41-9B2B-4268FF318109}" type="datetimeFigureOut">
              <a:rPr lang="el-GR" smtClean="0"/>
              <a:t>11/6/2021</a:t>
            </a:fld>
            <a:endParaRPr lang="el-GR"/>
          </a:p>
        </p:txBody>
      </p:sp>
      <p:sp>
        <p:nvSpPr>
          <p:cNvPr id="5" name="Θέση υποσέλιδου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96228C0-B401-4F86-8DEE-1F39573411D2}" type="slidenum">
              <a:rPr lang="el-GR" smtClean="0"/>
              <a:t>‹#›</a:t>
            </a:fld>
            <a:endParaRPr lang="el-GR"/>
          </a:p>
        </p:txBody>
      </p:sp>
    </p:spTree>
    <p:extLst>
      <p:ext uri="{BB962C8B-B14F-4D97-AF65-F5344CB8AC3E}">
        <p14:creationId xmlns:p14="http://schemas.microsoft.com/office/powerpoint/2010/main" val="816841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086928" y="258793"/>
            <a:ext cx="10144664" cy="4822165"/>
          </a:xfrm>
        </p:spPr>
        <p:txBody>
          <a:bodyPr>
            <a:normAutofit/>
          </a:bodyPr>
          <a:lstStyle/>
          <a:p>
            <a:pPr algn="ctr"/>
            <a:r>
              <a:rPr lang="el-GR" b="1" dirty="0" smtClean="0"/>
              <a:t>ΚΟΙΝΩΝΙΚΗ ΟΙΚΟΝΟΜΙΑ</a:t>
            </a:r>
            <a:br>
              <a:rPr lang="el-GR" b="1" dirty="0" smtClean="0"/>
            </a:br>
            <a:r>
              <a:rPr lang="en-US" b="1" dirty="0" smtClean="0"/>
              <a:t/>
            </a:r>
            <a:br>
              <a:rPr lang="en-US" b="1" dirty="0" smtClean="0"/>
            </a:br>
            <a:r>
              <a:rPr lang="el-GR" sz="4800" b="1" dirty="0" smtClean="0"/>
              <a:t>ΜΗ </a:t>
            </a:r>
            <a:r>
              <a:rPr lang="el-GR" sz="4800" b="1" dirty="0"/>
              <a:t>ΚΥΒΕΡΝΗΤΙΚΕΣ </a:t>
            </a:r>
            <a:r>
              <a:rPr lang="en-US" sz="4800" b="1" dirty="0" smtClean="0"/>
              <a:t/>
            </a:r>
            <a:br>
              <a:rPr lang="en-US" sz="4800" b="1" dirty="0" smtClean="0"/>
            </a:br>
            <a:r>
              <a:rPr lang="el-GR" sz="4800" b="1" dirty="0" smtClean="0"/>
              <a:t>ΟΡΓΑΝΩΣΕΙΣ </a:t>
            </a:r>
            <a:endParaRPr lang="el-GR" sz="4800" b="1" dirty="0"/>
          </a:p>
        </p:txBody>
      </p:sp>
      <p:sp>
        <p:nvSpPr>
          <p:cNvPr id="4" name="Θέση ημερομηνίας 3"/>
          <p:cNvSpPr>
            <a:spLocks noGrp="1"/>
          </p:cNvSpPr>
          <p:nvPr>
            <p:ph type="dt" sz="half" idx="10"/>
          </p:nvPr>
        </p:nvSpPr>
        <p:spPr/>
        <p:txBody>
          <a:bodyPr/>
          <a:lstStyle/>
          <a:p>
            <a:fld id="{25DFB682-EDF2-4581-86C8-9336CC57EEBE}" type="datetime1">
              <a:rPr lang="el-GR" smtClean="0"/>
              <a:t>11/6/2021</a:t>
            </a:fld>
            <a:endParaRPr lang="el-G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1</a:t>
            </a:fld>
            <a:endParaRPr lang="el-GR" dirty="0"/>
          </a:p>
        </p:txBody>
      </p:sp>
    </p:spTree>
    <p:extLst>
      <p:ext uri="{BB962C8B-B14F-4D97-AF65-F5344CB8AC3E}">
        <p14:creationId xmlns:p14="http://schemas.microsoft.com/office/powerpoint/2010/main" val="150109314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1229710"/>
          </a:xfrm>
        </p:spPr>
        <p:txBody>
          <a:bodyPr>
            <a:normAutofit/>
          </a:bodyPr>
          <a:lstStyle/>
          <a:p>
            <a:pPr algn="ctr"/>
            <a:r>
              <a:rPr lang="el-GR" b="1" dirty="0" smtClean="0">
                <a:latin typeface="Arial" panose="020B0604020202020204" pitchFamily="34" charset="0"/>
                <a:cs typeface="Arial" panose="020B0604020202020204" pitchFamily="34" charset="0"/>
              </a:rPr>
              <a:t>ΟΡΓΑΝΩΣΗ ΜΕΓΑΛΥΤΕΡΩΝ ΜΚΟ</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88731" y="1749972"/>
            <a:ext cx="11430000" cy="4606378"/>
          </a:xfrm>
        </p:spPr>
        <p:txBody>
          <a:bodyPr>
            <a:normAutofit fontScale="92500" lnSpcReduction="10000"/>
          </a:bodyPr>
          <a:lstStyle/>
          <a:p>
            <a:pPr marL="0" lvl="0" indent="0">
              <a:buNone/>
            </a:pPr>
            <a:r>
              <a:rPr lang="el-GR" sz="4000" dirty="0" smtClean="0">
                <a:latin typeface="Arial" panose="020B0604020202020204" pitchFamily="34" charset="0"/>
                <a:cs typeface="Arial" panose="020B0604020202020204" pitchFamily="34" charset="0"/>
              </a:rPr>
              <a:t>1) Ύπαρξη οργανογράμματος. </a:t>
            </a:r>
          </a:p>
          <a:p>
            <a:pPr marL="0" lvl="0" indent="0">
              <a:buNone/>
            </a:pPr>
            <a:r>
              <a:rPr lang="el-GR" sz="4000" dirty="0" smtClean="0">
                <a:latin typeface="Arial" panose="020B0604020202020204" pitchFamily="34" charset="0"/>
                <a:cs typeface="Arial" panose="020B0604020202020204" pitchFamily="34" charset="0"/>
              </a:rPr>
              <a:t>2) Σύστημα υποδοχής (</a:t>
            </a:r>
            <a:r>
              <a:rPr lang="el-GR" sz="4000" dirty="0" err="1" smtClean="0">
                <a:latin typeface="Arial" panose="020B0604020202020204" pitchFamily="34" charset="0"/>
                <a:cs typeface="Arial" panose="020B0604020202020204" pitchFamily="34" charset="0"/>
              </a:rPr>
              <a:t>reception</a:t>
            </a:r>
            <a:r>
              <a:rPr lang="el-GR" sz="4000" dirty="0" smtClean="0">
                <a:latin typeface="Arial" panose="020B0604020202020204" pitchFamily="34" charset="0"/>
                <a:cs typeface="Arial" panose="020B0604020202020204" pitchFamily="34" charset="0"/>
              </a:rPr>
              <a:t>).  </a:t>
            </a:r>
          </a:p>
          <a:p>
            <a:pPr marL="0" lvl="0" indent="0">
              <a:buNone/>
            </a:pPr>
            <a:r>
              <a:rPr lang="el-GR" sz="4000" dirty="0" smtClean="0">
                <a:latin typeface="Arial" panose="020B0604020202020204" pitchFamily="34" charset="0"/>
                <a:cs typeface="Arial" panose="020B0604020202020204" pitchFamily="34" charset="0"/>
              </a:rPr>
              <a:t>3) Αρχείο δραστηριοτήτων ΜΚΟ.  Αποδοτικό και εύχρηστο σύστημα αρχειοθέτησης.  </a:t>
            </a:r>
          </a:p>
          <a:p>
            <a:pPr marL="0" lvl="0" indent="0">
              <a:buNone/>
            </a:pPr>
            <a:r>
              <a:rPr lang="el-GR" sz="4000" dirty="0" smtClean="0">
                <a:latin typeface="Arial" panose="020B0604020202020204" pitchFamily="34" charset="0"/>
                <a:cs typeface="Arial" panose="020B0604020202020204" pitchFamily="34" charset="0"/>
              </a:rPr>
              <a:t>4) Ύπαρξη κέντρου πληροφοριών. Σημείο στο χώρο της οργάνωσης στον οποίο τοποθετείται και αρχειοθετείται το υλικό της οργάνωσης (βιβλία, περιοδικά, εκπαιδευτικό υλικό, εφημερίδες καθώς και οποιοδήποτε άλλο υλικό).</a:t>
            </a: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10</a:t>
            </a:fld>
            <a:endParaRPr lang="el-GR" dirty="0"/>
          </a:p>
        </p:txBody>
      </p:sp>
    </p:spTree>
    <p:extLst>
      <p:ext uri="{BB962C8B-B14F-4D97-AF65-F5344CB8AC3E}">
        <p14:creationId xmlns:p14="http://schemas.microsoft.com/office/powerpoint/2010/main" val="24949551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659633"/>
          </a:xfrm>
        </p:spPr>
        <p:txBody>
          <a:bodyPr>
            <a:normAutofit fontScale="90000"/>
          </a:bodyPr>
          <a:lstStyle/>
          <a:p>
            <a:pPr algn="ctr"/>
            <a:r>
              <a:rPr lang="el-GR" b="1" dirty="0" smtClean="0">
                <a:latin typeface="Arial" panose="020B0604020202020204" pitchFamily="34" charset="0"/>
                <a:cs typeface="Arial" panose="020B0604020202020204" pitchFamily="34" charset="0"/>
              </a:rPr>
              <a:t>ΣΤΕΛΕΧΗ</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83779" y="993228"/>
            <a:ext cx="11650718" cy="5363123"/>
          </a:xfrm>
        </p:spPr>
        <p:txBody>
          <a:bodyPr>
            <a:noAutofit/>
          </a:bodyPr>
          <a:lstStyle/>
          <a:p>
            <a:pPr lvl="0"/>
            <a:r>
              <a:rPr lang="el-GR" sz="3200" dirty="0" smtClean="0">
                <a:latin typeface="Arial" panose="020B0604020202020204" pitchFamily="34" charset="0"/>
                <a:cs typeface="Arial" panose="020B0604020202020204" pitchFamily="34" charset="0"/>
              </a:rPr>
              <a:t>Εσωτερικό περιβάλλον ΜΚΟ (Έμμισθα στελέχη, Εθελοντές). </a:t>
            </a:r>
          </a:p>
          <a:p>
            <a:pPr lvl="0"/>
            <a:r>
              <a:rPr lang="el-GR" sz="3200" dirty="0" smtClean="0">
                <a:latin typeface="Arial" panose="020B0604020202020204" pitchFamily="34" charset="0"/>
                <a:cs typeface="Arial" panose="020B0604020202020204" pitchFamily="34" charset="0"/>
              </a:rPr>
              <a:t>Εξωτερικό περιβάλλον ΜΚΟ (Υποστηρικτές, Χορηγοί).</a:t>
            </a:r>
          </a:p>
          <a:p>
            <a:pPr lvl="0"/>
            <a:r>
              <a:rPr lang="el-GR" sz="3200" dirty="0" smtClean="0">
                <a:latin typeface="Arial" panose="020B0604020202020204" pitchFamily="34" charset="0"/>
                <a:cs typeface="Arial" panose="020B0604020202020204" pitchFamily="34" charset="0"/>
              </a:rPr>
              <a:t>Επιλογή και στρατολόγηση κατάλληλων ανθρώπων = ουσιώδης διαδικασία. Σημεία κλειδιά η εμπειρία και η αφοσίωση του ατόμου. </a:t>
            </a:r>
          </a:p>
          <a:p>
            <a:pPr lvl="0"/>
            <a:r>
              <a:rPr lang="el-GR" sz="3200" dirty="0" smtClean="0">
                <a:latin typeface="Arial" panose="020B0604020202020204" pitchFamily="34" charset="0"/>
                <a:cs typeface="Arial" panose="020B0604020202020204" pitchFamily="34" charset="0"/>
              </a:rPr>
              <a:t>Βήματα επιλογής στελέχους: α) ανάλυση αναγκών, β) περιγραφή εργασίας γ) διαφήμιση διαθέσιμης θέσης εργασίας, δ) επιλογή επιτροπής αξιολόγησης στελέχους, ε) επιλογή κριτηρίων πρόσληψης, </a:t>
            </a:r>
            <a:r>
              <a:rPr lang="el-GR" sz="3200" dirty="0" err="1" smtClean="0">
                <a:latin typeface="Arial" panose="020B0604020202020204" pitchFamily="34" charset="0"/>
                <a:cs typeface="Arial" panose="020B0604020202020204" pitchFamily="34" charset="0"/>
              </a:rPr>
              <a:t>στ</a:t>
            </a:r>
            <a:r>
              <a:rPr lang="el-GR" sz="3200" dirty="0" smtClean="0">
                <a:latin typeface="Arial" panose="020B0604020202020204" pitchFamily="34" charset="0"/>
                <a:cs typeface="Arial" panose="020B0604020202020204" pitchFamily="34" charset="0"/>
              </a:rPr>
              <a:t>) διεξαγωγή συνέντευξης, ζ) επιλογή, ενημέρωση υποψηφίων, η) προσφορά απασχόλησης και θ) υπογραφή συμφωνητικού εργασίας.</a:t>
            </a: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11</a:t>
            </a:fld>
            <a:endParaRPr lang="el-GR" dirty="0"/>
          </a:p>
        </p:txBody>
      </p:sp>
    </p:spTree>
    <p:extLst>
      <p:ext uri="{BB962C8B-B14F-4D97-AF65-F5344CB8AC3E}">
        <p14:creationId xmlns:p14="http://schemas.microsoft.com/office/powerpoint/2010/main" val="58167424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659633"/>
          </a:xfrm>
        </p:spPr>
        <p:txBody>
          <a:bodyPr>
            <a:normAutofit fontScale="90000"/>
          </a:bodyPr>
          <a:lstStyle/>
          <a:p>
            <a:pPr algn="ctr"/>
            <a:r>
              <a:rPr lang="el-GR" b="1" dirty="0" smtClean="0">
                <a:latin typeface="Arial" panose="020B0604020202020204" pitchFamily="34" charset="0"/>
                <a:cs typeface="Arial" panose="020B0604020202020204" pitchFamily="34" charset="0"/>
              </a:rPr>
              <a:t>ΧΡΗΜΑΤΟΔΟΤΗΣΗ</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83779" y="1277007"/>
            <a:ext cx="11698014" cy="5079344"/>
          </a:xfrm>
        </p:spPr>
        <p:txBody>
          <a:bodyPr>
            <a:noAutofit/>
          </a:bodyPr>
          <a:lstStyle/>
          <a:p>
            <a:pPr lvl="0"/>
            <a:r>
              <a:rPr lang="el-GR" sz="3200" dirty="0" smtClean="0">
                <a:latin typeface="Arial" panose="020B0604020202020204" pitchFamily="34" charset="0"/>
                <a:cs typeface="Arial" panose="020B0604020202020204" pitchFamily="34" charset="0"/>
              </a:rPr>
              <a:t>Οι δράσεις συνάδουν με το λόγο ύπαρξης της ΜΚΟ. Αυτό μπορεί να επιτευχθεί μέσα από τη χρηματοδότηση ενός ή περισσοτέρων προγραμμάτων.</a:t>
            </a:r>
          </a:p>
          <a:p>
            <a:pPr lvl="0"/>
            <a:r>
              <a:rPr lang="el-GR" sz="3200" dirty="0" smtClean="0">
                <a:latin typeface="Arial" panose="020B0604020202020204" pitchFamily="34" charset="0"/>
                <a:cs typeface="Arial" panose="020B0604020202020204" pitchFamily="34" charset="0"/>
              </a:rPr>
              <a:t>Απορρόφηση προγραμμάτων από ελληνικά υπουργεία.  Προγράμματα εθνικής εμβέλειας. </a:t>
            </a:r>
          </a:p>
          <a:p>
            <a:pPr lvl="0"/>
            <a:r>
              <a:rPr lang="el-GR" sz="3200" dirty="0" smtClean="0">
                <a:latin typeface="Arial" panose="020B0604020202020204" pitchFamily="34" charset="0"/>
                <a:cs typeface="Arial" panose="020B0604020202020204" pitchFamily="34" charset="0"/>
              </a:rPr>
              <a:t>Υλοποίηση Ευρωπαϊκών προγραμμάτων. </a:t>
            </a:r>
          </a:p>
          <a:p>
            <a:pPr lvl="0"/>
            <a:r>
              <a:rPr lang="el-GR" sz="3200" dirty="0" smtClean="0">
                <a:latin typeface="Arial" panose="020B0604020202020204" pitchFamily="34" charset="0"/>
                <a:cs typeface="Arial" panose="020B0604020202020204" pitchFamily="34" charset="0"/>
              </a:rPr>
              <a:t>Αυτοχρηματοδοτούμενες δράσεις.  Εκστρατείες ενημέρωσης - ευαισθητοποίησης κοινού, εκδηλώσεις ποικίλου χαρακτήρα, άμεσες υπηρεσίες. </a:t>
            </a:r>
          </a:p>
          <a:p>
            <a:pPr lvl="0"/>
            <a:r>
              <a:rPr lang="el-GR" sz="3200" dirty="0" err="1" smtClean="0">
                <a:latin typeface="Arial" panose="020B0604020202020204" pitchFamily="34" charset="0"/>
                <a:cs typeface="Arial" panose="020B0604020202020204" pitchFamily="34" charset="0"/>
              </a:rPr>
              <a:t>Crowd</a:t>
            </a:r>
            <a:r>
              <a:rPr lang="el-GR" sz="3200" dirty="0" smtClean="0">
                <a:latin typeface="Arial" panose="020B0604020202020204" pitchFamily="34" charset="0"/>
                <a:cs typeface="Arial" panose="020B0604020202020204" pitchFamily="34" charset="0"/>
              </a:rPr>
              <a:t> </a:t>
            </a:r>
            <a:r>
              <a:rPr lang="el-GR" sz="3200" dirty="0" err="1" smtClean="0">
                <a:latin typeface="Arial" panose="020B0604020202020204" pitchFamily="34" charset="0"/>
                <a:cs typeface="Arial" panose="020B0604020202020204" pitchFamily="34" charset="0"/>
              </a:rPr>
              <a:t>Funding</a:t>
            </a:r>
            <a:r>
              <a:rPr lang="el-GR" sz="3200" dirty="0" smtClean="0">
                <a:latin typeface="Arial" panose="020B0604020202020204" pitchFamily="34" charset="0"/>
                <a:cs typeface="Arial" panose="020B0604020202020204" pitchFamily="34" charset="0"/>
              </a:rPr>
              <a:t>».</a:t>
            </a: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12</a:t>
            </a:fld>
            <a:endParaRPr lang="el-GR" dirty="0"/>
          </a:p>
        </p:txBody>
      </p:sp>
    </p:spTree>
    <p:extLst>
      <p:ext uri="{BB962C8B-B14F-4D97-AF65-F5344CB8AC3E}">
        <p14:creationId xmlns:p14="http://schemas.microsoft.com/office/powerpoint/2010/main" val="3997601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659633"/>
          </a:xfrm>
        </p:spPr>
        <p:txBody>
          <a:bodyPr>
            <a:normAutofit fontScale="90000"/>
          </a:bodyPr>
          <a:lstStyle/>
          <a:p>
            <a:pPr algn="ctr"/>
            <a:r>
              <a:rPr lang="el-GR" b="1" dirty="0" smtClean="0">
                <a:latin typeface="Arial" panose="020B0604020202020204" pitchFamily="34" charset="0"/>
                <a:cs typeface="Arial" panose="020B0604020202020204" pitchFamily="34" charset="0"/>
              </a:rPr>
              <a:t>ΧΡΗΜΑΤΟΔΟΤΗΣΗ</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83779" y="1277007"/>
            <a:ext cx="11698014" cy="5079344"/>
          </a:xfrm>
        </p:spPr>
        <p:txBody>
          <a:bodyPr>
            <a:noAutofit/>
          </a:bodyPr>
          <a:lstStyle/>
          <a:p>
            <a:pPr lvl="0"/>
            <a:r>
              <a:rPr lang="el-GR" sz="3200" dirty="0" smtClean="0">
                <a:latin typeface="Arial" panose="020B0604020202020204" pitchFamily="34" charset="0"/>
                <a:cs typeface="Arial" panose="020B0604020202020204" pitchFamily="34" charset="0"/>
              </a:rPr>
              <a:t>Οι δράσεις συνάδουν με το λόγο ύπαρξης της ΜΚΟ. Αυτό μπορεί να επιτευχθεί μέσα από τη χρηματοδότηση ενός ή περισσοτέρων προγραμμάτων.</a:t>
            </a:r>
          </a:p>
          <a:p>
            <a:pPr lvl="0"/>
            <a:r>
              <a:rPr lang="el-GR" sz="3200" dirty="0" smtClean="0">
                <a:latin typeface="Arial" panose="020B0604020202020204" pitchFamily="34" charset="0"/>
                <a:cs typeface="Arial" panose="020B0604020202020204" pitchFamily="34" charset="0"/>
              </a:rPr>
              <a:t>Απορρόφηση προγραμμάτων από ελληνικά υπουργεία.  Προγράμματα εθνικής εμβέλειας. </a:t>
            </a:r>
          </a:p>
          <a:p>
            <a:pPr lvl="0"/>
            <a:r>
              <a:rPr lang="el-GR" sz="3200" dirty="0" smtClean="0">
                <a:latin typeface="Arial" panose="020B0604020202020204" pitchFamily="34" charset="0"/>
                <a:cs typeface="Arial" panose="020B0604020202020204" pitchFamily="34" charset="0"/>
              </a:rPr>
              <a:t>Υλοποίηση Ευρωπαϊκών προγραμμάτων. </a:t>
            </a:r>
          </a:p>
          <a:p>
            <a:pPr lvl="0"/>
            <a:r>
              <a:rPr lang="el-GR" sz="3200" dirty="0" smtClean="0">
                <a:latin typeface="Arial" panose="020B0604020202020204" pitchFamily="34" charset="0"/>
                <a:cs typeface="Arial" panose="020B0604020202020204" pitchFamily="34" charset="0"/>
              </a:rPr>
              <a:t>Αυτοχρηματοδοτούμενες δράσεις.  Εκστρατείες ενημέρωσης - ευαισθητοποίησης κοινού, εκδηλώσεις ποικίλου χαρακτήρα, άμεσες υπηρεσίες. </a:t>
            </a:r>
          </a:p>
          <a:p>
            <a:pPr lvl="0"/>
            <a:r>
              <a:rPr lang="el-GR" sz="3200" dirty="0" err="1" smtClean="0">
                <a:latin typeface="Arial" panose="020B0604020202020204" pitchFamily="34" charset="0"/>
                <a:cs typeface="Arial" panose="020B0604020202020204" pitchFamily="34" charset="0"/>
              </a:rPr>
              <a:t>Crowd</a:t>
            </a:r>
            <a:r>
              <a:rPr lang="el-GR" sz="3200" dirty="0" smtClean="0">
                <a:latin typeface="Arial" panose="020B0604020202020204" pitchFamily="34" charset="0"/>
                <a:cs typeface="Arial" panose="020B0604020202020204" pitchFamily="34" charset="0"/>
              </a:rPr>
              <a:t> </a:t>
            </a:r>
            <a:r>
              <a:rPr lang="el-GR" sz="3200" dirty="0" err="1" smtClean="0">
                <a:latin typeface="Arial" panose="020B0604020202020204" pitchFamily="34" charset="0"/>
                <a:cs typeface="Arial" panose="020B0604020202020204" pitchFamily="34" charset="0"/>
              </a:rPr>
              <a:t>Funding</a:t>
            </a:r>
            <a:r>
              <a:rPr lang="el-GR" sz="3200" dirty="0" smtClean="0">
                <a:latin typeface="Arial" panose="020B0604020202020204" pitchFamily="34" charset="0"/>
                <a:cs typeface="Arial" panose="020B0604020202020204" pitchFamily="34" charset="0"/>
              </a:rPr>
              <a:t>».</a:t>
            </a: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13</a:t>
            </a:fld>
            <a:endParaRPr lang="el-GR" dirty="0"/>
          </a:p>
        </p:txBody>
      </p:sp>
    </p:spTree>
    <p:extLst>
      <p:ext uri="{BB962C8B-B14F-4D97-AF65-F5344CB8AC3E}">
        <p14:creationId xmlns:p14="http://schemas.microsoft.com/office/powerpoint/2010/main" val="380867658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283779" y="1277007"/>
            <a:ext cx="11698014" cy="5079344"/>
          </a:xfrm>
        </p:spPr>
        <p:txBody>
          <a:bodyPr>
            <a:noAutofit/>
          </a:bodyPr>
          <a:lstStyle/>
          <a:p>
            <a:pPr marL="0" lvl="0" indent="0" algn="ctr">
              <a:buNone/>
            </a:pPr>
            <a:endParaRPr lang="el-GR" sz="5400" b="1" dirty="0" smtClean="0">
              <a:latin typeface="Arial" panose="020B0604020202020204" pitchFamily="34" charset="0"/>
              <a:cs typeface="Arial" panose="020B0604020202020204" pitchFamily="34" charset="0"/>
            </a:endParaRPr>
          </a:p>
          <a:p>
            <a:pPr marL="0" lvl="0" indent="0" algn="ctr">
              <a:buNone/>
            </a:pPr>
            <a:endParaRPr lang="el-GR" sz="5400" b="1" dirty="0">
              <a:latin typeface="Arial" panose="020B0604020202020204" pitchFamily="34" charset="0"/>
              <a:cs typeface="Arial" panose="020B0604020202020204" pitchFamily="34" charset="0"/>
            </a:endParaRPr>
          </a:p>
          <a:p>
            <a:pPr marL="0" lvl="0" indent="0" algn="ctr">
              <a:buNone/>
            </a:pPr>
            <a:r>
              <a:rPr lang="el-GR" sz="5400" b="1" dirty="0" smtClean="0">
                <a:latin typeface="Arial" panose="020B0604020202020204" pitchFamily="34" charset="0"/>
                <a:cs typeface="Arial" panose="020B0604020202020204" pitchFamily="34" charset="0"/>
              </a:rPr>
              <a:t>Μ.Κ.Ο. – ΝΟΜΙΚΕΣ ΜΟΡΦΕΣ</a:t>
            </a: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14</a:t>
            </a:fld>
            <a:endParaRPr lang="el-GR" dirty="0"/>
          </a:p>
        </p:txBody>
      </p:sp>
    </p:spTree>
    <p:extLst>
      <p:ext uri="{BB962C8B-B14F-4D97-AF65-F5344CB8AC3E}">
        <p14:creationId xmlns:p14="http://schemas.microsoft.com/office/powerpoint/2010/main" val="336021444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659633"/>
          </a:xfrm>
        </p:spPr>
        <p:txBody>
          <a:bodyPr>
            <a:normAutofit fontScale="90000"/>
          </a:bodyPr>
          <a:lstStyle/>
          <a:p>
            <a:pPr algn="ctr"/>
            <a:r>
              <a:rPr lang="el-GR" b="1" dirty="0" smtClean="0">
                <a:latin typeface="Arial" panose="020B0604020202020204" pitchFamily="34" charset="0"/>
                <a:cs typeface="Arial" panose="020B0604020202020204" pitchFamily="34" charset="0"/>
              </a:rPr>
              <a:t>ΝΟΜΙΚΟΣ ΟΡΙΣΜΟΣ</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1087821"/>
            <a:ext cx="11209284" cy="5268529"/>
          </a:xfrm>
        </p:spPr>
        <p:txBody>
          <a:bodyPr>
            <a:noAutofit/>
          </a:bodyPr>
          <a:lstStyle/>
          <a:p>
            <a:pPr marL="0" lvl="0" indent="0" algn="ctr">
              <a:buNone/>
            </a:pPr>
            <a:r>
              <a:rPr lang="el-GR" sz="3600" dirty="0" smtClean="0">
                <a:latin typeface="Arial" panose="020B0604020202020204" pitchFamily="34" charset="0"/>
                <a:cs typeface="Arial" panose="020B0604020202020204" pitchFamily="34" charset="0"/>
              </a:rPr>
              <a:t>Άρθρο 11§1, ν. 2731/1999: </a:t>
            </a:r>
          </a:p>
          <a:p>
            <a:pPr marL="0" lvl="0" indent="0">
              <a:buNone/>
            </a:pPr>
            <a:r>
              <a:rPr lang="el-GR" sz="3600" dirty="0" smtClean="0">
                <a:latin typeface="Arial" panose="020B0604020202020204" pitchFamily="34" charset="0"/>
                <a:cs typeface="Arial" panose="020B0604020202020204" pitchFamily="34" charset="0"/>
              </a:rPr>
              <a:t>Μη Κυβερνητικές Οργανώσεις, υπό την έννοια του παρόντος νόμου, είναι μη κερδοσκοπικά νομικά πρόσωπα ιδιωτικού δικαίου που έχουν ως αντικείμενο κυρίως, την παροχή επείγουσας ανθρωπιστικής, επισιτιστικής και αναπτυξιακής βοήθειας προς τους πληθυσμούς αναπτυσσόμενων χωρών, προκειμένου να συντελέσουν στην οικονομική και κοινωνική ανάπτυξη αυτών των χωρών.</a:t>
            </a:r>
          </a:p>
          <a:p>
            <a:pPr marL="0" lvl="0" indent="0">
              <a:buNone/>
            </a:pPr>
            <a:r>
              <a:rPr lang="el-GR" sz="3600" dirty="0" smtClean="0">
                <a:latin typeface="Arial" panose="020B0604020202020204" pitchFamily="34" charset="0"/>
                <a:cs typeface="Arial" panose="020B0604020202020204" pitchFamily="34" charset="0"/>
              </a:rPr>
              <a:t>Ιδιαίτερα στενός, δεν περιλαμβάνει όλες τις ΜΚΟ.</a:t>
            </a: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15</a:t>
            </a:fld>
            <a:endParaRPr lang="el-GR" dirty="0"/>
          </a:p>
        </p:txBody>
      </p:sp>
    </p:spTree>
    <p:extLst>
      <p:ext uri="{BB962C8B-B14F-4D97-AF65-F5344CB8AC3E}">
        <p14:creationId xmlns:p14="http://schemas.microsoft.com/office/powerpoint/2010/main" val="5393603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806114"/>
          </a:xfrm>
        </p:spPr>
        <p:txBody>
          <a:bodyPr>
            <a:noAutofit/>
          </a:bodyPr>
          <a:lstStyle/>
          <a:p>
            <a:pPr algn="ctr"/>
            <a:r>
              <a:rPr lang="el-GR" sz="2000" b="1" dirty="0" smtClean="0">
                <a:latin typeface="Arial" panose="020B0604020202020204" pitchFamily="34" charset="0"/>
                <a:cs typeface="Arial" panose="020B0604020202020204" pitchFamily="34" charset="0"/>
              </a:rPr>
              <a:t>Άρθρο 58, N. 4686/2020 </a:t>
            </a:r>
            <a:br>
              <a:rPr lang="el-GR" sz="2000" b="1" dirty="0" smtClean="0">
                <a:latin typeface="Arial" panose="020B0604020202020204" pitchFamily="34" charset="0"/>
                <a:cs typeface="Arial" panose="020B0604020202020204" pitchFamily="34" charset="0"/>
              </a:rPr>
            </a:br>
            <a:r>
              <a:rPr lang="el-GR" sz="2000" b="1" dirty="0" smtClean="0">
                <a:latin typeface="Arial" panose="020B0604020202020204" pitchFamily="34" charset="0"/>
                <a:cs typeface="Arial" panose="020B0604020202020204" pitchFamily="34" charset="0"/>
              </a:rPr>
              <a:t>Σύσταση Μητρώου Ελληνικών και Ξένων Μη Κυβερνητικών Οργανώσεων (ΜΚΟ)</a:t>
            </a:r>
            <a:endParaRPr lang="el-GR" sz="20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04953" y="1095555"/>
            <a:ext cx="11745310" cy="5260795"/>
          </a:xfrm>
        </p:spPr>
        <p:txBody>
          <a:bodyPr>
            <a:noAutofit/>
          </a:bodyPr>
          <a:lstStyle/>
          <a:p>
            <a:pPr marL="0" indent="0">
              <a:buNone/>
            </a:pPr>
            <a:r>
              <a:rPr lang="el-GR" sz="1200" dirty="0" smtClean="0"/>
              <a:t>1. Συστήνεται στο Τμήμα Οργάνωσης και Διαδικασιών της Διεύθυνσης Ανθρώπινου Δυναμικού και Διοικητικής Υποστήριξης της Γενικής Διεύθυνσης Διοικητικών και Οικονομικών Υπηρεσιών του Υπουργείου Μετανάστευσης και Ασύλου, Μητρώο Ελληνικών και Ξένων Μη Κυβερνητικών Οργανώσεων (ΜΚΟ).</a:t>
            </a:r>
          </a:p>
          <a:p>
            <a:pPr marL="0" indent="0">
              <a:buNone/>
            </a:pPr>
            <a:r>
              <a:rPr lang="el-GR" sz="1200" dirty="0" smtClean="0"/>
              <a:t>2. Οι ελάχιστοι αναγκαίοι όροι και προϋποθέσεις για την εγγραφή των δικαιούμενων εγγραφής, ελληνικών και διεθνών εθελοντικών οργανώσεων και των οργανώσεων της Κοινωνίας των Πολιτών είναι οι ακόλουθοι:</a:t>
            </a:r>
          </a:p>
          <a:p>
            <a:pPr marL="0" indent="0">
              <a:buNone/>
            </a:pPr>
            <a:r>
              <a:rPr lang="el-GR" sz="1200" dirty="0" smtClean="0"/>
              <a:t>α) η ρητή πρόβλεψη, ως σκοπού σύστασής τους, της υλοποίησης δραστηριοτήτων Κοινωνικού και Ανθρωπιστικού Χαρακτήρα, Διεθνούς Προστασίας, Μετανάστευσης ή Κοινωνικής Ένταξης,</a:t>
            </a:r>
          </a:p>
          <a:p>
            <a:pPr marL="0" indent="0">
              <a:buNone/>
            </a:pPr>
            <a:r>
              <a:rPr lang="el-GR" sz="1200" dirty="0" smtClean="0"/>
              <a:t>β) ο μη κερδοσκοπικός χαρακτήρας του αιτούμενου την εγγραφή νομικού προσώπου και η μη διανομή κερδών στα μέλη και τους εταίρους του,</a:t>
            </a:r>
          </a:p>
          <a:p>
            <a:pPr marL="0" indent="0">
              <a:buNone/>
            </a:pPr>
            <a:r>
              <a:rPr lang="el-GR" sz="1200" dirty="0" smtClean="0"/>
              <a:t>γ) η μη σύναψη συμβάσεων οιουδήποτε είδους με:</a:t>
            </a:r>
          </a:p>
          <a:p>
            <a:pPr marL="0" indent="0">
              <a:buNone/>
            </a:pPr>
            <a:r>
              <a:rPr lang="el-GR" sz="1200" dirty="0" err="1" smtClean="0"/>
              <a:t>γα</a:t>
            </a:r>
            <a:r>
              <a:rPr lang="el-GR" sz="1200" dirty="0" smtClean="0"/>
              <a:t>) φυσικά πρόσωπα που συμμετέχουν στα όργανα διοίκησής τους ή είναι μέλη ή εταίροι τους που έχουν τον καταστατικό έλεγχο τους, συζύγους, τέκνα και γονείς των ανωτέρω προσώπων και</a:t>
            </a:r>
          </a:p>
          <a:p>
            <a:pPr marL="0" indent="0">
              <a:buNone/>
            </a:pPr>
            <a:r>
              <a:rPr lang="el-GR" sz="1200" dirty="0" err="1" smtClean="0"/>
              <a:t>γβ</a:t>
            </a:r>
            <a:r>
              <a:rPr lang="el-GR" sz="1200" dirty="0" smtClean="0"/>
              <a:t>) νομικά πρόσωπα τα οποία ελέγχονται από τα πρόσωπα της υποπερίπτωσης (</a:t>
            </a:r>
            <a:r>
              <a:rPr lang="el-GR" sz="1200" dirty="0" err="1" smtClean="0"/>
              <a:t>γα</a:t>
            </a:r>
            <a:r>
              <a:rPr lang="el-GR" sz="1200" dirty="0" smtClean="0"/>
              <a:t>), έναντι αμοιβής ή ανταλλάγματος επαχθούς αιτίας που αποτιμάται σε ποσό άνω των χιλίων (1.000) ευρώ ετησίως,</a:t>
            </a:r>
          </a:p>
          <a:p>
            <a:pPr marL="0" indent="0">
              <a:buNone/>
            </a:pPr>
            <a:r>
              <a:rPr lang="el-GR" sz="1200" dirty="0" smtClean="0"/>
              <a:t>δ) η μη λήψη αφενός τακτικής κρατικής επιχορήγησης μεγαλύτερης του 50% επί του προϋπολογισμού για τη λειτουργία τους και αφετέρου δανείων με εγγύηση του Δημοσίου. Η προηγούμενη προϋπόθεση δεν ισχύει εφόσον η επιχορήγηση δεν υπερβαίνει το ποσό των πέντε χιλιάδων (5.000) ευρώ ετησίως,</a:t>
            </a:r>
          </a:p>
          <a:p>
            <a:pPr marL="0" indent="0">
              <a:buNone/>
            </a:pPr>
            <a:r>
              <a:rPr lang="el-GR" sz="1200" dirty="0" smtClean="0"/>
              <a:t>ε) η μη ύπαρξη εις βάρος των φυσικών προσώπων που ασκούν τη διοίκηση τους ή/και είναι νόμιμοι εκπρόσωποί τους τελεσίδικης καταδικαστικής απόφασης για συμμετοχή σε εγκληματική οργάνωση, δωροδοκία, απάτη, τρομοκρατικά εγκλήματα ή εγκλήματα συνδεόμενα με τρομοκρατικές δραστηριότητες, νομιμοποίηση εσόδων από παράνομες δραστηριότητες ή χρηματοδότηση της τρομοκρατίας και παιδικής εργασίας και άλλες μορφές εμπορίας ανθρώπων,</a:t>
            </a:r>
          </a:p>
          <a:p>
            <a:pPr marL="0" indent="0">
              <a:buNone/>
            </a:pPr>
            <a:r>
              <a:rPr lang="el-GR" sz="1200" dirty="0" err="1" smtClean="0"/>
              <a:t>στ</a:t>
            </a:r>
            <a:r>
              <a:rPr lang="el-GR" sz="1200" dirty="0" smtClean="0"/>
              <a:t>) η τήρηση αναλυτικών οικονομικών καταστάσεων από ορκωτούς ελεγκτές, υπό την εποπτεία υπεύθυνου οικονομικής διαχείρισης ή Ταμία, με πτυχίο οικονομικού τμήματος αναγνωρισμένου πανεπιστημίου και η διασφάλιση μηχανισμού πλήρους λογοδοσίας των υπόχρεων για την υλοποίηση των </a:t>
            </a:r>
            <a:r>
              <a:rPr lang="el-GR" sz="1200" dirty="0" err="1" smtClean="0"/>
              <a:t>δράσεών</a:t>
            </a:r>
            <a:r>
              <a:rPr lang="el-GR" sz="1200" dirty="0" smtClean="0"/>
              <a:t> τους,</a:t>
            </a:r>
          </a:p>
          <a:p>
            <a:pPr marL="0" indent="0">
              <a:buNone/>
            </a:pPr>
            <a:r>
              <a:rPr lang="el-GR" sz="1200" dirty="0" smtClean="0"/>
              <a:t>ζ) η εκπλήρωση των ασφαλιστικών και φορολογικών τους υποχρεώσεων, και</a:t>
            </a:r>
          </a:p>
          <a:p>
            <a:pPr marL="0" indent="0">
              <a:buNone/>
            </a:pPr>
            <a:r>
              <a:rPr lang="el-GR" sz="1200" dirty="0" smtClean="0"/>
              <a:t>η) ο ορισμός και απασχόληση Υπευθύνου Προστασίας Δεδομένων (</a:t>
            </a:r>
            <a:r>
              <a:rPr lang="el-GR" sz="1200" dirty="0" err="1" smtClean="0"/>
              <a:t>Data</a:t>
            </a:r>
            <a:r>
              <a:rPr lang="el-GR" sz="1200" dirty="0" smtClean="0"/>
              <a:t> Protection </a:t>
            </a:r>
            <a:r>
              <a:rPr lang="el-GR" sz="1200" dirty="0" err="1" smtClean="0"/>
              <a:t>Officer</a:t>
            </a:r>
            <a:r>
              <a:rPr lang="el-GR" sz="1200" dirty="0" smtClean="0"/>
              <a:t> - “DPO”), επιφορτισμένου με τη διαρκή συμμόρφωση της αντίστοιχης εθελοντικής μη κερδοσκοπικής οργάνωσης, με τη νομοθεσία για την προστασία προσωπικών δεδομένων, σύμφωνα με τους ισχύοντες κανονισμούς.</a:t>
            </a:r>
          </a:p>
          <a:p>
            <a:pPr marL="0" indent="0">
              <a:buNone/>
            </a:pPr>
            <a:endParaRPr lang="el-GR" sz="3600" dirty="0" smtClean="0"/>
          </a:p>
          <a:p>
            <a:pPr marL="0" indent="0">
              <a:buNone/>
            </a:pPr>
            <a:endParaRPr lang="el-GR" sz="3600" dirty="0"/>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16</a:t>
            </a:fld>
            <a:endParaRPr lang="el-GR" dirty="0"/>
          </a:p>
        </p:txBody>
      </p:sp>
    </p:spTree>
    <p:extLst>
      <p:ext uri="{BB962C8B-B14F-4D97-AF65-F5344CB8AC3E}">
        <p14:creationId xmlns:p14="http://schemas.microsoft.com/office/powerpoint/2010/main" val="41693706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806114"/>
          </a:xfrm>
        </p:spPr>
        <p:txBody>
          <a:bodyPr>
            <a:noAutofit/>
          </a:bodyPr>
          <a:lstStyle/>
          <a:p>
            <a:pPr algn="ctr"/>
            <a:r>
              <a:rPr lang="el-GR" sz="2400" b="1" dirty="0" smtClean="0">
                <a:latin typeface="Arial" panose="020B0604020202020204" pitchFamily="34" charset="0"/>
                <a:cs typeface="Arial" panose="020B0604020202020204" pitchFamily="34" charset="0"/>
              </a:rPr>
              <a:t>Άρθρο 58, N. 4686/2020 </a:t>
            </a:r>
            <a:br>
              <a:rPr lang="el-GR" sz="2400" b="1" dirty="0" smtClean="0">
                <a:latin typeface="Arial" panose="020B0604020202020204" pitchFamily="34" charset="0"/>
                <a:cs typeface="Arial" panose="020B0604020202020204" pitchFamily="34" charset="0"/>
              </a:rPr>
            </a:br>
            <a:r>
              <a:rPr lang="el-GR" sz="2400" b="1" dirty="0" smtClean="0">
                <a:latin typeface="Arial" panose="020B0604020202020204" pitchFamily="34" charset="0"/>
                <a:cs typeface="Arial" panose="020B0604020202020204" pitchFamily="34" charset="0"/>
              </a:rPr>
              <a:t>Προϋποθέσεις εγγραφής στο Μητρώο ΜΚΟ</a:t>
            </a:r>
            <a:endParaRPr lang="el-GR" sz="24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04953" y="1095555"/>
            <a:ext cx="11745310" cy="5260795"/>
          </a:xfrm>
        </p:spPr>
        <p:txBody>
          <a:bodyPr>
            <a:noAutofit/>
          </a:bodyPr>
          <a:lstStyle/>
          <a:p>
            <a:pPr marL="0" indent="0">
              <a:buNone/>
            </a:pPr>
            <a:r>
              <a:rPr lang="el-GR" sz="2400" dirty="0" smtClean="0">
                <a:latin typeface="Arial" panose="020B0604020202020204" pitchFamily="34" charset="0"/>
                <a:cs typeface="Arial" panose="020B0604020202020204" pitchFamily="34" charset="0"/>
              </a:rPr>
              <a:t>α) Ρητή πρόβλεψη, ως σκοπού σύστασής τους, της υλοποίησης δραστηριοτήτων Κοινωνικού και Ανθρωπιστικού Χαρακτήρα, Διεθνούς Προστασίας, Μετανάστευσης ή Κοινωνικής Ένταξης.</a:t>
            </a:r>
          </a:p>
          <a:p>
            <a:pPr marL="0" indent="0">
              <a:buNone/>
            </a:pPr>
            <a:r>
              <a:rPr lang="el-GR" sz="2400" dirty="0" smtClean="0">
                <a:latin typeface="Arial" panose="020B0604020202020204" pitchFamily="34" charset="0"/>
                <a:cs typeface="Arial" panose="020B0604020202020204" pitchFamily="34" charset="0"/>
              </a:rPr>
              <a:t>β) Μη κερδοσκοπικός χαρακτήρας - μη διανομή κερδών στα μέλη και τους εταίρους του.</a:t>
            </a:r>
          </a:p>
          <a:p>
            <a:pPr marL="0" indent="0">
              <a:buNone/>
            </a:pPr>
            <a:r>
              <a:rPr lang="el-GR" sz="2400" dirty="0" smtClean="0">
                <a:latin typeface="Arial" panose="020B0604020202020204" pitchFamily="34" charset="0"/>
                <a:cs typeface="Arial" panose="020B0604020202020204" pitchFamily="34" charset="0"/>
              </a:rPr>
              <a:t>γ) Μη σύναψη συμβάσεων οιουδήποτε είδους με: </a:t>
            </a:r>
            <a:r>
              <a:rPr lang="el-GR" sz="2400" dirty="0" err="1" smtClean="0">
                <a:latin typeface="Arial" panose="020B0604020202020204" pitchFamily="34" charset="0"/>
                <a:cs typeface="Arial" panose="020B0604020202020204" pitchFamily="34" charset="0"/>
              </a:rPr>
              <a:t>γα</a:t>
            </a:r>
            <a:r>
              <a:rPr lang="el-GR" sz="2400" dirty="0" smtClean="0">
                <a:latin typeface="Arial" panose="020B0604020202020204" pitchFamily="34" charset="0"/>
                <a:cs typeface="Arial" panose="020B0604020202020204" pitchFamily="34" charset="0"/>
              </a:rPr>
              <a:t>) φυσικά πρόσωπα που συμμετέχουν στα όργανα διοίκησής τους ή είναι μέλη ή εταίροι τους που έχουν τον καταστατικό έλεγχο τους, συζύγους, τέκνα και γονείς των ανωτέρω προσώπων και </a:t>
            </a:r>
            <a:r>
              <a:rPr lang="el-GR" sz="2400" dirty="0" err="1" smtClean="0">
                <a:latin typeface="Arial" panose="020B0604020202020204" pitchFamily="34" charset="0"/>
                <a:cs typeface="Arial" panose="020B0604020202020204" pitchFamily="34" charset="0"/>
              </a:rPr>
              <a:t>γβ</a:t>
            </a:r>
            <a:r>
              <a:rPr lang="el-GR" sz="2400" dirty="0" smtClean="0">
                <a:latin typeface="Arial" panose="020B0604020202020204" pitchFamily="34" charset="0"/>
                <a:cs typeface="Arial" panose="020B0604020202020204" pitchFamily="34" charset="0"/>
              </a:rPr>
              <a:t>) νομικά πρόσωπα τα οποία ελέγχονται από τους παραπάνω, έναντι αμοιβής ή ανταλλάγματος επαχθούς αιτίας που αποτιμάται σε ποσό άνω των 1.000 ευρώ ετησίως.</a:t>
            </a:r>
          </a:p>
          <a:p>
            <a:pPr marL="0" indent="0">
              <a:buNone/>
            </a:pPr>
            <a:r>
              <a:rPr lang="el-GR" sz="2400" dirty="0" smtClean="0">
                <a:latin typeface="Arial" panose="020B0604020202020204" pitchFamily="34" charset="0"/>
                <a:cs typeface="Arial" panose="020B0604020202020204" pitchFamily="34" charset="0"/>
              </a:rPr>
              <a:t>δ) Μη λήψη τακτικής κρατικής επιχορήγησης μεγαλύτερης του 50% του προϋπολογισμού τους - δανείων με εγγύηση του Δημοσίου. Ισχύει για ποσό άνω των 5.000 ευρώ ετησίως.</a:t>
            </a:r>
          </a:p>
          <a:p>
            <a:pPr marL="0" indent="0">
              <a:buNone/>
            </a:pPr>
            <a:endParaRPr lang="el-GR" sz="2400" dirty="0" smtClean="0">
              <a:latin typeface="Arial" panose="020B0604020202020204" pitchFamily="34" charset="0"/>
              <a:cs typeface="Arial" panose="020B0604020202020204" pitchFamily="34" charset="0"/>
            </a:endParaRPr>
          </a:p>
          <a:p>
            <a:pPr marL="0" indent="0">
              <a:buNone/>
            </a:pPr>
            <a:endParaRPr lang="el-GR" sz="3600" dirty="0"/>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17</a:t>
            </a:fld>
            <a:endParaRPr lang="el-GR" dirty="0"/>
          </a:p>
        </p:txBody>
      </p:sp>
    </p:spTree>
    <p:extLst>
      <p:ext uri="{BB962C8B-B14F-4D97-AF65-F5344CB8AC3E}">
        <p14:creationId xmlns:p14="http://schemas.microsoft.com/office/powerpoint/2010/main" val="30717502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806114"/>
          </a:xfrm>
        </p:spPr>
        <p:txBody>
          <a:bodyPr>
            <a:noAutofit/>
          </a:bodyPr>
          <a:lstStyle/>
          <a:p>
            <a:pPr algn="ctr"/>
            <a:r>
              <a:rPr lang="el-GR" sz="2400" b="1" dirty="0" smtClean="0">
                <a:latin typeface="Arial" panose="020B0604020202020204" pitchFamily="34" charset="0"/>
                <a:cs typeface="Arial" panose="020B0604020202020204" pitchFamily="34" charset="0"/>
              </a:rPr>
              <a:t>Άρθρο 58, N. 4686/2020 </a:t>
            </a:r>
            <a:br>
              <a:rPr lang="el-GR" sz="2400" b="1" dirty="0" smtClean="0">
                <a:latin typeface="Arial" panose="020B0604020202020204" pitchFamily="34" charset="0"/>
                <a:cs typeface="Arial" panose="020B0604020202020204" pitchFamily="34" charset="0"/>
              </a:rPr>
            </a:br>
            <a:r>
              <a:rPr lang="el-GR" sz="2400" b="1" dirty="0" smtClean="0">
                <a:latin typeface="Arial" panose="020B0604020202020204" pitchFamily="34" charset="0"/>
                <a:cs typeface="Arial" panose="020B0604020202020204" pitchFamily="34" charset="0"/>
              </a:rPr>
              <a:t>Προϋποθέσεις εγγραφής στο Μητρώο ΜΚΟ</a:t>
            </a:r>
            <a:endParaRPr lang="el-GR" sz="24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04953" y="1095555"/>
            <a:ext cx="11745310" cy="5260795"/>
          </a:xfrm>
        </p:spPr>
        <p:txBody>
          <a:bodyPr>
            <a:noAutofit/>
          </a:bodyPr>
          <a:lstStyle/>
          <a:p>
            <a:pPr marL="0" indent="0">
              <a:buNone/>
            </a:pPr>
            <a:r>
              <a:rPr lang="el-GR" sz="2400" dirty="0" smtClean="0">
                <a:latin typeface="Arial" panose="020B0604020202020204" pitchFamily="34" charset="0"/>
                <a:cs typeface="Arial" panose="020B0604020202020204" pitchFamily="34" charset="0"/>
              </a:rPr>
              <a:t>ε) Μη ύπαρξη εις βάρος των φυσικών προσώπων που ασκούν τη διοίκηση τους ή/και είναι νόμιμοι εκπρόσωποί τους τελεσίδικης καταδικαστικής απόφασης για συμμετοχή σε εγκληματική οργάνωση, δωροδοκία, απάτη, τρομοκρατικά εγκλήματα ή εγκλήματα συνδεόμενα με τρομοκρατικές δραστηριότητες, νομιμοποίηση εσόδων από παράνομες δραστηριότητες ή χρηματοδότηση της τρομοκρατίας και παιδικής εργασίας και άλλες μορφές εμπορίας ανθρώπων,</a:t>
            </a:r>
          </a:p>
          <a:p>
            <a:pPr marL="0" indent="0">
              <a:buNone/>
            </a:pPr>
            <a:r>
              <a:rPr lang="el-GR" sz="2400" dirty="0" err="1" smtClean="0">
                <a:latin typeface="Arial" panose="020B0604020202020204" pitchFamily="34" charset="0"/>
                <a:cs typeface="Arial" panose="020B0604020202020204" pitchFamily="34" charset="0"/>
              </a:rPr>
              <a:t>στ</a:t>
            </a:r>
            <a:r>
              <a:rPr lang="el-GR" sz="2400" dirty="0" smtClean="0">
                <a:latin typeface="Arial" panose="020B0604020202020204" pitchFamily="34" charset="0"/>
                <a:cs typeface="Arial" panose="020B0604020202020204" pitchFamily="34" charset="0"/>
              </a:rPr>
              <a:t>) Τήρηση αναλυτικών οικονομικών καταστάσεων από ορκωτούς ελεγκτές, υπό την εποπτεία υπεύθυνου οικονομικής διαχείρισης ή Ταμία, με πτυχίο οικονομικού τμήματος αναγνωρισμένου πανεπιστημίου και διασφάλιση μηχανισμού πλήρους λογοδοσίας των υπόχρεων για την υλοποίηση των </a:t>
            </a:r>
            <a:r>
              <a:rPr lang="el-GR" sz="2400" dirty="0" err="1" smtClean="0">
                <a:latin typeface="Arial" panose="020B0604020202020204" pitchFamily="34" charset="0"/>
                <a:cs typeface="Arial" panose="020B0604020202020204" pitchFamily="34" charset="0"/>
              </a:rPr>
              <a:t>δράσεών</a:t>
            </a:r>
            <a:r>
              <a:rPr lang="el-GR" sz="2400" dirty="0" smtClean="0">
                <a:latin typeface="Arial" panose="020B0604020202020204" pitchFamily="34" charset="0"/>
                <a:cs typeface="Arial" panose="020B0604020202020204" pitchFamily="34" charset="0"/>
              </a:rPr>
              <a:t> τους,</a:t>
            </a:r>
          </a:p>
          <a:p>
            <a:pPr marL="0" indent="0">
              <a:buNone/>
            </a:pPr>
            <a:r>
              <a:rPr lang="el-GR" sz="2400" dirty="0" smtClean="0">
                <a:latin typeface="Arial" panose="020B0604020202020204" pitchFamily="34" charset="0"/>
                <a:cs typeface="Arial" panose="020B0604020202020204" pitchFamily="34" charset="0"/>
              </a:rPr>
              <a:t>ζ) Εκπλήρωση ασφαλιστικών και φορολογικών τους υποχρεώσεων.</a:t>
            </a:r>
          </a:p>
          <a:p>
            <a:pPr marL="0" indent="0">
              <a:buNone/>
            </a:pPr>
            <a:r>
              <a:rPr lang="el-GR" sz="2400" dirty="0" smtClean="0">
                <a:latin typeface="Arial" panose="020B0604020202020204" pitchFamily="34" charset="0"/>
                <a:cs typeface="Arial" panose="020B0604020202020204" pitchFamily="34" charset="0"/>
              </a:rPr>
              <a:t>η) Ορισμός και απασχόληση Υπευθύνου Προστασίας Δεδομένων (</a:t>
            </a:r>
            <a:r>
              <a:rPr lang="el-GR" sz="2400" dirty="0" err="1" smtClean="0">
                <a:latin typeface="Arial" panose="020B0604020202020204" pitchFamily="34" charset="0"/>
                <a:cs typeface="Arial" panose="020B0604020202020204" pitchFamily="34" charset="0"/>
              </a:rPr>
              <a:t>Data</a:t>
            </a:r>
            <a:r>
              <a:rPr lang="el-GR" sz="2400" dirty="0" smtClean="0">
                <a:latin typeface="Arial" panose="020B0604020202020204" pitchFamily="34" charset="0"/>
                <a:cs typeface="Arial" panose="020B0604020202020204" pitchFamily="34" charset="0"/>
              </a:rPr>
              <a:t> Protection </a:t>
            </a:r>
            <a:r>
              <a:rPr lang="el-GR" sz="2400" dirty="0" err="1" smtClean="0">
                <a:latin typeface="Arial" panose="020B0604020202020204" pitchFamily="34" charset="0"/>
                <a:cs typeface="Arial" panose="020B0604020202020204" pitchFamily="34" charset="0"/>
              </a:rPr>
              <a:t>Officer</a:t>
            </a:r>
            <a:r>
              <a:rPr lang="el-GR" sz="2400" dirty="0" smtClean="0">
                <a:latin typeface="Arial" panose="020B0604020202020204" pitchFamily="34" charset="0"/>
                <a:cs typeface="Arial" panose="020B0604020202020204" pitchFamily="34" charset="0"/>
              </a:rPr>
              <a:t> - “DPO”), επιφορτισμένου με τη διαρκή συμμόρφωση με τη νομοθεσία για την προστασία προσωπικών δεδομένων.</a:t>
            </a:r>
          </a:p>
          <a:p>
            <a:pPr marL="0" indent="0">
              <a:buNone/>
            </a:pPr>
            <a:endParaRPr lang="el-GR" sz="2400" dirty="0" smtClean="0">
              <a:latin typeface="Arial" panose="020B0604020202020204" pitchFamily="34" charset="0"/>
              <a:cs typeface="Arial" panose="020B0604020202020204" pitchFamily="34" charset="0"/>
            </a:endParaRPr>
          </a:p>
          <a:p>
            <a:pPr marL="0" indent="0">
              <a:buNone/>
            </a:pPr>
            <a:endParaRPr lang="el-GR" sz="3600" dirty="0"/>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18</a:t>
            </a:fld>
            <a:endParaRPr lang="el-GR" dirty="0"/>
          </a:p>
        </p:txBody>
      </p:sp>
    </p:spTree>
    <p:extLst>
      <p:ext uri="{BB962C8B-B14F-4D97-AF65-F5344CB8AC3E}">
        <p14:creationId xmlns:p14="http://schemas.microsoft.com/office/powerpoint/2010/main" val="32632006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725212"/>
          </a:xfrm>
        </p:spPr>
        <p:txBody>
          <a:bodyPr>
            <a:noAutofit/>
          </a:bodyPr>
          <a:lstStyle/>
          <a:p>
            <a:pPr algn="ctr"/>
            <a:r>
              <a:rPr lang="el-GR" sz="3600" b="1" dirty="0" smtClean="0">
                <a:latin typeface="Arial" panose="020B0604020202020204" pitchFamily="34" charset="0"/>
                <a:cs typeface="Arial" panose="020B0604020202020204" pitchFamily="34" charset="0"/>
              </a:rPr>
              <a:t>ΚΥΑ 3063/2020, άρθρο 1</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04953" y="914401"/>
            <a:ext cx="11745310" cy="5441950"/>
          </a:xfrm>
        </p:spPr>
        <p:txBody>
          <a:bodyPr>
            <a:noAutofit/>
          </a:bodyPr>
          <a:lstStyle/>
          <a:p>
            <a:pPr marL="0" indent="0">
              <a:spcBef>
                <a:spcPts val="0"/>
              </a:spcBef>
              <a:buNone/>
            </a:pPr>
            <a:r>
              <a:rPr lang="el-GR" dirty="0" smtClean="0">
                <a:latin typeface="Arial" panose="020B0604020202020204" pitchFamily="34" charset="0"/>
                <a:cs typeface="Arial" panose="020B0604020202020204" pitchFamily="34" charset="0"/>
              </a:rPr>
              <a:t>Στο «Μητρώο Ελληνικών και Ξένων Μη Κυβερνητικών</a:t>
            </a:r>
            <a:r>
              <a:rPr lang="en-US" dirty="0" smtClean="0">
                <a:latin typeface="Arial" panose="020B0604020202020204" pitchFamily="34" charset="0"/>
                <a:cs typeface="Arial" panose="020B0604020202020204" pitchFamily="34" charset="0"/>
              </a:rPr>
              <a:t> </a:t>
            </a:r>
            <a:r>
              <a:rPr lang="el-GR" dirty="0" smtClean="0">
                <a:latin typeface="Arial" panose="020B0604020202020204" pitchFamily="34" charset="0"/>
                <a:cs typeface="Arial" panose="020B0604020202020204" pitchFamily="34" charset="0"/>
              </a:rPr>
              <a:t>Οργανώσεων (ΜΚΟ)» υποχρεούνται να εγγραφούν</a:t>
            </a:r>
            <a:r>
              <a:rPr lang="en-US" dirty="0" smtClean="0">
                <a:latin typeface="Arial" panose="020B0604020202020204" pitchFamily="34" charset="0"/>
                <a:cs typeface="Arial" panose="020B0604020202020204" pitchFamily="34" charset="0"/>
              </a:rPr>
              <a:t> </a:t>
            </a:r>
            <a:r>
              <a:rPr lang="el-GR" dirty="0" smtClean="0">
                <a:latin typeface="Arial" panose="020B0604020202020204" pitchFamily="34" charset="0"/>
                <a:cs typeface="Arial" panose="020B0604020202020204" pitchFamily="34" charset="0"/>
              </a:rPr>
              <a:t>Νομικά Πρόσωπα Ιδιωτικού Δικαίου</a:t>
            </a:r>
            <a:r>
              <a:rPr lang="en-US" dirty="0" smtClean="0">
                <a:latin typeface="Arial" panose="020B0604020202020204" pitchFamily="34" charset="0"/>
                <a:cs typeface="Arial" panose="020B0604020202020204" pitchFamily="34" charset="0"/>
              </a:rPr>
              <a:t> </a:t>
            </a:r>
            <a:r>
              <a:rPr lang="el-GR" dirty="0" smtClean="0">
                <a:latin typeface="Arial" panose="020B0604020202020204" pitchFamily="34" charset="0"/>
                <a:cs typeface="Arial" panose="020B0604020202020204" pitchFamily="34" charset="0"/>
              </a:rPr>
              <a:t>(Ν.Π.Ι.Δ.) μη Κερδοσκοπικού Χαρακτήρα και «Μη Κυβερνητικές Οργανώσεις - ΜΚΟ», που δραστηριοποιούνται</a:t>
            </a:r>
            <a:r>
              <a:rPr lang="en-US" dirty="0" smtClean="0">
                <a:latin typeface="Arial" panose="020B0604020202020204" pitchFamily="34" charset="0"/>
                <a:cs typeface="Arial" panose="020B0604020202020204" pitchFamily="34" charset="0"/>
              </a:rPr>
              <a:t> </a:t>
            </a:r>
            <a:r>
              <a:rPr lang="el-GR" dirty="0" smtClean="0">
                <a:latin typeface="Arial" panose="020B0604020202020204" pitchFamily="34" charset="0"/>
                <a:cs typeface="Arial" panose="020B0604020202020204" pitchFamily="34" charset="0"/>
              </a:rPr>
              <a:t>στην Ελλάδα σε θέματα διεθνούς προστασίας, μετανάστευσης και κοινωνικής ένταξης. Τα ως άνω νομικά πρόσωπα δύναται να έχουν τις εξής νομικές μορφές:</a:t>
            </a:r>
          </a:p>
          <a:p>
            <a:pPr marL="0" indent="0">
              <a:spcBef>
                <a:spcPts val="0"/>
              </a:spcBef>
              <a:buNone/>
            </a:pPr>
            <a:r>
              <a:rPr lang="el-GR" dirty="0" smtClean="0">
                <a:latin typeface="Arial" panose="020B0604020202020204" pitchFamily="34" charset="0"/>
                <a:cs typeface="Arial" panose="020B0604020202020204" pitchFamily="34" charset="0"/>
              </a:rPr>
              <a:t>α) Σωματεία,</a:t>
            </a:r>
          </a:p>
          <a:p>
            <a:pPr marL="0" indent="0">
              <a:spcBef>
                <a:spcPts val="0"/>
              </a:spcBef>
              <a:buNone/>
            </a:pPr>
            <a:r>
              <a:rPr lang="el-GR" dirty="0" smtClean="0">
                <a:latin typeface="Arial" panose="020B0604020202020204" pitchFamily="34" charset="0"/>
                <a:cs typeface="Arial" panose="020B0604020202020204" pitchFamily="34" charset="0"/>
              </a:rPr>
              <a:t>β) Αστικές εταιρείες Μη Κερδοσκοπικού Χαρακτήρα,</a:t>
            </a:r>
          </a:p>
          <a:p>
            <a:pPr marL="0" indent="0">
              <a:spcBef>
                <a:spcPts val="0"/>
              </a:spcBef>
              <a:buNone/>
            </a:pPr>
            <a:r>
              <a:rPr lang="el-GR" dirty="0" smtClean="0">
                <a:latin typeface="Arial" panose="020B0604020202020204" pitchFamily="34" charset="0"/>
                <a:cs typeface="Arial" panose="020B0604020202020204" pitchFamily="34" charset="0"/>
              </a:rPr>
              <a:t>γ) Ενώσεις προσώπων του άρθρου 107 Α.Κ.,</a:t>
            </a:r>
          </a:p>
          <a:p>
            <a:pPr marL="0" indent="0">
              <a:spcBef>
                <a:spcPts val="0"/>
              </a:spcBef>
              <a:buNone/>
            </a:pPr>
            <a:r>
              <a:rPr lang="el-GR" dirty="0" smtClean="0">
                <a:latin typeface="Arial" panose="020B0604020202020204" pitchFamily="34" charset="0"/>
                <a:cs typeface="Arial" panose="020B0604020202020204" pitchFamily="34" charset="0"/>
              </a:rPr>
              <a:t>δ) Κοινωφελή Ιδρύματα του ν. 4182/2013 «Κώδικας κοινωφελών περιουσιών, </a:t>
            </a:r>
            <a:r>
              <a:rPr lang="el-GR" dirty="0" err="1" smtClean="0">
                <a:latin typeface="Arial" panose="020B0604020202020204" pitchFamily="34" charset="0"/>
                <a:cs typeface="Arial" panose="020B0604020202020204" pitchFamily="34" charset="0"/>
              </a:rPr>
              <a:t>σχολαζουσών</a:t>
            </a:r>
            <a:r>
              <a:rPr lang="el-GR" dirty="0" smtClean="0">
                <a:latin typeface="Arial" panose="020B0604020202020204" pitchFamily="34" charset="0"/>
                <a:cs typeface="Arial" panose="020B0604020202020204" pitchFamily="34" charset="0"/>
              </a:rPr>
              <a:t> κληρονομιών και λοιπές διατάξεις»,</a:t>
            </a:r>
          </a:p>
          <a:p>
            <a:pPr marL="0" indent="0">
              <a:spcBef>
                <a:spcPts val="0"/>
              </a:spcBef>
              <a:buNone/>
            </a:pPr>
            <a:r>
              <a:rPr lang="el-GR" dirty="0" smtClean="0">
                <a:latin typeface="Arial" panose="020B0604020202020204" pitchFamily="34" charset="0"/>
                <a:cs typeface="Arial" panose="020B0604020202020204" pitchFamily="34" charset="0"/>
              </a:rPr>
              <a:t>ε) Ιδρύματα που έχουν συσταθεί με ειδικό νόμο,</a:t>
            </a:r>
          </a:p>
          <a:p>
            <a:pPr marL="0" indent="0">
              <a:spcBef>
                <a:spcPts val="0"/>
              </a:spcBef>
              <a:buNone/>
            </a:pPr>
            <a:r>
              <a:rPr lang="el-GR" dirty="0" err="1" smtClean="0">
                <a:latin typeface="Arial" panose="020B0604020202020204" pitchFamily="34" charset="0"/>
                <a:cs typeface="Arial" panose="020B0604020202020204" pitchFamily="34" charset="0"/>
              </a:rPr>
              <a:t>στ</a:t>
            </a:r>
            <a:r>
              <a:rPr lang="el-GR" dirty="0" smtClean="0">
                <a:latin typeface="Arial" panose="020B0604020202020204" pitchFamily="34" charset="0"/>
                <a:cs typeface="Arial" panose="020B0604020202020204" pitchFamily="34" charset="0"/>
              </a:rPr>
              <a:t>) Ειδικώς αναγνωρισμένοι φορείς (με ειδική νομοθετική ρύθμιση),</a:t>
            </a:r>
          </a:p>
          <a:p>
            <a:pPr marL="0" indent="0">
              <a:spcBef>
                <a:spcPts val="0"/>
              </a:spcBef>
              <a:buNone/>
            </a:pPr>
            <a:r>
              <a:rPr lang="el-GR" dirty="0" smtClean="0">
                <a:latin typeface="Arial" panose="020B0604020202020204" pitchFamily="34" charset="0"/>
                <a:cs typeface="Arial" panose="020B0604020202020204" pitchFamily="34" charset="0"/>
              </a:rPr>
              <a:t>ζ) Παραρτήματα ξένων Μη Κυβερνητικών Οργανώσεων στην Ελλάδα.</a:t>
            </a:r>
          </a:p>
          <a:p>
            <a:pPr marL="0" indent="0">
              <a:buNone/>
            </a:pPr>
            <a:endParaRPr lang="el-GR" sz="2400" dirty="0" smtClean="0">
              <a:latin typeface="Arial" panose="020B0604020202020204" pitchFamily="34" charset="0"/>
              <a:cs typeface="Arial" panose="020B0604020202020204" pitchFamily="34" charset="0"/>
            </a:endParaRPr>
          </a:p>
          <a:p>
            <a:pPr marL="0" indent="0">
              <a:buNone/>
            </a:pPr>
            <a:endParaRPr lang="el-GR" sz="3600" dirty="0"/>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19</a:t>
            </a:fld>
            <a:endParaRPr lang="el-GR" dirty="0"/>
          </a:p>
        </p:txBody>
      </p:sp>
    </p:spTree>
    <p:extLst>
      <p:ext uri="{BB962C8B-B14F-4D97-AF65-F5344CB8AC3E}">
        <p14:creationId xmlns:p14="http://schemas.microsoft.com/office/powerpoint/2010/main" val="38885228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220717"/>
            <a:ext cx="10515600" cy="1084973"/>
          </a:xfrm>
        </p:spPr>
        <p:txBody>
          <a:bodyPr/>
          <a:lstStyle/>
          <a:p>
            <a:pPr algn="ctr"/>
            <a:r>
              <a:rPr lang="en-US" b="1" dirty="0" smtClean="0">
                <a:latin typeface="Arial" panose="020B0604020202020204" pitchFamily="34" charset="0"/>
                <a:cs typeface="Arial" panose="020B0604020202020204" pitchFamily="34" charset="0"/>
              </a:rPr>
              <a:t>ENNOIA</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977461" y="1305690"/>
            <a:ext cx="10610193" cy="5050659"/>
          </a:xfrm>
        </p:spPr>
        <p:txBody>
          <a:bodyPr>
            <a:normAutofit/>
          </a:bodyPr>
          <a:lstStyle/>
          <a:p>
            <a:r>
              <a:rPr lang="el-GR" sz="3600" dirty="0">
                <a:latin typeface="Arial" panose="020B0604020202020204" pitchFamily="34" charset="0"/>
                <a:cs typeface="Arial" panose="020B0604020202020204" pitchFamily="34" charset="0"/>
              </a:rPr>
              <a:t>ΜΚΟ </a:t>
            </a:r>
            <a:r>
              <a:rPr lang="en-US" sz="3600" dirty="0" smtClean="0">
                <a:latin typeface="Arial" panose="020B0604020202020204" pitchFamily="34" charset="0"/>
                <a:cs typeface="Arial" panose="020B0604020202020204" pitchFamily="34" charset="0"/>
              </a:rPr>
              <a:t>=</a:t>
            </a:r>
            <a:r>
              <a:rPr lang="el-GR" sz="3600" dirty="0" smtClean="0">
                <a:latin typeface="Arial" panose="020B0604020202020204" pitchFamily="34" charset="0"/>
                <a:cs typeface="Arial" panose="020B0604020202020204" pitchFamily="34" charset="0"/>
              </a:rPr>
              <a:t> </a:t>
            </a:r>
            <a:r>
              <a:rPr lang="el-GR" sz="3600" dirty="0">
                <a:latin typeface="Arial" panose="020B0604020202020204" pitchFamily="34" charset="0"/>
                <a:cs typeface="Arial" panose="020B0604020202020204" pitchFamily="34" charset="0"/>
              </a:rPr>
              <a:t>οργάνωση, </a:t>
            </a:r>
            <a:r>
              <a:rPr lang="el-GR" sz="3600" dirty="0" smtClean="0">
                <a:latin typeface="Arial" panose="020B0604020202020204" pitchFamily="34" charset="0"/>
                <a:cs typeface="Arial" panose="020B0604020202020204" pitchFamily="34" charset="0"/>
              </a:rPr>
              <a:t>που δεν </a:t>
            </a:r>
            <a:r>
              <a:rPr lang="el-GR" sz="3600" dirty="0">
                <a:latin typeface="Arial" panose="020B0604020202020204" pitchFamily="34" charset="0"/>
                <a:cs typeface="Arial" panose="020B0604020202020204" pitchFamily="34" charset="0"/>
              </a:rPr>
              <a:t>συνδέεται με κανένα τρόπο με την Κυβέρνηση κάποιου </a:t>
            </a:r>
            <a:r>
              <a:rPr lang="el-GR" sz="3600" dirty="0" smtClean="0">
                <a:latin typeface="Arial" panose="020B0604020202020204" pitchFamily="34" charset="0"/>
                <a:cs typeface="Arial" panose="020B0604020202020204" pitchFamily="34" charset="0"/>
              </a:rPr>
              <a:t>κράτους.</a:t>
            </a:r>
          </a:p>
          <a:p>
            <a:r>
              <a:rPr lang="el-GR" sz="3600" dirty="0" smtClean="0">
                <a:latin typeface="Arial" panose="020B0604020202020204" pitchFamily="34" charset="0"/>
                <a:cs typeface="Arial" panose="020B0604020202020204" pitchFamily="34" charset="0"/>
              </a:rPr>
              <a:t>Δεν </a:t>
            </a:r>
            <a:r>
              <a:rPr lang="el-GR" sz="3600" dirty="0">
                <a:latin typeface="Arial" panose="020B0604020202020204" pitchFamily="34" charset="0"/>
                <a:cs typeface="Arial" panose="020B0604020202020204" pitchFamily="34" charset="0"/>
              </a:rPr>
              <a:t>υπάρχει σήμερα ένας ενιαίος ορισμός για τις </a:t>
            </a:r>
            <a:r>
              <a:rPr lang="el-GR" sz="3600" dirty="0" smtClean="0">
                <a:latin typeface="Arial" panose="020B0604020202020204" pitchFamily="34" charset="0"/>
                <a:cs typeface="Arial" panose="020B0604020202020204" pitchFamily="34" charset="0"/>
              </a:rPr>
              <a:t>ΜΚΟ.</a:t>
            </a:r>
          </a:p>
          <a:p>
            <a:r>
              <a:rPr lang="el-GR" sz="3600" dirty="0" smtClean="0">
                <a:latin typeface="Arial" panose="020B0604020202020204" pitchFamily="34" charset="0"/>
                <a:cs typeface="Arial" panose="020B0604020202020204" pitchFamily="34" charset="0"/>
              </a:rPr>
              <a:t>Στο </a:t>
            </a:r>
            <a:r>
              <a:rPr lang="el-GR" sz="3600" dirty="0">
                <a:latin typeface="Arial" panose="020B0604020202020204" pitchFamily="34" charset="0"/>
                <a:cs typeface="Arial" panose="020B0604020202020204" pitchFamily="34" charset="0"/>
              </a:rPr>
              <a:t>ελληνικό δίκαιο ο όρος ΜΚΟ συναντάται </a:t>
            </a:r>
            <a:r>
              <a:rPr lang="el-GR" sz="3600" dirty="0" smtClean="0">
                <a:latin typeface="Arial" panose="020B0604020202020204" pitchFamily="34" charset="0"/>
                <a:cs typeface="Arial" panose="020B0604020202020204" pitchFamily="34" charset="0"/>
              </a:rPr>
              <a:t>συχνά.</a:t>
            </a:r>
          </a:p>
          <a:p>
            <a:r>
              <a:rPr lang="el-GR" sz="3600" dirty="0" smtClean="0">
                <a:latin typeface="Arial" panose="020B0604020202020204" pitchFamily="34" charset="0"/>
                <a:cs typeface="Arial" panose="020B0604020202020204" pitchFamily="34" charset="0"/>
              </a:rPr>
              <a:t>Ο </a:t>
            </a:r>
            <a:r>
              <a:rPr lang="el-GR" sz="3600" dirty="0">
                <a:latin typeface="Arial" panose="020B0604020202020204" pitchFamily="34" charset="0"/>
                <a:cs typeface="Arial" panose="020B0604020202020204" pitchFamily="34" charset="0"/>
              </a:rPr>
              <a:t>Έλληνας </a:t>
            </a:r>
            <a:r>
              <a:rPr lang="el-GR" sz="3600" dirty="0" smtClean="0">
                <a:latin typeface="Arial" panose="020B0604020202020204" pitchFamily="34" charset="0"/>
                <a:cs typeface="Arial" panose="020B0604020202020204" pitchFamily="34" charset="0"/>
              </a:rPr>
              <a:t>νομοθέτης δεν </a:t>
            </a:r>
            <a:r>
              <a:rPr lang="el-GR" sz="3600" dirty="0">
                <a:latin typeface="Arial" panose="020B0604020202020204" pitchFamily="34" charset="0"/>
                <a:cs typeface="Arial" panose="020B0604020202020204" pitchFamily="34" charset="0"/>
              </a:rPr>
              <a:t>προσδιορίζει την </a:t>
            </a:r>
            <a:r>
              <a:rPr lang="el-GR" sz="3600" dirty="0" smtClean="0">
                <a:latin typeface="Arial" panose="020B0604020202020204" pitchFamily="34" charset="0"/>
                <a:cs typeface="Arial" panose="020B0604020202020204" pitchFamily="34" charset="0"/>
              </a:rPr>
              <a:t>έννοια, απλώς </a:t>
            </a:r>
            <a:r>
              <a:rPr lang="el-GR" sz="3600" dirty="0">
                <a:latin typeface="Arial" panose="020B0604020202020204" pitchFamily="34" charset="0"/>
                <a:cs typeface="Arial" panose="020B0604020202020204" pitchFamily="34" charset="0"/>
              </a:rPr>
              <a:t>αναφέρεται σ’ </a:t>
            </a:r>
            <a:r>
              <a:rPr lang="el-GR" sz="3600" dirty="0" smtClean="0">
                <a:latin typeface="Arial" panose="020B0604020202020204" pitchFamily="34" charset="0"/>
                <a:cs typeface="Arial" panose="020B0604020202020204" pitchFamily="34" charset="0"/>
              </a:rPr>
              <a:t>αυτή ως </a:t>
            </a:r>
            <a:r>
              <a:rPr lang="el-GR" sz="3600" dirty="0">
                <a:latin typeface="Arial" panose="020B0604020202020204" pitchFamily="34" charset="0"/>
                <a:cs typeface="Arial" panose="020B0604020202020204" pitchFamily="34" charset="0"/>
              </a:rPr>
              <a:t>κάτι </a:t>
            </a:r>
            <a:r>
              <a:rPr lang="el-GR" sz="3600" dirty="0" smtClean="0">
                <a:latin typeface="Arial" panose="020B0604020202020204" pitchFamily="34" charset="0"/>
                <a:cs typeface="Arial" panose="020B0604020202020204" pitchFamily="34" charset="0"/>
              </a:rPr>
              <a:t>αυτονόητο.</a:t>
            </a:r>
            <a:endParaRPr lang="el-GR" sz="36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2</a:t>
            </a:fld>
            <a:endParaRPr lang="el-GR" dirty="0"/>
          </a:p>
        </p:txBody>
      </p:sp>
    </p:spTree>
    <p:extLst>
      <p:ext uri="{BB962C8B-B14F-4D97-AF65-F5344CB8AC3E}">
        <p14:creationId xmlns:p14="http://schemas.microsoft.com/office/powerpoint/2010/main" val="138631881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725212"/>
          </a:xfrm>
        </p:spPr>
        <p:txBody>
          <a:bodyPr>
            <a:noAutofit/>
          </a:bodyPr>
          <a:lstStyle/>
          <a:p>
            <a:pPr algn="ctr"/>
            <a:r>
              <a:rPr lang="el-GR" sz="3600" b="1" dirty="0" smtClean="0">
                <a:latin typeface="Arial" panose="020B0604020202020204" pitchFamily="34" charset="0"/>
                <a:cs typeface="Arial" panose="020B0604020202020204" pitchFamily="34" charset="0"/>
              </a:rPr>
              <a:t>ΣΥΓΧΥΣΗ</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914399"/>
            <a:ext cx="11477298" cy="5328745"/>
          </a:xfrm>
        </p:spPr>
        <p:txBody>
          <a:bodyPr>
            <a:noAutofit/>
          </a:bodyPr>
          <a:lstStyle/>
          <a:p>
            <a:pPr marL="0" indent="0">
              <a:spcBef>
                <a:spcPts val="0"/>
              </a:spcBef>
              <a:buNone/>
            </a:pPr>
            <a:r>
              <a:rPr lang="el-GR" sz="3200" dirty="0" smtClean="0">
                <a:latin typeface="Arial" panose="020B0604020202020204" pitchFamily="34" charset="0"/>
                <a:cs typeface="Arial" panose="020B0604020202020204" pitchFamily="34" charset="0"/>
              </a:rPr>
              <a:t>Άρθρο 7§1, Ν. 4455/2017 (Εθνικό Μητρώο Ιδιωτικών Φορέων Κοινωνικής Φροντίδας)</a:t>
            </a:r>
          </a:p>
          <a:p>
            <a:pPr marL="0" indent="0">
              <a:spcBef>
                <a:spcPts val="0"/>
              </a:spcBef>
              <a:buNone/>
            </a:pPr>
            <a:r>
              <a:rPr lang="el-GR" sz="3200" dirty="0" smtClean="0">
                <a:latin typeface="Arial" panose="020B0604020202020204" pitchFamily="34" charset="0"/>
                <a:cs typeface="Arial" panose="020B0604020202020204" pitchFamily="34" charset="0"/>
              </a:rPr>
              <a:t>Τα ΝΠΙΔ μη κερδοσκοπικού χαρακτήρα, όπως φιλανθρωπικά σωματεία, κοινωφελή ιδρύματα, αστικές εταιρείες μη κερδοσκοπικού χαρακτήρα, Μ.Κ.Ο., αναγνωρισμένοι με ειδική νομοθετική ρύθμιση φορείς, παραρτήματα διεθνών Μ.Κ.Ο., που παρέχουν υπηρεσίες κοινωνικής φροντίδας ...  </a:t>
            </a:r>
          </a:p>
          <a:p>
            <a:pPr marL="0" indent="0">
              <a:spcBef>
                <a:spcPts val="0"/>
              </a:spcBef>
              <a:buNone/>
            </a:pPr>
            <a:r>
              <a:rPr lang="el-GR" sz="3200" dirty="0" smtClean="0">
                <a:latin typeface="Arial" panose="020B0604020202020204" pitchFamily="34" charset="0"/>
                <a:cs typeface="Arial" panose="020B0604020202020204" pitchFamily="34" charset="0"/>
              </a:rPr>
              <a:t>ΝΠΙΔ μη κερδοσκοπικού χαρακτήρα και ΜΚΟ διαφορετικά</a:t>
            </a:r>
          </a:p>
          <a:p>
            <a:pPr marL="0" indent="0">
              <a:spcBef>
                <a:spcPts val="0"/>
              </a:spcBef>
              <a:buNone/>
            </a:pPr>
            <a:r>
              <a:rPr lang="el-GR" sz="3200" dirty="0" smtClean="0">
                <a:latin typeface="Arial" panose="020B0604020202020204" pitchFamily="34" charset="0"/>
                <a:cs typeface="Arial" panose="020B0604020202020204" pitchFamily="34" charset="0"/>
              </a:rPr>
              <a:t>ΝΠΙΔ = ευρύτερη κατηγορία από ΜΚΟ.  </a:t>
            </a:r>
          </a:p>
          <a:p>
            <a:pPr marL="0" indent="0">
              <a:spcBef>
                <a:spcPts val="0"/>
              </a:spcBef>
              <a:buNone/>
            </a:pPr>
            <a:r>
              <a:rPr lang="el-GR" sz="3200" dirty="0" smtClean="0">
                <a:latin typeface="Arial" panose="020B0604020202020204" pitchFamily="34" charset="0"/>
                <a:cs typeface="Arial" panose="020B0604020202020204" pitchFamily="34" charset="0"/>
              </a:rPr>
              <a:t>Άρα οι ΜΚΟ πρέπει να παρουσιάζουν και άλλα (ΠΟΙΑ;;;) ποιοτικά χαρακτηριστικά πέραν του ιδιωτικού και μη κερδοσκοπικού στοιχείου. </a:t>
            </a:r>
          </a:p>
          <a:p>
            <a:pPr marL="0" indent="0">
              <a:buNone/>
            </a:pPr>
            <a:endParaRPr lang="el-GR" sz="3600" dirty="0"/>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20</a:t>
            </a:fld>
            <a:endParaRPr lang="el-GR" dirty="0"/>
          </a:p>
        </p:txBody>
      </p:sp>
    </p:spTree>
    <p:extLst>
      <p:ext uri="{BB962C8B-B14F-4D97-AF65-F5344CB8AC3E}">
        <p14:creationId xmlns:p14="http://schemas.microsoft.com/office/powerpoint/2010/main" val="35775246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725212"/>
          </a:xfrm>
        </p:spPr>
        <p:txBody>
          <a:bodyPr>
            <a:noAutofit/>
          </a:bodyPr>
          <a:lstStyle/>
          <a:p>
            <a:pPr algn="ctr"/>
            <a:r>
              <a:rPr lang="el-GR" sz="3600" b="1" dirty="0" smtClean="0">
                <a:latin typeface="Arial" panose="020B0604020202020204" pitchFamily="34" charset="0"/>
                <a:cs typeface="Arial" panose="020B0604020202020204" pitchFamily="34" charset="0"/>
              </a:rPr>
              <a:t>ΕΝΝΟΙΑ ΚΑΛΟ</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1308538"/>
            <a:ext cx="11477298" cy="4934606"/>
          </a:xfrm>
        </p:spPr>
        <p:txBody>
          <a:bodyPr>
            <a:noAutofit/>
          </a:bodyPr>
          <a:lstStyle/>
          <a:p>
            <a:pPr marL="0" indent="0" algn="ctr">
              <a:buNone/>
            </a:pPr>
            <a:r>
              <a:rPr lang="el-GR" sz="3600" dirty="0" smtClean="0">
                <a:latin typeface="Arial" panose="020B0604020202020204" pitchFamily="34" charset="0"/>
                <a:cs typeface="Arial" panose="020B0604020202020204" pitchFamily="34" charset="0"/>
              </a:rPr>
              <a:t>Άρθρο 2, ν. 4430/2016, </a:t>
            </a:r>
          </a:p>
          <a:p>
            <a:pPr marL="0" indent="0">
              <a:buNone/>
            </a:pPr>
            <a:r>
              <a:rPr lang="el-GR" sz="3600" dirty="0" smtClean="0">
                <a:latin typeface="Arial" panose="020B0604020202020204" pitchFamily="34" charset="0"/>
                <a:cs typeface="Arial" panose="020B0604020202020204" pitchFamily="34" charset="0"/>
              </a:rPr>
              <a:t>Κοινωνική και Αλληλέγγυα Οικονομία είναι το σύνολο των οικονομικών δραστηριοτήτων που στηρίζονται σε μία εναλλακτική μορφή οργάνωσης των σχέσεων παραγωγής, διανομής, κατανάλωσης και επανεπένδυσης, βασισμένη στις αρχές της δημοκρατίας, της ισότητας, της αλληλεγγύης, της συνεργασίας, καθώς και του σεβασμού στον άνθρωπο και το περιβάλλον.</a:t>
            </a:r>
          </a:p>
          <a:p>
            <a:pPr marL="0" indent="0">
              <a:buNone/>
            </a:pPr>
            <a:endParaRPr lang="el-GR" sz="3600" dirty="0"/>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21</a:t>
            </a:fld>
            <a:endParaRPr lang="el-GR" dirty="0"/>
          </a:p>
        </p:txBody>
      </p:sp>
    </p:spTree>
    <p:extLst>
      <p:ext uri="{BB962C8B-B14F-4D97-AF65-F5344CB8AC3E}">
        <p14:creationId xmlns:p14="http://schemas.microsoft.com/office/powerpoint/2010/main" val="140566191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725212"/>
          </a:xfrm>
        </p:spPr>
        <p:txBody>
          <a:bodyPr>
            <a:noAutofit/>
          </a:bodyPr>
          <a:lstStyle/>
          <a:p>
            <a:pPr algn="ctr"/>
            <a:r>
              <a:rPr lang="el-GR" sz="3600" b="1" dirty="0" smtClean="0">
                <a:latin typeface="Arial" panose="020B0604020202020204" pitchFamily="34" charset="0"/>
                <a:cs typeface="Arial" panose="020B0604020202020204" pitchFamily="34" charset="0"/>
              </a:rPr>
              <a:t>ΕΝΝΟΙΑ ΦΟΡΕΩΝ ΚΑΛΟ</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1198179"/>
            <a:ext cx="11477298" cy="5044965"/>
          </a:xfrm>
        </p:spPr>
        <p:txBody>
          <a:bodyPr>
            <a:noAutofit/>
          </a:bodyPr>
          <a:lstStyle/>
          <a:p>
            <a:pPr marL="0" indent="0" algn="ctr">
              <a:buNone/>
            </a:pPr>
            <a:r>
              <a:rPr lang="el-GR" sz="4000" dirty="0" smtClean="0">
                <a:latin typeface="Arial" panose="020B0604020202020204" pitchFamily="34" charset="0"/>
                <a:cs typeface="Arial" panose="020B0604020202020204" pitchFamily="34" charset="0"/>
              </a:rPr>
              <a:t>Άρθρο 3, ν. 4430/2016 </a:t>
            </a:r>
          </a:p>
          <a:p>
            <a:pPr marL="0" indent="0">
              <a:buNone/>
            </a:pPr>
            <a:r>
              <a:rPr lang="el-GR" sz="4000" dirty="0" smtClean="0">
                <a:latin typeface="Arial" panose="020B0604020202020204" pitchFamily="34" charset="0"/>
                <a:cs typeface="Arial" panose="020B0604020202020204" pitchFamily="34" charset="0"/>
              </a:rPr>
              <a:t>Φορείς Κοινωνικής και Αλληλέγγυας Οικονομίας είναι οι οντότητες που ρυθμίζονται από συγκεκριμένες διατάξεις, δηλαδή οι Κοινωνικές Συνεταιριστικές Επιχειρήσεις (άρθρο 14), οι Συνεταιρισμοί Εργαζομένων (άρθρο 24) και οι Κοινωνικοί Συνεταιρισμοί Περιορισμένης Ευθύνης - </a:t>
            </a:r>
            <a:r>
              <a:rPr lang="el-GR" sz="4000" dirty="0" err="1" smtClean="0">
                <a:latin typeface="Arial" panose="020B0604020202020204" pitchFamily="34" charset="0"/>
                <a:cs typeface="Arial" panose="020B0604020202020204" pitchFamily="34" charset="0"/>
              </a:rPr>
              <a:t>Κοι.Σ.Π.Ε</a:t>
            </a:r>
            <a:r>
              <a:rPr lang="el-GR" sz="4000" dirty="0" smtClean="0">
                <a:latin typeface="Arial" panose="020B0604020202020204" pitchFamily="34" charset="0"/>
                <a:cs typeface="Arial" panose="020B0604020202020204" pitchFamily="34" charset="0"/>
              </a:rPr>
              <a:t> (άρθρο 12, Ν. 2716/1999). </a:t>
            </a: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22</a:t>
            </a:fld>
            <a:endParaRPr lang="el-GR" dirty="0"/>
          </a:p>
        </p:txBody>
      </p:sp>
    </p:spTree>
    <p:extLst>
      <p:ext uri="{BB962C8B-B14F-4D97-AF65-F5344CB8AC3E}">
        <p14:creationId xmlns:p14="http://schemas.microsoft.com/office/powerpoint/2010/main" val="933136109"/>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961695"/>
          </a:xfrm>
        </p:spPr>
        <p:txBody>
          <a:bodyPr>
            <a:noAutofit/>
          </a:bodyPr>
          <a:lstStyle/>
          <a:p>
            <a:pPr algn="ctr"/>
            <a:r>
              <a:rPr lang="el-GR" sz="3600" b="1" dirty="0" smtClean="0">
                <a:latin typeface="Arial" panose="020B0604020202020204" pitchFamily="34" charset="0"/>
                <a:cs typeface="Arial" panose="020B0604020202020204" pitchFamily="34" charset="0"/>
              </a:rPr>
              <a:t>ΕΝΝΟΙΑ ΦΟΡΕΩΝ ΚΑΛΟ</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1450428"/>
            <a:ext cx="11477298" cy="4792716"/>
          </a:xfrm>
        </p:spPr>
        <p:txBody>
          <a:bodyPr>
            <a:noAutofit/>
          </a:bodyPr>
          <a:lstStyle/>
          <a:p>
            <a:pPr marL="0" indent="0" algn="ctr">
              <a:buNone/>
            </a:pPr>
            <a:r>
              <a:rPr lang="el-GR" sz="2400" dirty="0" smtClean="0">
                <a:latin typeface="Arial" panose="020B0604020202020204" pitchFamily="34" charset="0"/>
                <a:cs typeface="Arial" panose="020B0604020202020204" pitchFamily="34" charset="0"/>
              </a:rPr>
              <a:t>Άρθρο 3, ν. 4430/2016 </a:t>
            </a:r>
          </a:p>
          <a:p>
            <a:pPr marL="0" indent="0">
              <a:buNone/>
            </a:pPr>
            <a:r>
              <a:rPr lang="el-GR" sz="2400" dirty="0" smtClean="0">
                <a:latin typeface="Arial" panose="020B0604020202020204" pitchFamily="34" charset="0"/>
                <a:cs typeface="Arial" panose="020B0604020202020204" pitchFamily="34" charset="0"/>
              </a:rPr>
              <a:t>Οποιοδήποτε άλλο μη μονοπρόσωπο νομικό πρόσωπο, εφόσον έχει αποκτήσει νομική προσωπικότητα, όπως ιδίως αγροτικοί συνεταιρισμοί του Ν. 4384/2016 (Α 78), αστικοί συνεταιρισμοί του Ν. 1667/1986, Αστικές Εταιρίες των άρθρων 741 </a:t>
            </a:r>
            <a:r>
              <a:rPr lang="el-GR" sz="2400" dirty="0" err="1" smtClean="0">
                <a:latin typeface="Arial" panose="020B0604020202020204" pitchFamily="34" charset="0"/>
                <a:cs typeface="Arial" panose="020B0604020202020204" pitchFamily="34" charset="0"/>
              </a:rPr>
              <a:t>επ</a:t>
            </a:r>
            <a:r>
              <a:rPr lang="el-GR" sz="2400" dirty="0" smtClean="0">
                <a:latin typeface="Arial" panose="020B0604020202020204" pitchFamily="34" charset="0"/>
                <a:cs typeface="Arial" panose="020B0604020202020204" pitchFamily="34" charset="0"/>
              </a:rPr>
              <a:t>. του Α.Κ., εφόσον </a:t>
            </a:r>
            <a:r>
              <a:rPr lang="el-GR" sz="2400" b="1" dirty="0" smtClean="0">
                <a:latin typeface="Arial" panose="020B0604020202020204" pitchFamily="34" charset="0"/>
                <a:cs typeface="Arial" panose="020B0604020202020204" pitchFamily="34" charset="0"/>
              </a:rPr>
              <a:t>σωρευτικά</a:t>
            </a:r>
            <a:r>
              <a:rPr lang="el-GR" sz="2400" dirty="0" smtClean="0">
                <a:latin typeface="Arial" panose="020B0604020202020204" pitchFamily="34" charset="0"/>
                <a:cs typeface="Arial" panose="020B0604020202020204" pitchFamily="34" charset="0"/>
              </a:rPr>
              <a:t> συντρέχουν οι εξής προϋποθέσεις:</a:t>
            </a:r>
          </a:p>
          <a:p>
            <a:pPr marL="0" indent="0">
              <a:buNone/>
            </a:pPr>
            <a:r>
              <a:rPr lang="el-GR" sz="2400" dirty="0" smtClean="0">
                <a:latin typeface="Arial" panose="020B0604020202020204" pitchFamily="34" charset="0"/>
                <a:cs typeface="Arial" panose="020B0604020202020204" pitchFamily="34" charset="0"/>
              </a:rPr>
              <a:t>α) Αναπτύσσει δραστηριότητες συλλογικής και κοινωνικής ωφέλειας.</a:t>
            </a:r>
          </a:p>
          <a:p>
            <a:pPr marL="0" indent="0">
              <a:buNone/>
            </a:pPr>
            <a:r>
              <a:rPr lang="el-GR" sz="2400" dirty="0" smtClean="0">
                <a:latin typeface="Arial" panose="020B0604020202020204" pitchFamily="34" charset="0"/>
                <a:cs typeface="Arial" panose="020B0604020202020204" pitchFamily="34" charset="0"/>
              </a:rPr>
              <a:t>β) Μεριμνά για την πληροφόρηση και τη συμμετοχή των μελών του και εφαρμόζει δημοκρατικό σύστημα λήψης αποφάσεων, σύμφωνα με την αρχή ένα μέλος μία ψήφος, ανεξάρτητα από τη συνεισφορά κάθε μέλους.</a:t>
            </a:r>
          </a:p>
          <a:p>
            <a:pPr marL="0" indent="0">
              <a:buNone/>
            </a:pPr>
            <a:r>
              <a:rPr lang="el-GR" sz="2400" dirty="0" smtClean="0">
                <a:latin typeface="Arial" panose="020B0604020202020204" pitchFamily="34" charset="0"/>
                <a:cs typeface="Arial" panose="020B0604020202020204" pitchFamily="34" charset="0"/>
              </a:rPr>
              <a:t>γ) Το καταστατικό του προβλέπει περιορισμούς στη διανομή του </a:t>
            </a:r>
            <a:r>
              <a:rPr lang="el-GR" sz="2400" b="1" dirty="0" smtClean="0">
                <a:latin typeface="Arial" panose="020B0604020202020204" pitchFamily="34" charset="0"/>
                <a:cs typeface="Arial" panose="020B0604020202020204" pitchFamily="34" charset="0"/>
              </a:rPr>
              <a:t>κέρδους</a:t>
            </a:r>
            <a:r>
              <a:rPr lang="el-GR" sz="2400" dirty="0" smtClean="0">
                <a:latin typeface="Arial" panose="020B0604020202020204" pitchFamily="34" charset="0"/>
                <a:cs typeface="Arial" panose="020B0604020202020204" pitchFamily="34" charset="0"/>
              </a:rPr>
              <a:t> ως εξής:</a:t>
            </a:r>
          </a:p>
          <a:p>
            <a:pPr marL="0" indent="0">
              <a:buNone/>
            </a:pPr>
            <a:r>
              <a:rPr lang="el-GR" sz="2400" dirty="0" smtClean="0">
                <a:latin typeface="Arial" panose="020B0604020202020204" pitchFamily="34" charset="0"/>
                <a:cs typeface="Arial" panose="020B0604020202020204" pitchFamily="34" charset="0"/>
              </a:rPr>
              <a:t>i. ποσοστό τουλάχιστον 5% διατίθεται για το σχηματισμό αποθεματικού,</a:t>
            </a: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23</a:t>
            </a:fld>
            <a:endParaRPr lang="el-GR" dirty="0"/>
          </a:p>
        </p:txBody>
      </p:sp>
    </p:spTree>
    <p:extLst>
      <p:ext uri="{BB962C8B-B14F-4D97-AF65-F5344CB8AC3E}">
        <p14:creationId xmlns:p14="http://schemas.microsoft.com/office/powerpoint/2010/main" val="39276063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709447"/>
          </a:xfrm>
        </p:spPr>
        <p:txBody>
          <a:bodyPr>
            <a:noAutofit/>
          </a:bodyPr>
          <a:lstStyle/>
          <a:p>
            <a:pPr algn="ctr"/>
            <a:r>
              <a:rPr lang="el-GR" sz="3600" b="1" dirty="0" smtClean="0">
                <a:latin typeface="Arial" panose="020B0604020202020204" pitchFamily="34" charset="0"/>
                <a:cs typeface="Arial" panose="020B0604020202020204" pitchFamily="34" charset="0"/>
              </a:rPr>
              <a:t>ΕΝΝΟΙΑ ΦΟΡΕΩΝ ΚΑΛΟ</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52248" y="1072055"/>
            <a:ext cx="11666484" cy="5171089"/>
          </a:xfrm>
        </p:spPr>
        <p:txBody>
          <a:bodyPr>
            <a:noAutofit/>
          </a:bodyPr>
          <a:lstStyle/>
          <a:p>
            <a:pPr marL="0" indent="0" algn="ctr">
              <a:buNone/>
            </a:pPr>
            <a:r>
              <a:rPr lang="el-GR" sz="2100" dirty="0" smtClean="0">
                <a:latin typeface="Arial" panose="020B0604020202020204" pitchFamily="34" charset="0"/>
                <a:cs typeface="Arial" panose="020B0604020202020204" pitchFamily="34" charset="0"/>
              </a:rPr>
              <a:t>Άρθρο 3, ν. 4430/2016 </a:t>
            </a:r>
          </a:p>
          <a:p>
            <a:pPr marL="0" indent="0">
              <a:buNone/>
            </a:pPr>
            <a:r>
              <a:rPr lang="el-GR" sz="2100" dirty="0" err="1" smtClean="0">
                <a:latin typeface="Arial" panose="020B0604020202020204" pitchFamily="34" charset="0"/>
                <a:cs typeface="Arial" panose="020B0604020202020204" pitchFamily="34" charset="0"/>
              </a:rPr>
              <a:t>ii</a:t>
            </a:r>
            <a:r>
              <a:rPr lang="el-GR" sz="2100" dirty="0" smtClean="0">
                <a:latin typeface="Arial" panose="020B0604020202020204" pitchFamily="34" charset="0"/>
                <a:cs typeface="Arial" panose="020B0604020202020204" pitchFamily="34" charset="0"/>
              </a:rPr>
              <a:t>. ποσοστό έως 35% αποδίδεται στους εργαζόμενους του Φορέα, εκτός κι αν τα 2/3 των μελών της Γενικής Συνέλευσης αποφασίσουν αιτιολογημένα τη διάθεση του ποσοστού αυτού σε δραστηριότητες του στοιχείου </a:t>
            </a:r>
            <a:r>
              <a:rPr lang="el-GR" sz="2100" dirty="0" err="1" smtClean="0">
                <a:latin typeface="Arial" panose="020B0604020202020204" pitchFamily="34" charset="0"/>
                <a:cs typeface="Arial" panose="020B0604020202020204" pitchFamily="34" charset="0"/>
              </a:rPr>
              <a:t>iii</a:t>
            </a:r>
            <a:r>
              <a:rPr lang="el-GR" sz="2100" dirty="0" smtClean="0">
                <a:latin typeface="Arial" panose="020B0604020202020204" pitchFamily="34" charset="0"/>
                <a:cs typeface="Arial" panose="020B0604020202020204" pitchFamily="34" charset="0"/>
              </a:rPr>
              <a:t>,</a:t>
            </a:r>
          </a:p>
          <a:p>
            <a:pPr marL="0" indent="0">
              <a:buNone/>
            </a:pPr>
            <a:r>
              <a:rPr lang="el-GR" sz="2100" dirty="0" err="1" smtClean="0">
                <a:latin typeface="Arial" panose="020B0604020202020204" pitchFamily="34" charset="0"/>
                <a:cs typeface="Arial" panose="020B0604020202020204" pitchFamily="34" charset="0"/>
              </a:rPr>
              <a:t>iii</a:t>
            </a:r>
            <a:r>
              <a:rPr lang="el-GR" sz="2100" dirty="0" smtClean="0">
                <a:latin typeface="Arial" panose="020B0604020202020204" pitchFamily="34" charset="0"/>
                <a:cs typeface="Arial" panose="020B0604020202020204" pitchFamily="34" charset="0"/>
              </a:rPr>
              <a:t>. το υπόλοιπο διατίθεται για τη δημιουργία νέων θέσεων εργασίας και τη διεύρυνση της παραγωγικής του δραστηριότητας.</a:t>
            </a:r>
          </a:p>
          <a:p>
            <a:pPr marL="0" indent="0">
              <a:buNone/>
            </a:pPr>
            <a:r>
              <a:rPr lang="el-GR" sz="2100" dirty="0" smtClean="0">
                <a:latin typeface="Arial" panose="020B0604020202020204" pitchFamily="34" charset="0"/>
                <a:cs typeface="Arial" panose="020B0604020202020204" pitchFamily="34" charset="0"/>
              </a:rPr>
              <a:t>δ) Εφαρμόζει σύστημα σύγκλισης στην αμοιβή της εργασίας, κατά το οποίο ο ανώτατος καθαρός μισθός δεν μπορεί να υπερβαίνει περισσότερο από τρεις φορές τον κατώτατο, εκτός και αν τα 2/3 των μελών της Γενικής Συνέλευσης αποφασίσουν διαφορετικά. Η υποχρέωση του προηγούμενου εδαφίου ισχύει και σε οποιαδήποτε μορφή σύμπραξης δύο ή περισσότερων Φορέων ΚΑΛΟ.</a:t>
            </a:r>
          </a:p>
          <a:p>
            <a:pPr marL="0" indent="0">
              <a:buNone/>
            </a:pPr>
            <a:r>
              <a:rPr lang="el-GR" sz="2100" dirty="0" smtClean="0">
                <a:latin typeface="Arial" panose="020B0604020202020204" pitchFamily="34" charset="0"/>
                <a:cs typeface="Arial" panose="020B0604020202020204" pitchFamily="34" charset="0"/>
              </a:rPr>
              <a:t>ε) Αποβλέπει στην ενδυνάμωση των οικονομικών δραστηριοτήτων του και τη μεγιστοποίηση της παραγόμενης κοινωνικής ωφέλειας μέσω της οριζόντιας και ισότιμης δικτύωσης με άλλους φορείς ΚΑΛΟ.</a:t>
            </a:r>
          </a:p>
          <a:p>
            <a:pPr marL="0" indent="0">
              <a:buNone/>
            </a:pPr>
            <a:r>
              <a:rPr lang="el-GR" sz="2100" dirty="0" err="1" smtClean="0">
                <a:latin typeface="Arial" panose="020B0604020202020204" pitchFamily="34" charset="0"/>
                <a:cs typeface="Arial" panose="020B0604020202020204" pitchFamily="34" charset="0"/>
              </a:rPr>
              <a:t>στ</a:t>
            </a:r>
            <a:r>
              <a:rPr lang="el-GR" sz="2100" dirty="0" smtClean="0">
                <a:latin typeface="Arial" panose="020B0604020202020204" pitchFamily="34" charset="0"/>
                <a:cs typeface="Arial" panose="020B0604020202020204" pitchFamily="34" charset="0"/>
              </a:rPr>
              <a:t>) Δεν έχει ιδρυθεί και δεν διοικείται άμεσα ή έμμεσα από Ν.Π.Δ.Δ. ή Ο.Τ.Α. α ή β βαθμού ή από άλλο νομικό πρόσωπο του ευρύτερου δημόσιου τομέα.</a:t>
            </a:r>
            <a:endParaRPr lang="el-GR" sz="21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24</a:t>
            </a:fld>
            <a:endParaRPr lang="el-GR" dirty="0"/>
          </a:p>
        </p:txBody>
      </p:sp>
    </p:spTree>
    <p:extLst>
      <p:ext uri="{BB962C8B-B14F-4D97-AF65-F5344CB8AC3E}">
        <p14:creationId xmlns:p14="http://schemas.microsoft.com/office/powerpoint/2010/main" val="8972622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646385"/>
          </a:xfrm>
        </p:spPr>
        <p:txBody>
          <a:bodyPr>
            <a:noAutofit/>
          </a:bodyPr>
          <a:lstStyle/>
          <a:p>
            <a:pPr algn="ctr"/>
            <a:r>
              <a:rPr lang="el-GR" sz="3200" b="1" dirty="0" smtClean="0">
                <a:latin typeface="Arial" panose="020B0604020202020204" pitchFamily="34" charset="0"/>
                <a:cs typeface="Arial" panose="020B0604020202020204" pitchFamily="34" charset="0"/>
              </a:rPr>
              <a:t>ΚΟΙΝΩΝΙΚΟΣ ΑΝΤΙΚΤΥΠΟΣ ΕΡΓΑΛΕΙΟ ΜΕΤΡΗΣΗΣ</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252248" y="1072055"/>
            <a:ext cx="11666484" cy="5284295"/>
          </a:xfrm>
        </p:spPr>
        <p:txBody>
          <a:bodyPr>
            <a:noAutofit/>
          </a:bodyPr>
          <a:lstStyle/>
          <a:p>
            <a:pPr marL="0" indent="0" algn="ctr">
              <a:buNone/>
            </a:pPr>
            <a:r>
              <a:rPr lang="el-GR" sz="3600" dirty="0" smtClean="0"/>
              <a:t>Άρθρο 2§9,10, ν. 4430/2016. </a:t>
            </a:r>
          </a:p>
          <a:p>
            <a:pPr marL="0" indent="0">
              <a:buNone/>
            </a:pPr>
            <a:r>
              <a:rPr lang="el-GR" sz="3600" b="1" dirty="0" smtClean="0"/>
              <a:t>Κοινωνικός αντίκτυπος</a:t>
            </a:r>
            <a:r>
              <a:rPr lang="el-GR" sz="3600" dirty="0" smtClean="0"/>
              <a:t>: Η παραγόμενη συλλογική και κοινωνική ωφέλεια που κομίζει η δραστηριότητα ενός φορέα ΚΑΛΟ, σε οικονομικό, περιβαλλοντικό και κοινωνικό επίπεδο στις τοπικές κοινωνίες.  </a:t>
            </a:r>
          </a:p>
          <a:p>
            <a:pPr marL="0" indent="0">
              <a:buNone/>
            </a:pPr>
            <a:r>
              <a:rPr lang="el-GR" sz="3600" b="1" dirty="0" smtClean="0"/>
              <a:t>Εργαλείο Μέτρησης Κοινωνικού Αντικτύπου</a:t>
            </a:r>
            <a:r>
              <a:rPr lang="el-GR" sz="3600" dirty="0" smtClean="0"/>
              <a:t>: Το μοντέλο παρακολούθησης του κοινωνικού αντικτύπου, που ο κάθε φορέας δύναται να συμπληρώνει με σκοπό τη βελτίωση των διαδικασιών λειτουργίας του και την ενδυνάμωση των δραστηριοτήτων του (Υπουργική Απόφαση).</a:t>
            </a:r>
            <a:endParaRPr lang="el-GR" sz="3600" dirty="0"/>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25</a:t>
            </a:fld>
            <a:endParaRPr lang="el-GR" dirty="0"/>
          </a:p>
        </p:txBody>
      </p:sp>
    </p:spTree>
    <p:extLst>
      <p:ext uri="{BB962C8B-B14F-4D97-AF65-F5344CB8AC3E}">
        <p14:creationId xmlns:p14="http://schemas.microsoft.com/office/powerpoint/2010/main" val="183768840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725212"/>
          </a:xfrm>
        </p:spPr>
        <p:txBody>
          <a:bodyPr>
            <a:noAutofit/>
          </a:bodyPr>
          <a:lstStyle/>
          <a:p>
            <a:pPr algn="ctr"/>
            <a:r>
              <a:rPr lang="el-GR" sz="3600" b="1" dirty="0" smtClean="0">
                <a:latin typeface="Arial" panose="020B0604020202020204" pitchFamily="34" charset="0"/>
                <a:cs typeface="Arial" panose="020B0604020202020204" pitchFamily="34" charset="0"/>
              </a:rPr>
              <a:t>ΝΟΜΙΚΕΣ ΜΟΡΦΕΣ ΜΚΟ</a:t>
            </a:r>
            <a:endParaRPr lang="el-GR" sz="36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1024759"/>
            <a:ext cx="11477298" cy="5218385"/>
          </a:xfrm>
        </p:spPr>
        <p:txBody>
          <a:bodyPr>
            <a:noAutofit/>
          </a:bodyPr>
          <a:lstStyle/>
          <a:p>
            <a:pPr marL="0" indent="0">
              <a:buNone/>
            </a:pPr>
            <a:r>
              <a:rPr lang="el-GR" sz="3600" dirty="0" smtClean="0">
                <a:latin typeface="Arial" panose="020B0604020202020204" pitchFamily="34" charset="0"/>
                <a:cs typeface="Arial" panose="020B0604020202020204" pitchFamily="34" charset="0"/>
              </a:rPr>
              <a:t>Στο ελληνικό δίκαιο, μια ΜΚΟ μπορεί να οργανωθεί κατά τέσσερις τρόπους. </a:t>
            </a:r>
          </a:p>
          <a:p>
            <a:pPr marL="514350" indent="-514350">
              <a:buFont typeface="+mj-lt"/>
              <a:buAutoNum type="arabicPeriod"/>
            </a:pPr>
            <a:r>
              <a:rPr lang="el-GR" sz="3600" dirty="0" smtClean="0">
                <a:latin typeface="Arial" panose="020B0604020202020204" pitchFamily="34" charset="0"/>
                <a:cs typeface="Arial" panose="020B0604020202020204" pitchFamily="34" charset="0"/>
              </a:rPr>
              <a:t>Σωματείο</a:t>
            </a:r>
          </a:p>
          <a:p>
            <a:pPr marL="514350" indent="-514350">
              <a:buFont typeface="+mj-lt"/>
              <a:buAutoNum type="arabicPeriod"/>
            </a:pPr>
            <a:r>
              <a:rPr lang="el-GR" sz="3600" dirty="0" smtClean="0">
                <a:latin typeface="Arial" panose="020B0604020202020204" pitchFamily="34" charset="0"/>
                <a:cs typeface="Arial" panose="020B0604020202020204" pitchFamily="34" charset="0"/>
              </a:rPr>
              <a:t>Ίδρυμα</a:t>
            </a:r>
          </a:p>
          <a:p>
            <a:pPr marL="514350" indent="-514350">
              <a:buFont typeface="+mj-lt"/>
              <a:buAutoNum type="arabicPeriod"/>
            </a:pPr>
            <a:r>
              <a:rPr lang="el-GR" sz="3600" dirty="0" smtClean="0">
                <a:latin typeface="Arial" panose="020B0604020202020204" pitchFamily="34" charset="0"/>
                <a:cs typeface="Arial" panose="020B0604020202020204" pitchFamily="34" charset="0"/>
              </a:rPr>
              <a:t>Ερανική Επιτροπή</a:t>
            </a:r>
          </a:p>
          <a:p>
            <a:pPr marL="514350" indent="-514350">
              <a:buFont typeface="+mj-lt"/>
              <a:buAutoNum type="arabicPeriod"/>
            </a:pPr>
            <a:r>
              <a:rPr lang="el-GR" sz="3600" dirty="0" smtClean="0">
                <a:latin typeface="Arial" panose="020B0604020202020204" pitchFamily="34" charset="0"/>
                <a:cs typeface="Arial" panose="020B0604020202020204" pitchFamily="34" charset="0"/>
              </a:rPr>
              <a:t>Αστική Εταιρεία</a:t>
            </a:r>
          </a:p>
          <a:p>
            <a:pPr marL="0" indent="0">
              <a:buNone/>
            </a:pPr>
            <a:r>
              <a:rPr lang="el-GR" sz="3600" dirty="0" smtClean="0">
                <a:latin typeface="Arial" panose="020B0604020202020204" pitchFamily="34" charset="0"/>
                <a:cs typeface="Arial" panose="020B0604020202020204" pitchFamily="34" charset="0"/>
              </a:rPr>
              <a:t>Ενώσεις προσώπων, χωρίς δική τους προσωπικότητα (άρθρο 107 ΑΚ). </a:t>
            </a:r>
            <a:r>
              <a:rPr lang="el-GR" sz="3600" dirty="0" err="1" smtClean="0">
                <a:latin typeface="Arial" panose="020B0604020202020204" pitchFamily="34" charset="0"/>
                <a:cs typeface="Arial" panose="020B0604020202020204" pitchFamily="34" charset="0"/>
              </a:rPr>
              <a:t>Προστάδιο</a:t>
            </a:r>
            <a:r>
              <a:rPr lang="el-GR" sz="3600" dirty="0" smtClean="0">
                <a:latin typeface="Arial" panose="020B0604020202020204" pitchFamily="34" charset="0"/>
                <a:cs typeface="Arial" panose="020B0604020202020204" pitchFamily="34" charset="0"/>
              </a:rPr>
              <a:t> στην ίδρυση σωματείου, δεν έχουν μόνιμο χαρακτήρα.</a:t>
            </a: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26</a:t>
            </a:fld>
            <a:endParaRPr lang="el-GR" dirty="0"/>
          </a:p>
        </p:txBody>
      </p:sp>
    </p:spTree>
    <p:extLst>
      <p:ext uri="{BB962C8B-B14F-4D97-AF65-F5344CB8AC3E}">
        <p14:creationId xmlns:p14="http://schemas.microsoft.com/office/powerpoint/2010/main" val="35179620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977460"/>
          </a:xfrm>
        </p:spPr>
        <p:txBody>
          <a:bodyPr>
            <a:noAutofit/>
          </a:bodyPr>
          <a:lstStyle/>
          <a:p>
            <a:pPr algn="ctr"/>
            <a:r>
              <a:rPr lang="el-GR" sz="3200" b="1" dirty="0" smtClean="0">
                <a:latin typeface="Arial" panose="020B0604020202020204" pitchFamily="34" charset="0"/>
                <a:cs typeface="Arial" panose="020B0604020202020204" pitchFamily="34" charset="0"/>
              </a:rPr>
              <a:t>ΚΟΙΝΑ ΧΑΡΑΚΤΗΡΙΣΤΙΚΑ ΝΟΜΙΚΩΝ ΠΡΟΣΩΠΩΝ</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1355834"/>
            <a:ext cx="11477298" cy="5000516"/>
          </a:xfrm>
        </p:spPr>
        <p:txBody>
          <a:bodyPr>
            <a:noAutofit/>
          </a:bodyPr>
          <a:lstStyle/>
          <a:p>
            <a:pPr marL="0" indent="0" algn="ctr">
              <a:buNone/>
            </a:pPr>
            <a:r>
              <a:rPr lang="el-GR" sz="3200" dirty="0" smtClean="0">
                <a:latin typeface="Arial" panose="020B0604020202020204" pitchFamily="34" charset="0"/>
                <a:cs typeface="Arial" panose="020B0604020202020204" pitchFamily="34" charset="0"/>
              </a:rPr>
              <a:t>Περιγράφονται στον Αστικό μας Κώδικα. </a:t>
            </a:r>
          </a:p>
          <a:p>
            <a:r>
              <a:rPr lang="el-GR" sz="3200" dirty="0" smtClean="0">
                <a:latin typeface="Arial" panose="020B0604020202020204" pitchFamily="34" charset="0"/>
                <a:cs typeface="Arial" panose="020B0604020202020204" pitchFamily="34" charset="0"/>
              </a:rPr>
              <a:t>Νομική προσωπικότητα.</a:t>
            </a:r>
          </a:p>
          <a:p>
            <a:r>
              <a:rPr lang="el-GR" sz="3200" dirty="0" smtClean="0">
                <a:latin typeface="Arial" panose="020B0604020202020204" pitchFamily="34" charset="0"/>
                <a:cs typeface="Arial" panose="020B0604020202020204" pitchFamily="34" charset="0"/>
              </a:rPr>
              <a:t>«Καταστατικό» (το πολυτιμότερο εργαλείο του νομικού προσώπου). </a:t>
            </a:r>
          </a:p>
          <a:p>
            <a:r>
              <a:rPr lang="el-GR" sz="3200" dirty="0" smtClean="0">
                <a:latin typeface="Arial" panose="020B0604020202020204" pitchFamily="34" charset="0"/>
                <a:cs typeface="Arial" panose="020B0604020202020204" pitchFamily="34" charset="0"/>
              </a:rPr>
              <a:t>Έδρα </a:t>
            </a:r>
          </a:p>
          <a:p>
            <a:r>
              <a:rPr lang="el-GR" sz="3200" dirty="0" smtClean="0">
                <a:latin typeface="Arial" panose="020B0604020202020204" pitchFamily="34" charset="0"/>
                <a:cs typeface="Arial" panose="020B0604020202020204" pitchFamily="34" charset="0"/>
              </a:rPr>
              <a:t>Διοίκηση (όργανα, μονομελή ή πολυμελή). </a:t>
            </a:r>
          </a:p>
          <a:p>
            <a:r>
              <a:rPr lang="el-GR" sz="3200" dirty="0" smtClean="0">
                <a:latin typeface="Arial" panose="020B0604020202020204" pitchFamily="34" charset="0"/>
                <a:cs typeface="Arial" panose="020B0604020202020204" pitchFamily="34" charset="0"/>
              </a:rPr>
              <a:t>Εκπροσώπηση, δέσμευση, ευθύνη.</a:t>
            </a:r>
          </a:p>
          <a:p>
            <a:r>
              <a:rPr lang="el-GR" sz="3200" dirty="0" smtClean="0">
                <a:latin typeface="Arial" panose="020B0604020202020204" pitchFamily="34" charset="0"/>
                <a:cs typeface="Arial" panose="020B0604020202020204" pitchFamily="34" charset="0"/>
              </a:rPr>
              <a:t>Λύση - Εκκαθάριση.</a:t>
            </a:r>
          </a:p>
          <a:p>
            <a:r>
              <a:rPr lang="el-GR" sz="3200" dirty="0" smtClean="0">
                <a:latin typeface="Arial" panose="020B0604020202020204" pitchFamily="34" charset="0"/>
                <a:cs typeface="Arial" panose="020B0604020202020204" pitchFamily="34" charset="0"/>
              </a:rPr>
              <a:t>Αφιλοκερδής διανομή.</a:t>
            </a:r>
            <a:endParaRPr lang="el-GR" sz="32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27</a:t>
            </a:fld>
            <a:endParaRPr lang="el-GR" dirty="0"/>
          </a:p>
        </p:txBody>
      </p:sp>
    </p:spTree>
    <p:extLst>
      <p:ext uri="{BB962C8B-B14F-4D97-AF65-F5344CB8AC3E}">
        <p14:creationId xmlns:p14="http://schemas.microsoft.com/office/powerpoint/2010/main" val="308420942"/>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977460"/>
          </a:xfrm>
        </p:spPr>
        <p:txBody>
          <a:bodyPr>
            <a:noAutofit/>
          </a:bodyPr>
          <a:lstStyle/>
          <a:p>
            <a:pPr algn="ctr"/>
            <a:r>
              <a:rPr lang="el-GR" sz="3200" b="1" dirty="0" smtClean="0">
                <a:latin typeface="Arial" panose="020B0604020202020204" pitchFamily="34" charset="0"/>
                <a:cs typeface="Arial" panose="020B0604020202020204" pitchFamily="34" charset="0"/>
              </a:rPr>
              <a:t>ΣΩΜΑΤΕΙΟ</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1166648"/>
            <a:ext cx="11477298" cy="5189702"/>
          </a:xfrm>
        </p:spPr>
        <p:txBody>
          <a:bodyPr>
            <a:noAutofit/>
          </a:bodyPr>
          <a:lstStyle/>
          <a:p>
            <a:pPr marL="514350" indent="-514350">
              <a:buFont typeface="+mj-lt"/>
              <a:buAutoNum type="arabicPeriod"/>
            </a:pPr>
            <a:r>
              <a:rPr lang="el-GR" sz="3200" dirty="0" smtClean="0">
                <a:latin typeface="Arial" panose="020B0604020202020204" pitchFamily="34" charset="0"/>
                <a:cs typeface="Arial" panose="020B0604020202020204" pitchFamily="34" charset="0"/>
              </a:rPr>
              <a:t>20 πρόσωπα.</a:t>
            </a:r>
          </a:p>
          <a:p>
            <a:pPr marL="514350" indent="-514350">
              <a:buFont typeface="+mj-lt"/>
              <a:buAutoNum type="arabicPeriod"/>
            </a:pPr>
            <a:r>
              <a:rPr lang="el-GR" sz="3200" dirty="0" smtClean="0">
                <a:latin typeface="Arial" panose="020B0604020202020204" pitchFamily="34" charset="0"/>
                <a:cs typeface="Arial" panose="020B0604020202020204" pitchFamily="34" charset="0"/>
              </a:rPr>
              <a:t>Εγγραφή στο βιβλίο (Πρωτοδικείο).</a:t>
            </a:r>
          </a:p>
          <a:p>
            <a:pPr marL="514350" indent="-514350">
              <a:buFont typeface="+mj-lt"/>
              <a:buAutoNum type="arabicPeriod"/>
            </a:pPr>
            <a:r>
              <a:rPr lang="el-GR" sz="3200" dirty="0" smtClean="0">
                <a:latin typeface="Arial" panose="020B0604020202020204" pitchFamily="34" charset="0"/>
                <a:cs typeface="Arial" panose="020B0604020202020204" pitchFamily="34" charset="0"/>
              </a:rPr>
              <a:t>Υποχρεωτικά στοιχεία καταστατικού.</a:t>
            </a:r>
          </a:p>
          <a:p>
            <a:pPr marL="514350" indent="-514350">
              <a:buFont typeface="+mj-lt"/>
              <a:buAutoNum type="arabicPeriod"/>
            </a:pPr>
            <a:r>
              <a:rPr lang="el-GR" sz="3200" dirty="0" smtClean="0">
                <a:latin typeface="Arial" panose="020B0604020202020204" pitchFamily="34" charset="0"/>
                <a:cs typeface="Arial" panose="020B0604020202020204" pitchFamily="34" charset="0"/>
              </a:rPr>
              <a:t>Μη κερδοσκοπικό.</a:t>
            </a:r>
          </a:p>
          <a:p>
            <a:pPr marL="514350" indent="-514350">
              <a:buFont typeface="+mj-lt"/>
              <a:buAutoNum type="arabicPeriod"/>
            </a:pPr>
            <a:r>
              <a:rPr lang="el-GR" sz="3200" dirty="0" smtClean="0">
                <a:latin typeface="Arial" panose="020B0604020202020204" pitchFamily="34" charset="0"/>
                <a:cs typeface="Arial" panose="020B0604020202020204" pitchFamily="34" charset="0"/>
              </a:rPr>
              <a:t>Συνέλευση – ΔΣ (απαρτία, πλειοψηφία).</a:t>
            </a:r>
          </a:p>
          <a:p>
            <a:pPr marL="514350" indent="-514350">
              <a:buFont typeface="+mj-lt"/>
              <a:buAutoNum type="arabicPeriod"/>
            </a:pPr>
            <a:r>
              <a:rPr lang="el-GR" sz="3200" dirty="0" smtClean="0">
                <a:latin typeface="Arial" panose="020B0604020202020204" pitchFamily="34" charset="0"/>
                <a:cs typeface="Arial" panose="020B0604020202020204" pitchFamily="34" charset="0"/>
              </a:rPr>
              <a:t>Λύση (στις περιπτώσεις που ορίζει το καταστατικό, αν τα μέλη του γίνουν λιγότερα από δέκα, με απόφαση της συνέλευσης με αυξημένη απαρτία και πλειοψηφία, με απόφαση του Πρωτοδικείου, του Διοικητικού Συμβουλίου ή της εποπτεύουσας αρχής για διάφορους λόγους).</a:t>
            </a:r>
          </a:p>
          <a:p>
            <a:pPr marL="0" indent="0">
              <a:buNone/>
            </a:pPr>
            <a:endParaRPr lang="el-GR" sz="3200" dirty="0" smtClean="0"/>
          </a:p>
          <a:p>
            <a:pPr marL="0" indent="0" algn="ctr">
              <a:buNone/>
            </a:pPr>
            <a:endParaRPr lang="el-GR" sz="32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28</a:t>
            </a:fld>
            <a:endParaRPr lang="el-GR" dirty="0"/>
          </a:p>
        </p:txBody>
      </p:sp>
    </p:spTree>
    <p:extLst>
      <p:ext uri="{BB962C8B-B14F-4D97-AF65-F5344CB8AC3E}">
        <p14:creationId xmlns:p14="http://schemas.microsoft.com/office/powerpoint/2010/main" val="8494715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977460"/>
          </a:xfrm>
        </p:spPr>
        <p:txBody>
          <a:bodyPr>
            <a:noAutofit/>
          </a:bodyPr>
          <a:lstStyle/>
          <a:p>
            <a:pPr algn="ctr"/>
            <a:r>
              <a:rPr lang="el-GR" sz="3200" b="1" dirty="0" smtClean="0">
                <a:latin typeface="Arial" panose="020B0604020202020204" pitchFamily="34" charset="0"/>
                <a:cs typeface="Arial" panose="020B0604020202020204" pitchFamily="34" charset="0"/>
              </a:rPr>
              <a:t>ΣΩΜΑΤΕΙΟ</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1166648"/>
            <a:ext cx="11477298" cy="5189702"/>
          </a:xfrm>
        </p:spPr>
        <p:txBody>
          <a:bodyPr>
            <a:noAutofit/>
          </a:bodyPr>
          <a:lstStyle/>
          <a:p>
            <a:pPr marL="0" indent="0" algn="ctr">
              <a:spcBef>
                <a:spcPts val="0"/>
              </a:spcBef>
              <a:buNone/>
            </a:pPr>
            <a:r>
              <a:rPr lang="el-GR" sz="2400" b="1" dirty="0" smtClean="0">
                <a:latin typeface="Arial" panose="020B0604020202020204" pitchFamily="34" charset="0"/>
                <a:cs typeface="Arial" panose="020B0604020202020204" pitchFamily="34" charset="0"/>
              </a:rPr>
              <a:t>Πλεονεκτήματα </a:t>
            </a:r>
          </a:p>
          <a:p>
            <a:pPr marL="0" indent="0">
              <a:spcBef>
                <a:spcPts val="0"/>
              </a:spcBef>
              <a:buNone/>
            </a:pPr>
            <a:r>
              <a:rPr lang="el-GR" sz="2400" dirty="0" smtClean="0">
                <a:latin typeface="Arial" panose="020B0604020202020204" pitchFamily="34" charset="0"/>
                <a:cs typeface="Arial" panose="020B0604020202020204" pitchFamily="34" charset="0"/>
              </a:rPr>
              <a:t>1) Ετήσια καταβολή εισφορών.</a:t>
            </a:r>
          </a:p>
          <a:p>
            <a:pPr marL="0" indent="0">
              <a:spcBef>
                <a:spcPts val="0"/>
              </a:spcBef>
              <a:buNone/>
            </a:pPr>
            <a:r>
              <a:rPr lang="el-GR" sz="2400" dirty="0" smtClean="0">
                <a:latin typeface="Arial" panose="020B0604020202020204" pitchFamily="34" charset="0"/>
                <a:cs typeface="Arial" panose="020B0604020202020204" pitchFamily="34" charset="0"/>
              </a:rPr>
              <a:t>2) Ίσα δικαιώματα μελών. Τα μέλη δεν έχουν δικαίωμα στην περιουσία του σωματείου.</a:t>
            </a:r>
          </a:p>
          <a:p>
            <a:pPr marL="0" indent="0">
              <a:spcBef>
                <a:spcPts val="0"/>
              </a:spcBef>
              <a:buNone/>
            </a:pPr>
            <a:r>
              <a:rPr lang="el-GR" sz="2400" dirty="0" smtClean="0">
                <a:latin typeface="Arial" panose="020B0604020202020204" pitchFamily="34" charset="0"/>
                <a:cs typeface="Arial" panose="020B0604020202020204" pitchFamily="34" charset="0"/>
              </a:rPr>
              <a:t>3) Μπορούν να ιδρυθούν περισσότερα σωματεία με τον ίδιο σκοπό.  </a:t>
            </a:r>
          </a:p>
          <a:p>
            <a:pPr marL="0" indent="0">
              <a:spcBef>
                <a:spcPts val="0"/>
              </a:spcBef>
              <a:buNone/>
            </a:pPr>
            <a:r>
              <a:rPr lang="el-GR" sz="2400" dirty="0" smtClean="0">
                <a:latin typeface="Arial" panose="020B0604020202020204" pitchFamily="34" charset="0"/>
                <a:cs typeface="Arial" panose="020B0604020202020204" pitchFamily="34" charset="0"/>
              </a:rPr>
              <a:t>4) Τα σωματεία μπορούν να συνδέονται μεταξύ τους.</a:t>
            </a:r>
          </a:p>
          <a:p>
            <a:pPr marL="0" indent="0">
              <a:spcBef>
                <a:spcPts val="0"/>
              </a:spcBef>
              <a:buNone/>
            </a:pPr>
            <a:r>
              <a:rPr lang="el-GR" sz="2400" dirty="0" smtClean="0">
                <a:latin typeface="Arial" panose="020B0604020202020204" pitchFamily="34" charset="0"/>
                <a:cs typeface="Arial" panose="020B0604020202020204" pitchFamily="34" charset="0"/>
              </a:rPr>
              <a:t>6) Αριθμός μελών απεριόριστος.</a:t>
            </a:r>
          </a:p>
          <a:p>
            <a:pPr marL="0" indent="0">
              <a:spcBef>
                <a:spcPts val="0"/>
              </a:spcBef>
              <a:buNone/>
            </a:pPr>
            <a:r>
              <a:rPr lang="el-GR" sz="2400" dirty="0" smtClean="0">
                <a:latin typeface="Arial" panose="020B0604020202020204" pitchFamily="34" charset="0"/>
                <a:cs typeface="Arial" panose="020B0604020202020204" pitchFamily="34" charset="0"/>
              </a:rPr>
              <a:t>7) Ευελιξία στη διοίκηση.</a:t>
            </a:r>
          </a:p>
          <a:p>
            <a:pPr marL="0" indent="0">
              <a:spcBef>
                <a:spcPts val="0"/>
              </a:spcBef>
              <a:buNone/>
            </a:pPr>
            <a:r>
              <a:rPr lang="el-GR" sz="2400" dirty="0" smtClean="0">
                <a:latin typeface="Arial" panose="020B0604020202020204" pitchFamily="34" charset="0"/>
                <a:cs typeface="Arial" panose="020B0604020202020204" pitchFamily="34" charset="0"/>
              </a:rPr>
              <a:t>8) Ευνοϊκή φορολογική μεταχείριση. </a:t>
            </a:r>
          </a:p>
          <a:p>
            <a:pPr marL="0" indent="0" algn="ctr">
              <a:spcBef>
                <a:spcPts val="0"/>
              </a:spcBef>
              <a:buNone/>
            </a:pPr>
            <a:r>
              <a:rPr lang="el-GR" sz="2400" dirty="0" smtClean="0">
                <a:latin typeface="Arial" panose="020B0604020202020204" pitchFamily="34" charset="0"/>
                <a:cs typeface="Arial" panose="020B0604020202020204" pitchFamily="34" charset="0"/>
              </a:rPr>
              <a:t> </a:t>
            </a:r>
            <a:r>
              <a:rPr lang="el-GR" sz="2400" b="1" dirty="0" smtClean="0">
                <a:latin typeface="Arial" panose="020B0604020202020204" pitchFamily="34" charset="0"/>
                <a:cs typeface="Arial" panose="020B0604020202020204" pitchFamily="34" charset="0"/>
              </a:rPr>
              <a:t>Μειονεκτήματα</a:t>
            </a:r>
            <a:r>
              <a:rPr lang="el-GR" sz="2400" dirty="0" smtClean="0">
                <a:latin typeface="Arial" panose="020B0604020202020204" pitchFamily="34" charset="0"/>
                <a:cs typeface="Arial" panose="020B0604020202020204" pitchFamily="34" charset="0"/>
              </a:rPr>
              <a:t> </a:t>
            </a:r>
          </a:p>
          <a:p>
            <a:pPr marL="0" indent="0">
              <a:spcBef>
                <a:spcPts val="0"/>
              </a:spcBef>
              <a:buNone/>
            </a:pPr>
            <a:r>
              <a:rPr lang="el-GR" sz="2400" dirty="0" smtClean="0">
                <a:latin typeface="Arial" panose="020B0604020202020204" pitchFamily="34" charset="0"/>
                <a:cs typeface="Arial" panose="020B0604020202020204" pitchFamily="34" charset="0"/>
              </a:rPr>
              <a:t>1) Συνεχής αβεβαιότητα για τον αριθμό των μελών.</a:t>
            </a:r>
          </a:p>
          <a:p>
            <a:pPr marL="0" indent="0">
              <a:spcBef>
                <a:spcPts val="0"/>
              </a:spcBef>
              <a:buNone/>
            </a:pPr>
            <a:r>
              <a:rPr lang="el-GR" sz="2400" dirty="0" smtClean="0">
                <a:latin typeface="Arial" panose="020B0604020202020204" pitchFamily="34" charset="0"/>
                <a:cs typeface="Arial" panose="020B0604020202020204" pitchFamily="34" charset="0"/>
              </a:rPr>
              <a:t>2) Αμεταβίβαστο της ιδιότητας του μέλους.</a:t>
            </a:r>
          </a:p>
          <a:p>
            <a:pPr marL="0" indent="0">
              <a:spcBef>
                <a:spcPts val="0"/>
              </a:spcBef>
              <a:buNone/>
            </a:pPr>
            <a:r>
              <a:rPr lang="el-GR" sz="2400" dirty="0" smtClean="0">
                <a:latin typeface="Arial" panose="020B0604020202020204" pitchFamily="34" charset="0"/>
                <a:cs typeface="Arial" panose="020B0604020202020204" pitchFamily="34" charset="0"/>
              </a:rPr>
              <a:t>3) Για μεταβολή του σκοπού απαιτείται η συναίνεση όλων των μελών.</a:t>
            </a:r>
          </a:p>
          <a:p>
            <a:pPr marL="0" indent="0">
              <a:spcBef>
                <a:spcPts val="0"/>
              </a:spcBef>
              <a:buNone/>
            </a:pPr>
            <a:r>
              <a:rPr lang="el-GR" sz="2400" dirty="0" smtClean="0">
                <a:latin typeface="Arial" panose="020B0604020202020204" pitchFamily="34" charset="0"/>
                <a:cs typeface="Arial" panose="020B0604020202020204" pitchFamily="34" charset="0"/>
              </a:rPr>
              <a:t>4) Αν το ΔΣ είναι πολυμελές, μπορεί να παρατηρηθεί δυσκαμψία στη διοίκηση.</a:t>
            </a:r>
          </a:p>
          <a:p>
            <a:pPr marL="0" indent="0">
              <a:spcBef>
                <a:spcPts val="0"/>
              </a:spcBef>
              <a:buNone/>
            </a:pPr>
            <a:r>
              <a:rPr lang="el-GR" sz="2400" dirty="0" smtClean="0">
                <a:latin typeface="Arial" panose="020B0604020202020204" pitchFamily="34" charset="0"/>
                <a:cs typeface="Arial" panose="020B0604020202020204" pitchFamily="34" charset="0"/>
              </a:rPr>
              <a:t>5) Τα μέλη δεν έχουν ευχέρεια ελέγχου ατομικά, αλλά μόνο μέσω της ΓΣ.</a:t>
            </a:r>
          </a:p>
          <a:p>
            <a:pPr marL="0" indent="0">
              <a:buNone/>
            </a:pPr>
            <a:endParaRPr lang="el-GR" sz="3200" dirty="0" smtClean="0"/>
          </a:p>
          <a:p>
            <a:pPr marL="0" indent="0" algn="ctr">
              <a:buNone/>
            </a:pPr>
            <a:endParaRPr lang="el-GR" sz="32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29</a:t>
            </a:fld>
            <a:endParaRPr lang="el-GR" dirty="0"/>
          </a:p>
        </p:txBody>
      </p:sp>
    </p:spTree>
    <p:extLst>
      <p:ext uri="{BB962C8B-B14F-4D97-AF65-F5344CB8AC3E}">
        <p14:creationId xmlns:p14="http://schemas.microsoft.com/office/powerpoint/2010/main" val="301673779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804042"/>
          </a:xfrm>
        </p:spPr>
        <p:txBody>
          <a:bodyPr/>
          <a:lstStyle/>
          <a:p>
            <a:pPr algn="ctr"/>
            <a:r>
              <a:rPr lang="el-GR" b="1" dirty="0" smtClean="0">
                <a:latin typeface="Arial" panose="020B0604020202020204" pitchFamily="34" charset="0"/>
                <a:cs typeface="Arial" panose="020B0604020202020204" pitchFamily="34" charset="0"/>
              </a:rPr>
              <a:t>ΧΑΡΑΚΤΗΡΙΣΤΙΚΑ ΜΚΟ </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88731" y="1229710"/>
            <a:ext cx="11430000" cy="5126640"/>
          </a:xfrm>
        </p:spPr>
        <p:txBody>
          <a:bodyPr>
            <a:normAutofit fontScale="85000" lnSpcReduction="20000"/>
          </a:bodyPr>
          <a:lstStyle/>
          <a:p>
            <a:pPr marL="0" indent="0">
              <a:buNone/>
            </a:pPr>
            <a:r>
              <a:rPr lang="el-GR" sz="3600" dirty="0" smtClean="0">
                <a:latin typeface="Arial" panose="020B0604020202020204" pitchFamily="34" charset="0"/>
                <a:cs typeface="Arial" panose="020B0604020202020204" pitchFamily="34" charset="0"/>
              </a:rPr>
              <a:t>Η Ευρωπαϊκή Επιτροπή περιγράφει τις ΜΚΟ ως οργανώσεις που συνήθως έχουν τα ακόλουθα χαρακτηριστικά: </a:t>
            </a:r>
          </a:p>
          <a:p>
            <a:pPr marL="0" indent="0">
              <a:buNone/>
            </a:pPr>
            <a:r>
              <a:rPr lang="el-GR" sz="3600" dirty="0" smtClean="0">
                <a:latin typeface="Arial" panose="020B0604020202020204" pitchFamily="34" charset="0"/>
                <a:cs typeface="Arial" panose="020B0604020202020204" pitchFamily="34" charset="0"/>
              </a:rPr>
              <a:t>1) Όχι προσπορισμός ιδίου οφέλους. Μολονότι απασχολούν εργαζομένους, δεν διανέμουν κέρδη ή πλεονάσματα σε μέλη ή στη διοίκηση. </a:t>
            </a:r>
          </a:p>
          <a:p>
            <a:pPr marL="0" indent="0">
              <a:buNone/>
            </a:pPr>
            <a:r>
              <a:rPr lang="el-GR" sz="3600" dirty="0" smtClean="0">
                <a:latin typeface="Arial" panose="020B0604020202020204" pitchFamily="34" charset="0"/>
                <a:cs typeface="Arial" panose="020B0604020202020204" pitchFamily="34" charset="0"/>
              </a:rPr>
              <a:t>2) Εθελοντικές οργανώσεις. </a:t>
            </a:r>
          </a:p>
          <a:p>
            <a:pPr marL="0" indent="0">
              <a:buNone/>
            </a:pPr>
            <a:r>
              <a:rPr lang="el-GR" sz="3600" dirty="0" smtClean="0">
                <a:latin typeface="Arial" panose="020B0604020202020204" pitchFamily="34" charset="0"/>
                <a:cs typeface="Arial" panose="020B0604020202020204" pitchFamily="34" charset="0"/>
              </a:rPr>
              <a:t>3) Όχι άτυπος χαρακτήρας (επίσημη ή δημόσια ύπαρξη, καταστατικό έγγραφο, υπόλογοι σε μέλη και δωρητές). </a:t>
            </a:r>
          </a:p>
          <a:p>
            <a:pPr marL="0" indent="0">
              <a:buNone/>
            </a:pPr>
            <a:r>
              <a:rPr lang="el-GR" sz="3600" dirty="0" smtClean="0">
                <a:latin typeface="Arial" panose="020B0604020202020204" pitchFamily="34" charset="0"/>
                <a:cs typeface="Arial" panose="020B0604020202020204" pitchFamily="34" charset="0"/>
              </a:rPr>
              <a:t>4) Ανεξάρτητοι. </a:t>
            </a:r>
          </a:p>
          <a:p>
            <a:pPr marL="0" indent="0">
              <a:buNone/>
            </a:pPr>
            <a:r>
              <a:rPr lang="el-GR" sz="3600" dirty="0" smtClean="0">
                <a:latin typeface="Arial" panose="020B0604020202020204" pitchFamily="34" charset="0"/>
                <a:cs typeface="Arial" panose="020B0604020202020204" pitchFamily="34" charset="0"/>
              </a:rPr>
              <a:t>5) Δράση εντός κοινωνίας, επιδιώκοντας το καλό είτε όλων είτε συγκεκριμένων ομάδων, ποτέ όμως το εμπορικό ή επαγγελματικό συμφέρον των μελών τους. </a:t>
            </a:r>
            <a:endParaRPr lang="el-GR" sz="36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3</a:t>
            </a:fld>
            <a:endParaRPr lang="el-GR" dirty="0"/>
          </a:p>
        </p:txBody>
      </p:sp>
    </p:spTree>
    <p:extLst>
      <p:ext uri="{BB962C8B-B14F-4D97-AF65-F5344CB8AC3E}">
        <p14:creationId xmlns:p14="http://schemas.microsoft.com/office/powerpoint/2010/main" val="233880329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977460"/>
          </a:xfrm>
        </p:spPr>
        <p:txBody>
          <a:bodyPr>
            <a:noAutofit/>
          </a:bodyPr>
          <a:lstStyle/>
          <a:p>
            <a:pPr algn="ctr"/>
            <a:r>
              <a:rPr lang="el-GR" sz="3200" b="1" dirty="0" smtClean="0">
                <a:latin typeface="Arial" panose="020B0604020202020204" pitchFamily="34" charset="0"/>
                <a:cs typeface="Arial" panose="020B0604020202020204" pitchFamily="34" charset="0"/>
              </a:rPr>
              <a:t>ΑΣΤΙΚΗ ΕΤΑΙΡΕΙΑ</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1166648"/>
            <a:ext cx="11477298" cy="5189702"/>
          </a:xfrm>
        </p:spPr>
        <p:txBody>
          <a:bodyPr>
            <a:noAutofit/>
          </a:bodyPr>
          <a:lstStyle/>
          <a:p>
            <a:pPr marL="0" indent="0">
              <a:buNone/>
            </a:pPr>
            <a:r>
              <a:rPr lang="el-GR" sz="3000" dirty="0" smtClean="0">
                <a:latin typeface="Arial" panose="020B0604020202020204" pitchFamily="34" charset="0"/>
                <a:cs typeface="Arial" panose="020B0604020202020204" pitchFamily="34" charset="0"/>
              </a:rPr>
              <a:t>Εταιρεία είναι η σύμβαση μεταξύ δύο ή περισσοτέρων προσώπων (εταίρων) που αναλαμβάνουν αμοιβαία την υποχρέωση να επιδιώξουν με κοινές εισφορές κοινό σκοπό, ιδίως οικονομικό. </a:t>
            </a:r>
          </a:p>
          <a:p>
            <a:pPr marL="0" indent="0">
              <a:buNone/>
            </a:pPr>
            <a:r>
              <a:rPr lang="el-GR" sz="3000" dirty="0" smtClean="0">
                <a:latin typeface="Arial" panose="020B0604020202020204" pitchFamily="34" charset="0"/>
                <a:cs typeface="Arial" panose="020B0604020202020204" pitchFamily="34" charset="0"/>
              </a:rPr>
              <a:t>Αποκτά προσωπικότητα, αν επιδιώκει οικονομικό σκοπό και τηρήσει τις διατυπώσεις δημοσιότητας, δηλαδή δημοσίευση καταστατικού στο Πρωτοδικείο.</a:t>
            </a:r>
          </a:p>
          <a:p>
            <a:pPr marL="0" indent="0">
              <a:buNone/>
            </a:pPr>
            <a:r>
              <a:rPr lang="el-GR" sz="3000" dirty="0" smtClean="0">
                <a:latin typeface="Arial" panose="020B0604020202020204" pitchFamily="34" charset="0"/>
                <a:cs typeface="Arial" panose="020B0604020202020204" pitchFamily="34" charset="0"/>
              </a:rPr>
              <a:t>Σκοπός = κάθε θεμιτή δραστηριότητα, ιδεαλιστική ή οικονομική.</a:t>
            </a:r>
          </a:p>
          <a:p>
            <a:pPr marL="0" indent="0">
              <a:buNone/>
            </a:pPr>
            <a:r>
              <a:rPr lang="el-GR" sz="3000" dirty="0" smtClean="0">
                <a:latin typeface="Arial" panose="020B0604020202020204" pitchFamily="34" charset="0"/>
                <a:cs typeface="Arial" panose="020B0604020202020204" pitchFamily="34" charset="0"/>
              </a:rPr>
              <a:t> Υποχρεωτική εισφορά εταίρων.</a:t>
            </a:r>
          </a:p>
          <a:p>
            <a:pPr marL="0" indent="0">
              <a:buNone/>
            </a:pPr>
            <a:r>
              <a:rPr lang="el-GR" sz="3000" dirty="0" smtClean="0">
                <a:latin typeface="Arial" panose="020B0604020202020204" pitchFamily="34" charset="0"/>
                <a:cs typeface="Arial" panose="020B0604020202020204" pitchFamily="34" charset="0"/>
              </a:rPr>
              <a:t>Διοίκηση (συλλογική – ατομική). Ατομικός έλεγχος.</a:t>
            </a:r>
          </a:p>
          <a:p>
            <a:pPr marL="0" indent="0">
              <a:buNone/>
            </a:pPr>
            <a:r>
              <a:rPr lang="el-GR" sz="3000" dirty="0" smtClean="0">
                <a:latin typeface="Arial" panose="020B0604020202020204" pitchFamily="34" charset="0"/>
                <a:cs typeface="Arial" panose="020B0604020202020204" pitchFamily="34" charset="0"/>
              </a:rPr>
              <a:t>Συμμετοχή σε κέρδη και ζημίες.</a:t>
            </a:r>
          </a:p>
          <a:p>
            <a:pPr marL="0" indent="0" algn="ctr">
              <a:buNone/>
            </a:pPr>
            <a:endParaRPr lang="el-GR" sz="32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30</a:t>
            </a:fld>
            <a:endParaRPr lang="el-GR" dirty="0"/>
          </a:p>
        </p:txBody>
      </p:sp>
    </p:spTree>
    <p:extLst>
      <p:ext uri="{BB962C8B-B14F-4D97-AF65-F5344CB8AC3E}">
        <p14:creationId xmlns:p14="http://schemas.microsoft.com/office/powerpoint/2010/main" val="224127399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583322"/>
          </a:xfrm>
        </p:spPr>
        <p:txBody>
          <a:bodyPr>
            <a:noAutofit/>
          </a:bodyPr>
          <a:lstStyle/>
          <a:p>
            <a:pPr algn="ctr"/>
            <a:r>
              <a:rPr lang="el-GR" sz="3200" b="1" dirty="0" smtClean="0">
                <a:latin typeface="Arial" panose="020B0604020202020204" pitchFamily="34" charset="0"/>
                <a:cs typeface="Arial" panose="020B0604020202020204" pitchFamily="34" charset="0"/>
              </a:rPr>
              <a:t>ΑΣΤΙΚΗ ΕΤΑΙΡΕΙΑ</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898635"/>
            <a:ext cx="11477298" cy="5457716"/>
          </a:xfrm>
        </p:spPr>
        <p:txBody>
          <a:bodyPr>
            <a:noAutofit/>
          </a:bodyPr>
          <a:lstStyle/>
          <a:p>
            <a:pPr marL="0" indent="0" algn="ctr">
              <a:buNone/>
            </a:pPr>
            <a:r>
              <a:rPr lang="el-GR" b="1" dirty="0" smtClean="0">
                <a:latin typeface="Arial" panose="020B0604020202020204" pitchFamily="34" charset="0"/>
                <a:cs typeface="Arial" panose="020B0604020202020204" pitchFamily="34" charset="0"/>
              </a:rPr>
              <a:t>Πλεονεκτήματα</a:t>
            </a:r>
            <a:endParaRPr lang="el-GR" dirty="0" smtClean="0">
              <a:latin typeface="Arial" panose="020B0604020202020204" pitchFamily="34" charset="0"/>
              <a:cs typeface="Arial" panose="020B0604020202020204" pitchFamily="34" charset="0"/>
            </a:endParaRPr>
          </a:p>
          <a:p>
            <a:pPr marL="0" indent="0">
              <a:buNone/>
            </a:pPr>
            <a:r>
              <a:rPr lang="el-GR" dirty="0" smtClean="0">
                <a:latin typeface="Arial" panose="020B0604020202020204" pitchFamily="34" charset="0"/>
                <a:cs typeface="Arial" panose="020B0604020202020204" pitchFamily="34" charset="0"/>
              </a:rPr>
              <a:t>1) Μεγάλη ευελιξία στην ίδρυση, δραστηριοποίηση, διοίκηση.</a:t>
            </a:r>
          </a:p>
          <a:p>
            <a:pPr marL="0" indent="0">
              <a:buNone/>
            </a:pPr>
            <a:r>
              <a:rPr lang="el-GR" dirty="0" smtClean="0">
                <a:latin typeface="Arial" panose="020B0604020202020204" pitchFamily="34" charset="0"/>
                <a:cs typeface="Arial" panose="020B0604020202020204" pitchFamily="34" charset="0"/>
              </a:rPr>
              <a:t>2) Όλοι οι εταίροι είναι δραστηριοποιημένοι για την επιτυχία των σκοπών της εταιρείας.</a:t>
            </a:r>
          </a:p>
          <a:p>
            <a:pPr marL="0" indent="0">
              <a:buNone/>
            </a:pPr>
            <a:r>
              <a:rPr lang="el-GR" dirty="0" smtClean="0">
                <a:latin typeface="Arial" panose="020B0604020202020204" pitchFamily="34" charset="0"/>
                <a:cs typeface="Arial" panose="020B0604020202020204" pitchFamily="34" charset="0"/>
              </a:rPr>
              <a:t>3) Μεγάλα περιθώρια ελέγχου από τους εταίρους.</a:t>
            </a:r>
          </a:p>
          <a:p>
            <a:pPr marL="0" indent="0">
              <a:buNone/>
            </a:pPr>
            <a:endParaRPr lang="el-GR" dirty="0" smtClean="0">
              <a:latin typeface="Arial" panose="020B0604020202020204" pitchFamily="34" charset="0"/>
              <a:cs typeface="Arial" panose="020B0604020202020204" pitchFamily="34" charset="0"/>
            </a:endParaRPr>
          </a:p>
          <a:p>
            <a:pPr marL="0" indent="0" algn="ctr">
              <a:buNone/>
            </a:pPr>
            <a:r>
              <a:rPr lang="el-GR" b="1" dirty="0" smtClean="0">
                <a:latin typeface="Arial" panose="020B0604020202020204" pitchFamily="34" charset="0"/>
                <a:cs typeface="Arial" panose="020B0604020202020204" pitchFamily="34" charset="0"/>
              </a:rPr>
              <a:t>Μειονεκτήματα</a:t>
            </a:r>
            <a:r>
              <a:rPr lang="el-GR" dirty="0" smtClean="0">
                <a:latin typeface="Arial" panose="020B0604020202020204" pitchFamily="34" charset="0"/>
                <a:cs typeface="Arial" panose="020B0604020202020204" pitchFamily="34" charset="0"/>
              </a:rPr>
              <a:t> </a:t>
            </a:r>
          </a:p>
          <a:p>
            <a:pPr marL="0" indent="0">
              <a:buNone/>
            </a:pPr>
            <a:r>
              <a:rPr lang="el-GR" dirty="0" smtClean="0">
                <a:latin typeface="Arial" panose="020B0604020202020204" pitchFamily="34" charset="0"/>
                <a:cs typeface="Arial" panose="020B0604020202020204" pitchFamily="34" charset="0"/>
              </a:rPr>
              <a:t>1) Νομική προσωπικότητα, μόνο αν επιδιώκει οικονομικό σκοπό.</a:t>
            </a:r>
          </a:p>
          <a:p>
            <a:pPr marL="0" indent="0">
              <a:buNone/>
            </a:pPr>
            <a:r>
              <a:rPr lang="el-GR" dirty="0" smtClean="0">
                <a:latin typeface="Arial" panose="020B0604020202020204" pitchFamily="34" charset="0"/>
                <a:cs typeface="Arial" panose="020B0604020202020204" pitchFamily="34" charset="0"/>
              </a:rPr>
              <a:t>2) Μικρός αριθμός εταίρων, δυσκαμψία στην υποδοχή νέων. </a:t>
            </a:r>
          </a:p>
          <a:p>
            <a:pPr marL="0" indent="0">
              <a:buNone/>
            </a:pPr>
            <a:r>
              <a:rPr lang="el-GR" dirty="0" smtClean="0">
                <a:latin typeface="Arial" panose="020B0604020202020204" pitchFamily="34" charset="0"/>
                <a:cs typeface="Arial" panose="020B0604020202020204" pitchFamily="34" charset="0"/>
              </a:rPr>
              <a:t>3) Περιουσία ανήκει στους εταίρους.</a:t>
            </a:r>
          </a:p>
          <a:p>
            <a:pPr marL="0" indent="0">
              <a:buNone/>
            </a:pPr>
            <a:r>
              <a:rPr lang="el-GR" dirty="0" smtClean="0">
                <a:latin typeface="Arial" panose="020B0604020202020204" pitchFamily="34" charset="0"/>
                <a:cs typeface="Arial" panose="020B0604020202020204" pitchFamily="34" charset="0"/>
              </a:rPr>
              <a:t>4) Έλλειψη νομικής προσωπικότητας - αδιέξοδο.</a:t>
            </a:r>
          </a:p>
          <a:p>
            <a:pPr marL="0" indent="0" algn="ctr">
              <a:buNone/>
            </a:pPr>
            <a:endParaRPr lang="el-GR" sz="32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31</a:t>
            </a:fld>
            <a:endParaRPr lang="el-GR" dirty="0"/>
          </a:p>
        </p:txBody>
      </p:sp>
    </p:spTree>
    <p:extLst>
      <p:ext uri="{BB962C8B-B14F-4D97-AF65-F5344CB8AC3E}">
        <p14:creationId xmlns:p14="http://schemas.microsoft.com/office/powerpoint/2010/main" val="357024647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583322"/>
          </a:xfrm>
        </p:spPr>
        <p:txBody>
          <a:bodyPr>
            <a:noAutofit/>
          </a:bodyPr>
          <a:lstStyle/>
          <a:p>
            <a:pPr algn="ctr"/>
            <a:r>
              <a:rPr lang="el-GR" sz="3200" b="1" dirty="0" smtClean="0">
                <a:latin typeface="Arial" panose="020B0604020202020204" pitchFamily="34" charset="0"/>
                <a:cs typeface="Arial" panose="020B0604020202020204" pitchFamily="34" charset="0"/>
              </a:rPr>
              <a:t>ΙΔΡΥΜΑ</a:t>
            </a:r>
            <a:endParaRPr lang="el-GR" sz="32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898635"/>
            <a:ext cx="11477298" cy="5457716"/>
          </a:xfrm>
        </p:spPr>
        <p:txBody>
          <a:bodyPr>
            <a:noAutofit/>
          </a:bodyPr>
          <a:lstStyle/>
          <a:p>
            <a:pPr marL="0" indent="0">
              <a:buNone/>
            </a:pPr>
            <a:r>
              <a:rPr lang="el-GR" sz="3000" dirty="0" smtClean="0">
                <a:latin typeface="Arial" panose="020B0604020202020204" pitchFamily="34" charset="0"/>
                <a:cs typeface="Arial" panose="020B0604020202020204" pitchFamily="34" charset="0"/>
              </a:rPr>
              <a:t>Ίδρυμα = σύνολο περιουσίας. Με ιδρυτική πράξη (δικαιοπραξία εν ζωή ή διάταξη τελευταίας βούλησης) ορίζεται η εξυπηρέτηση ορισμένου σκοπού. Δικαιοπραξία εν ζωή = συμβολαιογραφικό έγγραφο.  </a:t>
            </a:r>
          </a:p>
          <a:p>
            <a:pPr marL="0" indent="0">
              <a:buNone/>
            </a:pPr>
            <a:r>
              <a:rPr lang="el-GR" sz="3000" dirty="0" smtClean="0">
                <a:latin typeface="Arial" panose="020B0604020202020204" pitchFamily="34" charset="0"/>
                <a:cs typeface="Arial" panose="020B0604020202020204" pitchFamily="34" charset="0"/>
              </a:rPr>
              <a:t>Αποκτά προσωπικότητα με διάταγμα που εγκρίνει τη σύστασή του,</a:t>
            </a:r>
          </a:p>
          <a:p>
            <a:pPr marL="0" indent="0">
              <a:buNone/>
            </a:pPr>
            <a:r>
              <a:rPr lang="el-GR" sz="3000" dirty="0" smtClean="0">
                <a:latin typeface="Arial" panose="020B0604020202020204" pitchFamily="34" charset="0"/>
                <a:cs typeface="Arial" panose="020B0604020202020204" pitchFamily="34" charset="0"/>
              </a:rPr>
              <a:t>Στην ιδρυτική πράξη πρέπει να καθορίζεται ο σκοπός του ιδρύματος, η περιουσία που αφιερώνεται και ο οργανισμός του.  </a:t>
            </a:r>
          </a:p>
          <a:p>
            <a:pPr marL="0" indent="0">
              <a:buNone/>
            </a:pPr>
            <a:r>
              <a:rPr lang="el-GR" sz="3000" dirty="0" smtClean="0">
                <a:latin typeface="Arial" panose="020B0604020202020204" pitchFamily="34" charset="0"/>
                <a:cs typeface="Arial" panose="020B0604020202020204" pitchFamily="34" charset="0"/>
              </a:rPr>
              <a:t>Η ιδρυτική πράξη μπορεί ν’ ανακληθεί, αν ο ιδρυτής έγινε άπορος ή για σπουδαίους λόγους, π.χ., γέννηση τέκνου.  </a:t>
            </a:r>
          </a:p>
          <a:p>
            <a:pPr marL="0" indent="0">
              <a:buNone/>
            </a:pPr>
            <a:r>
              <a:rPr lang="el-GR" sz="3000" dirty="0" smtClean="0">
                <a:latin typeface="Arial" panose="020B0604020202020204" pitchFamily="34" charset="0"/>
                <a:cs typeface="Arial" panose="020B0604020202020204" pitchFamily="34" charset="0"/>
              </a:rPr>
              <a:t>Διαλύεται στις περιπτώσεις που ορίζει η ιδρυτική πράξη ή ο οργανισμός του ή με διάταγμα.</a:t>
            </a:r>
          </a:p>
          <a:p>
            <a:pPr marL="0" indent="0" algn="ctr">
              <a:buNone/>
            </a:pPr>
            <a:endParaRPr lang="el-GR" sz="32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32</a:t>
            </a:fld>
            <a:endParaRPr lang="el-GR" dirty="0"/>
          </a:p>
        </p:txBody>
      </p:sp>
    </p:spTree>
    <p:extLst>
      <p:ext uri="{BB962C8B-B14F-4D97-AF65-F5344CB8AC3E}">
        <p14:creationId xmlns:p14="http://schemas.microsoft.com/office/powerpoint/2010/main" val="1315638983"/>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974941"/>
          </a:xfrm>
        </p:spPr>
        <p:txBody>
          <a:bodyPr>
            <a:noAutofit/>
          </a:bodyPr>
          <a:lstStyle/>
          <a:p>
            <a:pPr algn="ctr"/>
            <a:r>
              <a:rPr lang="el-GR" sz="4800" b="1" dirty="0" smtClean="0">
                <a:latin typeface="Arial" panose="020B0604020202020204" pitchFamily="34" charset="0"/>
                <a:cs typeface="Arial" panose="020B0604020202020204" pitchFamily="34" charset="0"/>
              </a:rPr>
              <a:t>ΙΔΡΥΜΑ</a:t>
            </a:r>
            <a:endParaRPr lang="el-GR" sz="48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1529253"/>
            <a:ext cx="11477298" cy="4827097"/>
          </a:xfrm>
        </p:spPr>
        <p:txBody>
          <a:bodyPr>
            <a:noAutofit/>
          </a:bodyPr>
          <a:lstStyle/>
          <a:p>
            <a:pPr marL="0" indent="0" algn="ctr">
              <a:buNone/>
            </a:pPr>
            <a:r>
              <a:rPr lang="el-GR" sz="4000" b="1" dirty="0" smtClean="0">
                <a:latin typeface="Arial" panose="020B0604020202020204" pitchFamily="34" charset="0"/>
                <a:cs typeface="Arial" panose="020B0604020202020204" pitchFamily="34" charset="0"/>
              </a:rPr>
              <a:t>Πλεονεκτήματα</a:t>
            </a:r>
            <a:r>
              <a:rPr lang="el-GR" sz="4000" dirty="0" smtClean="0">
                <a:latin typeface="Arial" panose="020B0604020202020204" pitchFamily="34" charset="0"/>
                <a:cs typeface="Arial" panose="020B0604020202020204" pitchFamily="34" charset="0"/>
              </a:rPr>
              <a:t> </a:t>
            </a:r>
          </a:p>
          <a:p>
            <a:pPr marL="514350" indent="-514350">
              <a:buFont typeface="+mj-lt"/>
              <a:buAutoNum type="arabicPeriod"/>
            </a:pPr>
            <a:r>
              <a:rPr lang="el-GR" sz="4000" dirty="0" smtClean="0">
                <a:latin typeface="Arial" panose="020B0604020202020204" pitchFamily="34" charset="0"/>
                <a:cs typeface="Arial" panose="020B0604020202020204" pitchFamily="34" charset="0"/>
              </a:rPr>
              <a:t>Ευμενής φορολογική μεταχείριση. </a:t>
            </a:r>
          </a:p>
          <a:p>
            <a:pPr marL="514350" indent="-514350">
              <a:buFont typeface="+mj-lt"/>
              <a:buAutoNum type="arabicPeriod"/>
            </a:pPr>
            <a:r>
              <a:rPr lang="el-GR" sz="4000" dirty="0" smtClean="0">
                <a:latin typeface="Arial" panose="020B0604020202020204" pitchFamily="34" charset="0"/>
                <a:cs typeface="Arial" panose="020B0604020202020204" pitchFamily="34" charset="0"/>
              </a:rPr>
              <a:t>Συνεχής ύπαρξη περιουσίας.  </a:t>
            </a:r>
          </a:p>
          <a:p>
            <a:pPr marL="514350" indent="-514350">
              <a:buFont typeface="+mj-lt"/>
              <a:buAutoNum type="arabicPeriod"/>
            </a:pPr>
            <a:endParaRPr lang="el-GR" sz="4000" dirty="0" smtClean="0">
              <a:latin typeface="Arial" panose="020B0604020202020204" pitchFamily="34" charset="0"/>
              <a:cs typeface="Arial" panose="020B0604020202020204" pitchFamily="34" charset="0"/>
            </a:endParaRPr>
          </a:p>
          <a:p>
            <a:pPr marL="0" indent="0" algn="ctr">
              <a:buNone/>
            </a:pPr>
            <a:r>
              <a:rPr lang="el-GR" sz="4000" b="1" dirty="0" smtClean="0">
                <a:latin typeface="Arial" panose="020B0604020202020204" pitchFamily="34" charset="0"/>
                <a:cs typeface="Arial" panose="020B0604020202020204" pitchFamily="34" charset="0"/>
              </a:rPr>
              <a:t>Μειονεκτήματα</a:t>
            </a:r>
            <a:r>
              <a:rPr lang="el-GR" sz="4000" dirty="0" smtClean="0">
                <a:latin typeface="Arial" panose="020B0604020202020204" pitchFamily="34" charset="0"/>
                <a:cs typeface="Arial" panose="020B0604020202020204" pitchFamily="34" charset="0"/>
              </a:rPr>
              <a:t> </a:t>
            </a:r>
          </a:p>
          <a:p>
            <a:pPr marL="514350" indent="-514350">
              <a:buFont typeface="+mj-lt"/>
              <a:buAutoNum type="arabicPeriod"/>
            </a:pPr>
            <a:r>
              <a:rPr lang="el-GR" sz="4000" dirty="0" smtClean="0">
                <a:latin typeface="Arial" panose="020B0604020202020204" pitchFamily="34" charset="0"/>
                <a:cs typeface="Arial" panose="020B0604020202020204" pitchFamily="34" charset="0"/>
              </a:rPr>
              <a:t>Χρονοβόρες γραφειοκρατικές διαδικασίες </a:t>
            </a:r>
          </a:p>
          <a:p>
            <a:pPr marL="514350" indent="-514350">
              <a:buFont typeface="+mj-lt"/>
              <a:buAutoNum type="arabicPeriod"/>
            </a:pPr>
            <a:r>
              <a:rPr lang="el-GR" sz="4000" dirty="0" smtClean="0">
                <a:latin typeface="Arial" panose="020B0604020202020204" pitchFamily="34" charset="0"/>
                <a:cs typeface="Arial" panose="020B0604020202020204" pitchFamily="34" charset="0"/>
              </a:rPr>
              <a:t>Δυνατότητες παρέμβασης της Διοίκησης.</a:t>
            </a:r>
            <a:endParaRPr lang="el-GR" sz="40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33</a:t>
            </a:fld>
            <a:endParaRPr lang="el-GR" dirty="0"/>
          </a:p>
        </p:txBody>
      </p:sp>
    </p:spTree>
    <p:extLst>
      <p:ext uri="{BB962C8B-B14F-4D97-AF65-F5344CB8AC3E}">
        <p14:creationId xmlns:p14="http://schemas.microsoft.com/office/powerpoint/2010/main" val="370704507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8"/>
            <a:ext cx="10515600" cy="756744"/>
          </a:xfrm>
        </p:spPr>
        <p:txBody>
          <a:bodyPr>
            <a:noAutofit/>
          </a:bodyPr>
          <a:lstStyle/>
          <a:p>
            <a:pPr algn="ctr"/>
            <a:r>
              <a:rPr lang="el-GR" sz="4000" b="1" dirty="0" smtClean="0">
                <a:latin typeface="Arial" panose="020B0604020202020204" pitchFamily="34" charset="0"/>
                <a:cs typeface="Arial" panose="020B0604020202020204" pitchFamily="34" charset="0"/>
              </a:rPr>
              <a:t>ΕΡΑΝΙΚΗ ΕΠΙΤΡΟΠΗ</a:t>
            </a:r>
            <a:endParaRPr lang="el-GR" sz="4000"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41434" y="1072055"/>
            <a:ext cx="11366938" cy="5284295"/>
          </a:xfrm>
        </p:spPr>
        <p:txBody>
          <a:bodyPr>
            <a:noAutofit/>
          </a:bodyPr>
          <a:lstStyle/>
          <a:p>
            <a:pPr marL="0" indent="0">
              <a:buNone/>
            </a:pPr>
            <a:r>
              <a:rPr lang="el-GR" sz="3200" dirty="0" smtClean="0">
                <a:latin typeface="Arial" panose="020B0604020202020204" pitchFamily="34" charset="0"/>
                <a:cs typeface="Arial" panose="020B0604020202020204" pitchFamily="34" charset="0"/>
              </a:rPr>
              <a:t>Αποκτούν προσωπικότητα με διάταγμα. </a:t>
            </a:r>
          </a:p>
          <a:p>
            <a:pPr marL="0" indent="0">
              <a:buNone/>
            </a:pPr>
            <a:r>
              <a:rPr lang="el-GR" sz="3200" dirty="0" smtClean="0">
                <a:latin typeface="Arial" panose="020B0604020202020204" pitchFamily="34" charset="0"/>
                <a:cs typeface="Arial" panose="020B0604020202020204" pitchFamily="34" charset="0"/>
              </a:rPr>
              <a:t>Πέντε τουλάχιστον μέλη.</a:t>
            </a:r>
          </a:p>
          <a:p>
            <a:pPr marL="0" indent="0">
              <a:buNone/>
            </a:pPr>
            <a:r>
              <a:rPr lang="el-GR" sz="3200" dirty="0" smtClean="0">
                <a:latin typeface="Arial" panose="020B0604020202020204" pitchFamily="34" charset="0"/>
                <a:cs typeface="Arial" panose="020B0604020202020204" pitchFamily="34" charset="0"/>
              </a:rPr>
              <a:t>Συγκεντρώνουν χρήματα ή άλλα αντικείμενα με εράνους, γιορτές ή άλλα παρόμοια μέσα, για την εξυπηρέτηση ορισμένου σκοπού δημόσιου ή κοινωφελούς</a:t>
            </a:r>
          </a:p>
          <a:p>
            <a:pPr marL="0" indent="0">
              <a:buNone/>
            </a:pPr>
            <a:r>
              <a:rPr lang="el-GR" sz="3200" dirty="0" smtClean="0">
                <a:latin typeface="Arial" panose="020B0604020202020204" pitchFamily="34" charset="0"/>
                <a:cs typeface="Arial" panose="020B0604020202020204" pitchFamily="34" charset="0"/>
              </a:rPr>
              <a:t>Συγκεκριμένο χρονικό διάστημα για να περατώσει το έργο της. </a:t>
            </a:r>
          </a:p>
          <a:p>
            <a:pPr marL="0" indent="0">
              <a:buNone/>
            </a:pPr>
            <a:r>
              <a:rPr lang="el-GR" sz="3200" dirty="0" smtClean="0">
                <a:latin typeface="Arial" panose="020B0604020202020204" pitchFamily="34" charset="0"/>
                <a:cs typeface="Arial" panose="020B0604020202020204" pitchFamily="34" charset="0"/>
              </a:rPr>
              <a:t>Οι ερανικές επιτροπές, παρά τον προσωρινό τους χαρακτήρα, θα μπορούσαν να χρησιμεύσουν ως πείραμα για τη δημιουργία ΜΚΟ, ή ως χρήσιμο εργαλείο για την επίτευξη του σκοπού κάποιας ΜΚΟ. </a:t>
            </a:r>
            <a:endParaRPr lang="el-GR" sz="32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34</a:t>
            </a:fld>
            <a:endParaRPr lang="el-GR" dirty="0"/>
          </a:p>
        </p:txBody>
      </p:sp>
    </p:spTree>
    <p:extLst>
      <p:ext uri="{BB962C8B-B14F-4D97-AF65-F5344CB8AC3E}">
        <p14:creationId xmlns:p14="http://schemas.microsoft.com/office/powerpoint/2010/main" val="487352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804042"/>
          </a:xfrm>
        </p:spPr>
        <p:txBody>
          <a:bodyPr/>
          <a:lstStyle/>
          <a:p>
            <a:pPr algn="ctr"/>
            <a:r>
              <a:rPr lang="el-GR" b="1" dirty="0" smtClean="0">
                <a:latin typeface="Arial" panose="020B0604020202020204" pitchFamily="34" charset="0"/>
                <a:cs typeface="Arial" panose="020B0604020202020204" pitchFamily="34" charset="0"/>
              </a:rPr>
              <a:t>ΟΡΙΣΜΟΣ</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88731" y="1229710"/>
            <a:ext cx="11430000" cy="5126640"/>
          </a:xfrm>
        </p:spPr>
        <p:txBody>
          <a:bodyPr>
            <a:normAutofit/>
          </a:bodyPr>
          <a:lstStyle/>
          <a:p>
            <a:pPr marL="0" indent="0">
              <a:buNone/>
            </a:pPr>
            <a:r>
              <a:rPr lang="el-GR" sz="4000" dirty="0" smtClean="0">
                <a:latin typeface="Arial" panose="020B0604020202020204" pitchFamily="34" charset="0"/>
                <a:cs typeface="Arial" panose="020B0604020202020204" pitchFamily="34" charset="0"/>
              </a:rPr>
              <a:t>ΜΚΟ είναι το νομικό πρόσωπο, το οποίο διοικείται ανεξάρτητα από κυβερνητικές παρεμβάσεις ή εξαρτήσεις, εμφορείται από συγκεκριμένες αρχές και έχει ως σκοπό είτε την άσκηση κοινωνικής πολιτικής, παράλληλα ή παραπληρωματικά προς την κρατική κοινωνική πολιτική, είτε την εξυπηρέτηση των αναγκών και την προώθηση του συμφέροντος είτε μέρους είτε όλης της κοινωνίας.</a:t>
            </a:r>
            <a:endParaRPr lang="el-GR" sz="40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4</a:t>
            </a:fld>
            <a:endParaRPr lang="el-GR" dirty="0"/>
          </a:p>
        </p:txBody>
      </p:sp>
    </p:spTree>
    <p:extLst>
      <p:ext uri="{BB962C8B-B14F-4D97-AF65-F5344CB8AC3E}">
        <p14:creationId xmlns:p14="http://schemas.microsoft.com/office/powerpoint/2010/main" val="14700825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804042"/>
          </a:xfrm>
        </p:spPr>
        <p:txBody>
          <a:bodyPr/>
          <a:lstStyle/>
          <a:p>
            <a:pPr algn="ctr"/>
            <a:r>
              <a:rPr lang="el-GR" b="1" dirty="0" smtClean="0">
                <a:latin typeface="Arial" panose="020B0604020202020204" pitchFamily="34" charset="0"/>
                <a:cs typeface="Arial" panose="020B0604020202020204" pitchFamily="34" charset="0"/>
              </a:rPr>
              <a:t>ΔΙΕΥΘΥΝΣΗ</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88731" y="1229710"/>
            <a:ext cx="11430000" cy="5126640"/>
          </a:xfrm>
        </p:spPr>
        <p:txBody>
          <a:bodyPr>
            <a:normAutofit/>
          </a:bodyPr>
          <a:lstStyle/>
          <a:p>
            <a:pPr marL="0" indent="0">
              <a:buNone/>
            </a:pPr>
            <a:r>
              <a:rPr lang="el-GR" sz="4000" dirty="0" smtClean="0">
                <a:latin typeface="Arial" panose="020B0604020202020204" pitchFamily="34" charset="0"/>
                <a:cs typeface="Arial" panose="020B0604020202020204" pitchFamily="34" charset="0"/>
              </a:rPr>
              <a:t>Οι ΜΚΟ χρησιμοποιούν τα ευρήματα της επιστήμης της διοίκησης επιχειρήσεων μέχρις ενός σημείου.  Η διεύθυνση των ΜΚΟ πρέπει να γίνει αντιληπτή ως ξεχωριστός κλάδος, διότι παρουσιάζει ιδιόμορφα προβλήματα, π.χ., πώς θα χειριστείς τα θέματα της υποδοχής μελών, της εθελοντικής εργασίας, των συγκεκριμένων οργανωτικών δομών και της δημιουργίας συναίνεσης.</a:t>
            </a:r>
            <a:endParaRPr lang="el-GR" sz="40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5</a:t>
            </a:fld>
            <a:endParaRPr lang="el-GR" dirty="0"/>
          </a:p>
        </p:txBody>
      </p:sp>
    </p:spTree>
    <p:extLst>
      <p:ext uri="{BB962C8B-B14F-4D97-AF65-F5344CB8AC3E}">
        <p14:creationId xmlns:p14="http://schemas.microsoft.com/office/powerpoint/2010/main" val="29005016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804042"/>
          </a:xfrm>
        </p:spPr>
        <p:txBody>
          <a:bodyPr/>
          <a:lstStyle/>
          <a:p>
            <a:pPr algn="ctr"/>
            <a:r>
              <a:rPr lang="el-GR" b="1" dirty="0" smtClean="0">
                <a:latin typeface="Arial" panose="020B0604020202020204" pitchFamily="34" charset="0"/>
                <a:cs typeface="Arial" panose="020B0604020202020204" pitchFamily="34" charset="0"/>
              </a:rPr>
              <a:t>ΠΑΡΑΜΕΤΡΟΙ ΔΙΕΥΘΥΝΣΗΣ</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88731" y="1229710"/>
            <a:ext cx="11430000" cy="5126640"/>
          </a:xfrm>
        </p:spPr>
        <p:txBody>
          <a:bodyPr>
            <a:normAutofit fontScale="92500" lnSpcReduction="10000"/>
          </a:bodyPr>
          <a:lstStyle/>
          <a:p>
            <a:pPr marL="0" indent="0">
              <a:buNone/>
            </a:pPr>
            <a:r>
              <a:rPr lang="el-GR" sz="4000" dirty="0" smtClean="0">
                <a:latin typeface="Arial" panose="020B0604020202020204" pitchFamily="34" charset="0"/>
                <a:cs typeface="Arial" panose="020B0604020202020204" pitchFamily="34" charset="0"/>
              </a:rPr>
              <a:t>Ένα επιτυχημένο διευθυντικό μοντέλο βασίζεται σε τρεις παραμέτρους, </a:t>
            </a:r>
          </a:p>
          <a:p>
            <a:r>
              <a:rPr lang="el-GR" sz="4000" dirty="0" smtClean="0">
                <a:latin typeface="Arial" panose="020B0604020202020204" pitchFamily="34" charset="0"/>
                <a:cs typeface="Arial" panose="020B0604020202020204" pitchFamily="34" charset="0"/>
              </a:rPr>
              <a:t>Κατανόηση περιβάλλοντος που δρα η ΜΚΟ. </a:t>
            </a:r>
          </a:p>
          <a:p>
            <a:r>
              <a:rPr lang="el-GR" sz="4000" dirty="0" smtClean="0">
                <a:latin typeface="Arial" panose="020B0604020202020204" pitchFamily="34" charset="0"/>
                <a:cs typeface="Arial" panose="020B0604020202020204" pitchFamily="34" charset="0"/>
              </a:rPr>
              <a:t>Δυνατότητα προώθησης στην αγορά προϊόντος – υπηρεσίας ΜΚΟ </a:t>
            </a:r>
          </a:p>
          <a:p>
            <a:r>
              <a:rPr lang="el-GR" sz="4000" dirty="0" smtClean="0">
                <a:latin typeface="Arial" panose="020B0604020202020204" pitchFamily="34" charset="0"/>
                <a:cs typeface="Arial" panose="020B0604020202020204" pitchFamily="34" charset="0"/>
              </a:rPr>
              <a:t>Καλή εκτέλεση καθηκόντων και εκμετάλλευση συντελεστών παραγωγής και περαιτέρω δυνατοτήτων που οι ίδιες οι ΜΚΟ δημιουργούν, όπως προσαρμοσμένα διευθυντικά συστήματα, λογιστικά συστήματα ή συστήματα ελέγχου.</a:t>
            </a:r>
            <a:endParaRPr lang="el-GR" sz="40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6</a:t>
            </a:fld>
            <a:endParaRPr lang="el-GR" dirty="0"/>
          </a:p>
        </p:txBody>
      </p:sp>
    </p:spTree>
    <p:extLst>
      <p:ext uri="{BB962C8B-B14F-4D97-AF65-F5344CB8AC3E}">
        <p14:creationId xmlns:p14="http://schemas.microsoft.com/office/powerpoint/2010/main" val="291047904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804042"/>
          </a:xfrm>
        </p:spPr>
        <p:txBody>
          <a:bodyPr/>
          <a:lstStyle/>
          <a:p>
            <a:pPr algn="ctr"/>
            <a:r>
              <a:rPr lang="el-GR" b="1" dirty="0" smtClean="0">
                <a:latin typeface="Arial" panose="020B0604020202020204" pitchFamily="34" charset="0"/>
                <a:cs typeface="Arial" panose="020B0604020202020204" pitchFamily="34" charset="0"/>
              </a:rPr>
              <a:t>ΗΘΙΚΗ ΠΡΟΣΤΙΘΕΜΕΝΗ ΑΞΙΑ</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88731" y="1229710"/>
            <a:ext cx="11430000" cy="5126640"/>
          </a:xfrm>
        </p:spPr>
        <p:txBody>
          <a:bodyPr>
            <a:normAutofit lnSpcReduction="10000"/>
          </a:bodyPr>
          <a:lstStyle/>
          <a:p>
            <a:pPr marL="0" indent="0">
              <a:buNone/>
            </a:pPr>
            <a:r>
              <a:rPr lang="el-GR" sz="4000" dirty="0" smtClean="0">
                <a:latin typeface="Arial" panose="020B0604020202020204" pitchFamily="34" charset="0"/>
                <a:cs typeface="Arial" panose="020B0604020202020204" pitchFamily="34" charset="0"/>
              </a:rPr>
              <a:t>ΔΥΣΚΟΛΙΑ οικονομικής προσέγγισης και αξιολόγησης όσων στοιχείων συγκεντρώνονται για τις οργανώσεις αυτές. </a:t>
            </a:r>
          </a:p>
          <a:p>
            <a:pPr marL="0" indent="0">
              <a:buNone/>
            </a:pPr>
            <a:r>
              <a:rPr lang="el-GR" sz="4000" dirty="0" smtClean="0">
                <a:latin typeface="Arial" panose="020B0604020202020204" pitchFamily="34" charset="0"/>
                <a:cs typeface="Arial" panose="020B0604020202020204" pitchFamily="34" charset="0"/>
              </a:rPr>
              <a:t>Η σημασία τους δεν εξαντλείται στις οικονομικές τους επιδόσεις, που είναι εύκολα μετρήσιμες, αλλά στην προστιθέμενη αξία που παράγεται απ’ αυτές (διάγνωση και εξυπηρέτηση αναγκών, κοινωνική ενσωμάτωση, τοπική βελτίωση, μεγαλύτερη δημοκρατία και αειφόρος ανάπτυξη).</a:t>
            </a:r>
            <a:endParaRPr lang="el-GR" sz="40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7</a:t>
            </a:fld>
            <a:endParaRPr lang="el-GR" dirty="0"/>
          </a:p>
        </p:txBody>
      </p:sp>
    </p:spTree>
    <p:extLst>
      <p:ext uri="{BB962C8B-B14F-4D97-AF65-F5344CB8AC3E}">
        <p14:creationId xmlns:p14="http://schemas.microsoft.com/office/powerpoint/2010/main" val="166177297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804042"/>
          </a:xfrm>
        </p:spPr>
        <p:txBody>
          <a:bodyPr/>
          <a:lstStyle/>
          <a:p>
            <a:pPr algn="ctr"/>
            <a:r>
              <a:rPr lang="el-GR" b="1" dirty="0" smtClean="0">
                <a:latin typeface="Arial" panose="020B0604020202020204" pitchFamily="34" charset="0"/>
                <a:cs typeface="Arial" panose="020B0604020202020204" pitchFamily="34" charset="0"/>
              </a:rPr>
              <a:t>ΕΔΡΑ</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88731" y="1229710"/>
            <a:ext cx="11430000" cy="5126640"/>
          </a:xfrm>
        </p:spPr>
        <p:txBody>
          <a:bodyPr>
            <a:normAutofit fontScale="92500" lnSpcReduction="10000"/>
          </a:bodyPr>
          <a:lstStyle/>
          <a:p>
            <a:pPr marL="0" indent="0">
              <a:buNone/>
            </a:pPr>
            <a:r>
              <a:rPr lang="el-GR" sz="4000" dirty="0" smtClean="0">
                <a:latin typeface="Arial" panose="020B0604020202020204" pitchFamily="34" charset="0"/>
                <a:cs typeface="Arial" panose="020B0604020202020204" pitchFamily="34" charset="0"/>
              </a:rPr>
              <a:t>Βασικό πλεονέκτημα η ύπαρξη συγκεκριμένου χώρου (έστω εξαιρετικά μικρού), που λειτουργεί ως σημείο συνάντησης και αναφοράς για την οργάνωση, τα μέλη της και την τοπική κοινωνία. Ο χώρος αυτός μπορεί να είναι: </a:t>
            </a:r>
          </a:p>
          <a:p>
            <a:pPr lvl="0"/>
            <a:r>
              <a:rPr lang="el-GR" sz="4000" dirty="0" smtClean="0">
                <a:latin typeface="Arial" panose="020B0604020202020204" pitchFamily="34" charset="0"/>
                <a:cs typeface="Arial" panose="020B0604020202020204" pitchFamily="34" charset="0"/>
              </a:rPr>
              <a:t> Ιδιόκτητος. </a:t>
            </a:r>
          </a:p>
          <a:p>
            <a:pPr lvl="0"/>
            <a:r>
              <a:rPr lang="el-GR" sz="4000" dirty="0" smtClean="0">
                <a:latin typeface="Arial" panose="020B0604020202020204" pitchFamily="34" charset="0"/>
                <a:cs typeface="Arial" panose="020B0604020202020204" pitchFamily="34" charset="0"/>
              </a:rPr>
              <a:t>Ενοικιαζόμενος.</a:t>
            </a:r>
          </a:p>
          <a:p>
            <a:pPr lvl="0"/>
            <a:r>
              <a:rPr lang="el-GR" sz="4000" dirty="0" smtClean="0">
                <a:latin typeface="Arial" panose="020B0604020202020204" pitchFamily="34" charset="0"/>
                <a:cs typeface="Arial" panose="020B0604020202020204" pitchFamily="34" charset="0"/>
              </a:rPr>
              <a:t>Παραχωρημένος.</a:t>
            </a:r>
          </a:p>
          <a:p>
            <a:pPr lvl="0"/>
            <a:r>
              <a:rPr lang="el-GR" sz="4000" dirty="0" smtClean="0">
                <a:latin typeface="Arial" panose="020B0604020202020204" pitchFamily="34" charset="0"/>
                <a:cs typeface="Arial" panose="020B0604020202020204" pitchFamily="34" charset="0"/>
              </a:rPr>
              <a:t>Παραχωρημένος με τη μορφή συστέγασης με κάποια άλλη οργάνωση ή οργανώσεις.</a:t>
            </a:r>
            <a:endParaRPr lang="el-GR" sz="40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8</a:t>
            </a:fld>
            <a:endParaRPr lang="el-GR" dirty="0"/>
          </a:p>
        </p:txBody>
      </p:sp>
    </p:spTree>
    <p:extLst>
      <p:ext uri="{BB962C8B-B14F-4D97-AF65-F5344CB8AC3E}">
        <p14:creationId xmlns:p14="http://schemas.microsoft.com/office/powerpoint/2010/main" val="41172018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189187"/>
            <a:ext cx="10515600" cy="1229710"/>
          </a:xfrm>
        </p:spPr>
        <p:txBody>
          <a:bodyPr>
            <a:normAutofit fontScale="90000"/>
          </a:bodyPr>
          <a:lstStyle/>
          <a:p>
            <a:pPr algn="ctr"/>
            <a:r>
              <a:rPr lang="el-GR" b="1" dirty="0" smtClean="0">
                <a:latin typeface="Arial" panose="020B0604020202020204" pitchFamily="34" charset="0"/>
                <a:cs typeface="Arial" panose="020B0604020202020204" pitchFamily="34" charset="0"/>
              </a:rPr>
              <a:t>ΑΛΛΟΙ ΠΑΡΑΓΟΝΤΕΣ ΕΠΗΡΕΑΣΜΟΥ ΛΕΙΤΟΥΡΓΙΑΣ</a:t>
            </a:r>
            <a:endParaRPr lang="el-GR" b="1" dirty="0">
              <a:latin typeface="Arial" panose="020B0604020202020204" pitchFamily="34" charset="0"/>
              <a:cs typeface="Arial" panose="020B0604020202020204" pitchFamily="34" charset="0"/>
            </a:endParaRPr>
          </a:p>
        </p:txBody>
      </p:sp>
      <p:sp>
        <p:nvSpPr>
          <p:cNvPr id="3" name="Θέση περιεχομένου 2"/>
          <p:cNvSpPr>
            <a:spLocks noGrp="1"/>
          </p:cNvSpPr>
          <p:nvPr>
            <p:ph idx="1"/>
          </p:nvPr>
        </p:nvSpPr>
        <p:spPr>
          <a:xfrm>
            <a:off x="488731" y="1749972"/>
            <a:ext cx="11430000" cy="4606378"/>
          </a:xfrm>
        </p:spPr>
        <p:txBody>
          <a:bodyPr>
            <a:normAutofit fontScale="92500" lnSpcReduction="10000"/>
          </a:bodyPr>
          <a:lstStyle/>
          <a:p>
            <a:pPr lvl="0"/>
            <a:r>
              <a:rPr lang="el-GR" sz="4000" dirty="0" smtClean="0">
                <a:latin typeface="Arial" panose="020B0604020202020204" pitchFamily="34" charset="0"/>
                <a:cs typeface="Arial" panose="020B0604020202020204" pitchFamily="34" charset="0"/>
              </a:rPr>
              <a:t>Νομικό και φορολογικό περιβάλλον.  Βασικός παράγοντας. </a:t>
            </a:r>
          </a:p>
          <a:p>
            <a:pPr lvl="0"/>
            <a:r>
              <a:rPr lang="el-GR" sz="4000" dirty="0" smtClean="0">
                <a:latin typeface="Arial" panose="020B0604020202020204" pitchFamily="34" charset="0"/>
                <a:cs typeface="Arial" panose="020B0604020202020204" pitchFamily="34" charset="0"/>
              </a:rPr>
              <a:t>Συμβατότητα με περιβάλλον δραστηριοποίησης. Δραστηριότητες συμβατές με ανάγκες περιοχής δραστηριοποίησης για την ύπαρξη των επιθυμητών αποτελεσμάτων από τη δράση αυτή. </a:t>
            </a:r>
          </a:p>
          <a:p>
            <a:pPr lvl="0"/>
            <a:r>
              <a:rPr lang="el-GR" sz="4000" dirty="0" smtClean="0">
                <a:latin typeface="Arial" panose="020B0604020202020204" pitchFamily="34" charset="0"/>
                <a:cs typeface="Arial" panose="020B0604020202020204" pitchFamily="34" charset="0"/>
              </a:rPr>
              <a:t>Διαθεσιμότητα ανθρωπίνων και υλικών πόρων.  Εφόσον υπάρχουν, θα πρέπει να προσαρμοστεί και να βρει τρόπο να τους αποκτήσει. </a:t>
            </a:r>
            <a:endParaRPr lang="el-GR" sz="4000" dirty="0">
              <a:latin typeface="Arial" panose="020B0604020202020204" pitchFamily="34" charset="0"/>
              <a:cs typeface="Arial" panose="020B0604020202020204" pitchFamily="34" charset="0"/>
            </a:endParaRPr>
          </a:p>
        </p:txBody>
      </p:sp>
      <p:sp>
        <p:nvSpPr>
          <p:cNvPr id="4" name="Θέση ημερομηνίας 3"/>
          <p:cNvSpPr>
            <a:spLocks noGrp="1"/>
          </p:cNvSpPr>
          <p:nvPr>
            <p:ph type="dt" sz="half" idx="10"/>
          </p:nvPr>
        </p:nvSpPr>
        <p:spPr/>
        <p:txBody>
          <a:bodyPr/>
          <a:lstStyle/>
          <a:p>
            <a:fld id="{BDC5DE1F-E3F5-4204-9BEB-760D8331E8BC}" type="datetime1">
              <a:rPr lang="el-GR" smtClean="0"/>
              <a:t>11/6/2021</a:t>
            </a:fld>
            <a:endParaRPr lang="el-GR" dirty="0"/>
          </a:p>
        </p:txBody>
      </p:sp>
      <p:sp>
        <p:nvSpPr>
          <p:cNvPr id="5" name="Θέση αριθμού διαφάνειας 4"/>
          <p:cNvSpPr>
            <a:spLocks noGrp="1"/>
          </p:cNvSpPr>
          <p:nvPr>
            <p:ph type="sldNum" sz="quarter" idx="12"/>
          </p:nvPr>
        </p:nvSpPr>
        <p:spPr/>
        <p:txBody>
          <a:bodyPr/>
          <a:lstStyle/>
          <a:p>
            <a:fld id="{3DF53439-851E-44AD-84B1-B6BFC3D0C743}" type="slidenum">
              <a:rPr lang="el-GR" smtClean="0"/>
              <a:pPr/>
              <a:t>9</a:t>
            </a:fld>
            <a:endParaRPr lang="el-GR" dirty="0"/>
          </a:p>
        </p:txBody>
      </p:sp>
    </p:spTree>
    <p:extLst>
      <p:ext uri="{BB962C8B-B14F-4D97-AF65-F5344CB8AC3E}">
        <p14:creationId xmlns:p14="http://schemas.microsoft.com/office/powerpoint/2010/main" val="1954985147"/>
      </p:ext>
    </p:extLst>
  </p:cSld>
  <p:clrMapOvr>
    <a:masterClrMapping/>
  </p:clrMapOvr>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TotalTime>
  <Words>2954</Words>
  <Application>Microsoft Office PowerPoint</Application>
  <PresentationFormat>Ευρεία οθόνη</PresentationFormat>
  <Paragraphs>270</Paragraphs>
  <Slides>34</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34</vt:i4>
      </vt:variant>
    </vt:vector>
  </HeadingPairs>
  <TitlesOfParts>
    <vt:vector size="38" baseType="lpstr">
      <vt:lpstr>Arial</vt:lpstr>
      <vt:lpstr>Calibri</vt:lpstr>
      <vt:lpstr>Calibri Light</vt:lpstr>
      <vt:lpstr>Θέμα του Office</vt:lpstr>
      <vt:lpstr>ΚΟΙΝΩΝΙΚΗ ΟΙΚΟΝΟΜΙΑ  ΜΗ ΚΥΒΕΡΝΗΤΙΚΕΣ  ΟΡΓΑΝΩΣΕΙΣ </vt:lpstr>
      <vt:lpstr>ENNOIA</vt:lpstr>
      <vt:lpstr>ΧΑΡΑΚΤΗΡΙΣΤΙΚΑ ΜΚΟ </vt:lpstr>
      <vt:lpstr>ΟΡΙΣΜΟΣ</vt:lpstr>
      <vt:lpstr>ΔΙΕΥΘΥΝΣΗ</vt:lpstr>
      <vt:lpstr>ΠΑΡΑΜΕΤΡΟΙ ΔΙΕΥΘΥΝΣΗΣ</vt:lpstr>
      <vt:lpstr>ΗΘΙΚΗ ΠΡΟΣΤΙΘΕΜΕΝΗ ΑΞΙΑ</vt:lpstr>
      <vt:lpstr>ΕΔΡΑ</vt:lpstr>
      <vt:lpstr>ΑΛΛΟΙ ΠΑΡΑΓΟΝΤΕΣ ΕΠΗΡΕΑΣΜΟΥ ΛΕΙΤΟΥΡΓΙΑΣ</vt:lpstr>
      <vt:lpstr>ΟΡΓΑΝΩΣΗ ΜΕΓΑΛΥΤΕΡΩΝ ΜΚΟ</vt:lpstr>
      <vt:lpstr>ΣΤΕΛΕΧΗ</vt:lpstr>
      <vt:lpstr>ΧΡΗΜΑΤΟΔΟΤΗΣΗ</vt:lpstr>
      <vt:lpstr>ΧΡΗΜΑΤΟΔΟΤΗΣΗ</vt:lpstr>
      <vt:lpstr>Παρουσίαση του PowerPoint</vt:lpstr>
      <vt:lpstr>ΝΟΜΙΚΟΣ ΟΡΙΣΜΟΣ</vt:lpstr>
      <vt:lpstr>Άρθρο 58, N. 4686/2020  Σύσταση Μητρώου Ελληνικών και Ξένων Μη Κυβερνητικών Οργανώσεων (ΜΚΟ)</vt:lpstr>
      <vt:lpstr>Άρθρο 58, N. 4686/2020  Προϋποθέσεις εγγραφής στο Μητρώο ΜΚΟ</vt:lpstr>
      <vt:lpstr>Άρθρο 58, N. 4686/2020  Προϋποθέσεις εγγραφής στο Μητρώο ΜΚΟ</vt:lpstr>
      <vt:lpstr>ΚΥΑ 3063/2020, άρθρο 1</vt:lpstr>
      <vt:lpstr>ΣΥΓΧΥΣΗ</vt:lpstr>
      <vt:lpstr>ΕΝΝΟΙΑ ΚΑΛΟ</vt:lpstr>
      <vt:lpstr>ΕΝΝΟΙΑ ΦΟΡΕΩΝ ΚΑΛΟ</vt:lpstr>
      <vt:lpstr>ΕΝΝΟΙΑ ΦΟΡΕΩΝ ΚΑΛΟ</vt:lpstr>
      <vt:lpstr>ΕΝΝΟΙΑ ΦΟΡΕΩΝ ΚΑΛΟ</vt:lpstr>
      <vt:lpstr>ΚΟΙΝΩΝΙΚΟΣ ΑΝΤΙΚΤΥΠΟΣ ΕΡΓΑΛΕΙΟ ΜΕΤΡΗΣΗΣ</vt:lpstr>
      <vt:lpstr>ΝΟΜΙΚΕΣ ΜΟΡΦΕΣ ΜΚΟ</vt:lpstr>
      <vt:lpstr>ΚΟΙΝΑ ΧΑΡΑΚΤΗΡΙΣΤΙΚΑ ΝΟΜΙΚΩΝ ΠΡΟΣΩΠΩΝ</vt:lpstr>
      <vt:lpstr>ΣΩΜΑΤΕΙΟ</vt:lpstr>
      <vt:lpstr>ΣΩΜΑΤΕΙΟ</vt:lpstr>
      <vt:lpstr>ΑΣΤΙΚΗ ΕΤΑΙΡΕΙΑ</vt:lpstr>
      <vt:lpstr>ΑΣΤΙΚΗ ΕΤΑΙΡΕΙΑ</vt:lpstr>
      <vt:lpstr>ΙΔΡΥΜΑ</vt:lpstr>
      <vt:lpstr>ΙΔΡΥΜΑ</vt:lpstr>
      <vt:lpstr>ΕΡΑΝΙΚΗ ΕΠΙΤΡΟΠΗ</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ΜΗ ΚΥΒΕΡΝΗΤΙΚΕΣ  ΟΡΓΑΝΩΣΕΙΣ</dc:title>
  <dc:creator>Λογαριασμός Microsoft</dc:creator>
  <cp:lastModifiedBy>Michael</cp:lastModifiedBy>
  <cp:revision>9</cp:revision>
  <dcterms:created xsi:type="dcterms:W3CDTF">2020-06-05T05:18:28Z</dcterms:created>
  <dcterms:modified xsi:type="dcterms:W3CDTF">2021-06-11T07:53:35Z</dcterms:modified>
</cp:coreProperties>
</file>