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0" r:id="rId3"/>
    <p:sldId id="281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259" r:id="rId74"/>
    <p:sldId id="260" r:id="rId75"/>
    <p:sldId id="261" r:id="rId76"/>
    <p:sldId id="262" r:id="rId77"/>
    <p:sldId id="263" r:id="rId78"/>
    <p:sldId id="264" r:id="rId79"/>
    <p:sldId id="265" r:id="rId80"/>
    <p:sldId id="266" r:id="rId81"/>
    <p:sldId id="267" r:id="rId82"/>
    <p:sldId id="268" r:id="rId83"/>
    <p:sldId id="269" r:id="rId84"/>
    <p:sldId id="270" r:id="rId85"/>
    <p:sldId id="271" r:id="rId86"/>
    <p:sldId id="272" r:id="rId87"/>
    <p:sldId id="273" r:id="rId88"/>
    <p:sldId id="274" r:id="rId89"/>
    <p:sldId id="275" r:id="rId90"/>
    <p:sldId id="276" r:id="rId91"/>
    <p:sldId id="277" r:id="rId92"/>
    <p:sldId id="278" r:id="rId93"/>
    <p:sldId id="279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0363-29EE-4407-AE96-0D5191EE1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5D771E-F36A-4614-8EBA-6F32D58EE837}" type="datetimeFigureOut">
              <a:rPr lang="el-GR" smtClean="0"/>
              <a:pPr/>
              <a:t>6/10/2016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14282" y="928670"/>
            <a:ext cx="8458200" cy="1470025"/>
          </a:xfrm>
        </p:spPr>
        <p:txBody>
          <a:bodyPr/>
          <a:lstStyle/>
          <a:p>
            <a:r>
              <a:rPr lang="el-GR" dirty="0" smtClean="0"/>
              <a:t>Θώρακας – Άνω άκρο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Κλείδ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92696"/>
            <a:ext cx="3692477" cy="56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>
          <a:xfrm>
            <a:off x="6948488" y="2276475"/>
            <a:ext cx="1954212" cy="652463"/>
          </a:xfrm>
        </p:spPr>
        <p:txBody>
          <a:bodyPr/>
          <a:lstStyle/>
          <a:p>
            <a:pPr eaLnBrk="1" hangingPunct="1"/>
            <a:r>
              <a:rPr lang="el-GR" sz="2000" smtClean="0"/>
              <a:t>Κλείδα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προσαγωγός αντίχειρ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74613"/>
            <a:ext cx="7704138" cy="6772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θέναρ-οπισθένα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3378200" cy="5481638"/>
          </a:xfrm>
          <a:prstGeom prst="rect">
            <a:avLst/>
          </a:prstGeom>
          <a:noFill/>
        </p:spPr>
      </p:pic>
      <p:pic>
        <p:nvPicPr>
          <p:cNvPr id="27653" name="Picture 5" descr="θέναρ-οπισθέναρ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663" y="0"/>
            <a:ext cx="44116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ελμινιθοειδεί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-4763"/>
            <a:ext cx="7200900" cy="686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μεσόστεοι μύε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Ανατομική ταμβακοθήκ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575" y="0"/>
            <a:ext cx="50212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επιπολής παλαμιαίο αρτ τόξ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54546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εν τω βάθει παλαμιαίο αρτ τόξ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400" y="0"/>
            <a:ext cx="5283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ραχιαίες μετακάρπιες αρ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0"/>
            <a:ext cx="4140200" cy="6858000"/>
          </a:xfrm>
          <a:prstGeom prst="rect">
            <a:avLst/>
          </a:prstGeom>
          <a:noFill/>
        </p:spPr>
      </p:pic>
      <p:pic>
        <p:nvPicPr>
          <p:cNvPr id="48133" name="Picture 5" descr="επιπολής οπίσθια χεριο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91050" cy="679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μέσο ν στο χέρ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921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ωλένιο 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288"/>
            <a:ext cx="7489825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Ωμοπλάτ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7" y="60325"/>
            <a:ext cx="5761037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771775" cy="1196975"/>
          </a:xfrm>
        </p:spPr>
        <p:txBody>
          <a:bodyPr/>
          <a:lstStyle/>
          <a:p>
            <a:pPr eaLnBrk="1" hangingPunct="1"/>
            <a:r>
              <a:rPr lang="el-GR" sz="2400" smtClean="0"/>
              <a:t>Ωμοπλάτη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επιπολής κερκιδικ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325" y="620713"/>
            <a:ext cx="3749675" cy="5661025"/>
          </a:xfrm>
          <a:prstGeom prst="rect">
            <a:avLst/>
          </a:prstGeom>
          <a:noFill/>
        </p:spPr>
      </p:pic>
      <p:pic>
        <p:nvPicPr>
          <p:cNvPr id="38917" name="Picture 5" descr="κερκιδικό ν στο χέρ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6002338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τόξα και νεύρα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79912" cy="6050099"/>
          </a:xfrm>
          <a:prstGeom prst="rect">
            <a:avLst/>
          </a:prstGeom>
          <a:noFill/>
        </p:spPr>
      </p:pic>
      <p:pic>
        <p:nvPicPr>
          <p:cNvPr id="33797" name="Picture 5" descr="τόξα και νεύρα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563" y="0"/>
            <a:ext cx="4770437" cy="566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δερματική 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3670300" cy="6858000"/>
          </a:xfrm>
          <a:prstGeom prst="rect">
            <a:avLst/>
          </a:prstGeom>
          <a:noFill/>
        </p:spPr>
      </p:pic>
      <p:pic>
        <p:nvPicPr>
          <p:cNvPr id="40965" name="Picture 5" descr="δερματική 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0"/>
            <a:ext cx="37671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δερματική 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638" y="0"/>
            <a:ext cx="65039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δερματοτόμια άνω άκρ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5956693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Ωμοπλάτ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67750"/>
            <a:ext cx="13342938" cy="157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Ωμοπλάτ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127000"/>
            <a:ext cx="11836400" cy="139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Ωμοπλάτ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57688" y="-4635500"/>
            <a:ext cx="11836401" cy="139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Βραχιόνιο από πίσ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0"/>
            <a:ext cx="4592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Άνω άκρο βραχιονίου οστο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5048250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QUIZ  </a:t>
            </a:r>
            <a:r>
              <a:rPr lang="el-GR" sz="3200" smtClean="0"/>
              <a:t>1  πλευρές - σπόνδυλοι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Κεφαλή της πλευράς</a:t>
            </a:r>
          </a:p>
          <a:p>
            <a:pPr eaLnBrk="1" hangingPunct="1">
              <a:buFontTx/>
              <a:buNone/>
            </a:pPr>
            <a:endParaRPr lang="el-GR" smtClean="0"/>
          </a:p>
          <a:p>
            <a:pPr eaLnBrk="1" hangingPunct="1"/>
            <a:r>
              <a:rPr lang="el-GR" smtClean="0"/>
              <a:t>Φύμα της πλευράς</a:t>
            </a:r>
          </a:p>
        </p:txBody>
      </p:sp>
      <p:sp>
        <p:nvSpPr>
          <p:cNvPr id="3482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Πλευρικό ημιγλήνιο</a:t>
            </a:r>
          </a:p>
          <a:p>
            <a:pPr eaLnBrk="1" hangingPunct="1"/>
            <a:endParaRPr lang="el-GR" smtClean="0"/>
          </a:p>
          <a:p>
            <a:pPr eaLnBrk="1" hangingPunct="1"/>
            <a:r>
              <a:rPr lang="el-GR" smtClean="0"/>
              <a:t>Εγκάρσια γλήνη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QUIZ  </a:t>
            </a:r>
            <a:r>
              <a:rPr lang="el-GR" sz="3200" smtClean="0"/>
              <a:t>1</a:t>
            </a:r>
            <a:r>
              <a:rPr lang="en-US" sz="3200" smtClean="0"/>
              <a:t>:</a:t>
            </a:r>
            <a:r>
              <a:rPr lang="el-GR" sz="3200" smtClean="0"/>
              <a:t>  πλευρές - σπόνδυλοι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l-GR" smtClean="0">
                <a:solidFill>
                  <a:schemeClr val="hlink"/>
                </a:solidFill>
              </a:rPr>
              <a:t>Κεφαλή της πλευράς</a:t>
            </a:r>
          </a:p>
          <a:p>
            <a:pPr eaLnBrk="1" hangingPunct="1">
              <a:buFontTx/>
              <a:buNone/>
            </a:pPr>
            <a:endParaRPr lang="el-GR" smtClean="0"/>
          </a:p>
          <a:p>
            <a:pPr eaLnBrk="1" hangingPunct="1"/>
            <a:r>
              <a:rPr lang="el-GR" smtClean="0">
                <a:solidFill>
                  <a:srgbClr val="0000FF"/>
                </a:solidFill>
              </a:rPr>
              <a:t>Φύμα της πλευράς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l-GR" smtClean="0">
                <a:solidFill>
                  <a:schemeClr val="hlink"/>
                </a:solidFill>
              </a:rPr>
              <a:t>Πλευρικό ημιγλήνιο</a:t>
            </a:r>
          </a:p>
          <a:p>
            <a:pPr eaLnBrk="1" hangingPunct="1"/>
            <a:endParaRPr lang="el-GR" smtClean="0"/>
          </a:p>
          <a:p>
            <a:pPr eaLnBrk="1" hangingPunct="1"/>
            <a:r>
              <a:rPr lang="el-GR" smtClean="0">
                <a:solidFill>
                  <a:srgbClr val="0000FF"/>
                </a:solidFill>
              </a:rPr>
              <a:t>Εγκάρσια γλήνη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QUIZ 2 :  </a:t>
            </a:r>
            <a:r>
              <a:rPr lang="el-GR" sz="3200" smtClean="0"/>
              <a:t>Ωμοπλάτη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Κορακοειδής απόφυση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Ωμοπλατιαία άκανθα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Ωμοπλατιαία εντομή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Ωμογλήνη</a:t>
            </a:r>
          </a:p>
        </p:txBody>
      </p:sp>
      <p:sp>
        <p:nvSpPr>
          <p:cNvPr id="3686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Άνω χείλος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Άνω έξω γωνία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Οπίσθια επιφάνεια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/>
              <a:t>Πρόσθια επιφάνεια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QUIZ 2 :  </a:t>
            </a:r>
            <a:r>
              <a:rPr lang="el-GR" sz="3200" smtClean="0"/>
              <a:t>Ωμοπλάτη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0000FF"/>
                </a:solidFill>
              </a:rPr>
              <a:t>Κορακοειδής απόφυση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663300"/>
                </a:solidFill>
              </a:rPr>
              <a:t>Ωμοπλατιαία άκανθα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chemeClr val="hlink"/>
                </a:solidFill>
              </a:rPr>
              <a:t>Ωμοπλατιαία εντομή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FF3300"/>
                </a:solidFill>
              </a:rPr>
              <a:t>Ωμογλήνη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chemeClr val="hlink"/>
                </a:solidFill>
              </a:rPr>
              <a:t>Άνω χείλος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FF3300"/>
                </a:solidFill>
              </a:rPr>
              <a:t>Άνω έξω γωνία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663300"/>
                </a:solidFill>
              </a:rPr>
              <a:t>Οπίσθια επιφάνεια</a:t>
            </a:r>
          </a:p>
          <a:p>
            <a:pPr eaLnBrk="1" hangingPunct="1">
              <a:lnSpc>
                <a:spcPct val="90000"/>
              </a:lnSpc>
            </a:pPr>
            <a:endParaRPr lang="el-GR" smtClean="0"/>
          </a:p>
          <a:p>
            <a:pPr eaLnBrk="1" hangingPunct="1">
              <a:lnSpc>
                <a:spcPct val="90000"/>
              </a:lnSpc>
            </a:pPr>
            <a:r>
              <a:rPr lang="el-GR" smtClean="0">
                <a:solidFill>
                  <a:srgbClr val="0000FF"/>
                </a:solidFill>
              </a:rPr>
              <a:t>Πρόσθια επιφάνεια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 </a:t>
            </a:r>
            <a:r>
              <a:rPr lang="el-GR" sz="3200" dirty="0" smtClean="0"/>
              <a:t>Θωρακικό τοίχωμα, </a:t>
            </a:r>
            <a:br>
              <a:rPr lang="el-GR" sz="3200" dirty="0" smtClean="0"/>
            </a:br>
            <a:r>
              <a:rPr lang="el-GR" sz="3200" dirty="0" smtClean="0"/>
              <a:t>ωμική ζώνη, μασχάλη, βραχίονας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z="2400" smtClean="0"/>
              <a:t>Οστά θωρακικού τοιχώματος και ωμικής ζώνης</a:t>
            </a:r>
          </a:p>
          <a:p>
            <a:pPr eaLnBrk="1" hangingPunct="1"/>
            <a:r>
              <a:rPr lang="el-GR" sz="2400" smtClean="0"/>
              <a:t>Αρθρώσεις</a:t>
            </a:r>
            <a:r>
              <a:rPr lang="en-US" sz="2400" smtClean="0"/>
              <a:t>: </a:t>
            </a:r>
            <a:r>
              <a:rPr lang="el-GR" sz="2400" smtClean="0"/>
              <a:t>Στερνοπλευρική, ακρωμιοκλειδική, γληνοβραχιόνια (άρθρωση του ώμου)</a:t>
            </a:r>
          </a:p>
          <a:p>
            <a:pPr eaLnBrk="1" hangingPunct="1"/>
            <a:r>
              <a:rPr lang="el-GR" sz="2400" smtClean="0"/>
              <a:t>Μύες</a:t>
            </a:r>
            <a:r>
              <a:rPr lang="en-US" sz="2400" smtClean="0"/>
              <a:t>:</a:t>
            </a:r>
            <a:r>
              <a:rPr lang="el-GR" sz="2400" smtClean="0"/>
              <a:t> ωμοθωρακικοί, μεσοπλεύριοι, ωμικής ζώνης, βραχίονα</a:t>
            </a:r>
          </a:p>
          <a:p>
            <a:pPr eaLnBrk="1" hangingPunct="1"/>
            <a:r>
              <a:rPr lang="el-GR" sz="2400" smtClean="0"/>
              <a:t>Αρτηρίες</a:t>
            </a:r>
            <a:r>
              <a:rPr lang="en-US" sz="2400" smtClean="0"/>
              <a:t>:</a:t>
            </a:r>
            <a:r>
              <a:rPr lang="el-GR" sz="2400" smtClean="0"/>
              <a:t> Μεσοπλεύριες, μασχαλιαία, βραχιόνια και κλάδοι τους</a:t>
            </a:r>
          </a:p>
          <a:p>
            <a:pPr eaLnBrk="1" hangingPunct="1"/>
            <a:r>
              <a:rPr lang="el-GR" sz="2400" smtClean="0"/>
              <a:t>Φλέβες</a:t>
            </a:r>
            <a:r>
              <a:rPr lang="en-US" sz="2400" smtClean="0"/>
              <a:t>: </a:t>
            </a:r>
            <a:r>
              <a:rPr lang="el-GR" sz="2400" smtClean="0"/>
              <a:t>Κεφαλική, βασιλική και ομώνυμες με τις αρτηρίες</a:t>
            </a:r>
          </a:p>
          <a:p>
            <a:pPr eaLnBrk="1" hangingPunct="1"/>
            <a:r>
              <a:rPr lang="el-GR" sz="2400" smtClean="0"/>
              <a:t>Νεύρα</a:t>
            </a:r>
            <a:r>
              <a:rPr lang="en-US" sz="2400" smtClean="0"/>
              <a:t>: </a:t>
            </a:r>
            <a:r>
              <a:rPr lang="el-GR" sz="2400" smtClean="0"/>
              <a:t>Μεσοπλεύρια και κλάδοι βραχιονίου πλέγματος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Στερνοκλειδική διάρθρω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988" y="0"/>
            <a:ext cx="7189787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ακρωμιοκλειδική άρθρω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Αρθρωση του ώμ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577388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Αρθρωση του ώμ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762163" cy="100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Αρθρωση του ώμ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5388" y="-458788"/>
            <a:ext cx="13538201" cy="921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Αρτηρίες τοιχώματ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-25400"/>
            <a:ext cx="7058025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Φλέβες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638" y="0"/>
            <a:ext cx="6913563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Φλέβες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1038" y="79375"/>
            <a:ext cx="4652962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Μεσοπλεύριο νεύρ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-9525"/>
            <a:ext cx="87852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μεσοπλεύρια διαστήματ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5738" y="115888"/>
            <a:ext cx="6418262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76600" cy="1412875"/>
          </a:xfrm>
        </p:spPr>
        <p:txBody>
          <a:bodyPr/>
          <a:lstStyle/>
          <a:p>
            <a:pPr eaLnBrk="1" hangingPunct="1"/>
            <a:r>
              <a:rPr lang="el-GR" sz="2400" smtClean="0"/>
              <a:t>Μεσοπλεύριο</a:t>
            </a:r>
            <a:br>
              <a:rPr lang="el-GR" sz="2400" smtClean="0"/>
            </a:br>
            <a:r>
              <a:rPr lang="el-GR" sz="2400" smtClean="0"/>
              <a:t>διάστημα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Κινήσεις του βραχίο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28"/>
            <a:ext cx="6972616" cy="6065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Θωρακικός κλωβό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8308691" cy="38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059113" cy="1557338"/>
          </a:xfrm>
        </p:spPr>
        <p:txBody>
          <a:bodyPr/>
          <a:lstStyle/>
          <a:p>
            <a:pPr eaLnBrk="1" hangingPunct="1"/>
            <a:r>
              <a:rPr lang="el-GR" sz="2000" smtClean="0"/>
              <a:t>ΘΩΡΑΚΙΚΟΣ</a:t>
            </a:r>
            <a:br>
              <a:rPr lang="el-GR" sz="2000" smtClean="0"/>
            </a:br>
            <a:r>
              <a:rPr lang="el-GR" sz="2000" smtClean="0"/>
              <a:t>ΚΛΩΒΟΣ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Κινήσεις της ωμοπλάτ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714356"/>
            <a:ext cx="4119908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(Ωμοθωρακικοί μύες)  </a:t>
            </a:r>
            <a:r>
              <a:rPr lang="el-GR" sz="2400" b="1"/>
              <a:t>Μείζων Θωρακικός</a:t>
            </a:r>
            <a:endParaRPr lang="el-GR" sz="2000" b="1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Στερνοπλευρική, κλειδική, κοιλιακή</a:t>
            </a:r>
            <a:endParaRPr lang="el-GR" sz="2000" i="1"/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Έξω ακρολοφία (μείζ. βραχιονίου ογκώματος)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Πρόσθια</a:t>
            </a:r>
            <a:r>
              <a:rPr lang="el-GR" sz="2000" i="1"/>
              <a:t> </a:t>
            </a:r>
            <a:r>
              <a:rPr lang="el-GR" sz="2000"/>
              <a:t>θωρακικά ν.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Κάμψη,</a:t>
            </a:r>
          </a:p>
          <a:p>
            <a:pPr>
              <a:buFontTx/>
              <a:buNone/>
            </a:pPr>
            <a:r>
              <a:rPr lang="el-GR" sz="2000"/>
              <a:t>    (οριζ.) προσαγωγή</a:t>
            </a:r>
            <a:endParaRPr lang="el-GR" sz="2000" i="1"/>
          </a:p>
        </p:txBody>
      </p:sp>
      <p:pic>
        <p:nvPicPr>
          <p:cNvPr id="88070" name="Picture 6" descr="pectoralismaj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1588" y="1052513"/>
            <a:ext cx="5351462" cy="54006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(Ωμοθωρακικοί μύες)  </a:t>
            </a:r>
            <a:r>
              <a:rPr lang="el-GR" sz="2400" b="1"/>
              <a:t>Ελάσσων Θωρακικός</a:t>
            </a:r>
            <a:endParaRPr lang="el-GR" sz="2000" b="1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3η, 4η, 5η πλευρά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Κορακοειδής απόφυση 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Πρόσθια</a:t>
            </a:r>
            <a:r>
              <a:rPr lang="el-GR" sz="2000" i="1"/>
              <a:t> </a:t>
            </a:r>
            <a:r>
              <a:rPr lang="el-GR" sz="2000"/>
              <a:t>θωρακικά ν.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Σταθεροποίηση ή προσαγωγή της ωμοπλάτης </a:t>
            </a:r>
            <a:endParaRPr lang="el-GR" sz="2000" i="1"/>
          </a:p>
        </p:txBody>
      </p:sp>
      <p:pic>
        <p:nvPicPr>
          <p:cNvPr id="91142" name="Picture 6" descr="pectoralismin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32225" y="765175"/>
            <a:ext cx="5338763" cy="58324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(Ωμοθωρακικοί μύες)  </a:t>
            </a:r>
            <a:r>
              <a:rPr lang="el-GR" sz="2400" b="1"/>
              <a:t>Πρόσθιος Οδοντωτός</a:t>
            </a:r>
            <a:endParaRPr lang="el-GR" sz="2000" b="1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 i="1"/>
              <a:t> 2</a:t>
            </a:r>
            <a:r>
              <a:rPr lang="el-GR" sz="2000"/>
              <a:t>η έως 9η πλευρά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Νωτιαίο χείλος της ωμοπλάτης  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Μακρό θωρακικό ν.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Απαγωγή της ωμοπλάτης </a:t>
            </a:r>
            <a:endParaRPr lang="el-GR" sz="2000" i="1"/>
          </a:p>
        </p:txBody>
      </p:sp>
      <p:pic>
        <p:nvPicPr>
          <p:cNvPr id="93190" name="Picture 6" descr="serratus_anteri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00496" y="857232"/>
            <a:ext cx="4813886" cy="52863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(Ωμοθωρακικοί μύες)  </a:t>
            </a:r>
            <a:r>
              <a:rPr lang="el-GR" sz="2400" b="1"/>
              <a:t>Υποκλείδιος</a:t>
            </a:r>
            <a:endParaRPr lang="el-GR" sz="2000" b="1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1η πλευρά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Κλείδα    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Υποκλείδιο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Σταθεροποίηση  της κλείδας</a:t>
            </a:r>
            <a:endParaRPr lang="el-GR" sz="2000" i="1"/>
          </a:p>
        </p:txBody>
      </p:sp>
      <p:pic>
        <p:nvPicPr>
          <p:cNvPr id="94214" name="Picture 6" descr="anterior-view-subclavius_~3D507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68" y="1571612"/>
            <a:ext cx="5085367" cy="464344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(Μύες της Ωμικής Ζώνης)  </a:t>
            </a:r>
            <a:r>
              <a:rPr lang="el-GR" sz="2400" b="1"/>
              <a:t>Δελτοειδής</a:t>
            </a:r>
            <a:endParaRPr lang="el-GR" sz="2000" b="1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Έξω 1/3 κλείδας, ακρώμιο, ωμοπλ. άκανθα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Έξω επιφάνεια βραχιονίου οστού (τράχυσμα)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Μασχαλιαίο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Απαγωγή, κάμψη (πρόσθιες ίνες), έκταση (οπίσθιες ίνες) του βραχίονα </a:t>
            </a:r>
            <a:endParaRPr lang="el-GR" sz="2000" i="1"/>
          </a:p>
        </p:txBody>
      </p:sp>
      <p:pic>
        <p:nvPicPr>
          <p:cNvPr id="95238" name="Picture 6" descr="δελτοειδής-τραπεζοειδή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9838" y="765175"/>
            <a:ext cx="3292475" cy="6092825"/>
          </a:xfrm>
          <a:noFill/>
          <a:ln/>
        </p:spPr>
      </p:pic>
      <p:pic>
        <p:nvPicPr>
          <p:cNvPr id="95239" name="Picture 7" descr="deltoida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6" y="4071942"/>
            <a:ext cx="2046172" cy="1941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 descr="Μείζων θωρακικό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363" y="0"/>
            <a:ext cx="6624637" cy="6581775"/>
          </a:xfrm>
          <a:prstGeom prst="rect">
            <a:avLst/>
          </a:prstGeom>
          <a:noFill/>
        </p:spPr>
      </p:pic>
      <p:sp>
        <p:nvSpPr>
          <p:cNvPr id="1024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419475" cy="1341438"/>
          </a:xfrm>
        </p:spPr>
        <p:txBody>
          <a:bodyPr/>
          <a:lstStyle/>
          <a:p>
            <a:r>
              <a:rPr lang="el-GR" sz="2200"/>
              <a:t>Θωρακο-δελτοειδής σχισμή, κεφαλική φλέβα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1" name="Picture 5" descr="Μασχαλιαία φλέβα και κλάδοι τ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38" y="0"/>
            <a:ext cx="66119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(Μύες της Ωμικής Ζώνης)  </a:t>
            </a:r>
            <a:r>
              <a:rPr lang="el-GR" sz="2400" b="1"/>
              <a:t>Υποπλάτιος</a:t>
            </a:r>
            <a:endParaRPr lang="el-GR" sz="2000" b="1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Υποπλάτιος βόθρος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Έλασσον βραχιόνιο όγκωμα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Άνω υποπλάτιο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Έσω στροφή του βραχίονα </a:t>
            </a:r>
            <a:endParaRPr lang="el-GR" sz="2000" i="1"/>
          </a:p>
        </p:txBody>
      </p:sp>
      <p:sp>
        <p:nvSpPr>
          <p:cNvPr id="9626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96263" name="Picture 7" descr="subscapularisa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714488"/>
            <a:ext cx="4893218" cy="4303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(Μύες της Ωμικής Ζώνης)  </a:t>
            </a:r>
            <a:r>
              <a:rPr lang="el-GR" sz="2400" b="1"/>
              <a:t>Υπακάνθιος</a:t>
            </a:r>
            <a:endParaRPr lang="el-GR" sz="2000" b="1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Υπακάνθιος βόθρος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Μείζον βραχιόνιο όγκωμα (εκ των όπισθεν)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Υπερπλάτιο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Έξω στροφή του βραχίονα </a:t>
            </a:r>
            <a:endParaRPr lang="el-GR" sz="2000" i="1"/>
          </a:p>
        </p:txBody>
      </p:sp>
      <p:sp>
        <p:nvSpPr>
          <p:cNvPr id="9728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97286" name="Picture 6" descr="infraspinatusp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1184275"/>
            <a:ext cx="5364162" cy="514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Στέρν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673"/>
            <a:ext cx="4375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πλευρές και σπόνδυλο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64343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6"/>
          <p:cNvSpPr>
            <a:spLocks noGrp="1" noChangeArrowheads="1"/>
          </p:cNvSpPr>
          <p:nvPr>
            <p:ph type="title"/>
          </p:nvPr>
        </p:nvSpPr>
        <p:spPr>
          <a:xfrm>
            <a:off x="5940425" y="5300663"/>
            <a:ext cx="3203575" cy="1301750"/>
          </a:xfrm>
        </p:spPr>
        <p:txBody>
          <a:bodyPr/>
          <a:lstStyle/>
          <a:p>
            <a:pPr eaLnBrk="1" hangingPunct="1"/>
            <a:r>
              <a:rPr lang="el-GR" sz="2800" smtClean="0"/>
              <a:t>Στέρνο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(Μύες της Ωμικής Ζώνης)  </a:t>
            </a:r>
            <a:r>
              <a:rPr lang="el-GR" sz="2400" b="1"/>
              <a:t>Υπερακάνθιος</a:t>
            </a:r>
            <a:endParaRPr lang="el-GR" sz="2000" b="1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Υπερακάνθιος βόθρος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Μείζον βραχιόνιο όγκωμα (εκ των όπισθεν)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Υπερπλάτιο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Απαγωγή του βραχίονα </a:t>
            </a:r>
            <a:endParaRPr lang="el-GR" sz="2000" i="1"/>
          </a:p>
        </p:txBody>
      </p:sp>
      <p:sp>
        <p:nvSpPr>
          <p:cNvPr id="9830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98310" name="Picture 6" descr="supraspinatusp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196975"/>
            <a:ext cx="5435600" cy="518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(Μύες της Ωμικής Ζώνης)  </a:t>
            </a:r>
            <a:r>
              <a:rPr lang="el-GR" sz="2400" b="1"/>
              <a:t>Μείζων στρογγύλος</a:t>
            </a:r>
            <a:endParaRPr lang="el-GR" sz="2000" b="1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Κάτω 1/3 του μασχαλιαίου χείλους της ωμοπλάτης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Ακρολοφία ελάσσονος βραχιονίου ογκώματος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Κάτω υποπλάτιο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Έκταση, προσαγωγή, έσω στροφή του βραχίονα </a:t>
            </a:r>
            <a:endParaRPr lang="el-GR" sz="2000" i="1"/>
          </a:p>
        </p:txBody>
      </p:sp>
      <p:sp>
        <p:nvSpPr>
          <p:cNvPr id="9933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99334" name="Picture 6" descr="teresmajorpo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412875"/>
            <a:ext cx="5148262" cy="5100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(Μύες της Ωμικής Ζώνης)  </a:t>
            </a:r>
            <a:r>
              <a:rPr lang="el-GR" sz="2400" b="1"/>
              <a:t>Ελάσσων στρογγύλος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Μέσο 1/3 του μασχαλιαίου χείλους της ωμοπλάτης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Ακρολοφία μείζονος βραχιονίου ογκώματος (εκ των όπισθεν)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Μασχαλιαίο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Έξω στροφή του βραχίονα </a:t>
            </a:r>
            <a:endParaRPr lang="el-GR" sz="2000" i="1"/>
          </a:p>
        </p:txBody>
      </p:sp>
      <p:sp>
        <p:nvSpPr>
          <p:cNvPr id="10035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100358" name="Picture 6" descr="teresminorp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700213"/>
            <a:ext cx="5076825" cy="451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3754438" cy="836613"/>
          </a:xfrm>
        </p:spPr>
        <p:txBody>
          <a:bodyPr/>
          <a:lstStyle/>
          <a:p>
            <a:r>
              <a:rPr lang="el-GR" sz="2000" dirty="0"/>
              <a:t>(Μυς της Ράχης) </a:t>
            </a:r>
            <a:br>
              <a:rPr lang="el-GR" sz="2000" dirty="0"/>
            </a:br>
            <a:r>
              <a:rPr lang="el-GR" sz="2000" dirty="0"/>
              <a:t> </a:t>
            </a:r>
            <a:r>
              <a:rPr lang="el-GR" sz="2400" b="1" dirty="0"/>
              <a:t>Πλατύς ραχιαίος</a:t>
            </a:r>
            <a:endParaRPr lang="el-GR" sz="2000" b="1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Ακανθώδεις αποφύσεις, οσφυονωτιαία περιτονία, κατώτερες πλευρές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Αύλακα δικεφάλου  βραχιονίου μυός (μεταξύ των δύο ακρολοφιών)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Θωρακορραχιαίο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Έκταση, προσαγωγή, έσω στροφή του βραχίονα </a:t>
            </a:r>
            <a:endParaRPr lang="el-GR" sz="2000" i="1"/>
          </a:p>
        </p:txBody>
      </p:sp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101382" name="Picture 6" descr="traplatTrim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714356"/>
            <a:ext cx="2611829" cy="5605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765175"/>
          </a:xfrm>
        </p:spPr>
        <p:txBody>
          <a:bodyPr/>
          <a:lstStyle/>
          <a:p>
            <a:r>
              <a:rPr lang="el-GR" sz="2000"/>
              <a:t>(Πρόσθιοι μύες του βραχίονα)  </a:t>
            </a:r>
            <a:r>
              <a:rPr lang="el-GR" sz="2400" b="1"/>
              <a:t>Κορακοβραχιόνιος</a:t>
            </a:r>
            <a:endParaRPr lang="el-GR" sz="2000" b="1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Κορακοειδής απόφυση 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Βραχιόνιο οστό 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Μυοδερματικό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Κάμψη του βραχίονα </a:t>
            </a:r>
            <a:endParaRPr lang="el-GR" sz="2000" i="1"/>
          </a:p>
        </p:txBody>
      </p:sp>
      <p:sp>
        <p:nvSpPr>
          <p:cNvPr id="10342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103429" name="Picture 5" descr="coracobrachialis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428736"/>
            <a:ext cx="4396499" cy="4010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827463" cy="1125538"/>
          </a:xfrm>
        </p:spPr>
        <p:txBody>
          <a:bodyPr/>
          <a:lstStyle/>
          <a:p>
            <a:r>
              <a:rPr lang="el-GR" sz="2000"/>
              <a:t>(Πρόσθιοι μύες του βραχίονα)  </a:t>
            </a:r>
            <a:r>
              <a:rPr lang="el-GR" sz="2400" b="1"/>
              <a:t>(πρόσθιος) Βραχιόνιος</a:t>
            </a:r>
            <a:endParaRPr lang="el-GR" sz="2000" b="1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Βραχιόνιο οστό 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Ωλένιο τράχυσμα (ωλένης)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Μυοδερματικό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Κάμψη του πήχη </a:t>
            </a:r>
            <a:endParaRPr lang="el-GR" sz="2000" i="1"/>
          </a:p>
        </p:txBody>
      </p:sp>
      <p:sp>
        <p:nvSpPr>
          <p:cNvPr id="10445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104455" name="Picture 7" descr="brachialis%20mus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290"/>
            <a:ext cx="3145396" cy="6218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898900" cy="1196975"/>
          </a:xfrm>
        </p:spPr>
        <p:txBody>
          <a:bodyPr/>
          <a:lstStyle/>
          <a:p>
            <a:r>
              <a:rPr lang="el-GR" sz="2000"/>
              <a:t>(Πρόσθιοι μύες του βραχίονα)  </a:t>
            </a:r>
            <a:r>
              <a:rPr lang="el-GR" sz="2400" b="1"/>
              <a:t>Δικέφαλος βραχιόνιος</a:t>
            </a:r>
            <a:endParaRPr lang="el-GR" sz="2000" b="1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Βραχεία κεφαλή</a:t>
            </a:r>
            <a:r>
              <a:rPr lang="en-US" sz="2000"/>
              <a:t>:</a:t>
            </a:r>
            <a:r>
              <a:rPr lang="el-GR" sz="2000"/>
              <a:t> Κορακοειδής απόφυση, μακρά κεφαλή</a:t>
            </a:r>
            <a:r>
              <a:rPr lang="en-US" sz="2000"/>
              <a:t>: </a:t>
            </a:r>
            <a:r>
              <a:rPr lang="el-GR" sz="2000"/>
              <a:t>Υπεργλήνιο φύμα 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Κερκιδικό όγκωμα, περιτονία πήχη (ωλένια)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Μυοδερματικό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Κάμψη και υπτιασμός του πήχη</a:t>
            </a:r>
            <a:endParaRPr lang="el-GR" sz="2000" i="1"/>
          </a:p>
        </p:txBody>
      </p:sp>
      <p:sp>
        <p:nvSpPr>
          <p:cNvPr id="1054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105478" name="Picture 6" descr="biceps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0"/>
            <a:ext cx="35020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898900" cy="1196975"/>
          </a:xfrm>
        </p:spPr>
        <p:txBody>
          <a:bodyPr/>
          <a:lstStyle/>
          <a:p>
            <a:r>
              <a:rPr lang="el-GR" sz="2000"/>
              <a:t>(Οπίσθιος μυς του βραχίονα)  </a:t>
            </a:r>
            <a:r>
              <a:rPr lang="el-GR" sz="2400" b="1"/>
              <a:t>Τρικέφαλος βραχιόνιος</a:t>
            </a:r>
            <a:endParaRPr lang="el-GR" sz="2000" b="1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211638" cy="4535487"/>
          </a:xfrm>
        </p:spPr>
        <p:txBody>
          <a:bodyPr/>
          <a:lstStyle/>
          <a:p>
            <a:r>
              <a:rPr lang="el-GR" sz="2000" i="1"/>
              <a:t>Έκφυση</a:t>
            </a:r>
            <a:r>
              <a:rPr lang="en-US" sz="2000" i="1"/>
              <a:t>:</a:t>
            </a:r>
            <a:r>
              <a:rPr lang="el-GR" sz="2000"/>
              <a:t> Βραχείες κεφαλές (έσω, έξω)</a:t>
            </a:r>
            <a:r>
              <a:rPr lang="en-US" sz="2000"/>
              <a:t>:</a:t>
            </a:r>
            <a:r>
              <a:rPr lang="el-GR" sz="2000"/>
              <a:t> βραχιόνιο οστό</a:t>
            </a:r>
            <a:r>
              <a:rPr lang="en-US" sz="2000"/>
              <a:t>.</a:t>
            </a:r>
            <a:r>
              <a:rPr lang="el-GR" sz="2000"/>
              <a:t> </a:t>
            </a:r>
            <a:r>
              <a:rPr lang="en-US" sz="2000"/>
              <a:t>M</a:t>
            </a:r>
            <a:r>
              <a:rPr lang="el-GR" sz="2000"/>
              <a:t>ακρά κεφαλή</a:t>
            </a:r>
            <a:r>
              <a:rPr lang="en-US" sz="2000"/>
              <a:t>: </a:t>
            </a:r>
            <a:r>
              <a:rPr lang="el-GR" sz="2000"/>
              <a:t>Υπ</a:t>
            </a:r>
            <a:r>
              <a:rPr lang="en-US" sz="2000"/>
              <a:t>o</a:t>
            </a:r>
            <a:r>
              <a:rPr lang="el-GR" sz="2000"/>
              <a:t>γλήνιο φύμα  </a:t>
            </a:r>
          </a:p>
          <a:p>
            <a:endParaRPr lang="el-GR" sz="2000" i="1"/>
          </a:p>
          <a:p>
            <a:r>
              <a:rPr lang="el-GR" sz="2000" i="1"/>
              <a:t>Κατάφυση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Ωλέκρανο (ωλένης)</a:t>
            </a:r>
          </a:p>
          <a:p>
            <a:endParaRPr lang="el-GR" sz="2000" i="1"/>
          </a:p>
          <a:p>
            <a:r>
              <a:rPr lang="el-GR" sz="2000" i="1"/>
              <a:t>Νεύρωση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Κερκιδικό ν.  </a:t>
            </a:r>
            <a:endParaRPr lang="el-GR" sz="2000" i="1"/>
          </a:p>
          <a:p>
            <a:pPr>
              <a:buFontTx/>
              <a:buNone/>
            </a:pPr>
            <a:endParaRPr lang="el-GR" sz="2000" i="1"/>
          </a:p>
          <a:p>
            <a:r>
              <a:rPr lang="el-GR" sz="2000" i="1"/>
              <a:t>Ενέργεια</a:t>
            </a:r>
            <a:r>
              <a:rPr lang="en-US" sz="2000" i="1"/>
              <a:t>:</a:t>
            </a:r>
            <a:r>
              <a:rPr lang="el-GR" sz="2000" i="1"/>
              <a:t> </a:t>
            </a:r>
            <a:r>
              <a:rPr lang="el-GR" sz="2000"/>
              <a:t>Έκταση του πήχη</a:t>
            </a:r>
            <a:endParaRPr lang="el-GR" sz="2000" i="1"/>
          </a:p>
        </p:txBody>
      </p:sp>
      <p:sp>
        <p:nvSpPr>
          <p:cNvPr id="10650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l-GR" sz="2800"/>
          </a:p>
        </p:txBody>
      </p:sp>
      <p:pic>
        <p:nvPicPr>
          <p:cNvPr id="106502" name="Picture 6" descr="tricepsp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0"/>
            <a:ext cx="4516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QUIZ 3:  </a:t>
            </a:r>
            <a:r>
              <a:rPr lang="el-GR" sz="3200"/>
              <a:t>Εκφύσεις μυών</a:t>
            </a: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 dirty="0"/>
              <a:t>Μείζων </a:t>
            </a:r>
            <a:r>
              <a:rPr lang="el-GR" dirty="0" err="1"/>
              <a:t>στογγύλος</a:t>
            </a:r>
            <a:endParaRPr lang="el-GR" dirty="0"/>
          </a:p>
          <a:p>
            <a:r>
              <a:rPr lang="el-GR" dirty="0"/>
              <a:t>Βραχεία κεφαλή δικεφάλου</a:t>
            </a:r>
          </a:p>
          <a:p>
            <a:r>
              <a:rPr lang="el-GR" dirty="0"/>
              <a:t>Μακρά κεφαλή </a:t>
            </a:r>
            <a:r>
              <a:rPr lang="el-GR" dirty="0" err="1"/>
              <a:t>τρικεφάλου</a:t>
            </a:r>
            <a:endParaRPr lang="el-GR" dirty="0"/>
          </a:p>
          <a:p>
            <a:r>
              <a:rPr lang="el-GR" dirty="0"/>
              <a:t>Δελτοειδής</a:t>
            </a:r>
          </a:p>
          <a:p>
            <a:r>
              <a:rPr lang="el-GR" dirty="0" err="1"/>
              <a:t>Βραχιόνιος</a:t>
            </a:r>
            <a:endParaRPr lang="el-GR" dirty="0"/>
          </a:p>
          <a:p>
            <a:r>
              <a:rPr lang="el-GR" dirty="0" err="1"/>
              <a:t>Κορακοβραχιόνιος</a:t>
            </a:r>
            <a:endParaRPr lang="el-GR" dirty="0"/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Ακρώμιο</a:t>
            </a:r>
          </a:p>
          <a:p>
            <a:r>
              <a:rPr lang="el-GR" dirty="0" err="1"/>
              <a:t>Βραχιόνιο</a:t>
            </a:r>
            <a:r>
              <a:rPr lang="el-GR" dirty="0"/>
              <a:t> οστό</a:t>
            </a:r>
          </a:p>
          <a:p>
            <a:r>
              <a:rPr lang="el-GR" dirty="0"/>
              <a:t>Μασχαλιαίο χείλος ωμοπλάτης</a:t>
            </a:r>
          </a:p>
          <a:p>
            <a:r>
              <a:rPr lang="el-GR" dirty="0"/>
              <a:t>Κορακοειδής απόφυση</a:t>
            </a:r>
          </a:p>
          <a:p>
            <a:r>
              <a:rPr lang="el-GR" dirty="0" err="1"/>
              <a:t>Υπογλήνιο</a:t>
            </a:r>
            <a:r>
              <a:rPr lang="el-GR" dirty="0"/>
              <a:t> φύμα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QUIZ 3:  </a:t>
            </a:r>
            <a:r>
              <a:rPr lang="el-GR" sz="3200"/>
              <a:t>Εκφύσεις μυών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>
                <a:solidFill>
                  <a:srgbClr val="FF3300"/>
                </a:solidFill>
              </a:rPr>
              <a:t>Μείζων στογγύλος</a:t>
            </a:r>
          </a:p>
          <a:p>
            <a:r>
              <a:rPr lang="el-GR">
                <a:solidFill>
                  <a:srgbClr val="0000FF"/>
                </a:solidFill>
              </a:rPr>
              <a:t>Βραχεία κεφαλή δικεφάλου</a:t>
            </a:r>
          </a:p>
          <a:p>
            <a:r>
              <a:rPr lang="el-GR">
                <a:solidFill>
                  <a:schemeClr val="hlink"/>
                </a:solidFill>
              </a:rPr>
              <a:t>Μακρά κεφαλή τρικεφάλου</a:t>
            </a:r>
          </a:p>
          <a:p>
            <a:r>
              <a:rPr lang="el-GR">
                <a:solidFill>
                  <a:srgbClr val="663300"/>
                </a:solidFill>
              </a:rPr>
              <a:t>Δελτοειδής</a:t>
            </a:r>
          </a:p>
          <a:p>
            <a:r>
              <a:rPr lang="el-GR">
                <a:solidFill>
                  <a:schemeClr val="accent2"/>
                </a:solidFill>
              </a:rPr>
              <a:t>Βραχιόνιος</a:t>
            </a:r>
          </a:p>
          <a:p>
            <a:r>
              <a:rPr lang="el-GR">
                <a:solidFill>
                  <a:srgbClr val="0000FF"/>
                </a:solidFill>
              </a:rPr>
              <a:t>Κορακοβραχιόνιος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>
                <a:solidFill>
                  <a:srgbClr val="663300"/>
                </a:solidFill>
              </a:rPr>
              <a:t>Ακρώμιο</a:t>
            </a:r>
          </a:p>
          <a:p>
            <a:r>
              <a:rPr lang="el-GR">
                <a:solidFill>
                  <a:schemeClr val="accent2"/>
                </a:solidFill>
              </a:rPr>
              <a:t>Βραχιόνιο οστό</a:t>
            </a:r>
          </a:p>
          <a:p>
            <a:r>
              <a:rPr lang="el-GR">
                <a:solidFill>
                  <a:srgbClr val="FF3300"/>
                </a:solidFill>
              </a:rPr>
              <a:t>Μασχαλιαίο χείλος ωμοπλάτης</a:t>
            </a:r>
          </a:p>
          <a:p>
            <a:r>
              <a:rPr lang="el-GR">
                <a:solidFill>
                  <a:srgbClr val="0000FF"/>
                </a:solidFill>
              </a:rPr>
              <a:t>Κορακοειδής απόφυση</a:t>
            </a:r>
          </a:p>
          <a:p>
            <a:r>
              <a:rPr lang="el-GR">
                <a:solidFill>
                  <a:schemeClr val="hlink"/>
                </a:solidFill>
              </a:rPr>
              <a:t>Υπογλήνιο φύμα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τυπική πλευρ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4572000" cy="657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πλευρές και σπόνδυλο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33375"/>
            <a:ext cx="4140200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Grp="1" noChangeArrowheads="1"/>
          </p:cNvSpPr>
          <p:nvPr>
            <p:ph type="title"/>
          </p:nvPr>
        </p:nvSpPr>
        <p:spPr>
          <a:xfrm>
            <a:off x="5651500" y="4508500"/>
            <a:ext cx="3492500" cy="1000125"/>
          </a:xfrm>
        </p:spPr>
        <p:txBody>
          <a:bodyPr/>
          <a:lstStyle/>
          <a:p>
            <a:pPr eaLnBrk="1" hangingPunct="1"/>
            <a:r>
              <a:rPr lang="el-GR" sz="2400" smtClean="0"/>
              <a:t>Πλευρές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354137"/>
          </a:xfrm>
        </p:spPr>
        <p:txBody>
          <a:bodyPr/>
          <a:lstStyle/>
          <a:p>
            <a:r>
              <a:rPr lang="el-GR" sz="3200" b="1"/>
              <a:t>Πρόσθιο τοίχωμα μασχαλιαίας κοιλότητας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420938"/>
            <a:ext cx="8218487" cy="3705225"/>
          </a:xfrm>
        </p:spPr>
        <p:txBody>
          <a:bodyPr/>
          <a:lstStyle/>
          <a:p>
            <a:r>
              <a:rPr lang="el-GR"/>
              <a:t>Μείζων θωρακικός</a:t>
            </a:r>
          </a:p>
          <a:p>
            <a:endParaRPr lang="el-GR"/>
          </a:p>
          <a:p>
            <a:endParaRPr lang="el-GR"/>
          </a:p>
          <a:p>
            <a:r>
              <a:rPr lang="el-GR"/>
              <a:t>Ελάσσων θωρακικός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Μαστική περιοχ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4448"/>
            <a:ext cx="7345188" cy="6493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Μασχαλιαία κοιλότητα από εμπρό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35975" cy="765175"/>
          </a:xfrm>
        </p:spPr>
        <p:txBody>
          <a:bodyPr/>
          <a:lstStyle/>
          <a:p>
            <a:r>
              <a:rPr lang="el-GR" sz="3200" b="1"/>
              <a:t>Έσω τοίχωμα μασχαλιαίας κοιλότητας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3322638" cy="4857750"/>
          </a:xfrm>
        </p:spPr>
        <p:txBody>
          <a:bodyPr/>
          <a:lstStyle/>
          <a:p>
            <a:r>
              <a:rPr lang="el-GR" sz="2000"/>
              <a:t>Πρόσθιος οδοντωτός</a:t>
            </a:r>
          </a:p>
          <a:p>
            <a:r>
              <a:rPr lang="el-GR" sz="2000"/>
              <a:t>Μεσοπλεύριοι</a:t>
            </a:r>
          </a:p>
        </p:txBody>
      </p:sp>
      <p:pic>
        <p:nvPicPr>
          <p:cNvPr id="115716" name="Picture 4" descr="Πρόσθιος οδοντωτός-έσω τοίχωμ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75" y="692150"/>
            <a:ext cx="5699125" cy="616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πλάγια θω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60055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>
            <a:normAutofit fontScale="90000"/>
          </a:bodyPr>
          <a:lstStyle/>
          <a:p>
            <a:r>
              <a:rPr lang="el-GR" sz="2800" b="1" dirty="0"/>
              <a:t>Οπίσθιο </a:t>
            </a:r>
            <a:r>
              <a:rPr lang="el-GR" sz="2800" b="1" dirty="0">
                <a:solidFill>
                  <a:schemeClr val="bg1"/>
                </a:solidFill>
              </a:rPr>
              <a:t>τοίχωμα μασχαλιαίας κοιλότητας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2771775" cy="5145088"/>
          </a:xfrm>
        </p:spPr>
        <p:txBody>
          <a:bodyPr/>
          <a:lstStyle/>
          <a:p>
            <a:r>
              <a:rPr lang="el-GR" sz="2000" dirty="0" err="1"/>
              <a:t>Υποπλάτιος</a:t>
            </a:r>
            <a:endParaRPr lang="el-GR" sz="2000" dirty="0"/>
          </a:p>
          <a:p>
            <a:r>
              <a:rPr lang="el-GR" sz="2000" dirty="0"/>
              <a:t>Μείζων </a:t>
            </a:r>
            <a:r>
              <a:rPr lang="el-GR" sz="2000" dirty="0" err="1"/>
              <a:t>στρογγύλος</a:t>
            </a:r>
            <a:endParaRPr lang="el-GR" sz="2000" dirty="0"/>
          </a:p>
          <a:p>
            <a:r>
              <a:rPr lang="el-GR" sz="2000" dirty="0"/>
              <a:t>Πλατύς ραχιαίος</a:t>
            </a:r>
          </a:p>
          <a:p>
            <a:r>
              <a:rPr lang="el-GR" sz="2000" dirty="0"/>
              <a:t>Μακρά κεφαλή </a:t>
            </a:r>
            <a:r>
              <a:rPr lang="el-GR" sz="2000" dirty="0" err="1"/>
              <a:t>τρικεφάλου</a:t>
            </a:r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pPr>
              <a:buFontTx/>
              <a:buNone/>
            </a:pPr>
            <a:r>
              <a:rPr lang="el-GR" sz="2000" dirty="0"/>
              <a:t>    (πρόσθια όψη)</a:t>
            </a:r>
          </a:p>
        </p:txBody>
      </p:sp>
      <p:pic>
        <p:nvPicPr>
          <p:cNvPr id="116741" name="Picture 5" descr="Οπίσθιο τοίχωμα μασχάλ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04813"/>
            <a:ext cx="6629400" cy="66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Οπίσθιο τοίχωμα μασχάλ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645844"/>
            <a:ext cx="6149983" cy="6212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Οπίσθιο τοίχωμα μασχαλ κοιλότητ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28604"/>
            <a:ext cx="5527689" cy="5948023"/>
          </a:xfrm>
          <a:prstGeom prst="rect">
            <a:avLst/>
          </a:prstGeom>
          <a:noFill/>
        </p:spPr>
      </p:pic>
      <p:sp>
        <p:nvSpPr>
          <p:cNvPr id="1126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941888"/>
            <a:ext cx="3851275" cy="1341437"/>
          </a:xfrm>
        </p:spPr>
        <p:txBody>
          <a:bodyPr/>
          <a:lstStyle/>
          <a:p>
            <a:r>
              <a:rPr lang="el-GR" sz="2400" b="1"/>
              <a:t>Οπίσθιο τοίχωμα μασχαλιαίας κοιλότητας (οπίσθια όψη)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Διερχόμενα από το οπίσθιο τοίχωμ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113" y="0"/>
            <a:ext cx="5056187" cy="6858000"/>
          </a:xfrm>
          <a:prstGeom prst="rect">
            <a:avLst/>
          </a:prstGeom>
          <a:noFill/>
        </p:spPr>
      </p:pic>
      <p:sp>
        <p:nvSpPr>
          <p:cNvPr id="1116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229225"/>
            <a:ext cx="3708400" cy="1295400"/>
          </a:xfrm>
        </p:spPr>
        <p:txBody>
          <a:bodyPr/>
          <a:lstStyle/>
          <a:p>
            <a:r>
              <a:rPr lang="el-GR" sz="1800" b="1"/>
              <a:t>Διερχόμενα στοιχεία από οπίσθιο τοίχωμα μασχαλιαίας κοιλότητας (οπίσθια όψη)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Εξω τοίχωμ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0"/>
            <a:ext cx="5426075" cy="6858000"/>
          </a:xfrm>
          <a:prstGeom prst="rect">
            <a:avLst/>
          </a:prstGeom>
          <a:noFill/>
        </p:spPr>
      </p:pic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2700338" cy="2303462"/>
          </a:xfrm>
        </p:spPr>
        <p:txBody>
          <a:bodyPr/>
          <a:lstStyle/>
          <a:p>
            <a:r>
              <a:rPr lang="el-GR" sz="2800"/>
              <a:t>Έξω τοίχωμα μασχαλιαίας κοιλότητας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Σπόνδυλ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4825" y="0"/>
            <a:ext cx="489743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σπόνδυλος εγκάρσι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233613"/>
            <a:ext cx="5148262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859338" y="260350"/>
            <a:ext cx="4105275" cy="1655763"/>
          </a:xfrm>
        </p:spPr>
        <p:txBody>
          <a:bodyPr/>
          <a:lstStyle/>
          <a:p>
            <a:pPr eaLnBrk="1" hangingPunct="1"/>
            <a:r>
              <a:rPr lang="el-GR" sz="2400" smtClean="0"/>
              <a:t>Τυπικός σπόνδυλος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61975"/>
          </a:xfrm>
        </p:spPr>
        <p:txBody>
          <a:bodyPr>
            <a:normAutofit fontScale="90000"/>
          </a:bodyPr>
          <a:lstStyle/>
          <a:p>
            <a:r>
              <a:rPr lang="en-US" sz="3200"/>
              <a:t>QUIZ 4:  </a:t>
            </a:r>
            <a:r>
              <a:rPr lang="el-GR" sz="3200"/>
              <a:t>Καταφύσεις μυών</a:t>
            </a:r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/>
              <a:t>Μείζων θωρακικός</a:t>
            </a:r>
          </a:p>
          <a:p>
            <a:r>
              <a:rPr lang="el-GR" sz="2700"/>
              <a:t>Τρικέφαλος βραχιόνιος</a:t>
            </a:r>
          </a:p>
          <a:p>
            <a:r>
              <a:rPr lang="el-GR" sz="2700"/>
              <a:t>Υποπλάτιος</a:t>
            </a:r>
          </a:p>
          <a:p>
            <a:r>
              <a:rPr lang="el-GR" sz="2700"/>
              <a:t>Υπερακάνθιος</a:t>
            </a:r>
          </a:p>
          <a:p>
            <a:r>
              <a:rPr lang="el-GR" sz="2700"/>
              <a:t>Δικέφαλος βραχιόνιος</a:t>
            </a:r>
          </a:p>
          <a:p>
            <a:r>
              <a:rPr lang="el-GR" sz="2700"/>
              <a:t>Πλατύς ραχιαίος</a:t>
            </a:r>
          </a:p>
          <a:p>
            <a:r>
              <a:rPr lang="el-GR" sz="2700"/>
              <a:t>Ελάσσων στρογγύλος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Αύλακα δικεφάλου</a:t>
            </a:r>
          </a:p>
          <a:p>
            <a:r>
              <a:rPr lang="el-GR"/>
              <a:t>Μείζον βραχ. Όγκωμα</a:t>
            </a:r>
          </a:p>
          <a:p>
            <a:r>
              <a:rPr lang="el-GR"/>
              <a:t>Ακρολοφία μείζονος </a:t>
            </a:r>
            <a:r>
              <a:rPr lang="el-GR" sz="2700"/>
              <a:t>βραχιονίου ογκώματος</a:t>
            </a:r>
          </a:p>
          <a:p>
            <a:r>
              <a:rPr lang="el-GR" sz="2700"/>
              <a:t>Κερκιδικό όγκωμα</a:t>
            </a:r>
          </a:p>
          <a:p>
            <a:r>
              <a:rPr lang="el-GR" sz="2700"/>
              <a:t>Έλασσον βραχιόνιο όγκωμα</a:t>
            </a:r>
          </a:p>
          <a:p>
            <a:r>
              <a:rPr lang="el-GR" sz="2700"/>
              <a:t>Ωλέκρανο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61975"/>
          </a:xfrm>
        </p:spPr>
        <p:txBody>
          <a:bodyPr/>
          <a:lstStyle/>
          <a:p>
            <a:r>
              <a:rPr lang="el-GR" sz="2800"/>
              <a:t>Καταφύσεις μυών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>
                <a:solidFill>
                  <a:schemeClr val="hlink"/>
                </a:solidFill>
              </a:rPr>
              <a:t>Μείζων θωρακικός</a:t>
            </a:r>
          </a:p>
          <a:p>
            <a:r>
              <a:rPr lang="el-GR" sz="2700">
                <a:solidFill>
                  <a:srgbClr val="FF3300"/>
                </a:solidFill>
              </a:rPr>
              <a:t>Τρικέφαλος βραχιόνιος</a:t>
            </a:r>
          </a:p>
          <a:p>
            <a:r>
              <a:rPr lang="el-GR" sz="2700">
                <a:solidFill>
                  <a:srgbClr val="0000FF"/>
                </a:solidFill>
              </a:rPr>
              <a:t>Υποπλάτιος</a:t>
            </a:r>
          </a:p>
          <a:p>
            <a:r>
              <a:rPr lang="el-GR" sz="2700">
                <a:solidFill>
                  <a:schemeClr val="folHlink"/>
                </a:solidFill>
              </a:rPr>
              <a:t>Υπερακάνθιος</a:t>
            </a:r>
          </a:p>
          <a:p>
            <a:r>
              <a:rPr lang="el-GR" sz="2700">
                <a:solidFill>
                  <a:srgbClr val="FF9933"/>
                </a:solidFill>
              </a:rPr>
              <a:t>Δικέφαλος βραχιόνιος</a:t>
            </a:r>
          </a:p>
          <a:p>
            <a:r>
              <a:rPr lang="el-GR" sz="2700">
                <a:solidFill>
                  <a:schemeClr val="accent2"/>
                </a:solidFill>
              </a:rPr>
              <a:t>Πλατύς ραχιαίος</a:t>
            </a:r>
          </a:p>
          <a:p>
            <a:r>
              <a:rPr lang="el-GR" sz="2700">
                <a:solidFill>
                  <a:schemeClr val="hlink"/>
                </a:solidFill>
              </a:rPr>
              <a:t>Ελάσσων στρογγύλος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>
                <a:solidFill>
                  <a:schemeClr val="accent2"/>
                </a:solidFill>
              </a:rPr>
              <a:t>Αύλακα δικεφάλου</a:t>
            </a:r>
          </a:p>
          <a:p>
            <a:r>
              <a:rPr lang="el-GR">
                <a:solidFill>
                  <a:schemeClr val="folHlink"/>
                </a:solidFill>
              </a:rPr>
              <a:t>Μείζον βραχ. Όγκωμα</a:t>
            </a:r>
          </a:p>
          <a:p>
            <a:r>
              <a:rPr lang="el-GR">
                <a:solidFill>
                  <a:schemeClr val="hlink"/>
                </a:solidFill>
              </a:rPr>
              <a:t>Ακρολοφία μείζονος </a:t>
            </a:r>
            <a:r>
              <a:rPr lang="el-GR" sz="2700">
                <a:solidFill>
                  <a:schemeClr val="hlink"/>
                </a:solidFill>
              </a:rPr>
              <a:t>βραχιονίου ογκώματος</a:t>
            </a:r>
          </a:p>
          <a:p>
            <a:r>
              <a:rPr lang="el-GR" sz="2700">
                <a:solidFill>
                  <a:srgbClr val="FF9933"/>
                </a:solidFill>
              </a:rPr>
              <a:t>Κερκιδικό όγκωμα</a:t>
            </a:r>
          </a:p>
          <a:p>
            <a:r>
              <a:rPr lang="el-GR" sz="2700">
                <a:solidFill>
                  <a:srgbClr val="0000FF"/>
                </a:solidFill>
              </a:rPr>
              <a:t>Έλασσον βραχιόνιο όγκωμα</a:t>
            </a:r>
          </a:p>
          <a:p>
            <a:r>
              <a:rPr lang="el-GR" sz="2700">
                <a:solidFill>
                  <a:srgbClr val="FF3300"/>
                </a:solidFill>
              </a:rPr>
              <a:t>Ωλέκρανο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Κλάδοι μασχαλιαίας αρτηρ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00042"/>
            <a:ext cx="5413465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Βραχιόνιο πλέγμ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0"/>
            <a:ext cx="5802339" cy="6402229"/>
          </a:xfrm>
          <a:prstGeom prst="rect">
            <a:avLst/>
          </a:prstGeom>
          <a:noFill/>
        </p:spPr>
      </p:pic>
      <p:sp>
        <p:nvSpPr>
          <p:cNvPr id="12186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25538"/>
            <a:ext cx="2339975" cy="1150937"/>
          </a:xfrm>
        </p:spPr>
        <p:txBody>
          <a:bodyPr/>
          <a:lstStyle/>
          <a:p>
            <a:r>
              <a:rPr lang="el-GR" sz="2800"/>
              <a:t>Βραχιόνιο πλέγμα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 descr="Πορεία βραχιόνιας αρτηρ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413" y="12700"/>
            <a:ext cx="6224587" cy="6845300"/>
          </a:xfrm>
          <a:prstGeom prst="rect">
            <a:avLst/>
          </a:prstGeom>
          <a:noFill/>
        </p:spPr>
      </p:pic>
      <p:sp>
        <p:nvSpPr>
          <p:cNvPr id="1187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2962275" cy="1084263"/>
          </a:xfrm>
        </p:spPr>
        <p:txBody>
          <a:bodyPr/>
          <a:lstStyle/>
          <a:p>
            <a:r>
              <a:rPr lang="el-GR" sz="2400"/>
              <a:t>Πορεία βραχιόνιας αρτηρίας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Κλάδοι βραχιονίου αρτηρ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25" y="0"/>
            <a:ext cx="5476875" cy="6858000"/>
          </a:xfrm>
          <a:prstGeom prst="rect">
            <a:avLst/>
          </a:prstGeom>
          <a:noFill/>
        </p:spPr>
      </p:pic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64050" cy="2205038"/>
          </a:xfrm>
        </p:spPr>
        <p:txBody>
          <a:bodyPr/>
          <a:lstStyle/>
          <a:p>
            <a:r>
              <a:rPr lang="el-GR" sz="2400"/>
              <a:t>Κλάδοι βραχιόνιας αρτηρίας,</a:t>
            </a:r>
            <a:br>
              <a:rPr lang="el-GR" sz="2400"/>
            </a:br>
            <a:r>
              <a:rPr lang="el-GR" sz="2400"/>
              <a:t>αρτηριακό δίκτυο του αγκώνα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 descr="Κλάδοι προσ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0"/>
            <a:ext cx="5238750" cy="6858000"/>
          </a:xfrm>
          <a:prstGeom prst="rect">
            <a:avLst/>
          </a:prstGeom>
          <a:noFill/>
        </p:spPr>
      </p:pic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402138" cy="1700213"/>
          </a:xfrm>
        </p:spPr>
        <p:txBody>
          <a:bodyPr/>
          <a:lstStyle/>
          <a:p>
            <a:r>
              <a:rPr lang="el-GR" sz="2400"/>
              <a:t>Κλάδοι (προσθίων) έξω και έσω δευτερευόντων στελεχών βραχιονίου πλέγματος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229600" cy="1066800"/>
          </a:xfrm>
        </p:spPr>
        <p:txBody>
          <a:bodyPr/>
          <a:lstStyle/>
          <a:p>
            <a:r>
              <a:rPr lang="en-US" sz="3200" dirty="0"/>
              <a:t>QUIZ 5:  </a:t>
            </a:r>
            <a:r>
              <a:rPr lang="el-GR" sz="3200" dirty="0"/>
              <a:t>Νευρώσεις μυών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00808"/>
            <a:ext cx="4475163" cy="4857750"/>
          </a:xfrm>
        </p:spPr>
        <p:txBody>
          <a:bodyPr/>
          <a:lstStyle/>
          <a:p>
            <a:r>
              <a:rPr lang="el-GR" dirty="0"/>
              <a:t>Δικέφαλος </a:t>
            </a:r>
            <a:r>
              <a:rPr lang="el-GR" dirty="0" err="1"/>
              <a:t>βραχιόνιος</a:t>
            </a:r>
            <a:endParaRPr lang="el-GR" dirty="0"/>
          </a:p>
          <a:p>
            <a:r>
              <a:rPr lang="el-GR" dirty="0"/>
              <a:t>Δελτοειδής</a:t>
            </a:r>
          </a:p>
          <a:p>
            <a:r>
              <a:rPr lang="el-GR" dirty="0"/>
              <a:t>Πλατύς ραχιαίος</a:t>
            </a:r>
          </a:p>
          <a:p>
            <a:r>
              <a:rPr lang="el-GR" dirty="0" err="1"/>
              <a:t>Υπακάνθιος</a:t>
            </a:r>
            <a:endParaRPr lang="el-GR" dirty="0"/>
          </a:p>
          <a:p>
            <a:r>
              <a:rPr lang="el-GR" dirty="0"/>
              <a:t>Τρικέφαλος </a:t>
            </a:r>
            <a:r>
              <a:rPr lang="el-GR" dirty="0" err="1"/>
              <a:t>βραχιόνιος</a:t>
            </a:r>
            <a:endParaRPr lang="el-GR" dirty="0"/>
          </a:p>
          <a:p>
            <a:r>
              <a:rPr lang="el-GR" dirty="0"/>
              <a:t>Μείζων </a:t>
            </a:r>
            <a:r>
              <a:rPr lang="el-GR" dirty="0" err="1"/>
              <a:t>στρογγύλος</a:t>
            </a:r>
            <a:endParaRPr lang="el-GR" dirty="0"/>
          </a:p>
          <a:p>
            <a:r>
              <a:rPr lang="el-GR" dirty="0" err="1"/>
              <a:t>Βραχιόνιος</a:t>
            </a:r>
            <a:endParaRPr lang="el-GR" dirty="0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341438"/>
            <a:ext cx="3609975" cy="4784725"/>
          </a:xfrm>
        </p:spPr>
        <p:txBody>
          <a:bodyPr/>
          <a:lstStyle/>
          <a:p>
            <a:r>
              <a:rPr lang="el-GR" dirty="0"/>
              <a:t>Μασχαλιαίο</a:t>
            </a:r>
          </a:p>
          <a:p>
            <a:r>
              <a:rPr lang="el-GR" dirty="0" err="1"/>
              <a:t>Κερκιδικό</a:t>
            </a:r>
            <a:endParaRPr lang="el-GR" dirty="0"/>
          </a:p>
          <a:p>
            <a:r>
              <a:rPr lang="el-GR" dirty="0" err="1"/>
              <a:t>Μυοδερματικό</a:t>
            </a:r>
            <a:endParaRPr lang="el-GR" dirty="0"/>
          </a:p>
          <a:p>
            <a:r>
              <a:rPr lang="el-GR" dirty="0"/>
              <a:t>Κάτω </a:t>
            </a:r>
            <a:r>
              <a:rPr lang="el-GR" dirty="0" err="1"/>
              <a:t>υποπλάτιο</a:t>
            </a:r>
            <a:endParaRPr lang="el-GR" dirty="0"/>
          </a:p>
          <a:p>
            <a:r>
              <a:rPr lang="el-GR" dirty="0" err="1"/>
              <a:t>Θωρακορραχιαίο</a:t>
            </a:r>
            <a:endParaRPr lang="el-GR" dirty="0"/>
          </a:p>
          <a:p>
            <a:r>
              <a:rPr lang="el-GR" dirty="0" err="1"/>
              <a:t>Υποπλάτιο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r>
              <a:rPr lang="en-US" sz="3200" dirty="0"/>
              <a:t>QUIZ 5:  </a:t>
            </a:r>
            <a:r>
              <a:rPr lang="el-GR" sz="3200" dirty="0"/>
              <a:t>Νευρώσεις μυών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772816"/>
            <a:ext cx="4475163" cy="4857750"/>
          </a:xfrm>
        </p:spPr>
        <p:txBody>
          <a:bodyPr/>
          <a:lstStyle/>
          <a:p>
            <a:r>
              <a:rPr lang="el-GR" dirty="0">
                <a:solidFill>
                  <a:srgbClr val="0000FF"/>
                </a:solidFill>
              </a:rPr>
              <a:t>Δικέφαλος </a:t>
            </a:r>
            <a:r>
              <a:rPr lang="el-GR" dirty="0" err="1">
                <a:solidFill>
                  <a:srgbClr val="0000FF"/>
                </a:solidFill>
              </a:rPr>
              <a:t>βραχιόνιος</a:t>
            </a:r>
            <a:endParaRPr lang="el-GR" dirty="0">
              <a:solidFill>
                <a:srgbClr val="0000FF"/>
              </a:solidFill>
            </a:endParaRPr>
          </a:p>
          <a:p>
            <a:r>
              <a:rPr lang="el-GR" dirty="0">
                <a:solidFill>
                  <a:srgbClr val="FF3300"/>
                </a:solidFill>
              </a:rPr>
              <a:t>Δελτοειδής</a:t>
            </a:r>
          </a:p>
          <a:p>
            <a:r>
              <a:rPr lang="el-GR" dirty="0">
                <a:solidFill>
                  <a:schemeClr val="folHlink"/>
                </a:solidFill>
              </a:rPr>
              <a:t>Πλατύς ραχιαίος</a:t>
            </a:r>
          </a:p>
          <a:p>
            <a:r>
              <a:rPr lang="el-GR" dirty="0" err="1">
                <a:solidFill>
                  <a:srgbClr val="FF9933"/>
                </a:solidFill>
              </a:rPr>
              <a:t>Υπακάνθιος</a:t>
            </a:r>
            <a:endParaRPr lang="el-GR" dirty="0">
              <a:solidFill>
                <a:srgbClr val="FF9933"/>
              </a:solidFill>
            </a:endParaRPr>
          </a:p>
          <a:p>
            <a:r>
              <a:rPr lang="el-GR" dirty="0">
                <a:solidFill>
                  <a:schemeClr val="hlink"/>
                </a:solidFill>
              </a:rPr>
              <a:t>Τρικέφαλος </a:t>
            </a:r>
            <a:r>
              <a:rPr lang="el-GR" dirty="0" err="1">
                <a:solidFill>
                  <a:schemeClr val="hlink"/>
                </a:solidFill>
              </a:rPr>
              <a:t>βραχιόνιος</a:t>
            </a:r>
            <a:endParaRPr lang="el-GR" dirty="0">
              <a:solidFill>
                <a:schemeClr val="hlink"/>
              </a:solidFill>
            </a:endParaRPr>
          </a:p>
          <a:p>
            <a:r>
              <a:rPr lang="el-GR" dirty="0">
                <a:solidFill>
                  <a:srgbClr val="663300"/>
                </a:solidFill>
              </a:rPr>
              <a:t>Μείζων </a:t>
            </a:r>
            <a:r>
              <a:rPr lang="el-GR" dirty="0" err="1">
                <a:solidFill>
                  <a:srgbClr val="663300"/>
                </a:solidFill>
              </a:rPr>
              <a:t>στρογγύλος</a:t>
            </a:r>
            <a:endParaRPr lang="el-GR" dirty="0">
              <a:solidFill>
                <a:srgbClr val="663300"/>
              </a:solidFill>
            </a:endParaRPr>
          </a:p>
          <a:p>
            <a:r>
              <a:rPr lang="el-GR" dirty="0" err="1">
                <a:solidFill>
                  <a:srgbClr val="0000FF"/>
                </a:solidFill>
              </a:rPr>
              <a:t>Βραχιόνιος</a:t>
            </a:r>
            <a:endParaRPr lang="el-GR" dirty="0">
              <a:solidFill>
                <a:srgbClr val="0000FF"/>
              </a:solidFill>
            </a:endParaRP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20072" y="2276872"/>
            <a:ext cx="3609975" cy="4784725"/>
          </a:xfrm>
        </p:spPr>
        <p:txBody>
          <a:bodyPr/>
          <a:lstStyle/>
          <a:p>
            <a:r>
              <a:rPr lang="el-GR" dirty="0">
                <a:solidFill>
                  <a:srgbClr val="FF3300"/>
                </a:solidFill>
              </a:rPr>
              <a:t>Μασχαλιαίο</a:t>
            </a:r>
          </a:p>
          <a:p>
            <a:r>
              <a:rPr lang="el-GR" dirty="0" err="1">
                <a:solidFill>
                  <a:schemeClr val="hlink"/>
                </a:solidFill>
              </a:rPr>
              <a:t>Κερκιδικό</a:t>
            </a:r>
            <a:endParaRPr lang="el-GR" dirty="0">
              <a:solidFill>
                <a:schemeClr val="hlink"/>
              </a:solidFill>
            </a:endParaRPr>
          </a:p>
          <a:p>
            <a:r>
              <a:rPr lang="el-GR" dirty="0" err="1">
                <a:solidFill>
                  <a:srgbClr val="0000FF"/>
                </a:solidFill>
              </a:rPr>
              <a:t>Μυοδερματικό</a:t>
            </a:r>
            <a:endParaRPr lang="el-GR" dirty="0">
              <a:solidFill>
                <a:srgbClr val="0000FF"/>
              </a:solidFill>
            </a:endParaRPr>
          </a:p>
          <a:p>
            <a:r>
              <a:rPr lang="el-GR" dirty="0">
                <a:solidFill>
                  <a:srgbClr val="663300"/>
                </a:solidFill>
              </a:rPr>
              <a:t>Κάτω </a:t>
            </a:r>
            <a:r>
              <a:rPr lang="el-GR" dirty="0" err="1">
                <a:solidFill>
                  <a:srgbClr val="663300"/>
                </a:solidFill>
              </a:rPr>
              <a:t>υποπλάτιο</a:t>
            </a:r>
            <a:endParaRPr lang="el-GR" dirty="0">
              <a:solidFill>
                <a:srgbClr val="663300"/>
              </a:solidFill>
            </a:endParaRPr>
          </a:p>
          <a:p>
            <a:r>
              <a:rPr lang="el-GR" dirty="0" err="1">
                <a:solidFill>
                  <a:schemeClr val="folHlink"/>
                </a:solidFill>
              </a:rPr>
              <a:t>Θωρακορραχιαίο</a:t>
            </a:r>
            <a:endParaRPr lang="el-GR" dirty="0">
              <a:solidFill>
                <a:schemeClr val="folHlink"/>
              </a:solidFill>
            </a:endParaRPr>
          </a:p>
          <a:p>
            <a:r>
              <a:rPr lang="el-GR" dirty="0" err="1">
                <a:solidFill>
                  <a:srgbClr val="FF9933"/>
                </a:solidFill>
              </a:rPr>
              <a:t>Υπερπλάτιο</a:t>
            </a:r>
            <a:endParaRPr lang="el-GR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Μυοδερματικό-μέσο-ωλένιο στο βρα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6265863" cy="6858000"/>
          </a:xfrm>
          <a:prstGeom prst="rect">
            <a:avLst/>
          </a:prstGeom>
          <a:noFill/>
        </p:spPr>
      </p:pic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908050"/>
            <a:ext cx="2411413" cy="1152525"/>
          </a:xfrm>
        </p:spPr>
        <p:txBody>
          <a:bodyPr/>
          <a:lstStyle/>
          <a:p>
            <a:r>
              <a:rPr lang="el-GR" sz="2400"/>
              <a:t>Μυοδερματικό – μέσο νεύρο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Τυπικός θωρακικός σπόνδυλ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324975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>
          <a:xfrm>
            <a:off x="1331913" y="5589588"/>
            <a:ext cx="6562725" cy="1012825"/>
          </a:xfrm>
        </p:spPr>
        <p:txBody>
          <a:bodyPr/>
          <a:lstStyle/>
          <a:p>
            <a:pPr eaLnBrk="1" hangingPunct="1"/>
            <a:r>
              <a:rPr lang="el-GR" sz="2400" smtClean="0"/>
              <a:t>Θωρακικοί  σπόνδυλοι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Κλάδοι ραχιαίου 2οντος στε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213" y="1131982"/>
            <a:ext cx="4848249" cy="5897468"/>
          </a:xfrm>
          <a:prstGeom prst="rect">
            <a:avLst/>
          </a:prstGeom>
          <a:noFill/>
        </p:spPr>
      </p:pic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420938"/>
            <a:ext cx="3322638" cy="922337"/>
          </a:xfrm>
        </p:spPr>
        <p:txBody>
          <a:bodyPr/>
          <a:lstStyle/>
          <a:p>
            <a:r>
              <a:rPr lang="el-GR" sz="2000"/>
              <a:t>Κλάδοι οπισθίου (ραχιαίου) δευτερεύοντος στελέχους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Κερκιδικό στο βραχίο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1063" y="0"/>
            <a:ext cx="5722937" cy="6858000"/>
          </a:xfrm>
          <a:prstGeom prst="rect">
            <a:avLst/>
          </a:prstGeom>
          <a:noFill/>
        </p:spPr>
      </p:pic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3419475" cy="1858962"/>
          </a:xfrm>
        </p:spPr>
        <p:txBody>
          <a:bodyPr/>
          <a:lstStyle/>
          <a:p>
            <a:r>
              <a:rPr lang="el-GR" sz="2400"/>
              <a:t>Πορεία κερκιδικού νεύρου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κερκιδικό 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571480"/>
            <a:ext cx="4953013" cy="5275987"/>
          </a:xfrm>
          <a:prstGeom prst="rect">
            <a:avLst/>
          </a:prstGeom>
          <a:noFill/>
        </p:spPr>
      </p:pic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484313"/>
            <a:ext cx="3132138" cy="865187"/>
          </a:xfrm>
        </p:spPr>
        <p:txBody>
          <a:bodyPr/>
          <a:lstStyle/>
          <a:p>
            <a:r>
              <a:rPr lang="el-GR" sz="2400"/>
              <a:t>Οπίσθια άποψη βραχίονα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Κερκίδ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0"/>
            <a:ext cx="3630613" cy="6858000"/>
          </a:xfrm>
          <a:prstGeom prst="rect">
            <a:avLst/>
          </a:prstGeom>
          <a:noFill/>
        </p:spPr>
      </p:pic>
      <p:pic>
        <p:nvPicPr>
          <p:cNvPr id="4101" name="Picture 5" descr="Ωλέν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"/>
            <a:ext cx="3743647" cy="6495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Αρθρικές επιφάνειες αγκώ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67325" cy="6524625"/>
          </a:xfrm>
          <a:prstGeom prst="rect">
            <a:avLst/>
          </a:prstGeom>
          <a:noFill/>
        </p:spPr>
      </p:pic>
      <p:pic>
        <p:nvPicPr>
          <p:cNvPr id="5125" name="Picture 5" descr="κάτω επιφ κερκίδας-ωλένη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1" y="3860800"/>
            <a:ext cx="2880692" cy="2914127"/>
          </a:xfrm>
          <a:prstGeom prst="rect">
            <a:avLst/>
          </a:prstGeom>
          <a:noFill/>
        </p:spPr>
      </p:pic>
      <p:pic>
        <p:nvPicPr>
          <p:cNvPr id="5126" name="Picture 6" descr="Κινήσεις αγκών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8414" y="1"/>
            <a:ext cx="3560762" cy="3823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αγκώνας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900"/>
            <a:ext cx="9144000" cy="6424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αγκώνας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21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αγκώνας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-50800"/>
            <a:ext cx="6985000" cy="6888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Σύνδεσμοι αγκώ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710238" cy="6858000"/>
          </a:xfrm>
          <a:prstGeom prst="rect">
            <a:avLst/>
          </a:prstGeom>
          <a:noFill/>
        </p:spPr>
      </p:pic>
      <p:pic>
        <p:nvPicPr>
          <p:cNvPr id="9221" name="Picture 5" descr="Αρθρικός υμένας αγκώ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557338"/>
            <a:ext cx="3895725" cy="4824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Κερκίδ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16288" cy="6264275"/>
          </a:xfrm>
          <a:prstGeom prst="rect">
            <a:avLst/>
          </a:prstGeom>
          <a:noFill/>
        </p:spPr>
      </p:pic>
      <p:pic>
        <p:nvPicPr>
          <p:cNvPr id="11267" name="Picture 3" descr="Ωλέν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404813"/>
            <a:ext cx="3157537" cy="6192837"/>
          </a:xfrm>
          <a:prstGeom prst="rect">
            <a:avLst/>
          </a:prstGeom>
          <a:noFill/>
        </p:spPr>
      </p:pic>
      <p:pic>
        <p:nvPicPr>
          <p:cNvPr id="11268" name="Picture 4" descr="Κερκιδωλενικές αρθρώσει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04813"/>
            <a:ext cx="2916237" cy="604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Τυπικός θωρακικός σπόνδυλ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9072563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τυπική πλευρ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4613" cy="741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Οστά του χεριο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2863" cy="6858000"/>
          </a:xfrm>
          <a:prstGeom prst="rect">
            <a:avLst/>
          </a:prstGeom>
          <a:noFill/>
        </p:spPr>
      </p:pic>
      <p:pic>
        <p:nvPicPr>
          <p:cNvPr id="12293" name="Picture 5" descr="μετακάρπιοι σύνδεσμο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613" y="0"/>
            <a:ext cx="43703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οστά καρπού - οπίσθ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9575" y="0"/>
            <a:ext cx="4924425" cy="6381750"/>
          </a:xfrm>
          <a:prstGeom prst="rect">
            <a:avLst/>
          </a:prstGeom>
          <a:noFill/>
        </p:spPr>
      </p:pic>
      <p:pic>
        <p:nvPicPr>
          <p:cNvPr id="10245" name="Picture 5" descr="οστά καρπού - πρόσθι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4670425" cy="5516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υποδόρια ώμου-βραχίο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0638"/>
            <a:ext cx="7058025" cy="681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υποδόρια πήχυ-χεριο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0"/>
            <a:ext cx="67278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Πρόσθιοι πήχυ - επιπολή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5283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Πρόσθιοι πήχυ - μέση, ετ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5348288" cy="710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αρτηρίες πρόσθιες πήχ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3840163" cy="7100888"/>
          </a:xfrm>
          <a:prstGeom prst="rect">
            <a:avLst/>
          </a:prstGeom>
          <a:noFill/>
        </p:spPr>
      </p:pic>
      <p:pic>
        <p:nvPicPr>
          <p:cNvPr id="18437" name="Picture 5" descr="νεύρα πρόσθια πήχ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3748087" cy="717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αρτηριακό δίκτυο αγκώ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7392988" cy="693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επιπολής οπίσθιοι πήχ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5253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ετβ οπίσθιοι πήχ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49704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Οστά άνω άκρ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389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>
          <a:xfrm>
            <a:off x="4813300" y="6858000"/>
            <a:ext cx="4330700" cy="725488"/>
          </a:xfrm>
        </p:spPr>
        <p:txBody>
          <a:bodyPr/>
          <a:lstStyle/>
          <a:p>
            <a:pPr eaLnBrk="1" hangingPunct="1"/>
            <a:r>
              <a:rPr lang="el-GR" sz="2000" smtClean="0"/>
              <a:t>Οστά άνω άκρου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πρηνισμός-υπτιασμό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713"/>
            <a:ext cx="9144000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πρόσθια πήχυ - επιφανειακ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0"/>
            <a:ext cx="5645150" cy="6858000"/>
          </a:xfrm>
          <a:prstGeom prst="rect">
            <a:avLst/>
          </a:prstGeom>
          <a:noFill/>
        </p:spPr>
      </p:pic>
      <p:pic>
        <p:nvPicPr>
          <p:cNvPr id="15365" name="Picture 5" descr="Αγκώνας γενικ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797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πρόσθια πήχυ - μέ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5810250" cy="6867525"/>
          </a:xfrm>
          <a:prstGeom prst="rect">
            <a:avLst/>
          </a:prstGeom>
          <a:noFill/>
        </p:spPr>
      </p:pic>
      <p:pic>
        <p:nvPicPr>
          <p:cNvPr id="19461" name="Picture 5" descr="Πρόσθια πήχυ - ετ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0"/>
            <a:ext cx="3360738" cy="698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Αγκωνιαίος βόθρ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63500"/>
            <a:ext cx="5567363" cy="679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καρπιαίος σωλήν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563"/>
            <a:ext cx="9144000" cy="6967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ινώδη - ορογόνα έλυτρ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538" y="0"/>
            <a:ext cx="6383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εγκάρσιος σύνδεσμ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4664"/>
            <a:ext cx="5015011" cy="5735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Χέρ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0"/>
            <a:ext cx="4684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παλαμιαία απονεύρω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0"/>
            <a:ext cx="44434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μύες θέναρος-οπισθέναρ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050"/>
            <a:ext cx="7921625" cy="681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928</Words>
  <Application>Microsoft Office PowerPoint</Application>
  <PresentationFormat>Προβολή στην οθόνη (4:3)</PresentationFormat>
  <Paragraphs>295</Paragraphs>
  <Slides>114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114</vt:i4>
      </vt:variant>
    </vt:vector>
  </HeadingPairs>
  <TitlesOfParts>
    <vt:vector size="115" baseType="lpstr">
      <vt:lpstr>Αστικό</vt:lpstr>
      <vt:lpstr>Θώρακας – Άνω άκρο</vt:lpstr>
      <vt:lpstr> Θωρακικό τοίχωμα,  ωμική ζώνη, μασχάλη, βραχίονας</vt:lpstr>
      <vt:lpstr>ΘΩΡΑΚΙΚΟΣ ΚΛΩΒΟΣ</vt:lpstr>
      <vt:lpstr>Στέρνο</vt:lpstr>
      <vt:lpstr>Πλευρές</vt:lpstr>
      <vt:lpstr>Τυπικός σπόνδυλος</vt:lpstr>
      <vt:lpstr>Θωρακικοί  σπόνδυλοι</vt:lpstr>
      <vt:lpstr>Διαφάνεια 8</vt:lpstr>
      <vt:lpstr>Οστά άνω άκρου </vt:lpstr>
      <vt:lpstr>Κλείδα</vt:lpstr>
      <vt:lpstr>Ωμοπλάτη</vt:lpstr>
      <vt:lpstr>Διαφάνεια 12</vt:lpstr>
      <vt:lpstr>Διαφάνεια 13</vt:lpstr>
      <vt:lpstr>Διαφάνεια 14</vt:lpstr>
      <vt:lpstr>Διαφάνεια 15</vt:lpstr>
      <vt:lpstr>QUIZ  1  πλευρές - σπόνδυλοι</vt:lpstr>
      <vt:lpstr>QUIZ  1:  πλευρές - σπόνδυλοι</vt:lpstr>
      <vt:lpstr>QUIZ 2 :  Ωμοπλάτη</vt:lpstr>
      <vt:lpstr>QUIZ 2 :  Ωμοπλάτη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Μεσοπλεύριο διάστημα</vt:lpstr>
      <vt:lpstr>Διαφάνεια 29</vt:lpstr>
      <vt:lpstr>Διαφάνεια 30</vt:lpstr>
      <vt:lpstr>(Ωμοθωρακικοί μύες)  Μείζων Θωρακικός</vt:lpstr>
      <vt:lpstr>(Ωμοθωρακικοί μύες)  Ελάσσων Θωρακικός</vt:lpstr>
      <vt:lpstr>(Ωμοθωρακικοί μύες)  Πρόσθιος Οδοντωτός</vt:lpstr>
      <vt:lpstr>(Ωμοθωρακικοί μύες)  Υποκλείδιος</vt:lpstr>
      <vt:lpstr>(Μύες της Ωμικής Ζώνης)  Δελτοειδής</vt:lpstr>
      <vt:lpstr>Θωρακο-δελτοειδής σχισμή, κεφαλική φλέβα</vt:lpstr>
      <vt:lpstr>Διαφάνεια 37</vt:lpstr>
      <vt:lpstr>(Μύες της Ωμικής Ζώνης)  Υποπλάτιος</vt:lpstr>
      <vt:lpstr>(Μύες της Ωμικής Ζώνης)  Υπακάνθιος</vt:lpstr>
      <vt:lpstr>(Μύες της Ωμικής Ζώνης)  Υπερακάνθιος</vt:lpstr>
      <vt:lpstr>(Μύες της Ωμικής Ζώνης)  Μείζων στρογγύλος</vt:lpstr>
      <vt:lpstr>(Μύες της Ωμικής Ζώνης)  Ελάσσων στρογγύλος</vt:lpstr>
      <vt:lpstr>(Μυς της Ράχης)   Πλατύς ραχιαίος</vt:lpstr>
      <vt:lpstr>(Πρόσθιοι μύες του βραχίονα)  Κορακοβραχιόνιος</vt:lpstr>
      <vt:lpstr>(Πρόσθιοι μύες του βραχίονα)  (πρόσθιος) Βραχιόνιος</vt:lpstr>
      <vt:lpstr>(Πρόσθιοι μύες του βραχίονα)  Δικέφαλος βραχιόνιος</vt:lpstr>
      <vt:lpstr>(Οπίσθιος μυς του βραχίονα)  Τρικέφαλος βραχιόνιος</vt:lpstr>
      <vt:lpstr>QUIZ 3:  Εκφύσεις μυών</vt:lpstr>
      <vt:lpstr>QUIZ 3:  Εκφύσεις μυών</vt:lpstr>
      <vt:lpstr>Πρόσθιο τοίχωμα μασχαλιαίας κοιλότητας</vt:lpstr>
      <vt:lpstr>Διαφάνεια 51</vt:lpstr>
      <vt:lpstr>Διαφάνεια 52</vt:lpstr>
      <vt:lpstr>Έσω τοίχωμα μασχαλιαίας κοιλότητας</vt:lpstr>
      <vt:lpstr>Διαφάνεια 54</vt:lpstr>
      <vt:lpstr>Οπίσθιο τοίχωμα μασχαλιαίας κοιλότητας</vt:lpstr>
      <vt:lpstr>Διαφάνεια 56</vt:lpstr>
      <vt:lpstr>Οπίσθιο τοίχωμα μασχαλιαίας κοιλότητας (οπίσθια όψη)</vt:lpstr>
      <vt:lpstr>Διερχόμενα στοιχεία από οπίσθιο τοίχωμα μασχαλιαίας κοιλότητας (οπίσθια όψη)</vt:lpstr>
      <vt:lpstr>Έξω τοίχωμα μασχαλιαίας κοιλότητας</vt:lpstr>
      <vt:lpstr>QUIZ 4:  Καταφύσεις μυών</vt:lpstr>
      <vt:lpstr>Καταφύσεις μυών</vt:lpstr>
      <vt:lpstr>Διαφάνεια 62</vt:lpstr>
      <vt:lpstr>Βραχιόνιο πλέγμα</vt:lpstr>
      <vt:lpstr>Πορεία βραχιόνιας αρτηρίας</vt:lpstr>
      <vt:lpstr>Κλάδοι βραχιόνιας αρτηρίας, αρτηριακό δίκτυο του αγκώνα</vt:lpstr>
      <vt:lpstr>Κλάδοι (προσθίων) έξω και έσω δευτερευόντων στελεχών βραχιονίου πλέγματος</vt:lpstr>
      <vt:lpstr>QUIZ 5:  Νευρώσεις μυών</vt:lpstr>
      <vt:lpstr>QUIZ 5:  Νευρώσεις μυών</vt:lpstr>
      <vt:lpstr>Μυοδερματικό – μέσο νεύρο</vt:lpstr>
      <vt:lpstr>Κλάδοι οπισθίου (ραχιαίου) δευτερεύοντος στελέχους</vt:lpstr>
      <vt:lpstr>Πορεία κερκιδικού νεύρου</vt:lpstr>
      <vt:lpstr>Οπίσθια άποψη βραχίονα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  <vt:lpstr>Διαφάνεια 108</vt:lpstr>
      <vt:lpstr>Διαφάνεια 109</vt:lpstr>
      <vt:lpstr>Διαφάνεια 110</vt:lpstr>
      <vt:lpstr>Διαφάνεια 111</vt:lpstr>
      <vt:lpstr>Διαφάνεια 112</vt:lpstr>
      <vt:lpstr>Διαφάνεια 113</vt:lpstr>
      <vt:lpstr>Διαφάνεια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Θώρακας – Άνω άκρο</dc:title>
  <dc:creator>Panos</dc:creator>
  <cp:lastModifiedBy>Panos</cp:lastModifiedBy>
  <cp:revision>12</cp:revision>
  <dcterms:created xsi:type="dcterms:W3CDTF">2014-11-18T11:01:41Z</dcterms:created>
  <dcterms:modified xsi:type="dcterms:W3CDTF">2016-10-06T07:05:27Z</dcterms:modified>
</cp:coreProperties>
</file>