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7" r:id="rId2"/>
    <p:sldId id="325" r:id="rId3"/>
    <p:sldId id="558" r:id="rId4"/>
    <p:sldId id="557" r:id="rId5"/>
    <p:sldId id="548" r:id="rId6"/>
    <p:sldId id="569" r:id="rId7"/>
    <p:sldId id="559" r:id="rId8"/>
    <p:sldId id="567" r:id="rId9"/>
    <p:sldId id="568" r:id="rId10"/>
    <p:sldId id="560" r:id="rId11"/>
    <p:sldId id="566" r:id="rId12"/>
    <p:sldId id="572" r:id="rId13"/>
    <p:sldId id="573" r:id="rId14"/>
    <p:sldId id="574" r:id="rId15"/>
    <p:sldId id="576" r:id="rId16"/>
    <p:sldId id="577" r:id="rId17"/>
    <p:sldId id="561" r:id="rId18"/>
    <p:sldId id="563" r:id="rId19"/>
    <p:sldId id="278" r:id="rId20"/>
    <p:sldId id="579" r:id="rId21"/>
    <p:sldId id="571" r:id="rId22"/>
    <p:sldId id="564" r:id="rId23"/>
    <p:sldId id="580" r:id="rId24"/>
    <p:sldId id="581" r:id="rId25"/>
    <p:sldId id="582" r:id="rId26"/>
    <p:sldId id="551" r:id="rId27"/>
    <p:sldId id="583" r:id="rId28"/>
    <p:sldId id="549" r:id="rId29"/>
    <p:sldId id="584" r:id="rId30"/>
    <p:sldId id="585" r:id="rId31"/>
    <p:sldId id="586" r:id="rId32"/>
    <p:sldId id="552" r:id="rId33"/>
    <p:sldId id="555" r:id="rId34"/>
    <p:sldId id="588" r:id="rId35"/>
    <p:sldId id="587" r:id="rId36"/>
    <p:sldId id="277" r:id="rId37"/>
    <p:sldId id="55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stasia Liossatou" initials="AL" lastIdx="1" clrIdx="0">
    <p:extLst>
      <p:ext uri="{19B8F6BF-5375-455C-9EA6-DF929625EA0E}">
        <p15:presenceInfo xmlns:p15="http://schemas.microsoft.com/office/powerpoint/2012/main" userId="1c069157fb439ec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52" autoAdjust="0"/>
  </p:normalViewPr>
  <p:slideViewPr>
    <p:cSldViewPr snapToGrid="0">
      <p:cViewPr varScale="1">
        <p:scale>
          <a:sx n="89" d="100"/>
          <a:sy n="89" d="100"/>
        </p:scale>
        <p:origin x="2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A26C0-F397-4AC3-ABB6-745490521608}" type="datetimeFigureOut">
              <a:rPr lang="en-GB" smtClean="0"/>
              <a:t>03/04/2023</a:t>
            </a:fld>
            <a:endParaRPr lang="en-GB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GB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43B0A-14C3-45B0-8004-752B18823B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964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33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221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304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734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812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16A41-0609-40C7-9E3E-89C33107DF6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506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80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490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146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254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610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56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015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6322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723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983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798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31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2213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4528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81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Νόσος μοσχεύματος κατά ξενιστή GVHD: </a:t>
            </a:r>
          </a:p>
          <a:p>
            <a:pPr marL="285115" marR="0" lvl="0" indent="-2730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24717"/>
              </a:buClr>
              <a:buSzPct val="85416"/>
              <a:buFont typeface="Segoe UI Symbol"/>
              <a:buChar char="⚫"/>
              <a:tabLst>
                <a:tab pos="285115" algn="l"/>
                <a:tab pos="285750" algn="l"/>
              </a:tabLst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Σπάνια</a:t>
            </a:r>
          </a:p>
          <a:p>
            <a:pPr marL="285115" marR="0" lvl="0" indent="-2730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24717"/>
              </a:buClr>
              <a:buSzPct val="85416"/>
              <a:buFont typeface="Segoe UI Symbol"/>
              <a:buChar char="⚫"/>
              <a:tabLst>
                <a:tab pos="285115" algn="l"/>
                <a:tab pos="285750" algn="l"/>
              </a:tabLst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Τ-λεμφοκύτταρα</a:t>
            </a:r>
            <a:r>
              <a:rPr kumimoji="0" lang="el-GR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el-GR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του</a:t>
            </a:r>
            <a:r>
              <a:rPr kumimoji="0" lang="el-GR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δότη</a:t>
            </a:r>
          </a:p>
          <a:p>
            <a:pPr marL="285115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«επιτίθενται»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στους </a:t>
            </a:r>
            <a:r>
              <a:rPr kumimoji="0" lang="el-GR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ιστούς του </a:t>
            </a:r>
            <a:r>
              <a:rPr kumimoji="0" lang="el-GR" sz="2400" b="0" i="0" u="none" strike="noStrike" kern="1200" cap="none" spc="-5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δέκτη</a:t>
            </a:r>
          </a:p>
          <a:p>
            <a:pPr marL="285115" marR="0" lvl="0" indent="-2730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24717"/>
              </a:buClr>
              <a:buSzPct val="85416"/>
              <a:buFont typeface="Segoe UI Symbol"/>
              <a:buChar char="⚫"/>
              <a:tabLst>
                <a:tab pos="285115" algn="l"/>
                <a:tab pos="285750" algn="l"/>
              </a:tabLst>
              <a:defRPr/>
            </a:pPr>
            <a:r>
              <a:rPr kumimoji="0" lang="el-GR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Πρόληψη: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Cambria"/>
            </a:endParaRPr>
          </a:p>
          <a:p>
            <a:pPr marL="469265" marR="0" lvl="0" indent="-4572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D24717"/>
              </a:buClr>
              <a:buSzPct val="85416"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Ακτινοβόληση</a:t>
            </a:r>
          </a:p>
          <a:p>
            <a:pPr marL="469265" marR="0" lvl="0" indent="-457200" algn="l" defTabSz="914400" rtl="0" eaLnBrk="1" fontAlgn="auto" latinLnBrk="0" hangingPunct="1">
              <a:lnSpc>
                <a:spcPct val="100000"/>
              </a:lnSpc>
              <a:spcBef>
                <a:spcPts val="805"/>
              </a:spcBef>
              <a:spcAft>
                <a:spcPts val="0"/>
              </a:spcAft>
              <a:buClr>
                <a:srgbClr val="D24717"/>
              </a:buClr>
              <a:buSzPct val="85416"/>
              <a:buFontTx/>
              <a:buAutoNum type="arabicPeriod"/>
              <a:tabLst>
                <a:tab pos="469265" algn="l"/>
                <a:tab pos="469900" algn="l"/>
              </a:tabLst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Cambria"/>
              </a:rPr>
              <a:t>Αδρανοποίηση</a:t>
            </a:r>
          </a:p>
          <a:p>
            <a:endParaRPr lang="el-GR" dirty="0"/>
          </a:p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93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υγρό του σώματος (60%) κατανέμεται σε δύο χώρους: 1.Ενδοκυττάριο χώρο 40% 2.Εξωκυττάριο χώρο 20% </a:t>
            </a:r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6063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335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774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215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607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749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128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1B51A-6F2E-4A01-B9FA-809DB65DCF4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245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4849-DC5A-4741-B36A-6A324DC4ABF3}" type="datetimeFigureOut">
              <a:rPr lang="el-GR" smtClean="0"/>
              <a:t>3/4/2023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1908-E11C-40D6-A1CB-D084DEAB54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4441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4849-DC5A-4741-B36A-6A324DC4ABF3}" type="datetimeFigureOut">
              <a:rPr lang="el-GR" smtClean="0"/>
              <a:t>3/4/2023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1908-E11C-40D6-A1CB-D084DEAB54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8703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4849-DC5A-4741-B36A-6A324DC4ABF3}" type="datetimeFigureOut">
              <a:rPr lang="el-GR" smtClean="0"/>
              <a:t>3/4/2023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1908-E11C-40D6-A1CB-D084DEAB54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1915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4849-DC5A-4741-B36A-6A324DC4ABF3}" type="datetimeFigureOut">
              <a:rPr lang="el-GR" smtClean="0"/>
              <a:t>3/4/2023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1908-E11C-40D6-A1CB-D084DEAB54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489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4849-DC5A-4741-B36A-6A324DC4ABF3}" type="datetimeFigureOut">
              <a:rPr lang="el-GR" smtClean="0"/>
              <a:t>3/4/2023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1908-E11C-40D6-A1CB-D084DEAB54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5135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4849-DC5A-4741-B36A-6A324DC4ABF3}" type="datetimeFigureOut">
              <a:rPr lang="el-GR" smtClean="0"/>
              <a:t>3/4/2023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1908-E11C-40D6-A1CB-D084DEAB54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571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4849-DC5A-4741-B36A-6A324DC4ABF3}" type="datetimeFigureOut">
              <a:rPr lang="el-GR" smtClean="0"/>
              <a:t>3/4/2023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1908-E11C-40D6-A1CB-D084DEAB54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6501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4849-DC5A-4741-B36A-6A324DC4ABF3}" type="datetimeFigureOut">
              <a:rPr lang="el-GR" smtClean="0"/>
              <a:t>3/4/2023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1908-E11C-40D6-A1CB-D084DEAB54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0624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4849-DC5A-4741-B36A-6A324DC4ABF3}" type="datetimeFigureOut">
              <a:rPr lang="el-GR" smtClean="0"/>
              <a:t>3/4/2023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1908-E11C-40D6-A1CB-D084DEAB54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326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4849-DC5A-4741-B36A-6A324DC4ABF3}" type="datetimeFigureOut">
              <a:rPr lang="el-GR" smtClean="0"/>
              <a:t>3/4/2023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1908-E11C-40D6-A1CB-D084DEAB54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4634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4849-DC5A-4741-B36A-6A324DC4ABF3}" type="datetimeFigureOut">
              <a:rPr lang="el-GR" smtClean="0"/>
              <a:t>3/4/2023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1908-E11C-40D6-A1CB-D084DEAB54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2038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4849-DC5A-4741-B36A-6A324DC4ABF3}" type="datetimeFigureOut">
              <a:rPr lang="el-GR" smtClean="0"/>
              <a:t>3/4/2023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41908-E11C-40D6-A1CB-D084DEAB548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415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uptodate.com/contents/maintenance-and-replacement-fluid-therapy-in-adult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6864263" y="0"/>
            <a:ext cx="5327737" cy="2342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ΒΑΣΙΚΗ ΝΟΣΗΛΕΥΤΙΚΗ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Βασικές αρχές ενδοφλέβιας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χορήγησης διαλυμάτων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400" b="1" dirty="0">
                <a:solidFill>
                  <a:prstClr val="white"/>
                </a:solidFill>
                <a:latin typeface="+mj-lt"/>
              </a:rPr>
              <a:t>&amp;</a:t>
            </a: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αίματος και παραγώγων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6864263" y="4321479"/>
            <a:ext cx="5327737" cy="2536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ΠΑΝΕΠΙΣΤΗΜΙΟ ΠΕΛΟΠΟΝΝΗΣΟΥ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ΤΜΗΜΑ ΝΟΣΗΛΕΥΤΙΚΗΣ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6864263" y="2354893"/>
            <a:ext cx="5327737" cy="195406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Καθηγήτρια Σοφία Ζυγά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F66615AB-85C0-1DFB-5D0D-23D32F84B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93" y="53464"/>
            <a:ext cx="6752070" cy="672867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27EA0E55-429C-D2BF-64E7-4A1B5B046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994" y="1335576"/>
            <a:ext cx="4036744" cy="3027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14766E8-EEF6-E734-D538-233C68AEC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857" y="3137769"/>
            <a:ext cx="2347024" cy="234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3914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2743200" y="462988"/>
            <a:ext cx="6771189" cy="8333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8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Ε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νδοφλέβια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διαλύματα-  είδη- κολλοειδή (4)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</p:txBody>
      </p:sp>
      <p:sp>
        <p:nvSpPr>
          <p:cNvPr id="9" name="2 - Θέση περιεχομένου">
            <a:extLst>
              <a:ext uri="{FF2B5EF4-FFF2-40B4-BE49-F238E27FC236}">
                <a16:creationId xmlns:a16="http://schemas.microsoft.com/office/drawing/2014/main" id="{00B26E51-C01F-B145-CEB1-E5D32B87E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193" y="1597306"/>
            <a:ext cx="6581893" cy="4907666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2. Κολλοειδή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  είναι διαλύματα </a:t>
            </a:r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μεγαλομοριακών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ενώσεων, οι οποίες διαπερνούν δύσκολα ή και καθόλου το ενδοθήλιο των τριχοειδών αγγείων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</a:p>
          <a:p>
            <a:pPr marL="457200" lvl="1" indent="0">
              <a:buNone/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α) Φυσικά:</a:t>
            </a:r>
          </a:p>
          <a:p>
            <a:pPr lvl="1"/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Αλβουμίνη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(φυσική πρωτεΐνη του πλάσματος)</a:t>
            </a:r>
          </a:p>
          <a:p>
            <a:pPr lvl="1"/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Δεξτράνες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(πολυμερή της γλυκόζης)</a:t>
            </a:r>
          </a:p>
          <a:p>
            <a:pPr lvl="1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Πλήρες αίμα</a:t>
            </a:r>
          </a:p>
          <a:p>
            <a:endParaRPr lang="el-GR" sz="2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457200" lvl="1" indent="0">
              <a:buNone/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β) Συνθετικά:</a:t>
            </a:r>
          </a:p>
          <a:p>
            <a:pPr lvl="1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Ζελατίνες (τροποποιημένο κολλαγόνο βοοειδών)</a:t>
            </a:r>
          </a:p>
          <a:p>
            <a:pPr lvl="1"/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Υδροξυαμυλικά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παράγωγα (συνθετικά πολυμερή)</a:t>
            </a:r>
          </a:p>
          <a:p>
            <a:pPr lvl="1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Εναιωρήματα αιμοσφαιρίνης</a:t>
            </a:r>
          </a:p>
          <a:p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3. </a:t>
            </a:r>
            <a:r>
              <a:rPr lang="el-GR" sz="2000" b="1" dirty="0">
                <a:solidFill>
                  <a:srgbClr val="00B050"/>
                </a:solidFill>
                <a:latin typeface="+mj-lt"/>
              </a:rPr>
              <a:t>Συνδυασμός κολλοειδών &amp; κρυσταλλοειδών διαλυμάτων</a:t>
            </a:r>
          </a:p>
        </p:txBody>
      </p:sp>
      <p:sp>
        <p:nvSpPr>
          <p:cNvPr id="10" name="2 - Θέση περιεχομένου">
            <a:extLst>
              <a:ext uri="{FF2B5EF4-FFF2-40B4-BE49-F238E27FC236}">
                <a16:creationId xmlns:a16="http://schemas.microsoft.com/office/drawing/2014/main" id="{3A6CC7DE-75F5-1FF7-F600-06119295A490}"/>
              </a:ext>
            </a:extLst>
          </p:cNvPr>
          <p:cNvSpPr txBox="1">
            <a:spLocks/>
          </p:cNvSpPr>
          <p:nvPr/>
        </p:nvSpPr>
        <p:spPr>
          <a:xfrm>
            <a:off x="7223001" y="4462038"/>
            <a:ext cx="4178461" cy="2245488"/>
          </a:xfrm>
          <a:prstGeom prst="rect">
            <a:avLst/>
          </a:prstGeom>
          <a:solidFill>
            <a:srgbClr val="F9FEC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89305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l-GR"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/>
              </a:rPr>
              <a:t>Στις θεραπείες υποκατάστασης ο νοσηλευτής θα πρέπει να γνωρίζει τις αντιστοιχίες μεταξύ γραμμαρίου άλατος και </a:t>
            </a:r>
            <a:r>
              <a:rPr lang="el-GR" sz="2000" spc="-5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/>
              </a:rPr>
              <a:t>χιλιοστοϊσοδύναμων</a:t>
            </a:r>
            <a:r>
              <a:rPr lang="el-GR"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/>
              </a:rPr>
              <a:t> (</a:t>
            </a:r>
            <a:r>
              <a:rPr lang="el-GR" sz="2000" spc="-5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/>
              </a:rPr>
              <a:t>meq</a:t>
            </a:r>
            <a:r>
              <a:rPr lang="el-GR"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/>
              </a:rPr>
              <a:t>) ηλεκτρολυτών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C476827-9CDC-93B5-DAD6-AA58784E1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306" y="1597306"/>
            <a:ext cx="4557852" cy="256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1971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1469985" y="567160"/>
            <a:ext cx="8032830" cy="1198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8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Φυσιολογική </a:t>
            </a:r>
            <a:r>
              <a:rPr lang="el-GR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σύσταση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ηλεκτρολυτών στο πλάσμα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6972F490-C697-7062-B6BD-F5C9AA8E3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044" y="1482644"/>
            <a:ext cx="9124648" cy="449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95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232" y="816942"/>
            <a:ext cx="8438920" cy="1051710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Προφυλάξεις πριν τη χορήγηση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l-G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ενδοφλέβιων διαλυμάτων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l-GR" dirty="0">
              <a:solidFill>
                <a:prstClr val="black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6504635-E3B2-F8BC-62FB-A001CC811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60" y="109745"/>
            <a:ext cx="7035394" cy="707197"/>
          </a:xfrm>
          <a:prstGeom prst="rect">
            <a:avLst/>
          </a:prstGeom>
        </p:spPr>
      </p:pic>
      <p:sp>
        <p:nvSpPr>
          <p:cNvPr id="6" name="2 - Θέση περιεχομένου">
            <a:extLst>
              <a:ext uri="{FF2B5EF4-FFF2-40B4-BE49-F238E27FC236}">
                <a16:creationId xmlns:a16="http://schemas.microsoft.com/office/drawing/2014/main" id="{E0E0947B-CAC1-5BFE-85BB-452A1E6AF004}"/>
              </a:ext>
            </a:extLst>
          </p:cNvPr>
          <p:cNvSpPr txBox="1">
            <a:spLocks/>
          </p:cNvSpPr>
          <p:nvPr/>
        </p:nvSpPr>
        <p:spPr>
          <a:xfrm>
            <a:off x="1090671" y="1751682"/>
            <a:ext cx="4472848" cy="3877937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Τήρηση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Ασηψίας- 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εφαρμογή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άσηπτης τεχνικής-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non-touchable technique</a:t>
            </a:r>
            <a:endParaRPr lang="el-GR" sz="2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2400"/>
              </a:spcBef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Το σωστό 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διάλυμα,</a:t>
            </a:r>
          </a:p>
          <a:p>
            <a:pPr>
              <a:spcBef>
                <a:spcPts val="2400"/>
              </a:spcBef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Η σωστή 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οδός χορήγησης,</a:t>
            </a:r>
          </a:p>
          <a:p>
            <a:pPr>
              <a:spcBef>
                <a:spcPts val="2400"/>
              </a:spcBef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Ο σωστός 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ασθενής,</a:t>
            </a:r>
          </a:p>
          <a:p>
            <a:pPr>
              <a:spcBef>
                <a:spcPts val="2400"/>
              </a:spcBef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Η σωστή 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δόση,</a:t>
            </a:r>
          </a:p>
          <a:p>
            <a:pPr>
              <a:spcBef>
                <a:spcPts val="2400"/>
              </a:spcBef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Ο σωστός 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χρόνος.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E1B0022A-665F-8F0B-DE4D-D0A0DEC7E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483" y="2045438"/>
            <a:ext cx="5182049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72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4378" y="534992"/>
            <a:ext cx="8438920" cy="1051710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Προφυλάξεις πριν τη χορήγηση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l-G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ενδοφλέβιων διαλυμάτων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6504635-E3B2-F8BC-62FB-A001CC811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60" y="109745"/>
            <a:ext cx="7035394" cy="707197"/>
          </a:xfrm>
          <a:prstGeom prst="rect">
            <a:avLst/>
          </a:prstGeom>
        </p:spPr>
      </p:pic>
      <p:sp>
        <p:nvSpPr>
          <p:cNvPr id="6" name="2 - Θέση περιεχομένου">
            <a:extLst>
              <a:ext uri="{FF2B5EF4-FFF2-40B4-BE49-F238E27FC236}">
                <a16:creationId xmlns:a16="http://schemas.microsoft.com/office/drawing/2014/main" id="{E0E0947B-CAC1-5BFE-85BB-452A1E6AF004}"/>
              </a:ext>
            </a:extLst>
          </p:cNvPr>
          <p:cNvSpPr txBox="1">
            <a:spLocks/>
          </p:cNvSpPr>
          <p:nvPr/>
        </p:nvSpPr>
        <p:spPr>
          <a:xfrm>
            <a:off x="468630" y="1325879"/>
            <a:ext cx="6297930" cy="5395595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Πλύσιμο των χεριών πριν &amp; μετά τη νοσηλεία με αντισηπτικό υγρό σαπούνι,</a:t>
            </a:r>
          </a:p>
          <a:p>
            <a:pPr algn="just"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Χρησιμοποιήστε αλκοολούχο αντισηπτικό διάλυμα,</a:t>
            </a:r>
          </a:p>
          <a:p>
            <a:pPr algn="just"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Φοράτε γάντια στη διάρκεια της νοσηλείας – και στην ετοιμασία των ενδοφλέβιων φαρμάκων (διαλύσεις) </a:t>
            </a:r>
          </a:p>
          <a:p>
            <a:pPr algn="just"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Αλλάζετε γάντια μεταξύ ασθενών</a:t>
            </a:r>
          </a:p>
          <a:p>
            <a:pPr algn="just"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Οι διεθνείς οδηγίες προτείνουν να φοράτε και πλαστική ποδιά μιας χρήσης!</a:t>
            </a:r>
          </a:p>
          <a:p>
            <a:pPr algn="just"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ΜΗΝ πιάνετε τις χρησιμοποιημένες βελόνες με τα χέρια,</a:t>
            </a:r>
          </a:p>
          <a:p>
            <a:pPr algn="just"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ΜΗΝ  βάζετε το καπάκι στη χρησιμοποιημένη βελόνα </a:t>
            </a:r>
          </a:p>
          <a:p>
            <a:pPr algn="just"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Πετάτε τα χρησιμοποιημένα αιχμηρά σε ειδικά δοχεία.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7CB71B4E-A106-D2B0-0C93-DBEF2AFE0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778" y="1325878"/>
            <a:ext cx="4228321" cy="5303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505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232" y="816942"/>
            <a:ext cx="8438920" cy="1051710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Προφυλάξεις κατά τη χορήγηση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l-G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ενδοφλέβιων διαλυμάτων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6504635-E3B2-F8BC-62FB-A001CC811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60" y="109745"/>
            <a:ext cx="7035394" cy="707197"/>
          </a:xfrm>
          <a:prstGeom prst="rect">
            <a:avLst/>
          </a:prstGeom>
        </p:spPr>
      </p:pic>
      <p:sp>
        <p:nvSpPr>
          <p:cNvPr id="6" name="2 - Θέση περιεχομένου">
            <a:extLst>
              <a:ext uri="{FF2B5EF4-FFF2-40B4-BE49-F238E27FC236}">
                <a16:creationId xmlns:a16="http://schemas.microsoft.com/office/drawing/2014/main" id="{E0E0947B-CAC1-5BFE-85BB-452A1E6AF004}"/>
              </a:ext>
            </a:extLst>
          </p:cNvPr>
          <p:cNvSpPr txBox="1">
            <a:spLocks/>
          </p:cNvSpPr>
          <p:nvPr/>
        </p:nvSpPr>
        <p:spPr>
          <a:xfrm>
            <a:off x="600158" y="1709057"/>
            <a:ext cx="4918899" cy="3831772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2400"/>
              </a:spcBef>
              <a:buNone/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Εάν τρυπηθείτε με χρησιμοποιημένη βελόνα :</a:t>
            </a:r>
          </a:p>
          <a:p>
            <a:pPr algn="just"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Αφαιρέστε το αίμα συμπιέζοντας την περιοχή,</a:t>
            </a:r>
          </a:p>
          <a:p>
            <a:pPr algn="just"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Πλύνετε καλά την περιοχή με ήπιο σαπούνι,</a:t>
            </a:r>
          </a:p>
          <a:p>
            <a:pPr algn="just"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Ενημερώστε τον γιατρό εργασίας / γραφείο λοιμώξεων στο νοσοκομείο,</a:t>
            </a:r>
          </a:p>
          <a:p>
            <a:pPr algn="just"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Ελέγξτε τον εαυτό σας και τον ασθενή για ηπατίτιδα Β.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BC2D0B1-13C7-BEB6-EE5F-5761261E1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709057"/>
            <a:ext cx="6078028" cy="4049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4183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232" y="816942"/>
            <a:ext cx="8438920" cy="1051710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Βασικές αρχές χορήγησης ενδοφλέβιων υγρών (1)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6504635-E3B2-F8BC-62FB-A001CC811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60" y="109745"/>
            <a:ext cx="7035394" cy="707197"/>
          </a:xfrm>
          <a:prstGeom prst="rect">
            <a:avLst/>
          </a:prstGeom>
        </p:spPr>
      </p:pic>
      <p:sp>
        <p:nvSpPr>
          <p:cNvPr id="6" name="2 - Θέση περιεχομένου">
            <a:extLst>
              <a:ext uri="{FF2B5EF4-FFF2-40B4-BE49-F238E27FC236}">
                <a16:creationId xmlns:a16="http://schemas.microsoft.com/office/drawing/2014/main" id="{E0E0947B-CAC1-5BFE-85BB-452A1E6AF004}"/>
              </a:ext>
            </a:extLst>
          </p:cNvPr>
          <p:cNvSpPr txBox="1">
            <a:spLocks/>
          </p:cNvSpPr>
          <p:nvPr/>
        </p:nvSpPr>
        <p:spPr>
          <a:xfrm>
            <a:off x="1035586" y="1611086"/>
            <a:ext cx="7035394" cy="4429972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Ο ορός θα πρέπει να μην παραμένει πάνω από 24 ώρες,</a:t>
            </a:r>
          </a:p>
          <a:p>
            <a:pPr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Ο </a:t>
            </a:r>
            <a:r>
              <a:rPr lang="el-GR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φλεβοκαθετήρας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μπορεί να παραμένει μέχρι 72 ώρες,</a:t>
            </a:r>
          </a:p>
          <a:p>
            <a:pPr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Η συσκευή ορού αλλάζεται κάθε 72 ώρες (διαλύματα κρυσταλλοειδή χωρίς την προσθήκη φαρμάκων, διαφορετικά κάθε 24 ώρες,</a:t>
            </a:r>
          </a:p>
          <a:p>
            <a:pPr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Καταγραφή της ημερομηνίας και της ώρας τοποθέτησης του φλεβοκαθετήρα και της συσκευής ορού (στο επίθεμα και στη συσκευή ορού αντίστοιχα),</a:t>
            </a:r>
          </a:p>
          <a:p>
            <a:pPr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Το σημείο εισαγωγής του φλεβοκαθετήρα θα πρέπει να ελέγχεται ημερησίως για επιπλοκές όπως τοπική διήθηση δέρματος, θρομβοφλεβίτιδα ή φλεγμονή.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C60AE61-A9B4-8FCF-AA43-E556F36E8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723" y="1868652"/>
            <a:ext cx="3066554" cy="364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49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232" y="816942"/>
            <a:ext cx="8438920" cy="1051710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Βασικές αρχές χορήγησης ενδοφλέβιων υγρών (2)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6504635-E3B2-F8BC-62FB-A001CC811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60" y="109745"/>
            <a:ext cx="7035394" cy="707197"/>
          </a:xfrm>
          <a:prstGeom prst="rect">
            <a:avLst/>
          </a:prstGeom>
        </p:spPr>
      </p:pic>
      <p:sp>
        <p:nvSpPr>
          <p:cNvPr id="6" name="2 - Θέση περιεχομένου">
            <a:extLst>
              <a:ext uri="{FF2B5EF4-FFF2-40B4-BE49-F238E27FC236}">
                <a16:creationId xmlns:a16="http://schemas.microsoft.com/office/drawing/2014/main" id="{E0E0947B-CAC1-5BFE-85BB-452A1E6AF004}"/>
              </a:ext>
            </a:extLst>
          </p:cNvPr>
          <p:cNvSpPr txBox="1">
            <a:spLocks/>
          </p:cNvSpPr>
          <p:nvPr/>
        </p:nvSpPr>
        <p:spPr>
          <a:xfrm>
            <a:off x="517793" y="1654629"/>
            <a:ext cx="9388207" cy="4909457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Συχνός έλεγχος της ροής έγχυσης του διαλύματος,</a:t>
            </a:r>
          </a:p>
          <a:p>
            <a:pPr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Έλεγχος για βατότητα του καθετήρα, τυχόν αναδίπλωση της συσκευής, παρουσία υγρασίας  κάτω από το επίθεμα,</a:t>
            </a:r>
          </a:p>
          <a:p>
            <a:pPr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Λήψη ζωτικών σημείων, και παρακολούθηση ισοζυγίου υγρών,</a:t>
            </a:r>
          </a:p>
          <a:p>
            <a:pPr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Παρακολούθηση του σημείο φλεβοκέντησης για :</a:t>
            </a:r>
          </a:p>
          <a:p>
            <a:pPr>
              <a:spcBef>
                <a:spcPts val="2400"/>
              </a:spcBef>
            </a:pPr>
            <a:r>
              <a:rPr lang="el-GR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Φλεγμονή</a:t>
            </a:r>
            <a:r>
              <a:rPr lang="en-US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</a:t>
            </a:r>
            <a:r>
              <a:rPr lang="el-GR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ερυθρότητα, θερμότητα, οίδημα</a:t>
            </a:r>
          </a:p>
          <a:p>
            <a:pPr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Αιμάτωμα,  αιμορραγία</a:t>
            </a:r>
          </a:p>
          <a:p>
            <a:pPr>
              <a:spcBef>
                <a:spcPts val="2400"/>
              </a:spcBef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Πόνο</a:t>
            </a:r>
          </a:p>
        </p:txBody>
      </p:sp>
    </p:spTree>
    <p:extLst>
      <p:ext uri="{BB962C8B-B14F-4D97-AF65-F5344CB8AC3E}">
        <p14:creationId xmlns:p14="http://schemas.microsoft.com/office/powerpoint/2010/main" val="2051332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1883533" y="519325"/>
            <a:ext cx="8857774" cy="1109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8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Νοσηλευτικές Ευθύνες κατά την Ενδοφλέβια Έγχυση Υγρών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2 - Θέση περιεχομένου">
            <a:extLst>
              <a:ext uri="{FF2B5EF4-FFF2-40B4-BE49-F238E27FC236}">
                <a16:creationId xmlns:a16="http://schemas.microsoft.com/office/drawing/2014/main" id="{00B26E51-C01F-B145-CEB1-E5D32B87E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857" y="1628418"/>
            <a:ext cx="6050804" cy="4795531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Έλεγχος των υγρών που θα χορηγηθούν και των συσκευασιών τους.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Διασφάλιση χορήγησης του σωστού διαλύματος ή φαρμάκου στον σωστό ασθενή, σύμφωνα πάντα με την ιατρική οδηγία.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Διατήρηση βατότητας ενδοφλέβιας γραμμής.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Έλεγχος σημείου εισόδου του καθετήρα και αναφορά επιπλοκών.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Διασφάλιση σωστού ρυθμού ροής κατά τη χορήγηση του διαλύματος.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Παρακολούθηση της γενικής κατάστασης του ασθενή και αναφορά οποιωνδήποτε μη φυσιολογικών αλλαγών.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Σωστή τεκμηρίωση της διαδικασίας.</a:t>
            </a:r>
          </a:p>
        </p:txBody>
      </p:sp>
      <p:sp>
        <p:nvSpPr>
          <p:cNvPr id="2" name="2 - Θέση περιεχομένου">
            <a:extLst>
              <a:ext uri="{FF2B5EF4-FFF2-40B4-BE49-F238E27FC236}">
                <a16:creationId xmlns:a16="http://schemas.microsoft.com/office/drawing/2014/main" id="{19E9373E-FF47-58BE-242D-6580CA419647}"/>
              </a:ext>
            </a:extLst>
          </p:cNvPr>
          <p:cNvSpPr txBox="1">
            <a:spLocks/>
          </p:cNvSpPr>
          <p:nvPr/>
        </p:nvSpPr>
        <p:spPr>
          <a:xfrm>
            <a:off x="449761" y="1628418"/>
            <a:ext cx="4622982" cy="4610032"/>
          </a:xfrm>
          <a:prstGeom prst="rect">
            <a:avLst/>
          </a:prstGeom>
          <a:solidFill>
            <a:srgbClr val="F9FEC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Νοσηλευτικοί στόχοι: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Ασφαλής ενδοφλέβια χορήγηση υγρών και παρασκευασμάτων, 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βελτιστοποίηση της θεραπευτικής αποτελεσματικότητας 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Πρόληψη &amp; εξάλειψη των ανεπιθύμητων ενεργειών  &amp; επιπλοκών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ενημέρωση του ασθενή σχετικά  με τη διαδικασία που θα ακολουθηθεί, το σκοπό χορήγησης, το είδος του  φαρμάκου ή του διαλύματος, 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η ψυχολογική υποστήριξη του ασθενή</a:t>
            </a:r>
          </a:p>
          <a:p>
            <a:pPr algn="just"/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2107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1883533" y="519325"/>
            <a:ext cx="8857774" cy="1109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8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Νοσηλευτικές Ευθύνες κατά την Ενδοφλέβια Έγχυση Υγρών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2 - Θέση περιεχομένου">
            <a:extLst>
              <a:ext uri="{FF2B5EF4-FFF2-40B4-BE49-F238E27FC236}">
                <a16:creationId xmlns:a16="http://schemas.microsoft.com/office/drawing/2014/main" id="{00B26E51-C01F-B145-CEB1-E5D32B87E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29" y="1628417"/>
            <a:ext cx="5671457" cy="3672926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Έλεγχος του διαλύματος- υγρού (ημερομηνία λήξης, χρώμα, σύσταση κλπ.)  και της συσκευασίας του (ακεραιότητα), πριν τη χορήγηση.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Χορήγηση του σωστού φαρμακευτικού σκευάσματος – διαλύματος,  σύμφωνα με την ιατρική οδηγία, στο σωστό ασθενή.</a:t>
            </a:r>
          </a:p>
          <a:p>
            <a:pPr algn="just"/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Διασφάλιση του σωστού ρυθμού ενδοφλέβιας ροής του υγρού ή του  φαρμάκου, σύμφωνα με την ιατρική οδηγία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</a:p>
          <a:p>
            <a:pPr algn="just"/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/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/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B24A46F5-7569-9082-D917-46448E4E0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229" y="1628417"/>
            <a:ext cx="5542417" cy="3699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568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308" y="673159"/>
            <a:ext cx="9144000" cy="90872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el-GR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πολογισμός</a:t>
            </a:r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σταγόνων ανά λεπτό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1673" y="1581879"/>
                <a:ext cx="5323200" cy="1574252"/>
              </a:xfr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>
                <a:normAutofit lnSpcReduction="10000"/>
              </a:bodyPr>
              <a:lstStyle/>
              <a:p>
                <a:pPr>
                  <a:spcBef>
                    <a:spcPts val="2400"/>
                  </a:spcBef>
                </a:pPr>
                <a:r>
                  <a:rPr lang="el-GR" sz="2400" b="1" dirty="0">
                    <a:solidFill>
                      <a:srgbClr val="00B050"/>
                    </a:solidFill>
                    <a:latin typeface="+mj-lt"/>
                  </a:rPr>
                  <a:t>Απλές συσκευές ορών</a:t>
                </a:r>
              </a:p>
              <a:p>
                <a:pPr marL="360363" indent="0">
                  <a:spcBef>
                    <a:spcPts val="2400"/>
                  </a:spcBef>
                  <a:buNone/>
                </a:pPr>
                <a:r>
                  <a:rPr lang="el-GR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Σταγόνες/ λεπτό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b="1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𝛔𝛖𝛎𝛐𝛌𝛊𝛋</m:t>
                        </m:r>
                        <m:r>
                          <m:rPr>
                            <m:sty m:val="p"/>
                          </m:rP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ό</m:t>
                        </m:r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𝛑𝛐𝛔</m:t>
                        </m:r>
                        <m:r>
                          <m:rPr>
                            <m:sty m:val="p"/>
                          </m:rP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ό</m:t>
                        </m:r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𝛖𝛄𝛒𝛐</m:t>
                        </m:r>
                        <m:r>
                          <m:rPr>
                            <m:sty m:val="p"/>
                          </m:rP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ύ</m:t>
                        </m:r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𝐦𝐥</m:t>
                        </m:r>
                        <m:r>
                          <a:rPr lang="en-US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𝛔𝛕𝛂𝛄</m:t>
                        </m:r>
                        <m:r>
                          <m:rPr>
                            <m:sty m:val="p"/>
                          </m:rP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ό</m:t>
                        </m:r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𝛎𝛆𝛓</m:t>
                        </m:r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/</m:t>
                        </m:r>
                        <m:r>
                          <a:rPr lang="en-US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𝐦𝐥</m:t>
                        </m:r>
                      </m:num>
                      <m:den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𝛔𝛖𝛎𝛐𝛌𝛊𝛋</m:t>
                        </m:r>
                        <m:r>
                          <m:rPr>
                            <m:sty m:val="p"/>
                          </m:rP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ό</m:t>
                        </m:r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𝛓</m:t>
                        </m:r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𝛘𝛒</m:t>
                        </m:r>
                        <m:r>
                          <m:rPr>
                            <m:sty m:val="p"/>
                          </m:rP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ό</m:t>
                        </m:r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𝛎𝛐𝛓</m:t>
                        </m:r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𝛆𝛄𝛘𝛖𝛔𝛈𝛓</m:t>
                        </m:r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𝛔𝛆</m:t>
                        </m:r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𝛌𝛆𝛑𝛕𝛂</m:t>
                        </m:r>
                        <m:r>
                          <a:rPr lang="el-GR" b="1" i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1673" y="1581879"/>
                <a:ext cx="5323200" cy="1574252"/>
              </a:xfrm>
              <a:blipFill>
                <a:blip r:embed="rId3"/>
                <a:stretch>
                  <a:fillRect l="-1487" t="-73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83537" y="3809818"/>
            <a:ext cx="5543538" cy="12772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4A8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Συσκευές με ρυθμιστή ροής </a:t>
            </a:r>
          </a:p>
          <a:p>
            <a:pPr marL="360363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A82"/>
              </a:buClr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ml/ώρα =  Όγκος υγρού σε ml/ χρονικό διάστημα σε ώρες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2F72CCE-CE8D-63B2-61AA-D51C4FAE4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1" y="7684"/>
            <a:ext cx="7035394" cy="707197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5BFFD32-0EE5-D799-371A-9F0F6735D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836" y="3971306"/>
            <a:ext cx="2482466" cy="2482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6EF4E1AC-2AD0-144E-9CCF-58BE9D10C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568158"/>
            <a:ext cx="2190706" cy="2190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C89B30E-176A-A929-8F1F-ED634B770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4302" y="3429000"/>
            <a:ext cx="2482466" cy="2482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4047F514-D79A-DCF4-94F6-905051221922}"/>
              </a:ext>
            </a:extLst>
          </p:cNvPr>
          <p:cNvSpPr/>
          <p:nvPr/>
        </p:nvSpPr>
        <p:spPr>
          <a:xfrm>
            <a:off x="471672" y="5620839"/>
            <a:ext cx="5543538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4A8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Ηλεκτρονικές αντλίες έγχυσης υγρών.</a:t>
            </a: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65EFFBB7-1F96-5F9E-45B2-FDDDBF4E9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7833" y="1581880"/>
            <a:ext cx="2995404" cy="157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60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840763" y="449884"/>
            <a:ext cx="5842992" cy="854176"/>
          </a:xfrm>
        </p:spPr>
        <p:txBody>
          <a:bodyPr>
            <a:normAutofit/>
          </a:bodyPr>
          <a:lstStyle/>
          <a:p>
            <a:r>
              <a:rPr lang="el-G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Περιεχόμενα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l-GR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εισήγησης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993969" y="1163256"/>
            <a:ext cx="8299386" cy="5244860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Εισαγωγή</a:t>
            </a:r>
          </a:p>
          <a:p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Ορισμοί-Είδη ενδοφλέβιων διαλυμάτων</a:t>
            </a:r>
          </a:p>
          <a:p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Βασικές αρχές χορήγησης: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Διαλυμάτων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l-G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αίματος &amp; παραγώγων</a:t>
            </a:r>
          </a:p>
          <a:p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Παρακολούθηση</a:t>
            </a:r>
          </a:p>
          <a:p>
            <a:pPr>
              <a:spcBef>
                <a:spcPts val="500"/>
              </a:spcBef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Ασφάλεια</a:t>
            </a:r>
          </a:p>
          <a:p>
            <a:pPr>
              <a:spcBef>
                <a:spcPts val="500"/>
              </a:spcBef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Βελτιστοποίηση θεραπευτικών αποτελεσμάτων</a:t>
            </a:r>
          </a:p>
          <a:p>
            <a:pPr>
              <a:spcBef>
                <a:spcPts val="500"/>
              </a:spcBef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Εξάλειψη  ανεπιθύμητων ενεργειών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l-GR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endParaRPr lang="el-GR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79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1883533" y="519325"/>
            <a:ext cx="8857774" cy="1109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8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Νοσηλευτικές Ευθύνες κατά την Ενδοφλέβια Έγχυση Υγρών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2 - Θέση περιεχομένου">
            <a:extLst>
              <a:ext uri="{FF2B5EF4-FFF2-40B4-BE49-F238E27FC236}">
                <a16:creationId xmlns:a16="http://schemas.microsoft.com/office/drawing/2014/main" id="{00B26E51-C01F-B145-CEB1-E5D32B87E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756" y="1589261"/>
            <a:ext cx="7657244" cy="4920395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Τήρηση άσηπτης τεχνικής κατά την προετοιμασία και τη χορήγηση των  υγρών-διαλυμάτων.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Ακριβής καταγραφή της διαδικασίας και των όποιων παρατηρήσεων στο  φάκελο του ασθενή.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Γνώση των αλληλεπιδράσεων μεταξύ των διαφόρων φαρμάκων και  αποφυγή ανάμειξης ασύμβατων μεταξύ τους φαρμάκων ή ταυτόχρονης  χορήγησής τους από την ίδια φλεβική οδό.</a:t>
            </a:r>
          </a:p>
          <a:p>
            <a:pPr algn="just"/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Έλεγχος και διασφάλιση της βατότητας της ενδοφλέβιας γραμμής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Έλεγχος του σημείου εισόδου του ενδοφλέβιου καθετήρα για επιπλοκές.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Παρακολούθηση του ασθενή κατά τη διάρκεια της θεραπείας και αναφορά  τυχόν επιπλοκών.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Καταγράψτε, πριν από την έναρξη της χορήγησης, τα ζωτικά σημεία (βασικές τιμές), ακροασθείτε τους πνεύμονες,</a:t>
            </a:r>
          </a:p>
          <a:p>
            <a:pPr algn="just"/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/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/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13AA3AF-89F9-837F-49FB-FC6976D3B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200" y="2029505"/>
            <a:ext cx="3889102" cy="3065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25859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1883533" y="519325"/>
            <a:ext cx="8857774" cy="1109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8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Νοσηλευτικές Ευθύνες κατά την Ενδοφλέβια Έγχυση Υγρών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2 - Θέση περιεχομένου">
            <a:extLst>
              <a:ext uri="{FF2B5EF4-FFF2-40B4-BE49-F238E27FC236}">
                <a16:creationId xmlns:a16="http://schemas.microsoft.com/office/drawing/2014/main" id="{00B26E51-C01F-B145-CEB1-E5D32B87E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813" y="1828799"/>
            <a:ext cx="10212493" cy="4016830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Η άνοδος της αρτηριακής πίεσης μπορεί να προκαλέσει αιμορραγία από τραυματισμένα αγγεία, που δεν αιμορραγούσαν όταν η αρτηριακή πίεση ήταν χαμηλή.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Παρακολουθήστε για εκδηλώσεις συμφορητικής καρδιακής ανεπάρκειας ή πνευμονικού οιδήματος (δύσπνοια, κυάνωση, βήχας, υγροί ρόγχοι, </a:t>
            </a:r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συρίττοντες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).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Εάν εμφανισθούν οι εκδηλώσεις αυτές, πρέπει να σταματήσει η χορήγηση των υγρών και να ειδοποιηθεί αμέσως ο θεράπων ιατρός.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Παρακολουθήστε το χρόνο προθρομβίνης, το χρόνο μερικής </a:t>
            </a:r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θρομβοπλαστίνης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και τον αριθμό των αιμοπεταλίων.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Παρακολουθήστε τις κλινικές εκδηλώσεις της αφυδάτωσης (ξηρά χείλη, μικρός όγκος </a:t>
            </a:r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σκουρόχροων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ούρων). Συστήνεται η αύξηση των ενδοφλέβιων υγρών σε ασθενείς με αφυδάτωση.</a:t>
            </a:r>
          </a:p>
        </p:txBody>
      </p:sp>
    </p:spTree>
    <p:extLst>
      <p:ext uri="{BB962C8B-B14F-4D97-AF65-F5344CB8AC3E}">
        <p14:creationId xmlns:p14="http://schemas.microsoft.com/office/powerpoint/2010/main" val="3120678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3334226" y="367815"/>
            <a:ext cx="8857774" cy="1109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8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Παρακολούθηση κατά την Ενδοφλέβια Έγχυση Υγρών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2 - Θέση περιεχομένου">
            <a:extLst>
              <a:ext uri="{FF2B5EF4-FFF2-40B4-BE49-F238E27FC236}">
                <a16:creationId xmlns:a16="http://schemas.microsoft.com/office/drawing/2014/main" id="{00B26E51-C01F-B145-CEB1-E5D32B87E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814" y="1220832"/>
            <a:ext cx="10733354" cy="1244577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Η παρακολούθηση του ασθενή κατά τη διάρκεια ενδοφλέβιας χορήγησης  υγρών/ διαλυμάτων,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η έγκαιρη αναγνώριση και αντιμετώπιση τυχόν επιπλοκών  αποτελεί </a:t>
            </a:r>
            <a:r>
              <a:rPr lang="el-GR" sz="2000" dirty="0">
                <a:solidFill>
                  <a:srgbClr val="00B050"/>
                </a:solidFill>
                <a:latin typeface="+mj-lt"/>
              </a:rPr>
              <a:t>μέγιστη νοσηλευτική ευθύνη.</a:t>
            </a:r>
          </a:p>
          <a:p>
            <a:pPr marL="0" indent="0" algn="just">
              <a:buNone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Οι επιπλοκές που παρουσιάζονται ως συνέπεια της ενδοφλέβιας αγωγής  διακρίνονται σε:</a:t>
            </a:r>
          </a:p>
          <a:p>
            <a:pPr marL="0" indent="0" algn="just"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 algn="just"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" name="2 - Θέση περιεχομένου">
            <a:extLst>
              <a:ext uri="{FF2B5EF4-FFF2-40B4-BE49-F238E27FC236}">
                <a16:creationId xmlns:a16="http://schemas.microsoft.com/office/drawing/2014/main" id="{3C8C8D84-DD87-4652-A827-B470FECA8EDD}"/>
              </a:ext>
            </a:extLst>
          </p:cNvPr>
          <p:cNvSpPr txBox="1">
            <a:spLocks/>
          </p:cNvSpPr>
          <p:nvPr/>
        </p:nvSpPr>
        <p:spPr>
          <a:xfrm>
            <a:off x="528814" y="2720051"/>
            <a:ext cx="3950589" cy="3104092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Α. Γενικές ή συστηματικές επιπλοκές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Υπερφόρτωση της κυκλοφορίας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Καταπληξία εξαιτίας ταχείας χορήγησης υγρών (</a:t>
            </a:r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speed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shock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Αλλεργικές αντιδράσεις – Αναφυλακτικό </a:t>
            </a:r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shock</a:t>
            </a: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Σηψαιμία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Εμβολή αέρα</a:t>
            </a:r>
          </a:p>
          <a:p>
            <a:pPr algn="just"/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/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/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1F1F5114-7F38-62F1-BFFD-7E3A314A75F7}"/>
              </a:ext>
            </a:extLst>
          </p:cNvPr>
          <p:cNvSpPr txBox="1">
            <a:spLocks/>
          </p:cNvSpPr>
          <p:nvPr/>
        </p:nvSpPr>
        <p:spPr>
          <a:xfrm>
            <a:off x="4834116" y="2720051"/>
            <a:ext cx="3078865" cy="3562521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Β. Τοπικές Επιπλοκές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Διήθηση ή υποδόρια διαφυγή υγρού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Θρόμβωση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Φλεβίτιδα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Θρομβοφλεβίτιδα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Τοπική λοίμωξη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Αιμάτωμα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Σπασμός φλέβας</a:t>
            </a:r>
          </a:p>
          <a:p>
            <a:pPr algn="just"/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/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2 - Θέση περιεχομένου">
            <a:extLst>
              <a:ext uri="{FF2B5EF4-FFF2-40B4-BE49-F238E27FC236}">
                <a16:creationId xmlns:a16="http://schemas.microsoft.com/office/drawing/2014/main" id="{9EF94518-F515-2632-41C7-A88BFF6B88AF}"/>
              </a:ext>
            </a:extLst>
          </p:cNvPr>
          <p:cNvSpPr txBox="1">
            <a:spLocks/>
          </p:cNvSpPr>
          <p:nvPr/>
        </p:nvSpPr>
        <p:spPr>
          <a:xfrm>
            <a:off x="8267693" y="2720052"/>
            <a:ext cx="3538483" cy="2917116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Β. Τοπικές Επιπλοκές</a:t>
            </a:r>
          </a:p>
          <a:p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Τρώση νεύρων ή τενόντων</a:t>
            </a:r>
          </a:p>
          <a:p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Τυχαία μετακίνηση /αφαίρεση του καθετήρα</a:t>
            </a:r>
          </a:p>
          <a:p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Μείωση ή διακοπή της έγχυσης</a:t>
            </a:r>
          </a:p>
          <a:p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Τοπικές αλλεργικές αντιδράσεις</a:t>
            </a:r>
          </a:p>
          <a:p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4526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3007190" y="944758"/>
            <a:ext cx="5429238" cy="701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8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Κυκλοφορική Υπερφόρτωση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2 - Θέση περιεχομένου">
            <a:extLst>
              <a:ext uri="{FF2B5EF4-FFF2-40B4-BE49-F238E27FC236}">
                <a16:creationId xmlns:a16="http://schemas.microsoft.com/office/drawing/2014/main" id="{3C8C8D84-DD87-4652-A827-B470FECA8EDD}"/>
              </a:ext>
            </a:extLst>
          </p:cNvPr>
          <p:cNvSpPr txBox="1">
            <a:spLocks/>
          </p:cNvSpPr>
          <p:nvPr/>
        </p:nvSpPr>
        <p:spPr>
          <a:xfrm>
            <a:off x="385824" y="2143108"/>
            <a:ext cx="4273262" cy="3770134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Συμπτώματα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Δύσπνοια,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Δυσφορία,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Ταχύπνοια,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Αύξηση ΑΠ,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Κατακράτηση υγρών (</a:t>
            </a:r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ανουρία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ή </a:t>
            </a:r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ολιγουρία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),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Πνευμονικό οίδημα,</a:t>
            </a:r>
          </a:p>
          <a:p>
            <a:pPr algn="just"/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Shock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1F1F5114-7F38-62F1-BFFD-7E3A314A75F7}"/>
              </a:ext>
            </a:extLst>
          </p:cNvPr>
          <p:cNvSpPr txBox="1">
            <a:spLocks/>
          </p:cNvSpPr>
          <p:nvPr/>
        </p:nvSpPr>
        <p:spPr>
          <a:xfrm>
            <a:off x="5203370" y="2578539"/>
            <a:ext cx="3646716" cy="16015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Αίτια</a:t>
            </a:r>
          </a:p>
          <a:p>
            <a:pPr marL="0" indent="0" algn="just">
              <a:buNone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Λόγω μεγάλης &amp; ανεξέλεγκτης ποσότητας χορήγησης υγρών IV.</a:t>
            </a:r>
          </a:p>
          <a:p>
            <a:pPr algn="just"/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/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4830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3007190" y="944758"/>
            <a:ext cx="5429238" cy="701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8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Κυκλοφορική Υπερφόρτωση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2 - Θέση περιεχομένου">
            <a:extLst>
              <a:ext uri="{FF2B5EF4-FFF2-40B4-BE49-F238E27FC236}">
                <a16:creationId xmlns:a16="http://schemas.microsoft.com/office/drawing/2014/main" id="{3C8C8D84-DD87-4652-A827-B470FECA8EDD}"/>
              </a:ext>
            </a:extLst>
          </p:cNvPr>
          <p:cNvSpPr txBox="1">
            <a:spLocks/>
          </p:cNvSpPr>
          <p:nvPr/>
        </p:nvSpPr>
        <p:spPr>
          <a:xfrm>
            <a:off x="385823" y="2143107"/>
            <a:ext cx="5285634" cy="3593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el-GR" sz="2000" b="1" dirty="0">
                <a:solidFill>
                  <a:srgbClr val="00B050"/>
                </a:solidFill>
                <a:latin typeface="+mj-lt"/>
              </a:rPr>
              <a:t>Προληπτικά μέτρα</a:t>
            </a:r>
          </a:p>
          <a:p>
            <a:pPr lvl="1" algn="just"/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Προσοχή σε καρδιοπαθή,</a:t>
            </a:r>
          </a:p>
          <a:p>
            <a:pPr lvl="1" algn="just"/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Παιδί,</a:t>
            </a:r>
          </a:p>
          <a:p>
            <a:pPr lvl="1" algn="just"/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Ηλικιωμένο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ασθενή</a:t>
            </a:r>
          </a:p>
          <a:p>
            <a:pPr lvl="1" algn="just"/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Ισοζύγιο υγρών,</a:t>
            </a:r>
          </a:p>
          <a:p>
            <a:pPr lvl="1" algn="just"/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Έλεγχος Ζωτικών Σημείων (Θερμοκρασία, Αρτηριακή Πίεση, Σφίξεις, Αναπνοή).</a:t>
            </a: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1F1F5114-7F38-62F1-BFFD-7E3A314A75F7}"/>
              </a:ext>
            </a:extLst>
          </p:cNvPr>
          <p:cNvSpPr txBox="1">
            <a:spLocks/>
          </p:cNvSpPr>
          <p:nvPr/>
        </p:nvSpPr>
        <p:spPr>
          <a:xfrm>
            <a:off x="6613070" y="2143107"/>
            <a:ext cx="4207330" cy="35174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el-GR" sz="2000" b="1" dirty="0">
                <a:solidFill>
                  <a:srgbClr val="00B050"/>
                </a:solidFill>
                <a:latin typeface="+mj-lt"/>
              </a:rPr>
              <a:t>Παρέμβαση</a:t>
            </a:r>
          </a:p>
          <a:p>
            <a:pPr algn="just"/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Ελάττωση ροής,</a:t>
            </a:r>
          </a:p>
          <a:p>
            <a:pPr algn="just"/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Θέση ασθενή καθιστή,</a:t>
            </a:r>
          </a:p>
          <a:p>
            <a:pPr algn="just"/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Λήψη Ζωτικών Σημείων,</a:t>
            </a:r>
          </a:p>
          <a:p>
            <a:pPr algn="just"/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Χορήγηση οξυγόνου,</a:t>
            </a:r>
          </a:p>
          <a:p>
            <a:pPr algn="just"/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Μέτρηση ούρων,</a:t>
            </a:r>
          </a:p>
          <a:p>
            <a:pPr algn="just"/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Καταγραφή περιστατικού</a:t>
            </a:r>
          </a:p>
          <a:p>
            <a:pPr algn="just"/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4989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3007190" y="944758"/>
            <a:ext cx="5429238" cy="701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8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Ηλεκτρολυτικές διαταραχές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2 - Θέση περιεχομένου">
            <a:extLst>
              <a:ext uri="{FF2B5EF4-FFF2-40B4-BE49-F238E27FC236}">
                <a16:creationId xmlns:a16="http://schemas.microsoft.com/office/drawing/2014/main" id="{3C8C8D84-DD87-4652-A827-B470FECA8EDD}"/>
              </a:ext>
            </a:extLst>
          </p:cNvPr>
          <p:cNvSpPr txBox="1">
            <a:spLocks/>
          </p:cNvSpPr>
          <p:nvPr/>
        </p:nvSpPr>
        <p:spPr>
          <a:xfrm>
            <a:off x="385823" y="2143107"/>
            <a:ext cx="5285634" cy="3593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rgbClr val="00B050"/>
                </a:solidFill>
                <a:latin typeface="+mj-lt"/>
              </a:rPr>
              <a:t>Συμπτώματα</a:t>
            </a:r>
          </a:p>
          <a:p>
            <a:pPr lvl="1" algn="just"/>
            <a:r>
              <a:rPr lang="el-G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Αρρυθμίες,</a:t>
            </a:r>
          </a:p>
          <a:p>
            <a:pPr lvl="1" algn="just"/>
            <a:r>
              <a:rPr lang="el-G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Κόπωση,</a:t>
            </a:r>
          </a:p>
          <a:p>
            <a:pPr lvl="1" algn="just"/>
            <a:r>
              <a:rPr lang="el-G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Ατονία,</a:t>
            </a:r>
          </a:p>
          <a:p>
            <a:pPr lvl="1" algn="just"/>
            <a:r>
              <a:rPr lang="el-G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Πτώση ΑΠ,</a:t>
            </a:r>
          </a:p>
          <a:p>
            <a:pPr lvl="1" algn="just"/>
            <a:r>
              <a:rPr lang="el-G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Ζαλάδα,</a:t>
            </a:r>
          </a:p>
          <a:p>
            <a:pPr lvl="1" algn="just"/>
            <a:r>
              <a:rPr lang="el-G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Κώμα,</a:t>
            </a:r>
          </a:p>
          <a:p>
            <a:pPr lvl="1" algn="just"/>
            <a:r>
              <a:rPr lang="el-GR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Θάνατος.</a:t>
            </a: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1F1F5114-7F38-62F1-BFFD-7E3A314A75F7}"/>
              </a:ext>
            </a:extLst>
          </p:cNvPr>
          <p:cNvSpPr txBox="1">
            <a:spLocks/>
          </p:cNvSpPr>
          <p:nvPr/>
        </p:nvSpPr>
        <p:spPr>
          <a:xfrm>
            <a:off x="6520545" y="2143107"/>
            <a:ext cx="4207330" cy="35174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el-GR" sz="2400" b="1" dirty="0">
                <a:solidFill>
                  <a:srgbClr val="00B050"/>
                </a:solidFill>
                <a:latin typeface="+mj-lt"/>
              </a:rPr>
              <a:t>Αίτια </a:t>
            </a:r>
          </a:p>
          <a:p>
            <a:pPr algn="just"/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Αίτια</a:t>
            </a:r>
          </a:p>
          <a:p>
            <a:pPr algn="just"/>
            <a:r>
              <a:rPr lang="el-GR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Υπερνατριαιμία</a:t>
            </a:r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</a:t>
            </a:r>
          </a:p>
          <a:p>
            <a:pPr algn="just"/>
            <a:r>
              <a:rPr lang="el-GR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Υπονατριαιμία</a:t>
            </a:r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</a:t>
            </a:r>
          </a:p>
          <a:p>
            <a:pPr algn="just"/>
            <a:r>
              <a:rPr lang="el-GR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Υπερκαλιαιμία</a:t>
            </a:r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</a:t>
            </a:r>
          </a:p>
          <a:p>
            <a:pPr algn="just"/>
            <a:r>
              <a:rPr lang="el-GR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Υποκαλιαιμία</a:t>
            </a:r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</a:p>
          <a:p>
            <a:pPr algn="just"/>
            <a:endPara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2651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328057" y="1719942"/>
            <a:ext cx="8077200" cy="4060372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ΟΡΙΣΜΟΙ</a:t>
            </a:r>
            <a:endParaRPr lang="el-GR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Μετάγγιση. Η διαδικασία χορήγησης αίματος ή παραγώγων του </a:t>
            </a:r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αίματος 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από ένα άτομο </a:t>
            </a:r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(δότης) στο κυκλοφορικό σύστημα ενός</a:t>
            </a:r>
            <a:r>
              <a:rPr lang="el-G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 άλλου ατόμου </a:t>
            </a:r>
            <a:r>
              <a:rPr lang="el-G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(λήπτης)</a:t>
            </a:r>
          </a:p>
          <a:p>
            <a:pPr marL="0" indent="0" algn="l">
              <a:buNone/>
            </a:pPr>
            <a:r>
              <a:rPr lang="el-GR" sz="24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ΣΚΟΠΟΣ</a:t>
            </a:r>
            <a:endParaRPr lang="el-GR" sz="24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algn="l"/>
            <a:r>
              <a:rPr lang="el-GR" sz="2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Η ασφαλής χορήγηση αίματος και παραγώγων του , η πρόληψη και η αντιμετώπιση των επιπλοκών που ενδέχεται να εμφανιστούν κατά την μετάγγιση.</a:t>
            </a:r>
          </a:p>
          <a:p>
            <a:pPr algn="just"/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l-GR" sz="2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3217835" y="875095"/>
            <a:ext cx="4527350" cy="902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Μετάγγιση Αίματος Και Παραγώγων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69773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65330" y="2024743"/>
            <a:ext cx="4331216" cy="2808513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Πλήρες αίμα</a:t>
            </a:r>
          </a:p>
          <a:p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Συμπυκνωμένα ερυθρά αιμοσφαίρια</a:t>
            </a:r>
          </a:p>
          <a:p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Πλάσμα αίματος (φρέσκο ή κατεψυγμένο)</a:t>
            </a:r>
          </a:p>
          <a:p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Αιμοπετάλια</a:t>
            </a:r>
          </a:p>
          <a:p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Λευκά αιμοσφαίρια</a:t>
            </a:r>
          </a:p>
          <a:p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Παράγοντες πήξης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1371600" y="1177621"/>
            <a:ext cx="8719456" cy="1023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Αίμα και προϊόντα αίματος που χρησιμοποιούνται στην μετάγγιση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A82B436-9AD7-A9BB-0E6C-360A63FFB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852" y="1565991"/>
            <a:ext cx="4529204" cy="2289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207B6580-47D6-26A8-A638-719D053BD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687" y="4027714"/>
            <a:ext cx="4644553" cy="2612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036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2427" y="1729489"/>
            <a:ext cx="11425073" cy="4474666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algn="just"/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Ολικό αίμα. 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Χρησιμοποιείται κυρίως ως αρχική ύλη για την Παρασκευή προϊόντων αίματος. 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Μια μονάδα ολικού αίματος έχει όγκο περίπου 450ml </a:t>
            </a:r>
          </a:p>
          <a:p>
            <a:pPr algn="just"/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Συμπυκνωμένα Ερυθρά Αιμοσφαίρια 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(ΣΕ).Ο στόχος της μετάγγισης ερυθροκυττάρων είναι η επίτευξη επαρκούς οξυγόνωσης στα όργανα και τους ιστούς, σε οξεία και χρόνια αναιμία.</a:t>
            </a:r>
          </a:p>
          <a:p>
            <a:pPr algn="just"/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Φρεσκοκατεψυγμένο Πλάσμα. 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Πλάσμα είναι το μη κυτταρικό στοιχείο του αίματος, το οποίο περιέχει πρωτεΐνες και παράγοντες πήξεως. Κύριες ενδείξεις χορήγησης πλάσματος είναι 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α)η διόρθωση της ανεπάρκειας παραγόντων πήξης για τους οποίους δεν υπάρχει συμπυκνωμένος παράγοντας, σε ασθενείς με αιμορραγία και 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β) η θρομβωτική θρομβοπενική πορφύρα.</a:t>
            </a:r>
          </a:p>
          <a:p>
            <a:pPr algn="just"/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Αιμοπετάλια. 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Τα κυτταρικά συστατικά του αίματος που λειτουργούν σαν μέρος της θρομβωτικής διαδικασίας ή της διαδικασίας πήξεως. Μετάγγιση αιμοπεταλίων γίνεται σε ασθενείς με θρομβοπενία ή με πρωτοπαθείς και δευτεροπαθείς λειτουργικές διαταραχές των αιμοπεταλίων.</a:t>
            </a:r>
          </a:p>
          <a:p>
            <a:pPr algn="just"/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3673795" y="826522"/>
            <a:ext cx="4527350" cy="902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Μετάγγιση Αίματος Και Παραγώγων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3180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2597350" y="653845"/>
            <a:ext cx="6405136" cy="902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ΟΜΑΔΕΣ ΑΙΜΑΤΟΣ- σύστημα ΑΒΟ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4F6048-B778-B6F0-07F0-1BB279A9FBA8}"/>
              </a:ext>
            </a:extLst>
          </p:cNvPr>
          <p:cNvSpPr txBox="1"/>
          <p:nvPr/>
        </p:nvSpPr>
        <p:spPr>
          <a:xfrm>
            <a:off x="283710" y="1425483"/>
            <a:ext cx="11483747" cy="50167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Καθορίζονται με βάση ερυθροκυτταρικά αντιγόνα τα οποία πρωτεΐνες και συγκεκριμένα γλύκοπρωτεϊνες. </a:t>
            </a:r>
          </a:p>
          <a:p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Τα αντιγόνα αυτά είναι διαφορετικά μεταξύ τους, πολλά σε αριθμό και ταξινομούνται σε αρκετά συστήματα κατάταξης, τα σπουδαιότερα όμως από κλινικής σημασίας είναι δυο: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το σύστημα ΑΒΟ και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το σύστημα 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lvl="1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Το σύστημα ΑΒΟ είναι το πρώτο που ανακαλύφθηκε στις αρχές του προηγούμενου αιώνα από τον </a:t>
            </a:r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Landsteiner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και δηλώνει την ύπαρξη των διαφορετικών ουσιών Α ή Β, όπως και την συνύπαρξη τους ή ακόμα και την πλήρη απουσία τους από τα ερυθρά αιμοσφαίρια. Δηλαδή είτε υπάρχει μόνο το 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Α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είτε υπάρχει μόνο το 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Β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είτε υπάρχουν και τα δύο 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Α και Β 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μαζί ή τέλος δεν υπάρχει κανένα από αυτά. Με αυτό το δεδομένο, οι ομάδες αίματος διακρίνονται στις ακόλουθες 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Ομάδα Α , όταν ανευρίσκεται μόνο το αντίγονο Α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Ομάδα Β , όταν ανευρίσκεται μόνο το αντίγονο Β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Ομάδα ΑΒ , όταν συνυπάρχουν το Α μαζί με το Β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Ομάδα Ο , όταν απουσιάζουν τόσο το Α όσο και το Β</a:t>
            </a:r>
          </a:p>
        </p:txBody>
      </p:sp>
    </p:spTree>
    <p:extLst>
      <p:ext uri="{BB962C8B-B14F-4D97-AF65-F5344CB8AC3E}">
        <p14:creationId xmlns:p14="http://schemas.microsoft.com/office/powerpoint/2010/main" val="808701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9371" y="1629854"/>
            <a:ext cx="6811761" cy="4589387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Η διατήρηση της ισορροπίας των υγρών στο σώμα είναι ζωτικής σημασίας για την κυτταρική λειτουργία.</a:t>
            </a:r>
          </a:p>
          <a:p>
            <a:pPr algn="just"/>
            <a:r>
              <a:rPr lang="el-GR" sz="2000" dirty="0">
                <a:solidFill>
                  <a:srgbClr val="00B050"/>
                </a:solidFill>
                <a:latin typeface="+mj-lt"/>
              </a:rPr>
              <a:t>Η ενδοφλέβια έγχυση συνιστάται σε ασθενείς που χρειάζονται ηλεκτρολύτες, νερό, θερμίδες, βιταμίνες και άλλα θρεπτικά συστατικά για οποιονδήποτε λόγο.</a:t>
            </a:r>
          </a:p>
          <a:p>
            <a:pPr algn="just"/>
            <a:r>
              <a:rPr lang="el-GR" sz="2000" b="1" dirty="0">
                <a:solidFill>
                  <a:srgbClr val="00B050"/>
                </a:solidFill>
                <a:latin typeface="+mj-lt"/>
              </a:rPr>
              <a:t>Αίμα, πλάσμα </a:t>
            </a:r>
            <a:r>
              <a:rPr lang="el-GR" sz="2000" dirty="0">
                <a:solidFill>
                  <a:srgbClr val="00B050"/>
                </a:solidFill>
                <a:latin typeface="+mj-lt"/>
              </a:rPr>
              <a:t>και άλλα </a:t>
            </a:r>
            <a:r>
              <a:rPr lang="el-GR" sz="2000" b="1" dirty="0">
                <a:solidFill>
                  <a:srgbClr val="00B050"/>
                </a:solidFill>
                <a:latin typeface="+mj-lt"/>
              </a:rPr>
              <a:t>προϊόντα αίματος</a:t>
            </a:r>
            <a:r>
              <a:rPr lang="el-GR" sz="2000" dirty="0">
                <a:solidFill>
                  <a:srgbClr val="00B050"/>
                </a:solidFill>
                <a:latin typeface="+mj-lt"/>
              </a:rPr>
              <a:t>, καθώς και φάρμακα διαλυμένα σε διάφορους ορούς, μπορούν να χορηγηθούν ενδοφλεβίως.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Τα υγρά του οργανισμού κατανέμονται σε δύο κυρίως χώρους, τον 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ενδοκυττάριο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και τον 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εξωκυττάριο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(αυτός χωρίζεται στον διάμεσο και στον αγγειακό) &amp; παραμένουν στο χώρο τους με τη βοήθεια του νάτριο του ορού, της ωσμωτικότητας, της γλυκόζης, της λευκωματίνης, της αντιδιουρητικής ορμόνης και της αλδοστερόνης. </a:t>
            </a:r>
          </a:p>
          <a:p>
            <a:pPr algn="just"/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/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/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1542361" y="520760"/>
            <a:ext cx="9670923" cy="1109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4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Εισαγωγή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ενδοφλέβια διαλύματα-αίμα &amp; παράγωγα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9232E11-A7AE-D6FD-7B65-378268953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032" y="2184401"/>
            <a:ext cx="4248698" cy="2861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7242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2619122" y="860674"/>
            <a:ext cx="6405136" cy="902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ΟΜΑΔΕΣ ΑΙΜΑΤΟΣ-Το σύστημα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Rhesus 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4F6048-B778-B6F0-07F0-1BB279A9FBA8}"/>
              </a:ext>
            </a:extLst>
          </p:cNvPr>
          <p:cNvSpPr txBox="1"/>
          <p:nvPr/>
        </p:nvSpPr>
        <p:spPr>
          <a:xfrm>
            <a:off x="283710" y="1556812"/>
            <a:ext cx="9959747" cy="50167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Το σύστημα </a:t>
            </a:r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Rhesus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αντίστοιχα, διακρίνει τα ερυθρά αιμοσφαίρια ανάλογα με την ύπαρξη ή όχι σε αυτά μιας άλλης ουσίας με παρόμοια χημική σύσταση όπως τα προηγούμενα αντιγόνα, η οποία ονομάζεται Παράγοντας </a:t>
            </a:r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Rhesus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ή Αντιγόνο D. Έτσι οι ομάδες αίματος διακρίνονται επιπλέον σε 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l-GR" sz="2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θετικό (+), όταν ανευρίσκεται ο παράγων 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– αντιγόνο 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αρνητικό (-), όταν απουσιάζει ο παράγων 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– αντιγόνο 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l-GR" sz="2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l-GR" sz="2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οι κύριες Ομάδες Αίματος, διαχωρίζονται σύμφωνα με την παρακάτω κατάταξη: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l-GR" sz="2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Για την ομάδα Α, που διακρίνεται σε Α(+) με 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θετικό ή Α(-) με 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αρνητικό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Για την ομάδα Β, που διακρίνεται σε Β(+) με 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θετικό ή Β(-) με 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αρνητικό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Για την ομάδα ΑΒ, που διακρίνεται σε ΑΒ(+) με 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θετικό και ΑΒ(-) με 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αρνητικό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Για την ομάδα Ο, που διακρίνεται σε Ο(+) με 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θετικό και Ο(-) με 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αρνητικό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l-GR" sz="2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6010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2597350" y="653845"/>
            <a:ext cx="6405136" cy="902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ΟΜΑΔΕΣ ΑΙΜΑΤΟΣ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4F6048-B778-B6F0-07F0-1BB279A9FBA8}"/>
              </a:ext>
            </a:extLst>
          </p:cNvPr>
          <p:cNvSpPr txBox="1"/>
          <p:nvPr/>
        </p:nvSpPr>
        <p:spPr>
          <a:xfrm>
            <a:off x="343241" y="1182231"/>
            <a:ext cx="10586016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οι κύριες Ομάδες Αίματος, διαχωρίζονται σύμφωνα με την παρακάτω κατάταξη: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Για την ομάδα Α, που διακρίνεται σε Α(+) με 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θετικό ή Α(-) με 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αρνητικό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Για την ομάδα Β, που διακρίνεται σε Β(+) με 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θετικό ή Β(-) με 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αρνητικό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Για την ομάδα ΑΒ, που διακρίνεται σε ΑΒ(+) με 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θετικό και ΑΒ(-) με 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αρνητικό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Για την ομάδα Ο, που διακρίνεται σε Ο(+) με 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θετικό και Ο(-) με </a:t>
            </a:r>
            <a:r>
              <a:rPr lang="el-GR" sz="2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Rhesus</a:t>
            </a:r>
            <a:r>
              <a:rPr lang="el-G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αρνητικό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11CE095-250C-F47D-A475-313C3F50A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264" y="2926128"/>
            <a:ext cx="6173307" cy="3670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4675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6209" y="1224692"/>
            <a:ext cx="7371134" cy="5311592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l-GR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Ο νοσηλευτής είναι υπεύθυνος για: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l-GR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Την ασφαλή μετάγγιση αίματος ή παραγώγων του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l-GR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Την παρακολούθηση του ασθενή κατά τη </a:t>
            </a:r>
            <a:r>
              <a:rPr lang="el-GR" sz="2000" b="1" i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διάρκεια</a:t>
            </a:r>
            <a:r>
              <a:rPr lang="el-GR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 και </a:t>
            </a:r>
            <a:r>
              <a:rPr lang="el-GR" sz="2000" b="1" i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μετά τη μετάγγιση </a:t>
            </a:r>
            <a:r>
              <a:rPr lang="el-GR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για την έγκαιρη διάγνωση ανεπιθύμητων αντιδράσεων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l-GR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Την </a:t>
            </a:r>
            <a:r>
              <a:rPr lang="el-GR" sz="2000" b="1" i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άμεση διακοπή της μετάγγισης </a:t>
            </a:r>
            <a:r>
              <a:rPr lang="el-GR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σε περίπτωση εμφάνισης ανεπιθύμητης αντίδρασης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l-GR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Η μετάγγιση αίματος πρέπει να εφαρμόζεται με υπευθυνότητα και προσοχή.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l-GR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Βασικός κανόνας: </a:t>
            </a:r>
            <a:r>
              <a:rPr lang="el-GR" sz="2000" b="1" i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σωστό αίμα , σωστός ασθενής ,σωστός χρόνος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l-GR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Χορηγείται ΑΒΟ - </a:t>
            </a:r>
            <a:r>
              <a:rPr lang="el-GR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Rhesus</a:t>
            </a:r>
            <a:r>
              <a:rPr lang="el-GR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 συμβατό αίμα, κατόπιν δοκιμασίας ελέγχου συμβατότητας 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l-GR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Το ιδανικό είναι να γίνει η έγχυση μέσα σε 2 ώρες από την απόψυξη 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l-GR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Στα παράγωγα αίματος γίνεται έλεγχος για HIV, HBV,HCV,HYLV KAI σύφιλη.</a:t>
            </a:r>
          </a:p>
          <a:p>
            <a:pPr algn="l">
              <a:buFont typeface="Wingdings" panose="05000000000000000000" pitchFamily="2" charset="2"/>
              <a:buChar char="Ø"/>
            </a:pPr>
            <a:endParaRPr lang="el-GR" sz="20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  <a:p>
            <a:pPr marL="0" indent="0">
              <a:buNone/>
            </a:pPr>
            <a:endParaRPr lang="el-GR" sz="2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1959429" y="653846"/>
            <a:ext cx="8784771" cy="979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Μετάγγιση Αίματος Και παραγώγων-ευθύνες - αρμοδιότητες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6381A37-F32E-67CD-6050-65131FDDB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330" y="1042168"/>
            <a:ext cx="2816155" cy="2947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F405F36E-8D66-64B0-E703-55B583464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039" y="4136571"/>
            <a:ext cx="4327179" cy="239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28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9385" y="1839684"/>
            <a:ext cx="5461815" cy="3973285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Η έναρξη της μετάγγισης θα πρέπει να γίνεται πάντα παρουσία του θεράποντος ιατρού.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Χρήση συσκευής μετάγγισης με φίλτρο για τη συγκράτηση σωματιδίων που μπορεί να προκαλέσουν εμβολή 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Τήρηση άσηπτης τεχνικής κατά τη μετάγγιση.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Φάρμακα ή διαλύματα δεν πρέπει να συγχορηγούνται με το αίμα, εκτός από φυσιολογικό ορό.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Για τη μετάγγιση προτιμώνται οι φλεβικοί καθετήρες μεγάλης διαμέτρου(18G)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3041850" y="771516"/>
            <a:ext cx="7566868" cy="85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Βασικές αρχές μετάγγισης αίματος &amp; παραγώγων</a:t>
            </a:r>
            <a:b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4" name="2 - Θέση περιεχομένου">
            <a:extLst>
              <a:ext uri="{FF2B5EF4-FFF2-40B4-BE49-F238E27FC236}">
                <a16:creationId xmlns:a16="http://schemas.microsoft.com/office/drawing/2014/main" id="{1DA21ED9-FEAB-9F24-BE6D-EAA89FE201AC}"/>
              </a:ext>
            </a:extLst>
          </p:cNvPr>
          <p:cNvSpPr txBox="1">
            <a:spLocks/>
          </p:cNvSpPr>
          <p:nvPr/>
        </p:nvSpPr>
        <p:spPr>
          <a:xfrm>
            <a:off x="6509085" y="1839685"/>
            <a:ext cx="4692316" cy="3973286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l-G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Διενεργείται πάντα μακροσκοπικός έλεγχος του ασκού αίματος ή του παραγώγου και σε περίπτωση που κριθεί ακατάλληλος,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l-G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ο ασκός επιστρέφεται στην Αιμοδοσία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l-G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Αίμα και παράγωγα αίματος που δεν μεταγγίζονται μέσα σε 30 λεπτά από την απομάκρυνση τους από την Αιμοδοσία πρέπει να επιστρέφονται στην Αιμοδοσία,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l-G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υπάρχει κίνδυνος βακτηριακής επιμόλυνσης και ταχείας καταστροφής των ερυθροκυττάρων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  <a:endParaRPr kumimoji="0" lang="el-GR" sz="2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454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9385" y="1839684"/>
            <a:ext cx="5461815" cy="4539345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Άμεσες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Οξείες αιμολυτικές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Πυρετικές αντιδράσεις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Αλλεργικές	&gt;&gt;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Αναφυλακτικές	&gt;&gt;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Συμφορ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 καρδιακή  ανεπάρκεια (ΤΑCO)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Σηπτική καταπληξία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Εμβολή αέρος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Υποθερμία, υποασβεστιαιμία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Μη ανοσολογική αιμόλυση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2340428" y="940914"/>
            <a:ext cx="8148547" cy="85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Επιπλοκές μετάγγισης 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αίματος &amp; παραγώγων</a:t>
            </a:r>
            <a:b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4" name="2 - Θέση περιεχομένου">
            <a:extLst>
              <a:ext uri="{FF2B5EF4-FFF2-40B4-BE49-F238E27FC236}">
                <a16:creationId xmlns:a16="http://schemas.microsoft.com/office/drawing/2014/main" id="{1DA21ED9-FEAB-9F24-BE6D-EAA89FE201AC}"/>
              </a:ext>
            </a:extLst>
          </p:cNvPr>
          <p:cNvSpPr txBox="1">
            <a:spLocks/>
          </p:cNvSpPr>
          <p:nvPr/>
        </p:nvSpPr>
        <p:spPr>
          <a:xfrm>
            <a:off x="6509085" y="2068285"/>
            <a:ext cx="4692316" cy="3396344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Έμμεσες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l-G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Λοιμώξεις: Ιογενείς,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l-G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μικρόβια, πρωτόζωα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l-G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υπερφόρτωση με σίδηρο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l-GR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αλλοανοσοποίηση</a:t>
            </a:r>
            <a:endParaRPr kumimoji="0" lang="el-GR" sz="2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l-G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Νόσος</a:t>
            </a:r>
            <a:r>
              <a:rPr kumimoji="0" lang="el-G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μοσχεύματος έναντι του ξενιστή </a:t>
            </a:r>
            <a: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Graft versus host </a:t>
            </a:r>
            <a:r>
              <a:rPr kumimoji="0" lang="de-DE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disease</a:t>
            </a:r>
            <a: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kumimoji="0" lang="de-DE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GvHD</a:t>
            </a:r>
            <a:r>
              <a: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l-GR" sz="2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l-G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πορφύρα μετά  την μετάγγιση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l-GR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ανοσοκαταστολή</a:t>
            </a:r>
          </a:p>
        </p:txBody>
      </p:sp>
    </p:spTree>
    <p:extLst>
      <p:ext uri="{BB962C8B-B14F-4D97-AF65-F5344CB8AC3E}">
        <p14:creationId xmlns:p14="http://schemas.microsoft.com/office/powerpoint/2010/main" val="937490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049485" y="1193831"/>
            <a:ext cx="4093030" cy="2283900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algn="ctr"/>
            <a:endParaRPr lang="el-GR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 algn="ctr">
              <a:buNone/>
            </a:pPr>
            <a:r>
              <a:rPr lang="el-GR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</a:rPr>
              <a:t>Η αιμοδοσία </a:t>
            </a:r>
          </a:p>
          <a:p>
            <a:pPr marL="0" indent="0" algn="ctr">
              <a:buNone/>
            </a:pPr>
            <a:r>
              <a:rPr lang="el-GR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</a:rPr>
              <a:t>είναι </a:t>
            </a:r>
          </a:p>
          <a:p>
            <a:pPr marL="0" indent="0" algn="ctr">
              <a:buNone/>
            </a:pPr>
            <a:r>
              <a:rPr lang="el-GR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</a:rPr>
              <a:t>δώρο ζωής</a:t>
            </a:r>
          </a:p>
          <a:p>
            <a:pPr marL="0" indent="0" algn="ctr">
              <a:buNone/>
            </a:pPr>
            <a:endParaRPr lang="el-GR" sz="3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30536763-94DC-0453-DBA8-B9E48C28E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885" y="1193831"/>
            <a:ext cx="2352655" cy="235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C42319A-221F-C8D4-988F-9F1DF0381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40" y="1351674"/>
            <a:ext cx="3050730" cy="196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F9A729F3-BADA-CA18-DF07-A08DE5FA4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653" y="3611957"/>
            <a:ext cx="5074059" cy="2854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24941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809994" y="494778"/>
            <a:ext cx="3043825" cy="1277656"/>
          </a:xfrm>
        </p:spPr>
        <p:txBody>
          <a:bodyPr>
            <a:normAutofit/>
          </a:bodyPr>
          <a:lstStyle/>
          <a:p>
            <a:r>
              <a:rPr lang="el-GR" sz="3600" dirty="0"/>
              <a:t>ΒΙΒΛΙΟΓΡΑΦΙΑ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19414" y="1431098"/>
            <a:ext cx="11553171" cy="4932123"/>
          </a:xfrm>
        </p:spPr>
        <p:txBody>
          <a:bodyPr>
            <a:noAutofit/>
          </a:bodyPr>
          <a:lstStyle/>
          <a:p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Παπαγεωργίου Δ., Κελέση-Σταυροπούλου Μ., Φασόη-Μπαρκά Γ. Βασική Νοσηλευτική Θεωρία, Εκπαίδευση, Εφαρμογή. 2</a:t>
            </a:r>
            <a:r>
              <a:rPr lang="el-GR" sz="2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η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Έκδοση, Ιατρικές Εκδόσεις Κωνσταντάρας, 2021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Κατσούλας Θ., </a:t>
            </a:r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Πισιμίση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Ε., </a:t>
            </a:r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Μπαλτόπουλος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Γ. (2009). Οδοί χορήγησης φαρμάκων. Στο: </a:t>
            </a:r>
            <a:r>
              <a:rPr lang="el-G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Μπαλτόπουλος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Γ.Ι. Πρώτες Βοήθειες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και Πρακτική Θεραπευτική Συνήθων Καταστάσεων. 2η έκδοση, Πασχαλίδης, Αθήνα.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Malbrain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M. L., Van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Regenmortel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N.,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Saugel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B., De Tavernier, B., Van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Gaal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P. J.,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Joannes-Boyau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O., ... &amp; Monnet, X. (2018). Principles of fluid management and stewardship in septic shock: it is time to consider the four D’s and the four phases of fluid therapy. Annals of intensive care, 8(1), 1-16.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El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Gkotmi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N.,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Kosmeri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C.,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Filippatos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T. D., &amp;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Elisaf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M. S. (2017). Use of intravenous fluids/solutions: a narrative review. Current Medical Research and Opinion, 33(3), 459-471.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McDermid RC, Raghunathan K,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Romanovsky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A, et al. Controversies in fluid therapy: type, dose and toxicity. World J Crit Care Med 2014;3:24-33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McDermid, R. C., Raghunathan, K.,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Romanovsky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A., Shaw, A. D., &amp; Bagshaw, S. M. (2014). Controversies in fluid therapy: Type, dose and toxicity. World journal of critical care medicine, 3(1), 24.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BB295E4-E11D-3A7D-375B-23D161221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87" y="144227"/>
            <a:ext cx="7035394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38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809994" y="494778"/>
            <a:ext cx="3043825" cy="1277656"/>
          </a:xfrm>
        </p:spPr>
        <p:txBody>
          <a:bodyPr>
            <a:normAutofit/>
          </a:bodyPr>
          <a:lstStyle/>
          <a:p>
            <a:r>
              <a:rPr lang="el-GR" sz="3600" dirty="0"/>
              <a:t>ΒΙΒΛΙΟΓΡΑΦΙΑ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19414" y="1431098"/>
            <a:ext cx="11553171" cy="4932123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Shamsuddin, A. F., &amp;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Shafie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S. D. (2012). Knowledge of nurses in the preparation and administration of intravenous medications. Procedia-Social and Behavioral Sciences, 60, 602-609.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Hamilton H. (2000) ‘Selecting the correct intravenous device nursing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assessment’,British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Journal of Nursing, 9 (15), pp.968-978.</a:t>
            </a: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Dougherty L, Lister S. The Royal Marsden Hospital Manual of Clinical Nursing  Procedures. 6th ed. Blackwell Publishing Ltd, Oxford, 2004.</a:t>
            </a: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Lippincott’s	Nursing	Procedures.	ed.	Lippincott	Williams	&amp;	Wilkins,  Philadelphia, 2009.</a:t>
            </a: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Harris, H. (2011). I.V. fluids: What nurses need to know. Nursing2017, 41(5), 30-38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Sterns, R. H. (2020). Maintenance and replacement fluid therapy in adults. In T. W. Post (Ed.), UpToDate.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hlinkClick r:id="rId2"/>
              </a:rPr>
              <a:t>https://www.uptodate.com/contents/maintenance-and-replacement-fluid-therapy-in-adults</a:t>
            </a: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Dougherty, L. (2008). Peripheral cannulation. Nursing standard, 22(52), 49-58. </a:t>
            </a: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BB295E4-E11D-3A7D-375B-23D161221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87" y="144227"/>
            <a:ext cx="7035394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86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44009" y="1753563"/>
            <a:ext cx="6667019" cy="4132163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Η χορήγηση διαλυμάτων με έγχυση εντός του φλεβικού δικτύου γίνεται με σκοπό: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Τη διατήρηση του φυσιολογικού ενδοαγγειακού όγκου.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Τη διατήρηση φυσιολογικών επιπέδων ηλεκτρολυτών στο αίμα και επιπέδων γλυκόζης στο αίμα.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Την  αποκατάσταση των συνολικών επιπέδων υγρών του σώματος.</a:t>
            </a:r>
          </a:p>
          <a:p>
            <a:pPr algn="just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Την αντιστάθμιση των απωλειών αίματος ή υγρών (π.χ. μεταφορά υγρών από το εξωκυττάριο στον τρίτο αυλό, απώλειες λόγω πυρετού, απώλειες από τους πνεύμονες, απώλειες από το έντερο λόγω διαρροής ή ειλεού).</a:t>
            </a:r>
          </a:p>
          <a:p>
            <a:pPr marL="0" indent="0" algn="just"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544009" y="667720"/>
            <a:ext cx="10680291" cy="5128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8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Ενδοφλέβια χορήγηση διαλυμάτων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38439F9-52DD-8858-07F3-A2E417A11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101" y="2234600"/>
            <a:ext cx="3886448" cy="2586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9240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60880" y="1532913"/>
            <a:ext cx="11249202" cy="1419607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Οποιοδήποτε ομοιογενές μείγμα ονομάζεται διάλυμα.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Ο όρος "διάλυμα" αναφέρεται σε ένα 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μείγμα δύο ή περισσότερων ουσιών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Σε ένα διάλυμα, 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διαλύτης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ονομάζεται η 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διαλυμένη ουσία 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η οποία ανευρίσκεται σε </a:t>
            </a:r>
            <a:r>
              <a:rPr lang="el-GR" sz="2000" b="1" dirty="0">
                <a:solidFill>
                  <a:srgbClr val="00B050"/>
                </a:solidFill>
                <a:latin typeface="+mj-lt"/>
              </a:rPr>
              <a:t>μεγαλύτερη αναλογία 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και διαλυμένες ουσίες όλα τα υπόλοιπα συστατικά του διαλύματος.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 algn="just"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 algn="just"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2489812" y="652394"/>
            <a:ext cx="6918593" cy="701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Τι είναι τα ενδ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οφλέβια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διαλύματα;</a:t>
            </a:r>
            <a:b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2 - Θέση περιεχομένου">
            <a:extLst>
              <a:ext uri="{FF2B5EF4-FFF2-40B4-BE49-F238E27FC236}">
                <a16:creationId xmlns:a16="http://schemas.microsoft.com/office/drawing/2014/main" id="{52D96DDC-313D-A5D0-88D0-48EA8D88CDE2}"/>
              </a:ext>
            </a:extLst>
          </p:cNvPr>
          <p:cNvSpPr txBox="1">
            <a:spLocks/>
          </p:cNvSpPr>
          <p:nvPr/>
        </p:nvSpPr>
        <p:spPr>
          <a:xfrm>
            <a:off x="5420299" y="3127061"/>
            <a:ext cx="6389783" cy="368727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Η περιεκτικότητα μετριέται και εκφράζεται διαφορετικά, ανάλογα με τις μονάδες μέτρησης που θέλουμε να ορίσουμε: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Μιλάμε για περιεκτικότητα διαλύματος στα εκατό βάρος προς βάρος όταν μετράμε την διαλυμένη ουσία αλλά και το διάλυμα μόνον 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σε μονάδες βάρους.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Αναφερόμαστε σε περιεκτικότητα διαλύματος στα εκατό όγκος προς όγκο όταν μετράμε τη διαλυμένη ουσία και το διάλυμα μόνον σε 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μονάδες όγκου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4D91D62-B24A-F6D6-B83B-6941128C4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80" y="3127061"/>
            <a:ext cx="4502655" cy="299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5939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2743201" y="462988"/>
            <a:ext cx="6123008" cy="8333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8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Ωσμωτικότητα διαλυμάτων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</p:txBody>
      </p:sp>
      <p:sp>
        <p:nvSpPr>
          <p:cNvPr id="9" name="2 - Θέση περιεχομένου">
            <a:extLst>
              <a:ext uri="{FF2B5EF4-FFF2-40B4-BE49-F238E27FC236}">
                <a16:creationId xmlns:a16="http://schemas.microsoft.com/office/drawing/2014/main" id="{00B26E51-C01F-B145-CEB1-E5D32B87E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638" y="1655179"/>
            <a:ext cx="4196317" cy="4566213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Η ωσμωτικότητα ορίζεται ως η αναλογία των διαλυμένων σωματιδίων σε μια ποσότητα υγρού και είναι γενικά ο όρος που χρησιμοποιείται για να περιγράψει τα σωματικά υγρά.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Καθώς τα διαλυμένα σωματίδια γίνονται πιο συγκεντρωμένα, η ωσμωτικότητα αυξάνεται.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Η ωσμωτικότητα αναφέρεται στην αναλογία των διαλυμένων σωματιδίων σε ένα ειδικό βάρος υγρού. Ο όρος ωσμωτικότητα χρησιμοποιείται συχνά εναλλακτικά στην κλινική πράξη.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7E9FEB02-0278-1C01-7E0E-3E1A1A629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084" y="1976439"/>
            <a:ext cx="7274160" cy="3815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556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28960" y="2375528"/>
            <a:ext cx="7445809" cy="3997880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/>
              </a:rPr>
              <a:t>Τα διαλύματα που χορηγούνται στα πλαίσια της ορθής διαχείρισης των υγρών και  των ηλεκτρολυτών  είναι:</a:t>
            </a:r>
          </a:p>
          <a:p>
            <a:pPr marL="0" indent="0" algn="just">
              <a:buNone/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1. Κρυσταλλοειδή διαλύματα: 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είναι διαλύματα ηλεκτρολυτών ή οργανικών ενώσεων μικρού μοριακού βάρους που διαπερνούν εύκολα το ενδοθήλιο των αγγείων. Τα κρυσταλλοειδή διαλύματα περιέχουν δεξτρόζη ή ηλεκτρολύτες διαλυμένους σε νερό και μπορεί να είναι </a:t>
            </a: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ισότονα, υπότονα ή υπέρτονα</a:t>
            </a: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</a:p>
          <a:p>
            <a:pPr marL="481965" marR="0" lvl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α) Ισότονα</a:t>
            </a:r>
            <a:r>
              <a:rPr kumimoji="0" lang="el-GR" sz="2000" b="1" i="0" u="none" strike="noStrike" kern="1200" cap="none" spc="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 </a:t>
            </a:r>
            <a:r>
              <a:rPr kumimoji="0" lang="el-GR" sz="2000" b="1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διαλύματα: </a:t>
            </a:r>
            <a:r>
              <a:rPr kumimoji="0" lang="el-GR" sz="2000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ονομάζονται τα διαλύματα που έχουν ίδια ωσμωτική πίεση με αυτή του πλάσματος</a:t>
            </a:r>
            <a:r>
              <a:rPr kumimoji="0" lang="el-GR" sz="2000" b="0" i="0" u="none" strike="noStrike" kern="1200" cap="none" spc="-1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 </a:t>
            </a:r>
            <a:r>
              <a:rPr kumimoji="0" lang="el-GR" sz="2000" b="0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275-310</a:t>
            </a:r>
            <a:r>
              <a:rPr kumimoji="0" lang="el-GR" sz="2000" b="0" i="0" u="none" strike="noStrike" kern="1200" cap="none" spc="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 </a:t>
            </a:r>
            <a:r>
              <a:rPr kumimoji="0" lang="el-GR" sz="2000" b="0" i="0" u="none" strike="noStrike" kern="1200" cap="none" spc="-5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mOsm</a:t>
            </a:r>
            <a:r>
              <a:rPr kumimoji="0" lang="el-GR" sz="2000" b="0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/L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697865" algn="l"/>
                <a:tab pos="698500" algn="l"/>
              </a:tabLst>
              <a:defRPr/>
            </a:pPr>
            <a:r>
              <a:rPr kumimoji="0" lang="el-GR" sz="2000" b="0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Διαλύματα Χλωριούχου</a:t>
            </a:r>
            <a:r>
              <a:rPr kumimoji="0" lang="el-GR" sz="2000" b="0" i="0" u="none" strike="noStrike" kern="1200" cap="none" spc="-1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 </a:t>
            </a:r>
            <a:r>
              <a:rPr kumimoji="0" lang="el-GR" sz="2000" b="0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Νατρίου 0,9%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697865" algn="l"/>
                <a:tab pos="698500" algn="l"/>
              </a:tabLst>
              <a:defRPr/>
            </a:pPr>
            <a:r>
              <a:rPr kumimoji="0" lang="el-GR" sz="2000" b="0" i="0" u="none" strike="noStrike" kern="1200" cap="none" spc="-5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Ringer's</a:t>
            </a:r>
            <a:r>
              <a:rPr kumimoji="0" lang="el-GR" sz="2000" b="0" i="0" u="none" strike="noStrike" kern="1200" cap="none" spc="-2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 </a:t>
            </a:r>
            <a:r>
              <a:rPr kumimoji="0" lang="el-GR" sz="2000" b="0" i="0" u="none" strike="noStrike" kern="1200" cap="none" spc="-5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Lactate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697865" algn="l"/>
                <a:tab pos="698500" algn="l"/>
              </a:tabLst>
              <a:defRPr/>
            </a:pPr>
            <a:r>
              <a:rPr kumimoji="0" lang="el-GR" sz="2000" b="0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Διαλύματα</a:t>
            </a:r>
            <a:r>
              <a:rPr kumimoji="0" lang="el-GR" sz="2000" b="0" i="0" u="none" strike="noStrike" kern="1200" cap="none" spc="-1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 </a:t>
            </a:r>
            <a:r>
              <a:rPr kumimoji="0" lang="el-GR" sz="2000" b="0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Δεξτρόζης</a:t>
            </a:r>
            <a:r>
              <a:rPr kumimoji="0" lang="el-GR" sz="2000" b="0" i="0" u="none" strike="noStrike" kern="1200" cap="none" spc="-1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 5%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  <a:p>
            <a:pPr marL="0" indent="0" algn="just"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 algn="just"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 algn="just"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 algn="just"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112606" y="701170"/>
            <a:ext cx="11111695" cy="1075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8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Ε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νδοφλέβια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διαλύματα-  είδη -κρυσταλλοειδή (1)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F5D51E3E-CBEB-9D6E-DDCE-5AC73529E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510" y="1810264"/>
            <a:ext cx="2995448" cy="4085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9082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09217" y="1983643"/>
            <a:ext cx="6797125" cy="3666043"/>
          </a:xfr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marL="44640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β) </a:t>
            </a:r>
            <a:r>
              <a:rPr kumimoji="0" lang="el-GR" sz="2000" b="1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Yπέρτονα</a:t>
            </a:r>
            <a:r>
              <a:rPr kumimoji="0" lang="el-GR" sz="2000" b="1" i="0" u="none" strike="noStrike" kern="1200" cap="none" spc="-1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 </a:t>
            </a:r>
            <a:r>
              <a:rPr kumimoji="0" lang="el-GR" sz="2000" b="1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διαλύματα </a:t>
            </a:r>
            <a:r>
              <a:rPr kumimoji="0" lang="el-GR" sz="2000" b="0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ονομάζονται τα διαλύματα που έχουν μεγαλύτερη ωσμωτική πίεση από αυτή του πλάσματος</a:t>
            </a:r>
            <a:r>
              <a:rPr lang="el-GR"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/>
              </a:rPr>
              <a:t>:</a:t>
            </a:r>
            <a:endParaRPr kumimoji="0" lang="el-GR" sz="2000" b="0" i="0" u="none" strike="noStrike" kern="1200" cap="none" spc="-5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n-ea"/>
              <a:cs typeface="Calibri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697865" algn="l"/>
                <a:tab pos="698500" algn="l"/>
              </a:tabLst>
              <a:defRPr/>
            </a:pPr>
            <a:r>
              <a:rPr kumimoji="0" lang="el-GR" sz="2000" b="0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Διαλύματα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 </a:t>
            </a:r>
            <a:r>
              <a:rPr kumimoji="0" lang="el-GR" sz="2000" b="0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Χλωριούχου</a:t>
            </a:r>
            <a:r>
              <a:rPr kumimoji="0" lang="el-GR" sz="2000" b="0" i="0" u="none" strike="noStrike" kern="1200" cap="none" spc="-1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 </a:t>
            </a:r>
            <a:r>
              <a:rPr kumimoji="0" lang="el-GR" sz="2000" b="0" i="0" u="none" strike="noStrike" kern="1200" cap="none" spc="-5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Νατρίου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 </a:t>
            </a:r>
            <a:r>
              <a:rPr kumimoji="0" lang="el-GR" sz="2000" b="0" i="0" u="none" strike="noStrike" kern="1200" cap="none" spc="-1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7.5%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697865" algn="l"/>
                <a:tab pos="698500" algn="l"/>
              </a:tabLst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Κατά τη χορήγηση υπερτονικών υγρών, είναι απαραίτητη η παρακολούθηση για σημεία υπερογκαιμίας όπως δυσκολία στην αναπνοή και αυξημένη αρτηριακή πίεση. </a:t>
            </a:r>
          </a:p>
          <a:p>
            <a:pPr marL="6985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697865" algn="l"/>
                <a:tab pos="698500" algn="l"/>
              </a:tabLst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/>
              </a:rPr>
              <a:t>Επιπλέον, εάν χορηγηθούν υπέρτονα διαλύματα με νάτριο, το επίπεδο νατρίου στον ορό του ασθενούς θα πρέπει να παρακολουθείται στενά</a:t>
            </a:r>
          </a:p>
          <a:p>
            <a:pPr marL="0" indent="0" algn="just"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 algn="just"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 algn="just"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 algn="just"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112606" y="701170"/>
            <a:ext cx="11111695" cy="1075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8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Ε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νδοφλέβια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διαλύματα-  είδη-κρυσταλλοειδή (2)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BF85629-96D2-9A37-EAA0-CA6A8DB2C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35" y="1776813"/>
            <a:ext cx="3313589" cy="4519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4853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BE135731-5809-90F7-C636-BF3093EC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87"/>
            <a:ext cx="7033306" cy="7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1 - Τίτλος">
            <a:extLst>
              <a:ext uri="{FF2B5EF4-FFF2-40B4-BE49-F238E27FC236}">
                <a16:creationId xmlns:a16="http://schemas.microsoft.com/office/drawing/2014/main" id="{31483A5C-E2FF-6DB5-7890-C186A7C831F3}"/>
              </a:ext>
            </a:extLst>
          </p:cNvPr>
          <p:cNvSpPr txBox="1">
            <a:spLocks/>
          </p:cNvSpPr>
          <p:nvPr/>
        </p:nvSpPr>
        <p:spPr>
          <a:xfrm>
            <a:off x="112606" y="701170"/>
            <a:ext cx="11111695" cy="1075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2800" b="1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/>
              </a:rPr>
              <a:t>Ε</a:t>
            </a:r>
            <a:r>
              <a:rPr kumimoji="0" lang="el-G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νδοφλέβια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διαλύματα-  είδη-κρυσταλλοειδή (3)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b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2 - Θέση περιεχομένου">
            <a:extLst>
              <a:ext uri="{FF2B5EF4-FFF2-40B4-BE49-F238E27FC236}">
                <a16:creationId xmlns:a16="http://schemas.microsoft.com/office/drawing/2014/main" id="{98DFA0DA-7D88-2171-86FB-003D20DD855C}"/>
              </a:ext>
            </a:extLst>
          </p:cNvPr>
          <p:cNvSpPr txBox="1">
            <a:spLocks/>
          </p:cNvSpPr>
          <p:nvPr/>
        </p:nvSpPr>
        <p:spPr>
          <a:xfrm>
            <a:off x="457201" y="1898247"/>
            <a:ext cx="6800125" cy="3960534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C5DBEE">
                  <a:lumMod val="54000"/>
                  <a:lumOff val="46000"/>
                </a:srgbClr>
              </a:gs>
              <a:gs pos="100000">
                <a:srgbClr val="D5E3F0"/>
              </a:gs>
              <a:gs pos="0">
                <a:schemeClr val="bg1"/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405" indent="0" algn="just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l-G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/>
              </a:rPr>
              <a:t> </a:t>
            </a:r>
            <a:r>
              <a:rPr lang="el-GR" sz="2000" b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/>
              </a:rPr>
              <a:t>Υπότονα</a:t>
            </a:r>
            <a:r>
              <a:rPr lang="el-GR" sz="2000" b="1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/>
              </a:rPr>
              <a:t> </a:t>
            </a:r>
            <a:r>
              <a:rPr lang="el-GR" sz="2000" b="1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/>
              </a:rPr>
              <a:t>διαλύματα </a:t>
            </a:r>
            <a:r>
              <a:rPr lang="el-GR"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/>
              </a:rPr>
              <a:t>ονομάζονται τα διαλύματα που έχουν χαμηλότερη ωσμωτική πίεση από αυτή του πλάσματος.</a:t>
            </a:r>
            <a:r>
              <a:rPr lang="en-US"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/>
              </a:rPr>
              <a:t> </a:t>
            </a:r>
            <a:r>
              <a:rPr lang="el-GR"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/>
              </a:rPr>
              <a:t>Ένα παράδειγμα υπότονου διαλύματος IV είναι 0,45% φυσιολογικός ορός (0,45% </a:t>
            </a:r>
            <a:r>
              <a:rPr lang="el-GR" sz="2000" spc="-5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/>
              </a:rPr>
              <a:t>NaCl</a:t>
            </a:r>
            <a:r>
              <a:rPr lang="el-GR"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/>
              </a:rPr>
              <a:t>).</a:t>
            </a:r>
          </a:p>
          <a:p>
            <a:pPr marL="789305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l-GR"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/>
              </a:rPr>
              <a:t> Όταν εγχέεται υπότονο διάλυμα, τότε μειώνεται η συγκέντρωση διαλυμένων ουσιών στο αίμα σε σύγκριση με τον ενδοκυτταρικό χώρο. </a:t>
            </a:r>
          </a:p>
          <a:p>
            <a:pPr marL="789305" indent="-3429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l-GR" sz="20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/>
              </a:rPr>
              <a:t>Αυτή η ανισορροπία προκαλεί ωσμωτική κίνηση του νερού από το ενδαγγειακό διαμέρισμα στον ενδοκυτταρικό χώρο. Για το λόγο αυτό, τα υπότονα υγρά χρησιμοποιούνται για τη θεραπεία της κυτταρικής αφυδάτωσης.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D7261E9-8645-3237-0840-F736F3BA0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623" y="1884453"/>
            <a:ext cx="2913678" cy="3974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968672"/>
      </p:ext>
    </p:extLst>
  </p:cSld>
  <p:clrMapOvr>
    <a:masterClrMapping/>
  </p:clrMapOvr>
</p:sld>
</file>

<file path=ppt/theme/theme1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7210</TotalTime>
  <Words>3107</Words>
  <Application>Microsoft Office PowerPoint</Application>
  <PresentationFormat>Ευρεία οθόνη</PresentationFormat>
  <Paragraphs>433</Paragraphs>
  <Slides>37</Slides>
  <Notes>30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37</vt:i4>
      </vt:variant>
    </vt:vector>
  </HeadingPairs>
  <TitlesOfParts>
    <vt:vector size="47" baseType="lpstr">
      <vt:lpstr>Arial</vt:lpstr>
      <vt:lpstr>Calibri</vt:lpstr>
      <vt:lpstr>Calibri Light</vt:lpstr>
      <vt:lpstr>Cambria</vt:lpstr>
      <vt:lpstr>Cambria Math</vt:lpstr>
      <vt:lpstr>Segoe Print</vt:lpstr>
      <vt:lpstr>Segoe UI Symbol</vt:lpstr>
      <vt:lpstr>Symbol</vt:lpstr>
      <vt:lpstr>Wingdings</vt:lpstr>
      <vt:lpstr>1_Θέμα του Office</vt:lpstr>
      <vt:lpstr>Παρουσίαση του PowerPoint</vt:lpstr>
      <vt:lpstr>Περιεχόμενα εισήγησης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Προφυλάξεις πριν τη χορήγηση ενδοφλέβιων διαλυμάτων</vt:lpstr>
      <vt:lpstr>Προφυλάξεις πριν τη χορήγηση ενδοφλέβιων διαλυμάτων</vt:lpstr>
      <vt:lpstr>Προφυλάξεις κατά τη χορήγηση ενδοφλέβιων διαλυμάτων</vt:lpstr>
      <vt:lpstr>Βασικές αρχές χορήγησης ενδοφλέβιων υγρών (1)</vt:lpstr>
      <vt:lpstr>Βασικές αρχές χορήγησης ενδοφλέβιων υγρών (2)</vt:lpstr>
      <vt:lpstr>Παρουσίαση του PowerPoint</vt:lpstr>
      <vt:lpstr>Παρουσίαση του PowerPoint</vt:lpstr>
      <vt:lpstr>Yπολογισμός σταγόνων ανά λεπτό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ΒΙΒΛΙΟΓΡΑΦΙΑ</vt:lpstr>
      <vt:lpstr>ΒΙΒΛΙΟΓΡΑΦΙΑ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Anastasia Liossatou</dc:creator>
  <cp:lastModifiedBy>Sofia</cp:lastModifiedBy>
  <cp:revision>20</cp:revision>
  <dcterms:created xsi:type="dcterms:W3CDTF">2023-03-29T11:50:52Z</dcterms:created>
  <dcterms:modified xsi:type="dcterms:W3CDTF">2023-04-03T19:55:13Z</dcterms:modified>
</cp:coreProperties>
</file>