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6" r:id="rId18"/>
    <p:sldId id="272" r:id="rId19"/>
    <p:sldId id="273" r:id="rId20"/>
    <p:sldId id="274" r:id="rId21"/>
    <p:sldId id="27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Στυλ με θέμα 1 - Έμφαση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80" d="100"/>
          <a:sy n="80" d="100"/>
        </p:scale>
        <p:origin x="-677" y="-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E1D13FD5-9E81-447A-9A0F-B4B4D619D8FF}" type="datetimeFigureOut">
              <a:rPr lang="el-GR" smtClean="0"/>
              <a:pPr/>
              <a:t>4/6/2021</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D9E5106-8385-4DAD-BD87-4BA86D8993E9}" type="slidenum">
              <a:rPr lang="el-GR" smtClean="0"/>
              <a:pPr/>
              <a:t>‹#›</a:t>
            </a:fld>
            <a:endParaRPr lang="el-GR"/>
          </a:p>
        </p:txBody>
      </p:sp>
    </p:spTree>
    <p:extLst>
      <p:ext uri="{BB962C8B-B14F-4D97-AF65-F5344CB8AC3E}">
        <p14:creationId xmlns:p14="http://schemas.microsoft.com/office/powerpoint/2010/main" xmlns="" val="1972945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E1D13FD5-9E81-447A-9A0F-B4B4D619D8FF}" type="datetimeFigureOut">
              <a:rPr lang="el-GR" smtClean="0"/>
              <a:pPr/>
              <a:t>4/6/2021</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9E5106-8385-4DAD-BD87-4BA86D8993E9}" type="slidenum">
              <a:rPr lang="el-GR" smtClean="0"/>
              <a:pPr/>
              <a:t>‹#›</a:t>
            </a:fld>
            <a:endParaRPr lang="el-GR"/>
          </a:p>
        </p:txBody>
      </p:sp>
    </p:spTree>
    <p:extLst>
      <p:ext uri="{BB962C8B-B14F-4D97-AF65-F5344CB8AC3E}">
        <p14:creationId xmlns:p14="http://schemas.microsoft.com/office/powerpoint/2010/main" xmlns="" val="2880030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E1D13FD5-9E81-447A-9A0F-B4B4D619D8FF}" type="datetimeFigureOut">
              <a:rPr lang="el-GR" smtClean="0"/>
              <a:pPr/>
              <a:t>4/6/2021</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9E5106-8385-4DAD-BD87-4BA86D8993E9}" type="slidenum">
              <a:rPr lang="el-GR" smtClean="0"/>
              <a:pPr/>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711373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E1D13FD5-9E81-447A-9A0F-B4B4D619D8FF}" type="datetimeFigureOut">
              <a:rPr lang="el-GR" smtClean="0"/>
              <a:pPr/>
              <a:t>4/6/2021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9E5106-8385-4DAD-BD87-4BA86D8993E9}" type="slidenum">
              <a:rPr lang="el-GR" smtClean="0"/>
              <a:pPr/>
              <a:t>‹#›</a:t>
            </a:fld>
            <a:endParaRPr lang="el-GR"/>
          </a:p>
        </p:txBody>
      </p:sp>
    </p:spTree>
    <p:extLst>
      <p:ext uri="{BB962C8B-B14F-4D97-AF65-F5344CB8AC3E}">
        <p14:creationId xmlns:p14="http://schemas.microsoft.com/office/powerpoint/2010/main" xmlns="" val="36195389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E1D13FD5-9E81-447A-9A0F-B4B4D619D8FF}" type="datetimeFigureOut">
              <a:rPr lang="el-GR" smtClean="0"/>
              <a:pPr/>
              <a:t>4/6/2021</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9E5106-8385-4DAD-BD87-4BA86D8993E9}" type="slidenum">
              <a:rPr lang="el-GR" smtClean="0"/>
              <a:pPr/>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22631068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E1D13FD5-9E81-447A-9A0F-B4B4D619D8FF}" type="datetimeFigureOut">
              <a:rPr lang="el-GR" smtClean="0"/>
              <a:pPr/>
              <a:t>4/6/2021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9E5106-8385-4DAD-BD87-4BA86D8993E9}" type="slidenum">
              <a:rPr lang="el-GR" smtClean="0"/>
              <a:pPr/>
              <a:t>‹#›</a:t>
            </a:fld>
            <a:endParaRPr lang="el-GR"/>
          </a:p>
        </p:txBody>
      </p:sp>
    </p:spTree>
    <p:extLst>
      <p:ext uri="{BB962C8B-B14F-4D97-AF65-F5344CB8AC3E}">
        <p14:creationId xmlns:p14="http://schemas.microsoft.com/office/powerpoint/2010/main" xmlns="" val="10716359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E1D13FD5-9E81-447A-9A0F-B4B4D619D8FF}" type="datetimeFigureOut">
              <a:rPr lang="el-GR" smtClean="0"/>
              <a:pPr/>
              <a:t>4/6/2021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9E5106-8385-4DAD-BD87-4BA86D8993E9}" type="slidenum">
              <a:rPr lang="el-GR" smtClean="0"/>
              <a:pPr/>
              <a:t>‹#›</a:t>
            </a:fld>
            <a:endParaRPr lang="el-GR"/>
          </a:p>
        </p:txBody>
      </p:sp>
    </p:spTree>
    <p:extLst>
      <p:ext uri="{BB962C8B-B14F-4D97-AF65-F5344CB8AC3E}">
        <p14:creationId xmlns:p14="http://schemas.microsoft.com/office/powerpoint/2010/main" xmlns="" val="36087283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E1D13FD5-9E81-447A-9A0F-B4B4D619D8FF}" type="datetimeFigureOut">
              <a:rPr lang="el-GR" smtClean="0"/>
              <a:pPr/>
              <a:t>4/6/2021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9E5106-8385-4DAD-BD87-4BA86D8993E9}" type="slidenum">
              <a:rPr lang="el-GR" smtClean="0"/>
              <a:pPr/>
              <a:t>‹#›</a:t>
            </a:fld>
            <a:endParaRPr lang="el-GR"/>
          </a:p>
        </p:txBody>
      </p:sp>
    </p:spTree>
    <p:extLst>
      <p:ext uri="{BB962C8B-B14F-4D97-AF65-F5344CB8AC3E}">
        <p14:creationId xmlns:p14="http://schemas.microsoft.com/office/powerpoint/2010/main" xmlns="" val="896864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E1D13FD5-9E81-447A-9A0F-B4B4D619D8FF}" type="datetimeFigureOut">
              <a:rPr lang="el-GR" smtClean="0"/>
              <a:pPr/>
              <a:t>4/6/2021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9E5106-8385-4DAD-BD87-4BA86D8993E9}" type="slidenum">
              <a:rPr lang="el-GR" smtClean="0"/>
              <a:pPr/>
              <a:t>‹#›</a:t>
            </a:fld>
            <a:endParaRPr lang="el-GR"/>
          </a:p>
        </p:txBody>
      </p:sp>
    </p:spTree>
    <p:extLst>
      <p:ext uri="{BB962C8B-B14F-4D97-AF65-F5344CB8AC3E}">
        <p14:creationId xmlns:p14="http://schemas.microsoft.com/office/powerpoint/2010/main" xmlns="" val="2171676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E1D13FD5-9E81-447A-9A0F-B4B4D619D8FF}" type="datetimeFigureOut">
              <a:rPr lang="el-GR" smtClean="0"/>
              <a:pPr/>
              <a:t>4/6/2021</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9E5106-8385-4DAD-BD87-4BA86D8993E9}" type="slidenum">
              <a:rPr lang="el-GR" smtClean="0"/>
              <a:pPr/>
              <a:t>‹#›</a:t>
            </a:fld>
            <a:endParaRPr lang="el-GR"/>
          </a:p>
        </p:txBody>
      </p:sp>
    </p:spTree>
    <p:extLst>
      <p:ext uri="{BB962C8B-B14F-4D97-AF65-F5344CB8AC3E}">
        <p14:creationId xmlns:p14="http://schemas.microsoft.com/office/powerpoint/2010/main" xmlns="" val="643469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E1D13FD5-9E81-447A-9A0F-B4B4D619D8FF}" type="datetimeFigureOut">
              <a:rPr lang="el-GR" smtClean="0"/>
              <a:pPr/>
              <a:t>4/6/2021</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D9E5106-8385-4DAD-BD87-4BA86D8993E9}" type="slidenum">
              <a:rPr lang="el-GR" smtClean="0"/>
              <a:pPr/>
              <a:t>‹#›</a:t>
            </a:fld>
            <a:endParaRPr lang="el-GR"/>
          </a:p>
        </p:txBody>
      </p:sp>
    </p:spTree>
    <p:extLst>
      <p:ext uri="{BB962C8B-B14F-4D97-AF65-F5344CB8AC3E}">
        <p14:creationId xmlns:p14="http://schemas.microsoft.com/office/powerpoint/2010/main" xmlns="" val="1517228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E1D13FD5-9E81-447A-9A0F-B4B4D619D8FF}" type="datetimeFigureOut">
              <a:rPr lang="el-GR" smtClean="0"/>
              <a:pPr/>
              <a:t>4/6/2021</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D9E5106-8385-4DAD-BD87-4BA86D8993E9}" type="slidenum">
              <a:rPr lang="el-GR" smtClean="0"/>
              <a:pPr/>
              <a:t>‹#›</a:t>
            </a:fld>
            <a:endParaRPr lang="el-GR"/>
          </a:p>
        </p:txBody>
      </p:sp>
    </p:spTree>
    <p:extLst>
      <p:ext uri="{BB962C8B-B14F-4D97-AF65-F5344CB8AC3E}">
        <p14:creationId xmlns:p14="http://schemas.microsoft.com/office/powerpoint/2010/main" xmlns="" val="92637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E1D13FD5-9E81-447A-9A0F-B4B4D619D8FF}" type="datetimeFigureOut">
              <a:rPr lang="el-GR" smtClean="0"/>
              <a:pPr/>
              <a:t>4/6/2021</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D9E5106-8385-4DAD-BD87-4BA86D8993E9}" type="slidenum">
              <a:rPr lang="el-GR" smtClean="0"/>
              <a:pPr/>
              <a:t>‹#›</a:t>
            </a:fld>
            <a:endParaRPr lang="el-GR"/>
          </a:p>
        </p:txBody>
      </p:sp>
    </p:spTree>
    <p:extLst>
      <p:ext uri="{BB962C8B-B14F-4D97-AF65-F5344CB8AC3E}">
        <p14:creationId xmlns:p14="http://schemas.microsoft.com/office/powerpoint/2010/main" xmlns="" val="3297297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13FD5-9E81-447A-9A0F-B4B4D619D8FF}" type="datetimeFigureOut">
              <a:rPr lang="el-GR" smtClean="0"/>
              <a:pPr/>
              <a:t>4/6/2021</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D9E5106-8385-4DAD-BD87-4BA86D8993E9}" type="slidenum">
              <a:rPr lang="el-GR" smtClean="0"/>
              <a:pPr/>
              <a:t>‹#›</a:t>
            </a:fld>
            <a:endParaRPr lang="el-GR"/>
          </a:p>
        </p:txBody>
      </p:sp>
    </p:spTree>
    <p:extLst>
      <p:ext uri="{BB962C8B-B14F-4D97-AF65-F5344CB8AC3E}">
        <p14:creationId xmlns:p14="http://schemas.microsoft.com/office/powerpoint/2010/main" xmlns="" val="4050268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E1D13FD5-9E81-447A-9A0F-B4B4D619D8FF}" type="datetimeFigureOut">
              <a:rPr lang="el-GR" smtClean="0"/>
              <a:pPr/>
              <a:t>4/6/2021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D9E5106-8385-4DAD-BD87-4BA86D8993E9}" type="slidenum">
              <a:rPr lang="el-GR" smtClean="0"/>
              <a:pPr/>
              <a:t>‹#›</a:t>
            </a:fld>
            <a:endParaRPr lang="el-GR"/>
          </a:p>
        </p:txBody>
      </p:sp>
    </p:spTree>
    <p:extLst>
      <p:ext uri="{BB962C8B-B14F-4D97-AF65-F5344CB8AC3E}">
        <p14:creationId xmlns:p14="http://schemas.microsoft.com/office/powerpoint/2010/main" xmlns="" val="2306569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E1D13FD5-9E81-447A-9A0F-B4B4D619D8FF}" type="datetimeFigureOut">
              <a:rPr lang="el-GR" smtClean="0"/>
              <a:pPr/>
              <a:t>4/6/2021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9E5106-8385-4DAD-BD87-4BA86D8993E9}" type="slidenum">
              <a:rPr lang="el-GR" smtClean="0"/>
              <a:pPr/>
              <a:t>‹#›</a:t>
            </a:fld>
            <a:endParaRPr lang="el-GR"/>
          </a:p>
        </p:txBody>
      </p:sp>
    </p:spTree>
    <p:extLst>
      <p:ext uri="{BB962C8B-B14F-4D97-AF65-F5344CB8AC3E}">
        <p14:creationId xmlns:p14="http://schemas.microsoft.com/office/powerpoint/2010/main" xmlns="" val="2895000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1D13FD5-9E81-447A-9A0F-B4B4D619D8FF}" type="datetimeFigureOut">
              <a:rPr lang="el-GR" smtClean="0"/>
              <a:pPr/>
              <a:t>4/6/2021</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D9E5106-8385-4DAD-BD87-4BA86D8993E9}" type="slidenum">
              <a:rPr lang="el-GR" smtClean="0"/>
              <a:pPr/>
              <a:t>‹#›</a:t>
            </a:fld>
            <a:endParaRPr lang="el-GR"/>
          </a:p>
        </p:txBody>
      </p:sp>
    </p:spTree>
    <p:extLst>
      <p:ext uri="{BB962C8B-B14F-4D97-AF65-F5344CB8AC3E}">
        <p14:creationId xmlns:p14="http://schemas.microsoft.com/office/powerpoint/2010/main" xmlns="" val="4645918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67C9AF7-30DD-4C5D-BC35-0172786C35C6}"/>
              </a:ext>
            </a:extLst>
          </p:cNvPr>
          <p:cNvSpPr>
            <a:spLocks noGrp="1"/>
          </p:cNvSpPr>
          <p:nvPr>
            <p:ph type="ctrTitle"/>
          </p:nvPr>
        </p:nvSpPr>
        <p:spPr>
          <a:xfrm>
            <a:off x="2392265" y="954338"/>
            <a:ext cx="8915399" cy="2262781"/>
          </a:xfrm>
        </p:spPr>
        <p:txBody>
          <a:bodyPr/>
          <a:lstStyle/>
          <a:p>
            <a:r>
              <a:rPr lang="el-GR" dirty="0"/>
              <a:t>Η Λέξη Σοφιστής</a:t>
            </a:r>
          </a:p>
        </p:txBody>
      </p:sp>
      <p:sp>
        <p:nvSpPr>
          <p:cNvPr id="3" name="Υπότιτλος 2">
            <a:extLst>
              <a:ext uri="{FF2B5EF4-FFF2-40B4-BE49-F238E27FC236}">
                <a16:creationId xmlns:a16="http://schemas.microsoft.com/office/drawing/2014/main" xmlns="" id="{94E42AD0-678E-4C84-A63F-A3E6D53F64AE}"/>
              </a:ext>
            </a:extLst>
          </p:cNvPr>
          <p:cNvSpPr>
            <a:spLocks noGrp="1"/>
          </p:cNvSpPr>
          <p:nvPr>
            <p:ph type="subTitle" idx="1"/>
          </p:nvPr>
        </p:nvSpPr>
        <p:spPr/>
        <p:txBody>
          <a:bodyPr/>
          <a:lstStyle/>
          <a:p>
            <a:pPr algn="r"/>
            <a:r>
              <a:rPr lang="el-GR" dirty="0"/>
              <a:t>Σπυρίδων Γ. Σταθάς, Υποψήφιος Διδάκτωρ τμήματος Φιλολογίας,</a:t>
            </a:r>
          </a:p>
          <a:p>
            <a:pPr algn="r"/>
            <a:r>
              <a:rPr lang="el-GR" dirty="0"/>
              <a:t>Πανεπιστημίου Πελοποννήσου</a:t>
            </a:r>
          </a:p>
        </p:txBody>
      </p:sp>
    </p:spTree>
    <p:extLst>
      <p:ext uri="{BB962C8B-B14F-4D97-AF65-F5344CB8AC3E}">
        <p14:creationId xmlns:p14="http://schemas.microsoft.com/office/powerpoint/2010/main" xmlns="" val="2473046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4B42D8F-722B-4199-86C3-418EB7D157E5}"/>
              </a:ext>
            </a:extLst>
          </p:cNvPr>
          <p:cNvSpPr>
            <a:spLocks noGrp="1"/>
          </p:cNvSpPr>
          <p:nvPr>
            <p:ph type="title"/>
          </p:nvPr>
        </p:nvSpPr>
        <p:spPr/>
        <p:txBody>
          <a:bodyPr/>
          <a:lstStyle/>
          <a:p>
            <a:r>
              <a:rPr lang="el-GR" dirty="0"/>
              <a:t>Ηρόδοτος, 2.49.1</a:t>
            </a:r>
          </a:p>
        </p:txBody>
      </p:sp>
      <p:sp>
        <p:nvSpPr>
          <p:cNvPr id="3" name="Θέση περιεχομένου 2">
            <a:extLst>
              <a:ext uri="{FF2B5EF4-FFF2-40B4-BE49-F238E27FC236}">
                <a16:creationId xmlns:a16="http://schemas.microsoft.com/office/drawing/2014/main" xmlns="" id="{ABE4A570-EFD3-4028-8D6F-B6CB67BC9902}"/>
              </a:ext>
            </a:extLst>
          </p:cNvPr>
          <p:cNvSpPr>
            <a:spLocks noGrp="1"/>
          </p:cNvSpPr>
          <p:nvPr>
            <p:ph idx="1"/>
          </p:nvPr>
        </p:nvSpPr>
        <p:spPr>
          <a:xfrm>
            <a:off x="2589212" y="1264554"/>
            <a:ext cx="8915400" cy="5593445"/>
          </a:xfrm>
        </p:spPr>
        <p:txBody>
          <a:bodyPr>
            <a:normAutofit fontScale="92500" lnSpcReduction="10000"/>
          </a:bodyPr>
          <a:lstStyle/>
          <a:p>
            <a:pPr marL="0" indent="0" algn="just">
              <a:buNone/>
            </a:pPr>
            <a:r>
              <a:rPr lang="el-GR" dirty="0" err="1"/>
              <a:t>Ἕλλησι</a:t>
            </a:r>
            <a:r>
              <a:rPr lang="el-GR" dirty="0"/>
              <a:t> </a:t>
            </a:r>
            <a:r>
              <a:rPr lang="el-GR" dirty="0" err="1"/>
              <a:t>γὰρ</a:t>
            </a:r>
            <a:r>
              <a:rPr lang="el-GR" dirty="0"/>
              <a:t> </a:t>
            </a:r>
            <a:r>
              <a:rPr lang="el-GR" dirty="0" err="1"/>
              <a:t>δὴ</a:t>
            </a:r>
            <a:r>
              <a:rPr lang="el-GR" dirty="0"/>
              <a:t> </a:t>
            </a:r>
            <a:r>
              <a:rPr lang="el-GR" dirty="0" err="1"/>
              <a:t>Μελάμπους</a:t>
            </a:r>
            <a:r>
              <a:rPr lang="el-GR" dirty="0"/>
              <a:t> </a:t>
            </a:r>
            <a:r>
              <a:rPr lang="el-GR" dirty="0" err="1"/>
              <a:t>ἐστὶ</a:t>
            </a:r>
            <a:r>
              <a:rPr lang="el-GR" dirty="0"/>
              <a:t> ὁ </a:t>
            </a:r>
            <a:r>
              <a:rPr lang="el-GR" dirty="0" err="1"/>
              <a:t>ἐξηγησάμενος</a:t>
            </a:r>
            <a:r>
              <a:rPr lang="el-GR" dirty="0"/>
              <a:t> </a:t>
            </a:r>
            <a:r>
              <a:rPr lang="el-GR" dirty="0" err="1"/>
              <a:t>τοῦ</a:t>
            </a:r>
            <a:r>
              <a:rPr lang="el-GR" dirty="0"/>
              <a:t> Διονύσου </a:t>
            </a:r>
            <a:r>
              <a:rPr lang="el-GR" dirty="0" err="1"/>
              <a:t>τό</a:t>
            </a:r>
            <a:r>
              <a:rPr lang="el-GR" dirty="0"/>
              <a:t> τε </a:t>
            </a:r>
            <a:r>
              <a:rPr lang="el-GR" dirty="0" err="1"/>
              <a:t>οὔνομα</a:t>
            </a:r>
            <a:r>
              <a:rPr lang="el-GR" dirty="0"/>
              <a:t> </a:t>
            </a:r>
            <a:r>
              <a:rPr lang="el-GR" dirty="0" err="1"/>
              <a:t>καὶ</a:t>
            </a:r>
            <a:r>
              <a:rPr lang="el-GR" dirty="0"/>
              <a:t> </a:t>
            </a:r>
            <a:r>
              <a:rPr lang="el-GR" dirty="0" err="1"/>
              <a:t>τὴν</a:t>
            </a:r>
            <a:r>
              <a:rPr lang="el-GR" dirty="0"/>
              <a:t> </a:t>
            </a:r>
            <a:r>
              <a:rPr lang="el-GR" dirty="0" err="1"/>
              <a:t>θυσίην</a:t>
            </a:r>
            <a:r>
              <a:rPr lang="el-GR" dirty="0"/>
              <a:t> </a:t>
            </a:r>
            <a:r>
              <a:rPr lang="el-GR" dirty="0" err="1"/>
              <a:t>καὶ</a:t>
            </a:r>
            <a:r>
              <a:rPr lang="el-GR" dirty="0"/>
              <a:t> </a:t>
            </a:r>
            <a:r>
              <a:rPr lang="el-GR" dirty="0" err="1"/>
              <a:t>τὴν</a:t>
            </a:r>
            <a:r>
              <a:rPr lang="el-GR" dirty="0"/>
              <a:t> </a:t>
            </a:r>
            <a:r>
              <a:rPr lang="el-GR" dirty="0" err="1"/>
              <a:t>πομπὴν</a:t>
            </a:r>
            <a:r>
              <a:rPr lang="el-GR" dirty="0"/>
              <a:t> </a:t>
            </a:r>
            <a:r>
              <a:rPr lang="el-GR" dirty="0" err="1"/>
              <a:t>τοῦ</a:t>
            </a:r>
            <a:r>
              <a:rPr lang="el-GR" dirty="0"/>
              <a:t> </a:t>
            </a:r>
            <a:r>
              <a:rPr lang="el-GR" dirty="0" err="1"/>
              <a:t>φαλλοῦ</a:t>
            </a:r>
            <a:r>
              <a:rPr lang="el-GR" dirty="0"/>
              <a:t>· </a:t>
            </a:r>
            <a:r>
              <a:rPr lang="el-GR" dirty="0" err="1"/>
              <a:t>ἀτρεκέως</a:t>
            </a:r>
            <a:r>
              <a:rPr lang="el-GR" dirty="0"/>
              <a:t> </a:t>
            </a:r>
            <a:r>
              <a:rPr lang="el-GR" dirty="0" err="1"/>
              <a:t>μὲν</a:t>
            </a:r>
            <a:r>
              <a:rPr lang="el-GR" dirty="0"/>
              <a:t> </a:t>
            </a:r>
            <a:r>
              <a:rPr lang="el-GR" dirty="0" err="1"/>
              <a:t>οὐ</a:t>
            </a:r>
            <a:r>
              <a:rPr lang="el-GR" dirty="0"/>
              <a:t> πάντα </a:t>
            </a:r>
            <a:r>
              <a:rPr lang="el-GR" dirty="0" err="1"/>
              <a:t>συλλαβὼν</a:t>
            </a:r>
            <a:r>
              <a:rPr lang="el-GR" dirty="0"/>
              <a:t> </a:t>
            </a:r>
            <a:r>
              <a:rPr lang="el-GR" dirty="0" err="1"/>
              <a:t>τὸν</a:t>
            </a:r>
            <a:r>
              <a:rPr lang="el-GR" dirty="0"/>
              <a:t> </a:t>
            </a:r>
            <a:r>
              <a:rPr lang="el-GR" dirty="0" err="1"/>
              <a:t>λόγον</a:t>
            </a:r>
            <a:r>
              <a:rPr lang="el-GR" dirty="0"/>
              <a:t> </a:t>
            </a:r>
            <a:r>
              <a:rPr lang="el-GR" dirty="0" err="1"/>
              <a:t>ἔφηνε</a:t>
            </a:r>
            <a:r>
              <a:rPr lang="el-GR" dirty="0"/>
              <a:t>, </a:t>
            </a:r>
            <a:r>
              <a:rPr lang="el-GR" dirty="0" err="1"/>
              <a:t>ἀλλ</a:t>
            </a:r>
            <a:r>
              <a:rPr lang="el-GR" dirty="0"/>
              <a:t>᾽ </a:t>
            </a:r>
            <a:r>
              <a:rPr lang="el-GR" dirty="0" err="1"/>
              <a:t>οἱ</a:t>
            </a:r>
            <a:r>
              <a:rPr lang="el-GR" dirty="0"/>
              <a:t> </a:t>
            </a:r>
            <a:r>
              <a:rPr lang="el-GR" dirty="0" err="1"/>
              <a:t>ἐπιγενόμενοι</a:t>
            </a:r>
            <a:r>
              <a:rPr lang="el-GR" dirty="0"/>
              <a:t> </a:t>
            </a:r>
            <a:r>
              <a:rPr lang="el-GR" dirty="0" err="1"/>
              <a:t>τούτῳ</a:t>
            </a:r>
            <a:r>
              <a:rPr lang="el-GR" dirty="0"/>
              <a:t> </a:t>
            </a:r>
            <a:r>
              <a:rPr lang="el-GR" b="1" dirty="0" err="1"/>
              <a:t>σοφισταὶ</a:t>
            </a:r>
            <a:r>
              <a:rPr lang="el-GR" dirty="0"/>
              <a:t> </a:t>
            </a:r>
            <a:r>
              <a:rPr lang="el-GR" dirty="0" err="1"/>
              <a:t>μεζόνως</a:t>
            </a:r>
            <a:r>
              <a:rPr lang="el-GR" dirty="0"/>
              <a:t> </a:t>
            </a:r>
            <a:r>
              <a:rPr lang="el-GR" dirty="0" err="1"/>
              <a:t>ἐξέφηναν</a:t>
            </a:r>
            <a:r>
              <a:rPr lang="el-GR" dirty="0"/>
              <a:t>·</a:t>
            </a:r>
          </a:p>
          <a:p>
            <a:pPr marL="0" indent="0" algn="just">
              <a:buNone/>
            </a:pPr>
            <a:endParaRPr lang="el-GR" dirty="0"/>
          </a:p>
          <a:p>
            <a:pPr marL="0" indent="0" algn="just">
              <a:buNone/>
            </a:pPr>
            <a:r>
              <a:rPr lang="el-GR" dirty="0"/>
              <a:t>Γιατί ο </a:t>
            </a:r>
            <a:r>
              <a:rPr lang="el-GR" dirty="0" err="1"/>
              <a:t>Μελάμπους</a:t>
            </a:r>
            <a:r>
              <a:rPr lang="el-GR" dirty="0"/>
              <a:t> ήταν εκείνος που έμαθε στους Έλληνες το όνομα του Διόνυσου, τη θυσία και την πομπή του φαλλού· για την ακρίβεια, δεν εξέθεσε αυτός την υπόθεση στο σύνολό της, αλλά οι </a:t>
            </a:r>
            <a:r>
              <a:rPr lang="el-GR" dirty="0" err="1"/>
              <a:t>κατοπινότεροι</a:t>
            </a:r>
            <a:r>
              <a:rPr lang="el-GR" dirty="0"/>
              <a:t> διδάσκαλοι, που πρόσθεσαν περισσότερα·</a:t>
            </a:r>
          </a:p>
          <a:p>
            <a:pPr marL="0" indent="0" algn="r">
              <a:buNone/>
            </a:pPr>
            <a:r>
              <a:rPr lang="el-GR" dirty="0"/>
              <a:t>(</a:t>
            </a:r>
            <a:r>
              <a:rPr lang="el-GR" dirty="0" err="1"/>
              <a:t>μτφρ</a:t>
            </a:r>
            <a:r>
              <a:rPr lang="el-GR" dirty="0"/>
              <a:t>. </a:t>
            </a:r>
            <a:r>
              <a:rPr lang="el-GR" dirty="0" err="1"/>
              <a:t>Ζενάκος</a:t>
            </a:r>
            <a:r>
              <a:rPr lang="el-GR" dirty="0"/>
              <a:t>, Λ.)</a:t>
            </a:r>
          </a:p>
          <a:p>
            <a:pPr marL="0" indent="0" algn="just">
              <a:buNone/>
            </a:pPr>
            <a:r>
              <a:rPr lang="el-GR" sz="3600" dirty="0"/>
              <a:t>Ηρόδοτος, 1.29.1</a:t>
            </a:r>
          </a:p>
          <a:p>
            <a:pPr marL="0" indent="0" algn="just">
              <a:buNone/>
            </a:pPr>
            <a:r>
              <a:rPr lang="el-GR" dirty="0" err="1"/>
              <a:t>ἀπικνέονται</a:t>
            </a:r>
            <a:r>
              <a:rPr lang="el-GR" dirty="0"/>
              <a:t> </a:t>
            </a:r>
            <a:r>
              <a:rPr lang="el-GR" dirty="0" err="1"/>
              <a:t>ἐς</a:t>
            </a:r>
            <a:r>
              <a:rPr lang="el-GR" dirty="0"/>
              <a:t> </a:t>
            </a:r>
            <a:r>
              <a:rPr lang="el-GR" dirty="0" err="1"/>
              <a:t>Σάρδις</a:t>
            </a:r>
            <a:r>
              <a:rPr lang="el-GR" dirty="0"/>
              <a:t> </a:t>
            </a:r>
            <a:r>
              <a:rPr lang="el-GR" dirty="0" err="1"/>
              <a:t>ἀκμαζούσας</a:t>
            </a:r>
            <a:r>
              <a:rPr lang="el-GR" dirty="0"/>
              <a:t> </a:t>
            </a:r>
            <a:r>
              <a:rPr lang="el-GR" dirty="0" err="1"/>
              <a:t>πλούτῳ</a:t>
            </a:r>
            <a:r>
              <a:rPr lang="el-GR" dirty="0"/>
              <a:t> </a:t>
            </a:r>
            <a:r>
              <a:rPr lang="el-GR" dirty="0" err="1"/>
              <a:t>ἄλλοι</a:t>
            </a:r>
            <a:r>
              <a:rPr lang="el-GR" dirty="0"/>
              <a:t> τε </a:t>
            </a:r>
            <a:r>
              <a:rPr lang="el-GR" dirty="0" err="1"/>
              <a:t>οἱ</a:t>
            </a:r>
            <a:r>
              <a:rPr lang="el-GR" dirty="0"/>
              <a:t> πάντες </a:t>
            </a:r>
            <a:r>
              <a:rPr lang="el-GR" dirty="0" err="1"/>
              <a:t>ἐκ</a:t>
            </a:r>
            <a:r>
              <a:rPr lang="el-GR" dirty="0"/>
              <a:t> </a:t>
            </a:r>
            <a:r>
              <a:rPr lang="el-GR" dirty="0" err="1"/>
              <a:t>τῆς</a:t>
            </a:r>
            <a:r>
              <a:rPr lang="el-GR" dirty="0"/>
              <a:t> </a:t>
            </a:r>
            <a:r>
              <a:rPr lang="el-GR" dirty="0" err="1"/>
              <a:t>Ἑλλάδος</a:t>
            </a:r>
            <a:r>
              <a:rPr lang="el-GR" dirty="0"/>
              <a:t> </a:t>
            </a:r>
            <a:r>
              <a:rPr lang="el-GR" b="1" dirty="0" err="1"/>
              <a:t>σοφισταί</a:t>
            </a:r>
            <a:r>
              <a:rPr lang="el-GR" dirty="0"/>
              <a:t>, </a:t>
            </a:r>
            <a:r>
              <a:rPr lang="el-GR" dirty="0" err="1"/>
              <a:t>οἳ</a:t>
            </a:r>
            <a:r>
              <a:rPr lang="el-GR" dirty="0"/>
              <a:t> </a:t>
            </a:r>
            <a:r>
              <a:rPr lang="el-GR" dirty="0" err="1"/>
              <a:t>τοῦτον</a:t>
            </a:r>
            <a:r>
              <a:rPr lang="el-GR" dirty="0"/>
              <a:t> </a:t>
            </a:r>
            <a:r>
              <a:rPr lang="el-GR" dirty="0" err="1"/>
              <a:t>τὸν</a:t>
            </a:r>
            <a:r>
              <a:rPr lang="el-GR" dirty="0"/>
              <a:t> </a:t>
            </a:r>
            <a:r>
              <a:rPr lang="el-GR" dirty="0" err="1"/>
              <a:t>χρόνον</a:t>
            </a:r>
            <a:r>
              <a:rPr lang="el-GR" dirty="0"/>
              <a:t> </a:t>
            </a:r>
            <a:r>
              <a:rPr lang="el-GR" dirty="0" err="1"/>
              <a:t>ἐτύγχανον</a:t>
            </a:r>
            <a:r>
              <a:rPr lang="el-GR" dirty="0"/>
              <a:t> </a:t>
            </a:r>
            <a:r>
              <a:rPr lang="el-GR" dirty="0" err="1"/>
              <a:t>ἐόντες</a:t>
            </a:r>
            <a:r>
              <a:rPr lang="el-GR" dirty="0"/>
              <a:t>, </a:t>
            </a:r>
            <a:r>
              <a:rPr lang="el-GR" dirty="0" err="1"/>
              <a:t>ὡς</a:t>
            </a:r>
            <a:r>
              <a:rPr lang="el-GR" dirty="0"/>
              <a:t> </a:t>
            </a:r>
            <a:r>
              <a:rPr lang="el-GR" dirty="0" err="1"/>
              <a:t>ἕκαστος</a:t>
            </a:r>
            <a:r>
              <a:rPr lang="el-GR" dirty="0"/>
              <a:t> </a:t>
            </a:r>
            <a:r>
              <a:rPr lang="el-GR" dirty="0" err="1"/>
              <a:t>αὐτῶν</a:t>
            </a:r>
            <a:r>
              <a:rPr lang="el-GR" dirty="0"/>
              <a:t> </a:t>
            </a:r>
            <a:r>
              <a:rPr lang="el-GR" dirty="0" err="1"/>
              <a:t>ἀπικνέοιτο</a:t>
            </a:r>
            <a:r>
              <a:rPr lang="el-GR" dirty="0"/>
              <a:t>, </a:t>
            </a:r>
            <a:r>
              <a:rPr lang="el-GR" dirty="0" err="1"/>
              <a:t>καὶ</a:t>
            </a:r>
            <a:r>
              <a:rPr lang="el-GR" dirty="0"/>
              <a:t> </a:t>
            </a:r>
            <a:r>
              <a:rPr lang="el-GR" dirty="0" err="1"/>
              <a:t>δὴ</a:t>
            </a:r>
            <a:r>
              <a:rPr lang="el-GR" dirty="0"/>
              <a:t> </a:t>
            </a:r>
            <a:r>
              <a:rPr lang="el-GR" dirty="0" err="1"/>
              <a:t>καὶ</a:t>
            </a:r>
            <a:r>
              <a:rPr lang="el-GR" dirty="0"/>
              <a:t> Σόλων </a:t>
            </a:r>
            <a:r>
              <a:rPr lang="el-GR" dirty="0" err="1"/>
              <a:t>ἀνὴρ</a:t>
            </a:r>
            <a:r>
              <a:rPr lang="el-GR" dirty="0"/>
              <a:t> </a:t>
            </a:r>
            <a:r>
              <a:rPr lang="el-GR" dirty="0" err="1"/>
              <a:t>Ἀθηναῖος</a:t>
            </a:r>
            <a:r>
              <a:rPr lang="el-GR" dirty="0">
                <a:latin typeface="Times New Roman" panose="02020603050405020304" pitchFamily="18" charset="0"/>
                <a:cs typeface="Times New Roman" panose="02020603050405020304" pitchFamily="18" charset="0"/>
              </a:rPr>
              <a:t>‧</a:t>
            </a:r>
            <a:endParaRPr lang="el-GR" dirty="0"/>
          </a:p>
          <a:p>
            <a:pPr marL="0" indent="0" algn="just">
              <a:buNone/>
            </a:pPr>
            <a:endParaRPr lang="el-GR" dirty="0"/>
          </a:p>
          <a:p>
            <a:pPr marL="0" indent="0" algn="just">
              <a:buNone/>
            </a:pPr>
            <a:r>
              <a:rPr lang="el-GR" dirty="0"/>
              <a:t>όταν φτάνουν στην πλούσια τότε και ακμάζουσα πόλη των Σάρδεων και άλλοι, όλοι οι σοφοί της Ελλάδος που ζούσαν τα χρόνια εκείνα, όπως ο καθένας τους έφτανε, και ανάμεσά τους ο Σόλων ο Αθηναίος·</a:t>
            </a:r>
          </a:p>
          <a:p>
            <a:pPr marL="0" indent="0" algn="r">
              <a:buNone/>
            </a:pPr>
            <a:r>
              <a:rPr lang="el-GR" dirty="0"/>
              <a:t>(</a:t>
            </a:r>
            <a:r>
              <a:rPr lang="el-GR" dirty="0" err="1"/>
              <a:t>Μαρωνίτης</a:t>
            </a:r>
            <a:r>
              <a:rPr lang="el-GR" dirty="0"/>
              <a:t>, Δ.Ν.)</a:t>
            </a:r>
          </a:p>
          <a:p>
            <a:pPr marL="0" indent="0" algn="just">
              <a:buNone/>
            </a:pPr>
            <a:endParaRPr lang="el-GR" dirty="0"/>
          </a:p>
        </p:txBody>
      </p:sp>
    </p:spTree>
    <p:extLst>
      <p:ext uri="{BB962C8B-B14F-4D97-AF65-F5344CB8AC3E}">
        <p14:creationId xmlns:p14="http://schemas.microsoft.com/office/powerpoint/2010/main" xmlns="" val="3358158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9672202-7026-4DD1-9E2A-04B0B0CF3FDD}"/>
              </a:ext>
            </a:extLst>
          </p:cNvPr>
          <p:cNvSpPr>
            <a:spLocks noGrp="1"/>
          </p:cNvSpPr>
          <p:nvPr>
            <p:ph type="title"/>
          </p:nvPr>
        </p:nvSpPr>
        <p:spPr/>
        <p:txBody>
          <a:bodyPr/>
          <a:lstStyle/>
          <a:p>
            <a:r>
              <a:rPr lang="el-GR" dirty="0"/>
              <a:t>Ισοκράτης, </a:t>
            </a:r>
            <a:r>
              <a:rPr lang="el-GR" i="1" dirty="0"/>
              <a:t>Περί </a:t>
            </a:r>
            <a:r>
              <a:rPr lang="el-GR" i="1" dirty="0" err="1"/>
              <a:t>αντιδ</a:t>
            </a:r>
            <a:r>
              <a:rPr lang="el-GR" i="1" dirty="0"/>
              <a:t>.</a:t>
            </a:r>
            <a:r>
              <a:rPr lang="el-GR" dirty="0"/>
              <a:t> 235</a:t>
            </a:r>
          </a:p>
        </p:txBody>
      </p:sp>
      <p:sp>
        <p:nvSpPr>
          <p:cNvPr id="3" name="Θέση περιεχομένου 2">
            <a:extLst>
              <a:ext uri="{FF2B5EF4-FFF2-40B4-BE49-F238E27FC236}">
                <a16:creationId xmlns:a16="http://schemas.microsoft.com/office/drawing/2014/main" xmlns="" id="{A385DCA3-575C-4858-8FBD-DE6DB5A59ABE}"/>
              </a:ext>
            </a:extLst>
          </p:cNvPr>
          <p:cNvSpPr>
            <a:spLocks noGrp="1"/>
          </p:cNvSpPr>
          <p:nvPr>
            <p:ph idx="1"/>
          </p:nvPr>
        </p:nvSpPr>
        <p:spPr>
          <a:xfrm>
            <a:off x="2541453" y="1905000"/>
            <a:ext cx="9014630" cy="4659197"/>
          </a:xfrm>
        </p:spPr>
        <p:txBody>
          <a:bodyPr>
            <a:normAutofit/>
          </a:bodyPr>
          <a:lstStyle/>
          <a:p>
            <a:pPr marL="0" indent="0" algn="just">
              <a:buNone/>
            </a:pPr>
            <a:r>
              <a:rPr lang="el-GR" dirty="0" err="1"/>
              <a:t>καὶ</a:t>
            </a:r>
            <a:r>
              <a:rPr lang="el-GR" dirty="0"/>
              <a:t> τούτων </a:t>
            </a:r>
            <a:r>
              <a:rPr lang="el-GR" dirty="0" err="1"/>
              <a:t>τῶν</a:t>
            </a:r>
            <a:r>
              <a:rPr lang="el-GR" dirty="0"/>
              <a:t> </a:t>
            </a:r>
            <a:r>
              <a:rPr lang="el-GR" dirty="0" err="1"/>
              <a:t>ἀνδρῶν</a:t>
            </a:r>
            <a:r>
              <a:rPr lang="el-GR" dirty="0"/>
              <a:t> </a:t>
            </a:r>
            <a:r>
              <a:rPr lang="el-GR" dirty="0" err="1"/>
              <a:t>τῶν</a:t>
            </a:r>
            <a:r>
              <a:rPr lang="el-GR" dirty="0"/>
              <a:t> </a:t>
            </a:r>
            <a:r>
              <a:rPr lang="el-GR" dirty="0" err="1"/>
              <a:t>τηλικαῦτα</a:t>
            </a:r>
            <a:r>
              <a:rPr lang="el-GR" dirty="0"/>
              <a:t> </a:t>
            </a:r>
            <a:r>
              <a:rPr lang="el-GR" dirty="0" err="1"/>
              <a:t>διαπραξαμένων</a:t>
            </a:r>
            <a:r>
              <a:rPr lang="el-GR" dirty="0"/>
              <a:t> </a:t>
            </a:r>
            <a:r>
              <a:rPr lang="el-GR" dirty="0" err="1"/>
              <a:t>οὐδεὶς</a:t>
            </a:r>
            <a:r>
              <a:rPr lang="el-GR" dirty="0"/>
              <a:t> λόγων </a:t>
            </a:r>
            <a:r>
              <a:rPr lang="el-GR" dirty="0" err="1"/>
              <a:t>ἠμέλησεν</a:t>
            </a:r>
            <a:r>
              <a:rPr lang="el-GR" dirty="0"/>
              <a:t>, </a:t>
            </a:r>
            <a:r>
              <a:rPr lang="el-GR" dirty="0" err="1"/>
              <a:t>ἀλλὰ</a:t>
            </a:r>
            <a:r>
              <a:rPr lang="el-GR" dirty="0"/>
              <a:t> </a:t>
            </a:r>
            <a:r>
              <a:rPr lang="el-GR" dirty="0" err="1"/>
              <a:t>τοσούτῳ</a:t>
            </a:r>
            <a:r>
              <a:rPr lang="el-GR" dirty="0"/>
              <a:t> </a:t>
            </a:r>
            <a:r>
              <a:rPr lang="el-GR" dirty="0" err="1"/>
              <a:t>μᾶλλον</a:t>
            </a:r>
            <a:r>
              <a:rPr lang="el-GR" dirty="0"/>
              <a:t> </a:t>
            </a:r>
            <a:r>
              <a:rPr lang="el-GR" dirty="0" err="1"/>
              <a:t>τῶν</a:t>
            </a:r>
            <a:r>
              <a:rPr lang="el-GR" dirty="0"/>
              <a:t> </a:t>
            </a:r>
            <a:r>
              <a:rPr lang="el-GR" dirty="0" err="1"/>
              <a:t>ἄλλων</a:t>
            </a:r>
            <a:r>
              <a:rPr lang="el-GR" dirty="0"/>
              <a:t> </a:t>
            </a:r>
            <a:r>
              <a:rPr lang="el-GR" dirty="0" err="1"/>
              <a:t>προσέσχον</a:t>
            </a:r>
            <a:r>
              <a:rPr lang="el-GR" dirty="0"/>
              <a:t> </a:t>
            </a:r>
            <a:r>
              <a:rPr lang="el-GR" dirty="0" err="1"/>
              <a:t>αὐτοῖς</a:t>
            </a:r>
            <a:r>
              <a:rPr lang="el-GR" dirty="0"/>
              <a:t> </a:t>
            </a:r>
            <a:r>
              <a:rPr lang="el-GR" dirty="0" err="1"/>
              <a:t>τὸν</a:t>
            </a:r>
            <a:r>
              <a:rPr lang="el-GR" dirty="0"/>
              <a:t> </a:t>
            </a:r>
            <a:r>
              <a:rPr lang="el-GR" dirty="0" err="1"/>
              <a:t>νοῦν</a:t>
            </a:r>
            <a:r>
              <a:rPr lang="el-GR" dirty="0"/>
              <a:t>, </a:t>
            </a:r>
            <a:r>
              <a:rPr lang="el-GR" b="1" dirty="0" err="1"/>
              <a:t>ὥστε</a:t>
            </a:r>
            <a:r>
              <a:rPr lang="el-GR" b="1" dirty="0"/>
              <a:t> Σόλων </a:t>
            </a:r>
            <a:r>
              <a:rPr lang="el-GR" b="1" dirty="0" err="1"/>
              <a:t>μὲν</a:t>
            </a:r>
            <a:r>
              <a:rPr lang="el-GR" b="1" dirty="0"/>
              <a:t> </a:t>
            </a:r>
            <a:r>
              <a:rPr lang="el-GR" b="1" dirty="0" err="1"/>
              <a:t>τῶν</a:t>
            </a:r>
            <a:r>
              <a:rPr lang="el-GR" b="1" dirty="0"/>
              <a:t> </a:t>
            </a:r>
            <a:r>
              <a:rPr lang="el-GR" b="1" dirty="0" err="1"/>
              <a:t>ἑπτὰ</a:t>
            </a:r>
            <a:r>
              <a:rPr lang="el-GR" b="1" dirty="0"/>
              <a:t> </a:t>
            </a:r>
            <a:r>
              <a:rPr lang="el-GR" b="1" dirty="0" err="1"/>
              <a:t>σοφιστῶν</a:t>
            </a:r>
            <a:r>
              <a:rPr lang="el-GR" b="1" dirty="0"/>
              <a:t> </a:t>
            </a:r>
            <a:r>
              <a:rPr lang="el-GR" b="1" dirty="0" err="1"/>
              <a:t>ἐκλήθη</a:t>
            </a:r>
            <a:r>
              <a:rPr lang="el-GR" b="1" dirty="0"/>
              <a:t> </a:t>
            </a:r>
            <a:r>
              <a:rPr lang="el-GR" b="1" dirty="0" err="1"/>
              <a:t>καὶ</a:t>
            </a:r>
            <a:r>
              <a:rPr lang="el-GR" b="1" dirty="0"/>
              <a:t> ταύτην </a:t>
            </a:r>
            <a:r>
              <a:rPr lang="el-GR" b="1" dirty="0" err="1"/>
              <a:t>ἔσχε</a:t>
            </a:r>
            <a:r>
              <a:rPr lang="el-GR" b="1" dirty="0"/>
              <a:t> </a:t>
            </a:r>
            <a:r>
              <a:rPr lang="el-GR" b="1" dirty="0" err="1"/>
              <a:t>τὴν</a:t>
            </a:r>
            <a:r>
              <a:rPr lang="el-GR" b="1" dirty="0"/>
              <a:t> </a:t>
            </a:r>
            <a:r>
              <a:rPr lang="el-GR" b="1" dirty="0" err="1"/>
              <a:t>ἐπωνυμίαν</a:t>
            </a:r>
            <a:r>
              <a:rPr lang="el-GR" b="1" dirty="0"/>
              <a:t>, </a:t>
            </a:r>
            <a:r>
              <a:rPr lang="el-GR" b="1" dirty="0" err="1"/>
              <a:t>τὴν</a:t>
            </a:r>
            <a:r>
              <a:rPr lang="el-GR" b="1" dirty="0"/>
              <a:t> </a:t>
            </a:r>
            <a:r>
              <a:rPr lang="el-GR" b="1" dirty="0" err="1"/>
              <a:t>νῦν</a:t>
            </a:r>
            <a:r>
              <a:rPr lang="el-GR" b="1" dirty="0"/>
              <a:t> </a:t>
            </a:r>
            <a:r>
              <a:rPr lang="el-GR" b="1" dirty="0" err="1"/>
              <a:t>ἀτιμαζομένην</a:t>
            </a:r>
            <a:r>
              <a:rPr lang="el-GR" b="1" dirty="0"/>
              <a:t> </a:t>
            </a:r>
            <a:r>
              <a:rPr lang="el-GR" b="1" dirty="0" err="1"/>
              <a:t>καὶ</a:t>
            </a:r>
            <a:r>
              <a:rPr lang="el-GR" b="1" dirty="0"/>
              <a:t> </a:t>
            </a:r>
            <a:r>
              <a:rPr lang="el-GR" b="1" dirty="0" err="1"/>
              <a:t>κρινομένην</a:t>
            </a:r>
            <a:r>
              <a:rPr lang="el-GR" b="1" dirty="0"/>
              <a:t> </a:t>
            </a:r>
            <a:r>
              <a:rPr lang="el-GR" b="1" dirty="0" err="1"/>
              <a:t>παρ</a:t>
            </a:r>
            <a:r>
              <a:rPr lang="el-GR" b="1" dirty="0"/>
              <a:t>᾽ </a:t>
            </a:r>
            <a:r>
              <a:rPr lang="el-GR" b="1" dirty="0" err="1"/>
              <a:t>ὑμῖν</a:t>
            </a:r>
            <a:r>
              <a:rPr lang="el-GR" dirty="0"/>
              <a:t>, </a:t>
            </a:r>
            <a:r>
              <a:rPr lang="el-GR" dirty="0" err="1"/>
              <a:t>Περικλῆς</a:t>
            </a:r>
            <a:r>
              <a:rPr lang="el-GR" dirty="0"/>
              <a:t> </a:t>
            </a:r>
            <a:r>
              <a:rPr lang="el-GR" dirty="0" err="1"/>
              <a:t>δὲ</a:t>
            </a:r>
            <a:r>
              <a:rPr lang="el-GR" dirty="0"/>
              <a:t> </a:t>
            </a:r>
            <a:r>
              <a:rPr lang="el-GR" dirty="0" err="1"/>
              <a:t>δυοῖν</a:t>
            </a:r>
            <a:r>
              <a:rPr lang="el-GR" dirty="0"/>
              <a:t> </a:t>
            </a:r>
            <a:r>
              <a:rPr lang="el-GR" dirty="0" err="1"/>
              <a:t>ἐγένετο</a:t>
            </a:r>
            <a:r>
              <a:rPr lang="el-GR" dirty="0"/>
              <a:t> μαθητής, </a:t>
            </a:r>
            <a:r>
              <a:rPr lang="el-GR" dirty="0" err="1"/>
              <a:t>Ἀναξαγόρου</a:t>
            </a:r>
            <a:r>
              <a:rPr lang="el-GR" dirty="0"/>
              <a:t> τε </a:t>
            </a:r>
            <a:r>
              <a:rPr lang="el-GR" dirty="0" err="1"/>
              <a:t>τοῦ</a:t>
            </a:r>
            <a:r>
              <a:rPr lang="el-GR" dirty="0"/>
              <a:t> </a:t>
            </a:r>
            <a:r>
              <a:rPr lang="el-GR" dirty="0" err="1"/>
              <a:t>Κλαζομενίου</a:t>
            </a:r>
            <a:r>
              <a:rPr lang="el-GR" dirty="0"/>
              <a:t> </a:t>
            </a:r>
            <a:r>
              <a:rPr lang="el-GR" dirty="0" err="1"/>
              <a:t>καὶ</a:t>
            </a:r>
            <a:r>
              <a:rPr lang="el-GR" dirty="0"/>
              <a:t> Δάμωνος, </a:t>
            </a:r>
            <a:r>
              <a:rPr lang="el-GR" dirty="0" err="1"/>
              <a:t>τοῦ</a:t>
            </a:r>
            <a:r>
              <a:rPr lang="el-GR" dirty="0"/>
              <a:t> </a:t>
            </a:r>
            <a:r>
              <a:rPr lang="el-GR" dirty="0" err="1"/>
              <a:t>κατ</a:t>
            </a:r>
            <a:r>
              <a:rPr lang="el-GR" dirty="0"/>
              <a:t>᾽ </a:t>
            </a:r>
            <a:r>
              <a:rPr lang="el-GR" dirty="0" err="1"/>
              <a:t>ἐκεῖνον</a:t>
            </a:r>
            <a:r>
              <a:rPr lang="el-GR" dirty="0"/>
              <a:t> </a:t>
            </a:r>
            <a:r>
              <a:rPr lang="el-GR" dirty="0" err="1"/>
              <a:t>τὸν</a:t>
            </a:r>
            <a:r>
              <a:rPr lang="el-GR" dirty="0"/>
              <a:t> </a:t>
            </a:r>
            <a:r>
              <a:rPr lang="el-GR" dirty="0" err="1"/>
              <a:t>χρόνον</a:t>
            </a:r>
            <a:r>
              <a:rPr lang="el-GR" dirty="0"/>
              <a:t> </a:t>
            </a:r>
            <a:r>
              <a:rPr lang="el-GR" dirty="0" err="1"/>
              <a:t>φρονιμωτάτου</a:t>
            </a:r>
            <a:r>
              <a:rPr lang="el-GR" dirty="0"/>
              <a:t> </a:t>
            </a:r>
            <a:r>
              <a:rPr lang="el-GR" dirty="0" err="1"/>
              <a:t>δόξαντος</a:t>
            </a:r>
            <a:r>
              <a:rPr lang="el-GR" dirty="0"/>
              <a:t> </a:t>
            </a:r>
            <a:r>
              <a:rPr lang="el-GR" dirty="0" err="1"/>
              <a:t>εἶναι</a:t>
            </a:r>
            <a:r>
              <a:rPr lang="el-GR" dirty="0"/>
              <a:t> </a:t>
            </a:r>
            <a:r>
              <a:rPr lang="el-GR" dirty="0" err="1"/>
              <a:t>τῶν</a:t>
            </a:r>
            <a:r>
              <a:rPr lang="el-GR" dirty="0"/>
              <a:t> </a:t>
            </a:r>
            <a:r>
              <a:rPr lang="el-GR" dirty="0" err="1"/>
              <a:t>πολιτῶν</a:t>
            </a:r>
            <a:r>
              <a:rPr lang="el-GR" dirty="0"/>
              <a:t>.</a:t>
            </a:r>
            <a:endParaRPr lang="en-US" dirty="0"/>
          </a:p>
          <a:p>
            <a:pPr marL="0" indent="0" algn="just">
              <a:buNone/>
            </a:pPr>
            <a:endParaRPr lang="en-US" dirty="0"/>
          </a:p>
          <a:p>
            <a:pPr marL="0" indent="0" algn="just">
              <a:buNone/>
            </a:pPr>
            <a:r>
              <a:rPr lang="el-GR" dirty="0"/>
              <a:t>και από αυτούς τους άνδρες που έφεραν τόσες καινοτομίες κανείς τους δεν περιφρόνησε τον λόγο, αλλά τόσο πολύ είχαν έγνοια γι’ αυτόν σε αντίθεση με τους άλλους, ώστε ο Σόλων κλήθηκε ως ένας εκ των επτά σοφιστών και διατήρησε αυτόν τον τίτλο, ο οποίος τώρα ατιμάζεται και κατακρίνεται από εσάς</a:t>
            </a:r>
            <a:r>
              <a:rPr lang="el-GR" dirty="0">
                <a:latin typeface="Times New Roman" panose="02020603050405020304" pitchFamily="18" charset="0"/>
                <a:cs typeface="Times New Roman" panose="02020603050405020304" pitchFamily="18" charset="0"/>
              </a:rPr>
              <a:t>‧</a:t>
            </a:r>
            <a:r>
              <a:rPr lang="el-GR" dirty="0"/>
              <a:t> και ο Περικλής έγινε μαθητής δύο (σοφιστών), του Αναξαγόρα από τις Κλαζομενές και του Δάμωνος, ο οποίος κατά τα χρόνια εκείνα θεωρείτο από τους πολίτες ότι ήταν ο πλέον συνετός.</a:t>
            </a:r>
          </a:p>
        </p:txBody>
      </p:sp>
    </p:spTree>
    <p:extLst>
      <p:ext uri="{BB962C8B-B14F-4D97-AF65-F5344CB8AC3E}">
        <p14:creationId xmlns:p14="http://schemas.microsoft.com/office/powerpoint/2010/main" xmlns="" val="1240260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86E0A00-9193-4E77-8E95-AAB223AFC722}"/>
              </a:ext>
            </a:extLst>
          </p:cNvPr>
          <p:cNvSpPr>
            <a:spLocks noGrp="1"/>
          </p:cNvSpPr>
          <p:nvPr>
            <p:ph type="title"/>
          </p:nvPr>
        </p:nvSpPr>
        <p:spPr/>
        <p:txBody>
          <a:bodyPr/>
          <a:lstStyle/>
          <a:p>
            <a:r>
              <a:rPr lang="el-GR" dirty="0"/>
              <a:t>Ο όρος «</a:t>
            </a:r>
            <a:r>
              <a:rPr lang="el-GR" dirty="0" err="1"/>
              <a:t>δεινότης</a:t>
            </a:r>
            <a:r>
              <a:rPr lang="el-GR" dirty="0"/>
              <a:t>»</a:t>
            </a:r>
          </a:p>
        </p:txBody>
      </p:sp>
      <p:sp>
        <p:nvSpPr>
          <p:cNvPr id="3" name="Θέση περιεχομένου 2">
            <a:extLst>
              <a:ext uri="{FF2B5EF4-FFF2-40B4-BE49-F238E27FC236}">
                <a16:creationId xmlns:a16="http://schemas.microsoft.com/office/drawing/2014/main" xmlns="" id="{F58DF391-B4FF-4E46-9569-2080D92ED385}"/>
              </a:ext>
            </a:extLst>
          </p:cNvPr>
          <p:cNvSpPr>
            <a:spLocks noGrp="1"/>
          </p:cNvSpPr>
          <p:nvPr>
            <p:ph idx="1"/>
          </p:nvPr>
        </p:nvSpPr>
        <p:spPr/>
        <p:txBody>
          <a:bodyPr/>
          <a:lstStyle/>
          <a:p>
            <a:pPr marL="0" indent="0">
              <a:buNone/>
            </a:pPr>
            <a:r>
              <a:rPr lang="el-GR" dirty="0"/>
              <a:t>Η </a:t>
            </a:r>
            <a:r>
              <a:rPr lang="el-GR" dirty="0" err="1"/>
              <a:t>δεινότης</a:t>
            </a:r>
            <a:r>
              <a:rPr lang="el-GR" dirty="0"/>
              <a:t> αρχικά υποδηλώνει τον φόβο και χρησιμοποιείτο για οτιδήποτε το φοβερό (π.χ. στον Όμηρο χρησιμοποιείται για τα όπλα ή για το άγριο βλέμμα του </a:t>
            </a:r>
            <a:r>
              <a:rPr lang="el-GR" dirty="0" err="1"/>
              <a:t>εχρθρού</a:t>
            </a:r>
            <a:r>
              <a:rPr lang="el-GR" dirty="0"/>
              <a:t>.</a:t>
            </a:r>
          </a:p>
          <a:p>
            <a:pPr marL="0" indent="0">
              <a:buNone/>
            </a:pPr>
            <a:endParaRPr lang="el-GR" dirty="0"/>
          </a:p>
          <a:p>
            <a:pPr marL="0" indent="0">
              <a:buNone/>
            </a:pPr>
            <a:r>
              <a:rPr lang="el-GR" dirty="0"/>
              <a:t>Στη συνέχεια φτάνει να σημαίνει, μαζί με τη λέξη «σοφός», τον έξυπνο, τον «επιδέξιο» (</a:t>
            </a:r>
            <a:r>
              <a:rPr lang="el-GR" dirty="0" err="1"/>
              <a:t>Αισχ</a:t>
            </a:r>
            <a:r>
              <a:rPr lang="el-GR" dirty="0"/>
              <a:t>., </a:t>
            </a:r>
            <a:r>
              <a:rPr lang="el-GR" i="1" dirty="0" err="1"/>
              <a:t>Προμ</a:t>
            </a:r>
            <a:r>
              <a:rPr lang="el-GR" i="1" dirty="0"/>
              <a:t>.</a:t>
            </a:r>
            <a:r>
              <a:rPr lang="el-GR" dirty="0"/>
              <a:t>, 39: ΗΦ. </a:t>
            </a:r>
            <a:r>
              <a:rPr lang="el-GR" dirty="0" err="1"/>
              <a:t>τὸ</a:t>
            </a:r>
            <a:r>
              <a:rPr lang="el-GR" dirty="0"/>
              <a:t> συγγενές τοι </a:t>
            </a:r>
            <a:r>
              <a:rPr lang="el-GR" b="1" dirty="0" err="1"/>
              <a:t>δεινὸν</a:t>
            </a:r>
            <a:r>
              <a:rPr lang="el-GR" dirty="0"/>
              <a:t> ἥ θ᾽ </a:t>
            </a:r>
            <a:r>
              <a:rPr lang="el-GR" dirty="0" err="1"/>
              <a:t>ὁμιλία</a:t>
            </a:r>
            <a:r>
              <a:rPr lang="el-GR" dirty="0"/>
              <a:t>.).</a:t>
            </a:r>
          </a:p>
          <a:p>
            <a:pPr marL="0" indent="0">
              <a:buNone/>
            </a:pPr>
            <a:endParaRPr lang="el-GR" dirty="0"/>
          </a:p>
          <a:p>
            <a:pPr marL="0" indent="0">
              <a:buNone/>
            </a:pPr>
            <a:r>
              <a:rPr lang="el-GR" dirty="0"/>
              <a:t>Έπειτα έφτασε να σημαίνει τον ικανό στον λόγο ή στη συζήτηση.</a:t>
            </a:r>
          </a:p>
        </p:txBody>
      </p:sp>
      <p:sp>
        <p:nvSpPr>
          <p:cNvPr id="4" name="Βέλος: Κάτω 3">
            <a:extLst>
              <a:ext uri="{FF2B5EF4-FFF2-40B4-BE49-F238E27FC236}">
                <a16:creationId xmlns:a16="http://schemas.microsoft.com/office/drawing/2014/main" xmlns="" id="{2C2A619C-E1B3-49CE-A1AF-8687945E0994}"/>
              </a:ext>
            </a:extLst>
          </p:cNvPr>
          <p:cNvSpPr/>
          <p:nvPr/>
        </p:nvSpPr>
        <p:spPr>
          <a:xfrm>
            <a:off x="3291842" y="3163579"/>
            <a:ext cx="154744" cy="2654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5" name="Εικόνα 4">
            <a:extLst>
              <a:ext uri="{FF2B5EF4-FFF2-40B4-BE49-F238E27FC236}">
                <a16:creationId xmlns:a16="http://schemas.microsoft.com/office/drawing/2014/main" xmlns="" id="{73321DA2-91E7-40B0-AA33-B077F09C8B73}"/>
              </a:ext>
            </a:extLst>
          </p:cNvPr>
          <p:cNvPicPr>
            <a:picLocks noChangeAspect="1"/>
          </p:cNvPicPr>
          <p:nvPr/>
        </p:nvPicPr>
        <p:blipFill>
          <a:blip r:embed="rId2"/>
          <a:stretch>
            <a:fillRect/>
          </a:stretch>
        </p:blipFill>
        <p:spPr>
          <a:xfrm>
            <a:off x="3268396" y="4227644"/>
            <a:ext cx="207282" cy="292633"/>
          </a:xfrm>
          <a:prstGeom prst="rect">
            <a:avLst/>
          </a:prstGeom>
        </p:spPr>
      </p:pic>
    </p:spTree>
    <p:extLst>
      <p:ext uri="{BB962C8B-B14F-4D97-AF65-F5344CB8AC3E}">
        <p14:creationId xmlns:p14="http://schemas.microsoft.com/office/powerpoint/2010/main" xmlns="" val="1273428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3F3CEA9-1AD5-4DE0-B93C-E51994FBA878}"/>
              </a:ext>
            </a:extLst>
          </p:cNvPr>
          <p:cNvSpPr>
            <a:spLocks noGrp="1"/>
          </p:cNvSpPr>
          <p:nvPr>
            <p:ph type="title"/>
          </p:nvPr>
        </p:nvSpPr>
        <p:spPr/>
        <p:txBody>
          <a:bodyPr/>
          <a:lstStyle/>
          <a:p>
            <a:r>
              <a:rPr lang="el-GR" dirty="0"/>
              <a:t>Θουκυδίδης 8.68.1</a:t>
            </a:r>
          </a:p>
        </p:txBody>
      </p:sp>
      <p:sp>
        <p:nvSpPr>
          <p:cNvPr id="3" name="Θέση περιεχομένου 2">
            <a:extLst>
              <a:ext uri="{FF2B5EF4-FFF2-40B4-BE49-F238E27FC236}">
                <a16:creationId xmlns:a16="http://schemas.microsoft.com/office/drawing/2014/main" xmlns="" id="{45852B46-75A1-4AF4-9602-6E7FFA890F67}"/>
              </a:ext>
            </a:extLst>
          </p:cNvPr>
          <p:cNvSpPr>
            <a:spLocks noGrp="1"/>
          </p:cNvSpPr>
          <p:nvPr>
            <p:ph idx="1"/>
          </p:nvPr>
        </p:nvSpPr>
        <p:spPr>
          <a:xfrm>
            <a:off x="2236763" y="1406769"/>
            <a:ext cx="9267849" cy="5092505"/>
          </a:xfrm>
        </p:spPr>
        <p:txBody>
          <a:bodyPr>
            <a:normAutofit/>
          </a:bodyPr>
          <a:lstStyle/>
          <a:p>
            <a:pPr marL="0" indent="0" algn="just">
              <a:buNone/>
            </a:pPr>
            <a:r>
              <a:rPr lang="el-GR" dirty="0"/>
              <a:t>…ὁ </a:t>
            </a:r>
            <a:r>
              <a:rPr lang="el-GR" dirty="0" err="1"/>
              <a:t>μέντοι</a:t>
            </a:r>
            <a:r>
              <a:rPr lang="el-GR" dirty="0"/>
              <a:t> </a:t>
            </a:r>
            <a:r>
              <a:rPr lang="el-GR" dirty="0" err="1"/>
              <a:t>ἅπαν</a:t>
            </a:r>
            <a:r>
              <a:rPr lang="el-GR" dirty="0"/>
              <a:t> </a:t>
            </a:r>
            <a:r>
              <a:rPr lang="el-GR" dirty="0" err="1"/>
              <a:t>τὸ</a:t>
            </a:r>
            <a:r>
              <a:rPr lang="el-GR" dirty="0"/>
              <a:t> </a:t>
            </a:r>
            <a:r>
              <a:rPr lang="el-GR" dirty="0" err="1"/>
              <a:t>πρᾶγμα</a:t>
            </a:r>
            <a:r>
              <a:rPr lang="el-GR" dirty="0"/>
              <a:t> </a:t>
            </a:r>
            <a:r>
              <a:rPr lang="el-GR" dirty="0" err="1"/>
              <a:t>ξυνθεὶς</a:t>
            </a:r>
            <a:r>
              <a:rPr lang="el-GR" dirty="0"/>
              <a:t> </a:t>
            </a:r>
            <a:r>
              <a:rPr lang="el-GR" dirty="0" err="1"/>
              <a:t>ὅτῳ</a:t>
            </a:r>
            <a:r>
              <a:rPr lang="el-GR" dirty="0"/>
              <a:t> </a:t>
            </a:r>
            <a:r>
              <a:rPr lang="el-GR" dirty="0" err="1"/>
              <a:t>τρόπῳ</a:t>
            </a:r>
            <a:r>
              <a:rPr lang="el-GR" dirty="0"/>
              <a:t> κατέστη </a:t>
            </a:r>
            <a:r>
              <a:rPr lang="el-GR" dirty="0" err="1"/>
              <a:t>ἐς</a:t>
            </a:r>
            <a:r>
              <a:rPr lang="el-GR" dirty="0"/>
              <a:t> </a:t>
            </a:r>
            <a:r>
              <a:rPr lang="el-GR" dirty="0" err="1"/>
              <a:t>τοῦτο</a:t>
            </a:r>
            <a:r>
              <a:rPr lang="el-GR" dirty="0"/>
              <a:t> </a:t>
            </a:r>
            <a:r>
              <a:rPr lang="el-GR" dirty="0" err="1"/>
              <a:t>καὶ</a:t>
            </a:r>
            <a:r>
              <a:rPr lang="el-GR" dirty="0"/>
              <a:t> </a:t>
            </a:r>
            <a:r>
              <a:rPr lang="el-GR" dirty="0" err="1"/>
              <a:t>ἐκ</a:t>
            </a:r>
            <a:r>
              <a:rPr lang="el-GR" dirty="0"/>
              <a:t> πλείστου </a:t>
            </a:r>
            <a:r>
              <a:rPr lang="el-GR" dirty="0" err="1"/>
              <a:t>ἐπιμεληθεὶς</a:t>
            </a:r>
            <a:r>
              <a:rPr lang="el-GR" dirty="0"/>
              <a:t> </a:t>
            </a:r>
            <a:r>
              <a:rPr lang="el-GR" b="1" dirty="0" err="1"/>
              <a:t>Ἀντιφῶν</a:t>
            </a:r>
            <a:r>
              <a:rPr lang="el-GR" dirty="0"/>
              <a:t> </a:t>
            </a:r>
            <a:r>
              <a:rPr lang="el-GR" dirty="0" err="1"/>
              <a:t>ἦν</a:t>
            </a:r>
            <a:r>
              <a:rPr lang="el-GR" dirty="0"/>
              <a:t> </a:t>
            </a:r>
            <a:r>
              <a:rPr lang="el-GR" dirty="0" err="1"/>
              <a:t>ἀνὴρ</a:t>
            </a:r>
            <a:r>
              <a:rPr lang="el-GR" dirty="0"/>
              <a:t> </a:t>
            </a:r>
            <a:r>
              <a:rPr lang="el-GR" dirty="0" err="1"/>
              <a:t>Ἀθηναίων</a:t>
            </a:r>
            <a:r>
              <a:rPr lang="el-GR" dirty="0"/>
              <a:t> </a:t>
            </a:r>
            <a:r>
              <a:rPr lang="el-GR" dirty="0" err="1"/>
              <a:t>τῶν</a:t>
            </a:r>
            <a:r>
              <a:rPr lang="el-GR" dirty="0"/>
              <a:t> </a:t>
            </a:r>
            <a:r>
              <a:rPr lang="el-GR" dirty="0" err="1"/>
              <a:t>καθ</a:t>
            </a:r>
            <a:r>
              <a:rPr lang="el-GR" dirty="0"/>
              <a:t>᾽ </a:t>
            </a:r>
            <a:r>
              <a:rPr lang="el-GR" dirty="0" err="1"/>
              <a:t>ἑαυτὸν</a:t>
            </a:r>
            <a:r>
              <a:rPr lang="el-GR" dirty="0"/>
              <a:t> </a:t>
            </a:r>
            <a:r>
              <a:rPr lang="el-GR" dirty="0" err="1"/>
              <a:t>ἀρετῇ</a:t>
            </a:r>
            <a:r>
              <a:rPr lang="el-GR" dirty="0"/>
              <a:t> τε </a:t>
            </a:r>
            <a:r>
              <a:rPr lang="el-GR" dirty="0" err="1"/>
              <a:t>οὐδενὸς</a:t>
            </a:r>
            <a:r>
              <a:rPr lang="el-GR" dirty="0"/>
              <a:t> </a:t>
            </a:r>
            <a:r>
              <a:rPr lang="el-GR" dirty="0" err="1"/>
              <a:t>ὕστερος</a:t>
            </a:r>
            <a:r>
              <a:rPr lang="el-GR" dirty="0"/>
              <a:t> </a:t>
            </a:r>
            <a:r>
              <a:rPr lang="el-GR" dirty="0" err="1"/>
              <a:t>καὶ</a:t>
            </a:r>
            <a:r>
              <a:rPr lang="el-GR" dirty="0"/>
              <a:t> κράτιστος </a:t>
            </a:r>
            <a:r>
              <a:rPr lang="el-GR" dirty="0" err="1"/>
              <a:t>ἐνθυμηθῆναι</a:t>
            </a:r>
            <a:r>
              <a:rPr lang="el-GR" dirty="0"/>
              <a:t> γενόμενος </a:t>
            </a:r>
            <a:r>
              <a:rPr lang="el-GR" dirty="0" err="1"/>
              <a:t>καὶ</a:t>
            </a:r>
            <a:r>
              <a:rPr lang="el-GR" dirty="0"/>
              <a:t> ἃ </a:t>
            </a:r>
            <a:r>
              <a:rPr lang="el-GR" dirty="0" err="1"/>
              <a:t>γνοίη</a:t>
            </a:r>
            <a:r>
              <a:rPr lang="el-GR" dirty="0"/>
              <a:t> </a:t>
            </a:r>
            <a:r>
              <a:rPr lang="el-GR" dirty="0" err="1"/>
              <a:t>εἰπεῖν</a:t>
            </a:r>
            <a:r>
              <a:rPr lang="el-GR" dirty="0"/>
              <a:t>, </a:t>
            </a:r>
            <a:r>
              <a:rPr lang="el-GR" dirty="0" err="1"/>
              <a:t>καὶ</a:t>
            </a:r>
            <a:r>
              <a:rPr lang="el-GR" dirty="0"/>
              <a:t> </a:t>
            </a:r>
            <a:r>
              <a:rPr lang="el-GR" dirty="0" err="1"/>
              <a:t>ἐς</a:t>
            </a:r>
            <a:r>
              <a:rPr lang="el-GR" dirty="0"/>
              <a:t> </a:t>
            </a:r>
            <a:r>
              <a:rPr lang="el-GR" dirty="0" err="1"/>
              <a:t>μὲν</a:t>
            </a:r>
            <a:r>
              <a:rPr lang="el-GR" dirty="0"/>
              <a:t> </a:t>
            </a:r>
            <a:r>
              <a:rPr lang="el-GR" dirty="0" err="1"/>
              <a:t>δῆμον</a:t>
            </a:r>
            <a:r>
              <a:rPr lang="el-GR" dirty="0"/>
              <a:t> </a:t>
            </a:r>
            <a:r>
              <a:rPr lang="el-GR" dirty="0" err="1"/>
              <a:t>οὐ</a:t>
            </a:r>
            <a:r>
              <a:rPr lang="el-GR" dirty="0"/>
              <a:t> </a:t>
            </a:r>
            <a:r>
              <a:rPr lang="el-GR" dirty="0" err="1"/>
              <a:t>παριὼν</a:t>
            </a:r>
            <a:r>
              <a:rPr lang="el-GR" dirty="0"/>
              <a:t> </a:t>
            </a:r>
            <a:r>
              <a:rPr lang="el-GR" dirty="0" err="1"/>
              <a:t>οὐδ</a:t>
            </a:r>
            <a:r>
              <a:rPr lang="el-GR" dirty="0"/>
              <a:t>᾽ </a:t>
            </a:r>
            <a:r>
              <a:rPr lang="el-GR" dirty="0" err="1"/>
              <a:t>ἐς</a:t>
            </a:r>
            <a:r>
              <a:rPr lang="el-GR" dirty="0"/>
              <a:t> </a:t>
            </a:r>
            <a:r>
              <a:rPr lang="el-GR" dirty="0" err="1"/>
              <a:t>ἄλλον</a:t>
            </a:r>
            <a:r>
              <a:rPr lang="el-GR" dirty="0"/>
              <a:t> </a:t>
            </a:r>
            <a:r>
              <a:rPr lang="el-GR" dirty="0" err="1"/>
              <a:t>ἀγῶνα</a:t>
            </a:r>
            <a:r>
              <a:rPr lang="el-GR" dirty="0"/>
              <a:t> </a:t>
            </a:r>
            <a:r>
              <a:rPr lang="el-GR" dirty="0" err="1"/>
              <a:t>ἑκούσιος</a:t>
            </a:r>
            <a:r>
              <a:rPr lang="el-GR" dirty="0"/>
              <a:t> </a:t>
            </a:r>
            <a:r>
              <a:rPr lang="el-GR" dirty="0" err="1"/>
              <a:t>οὐδένα</a:t>
            </a:r>
            <a:r>
              <a:rPr lang="el-GR" dirty="0"/>
              <a:t>, </a:t>
            </a:r>
            <a:r>
              <a:rPr lang="el-GR" dirty="0" err="1"/>
              <a:t>ἀλλ</a:t>
            </a:r>
            <a:r>
              <a:rPr lang="el-GR" dirty="0"/>
              <a:t>᾽ </a:t>
            </a:r>
            <a:r>
              <a:rPr lang="el-GR" dirty="0" err="1"/>
              <a:t>ὑπόπτως</a:t>
            </a:r>
            <a:r>
              <a:rPr lang="el-GR" dirty="0"/>
              <a:t> </a:t>
            </a:r>
            <a:r>
              <a:rPr lang="el-GR" dirty="0" err="1"/>
              <a:t>τῷ</a:t>
            </a:r>
            <a:r>
              <a:rPr lang="el-GR" dirty="0"/>
              <a:t> </a:t>
            </a:r>
            <a:r>
              <a:rPr lang="el-GR" dirty="0" err="1"/>
              <a:t>πλήθει</a:t>
            </a:r>
            <a:r>
              <a:rPr lang="el-GR" dirty="0"/>
              <a:t> </a:t>
            </a:r>
            <a:r>
              <a:rPr lang="el-GR" b="1" dirty="0" err="1"/>
              <a:t>διὰ</a:t>
            </a:r>
            <a:r>
              <a:rPr lang="el-GR" b="1" dirty="0"/>
              <a:t> </a:t>
            </a:r>
            <a:r>
              <a:rPr lang="el-GR" b="1" dirty="0" err="1"/>
              <a:t>δόξαν</a:t>
            </a:r>
            <a:r>
              <a:rPr lang="el-GR" b="1" dirty="0"/>
              <a:t> </a:t>
            </a:r>
            <a:r>
              <a:rPr lang="el-GR" b="1" dirty="0" err="1"/>
              <a:t>δεινότητος</a:t>
            </a:r>
            <a:r>
              <a:rPr lang="el-GR" b="1" dirty="0"/>
              <a:t> διακείμενος</a:t>
            </a:r>
            <a:r>
              <a:rPr lang="el-GR" dirty="0"/>
              <a:t>, </a:t>
            </a:r>
            <a:r>
              <a:rPr lang="el-GR" dirty="0" err="1"/>
              <a:t>τοὺς</a:t>
            </a:r>
            <a:r>
              <a:rPr lang="el-GR" dirty="0"/>
              <a:t> </a:t>
            </a:r>
            <a:r>
              <a:rPr lang="el-GR" dirty="0" err="1"/>
              <a:t>μέντοι</a:t>
            </a:r>
            <a:r>
              <a:rPr lang="el-GR" dirty="0"/>
              <a:t> </a:t>
            </a:r>
            <a:r>
              <a:rPr lang="el-GR" dirty="0" err="1"/>
              <a:t>ἀγωνιζομένους</a:t>
            </a:r>
            <a:r>
              <a:rPr lang="el-GR" dirty="0"/>
              <a:t> </a:t>
            </a:r>
            <a:r>
              <a:rPr lang="el-GR" dirty="0" err="1"/>
              <a:t>καὶ</a:t>
            </a:r>
            <a:r>
              <a:rPr lang="el-GR" dirty="0"/>
              <a:t> </a:t>
            </a:r>
            <a:r>
              <a:rPr lang="el-GR" dirty="0" err="1"/>
              <a:t>ἐν</a:t>
            </a:r>
            <a:r>
              <a:rPr lang="el-GR" dirty="0"/>
              <a:t> </a:t>
            </a:r>
            <a:r>
              <a:rPr lang="el-GR" dirty="0" err="1"/>
              <a:t>δικαστηρίῳ</a:t>
            </a:r>
            <a:r>
              <a:rPr lang="el-GR" dirty="0"/>
              <a:t> </a:t>
            </a:r>
            <a:r>
              <a:rPr lang="el-GR" dirty="0" err="1"/>
              <a:t>καὶ</a:t>
            </a:r>
            <a:r>
              <a:rPr lang="el-GR" dirty="0"/>
              <a:t> </a:t>
            </a:r>
            <a:r>
              <a:rPr lang="el-GR" dirty="0" err="1"/>
              <a:t>ἐν</a:t>
            </a:r>
            <a:r>
              <a:rPr lang="el-GR" dirty="0"/>
              <a:t> </a:t>
            </a:r>
            <a:r>
              <a:rPr lang="el-GR" dirty="0" err="1"/>
              <a:t>δήμῳ</a:t>
            </a:r>
            <a:r>
              <a:rPr lang="el-GR" dirty="0"/>
              <a:t> </a:t>
            </a:r>
            <a:r>
              <a:rPr lang="el-GR" dirty="0" err="1"/>
              <a:t>πλεῖστα</a:t>
            </a:r>
            <a:r>
              <a:rPr lang="el-GR" dirty="0"/>
              <a:t> </a:t>
            </a:r>
            <a:r>
              <a:rPr lang="el-GR" dirty="0" err="1"/>
              <a:t>εἷς</a:t>
            </a:r>
            <a:r>
              <a:rPr lang="el-GR" dirty="0"/>
              <a:t> </a:t>
            </a:r>
            <a:r>
              <a:rPr lang="el-GR" dirty="0" err="1"/>
              <a:t>ἀνήρ</a:t>
            </a:r>
            <a:r>
              <a:rPr lang="el-GR" dirty="0"/>
              <a:t>, </a:t>
            </a:r>
            <a:r>
              <a:rPr lang="el-GR" dirty="0" err="1"/>
              <a:t>ὅστις</a:t>
            </a:r>
            <a:r>
              <a:rPr lang="el-GR" dirty="0"/>
              <a:t> </a:t>
            </a:r>
            <a:r>
              <a:rPr lang="el-GR" dirty="0" err="1"/>
              <a:t>ξυμβουλεύσαιτό</a:t>
            </a:r>
            <a:r>
              <a:rPr lang="el-GR" dirty="0"/>
              <a:t> τι, δυνάμενος </a:t>
            </a:r>
            <a:r>
              <a:rPr lang="el-GR" dirty="0" err="1"/>
              <a:t>ὠφελεῖν</a:t>
            </a:r>
            <a:r>
              <a:rPr lang="el-GR" dirty="0"/>
              <a:t>.</a:t>
            </a:r>
          </a:p>
          <a:p>
            <a:pPr marL="0" indent="0" algn="just">
              <a:buNone/>
            </a:pPr>
            <a:endParaRPr lang="el-GR" dirty="0"/>
          </a:p>
          <a:p>
            <a:pPr marL="0" indent="0" algn="just">
              <a:buNone/>
            </a:pPr>
            <a:r>
              <a:rPr lang="el-GR" dirty="0"/>
              <a:t>…και αυτός που διατύπωσε την καλύτερη σκέψη αναφορικά με όλο αυτό ήταν ο Αντιφών, ένας από τους πιο ενάρετους ανθρώπους στην Αθήνα της εποχής του, ο οποίος αφού σχεδίασε μέτρα και έχοντας την κατάλληλη γλώσσα για να τα προτείνει, δεν ήταν πρόθυμος να ανέβει στο βήμα ενώπιον κοινού, καθώς το πλήθος ήταν καχύποπτο απέναντί του εξαιτίας της φήμης του ως δεινού ομιλητή</a:t>
            </a:r>
            <a:r>
              <a:rPr lang="el-GR" dirty="0">
                <a:latin typeface="Times New Roman" panose="02020603050405020304" pitchFamily="18" charset="0"/>
                <a:cs typeface="Times New Roman" panose="02020603050405020304" pitchFamily="18" charset="0"/>
              </a:rPr>
              <a:t>‧</a:t>
            </a:r>
            <a:r>
              <a:rPr lang="el-GR" dirty="0"/>
              <a:t> και ήταν ακόμα κατάλληλος να προσφέρει βοήθεια στα δικαστήρια, ή ενώπιον της συνέλευσης του δήμου, σε όποιον ζητούσε τη συμβουλή του.</a:t>
            </a:r>
          </a:p>
        </p:txBody>
      </p:sp>
    </p:spTree>
    <p:extLst>
      <p:ext uri="{BB962C8B-B14F-4D97-AF65-F5344CB8AC3E}">
        <p14:creationId xmlns:p14="http://schemas.microsoft.com/office/powerpoint/2010/main" xmlns="" val="3984187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188038A-3D4F-4185-8FDF-43603E45E748}"/>
              </a:ext>
            </a:extLst>
          </p:cNvPr>
          <p:cNvSpPr>
            <a:spLocks noGrp="1"/>
          </p:cNvSpPr>
          <p:nvPr>
            <p:ph type="title"/>
          </p:nvPr>
        </p:nvSpPr>
        <p:spPr/>
        <p:txBody>
          <a:bodyPr/>
          <a:lstStyle/>
          <a:p>
            <a:r>
              <a:rPr lang="el-GR" dirty="0"/>
              <a:t>Όταν ο όρος «δεινός» συνοδεύει τον όρο «σοφιστής»</a:t>
            </a:r>
          </a:p>
        </p:txBody>
      </p:sp>
      <p:sp>
        <p:nvSpPr>
          <p:cNvPr id="3" name="Θέση περιεχομένου 2">
            <a:extLst>
              <a:ext uri="{FF2B5EF4-FFF2-40B4-BE49-F238E27FC236}">
                <a16:creationId xmlns:a16="http://schemas.microsoft.com/office/drawing/2014/main" xmlns="" id="{AC6EFCE0-B559-499A-96C2-B8CD8E66BC29}"/>
              </a:ext>
            </a:extLst>
          </p:cNvPr>
          <p:cNvSpPr>
            <a:spLocks noGrp="1"/>
          </p:cNvSpPr>
          <p:nvPr>
            <p:ph idx="1"/>
          </p:nvPr>
        </p:nvSpPr>
        <p:spPr/>
        <p:txBody>
          <a:bodyPr/>
          <a:lstStyle/>
          <a:p>
            <a:pPr marL="0" indent="0">
              <a:buNone/>
            </a:pPr>
            <a:r>
              <a:rPr lang="el-GR" dirty="0"/>
              <a:t>Δηλώνει μία προσβολή που γεννά την πικρία.</a:t>
            </a:r>
          </a:p>
          <a:p>
            <a:pPr marL="0" indent="0">
              <a:buNone/>
            </a:pPr>
            <a:endParaRPr lang="el-GR" dirty="0"/>
          </a:p>
          <a:p>
            <a:pPr marL="0" indent="0">
              <a:buNone/>
            </a:pPr>
            <a:r>
              <a:rPr lang="el-GR" dirty="0"/>
              <a:t>Η σημασία του σοφιστή ως ανθρώπου που χαρακτηρίζεται ότι κατέχει ανώτερη γνώση απαντά ήδη στον Αισχύλο (</a:t>
            </a:r>
            <a:r>
              <a:rPr lang="el-GR" i="1" dirty="0" err="1"/>
              <a:t>Προμ</a:t>
            </a:r>
            <a:r>
              <a:rPr lang="el-GR" i="1" dirty="0"/>
              <a:t>.</a:t>
            </a:r>
            <a:r>
              <a:rPr lang="el-GR" dirty="0"/>
              <a:t> 61-2: ΚΡ. </a:t>
            </a:r>
            <a:r>
              <a:rPr lang="el-GR" dirty="0" err="1"/>
              <a:t>καὶ</a:t>
            </a:r>
            <a:r>
              <a:rPr lang="el-GR" dirty="0"/>
              <a:t> </a:t>
            </a:r>
            <a:r>
              <a:rPr lang="el-GR" dirty="0" err="1"/>
              <a:t>τήνδε</a:t>
            </a:r>
            <a:r>
              <a:rPr lang="el-GR" dirty="0"/>
              <a:t> </a:t>
            </a:r>
            <a:r>
              <a:rPr lang="el-GR" dirty="0" err="1"/>
              <a:t>νῦν</a:t>
            </a:r>
            <a:r>
              <a:rPr lang="el-GR" dirty="0"/>
              <a:t> </a:t>
            </a:r>
            <a:r>
              <a:rPr lang="el-GR" dirty="0" err="1"/>
              <a:t>πόρπασον</a:t>
            </a:r>
            <a:r>
              <a:rPr lang="el-GR" dirty="0"/>
              <a:t> </a:t>
            </a:r>
            <a:r>
              <a:rPr lang="el-GR" dirty="0" err="1"/>
              <a:t>ἀσφαλῶς</a:t>
            </a:r>
            <a:r>
              <a:rPr lang="el-GR" dirty="0"/>
              <a:t>, </a:t>
            </a:r>
            <a:r>
              <a:rPr lang="el-GR" dirty="0" err="1"/>
              <a:t>ἵνα</a:t>
            </a:r>
            <a:r>
              <a:rPr lang="el-GR" dirty="0"/>
              <a:t>/ </a:t>
            </a:r>
            <a:r>
              <a:rPr lang="el-GR" dirty="0" err="1"/>
              <a:t>μάθῃ</a:t>
            </a:r>
            <a:r>
              <a:rPr lang="el-GR" dirty="0"/>
              <a:t> </a:t>
            </a:r>
            <a:r>
              <a:rPr lang="el-GR" b="1" dirty="0" err="1"/>
              <a:t>σοφιστὴς</a:t>
            </a:r>
            <a:r>
              <a:rPr lang="el-GR" dirty="0"/>
              <a:t> </a:t>
            </a:r>
            <a:r>
              <a:rPr lang="el-GR" dirty="0" err="1"/>
              <a:t>ὢν</a:t>
            </a:r>
            <a:r>
              <a:rPr lang="el-GR" dirty="0"/>
              <a:t> </a:t>
            </a:r>
            <a:r>
              <a:rPr lang="el-GR" dirty="0" err="1"/>
              <a:t>Διὸς</a:t>
            </a:r>
            <a:r>
              <a:rPr lang="el-GR" dirty="0"/>
              <a:t> </a:t>
            </a:r>
            <a:r>
              <a:rPr lang="el-GR" dirty="0" err="1"/>
              <a:t>νωθέστερος</a:t>
            </a:r>
            <a:r>
              <a:rPr lang="el-GR" dirty="0"/>
              <a:t>.)</a:t>
            </a:r>
          </a:p>
          <a:p>
            <a:pPr marL="0" indent="0">
              <a:buNone/>
            </a:pPr>
            <a:endParaRPr lang="el-GR" dirty="0"/>
          </a:p>
          <a:p>
            <a:pPr marL="0" indent="0">
              <a:buNone/>
            </a:pPr>
            <a:r>
              <a:rPr lang="el-GR" dirty="0"/>
              <a:t>Σοφοκλής, </a:t>
            </a:r>
            <a:r>
              <a:rPr lang="el-GR" dirty="0" err="1"/>
              <a:t>απόσπ</a:t>
            </a:r>
            <a:r>
              <a:rPr lang="el-GR" dirty="0"/>
              <a:t>. 97 </a:t>
            </a:r>
            <a:r>
              <a:rPr lang="en-US" dirty="0" err="1"/>
              <a:t>Nauck</a:t>
            </a:r>
            <a:endParaRPr lang="en-US" dirty="0"/>
          </a:p>
          <a:p>
            <a:pPr marL="0" indent="0">
              <a:buNone/>
            </a:pPr>
            <a:r>
              <a:rPr lang="el-GR" dirty="0"/>
              <a:t>«Ένα καλοπροαίρετο μυαλό, με σκέψεις προς το δίκαιο, είναι ο καλύτερος εφευρέτης από οποιονδήποτε σοφιστή».</a:t>
            </a:r>
          </a:p>
        </p:txBody>
      </p:sp>
    </p:spTree>
    <p:extLst>
      <p:ext uri="{BB962C8B-B14F-4D97-AF65-F5344CB8AC3E}">
        <p14:creationId xmlns:p14="http://schemas.microsoft.com/office/powerpoint/2010/main" xmlns="" val="9645671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C005F47-C994-49DC-A739-5D121593CEA7}"/>
              </a:ext>
            </a:extLst>
          </p:cNvPr>
          <p:cNvSpPr>
            <a:spLocks noGrp="1"/>
          </p:cNvSpPr>
          <p:nvPr>
            <p:ph type="title"/>
          </p:nvPr>
        </p:nvSpPr>
        <p:spPr/>
        <p:txBody>
          <a:bodyPr/>
          <a:lstStyle/>
          <a:p>
            <a:r>
              <a:rPr lang="el-GR" dirty="0"/>
              <a:t>Ο Σωκράτης σοφιστής;</a:t>
            </a:r>
          </a:p>
        </p:txBody>
      </p:sp>
      <p:graphicFrame>
        <p:nvGraphicFramePr>
          <p:cNvPr id="4" name="Πίνακας 4">
            <a:extLst>
              <a:ext uri="{FF2B5EF4-FFF2-40B4-BE49-F238E27FC236}">
                <a16:creationId xmlns:a16="http://schemas.microsoft.com/office/drawing/2014/main" xmlns="" id="{CA2D378B-EEA2-470C-A2C4-40D6EDC0ED95}"/>
              </a:ext>
            </a:extLst>
          </p:cNvPr>
          <p:cNvGraphicFramePr>
            <a:graphicFrameLocks noGrp="1"/>
          </p:cNvGraphicFramePr>
          <p:nvPr>
            <p:ph idx="1"/>
            <p:extLst>
              <p:ext uri="{D42A27DB-BD31-4B8C-83A1-F6EECF244321}">
                <p14:modId xmlns:p14="http://schemas.microsoft.com/office/powerpoint/2010/main" xmlns="" val="3193820626"/>
              </p:ext>
            </p:extLst>
          </p:nvPr>
        </p:nvGraphicFramePr>
        <p:xfrm>
          <a:off x="1505243" y="1470074"/>
          <a:ext cx="10686757" cy="4502370"/>
        </p:xfrm>
        <a:graphic>
          <a:graphicData uri="http://schemas.openxmlformats.org/drawingml/2006/table">
            <a:tbl>
              <a:tblPr firstRow="1" bandRow="1">
                <a:tableStyleId>{2D5ABB26-0587-4C30-8999-92F81FD0307C}</a:tableStyleId>
              </a:tblPr>
              <a:tblGrid>
                <a:gridCol w="5894363">
                  <a:extLst>
                    <a:ext uri="{9D8B030D-6E8A-4147-A177-3AD203B41FA5}">
                      <a16:colId xmlns:a16="http://schemas.microsoft.com/office/drawing/2014/main" xmlns="" val="592962725"/>
                    </a:ext>
                  </a:extLst>
                </a:gridCol>
                <a:gridCol w="4792394">
                  <a:extLst>
                    <a:ext uri="{9D8B030D-6E8A-4147-A177-3AD203B41FA5}">
                      <a16:colId xmlns:a16="http://schemas.microsoft.com/office/drawing/2014/main" xmlns="" val="2421072511"/>
                    </a:ext>
                  </a:extLst>
                </a:gridCol>
              </a:tblGrid>
              <a:tr h="658324">
                <a:tc>
                  <a:txBody>
                    <a:bodyPr/>
                    <a:lstStyle/>
                    <a:p>
                      <a:r>
                        <a:rPr lang="el-GR" sz="1800" dirty="0"/>
                        <a:t>Αριστοφάνης, </a:t>
                      </a:r>
                      <a:r>
                        <a:rPr lang="el-GR" sz="1800" i="1" dirty="0" err="1"/>
                        <a:t>Νεφ</a:t>
                      </a:r>
                      <a:r>
                        <a:rPr lang="el-GR" sz="1800" dirty="0"/>
                        <a:t>. 358-363</a:t>
                      </a:r>
                    </a:p>
                  </a:txBody>
                  <a:tcPr/>
                </a:tc>
                <a:tc>
                  <a:txBody>
                    <a:bodyPr/>
                    <a:lstStyle/>
                    <a:p>
                      <a:endParaRPr lang="el-GR" sz="1400" dirty="0"/>
                    </a:p>
                  </a:txBody>
                  <a:tcPr/>
                </a:tc>
                <a:extLst>
                  <a:ext uri="{0D108BD9-81ED-4DB2-BD59-A6C34878D82A}">
                    <a16:rowId xmlns:a16="http://schemas.microsoft.com/office/drawing/2014/main" xmlns="" val="856566230"/>
                  </a:ext>
                </a:extLst>
              </a:tr>
              <a:tr h="657005">
                <a:tc>
                  <a:txBody>
                    <a:bodyPr/>
                    <a:lstStyle/>
                    <a:p>
                      <a:r>
                        <a:rPr lang="el-GR" sz="1300" dirty="0"/>
                        <a:t/>
                      </a:r>
                      <a:br>
                        <a:rPr lang="el-GR" sz="1300" dirty="0"/>
                      </a:br>
                      <a:r>
                        <a:rPr lang="el-GR" sz="1300" dirty="0"/>
                        <a:t>ΧΟ. </a:t>
                      </a:r>
                      <a:r>
                        <a:rPr lang="el-GR" sz="1300" dirty="0" err="1"/>
                        <a:t>χαῖρ</a:t>
                      </a:r>
                      <a:r>
                        <a:rPr lang="el-GR" sz="1300" dirty="0"/>
                        <a:t>᾽, ὦ </a:t>
                      </a:r>
                      <a:r>
                        <a:rPr lang="el-GR" sz="1300" dirty="0" err="1"/>
                        <a:t>πρεσβῦτα</a:t>
                      </a:r>
                      <a:r>
                        <a:rPr lang="el-GR" sz="1300" dirty="0"/>
                        <a:t> </a:t>
                      </a:r>
                      <a:r>
                        <a:rPr lang="el-GR" sz="1300" dirty="0" err="1"/>
                        <a:t>παλαιογενές</a:t>
                      </a:r>
                      <a:r>
                        <a:rPr lang="el-GR" sz="1300" dirty="0"/>
                        <a:t>, </a:t>
                      </a:r>
                      <a:r>
                        <a:rPr lang="el-GR" sz="1300" dirty="0" err="1"/>
                        <a:t>θηρατὰ</a:t>
                      </a:r>
                      <a:r>
                        <a:rPr lang="el-GR" sz="1300" dirty="0"/>
                        <a:t> λόγων </a:t>
                      </a:r>
                      <a:r>
                        <a:rPr lang="el-GR" sz="1300" dirty="0" err="1"/>
                        <a:t>φιλομούσων</a:t>
                      </a:r>
                      <a:r>
                        <a:rPr lang="el-GR" sz="1300" dirty="0"/>
                        <a:t>·</a:t>
                      </a:r>
                    </a:p>
                  </a:txBody>
                  <a:tcPr/>
                </a:tc>
                <a:tc>
                  <a:txBody>
                    <a:bodyPr/>
                    <a:lstStyle/>
                    <a:p>
                      <a:r>
                        <a:rPr lang="el-GR" sz="1300" dirty="0"/>
                        <a:t>Χαίρε, γέροντα εσύ του παλιού του καιρού, κυνηγάρη φιλόμουσων λόγων</a:t>
                      </a:r>
                      <a:r>
                        <a:rPr lang="el-GR" sz="1300" dirty="0">
                          <a:latin typeface="Times New Roman" panose="02020603050405020304" pitchFamily="18" charset="0"/>
                          <a:cs typeface="Times New Roman" panose="02020603050405020304" pitchFamily="18" charset="0"/>
                        </a:rPr>
                        <a:t>‧</a:t>
                      </a:r>
                      <a:endParaRPr lang="el-GR" sz="1300" dirty="0"/>
                    </a:p>
                  </a:txBody>
                  <a:tcPr/>
                </a:tc>
                <a:extLst>
                  <a:ext uri="{0D108BD9-81ED-4DB2-BD59-A6C34878D82A}">
                    <a16:rowId xmlns:a16="http://schemas.microsoft.com/office/drawing/2014/main" xmlns="" val="3480510792"/>
                  </a:ext>
                </a:extLst>
              </a:tr>
              <a:tr h="618979">
                <a:tc>
                  <a:txBody>
                    <a:bodyPr/>
                    <a:lstStyle/>
                    <a:p>
                      <a:r>
                        <a:rPr lang="el-GR" sz="1300" dirty="0"/>
                        <a:t>σύ τε, </a:t>
                      </a:r>
                      <a:r>
                        <a:rPr lang="el-GR" sz="1300" dirty="0" err="1"/>
                        <a:t>λεπτοτάτων</a:t>
                      </a:r>
                      <a:r>
                        <a:rPr lang="el-GR" sz="1300" dirty="0"/>
                        <a:t> λήρων </a:t>
                      </a:r>
                      <a:r>
                        <a:rPr lang="el-GR" sz="1300" dirty="0" err="1"/>
                        <a:t>ἱερεῦ</a:t>
                      </a:r>
                      <a:r>
                        <a:rPr lang="el-GR" sz="1300" dirty="0"/>
                        <a:t>, φράζε </a:t>
                      </a:r>
                      <a:r>
                        <a:rPr lang="el-GR" sz="1300" dirty="0" err="1"/>
                        <a:t>πρὸς</a:t>
                      </a:r>
                      <a:r>
                        <a:rPr lang="el-GR" sz="1300" dirty="0"/>
                        <a:t> </a:t>
                      </a:r>
                      <a:r>
                        <a:rPr lang="el-GR" sz="1300" dirty="0" err="1"/>
                        <a:t>ἡμᾶς</a:t>
                      </a:r>
                      <a:r>
                        <a:rPr lang="el-GR" sz="1300" dirty="0"/>
                        <a:t> ὅ τι </a:t>
                      </a:r>
                      <a:r>
                        <a:rPr lang="el-GR" sz="1300" dirty="0" err="1"/>
                        <a:t>χρῄζεις</a:t>
                      </a:r>
                      <a:r>
                        <a:rPr lang="el-GR" sz="1300" dirty="0"/>
                        <a:t>·</a:t>
                      </a:r>
                    </a:p>
                  </a:txBody>
                  <a:tcPr/>
                </a:tc>
                <a:tc>
                  <a:txBody>
                    <a:bodyPr/>
                    <a:lstStyle/>
                    <a:p>
                      <a:r>
                        <a:rPr lang="el-GR" sz="1300" dirty="0"/>
                        <a:t>κι ω ιερέα </a:t>
                      </a:r>
                      <a:r>
                        <a:rPr lang="el-GR" sz="1300" dirty="0" err="1"/>
                        <a:t>αερόλογων</a:t>
                      </a:r>
                      <a:r>
                        <a:rPr lang="el-GR" sz="1300" dirty="0"/>
                        <a:t> φίνων εσύ, τί ζητάς, έλα πες μας, τί θέλεις;</a:t>
                      </a:r>
                    </a:p>
                  </a:txBody>
                  <a:tcPr/>
                </a:tc>
                <a:extLst>
                  <a:ext uri="{0D108BD9-81ED-4DB2-BD59-A6C34878D82A}">
                    <a16:rowId xmlns:a16="http://schemas.microsoft.com/office/drawing/2014/main" xmlns="" val="1215454371"/>
                  </a:ext>
                </a:extLst>
              </a:tr>
              <a:tr h="657201">
                <a:tc>
                  <a:txBody>
                    <a:bodyPr/>
                    <a:lstStyle/>
                    <a:p>
                      <a:r>
                        <a:rPr lang="el-GR" sz="1300" dirty="0" err="1"/>
                        <a:t>οὐ</a:t>
                      </a:r>
                      <a:r>
                        <a:rPr lang="el-GR" sz="1300" dirty="0"/>
                        <a:t> </a:t>
                      </a:r>
                      <a:r>
                        <a:rPr lang="el-GR" sz="1300" dirty="0" err="1"/>
                        <a:t>γὰρ</a:t>
                      </a:r>
                      <a:r>
                        <a:rPr lang="el-GR" sz="1300" dirty="0"/>
                        <a:t> </a:t>
                      </a:r>
                      <a:r>
                        <a:rPr lang="el-GR" sz="1300" dirty="0" err="1"/>
                        <a:t>ἂν</a:t>
                      </a:r>
                      <a:r>
                        <a:rPr lang="el-GR" sz="1300" dirty="0"/>
                        <a:t> </a:t>
                      </a:r>
                      <a:r>
                        <a:rPr lang="el-GR" sz="1300" dirty="0" err="1"/>
                        <a:t>ἄλλῳ</a:t>
                      </a:r>
                      <a:r>
                        <a:rPr lang="el-GR" sz="1300" dirty="0"/>
                        <a:t> γ᾽ </a:t>
                      </a:r>
                      <a:r>
                        <a:rPr lang="el-GR" sz="1300" dirty="0" err="1"/>
                        <a:t>ὑπακούσαιμεν</a:t>
                      </a:r>
                      <a:r>
                        <a:rPr lang="el-GR" sz="1300" dirty="0"/>
                        <a:t> </a:t>
                      </a:r>
                      <a:r>
                        <a:rPr lang="el-GR" sz="1300" dirty="0" err="1"/>
                        <a:t>τῶν</a:t>
                      </a:r>
                      <a:r>
                        <a:rPr lang="el-GR" sz="1300" dirty="0"/>
                        <a:t> </a:t>
                      </a:r>
                      <a:r>
                        <a:rPr lang="el-GR" sz="1300" dirty="0" err="1"/>
                        <a:t>νῦν</a:t>
                      </a:r>
                      <a:r>
                        <a:rPr lang="el-GR" sz="1300" dirty="0"/>
                        <a:t> </a:t>
                      </a:r>
                      <a:r>
                        <a:rPr lang="el-GR" sz="1300" dirty="0" err="1"/>
                        <a:t>μετεωροσοφιστῶν</a:t>
                      </a:r>
                      <a:r>
                        <a:rPr lang="el-GR" sz="1300" dirty="0"/>
                        <a:t>            360</a:t>
                      </a:r>
                    </a:p>
                  </a:txBody>
                  <a:tcPr/>
                </a:tc>
                <a:tc>
                  <a:txBody>
                    <a:bodyPr/>
                    <a:lstStyle/>
                    <a:p>
                      <a:pPr algn="l"/>
                      <a:r>
                        <a:rPr lang="el-GR" sz="1300" dirty="0" err="1"/>
                        <a:t>Απ</a:t>
                      </a:r>
                      <a:r>
                        <a:rPr lang="el-GR" sz="1300" dirty="0"/>
                        <a:t>᾽ αυτού του καιρού τους σοφούς που ερευνούν τα μετέωρα δυο μόνον ακούμε σ᾽ ό,τι πούνε,</a:t>
                      </a:r>
                    </a:p>
                  </a:txBody>
                  <a:tcPr/>
                </a:tc>
                <a:extLst>
                  <a:ext uri="{0D108BD9-81ED-4DB2-BD59-A6C34878D82A}">
                    <a16:rowId xmlns:a16="http://schemas.microsoft.com/office/drawing/2014/main" xmlns="" val="1018809666"/>
                  </a:ext>
                </a:extLst>
              </a:tr>
              <a:tr h="395650">
                <a:tc>
                  <a:txBody>
                    <a:bodyPr/>
                    <a:lstStyle/>
                    <a:p>
                      <a:r>
                        <a:rPr lang="el-GR" sz="1300" dirty="0" err="1"/>
                        <a:t>πλὴν</a:t>
                      </a:r>
                      <a:r>
                        <a:rPr lang="el-GR" sz="1300" dirty="0"/>
                        <a:t> ἢ </a:t>
                      </a:r>
                      <a:r>
                        <a:rPr lang="el-GR" sz="1300" dirty="0" err="1"/>
                        <a:t>Προδίκῳ</a:t>
                      </a:r>
                      <a:r>
                        <a:rPr lang="el-GR" sz="1300" dirty="0"/>
                        <a:t>, </a:t>
                      </a:r>
                      <a:r>
                        <a:rPr lang="el-GR" sz="1300" dirty="0" err="1"/>
                        <a:t>τῷ</a:t>
                      </a:r>
                      <a:r>
                        <a:rPr lang="el-GR" sz="1300" dirty="0"/>
                        <a:t> </a:t>
                      </a:r>
                      <a:r>
                        <a:rPr lang="el-GR" sz="1300" dirty="0" err="1"/>
                        <a:t>μὲν</a:t>
                      </a:r>
                      <a:r>
                        <a:rPr lang="el-GR" sz="1300" dirty="0"/>
                        <a:t> σοφίας </a:t>
                      </a:r>
                      <a:r>
                        <a:rPr lang="el-GR" sz="1300" dirty="0" err="1"/>
                        <a:t>καὶ</a:t>
                      </a:r>
                      <a:r>
                        <a:rPr lang="el-GR" sz="1300" dirty="0"/>
                        <a:t> γνώμης </a:t>
                      </a:r>
                      <a:r>
                        <a:rPr lang="el-GR" sz="1300" dirty="0" err="1"/>
                        <a:t>οὕνεκα</a:t>
                      </a:r>
                      <a:r>
                        <a:rPr lang="el-GR" sz="1300" dirty="0"/>
                        <a:t>, </a:t>
                      </a:r>
                      <a:r>
                        <a:rPr lang="el-GR" sz="1300" dirty="0" err="1"/>
                        <a:t>σοὶ</a:t>
                      </a:r>
                      <a:r>
                        <a:rPr lang="el-GR" sz="1300" dirty="0"/>
                        <a:t> </a:t>
                      </a:r>
                      <a:r>
                        <a:rPr lang="el-GR" sz="1300" dirty="0" err="1"/>
                        <a:t>δέ</a:t>
                      </a:r>
                      <a:r>
                        <a:rPr lang="el-GR" sz="1300" dirty="0"/>
                        <a:t>,</a:t>
                      </a:r>
                    </a:p>
                  </a:txBody>
                  <a:tcPr/>
                </a:tc>
                <a:tc>
                  <a:txBody>
                    <a:bodyPr/>
                    <a:lstStyle/>
                    <a:p>
                      <a:r>
                        <a:rPr lang="el-GR" sz="1300" dirty="0"/>
                        <a:t>τον Πρόδικο για το νου και τις γνώσεις, κι εσένα,</a:t>
                      </a:r>
                    </a:p>
                  </a:txBody>
                  <a:tcPr/>
                </a:tc>
                <a:extLst>
                  <a:ext uri="{0D108BD9-81ED-4DB2-BD59-A6C34878D82A}">
                    <a16:rowId xmlns:a16="http://schemas.microsoft.com/office/drawing/2014/main" xmlns="" val="3413820770"/>
                  </a:ext>
                </a:extLst>
              </a:tr>
              <a:tr h="631291">
                <a:tc>
                  <a:txBody>
                    <a:bodyPr/>
                    <a:lstStyle/>
                    <a:p>
                      <a:r>
                        <a:rPr lang="el-GR" sz="1300" dirty="0" err="1"/>
                        <a:t>ὅτι</a:t>
                      </a:r>
                      <a:r>
                        <a:rPr lang="el-GR" sz="1300" dirty="0"/>
                        <a:t> </a:t>
                      </a:r>
                      <a:r>
                        <a:rPr lang="el-GR" sz="1300" dirty="0" err="1"/>
                        <a:t>βρενθύει</a:t>
                      </a:r>
                      <a:r>
                        <a:rPr lang="el-GR" sz="1300" dirty="0"/>
                        <a:t> τ᾽ </a:t>
                      </a:r>
                      <a:r>
                        <a:rPr lang="el-GR" sz="1300" dirty="0" err="1"/>
                        <a:t>ἐν</a:t>
                      </a:r>
                      <a:r>
                        <a:rPr lang="el-GR" sz="1300" dirty="0"/>
                        <a:t> </a:t>
                      </a:r>
                      <a:r>
                        <a:rPr lang="el-GR" sz="1300" dirty="0" err="1"/>
                        <a:t>ταῖσιν</a:t>
                      </a:r>
                      <a:r>
                        <a:rPr lang="el-GR" sz="1300" dirty="0"/>
                        <a:t> </a:t>
                      </a:r>
                      <a:r>
                        <a:rPr lang="el-GR" sz="1300" dirty="0" err="1"/>
                        <a:t>ὁδοῖς</a:t>
                      </a:r>
                      <a:r>
                        <a:rPr lang="el-GR" sz="1300" dirty="0"/>
                        <a:t> </a:t>
                      </a:r>
                      <a:r>
                        <a:rPr lang="el-GR" sz="1300" dirty="0" err="1"/>
                        <a:t>καὶ</a:t>
                      </a:r>
                      <a:r>
                        <a:rPr lang="el-GR" sz="1300" dirty="0"/>
                        <a:t> </a:t>
                      </a:r>
                      <a:r>
                        <a:rPr lang="el-GR" sz="1300" dirty="0" err="1"/>
                        <a:t>τὠφθαλμὼ</a:t>
                      </a:r>
                      <a:r>
                        <a:rPr lang="el-GR" sz="1300" dirty="0"/>
                        <a:t> παραβάλλεις,</a:t>
                      </a:r>
                    </a:p>
                  </a:txBody>
                  <a:tcPr/>
                </a:tc>
                <a:tc>
                  <a:txBody>
                    <a:bodyPr/>
                    <a:lstStyle/>
                    <a:p>
                      <a:r>
                        <a:rPr lang="el-GR" sz="1300" dirty="0"/>
                        <a:t>για το τόσο καμάρι σου που όλο πας και λοξά μες στους δρόμους κοιτάζεις,</a:t>
                      </a:r>
                    </a:p>
                  </a:txBody>
                  <a:tcPr/>
                </a:tc>
                <a:extLst>
                  <a:ext uri="{0D108BD9-81ED-4DB2-BD59-A6C34878D82A}">
                    <a16:rowId xmlns:a16="http://schemas.microsoft.com/office/drawing/2014/main" xmlns="" val="1246785221"/>
                  </a:ext>
                </a:extLst>
              </a:tr>
              <a:tr h="608747">
                <a:tc>
                  <a:txBody>
                    <a:bodyPr/>
                    <a:lstStyle/>
                    <a:p>
                      <a:r>
                        <a:rPr lang="el-GR" sz="1300" dirty="0" err="1"/>
                        <a:t>κἀνυπόδητος</a:t>
                      </a:r>
                      <a:r>
                        <a:rPr lang="el-GR" sz="1300" dirty="0"/>
                        <a:t> </a:t>
                      </a:r>
                      <a:r>
                        <a:rPr lang="el-GR" sz="1300" dirty="0" err="1"/>
                        <a:t>κακὰ</a:t>
                      </a:r>
                      <a:r>
                        <a:rPr lang="el-GR" sz="1300" dirty="0"/>
                        <a:t> </a:t>
                      </a:r>
                      <a:r>
                        <a:rPr lang="el-GR" sz="1300" dirty="0" err="1"/>
                        <a:t>πόλλ</a:t>
                      </a:r>
                      <a:r>
                        <a:rPr lang="el-GR" sz="1300" dirty="0"/>
                        <a:t>᾽ </a:t>
                      </a:r>
                      <a:r>
                        <a:rPr lang="el-GR" sz="1300" dirty="0" err="1"/>
                        <a:t>ἀνέχει</a:t>
                      </a:r>
                      <a:r>
                        <a:rPr lang="el-GR" sz="1300" dirty="0"/>
                        <a:t> </a:t>
                      </a:r>
                      <a:r>
                        <a:rPr lang="el-GR" sz="1300" dirty="0" err="1"/>
                        <a:t>κἀφ</a:t>
                      </a:r>
                      <a:r>
                        <a:rPr lang="el-GR" sz="1300" dirty="0"/>
                        <a:t>᾽ </a:t>
                      </a:r>
                      <a:r>
                        <a:rPr lang="el-GR" sz="1300" dirty="0" err="1"/>
                        <a:t>ἡμῖν</a:t>
                      </a:r>
                      <a:r>
                        <a:rPr lang="el-GR" sz="1300" dirty="0"/>
                        <a:t> </a:t>
                      </a:r>
                      <a:r>
                        <a:rPr lang="el-GR" sz="1300" dirty="0" err="1"/>
                        <a:t>σεμνοπροσωπεῖς</a:t>
                      </a:r>
                      <a:r>
                        <a:rPr lang="el-GR" sz="1300" dirty="0"/>
                        <a:t>.</a:t>
                      </a:r>
                    </a:p>
                  </a:txBody>
                  <a:tcPr/>
                </a:tc>
                <a:tc>
                  <a:txBody>
                    <a:bodyPr/>
                    <a:lstStyle/>
                    <a:p>
                      <a:r>
                        <a:rPr lang="el-GR" sz="1300" dirty="0"/>
                        <a:t>και ξυπόλυτος, δείχνεις μεγάλη αντοχή, κι έχεις όψη αυστηρή, σα δικός μας.</a:t>
                      </a:r>
                    </a:p>
                    <a:p>
                      <a:endParaRPr lang="el-GR" sz="1300" dirty="0"/>
                    </a:p>
                    <a:p>
                      <a:r>
                        <a:rPr lang="el-GR" sz="1300" dirty="0"/>
                        <a:t>(</a:t>
                      </a:r>
                      <a:r>
                        <a:rPr lang="el-GR" sz="1300" dirty="0" err="1"/>
                        <a:t>μτφρ</a:t>
                      </a:r>
                      <a:r>
                        <a:rPr lang="el-GR" sz="1300" dirty="0"/>
                        <a:t>. Σταύρου, </a:t>
                      </a:r>
                      <a:r>
                        <a:rPr lang="el-GR" sz="1300" dirty="0" err="1"/>
                        <a:t>Θρ</a:t>
                      </a:r>
                      <a:r>
                        <a:rPr lang="el-GR" sz="1300" dirty="0"/>
                        <a:t>.)</a:t>
                      </a:r>
                    </a:p>
                  </a:txBody>
                  <a:tcPr/>
                </a:tc>
                <a:extLst>
                  <a:ext uri="{0D108BD9-81ED-4DB2-BD59-A6C34878D82A}">
                    <a16:rowId xmlns:a16="http://schemas.microsoft.com/office/drawing/2014/main" xmlns="" val="1119714170"/>
                  </a:ext>
                </a:extLst>
              </a:tr>
            </a:tbl>
          </a:graphicData>
        </a:graphic>
      </p:graphicFrame>
    </p:spTree>
    <p:extLst>
      <p:ext uri="{BB962C8B-B14F-4D97-AF65-F5344CB8AC3E}">
        <p14:creationId xmlns:p14="http://schemas.microsoft.com/office/powerpoint/2010/main" xmlns="" val="925243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A098B9A-137F-480C-9271-3804C32DBF16}"/>
              </a:ext>
            </a:extLst>
          </p:cNvPr>
          <p:cNvSpPr>
            <a:spLocks noGrp="1"/>
          </p:cNvSpPr>
          <p:nvPr>
            <p:ph type="title"/>
          </p:nvPr>
        </p:nvSpPr>
        <p:spPr/>
        <p:txBody>
          <a:bodyPr>
            <a:normAutofit fontScale="90000"/>
          </a:bodyPr>
          <a:lstStyle/>
          <a:p>
            <a:r>
              <a:rPr lang="el-GR" dirty="0"/>
              <a:t>Οι αρνητικές υποδηλώσεις της λέξης «σοφιστής» - Τα χρήματα και οι σοφιστές</a:t>
            </a:r>
          </a:p>
        </p:txBody>
      </p:sp>
      <p:sp>
        <p:nvSpPr>
          <p:cNvPr id="3" name="Θέση περιεχομένου 2">
            <a:extLst>
              <a:ext uri="{FF2B5EF4-FFF2-40B4-BE49-F238E27FC236}">
                <a16:creationId xmlns:a16="http://schemas.microsoft.com/office/drawing/2014/main" xmlns="" id="{ECFA526C-8575-4D6F-AD85-A5260B106523}"/>
              </a:ext>
            </a:extLst>
          </p:cNvPr>
          <p:cNvSpPr>
            <a:spLocks noGrp="1"/>
          </p:cNvSpPr>
          <p:nvPr>
            <p:ph idx="1"/>
          </p:nvPr>
        </p:nvSpPr>
        <p:spPr>
          <a:xfrm>
            <a:off x="2589212" y="2133600"/>
            <a:ext cx="9129176" cy="4724400"/>
          </a:xfrm>
        </p:spPr>
        <p:txBody>
          <a:bodyPr>
            <a:normAutofit fontScale="92500" lnSpcReduction="20000"/>
          </a:bodyPr>
          <a:lstStyle/>
          <a:p>
            <a:pPr marL="0" indent="0" algn="just">
              <a:buNone/>
            </a:pPr>
            <a:r>
              <a:rPr lang="el-GR" dirty="0"/>
              <a:t>Ο επαγγελματισμός των σοφιστών κατά το β’ μισό του 5ου αι. π.Χ. είναι ο παράγοντας που τους διακρίνει με αισθητό πλέον τρόπο από τους από τους υποτιθέμενους προκατόχους τους.</a:t>
            </a:r>
          </a:p>
          <a:p>
            <a:pPr marL="0" indent="0" algn="just">
              <a:buNone/>
            </a:pPr>
            <a:endParaRPr lang="el-GR" dirty="0"/>
          </a:p>
          <a:p>
            <a:pPr marL="0" indent="0" algn="just">
              <a:buNone/>
            </a:pPr>
            <a:r>
              <a:rPr lang="el-GR" dirty="0"/>
              <a:t>Πλάτων, </a:t>
            </a:r>
            <a:r>
              <a:rPr lang="el-GR" i="1" dirty="0" err="1"/>
              <a:t>Ιππ</a:t>
            </a:r>
            <a:r>
              <a:rPr lang="el-GR" i="1" dirty="0"/>
              <a:t>. </a:t>
            </a:r>
            <a:r>
              <a:rPr lang="el-GR" i="1" dirty="0" err="1"/>
              <a:t>Μείζ</a:t>
            </a:r>
            <a:r>
              <a:rPr lang="el-GR" i="1" dirty="0"/>
              <a:t>.</a:t>
            </a:r>
            <a:r>
              <a:rPr lang="el-GR" dirty="0"/>
              <a:t> 282</a:t>
            </a:r>
            <a:r>
              <a:rPr lang="en-US" dirty="0"/>
              <a:t>c</a:t>
            </a:r>
            <a:endParaRPr lang="el-GR" dirty="0"/>
          </a:p>
          <a:p>
            <a:pPr marL="0" indent="0" algn="just">
              <a:buNone/>
            </a:pPr>
            <a:r>
              <a:rPr lang="el-GR" dirty="0" err="1"/>
              <a:t>εἰ</a:t>
            </a:r>
            <a:r>
              <a:rPr lang="el-GR" dirty="0"/>
              <a:t> </a:t>
            </a:r>
            <a:r>
              <a:rPr lang="el-GR" dirty="0" err="1"/>
              <a:t>δὲ</a:t>
            </a:r>
            <a:r>
              <a:rPr lang="el-GR" dirty="0"/>
              <a:t> </a:t>
            </a:r>
            <a:r>
              <a:rPr lang="el-GR" dirty="0" err="1"/>
              <a:t>βούλει</a:t>
            </a:r>
            <a:r>
              <a:rPr lang="el-GR" dirty="0"/>
              <a:t>, ὁ </a:t>
            </a:r>
            <a:r>
              <a:rPr lang="el-GR" dirty="0" err="1"/>
              <a:t>ἡμέτερος</a:t>
            </a:r>
            <a:r>
              <a:rPr lang="el-GR" dirty="0"/>
              <a:t> </a:t>
            </a:r>
            <a:r>
              <a:rPr lang="el-GR" dirty="0" err="1"/>
              <a:t>ἑταῖρος</a:t>
            </a:r>
            <a:r>
              <a:rPr lang="el-GR" dirty="0"/>
              <a:t> </a:t>
            </a:r>
            <a:r>
              <a:rPr lang="el-GR" b="1" dirty="0"/>
              <a:t>Πρόδικος </a:t>
            </a:r>
            <a:r>
              <a:rPr lang="el-GR" b="1" dirty="0" err="1"/>
              <a:t>οὗτος</a:t>
            </a:r>
            <a:r>
              <a:rPr lang="el-GR" dirty="0"/>
              <a:t> </a:t>
            </a:r>
            <a:r>
              <a:rPr lang="el-GR" dirty="0" err="1"/>
              <a:t>πολλάκις</a:t>
            </a:r>
            <a:r>
              <a:rPr lang="el-GR" dirty="0"/>
              <a:t> </a:t>
            </a:r>
            <a:r>
              <a:rPr lang="el-GR" dirty="0" err="1"/>
              <a:t>μὲν</a:t>
            </a:r>
            <a:r>
              <a:rPr lang="el-GR" dirty="0"/>
              <a:t> </a:t>
            </a:r>
            <a:r>
              <a:rPr lang="el-GR" dirty="0" err="1"/>
              <a:t>καὶ</a:t>
            </a:r>
            <a:r>
              <a:rPr lang="el-GR" dirty="0"/>
              <a:t> </a:t>
            </a:r>
            <a:r>
              <a:rPr lang="el-GR" dirty="0" err="1"/>
              <a:t>ἄλλοτε</a:t>
            </a:r>
            <a:r>
              <a:rPr lang="el-GR" dirty="0"/>
              <a:t> </a:t>
            </a:r>
            <a:r>
              <a:rPr lang="el-GR" dirty="0" err="1"/>
              <a:t>δημοσίᾳ</a:t>
            </a:r>
            <a:r>
              <a:rPr lang="el-GR" dirty="0"/>
              <a:t> </a:t>
            </a:r>
            <a:r>
              <a:rPr lang="el-GR" dirty="0" err="1"/>
              <a:t>ἀφίκετο</a:t>
            </a:r>
            <a:r>
              <a:rPr lang="el-GR" dirty="0"/>
              <a:t>, </a:t>
            </a:r>
            <a:r>
              <a:rPr lang="el-GR" dirty="0" err="1"/>
              <a:t>ἀτὰρ</a:t>
            </a:r>
            <a:r>
              <a:rPr lang="el-GR" dirty="0"/>
              <a:t> </a:t>
            </a:r>
            <a:r>
              <a:rPr lang="el-GR" dirty="0" err="1"/>
              <a:t>τὰ</a:t>
            </a:r>
            <a:r>
              <a:rPr lang="el-GR" dirty="0"/>
              <a:t> </a:t>
            </a:r>
            <a:r>
              <a:rPr lang="el-GR" dirty="0" err="1"/>
              <a:t>τελευταῖα</a:t>
            </a:r>
            <a:r>
              <a:rPr lang="el-GR" dirty="0"/>
              <a:t> </a:t>
            </a:r>
            <a:r>
              <a:rPr lang="el-GR" dirty="0" err="1"/>
              <a:t>ἔναγχος</a:t>
            </a:r>
            <a:r>
              <a:rPr lang="el-GR" dirty="0"/>
              <a:t> </a:t>
            </a:r>
            <a:r>
              <a:rPr lang="el-GR" dirty="0" err="1"/>
              <a:t>ἀφικόμενος</a:t>
            </a:r>
            <a:r>
              <a:rPr lang="el-GR" dirty="0"/>
              <a:t> </a:t>
            </a:r>
            <a:r>
              <a:rPr lang="el-GR" dirty="0" err="1"/>
              <a:t>δημοσίᾳ</a:t>
            </a:r>
            <a:r>
              <a:rPr lang="el-GR" dirty="0"/>
              <a:t> </a:t>
            </a:r>
            <a:r>
              <a:rPr lang="el-GR" dirty="0" err="1"/>
              <a:t>ἐκ</a:t>
            </a:r>
            <a:r>
              <a:rPr lang="el-GR" dirty="0"/>
              <a:t> </a:t>
            </a:r>
            <a:r>
              <a:rPr lang="el-GR" dirty="0" err="1"/>
              <a:t>Κέω</a:t>
            </a:r>
            <a:r>
              <a:rPr lang="el-GR" dirty="0"/>
              <a:t> λέγων τ᾽ </a:t>
            </a:r>
            <a:r>
              <a:rPr lang="el-GR" dirty="0" err="1"/>
              <a:t>ἐν</a:t>
            </a:r>
            <a:r>
              <a:rPr lang="el-GR" dirty="0"/>
              <a:t> </a:t>
            </a:r>
            <a:r>
              <a:rPr lang="el-GR" dirty="0" err="1"/>
              <a:t>τῇ</a:t>
            </a:r>
            <a:r>
              <a:rPr lang="el-GR" dirty="0"/>
              <a:t> </a:t>
            </a:r>
            <a:r>
              <a:rPr lang="el-GR" dirty="0" err="1"/>
              <a:t>βουλῇ</a:t>
            </a:r>
            <a:r>
              <a:rPr lang="el-GR" dirty="0"/>
              <a:t> πάνυ </a:t>
            </a:r>
            <a:r>
              <a:rPr lang="el-GR" dirty="0" err="1"/>
              <a:t>ηὐδοκίμησεν</a:t>
            </a:r>
            <a:r>
              <a:rPr lang="el-GR" dirty="0"/>
              <a:t> </a:t>
            </a:r>
            <a:r>
              <a:rPr lang="el-GR" dirty="0" err="1"/>
              <a:t>καὶ</a:t>
            </a:r>
            <a:r>
              <a:rPr lang="el-GR" dirty="0"/>
              <a:t> </a:t>
            </a:r>
            <a:r>
              <a:rPr lang="el-GR" dirty="0" err="1"/>
              <a:t>ἰδίᾳ</a:t>
            </a:r>
            <a:r>
              <a:rPr lang="el-GR" dirty="0"/>
              <a:t> </a:t>
            </a:r>
            <a:r>
              <a:rPr lang="el-GR" b="1" dirty="0" err="1"/>
              <a:t>ἐπιδείξεις</a:t>
            </a:r>
            <a:r>
              <a:rPr lang="el-GR" b="1" dirty="0"/>
              <a:t> ποιούμενος </a:t>
            </a:r>
            <a:r>
              <a:rPr lang="el-GR" b="1" dirty="0" err="1"/>
              <a:t>καὶ</a:t>
            </a:r>
            <a:r>
              <a:rPr lang="el-GR" b="1" dirty="0"/>
              <a:t> </a:t>
            </a:r>
            <a:r>
              <a:rPr lang="el-GR" b="1" dirty="0" err="1"/>
              <a:t>τοῖς</a:t>
            </a:r>
            <a:r>
              <a:rPr lang="el-GR" b="1" dirty="0"/>
              <a:t> </a:t>
            </a:r>
            <a:r>
              <a:rPr lang="el-GR" b="1" dirty="0" err="1"/>
              <a:t>νέοις</a:t>
            </a:r>
            <a:r>
              <a:rPr lang="el-GR" b="1" dirty="0"/>
              <a:t> </a:t>
            </a:r>
            <a:r>
              <a:rPr lang="el-GR" b="1" dirty="0" err="1"/>
              <a:t>συνὼν</a:t>
            </a:r>
            <a:r>
              <a:rPr lang="el-GR" b="1" dirty="0"/>
              <a:t> χρήματα </a:t>
            </a:r>
            <a:r>
              <a:rPr lang="el-GR" b="1" dirty="0" err="1"/>
              <a:t>ἔλαβεν</a:t>
            </a:r>
            <a:r>
              <a:rPr lang="el-GR" b="1" dirty="0"/>
              <a:t> </a:t>
            </a:r>
            <a:r>
              <a:rPr lang="el-GR" dirty="0" err="1"/>
              <a:t>θαυμαστὰ</a:t>
            </a:r>
            <a:r>
              <a:rPr lang="el-GR" dirty="0"/>
              <a:t> </a:t>
            </a:r>
            <a:r>
              <a:rPr lang="el-GR" dirty="0" err="1"/>
              <a:t>ὅσα</a:t>
            </a:r>
            <a:r>
              <a:rPr lang="el-GR" dirty="0"/>
              <a:t>. </a:t>
            </a:r>
            <a:r>
              <a:rPr lang="el-GR" b="1" dirty="0" err="1"/>
              <a:t>τῶν</a:t>
            </a:r>
            <a:r>
              <a:rPr lang="el-GR" b="1" dirty="0"/>
              <a:t> </a:t>
            </a:r>
            <a:r>
              <a:rPr lang="el-GR" b="1" dirty="0" err="1"/>
              <a:t>δὲ</a:t>
            </a:r>
            <a:r>
              <a:rPr lang="el-GR" b="1" dirty="0"/>
              <a:t> </a:t>
            </a:r>
            <a:r>
              <a:rPr lang="el-GR" b="1" dirty="0" err="1"/>
              <a:t>παλαιῶν</a:t>
            </a:r>
            <a:r>
              <a:rPr lang="el-GR" b="1" dirty="0"/>
              <a:t> </a:t>
            </a:r>
            <a:r>
              <a:rPr lang="el-GR" b="1" dirty="0" err="1"/>
              <a:t>ἐκείνων</a:t>
            </a:r>
            <a:r>
              <a:rPr lang="el-GR" b="1" dirty="0"/>
              <a:t> </a:t>
            </a:r>
            <a:r>
              <a:rPr lang="el-GR" b="1" dirty="0" err="1"/>
              <a:t>οὐδεὶς</a:t>
            </a:r>
            <a:r>
              <a:rPr lang="el-GR" b="1" dirty="0"/>
              <a:t> </a:t>
            </a:r>
            <a:r>
              <a:rPr lang="el-GR" b="1" dirty="0" err="1"/>
              <a:t>πώποτε</a:t>
            </a:r>
            <a:r>
              <a:rPr lang="el-GR" b="1" dirty="0"/>
              <a:t> </a:t>
            </a:r>
            <a:r>
              <a:rPr lang="el-GR" b="1" dirty="0" err="1"/>
              <a:t>ἠξίωσεν</a:t>
            </a:r>
            <a:r>
              <a:rPr lang="el-GR" b="1" dirty="0"/>
              <a:t> </a:t>
            </a:r>
            <a:r>
              <a:rPr lang="el-GR" b="1" dirty="0" err="1"/>
              <a:t>ἀργύριον</a:t>
            </a:r>
            <a:r>
              <a:rPr lang="el-GR" b="1" dirty="0"/>
              <a:t> </a:t>
            </a:r>
            <a:r>
              <a:rPr lang="el-GR" b="1" dirty="0" err="1"/>
              <a:t>μισθὸν</a:t>
            </a:r>
            <a:r>
              <a:rPr lang="el-GR" b="1" dirty="0"/>
              <a:t> </a:t>
            </a:r>
            <a:r>
              <a:rPr lang="el-GR" b="1" dirty="0" err="1"/>
              <a:t>πράξασθαι</a:t>
            </a:r>
            <a:r>
              <a:rPr lang="el-GR" b="1" dirty="0"/>
              <a:t> </a:t>
            </a:r>
            <a:r>
              <a:rPr lang="el-GR" dirty="0" err="1"/>
              <a:t>οὐδ</a:t>
            </a:r>
            <a:r>
              <a:rPr lang="el-GR" dirty="0"/>
              <a:t>᾽ </a:t>
            </a:r>
            <a:r>
              <a:rPr lang="el-GR" dirty="0" err="1"/>
              <a:t>ἐπιδείξεις</a:t>
            </a:r>
            <a:r>
              <a:rPr lang="el-GR" dirty="0"/>
              <a:t> </a:t>
            </a:r>
            <a:r>
              <a:rPr lang="el-GR" dirty="0" err="1"/>
              <a:t>ποιήσασθαι</a:t>
            </a:r>
            <a:r>
              <a:rPr lang="el-GR" dirty="0"/>
              <a:t>…</a:t>
            </a:r>
          </a:p>
          <a:p>
            <a:pPr marL="0" indent="0" algn="just">
              <a:buNone/>
            </a:pPr>
            <a:endParaRPr lang="el-GR" dirty="0"/>
          </a:p>
          <a:p>
            <a:pPr marL="0" indent="0" algn="just">
              <a:buNone/>
            </a:pPr>
            <a:r>
              <a:rPr lang="el-GR" dirty="0"/>
              <a:t>Ή, αν προτιμάς, ο φίλος μας ο Πρόδικος που ξέρουμε ήρθε και άλλοτε πολλές φορές με δημόσια αποστολή, και τώρα τελευταία, φτάνοντας από την Τζια με δημόσια αποστολή, όχι μόνο μίλησε στη βουλή με πολλή επιτυχία, αλλά και ως ιδιώτης έκανε ομιλίες στο κοινό και πλησιάζοντας τους νέους κέρδισε χρήματα όσα δεν φαντάζεσαι. Από εκείνους όμως τους παλιούς κανένας ποτέ δεν </a:t>
            </a:r>
            <a:r>
              <a:rPr lang="el-GR" dirty="0" err="1"/>
              <a:t>ενόμισε</a:t>
            </a:r>
            <a:r>
              <a:rPr lang="el-GR" dirty="0"/>
              <a:t> πως έπρεπε να πάρει χρήματα για τον κόπο του ούτε να κάνει ομιλίες στο κοινό…</a:t>
            </a:r>
          </a:p>
          <a:p>
            <a:pPr marL="0" indent="0" algn="r">
              <a:buNone/>
            </a:pPr>
            <a:r>
              <a:rPr lang="el-GR" dirty="0"/>
              <a:t>(</a:t>
            </a:r>
            <a:r>
              <a:rPr lang="el-GR" dirty="0" err="1"/>
              <a:t>μτφρ</a:t>
            </a:r>
            <a:r>
              <a:rPr lang="el-GR" dirty="0"/>
              <a:t>. Καρούζος, Χ. &amp; Κακριδής, Ι.Θ.)</a:t>
            </a:r>
          </a:p>
        </p:txBody>
      </p:sp>
    </p:spTree>
    <p:extLst>
      <p:ext uri="{BB962C8B-B14F-4D97-AF65-F5344CB8AC3E}">
        <p14:creationId xmlns:p14="http://schemas.microsoft.com/office/powerpoint/2010/main" xmlns="" val="337582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9BCB11C-EBA7-4ED5-A728-7F7A9CF019B8}"/>
              </a:ext>
            </a:extLst>
          </p:cNvPr>
          <p:cNvSpPr>
            <a:spLocks noGrp="1"/>
          </p:cNvSpPr>
          <p:nvPr>
            <p:ph type="title"/>
          </p:nvPr>
        </p:nvSpPr>
        <p:spPr/>
        <p:txBody>
          <a:bodyPr/>
          <a:lstStyle/>
          <a:p>
            <a:r>
              <a:rPr lang="el-GR" dirty="0"/>
              <a:t>Ξενοφών, </a:t>
            </a:r>
            <a:r>
              <a:rPr lang="el-GR" i="1" dirty="0" err="1"/>
              <a:t>Απομν</a:t>
            </a:r>
            <a:r>
              <a:rPr lang="el-GR" i="1" dirty="0"/>
              <a:t>.</a:t>
            </a:r>
            <a:r>
              <a:rPr lang="el-GR" dirty="0"/>
              <a:t> 1.6.13</a:t>
            </a:r>
          </a:p>
        </p:txBody>
      </p:sp>
      <p:sp>
        <p:nvSpPr>
          <p:cNvPr id="3" name="Θέση περιεχομένου 2">
            <a:extLst>
              <a:ext uri="{FF2B5EF4-FFF2-40B4-BE49-F238E27FC236}">
                <a16:creationId xmlns:a16="http://schemas.microsoft.com/office/drawing/2014/main" xmlns="" id="{1BB2E4A9-D746-4406-921D-A3A14460D57A}"/>
              </a:ext>
            </a:extLst>
          </p:cNvPr>
          <p:cNvSpPr>
            <a:spLocks noGrp="1"/>
          </p:cNvSpPr>
          <p:nvPr>
            <p:ph idx="1"/>
          </p:nvPr>
        </p:nvSpPr>
        <p:spPr>
          <a:xfrm>
            <a:off x="2392264" y="1509490"/>
            <a:ext cx="9579342" cy="5348510"/>
          </a:xfrm>
        </p:spPr>
        <p:txBody>
          <a:bodyPr>
            <a:normAutofit/>
          </a:bodyPr>
          <a:lstStyle/>
          <a:p>
            <a:pPr marL="0" indent="0" algn="just">
              <a:buNone/>
            </a:pPr>
            <a:r>
              <a:rPr lang="el-GR" dirty="0" err="1"/>
              <a:t>παρ</a:t>
            </a:r>
            <a:r>
              <a:rPr lang="el-GR" dirty="0"/>
              <a:t>᾽ </a:t>
            </a:r>
            <a:r>
              <a:rPr lang="el-GR" dirty="0" err="1"/>
              <a:t>ἡμῖν</a:t>
            </a:r>
            <a:r>
              <a:rPr lang="el-GR" dirty="0"/>
              <a:t> νομίζεται </a:t>
            </a:r>
            <a:r>
              <a:rPr lang="el-GR" dirty="0" err="1"/>
              <a:t>τὴν</a:t>
            </a:r>
            <a:r>
              <a:rPr lang="el-GR" dirty="0"/>
              <a:t> </a:t>
            </a:r>
            <a:r>
              <a:rPr lang="el-GR" dirty="0" err="1"/>
              <a:t>ὥραν</a:t>
            </a:r>
            <a:r>
              <a:rPr lang="el-GR" dirty="0"/>
              <a:t> </a:t>
            </a:r>
            <a:r>
              <a:rPr lang="el-GR" dirty="0" err="1"/>
              <a:t>καὶ</a:t>
            </a:r>
            <a:r>
              <a:rPr lang="el-GR" dirty="0"/>
              <a:t> </a:t>
            </a:r>
            <a:r>
              <a:rPr lang="el-GR" dirty="0" err="1"/>
              <a:t>τὴν</a:t>
            </a:r>
            <a:r>
              <a:rPr lang="el-GR" dirty="0"/>
              <a:t> </a:t>
            </a:r>
            <a:r>
              <a:rPr lang="el-GR" dirty="0" err="1"/>
              <a:t>σοφίαν</a:t>
            </a:r>
            <a:r>
              <a:rPr lang="el-GR" dirty="0"/>
              <a:t> </a:t>
            </a:r>
            <a:r>
              <a:rPr lang="el-GR" dirty="0" err="1"/>
              <a:t>ὁμοίως</a:t>
            </a:r>
            <a:r>
              <a:rPr lang="el-GR" dirty="0"/>
              <a:t> </a:t>
            </a:r>
            <a:r>
              <a:rPr lang="el-GR" dirty="0" err="1"/>
              <a:t>μὲν</a:t>
            </a:r>
            <a:r>
              <a:rPr lang="el-GR" dirty="0"/>
              <a:t> καλόν, </a:t>
            </a:r>
            <a:r>
              <a:rPr lang="el-GR" dirty="0" err="1"/>
              <a:t>ὁμοίως</a:t>
            </a:r>
            <a:r>
              <a:rPr lang="el-GR" dirty="0"/>
              <a:t> </a:t>
            </a:r>
            <a:r>
              <a:rPr lang="el-GR" dirty="0" err="1"/>
              <a:t>δὲ</a:t>
            </a:r>
            <a:r>
              <a:rPr lang="el-GR" dirty="0"/>
              <a:t> </a:t>
            </a:r>
            <a:r>
              <a:rPr lang="el-GR" dirty="0" err="1"/>
              <a:t>αἰσχρὸν</a:t>
            </a:r>
            <a:r>
              <a:rPr lang="el-GR" dirty="0"/>
              <a:t> </a:t>
            </a:r>
            <a:r>
              <a:rPr lang="el-GR" dirty="0" err="1"/>
              <a:t>διατίθεσθαι</a:t>
            </a:r>
            <a:r>
              <a:rPr lang="el-GR" dirty="0"/>
              <a:t> </a:t>
            </a:r>
            <a:r>
              <a:rPr lang="el-GR" dirty="0" err="1"/>
              <a:t>εἶναι</a:t>
            </a:r>
            <a:r>
              <a:rPr lang="el-GR" dirty="0"/>
              <a:t>. </a:t>
            </a:r>
            <a:r>
              <a:rPr lang="el-GR" dirty="0" err="1"/>
              <a:t>τήν</a:t>
            </a:r>
            <a:r>
              <a:rPr lang="el-GR" dirty="0"/>
              <a:t> τε </a:t>
            </a:r>
            <a:r>
              <a:rPr lang="el-GR" dirty="0" err="1"/>
              <a:t>γὰρ</a:t>
            </a:r>
            <a:r>
              <a:rPr lang="el-GR" dirty="0"/>
              <a:t> </a:t>
            </a:r>
            <a:r>
              <a:rPr lang="el-GR" dirty="0" err="1"/>
              <a:t>ὥραν</a:t>
            </a:r>
            <a:r>
              <a:rPr lang="el-GR" dirty="0"/>
              <a:t> </a:t>
            </a:r>
            <a:r>
              <a:rPr lang="el-GR" dirty="0" err="1"/>
              <a:t>ἐὰν</a:t>
            </a:r>
            <a:r>
              <a:rPr lang="el-GR" dirty="0"/>
              <a:t> </a:t>
            </a:r>
            <a:r>
              <a:rPr lang="el-GR" dirty="0" err="1"/>
              <a:t>μέν</a:t>
            </a:r>
            <a:r>
              <a:rPr lang="el-GR" dirty="0"/>
              <a:t> τις </a:t>
            </a:r>
            <a:r>
              <a:rPr lang="el-GR" dirty="0" err="1"/>
              <a:t>ἀργυρίου</a:t>
            </a:r>
            <a:r>
              <a:rPr lang="el-GR" dirty="0"/>
              <a:t> </a:t>
            </a:r>
            <a:r>
              <a:rPr lang="el-GR" dirty="0" err="1"/>
              <a:t>πωλῇ</a:t>
            </a:r>
            <a:r>
              <a:rPr lang="el-GR" dirty="0"/>
              <a:t> </a:t>
            </a:r>
            <a:r>
              <a:rPr lang="el-GR" dirty="0" err="1"/>
              <a:t>τῷ</a:t>
            </a:r>
            <a:r>
              <a:rPr lang="el-GR" dirty="0"/>
              <a:t> </a:t>
            </a:r>
            <a:r>
              <a:rPr lang="el-GR" dirty="0" err="1"/>
              <a:t>βουλομένῳ</a:t>
            </a:r>
            <a:r>
              <a:rPr lang="el-GR" dirty="0"/>
              <a:t>, </a:t>
            </a:r>
            <a:r>
              <a:rPr lang="el-GR" dirty="0" err="1"/>
              <a:t>πόρνον</a:t>
            </a:r>
            <a:r>
              <a:rPr lang="el-GR" dirty="0"/>
              <a:t> </a:t>
            </a:r>
            <a:r>
              <a:rPr lang="el-GR" dirty="0" err="1"/>
              <a:t>αὐτὸν</a:t>
            </a:r>
            <a:r>
              <a:rPr lang="el-GR" dirty="0"/>
              <a:t> </a:t>
            </a:r>
            <a:r>
              <a:rPr lang="el-GR" dirty="0" err="1"/>
              <a:t>ἀποκαλοῦσιν</a:t>
            </a:r>
            <a:r>
              <a:rPr lang="el-GR" dirty="0"/>
              <a:t>, </a:t>
            </a:r>
            <a:r>
              <a:rPr lang="el-GR" dirty="0" err="1"/>
              <a:t>ἐὰν</a:t>
            </a:r>
            <a:r>
              <a:rPr lang="el-GR" dirty="0"/>
              <a:t> </a:t>
            </a:r>
            <a:r>
              <a:rPr lang="el-GR" dirty="0" err="1"/>
              <a:t>δέ</a:t>
            </a:r>
            <a:r>
              <a:rPr lang="el-GR" dirty="0"/>
              <a:t> τις, </a:t>
            </a:r>
            <a:r>
              <a:rPr lang="el-GR" dirty="0" err="1"/>
              <a:t>ὃν</a:t>
            </a:r>
            <a:r>
              <a:rPr lang="el-GR" dirty="0"/>
              <a:t> </a:t>
            </a:r>
            <a:r>
              <a:rPr lang="el-GR" dirty="0" err="1"/>
              <a:t>ἂν</a:t>
            </a:r>
            <a:r>
              <a:rPr lang="el-GR" dirty="0"/>
              <a:t> </a:t>
            </a:r>
            <a:r>
              <a:rPr lang="el-GR" dirty="0" err="1"/>
              <a:t>γνῷ</a:t>
            </a:r>
            <a:r>
              <a:rPr lang="el-GR" dirty="0"/>
              <a:t> καλόν τε </a:t>
            </a:r>
            <a:r>
              <a:rPr lang="el-GR" dirty="0" err="1"/>
              <a:t>κἀγαθὸν</a:t>
            </a:r>
            <a:r>
              <a:rPr lang="el-GR" dirty="0"/>
              <a:t> </a:t>
            </a:r>
            <a:r>
              <a:rPr lang="el-GR" dirty="0" err="1"/>
              <a:t>ἐραστὴν</a:t>
            </a:r>
            <a:r>
              <a:rPr lang="el-GR" dirty="0"/>
              <a:t> </a:t>
            </a:r>
            <a:r>
              <a:rPr lang="el-GR" dirty="0" err="1"/>
              <a:t>ὄντα</a:t>
            </a:r>
            <a:r>
              <a:rPr lang="el-GR" dirty="0"/>
              <a:t>, </a:t>
            </a:r>
            <a:r>
              <a:rPr lang="el-GR" dirty="0" err="1"/>
              <a:t>τοῦτον</a:t>
            </a:r>
            <a:r>
              <a:rPr lang="el-GR" dirty="0"/>
              <a:t> </a:t>
            </a:r>
            <a:r>
              <a:rPr lang="el-GR" dirty="0" err="1"/>
              <a:t>φίλον</a:t>
            </a:r>
            <a:r>
              <a:rPr lang="el-GR" dirty="0"/>
              <a:t> </a:t>
            </a:r>
            <a:r>
              <a:rPr lang="el-GR" dirty="0" err="1"/>
              <a:t>ἑαυτῷ</a:t>
            </a:r>
            <a:r>
              <a:rPr lang="el-GR" dirty="0"/>
              <a:t> </a:t>
            </a:r>
            <a:r>
              <a:rPr lang="el-GR" dirty="0" err="1"/>
              <a:t>ποιῆται</a:t>
            </a:r>
            <a:r>
              <a:rPr lang="el-GR" dirty="0"/>
              <a:t>, σώφρονα νομίζομεν‧ </a:t>
            </a:r>
            <a:r>
              <a:rPr lang="el-GR" dirty="0" err="1"/>
              <a:t>καὶ</a:t>
            </a:r>
            <a:r>
              <a:rPr lang="el-GR" dirty="0"/>
              <a:t> </a:t>
            </a:r>
            <a:r>
              <a:rPr lang="el-GR" dirty="0" err="1"/>
              <a:t>τὴν</a:t>
            </a:r>
            <a:r>
              <a:rPr lang="el-GR" dirty="0"/>
              <a:t> </a:t>
            </a:r>
            <a:r>
              <a:rPr lang="el-GR" dirty="0" err="1"/>
              <a:t>σοφίαν</a:t>
            </a:r>
            <a:r>
              <a:rPr lang="el-GR" dirty="0"/>
              <a:t> </a:t>
            </a:r>
            <a:r>
              <a:rPr lang="el-GR" dirty="0" err="1"/>
              <a:t>ὡσαύτως</a:t>
            </a:r>
            <a:r>
              <a:rPr lang="el-GR" dirty="0"/>
              <a:t> </a:t>
            </a:r>
            <a:r>
              <a:rPr lang="el-GR" dirty="0" err="1"/>
              <a:t>τοὺς</a:t>
            </a:r>
            <a:r>
              <a:rPr lang="el-GR" dirty="0"/>
              <a:t> </a:t>
            </a:r>
            <a:r>
              <a:rPr lang="el-GR" dirty="0" err="1"/>
              <a:t>μὲν</a:t>
            </a:r>
            <a:r>
              <a:rPr lang="el-GR" dirty="0"/>
              <a:t> </a:t>
            </a:r>
            <a:r>
              <a:rPr lang="el-GR" dirty="0" err="1"/>
              <a:t>ἀργυρίου</a:t>
            </a:r>
            <a:r>
              <a:rPr lang="el-GR" dirty="0"/>
              <a:t> </a:t>
            </a:r>
            <a:r>
              <a:rPr lang="el-GR" dirty="0" err="1"/>
              <a:t>τῷ</a:t>
            </a:r>
            <a:r>
              <a:rPr lang="el-GR" dirty="0"/>
              <a:t> </a:t>
            </a:r>
            <a:r>
              <a:rPr lang="el-GR" dirty="0" err="1"/>
              <a:t>βουλομένῳ</a:t>
            </a:r>
            <a:r>
              <a:rPr lang="el-GR" dirty="0"/>
              <a:t> </a:t>
            </a:r>
            <a:r>
              <a:rPr lang="el-GR" dirty="0" err="1"/>
              <a:t>πωλοῦντας</a:t>
            </a:r>
            <a:r>
              <a:rPr lang="el-GR" dirty="0"/>
              <a:t> </a:t>
            </a:r>
            <a:r>
              <a:rPr lang="el-GR" dirty="0" err="1"/>
              <a:t>σοφιστὰς</a:t>
            </a:r>
            <a:r>
              <a:rPr lang="el-GR" dirty="0"/>
              <a:t> </a:t>
            </a:r>
            <a:r>
              <a:rPr lang="el-GR" dirty="0" err="1"/>
              <a:t>ὥσπερ</a:t>
            </a:r>
            <a:r>
              <a:rPr lang="el-GR" dirty="0"/>
              <a:t> πόρνους </a:t>
            </a:r>
            <a:r>
              <a:rPr lang="el-GR" dirty="0" err="1"/>
              <a:t>ἀποκαλοῦσιν</a:t>
            </a:r>
            <a:r>
              <a:rPr lang="el-GR" dirty="0"/>
              <a:t>, </a:t>
            </a:r>
            <a:r>
              <a:rPr lang="el-GR" dirty="0" err="1"/>
              <a:t>ὅστις</a:t>
            </a:r>
            <a:r>
              <a:rPr lang="el-GR" dirty="0"/>
              <a:t> </a:t>
            </a:r>
            <a:r>
              <a:rPr lang="el-GR" dirty="0" err="1"/>
              <a:t>δὲ</a:t>
            </a:r>
            <a:r>
              <a:rPr lang="el-GR" dirty="0"/>
              <a:t> </a:t>
            </a:r>
            <a:r>
              <a:rPr lang="el-GR" dirty="0" err="1"/>
              <a:t>ὃν</a:t>
            </a:r>
            <a:r>
              <a:rPr lang="el-GR" dirty="0"/>
              <a:t> </a:t>
            </a:r>
            <a:r>
              <a:rPr lang="el-GR" dirty="0" err="1"/>
              <a:t>ἂν</a:t>
            </a:r>
            <a:r>
              <a:rPr lang="el-GR" dirty="0"/>
              <a:t> </a:t>
            </a:r>
            <a:r>
              <a:rPr lang="el-GR" dirty="0" err="1"/>
              <a:t>γνῷ</a:t>
            </a:r>
            <a:r>
              <a:rPr lang="el-GR" dirty="0"/>
              <a:t> </a:t>
            </a:r>
            <a:r>
              <a:rPr lang="el-GR" dirty="0" err="1"/>
              <a:t>εὐφυᾶ</a:t>
            </a:r>
            <a:r>
              <a:rPr lang="el-GR" dirty="0"/>
              <a:t> </a:t>
            </a:r>
            <a:r>
              <a:rPr lang="el-GR" dirty="0" err="1"/>
              <a:t>ὄντα</a:t>
            </a:r>
            <a:r>
              <a:rPr lang="el-GR" dirty="0"/>
              <a:t> διδάσκων ὅ τι </a:t>
            </a:r>
            <a:r>
              <a:rPr lang="el-GR" dirty="0" err="1"/>
              <a:t>ἂν</a:t>
            </a:r>
            <a:r>
              <a:rPr lang="el-GR" dirty="0"/>
              <a:t> </a:t>
            </a:r>
            <a:r>
              <a:rPr lang="el-GR" dirty="0" err="1"/>
              <a:t>ἔχῃ</a:t>
            </a:r>
            <a:r>
              <a:rPr lang="el-GR" dirty="0"/>
              <a:t> </a:t>
            </a:r>
            <a:r>
              <a:rPr lang="el-GR" dirty="0" err="1"/>
              <a:t>ἀγαθὸν</a:t>
            </a:r>
            <a:r>
              <a:rPr lang="el-GR" dirty="0"/>
              <a:t> </a:t>
            </a:r>
            <a:r>
              <a:rPr lang="el-GR" dirty="0" err="1"/>
              <a:t>φίλον</a:t>
            </a:r>
            <a:r>
              <a:rPr lang="el-GR" dirty="0"/>
              <a:t> </a:t>
            </a:r>
            <a:r>
              <a:rPr lang="el-GR" dirty="0" err="1"/>
              <a:t>ποιεῖται</a:t>
            </a:r>
            <a:r>
              <a:rPr lang="el-GR" dirty="0"/>
              <a:t>, </a:t>
            </a:r>
            <a:r>
              <a:rPr lang="el-GR" dirty="0" err="1"/>
              <a:t>τοῦτον</a:t>
            </a:r>
            <a:r>
              <a:rPr lang="el-GR" dirty="0"/>
              <a:t> νομίζομεν, ἃ </a:t>
            </a:r>
            <a:r>
              <a:rPr lang="el-GR" dirty="0" err="1"/>
              <a:t>τῷ</a:t>
            </a:r>
            <a:r>
              <a:rPr lang="el-GR" dirty="0"/>
              <a:t> </a:t>
            </a:r>
            <a:r>
              <a:rPr lang="el-GR" dirty="0" err="1"/>
              <a:t>καλῷ</a:t>
            </a:r>
            <a:r>
              <a:rPr lang="el-GR" dirty="0"/>
              <a:t> </a:t>
            </a:r>
            <a:r>
              <a:rPr lang="el-GR" dirty="0" err="1"/>
              <a:t>κἀγαθῷ</a:t>
            </a:r>
            <a:r>
              <a:rPr lang="el-GR" dirty="0"/>
              <a:t> </a:t>
            </a:r>
            <a:r>
              <a:rPr lang="el-GR" dirty="0" err="1"/>
              <a:t>πολίτῃ</a:t>
            </a:r>
            <a:r>
              <a:rPr lang="el-GR" dirty="0"/>
              <a:t> προσήκει, </a:t>
            </a:r>
            <a:r>
              <a:rPr lang="el-GR" dirty="0" err="1"/>
              <a:t>ταῦτα</a:t>
            </a:r>
            <a:r>
              <a:rPr lang="el-GR" dirty="0"/>
              <a:t> </a:t>
            </a:r>
            <a:r>
              <a:rPr lang="el-GR" dirty="0" err="1"/>
              <a:t>ποιεῖν</a:t>
            </a:r>
            <a:r>
              <a:rPr lang="el-GR" dirty="0"/>
              <a:t>.</a:t>
            </a:r>
            <a:endParaRPr lang="en-US" dirty="0"/>
          </a:p>
          <a:p>
            <a:pPr marL="0" indent="0" algn="just">
              <a:buNone/>
            </a:pPr>
            <a:endParaRPr lang="en-US" dirty="0"/>
          </a:p>
          <a:p>
            <a:pPr marL="0" indent="0" algn="just">
              <a:buNone/>
            </a:pPr>
            <a:r>
              <a:rPr lang="el-GR" dirty="0"/>
              <a:t>ανάμεσά μας υπάρχει η γνώμη ότι αναφορικά με την ομορφιά και τη σοφία υπάρχει τόσο η αξιότιμη όσο και η επαίσχυντη σημασία. Την ομορφιά λοιπόν εάν κάποιος την πουλά σε οποιονδήποτε τον πλησιάζει με χρήματα, αυτόν τον αποκαλούν πόρνο</a:t>
            </a:r>
            <a:r>
              <a:rPr lang="el-GR" dirty="0">
                <a:cs typeface="Times New Roman" panose="02020603050405020304" pitchFamily="18" charset="0"/>
              </a:rPr>
              <a:t>‧ όμως το θεωρούμε ηθικό να γινόμαστε φίλοι με κάποιον εραστή που είναι ενάρετος‧ το ίδιο συμβαίνει και με τη σοφία. Αυτούς που την πωλούν έναντι χρημάτων σε όποιον το επιθυμεί, τους ονομάζουμε σοφιστές, ακριβώς σαν να ήταν πόρνοι, ενώ αντίθετα θεωρούμε πως όταν κάποιος κάνει φίλο αυτόν που από τη φύση του είναι σοφός και διδάσκεται από εκείνον οτιδήποτε είναι καλό, τότε αυτός εκπληρώνει το χρέος του ενάρετος πολίτης.</a:t>
            </a:r>
            <a:endParaRPr lang="el-GR" dirty="0"/>
          </a:p>
        </p:txBody>
      </p:sp>
    </p:spTree>
    <p:extLst>
      <p:ext uri="{BB962C8B-B14F-4D97-AF65-F5344CB8AC3E}">
        <p14:creationId xmlns:p14="http://schemas.microsoft.com/office/powerpoint/2010/main" xmlns="" val="8397608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A2586E5-F98F-45E9-B2AF-10ECD5C452BD}"/>
              </a:ext>
            </a:extLst>
          </p:cNvPr>
          <p:cNvSpPr>
            <a:spLocks noGrp="1"/>
          </p:cNvSpPr>
          <p:nvPr>
            <p:ph type="title"/>
          </p:nvPr>
        </p:nvSpPr>
        <p:spPr>
          <a:xfrm>
            <a:off x="2592924" y="399027"/>
            <a:ext cx="8911687" cy="1280890"/>
          </a:xfrm>
        </p:spPr>
        <p:txBody>
          <a:bodyPr>
            <a:normAutofit/>
          </a:bodyPr>
          <a:lstStyle/>
          <a:p>
            <a:r>
              <a:rPr lang="el-GR" sz="2800" dirty="0"/>
              <a:t>Πλάτων, </a:t>
            </a:r>
            <a:r>
              <a:rPr lang="el-GR" sz="2800" i="1" dirty="0" err="1"/>
              <a:t>Γοργ</a:t>
            </a:r>
            <a:r>
              <a:rPr lang="el-GR" sz="2800" i="1" dirty="0"/>
              <a:t>.</a:t>
            </a:r>
            <a:r>
              <a:rPr lang="el-GR" sz="2800" dirty="0"/>
              <a:t> 520</a:t>
            </a:r>
            <a:r>
              <a:rPr lang="en-US" sz="2800" dirty="0"/>
              <a:t>d</a:t>
            </a:r>
            <a:endParaRPr lang="el-GR" sz="2800" dirty="0"/>
          </a:p>
        </p:txBody>
      </p:sp>
      <p:sp>
        <p:nvSpPr>
          <p:cNvPr id="3" name="Θέση περιεχομένου 2">
            <a:extLst>
              <a:ext uri="{FF2B5EF4-FFF2-40B4-BE49-F238E27FC236}">
                <a16:creationId xmlns:a16="http://schemas.microsoft.com/office/drawing/2014/main" xmlns="" id="{A9E78E6B-3C9F-4ED3-92E5-C1555263862E}"/>
              </a:ext>
            </a:extLst>
          </p:cNvPr>
          <p:cNvSpPr>
            <a:spLocks noGrp="1"/>
          </p:cNvSpPr>
          <p:nvPr>
            <p:ph idx="1"/>
          </p:nvPr>
        </p:nvSpPr>
        <p:spPr>
          <a:xfrm>
            <a:off x="2592924" y="1039472"/>
            <a:ext cx="9294275" cy="5430353"/>
          </a:xfrm>
        </p:spPr>
        <p:txBody>
          <a:bodyPr>
            <a:normAutofit fontScale="92500" lnSpcReduction="20000"/>
          </a:bodyPr>
          <a:lstStyle/>
          <a:p>
            <a:pPr marL="0" indent="0" algn="just">
              <a:buNone/>
            </a:pPr>
            <a:r>
              <a:rPr lang="el-GR" dirty="0"/>
              <a:t>Σω.: </a:t>
            </a:r>
            <a:r>
              <a:rPr lang="el-GR" dirty="0" err="1"/>
              <a:t>διὰ</a:t>
            </a:r>
            <a:r>
              <a:rPr lang="el-GR" dirty="0"/>
              <a:t> </a:t>
            </a:r>
            <a:r>
              <a:rPr lang="el-GR" dirty="0" err="1"/>
              <a:t>ταῦτ</a:t>
            </a:r>
            <a:r>
              <a:rPr lang="el-GR" dirty="0"/>
              <a:t>᾽ </a:t>
            </a:r>
            <a:r>
              <a:rPr lang="el-GR" dirty="0" err="1"/>
              <a:t>ἄρα</a:t>
            </a:r>
            <a:r>
              <a:rPr lang="el-GR" dirty="0"/>
              <a:t>, </a:t>
            </a:r>
            <a:r>
              <a:rPr lang="el-GR" dirty="0" err="1"/>
              <a:t>ὡς</a:t>
            </a:r>
            <a:r>
              <a:rPr lang="el-GR" dirty="0"/>
              <a:t> </a:t>
            </a:r>
            <a:r>
              <a:rPr lang="el-GR" dirty="0" err="1"/>
              <a:t>ἔοικε</a:t>
            </a:r>
            <a:r>
              <a:rPr lang="el-GR" dirty="0"/>
              <a:t>, </a:t>
            </a:r>
            <a:r>
              <a:rPr lang="el-GR" b="1" dirty="0" err="1"/>
              <a:t>τὰς</a:t>
            </a:r>
            <a:r>
              <a:rPr lang="el-GR" b="1" dirty="0"/>
              <a:t> </a:t>
            </a:r>
            <a:r>
              <a:rPr lang="el-GR" b="1" dirty="0" err="1"/>
              <a:t>μὲν</a:t>
            </a:r>
            <a:r>
              <a:rPr lang="el-GR" b="1" dirty="0"/>
              <a:t> </a:t>
            </a:r>
            <a:r>
              <a:rPr lang="el-GR" b="1" dirty="0" err="1"/>
              <a:t>ἄλλας</a:t>
            </a:r>
            <a:r>
              <a:rPr lang="el-GR" b="1" dirty="0"/>
              <a:t> </a:t>
            </a:r>
            <a:r>
              <a:rPr lang="el-GR" b="1" dirty="0" err="1"/>
              <a:t>συμβουλὰς</a:t>
            </a:r>
            <a:r>
              <a:rPr lang="el-GR" b="1" dirty="0"/>
              <a:t> </a:t>
            </a:r>
            <a:r>
              <a:rPr lang="el-GR" b="1" dirty="0" err="1"/>
              <a:t>συμβουλεύειν</a:t>
            </a:r>
            <a:r>
              <a:rPr lang="el-GR" b="1" dirty="0"/>
              <a:t> λαμβάνοντα </a:t>
            </a:r>
            <a:r>
              <a:rPr lang="el-GR" b="1" dirty="0" err="1"/>
              <a:t>ἀργύριον</a:t>
            </a:r>
            <a:r>
              <a:rPr lang="el-GR" b="1" dirty="0"/>
              <a:t>, </a:t>
            </a:r>
            <a:r>
              <a:rPr lang="el-GR" b="1" dirty="0" err="1"/>
              <a:t>οἷον</a:t>
            </a:r>
            <a:r>
              <a:rPr lang="el-GR" b="1" dirty="0"/>
              <a:t> </a:t>
            </a:r>
            <a:r>
              <a:rPr lang="el-GR" b="1" dirty="0" err="1"/>
              <a:t>οἰκοδομίας</a:t>
            </a:r>
            <a:r>
              <a:rPr lang="el-GR" b="1" dirty="0"/>
              <a:t> </a:t>
            </a:r>
            <a:r>
              <a:rPr lang="el-GR" b="1" dirty="0" err="1"/>
              <a:t>πέρι</a:t>
            </a:r>
            <a:r>
              <a:rPr lang="el-GR" b="1" dirty="0"/>
              <a:t> ἢ </a:t>
            </a:r>
            <a:r>
              <a:rPr lang="el-GR" b="1" dirty="0" err="1"/>
              <a:t>τῶν</a:t>
            </a:r>
            <a:r>
              <a:rPr lang="el-GR" b="1" dirty="0"/>
              <a:t> </a:t>
            </a:r>
            <a:r>
              <a:rPr lang="el-GR" b="1" dirty="0" err="1"/>
              <a:t>ἄλλων</a:t>
            </a:r>
            <a:r>
              <a:rPr lang="el-GR" b="1" dirty="0"/>
              <a:t> </a:t>
            </a:r>
            <a:r>
              <a:rPr lang="el-GR" b="1" dirty="0" err="1"/>
              <a:t>τεχνῶν</a:t>
            </a:r>
            <a:r>
              <a:rPr lang="el-GR" b="1" dirty="0"/>
              <a:t>, </a:t>
            </a:r>
            <a:r>
              <a:rPr lang="el-GR" b="1" dirty="0" err="1"/>
              <a:t>οὐδὲν</a:t>
            </a:r>
            <a:r>
              <a:rPr lang="el-GR" b="1" dirty="0"/>
              <a:t> </a:t>
            </a:r>
            <a:r>
              <a:rPr lang="el-GR" b="1" dirty="0" err="1"/>
              <a:t>αἰσχρόν</a:t>
            </a:r>
            <a:r>
              <a:rPr lang="el-GR" dirty="0"/>
              <a:t>.</a:t>
            </a:r>
          </a:p>
          <a:p>
            <a:pPr marL="0" indent="0" algn="just">
              <a:buNone/>
            </a:pPr>
            <a:endParaRPr lang="en-US" dirty="0"/>
          </a:p>
          <a:p>
            <a:pPr marL="0" indent="0" algn="just">
              <a:buNone/>
            </a:pPr>
            <a:r>
              <a:rPr lang="el-GR" dirty="0" err="1"/>
              <a:t>Γι</a:t>
            </a:r>
            <a:r>
              <a:rPr lang="el-GR" dirty="0"/>
              <a:t> αυτά λοιπόν, όπως φαίνεται, δεν υπάρχει καμία ντροπή στο να παίρνει κανείς χρήματα δίνοντας συμβουλές για τις άλλες τέχνες, όπως είναι το χτίσιμο των σπιτιών.</a:t>
            </a:r>
          </a:p>
          <a:p>
            <a:pPr marL="0" indent="0" algn="just">
              <a:buNone/>
            </a:pPr>
            <a:endParaRPr lang="el-GR" dirty="0"/>
          </a:p>
          <a:p>
            <a:pPr marL="0" indent="0" algn="just">
              <a:buNone/>
            </a:pPr>
            <a:r>
              <a:rPr lang="el-GR" sz="3000" dirty="0" err="1"/>
              <a:t>Ισκοκράτης</a:t>
            </a:r>
            <a:r>
              <a:rPr lang="el-GR" sz="3000" dirty="0"/>
              <a:t>, </a:t>
            </a:r>
            <a:r>
              <a:rPr lang="el-GR" sz="3000" i="1" dirty="0"/>
              <a:t>Περί </a:t>
            </a:r>
            <a:r>
              <a:rPr lang="el-GR" sz="3000" i="1" dirty="0" err="1"/>
              <a:t>αντιδ</a:t>
            </a:r>
            <a:r>
              <a:rPr lang="el-GR" sz="3000" i="1" dirty="0"/>
              <a:t>.</a:t>
            </a:r>
            <a:r>
              <a:rPr lang="el-GR" sz="3000" dirty="0"/>
              <a:t> 166</a:t>
            </a:r>
          </a:p>
          <a:p>
            <a:pPr marL="0" indent="0" algn="just">
              <a:buNone/>
            </a:pPr>
            <a:r>
              <a:rPr lang="el-GR" dirty="0" err="1"/>
              <a:t>ἔτι</a:t>
            </a:r>
            <a:r>
              <a:rPr lang="el-GR" dirty="0"/>
              <a:t> </a:t>
            </a:r>
            <a:r>
              <a:rPr lang="el-GR" dirty="0" err="1"/>
              <a:t>δὲ</a:t>
            </a:r>
            <a:r>
              <a:rPr lang="el-GR" dirty="0"/>
              <a:t> </a:t>
            </a:r>
            <a:r>
              <a:rPr lang="el-GR" dirty="0" err="1"/>
              <a:t>δεινότερον</a:t>
            </a:r>
            <a:r>
              <a:rPr lang="el-GR" dirty="0"/>
              <a:t>, </a:t>
            </a:r>
            <a:r>
              <a:rPr lang="el-GR" dirty="0" err="1"/>
              <a:t>εἰ</a:t>
            </a:r>
            <a:r>
              <a:rPr lang="el-GR" dirty="0"/>
              <a:t> </a:t>
            </a:r>
            <a:r>
              <a:rPr lang="el-GR" dirty="0" err="1"/>
              <a:t>Πίνδαρον</a:t>
            </a:r>
            <a:r>
              <a:rPr lang="el-GR" dirty="0"/>
              <a:t> </a:t>
            </a:r>
            <a:r>
              <a:rPr lang="el-GR" dirty="0" err="1"/>
              <a:t>μὲν</a:t>
            </a:r>
            <a:r>
              <a:rPr lang="el-GR" dirty="0"/>
              <a:t> </a:t>
            </a:r>
            <a:r>
              <a:rPr lang="el-GR" dirty="0" err="1"/>
              <a:t>τὸν</a:t>
            </a:r>
            <a:r>
              <a:rPr lang="el-GR" dirty="0"/>
              <a:t> </a:t>
            </a:r>
            <a:r>
              <a:rPr lang="el-GR" dirty="0" err="1"/>
              <a:t>ποιητὴν</a:t>
            </a:r>
            <a:r>
              <a:rPr lang="el-GR" dirty="0"/>
              <a:t> </a:t>
            </a:r>
            <a:r>
              <a:rPr lang="el-GR" dirty="0" err="1"/>
              <a:t>οἱ</a:t>
            </a:r>
            <a:r>
              <a:rPr lang="el-GR" dirty="0"/>
              <a:t> </a:t>
            </a:r>
            <a:r>
              <a:rPr lang="el-GR" dirty="0" err="1"/>
              <a:t>πρὸ</a:t>
            </a:r>
            <a:r>
              <a:rPr lang="el-GR" dirty="0"/>
              <a:t> </a:t>
            </a:r>
            <a:r>
              <a:rPr lang="el-GR" dirty="0" err="1"/>
              <a:t>ἡμῶν</a:t>
            </a:r>
            <a:r>
              <a:rPr lang="el-GR" dirty="0"/>
              <a:t> </a:t>
            </a:r>
            <a:r>
              <a:rPr lang="el-GR" dirty="0" err="1"/>
              <a:t>γεγονότες</a:t>
            </a:r>
            <a:r>
              <a:rPr lang="el-GR" dirty="0"/>
              <a:t> </a:t>
            </a:r>
            <a:r>
              <a:rPr lang="el-GR" dirty="0" err="1"/>
              <a:t>ὑπὲρ</a:t>
            </a:r>
            <a:r>
              <a:rPr lang="el-GR" dirty="0"/>
              <a:t> </a:t>
            </a:r>
            <a:r>
              <a:rPr lang="el-GR" dirty="0" err="1"/>
              <a:t>ἑνὸς</a:t>
            </a:r>
            <a:r>
              <a:rPr lang="el-GR" dirty="0"/>
              <a:t> μόνον </a:t>
            </a:r>
            <a:r>
              <a:rPr lang="el-GR" dirty="0" err="1"/>
              <a:t>ῥήματος</a:t>
            </a:r>
            <a:r>
              <a:rPr lang="el-GR" dirty="0"/>
              <a:t>, </a:t>
            </a:r>
            <a:r>
              <a:rPr lang="el-GR" dirty="0" err="1"/>
              <a:t>ὅτι</a:t>
            </a:r>
            <a:r>
              <a:rPr lang="el-GR" dirty="0"/>
              <a:t> </a:t>
            </a:r>
            <a:r>
              <a:rPr lang="el-GR" dirty="0" err="1"/>
              <a:t>τὴν</a:t>
            </a:r>
            <a:r>
              <a:rPr lang="el-GR" dirty="0"/>
              <a:t> πόλιν </a:t>
            </a:r>
            <a:r>
              <a:rPr lang="el-GR" dirty="0" err="1"/>
              <a:t>ἔρεισμα</a:t>
            </a:r>
            <a:r>
              <a:rPr lang="el-GR" dirty="0"/>
              <a:t> </a:t>
            </a:r>
            <a:r>
              <a:rPr lang="el-GR" dirty="0" err="1"/>
              <a:t>τῆς</a:t>
            </a:r>
            <a:r>
              <a:rPr lang="el-GR" dirty="0"/>
              <a:t> </a:t>
            </a:r>
            <a:r>
              <a:rPr lang="el-GR" dirty="0" err="1"/>
              <a:t>Ἑλλάδος</a:t>
            </a:r>
            <a:r>
              <a:rPr lang="el-GR" dirty="0"/>
              <a:t> </a:t>
            </a:r>
            <a:r>
              <a:rPr lang="el-GR" dirty="0" err="1"/>
              <a:t>ὠνόμασεν</a:t>
            </a:r>
            <a:r>
              <a:rPr lang="el-GR" dirty="0"/>
              <a:t>, </a:t>
            </a:r>
            <a:r>
              <a:rPr lang="el-GR" dirty="0" err="1"/>
              <a:t>οὕτως</a:t>
            </a:r>
            <a:r>
              <a:rPr lang="el-GR" dirty="0"/>
              <a:t> </a:t>
            </a:r>
            <a:r>
              <a:rPr lang="el-GR" dirty="0" err="1"/>
              <a:t>ἐτίμησαν</a:t>
            </a:r>
            <a:r>
              <a:rPr lang="el-GR" dirty="0"/>
              <a:t> </a:t>
            </a:r>
            <a:r>
              <a:rPr lang="el-GR" dirty="0" err="1"/>
              <a:t>ὥστε</a:t>
            </a:r>
            <a:r>
              <a:rPr lang="el-GR" dirty="0"/>
              <a:t> </a:t>
            </a:r>
            <a:r>
              <a:rPr lang="el-GR" dirty="0" err="1"/>
              <a:t>καὶ</a:t>
            </a:r>
            <a:r>
              <a:rPr lang="el-GR" dirty="0"/>
              <a:t> </a:t>
            </a:r>
            <a:r>
              <a:rPr lang="el-GR" dirty="0" err="1"/>
              <a:t>πρόξενον</a:t>
            </a:r>
            <a:r>
              <a:rPr lang="el-GR" dirty="0"/>
              <a:t> </a:t>
            </a:r>
            <a:r>
              <a:rPr lang="el-GR" dirty="0" err="1"/>
              <a:t>ποιήσασθαι</a:t>
            </a:r>
            <a:r>
              <a:rPr lang="el-GR" dirty="0"/>
              <a:t> </a:t>
            </a:r>
            <a:r>
              <a:rPr lang="el-GR" dirty="0" err="1"/>
              <a:t>καὶ</a:t>
            </a:r>
            <a:r>
              <a:rPr lang="el-GR" dirty="0"/>
              <a:t> </a:t>
            </a:r>
            <a:r>
              <a:rPr lang="el-GR" b="1" dirty="0" err="1"/>
              <a:t>δωρεὰν</a:t>
            </a:r>
            <a:r>
              <a:rPr lang="el-GR" b="1" dirty="0"/>
              <a:t> </a:t>
            </a:r>
            <a:r>
              <a:rPr lang="el-GR" b="1" dirty="0" err="1"/>
              <a:t>μυρίας</a:t>
            </a:r>
            <a:r>
              <a:rPr lang="el-GR" b="1" dirty="0"/>
              <a:t> </a:t>
            </a:r>
            <a:r>
              <a:rPr lang="el-GR" b="1" dirty="0" err="1"/>
              <a:t>αὐτῷ</a:t>
            </a:r>
            <a:r>
              <a:rPr lang="el-GR" b="1" dirty="0"/>
              <a:t> </a:t>
            </a:r>
            <a:r>
              <a:rPr lang="el-GR" b="1" dirty="0" err="1"/>
              <a:t>δοῦναι</a:t>
            </a:r>
            <a:r>
              <a:rPr lang="el-GR" b="1" dirty="0"/>
              <a:t> </a:t>
            </a:r>
            <a:r>
              <a:rPr lang="el-GR" b="1" dirty="0" err="1"/>
              <a:t>δραχμάς</a:t>
            </a:r>
            <a:r>
              <a:rPr lang="en-US" dirty="0"/>
              <a:t>…</a:t>
            </a:r>
            <a:endParaRPr lang="el-GR" dirty="0"/>
          </a:p>
          <a:p>
            <a:pPr marL="0" indent="0" algn="just">
              <a:buNone/>
            </a:pPr>
            <a:endParaRPr lang="el-GR" dirty="0"/>
          </a:p>
          <a:p>
            <a:pPr marL="0" indent="0" algn="just">
              <a:buNone/>
            </a:pPr>
            <a:r>
              <a:rPr lang="el-GR" dirty="0"/>
              <a:t>ακόμα θα ήταν φοβερότερο, τον Πίνδαρο τον ποιητή, τον οποίον οι πρόγονοί μας τόσο πολύ τίμησαν με αφορμή έναν μόνο στίχο, που ανέφερε ότι η πόλη μας θεωρήθηκε ως στήριγμα ολόκληρης της Ελλάδας, και τον έκαναν φίλο της πόλης και του έδωσαν ως δώρο 10.000 δραχμές…</a:t>
            </a:r>
          </a:p>
          <a:p>
            <a:pPr marL="0" indent="0" algn="just">
              <a:buNone/>
            </a:pPr>
            <a:endParaRPr lang="el-GR" dirty="0"/>
          </a:p>
          <a:p>
            <a:pPr marL="0" indent="0" algn="just">
              <a:buNone/>
            </a:pPr>
            <a:r>
              <a:rPr lang="el-GR" sz="3000" dirty="0"/>
              <a:t>Αριστοτέλης, </a:t>
            </a:r>
            <a:r>
              <a:rPr lang="el-GR" sz="3000" i="1" dirty="0" err="1"/>
              <a:t>Ρητ</a:t>
            </a:r>
            <a:r>
              <a:rPr lang="el-GR" sz="3000" i="1" dirty="0"/>
              <a:t>.</a:t>
            </a:r>
            <a:r>
              <a:rPr lang="el-GR" sz="3000" dirty="0"/>
              <a:t> </a:t>
            </a:r>
            <a:r>
              <a:rPr lang="en-US" sz="3000" dirty="0"/>
              <a:t>1405b23</a:t>
            </a:r>
            <a:endParaRPr lang="el-GR" sz="3000" dirty="0"/>
          </a:p>
          <a:p>
            <a:pPr marL="0" indent="0" algn="just">
              <a:buNone/>
            </a:pPr>
            <a:r>
              <a:rPr lang="el-GR" sz="1600" dirty="0" err="1"/>
              <a:t>καὶ</a:t>
            </a:r>
            <a:r>
              <a:rPr lang="el-GR" sz="1600" dirty="0"/>
              <a:t> ὁ Σιμωνίδης, </a:t>
            </a:r>
            <a:r>
              <a:rPr lang="el-GR" sz="1600" dirty="0" err="1"/>
              <a:t>ὅτε</a:t>
            </a:r>
            <a:r>
              <a:rPr lang="el-GR" sz="1600" dirty="0"/>
              <a:t> </a:t>
            </a:r>
            <a:r>
              <a:rPr lang="el-GR" sz="1600" dirty="0" err="1"/>
              <a:t>μὲν</a:t>
            </a:r>
            <a:r>
              <a:rPr lang="el-GR" sz="1600" dirty="0"/>
              <a:t> </a:t>
            </a:r>
            <a:r>
              <a:rPr lang="el-GR" sz="1600" b="1" dirty="0" err="1"/>
              <a:t>ἐδίδου</a:t>
            </a:r>
            <a:r>
              <a:rPr lang="el-GR" sz="1600" b="1" dirty="0"/>
              <a:t> </a:t>
            </a:r>
            <a:r>
              <a:rPr lang="el-GR" sz="1600" b="1" dirty="0" err="1"/>
              <a:t>μισθὸν</a:t>
            </a:r>
            <a:r>
              <a:rPr lang="el-GR" sz="1600" dirty="0"/>
              <a:t> </a:t>
            </a:r>
            <a:r>
              <a:rPr lang="el-GR" sz="1600" dirty="0" err="1"/>
              <a:t>ὀλίγον</a:t>
            </a:r>
            <a:r>
              <a:rPr lang="el-GR" sz="1600" dirty="0"/>
              <a:t> </a:t>
            </a:r>
            <a:r>
              <a:rPr lang="el-GR" sz="1600" b="1" dirty="0" err="1"/>
              <a:t>αὐτῷ</a:t>
            </a:r>
            <a:r>
              <a:rPr lang="el-GR" sz="1600" dirty="0"/>
              <a:t> ὁ </a:t>
            </a:r>
            <a:r>
              <a:rPr lang="el-GR" sz="1600" dirty="0" err="1"/>
              <a:t>νικήσας</a:t>
            </a:r>
            <a:r>
              <a:rPr lang="el-GR" sz="1600" dirty="0"/>
              <a:t> </a:t>
            </a:r>
            <a:r>
              <a:rPr lang="el-GR" sz="1600" dirty="0" err="1"/>
              <a:t>τοῖς</a:t>
            </a:r>
            <a:r>
              <a:rPr lang="el-GR" sz="1600" dirty="0"/>
              <a:t> </a:t>
            </a:r>
            <a:r>
              <a:rPr lang="el-GR" sz="1600" dirty="0" err="1"/>
              <a:t>ὀρεῦσιν</a:t>
            </a:r>
            <a:r>
              <a:rPr lang="el-GR" sz="1600" dirty="0"/>
              <a:t>…</a:t>
            </a:r>
          </a:p>
        </p:txBody>
      </p:sp>
    </p:spTree>
    <p:extLst>
      <p:ext uri="{BB962C8B-B14F-4D97-AF65-F5344CB8AC3E}">
        <p14:creationId xmlns:p14="http://schemas.microsoft.com/office/powerpoint/2010/main" xmlns="" val="35756162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D477810-CCA1-42DF-8D64-5C9AF6D86FF1}"/>
              </a:ext>
            </a:extLst>
          </p:cNvPr>
          <p:cNvSpPr>
            <a:spLocks noGrp="1"/>
          </p:cNvSpPr>
          <p:nvPr>
            <p:ph type="title"/>
          </p:nvPr>
        </p:nvSpPr>
        <p:spPr/>
        <p:txBody>
          <a:bodyPr>
            <a:normAutofit/>
          </a:bodyPr>
          <a:lstStyle/>
          <a:p>
            <a:r>
              <a:rPr lang="el-GR" sz="2800" dirty="0"/>
              <a:t>Πλάτων, </a:t>
            </a:r>
            <a:r>
              <a:rPr lang="el-GR" sz="2800" i="1" dirty="0" err="1"/>
              <a:t>Ιππ</a:t>
            </a:r>
            <a:r>
              <a:rPr lang="el-GR" sz="2800" i="1" dirty="0"/>
              <a:t>. </a:t>
            </a:r>
            <a:r>
              <a:rPr lang="el-GR" sz="2800" i="1" dirty="0" err="1"/>
              <a:t>Μείζ</a:t>
            </a:r>
            <a:r>
              <a:rPr lang="el-GR" sz="2800" i="1" dirty="0"/>
              <a:t>.</a:t>
            </a:r>
            <a:r>
              <a:rPr lang="el-GR" sz="2800" dirty="0"/>
              <a:t> 282</a:t>
            </a:r>
            <a:r>
              <a:rPr lang="en-US" sz="2800" dirty="0"/>
              <a:t>c-d</a:t>
            </a:r>
            <a:endParaRPr lang="el-GR" sz="2800" dirty="0"/>
          </a:p>
        </p:txBody>
      </p:sp>
      <p:sp>
        <p:nvSpPr>
          <p:cNvPr id="3" name="Θέση περιεχομένου 2">
            <a:extLst>
              <a:ext uri="{FF2B5EF4-FFF2-40B4-BE49-F238E27FC236}">
                <a16:creationId xmlns:a16="http://schemas.microsoft.com/office/drawing/2014/main" xmlns="" id="{BD7E5F40-ED07-4DA9-A99A-96830BF8B18D}"/>
              </a:ext>
            </a:extLst>
          </p:cNvPr>
          <p:cNvSpPr>
            <a:spLocks noGrp="1"/>
          </p:cNvSpPr>
          <p:nvPr>
            <p:ph idx="1"/>
          </p:nvPr>
        </p:nvSpPr>
        <p:spPr>
          <a:xfrm>
            <a:off x="2589212" y="1264554"/>
            <a:ext cx="8915400" cy="5593445"/>
          </a:xfrm>
        </p:spPr>
        <p:txBody>
          <a:bodyPr>
            <a:normAutofit fontScale="77500" lnSpcReduction="20000"/>
          </a:bodyPr>
          <a:lstStyle/>
          <a:p>
            <a:pPr marL="0" indent="0" algn="just">
              <a:buNone/>
            </a:pPr>
            <a:r>
              <a:rPr lang="el-GR" dirty="0" err="1"/>
              <a:t>τῶν</a:t>
            </a:r>
            <a:r>
              <a:rPr lang="el-GR" dirty="0"/>
              <a:t> </a:t>
            </a:r>
            <a:r>
              <a:rPr lang="el-GR" dirty="0" err="1"/>
              <a:t>δὲ</a:t>
            </a:r>
            <a:r>
              <a:rPr lang="el-GR" dirty="0"/>
              <a:t> </a:t>
            </a:r>
            <a:r>
              <a:rPr lang="el-GR" dirty="0" err="1"/>
              <a:t>παλαιῶν</a:t>
            </a:r>
            <a:r>
              <a:rPr lang="el-GR" dirty="0"/>
              <a:t> </a:t>
            </a:r>
            <a:r>
              <a:rPr lang="el-GR" dirty="0" err="1"/>
              <a:t>ἐκείνων</a:t>
            </a:r>
            <a:r>
              <a:rPr lang="el-GR" dirty="0"/>
              <a:t> </a:t>
            </a:r>
            <a:r>
              <a:rPr lang="el-GR" dirty="0" err="1"/>
              <a:t>οὐδεὶς</a:t>
            </a:r>
            <a:r>
              <a:rPr lang="el-GR" dirty="0"/>
              <a:t> </a:t>
            </a:r>
            <a:r>
              <a:rPr lang="el-GR" dirty="0" err="1"/>
              <a:t>πώποτε</a:t>
            </a:r>
            <a:r>
              <a:rPr lang="el-GR" dirty="0"/>
              <a:t> </a:t>
            </a:r>
            <a:r>
              <a:rPr lang="el-GR" dirty="0" err="1"/>
              <a:t>ἠξίωσεν</a:t>
            </a:r>
            <a:r>
              <a:rPr lang="el-GR" dirty="0"/>
              <a:t> </a:t>
            </a:r>
            <a:r>
              <a:rPr lang="el-GR" dirty="0" err="1"/>
              <a:t>ἀργύριον</a:t>
            </a:r>
            <a:r>
              <a:rPr lang="el-GR" dirty="0"/>
              <a:t> </a:t>
            </a:r>
            <a:r>
              <a:rPr lang="el-GR" dirty="0" err="1"/>
              <a:t>μισθὸν</a:t>
            </a:r>
            <a:r>
              <a:rPr lang="el-GR" dirty="0"/>
              <a:t> </a:t>
            </a:r>
            <a:r>
              <a:rPr lang="el-GR" dirty="0" err="1"/>
              <a:t>πράξασθαι</a:t>
            </a:r>
            <a:r>
              <a:rPr lang="el-GR" dirty="0"/>
              <a:t> </a:t>
            </a:r>
            <a:r>
              <a:rPr lang="el-GR" dirty="0" err="1"/>
              <a:t>οὐδ</a:t>
            </a:r>
            <a:r>
              <a:rPr lang="el-GR" dirty="0"/>
              <a:t>᾽ </a:t>
            </a:r>
            <a:r>
              <a:rPr lang="el-GR" dirty="0" err="1"/>
              <a:t>ἐπιδείξεις</a:t>
            </a:r>
            <a:r>
              <a:rPr lang="el-GR" dirty="0"/>
              <a:t> [282</a:t>
            </a:r>
            <a:r>
              <a:rPr lang="en-US" dirty="0"/>
              <a:t>d] </a:t>
            </a:r>
            <a:r>
              <a:rPr lang="el-GR" dirty="0" err="1"/>
              <a:t>ποιήσασθαι</a:t>
            </a:r>
            <a:r>
              <a:rPr lang="el-GR" dirty="0"/>
              <a:t> </a:t>
            </a:r>
            <a:r>
              <a:rPr lang="el-GR" b="1" dirty="0" err="1"/>
              <a:t>ἐν</a:t>
            </a:r>
            <a:r>
              <a:rPr lang="el-GR" b="1" dirty="0"/>
              <a:t> </a:t>
            </a:r>
            <a:r>
              <a:rPr lang="el-GR" b="1" dirty="0" err="1"/>
              <a:t>παντοδαποῖς</a:t>
            </a:r>
            <a:r>
              <a:rPr lang="el-GR" b="1" dirty="0"/>
              <a:t> </a:t>
            </a:r>
            <a:r>
              <a:rPr lang="el-GR" b="1" dirty="0" err="1"/>
              <a:t>ἀνθρώποις</a:t>
            </a:r>
            <a:r>
              <a:rPr lang="el-GR" dirty="0"/>
              <a:t> </a:t>
            </a:r>
            <a:r>
              <a:rPr lang="el-GR" dirty="0" err="1"/>
              <a:t>τῆς</a:t>
            </a:r>
            <a:r>
              <a:rPr lang="el-GR" dirty="0"/>
              <a:t> </a:t>
            </a:r>
            <a:r>
              <a:rPr lang="el-GR" dirty="0" err="1"/>
              <a:t>ἑαυτοῦ</a:t>
            </a:r>
            <a:r>
              <a:rPr lang="el-GR" dirty="0"/>
              <a:t> σοφίας·</a:t>
            </a:r>
          </a:p>
          <a:p>
            <a:pPr marL="0" indent="0" algn="just">
              <a:buNone/>
            </a:pPr>
            <a:r>
              <a:rPr lang="el-GR" dirty="0"/>
              <a:t>Από εκείνους όμως τους παλιούς κανένας ποτέ δεν </a:t>
            </a:r>
            <a:r>
              <a:rPr lang="el-GR" dirty="0" err="1"/>
              <a:t>ενόμισε</a:t>
            </a:r>
            <a:r>
              <a:rPr lang="el-GR" dirty="0"/>
              <a:t> πως έπρεπε να πάρει χρήματα για τον κόπο του ούτε να κάνει ομιλίες [282d] στο κοινό, για να δείξει τη σοφία του μπροστά σε κάθε λογής ανθρώπους·</a:t>
            </a:r>
            <a:endParaRPr lang="en-US" dirty="0"/>
          </a:p>
          <a:p>
            <a:pPr marL="0" indent="0" algn="r">
              <a:buNone/>
            </a:pPr>
            <a:r>
              <a:rPr lang="el-GR" dirty="0"/>
              <a:t>(</a:t>
            </a:r>
            <a:r>
              <a:rPr lang="el-GR" dirty="0" err="1"/>
              <a:t>μτφρ</a:t>
            </a:r>
            <a:r>
              <a:rPr lang="el-GR" dirty="0"/>
              <a:t>. Καρούζος, Χ. &amp; Κακριδής, Ι.Θ.)</a:t>
            </a:r>
          </a:p>
          <a:p>
            <a:pPr marL="0" indent="0" algn="just">
              <a:buNone/>
            </a:pPr>
            <a:endParaRPr lang="el-GR" dirty="0"/>
          </a:p>
          <a:p>
            <a:pPr marL="0" indent="0" algn="just">
              <a:buNone/>
            </a:pPr>
            <a:r>
              <a:rPr lang="el-GR" sz="3600" dirty="0"/>
              <a:t>Πλάτων, </a:t>
            </a:r>
            <a:r>
              <a:rPr lang="el-GR" sz="3600" i="1" dirty="0" err="1"/>
              <a:t>Πρωτ</a:t>
            </a:r>
            <a:r>
              <a:rPr lang="el-GR" sz="3600" i="1" dirty="0"/>
              <a:t>.</a:t>
            </a:r>
            <a:r>
              <a:rPr lang="el-GR" sz="3600" dirty="0"/>
              <a:t> 310</a:t>
            </a:r>
            <a:r>
              <a:rPr lang="en-US" sz="3600" dirty="0"/>
              <a:t>d-e</a:t>
            </a:r>
          </a:p>
          <a:p>
            <a:pPr marL="0" indent="0" algn="just">
              <a:buNone/>
            </a:pPr>
            <a:r>
              <a:rPr lang="el-GR" dirty="0" err="1"/>
              <a:t>ἐπειδὴ</a:t>
            </a:r>
            <a:r>
              <a:rPr lang="el-GR" dirty="0"/>
              <a:t> [310</a:t>
            </a:r>
            <a:r>
              <a:rPr lang="en-US" dirty="0"/>
              <a:t>d] </a:t>
            </a:r>
            <a:r>
              <a:rPr lang="el-GR" dirty="0" err="1"/>
              <a:t>δὲ</a:t>
            </a:r>
            <a:r>
              <a:rPr lang="el-GR" dirty="0"/>
              <a:t> τάχιστά με </a:t>
            </a:r>
            <a:r>
              <a:rPr lang="el-GR" dirty="0" err="1"/>
              <a:t>ἐκ</a:t>
            </a:r>
            <a:r>
              <a:rPr lang="el-GR" dirty="0"/>
              <a:t> </a:t>
            </a:r>
            <a:r>
              <a:rPr lang="el-GR" dirty="0" err="1"/>
              <a:t>τοῦ</a:t>
            </a:r>
            <a:r>
              <a:rPr lang="el-GR" dirty="0"/>
              <a:t> κόπου ὁ </a:t>
            </a:r>
            <a:r>
              <a:rPr lang="el-GR" dirty="0" err="1"/>
              <a:t>ὕπνος</a:t>
            </a:r>
            <a:r>
              <a:rPr lang="el-GR" dirty="0"/>
              <a:t> </a:t>
            </a:r>
            <a:r>
              <a:rPr lang="el-GR" dirty="0" err="1"/>
              <a:t>ἀνῆκεν</a:t>
            </a:r>
            <a:r>
              <a:rPr lang="el-GR" dirty="0"/>
              <a:t>, </a:t>
            </a:r>
            <a:r>
              <a:rPr lang="el-GR" dirty="0" err="1"/>
              <a:t>εὐθὺς</a:t>
            </a:r>
            <a:r>
              <a:rPr lang="el-GR" dirty="0"/>
              <a:t> </a:t>
            </a:r>
            <a:r>
              <a:rPr lang="el-GR" dirty="0" err="1"/>
              <a:t>ἀναστὰς</a:t>
            </a:r>
            <a:r>
              <a:rPr lang="el-GR" dirty="0"/>
              <a:t> </a:t>
            </a:r>
            <a:r>
              <a:rPr lang="el-GR" dirty="0" err="1"/>
              <a:t>οὕτω</a:t>
            </a:r>
            <a:r>
              <a:rPr lang="el-GR" dirty="0"/>
              <a:t> </a:t>
            </a:r>
            <a:r>
              <a:rPr lang="el-GR" dirty="0" err="1"/>
              <a:t>δεῦρο</a:t>
            </a:r>
            <a:r>
              <a:rPr lang="el-GR" dirty="0"/>
              <a:t> </a:t>
            </a:r>
            <a:r>
              <a:rPr lang="el-GR" dirty="0" err="1"/>
              <a:t>ἐπορευόμην</a:t>
            </a:r>
            <a:r>
              <a:rPr lang="el-GR" dirty="0"/>
              <a:t>.» </a:t>
            </a:r>
            <a:r>
              <a:rPr lang="el-GR" dirty="0" err="1"/>
              <a:t>Καὶ</a:t>
            </a:r>
            <a:r>
              <a:rPr lang="el-GR" dirty="0"/>
              <a:t> </a:t>
            </a:r>
            <a:r>
              <a:rPr lang="el-GR" dirty="0" err="1"/>
              <a:t>ἐγὼ</a:t>
            </a:r>
            <a:r>
              <a:rPr lang="el-GR" dirty="0"/>
              <a:t> </a:t>
            </a:r>
            <a:r>
              <a:rPr lang="el-GR" dirty="0" err="1"/>
              <a:t>γιγνώσκων</a:t>
            </a:r>
            <a:r>
              <a:rPr lang="el-GR" dirty="0"/>
              <a:t> </a:t>
            </a:r>
            <a:r>
              <a:rPr lang="el-GR" dirty="0" err="1"/>
              <a:t>αὐτοῦ</a:t>
            </a:r>
            <a:r>
              <a:rPr lang="el-GR" dirty="0"/>
              <a:t> </a:t>
            </a:r>
            <a:r>
              <a:rPr lang="el-GR" dirty="0" err="1"/>
              <a:t>τὴν</a:t>
            </a:r>
            <a:r>
              <a:rPr lang="el-GR" dirty="0"/>
              <a:t> </a:t>
            </a:r>
            <a:r>
              <a:rPr lang="el-GR" dirty="0" err="1"/>
              <a:t>ἀνδρείαν</a:t>
            </a:r>
            <a:r>
              <a:rPr lang="el-GR" dirty="0"/>
              <a:t> </a:t>
            </a:r>
            <a:r>
              <a:rPr lang="el-GR" dirty="0" err="1"/>
              <a:t>καὶ</a:t>
            </a:r>
            <a:r>
              <a:rPr lang="el-GR" dirty="0"/>
              <a:t> </a:t>
            </a:r>
            <a:r>
              <a:rPr lang="el-GR" dirty="0" err="1"/>
              <a:t>τὴν</a:t>
            </a:r>
            <a:r>
              <a:rPr lang="el-GR" dirty="0"/>
              <a:t> </a:t>
            </a:r>
            <a:r>
              <a:rPr lang="el-GR" dirty="0" err="1"/>
              <a:t>πτοίησιν</a:t>
            </a:r>
            <a:r>
              <a:rPr lang="el-GR" dirty="0"/>
              <a:t>, «Τί </a:t>
            </a:r>
            <a:r>
              <a:rPr lang="el-GR" dirty="0" err="1"/>
              <a:t>οὖν</a:t>
            </a:r>
            <a:r>
              <a:rPr lang="el-GR" dirty="0"/>
              <a:t> σοι,» </a:t>
            </a:r>
            <a:r>
              <a:rPr lang="el-GR" dirty="0" err="1"/>
              <a:t>ἦν</a:t>
            </a:r>
            <a:r>
              <a:rPr lang="el-GR" dirty="0"/>
              <a:t> δ᾽ </a:t>
            </a:r>
            <a:r>
              <a:rPr lang="el-GR" dirty="0" err="1"/>
              <a:t>ἐγώ</a:t>
            </a:r>
            <a:r>
              <a:rPr lang="el-GR" dirty="0"/>
              <a:t>, «</a:t>
            </a:r>
            <a:r>
              <a:rPr lang="el-GR" dirty="0" err="1"/>
              <a:t>τοῦτο</a:t>
            </a:r>
            <a:r>
              <a:rPr lang="el-GR" dirty="0"/>
              <a:t>; </a:t>
            </a:r>
            <a:r>
              <a:rPr lang="el-GR" dirty="0" err="1"/>
              <a:t>μῶν</a:t>
            </a:r>
            <a:r>
              <a:rPr lang="el-GR" dirty="0"/>
              <a:t> τί σε </a:t>
            </a:r>
            <a:r>
              <a:rPr lang="el-GR" dirty="0" err="1"/>
              <a:t>ἀδικεῖ</a:t>
            </a:r>
            <a:r>
              <a:rPr lang="el-GR" dirty="0"/>
              <a:t> Πρωταγόρας;» </a:t>
            </a:r>
            <a:r>
              <a:rPr lang="el-GR" dirty="0" err="1"/>
              <a:t>Καὶ</a:t>
            </a:r>
            <a:r>
              <a:rPr lang="el-GR" dirty="0"/>
              <a:t> </a:t>
            </a:r>
            <a:r>
              <a:rPr lang="el-GR" dirty="0" err="1"/>
              <a:t>ὃς</a:t>
            </a:r>
            <a:r>
              <a:rPr lang="el-GR" dirty="0"/>
              <a:t> </a:t>
            </a:r>
            <a:r>
              <a:rPr lang="el-GR" dirty="0" err="1"/>
              <a:t>γελάσας</a:t>
            </a:r>
            <a:r>
              <a:rPr lang="el-GR" dirty="0"/>
              <a:t>, «</a:t>
            </a:r>
            <a:r>
              <a:rPr lang="el-GR" dirty="0" err="1"/>
              <a:t>Νὴ</a:t>
            </a:r>
            <a:r>
              <a:rPr lang="el-GR" dirty="0"/>
              <a:t> </a:t>
            </a:r>
            <a:r>
              <a:rPr lang="el-GR" dirty="0" err="1"/>
              <a:t>τοὺς</a:t>
            </a:r>
            <a:r>
              <a:rPr lang="el-GR" dirty="0"/>
              <a:t> θεούς,» </a:t>
            </a:r>
            <a:r>
              <a:rPr lang="el-GR" dirty="0" err="1"/>
              <a:t>ἔφη</a:t>
            </a:r>
            <a:r>
              <a:rPr lang="el-GR" dirty="0"/>
              <a:t>, «</a:t>
            </a:r>
            <a:r>
              <a:rPr lang="el-GR" b="1" dirty="0"/>
              <a:t>ὦ </a:t>
            </a:r>
            <a:r>
              <a:rPr lang="el-GR" b="1" dirty="0" err="1"/>
              <a:t>Σώκρατες</a:t>
            </a:r>
            <a:r>
              <a:rPr lang="el-GR" b="1" dirty="0"/>
              <a:t>, </a:t>
            </a:r>
            <a:r>
              <a:rPr lang="el-GR" b="1" dirty="0" err="1"/>
              <a:t>ὅτι</a:t>
            </a:r>
            <a:r>
              <a:rPr lang="el-GR" b="1" dirty="0"/>
              <a:t> </a:t>
            </a:r>
            <a:r>
              <a:rPr lang="el-GR" b="1" dirty="0" err="1"/>
              <a:t>γε</a:t>
            </a:r>
            <a:r>
              <a:rPr lang="el-GR" b="1" dirty="0"/>
              <a:t> μόνος </a:t>
            </a:r>
            <a:r>
              <a:rPr lang="el-GR" b="1" dirty="0" err="1"/>
              <a:t>ἐστὶ</a:t>
            </a:r>
            <a:r>
              <a:rPr lang="el-GR" b="1" dirty="0"/>
              <a:t> σοφός, </a:t>
            </a:r>
            <a:r>
              <a:rPr lang="el-GR" b="1" dirty="0" err="1"/>
              <a:t>ἐμὲ</a:t>
            </a:r>
            <a:r>
              <a:rPr lang="el-GR" b="1" dirty="0"/>
              <a:t> </a:t>
            </a:r>
            <a:r>
              <a:rPr lang="el-GR" b="1" dirty="0" err="1"/>
              <a:t>δὲ</a:t>
            </a:r>
            <a:r>
              <a:rPr lang="el-GR" b="1" dirty="0"/>
              <a:t> </a:t>
            </a:r>
            <a:r>
              <a:rPr lang="el-GR" b="1" dirty="0" err="1"/>
              <a:t>οὐ</a:t>
            </a:r>
            <a:r>
              <a:rPr lang="el-GR" b="1" dirty="0"/>
              <a:t> </a:t>
            </a:r>
            <a:r>
              <a:rPr lang="el-GR" b="1" dirty="0" err="1"/>
              <a:t>ποιεῖ</a:t>
            </a:r>
            <a:r>
              <a:rPr lang="el-GR" b="1" dirty="0"/>
              <a:t>.</a:t>
            </a:r>
            <a:r>
              <a:rPr lang="el-GR" dirty="0"/>
              <a:t>» «</a:t>
            </a:r>
            <a:r>
              <a:rPr lang="el-GR" dirty="0" err="1"/>
              <a:t>Ἀλλὰ</a:t>
            </a:r>
            <a:r>
              <a:rPr lang="el-GR" dirty="0"/>
              <a:t> </a:t>
            </a:r>
            <a:r>
              <a:rPr lang="el-GR" dirty="0" err="1"/>
              <a:t>ναὶ</a:t>
            </a:r>
            <a:r>
              <a:rPr lang="el-GR" dirty="0"/>
              <a:t> </a:t>
            </a:r>
            <a:r>
              <a:rPr lang="el-GR" dirty="0" err="1"/>
              <a:t>μὰ</a:t>
            </a:r>
            <a:r>
              <a:rPr lang="el-GR" dirty="0"/>
              <a:t> Δία,» </a:t>
            </a:r>
            <a:r>
              <a:rPr lang="el-GR" dirty="0" err="1"/>
              <a:t>ἔφην</a:t>
            </a:r>
            <a:r>
              <a:rPr lang="el-GR" dirty="0"/>
              <a:t> </a:t>
            </a:r>
            <a:r>
              <a:rPr lang="el-GR" dirty="0" err="1"/>
              <a:t>ἐγώ</a:t>
            </a:r>
            <a:r>
              <a:rPr lang="el-GR" dirty="0"/>
              <a:t>, «</a:t>
            </a:r>
            <a:r>
              <a:rPr lang="el-GR" dirty="0" err="1"/>
              <a:t>ἂν</a:t>
            </a:r>
            <a:r>
              <a:rPr lang="el-GR" dirty="0"/>
              <a:t> </a:t>
            </a:r>
            <a:r>
              <a:rPr lang="el-GR" dirty="0" err="1"/>
              <a:t>αὐτῷ</a:t>
            </a:r>
            <a:r>
              <a:rPr lang="el-GR" dirty="0"/>
              <a:t> </a:t>
            </a:r>
            <a:r>
              <a:rPr lang="el-GR" dirty="0" err="1"/>
              <a:t>διδῷς</a:t>
            </a:r>
            <a:r>
              <a:rPr lang="el-GR" dirty="0"/>
              <a:t> </a:t>
            </a:r>
            <a:r>
              <a:rPr lang="el-GR" dirty="0" err="1"/>
              <a:t>ἀργύριον</a:t>
            </a:r>
            <a:r>
              <a:rPr lang="el-GR" dirty="0"/>
              <a:t> </a:t>
            </a:r>
            <a:r>
              <a:rPr lang="el-GR" dirty="0" err="1"/>
              <a:t>καὶ</a:t>
            </a:r>
            <a:r>
              <a:rPr lang="el-GR" dirty="0"/>
              <a:t> </a:t>
            </a:r>
            <a:r>
              <a:rPr lang="el-GR" dirty="0" err="1"/>
              <a:t>πείθῃς</a:t>
            </a:r>
            <a:r>
              <a:rPr lang="el-GR" dirty="0"/>
              <a:t> </a:t>
            </a:r>
            <a:r>
              <a:rPr lang="el-GR" dirty="0" err="1"/>
              <a:t>ἐκεῖνον</a:t>
            </a:r>
            <a:r>
              <a:rPr lang="el-GR" dirty="0"/>
              <a:t>, ποιήσει </a:t>
            </a:r>
            <a:r>
              <a:rPr lang="el-GR" dirty="0" err="1"/>
              <a:t>καὶ</a:t>
            </a:r>
            <a:r>
              <a:rPr lang="el-GR" dirty="0"/>
              <a:t> </a:t>
            </a:r>
            <a:r>
              <a:rPr lang="el-GR" dirty="0" err="1"/>
              <a:t>σὲ</a:t>
            </a:r>
            <a:r>
              <a:rPr lang="el-GR" dirty="0"/>
              <a:t> σοφόν.» «</a:t>
            </a:r>
            <a:r>
              <a:rPr lang="el-GR" dirty="0" err="1"/>
              <a:t>Εἰ</a:t>
            </a:r>
            <a:r>
              <a:rPr lang="el-GR" dirty="0"/>
              <a:t> γάρ,» ἦ δ᾽ </a:t>
            </a:r>
            <a:r>
              <a:rPr lang="el-GR" dirty="0" err="1"/>
              <a:t>ὅς</a:t>
            </a:r>
            <a:r>
              <a:rPr lang="el-GR" dirty="0"/>
              <a:t>, «ὦ </a:t>
            </a:r>
            <a:r>
              <a:rPr lang="el-GR" dirty="0" err="1"/>
              <a:t>Ζεῦ</a:t>
            </a:r>
            <a:r>
              <a:rPr lang="el-GR" dirty="0"/>
              <a:t> </a:t>
            </a:r>
            <a:r>
              <a:rPr lang="el-GR" dirty="0" err="1"/>
              <a:t>καὶ</a:t>
            </a:r>
            <a:r>
              <a:rPr lang="el-GR" dirty="0"/>
              <a:t> θεοί, </a:t>
            </a:r>
            <a:r>
              <a:rPr lang="el-GR" dirty="0" err="1"/>
              <a:t>ἐν</a:t>
            </a:r>
            <a:r>
              <a:rPr lang="el-GR" dirty="0"/>
              <a:t> [310</a:t>
            </a:r>
            <a:r>
              <a:rPr lang="en-US" dirty="0"/>
              <a:t>e] </a:t>
            </a:r>
            <a:r>
              <a:rPr lang="el-GR" dirty="0" err="1"/>
              <a:t>τούτῳ</a:t>
            </a:r>
            <a:r>
              <a:rPr lang="el-GR" dirty="0"/>
              <a:t> </a:t>
            </a:r>
            <a:r>
              <a:rPr lang="el-GR" dirty="0" err="1"/>
              <a:t>εἴη</a:t>
            </a:r>
            <a:r>
              <a:rPr lang="el-GR" dirty="0"/>
              <a:t>· </a:t>
            </a:r>
            <a:r>
              <a:rPr lang="el-GR" dirty="0" err="1"/>
              <a:t>ὡς</a:t>
            </a:r>
            <a:r>
              <a:rPr lang="el-GR" dirty="0"/>
              <a:t> </a:t>
            </a:r>
            <a:r>
              <a:rPr lang="el-GR" dirty="0" err="1"/>
              <a:t>οὔτ</a:t>
            </a:r>
            <a:r>
              <a:rPr lang="el-GR" dirty="0"/>
              <a:t>᾽ </a:t>
            </a:r>
            <a:r>
              <a:rPr lang="el-GR" dirty="0" err="1"/>
              <a:t>ἂν</a:t>
            </a:r>
            <a:r>
              <a:rPr lang="el-GR" dirty="0"/>
              <a:t> </a:t>
            </a:r>
            <a:r>
              <a:rPr lang="el-GR" dirty="0" err="1"/>
              <a:t>τῶν</a:t>
            </a:r>
            <a:r>
              <a:rPr lang="el-GR" dirty="0"/>
              <a:t> </a:t>
            </a:r>
            <a:r>
              <a:rPr lang="el-GR" dirty="0" err="1"/>
              <a:t>ἐμῶν</a:t>
            </a:r>
            <a:r>
              <a:rPr lang="el-GR" dirty="0"/>
              <a:t> </a:t>
            </a:r>
            <a:r>
              <a:rPr lang="el-GR" dirty="0" err="1"/>
              <a:t>ἐπιλίποιμι</a:t>
            </a:r>
            <a:r>
              <a:rPr lang="el-GR" dirty="0"/>
              <a:t> </a:t>
            </a:r>
            <a:r>
              <a:rPr lang="el-GR" dirty="0" err="1"/>
              <a:t>οὐδὲν</a:t>
            </a:r>
            <a:r>
              <a:rPr lang="el-GR" dirty="0"/>
              <a:t> </a:t>
            </a:r>
            <a:r>
              <a:rPr lang="el-GR" dirty="0" err="1"/>
              <a:t>οὔτε</a:t>
            </a:r>
            <a:r>
              <a:rPr lang="el-GR" dirty="0"/>
              <a:t> </a:t>
            </a:r>
            <a:r>
              <a:rPr lang="el-GR" dirty="0" err="1"/>
              <a:t>τῶν</a:t>
            </a:r>
            <a:r>
              <a:rPr lang="el-GR" dirty="0"/>
              <a:t> φίλων· </a:t>
            </a:r>
            <a:r>
              <a:rPr lang="el-GR" b="1" dirty="0" err="1"/>
              <a:t>ἀλλ</a:t>
            </a:r>
            <a:r>
              <a:rPr lang="el-GR" b="1" dirty="0"/>
              <a:t>᾽ </a:t>
            </a:r>
            <a:r>
              <a:rPr lang="el-GR" b="1" dirty="0" err="1"/>
              <a:t>αὐτὰ</a:t>
            </a:r>
            <a:r>
              <a:rPr lang="el-GR" b="1" dirty="0"/>
              <a:t> </a:t>
            </a:r>
            <a:r>
              <a:rPr lang="el-GR" b="1" dirty="0" err="1"/>
              <a:t>ταῦτα</a:t>
            </a:r>
            <a:r>
              <a:rPr lang="el-GR" b="1" dirty="0"/>
              <a:t> </a:t>
            </a:r>
            <a:r>
              <a:rPr lang="el-GR" b="1" dirty="0" err="1"/>
              <a:t>καὶ</a:t>
            </a:r>
            <a:r>
              <a:rPr lang="el-GR" b="1" dirty="0"/>
              <a:t> </a:t>
            </a:r>
            <a:r>
              <a:rPr lang="el-GR" b="1" dirty="0" err="1"/>
              <a:t>νῦν</a:t>
            </a:r>
            <a:r>
              <a:rPr lang="el-GR" b="1" dirty="0"/>
              <a:t> </a:t>
            </a:r>
            <a:r>
              <a:rPr lang="el-GR" b="1" dirty="0" err="1"/>
              <a:t>ἥκω</a:t>
            </a:r>
            <a:r>
              <a:rPr lang="el-GR" b="1" dirty="0"/>
              <a:t> </a:t>
            </a:r>
            <a:r>
              <a:rPr lang="el-GR" b="1" dirty="0" err="1"/>
              <a:t>παρὰ</a:t>
            </a:r>
            <a:r>
              <a:rPr lang="el-GR" b="1" dirty="0"/>
              <a:t> σέ, </a:t>
            </a:r>
            <a:r>
              <a:rPr lang="el-GR" b="1" dirty="0" err="1"/>
              <a:t>ἵνα</a:t>
            </a:r>
            <a:r>
              <a:rPr lang="el-GR" b="1" dirty="0"/>
              <a:t> </a:t>
            </a:r>
            <a:r>
              <a:rPr lang="el-GR" b="1" dirty="0" err="1"/>
              <a:t>ὑπὲρ</a:t>
            </a:r>
            <a:r>
              <a:rPr lang="el-GR" b="1" dirty="0"/>
              <a:t> </a:t>
            </a:r>
            <a:r>
              <a:rPr lang="el-GR" b="1" dirty="0" err="1"/>
              <a:t>ἐμοῦ</a:t>
            </a:r>
            <a:r>
              <a:rPr lang="el-GR" b="1" dirty="0"/>
              <a:t> </a:t>
            </a:r>
            <a:r>
              <a:rPr lang="el-GR" b="1" dirty="0" err="1"/>
              <a:t>διαλεχθῇς</a:t>
            </a:r>
            <a:r>
              <a:rPr lang="el-GR" b="1" dirty="0"/>
              <a:t> </a:t>
            </a:r>
            <a:r>
              <a:rPr lang="el-GR" b="1" dirty="0" err="1"/>
              <a:t>αὐτῷ</a:t>
            </a:r>
            <a:r>
              <a:rPr lang="el-GR" b="1" dirty="0"/>
              <a:t>. </a:t>
            </a:r>
            <a:r>
              <a:rPr lang="el-GR" dirty="0" err="1"/>
              <a:t>ἐγὼ</a:t>
            </a:r>
            <a:r>
              <a:rPr lang="el-GR" dirty="0"/>
              <a:t> </a:t>
            </a:r>
            <a:r>
              <a:rPr lang="el-GR" dirty="0" err="1"/>
              <a:t>γὰρ</a:t>
            </a:r>
            <a:r>
              <a:rPr lang="el-GR" dirty="0"/>
              <a:t> </a:t>
            </a:r>
            <a:r>
              <a:rPr lang="el-GR" dirty="0" err="1"/>
              <a:t>ἅμα</a:t>
            </a:r>
            <a:r>
              <a:rPr lang="el-GR" dirty="0"/>
              <a:t> </a:t>
            </a:r>
            <a:r>
              <a:rPr lang="el-GR" dirty="0" err="1"/>
              <a:t>μὲν</a:t>
            </a:r>
            <a:r>
              <a:rPr lang="el-GR" dirty="0"/>
              <a:t> </a:t>
            </a:r>
            <a:r>
              <a:rPr lang="el-GR" dirty="0" err="1"/>
              <a:t>καὶ</a:t>
            </a:r>
            <a:r>
              <a:rPr lang="el-GR" dirty="0"/>
              <a:t> </a:t>
            </a:r>
            <a:r>
              <a:rPr lang="el-GR" dirty="0" err="1"/>
              <a:t>νεώτερός</a:t>
            </a:r>
            <a:r>
              <a:rPr lang="el-GR" dirty="0"/>
              <a:t> </a:t>
            </a:r>
            <a:r>
              <a:rPr lang="el-GR" dirty="0" err="1"/>
              <a:t>εἰμι</a:t>
            </a:r>
            <a:r>
              <a:rPr lang="en-US" dirty="0"/>
              <a:t>…</a:t>
            </a:r>
          </a:p>
          <a:p>
            <a:pPr marL="0" indent="0" algn="just">
              <a:buNone/>
            </a:pPr>
            <a:endParaRPr lang="en-US" dirty="0"/>
          </a:p>
          <a:p>
            <a:pPr marL="0" indent="0" algn="just">
              <a:buNone/>
            </a:pPr>
            <a:r>
              <a:rPr lang="el-GR" dirty="0"/>
              <a:t>μόλις ωστόσο ο ύπνος μ᾽ αλάφρωσε από τον κόπο, στη στιγμή σηκώθηκα και όπως ήμουν </a:t>
            </a:r>
            <a:r>
              <a:rPr lang="el-GR" dirty="0" err="1"/>
              <a:t>πορεύτητα</a:t>
            </a:r>
            <a:r>
              <a:rPr lang="el-GR" dirty="0"/>
              <a:t> </a:t>
            </a:r>
            <a:r>
              <a:rPr lang="el-GR" dirty="0" err="1"/>
              <a:t>ώς</a:t>
            </a:r>
            <a:r>
              <a:rPr lang="el-GR" dirty="0"/>
              <a:t> εδώ.</a:t>
            </a:r>
            <a:r>
              <a:rPr lang="en-US" dirty="0"/>
              <a:t> </a:t>
            </a:r>
            <a:r>
              <a:rPr lang="el-GR" dirty="0"/>
              <a:t>Και εγώ, νιώθοντας την αποφασιστικότητα και τη λαχτάρα του, του είπα: Και τί έχει να κάνει μ᾽ εσένα αυτό; Μήπως σ᾽ αδίκησε σε τίποτα ο Πρωταγόρας;</a:t>
            </a:r>
            <a:r>
              <a:rPr lang="en-US" dirty="0"/>
              <a:t> </a:t>
            </a:r>
            <a:r>
              <a:rPr lang="el-GR" dirty="0"/>
              <a:t>Κι αυτός γελώντας είπε: </a:t>
            </a:r>
            <a:r>
              <a:rPr lang="el-GR" dirty="0" err="1"/>
              <a:t>Μά</a:t>
            </a:r>
            <a:r>
              <a:rPr lang="el-GR" dirty="0"/>
              <a:t> τους θεούς, ναι, Σωκράτη, γιατί κρατά τη σοφία για τον εαυτό του, εμένα όμως δε με κάνει σοφό.</a:t>
            </a:r>
            <a:r>
              <a:rPr lang="en-US" dirty="0"/>
              <a:t> </a:t>
            </a:r>
            <a:r>
              <a:rPr lang="el-GR" dirty="0"/>
              <a:t>Ε λοιπόν, μα τον Δία, είπα κι εγώ, αν του δώσεις χρήματα και προσπαθήσεις να τον πείσεις, θα σε κάνει κι εσένα σοφό.</a:t>
            </a:r>
            <a:r>
              <a:rPr lang="en-US" dirty="0"/>
              <a:t> </a:t>
            </a:r>
            <a:r>
              <a:rPr lang="el-GR" dirty="0"/>
              <a:t>Μακάρι, </a:t>
            </a:r>
            <a:r>
              <a:rPr lang="el-GR" dirty="0" err="1"/>
              <a:t>μά</a:t>
            </a:r>
            <a:r>
              <a:rPr lang="el-GR" dirty="0"/>
              <a:t> τον Δία και τους άλλους θεούς, είπε, αυτή να ήταν η δυσκολία· [310e] κι ας ξόδευα όλα, και τα δικά μου και των φίλων μου, τα χρήματα. Αλλά </a:t>
            </a:r>
            <a:r>
              <a:rPr lang="el-GR" dirty="0" err="1"/>
              <a:t>γι</a:t>
            </a:r>
            <a:r>
              <a:rPr lang="el-GR" dirty="0"/>
              <a:t>᾽ αυτόν το λόγο ίσα ίσα ήρθα στο σπίτι σου, για να του μιλήσεις εσύ για χάρη μου. Γιατί εγώ και κάπως νέος είμαι…</a:t>
            </a:r>
          </a:p>
          <a:p>
            <a:pPr marL="0" indent="0" algn="r">
              <a:buNone/>
            </a:pPr>
            <a:r>
              <a:rPr lang="el-GR" dirty="0"/>
              <a:t>(</a:t>
            </a:r>
            <a:r>
              <a:rPr lang="el-GR" dirty="0" err="1"/>
              <a:t>μτφρ</a:t>
            </a:r>
            <a:r>
              <a:rPr lang="el-GR" dirty="0"/>
              <a:t>. Σπυρόπουλος, Η.)</a:t>
            </a:r>
          </a:p>
        </p:txBody>
      </p:sp>
    </p:spTree>
    <p:extLst>
      <p:ext uri="{BB962C8B-B14F-4D97-AF65-F5344CB8AC3E}">
        <p14:creationId xmlns:p14="http://schemas.microsoft.com/office/powerpoint/2010/main" xmlns="" val="3067496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81C6EF3-F89A-4B33-9BA9-4A8184437ECF}"/>
              </a:ext>
            </a:extLst>
          </p:cNvPr>
          <p:cNvSpPr>
            <a:spLocks noGrp="1"/>
          </p:cNvSpPr>
          <p:nvPr>
            <p:ph type="title"/>
          </p:nvPr>
        </p:nvSpPr>
        <p:spPr/>
        <p:txBody>
          <a:bodyPr>
            <a:normAutofit fontScale="90000"/>
          </a:bodyPr>
          <a:lstStyle/>
          <a:p>
            <a:r>
              <a:rPr lang="el-GR" dirty="0"/>
              <a:t>Η λέξη σοφιστής υπέστη μια σημασιολογική εξέλιξη και μπορεί να σημαίνει:</a:t>
            </a:r>
          </a:p>
        </p:txBody>
      </p:sp>
      <p:sp>
        <p:nvSpPr>
          <p:cNvPr id="3" name="Θέση περιεχομένου 2">
            <a:extLst>
              <a:ext uri="{FF2B5EF4-FFF2-40B4-BE49-F238E27FC236}">
                <a16:creationId xmlns:a16="http://schemas.microsoft.com/office/drawing/2014/main" xmlns="" id="{0505C34D-6AC4-4A99-8D94-D82456FF0583}"/>
              </a:ext>
            </a:extLst>
          </p:cNvPr>
          <p:cNvSpPr>
            <a:spLocks noGrp="1"/>
          </p:cNvSpPr>
          <p:nvPr>
            <p:ph idx="1"/>
          </p:nvPr>
        </p:nvSpPr>
        <p:spPr/>
        <p:txBody>
          <a:bodyPr>
            <a:normAutofit/>
          </a:bodyPr>
          <a:lstStyle/>
          <a:p>
            <a:r>
              <a:rPr lang="el-GR" sz="2400" dirty="0"/>
              <a:t>Κάποια δεξιότητα σε μία τέχνη (ειδικότερα σε μία χειροτεχνία/ ένα εργόχειρο)</a:t>
            </a:r>
          </a:p>
          <a:p>
            <a:pPr marL="0" indent="0">
              <a:buNone/>
            </a:pPr>
            <a:endParaRPr lang="el-GR" sz="2400" dirty="0"/>
          </a:p>
          <a:p>
            <a:r>
              <a:rPr lang="el-GR" sz="2400" dirty="0"/>
              <a:t>Τη φρόνηση ή τη σοφία σε γενικά θέματα ή ειδικότερα την πρακτική και την πολιτική σοφία</a:t>
            </a:r>
          </a:p>
          <a:p>
            <a:pPr marL="0" indent="0">
              <a:buNone/>
            </a:pPr>
            <a:endParaRPr lang="el-GR" sz="2400" dirty="0"/>
          </a:p>
          <a:p>
            <a:r>
              <a:rPr lang="el-GR" sz="2400" dirty="0"/>
              <a:t>Την επιστημονική θεωρητική ή φιλοσοφική γνώση ή σοφία</a:t>
            </a:r>
          </a:p>
        </p:txBody>
      </p:sp>
    </p:spTree>
    <p:extLst>
      <p:ext uri="{BB962C8B-B14F-4D97-AF65-F5344CB8AC3E}">
        <p14:creationId xmlns:p14="http://schemas.microsoft.com/office/powerpoint/2010/main" xmlns="" val="41720173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0AD1DC7-2BEB-47C1-BB03-FDE510FB03FE}"/>
              </a:ext>
            </a:extLst>
          </p:cNvPr>
          <p:cNvSpPr>
            <a:spLocks noGrp="1"/>
          </p:cNvSpPr>
          <p:nvPr>
            <p:ph type="title"/>
          </p:nvPr>
        </p:nvSpPr>
        <p:spPr/>
        <p:txBody>
          <a:bodyPr/>
          <a:lstStyle/>
          <a:p>
            <a:r>
              <a:rPr lang="el-GR" dirty="0"/>
              <a:t>Η λέξη «σοφιστής» κατά τον 4</a:t>
            </a:r>
            <a:r>
              <a:rPr lang="el-GR" baseline="30000" dirty="0"/>
              <a:t>ο</a:t>
            </a:r>
            <a:r>
              <a:rPr lang="el-GR" dirty="0"/>
              <a:t> αι. π.Χ.</a:t>
            </a:r>
          </a:p>
        </p:txBody>
      </p:sp>
      <p:sp>
        <p:nvSpPr>
          <p:cNvPr id="3" name="Θέση περιεχομένου 2">
            <a:extLst>
              <a:ext uri="{FF2B5EF4-FFF2-40B4-BE49-F238E27FC236}">
                <a16:creationId xmlns:a16="http://schemas.microsoft.com/office/drawing/2014/main" xmlns="" id="{6D8FC115-015D-47B6-9011-B8BD4563B15D}"/>
              </a:ext>
            </a:extLst>
          </p:cNvPr>
          <p:cNvSpPr>
            <a:spLocks noGrp="1"/>
          </p:cNvSpPr>
          <p:nvPr>
            <p:ph idx="1"/>
          </p:nvPr>
        </p:nvSpPr>
        <p:spPr>
          <a:xfrm>
            <a:off x="2350061" y="1509490"/>
            <a:ext cx="8915400" cy="5348510"/>
          </a:xfrm>
        </p:spPr>
        <p:txBody>
          <a:bodyPr>
            <a:normAutofit fontScale="70000" lnSpcReduction="20000"/>
          </a:bodyPr>
          <a:lstStyle/>
          <a:p>
            <a:pPr marL="0" indent="0">
              <a:buNone/>
            </a:pPr>
            <a:r>
              <a:rPr lang="el-GR" sz="2800" dirty="0"/>
              <a:t>Δημοσθένης, </a:t>
            </a:r>
            <a:r>
              <a:rPr lang="el-GR" sz="2800" i="1" dirty="0"/>
              <a:t>Περί του </a:t>
            </a:r>
            <a:r>
              <a:rPr lang="el-GR" sz="2800" i="1" dirty="0" err="1"/>
              <a:t>στεφ</a:t>
            </a:r>
            <a:r>
              <a:rPr lang="el-GR" sz="2800" i="1" dirty="0"/>
              <a:t>.</a:t>
            </a:r>
            <a:r>
              <a:rPr lang="el-GR" sz="2800" dirty="0"/>
              <a:t> 276</a:t>
            </a:r>
          </a:p>
          <a:p>
            <a:pPr marL="0" indent="0" algn="just">
              <a:buNone/>
            </a:pPr>
            <a:r>
              <a:rPr lang="el-GR" sz="2300" dirty="0" err="1"/>
              <a:t>καὶ</a:t>
            </a:r>
            <a:r>
              <a:rPr lang="el-GR" sz="2300" dirty="0"/>
              <a:t> </a:t>
            </a:r>
            <a:r>
              <a:rPr lang="el-GR" sz="2300" dirty="0" err="1"/>
              <a:t>πρὸς</a:t>
            </a:r>
            <a:r>
              <a:rPr lang="el-GR" sz="2300" dirty="0"/>
              <a:t> </a:t>
            </a:r>
            <a:r>
              <a:rPr lang="el-GR" sz="2300" dirty="0" err="1"/>
              <a:t>τοῖς</a:t>
            </a:r>
            <a:r>
              <a:rPr lang="el-GR" sz="2300" dirty="0"/>
              <a:t> </a:t>
            </a:r>
            <a:r>
              <a:rPr lang="el-GR" sz="2300" dirty="0" err="1"/>
              <a:t>ἄλλοις</a:t>
            </a:r>
            <a:r>
              <a:rPr lang="el-GR" sz="2300" dirty="0"/>
              <a:t>, </a:t>
            </a:r>
            <a:r>
              <a:rPr lang="el-GR" sz="2300" dirty="0" err="1"/>
              <a:t>ὥσπερ</a:t>
            </a:r>
            <a:r>
              <a:rPr lang="el-GR" sz="2300" dirty="0"/>
              <a:t> </a:t>
            </a:r>
            <a:r>
              <a:rPr lang="el-GR" sz="2300" dirty="0" err="1"/>
              <a:t>αὐτὸς</a:t>
            </a:r>
            <a:r>
              <a:rPr lang="el-GR" sz="2300" dirty="0"/>
              <a:t> </a:t>
            </a:r>
            <a:r>
              <a:rPr lang="el-GR" sz="2300" dirty="0" err="1"/>
              <a:t>ἁπλῶς</a:t>
            </a:r>
            <a:r>
              <a:rPr lang="el-GR" sz="2300" dirty="0"/>
              <a:t> </a:t>
            </a:r>
            <a:r>
              <a:rPr lang="el-GR" sz="2300" dirty="0" err="1"/>
              <a:t>καὶ</a:t>
            </a:r>
            <a:r>
              <a:rPr lang="el-GR" sz="2300" dirty="0"/>
              <a:t> </a:t>
            </a:r>
            <a:r>
              <a:rPr lang="el-GR" sz="2300" dirty="0" err="1"/>
              <a:t>μετ</a:t>
            </a:r>
            <a:r>
              <a:rPr lang="el-GR" sz="2300" dirty="0"/>
              <a:t>᾽ </a:t>
            </a:r>
            <a:r>
              <a:rPr lang="el-GR" sz="2300" dirty="0" err="1"/>
              <a:t>εὐνοίας</a:t>
            </a:r>
            <a:r>
              <a:rPr lang="el-GR" sz="2300" dirty="0"/>
              <a:t> πάντας </a:t>
            </a:r>
            <a:r>
              <a:rPr lang="el-GR" sz="2300" dirty="0" err="1"/>
              <a:t>εἰρηκὼς</a:t>
            </a:r>
            <a:r>
              <a:rPr lang="el-GR" sz="2300" dirty="0"/>
              <a:t> </a:t>
            </a:r>
            <a:r>
              <a:rPr lang="el-GR" sz="2300" dirty="0" err="1"/>
              <a:t>τοὺς</a:t>
            </a:r>
            <a:r>
              <a:rPr lang="el-GR" sz="2300" dirty="0"/>
              <a:t> λόγους, </a:t>
            </a:r>
            <a:r>
              <a:rPr lang="el-GR" sz="2300" dirty="0" err="1"/>
              <a:t>φυλάττειν</a:t>
            </a:r>
            <a:r>
              <a:rPr lang="el-GR" sz="2300" dirty="0"/>
              <a:t> </a:t>
            </a:r>
            <a:r>
              <a:rPr lang="el-GR" sz="2300" dirty="0" err="1"/>
              <a:t>ἐμὲ</a:t>
            </a:r>
            <a:r>
              <a:rPr lang="el-GR" sz="2300" dirty="0"/>
              <a:t> </a:t>
            </a:r>
            <a:r>
              <a:rPr lang="el-GR" sz="2300" dirty="0" err="1"/>
              <a:t>καὶ</a:t>
            </a:r>
            <a:r>
              <a:rPr lang="el-GR" sz="2300" dirty="0"/>
              <a:t> </a:t>
            </a:r>
            <a:r>
              <a:rPr lang="el-GR" sz="2300" dirty="0" err="1"/>
              <a:t>τηρεῖν</a:t>
            </a:r>
            <a:r>
              <a:rPr lang="el-GR" sz="2300" dirty="0"/>
              <a:t> </a:t>
            </a:r>
            <a:r>
              <a:rPr lang="el-GR" sz="2300" dirty="0" err="1"/>
              <a:t>ἐκέλευεν</a:t>
            </a:r>
            <a:r>
              <a:rPr lang="el-GR" sz="2300" dirty="0"/>
              <a:t>, </a:t>
            </a:r>
            <a:r>
              <a:rPr lang="el-GR" sz="2300" dirty="0" err="1"/>
              <a:t>ὅπως</a:t>
            </a:r>
            <a:r>
              <a:rPr lang="el-GR" sz="2300" dirty="0"/>
              <a:t> </a:t>
            </a:r>
            <a:r>
              <a:rPr lang="el-GR" sz="2300" dirty="0" err="1"/>
              <a:t>μὴ</a:t>
            </a:r>
            <a:r>
              <a:rPr lang="el-GR" sz="2300" dirty="0"/>
              <a:t> </a:t>
            </a:r>
            <a:r>
              <a:rPr lang="el-GR" sz="2300" dirty="0" err="1"/>
              <a:t>παρακρούσομαι</a:t>
            </a:r>
            <a:r>
              <a:rPr lang="el-GR" sz="2300" dirty="0"/>
              <a:t> </a:t>
            </a:r>
            <a:r>
              <a:rPr lang="el-GR" sz="2300" dirty="0" err="1"/>
              <a:t>μηδ</a:t>
            </a:r>
            <a:r>
              <a:rPr lang="el-GR" sz="2300" dirty="0"/>
              <a:t>᾽ </a:t>
            </a:r>
            <a:r>
              <a:rPr lang="el-GR" sz="2300" dirty="0" err="1"/>
              <a:t>ἐξαπατήσω</a:t>
            </a:r>
            <a:r>
              <a:rPr lang="el-GR" sz="2300" dirty="0"/>
              <a:t>, </a:t>
            </a:r>
            <a:r>
              <a:rPr lang="el-GR" sz="2300" b="1" dirty="0" err="1"/>
              <a:t>δεινὸν</a:t>
            </a:r>
            <a:r>
              <a:rPr lang="el-GR" sz="2300" dirty="0"/>
              <a:t> </a:t>
            </a:r>
            <a:r>
              <a:rPr lang="el-GR" sz="2300" dirty="0" err="1"/>
              <a:t>καὶ</a:t>
            </a:r>
            <a:r>
              <a:rPr lang="el-GR" sz="2300" dirty="0"/>
              <a:t> </a:t>
            </a:r>
            <a:r>
              <a:rPr lang="el-GR" sz="2300" dirty="0" err="1"/>
              <a:t>γόητα</a:t>
            </a:r>
            <a:r>
              <a:rPr lang="el-GR" sz="2300" dirty="0"/>
              <a:t> </a:t>
            </a:r>
            <a:r>
              <a:rPr lang="el-GR" sz="2300" dirty="0" err="1"/>
              <a:t>καὶ</a:t>
            </a:r>
            <a:r>
              <a:rPr lang="el-GR" sz="2300" dirty="0"/>
              <a:t> </a:t>
            </a:r>
            <a:r>
              <a:rPr lang="el-GR" sz="2300" b="1" dirty="0" err="1"/>
              <a:t>σοφιστὴν</a:t>
            </a:r>
            <a:r>
              <a:rPr lang="el-GR" sz="2300" dirty="0"/>
              <a:t> </a:t>
            </a:r>
            <a:r>
              <a:rPr lang="el-GR" sz="2300" dirty="0" err="1"/>
              <a:t>καὶ</a:t>
            </a:r>
            <a:r>
              <a:rPr lang="el-GR" sz="2300" dirty="0"/>
              <a:t> </a:t>
            </a:r>
            <a:r>
              <a:rPr lang="el-GR" sz="2300" dirty="0" err="1"/>
              <a:t>τὰ</a:t>
            </a:r>
            <a:r>
              <a:rPr lang="el-GR" sz="2300" dirty="0"/>
              <a:t> </a:t>
            </a:r>
            <a:r>
              <a:rPr lang="el-GR" sz="2300" dirty="0" err="1"/>
              <a:t>τοιαῦτ</a:t>
            </a:r>
            <a:r>
              <a:rPr lang="el-GR" sz="2300" dirty="0"/>
              <a:t>᾽ </a:t>
            </a:r>
            <a:r>
              <a:rPr lang="el-GR" sz="2300" dirty="0" err="1"/>
              <a:t>ὀνομάζων</a:t>
            </a:r>
            <a:r>
              <a:rPr lang="el-GR" sz="2300" dirty="0"/>
              <a:t>…</a:t>
            </a:r>
          </a:p>
          <a:p>
            <a:pPr marL="0" indent="0" algn="just">
              <a:buNone/>
            </a:pPr>
            <a:endParaRPr lang="el-GR" sz="2300" dirty="0"/>
          </a:p>
          <a:p>
            <a:pPr marL="0" indent="0" algn="just">
              <a:buNone/>
            </a:pPr>
            <a:r>
              <a:rPr lang="el-GR" sz="2300" dirty="0"/>
              <a:t>Και κοντά στα άλλα, λες και όσα έχει πει ήταν όλα ειλικρινή και έδειχναν φιλική διάθεση, σας συμβούλευσε να φυλάγεστε από μένα και να προσέχετε μήπως σας παρασύρω και σας εξαπατήσω, αποκαλώντας με φοβερό ρήτορα, γητευτή, σοφιστή και όλα τα παρόμοια.</a:t>
            </a:r>
          </a:p>
          <a:p>
            <a:pPr marL="0" indent="0" algn="r">
              <a:buNone/>
            </a:pPr>
            <a:r>
              <a:rPr lang="el-GR" sz="2300" dirty="0"/>
              <a:t>(</a:t>
            </a:r>
            <a:r>
              <a:rPr lang="el-GR" sz="2300" dirty="0" err="1"/>
              <a:t>μτφρ</a:t>
            </a:r>
            <a:r>
              <a:rPr lang="el-GR" sz="2300" dirty="0"/>
              <a:t>. </a:t>
            </a:r>
            <a:r>
              <a:rPr lang="el-GR" sz="2300" dirty="0" err="1"/>
              <a:t>Γιαγκόπουλος</a:t>
            </a:r>
            <a:r>
              <a:rPr lang="el-GR" sz="2300" dirty="0"/>
              <a:t>, Α.Ι.)</a:t>
            </a:r>
          </a:p>
          <a:p>
            <a:pPr marL="0" indent="0" algn="just">
              <a:buNone/>
            </a:pPr>
            <a:r>
              <a:rPr lang="el-GR" sz="2800" dirty="0"/>
              <a:t>Αισχίνης, </a:t>
            </a:r>
            <a:r>
              <a:rPr lang="el-GR" sz="2800" i="1" dirty="0"/>
              <a:t>Κατά Τιμ. </a:t>
            </a:r>
            <a:r>
              <a:rPr lang="el-GR" sz="2800" dirty="0"/>
              <a:t>173</a:t>
            </a:r>
          </a:p>
          <a:p>
            <a:pPr marL="0" indent="0" algn="just">
              <a:buNone/>
            </a:pPr>
            <a:r>
              <a:rPr lang="el-GR" sz="2300" dirty="0" err="1"/>
              <a:t>ἔπειθ</a:t>
            </a:r>
            <a:r>
              <a:rPr lang="el-GR" sz="2300" dirty="0"/>
              <a:t>᾽ </a:t>
            </a:r>
            <a:r>
              <a:rPr lang="el-GR" sz="2300" dirty="0" err="1"/>
              <a:t>ὑμεῖς</a:t>
            </a:r>
            <a:r>
              <a:rPr lang="el-GR" sz="2300" dirty="0"/>
              <a:t>, ὦ </a:t>
            </a:r>
            <a:r>
              <a:rPr lang="el-GR" sz="2300" dirty="0" err="1"/>
              <a:t>ἄνδρες</a:t>
            </a:r>
            <a:r>
              <a:rPr lang="el-GR" sz="2300" dirty="0"/>
              <a:t> </a:t>
            </a:r>
            <a:r>
              <a:rPr lang="el-GR" sz="2300" dirty="0" err="1"/>
              <a:t>Ἀθηναῖοι</a:t>
            </a:r>
            <a:r>
              <a:rPr lang="el-GR" sz="2300" dirty="0"/>
              <a:t>, </a:t>
            </a:r>
            <a:r>
              <a:rPr lang="el-GR" sz="2300" dirty="0" err="1"/>
              <a:t>Σωκράτην</a:t>
            </a:r>
            <a:r>
              <a:rPr lang="el-GR" sz="2300" dirty="0"/>
              <a:t> </a:t>
            </a:r>
            <a:r>
              <a:rPr lang="el-GR" sz="2300" dirty="0" err="1"/>
              <a:t>μὲν</a:t>
            </a:r>
            <a:r>
              <a:rPr lang="el-GR" sz="2300" dirty="0"/>
              <a:t> </a:t>
            </a:r>
            <a:r>
              <a:rPr lang="el-GR" sz="2300" dirty="0" err="1"/>
              <a:t>τὸν</a:t>
            </a:r>
            <a:r>
              <a:rPr lang="el-GR" sz="2300" dirty="0"/>
              <a:t> </a:t>
            </a:r>
            <a:r>
              <a:rPr lang="el-GR" sz="2300" b="1" dirty="0" err="1"/>
              <a:t>σοφιστὴν</a:t>
            </a:r>
            <a:r>
              <a:rPr lang="el-GR" sz="2300" dirty="0"/>
              <a:t> </a:t>
            </a:r>
            <a:r>
              <a:rPr lang="el-GR" sz="2300" dirty="0" err="1"/>
              <a:t>ἀπεκτείνατε</a:t>
            </a:r>
            <a:r>
              <a:rPr lang="el-GR" sz="2300" dirty="0"/>
              <a:t>, </a:t>
            </a:r>
            <a:r>
              <a:rPr lang="el-GR" sz="2300" dirty="0" err="1"/>
              <a:t>ὅτι</a:t>
            </a:r>
            <a:r>
              <a:rPr lang="el-GR" sz="2300" dirty="0"/>
              <a:t> </a:t>
            </a:r>
            <a:r>
              <a:rPr lang="el-GR" sz="2300" dirty="0" err="1"/>
              <a:t>Κριτίαν</a:t>
            </a:r>
            <a:r>
              <a:rPr lang="el-GR" sz="2300" dirty="0"/>
              <a:t> </a:t>
            </a:r>
            <a:r>
              <a:rPr lang="el-GR" sz="2300" dirty="0" err="1"/>
              <a:t>ἐφάνη</a:t>
            </a:r>
            <a:r>
              <a:rPr lang="el-GR" sz="2300" dirty="0"/>
              <a:t> </a:t>
            </a:r>
            <a:r>
              <a:rPr lang="el-GR" sz="2300" dirty="0" err="1"/>
              <a:t>πεπαιδευκώς</a:t>
            </a:r>
            <a:r>
              <a:rPr lang="el-GR" sz="2300" dirty="0"/>
              <a:t>, </a:t>
            </a:r>
            <a:r>
              <a:rPr lang="el-GR" sz="2300" dirty="0" err="1"/>
              <a:t>ἕνα</a:t>
            </a:r>
            <a:r>
              <a:rPr lang="el-GR" sz="2300" dirty="0"/>
              <a:t> </a:t>
            </a:r>
            <a:r>
              <a:rPr lang="el-GR" sz="2300" dirty="0" err="1"/>
              <a:t>τῶν</a:t>
            </a:r>
            <a:r>
              <a:rPr lang="el-GR" sz="2300" dirty="0"/>
              <a:t> τριάκοντα </a:t>
            </a:r>
            <a:r>
              <a:rPr lang="el-GR" sz="2300" dirty="0" err="1"/>
              <a:t>τῶν</a:t>
            </a:r>
            <a:r>
              <a:rPr lang="el-GR" sz="2300" dirty="0"/>
              <a:t> </a:t>
            </a:r>
            <a:r>
              <a:rPr lang="el-GR" sz="2300" dirty="0" err="1"/>
              <a:t>τὸν</a:t>
            </a:r>
            <a:r>
              <a:rPr lang="el-GR" sz="2300" dirty="0"/>
              <a:t> </a:t>
            </a:r>
            <a:r>
              <a:rPr lang="el-GR" sz="2300" dirty="0" err="1"/>
              <a:t>δῆμον</a:t>
            </a:r>
            <a:r>
              <a:rPr lang="el-GR" sz="2300" dirty="0"/>
              <a:t> </a:t>
            </a:r>
            <a:r>
              <a:rPr lang="el-GR" sz="2300" dirty="0" err="1"/>
              <a:t>καταλυσάντων</a:t>
            </a:r>
            <a:r>
              <a:rPr lang="el-GR" sz="2300" dirty="0"/>
              <a:t>, Δημοσθένης δ᾽ </a:t>
            </a:r>
            <a:r>
              <a:rPr lang="el-GR" sz="2300" dirty="0" err="1"/>
              <a:t>ὑμῖν</a:t>
            </a:r>
            <a:r>
              <a:rPr lang="el-GR" sz="2300" dirty="0"/>
              <a:t> </a:t>
            </a:r>
            <a:r>
              <a:rPr lang="el-GR" sz="2300" dirty="0" err="1"/>
              <a:t>ἑταίρους</a:t>
            </a:r>
            <a:r>
              <a:rPr lang="el-GR" sz="2300" dirty="0"/>
              <a:t> </a:t>
            </a:r>
            <a:r>
              <a:rPr lang="el-GR" sz="2300" dirty="0" err="1"/>
              <a:t>ἐξαιρήσεται</a:t>
            </a:r>
            <a:r>
              <a:rPr lang="el-GR" sz="2300" dirty="0"/>
              <a:t>, ὁ </a:t>
            </a:r>
            <a:r>
              <a:rPr lang="el-GR" sz="2300" dirty="0" err="1"/>
              <a:t>τηλικαύτας</a:t>
            </a:r>
            <a:r>
              <a:rPr lang="el-GR" sz="2300" dirty="0"/>
              <a:t> τιμωρίας λαμβάνων </a:t>
            </a:r>
            <a:r>
              <a:rPr lang="el-GR" sz="2300" dirty="0" err="1"/>
              <a:t>παρὰ</a:t>
            </a:r>
            <a:r>
              <a:rPr lang="el-GR" sz="2300" dirty="0"/>
              <a:t> </a:t>
            </a:r>
            <a:r>
              <a:rPr lang="el-GR" sz="2300" dirty="0" err="1"/>
              <a:t>τῶν</a:t>
            </a:r>
            <a:r>
              <a:rPr lang="el-GR" sz="2300" dirty="0"/>
              <a:t> </a:t>
            </a:r>
            <a:r>
              <a:rPr lang="el-GR" sz="2300" dirty="0" err="1"/>
              <a:t>ἰδιωτῶν</a:t>
            </a:r>
            <a:r>
              <a:rPr lang="el-GR" sz="2300" dirty="0"/>
              <a:t> </a:t>
            </a:r>
            <a:r>
              <a:rPr lang="el-GR" sz="2300" dirty="0" err="1"/>
              <a:t>καὶ</a:t>
            </a:r>
            <a:r>
              <a:rPr lang="el-GR" sz="2300" dirty="0"/>
              <a:t> </a:t>
            </a:r>
            <a:r>
              <a:rPr lang="el-GR" sz="2300" dirty="0" err="1"/>
              <a:t>δημοτικῶν</a:t>
            </a:r>
            <a:r>
              <a:rPr lang="el-GR" sz="2300" dirty="0"/>
              <a:t> </a:t>
            </a:r>
            <a:r>
              <a:rPr lang="el-GR" sz="2300" dirty="0" err="1"/>
              <a:t>ἀνθρώπων</a:t>
            </a:r>
            <a:r>
              <a:rPr lang="el-GR" sz="2300" dirty="0"/>
              <a:t> </a:t>
            </a:r>
            <a:r>
              <a:rPr lang="el-GR" sz="2300" dirty="0" err="1"/>
              <a:t>ὑπὲρ</a:t>
            </a:r>
            <a:r>
              <a:rPr lang="el-GR" sz="2300" dirty="0"/>
              <a:t> </a:t>
            </a:r>
            <a:r>
              <a:rPr lang="el-GR" sz="2300" dirty="0" err="1"/>
              <a:t>τῆς</a:t>
            </a:r>
            <a:r>
              <a:rPr lang="el-GR" sz="2300" dirty="0"/>
              <a:t> </a:t>
            </a:r>
            <a:r>
              <a:rPr lang="el-GR" sz="2300" dirty="0" err="1"/>
              <a:t>ἰσηγορίας</a:t>
            </a:r>
            <a:r>
              <a:rPr lang="el-GR" sz="2300" dirty="0"/>
              <a:t>;</a:t>
            </a:r>
          </a:p>
          <a:p>
            <a:pPr marL="0" indent="0" algn="just">
              <a:buNone/>
            </a:pPr>
            <a:r>
              <a:rPr lang="el-GR" sz="2300" dirty="0"/>
              <a:t>Και από σας, ω Αθηναίοι, που καταδικάσετε εις θάνατον τον </a:t>
            </a:r>
            <a:r>
              <a:rPr lang="el-GR" sz="2300" dirty="0" err="1"/>
              <a:t>σοφιστήν</a:t>
            </a:r>
            <a:r>
              <a:rPr lang="el-GR" sz="2300" dirty="0"/>
              <a:t> </a:t>
            </a:r>
            <a:r>
              <a:rPr lang="el-GR" sz="2300" dirty="0" err="1"/>
              <a:t>Σωκράτην</a:t>
            </a:r>
            <a:r>
              <a:rPr lang="el-GR" sz="2300" dirty="0"/>
              <a:t>, επειδή ήτο γνωστόν ότι υπήρξε ο διδάσκαλος του </a:t>
            </a:r>
            <a:r>
              <a:rPr lang="el-GR" sz="2300" dirty="0" err="1"/>
              <a:t>Κριτίου</a:t>
            </a:r>
            <a:r>
              <a:rPr lang="el-GR" sz="2300" dirty="0"/>
              <a:t>, ενός από τους τριάκοντα τυράννους που κατέλυσαν την </a:t>
            </a:r>
            <a:r>
              <a:rPr lang="el-GR" sz="2300" dirty="0" err="1"/>
              <a:t>λαοκρατίαν</a:t>
            </a:r>
            <a:r>
              <a:rPr lang="el-GR" sz="2300" dirty="0"/>
              <a:t>, θα </a:t>
            </a:r>
            <a:r>
              <a:rPr lang="el-GR" sz="2300" dirty="0" err="1"/>
              <a:t>έλθη</a:t>
            </a:r>
            <a:r>
              <a:rPr lang="el-GR" sz="2300" dirty="0"/>
              <a:t> ο Δημοσθένης να </a:t>
            </a:r>
            <a:r>
              <a:rPr lang="el-GR" sz="2300" dirty="0" err="1"/>
              <a:t>ζητήση</a:t>
            </a:r>
            <a:r>
              <a:rPr lang="el-GR" sz="2300" dirty="0"/>
              <a:t> να απαλλάξετε τους φίλους του, αυτός που έτσι εκδικείται τους λαοκρατικούς </a:t>
            </a:r>
            <a:r>
              <a:rPr lang="el-GR" sz="2300" dirty="0" err="1"/>
              <a:t>πολίτας</a:t>
            </a:r>
            <a:r>
              <a:rPr lang="el-GR" sz="2300" dirty="0"/>
              <a:t> όταν τολμούν να ασκούν το δικαίωμα του λόγου;</a:t>
            </a:r>
          </a:p>
          <a:p>
            <a:pPr marL="0" indent="0" algn="r">
              <a:buNone/>
            </a:pPr>
            <a:r>
              <a:rPr lang="el-GR" sz="2300" dirty="0"/>
              <a:t>(</a:t>
            </a:r>
            <a:r>
              <a:rPr lang="el-GR" sz="2300" dirty="0" err="1"/>
              <a:t>μτφρ</a:t>
            </a:r>
            <a:r>
              <a:rPr lang="el-GR" sz="2300" dirty="0"/>
              <a:t>. Κορδάτος, Γ.)</a:t>
            </a:r>
          </a:p>
          <a:p>
            <a:pPr marL="0" indent="0" algn="just">
              <a:buNone/>
            </a:pPr>
            <a:endParaRPr lang="el-GR" sz="2300" dirty="0"/>
          </a:p>
          <a:p>
            <a:pPr marL="0" indent="0" algn="just">
              <a:buNone/>
            </a:pPr>
            <a:endParaRPr lang="el-GR" sz="2800" dirty="0"/>
          </a:p>
        </p:txBody>
      </p:sp>
    </p:spTree>
    <p:extLst>
      <p:ext uri="{BB962C8B-B14F-4D97-AF65-F5344CB8AC3E}">
        <p14:creationId xmlns:p14="http://schemas.microsoft.com/office/powerpoint/2010/main" xmlns="" val="8290097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D05EC07-B764-441F-B840-A3C60965B557}"/>
              </a:ext>
            </a:extLst>
          </p:cNvPr>
          <p:cNvSpPr>
            <a:spLocks noGrp="1"/>
          </p:cNvSpPr>
          <p:nvPr>
            <p:ph type="title"/>
          </p:nvPr>
        </p:nvSpPr>
        <p:spPr/>
        <p:txBody>
          <a:bodyPr/>
          <a:lstStyle/>
          <a:p>
            <a:r>
              <a:rPr lang="el-GR" dirty="0"/>
              <a:t>Βιβλιογραφία</a:t>
            </a:r>
          </a:p>
        </p:txBody>
      </p:sp>
      <p:sp>
        <p:nvSpPr>
          <p:cNvPr id="3" name="Θέση περιεχομένου 2">
            <a:extLst>
              <a:ext uri="{FF2B5EF4-FFF2-40B4-BE49-F238E27FC236}">
                <a16:creationId xmlns:a16="http://schemas.microsoft.com/office/drawing/2014/main" xmlns="" id="{656D2B64-2C44-415D-AF32-2E967CA2F604}"/>
              </a:ext>
            </a:extLst>
          </p:cNvPr>
          <p:cNvSpPr>
            <a:spLocks noGrp="1"/>
          </p:cNvSpPr>
          <p:nvPr>
            <p:ph idx="1"/>
          </p:nvPr>
        </p:nvSpPr>
        <p:spPr/>
        <p:txBody>
          <a:bodyPr>
            <a:normAutofit fontScale="85000" lnSpcReduction="20000"/>
          </a:bodyPr>
          <a:lstStyle/>
          <a:p>
            <a:pPr algn="just"/>
            <a:r>
              <a:rPr lang="en-US" dirty="0">
                <a:solidFill>
                  <a:srgbClr val="000000"/>
                </a:solidFill>
              </a:rPr>
              <a:t>Dover, K.J. (1968) </a:t>
            </a:r>
            <a:r>
              <a:rPr lang="en-US" i="1" dirty="0">
                <a:solidFill>
                  <a:srgbClr val="000000"/>
                </a:solidFill>
              </a:rPr>
              <a:t>Aristophanes Clouds</a:t>
            </a:r>
            <a:r>
              <a:rPr lang="en-US" dirty="0">
                <a:solidFill>
                  <a:srgbClr val="000000"/>
                </a:solidFill>
              </a:rPr>
              <a:t>, Clarendon Press, Oxford </a:t>
            </a:r>
          </a:p>
          <a:p>
            <a:pPr algn="just"/>
            <a:r>
              <a:rPr lang="el-GR" dirty="0" err="1">
                <a:solidFill>
                  <a:srgbClr val="000000"/>
                </a:solidFill>
              </a:rPr>
              <a:t>Guthrie</a:t>
            </a:r>
            <a:r>
              <a:rPr lang="el-GR" dirty="0">
                <a:solidFill>
                  <a:srgbClr val="000000"/>
                </a:solidFill>
              </a:rPr>
              <a:t>, W.K.C. (2014) </a:t>
            </a:r>
            <a:r>
              <a:rPr lang="el-GR" i="1" dirty="0">
                <a:solidFill>
                  <a:srgbClr val="000000"/>
                </a:solidFill>
              </a:rPr>
              <a:t>Οι Σοφιστές</a:t>
            </a:r>
            <a:r>
              <a:rPr lang="el-GR" dirty="0">
                <a:solidFill>
                  <a:srgbClr val="000000"/>
                </a:solidFill>
              </a:rPr>
              <a:t>, </a:t>
            </a:r>
            <a:r>
              <a:rPr lang="el-GR" dirty="0" err="1">
                <a:solidFill>
                  <a:srgbClr val="000000"/>
                </a:solidFill>
              </a:rPr>
              <a:t>μτφρ</a:t>
            </a:r>
            <a:r>
              <a:rPr lang="el-GR" dirty="0">
                <a:solidFill>
                  <a:srgbClr val="000000"/>
                </a:solidFill>
              </a:rPr>
              <a:t>. </a:t>
            </a:r>
            <a:r>
              <a:rPr lang="el-GR" dirty="0" err="1">
                <a:solidFill>
                  <a:srgbClr val="000000"/>
                </a:solidFill>
              </a:rPr>
              <a:t>Τσεκουράκης</a:t>
            </a:r>
            <a:r>
              <a:rPr lang="el-GR" dirty="0">
                <a:solidFill>
                  <a:srgbClr val="000000"/>
                </a:solidFill>
              </a:rPr>
              <a:t>, Δ., Μορφωτικό Ίδρυμα Εθνικής Τραπέζης, Αθήνα </a:t>
            </a:r>
          </a:p>
          <a:p>
            <a:pPr algn="just"/>
            <a:r>
              <a:rPr lang="en-US" dirty="0"/>
              <a:t>Kerferd, G.B. (1950) “The First Greek Sophists”, </a:t>
            </a:r>
            <a:r>
              <a:rPr lang="en-US" i="1" dirty="0"/>
              <a:t>The Classical Review</a:t>
            </a:r>
            <a:r>
              <a:rPr lang="en-US" dirty="0"/>
              <a:t>, vol. 64, no. 1, pp. 8-10</a:t>
            </a:r>
            <a:endParaRPr lang="el-GR" dirty="0"/>
          </a:p>
          <a:p>
            <a:pPr algn="just"/>
            <a:r>
              <a:rPr lang="en-US" dirty="0">
                <a:solidFill>
                  <a:srgbClr val="000000"/>
                </a:solidFill>
              </a:rPr>
              <a:t>-(1981) </a:t>
            </a:r>
            <a:r>
              <a:rPr lang="en-US" i="1" dirty="0">
                <a:solidFill>
                  <a:srgbClr val="000000"/>
                </a:solidFill>
              </a:rPr>
              <a:t>The Sophistic Movement</a:t>
            </a:r>
            <a:r>
              <a:rPr lang="en-US" dirty="0">
                <a:solidFill>
                  <a:srgbClr val="000000"/>
                </a:solidFill>
              </a:rPr>
              <a:t>, Cambridge University Press, Cambridge</a:t>
            </a:r>
            <a:endParaRPr lang="el-GR" dirty="0">
              <a:solidFill>
                <a:srgbClr val="000000"/>
              </a:solidFill>
            </a:endParaRPr>
          </a:p>
          <a:p>
            <a:pPr algn="just"/>
            <a:r>
              <a:rPr lang="el-GR" dirty="0"/>
              <a:t>Κωνσταντινόπουλος, Β.Λ., </a:t>
            </a:r>
            <a:r>
              <a:rPr lang="el-GR" dirty="0" err="1"/>
              <a:t>Πανομήτρος</a:t>
            </a:r>
            <a:r>
              <a:rPr lang="el-GR" dirty="0"/>
              <a:t>, Δ.Κ. (2010), </a:t>
            </a:r>
            <a:r>
              <a:rPr lang="el-GR" i="1" dirty="0"/>
              <a:t>Το Ύφος του Αρχαίου Ελληνικού Πεζού Λόγου</a:t>
            </a:r>
            <a:r>
              <a:rPr lang="el-GR" dirty="0"/>
              <a:t>, τόμος 1ος, </a:t>
            </a:r>
            <a:r>
              <a:rPr lang="el-GR" dirty="0" err="1"/>
              <a:t>επιμ</a:t>
            </a:r>
            <a:r>
              <a:rPr lang="el-GR" dirty="0"/>
              <a:t>, Ξανθάκη- Καραμάνου, Γ., </a:t>
            </a:r>
            <a:r>
              <a:rPr lang="el-GR" dirty="0" err="1"/>
              <a:t>Παπαζήση</a:t>
            </a:r>
            <a:r>
              <a:rPr lang="el-GR" dirty="0"/>
              <a:t>, Αθήνα</a:t>
            </a:r>
          </a:p>
          <a:p>
            <a:pPr algn="just"/>
            <a:r>
              <a:rPr lang="el-GR" dirty="0" err="1">
                <a:solidFill>
                  <a:srgbClr val="000000"/>
                </a:solidFill>
              </a:rPr>
              <a:t>Μανουσόπουλος</a:t>
            </a:r>
            <a:r>
              <a:rPr lang="el-GR" dirty="0">
                <a:solidFill>
                  <a:srgbClr val="000000"/>
                </a:solidFill>
              </a:rPr>
              <a:t>, Γ.Π. (2009) </a:t>
            </a:r>
            <a:r>
              <a:rPr lang="el-GR" i="1" dirty="0">
                <a:solidFill>
                  <a:srgbClr val="000000"/>
                </a:solidFill>
              </a:rPr>
              <a:t>Πλάτωνος Απολογία </a:t>
            </a:r>
            <a:r>
              <a:rPr lang="el-GR" i="1" dirty="0" err="1">
                <a:solidFill>
                  <a:srgbClr val="000000"/>
                </a:solidFill>
              </a:rPr>
              <a:t>Σωκράτους</a:t>
            </a:r>
            <a:r>
              <a:rPr lang="el-GR" dirty="0">
                <a:solidFill>
                  <a:srgbClr val="000000"/>
                </a:solidFill>
              </a:rPr>
              <a:t>, </a:t>
            </a:r>
            <a:r>
              <a:rPr lang="el-GR" dirty="0" err="1">
                <a:solidFill>
                  <a:srgbClr val="000000"/>
                </a:solidFill>
              </a:rPr>
              <a:t>επιμ</a:t>
            </a:r>
            <a:r>
              <a:rPr lang="el-GR" dirty="0">
                <a:solidFill>
                  <a:srgbClr val="000000"/>
                </a:solidFill>
              </a:rPr>
              <a:t>. Ξανθάκη- Καραμάνου, Γ., </a:t>
            </a:r>
            <a:r>
              <a:rPr lang="el-GR" dirty="0" err="1">
                <a:solidFill>
                  <a:srgbClr val="000000"/>
                </a:solidFill>
              </a:rPr>
              <a:t>Παπαζήση</a:t>
            </a:r>
            <a:r>
              <a:rPr lang="el-GR" dirty="0">
                <a:solidFill>
                  <a:srgbClr val="000000"/>
                </a:solidFill>
              </a:rPr>
              <a:t>, Αθήνα </a:t>
            </a:r>
            <a:endParaRPr lang="en-US" dirty="0">
              <a:solidFill>
                <a:srgbClr val="000000"/>
              </a:solidFill>
            </a:endParaRPr>
          </a:p>
          <a:p>
            <a:pPr algn="just"/>
            <a:r>
              <a:rPr lang="el-GR" dirty="0" err="1">
                <a:solidFill>
                  <a:srgbClr val="000000"/>
                </a:solidFill>
              </a:rPr>
              <a:t>Romilly</a:t>
            </a:r>
            <a:r>
              <a:rPr lang="el-GR" dirty="0">
                <a:solidFill>
                  <a:srgbClr val="000000"/>
                </a:solidFill>
              </a:rPr>
              <a:t>, J. de (1994) </a:t>
            </a:r>
            <a:r>
              <a:rPr lang="el-GR" i="1" dirty="0">
                <a:solidFill>
                  <a:srgbClr val="000000"/>
                </a:solidFill>
              </a:rPr>
              <a:t>Οι Μεγάλοι Σοφιστές στην Αθήνα του Περικλή</a:t>
            </a:r>
            <a:r>
              <a:rPr lang="el-GR" dirty="0">
                <a:solidFill>
                  <a:srgbClr val="000000"/>
                </a:solidFill>
              </a:rPr>
              <a:t>, </a:t>
            </a:r>
            <a:r>
              <a:rPr lang="el-GR" dirty="0" err="1">
                <a:solidFill>
                  <a:srgbClr val="000000"/>
                </a:solidFill>
              </a:rPr>
              <a:t>μτφρ</a:t>
            </a:r>
            <a:r>
              <a:rPr lang="el-GR" dirty="0">
                <a:solidFill>
                  <a:srgbClr val="000000"/>
                </a:solidFill>
              </a:rPr>
              <a:t>. Κακριδής, Φ.Ι., </a:t>
            </a:r>
            <a:r>
              <a:rPr lang="el-GR" dirty="0" err="1">
                <a:solidFill>
                  <a:srgbClr val="000000"/>
                </a:solidFill>
              </a:rPr>
              <a:t>Καρδαμίτσα</a:t>
            </a:r>
            <a:r>
              <a:rPr lang="el-GR" dirty="0">
                <a:solidFill>
                  <a:srgbClr val="000000"/>
                </a:solidFill>
              </a:rPr>
              <a:t>, Αθήνα </a:t>
            </a:r>
          </a:p>
          <a:p>
            <a:pPr algn="just"/>
            <a:r>
              <a:rPr lang="en-US" dirty="0">
                <a:solidFill>
                  <a:srgbClr val="000000"/>
                </a:solidFill>
              </a:rPr>
              <a:t>Sprague. R.K., (2001), </a:t>
            </a:r>
            <a:r>
              <a:rPr lang="en-US" i="1" dirty="0">
                <a:solidFill>
                  <a:srgbClr val="000000"/>
                </a:solidFill>
              </a:rPr>
              <a:t>The Older Sophists</a:t>
            </a:r>
            <a:r>
              <a:rPr lang="en-US" dirty="0">
                <a:solidFill>
                  <a:srgbClr val="000000"/>
                </a:solidFill>
              </a:rPr>
              <a:t>, Hackett Publishing Company, Indianapolis </a:t>
            </a:r>
          </a:p>
          <a:p>
            <a:pPr algn="just"/>
            <a:r>
              <a:rPr lang="en-US" sz="1800" b="0" i="0" u="none" strike="noStrike" baseline="0" dirty="0">
                <a:solidFill>
                  <a:srgbClr val="000000"/>
                </a:solidFill>
              </a:rPr>
              <a:t>Tell, H. (2009) “Wisdom for Sale?”, </a:t>
            </a:r>
            <a:r>
              <a:rPr lang="en-US" sz="1800" b="0" i="1" u="none" strike="noStrike" baseline="0" dirty="0">
                <a:solidFill>
                  <a:srgbClr val="000000"/>
                </a:solidFill>
              </a:rPr>
              <a:t>Classical Philology</a:t>
            </a:r>
            <a:r>
              <a:rPr lang="en-US" sz="1800" b="0" i="0" u="none" strike="noStrike" baseline="0" dirty="0">
                <a:solidFill>
                  <a:srgbClr val="000000"/>
                </a:solidFill>
              </a:rPr>
              <a:t>, vol. 104, no. 1, pp. 13-33 </a:t>
            </a:r>
          </a:p>
          <a:p>
            <a:endParaRPr lang="el-GR" sz="1800" b="0" i="0" u="none" strike="noStrike" baseline="0" dirty="0">
              <a:solidFill>
                <a:srgbClr val="000000"/>
              </a:solidFill>
            </a:endParaRPr>
          </a:p>
        </p:txBody>
      </p:sp>
    </p:spTree>
    <p:extLst>
      <p:ext uri="{BB962C8B-B14F-4D97-AF65-F5344CB8AC3E}">
        <p14:creationId xmlns:p14="http://schemas.microsoft.com/office/powerpoint/2010/main" xmlns="" val="4165777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9D02BCF-C894-4D4D-9F70-5D9E0B9AB707}"/>
              </a:ext>
            </a:extLst>
          </p:cNvPr>
          <p:cNvSpPr>
            <a:spLocks noGrp="1"/>
          </p:cNvSpPr>
          <p:nvPr>
            <p:ph type="title"/>
          </p:nvPr>
        </p:nvSpPr>
        <p:spPr/>
        <p:txBody>
          <a:bodyPr/>
          <a:lstStyle/>
          <a:p>
            <a:r>
              <a:rPr lang="el-GR" dirty="0"/>
              <a:t>Οι όροι «σοφός» και «σοφία»</a:t>
            </a:r>
          </a:p>
        </p:txBody>
      </p:sp>
      <p:sp>
        <p:nvSpPr>
          <p:cNvPr id="3" name="Θέση περιεχομένου 2">
            <a:extLst>
              <a:ext uri="{FF2B5EF4-FFF2-40B4-BE49-F238E27FC236}">
                <a16:creationId xmlns:a16="http://schemas.microsoft.com/office/drawing/2014/main" xmlns="" id="{FE7DDD2B-BC73-4A3E-9CBE-2BAE9F892B6D}"/>
              </a:ext>
            </a:extLst>
          </p:cNvPr>
          <p:cNvSpPr>
            <a:spLocks noGrp="1"/>
          </p:cNvSpPr>
          <p:nvPr>
            <p:ph idx="1"/>
          </p:nvPr>
        </p:nvSpPr>
        <p:spPr>
          <a:xfrm>
            <a:off x="1320434" y="1402081"/>
            <a:ext cx="10552698" cy="4604824"/>
          </a:xfrm>
        </p:spPr>
        <p:txBody>
          <a:bodyPr/>
          <a:lstStyle/>
          <a:p>
            <a:pPr marL="0" indent="0">
              <a:buNone/>
            </a:pPr>
            <a:r>
              <a:rPr lang="el-GR" sz="2400" dirty="0"/>
              <a:t>Βρίσκονται σε κοινή χρήση από την αρχαιότατη εποχή και δήλωναν μία διανοητική ή πνευματική ιδιότητα.</a:t>
            </a:r>
          </a:p>
          <a:p>
            <a:pPr marL="0" indent="0">
              <a:buNone/>
            </a:pPr>
            <a:endParaRPr lang="el-GR" dirty="0"/>
          </a:p>
        </p:txBody>
      </p:sp>
      <p:graphicFrame>
        <p:nvGraphicFramePr>
          <p:cNvPr id="4" name="Πίνακας 4">
            <a:extLst>
              <a:ext uri="{FF2B5EF4-FFF2-40B4-BE49-F238E27FC236}">
                <a16:creationId xmlns:a16="http://schemas.microsoft.com/office/drawing/2014/main" xmlns="" id="{1CD7205F-AEBC-4C11-B101-1299907D73B4}"/>
              </a:ext>
            </a:extLst>
          </p:cNvPr>
          <p:cNvGraphicFramePr>
            <a:graphicFrameLocks noGrp="1"/>
          </p:cNvGraphicFramePr>
          <p:nvPr>
            <p:extLst>
              <p:ext uri="{D42A27DB-BD31-4B8C-83A1-F6EECF244321}">
                <p14:modId xmlns:p14="http://schemas.microsoft.com/office/powerpoint/2010/main" xmlns="" val="1773150448"/>
              </p:ext>
            </p:extLst>
          </p:nvPr>
        </p:nvGraphicFramePr>
        <p:xfrm>
          <a:off x="2824003" y="2662650"/>
          <a:ext cx="6543993" cy="3200400"/>
        </p:xfrm>
        <a:graphic>
          <a:graphicData uri="http://schemas.openxmlformats.org/drawingml/2006/table">
            <a:tbl>
              <a:tblPr firstRow="1" bandRow="1">
                <a:tableStyleId>{2D5ABB26-0587-4C30-8999-92F81FD0307C}</a:tableStyleId>
              </a:tblPr>
              <a:tblGrid>
                <a:gridCol w="6543993">
                  <a:extLst>
                    <a:ext uri="{9D8B030D-6E8A-4147-A177-3AD203B41FA5}">
                      <a16:colId xmlns:a16="http://schemas.microsoft.com/office/drawing/2014/main" xmlns="" val="1822995923"/>
                    </a:ext>
                  </a:extLst>
                </a:gridCol>
              </a:tblGrid>
              <a:tr h="59007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i="1" dirty="0" err="1"/>
                        <a:t>Ιλ</a:t>
                      </a:r>
                      <a:r>
                        <a:rPr lang="el-GR" dirty="0"/>
                        <a:t>. Ο, 412</a:t>
                      </a:r>
                    </a:p>
                    <a:p>
                      <a:endParaRPr lang="el-GR" dirty="0"/>
                    </a:p>
                  </a:txBody>
                  <a:tcPr/>
                </a:tc>
                <a:extLst>
                  <a:ext uri="{0D108BD9-81ED-4DB2-BD59-A6C34878D82A}">
                    <a16:rowId xmlns:a16="http://schemas.microsoft.com/office/drawing/2014/main" xmlns="" val="3747014756"/>
                  </a:ext>
                </a:extLst>
              </a:tr>
              <a:tr h="59007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dirty="0" err="1"/>
                        <a:t>ἀλλ</a:t>
                      </a:r>
                      <a:r>
                        <a:rPr lang="el-GR" dirty="0"/>
                        <a:t>᾽ </a:t>
                      </a:r>
                      <a:r>
                        <a:rPr lang="el-GR" dirty="0" err="1"/>
                        <a:t>ὥς</a:t>
                      </a:r>
                      <a:r>
                        <a:rPr lang="el-GR" dirty="0"/>
                        <a:t> τε στάθμη δόρυ </a:t>
                      </a:r>
                      <a:r>
                        <a:rPr lang="el-GR" dirty="0" err="1"/>
                        <a:t>νήϊον</a:t>
                      </a:r>
                      <a:r>
                        <a:rPr lang="el-GR" dirty="0"/>
                        <a:t> </a:t>
                      </a:r>
                      <a:r>
                        <a:rPr lang="el-GR" dirty="0" err="1"/>
                        <a:t>ἐξιθύνει</a:t>
                      </a:r>
                      <a:r>
                        <a:rPr lang="el-GR" dirty="0"/>
                        <a:t>                            410</a:t>
                      </a:r>
                    </a:p>
                    <a:p>
                      <a:endParaRPr lang="el-GR" dirty="0"/>
                    </a:p>
                  </a:txBody>
                  <a:tcPr/>
                </a:tc>
                <a:extLst>
                  <a:ext uri="{0D108BD9-81ED-4DB2-BD59-A6C34878D82A}">
                    <a16:rowId xmlns:a16="http://schemas.microsoft.com/office/drawing/2014/main" xmlns="" val="1136337038"/>
                  </a:ext>
                </a:extLst>
              </a:tr>
              <a:tr h="59007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dirty="0" err="1"/>
                        <a:t>τέκτονος</a:t>
                      </a:r>
                      <a:r>
                        <a:rPr lang="el-GR" dirty="0"/>
                        <a:t> </a:t>
                      </a:r>
                      <a:r>
                        <a:rPr lang="el-GR" dirty="0" err="1"/>
                        <a:t>ἐν</a:t>
                      </a:r>
                      <a:r>
                        <a:rPr lang="el-GR" dirty="0"/>
                        <a:t> </a:t>
                      </a:r>
                      <a:r>
                        <a:rPr lang="el-GR" dirty="0" err="1"/>
                        <a:t>παλάμῃσι</a:t>
                      </a:r>
                      <a:r>
                        <a:rPr lang="el-GR" dirty="0"/>
                        <a:t> δαήμονος, </a:t>
                      </a:r>
                      <a:r>
                        <a:rPr lang="el-GR" dirty="0" err="1"/>
                        <a:t>ὅς</a:t>
                      </a:r>
                      <a:r>
                        <a:rPr lang="el-GR" dirty="0"/>
                        <a:t> </a:t>
                      </a:r>
                      <a:r>
                        <a:rPr lang="el-GR" dirty="0" err="1"/>
                        <a:t>ῥά</a:t>
                      </a:r>
                      <a:r>
                        <a:rPr lang="el-GR" dirty="0"/>
                        <a:t> τε πάσης</a:t>
                      </a:r>
                    </a:p>
                    <a:p>
                      <a:endParaRPr lang="el-GR" dirty="0"/>
                    </a:p>
                  </a:txBody>
                  <a:tcPr/>
                </a:tc>
                <a:extLst>
                  <a:ext uri="{0D108BD9-81ED-4DB2-BD59-A6C34878D82A}">
                    <a16:rowId xmlns:a16="http://schemas.microsoft.com/office/drawing/2014/main" xmlns="" val="1789602119"/>
                  </a:ext>
                </a:extLst>
              </a:tr>
              <a:tr h="59007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dirty="0" err="1"/>
                        <a:t>εὖ</a:t>
                      </a:r>
                      <a:r>
                        <a:rPr lang="el-GR" dirty="0"/>
                        <a:t> </a:t>
                      </a:r>
                      <a:r>
                        <a:rPr lang="el-GR" dirty="0" err="1"/>
                        <a:t>εἰδῇ</a:t>
                      </a:r>
                      <a:r>
                        <a:rPr lang="el-GR" dirty="0"/>
                        <a:t> </a:t>
                      </a:r>
                      <a:r>
                        <a:rPr lang="el-GR" b="1" dirty="0" err="1"/>
                        <a:t>σοφίης</a:t>
                      </a:r>
                      <a:r>
                        <a:rPr lang="el-GR" dirty="0"/>
                        <a:t> </a:t>
                      </a:r>
                      <a:r>
                        <a:rPr lang="el-GR" dirty="0" err="1"/>
                        <a:t>ὑποθημοσύνῃσιν</a:t>
                      </a:r>
                      <a:r>
                        <a:rPr lang="el-GR" dirty="0"/>
                        <a:t> </a:t>
                      </a:r>
                      <a:r>
                        <a:rPr lang="el-GR" dirty="0" err="1"/>
                        <a:t>Ἀθήνης</a:t>
                      </a:r>
                      <a:r>
                        <a:rPr lang="el-GR" dirty="0"/>
                        <a:t> </a:t>
                      </a:r>
                    </a:p>
                    <a:p>
                      <a:endParaRPr lang="el-GR" dirty="0"/>
                    </a:p>
                  </a:txBody>
                  <a:tcPr/>
                </a:tc>
                <a:extLst>
                  <a:ext uri="{0D108BD9-81ED-4DB2-BD59-A6C34878D82A}">
                    <a16:rowId xmlns:a16="http://schemas.microsoft.com/office/drawing/2014/main" xmlns="" val="32848249"/>
                  </a:ext>
                </a:extLst>
              </a:tr>
              <a:tr h="59007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dirty="0" err="1"/>
                        <a:t>ὣς</a:t>
                      </a:r>
                      <a:r>
                        <a:rPr lang="el-GR" dirty="0"/>
                        <a:t> </a:t>
                      </a:r>
                      <a:r>
                        <a:rPr lang="el-GR" dirty="0" err="1"/>
                        <a:t>μὲν</a:t>
                      </a:r>
                      <a:r>
                        <a:rPr lang="el-GR" dirty="0"/>
                        <a:t> </a:t>
                      </a:r>
                      <a:r>
                        <a:rPr lang="el-GR" dirty="0" err="1"/>
                        <a:t>τῶν</a:t>
                      </a:r>
                      <a:r>
                        <a:rPr lang="el-GR" dirty="0"/>
                        <a:t> </a:t>
                      </a:r>
                      <a:r>
                        <a:rPr lang="el-GR" dirty="0" err="1"/>
                        <a:t>ἐπὶ</a:t>
                      </a:r>
                      <a:r>
                        <a:rPr lang="el-GR" dirty="0"/>
                        <a:t> </a:t>
                      </a:r>
                      <a:r>
                        <a:rPr lang="el-GR" dirty="0" err="1"/>
                        <a:t>ἶσα</a:t>
                      </a:r>
                      <a:r>
                        <a:rPr lang="el-GR" dirty="0"/>
                        <a:t> μάχη </a:t>
                      </a:r>
                      <a:r>
                        <a:rPr lang="el-GR" dirty="0" err="1"/>
                        <a:t>τέτατο</a:t>
                      </a:r>
                      <a:r>
                        <a:rPr lang="el-GR" dirty="0"/>
                        <a:t> </a:t>
                      </a:r>
                      <a:r>
                        <a:rPr lang="el-GR" dirty="0" err="1"/>
                        <a:t>πτόλεμός</a:t>
                      </a:r>
                      <a:r>
                        <a:rPr lang="el-GR" dirty="0"/>
                        <a:t> τε‧</a:t>
                      </a:r>
                    </a:p>
                    <a:p>
                      <a:endParaRPr lang="el-GR" dirty="0"/>
                    </a:p>
                  </a:txBody>
                  <a:tcPr/>
                </a:tc>
                <a:extLst>
                  <a:ext uri="{0D108BD9-81ED-4DB2-BD59-A6C34878D82A}">
                    <a16:rowId xmlns:a16="http://schemas.microsoft.com/office/drawing/2014/main" xmlns="" val="1575498013"/>
                  </a:ext>
                </a:extLst>
              </a:tr>
            </a:tbl>
          </a:graphicData>
        </a:graphic>
      </p:graphicFrame>
    </p:spTree>
    <p:extLst>
      <p:ext uri="{BB962C8B-B14F-4D97-AF65-F5344CB8AC3E}">
        <p14:creationId xmlns:p14="http://schemas.microsoft.com/office/powerpoint/2010/main" xmlns="" val="3935678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5641294-97AC-4538-A795-0992E34841E1}"/>
              </a:ext>
            </a:extLst>
          </p:cNvPr>
          <p:cNvSpPr>
            <a:spLocks noGrp="1"/>
          </p:cNvSpPr>
          <p:nvPr>
            <p:ph type="title"/>
          </p:nvPr>
        </p:nvSpPr>
        <p:spPr>
          <a:xfrm>
            <a:off x="5317588" y="151419"/>
            <a:ext cx="6229227" cy="200273"/>
          </a:xfrm>
        </p:spPr>
        <p:txBody>
          <a:bodyPr>
            <a:normAutofit fontScale="90000"/>
          </a:bodyPr>
          <a:lstStyle/>
          <a:p>
            <a:endParaRPr lang="el-GR" dirty="0"/>
          </a:p>
        </p:txBody>
      </p:sp>
      <p:graphicFrame>
        <p:nvGraphicFramePr>
          <p:cNvPr id="4" name="Πίνακας 4">
            <a:extLst>
              <a:ext uri="{FF2B5EF4-FFF2-40B4-BE49-F238E27FC236}">
                <a16:creationId xmlns:a16="http://schemas.microsoft.com/office/drawing/2014/main" xmlns="" id="{C6712512-A972-48EF-92D3-E2E7EC9487F4}"/>
              </a:ext>
            </a:extLst>
          </p:cNvPr>
          <p:cNvGraphicFramePr>
            <a:graphicFrameLocks noGrp="1"/>
          </p:cNvGraphicFramePr>
          <p:nvPr>
            <p:ph idx="1"/>
            <p:extLst>
              <p:ext uri="{D42A27DB-BD31-4B8C-83A1-F6EECF244321}">
                <p14:modId xmlns:p14="http://schemas.microsoft.com/office/powerpoint/2010/main" xmlns="" val="3174305860"/>
              </p:ext>
            </p:extLst>
          </p:nvPr>
        </p:nvGraphicFramePr>
        <p:xfrm>
          <a:off x="996878" y="1153550"/>
          <a:ext cx="10817226" cy="5553031"/>
        </p:xfrm>
        <a:graphic>
          <a:graphicData uri="http://schemas.openxmlformats.org/drawingml/2006/table">
            <a:tbl>
              <a:tblPr firstRow="1" bandRow="1">
                <a:tableStyleId>{2D5ABB26-0587-4C30-8999-92F81FD0307C}</a:tableStyleId>
              </a:tblPr>
              <a:tblGrid>
                <a:gridCol w="5727387">
                  <a:extLst>
                    <a:ext uri="{9D8B030D-6E8A-4147-A177-3AD203B41FA5}">
                      <a16:colId xmlns:a16="http://schemas.microsoft.com/office/drawing/2014/main" xmlns="" val="3538885386"/>
                    </a:ext>
                  </a:extLst>
                </a:gridCol>
                <a:gridCol w="5089839">
                  <a:extLst>
                    <a:ext uri="{9D8B030D-6E8A-4147-A177-3AD203B41FA5}">
                      <a16:colId xmlns:a16="http://schemas.microsoft.com/office/drawing/2014/main" xmlns="" val="4031420491"/>
                    </a:ext>
                  </a:extLst>
                </a:gridCol>
              </a:tblGrid>
              <a:tr h="472135">
                <a:tc>
                  <a:txBody>
                    <a:bodyPr/>
                    <a:lstStyle/>
                    <a:p>
                      <a:r>
                        <a:rPr lang="el-GR" dirty="0"/>
                        <a:t>Πίνδαρος, </a:t>
                      </a:r>
                      <a:r>
                        <a:rPr lang="el-GR" i="1" dirty="0" err="1"/>
                        <a:t>Πυθ</a:t>
                      </a:r>
                      <a:r>
                        <a:rPr lang="el-GR" dirty="0"/>
                        <a:t>. 5, 115</a:t>
                      </a:r>
                    </a:p>
                  </a:txBody>
                  <a:tcPr/>
                </a:tc>
                <a:tc>
                  <a:txBody>
                    <a:bodyPr/>
                    <a:lstStyle/>
                    <a:p>
                      <a:r>
                        <a:rPr lang="el-GR" dirty="0"/>
                        <a:t>Αισχύλος, </a:t>
                      </a:r>
                      <a:r>
                        <a:rPr lang="el-GR" i="1" dirty="0" err="1"/>
                        <a:t>Ικ</a:t>
                      </a:r>
                      <a:r>
                        <a:rPr lang="el-GR" dirty="0"/>
                        <a:t>. 770</a:t>
                      </a:r>
                    </a:p>
                  </a:txBody>
                  <a:tcPr/>
                </a:tc>
                <a:extLst>
                  <a:ext uri="{0D108BD9-81ED-4DB2-BD59-A6C34878D82A}">
                    <a16:rowId xmlns:a16="http://schemas.microsoft.com/office/drawing/2014/main" xmlns="" val="3075995502"/>
                  </a:ext>
                </a:extLst>
              </a:tr>
              <a:tr h="472135">
                <a:tc>
                  <a:txBody>
                    <a:bodyPr/>
                    <a:lstStyle/>
                    <a:p>
                      <a:r>
                        <a:rPr lang="el-GR" dirty="0" err="1"/>
                        <a:t>ἔν</a:t>
                      </a:r>
                      <a:r>
                        <a:rPr lang="el-GR" dirty="0"/>
                        <a:t> τε </a:t>
                      </a:r>
                      <a:r>
                        <a:rPr lang="el-GR" dirty="0" err="1"/>
                        <a:t>Μοίσαισι</a:t>
                      </a:r>
                      <a:r>
                        <a:rPr lang="el-GR" dirty="0"/>
                        <a:t> </a:t>
                      </a:r>
                      <a:r>
                        <a:rPr lang="el-GR" dirty="0" err="1"/>
                        <a:t>ποτανὸς</a:t>
                      </a:r>
                      <a:r>
                        <a:rPr lang="el-GR" dirty="0"/>
                        <a:t> </a:t>
                      </a:r>
                      <a:r>
                        <a:rPr lang="el-GR" dirty="0" err="1"/>
                        <a:t>ἀπὸ</a:t>
                      </a:r>
                      <a:r>
                        <a:rPr lang="el-GR" dirty="0"/>
                        <a:t> </a:t>
                      </a:r>
                      <a:r>
                        <a:rPr lang="el-GR" dirty="0" err="1"/>
                        <a:t>ματρὸς</a:t>
                      </a:r>
                      <a:r>
                        <a:rPr lang="el-GR" dirty="0"/>
                        <a:t> </a:t>
                      </a:r>
                      <a:r>
                        <a:rPr lang="el-GR" dirty="0" err="1"/>
                        <a:t>φίλας</a:t>
                      </a:r>
                      <a:r>
                        <a:rPr lang="el-GR" dirty="0"/>
                        <a:t>,</a:t>
                      </a:r>
                    </a:p>
                  </a:txBody>
                  <a:tcPr/>
                </a:tc>
                <a:tc>
                  <a:txBody>
                    <a:bodyPr/>
                    <a:lstStyle/>
                    <a:p>
                      <a:r>
                        <a:rPr lang="el-GR" dirty="0" err="1"/>
                        <a:t>ἄλλως</a:t>
                      </a:r>
                      <a:r>
                        <a:rPr lang="el-GR" dirty="0"/>
                        <a:t> τε </a:t>
                      </a:r>
                      <a:r>
                        <a:rPr lang="el-GR" dirty="0" err="1"/>
                        <a:t>καὶ</a:t>
                      </a:r>
                      <a:r>
                        <a:rPr lang="el-GR" dirty="0"/>
                        <a:t> </a:t>
                      </a:r>
                      <a:r>
                        <a:rPr lang="el-GR" dirty="0" err="1"/>
                        <a:t>μολόντες</a:t>
                      </a:r>
                      <a:r>
                        <a:rPr lang="el-GR" dirty="0"/>
                        <a:t> </a:t>
                      </a:r>
                      <a:r>
                        <a:rPr lang="el-GR" dirty="0" err="1"/>
                        <a:t>ἀλίμενον</a:t>
                      </a:r>
                      <a:r>
                        <a:rPr lang="el-GR" dirty="0"/>
                        <a:t> χθόνα</a:t>
                      </a:r>
                    </a:p>
                  </a:txBody>
                  <a:tcPr/>
                </a:tc>
                <a:extLst>
                  <a:ext uri="{0D108BD9-81ED-4DB2-BD59-A6C34878D82A}">
                    <a16:rowId xmlns:a16="http://schemas.microsoft.com/office/drawing/2014/main" xmlns="" val="2531648470"/>
                  </a:ext>
                </a:extLst>
              </a:tr>
              <a:tr h="472135">
                <a:tc>
                  <a:txBody>
                    <a:bodyPr/>
                    <a:lstStyle/>
                    <a:p>
                      <a:r>
                        <a:rPr lang="el-GR" dirty="0" err="1"/>
                        <a:t>πέφανταί</a:t>
                      </a:r>
                      <a:r>
                        <a:rPr lang="el-GR" dirty="0"/>
                        <a:t> θ᾽ </a:t>
                      </a:r>
                      <a:r>
                        <a:rPr lang="el-GR" dirty="0" err="1"/>
                        <a:t>ἁρματηλάτας</a:t>
                      </a:r>
                      <a:r>
                        <a:rPr lang="el-GR" dirty="0"/>
                        <a:t> </a:t>
                      </a:r>
                      <a:r>
                        <a:rPr lang="el-GR" b="1" dirty="0"/>
                        <a:t>σοφός</a:t>
                      </a:r>
                      <a:r>
                        <a:rPr lang="el-GR" dirty="0"/>
                        <a:t>· </a:t>
                      </a:r>
                      <a:r>
                        <a:rPr lang="en-US" dirty="0"/>
                        <a:t>               </a:t>
                      </a:r>
                      <a:r>
                        <a:rPr lang="el-GR" dirty="0"/>
                        <a:t>115</a:t>
                      </a:r>
                    </a:p>
                  </a:txBody>
                  <a:tcPr/>
                </a:tc>
                <a:tc>
                  <a:txBody>
                    <a:bodyPr/>
                    <a:lstStyle/>
                    <a:p>
                      <a:r>
                        <a:rPr lang="el-GR" dirty="0" err="1"/>
                        <a:t>ἐς</a:t>
                      </a:r>
                      <a:r>
                        <a:rPr lang="el-GR" dirty="0"/>
                        <a:t> </a:t>
                      </a:r>
                      <a:r>
                        <a:rPr lang="el-GR" dirty="0" err="1"/>
                        <a:t>νύκτ</a:t>
                      </a:r>
                      <a:r>
                        <a:rPr lang="el-GR" dirty="0"/>
                        <a:t>᾽ </a:t>
                      </a:r>
                      <a:r>
                        <a:rPr lang="el-GR" dirty="0" err="1"/>
                        <a:t>ἀποστείχοντος</a:t>
                      </a:r>
                      <a:r>
                        <a:rPr lang="el-GR" dirty="0"/>
                        <a:t> </a:t>
                      </a:r>
                      <a:r>
                        <a:rPr lang="el-GR" dirty="0" err="1"/>
                        <a:t>ἡλίου</a:t>
                      </a:r>
                      <a:r>
                        <a:rPr lang="el-GR" dirty="0"/>
                        <a:t>. </a:t>
                      </a:r>
                      <a:r>
                        <a:rPr lang="el-GR" dirty="0" err="1"/>
                        <a:t>φιλεῖ</a:t>
                      </a:r>
                      <a:endParaRPr lang="el-GR" dirty="0"/>
                    </a:p>
                  </a:txBody>
                  <a:tcPr/>
                </a:tc>
                <a:extLst>
                  <a:ext uri="{0D108BD9-81ED-4DB2-BD59-A6C34878D82A}">
                    <a16:rowId xmlns:a16="http://schemas.microsoft.com/office/drawing/2014/main" xmlns="" val="3062931384"/>
                  </a:ext>
                </a:extLst>
              </a:tr>
              <a:tr h="472135">
                <a:tc>
                  <a:txBody>
                    <a:bodyPr/>
                    <a:lstStyle/>
                    <a:p>
                      <a:endParaRPr lang="el-GR" dirty="0"/>
                    </a:p>
                  </a:txBody>
                  <a:tcPr/>
                </a:tc>
                <a:tc>
                  <a:txBody>
                    <a:bodyPr/>
                    <a:lstStyle/>
                    <a:p>
                      <a:r>
                        <a:rPr lang="el-GR" dirty="0" err="1"/>
                        <a:t>ὠδῖνα</a:t>
                      </a:r>
                      <a:r>
                        <a:rPr lang="el-GR" dirty="0"/>
                        <a:t> </a:t>
                      </a:r>
                      <a:r>
                        <a:rPr lang="el-GR" dirty="0" err="1"/>
                        <a:t>τίκτειν</a:t>
                      </a:r>
                      <a:r>
                        <a:rPr lang="el-GR" dirty="0"/>
                        <a:t> </a:t>
                      </a:r>
                      <a:r>
                        <a:rPr lang="el-GR" dirty="0" err="1"/>
                        <a:t>νὺξ</a:t>
                      </a:r>
                      <a:r>
                        <a:rPr lang="el-GR" dirty="0"/>
                        <a:t> </a:t>
                      </a:r>
                      <a:r>
                        <a:rPr lang="el-GR" dirty="0" err="1"/>
                        <a:t>κυβερνήτῃ</a:t>
                      </a:r>
                      <a:r>
                        <a:rPr lang="el-GR" dirty="0"/>
                        <a:t> </a:t>
                      </a:r>
                      <a:r>
                        <a:rPr lang="el-GR" b="1" dirty="0" err="1"/>
                        <a:t>σοφῷ</a:t>
                      </a:r>
                      <a:r>
                        <a:rPr lang="el-GR" dirty="0"/>
                        <a:t>. </a:t>
                      </a:r>
                      <a:r>
                        <a:rPr lang="en-US" dirty="0"/>
                        <a:t>         770</a:t>
                      </a:r>
                      <a:endParaRPr lang="el-GR" dirty="0"/>
                    </a:p>
                  </a:txBody>
                  <a:tcPr/>
                </a:tc>
                <a:extLst>
                  <a:ext uri="{0D108BD9-81ED-4DB2-BD59-A6C34878D82A}">
                    <a16:rowId xmlns:a16="http://schemas.microsoft.com/office/drawing/2014/main" xmlns="" val="2265084466"/>
                  </a:ext>
                </a:extLst>
              </a:tr>
              <a:tr h="472135">
                <a:tc>
                  <a:txBody>
                    <a:bodyPr/>
                    <a:lstStyle/>
                    <a:p>
                      <a:endParaRPr lang="el-GR" dirty="0"/>
                    </a:p>
                  </a:txBody>
                  <a:tcPr/>
                </a:tc>
                <a:tc>
                  <a:txBody>
                    <a:bodyPr/>
                    <a:lstStyle/>
                    <a:p>
                      <a:endParaRPr lang="el-GR" dirty="0"/>
                    </a:p>
                  </a:txBody>
                  <a:tcPr/>
                </a:tc>
                <a:extLst>
                  <a:ext uri="{0D108BD9-81ED-4DB2-BD59-A6C34878D82A}">
                    <a16:rowId xmlns:a16="http://schemas.microsoft.com/office/drawing/2014/main" xmlns="" val="2659224889"/>
                  </a:ext>
                </a:extLst>
              </a:tr>
              <a:tr h="814916">
                <a:tc>
                  <a:txBody>
                    <a:bodyPr/>
                    <a:lstStyle/>
                    <a:p>
                      <a:r>
                        <a:rPr lang="el-GR" dirty="0"/>
                        <a:t>όσο για τις Μούσες, από την αγκαλιά της μάνας του</a:t>
                      </a:r>
                    </a:p>
                  </a:txBody>
                  <a:tcPr/>
                </a:tc>
                <a:tc>
                  <a:txBody>
                    <a:bodyPr/>
                    <a:lstStyle/>
                    <a:p>
                      <a:r>
                        <a:rPr lang="el-GR" dirty="0"/>
                        <a:t>και μάλιστα όταν φτάσουν σε στεριά χωρίς λιμάνι</a:t>
                      </a:r>
                    </a:p>
                  </a:txBody>
                  <a:tcPr/>
                </a:tc>
                <a:extLst>
                  <a:ext uri="{0D108BD9-81ED-4DB2-BD59-A6C34878D82A}">
                    <a16:rowId xmlns:a16="http://schemas.microsoft.com/office/drawing/2014/main" xmlns="" val="2704744708"/>
                  </a:ext>
                </a:extLst>
              </a:tr>
              <a:tr h="1185713">
                <a:tc>
                  <a:txBody>
                    <a:bodyPr/>
                    <a:lstStyle/>
                    <a:p>
                      <a:r>
                        <a:rPr lang="el-GR" dirty="0"/>
                        <a:t>πήρε το πέταγμά του κι αρματηλάτης έγινε επιδέξιος</a:t>
                      </a:r>
                      <a:r>
                        <a:rPr lang="el-GR" dirty="0">
                          <a:latin typeface="Times New Roman" panose="02020603050405020304" pitchFamily="18" charset="0"/>
                          <a:cs typeface="Times New Roman" panose="02020603050405020304" pitchFamily="18" charset="0"/>
                        </a:rPr>
                        <a:t>‧</a:t>
                      </a:r>
                      <a:endParaRPr lang="el-GR" dirty="0"/>
                    </a:p>
                    <a:p>
                      <a:endParaRPr lang="el-GR" dirty="0"/>
                    </a:p>
                    <a:p>
                      <a:r>
                        <a:rPr lang="el-GR" dirty="0"/>
                        <a:t>(</a:t>
                      </a:r>
                      <a:r>
                        <a:rPr lang="el-GR" dirty="0" err="1"/>
                        <a:t>μτφρ</a:t>
                      </a:r>
                      <a:r>
                        <a:rPr lang="el-GR" dirty="0"/>
                        <a:t>. Οικονομίδης, Γ.)</a:t>
                      </a:r>
                    </a:p>
                  </a:txBody>
                  <a:tcPr/>
                </a:tc>
                <a:tc>
                  <a:txBody>
                    <a:bodyPr/>
                    <a:lstStyle/>
                    <a:p>
                      <a:r>
                        <a:rPr lang="el-GR" dirty="0"/>
                        <a:t>τη νύχτα καθώς ο ήλιος γέρνει στη δύση του. Έγνοιες</a:t>
                      </a:r>
                    </a:p>
                  </a:txBody>
                  <a:tcPr/>
                </a:tc>
                <a:extLst>
                  <a:ext uri="{0D108BD9-81ED-4DB2-BD59-A6C34878D82A}">
                    <a16:rowId xmlns:a16="http://schemas.microsoft.com/office/drawing/2014/main" xmlns="" val="3148924229"/>
                  </a:ext>
                </a:extLst>
              </a:tr>
              <a:tr h="1185713">
                <a:tc>
                  <a:txBody>
                    <a:bodyPr/>
                    <a:lstStyle/>
                    <a:p>
                      <a:endParaRPr lang="el-GR" dirty="0"/>
                    </a:p>
                  </a:txBody>
                  <a:tcPr/>
                </a:tc>
                <a:tc>
                  <a:txBody>
                    <a:bodyPr/>
                    <a:lstStyle/>
                    <a:p>
                      <a:r>
                        <a:rPr lang="el-GR" dirty="0"/>
                        <a:t>η νύχτα συνήθως γεννά σε έναν κυβερνήτη γνωστικό.</a:t>
                      </a:r>
                    </a:p>
                    <a:p>
                      <a:endParaRPr lang="el-GR" dirty="0"/>
                    </a:p>
                    <a:p>
                      <a:r>
                        <a:rPr lang="el-GR" dirty="0"/>
                        <a:t>(</a:t>
                      </a:r>
                      <a:r>
                        <a:rPr lang="el-GR" dirty="0" err="1"/>
                        <a:t>μτφρ</a:t>
                      </a:r>
                      <a:r>
                        <a:rPr lang="el-GR" dirty="0"/>
                        <a:t>. Μαυρόπουλος, Θ.Γ.)</a:t>
                      </a:r>
                    </a:p>
                  </a:txBody>
                  <a:tcPr/>
                </a:tc>
                <a:extLst>
                  <a:ext uri="{0D108BD9-81ED-4DB2-BD59-A6C34878D82A}">
                    <a16:rowId xmlns:a16="http://schemas.microsoft.com/office/drawing/2014/main" xmlns="" val="3928832193"/>
                  </a:ext>
                </a:extLst>
              </a:tr>
            </a:tbl>
          </a:graphicData>
        </a:graphic>
      </p:graphicFrame>
    </p:spTree>
    <p:extLst>
      <p:ext uri="{BB962C8B-B14F-4D97-AF65-F5344CB8AC3E}">
        <p14:creationId xmlns:p14="http://schemas.microsoft.com/office/powerpoint/2010/main" xmlns="" val="510703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F073234-3C7B-4C85-AD51-4DCDDE3D0F4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CF6C36D7-B1DE-4313-A6B3-8CE5C4E28006}"/>
              </a:ext>
            </a:extLst>
          </p:cNvPr>
          <p:cNvSpPr>
            <a:spLocks noGrp="1"/>
          </p:cNvSpPr>
          <p:nvPr>
            <p:ph idx="1"/>
          </p:nvPr>
        </p:nvSpPr>
        <p:spPr>
          <a:xfrm>
            <a:off x="1884069" y="1532932"/>
            <a:ext cx="8915400" cy="3777622"/>
          </a:xfrm>
        </p:spPr>
        <p:txBody>
          <a:bodyPr/>
          <a:lstStyle/>
          <a:p>
            <a:pPr marL="0" indent="0">
              <a:buNone/>
            </a:pPr>
            <a:r>
              <a:rPr lang="el-GR" dirty="0"/>
              <a:t>Αισχύλος, </a:t>
            </a:r>
            <a:r>
              <a:rPr lang="el-GR" i="1" dirty="0" err="1"/>
              <a:t>Επτ</a:t>
            </a:r>
            <a:r>
              <a:rPr lang="el-GR" i="1" dirty="0"/>
              <a:t>. επί </a:t>
            </a:r>
            <a:r>
              <a:rPr lang="el-GR" i="1" dirty="0" err="1"/>
              <a:t>Θήβ</a:t>
            </a:r>
            <a:r>
              <a:rPr lang="el-GR" i="1" dirty="0"/>
              <a:t>., </a:t>
            </a:r>
            <a:r>
              <a:rPr lang="el-GR" dirty="0"/>
              <a:t>382</a:t>
            </a:r>
          </a:p>
          <a:p>
            <a:pPr marL="0" indent="0">
              <a:buNone/>
            </a:pPr>
            <a:endParaRPr lang="el-GR" dirty="0"/>
          </a:p>
          <a:p>
            <a:pPr marL="0" indent="0">
              <a:buNone/>
            </a:pPr>
            <a:endParaRPr lang="el-GR" dirty="0"/>
          </a:p>
        </p:txBody>
      </p:sp>
      <p:graphicFrame>
        <p:nvGraphicFramePr>
          <p:cNvPr id="4" name="Πίνακας 4">
            <a:extLst>
              <a:ext uri="{FF2B5EF4-FFF2-40B4-BE49-F238E27FC236}">
                <a16:creationId xmlns:a16="http://schemas.microsoft.com/office/drawing/2014/main" xmlns="" id="{C57FFBDC-96CE-4C19-AE08-FBDD9E193D38}"/>
              </a:ext>
            </a:extLst>
          </p:cNvPr>
          <p:cNvGraphicFramePr>
            <a:graphicFrameLocks noGrp="1"/>
          </p:cNvGraphicFramePr>
          <p:nvPr>
            <p:extLst>
              <p:ext uri="{D42A27DB-BD31-4B8C-83A1-F6EECF244321}">
                <p14:modId xmlns:p14="http://schemas.microsoft.com/office/powerpoint/2010/main" xmlns="" val="1818496488"/>
              </p:ext>
            </p:extLst>
          </p:nvPr>
        </p:nvGraphicFramePr>
        <p:xfrm>
          <a:off x="1884069" y="2182349"/>
          <a:ext cx="10072468" cy="3135462"/>
        </p:xfrm>
        <a:graphic>
          <a:graphicData uri="http://schemas.openxmlformats.org/drawingml/2006/table">
            <a:tbl>
              <a:tblPr firstRow="1" bandRow="1">
                <a:tableStyleId>{2D5ABB26-0587-4C30-8999-92F81FD0307C}</a:tableStyleId>
              </a:tblPr>
              <a:tblGrid>
                <a:gridCol w="5247249">
                  <a:extLst>
                    <a:ext uri="{9D8B030D-6E8A-4147-A177-3AD203B41FA5}">
                      <a16:colId xmlns:a16="http://schemas.microsoft.com/office/drawing/2014/main" xmlns="" val="2448315313"/>
                    </a:ext>
                  </a:extLst>
                </a:gridCol>
                <a:gridCol w="4825219">
                  <a:extLst>
                    <a:ext uri="{9D8B030D-6E8A-4147-A177-3AD203B41FA5}">
                      <a16:colId xmlns:a16="http://schemas.microsoft.com/office/drawing/2014/main" xmlns="" val="3459820241"/>
                    </a:ext>
                  </a:extLst>
                </a:gridCol>
              </a:tblGrid>
              <a:tr h="689554">
                <a:tc>
                  <a:txBody>
                    <a:bodyPr/>
                    <a:lstStyle/>
                    <a:p>
                      <a:r>
                        <a:rPr lang="el-GR" sz="1600" dirty="0" err="1"/>
                        <a:t>Τυδεὺς</a:t>
                      </a:r>
                      <a:r>
                        <a:rPr lang="el-GR" sz="1600" dirty="0"/>
                        <a:t> </a:t>
                      </a:r>
                      <a:r>
                        <a:rPr lang="el-GR" sz="1600" dirty="0" err="1"/>
                        <a:t>δὲ</a:t>
                      </a:r>
                      <a:r>
                        <a:rPr lang="el-GR" sz="1600" dirty="0"/>
                        <a:t> </a:t>
                      </a:r>
                      <a:r>
                        <a:rPr lang="el-GR" sz="1600" dirty="0" err="1"/>
                        <a:t>μαργῶν</a:t>
                      </a:r>
                      <a:r>
                        <a:rPr lang="el-GR" sz="1600" dirty="0"/>
                        <a:t> </a:t>
                      </a:r>
                      <a:r>
                        <a:rPr lang="el-GR" sz="1600" dirty="0" err="1"/>
                        <a:t>καὶ</a:t>
                      </a:r>
                      <a:r>
                        <a:rPr lang="el-GR" sz="1600" dirty="0"/>
                        <a:t> </a:t>
                      </a:r>
                      <a:r>
                        <a:rPr lang="el-GR" sz="1600" dirty="0" err="1"/>
                        <a:t>μάχης</a:t>
                      </a:r>
                      <a:r>
                        <a:rPr lang="el-GR" sz="1600" dirty="0"/>
                        <a:t> </a:t>
                      </a:r>
                      <a:r>
                        <a:rPr lang="el-GR" sz="1600" dirty="0" err="1"/>
                        <a:t>λελιμμένος</a:t>
                      </a:r>
                      <a:r>
                        <a:rPr lang="el-GR" sz="1600" dirty="0"/>
                        <a:t>    380</a:t>
                      </a:r>
                    </a:p>
                  </a:txBody>
                  <a:tcPr/>
                </a:tc>
                <a:tc>
                  <a:txBody>
                    <a:bodyPr/>
                    <a:lstStyle/>
                    <a:p>
                      <a:r>
                        <a:rPr lang="el-GR" sz="1600" b="0" kern="1200" dirty="0">
                          <a:solidFill>
                            <a:schemeClr val="tx1"/>
                          </a:solidFill>
                          <a:effectLst/>
                        </a:rPr>
                        <a:t>Μα απ’ τη λύσσα εκείνος και του πολέμου τη μανία </a:t>
                      </a:r>
                      <a:r>
                        <a:rPr lang="el-GR" sz="1600" b="0" kern="1200" dirty="0" err="1">
                          <a:solidFill>
                            <a:schemeClr val="tx1"/>
                          </a:solidFill>
                          <a:effectLst/>
                        </a:rPr>
                        <a:t>ξεφρενιασμένος</a:t>
                      </a:r>
                      <a:endParaRPr lang="el-GR" sz="1600" b="0" dirty="0">
                        <a:solidFill>
                          <a:schemeClr val="tx1"/>
                        </a:solidFill>
                      </a:endParaRPr>
                    </a:p>
                  </a:txBody>
                  <a:tcPr/>
                </a:tc>
                <a:extLst>
                  <a:ext uri="{0D108BD9-81ED-4DB2-BD59-A6C34878D82A}">
                    <a16:rowId xmlns:a16="http://schemas.microsoft.com/office/drawing/2014/main" xmlns="" val="3733797392"/>
                  </a:ext>
                </a:extLst>
              </a:tr>
              <a:tr h="689554">
                <a:tc>
                  <a:txBody>
                    <a:bodyPr/>
                    <a:lstStyle/>
                    <a:p>
                      <a:r>
                        <a:rPr lang="el-GR" sz="1600" kern="1200" dirty="0" err="1">
                          <a:solidFill>
                            <a:schemeClr val="dk1"/>
                          </a:solidFill>
                          <a:effectLst/>
                        </a:rPr>
                        <a:t>Μεσημβριναῖς</a:t>
                      </a:r>
                      <a:r>
                        <a:rPr lang="el-GR" sz="1600" kern="1200" dirty="0">
                          <a:solidFill>
                            <a:schemeClr val="dk1"/>
                          </a:solidFill>
                          <a:effectLst/>
                        </a:rPr>
                        <a:t> </a:t>
                      </a:r>
                      <a:r>
                        <a:rPr lang="el-GR" sz="1600" kern="1200" dirty="0" err="1">
                          <a:solidFill>
                            <a:schemeClr val="dk1"/>
                          </a:solidFill>
                          <a:effectLst/>
                        </a:rPr>
                        <a:t>κλαγγαῖσιν</a:t>
                      </a:r>
                      <a:r>
                        <a:rPr lang="el-GR" sz="1600" kern="1200" dirty="0">
                          <a:solidFill>
                            <a:schemeClr val="dk1"/>
                          </a:solidFill>
                          <a:effectLst/>
                        </a:rPr>
                        <a:t> </a:t>
                      </a:r>
                      <a:r>
                        <a:rPr lang="el-GR" sz="1600" kern="1200" dirty="0" err="1">
                          <a:solidFill>
                            <a:schemeClr val="dk1"/>
                          </a:solidFill>
                          <a:effectLst/>
                        </a:rPr>
                        <a:t>ὡς</a:t>
                      </a:r>
                      <a:r>
                        <a:rPr lang="el-GR" sz="1600" kern="1200" dirty="0">
                          <a:solidFill>
                            <a:schemeClr val="dk1"/>
                          </a:solidFill>
                          <a:effectLst/>
                        </a:rPr>
                        <a:t> </a:t>
                      </a:r>
                      <a:r>
                        <a:rPr lang="el-GR" sz="1600" kern="1200" dirty="0" err="1">
                          <a:solidFill>
                            <a:schemeClr val="dk1"/>
                          </a:solidFill>
                          <a:effectLst/>
                        </a:rPr>
                        <a:t>δράκων</a:t>
                      </a:r>
                      <a:r>
                        <a:rPr lang="el-GR" sz="1600" kern="1200" dirty="0">
                          <a:solidFill>
                            <a:schemeClr val="dk1"/>
                          </a:solidFill>
                          <a:effectLst/>
                        </a:rPr>
                        <a:t> </a:t>
                      </a:r>
                      <a:r>
                        <a:rPr lang="el-GR" sz="1600" kern="1200" dirty="0" err="1">
                          <a:solidFill>
                            <a:schemeClr val="dk1"/>
                          </a:solidFill>
                          <a:effectLst/>
                        </a:rPr>
                        <a:t>βοᾶ</a:t>
                      </a:r>
                      <a:r>
                        <a:rPr lang="el-GR" sz="1600" kern="1200" dirty="0">
                          <a:solidFill>
                            <a:schemeClr val="dk1"/>
                          </a:solidFill>
                          <a:effectLst/>
                        </a:rPr>
                        <a:t>·</a:t>
                      </a:r>
                      <a:endParaRPr lang="el-GR" sz="1600" dirty="0"/>
                    </a:p>
                  </a:txBody>
                  <a:tcPr/>
                </a:tc>
                <a:tc>
                  <a:txBody>
                    <a:bodyPr/>
                    <a:lstStyle/>
                    <a:p>
                      <a:r>
                        <a:rPr lang="el-GR" sz="1600" dirty="0"/>
                        <a:t>σαν </a:t>
                      </a:r>
                      <a:r>
                        <a:rPr lang="el-GR" sz="1600" dirty="0" err="1"/>
                        <a:t>όφιος</a:t>
                      </a:r>
                      <a:r>
                        <a:rPr lang="el-GR" sz="1600" dirty="0"/>
                        <a:t> στο </a:t>
                      </a:r>
                      <a:r>
                        <a:rPr lang="el-GR" sz="1600" dirty="0" err="1"/>
                        <a:t>μεσημερνό</a:t>
                      </a:r>
                      <a:r>
                        <a:rPr lang="el-GR" sz="1600" dirty="0"/>
                        <a:t> χουγιάζει </a:t>
                      </a:r>
                      <a:r>
                        <a:rPr lang="el-GR" sz="1600" dirty="0" err="1"/>
                        <a:t>κάμμα</a:t>
                      </a:r>
                      <a:r>
                        <a:rPr lang="el-GR" sz="1600" dirty="0"/>
                        <a:t>,</a:t>
                      </a:r>
                    </a:p>
                  </a:txBody>
                  <a:tcPr/>
                </a:tc>
                <a:extLst>
                  <a:ext uri="{0D108BD9-81ED-4DB2-BD59-A6C34878D82A}">
                    <a16:rowId xmlns:a16="http://schemas.microsoft.com/office/drawing/2014/main" xmlns="" val="1420235424"/>
                  </a:ext>
                </a:extLst>
              </a:tr>
              <a:tr h="689554">
                <a:tc>
                  <a:txBody>
                    <a:bodyPr/>
                    <a:lstStyle/>
                    <a:p>
                      <a:r>
                        <a:rPr lang="el-GR" sz="1600" kern="1200" dirty="0" err="1">
                          <a:solidFill>
                            <a:schemeClr val="dk1"/>
                          </a:solidFill>
                          <a:effectLst/>
                        </a:rPr>
                        <a:t>θείνει</a:t>
                      </a:r>
                      <a:r>
                        <a:rPr lang="el-GR" sz="1600" kern="1200" dirty="0">
                          <a:solidFill>
                            <a:schemeClr val="dk1"/>
                          </a:solidFill>
                          <a:effectLst/>
                        </a:rPr>
                        <a:t> δ ̓ </a:t>
                      </a:r>
                      <a:r>
                        <a:rPr lang="el-GR" sz="1600" kern="1200" dirty="0" err="1">
                          <a:solidFill>
                            <a:schemeClr val="dk1"/>
                          </a:solidFill>
                          <a:effectLst/>
                        </a:rPr>
                        <a:t>ὀνείδει</a:t>
                      </a:r>
                      <a:r>
                        <a:rPr lang="el-GR" sz="1600" kern="1200" dirty="0">
                          <a:solidFill>
                            <a:schemeClr val="dk1"/>
                          </a:solidFill>
                          <a:effectLst/>
                        </a:rPr>
                        <a:t> </a:t>
                      </a:r>
                      <a:r>
                        <a:rPr lang="el-GR" sz="1600" kern="1200" dirty="0" err="1">
                          <a:solidFill>
                            <a:schemeClr val="dk1"/>
                          </a:solidFill>
                          <a:effectLst/>
                        </a:rPr>
                        <a:t>μάντιν</a:t>
                      </a:r>
                      <a:r>
                        <a:rPr lang="el-GR" sz="1600" kern="1200" dirty="0">
                          <a:solidFill>
                            <a:schemeClr val="dk1"/>
                          </a:solidFill>
                          <a:effectLst/>
                        </a:rPr>
                        <a:t> </a:t>
                      </a:r>
                      <a:r>
                        <a:rPr lang="el-GR" sz="1600" kern="1200" dirty="0" err="1">
                          <a:solidFill>
                            <a:schemeClr val="dk1"/>
                          </a:solidFill>
                          <a:effectLst/>
                        </a:rPr>
                        <a:t>Οἰκλείδην</a:t>
                      </a:r>
                      <a:r>
                        <a:rPr lang="el-GR" sz="1600" kern="1200" dirty="0">
                          <a:solidFill>
                            <a:schemeClr val="dk1"/>
                          </a:solidFill>
                          <a:effectLst/>
                        </a:rPr>
                        <a:t> </a:t>
                      </a:r>
                      <a:r>
                        <a:rPr lang="el-GR" sz="1600" b="1" kern="1200" dirty="0" err="1">
                          <a:solidFill>
                            <a:schemeClr val="dk1"/>
                          </a:solidFill>
                          <a:effectLst/>
                        </a:rPr>
                        <a:t>σοφόν</a:t>
                      </a:r>
                      <a:r>
                        <a:rPr lang="el-GR" sz="1600" kern="1200" dirty="0">
                          <a:solidFill>
                            <a:schemeClr val="dk1"/>
                          </a:solidFill>
                          <a:effectLst/>
                        </a:rPr>
                        <a:t>,</a:t>
                      </a:r>
                      <a:endParaRPr lang="el-GR" sz="1600" dirty="0"/>
                    </a:p>
                  </a:txBody>
                  <a:tcPr/>
                </a:tc>
                <a:tc>
                  <a:txBody>
                    <a:bodyPr/>
                    <a:lstStyle/>
                    <a:p>
                      <a:r>
                        <a:rPr lang="el-GR" sz="1600" dirty="0"/>
                        <a:t>και λούζει με βρισιές το σοφό μάντη </a:t>
                      </a:r>
                      <a:r>
                        <a:rPr lang="el-GR" sz="1600" dirty="0" err="1"/>
                        <a:t>Οικλείδη</a:t>
                      </a:r>
                      <a:r>
                        <a:rPr lang="el-GR" sz="1600" dirty="0"/>
                        <a:t>,</a:t>
                      </a:r>
                    </a:p>
                  </a:txBody>
                  <a:tcPr/>
                </a:tc>
                <a:extLst>
                  <a:ext uri="{0D108BD9-81ED-4DB2-BD59-A6C34878D82A}">
                    <a16:rowId xmlns:a16="http://schemas.microsoft.com/office/drawing/2014/main" xmlns="" val="3435530453"/>
                  </a:ext>
                </a:extLst>
              </a:tr>
              <a:tr h="689554">
                <a:tc>
                  <a:txBody>
                    <a:bodyPr/>
                    <a:lstStyle/>
                    <a:p>
                      <a:r>
                        <a:rPr lang="el-GR" sz="1600" kern="1200" dirty="0" err="1">
                          <a:solidFill>
                            <a:schemeClr val="dk1"/>
                          </a:solidFill>
                          <a:effectLst/>
                        </a:rPr>
                        <a:t>σαίνειν</a:t>
                      </a:r>
                      <a:r>
                        <a:rPr lang="el-GR" sz="1600" kern="1200" dirty="0">
                          <a:solidFill>
                            <a:schemeClr val="dk1"/>
                          </a:solidFill>
                          <a:effectLst/>
                        </a:rPr>
                        <a:t> </a:t>
                      </a:r>
                      <a:r>
                        <a:rPr lang="el-GR" sz="1600" kern="1200" dirty="0" err="1">
                          <a:solidFill>
                            <a:schemeClr val="dk1"/>
                          </a:solidFill>
                          <a:effectLst/>
                        </a:rPr>
                        <a:t>μόρον</a:t>
                      </a:r>
                      <a:r>
                        <a:rPr lang="el-GR" sz="1600" kern="1200" dirty="0">
                          <a:solidFill>
                            <a:schemeClr val="dk1"/>
                          </a:solidFill>
                          <a:effectLst/>
                        </a:rPr>
                        <a:t> τε </a:t>
                      </a:r>
                      <a:r>
                        <a:rPr lang="el-GR" sz="1600" kern="1200" dirty="0" err="1">
                          <a:solidFill>
                            <a:schemeClr val="dk1"/>
                          </a:solidFill>
                          <a:effectLst/>
                        </a:rPr>
                        <a:t>καὶ</a:t>
                      </a:r>
                      <a:r>
                        <a:rPr lang="el-GR" sz="1600" kern="1200" dirty="0">
                          <a:solidFill>
                            <a:schemeClr val="dk1"/>
                          </a:solidFill>
                          <a:effectLst/>
                        </a:rPr>
                        <a:t> </a:t>
                      </a:r>
                      <a:r>
                        <a:rPr lang="el-GR" sz="1600" kern="1200" dirty="0" err="1">
                          <a:solidFill>
                            <a:schemeClr val="dk1"/>
                          </a:solidFill>
                          <a:effectLst/>
                        </a:rPr>
                        <a:t>μάχην</a:t>
                      </a:r>
                      <a:r>
                        <a:rPr lang="el-GR" sz="1600" kern="1200" dirty="0">
                          <a:solidFill>
                            <a:schemeClr val="dk1"/>
                          </a:solidFill>
                          <a:effectLst/>
                        </a:rPr>
                        <a:t> </a:t>
                      </a:r>
                      <a:r>
                        <a:rPr lang="el-GR" sz="1600" kern="1200" dirty="0" err="1">
                          <a:solidFill>
                            <a:schemeClr val="dk1"/>
                          </a:solidFill>
                          <a:effectLst/>
                        </a:rPr>
                        <a:t>ἀψυχίᾳ</a:t>
                      </a:r>
                      <a:r>
                        <a:rPr lang="el-GR" sz="1600" kern="1200" dirty="0">
                          <a:solidFill>
                            <a:schemeClr val="dk1"/>
                          </a:solidFill>
                          <a:effectLst/>
                        </a:rPr>
                        <a:t>.</a:t>
                      </a:r>
                      <a:endParaRPr lang="el-GR" sz="1600" dirty="0"/>
                    </a:p>
                  </a:txBody>
                  <a:tcPr/>
                </a:tc>
                <a:tc>
                  <a:txBody>
                    <a:bodyPr/>
                    <a:lstStyle/>
                    <a:p>
                      <a:r>
                        <a:rPr lang="el-GR" sz="1600" dirty="0"/>
                        <a:t>πώς μπρος στη μάχη και στο θάνατο ζαρώνει από ανανδρία.</a:t>
                      </a:r>
                    </a:p>
                    <a:p>
                      <a:endParaRPr lang="el-GR" sz="1600" dirty="0"/>
                    </a:p>
                    <a:p>
                      <a:r>
                        <a:rPr lang="el-GR" sz="1600" dirty="0"/>
                        <a:t>(</a:t>
                      </a:r>
                      <a:r>
                        <a:rPr lang="el-GR" sz="1600" dirty="0" err="1"/>
                        <a:t>μτφρ</a:t>
                      </a:r>
                      <a:r>
                        <a:rPr lang="el-GR" sz="1600" dirty="0"/>
                        <a:t>. </a:t>
                      </a:r>
                      <a:r>
                        <a:rPr lang="el-GR" sz="1600" dirty="0" err="1"/>
                        <a:t>Γρύπαρης</a:t>
                      </a:r>
                      <a:r>
                        <a:rPr lang="el-GR" sz="1600" dirty="0"/>
                        <a:t>, Γ.)</a:t>
                      </a:r>
                    </a:p>
                  </a:txBody>
                  <a:tcPr/>
                </a:tc>
                <a:extLst>
                  <a:ext uri="{0D108BD9-81ED-4DB2-BD59-A6C34878D82A}">
                    <a16:rowId xmlns:a16="http://schemas.microsoft.com/office/drawing/2014/main" xmlns="" val="2212921270"/>
                  </a:ext>
                </a:extLst>
              </a:tr>
            </a:tbl>
          </a:graphicData>
        </a:graphic>
      </p:graphicFrame>
    </p:spTree>
    <p:extLst>
      <p:ext uri="{BB962C8B-B14F-4D97-AF65-F5344CB8AC3E}">
        <p14:creationId xmlns:p14="http://schemas.microsoft.com/office/powerpoint/2010/main" xmlns="" val="2351758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a:extLst>
              <a:ext uri="{FF2B5EF4-FFF2-40B4-BE49-F238E27FC236}">
                <a16:creationId xmlns:a16="http://schemas.microsoft.com/office/drawing/2014/main" xmlns="" id="{9CDAEB22-195A-4DF9-B298-7E6E622CE7BE}"/>
              </a:ext>
            </a:extLst>
          </p:cNvPr>
          <p:cNvSpPr>
            <a:spLocks noGrp="1"/>
          </p:cNvSpPr>
          <p:nvPr>
            <p:ph type="title"/>
          </p:nvPr>
        </p:nvSpPr>
        <p:spPr/>
        <p:txBody>
          <a:bodyPr/>
          <a:lstStyle/>
          <a:p>
            <a:r>
              <a:rPr lang="el-GR" dirty="0"/>
              <a:t>Σε αυτήν την πρώιμη φάση η σοφία σχετίζεται με</a:t>
            </a:r>
          </a:p>
        </p:txBody>
      </p:sp>
      <p:sp>
        <p:nvSpPr>
          <p:cNvPr id="7" name="Θέση περιεχομένου 6">
            <a:extLst>
              <a:ext uri="{FF2B5EF4-FFF2-40B4-BE49-F238E27FC236}">
                <a16:creationId xmlns:a16="http://schemas.microsoft.com/office/drawing/2014/main" xmlns="" id="{E6D31D4D-4486-41C2-8843-F8BCE44E6D65}"/>
              </a:ext>
            </a:extLst>
          </p:cNvPr>
          <p:cNvSpPr>
            <a:spLocks noGrp="1"/>
          </p:cNvSpPr>
          <p:nvPr>
            <p:ph idx="1"/>
          </p:nvPr>
        </p:nvSpPr>
        <p:spPr/>
        <p:txBody>
          <a:bodyPr/>
          <a:lstStyle/>
          <a:p>
            <a:r>
              <a:rPr lang="el-GR" sz="2800" dirty="0"/>
              <a:t>τον ποιητή</a:t>
            </a:r>
          </a:p>
          <a:p>
            <a:r>
              <a:rPr lang="el-GR" sz="2800" dirty="0"/>
              <a:t>τον μάντη</a:t>
            </a:r>
          </a:p>
          <a:p>
            <a:r>
              <a:rPr lang="el-GR" sz="2800" dirty="0"/>
              <a:t>τον σοφό</a:t>
            </a:r>
          </a:p>
          <a:p>
            <a:pPr marL="0" indent="0">
              <a:buNone/>
            </a:pPr>
            <a:endParaRPr lang="el-GR" dirty="0"/>
          </a:p>
          <a:p>
            <a:pPr marL="0" indent="0">
              <a:buNone/>
            </a:pPr>
            <a:r>
              <a:rPr lang="el-GR" sz="3600" dirty="0"/>
              <a:t>οι οποίοι θεωρούνται ως φορείς της γνώσης για τους ανθρώπους</a:t>
            </a:r>
          </a:p>
        </p:txBody>
      </p:sp>
    </p:spTree>
    <p:extLst>
      <p:ext uri="{BB962C8B-B14F-4D97-AF65-F5344CB8AC3E}">
        <p14:creationId xmlns:p14="http://schemas.microsoft.com/office/powerpoint/2010/main" xmlns="" val="2907590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379EC44-7773-495A-9E37-1F4D299C285F}"/>
              </a:ext>
            </a:extLst>
          </p:cNvPr>
          <p:cNvSpPr>
            <a:spLocks noGrp="1"/>
          </p:cNvSpPr>
          <p:nvPr>
            <p:ph type="title"/>
          </p:nvPr>
        </p:nvSpPr>
        <p:spPr/>
        <p:txBody>
          <a:bodyPr/>
          <a:lstStyle/>
          <a:p>
            <a:r>
              <a:rPr lang="el-GR" dirty="0"/>
              <a:t>Η σοφία αποκτάται με τη μάθηση ή υπάρχει στον άνθρωπο εκ φύσεως;</a:t>
            </a:r>
          </a:p>
        </p:txBody>
      </p:sp>
      <p:graphicFrame>
        <p:nvGraphicFramePr>
          <p:cNvPr id="4" name="Πίνακας 4">
            <a:extLst>
              <a:ext uri="{FF2B5EF4-FFF2-40B4-BE49-F238E27FC236}">
                <a16:creationId xmlns:a16="http://schemas.microsoft.com/office/drawing/2014/main" xmlns="" id="{EC975EEA-F5B6-4A8B-9A76-5CBFEF3A3E81}"/>
              </a:ext>
            </a:extLst>
          </p:cNvPr>
          <p:cNvGraphicFramePr>
            <a:graphicFrameLocks noGrp="1"/>
          </p:cNvGraphicFramePr>
          <p:nvPr>
            <p:ph idx="1"/>
            <p:extLst>
              <p:ext uri="{D42A27DB-BD31-4B8C-83A1-F6EECF244321}">
                <p14:modId xmlns:p14="http://schemas.microsoft.com/office/powerpoint/2010/main" xmlns="" val="1484746654"/>
              </p:ext>
            </p:extLst>
          </p:nvPr>
        </p:nvGraphicFramePr>
        <p:xfrm>
          <a:off x="1842868" y="2507612"/>
          <a:ext cx="10168182" cy="2881487"/>
        </p:xfrm>
        <a:graphic>
          <a:graphicData uri="http://schemas.openxmlformats.org/drawingml/2006/table">
            <a:tbl>
              <a:tblPr firstRow="1" bandRow="1">
                <a:tableStyleId>{2D5ABB26-0587-4C30-8999-92F81FD0307C}</a:tableStyleId>
              </a:tblPr>
              <a:tblGrid>
                <a:gridCol w="4670474">
                  <a:extLst>
                    <a:ext uri="{9D8B030D-6E8A-4147-A177-3AD203B41FA5}">
                      <a16:colId xmlns:a16="http://schemas.microsoft.com/office/drawing/2014/main" xmlns="" val="1355464038"/>
                    </a:ext>
                  </a:extLst>
                </a:gridCol>
                <a:gridCol w="5497708">
                  <a:extLst>
                    <a:ext uri="{9D8B030D-6E8A-4147-A177-3AD203B41FA5}">
                      <a16:colId xmlns:a16="http://schemas.microsoft.com/office/drawing/2014/main" xmlns="" val="2350276728"/>
                    </a:ext>
                  </a:extLst>
                </a:gridCol>
              </a:tblGrid>
              <a:tr h="399712">
                <a:tc>
                  <a:txBody>
                    <a:bodyPr/>
                    <a:lstStyle/>
                    <a:p>
                      <a:r>
                        <a:rPr lang="el-GR" dirty="0"/>
                        <a:t>Πίνδαρος, </a:t>
                      </a:r>
                      <a:r>
                        <a:rPr lang="el-GR" i="1" dirty="0" err="1"/>
                        <a:t>Ολ</a:t>
                      </a:r>
                      <a:r>
                        <a:rPr lang="el-GR" dirty="0"/>
                        <a:t>. 2, 86</a:t>
                      </a:r>
                    </a:p>
                  </a:txBody>
                  <a:tcPr/>
                </a:tc>
                <a:tc>
                  <a:txBody>
                    <a:bodyPr/>
                    <a:lstStyle/>
                    <a:p>
                      <a:endParaRPr lang="el-GR"/>
                    </a:p>
                  </a:txBody>
                  <a:tcPr/>
                </a:tc>
                <a:extLst>
                  <a:ext uri="{0D108BD9-81ED-4DB2-BD59-A6C34878D82A}">
                    <a16:rowId xmlns:a16="http://schemas.microsoft.com/office/drawing/2014/main" xmlns="" val="384849833"/>
                  </a:ext>
                </a:extLst>
              </a:tr>
              <a:tr h="551030">
                <a:tc>
                  <a:txBody>
                    <a:bodyPr/>
                    <a:lstStyle/>
                    <a:p>
                      <a:r>
                        <a:rPr lang="el-GR" sz="1400" dirty="0" err="1"/>
                        <a:t>φωνάεντα</a:t>
                      </a:r>
                      <a:r>
                        <a:rPr lang="el-GR" sz="1400" dirty="0"/>
                        <a:t> </a:t>
                      </a:r>
                      <a:r>
                        <a:rPr lang="el-GR" sz="1400" dirty="0" err="1"/>
                        <a:t>συνετοῖσιν</a:t>
                      </a:r>
                      <a:r>
                        <a:rPr lang="el-GR" sz="1400" dirty="0"/>
                        <a:t>· </a:t>
                      </a:r>
                      <a:r>
                        <a:rPr lang="el-GR" sz="1400" dirty="0" err="1"/>
                        <a:t>ἐς</a:t>
                      </a:r>
                      <a:r>
                        <a:rPr lang="el-GR" sz="1400" dirty="0"/>
                        <a:t> </a:t>
                      </a:r>
                      <a:r>
                        <a:rPr lang="el-GR" sz="1400" dirty="0" err="1"/>
                        <a:t>δὲ</a:t>
                      </a:r>
                      <a:r>
                        <a:rPr lang="el-GR" sz="1400" dirty="0"/>
                        <a:t> </a:t>
                      </a:r>
                      <a:r>
                        <a:rPr lang="el-GR" sz="1400" dirty="0" err="1"/>
                        <a:t>τὸ</a:t>
                      </a:r>
                      <a:r>
                        <a:rPr lang="el-GR" sz="1400" dirty="0"/>
                        <a:t> </a:t>
                      </a:r>
                      <a:r>
                        <a:rPr lang="el-GR" sz="1400" dirty="0" err="1"/>
                        <a:t>πὰν</a:t>
                      </a:r>
                      <a:r>
                        <a:rPr lang="el-GR" sz="1400" dirty="0"/>
                        <a:t> </a:t>
                      </a:r>
                      <a:r>
                        <a:rPr lang="el-GR" sz="1400" dirty="0" err="1"/>
                        <a:t>ἑρμανέων</a:t>
                      </a:r>
                      <a:r>
                        <a:rPr lang="el-GR" sz="1400" dirty="0"/>
                        <a:t>   85</a:t>
                      </a:r>
                    </a:p>
                  </a:txBody>
                  <a:tcPr/>
                </a:tc>
                <a:tc>
                  <a:txBody>
                    <a:bodyPr/>
                    <a:lstStyle/>
                    <a:p>
                      <a:r>
                        <a:rPr lang="el-GR" sz="1600" dirty="0"/>
                        <a:t>που έχουν φωνή να τη νογούν οι γνωστικοί· μα για τον όχλο </a:t>
                      </a:r>
                      <a:r>
                        <a:rPr lang="el-GR" sz="1600" dirty="0" err="1"/>
                        <a:t>θένε</a:t>
                      </a:r>
                      <a:r>
                        <a:rPr lang="el-GR" sz="1600" dirty="0"/>
                        <a:t> </a:t>
                      </a:r>
                      <a:r>
                        <a:rPr lang="el-GR" sz="1600" dirty="0" err="1"/>
                        <a:t>εξηγητάδες</a:t>
                      </a:r>
                      <a:r>
                        <a:rPr lang="el-GR" sz="1600" dirty="0"/>
                        <a:t>.</a:t>
                      </a:r>
                    </a:p>
                  </a:txBody>
                  <a:tcPr/>
                </a:tc>
                <a:extLst>
                  <a:ext uri="{0D108BD9-81ED-4DB2-BD59-A6C34878D82A}">
                    <a16:rowId xmlns:a16="http://schemas.microsoft.com/office/drawing/2014/main" xmlns="" val="117554598"/>
                  </a:ext>
                </a:extLst>
              </a:tr>
              <a:tr h="436143">
                <a:tc>
                  <a:txBody>
                    <a:bodyPr/>
                    <a:lstStyle/>
                    <a:p>
                      <a:r>
                        <a:rPr lang="el-GR" sz="1600" dirty="0" err="1"/>
                        <a:t>χατίζει</a:t>
                      </a:r>
                      <a:r>
                        <a:rPr lang="el-GR" sz="1600" dirty="0"/>
                        <a:t>. </a:t>
                      </a:r>
                      <a:r>
                        <a:rPr lang="el-GR" sz="1600" b="1" dirty="0" err="1"/>
                        <a:t>σοφὸς</a:t>
                      </a:r>
                      <a:r>
                        <a:rPr lang="el-GR" sz="1600" dirty="0"/>
                        <a:t> ὁ </a:t>
                      </a:r>
                      <a:r>
                        <a:rPr lang="el-GR" sz="1600" dirty="0" err="1"/>
                        <a:t>πολλὰ</a:t>
                      </a:r>
                      <a:r>
                        <a:rPr lang="el-GR" sz="1600" dirty="0"/>
                        <a:t> </a:t>
                      </a:r>
                      <a:r>
                        <a:rPr lang="el-GR" sz="1600" dirty="0" err="1"/>
                        <a:t>εἰδὼς</a:t>
                      </a:r>
                      <a:r>
                        <a:rPr lang="el-GR" sz="1600" dirty="0"/>
                        <a:t> </a:t>
                      </a:r>
                      <a:r>
                        <a:rPr lang="el-GR" sz="1600" dirty="0" err="1"/>
                        <a:t>φυᾷ</a:t>
                      </a:r>
                      <a:r>
                        <a:rPr lang="el-GR" sz="1600" dirty="0"/>
                        <a:t>·</a:t>
                      </a:r>
                    </a:p>
                  </a:txBody>
                  <a:tcPr/>
                </a:tc>
                <a:tc>
                  <a:txBody>
                    <a:bodyPr/>
                    <a:lstStyle/>
                    <a:p>
                      <a:r>
                        <a:rPr lang="el-GR" sz="1600" dirty="0"/>
                        <a:t>Σοφός, </a:t>
                      </a:r>
                      <a:r>
                        <a:rPr lang="el-GR" sz="1600" dirty="0" err="1"/>
                        <a:t>είν</a:t>
                      </a:r>
                      <a:r>
                        <a:rPr lang="el-GR" sz="1600" dirty="0"/>
                        <a:t>᾽ όποιος ξέρει τα </a:t>
                      </a:r>
                      <a:r>
                        <a:rPr lang="el-GR" sz="1600" dirty="0" err="1"/>
                        <a:t>πολλ</a:t>
                      </a:r>
                      <a:r>
                        <a:rPr lang="el-GR" sz="1600" dirty="0"/>
                        <a:t>᾽ από φυσικό‧</a:t>
                      </a:r>
                    </a:p>
                  </a:txBody>
                  <a:tcPr/>
                </a:tc>
                <a:extLst>
                  <a:ext uri="{0D108BD9-81ED-4DB2-BD59-A6C34878D82A}">
                    <a16:rowId xmlns:a16="http://schemas.microsoft.com/office/drawing/2014/main" xmlns="" val="204402185"/>
                  </a:ext>
                </a:extLst>
              </a:tr>
              <a:tr h="399712">
                <a:tc>
                  <a:txBody>
                    <a:bodyPr/>
                    <a:lstStyle/>
                    <a:p>
                      <a:r>
                        <a:rPr lang="el-GR" sz="1600" dirty="0"/>
                        <a:t>μαθόντες </a:t>
                      </a:r>
                      <a:r>
                        <a:rPr lang="el-GR" sz="1600" dirty="0" err="1"/>
                        <a:t>δὲ</a:t>
                      </a:r>
                      <a:r>
                        <a:rPr lang="el-GR" sz="1600" dirty="0"/>
                        <a:t> λάβροι</a:t>
                      </a:r>
                    </a:p>
                  </a:txBody>
                  <a:tcPr/>
                </a:tc>
                <a:tc>
                  <a:txBody>
                    <a:bodyPr/>
                    <a:lstStyle/>
                    <a:p>
                      <a:r>
                        <a:rPr lang="el-GR" sz="1600" dirty="0"/>
                        <a:t>μα όσοι τα μάθανε με τη σπουδή,</a:t>
                      </a:r>
                    </a:p>
                  </a:txBody>
                  <a:tcPr/>
                </a:tc>
                <a:extLst>
                  <a:ext uri="{0D108BD9-81ED-4DB2-BD59-A6C34878D82A}">
                    <a16:rowId xmlns:a16="http://schemas.microsoft.com/office/drawing/2014/main" xmlns="" val="639928439"/>
                  </a:ext>
                </a:extLst>
              </a:tr>
              <a:tr h="689913">
                <a:tc>
                  <a:txBody>
                    <a:bodyPr/>
                    <a:lstStyle/>
                    <a:p>
                      <a:r>
                        <a:rPr lang="el-GR" sz="1600" dirty="0" err="1"/>
                        <a:t>παγγλωσσίᾳ</a:t>
                      </a:r>
                      <a:r>
                        <a:rPr lang="el-GR" sz="1600" dirty="0"/>
                        <a:t> κόρακες </a:t>
                      </a:r>
                      <a:r>
                        <a:rPr lang="el-GR" sz="1600" dirty="0" err="1"/>
                        <a:t>ὣς</a:t>
                      </a:r>
                      <a:r>
                        <a:rPr lang="el-GR" sz="1600" dirty="0"/>
                        <a:t> </a:t>
                      </a:r>
                      <a:r>
                        <a:rPr lang="el-GR" sz="1600" dirty="0" err="1"/>
                        <a:t>ἄκραντα</a:t>
                      </a:r>
                      <a:r>
                        <a:rPr lang="el-GR" sz="1600" dirty="0"/>
                        <a:t> </a:t>
                      </a:r>
                      <a:r>
                        <a:rPr lang="el-GR" sz="1600" dirty="0" err="1"/>
                        <a:t>γαρυέτων</a:t>
                      </a:r>
                      <a:endParaRPr lang="el-GR" sz="1600" dirty="0"/>
                    </a:p>
                  </a:txBody>
                  <a:tcPr/>
                </a:tc>
                <a:tc>
                  <a:txBody>
                    <a:bodyPr/>
                    <a:lstStyle/>
                    <a:p>
                      <a:r>
                        <a:rPr lang="el-GR" sz="1600" dirty="0"/>
                        <a:t>με λάλο στόμα, </a:t>
                      </a:r>
                      <a:r>
                        <a:rPr lang="el-GR" sz="1600" dirty="0" err="1"/>
                        <a:t>ακράτηγοι</a:t>
                      </a:r>
                      <a:r>
                        <a:rPr lang="el-GR" sz="1600" dirty="0"/>
                        <a:t> σαν τα κοράκια κρώζουνε του κάκου</a:t>
                      </a:r>
                    </a:p>
                    <a:p>
                      <a:endParaRPr lang="el-GR" sz="1600" dirty="0"/>
                    </a:p>
                    <a:p>
                      <a:r>
                        <a:rPr lang="el-GR" sz="1600" dirty="0"/>
                        <a:t>(</a:t>
                      </a:r>
                      <a:r>
                        <a:rPr lang="el-GR" sz="1600" dirty="0" err="1"/>
                        <a:t>μτφρ</a:t>
                      </a:r>
                      <a:r>
                        <a:rPr lang="el-GR" sz="1600" dirty="0"/>
                        <a:t>. </a:t>
                      </a:r>
                      <a:r>
                        <a:rPr lang="el-GR" sz="1600" dirty="0" err="1"/>
                        <a:t>Γρύπαρης</a:t>
                      </a:r>
                      <a:r>
                        <a:rPr lang="el-GR" sz="1600" dirty="0"/>
                        <a:t>, Ι.Ν.)</a:t>
                      </a:r>
                    </a:p>
                  </a:txBody>
                  <a:tcPr/>
                </a:tc>
                <a:extLst>
                  <a:ext uri="{0D108BD9-81ED-4DB2-BD59-A6C34878D82A}">
                    <a16:rowId xmlns:a16="http://schemas.microsoft.com/office/drawing/2014/main" xmlns="" val="3451160309"/>
                  </a:ext>
                </a:extLst>
              </a:tr>
            </a:tbl>
          </a:graphicData>
        </a:graphic>
      </p:graphicFrame>
    </p:spTree>
    <p:extLst>
      <p:ext uri="{BB962C8B-B14F-4D97-AF65-F5344CB8AC3E}">
        <p14:creationId xmlns:p14="http://schemas.microsoft.com/office/powerpoint/2010/main" xmlns="" val="1790260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06ED61A-0567-46CF-870E-E5ADBA9E5585}"/>
              </a:ext>
            </a:extLst>
          </p:cNvPr>
          <p:cNvSpPr>
            <a:spLocks noGrp="1"/>
          </p:cNvSpPr>
          <p:nvPr>
            <p:ph type="title"/>
          </p:nvPr>
        </p:nvSpPr>
        <p:spPr/>
        <p:txBody>
          <a:bodyPr/>
          <a:lstStyle/>
          <a:p>
            <a:r>
              <a:rPr lang="el-GR" dirty="0"/>
              <a:t>Η λέξη «σοφιστής»</a:t>
            </a:r>
          </a:p>
        </p:txBody>
      </p:sp>
      <p:sp>
        <p:nvSpPr>
          <p:cNvPr id="3" name="Θέση περιεχομένου 2">
            <a:extLst>
              <a:ext uri="{FF2B5EF4-FFF2-40B4-BE49-F238E27FC236}">
                <a16:creationId xmlns:a16="http://schemas.microsoft.com/office/drawing/2014/main" xmlns="" id="{3A5DA1DF-C5F6-4D0D-A5D9-7CEC15A7E630}"/>
              </a:ext>
            </a:extLst>
          </p:cNvPr>
          <p:cNvSpPr>
            <a:spLocks noGrp="1"/>
          </p:cNvSpPr>
          <p:nvPr>
            <p:ph idx="1"/>
          </p:nvPr>
        </p:nvSpPr>
        <p:spPr/>
        <p:txBody>
          <a:bodyPr>
            <a:normAutofit/>
          </a:bodyPr>
          <a:lstStyle/>
          <a:p>
            <a:pPr algn="just"/>
            <a:r>
              <a:rPr lang="el-GR" sz="2000" dirty="0"/>
              <a:t>είναι ουσιαστικό που δηλώνει το πρόσωπο που ενεργεί</a:t>
            </a:r>
          </a:p>
          <a:p>
            <a:pPr algn="just"/>
            <a:r>
              <a:rPr lang="el-GR" sz="2000" dirty="0"/>
              <a:t>ο όρος αυτός κάποτε ήταν συνώνυμος με τον όρο «σοφός»</a:t>
            </a:r>
          </a:p>
          <a:p>
            <a:pPr algn="just"/>
            <a:r>
              <a:rPr lang="el-GR" sz="2000" dirty="0"/>
              <a:t>Από τον 5</a:t>
            </a:r>
            <a:r>
              <a:rPr lang="el-GR" sz="2000" baseline="30000" dirty="0"/>
              <a:t>ο</a:t>
            </a:r>
            <a:r>
              <a:rPr lang="el-GR" sz="2000" dirty="0"/>
              <a:t> αι. π.Χ. η λέξη αρχίζει να αναφέρεται σε πολλούς από τους προγενέστερους σοφούς ανθρώπους (π.χ. Όμηρο, Ησίοδο, μουσικούς και ραψωδούς, μάντεις, τους επτά σοφούς, τους προσωκρατικούς φιλοσόφους κ.ά.)</a:t>
            </a:r>
          </a:p>
          <a:p>
            <a:pPr marL="0" indent="0" algn="just">
              <a:buNone/>
            </a:pPr>
            <a:endParaRPr lang="el-GR" sz="2000" dirty="0"/>
          </a:p>
          <a:p>
            <a:pPr marL="0" indent="0" algn="just">
              <a:buNone/>
            </a:pPr>
            <a:r>
              <a:rPr lang="el-GR" sz="2800" dirty="0"/>
              <a:t>Στις παραπάνω περιπτώσεις, η λέξη σοφιστής δεν έχει αρνητικό περιεχόμενο</a:t>
            </a:r>
          </a:p>
        </p:txBody>
      </p:sp>
    </p:spTree>
    <p:extLst>
      <p:ext uri="{BB962C8B-B14F-4D97-AF65-F5344CB8AC3E}">
        <p14:creationId xmlns:p14="http://schemas.microsoft.com/office/powerpoint/2010/main" xmlns="" val="3379460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61C8E5E-8386-4DA3-AA26-D5B0907333B2}"/>
              </a:ext>
            </a:extLst>
          </p:cNvPr>
          <p:cNvSpPr>
            <a:spLocks noGrp="1"/>
          </p:cNvSpPr>
          <p:nvPr>
            <p:ph type="title"/>
          </p:nvPr>
        </p:nvSpPr>
        <p:spPr/>
        <p:txBody>
          <a:bodyPr/>
          <a:lstStyle/>
          <a:p>
            <a:r>
              <a:rPr lang="el-GR" dirty="0"/>
              <a:t>Ηρόδοτος, 4.95.2</a:t>
            </a:r>
          </a:p>
        </p:txBody>
      </p:sp>
      <p:sp>
        <p:nvSpPr>
          <p:cNvPr id="3" name="Θέση περιεχομένου 2">
            <a:extLst>
              <a:ext uri="{FF2B5EF4-FFF2-40B4-BE49-F238E27FC236}">
                <a16:creationId xmlns:a16="http://schemas.microsoft.com/office/drawing/2014/main" xmlns="" id="{5DD0A4B9-D94A-48AE-94BF-BBE3FB84704F}"/>
              </a:ext>
            </a:extLst>
          </p:cNvPr>
          <p:cNvSpPr>
            <a:spLocks noGrp="1"/>
          </p:cNvSpPr>
          <p:nvPr>
            <p:ph idx="1"/>
          </p:nvPr>
        </p:nvSpPr>
        <p:spPr>
          <a:xfrm>
            <a:off x="2589212" y="2133600"/>
            <a:ext cx="8915400" cy="4100290"/>
          </a:xfrm>
        </p:spPr>
        <p:txBody>
          <a:bodyPr>
            <a:normAutofit/>
          </a:bodyPr>
          <a:lstStyle/>
          <a:p>
            <a:pPr marL="0" indent="0" algn="just">
              <a:buNone/>
            </a:pPr>
            <a:r>
              <a:rPr lang="el-GR" dirty="0" err="1"/>
              <a:t>ἐνθεῦτεν</a:t>
            </a:r>
            <a:r>
              <a:rPr lang="el-GR" dirty="0"/>
              <a:t> </a:t>
            </a:r>
            <a:r>
              <a:rPr lang="el-GR" dirty="0" err="1"/>
              <a:t>δὲ</a:t>
            </a:r>
            <a:r>
              <a:rPr lang="el-GR" dirty="0"/>
              <a:t> </a:t>
            </a:r>
            <a:r>
              <a:rPr lang="el-GR" dirty="0" err="1"/>
              <a:t>αὐτὸν</a:t>
            </a:r>
            <a:r>
              <a:rPr lang="el-GR" dirty="0"/>
              <a:t> </a:t>
            </a:r>
            <a:r>
              <a:rPr lang="el-GR" dirty="0" err="1"/>
              <a:t>γενόμενον</a:t>
            </a:r>
            <a:r>
              <a:rPr lang="el-GR" dirty="0"/>
              <a:t> </a:t>
            </a:r>
            <a:r>
              <a:rPr lang="el-GR" dirty="0" err="1"/>
              <a:t>ἐλεύθερον</a:t>
            </a:r>
            <a:r>
              <a:rPr lang="el-GR" dirty="0"/>
              <a:t> χρήματα </a:t>
            </a:r>
            <a:r>
              <a:rPr lang="el-GR" dirty="0" err="1"/>
              <a:t>κτήσασθαι</a:t>
            </a:r>
            <a:r>
              <a:rPr lang="el-GR" dirty="0"/>
              <a:t> συχνά, </a:t>
            </a:r>
            <a:r>
              <a:rPr lang="el-GR" dirty="0" err="1"/>
              <a:t>κτησάμενον</a:t>
            </a:r>
            <a:r>
              <a:rPr lang="el-GR" dirty="0"/>
              <a:t> </a:t>
            </a:r>
            <a:r>
              <a:rPr lang="el-GR" dirty="0" err="1"/>
              <a:t>δὲ</a:t>
            </a:r>
            <a:r>
              <a:rPr lang="el-GR" dirty="0"/>
              <a:t> </a:t>
            </a:r>
            <a:r>
              <a:rPr lang="el-GR" dirty="0" err="1"/>
              <a:t>ἀπελθεῖν</a:t>
            </a:r>
            <a:r>
              <a:rPr lang="el-GR" dirty="0"/>
              <a:t> </a:t>
            </a:r>
            <a:r>
              <a:rPr lang="el-GR" dirty="0" err="1"/>
              <a:t>ἐς</a:t>
            </a:r>
            <a:r>
              <a:rPr lang="el-GR" dirty="0"/>
              <a:t> </a:t>
            </a:r>
            <a:r>
              <a:rPr lang="el-GR" dirty="0" err="1"/>
              <a:t>τὴν</a:t>
            </a:r>
            <a:r>
              <a:rPr lang="el-GR" dirty="0"/>
              <a:t> </a:t>
            </a:r>
            <a:r>
              <a:rPr lang="el-GR" dirty="0" err="1"/>
              <a:t>ἑωυτοῦ</a:t>
            </a:r>
            <a:r>
              <a:rPr lang="el-GR" dirty="0"/>
              <a:t>. </a:t>
            </a:r>
            <a:r>
              <a:rPr lang="el-GR" dirty="0" err="1"/>
              <a:t>ἅτε</a:t>
            </a:r>
            <a:r>
              <a:rPr lang="el-GR" dirty="0"/>
              <a:t> </a:t>
            </a:r>
            <a:r>
              <a:rPr lang="el-GR" dirty="0" err="1"/>
              <a:t>δὲ</a:t>
            </a:r>
            <a:r>
              <a:rPr lang="el-GR" dirty="0"/>
              <a:t> </a:t>
            </a:r>
            <a:r>
              <a:rPr lang="el-GR" dirty="0" err="1"/>
              <a:t>κακοβίων</a:t>
            </a:r>
            <a:r>
              <a:rPr lang="el-GR" dirty="0"/>
              <a:t> τε </a:t>
            </a:r>
            <a:r>
              <a:rPr lang="el-GR" dirty="0" err="1"/>
              <a:t>ἐόντων</a:t>
            </a:r>
            <a:r>
              <a:rPr lang="el-GR" dirty="0"/>
              <a:t> </a:t>
            </a:r>
            <a:r>
              <a:rPr lang="el-GR" dirty="0" err="1"/>
              <a:t>τῶν</a:t>
            </a:r>
            <a:r>
              <a:rPr lang="el-GR" dirty="0"/>
              <a:t> </a:t>
            </a:r>
            <a:r>
              <a:rPr lang="el-GR" dirty="0" err="1"/>
              <a:t>Θρηίκων</a:t>
            </a:r>
            <a:r>
              <a:rPr lang="el-GR" dirty="0"/>
              <a:t> </a:t>
            </a:r>
            <a:r>
              <a:rPr lang="el-GR" dirty="0" err="1"/>
              <a:t>καὶ</a:t>
            </a:r>
            <a:r>
              <a:rPr lang="el-GR" dirty="0"/>
              <a:t> </a:t>
            </a:r>
            <a:r>
              <a:rPr lang="el-GR" dirty="0" err="1"/>
              <a:t>ὑπαφρονεστέρων</a:t>
            </a:r>
            <a:r>
              <a:rPr lang="el-GR" dirty="0"/>
              <a:t>, </a:t>
            </a:r>
            <a:r>
              <a:rPr lang="el-GR" dirty="0" err="1"/>
              <a:t>τὸν</a:t>
            </a:r>
            <a:r>
              <a:rPr lang="el-GR" dirty="0"/>
              <a:t> </a:t>
            </a:r>
            <a:r>
              <a:rPr lang="el-GR" dirty="0" err="1"/>
              <a:t>Σάλμοξιν</a:t>
            </a:r>
            <a:r>
              <a:rPr lang="el-GR" dirty="0"/>
              <a:t> </a:t>
            </a:r>
            <a:r>
              <a:rPr lang="el-GR" dirty="0" err="1"/>
              <a:t>τοῦτον</a:t>
            </a:r>
            <a:r>
              <a:rPr lang="el-GR" dirty="0"/>
              <a:t> </a:t>
            </a:r>
            <a:r>
              <a:rPr lang="el-GR" dirty="0" err="1"/>
              <a:t>ἐπιστάμενον</a:t>
            </a:r>
            <a:r>
              <a:rPr lang="el-GR" dirty="0"/>
              <a:t> </a:t>
            </a:r>
            <a:r>
              <a:rPr lang="el-GR" dirty="0" err="1"/>
              <a:t>δίαιτάν</a:t>
            </a:r>
            <a:r>
              <a:rPr lang="el-GR" dirty="0"/>
              <a:t> τε </a:t>
            </a:r>
            <a:r>
              <a:rPr lang="el-GR" dirty="0" err="1"/>
              <a:t>Ἰάδα</a:t>
            </a:r>
            <a:r>
              <a:rPr lang="el-GR" dirty="0"/>
              <a:t> </a:t>
            </a:r>
            <a:r>
              <a:rPr lang="el-GR" dirty="0" err="1"/>
              <a:t>καὶ</a:t>
            </a:r>
            <a:r>
              <a:rPr lang="el-GR" dirty="0"/>
              <a:t> </a:t>
            </a:r>
            <a:r>
              <a:rPr lang="el-GR" dirty="0" err="1"/>
              <a:t>ἤθεα</a:t>
            </a:r>
            <a:r>
              <a:rPr lang="el-GR" dirty="0"/>
              <a:t> βαθύτερα ἢ </a:t>
            </a:r>
            <a:r>
              <a:rPr lang="el-GR" dirty="0" err="1"/>
              <a:t>κατὰ</a:t>
            </a:r>
            <a:r>
              <a:rPr lang="el-GR" dirty="0"/>
              <a:t> </a:t>
            </a:r>
            <a:r>
              <a:rPr lang="el-GR" dirty="0" err="1"/>
              <a:t>Θρήικας</a:t>
            </a:r>
            <a:r>
              <a:rPr lang="el-GR" dirty="0"/>
              <a:t>, </a:t>
            </a:r>
            <a:r>
              <a:rPr lang="el-GR" dirty="0" err="1"/>
              <a:t>οἷα</a:t>
            </a:r>
            <a:r>
              <a:rPr lang="el-GR" dirty="0"/>
              <a:t> </a:t>
            </a:r>
            <a:r>
              <a:rPr lang="el-GR" dirty="0" err="1"/>
              <a:t>Ἕλλησί</a:t>
            </a:r>
            <a:r>
              <a:rPr lang="el-GR" dirty="0"/>
              <a:t> τε </a:t>
            </a:r>
            <a:r>
              <a:rPr lang="el-GR" dirty="0" err="1"/>
              <a:t>ὁμιλήσαντα</a:t>
            </a:r>
            <a:r>
              <a:rPr lang="el-GR" dirty="0"/>
              <a:t> </a:t>
            </a:r>
            <a:r>
              <a:rPr lang="el-GR" dirty="0" err="1"/>
              <a:t>καὶ</a:t>
            </a:r>
            <a:r>
              <a:rPr lang="el-GR" dirty="0"/>
              <a:t> </a:t>
            </a:r>
            <a:r>
              <a:rPr lang="el-GR" dirty="0" err="1"/>
              <a:t>Ἑλλήνων</a:t>
            </a:r>
            <a:r>
              <a:rPr lang="el-GR" dirty="0"/>
              <a:t> </a:t>
            </a:r>
            <a:r>
              <a:rPr lang="el-GR" dirty="0" err="1"/>
              <a:t>οὐ</a:t>
            </a:r>
            <a:r>
              <a:rPr lang="el-GR" dirty="0"/>
              <a:t> </a:t>
            </a:r>
            <a:r>
              <a:rPr lang="el-GR" dirty="0" err="1"/>
              <a:t>τῷ</a:t>
            </a:r>
            <a:r>
              <a:rPr lang="el-GR" dirty="0"/>
              <a:t> </a:t>
            </a:r>
            <a:r>
              <a:rPr lang="el-GR" dirty="0" err="1"/>
              <a:t>ἀσθενεστάτῳ</a:t>
            </a:r>
            <a:r>
              <a:rPr lang="el-GR" dirty="0"/>
              <a:t> </a:t>
            </a:r>
            <a:r>
              <a:rPr lang="el-GR" b="1" dirty="0" err="1"/>
              <a:t>σοφιστῇ</a:t>
            </a:r>
            <a:r>
              <a:rPr lang="el-GR" dirty="0"/>
              <a:t> </a:t>
            </a:r>
            <a:r>
              <a:rPr lang="el-GR" dirty="0" err="1"/>
              <a:t>Πυθαγόρῃ</a:t>
            </a:r>
            <a:r>
              <a:rPr lang="el-GR" dirty="0"/>
              <a:t>, </a:t>
            </a:r>
            <a:r>
              <a:rPr lang="el-GR" dirty="0" err="1"/>
              <a:t>κατασκευάσασθαι</a:t>
            </a:r>
            <a:r>
              <a:rPr lang="el-GR" dirty="0"/>
              <a:t> </a:t>
            </a:r>
            <a:r>
              <a:rPr lang="el-GR" dirty="0" err="1"/>
              <a:t>ἀνδρεῶνα</a:t>
            </a:r>
            <a:r>
              <a:rPr lang="el-GR" dirty="0"/>
              <a:t>, </a:t>
            </a:r>
          </a:p>
          <a:p>
            <a:pPr marL="0" indent="0" algn="just">
              <a:buNone/>
            </a:pPr>
            <a:endParaRPr lang="el-GR" dirty="0"/>
          </a:p>
          <a:p>
            <a:pPr marL="0" indent="0" algn="just">
              <a:buNone/>
            </a:pPr>
            <a:r>
              <a:rPr lang="el-GR" dirty="0"/>
              <a:t>και πως εκεί κέρδισε την ελευθερία του, απόχτησε μεγάλη περιουσία κι αφού την απόχτησε έφυγε αποκεί και πήγε στη χώρα του· και καθώς οι Θράκες ζούσαν στη μιζέρια και ήταν </a:t>
            </a:r>
            <a:r>
              <a:rPr lang="el-GR" dirty="0" err="1"/>
              <a:t>αβανάκηδες</a:t>
            </a:r>
            <a:r>
              <a:rPr lang="el-GR" dirty="0"/>
              <a:t>, ο </a:t>
            </a:r>
            <a:r>
              <a:rPr lang="el-GR" dirty="0" err="1"/>
              <a:t>Σάλμοξης</a:t>
            </a:r>
            <a:r>
              <a:rPr lang="el-GR" dirty="0"/>
              <a:t> τούτος που έμαθε πώς ζούσαν οι </a:t>
            </a:r>
            <a:r>
              <a:rPr lang="el-GR" dirty="0" err="1"/>
              <a:t>Ίωνες</a:t>
            </a:r>
            <a:r>
              <a:rPr lang="el-GR" dirty="0"/>
              <a:t>, και φερσίματα πολύ πιο σοφά </a:t>
            </a:r>
            <a:r>
              <a:rPr lang="el-GR" dirty="0" err="1"/>
              <a:t>απ</a:t>
            </a:r>
            <a:r>
              <a:rPr lang="el-GR" dirty="0"/>
              <a:t>᾽ ό,τι θα περίμενες στη Θράκη —ο άνθρωπος είχε ζήσει ανάμεσα σε Έλληνες και κοντά στον Πυθαγόρα που στη σοφία δεν είχε τον όμοιό του—, ίδρυσε μια λέσχη για άντρες</a:t>
            </a:r>
          </a:p>
          <a:p>
            <a:pPr marL="0" indent="0" algn="r">
              <a:buNone/>
            </a:pPr>
            <a:r>
              <a:rPr lang="el-GR" dirty="0"/>
              <a:t>(</a:t>
            </a:r>
            <a:r>
              <a:rPr lang="el-GR" dirty="0" err="1"/>
              <a:t>μτφρ</a:t>
            </a:r>
            <a:r>
              <a:rPr lang="el-GR" dirty="0"/>
              <a:t>. Σπυρόπουλος, Η.)</a:t>
            </a:r>
          </a:p>
        </p:txBody>
      </p:sp>
    </p:spTree>
    <p:extLst>
      <p:ext uri="{BB962C8B-B14F-4D97-AF65-F5344CB8AC3E}">
        <p14:creationId xmlns:p14="http://schemas.microsoft.com/office/powerpoint/2010/main" xmlns="" val="128301564"/>
      </p:ext>
    </p:extLst>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TM02892315[[fn=Θρόισμα]]</Template>
  <TotalTime>388</TotalTime>
  <Words>2996</Words>
  <Application>Microsoft Office PowerPoint</Application>
  <PresentationFormat>Προσαρμογή</PresentationFormat>
  <Paragraphs>173</Paragraphs>
  <Slides>21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21</vt:i4>
      </vt:variant>
    </vt:vector>
  </HeadingPairs>
  <TitlesOfParts>
    <vt:vector size="22" baseType="lpstr">
      <vt:lpstr>Θρόισμα</vt:lpstr>
      <vt:lpstr>Η Λέξη Σοφιστής</vt:lpstr>
      <vt:lpstr>Η λέξη σοφιστής υπέστη μια σημασιολογική εξέλιξη και μπορεί να σημαίνει:</vt:lpstr>
      <vt:lpstr>Οι όροι «σοφός» και «σοφία»</vt:lpstr>
      <vt:lpstr>Διαφάνεια 4</vt:lpstr>
      <vt:lpstr>Διαφάνεια 5</vt:lpstr>
      <vt:lpstr>Σε αυτήν την πρώιμη φάση η σοφία σχετίζεται με</vt:lpstr>
      <vt:lpstr>Η σοφία αποκτάται με τη μάθηση ή υπάρχει στον άνθρωπο εκ φύσεως;</vt:lpstr>
      <vt:lpstr>Η λέξη «σοφιστής»</vt:lpstr>
      <vt:lpstr>Ηρόδοτος, 4.95.2</vt:lpstr>
      <vt:lpstr>Ηρόδοτος, 2.49.1</vt:lpstr>
      <vt:lpstr>Ισοκράτης, Περί αντιδ. 235</vt:lpstr>
      <vt:lpstr>Ο όρος «δεινότης»</vt:lpstr>
      <vt:lpstr>Θουκυδίδης 8.68.1</vt:lpstr>
      <vt:lpstr>Όταν ο όρος «δεινός» συνοδεύει τον όρο «σοφιστής»</vt:lpstr>
      <vt:lpstr>Ο Σωκράτης σοφιστής;</vt:lpstr>
      <vt:lpstr>Οι αρνητικές υποδηλώσεις της λέξης «σοφιστής» - Τα χρήματα και οι σοφιστές</vt:lpstr>
      <vt:lpstr>Ξενοφών, Απομν. 1.6.13</vt:lpstr>
      <vt:lpstr>Πλάτων, Γοργ. 520d</vt:lpstr>
      <vt:lpstr>Πλάτων, Ιππ. Μείζ. 282c-d</vt:lpstr>
      <vt:lpstr>Η λέξη «σοφιστής» κατά τον 4ο αι. π.Χ.</vt:lpstr>
      <vt:lpstr>Βιβλιογραφία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Λέξη Σοφιστής</dc:title>
  <dc:creator>lenovo</dc:creator>
  <cp:lastModifiedBy>eleni</cp:lastModifiedBy>
  <cp:revision>102</cp:revision>
  <dcterms:created xsi:type="dcterms:W3CDTF">2021-03-10T08:27:45Z</dcterms:created>
  <dcterms:modified xsi:type="dcterms:W3CDTF">2021-06-04T18:18:58Z</dcterms:modified>
</cp:coreProperties>
</file>