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0"/>
  </p:notesMasterIdLst>
  <p:sldIdLst>
    <p:sldId id="265" r:id="rId2"/>
    <p:sldId id="266" r:id="rId3"/>
    <p:sldId id="267" r:id="rId4"/>
    <p:sldId id="268" r:id="rId5"/>
    <p:sldId id="269" r:id="rId6"/>
    <p:sldId id="270" r:id="rId7"/>
    <p:sldId id="271" r:id="rId8"/>
    <p:sldId id="272" r:id="rId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CA40C-679E-4B0B-A500-F3CA23EBDC7A}" type="datetimeFigureOut">
              <a:rPr lang="el-GR" smtClean="0"/>
              <a:t>29/11/2020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F12EFE-6DF7-4E51-8006-9F7AF3E23C42}" type="slidenum">
              <a:rPr lang="el-GR" smtClean="0"/>
              <a:t>‹#›</a:t>
            </a:fld>
            <a:endParaRPr lang="el-GR"/>
          </a:p>
        </p:txBody>
      </p:sp>
    </p:spTree>
    <p:extLst>
      <p:ext uri="{BB962C8B-B14F-4D97-AF65-F5344CB8AC3E}">
        <p14:creationId xmlns:p14="http://schemas.microsoft.com/office/powerpoint/2010/main" val="32501569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creativecommons.gr/?page_id=5868" TargetMode="External"/><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6" name="Θέση αριθμού διαφάνειας 5"/>
          <p:cNvSpPr>
            <a:spLocks noGrp="1"/>
          </p:cNvSpPr>
          <p:nvPr>
            <p:ph type="sldNum" sz="quarter" idx="12"/>
          </p:nvPr>
        </p:nvSpPr>
        <p:spPr>
          <a:xfrm>
            <a:off x="10805063" y="6438058"/>
            <a:ext cx="480753" cy="365125"/>
          </a:xfrm>
        </p:spPr>
        <p:txBody>
          <a:bodyPr/>
          <a:lstStyle/>
          <a:p>
            <a:fld id="{DAC366CC-9240-43BF-B147-8BF9669DD364}" type="slidenum">
              <a:rPr lang="el-GR" smtClean="0"/>
              <a:t>‹#›</a:t>
            </a:fld>
            <a:endParaRPr lang="el-GR"/>
          </a:p>
        </p:txBody>
      </p:sp>
      <p:pic>
        <p:nvPicPr>
          <p:cNvPr id="8" name="Εικόνα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327381" y="5751523"/>
            <a:ext cx="806875" cy="1076917"/>
          </a:xfrm>
          <a:prstGeom prst="rect">
            <a:avLst/>
          </a:prstGeom>
        </p:spPr>
      </p:pic>
      <p:pic>
        <p:nvPicPr>
          <p:cNvPr id="9" name="Εικόνα 8">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46222" y="6604982"/>
            <a:ext cx="562637" cy="198201"/>
          </a:xfrm>
          <a:prstGeom prst="rect">
            <a:avLst/>
          </a:prstGeom>
        </p:spPr>
      </p:pic>
      <p:sp>
        <p:nvSpPr>
          <p:cNvPr id="10" name="TextBox 9"/>
          <p:cNvSpPr txBox="1"/>
          <p:nvPr userDrawn="1"/>
        </p:nvSpPr>
        <p:spPr>
          <a:xfrm rot="16200000">
            <a:off x="-649697" y="5962081"/>
            <a:ext cx="1545616" cy="246221"/>
          </a:xfrm>
          <a:prstGeom prst="rect">
            <a:avLst/>
          </a:prstGeom>
          <a:noFill/>
        </p:spPr>
        <p:txBody>
          <a:bodyPr wrap="none" rtlCol="0">
            <a:spAutoFit/>
          </a:bodyPr>
          <a:lstStyle/>
          <a:p>
            <a:r>
              <a:rPr lang="el-GR" sz="1000" dirty="0">
                <a:solidFill>
                  <a:schemeClr val="bg1">
                    <a:lumMod val="65000"/>
                  </a:schemeClr>
                </a:solidFill>
              </a:rPr>
              <a:t>Α. Εμβαλωτής | Α.</a:t>
            </a:r>
            <a:r>
              <a:rPr lang="el-GR" sz="1000" baseline="0" dirty="0">
                <a:solidFill>
                  <a:schemeClr val="bg1">
                    <a:lumMod val="65000"/>
                  </a:schemeClr>
                </a:solidFill>
              </a:rPr>
              <a:t> Κατσής</a:t>
            </a:r>
            <a:endParaRPr lang="el-GR" sz="1000" dirty="0">
              <a:solidFill>
                <a:schemeClr val="bg1">
                  <a:lumMod val="65000"/>
                </a:schemeClr>
              </a:solidFill>
            </a:endParaRPr>
          </a:p>
        </p:txBody>
      </p:sp>
    </p:spTree>
    <p:extLst>
      <p:ext uri="{BB962C8B-B14F-4D97-AF65-F5344CB8AC3E}">
        <p14:creationId xmlns:p14="http://schemas.microsoft.com/office/powerpoint/2010/main" val="119669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29/11/2020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09657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29/11/2020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43941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29/11/2020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239703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4E9F7DD6-AB71-48B5-9709-C808399B806F}" type="datetimeFigureOut">
              <a:rPr lang="el-GR" smtClean="0"/>
              <a:t>29/11/2020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264057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29/11/2020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45920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4E9F7DD6-AB71-48B5-9709-C808399B806F}" type="datetimeFigureOut">
              <a:rPr lang="el-GR" smtClean="0"/>
              <a:t>29/11/2020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504397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4E9F7DD6-AB71-48B5-9709-C808399B806F}" type="datetimeFigureOut">
              <a:rPr lang="el-GR" smtClean="0"/>
              <a:t>29/11/2020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1330080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E9F7DD6-AB71-48B5-9709-C808399B806F}" type="datetimeFigureOut">
              <a:rPr lang="el-GR" smtClean="0"/>
              <a:t>29/11/2020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860721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29/11/2020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177431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4E9F7DD6-AB71-48B5-9709-C808399B806F}" type="datetimeFigureOut">
              <a:rPr lang="el-GR" smtClean="0"/>
              <a:t>29/11/2020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DAC366CC-9240-43BF-B147-8BF9669DD364}" type="slidenum">
              <a:rPr lang="el-GR" smtClean="0"/>
              <a:t>‹#›</a:t>
            </a:fld>
            <a:endParaRPr lang="el-GR"/>
          </a:p>
        </p:txBody>
      </p:sp>
    </p:spTree>
    <p:extLst>
      <p:ext uri="{BB962C8B-B14F-4D97-AF65-F5344CB8AC3E}">
        <p14:creationId xmlns:p14="http://schemas.microsoft.com/office/powerpoint/2010/main" val="4266266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9F7DD6-AB71-48B5-9709-C808399B806F}" type="datetimeFigureOut">
              <a:rPr lang="el-GR" smtClean="0"/>
              <a:t>29/11/2020</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366CC-9240-43BF-B147-8BF9669DD364}" type="slidenum">
              <a:rPr lang="el-GR" smtClean="0"/>
              <a:t>‹#›</a:t>
            </a:fld>
            <a:endParaRPr lang="el-GR"/>
          </a:p>
        </p:txBody>
      </p:sp>
    </p:spTree>
    <p:extLst>
      <p:ext uri="{BB962C8B-B14F-4D97-AF65-F5344CB8AC3E}">
        <p14:creationId xmlns:p14="http://schemas.microsoft.com/office/powerpoint/2010/main" val="258285333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500062"/>
            <a:ext cx="10515600" cy="1325563"/>
          </a:xfrm>
        </p:spPr>
        <p:txBody>
          <a:bodyPr/>
          <a:lstStyle/>
          <a:p>
            <a:r>
              <a:rPr lang="en-US" dirty="0"/>
              <a:t>1. </a:t>
            </a:r>
            <a:r>
              <a:rPr lang="el-GR" dirty="0"/>
              <a:t>Εγκυρότητα-Αξιοπιστία μετρήσεων </a:t>
            </a:r>
          </a:p>
        </p:txBody>
      </p:sp>
      <p:sp>
        <p:nvSpPr>
          <p:cNvPr id="3" name="Θέση περιεχομένου 2"/>
          <p:cNvSpPr>
            <a:spLocks noGrp="1"/>
          </p:cNvSpPr>
          <p:nvPr>
            <p:ph idx="1"/>
          </p:nvPr>
        </p:nvSpPr>
        <p:spPr/>
        <p:txBody>
          <a:bodyPr>
            <a:normAutofit/>
          </a:bodyPr>
          <a:lstStyle/>
          <a:p>
            <a:pPr>
              <a:buFont typeface="Wingdings" panose="05000000000000000000" pitchFamily="2" charset="2"/>
              <a:buChar char="Ø"/>
            </a:pPr>
            <a:r>
              <a:rPr lang="el-GR" dirty="0"/>
              <a:t>Η εγκυρότητα (</a:t>
            </a:r>
            <a:r>
              <a:rPr lang="en-US" dirty="0"/>
              <a:t>validity) </a:t>
            </a:r>
            <a:r>
              <a:rPr lang="el-GR" dirty="0"/>
              <a:t>αναφέρεται στο αν η ερώτηση καταγράφει αυτό το οποίο επιθυμεί ο/η ερευνητής/</a:t>
            </a:r>
            <a:r>
              <a:rPr lang="el-GR" dirty="0" err="1"/>
              <a:t>τρια</a:t>
            </a:r>
            <a:r>
              <a:rPr lang="el-GR" dirty="0"/>
              <a:t>.</a:t>
            </a:r>
          </a:p>
          <a:p>
            <a:pPr>
              <a:buFont typeface="Wingdings" panose="05000000000000000000" pitchFamily="2" charset="2"/>
              <a:buChar char="Ø"/>
            </a:pPr>
            <a:r>
              <a:rPr lang="el-GR" dirty="0"/>
              <a:t>Η αξιοπιστία (</a:t>
            </a:r>
            <a:r>
              <a:rPr lang="en-US" dirty="0"/>
              <a:t>reliability) </a:t>
            </a:r>
            <a:r>
              <a:rPr lang="el-GR" dirty="0"/>
              <a:t>εξετάζει το αν η επανάληψη της μέτρησης κάτω από τις ίδιες ερευνητικές συνθήκες δίνει το ίδιο αποτέλεσμα. </a:t>
            </a:r>
          </a:p>
          <a:p>
            <a:pPr>
              <a:buFont typeface="Wingdings" panose="05000000000000000000" pitchFamily="2" charset="2"/>
              <a:buChar char="Ø"/>
            </a:pPr>
            <a:r>
              <a:rPr lang="el-GR" dirty="0"/>
              <a:t>Και τα δύο χαρακτηριστικά αποτελούν αναπόσπαστα στοιχεία καθορισμού μία σωστής ερευνητικής διαδικασίας. Κάθε ερευνητής/</a:t>
            </a:r>
            <a:r>
              <a:rPr lang="el-GR" dirty="0" err="1"/>
              <a:t>τρια</a:t>
            </a:r>
            <a:r>
              <a:rPr lang="el-GR" dirty="0"/>
              <a:t> </a:t>
            </a:r>
            <a:r>
              <a:rPr lang="el-GR" b="1" dirty="0"/>
              <a:t>θα πρέπει </a:t>
            </a:r>
            <a:r>
              <a:rPr lang="el-GR" dirty="0"/>
              <a:t>να φροντίζει για την τεκμηρίωση τους ώστε η ερευνητική του/της εργασία να μπορεί να είναι αποδεκτή σε ένα ευρύτερο επιστημονικό κοινό. </a:t>
            </a:r>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4095069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Σχόλια</a:t>
            </a:r>
          </a:p>
        </p:txBody>
      </p:sp>
      <p:sp>
        <p:nvSpPr>
          <p:cNvPr id="3" name="Θέση περιεχομένου 2"/>
          <p:cNvSpPr>
            <a:spLocks noGrp="1"/>
          </p:cNvSpPr>
          <p:nvPr>
            <p:ph idx="1"/>
          </p:nvPr>
        </p:nvSpPr>
        <p:spPr>
          <a:xfrm>
            <a:off x="838200" y="1825625"/>
            <a:ext cx="10515600" cy="4644448"/>
          </a:xfrm>
        </p:spPr>
        <p:txBody>
          <a:bodyPr>
            <a:normAutofit fontScale="85000" lnSpcReduction="20000"/>
          </a:bodyPr>
          <a:lstStyle/>
          <a:p>
            <a:pPr>
              <a:buFont typeface="Wingdings" panose="05000000000000000000" pitchFamily="2" charset="2"/>
              <a:buChar char="Ø"/>
            </a:pPr>
            <a:r>
              <a:rPr lang="el-GR" dirty="0"/>
              <a:t>Ο/η ερευνητής/</a:t>
            </a:r>
            <a:r>
              <a:rPr lang="el-GR" dirty="0" err="1"/>
              <a:t>τρια</a:t>
            </a:r>
            <a:r>
              <a:rPr lang="el-GR" dirty="0"/>
              <a:t> θα πρέπει να φροντίζει για υψηλές τιμές εγκυρότητας και αξιοπιστίας.</a:t>
            </a:r>
          </a:p>
          <a:p>
            <a:pPr>
              <a:buFont typeface="Wingdings" panose="05000000000000000000" pitchFamily="2" charset="2"/>
              <a:buChar char="Ø"/>
            </a:pPr>
            <a:r>
              <a:rPr lang="el-GR" dirty="0"/>
              <a:t>Οι έγκυρες ερωτήσεις είναι συνήθως και αξιόπιστες.</a:t>
            </a:r>
          </a:p>
          <a:p>
            <a:pPr>
              <a:buFont typeface="Wingdings" panose="05000000000000000000" pitchFamily="2" charset="2"/>
              <a:buChar char="Ø"/>
            </a:pPr>
            <a:r>
              <a:rPr lang="el-GR" dirty="0"/>
              <a:t>Αντιθέτως, μία αξιόπιστη ερώτηση </a:t>
            </a:r>
            <a:r>
              <a:rPr lang="el-GR" b="1" dirty="0"/>
              <a:t>δεν </a:t>
            </a:r>
            <a:r>
              <a:rPr lang="el-GR" dirty="0"/>
              <a:t>είναι κατ’ ανάγκη έγκυρη. Μπορεί δηλαδή να δίνει συστηματικά λανθασμένα αποτελέσματα. </a:t>
            </a:r>
          </a:p>
          <a:p>
            <a:pPr>
              <a:buFont typeface="Wingdings" panose="05000000000000000000" pitchFamily="2" charset="2"/>
              <a:buChar char="Ø"/>
            </a:pPr>
            <a:r>
              <a:rPr lang="el-GR" dirty="0"/>
              <a:t>Υπάρχουν πολλές μορφές εγκυρότητας και αξιοπιστίας μετρήσεων. Θα εξετάσουμε τις πιο συχνές και σημαντικές. </a:t>
            </a:r>
          </a:p>
          <a:p>
            <a:pPr>
              <a:buFont typeface="Wingdings" panose="05000000000000000000" pitchFamily="2" charset="2"/>
              <a:buChar char="Ø"/>
            </a:pPr>
            <a:r>
              <a:rPr lang="el-GR" dirty="0"/>
              <a:t>Εκτός από την εγκυρότητα και αξιοπιστία μετρήσεων υπάρχει και η εγκυρότητα και η αξιοπιστία των ερευνητικών σχεδιασμών. Αναφέρονται στον τρόπο που έχει δομηθεί συνολικά η ερευνητική διαδικασία, πχ. η επιλογή μεταβλητών, δείγματος, κλπ. Δεν θα αναφερθούμε ξεχωριστά σε αυτή τη διάσταση γιατί κατά τη διάρκεια των εβδομάδων καλύπτουμε αρκετά από τα σχετικά ζητήματα εγκυρότητας και αξιοπιστίας.</a:t>
            </a:r>
          </a:p>
          <a:p>
            <a:pPr>
              <a:buFont typeface="Wingdings" panose="05000000000000000000" pitchFamily="2" charset="2"/>
              <a:buChar char="Ø"/>
            </a:pPr>
            <a:r>
              <a:rPr lang="el-GR" dirty="0"/>
              <a:t>Ένας εύκολος και γρήγορος τρόπος εντοπισμού προβλημάτων εγκυρότητας και αξιοπιστίας είναι η διεξαγωγή μίας </a:t>
            </a:r>
            <a:r>
              <a:rPr lang="el-GR" b="1" dirty="0"/>
              <a:t>πιλοτικής-δοκιμαστικής</a:t>
            </a:r>
            <a:r>
              <a:rPr lang="el-GR" dirty="0"/>
              <a:t> έρευνας. </a:t>
            </a:r>
          </a:p>
          <a:p>
            <a:pPr>
              <a:buFont typeface="Wingdings" panose="05000000000000000000" pitchFamily="2" charset="2"/>
              <a:buChar char="Ø"/>
            </a:pPr>
            <a:endParaRPr lang="el-GR" dirty="0"/>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795057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Είδη εγκυρότητας-1</a:t>
            </a:r>
          </a:p>
        </p:txBody>
      </p:sp>
      <p:sp>
        <p:nvSpPr>
          <p:cNvPr id="3" name="Θέση περιεχομένου 2"/>
          <p:cNvSpPr>
            <a:spLocks noGrp="1"/>
          </p:cNvSpPr>
          <p:nvPr>
            <p:ph idx="1"/>
          </p:nvPr>
        </p:nvSpPr>
        <p:spPr>
          <a:xfrm>
            <a:off x="838200" y="1825624"/>
            <a:ext cx="10515600" cy="4630593"/>
          </a:xfrm>
        </p:spPr>
        <p:txBody>
          <a:bodyPr>
            <a:normAutofit fontScale="92500"/>
          </a:bodyPr>
          <a:lstStyle/>
          <a:p>
            <a:pPr>
              <a:buFont typeface="Wingdings" panose="05000000000000000000" pitchFamily="2" charset="2"/>
              <a:buChar char="Ø"/>
            </a:pPr>
            <a:r>
              <a:rPr lang="el-GR" b="1" dirty="0"/>
              <a:t>Φαινομενική (</a:t>
            </a:r>
            <a:r>
              <a:rPr lang="en-US" b="1" dirty="0"/>
              <a:t>face validity): </a:t>
            </a:r>
            <a:r>
              <a:rPr lang="el-GR" dirty="0"/>
              <a:t>Όταν η ερώτηση </a:t>
            </a:r>
            <a:r>
              <a:rPr lang="el-GR" i="1" dirty="0"/>
              <a:t>φαίνετα</a:t>
            </a:r>
            <a:r>
              <a:rPr lang="el-GR" dirty="0"/>
              <a:t>ι ότι μετράει αυτό που πρέπει να μετράει. Η καταγραφή της φαινομενικής εγκυρότητας μπορεί να γίνει από άτομα που έχουν συμμετοχή στην ερευνητική διαδικασία. </a:t>
            </a:r>
          </a:p>
          <a:p>
            <a:pPr marL="0" indent="0">
              <a:buNone/>
            </a:pPr>
            <a:r>
              <a:rPr lang="el-GR" dirty="0"/>
              <a:t>Για παράδειγμα αν θέλουμε να μετρήσουμε το είδος της ηγεσίας που ασκούν οι διευθυντές σχολικών μονάδων δημιουργούμε ένα σχετικό ερωτηματολόγιο. Για να μετρήσουμε το βαθμό φαινομενικής εγκυρότητας, επιλέγουμε κάποιους διευθυντές και τους ζητάμε να βαθμολογήσουν σε κλίμακα 1-5 (1=καθόλου, 5=πάρα πολύ) το αν οι ερωτήσεις (συνολικά ή επιμέρους) είναι σχετικές με το υπό διερεύνηση θέμα. </a:t>
            </a:r>
          </a:p>
          <a:p>
            <a:pPr marL="0" indent="0">
              <a:buNone/>
            </a:pPr>
            <a:r>
              <a:rPr lang="el-GR" dirty="0"/>
              <a:t>Ο συνολικός μέσος όρος των ερωτήσεων ή οι μέσοι όροι επιμέρους τμημάτων του ερωτηματολογίου μας δίνουν μία καλή ένδειξη φαινομενικής εγκυρότητας. </a:t>
            </a:r>
          </a:p>
        </p:txBody>
      </p:sp>
    </p:spTree>
    <p:extLst>
      <p:ext uri="{BB962C8B-B14F-4D97-AF65-F5344CB8AC3E}">
        <p14:creationId xmlns:p14="http://schemas.microsoft.com/office/powerpoint/2010/main" val="2736893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Είδη εγκυρότητας-2</a:t>
            </a:r>
            <a:endParaRPr lang="el-GR" b="1" dirty="0"/>
          </a:p>
        </p:txBody>
      </p:sp>
      <p:sp>
        <p:nvSpPr>
          <p:cNvPr id="3" name="Θέση περιεχομένου 2"/>
          <p:cNvSpPr>
            <a:spLocks noGrp="1"/>
          </p:cNvSpPr>
          <p:nvPr>
            <p:ph idx="1"/>
          </p:nvPr>
        </p:nvSpPr>
        <p:spPr/>
        <p:txBody>
          <a:bodyPr>
            <a:normAutofit lnSpcReduction="10000"/>
          </a:bodyPr>
          <a:lstStyle/>
          <a:p>
            <a:pPr>
              <a:buFont typeface="Wingdings" panose="05000000000000000000" pitchFamily="2" charset="2"/>
              <a:buChar char="Ø"/>
            </a:pPr>
            <a:r>
              <a:rPr lang="el-GR" b="1" dirty="0"/>
              <a:t>Περιεχομένου (</a:t>
            </a:r>
            <a:r>
              <a:rPr lang="en-US" b="1" dirty="0"/>
              <a:t>content validity): </a:t>
            </a:r>
            <a:r>
              <a:rPr lang="el-GR" dirty="0"/>
              <a:t>Όταν οι ερωτήσεις του ερωτηματολογίου</a:t>
            </a:r>
            <a:r>
              <a:rPr lang="en-US" dirty="0"/>
              <a:t> </a:t>
            </a:r>
            <a:r>
              <a:rPr lang="el-GR" dirty="0"/>
              <a:t>αντιπροσωπεύουν το περιεχόμενο αυτού που ενδιαφέρει τον ερευνητή να μετρήσει.</a:t>
            </a:r>
          </a:p>
          <a:p>
            <a:pPr marL="0" indent="0">
              <a:buNone/>
            </a:pPr>
            <a:r>
              <a:rPr lang="el-GR" dirty="0"/>
              <a:t>Παράδειγμα: Έστω ότι μας ενδιαφέρει να μετρήσουμε την ξενοφοβία σε έναν πληθυσμό. Το ερωτηματολόγιο αποτελείται από ερωτήσεις που καταγράφουν είδη αλλά και περιπτώσεις ξενοφοβίας. Είμαστε όμως σίγουροι ότι έχουν καλυφθεί όλες οι πλευρές του φαινομένου της ξενοφοβίας στο ερωτηματολόγιο; </a:t>
            </a:r>
          </a:p>
          <a:p>
            <a:pPr marL="0" indent="0">
              <a:buNone/>
            </a:pPr>
            <a:r>
              <a:rPr lang="el-GR" dirty="0"/>
              <a:t>Για το λόγο αυτό το ερωτηματολόγιο δίνεται σε ορισμένους ειδικούς (</a:t>
            </a:r>
            <a:r>
              <a:rPr lang="en-US" dirty="0"/>
              <a:t>experts) </a:t>
            </a:r>
            <a:r>
              <a:rPr lang="el-GR" dirty="0"/>
              <a:t>οι οποίοι ατομικά ή συλλογικά εκφράζουν τη γνώμη τους για το αν υπάρχει ικανοποιητική κάλυψη όλων των πτυχών της έρευνας. </a:t>
            </a:r>
          </a:p>
        </p:txBody>
      </p:sp>
    </p:spTree>
    <p:extLst>
      <p:ext uri="{BB962C8B-B14F-4D97-AF65-F5344CB8AC3E}">
        <p14:creationId xmlns:p14="http://schemas.microsoft.com/office/powerpoint/2010/main" val="328018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6145"/>
            <a:ext cx="10515600" cy="1325563"/>
          </a:xfrm>
        </p:spPr>
        <p:txBody>
          <a:bodyPr/>
          <a:lstStyle/>
          <a:p>
            <a:r>
              <a:rPr lang="el-GR" dirty="0"/>
              <a:t>Είδη εγκυρότητας-3</a:t>
            </a:r>
          </a:p>
        </p:txBody>
      </p:sp>
      <p:sp>
        <p:nvSpPr>
          <p:cNvPr id="3" name="Θέση περιεχομένου 2"/>
          <p:cNvSpPr>
            <a:spLocks noGrp="1"/>
          </p:cNvSpPr>
          <p:nvPr>
            <p:ph idx="1"/>
          </p:nvPr>
        </p:nvSpPr>
        <p:spPr>
          <a:xfrm>
            <a:off x="838200" y="1551708"/>
            <a:ext cx="10515600" cy="5043055"/>
          </a:xfrm>
        </p:spPr>
        <p:txBody>
          <a:bodyPr>
            <a:normAutofit/>
          </a:bodyPr>
          <a:lstStyle/>
          <a:p>
            <a:pPr algn="just">
              <a:buFont typeface="Wingdings" pitchFamily="2" charset="2"/>
              <a:buChar char="Ø"/>
              <a:defRPr/>
            </a:pPr>
            <a:r>
              <a:rPr lang="el-GR" b="1" dirty="0">
                <a:cs typeface="Baskerville"/>
              </a:rPr>
              <a:t>Εγκυρότητα σχετική με κριτήριο (</a:t>
            </a:r>
            <a:r>
              <a:rPr lang="en-US" b="1" dirty="0">
                <a:cs typeface="Baskerville"/>
              </a:rPr>
              <a:t>criterion validity): </a:t>
            </a:r>
            <a:r>
              <a:rPr lang="el-GR" dirty="0">
                <a:cs typeface="Baskerville"/>
              </a:rPr>
              <a:t>Εξετάζει αν οι τιμές που προκύπτουν από τις απαντήσεις στις ερωτήσεις μπορούν να προβλέψουν κάποιο αποτέλεσμα ή κριτήριο που αναμένεται να προβλέπουν. </a:t>
            </a:r>
            <a:endParaRPr lang="en-US" dirty="0">
              <a:cs typeface="Baskerville"/>
            </a:endParaRPr>
          </a:p>
          <a:p>
            <a:pPr marL="0" indent="0" algn="just">
              <a:buNone/>
              <a:defRPr/>
            </a:pPr>
            <a:r>
              <a:rPr lang="el-GR" dirty="0">
                <a:cs typeface="Baskerville"/>
              </a:rPr>
              <a:t>Παράδειγμα: Οι επιδόσεις στις γραπτές επιδόσεις των πρόχειρων διαγωνισμάτων που διενεργούνται μέσα στην τάξη κατά τη διάρκεια του έτους στο Γυμνάσιο προβλέπουν την επίδοση στις τελικές εξετάσεις; </a:t>
            </a:r>
          </a:p>
          <a:p>
            <a:pPr marL="0" indent="0" algn="just">
              <a:buNone/>
              <a:defRPr/>
            </a:pPr>
            <a:r>
              <a:rPr lang="el-GR" dirty="0">
                <a:cs typeface="Baskerville"/>
              </a:rPr>
              <a:t>Λογικά, θα πρέπει να υπάρχει ισχυρή συσχέτιση μεταξύ των δύο παραπάνω βαθμολογιών. Αυτό εξακριβώνεται με υψηλές τιμές των συντελεστών συσχέτισης οι οποίοι είναι δείκτες στους οποίους θα αναφερθούμε εκτενέστερα στις επόμενες εβδομάδες. </a:t>
            </a:r>
            <a:endParaRPr lang="en-US" dirty="0">
              <a:cs typeface="Baskerville"/>
            </a:endParaRPr>
          </a:p>
          <a:p>
            <a:pPr marL="0" indent="0">
              <a:buNone/>
            </a:pPr>
            <a:endParaRPr lang="el-GR" dirty="0"/>
          </a:p>
        </p:txBody>
      </p:sp>
    </p:spTree>
    <p:extLst>
      <p:ext uri="{BB962C8B-B14F-4D97-AF65-F5344CB8AC3E}">
        <p14:creationId xmlns:p14="http://schemas.microsoft.com/office/powerpoint/2010/main" val="2635546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5016"/>
            <a:ext cx="10515600" cy="1325563"/>
          </a:xfrm>
        </p:spPr>
        <p:txBody>
          <a:bodyPr/>
          <a:lstStyle/>
          <a:p>
            <a:r>
              <a:rPr lang="el-GR" dirty="0"/>
              <a:t>Είδη εγκυρότητας-4</a:t>
            </a:r>
          </a:p>
        </p:txBody>
      </p:sp>
      <p:sp>
        <p:nvSpPr>
          <p:cNvPr id="3" name="Θέση περιεχομένου 2"/>
          <p:cNvSpPr>
            <a:spLocks noGrp="1"/>
          </p:cNvSpPr>
          <p:nvPr>
            <p:ph idx="1"/>
          </p:nvPr>
        </p:nvSpPr>
        <p:spPr>
          <a:xfrm>
            <a:off x="838200" y="1825624"/>
            <a:ext cx="10515600" cy="4727575"/>
          </a:xfrm>
        </p:spPr>
        <p:txBody>
          <a:bodyPr>
            <a:normAutofit/>
          </a:bodyPr>
          <a:lstStyle/>
          <a:p>
            <a:pPr>
              <a:buFont typeface="Wingdings" panose="05000000000000000000" pitchFamily="2" charset="2"/>
              <a:buChar char="Ø"/>
            </a:pPr>
            <a:r>
              <a:rPr lang="el-GR" b="1" dirty="0"/>
              <a:t>Εγκυρότητα εννοιολογικής κατασκευής (</a:t>
            </a:r>
            <a:r>
              <a:rPr lang="en-US" b="1" dirty="0"/>
              <a:t>construct validity): </a:t>
            </a:r>
            <a:r>
              <a:rPr lang="el-GR" dirty="0"/>
              <a:t>Αναφέρεται σε μορφές εγκυρότητας όταν ερευνούμε κυρίως ψυχολογικά-ψυχομετρικά χαρακτηριστικά ή γενικές θεωρητικές έννοιες όπως η ευφυία, η κατάθλιψη, το άγχος κλπ. </a:t>
            </a:r>
          </a:p>
          <a:p>
            <a:pPr>
              <a:buFont typeface="Wingdings" panose="05000000000000000000" pitchFamily="2" charset="2"/>
              <a:buChar char="Ø"/>
            </a:pPr>
            <a:endParaRPr lang="el-GR" dirty="0"/>
          </a:p>
          <a:p>
            <a:pPr marL="0" indent="0">
              <a:buNone/>
            </a:pPr>
            <a:r>
              <a:rPr lang="el-GR" dirty="0"/>
              <a:t>Γενικά, η καταγραφή της συγκεκριμένης μορφής εγκυρότητας είναι μία πολύπλευρη διαδικασία που εμπεριέχει πολλές από τις τεχνικές που αναφέρονται στα προηγούμενα είδη εγκυρότητας αλλά και σχετικά προχωρημένες στατιστικές τεχνικές όπως παραγοντική ανάλυση. Διαβάστε την ενότητα 3.4 από το σχετικό άρθρο των Ουζούνη-</a:t>
            </a:r>
            <a:r>
              <a:rPr lang="el-GR" dirty="0" err="1"/>
              <a:t>Νακάκη</a:t>
            </a:r>
            <a:r>
              <a:rPr lang="el-GR" dirty="0"/>
              <a:t>.  </a:t>
            </a:r>
          </a:p>
        </p:txBody>
      </p:sp>
    </p:spTree>
    <p:extLst>
      <p:ext uri="{BB962C8B-B14F-4D97-AF65-F5344CB8AC3E}">
        <p14:creationId xmlns:p14="http://schemas.microsoft.com/office/powerpoint/2010/main" val="459215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Είδη αξιοπιστίας-1</a:t>
            </a:r>
          </a:p>
        </p:txBody>
      </p:sp>
      <p:sp>
        <p:nvSpPr>
          <p:cNvPr id="3" name="Θέση περιεχομένου 2"/>
          <p:cNvSpPr>
            <a:spLocks noGrp="1"/>
          </p:cNvSpPr>
          <p:nvPr>
            <p:ph idx="1"/>
          </p:nvPr>
        </p:nvSpPr>
        <p:spPr>
          <a:xfrm>
            <a:off x="838200" y="1825624"/>
            <a:ext cx="10515600" cy="4519757"/>
          </a:xfrm>
        </p:spPr>
        <p:txBody>
          <a:bodyPr>
            <a:normAutofit/>
          </a:bodyPr>
          <a:lstStyle/>
          <a:p>
            <a:pPr marL="514350" indent="-514350">
              <a:buFont typeface="+mj-lt"/>
              <a:buAutoNum type="arabicPeriod"/>
            </a:pPr>
            <a:r>
              <a:rPr lang="el-GR" b="1" dirty="0" err="1"/>
              <a:t>Επαναχορήγηση</a:t>
            </a:r>
            <a:r>
              <a:rPr lang="el-GR" b="1" dirty="0"/>
              <a:t> (</a:t>
            </a:r>
            <a:r>
              <a:rPr lang="en-US" b="1" dirty="0"/>
              <a:t>test-retest): </a:t>
            </a:r>
            <a:r>
              <a:rPr lang="el-GR" dirty="0"/>
              <a:t>Το ερωτηματολόγιο δίνεται στα ίδια άτομα 2 φορές με κάποια χρονική απόσταση. Υψηλή αξιοπιστία σημαίνει υψηλές τιμές των αντίστοιχων συντελεστών συσχέτισης. Βέβαια, υπάρχει ο κίνδυνος ότι οι ερωτήσεις τη δεύτερη φορά είναι πιο οικείες επηρεάζοντας τις απαντήσεις. </a:t>
            </a:r>
          </a:p>
          <a:p>
            <a:pPr marL="514350" indent="-514350">
              <a:buFont typeface="+mj-lt"/>
              <a:buAutoNum type="arabicPeriod"/>
            </a:pPr>
            <a:r>
              <a:rPr lang="el-GR" b="1" dirty="0"/>
              <a:t>Ενναλακτικών μορφών (</a:t>
            </a:r>
            <a:r>
              <a:rPr lang="en-US" b="1" dirty="0"/>
              <a:t>alternate forms):</a:t>
            </a:r>
            <a:r>
              <a:rPr lang="el-GR" b="1" dirty="0"/>
              <a:t> </a:t>
            </a:r>
            <a:r>
              <a:rPr lang="el-GR" dirty="0"/>
              <a:t>Χρησιμοποιείται όταν αναπτύσσονται δύο «ισοδύναμα» ερωτηματολόγια τα οποία δίνονται στα ίδια άτομα. Επίσης αναμένουμε υψηλές συσχετίσεις. Το πρόβλημα σε αυτή την περίπτωση είναι η δυσκολία στην ανάπτυξη ισοδύναμων εργαλείων μέτρησης.</a:t>
            </a:r>
          </a:p>
        </p:txBody>
      </p:sp>
    </p:spTree>
    <p:extLst>
      <p:ext uri="{BB962C8B-B14F-4D97-AF65-F5344CB8AC3E}">
        <p14:creationId xmlns:p14="http://schemas.microsoft.com/office/powerpoint/2010/main" val="20268472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949036" y="32182"/>
            <a:ext cx="10515600" cy="1325563"/>
          </a:xfrm>
        </p:spPr>
        <p:txBody>
          <a:bodyPr/>
          <a:lstStyle/>
          <a:p>
            <a:r>
              <a:rPr lang="el-GR" dirty="0"/>
              <a:t>Είδη αξιοπιστίας-2</a:t>
            </a:r>
          </a:p>
        </p:txBody>
      </p:sp>
      <p:sp>
        <p:nvSpPr>
          <p:cNvPr id="3" name="Θέση περιεχομένου 2"/>
          <p:cNvSpPr>
            <a:spLocks noGrp="1"/>
          </p:cNvSpPr>
          <p:nvPr>
            <p:ph idx="1"/>
          </p:nvPr>
        </p:nvSpPr>
        <p:spPr>
          <a:xfrm>
            <a:off x="838200" y="1357745"/>
            <a:ext cx="10515600" cy="4819218"/>
          </a:xfrm>
        </p:spPr>
        <p:txBody>
          <a:bodyPr>
            <a:normAutofit lnSpcReduction="10000"/>
          </a:bodyPr>
          <a:lstStyle/>
          <a:p>
            <a:pPr marL="514350" indent="-514350">
              <a:buFont typeface="+mj-lt"/>
              <a:buAutoNum type="arabicPeriod" startAt="3"/>
            </a:pPr>
            <a:r>
              <a:rPr lang="el-GR" b="1" dirty="0"/>
              <a:t>Διχοτόμηση δείγματος (</a:t>
            </a:r>
            <a:r>
              <a:rPr lang="en-US" b="1" dirty="0"/>
              <a:t>split-half reliability): </a:t>
            </a:r>
            <a:r>
              <a:rPr lang="el-GR" dirty="0"/>
              <a:t>Το δείγμα χωρίζεται σε 2 μέρη (μισά) και ελέγχεται αν οι απαντήσεις μεταξύ των δύο μερών παρουσιάζουν υψηλή συσχέτιση (που υποδηλώνει υψηλή συσχέτιση) ή όχι. </a:t>
            </a:r>
          </a:p>
          <a:p>
            <a:pPr marL="514350" indent="-514350">
              <a:buFont typeface="+mj-lt"/>
              <a:buAutoNum type="arabicPeriod" startAt="3"/>
            </a:pPr>
            <a:r>
              <a:rPr lang="el-GR" b="1" dirty="0"/>
              <a:t>Εσωτερική συνοχή (</a:t>
            </a:r>
            <a:r>
              <a:rPr lang="en-US" b="1" dirty="0"/>
              <a:t>internal consistency): </a:t>
            </a:r>
            <a:r>
              <a:rPr lang="el-GR" dirty="0"/>
              <a:t>Γίνεται χρήση του συντελεστή </a:t>
            </a:r>
            <a:r>
              <a:rPr lang="en-US" dirty="0"/>
              <a:t>Cronbach’s alpha </a:t>
            </a:r>
            <a:r>
              <a:rPr lang="el-GR" dirty="0"/>
              <a:t>που μετρά τη συνοχή των </a:t>
            </a:r>
            <a:r>
              <a:rPr lang="en-US" dirty="0"/>
              <a:t>items </a:t>
            </a:r>
            <a:r>
              <a:rPr lang="el-GR" dirty="0"/>
              <a:t>σε μία κλίμακα. Για παράδειγμα στην κλίμακα αυτοεκτίμησης του </a:t>
            </a:r>
            <a:r>
              <a:rPr lang="en-US" dirty="0"/>
              <a:t>Rosenberg </a:t>
            </a:r>
            <a:r>
              <a:rPr lang="el-GR" dirty="0"/>
              <a:t>θα πρέπει οι απαντήσεις στις ερωτήσεις </a:t>
            </a:r>
            <a:r>
              <a:rPr lang="en-US" dirty="0"/>
              <a:t>(items) </a:t>
            </a:r>
            <a:r>
              <a:rPr lang="el-GR" dirty="0"/>
              <a:t>της κλίμακας να «κινούνται» προς την ίδια κατεύθυνση. Αποτελεί τον πιο συνηθισμένο συντελεστή αξιοπιστίας κλιμάκων στις κοινωνικές επιστήμες και οι αποδεκτές τιμές είναι &gt;0,60-0,70. Πλέον στις περισσότερες επιστημονικές εργασίες όπου γίνεται χρήση κλιμάκων απαιτείται η αναφορά στην τιμή </a:t>
            </a:r>
            <a:r>
              <a:rPr lang="en-US" dirty="0"/>
              <a:t>Cronbach’s alpha</a:t>
            </a:r>
            <a:r>
              <a:rPr lang="el-GR" dirty="0"/>
              <a:t>. </a:t>
            </a:r>
          </a:p>
        </p:txBody>
      </p:sp>
    </p:spTree>
    <p:extLst>
      <p:ext uri="{BB962C8B-B14F-4D97-AF65-F5344CB8AC3E}">
        <p14:creationId xmlns:p14="http://schemas.microsoft.com/office/powerpoint/2010/main" val="377400239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1043</TotalTime>
  <Words>844</Words>
  <Application>Microsoft Office PowerPoint</Application>
  <PresentationFormat>Ευρεία οθόνη</PresentationFormat>
  <Paragraphs>33</Paragraphs>
  <Slides>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8</vt:i4>
      </vt:variant>
    </vt:vector>
  </HeadingPairs>
  <TitlesOfParts>
    <vt:vector size="13" baseType="lpstr">
      <vt:lpstr>Arial</vt:lpstr>
      <vt:lpstr>Calibri</vt:lpstr>
      <vt:lpstr>Calibri Light</vt:lpstr>
      <vt:lpstr>Wingdings</vt:lpstr>
      <vt:lpstr>Θέμα του Office</vt:lpstr>
      <vt:lpstr>1. Εγκυρότητα-Αξιοπιστία μετρήσεων </vt:lpstr>
      <vt:lpstr>Σχόλια</vt:lpstr>
      <vt:lpstr>Είδη εγκυρότητας-1</vt:lpstr>
      <vt:lpstr>Είδη εγκυρότητας-2</vt:lpstr>
      <vt:lpstr>Είδη εγκυρότητας-3</vt:lpstr>
      <vt:lpstr>Είδη εγκυρότητας-4</vt:lpstr>
      <vt:lpstr>Είδη αξιοπιστίας-1</vt:lpstr>
      <vt:lpstr>Είδη αξιοπιστίας-2</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Α. Εμβαλωτής</dc:creator>
  <cp:lastModifiedBy>Tsitso Cxadadze</cp:lastModifiedBy>
  <cp:revision>98</cp:revision>
  <dcterms:created xsi:type="dcterms:W3CDTF">2014-09-20T14:32:42Z</dcterms:created>
  <dcterms:modified xsi:type="dcterms:W3CDTF">2020-11-29T14:45:12Z</dcterms:modified>
</cp:coreProperties>
</file>