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305" r:id="rId2"/>
    <p:sldId id="257" r:id="rId3"/>
    <p:sldId id="259" r:id="rId4"/>
    <p:sldId id="278" r:id="rId5"/>
    <p:sldId id="323" r:id="rId6"/>
    <p:sldId id="260" r:id="rId7"/>
    <p:sldId id="307" r:id="rId8"/>
    <p:sldId id="308" r:id="rId9"/>
    <p:sldId id="309" r:id="rId10"/>
    <p:sldId id="261" r:id="rId11"/>
    <p:sldId id="264" r:id="rId12"/>
    <p:sldId id="311" r:id="rId13"/>
    <p:sldId id="262" r:id="rId14"/>
    <p:sldId id="266" r:id="rId15"/>
    <p:sldId id="263" r:id="rId16"/>
    <p:sldId id="265" r:id="rId17"/>
    <p:sldId id="267" r:id="rId18"/>
    <p:sldId id="268" r:id="rId19"/>
    <p:sldId id="312" r:id="rId20"/>
    <p:sldId id="313" r:id="rId21"/>
    <p:sldId id="314" r:id="rId22"/>
    <p:sldId id="328" r:id="rId23"/>
    <p:sldId id="269" r:id="rId24"/>
    <p:sldId id="275" r:id="rId25"/>
    <p:sldId id="271" r:id="rId26"/>
    <p:sldId id="315" r:id="rId27"/>
    <p:sldId id="272" r:id="rId28"/>
    <p:sldId id="274" r:id="rId29"/>
    <p:sldId id="276" r:id="rId30"/>
    <p:sldId id="303" r:id="rId31"/>
    <p:sldId id="277" r:id="rId32"/>
    <p:sldId id="281" r:id="rId33"/>
    <p:sldId id="304" r:id="rId34"/>
    <p:sldId id="316"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44ACF-F388-4E47-9268-872B616E2409}" type="datetimeFigureOut">
              <a:rPr lang="el-GR" smtClean="0"/>
              <a:pPr/>
              <a:t>5/4/2023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BD83B-2506-4067-8274-6A86196D7F04}" type="slidenum">
              <a:rPr lang="el-GR" smtClean="0"/>
              <a:pPr/>
              <a:t>‹#›</a:t>
            </a:fld>
            <a:endParaRPr lang="el-GR"/>
          </a:p>
        </p:txBody>
      </p:sp>
    </p:spTree>
    <p:extLst>
      <p:ext uri="{BB962C8B-B14F-4D97-AF65-F5344CB8AC3E}">
        <p14:creationId xmlns:p14="http://schemas.microsoft.com/office/powerpoint/2010/main" val="169699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Amplify: </a:t>
            </a:r>
            <a:r>
              <a:rPr lang="el-GR" dirty="0"/>
              <a:t>ενισχύω</a:t>
            </a:r>
          </a:p>
        </p:txBody>
      </p:sp>
      <p:sp>
        <p:nvSpPr>
          <p:cNvPr id="4" name="Slide Number Placeholder 3"/>
          <p:cNvSpPr>
            <a:spLocks noGrp="1"/>
          </p:cNvSpPr>
          <p:nvPr>
            <p:ph type="sldNum" sz="quarter" idx="10"/>
          </p:nvPr>
        </p:nvSpPr>
        <p:spPr/>
        <p:txBody>
          <a:bodyPr/>
          <a:lstStyle/>
          <a:p>
            <a:fld id="{049BD83B-2506-4067-8274-6A86196D7F04}" type="slidenum">
              <a:rPr lang="el-GR" smtClean="0"/>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Juxtaposing:</a:t>
            </a:r>
            <a:r>
              <a:rPr lang="en-US" baseline="0" dirty="0"/>
              <a:t> </a:t>
            </a:r>
            <a:r>
              <a:rPr lang="el-GR" baseline="0" dirty="0"/>
              <a:t>αντιπαράθεση</a:t>
            </a:r>
            <a:endParaRPr lang="el-GR" dirty="0"/>
          </a:p>
        </p:txBody>
      </p:sp>
      <p:sp>
        <p:nvSpPr>
          <p:cNvPr id="4" name="Slide Number Placeholder 3"/>
          <p:cNvSpPr>
            <a:spLocks noGrp="1"/>
          </p:cNvSpPr>
          <p:nvPr>
            <p:ph type="sldNum" sz="quarter" idx="10"/>
          </p:nvPr>
        </p:nvSpPr>
        <p:spPr/>
        <p:txBody>
          <a:bodyPr/>
          <a:lstStyle/>
          <a:p>
            <a:fld id="{049BD83B-2506-4067-8274-6A86196D7F04}" type="slidenum">
              <a:rPr lang="el-GR" smtClean="0"/>
              <a:pPr/>
              <a:t>31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88202C-27A0-400E-9AA9-1A55600FBC37}" type="datetimeFigureOut">
              <a:rPr lang="el-GR" smtClean="0"/>
              <a:pPr/>
              <a:t>5/4/2023</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7214FC2-B280-47DC-BD3C-E1DCA2A56522}" type="slidenum">
              <a:rPr lang="el-GR" smtClean="0"/>
              <a:pPr/>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B488202C-27A0-400E-9AA9-1A55600FBC37}" type="datetimeFigureOut">
              <a:rPr lang="el-GR" smtClean="0"/>
              <a:pPr/>
              <a:t>5/4/2023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B488202C-27A0-400E-9AA9-1A55600FBC37}" type="datetimeFigureOut">
              <a:rPr lang="el-GR" smtClean="0"/>
              <a:pPr/>
              <a:t>5/4/2023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488202C-27A0-400E-9AA9-1A55600FBC37}" type="datetimeFigureOut">
              <a:rPr lang="el-GR" smtClean="0"/>
              <a:pPr/>
              <a:t>5/4/2023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488202C-27A0-400E-9AA9-1A55600FBC37}" type="datetimeFigureOut">
              <a:rPr lang="el-GR" smtClean="0"/>
              <a:pPr/>
              <a:t>5/4/2023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5" name="Date Placeholder 4"/>
          <p:cNvSpPr>
            <a:spLocks noGrp="1"/>
          </p:cNvSpPr>
          <p:nvPr>
            <p:ph type="dt" sz="half" idx="10"/>
          </p:nvPr>
        </p:nvSpPr>
        <p:spPr/>
        <p:txBody>
          <a:bodyPr/>
          <a:lstStyle/>
          <a:p>
            <a:fld id="{B488202C-27A0-400E-9AA9-1A55600FBC37}" type="datetimeFigureOut">
              <a:rPr lang="el-GR" smtClean="0"/>
              <a:pPr/>
              <a:t>5/4/2023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214FC2-B280-47DC-BD3C-E1DCA2A56522}" type="slidenum">
              <a:rPr lang="el-GR" smtClean="0"/>
              <a:pPr/>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488202C-27A0-400E-9AA9-1A55600FBC37}" type="datetimeFigureOut">
              <a:rPr lang="el-GR" smtClean="0"/>
              <a:pPr/>
              <a:t>5/4/2023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B488202C-27A0-400E-9AA9-1A55600FBC37}" type="datetimeFigureOut">
              <a:rPr lang="el-GR" smtClean="0"/>
              <a:pPr/>
              <a:t>5/4/2023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8202C-27A0-400E-9AA9-1A55600FBC37}" type="datetimeFigureOut">
              <a:rPr lang="el-GR" smtClean="0"/>
              <a:pPr/>
              <a:t>5/4/2023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88202C-27A0-400E-9AA9-1A55600FBC37}" type="datetimeFigureOut">
              <a:rPr lang="el-GR" smtClean="0"/>
              <a:pPr/>
              <a:t>5/4/2023</a:t>
            </a:fld>
            <a:endParaRPr lang="el-GR"/>
          </a:p>
        </p:txBody>
      </p:sp>
      <p:sp>
        <p:nvSpPr>
          <p:cNvPr id="7" name="Slide Number Placeholder 6"/>
          <p:cNvSpPr>
            <a:spLocks noGrp="1"/>
          </p:cNvSpPr>
          <p:nvPr>
            <p:ph type="sldNum" sz="quarter" idx="12"/>
          </p:nvPr>
        </p:nvSpPr>
        <p:spPr/>
        <p:txBody>
          <a:bodyPr/>
          <a:lstStyle/>
          <a:p>
            <a:fld id="{E7214FC2-B280-47DC-BD3C-E1DCA2A56522}" type="slidenum">
              <a:rPr lang="el-GR" smtClean="0"/>
              <a:pPr/>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488202C-27A0-400E-9AA9-1A55600FBC37}" type="datetimeFigureOut">
              <a:rPr lang="el-GR" smtClean="0"/>
              <a:pPr/>
              <a:t>5/4/2023</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88202C-27A0-400E-9AA9-1A55600FBC37}" type="datetimeFigureOut">
              <a:rPr lang="el-GR" smtClean="0"/>
              <a:pPr/>
              <a:t>5/4/2023</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7214FC2-B280-47DC-BD3C-E1DCA2A5652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kallipos.g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567386" y="3573016"/>
            <a:ext cx="3672408" cy="1008112"/>
          </a:xfrm>
        </p:spPr>
        <p:txBody>
          <a:bodyPr>
            <a:noAutofit/>
          </a:bodyPr>
          <a:lstStyle/>
          <a:p>
            <a:pPr algn="ctr">
              <a:spcBef>
                <a:spcPts val="1800"/>
              </a:spcBef>
              <a:spcAft>
                <a:spcPts val="1800"/>
              </a:spcAft>
            </a:pPr>
            <a:r>
              <a:rPr lang="el-GR" sz="3200" b="1" dirty="0">
                <a:solidFill>
                  <a:srgbClr val="FF0000"/>
                </a:solidFill>
                <a:effectLst>
                  <a:outerShdw blurRad="38100" dist="38100" dir="2700000" algn="tl">
                    <a:srgbClr val="000000">
                      <a:alpha val="43137"/>
                    </a:srgbClr>
                  </a:outerShdw>
                </a:effectLst>
              </a:rPr>
              <a:t>Συνέντευξη Κινητοποίησης</a:t>
            </a:r>
            <a:br>
              <a:rPr lang="el-GR" sz="2400" b="1" dirty="0">
                <a:solidFill>
                  <a:schemeClr val="accent4">
                    <a:lumMod val="75000"/>
                  </a:schemeClr>
                </a:solidFill>
                <a:effectLst>
                  <a:outerShdw blurRad="38100" dist="38100" dir="2700000" algn="tl">
                    <a:srgbClr val="000000">
                      <a:alpha val="43137"/>
                    </a:srgbClr>
                  </a:outerShdw>
                </a:effectLst>
              </a:rPr>
            </a:br>
            <a:br>
              <a:rPr lang="en-US" sz="2400" b="1" dirty="0">
                <a:solidFill>
                  <a:schemeClr val="accent4">
                    <a:lumMod val="75000"/>
                  </a:schemeClr>
                </a:solidFill>
                <a:effectLst>
                  <a:outerShdw blurRad="38100" dist="38100" dir="2700000" algn="tl">
                    <a:srgbClr val="000000">
                      <a:alpha val="43137"/>
                    </a:srgbClr>
                  </a:outerShdw>
                </a:effectLst>
              </a:rPr>
            </a:br>
            <a:r>
              <a:rPr lang="el-GR" sz="2000" b="1" dirty="0">
                <a:solidFill>
                  <a:schemeClr val="accent4">
                    <a:lumMod val="75000"/>
                  </a:schemeClr>
                </a:solidFill>
                <a:effectLst>
                  <a:outerShdw blurRad="38100" dist="38100" dir="2700000" algn="tl">
                    <a:srgbClr val="000000">
                      <a:alpha val="43137"/>
                    </a:srgbClr>
                  </a:outerShdw>
                </a:effectLst>
              </a:rPr>
              <a:t>(</a:t>
            </a:r>
            <a:r>
              <a:rPr lang="en-US" sz="2000" b="1" dirty="0">
                <a:solidFill>
                  <a:schemeClr val="accent4">
                    <a:lumMod val="75000"/>
                  </a:schemeClr>
                </a:solidFill>
                <a:effectLst>
                  <a:outerShdw blurRad="38100" dist="38100" dir="2700000" algn="tl">
                    <a:srgbClr val="000000">
                      <a:alpha val="43137"/>
                    </a:srgbClr>
                  </a:outerShdw>
                </a:effectLst>
              </a:rPr>
              <a:t>Motivational Interviewing)</a:t>
            </a:r>
            <a:endParaRPr lang="el-GR" sz="2000" b="1" dirty="0">
              <a:solidFill>
                <a:schemeClr val="accent4">
                  <a:lumMod val="75000"/>
                </a:schemeClr>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4572000" y="5157192"/>
            <a:ext cx="3672408" cy="900589"/>
          </a:xfrm>
        </p:spPr>
        <p:txBody>
          <a:bodyPr>
            <a:normAutofit/>
          </a:bodyPr>
          <a:lstStyle/>
          <a:p>
            <a:pPr algn="ctr"/>
            <a:r>
              <a:rPr lang="el-GR" sz="1600" dirty="0"/>
              <a:t>Ευαγγελία </a:t>
            </a:r>
            <a:r>
              <a:rPr lang="el-GR" sz="1600" dirty="0" err="1"/>
              <a:t>Φάππα</a:t>
            </a:r>
            <a:endParaRPr lang="el-GR" sz="1600" dirty="0"/>
          </a:p>
          <a:p>
            <a:pPr algn="ctr"/>
            <a:r>
              <a:rPr lang="el-GR" sz="1600" dirty="0"/>
              <a:t>Διαιτολόγος – Διατροφολόγος, </a:t>
            </a:r>
            <a:r>
              <a:rPr lang="en-US" sz="1600" dirty="0"/>
              <a:t>PhD</a:t>
            </a:r>
            <a:endParaRPr lang="el-GR" sz="1600" dirty="0"/>
          </a:p>
        </p:txBody>
      </p:sp>
      <p:sp>
        <p:nvSpPr>
          <p:cNvPr id="9" name="Τίτλος 1"/>
          <p:cNvSpPr txBox="1">
            <a:spLocks/>
          </p:cNvSpPr>
          <p:nvPr/>
        </p:nvSpPr>
        <p:spPr>
          <a:xfrm>
            <a:off x="4572000" y="260648"/>
            <a:ext cx="3528392" cy="170216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800" dirty="0">
                <a:solidFill>
                  <a:schemeClr val="bg1"/>
                </a:solidFill>
              </a:rPr>
              <a:t>ΔΙΑΤΡΟΦΙΚΗ ΣΥΜΒΟΥΛΕΥΤΙΚΗ</a:t>
            </a:r>
          </a:p>
          <a:p>
            <a:pPr algn="ctr"/>
            <a:r>
              <a:rPr lang="el-GR" sz="2800" dirty="0">
                <a:solidFill>
                  <a:schemeClr val="bg1"/>
                </a:solidFill>
              </a:rPr>
              <a:t>ΕΔΔ</a:t>
            </a:r>
            <a:r>
              <a:rPr lang="en-US" sz="2800" dirty="0">
                <a:solidFill>
                  <a:schemeClr val="bg1"/>
                </a:solidFill>
              </a:rPr>
              <a:t>4</a:t>
            </a:r>
            <a:r>
              <a:rPr lang="el-GR" sz="2800" dirty="0">
                <a:solidFill>
                  <a:schemeClr val="bg1"/>
                </a:solidFill>
              </a:rPr>
              <a:t>0</a:t>
            </a:r>
            <a:r>
              <a:rPr lang="en-US" sz="2800">
                <a:solidFill>
                  <a:schemeClr val="bg1"/>
                </a:solidFill>
              </a:rPr>
              <a:t>4</a:t>
            </a:r>
            <a:r>
              <a:rPr lang="el-GR" sz="2800">
                <a:solidFill>
                  <a:schemeClr val="bg1"/>
                </a:solidFill>
              </a:rPr>
              <a:t>2</a:t>
            </a:r>
            <a:endParaRPr lang="el-GR" sz="2800" dirty="0">
              <a:solidFill>
                <a:schemeClr val="bg1"/>
              </a:solidFill>
            </a:endParaRPr>
          </a:p>
        </p:txBody>
      </p:sp>
      <p:pic>
        <p:nvPicPr>
          <p:cNvPr id="8" name="Εικόνα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3" y="2780928"/>
            <a:ext cx="4178423" cy="2089212"/>
          </a:xfrm>
          <a:prstGeom prst="rect">
            <a:avLst/>
          </a:prstGeom>
        </p:spPr>
      </p:pic>
      <p:sp>
        <p:nvSpPr>
          <p:cNvPr id="10" name="TextBox 9">
            <a:extLst>
              <a:ext uri="{FF2B5EF4-FFF2-40B4-BE49-F238E27FC236}">
                <a16:creationId xmlns:a16="http://schemas.microsoft.com/office/drawing/2014/main" id="{F5103B5B-F7B0-4102-B7B3-0ED9DFCED6D5}"/>
              </a:ext>
            </a:extLst>
          </p:cNvPr>
          <p:cNvSpPr txBox="1"/>
          <p:nvPr/>
        </p:nvSpPr>
        <p:spPr>
          <a:xfrm>
            <a:off x="489969" y="0"/>
            <a:ext cx="4082031" cy="523220"/>
          </a:xfrm>
          <a:prstGeom prst="rect">
            <a:avLst/>
          </a:prstGeom>
          <a:solidFill>
            <a:schemeClr val="bg1"/>
          </a:solidFill>
        </p:spPr>
        <p:txBody>
          <a:bodyPr wrap="square" rtlCol="0">
            <a:spAutoFit/>
          </a:bodyPr>
          <a:lstStyle/>
          <a:p>
            <a:r>
              <a:rPr lang="el-GR" sz="1400" dirty="0"/>
              <a:t>ΤΜΗΜΑ ΕΠΙΣΤΗΜΗΣ </a:t>
            </a:r>
          </a:p>
          <a:p>
            <a:r>
              <a:rPr lang="el-GR" sz="1400" dirty="0"/>
              <a:t>ΔΙΑΤΡΟΦΗΣ ΚΑΙ ΔΙΑΙΤΟΛΟΓΙΑΣ</a:t>
            </a:r>
            <a:endParaRPr lang="en-US" sz="1400" dirty="0"/>
          </a:p>
        </p:txBody>
      </p:sp>
      <p:pic>
        <p:nvPicPr>
          <p:cNvPr id="11" name="Picture 10">
            <a:extLst>
              <a:ext uri="{FF2B5EF4-FFF2-40B4-BE49-F238E27FC236}">
                <a16:creationId xmlns:a16="http://schemas.microsoft.com/office/drawing/2014/main" id="{E28C74A1-5493-4767-816E-2F2825907EFC}"/>
              </a:ext>
            </a:extLst>
          </p:cNvPr>
          <p:cNvPicPr>
            <a:picLocks noChangeAspect="1"/>
          </p:cNvPicPr>
          <p:nvPr/>
        </p:nvPicPr>
        <p:blipFill>
          <a:blip r:embed="rId3"/>
          <a:stretch>
            <a:fillRect/>
          </a:stretch>
        </p:blipFill>
        <p:spPr>
          <a:xfrm>
            <a:off x="1" y="2113"/>
            <a:ext cx="514158" cy="521107"/>
          </a:xfrm>
          <a:prstGeom prst="rect">
            <a:avLst/>
          </a:prstGeom>
          <a:solidFill>
            <a:schemeClr val="bg1"/>
          </a:solidFill>
        </p:spPr>
      </p:pic>
    </p:spTree>
    <p:extLst>
      <p:ext uri="{BB962C8B-B14F-4D97-AF65-F5344CB8AC3E}">
        <p14:creationId xmlns:p14="http://schemas.microsoft.com/office/powerpoint/2010/main" val="272282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8075240" cy="1066800"/>
          </a:xfrm>
        </p:spPr>
        <p:txBody>
          <a:bodyPr>
            <a:noAutofit/>
          </a:bodyPr>
          <a:lstStyle/>
          <a:p>
            <a:r>
              <a:rPr lang="el-GR" sz="2400" dirty="0">
                <a:solidFill>
                  <a:srgbClr val="C00000"/>
                </a:solidFill>
              </a:rPr>
              <a:t>Υπάρχουν </a:t>
            </a:r>
            <a:r>
              <a:rPr lang="el-GR" sz="2400" b="1" dirty="0">
                <a:solidFill>
                  <a:srgbClr val="C00000"/>
                </a:solidFill>
              </a:rPr>
              <a:t>5 βασικές αρχές </a:t>
            </a:r>
            <a:r>
              <a:rPr lang="el-GR" sz="2400" dirty="0">
                <a:solidFill>
                  <a:srgbClr val="C00000"/>
                </a:solidFill>
              </a:rPr>
              <a:t>στη Συν. </a:t>
            </a:r>
            <a:r>
              <a:rPr lang="el-GR" sz="2400" dirty="0" err="1">
                <a:solidFill>
                  <a:srgbClr val="C00000"/>
                </a:solidFill>
              </a:rPr>
              <a:t>Κιν</a:t>
            </a:r>
            <a:r>
              <a:rPr lang="el-GR" sz="2400" dirty="0">
                <a:solidFill>
                  <a:srgbClr val="C00000"/>
                </a:solidFill>
              </a:rPr>
              <a:t>. να χειριστείτε την αμφιθυμία &amp; να διευκολύνετε τη διαδικασία αλλαγής</a:t>
            </a:r>
            <a:r>
              <a:rPr lang="en-US" sz="2400" dirty="0">
                <a:solidFill>
                  <a:srgbClr val="C00000"/>
                </a:solidFill>
              </a:rPr>
              <a:t>:</a:t>
            </a:r>
            <a:endParaRPr lang="el-GR" sz="2400" dirty="0">
              <a:solidFill>
                <a:srgbClr val="C00000"/>
              </a:solidFill>
            </a:endParaRPr>
          </a:p>
        </p:txBody>
      </p:sp>
      <p:sp>
        <p:nvSpPr>
          <p:cNvPr id="3" name="Content Placeholder 2"/>
          <p:cNvSpPr>
            <a:spLocks noGrp="1"/>
          </p:cNvSpPr>
          <p:nvPr>
            <p:ph idx="1"/>
          </p:nvPr>
        </p:nvSpPr>
        <p:spPr>
          <a:xfrm>
            <a:off x="539552" y="2155672"/>
            <a:ext cx="8064896" cy="4153648"/>
          </a:xfrm>
        </p:spPr>
        <p:txBody>
          <a:bodyPr>
            <a:noAutofit/>
          </a:bodyPr>
          <a:lstStyle/>
          <a:p>
            <a:pPr marL="624078" indent="-514350">
              <a:buNone/>
            </a:pPr>
            <a:r>
              <a:rPr lang="en-US" sz="2000" dirty="0">
                <a:solidFill>
                  <a:srgbClr val="000000"/>
                </a:solidFill>
              </a:rPr>
              <a:t>1. </a:t>
            </a:r>
            <a:r>
              <a:rPr lang="el-GR" sz="2000" dirty="0">
                <a:solidFill>
                  <a:srgbClr val="000000"/>
                </a:solidFill>
              </a:rPr>
              <a:t>Έκφραση </a:t>
            </a:r>
            <a:r>
              <a:rPr lang="el-GR" sz="2000" dirty="0" err="1">
                <a:solidFill>
                  <a:srgbClr val="000000"/>
                </a:solidFill>
              </a:rPr>
              <a:t>ενσυναίσθησης</a:t>
            </a:r>
            <a:r>
              <a:rPr lang="el-GR" sz="2000" dirty="0">
                <a:solidFill>
                  <a:srgbClr val="000000"/>
                </a:solidFill>
              </a:rPr>
              <a:t> μέσα από ανακλαστική ακρόαση</a:t>
            </a:r>
            <a:r>
              <a:rPr lang="en-US" sz="2000" dirty="0">
                <a:solidFill>
                  <a:srgbClr val="000000"/>
                </a:solidFill>
              </a:rPr>
              <a:t>.</a:t>
            </a:r>
          </a:p>
          <a:p>
            <a:pPr marL="624078" indent="-514350">
              <a:buAutoNum type="arabicPeriod"/>
            </a:pPr>
            <a:endParaRPr lang="en-US" sz="2000" dirty="0">
              <a:solidFill>
                <a:srgbClr val="000000"/>
              </a:solidFill>
            </a:endParaRPr>
          </a:p>
          <a:p>
            <a:pPr>
              <a:buNone/>
            </a:pPr>
            <a:r>
              <a:rPr lang="en-US" sz="2000" dirty="0">
                <a:solidFill>
                  <a:srgbClr val="000000"/>
                </a:solidFill>
              </a:rPr>
              <a:t>2. </a:t>
            </a:r>
            <a:r>
              <a:rPr lang="el-GR" sz="2000" dirty="0">
                <a:solidFill>
                  <a:srgbClr val="000000"/>
                </a:solidFill>
              </a:rPr>
              <a:t>Ανάπτυξη ασυμφωνίας μεταξύ των στόχων ή των αξιών του πελάτη &amp; της παρούσας συμπεριφοράς.</a:t>
            </a:r>
          </a:p>
          <a:p>
            <a:pPr>
              <a:buNone/>
            </a:pPr>
            <a:endParaRPr lang="en-US" sz="2000" dirty="0">
              <a:solidFill>
                <a:srgbClr val="000000"/>
              </a:solidFill>
            </a:endParaRPr>
          </a:p>
          <a:p>
            <a:pPr>
              <a:buNone/>
            </a:pPr>
            <a:r>
              <a:rPr lang="en-US" sz="2000" dirty="0">
                <a:solidFill>
                  <a:srgbClr val="000000"/>
                </a:solidFill>
              </a:rPr>
              <a:t>3. </a:t>
            </a:r>
            <a:r>
              <a:rPr lang="el-GR" sz="2000" dirty="0">
                <a:solidFill>
                  <a:srgbClr val="000000"/>
                </a:solidFill>
              </a:rPr>
              <a:t>Αποφυγή επιχειρηματολογίας &amp; άμεσης αναμέτρησης.</a:t>
            </a:r>
            <a:endParaRPr lang="en-US" sz="2000" dirty="0">
              <a:solidFill>
                <a:srgbClr val="000000"/>
              </a:solidFill>
            </a:endParaRPr>
          </a:p>
          <a:p>
            <a:pPr>
              <a:buNone/>
            </a:pPr>
            <a:endParaRPr lang="en-US" sz="2000" dirty="0">
              <a:solidFill>
                <a:srgbClr val="000000"/>
              </a:solidFill>
            </a:endParaRPr>
          </a:p>
          <a:p>
            <a:pPr>
              <a:buNone/>
            </a:pPr>
            <a:r>
              <a:rPr lang="en-US" sz="2000" dirty="0">
                <a:solidFill>
                  <a:srgbClr val="000000"/>
                </a:solidFill>
              </a:rPr>
              <a:t>4. </a:t>
            </a:r>
            <a:r>
              <a:rPr lang="el-GR" sz="2000" dirty="0">
                <a:solidFill>
                  <a:srgbClr val="000000"/>
                </a:solidFill>
              </a:rPr>
              <a:t>Προσαρμογή στην αντίσταση του πελάτη αντί άμεσης </a:t>
            </a:r>
            <a:r>
              <a:rPr lang="el-GR" sz="2000" dirty="0" err="1">
                <a:solidFill>
                  <a:srgbClr val="000000"/>
                </a:solidFill>
              </a:rPr>
              <a:t>αντίταξης</a:t>
            </a:r>
            <a:r>
              <a:rPr lang="el-GR" sz="2000" dirty="0">
                <a:solidFill>
                  <a:srgbClr val="000000"/>
                </a:solidFill>
              </a:rPr>
              <a:t>. </a:t>
            </a:r>
          </a:p>
          <a:p>
            <a:pPr>
              <a:buNone/>
            </a:pPr>
            <a:endParaRPr lang="en-US" sz="2000" dirty="0">
              <a:solidFill>
                <a:srgbClr val="000000"/>
              </a:solidFill>
            </a:endParaRPr>
          </a:p>
          <a:p>
            <a:pPr>
              <a:buNone/>
            </a:pPr>
            <a:r>
              <a:rPr lang="en-US" sz="2000" dirty="0">
                <a:solidFill>
                  <a:srgbClr val="000000"/>
                </a:solidFill>
              </a:rPr>
              <a:t>5. </a:t>
            </a:r>
            <a:r>
              <a:rPr lang="el-GR" sz="2000" dirty="0">
                <a:solidFill>
                  <a:srgbClr val="000000"/>
                </a:solidFill>
              </a:rPr>
              <a:t>Υποστήριξη </a:t>
            </a:r>
            <a:r>
              <a:rPr lang="el-GR" sz="2000" dirty="0" err="1">
                <a:solidFill>
                  <a:srgbClr val="000000"/>
                </a:solidFill>
              </a:rPr>
              <a:t>αυτο</a:t>
            </a:r>
            <a:r>
              <a:rPr lang="el-GR" sz="2000" dirty="0">
                <a:solidFill>
                  <a:srgbClr val="000000"/>
                </a:solidFill>
              </a:rPr>
              <a:t>-αποτελεσματικότητας &amp; αισιοδοξίας</a:t>
            </a:r>
            <a:r>
              <a:rPr lang="en-US" sz="2000" dirty="0">
                <a:solidFill>
                  <a:srgbClr val="000000"/>
                </a:solidFill>
              </a:rPr>
              <a:t>.</a:t>
            </a:r>
            <a:endParaRPr lang="el-GR" sz="2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124744"/>
            <a:ext cx="8157592" cy="1069848"/>
          </a:xfrm>
        </p:spPr>
        <p:txBody>
          <a:bodyPr/>
          <a:lstStyle/>
          <a:p>
            <a:r>
              <a:rPr lang="el-GR" b="1" dirty="0"/>
              <a:t>Έκφραση </a:t>
            </a:r>
            <a:r>
              <a:rPr lang="el-GR" b="1" dirty="0" err="1"/>
              <a:t>Ενσυναίσθησης</a:t>
            </a:r>
            <a:endParaRPr lang="el-GR" dirty="0"/>
          </a:p>
        </p:txBody>
      </p:sp>
      <p:pic>
        <p:nvPicPr>
          <p:cNvPr id="5" name="Picture 4" descr="empathy.jpg"/>
          <p:cNvPicPr>
            <a:picLocks noChangeAspect="1"/>
          </p:cNvPicPr>
          <p:nvPr/>
        </p:nvPicPr>
        <p:blipFill>
          <a:blip r:embed="rId2" cstate="print"/>
          <a:stretch>
            <a:fillRect/>
          </a:stretch>
        </p:blipFill>
        <p:spPr>
          <a:xfrm>
            <a:off x="3779912" y="2745107"/>
            <a:ext cx="4427736" cy="3596131"/>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cxnSp>
        <p:nvCxnSpPr>
          <p:cNvPr id="9" name="Ευθύγραμμο βέλος σύνδεσης 8"/>
          <p:cNvCxnSpPr>
            <a:stCxn id="4" idx="3"/>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185994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0" y="922040"/>
            <a:ext cx="7931224" cy="1066800"/>
          </a:xfrm>
        </p:spPr>
        <p:txBody>
          <a:bodyPr/>
          <a:lstStyle/>
          <a:p>
            <a:r>
              <a:rPr lang="el-GR" b="1" dirty="0">
                <a:solidFill>
                  <a:srgbClr val="C00000"/>
                </a:solidFill>
                <a:latin typeface="Times New Roman" panose="02020603050405020304" pitchFamily="18" charset="0"/>
                <a:cs typeface="Times New Roman" panose="02020603050405020304" pitchFamily="18" charset="0"/>
              </a:rPr>
              <a:t>Ορισμός</a:t>
            </a:r>
            <a:endParaRPr lang="el-GR"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buNone/>
            </a:pPr>
            <a:r>
              <a:rPr lang="el-GR" dirty="0">
                <a:solidFill>
                  <a:srgbClr val="000000"/>
                </a:solidFill>
              </a:rPr>
              <a:t>Η ενσυναίσθηση είναι «μια συγκεκριμένη &amp; με δυνατότητα εκμάθησης δεξιότητα για την κατανόηση του νοήματος των άλλων, μέσω της χρήσης της ανακλαστικής ακρόασης».</a:t>
            </a:r>
          </a:p>
          <a:p>
            <a:pPr algn="just">
              <a:buNone/>
            </a:pPr>
            <a:endParaRPr lang="en-US" dirty="0">
              <a:solidFill>
                <a:srgbClr val="000000"/>
              </a:solidFill>
            </a:endParaRPr>
          </a:p>
          <a:p>
            <a:pPr algn="just">
              <a:buNone/>
            </a:pPr>
            <a:r>
              <a:rPr lang="el-GR" dirty="0">
                <a:solidFill>
                  <a:srgbClr val="000000"/>
                </a:solidFill>
              </a:rPr>
              <a:t>Απαιτεί οξεία προσοχή σε κάθε καινούρια δήλωση του πελάτη, και τη συνεχή παραγωγή υποθέσεων ως προς το υποκείμενο νόημα.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961176"/>
          </a:xfrm>
        </p:spPr>
        <p:txBody>
          <a:bodyPr>
            <a:normAutofit/>
          </a:bodyPr>
          <a:lstStyle/>
          <a:p>
            <a:r>
              <a:rPr lang="el-GR" b="1" dirty="0">
                <a:solidFill>
                  <a:srgbClr val="C00000"/>
                </a:solidFill>
                <a:latin typeface="Times New Roman" panose="02020603050405020304" pitchFamily="18" charset="0"/>
                <a:cs typeface="Times New Roman" panose="02020603050405020304" pitchFamily="18" charset="0"/>
              </a:rPr>
              <a:t>Ενσυναίσθηση</a:t>
            </a:r>
            <a:endParaRPr lang="el-GR" dirty="0"/>
          </a:p>
        </p:txBody>
      </p:sp>
      <p:sp>
        <p:nvSpPr>
          <p:cNvPr id="3" name="Content Placeholder 2"/>
          <p:cNvSpPr>
            <a:spLocks noGrp="1"/>
          </p:cNvSpPr>
          <p:nvPr>
            <p:ph idx="1"/>
          </p:nvPr>
        </p:nvSpPr>
        <p:spPr>
          <a:xfrm>
            <a:off x="1043492" y="2276872"/>
            <a:ext cx="6777317" cy="3508977"/>
          </a:xfrm>
        </p:spPr>
        <p:txBody>
          <a:bodyPr>
            <a:normAutofit fontScale="92500" lnSpcReduction="10000"/>
          </a:bodyPr>
          <a:lstStyle/>
          <a:p>
            <a:pPr algn="just">
              <a:buNone/>
            </a:pPr>
            <a:endParaRPr lang="en-US" dirty="0">
              <a:solidFill>
                <a:srgbClr val="000000"/>
              </a:solidFill>
            </a:endParaRPr>
          </a:p>
          <a:p>
            <a:pPr algn="just">
              <a:buNone/>
            </a:pPr>
            <a:r>
              <a:rPr lang="el-GR" b="1" dirty="0">
                <a:solidFill>
                  <a:srgbClr val="000000"/>
                </a:solidFill>
              </a:rPr>
              <a:t>ΔΕΝ</a:t>
            </a:r>
            <a:r>
              <a:rPr lang="el-GR" dirty="0">
                <a:solidFill>
                  <a:srgbClr val="000000"/>
                </a:solidFill>
              </a:rPr>
              <a:t> πρέπει να μπερδεύεται με την έννοια την </a:t>
            </a:r>
            <a:r>
              <a:rPr lang="el-GR" dirty="0" err="1">
                <a:solidFill>
                  <a:srgbClr val="000000"/>
                </a:solidFill>
              </a:rPr>
              <a:t>ενσυναίσθησης</a:t>
            </a:r>
            <a:r>
              <a:rPr lang="el-GR" dirty="0">
                <a:solidFill>
                  <a:srgbClr val="000000"/>
                </a:solidFill>
              </a:rPr>
              <a:t>, όπως το να είμαι με τον πελάτη ή </a:t>
            </a:r>
            <a:r>
              <a:rPr lang="el-GR" b="1" dirty="0">
                <a:solidFill>
                  <a:srgbClr val="000000"/>
                </a:solidFill>
              </a:rPr>
              <a:t>να μοιράζομαι κοινές παρελθοντικές εμπειρίες</a:t>
            </a:r>
            <a:r>
              <a:rPr lang="el-GR" dirty="0">
                <a:solidFill>
                  <a:srgbClr val="000000"/>
                </a:solidFill>
              </a:rPr>
              <a:t>. </a:t>
            </a:r>
          </a:p>
          <a:p>
            <a:pPr algn="just">
              <a:buNone/>
            </a:pPr>
            <a:endParaRPr lang="el-GR" dirty="0">
              <a:solidFill>
                <a:srgbClr val="000000"/>
              </a:solidFill>
            </a:endParaRPr>
          </a:p>
          <a:p>
            <a:pPr algn="just">
              <a:buNone/>
            </a:pPr>
            <a:r>
              <a:rPr lang="el-GR" dirty="0">
                <a:solidFill>
                  <a:srgbClr val="000000"/>
                </a:solidFill>
              </a:rPr>
              <a:t>Στην πραγματικότητα, μια πρόσφατη ιστορία του ίδιου προβλήματος μπορεί να διακινδυνεύσει την ικανότητα του συμβούλου να παρέχει κρίσιμες συνθήκες για αλλαγή.</a:t>
            </a:r>
            <a:r>
              <a:rPr lang="en-US" dirty="0">
                <a:solidFill>
                  <a:srgbClr val="000000"/>
                </a:solidFill>
              </a:rPr>
              <a:t> </a:t>
            </a:r>
          </a:p>
          <a:p>
            <a:pPr algn="just">
              <a:buNone/>
            </a:pPr>
            <a:endParaRPr lang="en-US"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1008112"/>
          </a:xfrm>
        </p:spPr>
        <p:txBody>
          <a:bodyPr>
            <a:normAutofit/>
          </a:bodyPr>
          <a:lstStyle/>
          <a:p>
            <a:r>
              <a:rPr lang="en-US" sz="2800" dirty="0">
                <a:solidFill>
                  <a:srgbClr val="C00000"/>
                </a:solidFill>
              </a:rPr>
              <a:t> </a:t>
            </a:r>
            <a:r>
              <a:rPr lang="el-GR" sz="2800" dirty="0">
                <a:solidFill>
                  <a:srgbClr val="C00000"/>
                </a:solidFill>
              </a:rPr>
              <a:t>Μια προσέγγιση με ενσυναίσθηση</a:t>
            </a:r>
          </a:p>
        </p:txBody>
      </p:sp>
      <p:sp>
        <p:nvSpPr>
          <p:cNvPr id="3" name="Content Placeholder 2"/>
          <p:cNvSpPr>
            <a:spLocks noGrp="1"/>
          </p:cNvSpPr>
          <p:nvPr>
            <p:ph idx="1"/>
          </p:nvPr>
        </p:nvSpPr>
        <p:spPr>
          <a:xfrm>
            <a:off x="611560" y="1628800"/>
            <a:ext cx="8075240" cy="4824536"/>
          </a:xfrm>
        </p:spPr>
        <p:txBody>
          <a:bodyPr>
            <a:normAutofit fontScale="85000" lnSpcReduction="20000"/>
          </a:bodyPr>
          <a:lstStyle/>
          <a:p>
            <a:r>
              <a:rPr lang="el-GR" dirty="0">
                <a:solidFill>
                  <a:srgbClr val="000000"/>
                </a:solidFill>
              </a:rPr>
              <a:t>Επικοινωνεί σεβασμό &amp; αποδοχή των πελατών &amp; των συναισθημάτων τους. </a:t>
            </a:r>
          </a:p>
          <a:p>
            <a:endParaRPr lang="en-US" dirty="0">
              <a:solidFill>
                <a:srgbClr val="000000"/>
              </a:solidFill>
            </a:endParaRPr>
          </a:p>
          <a:p>
            <a:r>
              <a:rPr lang="el-GR" dirty="0">
                <a:solidFill>
                  <a:srgbClr val="000000"/>
                </a:solidFill>
              </a:rPr>
              <a:t>Ενθαρρύνει μια μη επικριτική συνεργατική σχέση. </a:t>
            </a:r>
          </a:p>
          <a:p>
            <a:endParaRPr lang="en-US" dirty="0">
              <a:solidFill>
                <a:srgbClr val="000000"/>
              </a:solidFill>
            </a:endParaRPr>
          </a:p>
          <a:p>
            <a:r>
              <a:rPr lang="el-GR" dirty="0">
                <a:solidFill>
                  <a:srgbClr val="000000"/>
                </a:solidFill>
              </a:rPr>
              <a:t>Επιτρέπει στον επαγγελματία υγείας να είναι ένας υποστηρικτικός και με γνώσεις σύμβουλος.</a:t>
            </a:r>
          </a:p>
          <a:p>
            <a:endParaRPr lang="en-US" dirty="0">
              <a:solidFill>
                <a:srgbClr val="000000"/>
              </a:solidFill>
            </a:endParaRPr>
          </a:p>
          <a:p>
            <a:r>
              <a:rPr lang="el-GR" dirty="0">
                <a:solidFill>
                  <a:srgbClr val="000000"/>
                </a:solidFill>
              </a:rPr>
              <a:t>Ειλικρινά φιλοφρονεί, παρά υποτιμά.</a:t>
            </a:r>
          </a:p>
          <a:p>
            <a:endParaRPr lang="en-US" dirty="0">
              <a:solidFill>
                <a:srgbClr val="000000"/>
              </a:solidFill>
            </a:endParaRPr>
          </a:p>
          <a:p>
            <a:r>
              <a:rPr lang="el-GR" dirty="0">
                <a:solidFill>
                  <a:srgbClr val="000000"/>
                </a:solidFill>
              </a:rPr>
              <a:t>Ακούει παρά λέει.</a:t>
            </a:r>
          </a:p>
          <a:p>
            <a:endParaRPr lang="en-US" dirty="0">
              <a:solidFill>
                <a:srgbClr val="000000"/>
              </a:solidFill>
            </a:endParaRPr>
          </a:p>
          <a:p>
            <a:r>
              <a:rPr lang="el-GR" dirty="0">
                <a:solidFill>
                  <a:srgbClr val="000000"/>
                </a:solidFill>
              </a:rPr>
              <a:t>Πείθει ευγενικά, με την κατανόηση ότι η απόφαση για αλλαγή είναι του πελάτη.</a:t>
            </a:r>
          </a:p>
          <a:p>
            <a:endParaRPr lang="en-US" dirty="0">
              <a:solidFill>
                <a:srgbClr val="000000"/>
              </a:solidFill>
            </a:endParaRPr>
          </a:p>
          <a:p>
            <a:r>
              <a:rPr lang="el-GR" dirty="0">
                <a:solidFill>
                  <a:srgbClr val="000000"/>
                </a:solidFill>
              </a:rPr>
              <a:t>Παρέχει υποστήριξη κατά τη διαδικασία «ανάρρωσης».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7931224" cy="4752528"/>
          </a:xfrm>
        </p:spPr>
        <p:txBody>
          <a:bodyPr>
            <a:normAutofit fontScale="85000" lnSpcReduction="20000"/>
          </a:bodyPr>
          <a:lstStyle/>
          <a:p>
            <a:pPr algn="just"/>
            <a:r>
              <a:rPr lang="el-GR" dirty="0">
                <a:solidFill>
                  <a:srgbClr val="000000"/>
                </a:solidFill>
              </a:rPr>
              <a:t>Η </a:t>
            </a:r>
            <a:r>
              <a:rPr lang="el-GR" dirty="0" err="1">
                <a:solidFill>
                  <a:srgbClr val="000000"/>
                </a:solidFill>
              </a:rPr>
              <a:t>ΣυνΚιν</a:t>
            </a:r>
            <a:r>
              <a:rPr lang="el-GR" dirty="0">
                <a:solidFill>
                  <a:srgbClr val="000000"/>
                </a:solidFill>
              </a:rPr>
              <a:t> με ενσυναίσθηση εγκαθιστά ένα ασφαλές και ανοιχτό περιβάλλον που είναι ευνοϊκό για την εξέταση θεμάτων και την </a:t>
            </a:r>
            <a:r>
              <a:rPr lang="el-GR" b="1" dirty="0">
                <a:solidFill>
                  <a:srgbClr val="000000"/>
                </a:solidFill>
              </a:rPr>
              <a:t>εκμαίευση προσωπικών λόγων &amp; μεθόδων για αλλαγή</a:t>
            </a:r>
            <a:r>
              <a:rPr lang="el-GR" dirty="0">
                <a:solidFill>
                  <a:srgbClr val="000000"/>
                </a:solidFill>
              </a:rPr>
              <a:t>.</a:t>
            </a:r>
            <a:r>
              <a:rPr lang="en-US" dirty="0">
                <a:solidFill>
                  <a:srgbClr val="000000"/>
                </a:solidFill>
              </a:rPr>
              <a:t> </a:t>
            </a:r>
            <a:endParaRPr lang="el-GR" dirty="0">
              <a:solidFill>
                <a:srgbClr val="000000"/>
              </a:solidFill>
            </a:endParaRPr>
          </a:p>
          <a:p>
            <a:pPr algn="just"/>
            <a:endParaRPr lang="en-US" dirty="0">
              <a:solidFill>
                <a:srgbClr val="000000"/>
              </a:solidFill>
            </a:endParaRPr>
          </a:p>
          <a:p>
            <a:pPr algn="just"/>
            <a:r>
              <a:rPr lang="el-GR" dirty="0">
                <a:solidFill>
                  <a:srgbClr val="000000"/>
                </a:solidFill>
              </a:rPr>
              <a:t>Θεμελιώδες συστατικό της Συν. </a:t>
            </a:r>
            <a:r>
              <a:rPr lang="el-GR" dirty="0" err="1">
                <a:solidFill>
                  <a:srgbClr val="000000"/>
                </a:solidFill>
              </a:rPr>
              <a:t>Κιν</a:t>
            </a:r>
            <a:r>
              <a:rPr lang="el-GR" dirty="0">
                <a:solidFill>
                  <a:srgbClr val="000000"/>
                </a:solidFill>
              </a:rPr>
              <a:t>. είναι η κατανόηση της </a:t>
            </a:r>
            <a:r>
              <a:rPr lang="el-GR" b="1" dirty="0">
                <a:solidFill>
                  <a:srgbClr val="000000"/>
                </a:solidFill>
              </a:rPr>
              <a:t>μοναδικής οπτικής, συναισθημάτων &amp; αξιών του κάθε πελάτη</a:t>
            </a:r>
            <a:r>
              <a:rPr lang="el-GR" dirty="0">
                <a:solidFill>
                  <a:srgbClr val="000000"/>
                </a:solidFill>
              </a:rPr>
              <a:t>. </a:t>
            </a:r>
          </a:p>
          <a:p>
            <a:pPr algn="just"/>
            <a:endParaRPr lang="en-US" dirty="0">
              <a:solidFill>
                <a:srgbClr val="000000"/>
              </a:solidFill>
            </a:endParaRPr>
          </a:p>
          <a:p>
            <a:pPr algn="just"/>
            <a:r>
              <a:rPr lang="el-GR" dirty="0">
                <a:solidFill>
                  <a:srgbClr val="000000"/>
                </a:solidFill>
              </a:rPr>
              <a:t>Η στάση σας θα πρέπει να είναι </a:t>
            </a:r>
            <a:r>
              <a:rPr lang="el-GR" b="1" dirty="0">
                <a:solidFill>
                  <a:srgbClr val="000000"/>
                </a:solidFill>
              </a:rPr>
              <a:t>στάση αποδοχής, αλλά όχι απαραίτητα έγκρισης ή συμφωνίας</a:t>
            </a:r>
            <a:r>
              <a:rPr lang="el-GR" dirty="0">
                <a:solidFill>
                  <a:srgbClr val="000000"/>
                </a:solidFill>
              </a:rPr>
              <a:t>, αναγνωρίζοντας ότι η αμφιθυμία σχετικά με την αλλαγή είναι αναμενόμενη. </a:t>
            </a:r>
          </a:p>
          <a:p>
            <a:pPr algn="just"/>
            <a:endParaRPr lang="en-US" dirty="0">
              <a:solidFill>
                <a:srgbClr val="000000"/>
              </a:solidFill>
            </a:endParaRPr>
          </a:p>
          <a:p>
            <a:pPr algn="just"/>
            <a:r>
              <a:rPr lang="el-GR" dirty="0">
                <a:solidFill>
                  <a:srgbClr val="000000"/>
                </a:solidFill>
              </a:rPr>
              <a:t>Η Συν. </a:t>
            </a:r>
            <a:r>
              <a:rPr lang="el-GR" dirty="0" err="1">
                <a:solidFill>
                  <a:srgbClr val="000000"/>
                </a:solidFill>
              </a:rPr>
              <a:t>Κιν</a:t>
            </a:r>
            <a:r>
              <a:rPr lang="el-GR" dirty="0">
                <a:solidFill>
                  <a:srgbClr val="000000"/>
                </a:solidFill>
              </a:rPr>
              <a:t>. είναι πλέον αποτελεσματική όταν υπάρχει μια </a:t>
            </a:r>
            <a:r>
              <a:rPr lang="el-GR" b="1" dirty="0">
                <a:solidFill>
                  <a:srgbClr val="000000"/>
                </a:solidFill>
              </a:rPr>
              <a:t>σχέση εμπιστοσύνης </a:t>
            </a:r>
            <a:r>
              <a:rPr lang="el-GR" dirty="0">
                <a:solidFill>
                  <a:srgbClr val="000000"/>
                </a:solidFill>
              </a:rPr>
              <a:t>μεταξύ του επαγγελματία υγείας &amp; του πελάτη – ασθενούς.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003232" cy="1066800"/>
          </a:xfrm>
        </p:spPr>
        <p:txBody>
          <a:bodyPr>
            <a:normAutofit/>
          </a:bodyPr>
          <a:lstStyle/>
          <a:p>
            <a:r>
              <a:rPr lang="el-GR" sz="2600" b="1" dirty="0">
                <a:solidFill>
                  <a:srgbClr val="C00000"/>
                </a:solidFill>
              </a:rPr>
              <a:t>Ανακλαστική ακρόαση = βασικό συστατικό της έκφρασης </a:t>
            </a:r>
            <a:r>
              <a:rPr lang="el-GR" sz="2600" b="1" dirty="0" err="1">
                <a:solidFill>
                  <a:srgbClr val="C00000"/>
                </a:solidFill>
              </a:rPr>
              <a:t>ενσυναίσθησης</a:t>
            </a:r>
            <a:endParaRPr lang="el-GR" sz="2600" b="1" dirty="0">
              <a:solidFill>
                <a:srgbClr val="C00000"/>
              </a:solidFill>
            </a:endParaRPr>
          </a:p>
        </p:txBody>
      </p:sp>
      <p:sp>
        <p:nvSpPr>
          <p:cNvPr id="3" name="Content Placeholder 2"/>
          <p:cNvSpPr>
            <a:spLocks noGrp="1"/>
          </p:cNvSpPr>
          <p:nvPr>
            <p:ph idx="1"/>
          </p:nvPr>
        </p:nvSpPr>
        <p:spPr/>
        <p:txBody>
          <a:bodyPr>
            <a:normAutofit/>
          </a:bodyPr>
          <a:lstStyle/>
          <a:p>
            <a:pPr algn="just">
              <a:buNone/>
            </a:pPr>
            <a:r>
              <a:rPr lang="el-GR" dirty="0"/>
              <a:t>Εάν δεν ακούτε ανακλαστικά αλλά επιβάλετε κατεύθυνση &amp; είστε επικριτικοί</a:t>
            </a:r>
            <a:r>
              <a:rPr lang="en-US" dirty="0"/>
              <a:t>,</a:t>
            </a:r>
            <a:r>
              <a:rPr lang="el-GR" dirty="0"/>
              <a:t> δημιουργείτε εμπόδια που δυσχεραίνουν τη θεραπευτική σχέση</a:t>
            </a:r>
            <a:r>
              <a:rPr lang="en-US" b="1" dirty="0"/>
              <a:t>.</a:t>
            </a:r>
          </a:p>
          <a:p>
            <a:pPr algn="just">
              <a:buNone/>
            </a:pPr>
            <a:endParaRPr lang="en-US" b="1" dirty="0"/>
          </a:p>
          <a:p>
            <a:pPr algn="just">
              <a:buNone/>
            </a:pPr>
            <a:r>
              <a:rPr lang="el-GR" dirty="0"/>
              <a:t>Ο πελάτης πιθανότατα θα σταματήσει, θα εκτραπεί ή θα αλλάξει κατεύθυνση.</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700808"/>
            <a:ext cx="8229600" cy="4824536"/>
          </a:xfrm>
        </p:spPr>
        <p:txBody>
          <a:bodyPr>
            <a:normAutofit/>
          </a:bodyPr>
          <a:lstStyle/>
          <a:p>
            <a:pPr marL="624078" indent="-514350">
              <a:buAutoNum type="arabicPeriod"/>
            </a:pPr>
            <a:r>
              <a:rPr lang="el-GR" sz="2000" dirty="0">
                <a:solidFill>
                  <a:schemeClr val="tx1"/>
                </a:solidFill>
              </a:rPr>
              <a:t>Διαταγή ή κατεύθυνση</a:t>
            </a:r>
            <a:r>
              <a:rPr lang="en-US" sz="2000" dirty="0">
                <a:solidFill>
                  <a:schemeClr val="tx1"/>
                </a:solidFill>
              </a:rPr>
              <a:t>.</a:t>
            </a:r>
          </a:p>
          <a:p>
            <a:pPr marL="624078" indent="-514350">
              <a:buAutoNum type="arabicPeriod"/>
            </a:pPr>
            <a:r>
              <a:rPr lang="el-GR" sz="2000" dirty="0">
                <a:solidFill>
                  <a:schemeClr val="tx1"/>
                </a:solidFill>
              </a:rPr>
              <a:t>Προειδοποίηση ή απειλή</a:t>
            </a:r>
            <a:r>
              <a:rPr lang="en-US" sz="2000" dirty="0">
                <a:solidFill>
                  <a:schemeClr val="tx1"/>
                </a:solidFill>
              </a:rPr>
              <a:t>.</a:t>
            </a:r>
          </a:p>
          <a:p>
            <a:pPr marL="624078" indent="-514350">
              <a:buAutoNum type="arabicPeriod"/>
            </a:pPr>
            <a:r>
              <a:rPr lang="el-GR" sz="2000" dirty="0">
                <a:solidFill>
                  <a:schemeClr val="tx1"/>
                </a:solidFill>
              </a:rPr>
              <a:t>Παροχή συμβουλών</a:t>
            </a:r>
            <a:r>
              <a:rPr lang="en-US" sz="2000" dirty="0">
                <a:solidFill>
                  <a:schemeClr val="tx1"/>
                </a:solidFill>
              </a:rPr>
              <a:t>, </a:t>
            </a:r>
            <a:r>
              <a:rPr lang="el-GR" sz="2000" dirty="0">
                <a:solidFill>
                  <a:schemeClr val="tx1"/>
                </a:solidFill>
              </a:rPr>
              <a:t>προτάσεων ή λύσεων πρόωρα</a:t>
            </a:r>
            <a:r>
              <a:rPr lang="en-US" sz="2000" dirty="0">
                <a:solidFill>
                  <a:schemeClr val="tx1"/>
                </a:solidFill>
              </a:rPr>
              <a:t> </a:t>
            </a:r>
            <a:r>
              <a:rPr lang="el-GR" sz="2000" dirty="0">
                <a:solidFill>
                  <a:schemeClr val="tx1"/>
                </a:solidFill>
              </a:rPr>
              <a:t>ή ταυτόχρονα με την παρουσίαση του προβλήματος</a:t>
            </a:r>
            <a:r>
              <a:rPr lang="en-US" sz="2000"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700808"/>
            <a:ext cx="8229600" cy="4824536"/>
          </a:xfrm>
        </p:spPr>
        <p:txBody>
          <a:bodyPr>
            <a:normAutofit/>
          </a:bodyPr>
          <a:lstStyle/>
          <a:p>
            <a:pPr marL="624078" indent="-514350">
              <a:buAutoNum type="arabicPeriod"/>
            </a:pPr>
            <a:r>
              <a:rPr lang="el-GR" sz="2000" dirty="0">
                <a:solidFill>
                  <a:schemeClr val="tx1"/>
                </a:solidFill>
              </a:rPr>
              <a:t>Διαταγή ή κατεύθυνση</a:t>
            </a:r>
            <a:r>
              <a:rPr lang="en-US" sz="2000" dirty="0">
                <a:solidFill>
                  <a:schemeClr val="tx1"/>
                </a:solidFill>
              </a:rPr>
              <a:t>.</a:t>
            </a:r>
          </a:p>
          <a:p>
            <a:pPr marL="624078" indent="-514350">
              <a:buAutoNum type="arabicPeriod"/>
            </a:pPr>
            <a:r>
              <a:rPr lang="el-GR" sz="2000" dirty="0">
                <a:solidFill>
                  <a:schemeClr val="tx1"/>
                </a:solidFill>
              </a:rPr>
              <a:t>Προειδοποίηση ή απειλή</a:t>
            </a:r>
            <a:r>
              <a:rPr lang="en-US" sz="2000" dirty="0">
                <a:solidFill>
                  <a:schemeClr val="tx1"/>
                </a:solidFill>
              </a:rPr>
              <a:t>.</a:t>
            </a:r>
          </a:p>
          <a:p>
            <a:pPr marL="624078" indent="-514350">
              <a:buAutoNum type="arabicPeriod"/>
            </a:pPr>
            <a:r>
              <a:rPr lang="el-GR" sz="2000" dirty="0">
                <a:solidFill>
                  <a:schemeClr val="tx1"/>
                </a:solidFill>
              </a:rPr>
              <a:t>Παροχή συμβουλών</a:t>
            </a:r>
            <a:r>
              <a:rPr lang="en-US" sz="2000" dirty="0">
                <a:solidFill>
                  <a:schemeClr val="tx1"/>
                </a:solidFill>
              </a:rPr>
              <a:t>, </a:t>
            </a:r>
            <a:r>
              <a:rPr lang="el-GR" sz="2000" dirty="0">
                <a:solidFill>
                  <a:schemeClr val="tx1"/>
                </a:solidFill>
              </a:rPr>
              <a:t>προτάσεων ή λύσεων πρόωρα</a:t>
            </a:r>
            <a:r>
              <a:rPr lang="en-US" sz="2000" dirty="0">
                <a:solidFill>
                  <a:schemeClr val="tx1"/>
                </a:solidFill>
              </a:rPr>
              <a:t> </a:t>
            </a:r>
            <a:r>
              <a:rPr lang="el-GR" sz="2000" dirty="0">
                <a:solidFill>
                  <a:schemeClr val="tx1"/>
                </a:solidFill>
              </a:rPr>
              <a:t>ή ταυτόχρονα με την παρουσίαση του προβλήματος</a:t>
            </a:r>
            <a:r>
              <a:rPr lang="en-US" sz="2000" dirty="0">
                <a:solidFill>
                  <a:schemeClr val="tx1"/>
                </a:solidFill>
              </a:rPr>
              <a:t>.</a:t>
            </a:r>
          </a:p>
          <a:p>
            <a:pPr marL="624078" indent="-514350">
              <a:buAutoNum type="arabicPeriod"/>
            </a:pPr>
            <a:r>
              <a:rPr lang="el-GR" sz="2000" b="1" dirty="0">
                <a:solidFill>
                  <a:schemeClr val="tx1"/>
                </a:solidFill>
              </a:rPr>
              <a:t>Πειθώ με λογική, κήρυγμα ή επιχειρήματα. </a:t>
            </a:r>
          </a:p>
          <a:p>
            <a:pPr marL="624078" indent="-514350">
              <a:buAutoNum type="arabicPeriod"/>
            </a:pPr>
            <a:r>
              <a:rPr lang="el-GR" sz="2000" b="1" dirty="0">
                <a:solidFill>
                  <a:schemeClr val="tx1"/>
                </a:solidFill>
              </a:rPr>
              <a:t>Ηθικολογία ή δήλωση καθηκόντων στον πελάτη.</a:t>
            </a:r>
          </a:p>
          <a:p>
            <a:pPr marL="624078" indent="-514350">
              <a:buAutoNum type="arabicPeriod"/>
            </a:pPr>
            <a:r>
              <a:rPr lang="el-GR" sz="2000" b="1" dirty="0">
                <a:solidFill>
                  <a:schemeClr val="tx1"/>
                </a:solidFill>
              </a:rPr>
              <a:t>Επίκριση, διαφωνία ή κατηγορία</a:t>
            </a:r>
            <a:r>
              <a:rPr lang="en-US" sz="2000" b="1"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extLst>
      <p:ext uri="{BB962C8B-B14F-4D97-AF65-F5344CB8AC3E}">
        <p14:creationId xmlns:p14="http://schemas.microsoft.com/office/powerpoint/2010/main" val="39384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96176"/>
            <a:ext cx="8075240" cy="4325112"/>
          </a:xfrm>
        </p:spPr>
        <p:txBody>
          <a:bodyPr>
            <a:normAutofit/>
          </a:bodyPr>
          <a:lstStyle/>
          <a:p>
            <a:pPr algn="just">
              <a:buNone/>
            </a:pPr>
            <a:r>
              <a:rPr lang="en-US" dirty="0">
                <a:solidFill>
                  <a:srgbClr val="000000"/>
                </a:solidFill>
              </a:rPr>
              <a:t>	</a:t>
            </a:r>
            <a:r>
              <a:rPr lang="el-GR" i="1" dirty="0">
                <a:solidFill>
                  <a:srgbClr val="000000"/>
                </a:solidFill>
              </a:rPr>
              <a:t>Η συνέντευξη κινητοποίησης είναι ένας </a:t>
            </a:r>
            <a:r>
              <a:rPr lang="el-GR" b="1" i="1" dirty="0">
                <a:solidFill>
                  <a:srgbClr val="000000"/>
                </a:solidFill>
              </a:rPr>
              <a:t>τρόπος συμπεριφοράς</a:t>
            </a:r>
            <a:r>
              <a:rPr lang="el-GR" i="1" dirty="0">
                <a:solidFill>
                  <a:srgbClr val="000000"/>
                </a:solidFill>
              </a:rPr>
              <a:t> προς τον πελάτη, όχι μόνο ένα σύνολο τεχνικών για την εφαρμογή συμβουλευτικής. </a:t>
            </a:r>
            <a:r>
              <a:rPr lang="en-US" i="1" dirty="0">
                <a:solidFill>
                  <a:srgbClr val="000000"/>
                </a:solidFill>
              </a:rPr>
              <a:t> </a:t>
            </a:r>
            <a:endParaRPr lang="el-GR" i="1" dirty="0">
              <a:solidFill>
                <a:srgbClr val="000000"/>
              </a:solidFill>
            </a:endParaRPr>
          </a:p>
          <a:p>
            <a:pPr algn="r">
              <a:buNone/>
            </a:pPr>
            <a:r>
              <a:rPr lang="en-US" sz="1800" i="1" dirty="0"/>
              <a:t>Miller &amp; </a:t>
            </a:r>
            <a:r>
              <a:rPr lang="en-US" sz="1800" i="1" dirty="0" err="1"/>
              <a:t>Rollnick</a:t>
            </a:r>
            <a:r>
              <a:rPr lang="en-US" sz="1800" i="1" dirty="0"/>
              <a:t> 1991</a:t>
            </a:r>
          </a:p>
          <a:p>
            <a:pPr algn="r">
              <a:buNone/>
            </a:pPr>
            <a:endParaRPr lang="en-US" sz="1800" i="1" dirty="0"/>
          </a:p>
          <a:p>
            <a:pPr algn="r">
              <a:buNone/>
            </a:pPr>
            <a:endParaRPr lang="en-US" sz="1800" i="1" dirty="0"/>
          </a:p>
          <a:p>
            <a:pPr algn="just">
              <a:buNone/>
            </a:pPr>
            <a:r>
              <a:rPr lang="en-US" dirty="0">
                <a:solidFill>
                  <a:srgbClr val="000000"/>
                </a:solidFill>
              </a:rPr>
              <a:t>	</a:t>
            </a:r>
            <a:r>
              <a:rPr lang="el-GR" dirty="0">
                <a:solidFill>
                  <a:srgbClr val="000000"/>
                </a:solidFill>
              </a:rPr>
              <a:t>Ορίζεται ως μια </a:t>
            </a:r>
            <a:r>
              <a:rPr lang="el-GR" b="1" dirty="0" err="1">
                <a:solidFill>
                  <a:srgbClr val="000000"/>
                </a:solidFill>
              </a:rPr>
              <a:t>ασθενο</a:t>
            </a:r>
            <a:r>
              <a:rPr lang="el-GR" b="1" dirty="0">
                <a:solidFill>
                  <a:srgbClr val="000000"/>
                </a:solidFill>
              </a:rPr>
              <a:t>-κεντρική</a:t>
            </a:r>
            <a:r>
              <a:rPr lang="el-GR" dirty="0">
                <a:solidFill>
                  <a:srgbClr val="000000"/>
                </a:solidFill>
              </a:rPr>
              <a:t>, απευθείας μέθοδο για την ενίσχυση της εσωτερικής </a:t>
            </a:r>
            <a:r>
              <a:rPr lang="el-GR" b="1" dirty="0">
                <a:solidFill>
                  <a:srgbClr val="000000"/>
                </a:solidFill>
              </a:rPr>
              <a:t>κινητοποίησης για αλλαγή</a:t>
            </a:r>
            <a:r>
              <a:rPr lang="en-US" dirty="0">
                <a:solidFill>
                  <a:srgbClr val="000000"/>
                </a:solidFill>
              </a:rPr>
              <a:t>,</a:t>
            </a:r>
            <a:r>
              <a:rPr lang="el-GR" dirty="0">
                <a:solidFill>
                  <a:srgbClr val="000000"/>
                </a:solidFill>
              </a:rPr>
              <a:t> μέσω της διερεύνησης &amp; της </a:t>
            </a:r>
            <a:r>
              <a:rPr lang="el-GR" b="1" dirty="0">
                <a:solidFill>
                  <a:srgbClr val="000000"/>
                </a:solidFill>
              </a:rPr>
              <a:t>επίλυσης της αμφιθυμίας</a:t>
            </a:r>
            <a:r>
              <a:rPr lang="el-GR" dirty="0">
                <a:solidFill>
                  <a:srgbClr val="000000"/>
                </a:solidFill>
              </a:rPr>
              <a:t>.</a:t>
            </a:r>
            <a:endParaRPr lang="en-US" dirty="0">
              <a:solidFill>
                <a:srgbClr val="000000"/>
              </a:solidFill>
            </a:endParaRPr>
          </a:p>
        </p:txBody>
      </p:sp>
      <p:pic>
        <p:nvPicPr>
          <p:cNvPr id="2" name="Εικόνα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1600" y="332656"/>
            <a:ext cx="1224136" cy="12241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700808"/>
            <a:ext cx="8229600" cy="4824536"/>
          </a:xfrm>
        </p:spPr>
        <p:txBody>
          <a:bodyPr>
            <a:normAutofit/>
          </a:bodyPr>
          <a:lstStyle/>
          <a:p>
            <a:pPr marL="624078" indent="-514350">
              <a:buAutoNum type="arabicPeriod"/>
            </a:pPr>
            <a:r>
              <a:rPr lang="el-GR" sz="1900" dirty="0">
                <a:solidFill>
                  <a:schemeClr val="tx1"/>
                </a:solidFill>
              </a:rPr>
              <a:t>Διαταγή ή κατεύθυνση</a:t>
            </a:r>
            <a:r>
              <a:rPr lang="en-US" sz="1900" dirty="0">
                <a:solidFill>
                  <a:schemeClr val="tx1"/>
                </a:solidFill>
              </a:rPr>
              <a:t>.</a:t>
            </a:r>
          </a:p>
          <a:p>
            <a:pPr marL="624078" indent="-514350">
              <a:buAutoNum type="arabicPeriod"/>
            </a:pPr>
            <a:r>
              <a:rPr lang="el-GR" sz="1900" dirty="0">
                <a:solidFill>
                  <a:schemeClr val="tx1"/>
                </a:solidFill>
              </a:rPr>
              <a:t>Προειδοποίηση ή απειλή</a:t>
            </a:r>
            <a:r>
              <a:rPr lang="en-US" sz="1900" dirty="0">
                <a:solidFill>
                  <a:schemeClr val="tx1"/>
                </a:solidFill>
              </a:rPr>
              <a:t>.</a:t>
            </a:r>
          </a:p>
          <a:p>
            <a:pPr marL="624078" indent="-514350">
              <a:buAutoNum type="arabicPeriod"/>
            </a:pPr>
            <a:r>
              <a:rPr lang="el-GR" sz="1900" dirty="0">
                <a:solidFill>
                  <a:schemeClr val="tx1"/>
                </a:solidFill>
              </a:rPr>
              <a:t>Παροχή συμβουλών</a:t>
            </a:r>
            <a:r>
              <a:rPr lang="en-US" sz="1900" dirty="0">
                <a:solidFill>
                  <a:schemeClr val="tx1"/>
                </a:solidFill>
              </a:rPr>
              <a:t>, </a:t>
            </a:r>
            <a:r>
              <a:rPr lang="el-GR" sz="1900" dirty="0">
                <a:solidFill>
                  <a:schemeClr val="tx1"/>
                </a:solidFill>
              </a:rPr>
              <a:t>προτάσεων ή λύσεων πρόωρα</a:t>
            </a:r>
            <a:r>
              <a:rPr lang="en-US" sz="1900" dirty="0">
                <a:solidFill>
                  <a:schemeClr val="tx1"/>
                </a:solidFill>
              </a:rPr>
              <a:t> </a:t>
            </a:r>
            <a:r>
              <a:rPr lang="el-GR" sz="1900" dirty="0">
                <a:solidFill>
                  <a:schemeClr val="tx1"/>
                </a:solidFill>
              </a:rPr>
              <a:t>ή ταυτόχρονα με την παρουσίαση του προβλήματος</a:t>
            </a:r>
            <a:r>
              <a:rPr lang="en-US" sz="1900" dirty="0">
                <a:solidFill>
                  <a:schemeClr val="tx1"/>
                </a:solidFill>
              </a:rPr>
              <a:t>.</a:t>
            </a:r>
          </a:p>
          <a:p>
            <a:pPr marL="624078" indent="-514350">
              <a:buAutoNum type="arabicPeriod"/>
            </a:pPr>
            <a:r>
              <a:rPr lang="el-GR" sz="1900" dirty="0">
                <a:solidFill>
                  <a:schemeClr val="tx1"/>
                </a:solidFill>
              </a:rPr>
              <a:t>Πειθώ με λογική, κήρυγμα ή επιχειρήματα. </a:t>
            </a:r>
          </a:p>
          <a:p>
            <a:pPr marL="624078" indent="-514350">
              <a:buAutoNum type="arabicPeriod"/>
            </a:pPr>
            <a:r>
              <a:rPr lang="el-GR" sz="1900" dirty="0">
                <a:solidFill>
                  <a:schemeClr val="tx1"/>
                </a:solidFill>
              </a:rPr>
              <a:t>Ηθικολογία ή δήλωση καθηκόντων στον πελάτη.</a:t>
            </a:r>
          </a:p>
          <a:p>
            <a:pPr marL="624078" indent="-514350">
              <a:buAutoNum type="arabicPeriod"/>
            </a:pPr>
            <a:r>
              <a:rPr lang="el-GR" sz="1900" dirty="0">
                <a:solidFill>
                  <a:schemeClr val="tx1"/>
                </a:solidFill>
              </a:rPr>
              <a:t>Επίκριση, διαφωνία ή κατηγορία</a:t>
            </a:r>
            <a:r>
              <a:rPr lang="en-US" sz="1900" dirty="0">
                <a:solidFill>
                  <a:schemeClr val="tx1"/>
                </a:solidFill>
              </a:rPr>
              <a:t>.</a:t>
            </a:r>
          </a:p>
          <a:p>
            <a:pPr marL="624078" indent="-514350">
              <a:buAutoNum type="arabicPeriod"/>
            </a:pPr>
            <a:r>
              <a:rPr lang="el-GR" sz="1900" b="1" dirty="0">
                <a:solidFill>
                  <a:schemeClr val="tx1"/>
                </a:solidFill>
              </a:rPr>
              <a:t>Συμφωνία</a:t>
            </a:r>
            <a:r>
              <a:rPr lang="en-US" sz="1900" b="1" dirty="0">
                <a:solidFill>
                  <a:schemeClr val="tx1"/>
                </a:solidFill>
              </a:rPr>
              <a:t>, </a:t>
            </a:r>
            <a:r>
              <a:rPr lang="el-GR" sz="1900" b="1" dirty="0">
                <a:solidFill>
                  <a:schemeClr val="tx1"/>
                </a:solidFill>
              </a:rPr>
              <a:t>έγκριση ή εγκώμιο</a:t>
            </a:r>
            <a:r>
              <a:rPr lang="en-US" sz="1900" b="1" dirty="0">
                <a:solidFill>
                  <a:schemeClr val="tx1"/>
                </a:solidFill>
              </a:rPr>
              <a:t>.</a:t>
            </a:r>
          </a:p>
          <a:p>
            <a:pPr marL="624078" indent="-514350">
              <a:buAutoNum type="arabicPeriod"/>
            </a:pPr>
            <a:r>
              <a:rPr lang="el-GR" sz="1900" b="1" dirty="0">
                <a:solidFill>
                  <a:schemeClr val="tx1"/>
                </a:solidFill>
              </a:rPr>
              <a:t>Διαπόμπευση</a:t>
            </a:r>
            <a:r>
              <a:rPr lang="en-US" sz="1900" b="1" dirty="0">
                <a:solidFill>
                  <a:schemeClr val="tx1"/>
                </a:solidFill>
              </a:rPr>
              <a:t>, </a:t>
            </a:r>
            <a:r>
              <a:rPr lang="el-GR" sz="1900" b="1" dirty="0">
                <a:solidFill>
                  <a:schemeClr val="tx1"/>
                </a:solidFill>
              </a:rPr>
              <a:t>γελοιοποίηση, επισήμανση</a:t>
            </a:r>
            <a:r>
              <a:rPr lang="en-US" sz="1900" b="1" dirty="0">
                <a:solidFill>
                  <a:schemeClr val="tx1"/>
                </a:solidFill>
              </a:rPr>
              <a:t> </a:t>
            </a:r>
            <a:r>
              <a:rPr lang="el-GR" sz="1900" b="1" dirty="0">
                <a:solidFill>
                  <a:schemeClr val="tx1"/>
                </a:solidFill>
              </a:rPr>
              <a:t>ή επίκληση ονομάτων. </a:t>
            </a:r>
          </a:p>
          <a:p>
            <a:pPr marL="624078" indent="-514350">
              <a:buAutoNum type="arabicPeriod"/>
            </a:pPr>
            <a:r>
              <a:rPr lang="el-GR" sz="1900" b="1" dirty="0">
                <a:solidFill>
                  <a:schemeClr val="tx1"/>
                </a:solidFill>
              </a:rPr>
              <a:t>Ερμηνεία ή ανάλυση</a:t>
            </a:r>
            <a:r>
              <a:rPr lang="en-US" sz="1900" b="1"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extLst>
      <p:ext uri="{BB962C8B-B14F-4D97-AF65-F5344CB8AC3E}">
        <p14:creationId xmlns:p14="http://schemas.microsoft.com/office/powerpoint/2010/main" val="39384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628800"/>
            <a:ext cx="8229600" cy="4824536"/>
          </a:xfrm>
        </p:spPr>
        <p:txBody>
          <a:bodyPr>
            <a:normAutofit fontScale="92500"/>
          </a:bodyPr>
          <a:lstStyle/>
          <a:p>
            <a:pPr marL="624078" indent="-514350">
              <a:buAutoNum type="arabicPeriod"/>
            </a:pPr>
            <a:r>
              <a:rPr lang="el-GR" sz="2000" dirty="0">
                <a:solidFill>
                  <a:schemeClr val="tx1"/>
                </a:solidFill>
              </a:rPr>
              <a:t>Διαταγή ή κατεύθυνση</a:t>
            </a:r>
            <a:r>
              <a:rPr lang="en-US" sz="2000" dirty="0">
                <a:solidFill>
                  <a:schemeClr val="tx1"/>
                </a:solidFill>
              </a:rPr>
              <a:t>.</a:t>
            </a:r>
          </a:p>
          <a:p>
            <a:pPr marL="624078" indent="-514350">
              <a:buAutoNum type="arabicPeriod"/>
            </a:pPr>
            <a:r>
              <a:rPr lang="el-GR" sz="2000" dirty="0">
                <a:solidFill>
                  <a:schemeClr val="tx1"/>
                </a:solidFill>
              </a:rPr>
              <a:t>Προειδοποίηση ή απειλή</a:t>
            </a:r>
            <a:r>
              <a:rPr lang="en-US" sz="2000" dirty="0">
                <a:solidFill>
                  <a:schemeClr val="tx1"/>
                </a:solidFill>
              </a:rPr>
              <a:t>.</a:t>
            </a:r>
          </a:p>
          <a:p>
            <a:pPr marL="624078" indent="-514350">
              <a:buAutoNum type="arabicPeriod"/>
            </a:pPr>
            <a:r>
              <a:rPr lang="el-GR" sz="2000" dirty="0">
                <a:solidFill>
                  <a:schemeClr val="tx1"/>
                </a:solidFill>
              </a:rPr>
              <a:t>Παροχή συμβουλών</a:t>
            </a:r>
            <a:r>
              <a:rPr lang="en-US" sz="2000" dirty="0">
                <a:solidFill>
                  <a:schemeClr val="tx1"/>
                </a:solidFill>
              </a:rPr>
              <a:t>, </a:t>
            </a:r>
            <a:r>
              <a:rPr lang="el-GR" sz="2000" dirty="0">
                <a:solidFill>
                  <a:schemeClr val="tx1"/>
                </a:solidFill>
              </a:rPr>
              <a:t>προτάσεων ή λύσεων πρόωρα</a:t>
            </a:r>
            <a:r>
              <a:rPr lang="en-US" sz="2000" dirty="0">
                <a:solidFill>
                  <a:schemeClr val="tx1"/>
                </a:solidFill>
              </a:rPr>
              <a:t> </a:t>
            </a:r>
            <a:r>
              <a:rPr lang="el-GR" sz="2000" dirty="0">
                <a:solidFill>
                  <a:schemeClr val="tx1"/>
                </a:solidFill>
              </a:rPr>
              <a:t>ή ταυτόχρονα με την παρουσίαση του προβλήματος</a:t>
            </a:r>
            <a:r>
              <a:rPr lang="en-US" sz="2000" dirty="0">
                <a:solidFill>
                  <a:schemeClr val="tx1"/>
                </a:solidFill>
              </a:rPr>
              <a:t>.</a:t>
            </a:r>
          </a:p>
          <a:p>
            <a:pPr marL="624078" indent="-514350">
              <a:buAutoNum type="arabicPeriod"/>
            </a:pPr>
            <a:r>
              <a:rPr lang="el-GR" sz="2000" dirty="0">
                <a:solidFill>
                  <a:schemeClr val="tx1"/>
                </a:solidFill>
              </a:rPr>
              <a:t>Πειθώ με λογική, κήρυγμα ή επιχειρήματα. </a:t>
            </a:r>
          </a:p>
          <a:p>
            <a:pPr marL="624078" indent="-514350">
              <a:buAutoNum type="arabicPeriod"/>
            </a:pPr>
            <a:r>
              <a:rPr lang="el-GR" sz="2000" dirty="0">
                <a:solidFill>
                  <a:schemeClr val="tx1"/>
                </a:solidFill>
              </a:rPr>
              <a:t>Ηθικολογία ή δήλωση καθηκόντων στον πελάτη.</a:t>
            </a:r>
          </a:p>
          <a:p>
            <a:pPr marL="624078" indent="-514350">
              <a:buAutoNum type="arabicPeriod"/>
            </a:pPr>
            <a:r>
              <a:rPr lang="el-GR" sz="2000" dirty="0">
                <a:solidFill>
                  <a:schemeClr val="tx1"/>
                </a:solidFill>
              </a:rPr>
              <a:t>Επίκριση, διαφωνία ή κατηγορία</a:t>
            </a:r>
            <a:r>
              <a:rPr lang="en-US" sz="2000" dirty="0">
                <a:solidFill>
                  <a:schemeClr val="tx1"/>
                </a:solidFill>
              </a:rPr>
              <a:t>.</a:t>
            </a:r>
          </a:p>
          <a:p>
            <a:pPr marL="624078" indent="-514350">
              <a:buAutoNum type="arabicPeriod"/>
            </a:pPr>
            <a:r>
              <a:rPr lang="el-GR" sz="2000" dirty="0">
                <a:solidFill>
                  <a:schemeClr val="tx1"/>
                </a:solidFill>
              </a:rPr>
              <a:t>Συμφωνία</a:t>
            </a:r>
            <a:r>
              <a:rPr lang="en-US" sz="2000" dirty="0">
                <a:solidFill>
                  <a:schemeClr val="tx1"/>
                </a:solidFill>
              </a:rPr>
              <a:t>, </a:t>
            </a:r>
            <a:r>
              <a:rPr lang="el-GR" sz="2000" dirty="0">
                <a:solidFill>
                  <a:schemeClr val="tx1"/>
                </a:solidFill>
              </a:rPr>
              <a:t>έγκριση ή εγκώμιο</a:t>
            </a:r>
            <a:r>
              <a:rPr lang="en-US" sz="2000" dirty="0">
                <a:solidFill>
                  <a:schemeClr val="tx1"/>
                </a:solidFill>
              </a:rPr>
              <a:t>.</a:t>
            </a:r>
          </a:p>
          <a:p>
            <a:pPr marL="624078" indent="-514350">
              <a:buAutoNum type="arabicPeriod"/>
            </a:pPr>
            <a:r>
              <a:rPr lang="el-GR" sz="2000" dirty="0">
                <a:solidFill>
                  <a:schemeClr val="tx1"/>
                </a:solidFill>
              </a:rPr>
              <a:t>Διαπόμπευση</a:t>
            </a:r>
            <a:r>
              <a:rPr lang="en-US" sz="2000" dirty="0">
                <a:solidFill>
                  <a:schemeClr val="tx1"/>
                </a:solidFill>
              </a:rPr>
              <a:t>, </a:t>
            </a:r>
            <a:r>
              <a:rPr lang="el-GR" sz="2000" dirty="0">
                <a:solidFill>
                  <a:schemeClr val="tx1"/>
                </a:solidFill>
              </a:rPr>
              <a:t>γελοιοποίηση, επισήμανση</a:t>
            </a:r>
            <a:r>
              <a:rPr lang="en-US" sz="2000" dirty="0">
                <a:solidFill>
                  <a:schemeClr val="tx1"/>
                </a:solidFill>
              </a:rPr>
              <a:t> </a:t>
            </a:r>
            <a:r>
              <a:rPr lang="el-GR" sz="2000" dirty="0">
                <a:solidFill>
                  <a:schemeClr val="tx1"/>
                </a:solidFill>
              </a:rPr>
              <a:t>ή επίκληση ονομάτων. </a:t>
            </a:r>
          </a:p>
          <a:p>
            <a:pPr marL="624078" indent="-514350">
              <a:buAutoNum type="arabicPeriod"/>
            </a:pPr>
            <a:r>
              <a:rPr lang="el-GR" sz="2000" dirty="0">
                <a:solidFill>
                  <a:schemeClr val="tx1"/>
                </a:solidFill>
              </a:rPr>
              <a:t>Ερμηνεία ή ανάλυση</a:t>
            </a:r>
            <a:r>
              <a:rPr lang="en-US" sz="2000" dirty="0">
                <a:solidFill>
                  <a:schemeClr val="tx1"/>
                </a:solidFill>
              </a:rPr>
              <a:t>.</a:t>
            </a:r>
          </a:p>
          <a:p>
            <a:pPr marL="624078" indent="-514350">
              <a:buAutoNum type="arabicPeriod"/>
            </a:pPr>
            <a:r>
              <a:rPr lang="el-GR" sz="2000" b="1" dirty="0">
                <a:solidFill>
                  <a:schemeClr val="tx1"/>
                </a:solidFill>
              </a:rPr>
              <a:t>Καθησυχασμό</a:t>
            </a:r>
            <a:r>
              <a:rPr lang="en-US" sz="2000" b="1" dirty="0">
                <a:solidFill>
                  <a:schemeClr val="tx1"/>
                </a:solidFill>
              </a:rPr>
              <a:t>, </a:t>
            </a:r>
            <a:r>
              <a:rPr lang="el-GR" sz="2000" b="1" dirty="0">
                <a:solidFill>
                  <a:schemeClr val="tx1"/>
                </a:solidFill>
              </a:rPr>
              <a:t>συμπάθεια ή εξευμενισμό.</a:t>
            </a:r>
            <a:endParaRPr lang="en-US" sz="2000" b="1" dirty="0">
              <a:solidFill>
                <a:schemeClr val="tx1"/>
              </a:solidFill>
            </a:endParaRPr>
          </a:p>
          <a:p>
            <a:pPr marL="624078" indent="-514350">
              <a:buAutoNum type="arabicPeriod"/>
            </a:pPr>
            <a:r>
              <a:rPr lang="el-GR" sz="2000" b="1" dirty="0">
                <a:solidFill>
                  <a:schemeClr val="tx1"/>
                </a:solidFill>
              </a:rPr>
              <a:t>Ανάκριση ή διερεύνηση</a:t>
            </a:r>
            <a:r>
              <a:rPr lang="en-US" sz="2000" b="1" dirty="0">
                <a:solidFill>
                  <a:schemeClr val="tx1"/>
                </a:solidFill>
              </a:rPr>
              <a:t>.</a:t>
            </a:r>
          </a:p>
          <a:p>
            <a:pPr marL="624078" indent="-514350">
              <a:buAutoNum type="arabicPeriod"/>
            </a:pPr>
            <a:r>
              <a:rPr lang="el-GR" sz="2000" b="1" dirty="0">
                <a:solidFill>
                  <a:schemeClr val="tx1"/>
                </a:solidFill>
              </a:rPr>
              <a:t>Απόσυρση</a:t>
            </a:r>
            <a:r>
              <a:rPr lang="en-US" sz="2000" b="1" dirty="0">
                <a:solidFill>
                  <a:schemeClr val="tx1"/>
                </a:solidFill>
              </a:rPr>
              <a:t>, </a:t>
            </a:r>
            <a:r>
              <a:rPr lang="el-GR" sz="2000" b="1" dirty="0">
                <a:solidFill>
                  <a:schemeClr val="tx1"/>
                </a:solidFill>
              </a:rPr>
              <a:t>απόσπαση προσοχής, χιούμορ ή αλλαγή θέματος</a:t>
            </a:r>
            <a:r>
              <a:rPr lang="en-US" sz="2000" b="1"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extLst>
      <p:ext uri="{BB962C8B-B14F-4D97-AF65-F5344CB8AC3E}">
        <p14:creationId xmlns:p14="http://schemas.microsoft.com/office/powerpoint/2010/main" val="39384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34008"/>
            <a:ext cx="8147248" cy="850776"/>
          </a:xfrm>
        </p:spPr>
        <p:txBody>
          <a:bodyPr>
            <a:normAutofit/>
          </a:bodyPr>
          <a:lstStyle/>
          <a:p>
            <a:r>
              <a:rPr lang="el-GR" sz="3600" dirty="0">
                <a:solidFill>
                  <a:srgbClr val="FF0000"/>
                </a:solidFill>
              </a:rPr>
              <a:t>Ανακλαστική ακρόαση</a:t>
            </a:r>
          </a:p>
        </p:txBody>
      </p:sp>
      <p:sp>
        <p:nvSpPr>
          <p:cNvPr id="5" name="Content Placeholder 4"/>
          <p:cNvSpPr>
            <a:spLocks noGrp="1"/>
          </p:cNvSpPr>
          <p:nvPr>
            <p:ph idx="1"/>
          </p:nvPr>
        </p:nvSpPr>
        <p:spPr>
          <a:xfrm>
            <a:off x="457200" y="1844824"/>
            <a:ext cx="8229600" cy="4729712"/>
          </a:xfrm>
        </p:spPr>
        <p:txBody>
          <a:bodyPr>
            <a:normAutofit/>
          </a:bodyPr>
          <a:lstStyle/>
          <a:p>
            <a:r>
              <a:rPr lang="el-GR" sz="2400" dirty="0">
                <a:solidFill>
                  <a:srgbClr val="000000"/>
                </a:solidFill>
              </a:rPr>
              <a:t>Περιλαμβάνει μια </a:t>
            </a:r>
            <a:r>
              <a:rPr lang="el-GR" sz="2400" b="1" dirty="0">
                <a:solidFill>
                  <a:srgbClr val="000000"/>
                </a:solidFill>
              </a:rPr>
              <a:t>εικασία σχετικά με το τι νιώθει </a:t>
            </a:r>
            <a:r>
              <a:rPr lang="el-GR" sz="2400" dirty="0">
                <a:solidFill>
                  <a:srgbClr val="000000"/>
                </a:solidFill>
              </a:rPr>
              <a:t>ένα άτομο &amp; εκφράζεται ως δήλωση όχι ως ερώτηση</a:t>
            </a:r>
            <a:r>
              <a:rPr lang="en-US" sz="2400" dirty="0">
                <a:solidFill>
                  <a:srgbClr val="000000"/>
                </a:solidFill>
              </a:rPr>
              <a:t>.</a:t>
            </a:r>
          </a:p>
        </p:txBody>
      </p:sp>
      <p:pic>
        <p:nvPicPr>
          <p:cNvPr id="4" name="Εικόνα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487" b="5910"/>
          <a:stretch/>
        </p:blipFill>
        <p:spPr>
          <a:xfrm>
            <a:off x="2339752" y="2931059"/>
            <a:ext cx="4349477" cy="3810309"/>
          </a:xfrm>
          <a:prstGeom prst="rect">
            <a:avLst/>
          </a:prstGeom>
        </p:spPr>
      </p:pic>
      <p:sp>
        <p:nvSpPr>
          <p:cNvPr id="7" name="Στρογγυλεμένο ορθογώνιο 6"/>
          <p:cNvSpPr/>
          <p:nvPr/>
        </p:nvSpPr>
        <p:spPr>
          <a:xfrm>
            <a:off x="3522513" y="2996952"/>
            <a:ext cx="1409527" cy="936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ΜΗΝΥΜΑ</a:t>
            </a:r>
          </a:p>
        </p:txBody>
      </p:sp>
      <p:sp>
        <p:nvSpPr>
          <p:cNvPr id="8" name="Στρογγυλεμένο ορθογώνιο 7"/>
          <p:cNvSpPr/>
          <p:nvPr/>
        </p:nvSpPr>
        <p:spPr>
          <a:xfrm>
            <a:off x="3954561" y="3717032"/>
            <a:ext cx="1553543" cy="936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Έκφραση έννοιας μηνύματος</a:t>
            </a:r>
          </a:p>
        </p:txBody>
      </p:sp>
    </p:spTree>
    <p:extLst>
      <p:ext uri="{BB962C8B-B14F-4D97-AF65-F5344CB8AC3E}">
        <p14:creationId xmlns:p14="http://schemas.microsoft.com/office/powerpoint/2010/main" val="238070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008"/>
            <a:ext cx="8229600" cy="1066800"/>
          </a:xfrm>
        </p:spPr>
        <p:txBody>
          <a:bodyPr>
            <a:normAutofit/>
          </a:bodyPr>
          <a:lstStyle/>
          <a:p>
            <a:r>
              <a:rPr lang="el-GR" sz="3600" dirty="0">
                <a:solidFill>
                  <a:srgbClr val="FF0000"/>
                </a:solidFill>
              </a:rPr>
              <a:t>Ανακλαστική ακρόαση</a:t>
            </a:r>
          </a:p>
        </p:txBody>
      </p:sp>
      <p:sp>
        <p:nvSpPr>
          <p:cNvPr id="5" name="Content Placeholder 4"/>
          <p:cNvSpPr>
            <a:spLocks noGrp="1"/>
          </p:cNvSpPr>
          <p:nvPr>
            <p:ph idx="1"/>
          </p:nvPr>
        </p:nvSpPr>
        <p:spPr>
          <a:xfrm>
            <a:off x="683568" y="1916832"/>
            <a:ext cx="8003232" cy="4657704"/>
          </a:xfrm>
        </p:spPr>
        <p:txBody>
          <a:bodyPr>
            <a:normAutofit/>
          </a:bodyPr>
          <a:lstStyle/>
          <a:p>
            <a:pPr marL="68580" indent="0">
              <a:buNone/>
            </a:pPr>
            <a:endParaRPr lang="en-US" sz="2400" dirty="0">
              <a:solidFill>
                <a:srgbClr val="000000"/>
              </a:solidFill>
            </a:endParaRPr>
          </a:p>
          <a:p>
            <a:pPr marL="68580" indent="0">
              <a:buNone/>
            </a:pPr>
            <a:r>
              <a:rPr lang="el-GR" b="1" dirty="0" err="1">
                <a:solidFill>
                  <a:srgbClr val="000000"/>
                </a:solidFill>
              </a:rPr>
              <a:t>Π.χ</a:t>
            </a:r>
            <a:r>
              <a:rPr lang="en-US" sz="2400" b="1" dirty="0">
                <a:solidFill>
                  <a:srgbClr val="000000"/>
                </a:solidFill>
              </a:rPr>
              <a:t>.</a:t>
            </a:r>
          </a:p>
          <a:p>
            <a:pPr>
              <a:buNone/>
            </a:pPr>
            <a:r>
              <a:rPr lang="el-GR" sz="2400" b="1" dirty="0">
                <a:solidFill>
                  <a:schemeClr val="accent2"/>
                </a:solidFill>
              </a:rPr>
              <a:t>Πελάτης</a:t>
            </a:r>
            <a:r>
              <a:rPr lang="en-US" sz="2400" dirty="0"/>
              <a:t>: </a:t>
            </a:r>
            <a:r>
              <a:rPr lang="el-GR" sz="2400" dirty="0">
                <a:solidFill>
                  <a:schemeClr val="tx1"/>
                </a:solidFill>
              </a:rPr>
              <a:t>Προσπαθώ πραγματικά, αλλά οι φίλοι μου θέλουν να τρώμε έξω. Πώς μπορ</a:t>
            </a:r>
            <a:r>
              <a:rPr lang="el-GR" dirty="0">
                <a:solidFill>
                  <a:schemeClr val="tx1"/>
                </a:solidFill>
              </a:rPr>
              <a:t>ώ να μείνω στο σωστό δρόμο όταν συμβαίνει αυτό;</a:t>
            </a:r>
            <a:endParaRPr lang="en-US" sz="2400" dirty="0">
              <a:solidFill>
                <a:schemeClr val="tx1"/>
              </a:solidFill>
            </a:endParaRPr>
          </a:p>
          <a:p>
            <a:endParaRPr lang="en-US" sz="2400" dirty="0">
              <a:solidFill>
                <a:srgbClr val="000000"/>
              </a:solidFill>
            </a:endParaRPr>
          </a:p>
          <a:p>
            <a:pPr>
              <a:buNone/>
            </a:pPr>
            <a:r>
              <a:rPr lang="el-GR" sz="2400" b="1" dirty="0">
                <a:solidFill>
                  <a:schemeClr val="accent2"/>
                </a:solidFill>
              </a:rPr>
              <a:t>Διαιτολόγος</a:t>
            </a:r>
            <a:r>
              <a:rPr lang="en-US" sz="2400" dirty="0"/>
              <a:t>: </a:t>
            </a:r>
            <a:r>
              <a:rPr lang="el-GR" sz="2400" dirty="0">
                <a:solidFill>
                  <a:schemeClr val="tx1"/>
                </a:solidFill>
              </a:rPr>
              <a:t>Νιώθεις μπερδεμένος επειδή θέλεις να ακολουθήσεις τη δίαιτα αλλά την ίδια στιγμή θες να ακολουθήσεις τα σχέδια των φίλων σου.</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4227" t="6679" r="5423" b="3703"/>
          <a:stretch/>
        </p:blipFill>
        <p:spPr>
          <a:xfrm>
            <a:off x="28630" y="548680"/>
            <a:ext cx="8939110" cy="5726391"/>
          </a:xfrm>
          <a:prstGeom prst="rect">
            <a:avLst/>
          </a:prstGeom>
        </p:spPr>
      </p:pic>
      <p:sp>
        <p:nvSpPr>
          <p:cNvPr id="2" name="Title 1"/>
          <p:cNvSpPr>
            <a:spLocks noGrp="1"/>
          </p:cNvSpPr>
          <p:nvPr>
            <p:ph type="title"/>
          </p:nvPr>
        </p:nvSpPr>
        <p:spPr>
          <a:xfrm>
            <a:off x="1619672" y="1124744"/>
            <a:ext cx="5709320" cy="1066800"/>
          </a:xfrm>
        </p:spPr>
        <p:txBody>
          <a:bodyPr/>
          <a:lstStyle/>
          <a:p>
            <a:r>
              <a:rPr lang="el-GR" b="1" dirty="0">
                <a:solidFill>
                  <a:srgbClr val="C00000"/>
                </a:solidFill>
                <a:latin typeface="Times New Roman" panose="02020603050405020304" pitchFamily="18" charset="0"/>
                <a:cs typeface="Times New Roman" panose="02020603050405020304" pitchFamily="18" charset="0"/>
              </a:rPr>
              <a:t>Έκφραση </a:t>
            </a:r>
            <a:r>
              <a:rPr lang="el-GR" b="1" dirty="0" err="1">
                <a:solidFill>
                  <a:srgbClr val="C00000"/>
                </a:solidFill>
                <a:latin typeface="Times New Roman" panose="02020603050405020304" pitchFamily="18" charset="0"/>
                <a:cs typeface="Times New Roman" panose="02020603050405020304" pitchFamily="18" charset="0"/>
              </a:rPr>
              <a:t>ενσυναίσθησης</a:t>
            </a:r>
            <a:endParaRPr lang="el-GR"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5656" y="2348880"/>
            <a:ext cx="6624736" cy="4109088"/>
          </a:xfrm>
        </p:spPr>
        <p:txBody>
          <a:bodyPr/>
          <a:lstStyle/>
          <a:p>
            <a:r>
              <a:rPr lang="el-GR" dirty="0">
                <a:solidFill>
                  <a:schemeClr val="tx1"/>
                </a:solidFill>
              </a:rPr>
              <a:t>Η αποδοχή διευκολύνει την αλλαγή.</a:t>
            </a:r>
            <a:endParaRPr lang="en-US" dirty="0">
              <a:solidFill>
                <a:schemeClr val="tx1"/>
              </a:solidFill>
            </a:endParaRPr>
          </a:p>
          <a:p>
            <a:endParaRPr lang="en-US" sz="1600" dirty="0">
              <a:solidFill>
                <a:schemeClr val="tx1"/>
              </a:solidFill>
            </a:endParaRPr>
          </a:p>
          <a:p>
            <a:r>
              <a:rPr lang="el-GR" dirty="0">
                <a:solidFill>
                  <a:schemeClr val="tx1"/>
                </a:solidFill>
              </a:rPr>
              <a:t>Η επιδέξια ανακλαστική ακρόαση είναι θεμελιώδης στην έκφραση </a:t>
            </a:r>
            <a:r>
              <a:rPr lang="el-GR" dirty="0" err="1">
                <a:solidFill>
                  <a:schemeClr val="tx1"/>
                </a:solidFill>
              </a:rPr>
              <a:t>ενσυναίσθησης</a:t>
            </a:r>
            <a:r>
              <a:rPr lang="en-US" dirty="0">
                <a:solidFill>
                  <a:schemeClr val="tx1"/>
                </a:solidFill>
              </a:rPr>
              <a:t>.</a:t>
            </a:r>
          </a:p>
          <a:p>
            <a:endParaRPr lang="en-US" sz="1600" dirty="0">
              <a:solidFill>
                <a:schemeClr val="tx1"/>
              </a:solidFill>
            </a:endParaRPr>
          </a:p>
          <a:p>
            <a:r>
              <a:rPr lang="el-GR" dirty="0">
                <a:solidFill>
                  <a:schemeClr val="tx1"/>
                </a:solidFill>
              </a:rPr>
              <a:t>Η αμφιθυμία είναι φυσιολογική.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8003232" cy="1066800"/>
          </a:xfrm>
        </p:spPr>
        <p:txBody>
          <a:bodyPr/>
          <a:lstStyle/>
          <a:p>
            <a:r>
              <a:rPr lang="el-GR" b="1" dirty="0"/>
              <a:t>Ανάπτυξη ασυμφωνίας</a:t>
            </a:r>
            <a:endParaRPr lang="el-GR" dirty="0"/>
          </a:p>
        </p:txBody>
      </p:sp>
      <p:pic>
        <p:nvPicPr>
          <p:cNvPr id="4" name="Picture 3" descr="discrepancy.png"/>
          <p:cNvPicPr>
            <a:picLocks noChangeAspect="1"/>
          </p:cNvPicPr>
          <p:nvPr/>
        </p:nvPicPr>
        <p:blipFill>
          <a:blip r:embed="rId2" cstate="print"/>
          <a:stretch>
            <a:fillRect/>
          </a:stretch>
        </p:blipFill>
        <p:spPr>
          <a:xfrm>
            <a:off x="3347864" y="3356992"/>
            <a:ext cx="4203551" cy="2797272"/>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254395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075240" cy="5521800"/>
          </a:xfrm>
        </p:spPr>
        <p:txBody>
          <a:bodyPr>
            <a:normAutofit/>
          </a:bodyPr>
          <a:lstStyle/>
          <a:p>
            <a:pPr algn="just">
              <a:buNone/>
            </a:pPr>
            <a:r>
              <a:rPr lang="el-GR" sz="2200" dirty="0">
                <a:solidFill>
                  <a:srgbClr val="000000"/>
                </a:solidFill>
              </a:rPr>
              <a:t>Η κινητοποίηση για αλλαγή ενισχύεται όταν οι πελάτες αντιλαμβάνονται </a:t>
            </a:r>
            <a:r>
              <a:rPr lang="el-GR" sz="2200" b="1" dirty="0">
                <a:solidFill>
                  <a:srgbClr val="000000"/>
                </a:solidFill>
              </a:rPr>
              <a:t>ασυμφωνίες μεταξύ της παρούσας τους κατάστασης &amp; της ελπίδας τους για το μέλλον</a:t>
            </a:r>
            <a:r>
              <a:rPr lang="el-GR" sz="2200" dirty="0">
                <a:solidFill>
                  <a:srgbClr val="000000"/>
                </a:solidFill>
              </a:rPr>
              <a:t>.</a:t>
            </a:r>
          </a:p>
          <a:p>
            <a:pPr algn="just">
              <a:buNone/>
            </a:pPr>
            <a:endParaRPr lang="en-US" sz="2200" dirty="0">
              <a:solidFill>
                <a:srgbClr val="000000"/>
              </a:solidFill>
            </a:endParaRPr>
          </a:p>
          <a:p>
            <a:pPr algn="just">
              <a:buNone/>
            </a:pPr>
            <a:r>
              <a:rPr lang="el-GR" sz="2200" dirty="0">
                <a:solidFill>
                  <a:srgbClr val="000000"/>
                </a:solidFill>
              </a:rPr>
              <a:t>Στόχος σας είναι να βοηθήσετε τον πελάτη σας να εστιάσει στο </a:t>
            </a:r>
            <a:r>
              <a:rPr lang="el-GR" sz="2200" b="1" dirty="0">
                <a:solidFill>
                  <a:srgbClr val="000000"/>
                </a:solidFill>
              </a:rPr>
              <a:t>πώς η παρούσα συμπεριφορά διαφέρει από την ιδανική ή επιθυμητή</a:t>
            </a:r>
            <a:r>
              <a:rPr lang="el-GR" sz="2200" dirty="0">
                <a:solidFill>
                  <a:srgbClr val="000000"/>
                </a:solidFill>
              </a:rPr>
              <a:t>.</a:t>
            </a:r>
            <a:endParaRPr lang="en-US" sz="2200" dirty="0">
              <a:solidFill>
                <a:srgbClr val="000000"/>
              </a:solidFill>
            </a:endParaRPr>
          </a:p>
          <a:p>
            <a:pPr algn="just">
              <a:buNone/>
            </a:pPr>
            <a:endParaRPr lang="en-US" sz="2200" dirty="0">
              <a:solidFill>
                <a:srgbClr val="000000"/>
              </a:solidFill>
            </a:endParaRPr>
          </a:p>
          <a:p>
            <a:pPr algn="just">
              <a:buNone/>
            </a:pPr>
            <a:r>
              <a:rPr lang="el-GR" sz="2200" dirty="0">
                <a:solidFill>
                  <a:srgbClr val="000000"/>
                </a:solidFill>
              </a:rPr>
              <a:t>Η ασυμφωνία αρχικά αναδεικνύεται </a:t>
            </a:r>
            <a:r>
              <a:rPr lang="el-GR" sz="2200" b="1" dirty="0">
                <a:solidFill>
                  <a:srgbClr val="000000"/>
                </a:solidFill>
              </a:rPr>
              <a:t>αυξάνοντας τη συναίσθηση του πελάτη σχετικά με τις αρνητικές επιπτώσεις</a:t>
            </a:r>
            <a:r>
              <a:rPr lang="el-GR" sz="2200" dirty="0">
                <a:solidFill>
                  <a:srgbClr val="000000"/>
                </a:solidFill>
              </a:rPr>
              <a:t> σε προσωπικό, οικογενειακό ή κοινωνικό επίπεδο μιας προβληματικής συμπεριφοράς &amp; βοηθώντας τον να αντιμετωπίσει τη διατροφική συμπεριφορά που συνεισφέρει στις επιπτώσεις.</a:t>
            </a:r>
            <a:endParaRPr lang="en-US" sz="2200" dirty="0">
              <a:solidFill>
                <a:srgbClr val="000000"/>
              </a:solidFill>
            </a:endParaRPr>
          </a:p>
          <a:p>
            <a:pPr algn="just">
              <a:buNone/>
            </a:pPr>
            <a:endParaRPr lang="en-US" sz="22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47248" cy="1066800"/>
          </a:xfrm>
        </p:spPr>
        <p:txBody>
          <a:bodyPr/>
          <a:lstStyle/>
          <a:p>
            <a:r>
              <a:rPr lang="el-GR" dirty="0">
                <a:solidFill>
                  <a:srgbClr val="FF3300"/>
                </a:solidFill>
              </a:rPr>
              <a:t>Πώς εφαρμόζεται;</a:t>
            </a:r>
          </a:p>
        </p:txBody>
      </p:sp>
      <p:sp>
        <p:nvSpPr>
          <p:cNvPr id="3" name="Content Placeholder 2"/>
          <p:cNvSpPr>
            <a:spLocks noGrp="1"/>
          </p:cNvSpPr>
          <p:nvPr>
            <p:ph idx="1"/>
          </p:nvPr>
        </p:nvSpPr>
        <p:spPr>
          <a:xfrm>
            <a:off x="457200" y="1844824"/>
            <a:ext cx="8147248" cy="4325112"/>
          </a:xfrm>
        </p:spPr>
        <p:txBody>
          <a:bodyPr>
            <a:normAutofit lnSpcReduction="10000"/>
          </a:bodyPr>
          <a:lstStyle/>
          <a:p>
            <a:pPr algn="just"/>
            <a:r>
              <a:rPr lang="el-GR" sz="2000" b="1" dirty="0">
                <a:solidFill>
                  <a:srgbClr val="000000"/>
                </a:solidFill>
              </a:rPr>
              <a:t>Διαχωρίστε τη συμπεριφορά </a:t>
            </a:r>
            <a:r>
              <a:rPr lang="el-GR" sz="2000" dirty="0">
                <a:solidFill>
                  <a:srgbClr val="000000"/>
                </a:solidFill>
              </a:rPr>
              <a:t>από το άτομο &amp; βοηθήστε τον πελάτη να διερευνήσει πώς </a:t>
            </a:r>
            <a:r>
              <a:rPr lang="el-GR" sz="2000" b="1" dirty="0">
                <a:solidFill>
                  <a:srgbClr val="000000"/>
                </a:solidFill>
              </a:rPr>
              <a:t>οι σημαντικοί προσωπικοί στόχοι </a:t>
            </a:r>
            <a:r>
              <a:rPr lang="el-GR" sz="2000" dirty="0">
                <a:solidFill>
                  <a:srgbClr val="000000"/>
                </a:solidFill>
              </a:rPr>
              <a:t>(π.χ.</a:t>
            </a:r>
            <a:r>
              <a:rPr lang="en-US" sz="2000" dirty="0">
                <a:solidFill>
                  <a:srgbClr val="000000"/>
                </a:solidFill>
              </a:rPr>
              <a:t>, </a:t>
            </a:r>
            <a:r>
              <a:rPr lang="el-GR" sz="2000" dirty="0">
                <a:solidFill>
                  <a:srgbClr val="000000"/>
                </a:solidFill>
              </a:rPr>
              <a:t>καλή υγεία, μείωση αρτηριακής πίεσης</a:t>
            </a:r>
            <a:r>
              <a:rPr lang="en-US" sz="2000" dirty="0">
                <a:solidFill>
                  <a:srgbClr val="000000"/>
                </a:solidFill>
              </a:rPr>
              <a:t>)</a:t>
            </a:r>
            <a:r>
              <a:rPr lang="el-GR" sz="2000" dirty="0">
                <a:solidFill>
                  <a:srgbClr val="000000"/>
                </a:solidFill>
              </a:rPr>
              <a:t> </a:t>
            </a:r>
            <a:r>
              <a:rPr lang="el-GR" sz="2000" b="1" dirty="0">
                <a:solidFill>
                  <a:srgbClr val="000000"/>
                </a:solidFill>
              </a:rPr>
              <a:t>υπονομεύονται από τα τρέχοντα μοτίβα</a:t>
            </a:r>
            <a:r>
              <a:rPr lang="el-GR" sz="2000" dirty="0">
                <a:solidFill>
                  <a:srgbClr val="000000"/>
                </a:solidFill>
              </a:rPr>
              <a:t> «κατανάλωση αλατιού, καθιστική ζωή». </a:t>
            </a:r>
          </a:p>
          <a:p>
            <a:pPr algn="just"/>
            <a:endParaRPr lang="en-US" sz="2000" dirty="0">
              <a:solidFill>
                <a:srgbClr val="000000"/>
              </a:solidFill>
            </a:endParaRPr>
          </a:p>
          <a:p>
            <a:pPr algn="just"/>
            <a:r>
              <a:rPr lang="el-GR" sz="2000" dirty="0">
                <a:solidFill>
                  <a:srgbClr val="000000"/>
                </a:solidFill>
              </a:rPr>
              <a:t>Αυτό απαιτεί να ακούτε προσεχτικά τις δηλώσεις του πελάτη σας σχετικά με τις αξίες και τις συνδέσεις με την κοινωνία και την οικογένεια.</a:t>
            </a:r>
            <a:endParaRPr lang="en-US" sz="2000" dirty="0">
              <a:solidFill>
                <a:srgbClr val="000000"/>
              </a:solidFill>
            </a:endParaRPr>
          </a:p>
          <a:p>
            <a:pPr algn="just"/>
            <a:endParaRPr lang="en-US" sz="2000" dirty="0">
              <a:solidFill>
                <a:srgbClr val="000000"/>
              </a:solidFill>
            </a:endParaRPr>
          </a:p>
          <a:p>
            <a:pPr algn="just"/>
            <a:r>
              <a:rPr lang="el-GR" sz="2000" dirty="0">
                <a:solidFill>
                  <a:srgbClr val="000000"/>
                </a:solidFill>
              </a:rPr>
              <a:t>Εάν ο πελάτης δείχνει ανησυχία για τις επιδράσεις της προσωπικής συμπεριφοράς</a:t>
            </a:r>
            <a:r>
              <a:rPr lang="en-US" sz="2000" dirty="0">
                <a:solidFill>
                  <a:srgbClr val="000000"/>
                </a:solidFill>
              </a:rPr>
              <a:t>, </a:t>
            </a:r>
            <a:r>
              <a:rPr lang="el-GR" sz="2000" dirty="0">
                <a:solidFill>
                  <a:srgbClr val="000000"/>
                </a:solidFill>
              </a:rPr>
              <a:t>αναδείξτε αυτή την ανησυχία για να αυξήσετε την αντίληψη</a:t>
            </a:r>
            <a:r>
              <a:rPr lang="en-US" sz="2000" dirty="0">
                <a:solidFill>
                  <a:srgbClr val="000000"/>
                </a:solidFill>
              </a:rPr>
              <a:t> </a:t>
            </a:r>
            <a:r>
              <a:rPr lang="el-GR" sz="2000" dirty="0">
                <a:solidFill>
                  <a:srgbClr val="000000"/>
                </a:solidFill>
              </a:rPr>
              <a:t>του πελάτη και την αναγνώριση της ασυμφωνίας.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075240" cy="4824536"/>
          </a:xfrm>
        </p:spPr>
        <p:txBody>
          <a:bodyPr>
            <a:normAutofit fontScale="92500" lnSpcReduction="10000"/>
          </a:bodyPr>
          <a:lstStyle/>
          <a:p>
            <a:pPr algn="just">
              <a:buNone/>
            </a:pPr>
            <a:r>
              <a:rPr lang="el-GR" sz="2000" dirty="0">
                <a:solidFill>
                  <a:srgbClr val="000000"/>
                </a:solidFill>
              </a:rPr>
              <a:t>Μόλις ο πελάτης ξεκινήσει να καταλαβαίνει πώς οι συμπεριφορές του έρχονται σε σύγκρουση με σημαντικές προσωπικές αξίες</a:t>
            </a:r>
            <a:r>
              <a:rPr lang="en-US" sz="2000" dirty="0">
                <a:solidFill>
                  <a:srgbClr val="000000"/>
                </a:solidFill>
              </a:rPr>
              <a:t>, </a:t>
            </a:r>
            <a:r>
              <a:rPr lang="el-GR" sz="2000" b="1" dirty="0">
                <a:solidFill>
                  <a:srgbClr val="000000"/>
                </a:solidFill>
              </a:rPr>
              <a:t>ενισχύστε &amp; εστιάστε</a:t>
            </a:r>
            <a:r>
              <a:rPr lang="el-GR" sz="2000" dirty="0">
                <a:solidFill>
                  <a:srgbClr val="000000"/>
                </a:solidFill>
              </a:rPr>
              <a:t> σε αυτή την ασυμφωνία μέχρι ο πελάτης</a:t>
            </a:r>
            <a:r>
              <a:rPr lang="en-US" sz="2000" dirty="0">
                <a:solidFill>
                  <a:srgbClr val="000000"/>
                </a:solidFill>
              </a:rPr>
              <a:t> </a:t>
            </a:r>
            <a:r>
              <a:rPr lang="el-GR" sz="2000" dirty="0">
                <a:solidFill>
                  <a:srgbClr val="000000"/>
                </a:solidFill>
              </a:rPr>
              <a:t>να διατυπώσει σταθερή ανησυχία &amp; δέσμευση για αλλαγή.</a:t>
            </a:r>
          </a:p>
          <a:p>
            <a:pPr algn="just">
              <a:buNone/>
            </a:pPr>
            <a:endParaRPr lang="en-US" sz="2000" dirty="0">
              <a:solidFill>
                <a:srgbClr val="000000"/>
              </a:solidFill>
            </a:endParaRPr>
          </a:p>
          <a:p>
            <a:pPr algn="just">
              <a:buNone/>
            </a:pPr>
            <a:r>
              <a:rPr lang="el-GR" sz="2000" dirty="0">
                <a:solidFill>
                  <a:srgbClr val="000000"/>
                </a:solidFill>
              </a:rPr>
              <a:t>Μια χρήσιμη τακτική για τη βοήθεια ενός πελάτη να αντιληφθεί την ασυμφωνία είναι και η προσέγγιση </a:t>
            </a:r>
            <a:r>
              <a:rPr lang="el-GR" sz="2000" dirty="0" err="1">
                <a:solidFill>
                  <a:srgbClr val="000000"/>
                </a:solidFill>
              </a:rPr>
              <a:t>Κολούμπο</a:t>
            </a:r>
            <a:r>
              <a:rPr lang="el-GR" sz="2000" dirty="0">
                <a:solidFill>
                  <a:srgbClr val="000000"/>
                </a:solidFill>
              </a:rPr>
              <a:t> (</a:t>
            </a:r>
            <a:r>
              <a:rPr lang="en-US" sz="2000" b="1" dirty="0" err="1">
                <a:solidFill>
                  <a:srgbClr val="000000"/>
                </a:solidFill>
              </a:rPr>
              <a:t>Columbo</a:t>
            </a:r>
            <a:r>
              <a:rPr lang="el-GR" sz="2000" b="1" dirty="0">
                <a:solidFill>
                  <a:srgbClr val="000000"/>
                </a:solidFill>
              </a:rPr>
              <a:t> </a:t>
            </a:r>
            <a:r>
              <a:rPr lang="en-US" sz="2000" b="1" dirty="0">
                <a:solidFill>
                  <a:srgbClr val="000000"/>
                </a:solidFill>
              </a:rPr>
              <a:t>approach</a:t>
            </a:r>
            <a:r>
              <a:rPr lang="el-GR" sz="2000" dirty="0">
                <a:solidFill>
                  <a:srgbClr val="000000"/>
                </a:solidFill>
              </a:rPr>
              <a:t>)</a:t>
            </a:r>
            <a:r>
              <a:rPr lang="en-US" sz="2000" dirty="0">
                <a:solidFill>
                  <a:srgbClr val="000000"/>
                </a:solidFill>
              </a:rPr>
              <a:t>. </a:t>
            </a:r>
            <a:r>
              <a:rPr lang="el-GR" sz="2000" dirty="0">
                <a:solidFill>
                  <a:srgbClr val="000000"/>
                </a:solidFill>
              </a:rPr>
              <a:t>Η προσέγγιση αυτή είναι ιδιαίτερα χρήσιμη με έναν πελάτη που προτιμάει να έχει τον έλεγχο.</a:t>
            </a:r>
          </a:p>
          <a:p>
            <a:pPr algn="just">
              <a:buNone/>
            </a:pPr>
            <a:endParaRPr lang="el-GR" sz="2000" dirty="0">
              <a:solidFill>
                <a:srgbClr val="000000"/>
              </a:solidFill>
            </a:endParaRPr>
          </a:p>
          <a:p>
            <a:pPr algn="just">
              <a:buNone/>
            </a:pPr>
            <a:r>
              <a:rPr lang="el-GR" sz="2000" dirty="0">
                <a:solidFill>
                  <a:srgbClr val="000000"/>
                </a:solidFill>
              </a:rPr>
              <a:t>Επί της ουσίας, ο κλινικός εκφράζει κατανόηση &amp; ζητά συνεχώς διευκρίνιση των προβλημάτων του ασθενούς, αλλά παρουσιάζεται ανίκανος να σκεφτεί οποιαδήποτε λύση. Μια στάση αβεβαιότητας ή σύγχυσης μπορεί να κινητοποιήσει τον πελάτη να πάρει τον έλεγχο της κατάστασης προσφέροντας λύση στον κλινικό.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75240" cy="864096"/>
          </a:xfrm>
        </p:spPr>
        <p:txBody>
          <a:bodyPr/>
          <a:lstStyle/>
          <a:p>
            <a:r>
              <a:rPr lang="el-GR" dirty="0">
                <a:solidFill>
                  <a:srgbClr val="FF0000"/>
                </a:solidFill>
              </a:rPr>
              <a:t>Τι είναι</a:t>
            </a:r>
            <a:r>
              <a:rPr lang="el-GR" dirty="0"/>
              <a:t>;</a:t>
            </a:r>
          </a:p>
        </p:txBody>
      </p:sp>
      <p:sp>
        <p:nvSpPr>
          <p:cNvPr id="3" name="Content Placeholder 2"/>
          <p:cNvSpPr>
            <a:spLocks noGrp="1"/>
          </p:cNvSpPr>
          <p:nvPr>
            <p:ph idx="1"/>
          </p:nvPr>
        </p:nvSpPr>
        <p:spPr>
          <a:xfrm>
            <a:off x="683568" y="1844824"/>
            <a:ext cx="8003232" cy="4325112"/>
          </a:xfrm>
        </p:spPr>
        <p:txBody>
          <a:bodyPr>
            <a:normAutofit fontScale="92500" lnSpcReduction="10000"/>
          </a:bodyPr>
          <a:lstStyle/>
          <a:p>
            <a:pPr algn="just">
              <a:buNone/>
            </a:pPr>
            <a:r>
              <a:rPr lang="el-GR" dirty="0">
                <a:solidFill>
                  <a:srgbClr val="000000"/>
                </a:solidFill>
              </a:rPr>
              <a:t>Είναι μια </a:t>
            </a:r>
            <a:r>
              <a:rPr lang="el-GR" b="1" dirty="0">
                <a:solidFill>
                  <a:srgbClr val="000000"/>
                </a:solidFill>
              </a:rPr>
              <a:t>τεχνική </a:t>
            </a:r>
            <a:r>
              <a:rPr lang="el-GR" dirty="0">
                <a:solidFill>
                  <a:srgbClr val="000000"/>
                </a:solidFill>
              </a:rPr>
              <a:t>κατά την οποία </a:t>
            </a:r>
            <a:r>
              <a:rPr lang="el-GR" u="sng" dirty="0">
                <a:solidFill>
                  <a:srgbClr val="000000"/>
                </a:solidFill>
              </a:rPr>
              <a:t>γίνεστε βοηθός</a:t>
            </a:r>
            <a:r>
              <a:rPr lang="el-GR" dirty="0">
                <a:solidFill>
                  <a:srgbClr val="000000"/>
                </a:solidFill>
              </a:rPr>
              <a:t> στη διαδικασία αλλαγής &amp; </a:t>
            </a:r>
            <a:r>
              <a:rPr lang="el-GR" u="sng" dirty="0">
                <a:solidFill>
                  <a:srgbClr val="000000"/>
                </a:solidFill>
              </a:rPr>
              <a:t>εκφράζετε αποδοχή</a:t>
            </a:r>
            <a:r>
              <a:rPr lang="el-GR" dirty="0">
                <a:solidFill>
                  <a:srgbClr val="000000"/>
                </a:solidFill>
              </a:rPr>
              <a:t> του πελάτη σας.</a:t>
            </a:r>
            <a:r>
              <a:rPr lang="en-US" dirty="0">
                <a:solidFill>
                  <a:srgbClr val="000000"/>
                </a:solidFill>
              </a:rPr>
              <a:t> </a:t>
            </a:r>
            <a:endParaRPr lang="el-GR" dirty="0">
              <a:solidFill>
                <a:srgbClr val="000000"/>
              </a:solidFill>
            </a:endParaRPr>
          </a:p>
          <a:p>
            <a:pPr algn="just">
              <a:buNone/>
            </a:pPr>
            <a:endParaRPr lang="en-US" dirty="0">
              <a:solidFill>
                <a:srgbClr val="000000"/>
              </a:solidFill>
            </a:endParaRPr>
          </a:p>
          <a:p>
            <a:pPr algn="just">
              <a:buNone/>
            </a:pPr>
            <a:r>
              <a:rPr lang="el-GR" dirty="0">
                <a:solidFill>
                  <a:srgbClr val="000000"/>
                </a:solidFill>
              </a:rPr>
              <a:t>Η θεραπευτική σχέση στην εφαρμογή Συνέντευξης Κινητοποίησης είναι μια </a:t>
            </a:r>
            <a:r>
              <a:rPr lang="el-GR" b="1" dirty="0">
                <a:solidFill>
                  <a:srgbClr val="000000"/>
                </a:solidFill>
              </a:rPr>
              <a:t>δημοκρατική συνεργασία</a:t>
            </a:r>
            <a:r>
              <a:rPr lang="el-GR" dirty="0">
                <a:solidFill>
                  <a:srgbClr val="000000"/>
                </a:solidFill>
              </a:rPr>
              <a:t>.</a:t>
            </a:r>
            <a:endParaRPr lang="en-US" dirty="0">
              <a:solidFill>
                <a:srgbClr val="000000"/>
              </a:solidFill>
            </a:endParaRPr>
          </a:p>
          <a:p>
            <a:pPr algn="just">
              <a:buNone/>
            </a:pPr>
            <a:endParaRPr lang="en-US" dirty="0">
              <a:solidFill>
                <a:srgbClr val="000000"/>
              </a:solidFill>
            </a:endParaRPr>
          </a:p>
          <a:p>
            <a:pPr algn="just">
              <a:buNone/>
            </a:pPr>
            <a:r>
              <a:rPr lang="el-GR" dirty="0">
                <a:solidFill>
                  <a:srgbClr val="000000"/>
                </a:solidFill>
              </a:rPr>
              <a:t>Ο ρόλος του επαγγελματία υγείας στη συνέντευξη κινητοποίησης είναι κατευθυντήριος, με στόχο την </a:t>
            </a:r>
            <a:r>
              <a:rPr lang="el-GR" b="1" dirty="0">
                <a:solidFill>
                  <a:srgbClr val="000000"/>
                </a:solidFill>
              </a:rPr>
              <a:t>εκμαίευση </a:t>
            </a:r>
            <a:r>
              <a:rPr lang="el-GR" b="1" dirty="0" err="1">
                <a:solidFill>
                  <a:srgbClr val="000000"/>
                </a:solidFill>
              </a:rPr>
              <a:t>αυτο</a:t>
            </a:r>
            <a:r>
              <a:rPr lang="el-GR" b="1" dirty="0">
                <a:solidFill>
                  <a:srgbClr val="000000"/>
                </a:solidFill>
              </a:rPr>
              <a:t>-</a:t>
            </a:r>
            <a:r>
              <a:rPr lang="el-GR" b="1" dirty="0" err="1">
                <a:solidFill>
                  <a:srgbClr val="000000"/>
                </a:solidFill>
              </a:rPr>
              <a:t>κινητοποιητικών</a:t>
            </a:r>
            <a:r>
              <a:rPr lang="el-GR" b="1" dirty="0">
                <a:solidFill>
                  <a:srgbClr val="000000"/>
                </a:solidFill>
              </a:rPr>
              <a:t> δηλώσεων &amp; αλλαγής συμπεριφοράς </a:t>
            </a:r>
            <a:r>
              <a:rPr lang="el-GR" dirty="0">
                <a:solidFill>
                  <a:srgbClr val="000000"/>
                </a:solidFill>
              </a:rPr>
              <a:t>από τον πελάτη, επιπρόσθετα από τη </a:t>
            </a:r>
            <a:r>
              <a:rPr lang="el-GR" b="1" dirty="0">
                <a:solidFill>
                  <a:srgbClr val="000000"/>
                </a:solidFill>
              </a:rPr>
              <a:t>δημιουργία ασυμφωνίας </a:t>
            </a:r>
            <a:r>
              <a:rPr lang="el-GR" dirty="0">
                <a:solidFill>
                  <a:srgbClr val="000000"/>
                </a:solidFill>
              </a:rPr>
              <a:t>στον πελάτη προκειμένου να ενισχύσει την κινητοποίησή του για θετική αλλαγή</a:t>
            </a:r>
            <a:r>
              <a:rPr lang="en-US" dirty="0">
                <a:solidFill>
                  <a:srgbClr val="000000"/>
                </a:solidFill>
              </a:rPr>
              <a:t>.</a:t>
            </a:r>
            <a:endParaRPr lang="el-GR"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075240" cy="936104"/>
          </a:xfrm>
        </p:spPr>
        <p:txBody>
          <a:bodyPr/>
          <a:lstStyle/>
          <a:p>
            <a:r>
              <a:rPr lang="el-GR" dirty="0">
                <a:solidFill>
                  <a:srgbClr val="FF3300"/>
                </a:solidFill>
              </a:rPr>
              <a:t>«προσέγγιση </a:t>
            </a:r>
            <a:r>
              <a:rPr lang="el-GR" dirty="0" err="1">
                <a:solidFill>
                  <a:srgbClr val="FF3300"/>
                </a:solidFill>
              </a:rPr>
              <a:t>Κολούμπο</a:t>
            </a:r>
            <a:r>
              <a:rPr lang="el-GR" dirty="0">
                <a:solidFill>
                  <a:srgbClr val="FF3300"/>
                </a:solidFill>
              </a:rPr>
              <a:t>»</a:t>
            </a:r>
          </a:p>
        </p:txBody>
      </p:sp>
      <p:sp>
        <p:nvSpPr>
          <p:cNvPr id="3" name="Content Placeholder 2"/>
          <p:cNvSpPr>
            <a:spLocks noGrp="1"/>
          </p:cNvSpPr>
          <p:nvPr>
            <p:ph idx="1"/>
          </p:nvPr>
        </p:nvSpPr>
        <p:spPr>
          <a:xfrm>
            <a:off x="467544" y="1988840"/>
            <a:ext cx="8147248" cy="4325112"/>
          </a:xfrm>
        </p:spPr>
        <p:txBody>
          <a:bodyPr>
            <a:normAutofit/>
          </a:bodyPr>
          <a:lstStyle/>
          <a:p>
            <a:pPr algn="just">
              <a:buNone/>
            </a:pPr>
            <a:r>
              <a:rPr lang="el-GR" sz="2400" dirty="0">
                <a:solidFill>
                  <a:srgbClr val="000000"/>
                </a:solidFill>
              </a:rPr>
              <a:t>Χρησιμοποιώντας την προσέγγιση </a:t>
            </a:r>
            <a:r>
              <a:rPr lang="el-GR" sz="2400" dirty="0" err="1">
                <a:solidFill>
                  <a:srgbClr val="000000"/>
                </a:solidFill>
              </a:rPr>
              <a:t>Κολούμπο</a:t>
            </a:r>
            <a:r>
              <a:rPr lang="en-US" sz="2400" dirty="0">
                <a:solidFill>
                  <a:srgbClr val="000000"/>
                </a:solidFill>
              </a:rPr>
              <a:t>, </a:t>
            </a:r>
            <a:r>
              <a:rPr lang="el-GR" sz="2400" dirty="0">
                <a:solidFill>
                  <a:srgbClr val="000000"/>
                </a:solidFill>
              </a:rPr>
              <a:t>ο κλινικός παίζει το ρόλο του ντετέκτιβ ο οποίος προσπαθεί να λύσει το μυστήριο, αλλά έχει δυσκολίες επειδή τα υπάρχοντα στοιχεία δε βοηθούν.</a:t>
            </a:r>
            <a:endParaRPr lang="en-US" sz="2400" dirty="0">
              <a:solidFill>
                <a:srgbClr val="000000"/>
              </a:solidFill>
            </a:endParaRPr>
          </a:p>
          <a:p>
            <a:pPr algn="just">
              <a:buNone/>
            </a:pPr>
            <a:endParaRPr lang="en-US" sz="2400" dirty="0">
              <a:solidFill>
                <a:srgbClr val="000000"/>
              </a:solidFill>
            </a:endParaRPr>
          </a:p>
          <a:p>
            <a:pPr algn="just">
              <a:buNone/>
            </a:pPr>
            <a:r>
              <a:rPr lang="el-GR" sz="2400" dirty="0">
                <a:solidFill>
                  <a:srgbClr val="000000"/>
                </a:solidFill>
              </a:rPr>
              <a:t>Ο κλινικός </a:t>
            </a:r>
            <a:r>
              <a:rPr lang="el-GR" sz="2400" dirty="0" err="1">
                <a:solidFill>
                  <a:srgbClr val="000000"/>
                </a:solidFill>
              </a:rPr>
              <a:t>Κολούμπο</a:t>
            </a:r>
            <a:r>
              <a:rPr lang="el-GR" sz="2400" dirty="0">
                <a:solidFill>
                  <a:srgbClr val="000000"/>
                </a:solidFill>
              </a:rPr>
              <a:t> «δεσμεύει» τον πελάτη στο να λύσει το μυστήριο.</a:t>
            </a:r>
          </a:p>
        </p:txBody>
      </p:sp>
      <p:pic>
        <p:nvPicPr>
          <p:cNvPr id="4" name="Picture 3" descr="detective.png"/>
          <p:cNvPicPr>
            <a:picLocks noChangeAspect="1"/>
          </p:cNvPicPr>
          <p:nvPr/>
        </p:nvPicPr>
        <p:blipFill>
          <a:blip r:embed="rId2" cstate="print">
            <a:clrChange>
              <a:clrFrom>
                <a:srgbClr val="FFFFFF"/>
              </a:clrFrom>
              <a:clrTo>
                <a:srgbClr val="FFFFFF">
                  <a:alpha val="0"/>
                </a:srgbClr>
              </a:clrTo>
            </a:clrChange>
          </a:blip>
          <a:stretch>
            <a:fillRect/>
          </a:stretch>
        </p:blipFill>
        <p:spPr>
          <a:xfrm>
            <a:off x="6258475" y="4941168"/>
            <a:ext cx="2239710" cy="165618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147248" cy="1066800"/>
          </a:xfrm>
        </p:spPr>
        <p:txBody>
          <a:bodyPr>
            <a:noAutofit/>
          </a:bodyPr>
          <a:lstStyle/>
          <a:p>
            <a:r>
              <a:rPr lang="el-GR" sz="2400" dirty="0">
                <a:solidFill>
                  <a:srgbClr val="FF3300"/>
                </a:solidFill>
              </a:rPr>
              <a:t>Άλλα εργαλεία πέρα από τη συζήτηση μπορούν να χρησιμοποιηθούν για την αποκάλυψη της ασυμφωνίας.</a:t>
            </a:r>
          </a:p>
        </p:txBody>
      </p:sp>
      <p:sp>
        <p:nvSpPr>
          <p:cNvPr id="3" name="Content Placeholder 2"/>
          <p:cNvSpPr>
            <a:spLocks noGrp="1"/>
          </p:cNvSpPr>
          <p:nvPr>
            <p:ph idx="1"/>
          </p:nvPr>
        </p:nvSpPr>
        <p:spPr>
          <a:xfrm>
            <a:off x="457200" y="2420888"/>
            <a:ext cx="8147248" cy="4153648"/>
          </a:xfrm>
        </p:spPr>
        <p:txBody>
          <a:bodyPr>
            <a:normAutofit/>
          </a:bodyPr>
          <a:lstStyle/>
          <a:p>
            <a:pPr algn="just">
              <a:buNone/>
            </a:pPr>
            <a:r>
              <a:rPr lang="el-GR" sz="2000" b="1" dirty="0">
                <a:solidFill>
                  <a:srgbClr val="000000"/>
                </a:solidFill>
              </a:rPr>
              <a:t>π.χ. </a:t>
            </a:r>
            <a:r>
              <a:rPr lang="el-GR" sz="2000" dirty="0">
                <a:solidFill>
                  <a:srgbClr val="000000"/>
                </a:solidFill>
              </a:rPr>
              <a:t>δείξτε ένα βίντεο &amp; συζητήστε το μετά με τον πελάτη</a:t>
            </a:r>
            <a:r>
              <a:rPr lang="en-US" sz="2000" dirty="0">
                <a:solidFill>
                  <a:srgbClr val="000000"/>
                </a:solidFill>
              </a:rPr>
              <a:t>, </a:t>
            </a:r>
            <a:r>
              <a:rPr lang="el-GR" sz="2000" dirty="0">
                <a:solidFill>
                  <a:srgbClr val="000000"/>
                </a:solidFill>
              </a:rPr>
              <a:t>επιτρέποντας στο πελάτη να κάνει τη σύνδεση με τη δική του κατάσταση. </a:t>
            </a:r>
          </a:p>
          <a:p>
            <a:pPr algn="just">
              <a:buNone/>
            </a:pPr>
            <a:endParaRPr lang="en-US" sz="2000" dirty="0">
              <a:solidFill>
                <a:srgbClr val="000000"/>
              </a:solidFill>
            </a:endParaRPr>
          </a:p>
          <a:p>
            <a:pPr algn="just">
              <a:buNone/>
            </a:pPr>
            <a:r>
              <a:rPr lang="el-GR" sz="2000" dirty="0">
                <a:solidFill>
                  <a:srgbClr val="000000"/>
                </a:solidFill>
              </a:rPr>
              <a:t>Αντιπαραθέτοντας διαφορετικά μέσα ή εικόνες που έχουν σημασία για τον πελάτη μπορούν, επίσης, να είναι αποτελεσματικά. </a:t>
            </a:r>
          </a:p>
          <a:p>
            <a:pPr algn="just">
              <a:buNone/>
            </a:pPr>
            <a:endParaRPr lang="el-GR" sz="2000" dirty="0">
              <a:solidFill>
                <a:srgbClr val="000000"/>
              </a:solidFill>
            </a:endParaRPr>
          </a:p>
          <a:p>
            <a:pPr algn="just">
              <a:buNone/>
            </a:pPr>
            <a:r>
              <a:rPr lang="el-GR" sz="2000" dirty="0">
                <a:solidFill>
                  <a:srgbClr val="000000"/>
                </a:solidFill>
              </a:rPr>
              <a:t>Αυτή η στρατηγική μπορεί να είναι ιδιαιτέρως αποτελεσματική στους εφήβους επειδή παρέχει έναυσμα για συζήτηση και αντίδραση.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47248" cy="1066800"/>
          </a:xfrm>
        </p:spPr>
        <p:txBody>
          <a:bodyPr/>
          <a:lstStyle/>
          <a:p>
            <a:r>
              <a:rPr lang="el-GR" b="1" dirty="0">
                <a:solidFill>
                  <a:srgbClr val="FF3300"/>
                </a:solidFill>
                <a:latin typeface="Times New Roman" panose="02020603050405020304" pitchFamily="18" charset="0"/>
                <a:cs typeface="Times New Roman" panose="02020603050405020304" pitchFamily="18" charset="0"/>
              </a:rPr>
              <a:t>Ανάπτυξη ασυμφωνίας</a:t>
            </a:r>
          </a:p>
        </p:txBody>
      </p:sp>
      <p:sp>
        <p:nvSpPr>
          <p:cNvPr id="3" name="Content Placeholder 2"/>
          <p:cNvSpPr>
            <a:spLocks noGrp="1"/>
          </p:cNvSpPr>
          <p:nvPr>
            <p:ph idx="1"/>
          </p:nvPr>
        </p:nvSpPr>
        <p:spPr>
          <a:xfrm>
            <a:off x="457200" y="2060848"/>
            <a:ext cx="8229600" cy="4325112"/>
          </a:xfrm>
        </p:spPr>
        <p:txBody>
          <a:bodyPr>
            <a:normAutofit/>
          </a:bodyPr>
          <a:lstStyle/>
          <a:p>
            <a:r>
              <a:rPr lang="el-GR" dirty="0">
                <a:solidFill>
                  <a:srgbClr val="000000"/>
                </a:solidFill>
              </a:rPr>
              <a:t>Η α</a:t>
            </a:r>
            <a:r>
              <a:rPr lang="el-GR" sz="2400" dirty="0">
                <a:solidFill>
                  <a:srgbClr val="000000"/>
                </a:solidFill>
              </a:rPr>
              <a:t>νάπτυξη </a:t>
            </a:r>
            <a:r>
              <a:rPr lang="el-GR" sz="2400" b="1" dirty="0">
                <a:solidFill>
                  <a:srgbClr val="000000"/>
                </a:solidFill>
              </a:rPr>
              <a:t>συναίσθησης των επιπτώσεων </a:t>
            </a:r>
            <a:r>
              <a:rPr lang="el-GR" sz="2400" dirty="0">
                <a:solidFill>
                  <a:srgbClr val="000000"/>
                </a:solidFill>
              </a:rPr>
              <a:t>βοηθά τον πελάτη να εξετάσει τη συμπεριφορά του</a:t>
            </a:r>
            <a:r>
              <a:rPr lang="en-US" sz="2400" dirty="0">
                <a:solidFill>
                  <a:srgbClr val="000000"/>
                </a:solidFill>
              </a:rPr>
              <a:t>.</a:t>
            </a:r>
          </a:p>
          <a:p>
            <a:endParaRPr lang="en-US" sz="2400" dirty="0">
              <a:solidFill>
                <a:srgbClr val="000000"/>
              </a:solidFill>
            </a:endParaRPr>
          </a:p>
          <a:p>
            <a:r>
              <a:rPr lang="el-GR" sz="2400" dirty="0">
                <a:solidFill>
                  <a:srgbClr val="000000"/>
                </a:solidFill>
              </a:rPr>
              <a:t>Η </a:t>
            </a:r>
            <a:r>
              <a:rPr lang="el-GR" sz="2400" b="1" dirty="0">
                <a:solidFill>
                  <a:srgbClr val="000000"/>
                </a:solidFill>
              </a:rPr>
              <a:t>ασυμφωνία μεταξύ της τρέχουσας συμπεριφοράς &amp; των σημαντικ</a:t>
            </a:r>
            <a:r>
              <a:rPr lang="el-GR" b="1" dirty="0">
                <a:solidFill>
                  <a:srgbClr val="000000"/>
                </a:solidFill>
              </a:rPr>
              <a:t>ών στόχων</a:t>
            </a:r>
            <a:r>
              <a:rPr lang="el-GR" dirty="0">
                <a:solidFill>
                  <a:srgbClr val="000000"/>
                </a:solidFill>
              </a:rPr>
              <a:t> κινητοποιεί για αλλαγή. </a:t>
            </a:r>
          </a:p>
          <a:p>
            <a:endParaRPr lang="en-US" sz="2400" dirty="0">
              <a:solidFill>
                <a:srgbClr val="000000"/>
              </a:solidFill>
            </a:endParaRPr>
          </a:p>
          <a:p>
            <a:r>
              <a:rPr lang="el-GR" sz="2400" dirty="0">
                <a:solidFill>
                  <a:srgbClr val="000000"/>
                </a:solidFill>
              </a:rPr>
              <a:t>Ο πελάτης πρέπει να παρουσιάσει τα </a:t>
            </a:r>
            <a:r>
              <a:rPr lang="el-GR" sz="2400" b="1" dirty="0">
                <a:solidFill>
                  <a:srgbClr val="000000"/>
                </a:solidFill>
              </a:rPr>
              <a:t>επιχειρήματα</a:t>
            </a:r>
            <a:r>
              <a:rPr lang="el-GR" b="1" dirty="0">
                <a:solidFill>
                  <a:srgbClr val="000000"/>
                </a:solidFill>
              </a:rPr>
              <a:t> για αλλαγή.</a:t>
            </a:r>
            <a:endParaRPr lang="el-GR" sz="2400" b="1"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075240" cy="1066800"/>
          </a:xfrm>
        </p:spPr>
        <p:txBody>
          <a:bodyPr/>
          <a:lstStyle/>
          <a:p>
            <a:r>
              <a:rPr lang="el-GR" dirty="0">
                <a:solidFill>
                  <a:srgbClr val="FF3300"/>
                </a:solidFill>
                <a:latin typeface="Times New Roman" panose="02020603050405020304" pitchFamily="18" charset="0"/>
                <a:cs typeface="Times New Roman" panose="02020603050405020304" pitchFamily="18" charset="0"/>
              </a:rPr>
              <a:t>Αποφυγή διαφωνίας</a:t>
            </a:r>
          </a:p>
        </p:txBody>
      </p:sp>
      <p:sp>
        <p:nvSpPr>
          <p:cNvPr id="3" name="Content Placeholder 2"/>
          <p:cNvSpPr>
            <a:spLocks noGrp="1"/>
          </p:cNvSpPr>
          <p:nvPr>
            <p:ph idx="1"/>
          </p:nvPr>
        </p:nvSpPr>
        <p:spPr>
          <a:xfrm>
            <a:off x="457200" y="1772816"/>
            <a:ext cx="8229600" cy="4801720"/>
          </a:xfrm>
        </p:spPr>
        <p:txBody>
          <a:bodyPr>
            <a:normAutofit fontScale="92500" lnSpcReduction="20000"/>
          </a:bodyPr>
          <a:lstStyle/>
          <a:p>
            <a:pPr>
              <a:buNone/>
            </a:pPr>
            <a:r>
              <a:rPr lang="el-GR" dirty="0">
                <a:solidFill>
                  <a:srgbClr val="000000"/>
                </a:solidFill>
              </a:rPr>
              <a:t>Μπορεί να θελήσετε συχνά να διαφωνήσετε με τον πελάτη, ο οποίος δεν είναι σίγουρος σχετικά με το εάν θέλει να αλλάξει, ειδικά εάν είναι εχθρικός ή προκλητικός. </a:t>
            </a:r>
          </a:p>
          <a:p>
            <a:pPr>
              <a:buNone/>
            </a:pPr>
            <a:endParaRPr lang="en-US" dirty="0">
              <a:solidFill>
                <a:srgbClr val="000000"/>
              </a:solidFill>
            </a:endParaRPr>
          </a:p>
          <a:p>
            <a:pPr>
              <a:buNone/>
            </a:pPr>
            <a:r>
              <a:rPr lang="el-GR" dirty="0">
                <a:solidFill>
                  <a:srgbClr val="000000"/>
                </a:solidFill>
              </a:rPr>
              <a:t>Η προσπάθεια να πείσετε τον πελάτη ότι υπάρχει πρόβλημα ή ότι χρειάζεται αλλαγή μπορεί να οδηγήσει σε ακόμη μεγαλύτερη αντίσταση. </a:t>
            </a:r>
          </a:p>
          <a:p>
            <a:pPr>
              <a:buNone/>
            </a:pPr>
            <a:endParaRPr lang="el-GR" dirty="0">
              <a:solidFill>
                <a:srgbClr val="000000"/>
              </a:solidFill>
            </a:endParaRPr>
          </a:p>
          <a:p>
            <a:pPr>
              <a:buNone/>
            </a:pPr>
            <a:r>
              <a:rPr lang="el-GR" dirty="0">
                <a:solidFill>
                  <a:srgbClr val="000000"/>
                </a:solidFill>
              </a:rPr>
              <a:t>Εάν προσπαθήσετε να αποδείξετε μια θέση σας, ο πελάτης με μαθηματική ακρίβεια θα πάει προς την άλλη κατεύθυνση. </a:t>
            </a:r>
            <a:endParaRPr lang="en-US" dirty="0">
              <a:solidFill>
                <a:srgbClr val="000000"/>
              </a:solidFill>
            </a:endParaRPr>
          </a:p>
          <a:p>
            <a:pPr>
              <a:buNone/>
            </a:pPr>
            <a:endParaRPr lang="en-US" dirty="0">
              <a:solidFill>
                <a:srgbClr val="000000"/>
              </a:solidFill>
            </a:endParaRPr>
          </a:p>
          <a:p>
            <a:pPr>
              <a:buNone/>
            </a:pPr>
            <a:r>
              <a:rPr lang="el-GR" b="1" dirty="0">
                <a:solidFill>
                  <a:srgbClr val="000000"/>
                </a:solidFill>
              </a:rPr>
              <a:t>Όταν είναι ο πελάτης και όχι ο επαγγελματίας υγείας που λέει επιχειρήματα για αλλαγή, τότε μπορεί να επιτευχθεί πρόοδος.</a:t>
            </a:r>
          </a:p>
          <a:p>
            <a:pPr>
              <a:buNone/>
            </a:pPr>
            <a:endParaRPr lang="en-US"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817160"/>
          </a:xfrm>
        </p:spPr>
        <p:txBody>
          <a:bodyPr/>
          <a:lstStyle/>
          <a:p>
            <a:r>
              <a:rPr lang="el-GR" dirty="0">
                <a:solidFill>
                  <a:srgbClr val="FF3300"/>
                </a:solidFill>
                <a:latin typeface="Times New Roman" panose="02020603050405020304" pitchFamily="18" charset="0"/>
                <a:cs typeface="Times New Roman" panose="02020603050405020304" pitchFamily="18" charset="0"/>
              </a:rPr>
              <a:t>Στόχος</a:t>
            </a:r>
          </a:p>
        </p:txBody>
      </p:sp>
      <p:sp>
        <p:nvSpPr>
          <p:cNvPr id="3" name="Θέση περιεχομένου 2"/>
          <p:cNvSpPr>
            <a:spLocks noGrp="1"/>
          </p:cNvSpPr>
          <p:nvPr>
            <p:ph idx="1"/>
          </p:nvPr>
        </p:nvSpPr>
        <p:spPr>
          <a:xfrm>
            <a:off x="1043608" y="1916832"/>
            <a:ext cx="6777317" cy="3508977"/>
          </a:xfrm>
        </p:spPr>
        <p:txBody>
          <a:bodyPr/>
          <a:lstStyle/>
          <a:p>
            <a:r>
              <a:rPr lang="el-GR" dirty="0">
                <a:solidFill>
                  <a:srgbClr val="000000"/>
                </a:solidFill>
              </a:rPr>
              <a:t>«περπατήστε» με τον πελάτη</a:t>
            </a:r>
            <a:r>
              <a:rPr lang="en-US" dirty="0">
                <a:solidFill>
                  <a:srgbClr val="000000"/>
                </a:solidFill>
              </a:rPr>
              <a:t>,</a:t>
            </a:r>
          </a:p>
          <a:p>
            <a:pPr marL="354013" indent="-285750">
              <a:buNone/>
            </a:pPr>
            <a:r>
              <a:rPr lang="en-US" dirty="0">
                <a:solidFill>
                  <a:srgbClr val="000000"/>
                </a:solidFill>
              </a:rPr>
              <a:t>	</a:t>
            </a:r>
            <a:r>
              <a:rPr lang="el-GR" dirty="0">
                <a:solidFill>
                  <a:srgbClr val="000000"/>
                </a:solidFill>
              </a:rPr>
              <a:t>δηλ. συνοδεύστε τον πελάτη στη θεραπεία</a:t>
            </a:r>
          </a:p>
          <a:p>
            <a:pPr marL="354013" indent="-285750">
              <a:buNone/>
            </a:pPr>
            <a:r>
              <a:rPr lang="en-US" dirty="0">
                <a:solidFill>
                  <a:srgbClr val="000000"/>
                </a:solidFill>
              </a:rPr>
              <a:t> </a:t>
            </a:r>
            <a:endParaRPr lang="el-GR" dirty="0">
              <a:solidFill>
                <a:srgbClr val="000000"/>
              </a:solidFill>
            </a:endParaRPr>
          </a:p>
          <a:p>
            <a:pPr marL="411163" indent="-342900"/>
            <a:r>
              <a:rPr lang="el-GR" dirty="0">
                <a:solidFill>
                  <a:srgbClr val="000000"/>
                </a:solidFill>
              </a:rPr>
              <a:t>μην τον «σέρνετε» μαζί σας </a:t>
            </a:r>
          </a:p>
          <a:p>
            <a:pPr marL="446088" indent="-446088">
              <a:buNone/>
            </a:pPr>
            <a:r>
              <a:rPr lang="el-GR" dirty="0">
                <a:solidFill>
                  <a:srgbClr val="000000"/>
                </a:solidFill>
              </a:rPr>
              <a:t>	δηλ. μη τον κατευθύνετε</a:t>
            </a:r>
          </a:p>
          <a:p>
            <a:endParaRPr lang="el-GR" dirty="0"/>
          </a:p>
        </p:txBody>
      </p:sp>
      <p:pic>
        <p:nvPicPr>
          <p:cNvPr id="4" name="6 - Εικόνα" descr="two people walking holding hands.jpg"/>
          <p:cNvPicPr>
            <a:picLocks noChangeAspect="1" noChangeArrowheads="1"/>
          </p:cNvPicPr>
          <p:nvPr/>
        </p:nvPicPr>
        <p:blipFill>
          <a:blip r:embed="rId2" cstate="print">
            <a:clrChange>
              <a:clrFrom>
                <a:srgbClr val="F9FAF5"/>
              </a:clrFrom>
              <a:clrTo>
                <a:srgbClr val="F9FAF5">
                  <a:alpha val="0"/>
                </a:srgbClr>
              </a:clrTo>
            </a:clrChange>
          </a:blip>
          <a:srcRect l="9091" t="7378" r="9091" b="2260"/>
          <a:stretch>
            <a:fillRect/>
          </a:stretch>
        </p:blipFill>
        <p:spPr bwMode="auto">
          <a:xfrm>
            <a:off x="4932040" y="2132856"/>
            <a:ext cx="3182612" cy="4334296"/>
          </a:xfrm>
          <a:prstGeom prst="rect">
            <a:avLst/>
          </a:prstGeom>
          <a:noFill/>
          <a:ln w="9525">
            <a:noFill/>
            <a:miter lim="800000"/>
            <a:headEnd/>
            <a:tailEnd/>
          </a:ln>
        </p:spPr>
      </p:pic>
      <p:sp>
        <p:nvSpPr>
          <p:cNvPr id="5" name="TextBox 4"/>
          <p:cNvSpPr txBox="1"/>
          <p:nvPr/>
        </p:nvSpPr>
        <p:spPr>
          <a:xfrm>
            <a:off x="6660232" y="4211796"/>
            <a:ext cx="1800200" cy="369332"/>
          </a:xfrm>
          <a:prstGeom prst="rect">
            <a:avLst/>
          </a:prstGeom>
          <a:noFill/>
        </p:spPr>
        <p:txBody>
          <a:bodyPr wrap="square" rtlCol="0">
            <a:spAutoFit/>
          </a:bodyPr>
          <a:lstStyle/>
          <a:p>
            <a:r>
              <a:rPr lang="el-GR" b="1" dirty="0"/>
              <a:t>πελάτης</a:t>
            </a:r>
          </a:p>
        </p:txBody>
      </p:sp>
      <p:sp>
        <p:nvSpPr>
          <p:cNvPr id="6" name="TextBox 5"/>
          <p:cNvSpPr txBox="1"/>
          <p:nvPr/>
        </p:nvSpPr>
        <p:spPr>
          <a:xfrm>
            <a:off x="7308304" y="5147900"/>
            <a:ext cx="1800200" cy="369332"/>
          </a:xfrm>
          <a:prstGeom prst="rect">
            <a:avLst/>
          </a:prstGeom>
          <a:noFill/>
        </p:spPr>
        <p:txBody>
          <a:bodyPr wrap="square" rtlCol="0">
            <a:spAutoFit/>
          </a:bodyPr>
          <a:lstStyle/>
          <a:p>
            <a:r>
              <a:rPr lang="el-GR" b="1" dirty="0"/>
              <a:t>εσείς</a:t>
            </a:r>
          </a:p>
        </p:txBody>
      </p:sp>
    </p:spTree>
    <p:extLst>
      <p:ext uri="{BB962C8B-B14F-4D97-AF65-F5344CB8AC3E}">
        <p14:creationId xmlns:p14="http://schemas.microsoft.com/office/powerpoint/2010/main" val="165601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sp>
        <p:nvSpPr>
          <p:cNvPr id="7" name="Ορθογώνιο 6"/>
          <p:cNvSpPr/>
          <p:nvPr/>
        </p:nvSpPr>
        <p:spPr>
          <a:xfrm>
            <a:off x="4860032"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ΟΛΙΣΘΗΣΗ ΜΕ </a:t>
            </a:r>
          </a:p>
          <a:p>
            <a:pPr algn="ctr"/>
            <a:r>
              <a:rPr lang="el-GR" sz="2000" b="1" dirty="0">
                <a:solidFill>
                  <a:srgbClr val="FF3300"/>
                </a:solidFill>
              </a:rPr>
              <a:t>ΤΗΝ ΑΝΤΙΣΤΑΣΗ</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a:endCxn id="7" idx="0"/>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4067944" y="5085184"/>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3934077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1066800"/>
          </a:xfrm>
        </p:spPr>
        <p:txBody>
          <a:bodyPr/>
          <a:lstStyle/>
          <a:p>
            <a:r>
              <a:rPr lang="el-GR" b="1" dirty="0"/>
              <a:t>Ολίσθηση με την αντίσταση</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450" y="2996952"/>
            <a:ext cx="4273150" cy="27348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1066800"/>
          </a:xfrm>
        </p:spPr>
        <p:txBody>
          <a:bodyPr/>
          <a:lstStyle/>
          <a:p>
            <a:r>
              <a:rPr lang="el-GR" b="1" dirty="0"/>
              <a:t>Ολίσθηση με την αντίσταση</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450" y="2996952"/>
            <a:ext cx="4273150" cy="2734816"/>
          </a:xfrm>
          <a:prstGeom prst="rect">
            <a:avLst/>
          </a:prstGeom>
        </p:spPr>
      </p:pic>
      <p:pic>
        <p:nvPicPr>
          <p:cNvPr id="5" name="Εικόνα 4"/>
          <p:cNvPicPr>
            <a:picLocks noChangeAspect="1"/>
          </p:cNvPicPr>
          <p:nvPr/>
        </p:nvPicPr>
        <p:blipFill>
          <a:blip r:embed="rId3">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2123728" y="2996952"/>
            <a:ext cx="3776836" cy="2649422"/>
          </a:xfrm>
          <a:prstGeom prst="rect">
            <a:avLst/>
          </a:prstGeom>
        </p:spPr>
      </p:pic>
    </p:spTree>
    <p:extLst>
      <p:ext uri="{BB962C8B-B14F-4D97-AF65-F5344CB8AC3E}">
        <p14:creationId xmlns:p14="http://schemas.microsoft.com/office/powerpoint/2010/main" val="4055838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692696"/>
            <a:ext cx="8085584" cy="936104"/>
          </a:xfrm>
        </p:spPr>
        <p:txBody>
          <a:bodyPr>
            <a:normAutofit/>
          </a:bodyPr>
          <a:lstStyle/>
          <a:p>
            <a:r>
              <a:rPr lang="el-GR" sz="3200" dirty="0">
                <a:solidFill>
                  <a:srgbClr val="FF0000"/>
                </a:solidFill>
              </a:rPr>
              <a:t>Γιατί να ασχοληθούμε με την αντίσταση;</a:t>
            </a:r>
          </a:p>
        </p:txBody>
      </p:sp>
      <p:sp>
        <p:nvSpPr>
          <p:cNvPr id="3" name="Content Placeholder 2"/>
          <p:cNvSpPr>
            <a:spLocks noGrp="1"/>
          </p:cNvSpPr>
          <p:nvPr>
            <p:ph idx="1"/>
          </p:nvPr>
        </p:nvSpPr>
        <p:spPr>
          <a:xfrm>
            <a:off x="539552" y="2132856"/>
            <a:ext cx="8147248" cy="4325112"/>
          </a:xfrm>
        </p:spPr>
        <p:txBody>
          <a:bodyPr>
            <a:normAutofit/>
          </a:bodyPr>
          <a:lstStyle/>
          <a:p>
            <a:pPr>
              <a:buNone/>
            </a:pPr>
            <a:r>
              <a:rPr lang="el-GR" sz="2000" dirty="0">
                <a:solidFill>
                  <a:srgbClr val="000000"/>
                </a:solidFill>
              </a:rPr>
              <a:t>Η αντίσταση αφορά στον κλινικό επειδή </a:t>
            </a:r>
            <a:r>
              <a:rPr lang="el-GR" sz="2000" b="1" dirty="0">
                <a:solidFill>
                  <a:srgbClr val="000000"/>
                </a:solidFill>
              </a:rPr>
              <a:t>είναι προβλεπτική του μη καλού θεραπευτικού αποτελέσματος </a:t>
            </a:r>
            <a:r>
              <a:rPr lang="el-GR" sz="2000" dirty="0">
                <a:solidFill>
                  <a:srgbClr val="000000"/>
                </a:solidFill>
              </a:rPr>
              <a:t>&amp; έλλειψης συμμετοχής στη θεραπευτική διαδικασία. </a:t>
            </a:r>
            <a:endParaRPr lang="en-US" sz="2000" dirty="0">
              <a:solidFill>
                <a:srgbClr val="000000"/>
              </a:solidFill>
            </a:endParaRPr>
          </a:p>
          <a:p>
            <a:pPr>
              <a:buNone/>
            </a:pPr>
            <a:endParaRPr lang="en-US" sz="2000" dirty="0">
              <a:solidFill>
                <a:srgbClr val="000000"/>
              </a:solidFill>
            </a:endParaRPr>
          </a:p>
          <a:p>
            <a:r>
              <a:rPr lang="el-GR" sz="2000" dirty="0">
                <a:solidFill>
                  <a:srgbClr val="000000"/>
                </a:solidFill>
              </a:rPr>
              <a:t>Μια όψη της αντίστασης είναι ότι ο πελάτης συμπεριφέρεται προκλητικά. </a:t>
            </a:r>
          </a:p>
          <a:p>
            <a:endParaRPr lang="en-US" sz="2000" dirty="0">
              <a:solidFill>
                <a:srgbClr val="000000"/>
              </a:solidFill>
            </a:endParaRPr>
          </a:p>
          <a:p>
            <a:r>
              <a:rPr lang="el-GR" sz="2000" dirty="0">
                <a:solidFill>
                  <a:srgbClr val="000000"/>
                </a:solidFill>
              </a:rPr>
              <a:t>Άλλη οπτική της αντίστασης είναι ότι ο πελάτης βλέπει την κατάσταση διαφορετικά.</a:t>
            </a:r>
            <a:endParaRPr lang="en-US" sz="2000" dirty="0">
              <a:solidFill>
                <a:srgbClr val="000000"/>
              </a:solidFill>
            </a:endParaRPr>
          </a:p>
          <a:p>
            <a:pPr>
              <a:buNone/>
            </a:pPr>
            <a:r>
              <a:rPr lang="en-US" sz="2000" dirty="0">
                <a:solidFill>
                  <a:srgbClr val="000000"/>
                </a:solidFill>
              </a:rPr>
              <a:t> </a:t>
            </a:r>
            <a:endParaRPr lang="el-GR" sz="2000"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980728"/>
            <a:ext cx="7024744" cy="961176"/>
          </a:xfrm>
        </p:spPr>
        <p:txBody>
          <a:bodyPr/>
          <a:lstStyle/>
          <a:p>
            <a:r>
              <a:rPr lang="el-GR" dirty="0">
                <a:solidFill>
                  <a:srgbClr val="FF0000"/>
                </a:solidFill>
              </a:rPr>
              <a:t>4 τύποι αντίστασης</a:t>
            </a:r>
          </a:p>
        </p:txBody>
      </p:sp>
      <p:sp>
        <p:nvSpPr>
          <p:cNvPr id="3" name="Θέση περιεχομένου 2"/>
          <p:cNvSpPr>
            <a:spLocks noGrp="1"/>
          </p:cNvSpPr>
          <p:nvPr>
            <p:ph idx="1"/>
          </p:nvPr>
        </p:nvSpPr>
        <p:spPr/>
        <p:txBody>
          <a:bodyPr/>
          <a:lstStyle/>
          <a:p>
            <a:r>
              <a:rPr lang="el-GR" dirty="0">
                <a:solidFill>
                  <a:schemeClr val="tx1"/>
                </a:solidFill>
              </a:rPr>
              <a:t>Αμφισβήτηση</a:t>
            </a:r>
          </a:p>
          <a:p>
            <a:endParaRPr lang="el-GR" dirty="0">
              <a:solidFill>
                <a:schemeClr val="tx1"/>
              </a:solidFill>
            </a:endParaRPr>
          </a:p>
          <a:p>
            <a:r>
              <a:rPr lang="el-GR" dirty="0">
                <a:solidFill>
                  <a:schemeClr val="tx1"/>
                </a:solidFill>
              </a:rPr>
              <a:t>Διακοπή</a:t>
            </a:r>
          </a:p>
          <a:p>
            <a:endParaRPr lang="el-GR" dirty="0">
              <a:solidFill>
                <a:schemeClr val="tx1"/>
              </a:solidFill>
            </a:endParaRPr>
          </a:p>
          <a:p>
            <a:r>
              <a:rPr lang="el-GR" dirty="0">
                <a:solidFill>
                  <a:schemeClr val="tx1"/>
                </a:solidFill>
              </a:rPr>
              <a:t>Άρνηση</a:t>
            </a:r>
          </a:p>
          <a:p>
            <a:endParaRPr lang="el-GR" dirty="0">
              <a:solidFill>
                <a:schemeClr val="tx1"/>
              </a:solidFill>
            </a:endParaRPr>
          </a:p>
          <a:p>
            <a:r>
              <a:rPr lang="el-GR" dirty="0">
                <a:solidFill>
                  <a:schemeClr val="tx1"/>
                </a:solidFill>
              </a:rPr>
              <a:t>Αγνόηση</a:t>
            </a:r>
          </a:p>
          <a:p>
            <a:endParaRPr lang="el-GR" dirty="0">
              <a:solidFill>
                <a:schemeClr val="tx1"/>
              </a:solidFill>
            </a:endParaRPr>
          </a:p>
          <a:p>
            <a:endParaRPr lang="el-GR" dirty="0">
              <a:solidFill>
                <a:schemeClr val="tx1"/>
              </a:solidFill>
            </a:endParaRPr>
          </a:p>
        </p:txBody>
      </p:sp>
    </p:spTree>
    <p:extLst>
      <p:ext uri="{BB962C8B-B14F-4D97-AF65-F5344CB8AC3E}">
        <p14:creationId xmlns:p14="http://schemas.microsoft.com/office/powerpoint/2010/main" val="99427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7931224" cy="864096"/>
          </a:xfrm>
        </p:spPr>
        <p:txBody>
          <a:bodyPr>
            <a:normAutofit/>
          </a:bodyPr>
          <a:lstStyle/>
          <a:p>
            <a:r>
              <a:rPr lang="el-GR" sz="3800" dirty="0">
                <a:solidFill>
                  <a:srgbClr val="FF0000"/>
                </a:solidFill>
              </a:rPr>
              <a:t>Πότε εφαρμόζεται;</a:t>
            </a:r>
          </a:p>
        </p:txBody>
      </p:sp>
      <p:sp>
        <p:nvSpPr>
          <p:cNvPr id="3" name="Content Placeholder 2"/>
          <p:cNvSpPr>
            <a:spLocks noGrp="1"/>
          </p:cNvSpPr>
          <p:nvPr>
            <p:ph idx="1"/>
          </p:nvPr>
        </p:nvSpPr>
        <p:spPr/>
        <p:txBody>
          <a:bodyPr>
            <a:normAutofit lnSpcReduction="10000"/>
          </a:bodyPr>
          <a:lstStyle/>
          <a:p>
            <a:r>
              <a:rPr lang="el-GR" dirty="0">
                <a:solidFill>
                  <a:schemeClr val="tx1"/>
                </a:solidFill>
              </a:rPr>
              <a:t>Συνίσταται ιδιαιτέρως για τους ασθενείς στα στάδια αλλαγής συμπεριφοράς πριν τη δράση</a:t>
            </a:r>
            <a:r>
              <a:rPr lang="en-US" dirty="0">
                <a:solidFill>
                  <a:schemeClr val="tx1"/>
                </a:solidFill>
              </a:rPr>
              <a:t>:</a:t>
            </a:r>
          </a:p>
          <a:p>
            <a:pPr lvl="1"/>
            <a:endParaRPr lang="en-US" dirty="0">
              <a:solidFill>
                <a:srgbClr val="C00000"/>
              </a:solidFill>
            </a:endParaRPr>
          </a:p>
          <a:p>
            <a:pPr lvl="1"/>
            <a:r>
              <a:rPr lang="el-GR" dirty="0" err="1">
                <a:solidFill>
                  <a:srgbClr val="C00000"/>
                </a:solidFill>
              </a:rPr>
              <a:t>προενατένιση</a:t>
            </a:r>
            <a:endParaRPr lang="en-US" dirty="0">
              <a:solidFill>
                <a:srgbClr val="C00000"/>
              </a:solidFill>
            </a:endParaRPr>
          </a:p>
          <a:p>
            <a:pPr lvl="1"/>
            <a:endParaRPr lang="en-US" dirty="0">
              <a:solidFill>
                <a:srgbClr val="C00000"/>
              </a:solidFill>
            </a:endParaRPr>
          </a:p>
          <a:p>
            <a:pPr lvl="1"/>
            <a:r>
              <a:rPr lang="el-GR" dirty="0">
                <a:solidFill>
                  <a:srgbClr val="C00000"/>
                </a:solidFill>
              </a:rPr>
              <a:t>ενατένιση</a:t>
            </a:r>
            <a:endParaRPr lang="en-US" dirty="0">
              <a:solidFill>
                <a:srgbClr val="C00000"/>
              </a:solidFill>
            </a:endParaRPr>
          </a:p>
          <a:p>
            <a:pPr lvl="1"/>
            <a:endParaRPr lang="en-US" dirty="0">
              <a:solidFill>
                <a:srgbClr val="C00000"/>
              </a:solidFill>
            </a:endParaRPr>
          </a:p>
          <a:p>
            <a:pPr lvl="1"/>
            <a:r>
              <a:rPr lang="el-GR" dirty="0">
                <a:solidFill>
                  <a:srgbClr val="C00000"/>
                </a:solidFill>
              </a:rPr>
              <a:t>προετοιμασία</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83648"/>
            <a:ext cx="7024744" cy="601136"/>
          </a:xfrm>
        </p:spPr>
        <p:txBody>
          <a:bodyPr>
            <a:noAutofit/>
          </a:bodyPr>
          <a:lstStyle/>
          <a:p>
            <a:r>
              <a:rPr lang="en-US" sz="3400" dirty="0">
                <a:solidFill>
                  <a:srgbClr val="FF0000"/>
                </a:solidFill>
              </a:rPr>
              <a:t>1. </a:t>
            </a:r>
            <a:r>
              <a:rPr lang="el-GR" sz="3400" dirty="0">
                <a:solidFill>
                  <a:srgbClr val="FF0000"/>
                </a:solidFill>
              </a:rPr>
              <a:t>Αμφισβήτηση</a:t>
            </a:r>
          </a:p>
        </p:txBody>
      </p:sp>
      <p:sp>
        <p:nvSpPr>
          <p:cNvPr id="3" name="Θέση περιεχομένου 2"/>
          <p:cNvSpPr>
            <a:spLocks noGrp="1"/>
          </p:cNvSpPr>
          <p:nvPr>
            <p:ph idx="1"/>
          </p:nvPr>
        </p:nvSpPr>
        <p:spPr>
          <a:xfrm>
            <a:off x="661062" y="1988840"/>
            <a:ext cx="7704856" cy="4032448"/>
          </a:xfrm>
        </p:spPr>
        <p:txBody>
          <a:bodyPr>
            <a:normAutofit lnSpcReduction="10000"/>
          </a:bodyPr>
          <a:lstStyle/>
          <a:p>
            <a:pPr marL="68580" indent="0">
              <a:buNone/>
            </a:pPr>
            <a:r>
              <a:rPr lang="el-GR" sz="2200" dirty="0">
                <a:solidFill>
                  <a:schemeClr val="tx1"/>
                </a:solidFill>
              </a:rPr>
              <a:t>Ο πελάτης αμφισβητεί την ακρίβεια, την ειδίκευση, την ακεραιότητα του κλινικού.</a:t>
            </a:r>
          </a:p>
          <a:p>
            <a:pPr marL="68580" indent="0">
              <a:buNone/>
            </a:pPr>
            <a:endParaRPr lang="el-GR" sz="2200" dirty="0">
              <a:solidFill>
                <a:schemeClr val="tx1"/>
              </a:solidFill>
            </a:endParaRPr>
          </a:p>
          <a:p>
            <a:r>
              <a:rPr lang="el-GR" sz="2200" b="1" dirty="0">
                <a:solidFill>
                  <a:schemeClr val="tx1"/>
                </a:solidFill>
              </a:rPr>
              <a:t>Πρόκληση</a:t>
            </a:r>
            <a:r>
              <a:rPr lang="el-GR" sz="2200" dirty="0">
                <a:solidFill>
                  <a:schemeClr val="tx1"/>
                </a:solidFill>
              </a:rPr>
              <a:t>: ο πελάτης προκαλεί ανοιχτά την ακεραιότητα των όσων λέει ο κλινικός.</a:t>
            </a:r>
          </a:p>
          <a:p>
            <a:endParaRPr lang="el-GR" sz="2200" dirty="0">
              <a:solidFill>
                <a:schemeClr val="tx1"/>
              </a:solidFill>
            </a:endParaRPr>
          </a:p>
          <a:p>
            <a:r>
              <a:rPr lang="el-GR" sz="2200" b="1" dirty="0">
                <a:solidFill>
                  <a:schemeClr val="tx1"/>
                </a:solidFill>
              </a:rPr>
              <a:t>Προεξόφληση</a:t>
            </a:r>
            <a:r>
              <a:rPr lang="el-GR" sz="2200" dirty="0">
                <a:solidFill>
                  <a:schemeClr val="tx1"/>
                </a:solidFill>
              </a:rPr>
              <a:t>: ο πελάτης αμφισβητεί την κυριαρχία και την ειδίκευση του κλινικού.</a:t>
            </a:r>
          </a:p>
          <a:p>
            <a:endParaRPr lang="el-GR" sz="2200" dirty="0">
              <a:solidFill>
                <a:schemeClr val="tx1"/>
              </a:solidFill>
            </a:endParaRPr>
          </a:p>
          <a:p>
            <a:r>
              <a:rPr lang="el-GR" sz="2200" b="1" dirty="0" err="1">
                <a:solidFill>
                  <a:schemeClr val="tx1"/>
                </a:solidFill>
              </a:rPr>
              <a:t>Εχθρικότητα</a:t>
            </a:r>
            <a:r>
              <a:rPr lang="el-GR" sz="2200" dirty="0">
                <a:solidFill>
                  <a:schemeClr val="tx1"/>
                </a:solidFill>
              </a:rPr>
              <a:t>: ο πελάτης εκφράζει ευθεία </a:t>
            </a:r>
            <a:r>
              <a:rPr lang="el-GR" sz="2200" dirty="0" err="1">
                <a:solidFill>
                  <a:schemeClr val="tx1"/>
                </a:solidFill>
              </a:rPr>
              <a:t>εχθρικότητα</a:t>
            </a:r>
            <a:r>
              <a:rPr lang="el-GR" sz="2200" dirty="0">
                <a:solidFill>
                  <a:schemeClr val="tx1"/>
                </a:solidFill>
              </a:rPr>
              <a:t> απέναντι στον κλινικό.</a:t>
            </a:r>
          </a:p>
        </p:txBody>
      </p:sp>
    </p:spTree>
    <p:extLst>
      <p:ext uri="{BB962C8B-B14F-4D97-AF65-F5344CB8AC3E}">
        <p14:creationId xmlns:p14="http://schemas.microsoft.com/office/powerpoint/2010/main" val="271542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6712"/>
            <a:ext cx="7024744" cy="576064"/>
          </a:xfrm>
        </p:spPr>
        <p:txBody>
          <a:bodyPr>
            <a:noAutofit/>
          </a:bodyPr>
          <a:lstStyle/>
          <a:p>
            <a:r>
              <a:rPr lang="en-US" sz="3600" dirty="0">
                <a:solidFill>
                  <a:srgbClr val="FF0000"/>
                </a:solidFill>
                <a:latin typeface="Times New Roman" panose="02020603050405020304" pitchFamily="18" charset="0"/>
                <a:cs typeface="Times New Roman" panose="02020603050405020304" pitchFamily="18" charset="0"/>
              </a:rPr>
              <a:t>2. </a:t>
            </a:r>
            <a:r>
              <a:rPr lang="el-GR" sz="3600" dirty="0">
                <a:solidFill>
                  <a:srgbClr val="FF0000"/>
                </a:solidFill>
                <a:latin typeface="Times New Roman" panose="02020603050405020304" pitchFamily="18" charset="0"/>
                <a:cs typeface="Times New Roman" panose="02020603050405020304" pitchFamily="18" charset="0"/>
              </a:rPr>
              <a:t>Διακοπή</a:t>
            </a:r>
          </a:p>
        </p:txBody>
      </p:sp>
      <p:sp>
        <p:nvSpPr>
          <p:cNvPr id="3" name="Θέση περιεχομένου 2"/>
          <p:cNvSpPr>
            <a:spLocks noGrp="1"/>
          </p:cNvSpPr>
          <p:nvPr>
            <p:ph idx="1"/>
          </p:nvPr>
        </p:nvSpPr>
        <p:spPr>
          <a:xfrm>
            <a:off x="899592" y="1916832"/>
            <a:ext cx="7272808" cy="3915797"/>
          </a:xfrm>
        </p:spPr>
        <p:txBody>
          <a:bodyPr>
            <a:normAutofit fontScale="92500"/>
          </a:bodyPr>
          <a:lstStyle/>
          <a:p>
            <a:pPr marL="68580" indent="0">
              <a:buNone/>
            </a:pPr>
            <a:r>
              <a:rPr lang="el-GR" dirty="0">
                <a:solidFill>
                  <a:schemeClr val="tx1"/>
                </a:solidFill>
              </a:rPr>
              <a:t>Ο πελάτης εισβάλει και διακόπτει τον κλινικό με αμυντικό τρόπο.</a:t>
            </a:r>
          </a:p>
          <a:p>
            <a:pPr marL="68580" indent="0">
              <a:buNone/>
            </a:pPr>
            <a:endParaRPr lang="el-GR" dirty="0">
              <a:solidFill>
                <a:schemeClr val="tx1"/>
              </a:solidFill>
            </a:endParaRPr>
          </a:p>
          <a:p>
            <a:r>
              <a:rPr lang="el-GR" b="1" dirty="0">
                <a:solidFill>
                  <a:schemeClr val="tx1"/>
                </a:solidFill>
              </a:rPr>
              <a:t>Μιλάω από πάνω: </a:t>
            </a:r>
            <a:r>
              <a:rPr lang="el-GR" dirty="0">
                <a:solidFill>
                  <a:schemeClr val="tx1"/>
                </a:solidFill>
              </a:rPr>
              <a:t>ο πελάτης ξεκινάει να μιλήσει ενώ ο κλινικός ακόμη μιλάει, χωρίς να περιμένει για παύση</a:t>
            </a:r>
          </a:p>
          <a:p>
            <a:endParaRPr lang="el-GR" dirty="0">
              <a:solidFill>
                <a:schemeClr val="tx1"/>
              </a:solidFill>
            </a:endParaRPr>
          </a:p>
          <a:p>
            <a:r>
              <a:rPr lang="el-GR" b="1" dirty="0">
                <a:solidFill>
                  <a:schemeClr val="tx1"/>
                </a:solidFill>
              </a:rPr>
              <a:t>Διακόπτω:</a:t>
            </a:r>
            <a:r>
              <a:rPr lang="en-US" b="1" dirty="0">
                <a:solidFill>
                  <a:schemeClr val="tx1"/>
                </a:solidFill>
              </a:rPr>
              <a:t> </a:t>
            </a:r>
            <a:r>
              <a:rPr lang="el-GR" dirty="0">
                <a:solidFill>
                  <a:schemeClr val="tx1"/>
                </a:solidFill>
              </a:rPr>
              <a:t>ο πελάτης διακόπτει χρησιμοποιώντας λέξεις που προορίζονται να σταματήσουν τον κλινικό (π.χ. περιμένετε ένα λεπτό)</a:t>
            </a:r>
            <a:endParaRPr lang="el-GR" b="1" dirty="0">
              <a:solidFill>
                <a:schemeClr val="tx1"/>
              </a:solidFill>
            </a:endParaRPr>
          </a:p>
        </p:txBody>
      </p:sp>
    </p:spTree>
    <p:extLst>
      <p:ext uri="{BB962C8B-B14F-4D97-AF65-F5344CB8AC3E}">
        <p14:creationId xmlns:p14="http://schemas.microsoft.com/office/powerpoint/2010/main" val="2454763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08" y="620688"/>
            <a:ext cx="7024744" cy="673144"/>
          </a:xfrm>
        </p:spPr>
        <p:txBody>
          <a:bodyPr>
            <a:normAutofit fontScale="90000"/>
          </a:bodyPr>
          <a:lstStyle/>
          <a:p>
            <a:r>
              <a:rPr lang="el-GR" dirty="0">
                <a:solidFill>
                  <a:srgbClr val="FF0000"/>
                </a:solidFill>
              </a:rPr>
              <a:t>3. Άρνηση</a:t>
            </a:r>
          </a:p>
        </p:txBody>
      </p:sp>
      <p:sp>
        <p:nvSpPr>
          <p:cNvPr id="3" name="Θέση περιεχομένου 2"/>
          <p:cNvSpPr>
            <a:spLocks noGrp="1"/>
          </p:cNvSpPr>
          <p:nvPr>
            <p:ph idx="1"/>
          </p:nvPr>
        </p:nvSpPr>
        <p:spPr>
          <a:xfrm>
            <a:off x="755576" y="1556792"/>
            <a:ext cx="7704856" cy="4752528"/>
          </a:xfrm>
        </p:spPr>
        <p:txBody>
          <a:bodyPr>
            <a:normAutofit/>
          </a:bodyPr>
          <a:lstStyle/>
          <a:p>
            <a:pPr marL="68580" indent="0">
              <a:buNone/>
            </a:pPr>
            <a:r>
              <a:rPr lang="el-GR" sz="1800" dirty="0">
                <a:solidFill>
                  <a:schemeClr val="tx1"/>
                </a:solidFill>
                <a:latin typeface="Times New Roman" panose="02020603050405020304" pitchFamily="18" charset="0"/>
                <a:cs typeface="Times New Roman" panose="02020603050405020304" pitchFamily="18" charset="0"/>
              </a:rPr>
              <a:t>Ο πελάτης εκφράζει απροθυμία να αναγνωρίσει τα προβλήματα, να συνεργαστεί, να αναλάβει την ευθύνη, ή να πάρει συμβουλή.</a:t>
            </a:r>
          </a:p>
          <a:p>
            <a:pPr marL="68580" indent="0">
              <a:buNone/>
            </a:pPr>
            <a:endParaRPr lang="el-GR" sz="1800" dirty="0">
              <a:solidFill>
                <a:schemeClr val="tx1"/>
              </a:solidFill>
              <a:latin typeface="Times New Roman" panose="02020603050405020304" pitchFamily="18" charset="0"/>
              <a:cs typeface="Times New Roman" panose="02020603050405020304" pitchFamily="18" charset="0"/>
            </a:endParaRP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Κατηγόρια: </a:t>
            </a:r>
            <a:r>
              <a:rPr lang="el-GR" sz="1800" dirty="0">
                <a:solidFill>
                  <a:schemeClr val="tx1"/>
                </a:solidFill>
                <a:latin typeface="Times New Roman" panose="02020603050405020304" pitchFamily="18" charset="0"/>
                <a:cs typeface="Times New Roman" panose="02020603050405020304" pitchFamily="18" charset="0"/>
              </a:rPr>
              <a:t>ο πελάτης κατηγορεί άλλους ανθρώπους για τα προβλήματά του.</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Διαφωνία: </a:t>
            </a:r>
            <a:r>
              <a:rPr lang="el-GR" sz="1800" dirty="0">
                <a:solidFill>
                  <a:schemeClr val="tx1"/>
                </a:solidFill>
                <a:latin typeface="Times New Roman" panose="02020603050405020304" pitchFamily="18" charset="0"/>
                <a:cs typeface="Times New Roman" panose="02020603050405020304" pitchFamily="18" charset="0"/>
              </a:rPr>
              <a:t>ο πελάτης διαφωνεί με κάποια πρόταση του κλινικού χωρίς να προτείνει εναλλακτική.</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Δικαιολογία: </a:t>
            </a:r>
            <a:r>
              <a:rPr lang="el-GR" sz="1800" dirty="0">
                <a:solidFill>
                  <a:schemeClr val="tx1"/>
                </a:solidFill>
                <a:latin typeface="Times New Roman" panose="02020603050405020304" pitchFamily="18" charset="0"/>
                <a:cs typeface="Times New Roman" panose="02020603050405020304" pitchFamily="18" charset="0"/>
              </a:rPr>
              <a:t>ο πελάτης δικαιολογεί τη συμπεριφορά του.</a:t>
            </a:r>
          </a:p>
        </p:txBody>
      </p:sp>
    </p:spTree>
    <p:extLst>
      <p:ext uri="{BB962C8B-B14F-4D97-AF65-F5344CB8AC3E}">
        <p14:creationId xmlns:p14="http://schemas.microsoft.com/office/powerpoint/2010/main" val="3534218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08" y="620688"/>
            <a:ext cx="7024744" cy="673144"/>
          </a:xfrm>
        </p:spPr>
        <p:txBody>
          <a:bodyPr>
            <a:normAutofit fontScale="90000"/>
          </a:bodyPr>
          <a:lstStyle/>
          <a:p>
            <a:r>
              <a:rPr lang="el-GR" dirty="0">
                <a:solidFill>
                  <a:srgbClr val="FF0000"/>
                </a:solidFill>
              </a:rPr>
              <a:t>3. Άρνηση</a:t>
            </a:r>
          </a:p>
        </p:txBody>
      </p:sp>
      <p:sp>
        <p:nvSpPr>
          <p:cNvPr id="3" name="Θέση περιεχομένου 2"/>
          <p:cNvSpPr>
            <a:spLocks noGrp="1"/>
          </p:cNvSpPr>
          <p:nvPr>
            <p:ph idx="1"/>
          </p:nvPr>
        </p:nvSpPr>
        <p:spPr>
          <a:xfrm>
            <a:off x="755576" y="1556792"/>
            <a:ext cx="7632848" cy="4752528"/>
          </a:xfrm>
        </p:spPr>
        <p:txBody>
          <a:bodyPr>
            <a:normAutofit/>
          </a:bodyPr>
          <a:lstStyle/>
          <a:p>
            <a:pPr marL="68580" indent="0">
              <a:buNone/>
            </a:pP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εκφράζει απροθυμία να αναγνωρίσει τα προβλήματα, να συνεργαστεί, να αναλάβει την ευθύνη, ή να πάρει συμβουλή</a:t>
            </a:r>
            <a:r>
              <a:rPr lang="el-GR" sz="1800" dirty="0">
                <a:solidFill>
                  <a:schemeClr val="tx1"/>
                </a:solidFill>
                <a:latin typeface="Times New Roman" panose="02020603050405020304" pitchFamily="18" charset="0"/>
                <a:cs typeface="Times New Roman" panose="02020603050405020304" pitchFamily="18" charset="0"/>
              </a:rPr>
              <a:t>.</a:t>
            </a:r>
          </a:p>
          <a:p>
            <a:pPr marL="68580" indent="0">
              <a:buNone/>
            </a:pPr>
            <a:endParaRPr lang="el-GR" sz="1800" dirty="0">
              <a:solidFill>
                <a:schemeClr val="tx1"/>
              </a:solidFill>
              <a:latin typeface="Times New Roman" panose="02020603050405020304" pitchFamily="18" charset="0"/>
              <a:cs typeface="Times New Roman" panose="02020603050405020304" pitchFamily="18" charset="0"/>
            </a:endParaRPr>
          </a:p>
          <a:p>
            <a:pPr>
              <a:spcBef>
                <a:spcPts val="600"/>
              </a:spcBef>
              <a:buClr>
                <a:schemeClr val="bg1">
                  <a:lumMod val="85000"/>
                </a:schemeClr>
              </a:buClr>
            </a:pPr>
            <a:r>
              <a:rPr lang="el-GR" sz="1800" b="1" dirty="0">
                <a:solidFill>
                  <a:schemeClr val="bg1">
                    <a:lumMod val="85000"/>
                  </a:schemeClr>
                </a:solidFill>
                <a:latin typeface="Times New Roman" panose="02020603050405020304" pitchFamily="18" charset="0"/>
                <a:cs typeface="Times New Roman" panose="02020603050405020304" pitchFamily="18" charset="0"/>
              </a:rPr>
              <a:t>Κατηγόρια: </a:t>
            </a: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κατηγορεί άλλους ανθρώπους για τα προβλήματά του</a:t>
            </a:r>
          </a:p>
          <a:p>
            <a:pPr>
              <a:spcBef>
                <a:spcPts val="600"/>
              </a:spcBef>
              <a:buClr>
                <a:schemeClr val="bg1">
                  <a:lumMod val="85000"/>
                </a:schemeClr>
              </a:buClr>
            </a:pPr>
            <a:r>
              <a:rPr lang="el-GR" sz="1800" b="1" dirty="0">
                <a:solidFill>
                  <a:schemeClr val="bg1">
                    <a:lumMod val="85000"/>
                  </a:schemeClr>
                </a:solidFill>
                <a:latin typeface="Times New Roman" panose="02020603050405020304" pitchFamily="18" charset="0"/>
                <a:cs typeface="Times New Roman" panose="02020603050405020304" pitchFamily="18" charset="0"/>
              </a:rPr>
              <a:t>Διαφωνία: </a:t>
            </a: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διαφωνεί με κάποια πρόταση του κλινικού χωρίς να προτείνει εναλλακτική.</a:t>
            </a:r>
          </a:p>
          <a:p>
            <a:pPr>
              <a:spcBef>
                <a:spcPts val="600"/>
              </a:spcBef>
              <a:buClr>
                <a:schemeClr val="bg1">
                  <a:lumMod val="85000"/>
                </a:schemeClr>
              </a:buClr>
            </a:pPr>
            <a:r>
              <a:rPr lang="el-GR" sz="1800" b="1" dirty="0">
                <a:solidFill>
                  <a:schemeClr val="bg1">
                    <a:lumMod val="85000"/>
                  </a:schemeClr>
                </a:solidFill>
                <a:latin typeface="Times New Roman" panose="02020603050405020304" pitchFamily="18" charset="0"/>
                <a:cs typeface="Times New Roman" panose="02020603050405020304" pitchFamily="18" charset="0"/>
              </a:rPr>
              <a:t>Δικαιολογία: </a:t>
            </a: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δικαιολογεί τη συμπεριφορά του.</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Αίτημα ατιμωρησίας: </a:t>
            </a:r>
            <a:r>
              <a:rPr lang="el-GR" sz="1800" dirty="0">
                <a:solidFill>
                  <a:schemeClr val="tx1"/>
                </a:solidFill>
                <a:latin typeface="Times New Roman" panose="02020603050405020304" pitchFamily="18" charset="0"/>
                <a:cs typeface="Times New Roman" panose="02020603050405020304" pitchFamily="18" charset="0"/>
              </a:rPr>
              <a:t>ο πελάτης ισχυρίζεται ότι δε βρίσκεται σε κίνδυνο.</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Ελαχιστοποίηση: </a:t>
            </a:r>
            <a:r>
              <a:rPr lang="el-GR" sz="1800" dirty="0">
                <a:solidFill>
                  <a:schemeClr val="tx1"/>
                </a:solidFill>
                <a:latin typeface="Times New Roman" panose="02020603050405020304" pitchFamily="18" charset="0"/>
                <a:cs typeface="Times New Roman" panose="02020603050405020304" pitchFamily="18" charset="0"/>
              </a:rPr>
              <a:t>ο πελάτης δηλώνει ότι ο κλινικός υπερβάλει τους κινδύνους &amp; ότι τα πράγματα στην πραγματικότητα δεν είναι τόσο άσχημα.</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Απαισιοδοξία:</a:t>
            </a:r>
            <a:r>
              <a:rPr lang="el-GR" sz="1800" dirty="0">
                <a:solidFill>
                  <a:schemeClr val="tx1"/>
                </a:solidFill>
                <a:latin typeface="Times New Roman" panose="02020603050405020304" pitchFamily="18" charset="0"/>
                <a:cs typeface="Times New Roman" panose="02020603050405020304" pitchFamily="18" charset="0"/>
              </a:rPr>
              <a:t> ο πελάτης κάνει δηλώσεις σχετικά με τον εαυτό του ή άλλους που είναι απαισιόδοξες, ηττοπαθείς ή αρνητικές.</a:t>
            </a:r>
          </a:p>
        </p:txBody>
      </p:sp>
    </p:spTree>
    <p:extLst>
      <p:ext uri="{BB962C8B-B14F-4D97-AF65-F5344CB8AC3E}">
        <p14:creationId xmlns:p14="http://schemas.microsoft.com/office/powerpoint/2010/main" val="2798067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08" y="620688"/>
            <a:ext cx="7024744" cy="673144"/>
          </a:xfrm>
        </p:spPr>
        <p:txBody>
          <a:bodyPr>
            <a:normAutofit fontScale="90000"/>
          </a:bodyPr>
          <a:lstStyle/>
          <a:p>
            <a:r>
              <a:rPr lang="el-GR" dirty="0">
                <a:solidFill>
                  <a:srgbClr val="FF0000"/>
                </a:solidFill>
              </a:rPr>
              <a:t>3. Άρνηση</a:t>
            </a:r>
          </a:p>
        </p:txBody>
      </p:sp>
      <p:sp>
        <p:nvSpPr>
          <p:cNvPr id="3" name="Θέση περιεχομένου 2"/>
          <p:cNvSpPr>
            <a:spLocks noGrp="1"/>
          </p:cNvSpPr>
          <p:nvPr>
            <p:ph idx="1"/>
          </p:nvPr>
        </p:nvSpPr>
        <p:spPr>
          <a:xfrm>
            <a:off x="715608" y="1556792"/>
            <a:ext cx="7816832" cy="4752528"/>
          </a:xfrm>
        </p:spPr>
        <p:txBody>
          <a:bodyPr>
            <a:normAutofit fontScale="92500" lnSpcReduction="20000"/>
          </a:bodyPr>
          <a:lstStyle/>
          <a:p>
            <a:pPr marL="68580" indent="0">
              <a:buNone/>
            </a:pP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εκφράζει απροθυμία να αναγνωρίσει τα προβλήματα, να συνεργαστεί, να αναλάβει την ευθύνη, ή να πάρει συμβουλή.</a:t>
            </a:r>
          </a:p>
          <a:p>
            <a:pPr marL="68580" indent="0">
              <a:buNone/>
            </a:pPr>
            <a:endParaRPr lang="el-GR" sz="2000" dirty="0">
              <a:solidFill>
                <a:schemeClr val="tx1"/>
              </a:solidFill>
              <a:latin typeface="Times New Roman" panose="02020603050405020304" pitchFamily="18" charset="0"/>
              <a:cs typeface="Times New Roman" panose="02020603050405020304" pitchFamily="18" charset="0"/>
            </a:endParaRP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Κατηγόρια: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κατηγορεί άλλους ανθρώπους για τα προβλήματά του</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Διαφωνία: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διαφωνεί με κάποια πρόταση του κλινικού χωρίς να προτείνει εναλλακτική.</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Δικαιολογία: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δικαιολογεί τη συμπεριφορά του.</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Αίτημα ατιμωρησίας: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ισχυρίζεται ότι δε βρίσκεται σε κίνδυνο</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Ελαχιστοποίηση: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δηλώνει ότι ο κλινικός υπερβάλει τους κινδύνους &amp; ότι τα πράγματα στην πραγματικότητα δεν είναι τόσο άσχημα</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Απαισιοδοξία:</a:t>
            </a:r>
            <a:r>
              <a:rPr lang="el-GR" sz="2100" dirty="0">
                <a:solidFill>
                  <a:schemeClr val="bg1">
                    <a:lumMod val="85000"/>
                  </a:schemeClr>
                </a:solidFill>
                <a:latin typeface="Times New Roman" panose="02020603050405020304" pitchFamily="18" charset="0"/>
                <a:cs typeface="Times New Roman" panose="02020603050405020304" pitchFamily="18" charset="0"/>
              </a:rPr>
              <a:t> ο πελάτης κάνει δηλώσεις σχετικά με τον εαυτό του ή άλλους που είναι απαισιόδοξες, ηττοπαθείς ή αρνητικές</a:t>
            </a:r>
          </a:p>
          <a:p>
            <a:pPr>
              <a:spcBef>
                <a:spcPts val="600"/>
              </a:spcBef>
            </a:pPr>
            <a:r>
              <a:rPr lang="el-GR" sz="2100" b="1" dirty="0">
                <a:solidFill>
                  <a:schemeClr val="tx1"/>
                </a:solidFill>
                <a:latin typeface="Times New Roman" panose="02020603050405020304" pitchFamily="18" charset="0"/>
                <a:cs typeface="Times New Roman" panose="02020603050405020304" pitchFamily="18" charset="0"/>
              </a:rPr>
              <a:t>Διστακτικότητα: </a:t>
            </a:r>
            <a:r>
              <a:rPr lang="el-GR" sz="2100" dirty="0">
                <a:solidFill>
                  <a:schemeClr val="tx1"/>
                </a:solidFill>
                <a:latin typeface="Times New Roman" panose="02020603050405020304" pitchFamily="18" charset="0"/>
                <a:cs typeface="Times New Roman" panose="02020603050405020304" pitchFamily="18" charset="0"/>
              </a:rPr>
              <a:t>ο πελάτης εκφράζει επιφυλάξεις &amp; διστακτικότητα σχετικά με πληροφορίες ή συμβουλές που του δίνονται.</a:t>
            </a:r>
          </a:p>
          <a:p>
            <a:pPr>
              <a:spcBef>
                <a:spcPts val="600"/>
              </a:spcBef>
            </a:pPr>
            <a:r>
              <a:rPr lang="el-GR" sz="2100" b="1" dirty="0">
                <a:solidFill>
                  <a:schemeClr val="tx1"/>
                </a:solidFill>
                <a:latin typeface="Times New Roman" panose="02020603050405020304" pitchFamily="18" charset="0"/>
                <a:cs typeface="Times New Roman" panose="02020603050405020304" pitchFamily="18" charset="0"/>
              </a:rPr>
              <a:t>Απροθυμία για αλλαγή: </a:t>
            </a:r>
            <a:r>
              <a:rPr lang="el-GR" sz="2100" dirty="0">
                <a:solidFill>
                  <a:schemeClr val="tx1"/>
                </a:solidFill>
                <a:latin typeface="Times New Roman" panose="02020603050405020304" pitchFamily="18" charset="0"/>
                <a:cs typeface="Times New Roman" panose="02020603050405020304" pitchFamily="18" charset="0"/>
              </a:rPr>
              <a:t>ο πελάτης εκφράζει έλλειψη επιθυμίας ή απροθυμία για αλλαγή.</a:t>
            </a:r>
          </a:p>
          <a:p>
            <a:endParaRPr lang="el-G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4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024744" cy="601136"/>
          </a:xfrm>
        </p:spPr>
        <p:txBody>
          <a:bodyPr>
            <a:normAutofit fontScale="90000"/>
          </a:bodyPr>
          <a:lstStyle/>
          <a:p>
            <a:r>
              <a:rPr lang="el-GR" dirty="0">
                <a:solidFill>
                  <a:srgbClr val="FF0000"/>
                </a:solidFill>
                <a:latin typeface="Times New Roman" panose="02020603050405020304" pitchFamily="18" charset="0"/>
                <a:cs typeface="Times New Roman" panose="02020603050405020304" pitchFamily="18" charset="0"/>
              </a:rPr>
              <a:t>4. Αγνόηση</a:t>
            </a:r>
          </a:p>
        </p:txBody>
      </p:sp>
      <p:sp>
        <p:nvSpPr>
          <p:cNvPr id="3" name="Θέση περιεχομένου 2"/>
          <p:cNvSpPr>
            <a:spLocks noGrp="1"/>
          </p:cNvSpPr>
          <p:nvPr>
            <p:ph idx="1"/>
          </p:nvPr>
        </p:nvSpPr>
        <p:spPr>
          <a:xfrm>
            <a:off x="755576" y="1844824"/>
            <a:ext cx="7560840" cy="4464496"/>
          </a:xfrm>
        </p:spPr>
        <p:txBody>
          <a:bodyPr>
            <a:normAutofit fontScale="92500" lnSpcReduction="10000"/>
          </a:bodyPr>
          <a:lstStyle/>
          <a:p>
            <a:pPr marL="68580" indent="0">
              <a:buNone/>
            </a:pPr>
            <a:r>
              <a:rPr lang="el-GR" sz="2200" dirty="0"/>
              <a:t>Ο πελάτης δείχνει σημάδια αγνόησης ή μη παρακολούθησης του κλινικού.</a:t>
            </a:r>
          </a:p>
          <a:p>
            <a:pPr marL="68580" indent="0">
              <a:buNone/>
            </a:pPr>
            <a:endParaRPr lang="el-GR" sz="2200" dirty="0"/>
          </a:p>
          <a:p>
            <a:r>
              <a:rPr lang="el-GR" sz="2200" b="1" dirty="0"/>
              <a:t>Απροσεξία:</a:t>
            </a:r>
            <a:r>
              <a:rPr lang="el-GR" sz="2200" dirty="0"/>
              <a:t> η απάντηση του πελάτη υποδεικνύει ότι δεν προσέχει τα όσα λέει ο κλινικός.</a:t>
            </a:r>
          </a:p>
          <a:p>
            <a:endParaRPr lang="el-GR" sz="2200" dirty="0"/>
          </a:p>
          <a:p>
            <a:r>
              <a:rPr lang="el-GR" sz="2200" b="1" dirty="0"/>
              <a:t>Μη απάντηση: </a:t>
            </a:r>
            <a:r>
              <a:rPr lang="el-GR" sz="2200" dirty="0"/>
              <a:t>ο πελάτης δίνει μια απάντηση που δεν ταιριάζει στην ερώτηση του κλινικού</a:t>
            </a:r>
            <a:r>
              <a:rPr lang="en-US" sz="2200" dirty="0"/>
              <a:t>.</a:t>
            </a:r>
            <a:endParaRPr lang="el-GR" sz="2200" dirty="0"/>
          </a:p>
          <a:p>
            <a:endParaRPr lang="el-GR" sz="2200" dirty="0"/>
          </a:p>
          <a:p>
            <a:r>
              <a:rPr lang="el-GR" sz="2200" b="1" dirty="0"/>
              <a:t>Μη απόκριση:</a:t>
            </a:r>
            <a:r>
              <a:rPr lang="el-GR" sz="2200" dirty="0"/>
              <a:t> ο πελάτης δεν αποκρίνεται στο ερώτημα του κλινικού.</a:t>
            </a:r>
          </a:p>
          <a:p>
            <a:endParaRPr lang="el-GR" sz="2200" dirty="0"/>
          </a:p>
          <a:p>
            <a:r>
              <a:rPr lang="el-GR" sz="2200" b="1" dirty="0"/>
              <a:t>Παρέκκλιση: </a:t>
            </a:r>
            <a:r>
              <a:rPr lang="el-GR" sz="2200" dirty="0"/>
              <a:t>ο πελάτης αλλάζει την κατεύθυνση της συζήτησης που επιδιώκει ο κλινικός</a:t>
            </a:r>
            <a:r>
              <a:rPr lang="en-US" sz="2200" dirty="0"/>
              <a:t>.</a:t>
            </a:r>
            <a:endParaRPr lang="el-GR" sz="2200" dirty="0"/>
          </a:p>
          <a:p>
            <a:endParaRPr lang="el-GR" sz="2200" dirty="0"/>
          </a:p>
        </p:txBody>
      </p:sp>
    </p:spTree>
    <p:extLst>
      <p:ext uri="{BB962C8B-B14F-4D97-AF65-F5344CB8AC3E}">
        <p14:creationId xmlns:p14="http://schemas.microsoft.com/office/powerpoint/2010/main" val="2705239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864096"/>
          </a:xfrm>
        </p:spPr>
        <p:txBody>
          <a:bodyPr>
            <a:normAutofit/>
          </a:bodyPr>
          <a:lstStyle/>
          <a:p>
            <a:r>
              <a:rPr lang="el-GR" sz="3400" dirty="0">
                <a:solidFill>
                  <a:srgbClr val="FF0000"/>
                </a:solidFill>
              </a:rPr>
              <a:t>Σημασία αντίστασης</a:t>
            </a:r>
          </a:p>
        </p:txBody>
      </p:sp>
      <p:sp>
        <p:nvSpPr>
          <p:cNvPr id="3" name="Content Placeholder 2"/>
          <p:cNvSpPr>
            <a:spLocks noGrp="1"/>
          </p:cNvSpPr>
          <p:nvPr>
            <p:ph idx="1"/>
          </p:nvPr>
        </p:nvSpPr>
        <p:spPr>
          <a:xfrm>
            <a:off x="899592" y="1700808"/>
            <a:ext cx="7344816" cy="4729712"/>
          </a:xfrm>
        </p:spPr>
        <p:txBody>
          <a:bodyPr>
            <a:noAutofit/>
          </a:bodyPr>
          <a:lstStyle/>
          <a:p>
            <a:pPr>
              <a:buNone/>
            </a:pPr>
            <a:r>
              <a:rPr lang="el-GR" sz="2000" b="1" dirty="0">
                <a:solidFill>
                  <a:srgbClr val="000000"/>
                </a:solidFill>
              </a:rPr>
              <a:t>Απαιτεί κατανόηση της οπτικής του πελάτη </a:t>
            </a:r>
            <a:r>
              <a:rPr lang="en-US" sz="2000" b="1" dirty="0">
                <a:solidFill>
                  <a:srgbClr val="000000"/>
                </a:solidFill>
              </a:rPr>
              <a:t>&amp;</a:t>
            </a:r>
            <a:r>
              <a:rPr lang="el-GR" sz="2000" b="1" dirty="0">
                <a:solidFill>
                  <a:srgbClr val="000000"/>
                </a:solidFill>
              </a:rPr>
              <a:t> έναρξη από εκεί.</a:t>
            </a:r>
            <a:r>
              <a:rPr lang="en-US" sz="2000" b="1" dirty="0">
                <a:solidFill>
                  <a:srgbClr val="000000"/>
                </a:solidFill>
              </a:rPr>
              <a:t> </a:t>
            </a:r>
          </a:p>
          <a:p>
            <a:pPr>
              <a:buNone/>
            </a:pPr>
            <a:endParaRPr lang="en-US" sz="1000" dirty="0">
              <a:solidFill>
                <a:srgbClr val="000000"/>
              </a:solidFill>
            </a:endParaRPr>
          </a:p>
          <a:p>
            <a:pPr>
              <a:buNone/>
            </a:pPr>
            <a:r>
              <a:rPr lang="el-GR" sz="2000" dirty="0">
                <a:solidFill>
                  <a:srgbClr val="000000"/>
                </a:solidFill>
              </a:rPr>
              <a:t>Η αντίσταση είναι ένα σήμα για εσάς να αλλάξετε κατεύθυνση ή να ακούσετε πιο προσεκτικά. </a:t>
            </a:r>
          </a:p>
          <a:p>
            <a:pPr>
              <a:buNone/>
            </a:pPr>
            <a:endParaRPr lang="en-US" sz="1000" dirty="0">
              <a:solidFill>
                <a:srgbClr val="000000"/>
              </a:solidFill>
            </a:endParaRPr>
          </a:p>
          <a:p>
            <a:pPr marL="68580" indent="0">
              <a:buNone/>
            </a:pPr>
            <a:endParaRPr lang="el-GR" sz="2000" dirty="0"/>
          </a:p>
        </p:txBody>
      </p:sp>
      <p:pic>
        <p:nvPicPr>
          <p:cNvPr id="4" name="Picture 3">
            <a:extLst>
              <a:ext uri="{FF2B5EF4-FFF2-40B4-BE49-F238E27FC236}">
                <a16:creationId xmlns:a16="http://schemas.microsoft.com/office/drawing/2014/main" id="{CDAE89EF-6D35-4FF1-A432-562A9ABE794F}"/>
              </a:ext>
            </a:extLst>
          </p:cNvPr>
          <p:cNvPicPr>
            <a:picLocks noChangeAspect="1"/>
          </p:cNvPicPr>
          <p:nvPr/>
        </p:nvPicPr>
        <p:blipFill>
          <a:blip r:embed="rId2"/>
          <a:stretch>
            <a:fillRect/>
          </a:stretch>
        </p:blipFill>
        <p:spPr>
          <a:xfrm>
            <a:off x="3995936" y="3789564"/>
            <a:ext cx="4690864" cy="2640956"/>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864096"/>
          </a:xfrm>
        </p:spPr>
        <p:txBody>
          <a:bodyPr>
            <a:normAutofit/>
          </a:bodyPr>
          <a:lstStyle/>
          <a:p>
            <a:r>
              <a:rPr lang="el-GR" sz="3400" dirty="0">
                <a:solidFill>
                  <a:srgbClr val="FF0000"/>
                </a:solidFill>
              </a:rPr>
              <a:t>Διαχείριση αντίστασης</a:t>
            </a:r>
          </a:p>
        </p:txBody>
      </p:sp>
      <p:sp>
        <p:nvSpPr>
          <p:cNvPr id="3" name="Content Placeholder 2"/>
          <p:cNvSpPr>
            <a:spLocks noGrp="1"/>
          </p:cNvSpPr>
          <p:nvPr>
            <p:ph idx="1"/>
          </p:nvPr>
        </p:nvSpPr>
        <p:spPr>
          <a:xfrm>
            <a:off x="539552" y="1556792"/>
            <a:ext cx="7704856" cy="4873728"/>
          </a:xfrm>
        </p:spPr>
        <p:txBody>
          <a:bodyPr>
            <a:noAutofit/>
          </a:bodyPr>
          <a:lstStyle/>
          <a:p>
            <a:pPr algn="just">
              <a:buNone/>
            </a:pPr>
            <a:endParaRPr lang="en-US" sz="1000" dirty="0">
              <a:solidFill>
                <a:srgbClr val="000000"/>
              </a:solidFill>
            </a:endParaRPr>
          </a:p>
          <a:p>
            <a:pPr algn="just">
              <a:buNone/>
            </a:pPr>
            <a:r>
              <a:rPr lang="el-GR" sz="2000" dirty="0">
                <a:solidFill>
                  <a:srgbClr val="000000"/>
                </a:solidFill>
              </a:rPr>
              <a:t>Η αντίσταση σας προσφέρει μια ευκαιρία να </a:t>
            </a:r>
            <a:r>
              <a:rPr lang="el-GR" sz="2000" b="1" dirty="0">
                <a:solidFill>
                  <a:srgbClr val="000000"/>
                </a:solidFill>
              </a:rPr>
              <a:t>αποκριθείτε με ένα νέο, πιθανώς πρωτότυπο τρόπο </a:t>
            </a:r>
            <a:r>
              <a:rPr lang="el-GR" sz="2000" dirty="0">
                <a:solidFill>
                  <a:srgbClr val="000000"/>
                </a:solidFill>
              </a:rPr>
              <a:t>&amp; να εκμεταλλευτείτε την κατάσταση </a:t>
            </a:r>
            <a:r>
              <a:rPr lang="el-GR" sz="2000" b="1" dirty="0">
                <a:solidFill>
                  <a:srgbClr val="000000"/>
                </a:solidFill>
              </a:rPr>
              <a:t>χωρίς να είστε συγκρουσιακοί</a:t>
            </a:r>
            <a:r>
              <a:rPr lang="en-US" sz="2000" dirty="0">
                <a:solidFill>
                  <a:srgbClr val="000000"/>
                </a:solidFill>
              </a:rPr>
              <a:t>.</a:t>
            </a:r>
          </a:p>
          <a:p>
            <a:pPr algn="just">
              <a:buNone/>
            </a:pPr>
            <a:endParaRPr lang="en-US" sz="1000" dirty="0">
              <a:solidFill>
                <a:srgbClr val="000000"/>
              </a:solidFill>
            </a:endParaRPr>
          </a:p>
          <a:p>
            <a:pPr algn="just">
              <a:buFont typeface="Wingdings" pitchFamily="2" charset="2"/>
              <a:buChar char="ü"/>
            </a:pPr>
            <a:r>
              <a:rPr lang="el-GR" sz="2000" u="sng" dirty="0">
                <a:solidFill>
                  <a:srgbClr val="000000"/>
                </a:solidFill>
              </a:rPr>
              <a:t>Η προσαρμογή στην αντίσταση είναι παρόμοια με την αποφυγή διαφωνίας</a:t>
            </a:r>
            <a:r>
              <a:rPr lang="el-GR" sz="2000" dirty="0">
                <a:solidFill>
                  <a:srgbClr val="000000"/>
                </a:solidFill>
              </a:rPr>
              <a:t> ως προς το ότι προσφέρει μια ευκαιρία έκφρασης </a:t>
            </a:r>
            <a:r>
              <a:rPr lang="el-GR" sz="2000" dirty="0" err="1">
                <a:solidFill>
                  <a:srgbClr val="000000"/>
                </a:solidFill>
              </a:rPr>
              <a:t>ενσυναίσθησης</a:t>
            </a:r>
            <a:r>
              <a:rPr lang="el-GR" sz="2000" dirty="0">
                <a:solidFill>
                  <a:srgbClr val="000000"/>
                </a:solidFill>
              </a:rPr>
              <a:t> </a:t>
            </a:r>
            <a:r>
              <a:rPr lang="el-GR" sz="2000" dirty="0" err="1">
                <a:solidFill>
                  <a:srgbClr val="000000"/>
                </a:solidFill>
              </a:rPr>
              <a:t>ώντας</a:t>
            </a:r>
            <a:r>
              <a:rPr lang="el-GR" sz="2000" dirty="0">
                <a:solidFill>
                  <a:srgbClr val="000000"/>
                </a:solidFill>
              </a:rPr>
              <a:t> μη επικριτικοί &amp; με σεβασμό, ενθαρρύνοντας τον πελάτη να μιλάει &amp; να μένει δεσμευμένος. </a:t>
            </a:r>
          </a:p>
          <a:p>
            <a:pPr algn="just">
              <a:buFont typeface="Wingdings" pitchFamily="2" charset="2"/>
              <a:buChar char="ü"/>
            </a:pPr>
            <a:endParaRPr lang="el-GR" sz="2000" dirty="0">
              <a:solidFill>
                <a:srgbClr val="000000"/>
              </a:solidFill>
            </a:endParaRPr>
          </a:p>
          <a:p>
            <a:pPr algn="just">
              <a:buFont typeface="Wingdings" pitchFamily="2" charset="2"/>
              <a:buChar char="ü"/>
            </a:pPr>
            <a:r>
              <a:rPr lang="el-GR" sz="2000" dirty="0">
                <a:solidFill>
                  <a:srgbClr val="000000"/>
                </a:solidFill>
              </a:rPr>
              <a:t>Προσπαθήστε να αποφύγετε την πρόκληση αντίστασης όποτε είναι εφικτό</a:t>
            </a:r>
            <a:r>
              <a:rPr lang="en-US" sz="2000" dirty="0">
                <a:solidFill>
                  <a:srgbClr val="000000"/>
                </a:solidFill>
              </a:rPr>
              <a:t>, </a:t>
            </a:r>
            <a:r>
              <a:rPr lang="el-GR" sz="2000" dirty="0">
                <a:solidFill>
                  <a:srgbClr val="000000"/>
                </a:solidFill>
              </a:rPr>
              <a:t>και εκτρέψτε την ενέργεια που επενδύει ο πελάτης στο να τη χρησιμοποιήσει για θετική αλλαγή.</a:t>
            </a:r>
          </a:p>
          <a:p>
            <a:pPr algn="just"/>
            <a:endParaRPr lang="el-GR" sz="2000" dirty="0"/>
          </a:p>
        </p:txBody>
      </p:sp>
    </p:spTree>
    <p:extLst>
      <p:ext uri="{BB962C8B-B14F-4D97-AF65-F5344CB8AC3E}">
        <p14:creationId xmlns:p14="http://schemas.microsoft.com/office/powerpoint/2010/main" val="1207168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buClr>
                <a:schemeClr val="bg1">
                  <a:lumMod val="85000"/>
                </a:schemeClr>
              </a:buClr>
            </a:pPr>
            <a:r>
              <a:rPr lang="el-GR" sz="2000" dirty="0">
                <a:solidFill>
                  <a:schemeClr val="bg1">
                    <a:lumMod val="85000"/>
                  </a:schemeClr>
                </a:solidFill>
              </a:rPr>
              <a:t>Ενισχυμένη αντανάκλαση (</a:t>
            </a:r>
            <a:r>
              <a:rPr lang="en-US" sz="2000" dirty="0">
                <a:solidFill>
                  <a:schemeClr val="bg1">
                    <a:lumMod val="85000"/>
                  </a:schemeClr>
                </a:solidFill>
              </a:rPr>
              <a:t>Amplified reflection</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Αντανάκλαση διπλής όψεως (</a:t>
            </a:r>
            <a:r>
              <a:rPr lang="en-US" sz="2000" dirty="0">
                <a:solidFill>
                  <a:schemeClr val="bg1">
                    <a:lumMod val="85000"/>
                  </a:schemeClr>
                </a:solidFill>
              </a:rPr>
              <a:t>Double-sided reflection</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Μετατόπιση ενδιαφέροντος (</a:t>
            </a:r>
            <a:r>
              <a:rPr lang="en-US" sz="2000" dirty="0">
                <a:solidFill>
                  <a:schemeClr val="bg1">
                    <a:lumMod val="85000"/>
                  </a:schemeClr>
                </a:solidFill>
              </a:rPr>
              <a:t>Shifting focus</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075240" cy="1066800"/>
          </a:xfrm>
        </p:spPr>
        <p:txBody>
          <a:bodyPr>
            <a:normAutofit/>
          </a:bodyPr>
          <a:lstStyle/>
          <a:p>
            <a:r>
              <a:rPr lang="el-GR" sz="3200" dirty="0">
                <a:solidFill>
                  <a:srgbClr val="FF0000"/>
                </a:solidFill>
              </a:rPr>
              <a:t>Απλή αντανάκλαση (</a:t>
            </a:r>
            <a:r>
              <a:rPr lang="en-US" sz="3200" dirty="0">
                <a:solidFill>
                  <a:srgbClr val="FF0000"/>
                </a:solidFill>
              </a:rPr>
              <a:t>Simple reflection</a:t>
            </a:r>
            <a:r>
              <a:rPr lang="el-GR" sz="3200" dirty="0">
                <a:solidFill>
                  <a:srgbClr val="FF0000"/>
                </a:solidFill>
              </a:rPr>
              <a:t>)</a:t>
            </a:r>
          </a:p>
        </p:txBody>
      </p:sp>
      <p:sp>
        <p:nvSpPr>
          <p:cNvPr id="3" name="Content Placeholder 2"/>
          <p:cNvSpPr>
            <a:spLocks noGrp="1"/>
          </p:cNvSpPr>
          <p:nvPr>
            <p:ph idx="1"/>
          </p:nvPr>
        </p:nvSpPr>
        <p:spPr>
          <a:xfrm>
            <a:off x="827584" y="2323652"/>
            <a:ext cx="7272808" cy="3508977"/>
          </a:xfrm>
        </p:spPr>
        <p:txBody>
          <a:bodyPr>
            <a:normAutofit fontScale="85000" lnSpcReduction="10000"/>
          </a:bodyPr>
          <a:lstStyle/>
          <a:p>
            <a:pPr>
              <a:buNone/>
            </a:pPr>
            <a:r>
              <a:rPr lang="el-GR" sz="2400" dirty="0">
                <a:solidFill>
                  <a:srgbClr val="000000"/>
                </a:solidFill>
              </a:rPr>
              <a:t>Η απλούστερη προσέγγιση απόκρισης στην αντίσταση είναι με μη αντίσταση</a:t>
            </a:r>
            <a:r>
              <a:rPr lang="en-US" sz="2400" dirty="0">
                <a:solidFill>
                  <a:srgbClr val="000000"/>
                </a:solidFill>
              </a:rPr>
              <a:t>, </a:t>
            </a:r>
            <a:r>
              <a:rPr lang="el-GR" sz="2400" dirty="0">
                <a:solidFill>
                  <a:srgbClr val="000000"/>
                </a:solidFill>
              </a:rPr>
              <a:t>επαναλαμβάνοντας τη δήλωση του πελάτη σε ουδέτερο τόνο. </a:t>
            </a:r>
            <a:endParaRPr lang="el-GR" dirty="0">
              <a:solidFill>
                <a:srgbClr val="000000"/>
              </a:solidFill>
            </a:endParaRPr>
          </a:p>
          <a:p>
            <a:pPr>
              <a:buNone/>
            </a:pPr>
            <a:endParaRPr lang="en-US" sz="2400" dirty="0">
              <a:solidFill>
                <a:srgbClr val="000000"/>
              </a:solidFill>
            </a:endParaRPr>
          </a:p>
          <a:p>
            <a:pPr>
              <a:buNone/>
            </a:pPr>
            <a:r>
              <a:rPr lang="el-GR" sz="2400" dirty="0">
                <a:solidFill>
                  <a:srgbClr val="000000"/>
                </a:solidFill>
              </a:rPr>
              <a:t>Αναγνωρίζει &amp; επικυρώνει αυτό που έχει πει ο πελάτης &amp; μπορεί να εκμαιεύσει μια αντίθετη απόκριση. </a:t>
            </a:r>
          </a:p>
          <a:p>
            <a:pPr>
              <a:buNone/>
            </a:pPr>
            <a:endParaRPr lang="en-US" sz="2400" dirty="0">
              <a:solidFill>
                <a:srgbClr val="000000"/>
              </a:solidFill>
            </a:endParaRPr>
          </a:p>
          <a:p>
            <a:pPr>
              <a:buNone/>
            </a:pPr>
            <a:r>
              <a:rPr lang="el-GR" sz="2400" b="1" dirty="0">
                <a:solidFill>
                  <a:srgbClr val="000000"/>
                </a:solidFill>
              </a:rPr>
              <a:t>Πελάτης</a:t>
            </a:r>
            <a:r>
              <a:rPr lang="en-US" sz="2400" b="1" dirty="0">
                <a:solidFill>
                  <a:srgbClr val="000000"/>
                </a:solidFill>
              </a:rPr>
              <a:t>: </a:t>
            </a:r>
            <a:r>
              <a:rPr lang="el-GR" dirty="0">
                <a:solidFill>
                  <a:srgbClr val="000000"/>
                </a:solidFill>
              </a:rPr>
              <a:t>Δεν σκοπεύω να μειώσω το αλκοόλ που πίνω, άμεσα. </a:t>
            </a:r>
          </a:p>
          <a:p>
            <a:pPr>
              <a:buNone/>
            </a:pPr>
            <a:r>
              <a:rPr lang="el-GR" sz="2400" b="1" dirty="0">
                <a:solidFill>
                  <a:srgbClr val="000000"/>
                </a:solidFill>
              </a:rPr>
              <a:t>Κλινικός</a:t>
            </a:r>
            <a:r>
              <a:rPr lang="en-US" sz="2400" b="1" dirty="0">
                <a:solidFill>
                  <a:srgbClr val="000000"/>
                </a:solidFill>
              </a:rPr>
              <a:t>: </a:t>
            </a:r>
            <a:r>
              <a:rPr lang="el-GR" dirty="0">
                <a:solidFill>
                  <a:srgbClr val="000000"/>
                </a:solidFill>
              </a:rPr>
              <a:t>Θεωρείς ότι η μείωση του αλκοόλ που πίνεις δεν είναι εφικτή για σένα τώρα.</a:t>
            </a:r>
            <a:endParaRPr lang="el-GR" sz="24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sp>
        <p:nvSpPr>
          <p:cNvPr id="6" name="Ορθογώνιο 5"/>
          <p:cNvSpPr/>
          <p:nvPr/>
        </p:nvSpPr>
        <p:spPr>
          <a:xfrm>
            <a:off x="1403648"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ΥΠΟΣΤΗΡΙΞΗ ΑΥΤΌ-ΑΠΟΤΕΛΕΣΜΑΤ/ΤΑΣ</a:t>
            </a:r>
          </a:p>
        </p:txBody>
      </p:sp>
      <p:sp>
        <p:nvSpPr>
          <p:cNvPr id="7" name="Ορθογώνιο 6"/>
          <p:cNvSpPr/>
          <p:nvPr/>
        </p:nvSpPr>
        <p:spPr>
          <a:xfrm>
            <a:off x="4860032"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ΟΛΙΣΘΗΣΗ ΜΕ </a:t>
            </a:r>
          </a:p>
          <a:p>
            <a:pPr algn="ctr"/>
            <a:r>
              <a:rPr lang="el-GR" sz="2000" b="1" dirty="0">
                <a:solidFill>
                  <a:srgbClr val="FF3300"/>
                </a:solidFill>
              </a:rPr>
              <a:t>ΤΗΝ ΑΝΤΙΣΤΑΣΗ</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a:endCxn id="7" idx="0"/>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6" idx="3"/>
            <a:endCxn id="7" idx="1"/>
          </p:cNvCxnSpPr>
          <p:nvPr/>
        </p:nvCxnSpPr>
        <p:spPr>
          <a:xfrm>
            <a:off x="4067944" y="5085184"/>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6" idx="0"/>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67026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b="1" dirty="0">
                <a:solidFill>
                  <a:srgbClr val="000000"/>
                </a:solidFill>
              </a:rPr>
              <a:t>Ενισχυμένη αντανάκλαση (</a:t>
            </a:r>
            <a:r>
              <a:rPr lang="en-US" sz="2000" b="1" dirty="0">
                <a:solidFill>
                  <a:srgbClr val="000000"/>
                </a:solidFill>
              </a:rPr>
              <a:t>Amplified reflection</a:t>
            </a:r>
            <a:r>
              <a:rPr lang="el-GR" sz="2000" b="1" dirty="0">
                <a:solidFill>
                  <a:srgbClr val="000000"/>
                </a:solidFill>
              </a:rPr>
              <a:t>)</a:t>
            </a:r>
            <a:endParaRPr lang="en-US" sz="2000" b="1" dirty="0">
              <a:solidFill>
                <a:srgbClr val="000000"/>
              </a:solidFill>
            </a:endParaRPr>
          </a:p>
          <a:p>
            <a:pPr>
              <a:spcBef>
                <a:spcPts val="1200"/>
              </a:spcBef>
              <a:buClr>
                <a:schemeClr val="bg1">
                  <a:lumMod val="85000"/>
                </a:schemeClr>
              </a:buClr>
            </a:pPr>
            <a:r>
              <a:rPr lang="el-GR" sz="2000" dirty="0">
                <a:solidFill>
                  <a:schemeClr val="bg1">
                    <a:lumMod val="85000"/>
                  </a:schemeClr>
                </a:solidFill>
              </a:rPr>
              <a:t>Αντανάκλαση διπλής όψεως (</a:t>
            </a:r>
            <a:r>
              <a:rPr lang="en-US" sz="2000" dirty="0">
                <a:solidFill>
                  <a:schemeClr val="bg1">
                    <a:lumMod val="85000"/>
                  </a:schemeClr>
                </a:solidFill>
              </a:rPr>
              <a:t>Double-sided reflection</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Μετατόπιση ενδιαφέροντος (</a:t>
            </a:r>
            <a:r>
              <a:rPr lang="en-US" sz="2000" dirty="0">
                <a:solidFill>
                  <a:schemeClr val="bg1">
                    <a:lumMod val="85000"/>
                  </a:schemeClr>
                </a:solidFill>
              </a:rPr>
              <a:t>Shifting focus</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256956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47852"/>
            <a:ext cx="7718973" cy="864096"/>
          </a:xfrm>
        </p:spPr>
        <p:txBody>
          <a:bodyPr>
            <a:normAutofit fontScale="90000"/>
          </a:bodyPr>
          <a:lstStyle/>
          <a:p>
            <a:r>
              <a:rPr lang="el-GR" sz="3200" dirty="0">
                <a:solidFill>
                  <a:srgbClr val="FF0000"/>
                </a:solidFill>
                <a:latin typeface="Times New Roman" panose="02020603050405020304" pitchFamily="18" charset="0"/>
                <a:cs typeface="Times New Roman" panose="02020603050405020304" pitchFamily="18" charset="0"/>
              </a:rPr>
              <a:t>Ενισχυμένη αντανάκλαση </a:t>
            </a:r>
            <a:br>
              <a:rPr lang="el-GR" sz="3200" dirty="0">
                <a:solidFill>
                  <a:srgbClr val="FF0000"/>
                </a:solidFill>
                <a:latin typeface="Times New Roman" panose="02020603050405020304" pitchFamily="18" charset="0"/>
                <a:cs typeface="Times New Roman" panose="02020603050405020304" pitchFamily="18" charset="0"/>
              </a:rPr>
            </a:br>
            <a:r>
              <a:rPr lang="el-GR" sz="32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Amplified reflection</a:t>
            </a:r>
            <a:r>
              <a:rPr lang="el-GR" sz="32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971600" y="2323652"/>
            <a:ext cx="7200800" cy="3508977"/>
          </a:xfrm>
        </p:spPr>
        <p:txBody>
          <a:bodyPr>
            <a:normAutofit/>
          </a:bodyPr>
          <a:lstStyle/>
          <a:p>
            <a:pPr>
              <a:buNone/>
            </a:pPr>
            <a:r>
              <a:rPr lang="el-GR" sz="2000" dirty="0">
                <a:solidFill>
                  <a:srgbClr val="000000"/>
                </a:solidFill>
              </a:rPr>
              <a:t>Άλλη στρατηγική είναι να αντανακλάσετε τη δήλωση του πελάτη με υπερβολικό τρόπο – να τη διατυπώσετε με έναν πιο ακραίο τρόπο αλλά χωρίς σαρκασμό. </a:t>
            </a:r>
          </a:p>
          <a:p>
            <a:pPr>
              <a:buNone/>
            </a:pPr>
            <a:endParaRPr lang="en-US" sz="2000" dirty="0">
              <a:solidFill>
                <a:srgbClr val="000000"/>
              </a:solidFill>
            </a:endParaRPr>
          </a:p>
          <a:p>
            <a:pPr>
              <a:buNone/>
            </a:pPr>
            <a:r>
              <a:rPr lang="el-GR" sz="2000" dirty="0">
                <a:solidFill>
                  <a:srgbClr val="000000"/>
                </a:solidFill>
              </a:rPr>
              <a:t>Αυτό μπορεί να μετακινήσει τον πελάτη προς θετική αλλαγή παρά σε αντίσταση.</a:t>
            </a:r>
            <a:endParaRPr lang="en-US" sz="2000" dirty="0">
              <a:solidFill>
                <a:srgbClr val="000000"/>
              </a:solidFill>
            </a:endParaRPr>
          </a:p>
          <a:p>
            <a:pPr>
              <a:buNone/>
            </a:pPr>
            <a:endParaRPr lang="en-US" sz="2000"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Δεν καταλαβαίνω γιατί ανησυχεί η γυναίκα μου. Δεν πίνω περισσότερο από ότι οι φίλοι μου.</a:t>
            </a: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Άρα η γυναίκα σου ανησυχεί χωρίς λόγο.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b="1" dirty="0">
                <a:solidFill>
                  <a:schemeClr val="tx1"/>
                </a:solidFill>
              </a:rPr>
              <a:t>Αντανάκλαση διπλής όψεως (</a:t>
            </a:r>
            <a:r>
              <a:rPr lang="en-US" sz="2000" b="1" dirty="0">
                <a:solidFill>
                  <a:schemeClr val="tx1"/>
                </a:solidFill>
              </a:rPr>
              <a:t>Double-sided reflection</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Μετατόπιση ενδιαφέροντος (</a:t>
            </a:r>
            <a:r>
              <a:rPr lang="en-US" sz="2000" dirty="0">
                <a:solidFill>
                  <a:schemeClr val="bg1">
                    <a:lumMod val="85000"/>
                  </a:schemeClr>
                </a:solidFill>
              </a:rPr>
              <a:t>Shifting focus</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639785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6016"/>
            <a:ext cx="8229600" cy="1066800"/>
          </a:xfrm>
        </p:spPr>
        <p:txBody>
          <a:bodyPr>
            <a:normAutofit/>
          </a:bodyPr>
          <a:lstStyle/>
          <a:p>
            <a:r>
              <a:rPr lang="el-GR" sz="3000" dirty="0">
                <a:solidFill>
                  <a:srgbClr val="FF0000"/>
                </a:solidFill>
                <a:latin typeface="Times New Roman" panose="02020603050405020304" pitchFamily="18" charset="0"/>
                <a:cs typeface="Times New Roman" panose="02020603050405020304" pitchFamily="18" charset="0"/>
              </a:rPr>
              <a:t>Αντανάκλαση διπλής όψεως </a:t>
            </a:r>
            <a:br>
              <a:rPr lang="el-GR" sz="3000" dirty="0">
                <a:solidFill>
                  <a:srgbClr val="FF0000"/>
                </a:solidFill>
                <a:latin typeface="Times New Roman" panose="02020603050405020304" pitchFamily="18" charset="0"/>
                <a:cs typeface="Times New Roman" panose="02020603050405020304" pitchFamily="18" charset="0"/>
              </a:rPr>
            </a:br>
            <a:r>
              <a:rPr lang="el-GR" sz="3000" i="1" dirty="0">
                <a:solidFill>
                  <a:srgbClr val="FF0000"/>
                </a:solidFill>
                <a:latin typeface="Times New Roman" panose="02020603050405020304" pitchFamily="18" charset="0"/>
                <a:cs typeface="Times New Roman" panose="02020603050405020304" pitchFamily="18" charset="0"/>
              </a:rPr>
              <a:t>(</a:t>
            </a:r>
            <a:r>
              <a:rPr lang="en-US" sz="3000" i="1" dirty="0">
                <a:solidFill>
                  <a:srgbClr val="FF0000"/>
                </a:solidFill>
                <a:latin typeface="Times New Roman" panose="02020603050405020304" pitchFamily="18" charset="0"/>
                <a:cs typeface="Times New Roman" panose="02020603050405020304" pitchFamily="18" charset="0"/>
              </a:rPr>
              <a:t>Double-sided reflection</a:t>
            </a:r>
            <a:r>
              <a:rPr lang="el-GR" sz="3000" i="1" dirty="0">
                <a:solidFill>
                  <a:srgbClr val="FF0000"/>
                </a:solidFill>
                <a:latin typeface="Times New Roman" panose="02020603050405020304" pitchFamily="18" charset="0"/>
                <a:cs typeface="Times New Roman" panose="02020603050405020304" pitchFamily="18" charset="0"/>
              </a:rPr>
              <a:t>)</a:t>
            </a:r>
            <a:endParaRPr lang="en-US" sz="3000"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2128224"/>
            <a:ext cx="7848872" cy="4325112"/>
          </a:xfrm>
        </p:spPr>
        <p:txBody>
          <a:bodyPr>
            <a:noAutofit/>
          </a:bodyPr>
          <a:lstStyle/>
          <a:p>
            <a:pPr>
              <a:buNone/>
            </a:pPr>
            <a:r>
              <a:rPr lang="el-GR" sz="2000" dirty="0">
                <a:solidFill>
                  <a:srgbClr val="000000"/>
                </a:solidFill>
              </a:rPr>
              <a:t>Αναγνώριση του όσα είπε ο πελάτης, αλλά δηλώνοντας, επίσης, ότι όσα ειπώθηκαν είναι αντίθετα σε λεγόμενα του παρελθόντος. </a:t>
            </a:r>
            <a:endParaRPr lang="en-US" sz="2000" dirty="0">
              <a:solidFill>
                <a:srgbClr val="000000"/>
              </a:solidFill>
            </a:endParaRPr>
          </a:p>
          <a:p>
            <a:pPr>
              <a:buNone/>
            </a:pPr>
            <a:r>
              <a:rPr lang="el-GR" sz="2000" dirty="0">
                <a:solidFill>
                  <a:srgbClr val="000000"/>
                </a:solidFill>
              </a:rPr>
              <a:t>Αυτό απαιτεί τη χρήση πληροφοριών που έχει πει ο πελάτης παλαιότερα, αν όχι στην ίδια συνεδρία. </a:t>
            </a:r>
            <a:endParaRPr lang="en-US" sz="2000" b="1" dirty="0">
              <a:solidFill>
                <a:srgbClr val="000000"/>
              </a:solidFill>
            </a:endParaRPr>
          </a:p>
          <a:p>
            <a:pPr>
              <a:buNone/>
            </a:pPr>
            <a:endParaRPr lang="en-US" sz="2000" b="1"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Ξέρω ότι θέλετε να σταματήσω πλήρως να πίνω, αλλά δεν πρόκειται να το κάνω αυτό.</a:t>
            </a:r>
          </a:p>
          <a:p>
            <a:pPr>
              <a:buNone/>
            </a:pPr>
            <a:endParaRPr lang="en-US" sz="2000" dirty="0">
              <a:solidFill>
                <a:srgbClr val="000000"/>
              </a:solidFill>
            </a:endParaRP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Βλέπετε ότι υπάρχουν κάποια προβλήματα, αλλά δεν θέλετε ούτε να σκεφτείτε να διακόψετε το ποτό.</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b="1" dirty="0">
                <a:solidFill>
                  <a:schemeClr val="tx1"/>
                </a:solidFill>
              </a:rPr>
              <a:t>Μετατόπιση ενδιαφέροντος (</a:t>
            </a:r>
            <a:r>
              <a:rPr lang="en-US" sz="2000" b="1" dirty="0">
                <a:solidFill>
                  <a:schemeClr val="tx1"/>
                </a:solidFill>
              </a:rPr>
              <a:t>Shifting focus</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236961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7931224" cy="1066800"/>
          </a:xfrm>
        </p:spPr>
        <p:txBody>
          <a:bodyPr>
            <a:normAutofit/>
          </a:bodyPr>
          <a:lstStyle/>
          <a:p>
            <a:r>
              <a:rPr lang="el-GR" sz="3000" dirty="0">
                <a:solidFill>
                  <a:srgbClr val="FF0000"/>
                </a:solidFill>
                <a:latin typeface="Times New Roman" panose="02020603050405020304" pitchFamily="18" charset="0"/>
                <a:cs typeface="Times New Roman" panose="02020603050405020304" pitchFamily="18" charset="0"/>
              </a:rPr>
              <a:t>Μετατόπιση ενδιαφέροντος </a:t>
            </a:r>
            <a:br>
              <a:rPr lang="en-US" sz="3000" dirty="0">
                <a:solidFill>
                  <a:srgbClr val="FF0000"/>
                </a:solidFill>
                <a:latin typeface="Times New Roman" panose="02020603050405020304" pitchFamily="18" charset="0"/>
                <a:cs typeface="Times New Roman" panose="02020603050405020304" pitchFamily="18" charset="0"/>
              </a:rPr>
            </a:br>
            <a:r>
              <a:rPr lang="el-GR" sz="3000" i="1" dirty="0">
                <a:solidFill>
                  <a:srgbClr val="FF0000"/>
                </a:solidFill>
                <a:latin typeface="Times New Roman" panose="02020603050405020304" pitchFamily="18" charset="0"/>
                <a:cs typeface="Times New Roman" panose="02020603050405020304" pitchFamily="18" charset="0"/>
              </a:rPr>
              <a:t>(</a:t>
            </a:r>
            <a:r>
              <a:rPr lang="en-US" sz="3000" i="1" dirty="0">
                <a:solidFill>
                  <a:srgbClr val="FF0000"/>
                </a:solidFill>
                <a:latin typeface="Times New Roman" panose="02020603050405020304" pitchFamily="18" charset="0"/>
                <a:cs typeface="Times New Roman" panose="02020603050405020304" pitchFamily="18" charset="0"/>
              </a:rPr>
              <a:t>Shifting focus</a:t>
            </a:r>
            <a:r>
              <a:rPr lang="el-GR" sz="3000" i="1" dirty="0">
                <a:solidFill>
                  <a:srgbClr val="FF0000"/>
                </a:solidFill>
                <a:latin typeface="Times New Roman" panose="02020603050405020304" pitchFamily="18" charset="0"/>
                <a:cs typeface="Times New Roman" panose="02020603050405020304" pitchFamily="18" charset="0"/>
              </a:rPr>
              <a:t>)</a:t>
            </a:r>
            <a:endParaRPr lang="en-US" sz="3000"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2132856"/>
            <a:ext cx="8075240" cy="4325112"/>
          </a:xfrm>
        </p:spPr>
        <p:txBody>
          <a:bodyPr>
            <a:normAutofit/>
          </a:bodyPr>
          <a:lstStyle/>
          <a:p>
            <a:pPr>
              <a:buNone/>
            </a:pPr>
            <a:r>
              <a:rPr lang="el-GR" sz="2000" dirty="0">
                <a:solidFill>
                  <a:srgbClr val="000000"/>
                </a:solidFill>
              </a:rPr>
              <a:t>Μπορείτε να μειώσετε την αντίσταση βοηθώντας τον πελάτη να μετατοπίσει την εστίαση μακριά από εμπόδια.</a:t>
            </a:r>
            <a:endParaRPr lang="en-US" sz="2000" dirty="0">
              <a:solidFill>
                <a:srgbClr val="000000"/>
              </a:solidFill>
            </a:endParaRPr>
          </a:p>
          <a:p>
            <a:pPr>
              <a:buNone/>
            </a:pPr>
            <a:endParaRPr lang="en-US" sz="2000" dirty="0">
              <a:solidFill>
                <a:srgbClr val="000000"/>
              </a:solidFill>
            </a:endParaRPr>
          </a:p>
          <a:p>
            <a:pPr>
              <a:buNone/>
            </a:pPr>
            <a:r>
              <a:rPr lang="el-GR" sz="2000" dirty="0">
                <a:solidFill>
                  <a:srgbClr val="000000"/>
                </a:solidFill>
              </a:rPr>
              <a:t>Αυτή η μέθοδος προσφέρει τη δυνατότητα να επιβεβαιώσετε την προσωπική επιλογή του πελάτης σας σχετικά με την καθοδήγηση της ζωής του.</a:t>
            </a:r>
          </a:p>
          <a:p>
            <a:pPr>
              <a:buNone/>
            </a:pPr>
            <a:endParaRPr lang="en-US" sz="2000"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Δεν μπορώ να μην τρώω κάθε μέρα παγωτό όταν όλοι μου οι φίλοι τρώνε.</a:t>
            </a:r>
          </a:p>
          <a:p>
            <a:pPr>
              <a:buNone/>
            </a:pPr>
            <a:endParaRPr lang="en-US" sz="2000" dirty="0">
              <a:solidFill>
                <a:srgbClr val="000000"/>
              </a:solidFill>
            </a:endParaRP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Επέλεξες να συζητήσουμε για τα φρούτα αρχικά, τα παγωτά ανήκουν στα γλυκά.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Μετατόπιση ενδιαφέροντος (</a:t>
            </a:r>
            <a:r>
              <a:rPr lang="en-US" sz="2000" dirty="0">
                <a:solidFill>
                  <a:schemeClr val="tx1"/>
                </a:solidFill>
              </a:rPr>
              <a:t>Shifting focus</a:t>
            </a:r>
            <a:r>
              <a:rPr lang="el-GR" sz="2000" dirty="0">
                <a:solidFill>
                  <a:schemeClr val="tx1"/>
                </a:solidFill>
              </a:rPr>
              <a:t>)</a:t>
            </a:r>
            <a:endParaRPr lang="en-US" sz="2000" dirty="0">
              <a:solidFill>
                <a:schemeClr val="tx1"/>
              </a:solidFill>
            </a:endParaRPr>
          </a:p>
          <a:p>
            <a:pPr>
              <a:spcBef>
                <a:spcPts val="1200"/>
              </a:spcBef>
              <a:buClr>
                <a:schemeClr val="bg1">
                  <a:lumMod val="65000"/>
                </a:schemeClr>
              </a:buClr>
            </a:pPr>
            <a:r>
              <a:rPr lang="el-GR" sz="2000" b="1" dirty="0">
                <a:solidFill>
                  <a:schemeClr val="tx1"/>
                </a:solidFill>
              </a:rPr>
              <a:t>Συμφωνία με ελιγμό (</a:t>
            </a:r>
            <a:r>
              <a:rPr lang="en-US" sz="2000" b="1" dirty="0">
                <a:solidFill>
                  <a:schemeClr val="tx1"/>
                </a:solidFill>
              </a:rPr>
              <a:t>Agreement with a twist</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2468124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62000"/>
            <a:ext cx="7931224" cy="1066800"/>
          </a:xfrm>
        </p:spPr>
        <p:txBody>
          <a:bodyPr>
            <a:normAutofit/>
          </a:bodyPr>
          <a:lstStyle/>
          <a:p>
            <a:r>
              <a:rPr lang="el-GR" sz="3000" dirty="0">
                <a:solidFill>
                  <a:srgbClr val="FF0000"/>
                </a:solidFill>
                <a:latin typeface="Times New Roman" panose="02020603050405020304" pitchFamily="18" charset="0"/>
                <a:cs typeface="Times New Roman" panose="02020603050405020304" pitchFamily="18" charset="0"/>
              </a:rPr>
              <a:t>Συμφωνία με ελιγμό</a:t>
            </a:r>
            <a:br>
              <a:rPr lang="el-GR" sz="3000" dirty="0">
                <a:solidFill>
                  <a:srgbClr val="FF0000"/>
                </a:solidFill>
                <a:latin typeface="Times New Roman" panose="02020603050405020304" pitchFamily="18" charset="0"/>
                <a:cs typeface="Times New Roman" panose="02020603050405020304" pitchFamily="18" charset="0"/>
              </a:rPr>
            </a:br>
            <a:r>
              <a:rPr lang="el-GR" sz="3000" dirty="0">
                <a:solidFill>
                  <a:srgbClr val="FF0000"/>
                </a:solidFill>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Agreement with a twist</a:t>
            </a:r>
            <a:r>
              <a:rPr lang="el-GR" sz="3000" dirty="0">
                <a:solidFill>
                  <a:srgbClr val="FF0000"/>
                </a:solidFill>
                <a:latin typeface="Times New Roman" panose="02020603050405020304" pitchFamily="18" charset="0"/>
                <a:cs typeface="Times New Roman" panose="02020603050405020304" pitchFamily="18" charset="0"/>
              </a:rPr>
              <a:t>)</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916832"/>
            <a:ext cx="7776864" cy="4325112"/>
          </a:xfrm>
        </p:spPr>
        <p:txBody>
          <a:bodyPr>
            <a:noAutofit/>
          </a:bodyPr>
          <a:lstStyle/>
          <a:p>
            <a:pPr algn="just">
              <a:buNone/>
            </a:pPr>
            <a:r>
              <a:rPr lang="el-GR" sz="2000" dirty="0">
                <a:solidFill>
                  <a:srgbClr val="000000"/>
                </a:solidFill>
              </a:rPr>
              <a:t>Μια ευφυής στρατηγική είναι να συμφωνήσετε με τον πελάτη</a:t>
            </a:r>
            <a:r>
              <a:rPr lang="en-US" sz="2000" dirty="0">
                <a:solidFill>
                  <a:srgbClr val="000000"/>
                </a:solidFill>
              </a:rPr>
              <a:t>, </a:t>
            </a:r>
            <a:r>
              <a:rPr lang="el-GR" sz="2000" dirty="0">
                <a:solidFill>
                  <a:srgbClr val="000000"/>
                </a:solidFill>
              </a:rPr>
              <a:t>αλλά με ένα μικρό ελιγμό ή αλλαγή κατεύθυνσης που ωθεί τη συζήτηση προς τα εμπρός. </a:t>
            </a:r>
          </a:p>
          <a:p>
            <a:pPr algn="just">
              <a:buNone/>
            </a:pPr>
            <a:endParaRPr lang="en-US" sz="2000" dirty="0">
              <a:solidFill>
                <a:srgbClr val="000000"/>
              </a:solidFill>
            </a:endParaRPr>
          </a:p>
          <a:p>
            <a:pPr algn="just">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Εσείς και η μαμά μου έχετε κολλήσει στα γλυκά που τρώω! Έχω πολύ άγχος με τις εξετάσεις και είμαι κλεισμένη όλη μέρα σπίτι και τρώω λίγο παραπάνω γλυκό γι’ αυτό. Και εσείς το ίδιο θα κάνατε.</a:t>
            </a:r>
          </a:p>
          <a:p>
            <a:pPr algn="just">
              <a:buNone/>
            </a:pPr>
            <a:endParaRPr lang="el-GR" sz="2000" dirty="0">
              <a:solidFill>
                <a:srgbClr val="000000"/>
              </a:solidFill>
            </a:endParaRPr>
          </a:p>
          <a:p>
            <a:pPr algn="just">
              <a:buNone/>
            </a:pPr>
            <a:r>
              <a:rPr lang="el-GR" sz="2000" b="1" dirty="0">
                <a:solidFill>
                  <a:srgbClr val="000000"/>
                </a:solidFill>
              </a:rPr>
              <a:t>Κλινικός</a:t>
            </a:r>
            <a:r>
              <a:rPr lang="en-US" sz="2000" b="1" dirty="0">
                <a:solidFill>
                  <a:srgbClr val="000000"/>
                </a:solidFill>
              </a:rPr>
              <a:t>:</a:t>
            </a:r>
            <a:r>
              <a:rPr lang="el-GR" sz="2000" b="1" dirty="0">
                <a:solidFill>
                  <a:srgbClr val="000000"/>
                </a:solidFill>
              </a:rPr>
              <a:t> </a:t>
            </a:r>
            <a:r>
              <a:rPr lang="el-GR" sz="2000" dirty="0">
                <a:solidFill>
                  <a:srgbClr val="000000"/>
                </a:solidFill>
              </a:rPr>
              <a:t>Έχεις δίκιο. Υπάρχουν για σένα δύσκολες συνθήκες που σε οδηγούν να τρως παραπάνω γλυκά. Διαχειρίζεσαι το άγχος με γλυκό, ενώ θα σε βοηθούσε να βγεις έξω, πράγμα που δεν μπορείς, λόγω διαβάσματος.</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Μετατόπιση ενδιαφέροντος (</a:t>
            </a:r>
            <a:r>
              <a:rPr lang="en-US" sz="2000" dirty="0">
                <a:solidFill>
                  <a:schemeClr val="tx1"/>
                </a:solidFill>
              </a:rPr>
              <a:t>Shifting focus</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Συμφωνία με ελιγμό (</a:t>
            </a:r>
            <a:r>
              <a:rPr lang="en-US" sz="2000" dirty="0">
                <a:solidFill>
                  <a:schemeClr val="tx1"/>
                </a:solidFill>
              </a:rPr>
              <a:t>Agreement with a twist</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b="1" dirty="0">
                <a:solidFill>
                  <a:schemeClr val="tx1"/>
                </a:solidFill>
              </a:rPr>
              <a:t>Επαναπροσδιορισμός (</a:t>
            </a:r>
            <a:r>
              <a:rPr lang="en-US" sz="2000" b="1" dirty="0">
                <a:solidFill>
                  <a:schemeClr val="tx1"/>
                </a:solidFill>
              </a:rPr>
              <a:t>Reframing</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273598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476672"/>
            <a:ext cx="8147248" cy="1066800"/>
          </a:xfrm>
        </p:spPr>
        <p:txBody>
          <a:bodyPr>
            <a:normAutofit/>
          </a:bodyPr>
          <a:lstStyle/>
          <a:p>
            <a:r>
              <a:rPr lang="el-GR" sz="2800" dirty="0">
                <a:solidFill>
                  <a:srgbClr val="FF0000"/>
                </a:solidFill>
              </a:rPr>
              <a:t>Επαναπροσδιορισμός</a:t>
            </a:r>
            <a:br>
              <a:rPr lang="el-GR" sz="2800" dirty="0">
                <a:solidFill>
                  <a:srgbClr val="FF0000"/>
                </a:solidFill>
              </a:rPr>
            </a:br>
            <a:r>
              <a:rPr lang="el-GR" sz="2800" dirty="0">
                <a:solidFill>
                  <a:srgbClr val="FF0000"/>
                </a:solidFill>
              </a:rPr>
              <a:t>(</a:t>
            </a:r>
            <a:r>
              <a:rPr lang="en-US" sz="2800" dirty="0">
                <a:solidFill>
                  <a:srgbClr val="FF0000"/>
                </a:solidFill>
              </a:rPr>
              <a:t>Reframing</a:t>
            </a:r>
            <a:r>
              <a:rPr lang="el-GR" sz="2800" dirty="0">
                <a:solidFill>
                  <a:srgbClr val="FF0000"/>
                </a:solidFill>
              </a:rPr>
              <a:t>)</a:t>
            </a:r>
          </a:p>
        </p:txBody>
      </p:sp>
      <p:sp>
        <p:nvSpPr>
          <p:cNvPr id="3" name="Content Placeholder 2"/>
          <p:cNvSpPr>
            <a:spLocks noGrp="1"/>
          </p:cNvSpPr>
          <p:nvPr>
            <p:ph idx="1"/>
          </p:nvPr>
        </p:nvSpPr>
        <p:spPr>
          <a:xfrm>
            <a:off x="457200" y="1844824"/>
            <a:ext cx="8003232" cy="4320480"/>
          </a:xfrm>
        </p:spPr>
        <p:txBody>
          <a:bodyPr>
            <a:normAutofit lnSpcReduction="10000"/>
          </a:bodyPr>
          <a:lstStyle/>
          <a:p>
            <a:pPr algn="just">
              <a:buNone/>
            </a:pPr>
            <a:r>
              <a:rPr lang="el-GR" sz="2000" dirty="0">
                <a:solidFill>
                  <a:srgbClr val="000000"/>
                </a:solidFill>
              </a:rPr>
              <a:t>Είναι μια καλή τεχνική για χρήση όταν ο πελάτης αρνείται προσωπικά προβλήματα – προσφέροντας μια νέα και θετική ερμηνεία αρνητικών πληροφοριών που παρέχονται από τον πελάτη. </a:t>
            </a:r>
          </a:p>
          <a:p>
            <a:pPr algn="just">
              <a:buNone/>
            </a:pPr>
            <a:endParaRPr lang="en-US" sz="2000" dirty="0">
              <a:solidFill>
                <a:srgbClr val="000000"/>
              </a:solidFill>
            </a:endParaRPr>
          </a:p>
          <a:p>
            <a:pPr algn="just">
              <a:buNone/>
            </a:pPr>
            <a:r>
              <a:rPr lang="el-GR" sz="2000" dirty="0">
                <a:solidFill>
                  <a:srgbClr val="000000"/>
                </a:solidFill>
              </a:rPr>
              <a:t>Ο επαναπροσδιορισμός</a:t>
            </a:r>
            <a:r>
              <a:rPr lang="en-US" sz="2000" dirty="0">
                <a:solidFill>
                  <a:srgbClr val="000000"/>
                </a:solidFill>
              </a:rPr>
              <a:t> </a:t>
            </a:r>
            <a:r>
              <a:rPr lang="el-GR" sz="2000" dirty="0">
                <a:solidFill>
                  <a:srgbClr val="000000"/>
                </a:solidFill>
              </a:rPr>
              <a:t>«αναγνωρίζει την εγκυρότητα των πρώτων παρατηρήσεων του πελάτη</a:t>
            </a:r>
            <a:r>
              <a:rPr lang="en-US" sz="2000" dirty="0">
                <a:solidFill>
                  <a:srgbClr val="000000"/>
                </a:solidFill>
              </a:rPr>
              <a:t>, </a:t>
            </a:r>
            <a:r>
              <a:rPr lang="el-GR" sz="2000" dirty="0">
                <a:solidFill>
                  <a:srgbClr val="000000"/>
                </a:solidFill>
              </a:rPr>
              <a:t>αλλά προσφέρει ένα νέο νόημα, για αυτές»</a:t>
            </a:r>
            <a:endParaRPr lang="en-US" sz="2000" dirty="0">
              <a:solidFill>
                <a:srgbClr val="000000"/>
              </a:solidFill>
            </a:endParaRPr>
          </a:p>
          <a:p>
            <a:pPr algn="just">
              <a:buNone/>
            </a:pPr>
            <a:endParaRPr lang="en-US" sz="2000" dirty="0">
              <a:solidFill>
                <a:srgbClr val="000000"/>
              </a:solidFill>
            </a:endParaRPr>
          </a:p>
          <a:p>
            <a:pPr algn="just">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Ο σύζυγός μου συνέχεια μου γκρινιάζει ότι τσιμπολογάω, το οποίο με ενοχλεί πάρα πολύ! </a:t>
            </a:r>
          </a:p>
          <a:p>
            <a:pPr algn="just">
              <a:buNone/>
            </a:pPr>
            <a:endParaRPr lang="en-US" sz="2000" dirty="0">
              <a:solidFill>
                <a:srgbClr val="000000"/>
              </a:solidFill>
            </a:endParaRPr>
          </a:p>
          <a:p>
            <a:pPr algn="just">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Φαίνεται ότι ανησυχεί για εσάς, παρ’ όλο που το εκφράζει με έναν τρόπο που σας εκνευρίζει. </a:t>
            </a:r>
            <a:endParaRPr lang="en-US"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a:bodyPr>
          <a:lstStyle/>
          <a:p>
            <a:pPr>
              <a:buClr>
                <a:schemeClr val="accent2"/>
              </a:buClr>
            </a:pPr>
            <a:r>
              <a:rPr lang="el-GR" sz="2000" dirty="0">
                <a:solidFill>
                  <a:srgbClr val="000000"/>
                </a:solidFill>
              </a:rPr>
              <a:t>Η αμφιθυμία σχετικά με την εφαρμογή (&amp; αλλαγή) μιας συμπεριφοράς είναι φυσιολογική &amp; συνιστά ένα σημαντικό εμπόδιο κινητοποίησης στην «ανάρρωση»</a:t>
            </a:r>
            <a:r>
              <a:rPr lang="en-US" sz="2000" dirty="0">
                <a:solidFill>
                  <a:srgbClr val="000000"/>
                </a:solidFill>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Μετατόπιση ενδιαφέροντος (</a:t>
            </a:r>
            <a:r>
              <a:rPr lang="en-US" sz="2000" dirty="0">
                <a:solidFill>
                  <a:schemeClr val="tx1"/>
                </a:solidFill>
              </a:rPr>
              <a:t>Shifting focus</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Συμφωνία με ελιγμό (</a:t>
            </a:r>
            <a:r>
              <a:rPr lang="en-US" sz="2000" dirty="0">
                <a:solidFill>
                  <a:schemeClr val="tx1"/>
                </a:solidFill>
              </a:rPr>
              <a:t>Agreement with a twist</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Επαναπροσδιορισμός (</a:t>
            </a:r>
            <a:r>
              <a:rPr lang="en-US" sz="2000" dirty="0">
                <a:solidFill>
                  <a:schemeClr val="tx1"/>
                </a:solidFill>
              </a:rPr>
              <a:t>Reframing</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b="1" dirty="0">
                <a:solidFill>
                  <a:schemeClr val="tx1"/>
                </a:solidFill>
              </a:rPr>
              <a:t>Παρακάμπτοντας τον αρνητισμό</a:t>
            </a:r>
          </a:p>
          <a:p>
            <a:pPr marL="354013" indent="-285750">
              <a:spcBef>
                <a:spcPts val="1200"/>
              </a:spcBef>
              <a:buClr>
                <a:schemeClr val="bg1">
                  <a:lumMod val="85000"/>
                </a:schemeClr>
              </a:buClr>
              <a:buNone/>
            </a:pPr>
            <a:r>
              <a:rPr lang="el-GR" sz="2000" b="1" dirty="0">
                <a:solidFill>
                  <a:schemeClr val="tx1"/>
                </a:solidFill>
              </a:rPr>
              <a:t>	(</a:t>
            </a:r>
            <a:r>
              <a:rPr lang="en-US" sz="2000" b="1" dirty="0">
                <a:solidFill>
                  <a:schemeClr val="tx1"/>
                </a:solidFill>
              </a:rPr>
              <a:t>Siding with the negative</a:t>
            </a:r>
            <a:r>
              <a:rPr lang="el-GR" sz="2000" b="1" dirty="0">
                <a:solidFill>
                  <a:schemeClr val="tx1"/>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931662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634008"/>
            <a:ext cx="8229600" cy="1066800"/>
          </a:xfrm>
        </p:spPr>
        <p:txBody>
          <a:bodyPr>
            <a:normAutofit/>
          </a:bodyPr>
          <a:lstStyle/>
          <a:p>
            <a:r>
              <a:rPr lang="el-GR" sz="2800" dirty="0">
                <a:solidFill>
                  <a:srgbClr val="FF0000"/>
                </a:solidFill>
              </a:rPr>
              <a:t>Παρακάμπτοντας τον αρνητισμό </a:t>
            </a:r>
            <a:br>
              <a:rPr lang="el-GR" sz="2800" dirty="0">
                <a:solidFill>
                  <a:srgbClr val="FF0000"/>
                </a:solidFill>
              </a:rPr>
            </a:br>
            <a:r>
              <a:rPr lang="el-GR" sz="2800" dirty="0">
                <a:solidFill>
                  <a:srgbClr val="FF0000"/>
                </a:solidFill>
              </a:rPr>
              <a:t>(</a:t>
            </a:r>
            <a:r>
              <a:rPr lang="en-US" sz="2800" dirty="0">
                <a:solidFill>
                  <a:srgbClr val="FF0000"/>
                </a:solidFill>
              </a:rPr>
              <a:t>Siding with the negative</a:t>
            </a:r>
            <a:r>
              <a:rPr lang="el-GR" sz="2800" dirty="0">
                <a:solidFill>
                  <a:srgbClr val="FF0000"/>
                </a:solidFill>
              </a:rPr>
              <a:t>)</a:t>
            </a:r>
          </a:p>
        </p:txBody>
      </p:sp>
      <p:sp>
        <p:nvSpPr>
          <p:cNvPr id="3" name="Content Placeholder 2"/>
          <p:cNvSpPr>
            <a:spLocks noGrp="1"/>
          </p:cNvSpPr>
          <p:nvPr>
            <p:ph idx="1"/>
          </p:nvPr>
        </p:nvSpPr>
        <p:spPr>
          <a:xfrm>
            <a:off x="457200" y="1916832"/>
            <a:ext cx="8229600" cy="4752528"/>
          </a:xfrm>
        </p:spPr>
        <p:txBody>
          <a:bodyPr>
            <a:normAutofit fontScale="85000" lnSpcReduction="10000"/>
          </a:bodyPr>
          <a:lstStyle/>
          <a:p>
            <a:pPr>
              <a:buNone/>
            </a:pPr>
            <a:r>
              <a:rPr lang="el-GR" sz="2000" b="1" dirty="0">
                <a:solidFill>
                  <a:srgbClr val="000000"/>
                </a:solidFill>
              </a:rPr>
              <a:t>Σημαίνει να γίνετε η αρνητική φωνή στη συζήτηση</a:t>
            </a:r>
            <a:r>
              <a:rPr lang="en-US" sz="2000" b="1" dirty="0">
                <a:solidFill>
                  <a:srgbClr val="000000"/>
                </a:solidFill>
              </a:rPr>
              <a:t>. </a:t>
            </a:r>
            <a:endParaRPr lang="el-GR" sz="2000" b="1" dirty="0">
              <a:solidFill>
                <a:srgbClr val="000000"/>
              </a:solidFill>
            </a:endParaRPr>
          </a:p>
          <a:p>
            <a:pPr>
              <a:buNone/>
            </a:pPr>
            <a:endParaRPr lang="en-US" sz="2000" dirty="0">
              <a:solidFill>
                <a:srgbClr val="000000"/>
              </a:solidFill>
            </a:endParaRPr>
          </a:p>
          <a:p>
            <a:pPr>
              <a:buNone/>
            </a:pPr>
            <a:r>
              <a:rPr lang="el-GR" sz="2000" dirty="0">
                <a:solidFill>
                  <a:srgbClr val="000000"/>
                </a:solidFill>
              </a:rPr>
              <a:t>Συνήθως, η τεχνική αυτή είναι η δήλωση των όσων έχει πει ο πελάτης ενώ επιχειρηματολογεί κατά της αλλαγής, ίσως ως μια ενισχυμένη αντανάκλαση</a:t>
            </a:r>
            <a:r>
              <a:rPr lang="en-US" sz="2000" dirty="0">
                <a:solidFill>
                  <a:srgbClr val="000000"/>
                </a:solidFill>
              </a:rPr>
              <a:t>. </a:t>
            </a:r>
            <a:r>
              <a:rPr lang="el-GR" sz="2000" dirty="0">
                <a:solidFill>
                  <a:srgbClr val="000000"/>
                </a:solidFill>
              </a:rPr>
              <a:t>Εάν ο πελάτης σας αμφιταλαντεύεται, πάρτε την αρνητική πλευρά, το οποίο θα οδηγήσει τον πελάτη να πάρει την αντίθετη θέση. </a:t>
            </a:r>
          </a:p>
          <a:p>
            <a:pPr>
              <a:buNone/>
            </a:pPr>
            <a:r>
              <a:rPr lang="el-GR" sz="2000" dirty="0">
                <a:solidFill>
                  <a:srgbClr val="000000"/>
                </a:solidFill>
              </a:rPr>
              <a:t>Προσοχή χρειάζεται όταν ο πελάτης είναι στην αρχή της θεραπείας ή είναι καταθλιπτικός!!! </a:t>
            </a:r>
          </a:p>
          <a:p>
            <a:pPr>
              <a:buNone/>
            </a:pPr>
            <a:endParaRPr lang="en-US" sz="2000"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Εντάξει, ίσως τρώω λίγο παραπάνω κρέας και γι’ αυτό ανέβηκε η χοληστερίνη μου, αλλά θα παίρνω χάπι, οπότε εντάξει. </a:t>
            </a:r>
          </a:p>
          <a:p>
            <a:pPr>
              <a:buNone/>
            </a:pPr>
            <a:endParaRPr lang="en-US" sz="2000" dirty="0">
              <a:solidFill>
                <a:srgbClr val="000000"/>
              </a:solidFill>
            </a:endParaRP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Έχουμε συζητήσει αρκετά για το εάν θα είχατε κάποιο όφελος ή εάν υπάρχει κάποιος λόγος να μειώσετε το κρέας που τρώτε, αλλά δε φαίνεται να θέλετε να αλλάξετε αυτή σας τη συνήθεια. Νομίζω ότι η αλλαγή αυτή είναι πολύ δύσκολη για εσάς, ειδικά όταν δε θέλετε, αλλά ακόμη και να θέλατε, δεν είμαι σίγουρος/η ότι θα μπορούσατε.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792088"/>
          </a:xfrm>
        </p:spPr>
        <p:txBody>
          <a:bodyPr>
            <a:normAutofit/>
          </a:bodyPr>
          <a:lstStyle/>
          <a:p>
            <a:r>
              <a:rPr lang="el-GR" sz="3200" b="1" dirty="0"/>
              <a:t>Υποστήριξη </a:t>
            </a:r>
            <a:r>
              <a:rPr lang="el-GR" sz="3200" b="1" dirty="0" err="1"/>
              <a:t>αυτο</a:t>
            </a:r>
            <a:r>
              <a:rPr lang="el-GR" sz="3200" b="1" dirty="0"/>
              <a:t>-αποτελεσματικότητας</a:t>
            </a:r>
            <a:endParaRPr lang="el-GR" sz="3200" dirty="0"/>
          </a:p>
        </p:txBody>
      </p:sp>
      <p:pic>
        <p:nvPicPr>
          <p:cNvPr id="4" name="Picture 3" descr="support.png"/>
          <p:cNvPicPr>
            <a:picLocks noChangeAspect="1"/>
          </p:cNvPicPr>
          <p:nvPr/>
        </p:nvPicPr>
        <p:blipFill>
          <a:blip r:embed="rId2" cstate="print"/>
          <a:stretch>
            <a:fillRect/>
          </a:stretch>
        </p:blipFill>
        <p:spPr>
          <a:xfrm>
            <a:off x="4355976" y="2276872"/>
            <a:ext cx="3417078" cy="376005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sp>
        <p:nvSpPr>
          <p:cNvPr id="6" name="Ορθογώνιο 5"/>
          <p:cNvSpPr/>
          <p:nvPr/>
        </p:nvSpPr>
        <p:spPr>
          <a:xfrm>
            <a:off x="1403648"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ΥΠΟΣΤΗΡΙΞΗ ΑΥΤΌ-ΑΠΟΤΕΛΕΣΜΑΤ/ΤΑΣ</a:t>
            </a:r>
          </a:p>
        </p:txBody>
      </p:sp>
      <p:sp>
        <p:nvSpPr>
          <p:cNvPr id="7" name="Ορθογώνιο 6"/>
          <p:cNvSpPr/>
          <p:nvPr/>
        </p:nvSpPr>
        <p:spPr>
          <a:xfrm>
            <a:off x="4860032"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ΟΛΙΣΘΗΣΗ ΜΕ </a:t>
            </a:r>
          </a:p>
          <a:p>
            <a:pPr algn="ctr"/>
            <a:r>
              <a:rPr lang="el-GR" sz="2000" b="1" dirty="0">
                <a:solidFill>
                  <a:srgbClr val="FF3300"/>
                </a:solidFill>
              </a:rPr>
              <a:t>ΤΗΝ ΑΝΤΙΣΤΑΣΗ</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a:endCxn id="7" idx="0"/>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6" idx="3"/>
            <a:endCxn id="7" idx="1"/>
          </p:cNvCxnSpPr>
          <p:nvPr/>
        </p:nvCxnSpPr>
        <p:spPr>
          <a:xfrm>
            <a:off x="4067944" y="5085184"/>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6" idx="0"/>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2973386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57592" cy="1066800"/>
          </a:xfrm>
        </p:spPr>
        <p:txBody>
          <a:bodyPr/>
          <a:lstStyle/>
          <a:p>
            <a:r>
              <a:rPr lang="el-GR" dirty="0">
                <a:solidFill>
                  <a:srgbClr val="FF0000"/>
                </a:solidFill>
              </a:rPr>
              <a:t>Γιατί ασχολούμαστε με αυτή;</a:t>
            </a:r>
          </a:p>
        </p:txBody>
      </p:sp>
      <p:sp>
        <p:nvSpPr>
          <p:cNvPr id="3" name="Content Placeholder 2"/>
          <p:cNvSpPr>
            <a:spLocks noGrp="1"/>
          </p:cNvSpPr>
          <p:nvPr>
            <p:ph idx="1"/>
          </p:nvPr>
        </p:nvSpPr>
        <p:spPr>
          <a:xfrm>
            <a:off x="683568" y="2060848"/>
            <a:ext cx="7848872" cy="4325112"/>
          </a:xfrm>
        </p:spPr>
        <p:txBody>
          <a:bodyPr>
            <a:normAutofit fontScale="92500" lnSpcReduction="10000"/>
          </a:bodyPr>
          <a:lstStyle/>
          <a:p>
            <a:pPr algn="just">
              <a:buNone/>
            </a:pPr>
            <a:r>
              <a:rPr lang="el-GR" sz="2000" dirty="0">
                <a:solidFill>
                  <a:srgbClr val="000000"/>
                </a:solidFill>
              </a:rPr>
              <a:t>Πολλοί πελάτες δεν έχουν καλά αναπτυγμένη την αίσθηση της </a:t>
            </a:r>
            <a:r>
              <a:rPr lang="el-GR" sz="2000" dirty="0" err="1">
                <a:solidFill>
                  <a:srgbClr val="000000"/>
                </a:solidFill>
              </a:rPr>
              <a:t>αυτο</a:t>
            </a:r>
            <a:r>
              <a:rPr lang="el-GR" sz="2000" dirty="0">
                <a:solidFill>
                  <a:srgbClr val="000000"/>
                </a:solidFill>
              </a:rPr>
              <a:t>-αποτελεσματικότητας &amp; τους είναι δύσκολο να πιστέψουν ότι μπορούν να ξεκινήσουν ή να διατηρήσουν μια αλλαγή συμπεριφοράς.</a:t>
            </a:r>
          </a:p>
          <a:p>
            <a:pPr algn="just">
              <a:buNone/>
            </a:pPr>
            <a:endParaRPr lang="en-US" sz="2000" dirty="0">
              <a:solidFill>
                <a:srgbClr val="000000"/>
              </a:solidFill>
            </a:endParaRPr>
          </a:p>
          <a:p>
            <a:pPr algn="just">
              <a:buNone/>
            </a:pPr>
            <a:r>
              <a:rPr lang="el-GR" sz="2000" b="1" dirty="0">
                <a:solidFill>
                  <a:srgbClr val="000000"/>
                </a:solidFill>
              </a:rPr>
              <a:t>Αν δεν πιστέψει ο πελάτης ότι η αλλαγή είναι εφικτή</a:t>
            </a:r>
            <a:r>
              <a:rPr lang="el-GR" sz="2000" dirty="0">
                <a:solidFill>
                  <a:srgbClr val="000000"/>
                </a:solidFill>
              </a:rPr>
              <a:t>, η αντιλαμβανόμενη ασυμφωνία μεταξύ της επιθυμίας για αλλαγή και των συναισθημάτων απελπισίας σχετικά με την επίτευξη αλλαγής είναι πιθανό να οδηγήσει σε εκλογικεύσεις ή άρνηση προκειμένου να μειωθεί η δυσφορία του/της</a:t>
            </a:r>
            <a:r>
              <a:rPr lang="en-US" sz="2000" dirty="0">
                <a:solidFill>
                  <a:srgbClr val="000000"/>
                </a:solidFill>
              </a:rPr>
              <a:t>. </a:t>
            </a:r>
          </a:p>
          <a:p>
            <a:pPr algn="just">
              <a:buNone/>
            </a:pPr>
            <a:endParaRPr lang="en-US" sz="2000" dirty="0">
              <a:solidFill>
                <a:srgbClr val="000000"/>
              </a:solidFill>
            </a:endParaRPr>
          </a:p>
          <a:p>
            <a:pPr algn="just">
              <a:buNone/>
            </a:pPr>
            <a:r>
              <a:rPr lang="el-GR" sz="2000" dirty="0">
                <a:solidFill>
                  <a:srgbClr val="000000"/>
                </a:solidFill>
              </a:rPr>
              <a:t>Επειδή η </a:t>
            </a:r>
            <a:r>
              <a:rPr lang="el-GR" sz="2000" dirty="0" err="1">
                <a:solidFill>
                  <a:srgbClr val="000000"/>
                </a:solidFill>
              </a:rPr>
              <a:t>αυτο</a:t>
            </a:r>
            <a:r>
              <a:rPr lang="el-GR" sz="2000" dirty="0">
                <a:solidFill>
                  <a:srgbClr val="000000"/>
                </a:solidFill>
              </a:rPr>
              <a:t>-αποτελεσματικότητα είναι κρίσιμο συστατικό της αλλαγής συμπεριφοράς</a:t>
            </a:r>
            <a:r>
              <a:rPr lang="en-US" sz="2000" dirty="0">
                <a:solidFill>
                  <a:srgbClr val="000000"/>
                </a:solidFill>
              </a:rPr>
              <a:t>, </a:t>
            </a:r>
            <a:r>
              <a:rPr lang="el-GR" sz="2000" dirty="0">
                <a:solidFill>
                  <a:srgbClr val="000000"/>
                </a:solidFill>
              </a:rPr>
              <a:t>είναι σημαντικό να πιστεύει ο κλινικός στην ικανότητα του πελάτη να φτάσει τους στόχους του.</a:t>
            </a:r>
            <a:endParaRPr lang="el-GR"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133872"/>
            <a:ext cx="7024744" cy="1143000"/>
          </a:xfrm>
        </p:spPr>
        <p:txBody>
          <a:bodyPr/>
          <a:lstStyle/>
          <a:p>
            <a:r>
              <a:rPr lang="el-GR" b="1" dirty="0">
                <a:solidFill>
                  <a:srgbClr val="FF3300"/>
                </a:solidFill>
              </a:rPr>
              <a:t>Για να το πετύχετε:</a:t>
            </a:r>
          </a:p>
        </p:txBody>
      </p:sp>
      <p:sp>
        <p:nvSpPr>
          <p:cNvPr id="3" name="Content Placeholder 2"/>
          <p:cNvSpPr>
            <a:spLocks noGrp="1"/>
          </p:cNvSpPr>
          <p:nvPr>
            <p:ph idx="1"/>
          </p:nvPr>
        </p:nvSpPr>
        <p:spPr/>
        <p:txBody>
          <a:bodyPr>
            <a:noAutofit/>
          </a:bodyPr>
          <a:lstStyle/>
          <a:p>
            <a:pPr>
              <a:buNone/>
            </a:pPr>
            <a:endParaRPr lang="en-US" sz="2000" dirty="0">
              <a:solidFill>
                <a:srgbClr val="000000"/>
              </a:solidFill>
            </a:endParaRPr>
          </a:p>
          <a:p>
            <a:pPr>
              <a:buNone/>
            </a:pPr>
            <a:r>
              <a:rPr lang="el-GR" sz="2000" b="1" dirty="0">
                <a:solidFill>
                  <a:srgbClr val="000000"/>
                </a:solidFill>
              </a:rPr>
              <a:t>Εκμαιεύστε &amp; υποστηρίξτε </a:t>
            </a:r>
            <a:r>
              <a:rPr lang="el-GR" sz="2000" dirty="0">
                <a:solidFill>
                  <a:srgbClr val="000000"/>
                </a:solidFill>
              </a:rPr>
              <a:t>την ελπίδα, την αισιοδοξία &amp; την </a:t>
            </a:r>
            <a:r>
              <a:rPr lang="el-GR" sz="2000" dirty="0" err="1">
                <a:solidFill>
                  <a:srgbClr val="000000"/>
                </a:solidFill>
              </a:rPr>
              <a:t>επιτευξιμότητα</a:t>
            </a:r>
            <a:r>
              <a:rPr lang="el-GR" sz="2000" dirty="0">
                <a:solidFill>
                  <a:srgbClr val="000000"/>
                </a:solidFill>
              </a:rPr>
              <a:t> πραγματοποίησης αλλαγής.</a:t>
            </a:r>
            <a:endParaRPr lang="en-US" sz="2000" dirty="0">
              <a:solidFill>
                <a:srgbClr val="000000"/>
              </a:solidFill>
            </a:endParaRPr>
          </a:p>
          <a:p>
            <a:pPr>
              <a:buNone/>
            </a:pPr>
            <a:endParaRPr lang="en-US" sz="2000" dirty="0">
              <a:solidFill>
                <a:srgbClr val="000000"/>
              </a:solidFill>
            </a:endParaRPr>
          </a:p>
          <a:p>
            <a:pPr>
              <a:buNone/>
            </a:pPr>
            <a:r>
              <a:rPr lang="el-GR" sz="2000" b="1" dirty="0">
                <a:solidFill>
                  <a:srgbClr val="000000"/>
                </a:solidFill>
              </a:rPr>
              <a:t>Αναγνωρίστε</a:t>
            </a:r>
            <a:r>
              <a:rPr lang="el-GR" sz="2000" dirty="0">
                <a:solidFill>
                  <a:srgbClr val="000000"/>
                </a:solidFill>
              </a:rPr>
              <a:t> τις δυνάμεις του πελάτη και </a:t>
            </a:r>
            <a:r>
              <a:rPr lang="el-GR" sz="2000" b="1" dirty="0">
                <a:solidFill>
                  <a:srgbClr val="000000"/>
                </a:solidFill>
              </a:rPr>
              <a:t>αναδείξτε</a:t>
            </a:r>
            <a:r>
              <a:rPr lang="el-GR" sz="2000" dirty="0">
                <a:solidFill>
                  <a:srgbClr val="000000"/>
                </a:solidFill>
              </a:rPr>
              <a:t> τις, όποτε είναι δυνατόν.</a:t>
            </a:r>
            <a:r>
              <a:rPr lang="en-US" sz="2000" dirty="0">
                <a:solidFill>
                  <a:srgbClr val="000000"/>
                </a:solidFill>
              </a:rPr>
              <a:t> </a:t>
            </a:r>
          </a:p>
          <a:p>
            <a:pPr>
              <a:buNone/>
            </a:pPr>
            <a:endParaRPr lang="en-US" sz="2000" dirty="0">
              <a:solidFill>
                <a:srgbClr val="000000"/>
              </a:solidFill>
            </a:endParaRPr>
          </a:p>
          <a:p>
            <a:pPr>
              <a:buNone/>
            </a:pPr>
            <a:endParaRPr lang="en-US" sz="2000"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706016"/>
            <a:ext cx="8219256" cy="850776"/>
          </a:xfrm>
        </p:spPr>
        <p:txBody>
          <a:bodyPr/>
          <a:lstStyle/>
          <a:p>
            <a:r>
              <a:rPr lang="el-GR" b="1" dirty="0">
                <a:solidFill>
                  <a:srgbClr val="FF3300"/>
                </a:solidFill>
              </a:rPr>
              <a:t>Στην πράξη…</a:t>
            </a:r>
          </a:p>
        </p:txBody>
      </p:sp>
      <p:sp>
        <p:nvSpPr>
          <p:cNvPr id="3" name="Content Placeholder 2"/>
          <p:cNvSpPr>
            <a:spLocks noGrp="1"/>
          </p:cNvSpPr>
          <p:nvPr>
            <p:ph idx="1"/>
          </p:nvPr>
        </p:nvSpPr>
        <p:spPr>
          <a:xfrm>
            <a:off x="611560" y="1916832"/>
            <a:ext cx="7992888" cy="4657704"/>
          </a:xfrm>
        </p:spPr>
        <p:txBody>
          <a:bodyPr>
            <a:normAutofit/>
          </a:bodyPr>
          <a:lstStyle/>
          <a:p>
            <a:pPr algn="just">
              <a:buNone/>
            </a:pPr>
            <a:r>
              <a:rPr lang="el-GR" sz="2000" b="1" dirty="0">
                <a:solidFill>
                  <a:srgbClr val="000000"/>
                </a:solidFill>
              </a:rPr>
              <a:t>Συζητήστε τη θεραπεία ή τις επιλογές για αλλαγή </a:t>
            </a:r>
            <a:r>
              <a:rPr lang="el-GR" sz="2000" dirty="0">
                <a:solidFill>
                  <a:srgbClr val="000000"/>
                </a:solidFill>
              </a:rPr>
              <a:t>που είναι ελκυστικές για τον πελάτη.</a:t>
            </a:r>
            <a:endParaRPr lang="en-US" sz="2000" dirty="0">
              <a:solidFill>
                <a:srgbClr val="000000"/>
              </a:solidFill>
            </a:endParaRPr>
          </a:p>
          <a:p>
            <a:pPr algn="just">
              <a:buNone/>
            </a:pPr>
            <a:endParaRPr lang="en-US" sz="2000" dirty="0">
              <a:solidFill>
                <a:srgbClr val="000000"/>
              </a:solidFill>
            </a:endParaRPr>
          </a:p>
          <a:p>
            <a:pPr algn="just">
              <a:buNone/>
            </a:pPr>
            <a:r>
              <a:rPr lang="el-GR" sz="2000" dirty="0">
                <a:solidFill>
                  <a:srgbClr val="000000"/>
                </a:solidFill>
              </a:rPr>
              <a:t>Συζητήστε για το πώς </a:t>
            </a:r>
            <a:r>
              <a:rPr lang="el-GR" sz="2000" b="1" dirty="0">
                <a:solidFill>
                  <a:srgbClr val="000000"/>
                </a:solidFill>
              </a:rPr>
              <a:t>άτομα στην ίδια κατάσταση έχουν επιτυχώς αλλάξει τη συμπεριφορά τους</a:t>
            </a:r>
            <a:r>
              <a:rPr lang="el-GR" sz="2000" dirty="0">
                <a:solidFill>
                  <a:srgbClr val="000000"/>
                </a:solidFill>
              </a:rPr>
              <a:t>.</a:t>
            </a:r>
          </a:p>
          <a:p>
            <a:pPr algn="just">
              <a:buNone/>
            </a:pPr>
            <a:endParaRPr lang="en-US" sz="2000" dirty="0">
              <a:solidFill>
                <a:srgbClr val="000000"/>
              </a:solidFill>
            </a:endParaRPr>
          </a:p>
          <a:p>
            <a:pPr algn="just">
              <a:buNone/>
            </a:pPr>
            <a:r>
              <a:rPr lang="el-GR" sz="2000" b="1" dirty="0">
                <a:solidFill>
                  <a:srgbClr val="000000"/>
                </a:solidFill>
              </a:rPr>
              <a:t>Άλλοι πελάτες μπορεί να λειτουργήσουν ως πρότυπα και να παρέχουν εμψύχωση (ομαδικές συνεδρίες).</a:t>
            </a:r>
          </a:p>
          <a:p>
            <a:pPr algn="just">
              <a:buNone/>
            </a:pPr>
            <a:endParaRPr lang="en-US" sz="2000" dirty="0">
              <a:solidFill>
                <a:srgbClr val="000000"/>
              </a:solidFill>
            </a:endParaRPr>
          </a:p>
          <a:p>
            <a:pPr algn="just">
              <a:buNone/>
            </a:pPr>
            <a:r>
              <a:rPr lang="el-GR" sz="2000" b="1" dirty="0">
                <a:solidFill>
                  <a:srgbClr val="000000"/>
                </a:solidFill>
              </a:rPr>
              <a:t>Η εκπαίδευση </a:t>
            </a:r>
            <a:r>
              <a:rPr lang="el-GR" sz="2000" dirty="0">
                <a:solidFill>
                  <a:srgbClr val="000000"/>
                </a:solidFill>
              </a:rPr>
              <a:t>μπορεί να αυξήσει την αίσθηση του πελάτη για </a:t>
            </a:r>
            <a:r>
              <a:rPr lang="el-GR" sz="2000" dirty="0" err="1">
                <a:solidFill>
                  <a:srgbClr val="000000"/>
                </a:solidFill>
              </a:rPr>
              <a:t>αυτο</a:t>
            </a:r>
            <a:r>
              <a:rPr lang="el-GR" sz="2000" dirty="0">
                <a:solidFill>
                  <a:srgbClr val="000000"/>
                </a:solidFill>
              </a:rPr>
              <a:t>-αποτελεσματικότητα. Αξιόπιστες, κατανοητές και ακριβείς πληροφορίες βοηθούν τους πελάτες να καταλάβουν που οδηγεί η συμπεριφορά τους. </a:t>
            </a:r>
            <a:endParaRPr lang="en-US" sz="2000"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8013576" cy="1066800"/>
          </a:xfrm>
        </p:spPr>
        <p:txBody>
          <a:bodyPr/>
          <a:lstStyle/>
          <a:p>
            <a:r>
              <a:rPr lang="el-GR" b="1" dirty="0">
                <a:solidFill>
                  <a:srgbClr val="FF3300"/>
                </a:solidFill>
              </a:rPr>
              <a:t>Στόχος</a:t>
            </a:r>
          </a:p>
        </p:txBody>
      </p:sp>
      <p:sp>
        <p:nvSpPr>
          <p:cNvPr id="3" name="Content Placeholder 2"/>
          <p:cNvSpPr>
            <a:spLocks noGrp="1"/>
          </p:cNvSpPr>
          <p:nvPr>
            <p:ph idx="1"/>
          </p:nvPr>
        </p:nvSpPr>
        <p:spPr/>
        <p:txBody>
          <a:bodyPr>
            <a:normAutofit/>
          </a:bodyPr>
          <a:lstStyle/>
          <a:p>
            <a:pPr algn="just">
              <a:buNone/>
            </a:pPr>
            <a:r>
              <a:rPr lang="el-GR" sz="2000" dirty="0">
                <a:solidFill>
                  <a:srgbClr val="000000"/>
                </a:solidFill>
              </a:rPr>
              <a:t>Ο πελάτης πρέπει τελικά να συνειδητοποιήσει ότι η </a:t>
            </a:r>
            <a:r>
              <a:rPr lang="el-GR" sz="2000" b="1" dirty="0">
                <a:solidFill>
                  <a:srgbClr val="000000"/>
                </a:solidFill>
              </a:rPr>
              <a:t>αλλαγή είναι δική του ευθύνη </a:t>
            </a:r>
            <a:r>
              <a:rPr lang="el-GR" sz="2000" dirty="0">
                <a:solidFill>
                  <a:srgbClr val="000000"/>
                </a:solidFill>
              </a:rPr>
              <a:t>και ότι η μακροπρόθεσμη επιτυχία ξεκινάει με </a:t>
            </a:r>
            <a:r>
              <a:rPr lang="el-GR" sz="2000" b="1" dirty="0">
                <a:solidFill>
                  <a:srgbClr val="000000"/>
                </a:solidFill>
              </a:rPr>
              <a:t>ένα μικρό βήμα</a:t>
            </a:r>
            <a:r>
              <a:rPr lang="en-US" sz="2000" b="1" dirty="0">
                <a:solidFill>
                  <a:srgbClr val="000000"/>
                </a:solidFill>
              </a:rPr>
              <a:t>.</a:t>
            </a:r>
          </a:p>
          <a:p>
            <a:pPr algn="just">
              <a:buNone/>
            </a:pPr>
            <a:endParaRPr lang="en-US" sz="2000" dirty="0">
              <a:solidFill>
                <a:srgbClr val="000000"/>
              </a:solidFill>
            </a:endParaRPr>
          </a:p>
          <a:p>
            <a:pPr algn="just">
              <a:buNone/>
            </a:pPr>
            <a:r>
              <a:rPr lang="el-GR" sz="2000" dirty="0">
                <a:solidFill>
                  <a:srgbClr val="000000"/>
                </a:solidFill>
              </a:rPr>
              <a:t>Το ρητό</a:t>
            </a:r>
            <a:r>
              <a:rPr lang="en-US" sz="2000" dirty="0">
                <a:solidFill>
                  <a:srgbClr val="000000"/>
                </a:solidFill>
              </a:rPr>
              <a:t> </a:t>
            </a:r>
            <a:r>
              <a:rPr lang="el-GR" sz="2000" dirty="0">
                <a:solidFill>
                  <a:srgbClr val="000000"/>
                </a:solidFill>
              </a:rPr>
              <a:t>«μια μέρα τη φορά»</a:t>
            </a:r>
            <a:r>
              <a:rPr lang="en-US" sz="2000" dirty="0">
                <a:solidFill>
                  <a:srgbClr val="000000"/>
                </a:solidFill>
              </a:rPr>
              <a:t> </a:t>
            </a:r>
            <a:r>
              <a:rPr lang="el-GR" sz="2000" dirty="0">
                <a:solidFill>
                  <a:srgbClr val="000000"/>
                </a:solidFill>
              </a:rPr>
              <a:t>μπορεί να βοηθήσει τον πελάτη να εστιάσει και να ξεκινήσει άμεσα μικρές αλλαγές που πιστεύει ότι είναι εφικτές</a:t>
            </a:r>
            <a:r>
              <a:rPr lang="en-US" sz="2000" dirty="0">
                <a:solidFill>
                  <a:srgbClr val="000000"/>
                </a:solidFill>
              </a:rPr>
              <a:t>.</a:t>
            </a:r>
            <a:endParaRPr lang="el-GR" sz="2000"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5589240"/>
            <a:ext cx="7992888" cy="936104"/>
          </a:xfrm>
        </p:spPr>
        <p:txBody>
          <a:bodyPr>
            <a:normAutofit/>
          </a:bodyPr>
          <a:lstStyle/>
          <a:p>
            <a:pPr marL="68580" indent="0" algn="ctr">
              <a:buNone/>
            </a:pPr>
            <a:r>
              <a:rPr lang="el-GR" b="1" dirty="0">
                <a:solidFill>
                  <a:srgbClr val="000000"/>
                </a:solidFill>
              </a:rPr>
              <a:t>Μια διαδικασία που αρχικά φαίνεται υπερβολική μπορεί να σπάσει σε μικρά επιτεύξιμα βήματα. </a:t>
            </a:r>
          </a:p>
          <a:p>
            <a:pPr marL="68580" indent="0">
              <a:buNone/>
            </a:pPr>
            <a:endParaRPr lang="el-GR" dirty="0"/>
          </a:p>
        </p:txBody>
      </p:sp>
      <p:pic>
        <p:nvPicPr>
          <p:cNvPr id="4" name="Εικόνα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04664"/>
            <a:ext cx="5184576" cy="5184576"/>
          </a:xfrm>
          <a:prstGeom prst="rect">
            <a:avLst/>
          </a:prstGeom>
        </p:spPr>
      </p:pic>
    </p:spTree>
    <p:extLst>
      <p:ext uri="{BB962C8B-B14F-4D97-AF65-F5344CB8AC3E}">
        <p14:creationId xmlns:p14="http://schemas.microsoft.com/office/powerpoint/2010/main" val="687144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92696"/>
            <a:ext cx="7643308" cy="864096"/>
          </a:xfrm>
        </p:spPr>
        <p:txBody>
          <a:bodyPr/>
          <a:lstStyle/>
          <a:p>
            <a:r>
              <a:rPr lang="el-GR" dirty="0">
                <a:solidFill>
                  <a:srgbClr val="FF3300"/>
                </a:solidFill>
              </a:rPr>
              <a:t>Αναφορές</a:t>
            </a:r>
          </a:p>
        </p:txBody>
      </p:sp>
      <p:sp>
        <p:nvSpPr>
          <p:cNvPr id="3" name="Content Placeholder 2"/>
          <p:cNvSpPr>
            <a:spLocks noGrp="1"/>
          </p:cNvSpPr>
          <p:nvPr>
            <p:ph idx="1"/>
          </p:nvPr>
        </p:nvSpPr>
        <p:spPr>
          <a:xfrm>
            <a:off x="755576" y="1916832"/>
            <a:ext cx="7643308" cy="4464496"/>
          </a:xfrm>
        </p:spPr>
        <p:txBody>
          <a:bodyPr>
            <a:normAutofit fontScale="92500" lnSpcReduction="10000"/>
          </a:bodyPr>
          <a:lstStyle/>
          <a:p>
            <a:r>
              <a:rPr lang="en-US" sz="2000" dirty="0" err="1">
                <a:solidFill>
                  <a:srgbClr val="000000"/>
                </a:solidFill>
              </a:rPr>
              <a:t>VanWormer</a:t>
            </a:r>
            <a:r>
              <a:rPr lang="en-US" sz="2000" dirty="0">
                <a:solidFill>
                  <a:srgbClr val="000000"/>
                </a:solidFill>
              </a:rPr>
              <a:t>  JJ &amp; Boucher JL. Motivational Interviewing and Diet Modification: A Review of the Evidence. The Diabetes Educator 2004;30:404.</a:t>
            </a:r>
          </a:p>
          <a:p>
            <a:endParaRPr lang="el-GR" sz="2000" i="1" dirty="0">
              <a:solidFill>
                <a:srgbClr val="000000"/>
              </a:solidFill>
            </a:endParaRPr>
          </a:p>
          <a:p>
            <a:r>
              <a:rPr lang="en-US" sz="2000" dirty="0">
                <a:solidFill>
                  <a:srgbClr val="000000"/>
                </a:solidFill>
              </a:rPr>
              <a:t>Motivational Interviewing as a Counseling Style. In: Enhancing Motivation For Change in Substance Abuse Treatment (2012). pp 39-56.</a:t>
            </a:r>
          </a:p>
          <a:p>
            <a:endParaRPr lang="en-US" sz="2000" dirty="0">
              <a:solidFill>
                <a:srgbClr val="000000"/>
              </a:solidFill>
            </a:endParaRPr>
          </a:p>
          <a:p>
            <a:r>
              <a:rPr lang="en-US" sz="2000" dirty="0" err="1">
                <a:solidFill>
                  <a:srgbClr val="000000"/>
                </a:solidFill>
              </a:rPr>
              <a:t>Rollnick</a:t>
            </a:r>
            <a:r>
              <a:rPr lang="en-US" sz="2000" dirty="0">
                <a:solidFill>
                  <a:srgbClr val="000000"/>
                </a:solidFill>
              </a:rPr>
              <a:t>, S. &amp; Miller, W.R. (1995) What is motivational interviewing? </a:t>
            </a:r>
            <a:r>
              <a:rPr lang="en-US" sz="2000" i="1" dirty="0" err="1">
                <a:solidFill>
                  <a:srgbClr val="000000"/>
                </a:solidFill>
              </a:rPr>
              <a:t>Behavioural</a:t>
            </a:r>
            <a:r>
              <a:rPr lang="en-US" sz="2000" i="1" dirty="0">
                <a:solidFill>
                  <a:srgbClr val="000000"/>
                </a:solidFill>
              </a:rPr>
              <a:t> and Cognitive Psychotherapy. 23, 325–334.</a:t>
            </a:r>
          </a:p>
          <a:p>
            <a:endParaRPr lang="en-US" sz="2000" i="1" dirty="0">
              <a:solidFill>
                <a:srgbClr val="000000"/>
              </a:solidFill>
            </a:endParaRPr>
          </a:p>
          <a:p>
            <a:r>
              <a:rPr lang="el-GR" sz="2000" i="1" dirty="0" err="1">
                <a:solidFill>
                  <a:schemeClr val="tx1"/>
                </a:solidFill>
              </a:rPr>
              <a:t>Γιαννακούλια</a:t>
            </a:r>
            <a:r>
              <a:rPr lang="el-GR" sz="2000" i="1" dirty="0">
                <a:solidFill>
                  <a:schemeClr val="tx1"/>
                </a:solidFill>
              </a:rPr>
              <a:t> Μ &amp; </a:t>
            </a:r>
            <a:r>
              <a:rPr lang="el-GR" sz="2000" i="1" dirty="0" err="1">
                <a:solidFill>
                  <a:schemeClr val="tx1"/>
                </a:solidFill>
              </a:rPr>
              <a:t>Φάππα</a:t>
            </a:r>
            <a:r>
              <a:rPr lang="el-GR" sz="2000" i="1" dirty="0">
                <a:solidFill>
                  <a:schemeClr val="tx1"/>
                </a:solidFill>
              </a:rPr>
              <a:t> Ε. Διατροφική Συμβουλευτική &amp; Συμπεριφορά (2015).</a:t>
            </a:r>
            <a:r>
              <a:rPr lang="en-US" sz="2000" i="1" dirty="0">
                <a:solidFill>
                  <a:schemeClr val="tx1"/>
                </a:solidFill>
              </a:rPr>
              <a:t> </a:t>
            </a:r>
            <a:r>
              <a:rPr lang="en-US" sz="2000" i="1" dirty="0">
                <a:solidFill>
                  <a:schemeClr val="tx1"/>
                </a:solidFill>
                <a:hlinkClick r:id="rId2"/>
              </a:rPr>
              <a:t>www.kallipos.gr</a:t>
            </a:r>
            <a:endParaRPr lang="en-US" sz="2000" i="1" dirty="0">
              <a:solidFill>
                <a:schemeClr val="tx1"/>
              </a:solidFill>
            </a:endParaRPr>
          </a:p>
          <a:p>
            <a:endParaRPr lang="el-GR" sz="2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a:bodyPr>
          <a:lstStyle/>
          <a:p>
            <a:pPr>
              <a:buClr>
                <a:schemeClr val="bg1">
                  <a:lumMod val="85000"/>
                </a:schemeClr>
              </a:buClr>
            </a:pPr>
            <a:r>
              <a:rPr lang="el-GR" sz="2000" dirty="0">
                <a:solidFill>
                  <a:schemeClr val="bg1">
                    <a:lumMod val="85000"/>
                  </a:schemeClr>
                </a:solidFill>
              </a:rPr>
              <a:t>Η αμφιθυμία σχετικά με τη χρήση (&amp; αλλαγή) μιας «ουσίας» είναι φυσιολογική και συνιστά ένα σημαντικό εμπόδιο κινητοποίησης στην «ανάρρωση»</a:t>
            </a:r>
            <a:r>
              <a:rPr lang="en-US" sz="2000" dirty="0">
                <a:solidFill>
                  <a:schemeClr val="bg1">
                    <a:lumMod val="85000"/>
                  </a:schemeClr>
                </a:solidFill>
              </a:rPr>
              <a:t>.</a:t>
            </a:r>
          </a:p>
          <a:p>
            <a:pPr>
              <a:buClr>
                <a:schemeClr val="accent2"/>
              </a:buClr>
            </a:pPr>
            <a:endParaRPr lang="en-US" sz="2000" dirty="0">
              <a:solidFill>
                <a:srgbClr val="000000"/>
              </a:solidFill>
            </a:endParaRPr>
          </a:p>
          <a:p>
            <a:pPr>
              <a:buClr>
                <a:schemeClr val="accent2"/>
              </a:buClr>
            </a:pPr>
            <a:r>
              <a:rPr lang="el-GR" sz="2000" dirty="0">
                <a:solidFill>
                  <a:srgbClr val="000000"/>
                </a:solidFill>
              </a:rPr>
              <a:t>Η αμφιθυμία μπορεί να «λυθεί» δουλεύοντας με τα εγγενή κίνητρα &amp; τις αξίες του πελάτη σας</a:t>
            </a:r>
            <a:r>
              <a:rPr lang="en-US" sz="2000" dirty="0">
                <a:solidFill>
                  <a:srgbClr val="000000"/>
                </a:solidFill>
              </a:rPr>
              <a:t>.</a:t>
            </a:r>
          </a:p>
        </p:txBody>
      </p:sp>
    </p:spTree>
    <p:extLst>
      <p:ext uri="{BB962C8B-B14F-4D97-AF65-F5344CB8AC3E}">
        <p14:creationId xmlns:p14="http://schemas.microsoft.com/office/powerpoint/2010/main" val="294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a:bodyPr>
          <a:lstStyle/>
          <a:p>
            <a:pPr>
              <a:buClr>
                <a:schemeClr val="bg1">
                  <a:lumMod val="85000"/>
                </a:schemeClr>
              </a:buClr>
            </a:pPr>
            <a:r>
              <a:rPr lang="el-GR" sz="2000" dirty="0">
                <a:solidFill>
                  <a:schemeClr val="bg1">
                    <a:lumMod val="85000"/>
                  </a:schemeClr>
                </a:solidFill>
              </a:rPr>
              <a:t>Η αμφιθυμία σχετικά με τη χρήση (&amp; αλλαγή) μιας «ουσίας» είναι φυσιολογική και συνιστά ένα σημαντικό εμπόδιο κινητοποίησης στην «ανάρρωση»</a:t>
            </a:r>
            <a:r>
              <a:rPr lang="en-US" sz="2000" dirty="0">
                <a:solidFill>
                  <a:schemeClr val="bg1">
                    <a:lumMod val="85000"/>
                  </a:schemeClr>
                </a:solidFill>
              </a:rPr>
              <a:t>.</a:t>
            </a:r>
          </a:p>
          <a:p>
            <a:pPr>
              <a:buClr>
                <a:schemeClr val="accent2"/>
              </a:buClr>
            </a:pPr>
            <a:endParaRPr lang="en-US" sz="2000" dirty="0">
              <a:solidFill>
                <a:srgbClr val="000000"/>
              </a:solidFill>
            </a:endParaRPr>
          </a:p>
          <a:p>
            <a:pPr>
              <a:buClr>
                <a:schemeClr val="bg1">
                  <a:lumMod val="85000"/>
                </a:schemeClr>
              </a:buClr>
            </a:pPr>
            <a:r>
              <a:rPr lang="el-GR" sz="2000" dirty="0">
                <a:solidFill>
                  <a:schemeClr val="bg1">
                    <a:lumMod val="85000"/>
                  </a:schemeClr>
                </a:solidFill>
              </a:rPr>
              <a:t>Η αμφιθυμία μπορεί να «λυθεί» δουλεύοντας με τα εγγενή κίνητρα &amp; τις αξίες του πελάτη σας</a:t>
            </a:r>
            <a:r>
              <a:rPr lang="en-US" sz="2000" dirty="0">
                <a:solidFill>
                  <a:schemeClr val="bg1">
                    <a:lumMod val="85000"/>
                  </a:schemeClr>
                </a:solidFill>
              </a:rPr>
              <a:t>.</a:t>
            </a:r>
          </a:p>
          <a:p>
            <a:pPr marL="68580" indent="0">
              <a:buClr>
                <a:schemeClr val="accent2"/>
              </a:buClr>
              <a:buNone/>
            </a:pPr>
            <a:endParaRPr lang="en-US" sz="2000" dirty="0">
              <a:solidFill>
                <a:srgbClr val="000000"/>
              </a:solidFill>
            </a:endParaRPr>
          </a:p>
          <a:p>
            <a:pPr>
              <a:buClr>
                <a:schemeClr val="accent2"/>
              </a:buClr>
            </a:pPr>
            <a:r>
              <a:rPr lang="el-GR" sz="2000" dirty="0">
                <a:solidFill>
                  <a:srgbClr val="000000"/>
                </a:solidFill>
              </a:rPr>
              <a:t>Η συμμαχία μεταξύ του θεραπευτή &amp; του πελάτη είναι μια συνεργατική σχέση στην οποία ο καθένας φέρνει σημαντική εμπειρία. </a:t>
            </a:r>
          </a:p>
        </p:txBody>
      </p:sp>
    </p:spTree>
    <p:extLst>
      <p:ext uri="{BB962C8B-B14F-4D97-AF65-F5344CB8AC3E}">
        <p14:creationId xmlns:p14="http://schemas.microsoft.com/office/powerpoint/2010/main" val="294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fontScale="85000" lnSpcReduction="20000"/>
          </a:bodyPr>
          <a:lstStyle/>
          <a:p>
            <a:pPr>
              <a:buClr>
                <a:schemeClr val="bg1">
                  <a:lumMod val="85000"/>
                </a:schemeClr>
              </a:buClr>
            </a:pPr>
            <a:r>
              <a:rPr lang="el-GR" dirty="0">
                <a:solidFill>
                  <a:schemeClr val="bg1">
                    <a:lumMod val="85000"/>
                  </a:schemeClr>
                </a:solidFill>
              </a:rPr>
              <a:t>Η αμφιθυμία σχετικά με τη χρήση (&amp; αλλαγή) μιας «ουσίας» είναι φυσιολογική και συνιστά ένα σημαντικό εμπόδιο κινητοποίησης στην «ανάρρωση»</a:t>
            </a:r>
            <a:r>
              <a:rPr lang="en-US" dirty="0">
                <a:solidFill>
                  <a:schemeClr val="bg1">
                    <a:lumMod val="85000"/>
                  </a:schemeClr>
                </a:solidFill>
              </a:rPr>
              <a:t>.</a:t>
            </a:r>
          </a:p>
          <a:p>
            <a:pPr>
              <a:buClr>
                <a:schemeClr val="accent2"/>
              </a:buClr>
            </a:pPr>
            <a:endParaRPr lang="en-US" dirty="0">
              <a:solidFill>
                <a:srgbClr val="000000"/>
              </a:solidFill>
            </a:endParaRPr>
          </a:p>
          <a:p>
            <a:pPr>
              <a:buClr>
                <a:schemeClr val="bg1">
                  <a:lumMod val="85000"/>
                </a:schemeClr>
              </a:buClr>
            </a:pPr>
            <a:r>
              <a:rPr lang="el-GR" dirty="0">
                <a:solidFill>
                  <a:schemeClr val="bg1">
                    <a:lumMod val="85000"/>
                  </a:schemeClr>
                </a:solidFill>
              </a:rPr>
              <a:t>Η αμφιθυμία μπορεί να «λυθεί» δουλεύοντας με τα εγγενή κίνητρα &amp; τις αξίες του πελάτη σας</a:t>
            </a:r>
            <a:r>
              <a:rPr lang="en-US" dirty="0">
                <a:solidFill>
                  <a:schemeClr val="bg1">
                    <a:lumMod val="85000"/>
                  </a:schemeClr>
                </a:solidFill>
              </a:rPr>
              <a:t>.</a:t>
            </a:r>
          </a:p>
          <a:p>
            <a:pPr marL="68580" indent="0">
              <a:buClr>
                <a:schemeClr val="accent2"/>
              </a:buClr>
              <a:buNone/>
            </a:pPr>
            <a:endParaRPr lang="en-US" dirty="0">
              <a:solidFill>
                <a:srgbClr val="000000"/>
              </a:solidFill>
            </a:endParaRPr>
          </a:p>
          <a:p>
            <a:pPr>
              <a:buClr>
                <a:schemeClr val="bg1">
                  <a:lumMod val="85000"/>
                </a:schemeClr>
              </a:buClr>
            </a:pPr>
            <a:r>
              <a:rPr lang="el-GR" dirty="0">
                <a:solidFill>
                  <a:schemeClr val="bg1">
                    <a:lumMod val="85000"/>
                  </a:schemeClr>
                </a:solidFill>
              </a:rPr>
              <a:t>Η συμμαχία μεταξύ του θεραπευτή &amp; του πελάτη είναι μια συνεργατική σχέση στην οποία ο καθένας φέρνει σημαντική εμπειρία. </a:t>
            </a:r>
          </a:p>
          <a:p>
            <a:pPr>
              <a:buClr>
                <a:schemeClr val="accent2"/>
              </a:buClr>
            </a:pPr>
            <a:endParaRPr lang="en-US" dirty="0">
              <a:solidFill>
                <a:srgbClr val="000000"/>
              </a:solidFill>
            </a:endParaRPr>
          </a:p>
          <a:p>
            <a:pPr algn="just">
              <a:buClr>
                <a:schemeClr val="accent2"/>
              </a:buClr>
            </a:pPr>
            <a:r>
              <a:rPr lang="el-GR" dirty="0">
                <a:solidFill>
                  <a:srgbClr val="000000"/>
                </a:solidFill>
              </a:rPr>
              <a:t>Μια υποστηρικτική, κατευθυντήρια συμβουλευτική που διέπεται από ενσυναίσθηση, παρέχει τις συνθήκες κάτω από τις οποίες θα συμβεί αλλαγή. </a:t>
            </a:r>
            <a:r>
              <a:rPr lang="el-GR" sz="2200" i="1" dirty="0">
                <a:solidFill>
                  <a:srgbClr val="FF3300"/>
                </a:solidFill>
              </a:rPr>
              <a:t>(Ευθύς επιχειρηματολογία &amp; επιθετική αντιπαράθεση μπορεί να αυξήσουν την άμυνα του πελάτη &amp; να μειώσουν την πιθανότητα αλλαγής συμπεριφοράς)</a:t>
            </a:r>
          </a:p>
        </p:txBody>
      </p:sp>
    </p:spTree>
    <p:extLst>
      <p:ext uri="{BB962C8B-B14F-4D97-AF65-F5344CB8AC3E}">
        <p14:creationId xmlns:p14="http://schemas.microsoft.com/office/powerpoint/2010/main" val="2940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1467</TotalTime>
  <Words>4011</Words>
  <Application>Microsoft Office PowerPoint</Application>
  <PresentationFormat>On-screen Show (4:3)</PresentationFormat>
  <Paragraphs>442</Paragraphs>
  <Slides>69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Calibri</vt:lpstr>
      <vt:lpstr>Century Gothic</vt:lpstr>
      <vt:lpstr>Times New Roman</vt:lpstr>
      <vt:lpstr>Wingdings</vt:lpstr>
      <vt:lpstr>Wingdings 2</vt:lpstr>
      <vt:lpstr>Austin</vt:lpstr>
      <vt:lpstr>Συνέντευξη Κινητοποίησης  (Motivational Interviewing)</vt:lpstr>
      <vt:lpstr>PowerPoint Presentation</vt:lpstr>
      <vt:lpstr>Τι είναι;</vt:lpstr>
      <vt:lpstr>Πότε εφαρμόζεται;</vt:lpstr>
      <vt:lpstr>PowerPoint Presentation</vt:lpstr>
      <vt:lpstr>Η Συν. Κιν. είναι ένας τρόπος συμβουλευτικής  που βασίζεται στις ακόλουθες υποθέσεις:</vt:lpstr>
      <vt:lpstr>Η Συν. Κιν. είναι ένας τρόπος συμβουλευτικής  που βασίζεται στις ακόλουθες υποθέσεις:</vt:lpstr>
      <vt:lpstr>Η Συν. Κιν. είναι ένας τρόπος συμβουλευτικής  που βασίζεται στις ακόλουθες υποθέσεις:</vt:lpstr>
      <vt:lpstr>Η Συν. Κιν. είναι ένας τρόπος συμβουλευτικής  που βασίζεται στις ακόλουθες υποθέσεις:</vt:lpstr>
      <vt:lpstr>Υπάρχουν 5 βασικές αρχές στη Συν. Κιν. να χειριστείτε την αμφιθυμία &amp; να διευκολύνετε τη διαδικασία αλλαγής:</vt:lpstr>
      <vt:lpstr>Έκφραση Ενσυναίσθησης</vt:lpstr>
      <vt:lpstr>PowerPoint Presentation</vt:lpstr>
      <vt:lpstr>Ορισμός</vt:lpstr>
      <vt:lpstr>Ενσυναίσθηση</vt:lpstr>
      <vt:lpstr> Μια προσέγγιση με ενσυναίσθηση</vt:lpstr>
      <vt:lpstr>PowerPoint Presentation</vt:lpstr>
      <vt:lpstr>Ανακλαστική ακρόαση = βασικό συστατικό της έκφρασης ενσυναίσθησης</vt:lpstr>
      <vt:lpstr>Αποφύγετε:</vt:lpstr>
      <vt:lpstr>Αποφύγετε:</vt:lpstr>
      <vt:lpstr>Αποφύγετε:</vt:lpstr>
      <vt:lpstr>Αποφύγετε:</vt:lpstr>
      <vt:lpstr>Ανακλαστική ακρόαση</vt:lpstr>
      <vt:lpstr>Ανακλαστική ακρόαση</vt:lpstr>
      <vt:lpstr>Έκφραση ενσυναίσθησης</vt:lpstr>
      <vt:lpstr>Ανάπτυξη ασυμφωνίας</vt:lpstr>
      <vt:lpstr>PowerPoint Presentation</vt:lpstr>
      <vt:lpstr>PowerPoint Presentation</vt:lpstr>
      <vt:lpstr>Πώς εφαρμόζεται;</vt:lpstr>
      <vt:lpstr>PowerPoint Presentation</vt:lpstr>
      <vt:lpstr>«προσέγγιση Κολούμπο»</vt:lpstr>
      <vt:lpstr>Άλλα εργαλεία πέρα από τη συζήτηση μπορούν να χρησιμοποιηθούν για την αποκάλυψη της ασυμφωνίας.</vt:lpstr>
      <vt:lpstr>Ανάπτυξη ασυμφωνίας</vt:lpstr>
      <vt:lpstr>Αποφυγή διαφωνίας</vt:lpstr>
      <vt:lpstr>Στόχος</vt:lpstr>
      <vt:lpstr>PowerPoint Presentation</vt:lpstr>
      <vt:lpstr>Ολίσθηση με την αντίσταση</vt:lpstr>
      <vt:lpstr>Ολίσθηση με την αντίσταση</vt:lpstr>
      <vt:lpstr>Γιατί να ασχοληθούμε με την αντίσταση;</vt:lpstr>
      <vt:lpstr>4 τύποι αντίστασης</vt:lpstr>
      <vt:lpstr>1. Αμφισβήτηση</vt:lpstr>
      <vt:lpstr>2. Διακοπή</vt:lpstr>
      <vt:lpstr>3. Άρνηση</vt:lpstr>
      <vt:lpstr>3. Άρνηση</vt:lpstr>
      <vt:lpstr>3. Άρνηση</vt:lpstr>
      <vt:lpstr>4. Αγνόηση</vt:lpstr>
      <vt:lpstr>Σημασία αντίστασης</vt:lpstr>
      <vt:lpstr>Διαχείριση αντίστασης</vt:lpstr>
      <vt:lpstr>Κατάλληλες αντιδράσεις  στην αντίσταση του πελάτη </vt:lpstr>
      <vt:lpstr>Απλή αντανάκλαση (Simple reflection)</vt:lpstr>
      <vt:lpstr>Κατάλληλες αντιδράσεις  στην αντίσταση του πελάτη </vt:lpstr>
      <vt:lpstr>Ενισχυμένη αντανάκλαση  (Amplified reflection)</vt:lpstr>
      <vt:lpstr>Κατάλληλες αντιδράσεις  στην αντίσταση του πελάτη </vt:lpstr>
      <vt:lpstr>Αντανάκλαση διπλής όψεως  (Double-sided reflection)</vt:lpstr>
      <vt:lpstr>Κατάλληλες αντιδράσεις  στην αντίσταση του πελάτη </vt:lpstr>
      <vt:lpstr>Μετατόπιση ενδιαφέροντος  (Shifting focus)</vt:lpstr>
      <vt:lpstr>Κατάλληλες αντιδράσεις  στην αντίσταση του πελάτη </vt:lpstr>
      <vt:lpstr>Συμφωνία με ελιγμό (Agreement with a twist)</vt:lpstr>
      <vt:lpstr>Κατάλληλες αντιδράσεις  στην αντίσταση του πελάτη </vt:lpstr>
      <vt:lpstr>Επαναπροσδιορισμός (Reframing)</vt:lpstr>
      <vt:lpstr>Κατάλληλες αντιδράσεις  στην αντίσταση του πελάτη </vt:lpstr>
      <vt:lpstr>Παρακάμπτοντας τον αρνητισμό  (Siding with the negative)</vt:lpstr>
      <vt:lpstr>Υποστήριξη αυτο-αποτελεσματικότητας</vt:lpstr>
      <vt:lpstr>PowerPoint Presentation</vt:lpstr>
      <vt:lpstr>Γιατί ασχολούμαστε με αυτή;</vt:lpstr>
      <vt:lpstr>Για να το πετύχετε:</vt:lpstr>
      <vt:lpstr>Στην πράξη…</vt:lpstr>
      <vt:lpstr>Στόχος</vt:lpstr>
      <vt:lpstr>PowerPoint Presentation</vt:lpstr>
      <vt:lpstr>Αναφορές</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dc:title>
  <dc:creator>EVI</dc:creator>
  <cp:lastModifiedBy>Evi Fappa</cp:lastModifiedBy>
  <cp:revision>178</cp:revision>
  <dcterms:created xsi:type="dcterms:W3CDTF">2014-12-01T10:12:45Z</dcterms:created>
  <dcterms:modified xsi:type="dcterms:W3CDTF">2023-04-05T11:06:56Z</dcterms:modified>
</cp:coreProperties>
</file>