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94" r:id="rId4"/>
    <p:sldId id="343" r:id="rId5"/>
    <p:sldId id="342" r:id="rId6"/>
    <p:sldId id="379" r:id="rId7"/>
    <p:sldId id="351" r:id="rId8"/>
    <p:sldId id="354" r:id="rId9"/>
    <p:sldId id="386" r:id="rId10"/>
    <p:sldId id="368" r:id="rId11"/>
    <p:sldId id="336" r:id="rId12"/>
    <p:sldId id="261" r:id="rId13"/>
    <p:sldId id="333" r:id="rId14"/>
    <p:sldId id="374" r:id="rId15"/>
    <p:sldId id="339" r:id="rId16"/>
    <p:sldId id="337" r:id="rId17"/>
    <p:sldId id="344" r:id="rId18"/>
    <p:sldId id="345" r:id="rId19"/>
    <p:sldId id="266" r:id="rId20"/>
    <p:sldId id="367" r:id="rId21"/>
    <p:sldId id="359" r:id="rId22"/>
    <p:sldId id="360" r:id="rId23"/>
    <p:sldId id="364" r:id="rId24"/>
    <p:sldId id="365" r:id="rId25"/>
    <p:sldId id="362" r:id="rId26"/>
    <p:sldId id="292" r:id="rId27"/>
    <p:sldId id="295" r:id="rId28"/>
    <p:sldId id="296" r:id="rId29"/>
    <p:sldId id="317" r:id="rId30"/>
    <p:sldId id="346" r:id="rId31"/>
    <p:sldId id="348" r:id="rId32"/>
    <p:sldId id="331" r:id="rId33"/>
    <p:sldId id="347" r:id="rId34"/>
    <p:sldId id="356" r:id="rId35"/>
    <p:sldId id="373" r:id="rId36"/>
    <p:sldId id="330" r:id="rId37"/>
    <p:sldId id="371" r:id="rId38"/>
    <p:sldId id="329" r:id="rId39"/>
    <p:sldId id="387" r:id="rId40"/>
    <p:sldId id="388" r:id="rId41"/>
    <p:sldId id="390" r:id="rId42"/>
    <p:sldId id="391" r:id="rId43"/>
    <p:sldId id="392" r:id="rId44"/>
    <p:sldId id="328" r:id="rId45"/>
    <p:sldId id="393" r:id="rId46"/>
    <p:sldId id="382" r:id="rId47"/>
    <p:sldId id="383" r:id="rId48"/>
    <p:sldId id="377" r:id="rId49"/>
    <p:sldId id="395" r:id="rId50"/>
    <p:sldId id="25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E5EF-FF30-4677-A851-3D4372F388C7}" type="datetimeFigureOut">
              <a:rPr lang="en-US" smtClean="0"/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FDAB7-D8C5-4F1E-9CE7-F75907920A7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22.png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0" y="685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ΚΑΚΩΣΕΙΣ ΜΥΟΣΚΕΛΕΤΙΚΟΥ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C:\Users\Athanasios\Desktop\φωτογραφίες νεο HP\Παναρκαδικό σήμερα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91000" y="1752600"/>
            <a:ext cx="4774078" cy="320040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057400" y="5410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Αθανάσιος Π. </a:t>
            </a:r>
            <a:r>
              <a:rPr lang="el-GR" dirty="0" err="1" smtClean="0">
                <a:latin typeface="Arial Black" panose="020B0A04020102020204" pitchFamily="34" charset="0"/>
              </a:rPr>
              <a:t>Φόρτης</a:t>
            </a:r>
            <a:r>
              <a:rPr lang="el-GR" dirty="0" smtClean="0">
                <a:latin typeface="Arial Black" panose="020B0A04020102020204" pitchFamily="34" charset="0"/>
              </a:rPr>
              <a:t> </a:t>
            </a:r>
            <a:r>
              <a:rPr lang="en-GB" dirty="0" smtClean="0">
                <a:latin typeface="Arial Black" panose="020B0A04020102020204" pitchFamily="34" charset="0"/>
              </a:rPr>
              <a:t>MD, PhD, FEBOT</a:t>
            </a:r>
            <a:endParaRPr lang="el-GR" dirty="0" smtClean="0">
              <a:latin typeface="Arial Black" panose="020B0A04020102020204" pitchFamily="34" charset="0"/>
            </a:endParaRPr>
          </a:p>
          <a:p>
            <a:pPr algn="ctr"/>
            <a:r>
              <a:rPr lang="el-GR" dirty="0" err="1" smtClean="0">
                <a:latin typeface="Arial Black" panose="020B0A04020102020204" pitchFamily="34" charset="0"/>
              </a:rPr>
              <a:t>Ορθοπαιδικός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4 - Εικόνα" descr="σημ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6099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0" y="609600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Arial Black" panose="020B0A04020102020204" pitchFamily="34" charset="0"/>
              </a:rPr>
              <a:t>Σπονδυλική στήλη</a:t>
            </a:r>
            <a:endParaRPr lang="en-GB" dirty="0"/>
          </a:p>
        </p:txBody>
      </p:sp>
      <p:pic>
        <p:nvPicPr>
          <p:cNvPr id="3" name="2 - Εικόνα" descr="Μοιρες; ΣΣ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371600"/>
            <a:ext cx="3589119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95600" y="533400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Arial Black" panose="020B0A04020102020204" pitchFamily="34" charset="0"/>
              </a:rPr>
              <a:t>Σπονδυλική στήλη</a:t>
            </a:r>
            <a:endParaRPr lang="en-GB" dirty="0"/>
          </a:p>
        </p:txBody>
      </p:sp>
      <p:pic>
        <p:nvPicPr>
          <p:cNvPr id="3" name="2 - Εικόνα" descr="μοιρες σπονδυλική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295400"/>
            <a:ext cx="3629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971800" y="609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ΣΠΟΝΔΥΛΟΣ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4" name="3 - Εικόνα" descr="πλαγια επιφ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399" y="1676400"/>
            <a:ext cx="3751385" cy="3048000"/>
          </a:xfrm>
          <a:prstGeom prst="rect">
            <a:avLst/>
          </a:prstGeom>
        </p:spPr>
      </p:pic>
      <p:pic>
        <p:nvPicPr>
          <p:cNvPr id="5" name="4 - Εικόνα" descr="μερη σπον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413606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πονδ δισκο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981200"/>
            <a:ext cx="6511018" cy="276225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905000" y="838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 Black" panose="020B0A04020102020204" pitchFamily="34" charset="0"/>
              </a:rPr>
              <a:t>ΜΕΣΟΣΠΟΝΔΥΛΙΟΣ ΔΙΣΚΟΣ</a:t>
            </a:r>
            <a:endParaRPr lang="en-GB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πόνδυλος πλάγια ανάντει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95400"/>
            <a:ext cx="3209925" cy="3660906"/>
          </a:xfrm>
          <a:prstGeom prst="rect">
            <a:avLst/>
          </a:prstGeom>
        </p:spPr>
      </p:pic>
      <p:pic>
        <p:nvPicPr>
          <p:cNvPr id="3" name="2 - Εικόνα" descr="αναντεις σπονδ εντομ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05000"/>
            <a:ext cx="32004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ateral facey σε επαφή κοκκινο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447800"/>
            <a:ext cx="3990975" cy="4305300"/>
          </a:xfrm>
          <a:prstGeom prst="rect">
            <a:avLst/>
          </a:prstGeom>
        </p:spPr>
      </p:pic>
      <p:pic>
        <p:nvPicPr>
          <p:cNvPr id="3" name="2 - Εικόνα" descr="lateral facey κοντα με κοκκιν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4038600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Object 3"/>
          <p:cNvGraphicFramePr>
            <a:graphicFrameLocks noChangeAspect="1"/>
          </p:cNvGraphicFramePr>
          <p:nvPr/>
        </p:nvGraphicFramePr>
        <p:xfrm>
          <a:off x="4181712" y="3429000"/>
          <a:ext cx="4298713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Φωτογραφία του Photo Editor" r:id="rId1" imgW="4772025" imgH="3619500" progId="">
                  <p:embed/>
                </p:oleObj>
              </mc:Choice>
              <mc:Fallback>
                <p:oleObj name="Φωτογραφία του Photo Editor" r:id="rId1" imgW="4772025" imgH="36195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t="1579" b="1579"/>
                      <a:stretch>
                        <a:fillRect/>
                      </a:stretch>
                    </p:blipFill>
                    <p:spPr>
                      <a:xfrm>
                        <a:off x="4181712" y="3429000"/>
                        <a:ext cx="4298713" cy="3157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381000" y="1676400"/>
          <a:ext cx="3200400" cy="34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4191000" imgH="4457700" progId="">
                  <p:embed/>
                </p:oleObj>
              </mc:Choice>
              <mc:Fallback>
                <p:oleObj name="Image" r:id="rId3" imgW="4191000" imgH="44577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l="2728" t="1709" r="909" b="854"/>
                      <a:stretch>
                        <a:fillRect/>
                      </a:stretch>
                    </p:blipFill>
                    <p:spPr>
                      <a:xfrm>
                        <a:off x="381000" y="1676400"/>
                        <a:ext cx="3200400" cy="34419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3124200" y="609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ΚΑΚΩΣΕΙΣ ΑΜΣΣ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υμπιεστ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905000"/>
            <a:ext cx="3914775" cy="3381375"/>
          </a:xfrm>
          <a:prstGeom prst="rect">
            <a:avLst/>
          </a:prstGeom>
        </p:spPr>
      </p:pic>
      <p:pic>
        <p:nvPicPr>
          <p:cNvPr id="3" name="2 - Εικόνα" descr="εκρηκτικ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4347882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hanc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057400"/>
            <a:ext cx="2600325" cy="3000375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371600" y="685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Διάτμησης </a:t>
            </a:r>
            <a:r>
              <a:rPr lang="en-US" sz="2000" dirty="0" smtClean="0">
                <a:latin typeface="Arial Black" panose="020B0A04020102020204" pitchFamily="34" charset="0"/>
              </a:rPr>
              <a:t>(Chance fractures)</a:t>
            </a:r>
            <a:r>
              <a:rPr lang="en-GB" sz="2000" dirty="0" smtClean="0">
                <a:latin typeface="Arial Black" panose="020B0A04020102020204" pitchFamily="34" charset="0"/>
              </a:rPr>
              <a:t> 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5" name="4 - Εικόνα" descr="chance mech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95400"/>
            <a:ext cx="3124200" cy="1989149"/>
          </a:xfrm>
          <a:prstGeom prst="rect">
            <a:avLst/>
          </a:prstGeom>
        </p:spPr>
      </p:pic>
      <p:pic>
        <p:nvPicPr>
          <p:cNvPr id="6" name="5 - Εικόνα" descr="chance mech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81400"/>
            <a:ext cx="3638550" cy="3048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μυελικός κώνο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447800"/>
            <a:ext cx="1895475" cy="4171950"/>
          </a:xfrm>
          <a:prstGeom prst="rect">
            <a:avLst/>
          </a:prstGeom>
        </p:spPr>
      </p:pic>
      <p:pic>
        <p:nvPicPr>
          <p:cNvPr id="4" name="3 - Εικόνα" descr="spinal cord trans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057400"/>
            <a:ext cx="3833271" cy="2362200"/>
          </a:xfrm>
          <a:prstGeom prst="rect">
            <a:avLst/>
          </a:prstGeom>
        </p:spPr>
      </p:pic>
      <p:sp>
        <p:nvSpPr>
          <p:cNvPr id="5" name="4 - Δεξιό βέλος"/>
          <p:cNvSpPr/>
          <p:nvPr/>
        </p:nvSpPr>
        <p:spPr>
          <a:xfrm>
            <a:off x="914400" y="2133600"/>
            <a:ext cx="914400" cy="609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 - TextBox"/>
          <p:cNvSpPr txBox="1"/>
          <p:nvPr/>
        </p:nvSpPr>
        <p:spPr>
          <a:xfrm>
            <a:off x="2514600" y="609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ΜΥΕΛΙΚΟΣ ΚΩΝΟΣ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28800" y="1219200"/>
            <a:ext cx="4572000" cy="3338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Κακώσεις οστών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Είδη καταγμάτων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Κακώσεις μαλακών μορίων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Περιοχές κακώσεων ιστολογική αιτιολογία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Ιδιαιτερότητες στα παιδιά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143000" y="381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 Black" panose="020B0A04020102020204" pitchFamily="34" charset="0"/>
              </a:rPr>
              <a:t>Αντικείμενο</a:t>
            </a:r>
            <a:endParaRPr lang="en-GB" sz="2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33600" y="762000"/>
            <a:ext cx="4572000" cy="4647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7525" indent="-517525">
              <a:lnSpc>
                <a:spcPct val="150000"/>
              </a:lnSpc>
            </a:pPr>
            <a:r>
              <a:rPr lang="el-GR" i="1" dirty="0" smtClean="0">
                <a:latin typeface="Arial Black" panose="020B0A04020102020204" pitchFamily="34" charset="0"/>
              </a:rPr>
              <a:t>Σκελετός της πυέλου – μηριαίο οστό</a:t>
            </a:r>
            <a:endParaRPr lang="el-GR" dirty="0"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1676400"/>
            <a:ext cx="64976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ρθρώσεις λεκάνη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066800"/>
            <a:ext cx="5029199" cy="434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υελικός δακτύλιος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447800"/>
            <a:ext cx="5429250" cy="3362325"/>
          </a:xfrm>
          <a:prstGeom prst="rect">
            <a:avLst/>
          </a:prstGeom>
        </p:spPr>
      </p:pic>
      <p:cxnSp>
        <p:nvCxnSpPr>
          <p:cNvPr id="4" name="3 - Ευθύγραμμο βέλος σύνδεσης"/>
          <p:cNvCxnSpPr/>
          <p:nvPr/>
        </p:nvCxnSpPr>
        <p:spPr>
          <a:xfrm rot="10800000" flipV="1">
            <a:off x="5410200" y="2590800"/>
            <a:ext cx="1828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5410200" y="2590800"/>
            <a:ext cx="1828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3657600" y="2590800"/>
            <a:ext cx="3581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0800000" flipV="1">
            <a:off x="3810000" y="2590800"/>
            <a:ext cx="33528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7239000" y="2209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dirty="0" smtClean="0">
                <a:latin typeface="Arial Black" panose="020B0A04020102020204" pitchFamily="34" charset="0"/>
              </a:rPr>
              <a:t>Πυελικός</a:t>
            </a:r>
            <a:endParaRPr lang="el-GR" dirty="0" smtClean="0">
              <a:latin typeface="Arial Black" panose="020B0A04020102020204" pitchFamily="34" charset="0"/>
            </a:endParaRPr>
          </a:p>
          <a:p>
            <a:r>
              <a:rPr lang="el-GR" dirty="0" smtClean="0">
                <a:latin typeface="Arial Black" panose="020B0A04020102020204" pitchFamily="34" charset="0"/>
              </a:rPr>
              <a:t> δακτύλιος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81225" y="1947863"/>
            <a:ext cx="47815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pen 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3109913" cy="2493179"/>
          </a:xfrm>
          <a:prstGeom prst="rect">
            <a:avLst/>
          </a:prstGeom>
        </p:spPr>
      </p:pic>
      <p:pic>
        <p:nvPicPr>
          <p:cNvPr id="3" name="2 - Εικόνα" descr="Malga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590800"/>
            <a:ext cx="3186113" cy="255426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295400" y="6858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ΤΥΠΟΙ ΚΑΚΩΣΕΩΝ ΠΥΕΛΙΚΟΥ ΔΑΚΤΥΛΙΟΥ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εσοστεα αντιβραχ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066800"/>
            <a:ext cx="1438275" cy="4552950"/>
          </a:xfrm>
          <a:prstGeom prst="rect">
            <a:avLst/>
          </a:prstGeom>
        </p:spPr>
      </p:pic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1905000" y="1752600"/>
            <a:ext cx="18288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819400" y="838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ΜΕΣΟΣΤΕΟΣ ΜΕΜΒΡΑΝΗ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8" name="7 - Εικόνα" descr="Μεσόστεος κνήμ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4000"/>
            <a:ext cx="1438275" cy="4552950"/>
          </a:xfrm>
          <a:prstGeom prst="rect">
            <a:avLst/>
          </a:prstGeom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4191000" y="17526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μέρισμα σχη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19200"/>
            <a:ext cx="1817649" cy="1828800"/>
          </a:xfrm>
          <a:prstGeom prst="rect">
            <a:avLst/>
          </a:prstGeom>
        </p:spPr>
      </p:pic>
      <p:pic>
        <p:nvPicPr>
          <p:cNvPr id="3" name="2 - Εικόνα" descr="DSC03338 com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09600"/>
            <a:ext cx="4064000" cy="3048000"/>
          </a:xfrm>
          <a:prstGeom prst="rect">
            <a:avLst/>
          </a:prstGeom>
        </p:spPr>
      </p:pic>
      <p:pic>
        <p:nvPicPr>
          <p:cNvPr id="4" name="3 - Εικόνα" descr="DSC03340 com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581400"/>
            <a:ext cx="4064000" cy="304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85800" y="1524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ΣΥΝΔΡΟΜΟ ΔΙΑΜΕΡΙΣΜΑΤΟΣ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03345 compres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52400"/>
            <a:ext cx="4064000" cy="3048000"/>
          </a:xfrm>
          <a:prstGeom prst="rect">
            <a:avLst/>
          </a:prstGeom>
        </p:spPr>
      </p:pic>
      <p:pic>
        <p:nvPicPr>
          <p:cNvPr id="3" name="2 - Εικόνα" descr="ποδι μετεγχ com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4267200" cy="3200400"/>
          </a:xfrm>
          <a:prstGeom prst="rect">
            <a:avLst/>
          </a:prstGeom>
        </p:spPr>
      </p:pic>
      <p:pic>
        <p:nvPicPr>
          <p:cNvPr id="4" name="3 - Εικόνα" descr="DSC03340 com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0"/>
            <a:ext cx="3429000" cy="25717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133600" y="9906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ΚΑΚΩΣΕΙΣ ΜΑΛΑΚΩΝ ΜΟΡΙΩΝ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4" name="3 - Εικόνα" descr="διαστρεμμα βαθμοι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905000"/>
            <a:ext cx="530645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8382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Διάστρεμμα = Μερική ρήξη συνδέσμων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2 - Εικόνα" descr="ATFL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2743200"/>
            <a:ext cx="2705100" cy="3314700"/>
          </a:xfrm>
          <a:prstGeom prst="rect">
            <a:avLst/>
          </a:prstGeom>
        </p:spPr>
      </p:pic>
      <p:pic>
        <p:nvPicPr>
          <p:cNvPr id="4" name="3 - Εικόνα" descr="ποδκη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516255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5800" y="1066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Κάταγμα</a:t>
            </a:r>
            <a:r>
              <a:rPr lang="el-GR" dirty="0" smtClean="0"/>
              <a:t> = </a:t>
            </a:r>
            <a:r>
              <a:rPr lang="el-GR" sz="1400" dirty="0" smtClean="0">
                <a:latin typeface="Arial Black" panose="020B0A04020102020204" pitchFamily="34" charset="0"/>
              </a:rPr>
              <a:t>Λύση της συνεχείας του οστού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pic>
        <p:nvPicPr>
          <p:cNvPr id="3" name="2 - Εικόνα" descr="Ανατομια μακρό οστούν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1524000"/>
            <a:ext cx="348615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95600" y="838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ΕΞΑΡΘΡΗΜΑΤΑ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219200" y="1676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Πλήρης </a:t>
            </a:r>
            <a:r>
              <a:rPr lang="el-GR" dirty="0" err="1" smtClean="0">
                <a:latin typeface="Arial Black" panose="020B0A04020102020204" pitchFamily="34" charset="0"/>
              </a:rPr>
              <a:t>παρεκτόπιση</a:t>
            </a:r>
            <a:r>
              <a:rPr lang="el-GR" dirty="0" smtClean="0">
                <a:latin typeface="Arial Black" panose="020B0A04020102020204" pitchFamily="34" charset="0"/>
              </a:rPr>
              <a:t> των αρθρικών επιφανειών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1752600"/>
          <a:ext cx="7772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Bitmap Image" r:id="rId1" imgW="4389120" imgH="2684780" progId="PBrush">
                  <p:embed/>
                </p:oleObj>
              </mc:Choice>
              <mc:Fallback>
                <p:oleObj name="Bitmap Image" r:id="rId1" imgW="4389120" imgH="2684780" progId="PBrush">
                  <p:embed/>
                  <p:pic>
                    <p:nvPicPr>
                      <p:cNvPr id="0" name="Picture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00" y="1752600"/>
                        <a:ext cx="7772400" cy="3810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ξαρθρ ωμο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3520" y="1246812"/>
            <a:ext cx="4656959" cy="436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1000"/>
            <a:ext cx="4219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 descr="κορακοειδης αγγειονευ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819400"/>
            <a:ext cx="401955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981200" y="457200"/>
            <a:ext cx="481093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7525" indent="-517525">
              <a:lnSpc>
                <a:spcPct val="150000"/>
              </a:lnSpc>
            </a:pPr>
            <a:r>
              <a:rPr lang="el-GR" sz="2400" dirty="0" smtClean="0">
                <a:latin typeface="Arial Black" panose="020B0A04020102020204" pitchFamily="34" charset="0"/>
              </a:rPr>
              <a:t>Κλείδα-ωμοπλάτη-</a:t>
            </a:r>
            <a:r>
              <a:rPr lang="el-GR" sz="2400" dirty="0" err="1" smtClean="0">
                <a:latin typeface="Arial Black" panose="020B0A04020102020204" pitchFamily="34" charset="0"/>
              </a:rPr>
              <a:t>βραχιόνιο</a:t>
            </a:r>
            <a:endParaRPr lang="el-GR" sz="24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09800" y="1981200"/>
            <a:ext cx="3955439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5715000" y="2590800"/>
            <a:ext cx="1066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858000" y="228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Στερνοκλειδική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28600" y="129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Arial Black" panose="020B0A04020102020204" pitchFamily="34" charset="0"/>
              </a:rPr>
              <a:t>Ακρωμιο</a:t>
            </a:r>
            <a:endParaRPr lang="el-GR" dirty="0" smtClean="0">
              <a:latin typeface="Arial Black" panose="020B0A04020102020204" pitchFamily="34" charset="0"/>
            </a:endParaRPr>
          </a:p>
          <a:p>
            <a:r>
              <a:rPr lang="el-GR" dirty="0" err="1" smtClean="0">
                <a:latin typeface="Arial Black" panose="020B0A04020102020204" pitchFamily="34" charset="0"/>
              </a:rPr>
              <a:t>κλειδική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1600200" y="1828800"/>
            <a:ext cx="1219200" cy="4572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ξαρθρ αγκ 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95400"/>
            <a:ext cx="3750641" cy="2895600"/>
          </a:xfrm>
          <a:prstGeom prst="rect">
            <a:avLst/>
          </a:prstGeom>
        </p:spPr>
      </p:pic>
      <p:pic>
        <p:nvPicPr>
          <p:cNvPr id="3" name="2 - Εικόνα" descr="εξαρθρ αγκ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743200"/>
            <a:ext cx="4583813" cy="3328141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066800" y="609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 Black" panose="020B0A04020102020204" pitchFamily="34" charset="0"/>
              </a:rPr>
              <a:t>ΑΓΚΩΝΑΣ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Αγκώνας κορωνοειδή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0" y="1438275"/>
            <a:ext cx="415290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143001"/>
            <a:ext cx="3657600" cy="3020176"/>
          </a:xfrm>
          <a:prstGeom prst="rect">
            <a:avLst/>
          </a:prstGeom>
        </p:spPr>
      </p:pic>
      <p:pic>
        <p:nvPicPr>
          <p:cNvPr id="3" name="2 - Εικόνα" descr="κοινο περονιαί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667000"/>
            <a:ext cx="355962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etacarpophalangeal collateral ελληνικ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1219200"/>
            <a:ext cx="2440628" cy="320516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2 - Εικόνα" descr="κεφαλές μετακαρπίων ανατομικ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4734788" cy="3195637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371600" y="228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ΠΛΑΓΙΟΙ ΣΥΝΔΕΣΜΟΙ ΜΚΦ &amp; ΦΦ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38200" y="914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 Black" panose="020B0A04020102020204" pitchFamily="34" charset="0"/>
              </a:rPr>
              <a:t>ΜΥΙΚΕΣ ΘΛΑΣΕΙΣ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3" name="2 - Εικόνα" descr="Βαθμοι μυικων ρηξεων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837" y="1728787"/>
            <a:ext cx="33623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71800" y="22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ΤΥΠΟΙ ΚΑΤΑΓΜΑΤΩΝ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2 - Εικόνα" descr="τυποι κατάγματο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990600"/>
            <a:ext cx="567690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θλαση τετρακεφαλου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143000"/>
            <a:ext cx="2619375" cy="3638550"/>
          </a:xfrm>
          <a:prstGeom prst="rect">
            <a:avLst/>
          </a:prstGeom>
        </p:spPr>
      </p:pic>
      <p:pic>
        <p:nvPicPr>
          <p:cNvPr id="5" name="4 - Εικόνα" descr="θλάσεις hamstr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600" y="3124200"/>
            <a:ext cx="3354975" cy="317182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7620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Θλάση </a:t>
            </a:r>
            <a:r>
              <a:rPr lang="el-GR" dirty="0" err="1" smtClean="0">
                <a:latin typeface="Arial Black" panose="020B0A04020102020204" pitchFamily="34" charset="0"/>
              </a:rPr>
              <a:t>τετρακεφάλου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486400" y="2743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Θλάση οπισθίων μηριαίων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ικροσκοπικο μυοτενοντώδε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990600"/>
            <a:ext cx="3924300" cy="3000375"/>
          </a:xfrm>
          <a:prstGeom prst="rect">
            <a:avLst/>
          </a:prstGeom>
        </p:spPr>
      </p:pic>
      <p:pic>
        <p:nvPicPr>
          <p:cNvPr id="3" name="2 - Εικόνα" descr="Μυοτενόντιο σχήμ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124200"/>
            <a:ext cx="3895725" cy="295275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838200" y="5334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 Black" panose="020B0A04020102020204" pitchFamily="34" charset="0"/>
              </a:rPr>
              <a:t>ΜΥΟΤΕΝΟΝΤΙΟ ΟΡΙΟ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αιματωση Αχιλλείου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066800"/>
            <a:ext cx="2362200" cy="4773273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371600" y="5791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Hust</a:t>
            </a:r>
            <a:r>
              <a:rPr lang="en-US" sz="1200" dirty="0" smtClean="0"/>
              <a:t> et al  2020</a:t>
            </a:r>
            <a:endParaRPr lang="en-GB" sz="1200" dirty="0"/>
          </a:p>
        </p:txBody>
      </p:sp>
      <p:pic>
        <p:nvPicPr>
          <p:cNvPr id="6" name="5 - Εικόνα" descr="Αιμάτωση παρατενόντι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3659188" cy="304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6 - TextBox"/>
          <p:cNvSpPr txBox="1"/>
          <p:nvPr/>
        </p:nvSpPr>
        <p:spPr>
          <a:xfrm>
            <a:off x="1295400" y="6096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 Black" panose="020B0A04020102020204" pitchFamily="34" charset="0"/>
              </a:rPr>
              <a:t>ΑΙΜΑΤΩΣΗ ΤΕΝΟΝΤΑ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38200" y="2362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ΙΔΙΑΙΤΕΡΟΤΗΤΕΣ ΣΕ ΠΑΙΔΙΑ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66800" y="762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Κατάγματα Χλωρού ξύλου (</a:t>
            </a:r>
            <a:r>
              <a:rPr lang="en-GB" sz="2000" dirty="0" smtClean="0">
                <a:latin typeface="Arial Black" panose="020B0A04020102020204" pitchFamily="34" charset="0"/>
              </a:rPr>
              <a:t>Greenstick fractures)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4" name="3 - Εικόνα" descr="Greenstick 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3962400"/>
            <a:ext cx="4743450" cy="2486025"/>
          </a:xfrm>
          <a:prstGeom prst="rect">
            <a:avLst/>
          </a:prstGeom>
        </p:spPr>
      </p:pic>
      <p:pic>
        <p:nvPicPr>
          <p:cNvPr id="5" name="4 - Εικόνα" descr="Greenstic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4343400" cy="2528570"/>
          </a:xfrm>
          <a:prstGeom prst="rect">
            <a:avLst/>
          </a:prstGeom>
        </p:spPr>
      </p:pic>
      <p:sp>
        <p:nvSpPr>
          <p:cNvPr id="6" name="5 - Βέλος προς τα κάτω"/>
          <p:cNvSpPr/>
          <p:nvPr/>
        </p:nvSpPr>
        <p:spPr>
          <a:xfrm>
            <a:off x="1752600" y="1752600"/>
            <a:ext cx="609600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6 - Βέλος προς τα επάνω"/>
          <p:cNvSpPr/>
          <p:nvPr/>
        </p:nvSpPr>
        <p:spPr>
          <a:xfrm>
            <a:off x="5257800" y="5257800"/>
            <a:ext cx="457200" cy="457200"/>
          </a:xfrm>
          <a:prstGeom prst="upArrow">
            <a:avLst/>
          </a:prstGeom>
          <a:solidFill>
            <a:schemeClr val="bg1"/>
          </a:solidFill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14400" y="5334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 Black" panose="020B0A04020102020204" pitchFamily="34" charset="0"/>
              </a:rPr>
              <a:t>ΚΕΡΚΙΔΑ - ΩΛΕΝΗ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3" name="2 - Εικόνα" descr="αντιβρ παλα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295400"/>
            <a:ext cx="4152900" cy="4743450"/>
          </a:xfrm>
          <a:prstGeom prst="rect">
            <a:avLst/>
          </a:prstGeom>
        </p:spPr>
      </p:pic>
      <p:sp>
        <p:nvSpPr>
          <p:cNvPr id="4" name="3 - Δεξιό βέλος"/>
          <p:cNvSpPr/>
          <p:nvPr/>
        </p:nvSpPr>
        <p:spPr>
          <a:xfrm>
            <a:off x="2895600" y="1981200"/>
            <a:ext cx="5334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4 - TextBox"/>
          <p:cNvSpPr txBox="1"/>
          <p:nvPr/>
        </p:nvSpPr>
        <p:spPr>
          <a:xfrm>
            <a:off x="762000" y="190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Δακτυλιοειδής</a:t>
            </a:r>
            <a:endParaRPr lang="el-GR" dirty="0" smtClean="0">
              <a:latin typeface="Arial Black" panose="020B0A04020102020204" pitchFamily="34" charset="0"/>
            </a:endParaRPr>
          </a:p>
          <a:p>
            <a:r>
              <a:rPr lang="el-GR" dirty="0" smtClean="0">
                <a:latin typeface="Arial Black" panose="020B0A04020102020204" pitchFamily="34" charset="0"/>
              </a:rPr>
              <a:t>σύνδεσμος</a:t>
            </a:r>
            <a:endParaRPr lang="el-GR" dirty="0" smtClean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743200" y="838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Επώδυνος πρηνισμός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2 - Εικόνα" descr="pulled elbow 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1905000"/>
            <a:ext cx="3400425" cy="3809499"/>
          </a:xfrm>
          <a:prstGeom prst="rect">
            <a:avLst/>
          </a:prstGeom>
        </p:spPr>
      </p:pic>
      <p:pic>
        <p:nvPicPr>
          <p:cNvPr id="5" name="4 - Εικόνα" descr="δακτυλιο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2400300" cy="1600200"/>
          </a:xfrm>
          <a:prstGeom prst="rect">
            <a:avLst/>
          </a:prstGeom>
        </p:spPr>
      </p:pic>
      <p:pic>
        <p:nvPicPr>
          <p:cNvPr id="6" name="5 - Εικόνα" descr="pulled elbow 2 δο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05000"/>
            <a:ext cx="1724025" cy="2304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riradiate cartilage 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685800"/>
            <a:ext cx="2743200" cy="4262511"/>
          </a:xfrm>
          <a:prstGeom prst="rect">
            <a:avLst/>
          </a:prstGeom>
        </p:spPr>
      </p:pic>
      <p:pic>
        <p:nvPicPr>
          <p:cNvPr id="3" name="2 - Εικόνα" descr="xrays triradi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057400"/>
            <a:ext cx="5248275" cy="405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838200" y="8382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 Black" panose="020B0A04020102020204" pitchFamily="34" charset="0"/>
              </a:rPr>
              <a:t>Μήνυμα για το σπίτι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838200" y="1524000"/>
            <a:ext cx="7620000" cy="223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Πιθανή κάκωση ΑΜΣΣ σε τραυματισμούς </a:t>
            </a:r>
            <a:r>
              <a:rPr lang="el-GR" dirty="0" smtClean="0">
                <a:latin typeface="Arial Black" panose="020B0A04020102020204" pitchFamily="34" charset="0"/>
              </a:rPr>
              <a:t>κεφαλής 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Σύνδρομο </a:t>
            </a:r>
            <a:r>
              <a:rPr lang="el-GR" dirty="0" smtClean="0">
                <a:latin typeface="Arial Black" panose="020B0A04020102020204" pitchFamily="34" charset="0"/>
              </a:rPr>
              <a:t>διαμερίσματος κυρίως σε κνήμη,  αντιβράχιο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Δυσκολίες διάγνωσης των καταγμάτων χλωρού ξύλου (</a:t>
            </a:r>
            <a:r>
              <a:rPr lang="el-GR" dirty="0" err="1" smtClean="0">
                <a:latin typeface="Arial Black" panose="020B0A04020102020204" pitchFamily="34" charset="0"/>
              </a:rPr>
              <a:t>green</a:t>
            </a:r>
            <a:r>
              <a:rPr lang="el-GR" dirty="0" smtClean="0">
                <a:latin typeface="Arial Black" panose="020B0A04020102020204" pitchFamily="34" charset="0"/>
              </a:rPr>
              <a:t> </a:t>
            </a:r>
            <a:r>
              <a:rPr lang="el-GR" dirty="0" err="1" smtClean="0">
                <a:latin typeface="Arial Black" panose="020B0A04020102020204" pitchFamily="34" charset="0"/>
              </a:rPr>
              <a:t>stick</a:t>
            </a:r>
            <a:r>
              <a:rPr lang="el-GR" dirty="0" smtClean="0">
                <a:latin typeface="Arial Black" panose="020B0A04020102020204" pitchFamily="34" charset="0"/>
              </a:rPr>
              <a:t>)</a:t>
            </a:r>
            <a:endParaRPr lang="el-GR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Athanasios\Desktop\φωτογραφίες νεο HP\the-soul-is-the-same-in-all-living-creatures-although-572066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6400" y="1114425"/>
            <a:ext cx="5985228" cy="5743575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352800" y="3581400"/>
            <a:ext cx="3722494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ΕΥΧΑΡΙΣΤΩ</a:t>
            </a:r>
            <a:endParaRPr lang="en-GB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νδαρθρικο 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2133600"/>
            <a:ext cx="4203700" cy="403860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895600" y="1143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ΕΝΔΑΡΘΡΙΚΟ ΚΑΤΑΓΜΑ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καρπο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312" y="1438275"/>
            <a:ext cx="6429375" cy="398145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590800" y="762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ΡΩΓΜΩΔΗ ΚΑΤΑΓΜΑΤΑ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τοιχοι καρπου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371600"/>
            <a:ext cx="3352800" cy="4565515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524000" y="457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Arial Black" panose="020B0A04020102020204" pitchFamily="34" charset="0"/>
              </a:rPr>
              <a:t>ΣΤΟΙΧΟΙ ΚΑΡΠΟΥ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181600" y="2743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 Black" panose="020B0A04020102020204" pitchFamily="34" charset="0"/>
              </a:rPr>
              <a:t>ΑΠΩ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34000" y="3505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 Black" panose="020B0A04020102020204" pitchFamily="34" charset="0"/>
              </a:rPr>
              <a:t>ΕΓΓΥΣ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cxnSp>
        <p:nvCxnSpPr>
          <p:cNvPr id="7" name="6 - Ευθύγραμμο βέλος σύνδεσης"/>
          <p:cNvCxnSpPr>
            <a:stCxn id="4" idx="1"/>
          </p:cNvCxnSpPr>
          <p:nvPr/>
        </p:nvCxnSpPr>
        <p:spPr>
          <a:xfrm rot="10800000" flipV="1">
            <a:off x="4648200" y="2974032"/>
            <a:ext cx="533400" cy="73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stCxn id="2" idx="3"/>
          </p:cNvCxnSpPr>
          <p:nvPr/>
        </p:nvCxnSpPr>
        <p:spPr>
          <a:xfrm flipH="1">
            <a:off x="4800600" y="3654358"/>
            <a:ext cx="457200" cy="79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629400" y="2743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Distal</a:t>
            </a:r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</a:rPr>
              <a:t>Proximal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19400" y="91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 Black" panose="020B0A04020102020204" pitchFamily="34" charset="0"/>
              </a:rPr>
              <a:t>Κάταγμα κόπωσης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3" name="2 - Εικόνα" descr="κάταγμα κόπωσης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95400"/>
            <a:ext cx="3837411" cy="1924050"/>
          </a:xfrm>
          <a:prstGeom prst="rect">
            <a:avLst/>
          </a:prstGeom>
        </p:spPr>
      </p:pic>
      <p:pic>
        <p:nvPicPr>
          <p:cNvPr id="4" name="3 - Εικόνα" descr="καταγ κοπωσης 1 κυκ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0"/>
            <a:ext cx="3276165" cy="2457125"/>
          </a:xfrm>
          <a:prstGeom prst="rect">
            <a:avLst/>
          </a:prstGeom>
        </p:spPr>
      </p:pic>
      <p:pic>
        <p:nvPicPr>
          <p:cNvPr id="5" name="4 - Εικόνα" descr="καταγ κοπωσης 2 κυκ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6600"/>
            <a:ext cx="3479364" cy="2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95600" y="152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ANOIKTA </a:t>
            </a:r>
            <a:r>
              <a:rPr lang="el-GR" sz="2000" dirty="0" smtClean="0">
                <a:latin typeface="Arial Black" panose="020B0A04020102020204" pitchFamily="34" charset="0"/>
              </a:rPr>
              <a:t>ΚΑΤΑΓΜΑΤΑ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3" name="Picture 5" descr="DSCN056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685800"/>
            <a:ext cx="436960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6324600" y="1371600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 err="1" smtClean="0">
                <a:latin typeface="Arial Black" panose="020B0A04020102020204" pitchFamily="34" charset="0"/>
              </a:rPr>
              <a:t>Έκπλυση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Επίδεση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Ακινητοποίηση</a:t>
            </a:r>
            <a:endParaRPr lang="el-GR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Arial Black" panose="020B0A04020102020204" pitchFamily="34" charset="0"/>
              </a:rPr>
              <a:t>Αντιβίωση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5 - Εικόνα" descr="anoik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962400"/>
            <a:ext cx="3071484" cy="271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WPS Presentation</Application>
  <PresentationFormat>Προβολή στην οθόνη (4:3)</PresentationFormat>
  <Paragraphs>116</Paragraphs>
  <Slides>49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8" baseType="lpstr">
      <vt:lpstr>Arial</vt:lpstr>
      <vt:lpstr>SimSun</vt:lpstr>
      <vt:lpstr>Wingdings</vt:lpstr>
      <vt:lpstr>Arial Black</vt:lpstr>
      <vt:lpstr>Microsoft YaHei</vt:lpstr>
      <vt:lpstr>Arial Unicode MS</vt:lpstr>
      <vt:lpstr>Calibri</vt:lpstr>
      <vt:lpstr>Θέμα του Office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Andrea Paola Rojas</cp:lastModifiedBy>
  <cp:revision>124</cp:revision>
  <dcterms:created xsi:type="dcterms:W3CDTF">2023-11-02T15:50:00Z</dcterms:created>
  <dcterms:modified xsi:type="dcterms:W3CDTF">2024-01-28T16:32:01Z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3E931C5D53C84C3E96BF0A73F19C9CAE_13</vt:lpwstr>
  </property>
  <property fmtid="{D5CDD505-2E9C-101B-9397-08002B2CF9AE}" pid="3" name="KSOProductBuildVer">
    <vt:lpwstr>1033-12.2.0.13431</vt:lpwstr>
  </property>
</Properties>
</file>