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09"/>
  </p:notesMasterIdLst>
  <p:sldIdLst>
    <p:sldId id="256" r:id="rId2"/>
    <p:sldId id="280" r:id="rId3"/>
    <p:sldId id="281" r:id="rId4"/>
    <p:sldId id="257" r:id="rId5"/>
    <p:sldId id="282" r:id="rId6"/>
    <p:sldId id="283" r:id="rId7"/>
    <p:sldId id="258" r:id="rId8"/>
    <p:sldId id="259" r:id="rId9"/>
    <p:sldId id="260" r:id="rId10"/>
    <p:sldId id="284" r:id="rId11"/>
    <p:sldId id="285" r:id="rId12"/>
    <p:sldId id="286" r:id="rId13"/>
    <p:sldId id="261" r:id="rId14"/>
    <p:sldId id="262" r:id="rId15"/>
    <p:sldId id="263" r:id="rId16"/>
    <p:sldId id="264" r:id="rId17"/>
    <p:sldId id="265" r:id="rId18"/>
    <p:sldId id="266" r:id="rId19"/>
    <p:sldId id="267" r:id="rId20"/>
    <p:sldId id="288" r:id="rId21"/>
    <p:sldId id="287"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2" r:id="rId45"/>
    <p:sldId id="311" r:id="rId46"/>
    <p:sldId id="313" r:id="rId47"/>
    <p:sldId id="314" r:id="rId48"/>
    <p:sldId id="316" r:id="rId49"/>
    <p:sldId id="317" r:id="rId50"/>
    <p:sldId id="318" r:id="rId51"/>
    <p:sldId id="319" r:id="rId52"/>
    <p:sldId id="320" r:id="rId53"/>
    <p:sldId id="321" r:id="rId54"/>
    <p:sldId id="327" r:id="rId55"/>
    <p:sldId id="328" r:id="rId56"/>
    <p:sldId id="322" r:id="rId57"/>
    <p:sldId id="353" r:id="rId58"/>
    <p:sldId id="354" r:id="rId59"/>
    <p:sldId id="355" r:id="rId60"/>
    <p:sldId id="356" r:id="rId61"/>
    <p:sldId id="357" r:id="rId62"/>
    <p:sldId id="358" r:id="rId63"/>
    <p:sldId id="359" r:id="rId64"/>
    <p:sldId id="360" r:id="rId65"/>
    <p:sldId id="361" r:id="rId66"/>
    <p:sldId id="268" r:id="rId67"/>
    <p:sldId id="315" r:id="rId68"/>
    <p:sldId id="329" r:id="rId69"/>
    <p:sldId id="330" r:id="rId70"/>
    <p:sldId id="269" r:id="rId71"/>
    <p:sldId id="331" r:id="rId72"/>
    <p:sldId id="332" r:id="rId73"/>
    <p:sldId id="270" r:id="rId74"/>
    <p:sldId id="333" r:id="rId75"/>
    <p:sldId id="337" r:id="rId76"/>
    <p:sldId id="334" r:id="rId77"/>
    <p:sldId id="335" r:id="rId78"/>
    <p:sldId id="336" r:id="rId79"/>
    <p:sldId id="338" r:id="rId80"/>
    <p:sldId id="271" r:id="rId81"/>
    <p:sldId id="272" r:id="rId82"/>
    <p:sldId id="273" r:id="rId83"/>
    <p:sldId id="274" r:id="rId84"/>
    <p:sldId id="275" r:id="rId85"/>
    <p:sldId id="276" r:id="rId86"/>
    <p:sldId id="277" r:id="rId87"/>
    <p:sldId id="278" r:id="rId88"/>
    <p:sldId id="279"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23" r:id="rId104"/>
    <p:sldId id="324" r:id="rId105"/>
    <p:sldId id="325" r:id="rId106"/>
    <p:sldId id="326" r:id="rId107"/>
    <p:sldId id="362"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719D6-96E5-41A2-913C-ECC5B531BA51}" type="datetimeFigureOut">
              <a:rPr lang="el-GR" smtClean="0"/>
              <a:t>1/4/2023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9CF4A-3475-467F-A94F-70E4501CD043}" type="slidenum">
              <a:rPr lang="el-GR" smtClean="0"/>
              <a:t>‹#›</a:t>
            </a:fld>
            <a:endParaRPr lang="el-GR"/>
          </a:p>
        </p:txBody>
      </p:sp>
    </p:spTree>
    <p:extLst>
      <p:ext uri="{BB962C8B-B14F-4D97-AF65-F5344CB8AC3E}">
        <p14:creationId xmlns:p14="http://schemas.microsoft.com/office/powerpoint/2010/main" val="71202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9E9CF4A-3475-467F-A94F-70E4501CD043}" type="slidenum">
              <a:rPr lang="el-GR" smtClean="0"/>
              <a:t>107</a:t>
            </a:fld>
            <a:endParaRPr lang="el-GR"/>
          </a:p>
        </p:txBody>
      </p:sp>
    </p:spTree>
    <p:extLst>
      <p:ext uri="{BB962C8B-B14F-4D97-AF65-F5344CB8AC3E}">
        <p14:creationId xmlns:p14="http://schemas.microsoft.com/office/powerpoint/2010/main" val="2738774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7C015A7-736D-4326-9F92-2433F5F7BF88}" type="datetimeFigureOut">
              <a:rPr lang="el-GR" smtClean="0"/>
              <a:t>1/4/2023</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288121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7C015A7-736D-4326-9F92-2433F5F7BF88}" type="datetimeFigureOut">
              <a:rPr lang="el-GR" smtClean="0"/>
              <a:t>1/4/2023</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238673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7C015A7-736D-4326-9F92-2433F5F7BF88}" type="datetimeFigureOut">
              <a:rPr lang="el-GR" smtClean="0"/>
              <a:t>1/4/2023</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298910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7C015A7-736D-4326-9F92-2433F5F7BF88}" type="datetimeFigureOut">
              <a:rPr lang="el-GR" smtClean="0"/>
              <a:t>1/4/2023</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157412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7C015A7-736D-4326-9F92-2433F5F7BF88}" type="datetimeFigureOut">
              <a:rPr lang="el-GR" smtClean="0"/>
              <a:t>1/4/2023</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195894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C015A7-736D-4326-9F92-2433F5F7BF88}" type="datetimeFigureOut">
              <a:rPr lang="el-GR" smtClean="0"/>
              <a:t>1/4/2023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145354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C015A7-736D-4326-9F92-2433F5F7BF88}" type="datetimeFigureOut">
              <a:rPr lang="el-GR" smtClean="0"/>
              <a:t>1/4/2023</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693818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C015A7-736D-4326-9F92-2433F5F7BF88}" type="datetimeFigureOut">
              <a:rPr lang="el-GR" smtClean="0"/>
              <a:t>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2581201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7C015A7-736D-4326-9F92-2433F5F7BF88}" type="datetimeFigureOut">
              <a:rPr lang="el-GR" smtClean="0"/>
              <a:t>1/4/2023</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205153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7C015A7-736D-4326-9F92-2433F5F7BF88}" type="datetimeFigureOut">
              <a:rPr lang="el-GR" smtClean="0"/>
              <a:t>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331189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7C015A7-736D-4326-9F92-2433F5F7BF88}" type="datetimeFigureOut">
              <a:rPr lang="el-GR" smtClean="0"/>
              <a:t>1/4/2023</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273680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87C015A7-736D-4326-9F92-2433F5F7BF88}" type="datetimeFigureOut">
              <a:rPr lang="el-GR" smtClean="0"/>
              <a:t>1/4/2023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344973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87C015A7-736D-4326-9F92-2433F5F7BF88}" type="datetimeFigureOut">
              <a:rPr lang="el-GR" smtClean="0"/>
              <a:t>1/4/2023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150029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C015A7-736D-4326-9F92-2433F5F7BF88}" type="datetimeFigureOut">
              <a:rPr lang="el-GR" smtClean="0"/>
              <a:t>1/4/2023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327421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015A7-736D-4326-9F92-2433F5F7BF88}" type="datetimeFigureOut">
              <a:rPr lang="el-GR" smtClean="0"/>
              <a:t>1/4/2023</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238493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7C015A7-736D-4326-9F92-2433F5F7BF88}" type="datetimeFigureOut">
              <a:rPr lang="el-GR" smtClean="0"/>
              <a:t>1/4/2023</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274309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7C015A7-736D-4326-9F92-2433F5F7BF88}" type="datetimeFigureOut">
              <a:rPr lang="el-GR" smtClean="0"/>
              <a:t>1/4/2023</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001B358-F011-48CF-8730-754BFB996FA1}" type="slidenum">
              <a:rPr lang="el-GR" smtClean="0"/>
              <a:t>‹#›</a:t>
            </a:fld>
            <a:endParaRPr lang="el-GR"/>
          </a:p>
        </p:txBody>
      </p:sp>
    </p:spTree>
    <p:extLst>
      <p:ext uri="{BB962C8B-B14F-4D97-AF65-F5344CB8AC3E}">
        <p14:creationId xmlns:p14="http://schemas.microsoft.com/office/powerpoint/2010/main" val="178425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7C015A7-736D-4326-9F92-2433F5F7BF88}" type="datetimeFigureOut">
              <a:rPr lang="el-GR" smtClean="0"/>
              <a:t>1/4/2023</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001B358-F011-48CF-8730-754BFB996FA1}" type="slidenum">
              <a:rPr lang="el-GR" smtClean="0"/>
              <a:t>‹#›</a:t>
            </a:fld>
            <a:endParaRPr lang="el-GR"/>
          </a:p>
        </p:txBody>
      </p:sp>
    </p:spTree>
    <p:extLst>
      <p:ext uri="{BB962C8B-B14F-4D97-AF65-F5344CB8AC3E}">
        <p14:creationId xmlns:p14="http://schemas.microsoft.com/office/powerpoint/2010/main" val="97963702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mailto:zygas@uop.gr" TargetMode="External"/><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mailto:zygasofia@gmail.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youtu.be/qqxr94ivoL4" TargetMode="External"/><Relationship Id="rId2" Type="http://schemas.openxmlformats.org/officeDocument/2006/relationships/hyperlink" Target="https://youtu.be/qq"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fit-blaster.com/articles/mind-and-body/%cf%88%cf%85%cf%87%ce%bf%ce%bb%ce%bf%ce%b3%ce%af%ce%b1/%ce%b7-%ce%bc%cf%8c%ce%bd%ce%b7-%cf%83%cf%84%ce%b9%ce%b3%ce%bc%ce%ae-%ce%b5%ce%af%ce%bd%ce%b1%ce%b9-%ce%b1%cf%85%cf%84%ce%ae-%ce%b7-%cf%83%cf%84%ce%b9%ce%b3%ce%bc%ce%a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54AA82-B1EA-4A8E-83FB-AD7B850D5573}"/>
              </a:ext>
            </a:extLst>
          </p:cNvPr>
          <p:cNvSpPr>
            <a:spLocks noGrp="1"/>
          </p:cNvSpPr>
          <p:nvPr>
            <p:ph type="ctrTitle"/>
          </p:nvPr>
        </p:nvSpPr>
        <p:spPr/>
        <p:txBody>
          <a:bodyPr/>
          <a:lstStyle/>
          <a:p>
            <a:r>
              <a:rPr lang="el-GR" dirty="0"/>
              <a:t>Διαχείριση άγχους στο χώρο της υγείας</a:t>
            </a:r>
          </a:p>
        </p:txBody>
      </p:sp>
      <p:sp>
        <p:nvSpPr>
          <p:cNvPr id="3" name="Υπότιτλος 2">
            <a:extLst>
              <a:ext uri="{FF2B5EF4-FFF2-40B4-BE49-F238E27FC236}">
                <a16:creationId xmlns:a16="http://schemas.microsoft.com/office/drawing/2014/main" id="{4B93D9B5-6A75-4D2C-B3CD-DEC84BA78339}"/>
              </a:ext>
            </a:extLst>
          </p:cNvPr>
          <p:cNvSpPr>
            <a:spLocks noGrp="1"/>
          </p:cNvSpPr>
          <p:nvPr>
            <p:ph type="subTitle" idx="1"/>
          </p:nvPr>
        </p:nvSpPr>
        <p:spPr>
          <a:xfrm>
            <a:off x="1154955" y="4777380"/>
            <a:ext cx="8825658" cy="1160576"/>
          </a:xfrm>
        </p:spPr>
        <p:txBody>
          <a:bodyPr>
            <a:noAutofit/>
          </a:bodyPr>
          <a:lstStyle/>
          <a:p>
            <a:r>
              <a:rPr lang="el-GR" sz="1600" dirty="0" err="1"/>
              <a:t>ΚαθηγΗτρια</a:t>
            </a:r>
            <a:r>
              <a:rPr lang="el-GR" sz="1600" dirty="0"/>
              <a:t> </a:t>
            </a:r>
            <a:r>
              <a:rPr lang="en-US" sz="1600" dirty="0"/>
              <a:t> </a:t>
            </a:r>
            <a:r>
              <a:rPr lang="el-GR" sz="1600" dirty="0" err="1"/>
              <a:t>ΤμΗματος</a:t>
            </a:r>
            <a:r>
              <a:rPr lang="el-GR" sz="1600" dirty="0"/>
              <a:t> </a:t>
            </a:r>
            <a:r>
              <a:rPr lang="el-GR" sz="1600" dirty="0" err="1"/>
              <a:t>ΝοσηλευτικΗς</a:t>
            </a:r>
            <a:r>
              <a:rPr lang="el-GR" sz="1600" dirty="0"/>
              <a:t> </a:t>
            </a:r>
          </a:p>
          <a:p>
            <a:r>
              <a:rPr lang="el-GR" sz="1600" dirty="0" err="1"/>
              <a:t>Πανεπιστημιου</a:t>
            </a:r>
            <a:r>
              <a:rPr lang="el-GR" sz="1600" dirty="0"/>
              <a:t> Πελοποννήσου</a:t>
            </a:r>
          </a:p>
          <a:p>
            <a:r>
              <a:rPr lang="el-GR" sz="1600" dirty="0" err="1"/>
              <a:t>ΣοφΙΑ</a:t>
            </a:r>
            <a:r>
              <a:rPr lang="el-GR" sz="1600" dirty="0"/>
              <a:t> ΖΥΓΑ</a:t>
            </a:r>
            <a:endParaRPr lang="en-US" sz="1600" dirty="0"/>
          </a:p>
          <a:p>
            <a:endParaRPr lang="el-GR" sz="1100" dirty="0"/>
          </a:p>
        </p:txBody>
      </p:sp>
      <p:pic>
        <p:nvPicPr>
          <p:cNvPr id="4" name="Picture 2" descr="C:\Users\kmerakou\Desktop\headphone-dog.jpg">
            <a:extLst>
              <a:ext uri="{FF2B5EF4-FFF2-40B4-BE49-F238E27FC236}">
                <a16:creationId xmlns:a16="http://schemas.microsoft.com/office/drawing/2014/main" id="{AE7BD644-BD40-4EFE-9443-7B35A30483C6}"/>
              </a:ext>
            </a:extLst>
          </p:cNvPr>
          <p:cNvPicPr>
            <a:picLocks noChangeAspect="1" noChangeArrowheads="1"/>
          </p:cNvPicPr>
          <p:nvPr/>
        </p:nvPicPr>
        <p:blipFill>
          <a:blip r:embed="rId2" cstate="print"/>
          <a:srcRect/>
          <a:stretch>
            <a:fillRect/>
          </a:stretch>
        </p:blipFill>
        <p:spPr bwMode="auto">
          <a:xfrm>
            <a:off x="8375153" y="654755"/>
            <a:ext cx="2994510" cy="2591445"/>
          </a:xfrm>
          <a:prstGeom prst="rect">
            <a:avLst/>
          </a:prstGeom>
          <a:noFill/>
        </p:spPr>
      </p:pic>
    </p:spTree>
    <p:extLst>
      <p:ext uri="{BB962C8B-B14F-4D97-AF65-F5344CB8AC3E}">
        <p14:creationId xmlns:p14="http://schemas.microsoft.com/office/powerpoint/2010/main" val="2308946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CDC4C0-0D8B-496D-868E-0C4375055068}"/>
              </a:ext>
            </a:extLst>
          </p:cNvPr>
          <p:cNvSpPr>
            <a:spLocks noGrp="1"/>
          </p:cNvSpPr>
          <p:nvPr>
            <p:ph type="title"/>
          </p:nvPr>
        </p:nvSpPr>
        <p:spPr/>
        <p:txBody>
          <a:bodyPr/>
          <a:lstStyle/>
          <a:p>
            <a:r>
              <a:rPr lang="el-GR" dirty="0" err="1"/>
              <a:t>Στρεσογόνος</a:t>
            </a:r>
            <a:r>
              <a:rPr lang="el-GR" dirty="0"/>
              <a:t> παράγοντας</a:t>
            </a:r>
          </a:p>
        </p:txBody>
      </p:sp>
      <p:sp>
        <p:nvSpPr>
          <p:cNvPr id="3" name="Θέση περιεχομένου 2">
            <a:extLst>
              <a:ext uri="{FF2B5EF4-FFF2-40B4-BE49-F238E27FC236}">
                <a16:creationId xmlns:a16="http://schemas.microsoft.com/office/drawing/2014/main" id="{18FA1F5A-4E5C-479C-AD09-96224E04E695}"/>
              </a:ext>
            </a:extLst>
          </p:cNvPr>
          <p:cNvSpPr>
            <a:spLocks noGrp="1"/>
          </p:cNvSpPr>
          <p:nvPr>
            <p:ph idx="1"/>
          </p:nvPr>
        </p:nvSpPr>
        <p:spPr/>
        <p:txBody>
          <a:bodyPr/>
          <a:lstStyle/>
          <a:p>
            <a:r>
              <a:rPr lang="el-GR" dirty="0"/>
              <a:t>Ο όρος «</a:t>
            </a:r>
            <a:r>
              <a:rPr lang="el-GR" dirty="0" err="1"/>
              <a:t>στρεσογόνος</a:t>
            </a:r>
            <a:r>
              <a:rPr lang="el-GR" dirty="0"/>
              <a:t> παράγοντας» αντιπροσωπεύει όλα εκείνα τα αντικειμενικά περιβαλλοντικά χαρακτηριστικά ή γεγονότα που λειτουργούν ως ερεθίσματα σωματικού ή ψυχολογικού χαρακτήρα και προκαλούν στον άνθρωπο ένταση. Ο πιο συνηθισμένος διαχωρισμός των </a:t>
            </a:r>
            <a:r>
              <a:rPr lang="el-GR" dirty="0" err="1"/>
              <a:t>στρεσογόνων</a:t>
            </a:r>
            <a:r>
              <a:rPr lang="el-GR" dirty="0"/>
              <a:t> παραγόντων αφορά σε τέσσερις βασικούς τύπους και βασίζεται σε τέσσερα θεμελιώδη χαρακτηριστικά: </a:t>
            </a:r>
            <a:r>
              <a:rPr lang="el-GR" b="1" dirty="0">
                <a:solidFill>
                  <a:srgbClr val="FF0000"/>
                </a:solidFill>
              </a:rPr>
              <a:t>χρόνος εμφάνισης, διάρκεια, συχνότητα και ένταση.</a:t>
            </a:r>
          </a:p>
        </p:txBody>
      </p:sp>
    </p:spTree>
    <p:extLst>
      <p:ext uri="{BB962C8B-B14F-4D97-AF65-F5344CB8AC3E}">
        <p14:creationId xmlns:p14="http://schemas.microsoft.com/office/powerpoint/2010/main" val="37529668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742A2C-A19E-4086-A4C6-380CF58F5EC2}"/>
              </a:ext>
            </a:extLst>
          </p:cNvPr>
          <p:cNvSpPr>
            <a:spLocks noGrp="1"/>
          </p:cNvSpPr>
          <p:nvPr>
            <p:ph type="title"/>
          </p:nvPr>
        </p:nvSpPr>
        <p:spPr/>
        <p:txBody>
          <a:bodyPr/>
          <a:lstStyle/>
          <a:p>
            <a:r>
              <a:rPr lang="el-GR" b="1" dirty="0"/>
              <a:t>Η </a:t>
            </a:r>
            <a:r>
              <a:rPr lang="el-GR" b="1" dirty="0" err="1"/>
              <a:t>ενσυνειδητότητα</a:t>
            </a:r>
            <a:r>
              <a:rPr lang="el-GR" b="1" dirty="0"/>
              <a:t> (</a:t>
            </a:r>
            <a:r>
              <a:rPr lang="en-US" b="1" dirty="0"/>
              <a:t>Mindfulness</a:t>
            </a:r>
            <a:r>
              <a:rPr lang="el-GR" b="1" dirty="0"/>
              <a:t>)</a:t>
            </a:r>
            <a:br>
              <a:rPr lang="el-GR" dirty="0"/>
            </a:br>
            <a:endParaRPr lang="el-GR" dirty="0"/>
          </a:p>
        </p:txBody>
      </p:sp>
      <p:sp>
        <p:nvSpPr>
          <p:cNvPr id="3" name="Θέση περιεχομένου 2">
            <a:extLst>
              <a:ext uri="{FF2B5EF4-FFF2-40B4-BE49-F238E27FC236}">
                <a16:creationId xmlns:a16="http://schemas.microsoft.com/office/drawing/2014/main" id="{5BD2AED3-3C74-46DE-A2DB-6AF8E3298AC5}"/>
              </a:ext>
            </a:extLst>
          </p:cNvPr>
          <p:cNvSpPr>
            <a:spLocks noGrp="1"/>
          </p:cNvSpPr>
          <p:nvPr>
            <p:ph idx="1"/>
          </p:nvPr>
        </p:nvSpPr>
        <p:spPr/>
        <p:txBody>
          <a:bodyPr>
            <a:normAutofit fontScale="92500" lnSpcReduction="10000"/>
          </a:bodyPr>
          <a:lstStyle/>
          <a:p>
            <a:r>
              <a:rPr lang="el-GR" dirty="0"/>
              <a:t>Η </a:t>
            </a:r>
            <a:r>
              <a:rPr lang="el-GR" dirty="0" err="1"/>
              <a:t>Ενσυνειδητότητα</a:t>
            </a:r>
            <a:r>
              <a:rPr lang="el-GR" dirty="0"/>
              <a:t> είναι μια στάση εγρήγορσης που μας επιτρέπει να παρατηρούμε τις δυσκολίες που βιώνουμε στο παρόν και τις εσωτερικές μας αντιδράσεις σ’ αυτές (σκέψεις, συναισθήματα) χωρίς να τις κρίνουμε ή να προσπαθούμε να τις αποφύγουμε. Άγκυρα σ’ αυτή τη διαδικασία αυτοπαρατήρησης είναι η </a:t>
            </a:r>
            <a:r>
              <a:rPr lang="el-GR" b="1" dirty="0">
                <a:solidFill>
                  <a:srgbClr val="FF0000"/>
                </a:solidFill>
              </a:rPr>
              <a:t>αναπνοή και το σώμα. </a:t>
            </a:r>
            <a:r>
              <a:rPr lang="el-GR" dirty="0"/>
              <a:t>Κι αυτό γιατί το σώμα εκφράζει με απτό τρόπο την ταραχή που προκαλεί το στρες. </a:t>
            </a:r>
          </a:p>
          <a:p>
            <a:r>
              <a:rPr lang="el-GR" dirty="0"/>
              <a:t>Κάθε σκέψη και το συναίσθημα που την συνοδεύει έχει κάποιο σωματικό αποτύπωμα. Για παράδειγμα η σκέψη «Δεν θα τα καταφέρω!» και το συνεπακόλουθο άγχος εκφράζεται με σφίξιμο μυών, ταχυκαρδία, δύσπνοια. Η χρησιμότητα της </a:t>
            </a:r>
            <a:r>
              <a:rPr lang="el-GR" dirty="0" err="1"/>
              <a:t>Ενσυνειδητότητας</a:t>
            </a:r>
            <a:r>
              <a:rPr lang="el-GR" dirty="0"/>
              <a:t> σε καταστάσεις στρες είναι ότι καλλιεργεί έναν εσωτερικό ‘χώρο’ νηφαλιότητας και μας επιτρέπει να παρατηρήσουμε τις εσωτερικές μας αντιδράσεις με σεβασμό και ενδιαφέρον αλλά και με κάποια αποστασιοποίηση. </a:t>
            </a:r>
          </a:p>
          <a:p>
            <a:endParaRPr lang="el-GR" dirty="0"/>
          </a:p>
        </p:txBody>
      </p:sp>
    </p:spTree>
    <p:extLst>
      <p:ext uri="{BB962C8B-B14F-4D97-AF65-F5344CB8AC3E}">
        <p14:creationId xmlns:p14="http://schemas.microsoft.com/office/powerpoint/2010/main" val="4586497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C8E040-2CA1-4122-838C-C34F25023A9A}"/>
              </a:ext>
            </a:extLst>
          </p:cNvPr>
          <p:cNvSpPr>
            <a:spLocks noGrp="1"/>
          </p:cNvSpPr>
          <p:nvPr>
            <p:ph type="title"/>
          </p:nvPr>
        </p:nvSpPr>
        <p:spPr/>
        <p:txBody>
          <a:bodyPr/>
          <a:lstStyle/>
          <a:p>
            <a:r>
              <a:rPr lang="el-GR" b="1" dirty="0"/>
              <a:t>Η </a:t>
            </a:r>
            <a:r>
              <a:rPr lang="el-GR" b="1" dirty="0" err="1"/>
              <a:t>ενσυνειδητότητα</a:t>
            </a:r>
            <a:r>
              <a:rPr lang="el-GR" b="1" dirty="0"/>
              <a:t> (</a:t>
            </a:r>
            <a:r>
              <a:rPr lang="en-US" b="1" dirty="0"/>
              <a:t>Mindfulness</a:t>
            </a:r>
            <a:r>
              <a:rPr lang="el-GR" b="1" dirty="0"/>
              <a:t>)</a:t>
            </a:r>
            <a:br>
              <a:rPr lang="el-GR" dirty="0"/>
            </a:br>
            <a:endParaRPr lang="el-GR" dirty="0"/>
          </a:p>
        </p:txBody>
      </p:sp>
      <p:sp>
        <p:nvSpPr>
          <p:cNvPr id="3" name="Θέση περιεχομένου 2">
            <a:extLst>
              <a:ext uri="{FF2B5EF4-FFF2-40B4-BE49-F238E27FC236}">
                <a16:creationId xmlns:a16="http://schemas.microsoft.com/office/drawing/2014/main" id="{BB272382-CCEA-42A0-AD12-85E2CC054062}"/>
              </a:ext>
            </a:extLst>
          </p:cNvPr>
          <p:cNvSpPr>
            <a:spLocks noGrp="1"/>
          </p:cNvSpPr>
          <p:nvPr>
            <p:ph idx="1"/>
          </p:nvPr>
        </p:nvSpPr>
        <p:spPr/>
        <p:txBody>
          <a:bodyPr/>
          <a:lstStyle/>
          <a:p>
            <a:pPr marL="0" indent="0">
              <a:buNone/>
            </a:pPr>
            <a:r>
              <a:rPr lang="el-GR" dirty="0"/>
              <a:t>Οι τεχνικές χαλάρωσης που στηρίζονται στη διανοητική ικανότητα του </a:t>
            </a:r>
            <a:r>
              <a:rPr lang="el-GR" dirty="0" err="1"/>
              <a:t>Mindfulness</a:t>
            </a:r>
            <a:r>
              <a:rPr lang="el-GR" dirty="0"/>
              <a:t> αξιοποιούν πρακτικές όπως:</a:t>
            </a:r>
          </a:p>
          <a:p>
            <a:pPr lvl="0"/>
            <a:r>
              <a:rPr lang="el-GR" dirty="0"/>
              <a:t>διαφραγματική </a:t>
            </a:r>
            <a:r>
              <a:rPr lang="el-GR" b="1" dirty="0"/>
              <a:t>αναπνοή </a:t>
            </a:r>
            <a:r>
              <a:rPr lang="el-GR" dirty="0"/>
              <a:t>(</a:t>
            </a:r>
            <a:r>
              <a:rPr lang="el-GR" dirty="0" err="1"/>
              <a:t>deep</a:t>
            </a:r>
            <a:r>
              <a:rPr lang="el-GR" dirty="0"/>
              <a:t> </a:t>
            </a:r>
            <a:r>
              <a:rPr lang="el-GR" dirty="0" err="1"/>
              <a:t>breathing</a:t>
            </a:r>
            <a:r>
              <a:rPr lang="el-GR" dirty="0"/>
              <a:t>)</a:t>
            </a:r>
          </a:p>
          <a:p>
            <a:pPr lvl="0"/>
            <a:r>
              <a:rPr lang="el-GR" b="1" dirty="0"/>
              <a:t>προοδευτική </a:t>
            </a:r>
            <a:r>
              <a:rPr lang="el-GR" b="1" dirty="0" err="1"/>
              <a:t>νευρομυική</a:t>
            </a:r>
            <a:r>
              <a:rPr lang="el-GR" dirty="0"/>
              <a:t> χαλάρωση (</a:t>
            </a:r>
            <a:r>
              <a:rPr lang="el-GR" dirty="0" err="1"/>
              <a:t>progressive</a:t>
            </a:r>
            <a:r>
              <a:rPr lang="el-GR" dirty="0"/>
              <a:t> </a:t>
            </a:r>
            <a:r>
              <a:rPr lang="el-GR" dirty="0" err="1"/>
              <a:t>muscle</a:t>
            </a:r>
            <a:r>
              <a:rPr lang="el-GR" dirty="0"/>
              <a:t> </a:t>
            </a:r>
            <a:r>
              <a:rPr lang="el-GR" dirty="0" err="1"/>
              <a:t>relaxation</a:t>
            </a:r>
            <a:r>
              <a:rPr lang="el-GR" dirty="0"/>
              <a:t>)</a:t>
            </a:r>
          </a:p>
          <a:p>
            <a:pPr lvl="0"/>
            <a:r>
              <a:rPr lang="el-GR" b="1" dirty="0"/>
              <a:t>οραματισμός </a:t>
            </a:r>
            <a:r>
              <a:rPr lang="el-GR" dirty="0"/>
              <a:t>(</a:t>
            </a:r>
            <a:r>
              <a:rPr lang="el-GR" dirty="0" err="1"/>
              <a:t>visualization</a:t>
            </a:r>
            <a:r>
              <a:rPr lang="el-GR" dirty="0"/>
              <a:t>)</a:t>
            </a:r>
          </a:p>
          <a:p>
            <a:pPr lvl="0"/>
            <a:r>
              <a:rPr lang="el-GR" dirty="0"/>
              <a:t>νοερή παρακολούθηση του </a:t>
            </a:r>
            <a:r>
              <a:rPr lang="el-GR" b="1" dirty="0"/>
              <a:t>σώματος </a:t>
            </a:r>
            <a:r>
              <a:rPr lang="el-GR" dirty="0"/>
              <a:t>(</a:t>
            </a:r>
            <a:r>
              <a:rPr lang="el-GR" dirty="0" err="1"/>
              <a:t>body</a:t>
            </a:r>
            <a:r>
              <a:rPr lang="el-GR" dirty="0"/>
              <a:t> </a:t>
            </a:r>
            <a:r>
              <a:rPr lang="el-GR" dirty="0" err="1"/>
              <a:t>scan</a:t>
            </a:r>
            <a:r>
              <a:rPr lang="el-GR" dirty="0"/>
              <a:t>)</a:t>
            </a:r>
          </a:p>
          <a:p>
            <a:endParaRPr lang="el-GR" dirty="0"/>
          </a:p>
        </p:txBody>
      </p:sp>
    </p:spTree>
    <p:extLst>
      <p:ext uri="{BB962C8B-B14F-4D97-AF65-F5344CB8AC3E}">
        <p14:creationId xmlns:p14="http://schemas.microsoft.com/office/powerpoint/2010/main" val="33267813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64D438-6247-4E94-ADDA-070D32CAD12F}"/>
              </a:ext>
            </a:extLst>
          </p:cNvPr>
          <p:cNvSpPr>
            <a:spLocks noGrp="1"/>
          </p:cNvSpPr>
          <p:nvPr>
            <p:ph type="title"/>
          </p:nvPr>
        </p:nvSpPr>
        <p:spPr/>
        <p:txBody>
          <a:bodyPr/>
          <a:lstStyle/>
          <a:p>
            <a:r>
              <a:rPr lang="el-GR" b="1" dirty="0"/>
              <a:t>Η </a:t>
            </a:r>
            <a:r>
              <a:rPr lang="el-GR" b="1" dirty="0" err="1"/>
              <a:t>ενσυνειδητότητα</a:t>
            </a:r>
            <a:r>
              <a:rPr lang="el-GR" b="1" dirty="0"/>
              <a:t> (</a:t>
            </a:r>
            <a:r>
              <a:rPr lang="en-US" b="1" dirty="0"/>
              <a:t>Mindfulness</a:t>
            </a:r>
            <a:r>
              <a:rPr lang="el-GR" b="1" dirty="0"/>
              <a:t>)</a:t>
            </a:r>
            <a:br>
              <a:rPr lang="el-GR" dirty="0"/>
            </a:br>
            <a:endParaRPr lang="el-GR" dirty="0"/>
          </a:p>
        </p:txBody>
      </p:sp>
      <p:sp>
        <p:nvSpPr>
          <p:cNvPr id="3" name="Θέση περιεχομένου 2">
            <a:extLst>
              <a:ext uri="{FF2B5EF4-FFF2-40B4-BE49-F238E27FC236}">
                <a16:creationId xmlns:a16="http://schemas.microsoft.com/office/drawing/2014/main" id="{66B997CC-46D1-4228-A0B4-DF25A9BAF340}"/>
              </a:ext>
            </a:extLst>
          </p:cNvPr>
          <p:cNvSpPr>
            <a:spLocks noGrp="1"/>
          </p:cNvSpPr>
          <p:nvPr>
            <p:ph idx="1"/>
          </p:nvPr>
        </p:nvSpPr>
        <p:spPr/>
        <p:txBody>
          <a:bodyPr/>
          <a:lstStyle/>
          <a:p>
            <a:r>
              <a:rPr lang="el-GR" dirty="0"/>
              <a:t>Συνήθως, αυτές οι τεχνικές είναι καθοδηγούμενες, δηλαδή το άτομο που διαλογίζεται, ακούει και ακολουθεί προφορικές οδηγίες, που σταδιακά χαλαρώνουν το σώμα και το μυαλό.</a:t>
            </a:r>
          </a:p>
          <a:p>
            <a:r>
              <a:rPr lang="el-GR" dirty="0"/>
              <a:t>Εκτενείς επιστημονικές έρευνες αποδεικνύουν ότι η εξάσκηση στο </a:t>
            </a:r>
            <a:r>
              <a:rPr lang="el-GR" dirty="0" err="1"/>
              <a:t>Μindfulness</a:t>
            </a:r>
            <a:r>
              <a:rPr lang="el-GR" dirty="0"/>
              <a:t> λειτουργεί συμβάλλοντας στη </a:t>
            </a:r>
            <a:r>
              <a:rPr lang="el-GR" dirty="0" err="1"/>
              <a:t>νευροπλαστικότητα</a:t>
            </a:r>
            <a:r>
              <a:rPr lang="el-GR" dirty="0"/>
              <a:t> του εγκεφάλου ώστε να ανταποκρίνεται καλύτερα σε </a:t>
            </a:r>
            <a:r>
              <a:rPr lang="el-GR" dirty="0" err="1"/>
              <a:t>στρεσογόνες</a:t>
            </a:r>
            <a:r>
              <a:rPr lang="el-GR" dirty="0"/>
              <a:t> καταστάσεις. Για παράδειγμα, αυξάνει τη δραστηριότητα και την πυκνότητα της φαιάς ουσίας σε περιοχές που σχετίζονται με την εστίαση, τη μνήμη, τη μάθηση και το αίσθημα χαράς και ελαττώνει τη δραστηριότητα σε περιοχές που σχετίζονται με το στρες, την ανησυχία και την κατάθλιψη, όπως η αμυγδαλή, ο ιππόκαμπος και ο προμετωπιαίος φλοιός.</a:t>
            </a:r>
          </a:p>
          <a:p>
            <a:endParaRPr lang="el-GR" dirty="0"/>
          </a:p>
        </p:txBody>
      </p:sp>
    </p:spTree>
    <p:extLst>
      <p:ext uri="{BB962C8B-B14F-4D97-AF65-F5344CB8AC3E}">
        <p14:creationId xmlns:p14="http://schemas.microsoft.com/office/powerpoint/2010/main" val="29899631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53D4-C981-40DE-93D0-4B30093A48CE}"/>
              </a:ext>
            </a:extLst>
          </p:cNvPr>
          <p:cNvSpPr>
            <a:spLocks noGrp="1"/>
          </p:cNvSpPr>
          <p:nvPr>
            <p:ph type="title"/>
          </p:nvPr>
        </p:nvSpPr>
        <p:spPr/>
        <p:txBody>
          <a:bodyPr/>
          <a:lstStyle/>
          <a:p>
            <a:r>
              <a:rPr lang="el-GR" dirty="0"/>
              <a:t>ΜΕΛΕΤΗ ΠΕΡΙΠΤΩΣΗΣ 1</a:t>
            </a:r>
          </a:p>
        </p:txBody>
      </p:sp>
      <p:sp>
        <p:nvSpPr>
          <p:cNvPr id="3" name="Θέση περιεχομένου 2">
            <a:extLst>
              <a:ext uri="{FF2B5EF4-FFF2-40B4-BE49-F238E27FC236}">
                <a16:creationId xmlns:a16="http://schemas.microsoft.com/office/drawing/2014/main" id="{2A396AD0-FC49-45E6-AE66-F98898C0F710}"/>
              </a:ext>
            </a:extLst>
          </p:cNvPr>
          <p:cNvSpPr>
            <a:spLocks noGrp="1"/>
          </p:cNvSpPr>
          <p:nvPr>
            <p:ph idx="1"/>
          </p:nvPr>
        </p:nvSpPr>
        <p:spPr/>
        <p:txBody>
          <a:bodyPr/>
          <a:lstStyle/>
          <a:p>
            <a:r>
              <a:rPr lang="el-GR" dirty="0"/>
              <a:t>Η </a:t>
            </a:r>
            <a:r>
              <a:rPr lang="el-GR" dirty="0" err="1"/>
              <a:t>Μ.Μ</a:t>
            </a:r>
            <a:r>
              <a:rPr lang="el-GR" dirty="0"/>
              <a:t> είναι μια 25χρονη μεταπτυχιακή φοιτήτρια. Είναι παντρεμένη με ένα παιδί και ο σύζυγός της εργάζεται μέχρι αργά το απόγευμα. Παρουσιάζει δυσκολία οργάνωσης των καθημερινών δραστηριοτήτων της και εξασθένιση της βραχυπρόθεσμης μνήμης. Αντιμετωπίζει δυσκολίες στην καθημερινή παρακολούθηση του μεταπτυχιακού προγράμματος (αύξηση των απουσιών στις παραδόσεις των μαθημάτων, ασυνέπεια στην παράδοση των εργασιών) και χαμηλό αίσθημα αυτοεκτίμησης με τάση υποτίμησης των ικανοτήτων της και των κοινωνικών της ρόλων της. </a:t>
            </a:r>
          </a:p>
          <a:p>
            <a:endParaRPr lang="el-GR" dirty="0"/>
          </a:p>
        </p:txBody>
      </p:sp>
    </p:spTree>
    <p:extLst>
      <p:ext uri="{BB962C8B-B14F-4D97-AF65-F5344CB8AC3E}">
        <p14:creationId xmlns:p14="http://schemas.microsoft.com/office/powerpoint/2010/main" val="2328265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D77854-5770-44A1-9468-EE421C0E6BE8}"/>
              </a:ext>
            </a:extLst>
          </p:cNvPr>
          <p:cNvSpPr>
            <a:spLocks noGrp="1"/>
          </p:cNvSpPr>
          <p:nvPr>
            <p:ph type="title"/>
          </p:nvPr>
        </p:nvSpPr>
        <p:spPr/>
        <p:txBody>
          <a:bodyPr/>
          <a:lstStyle/>
          <a:p>
            <a:r>
              <a:rPr lang="el-GR" dirty="0"/>
              <a:t>ΜΕΛΕΤΗ ΠΕΡΙΠΤΩΣΗΣ 1</a:t>
            </a:r>
          </a:p>
        </p:txBody>
      </p:sp>
      <p:sp>
        <p:nvSpPr>
          <p:cNvPr id="3" name="Θέση περιεχομένου 2">
            <a:extLst>
              <a:ext uri="{FF2B5EF4-FFF2-40B4-BE49-F238E27FC236}">
                <a16:creationId xmlns:a16="http://schemas.microsoft.com/office/drawing/2014/main" id="{E5D53839-9B01-4E94-9EB4-513D02945D8E}"/>
              </a:ext>
            </a:extLst>
          </p:cNvPr>
          <p:cNvSpPr>
            <a:spLocks noGrp="1"/>
          </p:cNvSpPr>
          <p:nvPr>
            <p:ph idx="1"/>
          </p:nvPr>
        </p:nvSpPr>
        <p:spPr/>
        <p:txBody>
          <a:bodyPr>
            <a:normAutofit fontScale="92500"/>
          </a:bodyPr>
          <a:lstStyle/>
          <a:p>
            <a:r>
              <a:rPr lang="el-GR" dirty="0"/>
              <a:t>Διάγνωση</a:t>
            </a:r>
          </a:p>
          <a:p>
            <a:pPr marL="0" lvl="0" indent="0">
              <a:buNone/>
            </a:pPr>
            <a:r>
              <a:rPr lang="el-GR" dirty="0"/>
              <a:t>Στρες που σχετίζεται με τη δυσκολία ανταπόκρισης στις καθημερινές απαιτήσεις.</a:t>
            </a:r>
          </a:p>
          <a:p>
            <a:r>
              <a:rPr lang="el-GR" dirty="0"/>
              <a:t>Παρεμβάσεις και θεραπευτικοί στόχοι</a:t>
            </a:r>
          </a:p>
          <a:p>
            <a:pPr marL="0" lvl="0" indent="0">
              <a:buNone/>
            </a:pPr>
            <a:r>
              <a:rPr lang="el-GR" dirty="0"/>
              <a:t>Αναγνώριση των πηγών του στρες και αναγνώριση των γνωστικών, συναισθηματικών και </a:t>
            </a:r>
            <a:r>
              <a:rPr lang="el-GR" dirty="0" err="1"/>
              <a:t>συμπεριφορικών</a:t>
            </a:r>
            <a:r>
              <a:rPr lang="el-GR" dirty="0"/>
              <a:t> αλλαγών εξ αιτίας του στρες</a:t>
            </a:r>
          </a:p>
          <a:p>
            <a:pPr marL="0" lvl="0" indent="0">
              <a:buNone/>
            </a:pPr>
            <a:r>
              <a:rPr lang="el-GR" dirty="0"/>
              <a:t>Εκπαίδευση στην ιεράρχηση και αξιολόγηση της σημαντικότητας των καθημερινών υποχρεώσεων με στόχο την ανταπόκριση στις απαραίτητες κάθε φορά δραστηριότητες</a:t>
            </a:r>
          </a:p>
          <a:p>
            <a:pPr marL="0" lvl="0" indent="0">
              <a:buNone/>
            </a:pPr>
            <a:r>
              <a:rPr lang="el-GR" dirty="0"/>
              <a:t>Αναζήτηση της κοινωνικής υποστήριξης για τον καταμερισμό των καθημερινών δραστηριοτήτων </a:t>
            </a:r>
          </a:p>
          <a:p>
            <a:endParaRPr lang="el-GR" dirty="0"/>
          </a:p>
        </p:txBody>
      </p:sp>
    </p:spTree>
    <p:extLst>
      <p:ext uri="{BB962C8B-B14F-4D97-AF65-F5344CB8AC3E}">
        <p14:creationId xmlns:p14="http://schemas.microsoft.com/office/powerpoint/2010/main" val="29353950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BA325E-6D63-4D91-8EB8-EB544FFCF7EB}"/>
              </a:ext>
            </a:extLst>
          </p:cNvPr>
          <p:cNvSpPr>
            <a:spLocks noGrp="1"/>
          </p:cNvSpPr>
          <p:nvPr>
            <p:ph type="title"/>
          </p:nvPr>
        </p:nvSpPr>
        <p:spPr/>
        <p:txBody>
          <a:bodyPr/>
          <a:lstStyle/>
          <a:p>
            <a:r>
              <a:rPr lang="el-GR" dirty="0"/>
              <a:t>ΜΕΛΕΤΗ ΠΕΡΙΠΤΩΣΗΣ 2</a:t>
            </a:r>
          </a:p>
        </p:txBody>
      </p:sp>
      <p:sp>
        <p:nvSpPr>
          <p:cNvPr id="3" name="Θέση περιεχομένου 2">
            <a:extLst>
              <a:ext uri="{FF2B5EF4-FFF2-40B4-BE49-F238E27FC236}">
                <a16:creationId xmlns:a16="http://schemas.microsoft.com/office/drawing/2014/main" id="{8EF38890-683F-49C7-B342-8F3749D03E35}"/>
              </a:ext>
            </a:extLst>
          </p:cNvPr>
          <p:cNvSpPr>
            <a:spLocks noGrp="1"/>
          </p:cNvSpPr>
          <p:nvPr>
            <p:ph idx="1"/>
          </p:nvPr>
        </p:nvSpPr>
        <p:spPr>
          <a:xfrm>
            <a:off x="1154954" y="2603500"/>
            <a:ext cx="9693668" cy="3416300"/>
          </a:xfrm>
        </p:spPr>
        <p:txBody>
          <a:bodyPr>
            <a:normAutofit fontScale="92500" lnSpcReduction="20000"/>
          </a:bodyPr>
          <a:lstStyle/>
          <a:p>
            <a:r>
              <a:rPr lang="el-GR" dirty="0"/>
              <a:t>Ο </a:t>
            </a:r>
            <a:r>
              <a:rPr lang="el-GR" dirty="0" err="1"/>
              <a:t>Γ.Χ</a:t>
            </a:r>
            <a:r>
              <a:rPr lang="el-GR" dirty="0"/>
              <a:t>. είναι ένας 62χρονος συνταξιούχος που τα τελευταία 10 χρόνια  δούλευε ως υψηλόβαθμο στέλεχος σε μια πολυεθνική εταιρεία. Πριν από 3 μήνες συνταξιοδοτήθηκε και τον τελευταίο μήνα παρουσιάζει ένταση και υπερδιέγερση, τάση για κοινωνική απομόνωση, συμπτώματα από το γαστρεντερικό σύστημα (τάση για έμετο, πόνο στο στομάχι) και συνεχή ενασχόληση με σωματικά συμπτώματα καταλήγοντας πολλές φορές στα εξωτερικά ιατρεία του νοσοκομείου της πόλης του.  </a:t>
            </a:r>
          </a:p>
          <a:p>
            <a:r>
              <a:rPr lang="el-GR" dirty="0"/>
              <a:t>Η προσωπική του ζωή την τελευταία πενταετία χαρακτηριζόταν από τη συχνή εναλλαγή των ερωτικών συντρόφων και τη δυσκολία διατήρησης μιας σταθερής σχέσης στο χρόνο. </a:t>
            </a:r>
          </a:p>
          <a:p>
            <a:r>
              <a:rPr lang="el-GR" dirty="0"/>
              <a:t>Η κοινωνική του ζωή ήταν περιορισμένη εξ αιτίας της αποκλειστικής του σχεδόν ενασχόλησης με την εργασία του με αποτέλεσμα επί του παρόντος να δαπανά αρκετό χρόνο μέσα στο σπίτι, παρακολουθώντας τηλεόρασης και σερφάροντας στο διαδίκτυο. Τα συναισθήματα που αναφέρει ότι έχει για τον εαυτό του είναι η έλλειψης εμπιστοσύνης και η αναξιότητα.</a:t>
            </a:r>
          </a:p>
        </p:txBody>
      </p:sp>
    </p:spTree>
    <p:extLst>
      <p:ext uri="{BB962C8B-B14F-4D97-AF65-F5344CB8AC3E}">
        <p14:creationId xmlns:p14="http://schemas.microsoft.com/office/powerpoint/2010/main" val="12047917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437D4F-11A3-43CA-BD08-F8EBA5CD62CD}"/>
              </a:ext>
            </a:extLst>
          </p:cNvPr>
          <p:cNvSpPr>
            <a:spLocks noGrp="1"/>
          </p:cNvSpPr>
          <p:nvPr>
            <p:ph type="title"/>
          </p:nvPr>
        </p:nvSpPr>
        <p:spPr/>
        <p:txBody>
          <a:bodyPr/>
          <a:lstStyle/>
          <a:p>
            <a:r>
              <a:rPr lang="el-GR" dirty="0"/>
              <a:t>ΜΕΛΕΤΗ ΠΕΡΙΠΤΩΣΗΣ 2</a:t>
            </a:r>
          </a:p>
        </p:txBody>
      </p:sp>
      <p:sp>
        <p:nvSpPr>
          <p:cNvPr id="3" name="Θέση περιεχομένου 2">
            <a:extLst>
              <a:ext uri="{FF2B5EF4-FFF2-40B4-BE49-F238E27FC236}">
                <a16:creationId xmlns:a16="http://schemas.microsoft.com/office/drawing/2014/main" id="{9E0597D4-7158-4380-A451-ED9079FA318B}"/>
              </a:ext>
            </a:extLst>
          </p:cNvPr>
          <p:cNvSpPr>
            <a:spLocks noGrp="1"/>
          </p:cNvSpPr>
          <p:nvPr>
            <p:ph idx="1"/>
          </p:nvPr>
        </p:nvSpPr>
        <p:spPr/>
        <p:txBody>
          <a:bodyPr>
            <a:normAutofit fontScale="85000" lnSpcReduction="10000"/>
          </a:bodyPr>
          <a:lstStyle/>
          <a:p>
            <a:r>
              <a:rPr lang="el-GR" dirty="0"/>
              <a:t>Διάγνωση</a:t>
            </a:r>
          </a:p>
          <a:p>
            <a:pPr marL="0" lvl="0" indent="0">
              <a:buNone/>
            </a:pPr>
            <a:r>
              <a:rPr lang="el-GR" dirty="0"/>
              <a:t>Χρόνιο στρες που συνδέεται με τις αυξημένες απαιτήσεις της εργασίας.</a:t>
            </a:r>
          </a:p>
          <a:p>
            <a:r>
              <a:rPr lang="el-GR" dirty="0"/>
              <a:t>Παρεμβάσεις και θεραπευτικοί στόχοι</a:t>
            </a:r>
          </a:p>
          <a:p>
            <a:pPr marL="0" lvl="0" indent="0">
              <a:buNone/>
            </a:pPr>
            <a:r>
              <a:rPr lang="el-GR" dirty="0"/>
              <a:t>Αναγνώριση των πηγών του στρες ειδικά της τελευταίας δεκαετίας, δίνοντας ιδιαίτερη έμφαση στο στρες που συνδεόταν με την εργασία του και την προσωπική του ζωή</a:t>
            </a:r>
          </a:p>
          <a:p>
            <a:pPr marL="0" lvl="0" indent="0">
              <a:buNone/>
            </a:pPr>
            <a:r>
              <a:rPr lang="el-GR" dirty="0"/>
              <a:t>Προσπάθεια αναζήτησης νέων δραστηριοτήτων με στόχο το σχεδιασμό ενός καθημερινού προγράμματος που θα του δίνει ενδιαφέροντα και θα του ενισχύει την αίσθηση της δημιουργίας και που πιθανό θα συμβάλει στη διεύρυνση του κοινωνικού του δικτύου</a:t>
            </a:r>
          </a:p>
          <a:p>
            <a:pPr marL="0" lvl="0" indent="0">
              <a:buNone/>
            </a:pPr>
            <a:r>
              <a:rPr lang="el-GR" dirty="0"/>
              <a:t>Σωματική άσκηση με στόχο την αποκατάσταση της εύρυθμης σωματικής λειτουργίας που έχει σημαντικά επηρεαστεί από την χρόνια συναισθηματική καταπόνηση. </a:t>
            </a:r>
          </a:p>
          <a:p>
            <a:endParaRPr lang="el-GR" dirty="0"/>
          </a:p>
        </p:txBody>
      </p:sp>
    </p:spTree>
    <p:extLst>
      <p:ext uri="{BB962C8B-B14F-4D97-AF65-F5344CB8AC3E}">
        <p14:creationId xmlns:p14="http://schemas.microsoft.com/office/powerpoint/2010/main" val="31119542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506A4A-FFC1-46AC-84C0-E6928EDEBFC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2C8B865-F5CD-45E5-88FD-3B619E31DC43}"/>
              </a:ext>
            </a:extLst>
          </p:cNvPr>
          <p:cNvSpPr>
            <a:spLocks noGrp="1"/>
          </p:cNvSpPr>
          <p:nvPr>
            <p:ph idx="1"/>
          </p:nvPr>
        </p:nvSpPr>
        <p:spPr/>
        <p:txBody>
          <a:bodyPr/>
          <a:lstStyle/>
          <a:p>
            <a:pPr marL="0" indent="0">
              <a:buNone/>
            </a:pPr>
            <a:r>
              <a:rPr lang="el-GR" sz="2800" dirty="0"/>
              <a:t>Σας ευχαριστώ!!!</a:t>
            </a:r>
          </a:p>
          <a:p>
            <a:pPr marL="0" indent="0">
              <a:buNone/>
            </a:pPr>
            <a:r>
              <a:rPr lang="el-GR" dirty="0"/>
              <a:t>Στοιχεία επικοινωνίας: </a:t>
            </a:r>
            <a:r>
              <a:rPr lang="en-US" dirty="0">
                <a:hlinkClick r:id="rId3"/>
              </a:rPr>
              <a:t>zygas@uop.gr</a:t>
            </a:r>
            <a:r>
              <a:rPr lang="en-US" dirty="0"/>
              <a:t> </a:t>
            </a:r>
          </a:p>
          <a:p>
            <a:pPr marL="0" indent="0">
              <a:buNone/>
            </a:pPr>
            <a:r>
              <a:rPr lang="en-US" dirty="0">
                <a:hlinkClick r:id="rId4"/>
              </a:rPr>
              <a:t>zygasofia@gmail.com</a:t>
            </a:r>
            <a:endParaRPr lang="en-US" dirty="0"/>
          </a:p>
          <a:p>
            <a:pPr marL="0" indent="0">
              <a:buNone/>
            </a:pPr>
            <a:r>
              <a:rPr lang="el-GR" dirty="0"/>
              <a:t>Καθηγήτρια Τμήματος Νοσηλευτικής </a:t>
            </a:r>
          </a:p>
          <a:p>
            <a:pPr marL="0" indent="0">
              <a:buNone/>
            </a:pPr>
            <a:r>
              <a:rPr lang="el-GR" dirty="0"/>
              <a:t>Πανεπιστημίου Πελοποννήσου,</a:t>
            </a:r>
          </a:p>
          <a:p>
            <a:pPr marL="0" indent="0">
              <a:buNone/>
            </a:pPr>
            <a:r>
              <a:rPr lang="el-GR" dirty="0"/>
              <a:t>Μέλος Συμβουλίου Διοίκησης </a:t>
            </a:r>
          </a:p>
          <a:p>
            <a:pPr marL="0" indent="0">
              <a:buNone/>
            </a:pPr>
            <a:r>
              <a:rPr lang="el-GR" dirty="0"/>
              <a:t>Πανεπιστημίου Πελοποννήσου</a:t>
            </a:r>
          </a:p>
          <a:p>
            <a:pPr marL="0" indent="0">
              <a:buNone/>
            </a:pPr>
            <a:endParaRPr lang="en-US" dirty="0"/>
          </a:p>
          <a:p>
            <a:pPr marL="0" indent="0">
              <a:buNone/>
            </a:pPr>
            <a:endParaRPr lang="el-GR" dirty="0"/>
          </a:p>
          <a:p>
            <a:endParaRPr lang="el-GR" dirty="0"/>
          </a:p>
        </p:txBody>
      </p:sp>
      <p:pic>
        <p:nvPicPr>
          <p:cNvPr id="5" name="Εικόνα 4">
            <a:extLst>
              <a:ext uri="{FF2B5EF4-FFF2-40B4-BE49-F238E27FC236}">
                <a16:creationId xmlns:a16="http://schemas.microsoft.com/office/drawing/2014/main" id="{E7AD50BF-0DD0-4DA3-BF9F-938122E6A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0474" y="210208"/>
            <a:ext cx="3463416" cy="2158537"/>
          </a:xfrm>
          <a:prstGeom prst="rect">
            <a:avLst/>
          </a:prstGeom>
        </p:spPr>
      </p:pic>
      <p:pic>
        <p:nvPicPr>
          <p:cNvPr id="7" name="Εικόνα 6">
            <a:extLst>
              <a:ext uri="{FF2B5EF4-FFF2-40B4-BE49-F238E27FC236}">
                <a16:creationId xmlns:a16="http://schemas.microsoft.com/office/drawing/2014/main" id="{E6F2DC1E-0248-4B1B-83D1-06EEBBED52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4785" y="103341"/>
            <a:ext cx="3601739" cy="2265404"/>
          </a:xfrm>
          <a:prstGeom prst="rect">
            <a:avLst/>
          </a:prstGeom>
        </p:spPr>
      </p:pic>
      <p:pic>
        <p:nvPicPr>
          <p:cNvPr id="9" name="Εικόνα 8">
            <a:extLst>
              <a:ext uri="{FF2B5EF4-FFF2-40B4-BE49-F238E27FC236}">
                <a16:creationId xmlns:a16="http://schemas.microsoft.com/office/drawing/2014/main" id="{17CE16A5-9803-41A7-9A3D-2C834FC4B7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096" y="381764"/>
            <a:ext cx="3408378" cy="2071063"/>
          </a:xfrm>
          <a:prstGeom prst="rect">
            <a:avLst/>
          </a:prstGeom>
        </p:spPr>
      </p:pic>
      <p:pic>
        <p:nvPicPr>
          <p:cNvPr id="11" name="Εικόνα 10">
            <a:extLst>
              <a:ext uri="{FF2B5EF4-FFF2-40B4-BE49-F238E27FC236}">
                <a16:creationId xmlns:a16="http://schemas.microsoft.com/office/drawing/2014/main" id="{A0114D63-51DF-4B54-9AE8-51A84A9D91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2852598"/>
            <a:ext cx="5569907" cy="3167202"/>
          </a:xfrm>
          <a:prstGeom prst="rect">
            <a:avLst/>
          </a:prstGeom>
        </p:spPr>
      </p:pic>
    </p:spTree>
    <p:extLst>
      <p:ext uri="{BB962C8B-B14F-4D97-AF65-F5344CB8AC3E}">
        <p14:creationId xmlns:p14="http://schemas.microsoft.com/office/powerpoint/2010/main" val="85397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379F0-20DC-4437-9C26-03BF63084E60}"/>
              </a:ext>
            </a:extLst>
          </p:cNvPr>
          <p:cNvSpPr>
            <a:spLocks noGrp="1"/>
          </p:cNvSpPr>
          <p:nvPr>
            <p:ph type="title"/>
          </p:nvPr>
        </p:nvSpPr>
        <p:spPr/>
        <p:txBody>
          <a:bodyPr/>
          <a:lstStyle/>
          <a:p>
            <a:r>
              <a:rPr lang="el-GR" dirty="0" err="1"/>
              <a:t>Στρεσογόνοι</a:t>
            </a:r>
            <a:r>
              <a:rPr lang="el-GR" dirty="0"/>
              <a:t> παράγοντες: Κατηγορίες</a:t>
            </a:r>
          </a:p>
        </p:txBody>
      </p:sp>
      <p:sp>
        <p:nvSpPr>
          <p:cNvPr id="3" name="Θέση περιεχομένου 2">
            <a:extLst>
              <a:ext uri="{FF2B5EF4-FFF2-40B4-BE49-F238E27FC236}">
                <a16:creationId xmlns:a16="http://schemas.microsoft.com/office/drawing/2014/main" id="{0A2C868C-1B75-4BA7-B9F0-745F6D7C702F}"/>
              </a:ext>
            </a:extLst>
          </p:cNvPr>
          <p:cNvSpPr>
            <a:spLocks noGrp="1"/>
          </p:cNvSpPr>
          <p:nvPr>
            <p:ph idx="1"/>
          </p:nvPr>
        </p:nvSpPr>
        <p:spPr/>
        <p:txBody>
          <a:bodyPr/>
          <a:lstStyle/>
          <a:p>
            <a:pPr lvl="0"/>
            <a:r>
              <a:rPr lang="el-GR" dirty="0"/>
              <a:t>Βραχυπρόθεσμοι - οξείς, χρονικά περιορισμένοι (π.χ. μια αναμενόμενη χειρουργική επέμβαση) </a:t>
            </a:r>
          </a:p>
          <a:p>
            <a:pPr lvl="0"/>
            <a:r>
              <a:rPr lang="el-GR" dirty="0"/>
              <a:t>Χρόνιοι ή μακροπρόθεσμοι, οι οποίοι (οι τελευταίοι) διακρίνονται σε χρόνιους διακοπτόμενους και συνεχείς</a:t>
            </a:r>
          </a:p>
          <a:p>
            <a:pPr lvl="0"/>
            <a:r>
              <a:rPr lang="el-GR" dirty="0"/>
              <a:t>Καθημερινοί</a:t>
            </a:r>
          </a:p>
          <a:p>
            <a:pPr lvl="0"/>
            <a:r>
              <a:rPr lang="el-GR" dirty="0"/>
              <a:t>Προκαλούμενοι από σοβαρές εξωτερικές αλλαγές (π.χ. καταστροφές). </a:t>
            </a:r>
          </a:p>
          <a:p>
            <a:endParaRPr lang="el-GR" dirty="0"/>
          </a:p>
        </p:txBody>
      </p:sp>
    </p:spTree>
    <p:extLst>
      <p:ext uri="{BB962C8B-B14F-4D97-AF65-F5344CB8AC3E}">
        <p14:creationId xmlns:p14="http://schemas.microsoft.com/office/powerpoint/2010/main" val="331294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3456F7-33D2-4143-BD9D-387462AA1ED9}"/>
              </a:ext>
            </a:extLst>
          </p:cNvPr>
          <p:cNvSpPr>
            <a:spLocks noGrp="1"/>
          </p:cNvSpPr>
          <p:nvPr>
            <p:ph type="title"/>
          </p:nvPr>
        </p:nvSpPr>
        <p:spPr/>
        <p:txBody>
          <a:bodyPr/>
          <a:lstStyle/>
          <a:p>
            <a:r>
              <a:rPr lang="el-GR" dirty="0"/>
              <a:t>Άγχος/ στρες</a:t>
            </a:r>
          </a:p>
        </p:txBody>
      </p:sp>
      <p:sp>
        <p:nvSpPr>
          <p:cNvPr id="3" name="Θέση περιεχομένου 2">
            <a:extLst>
              <a:ext uri="{FF2B5EF4-FFF2-40B4-BE49-F238E27FC236}">
                <a16:creationId xmlns:a16="http://schemas.microsoft.com/office/drawing/2014/main" id="{B1B4EC93-D707-47CD-A390-A2C7396D062E}"/>
              </a:ext>
            </a:extLst>
          </p:cNvPr>
          <p:cNvSpPr>
            <a:spLocks noGrp="1"/>
          </p:cNvSpPr>
          <p:nvPr>
            <p:ph idx="1"/>
          </p:nvPr>
        </p:nvSpPr>
        <p:spPr/>
        <p:txBody>
          <a:bodyPr/>
          <a:lstStyle/>
          <a:p>
            <a:r>
              <a:rPr lang="el-GR" dirty="0"/>
              <a:t>Εν κατακλείδι, συγκρίνοντας το στρες με το άγχος, μπορούμε να αναπαραστήσουμε τη διαδικασία με την οποία αυτά λειτουργούν ως εξής: Το </a:t>
            </a:r>
            <a:r>
              <a:rPr lang="el-GR" dirty="0" err="1"/>
              <a:t>στρεσογόνο</a:t>
            </a:r>
            <a:r>
              <a:rPr lang="el-GR" dirty="0"/>
              <a:t> ερέθισμα κινητοποιεί τον εγκέφαλο - διαδικασία στρες - και έτσι το άτομο βιώνει το συναίσθημα του άγχους (</a:t>
            </a:r>
            <a:r>
              <a:rPr lang="el-GR" dirty="0" err="1"/>
              <a:t>Βάρβογλη</a:t>
            </a:r>
            <a:r>
              <a:rPr lang="el-GR" dirty="0"/>
              <a:t>, 2006). </a:t>
            </a:r>
          </a:p>
          <a:p>
            <a:pPr marL="0" indent="0">
              <a:buNone/>
            </a:pPr>
            <a:endParaRPr lang="el-GR" dirty="0"/>
          </a:p>
          <a:p>
            <a:endParaRPr lang="el-GR" dirty="0"/>
          </a:p>
        </p:txBody>
      </p:sp>
      <p:pic>
        <p:nvPicPr>
          <p:cNvPr id="5" name="Εικόνα 4">
            <a:extLst>
              <a:ext uri="{FF2B5EF4-FFF2-40B4-BE49-F238E27FC236}">
                <a16:creationId xmlns:a16="http://schemas.microsoft.com/office/drawing/2014/main" id="{9DBBF469-DA26-4602-BE5C-F59FEA959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090" y="4171950"/>
            <a:ext cx="3491266" cy="2615080"/>
          </a:xfrm>
          <a:prstGeom prst="rect">
            <a:avLst/>
          </a:prstGeom>
        </p:spPr>
      </p:pic>
    </p:spTree>
    <p:extLst>
      <p:ext uri="{BB962C8B-B14F-4D97-AF65-F5344CB8AC3E}">
        <p14:creationId xmlns:p14="http://schemas.microsoft.com/office/powerpoint/2010/main" val="331551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3D3972-2143-41F9-8594-72B5DAB0570B}"/>
              </a:ext>
            </a:extLst>
          </p:cNvPr>
          <p:cNvSpPr>
            <a:spLocks noGrp="1"/>
          </p:cNvSpPr>
          <p:nvPr>
            <p:ph type="title"/>
          </p:nvPr>
        </p:nvSpPr>
        <p:spPr>
          <a:xfrm>
            <a:off x="1154954" y="973668"/>
            <a:ext cx="9580779" cy="706964"/>
          </a:xfrm>
        </p:spPr>
        <p:txBody>
          <a:bodyPr/>
          <a:lstStyle/>
          <a:p>
            <a:r>
              <a:rPr lang="el-GR" sz="2800" dirty="0"/>
              <a:t>Σωματικές αντιδράσεις και ψυχολογικοί παράγοντες</a:t>
            </a:r>
          </a:p>
        </p:txBody>
      </p:sp>
      <p:sp>
        <p:nvSpPr>
          <p:cNvPr id="3" name="Θέση περιεχομένου 2">
            <a:extLst>
              <a:ext uri="{FF2B5EF4-FFF2-40B4-BE49-F238E27FC236}">
                <a16:creationId xmlns:a16="http://schemas.microsoft.com/office/drawing/2014/main" id="{A362E76E-0FDD-44DE-B69B-4AC22416B6B3}"/>
              </a:ext>
            </a:extLst>
          </p:cNvPr>
          <p:cNvSpPr>
            <a:spLocks noGrp="1"/>
          </p:cNvSpPr>
          <p:nvPr>
            <p:ph idx="1"/>
          </p:nvPr>
        </p:nvSpPr>
        <p:spPr>
          <a:xfrm>
            <a:off x="1154954" y="2603499"/>
            <a:ext cx="10077490" cy="3763433"/>
          </a:xfrm>
        </p:spPr>
        <p:txBody>
          <a:bodyPr>
            <a:normAutofit fontScale="85000" lnSpcReduction="10000"/>
          </a:bodyPr>
          <a:lstStyle/>
          <a:p>
            <a:r>
              <a:rPr lang="el-GR" dirty="0"/>
              <a:t>Οι σωματικές αντιδράσεις στην ψυχολογική πίεση είναι δυνατό να διαιωνίσουν προβλήματα. Σωματικά συμπτώματα, όπως </a:t>
            </a:r>
            <a:r>
              <a:rPr lang="el-GR" dirty="0">
                <a:solidFill>
                  <a:srgbClr val="FF0000"/>
                </a:solidFill>
              </a:rPr>
              <a:t>ο μυϊκός τρόμος, η εφίδρωση, η ναυτία </a:t>
            </a:r>
            <a:r>
              <a:rPr lang="el-GR" dirty="0"/>
              <a:t>μπορούν να μειώσουν την απόδοση του ατόμου, να αυξήσουν το άγχος του και να εντείνει τα σωματικά του συμπτώματα.</a:t>
            </a:r>
          </a:p>
          <a:p>
            <a:r>
              <a:rPr lang="el-GR" dirty="0"/>
              <a:t>Οι ψυχολογικοί παράγοντες που συμβάλουν στη διατήρηση του φαύλου κύκλου αποτελούν νοητικές και συναισθηματικές διεργασίες που γίνονται εντονότερες και οδηγούν σε παραποιήσεις καθώς αυξάνουν τα επίπεδα του φόβου. </a:t>
            </a:r>
            <a:r>
              <a:rPr lang="el-GR" u="sng" dirty="0"/>
              <a:t>Οι πιο συχνές παραποιήσεις της σκέψης </a:t>
            </a:r>
            <a:r>
              <a:rPr lang="el-GR" dirty="0"/>
              <a:t>είναι οι παρακάτω:</a:t>
            </a:r>
          </a:p>
          <a:p>
            <a:pPr lvl="0"/>
            <a:r>
              <a:rPr lang="el-GR" dirty="0"/>
              <a:t>Καταστροφική σκέψη</a:t>
            </a:r>
          </a:p>
          <a:p>
            <a:pPr lvl="0"/>
            <a:r>
              <a:rPr lang="el-GR" dirty="0"/>
              <a:t>Διπολική σκέψη</a:t>
            </a:r>
          </a:p>
          <a:p>
            <a:pPr lvl="0"/>
            <a:r>
              <a:rPr lang="el-GR" dirty="0"/>
              <a:t>Μεγιστοποίηση</a:t>
            </a:r>
          </a:p>
          <a:p>
            <a:pPr lvl="0"/>
            <a:r>
              <a:rPr lang="el-GR" dirty="0" err="1"/>
              <a:t>Υπεργενίκευση</a:t>
            </a:r>
            <a:endParaRPr lang="el-GR" dirty="0"/>
          </a:p>
          <a:p>
            <a:pPr lvl="0"/>
            <a:r>
              <a:rPr lang="el-GR" dirty="0"/>
              <a:t>Αποκλεισμός του θετικού</a:t>
            </a:r>
          </a:p>
          <a:p>
            <a:pPr lvl="0"/>
            <a:r>
              <a:rPr lang="el-GR" dirty="0"/>
              <a:t>Εστίαση της προσοχής</a:t>
            </a:r>
          </a:p>
          <a:p>
            <a:endParaRPr lang="el-GR" dirty="0"/>
          </a:p>
        </p:txBody>
      </p:sp>
    </p:spTree>
    <p:extLst>
      <p:ext uri="{BB962C8B-B14F-4D97-AF65-F5344CB8AC3E}">
        <p14:creationId xmlns:p14="http://schemas.microsoft.com/office/powerpoint/2010/main" val="278207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E2348C-4713-4499-A3D3-D6BDC83A8A55}"/>
              </a:ext>
            </a:extLst>
          </p:cNvPr>
          <p:cNvSpPr>
            <a:spLocks noGrp="1"/>
          </p:cNvSpPr>
          <p:nvPr>
            <p:ph type="title"/>
          </p:nvPr>
        </p:nvSpPr>
        <p:spPr/>
        <p:txBody>
          <a:bodyPr/>
          <a:lstStyle/>
          <a:p>
            <a:r>
              <a:rPr lang="el-GR" dirty="0"/>
              <a:t>Η καταστροφική σκέψη</a:t>
            </a:r>
          </a:p>
        </p:txBody>
      </p:sp>
      <p:sp>
        <p:nvSpPr>
          <p:cNvPr id="3" name="Θέση περιεχομένου 2">
            <a:extLst>
              <a:ext uri="{FF2B5EF4-FFF2-40B4-BE49-F238E27FC236}">
                <a16:creationId xmlns:a16="http://schemas.microsoft.com/office/drawing/2014/main" id="{605A278B-1BED-45F9-925C-CD448CE48A1A}"/>
              </a:ext>
            </a:extLst>
          </p:cNvPr>
          <p:cNvSpPr>
            <a:spLocks noGrp="1"/>
          </p:cNvSpPr>
          <p:nvPr>
            <p:ph idx="1"/>
          </p:nvPr>
        </p:nvSpPr>
        <p:spPr/>
        <p:txBody>
          <a:bodyPr/>
          <a:lstStyle/>
          <a:p>
            <a:r>
              <a:rPr lang="el-GR" dirty="0"/>
              <a:t>Στην περίπτωση αυτή το άτομο αναμένει την καταστροφή ως τη μόνη πιθανή έκβαση των πραγμάτων. Για παράδειγμα, ένα άτομο που κάνει καταστροφικές σκέψεις συμπεραίνει αυτόματα ότι το βλοσυρό βλέμμα ενός συναδέλφου του υποδηλώνει απόλυτο μίσος απέναντί του, ή ότι μια ασήμαντη χειρουργική επέμβαση θα καταλήξει σε θάνατο.</a:t>
            </a:r>
          </a:p>
          <a:p>
            <a:r>
              <a:rPr lang="el-GR" dirty="0"/>
              <a:t>Οι καταστροφικές σκέψεις συνδέονται ιδιαίτερα με σωματικά συμπτώματα: ένας πονοκέφαλος εκλαμβάνεται ως πρόδρομο σύμπτωμα  αγγειακού εγκεφαλικού επεισοδίου, ένας πόνος στο στήθος σημαίνει καρδιακή προσβολή, η φαγούρα στο δέρμα και το μούδιασμα ερμηνεύονται ως  σύμπτωμα πολλαπλής σκλήρυνσης.</a:t>
            </a:r>
          </a:p>
          <a:p>
            <a:endParaRPr lang="el-GR" dirty="0"/>
          </a:p>
        </p:txBody>
      </p:sp>
    </p:spTree>
    <p:extLst>
      <p:ext uri="{BB962C8B-B14F-4D97-AF65-F5344CB8AC3E}">
        <p14:creationId xmlns:p14="http://schemas.microsoft.com/office/powerpoint/2010/main" val="340896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E9FE13-0184-44E1-93ED-C5DF3834ABC6}"/>
              </a:ext>
            </a:extLst>
          </p:cNvPr>
          <p:cNvSpPr>
            <a:spLocks noGrp="1"/>
          </p:cNvSpPr>
          <p:nvPr>
            <p:ph type="title"/>
          </p:nvPr>
        </p:nvSpPr>
        <p:spPr/>
        <p:txBody>
          <a:bodyPr/>
          <a:lstStyle/>
          <a:p>
            <a:r>
              <a:rPr lang="el-GR" dirty="0"/>
              <a:t>Η διπολική σκέψη</a:t>
            </a:r>
          </a:p>
        </p:txBody>
      </p:sp>
      <p:sp>
        <p:nvSpPr>
          <p:cNvPr id="3" name="Θέση περιεχομένου 2">
            <a:extLst>
              <a:ext uri="{FF2B5EF4-FFF2-40B4-BE49-F238E27FC236}">
                <a16:creationId xmlns:a16="http://schemas.microsoft.com/office/drawing/2014/main" id="{65478DAF-6BA9-43B1-8F7F-08C5E72C7360}"/>
              </a:ext>
            </a:extLst>
          </p:cNvPr>
          <p:cNvSpPr>
            <a:spLocks noGrp="1"/>
          </p:cNvSpPr>
          <p:nvPr>
            <p:ph idx="1"/>
          </p:nvPr>
        </p:nvSpPr>
        <p:spPr/>
        <p:txBody>
          <a:bodyPr/>
          <a:lstStyle/>
          <a:p>
            <a:r>
              <a:rPr lang="el-GR" dirty="0"/>
              <a:t>Σε αυτή την περίπτωση το άτομο σκέφτεται με απόλυτους όρους του τύπου «όλα ή τίποτα». Για παράδειγμα σκέφτεται: «πάντοτε θα αισθάνομαι τόσο απαίσια», αντί να σκέφτεται : «Αυτή τη στιγμή αισθάνομαι άσχημα, αλλά η διάθεσή μου θα μπορούσε να βελτιωθεί με λίγη βοήθεια».</a:t>
            </a:r>
          </a:p>
          <a:p>
            <a:endParaRPr lang="el-GR" dirty="0"/>
          </a:p>
        </p:txBody>
      </p:sp>
    </p:spTree>
    <p:extLst>
      <p:ext uri="{BB962C8B-B14F-4D97-AF65-F5344CB8AC3E}">
        <p14:creationId xmlns:p14="http://schemas.microsoft.com/office/powerpoint/2010/main" val="273996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967B7D-E167-41EA-9B83-06710403F773}"/>
              </a:ext>
            </a:extLst>
          </p:cNvPr>
          <p:cNvSpPr>
            <a:spLocks noGrp="1"/>
          </p:cNvSpPr>
          <p:nvPr>
            <p:ph type="title"/>
          </p:nvPr>
        </p:nvSpPr>
        <p:spPr/>
        <p:txBody>
          <a:bodyPr/>
          <a:lstStyle/>
          <a:p>
            <a:r>
              <a:rPr lang="el-GR" dirty="0"/>
              <a:t>Η μεγιστοποίηση</a:t>
            </a:r>
            <a:br>
              <a:rPr lang="el-GR" dirty="0"/>
            </a:br>
            <a:endParaRPr lang="el-GR" dirty="0"/>
          </a:p>
        </p:txBody>
      </p:sp>
      <p:sp>
        <p:nvSpPr>
          <p:cNvPr id="3" name="Θέση περιεχομένου 2">
            <a:extLst>
              <a:ext uri="{FF2B5EF4-FFF2-40B4-BE49-F238E27FC236}">
                <a16:creationId xmlns:a16="http://schemas.microsoft.com/office/drawing/2014/main" id="{DD32441E-1E14-42D4-9C5D-6E640D64E609}"/>
              </a:ext>
            </a:extLst>
          </p:cNvPr>
          <p:cNvSpPr>
            <a:spLocks noGrp="1"/>
          </p:cNvSpPr>
          <p:nvPr>
            <p:ph idx="1"/>
          </p:nvPr>
        </p:nvSpPr>
        <p:spPr/>
        <p:txBody>
          <a:bodyPr/>
          <a:lstStyle/>
          <a:p>
            <a:r>
              <a:rPr lang="el-GR" dirty="0"/>
              <a:t>Κατά τη διεργασία της μεγιστοποίησης οι αρνητικές πλευρές της πραγματικότητας μεγιστοποιούνται ή υπερτιμώνται.</a:t>
            </a:r>
          </a:p>
          <a:p>
            <a:endParaRPr lang="el-GR" dirty="0"/>
          </a:p>
        </p:txBody>
      </p:sp>
    </p:spTree>
    <p:extLst>
      <p:ext uri="{BB962C8B-B14F-4D97-AF65-F5344CB8AC3E}">
        <p14:creationId xmlns:p14="http://schemas.microsoft.com/office/powerpoint/2010/main" val="178470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3BED20-47EF-4CB5-B46D-1C2DFD459ADD}"/>
              </a:ext>
            </a:extLst>
          </p:cNvPr>
          <p:cNvSpPr>
            <a:spLocks noGrp="1"/>
          </p:cNvSpPr>
          <p:nvPr>
            <p:ph type="title"/>
          </p:nvPr>
        </p:nvSpPr>
        <p:spPr/>
        <p:txBody>
          <a:bodyPr/>
          <a:lstStyle/>
          <a:p>
            <a:r>
              <a:rPr lang="el-GR" dirty="0"/>
              <a:t>Η </a:t>
            </a:r>
            <a:r>
              <a:rPr lang="el-GR" dirty="0" err="1"/>
              <a:t>υπεργενίκευση</a:t>
            </a:r>
            <a:endParaRPr lang="el-GR" dirty="0"/>
          </a:p>
        </p:txBody>
      </p:sp>
      <p:sp>
        <p:nvSpPr>
          <p:cNvPr id="3" name="Θέση περιεχομένου 2">
            <a:extLst>
              <a:ext uri="{FF2B5EF4-FFF2-40B4-BE49-F238E27FC236}">
                <a16:creationId xmlns:a16="http://schemas.microsoft.com/office/drawing/2014/main" id="{6FD68083-17AF-48B5-B311-BBF2C89614DE}"/>
              </a:ext>
            </a:extLst>
          </p:cNvPr>
          <p:cNvSpPr>
            <a:spLocks noGrp="1"/>
          </p:cNvSpPr>
          <p:nvPr>
            <p:ph idx="1"/>
          </p:nvPr>
        </p:nvSpPr>
        <p:spPr>
          <a:xfrm>
            <a:off x="1154954" y="2603500"/>
            <a:ext cx="9908157" cy="3416300"/>
          </a:xfrm>
        </p:spPr>
        <p:txBody>
          <a:bodyPr>
            <a:normAutofit/>
          </a:bodyPr>
          <a:lstStyle/>
          <a:p>
            <a:r>
              <a:rPr lang="el-GR" dirty="0"/>
              <a:t>Το άτομο με αυτό τον τρόπο σκέψης βλέπει ως κανόνα ένα μεμονωμένο γεγονός και εξάγει συμπεράσματα από αυτό. Θεωρεί δηλαδή ότι αυτό το γεγονός θα συμβαίνει για πάντα χωρίς να μπαίνει στην διαδικασία να αξιολογήσει κατά πόσο αυτό ισχύει. Για παράδειγμα ένας άντρας προσεγγίζει μία γυναίκα για να την ζητήσει σε ραντεβού. Μετά την αρνητική απάντηση της γυναίκας ο άντρας σκέφτεται: «</a:t>
            </a:r>
            <a:r>
              <a:rPr lang="el-GR" i="1" dirty="0"/>
              <a:t>Ποτέ δεν πρόκειται να μου συμβεί κάτι καλό με τις γυναίκες. Πάντα αποτυγχάνω και καμία γυναίκα δεν θέλει να βγει μαζί μου. Θα είμαι μόνος και δυστυχισμένος για όλη μου την ζωή».</a:t>
            </a:r>
            <a:r>
              <a:rPr lang="el-GR" dirty="0"/>
              <a:t> </a:t>
            </a:r>
          </a:p>
          <a:p>
            <a:r>
              <a:rPr lang="el-GR" dirty="0"/>
              <a:t>Έτσι το άτομο καταλήγει πάντα σε ένα γενικευμένο συμπέρασμα χωρίς να έχει εξετάσει όλα τα ενδεχόμενα. Στο συγκεκριμένο παράδειγμα ο άντρας θα αισθάνεται πάντα απόρριψη από το γυναικείο φύλο και είναι πολύ πιθανόν να αποφεύγει στο μέλλον να </a:t>
            </a:r>
            <a:r>
              <a:rPr lang="el-GR" dirty="0" err="1"/>
              <a:t>ξαναπροσεγγίσει</a:t>
            </a:r>
            <a:r>
              <a:rPr lang="el-GR" dirty="0"/>
              <a:t> γυναίκα.</a:t>
            </a:r>
          </a:p>
          <a:p>
            <a:endParaRPr lang="el-GR" dirty="0"/>
          </a:p>
        </p:txBody>
      </p:sp>
    </p:spTree>
    <p:extLst>
      <p:ext uri="{BB962C8B-B14F-4D97-AF65-F5344CB8AC3E}">
        <p14:creationId xmlns:p14="http://schemas.microsoft.com/office/powerpoint/2010/main" val="322460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B1E38C-DB82-4211-8E53-0B88E34969EB}"/>
              </a:ext>
            </a:extLst>
          </p:cNvPr>
          <p:cNvSpPr>
            <a:spLocks noGrp="1"/>
          </p:cNvSpPr>
          <p:nvPr>
            <p:ph type="title"/>
          </p:nvPr>
        </p:nvSpPr>
        <p:spPr>
          <a:xfrm>
            <a:off x="1154954" y="838200"/>
            <a:ext cx="8761413" cy="842432"/>
          </a:xfrm>
        </p:spPr>
        <p:txBody>
          <a:bodyPr/>
          <a:lstStyle/>
          <a:p>
            <a:r>
              <a:rPr lang="el-GR" sz="3200" dirty="0"/>
              <a:t>Ο αποκλεισμός του θετικού</a:t>
            </a:r>
            <a:br>
              <a:rPr lang="el-GR" dirty="0"/>
            </a:br>
            <a:endParaRPr lang="el-GR" dirty="0"/>
          </a:p>
        </p:txBody>
      </p:sp>
      <p:sp>
        <p:nvSpPr>
          <p:cNvPr id="3" name="Θέση περιεχομένου 2">
            <a:extLst>
              <a:ext uri="{FF2B5EF4-FFF2-40B4-BE49-F238E27FC236}">
                <a16:creationId xmlns:a16="http://schemas.microsoft.com/office/drawing/2014/main" id="{B27B6C98-C9D9-44FF-A404-49D8A9C5BC50}"/>
              </a:ext>
            </a:extLst>
          </p:cNvPr>
          <p:cNvSpPr>
            <a:spLocks noGrp="1"/>
          </p:cNvSpPr>
          <p:nvPr>
            <p:ph idx="1"/>
          </p:nvPr>
        </p:nvSpPr>
        <p:spPr/>
        <p:txBody>
          <a:bodyPr/>
          <a:lstStyle/>
          <a:p>
            <a:r>
              <a:rPr lang="el-GR" dirty="0"/>
              <a:t>Πρόκειται για ένα νοητικό φίλτρο που ωθεί το άτομο να παραγνωρίζει τα θετικά γεγονότα, τα σχόλια επιβράβευσης, τα επιτεύγματα και τις ικανότητές του. </a:t>
            </a:r>
          </a:p>
          <a:p>
            <a:r>
              <a:rPr lang="el-GR" dirty="0"/>
              <a:t>Παραδείγματα αποκλεισμού του θετικού είναι ο  μαθητής που αγνοεί το πλήθος των καλών του βαθμών και επικεντρώνεται σε μια μεμονωμένη αποτυχία, ο νοσηλευτής που δεν λαμβάνει υπόψη τις ευχαριστίες των ασθενών του και σκέφτεται μόνο την αρνητική κριτική ενός ασθενή. </a:t>
            </a:r>
          </a:p>
          <a:p>
            <a:r>
              <a:rPr lang="el-GR" dirty="0"/>
              <a:t>Όποιος δεν μπορεί να αναγνωρίσει τα θετικά του σημεία και τις δυνατότητές του έχει μειωμένη αυτοπεποίθηση, με αποτέλεσμα να έχει μειωμένες δυνατότητες αντιμετώπισης των </a:t>
            </a:r>
            <a:r>
              <a:rPr lang="el-GR" dirty="0" err="1"/>
              <a:t>αγχογόνων</a:t>
            </a:r>
            <a:r>
              <a:rPr lang="el-GR" dirty="0"/>
              <a:t> παραγόντων.</a:t>
            </a:r>
          </a:p>
          <a:p>
            <a:endParaRPr lang="el-GR" dirty="0"/>
          </a:p>
        </p:txBody>
      </p:sp>
    </p:spTree>
    <p:extLst>
      <p:ext uri="{BB962C8B-B14F-4D97-AF65-F5344CB8AC3E}">
        <p14:creationId xmlns:p14="http://schemas.microsoft.com/office/powerpoint/2010/main" val="147459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FAF029-1B71-4572-8BEB-8BDAA758954E}"/>
              </a:ext>
            </a:extLst>
          </p:cNvPr>
          <p:cNvSpPr>
            <a:spLocks noGrp="1"/>
          </p:cNvSpPr>
          <p:nvPr>
            <p:ph type="title"/>
          </p:nvPr>
        </p:nvSpPr>
        <p:spPr/>
        <p:txBody>
          <a:bodyPr/>
          <a:lstStyle/>
          <a:p>
            <a:r>
              <a:rPr lang="el-GR" dirty="0"/>
              <a:t>Η εστίαση της προσοχής</a:t>
            </a:r>
          </a:p>
        </p:txBody>
      </p:sp>
      <p:sp>
        <p:nvSpPr>
          <p:cNvPr id="3" name="Θέση περιεχομένου 2">
            <a:extLst>
              <a:ext uri="{FF2B5EF4-FFF2-40B4-BE49-F238E27FC236}">
                <a16:creationId xmlns:a16="http://schemas.microsoft.com/office/drawing/2014/main" id="{4347892F-8E85-4691-B3EE-66E91BD795AD}"/>
              </a:ext>
            </a:extLst>
          </p:cNvPr>
          <p:cNvSpPr>
            <a:spLocks noGrp="1"/>
          </p:cNvSpPr>
          <p:nvPr>
            <p:ph idx="1"/>
          </p:nvPr>
        </p:nvSpPr>
        <p:spPr/>
        <p:txBody>
          <a:bodyPr/>
          <a:lstStyle/>
          <a:p>
            <a:pPr marL="0" indent="0">
              <a:buNone/>
            </a:pPr>
            <a:endParaRPr lang="el-GR" dirty="0"/>
          </a:p>
          <a:p>
            <a:r>
              <a:rPr lang="el-GR" dirty="0"/>
              <a:t>Η αναζήτηση του αντικειμένου που μας φοβίζει μπορεί να παρατείνει το άγχος για τη λύση του προβλήματος. Το άτομο που δεν φοβάται τις αράχνες πιθανότατα θα διέσχιζε ένα δωμάτιο χωρίς να δίνει ιδιαίτερη προσοχή στους ιστούς, στις σκονισμένες γωνίες ή ακόμη και στις αράχνες που θα υπήρχαν σε αυτό. Αν στο ίδιο δωμάτιο έμπαινε ένα άτομο με φοβία για τις αράχνες, δεν θα διέφευγε της προσοχής του ούτε ένας ιστός ούτε μια σκονισμένη γωνία με αποτέλεσμα να αισθανθεί φόβο.</a:t>
            </a:r>
          </a:p>
          <a:p>
            <a:endParaRPr lang="el-GR" dirty="0"/>
          </a:p>
        </p:txBody>
      </p:sp>
    </p:spTree>
    <p:extLst>
      <p:ext uri="{BB962C8B-B14F-4D97-AF65-F5344CB8AC3E}">
        <p14:creationId xmlns:p14="http://schemas.microsoft.com/office/powerpoint/2010/main" val="365552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42210A-4F45-4C36-AEF4-EF1DF5FAAC72}"/>
              </a:ext>
            </a:extLst>
          </p:cNvPr>
          <p:cNvSpPr>
            <a:spLocks noGrp="1"/>
          </p:cNvSpPr>
          <p:nvPr>
            <p:ph type="title"/>
          </p:nvPr>
        </p:nvSpPr>
        <p:spPr/>
        <p:txBody>
          <a:bodyPr/>
          <a:lstStyle/>
          <a:p>
            <a:r>
              <a:rPr lang="el-GR" dirty="0"/>
              <a:t>Άγχος</a:t>
            </a:r>
          </a:p>
        </p:txBody>
      </p:sp>
      <p:sp>
        <p:nvSpPr>
          <p:cNvPr id="3" name="Θέση περιεχομένου 2">
            <a:extLst>
              <a:ext uri="{FF2B5EF4-FFF2-40B4-BE49-F238E27FC236}">
                <a16:creationId xmlns:a16="http://schemas.microsoft.com/office/drawing/2014/main" id="{B5A7D762-96CE-4E26-AA5B-29470561541C}"/>
              </a:ext>
            </a:extLst>
          </p:cNvPr>
          <p:cNvSpPr>
            <a:spLocks noGrp="1"/>
          </p:cNvSpPr>
          <p:nvPr>
            <p:ph idx="1"/>
          </p:nvPr>
        </p:nvSpPr>
        <p:spPr>
          <a:xfrm>
            <a:off x="1154954" y="2348089"/>
            <a:ext cx="8825659" cy="4301067"/>
          </a:xfrm>
        </p:spPr>
        <p:txBody>
          <a:bodyPr>
            <a:normAutofit lnSpcReduction="10000"/>
          </a:bodyPr>
          <a:lstStyle/>
          <a:p>
            <a:r>
              <a:rPr lang="el-GR" dirty="0"/>
              <a:t>Ως </a:t>
            </a:r>
            <a:r>
              <a:rPr lang="el-GR" b="1" dirty="0">
                <a:solidFill>
                  <a:srgbClr val="FF0000"/>
                </a:solidFill>
              </a:rPr>
              <a:t>άγχος</a:t>
            </a:r>
            <a:r>
              <a:rPr lang="el-GR" dirty="0"/>
              <a:t> ορίζεται</a:t>
            </a:r>
            <a:r>
              <a:rPr lang="en-US" dirty="0"/>
              <a:t> </a:t>
            </a:r>
            <a:r>
              <a:rPr lang="el-GR" dirty="0"/>
              <a:t>η δυσάρεστη συναισθηματική κατάσταση που περιλαμβάνει αισθήματα τάσης, φόβου ή ακόμη και τρόμου σαν απάντηση σε κίνδυνο του οποίου η πηγή είναι σε μεγάλο βαθμό άγνωστη ή μη αναγνωρίσιμη. </a:t>
            </a:r>
            <a:endParaRPr lang="en-US" dirty="0"/>
          </a:p>
          <a:p>
            <a:r>
              <a:rPr lang="el-GR" dirty="0"/>
              <a:t>Το άγχος είναι μια κοινή αντίδραση που σε κάποιο βαθμό απαντάται στους περισσότερους ανθρώπους με τη μορφή της υπερβολικής αντίδρασης σε ήπια </a:t>
            </a:r>
            <a:r>
              <a:rPr lang="el-GR" dirty="0" err="1"/>
              <a:t>στρεσογόνα</a:t>
            </a:r>
            <a:r>
              <a:rPr lang="el-GR" dirty="0"/>
              <a:t> γεγονότα.</a:t>
            </a:r>
          </a:p>
          <a:p>
            <a:r>
              <a:rPr lang="el-GR" dirty="0"/>
              <a:t>Το άγχος (:αγωνία, </a:t>
            </a:r>
            <a:r>
              <a:rPr lang="el-GR" dirty="0" err="1"/>
              <a:t>anxiety</a:t>
            </a:r>
            <a:r>
              <a:rPr lang="el-GR" dirty="0"/>
              <a:t>, </a:t>
            </a:r>
            <a:r>
              <a:rPr lang="el-GR" dirty="0" err="1"/>
              <a:t>Angst</a:t>
            </a:r>
            <a:r>
              <a:rPr lang="el-GR" dirty="0"/>
              <a:t>) είναι, μέχρι ενός σημείου, φυσιολογικό και χρήσιμο στοιχείο της ανθρώπινης προσωπικότητας. Με αυτό, οι σωματικές και πνευματικές επιδόσεις αυξάνονται και ενδυναμώνονται</a:t>
            </a:r>
            <a:r>
              <a:rPr lang="en-US" dirty="0"/>
              <a:t>.</a:t>
            </a:r>
          </a:p>
          <a:p>
            <a:r>
              <a:rPr lang="el-GR" dirty="0"/>
              <a:t>Σε φυσιολογικό βαθμό αποτελεί την ψυχολογική ετοιμότητα προς </a:t>
            </a:r>
            <a:r>
              <a:rPr lang="el-GR" dirty="0" err="1"/>
              <a:t>επαγρυπνότητα</a:t>
            </a:r>
            <a:r>
              <a:rPr lang="el-GR" dirty="0"/>
              <a:t> και προετοιμασία του ατόμου για να δράσει εφόσον μια κατάσταση απειλεί την ψυχοσωματική συγκρότησή του. Σε υπερβολικό βαθμό όμως το άγχος αποτελεί νοσηρή εκδήλωση, χαρακτηριστική διαταραχή της προσαρμοστικής ικανότητας του ανθρώπου.</a:t>
            </a:r>
          </a:p>
          <a:p>
            <a:endParaRPr lang="el-GR" dirty="0"/>
          </a:p>
        </p:txBody>
      </p:sp>
    </p:spTree>
    <p:extLst>
      <p:ext uri="{BB962C8B-B14F-4D97-AF65-F5344CB8AC3E}">
        <p14:creationId xmlns:p14="http://schemas.microsoft.com/office/powerpoint/2010/main" val="2461874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760882-4C27-4CAE-8408-A889575CDA8C}"/>
              </a:ext>
            </a:extLst>
          </p:cNvPr>
          <p:cNvSpPr>
            <a:spLocks noGrp="1"/>
          </p:cNvSpPr>
          <p:nvPr>
            <p:ph type="title"/>
          </p:nvPr>
        </p:nvSpPr>
        <p:spPr/>
        <p:txBody>
          <a:bodyPr/>
          <a:lstStyle/>
          <a:p>
            <a:r>
              <a:rPr lang="el-GR" dirty="0"/>
              <a:t>Επηρεαζόμαστε όλοι στον ίδιο βαθμό από το στρες;</a:t>
            </a:r>
          </a:p>
        </p:txBody>
      </p:sp>
      <p:sp>
        <p:nvSpPr>
          <p:cNvPr id="3" name="Θέση περιεχομένου 2">
            <a:extLst>
              <a:ext uri="{FF2B5EF4-FFF2-40B4-BE49-F238E27FC236}">
                <a16:creationId xmlns:a16="http://schemas.microsoft.com/office/drawing/2014/main" id="{9DADAA75-9D5B-40DC-8005-E636F378CD2B}"/>
              </a:ext>
            </a:extLst>
          </p:cNvPr>
          <p:cNvSpPr>
            <a:spLocks noGrp="1"/>
          </p:cNvSpPr>
          <p:nvPr>
            <p:ph idx="1"/>
          </p:nvPr>
        </p:nvSpPr>
        <p:spPr/>
        <p:txBody>
          <a:bodyPr/>
          <a:lstStyle/>
          <a:p>
            <a:r>
              <a:rPr lang="el-GR" dirty="0"/>
              <a:t>Δεν επηρεαζόμαστε όλοι στον ίδιο βαθμό από το άγχος, το στρες. Οι παράγοντες κινδύνου για την εμφάνιση προβλημάτων που σχετίζονται με το στρες έχουν να κάνουν με τα ακόλουθα:</a:t>
            </a:r>
          </a:p>
          <a:p>
            <a:pPr lvl="0"/>
            <a:r>
              <a:rPr lang="el-GR" dirty="0"/>
              <a:t>Τον τύπο της προσωπικότητας</a:t>
            </a:r>
          </a:p>
          <a:p>
            <a:pPr lvl="0"/>
            <a:r>
              <a:rPr lang="el-GR" dirty="0"/>
              <a:t>Το οικογενειακό ιστορικό</a:t>
            </a:r>
          </a:p>
          <a:p>
            <a:pPr lvl="0"/>
            <a:r>
              <a:rPr lang="el-GR" dirty="0"/>
              <a:t>Τους </a:t>
            </a:r>
            <a:r>
              <a:rPr lang="el-GR" dirty="0" err="1"/>
              <a:t>στρεσογόνους</a:t>
            </a:r>
            <a:r>
              <a:rPr lang="el-GR" dirty="0"/>
              <a:t> παράγοντες</a:t>
            </a:r>
          </a:p>
          <a:p>
            <a:pPr lvl="0"/>
            <a:r>
              <a:rPr lang="el-GR" dirty="0"/>
              <a:t>Την κοινωνική υποστήριξη</a:t>
            </a:r>
          </a:p>
          <a:p>
            <a:endParaRPr lang="el-GR" dirty="0"/>
          </a:p>
        </p:txBody>
      </p:sp>
    </p:spTree>
    <p:extLst>
      <p:ext uri="{BB962C8B-B14F-4D97-AF65-F5344CB8AC3E}">
        <p14:creationId xmlns:p14="http://schemas.microsoft.com/office/powerpoint/2010/main" val="250362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90FD25-7616-410E-8247-02E3DC1BF53D}"/>
              </a:ext>
            </a:extLst>
          </p:cNvPr>
          <p:cNvSpPr>
            <a:spLocks noGrp="1"/>
          </p:cNvSpPr>
          <p:nvPr>
            <p:ph type="title"/>
          </p:nvPr>
        </p:nvSpPr>
        <p:spPr/>
        <p:txBody>
          <a:bodyPr/>
          <a:lstStyle/>
          <a:p>
            <a:r>
              <a:rPr lang="el-GR" dirty="0"/>
              <a:t>Ο τύπος της προσωπικότητας</a:t>
            </a:r>
          </a:p>
        </p:txBody>
      </p:sp>
      <p:sp>
        <p:nvSpPr>
          <p:cNvPr id="3" name="Θέση περιεχομένου 2">
            <a:extLst>
              <a:ext uri="{FF2B5EF4-FFF2-40B4-BE49-F238E27FC236}">
                <a16:creationId xmlns:a16="http://schemas.microsoft.com/office/drawing/2014/main" id="{2B792724-5C01-48A6-9467-FD3BF1183252}"/>
              </a:ext>
            </a:extLst>
          </p:cNvPr>
          <p:cNvSpPr>
            <a:spLocks noGrp="1"/>
          </p:cNvSpPr>
          <p:nvPr>
            <p:ph idx="1"/>
          </p:nvPr>
        </p:nvSpPr>
        <p:spPr/>
        <p:txBody>
          <a:bodyPr/>
          <a:lstStyle/>
          <a:p>
            <a:r>
              <a:rPr lang="el-GR" dirty="0"/>
              <a:t>Η σημασία του τύπου προσωπικότητας στην εκδήλωση προβλημάτων που σχετίζονταν με την ψυχολογική πίεση έχει αμφισβητηθεί αν και αρκετοί ειδικοί συμφωνούν ότι ορισμένα χαρακτηριστικά προσωπικότητας συνδέονται με την εκδήλωση των προβλημάτων του στρες. </a:t>
            </a:r>
          </a:p>
          <a:p>
            <a:r>
              <a:rPr lang="el-GR" dirty="0"/>
              <a:t>Στις αρχές της δεκαετίας του 1960, οι καρδιολόγοι καθόρισαν έναν τύπο προσωπικότητας, την προσωπικότητα τύπου Α, που φαινόταν να συνδέεται με αυξημένη αρτηριακή πίεση. Τα άτομα με προσωπικότητα τύπου Α είναι ανταγωνιστικά και φιλόδοξα και έχουν την τάση να αγνοούν τα συμπτώματα που προκαλούνται από την ψυχολογική πίεση. </a:t>
            </a:r>
          </a:p>
          <a:p>
            <a:pPr marL="0" indent="0">
              <a:buNone/>
            </a:pPr>
            <a:endParaRPr lang="el-GR" dirty="0"/>
          </a:p>
        </p:txBody>
      </p:sp>
    </p:spTree>
    <p:extLst>
      <p:ext uri="{BB962C8B-B14F-4D97-AF65-F5344CB8AC3E}">
        <p14:creationId xmlns:p14="http://schemas.microsoft.com/office/powerpoint/2010/main" val="323761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051556-D8EF-475D-AC8B-CF971ACA72F5}"/>
              </a:ext>
            </a:extLst>
          </p:cNvPr>
          <p:cNvSpPr>
            <a:spLocks noGrp="1"/>
          </p:cNvSpPr>
          <p:nvPr>
            <p:ph type="title"/>
          </p:nvPr>
        </p:nvSpPr>
        <p:spPr/>
        <p:txBody>
          <a:bodyPr/>
          <a:lstStyle/>
          <a:p>
            <a:r>
              <a:rPr lang="el-GR" dirty="0"/>
              <a:t>Το οικογενειακό ιστορικό </a:t>
            </a:r>
            <a:br>
              <a:rPr lang="el-GR" dirty="0"/>
            </a:br>
            <a:endParaRPr lang="el-GR" dirty="0"/>
          </a:p>
        </p:txBody>
      </p:sp>
      <p:sp>
        <p:nvSpPr>
          <p:cNvPr id="3" name="Θέση περιεχομένου 2">
            <a:extLst>
              <a:ext uri="{FF2B5EF4-FFF2-40B4-BE49-F238E27FC236}">
                <a16:creationId xmlns:a16="http://schemas.microsoft.com/office/drawing/2014/main" id="{C4B00BC3-41D3-4540-AC02-2B7EF779D814}"/>
              </a:ext>
            </a:extLst>
          </p:cNvPr>
          <p:cNvSpPr>
            <a:spLocks noGrp="1"/>
          </p:cNvSpPr>
          <p:nvPr>
            <p:ph idx="1"/>
          </p:nvPr>
        </p:nvSpPr>
        <p:spPr/>
        <p:txBody>
          <a:bodyPr>
            <a:normAutofit fontScale="92500"/>
          </a:bodyPr>
          <a:lstStyle/>
          <a:p>
            <a:r>
              <a:rPr lang="el-GR" dirty="0"/>
              <a:t>Γεννιόμαστε και έχουμε ορισμένους φόβους, όπως ο φόβος για τα ύψη, τους ξένους, τα φίδια, το σκυλί που γαβγίζει δυνατά. Οι φόβοι αυτοί είναι υγιείς από εξελικτική άποψη γιατί προστατεύουν τα παιδιά από εν δυνάμει επικίνδυνα ερεθίσματα. Με την πάροδο του χρόνου χάρη στις διαβεβαιώσεις των ενηλίκων και των εμπειριών το παιδί μαθαίνει να μην εμφανίζει υπερβολικές αντιδράσεις σε τέτοια ερεθίσματα αν και ορισμένοι άνθρωποι εξακολουθούν να κουβαλούν τους φόβους αυτούς στην ενήλικη ζωή.</a:t>
            </a:r>
          </a:p>
          <a:p>
            <a:r>
              <a:rPr lang="el-GR" dirty="0"/>
              <a:t>Έρευνες έχουν δείξει ότι οι αγχώδεις διαταραχές μπορεί να μεταβιβάζονται από γενιά σε γενιά σε μέλη ορισμένων οικογενειών. Ωστόσο δεν γνωρίζουμε εάν αυτό συμβαίνει εξαιτίας κάποιων γενετικών επιδράσεων ή ως συνέπεια του γεγονότος ότι τα μέλη της οικογένειας παρατηρούν τη συμπεριφορά του φόβου στους άλλους και την αναπαράγουν.</a:t>
            </a:r>
          </a:p>
          <a:p>
            <a:endParaRPr lang="el-GR" dirty="0"/>
          </a:p>
        </p:txBody>
      </p:sp>
    </p:spTree>
    <p:extLst>
      <p:ext uri="{BB962C8B-B14F-4D97-AF65-F5344CB8AC3E}">
        <p14:creationId xmlns:p14="http://schemas.microsoft.com/office/powerpoint/2010/main" val="28588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0AD0B-932A-4ACB-97B0-CD5B2AAF0BB2}"/>
              </a:ext>
            </a:extLst>
          </p:cNvPr>
          <p:cNvSpPr>
            <a:spLocks noGrp="1"/>
          </p:cNvSpPr>
          <p:nvPr>
            <p:ph type="title"/>
          </p:nvPr>
        </p:nvSpPr>
        <p:spPr/>
        <p:txBody>
          <a:bodyPr/>
          <a:lstStyle/>
          <a:p>
            <a:r>
              <a:rPr lang="el-GR" dirty="0"/>
              <a:t>Τα </a:t>
            </a:r>
            <a:r>
              <a:rPr lang="el-GR" dirty="0" err="1"/>
              <a:t>αγχογόνα</a:t>
            </a:r>
            <a:r>
              <a:rPr lang="el-GR" dirty="0"/>
              <a:t> γεγονότα ζωής</a:t>
            </a:r>
            <a:br>
              <a:rPr lang="el-GR" dirty="0"/>
            </a:br>
            <a:endParaRPr lang="el-GR" dirty="0"/>
          </a:p>
        </p:txBody>
      </p:sp>
      <p:sp>
        <p:nvSpPr>
          <p:cNvPr id="3" name="Θέση περιεχομένου 2">
            <a:extLst>
              <a:ext uri="{FF2B5EF4-FFF2-40B4-BE49-F238E27FC236}">
                <a16:creationId xmlns:a16="http://schemas.microsoft.com/office/drawing/2014/main" id="{BBD6178B-093A-444A-B09C-47F493926CBA}"/>
              </a:ext>
            </a:extLst>
          </p:cNvPr>
          <p:cNvSpPr>
            <a:spLocks noGrp="1"/>
          </p:cNvSpPr>
          <p:nvPr>
            <p:ph idx="1"/>
          </p:nvPr>
        </p:nvSpPr>
        <p:spPr>
          <a:xfrm>
            <a:off x="1154954" y="2603500"/>
            <a:ext cx="9987179" cy="3616678"/>
          </a:xfrm>
        </p:spPr>
        <p:txBody>
          <a:bodyPr>
            <a:normAutofit/>
          </a:bodyPr>
          <a:lstStyle/>
          <a:p>
            <a:r>
              <a:rPr lang="el-GR" dirty="0"/>
              <a:t>Αυτά μπορεί να έχουν τη μορφή συγκεκριμένων γεγονότων, όπως τροχαία δυστυχήματα, νέοι φόροι, απόλυση από την εργασία είτε να είναι συνεχή  όπως ένα χρόνιο πρόβλημα υγείας, οι συνεχιζόμενες οικονομικές δυσκολίες.</a:t>
            </a:r>
          </a:p>
          <a:p>
            <a:r>
              <a:rPr lang="el-GR" dirty="0"/>
              <a:t> Τα γεγονότα που αφορούν «απώλεια» σχετίζονται με την εκδήλωση κατάθλιψης και τα γεγονότα που αφορούν απειλή σχετίζονται με την εκδήλωση αγχωδών διαταραχών. Δεν είναι απαραίτητο ένα γεγονός της ζωής μας να είναι δυσάρεστο για να μας προκαλέσει ψυχολογική πίεση. Ευχάριστα γεγονότα, όπως η γέννηση ενός παιδιού, ο γάμος, η  εύρεση εργασίας μπορεί να είναι </a:t>
            </a:r>
            <a:r>
              <a:rPr lang="el-GR" dirty="0" err="1"/>
              <a:t>στρεσογόνα</a:t>
            </a:r>
            <a:r>
              <a:rPr lang="el-GR" dirty="0"/>
              <a:t> όπως είναι τα δυσάρεστα γεγονότα. Το στρες που προκαλείται από τα </a:t>
            </a:r>
            <a:r>
              <a:rPr lang="el-GR" dirty="0" err="1"/>
              <a:t>αγχογόνα</a:t>
            </a:r>
            <a:r>
              <a:rPr lang="el-GR" dirty="0"/>
              <a:t> γεγονότα ζωής σχετίζεται με το μέγεθος της αναπροσαρμογής που απαιτείται εξ αιτίας των γεγονότων αυτών.</a:t>
            </a:r>
          </a:p>
          <a:p>
            <a:endParaRPr lang="el-GR" dirty="0"/>
          </a:p>
        </p:txBody>
      </p:sp>
    </p:spTree>
    <p:extLst>
      <p:ext uri="{BB962C8B-B14F-4D97-AF65-F5344CB8AC3E}">
        <p14:creationId xmlns:p14="http://schemas.microsoft.com/office/powerpoint/2010/main" val="366395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D449F-0BDD-4659-9BD5-FEDD3CD5993F}"/>
              </a:ext>
            </a:extLst>
          </p:cNvPr>
          <p:cNvSpPr>
            <a:spLocks noGrp="1"/>
          </p:cNvSpPr>
          <p:nvPr>
            <p:ph type="title"/>
          </p:nvPr>
        </p:nvSpPr>
        <p:spPr/>
        <p:txBody>
          <a:bodyPr/>
          <a:lstStyle/>
          <a:p>
            <a:r>
              <a:rPr lang="el-GR" dirty="0"/>
              <a:t>Η κοινωνική υποστήριξη</a:t>
            </a:r>
            <a:br>
              <a:rPr lang="el-GR" dirty="0"/>
            </a:br>
            <a:endParaRPr lang="el-GR" dirty="0"/>
          </a:p>
        </p:txBody>
      </p:sp>
      <p:sp>
        <p:nvSpPr>
          <p:cNvPr id="3" name="Θέση περιεχομένου 2">
            <a:extLst>
              <a:ext uri="{FF2B5EF4-FFF2-40B4-BE49-F238E27FC236}">
                <a16:creationId xmlns:a16="http://schemas.microsoft.com/office/drawing/2014/main" id="{D0DBBA2F-72FA-4E2A-8EF1-C85A09F296C4}"/>
              </a:ext>
            </a:extLst>
          </p:cNvPr>
          <p:cNvSpPr>
            <a:spLocks noGrp="1"/>
          </p:cNvSpPr>
          <p:nvPr>
            <p:ph idx="1"/>
          </p:nvPr>
        </p:nvSpPr>
        <p:spPr/>
        <p:txBody>
          <a:bodyPr/>
          <a:lstStyle/>
          <a:p>
            <a:r>
              <a:rPr lang="el-GR" dirty="0"/>
              <a:t>Η κοινωνική υποστήριξη μπορεί να έχει τη μορφή μίας ή περισσότερων ιδιαίτερα στενών και εμπιστευτικών σχέσεων ή/και ενός εκτεταμένου δικτύου υποστηρικτικών επαφών, όπως οι συνάδελφοι. </a:t>
            </a:r>
          </a:p>
          <a:p>
            <a:r>
              <a:rPr lang="el-GR" dirty="0"/>
              <a:t>Το ιδανικό δίκτυο κοινωνικής υποστήριξης αποτελείται από ένα συνδυασμό στενών και λιγότερο στενών σχέσεων. Κάτι τέτοιο δεν είναι πάντα εφικτό, αλλά η ύπαρξη έστω ενός προσώπου στο οποίο κάποιος μπορεί να εκμυστηρευτεί το πρόβλημά του, μπορεί να το προστατέψει από την εμφάνιση  έντονων συναισθηματικών προβλημάτων.</a:t>
            </a:r>
          </a:p>
          <a:p>
            <a:pPr marL="0" indent="0">
              <a:buNone/>
            </a:pPr>
            <a:endParaRPr lang="el-GR" dirty="0"/>
          </a:p>
        </p:txBody>
      </p:sp>
    </p:spTree>
    <p:extLst>
      <p:ext uri="{BB962C8B-B14F-4D97-AF65-F5344CB8AC3E}">
        <p14:creationId xmlns:p14="http://schemas.microsoft.com/office/powerpoint/2010/main" val="3637425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0FD3DA-8403-4FBB-8838-4B8C60776920}"/>
              </a:ext>
            </a:extLst>
          </p:cNvPr>
          <p:cNvSpPr>
            <a:spLocks noGrp="1"/>
          </p:cNvSpPr>
          <p:nvPr>
            <p:ph type="title"/>
          </p:nvPr>
        </p:nvSpPr>
        <p:spPr/>
        <p:txBody>
          <a:bodyPr/>
          <a:lstStyle/>
          <a:p>
            <a:r>
              <a:rPr lang="el-GR" dirty="0"/>
              <a:t>Οι μορφές που μπορεί να πάρει το πρόβλημα</a:t>
            </a:r>
            <a:br>
              <a:rPr lang="el-GR" dirty="0"/>
            </a:br>
            <a:endParaRPr lang="el-GR" dirty="0"/>
          </a:p>
        </p:txBody>
      </p:sp>
      <p:sp>
        <p:nvSpPr>
          <p:cNvPr id="3" name="Θέση περιεχομένου 2">
            <a:extLst>
              <a:ext uri="{FF2B5EF4-FFF2-40B4-BE49-F238E27FC236}">
                <a16:creationId xmlns:a16="http://schemas.microsoft.com/office/drawing/2014/main" id="{C0147F29-2502-447D-BC11-02F005B22A00}"/>
              </a:ext>
            </a:extLst>
          </p:cNvPr>
          <p:cNvSpPr>
            <a:spLocks noGrp="1"/>
          </p:cNvSpPr>
          <p:nvPr>
            <p:ph idx="1"/>
          </p:nvPr>
        </p:nvSpPr>
        <p:spPr>
          <a:xfrm>
            <a:off x="1154954" y="2483556"/>
            <a:ext cx="9671090" cy="3973688"/>
          </a:xfrm>
        </p:spPr>
        <p:txBody>
          <a:bodyPr>
            <a:normAutofit lnSpcReduction="10000"/>
          </a:bodyPr>
          <a:lstStyle/>
          <a:p>
            <a:r>
              <a:rPr lang="el-GR" dirty="0"/>
              <a:t>Ο κάθε άνθρωπος βιώνει με διαφορετικό τρόπο την ανησυχία και το στρες. Οι πιο συχνές συναισθηματικές διαταραχές που οφείλονται στο στρες είναι διαταραχή πανικού, </a:t>
            </a:r>
          </a:p>
          <a:p>
            <a:r>
              <a:rPr lang="el-GR" dirty="0"/>
              <a:t>η αγοραφοβία, </a:t>
            </a:r>
          </a:p>
          <a:p>
            <a:r>
              <a:rPr lang="el-GR" dirty="0"/>
              <a:t>η ειδική φοβία,</a:t>
            </a:r>
          </a:p>
          <a:p>
            <a:r>
              <a:rPr lang="el-GR" dirty="0"/>
              <a:t> η κοινωνική φοβία, </a:t>
            </a:r>
          </a:p>
          <a:p>
            <a:r>
              <a:rPr lang="el-GR" dirty="0"/>
              <a:t>η </a:t>
            </a:r>
            <a:r>
              <a:rPr lang="el-GR" dirty="0" err="1"/>
              <a:t>ιδεοψυχαναγκαστική</a:t>
            </a:r>
            <a:r>
              <a:rPr lang="el-GR" dirty="0"/>
              <a:t> διαταραχή, </a:t>
            </a:r>
          </a:p>
          <a:p>
            <a:r>
              <a:rPr lang="el-GR" dirty="0"/>
              <a:t> η διαταραχή μετά από τραυματικό στρες,</a:t>
            </a:r>
          </a:p>
          <a:p>
            <a:r>
              <a:rPr lang="el-GR" dirty="0"/>
              <a:t> η διαταραχή οξέος στρες, </a:t>
            </a:r>
          </a:p>
          <a:p>
            <a:r>
              <a:rPr lang="el-GR" dirty="0"/>
              <a:t>η γενικευμένη αγχώδης διαταραχή, </a:t>
            </a:r>
          </a:p>
          <a:p>
            <a:r>
              <a:rPr lang="el-GR" dirty="0"/>
              <a:t>η προκαλούμενη από ουσίες αγχώδης διαταραχή.</a:t>
            </a:r>
          </a:p>
          <a:p>
            <a:endParaRPr lang="el-GR" dirty="0"/>
          </a:p>
        </p:txBody>
      </p:sp>
    </p:spTree>
    <p:extLst>
      <p:ext uri="{BB962C8B-B14F-4D97-AF65-F5344CB8AC3E}">
        <p14:creationId xmlns:p14="http://schemas.microsoft.com/office/powerpoint/2010/main" val="419152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5CD662-4E02-4F3A-80A8-B5D042F8188F}"/>
              </a:ext>
            </a:extLst>
          </p:cNvPr>
          <p:cNvSpPr>
            <a:spLocks noGrp="1"/>
          </p:cNvSpPr>
          <p:nvPr>
            <p:ph type="title"/>
          </p:nvPr>
        </p:nvSpPr>
        <p:spPr>
          <a:xfrm>
            <a:off x="1154953" y="666044"/>
            <a:ext cx="10430933" cy="1343378"/>
          </a:xfrm>
        </p:spPr>
        <p:txBody>
          <a:bodyPr/>
          <a:lstStyle/>
          <a:p>
            <a:br>
              <a:rPr lang="el-GR" sz="1600" dirty="0"/>
            </a:br>
            <a:r>
              <a:rPr lang="el-GR" sz="1800" b="1" dirty="0"/>
              <a:t>Διαταραχή πανικού</a:t>
            </a:r>
            <a:br>
              <a:rPr lang="el-GR" sz="1600" dirty="0"/>
            </a:br>
            <a:br>
              <a:rPr lang="el-GR" sz="1600" dirty="0"/>
            </a:br>
            <a:r>
              <a:rPr lang="el-GR" sz="1600" dirty="0"/>
              <a:t>Διακριτή περίοδος έντονου φόβου ή δυσφορίας, κατά την οποία εμφανίστηκαν αιφνίδια και κορυφώθηκαν μέσα σε 10 λεπτά της ώρας τέσσερα (ή περισσότερα) από τα ακόλουθα συμπτώματα:</a:t>
            </a:r>
            <a:br>
              <a:rPr lang="el-GR" dirty="0"/>
            </a:br>
            <a:endParaRPr lang="el-GR" dirty="0"/>
          </a:p>
        </p:txBody>
      </p:sp>
      <p:sp>
        <p:nvSpPr>
          <p:cNvPr id="3" name="Θέση περιεχομένου 2">
            <a:extLst>
              <a:ext uri="{FF2B5EF4-FFF2-40B4-BE49-F238E27FC236}">
                <a16:creationId xmlns:a16="http://schemas.microsoft.com/office/drawing/2014/main" id="{DC8C1F25-3629-436F-9155-8B09341C8AEF}"/>
              </a:ext>
            </a:extLst>
          </p:cNvPr>
          <p:cNvSpPr>
            <a:spLocks noGrp="1"/>
          </p:cNvSpPr>
          <p:nvPr>
            <p:ph idx="1"/>
          </p:nvPr>
        </p:nvSpPr>
        <p:spPr>
          <a:xfrm>
            <a:off x="846667" y="2415822"/>
            <a:ext cx="10430933" cy="4289778"/>
          </a:xfrm>
        </p:spPr>
        <p:txBody>
          <a:bodyPr>
            <a:normAutofit fontScale="85000" lnSpcReduction="20000"/>
          </a:bodyPr>
          <a:lstStyle/>
          <a:p>
            <a:pPr lvl="0"/>
            <a:r>
              <a:rPr lang="el-GR" dirty="0"/>
              <a:t>αίσθημα παλμών, καρδιά που «σφυροκοπά», ή επιτάχυνση του καρδιακού ρυθμού</a:t>
            </a:r>
          </a:p>
          <a:p>
            <a:pPr lvl="0"/>
            <a:r>
              <a:rPr lang="el-GR" dirty="0"/>
              <a:t>εφίδρωση</a:t>
            </a:r>
          </a:p>
          <a:p>
            <a:pPr lvl="0"/>
            <a:r>
              <a:rPr lang="el-GR" dirty="0"/>
              <a:t>μυϊκός τρόμος ή έντονος τρόμος</a:t>
            </a:r>
          </a:p>
          <a:p>
            <a:pPr lvl="0"/>
            <a:r>
              <a:rPr lang="el-GR" dirty="0"/>
              <a:t>αίσθημα λαχανιάσματος ή ασφυξίας</a:t>
            </a:r>
          </a:p>
          <a:p>
            <a:pPr lvl="0"/>
            <a:r>
              <a:rPr lang="el-GR" dirty="0"/>
              <a:t>αίσθημα πνιγμονής</a:t>
            </a:r>
          </a:p>
          <a:p>
            <a:pPr lvl="0"/>
            <a:r>
              <a:rPr lang="el-GR" dirty="0"/>
              <a:t>πόνος ή δυσφορία στο θώρακα</a:t>
            </a:r>
          </a:p>
          <a:p>
            <a:pPr lvl="0"/>
            <a:r>
              <a:rPr lang="el-GR" dirty="0"/>
              <a:t>ναυτία ή κοιλιακή ενόχληση</a:t>
            </a:r>
          </a:p>
          <a:p>
            <a:pPr lvl="0"/>
            <a:r>
              <a:rPr lang="el-GR" dirty="0"/>
              <a:t>αίσθημα ζάλης, αστάθειας, ή τάση για λιποθυμία</a:t>
            </a:r>
          </a:p>
          <a:p>
            <a:pPr lvl="0"/>
            <a:r>
              <a:rPr lang="el-GR" dirty="0" err="1"/>
              <a:t>αποπραγματοποίηση</a:t>
            </a:r>
            <a:r>
              <a:rPr lang="el-GR" dirty="0"/>
              <a:t> (αισθήματα μη πραγματικού) ή αποπροσωποποίηση (ότι αποσπάται από τον ίδιο τον εαυτό του)</a:t>
            </a:r>
          </a:p>
          <a:p>
            <a:pPr lvl="0"/>
            <a:r>
              <a:rPr lang="el-GR" dirty="0"/>
              <a:t>φόβος απώλειας του ελέγχου ή επερχόμενης τρέλας</a:t>
            </a:r>
          </a:p>
          <a:p>
            <a:pPr lvl="0"/>
            <a:r>
              <a:rPr lang="el-GR" dirty="0"/>
              <a:t>φόβος θανάτου</a:t>
            </a:r>
          </a:p>
          <a:p>
            <a:pPr lvl="0"/>
            <a:r>
              <a:rPr lang="el-GR" dirty="0"/>
              <a:t>παραισθησίες (μούδιασμα ή μυρμηγκιάσματα)</a:t>
            </a:r>
          </a:p>
          <a:p>
            <a:pPr lvl="0"/>
            <a:r>
              <a:rPr lang="el-GR" dirty="0"/>
              <a:t>ρίγη ή αίσθημα ζέστης.</a:t>
            </a:r>
          </a:p>
          <a:p>
            <a:endParaRPr lang="el-GR" dirty="0"/>
          </a:p>
        </p:txBody>
      </p:sp>
    </p:spTree>
    <p:extLst>
      <p:ext uri="{BB962C8B-B14F-4D97-AF65-F5344CB8AC3E}">
        <p14:creationId xmlns:p14="http://schemas.microsoft.com/office/powerpoint/2010/main" val="67285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97627E-76FF-4D95-8FEB-F200688B2841}"/>
              </a:ext>
            </a:extLst>
          </p:cNvPr>
          <p:cNvSpPr>
            <a:spLocks noGrp="1"/>
          </p:cNvSpPr>
          <p:nvPr>
            <p:ph type="title"/>
          </p:nvPr>
        </p:nvSpPr>
        <p:spPr/>
        <p:txBody>
          <a:bodyPr/>
          <a:lstStyle/>
          <a:p>
            <a:r>
              <a:rPr lang="el-GR" dirty="0"/>
              <a:t>Αγοραφοβία</a:t>
            </a:r>
          </a:p>
        </p:txBody>
      </p:sp>
      <p:sp>
        <p:nvSpPr>
          <p:cNvPr id="3" name="Θέση περιεχομένου 2">
            <a:extLst>
              <a:ext uri="{FF2B5EF4-FFF2-40B4-BE49-F238E27FC236}">
                <a16:creationId xmlns:a16="http://schemas.microsoft.com/office/drawing/2014/main" id="{A30E190C-2B3D-4208-BCEB-9BBDFB1254F8}"/>
              </a:ext>
            </a:extLst>
          </p:cNvPr>
          <p:cNvSpPr>
            <a:spLocks noGrp="1"/>
          </p:cNvSpPr>
          <p:nvPr>
            <p:ph idx="1"/>
          </p:nvPr>
        </p:nvSpPr>
        <p:spPr/>
        <p:txBody>
          <a:bodyPr/>
          <a:lstStyle/>
          <a:p>
            <a:r>
              <a:rPr lang="el-GR" dirty="0"/>
              <a:t>Άγχος του ατόμου όταν βρίσκεται σε μέρη ή καταστάσεις από όπου η φυγή μπορεί να είναι δύσκολη (ή να προκαλεί αμηχανία) ή μπορεί να μην υπάρχει διαθέσιμη βοήθεια σε περίπτωση που έχει απροσδόκητη ή εκλυόμενη από την κατάσταση Προσβολή Πανικού ή συμπτώματα τύπου πανικού. </a:t>
            </a:r>
          </a:p>
          <a:p>
            <a:r>
              <a:rPr lang="el-GR" dirty="0"/>
              <a:t>Οι φόβοι του αγοραφοβικού, κατά κανόνα, αφορούν ομάδες καταστάσεων, στις οποίες περιλαμβάνονται το να είναι κάποιος μόνος έξω από το σπίτι, να είναι μέσα σε πλήθος ή να στέκεται σε ουρά, να βρίσκεται πάνω σε γέφυρα και να ταξιδεύει με λεωφορείο, τρένο ή αυτοκίνητο.</a:t>
            </a:r>
          </a:p>
        </p:txBody>
      </p:sp>
    </p:spTree>
    <p:extLst>
      <p:ext uri="{BB962C8B-B14F-4D97-AF65-F5344CB8AC3E}">
        <p14:creationId xmlns:p14="http://schemas.microsoft.com/office/powerpoint/2010/main" val="295808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BC8F8B-DAA5-4045-A068-16FB3781B707}"/>
              </a:ext>
            </a:extLst>
          </p:cNvPr>
          <p:cNvSpPr>
            <a:spLocks noGrp="1"/>
          </p:cNvSpPr>
          <p:nvPr>
            <p:ph type="title"/>
          </p:nvPr>
        </p:nvSpPr>
        <p:spPr/>
        <p:txBody>
          <a:bodyPr/>
          <a:lstStyle/>
          <a:p>
            <a:r>
              <a:rPr lang="el-GR" dirty="0"/>
              <a:t>Ειδική φοβία (πρώην απλή φοβία)</a:t>
            </a:r>
          </a:p>
        </p:txBody>
      </p:sp>
      <p:sp>
        <p:nvSpPr>
          <p:cNvPr id="3" name="Θέση περιεχομένου 2">
            <a:extLst>
              <a:ext uri="{FF2B5EF4-FFF2-40B4-BE49-F238E27FC236}">
                <a16:creationId xmlns:a16="http://schemas.microsoft.com/office/drawing/2014/main" id="{9C19C832-78D6-4014-ADB9-71044136D7D3}"/>
              </a:ext>
            </a:extLst>
          </p:cNvPr>
          <p:cNvSpPr>
            <a:spLocks noGrp="1"/>
          </p:cNvSpPr>
          <p:nvPr>
            <p:ph idx="1"/>
          </p:nvPr>
        </p:nvSpPr>
        <p:spPr>
          <a:xfrm>
            <a:off x="1154954" y="2603500"/>
            <a:ext cx="9467890" cy="3774722"/>
          </a:xfrm>
        </p:spPr>
        <p:txBody>
          <a:bodyPr>
            <a:normAutofit fontScale="92500" lnSpcReduction="20000"/>
          </a:bodyPr>
          <a:lstStyle/>
          <a:p>
            <a:r>
              <a:rPr lang="el-GR" dirty="0"/>
              <a:t> Έκδηλος και επίμονος φόβος, ο οποίος είναι υπερβολικός και παράλογος, εκλυόμενος από την παρουσία ή την πρόβλεψη της παρουσίας ειδικού αντικειμένου ή ειδικής κατάστασης (π.χ. αεροπορικά ταξίδια, ύψη, ζώα,  ένεση, θέα αίματος).</a:t>
            </a:r>
          </a:p>
          <a:p>
            <a:r>
              <a:rPr lang="el-GR" dirty="0"/>
              <a:t> Η έκθεση στο φοβικό ερέθισμα προκαλεί σχεδόν πάντα άμεση απάντηση άγχους, η οποία μπορεί να πάρει τη μορφή της κατά περίπτωση συνδεόμενης ή εκλυόμενης Προσβολής Πανικού.</a:t>
            </a:r>
          </a:p>
          <a:p>
            <a:r>
              <a:rPr lang="el-GR" dirty="0"/>
              <a:t> Το άτομο αναγνωρίζει ότι ο φόβος είναι υπερβολικός ή παράλογος.</a:t>
            </a:r>
          </a:p>
          <a:p>
            <a:r>
              <a:rPr lang="el-GR" dirty="0"/>
              <a:t>Η φοβική κατάσταση (ή καταστάσεις) αποφεύγεται ή </a:t>
            </a:r>
            <a:r>
              <a:rPr lang="el-GR" dirty="0" err="1"/>
              <a:t>υπομένεται</a:t>
            </a:r>
            <a:r>
              <a:rPr lang="el-GR" dirty="0"/>
              <a:t> με έντονο άγχος ή δυσφορία.</a:t>
            </a:r>
          </a:p>
          <a:p>
            <a:r>
              <a:rPr lang="el-GR" dirty="0"/>
              <a:t> Η αποφυγή, η αγχώδης πρόβλεψη ή η δυσφορία που συνδέονται με τη φοβική κατάσταση (ή καταστάσεις) παρεμποδίζουν σημαντικά τις συνήθεις καθημερινές δραστηριότητες του ατόμου, την επαγγελματική (ή σχολική) λειτουργικότητα ή τις κοινωνικές δραστηριότητες ή σχέσεις, ή υπάρχει έκδηλη ενόχληση για την ύπαρξη της φοβίας.</a:t>
            </a:r>
          </a:p>
          <a:p>
            <a:endParaRPr lang="el-GR" dirty="0"/>
          </a:p>
        </p:txBody>
      </p:sp>
    </p:spTree>
    <p:extLst>
      <p:ext uri="{BB962C8B-B14F-4D97-AF65-F5344CB8AC3E}">
        <p14:creationId xmlns:p14="http://schemas.microsoft.com/office/powerpoint/2010/main" val="3916525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587D6-2F6E-4A6C-B0F0-E844908845B2}"/>
              </a:ext>
            </a:extLst>
          </p:cNvPr>
          <p:cNvSpPr>
            <a:spLocks noGrp="1"/>
          </p:cNvSpPr>
          <p:nvPr>
            <p:ph type="title"/>
          </p:nvPr>
        </p:nvSpPr>
        <p:spPr/>
        <p:txBody>
          <a:bodyPr/>
          <a:lstStyle/>
          <a:p>
            <a:r>
              <a:rPr lang="el-GR" sz="3200" b="1" dirty="0"/>
              <a:t>Κοινωνική Φοβία (Κοινωνική Αγχώδης Διαταραχή)</a:t>
            </a:r>
            <a:br>
              <a:rPr lang="el-GR" dirty="0"/>
            </a:br>
            <a:endParaRPr lang="el-GR" dirty="0"/>
          </a:p>
        </p:txBody>
      </p:sp>
      <p:sp>
        <p:nvSpPr>
          <p:cNvPr id="3" name="Θέση περιεχομένου 2">
            <a:extLst>
              <a:ext uri="{FF2B5EF4-FFF2-40B4-BE49-F238E27FC236}">
                <a16:creationId xmlns:a16="http://schemas.microsoft.com/office/drawing/2014/main" id="{72F8D041-7562-4C47-A280-4033D0AA54E6}"/>
              </a:ext>
            </a:extLst>
          </p:cNvPr>
          <p:cNvSpPr>
            <a:spLocks noGrp="1"/>
          </p:cNvSpPr>
          <p:nvPr>
            <p:ph idx="1"/>
          </p:nvPr>
        </p:nvSpPr>
        <p:spPr>
          <a:xfrm>
            <a:off x="1154954" y="2603500"/>
            <a:ext cx="9885579" cy="3819878"/>
          </a:xfrm>
        </p:spPr>
        <p:txBody>
          <a:bodyPr>
            <a:normAutofit fontScale="92500" lnSpcReduction="20000"/>
          </a:bodyPr>
          <a:lstStyle/>
          <a:p>
            <a:r>
              <a:rPr lang="el-GR" dirty="0"/>
              <a:t>Έκδηλος και επίμονος φόβος του ατόμου έναντι μιας ή περισσότερων καταστάσεων, οι οποίες είναι είτε κοινωνικές είτε απαιτείται να ενεργήσει μπροστά σε κοινό και στις οποίες εκτίθεται σε άγνωστους ανθρώπους ή σε πιθανό εξονυχιστικό έλεγχο από άλλα άτομα. Το άτομο φοβάται ότι θα ενεργήσει με ένα τρόπο (ή θα δείξει συμπτώματα άγχους) που θα το ταπεινώσει ή θα το φέρει σε αμηχανία.</a:t>
            </a:r>
          </a:p>
          <a:p>
            <a:r>
              <a:rPr lang="el-GR" dirty="0"/>
              <a:t>Η έκθεση στη φοβική κοινωνική κατάσταση προκαλεί σχεδόν πάντα άγχος, το οποίο μπορεί να πάρει τη μορφή της κατά περίπτωση συνδεόμενης ή εκλυόμενης Προσβολής Πανικού.</a:t>
            </a:r>
          </a:p>
          <a:p>
            <a:r>
              <a:rPr lang="el-GR" dirty="0"/>
              <a:t>Το άτομο αναγνωρίζει ότι ο φόβος είναι υπερβολικός ή παράλογος.</a:t>
            </a:r>
          </a:p>
          <a:p>
            <a:r>
              <a:rPr lang="el-GR" dirty="0"/>
              <a:t>Οι φοβικές καταστάσεις αποφεύγονται ή αλλιώς </a:t>
            </a:r>
            <a:r>
              <a:rPr lang="el-GR" dirty="0" err="1"/>
              <a:t>υπομένονται</a:t>
            </a:r>
            <a:r>
              <a:rPr lang="el-GR" dirty="0"/>
              <a:t> με έντονο άγχος ή ενόχληση.</a:t>
            </a:r>
          </a:p>
          <a:p>
            <a:r>
              <a:rPr lang="el-GR" dirty="0"/>
              <a:t>Η αποφυγή, η αγχώδης προσμονή ή η ενόχληση που συνδέονται με τις φοβικές καταστάσεις, παρεμποδίζουν σημαντικά τις συνήθεις καθημερινές δραστηριότητες του ατόμου, την επαγγελματική (ή σχολική) λειτουργικότητα ή τις κοινωνικές δραστηριότητες ή σχέσεις, ή υπάρχει έκδηλη ενόχληση για την ύπαρξη της φοβίας.</a:t>
            </a:r>
          </a:p>
          <a:p>
            <a:endParaRPr lang="el-GR" dirty="0"/>
          </a:p>
        </p:txBody>
      </p:sp>
    </p:spTree>
    <p:extLst>
      <p:ext uri="{BB962C8B-B14F-4D97-AF65-F5344CB8AC3E}">
        <p14:creationId xmlns:p14="http://schemas.microsoft.com/office/powerpoint/2010/main" val="391830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7D420E-BC2A-404A-BBF1-B135AD24400C}"/>
              </a:ext>
            </a:extLst>
          </p:cNvPr>
          <p:cNvSpPr>
            <a:spLocks noGrp="1"/>
          </p:cNvSpPr>
          <p:nvPr>
            <p:ph type="title"/>
          </p:nvPr>
        </p:nvSpPr>
        <p:spPr/>
        <p:txBody>
          <a:bodyPr/>
          <a:lstStyle/>
          <a:p>
            <a:r>
              <a:rPr lang="el-GR" dirty="0"/>
              <a:t>Συνήθη συμπτώματα</a:t>
            </a:r>
          </a:p>
        </p:txBody>
      </p:sp>
      <p:sp>
        <p:nvSpPr>
          <p:cNvPr id="3" name="Θέση περιεχομένου 2">
            <a:extLst>
              <a:ext uri="{FF2B5EF4-FFF2-40B4-BE49-F238E27FC236}">
                <a16:creationId xmlns:a16="http://schemas.microsoft.com/office/drawing/2014/main" id="{66B23FCC-1922-4942-B7CF-FD1EC54B7EBD}"/>
              </a:ext>
            </a:extLst>
          </p:cNvPr>
          <p:cNvSpPr>
            <a:spLocks noGrp="1"/>
          </p:cNvSpPr>
          <p:nvPr>
            <p:ph idx="1"/>
          </p:nvPr>
        </p:nvSpPr>
        <p:spPr/>
        <p:txBody>
          <a:bodyPr/>
          <a:lstStyle/>
          <a:p>
            <a:r>
              <a:rPr lang="el-GR" b="1" i="1" dirty="0"/>
              <a:t>Ψυχολογικά συμπτώματα: </a:t>
            </a:r>
            <a:r>
              <a:rPr lang="el-GR" dirty="0"/>
              <a:t>ανησυχία και ανυπομονησία, το αίσθημα αόριστου φόβου και αγωνίας, η νευρικότητα, η διάσπαση της προσοχής, η δυσκολία στη συγκέντρωση και το αίσθημα μειωμένης αντιληπτικής ικανότητας.</a:t>
            </a:r>
          </a:p>
          <a:p>
            <a:r>
              <a:rPr lang="el-GR" b="1" i="1" dirty="0"/>
              <a:t>Σωματικά συμπτώματα: </a:t>
            </a:r>
            <a:r>
              <a:rPr lang="el-GR" dirty="0"/>
              <a:t>δύσπνοια, το αίσθημα πνιγμού, το αίσθημα κόμπου στο λαιμό, ο πόνος στο στήθος, η </a:t>
            </a:r>
            <a:r>
              <a:rPr lang="el-GR" dirty="0" err="1"/>
              <a:t>δυσκαταποσία</a:t>
            </a:r>
            <a:r>
              <a:rPr lang="el-GR" dirty="0"/>
              <a:t>, το αίσθημα παλμών, τα κρύα χέρια, η λιποθυμική τάση, η ξηροστομία, η ανορεξία, η  ναυτία, ο ίλιγγος, τα κοιλιακά άλγη, η μυϊκή τάση, η κινητική ανησυχία, η τρεμούλα, η αδυναμία, η ζάλη, οι εφιδρώσεις, η συχνοουρία και η κεφαλαλγία τάσης. </a:t>
            </a:r>
          </a:p>
          <a:p>
            <a:endParaRPr lang="el-GR" dirty="0"/>
          </a:p>
        </p:txBody>
      </p:sp>
    </p:spTree>
    <p:extLst>
      <p:ext uri="{BB962C8B-B14F-4D97-AF65-F5344CB8AC3E}">
        <p14:creationId xmlns:p14="http://schemas.microsoft.com/office/powerpoint/2010/main" val="226693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5A105-40CE-463B-93D5-276BE2A13ED4}"/>
              </a:ext>
            </a:extLst>
          </p:cNvPr>
          <p:cNvSpPr>
            <a:spLocks noGrp="1"/>
          </p:cNvSpPr>
          <p:nvPr>
            <p:ph type="title"/>
          </p:nvPr>
        </p:nvSpPr>
        <p:spPr/>
        <p:txBody>
          <a:bodyPr/>
          <a:lstStyle/>
          <a:p>
            <a:r>
              <a:rPr lang="el-GR" b="1" dirty="0" err="1"/>
              <a:t>Ιδεοψυχαναγκαστική</a:t>
            </a:r>
            <a:r>
              <a:rPr lang="el-GR" b="1" dirty="0"/>
              <a:t> Διαταραχή</a:t>
            </a:r>
            <a:br>
              <a:rPr lang="el-GR" dirty="0"/>
            </a:br>
            <a:endParaRPr lang="el-GR" dirty="0"/>
          </a:p>
        </p:txBody>
      </p:sp>
      <p:sp>
        <p:nvSpPr>
          <p:cNvPr id="3" name="Θέση περιεχομένου 2">
            <a:extLst>
              <a:ext uri="{FF2B5EF4-FFF2-40B4-BE49-F238E27FC236}">
                <a16:creationId xmlns:a16="http://schemas.microsoft.com/office/drawing/2014/main" id="{AB616FAE-AF35-491C-BF7E-11B99F902DAC}"/>
              </a:ext>
            </a:extLst>
          </p:cNvPr>
          <p:cNvSpPr>
            <a:spLocks noGrp="1"/>
          </p:cNvSpPr>
          <p:nvPr>
            <p:ph idx="1"/>
          </p:nvPr>
        </p:nvSpPr>
        <p:spPr/>
        <p:txBody>
          <a:bodyPr>
            <a:normAutofit fontScale="92500" lnSpcReduction="10000"/>
          </a:bodyPr>
          <a:lstStyle/>
          <a:p>
            <a:r>
              <a:rPr lang="el-GR" i="1" dirty="0"/>
              <a:t>Ιδεοληψίες, όπως ορίζονται από τα (1), (2), (3) και (4):</a:t>
            </a:r>
            <a:endParaRPr lang="el-GR" dirty="0"/>
          </a:p>
          <a:p>
            <a:pPr lvl="0"/>
            <a:r>
              <a:rPr lang="el-GR" dirty="0"/>
              <a:t>1)επαναλαμβανόμενες και επίμονες σκέψεις, παρορμήσεις και εικόνες, οι οποίες βιώνονται κάποιες φορές κατά τη διάρκεια της διαταραχής σαν παρείσακτες και απρόσφορες και προκαλούν έντονο άγχος ή ενόχληση</a:t>
            </a:r>
          </a:p>
          <a:p>
            <a:pPr lvl="0"/>
            <a:r>
              <a:rPr lang="el-GR" dirty="0"/>
              <a:t>2)οι σκέψεις, οι παρορμήσεις ή οι εικόνες δεν αποτελούν απλά υπερβολικές ανησυχίες για προβλήματα της πραγματικής ζωής</a:t>
            </a:r>
          </a:p>
          <a:p>
            <a:pPr lvl="0"/>
            <a:r>
              <a:rPr lang="el-GR" dirty="0"/>
              <a:t>3)το άτομο προσπαθεί να αγνοεί ή να καταστέλλει τέτοιες σκέψεις, παρορμήσεις ή εικόνες, ή να τις εξουδετερώνει με κάποια άλλη σκέψη ή πράξη</a:t>
            </a:r>
          </a:p>
          <a:p>
            <a:pPr lvl="0"/>
            <a:r>
              <a:rPr lang="el-GR" dirty="0"/>
              <a:t>4)το άτομο αναγνωρίζει ότι οι ιδεοληπτικές σκέψεις, παρορμήσεις ή εικόνες αποτελούν προϊόν του δικού του νου (δεν επιβάλλονται από έξω, όπως στην παρεμβολή σκέψης).</a:t>
            </a:r>
          </a:p>
          <a:p>
            <a:endParaRPr lang="el-GR" dirty="0"/>
          </a:p>
        </p:txBody>
      </p:sp>
    </p:spTree>
    <p:extLst>
      <p:ext uri="{BB962C8B-B14F-4D97-AF65-F5344CB8AC3E}">
        <p14:creationId xmlns:p14="http://schemas.microsoft.com/office/powerpoint/2010/main" val="2249381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40A200-6D1A-481D-9CB8-52A37EA8D8D6}"/>
              </a:ext>
            </a:extLst>
          </p:cNvPr>
          <p:cNvSpPr>
            <a:spLocks noGrp="1"/>
          </p:cNvSpPr>
          <p:nvPr>
            <p:ph type="title"/>
          </p:nvPr>
        </p:nvSpPr>
        <p:spPr/>
        <p:txBody>
          <a:bodyPr/>
          <a:lstStyle/>
          <a:p>
            <a:r>
              <a:rPr lang="el-GR" b="1" dirty="0" err="1"/>
              <a:t>Ιδεοψυχαναγκαστική</a:t>
            </a:r>
            <a:r>
              <a:rPr lang="el-GR" b="1" dirty="0"/>
              <a:t> Διαταραχή</a:t>
            </a:r>
            <a:endParaRPr lang="el-GR" dirty="0"/>
          </a:p>
        </p:txBody>
      </p:sp>
      <p:sp>
        <p:nvSpPr>
          <p:cNvPr id="3" name="Θέση περιεχομένου 2">
            <a:extLst>
              <a:ext uri="{FF2B5EF4-FFF2-40B4-BE49-F238E27FC236}">
                <a16:creationId xmlns:a16="http://schemas.microsoft.com/office/drawing/2014/main" id="{56A2CBBA-A26B-4E67-B381-2A88C356635F}"/>
              </a:ext>
            </a:extLst>
          </p:cNvPr>
          <p:cNvSpPr>
            <a:spLocks noGrp="1"/>
          </p:cNvSpPr>
          <p:nvPr>
            <p:ph idx="1"/>
          </p:nvPr>
        </p:nvSpPr>
        <p:spPr/>
        <p:txBody>
          <a:bodyPr/>
          <a:lstStyle/>
          <a:p>
            <a:r>
              <a:rPr lang="el-GR" i="1" dirty="0" err="1"/>
              <a:t>Ψυχαναγκασμοί</a:t>
            </a:r>
            <a:r>
              <a:rPr lang="el-GR" i="1" dirty="0"/>
              <a:t>, όπως ορίζονται από τα (1) και (2):</a:t>
            </a:r>
            <a:endParaRPr lang="el-GR" dirty="0"/>
          </a:p>
          <a:p>
            <a:pPr lvl="0"/>
            <a:r>
              <a:rPr lang="el-GR" dirty="0"/>
              <a:t>1)επαναλαμβανόμενες συμπεριφορές (π.χ. πλύσιμο χεριών, τακτοποίηση, έλεγχος) ή νοερές πράξεις (π.χ. προσευχές, μετρήσεις, σιωπηρές επαναλήψεις λέξεων), τις οποίες το άτομο αισθάνεται αναγκασμένο να εκτελέσει σε απάντηση μιας ιδεοληψίας, ή σύμφωνα με κανόνες οι οποίοι πρέπει να εφαρμοσθούν αυστηρά</a:t>
            </a:r>
          </a:p>
          <a:p>
            <a:pPr lvl="0"/>
            <a:r>
              <a:rPr lang="el-GR" dirty="0"/>
              <a:t>2)οι συμπεριφορές ή οι νοερές πράξεις αποβλέπουν στην αποτροπή ή τη μείωση της ενόχλησης ή στην αποτροπή κάποιου απευκταίου γεγονότος ή κατάστασης. Ωστόσο, αυτές οι συμπεριφορές ή νοερές πράξεις δεν συνδέονται με ρεαλιστικό τρόπο με αυτό για το οποίο έχουν σχεδιασθεί να εξουδετερώνουν ή να αποτρέπουν, ή είναι σαφώς υπερβολικές.</a:t>
            </a:r>
          </a:p>
          <a:p>
            <a:endParaRPr lang="el-GR" dirty="0"/>
          </a:p>
        </p:txBody>
      </p:sp>
    </p:spTree>
    <p:extLst>
      <p:ext uri="{BB962C8B-B14F-4D97-AF65-F5344CB8AC3E}">
        <p14:creationId xmlns:p14="http://schemas.microsoft.com/office/powerpoint/2010/main" val="487924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85F80D-BE2C-4B1B-A6C2-4EE1487704E2}"/>
              </a:ext>
            </a:extLst>
          </p:cNvPr>
          <p:cNvSpPr>
            <a:spLocks noGrp="1"/>
          </p:cNvSpPr>
          <p:nvPr>
            <p:ph type="title"/>
          </p:nvPr>
        </p:nvSpPr>
        <p:spPr/>
        <p:txBody>
          <a:bodyPr/>
          <a:lstStyle/>
          <a:p>
            <a:r>
              <a:rPr lang="el-GR" b="1" dirty="0" err="1"/>
              <a:t>Ιδεοψυχαναγκαστική</a:t>
            </a:r>
            <a:r>
              <a:rPr lang="el-GR" b="1" dirty="0"/>
              <a:t> Διαταραχή</a:t>
            </a:r>
            <a:br>
              <a:rPr lang="el-GR" dirty="0"/>
            </a:br>
            <a:endParaRPr lang="el-GR" dirty="0"/>
          </a:p>
        </p:txBody>
      </p:sp>
      <p:sp>
        <p:nvSpPr>
          <p:cNvPr id="3" name="Θέση περιεχομένου 2">
            <a:extLst>
              <a:ext uri="{FF2B5EF4-FFF2-40B4-BE49-F238E27FC236}">
                <a16:creationId xmlns:a16="http://schemas.microsoft.com/office/drawing/2014/main" id="{55284CB0-2C7B-4757-8EEB-CCF188075231}"/>
              </a:ext>
            </a:extLst>
          </p:cNvPr>
          <p:cNvSpPr>
            <a:spLocks noGrp="1"/>
          </p:cNvSpPr>
          <p:nvPr>
            <p:ph idx="1"/>
          </p:nvPr>
        </p:nvSpPr>
        <p:spPr/>
        <p:txBody>
          <a:bodyPr/>
          <a:lstStyle/>
          <a:p>
            <a:r>
              <a:rPr lang="el-GR" dirty="0"/>
              <a:t> Κάποια στιγμή, κατά τη διάρκεια της πορείας της διαταραχής, το άτομο έχει αναγνωρίσει ότι οι ιδεοληψίες ή οι </a:t>
            </a:r>
            <a:r>
              <a:rPr lang="el-GR" dirty="0" err="1"/>
              <a:t>ψυχαναγκασμοί</a:t>
            </a:r>
            <a:r>
              <a:rPr lang="el-GR" dirty="0"/>
              <a:t> είναι υπερβολικοί ή παράλογοι.</a:t>
            </a:r>
          </a:p>
          <a:p>
            <a:r>
              <a:rPr lang="el-GR" dirty="0"/>
              <a:t>Οι ιδεοληψίες ή οι </a:t>
            </a:r>
            <a:r>
              <a:rPr lang="el-GR" dirty="0" err="1"/>
              <a:t>ψυχαναγκασμοί</a:t>
            </a:r>
            <a:r>
              <a:rPr lang="el-GR" dirty="0"/>
              <a:t> προκαλούν έκδηλη ενόχληση, είναι χρονοβόροι (απαιτούν περισσότερο από μια ώρα την ημέρα), ή παρεμποδίζουν σημαντικά τις συνήθεις καθημερινές δραστηριότητες, την επαγγελματική (ή σχολική) δραστηριότητα, ή τις συνήθεις κοινωνικές δραστηριότητες ή σχέσεις.</a:t>
            </a:r>
          </a:p>
          <a:p>
            <a:pPr marL="0" indent="0">
              <a:buNone/>
            </a:pPr>
            <a:endParaRPr lang="el-GR" dirty="0"/>
          </a:p>
        </p:txBody>
      </p:sp>
    </p:spTree>
    <p:extLst>
      <p:ext uri="{BB962C8B-B14F-4D97-AF65-F5344CB8AC3E}">
        <p14:creationId xmlns:p14="http://schemas.microsoft.com/office/powerpoint/2010/main" val="272501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98EA02-0C76-40C9-A463-D49448AB35E5}"/>
              </a:ext>
            </a:extLst>
          </p:cNvPr>
          <p:cNvSpPr>
            <a:spLocks noGrp="1"/>
          </p:cNvSpPr>
          <p:nvPr>
            <p:ph type="title"/>
          </p:nvPr>
        </p:nvSpPr>
        <p:spPr/>
        <p:txBody>
          <a:bodyPr/>
          <a:lstStyle/>
          <a:p>
            <a:r>
              <a:rPr lang="el-GR" b="1" dirty="0"/>
              <a:t>Διαταραχή Μετά από Τραυματικό Στρες</a:t>
            </a:r>
            <a:br>
              <a:rPr lang="el-GR" dirty="0"/>
            </a:br>
            <a:endParaRPr lang="el-GR" dirty="0"/>
          </a:p>
        </p:txBody>
      </p:sp>
      <p:sp>
        <p:nvSpPr>
          <p:cNvPr id="3" name="Θέση περιεχομένου 2">
            <a:extLst>
              <a:ext uri="{FF2B5EF4-FFF2-40B4-BE49-F238E27FC236}">
                <a16:creationId xmlns:a16="http://schemas.microsoft.com/office/drawing/2014/main" id="{25F1097A-61E8-4F3D-8E36-F42BB5AAC157}"/>
              </a:ext>
            </a:extLst>
          </p:cNvPr>
          <p:cNvSpPr>
            <a:spLocks noGrp="1"/>
          </p:cNvSpPr>
          <p:nvPr>
            <p:ph idx="1"/>
          </p:nvPr>
        </p:nvSpPr>
        <p:spPr/>
        <p:txBody>
          <a:bodyPr/>
          <a:lstStyle/>
          <a:p>
            <a:pPr marL="0" indent="0">
              <a:buNone/>
            </a:pPr>
            <a:r>
              <a:rPr lang="el-GR" b="1" dirty="0">
                <a:solidFill>
                  <a:srgbClr val="FF0000"/>
                </a:solidFill>
              </a:rPr>
              <a:t>Α. </a:t>
            </a:r>
            <a:r>
              <a:rPr lang="el-GR" dirty="0"/>
              <a:t>Το άτομο έχει εκτεθεί σε τραυματικό γεγονός, στο οποίο ήταν παρόντα αμφότερα τα ακόλουθα:</a:t>
            </a:r>
          </a:p>
          <a:p>
            <a:r>
              <a:rPr lang="el-GR" dirty="0"/>
              <a:t>(1) το άτομο βίωσε, ήταν μάρτυρας ή βρέθηκε αντιμέτωπο με ένα γεγονός (ή γεγονότα) στο οποίο (ή στα οποία) υπήρξε πραγματικός ή επαπειλούμενος θάνατος ή σοβαρός τραυματισμός, ή απειλή της σωματικής ακεραιότητας του εαυτού ή άλλων</a:t>
            </a:r>
          </a:p>
          <a:p>
            <a:r>
              <a:rPr lang="el-GR" dirty="0"/>
              <a:t>(2) η απάντηση του ατόμου </a:t>
            </a:r>
            <a:r>
              <a:rPr lang="el-GR" dirty="0" err="1"/>
              <a:t>περιελάμβανε</a:t>
            </a:r>
            <a:r>
              <a:rPr lang="el-GR" dirty="0"/>
              <a:t> έντονο φόβο, αίσθημα αβοήθητου, ή τρόμο.</a:t>
            </a:r>
          </a:p>
          <a:p>
            <a:pPr marL="0" indent="0">
              <a:buNone/>
            </a:pPr>
            <a:endParaRPr lang="el-GR" dirty="0"/>
          </a:p>
        </p:txBody>
      </p:sp>
    </p:spTree>
    <p:extLst>
      <p:ext uri="{BB962C8B-B14F-4D97-AF65-F5344CB8AC3E}">
        <p14:creationId xmlns:p14="http://schemas.microsoft.com/office/powerpoint/2010/main" val="3552144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67D164-6831-4C22-B07D-A9BC887B4490}"/>
              </a:ext>
            </a:extLst>
          </p:cNvPr>
          <p:cNvSpPr>
            <a:spLocks noGrp="1"/>
          </p:cNvSpPr>
          <p:nvPr>
            <p:ph type="title"/>
          </p:nvPr>
        </p:nvSpPr>
        <p:spPr/>
        <p:txBody>
          <a:bodyPr/>
          <a:lstStyle/>
          <a:p>
            <a:r>
              <a:rPr lang="el-GR" b="1" dirty="0"/>
              <a:t>Διαταραχή Μετά από Τραυματικό Στρες</a:t>
            </a:r>
            <a:br>
              <a:rPr lang="el-GR" dirty="0"/>
            </a:br>
            <a:endParaRPr lang="el-GR" dirty="0"/>
          </a:p>
        </p:txBody>
      </p:sp>
      <p:sp>
        <p:nvSpPr>
          <p:cNvPr id="3" name="Θέση περιεχομένου 2">
            <a:extLst>
              <a:ext uri="{FF2B5EF4-FFF2-40B4-BE49-F238E27FC236}">
                <a16:creationId xmlns:a16="http://schemas.microsoft.com/office/drawing/2014/main" id="{28F0944E-A993-4FD4-9FCA-B091F9E8A9CE}"/>
              </a:ext>
            </a:extLst>
          </p:cNvPr>
          <p:cNvSpPr>
            <a:spLocks noGrp="1"/>
          </p:cNvSpPr>
          <p:nvPr>
            <p:ph idx="1"/>
          </p:nvPr>
        </p:nvSpPr>
        <p:spPr>
          <a:xfrm>
            <a:off x="1154954" y="2603500"/>
            <a:ext cx="9479179" cy="3921478"/>
          </a:xfrm>
        </p:spPr>
        <p:txBody>
          <a:bodyPr>
            <a:normAutofit fontScale="92500" lnSpcReduction="20000"/>
          </a:bodyPr>
          <a:lstStyle/>
          <a:p>
            <a:pPr marL="0" indent="0">
              <a:buNone/>
            </a:pPr>
            <a:r>
              <a:rPr lang="el-GR" sz="2100" b="1" dirty="0">
                <a:solidFill>
                  <a:srgbClr val="FF0000"/>
                </a:solidFill>
              </a:rPr>
              <a:t>Β. </a:t>
            </a:r>
            <a:r>
              <a:rPr lang="el-GR" dirty="0"/>
              <a:t>Το τραυματικό γεγονός </a:t>
            </a:r>
            <a:r>
              <a:rPr lang="el-GR" dirty="0" err="1"/>
              <a:t>επαναβιώνεται</a:t>
            </a:r>
            <a:r>
              <a:rPr lang="el-GR" dirty="0"/>
              <a:t> επίμονα με έναν (ή περισσότερους) από τους ακόλουθους τρόπους:</a:t>
            </a:r>
          </a:p>
          <a:p>
            <a:r>
              <a:rPr lang="el-GR" dirty="0"/>
              <a:t>(1) επαναλαμβανόμενες και παρείσακτες ενοχλητικές ανακλήσεις του γεγονότος, στις οποίες περιλαμβάνονται εικόνες, σκέψεις ή αντιλήψεις.</a:t>
            </a:r>
          </a:p>
          <a:p>
            <a:r>
              <a:rPr lang="el-GR" dirty="0"/>
              <a:t> (2) επανειλημμένα ενοχλητικά όνειρα του γεγονότος</a:t>
            </a:r>
          </a:p>
          <a:p>
            <a:r>
              <a:rPr lang="el-GR" dirty="0"/>
              <a:t> (3) το άτομο ενεργεί ή αισθάνεται σαν να </a:t>
            </a:r>
            <a:r>
              <a:rPr lang="el-GR" dirty="0" err="1"/>
              <a:t>επαναβιώνεται</a:t>
            </a:r>
            <a:r>
              <a:rPr lang="el-GR" dirty="0"/>
              <a:t> το τραυματικό γεγονός (περιλαμβάνονται η αίσθηση </a:t>
            </a:r>
            <a:r>
              <a:rPr lang="el-GR" dirty="0" err="1"/>
              <a:t>επαναβίωσης</a:t>
            </a:r>
            <a:r>
              <a:rPr lang="el-GR" dirty="0"/>
              <a:t> της εμπειρίας, παραισθήσεις, ψευδαισθήσεις και αποσυνδετικά επεισόδια </a:t>
            </a:r>
            <a:r>
              <a:rPr lang="el-GR" dirty="0" err="1"/>
              <a:t>επαναβιώσεων</a:t>
            </a:r>
            <a:r>
              <a:rPr lang="el-GR" dirty="0"/>
              <a:t> [“</a:t>
            </a:r>
            <a:r>
              <a:rPr lang="en-US" dirty="0"/>
              <a:t>flashback</a:t>
            </a:r>
            <a:r>
              <a:rPr lang="el-GR" dirty="0"/>
              <a:t>”], συμπεριλαμβανομένων και αυτών που συμβαίνουν σε εγρήγορση ή σε κατάσταση </a:t>
            </a:r>
            <a:r>
              <a:rPr lang="el-GR" dirty="0" err="1"/>
              <a:t>τοξίκωσης</a:t>
            </a:r>
            <a:r>
              <a:rPr lang="el-GR" dirty="0"/>
              <a:t>)</a:t>
            </a:r>
          </a:p>
          <a:p>
            <a:r>
              <a:rPr lang="el-GR" dirty="0"/>
              <a:t> (4) έντονη ψυχολογική ενόχληση κατά την έκθεση σε εσωτερικές ή εξωτερικές νύξεις που συμβολίζουν ή μοιάζουν με κάποια πλευρά του τραυματικού γεγονότος</a:t>
            </a:r>
          </a:p>
          <a:p>
            <a:r>
              <a:rPr lang="el-GR" dirty="0"/>
              <a:t>(5) σωματική αντίδραση κατά την έκθεση σε εσωτερικές ή εξωτερικές νύξεις που συμβολίζουν ή μοιάζουν με κάποια πλευρά του τραυματικού γεγονότος.</a:t>
            </a:r>
          </a:p>
          <a:p>
            <a:endParaRPr lang="el-GR" dirty="0"/>
          </a:p>
        </p:txBody>
      </p:sp>
    </p:spTree>
    <p:extLst>
      <p:ext uri="{BB962C8B-B14F-4D97-AF65-F5344CB8AC3E}">
        <p14:creationId xmlns:p14="http://schemas.microsoft.com/office/powerpoint/2010/main" val="531660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1DB09A-E558-47F8-A716-15D34288F7F0}"/>
              </a:ext>
            </a:extLst>
          </p:cNvPr>
          <p:cNvSpPr>
            <a:spLocks noGrp="1"/>
          </p:cNvSpPr>
          <p:nvPr>
            <p:ph type="title"/>
          </p:nvPr>
        </p:nvSpPr>
        <p:spPr/>
        <p:txBody>
          <a:bodyPr/>
          <a:lstStyle/>
          <a:p>
            <a:r>
              <a:rPr lang="el-GR" b="1" dirty="0"/>
              <a:t>Διαταραχή Μετά από Τραυματικό Στρες</a:t>
            </a:r>
            <a:br>
              <a:rPr lang="el-GR" dirty="0"/>
            </a:br>
            <a:endParaRPr lang="el-GR" dirty="0"/>
          </a:p>
        </p:txBody>
      </p:sp>
      <p:sp>
        <p:nvSpPr>
          <p:cNvPr id="3" name="Θέση περιεχομένου 2">
            <a:extLst>
              <a:ext uri="{FF2B5EF4-FFF2-40B4-BE49-F238E27FC236}">
                <a16:creationId xmlns:a16="http://schemas.microsoft.com/office/drawing/2014/main" id="{F42951FC-FF93-417A-916D-CAF82B40646E}"/>
              </a:ext>
            </a:extLst>
          </p:cNvPr>
          <p:cNvSpPr>
            <a:spLocks noGrp="1"/>
          </p:cNvSpPr>
          <p:nvPr>
            <p:ph idx="1"/>
          </p:nvPr>
        </p:nvSpPr>
        <p:spPr>
          <a:xfrm>
            <a:off x="1154954" y="2427111"/>
            <a:ext cx="9817846" cy="4120445"/>
          </a:xfrm>
        </p:spPr>
        <p:txBody>
          <a:bodyPr>
            <a:normAutofit fontScale="85000" lnSpcReduction="10000"/>
          </a:bodyPr>
          <a:lstStyle/>
          <a:p>
            <a:pPr marL="0" indent="0">
              <a:buNone/>
            </a:pPr>
            <a:r>
              <a:rPr lang="el-GR" sz="2200" b="1" dirty="0">
                <a:solidFill>
                  <a:srgbClr val="FF0000"/>
                </a:solidFill>
              </a:rPr>
              <a:t>Γ. </a:t>
            </a:r>
            <a:r>
              <a:rPr lang="el-GR" dirty="0"/>
              <a:t>Επίμονη αποφυγή ερεθισμάτων συνδεόμενων με το τραύμα και παράλυση της γενικής </a:t>
            </a:r>
            <a:r>
              <a:rPr lang="el-GR" dirty="0" err="1"/>
              <a:t>απαντητικότητας</a:t>
            </a:r>
            <a:r>
              <a:rPr lang="el-GR" dirty="0"/>
              <a:t> (η οποία δεν υπήρχε πριν από το τραύμα), όπως φαίνεται από τρία (ή περισσότερα) από τα ακόλουθα:</a:t>
            </a:r>
          </a:p>
          <a:p>
            <a:r>
              <a:rPr lang="el-GR" dirty="0"/>
              <a:t>(1) προσπάθειες να αποφύγει σκέψεις, αισθήματα ή συζητήσεις που συνδέονται με το τραύμα</a:t>
            </a:r>
          </a:p>
          <a:p>
            <a:r>
              <a:rPr lang="el-GR" dirty="0"/>
              <a:t>(2) προσπάθειες να αποφύγει δραστηριότητες, τόπους ή άτομα που προκαλούν ανακλήσεις του τραύματος</a:t>
            </a:r>
          </a:p>
          <a:p>
            <a:r>
              <a:rPr lang="el-GR" dirty="0"/>
              <a:t>(3) ανικανότητα να ανακαλέσει μια σημαντική πλευρά του τραύματος</a:t>
            </a:r>
          </a:p>
          <a:p>
            <a:r>
              <a:rPr lang="el-GR" dirty="0"/>
              <a:t>(4) σαφής μείωση του ενδιαφέροντος ή της συμμετοχής σε σημαντικές δραστηριότητες</a:t>
            </a:r>
          </a:p>
          <a:p>
            <a:r>
              <a:rPr lang="el-GR" dirty="0"/>
              <a:t>(5) αίσθημα απομάκρυνσης ή αποξένωσης από τους άλλους</a:t>
            </a:r>
          </a:p>
          <a:p>
            <a:r>
              <a:rPr lang="el-GR" dirty="0"/>
              <a:t>(6) περιορισμένο εύρος του συναισθήματος (π.χ. αδυναμία του ατόμου να έχει αισθήματα αγάπης)</a:t>
            </a:r>
          </a:p>
          <a:p>
            <a:r>
              <a:rPr lang="el-GR" dirty="0"/>
              <a:t>(7) αίσθηση σμίκρυνσης του μέλλοντος (π.χ. το άτομο δεν προσδοκά ότι θα σταδιοδρομήσει επαγγελματικά, ότι θα παντρευτεί, ότι θα έχει παιδιά ή ότι η ζωή του θα έχει φυσιολογική διάρκεια).</a:t>
            </a:r>
          </a:p>
          <a:p>
            <a:endParaRPr lang="el-GR" dirty="0"/>
          </a:p>
        </p:txBody>
      </p:sp>
    </p:spTree>
    <p:extLst>
      <p:ext uri="{BB962C8B-B14F-4D97-AF65-F5344CB8AC3E}">
        <p14:creationId xmlns:p14="http://schemas.microsoft.com/office/powerpoint/2010/main" val="227959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48AC6C-856B-44D2-BEED-D375058DE63A}"/>
              </a:ext>
            </a:extLst>
          </p:cNvPr>
          <p:cNvSpPr>
            <a:spLocks noGrp="1"/>
          </p:cNvSpPr>
          <p:nvPr>
            <p:ph type="title"/>
          </p:nvPr>
        </p:nvSpPr>
        <p:spPr/>
        <p:txBody>
          <a:bodyPr/>
          <a:lstStyle/>
          <a:p>
            <a:r>
              <a:rPr lang="el-GR" b="1" dirty="0"/>
              <a:t>Διαταραχή Μετά από Τραυματικό Στρες</a:t>
            </a:r>
            <a:endParaRPr lang="el-GR" dirty="0"/>
          </a:p>
        </p:txBody>
      </p:sp>
      <p:sp>
        <p:nvSpPr>
          <p:cNvPr id="3" name="Θέση περιεχομένου 2">
            <a:extLst>
              <a:ext uri="{FF2B5EF4-FFF2-40B4-BE49-F238E27FC236}">
                <a16:creationId xmlns:a16="http://schemas.microsoft.com/office/drawing/2014/main" id="{97232363-E615-41BC-9D5E-E29B0848AD83}"/>
              </a:ext>
            </a:extLst>
          </p:cNvPr>
          <p:cNvSpPr>
            <a:spLocks noGrp="1"/>
          </p:cNvSpPr>
          <p:nvPr>
            <p:ph idx="1"/>
          </p:nvPr>
        </p:nvSpPr>
        <p:spPr/>
        <p:txBody>
          <a:bodyPr/>
          <a:lstStyle/>
          <a:p>
            <a:pPr marL="0" indent="0">
              <a:buNone/>
            </a:pPr>
            <a:r>
              <a:rPr lang="el-GR" sz="2000" b="1" dirty="0">
                <a:solidFill>
                  <a:srgbClr val="FF0000"/>
                </a:solidFill>
              </a:rPr>
              <a:t>Δ. </a:t>
            </a:r>
            <a:r>
              <a:rPr lang="el-GR" dirty="0"/>
              <a:t>Επίμονα συμπτώματα αυξημένης διεγερσιμότητας (τα οποία δεν υπήρχαν πριν από το τραύμα), όπως φαίνεται από δύο (ή περισσότερα) από τα ακόλουθα:</a:t>
            </a:r>
          </a:p>
          <a:p>
            <a:r>
              <a:rPr lang="el-GR" dirty="0"/>
              <a:t>(1) δυσκολία επέλευσης ή διατήρησης του ύπνου</a:t>
            </a:r>
          </a:p>
          <a:p>
            <a:r>
              <a:rPr lang="el-GR" dirty="0"/>
              <a:t>(2) ευερεθιστότητα ή εκρήξεις θυμού</a:t>
            </a:r>
          </a:p>
          <a:p>
            <a:r>
              <a:rPr lang="el-GR" dirty="0"/>
              <a:t>(3) δυσκολία συγκέντρωσης</a:t>
            </a:r>
          </a:p>
          <a:p>
            <a:r>
              <a:rPr lang="el-GR" dirty="0"/>
              <a:t>(4) </a:t>
            </a:r>
            <a:r>
              <a:rPr lang="el-GR" dirty="0" err="1"/>
              <a:t>υπερεπαγρύπνηση</a:t>
            </a:r>
            <a:endParaRPr lang="el-GR" dirty="0"/>
          </a:p>
          <a:p>
            <a:r>
              <a:rPr lang="el-GR" dirty="0"/>
              <a:t>(5) υπερβολική απάντηση στο ξάφνιασμα.</a:t>
            </a:r>
          </a:p>
          <a:p>
            <a:endParaRPr lang="el-GR" dirty="0"/>
          </a:p>
        </p:txBody>
      </p:sp>
    </p:spTree>
    <p:extLst>
      <p:ext uri="{BB962C8B-B14F-4D97-AF65-F5344CB8AC3E}">
        <p14:creationId xmlns:p14="http://schemas.microsoft.com/office/powerpoint/2010/main" val="4005838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E0270E-B14B-4BA3-9350-D29F17B1C3AB}"/>
              </a:ext>
            </a:extLst>
          </p:cNvPr>
          <p:cNvSpPr>
            <a:spLocks noGrp="1"/>
          </p:cNvSpPr>
          <p:nvPr>
            <p:ph type="title"/>
          </p:nvPr>
        </p:nvSpPr>
        <p:spPr/>
        <p:txBody>
          <a:bodyPr/>
          <a:lstStyle/>
          <a:p>
            <a:r>
              <a:rPr lang="el-GR" b="1" dirty="0"/>
              <a:t>Διαταραχή Μετά από Τραυματικό Στρες</a:t>
            </a:r>
            <a:endParaRPr lang="el-GR" dirty="0"/>
          </a:p>
        </p:txBody>
      </p:sp>
      <p:sp>
        <p:nvSpPr>
          <p:cNvPr id="3" name="Θέση περιεχομένου 2">
            <a:extLst>
              <a:ext uri="{FF2B5EF4-FFF2-40B4-BE49-F238E27FC236}">
                <a16:creationId xmlns:a16="http://schemas.microsoft.com/office/drawing/2014/main" id="{03BFC55D-0A29-44C6-9D19-5969F5BFBA90}"/>
              </a:ext>
            </a:extLst>
          </p:cNvPr>
          <p:cNvSpPr>
            <a:spLocks noGrp="1"/>
          </p:cNvSpPr>
          <p:nvPr>
            <p:ph idx="1"/>
          </p:nvPr>
        </p:nvSpPr>
        <p:spPr/>
        <p:txBody>
          <a:bodyPr/>
          <a:lstStyle/>
          <a:p>
            <a:r>
              <a:rPr lang="el-GR" dirty="0"/>
              <a:t>Ε. Η διάρκεια της διαταραχής (συμπτώματα των κριτηρίων Β, Γ και Δ) είναι μεγαλύτερη από ένα μήνα.</a:t>
            </a:r>
          </a:p>
          <a:p>
            <a:r>
              <a:rPr lang="el-GR" dirty="0" err="1"/>
              <a:t>ΣΤ</a:t>
            </a:r>
            <a:r>
              <a:rPr lang="el-GR" dirty="0"/>
              <a:t>. Η διαταραχή προκαλεί κλινικά σημαντική ενόχληση ή έκπτωση των κοινωνικών, επαγγελματικών ή άλλων σημαντικών περιοχών της λειτουργικότητας.</a:t>
            </a:r>
          </a:p>
          <a:p>
            <a:endParaRPr lang="el-GR" dirty="0"/>
          </a:p>
        </p:txBody>
      </p:sp>
    </p:spTree>
    <p:extLst>
      <p:ext uri="{BB962C8B-B14F-4D97-AF65-F5344CB8AC3E}">
        <p14:creationId xmlns:p14="http://schemas.microsoft.com/office/powerpoint/2010/main" val="2616732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ED15CA-FC25-4E7A-9005-01253B13B906}"/>
              </a:ext>
            </a:extLst>
          </p:cNvPr>
          <p:cNvSpPr>
            <a:spLocks noGrp="1"/>
          </p:cNvSpPr>
          <p:nvPr>
            <p:ph type="title"/>
          </p:nvPr>
        </p:nvSpPr>
        <p:spPr/>
        <p:txBody>
          <a:bodyPr/>
          <a:lstStyle/>
          <a:p>
            <a:r>
              <a:rPr lang="el-GR" b="1" dirty="0"/>
              <a:t>Διαταραχή Οξέος Στρες</a:t>
            </a:r>
            <a:br>
              <a:rPr lang="el-GR" dirty="0"/>
            </a:br>
            <a:endParaRPr lang="el-GR" dirty="0"/>
          </a:p>
        </p:txBody>
      </p:sp>
      <p:sp>
        <p:nvSpPr>
          <p:cNvPr id="3" name="Θέση περιεχομένου 2">
            <a:extLst>
              <a:ext uri="{FF2B5EF4-FFF2-40B4-BE49-F238E27FC236}">
                <a16:creationId xmlns:a16="http://schemas.microsoft.com/office/drawing/2014/main" id="{3F2BE18C-C0FE-47D4-8D87-4DB9006E59E0}"/>
              </a:ext>
            </a:extLst>
          </p:cNvPr>
          <p:cNvSpPr>
            <a:spLocks noGrp="1"/>
          </p:cNvSpPr>
          <p:nvPr>
            <p:ph idx="1"/>
          </p:nvPr>
        </p:nvSpPr>
        <p:spPr/>
        <p:txBody>
          <a:bodyPr/>
          <a:lstStyle/>
          <a:p>
            <a:r>
              <a:rPr lang="el-GR" b="1" dirty="0">
                <a:solidFill>
                  <a:srgbClr val="FF0000"/>
                </a:solidFill>
              </a:rPr>
              <a:t>Α. </a:t>
            </a:r>
            <a:r>
              <a:rPr lang="el-GR" dirty="0"/>
              <a:t>Το άτομο έχει εκτεθεί σε τραυματικό γεγονός, στο οποίο ήταν παρόντα αμφότερα τα ακόλουθα:</a:t>
            </a:r>
          </a:p>
          <a:p>
            <a:r>
              <a:rPr lang="el-GR" dirty="0"/>
              <a:t>(1) το άτομο βίωσε, ήταν μάρτυρας ή βρέθηκε αντιμέτωπο με ένα γεγονός ή γεγονότα, στο οποίο (ή στα οποία) υπήρξε πραγματικός ή επαπειλούμενος θάνατος ή σοβαρός τραυματισμός, ή απειλή της σωματικής ακεραιότητας του εαυτού ή άλλων</a:t>
            </a:r>
          </a:p>
          <a:p>
            <a:r>
              <a:rPr lang="el-GR" dirty="0"/>
              <a:t>(2) η απάντηση του ατόμου περιλάμβανε έντονο φόβο, αίσθημα αβοήθητου, ή τρόμο.</a:t>
            </a:r>
          </a:p>
          <a:p>
            <a:pPr marL="0" indent="0">
              <a:buNone/>
            </a:pPr>
            <a:endParaRPr lang="el-GR" dirty="0"/>
          </a:p>
        </p:txBody>
      </p:sp>
    </p:spTree>
    <p:extLst>
      <p:ext uri="{BB962C8B-B14F-4D97-AF65-F5344CB8AC3E}">
        <p14:creationId xmlns:p14="http://schemas.microsoft.com/office/powerpoint/2010/main" val="2318073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8E9EC2-F6D3-4050-9D03-912AEA055E48}"/>
              </a:ext>
            </a:extLst>
          </p:cNvPr>
          <p:cNvSpPr>
            <a:spLocks noGrp="1"/>
          </p:cNvSpPr>
          <p:nvPr>
            <p:ph type="title"/>
          </p:nvPr>
        </p:nvSpPr>
        <p:spPr/>
        <p:txBody>
          <a:bodyPr/>
          <a:lstStyle/>
          <a:p>
            <a:r>
              <a:rPr lang="el-GR" b="1" dirty="0"/>
              <a:t>Διαταραχή Οξέος Στρες</a:t>
            </a:r>
            <a:endParaRPr lang="el-GR" dirty="0"/>
          </a:p>
        </p:txBody>
      </p:sp>
      <p:sp>
        <p:nvSpPr>
          <p:cNvPr id="3" name="Θέση περιεχομένου 2">
            <a:extLst>
              <a:ext uri="{FF2B5EF4-FFF2-40B4-BE49-F238E27FC236}">
                <a16:creationId xmlns:a16="http://schemas.microsoft.com/office/drawing/2014/main" id="{9EA5DA08-53FF-4D5F-8FF2-AE4DB38769DB}"/>
              </a:ext>
            </a:extLst>
          </p:cNvPr>
          <p:cNvSpPr>
            <a:spLocks noGrp="1"/>
          </p:cNvSpPr>
          <p:nvPr>
            <p:ph idx="1"/>
          </p:nvPr>
        </p:nvSpPr>
        <p:spPr/>
        <p:txBody>
          <a:bodyPr>
            <a:normAutofit lnSpcReduction="10000"/>
          </a:bodyPr>
          <a:lstStyle/>
          <a:p>
            <a:r>
              <a:rPr lang="el-GR" dirty="0"/>
              <a:t>Β. Είτε κατά τη διάρκεια του βιώματος είτε μετά το βίωμα, το άτομο έχει τρία (ή περισσότερα) από τα ακόλουθα αποσυνδετικά συμπτώματα:</a:t>
            </a:r>
          </a:p>
          <a:p>
            <a:r>
              <a:rPr lang="el-GR" dirty="0"/>
              <a:t>(1) υποκειμενική αίσθηση μουδιάσματος, απόσπασης, ή απουσίας της συγκινησιακής </a:t>
            </a:r>
            <a:r>
              <a:rPr lang="el-GR" dirty="0" err="1"/>
              <a:t>απαντητικότητας</a:t>
            </a:r>
            <a:endParaRPr lang="el-GR" dirty="0"/>
          </a:p>
          <a:p>
            <a:r>
              <a:rPr lang="el-GR" dirty="0"/>
              <a:t>(2) μείωση της ενημερότητας του ατόμου για ό,τι το περιβάλλει (π.χ. είναι «σαστισμένο»)</a:t>
            </a:r>
          </a:p>
          <a:p>
            <a:r>
              <a:rPr lang="el-GR" dirty="0"/>
              <a:t>(3) </a:t>
            </a:r>
            <a:r>
              <a:rPr lang="el-GR" dirty="0" err="1"/>
              <a:t>αποπραγματοποίηση</a:t>
            </a:r>
            <a:endParaRPr lang="el-GR" dirty="0"/>
          </a:p>
          <a:p>
            <a:r>
              <a:rPr lang="el-GR" dirty="0"/>
              <a:t>(4) αποπροσωποποίηση</a:t>
            </a:r>
          </a:p>
          <a:p>
            <a:r>
              <a:rPr lang="el-GR" dirty="0"/>
              <a:t>(5) αποσυνδετική αμνησία (π.χ. ανικανότητα να ανακαλέσει κάποια σημαντική πλευρά του τραύματος).</a:t>
            </a:r>
          </a:p>
          <a:p>
            <a:endParaRPr lang="el-GR" dirty="0"/>
          </a:p>
        </p:txBody>
      </p:sp>
    </p:spTree>
    <p:extLst>
      <p:ext uri="{BB962C8B-B14F-4D97-AF65-F5344CB8AC3E}">
        <p14:creationId xmlns:p14="http://schemas.microsoft.com/office/powerpoint/2010/main" val="264600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157635-92F4-4250-B664-B6239CC613BD}"/>
              </a:ext>
            </a:extLst>
          </p:cNvPr>
          <p:cNvSpPr>
            <a:spLocks noGrp="1"/>
          </p:cNvSpPr>
          <p:nvPr>
            <p:ph type="title"/>
          </p:nvPr>
        </p:nvSpPr>
        <p:spPr/>
        <p:txBody>
          <a:bodyPr/>
          <a:lstStyle/>
          <a:p>
            <a:r>
              <a:rPr lang="el-GR" dirty="0"/>
              <a:t>Στρες</a:t>
            </a:r>
          </a:p>
        </p:txBody>
      </p:sp>
      <p:sp>
        <p:nvSpPr>
          <p:cNvPr id="3" name="Θέση περιεχομένου 2">
            <a:extLst>
              <a:ext uri="{FF2B5EF4-FFF2-40B4-BE49-F238E27FC236}">
                <a16:creationId xmlns:a16="http://schemas.microsoft.com/office/drawing/2014/main" id="{35D594DC-E9BE-4629-AA7B-175F48A58A3D}"/>
              </a:ext>
            </a:extLst>
          </p:cNvPr>
          <p:cNvSpPr>
            <a:spLocks noGrp="1"/>
          </p:cNvSpPr>
          <p:nvPr>
            <p:ph idx="1"/>
          </p:nvPr>
        </p:nvSpPr>
        <p:spPr/>
        <p:txBody>
          <a:bodyPr/>
          <a:lstStyle/>
          <a:p>
            <a:r>
              <a:rPr lang="el-GR" dirty="0"/>
              <a:t>Η λέξη στρες προέρχεται από το λατινικό </a:t>
            </a:r>
            <a:r>
              <a:rPr lang="en-US" dirty="0" err="1"/>
              <a:t>stringere</a:t>
            </a:r>
            <a:r>
              <a:rPr lang="el-GR" dirty="0"/>
              <a:t> που σημαίνει σφίγγω  και χρησιμοποιούταν κατά τον 17</a:t>
            </a:r>
            <a:r>
              <a:rPr lang="el-GR" baseline="30000" dirty="0"/>
              <a:t>ο</a:t>
            </a:r>
            <a:r>
              <a:rPr lang="el-GR" dirty="0"/>
              <a:t> αιώνα για να εκφράσει την ταλαιπωρία ή τα βάσανα. Κατά τα τέλη του 18</a:t>
            </a:r>
            <a:r>
              <a:rPr lang="el-GR" baseline="30000" dirty="0"/>
              <a:t>ου</a:t>
            </a:r>
            <a:r>
              <a:rPr lang="el-GR" dirty="0"/>
              <a:t> αιώνα η λέξη στρες δήλωνε «εξαναγκασμό, πίεση ή έντονη προσπάθεια».</a:t>
            </a:r>
          </a:p>
          <a:p>
            <a:r>
              <a:rPr lang="el-GR" dirty="0"/>
              <a:t>Οι πρώιμοι ορισμοί της έντασης και του φορτίου, που χρησιμοποιήθηκαν στη φυσική και τη μηχανική, </a:t>
            </a:r>
            <a:r>
              <a:rPr lang="el-GR" dirty="0" err="1"/>
              <a:t>επέδρασαν</a:t>
            </a:r>
            <a:r>
              <a:rPr lang="el-GR" dirty="0"/>
              <a:t> στην αντίληψη για το πώς το στρες επιδρά στον άνθρωπο. Υπό αυτή την έννοια το στρες θεωρήθηκε ως ένα εξωτερικό ερέθισμα που ασκείται σε ένα άτομο, ενώ υπό μια δεύτερη έννοια το στρες ορίσθηκε ως αντίδραση ενός ατόμου σε μια ενόχληση.</a:t>
            </a:r>
          </a:p>
        </p:txBody>
      </p:sp>
    </p:spTree>
    <p:extLst>
      <p:ext uri="{BB962C8B-B14F-4D97-AF65-F5344CB8AC3E}">
        <p14:creationId xmlns:p14="http://schemas.microsoft.com/office/powerpoint/2010/main" val="1039594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5504BE-82A2-4C72-8688-02874CF29C53}"/>
              </a:ext>
            </a:extLst>
          </p:cNvPr>
          <p:cNvSpPr>
            <a:spLocks noGrp="1"/>
          </p:cNvSpPr>
          <p:nvPr>
            <p:ph type="title"/>
          </p:nvPr>
        </p:nvSpPr>
        <p:spPr/>
        <p:txBody>
          <a:bodyPr/>
          <a:lstStyle/>
          <a:p>
            <a:r>
              <a:rPr lang="el-GR" b="1" dirty="0"/>
              <a:t>Διαταραχή Οξέος Στρες</a:t>
            </a:r>
            <a:endParaRPr lang="el-GR" dirty="0"/>
          </a:p>
        </p:txBody>
      </p:sp>
      <p:sp>
        <p:nvSpPr>
          <p:cNvPr id="3" name="Θέση περιεχομένου 2">
            <a:extLst>
              <a:ext uri="{FF2B5EF4-FFF2-40B4-BE49-F238E27FC236}">
                <a16:creationId xmlns:a16="http://schemas.microsoft.com/office/drawing/2014/main" id="{D5AAE476-147A-40D7-8B7E-AF04DE1D83EB}"/>
              </a:ext>
            </a:extLst>
          </p:cNvPr>
          <p:cNvSpPr>
            <a:spLocks noGrp="1"/>
          </p:cNvSpPr>
          <p:nvPr>
            <p:ph idx="1"/>
          </p:nvPr>
        </p:nvSpPr>
        <p:spPr>
          <a:xfrm>
            <a:off x="1154954" y="2603499"/>
            <a:ext cx="9693668" cy="3808589"/>
          </a:xfrm>
        </p:spPr>
        <p:txBody>
          <a:bodyPr>
            <a:normAutofit fontScale="85000" lnSpcReduction="10000"/>
          </a:bodyPr>
          <a:lstStyle/>
          <a:p>
            <a:r>
              <a:rPr lang="el-GR" dirty="0"/>
              <a:t>Γ. Το τραυματικό γεγονός </a:t>
            </a:r>
            <a:r>
              <a:rPr lang="el-GR" dirty="0" err="1"/>
              <a:t>επαναβιώνεται</a:t>
            </a:r>
            <a:r>
              <a:rPr lang="el-GR" dirty="0"/>
              <a:t> επίμονα με τουλάχιστον έναν από τους ακόλουθους τρόπους: επαναλαμβανόμενες εικόνες, σκέψεις, όνειρα, παραισθήσεις, επεισόδια </a:t>
            </a:r>
            <a:r>
              <a:rPr lang="el-GR" dirty="0" err="1"/>
              <a:t>επαναβιώσεων</a:t>
            </a:r>
            <a:r>
              <a:rPr lang="el-GR" dirty="0"/>
              <a:t> [</a:t>
            </a:r>
            <a:r>
              <a:rPr lang="el-GR" dirty="0" err="1"/>
              <a:t>flashback</a:t>
            </a:r>
            <a:r>
              <a:rPr lang="el-GR" dirty="0"/>
              <a:t>], ή αίσθηση </a:t>
            </a:r>
            <a:r>
              <a:rPr lang="el-GR" dirty="0" err="1"/>
              <a:t>επαναβίωσης</a:t>
            </a:r>
            <a:r>
              <a:rPr lang="el-GR" dirty="0"/>
              <a:t> της εμπειρίας, ή ενόχληση κατά την έκθεση σε ό,τι θυμίζει το τραυματικό γεγονός.</a:t>
            </a:r>
          </a:p>
          <a:p>
            <a:r>
              <a:rPr lang="el-GR" dirty="0"/>
              <a:t>Δ. Έντονη αποφυγή ερεθισμάτων που προκαλούν ανακλήσεις του τραύματος (π.χ. σκέψεις, αισθήματα, συζητήσεις, δραστηριότητες, τόπους, ανθρώπους).</a:t>
            </a:r>
          </a:p>
          <a:p>
            <a:r>
              <a:rPr lang="el-GR" dirty="0"/>
              <a:t>Ε. Έντονα συμπτώματα άγχους ή αυξημένης διεγερσιμότητας (π.χ. δυσκολία του ύπνου, ευερεθιστότητα, πτωχή συγκέντρωση, </a:t>
            </a:r>
            <a:r>
              <a:rPr lang="el-GR" dirty="0" err="1"/>
              <a:t>υπερεπαγρύπνηση</a:t>
            </a:r>
            <a:r>
              <a:rPr lang="el-GR" dirty="0"/>
              <a:t>, υπερβολική απάντηση στο ξάφνιασμα, κινητική ανησυχία).</a:t>
            </a:r>
          </a:p>
          <a:p>
            <a:r>
              <a:rPr lang="el-GR" dirty="0" err="1"/>
              <a:t>ΣΤ</a:t>
            </a:r>
            <a:r>
              <a:rPr lang="el-GR" dirty="0"/>
              <a:t>. Η διαταραχή προκαλεί κλινικά σημαντική ενόχληση ή έκπτωση των κοινωνικών, επαγγελματικών ή άλλων σημαντικών περιοχών της λειτουργικότητας ή διαταράσσει την ικανότητα του ατόμου να ασκεί κάποια απαραίτητη λειτουργία, όπως να παίρνει την απαραίτητη βοήθεια ή να κινητοποιεί προσωπικές πηγές μιλώντας στα μέλη της οικογένειας για την τραυματική εμπειρία.</a:t>
            </a:r>
          </a:p>
          <a:p>
            <a:r>
              <a:rPr lang="el-GR" dirty="0"/>
              <a:t>Ζ. Η διαταραχή διαρκεί τουλάχιστον 2 ημέρες και όχι περισσότερο από 4 εβδομάδες, ενώ εμφανίζεται μέσα σε 4 εβδομάδες μετά το τραυματικό γεγονός.</a:t>
            </a:r>
          </a:p>
          <a:p>
            <a:endParaRPr lang="el-GR" dirty="0"/>
          </a:p>
        </p:txBody>
      </p:sp>
    </p:spTree>
    <p:extLst>
      <p:ext uri="{BB962C8B-B14F-4D97-AF65-F5344CB8AC3E}">
        <p14:creationId xmlns:p14="http://schemas.microsoft.com/office/powerpoint/2010/main" val="3363889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9CC401-42EA-49E4-8C63-8E46A4E01763}"/>
              </a:ext>
            </a:extLst>
          </p:cNvPr>
          <p:cNvSpPr>
            <a:spLocks noGrp="1"/>
          </p:cNvSpPr>
          <p:nvPr>
            <p:ph type="title"/>
          </p:nvPr>
        </p:nvSpPr>
        <p:spPr/>
        <p:txBody>
          <a:bodyPr/>
          <a:lstStyle/>
          <a:p>
            <a:r>
              <a:rPr lang="el-GR" sz="2800" b="1" dirty="0"/>
              <a:t>Γενικευμένη Αγχώδης Διαταραχή (Περιλαμβάνει την </a:t>
            </a:r>
            <a:r>
              <a:rPr lang="el-GR" sz="2800" b="1" dirty="0" err="1"/>
              <a:t>Υπεραγχώδη</a:t>
            </a:r>
            <a:r>
              <a:rPr lang="el-GR" sz="2800" b="1" dirty="0"/>
              <a:t> Διαταραχή της Παιδικής Ηλικίας)</a:t>
            </a:r>
            <a:br>
              <a:rPr lang="el-GR" dirty="0"/>
            </a:br>
            <a:endParaRPr lang="el-GR" dirty="0"/>
          </a:p>
        </p:txBody>
      </p:sp>
      <p:sp>
        <p:nvSpPr>
          <p:cNvPr id="3" name="Θέση περιεχομένου 2">
            <a:extLst>
              <a:ext uri="{FF2B5EF4-FFF2-40B4-BE49-F238E27FC236}">
                <a16:creationId xmlns:a16="http://schemas.microsoft.com/office/drawing/2014/main" id="{D3F2FB05-98C2-46C6-A404-DACEC7BC2C55}"/>
              </a:ext>
            </a:extLst>
          </p:cNvPr>
          <p:cNvSpPr>
            <a:spLocks noGrp="1"/>
          </p:cNvSpPr>
          <p:nvPr>
            <p:ph idx="1"/>
          </p:nvPr>
        </p:nvSpPr>
        <p:spPr>
          <a:xfrm>
            <a:off x="1154954" y="2404533"/>
            <a:ext cx="8825659" cy="4143023"/>
          </a:xfrm>
        </p:spPr>
        <p:txBody>
          <a:bodyPr>
            <a:normAutofit fontScale="77500" lnSpcReduction="20000"/>
          </a:bodyPr>
          <a:lstStyle/>
          <a:p>
            <a:r>
              <a:rPr lang="el-GR" dirty="0"/>
              <a:t>Α. Υπερβολικό άγχος και ανησυχία (φοβισμένη προσδοκία) που εμφανίζονται τις περισσότερες ημέρες μιας περιόδου τουλάχιστον 6 μηνών, για σειρά γεγονότων ή δραστηριοτήτων (όπως η εργασία και η σχολική επίδοση).</a:t>
            </a:r>
          </a:p>
          <a:p>
            <a:r>
              <a:rPr lang="el-GR" dirty="0"/>
              <a:t>Β. Το άτομο αισθάνεται ότι είναι δύσκολο να ελέγξει την ανησυχία.</a:t>
            </a:r>
          </a:p>
          <a:p>
            <a:r>
              <a:rPr lang="el-GR" dirty="0"/>
              <a:t>Γ. Το άγχος και η ανησυχία συνδέονται με τρία (ή περισσότερα) από τα ακόλουθα έξι συμπτώματα (με τουλάχιστον μερικά από αυτά να είναι παρόντα τις περισσότερες ημέρες κατά τη διάρκεια των τελευταίων 6 μηνών).</a:t>
            </a:r>
          </a:p>
          <a:p>
            <a:pPr lvl="0"/>
            <a:r>
              <a:rPr lang="el-GR" dirty="0"/>
              <a:t>νευρικότητα ή αίσθημα αγωνίας ή με τεντωμένα νεύρα</a:t>
            </a:r>
          </a:p>
          <a:p>
            <a:pPr lvl="0"/>
            <a:r>
              <a:rPr lang="el-GR" dirty="0"/>
              <a:t>εύκολη κόπωση</a:t>
            </a:r>
          </a:p>
          <a:p>
            <a:pPr lvl="0"/>
            <a:r>
              <a:rPr lang="el-GR" dirty="0"/>
              <a:t>δυσκολία συγκέντρωσης ή αίσθημα ότι το μυαλό αδειάζει</a:t>
            </a:r>
          </a:p>
          <a:p>
            <a:pPr lvl="0"/>
            <a:r>
              <a:rPr lang="el-GR" dirty="0"/>
              <a:t>ευερεθιστότητα</a:t>
            </a:r>
          </a:p>
          <a:p>
            <a:pPr lvl="0"/>
            <a:r>
              <a:rPr lang="el-GR" dirty="0"/>
              <a:t>μυϊκή τάση</a:t>
            </a:r>
          </a:p>
          <a:p>
            <a:pPr lvl="0"/>
            <a:r>
              <a:rPr lang="el-GR" dirty="0"/>
              <a:t>διαταραχή του ύπνου (δυσκολία επέλευσης ή διατήρησης του ύπνου, ή ανήσυχος, μη ικανοποιητικός ύπνος).</a:t>
            </a:r>
          </a:p>
          <a:p>
            <a:r>
              <a:rPr lang="el-GR" dirty="0"/>
              <a:t>Ε. Το άγχος, η ανησυχία ή τα σωματικά συμπτώματα προκαλούν κλινικά σημαντική ενόχληση ή έκπτωση των κοινωνικών, επαγγελματικών ή άλλων σημαντικών περιοχών της λειτουργικότητας.</a:t>
            </a:r>
          </a:p>
          <a:p>
            <a:endParaRPr lang="el-GR" dirty="0"/>
          </a:p>
        </p:txBody>
      </p:sp>
    </p:spTree>
    <p:extLst>
      <p:ext uri="{BB962C8B-B14F-4D97-AF65-F5344CB8AC3E}">
        <p14:creationId xmlns:p14="http://schemas.microsoft.com/office/powerpoint/2010/main" val="2987267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8134FB-7F13-4757-8EBE-BB84CDA7523F}"/>
              </a:ext>
            </a:extLst>
          </p:cNvPr>
          <p:cNvSpPr>
            <a:spLocks noGrp="1"/>
          </p:cNvSpPr>
          <p:nvPr>
            <p:ph type="title"/>
          </p:nvPr>
        </p:nvSpPr>
        <p:spPr/>
        <p:txBody>
          <a:bodyPr/>
          <a:lstStyle/>
          <a:p>
            <a:r>
              <a:rPr lang="el-GR" dirty="0"/>
              <a:t>Αντιμετώπιση του στρες</a:t>
            </a:r>
          </a:p>
        </p:txBody>
      </p:sp>
      <p:sp>
        <p:nvSpPr>
          <p:cNvPr id="3" name="Θέση περιεχομένου 2">
            <a:extLst>
              <a:ext uri="{FF2B5EF4-FFF2-40B4-BE49-F238E27FC236}">
                <a16:creationId xmlns:a16="http://schemas.microsoft.com/office/drawing/2014/main" id="{31FD4FFA-E124-4B90-9CD9-5F8A642F52DD}"/>
              </a:ext>
            </a:extLst>
          </p:cNvPr>
          <p:cNvSpPr>
            <a:spLocks noGrp="1"/>
          </p:cNvSpPr>
          <p:nvPr>
            <p:ph idx="1"/>
          </p:nvPr>
        </p:nvSpPr>
        <p:spPr>
          <a:xfrm>
            <a:off x="1154954" y="2603499"/>
            <a:ext cx="9987179" cy="4068233"/>
          </a:xfrm>
        </p:spPr>
        <p:txBody>
          <a:bodyPr>
            <a:normAutofit fontScale="92500" lnSpcReduction="10000"/>
          </a:bodyPr>
          <a:lstStyle/>
          <a:p>
            <a:r>
              <a:rPr lang="el-GR" dirty="0"/>
              <a:t>Οι παραδοσιακές επιλογές για την αντιμετώπιση της ανησυχίας, του στρες είναι οι ψυχολογικές μέθοδοι και η φαρμακευτική αγωγή. Παρότι τα φάρμακα ήταν πολύ διαδεδομένα στην   δεκαετία τους 1970 και στις αρχές της δεκαετίας του 1980, στις μέρες μας οι ψυχολογικές μέθοδοι γίνονται όλο και περισσότερο δημοφιλείς. Οι </a:t>
            </a:r>
            <a:r>
              <a:rPr lang="el-GR" b="1" dirty="0">
                <a:solidFill>
                  <a:srgbClr val="FF0000"/>
                </a:solidFill>
              </a:rPr>
              <a:t>ψυχολογικές</a:t>
            </a:r>
            <a:r>
              <a:rPr lang="el-GR" dirty="0"/>
              <a:t> μέθοδοι που μπορούν να βοηθήσουν στην ελάττωση των σωματικών, των ψυχολογικών και των </a:t>
            </a:r>
            <a:r>
              <a:rPr lang="el-GR" dirty="0" err="1"/>
              <a:t>συμπεριφορικών</a:t>
            </a:r>
            <a:r>
              <a:rPr lang="el-GR" dirty="0"/>
              <a:t> αντιδράσεων στο στρες είναι οι ακόλουθες:</a:t>
            </a:r>
          </a:p>
          <a:p>
            <a:pPr lvl="0"/>
            <a:r>
              <a:rPr lang="el-GR" dirty="0"/>
              <a:t>Η εκπαίδευση στην αναγνώριση της ψυχολογικής πίεσης</a:t>
            </a:r>
          </a:p>
          <a:p>
            <a:pPr lvl="0"/>
            <a:r>
              <a:rPr lang="el-GR" dirty="0"/>
              <a:t>Οι τεχνικές διαχείρισης των σωματικών αισθητηριακών αισθημάτων: (α) έλεγχος της αναπνοής (β) συστηματική χαλάρωση, (γ) η σωματική άσκηση</a:t>
            </a:r>
          </a:p>
          <a:p>
            <a:pPr lvl="0"/>
            <a:r>
              <a:rPr lang="el-GR" dirty="0"/>
              <a:t>Οι τεχνικές διαχείρισης των ψυχολογικών συμπτωμάτων: (α) αλλαγή της εστίασης της προσοχής, (β) πρόκληση των αρνητικών σκέψεων</a:t>
            </a:r>
          </a:p>
          <a:p>
            <a:pPr lvl="0"/>
            <a:r>
              <a:rPr lang="el-GR" dirty="0"/>
              <a:t>Τεχνικές αντιμετώπισης των προβλημάτων συμπεριφοράς: (α) στρατηγικές λύσης προβλημάτων, (β) στρατηγικές ρύθμισης του συναισθήματος, (γ) εκπαίδευση στη διεκδικητική συμπεριφορά.</a:t>
            </a:r>
          </a:p>
          <a:p>
            <a:endParaRPr lang="el-GR" dirty="0"/>
          </a:p>
        </p:txBody>
      </p:sp>
    </p:spTree>
    <p:extLst>
      <p:ext uri="{BB962C8B-B14F-4D97-AF65-F5344CB8AC3E}">
        <p14:creationId xmlns:p14="http://schemas.microsoft.com/office/powerpoint/2010/main" val="1101104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9E0081-368B-4684-A6CC-A8FA18198A63}"/>
              </a:ext>
            </a:extLst>
          </p:cNvPr>
          <p:cNvSpPr>
            <a:spLocks noGrp="1"/>
          </p:cNvSpPr>
          <p:nvPr>
            <p:ph type="title"/>
          </p:nvPr>
        </p:nvSpPr>
        <p:spPr/>
        <p:txBody>
          <a:bodyPr/>
          <a:lstStyle/>
          <a:p>
            <a:r>
              <a:rPr lang="el-GR" dirty="0"/>
              <a:t>Η εκπαίδευση στην αναγνώριση της ψυχολογικής πίεσης</a:t>
            </a:r>
            <a:br>
              <a:rPr lang="el-GR" dirty="0"/>
            </a:br>
            <a:endParaRPr lang="el-GR" dirty="0"/>
          </a:p>
        </p:txBody>
      </p:sp>
      <p:sp>
        <p:nvSpPr>
          <p:cNvPr id="3" name="Θέση περιεχομένου 2">
            <a:extLst>
              <a:ext uri="{FF2B5EF4-FFF2-40B4-BE49-F238E27FC236}">
                <a16:creationId xmlns:a16="http://schemas.microsoft.com/office/drawing/2014/main" id="{A7F91E5B-9DFC-4254-BE1C-B9A7B79542BC}"/>
              </a:ext>
            </a:extLst>
          </p:cNvPr>
          <p:cNvSpPr>
            <a:spLocks noGrp="1"/>
          </p:cNvSpPr>
          <p:nvPr>
            <p:ph idx="1"/>
          </p:nvPr>
        </p:nvSpPr>
        <p:spPr>
          <a:xfrm>
            <a:off x="1154954" y="2603500"/>
            <a:ext cx="9603357" cy="4000500"/>
          </a:xfrm>
        </p:spPr>
        <p:txBody>
          <a:bodyPr>
            <a:normAutofit fontScale="92500" lnSpcReduction="20000"/>
          </a:bodyPr>
          <a:lstStyle/>
          <a:p>
            <a:r>
              <a:rPr lang="el-GR" dirty="0"/>
              <a:t>Πριν αρχίσει κάποιος τις προσπάθειες να αντιμετωπίσει το </a:t>
            </a:r>
            <a:r>
              <a:rPr lang="el-GR" dirty="0" err="1"/>
              <a:t>στρεσογόνο</a:t>
            </a:r>
            <a:r>
              <a:rPr lang="el-GR" dirty="0"/>
              <a:t> ερέθισμα, πρέπει αρχικά να το αναγνωρίσει. Αυτό μπορεί να επιτευχθεί καταγράφοντας στιγμές κατά τις οποίες νιώθει στρες, σημειώνοντας ταυτόχρονα τα σωματικά του αισθήματα, τις σκέψεις και τις αντιδράσεις στη δυσφορία που αισθάνεται. </a:t>
            </a:r>
          </a:p>
          <a:p>
            <a:r>
              <a:rPr lang="el-GR" dirty="0"/>
              <a:t>Κάποιος μπορεί να χρησιμοποιήσει το Ημερολόγιο για να σημειώνει τις αντιδράσεις του στους </a:t>
            </a:r>
            <a:r>
              <a:rPr lang="el-GR" dirty="0" err="1"/>
              <a:t>στρεσογόνους</a:t>
            </a:r>
            <a:r>
              <a:rPr lang="el-GR" dirty="0"/>
              <a:t> παράγοντες. Το ημερολόγιο θα βοηθήσει στη δόμηση και στην οργάνωση της παρατήρησης του εαυτού. Η συμπλήρωση ενός ημερολογίου για το διάστημα της μιας με δυο εβδομάδων μπορεί να βοηθήσει στην απάντηση των εξής ερωτημάτων:</a:t>
            </a:r>
          </a:p>
          <a:p>
            <a:r>
              <a:rPr lang="el-GR" dirty="0"/>
              <a:t>(α) ποια γεγονότα μου προκαλούν δυσφορία</a:t>
            </a:r>
          </a:p>
          <a:p>
            <a:r>
              <a:rPr lang="el-GR" dirty="0"/>
              <a:t>(β) ποια είναι τα σωματικά μου αισθήματα και ποιες οι σκέψεις όταν αισθάνομαι δυσφορία</a:t>
            </a:r>
          </a:p>
          <a:p>
            <a:r>
              <a:rPr lang="el-GR" dirty="0"/>
              <a:t>(γ) τι βαθμό δυσκολίας προκαλεί η κάθε κατάσταση</a:t>
            </a:r>
          </a:p>
          <a:p>
            <a:r>
              <a:rPr lang="el-GR" dirty="0"/>
              <a:t>(δ) τι συνηθίζω να κάνω όταν αισθάνομαι δυσφορία</a:t>
            </a:r>
          </a:p>
          <a:p>
            <a:r>
              <a:rPr lang="el-GR" dirty="0"/>
              <a:t>(ε) όταν αισθάνομαι δυσφορία τι με βοηθά περισσότερο να την αντιμετωπίσω</a:t>
            </a:r>
          </a:p>
          <a:p>
            <a:endParaRPr lang="el-GR" dirty="0"/>
          </a:p>
        </p:txBody>
      </p:sp>
    </p:spTree>
    <p:extLst>
      <p:ext uri="{BB962C8B-B14F-4D97-AF65-F5344CB8AC3E}">
        <p14:creationId xmlns:p14="http://schemas.microsoft.com/office/powerpoint/2010/main" val="3850143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BFBB0-8834-4FCE-A68A-2745F720E4EB}"/>
              </a:ext>
            </a:extLst>
          </p:cNvPr>
          <p:cNvSpPr>
            <a:spLocks noGrp="1"/>
          </p:cNvSpPr>
          <p:nvPr>
            <p:ph type="title"/>
          </p:nvPr>
        </p:nvSpPr>
        <p:spPr/>
        <p:txBody>
          <a:bodyPr/>
          <a:lstStyle/>
          <a:p>
            <a:r>
              <a:rPr lang="el-GR" sz="3200" dirty="0"/>
              <a:t>Οι τεχνικές διαχείρισης των σωματικών αισθητηριακών συμπτωμάτων</a:t>
            </a:r>
          </a:p>
        </p:txBody>
      </p:sp>
      <p:sp>
        <p:nvSpPr>
          <p:cNvPr id="3" name="Θέση περιεχομένου 2">
            <a:extLst>
              <a:ext uri="{FF2B5EF4-FFF2-40B4-BE49-F238E27FC236}">
                <a16:creationId xmlns:a16="http://schemas.microsoft.com/office/drawing/2014/main" id="{CCD8B505-3161-4E2A-98FE-5A76F2C03412}"/>
              </a:ext>
            </a:extLst>
          </p:cNvPr>
          <p:cNvSpPr>
            <a:spLocks noGrp="1"/>
          </p:cNvSpPr>
          <p:nvPr>
            <p:ph idx="1"/>
          </p:nvPr>
        </p:nvSpPr>
        <p:spPr>
          <a:xfrm>
            <a:off x="1154954" y="2603500"/>
            <a:ext cx="9671090" cy="3416300"/>
          </a:xfrm>
        </p:spPr>
        <p:txBody>
          <a:bodyPr>
            <a:normAutofit/>
          </a:bodyPr>
          <a:lstStyle/>
          <a:p>
            <a:r>
              <a:rPr lang="el-GR" dirty="0"/>
              <a:t>Όλοι οι άνθρωποι εμφανίζουν υπεραερισμό (λαχάνιασμα) όταν βρίσκονται σε υπερένταση ή όταν ασκούνται. Υπό τέτοιες συνθήκες αναπνέουν περισσότερο για να εξασφαλίσουν περισσότερο οξυγόνο. Σε βραχυπρόθεσμη βάση η γρήγορη αναπνοή δεν δημιουργεί προβλήματα, αλλά η συνεχιζόμενη γρήγορη αναπνοή μπορεί να προκαλέσει σωματικές ενοχλήσεις, οι οποίες θα δημιουργήσουν έντονο φόβο. Όταν η </a:t>
            </a:r>
            <a:r>
              <a:rPr lang="el-GR" dirty="0" err="1"/>
              <a:t>υπέρπνοια</a:t>
            </a:r>
            <a:r>
              <a:rPr lang="el-GR" dirty="0"/>
              <a:t> συνεχίζεται προκαλεί προβλήματα επειδή επιτρέπει την είσοδο μεγάλης ποσότητας οξυγόνου στη  κυκλοφορία του αίματος με αποτέλεσμα να διαταράσσεται η συνήθης ισορροπία οξυγόνου και διοξειδίου του άνθρακα. </a:t>
            </a:r>
          </a:p>
          <a:p>
            <a:endParaRPr lang="el-GR" dirty="0"/>
          </a:p>
        </p:txBody>
      </p:sp>
    </p:spTree>
    <p:extLst>
      <p:ext uri="{BB962C8B-B14F-4D97-AF65-F5344CB8AC3E}">
        <p14:creationId xmlns:p14="http://schemas.microsoft.com/office/powerpoint/2010/main" val="2478772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E4AC8-12E7-46BF-9140-EB29DA15A7F6}"/>
              </a:ext>
            </a:extLst>
          </p:cNvPr>
          <p:cNvSpPr>
            <a:spLocks noGrp="1"/>
          </p:cNvSpPr>
          <p:nvPr>
            <p:ph type="title"/>
          </p:nvPr>
        </p:nvSpPr>
        <p:spPr/>
        <p:txBody>
          <a:bodyPr/>
          <a:lstStyle/>
          <a:p>
            <a:r>
              <a:rPr lang="el-GR" sz="3200" dirty="0"/>
              <a:t>Οι τεχνικές διαχείρισης των σωματικών αισθητηριακών συμπτωμάτων</a:t>
            </a:r>
          </a:p>
        </p:txBody>
      </p:sp>
      <p:sp>
        <p:nvSpPr>
          <p:cNvPr id="3" name="Θέση περιεχομένου 2">
            <a:extLst>
              <a:ext uri="{FF2B5EF4-FFF2-40B4-BE49-F238E27FC236}">
                <a16:creationId xmlns:a16="http://schemas.microsoft.com/office/drawing/2014/main" id="{CB2FF3B0-621E-434F-8F37-644164037264}"/>
              </a:ext>
            </a:extLst>
          </p:cNvPr>
          <p:cNvSpPr>
            <a:spLocks noGrp="1"/>
          </p:cNvSpPr>
          <p:nvPr>
            <p:ph idx="1"/>
          </p:nvPr>
        </p:nvSpPr>
        <p:spPr/>
        <p:txBody>
          <a:bodyPr>
            <a:normAutofit/>
          </a:bodyPr>
          <a:lstStyle/>
          <a:p>
            <a:r>
              <a:rPr lang="el-GR" dirty="0"/>
              <a:t>Καθώς τα επίπεδα οξυγόνου ανεβαίνουν, τα επίπεδα του διοξειδίου του άνθρακα πέφτουν και αυτή η ανατροπή της ισορροπίας προκαλεί δυσάρεστα σωματικά συμπτώματα, όπως:</a:t>
            </a:r>
          </a:p>
          <a:p>
            <a:pPr lvl="0"/>
            <a:r>
              <a:rPr lang="el-GR" dirty="0"/>
              <a:t>Μούδιασμα στο πρόσωπο, στα χέρια, στα πόδια, Μυϊκό τρέμουλο και κράμπες, Ζάλη και προβλήματα στην όραση, Δυσκολίες στην αναπνοή, Εξάντληση και κούραση, Πόνο στο στήθος και στο στομάχι</a:t>
            </a:r>
          </a:p>
          <a:p>
            <a:r>
              <a:rPr lang="el-GR" dirty="0"/>
              <a:t>Επειδή τα παραπάνω συμπτώματα συνήθως προκαλούν μεγάλη ανησυχία προκαλούν περισσότερο υπεραερισμό κι αυτό δημιουργεί ένα κύκλο ψυχολογικής πίεσης και σε πολλές περιπτώσεις οδηγεί σε κρίση πανικού. Με τον έλεγχο της αναπνοής καταπολεμάται η </a:t>
            </a:r>
            <a:r>
              <a:rPr lang="el-GR" dirty="0" err="1"/>
              <a:t>υπέρπνοια</a:t>
            </a:r>
            <a:r>
              <a:rPr lang="el-GR" dirty="0"/>
              <a:t> και ελέγχεται η σωματική δυσφορία. </a:t>
            </a:r>
          </a:p>
          <a:p>
            <a:endParaRPr lang="el-GR" dirty="0"/>
          </a:p>
        </p:txBody>
      </p:sp>
    </p:spTree>
    <p:extLst>
      <p:ext uri="{BB962C8B-B14F-4D97-AF65-F5344CB8AC3E}">
        <p14:creationId xmlns:p14="http://schemas.microsoft.com/office/powerpoint/2010/main" val="2241809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DDA8F2-C5AA-43A0-8605-C15B7F134164}"/>
              </a:ext>
            </a:extLst>
          </p:cNvPr>
          <p:cNvSpPr>
            <a:spLocks noGrp="1"/>
          </p:cNvSpPr>
          <p:nvPr>
            <p:ph type="title"/>
          </p:nvPr>
        </p:nvSpPr>
        <p:spPr/>
        <p:txBody>
          <a:bodyPr/>
          <a:lstStyle/>
          <a:p>
            <a:r>
              <a:rPr lang="el-GR" sz="3200" dirty="0"/>
              <a:t>Η διαχείριση των σωματικών αισθητηριακών αισθημάτων: η συστηματική χαλάρωση</a:t>
            </a:r>
            <a:br>
              <a:rPr lang="el-GR" dirty="0"/>
            </a:br>
            <a:endParaRPr lang="el-GR" dirty="0"/>
          </a:p>
        </p:txBody>
      </p:sp>
      <p:sp>
        <p:nvSpPr>
          <p:cNvPr id="3" name="Θέση περιεχομένου 2">
            <a:extLst>
              <a:ext uri="{FF2B5EF4-FFF2-40B4-BE49-F238E27FC236}">
                <a16:creationId xmlns:a16="http://schemas.microsoft.com/office/drawing/2014/main" id="{BB7B9313-E5AC-4B95-9799-14792B63A121}"/>
              </a:ext>
            </a:extLst>
          </p:cNvPr>
          <p:cNvSpPr>
            <a:spLocks noGrp="1"/>
          </p:cNvSpPr>
          <p:nvPr>
            <p:ph idx="1"/>
          </p:nvPr>
        </p:nvSpPr>
        <p:spPr>
          <a:xfrm>
            <a:off x="1154954" y="2603499"/>
            <a:ext cx="9716246" cy="3763433"/>
          </a:xfrm>
        </p:spPr>
        <p:txBody>
          <a:bodyPr/>
          <a:lstStyle/>
          <a:p>
            <a:r>
              <a:rPr lang="el-GR" dirty="0"/>
              <a:t>Όταν βρισκόμαστε υπό την επίδραση της ψυχολογικής πίεσης οι μύες του σώματος σφίγγονται και προκαλούνται δυσάρεστα σωματικά αισθήματα όπως πονοκέφαλος, δύσπνοια, τρέμουλο, τάση για έμετο, θαμπή όραση , πόνος κ.ά. Ο πιο αποτελεσματικός ελέγχου της σωματικής έντασης είναι η εκμάθηση στη χαλάρωση. Χαλάρωση δεν είναι το να καθόμαστε μπροστά στη τηλεόραση και να ξεχνιόμαστε. Χαλάρωση σημαίνει το να αποκτήσει κανείς τη δεξιότητα να μειώνει τη σωματική του ένταση  κι αυτό είναι μια κατάσταση που αποκτάται μέσα από δομημένες ασκήσεις. Η πιο δομημένη άσκηση μυϊκής χαλάρωσης έχει δημιουργηθεί από </a:t>
            </a:r>
            <a:r>
              <a:rPr lang="en-US" dirty="0"/>
              <a:t>Jacobsen</a:t>
            </a:r>
            <a:r>
              <a:rPr lang="el-GR" dirty="0"/>
              <a:t> στη δεκαετία του 1930.</a:t>
            </a:r>
          </a:p>
          <a:p>
            <a:endParaRPr lang="el-GR" dirty="0"/>
          </a:p>
        </p:txBody>
      </p:sp>
    </p:spTree>
    <p:extLst>
      <p:ext uri="{BB962C8B-B14F-4D97-AF65-F5344CB8AC3E}">
        <p14:creationId xmlns:p14="http://schemas.microsoft.com/office/powerpoint/2010/main" val="4028960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4EBB7A-00D1-42B8-9B78-667600557682}"/>
              </a:ext>
            </a:extLst>
          </p:cNvPr>
          <p:cNvSpPr>
            <a:spLocks noGrp="1"/>
          </p:cNvSpPr>
          <p:nvPr>
            <p:ph type="title"/>
          </p:nvPr>
        </p:nvSpPr>
        <p:spPr/>
        <p:txBody>
          <a:bodyPr/>
          <a:lstStyle/>
          <a:p>
            <a:r>
              <a:rPr lang="el-GR" dirty="0"/>
              <a:t>Σωματική άσκηση</a:t>
            </a:r>
          </a:p>
        </p:txBody>
      </p:sp>
      <p:sp>
        <p:nvSpPr>
          <p:cNvPr id="3" name="Θέση περιεχομένου 2">
            <a:extLst>
              <a:ext uri="{FF2B5EF4-FFF2-40B4-BE49-F238E27FC236}">
                <a16:creationId xmlns:a16="http://schemas.microsoft.com/office/drawing/2014/main" id="{8881FFC0-66ED-48E0-BCAB-3431E16F374B}"/>
              </a:ext>
            </a:extLst>
          </p:cNvPr>
          <p:cNvSpPr>
            <a:spLocks noGrp="1"/>
          </p:cNvSpPr>
          <p:nvPr>
            <p:ph idx="1"/>
          </p:nvPr>
        </p:nvSpPr>
        <p:spPr/>
        <p:txBody>
          <a:bodyPr>
            <a:normAutofit lnSpcReduction="10000"/>
          </a:bodyPr>
          <a:lstStyle/>
          <a:p>
            <a:r>
              <a:rPr lang="el-GR" dirty="0"/>
              <a:t>Σύμφωνα με ερευνητικά δεδομένα, η σωματική άσκηση μπορεί να αποτελέσει μια αποτελεσματική μέθοδο αντιμετώπισης </a:t>
            </a:r>
            <a:r>
              <a:rPr lang="el-GR" dirty="0" err="1"/>
              <a:t>στρεσογόνων</a:t>
            </a:r>
            <a:r>
              <a:rPr lang="el-GR" dirty="0"/>
              <a:t> καταστάσεων καθώς συμβάλλει τόσο στη μείωση της σωματικής όσο και της συναισθηματικής καταπόνησης, οι οποίες ενδέχεται να εμφανιστούν ως αποτέλεσμα </a:t>
            </a:r>
            <a:r>
              <a:rPr lang="el-GR" dirty="0" err="1"/>
              <a:t>ψυχοπιεστικών</a:t>
            </a:r>
            <a:r>
              <a:rPr lang="el-GR" dirty="0"/>
              <a:t> γεγονότων. Έχει διαπιστωθεί ότι οι άνθρωποι που ασκούνται τακτικά και βρίσκονται γενικά σε φόρμα βιώνουν σημαντικά χαμηλότερο επίπεδο άγχους, σε σύγκριση με όσους δεν ασκούνται.</a:t>
            </a:r>
          </a:p>
          <a:p>
            <a:r>
              <a:rPr lang="el-GR" dirty="0"/>
              <a:t>   </a:t>
            </a:r>
            <a:r>
              <a:rPr lang="en-US" dirty="0"/>
              <a:t>H</a:t>
            </a:r>
            <a:r>
              <a:rPr lang="el-GR" dirty="0"/>
              <a:t> σωματική άσκηση μειώνει την αρτηριακή πίεση και τον καρδιακό ρυθμό, όπως επίσης την καρδιαγγειακή αντιδραστικότητα. Η σωματική άσκηση μπορεί να προσφέρει μια ενεργητική διέξοδο για την εκτόνωση της διέγερσης που εμφανίζεται σε επίπεδο φυσιολογίας, η οποία προκαλείται ως αντίδραση στο στρες. </a:t>
            </a:r>
          </a:p>
          <a:p>
            <a:pPr marL="0" indent="0">
              <a:buNone/>
            </a:pPr>
            <a:endParaRPr lang="el-GR" dirty="0"/>
          </a:p>
        </p:txBody>
      </p:sp>
    </p:spTree>
    <p:extLst>
      <p:ext uri="{BB962C8B-B14F-4D97-AF65-F5344CB8AC3E}">
        <p14:creationId xmlns:p14="http://schemas.microsoft.com/office/powerpoint/2010/main" val="667901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A22548-4823-4200-A0DB-8669E0975C25}"/>
              </a:ext>
            </a:extLst>
          </p:cNvPr>
          <p:cNvSpPr>
            <a:spLocks noGrp="1"/>
          </p:cNvSpPr>
          <p:nvPr>
            <p:ph type="title"/>
          </p:nvPr>
        </p:nvSpPr>
        <p:spPr/>
        <p:txBody>
          <a:bodyPr/>
          <a:lstStyle/>
          <a:p>
            <a:r>
              <a:rPr lang="el-GR" dirty="0"/>
              <a:t>Τεχνικές διαχείρισης των ψυχολογικών συμπτωμάτων</a:t>
            </a:r>
            <a:br>
              <a:rPr lang="el-GR" dirty="0"/>
            </a:br>
            <a:endParaRPr lang="el-GR" dirty="0"/>
          </a:p>
        </p:txBody>
      </p:sp>
      <p:sp>
        <p:nvSpPr>
          <p:cNvPr id="3" name="Θέση περιεχομένου 2">
            <a:extLst>
              <a:ext uri="{FF2B5EF4-FFF2-40B4-BE49-F238E27FC236}">
                <a16:creationId xmlns:a16="http://schemas.microsoft.com/office/drawing/2014/main" id="{447D270B-9624-4002-8721-D1E353CF9C47}"/>
              </a:ext>
            </a:extLst>
          </p:cNvPr>
          <p:cNvSpPr>
            <a:spLocks noGrp="1"/>
          </p:cNvSpPr>
          <p:nvPr>
            <p:ph idx="1"/>
          </p:nvPr>
        </p:nvSpPr>
        <p:spPr/>
        <p:txBody>
          <a:bodyPr/>
          <a:lstStyle/>
          <a:p>
            <a:pPr marL="0" indent="0">
              <a:buNone/>
            </a:pPr>
            <a:r>
              <a:rPr lang="el-GR" b="1" u="sng" dirty="0"/>
              <a:t>Αλλαγή</a:t>
            </a:r>
            <a:r>
              <a:rPr lang="el-GR" dirty="0"/>
              <a:t> </a:t>
            </a:r>
            <a:r>
              <a:rPr lang="el-GR" b="1" u="sng" dirty="0"/>
              <a:t>της εστίασης της προσοχής</a:t>
            </a:r>
          </a:p>
          <a:p>
            <a:r>
              <a:rPr lang="el-GR" dirty="0"/>
              <a:t>Αυτό σημαίνει να δώσει κανείς προσοχή σε πράγματα που συμβαίνουν γύρω του και είναι διαφορετικά από το </a:t>
            </a:r>
            <a:r>
              <a:rPr lang="el-GR" dirty="0" err="1"/>
              <a:t>στρεσογόνο</a:t>
            </a:r>
            <a:r>
              <a:rPr lang="el-GR" dirty="0"/>
              <a:t> ερέθισμα. Για παράδειγμα, κάποιος που αγχώνεται να βρεθεί μέσα στο σούπερ-μάρκετ εξ αιτίας του φόβου του μην τον πιάσει κλειστοφοβία, μπορεί να διαχειριστεί την κατάσταση αυτή με τον εξής τρόπο: Ενώ βρίσκεται μέσα στο σούπερ </a:t>
            </a:r>
            <a:r>
              <a:rPr lang="el-GR" dirty="0" err="1"/>
              <a:t>μάρκετ</a:t>
            </a:r>
            <a:r>
              <a:rPr lang="el-GR" dirty="0"/>
              <a:t> να τσεκάρει τα πράγματα που έχει αγοράσει από την λίστα του, να διαβάσει τα συστατικά ενός προϊόντος που έχει αγοράσει, να παρατηρεί τα χρώματα στις ετικέτες των προϊόντων κ.α.</a:t>
            </a:r>
          </a:p>
          <a:p>
            <a:endParaRPr lang="el-GR" dirty="0"/>
          </a:p>
        </p:txBody>
      </p:sp>
    </p:spTree>
    <p:extLst>
      <p:ext uri="{BB962C8B-B14F-4D97-AF65-F5344CB8AC3E}">
        <p14:creationId xmlns:p14="http://schemas.microsoft.com/office/powerpoint/2010/main" val="3343586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6C5440-1511-44AC-A3AD-0879E67DF866}"/>
              </a:ext>
            </a:extLst>
          </p:cNvPr>
          <p:cNvSpPr>
            <a:spLocks noGrp="1"/>
          </p:cNvSpPr>
          <p:nvPr>
            <p:ph type="title"/>
          </p:nvPr>
        </p:nvSpPr>
        <p:spPr/>
        <p:txBody>
          <a:bodyPr/>
          <a:lstStyle/>
          <a:p>
            <a:r>
              <a:rPr lang="el-GR" dirty="0"/>
              <a:t>Τεχνικές διαχείρισης των ψυχολογικών συμπτωμάτων</a:t>
            </a:r>
            <a:br>
              <a:rPr lang="el-GR" dirty="0"/>
            </a:br>
            <a:endParaRPr lang="el-GR" dirty="0"/>
          </a:p>
        </p:txBody>
      </p:sp>
      <p:sp>
        <p:nvSpPr>
          <p:cNvPr id="3" name="Θέση περιεχομένου 2">
            <a:extLst>
              <a:ext uri="{FF2B5EF4-FFF2-40B4-BE49-F238E27FC236}">
                <a16:creationId xmlns:a16="http://schemas.microsoft.com/office/drawing/2014/main" id="{020246B4-935A-44F9-8593-2D8321E3EBEC}"/>
              </a:ext>
            </a:extLst>
          </p:cNvPr>
          <p:cNvSpPr>
            <a:spLocks noGrp="1"/>
          </p:cNvSpPr>
          <p:nvPr>
            <p:ph idx="1"/>
          </p:nvPr>
        </p:nvSpPr>
        <p:spPr>
          <a:xfrm>
            <a:off x="564444" y="2603500"/>
            <a:ext cx="10137423" cy="3876322"/>
          </a:xfrm>
        </p:spPr>
        <p:txBody>
          <a:bodyPr>
            <a:normAutofit fontScale="85000" lnSpcReduction="20000"/>
          </a:bodyPr>
          <a:lstStyle/>
          <a:p>
            <a:r>
              <a:rPr lang="el-GR" dirty="0"/>
              <a:t>Πρόκληση των αρνητικών σκέψεων</a:t>
            </a:r>
          </a:p>
          <a:p>
            <a:r>
              <a:rPr lang="el-GR" dirty="0"/>
              <a:t>Ένας άλλος τρόπος διαχείρισης των ψυχολογικών συμπτωμάτων είναι η πρόκληση των αρνητικών σκέψεων που είναι </a:t>
            </a:r>
            <a:r>
              <a:rPr lang="el-GR" dirty="0" err="1"/>
              <a:t>ψυχοπιεστικές</a:t>
            </a:r>
            <a:r>
              <a:rPr lang="el-GR" dirty="0"/>
              <a:t>. Ο </a:t>
            </a:r>
            <a:r>
              <a:rPr lang="el-GR" dirty="0" err="1"/>
              <a:t>αμερικανός</a:t>
            </a:r>
            <a:r>
              <a:rPr lang="el-GR" dirty="0"/>
              <a:t> ψυχίατρος, </a:t>
            </a:r>
            <a:r>
              <a:rPr lang="en-US" dirty="0"/>
              <a:t>Aaron</a:t>
            </a:r>
            <a:r>
              <a:rPr lang="el-GR" dirty="0"/>
              <a:t>  </a:t>
            </a:r>
            <a:r>
              <a:rPr lang="en-US" dirty="0"/>
              <a:t>T</a:t>
            </a:r>
            <a:r>
              <a:rPr lang="el-GR" dirty="0"/>
              <a:t>. </a:t>
            </a:r>
            <a:r>
              <a:rPr lang="en-US" dirty="0"/>
              <a:t>Beck</a:t>
            </a:r>
            <a:r>
              <a:rPr lang="el-GR" dirty="0"/>
              <a:t> πρότεινε μια στρατηγική τριών βημάτων: την αναγνώριση των </a:t>
            </a:r>
            <a:r>
              <a:rPr lang="el-GR" dirty="0" err="1"/>
              <a:t>στρεσογόνων</a:t>
            </a:r>
            <a:r>
              <a:rPr lang="el-GR" dirty="0"/>
              <a:t> σκέψεων, την αμφισβήτησή τους και την αντικατάστασή τους με περισσότερο ρεαλιστές σκέψεις. Αφού κάποιος έχει αναγνωρίσει τις </a:t>
            </a:r>
            <a:r>
              <a:rPr lang="el-GR" dirty="0" err="1"/>
              <a:t>στρεσογόνες</a:t>
            </a:r>
            <a:r>
              <a:rPr lang="el-GR" dirty="0"/>
              <a:t> σκέψεις, πρέπει να αναζητήσει τις προκαταλήψεις της σκέψης, οι οποίες εμπίπτουν στις ακόλουθες κατηγορίες:</a:t>
            </a:r>
          </a:p>
          <a:p>
            <a:pPr lvl="0"/>
            <a:r>
              <a:rPr lang="el-GR" dirty="0"/>
              <a:t>καταστροφική σκέψη: η αναμονή ολοκληρωτικής καταστροφής όταν κάτι ασήμαντο πηγαίνει στραβά</a:t>
            </a:r>
          </a:p>
          <a:p>
            <a:pPr lvl="0"/>
            <a:r>
              <a:rPr lang="el-GR" dirty="0"/>
              <a:t>διπολική σκέψη: η θεώρηση των πραγμάτων  με απόλυτους όρους (π.χ. άσπρο-μαύρο) και η αγνόηση των ενδιάμεσων διαβαθμίσεων και των εναλλακτικών σκέψεων</a:t>
            </a:r>
          </a:p>
          <a:p>
            <a:pPr lvl="0"/>
            <a:r>
              <a:rPr lang="el-GR" dirty="0"/>
              <a:t>μεγιστοποίηση: η μεγέθυνση των αρνητικών σημείων της κάθε κατάστασης και ταυτόχρονα η αγνόηση των θετικών της σημείων</a:t>
            </a:r>
          </a:p>
          <a:p>
            <a:pPr lvl="0"/>
            <a:r>
              <a:rPr lang="el-GR" dirty="0" err="1"/>
              <a:t>Υπεργενίκευση</a:t>
            </a:r>
            <a:r>
              <a:rPr lang="el-GR" dirty="0"/>
              <a:t>: το συμπέρασμα ότι όλα θα είναι πάντα δυσοίωνα εξ αιτίας μιας αρνητικής εμπειρίας</a:t>
            </a:r>
          </a:p>
          <a:p>
            <a:pPr lvl="0"/>
            <a:r>
              <a:rPr lang="el-GR" dirty="0"/>
              <a:t>Αποκλεισμός του θετικού: η παράβλεψη των δυνατοτήτων και των θετικών εμπειριών και η εμμονή στις αρνητικά στοιχεία</a:t>
            </a:r>
          </a:p>
          <a:p>
            <a:pPr lvl="0"/>
            <a:r>
              <a:rPr lang="el-GR" dirty="0"/>
              <a:t>Προκατάληψη της προσοχής: η αναζήτηση αυτού που φοβόμαστε</a:t>
            </a:r>
          </a:p>
          <a:p>
            <a:endParaRPr lang="el-GR" dirty="0"/>
          </a:p>
        </p:txBody>
      </p:sp>
    </p:spTree>
    <p:extLst>
      <p:ext uri="{BB962C8B-B14F-4D97-AF65-F5344CB8AC3E}">
        <p14:creationId xmlns:p14="http://schemas.microsoft.com/office/powerpoint/2010/main" val="97957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0C3302-5999-4967-92C6-A76014307B4F}"/>
              </a:ext>
            </a:extLst>
          </p:cNvPr>
          <p:cNvSpPr>
            <a:spLocks noGrp="1"/>
          </p:cNvSpPr>
          <p:nvPr>
            <p:ph type="title"/>
          </p:nvPr>
        </p:nvSpPr>
        <p:spPr/>
        <p:txBody>
          <a:bodyPr/>
          <a:lstStyle/>
          <a:p>
            <a:r>
              <a:rPr lang="el-GR" dirty="0"/>
              <a:t>Στρες</a:t>
            </a:r>
          </a:p>
        </p:txBody>
      </p:sp>
      <p:sp>
        <p:nvSpPr>
          <p:cNvPr id="3" name="Θέση περιεχομένου 2">
            <a:extLst>
              <a:ext uri="{FF2B5EF4-FFF2-40B4-BE49-F238E27FC236}">
                <a16:creationId xmlns:a16="http://schemas.microsoft.com/office/drawing/2014/main" id="{FA79DF16-F23F-46E6-ABCF-F435C367B897}"/>
              </a:ext>
            </a:extLst>
          </p:cNvPr>
          <p:cNvSpPr>
            <a:spLocks noGrp="1"/>
          </p:cNvSpPr>
          <p:nvPr>
            <p:ph idx="1"/>
          </p:nvPr>
        </p:nvSpPr>
        <p:spPr>
          <a:xfrm>
            <a:off x="1154954" y="2603500"/>
            <a:ext cx="9637224" cy="3740856"/>
          </a:xfrm>
        </p:spPr>
        <p:txBody>
          <a:bodyPr>
            <a:normAutofit/>
          </a:bodyPr>
          <a:lstStyle/>
          <a:p>
            <a:r>
              <a:rPr lang="el-GR" dirty="0"/>
              <a:t>Ο ακριβής ορισμός του στρες καθορίζεται από τον επιστημονικό κλάδο, στο πλαίσιο του οποίου εξετάζεται κάθε φορά. Ο πιο συχνά χρησιμοποιούμενος ορισμός του στρες είναι αυτός που έχει διατυπωθεί από τον </a:t>
            </a:r>
            <a:r>
              <a:rPr lang="en-US" dirty="0"/>
              <a:t>Richard Lazarus</a:t>
            </a:r>
            <a:r>
              <a:rPr lang="el-GR" dirty="0"/>
              <a:t> και τους συνεργάτες του και αναφέρει </a:t>
            </a:r>
            <a:r>
              <a:rPr lang="el-GR" dirty="0">
                <a:solidFill>
                  <a:srgbClr val="FF0000"/>
                </a:solidFill>
              </a:rPr>
              <a:t>ότι στρες προκαλείται μέσω των διαδικασιών αλληλεπίδρασης μεταξύ των ατόμων και του περιβάλλοντός τους. </a:t>
            </a:r>
          </a:p>
          <a:p>
            <a:r>
              <a:rPr lang="el-GR" dirty="0"/>
              <a:t>Συγκεκριμένα όταν ένα άτομο αισθάνεται ότι οι προσωπικές του δυνάμεις και ικανότητες δεν επαρκούν για να ανταπεξέλθει στις συγκεκριμένες απαιτήσεις του περιβάλλοντός του, αρχίζει να βιώνει έντονο στρες. Καθίσταται πλέον σαφές ότι το στρες συνιστά έναν όρο «ομπρέλα» στον οποίο υπάγεται μια μεγάλη σειρά εκδηλώσεων / αντιδράσεων, με αποτέλεσμα ο ακριβής κατά περίπτωση εννοιολογικός του προσδιορισμός να αποτελεί διαδικασία δύσκολη και συχνά προβληματική.</a:t>
            </a:r>
          </a:p>
          <a:p>
            <a:endParaRPr lang="el-GR" dirty="0"/>
          </a:p>
        </p:txBody>
      </p:sp>
    </p:spTree>
    <p:extLst>
      <p:ext uri="{BB962C8B-B14F-4D97-AF65-F5344CB8AC3E}">
        <p14:creationId xmlns:p14="http://schemas.microsoft.com/office/powerpoint/2010/main" val="864703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62B981-9CC5-43A2-99C5-201DF07DDD0E}"/>
              </a:ext>
            </a:extLst>
          </p:cNvPr>
          <p:cNvSpPr>
            <a:spLocks noGrp="1"/>
          </p:cNvSpPr>
          <p:nvPr>
            <p:ph type="title"/>
          </p:nvPr>
        </p:nvSpPr>
        <p:spPr/>
        <p:txBody>
          <a:bodyPr/>
          <a:lstStyle/>
          <a:p>
            <a:r>
              <a:rPr lang="el-GR" dirty="0"/>
              <a:t>Τεχνικές διαχείρισης των ψυχολογικών συμπτωμάτων</a:t>
            </a:r>
            <a:br>
              <a:rPr lang="el-GR" dirty="0"/>
            </a:br>
            <a:endParaRPr lang="el-GR" dirty="0"/>
          </a:p>
        </p:txBody>
      </p:sp>
      <p:sp>
        <p:nvSpPr>
          <p:cNvPr id="3" name="Θέση περιεχομένου 2">
            <a:extLst>
              <a:ext uri="{FF2B5EF4-FFF2-40B4-BE49-F238E27FC236}">
                <a16:creationId xmlns:a16="http://schemas.microsoft.com/office/drawing/2014/main" id="{436B4CB4-39A6-4676-8023-A0CF94A1758C}"/>
              </a:ext>
            </a:extLst>
          </p:cNvPr>
          <p:cNvSpPr>
            <a:spLocks noGrp="1"/>
          </p:cNvSpPr>
          <p:nvPr>
            <p:ph idx="1"/>
          </p:nvPr>
        </p:nvSpPr>
        <p:spPr/>
        <p:txBody>
          <a:bodyPr>
            <a:normAutofit fontScale="92500" lnSpcReduction="10000"/>
          </a:bodyPr>
          <a:lstStyle/>
          <a:p>
            <a:pPr marL="0" indent="0">
              <a:buNone/>
            </a:pPr>
            <a:r>
              <a:rPr lang="el-GR" b="1" u="sng" dirty="0"/>
              <a:t>Η ανεύρεση εναλλακτικών σκέψεων</a:t>
            </a:r>
          </a:p>
          <a:p>
            <a:r>
              <a:rPr lang="el-GR" dirty="0"/>
              <a:t>Από τη στιγμή που έχει κανείς αναγνωρίσει τις προκαταλήψεις της σκέψης, μπορεί να θέσει στον εαυτό του κάποιες ερωτήσεις ώστε να κρίνει την ορθότητά τους και να αρχίσει να σκέφτεται με μεγαλύτερη αυτοπεποίθηση:</a:t>
            </a:r>
          </a:p>
          <a:p>
            <a:r>
              <a:rPr lang="el-GR" dirty="0"/>
              <a:t>Οι ερωτήσεις είναι οι εξής:</a:t>
            </a:r>
          </a:p>
          <a:p>
            <a:pPr lvl="0"/>
            <a:r>
              <a:rPr lang="el-GR" dirty="0"/>
              <a:t>Υπάρχουν λόγοι που κάνω αυτή την ανήσυχη σκέψη; Η ερώτηση αυτή βοηθά να καταλάβει κανείς το λόγο για τον οποίο κάνει τη συγκεκριμένη ανήσυχη σκέψη και μειώνει την πιθανότητα να νιώσει αμήχανα εξ αιτίας της</a:t>
            </a:r>
          </a:p>
          <a:p>
            <a:pPr lvl="0"/>
            <a:r>
              <a:rPr lang="el-GR" dirty="0"/>
              <a:t>Υπάρχουν στοιχεία που αντιτίθενται σε αυτή τη σκέψη; Με την ερώτηση αυτή αρχίζει να αναζητά τα στοιχεία που υπονομεύουν και εξασθενούν τη δύναμη της ανήσυχης σκέψης</a:t>
            </a:r>
          </a:p>
          <a:p>
            <a:endParaRPr lang="el-GR" dirty="0"/>
          </a:p>
        </p:txBody>
      </p:sp>
    </p:spTree>
    <p:extLst>
      <p:ext uri="{BB962C8B-B14F-4D97-AF65-F5344CB8AC3E}">
        <p14:creationId xmlns:p14="http://schemas.microsoft.com/office/powerpoint/2010/main" val="1865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674811-831A-4DD9-BBA5-987DCC365DB5}"/>
              </a:ext>
            </a:extLst>
          </p:cNvPr>
          <p:cNvSpPr>
            <a:spLocks noGrp="1"/>
          </p:cNvSpPr>
          <p:nvPr>
            <p:ph type="title"/>
          </p:nvPr>
        </p:nvSpPr>
        <p:spPr/>
        <p:txBody>
          <a:bodyPr/>
          <a:lstStyle/>
          <a:p>
            <a:r>
              <a:rPr lang="el-GR" dirty="0"/>
              <a:t>Τεχνικές διαχείρισης των ψυχολογικών συμπτωμάτων</a:t>
            </a:r>
          </a:p>
        </p:txBody>
      </p:sp>
      <p:sp>
        <p:nvSpPr>
          <p:cNvPr id="3" name="Θέση περιεχομένου 2">
            <a:extLst>
              <a:ext uri="{FF2B5EF4-FFF2-40B4-BE49-F238E27FC236}">
                <a16:creationId xmlns:a16="http://schemas.microsoft.com/office/drawing/2014/main" id="{8C97A0A0-4610-40AF-A34F-3404208F8978}"/>
              </a:ext>
            </a:extLst>
          </p:cNvPr>
          <p:cNvSpPr>
            <a:spLocks noGrp="1"/>
          </p:cNvSpPr>
          <p:nvPr>
            <p:ph idx="1"/>
          </p:nvPr>
        </p:nvSpPr>
        <p:spPr/>
        <p:txBody>
          <a:bodyPr>
            <a:normAutofit fontScale="85000" lnSpcReduction="10000"/>
          </a:bodyPr>
          <a:lstStyle/>
          <a:p>
            <a:pPr marL="0" indent="0">
              <a:buNone/>
            </a:pPr>
            <a:r>
              <a:rPr lang="el-GR" b="1" u="sng" dirty="0"/>
              <a:t>Η ανεύρεση εναλλακτικών σκέψεων</a:t>
            </a:r>
          </a:p>
          <a:p>
            <a:pPr marL="0" lvl="0" indent="0">
              <a:buNone/>
            </a:pPr>
            <a:endParaRPr lang="el-GR" dirty="0"/>
          </a:p>
          <a:p>
            <a:pPr lvl="0"/>
            <a:r>
              <a:rPr lang="el-GR" dirty="0"/>
              <a:t>Ποιο είναι  το χειρότερο πράγμα που μπορεί να συμβεί; Με αυτή την ερώτηση δίνεται η δυνατότητα να σκεφθεί κανείς το χειρότερο πράγμα που είναι εφικτό να του συμβεί</a:t>
            </a:r>
          </a:p>
          <a:p>
            <a:pPr lvl="0"/>
            <a:r>
              <a:rPr lang="el-GR" dirty="0"/>
              <a:t>Πώς μπορώ να αντιμετωπίσω αυτό που φοβάμαι; Τώρα δίνεται η δυνατότητα να καταστρώσει κανείς ένα σχέδιο δράσης για την αντιμετώπιση της κατάστασης. Αναλογιζόμενος κανείς τους πόρους που έχει στη διάθεσή του, τις προσωπικές του ικανότητες, την υπάρχουσα κοινωνική υποστήριξη, τις προηγούμενες εμπειρίες του μπορεί να βρει τρόπο να αντιμετωπίσει την </a:t>
            </a:r>
            <a:r>
              <a:rPr lang="el-GR" dirty="0" err="1"/>
              <a:t>στρεσογόνα</a:t>
            </a:r>
            <a:r>
              <a:rPr lang="el-GR" dirty="0"/>
              <a:t> κατάσταση</a:t>
            </a:r>
          </a:p>
          <a:p>
            <a:pPr lvl="0"/>
            <a:r>
              <a:rPr lang="el-GR" dirty="0"/>
              <a:t>Ποιος τρόπος θεώρησης της κατάστασης θα ήταν περισσότερο εποικοδομητικός; Με την ερώτηση αυτή παρέχεται η δυνατότητα να ξανασκεφθεί κανείς το </a:t>
            </a:r>
            <a:r>
              <a:rPr lang="el-GR" dirty="0" err="1"/>
              <a:t>στρεσογόνο</a:t>
            </a:r>
            <a:r>
              <a:rPr lang="el-GR" dirty="0"/>
              <a:t> ερέθισμα στις πραγματικές του διαστάσεις και να μειώσει την έντασή του ή να συνειδητοποιήσει κανείς ότι μάλλον είναι ικανός στο να το αντιμετωπίσει. </a:t>
            </a:r>
          </a:p>
          <a:p>
            <a:endParaRPr lang="el-GR" dirty="0"/>
          </a:p>
        </p:txBody>
      </p:sp>
    </p:spTree>
    <p:extLst>
      <p:ext uri="{BB962C8B-B14F-4D97-AF65-F5344CB8AC3E}">
        <p14:creationId xmlns:p14="http://schemas.microsoft.com/office/powerpoint/2010/main" val="361237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AFC71E-DABA-493E-9C35-1524FB1F7025}"/>
              </a:ext>
            </a:extLst>
          </p:cNvPr>
          <p:cNvSpPr>
            <a:spLocks noGrp="1"/>
          </p:cNvSpPr>
          <p:nvPr>
            <p:ph type="title"/>
          </p:nvPr>
        </p:nvSpPr>
        <p:spPr/>
        <p:txBody>
          <a:bodyPr/>
          <a:lstStyle/>
          <a:p>
            <a:r>
              <a:rPr lang="el-GR" dirty="0"/>
              <a:t>Τεχνικές αντιμετώπισης των προβλημάτων συμπεριφοράς</a:t>
            </a:r>
            <a:br>
              <a:rPr lang="el-GR" dirty="0"/>
            </a:br>
            <a:endParaRPr lang="el-GR" dirty="0"/>
          </a:p>
        </p:txBody>
      </p:sp>
      <p:sp>
        <p:nvSpPr>
          <p:cNvPr id="3" name="Θέση περιεχομένου 2">
            <a:extLst>
              <a:ext uri="{FF2B5EF4-FFF2-40B4-BE49-F238E27FC236}">
                <a16:creationId xmlns:a16="http://schemas.microsoft.com/office/drawing/2014/main" id="{4ECC57AC-64FB-426C-97D9-1903E2ECDEF1}"/>
              </a:ext>
            </a:extLst>
          </p:cNvPr>
          <p:cNvSpPr>
            <a:spLocks noGrp="1"/>
          </p:cNvSpPr>
          <p:nvPr>
            <p:ph idx="1"/>
          </p:nvPr>
        </p:nvSpPr>
        <p:spPr>
          <a:xfrm>
            <a:off x="1154954" y="2528711"/>
            <a:ext cx="10009757" cy="4222045"/>
          </a:xfrm>
        </p:spPr>
        <p:txBody>
          <a:bodyPr>
            <a:normAutofit/>
          </a:bodyPr>
          <a:lstStyle/>
          <a:p>
            <a:r>
              <a:rPr lang="el-GR" dirty="0"/>
              <a:t>Οι μέθοδοι/στρατηγικές αντιμετώπισης </a:t>
            </a:r>
            <a:r>
              <a:rPr lang="el-GR" b="1" dirty="0">
                <a:solidFill>
                  <a:srgbClr val="FF0000"/>
                </a:solidFill>
              </a:rPr>
              <a:t>(</a:t>
            </a:r>
            <a:r>
              <a:rPr lang="en-US" b="1" dirty="0">
                <a:solidFill>
                  <a:srgbClr val="FF0000"/>
                </a:solidFill>
              </a:rPr>
              <a:t>coping</a:t>
            </a:r>
            <a:r>
              <a:rPr lang="el-GR" b="1" dirty="0">
                <a:solidFill>
                  <a:srgbClr val="FF0000"/>
                </a:solidFill>
              </a:rPr>
              <a:t>) </a:t>
            </a:r>
            <a:r>
              <a:rPr lang="el-GR" dirty="0"/>
              <a:t>που ενεργοποιεί το άτομο για να μειώσει το στρες και να χειριστεί τις εσωτερικές ή εξωτερικές απαιτήσεις  μιας </a:t>
            </a:r>
            <a:r>
              <a:rPr lang="el-GR" dirty="0" err="1"/>
              <a:t>ψυχοπιεστικής</a:t>
            </a:r>
            <a:r>
              <a:rPr lang="el-GR" dirty="0"/>
              <a:t> κατάστασης, διακρίνονται σε δύο κατηγορίες:</a:t>
            </a:r>
          </a:p>
          <a:p>
            <a:r>
              <a:rPr lang="el-GR" dirty="0"/>
              <a:t> </a:t>
            </a:r>
            <a:r>
              <a:rPr lang="el-GR" i="1" dirty="0"/>
              <a:t>(α) στις στρατηγικές που επικεντρώνονται στην επίλυση του προβλήματος (</a:t>
            </a:r>
            <a:r>
              <a:rPr lang="en-US" i="1" dirty="0"/>
              <a:t>problem</a:t>
            </a:r>
            <a:r>
              <a:rPr lang="el-GR" i="1" dirty="0"/>
              <a:t>-</a:t>
            </a:r>
            <a:r>
              <a:rPr lang="en-US" i="1" dirty="0"/>
              <a:t>focused coping</a:t>
            </a:r>
            <a:r>
              <a:rPr lang="el-GR" i="1" dirty="0"/>
              <a:t>)</a:t>
            </a:r>
            <a:r>
              <a:rPr lang="el-GR" dirty="0"/>
              <a:t> και </a:t>
            </a:r>
          </a:p>
          <a:p>
            <a:r>
              <a:rPr lang="el-GR" i="1" dirty="0"/>
              <a:t>(β) στις στρατηγικές που αποβλέπουν στη ρύθμιση των συναισθημάτων (</a:t>
            </a:r>
            <a:r>
              <a:rPr lang="en-US" i="1" dirty="0"/>
              <a:t>emotion</a:t>
            </a:r>
            <a:r>
              <a:rPr lang="el-GR" i="1" dirty="0"/>
              <a:t>-</a:t>
            </a:r>
            <a:r>
              <a:rPr lang="en-US" i="1" dirty="0"/>
              <a:t>focused coping</a:t>
            </a:r>
            <a:r>
              <a:rPr lang="el-GR" i="1" dirty="0"/>
              <a:t>). </a:t>
            </a:r>
          </a:p>
          <a:p>
            <a:r>
              <a:rPr lang="el-GR" i="1" dirty="0"/>
              <a:t> </a:t>
            </a:r>
            <a:r>
              <a:rPr lang="el-GR" dirty="0"/>
              <a:t>Στις στρατηγικές που επικεντρώνονται στην επίλυση του προβλήματος ανήκουν: (α) η επίλυση προβλημάτων,  (β) η αναζήτηση κοινωνικής υποστήριξης, (γ) η διεκδικητική επίλυση προβλημάτων και</a:t>
            </a:r>
          </a:p>
          <a:p>
            <a:r>
              <a:rPr lang="el-GR" dirty="0"/>
              <a:t> στις στρατηγικές που επικεντρώνονται στη ρύθμιση των συναισθημάτων ανήκουν: (α) η θετική επαναξιολόγηση, (β) η </a:t>
            </a:r>
            <a:r>
              <a:rPr lang="el-GR" dirty="0" err="1"/>
              <a:t>ευχολογία</a:t>
            </a:r>
            <a:r>
              <a:rPr lang="el-GR" dirty="0"/>
              <a:t> και η ονειροπόληση, (γ) η αποφυγή και η διαφυγή.</a:t>
            </a:r>
          </a:p>
        </p:txBody>
      </p:sp>
    </p:spTree>
    <p:extLst>
      <p:ext uri="{BB962C8B-B14F-4D97-AF65-F5344CB8AC3E}">
        <p14:creationId xmlns:p14="http://schemas.microsoft.com/office/powerpoint/2010/main" val="385657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3C1448-EA45-456C-899B-6F943BCE6CB6}"/>
              </a:ext>
            </a:extLst>
          </p:cNvPr>
          <p:cNvSpPr>
            <a:spLocks noGrp="1"/>
          </p:cNvSpPr>
          <p:nvPr>
            <p:ph type="title"/>
          </p:nvPr>
        </p:nvSpPr>
        <p:spPr/>
        <p:txBody>
          <a:bodyPr/>
          <a:lstStyle/>
          <a:p>
            <a:r>
              <a:rPr lang="el-GR" dirty="0"/>
              <a:t>Τεχνικές αντιμετώπισης των προβλημάτων συμπεριφοράς</a:t>
            </a:r>
          </a:p>
        </p:txBody>
      </p:sp>
      <p:sp>
        <p:nvSpPr>
          <p:cNvPr id="3" name="Θέση περιεχομένου 2">
            <a:extLst>
              <a:ext uri="{FF2B5EF4-FFF2-40B4-BE49-F238E27FC236}">
                <a16:creationId xmlns:a16="http://schemas.microsoft.com/office/drawing/2014/main" id="{D4268105-49BF-4777-A25C-6860AF90CACC}"/>
              </a:ext>
            </a:extLst>
          </p:cNvPr>
          <p:cNvSpPr>
            <a:spLocks noGrp="1"/>
          </p:cNvSpPr>
          <p:nvPr>
            <p:ph idx="1"/>
          </p:nvPr>
        </p:nvSpPr>
        <p:spPr>
          <a:xfrm>
            <a:off x="1154954" y="2603500"/>
            <a:ext cx="9817846" cy="3797300"/>
          </a:xfrm>
        </p:spPr>
        <p:txBody>
          <a:bodyPr>
            <a:normAutofit/>
          </a:bodyPr>
          <a:lstStyle/>
          <a:p>
            <a:r>
              <a:rPr lang="el-GR" dirty="0"/>
              <a:t>Συνήθως οι στρατηγικές επίλυσης του προβλήματος χρησιμοποιούνται όταν το άτομο πιστεύει ότι μπορεί να έχει κάποια επίδραση στις </a:t>
            </a:r>
            <a:r>
              <a:rPr lang="el-GR" dirty="0" err="1"/>
              <a:t>στρεσογόνες</a:t>
            </a:r>
            <a:r>
              <a:rPr lang="el-GR" dirty="0"/>
              <a:t> συνθήκες, είτε μειώνοντας τις απαιτήσεις που προβάλλει η πραγματικότητα είτε αυξάνοντας τα αποθέματά του για να τις αντιμετωπίσει (</a:t>
            </a:r>
            <a:r>
              <a:rPr lang="en-US" dirty="0"/>
              <a:t>Lazarus</a:t>
            </a:r>
            <a:r>
              <a:rPr lang="el-GR" dirty="0"/>
              <a:t> &amp; </a:t>
            </a:r>
            <a:r>
              <a:rPr lang="en-US" dirty="0"/>
              <a:t>Folkman </a:t>
            </a:r>
            <a:r>
              <a:rPr lang="el-GR" dirty="0"/>
              <a:t>1984). Για παράδειγμα, ο άρρωστος, ο οποίος μόλις έμαθε ότι πάσχει από νεφρική νόσο, ανατρέχει σε ιατρικά βιβλία για να ενημερωθεί για την αρρώστια του και ζητά μια δεύτερη γνώμη πριν δώσει τι συγκατάθεσή του στην προτεινόμενη αγωγή.</a:t>
            </a:r>
          </a:p>
        </p:txBody>
      </p:sp>
    </p:spTree>
    <p:extLst>
      <p:ext uri="{BB962C8B-B14F-4D97-AF65-F5344CB8AC3E}">
        <p14:creationId xmlns:p14="http://schemas.microsoft.com/office/powerpoint/2010/main" val="3745401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1C1AF-7E34-467A-94BD-2B1B091D927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64168D5-677F-49C9-855E-FE8EFB4FE8CF}"/>
              </a:ext>
            </a:extLst>
          </p:cNvPr>
          <p:cNvSpPr>
            <a:spLocks noGrp="1"/>
          </p:cNvSpPr>
          <p:nvPr>
            <p:ph idx="1"/>
          </p:nvPr>
        </p:nvSpPr>
        <p:spPr/>
        <p:txBody>
          <a:bodyPr>
            <a:normAutofit fontScale="92500"/>
          </a:bodyPr>
          <a:lstStyle/>
          <a:p>
            <a:r>
              <a:rPr lang="el-GR" dirty="0"/>
              <a:t>Το άτομο χρησιμοποιεί στρατηγικές που αποβλέπουν στη ρύθμιση των συναισθημάτων όταν νιώθει ότι δεν μπορεί να κάνει κάτι για να τροποποιήσει τη </a:t>
            </a:r>
            <a:r>
              <a:rPr lang="el-GR" dirty="0" err="1"/>
              <a:t>στρεσογόνο</a:t>
            </a:r>
            <a:r>
              <a:rPr lang="el-GR" dirty="0"/>
              <a:t> κατάσταση με αποτέλεσμα να επιδιώκει να ελέγξει τη συναισθηματική αντίδρασή του σε αυτήν (</a:t>
            </a:r>
            <a:r>
              <a:rPr lang="en-US" dirty="0"/>
              <a:t>Lazarus</a:t>
            </a:r>
            <a:r>
              <a:rPr lang="el-GR" dirty="0"/>
              <a:t> &amp; </a:t>
            </a:r>
            <a:r>
              <a:rPr lang="en-US" dirty="0"/>
              <a:t>Folkman</a:t>
            </a:r>
            <a:r>
              <a:rPr lang="el-GR" dirty="0"/>
              <a:t> 1984). </a:t>
            </a:r>
          </a:p>
          <a:p>
            <a:r>
              <a:rPr lang="el-GR" dirty="0"/>
              <a:t>Για παράδειγμα, ένα άτομο που πάσχει από κάποιο σοβαρό πρόβλημα υγείας είναι πιθανό να καταφύγει στη χρήση ηρεμιστικών, οινοπνευματωδών  ποτών, να αναζητήσει την υποστήριξη των φίλων και των συγγενών ή να ασχοληθεί με δραστηριότητες που αποσκοπούν στην τροποποίηση της αντίληψής του σχετικά με τη </a:t>
            </a:r>
            <a:r>
              <a:rPr lang="el-GR" dirty="0" err="1"/>
              <a:t>στρεσογόνο</a:t>
            </a:r>
            <a:r>
              <a:rPr lang="el-GR" dirty="0"/>
              <a:t> κατάσταση που βιώνει. Άλλοτε πάλι χρησιμοποιεί </a:t>
            </a:r>
            <a:r>
              <a:rPr lang="el-GR" dirty="0" err="1"/>
              <a:t>ενδοψυχικές</a:t>
            </a:r>
            <a:r>
              <a:rPr lang="el-GR" dirty="0"/>
              <a:t> διεργασίες, όπως την άρνηση, την απώθηση, τη </a:t>
            </a:r>
            <a:r>
              <a:rPr lang="el-GR" dirty="0" err="1"/>
              <a:t>διανοητικοποίηση</a:t>
            </a:r>
            <a:r>
              <a:rPr lang="el-GR" dirty="0"/>
              <a:t> με στόχο την τροποποίηση της αντίληψης για τη </a:t>
            </a:r>
            <a:r>
              <a:rPr lang="el-GR" dirty="0" err="1"/>
              <a:t>στρεσογόνο</a:t>
            </a:r>
            <a:r>
              <a:rPr lang="el-GR" dirty="0"/>
              <a:t> κατάσταση. </a:t>
            </a:r>
          </a:p>
          <a:p>
            <a:endParaRPr lang="el-GR" dirty="0"/>
          </a:p>
        </p:txBody>
      </p:sp>
    </p:spTree>
    <p:extLst>
      <p:ext uri="{BB962C8B-B14F-4D97-AF65-F5344CB8AC3E}">
        <p14:creationId xmlns:p14="http://schemas.microsoft.com/office/powerpoint/2010/main" val="2289147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102521-844F-4691-9CE6-5E93E68B8A9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AFBFFD8-C2E9-49E9-81B9-E80BCF7007B9}"/>
              </a:ext>
            </a:extLst>
          </p:cNvPr>
          <p:cNvSpPr>
            <a:spLocks noGrp="1"/>
          </p:cNvSpPr>
          <p:nvPr>
            <p:ph idx="1"/>
          </p:nvPr>
        </p:nvSpPr>
        <p:spPr/>
        <p:txBody>
          <a:bodyPr>
            <a:normAutofit lnSpcReduction="10000"/>
          </a:bodyPr>
          <a:lstStyle/>
          <a:p>
            <a:r>
              <a:rPr lang="el-GR" dirty="0"/>
              <a:t>Τόσο οι στρατηγικές που εστιάζονται στο πρόβλημα, όσο οι στρατηγικές που αποσκοπούν στη ρύθμιση των συναισθημάτων μπορούν να αποβούν χρήσιμες στην αντιμετώπιση ενός προβλήματος υγείας, ανάλογα με τη χρονική στιγμή κατά την οποία εφαρμόζονται και τη διάρκειά τους.</a:t>
            </a:r>
          </a:p>
          <a:p>
            <a:r>
              <a:rPr lang="el-GR" dirty="0"/>
              <a:t>Οι στρατηγικές αποφυγής για την αντιμετώπιση μιας </a:t>
            </a:r>
            <a:r>
              <a:rPr lang="el-GR" dirty="0" err="1"/>
              <a:t>στρεσογόνου</a:t>
            </a:r>
            <a:r>
              <a:rPr lang="el-GR" dirty="0"/>
              <a:t> κατάστασης μπορούν να παίξουν ευεργετικό ρόλο μόνο βραχυπρόθεσμα. Για παράδειγμα, στη φάση της διάγνωσης μιας απειλητικής για τη ζωή αρρώστιας, η άρνηση της πραγματικότητας μπορεί να είναι προσωρινά αποτελεσματική. </a:t>
            </a:r>
          </a:p>
          <a:p>
            <a:r>
              <a:rPr lang="el-GR" dirty="0"/>
              <a:t>Με τη πάροδο όμως του χρόνου οι στρατηγικές που εστιάζονται στο πρόβλημα υγείας συμβάλλουν στην αποτελεσματικότερη προσαρμογή του ατόμου</a:t>
            </a:r>
          </a:p>
        </p:txBody>
      </p:sp>
    </p:spTree>
    <p:extLst>
      <p:ext uri="{BB962C8B-B14F-4D97-AF65-F5344CB8AC3E}">
        <p14:creationId xmlns:p14="http://schemas.microsoft.com/office/powerpoint/2010/main" val="2513834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FFBB2E-4762-41EB-A2AB-33D250746DB1}"/>
              </a:ext>
            </a:extLst>
          </p:cNvPr>
          <p:cNvSpPr>
            <a:spLocks noGrp="1"/>
          </p:cNvSpPr>
          <p:nvPr>
            <p:ph type="title"/>
          </p:nvPr>
        </p:nvSpPr>
        <p:spPr/>
        <p:txBody>
          <a:bodyPr/>
          <a:lstStyle/>
          <a:p>
            <a:r>
              <a:rPr lang="el-GR" dirty="0"/>
              <a:t>Η εκπαίδευση στη διεκδικητική συμπεριφορά</a:t>
            </a:r>
            <a:br>
              <a:rPr lang="el-GR" dirty="0"/>
            </a:br>
            <a:endParaRPr lang="el-GR" dirty="0"/>
          </a:p>
        </p:txBody>
      </p:sp>
      <p:sp>
        <p:nvSpPr>
          <p:cNvPr id="3" name="Θέση περιεχομένου 2">
            <a:extLst>
              <a:ext uri="{FF2B5EF4-FFF2-40B4-BE49-F238E27FC236}">
                <a16:creationId xmlns:a16="http://schemas.microsoft.com/office/drawing/2014/main" id="{092F4527-0E04-48E4-B67E-235C2BCBFF88}"/>
              </a:ext>
            </a:extLst>
          </p:cNvPr>
          <p:cNvSpPr>
            <a:spLocks noGrp="1"/>
          </p:cNvSpPr>
          <p:nvPr>
            <p:ph idx="1"/>
          </p:nvPr>
        </p:nvSpPr>
        <p:spPr>
          <a:xfrm>
            <a:off x="1154954" y="2603500"/>
            <a:ext cx="9614646" cy="3416300"/>
          </a:xfrm>
        </p:spPr>
        <p:txBody>
          <a:bodyPr>
            <a:normAutofit lnSpcReduction="10000"/>
          </a:bodyPr>
          <a:lstStyle/>
          <a:p>
            <a:pPr marL="0" indent="0">
              <a:buNone/>
            </a:pPr>
            <a:r>
              <a:rPr lang="el-GR" dirty="0"/>
              <a:t>Διεκδικητική συμπεριφορά είναι ο ευθύς, ειλικρινής και κατάλληλος τρόπος έκφρασης της γνώμης, των αναγκών και των συναισθημάτων. Ο βασικός στόχος της διεκδικητικής συμπεριφοράς είναι η υπεράσπιση των δικαιωμάτων του εαυτού μας, χωρίς εντούτοις να εκφράζεται άρνηση των δικαιωμάτων του άλλου. Για να αποκτήσει κανείς διεκδικητική συμπεριφορά χρειάζεται πρώτα απ’ όλα να επιθυμεί να αλλάξει τη συμπεριφορά του προς αυτή την κατεύθυνση και:</a:t>
            </a:r>
          </a:p>
          <a:p>
            <a:pPr lvl="0"/>
            <a:r>
              <a:rPr lang="el-GR" dirty="0"/>
              <a:t>Να βάζει μικρούς στόχους στην αρχή</a:t>
            </a:r>
          </a:p>
          <a:p>
            <a:pPr lvl="0"/>
            <a:r>
              <a:rPr lang="el-GR" dirty="0"/>
              <a:t>Να εξετάζει καινούργιους τρόπους σκέψης και δράσης</a:t>
            </a:r>
          </a:p>
          <a:p>
            <a:pPr lvl="0"/>
            <a:r>
              <a:rPr lang="el-GR" dirty="0"/>
              <a:t>Να αποδεχθεί ότι δεν πρόκειται η συμπεριφορά του να αλλάξει πολύ σύντομα </a:t>
            </a:r>
          </a:p>
          <a:p>
            <a:pPr lvl="0"/>
            <a:r>
              <a:rPr lang="el-GR" dirty="0"/>
              <a:t>Να κατανοεί μερικές φορές ότι η  αλλαγή πολλές φορές χρειάζεται μεγάλη προσπάθεια.</a:t>
            </a:r>
          </a:p>
          <a:p>
            <a:endParaRPr lang="el-GR" dirty="0"/>
          </a:p>
        </p:txBody>
      </p:sp>
    </p:spTree>
    <p:extLst>
      <p:ext uri="{BB962C8B-B14F-4D97-AF65-F5344CB8AC3E}">
        <p14:creationId xmlns:p14="http://schemas.microsoft.com/office/powerpoint/2010/main" val="3134168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A9F719-52E1-4245-9516-0C111D777CE7}"/>
              </a:ext>
            </a:extLst>
          </p:cNvPr>
          <p:cNvSpPr>
            <a:spLocks noGrp="1"/>
          </p:cNvSpPr>
          <p:nvPr>
            <p:ph type="title"/>
          </p:nvPr>
        </p:nvSpPr>
        <p:spPr/>
        <p:txBody>
          <a:bodyPr/>
          <a:lstStyle/>
          <a:p>
            <a:r>
              <a:rPr lang="el-GR" dirty="0"/>
              <a:t>Διεκδικητικό άτομο</a:t>
            </a:r>
          </a:p>
        </p:txBody>
      </p:sp>
      <p:sp>
        <p:nvSpPr>
          <p:cNvPr id="3" name="Θέση περιεχομένου 2">
            <a:extLst>
              <a:ext uri="{FF2B5EF4-FFF2-40B4-BE49-F238E27FC236}">
                <a16:creationId xmlns:a16="http://schemas.microsoft.com/office/drawing/2014/main" id="{1A8C4264-7159-4778-892D-F0373A90FE5D}"/>
              </a:ext>
            </a:extLst>
          </p:cNvPr>
          <p:cNvSpPr>
            <a:spLocks noGrp="1"/>
          </p:cNvSpPr>
          <p:nvPr>
            <p:ph idx="1"/>
          </p:nvPr>
        </p:nvSpPr>
        <p:spPr/>
        <p:txBody>
          <a:bodyPr/>
          <a:lstStyle/>
          <a:p>
            <a:r>
              <a:rPr lang="el-GR" dirty="0"/>
              <a:t>Το </a:t>
            </a:r>
            <a:r>
              <a:rPr lang="el-GR" u="sng" dirty="0"/>
              <a:t>διεκδικητικό άτομο</a:t>
            </a:r>
            <a:r>
              <a:rPr lang="el-GR" dirty="0"/>
              <a:t> μπορεί να δημιουργήσει διαπροσωπικές σχέσεις και να προστατέψει τον εαυτό του από την εκμετάλλευση των άλλων. Είναι σε  θέση να πάρει αποφάσεις και να κάνει επιλογές που αφορούν τη ζωή του. Μπορεί να αναγνωρίσει και να αναζητήσει βοήθεια  για τις ανάγκες του και να εκφράσει λεκτικά και μη λεκτικά ένα μεγάλο φάσμα συναισθημάτων, τόσο θετικών όσο και αρνητικών.</a:t>
            </a:r>
          </a:p>
          <a:p>
            <a:endParaRPr lang="el-GR" dirty="0"/>
          </a:p>
        </p:txBody>
      </p:sp>
    </p:spTree>
    <p:extLst>
      <p:ext uri="{BB962C8B-B14F-4D97-AF65-F5344CB8AC3E}">
        <p14:creationId xmlns:p14="http://schemas.microsoft.com/office/powerpoint/2010/main" val="2866324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D058A2-8D35-4627-9346-8A5CD3A9758B}"/>
              </a:ext>
            </a:extLst>
          </p:cNvPr>
          <p:cNvSpPr>
            <a:spLocks noGrp="1"/>
          </p:cNvSpPr>
          <p:nvPr>
            <p:ph type="title"/>
          </p:nvPr>
        </p:nvSpPr>
        <p:spPr/>
        <p:txBody>
          <a:bodyPr/>
          <a:lstStyle/>
          <a:p>
            <a:r>
              <a:rPr lang="el-GR" u="sng" dirty="0"/>
              <a:t>Μη διεκδικητικό (παθητικό άτομο</a:t>
            </a:r>
            <a:r>
              <a:rPr lang="el-GR" dirty="0"/>
              <a:t>)</a:t>
            </a:r>
          </a:p>
        </p:txBody>
      </p:sp>
      <p:sp>
        <p:nvSpPr>
          <p:cNvPr id="3" name="Θέση περιεχομένου 2">
            <a:extLst>
              <a:ext uri="{FF2B5EF4-FFF2-40B4-BE49-F238E27FC236}">
                <a16:creationId xmlns:a16="http://schemas.microsoft.com/office/drawing/2014/main" id="{F8CF1BE6-170F-4575-9352-9F291F0B3D9A}"/>
              </a:ext>
            </a:extLst>
          </p:cNvPr>
          <p:cNvSpPr>
            <a:spLocks noGrp="1"/>
          </p:cNvSpPr>
          <p:nvPr>
            <p:ph idx="1"/>
          </p:nvPr>
        </p:nvSpPr>
        <p:spPr/>
        <p:txBody>
          <a:bodyPr/>
          <a:lstStyle/>
          <a:p>
            <a:r>
              <a:rPr lang="el-GR" dirty="0"/>
              <a:t>Το </a:t>
            </a:r>
            <a:r>
              <a:rPr lang="el-GR" u="sng" dirty="0"/>
              <a:t>μη διεκδικητικό (παθητικό άτομο</a:t>
            </a:r>
            <a:r>
              <a:rPr lang="el-GR" dirty="0"/>
              <a:t>), επειδή αισθάνεται μεγάλο άγχος και ενοχές ή επειδή δεν έχει τις κατάλληλες κοινωνικές δεξιότητες, δεν μπορεί να ζητήσει ικανοποίηση των αιτημάτων του και γίνεται συχνά «θύμα» των άλλων επειδή δεν μπορεί να τους αρνηθεί τα δικά τους αιτήματα. Κρατά πολύ συχνά  απολογητική στάση, ενώ πολλές φορές ζητά συγνώμη ακόμη κι όταν δεν το εννοεί πραγματικά ή ακόμα κι όταν δεν έχει σφάλει στ’ αλήθεια.</a:t>
            </a:r>
          </a:p>
          <a:p>
            <a:endParaRPr lang="el-GR" dirty="0"/>
          </a:p>
        </p:txBody>
      </p:sp>
    </p:spTree>
    <p:extLst>
      <p:ext uri="{BB962C8B-B14F-4D97-AF65-F5344CB8AC3E}">
        <p14:creationId xmlns:p14="http://schemas.microsoft.com/office/powerpoint/2010/main" val="2322955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4AE01-64E9-4227-B210-BC05C45E8D2B}"/>
              </a:ext>
            </a:extLst>
          </p:cNvPr>
          <p:cNvSpPr>
            <a:spLocks noGrp="1"/>
          </p:cNvSpPr>
          <p:nvPr>
            <p:ph type="title"/>
          </p:nvPr>
        </p:nvSpPr>
        <p:spPr/>
        <p:txBody>
          <a:bodyPr/>
          <a:lstStyle/>
          <a:p>
            <a:r>
              <a:rPr lang="el-GR" dirty="0"/>
              <a:t>Επιθετικό άτομο</a:t>
            </a:r>
          </a:p>
        </p:txBody>
      </p:sp>
      <p:sp>
        <p:nvSpPr>
          <p:cNvPr id="3" name="Θέση περιεχομένου 2">
            <a:extLst>
              <a:ext uri="{FF2B5EF4-FFF2-40B4-BE49-F238E27FC236}">
                <a16:creationId xmlns:a16="http://schemas.microsoft.com/office/drawing/2014/main" id="{966DCBEE-A09D-4196-9118-004AFB7EC025}"/>
              </a:ext>
            </a:extLst>
          </p:cNvPr>
          <p:cNvSpPr>
            <a:spLocks noGrp="1"/>
          </p:cNvSpPr>
          <p:nvPr>
            <p:ph idx="1"/>
          </p:nvPr>
        </p:nvSpPr>
        <p:spPr/>
        <p:txBody>
          <a:bodyPr/>
          <a:lstStyle/>
          <a:p>
            <a:r>
              <a:rPr lang="el-GR" dirty="0"/>
              <a:t>Το </a:t>
            </a:r>
            <a:r>
              <a:rPr lang="el-GR" u="sng" dirty="0"/>
              <a:t>επιθετικό άτομο</a:t>
            </a:r>
            <a:r>
              <a:rPr lang="el-GR" dirty="0"/>
              <a:t> συνήθως ικανοποιεί τα αιτήματά του, αλλά συχνά σε βάρος της αξιοπρέπειας των άλλων ανθρώπων. Θυμώνει εύκολα και μπορεί να γίνει βίαιο. Προσπαθεί να μειώσει ή να ντροπιάσει τους άλλους χρησιμοποιώντας προσβλητικές εκφράσεις  και  θέλει να κυριαρχεί στις συζητήσεις χωρίς να αφήνει τους άλλους να μιλούν.</a:t>
            </a:r>
          </a:p>
          <a:p>
            <a:endParaRPr lang="el-GR" dirty="0"/>
          </a:p>
        </p:txBody>
      </p:sp>
    </p:spTree>
    <p:extLst>
      <p:ext uri="{BB962C8B-B14F-4D97-AF65-F5344CB8AC3E}">
        <p14:creationId xmlns:p14="http://schemas.microsoft.com/office/powerpoint/2010/main" val="258109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0E06B6-6C58-45EB-BFC7-E364D27B2C95}"/>
              </a:ext>
            </a:extLst>
          </p:cNvPr>
          <p:cNvSpPr>
            <a:spLocks noGrp="1"/>
          </p:cNvSpPr>
          <p:nvPr>
            <p:ph type="title"/>
          </p:nvPr>
        </p:nvSpPr>
        <p:spPr/>
        <p:txBody>
          <a:bodyPr/>
          <a:lstStyle/>
          <a:p>
            <a:r>
              <a:rPr lang="en-US" dirty="0"/>
              <a:t>Distress</a:t>
            </a:r>
            <a:r>
              <a:rPr lang="el-GR" dirty="0"/>
              <a:t>-</a:t>
            </a:r>
            <a:r>
              <a:rPr lang="en-US" dirty="0"/>
              <a:t> </a:t>
            </a:r>
            <a:r>
              <a:rPr lang="el-GR" dirty="0"/>
              <a:t>Ε</a:t>
            </a:r>
            <a:r>
              <a:rPr lang="en-US" dirty="0" err="1"/>
              <a:t>ustress</a:t>
            </a:r>
            <a:r>
              <a:rPr lang="el-GR" dirty="0"/>
              <a:t> </a:t>
            </a:r>
          </a:p>
        </p:txBody>
      </p:sp>
      <p:sp>
        <p:nvSpPr>
          <p:cNvPr id="3" name="Θέση περιεχομένου 2">
            <a:extLst>
              <a:ext uri="{FF2B5EF4-FFF2-40B4-BE49-F238E27FC236}">
                <a16:creationId xmlns:a16="http://schemas.microsoft.com/office/drawing/2014/main" id="{161AE112-23AE-43F9-8571-AB52FCD90934}"/>
              </a:ext>
            </a:extLst>
          </p:cNvPr>
          <p:cNvSpPr>
            <a:spLocks noGrp="1"/>
          </p:cNvSpPr>
          <p:nvPr>
            <p:ph idx="1"/>
          </p:nvPr>
        </p:nvSpPr>
        <p:spPr>
          <a:xfrm>
            <a:off x="1154954" y="2603500"/>
            <a:ext cx="9908157" cy="3416300"/>
          </a:xfrm>
        </p:spPr>
        <p:txBody>
          <a:bodyPr/>
          <a:lstStyle/>
          <a:p>
            <a:r>
              <a:rPr lang="el-GR" dirty="0"/>
              <a:t>Εκτός από το αρνητικό θεωρούμενο στρες, το οποίο στη διεθνή βιβλιογραφία αποδίδεται με τον </a:t>
            </a:r>
            <a:r>
              <a:rPr lang="el-GR" dirty="0" err="1"/>
              <a:t>επικρατήσαντα</a:t>
            </a:r>
            <a:r>
              <a:rPr lang="el-GR" dirty="0"/>
              <a:t> πλέον όρο “</a:t>
            </a:r>
            <a:r>
              <a:rPr lang="en-US" dirty="0"/>
              <a:t>distress</a:t>
            </a:r>
            <a:r>
              <a:rPr lang="el-GR" dirty="0"/>
              <a:t>”, υπάρχει και το στρες με αποδεδειγμένα θετικά αποτελέσματα για τον ανθρώπινο οργανισμό, το “</a:t>
            </a:r>
            <a:r>
              <a:rPr lang="en-US" dirty="0"/>
              <a:t>eustress</a:t>
            </a:r>
            <a:r>
              <a:rPr lang="el-GR" dirty="0"/>
              <a:t>” (δημιουργικό στρες) (</a:t>
            </a:r>
            <a:r>
              <a:rPr lang="en-US" dirty="0"/>
              <a:t>Sheridan</a:t>
            </a:r>
            <a:r>
              <a:rPr lang="el-GR" dirty="0"/>
              <a:t> &amp; </a:t>
            </a:r>
            <a:r>
              <a:rPr lang="en-US" dirty="0" err="1"/>
              <a:t>Radmacher</a:t>
            </a:r>
            <a:r>
              <a:rPr lang="el-GR" dirty="0"/>
              <a:t>, 1992). </a:t>
            </a:r>
          </a:p>
          <a:p>
            <a:r>
              <a:rPr lang="el-GR" dirty="0"/>
              <a:t>Αυτή η πλευρά σχετίζεται με τη συντήρηση της λειτουργικής κατάστασης του οργανισμού. Το στρες, όταν εκδηλώνεται έως κάποιο βαθμό έντασης, κρατάει τη συνείδηση και κατά συνέπεια τον βιολογικό οργανισμό σε εγρήγορση. Η προσπάθεια να διατηρηθεί μία συνεχής επαφή με το περιβάλλον ενισχύει τις βιολογικές λειτουργίες και την ισορροπία του οργανισμού.</a:t>
            </a:r>
          </a:p>
          <a:p>
            <a:endParaRPr lang="el-GR" dirty="0"/>
          </a:p>
        </p:txBody>
      </p:sp>
    </p:spTree>
    <p:extLst>
      <p:ext uri="{BB962C8B-B14F-4D97-AF65-F5344CB8AC3E}">
        <p14:creationId xmlns:p14="http://schemas.microsoft.com/office/powerpoint/2010/main" val="3385115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AE12D-BF4D-4A6A-AAFB-DDB869D8B100}"/>
              </a:ext>
            </a:extLst>
          </p:cNvPr>
          <p:cNvSpPr>
            <a:spLocks noGrp="1"/>
          </p:cNvSpPr>
          <p:nvPr>
            <p:ph type="title"/>
          </p:nvPr>
        </p:nvSpPr>
        <p:spPr/>
        <p:txBody>
          <a:bodyPr/>
          <a:lstStyle/>
          <a:p>
            <a:r>
              <a:rPr lang="el-GR" dirty="0"/>
              <a:t>Διεκδικητική συμπεριφορά</a:t>
            </a:r>
          </a:p>
        </p:txBody>
      </p:sp>
      <p:sp>
        <p:nvSpPr>
          <p:cNvPr id="3" name="Θέση περιεχομένου 2">
            <a:extLst>
              <a:ext uri="{FF2B5EF4-FFF2-40B4-BE49-F238E27FC236}">
                <a16:creationId xmlns:a16="http://schemas.microsoft.com/office/drawing/2014/main" id="{6374F1C7-6997-4119-8B69-7A4B60292CC5}"/>
              </a:ext>
            </a:extLst>
          </p:cNvPr>
          <p:cNvSpPr>
            <a:spLocks noGrp="1"/>
          </p:cNvSpPr>
          <p:nvPr>
            <p:ph idx="1"/>
          </p:nvPr>
        </p:nvSpPr>
        <p:spPr/>
        <p:txBody>
          <a:bodyPr/>
          <a:lstStyle/>
          <a:p>
            <a:r>
              <a:rPr lang="el-GR" dirty="0"/>
              <a:t>Στη διεκδικητική συμπεριφορά η φωνή είναι ανάλογα με την κατάσταση δυνατή, το βλέμμα σταθερό αλλά όχι επίμονο, η στάση του σώματος δείχνει δυναμισμό και ο ρυθμός της ομιλίας είναι σταθερός. Στη μη διεκδικητική συμπεριφορά  η ματιά μπορεί να δείχνει «πρόφαση», ενώ στο άτομο συνήθως διακρίνεται μια νευρικότητα. Στην επιθετική συμπεριφορά, τα μη λεκτικά μηνύματα είναι αυτά που προσπαθούν να επιβληθούν. Το βλέμμα είναι επίμονο, η φωνή δυνατή, η ομιλία εμπεριέχει στοιχεία σαρκασμού και η στάση του σώματος είναι υπερβολική.</a:t>
            </a:r>
          </a:p>
          <a:p>
            <a:endParaRPr lang="el-GR" dirty="0"/>
          </a:p>
        </p:txBody>
      </p:sp>
    </p:spTree>
    <p:extLst>
      <p:ext uri="{BB962C8B-B14F-4D97-AF65-F5344CB8AC3E}">
        <p14:creationId xmlns:p14="http://schemas.microsoft.com/office/powerpoint/2010/main" val="389196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BE0F13-0545-495F-89A1-3FC302336C0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95ADB5-58FF-49EC-9F9A-6AEFD215F56D}"/>
              </a:ext>
            </a:extLst>
          </p:cNvPr>
          <p:cNvSpPr>
            <a:spLocks noGrp="1"/>
          </p:cNvSpPr>
          <p:nvPr>
            <p:ph idx="1"/>
          </p:nvPr>
        </p:nvSpPr>
        <p:spPr/>
        <p:txBody>
          <a:bodyPr>
            <a:normAutofit/>
          </a:bodyPr>
          <a:lstStyle/>
          <a:p>
            <a:pPr marL="0" indent="0">
              <a:buNone/>
            </a:pPr>
            <a:r>
              <a:rPr lang="el-GR" dirty="0"/>
              <a:t>Η απόκτηση διεκδικητικής συμπεριφοράς προϋποθέτει την επιθυμία αλλαγής της συμπεριφοράς. Απαραίτητες θεωρούνται οι παρακάτω προϋποθέσεις:</a:t>
            </a:r>
          </a:p>
          <a:p>
            <a:pPr lvl="0"/>
            <a:r>
              <a:rPr lang="el-GR" dirty="0"/>
              <a:t>να διακινδυνεύσει κανείς από τις λιγότερο αρνητικές καταστάσεις</a:t>
            </a:r>
          </a:p>
          <a:p>
            <a:pPr lvl="0"/>
            <a:r>
              <a:rPr lang="el-GR" dirty="0"/>
              <a:t>να εκτιμά κανείς τον εαυτό του και τους άλλους</a:t>
            </a:r>
          </a:p>
          <a:p>
            <a:pPr lvl="0"/>
            <a:r>
              <a:rPr lang="el-GR" dirty="0"/>
              <a:t>να γίνει αντιληπτικό ότι σε ορισμένες περιπτώσεις κάποια πράγματα δεν είναι δυνατό να επιτευχθούν, παρά τις προσπάθειες</a:t>
            </a:r>
          </a:p>
          <a:p>
            <a:pPr lvl="0"/>
            <a:r>
              <a:rPr lang="el-GR" dirty="0"/>
              <a:t>δεν υπάρχουν  τέλειες λύσεις για κάθε πρόβλημα</a:t>
            </a:r>
          </a:p>
          <a:p>
            <a:pPr lvl="0"/>
            <a:r>
              <a:rPr lang="el-GR" dirty="0"/>
              <a:t>να διερευνήσει κανείς με ειλικρινή τρόπο νέους τρόπους συμπεριφοράς και σκέψεις.</a:t>
            </a:r>
          </a:p>
          <a:p>
            <a:endParaRPr lang="el-GR" dirty="0"/>
          </a:p>
        </p:txBody>
      </p:sp>
    </p:spTree>
    <p:extLst>
      <p:ext uri="{BB962C8B-B14F-4D97-AF65-F5344CB8AC3E}">
        <p14:creationId xmlns:p14="http://schemas.microsoft.com/office/powerpoint/2010/main" val="1152159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942C30-2C57-49C8-B4FC-FCFB0E7B1BB0}"/>
              </a:ext>
            </a:extLst>
          </p:cNvPr>
          <p:cNvSpPr>
            <a:spLocks noGrp="1"/>
          </p:cNvSpPr>
          <p:nvPr>
            <p:ph type="title"/>
          </p:nvPr>
        </p:nvSpPr>
        <p:spPr/>
        <p:txBody>
          <a:bodyPr/>
          <a:lstStyle/>
          <a:p>
            <a:r>
              <a:rPr lang="el-GR" sz="2000" dirty="0"/>
              <a:t>Τέσσερα είναι τα είδη εσωτερικού μοντέλου που εμποδίζουν την εκδήλωση της διεκδικητικής συμπεριφοράς</a:t>
            </a:r>
            <a:br>
              <a:rPr lang="el-GR" dirty="0"/>
            </a:br>
            <a:endParaRPr lang="el-GR" dirty="0"/>
          </a:p>
        </p:txBody>
      </p:sp>
      <p:sp>
        <p:nvSpPr>
          <p:cNvPr id="3" name="Θέση περιεχομένου 2">
            <a:extLst>
              <a:ext uri="{FF2B5EF4-FFF2-40B4-BE49-F238E27FC236}">
                <a16:creationId xmlns:a16="http://schemas.microsoft.com/office/drawing/2014/main" id="{A4F53042-0287-40D0-B5B8-18D104A930E0}"/>
              </a:ext>
            </a:extLst>
          </p:cNvPr>
          <p:cNvSpPr>
            <a:spLocks noGrp="1"/>
          </p:cNvSpPr>
          <p:nvPr>
            <p:ph idx="1"/>
          </p:nvPr>
        </p:nvSpPr>
        <p:spPr/>
        <p:txBody>
          <a:bodyPr/>
          <a:lstStyle/>
          <a:p>
            <a:r>
              <a:rPr lang="el-GR" i="1" dirty="0"/>
              <a:t>Αρνητική </a:t>
            </a:r>
            <a:r>
              <a:rPr lang="el-GR" i="1" dirty="0" err="1"/>
              <a:t>ετικετοποίηση</a:t>
            </a:r>
            <a:r>
              <a:rPr lang="el-GR" dirty="0"/>
              <a:t>. Το άτομο χαρακτηρίζεται ως «εγωιστής» αν για παράδειγμα παρακολουθεί τα μαθήματα  στο πανεπιστήμιο, τη στιγμή που έχει πολλές άλλες υποχρεώσεις (π.χ. έχει μικρά παιδιά).</a:t>
            </a:r>
          </a:p>
          <a:p>
            <a:r>
              <a:rPr lang="el-GR" i="1" dirty="0"/>
              <a:t>Άκαμπτες προϋποθέσεις.</a:t>
            </a:r>
            <a:r>
              <a:rPr lang="el-GR" dirty="0"/>
              <a:t> Οι άνθρωποι θέτουν άκαμπτες προϋποθέσεις  με αναφορά στο πότε, πού και πώς θα διεκδικήσουν.  Συνήθως όταν υπάρχουν τέτοιες σταθερές συνθήκες το άτομο επιτρέπει την έκφραση των δικών του απόψεων, συναισθημάτων και αιτημάτων (π.χ. θα γίνω διεκδικητικός μόνο όταν το θέμα θα είναι πολύ σημαντικό ή μπορώ να μιλήσω όταν πρόκειται για κάποιον άλλο και όχι για μένα) υπό ειδικές και μοναδικές προϋποθέσεις.</a:t>
            </a:r>
          </a:p>
          <a:p>
            <a:endParaRPr lang="el-GR" dirty="0"/>
          </a:p>
        </p:txBody>
      </p:sp>
    </p:spTree>
    <p:extLst>
      <p:ext uri="{BB962C8B-B14F-4D97-AF65-F5344CB8AC3E}">
        <p14:creationId xmlns:p14="http://schemas.microsoft.com/office/powerpoint/2010/main" val="3705344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C4E855-FF5E-43F7-A7B4-74C3CF3D319B}"/>
              </a:ext>
            </a:extLst>
          </p:cNvPr>
          <p:cNvSpPr>
            <a:spLocks noGrp="1"/>
          </p:cNvSpPr>
          <p:nvPr>
            <p:ph type="title"/>
          </p:nvPr>
        </p:nvSpPr>
        <p:spPr/>
        <p:txBody>
          <a:bodyPr/>
          <a:lstStyle/>
          <a:p>
            <a:r>
              <a:rPr lang="el-GR" sz="2800" dirty="0"/>
              <a:t>Τέσσερα είναι τα είδη εσωτερικού μοντέλου που εμποδίζουν την εκδήλωση της διεκδικητικής συμπεριφοράς</a:t>
            </a:r>
          </a:p>
        </p:txBody>
      </p:sp>
      <p:sp>
        <p:nvSpPr>
          <p:cNvPr id="3" name="Θέση περιεχομένου 2">
            <a:extLst>
              <a:ext uri="{FF2B5EF4-FFF2-40B4-BE49-F238E27FC236}">
                <a16:creationId xmlns:a16="http://schemas.microsoft.com/office/drawing/2014/main" id="{455754DC-AA66-4B4C-9FB8-F9E04647E1D2}"/>
              </a:ext>
            </a:extLst>
          </p:cNvPr>
          <p:cNvSpPr>
            <a:spLocks noGrp="1"/>
          </p:cNvSpPr>
          <p:nvPr>
            <p:ph idx="1"/>
          </p:nvPr>
        </p:nvSpPr>
        <p:spPr/>
        <p:txBody>
          <a:bodyPr/>
          <a:lstStyle/>
          <a:p>
            <a:r>
              <a:rPr lang="el-GR" i="1" dirty="0"/>
              <a:t>Καταστροφισμός</a:t>
            </a:r>
            <a:r>
              <a:rPr lang="el-GR" dirty="0"/>
              <a:t>. Ο καταστροφισμός είναι μια αρνητική σκέψη η οποία συναντάται πολλές φορές πριν από μια επικείμενη πράξη. Το άτομο σκέπτεται κάτι που θα ήθελε να πει ή να πράξει και στη συνέχεια αναλογίζεται όλες τις αρνητικές συνέπειες που πιθανώς θα ακολουθήσει εάν ενεργήσει με τον τρόπο αυτό.</a:t>
            </a:r>
          </a:p>
          <a:p>
            <a:r>
              <a:rPr lang="el-GR" i="1" dirty="0"/>
              <a:t>Αυτοτιμωρία.</a:t>
            </a:r>
            <a:r>
              <a:rPr lang="el-GR" dirty="0"/>
              <a:t> Η αυτοτιμωρία εμφανίζεται μετά την εκδήλωση της διεκδικητικής συμπεριφοράς. Θα την παρομοιάζαμε με κάποιο πολύ κριτικό άτομο που παρακολουθεί κάθε κίνησή μας και που ποτέ δεν είναι ευχαριστημένο  ή ικανοποιημένο με αυτά που λέμε ή κάνουμε. </a:t>
            </a:r>
          </a:p>
          <a:p>
            <a:endParaRPr lang="el-GR" dirty="0"/>
          </a:p>
        </p:txBody>
      </p:sp>
    </p:spTree>
    <p:extLst>
      <p:ext uri="{BB962C8B-B14F-4D97-AF65-F5344CB8AC3E}">
        <p14:creationId xmlns:p14="http://schemas.microsoft.com/office/powerpoint/2010/main" val="974316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49AF6-5B62-4C59-98EA-37AB15AF9593}"/>
              </a:ext>
            </a:extLst>
          </p:cNvPr>
          <p:cNvSpPr>
            <a:spLocks noGrp="1"/>
          </p:cNvSpPr>
          <p:nvPr>
            <p:ph type="title"/>
          </p:nvPr>
        </p:nvSpPr>
        <p:spPr/>
        <p:txBody>
          <a:bodyPr/>
          <a:lstStyle/>
          <a:p>
            <a:r>
              <a:rPr lang="el-GR" sz="2400" dirty="0"/>
              <a:t>Για να γίνει κάποιος περισσότερο διεκδικητικός πρέπει να ακολουθεί συγκεκριμένα βήματα που συνοψίζονται στα εξής:</a:t>
            </a:r>
            <a:br>
              <a:rPr lang="el-GR" dirty="0"/>
            </a:br>
            <a:endParaRPr lang="el-GR" dirty="0"/>
          </a:p>
        </p:txBody>
      </p:sp>
      <p:sp>
        <p:nvSpPr>
          <p:cNvPr id="3" name="Θέση περιεχομένου 2">
            <a:extLst>
              <a:ext uri="{FF2B5EF4-FFF2-40B4-BE49-F238E27FC236}">
                <a16:creationId xmlns:a16="http://schemas.microsoft.com/office/drawing/2014/main" id="{57868F36-380D-4B23-A461-35958654790D}"/>
              </a:ext>
            </a:extLst>
          </p:cNvPr>
          <p:cNvSpPr>
            <a:spLocks noGrp="1"/>
          </p:cNvSpPr>
          <p:nvPr>
            <p:ph idx="1"/>
          </p:nvPr>
        </p:nvSpPr>
        <p:spPr/>
        <p:txBody>
          <a:bodyPr/>
          <a:lstStyle/>
          <a:p>
            <a:pPr lvl="0"/>
            <a:r>
              <a:rPr lang="el-GR" i="1" dirty="0"/>
              <a:t>Έκφραση αρνητικών συναισθημάτων:</a:t>
            </a:r>
            <a:r>
              <a:rPr lang="el-GR" dirty="0"/>
              <a:t> Η ευθεία έκφραση των αρνητικών συναισθημάτων αποτελεί για τους περισσότερους ανθρώπους το πιο δύσκολο τμήμα της διεκδίκησης γιατί συνήθως  υπάρχει ανησυχία για το ποιες αντιδράσεις θα προκληθούν.</a:t>
            </a:r>
          </a:p>
          <a:p>
            <a:pPr lvl="0"/>
            <a:r>
              <a:rPr lang="el-GR" i="1" dirty="0"/>
              <a:t>Οριοθέτηση:</a:t>
            </a:r>
            <a:r>
              <a:rPr lang="el-GR" dirty="0"/>
              <a:t> Οριοθέτηση σημαίνει ότι κανείς αποφασίζει για τον εαυτό του, ανεξάρτητα από τις απαιτήσεις των άλλων και τις προσδοκίες των άλλων.</a:t>
            </a:r>
          </a:p>
          <a:p>
            <a:endParaRPr lang="el-GR" dirty="0"/>
          </a:p>
        </p:txBody>
      </p:sp>
    </p:spTree>
    <p:extLst>
      <p:ext uri="{BB962C8B-B14F-4D97-AF65-F5344CB8AC3E}">
        <p14:creationId xmlns:p14="http://schemas.microsoft.com/office/powerpoint/2010/main" val="523734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83BFB0-6880-4207-8DFC-D779A2DD062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030E446-7185-4DBC-8330-3881DD89B6FD}"/>
              </a:ext>
            </a:extLst>
          </p:cNvPr>
          <p:cNvSpPr>
            <a:spLocks noGrp="1"/>
          </p:cNvSpPr>
          <p:nvPr>
            <p:ph idx="1"/>
          </p:nvPr>
        </p:nvSpPr>
        <p:spPr>
          <a:xfrm>
            <a:off x="1154954" y="2603500"/>
            <a:ext cx="9592068" cy="3416300"/>
          </a:xfrm>
        </p:spPr>
        <p:txBody>
          <a:bodyPr>
            <a:normAutofit/>
          </a:bodyPr>
          <a:lstStyle/>
          <a:p>
            <a:r>
              <a:rPr lang="el-GR" i="1" dirty="0"/>
              <a:t>Η απόκριση στην κριτική</a:t>
            </a:r>
            <a:r>
              <a:rPr lang="el-GR" dirty="0"/>
              <a:t>: Οι βασικοί τρόπο διεκδικητικής απόκρισης στην κριτική είναι δύο: </a:t>
            </a:r>
          </a:p>
          <a:p>
            <a:r>
              <a:rPr lang="el-GR" dirty="0"/>
              <a:t>Α) </a:t>
            </a:r>
            <a:r>
              <a:rPr lang="el-GR" u="sng" dirty="0"/>
              <a:t>Αποδοχή της κριτικής</a:t>
            </a:r>
            <a:r>
              <a:rPr lang="el-GR" dirty="0"/>
              <a:t>: Όταν η κριτική είναι ρεαλιστική, η πιο δυναμική διεκδικητική αντίδραση μπορεί απλώς να είναι η αποδοχή της, αλλά όχι η υπερβολικά απολογητική συμπεριφορά, η άμυνα ή η υποβίβαση του εαυτού. Για παράδειγμα: «Αργείς πάντα»-«Ναι, αργώ συχνά. Συγγνώμη που σε έκανα να περιμένεις. Κάνω ιδιαίτερες προσπάθειες να μην αργώ τελευταία». Δεν πρέπει να δικαιολογηθούμε (π.χ. «Ναι, αλλά προσπαθούσα να τελειώσω κάτι που έκανα»), γιατί είναι πολύ πιθανό η κριτική να συνεχιστεί.</a:t>
            </a:r>
          </a:p>
          <a:p>
            <a:r>
              <a:rPr lang="el-GR" dirty="0"/>
              <a:t> Β)  </a:t>
            </a:r>
            <a:r>
              <a:rPr lang="el-GR" u="sng" dirty="0"/>
              <a:t>Διαφωνία με την κριτική</a:t>
            </a:r>
            <a:r>
              <a:rPr lang="el-GR" dirty="0"/>
              <a:t>: Μια άδικη κριτική πρέπει να αντικρούεται. Μπορούμε να πούμε «διαφωνώ», «δεν μπορώ να δεχθώ αυτό» </a:t>
            </a:r>
            <a:r>
              <a:rPr lang="el-GR" dirty="0" err="1"/>
              <a:t>κλπ</a:t>
            </a:r>
            <a:r>
              <a:rPr lang="el-GR" dirty="0"/>
              <a:t> (</a:t>
            </a:r>
            <a:r>
              <a:rPr lang="el-GR" dirty="0" err="1"/>
              <a:t>Καλπάκογλου</a:t>
            </a:r>
            <a:r>
              <a:rPr lang="el-GR" dirty="0"/>
              <a:t>, 1996).   </a:t>
            </a:r>
          </a:p>
          <a:p>
            <a:endParaRPr lang="el-GR" dirty="0"/>
          </a:p>
        </p:txBody>
      </p:sp>
    </p:spTree>
    <p:extLst>
      <p:ext uri="{BB962C8B-B14F-4D97-AF65-F5344CB8AC3E}">
        <p14:creationId xmlns:p14="http://schemas.microsoft.com/office/powerpoint/2010/main" val="2489481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936CC3-16BC-496A-B4B5-547B48EC360E}"/>
              </a:ext>
            </a:extLst>
          </p:cNvPr>
          <p:cNvSpPr>
            <a:spLocks noGrp="1"/>
          </p:cNvSpPr>
          <p:nvPr>
            <p:ph type="title"/>
          </p:nvPr>
        </p:nvSpPr>
        <p:spPr>
          <a:xfrm>
            <a:off x="1154954" y="733778"/>
            <a:ext cx="8761413" cy="946854"/>
          </a:xfrm>
        </p:spPr>
        <p:txBody>
          <a:bodyPr/>
          <a:lstStyle/>
          <a:p>
            <a:br>
              <a:rPr lang="el-GR" sz="2400" dirty="0"/>
            </a:br>
            <a:r>
              <a:rPr lang="el-GR" sz="2400" dirty="0"/>
              <a:t>Αντιμετώπιση των </a:t>
            </a:r>
            <a:r>
              <a:rPr lang="el-GR" sz="2400" dirty="0" err="1"/>
              <a:t>στρεσογόνων</a:t>
            </a:r>
            <a:r>
              <a:rPr lang="el-GR" sz="2400" dirty="0"/>
              <a:t> καταστάσεων</a:t>
            </a:r>
            <a:br>
              <a:rPr lang="el-GR" sz="3200" dirty="0"/>
            </a:br>
            <a:r>
              <a:rPr lang="el-GR" sz="2400" i="1" dirty="0"/>
              <a:t>Χαλάρωση της έντασης</a:t>
            </a:r>
            <a:br>
              <a:rPr lang="el-GR" dirty="0"/>
            </a:br>
            <a:endParaRPr lang="el-GR" dirty="0"/>
          </a:p>
        </p:txBody>
      </p:sp>
      <p:sp>
        <p:nvSpPr>
          <p:cNvPr id="3" name="Θέση περιεχομένου 2">
            <a:extLst>
              <a:ext uri="{FF2B5EF4-FFF2-40B4-BE49-F238E27FC236}">
                <a16:creationId xmlns:a16="http://schemas.microsoft.com/office/drawing/2014/main" id="{482D82DE-1379-4CD4-9C6D-E841F6C4E967}"/>
              </a:ext>
            </a:extLst>
          </p:cNvPr>
          <p:cNvSpPr>
            <a:spLocks noGrp="1"/>
          </p:cNvSpPr>
          <p:nvPr>
            <p:ph idx="1"/>
          </p:nvPr>
        </p:nvSpPr>
        <p:spPr>
          <a:xfrm>
            <a:off x="1154954" y="2415822"/>
            <a:ext cx="8825659" cy="3603978"/>
          </a:xfrm>
        </p:spPr>
        <p:txBody>
          <a:bodyPr>
            <a:normAutofit fontScale="85000" lnSpcReduction="20000"/>
          </a:bodyPr>
          <a:lstStyle/>
          <a:p>
            <a:pPr marL="0" indent="0">
              <a:buNone/>
            </a:pPr>
            <a:r>
              <a:rPr lang="el-GR" b="1" dirty="0"/>
              <a:t>Α) Διαφραγματική αναπνοή</a:t>
            </a:r>
            <a:r>
              <a:rPr lang="el-GR" dirty="0"/>
              <a:t> </a:t>
            </a:r>
          </a:p>
          <a:p>
            <a:r>
              <a:rPr lang="el-GR" dirty="0"/>
              <a:t>Η σωστή (διαφραγματική) αναπνοή μας βοηθά σημαντικά να χαλαρώνουμε. Είναι μια ανάγκη και πρέπει συχνά να ασκούμαστε σ' αυτήν. </a:t>
            </a:r>
          </a:p>
          <a:p>
            <a:r>
              <a:rPr lang="el-GR" dirty="0"/>
              <a:t>Ξεκινήστε να ασκείστε ξαπλωμένοι όταν μαθαίνετε την άσκηση. Στην καρέκλα ή όρθιοι αργότερα.</a:t>
            </a:r>
          </a:p>
          <a:p>
            <a:pPr lvl="0"/>
            <a:r>
              <a:rPr lang="el-GR" dirty="0"/>
              <a:t>Τοποθετείστε το ένα χέρι στο στήθος και το άλλο στο στομάχι. </a:t>
            </a:r>
          </a:p>
          <a:p>
            <a:pPr lvl="0"/>
            <a:r>
              <a:rPr lang="el-GR" dirty="0"/>
              <a:t>Εισπνεύστε από τη μύτη σας και αφήστε το στομάχι σας να φουσκώσει. Έτσι χρησιμοποιείτε πλήρως τους πνεύμονές σας. Προσπαθήστε να διατηρείτε την κίνηση του στήθους σας σε ένα μίνιμουμ, χωρίς να σφίγγεστε. </a:t>
            </a:r>
          </a:p>
          <a:p>
            <a:pPr lvl="0"/>
            <a:r>
              <a:rPr lang="el-GR" dirty="0"/>
              <a:t>Απαλά και ήρεμα, εκπνεύστε από τη μύτη σας. </a:t>
            </a:r>
          </a:p>
          <a:p>
            <a:pPr lvl="0"/>
            <a:r>
              <a:rPr lang="el-GR" dirty="0"/>
              <a:t>Επαναλάβετε, κρατώντας ένα ρυθμό. Στόχος είναι να παίρνετε 8-12 αναπνοές (εισπνοές και εκπνοές) το λεπτό. </a:t>
            </a:r>
          </a:p>
          <a:p>
            <a:r>
              <a:rPr lang="el-GR" dirty="0"/>
              <a:t>Στην αρχή μπορεί να νιώσετε ότι δεν λαμβάνετε αρκετό αέρα, αλλά καθώς θα εξασκείστε θα βρείτε ότι αυτός ο νέος τρόπος αναπνοής είναι ιδανικότερος και ανετότερος. </a:t>
            </a:r>
          </a:p>
          <a:p>
            <a:endParaRPr lang="el-GR" dirty="0"/>
          </a:p>
        </p:txBody>
      </p:sp>
    </p:spTree>
    <p:extLst>
      <p:ext uri="{BB962C8B-B14F-4D97-AF65-F5344CB8AC3E}">
        <p14:creationId xmlns:p14="http://schemas.microsoft.com/office/powerpoint/2010/main" val="2692690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985DF6-FFBA-44EE-A438-F58F8291A4C7}"/>
              </a:ext>
            </a:extLst>
          </p:cNvPr>
          <p:cNvSpPr>
            <a:spLocks noGrp="1"/>
          </p:cNvSpPr>
          <p:nvPr>
            <p:ph type="title"/>
          </p:nvPr>
        </p:nvSpPr>
        <p:spPr/>
        <p:txBody>
          <a:bodyPr/>
          <a:lstStyle/>
          <a:p>
            <a:r>
              <a:rPr lang="el-GR" dirty="0"/>
              <a:t>Διαφραγματική αναπνοή</a:t>
            </a:r>
          </a:p>
        </p:txBody>
      </p:sp>
      <p:sp>
        <p:nvSpPr>
          <p:cNvPr id="3" name="Θέση περιεχομένου 2">
            <a:extLst>
              <a:ext uri="{FF2B5EF4-FFF2-40B4-BE49-F238E27FC236}">
                <a16:creationId xmlns:a16="http://schemas.microsoft.com/office/drawing/2014/main" id="{44B11205-642A-44F7-8FF9-103529F09839}"/>
              </a:ext>
            </a:extLst>
          </p:cNvPr>
          <p:cNvSpPr>
            <a:spLocks noGrp="1"/>
          </p:cNvSpPr>
          <p:nvPr>
            <p:ph idx="1"/>
          </p:nvPr>
        </p:nvSpPr>
        <p:spPr/>
        <p:txBody>
          <a:bodyPr/>
          <a:lstStyle/>
          <a:p>
            <a:r>
              <a:rPr lang="el-GR" b="1" dirty="0"/>
              <a:t>Τεχνική της διαφραγματικής αναπνοής για την πρόληψη και τον έλεγχο του στρες -Υπουργείο Υγείας</a:t>
            </a:r>
          </a:p>
          <a:p>
            <a:r>
              <a:rPr lang="en-US" dirty="0">
                <a:hlinkClick r:id="rId2"/>
              </a:rPr>
              <a:t>https://youtu.be/qq</a:t>
            </a:r>
            <a:r>
              <a:rPr lang="en-US" dirty="0">
                <a:hlinkClick r:id="rId3"/>
              </a:rPr>
              <a:t>xr94ivoL4</a:t>
            </a:r>
            <a:r>
              <a:rPr lang="el-GR" dirty="0"/>
              <a:t> </a:t>
            </a:r>
          </a:p>
        </p:txBody>
      </p:sp>
    </p:spTree>
    <p:extLst>
      <p:ext uri="{BB962C8B-B14F-4D97-AF65-F5344CB8AC3E}">
        <p14:creationId xmlns:p14="http://schemas.microsoft.com/office/powerpoint/2010/main" val="255882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FEA50B-48B0-4CF9-9037-8A8EB41293C8}"/>
              </a:ext>
            </a:extLst>
          </p:cNvPr>
          <p:cNvSpPr>
            <a:spLocks noGrp="1"/>
          </p:cNvSpPr>
          <p:nvPr>
            <p:ph type="title"/>
          </p:nvPr>
        </p:nvSpPr>
        <p:spPr/>
        <p:txBody>
          <a:bodyPr/>
          <a:lstStyle/>
          <a:p>
            <a:r>
              <a:rPr lang="el-GR" dirty="0"/>
              <a:t>Διαφραγματική αναπνοή</a:t>
            </a:r>
          </a:p>
        </p:txBody>
      </p:sp>
      <p:pic>
        <p:nvPicPr>
          <p:cNvPr id="4" name="Picture 3" descr="C:\Users\tasos\Desktop\download.png">
            <a:extLst>
              <a:ext uri="{FF2B5EF4-FFF2-40B4-BE49-F238E27FC236}">
                <a16:creationId xmlns:a16="http://schemas.microsoft.com/office/drawing/2014/main" id="{A11442CB-A92C-4943-9663-920BDE56754B}"/>
              </a:ext>
            </a:extLst>
          </p:cNvPr>
          <p:cNvPicPr>
            <a:picLocks noGrp="1" noChangeAspect="1" noChangeArrowheads="1"/>
          </p:cNvPicPr>
          <p:nvPr>
            <p:ph idx="1"/>
          </p:nvPr>
        </p:nvPicPr>
        <p:blipFill>
          <a:blip r:embed="rId2" cstate="print"/>
          <a:srcRect/>
          <a:stretch>
            <a:fillRect/>
          </a:stretch>
        </p:blipFill>
        <p:spPr bwMode="auto">
          <a:xfrm>
            <a:off x="2697633" y="2714849"/>
            <a:ext cx="4911077" cy="4374573"/>
          </a:xfrm>
          <a:prstGeom prst="rect">
            <a:avLst/>
          </a:prstGeom>
          <a:noFill/>
        </p:spPr>
      </p:pic>
    </p:spTree>
    <p:extLst>
      <p:ext uri="{BB962C8B-B14F-4D97-AF65-F5344CB8AC3E}">
        <p14:creationId xmlns:p14="http://schemas.microsoft.com/office/powerpoint/2010/main" val="3650564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18AE52-A75D-46BD-B40C-9629EAB0DF55}"/>
              </a:ext>
            </a:extLst>
          </p:cNvPr>
          <p:cNvSpPr>
            <a:spLocks noGrp="1"/>
          </p:cNvSpPr>
          <p:nvPr>
            <p:ph type="title"/>
          </p:nvPr>
        </p:nvSpPr>
        <p:spPr/>
        <p:txBody>
          <a:bodyPr/>
          <a:lstStyle/>
          <a:p>
            <a:r>
              <a:rPr lang="el-GR" dirty="0"/>
              <a:t>Οφέλη διαφραγματικής αναπνοής</a:t>
            </a:r>
          </a:p>
        </p:txBody>
      </p:sp>
      <p:sp>
        <p:nvSpPr>
          <p:cNvPr id="3" name="Θέση περιεχομένου 2">
            <a:extLst>
              <a:ext uri="{FF2B5EF4-FFF2-40B4-BE49-F238E27FC236}">
                <a16:creationId xmlns:a16="http://schemas.microsoft.com/office/drawing/2014/main" id="{D958915F-E1AF-4824-92F8-B13894E7B92C}"/>
              </a:ext>
            </a:extLst>
          </p:cNvPr>
          <p:cNvSpPr>
            <a:spLocks noGrp="1"/>
          </p:cNvSpPr>
          <p:nvPr>
            <p:ph idx="1"/>
          </p:nvPr>
        </p:nvSpPr>
        <p:spPr/>
        <p:txBody>
          <a:bodyPr/>
          <a:lstStyle/>
          <a:p>
            <a:r>
              <a:rPr lang="el-GR" dirty="0">
                <a:latin typeface="Arial" pitchFamily="34" charset="0"/>
                <a:cs typeface="Arial" pitchFamily="34" charset="0"/>
              </a:rPr>
              <a:t>Μείωση καρδιακών παλμών και πίεσης</a:t>
            </a:r>
          </a:p>
          <a:p>
            <a:r>
              <a:rPr lang="el-GR" dirty="0">
                <a:latin typeface="Arial" pitchFamily="34" charset="0"/>
                <a:cs typeface="Arial" pitchFamily="34" charset="0"/>
              </a:rPr>
              <a:t>Μείωση κρίσεων πανικού</a:t>
            </a:r>
          </a:p>
          <a:p>
            <a:r>
              <a:rPr lang="el-GR" dirty="0">
                <a:latin typeface="Arial" pitchFamily="34" charset="0"/>
                <a:cs typeface="Arial" pitchFamily="34" charset="0"/>
              </a:rPr>
              <a:t>Μείωση της κατάθλιψης</a:t>
            </a:r>
          </a:p>
          <a:p>
            <a:r>
              <a:rPr lang="el-GR" dirty="0">
                <a:latin typeface="Arial" pitchFamily="34" charset="0"/>
                <a:cs typeface="Arial" pitchFamily="34" charset="0"/>
              </a:rPr>
              <a:t>Αύξηση της αυτοπεποίθησης</a:t>
            </a:r>
          </a:p>
          <a:p>
            <a:r>
              <a:rPr lang="el-GR" dirty="0">
                <a:latin typeface="Arial" pitchFamily="34" charset="0"/>
                <a:cs typeface="Arial" pitchFamily="34" charset="0"/>
              </a:rPr>
              <a:t>Βελτίωση της </a:t>
            </a:r>
            <a:r>
              <a:rPr lang="el-GR" dirty="0" err="1">
                <a:latin typeface="Arial" pitchFamily="34" charset="0"/>
                <a:cs typeface="Arial" pitchFamily="34" charset="0"/>
              </a:rPr>
              <a:t>αυτοεικόνας</a:t>
            </a:r>
            <a:endParaRPr lang="el-GR" dirty="0">
              <a:latin typeface="Arial" pitchFamily="34" charset="0"/>
              <a:cs typeface="Arial" pitchFamily="34" charset="0"/>
            </a:endParaRPr>
          </a:p>
          <a:p>
            <a:r>
              <a:rPr lang="el-GR" dirty="0">
                <a:latin typeface="Arial" pitchFamily="34" charset="0"/>
                <a:cs typeface="Arial" pitchFamily="34" charset="0"/>
              </a:rPr>
              <a:t>Ρύθμιση των συναισθημάτων της διάθεσης</a:t>
            </a:r>
          </a:p>
          <a:p>
            <a:endParaRPr lang="el-GR" dirty="0"/>
          </a:p>
        </p:txBody>
      </p:sp>
    </p:spTree>
    <p:extLst>
      <p:ext uri="{BB962C8B-B14F-4D97-AF65-F5344CB8AC3E}">
        <p14:creationId xmlns:p14="http://schemas.microsoft.com/office/powerpoint/2010/main" val="235841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C4B384-ACC2-4E69-B446-C096481CDDB6}"/>
              </a:ext>
            </a:extLst>
          </p:cNvPr>
          <p:cNvSpPr>
            <a:spLocks noGrp="1"/>
          </p:cNvSpPr>
          <p:nvPr>
            <p:ph type="title"/>
          </p:nvPr>
        </p:nvSpPr>
        <p:spPr/>
        <p:txBody>
          <a:bodyPr/>
          <a:lstStyle/>
          <a:p>
            <a:r>
              <a:rPr lang="el-GR" dirty="0"/>
              <a:t>Ορισμοί</a:t>
            </a:r>
          </a:p>
        </p:txBody>
      </p:sp>
      <p:sp>
        <p:nvSpPr>
          <p:cNvPr id="3" name="Θέση περιεχομένου 2">
            <a:extLst>
              <a:ext uri="{FF2B5EF4-FFF2-40B4-BE49-F238E27FC236}">
                <a16:creationId xmlns:a16="http://schemas.microsoft.com/office/drawing/2014/main" id="{80A0EDE2-410F-4E55-A915-CBD662D15AC9}"/>
              </a:ext>
            </a:extLst>
          </p:cNvPr>
          <p:cNvSpPr>
            <a:spLocks noGrp="1"/>
          </p:cNvSpPr>
          <p:nvPr>
            <p:ph idx="1"/>
          </p:nvPr>
        </p:nvSpPr>
        <p:spPr/>
        <p:txBody>
          <a:bodyPr/>
          <a:lstStyle/>
          <a:p>
            <a:r>
              <a:rPr lang="el-GR" dirty="0"/>
              <a:t>Νεότερες και πλέον ολοκληρωμένες θεωρίες του στρες δίνουν έμφαση στην αλληλεπίδραση μεταξύ του ατόμου και του περιβάλλοντος και περιγράφουν το στρες ως μια αντίδραση σε ενδογενείς  ή εξωγενείς διαδικασίες οι οποίες φτάνουν σε επίπεδα που εξαντλούν τα σωματικά και ψυχολογικά αποθέματα.</a:t>
            </a:r>
          </a:p>
          <a:p>
            <a:r>
              <a:rPr lang="el-GR" dirty="0"/>
              <a:t>Στρες είναι κάθε δύναμη η οποία θέτει έναν ψυχολογικό ή σωματικό παράγοντα πέρα από το εύρος σταθερότητας, προκαλώντας ένταση στο άτομο. Η γνώση ότι κάτι είναι πιθανό να προκαλέσει στρες, συνιστά απειλή για το άτομο.</a:t>
            </a:r>
          </a:p>
          <a:p>
            <a:endParaRPr lang="el-GR" dirty="0"/>
          </a:p>
        </p:txBody>
      </p:sp>
    </p:spTree>
    <p:extLst>
      <p:ext uri="{BB962C8B-B14F-4D97-AF65-F5344CB8AC3E}">
        <p14:creationId xmlns:p14="http://schemas.microsoft.com/office/powerpoint/2010/main" val="2744098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FAA46D-2C5D-4394-A12B-5A73AF4F3554}"/>
              </a:ext>
            </a:extLst>
          </p:cNvPr>
          <p:cNvSpPr>
            <a:spLocks noGrp="1"/>
          </p:cNvSpPr>
          <p:nvPr>
            <p:ph type="title"/>
          </p:nvPr>
        </p:nvSpPr>
        <p:spPr/>
        <p:txBody>
          <a:bodyPr/>
          <a:lstStyle/>
          <a:p>
            <a:r>
              <a:rPr lang="el-GR" sz="2800" dirty="0"/>
              <a:t>Αντιμετώπιση των </a:t>
            </a:r>
            <a:r>
              <a:rPr lang="el-GR" sz="2800" dirty="0" err="1"/>
              <a:t>στρεσογόνων</a:t>
            </a:r>
            <a:r>
              <a:rPr lang="el-GR" sz="2800" dirty="0"/>
              <a:t> καταστάσεων</a:t>
            </a:r>
            <a:br>
              <a:rPr lang="el-GR" sz="4400" dirty="0"/>
            </a:br>
            <a:r>
              <a:rPr lang="el-GR" sz="2800" i="1" dirty="0"/>
              <a:t>Χαλάρωση της έντασης</a:t>
            </a:r>
            <a:br>
              <a:rPr lang="el-GR" dirty="0"/>
            </a:br>
            <a:endParaRPr lang="el-GR" dirty="0"/>
          </a:p>
        </p:txBody>
      </p:sp>
      <p:sp>
        <p:nvSpPr>
          <p:cNvPr id="3" name="Θέση περιεχομένου 2">
            <a:extLst>
              <a:ext uri="{FF2B5EF4-FFF2-40B4-BE49-F238E27FC236}">
                <a16:creationId xmlns:a16="http://schemas.microsoft.com/office/drawing/2014/main" id="{90246713-B2CC-4C03-99E1-0D902E1891D6}"/>
              </a:ext>
            </a:extLst>
          </p:cNvPr>
          <p:cNvSpPr>
            <a:spLocks noGrp="1"/>
          </p:cNvSpPr>
          <p:nvPr>
            <p:ph idx="1"/>
          </p:nvPr>
        </p:nvSpPr>
        <p:spPr>
          <a:xfrm>
            <a:off x="1154954" y="2314221"/>
            <a:ext cx="8825659" cy="4222045"/>
          </a:xfrm>
        </p:spPr>
        <p:txBody>
          <a:bodyPr>
            <a:normAutofit fontScale="77500" lnSpcReduction="20000"/>
          </a:bodyPr>
          <a:lstStyle/>
          <a:p>
            <a:pPr marL="0" indent="0">
              <a:buNone/>
            </a:pPr>
            <a:r>
              <a:rPr lang="el-GR" b="1" dirty="0"/>
              <a:t>Β) Χαλάρωση των μυών</a:t>
            </a:r>
            <a:r>
              <a:rPr lang="el-GR" dirty="0"/>
              <a:t> </a:t>
            </a:r>
          </a:p>
          <a:p>
            <a:r>
              <a:rPr lang="el-GR" dirty="0"/>
              <a:t>Η παρακάτω τεχνική είναι πολύ απλή αλλά αποτελεσματική. Χρειάζονται μόνο 5-10 λεπτά για να ολοκληρωθεί. Δοκιμάστε την επόμενη φορά που θα νιώσετε ότι βρίσκεστε κάτω από πίεση.</a:t>
            </a:r>
          </a:p>
          <a:p>
            <a:pPr lvl="0"/>
            <a:r>
              <a:rPr lang="el-GR" dirty="0"/>
              <a:t>Καθίστε σε μια αναπαυτική καρέκλα, σε ένα καναπέ ή στο δάπεδο και «τεντωθείτε» λίγο. </a:t>
            </a:r>
          </a:p>
          <a:p>
            <a:pPr lvl="0"/>
            <a:r>
              <a:rPr lang="el-GR" dirty="0"/>
              <a:t>Αφήστε τους ώμους και τα χέρια σας να χαλαρώσουν σε μια άνετη θέση. Κουνώντας ελαφρά, 'στρίβοντας' και τεντώνοντας ελαφρά τους μύες σταματά η ένταση. </a:t>
            </a:r>
          </a:p>
          <a:p>
            <a:pPr lvl="0"/>
            <a:r>
              <a:rPr lang="el-GR" dirty="0"/>
              <a:t>Αφήστε την ένταση να φύγει από τα πόδια, το στήθος, το λαιμό με τον ίδιο τρόπο, όπως παραπάνω. </a:t>
            </a:r>
          </a:p>
          <a:p>
            <a:pPr lvl="0"/>
            <a:r>
              <a:rPr lang="el-GR" dirty="0"/>
              <a:t>Νιώστε ότι η καρέκλα ή ο καναπές ή το δάπεδο στηρίζουν όλο το βάρος του σώματός σας. Νιώστε ότι τα χέρια σας και τα πόδια σας είναι βαριά και ότι 'βυθίζονται' στο κάθισμα. </a:t>
            </a:r>
          </a:p>
          <a:p>
            <a:pPr lvl="0"/>
            <a:r>
              <a:rPr lang="el-GR" dirty="0"/>
              <a:t>Προσπαθήστε να είστε ήρεμοι. Χαλαρώστε το σαγόνι σας και το πρόσωπό σας. </a:t>
            </a:r>
          </a:p>
          <a:p>
            <a:pPr lvl="0"/>
            <a:r>
              <a:rPr lang="el-GR" dirty="0"/>
              <a:t>Αν κάτι ενοχλητικό συμβεί ή σας περάσει από το μυαλό, απλά αγνοήστε το. Μην του δώσετε σημασία. </a:t>
            </a:r>
          </a:p>
          <a:p>
            <a:pPr lvl="0"/>
            <a:r>
              <a:rPr lang="el-GR" dirty="0"/>
              <a:t>Κλείστε τα μάτια σας και φανταστείτε μια σκηνή σε ένα ήρεμο μέρος όπου απολαμβάνετε τη λιακάδα, τη θάλασσα ή ό,τι άλλο σας ικανοποιεί. Φανταστείτε ότι είστε πραγματικά στο μέρος αυτό. </a:t>
            </a:r>
          </a:p>
          <a:p>
            <a:pPr lvl="0"/>
            <a:r>
              <a:rPr lang="el-GR" dirty="0"/>
              <a:t>Για λίγα λεπτά κρατείστε αυτή τη χαλαρή θέση. </a:t>
            </a:r>
          </a:p>
          <a:p>
            <a:endParaRPr lang="el-GR" dirty="0"/>
          </a:p>
        </p:txBody>
      </p:sp>
    </p:spTree>
    <p:extLst>
      <p:ext uri="{BB962C8B-B14F-4D97-AF65-F5344CB8AC3E}">
        <p14:creationId xmlns:p14="http://schemas.microsoft.com/office/powerpoint/2010/main" val="3934900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E60A0D-2118-4D5D-81F2-1D5824598C5A}"/>
              </a:ext>
            </a:extLst>
          </p:cNvPr>
          <p:cNvSpPr>
            <a:spLocks noGrp="1"/>
          </p:cNvSpPr>
          <p:nvPr>
            <p:ph type="title"/>
          </p:nvPr>
        </p:nvSpPr>
        <p:spPr>
          <a:xfrm>
            <a:off x="1154954" y="973667"/>
            <a:ext cx="9287268" cy="843843"/>
          </a:xfrm>
        </p:spPr>
        <p:txBody>
          <a:bodyPr/>
          <a:lstStyle/>
          <a:p>
            <a:r>
              <a:rPr lang="el-GR" dirty="0"/>
              <a:t>Προοδευτική μυϊκή ή </a:t>
            </a:r>
            <a:r>
              <a:rPr lang="el-GR" dirty="0" err="1"/>
              <a:t>νευρομυϊκή</a:t>
            </a:r>
            <a:r>
              <a:rPr lang="el-GR" dirty="0"/>
              <a:t> χαλάρωση</a:t>
            </a:r>
          </a:p>
        </p:txBody>
      </p:sp>
      <p:pic>
        <p:nvPicPr>
          <p:cNvPr id="4" name="Picture 2" descr="C:\Users\tasos\Desktop\download.jpg">
            <a:extLst>
              <a:ext uri="{FF2B5EF4-FFF2-40B4-BE49-F238E27FC236}">
                <a16:creationId xmlns:a16="http://schemas.microsoft.com/office/drawing/2014/main" id="{70036A30-16C5-422D-81BD-2532D2971CE4}"/>
              </a:ext>
            </a:extLst>
          </p:cNvPr>
          <p:cNvPicPr>
            <a:picLocks noGrp="1" noChangeAspect="1" noChangeArrowheads="1"/>
          </p:cNvPicPr>
          <p:nvPr>
            <p:ph idx="1"/>
          </p:nvPr>
        </p:nvPicPr>
        <p:blipFill>
          <a:blip r:embed="rId2" cstate="print"/>
          <a:srcRect/>
          <a:stretch>
            <a:fillRect/>
          </a:stretch>
        </p:blipFill>
        <p:spPr bwMode="auto">
          <a:xfrm>
            <a:off x="1795902" y="2748907"/>
            <a:ext cx="7709342" cy="3854672"/>
          </a:xfrm>
          <a:prstGeom prst="rect">
            <a:avLst/>
          </a:prstGeom>
          <a:noFill/>
        </p:spPr>
      </p:pic>
    </p:spTree>
    <p:extLst>
      <p:ext uri="{BB962C8B-B14F-4D97-AF65-F5344CB8AC3E}">
        <p14:creationId xmlns:p14="http://schemas.microsoft.com/office/powerpoint/2010/main" val="15242324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551438-9FBA-4FA0-89F8-9758E06D74BF}"/>
              </a:ext>
            </a:extLst>
          </p:cNvPr>
          <p:cNvSpPr>
            <a:spLocks noGrp="1"/>
          </p:cNvSpPr>
          <p:nvPr>
            <p:ph type="title"/>
          </p:nvPr>
        </p:nvSpPr>
        <p:spPr>
          <a:xfrm>
            <a:off x="1154954" y="973668"/>
            <a:ext cx="9716246" cy="706964"/>
          </a:xfrm>
        </p:spPr>
        <p:txBody>
          <a:bodyPr/>
          <a:lstStyle/>
          <a:p>
            <a:r>
              <a:rPr lang="el-GR" dirty="0"/>
              <a:t>Οφέλη μυϊκής ή </a:t>
            </a:r>
            <a:r>
              <a:rPr lang="el-GR" dirty="0" err="1"/>
              <a:t>νευρομυϊκής</a:t>
            </a:r>
            <a:r>
              <a:rPr lang="el-GR" dirty="0"/>
              <a:t> χαλάρωσης </a:t>
            </a:r>
          </a:p>
        </p:txBody>
      </p:sp>
      <p:sp>
        <p:nvSpPr>
          <p:cNvPr id="3" name="Θέση περιεχομένου 2">
            <a:extLst>
              <a:ext uri="{FF2B5EF4-FFF2-40B4-BE49-F238E27FC236}">
                <a16:creationId xmlns:a16="http://schemas.microsoft.com/office/drawing/2014/main" id="{22A29A16-C2E2-4479-AC99-5F1BF472F034}"/>
              </a:ext>
            </a:extLst>
          </p:cNvPr>
          <p:cNvSpPr>
            <a:spLocks noGrp="1"/>
          </p:cNvSpPr>
          <p:nvPr>
            <p:ph idx="1"/>
          </p:nvPr>
        </p:nvSpPr>
        <p:spPr/>
        <p:txBody>
          <a:bodyPr/>
          <a:lstStyle/>
          <a:p>
            <a:r>
              <a:rPr lang="el-GR" dirty="0">
                <a:latin typeface="Arial" pitchFamily="34" charset="0"/>
                <a:cs typeface="Arial" pitchFamily="34" charset="0"/>
              </a:rPr>
              <a:t>Αντιμετώπιση </a:t>
            </a:r>
            <a:r>
              <a:rPr lang="el-GR" dirty="0" err="1">
                <a:latin typeface="Arial" pitchFamily="34" charset="0"/>
                <a:cs typeface="Arial" pitchFamily="34" charset="0"/>
              </a:rPr>
              <a:t>αγχογόνων</a:t>
            </a:r>
            <a:r>
              <a:rPr lang="el-GR" dirty="0">
                <a:latin typeface="Arial" pitchFamily="34" charset="0"/>
                <a:cs typeface="Arial" pitchFamily="34" charset="0"/>
              </a:rPr>
              <a:t> καταστάσεων</a:t>
            </a:r>
          </a:p>
          <a:p>
            <a:r>
              <a:rPr lang="el-GR" dirty="0">
                <a:latin typeface="Arial" pitchFamily="34" charset="0"/>
                <a:cs typeface="Arial" pitchFamily="34" charset="0"/>
              </a:rPr>
              <a:t>Βελτίωση της μνήμης και της συγκέντρωσης</a:t>
            </a:r>
          </a:p>
          <a:p>
            <a:r>
              <a:rPr lang="el-GR" dirty="0">
                <a:latin typeface="Arial" pitchFamily="34" charset="0"/>
                <a:cs typeface="Arial" pitchFamily="34" charset="0"/>
              </a:rPr>
              <a:t>Αύξηση της ανεκτικότητας στον πόνο</a:t>
            </a:r>
          </a:p>
          <a:p>
            <a:r>
              <a:rPr lang="el-GR" dirty="0">
                <a:latin typeface="Arial" pitchFamily="34" charset="0"/>
                <a:cs typeface="Arial" pitchFamily="34" charset="0"/>
              </a:rPr>
              <a:t>Ελάττωση της ανάγκης για λήψη ηρεμιστικών φαρμάκων</a:t>
            </a:r>
          </a:p>
          <a:p>
            <a:r>
              <a:rPr lang="el-GR" dirty="0">
                <a:latin typeface="Arial" pitchFamily="34" charset="0"/>
                <a:cs typeface="Arial" pitchFamily="34" charset="0"/>
              </a:rPr>
              <a:t>Ελάττωση συγκεκριμένων σωματικών συμπτωμάτων</a:t>
            </a:r>
          </a:p>
          <a:p>
            <a:r>
              <a:rPr lang="el-GR" dirty="0">
                <a:latin typeface="Arial" pitchFamily="34" charset="0"/>
                <a:cs typeface="Arial" pitchFamily="34" charset="0"/>
              </a:rPr>
              <a:t>Αποτροπή της έναρξης άλλων διαταραχών του άγχους</a:t>
            </a:r>
          </a:p>
          <a:p>
            <a:r>
              <a:rPr lang="el-GR" dirty="0">
                <a:latin typeface="Arial" pitchFamily="34" charset="0"/>
                <a:cs typeface="Arial" pitchFamily="34" charset="0"/>
              </a:rPr>
              <a:t>Μείωση της ανάγκης για κάπνισμα </a:t>
            </a:r>
            <a:r>
              <a:rPr lang="el-GR" dirty="0" err="1">
                <a:latin typeface="Arial" pitchFamily="34" charset="0"/>
                <a:cs typeface="Arial" pitchFamily="34" charset="0"/>
              </a:rPr>
              <a:t>κ.ά</a:t>
            </a:r>
            <a:endParaRPr lang="el-GR" dirty="0">
              <a:latin typeface="Arial" pitchFamily="34" charset="0"/>
              <a:cs typeface="Arial" pitchFamily="34" charset="0"/>
            </a:endParaRPr>
          </a:p>
          <a:p>
            <a:endParaRPr lang="el-GR" dirty="0"/>
          </a:p>
        </p:txBody>
      </p:sp>
    </p:spTree>
    <p:extLst>
      <p:ext uri="{BB962C8B-B14F-4D97-AF65-F5344CB8AC3E}">
        <p14:creationId xmlns:p14="http://schemas.microsoft.com/office/powerpoint/2010/main" val="1812996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48418C-0B35-42F4-94A4-3F3DA0D70788}"/>
              </a:ext>
            </a:extLst>
          </p:cNvPr>
          <p:cNvSpPr>
            <a:spLocks noGrp="1"/>
          </p:cNvSpPr>
          <p:nvPr>
            <p:ph type="title"/>
          </p:nvPr>
        </p:nvSpPr>
        <p:spPr/>
        <p:txBody>
          <a:bodyPr/>
          <a:lstStyle/>
          <a:p>
            <a:r>
              <a:rPr lang="el-GR" b="1" dirty="0"/>
              <a:t>Δυσκολίες στη χρήση της χαλάρωσης</a:t>
            </a:r>
            <a:br>
              <a:rPr lang="el-GR" dirty="0"/>
            </a:br>
            <a:endParaRPr lang="el-GR" dirty="0"/>
          </a:p>
        </p:txBody>
      </p:sp>
      <p:sp>
        <p:nvSpPr>
          <p:cNvPr id="3" name="Θέση περιεχομένου 2">
            <a:extLst>
              <a:ext uri="{FF2B5EF4-FFF2-40B4-BE49-F238E27FC236}">
                <a16:creationId xmlns:a16="http://schemas.microsoft.com/office/drawing/2014/main" id="{A51730A1-761F-416F-9763-86A0ED951013}"/>
              </a:ext>
            </a:extLst>
          </p:cNvPr>
          <p:cNvSpPr>
            <a:spLocks noGrp="1"/>
          </p:cNvSpPr>
          <p:nvPr>
            <p:ph idx="1"/>
          </p:nvPr>
        </p:nvSpPr>
        <p:spPr>
          <a:xfrm>
            <a:off x="1154954" y="2603500"/>
            <a:ext cx="8825659" cy="3752144"/>
          </a:xfrm>
        </p:spPr>
        <p:txBody>
          <a:bodyPr>
            <a:normAutofit fontScale="85000" lnSpcReduction="10000"/>
          </a:bodyPr>
          <a:lstStyle/>
          <a:p>
            <a:r>
              <a:rPr lang="el-GR" b="1" dirty="0"/>
              <a:t>Παράξενες αισθήσεις κατά τη διάρκεια της άσκησης:</a:t>
            </a:r>
            <a:r>
              <a:rPr lang="el-GR" dirty="0"/>
              <a:t> Είναι φυσικό να νιώθει κανείς περίεργα όταν κάνει μια σωματική δραστηριότητα που δεν έχει συνηθίσει. Δεν υπάρχει λόγος ανησυχίας γιατί μέσα από την επανάληψη της άσκησης αρχίζει κανείς να αισθάνεται άνετα.</a:t>
            </a:r>
          </a:p>
          <a:p>
            <a:r>
              <a:rPr lang="el-GR" b="1" dirty="0"/>
              <a:t>Κράμπες:</a:t>
            </a:r>
            <a:r>
              <a:rPr lang="el-GR" dirty="0"/>
              <a:t> Μπορεί να είναι επώδυνες αλλά δεν είναι επικίνδυνες. Είναι σωστά να μην σφίγγει κανείς πολύ έντονα τους μυς και να κάνει την άσκηση σε ζεστό δωμάτιο.</a:t>
            </a:r>
          </a:p>
          <a:p>
            <a:r>
              <a:rPr lang="el-GR" b="1" dirty="0"/>
              <a:t>Ύπνος κατά τη διάρκεια της άσκησης</a:t>
            </a:r>
            <a:r>
              <a:rPr lang="el-GR" dirty="0"/>
              <a:t>: Μερικές φορές κάποιοι κάνουν την άσκηση  χαλάρωσης με σκοπό να αποκοιμηθούν. Εάν όμως δεν θέλει  κάποιος να κοιμηθεί, μπορεί να δοκιμάσει να μην ξαπλώσει. Μπορεί επίσης να κρατά στο χέρι του  ένα άθραυστο αντικείμενο, το οποίο θα πέσει κάτω μόλις αποκοιμηθεί το άτομο.</a:t>
            </a:r>
          </a:p>
          <a:p>
            <a:r>
              <a:rPr lang="el-GR" b="1" dirty="0"/>
              <a:t>Επίμονες σκέψεις που προκαλούν ανησυχία:</a:t>
            </a:r>
            <a:r>
              <a:rPr lang="el-GR" dirty="0"/>
              <a:t> Αυτές είναι κάτι φυσιολογικό και δεν αποτελούν σημαντικό εμπόδιο στην εφαρμογή της άσκησης. Ο καλύτερος τρόπος για να τις διώξει κάποιος είναι να μην ασχοληθεί μαζί τους. Είναι καλό να δεχθεί κανείς το γεγονός ότι κατά καιρούς θα περνούν από το νου του και απλώς να εστιάζει την προσοχή του στην άσκησης της χαλάρωσης. </a:t>
            </a:r>
          </a:p>
          <a:p>
            <a:endParaRPr lang="el-GR" dirty="0"/>
          </a:p>
        </p:txBody>
      </p:sp>
    </p:spTree>
    <p:extLst>
      <p:ext uri="{BB962C8B-B14F-4D97-AF65-F5344CB8AC3E}">
        <p14:creationId xmlns:p14="http://schemas.microsoft.com/office/powerpoint/2010/main" val="2891032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457200"/>
            <a:ext cx="8686800" cy="1099592"/>
          </a:xfrm>
        </p:spPr>
        <p:txBody>
          <a:bodyPr/>
          <a:lstStyle/>
          <a:p>
            <a:r>
              <a:rPr lang="el-GR" dirty="0"/>
              <a:t>Θετική σκέψη</a:t>
            </a:r>
          </a:p>
        </p:txBody>
      </p:sp>
      <p:pic>
        <p:nvPicPr>
          <p:cNvPr id="3074" name="Picture 2" descr="C:\Users\tasos\Desktop\download (1).jpg"/>
          <p:cNvPicPr>
            <a:picLocks noChangeAspect="1" noChangeArrowheads="1"/>
          </p:cNvPicPr>
          <p:nvPr/>
        </p:nvPicPr>
        <p:blipFill>
          <a:blip r:embed="rId2" cstate="print"/>
          <a:srcRect/>
          <a:stretch>
            <a:fillRect/>
          </a:stretch>
        </p:blipFill>
        <p:spPr bwMode="auto">
          <a:xfrm>
            <a:off x="3095604" y="2348881"/>
            <a:ext cx="5676738" cy="3437574"/>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449464-40D3-4F11-8402-D6FAB248E593}"/>
              </a:ext>
            </a:extLst>
          </p:cNvPr>
          <p:cNvSpPr>
            <a:spLocks noGrp="1"/>
          </p:cNvSpPr>
          <p:nvPr>
            <p:ph type="title"/>
          </p:nvPr>
        </p:nvSpPr>
        <p:spPr/>
        <p:txBody>
          <a:bodyPr/>
          <a:lstStyle/>
          <a:p>
            <a:r>
              <a:rPr lang="el-GR" dirty="0"/>
              <a:t>Θετική σκέψη</a:t>
            </a:r>
          </a:p>
        </p:txBody>
      </p:sp>
      <p:sp>
        <p:nvSpPr>
          <p:cNvPr id="3" name="Θέση περιεχομένου 2">
            <a:extLst>
              <a:ext uri="{FF2B5EF4-FFF2-40B4-BE49-F238E27FC236}">
                <a16:creationId xmlns:a16="http://schemas.microsoft.com/office/drawing/2014/main" id="{114BC964-488D-4FC4-B729-941E34455214}"/>
              </a:ext>
            </a:extLst>
          </p:cNvPr>
          <p:cNvSpPr>
            <a:spLocks noGrp="1"/>
          </p:cNvSpPr>
          <p:nvPr>
            <p:ph idx="1"/>
          </p:nvPr>
        </p:nvSpPr>
        <p:spPr/>
        <p:txBody>
          <a:bodyPr>
            <a:normAutofit/>
          </a:bodyPr>
          <a:lstStyle/>
          <a:p>
            <a:pPr algn="just"/>
            <a:r>
              <a:rPr lang="el-GR" dirty="0"/>
              <a:t>Η θετική σκέψη βοηθά στη διαχείριση του άγχους και στη βελτίωση της υγείας. Πράγματι, κάποιες μελέτες δείχνουν ότι τα χαρακτηριστικά της προσωπικότητας, όπως η αισιοδοξία και η απαισιοδοξία μπορεί να επηρεάσουν πολλούς τομείς της υγείας και της ευημερίας. Η θετική σκέψη, που έρχεται συνήθως με την αισιοδοξία, είναι ένα βασικό μέρος της αποτελεσματικής διαχείρισης του στρες. </a:t>
            </a:r>
          </a:p>
          <a:p>
            <a:pPr algn="just"/>
            <a:r>
              <a:rPr lang="el-GR" dirty="0"/>
              <a:t>Η θετική σκέψη ξεκινά με τον </a:t>
            </a:r>
            <a:r>
              <a:rPr lang="el-GR" dirty="0" err="1"/>
              <a:t>αυτοδιάλογο</a:t>
            </a:r>
            <a:r>
              <a:rPr lang="el-GR" dirty="0"/>
              <a:t> και συγκεκριμένα από τις αυτόματες σκέψεις που μπορεί να είναι θετικές ή αρνητικές.  Κάποιες σκέψεις προέρχονται από την λογική και τον λόγο και άλλες από τις παρανοήσεις που έχουν δημιουργηθεί εξ αιτίας της έλλειψης πληροφοριών.</a:t>
            </a:r>
          </a:p>
          <a:p>
            <a:endParaRPr lang="el-GR" dirty="0"/>
          </a:p>
        </p:txBody>
      </p:sp>
    </p:spTree>
    <p:extLst>
      <p:ext uri="{BB962C8B-B14F-4D97-AF65-F5344CB8AC3E}">
        <p14:creationId xmlns:p14="http://schemas.microsoft.com/office/powerpoint/2010/main" val="8486027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457200"/>
            <a:ext cx="8686800" cy="1315616"/>
          </a:xfrm>
        </p:spPr>
        <p:txBody>
          <a:bodyPr/>
          <a:lstStyle/>
          <a:p>
            <a:r>
              <a:rPr lang="el-GR" dirty="0"/>
              <a:t>Οφέλη θετικής σκέψης</a:t>
            </a:r>
          </a:p>
        </p:txBody>
      </p:sp>
      <p:sp>
        <p:nvSpPr>
          <p:cNvPr id="3" name="2 - Θέση περιεχομένου"/>
          <p:cNvSpPr>
            <a:spLocks noGrp="1"/>
          </p:cNvSpPr>
          <p:nvPr>
            <p:ph idx="1"/>
          </p:nvPr>
        </p:nvSpPr>
        <p:spPr>
          <a:xfrm>
            <a:off x="1761964" y="2557561"/>
            <a:ext cx="8668072" cy="4019277"/>
          </a:xfrm>
        </p:spPr>
        <p:txBody>
          <a:bodyPr/>
          <a:lstStyle/>
          <a:p>
            <a:r>
              <a:rPr lang="el-GR" dirty="0">
                <a:latin typeface="Arial" pitchFamily="34" charset="0"/>
                <a:cs typeface="Arial" pitchFamily="34" charset="0"/>
              </a:rPr>
              <a:t>Αυξημένη διάρκεια ζωής</a:t>
            </a:r>
          </a:p>
          <a:p>
            <a:r>
              <a:rPr lang="el-GR" dirty="0">
                <a:latin typeface="Arial" pitchFamily="34" charset="0"/>
                <a:cs typeface="Arial" pitchFamily="34" charset="0"/>
              </a:rPr>
              <a:t>Χαμηλά ποσοστά κατάθλιψης</a:t>
            </a:r>
          </a:p>
          <a:p>
            <a:r>
              <a:rPr lang="el-GR" dirty="0">
                <a:latin typeface="Arial" pitchFamily="34" charset="0"/>
                <a:cs typeface="Arial" pitchFamily="34" charset="0"/>
              </a:rPr>
              <a:t>Μείωση του κινδύνου θανάτου από καρδιαγγειακή ασθένεια</a:t>
            </a:r>
          </a:p>
          <a:p>
            <a:r>
              <a:rPr lang="el-GR" dirty="0">
                <a:latin typeface="Arial" pitchFamily="34" charset="0"/>
                <a:cs typeface="Arial" pitchFamily="34" charset="0"/>
              </a:rPr>
              <a:t>σωματική και ψυχολογική ευεξία</a:t>
            </a:r>
          </a:p>
          <a:p>
            <a:r>
              <a:rPr lang="el-GR" dirty="0">
                <a:latin typeface="Arial" pitchFamily="34" charset="0"/>
                <a:cs typeface="Arial" pitchFamily="34" charset="0"/>
              </a:rPr>
              <a:t>Καλύτερη αντιμετώπιση δυσκολιών και περιόδων του στρες</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7FDE85-0774-48CB-94AF-4D6022E371F1}"/>
              </a:ext>
            </a:extLst>
          </p:cNvPr>
          <p:cNvSpPr>
            <a:spLocks noGrp="1"/>
          </p:cNvSpPr>
          <p:nvPr>
            <p:ph type="title"/>
          </p:nvPr>
        </p:nvSpPr>
        <p:spPr/>
        <p:txBody>
          <a:bodyPr/>
          <a:lstStyle/>
          <a:p>
            <a:r>
              <a:rPr lang="el-GR" dirty="0"/>
              <a:t>Αρνητικές μορφές του </a:t>
            </a:r>
            <a:r>
              <a:rPr lang="el-GR" dirty="0" err="1"/>
              <a:t>αυτοδιαλόγου</a:t>
            </a:r>
            <a:r>
              <a:rPr lang="el-GR" dirty="0"/>
              <a:t> </a:t>
            </a:r>
            <a:br>
              <a:rPr lang="el-GR" dirty="0"/>
            </a:br>
            <a:endParaRPr lang="el-GR" dirty="0"/>
          </a:p>
        </p:txBody>
      </p:sp>
      <p:sp>
        <p:nvSpPr>
          <p:cNvPr id="3" name="Θέση περιεχομένου 2">
            <a:extLst>
              <a:ext uri="{FF2B5EF4-FFF2-40B4-BE49-F238E27FC236}">
                <a16:creationId xmlns:a16="http://schemas.microsoft.com/office/drawing/2014/main" id="{8BFCE2F4-A601-4011-BB28-F30FB01ABFA1}"/>
              </a:ext>
            </a:extLst>
          </p:cNvPr>
          <p:cNvSpPr>
            <a:spLocks noGrp="1"/>
          </p:cNvSpPr>
          <p:nvPr>
            <p:ph idx="1"/>
          </p:nvPr>
        </p:nvSpPr>
        <p:spPr/>
        <p:txBody>
          <a:bodyPr>
            <a:normAutofit fontScale="92500" lnSpcReduction="20000"/>
          </a:bodyPr>
          <a:lstStyle/>
          <a:p>
            <a:pPr lvl="0"/>
            <a:r>
              <a:rPr lang="el-GR" i="1" dirty="0"/>
              <a:t>Το φιλτράρισμα:</a:t>
            </a:r>
            <a:r>
              <a:rPr lang="el-GR" dirty="0"/>
              <a:t> Είναι η διαδικασία κατά την οποία κανείς μεγεθύνει τις αρνητικές πλευρές μιας κατάστασης και φιλτράρει όλες τις θετικές. Για παράδειγμα, ας υποθέσουμε ότι κάποιος είχε μια καλή μέρα στη δουλειά και πέτυχε κάποιον σημαντικό εργασιακό στόχο. Παρέλειψε όμως να ανταποκριθεί σε ένα δευτερεύον καθήκον. Εάν το βράδυ επικεντρωθεί μόνο στο δευτερεύον καθήκον,  θα ξεχάσει την επιτυχία του.</a:t>
            </a:r>
          </a:p>
          <a:p>
            <a:pPr lvl="0"/>
            <a:r>
              <a:rPr lang="el-GR" i="1" dirty="0"/>
              <a:t>Εξατομίκευση:</a:t>
            </a:r>
            <a:r>
              <a:rPr lang="el-GR" dirty="0"/>
              <a:t> Κατά την εξατομίκευση, το άτομο κατηγορεί αυτόματα τον εαυτό του. Για παράδειγμα, το άτομο μαθαίνει ότι μια βραδινή έξοδος με τους φίλους του ακυρώνεται και υποθέτει ότι η αλλαγή των σχεδίων έγινε γιατί κανείς δεν ήθελε να βρίσκετε γύρω του.</a:t>
            </a:r>
          </a:p>
          <a:p>
            <a:pPr lvl="0"/>
            <a:r>
              <a:rPr lang="el-GR" i="1" dirty="0"/>
              <a:t>Καταστροφολογία</a:t>
            </a:r>
            <a:r>
              <a:rPr lang="el-GR" b="1" dirty="0"/>
              <a:t>:</a:t>
            </a:r>
            <a:r>
              <a:rPr lang="el-GR" dirty="0"/>
              <a:t> Είναι η συνθήκη κατά την οποία κανείς περιμένει αυτόματα το χειρότερο.</a:t>
            </a:r>
          </a:p>
          <a:p>
            <a:pPr lvl="0"/>
            <a:r>
              <a:rPr lang="el-GR" i="1" dirty="0"/>
              <a:t>Πόλωση:</a:t>
            </a:r>
            <a:r>
              <a:rPr lang="el-GR" dirty="0"/>
              <a:t>  Συμβαίνει όταν κάποιος βλέπει τα πράγματα μόνο ως είτε καλά είτε αρνητικά χωρίς να υπάρχουν οι ενδιάμεσες διακυμάνσεις. </a:t>
            </a:r>
          </a:p>
          <a:p>
            <a:endParaRPr lang="el-GR" dirty="0"/>
          </a:p>
        </p:txBody>
      </p:sp>
    </p:spTree>
    <p:extLst>
      <p:ext uri="{BB962C8B-B14F-4D97-AF65-F5344CB8AC3E}">
        <p14:creationId xmlns:p14="http://schemas.microsoft.com/office/powerpoint/2010/main" val="37066403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E57C70-67DA-481C-8A4D-FDE19261B95D}"/>
              </a:ext>
            </a:extLst>
          </p:cNvPr>
          <p:cNvSpPr>
            <a:spLocks noGrp="1"/>
          </p:cNvSpPr>
          <p:nvPr>
            <p:ph type="title"/>
          </p:nvPr>
        </p:nvSpPr>
        <p:spPr>
          <a:xfrm>
            <a:off x="1154954" y="973668"/>
            <a:ext cx="9479179" cy="706964"/>
          </a:xfrm>
        </p:spPr>
        <p:txBody>
          <a:bodyPr/>
          <a:lstStyle/>
          <a:p>
            <a:r>
              <a:rPr lang="el-GR" sz="2000" dirty="0"/>
              <a:t>Μπορεί κανείς να εκπαιδευτεί στην αλλαγή της αρνητικής σκέψης σε θετική, απλά χρειάζεται χρόνο και πρακτική. Μερικοί τρόποι για να σκέφτεται και να συμπεριφέρεται κανείς με πιο θετικό τρόπο είναι οι εξής:</a:t>
            </a:r>
            <a:br>
              <a:rPr lang="el-GR" dirty="0"/>
            </a:br>
            <a:endParaRPr lang="el-GR" dirty="0"/>
          </a:p>
        </p:txBody>
      </p:sp>
      <p:sp>
        <p:nvSpPr>
          <p:cNvPr id="3" name="Θέση περιεχομένου 2">
            <a:extLst>
              <a:ext uri="{FF2B5EF4-FFF2-40B4-BE49-F238E27FC236}">
                <a16:creationId xmlns:a16="http://schemas.microsoft.com/office/drawing/2014/main" id="{3D325763-1F8D-47E5-8357-790E5575884F}"/>
              </a:ext>
            </a:extLst>
          </p:cNvPr>
          <p:cNvSpPr>
            <a:spLocks noGrp="1"/>
          </p:cNvSpPr>
          <p:nvPr>
            <p:ph idx="1"/>
          </p:nvPr>
        </p:nvSpPr>
        <p:spPr/>
        <p:txBody>
          <a:bodyPr>
            <a:normAutofit fontScale="92500" lnSpcReduction="20000"/>
          </a:bodyPr>
          <a:lstStyle/>
          <a:p>
            <a:pPr lvl="0"/>
            <a:r>
              <a:rPr lang="el-GR" i="1" dirty="0"/>
              <a:t>Εντοπισμός των τομέων προς αλλαγή:</a:t>
            </a:r>
            <a:r>
              <a:rPr lang="el-GR" dirty="0"/>
              <a:t> Εάν θέλει κάποιος να γίνει πιο αισιόδοξος και να συμμετέχει με περισσότερη θετική σκέψη, πρέπει να αναγνωρίσει πρώτα τους τομείς της ζωής του που σκέφτεται αρνητικά και να αρχίσει να τους προσεγγίζει με πιο θετικό τρόπο.</a:t>
            </a:r>
          </a:p>
          <a:p>
            <a:pPr lvl="0"/>
            <a:r>
              <a:rPr lang="el-GR" i="1" dirty="0"/>
              <a:t>Έλεγχος του εαυτού:</a:t>
            </a:r>
            <a:r>
              <a:rPr lang="el-GR" dirty="0"/>
              <a:t> Σε τακτά χρονικά διαστήματα κατά τη διάρκεια της ημέρας, είναι καλό ο καθένας να αξιολογεί τις σκέψεις του. Εάν διαπιστώσει ότι αυτές είναι κυρίως αρνητικές, ας προσπαθήσει να βρει κάποια θετικά στοιχεία σε αυτές.</a:t>
            </a:r>
          </a:p>
          <a:p>
            <a:pPr lvl="0"/>
            <a:r>
              <a:rPr lang="el-GR" i="1" dirty="0"/>
              <a:t>Παρουσία θετικών ανθρώπων στη ζωή</a:t>
            </a:r>
            <a:r>
              <a:rPr lang="el-GR" dirty="0"/>
              <a:t> : Είναι βοηθητικό οι άνθρωποι από τους οποίους κανείς περιβάλλεται στη ζωή του να είναι θετικοί και υποστηρικτικοί. Αντίθετα, οι αρνητικοί άνθρωποι συνήθως αυξάνουν τα επίπεδα του άγχους και επηρεάζουν την </a:t>
            </a:r>
            <a:r>
              <a:rPr lang="el-GR" dirty="0" err="1"/>
              <a:t>αυτοεικόνα</a:t>
            </a:r>
            <a:r>
              <a:rPr lang="el-GR" dirty="0"/>
              <a:t> κάποιου.</a:t>
            </a:r>
          </a:p>
          <a:p>
            <a:pPr lvl="0"/>
            <a:r>
              <a:rPr lang="el-GR" i="1" dirty="0"/>
              <a:t>Σεβασμός προς τον εαυτό.</a:t>
            </a:r>
            <a:r>
              <a:rPr lang="el-GR" dirty="0"/>
              <a:t> Καθένας πρέπει να είναι ευγενής, να πιστεύει και να ενθαρρύνει τον εαυτό του.</a:t>
            </a:r>
          </a:p>
          <a:p>
            <a:endParaRPr lang="el-GR" dirty="0"/>
          </a:p>
        </p:txBody>
      </p:sp>
    </p:spTree>
    <p:extLst>
      <p:ext uri="{BB962C8B-B14F-4D97-AF65-F5344CB8AC3E}">
        <p14:creationId xmlns:p14="http://schemas.microsoft.com/office/powerpoint/2010/main" val="1498395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3BB39C-B50F-441F-9F51-622B56E68FCE}"/>
              </a:ext>
            </a:extLst>
          </p:cNvPr>
          <p:cNvSpPr>
            <a:spLocks noGrp="1"/>
          </p:cNvSpPr>
          <p:nvPr>
            <p:ph type="title"/>
          </p:nvPr>
        </p:nvSpPr>
        <p:spPr/>
        <p:txBody>
          <a:bodyPr/>
          <a:lstStyle/>
          <a:p>
            <a:r>
              <a:rPr lang="el-GR" dirty="0"/>
              <a:t>Αρνητικός </a:t>
            </a:r>
            <a:r>
              <a:rPr lang="el-GR" dirty="0" err="1"/>
              <a:t>αυτοδιάλογος</a:t>
            </a:r>
            <a:br>
              <a:rPr lang="el-GR" dirty="0"/>
            </a:br>
            <a:r>
              <a:rPr lang="el-GR" dirty="0"/>
              <a:t>Θετική σκέψη</a:t>
            </a:r>
          </a:p>
        </p:txBody>
      </p:sp>
      <p:pic>
        <p:nvPicPr>
          <p:cNvPr id="4" name="Θέση περιεχομένου 3" descr="PositiveThinkingTable">
            <a:extLst>
              <a:ext uri="{FF2B5EF4-FFF2-40B4-BE49-F238E27FC236}">
                <a16:creationId xmlns:a16="http://schemas.microsoft.com/office/drawing/2014/main" id="{C761F468-50E1-4961-BF6E-37184E575BBB}"/>
              </a:ext>
            </a:extLst>
          </p:cNvPr>
          <p:cNvPicPr>
            <a:picLocks noGrp="1"/>
          </p:cNvPicPr>
          <p:nvPr>
            <p:ph idx="1"/>
          </p:nvPr>
        </p:nvPicPr>
        <p:blipFill>
          <a:blip r:embed="rId2" cstate="print"/>
          <a:srcRect/>
          <a:stretch>
            <a:fillRect/>
          </a:stretch>
        </p:blipFill>
        <p:spPr bwMode="auto">
          <a:xfrm>
            <a:off x="1805427" y="2731910"/>
            <a:ext cx="6920883" cy="3285067"/>
          </a:xfrm>
          <a:prstGeom prst="rect">
            <a:avLst/>
          </a:prstGeom>
          <a:noFill/>
          <a:ln w="9525">
            <a:noFill/>
            <a:miter lim="800000"/>
            <a:headEnd/>
            <a:tailEnd/>
          </a:ln>
        </p:spPr>
      </p:pic>
    </p:spTree>
    <p:extLst>
      <p:ext uri="{BB962C8B-B14F-4D97-AF65-F5344CB8AC3E}">
        <p14:creationId xmlns:p14="http://schemas.microsoft.com/office/powerpoint/2010/main" val="263391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B5E684-8A23-433A-973E-4B3D105B3794}"/>
              </a:ext>
            </a:extLst>
          </p:cNvPr>
          <p:cNvSpPr>
            <a:spLocks noGrp="1"/>
          </p:cNvSpPr>
          <p:nvPr>
            <p:ph type="title"/>
          </p:nvPr>
        </p:nvSpPr>
        <p:spPr/>
        <p:txBody>
          <a:bodyPr/>
          <a:lstStyle/>
          <a:p>
            <a:r>
              <a:rPr lang="el-GR" dirty="0"/>
              <a:t>Ορισμοί</a:t>
            </a:r>
          </a:p>
        </p:txBody>
      </p:sp>
      <p:sp>
        <p:nvSpPr>
          <p:cNvPr id="3" name="Θέση περιεχομένου 2">
            <a:extLst>
              <a:ext uri="{FF2B5EF4-FFF2-40B4-BE49-F238E27FC236}">
                <a16:creationId xmlns:a16="http://schemas.microsoft.com/office/drawing/2014/main" id="{C0001F45-195B-4CDE-A420-AC1143106738}"/>
              </a:ext>
            </a:extLst>
          </p:cNvPr>
          <p:cNvSpPr>
            <a:spLocks noGrp="1"/>
          </p:cNvSpPr>
          <p:nvPr>
            <p:ph idx="1"/>
          </p:nvPr>
        </p:nvSpPr>
        <p:spPr/>
        <p:txBody>
          <a:bodyPr>
            <a:normAutofit fontScale="92500"/>
          </a:bodyPr>
          <a:lstStyle/>
          <a:p>
            <a:r>
              <a:rPr lang="el-GR" dirty="0"/>
              <a:t>Πολύ συχνά μια φυσιολογική αντίδραση σε μία </a:t>
            </a:r>
            <a:r>
              <a:rPr lang="el-GR" dirty="0" err="1"/>
              <a:t>αγχογόνα</a:t>
            </a:r>
            <a:r>
              <a:rPr lang="el-GR" dirty="0"/>
              <a:t> κατάσταση εξελίσσεται σε πρόβλημα επειδή το άτομο εμπλέκεται σε ένα φαύλο κύκλο που διαιωνίζει την ψυχολογική πίεση. Αυτός ο κύκλος μπορεί να τροφοδοτείται από σωματικά αισθητηριακή αισθήματα, από ψυχολογικές αντιδράσεις ή από συγκεκριμένες συμπεριφορές. Το πρώτο βήμα για την διακοπή αυτού του κύκλου είναι η αναγνώριση των παραγόντων που διαιωνίζουν τη διαμόρφωσή του.</a:t>
            </a:r>
          </a:p>
          <a:p>
            <a:r>
              <a:rPr lang="el-GR" dirty="0"/>
              <a:t>Το </a:t>
            </a:r>
            <a:r>
              <a:rPr lang="el-GR" dirty="0" err="1"/>
              <a:t>στρεσογόνο</a:t>
            </a:r>
            <a:r>
              <a:rPr lang="el-GR" dirty="0"/>
              <a:t> ερέθισμα που προκαλεί την ψυχολογική πίεση μπορεί να αποτελέσει την αρχή για τη δημιουργία ενός φαύλου κύκλου. Αν και τα σωματικά συμπτώματα της ανησυχίας, του φόβου και του άγχους είναι φυσιολογικά, εάν είναι υπερβολικά ή εάν παρερμηνευθούν μπορεί να γίνουν πηγή ψυχολογικής πίεσης και να οδηγήσουν σε υψηλότερα επίπεδα έντασης και ανησυχίας</a:t>
            </a:r>
          </a:p>
          <a:p>
            <a:endParaRPr lang="el-GR" dirty="0"/>
          </a:p>
          <a:p>
            <a:pPr marL="0" indent="0">
              <a:buNone/>
            </a:pPr>
            <a:endParaRPr lang="el-GR" dirty="0"/>
          </a:p>
        </p:txBody>
      </p:sp>
    </p:spTree>
    <p:extLst>
      <p:ext uri="{BB962C8B-B14F-4D97-AF65-F5344CB8AC3E}">
        <p14:creationId xmlns:p14="http://schemas.microsoft.com/office/powerpoint/2010/main" val="34799693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2F5187-6DA8-4F63-84CE-8EBD577DFE04}"/>
              </a:ext>
            </a:extLst>
          </p:cNvPr>
          <p:cNvSpPr>
            <a:spLocks noGrp="1"/>
          </p:cNvSpPr>
          <p:nvPr>
            <p:ph type="title"/>
          </p:nvPr>
        </p:nvSpPr>
        <p:spPr/>
        <p:txBody>
          <a:bodyPr/>
          <a:lstStyle/>
          <a:p>
            <a:r>
              <a:rPr lang="el-GR" b="1" dirty="0"/>
              <a:t>Έλεγχος των δυσάρεστων σκέψεων</a:t>
            </a:r>
            <a:br>
              <a:rPr lang="el-GR" dirty="0"/>
            </a:br>
            <a:endParaRPr lang="el-GR" dirty="0"/>
          </a:p>
        </p:txBody>
      </p:sp>
      <p:sp>
        <p:nvSpPr>
          <p:cNvPr id="3" name="Θέση περιεχομένου 2">
            <a:extLst>
              <a:ext uri="{FF2B5EF4-FFF2-40B4-BE49-F238E27FC236}">
                <a16:creationId xmlns:a16="http://schemas.microsoft.com/office/drawing/2014/main" id="{0673DCCD-0C2A-4651-AC5D-63D2813D02D5}"/>
              </a:ext>
            </a:extLst>
          </p:cNvPr>
          <p:cNvSpPr>
            <a:spLocks noGrp="1"/>
          </p:cNvSpPr>
          <p:nvPr>
            <p:ph idx="1"/>
          </p:nvPr>
        </p:nvSpPr>
        <p:spPr/>
        <p:txBody>
          <a:bodyPr>
            <a:normAutofit lnSpcReduction="10000"/>
          </a:bodyPr>
          <a:lstStyle/>
          <a:p>
            <a:r>
              <a:rPr lang="el-GR" dirty="0"/>
              <a:t>Η κάθε κατάσταση και το κάθε γεγονός αποκτούν την αξία που εμείς τους δίνουμε και, συνεπώς, προκαλούν τόσο άγχος, όσο εμείς τους επιτρέπουμε. Κάθε άτομο κρίνει τα γεγονότα με διαφορετικό τρόπο από όλα τα άλλα άτομα. Επίσης, το ίδιο αυτό άτομο κρίνει τα ίδια γεγονότα διαφορετικά σε διαφορετικές χρονικές στιγμές, ανάλογα με τις συνθήκες. </a:t>
            </a:r>
          </a:p>
          <a:p>
            <a:r>
              <a:rPr lang="el-GR" dirty="0"/>
              <a:t>Εκείνο που μας αναστατώνει δεν είναι τα ίδια τα γεγονότα, αλλά η αντίληψη που έχουμε για αυτά. Αν η αντίληψη αυτή μεταβληθεί, τότε είναι δυνατό να αλλάξει (να μειωθεί) και ο βαθμός του άγχους που νιώθουμε. </a:t>
            </a:r>
          </a:p>
          <a:p>
            <a:r>
              <a:rPr lang="el-GR" dirty="0"/>
              <a:t>Ένας πολύ καλός τρόπος για να μειώσει ένα άτομο το άγχος του, είναι να εξετάσει κατά πόσο η κατάσταση ή το γεγονός που το απασχολούν, είναι όντως τόσο αρνητικά όσο νομίζει, ή αν γι' αυτό ευθύνονται ορισμένες σκέψεις του. </a:t>
            </a:r>
          </a:p>
          <a:p>
            <a:endParaRPr lang="el-GR" dirty="0"/>
          </a:p>
        </p:txBody>
      </p:sp>
    </p:spTree>
    <p:extLst>
      <p:ext uri="{BB962C8B-B14F-4D97-AF65-F5344CB8AC3E}">
        <p14:creationId xmlns:p14="http://schemas.microsoft.com/office/powerpoint/2010/main" val="18318720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3EBA01-BF4F-4622-9489-DD700C8D5BDD}"/>
              </a:ext>
            </a:extLst>
          </p:cNvPr>
          <p:cNvSpPr>
            <a:spLocks noGrp="1"/>
          </p:cNvSpPr>
          <p:nvPr>
            <p:ph type="title"/>
          </p:nvPr>
        </p:nvSpPr>
        <p:spPr/>
        <p:txBody>
          <a:bodyPr/>
          <a:lstStyle/>
          <a:p>
            <a:r>
              <a:rPr lang="el-GR" dirty="0"/>
              <a:t>3 στάδια</a:t>
            </a:r>
          </a:p>
        </p:txBody>
      </p:sp>
      <p:sp>
        <p:nvSpPr>
          <p:cNvPr id="3" name="Θέση περιεχομένου 2">
            <a:extLst>
              <a:ext uri="{FF2B5EF4-FFF2-40B4-BE49-F238E27FC236}">
                <a16:creationId xmlns:a16="http://schemas.microsoft.com/office/drawing/2014/main" id="{4DE26D8B-5792-4199-91EE-22FBD9D26798}"/>
              </a:ext>
            </a:extLst>
          </p:cNvPr>
          <p:cNvSpPr>
            <a:spLocks noGrp="1"/>
          </p:cNvSpPr>
          <p:nvPr>
            <p:ph idx="1"/>
          </p:nvPr>
        </p:nvSpPr>
        <p:spPr>
          <a:xfrm>
            <a:off x="1154954" y="2348089"/>
            <a:ext cx="10416157" cy="4509911"/>
          </a:xfrm>
        </p:spPr>
        <p:txBody>
          <a:bodyPr>
            <a:normAutofit/>
          </a:bodyPr>
          <a:lstStyle/>
          <a:p>
            <a:pPr lvl="0"/>
            <a:r>
              <a:rPr lang="el-GR" b="1" dirty="0"/>
              <a:t>Ακριβής εντοπισμός της πηγής του άγχους</a:t>
            </a:r>
            <a:r>
              <a:rPr lang="el-GR" i="1" dirty="0"/>
              <a:t>.</a:t>
            </a:r>
            <a:r>
              <a:rPr lang="el-GR" dirty="0"/>
              <a:t> Εντοπίστε τι ακριβώς είναι εκείνο που σας ενοχλεί. Το άγχος μπροστά σε κάτι συγκεκριμένο είναι λιγότερο, σε σύγκριση με κάτι αφηρημένο. Επίσης, μπορούμε να βρούμε πιο εύκολα συγκεκριμένους τρόπους αντιμετώπισης ενός ορισμένου προβλήματος.</a:t>
            </a:r>
            <a:endParaRPr lang="el-GR" sz="1600" dirty="0"/>
          </a:p>
          <a:p>
            <a:pPr lvl="0"/>
            <a:r>
              <a:rPr lang="el-GR" b="1" dirty="0"/>
              <a:t>Έλεγχος και επαναξιολόγηση των </a:t>
            </a:r>
            <a:r>
              <a:rPr lang="el-GR" b="1" dirty="0" err="1"/>
              <a:t>σκέψεών</a:t>
            </a:r>
            <a:r>
              <a:rPr lang="el-GR" b="1" dirty="0"/>
              <a:t> σας</a:t>
            </a:r>
            <a:r>
              <a:rPr lang="el-GR" i="1" dirty="0"/>
              <a:t>.</a:t>
            </a:r>
            <a:r>
              <a:rPr lang="el-GR" dirty="0"/>
              <a:t> Αφού εντοπίσετε τι ακριβώς σας προκαλεί άγχος, καλό είναι να εξετάσετε τις σκέψεις σας για την πηγή του άγχους, για τη σχέση τη δική σας με την πηγή του άγχους κλπ. Η επαναξιολόγηση της κατάστασης μπορεί να σας οδηγήσει στην ακριβέστερη εκτίμηση των δεδομένων και να σας βοηθήσει να εντοπίσετε σκέψεις που «παραμορφώνουν» την πραγματικότητα. Η αντικατάσταση των σκέψεων αυτών με άλλες περισσότερο προσαρμοσμένες στην πραγματικότητα ή και πιο αισιόδοξες ή θετικές, θα μειώσει το βαθμό του άγχους που βιώνετε.</a:t>
            </a:r>
            <a:endParaRPr lang="el-GR" sz="1600" dirty="0"/>
          </a:p>
          <a:p>
            <a:endParaRPr lang="el-GR" dirty="0"/>
          </a:p>
        </p:txBody>
      </p:sp>
    </p:spTree>
    <p:extLst>
      <p:ext uri="{BB962C8B-B14F-4D97-AF65-F5344CB8AC3E}">
        <p14:creationId xmlns:p14="http://schemas.microsoft.com/office/powerpoint/2010/main" val="103913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972CB6-5AB9-48FF-A57C-77AADA27BD4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6145D08-7404-499B-85E3-EB9A3E3D3386}"/>
              </a:ext>
            </a:extLst>
          </p:cNvPr>
          <p:cNvSpPr>
            <a:spLocks noGrp="1"/>
          </p:cNvSpPr>
          <p:nvPr>
            <p:ph idx="1"/>
          </p:nvPr>
        </p:nvSpPr>
        <p:spPr/>
        <p:txBody>
          <a:bodyPr>
            <a:normAutofit fontScale="92500" lnSpcReduction="10000"/>
          </a:bodyPr>
          <a:lstStyle/>
          <a:p>
            <a:pPr lvl="0"/>
            <a:r>
              <a:rPr lang="el-GR" b="1" dirty="0"/>
              <a:t>Ανεύρεση εναλλακτικών σκέψεων: </a:t>
            </a:r>
            <a:r>
              <a:rPr lang="el-GR" dirty="0"/>
              <a:t>Αφού έχετε αναγνωρίσει τις </a:t>
            </a:r>
            <a:r>
              <a:rPr lang="el-GR" dirty="0" err="1"/>
              <a:t>αγχογόνες</a:t>
            </a:r>
            <a:r>
              <a:rPr lang="el-GR" dirty="0"/>
              <a:t> σκέψεις και τις συγκεκριμένες γνωστικές προκαταλήψεις μπορείτε να αρχίσετε την αναζήτηση εποικοδομητικών εναλλακτικών σκέψεων με τις οποίες μπορείτε να αντικαταστήσετε τις σκέψεις που σας προκαλούν άγχος. Υπάρχουν πέντε ερωτήσεις που πρέπει να θέσετε στον εαυτό σας έτσι ώστε να αρχίσετε να σκέφτεστε  με μεγαλύτερη αυτοπεποίθηση:</a:t>
            </a:r>
            <a:endParaRPr lang="el-GR" sz="1600" dirty="0"/>
          </a:p>
          <a:p>
            <a:pPr lvl="1"/>
            <a:r>
              <a:rPr lang="el-GR" dirty="0"/>
              <a:t>Υπάρχουν κάποιοι λόγοι που κάνω αυτή την ανήσυχη σκέψη;</a:t>
            </a:r>
            <a:endParaRPr lang="el-GR" sz="1400" dirty="0"/>
          </a:p>
          <a:p>
            <a:pPr lvl="1"/>
            <a:r>
              <a:rPr lang="el-GR" dirty="0"/>
              <a:t>Υπάρχουν στοιχεία που αντιτίθεται σε αυτή τη σκέψης;</a:t>
            </a:r>
            <a:endParaRPr lang="el-GR" sz="1400" dirty="0"/>
          </a:p>
          <a:p>
            <a:pPr lvl="1"/>
            <a:r>
              <a:rPr lang="el-GR" dirty="0"/>
              <a:t>Ποιο είναι το χειρότερο πράγμα που θα μπορούσε να συμβεί;</a:t>
            </a:r>
            <a:endParaRPr lang="el-GR" sz="1400" dirty="0"/>
          </a:p>
          <a:p>
            <a:pPr lvl="1"/>
            <a:r>
              <a:rPr lang="el-GR" dirty="0"/>
              <a:t>Πώς μπορώ να αντιμετωπίσω την χειρότερη πιθανή εξέλιξη;</a:t>
            </a:r>
            <a:endParaRPr lang="el-GR" sz="1400" dirty="0"/>
          </a:p>
          <a:p>
            <a:pPr lvl="1"/>
            <a:r>
              <a:rPr lang="el-GR" dirty="0"/>
              <a:t>Ποιος τρόπος θεώρησης της κατάστασης θα ήταν περισσότερο εποικοδομητικός;</a:t>
            </a:r>
            <a:endParaRPr lang="el-GR" sz="1400" dirty="0"/>
          </a:p>
          <a:p>
            <a:endParaRPr lang="el-GR" dirty="0"/>
          </a:p>
        </p:txBody>
      </p:sp>
    </p:spTree>
    <p:extLst>
      <p:ext uri="{BB962C8B-B14F-4D97-AF65-F5344CB8AC3E}">
        <p14:creationId xmlns:p14="http://schemas.microsoft.com/office/powerpoint/2010/main" val="11393533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BC42EF-2066-4317-8414-2A026B794BCD}"/>
              </a:ext>
            </a:extLst>
          </p:cNvPr>
          <p:cNvSpPr>
            <a:spLocks noGrp="1"/>
          </p:cNvSpPr>
          <p:nvPr>
            <p:ph type="title"/>
          </p:nvPr>
        </p:nvSpPr>
        <p:spPr>
          <a:xfrm>
            <a:off x="1154954" y="643467"/>
            <a:ext cx="8761413" cy="1037165"/>
          </a:xfrm>
        </p:spPr>
        <p:txBody>
          <a:bodyPr/>
          <a:lstStyle/>
          <a:p>
            <a:br>
              <a:rPr lang="el-GR" sz="2800" b="1" dirty="0"/>
            </a:br>
            <a:r>
              <a:rPr lang="el-GR" sz="2800" b="1" dirty="0"/>
              <a:t>Η αντιμετώπιση οτιδήποτε μας απασχολεί</a:t>
            </a:r>
            <a:br>
              <a:rPr lang="el-GR" b="1" dirty="0"/>
            </a:br>
            <a:br>
              <a:rPr lang="el-GR" dirty="0"/>
            </a:br>
            <a:endParaRPr lang="el-GR" dirty="0"/>
          </a:p>
        </p:txBody>
      </p:sp>
      <p:sp>
        <p:nvSpPr>
          <p:cNvPr id="3" name="Θέση περιεχομένου 2">
            <a:extLst>
              <a:ext uri="{FF2B5EF4-FFF2-40B4-BE49-F238E27FC236}">
                <a16:creationId xmlns:a16="http://schemas.microsoft.com/office/drawing/2014/main" id="{951433E4-AB69-4EAF-806B-9E01B6BE845A}"/>
              </a:ext>
            </a:extLst>
          </p:cNvPr>
          <p:cNvSpPr>
            <a:spLocks noGrp="1"/>
          </p:cNvSpPr>
          <p:nvPr>
            <p:ph idx="1"/>
          </p:nvPr>
        </p:nvSpPr>
        <p:spPr>
          <a:xfrm>
            <a:off x="1154954" y="2314221"/>
            <a:ext cx="10495179" cy="4459111"/>
          </a:xfrm>
        </p:spPr>
        <p:txBody>
          <a:bodyPr>
            <a:normAutofit fontScale="85000" lnSpcReduction="20000"/>
          </a:bodyPr>
          <a:lstStyle/>
          <a:p>
            <a:pPr lvl="0"/>
            <a:r>
              <a:rPr lang="el-GR" b="1" dirty="0"/>
              <a:t>Καθορισμός του προβλήματος:</a:t>
            </a:r>
            <a:r>
              <a:rPr lang="el-GR" dirty="0"/>
              <a:t> Προσπαθήστε να ορίσετε επακριβώς τι σας ενοχλεί ή απασχολεί. Ορίστε ένα εντελώς συγκεκριμένο πρόβλημα χωρίς να απεραντολογείτε. Δουλέψτε με ένα μόνο θέμα τη φορά.</a:t>
            </a:r>
          </a:p>
          <a:p>
            <a:pPr lvl="0"/>
            <a:r>
              <a:rPr lang="el-GR" b="1" dirty="0"/>
              <a:t>Απαρίθμηση πιθανών λύσεων:</a:t>
            </a:r>
            <a:r>
              <a:rPr lang="el-GR" dirty="0"/>
              <a:t> Προσπαθήστε να βρείτε και καταγράψτε όσο το δυνατό περισσότερες λύσεις, για κάθε πλευρά του προβλήματος που σας απασχολεί. Προσπαθήστε να δείτε πώς θα αντιδρούσε κάποιος άλλος στη θέση σας. Μην διστάσετε να ζητήσετε τη συμβουλή τρίτων.</a:t>
            </a:r>
          </a:p>
          <a:p>
            <a:pPr lvl="0"/>
            <a:r>
              <a:rPr lang="el-GR" b="1" dirty="0"/>
              <a:t>Αξιολόγηση των "υπέρ" και των "κατά" κάθε πιθανής λύσης:</a:t>
            </a:r>
            <a:r>
              <a:rPr lang="el-GR" dirty="0"/>
              <a:t> Για κάθε πιθανή λύση που πριν βρήκατε, καταγράψτε τα υπέρ και τα κατά, που θα </a:t>
            </a:r>
            <a:r>
              <a:rPr lang="el-GR" dirty="0" err="1"/>
              <a:t>προέκυπταν</a:t>
            </a:r>
            <a:r>
              <a:rPr lang="el-GR" dirty="0"/>
              <a:t> από την πιθανή εφαρμογή αυτής της λύσης. Στόχος είναι η ανεύρεση εκείνης της λύσης με τα περισσότερα ή σημαντικότερα υπέρ και τα λιγότερα ή πιο ανώδυνα κατά.</a:t>
            </a:r>
          </a:p>
          <a:p>
            <a:pPr lvl="0"/>
            <a:r>
              <a:rPr lang="el-GR" b="1" dirty="0"/>
              <a:t>Σχεδιασμός:</a:t>
            </a:r>
            <a:r>
              <a:rPr lang="el-GR" dirty="0"/>
              <a:t> Με πολύ συγκεκριμένους όρους, αποφασίστε πως θα εφαρμόσετε την επιλεγμένη λύση. "Τι ακριβώς θα γίνει, πότε θα γίνει, ποιος θα αναμειχθεί, που θα γίνει, ποια βήματα ακριβώς θα ακολουθήσετε", είναι ερωτήματα που θα πρέπει να απαντηθούν.</a:t>
            </a:r>
          </a:p>
          <a:p>
            <a:pPr lvl="0"/>
            <a:r>
              <a:rPr lang="el-GR" b="1" dirty="0"/>
              <a:t>Δράση:</a:t>
            </a:r>
            <a:r>
              <a:rPr lang="el-GR" dirty="0"/>
              <a:t> Εφαρμόστε τη λύση που δώσατε.</a:t>
            </a:r>
          </a:p>
          <a:p>
            <a:pPr lvl="0"/>
            <a:r>
              <a:rPr lang="el-GR" b="1" dirty="0"/>
              <a:t>Αξιολόγηση αποτελεσμάτων:</a:t>
            </a:r>
            <a:r>
              <a:rPr lang="el-GR" dirty="0"/>
              <a:t> Αν η λύση πέτυχε, μπράβο σας! Εφαρμόστε τη μέθοδο και σε άλλα προβλήματά σας. Αν η λύση σας δεν επέτυχε τα αναμενόμενα, προσπαθήστε να ελέγξετε και να κατανοήσετε "τι πήγε στραβά". Ίσως φανήκατε υπεραισιόδοξος/-η, ίσως κρίνατε λάθος τις συνθήκες, ίσως ευθύνεται κάποιος τρίτος παράγοντας που δεν υπολογίσατε. Όποιο και να είναι το συμπέρασμά σας, θυμηθείτε ότι </a:t>
            </a:r>
            <a:r>
              <a:rPr lang="el-GR" b="1" dirty="0"/>
              <a:t>δεν αποτύχατε</a:t>
            </a:r>
            <a:r>
              <a:rPr lang="el-GR" dirty="0"/>
              <a:t>. Πρέπει όλοι μας να αναμένουμε κάποιες ατυχίες στη ζωή μας. Μάθετε από την εμπειρία σας και </a:t>
            </a:r>
            <a:r>
              <a:rPr lang="el-GR" dirty="0" err="1"/>
              <a:t>ξαναπροσπαθήστε</a:t>
            </a:r>
            <a:r>
              <a:rPr lang="el-GR" dirty="0"/>
              <a:t>, είτε ξεκινώντας και πάλι από το 1ο βήμα, είτε δοκιμάζοντας τη λύση που στο 3ο βήμα </a:t>
            </a:r>
            <a:r>
              <a:rPr lang="el-GR" dirty="0" err="1"/>
              <a:t>προέβαλε</a:t>
            </a:r>
            <a:r>
              <a:rPr lang="el-GR" dirty="0"/>
              <a:t> ως η αμέσως πιο ικανοποιητική. Σ' αυτή την περίπτωση, ξεκινήστε από το 4ο βήμα. </a:t>
            </a:r>
          </a:p>
          <a:p>
            <a:endParaRPr lang="el-GR" dirty="0"/>
          </a:p>
        </p:txBody>
      </p:sp>
    </p:spTree>
    <p:extLst>
      <p:ext uri="{BB962C8B-B14F-4D97-AF65-F5344CB8AC3E}">
        <p14:creationId xmlns:p14="http://schemas.microsoft.com/office/powerpoint/2010/main" val="24980754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CA9E65-CCF9-4B07-88B9-BA4BA2ED008C}"/>
              </a:ext>
            </a:extLst>
          </p:cNvPr>
          <p:cNvSpPr>
            <a:spLocks noGrp="1"/>
          </p:cNvSpPr>
          <p:nvPr>
            <p:ph type="title"/>
          </p:nvPr>
        </p:nvSpPr>
        <p:spPr/>
        <p:txBody>
          <a:bodyPr/>
          <a:lstStyle/>
          <a:p>
            <a:r>
              <a:rPr lang="el-GR" dirty="0"/>
              <a:t>Χρήσιμες συμβουλές</a:t>
            </a:r>
          </a:p>
        </p:txBody>
      </p:sp>
      <p:sp>
        <p:nvSpPr>
          <p:cNvPr id="3" name="Θέση περιεχομένου 2">
            <a:extLst>
              <a:ext uri="{FF2B5EF4-FFF2-40B4-BE49-F238E27FC236}">
                <a16:creationId xmlns:a16="http://schemas.microsoft.com/office/drawing/2014/main" id="{ED2CCD31-2ADA-4D14-B554-DDF1E57D8960}"/>
              </a:ext>
            </a:extLst>
          </p:cNvPr>
          <p:cNvSpPr>
            <a:spLocks noGrp="1"/>
          </p:cNvSpPr>
          <p:nvPr>
            <p:ph idx="1"/>
          </p:nvPr>
        </p:nvSpPr>
        <p:spPr>
          <a:xfrm>
            <a:off x="1154954" y="2370667"/>
            <a:ext cx="8825659" cy="4391377"/>
          </a:xfrm>
        </p:spPr>
        <p:txBody>
          <a:bodyPr>
            <a:normAutofit fontScale="77500" lnSpcReduction="20000"/>
          </a:bodyPr>
          <a:lstStyle/>
          <a:p>
            <a:r>
              <a:rPr lang="el-GR" b="1" dirty="0"/>
              <a:t>1.</a:t>
            </a:r>
            <a:r>
              <a:rPr lang="el-GR" dirty="0"/>
              <a:t> Προγραμματίστε το χρόνο σας. Είναι σημαντικό να προγραμματίζετε τις υποχρεώσεις σας και τις ενέργειές σας τόσο μακροπρόθεσμα (για τις επόμενες εβδομάδες ή και μήνες) όσο και βραχυπρόθεσμα (για την επόμενη ημέρα ή ημέρες). Μπορείτε να λειτουργήσετε ως εξής:</a:t>
            </a:r>
          </a:p>
          <a:p>
            <a:pPr lvl="0"/>
            <a:r>
              <a:rPr lang="el-GR" dirty="0"/>
              <a:t>Κάντε μια λίστα υποχρεώσεων και δραστηριοτήτων. </a:t>
            </a:r>
          </a:p>
          <a:p>
            <a:pPr lvl="0"/>
            <a:r>
              <a:rPr lang="el-GR" dirty="0"/>
              <a:t>Αξιολογήστε τη σπουδαιότητά τους και το βαθμό επείγοντος. </a:t>
            </a:r>
          </a:p>
          <a:p>
            <a:pPr lvl="0"/>
            <a:r>
              <a:rPr lang="el-GR" dirty="0"/>
              <a:t>Φτιάξτε ένα κατάλογο υποχρεώσεων-δραστηριοτήτων που πρέπει να ολοκληρωθούν, για την επόμενη ημέρα, τις επόμενες ημέρες, τους επόμενους μήνες. </a:t>
            </a:r>
          </a:p>
          <a:p>
            <a:pPr lvl="0"/>
            <a:r>
              <a:rPr lang="el-GR" dirty="0"/>
              <a:t>Ασχοληθείτε πρώτα ή αφιερώστε περισσότερο χρόνο στα πιο σημαντικά ή τα πιο επείγοντα. Μην θέτετε όμως υπερβολικούς στόχους. </a:t>
            </a:r>
          </a:p>
          <a:p>
            <a:pPr lvl="0"/>
            <a:r>
              <a:rPr lang="el-GR" dirty="0"/>
              <a:t>Μη βάζετε νέα πράγματα στον κατάλογο εκτός και αν αυτό είναι αναγκαίο ή υπάρχει επάρκεια χρόνου. </a:t>
            </a:r>
          </a:p>
          <a:p>
            <a:pPr lvl="0"/>
            <a:r>
              <a:rPr lang="el-GR" dirty="0"/>
              <a:t>Σημειώστε κάθε υποχρέωση ή δραστηριότητα που ολοκληρώνετε. </a:t>
            </a:r>
          </a:p>
          <a:p>
            <a:pPr lvl="0"/>
            <a:r>
              <a:rPr lang="el-GR" dirty="0"/>
              <a:t>Στο τέλος κάθε ημέρας ελέγξτε τι καταφέρατε και κάντε τις απαραίτητες διορθώσεις στο πρόγραμμα της επόμενης ημέρας. </a:t>
            </a:r>
          </a:p>
          <a:p>
            <a:pPr lvl="0"/>
            <a:r>
              <a:rPr lang="el-GR" dirty="0"/>
              <a:t>ΜΗΝ ξεχάσετε να προβλέψετε επαρκή χρόνο για διασκέδαση ή χαλάρωση. </a:t>
            </a:r>
          </a:p>
          <a:p>
            <a:pPr lvl="0"/>
            <a:r>
              <a:rPr lang="el-GR" dirty="0"/>
              <a:t>Προσπαθήστε να είστε ευέλικτοι στους σχεδιασμούς και το πρόγραμμά σας. Κάντε τις αλλαγές που χρειάζονται, όταν αυτό είναι απαραίτητο. </a:t>
            </a:r>
          </a:p>
          <a:p>
            <a:endParaRPr lang="el-GR" dirty="0"/>
          </a:p>
        </p:txBody>
      </p:sp>
    </p:spTree>
    <p:extLst>
      <p:ext uri="{BB962C8B-B14F-4D97-AF65-F5344CB8AC3E}">
        <p14:creationId xmlns:p14="http://schemas.microsoft.com/office/powerpoint/2010/main" val="8764310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ED769D-A928-4F4A-9076-448DA3570271}"/>
              </a:ext>
            </a:extLst>
          </p:cNvPr>
          <p:cNvSpPr>
            <a:spLocks noGrp="1"/>
          </p:cNvSpPr>
          <p:nvPr>
            <p:ph type="title"/>
          </p:nvPr>
        </p:nvSpPr>
        <p:spPr/>
        <p:txBody>
          <a:bodyPr/>
          <a:lstStyle/>
          <a:p>
            <a:r>
              <a:rPr lang="el-GR" dirty="0"/>
              <a:t>Χρήσιμες συμβουλές</a:t>
            </a:r>
          </a:p>
        </p:txBody>
      </p:sp>
      <p:sp>
        <p:nvSpPr>
          <p:cNvPr id="3" name="Θέση περιεχομένου 2">
            <a:extLst>
              <a:ext uri="{FF2B5EF4-FFF2-40B4-BE49-F238E27FC236}">
                <a16:creationId xmlns:a16="http://schemas.microsoft.com/office/drawing/2014/main" id="{7DBAE75E-4F3D-43BC-AD61-3AA74F7F9D61}"/>
              </a:ext>
            </a:extLst>
          </p:cNvPr>
          <p:cNvSpPr>
            <a:spLocks noGrp="1"/>
          </p:cNvSpPr>
          <p:nvPr>
            <p:ph idx="1"/>
          </p:nvPr>
        </p:nvSpPr>
        <p:spPr/>
        <p:txBody>
          <a:bodyPr/>
          <a:lstStyle/>
          <a:p>
            <a:r>
              <a:rPr lang="el-GR" dirty="0"/>
              <a:t>Η φυσική άσκηση, η ενασχόληση με μια ευχάριστη δραστηριότητα, ο ελεύθερος χρόνος βοηθούν σημαντικά στην αντιμετώπιση του στρες. Η γυμναστική, το περπάτημα, ο χορός, το κολύμπι, τα χόμπι ανακουφίζουν από την ένταση και προλαμβάνουν τις αρνητικές συνέπειες, όπως είναι τα προβλήματα υγείας. Καλό είναι όμως να μην ασχοληθείτε με κάποιο ανταγωνιστικό άθλημα ή χόμπι, ή μην ασχοληθείτε κατά τρόπο ανταγωνιστικό. Ωφέλεια μπορεί να έχουμε με το να είμαστε πιο 'δραστήριοι' στην καθημερινή ζωή μας: για παράδειγμα, περπατήστε και μην οδηγείτε. Χρησιμοποιείστε τις σκάλες και όχι τον ανελκυστήρα. Κάντε περιπάτους. Ασκηθείτε ελαφρά στο σπίτι σας. </a:t>
            </a:r>
          </a:p>
        </p:txBody>
      </p:sp>
    </p:spTree>
    <p:extLst>
      <p:ext uri="{BB962C8B-B14F-4D97-AF65-F5344CB8AC3E}">
        <p14:creationId xmlns:p14="http://schemas.microsoft.com/office/powerpoint/2010/main" val="37062439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A31897-DA2F-455B-BC71-E32A2293A3C9}"/>
              </a:ext>
            </a:extLst>
          </p:cNvPr>
          <p:cNvSpPr>
            <a:spLocks noGrp="1"/>
          </p:cNvSpPr>
          <p:nvPr>
            <p:ph type="title"/>
          </p:nvPr>
        </p:nvSpPr>
        <p:spPr/>
        <p:txBody>
          <a:bodyPr/>
          <a:lstStyle/>
          <a:p>
            <a:r>
              <a:rPr lang="el-GR" dirty="0"/>
              <a:t>Χρήσιμες συμβουλές</a:t>
            </a:r>
          </a:p>
        </p:txBody>
      </p:sp>
      <p:sp>
        <p:nvSpPr>
          <p:cNvPr id="3" name="Θέση περιεχομένου 2">
            <a:extLst>
              <a:ext uri="{FF2B5EF4-FFF2-40B4-BE49-F238E27FC236}">
                <a16:creationId xmlns:a16="http://schemas.microsoft.com/office/drawing/2014/main" id="{4A614A7B-6072-4EAC-8B37-4E00F4B0C1F0}"/>
              </a:ext>
            </a:extLst>
          </p:cNvPr>
          <p:cNvSpPr>
            <a:spLocks noGrp="1"/>
          </p:cNvSpPr>
          <p:nvPr>
            <p:ph idx="1"/>
          </p:nvPr>
        </p:nvSpPr>
        <p:spPr>
          <a:xfrm>
            <a:off x="1154954" y="2404533"/>
            <a:ext cx="9930735" cy="4210755"/>
          </a:xfrm>
        </p:spPr>
        <p:txBody>
          <a:bodyPr>
            <a:normAutofit/>
          </a:bodyPr>
          <a:lstStyle/>
          <a:p>
            <a:r>
              <a:rPr lang="el-GR" b="1" dirty="0"/>
              <a:t>3. </a:t>
            </a:r>
            <a:r>
              <a:rPr lang="el-GR" dirty="0"/>
              <a:t>Μεριμνήστε ώστε να υπάρχει ελεύθερος χρόνος στο καθημερινό πρόγραμμά σας. Πραγματικά ελεύθερος χρόνος είναι εκείνος, στον οποίο δεν έχετε να κάνετε τίποτα. Καθίστε κάπου άνετα και ακούστε μουσική ή ονειροπολήστε. </a:t>
            </a:r>
            <a:br>
              <a:rPr lang="el-GR" dirty="0"/>
            </a:br>
            <a:r>
              <a:rPr lang="el-GR" b="1" dirty="0"/>
              <a:t>4. </a:t>
            </a:r>
            <a:r>
              <a:rPr lang="el-GR" dirty="0"/>
              <a:t>Προσπαθήστε να κοιμάστε όση ώρα χρειάζεστε. Η εφαρμογή των μεθόδων χαλάρωσης, όπως και η ελαφρά γυμναστική ή ένας περίπατος αμέσως πριν την ώρα του ύπνου, μπορούν να βοηθήσουν. Επίσης, προσπαθήστε να κρατήσετε ένα σταθερό πρόγραμμα. Κοιμηθείτε, δηλαδή, και σηκωθείτε τις ίδιες περίπου ώρες κάθε ημέρα. </a:t>
            </a:r>
            <a:br>
              <a:rPr lang="el-GR" b="1" dirty="0"/>
            </a:br>
            <a:r>
              <a:rPr lang="el-GR" b="1" dirty="0"/>
              <a:t>5. </a:t>
            </a:r>
            <a:r>
              <a:rPr lang="el-GR" dirty="0"/>
              <a:t>Οι διατροφικές συνήθειες παίζουν σημαντικό ρόλο για την υγεία μας και τη διαχείριση του στρες. Το φαγητό μας θα πρέπει να είναι ισορροπημένο: Ούτε λίγο, ούτε πολύ, αλλά όσο χρειάζεται ο οργανισμός μας. Ισορροπημένο σε βιταμίνες, πρωτεΐνες, υδατάνθρακες και άλλα θρεπτικά στοιχεία. Μη στηρίζεστε για τη διατροφή σας σε πρόχειρο φαγητό ή γλυκά. Δοκιμάστε την ποικιλία, τη θρεπτικότητα και τις γεύσεις της γνήσιας μεσογειακής διατροφής</a:t>
            </a:r>
          </a:p>
        </p:txBody>
      </p:sp>
    </p:spTree>
    <p:extLst>
      <p:ext uri="{BB962C8B-B14F-4D97-AF65-F5344CB8AC3E}">
        <p14:creationId xmlns:p14="http://schemas.microsoft.com/office/powerpoint/2010/main" val="2889188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9F8D46-0835-4A0A-855F-BA7993FFB332}"/>
              </a:ext>
            </a:extLst>
          </p:cNvPr>
          <p:cNvSpPr>
            <a:spLocks noGrp="1"/>
          </p:cNvSpPr>
          <p:nvPr>
            <p:ph type="title"/>
          </p:nvPr>
        </p:nvSpPr>
        <p:spPr/>
        <p:txBody>
          <a:bodyPr/>
          <a:lstStyle/>
          <a:p>
            <a:r>
              <a:rPr lang="el-GR" dirty="0"/>
              <a:t>Χρήσιμες συμβουλές</a:t>
            </a:r>
          </a:p>
        </p:txBody>
      </p:sp>
      <p:sp>
        <p:nvSpPr>
          <p:cNvPr id="3" name="Θέση περιεχομένου 2">
            <a:extLst>
              <a:ext uri="{FF2B5EF4-FFF2-40B4-BE49-F238E27FC236}">
                <a16:creationId xmlns:a16="http://schemas.microsoft.com/office/drawing/2014/main" id="{D3B2507E-DB06-4D28-B750-611A6D29937C}"/>
              </a:ext>
            </a:extLst>
          </p:cNvPr>
          <p:cNvSpPr>
            <a:spLocks noGrp="1"/>
          </p:cNvSpPr>
          <p:nvPr>
            <p:ph idx="1"/>
          </p:nvPr>
        </p:nvSpPr>
        <p:spPr/>
        <p:txBody>
          <a:bodyPr>
            <a:normAutofit fontScale="92500" lnSpcReduction="10000"/>
          </a:bodyPr>
          <a:lstStyle/>
          <a:p>
            <a:r>
              <a:rPr lang="el-GR" b="1" dirty="0"/>
              <a:t>6.</a:t>
            </a:r>
            <a:r>
              <a:rPr lang="el-GR" dirty="0"/>
              <a:t> Μια αλλαγή σκηνικού μπορεί να αποδειχθεί επωφελής. Προσπαθήστε να κάνετε κάποιο ταξίδι για το Σαββατοκύριακο ή μια ημερήσια εκδρομή κάθε τόσο. Απλά φύγετε για λίγο από το γραφείο, το χώρο δουλειάς σας, τη βιβλιοθήκη, την κουζίνα, το σπίτι. Ξεχάστε για λίγο τις υποχρεώσεις και τα προβλήματα. </a:t>
            </a:r>
            <a:br>
              <a:rPr lang="el-GR" dirty="0"/>
            </a:br>
            <a:r>
              <a:rPr lang="el-GR" b="1" dirty="0"/>
              <a:t>7.</a:t>
            </a:r>
            <a:r>
              <a:rPr lang="el-GR" dirty="0"/>
              <a:t> Μιλήστε σε κάποιο άτομο που εμπιστεύεστε, αγαπάτε, ή νιώθετε άνετα μαζί του. Βγείτε μαζί του για καφέ και μιλήστε για ό,τι σας απασχολεί. Μπορεί να δυσκολευτείτε, αλλά θα εκπλαγείτε από την ανακούφιση που θα νιώσετε. Θα φύγει ένα βάρος από πάνω σας. Επιπρόσθετα, μπορεί να ακούσετε κάποια πρόταση ή λύση που θα έχει να σας προσφέρει ο άλλος και να σας φανεί χρήσιμη. Μην διστάζετε να ζητήσετε βοήθεια, όταν τη χρειάζεστε. Ρωτήστε τι θα έκαναν οι άλλοι αν αντιμετώπιζαν το ζήτημα που εσείς χειρίζεστε. Είναι πιθανό να σας δώσουν καλές ιδέες. </a:t>
            </a:r>
            <a:br>
              <a:rPr lang="el-GR" dirty="0"/>
            </a:br>
            <a:endParaRPr lang="el-GR" dirty="0"/>
          </a:p>
        </p:txBody>
      </p:sp>
    </p:spTree>
    <p:extLst>
      <p:ext uri="{BB962C8B-B14F-4D97-AF65-F5344CB8AC3E}">
        <p14:creationId xmlns:p14="http://schemas.microsoft.com/office/powerpoint/2010/main" val="2297588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2B0D31-7B5C-459C-BFE0-11CC4D2E6589}"/>
              </a:ext>
            </a:extLst>
          </p:cNvPr>
          <p:cNvSpPr>
            <a:spLocks noGrp="1"/>
          </p:cNvSpPr>
          <p:nvPr>
            <p:ph type="title"/>
          </p:nvPr>
        </p:nvSpPr>
        <p:spPr/>
        <p:txBody>
          <a:bodyPr/>
          <a:lstStyle/>
          <a:p>
            <a:r>
              <a:rPr lang="el-GR" dirty="0"/>
              <a:t>Χρήσιμες συμβουλές</a:t>
            </a:r>
          </a:p>
        </p:txBody>
      </p:sp>
      <p:sp>
        <p:nvSpPr>
          <p:cNvPr id="3" name="Θέση περιεχομένου 2">
            <a:extLst>
              <a:ext uri="{FF2B5EF4-FFF2-40B4-BE49-F238E27FC236}">
                <a16:creationId xmlns:a16="http://schemas.microsoft.com/office/drawing/2014/main" id="{7D6A2B5B-35FF-4865-A0DF-73E18B3407B9}"/>
              </a:ext>
            </a:extLst>
          </p:cNvPr>
          <p:cNvSpPr>
            <a:spLocks noGrp="1"/>
          </p:cNvSpPr>
          <p:nvPr>
            <p:ph idx="1"/>
          </p:nvPr>
        </p:nvSpPr>
        <p:spPr/>
        <p:txBody>
          <a:bodyPr/>
          <a:lstStyle/>
          <a:p>
            <a:r>
              <a:rPr lang="el-GR" b="1" dirty="0"/>
              <a:t>8. </a:t>
            </a:r>
            <a:r>
              <a:rPr lang="el-GR" dirty="0"/>
              <a:t>Σίγουρα έχετε αντιμετωπίσει προβλήματα, δυσκολίες και στρες στο παρελθόν. Ανατρέξτε στα 'αρχεία' σας και θυμηθείτε τι σας βοήθησε τότε να ξεπεράσετε τις δύσκολες στιγμές. Είναι πιθανό να σας φανεί χρήσιμο και τώρα. </a:t>
            </a:r>
            <a:br>
              <a:rPr lang="el-GR" dirty="0"/>
            </a:br>
            <a:r>
              <a:rPr lang="el-GR" b="1" dirty="0"/>
              <a:t>9.</a:t>
            </a:r>
            <a:r>
              <a:rPr lang="el-GR" dirty="0"/>
              <a:t> Το αλκοόλ, τα φάρμακα και ο καπνός όταν χρησιμοποιούνται για πολύ καιρό δεν αποτελούν καλή λύση για την αντιμετώπιση του στρες. Τα προβλήματα δεν επιλύονται προσπαθώντας να τα λησμονήσουμε. Επιμένουν και προκαλούν πρόσθετο άγχος και επιπλέον δυσκολίες. Το αλκοόλ, τα φάρμακα ή ο καπνός όχι μόνο δεν βοηθούν πραγματικά, αλλά προκαλούν σοβαρά προβλήματα. Μη στηρίζεστε σε αυτά για να καταπολεμήσετε το άγχος.</a:t>
            </a:r>
          </a:p>
        </p:txBody>
      </p:sp>
    </p:spTree>
    <p:extLst>
      <p:ext uri="{BB962C8B-B14F-4D97-AF65-F5344CB8AC3E}">
        <p14:creationId xmlns:p14="http://schemas.microsoft.com/office/powerpoint/2010/main" val="12484565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2DDF31-527B-4C09-A5FB-417E5282BC4B}"/>
              </a:ext>
            </a:extLst>
          </p:cNvPr>
          <p:cNvSpPr>
            <a:spLocks noGrp="1"/>
          </p:cNvSpPr>
          <p:nvPr>
            <p:ph type="title"/>
          </p:nvPr>
        </p:nvSpPr>
        <p:spPr/>
        <p:txBody>
          <a:bodyPr/>
          <a:lstStyle/>
          <a:p>
            <a:r>
              <a:rPr lang="el-GR" dirty="0"/>
              <a:t>Η Πυθαγόρειος Αυτογνωσία</a:t>
            </a:r>
            <a:br>
              <a:rPr lang="el-GR" dirty="0"/>
            </a:br>
            <a:endParaRPr lang="el-GR" dirty="0"/>
          </a:p>
        </p:txBody>
      </p:sp>
      <p:sp>
        <p:nvSpPr>
          <p:cNvPr id="3" name="Θέση περιεχομένου 2">
            <a:extLst>
              <a:ext uri="{FF2B5EF4-FFF2-40B4-BE49-F238E27FC236}">
                <a16:creationId xmlns:a16="http://schemas.microsoft.com/office/drawing/2014/main" id="{3AF00D16-AA06-472A-93DF-D0516E4EBDAA}"/>
              </a:ext>
            </a:extLst>
          </p:cNvPr>
          <p:cNvSpPr>
            <a:spLocks noGrp="1"/>
          </p:cNvSpPr>
          <p:nvPr>
            <p:ph idx="1"/>
          </p:nvPr>
        </p:nvSpPr>
        <p:spPr/>
        <p:txBody>
          <a:bodyPr>
            <a:normAutofit lnSpcReduction="10000"/>
          </a:bodyPr>
          <a:lstStyle/>
          <a:p>
            <a:endParaRPr lang="el-GR" dirty="0"/>
          </a:p>
          <a:p>
            <a:r>
              <a:rPr lang="el-GR" dirty="0">
                <a:hlinkClick r:id="rId2">
                  <a:extLst>
                    <a:ext uri="{A12FA001-AC4F-418D-AE19-62706E023703}">
                      <ahyp:hlinkClr xmlns:ahyp="http://schemas.microsoft.com/office/drawing/2018/hyperlinkcolor" val="tx"/>
                    </a:ext>
                  </a:extLst>
                </a:hlinkClick>
              </a:rPr>
              <a:t>Η Πυθαγόρειος Αυτογνωσία είναι  μία τεχνική </a:t>
            </a:r>
            <a:r>
              <a:rPr lang="el-GR" dirty="0" err="1">
                <a:hlinkClick r:id="rId2">
                  <a:extLst>
                    <a:ext uri="{A12FA001-AC4F-418D-AE19-62706E023703}">
                      <ahyp:hlinkClr xmlns:ahyp="http://schemas.microsoft.com/office/drawing/2018/hyperlinkcolor" val="tx"/>
                    </a:ext>
                  </a:extLst>
                </a:hlinkClick>
              </a:rPr>
              <a:t>αυτοεξέλιξης</a:t>
            </a:r>
            <a:r>
              <a:rPr lang="el-GR" dirty="0">
                <a:hlinkClick r:id="rId2">
                  <a:extLst>
                    <a:ext uri="{A12FA001-AC4F-418D-AE19-62706E023703}">
                      <ahyp:hlinkClr xmlns:ahyp="http://schemas.microsoft.com/office/drawing/2018/hyperlinkcolor" val="tx"/>
                    </a:ext>
                  </a:extLst>
                </a:hlinkClick>
              </a:rPr>
              <a:t> και αυτοελέγχου με στόχο την αύξηση της </a:t>
            </a:r>
            <a:r>
              <a:rPr lang="el-GR" dirty="0" err="1">
                <a:hlinkClick r:id="rId2">
                  <a:extLst>
                    <a:ext uri="{A12FA001-AC4F-418D-AE19-62706E023703}">
                      <ahyp:hlinkClr xmlns:ahyp="http://schemas.microsoft.com/office/drawing/2018/hyperlinkcolor" val="tx"/>
                    </a:ext>
                  </a:extLst>
                </a:hlinkClick>
              </a:rPr>
              <a:t>συνειδητότητας</a:t>
            </a:r>
            <a:r>
              <a:rPr lang="el-GR" dirty="0">
                <a:hlinkClick r:id="rId2">
                  <a:extLst>
                    <a:ext uri="{A12FA001-AC4F-418D-AE19-62706E023703}">
                      <ahyp:hlinkClr xmlns:ahyp="http://schemas.microsoft.com/office/drawing/2018/hyperlinkcolor" val="tx"/>
                    </a:ext>
                  </a:extLst>
                </a:hlinkClick>
              </a:rPr>
              <a:t> του ατόμου,</a:t>
            </a:r>
            <a:r>
              <a:rPr lang="el-GR" dirty="0"/>
              <a:t> την </a:t>
            </a:r>
            <a:r>
              <a:rPr lang="el-GR" dirty="0" err="1"/>
              <a:t>ενδυνάµωση</a:t>
            </a:r>
            <a:r>
              <a:rPr lang="el-GR" dirty="0"/>
              <a:t> της µ</a:t>
            </a:r>
            <a:r>
              <a:rPr lang="el-GR" dirty="0" err="1"/>
              <a:t>νήµης</a:t>
            </a:r>
            <a:r>
              <a:rPr lang="el-GR" dirty="0"/>
              <a:t>, τη µ</a:t>
            </a:r>
            <a:r>
              <a:rPr lang="el-GR" dirty="0" err="1"/>
              <a:t>είωση</a:t>
            </a:r>
            <a:r>
              <a:rPr lang="el-GR" dirty="0"/>
              <a:t> του στρες, την αύξηση της ικανοποίησης από τη ζωή την αύξηση της αυτό-αποτελεσματικότητας  της σχολικής επίδοσης και την ευεξία.</a:t>
            </a:r>
          </a:p>
          <a:p>
            <a:pPr fontAlgn="t"/>
            <a:r>
              <a:rPr lang="el-GR" dirty="0"/>
              <a:t>Κατά τους Πυθαγορείους, η  κατάκτηση της αυτογνωσίας και της </a:t>
            </a:r>
            <a:r>
              <a:rPr lang="el-GR" dirty="0" err="1"/>
              <a:t>ευδαιµονίας</a:t>
            </a:r>
            <a:r>
              <a:rPr lang="el-GR" dirty="0"/>
              <a:t> επιτυγχάνονται µ</a:t>
            </a:r>
            <a:r>
              <a:rPr lang="el-GR" dirty="0" err="1"/>
              <a:t>έσα</a:t>
            </a:r>
            <a:r>
              <a:rPr lang="el-GR" dirty="0"/>
              <a:t> από τη συνεχή ενδοσκόπηση και τον αυτό-έλεγχο. </a:t>
            </a:r>
          </a:p>
          <a:p>
            <a:pPr fontAlgn="t"/>
            <a:r>
              <a:rPr lang="el-GR" dirty="0"/>
              <a:t>Η τεχνική στο πλαίσιο της Πυθαγορείου Αυτογνωσία εφαρμόζεται 30-40 λεπτά το βράδυ και 10-20 λεπτά το πρωί. </a:t>
            </a:r>
          </a:p>
          <a:p>
            <a:pPr fontAlgn="t"/>
            <a:endParaRPr lang="el-GR" dirty="0"/>
          </a:p>
          <a:p>
            <a:endParaRPr lang="el-GR" dirty="0"/>
          </a:p>
        </p:txBody>
      </p:sp>
    </p:spTree>
    <p:extLst>
      <p:ext uri="{BB962C8B-B14F-4D97-AF65-F5344CB8AC3E}">
        <p14:creationId xmlns:p14="http://schemas.microsoft.com/office/powerpoint/2010/main" val="342599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17DD66-9CEC-496E-ACB3-B34259F67CC5}"/>
              </a:ext>
            </a:extLst>
          </p:cNvPr>
          <p:cNvSpPr>
            <a:spLocks noGrp="1"/>
          </p:cNvSpPr>
          <p:nvPr>
            <p:ph type="title"/>
          </p:nvPr>
        </p:nvSpPr>
        <p:spPr/>
        <p:txBody>
          <a:bodyPr/>
          <a:lstStyle/>
          <a:p>
            <a:r>
              <a:rPr lang="el-GR" dirty="0"/>
              <a:t>Χαρακτηριστικό παράδειγμα στρες</a:t>
            </a:r>
          </a:p>
        </p:txBody>
      </p:sp>
      <p:sp>
        <p:nvSpPr>
          <p:cNvPr id="3" name="Θέση περιεχομένου 2">
            <a:extLst>
              <a:ext uri="{FF2B5EF4-FFF2-40B4-BE49-F238E27FC236}">
                <a16:creationId xmlns:a16="http://schemas.microsoft.com/office/drawing/2014/main" id="{D38FCA54-4914-4A86-B3C5-ECEB03540665}"/>
              </a:ext>
            </a:extLst>
          </p:cNvPr>
          <p:cNvSpPr>
            <a:spLocks noGrp="1"/>
          </p:cNvSpPr>
          <p:nvPr>
            <p:ph idx="1"/>
          </p:nvPr>
        </p:nvSpPr>
        <p:spPr/>
        <p:txBody>
          <a:bodyPr>
            <a:normAutofit/>
          </a:bodyPr>
          <a:lstStyle/>
          <a:p>
            <a:r>
              <a:rPr lang="el-GR" dirty="0"/>
              <a:t> Ο πόνος στο στήθος που είναι μια φυσιολογική μυϊκή ένταση της αντίδρασης στην ψυχολογική πίεση μπορεί να ερμηνευθεί ως εξής: «Πόνος στο στήθος: θα πάθω καρδιακή προσβολή!» Αυτό το ανησυχητικό συμπέρασμα αυξάνει την ένταση της δυσφορίας. Ακόμα κι αν το άτομο αναγνωρίζει ότι ο μυϊκός πόνος αποτελεί μέρος της αντίδρασης στην ψυχολογική πίεση, αν οι σωματικές αντιδράσεις είναι υπερβολικά έντονες , η εμπειρία μπορεί να γίνει αρκετά δυσάρεστη και να δημιουργήσει φόβο για αυτά τα συμπτώματα του άγχους: το φόβο του φόβου. Η αναμονή αυτής της δυσάρεστης εμπειρίας και ο φόβος του ατόμου για μυϊκό πόνο μπορεί να δημιουργήσει ψυχολογική πίεση, γεγονός που με τη σειρά του πυροδοτεί το πρόβλημα.</a:t>
            </a:r>
          </a:p>
          <a:p>
            <a:endParaRPr lang="el-GR" dirty="0"/>
          </a:p>
        </p:txBody>
      </p:sp>
    </p:spTree>
    <p:extLst>
      <p:ext uri="{BB962C8B-B14F-4D97-AF65-F5344CB8AC3E}">
        <p14:creationId xmlns:p14="http://schemas.microsoft.com/office/powerpoint/2010/main" val="35060909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1E4664-E730-46D6-9315-34CE4E4496B8}"/>
              </a:ext>
            </a:extLst>
          </p:cNvPr>
          <p:cNvSpPr>
            <a:spLocks noGrp="1"/>
          </p:cNvSpPr>
          <p:nvPr>
            <p:ph type="title"/>
          </p:nvPr>
        </p:nvSpPr>
        <p:spPr/>
        <p:txBody>
          <a:bodyPr/>
          <a:lstStyle/>
          <a:p>
            <a:r>
              <a:rPr lang="el-GR" dirty="0"/>
              <a:t>Η Πυθαγόρειος Αυτογνωσία</a:t>
            </a:r>
          </a:p>
        </p:txBody>
      </p:sp>
      <p:sp>
        <p:nvSpPr>
          <p:cNvPr id="3" name="Θέση περιεχομένου 2">
            <a:extLst>
              <a:ext uri="{FF2B5EF4-FFF2-40B4-BE49-F238E27FC236}">
                <a16:creationId xmlns:a16="http://schemas.microsoft.com/office/drawing/2014/main" id="{6C841D00-0B1D-4158-8891-463EA7763519}"/>
              </a:ext>
            </a:extLst>
          </p:cNvPr>
          <p:cNvSpPr>
            <a:spLocks noGrp="1"/>
          </p:cNvSpPr>
          <p:nvPr>
            <p:ph idx="1"/>
          </p:nvPr>
        </p:nvSpPr>
        <p:spPr>
          <a:xfrm>
            <a:off x="1154954" y="2404533"/>
            <a:ext cx="8825659" cy="4453467"/>
          </a:xfrm>
        </p:spPr>
        <p:txBody>
          <a:bodyPr>
            <a:normAutofit fontScale="92500" lnSpcReduction="10000"/>
          </a:bodyPr>
          <a:lstStyle/>
          <a:p>
            <a:pPr fontAlgn="t"/>
            <a:r>
              <a:rPr lang="el-GR" dirty="0"/>
              <a:t>Προληπτικά, καλό είναι να </a:t>
            </a:r>
            <a:r>
              <a:rPr lang="el-GR" dirty="0" err="1"/>
              <a:t>εφαρµόζεται</a:t>
            </a:r>
            <a:r>
              <a:rPr lang="el-GR" dirty="0"/>
              <a:t> λίγο πριν µία τεχνική χαλάρωσης (π.χ. </a:t>
            </a:r>
            <a:r>
              <a:rPr lang="el-GR" dirty="0" err="1"/>
              <a:t>διαφραγµατικές</a:t>
            </a:r>
            <a:r>
              <a:rPr lang="el-GR" dirty="0"/>
              <a:t> αναπνοές), έτσι ώστε να διευκολυνθεί η διαδικασία. Η τεχνική στηρίζεται στη </a:t>
            </a:r>
            <a:r>
              <a:rPr lang="el-GR" dirty="0" err="1"/>
              <a:t>καθηµερινή</a:t>
            </a:r>
            <a:r>
              <a:rPr lang="el-GR" dirty="0"/>
              <a:t> αξιολόγηση των πράξεων και των </a:t>
            </a:r>
            <a:r>
              <a:rPr lang="el-GR" dirty="0" err="1"/>
              <a:t>λεγοµένων</a:t>
            </a:r>
            <a:r>
              <a:rPr lang="el-GR" dirty="0"/>
              <a:t> του </a:t>
            </a:r>
            <a:r>
              <a:rPr lang="el-GR" dirty="0" err="1"/>
              <a:t>ατόµου</a:t>
            </a:r>
            <a:r>
              <a:rPr lang="el-GR" dirty="0"/>
              <a:t> µε </a:t>
            </a:r>
            <a:r>
              <a:rPr lang="el-GR" dirty="0" err="1"/>
              <a:t>αντικειµενικό</a:t>
            </a:r>
            <a:r>
              <a:rPr lang="el-GR" dirty="0"/>
              <a:t> τρόπο, περιορίζοντας σταδιακά τις </a:t>
            </a:r>
            <a:r>
              <a:rPr lang="el-GR" dirty="0" err="1"/>
              <a:t>συναισθηµατικές</a:t>
            </a:r>
            <a:r>
              <a:rPr lang="el-GR" dirty="0"/>
              <a:t> φορτίσεις και </a:t>
            </a:r>
            <a:r>
              <a:rPr lang="el-GR" dirty="0" err="1"/>
              <a:t>παρορµήσεις</a:t>
            </a:r>
            <a:r>
              <a:rPr lang="el-GR" dirty="0"/>
              <a:t> που τον </a:t>
            </a:r>
            <a:r>
              <a:rPr lang="el-GR" dirty="0" err="1"/>
              <a:t>αποµακρύνουν</a:t>
            </a:r>
            <a:r>
              <a:rPr lang="el-GR" dirty="0"/>
              <a:t> από την </a:t>
            </a:r>
            <a:r>
              <a:rPr lang="el-GR" dirty="0" err="1"/>
              <a:t>αντικειµενική</a:t>
            </a:r>
            <a:r>
              <a:rPr lang="el-GR" dirty="0"/>
              <a:t> κρίση του εαυτού. </a:t>
            </a:r>
          </a:p>
          <a:p>
            <a:pPr fontAlgn="t"/>
            <a:r>
              <a:rPr lang="el-GR" dirty="0" err="1"/>
              <a:t>Συγκεκριµένα</a:t>
            </a:r>
            <a:r>
              <a:rPr lang="el-GR" dirty="0"/>
              <a:t>, σε κάθε </a:t>
            </a:r>
            <a:r>
              <a:rPr lang="el-GR" dirty="0" err="1"/>
              <a:t>εφαρµογή</a:t>
            </a:r>
            <a:r>
              <a:rPr lang="el-GR" dirty="0"/>
              <a:t> της τεχνικής το βράδυ θα πρέπει  να γίνεται αξιολόγηση των πράξεων και των </a:t>
            </a:r>
            <a:r>
              <a:rPr lang="el-GR" dirty="0" err="1"/>
              <a:t>λεγοµένων</a:t>
            </a:r>
            <a:r>
              <a:rPr lang="el-GR" dirty="0"/>
              <a:t> του </a:t>
            </a:r>
            <a:r>
              <a:rPr lang="el-GR" dirty="0" err="1"/>
              <a:t>ατόµου</a:t>
            </a:r>
            <a:r>
              <a:rPr lang="el-GR" dirty="0"/>
              <a:t>  στους τομείς:</a:t>
            </a:r>
          </a:p>
          <a:p>
            <a:pPr lvl="0" fontAlgn="t"/>
            <a:r>
              <a:rPr lang="el-GR" dirty="0"/>
              <a:t>Διατροφή</a:t>
            </a:r>
          </a:p>
          <a:p>
            <a:pPr lvl="0" fontAlgn="t"/>
            <a:r>
              <a:rPr lang="el-GR" dirty="0"/>
              <a:t>Άσκηση</a:t>
            </a:r>
          </a:p>
          <a:p>
            <a:pPr lvl="0" fontAlgn="t"/>
            <a:r>
              <a:rPr lang="el-GR" dirty="0"/>
              <a:t>Ύπνος</a:t>
            </a:r>
          </a:p>
          <a:p>
            <a:pPr lvl="0" fontAlgn="t"/>
            <a:r>
              <a:rPr lang="el-GR" dirty="0"/>
              <a:t>Σχέση με τους άλλους</a:t>
            </a:r>
          </a:p>
          <a:p>
            <a:pPr lvl="0" fontAlgn="t"/>
            <a:r>
              <a:rPr lang="el-GR" dirty="0"/>
              <a:t>Πνευματική βελτίωση</a:t>
            </a:r>
          </a:p>
          <a:p>
            <a:pPr lvl="0" fontAlgn="t"/>
            <a:r>
              <a:rPr lang="el-GR" dirty="0"/>
              <a:t>Προγραμματισμένες δραστηριότητες</a:t>
            </a:r>
          </a:p>
          <a:p>
            <a:endParaRPr lang="el-GR" dirty="0"/>
          </a:p>
        </p:txBody>
      </p:sp>
    </p:spTree>
    <p:extLst>
      <p:ext uri="{BB962C8B-B14F-4D97-AF65-F5344CB8AC3E}">
        <p14:creationId xmlns:p14="http://schemas.microsoft.com/office/powerpoint/2010/main" val="39374022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5AAE86-4314-4EF3-81C0-8D654B38CCA8}"/>
              </a:ext>
            </a:extLst>
          </p:cNvPr>
          <p:cNvSpPr>
            <a:spLocks noGrp="1"/>
          </p:cNvSpPr>
          <p:nvPr>
            <p:ph type="title"/>
          </p:nvPr>
        </p:nvSpPr>
        <p:spPr/>
        <p:txBody>
          <a:bodyPr/>
          <a:lstStyle/>
          <a:p>
            <a:r>
              <a:rPr lang="el-GR" dirty="0"/>
              <a:t>Η Πυθαγόρειος Αυτογνωσία</a:t>
            </a:r>
          </a:p>
        </p:txBody>
      </p:sp>
      <p:sp>
        <p:nvSpPr>
          <p:cNvPr id="3" name="Θέση περιεχομένου 2">
            <a:extLst>
              <a:ext uri="{FF2B5EF4-FFF2-40B4-BE49-F238E27FC236}">
                <a16:creationId xmlns:a16="http://schemas.microsoft.com/office/drawing/2014/main" id="{603934C9-60E1-4980-B673-FC60C5C839F8}"/>
              </a:ext>
            </a:extLst>
          </p:cNvPr>
          <p:cNvSpPr>
            <a:spLocks noGrp="1"/>
          </p:cNvSpPr>
          <p:nvPr>
            <p:ph idx="1"/>
          </p:nvPr>
        </p:nvSpPr>
        <p:spPr/>
        <p:txBody>
          <a:bodyPr/>
          <a:lstStyle/>
          <a:p>
            <a:pPr fontAlgn="t"/>
            <a:r>
              <a:rPr lang="el-GR" dirty="0"/>
              <a:t>Η αξιολόγηση </a:t>
            </a:r>
            <a:r>
              <a:rPr lang="el-GR" dirty="0" err="1"/>
              <a:t>συµπληρώνεται</a:t>
            </a:r>
            <a:r>
              <a:rPr lang="el-GR" dirty="0"/>
              <a:t> βάσει </a:t>
            </a:r>
            <a:r>
              <a:rPr lang="el-GR" dirty="0" err="1"/>
              <a:t>συγκεκριµένων</a:t>
            </a:r>
            <a:r>
              <a:rPr lang="el-GR" dirty="0"/>
              <a:t> ερωτήσεων όπως: ‘’ Τί </a:t>
            </a:r>
            <a:r>
              <a:rPr lang="el-GR" dirty="0" err="1"/>
              <a:t>σφάλµα</a:t>
            </a:r>
            <a:r>
              <a:rPr lang="el-GR" dirty="0"/>
              <a:t> έκανα;’’ , ‘’Τί  καλό έκανα’’, ‘’Τι έπρεπε να κάνω και δεν έκανα’’. </a:t>
            </a:r>
          </a:p>
          <a:p>
            <a:pPr fontAlgn="t"/>
            <a:r>
              <a:rPr lang="el-GR" dirty="0"/>
              <a:t>Στοχεύει στην </a:t>
            </a:r>
            <a:r>
              <a:rPr lang="el-GR" dirty="0" err="1"/>
              <a:t>αυτοβελτίωση</a:t>
            </a:r>
            <a:r>
              <a:rPr lang="el-GR" dirty="0"/>
              <a:t> µ</a:t>
            </a:r>
            <a:r>
              <a:rPr lang="el-GR" dirty="0" err="1"/>
              <a:t>έσα</a:t>
            </a:r>
            <a:r>
              <a:rPr lang="el-GR" dirty="0"/>
              <a:t> από την </a:t>
            </a:r>
            <a:r>
              <a:rPr lang="el-GR" dirty="0" err="1"/>
              <a:t>ενδυνάµωση</a:t>
            </a:r>
            <a:r>
              <a:rPr lang="el-GR" dirty="0"/>
              <a:t> της µ</a:t>
            </a:r>
            <a:r>
              <a:rPr lang="el-GR" dirty="0" err="1"/>
              <a:t>νήµης</a:t>
            </a:r>
            <a:r>
              <a:rPr lang="el-GR" dirty="0"/>
              <a:t>, τη µ</a:t>
            </a:r>
            <a:r>
              <a:rPr lang="el-GR" dirty="0" err="1"/>
              <a:t>είωση</a:t>
            </a:r>
            <a:r>
              <a:rPr lang="el-GR" dirty="0"/>
              <a:t> του στρες, την αύξηση της ικανοποίησης από τη ζωή, την εγκαθίδρυση της αρετής και την «ψυχική» </a:t>
            </a:r>
            <a:r>
              <a:rPr lang="el-GR" dirty="0" err="1"/>
              <a:t>ωρίµανση</a:t>
            </a:r>
            <a:r>
              <a:rPr lang="el-GR" dirty="0"/>
              <a:t> του </a:t>
            </a:r>
            <a:r>
              <a:rPr lang="el-GR" dirty="0" err="1"/>
              <a:t>ατόµου</a:t>
            </a:r>
            <a:r>
              <a:rPr lang="el-GR" dirty="0"/>
              <a:t>.  </a:t>
            </a:r>
          </a:p>
          <a:p>
            <a:pPr fontAlgn="t"/>
            <a:r>
              <a:rPr lang="el-GR" dirty="0"/>
              <a:t>Η τεχνική αυτή διδάσκεται από ειδικά εκπαιδευμένους επιστήμονες Διαχείρισης του Στρες και απαιτείται εκπαίδευση και κατάλληλη προετοιμασία. </a:t>
            </a:r>
          </a:p>
          <a:p>
            <a:endParaRPr lang="el-GR" dirty="0"/>
          </a:p>
        </p:txBody>
      </p:sp>
    </p:spTree>
    <p:extLst>
      <p:ext uri="{BB962C8B-B14F-4D97-AF65-F5344CB8AC3E}">
        <p14:creationId xmlns:p14="http://schemas.microsoft.com/office/powerpoint/2010/main" val="31315773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88498B-7C39-4B83-814D-3FAEA36B81EE}"/>
              </a:ext>
            </a:extLst>
          </p:cNvPr>
          <p:cNvSpPr>
            <a:spLocks noGrp="1"/>
          </p:cNvSpPr>
          <p:nvPr>
            <p:ph type="title"/>
          </p:nvPr>
        </p:nvSpPr>
        <p:spPr/>
        <p:txBody>
          <a:bodyPr/>
          <a:lstStyle/>
          <a:p>
            <a:r>
              <a:rPr lang="el-GR" dirty="0"/>
              <a:t>Γνωστική θεραπεία</a:t>
            </a:r>
          </a:p>
        </p:txBody>
      </p:sp>
      <p:sp>
        <p:nvSpPr>
          <p:cNvPr id="3" name="Θέση περιεχομένου 2">
            <a:extLst>
              <a:ext uri="{FF2B5EF4-FFF2-40B4-BE49-F238E27FC236}">
                <a16:creationId xmlns:a16="http://schemas.microsoft.com/office/drawing/2014/main" id="{2B2D6800-033E-40AC-BECE-0FF90A599F92}"/>
              </a:ext>
            </a:extLst>
          </p:cNvPr>
          <p:cNvSpPr>
            <a:spLocks noGrp="1"/>
          </p:cNvSpPr>
          <p:nvPr>
            <p:ph idx="1"/>
          </p:nvPr>
        </p:nvSpPr>
        <p:spPr/>
        <p:txBody>
          <a:bodyPr/>
          <a:lstStyle/>
          <a:p>
            <a:pPr fontAlgn="t"/>
            <a:r>
              <a:rPr lang="el-GR" dirty="0"/>
              <a:t>Η Γνωστική θεραπεία αναπτύχθηκε από τον </a:t>
            </a:r>
            <a:r>
              <a:rPr lang="en-US" dirty="0"/>
              <a:t>Aaron T</a:t>
            </a:r>
            <a:r>
              <a:rPr lang="el-GR" dirty="0"/>
              <a:t>. </a:t>
            </a:r>
            <a:r>
              <a:rPr lang="en-US" dirty="0"/>
              <a:t>Beck</a:t>
            </a:r>
            <a:r>
              <a:rPr lang="el-GR" dirty="0"/>
              <a:t> στις αρχές της δεκαετίας του 1960 ως μια δομημένη και προσανατολισμένη στον παρόν ψυχοθεραπεία, με στόχο την επίλυση των τρεχόντων προβλημάτων και την τροποποίηση του δυσλειτουργικού τρόπου σκέψης και συμπεριφοράς.</a:t>
            </a:r>
          </a:p>
          <a:p>
            <a:pPr fontAlgn="t"/>
            <a:r>
              <a:rPr lang="el-GR" dirty="0"/>
              <a:t>Το γνωστικό μοντέλο προτείνει ότι οι διαστρεβλωμένες ή δυσλειτουργικές σκέψεις (οι οποίες επηρεάζουν τη διάθεση και τη συμπεριφορά του ασθενούς) είναι κοινές σε όλα τα ψυχολογικά προβλήματα. Η ρεαλιστική αξιολόγηση και η τροποποίηση των σκέψεων αυτών έχουν ως αποτέλεσμα τη βελτίωση της διάθεσης και της συμπεριφοράς.</a:t>
            </a:r>
          </a:p>
          <a:p>
            <a:endParaRPr lang="el-GR" dirty="0"/>
          </a:p>
        </p:txBody>
      </p:sp>
    </p:spTree>
    <p:extLst>
      <p:ext uri="{BB962C8B-B14F-4D97-AF65-F5344CB8AC3E}">
        <p14:creationId xmlns:p14="http://schemas.microsoft.com/office/powerpoint/2010/main" val="17478385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5C034A-5626-4577-82BC-03241CF44714}"/>
              </a:ext>
            </a:extLst>
          </p:cNvPr>
          <p:cNvSpPr>
            <a:spLocks noGrp="1"/>
          </p:cNvSpPr>
          <p:nvPr>
            <p:ph type="title"/>
          </p:nvPr>
        </p:nvSpPr>
        <p:spPr/>
        <p:txBody>
          <a:bodyPr/>
          <a:lstStyle/>
          <a:p>
            <a:r>
              <a:rPr lang="el-GR" dirty="0"/>
              <a:t>Παραδείγματα δυσλειτουργικών σκέψεων </a:t>
            </a:r>
            <a:br>
              <a:rPr lang="el-GR" dirty="0"/>
            </a:br>
            <a:endParaRPr lang="el-GR" dirty="0"/>
          </a:p>
        </p:txBody>
      </p:sp>
      <p:sp>
        <p:nvSpPr>
          <p:cNvPr id="3" name="Θέση περιεχομένου 2">
            <a:extLst>
              <a:ext uri="{FF2B5EF4-FFF2-40B4-BE49-F238E27FC236}">
                <a16:creationId xmlns:a16="http://schemas.microsoft.com/office/drawing/2014/main" id="{238E754F-0856-427D-BFF0-3B9B8BB83311}"/>
              </a:ext>
            </a:extLst>
          </p:cNvPr>
          <p:cNvSpPr>
            <a:spLocks noGrp="1"/>
          </p:cNvSpPr>
          <p:nvPr>
            <p:ph idx="1"/>
          </p:nvPr>
        </p:nvSpPr>
        <p:spPr/>
        <p:txBody>
          <a:bodyPr>
            <a:normAutofit lnSpcReduction="10000"/>
          </a:bodyPr>
          <a:lstStyle/>
          <a:p>
            <a:pPr lvl="0" fontAlgn="t"/>
            <a:r>
              <a:rPr lang="el-GR" i="1" dirty="0"/>
              <a:t>Σκέψη του όλα ή τίποτα (ή σκέψεις μαύρου-άσπρου ή πολωμένος ή διχοτόμος τρόπος σκέψης).</a:t>
            </a:r>
            <a:r>
              <a:rPr lang="el-GR" dirty="0"/>
              <a:t> Είναι η περίπτωση που βλέπει κανείς μια κατάσταση σε δύο μόνο κατηγορίες και όχι ως ένα συνεχές.</a:t>
            </a:r>
          </a:p>
          <a:p>
            <a:pPr lvl="0" fontAlgn="t"/>
            <a:r>
              <a:rPr lang="el-GR" i="1" dirty="0"/>
              <a:t>Καταστροφολογία (ή πρόβλεψη του μέλλοντος).</a:t>
            </a:r>
            <a:r>
              <a:rPr lang="el-GR" dirty="0"/>
              <a:t> Είναι η περίπτωση που προβλέπει κανείς το μέλλον αρνητικά, χωρίς να λαμβάνει άλλα πιθανά αποτελέσματα.</a:t>
            </a:r>
          </a:p>
          <a:p>
            <a:pPr lvl="0" fontAlgn="t"/>
            <a:r>
              <a:rPr lang="el-GR" i="1" dirty="0"/>
              <a:t>Απόρριψη (ή ακύρωση) του θετικού</a:t>
            </a:r>
            <a:r>
              <a:rPr lang="el-GR" dirty="0"/>
              <a:t>. Το άτομο πιστεύει αδικαιολόγητα ότι οι θετικές εμπειρίες, πράξεις  και ικανότητες δεν μετράνε.</a:t>
            </a:r>
          </a:p>
          <a:p>
            <a:pPr lvl="0" fontAlgn="t"/>
            <a:r>
              <a:rPr lang="el-GR" i="1" dirty="0" err="1"/>
              <a:t>Ετικετοποίηση</a:t>
            </a:r>
            <a:r>
              <a:rPr lang="el-GR" i="1" dirty="0"/>
              <a:t>.</a:t>
            </a:r>
            <a:r>
              <a:rPr lang="el-GR" dirty="0"/>
              <a:t> Είναι η περίπτωση που κάποιος βάζει απόλυτες και γενικές ετικέτες στον εαυτό του ή στους άλλους χωρίς να υπολογίζει πως οι ενδείξεις μπορεί να οδηγούν σε λιγότερο καταστροφικά αποτελέσματα.</a:t>
            </a:r>
          </a:p>
          <a:p>
            <a:endParaRPr lang="el-GR" dirty="0"/>
          </a:p>
        </p:txBody>
      </p:sp>
    </p:spTree>
    <p:extLst>
      <p:ext uri="{BB962C8B-B14F-4D97-AF65-F5344CB8AC3E}">
        <p14:creationId xmlns:p14="http://schemas.microsoft.com/office/powerpoint/2010/main" val="28453887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42897E-6218-4D18-A886-C6D4B9758692}"/>
              </a:ext>
            </a:extLst>
          </p:cNvPr>
          <p:cNvSpPr>
            <a:spLocks noGrp="1"/>
          </p:cNvSpPr>
          <p:nvPr>
            <p:ph type="title"/>
          </p:nvPr>
        </p:nvSpPr>
        <p:spPr/>
        <p:txBody>
          <a:bodyPr/>
          <a:lstStyle/>
          <a:p>
            <a:r>
              <a:rPr lang="el-GR" sz="3200" dirty="0"/>
              <a:t>Παραδείγματα δυσλειτουργικών σκέψεων</a:t>
            </a:r>
          </a:p>
        </p:txBody>
      </p:sp>
      <p:sp>
        <p:nvSpPr>
          <p:cNvPr id="3" name="Θέση περιεχομένου 2">
            <a:extLst>
              <a:ext uri="{FF2B5EF4-FFF2-40B4-BE49-F238E27FC236}">
                <a16:creationId xmlns:a16="http://schemas.microsoft.com/office/drawing/2014/main" id="{66362E63-3F37-421B-9074-6847F54E4431}"/>
              </a:ext>
            </a:extLst>
          </p:cNvPr>
          <p:cNvSpPr>
            <a:spLocks noGrp="1"/>
          </p:cNvSpPr>
          <p:nvPr>
            <p:ph idx="1"/>
          </p:nvPr>
        </p:nvSpPr>
        <p:spPr/>
        <p:txBody>
          <a:bodyPr/>
          <a:lstStyle/>
          <a:p>
            <a:pPr lvl="0" fontAlgn="t"/>
            <a:r>
              <a:rPr lang="el-GR" i="1" dirty="0"/>
              <a:t>Μεγέθυνση/σμίκρυνση.</a:t>
            </a:r>
            <a:r>
              <a:rPr lang="el-GR" dirty="0"/>
              <a:t>  Το άτομο αξιολογεί τον εαυτό του ή κάποιον άλλο ή μια κατάσταση μεγεθύνοντας αδικαιολόγητα τα αρνητικά ή μειώνοντας τα θετικά.</a:t>
            </a:r>
          </a:p>
          <a:p>
            <a:pPr lvl="0" fontAlgn="t"/>
            <a:r>
              <a:rPr lang="el-GR" i="1" dirty="0"/>
              <a:t>Το διάβασμα της σκέψης</a:t>
            </a:r>
            <a:r>
              <a:rPr lang="el-GR" dirty="0"/>
              <a:t> . Το άτομο πιστεύει ότι γνωρίζει τι σκέφτονται οι άλλοι, αποτυγχάνοντας να δει άλλες πιθανές εναλλακτικές υποθέσεις.</a:t>
            </a:r>
          </a:p>
          <a:p>
            <a:pPr lvl="0" fontAlgn="t"/>
            <a:r>
              <a:rPr lang="el-GR" i="1" dirty="0"/>
              <a:t>Προτάσεις του «πρέπει».</a:t>
            </a:r>
            <a:r>
              <a:rPr lang="el-GR" dirty="0"/>
              <a:t> Είναι η περίπτωση που το άτομο έχει συγκεκριμένη και άκαμπτη ιδέα για το πώς πρέπει να είναι ο ίδιος ή οι άλλοι και να υπερεκτιμά το πόσο κακό είναι να μην εκπληρώνονται αυτές οι προσδοκίες.</a:t>
            </a:r>
          </a:p>
          <a:p>
            <a:endParaRPr lang="el-GR" dirty="0"/>
          </a:p>
        </p:txBody>
      </p:sp>
    </p:spTree>
    <p:extLst>
      <p:ext uri="{BB962C8B-B14F-4D97-AF65-F5344CB8AC3E}">
        <p14:creationId xmlns:p14="http://schemas.microsoft.com/office/powerpoint/2010/main" val="18826293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FE23EE-A52A-4CAE-8A9C-6920A99CAED0}"/>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C376C985-ABFE-4155-A90E-3AEB4ACCB5BD}"/>
              </a:ext>
            </a:extLst>
          </p:cNvPr>
          <p:cNvSpPr>
            <a:spLocks noGrp="1"/>
          </p:cNvSpPr>
          <p:nvPr>
            <p:ph idx="1"/>
          </p:nvPr>
        </p:nvSpPr>
        <p:spPr/>
        <p:txBody>
          <a:bodyPr/>
          <a:lstStyle/>
          <a:p>
            <a:r>
              <a:rPr lang="el-GR" dirty="0"/>
              <a:t>Αφού εξοικειωθεί κάποιος με το ρόλο των αρνητικών λαθών στη δημιουργία του στρες, μπορεί να ξεκινήσει την αναζήτηση εποικοδομητικών εναλλακτικών σκέψεων με τις οποίες μπορεί να αντικαταστήσει τις σκέψεις που προκαλούν άγχος. Οι λογικές σκέψεις θα βοηθήσουν στην ελάττωση του στρες και στην καλύτερη αντιμετώπιση των καταστάσεων.</a:t>
            </a:r>
          </a:p>
        </p:txBody>
      </p:sp>
    </p:spTree>
    <p:extLst>
      <p:ext uri="{BB962C8B-B14F-4D97-AF65-F5344CB8AC3E}">
        <p14:creationId xmlns:p14="http://schemas.microsoft.com/office/powerpoint/2010/main" val="16286973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173BA3-F1DD-4F60-BCE5-D8A4AC15E40C}"/>
              </a:ext>
            </a:extLst>
          </p:cNvPr>
          <p:cNvSpPr>
            <a:spLocks noGrp="1"/>
          </p:cNvSpPr>
          <p:nvPr>
            <p:ph type="title"/>
          </p:nvPr>
        </p:nvSpPr>
        <p:spPr/>
        <p:txBody>
          <a:bodyPr/>
          <a:lstStyle/>
          <a:p>
            <a:r>
              <a:rPr lang="el-GR" sz="2800" dirty="0"/>
              <a:t>Οι ερωτήσεις που μπορούν να βοηθήσουν στην εύρεση περισσότερο λογικών σκέψεων είναι οι εξής:</a:t>
            </a:r>
            <a:br>
              <a:rPr lang="el-GR" dirty="0"/>
            </a:br>
            <a:endParaRPr lang="el-GR" dirty="0"/>
          </a:p>
        </p:txBody>
      </p:sp>
      <p:sp>
        <p:nvSpPr>
          <p:cNvPr id="3" name="Θέση περιεχομένου 2">
            <a:extLst>
              <a:ext uri="{FF2B5EF4-FFF2-40B4-BE49-F238E27FC236}">
                <a16:creationId xmlns:a16="http://schemas.microsoft.com/office/drawing/2014/main" id="{AA07A3EE-8537-49F3-B6B1-7DBB5F299597}"/>
              </a:ext>
            </a:extLst>
          </p:cNvPr>
          <p:cNvSpPr>
            <a:spLocks noGrp="1"/>
          </p:cNvSpPr>
          <p:nvPr>
            <p:ph idx="1"/>
          </p:nvPr>
        </p:nvSpPr>
        <p:spPr/>
        <p:txBody>
          <a:bodyPr/>
          <a:lstStyle/>
          <a:p>
            <a:pPr lvl="0"/>
            <a:r>
              <a:rPr lang="el-GR" i="1" dirty="0"/>
              <a:t>Υπάρχουν λόγοι που κάνω αυτή την ανήσυχη σκέψη; </a:t>
            </a:r>
            <a:r>
              <a:rPr lang="el-GR" dirty="0"/>
              <a:t>Η ερώτηση αυτή βοηθά να καταλάβει κανείς το λόγο για τον οποίο κάνει τη συγκεκριμένη ανήσυχη σκέψη και μειώνει την πιθανότητα να νιώσει αμήχανα εξ αιτίας της.</a:t>
            </a:r>
          </a:p>
          <a:p>
            <a:pPr lvl="0"/>
            <a:r>
              <a:rPr lang="el-GR" i="1" dirty="0"/>
              <a:t>Υπάρχουν στοιχεία που αντιτίθενται σε αυτή τη σκέψη;</a:t>
            </a:r>
            <a:r>
              <a:rPr lang="el-GR" dirty="0"/>
              <a:t> Με την ερώτηση αυτή αρχίζει </a:t>
            </a:r>
            <a:r>
              <a:rPr lang="el-GR" dirty="0" err="1"/>
              <a:t>κανεις</a:t>
            </a:r>
            <a:r>
              <a:rPr lang="el-GR" dirty="0"/>
              <a:t> να αναζητά τα στοιχεία που υπονομεύουν και εξασθενούν τη δύναμη της ανήσυχης σκέψης</a:t>
            </a:r>
          </a:p>
          <a:p>
            <a:pPr lvl="0"/>
            <a:r>
              <a:rPr lang="el-GR" i="1" dirty="0"/>
              <a:t>Ποιο είναι  το χειρότερο πράγμα που μπορεί να συμβεί;</a:t>
            </a:r>
            <a:r>
              <a:rPr lang="el-GR" dirty="0"/>
              <a:t> Με αυτή την ερώτηση δίνεται η δυνατότητα να σκεφθεί κανείς το χειρότερο πράγμα που είναι εφικτό να του συμβεί.</a:t>
            </a:r>
          </a:p>
          <a:p>
            <a:endParaRPr lang="el-GR" dirty="0"/>
          </a:p>
        </p:txBody>
      </p:sp>
    </p:spTree>
    <p:extLst>
      <p:ext uri="{BB962C8B-B14F-4D97-AF65-F5344CB8AC3E}">
        <p14:creationId xmlns:p14="http://schemas.microsoft.com/office/powerpoint/2010/main" val="24468569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C36126-E75E-4455-9A8B-1F84D9BDAE27}"/>
              </a:ext>
            </a:extLst>
          </p:cNvPr>
          <p:cNvSpPr>
            <a:spLocks noGrp="1"/>
          </p:cNvSpPr>
          <p:nvPr>
            <p:ph type="title"/>
          </p:nvPr>
        </p:nvSpPr>
        <p:spPr/>
        <p:txBody>
          <a:bodyPr/>
          <a:lstStyle/>
          <a:p>
            <a:r>
              <a:rPr lang="el-GR" dirty="0"/>
              <a:t>Οι ερωτήσεις που μπορούν να βοηθήσουν στην εύρεση περισσότερο λογικών σκέψεων είναι οι εξής:</a:t>
            </a:r>
          </a:p>
        </p:txBody>
      </p:sp>
      <p:sp>
        <p:nvSpPr>
          <p:cNvPr id="3" name="Θέση περιεχομένου 2">
            <a:extLst>
              <a:ext uri="{FF2B5EF4-FFF2-40B4-BE49-F238E27FC236}">
                <a16:creationId xmlns:a16="http://schemas.microsoft.com/office/drawing/2014/main" id="{D9931FB3-5E47-498E-9904-89D8B66E3F14}"/>
              </a:ext>
            </a:extLst>
          </p:cNvPr>
          <p:cNvSpPr>
            <a:spLocks noGrp="1"/>
          </p:cNvSpPr>
          <p:nvPr>
            <p:ph idx="1"/>
          </p:nvPr>
        </p:nvSpPr>
        <p:spPr/>
        <p:txBody>
          <a:bodyPr/>
          <a:lstStyle/>
          <a:p>
            <a:pPr lvl="0"/>
            <a:r>
              <a:rPr lang="el-GR" i="1" dirty="0"/>
              <a:t>Πώς μπορώ να αντιμετωπίσω αυτό που φοβάμαι;</a:t>
            </a:r>
            <a:r>
              <a:rPr lang="el-GR" dirty="0"/>
              <a:t> Τώρα δίνεται η δυνατότητα να καταστρώσει κανείς ένα σχέδιο δράσης για την αντιμετώπιση της κατάστασης. Αναλογιζόμενος κανείς τους πόρους που έχει στη διάθεσή του, τις προσωπικές του ικανότητες, την υπάρχουσα κοινωνική υποστήριξη, τις προηγούμενες εμπειρίες του μπορεί να βρει τρόπο να αντιμετωπίσει την </a:t>
            </a:r>
            <a:r>
              <a:rPr lang="el-GR" dirty="0" err="1"/>
              <a:t>στρεσογόνα</a:t>
            </a:r>
            <a:r>
              <a:rPr lang="el-GR" dirty="0"/>
              <a:t> κατάσταση.</a:t>
            </a:r>
          </a:p>
          <a:p>
            <a:pPr lvl="0" fontAlgn="t"/>
            <a:r>
              <a:rPr lang="el-GR" i="1" dirty="0"/>
              <a:t>Ποιος τρόπος θεώρησης της κατάστασης θα ήταν περισσότερο εποικοδομητικός</a:t>
            </a:r>
            <a:r>
              <a:rPr lang="el-GR" dirty="0"/>
              <a:t>; Με την ερώτηση αυτή παρέχεται η δυνατότητα να ξανασκεφθεί κανείς το </a:t>
            </a:r>
            <a:r>
              <a:rPr lang="el-GR" dirty="0" err="1"/>
              <a:t>στρεσογόνο</a:t>
            </a:r>
            <a:r>
              <a:rPr lang="el-GR" dirty="0"/>
              <a:t> ερέθισμα στις πραγματικές του διαστάσεις και να μειώσει την έντασή του ή να συνειδητοποιήσει κανείς ότι μάλλον είναι ικανός στο να το αντιμετωπίσει (</a:t>
            </a:r>
            <a:r>
              <a:rPr lang="en-US" dirty="0" err="1"/>
              <a:t>Kennerley</a:t>
            </a:r>
            <a:r>
              <a:rPr lang="el-GR" dirty="0"/>
              <a:t>, 1999).</a:t>
            </a:r>
          </a:p>
          <a:p>
            <a:endParaRPr lang="el-GR" dirty="0"/>
          </a:p>
        </p:txBody>
      </p:sp>
    </p:spTree>
    <p:extLst>
      <p:ext uri="{BB962C8B-B14F-4D97-AF65-F5344CB8AC3E}">
        <p14:creationId xmlns:p14="http://schemas.microsoft.com/office/powerpoint/2010/main" val="14888694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9C74F2-2352-4E61-9049-682E6430B774}"/>
              </a:ext>
            </a:extLst>
          </p:cNvPr>
          <p:cNvSpPr>
            <a:spLocks noGrp="1"/>
          </p:cNvSpPr>
          <p:nvPr>
            <p:ph type="title"/>
          </p:nvPr>
        </p:nvSpPr>
        <p:spPr/>
        <p:txBody>
          <a:bodyPr/>
          <a:lstStyle/>
          <a:p>
            <a:r>
              <a:rPr lang="el-GR" dirty="0"/>
              <a:t>Γνωστική θεραπεία</a:t>
            </a:r>
          </a:p>
        </p:txBody>
      </p:sp>
      <p:sp>
        <p:nvSpPr>
          <p:cNvPr id="3" name="Θέση περιεχομένου 2">
            <a:extLst>
              <a:ext uri="{FF2B5EF4-FFF2-40B4-BE49-F238E27FC236}">
                <a16:creationId xmlns:a16="http://schemas.microsoft.com/office/drawing/2014/main" id="{E5519740-C8AE-4E1E-8B40-B90B207F1225}"/>
              </a:ext>
            </a:extLst>
          </p:cNvPr>
          <p:cNvSpPr>
            <a:spLocks noGrp="1"/>
          </p:cNvSpPr>
          <p:nvPr>
            <p:ph idx="1"/>
          </p:nvPr>
        </p:nvSpPr>
        <p:spPr/>
        <p:txBody>
          <a:bodyPr/>
          <a:lstStyle/>
          <a:p>
            <a:r>
              <a:rPr lang="el-GR" dirty="0"/>
              <a:t>Η πρόκληση των γνωστικών λαθών είναι μια απαιτητική τεχνική και απαιτεί χρόνο. Όμως το αποτέλεσμα είναι εντυπωσιακό!</a:t>
            </a:r>
          </a:p>
          <a:p>
            <a:pPr marL="0" indent="0">
              <a:buNone/>
            </a:pPr>
            <a:endParaRPr lang="el-GR" dirty="0"/>
          </a:p>
        </p:txBody>
      </p:sp>
    </p:spTree>
    <p:extLst>
      <p:ext uri="{BB962C8B-B14F-4D97-AF65-F5344CB8AC3E}">
        <p14:creationId xmlns:p14="http://schemas.microsoft.com/office/powerpoint/2010/main" val="2094165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72FC55-5F99-40F4-83D4-EEE535C54CFC}"/>
              </a:ext>
            </a:extLst>
          </p:cNvPr>
          <p:cNvSpPr>
            <a:spLocks noGrp="1"/>
          </p:cNvSpPr>
          <p:nvPr>
            <p:ph type="title"/>
          </p:nvPr>
        </p:nvSpPr>
        <p:spPr>
          <a:xfrm>
            <a:off x="1715293" y="973668"/>
            <a:ext cx="8761413" cy="706964"/>
          </a:xfrm>
        </p:spPr>
        <p:txBody>
          <a:bodyPr/>
          <a:lstStyle/>
          <a:p>
            <a:r>
              <a:rPr lang="el-GR" b="1" dirty="0"/>
              <a:t>Η </a:t>
            </a:r>
            <a:r>
              <a:rPr lang="el-GR" b="1" dirty="0" err="1"/>
              <a:t>ενσυνειδητότητα</a:t>
            </a:r>
            <a:r>
              <a:rPr lang="el-GR" b="1" dirty="0"/>
              <a:t> (</a:t>
            </a:r>
            <a:r>
              <a:rPr lang="en-US" b="1" dirty="0"/>
              <a:t>Mindfulness</a:t>
            </a:r>
            <a:r>
              <a:rPr lang="el-GR" b="1" dirty="0"/>
              <a:t>)</a:t>
            </a:r>
            <a:br>
              <a:rPr lang="el-GR" dirty="0"/>
            </a:br>
            <a:endParaRPr lang="el-GR" dirty="0"/>
          </a:p>
        </p:txBody>
      </p:sp>
      <p:sp>
        <p:nvSpPr>
          <p:cNvPr id="3" name="Θέση περιεχομένου 2">
            <a:extLst>
              <a:ext uri="{FF2B5EF4-FFF2-40B4-BE49-F238E27FC236}">
                <a16:creationId xmlns:a16="http://schemas.microsoft.com/office/drawing/2014/main" id="{C62E6C92-7556-46DA-82FF-FC19717AEB67}"/>
              </a:ext>
            </a:extLst>
          </p:cNvPr>
          <p:cNvSpPr>
            <a:spLocks noGrp="1"/>
          </p:cNvSpPr>
          <p:nvPr>
            <p:ph idx="1"/>
          </p:nvPr>
        </p:nvSpPr>
        <p:spPr/>
        <p:txBody>
          <a:bodyPr/>
          <a:lstStyle/>
          <a:p>
            <a:r>
              <a:rPr lang="el-GR" dirty="0"/>
              <a:t>Η </a:t>
            </a:r>
            <a:r>
              <a:rPr lang="el-GR" dirty="0" err="1"/>
              <a:t>ενσυνειδητότητα</a:t>
            </a:r>
            <a:r>
              <a:rPr lang="el-GR" dirty="0"/>
              <a:t> είναι μια μορφή διαλογισμού και πρόκειται για μια κατάσταση πνευματικής συγκέντρωσης, που βοηθά το άτομο να χαλαρώσει ενώ έχει πλήρη συνείδηση του τι συμβαίνει στο «εδώ και τώρα». Ως πρακτική, το  </a:t>
            </a:r>
            <a:r>
              <a:rPr lang="en-US" dirty="0"/>
              <a:t>Mindfulness</a:t>
            </a:r>
            <a:r>
              <a:rPr lang="el-GR" dirty="0"/>
              <a:t> συνδέεται με τη βουδιστική παράδοση, καθώς πηγάζει από στοιχεία της συγκεκριμένης φιλοσοφίας. Ωστόσο, εδώ και περίπου 100 χρόνια, ο δυτικός κόσμος έχει γνωρίσει τα σωματικά και πνευματικά οφέλη που μπορεί να επιφέρει αυτή η διανοητική ικανότητα. Σε αυτό έχουν συνεισφέρει επιστήμονες από τους κλάδους της Ιατρικής, της Ψυχιατρικής και της Ψυχολογίας.  </a:t>
            </a:r>
          </a:p>
          <a:p>
            <a:endParaRPr lang="el-GR" dirty="0"/>
          </a:p>
        </p:txBody>
      </p:sp>
    </p:spTree>
    <p:extLst>
      <p:ext uri="{BB962C8B-B14F-4D97-AF65-F5344CB8AC3E}">
        <p14:creationId xmlns:p14="http://schemas.microsoft.com/office/powerpoint/2010/main" val="2575428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870</TotalTime>
  <Words>10736</Words>
  <Application>Microsoft Office PowerPoint</Application>
  <PresentationFormat>Ευρεία οθόνη</PresentationFormat>
  <Paragraphs>474</Paragraphs>
  <Slides>107</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107</vt:i4>
      </vt:variant>
    </vt:vector>
  </HeadingPairs>
  <TitlesOfParts>
    <vt:vector size="112" baseType="lpstr">
      <vt:lpstr>Arial</vt:lpstr>
      <vt:lpstr>Calibri</vt:lpstr>
      <vt:lpstr>Century Gothic</vt:lpstr>
      <vt:lpstr>Wingdings 3</vt:lpstr>
      <vt:lpstr>Αίθουσα συσκέψεων "Ιόν"</vt:lpstr>
      <vt:lpstr>Διαχείριση άγχους στο χώρο της υγείας</vt:lpstr>
      <vt:lpstr>Άγχος</vt:lpstr>
      <vt:lpstr>Συνήθη συμπτώματα</vt:lpstr>
      <vt:lpstr>Στρες</vt:lpstr>
      <vt:lpstr>Στρες</vt:lpstr>
      <vt:lpstr>Distress- Εustress </vt:lpstr>
      <vt:lpstr>Ορισμοί</vt:lpstr>
      <vt:lpstr>Ορισμοί</vt:lpstr>
      <vt:lpstr>Χαρακτηριστικό παράδειγμα στρες</vt:lpstr>
      <vt:lpstr>Στρεσογόνος παράγοντας</vt:lpstr>
      <vt:lpstr>Στρεσογόνοι παράγοντες: Κατηγορίες</vt:lpstr>
      <vt:lpstr>Άγχος/ στρες</vt:lpstr>
      <vt:lpstr>Σωματικές αντιδράσεις και ψυχολογικοί παράγοντες</vt:lpstr>
      <vt:lpstr>Η καταστροφική σκέψη</vt:lpstr>
      <vt:lpstr>Η διπολική σκέψη</vt:lpstr>
      <vt:lpstr>Η μεγιστοποίηση </vt:lpstr>
      <vt:lpstr>Η υπεργενίκευση</vt:lpstr>
      <vt:lpstr>Ο αποκλεισμός του θετικού </vt:lpstr>
      <vt:lpstr>Η εστίαση της προσοχής</vt:lpstr>
      <vt:lpstr>Επηρεαζόμαστε όλοι στον ίδιο βαθμό από το στρες;</vt:lpstr>
      <vt:lpstr>Ο τύπος της προσωπικότητας</vt:lpstr>
      <vt:lpstr>Το οικογενειακό ιστορικό  </vt:lpstr>
      <vt:lpstr>Τα αγχογόνα γεγονότα ζωής </vt:lpstr>
      <vt:lpstr>Η κοινωνική υποστήριξη </vt:lpstr>
      <vt:lpstr>Οι μορφές που μπορεί να πάρει το πρόβλημα </vt:lpstr>
      <vt:lpstr> Διαταραχή πανικού  Διακριτή περίοδος έντονου φόβου ή δυσφορίας, κατά την οποία εμφανίστηκαν αιφνίδια και κορυφώθηκαν μέσα σε 10 λεπτά της ώρας τέσσερα (ή περισσότερα) από τα ακόλουθα συμπτώματα: </vt:lpstr>
      <vt:lpstr>Αγοραφοβία</vt:lpstr>
      <vt:lpstr>Ειδική φοβία (πρώην απλή φοβία)</vt:lpstr>
      <vt:lpstr>Κοινωνική Φοβία (Κοινωνική Αγχώδης Διαταραχή) </vt:lpstr>
      <vt:lpstr>Ιδεοψυχαναγκαστική Διαταραχή </vt:lpstr>
      <vt:lpstr>Ιδεοψυχαναγκαστική Διαταραχή</vt:lpstr>
      <vt:lpstr>Ιδεοψυχαναγκαστική Διαταραχή </vt:lpstr>
      <vt:lpstr>Διαταραχή Μετά από Τραυματικό Στρες </vt:lpstr>
      <vt:lpstr>Διαταραχή Μετά από Τραυματικό Στρες </vt:lpstr>
      <vt:lpstr>Διαταραχή Μετά από Τραυματικό Στρες </vt:lpstr>
      <vt:lpstr>Διαταραχή Μετά από Τραυματικό Στρες</vt:lpstr>
      <vt:lpstr>Διαταραχή Μετά από Τραυματικό Στρες</vt:lpstr>
      <vt:lpstr>Διαταραχή Οξέος Στρες </vt:lpstr>
      <vt:lpstr>Διαταραχή Οξέος Στρες</vt:lpstr>
      <vt:lpstr>Διαταραχή Οξέος Στρες</vt:lpstr>
      <vt:lpstr>Γενικευμένη Αγχώδης Διαταραχή (Περιλαμβάνει την Υπεραγχώδη Διαταραχή της Παιδικής Ηλικίας) </vt:lpstr>
      <vt:lpstr>Αντιμετώπιση του στρες</vt:lpstr>
      <vt:lpstr>Η εκπαίδευση στην αναγνώριση της ψυχολογικής πίεσης </vt:lpstr>
      <vt:lpstr>Οι τεχνικές διαχείρισης των σωματικών αισθητηριακών συμπτωμάτων</vt:lpstr>
      <vt:lpstr>Οι τεχνικές διαχείρισης των σωματικών αισθητηριακών συμπτωμάτων</vt:lpstr>
      <vt:lpstr>Η διαχείριση των σωματικών αισθητηριακών αισθημάτων: η συστηματική χαλάρωση </vt:lpstr>
      <vt:lpstr>Σωματική άσκηση</vt:lpstr>
      <vt:lpstr>Τεχνικές διαχείρισης των ψυχολογικών συμπτωμάτων </vt:lpstr>
      <vt:lpstr>Τεχνικές διαχείρισης των ψυχολογικών συμπτωμάτων </vt:lpstr>
      <vt:lpstr>Τεχνικές διαχείρισης των ψυχολογικών συμπτωμάτων </vt:lpstr>
      <vt:lpstr>Τεχνικές διαχείρισης των ψυχολογικών συμπτωμάτων</vt:lpstr>
      <vt:lpstr>Τεχνικές αντιμετώπισης των προβλημάτων συμπεριφοράς </vt:lpstr>
      <vt:lpstr>Τεχνικές αντιμετώπισης των προβλημάτων συμπεριφοράς</vt:lpstr>
      <vt:lpstr>Παρουσίαση του PowerPoint</vt:lpstr>
      <vt:lpstr>Παρουσίαση του PowerPoint</vt:lpstr>
      <vt:lpstr>Η εκπαίδευση στη διεκδικητική συμπεριφορά </vt:lpstr>
      <vt:lpstr>Διεκδικητικό άτομο</vt:lpstr>
      <vt:lpstr>Μη διεκδικητικό (παθητικό άτομο)</vt:lpstr>
      <vt:lpstr>Επιθετικό άτομο</vt:lpstr>
      <vt:lpstr>Διεκδικητική συμπεριφορά</vt:lpstr>
      <vt:lpstr>Παρουσίαση του PowerPoint</vt:lpstr>
      <vt:lpstr>Τέσσερα είναι τα είδη εσωτερικού μοντέλου που εμποδίζουν την εκδήλωση της διεκδικητικής συμπεριφοράς </vt:lpstr>
      <vt:lpstr>Τέσσερα είναι τα είδη εσωτερικού μοντέλου που εμποδίζουν την εκδήλωση της διεκδικητικής συμπεριφοράς</vt:lpstr>
      <vt:lpstr>Για να γίνει κάποιος περισσότερο διεκδικητικός πρέπει να ακολουθεί συγκεκριμένα βήματα που συνοψίζονται στα εξής: </vt:lpstr>
      <vt:lpstr>Παρουσίαση του PowerPoint</vt:lpstr>
      <vt:lpstr> Αντιμετώπιση των στρεσογόνων καταστάσεων Χαλάρωση της έντασης </vt:lpstr>
      <vt:lpstr>Διαφραγματική αναπνοή</vt:lpstr>
      <vt:lpstr>Διαφραγματική αναπνοή</vt:lpstr>
      <vt:lpstr>Οφέλη διαφραγματικής αναπνοής</vt:lpstr>
      <vt:lpstr>Αντιμετώπιση των στρεσογόνων καταστάσεων Χαλάρωση της έντασης </vt:lpstr>
      <vt:lpstr>Προοδευτική μυϊκή ή νευρομυϊκή χαλάρωση</vt:lpstr>
      <vt:lpstr>Οφέλη μυϊκής ή νευρομυϊκής χαλάρωσης </vt:lpstr>
      <vt:lpstr>Δυσκολίες στη χρήση της χαλάρωσης </vt:lpstr>
      <vt:lpstr>Θετική σκέψη</vt:lpstr>
      <vt:lpstr>Θετική σκέψη</vt:lpstr>
      <vt:lpstr>Οφέλη θετικής σκέψης</vt:lpstr>
      <vt:lpstr>Αρνητικές μορφές του αυτοδιαλόγου  </vt:lpstr>
      <vt:lpstr>Μπορεί κανείς να εκπαιδευτεί στην αλλαγή της αρνητικής σκέψης σε θετική, απλά χρειάζεται χρόνο και πρακτική. Μερικοί τρόποι για να σκέφτεται και να συμπεριφέρεται κανείς με πιο θετικό τρόπο είναι οι εξής: </vt:lpstr>
      <vt:lpstr>Αρνητικός αυτοδιάλογος Θετική σκέψη</vt:lpstr>
      <vt:lpstr>Έλεγχος των δυσάρεστων σκέψεων </vt:lpstr>
      <vt:lpstr>3 στάδια</vt:lpstr>
      <vt:lpstr>Παρουσίαση του PowerPoint</vt:lpstr>
      <vt:lpstr> Η αντιμετώπιση οτιδήποτε μας απασχολεί  </vt:lpstr>
      <vt:lpstr>Χρήσιμες συμβουλές</vt:lpstr>
      <vt:lpstr>Χρήσιμες συμβουλές</vt:lpstr>
      <vt:lpstr>Χρήσιμες συμβουλές</vt:lpstr>
      <vt:lpstr>Χρήσιμες συμβουλές</vt:lpstr>
      <vt:lpstr>Χρήσιμες συμβουλές</vt:lpstr>
      <vt:lpstr>Η Πυθαγόρειος Αυτογνωσία </vt:lpstr>
      <vt:lpstr>Η Πυθαγόρειος Αυτογνωσία</vt:lpstr>
      <vt:lpstr>Η Πυθαγόρειος Αυτογνωσία</vt:lpstr>
      <vt:lpstr>Γνωστική θεραπεία</vt:lpstr>
      <vt:lpstr>Παραδείγματα δυσλειτουργικών σκέψεων  </vt:lpstr>
      <vt:lpstr>Παραδείγματα δυσλειτουργικών σκέψεων</vt:lpstr>
      <vt:lpstr>Παρουσίαση του PowerPoint</vt:lpstr>
      <vt:lpstr>Οι ερωτήσεις που μπορούν να βοηθήσουν στην εύρεση περισσότερο λογικών σκέψεων είναι οι εξής: </vt:lpstr>
      <vt:lpstr>Οι ερωτήσεις που μπορούν να βοηθήσουν στην εύρεση περισσότερο λογικών σκέψεων είναι οι εξής:</vt:lpstr>
      <vt:lpstr>Γνωστική θεραπεία</vt:lpstr>
      <vt:lpstr>Η ενσυνειδητότητα (Mindfulness) </vt:lpstr>
      <vt:lpstr>Η ενσυνειδητότητα (Mindfulness) </vt:lpstr>
      <vt:lpstr>Η ενσυνειδητότητα (Mindfulness) </vt:lpstr>
      <vt:lpstr>Η ενσυνειδητότητα (Mindfulness) </vt:lpstr>
      <vt:lpstr>ΜΕΛΕΤΗ ΠΕΡΙΠΤΩΣΗΣ 1</vt:lpstr>
      <vt:lpstr>ΜΕΛΕΤΗ ΠΕΡΙΠΤΩΣΗΣ 1</vt:lpstr>
      <vt:lpstr>ΜΕΛΕΤΗ ΠΕΡΙΠΤΩΣΗΣ 2</vt:lpstr>
      <vt:lpstr>ΜΕΛΕΤΗ ΠΕΡΙΠΤΩΣΗΣ 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άγχους στο χώρο της υγείας</dc:title>
  <dc:creator>Sofia</dc:creator>
  <cp:lastModifiedBy>Sofia</cp:lastModifiedBy>
  <cp:revision>58</cp:revision>
  <dcterms:created xsi:type="dcterms:W3CDTF">2023-03-29T08:39:10Z</dcterms:created>
  <dcterms:modified xsi:type="dcterms:W3CDTF">2023-04-01T10:09:04Z</dcterms:modified>
</cp:coreProperties>
</file>