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B400"/>
    <a:srgbClr val="0AE7FE"/>
    <a:srgbClr val="14F42F"/>
    <a:srgbClr val="1308E8"/>
    <a:srgbClr val="09B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4660"/>
  </p:normalViewPr>
  <p:slideViewPr>
    <p:cSldViewPr snapToGrid="0">
      <p:cViewPr varScale="1">
        <p:scale>
          <a:sx n="111" d="100"/>
          <a:sy n="111"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10083-F711-F638-3E82-6DA6C5BF6A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821E9F-E5B2-7A7F-2AF2-A9C04E1175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487782-8620-9DAD-9270-50FB25CD46AF}"/>
              </a:ext>
            </a:extLst>
          </p:cNvPr>
          <p:cNvSpPr>
            <a:spLocks noGrp="1"/>
          </p:cNvSpPr>
          <p:nvPr>
            <p:ph type="dt" sz="half" idx="10"/>
          </p:nvPr>
        </p:nvSpPr>
        <p:spPr/>
        <p:txBody>
          <a:bodyPr/>
          <a:lstStyle/>
          <a:p>
            <a:fld id="{50E0FF9E-3489-452D-B337-77750A3CC8C8}" type="datetimeFigureOut">
              <a:rPr lang="en-US" smtClean="0"/>
              <a:t>9/21/2023</a:t>
            </a:fld>
            <a:endParaRPr lang="en-US" dirty="0"/>
          </a:p>
        </p:txBody>
      </p:sp>
      <p:sp>
        <p:nvSpPr>
          <p:cNvPr id="5" name="Footer Placeholder 4">
            <a:extLst>
              <a:ext uri="{FF2B5EF4-FFF2-40B4-BE49-F238E27FC236}">
                <a16:creationId xmlns:a16="http://schemas.microsoft.com/office/drawing/2014/main" id="{039A68C2-3DA6-CA00-0D00-2BE2347DD5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87C090-1C9F-6575-536D-E397F87861EB}"/>
              </a:ext>
            </a:extLst>
          </p:cNvPr>
          <p:cNvSpPr>
            <a:spLocks noGrp="1"/>
          </p:cNvSpPr>
          <p:nvPr>
            <p:ph type="sldNum" sz="quarter" idx="12"/>
          </p:nvPr>
        </p:nvSpPr>
        <p:spPr/>
        <p:txBody>
          <a:bodyPr/>
          <a:lstStyle/>
          <a:p>
            <a:fld id="{82665C54-CF4C-4205-A2DE-07E13EBF8215}" type="slidenum">
              <a:rPr lang="en-US" smtClean="0"/>
              <a:t>‹#›</a:t>
            </a:fld>
            <a:endParaRPr lang="en-US" dirty="0"/>
          </a:p>
        </p:txBody>
      </p:sp>
    </p:spTree>
    <p:extLst>
      <p:ext uri="{BB962C8B-B14F-4D97-AF65-F5344CB8AC3E}">
        <p14:creationId xmlns:p14="http://schemas.microsoft.com/office/powerpoint/2010/main" val="1263084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084E-27EC-D2F1-8AB9-BB57DDB255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7E00EE-1D14-0B48-D872-C80FD8914C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AEF472-F8B4-FD56-F416-D64B7E6FF29F}"/>
              </a:ext>
            </a:extLst>
          </p:cNvPr>
          <p:cNvSpPr>
            <a:spLocks noGrp="1"/>
          </p:cNvSpPr>
          <p:nvPr>
            <p:ph type="dt" sz="half" idx="10"/>
          </p:nvPr>
        </p:nvSpPr>
        <p:spPr/>
        <p:txBody>
          <a:bodyPr/>
          <a:lstStyle/>
          <a:p>
            <a:fld id="{50E0FF9E-3489-452D-B337-77750A3CC8C8}" type="datetimeFigureOut">
              <a:rPr lang="en-US" smtClean="0"/>
              <a:t>9/21/2023</a:t>
            </a:fld>
            <a:endParaRPr lang="en-US" dirty="0"/>
          </a:p>
        </p:txBody>
      </p:sp>
      <p:sp>
        <p:nvSpPr>
          <p:cNvPr id="5" name="Footer Placeholder 4">
            <a:extLst>
              <a:ext uri="{FF2B5EF4-FFF2-40B4-BE49-F238E27FC236}">
                <a16:creationId xmlns:a16="http://schemas.microsoft.com/office/drawing/2014/main" id="{A53BEDC2-59B4-3318-ED65-26B3BA5F4E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25CC16-CA1E-EB71-4FDD-13247465D801}"/>
              </a:ext>
            </a:extLst>
          </p:cNvPr>
          <p:cNvSpPr>
            <a:spLocks noGrp="1"/>
          </p:cNvSpPr>
          <p:nvPr>
            <p:ph type="sldNum" sz="quarter" idx="12"/>
          </p:nvPr>
        </p:nvSpPr>
        <p:spPr/>
        <p:txBody>
          <a:bodyPr/>
          <a:lstStyle/>
          <a:p>
            <a:fld id="{82665C54-CF4C-4205-A2DE-07E13EBF8215}" type="slidenum">
              <a:rPr lang="en-US" smtClean="0"/>
              <a:t>‹#›</a:t>
            </a:fld>
            <a:endParaRPr lang="en-US" dirty="0"/>
          </a:p>
        </p:txBody>
      </p:sp>
    </p:spTree>
    <p:extLst>
      <p:ext uri="{BB962C8B-B14F-4D97-AF65-F5344CB8AC3E}">
        <p14:creationId xmlns:p14="http://schemas.microsoft.com/office/powerpoint/2010/main" val="2682251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4534F5-6E68-4F64-0CD7-B5B72CB958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EF657B-8E60-1C0A-1172-EA56DE7BDB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23E3FD-EA3F-352A-576C-DA981BCEEA9E}"/>
              </a:ext>
            </a:extLst>
          </p:cNvPr>
          <p:cNvSpPr>
            <a:spLocks noGrp="1"/>
          </p:cNvSpPr>
          <p:nvPr>
            <p:ph type="dt" sz="half" idx="10"/>
          </p:nvPr>
        </p:nvSpPr>
        <p:spPr/>
        <p:txBody>
          <a:bodyPr/>
          <a:lstStyle/>
          <a:p>
            <a:fld id="{50E0FF9E-3489-452D-B337-77750A3CC8C8}" type="datetimeFigureOut">
              <a:rPr lang="en-US" smtClean="0"/>
              <a:t>9/21/2023</a:t>
            </a:fld>
            <a:endParaRPr lang="en-US" dirty="0"/>
          </a:p>
        </p:txBody>
      </p:sp>
      <p:sp>
        <p:nvSpPr>
          <p:cNvPr id="5" name="Footer Placeholder 4">
            <a:extLst>
              <a:ext uri="{FF2B5EF4-FFF2-40B4-BE49-F238E27FC236}">
                <a16:creationId xmlns:a16="http://schemas.microsoft.com/office/drawing/2014/main" id="{D18E44FC-E7F8-6431-9F74-E81FCED0E6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2FEDFB-B482-D0BE-85F6-1B2A62B0A7F7}"/>
              </a:ext>
            </a:extLst>
          </p:cNvPr>
          <p:cNvSpPr>
            <a:spLocks noGrp="1"/>
          </p:cNvSpPr>
          <p:nvPr>
            <p:ph type="sldNum" sz="quarter" idx="12"/>
          </p:nvPr>
        </p:nvSpPr>
        <p:spPr/>
        <p:txBody>
          <a:bodyPr/>
          <a:lstStyle/>
          <a:p>
            <a:fld id="{82665C54-CF4C-4205-A2DE-07E13EBF8215}" type="slidenum">
              <a:rPr lang="en-US" smtClean="0"/>
              <a:t>‹#›</a:t>
            </a:fld>
            <a:endParaRPr lang="en-US" dirty="0"/>
          </a:p>
        </p:txBody>
      </p:sp>
    </p:spTree>
    <p:extLst>
      <p:ext uri="{BB962C8B-B14F-4D97-AF65-F5344CB8AC3E}">
        <p14:creationId xmlns:p14="http://schemas.microsoft.com/office/powerpoint/2010/main" val="32364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2E152-CE4D-9806-63AF-53332F4444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4215FE-CE37-159E-3181-D6BA24B975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E863CF-B410-CC21-2A4E-B0BA92DD8512}"/>
              </a:ext>
            </a:extLst>
          </p:cNvPr>
          <p:cNvSpPr>
            <a:spLocks noGrp="1"/>
          </p:cNvSpPr>
          <p:nvPr>
            <p:ph type="dt" sz="half" idx="10"/>
          </p:nvPr>
        </p:nvSpPr>
        <p:spPr/>
        <p:txBody>
          <a:bodyPr/>
          <a:lstStyle/>
          <a:p>
            <a:fld id="{50E0FF9E-3489-452D-B337-77750A3CC8C8}" type="datetimeFigureOut">
              <a:rPr lang="en-US" smtClean="0"/>
              <a:t>9/21/2023</a:t>
            </a:fld>
            <a:endParaRPr lang="en-US" dirty="0"/>
          </a:p>
        </p:txBody>
      </p:sp>
      <p:sp>
        <p:nvSpPr>
          <p:cNvPr id="5" name="Footer Placeholder 4">
            <a:extLst>
              <a:ext uri="{FF2B5EF4-FFF2-40B4-BE49-F238E27FC236}">
                <a16:creationId xmlns:a16="http://schemas.microsoft.com/office/drawing/2014/main" id="{EAA4149C-8EA5-9943-6C06-D3C95B0176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53E065-E41A-85FE-B8AB-1AC783D8A92D}"/>
              </a:ext>
            </a:extLst>
          </p:cNvPr>
          <p:cNvSpPr>
            <a:spLocks noGrp="1"/>
          </p:cNvSpPr>
          <p:nvPr>
            <p:ph type="sldNum" sz="quarter" idx="12"/>
          </p:nvPr>
        </p:nvSpPr>
        <p:spPr/>
        <p:txBody>
          <a:bodyPr/>
          <a:lstStyle/>
          <a:p>
            <a:fld id="{82665C54-CF4C-4205-A2DE-07E13EBF8215}" type="slidenum">
              <a:rPr lang="en-US" smtClean="0"/>
              <a:t>‹#›</a:t>
            </a:fld>
            <a:endParaRPr lang="en-US" dirty="0"/>
          </a:p>
        </p:txBody>
      </p:sp>
    </p:spTree>
    <p:extLst>
      <p:ext uri="{BB962C8B-B14F-4D97-AF65-F5344CB8AC3E}">
        <p14:creationId xmlns:p14="http://schemas.microsoft.com/office/powerpoint/2010/main" val="386438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B6AF3-D91A-7B78-2BD1-FE1D04F1B2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826A5A-AA19-819F-F816-0641F2BB4D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165FC-B3B2-A0DF-E50D-0F09921F301B}"/>
              </a:ext>
            </a:extLst>
          </p:cNvPr>
          <p:cNvSpPr>
            <a:spLocks noGrp="1"/>
          </p:cNvSpPr>
          <p:nvPr>
            <p:ph type="dt" sz="half" idx="10"/>
          </p:nvPr>
        </p:nvSpPr>
        <p:spPr/>
        <p:txBody>
          <a:bodyPr/>
          <a:lstStyle/>
          <a:p>
            <a:fld id="{50E0FF9E-3489-452D-B337-77750A3CC8C8}" type="datetimeFigureOut">
              <a:rPr lang="en-US" smtClean="0"/>
              <a:t>9/21/2023</a:t>
            </a:fld>
            <a:endParaRPr lang="en-US" dirty="0"/>
          </a:p>
        </p:txBody>
      </p:sp>
      <p:sp>
        <p:nvSpPr>
          <p:cNvPr id="5" name="Footer Placeholder 4">
            <a:extLst>
              <a:ext uri="{FF2B5EF4-FFF2-40B4-BE49-F238E27FC236}">
                <a16:creationId xmlns:a16="http://schemas.microsoft.com/office/drawing/2014/main" id="{2A211E7D-10DE-F266-6951-6988F880EB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3068D0-8733-9E58-9054-BBEB3CA79467}"/>
              </a:ext>
            </a:extLst>
          </p:cNvPr>
          <p:cNvSpPr>
            <a:spLocks noGrp="1"/>
          </p:cNvSpPr>
          <p:nvPr>
            <p:ph type="sldNum" sz="quarter" idx="12"/>
          </p:nvPr>
        </p:nvSpPr>
        <p:spPr/>
        <p:txBody>
          <a:bodyPr/>
          <a:lstStyle/>
          <a:p>
            <a:fld id="{82665C54-CF4C-4205-A2DE-07E13EBF8215}" type="slidenum">
              <a:rPr lang="en-US" smtClean="0"/>
              <a:t>‹#›</a:t>
            </a:fld>
            <a:endParaRPr lang="en-US" dirty="0"/>
          </a:p>
        </p:txBody>
      </p:sp>
    </p:spTree>
    <p:extLst>
      <p:ext uri="{BB962C8B-B14F-4D97-AF65-F5344CB8AC3E}">
        <p14:creationId xmlns:p14="http://schemas.microsoft.com/office/powerpoint/2010/main" val="346170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5C088-174E-BD36-45D8-A8B755CC3C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BFB434-988E-1E2A-F13D-AFE08E1948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5E6F32-7210-F205-F8B9-575B4B28D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1CC3D5-D982-25B4-000E-C430CE45D277}"/>
              </a:ext>
            </a:extLst>
          </p:cNvPr>
          <p:cNvSpPr>
            <a:spLocks noGrp="1"/>
          </p:cNvSpPr>
          <p:nvPr>
            <p:ph type="dt" sz="half" idx="10"/>
          </p:nvPr>
        </p:nvSpPr>
        <p:spPr/>
        <p:txBody>
          <a:bodyPr/>
          <a:lstStyle/>
          <a:p>
            <a:fld id="{50E0FF9E-3489-452D-B337-77750A3CC8C8}" type="datetimeFigureOut">
              <a:rPr lang="en-US" smtClean="0"/>
              <a:t>9/21/2023</a:t>
            </a:fld>
            <a:endParaRPr lang="en-US" dirty="0"/>
          </a:p>
        </p:txBody>
      </p:sp>
      <p:sp>
        <p:nvSpPr>
          <p:cNvPr id="6" name="Footer Placeholder 5">
            <a:extLst>
              <a:ext uri="{FF2B5EF4-FFF2-40B4-BE49-F238E27FC236}">
                <a16:creationId xmlns:a16="http://schemas.microsoft.com/office/drawing/2014/main" id="{08F59610-101A-135F-886E-BC4342AF98A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F8A31C6-0856-1404-8D23-F29DB9576F92}"/>
              </a:ext>
            </a:extLst>
          </p:cNvPr>
          <p:cNvSpPr>
            <a:spLocks noGrp="1"/>
          </p:cNvSpPr>
          <p:nvPr>
            <p:ph type="sldNum" sz="quarter" idx="12"/>
          </p:nvPr>
        </p:nvSpPr>
        <p:spPr/>
        <p:txBody>
          <a:bodyPr/>
          <a:lstStyle/>
          <a:p>
            <a:fld id="{82665C54-CF4C-4205-A2DE-07E13EBF8215}" type="slidenum">
              <a:rPr lang="en-US" smtClean="0"/>
              <a:t>‹#›</a:t>
            </a:fld>
            <a:endParaRPr lang="en-US" dirty="0"/>
          </a:p>
        </p:txBody>
      </p:sp>
    </p:spTree>
    <p:extLst>
      <p:ext uri="{BB962C8B-B14F-4D97-AF65-F5344CB8AC3E}">
        <p14:creationId xmlns:p14="http://schemas.microsoft.com/office/powerpoint/2010/main" val="2690383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B642C-0F70-0968-D5E8-D3FB85110F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AF6D82-A920-D848-9B13-A3E3CCD317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49F979-3228-24E8-3EE6-A4BB87AE19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A8F66F-D59A-F3EE-C25B-A1544BB7E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D71BBB-23DE-2AEF-0899-8A68532EFA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2988EF-7CF1-342D-1988-4146FCC84F76}"/>
              </a:ext>
            </a:extLst>
          </p:cNvPr>
          <p:cNvSpPr>
            <a:spLocks noGrp="1"/>
          </p:cNvSpPr>
          <p:nvPr>
            <p:ph type="dt" sz="half" idx="10"/>
          </p:nvPr>
        </p:nvSpPr>
        <p:spPr/>
        <p:txBody>
          <a:bodyPr/>
          <a:lstStyle/>
          <a:p>
            <a:fld id="{50E0FF9E-3489-452D-B337-77750A3CC8C8}" type="datetimeFigureOut">
              <a:rPr lang="en-US" smtClean="0"/>
              <a:t>9/21/2023</a:t>
            </a:fld>
            <a:endParaRPr lang="en-US" dirty="0"/>
          </a:p>
        </p:txBody>
      </p:sp>
      <p:sp>
        <p:nvSpPr>
          <p:cNvPr id="8" name="Footer Placeholder 7">
            <a:extLst>
              <a:ext uri="{FF2B5EF4-FFF2-40B4-BE49-F238E27FC236}">
                <a16:creationId xmlns:a16="http://schemas.microsoft.com/office/drawing/2014/main" id="{694A25CD-2E6B-8244-5EA6-50E63F60842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75A58EA-7C49-46DC-27A6-2A9996CCAD24}"/>
              </a:ext>
            </a:extLst>
          </p:cNvPr>
          <p:cNvSpPr>
            <a:spLocks noGrp="1"/>
          </p:cNvSpPr>
          <p:nvPr>
            <p:ph type="sldNum" sz="quarter" idx="12"/>
          </p:nvPr>
        </p:nvSpPr>
        <p:spPr/>
        <p:txBody>
          <a:bodyPr/>
          <a:lstStyle/>
          <a:p>
            <a:fld id="{82665C54-CF4C-4205-A2DE-07E13EBF8215}" type="slidenum">
              <a:rPr lang="en-US" smtClean="0"/>
              <a:t>‹#›</a:t>
            </a:fld>
            <a:endParaRPr lang="en-US" dirty="0"/>
          </a:p>
        </p:txBody>
      </p:sp>
    </p:spTree>
    <p:extLst>
      <p:ext uri="{BB962C8B-B14F-4D97-AF65-F5344CB8AC3E}">
        <p14:creationId xmlns:p14="http://schemas.microsoft.com/office/powerpoint/2010/main" val="228267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836D7-67BA-C02B-2917-F82C62F9AB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422122-94C6-14B2-FBCB-DA0E34B4F493}"/>
              </a:ext>
            </a:extLst>
          </p:cNvPr>
          <p:cNvSpPr>
            <a:spLocks noGrp="1"/>
          </p:cNvSpPr>
          <p:nvPr>
            <p:ph type="dt" sz="half" idx="10"/>
          </p:nvPr>
        </p:nvSpPr>
        <p:spPr/>
        <p:txBody>
          <a:bodyPr/>
          <a:lstStyle/>
          <a:p>
            <a:fld id="{50E0FF9E-3489-452D-B337-77750A3CC8C8}" type="datetimeFigureOut">
              <a:rPr lang="en-US" smtClean="0"/>
              <a:t>9/21/2023</a:t>
            </a:fld>
            <a:endParaRPr lang="en-US" dirty="0"/>
          </a:p>
        </p:txBody>
      </p:sp>
      <p:sp>
        <p:nvSpPr>
          <p:cNvPr id="4" name="Footer Placeholder 3">
            <a:extLst>
              <a:ext uri="{FF2B5EF4-FFF2-40B4-BE49-F238E27FC236}">
                <a16:creationId xmlns:a16="http://schemas.microsoft.com/office/drawing/2014/main" id="{154E521E-7DF9-127C-FE5B-3A9032DB22C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7494EB6-7FCA-2277-E7FF-A520AA5D5261}"/>
              </a:ext>
            </a:extLst>
          </p:cNvPr>
          <p:cNvSpPr>
            <a:spLocks noGrp="1"/>
          </p:cNvSpPr>
          <p:nvPr>
            <p:ph type="sldNum" sz="quarter" idx="12"/>
          </p:nvPr>
        </p:nvSpPr>
        <p:spPr/>
        <p:txBody>
          <a:bodyPr/>
          <a:lstStyle/>
          <a:p>
            <a:fld id="{82665C54-CF4C-4205-A2DE-07E13EBF8215}" type="slidenum">
              <a:rPr lang="en-US" smtClean="0"/>
              <a:t>‹#›</a:t>
            </a:fld>
            <a:endParaRPr lang="en-US" dirty="0"/>
          </a:p>
        </p:txBody>
      </p:sp>
    </p:spTree>
    <p:extLst>
      <p:ext uri="{BB962C8B-B14F-4D97-AF65-F5344CB8AC3E}">
        <p14:creationId xmlns:p14="http://schemas.microsoft.com/office/powerpoint/2010/main" val="4174479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FB2A7-9F6D-BE0F-A673-EAE40BF21DB7}"/>
              </a:ext>
            </a:extLst>
          </p:cNvPr>
          <p:cNvSpPr>
            <a:spLocks noGrp="1"/>
          </p:cNvSpPr>
          <p:nvPr>
            <p:ph type="dt" sz="half" idx="10"/>
          </p:nvPr>
        </p:nvSpPr>
        <p:spPr/>
        <p:txBody>
          <a:bodyPr/>
          <a:lstStyle/>
          <a:p>
            <a:fld id="{50E0FF9E-3489-452D-B337-77750A3CC8C8}" type="datetimeFigureOut">
              <a:rPr lang="en-US" smtClean="0"/>
              <a:t>9/21/2023</a:t>
            </a:fld>
            <a:endParaRPr lang="en-US" dirty="0"/>
          </a:p>
        </p:txBody>
      </p:sp>
      <p:sp>
        <p:nvSpPr>
          <p:cNvPr id="3" name="Footer Placeholder 2">
            <a:extLst>
              <a:ext uri="{FF2B5EF4-FFF2-40B4-BE49-F238E27FC236}">
                <a16:creationId xmlns:a16="http://schemas.microsoft.com/office/drawing/2014/main" id="{E9EEFD5E-9AE1-9F82-0546-D37F1BCD237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81655B0-77A5-ED63-6214-EF6457DF9ABC}"/>
              </a:ext>
            </a:extLst>
          </p:cNvPr>
          <p:cNvSpPr>
            <a:spLocks noGrp="1"/>
          </p:cNvSpPr>
          <p:nvPr>
            <p:ph type="sldNum" sz="quarter" idx="12"/>
          </p:nvPr>
        </p:nvSpPr>
        <p:spPr/>
        <p:txBody>
          <a:bodyPr/>
          <a:lstStyle/>
          <a:p>
            <a:fld id="{82665C54-CF4C-4205-A2DE-07E13EBF8215}" type="slidenum">
              <a:rPr lang="en-US" smtClean="0"/>
              <a:t>‹#›</a:t>
            </a:fld>
            <a:endParaRPr lang="en-US" dirty="0"/>
          </a:p>
        </p:txBody>
      </p:sp>
    </p:spTree>
    <p:extLst>
      <p:ext uri="{BB962C8B-B14F-4D97-AF65-F5344CB8AC3E}">
        <p14:creationId xmlns:p14="http://schemas.microsoft.com/office/powerpoint/2010/main" val="2444569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DB126-4AA0-FC94-9AC5-B46F90F9B6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D81A31-C680-5619-C71C-08B54E90EA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FE5A5-4769-F37E-2714-3B68F404F3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53258A-E4B0-97E1-B714-05C936350037}"/>
              </a:ext>
            </a:extLst>
          </p:cNvPr>
          <p:cNvSpPr>
            <a:spLocks noGrp="1"/>
          </p:cNvSpPr>
          <p:nvPr>
            <p:ph type="dt" sz="half" idx="10"/>
          </p:nvPr>
        </p:nvSpPr>
        <p:spPr/>
        <p:txBody>
          <a:bodyPr/>
          <a:lstStyle/>
          <a:p>
            <a:fld id="{50E0FF9E-3489-452D-B337-77750A3CC8C8}" type="datetimeFigureOut">
              <a:rPr lang="en-US" smtClean="0"/>
              <a:t>9/21/2023</a:t>
            </a:fld>
            <a:endParaRPr lang="en-US" dirty="0"/>
          </a:p>
        </p:txBody>
      </p:sp>
      <p:sp>
        <p:nvSpPr>
          <p:cNvPr id="6" name="Footer Placeholder 5">
            <a:extLst>
              <a:ext uri="{FF2B5EF4-FFF2-40B4-BE49-F238E27FC236}">
                <a16:creationId xmlns:a16="http://schemas.microsoft.com/office/drawing/2014/main" id="{6A312504-2B57-E86C-A192-EEB762BA154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E6183E7-AFF7-FDC1-9049-A52803237D98}"/>
              </a:ext>
            </a:extLst>
          </p:cNvPr>
          <p:cNvSpPr>
            <a:spLocks noGrp="1"/>
          </p:cNvSpPr>
          <p:nvPr>
            <p:ph type="sldNum" sz="quarter" idx="12"/>
          </p:nvPr>
        </p:nvSpPr>
        <p:spPr/>
        <p:txBody>
          <a:bodyPr/>
          <a:lstStyle/>
          <a:p>
            <a:fld id="{82665C54-CF4C-4205-A2DE-07E13EBF8215}" type="slidenum">
              <a:rPr lang="en-US" smtClean="0"/>
              <a:t>‹#›</a:t>
            </a:fld>
            <a:endParaRPr lang="en-US" dirty="0"/>
          </a:p>
        </p:txBody>
      </p:sp>
    </p:spTree>
    <p:extLst>
      <p:ext uri="{BB962C8B-B14F-4D97-AF65-F5344CB8AC3E}">
        <p14:creationId xmlns:p14="http://schemas.microsoft.com/office/powerpoint/2010/main" val="298033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7F0C8-23F3-DAC3-9FF6-387AA43B27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92CB20-C7E8-3BF4-FAF9-099B6D38C6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B7FD28F-D6D8-6D78-6C0A-3EEB5C995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D404BA-D7DC-2B32-CBFF-4F20F648F10A}"/>
              </a:ext>
            </a:extLst>
          </p:cNvPr>
          <p:cNvSpPr>
            <a:spLocks noGrp="1"/>
          </p:cNvSpPr>
          <p:nvPr>
            <p:ph type="dt" sz="half" idx="10"/>
          </p:nvPr>
        </p:nvSpPr>
        <p:spPr/>
        <p:txBody>
          <a:bodyPr/>
          <a:lstStyle/>
          <a:p>
            <a:fld id="{50E0FF9E-3489-452D-B337-77750A3CC8C8}" type="datetimeFigureOut">
              <a:rPr lang="en-US" smtClean="0"/>
              <a:t>9/21/2023</a:t>
            </a:fld>
            <a:endParaRPr lang="en-US" dirty="0"/>
          </a:p>
        </p:txBody>
      </p:sp>
      <p:sp>
        <p:nvSpPr>
          <p:cNvPr id="6" name="Footer Placeholder 5">
            <a:extLst>
              <a:ext uri="{FF2B5EF4-FFF2-40B4-BE49-F238E27FC236}">
                <a16:creationId xmlns:a16="http://schemas.microsoft.com/office/drawing/2014/main" id="{E4F88B63-3075-D959-E8B1-2026DCE19B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092FE82-D59B-DBBB-63AA-00157988C34E}"/>
              </a:ext>
            </a:extLst>
          </p:cNvPr>
          <p:cNvSpPr>
            <a:spLocks noGrp="1"/>
          </p:cNvSpPr>
          <p:nvPr>
            <p:ph type="sldNum" sz="quarter" idx="12"/>
          </p:nvPr>
        </p:nvSpPr>
        <p:spPr/>
        <p:txBody>
          <a:bodyPr/>
          <a:lstStyle/>
          <a:p>
            <a:fld id="{82665C54-CF4C-4205-A2DE-07E13EBF8215}" type="slidenum">
              <a:rPr lang="en-US" smtClean="0"/>
              <a:t>‹#›</a:t>
            </a:fld>
            <a:endParaRPr lang="en-US" dirty="0"/>
          </a:p>
        </p:txBody>
      </p:sp>
    </p:spTree>
    <p:extLst>
      <p:ext uri="{BB962C8B-B14F-4D97-AF65-F5344CB8AC3E}">
        <p14:creationId xmlns:p14="http://schemas.microsoft.com/office/powerpoint/2010/main" val="3456421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C9696-8E49-B188-910E-F9BBC3B246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BF33B2-FD53-0883-94C5-206115D78D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F465EE-B66D-BFA2-AE7D-14C74D6E3D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0FF9E-3489-452D-B337-77750A3CC8C8}" type="datetimeFigureOut">
              <a:rPr lang="en-US" smtClean="0"/>
              <a:t>9/21/2023</a:t>
            </a:fld>
            <a:endParaRPr lang="en-US" dirty="0"/>
          </a:p>
        </p:txBody>
      </p:sp>
      <p:sp>
        <p:nvSpPr>
          <p:cNvPr id="5" name="Footer Placeholder 4">
            <a:extLst>
              <a:ext uri="{FF2B5EF4-FFF2-40B4-BE49-F238E27FC236}">
                <a16:creationId xmlns:a16="http://schemas.microsoft.com/office/drawing/2014/main" id="{0F9E58F3-0852-1531-EF1A-0C03E76495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63946F4-CEDF-1542-1760-F33BC00A4A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65C54-CF4C-4205-A2DE-07E13EBF8215}" type="slidenum">
              <a:rPr lang="en-US" smtClean="0"/>
              <a:t>‹#›</a:t>
            </a:fld>
            <a:endParaRPr lang="en-US" dirty="0"/>
          </a:p>
        </p:txBody>
      </p:sp>
    </p:spTree>
    <p:extLst>
      <p:ext uri="{BB962C8B-B14F-4D97-AF65-F5344CB8AC3E}">
        <p14:creationId xmlns:p14="http://schemas.microsoft.com/office/powerpoint/2010/main" val="4180909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474ED6-B4F3-8296-BC1F-ACCE851E9D39}"/>
              </a:ext>
            </a:extLst>
          </p:cNvPr>
          <p:cNvSpPr txBox="1"/>
          <p:nvPr/>
        </p:nvSpPr>
        <p:spPr>
          <a:xfrm>
            <a:off x="138024" y="138023"/>
            <a:ext cx="11913078" cy="523220"/>
          </a:xfrm>
          <a:prstGeom prst="rect">
            <a:avLst/>
          </a:prstGeom>
          <a:noFill/>
        </p:spPr>
        <p:txBody>
          <a:bodyPr wrap="square" rtlCol="0">
            <a:spAutoFit/>
          </a:bodyPr>
          <a:lstStyle/>
          <a:p>
            <a:pPr algn="ctr"/>
            <a:r>
              <a:rPr lang="el-GR" sz="2800" b="1" dirty="0">
                <a:latin typeface="Comic Sans MS" panose="030F0702030302020204" pitchFamily="66" charset="0"/>
              </a:rPr>
              <a:t>Βοηθητικά Κυκλώματα Ηλεκτρονικών Ισχύος  </a:t>
            </a:r>
            <a:endParaRPr lang="en-US" sz="2800" b="1" dirty="0">
              <a:solidFill>
                <a:srgbClr val="FF0000"/>
              </a:solidFill>
              <a:latin typeface="Comic Sans MS" panose="030F0702030302020204" pitchFamily="66" charset="0"/>
            </a:endParaRPr>
          </a:p>
        </p:txBody>
      </p:sp>
      <p:sp>
        <p:nvSpPr>
          <p:cNvPr id="2" name="TextBox 1">
            <a:extLst>
              <a:ext uri="{FF2B5EF4-FFF2-40B4-BE49-F238E27FC236}">
                <a16:creationId xmlns:a16="http://schemas.microsoft.com/office/drawing/2014/main" id="{55A5070E-DBCC-3D2E-ADCD-15BA9604963C}"/>
              </a:ext>
            </a:extLst>
          </p:cNvPr>
          <p:cNvSpPr txBox="1"/>
          <p:nvPr/>
        </p:nvSpPr>
        <p:spPr>
          <a:xfrm>
            <a:off x="221901" y="1017160"/>
            <a:ext cx="11624554" cy="4647426"/>
          </a:xfrm>
          <a:prstGeom prst="rect">
            <a:avLst/>
          </a:prstGeom>
          <a:noFill/>
        </p:spPr>
        <p:txBody>
          <a:bodyPr wrap="square" rtlCol="0">
            <a:spAutoFit/>
          </a:bodyPr>
          <a:lstStyle/>
          <a:p>
            <a:pPr algn="just">
              <a:spcAft>
                <a:spcPts val="1200"/>
              </a:spcAft>
            </a:pPr>
            <a:r>
              <a:rPr lang="el-GR" sz="2400" b="1" dirty="0">
                <a:latin typeface="Comic Sans MS" panose="030F0702030302020204" pitchFamily="66" charset="0"/>
              </a:rPr>
              <a:t>Παλμοδότηση</a:t>
            </a:r>
            <a:r>
              <a:rPr lang="el-GR" sz="2400" dirty="0">
                <a:latin typeface="Comic Sans MS" panose="030F0702030302020204" pitchFamily="66" charset="0"/>
              </a:rPr>
              <a:t> </a:t>
            </a:r>
            <a:endParaRPr lang="en-US" sz="2400" dirty="0">
              <a:latin typeface="Comic Sans MS" panose="030F0702030302020204" pitchFamily="66" charset="0"/>
            </a:endParaRPr>
          </a:p>
          <a:p>
            <a:pPr algn="just">
              <a:spcAft>
                <a:spcPts val="1200"/>
              </a:spcAft>
            </a:pPr>
            <a:r>
              <a:rPr lang="en-US" sz="2400" dirty="0">
                <a:latin typeface="Comic Sans MS" panose="030F0702030302020204" pitchFamily="66" charset="0"/>
              </a:rPr>
              <a:t>- drivers, </a:t>
            </a:r>
          </a:p>
          <a:p>
            <a:pPr algn="just">
              <a:spcAft>
                <a:spcPts val="1200"/>
              </a:spcAft>
            </a:pPr>
            <a:r>
              <a:rPr lang="en-US" sz="2400" dirty="0">
                <a:latin typeface="Comic Sans MS" panose="030F0702030302020204" pitchFamily="66" charset="0"/>
              </a:rPr>
              <a:t>- </a:t>
            </a:r>
            <a:r>
              <a:rPr lang="el-GR" sz="2400" dirty="0">
                <a:latin typeface="Comic Sans MS" panose="030F0702030302020204" pitchFamily="66" charset="0"/>
              </a:rPr>
              <a:t>γαλβανική απομόνωση, </a:t>
            </a:r>
            <a:endParaRPr lang="en-US" sz="2400" dirty="0">
              <a:latin typeface="Comic Sans MS" panose="030F0702030302020204" pitchFamily="66" charset="0"/>
            </a:endParaRPr>
          </a:p>
          <a:p>
            <a:pPr algn="just">
              <a:spcAft>
                <a:spcPts val="1200"/>
              </a:spcAft>
            </a:pPr>
            <a:r>
              <a:rPr lang="en-US" sz="2400" dirty="0">
                <a:latin typeface="Comic Sans MS" panose="030F0702030302020204" pitchFamily="66" charset="0"/>
              </a:rPr>
              <a:t>- </a:t>
            </a:r>
            <a:r>
              <a:rPr lang="el-GR" sz="2400" dirty="0">
                <a:latin typeface="Comic Sans MS" panose="030F0702030302020204" pitchFamily="66" charset="0"/>
              </a:rPr>
              <a:t>δημιουργία παλμών, </a:t>
            </a:r>
            <a:endParaRPr lang="en-US" sz="2400" dirty="0">
              <a:latin typeface="Comic Sans MS" panose="030F0702030302020204" pitchFamily="66" charset="0"/>
            </a:endParaRPr>
          </a:p>
          <a:p>
            <a:pPr algn="just">
              <a:spcAft>
                <a:spcPts val="1200"/>
              </a:spcAft>
            </a:pPr>
            <a:r>
              <a:rPr lang="en-US" sz="2400" dirty="0">
                <a:latin typeface="Comic Sans MS" panose="030F0702030302020204" pitchFamily="66" charset="0"/>
              </a:rPr>
              <a:t>-</a:t>
            </a:r>
            <a:r>
              <a:rPr lang="el-GR" sz="2400" dirty="0">
                <a:latin typeface="Comic Sans MS" panose="030F0702030302020204" pitchFamily="66" charset="0"/>
              </a:rPr>
              <a:t>παράσιτα παλμών-αισθητήρων</a:t>
            </a:r>
          </a:p>
          <a:p>
            <a:pPr algn="just">
              <a:spcAft>
                <a:spcPts val="1200"/>
              </a:spcAft>
            </a:pPr>
            <a:endParaRPr lang="en-US" sz="2400" b="1" dirty="0">
              <a:latin typeface="Comic Sans MS" panose="030F0702030302020204" pitchFamily="66" charset="0"/>
            </a:endParaRPr>
          </a:p>
          <a:p>
            <a:pPr algn="just">
              <a:spcAft>
                <a:spcPts val="1200"/>
              </a:spcAft>
            </a:pPr>
            <a:r>
              <a:rPr lang="el-GR" sz="2400" b="1" dirty="0">
                <a:latin typeface="Comic Sans MS" panose="030F0702030302020204" pitchFamily="66" charset="0"/>
              </a:rPr>
              <a:t>Ηλεκτρομαγνητικές επιπτώσεις (σε εμάς και στο δίκτυο)</a:t>
            </a:r>
            <a:r>
              <a:rPr lang="el-GR" sz="2400" dirty="0">
                <a:latin typeface="Comic Sans MS" panose="030F0702030302020204" pitchFamily="66" charset="0"/>
              </a:rPr>
              <a:t> </a:t>
            </a:r>
          </a:p>
          <a:p>
            <a:pPr algn="just">
              <a:spcAft>
                <a:spcPts val="1200"/>
              </a:spcAft>
            </a:pPr>
            <a:endParaRPr lang="en-US" sz="2400" dirty="0">
              <a:latin typeface="Comic Sans MS" panose="030F0702030302020204" pitchFamily="66" charset="0"/>
            </a:endParaRPr>
          </a:p>
          <a:p>
            <a:pPr algn="just">
              <a:spcAft>
                <a:spcPts val="1200"/>
              </a:spcAft>
            </a:pPr>
            <a:r>
              <a:rPr lang="en-US" sz="2400" b="1" dirty="0">
                <a:latin typeface="Comic Sans MS" panose="030F0702030302020204" pitchFamily="66" charset="0"/>
              </a:rPr>
              <a:t>Snubber</a:t>
            </a:r>
          </a:p>
        </p:txBody>
      </p:sp>
    </p:spTree>
    <p:extLst>
      <p:ext uri="{BB962C8B-B14F-4D97-AF65-F5344CB8AC3E}">
        <p14:creationId xmlns:p14="http://schemas.microsoft.com/office/powerpoint/2010/main" val="340119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2A7058-571D-7295-C889-3F066A9BEB42}"/>
              </a:ext>
            </a:extLst>
          </p:cNvPr>
          <p:cNvSpPr txBox="1"/>
          <p:nvPr/>
        </p:nvSpPr>
        <p:spPr>
          <a:xfrm>
            <a:off x="192657" y="95904"/>
            <a:ext cx="11800935" cy="5355312"/>
          </a:xfrm>
          <a:prstGeom prst="rect">
            <a:avLst/>
          </a:prstGeom>
          <a:noFill/>
        </p:spPr>
        <p:txBody>
          <a:bodyPr wrap="square" rtlCol="0">
            <a:spAutoFit/>
          </a:bodyPr>
          <a:lstStyle/>
          <a:p>
            <a:pPr algn="ctr">
              <a:lnSpc>
                <a:spcPct val="150000"/>
              </a:lnSpc>
              <a:spcAft>
                <a:spcPts val="1200"/>
              </a:spcAft>
            </a:pPr>
            <a:r>
              <a:rPr lang="el-GR" sz="2000" b="1" dirty="0">
                <a:latin typeface="Comic Sans MS" panose="030F0702030302020204" pitchFamily="66" charset="0"/>
              </a:rPr>
              <a:t>- Παράσιτα  </a:t>
            </a:r>
            <a:endParaRPr lang="en-US" sz="2000" b="1" dirty="0">
              <a:latin typeface="Comic Sans MS" panose="030F0702030302020204" pitchFamily="66" charset="0"/>
            </a:endParaRPr>
          </a:p>
          <a:p>
            <a:pPr algn="just">
              <a:spcAft>
                <a:spcPts val="1200"/>
              </a:spcAft>
            </a:pPr>
            <a:r>
              <a:rPr lang="el-GR" dirty="0">
                <a:latin typeface="Comic Sans MS" panose="030F0702030302020204" pitchFamily="66" charset="0"/>
              </a:rPr>
              <a:t>Από που όμως προέρχονται αυτά τα παράσιτα; Οι πηγές είναι τέσσερεις. α) Από το μετατροπέα μας ηλεκτρικά. β) Από το μετατροπέα μας ηλεκτρομαγνητικά. γ) Από άλλη συσκευή ηλεκτρικά. δ) Από άλλη συσκευή ηλεκτρομαγνητικά.</a:t>
            </a:r>
          </a:p>
          <a:p>
            <a:pPr algn="just">
              <a:spcAft>
                <a:spcPts val="1200"/>
              </a:spcAft>
            </a:pPr>
            <a:r>
              <a:rPr lang="el-GR" b="1" dirty="0" err="1">
                <a:latin typeface="Comic Sans MS" panose="030F0702030302020204" pitchFamily="66" charset="0"/>
              </a:rPr>
              <a:t>γ,δ</a:t>
            </a:r>
            <a:r>
              <a:rPr lang="el-GR" b="1" dirty="0">
                <a:latin typeface="Comic Sans MS" panose="030F0702030302020204" pitchFamily="66" charset="0"/>
              </a:rPr>
              <a:t>) Από άλλη συσκευή ηλεκτρικά ή ηλεκτρομαγνητικά. </a:t>
            </a:r>
            <a:r>
              <a:rPr lang="el-GR" dirty="0">
                <a:latin typeface="Comic Sans MS" panose="030F0702030302020204" pitchFamily="66" charset="0"/>
              </a:rPr>
              <a:t>Από άλλες συσκευές «κοντά» στο κύκλωμα μας οι επιπτώσεις είναι παρόμοιες με τις περιπτώσεις </a:t>
            </a:r>
            <a:r>
              <a:rPr lang="el-GR" dirty="0" err="1">
                <a:latin typeface="Comic Sans MS" panose="030F0702030302020204" pitchFamily="66" charset="0"/>
              </a:rPr>
              <a:t>α,β</a:t>
            </a:r>
            <a:r>
              <a:rPr lang="el-GR" dirty="0">
                <a:latin typeface="Comic Sans MS" panose="030F0702030302020204" pitchFamily="66" charset="0"/>
              </a:rPr>
              <a:t>. Το πρόβλημα όμως δε βελτιώνεται με αλλαγή κυκλώματος αλλά με όλες τις υπόλοιπες τεχνικές που αναφέρθηκαν δηλαδή</a:t>
            </a:r>
            <a:r>
              <a:rPr lang="en-US" dirty="0">
                <a:latin typeface="Comic Sans MS" panose="030F0702030302020204" pitchFamily="66" charset="0"/>
              </a:rPr>
              <a:t>,</a:t>
            </a:r>
            <a:r>
              <a:rPr lang="el-GR" dirty="0">
                <a:latin typeface="Comic Sans MS" panose="030F0702030302020204" pitchFamily="66" charset="0"/>
              </a:rPr>
              <a:t> </a:t>
            </a:r>
            <a:endParaRPr lang="en-US" dirty="0">
              <a:latin typeface="Comic Sans MS" panose="030F0702030302020204" pitchFamily="66" charset="0"/>
            </a:endParaRPr>
          </a:p>
          <a:p>
            <a:pPr algn="just">
              <a:spcAft>
                <a:spcPts val="1200"/>
              </a:spcAft>
            </a:pPr>
            <a:r>
              <a:rPr lang="el-GR" dirty="0">
                <a:latin typeface="Comic Sans MS" panose="030F0702030302020204" pitchFamily="66" charset="0"/>
              </a:rPr>
              <a:t>για τον ηλεκτρικό θόρυβο, </a:t>
            </a:r>
            <a:r>
              <a:rPr lang="en-US" dirty="0" err="1">
                <a:latin typeface="Comic Sans MS" panose="030F0702030302020204" pitchFamily="66" charset="0"/>
              </a:rPr>
              <a:t>i</a:t>
            </a:r>
            <a:r>
              <a:rPr lang="en-US" dirty="0">
                <a:latin typeface="Comic Sans MS" panose="030F0702030302020204" pitchFamily="66" charset="0"/>
              </a:rPr>
              <a:t>)</a:t>
            </a:r>
            <a:r>
              <a:rPr lang="el-GR" dirty="0">
                <a:latin typeface="Comic Sans MS" panose="030F0702030302020204" pitchFamily="66" charset="0"/>
              </a:rPr>
              <a:t> με περιορισμό ρευμάτων, </a:t>
            </a:r>
            <a:r>
              <a:rPr lang="en-US" dirty="0">
                <a:latin typeface="Comic Sans MS" panose="030F0702030302020204" pitchFamily="66" charset="0"/>
              </a:rPr>
              <a:t>iii) </a:t>
            </a:r>
            <a:r>
              <a:rPr lang="el-GR" dirty="0">
                <a:latin typeface="Comic Sans MS" panose="030F0702030302020204" pitchFamily="66" charset="0"/>
              </a:rPr>
              <a:t>με βοηθητικά κυκλώματα λιγότερο ευαίσθητα στο θόρυβο και </a:t>
            </a:r>
            <a:r>
              <a:rPr lang="en-US" dirty="0">
                <a:latin typeface="Comic Sans MS" panose="030F0702030302020204" pitchFamily="66" charset="0"/>
              </a:rPr>
              <a:t>iii</a:t>
            </a:r>
            <a:r>
              <a:rPr lang="el-GR" dirty="0">
                <a:latin typeface="Comic Sans MS" panose="030F0702030302020204" pitchFamily="66" charset="0"/>
              </a:rPr>
              <a:t>)</a:t>
            </a:r>
            <a:r>
              <a:rPr lang="en-US" dirty="0">
                <a:latin typeface="Comic Sans MS" panose="030F0702030302020204" pitchFamily="66" charset="0"/>
              </a:rPr>
              <a:t> </a:t>
            </a:r>
            <a:r>
              <a:rPr lang="el-GR" dirty="0">
                <a:latin typeface="Comic Sans MS" panose="030F0702030302020204" pitchFamily="66" charset="0"/>
              </a:rPr>
              <a:t>με φίλτρα (π.χ. πυκνωτές σταθεροποίησης).  </a:t>
            </a:r>
          </a:p>
          <a:p>
            <a:pPr algn="just">
              <a:spcAft>
                <a:spcPts val="1200"/>
              </a:spcAft>
            </a:pPr>
            <a:r>
              <a:rPr lang="el-GR" dirty="0">
                <a:latin typeface="Comic Sans MS" panose="030F0702030302020204" pitchFamily="66" charset="0"/>
              </a:rPr>
              <a:t>για τον ηλεκτρομαγνητικό θόρυβο, </a:t>
            </a:r>
            <a:r>
              <a:rPr lang="en-US" dirty="0" err="1">
                <a:latin typeface="Comic Sans MS" panose="030F0702030302020204" pitchFamily="66" charset="0"/>
              </a:rPr>
              <a:t>i</a:t>
            </a:r>
            <a:r>
              <a:rPr lang="en-US" dirty="0">
                <a:latin typeface="Comic Sans MS" panose="030F0702030302020204" pitchFamily="66" charset="0"/>
              </a:rPr>
              <a:t>)</a:t>
            </a:r>
            <a:r>
              <a:rPr lang="el-GR" dirty="0">
                <a:latin typeface="Comic Sans MS" panose="030F0702030302020204" pitchFamily="66" charset="0"/>
              </a:rPr>
              <a:t> με θωράκιση των επιμέρους τμημάτων του κυκλώματος και </a:t>
            </a:r>
            <a:r>
              <a:rPr lang="en-US" dirty="0">
                <a:latin typeface="Comic Sans MS" panose="030F0702030302020204" pitchFamily="66" charset="0"/>
              </a:rPr>
              <a:t>ii) </a:t>
            </a:r>
            <a:r>
              <a:rPr lang="el-GR" dirty="0">
                <a:latin typeface="Comic Sans MS" panose="030F0702030302020204" pitchFamily="66" charset="0"/>
              </a:rPr>
              <a:t>με βοηθητικά κυκλώματα ηλεκτρομαγνητικά λιγότερο ευαίσθητα.</a:t>
            </a:r>
          </a:p>
          <a:p>
            <a:pPr algn="just">
              <a:spcAft>
                <a:spcPts val="1200"/>
              </a:spcAft>
            </a:pPr>
            <a:r>
              <a:rPr lang="el-GR" dirty="0">
                <a:latin typeface="Comic Sans MS" panose="030F0702030302020204" pitchFamily="66" charset="0"/>
              </a:rPr>
              <a:t>Γενικά πρέπει να τονίσουμε ότι </a:t>
            </a:r>
            <a:r>
              <a:rPr lang="el-GR" dirty="0" err="1">
                <a:latin typeface="Comic Sans MS" panose="030F0702030302020204" pitchFamily="66" charset="0"/>
              </a:rPr>
              <a:t>α,β,γ</a:t>
            </a:r>
            <a:r>
              <a:rPr lang="el-GR" dirty="0">
                <a:latin typeface="Comic Sans MS" panose="030F0702030302020204" pitchFamily="66" charset="0"/>
              </a:rPr>
              <a:t> και δ δημιουργούν μεγάλα προβλήματα όπως, - απώλειες, - επιπλέων παράσιτα και ακουστικό θόρυβο, - στιγμιαία βραχυκυκλώματα, - μόνιμα βραχυκυκλώματα και καταστροφή του κυκλώματος και τέλος – τις ίδιες επιπτώσεις σε άλλες συσκευές «κοντά» μας.  </a:t>
            </a:r>
          </a:p>
          <a:p>
            <a:pPr algn="just">
              <a:spcAft>
                <a:spcPts val="1200"/>
              </a:spcAft>
            </a:pPr>
            <a:endParaRPr lang="el-GR" dirty="0">
              <a:latin typeface="Comic Sans MS" panose="030F0702030302020204" pitchFamily="66" charset="0"/>
            </a:endParaRPr>
          </a:p>
        </p:txBody>
      </p:sp>
    </p:spTree>
    <p:extLst>
      <p:ext uri="{BB962C8B-B14F-4D97-AF65-F5344CB8AC3E}">
        <p14:creationId xmlns:p14="http://schemas.microsoft.com/office/powerpoint/2010/main" val="2567746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board with blue and red text&#10;&#10;Description automatically generated">
            <a:extLst>
              <a:ext uri="{FF2B5EF4-FFF2-40B4-BE49-F238E27FC236}">
                <a16:creationId xmlns:a16="http://schemas.microsoft.com/office/drawing/2014/main" id="{626F6383-4D8F-9F8A-EDF8-AF55D5658C79}"/>
              </a:ext>
            </a:extLst>
          </p:cNvPr>
          <p:cNvPicPr>
            <a:picLocks noChangeAspect="1"/>
          </p:cNvPicPr>
          <p:nvPr/>
        </p:nvPicPr>
        <p:blipFill rotWithShape="1">
          <a:blip r:embed="rId2">
            <a:extLst>
              <a:ext uri="{28A0092B-C50C-407E-A947-70E740481C1C}">
                <a14:useLocalDpi xmlns:a14="http://schemas.microsoft.com/office/drawing/2010/main" val="0"/>
              </a:ext>
            </a:extLst>
          </a:blip>
          <a:srcRect l="15479" t="11451" r="26633" b="43243"/>
          <a:stretch/>
        </p:blipFill>
        <p:spPr>
          <a:xfrm rot="16200000">
            <a:off x="629083" y="-190549"/>
            <a:ext cx="6568756" cy="7267084"/>
          </a:xfrm>
          <a:prstGeom prst="rect">
            <a:avLst/>
          </a:prstGeom>
        </p:spPr>
      </p:pic>
      <p:sp>
        <p:nvSpPr>
          <p:cNvPr id="6" name="TextBox 5">
            <a:extLst>
              <a:ext uri="{FF2B5EF4-FFF2-40B4-BE49-F238E27FC236}">
                <a16:creationId xmlns:a16="http://schemas.microsoft.com/office/drawing/2014/main" id="{E82AA410-E536-948E-D64E-DF5F109F9E65}"/>
              </a:ext>
            </a:extLst>
          </p:cNvPr>
          <p:cNvSpPr txBox="1"/>
          <p:nvPr/>
        </p:nvSpPr>
        <p:spPr>
          <a:xfrm>
            <a:off x="7324531" y="363086"/>
            <a:ext cx="4754565" cy="923330"/>
          </a:xfrm>
          <a:prstGeom prst="rect">
            <a:avLst/>
          </a:prstGeom>
          <a:noFill/>
        </p:spPr>
        <p:txBody>
          <a:bodyPr wrap="square" rtlCol="0">
            <a:spAutoFit/>
          </a:bodyPr>
          <a:lstStyle/>
          <a:p>
            <a:pPr algn="just">
              <a:spcAft>
                <a:spcPts val="1200"/>
              </a:spcAft>
            </a:pPr>
            <a:r>
              <a:rPr lang="el-GR" dirty="0">
                <a:latin typeface="Comic Sans MS" panose="030F0702030302020204" pitchFamily="66" charset="0"/>
              </a:rPr>
              <a:t>Παράδειγμα ηλεκτρικών παρασίτων. Καθώς η τάση στο κύκλωμα ισχύος αυξάνεται δημιουργείται μία ισοδύναμη </a:t>
            </a:r>
            <a:r>
              <a:rPr lang="el-GR" dirty="0">
                <a:solidFill>
                  <a:srgbClr val="FF0000"/>
                </a:solidFill>
                <a:latin typeface="Comic Sans MS" panose="030F0702030302020204" pitchFamily="66" charset="0"/>
              </a:rPr>
              <a:t>χωρητικότητα</a:t>
            </a:r>
            <a:r>
              <a:rPr lang="el-GR" dirty="0">
                <a:latin typeface="Comic Sans MS" panose="030F0702030302020204" pitchFamily="66" charset="0"/>
              </a:rPr>
              <a:t>.  </a:t>
            </a:r>
          </a:p>
        </p:txBody>
      </p:sp>
      <p:cxnSp>
        <p:nvCxnSpPr>
          <p:cNvPr id="7" name="Straight Arrow Connector 6">
            <a:extLst>
              <a:ext uri="{FF2B5EF4-FFF2-40B4-BE49-F238E27FC236}">
                <a16:creationId xmlns:a16="http://schemas.microsoft.com/office/drawing/2014/main" id="{897A3E16-AE03-A492-57D5-16B136955911}"/>
              </a:ext>
            </a:extLst>
          </p:cNvPr>
          <p:cNvCxnSpPr>
            <a:cxnSpLocks/>
          </p:cNvCxnSpPr>
          <p:nvPr/>
        </p:nvCxnSpPr>
        <p:spPr>
          <a:xfrm flipH="1">
            <a:off x="3937518" y="1203649"/>
            <a:ext cx="6755364" cy="59715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8AAB696-8B47-C771-3036-2BF9F862A8DC}"/>
              </a:ext>
            </a:extLst>
          </p:cNvPr>
          <p:cNvSpPr txBox="1"/>
          <p:nvPr/>
        </p:nvSpPr>
        <p:spPr>
          <a:xfrm>
            <a:off x="7324531" y="1602414"/>
            <a:ext cx="4754565" cy="1200329"/>
          </a:xfrm>
          <a:prstGeom prst="rect">
            <a:avLst/>
          </a:prstGeom>
          <a:noFill/>
        </p:spPr>
        <p:txBody>
          <a:bodyPr wrap="square" rtlCol="0">
            <a:spAutoFit/>
          </a:bodyPr>
          <a:lstStyle/>
          <a:p>
            <a:pPr algn="just">
              <a:spcAft>
                <a:spcPts val="1200"/>
              </a:spcAft>
            </a:pPr>
            <a:r>
              <a:rPr lang="el-GR" dirty="0">
                <a:latin typeface="Comic Sans MS" panose="030F0702030302020204" pitchFamily="66" charset="0"/>
              </a:rPr>
              <a:t>Αυτή επηρεάζει το κύκλωμα </a:t>
            </a:r>
            <a:r>
              <a:rPr lang="el-GR" dirty="0">
                <a:solidFill>
                  <a:srgbClr val="14F42F"/>
                </a:solidFill>
                <a:latin typeface="Comic Sans MS" panose="030F0702030302020204" pitchFamily="66" charset="0"/>
              </a:rPr>
              <a:t>παλμοδότησης</a:t>
            </a:r>
            <a:r>
              <a:rPr lang="el-GR" dirty="0">
                <a:solidFill>
                  <a:srgbClr val="1308E8"/>
                </a:solidFill>
                <a:latin typeface="Comic Sans MS" panose="030F0702030302020204" pitchFamily="66" charset="0"/>
              </a:rPr>
              <a:t>.</a:t>
            </a:r>
            <a:r>
              <a:rPr lang="el-GR" dirty="0">
                <a:latin typeface="Comic Sans MS" panose="030F0702030302020204" pitchFamily="66" charset="0"/>
              </a:rPr>
              <a:t> Συνήθως, η συχνότητα είναι πολύ υψηλότερη της διακοπτικής. Άρα το τρανζίστορ αναβοσβήνει με πολύ μεγάλη συχνότητα.     </a:t>
            </a:r>
          </a:p>
        </p:txBody>
      </p:sp>
      <p:cxnSp>
        <p:nvCxnSpPr>
          <p:cNvPr id="11" name="Straight Arrow Connector 10">
            <a:extLst>
              <a:ext uri="{FF2B5EF4-FFF2-40B4-BE49-F238E27FC236}">
                <a16:creationId xmlns:a16="http://schemas.microsoft.com/office/drawing/2014/main" id="{B5176079-C851-3FFE-861B-C1961364CB8A}"/>
              </a:ext>
            </a:extLst>
          </p:cNvPr>
          <p:cNvCxnSpPr>
            <a:cxnSpLocks/>
          </p:cNvCxnSpPr>
          <p:nvPr/>
        </p:nvCxnSpPr>
        <p:spPr>
          <a:xfrm flipH="1" flipV="1">
            <a:off x="4244196" y="888521"/>
            <a:ext cx="6262778" cy="912287"/>
          </a:xfrm>
          <a:prstGeom prst="straightConnector1">
            <a:avLst/>
          </a:prstGeom>
          <a:ln w="41275">
            <a:solidFill>
              <a:srgbClr val="14F42F"/>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2A1DB67-5144-BB2E-BE9B-870362FCAD67}"/>
              </a:ext>
            </a:extLst>
          </p:cNvPr>
          <p:cNvSpPr txBox="1"/>
          <p:nvPr/>
        </p:nvSpPr>
        <p:spPr>
          <a:xfrm>
            <a:off x="6753219" y="3664128"/>
            <a:ext cx="5064965" cy="1754326"/>
          </a:xfrm>
          <a:prstGeom prst="rect">
            <a:avLst/>
          </a:prstGeom>
          <a:noFill/>
        </p:spPr>
        <p:txBody>
          <a:bodyPr wrap="square" rtlCol="0">
            <a:spAutoFit/>
          </a:bodyPr>
          <a:lstStyle/>
          <a:p>
            <a:pPr algn="just">
              <a:spcAft>
                <a:spcPts val="1200"/>
              </a:spcAft>
            </a:pPr>
            <a:r>
              <a:rPr lang="el-GR" dirty="0">
                <a:latin typeface="Comic Sans MS" panose="030F0702030302020204" pitchFamily="66" charset="0"/>
              </a:rPr>
              <a:t>Παράδειγμα ηλεκτρομαγνητικών παρασίτων. Καθώς το ρεύμα στο κύκλωμα ισχύος μεταβάλλεται δημιουργεί ταλαντώσεις στα </a:t>
            </a:r>
            <a:r>
              <a:rPr lang="en-US" dirty="0">
                <a:latin typeface="Comic Sans MS" panose="030F0702030302020204" pitchFamily="66" charset="0"/>
              </a:rPr>
              <a:t>L – C </a:t>
            </a:r>
            <a:r>
              <a:rPr lang="el-GR" dirty="0">
                <a:latin typeface="Comic Sans MS" panose="030F0702030302020204" pitchFamily="66" charset="0"/>
              </a:rPr>
              <a:t>του κυκλώματος με αποτέλεσμα οι </a:t>
            </a:r>
            <a:r>
              <a:rPr lang="el-GR" dirty="0">
                <a:solidFill>
                  <a:srgbClr val="FF0000"/>
                </a:solidFill>
                <a:latin typeface="Comic Sans MS" panose="030F0702030302020204" pitchFamily="66" charset="0"/>
              </a:rPr>
              <a:t>παρασιτικές επαγωγές</a:t>
            </a:r>
            <a:r>
              <a:rPr lang="el-GR" dirty="0">
                <a:latin typeface="Comic Sans MS" panose="030F0702030302020204" pitchFamily="66" charset="0"/>
              </a:rPr>
              <a:t> να εκπέμπουν δημιουργώντας </a:t>
            </a:r>
            <a:r>
              <a:rPr lang="el-GR" dirty="0">
                <a:solidFill>
                  <a:srgbClr val="14F42F"/>
                </a:solidFill>
                <a:latin typeface="Comic Sans MS" panose="030F0702030302020204" pitchFamily="66" charset="0"/>
              </a:rPr>
              <a:t>τάση εξ’ επαγωγής</a:t>
            </a:r>
            <a:r>
              <a:rPr lang="el-GR" dirty="0">
                <a:solidFill>
                  <a:srgbClr val="1308E8"/>
                </a:solidFill>
                <a:latin typeface="Comic Sans MS" panose="030F0702030302020204" pitchFamily="66" charset="0"/>
              </a:rPr>
              <a:t> </a:t>
            </a:r>
            <a:r>
              <a:rPr lang="el-GR" dirty="0">
                <a:latin typeface="Comic Sans MS" panose="030F0702030302020204" pitchFamily="66" charset="0"/>
              </a:rPr>
              <a:t>σε άλλα τμήματα του κυκλώματος.   </a:t>
            </a:r>
          </a:p>
        </p:txBody>
      </p:sp>
      <p:cxnSp>
        <p:nvCxnSpPr>
          <p:cNvPr id="17" name="Straight Arrow Connector 16">
            <a:extLst>
              <a:ext uri="{FF2B5EF4-FFF2-40B4-BE49-F238E27FC236}">
                <a16:creationId xmlns:a16="http://schemas.microsoft.com/office/drawing/2014/main" id="{07CDA2E6-1A56-8879-1130-D4A3A59DA731}"/>
              </a:ext>
            </a:extLst>
          </p:cNvPr>
          <p:cNvCxnSpPr>
            <a:cxnSpLocks/>
          </p:cNvCxnSpPr>
          <p:nvPr/>
        </p:nvCxnSpPr>
        <p:spPr>
          <a:xfrm flipH="1">
            <a:off x="5451894" y="4977442"/>
            <a:ext cx="1285336" cy="84073"/>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69B7546-5E6F-D75B-B920-B40740458BCE}"/>
              </a:ext>
            </a:extLst>
          </p:cNvPr>
          <p:cNvCxnSpPr>
            <a:cxnSpLocks/>
          </p:cNvCxnSpPr>
          <p:nvPr/>
        </p:nvCxnSpPr>
        <p:spPr>
          <a:xfrm flipH="1">
            <a:off x="2018581" y="5015012"/>
            <a:ext cx="4795526" cy="403442"/>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7428121-1587-B37A-EBDA-CAF8759932BF}"/>
              </a:ext>
            </a:extLst>
          </p:cNvPr>
          <p:cNvCxnSpPr>
            <a:cxnSpLocks/>
          </p:cNvCxnSpPr>
          <p:nvPr/>
        </p:nvCxnSpPr>
        <p:spPr>
          <a:xfrm flipH="1" flipV="1">
            <a:off x="1733909" y="4848045"/>
            <a:ext cx="5080198" cy="426941"/>
          </a:xfrm>
          <a:prstGeom prst="straightConnector1">
            <a:avLst/>
          </a:prstGeom>
          <a:ln w="41275">
            <a:solidFill>
              <a:srgbClr val="14F42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4287E6B-E308-5231-FF65-872FBDF0456B}"/>
              </a:ext>
            </a:extLst>
          </p:cNvPr>
          <p:cNvCxnSpPr>
            <a:cxnSpLocks/>
          </p:cNvCxnSpPr>
          <p:nvPr/>
        </p:nvCxnSpPr>
        <p:spPr>
          <a:xfrm flipH="1" flipV="1">
            <a:off x="5624423" y="4606087"/>
            <a:ext cx="1189684" cy="662385"/>
          </a:xfrm>
          <a:prstGeom prst="straightConnector1">
            <a:avLst/>
          </a:prstGeom>
          <a:ln w="41275">
            <a:solidFill>
              <a:srgbClr val="14F42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098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0F7046-CD81-2408-4F58-EC595150A389}"/>
              </a:ext>
            </a:extLst>
          </p:cNvPr>
          <p:cNvSpPr txBox="1"/>
          <p:nvPr/>
        </p:nvSpPr>
        <p:spPr>
          <a:xfrm>
            <a:off x="192657" y="95904"/>
            <a:ext cx="11800935" cy="4924425"/>
          </a:xfrm>
          <a:prstGeom prst="rect">
            <a:avLst/>
          </a:prstGeom>
          <a:noFill/>
        </p:spPr>
        <p:txBody>
          <a:bodyPr wrap="square" rtlCol="0">
            <a:spAutoFit/>
          </a:bodyPr>
          <a:lstStyle/>
          <a:p>
            <a:pPr algn="ctr">
              <a:lnSpc>
                <a:spcPct val="150000"/>
              </a:lnSpc>
              <a:spcAft>
                <a:spcPts val="1200"/>
              </a:spcAft>
            </a:pPr>
            <a:r>
              <a:rPr lang="el-GR" sz="2000" b="1" dirty="0">
                <a:latin typeface="Comic Sans MS" panose="030F0702030302020204" pitchFamily="66" charset="0"/>
              </a:rPr>
              <a:t>- </a:t>
            </a:r>
            <a:r>
              <a:rPr lang="en-US" sz="2000" b="1" dirty="0">
                <a:latin typeface="Comic Sans MS" panose="030F0702030302020204" pitchFamily="66" charset="0"/>
              </a:rPr>
              <a:t>Snubber </a:t>
            </a:r>
            <a:r>
              <a:rPr lang="el-GR" sz="2000" b="1" dirty="0">
                <a:latin typeface="Comic Sans MS" panose="030F0702030302020204" pitchFamily="66" charset="0"/>
              </a:rPr>
              <a:t>  </a:t>
            </a:r>
            <a:endParaRPr lang="en-US" sz="2000" b="1" dirty="0">
              <a:latin typeface="Comic Sans MS" panose="030F0702030302020204" pitchFamily="66" charset="0"/>
            </a:endParaRPr>
          </a:p>
          <a:p>
            <a:pPr algn="just">
              <a:spcAft>
                <a:spcPts val="1200"/>
              </a:spcAft>
            </a:pPr>
            <a:r>
              <a:rPr lang="el-GR" dirty="0">
                <a:latin typeface="Comic Sans MS" panose="030F0702030302020204" pitchFamily="66" charset="0"/>
              </a:rPr>
              <a:t>Τα ημιαγωγικά στοιχεί εμφανίζουν παρασιτικές επαγωγές κατά τη λειτουργία τους (π.χ. </a:t>
            </a:r>
            <a:r>
              <a:rPr lang="en-US" dirty="0">
                <a:latin typeface="Comic Sans MS" panose="030F0702030302020204" pitchFamily="66" charset="0"/>
              </a:rPr>
              <a:t>L</a:t>
            </a:r>
            <a:r>
              <a:rPr lang="en-US" baseline="-25000" dirty="0">
                <a:latin typeface="Comic Sans MS" panose="030F0702030302020204" pitchFamily="66" charset="0"/>
              </a:rPr>
              <a:t>on</a:t>
            </a:r>
            <a:r>
              <a:rPr lang="en-US" dirty="0">
                <a:latin typeface="Comic Sans MS" panose="030F0702030302020204" pitchFamily="66" charset="0"/>
              </a:rPr>
              <a:t>). </a:t>
            </a:r>
            <a:r>
              <a:rPr lang="el-GR" dirty="0">
                <a:latin typeface="Comic Sans MS" panose="030F0702030302020204" pitchFamily="66" charset="0"/>
              </a:rPr>
              <a:t>Η ενέργεια που είναι αποθηκευμένη εκεί, δημιουργεί υπερτάσεις στα άκρα του ημιαγωγικού στοιχείου κατά τη σβέση του. Η τάση αυτή είναι της τάξης των 10άδων και παραπάνω </a:t>
            </a:r>
            <a:r>
              <a:rPr lang="en-US" dirty="0">
                <a:latin typeface="Comic Sans MS" panose="030F0702030302020204" pitchFamily="66" charset="0"/>
              </a:rPr>
              <a:t>kV. </a:t>
            </a:r>
            <a:r>
              <a:rPr lang="el-GR" dirty="0">
                <a:latin typeface="Comic Sans MS" panose="030F0702030302020204" pitchFamily="66" charset="0"/>
              </a:rPr>
              <a:t>Αυτό σημαίνει ότι αν δεν αντιμετωπιστεί, το τρανζίστορ θα καταστραφεί. </a:t>
            </a:r>
          </a:p>
          <a:p>
            <a:pPr algn="just">
              <a:spcAft>
                <a:spcPts val="1200"/>
              </a:spcAft>
            </a:pPr>
            <a:r>
              <a:rPr lang="el-GR" dirty="0">
                <a:latin typeface="Comic Sans MS" panose="030F0702030302020204" pitchFamily="66" charset="0"/>
              </a:rPr>
              <a:t>Για να λυθεί αυτό το πρόβλημα τοποθετείται παράλληλα με το ημιαγωγικό στοιχείο ένα κύκλωμα το οποίο σκοπό έχει να εκτονώσει την ενέργεια που έχει </a:t>
            </a:r>
            <a:r>
              <a:rPr lang="el-GR" dirty="0" err="1">
                <a:latin typeface="Comic Sans MS" panose="030F0702030302020204" pitchFamily="66" charset="0"/>
              </a:rPr>
              <a:t>αποθηκευθεί</a:t>
            </a:r>
            <a:r>
              <a:rPr lang="el-GR" dirty="0">
                <a:latin typeface="Comic Sans MS" panose="030F0702030302020204" pitchFamily="66" charset="0"/>
              </a:rPr>
              <a:t> μέσα στο στοιχείο. Αυτό το κύκλωμα ονομάζεται </a:t>
            </a:r>
            <a:r>
              <a:rPr lang="en-US" dirty="0">
                <a:latin typeface="Comic Sans MS" panose="030F0702030302020204" pitchFamily="66" charset="0"/>
              </a:rPr>
              <a:t>snubber. </a:t>
            </a:r>
            <a:endParaRPr lang="el-GR" dirty="0">
              <a:latin typeface="Comic Sans MS" panose="030F0702030302020204" pitchFamily="66" charset="0"/>
            </a:endParaRPr>
          </a:p>
          <a:p>
            <a:pPr algn="just">
              <a:spcAft>
                <a:spcPts val="1200"/>
              </a:spcAft>
            </a:pPr>
            <a:r>
              <a:rPr lang="el-GR" dirty="0">
                <a:latin typeface="Comic Sans MS" panose="030F0702030302020204" pitchFamily="66" charset="0"/>
              </a:rPr>
              <a:t>Υπάρχουν δύο κατηγορίες </a:t>
            </a:r>
            <a:r>
              <a:rPr lang="en-US" dirty="0">
                <a:latin typeface="Comic Sans MS" panose="030F0702030302020204" pitchFamily="66" charset="0"/>
              </a:rPr>
              <a:t>snubber</a:t>
            </a:r>
            <a:r>
              <a:rPr lang="el-GR" dirty="0">
                <a:latin typeface="Comic Sans MS" panose="030F0702030302020204" pitchFamily="66" charset="0"/>
              </a:rPr>
              <a:t>: </a:t>
            </a:r>
          </a:p>
          <a:p>
            <a:pPr algn="just">
              <a:spcAft>
                <a:spcPts val="1200"/>
              </a:spcAft>
            </a:pPr>
            <a:r>
              <a:rPr lang="el-GR" dirty="0">
                <a:latin typeface="Comic Sans MS" panose="030F0702030302020204" pitchFamily="66" charset="0"/>
              </a:rPr>
              <a:t>- Παθητικά </a:t>
            </a:r>
            <a:r>
              <a:rPr lang="en-US" dirty="0">
                <a:latin typeface="Comic Sans MS" panose="030F0702030302020204" pitchFamily="66" charset="0"/>
              </a:rPr>
              <a:t>snubber</a:t>
            </a:r>
            <a:r>
              <a:rPr lang="el-GR" dirty="0">
                <a:latin typeface="Comic Sans MS" panose="030F0702030302020204" pitchFamily="66" charset="0"/>
              </a:rPr>
              <a:t>. Περιέχουν παθητικά στοιχεία </a:t>
            </a:r>
            <a:r>
              <a:rPr lang="en-US" dirty="0">
                <a:latin typeface="Comic Sans MS" panose="030F0702030302020204" pitchFamily="66" charset="0"/>
              </a:rPr>
              <a:t>R-C </a:t>
            </a:r>
            <a:r>
              <a:rPr lang="el-GR" dirty="0">
                <a:latin typeface="Comic Sans MS" panose="030F0702030302020204" pitchFamily="66" charset="0"/>
              </a:rPr>
              <a:t>που αναγκάζουν να καθυστερήσει η εκτόνωση της ενέργειας. Άρα καθώς εκτονώνεται αργά, η υπέρταση στο ημιαγωγικό στοιχείο μειώνεται. Τις περισσότερες φορές καταναλώνεται ενεργός ισχύς επάνω τους όμως είναι απλά, αξιόπιστα και οικονομικά κυκλώματα. </a:t>
            </a:r>
          </a:p>
          <a:p>
            <a:pPr algn="just">
              <a:spcAft>
                <a:spcPts val="1200"/>
              </a:spcAft>
            </a:pPr>
            <a:r>
              <a:rPr lang="el-GR" dirty="0">
                <a:latin typeface="Comic Sans MS" panose="030F0702030302020204" pitchFamily="66" charset="0"/>
              </a:rPr>
              <a:t>- Ενεργά </a:t>
            </a:r>
            <a:r>
              <a:rPr lang="en-US" dirty="0">
                <a:latin typeface="Comic Sans MS" panose="030F0702030302020204" pitchFamily="66" charset="0"/>
              </a:rPr>
              <a:t>snubber</a:t>
            </a:r>
            <a:r>
              <a:rPr lang="el-GR" dirty="0">
                <a:latin typeface="Comic Sans MS" panose="030F0702030302020204" pitchFamily="66" charset="0"/>
              </a:rPr>
              <a:t>. Αυτά περιέχουν ημιαγωγικά στοιχεία συνήθως </a:t>
            </a:r>
            <a:r>
              <a:rPr lang="el-GR" dirty="0" err="1">
                <a:latin typeface="Comic Sans MS" panose="030F0702030302020204" pitchFamily="66" charset="0"/>
              </a:rPr>
              <a:t>διακοπτικά</a:t>
            </a:r>
            <a:r>
              <a:rPr lang="el-GR" dirty="0">
                <a:latin typeface="Comic Sans MS" panose="030F0702030302020204" pitchFamily="66" charset="0"/>
              </a:rPr>
              <a:t> τα οποία διαχειρίζονται την αποθηκευμένη ενέργεια των τρανζίστορ. Αυτά περιέχουν πολλές φορές επιπλέον αισθητήρες που επηρεάζουν το κόστος και την αξιοπιστία του συστήματος. Όμως, είναι λιγότερο </a:t>
            </a:r>
            <a:r>
              <a:rPr lang="el-GR" dirty="0" err="1">
                <a:latin typeface="Comic Sans MS" panose="030F0702030302020204" pitchFamily="66" charset="0"/>
              </a:rPr>
              <a:t>ενεργοβόρα</a:t>
            </a:r>
            <a:r>
              <a:rPr lang="el-GR" dirty="0">
                <a:latin typeface="Comic Sans MS" panose="030F0702030302020204" pitchFamily="66" charset="0"/>
              </a:rPr>
              <a:t> από τα παθητικά.   </a:t>
            </a:r>
          </a:p>
        </p:txBody>
      </p:sp>
    </p:spTree>
    <p:extLst>
      <p:ext uri="{BB962C8B-B14F-4D97-AF65-F5344CB8AC3E}">
        <p14:creationId xmlns:p14="http://schemas.microsoft.com/office/powerpoint/2010/main" val="494928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17CDFB1-D5E8-75F2-C5E3-D83D48A09CAC}"/>
              </a:ext>
            </a:extLst>
          </p:cNvPr>
          <p:cNvSpPr txBox="1"/>
          <p:nvPr/>
        </p:nvSpPr>
        <p:spPr>
          <a:xfrm>
            <a:off x="2570672" y="239441"/>
            <a:ext cx="9333781" cy="1200329"/>
          </a:xfrm>
          <a:prstGeom prst="rect">
            <a:avLst/>
          </a:prstGeom>
          <a:noFill/>
        </p:spPr>
        <p:txBody>
          <a:bodyPr wrap="square" rtlCol="0">
            <a:spAutoFit/>
          </a:bodyPr>
          <a:lstStyle/>
          <a:p>
            <a:pPr algn="just">
              <a:spcAft>
                <a:spcPts val="1200"/>
              </a:spcAft>
            </a:pPr>
            <a:r>
              <a:rPr lang="el-GR" dirty="0">
                <a:latin typeface="Comic Sans MS" panose="030F0702030302020204" pitchFamily="66" charset="0"/>
              </a:rPr>
              <a:t>Το ποιο απλό και κοινώς χρησιμοποιούμενο </a:t>
            </a:r>
            <a:r>
              <a:rPr lang="en-US" dirty="0">
                <a:latin typeface="Comic Sans MS" panose="030F0702030302020204" pitchFamily="66" charset="0"/>
              </a:rPr>
              <a:t>snubber </a:t>
            </a:r>
            <a:r>
              <a:rPr lang="el-GR" dirty="0">
                <a:latin typeface="Comic Sans MS" panose="030F0702030302020204" pitchFamily="66" charset="0"/>
              </a:rPr>
              <a:t>είναι ένα </a:t>
            </a:r>
            <a:r>
              <a:rPr lang="en-US" dirty="0">
                <a:latin typeface="Comic Sans MS" panose="030F0702030302020204" pitchFamily="66" charset="0"/>
              </a:rPr>
              <a:t>R-C </a:t>
            </a:r>
            <a:r>
              <a:rPr lang="el-GR" dirty="0">
                <a:latin typeface="Comic Sans MS" panose="030F0702030302020204" pitchFamily="66" charset="0"/>
              </a:rPr>
              <a:t>κύκλωμα παράλληλα στο ημιαγωγικό στοιχείο που επιθυμούμε να προστατεύσουμε. Καθώς ο διακόπτης ανοίγει η τάση μεταβάλλεται και έτσι δημιουργείται ροή ρεύματος μέσω της αντίστασης και της χωρητικότητας.  </a:t>
            </a:r>
          </a:p>
        </p:txBody>
      </p:sp>
      <p:pic>
        <p:nvPicPr>
          <p:cNvPr id="8" name="Picture 7">
            <a:extLst>
              <a:ext uri="{FF2B5EF4-FFF2-40B4-BE49-F238E27FC236}">
                <a16:creationId xmlns:a16="http://schemas.microsoft.com/office/drawing/2014/main" id="{F5F9DD2C-D82F-A806-20F5-D48961DA190A}"/>
              </a:ext>
            </a:extLst>
          </p:cNvPr>
          <p:cNvPicPr>
            <a:picLocks noChangeAspect="1"/>
          </p:cNvPicPr>
          <p:nvPr/>
        </p:nvPicPr>
        <p:blipFill>
          <a:blip r:embed="rId2"/>
          <a:stretch>
            <a:fillRect/>
          </a:stretch>
        </p:blipFill>
        <p:spPr>
          <a:xfrm rot="16200000">
            <a:off x="333347" y="27274"/>
            <a:ext cx="1898232" cy="2041588"/>
          </a:xfrm>
          <a:prstGeom prst="rect">
            <a:avLst/>
          </a:prstGeom>
        </p:spPr>
      </p:pic>
      <p:pic>
        <p:nvPicPr>
          <p:cNvPr id="10" name="Picture 9">
            <a:extLst>
              <a:ext uri="{FF2B5EF4-FFF2-40B4-BE49-F238E27FC236}">
                <a16:creationId xmlns:a16="http://schemas.microsoft.com/office/drawing/2014/main" id="{728C37FA-F7FA-1CD4-6F1D-9645545954DB}"/>
              </a:ext>
            </a:extLst>
          </p:cNvPr>
          <p:cNvPicPr>
            <a:picLocks noChangeAspect="1"/>
          </p:cNvPicPr>
          <p:nvPr/>
        </p:nvPicPr>
        <p:blipFill>
          <a:blip r:embed="rId3"/>
          <a:stretch>
            <a:fillRect/>
          </a:stretch>
        </p:blipFill>
        <p:spPr>
          <a:xfrm>
            <a:off x="209939" y="2113637"/>
            <a:ext cx="3439005" cy="2781688"/>
          </a:xfrm>
          <a:prstGeom prst="rect">
            <a:avLst/>
          </a:prstGeom>
        </p:spPr>
      </p:pic>
      <p:sp>
        <p:nvSpPr>
          <p:cNvPr id="11" name="TextBox 10">
            <a:extLst>
              <a:ext uri="{FF2B5EF4-FFF2-40B4-BE49-F238E27FC236}">
                <a16:creationId xmlns:a16="http://schemas.microsoft.com/office/drawing/2014/main" id="{43F1D2B0-186D-97D0-7A5E-6519C466BD02}"/>
              </a:ext>
            </a:extLst>
          </p:cNvPr>
          <p:cNvSpPr txBox="1"/>
          <p:nvPr/>
        </p:nvSpPr>
        <p:spPr>
          <a:xfrm>
            <a:off x="297625" y="5148104"/>
            <a:ext cx="2273047" cy="461665"/>
          </a:xfrm>
          <a:prstGeom prst="rect">
            <a:avLst/>
          </a:prstGeom>
          <a:noFill/>
        </p:spPr>
        <p:txBody>
          <a:bodyPr wrap="square" rtlCol="0">
            <a:spAutoFit/>
          </a:bodyPr>
          <a:lstStyle/>
          <a:p>
            <a:pPr algn="just">
              <a:spcAft>
                <a:spcPts val="1200"/>
              </a:spcAft>
            </a:pPr>
            <a:r>
              <a:rPr lang="el-GR" sz="2400" dirty="0">
                <a:solidFill>
                  <a:srgbClr val="0AE7FE"/>
                </a:solidFill>
                <a:latin typeface="Comic Sans MS" panose="030F0702030302020204" pitchFamily="66" charset="0"/>
              </a:rPr>
              <a:t>Χωρίς </a:t>
            </a:r>
            <a:r>
              <a:rPr lang="en-US" sz="2400" dirty="0">
                <a:solidFill>
                  <a:srgbClr val="0AE7FE"/>
                </a:solidFill>
                <a:latin typeface="Comic Sans MS" panose="030F0702030302020204" pitchFamily="66" charset="0"/>
              </a:rPr>
              <a:t>snubber</a:t>
            </a:r>
            <a:endParaRPr lang="el-GR" sz="2400" dirty="0">
              <a:solidFill>
                <a:srgbClr val="0AE7FE"/>
              </a:solidFill>
              <a:latin typeface="Comic Sans MS" panose="030F0702030302020204" pitchFamily="66" charset="0"/>
            </a:endParaRPr>
          </a:p>
        </p:txBody>
      </p:sp>
      <p:sp>
        <p:nvSpPr>
          <p:cNvPr id="12" name="TextBox 11">
            <a:extLst>
              <a:ext uri="{FF2B5EF4-FFF2-40B4-BE49-F238E27FC236}">
                <a16:creationId xmlns:a16="http://schemas.microsoft.com/office/drawing/2014/main" id="{3BD240EF-7DF8-C37F-12F9-F31142775960}"/>
              </a:ext>
            </a:extLst>
          </p:cNvPr>
          <p:cNvSpPr txBox="1"/>
          <p:nvPr/>
        </p:nvSpPr>
        <p:spPr>
          <a:xfrm>
            <a:off x="1768425" y="1696860"/>
            <a:ext cx="1949569" cy="461665"/>
          </a:xfrm>
          <a:prstGeom prst="rect">
            <a:avLst/>
          </a:prstGeom>
          <a:noFill/>
        </p:spPr>
        <p:txBody>
          <a:bodyPr wrap="square" rtlCol="0">
            <a:spAutoFit/>
          </a:bodyPr>
          <a:lstStyle/>
          <a:p>
            <a:pPr algn="just">
              <a:spcAft>
                <a:spcPts val="1200"/>
              </a:spcAft>
            </a:pPr>
            <a:r>
              <a:rPr lang="el-GR" sz="2400" b="1" dirty="0">
                <a:solidFill>
                  <a:srgbClr val="B8B400"/>
                </a:solidFill>
                <a:latin typeface="Comic Sans MS" panose="030F0702030302020204" pitchFamily="66" charset="0"/>
              </a:rPr>
              <a:t>Με </a:t>
            </a:r>
            <a:r>
              <a:rPr lang="en-US" sz="2400" b="1" dirty="0">
                <a:solidFill>
                  <a:srgbClr val="B8B400"/>
                </a:solidFill>
                <a:latin typeface="Comic Sans MS" panose="030F0702030302020204" pitchFamily="66" charset="0"/>
              </a:rPr>
              <a:t>snubber</a:t>
            </a:r>
            <a:endParaRPr lang="el-GR" sz="2400" b="1" dirty="0">
              <a:solidFill>
                <a:srgbClr val="B8B400"/>
              </a:solidFill>
              <a:latin typeface="Comic Sans MS" panose="030F0702030302020204" pitchFamily="66" charset="0"/>
            </a:endParaRPr>
          </a:p>
        </p:txBody>
      </p:sp>
      <p:pic>
        <p:nvPicPr>
          <p:cNvPr id="14" name="Picture 13">
            <a:extLst>
              <a:ext uri="{FF2B5EF4-FFF2-40B4-BE49-F238E27FC236}">
                <a16:creationId xmlns:a16="http://schemas.microsoft.com/office/drawing/2014/main" id="{4A9E79C9-E622-B1BA-2C15-0B8F1FBA65C8}"/>
              </a:ext>
            </a:extLst>
          </p:cNvPr>
          <p:cNvPicPr>
            <a:picLocks noChangeAspect="1"/>
          </p:cNvPicPr>
          <p:nvPr/>
        </p:nvPicPr>
        <p:blipFill>
          <a:blip r:embed="rId4"/>
          <a:stretch>
            <a:fillRect/>
          </a:stretch>
        </p:blipFill>
        <p:spPr>
          <a:xfrm>
            <a:off x="4077429" y="1169850"/>
            <a:ext cx="7816946" cy="5575585"/>
          </a:xfrm>
          <a:prstGeom prst="rect">
            <a:avLst/>
          </a:prstGeom>
        </p:spPr>
      </p:pic>
    </p:spTree>
    <p:extLst>
      <p:ext uri="{BB962C8B-B14F-4D97-AF65-F5344CB8AC3E}">
        <p14:creationId xmlns:p14="http://schemas.microsoft.com/office/powerpoint/2010/main" val="2482043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557E3B-DE34-842D-7CF3-329A5744F30A}"/>
              </a:ext>
            </a:extLst>
          </p:cNvPr>
          <p:cNvSpPr txBox="1"/>
          <p:nvPr/>
        </p:nvSpPr>
        <p:spPr>
          <a:xfrm>
            <a:off x="2236397" y="6038816"/>
            <a:ext cx="7019745" cy="369332"/>
          </a:xfrm>
          <a:prstGeom prst="rect">
            <a:avLst/>
          </a:prstGeom>
          <a:noFill/>
        </p:spPr>
        <p:txBody>
          <a:bodyPr wrap="square">
            <a:spAutoFit/>
          </a:bodyPr>
          <a:lstStyle/>
          <a:p>
            <a:r>
              <a:rPr lang="en-US" dirty="0"/>
              <a:t>https://www.sciencedirect.com/science/article/pii/S0920379621003008</a:t>
            </a:r>
          </a:p>
        </p:txBody>
      </p:sp>
      <p:pic>
        <p:nvPicPr>
          <p:cNvPr id="7" name="Picture 6">
            <a:extLst>
              <a:ext uri="{FF2B5EF4-FFF2-40B4-BE49-F238E27FC236}">
                <a16:creationId xmlns:a16="http://schemas.microsoft.com/office/drawing/2014/main" id="{24859D8C-A148-2AD4-6640-A79ADABA0FAC}"/>
              </a:ext>
            </a:extLst>
          </p:cNvPr>
          <p:cNvPicPr>
            <a:picLocks noChangeAspect="1"/>
          </p:cNvPicPr>
          <p:nvPr/>
        </p:nvPicPr>
        <p:blipFill>
          <a:blip r:embed="rId2"/>
          <a:stretch>
            <a:fillRect/>
          </a:stretch>
        </p:blipFill>
        <p:spPr>
          <a:xfrm>
            <a:off x="1959992" y="449852"/>
            <a:ext cx="7754432" cy="4791744"/>
          </a:xfrm>
          <a:prstGeom prst="rect">
            <a:avLst/>
          </a:prstGeom>
        </p:spPr>
      </p:pic>
    </p:spTree>
    <p:extLst>
      <p:ext uri="{BB962C8B-B14F-4D97-AF65-F5344CB8AC3E}">
        <p14:creationId xmlns:p14="http://schemas.microsoft.com/office/powerpoint/2010/main" val="1816861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6865BD-C851-7CC0-1D7D-9F79CAECB230}"/>
              </a:ext>
            </a:extLst>
          </p:cNvPr>
          <p:cNvSpPr txBox="1"/>
          <p:nvPr/>
        </p:nvSpPr>
        <p:spPr>
          <a:xfrm>
            <a:off x="109757" y="361552"/>
            <a:ext cx="11624554" cy="461665"/>
          </a:xfrm>
          <a:prstGeom prst="rect">
            <a:avLst/>
          </a:prstGeom>
          <a:noFill/>
        </p:spPr>
        <p:txBody>
          <a:bodyPr wrap="square" rtlCol="0">
            <a:spAutoFit/>
          </a:bodyPr>
          <a:lstStyle/>
          <a:p>
            <a:pPr algn="ctr">
              <a:spcAft>
                <a:spcPts val="1200"/>
              </a:spcAft>
            </a:pPr>
            <a:r>
              <a:rPr lang="el-GR" sz="2400" b="1" dirty="0">
                <a:latin typeface="Comic Sans MS" panose="030F0702030302020204" pitchFamily="66" charset="0"/>
              </a:rPr>
              <a:t>Παλμοδότηση</a:t>
            </a:r>
            <a:endParaRPr lang="en-US" sz="2400" dirty="0">
              <a:latin typeface="Comic Sans MS" panose="030F0702030302020204" pitchFamily="66" charset="0"/>
            </a:endParaRPr>
          </a:p>
        </p:txBody>
      </p:sp>
      <p:sp>
        <p:nvSpPr>
          <p:cNvPr id="6" name="TextBox 5">
            <a:extLst>
              <a:ext uri="{FF2B5EF4-FFF2-40B4-BE49-F238E27FC236}">
                <a16:creationId xmlns:a16="http://schemas.microsoft.com/office/drawing/2014/main" id="{CF527890-9ACF-F4F0-5DFC-BF9620A7FE92}"/>
              </a:ext>
            </a:extLst>
          </p:cNvPr>
          <p:cNvSpPr txBox="1"/>
          <p:nvPr/>
        </p:nvSpPr>
        <p:spPr>
          <a:xfrm>
            <a:off x="51759" y="6311782"/>
            <a:ext cx="11740550" cy="369332"/>
          </a:xfrm>
          <a:prstGeom prst="rect">
            <a:avLst/>
          </a:prstGeom>
          <a:noFill/>
        </p:spPr>
        <p:txBody>
          <a:bodyPr wrap="square">
            <a:spAutoFit/>
          </a:bodyPr>
          <a:lstStyle/>
          <a:p>
            <a:r>
              <a:rPr lang="en-US" dirty="0"/>
              <a:t>https://eu.mouser.com/datasheet/2/678/AV02-0161EN_DS_HCPL-3120_2019-03-19-1827789.pdf</a:t>
            </a:r>
          </a:p>
        </p:txBody>
      </p:sp>
      <p:pic>
        <p:nvPicPr>
          <p:cNvPr id="8" name="Picture 7" descr="A whiteboard with blue text and symbols&#10;&#10;Description automatically generated">
            <a:extLst>
              <a:ext uri="{FF2B5EF4-FFF2-40B4-BE49-F238E27FC236}">
                <a16:creationId xmlns:a16="http://schemas.microsoft.com/office/drawing/2014/main" id="{D7240BC3-2B80-5968-3A50-E2FCA25A180B}"/>
              </a:ext>
            </a:extLst>
          </p:cNvPr>
          <p:cNvPicPr>
            <a:picLocks noChangeAspect="1"/>
          </p:cNvPicPr>
          <p:nvPr/>
        </p:nvPicPr>
        <p:blipFill rotWithShape="1">
          <a:blip r:embed="rId2">
            <a:extLst>
              <a:ext uri="{28A0092B-C50C-407E-A947-70E740481C1C}">
                <a14:useLocalDpi xmlns:a14="http://schemas.microsoft.com/office/drawing/2010/main" val="0"/>
              </a:ext>
            </a:extLst>
          </a:blip>
          <a:srcRect l="9520" t="2578" r="11535" b="28806"/>
          <a:stretch/>
        </p:blipFill>
        <p:spPr>
          <a:xfrm rot="5400000">
            <a:off x="875295" y="423027"/>
            <a:ext cx="5299372" cy="6510766"/>
          </a:xfrm>
          <a:prstGeom prst="rect">
            <a:avLst/>
          </a:prstGeom>
        </p:spPr>
      </p:pic>
      <p:sp>
        <p:nvSpPr>
          <p:cNvPr id="9" name="TextBox 8">
            <a:extLst>
              <a:ext uri="{FF2B5EF4-FFF2-40B4-BE49-F238E27FC236}">
                <a16:creationId xmlns:a16="http://schemas.microsoft.com/office/drawing/2014/main" id="{FAFA2621-E8B6-7FE1-9793-24FEFE59FE2C}"/>
              </a:ext>
            </a:extLst>
          </p:cNvPr>
          <p:cNvSpPr txBox="1"/>
          <p:nvPr/>
        </p:nvSpPr>
        <p:spPr>
          <a:xfrm>
            <a:off x="6944057" y="982662"/>
            <a:ext cx="5055286" cy="3416513"/>
          </a:xfrm>
          <a:prstGeom prst="rect">
            <a:avLst/>
          </a:prstGeom>
          <a:noFill/>
        </p:spPr>
        <p:txBody>
          <a:bodyPr wrap="square" rtlCol="0">
            <a:spAutoFit/>
          </a:bodyPr>
          <a:lstStyle/>
          <a:p>
            <a:pPr algn="just">
              <a:lnSpc>
                <a:spcPct val="150000"/>
              </a:lnSpc>
              <a:spcAft>
                <a:spcPts val="1200"/>
              </a:spcAft>
            </a:pPr>
            <a:r>
              <a:rPr lang="el-GR" dirty="0">
                <a:latin typeface="Comic Sans MS" panose="030F0702030302020204" pitchFamily="66" charset="0"/>
              </a:rPr>
              <a:t>Δίπλα φαίνεται πρόχειρα σχεδιασμένο το σχηματικό διάγραμμα ενός τυπικού κυκλώματος παλμοδότησης. </a:t>
            </a:r>
          </a:p>
          <a:p>
            <a:pPr algn="just">
              <a:lnSpc>
                <a:spcPct val="150000"/>
              </a:lnSpc>
              <a:spcAft>
                <a:spcPts val="1200"/>
              </a:spcAft>
            </a:pPr>
            <a:r>
              <a:rPr lang="el-GR" dirty="0">
                <a:latin typeface="Comic Sans MS" panose="030F0702030302020204" pitchFamily="66" charset="0"/>
              </a:rPr>
              <a:t>Τα βασικά δομικά στοιχεία του είναι:</a:t>
            </a:r>
          </a:p>
          <a:p>
            <a:pPr algn="just">
              <a:lnSpc>
                <a:spcPct val="150000"/>
              </a:lnSpc>
              <a:spcAft>
                <a:spcPts val="1200"/>
              </a:spcAft>
            </a:pPr>
            <a:r>
              <a:rPr lang="el-GR" dirty="0">
                <a:latin typeface="Comic Sans MS" panose="030F0702030302020204" pitchFamily="66" charset="0"/>
              </a:rPr>
              <a:t>- η δημιουργία του σήματος παλμού (π.χ. </a:t>
            </a:r>
            <a:r>
              <a:rPr lang="el-GR" dirty="0" err="1">
                <a:latin typeface="Comic Sans MS" panose="030F0702030302020204" pitchFamily="66" charset="0"/>
              </a:rPr>
              <a:t>μικροελεγκτής</a:t>
            </a:r>
            <a:r>
              <a:rPr lang="el-GR" dirty="0">
                <a:latin typeface="Comic Sans MS" panose="030F0702030302020204" pitchFamily="66" charset="0"/>
              </a:rPr>
              <a:t>)</a:t>
            </a:r>
          </a:p>
          <a:p>
            <a:pPr algn="just">
              <a:lnSpc>
                <a:spcPct val="150000"/>
              </a:lnSpc>
              <a:spcAft>
                <a:spcPts val="1200"/>
              </a:spcAft>
            </a:pPr>
            <a:r>
              <a:rPr lang="el-GR" dirty="0">
                <a:latin typeface="Comic Sans MS" panose="030F0702030302020204" pitchFamily="66" charset="0"/>
              </a:rPr>
              <a:t>- ο </a:t>
            </a:r>
            <a:r>
              <a:rPr lang="en-US" dirty="0" err="1">
                <a:latin typeface="Comic Sans MS" panose="030F0702030302020204" pitchFamily="66" charset="0"/>
              </a:rPr>
              <a:t>optodriver</a:t>
            </a:r>
            <a:endParaRPr lang="el-GR" dirty="0">
              <a:latin typeface="Comic Sans MS" panose="030F0702030302020204" pitchFamily="66" charset="0"/>
            </a:endParaRPr>
          </a:p>
        </p:txBody>
      </p:sp>
    </p:spTree>
    <p:extLst>
      <p:ext uri="{BB962C8B-B14F-4D97-AF65-F5344CB8AC3E}">
        <p14:creationId xmlns:p14="http://schemas.microsoft.com/office/powerpoint/2010/main" val="3417512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DECF2-B2B3-E25B-B2BB-D4992FE9C011}"/>
              </a:ext>
            </a:extLst>
          </p:cNvPr>
          <p:cNvSpPr txBox="1"/>
          <p:nvPr/>
        </p:nvSpPr>
        <p:spPr>
          <a:xfrm>
            <a:off x="192657" y="320188"/>
            <a:ext cx="11800935" cy="2631682"/>
          </a:xfrm>
          <a:prstGeom prst="rect">
            <a:avLst/>
          </a:prstGeom>
          <a:noFill/>
        </p:spPr>
        <p:txBody>
          <a:bodyPr wrap="square" rtlCol="0">
            <a:spAutoFit/>
          </a:bodyPr>
          <a:lstStyle/>
          <a:p>
            <a:pPr algn="ctr">
              <a:lnSpc>
                <a:spcPct val="150000"/>
              </a:lnSpc>
              <a:spcAft>
                <a:spcPts val="1200"/>
              </a:spcAft>
            </a:pPr>
            <a:r>
              <a:rPr lang="el-GR" sz="2000" b="1" dirty="0">
                <a:latin typeface="Comic Sans MS" panose="030F0702030302020204" pitchFamily="66" charset="0"/>
              </a:rPr>
              <a:t>- </a:t>
            </a:r>
            <a:r>
              <a:rPr lang="en-US" sz="2000" b="1" dirty="0" err="1">
                <a:latin typeface="Comic Sans MS" panose="030F0702030302020204" pitchFamily="66" charset="0"/>
              </a:rPr>
              <a:t>optodriver</a:t>
            </a:r>
            <a:endParaRPr lang="en-US" sz="2000" b="1" dirty="0">
              <a:latin typeface="Comic Sans MS" panose="030F0702030302020204" pitchFamily="66" charset="0"/>
            </a:endParaRPr>
          </a:p>
          <a:p>
            <a:pPr algn="just">
              <a:lnSpc>
                <a:spcPct val="150000"/>
              </a:lnSpc>
              <a:spcAft>
                <a:spcPts val="1200"/>
              </a:spcAft>
            </a:pPr>
            <a:r>
              <a:rPr lang="el-GR" dirty="0">
                <a:latin typeface="Comic Sans MS" panose="030F0702030302020204" pitchFamily="66" charset="0"/>
              </a:rPr>
              <a:t>Χρησιμοποιείται για δύο βασικούς λόγους:</a:t>
            </a:r>
          </a:p>
          <a:p>
            <a:pPr algn="just">
              <a:lnSpc>
                <a:spcPct val="150000"/>
              </a:lnSpc>
              <a:spcAft>
                <a:spcPts val="1200"/>
              </a:spcAft>
            </a:pPr>
            <a:r>
              <a:rPr lang="el-GR" dirty="0">
                <a:latin typeface="Comic Sans MS" panose="030F0702030302020204" pitchFamily="66" charset="0"/>
              </a:rPr>
              <a:t>1) για να δώσει κατάλληλη τάση και ρεύμα τα οποία θα «βάλουν» σε αγωγή το ημιαγωγικό στοιχείο (π.χ. </a:t>
            </a:r>
            <a:r>
              <a:rPr lang="en-US" dirty="0">
                <a:latin typeface="Comic Sans MS" panose="030F0702030302020204" pitchFamily="66" charset="0"/>
              </a:rPr>
              <a:t>IGBT). </a:t>
            </a:r>
            <a:endParaRPr lang="el-GR" dirty="0">
              <a:latin typeface="Comic Sans MS" panose="030F0702030302020204" pitchFamily="66" charset="0"/>
            </a:endParaRPr>
          </a:p>
          <a:p>
            <a:pPr algn="just">
              <a:lnSpc>
                <a:spcPct val="150000"/>
              </a:lnSpc>
              <a:spcAft>
                <a:spcPts val="1200"/>
              </a:spcAft>
            </a:pPr>
            <a:r>
              <a:rPr lang="el-GR" dirty="0">
                <a:latin typeface="Comic Sans MS" panose="030F0702030302020204" pitchFamily="66" charset="0"/>
              </a:rPr>
              <a:t>2) για να απομονώσει γαλβανικά τον παλμό επάνω στο </a:t>
            </a:r>
            <a:r>
              <a:rPr lang="en-US" dirty="0">
                <a:latin typeface="Comic Sans MS" panose="030F0702030302020204" pitchFamily="66" charset="0"/>
              </a:rPr>
              <a:t>IGBT</a:t>
            </a:r>
            <a:r>
              <a:rPr lang="el-GR" dirty="0">
                <a:latin typeface="Comic Sans MS" panose="030F0702030302020204" pitchFamily="66" charset="0"/>
              </a:rPr>
              <a:t> (κύκλωμα ισχύος) από το σήμα στην είσοδο (έξοδος μικροελεγκτή). </a:t>
            </a:r>
          </a:p>
        </p:txBody>
      </p:sp>
      <p:pic>
        <p:nvPicPr>
          <p:cNvPr id="5" name="Picture 4" descr="A whiteboard with blue text and symbols&#10;&#10;Description automatically generated">
            <a:extLst>
              <a:ext uri="{FF2B5EF4-FFF2-40B4-BE49-F238E27FC236}">
                <a16:creationId xmlns:a16="http://schemas.microsoft.com/office/drawing/2014/main" id="{54F943F2-6409-332C-5F76-CE689BB1A1B6}"/>
              </a:ext>
            </a:extLst>
          </p:cNvPr>
          <p:cNvPicPr>
            <a:picLocks noChangeAspect="1"/>
          </p:cNvPicPr>
          <p:nvPr/>
        </p:nvPicPr>
        <p:blipFill rotWithShape="1">
          <a:blip r:embed="rId2">
            <a:extLst>
              <a:ext uri="{28A0092B-C50C-407E-A947-70E740481C1C}">
                <a14:useLocalDpi xmlns:a14="http://schemas.microsoft.com/office/drawing/2010/main" val="0"/>
              </a:ext>
            </a:extLst>
          </a:blip>
          <a:srcRect l="9520" t="2578" r="14622" b="28806"/>
          <a:stretch/>
        </p:blipFill>
        <p:spPr>
          <a:xfrm rot="5400000">
            <a:off x="8101285" y="1999897"/>
            <a:ext cx="3416422" cy="4368192"/>
          </a:xfrm>
          <a:prstGeom prst="rect">
            <a:avLst/>
          </a:prstGeom>
        </p:spPr>
      </p:pic>
      <p:sp>
        <p:nvSpPr>
          <p:cNvPr id="7" name="TextBox 6">
            <a:extLst>
              <a:ext uri="{FF2B5EF4-FFF2-40B4-BE49-F238E27FC236}">
                <a16:creationId xmlns:a16="http://schemas.microsoft.com/office/drawing/2014/main" id="{16F30126-2682-53A5-F2E0-F80248D084DD}"/>
              </a:ext>
            </a:extLst>
          </p:cNvPr>
          <p:cNvSpPr txBox="1"/>
          <p:nvPr/>
        </p:nvSpPr>
        <p:spPr>
          <a:xfrm>
            <a:off x="192656" y="2951870"/>
            <a:ext cx="7346831" cy="2954848"/>
          </a:xfrm>
          <a:prstGeom prst="rect">
            <a:avLst/>
          </a:prstGeom>
          <a:noFill/>
        </p:spPr>
        <p:txBody>
          <a:bodyPr wrap="square" rtlCol="0">
            <a:spAutoFit/>
          </a:bodyPr>
          <a:lstStyle/>
          <a:p>
            <a:pPr algn="just">
              <a:lnSpc>
                <a:spcPct val="150000"/>
              </a:lnSpc>
              <a:spcAft>
                <a:spcPts val="1200"/>
              </a:spcAft>
            </a:pPr>
            <a:r>
              <a:rPr lang="el-GR" dirty="0">
                <a:latin typeface="Comic Sans MS" panose="030F0702030302020204" pitchFamily="66" charset="0"/>
              </a:rPr>
              <a:t>Η γαλβανική απομόνωση είναι απαραίτητη για δύο λόγους: α) για την απόρριψη παρασίτων επάνω στη μικροελεγκτή και β) για την αποφυγή βραχυκυκλωμάτων. Για να γίνει κατανοητό το β), ας θεωρήσουμε ότι δεν υπάρχει απομόνωση και ας επιθυμούμε παλμοδότηση δύο </a:t>
            </a:r>
            <a:r>
              <a:rPr lang="en-US" dirty="0">
                <a:latin typeface="Comic Sans MS" panose="030F0702030302020204" pitchFamily="66" charset="0"/>
              </a:rPr>
              <a:t>IGBT </a:t>
            </a:r>
            <a:r>
              <a:rPr lang="el-GR" dirty="0">
                <a:latin typeface="Comic Sans MS" panose="030F0702030302020204" pitchFamily="66" charset="0"/>
              </a:rPr>
              <a:t>σε διαφορετικό δυναμικό </a:t>
            </a:r>
            <a:r>
              <a:rPr lang="el-GR" dirty="0" err="1">
                <a:latin typeface="Comic Sans MS" panose="030F0702030302020204" pitchFamily="66" charset="0"/>
              </a:rPr>
              <a:t>εκπομπού</a:t>
            </a:r>
            <a:r>
              <a:rPr lang="el-GR" dirty="0">
                <a:latin typeface="Comic Sans MS" panose="030F0702030302020204" pitchFamily="66" charset="0"/>
              </a:rPr>
              <a:t>. Τότε το κοινό </a:t>
            </a:r>
            <a:r>
              <a:rPr lang="en-US" dirty="0">
                <a:latin typeface="Comic Sans MS" panose="030F0702030302020204" pitchFamily="66" charset="0"/>
              </a:rPr>
              <a:t>ground (com) </a:t>
            </a:r>
            <a:r>
              <a:rPr lang="el-GR" dirty="0">
                <a:latin typeface="Comic Sans MS" panose="030F0702030302020204" pitchFamily="66" charset="0"/>
              </a:rPr>
              <a:t>του μικροελεγκτή θα βρισκόταν ταυτόχρονα στα δύο διαφορετικά δυναμικά. Δηλαδή, θα έκανε βραχυκύκλωμα. </a:t>
            </a:r>
          </a:p>
        </p:txBody>
      </p:sp>
      <p:sp>
        <p:nvSpPr>
          <p:cNvPr id="8" name="TextBox 7">
            <a:extLst>
              <a:ext uri="{FF2B5EF4-FFF2-40B4-BE49-F238E27FC236}">
                <a16:creationId xmlns:a16="http://schemas.microsoft.com/office/drawing/2014/main" id="{E9C467C4-7C75-0BD6-C850-43448516FB80}"/>
              </a:ext>
            </a:extLst>
          </p:cNvPr>
          <p:cNvSpPr txBox="1"/>
          <p:nvPr/>
        </p:nvSpPr>
        <p:spPr>
          <a:xfrm>
            <a:off x="192656" y="5906718"/>
            <a:ext cx="11800935" cy="461858"/>
          </a:xfrm>
          <a:prstGeom prst="rect">
            <a:avLst/>
          </a:prstGeom>
          <a:noFill/>
        </p:spPr>
        <p:txBody>
          <a:bodyPr wrap="square" rtlCol="0">
            <a:spAutoFit/>
          </a:bodyPr>
          <a:lstStyle/>
          <a:p>
            <a:pPr algn="just">
              <a:lnSpc>
                <a:spcPct val="150000"/>
              </a:lnSpc>
              <a:spcAft>
                <a:spcPts val="1200"/>
              </a:spcAft>
            </a:pPr>
            <a:r>
              <a:rPr lang="el-GR" dirty="0">
                <a:latin typeface="Comic Sans MS" panose="030F0702030302020204" pitchFamily="66" charset="0"/>
              </a:rPr>
              <a:t>Πρέπει να υπολογίζεται και το </a:t>
            </a:r>
            <a:r>
              <a:rPr lang="el-GR" dirty="0">
                <a:solidFill>
                  <a:srgbClr val="FF0000"/>
                </a:solidFill>
                <a:latin typeface="Comic Sans MS" panose="030F0702030302020204" pitchFamily="66" charset="0"/>
              </a:rPr>
              <a:t>γραμμικό τροφοδοτικό</a:t>
            </a:r>
            <a:r>
              <a:rPr lang="en-US" dirty="0">
                <a:solidFill>
                  <a:srgbClr val="FF0000"/>
                </a:solidFill>
                <a:latin typeface="Comic Sans MS" panose="030F0702030302020204" pitchFamily="66" charset="0"/>
              </a:rPr>
              <a:t> 15 V</a:t>
            </a:r>
            <a:r>
              <a:rPr lang="el-GR" dirty="0">
                <a:solidFill>
                  <a:srgbClr val="FF0000"/>
                </a:solidFill>
                <a:latin typeface="Comic Sans MS" panose="030F0702030302020204" pitchFamily="66" charset="0"/>
              </a:rPr>
              <a:t> </a:t>
            </a:r>
            <a:r>
              <a:rPr lang="el-GR" dirty="0">
                <a:latin typeface="Comic Sans MS" panose="030F0702030302020204" pitchFamily="66" charset="0"/>
              </a:rPr>
              <a:t>του </a:t>
            </a:r>
            <a:r>
              <a:rPr lang="en-US" dirty="0" err="1">
                <a:latin typeface="Comic Sans MS" panose="030F0702030302020204" pitchFamily="66" charset="0"/>
              </a:rPr>
              <a:t>optodriver</a:t>
            </a:r>
            <a:r>
              <a:rPr lang="en-US" dirty="0">
                <a:latin typeface="Comic Sans MS" panose="030F0702030302020204" pitchFamily="66" charset="0"/>
              </a:rPr>
              <a:t>.  </a:t>
            </a:r>
            <a:endParaRPr lang="el-GR" dirty="0">
              <a:latin typeface="Comic Sans MS" panose="030F0702030302020204" pitchFamily="66" charset="0"/>
            </a:endParaRPr>
          </a:p>
        </p:txBody>
      </p:sp>
      <p:cxnSp>
        <p:nvCxnSpPr>
          <p:cNvPr id="9" name="Straight Arrow Connector 8">
            <a:extLst>
              <a:ext uri="{FF2B5EF4-FFF2-40B4-BE49-F238E27FC236}">
                <a16:creationId xmlns:a16="http://schemas.microsoft.com/office/drawing/2014/main" id="{55124CE5-5222-4650-69B7-D26091293EDF}"/>
              </a:ext>
            </a:extLst>
          </p:cNvPr>
          <p:cNvCxnSpPr>
            <a:cxnSpLocks/>
          </p:cNvCxnSpPr>
          <p:nvPr/>
        </p:nvCxnSpPr>
        <p:spPr>
          <a:xfrm flipV="1">
            <a:off x="4425351" y="4718649"/>
            <a:ext cx="6771736" cy="139747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4E3F543-8622-4999-0149-6C45862CEC6D}"/>
              </a:ext>
            </a:extLst>
          </p:cNvPr>
          <p:cNvCxnSpPr>
            <a:cxnSpLocks/>
          </p:cNvCxnSpPr>
          <p:nvPr/>
        </p:nvCxnSpPr>
        <p:spPr>
          <a:xfrm>
            <a:off x="6581955" y="1889185"/>
            <a:ext cx="4615132" cy="1828800"/>
          </a:xfrm>
          <a:prstGeom prst="straightConnector1">
            <a:avLst/>
          </a:prstGeom>
          <a:ln w="412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697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board with blue text and symbols&#10;&#10;Description automatically generated">
            <a:extLst>
              <a:ext uri="{FF2B5EF4-FFF2-40B4-BE49-F238E27FC236}">
                <a16:creationId xmlns:a16="http://schemas.microsoft.com/office/drawing/2014/main" id="{7A9CE2BE-29FF-D327-A801-296C66A98D8A}"/>
              </a:ext>
            </a:extLst>
          </p:cNvPr>
          <p:cNvPicPr>
            <a:picLocks noChangeAspect="1"/>
          </p:cNvPicPr>
          <p:nvPr/>
        </p:nvPicPr>
        <p:blipFill rotWithShape="1">
          <a:blip r:embed="rId2">
            <a:extLst>
              <a:ext uri="{28A0092B-C50C-407E-A947-70E740481C1C}">
                <a14:useLocalDpi xmlns:a14="http://schemas.microsoft.com/office/drawing/2010/main" val="0"/>
              </a:ext>
            </a:extLst>
          </a:blip>
          <a:srcRect l="9520" t="2578" r="14622" b="28806"/>
          <a:stretch/>
        </p:blipFill>
        <p:spPr>
          <a:xfrm rot="5400000">
            <a:off x="2272175" y="-443375"/>
            <a:ext cx="5102857" cy="6524445"/>
          </a:xfrm>
          <a:prstGeom prst="rect">
            <a:avLst/>
          </a:prstGeom>
        </p:spPr>
      </p:pic>
      <p:cxnSp>
        <p:nvCxnSpPr>
          <p:cNvPr id="5" name="Straight Arrow Connector 4">
            <a:extLst>
              <a:ext uri="{FF2B5EF4-FFF2-40B4-BE49-F238E27FC236}">
                <a16:creationId xmlns:a16="http://schemas.microsoft.com/office/drawing/2014/main" id="{D096BCCF-EA80-C82F-2BA5-1E7006EB77F8}"/>
              </a:ext>
            </a:extLst>
          </p:cNvPr>
          <p:cNvCxnSpPr>
            <a:cxnSpLocks/>
          </p:cNvCxnSpPr>
          <p:nvPr/>
        </p:nvCxnSpPr>
        <p:spPr>
          <a:xfrm flipH="1" flipV="1">
            <a:off x="6858000" y="2863970"/>
            <a:ext cx="1227826" cy="1362973"/>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937DBC5-2F9B-A50F-3428-699995C4CD87}"/>
              </a:ext>
            </a:extLst>
          </p:cNvPr>
          <p:cNvCxnSpPr>
            <a:cxnSpLocks/>
          </p:cNvCxnSpPr>
          <p:nvPr/>
        </p:nvCxnSpPr>
        <p:spPr>
          <a:xfrm flipH="1" flipV="1">
            <a:off x="6501442" y="3528203"/>
            <a:ext cx="554966" cy="68148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32A220D-1DB6-06D6-46B1-B363B6D164C0}"/>
              </a:ext>
            </a:extLst>
          </p:cNvPr>
          <p:cNvSpPr txBox="1"/>
          <p:nvPr/>
        </p:nvSpPr>
        <p:spPr>
          <a:xfrm>
            <a:off x="6981645" y="4209689"/>
            <a:ext cx="1742536" cy="646331"/>
          </a:xfrm>
          <a:prstGeom prst="rect">
            <a:avLst/>
          </a:prstGeom>
          <a:noFill/>
        </p:spPr>
        <p:txBody>
          <a:bodyPr wrap="square" rtlCol="0">
            <a:spAutoFit/>
          </a:bodyPr>
          <a:lstStyle/>
          <a:p>
            <a:r>
              <a:rPr lang="el-GR" dirty="0">
                <a:solidFill>
                  <a:srgbClr val="FF0000"/>
                </a:solidFill>
              </a:rPr>
              <a:t>Κύκλωμα με απομόνωση </a:t>
            </a:r>
            <a:endParaRPr lang="en-US" dirty="0">
              <a:solidFill>
                <a:srgbClr val="FF0000"/>
              </a:solidFill>
            </a:endParaRPr>
          </a:p>
        </p:txBody>
      </p:sp>
      <p:cxnSp>
        <p:nvCxnSpPr>
          <p:cNvPr id="11" name="Straight Arrow Connector 10">
            <a:extLst>
              <a:ext uri="{FF2B5EF4-FFF2-40B4-BE49-F238E27FC236}">
                <a16:creationId xmlns:a16="http://schemas.microsoft.com/office/drawing/2014/main" id="{366A7B9F-561A-A123-7DF6-728BF3421581}"/>
              </a:ext>
            </a:extLst>
          </p:cNvPr>
          <p:cNvCxnSpPr>
            <a:cxnSpLocks/>
          </p:cNvCxnSpPr>
          <p:nvPr/>
        </p:nvCxnSpPr>
        <p:spPr>
          <a:xfrm flipH="1" flipV="1">
            <a:off x="3591465" y="2455653"/>
            <a:ext cx="747623" cy="2052209"/>
          </a:xfrm>
          <a:prstGeom prst="straightConnector1">
            <a:avLst/>
          </a:prstGeom>
          <a:ln w="41275">
            <a:solidFill>
              <a:srgbClr val="1308E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79CF1A9-30C0-3B8E-2D88-A99BAA3790B8}"/>
              </a:ext>
            </a:extLst>
          </p:cNvPr>
          <p:cNvCxnSpPr>
            <a:cxnSpLocks/>
          </p:cNvCxnSpPr>
          <p:nvPr/>
        </p:nvCxnSpPr>
        <p:spPr>
          <a:xfrm flipH="1" flipV="1">
            <a:off x="3234907" y="3119886"/>
            <a:ext cx="526210" cy="1242203"/>
          </a:xfrm>
          <a:prstGeom prst="straightConnector1">
            <a:avLst/>
          </a:prstGeom>
          <a:ln w="41275">
            <a:solidFill>
              <a:srgbClr val="1308E8"/>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BD24A3C-3BBA-1F5F-66BF-1E6F616BC00C}"/>
              </a:ext>
            </a:extLst>
          </p:cNvPr>
          <p:cNvSpPr txBox="1"/>
          <p:nvPr/>
        </p:nvSpPr>
        <p:spPr>
          <a:xfrm>
            <a:off x="3591465" y="4362089"/>
            <a:ext cx="1742536" cy="646331"/>
          </a:xfrm>
          <a:prstGeom prst="rect">
            <a:avLst/>
          </a:prstGeom>
          <a:noFill/>
        </p:spPr>
        <p:txBody>
          <a:bodyPr wrap="square" rtlCol="0">
            <a:spAutoFit/>
          </a:bodyPr>
          <a:lstStyle/>
          <a:p>
            <a:r>
              <a:rPr lang="el-GR" dirty="0">
                <a:solidFill>
                  <a:srgbClr val="1308E8"/>
                </a:solidFill>
              </a:rPr>
              <a:t>Κύκλωμα με απομόνωση </a:t>
            </a:r>
            <a:endParaRPr lang="en-US" dirty="0">
              <a:solidFill>
                <a:srgbClr val="1308E8"/>
              </a:solidFill>
            </a:endParaRPr>
          </a:p>
        </p:txBody>
      </p:sp>
      <p:cxnSp>
        <p:nvCxnSpPr>
          <p:cNvPr id="17" name="Straight Arrow Connector 16">
            <a:extLst>
              <a:ext uri="{FF2B5EF4-FFF2-40B4-BE49-F238E27FC236}">
                <a16:creationId xmlns:a16="http://schemas.microsoft.com/office/drawing/2014/main" id="{4D41744C-94E1-BDE3-0FF5-00485E13033F}"/>
              </a:ext>
            </a:extLst>
          </p:cNvPr>
          <p:cNvCxnSpPr>
            <a:cxnSpLocks/>
          </p:cNvCxnSpPr>
          <p:nvPr/>
        </p:nvCxnSpPr>
        <p:spPr>
          <a:xfrm flipH="1" flipV="1">
            <a:off x="3821502" y="4425351"/>
            <a:ext cx="2165230" cy="1112807"/>
          </a:xfrm>
          <a:prstGeom prst="straightConnector1">
            <a:avLst/>
          </a:prstGeom>
          <a:ln w="28575">
            <a:solidFill>
              <a:srgbClr val="14F42F"/>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B14B1D9-4B33-BA7E-6F57-E47A6DB996AB}"/>
              </a:ext>
            </a:extLst>
          </p:cNvPr>
          <p:cNvCxnSpPr>
            <a:cxnSpLocks/>
          </p:cNvCxnSpPr>
          <p:nvPr/>
        </p:nvCxnSpPr>
        <p:spPr>
          <a:xfrm flipV="1">
            <a:off x="6403674" y="4132387"/>
            <a:ext cx="1423359" cy="1405771"/>
          </a:xfrm>
          <a:prstGeom prst="straightConnector1">
            <a:avLst/>
          </a:prstGeom>
          <a:ln w="28575">
            <a:solidFill>
              <a:srgbClr val="14F42F"/>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060E504-EB9C-6C39-C1ED-A8944DA44D93}"/>
              </a:ext>
            </a:extLst>
          </p:cNvPr>
          <p:cNvSpPr txBox="1"/>
          <p:nvPr/>
        </p:nvSpPr>
        <p:spPr>
          <a:xfrm>
            <a:off x="5182318" y="5474038"/>
            <a:ext cx="2638248" cy="369332"/>
          </a:xfrm>
          <a:prstGeom prst="rect">
            <a:avLst/>
          </a:prstGeom>
          <a:noFill/>
        </p:spPr>
        <p:txBody>
          <a:bodyPr wrap="square" rtlCol="0">
            <a:spAutoFit/>
          </a:bodyPr>
          <a:lstStyle/>
          <a:p>
            <a:r>
              <a:rPr lang="el-GR" dirty="0">
                <a:solidFill>
                  <a:srgbClr val="14F42F"/>
                </a:solidFill>
              </a:rPr>
              <a:t>Δεν έχουν κοινό δυναμικό</a:t>
            </a:r>
            <a:endParaRPr lang="en-US" dirty="0">
              <a:solidFill>
                <a:srgbClr val="14F42F"/>
              </a:solidFill>
            </a:endParaRPr>
          </a:p>
        </p:txBody>
      </p:sp>
    </p:spTree>
    <p:extLst>
      <p:ext uri="{BB962C8B-B14F-4D97-AF65-F5344CB8AC3E}">
        <p14:creationId xmlns:p14="http://schemas.microsoft.com/office/powerpoint/2010/main" val="1252203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pen drawing of a column&#10;&#10;Description automatically generated">
            <a:extLst>
              <a:ext uri="{FF2B5EF4-FFF2-40B4-BE49-F238E27FC236}">
                <a16:creationId xmlns:a16="http://schemas.microsoft.com/office/drawing/2014/main" id="{888367ED-627B-4476-FC71-9770E8F25DF4}"/>
              </a:ext>
            </a:extLst>
          </p:cNvPr>
          <p:cNvPicPr>
            <a:picLocks noChangeAspect="1"/>
          </p:cNvPicPr>
          <p:nvPr/>
        </p:nvPicPr>
        <p:blipFill rotWithShape="1">
          <a:blip r:embed="rId2">
            <a:extLst>
              <a:ext uri="{28A0092B-C50C-407E-A947-70E740481C1C}">
                <a14:useLocalDpi xmlns:a14="http://schemas.microsoft.com/office/drawing/2010/main" val="0"/>
              </a:ext>
            </a:extLst>
          </a:blip>
          <a:srcRect l="18152" t="3878" r="12912" b="9078"/>
          <a:stretch/>
        </p:blipFill>
        <p:spPr>
          <a:xfrm rot="16200000">
            <a:off x="4299706" y="-2177610"/>
            <a:ext cx="2321629" cy="9506308"/>
          </a:xfrm>
          <a:prstGeom prst="rect">
            <a:avLst/>
          </a:prstGeom>
        </p:spPr>
      </p:pic>
      <p:sp>
        <p:nvSpPr>
          <p:cNvPr id="6" name="TextBox 5">
            <a:extLst>
              <a:ext uri="{FF2B5EF4-FFF2-40B4-BE49-F238E27FC236}">
                <a16:creationId xmlns:a16="http://schemas.microsoft.com/office/drawing/2014/main" id="{BDCA1D54-BED4-A9E7-DAE5-B55765E6A5F0}"/>
              </a:ext>
            </a:extLst>
          </p:cNvPr>
          <p:cNvSpPr txBox="1"/>
          <p:nvPr/>
        </p:nvSpPr>
        <p:spPr>
          <a:xfrm>
            <a:off x="485955" y="247790"/>
            <a:ext cx="10823276" cy="461858"/>
          </a:xfrm>
          <a:prstGeom prst="rect">
            <a:avLst/>
          </a:prstGeom>
          <a:noFill/>
        </p:spPr>
        <p:txBody>
          <a:bodyPr wrap="square" rtlCol="0">
            <a:spAutoFit/>
          </a:bodyPr>
          <a:lstStyle/>
          <a:p>
            <a:pPr algn="just">
              <a:lnSpc>
                <a:spcPct val="150000"/>
              </a:lnSpc>
              <a:spcAft>
                <a:spcPts val="1200"/>
              </a:spcAft>
            </a:pPr>
            <a:r>
              <a:rPr lang="el-GR" dirty="0">
                <a:latin typeface="Comic Sans MS" panose="030F0702030302020204" pitchFamily="66" charset="0"/>
              </a:rPr>
              <a:t>Κλασική τοπολογία </a:t>
            </a:r>
            <a:r>
              <a:rPr lang="el-GR" dirty="0">
                <a:solidFill>
                  <a:srgbClr val="FF0000"/>
                </a:solidFill>
                <a:latin typeface="Comic Sans MS" panose="030F0702030302020204" pitchFamily="66" charset="0"/>
              </a:rPr>
              <a:t>γραμμικού τροφοδοτικού</a:t>
            </a:r>
            <a:r>
              <a:rPr lang="en-US" dirty="0">
                <a:solidFill>
                  <a:srgbClr val="FF0000"/>
                </a:solidFill>
                <a:latin typeface="Comic Sans MS" panose="030F0702030302020204" pitchFamily="66" charset="0"/>
              </a:rPr>
              <a:t> 15 V</a:t>
            </a:r>
            <a:r>
              <a:rPr lang="el-GR" dirty="0">
                <a:solidFill>
                  <a:srgbClr val="FF0000"/>
                </a:solidFill>
                <a:latin typeface="Comic Sans MS" panose="030F0702030302020204" pitchFamily="66" charset="0"/>
              </a:rPr>
              <a:t> </a:t>
            </a:r>
            <a:r>
              <a:rPr lang="el-GR" dirty="0">
                <a:latin typeface="Comic Sans MS" panose="030F0702030302020204" pitchFamily="66" charset="0"/>
              </a:rPr>
              <a:t>για την τροφοδοσία του </a:t>
            </a:r>
            <a:r>
              <a:rPr lang="en-US" dirty="0" err="1">
                <a:latin typeface="Comic Sans MS" panose="030F0702030302020204" pitchFamily="66" charset="0"/>
              </a:rPr>
              <a:t>optodriver</a:t>
            </a:r>
            <a:r>
              <a:rPr lang="en-US" dirty="0">
                <a:latin typeface="Comic Sans MS" panose="030F0702030302020204" pitchFamily="66" charset="0"/>
              </a:rPr>
              <a:t>.  </a:t>
            </a:r>
            <a:endParaRPr lang="el-GR" dirty="0">
              <a:latin typeface="Comic Sans MS" panose="030F0702030302020204" pitchFamily="66" charset="0"/>
            </a:endParaRPr>
          </a:p>
        </p:txBody>
      </p:sp>
    </p:spTree>
    <p:extLst>
      <p:ext uri="{BB962C8B-B14F-4D97-AF65-F5344CB8AC3E}">
        <p14:creationId xmlns:p14="http://schemas.microsoft.com/office/powerpoint/2010/main" val="3109333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2664B-AEE0-8212-1E81-B967F4B49C28}"/>
              </a:ext>
            </a:extLst>
          </p:cNvPr>
          <p:cNvPicPr>
            <a:picLocks noChangeAspect="1"/>
          </p:cNvPicPr>
          <p:nvPr/>
        </p:nvPicPr>
        <p:blipFill>
          <a:blip r:embed="rId2"/>
          <a:stretch>
            <a:fillRect/>
          </a:stretch>
        </p:blipFill>
        <p:spPr>
          <a:xfrm>
            <a:off x="4678049" y="2200303"/>
            <a:ext cx="3629532" cy="3096057"/>
          </a:xfrm>
          <a:prstGeom prst="rect">
            <a:avLst/>
          </a:prstGeom>
        </p:spPr>
      </p:pic>
      <p:sp>
        <p:nvSpPr>
          <p:cNvPr id="6" name="TextBox 5">
            <a:extLst>
              <a:ext uri="{FF2B5EF4-FFF2-40B4-BE49-F238E27FC236}">
                <a16:creationId xmlns:a16="http://schemas.microsoft.com/office/drawing/2014/main" id="{09FE009F-DBBC-6AD4-CCF0-28CBC1A2EA87}"/>
              </a:ext>
            </a:extLst>
          </p:cNvPr>
          <p:cNvSpPr txBox="1"/>
          <p:nvPr/>
        </p:nvSpPr>
        <p:spPr>
          <a:xfrm>
            <a:off x="192657" y="320188"/>
            <a:ext cx="11800935" cy="1492909"/>
          </a:xfrm>
          <a:prstGeom prst="rect">
            <a:avLst/>
          </a:prstGeom>
          <a:noFill/>
        </p:spPr>
        <p:txBody>
          <a:bodyPr wrap="square" rtlCol="0">
            <a:spAutoFit/>
          </a:bodyPr>
          <a:lstStyle/>
          <a:p>
            <a:pPr algn="ctr">
              <a:lnSpc>
                <a:spcPct val="150000"/>
              </a:lnSpc>
              <a:spcAft>
                <a:spcPts val="1200"/>
              </a:spcAft>
            </a:pPr>
            <a:r>
              <a:rPr lang="el-GR" sz="2000" b="1" dirty="0">
                <a:latin typeface="Comic Sans MS" panose="030F0702030302020204" pitchFamily="66" charset="0"/>
              </a:rPr>
              <a:t>- </a:t>
            </a:r>
            <a:r>
              <a:rPr lang="en-US" sz="2000" b="1" dirty="0" err="1">
                <a:latin typeface="Comic Sans MS" panose="030F0702030302020204" pitchFamily="66" charset="0"/>
              </a:rPr>
              <a:t>optodriver</a:t>
            </a:r>
            <a:endParaRPr lang="en-US" sz="2000" b="1" dirty="0">
              <a:latin typeface="Comic Sans MS" panose="030F0702030302020204" pitchFamily="66" charset="0"/>
            </a:endParaRPr>
          </a:p>
          <a:p>
            <a:pPr algn="just">
              <a:lnSpc>
                <a:spcPct val="150000"/>
              </a:lnSpc>
              <a:spcAft>
                <a:spcPts val="1200"/>
              </a:spcAft>
            </a:pPr>
            <a:r>
              <a:rPr lang="el-GR" dirty="0">
                <a:latin typeface="Comic Sans MS" panose="030F0702030302020204" pitchFamily="66" charset="0"/>
              </a:rPr>
              <a:t>Στους ακροδέκτες 2 &amp; 3 έρχεται ο παλμός από τον επεξεργαστή. Όταν δοθεί τάση 15 </a:t>
            </a:r>
            <a:r>
              <a:rPr lang="en-US" dirty="0">
                <a:latin typeface="Comic Sans MS" panose="030F0702030302020204" pitchFamily="66" charset="0"/>
              </a:rPr>
              <a:t>V </a:t>
            </a:r>
            <a:r>
              <a:rPr lang="el-GR" dirty="0">
                <a:latin typeface="Comic Sans MS" panose="030F0702030302020204" pitchFamily="66" charset="0"/>
              </a:rPr>
              <a:t>μεταξύ 8(+) και 5(- ή καλλίτερα 0) τότε, μεταξύ 6 και 5 εξάγεται ο παλμός εισόδου (2-3) σε τάση 15 </a:t>
            </a:r>
            <a:r>
              <a:rPr lang="en-US" dirty="0">
                <a:latin typeface="Comic Sans MS" panose="030F0702030302020204" pitchFamily="66" charset="0"/>
              </a:rPr>
              <a:t>V. </a:t>
            </a:r>
            <a:endParaRPr lang="el-GR" dirty="0">
              <a:latin typeface="Comic Sans MS" panose="030F0702030302020204" pitchFamily="66" charset="0"/>
            </a:endParaRPr>
          </a:p>
        </p:txBody>
      </p:sp>
      <p:pic>
        <p:nvPicPr>
          <p:cNvPr id="8" name="Picture 7">
            <a:extLst>
              <a:ext uri="{FF2B5EF4-FFF2-40B4-BE49-F238E27FC236}">
                <a16:creationId xmlns:a16="http://schemas.microsoft.com/office/drawing/2014/main" id="{B6AB5733-F3D4-E58E-0C4F-6EE17C258F23}"/>
              </a:ext>
            </a:extLst>
          </p:cNvPr>
          <p:cNvPicPr>
            <a:picLocks noChangeAspect="1"/>
          </p:cNvPicPr>
          <p:nvPr/>
        </p:nvPicPr>
        <p:blipFill>
          <a:blip r:embed="rId3"/>
          <a:stretch>
            <a:fillRect/>
          </a:stretch>
        </p:blipFill>
        <p:spPr>
          <a:xfrm>
            <a:off x="421582" y="2381303"/>
            <a:ext cx="3067478" cy="2915057"/>
          </a:xfrm>
          <a:prstGeom prst="rect">
            <a:avLst/>
          </a:prstGeom>
        </p:spPr>
      </p:pic>
      <p:sp>
        <p:nvSpPr>
          <p:cNvPr id="9" name="TextBox 8">
            <a:extLst>
              <a:ext uri="{FF2B5EF4-FFF2-40B4-BE49-F238E27FC236}">
                <a16:creationId xmlns:a16="http://schemas.microsoft.com/office/drawing/2014/main" id="{BAEE5792-6DFB-85D1-5EA7-E51EEB77CAC6}"/>
              </a:ext>
            </a:extLst>
          </p:cNvPr>
          <p:cNvSpPr txBox="1"/>
          <p:nvPr/>
        </p:nvSpPr>
        <p:spPr>
          <a:xfrm>
            <a:off x="192657" y="5402708"/>
            <a:ext cx="2631061" cy="461858"/>
          </a:xfrm>
          <a:prstGeom prst="rect">
            <a:avLst/>
          </a:prstGeom>
          <a:noFill/>
        </p:spPr>
        <p:txBody>
          <a:bodyPr wrap="square" rtlCol="0">
            <a:spAutoFit/>
          </a:bodyPr>
          <a:lstStyle/>
          <a:p>
            <a:pPr algn="just">
              <a:lnSpc>
                <a:spcPct val="150000"/>
              </a:lnSpc>
              <a:spcAft>
                <a:spcPts val="1200"/>
              </a:spcAft>
            </a:pPr>
            <a:r>
              <a:rPr lang="en-US" dirty="0">
                <a:latin typeface="Comic Sans MS" panose="030F0702030302020204" pitchFamily="66" charset="0"/>
              </a:rPr>
              <a:t>Datasheet HCPL 3120 </a:t>
            </a:r>
            <a:endParaRPr lang="el-GR" dirty="0">
              <a:latin typeface="Comic Sans MS" panose="030F0702030302020204" pitchFamily="66" charset="0"/>
            </a:endParaRPr>
          </a:p>
        </p:txBody>
      </p:sp>
    </p:spTree>
    <p:extLst>
      <p:ext uri="{BB962C8B-B14F-4D97-AF65-F5344CB8AC3E}">
        <p14:creationId xmlns:p14="http://schemas.microsoft.com/office/powerpoint/2010/main" val="1669124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56D3BF-E2A5-201C-425E-035858475F3A}"/>
              </a:ext>
            </a:extLst>
          </p:cNvPr>
          <p:cNvPicPr>
            <a:picLocks noChangeAspect="1"/>
          </p:cNvPicPr>
          <p:nvPr/>
        </p:nvPicPr>
        <p:blipFill rotWithShape="1">
          <a:blip r:embed="rId2"/>
          <a:srcRect l="3488" r="2689" b="15158"/>
          <a:stretch/>
        </p:blipFill>
        <p:spPr>
          <a:xfrm>
            <a:off x="7193" y="1388853"/>
            <a:ext cx="12101854" cy="3804249"/>
          </a:xfrm>
          <a:prstGeom prst="rect">
            <a:avLst/>
          </a:prstGeom>
        </p:spPr>
      </p:pic>
    </p:spTree>
    <p:extLst>
      <p:ext uri="{BB962C8B-B14F-4D97-AF65-F5344CB8AC3E}">
        <p14:creationId xmlns:p14="http://schemas.microsoft.com/office/powerpoint/2010/main" val="1225977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board with blue text and symbols&#10;&#10;Description automatically generated">
            <a:extLst>
              <a:ext uri="{FF2B5EF4-FFF2-40B4-BE49-F238E27FC236}">
                <a16:creationId xmlns:a16="http://schemas.microsoft.com/office/drawing/2014/main" id="{3DBD2F38-290B-0175-0998-075E5D8D72AA}"/>
              </a:ext>
            </a:extLst>
          </p:cNvPr>
          <p:cNvPicPr>
            <a:picLocks noChangeAspect="1"/>
          </p:cNvPicPr>
          <p:nvPr/>
        </p:nvPicPr>
        <p:blipFill rotWithShape="1">
          <a:blip r:embed="rId2">
            <a:extLst>
              <a:ext uri="{28A0092B-C50C-407E-A947-70E740481C1C}">
                <a14:useLocalDpi xmlns:a14="http://schemas.microsoft.com/office/drawing/2010/main" val="0"/>
              </a:ext>
            </a:extLst>
          </a:blip>
          <a:srcRect l="9520" t="2578" r="14622" b="28806"/>
          <a:stretch/>
        </p:blipFill>
        <p:spPr>
          <a:xfrm rot="5400000">
            <a:off x="7886643" y="2948446"/>
            <a:ext cx="3347382" cy="4279918"/>
          </a:xfrm>
          <a:prstGeom prst="rect">
            <a:avLst/>
          </a:prstGeom>
        </p:spPr>
      </p:pic>
      <p:sp>
        <p:nvSpPr>
          <p:cNvPr id="5" name="TextBox 4">
            <a:extLst>
              <a:ext uri="{FF2B5EF4-FFF2-40B4-BE49-F238E27FC236}">
                <a16:creationId xmlns:a16="http://schemas.microsoft.com/office/drawing/2014/main" id="{A2E2F748-7796-2554-78E9-59CEF96962CB}"/>
              </a:ext>
            </a:extLst>
          </p:cNvPr>
          <p:cNvSpPr txBox="1"/>
          <p:nvPr/>
        </p:nvSpPr>
        <p:spPr>
          <a:xfrm>
            <a:off x="192657" y="95904"/>
            <a:ext cx="11800935" cy="3816429"/>
          </a:xfrm>
          <a:prstGeom prst="rect">
            <a:avLst/>
          </a:prstGeom>
          <a:noFill/>
        </p:spPr>
        <p:txBody>
          <a:bodyPr wrap="square" rtlCol="0">
            <a:spAutoFit/>
          </a:bodyPr>
          <a:lstStyle/>
          <a:p>
            <a:pPr algn="ctr">
              <a:lnSpc>
                <a:spcPct val="150000"/>
              </a:lnSpc>
              <a:spcAft>
                <a:spcPts val="1200"/>
              </a:spcAft>
            </a:pPr>
            <a:r>
              <a:rPr lang="el-GR" sz="2000" b="1" dirty="0">
                <a:latin typeface="Comic Sans MS" panose="030F0702030302020204" pitchFamily="66" charset="0"/>
              </a:rPr>
              <a:t>- Δημιουργία παλμών </a:t>
            </a:r>
            <a:endParaRPr lang="en-US" sz="2000" b="1" dirty="0">
              <a:latin typeface="Comic Sans MS" panose="030F0702030302020204" pitchFamily="66" charset="0"/>
            </a:endParaRPr>
          </a:p>
          <a:p>
            <a:pPr algn="just">
              <a:spcAft>
                <a:spcPts val="1200"/>
              </a:spcAft>
            </a:pPr>
            <a:r>
              <a:rPr lang="el-GR" dirty="0">
                <a:latin typeface="Comic Sans MS" panose="030F0702030302020204" pitchFamily="66" charset="0"/>
              </a:rPr>
              <a:t>Η δημιουργία παλμών μπορεί να πραγματοποιηθεί με κύκλωμα αναλογικών ηλεκτρονικών ή με μικροελεγκτή. </a:t>
            </a:r>
          </a:p>
          <a:p>
            <a:pPr algn="just">
              <a:spcAft>
                <a:spcPts val="1200"/>
              </a:spcAft>
            </a:pPr>
            <a:r>
              <a:rPr lang="el-GR" dirty="0">
                <a:latin typeface="Comic Sans MS" panose="030F0702030302020204" pitchFamily="66" charset="0"/>
              </a:rPr>
              <a:t>Το μειονέκτημα των πρώτων είναι η αδυναμία προσαρμογής ή μεταβολής στο μέλλον. </a:t>
            </a:r>
          </a:p>
          <a:p>
            <a:pPr algn="just">
              <a:spcAft>
                <a:spcPts val="1200"/>
              </a:spcAft>
            </a:pPr>
            <a:r>
              <a:rPr lang="el-GR" dirty="0">
                <a:latin typeface="Comic Sans MS" panose="030F0702030302020204" pitchFamily="66" charset="0"/>
              </a:rPr>
              <a:t>Με το μικροελεγκτή υπάρχει η δυνατότητα της προσαρμογής των παλμών σε περίπτωση που κάτι δε λειτουργεί όπως έχει προβλεφθεί ή αν είναι επιθυμητό να επιλεχθεί άλλη παλμοδότηση. Αυτό γίνεται απλά μέσω προγραμματισμού όπου μπορεί να θεωρηθεί και το αρνητικό του λόγω της πολυπλοκότητας. Όμως, αυτό μπορεί να απλοποιηθεί αν ο προγραμματισμός γίνεται μέσω της ταχείας προτυποποίησης. </a:t>
            </a:r>
          </a:p>
          <a:p>
            <a:pPr algn="just">
              <a:spcAft>
                <a:spcPts val="1200"/>
              </a:spcAft>
            </a:pPr>
            <a:r>
              <a:rPr lang="el-GR" dirty="0">
                <a:latin typeface="Comic Sans MS" panose="030F0702030302020204" pitchFamily="66" charset="0"/>
              </a:rPr>
              <a:t> Στον </a:t>
            </a:r>
            <a:r>
              <a:rPr lang="en-US" dirty="0">
                <a:latin typeface="Comic Sans MS" panose="030F0702030302020204" pitchFamily="66" charset="0"/>
              </a:rPr>
              <a:t>A/D </a:t>
            </a:r>
            <a:r>
              <a:rPr lang="el-GR" dirty="0">
                <a:latin typeface="Comic Sans MS" panose="030F0702030302020204" pitchFamily="66" charset="0"/>
              </a:rPr>
              <a:t>εισάγονται τα σήματα από τους αισθητήρες. Αυτά πρέπει να είναι προσαρμοσμένα στην κατάλληλη ελάχιστη (0 </a:t>
            </a:r>
            <a:r>
              <a:rPr lang="en-US" dirty="0">
                <a:latin typeface="Comic Sans MS" panose="030F0702030302020204" pitchFamily="66" charset="0"/>
              </a:rPr>
              <a:t>V) </a:t>
            </a:r>
            <a:r>
              <a:rPr lang="el-GR" dirty="0">
                <a:latin typeface="Comic Sans MS" panose="030F0702030302020204" pitchFamily="66" charset="0"/>
              </a:rPr>
              <a:t>και μέγιστη τάση (π.χ. </a:t>
            </a:r>
            <a:r>
              <a:rPr lang="en-US" dirty="0">
                <a:latin typeface="Comic Sans MS" panose="030F0702030302020204" pitchFamily="66" charset="0"/>
              </a:rPr>
              <a:t>3,3 V). </a:t>
            </a:r>
            <a:endParaRPr lang="el-GR" dirty="0">
              <a:latin typeface="Comic Sans MS" panose="030F0702030302020204" pitchFamily="66" charset="0"/>
            </a:endParaRPr>
          </a:p>
          <a:p>
            <a:pPr algn="just">
              <a:spcAft>
                <a:spcPts val="1200"/>
              </a:spcAft>
            </a:pPr>
            <a:endParaRPr lang="el-GR" dirty="0">
              <a:latin typeface="Comic Sans MS" panose="030F0702030302020204" pitchFamily="66" charset="0"/>
            </a:endParaRPr>
          </a:p>
        </p:txBody>
      </p:sp>
      <p:sp>
        <p:nvSpPr>
          <p:cNvPr id="6" name="TextBox 5">
            <a:extLst>
              <a:ext uri="{FF2B5EF4-FFF2-40B4-BE49-F238E27FC236}">
                <a16:creationId xmlns:a16="http://schemas.microsoft.com/office/drawing/2014/main" id="{0CB20137-28E2-2BE8-2558-9FCEFDE9B69F}"/>
              </a:ext>
            </a:extLst>
          </p:cNvPr>
          <p:cNvSpPr txBox="1"/>
          <p:nvPr/>
        </p:nvSpPr>
        <p:spPr>
          <a:xfrm>
            <a:off x="258795" y="3479511"/>
            <a:ext cx="7220309" cy="3170099"/>
          </a:xfrm>
          <a:prstGeom prst="rect">
            <a:avLst/>
          </a:prstGeom>
          <a:noFill/>
        </p:spPr>
        <p:txBody>
          <a:bodyPr wrap="square" rtlCol="0">
            <a:spAutoFit/>
          </a:bodyPr>
          <a:lstStyle/>
          <a:p>
            <a:pPr algn="just">
              <a:spcAft>
                <a:spcPts val="1200"/>
              </a:spcAft>
            </a:pPr>
            <a:r>
              <a:rPr lang="el-GR" dirty="0">
                <a:latin typeface="Comic Sans MS" panose="030F0702030302020204" pitchFamily="66" charset="0"/>
              </a:rPr>
              <a:t>Ο προγραμματισμός γίνεται μέσω της </a:t>
            </a:r>
            <a:r>
              <a:rPr lang="en-US" dirty="0">
                <a:latin typeface="Comic Sans MS" panose="030F0702030302020204" pitchFamily="66" charset="0"/>
              </a:rPr>
              <a:t>USB </a:t>
            </a:r>
            <a:r>
              <a:rPr lang="el-GR" dirty="0">
                <a:latin typeface="Comic Sans MS" panose="030F0702030302020204" pitchFamily="66" charset="0"/>
              </a:rPr>
              <a:t>θύρας από έναν υπολογιστή.</a:t>
            </a:r>
          </a:p>
          <a:p>
            <a:pPr algn="just">
              <a:spcAft>
                <a:spcPts val="1200"/>
              </a:spcAft>
            </a:pPr>
            <a:r>
              <a:rPr lang="el-GR" dirty="0">
                <a:latin typeface="Comic Sans MS" panose="030F0702030302020204" pitchFamily="66" charset="0"/>
              </a:rPr>
              <a:t>Πολύ σημαντική είναι η δυνατότητα τέτοιων συστημάτων να μπορούν να αποτυπώσουν τις τιμές των </a:t>
            </a:r>
            <a:r>
              <a:rPr lang="el-GR" dirty="0" err="1">
                <a:latin typeface="Comic Sans MS" panose="030F0702030302020204" pitchFamily="66" charset="0"/>
              </a:rPr>
              <a:t>καταχωρητών</a:t>
            </a:r>
            <a:r>
              <a:rPr lang="el-GR" dirty="0">
                <a:latin typeface="Comic Sans MS" panose="030F0702030302020204" pitchFamily="66" charset="0"/>
              </a:rPr>
              <a:t> του προγράμματος. Έτσι, έχουμε τη δυνατότητα να βλέπουμε την κατάσταση εκτέλεσης του προγράμματος και να μπορούμε να διορθώνουμε τον κώδικα.  </a:t>
            </a:r>
          </a:p>
          <a:p>
            <a:pPr algn="just">
              <a:spcAft>
                <a:spcPts val="1200"/>
              </a:spcAft>
            </a:pPr>
            <a:r>
              <a:rPr lang="el-GR" dirty="0">
                <a:latin typeface="Comic Sans MS" panose="030F0702030302020204" pitchFamily="66" charset="0"/>
              </a:rPr>
              <a:t>Αν π.χ. υπάρχουν παράσιτα στους αισθητήρες μπορούμε να δούμε ότι το σήμα είναι λάθος και είτε να διορθώσουμε το πρόβλημα είτε να εφαρμόσουμε τεχνικές «παράκαμψης» του προβλήματος (π.χ. φιλτράρισμα).  </a:t>
            </a:r>
          </a:p>
        </p:txBody>
      </p:sp>
    </p:spTree>
    <p:extLst>
      <p:ext uri="{BB962C8B-B14F-4D97-AF65-F5344CB8AC3E}">
        <p14:creationId xmlns:p14="http://schemas.microsoft.com/office/powerpoint/2010/main" val="2699620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99706A-DCD5-8C91-7F48-4826274187EE}"/>
              </a:ext>
            </a:extLst>
          </p:cNvPr>
          <p:cNvSpPr txBox="1"/>
          <p:nvPr/>
        </p:nvSpPr>
        <p:spPr>
          <a:xfrm>
            <a:off x="192657" y="95904"/>
            <a:ext cx="11800935" cy="6709529"/>
          </a:xfrm>
          <a:prstGeom prst="rect">
            <a:avLst/>
          </a:prstGeom>
          <a:noFill/>
        </p:spPr>
        <p:txBody>
          <a:bodyPr wrap="square" rtlCol="0">
            <a:spAutoFit/>
          </a:bodyPr>
          <a:lstStyle/>
          <a:p>
            <a:pPr algn="ctr">
              <a:lnSpc>
                <a:spcPct val="150000"/>
              </a:lnSpc>
              <a:spcAft>
                <a:spcPts val="1200"/>
              </a:spcAft>
            </a:pPr>
            <a:r>
              <a:rPr lang="el-GR" sz="2000" b="1" dirty="0">
                <a:latin typeface="Comic Sans MS" panose="030F0702030302020204" pitchFamily="66" charset="0"/>
              </a:rPr>
              <a:t>- Παράσιτα  </a:t>
            </a:r>
            <a:endParaRPr lang="en-US" sz="2000" b="1" dirty="0">
              <a:latin typeface="Comic Sans MS" panose="030F0702030302020204" pitchFamily="66" charset="0"/>
            </a:endParaRPr>
          </a:p>
          <a:p>
            <a:pPr algn="just">
              <a:spcAft>
                <a:spcPts val="1200"/>
              </a:spcAft>
            </a:pPr>
            <a:r>
              <a:rPr lang="el-GR" dirty="0">
                <a:latin typeface="Comic Sans MS" panose="030F0702030302020204" pitchFamily="66" charset="0"/>
              </a:rPr>
              <a:t>Από που όμως προέρχονται αυτά τα παράσιτα; Οι πηγές είναι τέσσερεις. α) Από το μετατροπέα μας ηλεκτρικά. β) Από το μετατροπέα μας ηλεκτρομαγνητικά. γ) Από άλλη συσκευή ηλεκτρικά. δ) Από άλλη συσκευή ηλεκτρομαγνητικά.</a:t>
            </a:r>
          </a:p>
          <a:p>
            <a:pPr algn="just">
              <a:spcAft>
                <a:spcPts val="1200"/>
              </a:spcAft>
            </a:pPr>
            <a:r>
              <a:rPr lang="el-GR" b="1" dirty="0">
                <a:latin typeface="Comic Sans MS" panose="030F0702030302020204" pitchFamily="66" charset="0"/>
              </a:rPr>
              <a:t>α) Από το μετατροπέα μας ηλεκτρικά. </a:t>
            </a:r>
            <a:r>
              <a:rPr lang="el-GR" dirty="0">
                <a:latin typeface="Comic Sans MS" panose="030F0702030302020204" pitchFamily="66" charset="0"/>
              </a:rPr>
              <a:t>Τόσο από το συνολικό κύκλωμα (π.χ. δρόμοι της πλακέτας) όσο και από τη διακοπτική λειτουργία του μετατροπέα δημιουργούνται «παρασιτικές» χωρητικότητες ή στιγμιαία αγώγιμοι δρόμοι. Αυτοί επηρεάζουν την τάση και το ρεύμα σε όλο το κύκλωμα. Αυτή η μεταβολή της τάσης π.χ. μπορεί να «περάσει» ακόμη και από το Μ/Σ του σήματος δημιουργίας παλμών και να φτάσει ως και τον παλμό των </a:t>
            </a:r>
            <a:r>
              <a:rPr lang="el-GR" dirty="0" err="1">
                <a:latin typeface="Comic Sans MS" panose="030F0702030302020204" pitchFamily="66" charset="0"/>
              </a:rPr>
              <a:t>ημιαγωγικών</a:t>
            </a:r>
            <a:r>
              <a:rPr lang="el-GR" dirty="0">
                <a:latin typeface="Comic Sans MS" panose="030F0702030302020204" pitchFamily="66" charset="0"/>
              </a:rPr>
              <a:t> στοιχείων. Έτσι, το πρόβλημα εντείνεται περεταίρω διότι, τα ημιαγωγικά στοιχεία αναβοσβήνουν με λάθος συχνότητα ή ακόμη και λειτουργούν στη γραμμική περιοχή με τεράστιες απώλειες. Αυτή η λάθος συχνότητα δημιουργεί εκ νέου παράσιτα </a:t>
            </a:r>
            <a:r>
              <a:rPr lang="el-GR" dirty="0" err="1">
                <a:latin typeface="Comic Sans MS" panose="030F0702030302020204" pitchFamily="66" charset="0"/>
              </a:rPr>
              <a:t>κ.ο.κ.</a:t>
            </a:r>
            <a:r>
              <a:rPr lang="el-GR" dirty="0">
                <a:latin typeface="Comic Sans MS" panose="030F0702030302020204" pitchFamily="66" charset="0"/>
              </a:rPr>
              <a:t> Το πρόβλημα βελτιώνεται με </a:t>
            </a:r>
            <a:r>
              <a:rPr lang="en-US" dirty="0" err="1">
                <a:latin typeface="Comic Sans MS" panose="030F0702030302020204" pitchFamily="66" charset="0"/>
              </a:rPr>
              <a:t>i</a:t>
            </a:r>
            <a:r>
              <a:rPr lang="en-US" dirty="0">
                <a:latin typeface="Comic Sans MS" panose="030F0702030302020204" pitchFamily="66" charset="0"/>
              </a:rPr>
              <a:t>) </a:t>
            </a:r>
            <a:r>
              <a:rPr lang="el-GR" dirty="0">
                <a:latin typeface="Comic Sans MS" panose="030F0702030302020204" pitchFamily="66" charset="0"/>
              </a:rPr>
              <a:t>αλλαγή κυκλώματος (π.χ. σχεδίαση νέας πλακέτας)</a:t>
            </a:r>
            <a:r>
              <a:rPr lang="en-US" dirty="0">
                <a:latin typeface="Comic Sans MS" panose="030F0702030302020204" pitchFamily="66" charset="0"/>
              </a:rPr>
              <a:t>,</a:t>
            </a:r>
            <a:r>
              <a:rPr lang="el-GR" dirty="0">
                <a:latin typeface="Comic Sans MS" panose="030F0702030302020204" pitchFamily="66" charset="0"/>
              </a:rPr>
              <a:t> </a:t>
            </a:r>
            <a:r>
              <a:rPr lang="en-US" dirty="0">
                <a:latin typeface="Comic Sans MS" panose="030F0702030302020204" pitchFamily="66" charset="0"/>
              </a:rPr>
              <a:t>ii)</a:t>
            </a:r>
            <a:r>
              <a:rPr lang="el-GR" dirty="0">
                <a:latin typeface="Comic Sans MS" panose="030F0702030302020204" pitchFamily="66" charset="0"/>
              </a:rPr>
              <a:t> με περιορισμό ρευμάτων, </a:t>
            </a:r>
            <a:r>
              <a:rPr lang="en-US" dirty="0">
                <a:latin typeface="Comic Sans MS" panose="030F0702030302020204" pitchFamily="66" charset="0"/>
              </a:rPr>
              <a:t>iii) </a:t>
            </a:r>
            <a:r>
              <a:rPr lang="el-GR" dirty="0">
                <a:latin typeface="Comic Sans MS" panose="030F0702030302020204" pitchFamily="66" charset="0"/>
              </a:rPr>
              <a:t>με βοηθητικά κυκλώματα λιγότερο ευαίσθητα στο θόρυβο και </a:t>
            </a:r>
            <a:r>
              <a:rPr lang="en-US" dirty="0">
                <a:latin typeface="Comic Sans MS" panose="030F0702030302020204" pitchFamily="66" charset="0"/>
              </a:rPr>
              <a:t>iv</a:t>
            </a:r>
            <a:r>
              <a:rPr lang="el-GR" dirty="0">
                <a:latin typeface="Comic Sans MS" panose="030F0702030302020204" pitchFamily="66" charset="0"/>
              </a:rPr>
              <a:t>)</a:t>
            </a:r>
            <a:r>
              <a:rPr lang="en-US" dirty="0">
                <a:latin typeface="Comic Sans MS" panose="030F0702030302020204" pitchFamily="66" charset="0"/>
              </a:rPr>
              <a:t> </a:t>
            </a:r>
            <a:r>
              <a:rPr lang="el-GR" dirty="0">
                <a:latin typeface="Comic Sans MS" panose="030F0702030302020204" pitchFamily="66" charset="0"/>
              </a:rPr>
              <a:t>με φίλτρα (π.χ. πυκνωτές σταθεροποίησης).  </a:t>
            </a:r>
          </a:p>
          <a:p>
            <a:pPr algn="just">
              <a:spcAft>
                <a:spcPts val="1200"/>
              </a:spcAft>
            </a:pPr>
            <a:r>
              <a:rPr lang="el-GR" b="1" dirty="0">
                <a:latin typeface="Comic Sans MS" panose="030F0702030302020204" pitchFamily="66" charset="0"/>
              </a:rPr>
              <a:t>β) Από το μετατροπέα μας ηλεκτρομαγνητικά. </a:t>
            </a:r>
            <a:r>
              <a:rPr lang="el-GR" dirty="0">
                <a:latin typeface="Comic Sans MS" panose="030F0702030302020204" pitchFamily="66" charset="0"/>
              </a:rPr>
              <a:t>Οι παρασιτικές </a:t>
            </a:r>
            <a:r>
              <a:rPr lang="el-GR" dirty="0" err="1">
                <a:latin typeface="Comic Sans MS" panose="030F0702030302020204" pitchFamily="66" charset="0"/>
              </a:rPr>
              <a:t>επαγωγιμότητες</a:t>
            </a:r>
            <a:r>
              <a:rPr lang="el-GR" dirty="0">
                <a:latin typeface="Comic Sans MS" panose="030F0702030302020204" pitchFamily="66" charset="0"/>
              </a:rPr>
              <a:t> του κυκλώματος καθώς διαρρέονται από ρεύμα δημιουργούν ηλεκτρομαγνητικό πεδίο. Αυτό επηρεάζει τα γύρω κυκλώματα δημιουργώντας ρεύματα από το πεδίο αυτό. Αυτά επάγονται είτε στου αισθητήρες είτε στο κύκλωμα παλμοδότησης (από μικροεπεξεργαστή ως την πύλη του </a:t>
            </a:r>
            <a:r>
              <a:rPr lang="en-US" dirty="0">
                <a:latin typeface="Comic Sans MS" panose="030F0702030302020204" pitchFamily="66" charset="0"/>
              </a:rPr>
              <a:t>IGBT).</a:t>
            </a:r>
            <a:r>
              <a:rPr lang="el-GR" dirty="0">
                <a:latin typeface="Comic Sans MS" panose="030F0702030302020204" pitchFamily="66" charset="0"/>
              </a:rPr>
              <a:t> Το πρόβλημα βελτιώνεται με </a:t>
            </a:r>
            <a:r>
              <a:rPr lang="en-US" dirty="0" err="1">
                <a:latin typeface="Comic Sans MS" panose="030F0702030302020204" pitchFamily="66" charset="0"/>
              </a:rPr>
              <a:t>i</a:t>
            </a:r>
            <a:r>
              <a:rPr lang="en-US" dirty="0">
                <a:latin typeface="Comic Sans MS" panose="030F0702030302020204" pitchFamily="66" charset="0"/>
              </a:rPr>
              <a:t>) </a:t>
            </a:r>
            <a:r>
              <a:rPr lang="el-GR" dirty="0">
                <a:latin typeface="Comic Sans MS" panose="030F0702030302020204" pitchFamily="66" charset="0"/>
              </a:rPr>
              <a:t>μείωση των επαγωγών των δρόμων της πλακέτας ή αλληλεξουδετέρωση στη </a:t>
            </a:r>
            <a:r>
              <a:rPr lang="en-US" dirty="0">
                <a:latin typeface="Comic Sans MS" panose="030F0702030302020204" pitchFamily="66" charset="0"/>
              </a:rPr>
              <a:t>DC </a:t>
            </a:r>
            <a:r>
              <a:rPr lang="el-GR" dirty="0">
                <a:latin typeface="Comic Sans MS" panose="030F0702030302020204" pitchFamily="66" charset="0"/>
              </a:rPr>
              <a:t>πλευρά</a:t>
            </a:r>
            <a:r>
              <a:rPr lang="en-US" dirty="0">
                <a:latin typeface="Comic Sans MS" panose="030F0702030302020204" pitchFamily="66" charset="0"/>
              </a:rPr>
              <a:t>,</a:t>
            </a:r>
            <a:r>
              <a:rPr lang="el-GR" dirty="0">
                <a:latin typeface="Comic Sans MS" panose="030F0702030302020204" pitchFamily="66" charset="0"/>
              </a:rPr>
              <a:t> </a:t>
            </a:r>
            <a:r>
              <a:rPr lang="en-US" dirty="0">
                <a:latin typeface="Comic Sans MS" panose="030F0702030302020204" pitchFamily="66" charset="0"/>
              </a:rPr>
              <a:t>ii)</a:t>
            </a:r>
            <a:r>
              <a:rPr lang="el-GR" dirty="0">
                <a:latin typeface="Comic Sans MS" panose="030F0702030302020204" pitchFamily="66" charset="0"/>
              </a:rPr>
              <a:t> με θωράκιση των επιμέρους τμημάτων του κυκλώματος, </a:t>
            </a:r>
            <a:r>
              <a:rPr lang="en-US" dirty="0">
                <a:latin typeface="Comic Sans MS" panose="030F0702030302020204" pitchFamily="66" charset="0"/>
              </a:rPr>
              <a:t>iii) </a:t>
            </a:r>
            <a:r>
              <a:rPr lang="el-GR" dirty="0">
                <a:latin typeface="Comic Sans MS" panose="030F0702030302020204" pitchFamily="66" charset="0"/>
              </a:rPr>
              <a:t>με βοηθητικά κυκλώματα ηλεκτρομαγνητικά λιγότερο ευαίσθητα και </a:t>
            </a:r>
            <a:r>
              <a:rPr lang="en-US" dirty="0">
                <a:latin typeface="Comic Sans MS" panose="030F0702030302020204" pitchFamily="66" charset="0"/>
              </a:rPr>
              <a:t>iv</a:t>
            </a:r>
            <a:r>
              <a:rPr lang="el-GR" dirty="0">
                <a:latin typeface="Comic Sans MS" panose="030F0702030302020204" pitchFamily="66" charset="0"/>
              </a:rPr>
              <a:t>)</a:t>
            </a:r>
            <a:r>
              <a:rPr lang="en-US" dirty="0">
                <a:latin typeface="Comic Sans MS" panose="030F0702030302020204" pitchFamily="66" charset="0"/>
              </a:rPr>
              <a:t> </a:t>
            </a:r>
            <a:r>
              <a:rPr lang="el-GR" dirty="0">
                <a:latin typeface="Comic Sans MS" panose="030F0702030302020204" pitchFamily="66" charset="0"/>
              </a:rPr>
              <a:t>με φίλτρα πυκνωτές για την εξουδετέρωση των επαγωγών (όπου είναι εφικτό).</a:t>
            </a:r>
          </a:p>
          <a:p>
            <a:pPr algn="just">
              <a:spcAft>
                <a:spcPts val="1200"/>
              </a:spcAft>
            </a:pPr>
            <a:endParaRPr lang="el-GR" dirty="0">
              <a:latin typeface="Comic Sans MS" panose="030F0702030302020204" pitchFamily="66" charset="0"/>
            </a:endParaRPr>
          </a:p>
        </p:txBody>
      </p:sp>
    </p:spTree>
    <p:extLst>
      <p:ext uri="{BB962C8B-B14F-4D97-AF65-F5344CB8AC3E}">
        <p14:creationId xmlns:p14="http://schemas.microsoft.com/office/powerpoint/2010/main" val="17126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6739</TotalTime>
  <Words>1367</Words>
  <Application>Microsoft Office PowerPoint</Application>
  <PresentationFormat>Widescreen</PresentationFormat>
  <Paragraphs>60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KONSTANTINOS GEORGAKAS</dc:creator>
  <cp:lastModifiedBy>KONSTANTINOS GEORGAKAS</cp:lastModifiedBy>
  <cp:revision>459</cp:revision>
  <dcterms:created xsi:type="dcterms:W3CDTF">2023-08-17T09:59:44Z</dcterms:created>
  <dcterms:modified xsi:type="dcterms:W3CDTF">2023-09-21T10:43:06Z</dcterms:modified>
</cp:coreProperties>
</file>