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70" r:id="rId4"/>
    <p:sldId id="271" r:id="rId5"/>
    <p:sldId id="272" r:id="rId6"/>
    <p:sldId id="273" r:id="rId7"/>
    <p:sldId id="274" r:id="rId8"/>
    <p:sldId id="275" r:id="rId9"/>
    <p:sldId id="276" r:id="rId10"/>
    <p:sldId id="277" r:id="rId11"/>
    <p:sldId id="278" r:id="rId12"/>
    <p:sldId id="279"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427287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91373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2173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9198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21318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8599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3BE1DF8-ADE9-4C93-AC18-BA50BCB00774}" type="datetimeFigureOut">
              <a:rPr lang="el-GR" smtClean="0"/>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0076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3BE1DF8-ADE9-4C93-AC18-BA50BCB00774}" type="datetimeFigureOut">
              <a:rPr lang="el-GR" smtClean="0"/>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2924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3BE1DF8-ADE9-4C93-AC18-BA50BCB00774}" type="datetimeFigureOut">
              <a:rPr lang="el-GR" smtClean="0"/>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394978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7244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323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1DF8-ADE9-4C93-AC18-BA50BCB00774}" type="datetimeFigureOut">
              <a:rPr lang="el-GR" smtClean="0"/>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E3F20-9DD8-45D7-B319-E88BCBF10E37}" type="slidenum">
              <a:rPr lang="el-GR" smtClean="0"/>
              <a:t>‹#›</a:t>
            </a:fld>
            <a:endParaRPr lang="el-GR"/>
          </a:p>
        </p:txBody>
      </p:sp>
    </p:spTree>
    <p:extLst>
      <p:ext uri="{BB962C8B-B14F-4D97-AF65-F5344CB8AC3E}">
        <p14:creationId xmlns:p14="http://schemas.microsoft.com/office/powerpoint/2010/main" val="352337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71277"/>
            <a:ext cx="10515600" cy="6076171"/>
          </a:xfrm>
        </p:spPr>
        <p:txBody>
          <a:bodyPr/>
          <a:lstStyle/>
          <a:p>
            <a:pPr marL="0" indent="0" algn="ctr">
              <a:buNone/>
            </a:pPr>
            <a:endParaRPr lang="en-US" sz="4800" dirty="0" smtClean="0"/>
          </a:p>
          <a:p>
            <a:pPr marL="0" indent="0" algn="ctr">
              <a:buNone/>
            </a:pPr>
            <a:r>
              <a:rPr lang="el-GR" sz="4800" dirty="0" smtClean="0"/>
              <a:t>ΚΟΙΝΩΝΙΚΗ ΟΙΚΟΝΟΜΙΑ</a:t>
            </a:r>
          </a:p>
          <a:p>
            <a:endParaRPr lang="el-GR" dirty="0" smtClean="0"/>
          </a:p>
          <a:p>
            <a:pPr marL="0" indent="0" algn="ctr">
              <a:buNone/>
            </a:pPr>
            <a:endParaRPr lang="el-GR" sz="1600" dirty="0" smtClean="0"/>
          </a:p>
          <a:p>
            <a:pPr marL="0" indent="0" algn="ctr">
              <a:buNone/>
            </a:pPr>
            <a:endParaRPr lang="el-GR" sz="3600" smtClean="0"/>
          </a:p>
          <a:p>
            <a:pPr marL="0" indent="0" algn="ctr">
              <a:buNone/>
            </a:pPr>
            <a:endParaRPr lang="en-US" sz="3600" dirty="0" smtClean="0"/>
          </a:p>
          <a:p>
            <a:pPr marL="0" indent="0" algn="ctr">
              <a:buNone/>
            </a:pPr>
            <a:r>
              <a:rPr lang="el-GR" sz="3600" b="1" dirty="0"/>
              <a:t>ΝΟΜΙΚΟΙ ΟΡΟΙ </a:t>
            </a:r>
            <a:r>
              <a:rPr lang="el-GR" sz="3600" b="1" dirty="0" smtClean="0"/>
              <a:t>ΚΟΙΝΩΝΙΚΗΣ ΟΙΚΟΝΟΜΙΑΣ</a:t>
            </a:r>
            <a:endParaRPr lang="el-GR" sz="3600" b="1" dirty="0"/>
          </a:p>
        </p:txBody>
      </p:sp>
    </p:spTree>
    <p:extLst>
      <p:ext uri="{BB962C8B-B14F-4D97-AF65-F5344CB8AC3E}">
        <p14:creationId xmlns:p14="http://schemas.microsoft.com/office/powerpoint/2010/main" val="336550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37745"/>
            <a:ext cx="10515600" cy="1261872"/>
          </a:xfrm>
        </p:spPr>
        <p:txBody>
          <a:bodyPr>
            <a:normAutofit/>
          </a:bodyPr>
          <a:lstStyle/>
          <a:p>
            <a:pPr algn="ctr"/>
            <a:r>
              <a:rPr lang="el-GR" sz="6000" b="1" dirty="0" smtClean="0"/>
              <a:t>ΚΟΙΝΩΝΙΚΗ ΕΝΤΑΞΗ</a:t>
            </a:r>
            <a:endParaRPr lang="el-GR" sz="6000" b="1" dirty="0"/>
          </a:p>
        </p:txBody>
      </p:sp>
      <p:sp>
        <p:nvSpPr>
          <p:cNvPr id="3" name="Θέση περιεχομένου 2"/>
          <p:cNvSpPr>
            <a:spLocks noGrp="1"/>
          </p:cNvSpPr>
          <p:nvPr>
            <p:ph idx="1"/>
          </p:nvPr>
        </p:nvSpPr>
        <p:spPr>
          <a:xfrm>
            <a:off x="310896" y="1664208"/>
            <a:ext cx="11594592" cy="4864608"/>
          </a:xfrm>
        </p:spPr>
        <p:txBody>
          <a:bodyPr>
            <a:normAutofit/>
          </a:bodyPr>
          <a:lstStyle/>
          <a:p>
            <a:pPr marL="0" indent="0" algn="ctr">
              <a:buNone/>
            </a:pPr>
            <a:r>
              <a:rPr lang="el-GR" sz="5400" dirty="0"/>
              <a:t>Άρθρο 2§7, ν. 4430/2016</a:t>
            </a:r>
          </a:p>
          <a:p>
            <a:pPr marL="0" indent="0">
              <a:buNone/>
            </a:pPr>
            <a:r>
              <a:rPr lang="el-GR" sz="5400" dirty="0"/>
              <a:t>Η δημιουργία των προϋποθέσεων για την ισότιμη συμμετοχή στην κοινωνική και οικονομική ζωή ατόμων που ανήκουν στις ευάλωτες και τις ειδικές ομάδες.</a:t>
            </a:r>
          </a:p>
        </p:txBody>
      </p:sp>
    </p:spTree>
    <p:extLst>
      <p:ext uri="{BB962C8B-B14F-4D97-AF65-F5344CB8AC3E}">
        <p14:creationId xmlns:p14="http://schemas.microsoft.com/office/powerpoint/2010/main" val="213219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37745"/>
            <a:ext cx="10515600" cy="1152143"/>
          </a:xfrm>
        </p:spPr>
        <p:txBody>
          <a:bodyPr>
            <a:noAutofit/>
          </a:bodyPr>
          <a:lstStyle/>
          <a:p>
            <a:pPr algn="ctr"/>
            <a:r>
              <a:rPr lang="el-GR" sz="4800" b="1" dirty="0"/>
              <a:t>ΚΟΙΝΩΝΙΚΟΣ ΑΝΤΙΚΤΥΠΟΣ </a:t>
            </a:r>
            <a:r>
              <a:rPr lang="el-GR" sz="4800" b="1" dirty="0" smtClean="0"/>
              <a:t/>
            </a:r>
            <a:br>
              <a:rPr lang="el-GR" sz="4800" b="1" dirty="0" smtClean="0"/>
            </a:br>
            <a:r>
              <a:rPr lang="el-GR" sz="4800" b="1" dirty="0" smtClean="0"/>
              <a:t>ΕΡΓΑΛΕΙΟ </a:t>
            </a:r>
            <a:r>
              <a:rPr lang="el-GR" sz="4800" b="1" dirty="0"/>
              <a:t>ΜΕΤΡΗΣΗΣ</a:t>
            </a:r>
          </a:p>
        </p:txBody>
      </p:sp>
      <p:sp>
        <p:nvSpPr>
          <p:cNvPr id="3" name="Θέση περιεχομένου 2"/>
          <p:cNvSpPr>
            <a:spLocks noGrp="1"/>
          </p:cNvSpPr>
          <p:nvPr>
            <p:ph idx="1"/>
          </p:nvPr>
        </p:nvSpPr>
        <p:spPr>
          <a:xfrm>
            <a:off x="310896" y="1664208"/>
            <a:ext cx="11594592" cy="5029200"/>
          </a:xfrm>
        </p:spPr>
        <p:txBody>
          <a:bodyPr>
            <a:normAutofit fontScale="70000" lnSpcReduction="20000"/>
          </a:bodyPr>
          <a:lstStyle/>
          <a:p>
            <a:pPr marL="0" indent="0" algn="ctr">
              <a:buNone/>
            </a:pPr>
            <a:r>
              <a:rPr lang="el-GR" sz="5400" dirty="0"/>
              <a:t>Άρθρο 2§9,10, ν. 4430/2016. </a:t>
            </a:r>
          </a:p>
          <a:p>
            <a:pPr marL="0" indent="0">
              <a:buNone/>
            </a:pPr>
            <a:r>
              <a:rPr lang="el-GR" sz="5400" b="1" dirty="0"/>
              <a:t>Κοινωνικός αντίκτυπος</a:t>
            </a:r>
            <a:r>
              <a:rPr lang="el-GR" sz="5400" dirty="0"/>
              <a:t>: Η παραγόμενη συλλογική και κοινωνική ωφέλεια που κομίζει η δραστηριότητα ενός φορέα ΚΑΛΟ, σε οικονομικό, περιβαλλοντικό και κοινωνικό επίπεδο στις τοπικές κοινωνίες.  </a:t>
            </a:r>
          </a:p>
          <a:p>
            <a:pPr marL="0" indent="0">
              <a:buNone/>
            </a:pPr>
            <a:r>
              <a:rPr lang="el-GR" sz="5400" b="1" dirty="0"/>
              <a:t>Εργαλείο Μέτρησης Κοινωνικού Αντικτύπου</a:t>
            </a:r>
            <a:r>
              <a:rPr lang="el-GR" sz="5400" dirty="0"/>
              <a:t>: Το μοντέλο παρακολούθησης του κοινωνικού αντικτύπου, που ο κάθε φορέας δύναται να συμπληρώνει με σκοπό τη βελτίωση των διαδικασιών λειτουργίας του και την ενδυνάμωση των δραστηριοτήτων του (Υπουργική Απόφαση).</a:t>
            </a:r>
          </a:p>
        </p:txBody>
      </p:sp>
    </p:spTree>
    <p:extLst>
      <p:ext uri="{BB962C8B-B14F-4D97-AF65-F5344CB8AC3E}">
        <p14:creationId xmlns:p14="http://schemas.microsoft.com/office/powerpoint/2010/main" val="1500821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37745"/>
            <a:ext cx="10515600" cy="1152143"/>
          </a:xfrm>
        </p:spPr>
        <p:txBody>
          <a:bodyPr>
            <a:noAutofit/>
          </a:bodyPr>
          <a:lstStyle/>
          <a:p>
            <a:pPr algn="ctr"/>
            <a:r>
              <a:rPr lang="el-GR" sz="4800" b="1" dirty="0" smtClean="0"/>
              <a:t>ΥΠΟΧΡΕΩΣΕΙΣ ΦΟΡΕΩΝ ΚΑΛΟ</a:t>
            </a:r>
            <a:endParaRPr lang="el-GR" sz="4800" b="1" dirty="0"/>
          </a:p>
        </p:txBody>
      </p:sp>
      <p:sp>
        <p:nvSpPr>
          <p:cNvPr id="3" name="Θέση περιεχομένου 2"/>
          <p:cNvSpPr>
            <a:spLocks noGrp="1"/>
          </p:cNvSpPr>
          <p:nvPr>
            <p:ph idx="1"/>
          </p:nvPr>
        </p:nvSpPr>
        <p:spPr>
          <a:xfrm>
            <a:off x="310896" y="1517904"/>
            <a:ext cx="11594592" cy="4754880"/>
          </a:xfrm>
        </p:spPr>
        <p:txBody>
          <a:bodyPr>
            <a:normAutofit fontScale="92500"/>
          </a:bodyPr>
          <a:lstStyle/>
          <a:p>
            <a:pPr marL="514350" indent="-514350">
              <a:buFont typeface="+mj-lt"/>
              <a:buAutoNum type="arabicPeriod"/>
            </a:pPr>
            <a:r>
              <a:rPr lang="el-GR" sz="4400" dirty="0"/>
              <a:t>Τα μέλη του Φορέα, που δεν είναι εργαζόμενοι, δεν έχουν δικαίωμα στη διανομή των κερδών.  </a:t>
            </a:r>
          </a:p>
          <a:p>
            <a:pPr marL="514350" indent="-514350">
              <a:buFont typeface="+mj-lt"/>
              <a:buAutoNum type="arabicPeriod"/>
            </a:pPr>
            <a:r>
              <a:rPr lang="el-GR" sz="4400" dirty="0"/>
              <a:t>Ο Φορέας οφείλει να τηρεί Μητρώο Εθελοντών.  </a:t>
            </a:r>
          </a:p>
          <a:p>
            <a:pPr marL="514350" indent="-514350">
              <a:buFont typeface="+mj-lt"/>
              <a:buAutoNum type="arabicPeriod"/>
            </a:pPr>
            <a:r>
              <a:rPr lang="el-GR" sz="4400" dirty="0"/>
              <a:t>Ο Φορέας υποχρεούται, από τη δεύτερη χρήση λειτουργίας του, να παρουσιάζει ετήσια δαπάνη μισθοδοσίας τουλάχιστον ίση με το 25% του κύκλου εργασιών της προηγούμενης χρήσης του. </a:t>
            </a:r>
          </a:p>
        </p:txBody>
      </p:sp>
    </p:spTree>
    <p:extLst>
      <p:ext uri="{BB962C8B-B14F-4D97-AF65-F5344CB8AC3E}">
        <p14:creationId xmlns:p14="http://schemas.microsoft.com/office/powerpoint/2010/main" val="392789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493776" y="365759"/>
            <a:ext cx="11411712" cy="6129931"/>
          </a:xfrm>
        </p:spPr>
        <p:txBody>
          <a:bodyPr>
            <a:noAutofit/>
          </a:bodyPr>
          <a:lstStyle/>
          <a:p>
            <a:r>
              <a:rPr lang="en-US" sz="5400" b="1" dirty="0"/>
              <a:t>ENNOIA</a:t>
            </a:r>
            <a:r>
              <a:rPr lang="el-GR" sz="5400" b="1" dirty="0"/>
              <a:t> </a:t>
            </a:r>
            <a:r>
              <a:rPr lang="el-GR" sz="5400" b="1" dirty="0" smtClean="0"/>
              <a:t>ΚΑΛΟ</a:t>
            </a:r>
          </a:p>
          <a:p>
            <a:endParaRPr lang="el-GR" sz="3200" b="1" dirty="0"/>
          </a:p>
          <a:p>
            <a:r>
              <a:rPr lang="el-GR" sz="3600" dirty="0"/>
              <a:t>Άρθρο 2, ν. 4430/2016, </a:t>
            </a:r>
          </a:p>
          <a:p>
            <a:pPr algn="just"/>
            <a:r>
              <a:rPr lang="el-GR" sz="3600" dirty="0"/>
              <a:t>Κοινωνική και Αλληλέγγυα Οικονομία είναι το σύνολο των οικονομικών δραστηριοτήτων που στηρίζονται σε μία εναλλακτική μορφή οργάνωσης των σχέσεων παραγωγής, διανομής, κατανάλωσης και επανεπένδυσης, βασισμένη στις αρχές της δημοκρατίας, της ισότητας, της αλληλεγγύης, της συνεργασίας, καθώς και του σεβασμού στον άνθρωπο και το περιβάλλον.</a:t>
            </a:r>
          </a:p>
          <a:p>
            <a:pPr algn="just"/>
            <a:endParaRPr lang="el-GR" sz="3200" b="1" dirty="0"/>
          </a:p>
        </p:txBody>
      </p:sp>
    </p:spTree>
    <p:extLst>
      <p:ext uri="{BB962C8B-B14F-4D97-AF65-F5344CB8AC3E}">
        <p14:creationId xmlns:p14="http://schemas.microsoft.com/office/powerpoint/2010/main" val="181545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ΕΝΝΟΙΑ ΦΟΡΕΩΝ ΚΑΛΟ</a:t>
            </a:r>
          </a:p>
        </p:txBody>
      </p:sp>
      <p:sp>
        <p:nvSpPr>
          <p:cNvPr id="3" name="Θέση περιεχομένου 2"/>
          <p:cNvSpPr>
            <a:spLocks noGrp="1"/>
          </p:cNvSpPr>
          <p:nvPr>
            <p:ph idx="1"/>
          </p:nvPr>
        </p:nvSpPr>
        <p:spPr/>
        <p:txBody>
          <a:bodyPr>
            <a:normAutofit/>
          </a:bodyPr>
          <a:lstStyle/>
          <a:p>
            <a:pPr marL="0" indent="0" algn="ctr">
              <a:buNone/>
            </a:pPr>
            <a:r>
              <a:rPr lang="el-GR" sz="3600" dirty="0"/>
              <a:t>Άρθρο 3, ν. 4430/2016 </a:t>
            </a:r>
          </a:p>
          <a:p>
            <a:pPr marL="0" indent="0">
              <a:buNone/>
            </a:pPr>
            <a:r>
              <a:rPr lang="el-GR" sz="3600" dirty="0"/>
              <a:t>Φορείς Κοινωνικής και Αλληλέγγυας Οικονομίας είναι οι οντότητες που ρυθμίζονται από συγκεκριμένες διατάξεις, δηλαδή οι Κοινωνικές Συνεταιριστικές Επιχειρήσεις (άρθρο 14), οι Συνεταιρισμοί Εργαζομένων (άρθρο 24) και οι Κοινωνικοί Συνεταιρισμοί Περιορισμένης Ευθύνης - </a:t>
            </a:r>
            <a:r>
              <a:rPr lang="el-GR" sz="3600" dirty="0" err="1"/>
              <a:t>Κοι.Σ.Π.Ε</a:t>
            </a:r>
            <a:r>
              <a:rPr lang="el-GR" sz="3600" dirty="0"/>
              <a:t> (άρθρο 12, Ν. 2716/1999). </a:t>
            </a:r>
          </a:p>
          <a:p>
            <a:pPr marL="0" indent="0">
              <a:buNone/>
            </a:pPr>
            <a:endParaRPr lang="el-GR" sz="3600" dirty="0"/>
          </a:p>
        </p:txBody>
      </p:sp>
    </p:spTree>
    <p:extLst>
      <p:ext uri="{BB962C8B-B14F-4D97-AF65-F5344CB8AC3E}">
        <p14:creationId xmlns:p14="http://schemas.microsoft.com/office/powerpoint/2010/main" val="3883044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78459"/>
          </a:xfrm>
        </p:spPr>
        <p:txBody>
          <a:bodyPr/>
          <a:lstStyle/>
          <a:p>
            <a:pPr algn="ctr"/>
            <a:r>
              <a:rPr lang="el-GR" b="1" dirty="0"/>
              <a:t>ΕΝΝΟΙΑ ΦΟΡΕΩΝ ΚΑΛΟ</a:t>
            </a:r>
          </a:p>
        </p:txBody>
      </p:sp>
      <p:sp>
        <p:nvSpPr>
          <p:cNvPr id="3" name="Θέση περιεχομένου 2"/>
          <p:cNvSpPr>
            <a:spLocks noGrp="1"/>
          </p:cNvSpPr>
          <p:nvPr>
            <p:ph idx="1"/>
          </p:nvPr>
        </p:nvSpPr>
        <p:spPr>
          <a:xfrm>
            <a:off x="838200" y="1243584"/>
            <a:ext cx="10515600" cy="5285232"/>
          </a:xfrm>
        </p:spPr>
        <p:txBody>
          <a:bodyPr>
            <a:normAutofit fontScale="70000" lnSpcReduction="20000"/>
          </a:bodyPr>
          <a:lstStyle/>
          <a:p>
            <a:pPr marL="0" indent="0" algn="ctr">
              <a:buNone/>
            </a:pPr>
            <a:r>
              <a:rPr lang="el-GR" sz="4000" dirty="0"/>
              <a:t>Άρθρο 3, ν. 4430/2016 </a:t>
            </a:r>
          </a:p>
          <a:p>
            <a:pPr marL="0" indent="0">
              <a:buNone/>
            </a:pPr>
            <a:r>
              <a:rPr lang="el-GR" sz="4000" dirty="0"/>
              <a:t>Οποιοδήποτε άλλο μη μονοπρόσωπο νομικό πρόσωπο, εφόσον έχει αποκτήσει νομική προσωπικότητα, όπως ιδίως αγροτικοί συνεταιρισμοί του Ν. 4384/2016 (Α 78), αστικοί συνεταιρισμοί του Ν. 1667/1986, Αστικές Εταιρίες των άρθρων 741 </a:t>
            </a:r>
            <a:r>
              <a:rPr lang="el-GR" sz="4000" dirty="0" err="1"/>
              <a:t>επ</a:t>
            </a:r>
            <a:r>
              <a:rPr lang="el-GR" sz="4000" dirty="0"/>
              <a:t>. του Α.Κ., εφόσον σωρευτικά συντρέχουν οι εξής προϋποθέσεις:</a:t>
            </a:r>
          </a:p>
          <a:p>
            <a:pPr marL="0" indent="0">
              <a:buNone/>
            </a:pPr>
            <a:r>
              <a:rPr lang="el-GR" sz="4000" dirty="0"/>
              <a:t>α) Αναπτύσσει δραστηριότητες συλλογικής και κοινωνικής ωφέλειας.</a:t>
            </a:r>
          </a:p>
          <a:p>
            <a:pPr marL="0" indent="0">
              <a:buNone/>
            </a:pPr>
            <a:r>
              <a:rPr lang="el-GR" sz="4000" dirty="0"/>
              <a:t>β) Μεριμνά για την πληροφόρηση και τη συμμετοχή των μελών του και εφαρμόζει δημοκρατικό σύστημα λήψης αποφάσεων, σύμφωνα με την αρχή ένα μέλος μία ψήφος, ανεξάρτητα από τη συνεισφορά κάθε μέλους.</a:t>
            </a:r>
          </a:p>
          <a:p>
            <a:pPr marL="0" indent="0">
              <a:buNone/>
            </a:pPr>
            <a:r>
              <a:rPr lang="el-GR" sz="4000" dirty="0"/>
              <a:t>γ) Το καταστατικό του προβλέπει περιορισμούς στη διανομή του </a:t>
            </a:r>
            <a:r>
              <a:rPr lang="el-GR" sz="4000" b="1" dirty="0"/>
              <a:t>κέρδους</a:t>
            </a:r>
            <a:r>
              <a:rPr lang="el-GR" sz="4000" dirty="0"/>
              <a:t> ως εξής:</a:t>
            </a:r>
          </a:p>
          <a:p>
            <a:pPr marL="0" indent="0">
              <a:buNone/>
            </a:pPr>
            <a:r>
              <a:rPr lang="el-GR" sz="4000" dirty="0"/>
              <a:t>i. ποσοστό τουλάχιστον 5% διατίθεται για το σχηματισμό αποθεματικού,</a:t>
            </a:r>
          </a:p>
          <a:p>
            <a:pPr marL="0" indent="0">
              <a:buNone/>
            </a:pPr>
            <a:endParaRPr lang="el-GR" sz="3600" dirty="0"/>
          </a:p>
        </p:txBody>
      </p:sp>
    </p:spTree>
    <p:extLst>
      <p:ext uri="{BB962C8B-B14F-4D97-AF65-F5344CB8AC3E}">
        <p14:creationId xmlns:p14="http://schemas.microsoft.com/office/powerpoint/2010/main" val="345565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78459"/>
          </a:xfrm>
        </p:spPr>
        <p:txBody>
          <a:bodyPr/>
          <a:lstStyle/>
          <a:p>
            <a:pPr algn="ctr"/>
            <a:r>
              <a:rPr lang="el-GR" b="1" dirty="0"/>
              <a:t>ΕΝΝΟΙΑ ΦΟΡΕΩΝ ΚΑΛΟ</a:t>
            </a:r>
          </a:p>
        </p:txBody>
      </p:sp>
      <p:sp>
        <p:nvSpPr>
          <p:cNvPr id="3" name="Θέση περιεχομένου 2"/>
          <p:cNvSpPr>
            <a:spLocks noGrp="1"/>
          </p:cNvSpPr>
          <p:nvPr>
            <p:ph idx="1"/>
          </p:nvPr>
        </p:nvSpPr>
        <p:spPr>
          <a:xfrm>
            <a:off x="838200" y="1243584"/>
            <a:ext cx="10515600" cy="5285232"/>
          </a:xfrm>
        </p:spPr>
        <p:txBody>
          <a:bodyPr>
            <a:normAutofit fontScale="77500" lnSpcReduction="20000"/>
          </a:bodyPr>
          <a:lstStyle/>
          <a:p>
            <a:pPr marL="0" indent="0" algn="ctr">
              <a:buNone/>
            </a:pPr>
            <a:r>
              <a:rPr lang="el-GR" sz="3200" dirty="0"/>
              <a:t>Άρθρο 3, ν. 4430/2016</a:t>
            </a:r>
          </a:p>
          <a:p>
            <a:pPr marL="0" indent="0">
              <a:buNone/>
            </a:pPr>
            <a:r>
              <a:rPr lang="el-GR" sz="3200" dirty="0" err="1"/>
              <a:t>ii</a:t>
            </a:r>
            <a:r>
              <a:rPr lang="el-GR" sz="3200" dirty="0"/>
              <a:t>. ποσοστό έως 35% αποδίδεται στους εργαζόμενους του Φορέα, εκτός κι αν τα 2/3 των μελών της Γενικής Συνέλευσης αποφασίσουν αιτιολογημένα τη διάθεση του ποσοστού αυτού σε δραστηριότητες του στοιχείου </a:t>
            </a:r>
            <a:r>
              <a:rPr lang="el-GR" sz="3200" dirty="0" err="1"/>
              <a:t>iii</a:t>
            </a:r>
            <a:r>
              <a:rPr lang="el-GR" sz="3200" dirty="0"/>
              <a:t>,</a:t>
            </a:r>
          </a:p>
          <a:p>
            <a:pPr marL="0" indent="0">
              <a:buNone/>
            </a:pPr>
            <a:r>
              <a:rPr lang="el-GR" sz="3200" dirty="0" err="1"/>
              <a:t>iii</a:t>
            </a:r>
            <a:r>
              <a:rPr lang="el-GR" sz="3200" dirty="0"/>
              <a:t>. το υπόλοιπο διατίθεται για τη δημιουργία νέων θέσεων εργασίας και τη διεύρυνση της παραγωγικής του δραστηριότητας.</a:t>
            </a:r>
          </a:p>
          <a:p>
            <a:pPr marL="0" indent="0">
              <a:buNone/>
            </a:pPr>
            <a:r>
              <a:rPr lang="el-GR" sz="3200" dirty="0"/>
              <a:t>δ) Εφαρμόζει σύστημα σύγκλισης στην αμοιβή της εργασίας, κατά το οποίο ο ανώτατος καθαρός μισθός δεν μπορεί να υπερβαίνει περισσότερο από τρεις φορές τον κατώτατο, εκτός και αν τα 2/3 των μελών της Γενικής Συνέλευσης αποφασίσουν διαφορετικά. Η υποχρέωση του προηγούμενου εδαφίου ισχύει και σε οποιαδήποτε μορφή σύμπραξης δύο ή περισσότερων Φορέων ΚΑΛΟ.</a:t>
            </a:r>
          </a:p>
          <a:p>
            <a:pPr marL="0" indent="0">
              <a:buNone/>
            </a:pPr>
            <a:r>
              <a:rPr lang="el-GR" sz="3200" dirty="0"/>
              <a:t>ε) Αποβλέπει στην ενδυνάμωση των οικονομικών δραστηριοτήτων του και τη μεγιστοποίηση της παραγόμενης κοινωνικής ωφέλειας μέσω της οριζόντιας και ισότιμης δικτύωσης με άλλους φορείς ΚΑΛΟ.</a:t>
            </a:r>
          </a:p>
          <a:p>
            <a:pPr marL="0" indent="0">
              <a:buNone/>
            </a:pPr>
            <a:r>
              <a:rPr lang="el-GR" sz="3200" dirty="0" err="1"/>
              <a:t>στ</a:t>
            </a:r>
            <a:r>
              <a:rPr lang="el-GR" sz="3200" dirty="0"/>
              <a:t>) Δεν έχει ιδρυθεί και δεν διοικείται άμεσα ή έμμεσα από Ν.Π.Δ.Δ. ή Ο.Τ.Α. α ή β βαθμού ή από άλλο νομικό πρόσωπο του ευρύτερου δημόσιου τομέα.</a:t>
            </a:r>
          </a:p>
          <a:p>
            <a:pPr marL="0" indent="0">
              <a:buNone/>
            </a:pPr>
            <a:endParaRPr lang="el-GR" sz="3600" dirty="0"/>
          </a:p>
        </p:txBody>
      </p:sp>
    </p:spTree>
    <p:extLst>
      <p:ext uri="{BB962C8B-B14F-4D97-AF65-F5344CB8AC3E}">
        <p14:creationId xmlns:p14="http://schemas.microsoft.com/office/powerpoint/2010/main" val="1476531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78459"/>
          </a:xfrm>
        </p:spPr>
        <p:txBody>
          <a:bodyPr>
            <a:normAutofit/>
          </a:bodyPr>
          <a:lstStyle/>
          <a:p>
            <a:pPr algn="ctr"/>
            <a:r>
              <a:rPr lang="el-GR" sz="5400" b="1" dirty="0" smtClean="0"/>
              <a:t>ΣΥΛΛΟΓΙΚΗ ΩΦΕΛΕΙΑ</a:t>
            </a:r>
            <a:endParaRPr lang="el-GR" sz="5400" b="1" dirty="0"/>
          </a:p>
        </p:txBody>
      </p:sp>
      <p:sp>
        <p:nvSpPr>
          <p:cNvPr id="3" name="Θέση περιεχομένου 2"/>
          <p:cNvSpPr>
            <a:spLocks noGrp="1"/>
          </p:cNvSpPr>
          <p:nvPr>
            <p:ph idx="1"/>
          </p:nvPr>
        </p:nvSpPr>
        <p:spPr>
          <a:xfrm>
            <a:off x="838200" y="1664208"/>
            <a:ext cx="10515600" cy="4864608"/>
          </a:xfrm>
        </p:spPr>
        <p:txBody>
          <a:bodyPr>
            <a:normAutofit lnSpcReduction="10000"/>
          </a:bodyPr>
          <a:lstStyle/>
          <a:p>
            <a:pPr marL="0" indent="0" algn="ctr">
              <a:buNone/>
            </a:pPr>
            <a:r>
              <a:rPr lang="el-GR" sz="4400" dirty="0"/>
              <a:t>Άρθρο 2§2, ν. 4430/2016</a:t>
            </a:r>
          </a:p>
          <a:p>
            <a:pPr marL="0" indent="0">
              <a:buNone/>
            </a:pPr>
            <a:r>
              <a:rPr lang="el-GR" sz="4400" dirty="0"/>
              <a:t>Η από κοινού εξυπηρέτηση των αναγκών των μελών του Φορέα ΚΑΛΟ, μέσα από τη διαμόρφωση ισότιμων σχέσεων παραγωγής, τη δημιουργία θέσεων σταθερής και αξιοπρεπούς εργασίας, τη συμφιλίωση προσωπικής, οικογενειακής και επαγγελματικής ζωής</a:t>
            </a:r>
            <a:r>
              <a:rPr lang="el-GR" sz="4400" dirty="0" smtClean="0"/>
              <a:t>.</a:t>
            </a:r>
            <a:endParaRPr lang="el-GR" sz="4400" dirty="0"/>
          </a:p>
        </p:txBody>
      </p:sp>
    </p:spTree>
    <p:extLst>
      <p:ext uri="{BB962C8B-B14F-4D97-AF65-F5344CB8AC3E}">
        <p14:creationId xmlns:p14="http://schemas.microsoft.com/office/powerpoint/2010/main" val="3719904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78459"/>
          </a:xfrm>
        </p:spPr>
        <p:txBody>
          <a:bodyPr>
            <a:normAutofit/>
          </a:bodyPr>
          <a:lstStyle/>
          <a:p>
            <a:pPr algn="ctr"/>
            <a:r>
              <a:rPr lang="el-GR" sz="5400" b="1" dirty="0" smtClean="0"/>
              <a:t>ΚΟΙΝΩΝΙΚΗ ΩΦΕΛΕΙΑ</a:t>
            </a:r>
            <a:endParaRPr lang="el-GR" sz="5400" b="1" dirty="0"/>
          </a:p>
        </p:txBody>
      </p:sp>
      <p:sp>
        <p:nvSpPr>
          <p:cNvPr id="3" name="Θέση περιεχομένου 2"/>
          <p:cNvSpPr>
            <a:spLocks noGrp="1"/>
          </p:cNvSpPr>
          <p:nvPr>
            <p:ph idx="1"/>
          </p:nvPr>
        </p:nvSpPr>
        <p:spPr>
          <a:xfrm>
            <a:off x="838200" y="1664208"/>
            <a:ext cx="10515600" cy="4864608"/>
          </a:xfrm>
        </p:spPr>
        <p:txBody>
          <a:bodyPr>
            <a:normAutofit/>
          </a:bodyPr>
          <a:lstStyle/>
          <a:p>
            <a:pPr marL="0" indent="0" algn="ctr">
              <a:buNone/>
            </a:pPr>
            <a:r>
              <a:rPr lang="el-GR" sz="4400" dirty="0"/>
              <a:t>Άρθρο 2§2, ν. 4430/2016</a:t>
            </a:r>
          </a:p>
          <a:p>
            <a:pPr marL="0" indent="0">
              <a:buNone/>
            </a:pPr>
            <a:r>
              <a:rPr lang="el-GR" sz="4400" dirty="0"/>
              <a:t>Η εξυπηρέτηση κοινωνικών αναγκών τοπικού ή ευρύτερου χαρακτήρα με την αξιοποίηση της κοινωνικής καινοτομίας, μέσα από δραστηριότητες «βιώσιμης ανάπτυξης» ή παροχής «κοινωνικών υπηρεσιών γενικού συμφέροντος» ή κοινωνικής ένταξης.</a:t>
            </a:r>
          </a:p>
        </p:txBody>
      </p:sp>
    </p:spTree>
    <p:extLst>
      <p:ext uri="{BB962C8B-B14F-4D97-AF65-F5344CB8AC3E}">
        <p14:creationId xmlns:p14="http://schemas.microsoft.com/office/powerpoint/2010/main" val="258918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78459"/>
          </a:xfrm>
        </p:spPr>
        <p:txBody>
          <a:bodyPr>
            <a:normAutofit/>
          </a:bodyPr>
          <a:lstStyle/>
          <a:p>
            <a:pPr algn="ctr"/>
            <a:r>
              <a:rPr lang="el-GR" sz="5400" b="1" dirty="0"/>
              <a:t>ΒΙΩΣΙΜΗ ΑΝΑΠΤΥΞΗ</a:t>
            </a:r>
          </a:p>
        </p:txBody>
      </p:sp>
      <p:sp>
        <p:nvSpPr>
          <p:cNvPr id="3" name="Θέση περιεχομένου 2"/>
          <p:cNvSpPr>
            <a:spLocks noGrp="1"/>
          </p:cNvSpPr>
          <p:nvPr>
            <p:ph idx="1"/>
          </p:nvPr>
        </p:nvSpPr>
        <p:spPr>
          <a:xfrm>
            <a:off x="838200" y="1664208"/>
            <a:ext cx="10515600" cy="4864608"/>
          </a:xfrm>
        </p:spPr>
        <p:txBody>
          <a:bodyPr>
            <a:normAutofit fontScale="92500" lnSpcReduction="10000"/>
          </a:bodyPr>
          <a:lstStyle/>
          <a:p>
            <a:pPr marL="0" indent="0" algn="ctr">
              <a:buNone/>
            </a:pPr>
            <a:r>
              <a:rPr lang="el-GR" sz="4400" dirty="0"/>
              <a:t>Άρθρο 2§5, ν. 4430/2016</a:t>
            </a:r>
          </a:p>
          <a:p>
            <a:pPr marL="0" indent="0">
              <a:buNone/>
            </a:pPr>
            <a:r>
              <a:rPr lang="el-GR" sz="4400" dirty="0"/>
              <a:t>Οι οικονομικές δραστηριότητες, εμπορικές ή ανταλλακτικές, που προωθούν την </a:t>
            </a:r>
            <a:r>
              <a:rPr lang="el-GR" sz="4400" dirty="0" err="1"/>
              <a:t>αειφορία</a:t>
            </a:r>
            <a:r>
              <a:rPr lang="el-GR" sz="4400" dirty="0"/>
              <a:t> του περιβάλλοντος, την κοινωνική και οικονομική ισότητα, καθώς και την ισότητα των φύλων, προστατεύουν και αναπτύσσουν τα κοινά αγαθά και προωθούν τη </a:t>
            </a:r>
            <a:r>
              <a:rPr lang="el-GR" sz="4400" dirty="0" err="1"/>
              <a:t>διαγενεακή</a:t>
            </a:r>
            <a:r>
              <a:rPr lang="el-GR" sz="4400" dirty="0"/>
              <a:t> και πολυπολιτισμική συμφιλίωση, δίνοντας έμφαση στις ιδιαιτερότητες των τοπικών κοινωνιών. </a:t>
            </a:r>
          </a:p>
        </p:txBody>
      </p:sp>
    </p:spTree>
    <p:extLst>
      <p:ext uri="{BB962C8B-B14F-4D97-AF65-F5344CB8AC3E}">
        <p14:creationId xmlns:p14="http://schemas.microsoft.com/office/powerpoint/2010/main" val="4010976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37745"/>
            <a:ext cx="10515600" cy="1261872"/>
          </a:xfrm>
        </p:spPr>
        <p:txBody>
          <a:bodyPr>
            <a:normAutofit fontScale="90000"/>
          </a:bodyPr>
          <a:lstStyle/>
          <a:p>
            <a:pPr algn="ctr"/>
            <a:r>
              <a:rPr lang="el-GR" sz="5400" b="1" dirty="0"/>
              <a:t>ΚΟΙΝΩΝΙΚΕΣ ΥΠΗΡΕΣΙΕΣ ΓΕΝΙΚΟΥ ΣΥΜΦΕΡΟΝΤΟΣ</a:t>
            </a:r>
          </a:p>
        </p:txBody>
      </p:sp>
      <p:sp>
        <p:nvSpPr>
          <p:cNvPr id="3" name="Θέση περιεχομένου 2"/>
          <p:cNvSpPr>
            <a:spLocks noGrp="1"/>
          </p:cNvSpPr>
          <p:nvPr>
            <p:ph idx="1"/>
          </p:nvPr>
        </p:nvSpPr>
        <p:spPr>
          <a:xfrm>
            <a:off x="310896" y="1664208"/>
            <a:ext cx="11594592" cy="4864608"/>
          </a:xfrm>
        </p:spPr>
        <p:txBody>
          <a:bodyPr>
            <a:normAutofit fontScale="85000" lnSpcReduction="10000"/>
          </a:bodyPr>
          <a:lstStyle/>
          <a:p>
            <a:pPr marL="0" indent="0" algn="ctr">
              <a:buNone/>
            </a:pPr>
            <a:r>
              <a:rPr lang="el-GR" sz="4400" dirty="0"/>
              <a:t>Άρθρο 2§6, ν. 4430/2016</a:t>
            </a:r>
          </a:p>
          <a:p>
            <a:pPr marL="0" indent="0">
              <a:buNone/>
            </a:pPr>
            <a:r>
              <a:rPr lang="el-GR" sz="4400" dirty="0"/>
              <a:t>Οι υπηρεσίες που είναι </a:t>
            </a:r>
            <a:r>
              <a:rPr lang="el-GR" sz="4400" dirty="0" err="1"/>
              <a:t>προσβάσιμες</a:t>
            </a:r>
            <a:r>
              <a:rPr lang="el-GR" sz="4400" dirty="0"/>
              <a:t> σε όλους, προάγουν την ποιότητα ζωής και παρέχουν κοινωνική προστασία σε ομάδες όπως ηλικιωμένοι, βρέφη, παιδιά, άτομα με αναπηρία και χρόνιες παθήσεις και περιλαμβάνουν την εκπαίδευση, την υγεία, την κοινωνική στέγαση, την κοινωνική σίτιση, την παιδική φροντίδα, τη μακροχρόνια φροντίδα και τις υπηρεσίες κοινωνικής αρωγής, χωρίς, ωστόσο, να υποκαθιστούν τις γενικές υποχρεώσεις του κράτους στην άσκηση της κοινωνικής πολιτικής.</a:t>
            </a:r>
          </a:p>
        </p:txBody>
      </p:sp>
    </p:spTree>
    <p:extLst>
      <p:ext uri="{BB962C8B-B14F-4D97-AF65-F5344CB8AC3E}">
        <p14:creationId xmlns:p14="http://schemas.microsoft.com/office/powerpoint/2010/main" val="88438073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530</TotalTime>
  <Words>825</Words>
  <Application>Microsoft Office PowerPoint</Application>
  <PresentationFormat>Ευρεία οθόνη</PresentationFormat>
  <Paragraphs>51</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Arial</vt:lpstr>
      <vt:lpstr>Calibri</vt:lpstr>
      <vt:lpstr>Calibri Light</vt:lpstr>
      <vt:lpstr>Θέμα του Office</vt:lpstr>
      <vt:lpstr>Παρουσίαση του PowerPoint</vt:lpstr>
      <vt:lpstr>Παρουσίαση του PowerPoint</vt:lpstr>
      <vt:lpstr>ΕΝΝΟΙΑ ΦΟΡΕΩΝ ΚΑΛΟ</vt:lpstr>
      <vt:lpstr>ΕΝΝΟΙΑ ΦΟΡΕΩΝ ΚΑΛΟ</vt:lpstr>
      <vt:lpstr>ΕΝΝΟΙΑ ΦΟΡΕΩΝ ΚΑΛΟ</vt:lpstr>
      <vt:lpstr>ΣΥΛΛΟΓΙΚΗ ΩΦΕΛΕΙΑ</vt:lpstr>
      <vt:lpstr>ΚΟΙΝΩΝΙΚΗ ΩΦΕΛΕΙΑ</vt:lpstr>
      <vt:lpstr>ΒΙΩΣΙΜΗ ΑΝΑΠΤΥΞΗ</vt:lpstr>
      <vt:lpstr>ΚΟΙΝΩΝΙΚΕΣ ΥΠΗΡΕΣΙΕΣ ΓΕΝΙΚΟΥ ΣΥΜΦΕΡΟΝΤΟΣ</vt:lpstr>
      <vt:lpstr>ΚΟΙΝΩΝΙΚΗ ΕΝΤΑΞΗ</vt:lpstr>
      <vt:lpstr>ΚΟΙΝΩΝΙΚΟΣ ΑΝΤΙΚΤΥΠΟΣ  ΕΡΓΑΛΕΙΟ ΜΕΤΡΗΣΗΣ</vt:lpstr>
      <vt:lpstr>ΥΠΟΧΡΕΩΣΕΙΣ ΦΟΡΕΩΝ ΚΑΛΟ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41</cp:revision>
  <dcterms:created xsi:type="dcterms:W3CDTF">2015-10-14T12:21:46Z</dcterms:created>
  <dcterms:modified xsi:type="dcterms:W3CDTF">2021-06-11T07:56:25Z</dcterms:modified>
</cp:coreProperties>
</file>