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57" r:id="rId3"/>
    <p:sldId id="267" r:id="rId4"/>
    <p:sldId id="268" r:id="rId5"/>
    <p:sldId id="269" r:id="rId6"/>
    <p:sldId id="260" r:id="rId7"/>
    <p:sldId id="261" r:id="rId8"/>
    <p:sldId id="262" r:id="rId9"/>
    <p:sldId id="263" r:id="rId10"/>
    <p:sldId id="266" r:id="rId11"/>
    <p:sldId id="270" r:id="rId12"/>
    <p:sldId id="272" r:id="rId13"/>
    <p:sldId id="273" r:id="rId14"/>
    <p:sldId id="271" r:id="rId15"/>
  </p:sldIdLst>
  <p:sldSz cx="12188825"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599" autoAdjust="0"/>
  </p:normalViewPr>
  <p:slideViewPr>
    <p:cSldViewPr>
      <p:cViewPr varScale="1">
        <p:scale>
          <a:sx n="115" d="100"/>
          <a:sy n="115" d="100"/>
        </p:scale>
        <p:origin x="-432" y="-114"/>
      </p:cViewPr>
      <p:guideLst>
        <p:guide orient="horz" pos="2160"/>
        <p:guide pos="3839"/>
      </p:guideLst>
    </p:cSldViewPr>
  </p:slideViewPr>
  <p:notesTextViewPr>
    <p:cViewPr>
      <p:scale>
        <a:sx n="1" d="1"/>
        <a:sy n="1" d="1"/>
      </p:scale>
      <p:origin x="0" y="0"/>
    </p:cViewPr>
  </p:notesTextViewPr>
  <p:notesViewPr>
    <p:cSldViewPr showGuides="1">
      <p:cViewPr varScale="1">
        <p:scale>
          <a:sx n="88" d="100"/>
          <a:sy n="88" d="100"/>
        </p:scale>
        <p:origin x="3072" y="6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Σύμβολο κράτησης θέσης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el-GR" dirty="0"/>
          </a:p>
        </p:txBody>
      </p:sp>
      <p:sp>
        <p:nvSpPr>
          <p:cNvPr id="3" name="Σύμβολο κράτησης θέσης ημερομηνίας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DBCFB5D4-A4C8-4338-A8FC-A504D2C24A9B}" type="datetime1">
              <a:rPr lang="el-GR" smtClean="0"/>
              <a:pPr rtl="0"/>
              <a:t>31/5/2022</a:t>
            </a:fld>
            <a:endParaRPr lang="el-GR" dirty="0"/>
          </a:p>
        </p:txBody>
      </p:sp>
      <p:sp>
        <p:nvSpPr>
          <p:cNvPr id="4" name="Σύμβολο κράτησης θέσης υποσέλιδου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el-GR" dirty="0"/>
          </a:p>
        </p:txBody>
      </p:sp>
      <p:sp>
        <p:nvSpPr>
          <p:cNvPr id="5" name="Σύμβολο κράτησης θέσης αριθμού διαφάνειας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850423A-8BCE-448E-A97B-03A88B2B12C1}" type="slidenum">
              <a:rPr lang="el-GR"/>
              <a:pPr rtl="0"/>
              <a:t>‹#›</a:t>
            </a:fld>
            <a:endParaRPr lang="el-GR" dirty="0"/>
          </a:p>
        </p:txBody>
      </p:sp>
    </p:spTree>
    <p:extLst>
      <p:ext uri="{BB962C8B-B14F-4D97-AF65-F5344CB8AC3E}">
        <p14:creationId xmlns:p14="http://schemas.microsoft.com/office/powerpoint/2010/main" xmlns="" val="4051395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Σύμβολο κράτησης θέσης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el-GR" dirty="0"/>
          </a:p>
        </p:txBody>
      </p:sp>
      <p:sp>
        <p:nvSpPr>
          <p:cNvPr id="3" name="Σύμβολο κράτησης θέσης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5813E63C-D67E-46AD-8F8E-C5243B6C950C}" type="datetime1">
              <a:rPr lang="el-GR" smtClean="0"/>
              <a:pPr rtl="0"/>
              <a:t>31/5/2022</a:t>
            </a:fld>
            <a:endParaRPr lang="el-GR" dirty="0"/>
          </a:p>
        </p:txBody>
      </p:sp>
      <p:sp>
        <p:nvSpPr>
          <p:cNvPr id="4" name="Σύμβολο κράτησης θέσης εικόνας διαφάνειας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el-GR" dirty="0"/>
          </a:p>
        </p:txBody>
      </p:sp>
      <p:sp>
        <p:nvSpPr>
          <p:cNvPr id="5" name="Σύμβολο κράτησης θέσης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dirty="0"/>
              <a:t>Επεξεργασία στυλ υποδείγματος κειμένου</a:t>
            </a:r>
          </a:p>
          <a:p>
            <a:pPr lvl="1" rtl="0"/>
            <a:r>
              <a:rPr lang="el-GR" dirty="0"/>
              <a:t>Δεύτερου επιπέδου</a:t>
            </a:r>
          </a:p>
          <a:p>
            <a:pPr lvl="2" rtl="0"/>
            <a:r>
              <a:rPr lang="el-GR" dirty="0"/>
              <a:t>Τρίτου επιπέδου</a:t>
            </a:r>
          </a:p>
          <a:p>
            <a:pPr lvl="3" rtl="0"/>
            <a:r>
              <a:rPr lang="el-GR" dirty="0"/>
              <a:t>Τέταρτου επιπέδου</a:t>
            </a:r>
          </a:p>
          <a:p>
            <a:pPr lvl="4" rtl="0"/>
            <a:r>
              <a:rPr lang="el-GR" dirty="0"/>
              <a:t>Πέμπτου επιπέδου</a:t>
            </a:r>
          </a:p>
        </p:txBody>
      </p:sp>
      <p:sp>
        <p:nvSpPr>
          <p:cNvPr id="6" name="Σύμβολο κράτησης θέσης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el-GR" dirty="0"/>
          </a:p>
        </p:txBody>
      </p:sp>
      <p:sp>
        <p:nvSpPr>
          <p:cNvPr id="7" name="Σύμβολο κράτησης θέσης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1F2A70B-78F2-4DCF-B53B-C990D2FAFB8A}" type="slidenum">
              <a:rPr lang="el-GR"/>
              <a:pPr rtl="0"/>
              <a:t>‹#›</a:t>
            </a:fld>
            <a:endParaRPr lang="el-GR" dirty="0"/>
          </a:p>
        </p:txBody>
      </p:sp>
    </p:spTree>
    <p:extLst>
      <p:ext uri="{BB962C8B-B14F-4D97-AF65-F5344CB8AC3E}">
        <p14:creationId xmlns:p14="http://schemas.microsoft.com/office/powerpoint/2010/main" xmlns="" val="24115705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01F2A70B-78F2-4DCF-B53B-C990D2FAFB8A}" type="slidenum">
              <a:rPr lang="el-GR" smtClean="0"/>
              <a:pPr rtl="0"/>
              <a:t>1</a:t>
            </a:fld>
            <a:endParaRPr lang="el-GR" dirty="0"/>
          </a:p>
        </p:txBody>
      </p:sp>
    </p:spTree>
    <p:extLst>
      <p:ext uri="{BB962C8B-B14F-4D97-AF65-F5344CB8AC3E}">
        <p14:creationId xmlns:p14="http://schemas.microsoft.com/office/powerpoint/2010/main" xmlns="" val="29633393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rtl="0"/>
            <a:fld id="{01F2A70B-78F2-4DCF-B53B-C990D2FAFB8A}" type="slidenum">
              <a:rPr lang="el-GR" smtClean="0"/>
              <a:pPr rtl="0"/>
              <a:t>10</a:t>
            </a:fld>
            <a:endParaRPr lang="el-GR" dirty="0"/>
          </a:p>
        </p:txBody>
      </p:sp>
    </p:spTree>
    <p:extLst>
      <p:ext uri="{BB962C8B-B14F-4D97-AF65-F5344CB8AC3E}">
        <p14:creationId xmlns:p14="http://schemas.microsoft.com/office/powerpoint/2010/main" xmlns="" val="1084616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01F2A70B-78F2-4DCF-B53B-C990D2FAFB8A}" type="slidenum">
              <a:rPr lang="el-GR" smtClean="0"/>
              <a:pPr rtl="0"/>
              <a:t>2</a:t>
            </a:fld>
            <a:endParaRPr lang="el-GR" dirty="0"/>
          </a:p>
        </p:txBody>
      </p:sp>
    </p:spTree>
    <p:extLst>
      <p:ext uri="{BB962C8B-B14F-4D97-AF65-F5344CB8AC3E}">
        <p14:creationId xmlns:p14="http://schemas.microsoft.com/office/powerpoint/2010/main" xmlns="" val="330892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01F2A70B-78F2-4DCF-B53B-C990D2FAFB8A}" type="slidenum">
              <a:rPr lang="el-GR" smtClean="0"/>
              <a:pPr rtl="0"/>
              <a:t>3</a:t>
            </a:fld>
            <a:endParaRPr lang="el-GR" dirty="0"/>
          </a:p>
        </p:txBody>
      </p:sp>
    </p:spTree>
    <p:extLst>
      <p:ext uri="{BB962C8B-B14F-4D97-AF65-F5344CB8AC3E}">
        <p14:creationId xmlns:p14="http://schemas.microsoft.com/office/powerpoint/2010/main" xmlns="" val="4275593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01F2A70B-78F2-4DCF-B53B-C990D2FAFB8A}" type="slidenum">
              <a:rPr lang="el-GR" smtClean="0"/>
              <a:pPr rtl="0"/>
              <a:t>4</a:t>
            </a:fld>
            <a:endParaRPr lang="el-GR" dirty="0"/>
          </a:p>
        </p:txBody>
      </p:sp>
    </p:spTree>
    <p:extLst>
      <p:ext uri="{BB962C8B-B14F-4D97-AF65-F5344CB8AC3E}">
        <p14:creationId xmlns:p14="http://schemas.microsoft.com/office/powerpoint/2010/main" xmlns="" val="1882133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rtl="0"/>
            <a:fld id="{01F2A70B-78F2-4DCF-B53B-C990D2FAFB8A}" type="slidenum">
              <a:rPr lang="el-GR" smtClean="0"/>
              <a:pPr rtl="0"/>
              <a:t>5</a:t>
            </a:fld>
            <a:endParaRPr lang="el-GR" dirty="0"/>
          </a:p>
        </p:txBody>
      </p:sp>
    </p:spTree>
    <p:extLst>
      <p:ext uri="{BB962C8B-B14F-4D97-AF65-F5344CB8AC3E}">
        <p14:creationId xmlns:p14="http://schemas.microsoft.com/office/powerpoint/2010/main" xmlns="" val="3082262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rtl="0"/>
            <a:fld id="{01F2A70B-78F2-4DCF-B53B-C990D2FAFB8A}" type="slidenum">
              <a:rPr lang="el-GR" smtClean="0"/>
              <a:pPr rtl="0"/>
              <a:t>6</a:t>
            </a:fld>
            <a:endParaRPr lang="el-GR" dirty="0"/>
          </a:p>
        </p:txBody>
      </p:sp>
    </p:spTree>
    <p:extLst>
      <p:ext uri="{BB962C8B-B14F-4D97-AF65-F5344CB8AC3E}">
        <p14:creationId xmlns:p14="http://schemas.microsoft.com/office/powerpoint/2010/main" xmlns="" val="3546330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rtl="0"/>
            <a:fld id="{01F2A70B-78F2-4DCF-B53B-C990D2FAFB8A}" type="slidenum">
              <a:rPr lang="el-GR" smtClean="0"/>
              <a:pPr rtl="0"/>
              <a:t>7</a:t>
            </a:fld>
            <a:endParaRPr lang="el-GR" dirty="0"/>
          </a:p>
        </p:txBody>
      </p:sp>
    </p:spTree>
    <p:extLst>
      <p:ext uri="{BB962C8B-B14F-4D97-AF65-F5344CB8AC3E}">
        <p14:creationId xmlns:p14="http://schemas.microsoft.com/office/powerpoint/2010/main" xmlns="" val="1613239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rtl="0"/>
            <a:fld id="{01F2A70B-78F2-4DCF-B53B-C990D2FAFB8A}" type="slidenum">
              <a:rPr lang="el-GR" smtClean="0"/>
              <a:pPr rtl="0"/>
              <a:t>8</a:t>
            </a:fld>
            <a:endParaRPr lang="el-GR" dirty="0"/>
          </a:p>
        </p:txBody>
      </p:sp>
    </p:spTree>
    <p:extLst>
      <p:ext uri="{BB962C8B-B14F-4D97-AF65-F5344CB8AC3E}">
        <p14:creationId xmlns:p14="http://schemas.microsoft.com/office/powerpoint/2010/main" xmlns="" val="22736981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rtl="0"/>
            <a:fld id="{01F2A70B-78F2-4DCF-B53B-C990D2FAFB8A}" type="slidenum">
              <a:rPr lang="el-GR" smtClean="0"/>
              <a:pPr rtl="0"/>
              <a:t>9</a:t>
            </a:fld>
            <a:endParaRPr lang="el-GR" dirty="0"/>
          </a:p>
        </p:txBody>
      </p:sp>
    </p:spTree>
    <p:extLst>
      <p:ext uri="{BB962C8B-B14F-4D97-AF65-F5344CB8AC3E}">
        <p14:creationId xmlns:p14="http://schemas.microsoft.com/office/powerpoint/2010/main" xmlns="" val="4252195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2413" y="1905000"/>
            <a:ext cx="9144000" cy="2667000"/>
          </a:xfrm>
        </p:spPr>
        <p:txBody>
          <a:bodyPr rtlCol="0">
            <a:noAutofit/>
          </a:bodyPr>
          <a:lstStyle>
            <a:lvl1pPr rtl="0">
              <a:defRPr sz="5400"/>
            </a:lvl1pPr>
          </a:lstStyle>
          <a:p>
            <a:pPr rtl="0"/>
            <a:r>
              <a:rPr lang="el-GR"/>
              <a:t>Κάντε κλικ για να επεξεργαστείτε τον τίτλο υποδείγματος</a:t>
            </a:r>
            <a:endParaRPr lang="el-GR" dirty="0"/>
          </a:p>
        </p:txBody>
      </p:sp>
      <p:grpSp>
        <p:nvGrpSpPr>
          <p:cNvPr id="256" name="Γραμμή" descr="Γραφικό γραμμής"/>
          <p:cNvGrpSpPr/>
          <p:nvPr/>
        </p:nvGrpSpPr>
        <p:grpSpPr bwMode="invGray">
          <a:xfrm>
            <a:off x="1584896" y="4724400"/>
            <a:ext cx="8631936" cy="64008"/>
            <a:chOff x="-4110038" y="2703513"/>
            <a:chExt cx="17394239" cy="160336"/>
          </a:xfrm>
          <a:solidFill>
            <a:schemeClr val="accent1"/>
          </a:solidFill>
        </p:grpSpPr>
        <p:sp>
          <p:nvSpPr>
            <p:cNvPr id="257" name="Ελεύθερη σχεδίαση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58" name="Ελεύθερη σχεδίαση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59" name="Ελεύθερη σχεδίαση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0" name="Ελεύθερη σχεδίαση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1" name="Ελεύθερη σχεδίαση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2" name="Ελεύθερη σχεδίαση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3" name="Ελεύθερη σχεδίαση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4" name="Ελεύθερη σχεδίαση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5" name="Ελεύθερη σχεδίαση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6" name="Ελεύθερη σχεδίαση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7" name="Ελεύθερη σχεδίαση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8" name="Ελεύθερη σχεδίαση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9" name="Ελεύθερη σχεδίαση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0" name="Ελεύθερη σχεδίαση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1" name="Ελεύθερη σχεδίαση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2" name="Ελεύθερη σχεδίαση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3" name="Ελεύθερη σχεδίαση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4" name="Ελεύθερη σχεδίαση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5" name="Ελεύθερη σχεδίαση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6" name="Ελεύθερη σχεδίαση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7" name="Ελεύθερη σχεδίαση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8" name="Ελεύθερη σχεδίαση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9" name="Ελεύθερη σχεδίαση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0" name="Ελεύθερη σχεδίαση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1" name="Ελεύθερη σχεδίαση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2" name="Ελεύθερη σχεδίαση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3" name="Ελεύθερη σχεδίαση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4" name="Ελεύθερη σχεδίαση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5" name="Ελεύθερη σχεδίαση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6" name="Ελεύθερη σχεδίαση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7" name="Ελεύθερη σχεδίαση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8" name="Ελεύθερη σχεδίαση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9" name="Ελεύθερη σχεδίαση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0" name="Ελεύθερη σχεδίαση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1" name="Ελεύθερη σχεδίαση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2" name="Ελεύθερη σχεδίαση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3" name="Ελεύθερη σχεδίαση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4" name="Ελεύθερη σχεδίαση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5" name="Ελεύθερη σχεδίαση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6" name="Ελεύθερη σχεδίαση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7" name="Ελεύθερη σχεδίαση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8" name="Ελεύθερη σχεδίαση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9" name="Ελεύθερη σχεδίαση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0" name="Ελεύθερη σχεδίαση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1" name="Ελεύθερη σχεδίαση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2" name="Ελεύθερη σχεδίαση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3" name="Ελεύθερη σχεδίαση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4" name="Ελεύθερη σχεδίαση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5" name="Ελεύθερη σχεδίαση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6" name="Ελεύθερη σχεδίαση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7" name="Ελεύθερη σχεδίαση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8" name="Ελεύθερη σχεδίαση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9" name="Ελεύθερη σχεδίαση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0" name="Ελεύθερη σχεδίαση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1" name="Ελεύθερη σχεδίαση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2" name="Ελεύθερη σχεδίαση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3" name="Ελεύθερη σχεδίαση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4" name="Ελεύθερη σχεδίαση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5" name="Ελεύθερη σχεδίαση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6" name="Ελεύθερη σχεδίαση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7" name="Ελεύθερη σχεδίαση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8" name="Ελεύθερη σχεδίαση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9" name="Ελεύθερη σχεδίαση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0" name="Ελεύθερη σχεδίαση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1" name="Ελεύθερη σχεδίαση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2" name="Ελεύθερη σχεδίαση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3" name="Ελεύθερη σχεδίαση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4" name="Ελεύθερη σχεδίαση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5" name="Ελεύθερη σχεδίαση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6" name="Ελεύθερη σχεδίαση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7" name="Ελεύθερη σχεδίαση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8" name="Ελεύθερη σχεδίαση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9" name="Ελεύθερη σχεδίαση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0" name="Ελεύθερη σχεδίαση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1" name="Ελεύθερη σχεδίαση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2" name="Ελεύθερη σχεδίαση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3" name="Ελεύθερη σχεδίαση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4" name="Ελεύθερη σχεδίαση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5" name="Ελεύθερη σχεδίαση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6" name="Ελεύθερη σχεδίαση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7" name="Ελεύθερη σχεδίαση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8" name="Ελεύθερη σχεδίαση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9" name="Ελεύθερη σχεδίαση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0" name="Ελεύθερη σχεδίαση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1" name="Ελεύθερη σχεδίαση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2" name="Ελεύθερη σχεδίαση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3" name="Ελεύθερη σχεδίαση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4" name="Ελεύθερη σχεδίαση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5" name="Ελεύθερη σχεδίαση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6" name="Ελεύθερη σχεδίαση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7" name="Ελεύθερη σχεδίαση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8" name="Ελεύθερη σχεδίαση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9" name="Ελεύθερη σχεδίαση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0" name="Ελεύθερη σχεδίαση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1" name="Ελεύθερη σχεδίαση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2" name="Ελεύθερη σχεδίαση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3" name="Ελεύθερη σχεδίαση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4" name="Ελεύθερη σχεδίαση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5" name="Ελεύθερη σχεδίαση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6" name="Ελεύθερη σχεδίαση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7" name="Ελεύθερη σχεδίαση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8" name="Ελεύθερη σχεδίαση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9" name="Ελεύθερη σχεδίαση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0" name="Ελεύθερη σχεδίαση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1" name="Ελεύθερη σχεδίαση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2" name="Ελεύθερη σχεδίαση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3" name="Ελεύθερη σχεδίαση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4" name="Ελεύθερη σχεδίαση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5" name="Ελεύθερη σχεδίαση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6" name="Ελεύθερη σχεδίαση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7" name="Ελεύθερη σχεδίαση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8" name="Ελεύθερη σχεδίαση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9" name="Ελεύθερη σχεδίαση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0" name="Ελεύθερη σχεδίαση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1" name="Ελεύθερη σχεδίαση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2" name="Ελεύθερη σχεδίαση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3" name="Ελεύθερη σχεδίαση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4" name="Ελεύθερη σχεδίαση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5" name="Ελεύθερη σχεδίαση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6" name="Ελεύθερη σχεδίαση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7" name="Ελεύθερη σχεδίαση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8" name="Ελεύθερη σχεδίαση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9" name="Ελεύθερη σχεδίαση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grpSp>
      <p:sp>
        <p:nvSpPr>
          <p:cNvPr id="3" name="Υπότιτλος 2"/>
          <p:cNvSpPr>
            <a:spLocks noGrp="1"/>
          </p:cNvSpPr>
          <p:nvPr>
            <p:ph type="subTitle" idx="1"/>
          </p:nvPr>
        </p:nvSpPr>
        <p:spPr>
          <a:xfrm>
            <a:off x="1522413" y="5105400"/>
            <a:ext cx="9143999" cy="1066800"/>
          </a:xfrm>
        </p:spPr>
        <p:txBody>
          <a:bodyPr rtlCol="0"/>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l-GR" dirty="0"/>
          </a:p>
        </p:txBody>
      </p:sp>
    </p:spTree>
    <p:extLst>
      <p:ext uri="{BB962C8B-B14F-4D97-AF65-F5344CB8AC3E}">
        <p14:creationId xmlns:p14="http://schemas.microsoft.com/office/powerpoint/2010/main" xmlns="" val="67435665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pPr rtl="0"/>
            <a:r>
              <a:rPr lang="el-GR"/>
              <a:t>Κάντε κλικ για να επεξεργαστείτε τον τίτλο υποδείγματος</a:t>
            </a:r>
            <a:endParaRPr lang="el-GR" dirty="0"/>
          </a:p>
        </p:txBody>
      </p:sp>
      <p:grpSp>
        <p:nvGrpSpPr>
          <p:cNvPr id="7" name="Γραμμή" descr="Γραφικό γραμμής"/>
          <p:cNvGrpSpPr/>
          <p:nvPr/>
        </p:nvGrpSpPr>
        <p:grpSpPr bwMode="invGray">
          <a:xfrm>
            <a:off x="1522413" y="1514475"/>
            <a:ext cx="10569575" cy="64008"/>
            <a:chOff x="1522413" y="1514475"/>
            <a:chExt cx="10569575" cy="64008"/>
          </a:xfrm>
        </p:grpSpPr>
        <p:sp>
          <p:nvSpPr>
            <p:cNvPr id="8" name="Ελεύθερη σχεδίαση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 name="Ελεύθερη σχεδίαση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0" name="Ελεύθερη σχεδίαση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1"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2"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3"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4"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5"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4"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5"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6"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7"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8"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9"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0"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1"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2"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3"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4"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5"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6"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7"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8"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9"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0"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1"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2"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3"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4"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5"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6"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7"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8"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9"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0"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1"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2"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3"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4"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5"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6"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7"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8"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9"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0"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1"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sp>
        <p:nvSpPr>
          <p:cNvPr id="3" name="Σύμβολο κράτησης θέσης κατακόρυφου κειμένου 2"/>
          <p:cNvSpPr>
            <a:spLocks noGrp="1"/>
          </p:cNvSpPr>
          <p:nvPr>
            <p:ph type="body" orient="vert" idx="1"/>
          </p:nvPr>
        </p:nvSpPr>
        <p:spPr/>
        <p:txBody>
          <a:bodyPr vert="eaVert" rtlCol="0"/>
          <a:lstStyle>
            <a:lvl5pPr>
              <a:defRPr/>
            </a:lvl5pPr>
            <a:lvl6pPr marL="1956816">
              <a:defRPr/>
            </a:lvl6pPr>
            <a:lvl7pPr marL="1956816">
              <a:defRPr/>
            </a:lvl7pPr>
            <a:lvl8pPr marL="1956816">
              <a:defRPr/>
            </a:lvl8pPr>
            <a:lvl9pPr marL="1956816">
              <a:defRPr/>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dirty="0"/>
          </a:p>
        </p:txBody>
      </p:sp>
      <p:sp>
        <p:nvSpPr>
          <p:cNvPr id="5" name="Σύμβολο κράτησης θέσης υποσέλιδου 4"/>
          <p:cNvSpPr>
            <a:spLocks noGrp="1"/>
          </p:cNvSpPr>
          <p:nvPr>
            <p:ph type="ftr" sz="quarter" idx="11"/>
          </p:nvPr>
        </p:nvSpPr>
        <p:spPr/>
        <p:txBody>
          <a:bodyPr rtlCol="0"/>
          <a:lstStyle/>
          <a:p>
            <a:pPr rtl="0"/>
            <a:endParaRPr lang="el-GR" dirty="0"/>
          </a:p>
        </p:txBody>
      </p:sp>
      <p:sp>
        <p:nvSpPr>
          <p:cNvPr id="4" name="Σύμβολο κράτησης θέσης ημερομηνίας 3"/>
          <p:cNvSpPr>
            <a:spLocks noGrp="1"/>
          </p:cNvSpPr>
          <p:nvPr>
            <p:ph type="dt" sz="half" idx="10"/>
          </p:nvPr>
        </p:nvSpPr>
        <p:spPr/>
        <p:txBody>
          <a:bodyPr rtlCol="0"/>
          <a:lstStyle/>
          <a:p>
            <a:pPr rtl="0"/>
            <a:fld id="{CD5C4122-C6A0-4C3A-884B-99E79B92808F}" type="datetime1">
              <a:rPr lang="el-GR" smtClean="0"/>
              <a:pPr rtl="0"/>
              <a:t>31/5/2022</a:t>
            </a:fld>
            <a:endParaRPr lang="el-GR" dirty="0"/>
          </a:p>
        </p:txBody>
      </p:sp>
      <p:sp>
        <p:nvSpPr>
          <p:cNvPr id="6" name="Σύμβολο κράτησης θέσης αριθμού διαφάνειας 5"/>
          <p:cNvSpPr>
            <a:spLocks noGrp="1"/>
          </p:cNvSpPr>
          <p:nvPr>
            <p:ph type="sldNum" sz="quarter" idx="12"/>
          </p:nvPr>
        </p:nvSpPr>
        <p:spPr/>
        <p:txBody>
          <a:bodyPr rtlCol="0"/>
          <a:lstStyle/>
          <a:p>
            <a:pPr rtl="0"/>
            <a:fld id="{25BA54BD-C84D-46CE-8B72-31BFB26ABA43}" type="slidenum">
              <a:rPr lang="el-GR"/>
              <a:pPr rtl="0"/>
              <a:t>‹#›</a:t>
            </a:fld>
            <a:endParaRPr lang="el-GR" dirty="0"/>
          </a:p>
        </p:txBody>
      </p:sp>
    </p:spTree>
    <p:extLst>
      <p:ext uri="{BB962C8B-B14F-4D97-AF65-F5344CB8AC3E}">
        <p14:creationId xmlns:p14="http://schemas.microsoft.com/office/powerpoint/2010/main" xmlns="" val="212679351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10361612" y="274639"/>
            <a:ext cx="1371600" cy="5901747"/>
          </a:xfrm>
        </p:spPr>
        <p:txBody>
          <a:bodyPr vert="eaVert" rtlCol="0"/>
          <a:lstStyle>
            <a:lvl1pPr rtl="0">
              <a:defRPr/>
            </a:lvl1pPr>
          </a:lstStyle>
          <a:p>
            <a:pPr rtl="0"/>
            <a:r>
              <a:rPr lang="el-GR"/>
              <a:t>Κάντε κλικ για να επεξεργαστείτε τον τίτλο υποδείγματος</a:t>
            </a:r>
            <a:endParaRPr lang="el-GR" dirty="0"/>
          </a:p>
        </p:txBody>
      </p:sp>
      <p:grpSp>
        <p:nvGrpSpPr>
          <p:cNvPr id="7" name="Γραμμή" descr="Γραφικό γραμμής"/>
          <p:cNvGrpSpPr/>
          <p:nvPr/>
        </p:nvGrpSpPr>
        <p:grpSpPr bwMode="invGray">
          <a:xfrm rot="5400000">
            <a:off x="6864412" y="3472598"/>
            <a:ext cx="6492240" cy="64008"/>
            <a:chOff x="1522413" y="1514475"/>
            <a:chExt cx="10569575" cy="64008"/>
          </a:xfrm>
        </p:grpSpPr>
        <p:sp>
          <p:nvSpPr>
            <p:cNvPr id="8" name="Ελεύθερη σχεδίαση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 name="Ελεύθερη σχεδίαση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0" name="Ελεύθερη σχεδίαση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1"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2"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3"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4"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5"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4"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5"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6"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7"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8"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9"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0"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1"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2"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3"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4"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5"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6"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7"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8"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39"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0"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1"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2"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3"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4"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5"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6"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7"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8"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49"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0"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1"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2"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3"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4"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5"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6"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7"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8"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59"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0"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1"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sp>
        <p:nvSpPr>
          <p:cNvPr id="3" name="Σύμβολο κράτησης θέσης κατακόρυφου κειμένου 2"/>
          <p:cNvSpPr>
            <a:spLocks noGrp="1"/>
          </p:cNvSpPr>
          <p:nvPr>
            <p:ph type="body" orient="vert" idx="1"/>
          </p:nvPr>
        </p:nvSpPr>
        <p:spPr>
          <a:xfrm>
            <a:off x="608012" y="277813"/>
            <a:ext cx="9144001" cy="5898573"/>
          </a:xfrm>
        </p:spPr>
        <p:txBody>
          <a:bodyPr vert="eaVert" rtlCol="0"/>
          <a:lstStyle>
            <a:lvl5pPr>
              <a:defRPr/>
            </a:lvl5pPr>
            <a:lvl6pPr marL="1261872" indent="0">
              <a:buNone/>
              <a:defRPr/>
            </a:lvl6pPr>
            <a:lvl7pPr>
              <a:defRPr/>
            </a:lvl7pPr>
            <a:lvl8pPr>
              <a:defRPr baseline="0"/>
            </a:lvl8pPr>
            <a:lvl9pPr>
              <a:defRPr baseline="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dirty="0"/>
          </a:p>
        </p:txBody>
      </p:sp>
      <p:sp>
        <p:nvSpPr>
          <p:cNvPr id="5" name="Σύμβολο κράτησης θέσης υποσέλιδου 4"/>
          <p:cNvSpPr>
            <a:spLocks noGrp="1"/>
          </p:cNvSpPr>
          <p:nvPr>
            <p:ph type="ftr" sz="quarter" idx="11"/>
          </p:nvPr>
        </p:nvSpPr>
        <p:spPr/>
        <p:txBody>
          <a:bodyPr rtlCol="0"/>
          <a:lstStyle/>
          <a:p>
            <a:pPr rtl="0"/>
            <a:endParaRPr lang="el-GR" dirty="0"/>
          </a:p>
        </p:txBody>
      </p:sp>
      <p:sp>
        <p:nvSpPr>
          <p:cNvPr id="4" name="Σύμβολο κράτησης θέσης ημερομηνίας 3"/>
          <p:cNvSpPr>
            <a:spLocks noGrp="1"/>
          </p:cNvSpPr>
          <p:nvPr>
            <p:ph type="dt" sz="half" idx="10"/>
          </p:nvPr>
        </p:nvSpPr>
        <p:spPr/>
        <p:txBody>
          <a:bodyPr rtlCol="0"/>
          <a:lstStyle/>
          <a:p>
            <a:pPr rtl="0"/>
            <a:fld id="{487423C5-B4FD-4F01-AAC7-0EEF433AB54A}" type="datetime1">
              <a:rPr lang="el-GR" smtClean="0"/>
              <a:pPr rtl="0"/>
              <a:t>31/5/2022</a:t>
            </a:fld>
            <a:endParaRPr lang="el-GR" dirty="0"/>
          </a:p>
        </p:txBody>
      </p:sp>
      <p:sp>
        <p:nvSpPr>
          <p:cNvPr id="6" name="Σύμβολο κράτησης θέσης αριθμού διαφάνειας 5"/>
          <p:cNvSpPr>
            <a:spLocks noGrp="1"/>
          </p:cNvSpPr>
          <p:nvPr>
            <p:ph type="sldNum" sz="quarter" idx="12"/>
          </p:nvPr>
        </p:nvSpPr>
        <p:spPr/>
        <p:txBody>
          <a:bodyPr rtlCol="0"/>
          <a:lstStyle/>
          <a:p>
            <a:pPr rtl="0"/>
            <a:fld id="{25BA54BD-C84D-46CE-8B72-31BFB26ABA43}" type="slidenum">
              <a:rPr lang="el-GR"/>
              <a:pPr rtl="0"/>
              <a:t>‹#›</a:t>
            </a:fld>
            <a:endParaRPr lang="el-GR" dirty="0"/>
          </a:p>
        </p:txBody>
      </p:sp>
    </p:spTree>
    <p:extLst>
      <p:ext uri="{BB962C8B-B14F-4D97-AF65-F5344CB8AC3E}">
        <p14:creationId xmlns:p14="http://schemas.microsoft.com/office/powerpoint/2010/main" xmlns="" val="221179101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1522414" y="274638"/>
            <a:ext cx="9143998" cy="1020762"/>
          </a:xfrm>
        </p:spPr>
        <p:txBody>
          <a:bodyPr rtlCol="0"/>
          <a:lstStyle>
            <a:lvl1pPr rtl="0">
              <a:defRPr/>
            </a:lvl1pPr>
          </a:lstStyle>
          <a:p>
            <a:pPr rtl="0"/>
            <a:r>
              <a:rPr lang="el-GR"/>
              <a:t>Κάντε κλικ για να επεξεργαστείτε τον τίτλο υποδείγματος</a:t>
            </a:r>
            <a:endParaRPr lang="el-GR" dirty="0"/>
          </a:p>
        </p:txBody>
      </p:sp>
      <p:grpSp>
        <p:nvGrpSpPr>
          <p:cNvPr id="167" name="Γραμμή" descr="Γραφικό γραμμής"/>
          <p:cNvGrpSpPr/>
          <p:nvPr/>
        </p:nvGrpSpPr>
        <p:grpSpPr bwMode="invGray">
          <a:xfrm>
            <a:off x="1522413" y="1514475"/>
            <a:ext cx="10569575" cy="64008"/>
            <a:chOff x="1522413" y="1514475"/>
            <a:chExt cx="10569575" cy="64008"/>
          </a:xfrm>
        </p:grpSpPr>
        <p:sp>
          <p:nvSpPr>
            <p:cNvPr id="168" name="Ελεύθερη σχεδίαση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9" name="Ελεύθερη σχεδίαση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0" name="Ελεύθερη σχεδίαση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1"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2"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3"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4"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5"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6"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7"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8"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9"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0"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1"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2"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3"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4"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5"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6"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7"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8"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9"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0"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1"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2"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3"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4"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5"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6"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7"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8"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9"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0"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1"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2"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3"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4"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5"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6"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7"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8"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9"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0"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1"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2"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3"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4"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5"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6"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7"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8"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9"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0"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1"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2"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3"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4"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5"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6"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7"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8"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9"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0"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1"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2"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3"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4"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5"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6"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7"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8"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9"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40"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41"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sp>
        <p:nvSpPr>
          <p:cNvPr id="3" name="Σύμβολο κράτησης θέσης περιεχομένου 2"/>
          <p:cNvSpPr>
            <a:spLocks noGrp="1"/>
          </p:cNvSpPr>
          <p:nvPr>
            <p:ph idx="1"/>
          </p:nvPr>
        </p:nvSpPr>
        <p:spPr/>
        <p:txBody>
          <a:bodyPr rtlCol="0"/>
          <a:lstStyle>
            <a:lvl1pPr>
              <a:defRPr/>
            </a:lvl1pPr>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dirty="0"/>
          </a:p>
        </p:txBody>
      </p:sp>
      <p:sp>
        <p:nvSpPr>
          <p:cNvPr id="5" name="Σύμβολο κράτησης θέσης υποσέλιδου 4"/>
          <p:cNvSpPr>
            <a:spLocks noGrp="1"/>
          </p:cNvSpPr>
          <p:nvPr>
            <p:ph type="ftr" sz="quarter" idx="11"/>
          </p:nvPr>
        </p:nvSpPr>
        <p:spPr/>
        <p:txBody>
          <a:bodyPr rtlCol="0"/>
          <a:lstStyle/>
          <a:p>
            <a:pPr rtl="0"/>
            <a:endParaRPr lang="el-GR" dirty="0"/>
          </a:p>
        </p:txBody>
      </p:sp>
      <p:sp>
        <p:nvSpPr>
          <p:cNvPr id="4" name="Σύμβολο κράτησης θέσης ημερομηνίας 3"/>
          <p:cNvSpPr>
            <a:spLocks noGrp="1"/>
          </p:cNvSpPr>
          <p:nvPr>
            <p:ph type="dt" sz="half" idx="10"/>
          </p:nvPr>
        </p:nvSpPr>
        <p:spPr/>
        <p:txBody>
          <a:bodyPr rtlCol="0"/>
          <a:lstStyle/>
          <a:p>
            <a:pPr rtl="0"/>
            <a:fld id="{317B44FC-29E4-4980-A70E-CC0957147049}" type="datetime1">
              <a:rPr lang="el-GR" smtClean="0"/>
              <a:pPr rtl="0"/>
              <a:t>31/5/2022</a:t>
            </a:fld>
            <a:endParaRPr lang="el-GR" dirty="0"/>
          </a:p>
        </p:txBody>
      </p:sp>
      <p:sp>
        <p:nvSpPr>
          <p:cNvPr id="6" name="Σύμβολο κράτησης θέσης αριθμού διαφάνειας 5"/>
          <p:cNvSpPr>
            <a:spLocks noGrp="1"/>
          </p:cNvSpPr>
          <p:nvPr>
            <p:ph type="sldNum" sz="quarter" idx="12"/>
          </p:nvPr>
        </p:nvSpPr>
        <p:spPr/>
        <p:txBody>
          <a:bodyPr rtlCol="0"/>
          <a:lstStyle/>
          <a:p>
            <a:pPr rtl="0"/>
            <a:fld id="{25BA54BD-C84D-46CE-8B72-31BFB26ABA43}" type="slidenum">
              <a:rPr lang="el-GR"/>
              <a:pPr rtl="0"/>
              <a:t>‹#›</a:t>
            </a:fld>
            <a:endParaRPr lang="el-GR" dirty="0"/>
          </a:p>
        </p:txBody>
      </p:sp>
    </p:spTree>
    <p:extLst>
      <p:ext uri="{BB962C8B-B14F-4D97-AF65-F5344CB8AC3E}">
        <p14:creationId xmlns:p14="http://schemas.microsoft.com/office/powerpoint/2010/main" xmlns="" val="261447267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1522413" y="1905000"/>
            <a:ext cx="9144000" cy="2667000"/>
          </a:xfrm>
        </p:spPr>
        <p:txBody>
          <a:bodyPr rtlCol="0" anchor="b">
            <a:noAutofit/>
          </a:bodyPr>
          <a:lstStyle>
            <a:lvl1pPr algn="l" rtl="0">
              <a:defRPr sz="4400" b="0" cap="none" baseline="0"/>
            </a:lvl1pPr>
          </a:lstStyle>
          <a:p>
            <a:pPr rtl="0"/>
            <a:r>
              <a:rPr lang="el-GR"/>
              <a:t>Κάντε κλικ για να επεξεργαστείτε τον τίτλο υποδείγματος</a:t>
            </a:r>
            <a:endParaRPr lang="el-GR" dirty="0"/>
          </a:p>
        </p:txBody>
      </p:sp>
      <p:grpSp>
        <p:nvGrpSpPr>
          <p:cNvPr id="255" name="Γραμμή" descr="Γραφικό γραμμής"/>
          <p:cNvGrpSpPr/>
          <p:nvPr/>
        </p:nvGrpSpPr>
        <p:grpSpPr bwMode="invGray">
          <a:xfrm>
            <a:off x="1584896" y="4724400"/>
            <a:ext cx="8631936" cy="64008"/>
            <a:chOff x="-4110038" y="2703513"/>
            <a:chExt cx="17394239" cy="160336"/>
          </a:xfrm>
          <a:solidFill>
            <a:schemeClr val="accent1"/>
          </a:solidFill>
        </p:grpSpPr>
        <p:sp>
          <p:nvSpPr>
            <p:cNvPr id="256" name="Ελεύθερη σχεδίαση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57" name="Ελεύθερη σχεδίαση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58" name="Ελεύθερη σχεδίαση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59" name="Ελεύθερη σχεδίαση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0" name="Ελεύθερη σχεδίαση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1" name="Ελεύθερη σχεδίαση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2" name="Ελεύθερη σχεδίαση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3" name="Ελεύθερη σχεδίαση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4" name="Ελεύθερη σχεδίαση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5" name="Ελεύθερη σχεδίαση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6" name="Ελεύθερη σχεδίαση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7" name="Ελεύθερη σχεδίαση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8" name="Ελεύθερη σχεδίαση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69" name="Ελεύθερη σχεδίαση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0" name="Ελεύθερη σχεδίαση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1" name="Ελεύθερη σχεδίαση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2" name="Ελεύθερη σχεδίαση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3" name="Ελεύθερη σχεδίαση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4" name="Ελεύθερη σχεδίαση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5" name="Ελεύθερη σχεδίαση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6" name="Ελεύθερη σχεδίαση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7" name="Ελεύθερη σχεδίαση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8" name="Ελεύθερη σχεδίαση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79" name="Ελεύθερη σχεδίαση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0" name="Ελεύθερη σχεδίαση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1" name="Ελεύθερη σχεδίαση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2" name="Ελεύθερη σχεδίαση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3" name="Ελεύθερη σχεδίαση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4" name="Ελεύθερη σχεδίαση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5" name="Ελεύθερη σχεδίαση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6" name="Ελεύθερη σχεδίαση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7" name="Ελεύθερη σχεδίαση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8" name="Ελεύθερη σχεδίαση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89" name="Ελεύθερη σχεδίαση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0" name="Ελεύθερη σχεδίαση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1" name="Ελεύθερη σχεδίαση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2" name="Ελεύθερη σχεδίαση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3" name="Ελεύθερη σχεδίαση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4" name="Ελεύθερη σχεδίαση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5" name="Ελεύθερη σχεδίαση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6" name="Ελεύθερη σχεδίαση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7" name="Ελεύθερη σχεδίαση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8" name="Ελεύθερη σχεδίαση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299" name="Ελεύθερη σχεδίαση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0" name="Ελεύθερη σχεδίαση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1" name="Ελεύθερη σχεδίαση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2" name="Ελεύθερη σχεδίαση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3" name="Ελεύθερη σχεδίαση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4" name="Ελεύθερη σχεδίαση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5" name="Ελεύθερη σχεδίαση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6" name="Ελεύθερη σχεδίαση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7" name="Ελεύθερη σχεδίαση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8" name="Ελεύθερη σχεδίαση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09" name="Ελεύθερη σχεδίαση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0" name="Ελεύθερη σχεδίαση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1" name="Ελεύθερη σχεδίαση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2" name="Ελεύθερη σχεδίαση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3" name="Ελεύθερη σχεδίαση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4" name="Ελεύθερη σχεδίαση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5" name="Ελεύθερη σχεδίαση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6" name="Ελεύθερη σχεδίαση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7" name="Ελεύθερη σχεδίαση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8" name="Ελεύθερη σχεδίαση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19" name="Ελεύθερη σχεδίαση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0" name="Ελεύθερη σχεδίαση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1" name="Ελεύθερη σχεδίαση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2" name="Ελεύθερη σχεδίαση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3" name="Ελεύθερη σχεδίαση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4" name="Ελεύθερη σχεδίαση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5" name="Ελεύθερη σχεδίαση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6" name="Ελεύθερη σχεδίαση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7" name="Ελεύθερη σχεδίαση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8" name="Ελεύθερη σχεδίαση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29" name="Ελεύθερη σχεδίαση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0" name="Ελεύθερη σχεδίαση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1" name="Ελεύθερη σχεδίαση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2" name="Ελεύθερη σχεδίαση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3" name="Ελεύθερη σχεδίαση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4" name="Ελεύθερη σχεδίαση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5" name="Ελεύθερη σχεδίαση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6" name="Ελεύθερη σχεδίαση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7" name="Ελεύθερη σχεδίαση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8" name="Ελεύθερη σχεδίαση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39" name="Ελεύθερη σχεδίαση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0" name="Ελεύθερη σχεδίαση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1" name="Ελεύθερη σχεδίαση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2" name="Ελεύθερη σχεδίαση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3" name="Ελεύθερη σχεδίαση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4" name="Ελεύθερη σχεδίαση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5" name="Ελεύθερη σχεδίαση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6" name="Ελεύθερη σχεδίαση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7" name="Ελεύθερη σχεδίαση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8" name="Ελεύθερη σχεδίαση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49" name="Ελεύθερη σχεδίαση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0" name="Ελεύθερη σχεδίαση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1" name="Ελεύθερη σχεδίαση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2" name="Ελεύθερη σχεδίαση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3" name="Ελεύθερη σχεδίαση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4" name="Ελεύθερη σχεδίαση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5" name="Ελεύθερη σχεδίαση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6" name="Ελεύθερη σχεδίαση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7" name="Ελεύθερη σχεδίαση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8" name="Ελεύθερη σχεδίαση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59" name="Ελεύθερη σχεδίαση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0" name="Ελεύθερη σχεδίαση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1" name="Ελεύθερη σχεδίαση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2" name="Ελεύθερη σχεδίαση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3" name="Ελεύθερη σχεδίαση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4" name="Ελεύθερη σχεδίαση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5" name="Ελεύθερη σχεδίαση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6" name="Ελεύθερη σχεδίαση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7" name="Ελεύθερη σχεδίαση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8" name="Ελεύθερη σχεδίαση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69" name="Ελεύθερη σχεδίαση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0" name="Ελεύθερη σχεδίαση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1" name="Ελεύθερη σχεδίαση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2" name="Ελεύθερη σχεδίαση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3" name="Ελεύθερη σχεδίαση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4" name="Ελεύθερη σχεδίαση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5" name="Ελεύθερη σχεδίαση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6" name="Ελεύθερη σχεδίαση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7" name="Ελεύθερη σχεδίαση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sp>
          <p:nvSpPr>
            <p:cNvPr id="378" name="Ελεύθερη σχεδίαση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p>
          </p:txBody>
        </p:sp>
      </p:grpSp>
      <p:sp>
        <p:nvSpPr>
          <p:cNvPr id="3" name="Σύμβολο κράτησης θέσης κειμένου 2"/>
          <p:cNvSpPr>
            <a:spLocks noGrp="1"/>
          </p:cNvSpPr>
          <p:nvPr>
            <p:ph type="body" idx="1"/>
          </p:nvPr>
        </p:nvSpPr>
        <p:spPr>
          <a:xfrm>
            <a:off x="1522413" y="5102525"/>
            <a:ext cx="9143999" cy="1069675"/>
          </a:xfrm>
        </p:spPr>
        <p:txBody>
          <a:bodyPr rtlCol="0"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5" name="Σύμβολο κράτησης θέσης υποσέλιδου 4"/>
          <p:cNvSpPr>
            <a:spLocks noGrp="1"/>
          </p:cNvSpPr>
          <p:nvPr>
            <p:ph type="ftr" sz="quarter" idx="11"/>
          </p:nvPr>
        </p:nvSpPr>
        <p:spPr/>
        <p:txBody>
          <a:bodyPr rtlCol="0"/>
          <a:lstStyle/>
          <a:p>
            <a:pPr rtl="0"/>
            <a:endParaRPr lang="el-GR" dirty="0"/>
          </a:p>
        </p:txBody>
      </p:sp>
      <p:sp>
        <p:nvSpPr>
          <p:cNvPr id="4" name="Σύμβολο κράτησης θέσης ημερομηνίας 3"/>
          <p:cNvSpPr>
            <a:spLocks noGrp="1"/>
          </p:cNvSpPr>
          <p:nvPr>
            <p:ph type="dt" sz="half" idx="10"/>
          </p:nvPr>
        </p:nvSpPr>
        <p:spPr/>
        <p:txBody>
          <a:bodyPr rtlCol="0"/>
          <a:lstStyle/>
          <a:p>
            <a:pPr rtl="0"/>
            <a:fld id="{09C8DCF6-63D4-4ED8-8CE0-E0384DD74C4D}" type="datetime1">
              <a:rPr lang="el-GR" smtClean="0"/>
              <a:pPr rtl="0"/>
              <a:t>31/5/2022</a:t>
            </a:fld>
            <a:endParaRPr lang="el-GR" dirty="0"/>
          </a:p>
        </p:txBody>
      </p:sp>
      <p:sp>
        <p:nvSpPr>
          <p:cNvPr id="6" name="Σύμβολο κράτησης θέσης αριθμού διαφάνειας 5"/>
          <p:cNvSpPr>
            <a:spLocks noGrp="1"/>
          </p:cNvSpPr>
          <p:nvPr>
            <p:ph type="sldNum" sz="quarter" idx="12"/>
          </p:nvPr>
        </p:nvSpPr>
        <p:spPr/>
        <p:txBody>
          <a:bodyPr rtlCol="0"/>
          <a:lstStyle/>
          <a:p>
            <a:pPr rtl="0"/>
            <a:fld id="{25BA54BD-C84D-46CE-8B72-31BFB26ABA43}" type="slidenum">
              <a:rPr lang="el-GR"/>
              <a:pPr rtl="0"/>
              <a:t>‹#›</a:t>
            </a:fld>
            <a:endParaRPr lang="el-GR" dirty="0"/>
          </a:p>
        </p:txBody>
      </p:sp>
    </p:spTree>
    <p:extLst>
      <p:ext uri="{BB962C8B-B14F-4D97-AF65-F5344CB8AC3E}">
        <p14:creationId xmlns:p14="http://schemas.microsoft.com/office/powerpoint/2010/main" xmlns="" val="405879778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1522414" y="274638"/>
            <a:ext cx="9143998" cy="1020762"/>
          </a:xfrm>
        </p:spPr>
        <p:txBody>
          <a:bodyPr rtlCol="0"/>
          <a:lstStyle>
            <a:lvl1pPr rtl="0">
              <a:defRPr/>
            </a:lvl1pPr>
          </a:lstStyle>
          <a:p>
            <a:pPr rtl="0"/>
            <a:r>
              <a:rPr lang="el-GR"/>
              <a:t>Κάντε κλικ για να επεξεργαστείτε τον τίτλο υποδείγματος</a:t>
            </a:r>
            <a:endParaRPr lang="el-GR" dirty="0"/>
          </a:p>
        </p:txBody>
      </p:sp>
      <p:grpSp>
        <p:nvGrpSpPr>
          <p:cNvPr id="158" name="Γραμμή" descr="Γραφικό γραμμής"/>
          <p:cNvGrpSpPr/>
          <p:nvPr/>
        </p:nvGrpSpPr>
        <p:grpSpPr bwMode="invGray">
          <a:xfrm>
            <a:off x="1522413" y="1514475"/>
            <a:ext cx="10569575" cy="64008"/>
            <a:chOff x="1522413" y="1514475"/>
            <a:chExt cx="10569575" cy="64008"/>
          </a:xfrm>
        </p:grpSpPr>
        <p:sp>
          <p:nvSpPr>
            <p:cNvPr id="159" name="Ελεύθερη σχεδίαση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0" name="Ελεύθερη σχεδίαση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1" name="Ελεύθερη σχεδίαση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2"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3"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4"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5"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6"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7"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8"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9"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0"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1"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2"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3"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4"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5"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6"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7"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8"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9"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0"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1"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2"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3"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4"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5"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6"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7"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8"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9"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0"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1"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2"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3"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4"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5"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6"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7"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8"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9"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0"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1"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2"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3"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4"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5"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6"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7"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8"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9"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0"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1"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2"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3"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4"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5"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6"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7"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8"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9"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0"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1"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2"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3"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4"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5"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6"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7"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8"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9"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0"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1"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2"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sp>
        <p:nvSpPr>
          <p:cNvPr id="3" name="Σύμβολο κράτησης θέσης περιεχομένου 2"/>
          <p:cNvSpPr>
            <a:spLocks noGrp="1"/>
          </p:cNvSpPr>
          <p:nvPr>
            <p:ph sz="half" idx="1"/>
          </p:nvPr>
        </p:nvSpPr>
        <p:spPr>
          <a:xfrm>
            <a:off x="1522413" y="1905000"/>
            <a:ext cx="4419599"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dirty="0"/>
          </a:p>
        </p:txBody>
      </p:sp>
      <p:sp>
        <p:nvSpPr>
          <p:cNvPr id="4" name="Σύμβολο κράτησης θέσης περιεχομένου 3"/>
          <p:cNvSpPr>
            <a:spLocks noGrp="1"/>
          </p:cNvSpPr>
          <p:nvPr>
            <p:ph sz="half" idx="2"/>
          </p:nvPr>
        </p:nvSpPr>
        <p:spPr>
          <a:xfrm>
            <a:off x="6246815" y="1905000"/>
            <a:ext cx="4419598"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dirty="0"/>
          </a:p>
        </p:txBody>
      </p:sp>
      <p:sp>
        <p:nvSpPr>
          <p:cNvPr id="6" name="Σύμβολο κράτησης θέσης υποσέλιδου 5"/>
          <p:cNvSpPr>
            <a:spLocks noGrp="1"/>
          </p:cNvSpPr>
          <p:nvPr>
            <p:ph type="ftr" sz="quarter" idx="11"/>
          </p:nvPr>
        </p:nvSpPr>
        <p:spPr/>
        <p:txBody>
          <a:bodyPr rtlCol="0"/>
          <a:lstStyle/>
          <a:p>
            <a:pPr rtl="0"/>
            <a:endParaRPr lang="el-GR" dirty="0"/>
          </a:p>
        </p:txBody>
      </p:sp>
      <p:sp>
        <p:nvSpPr>
          <p:cNvPr id="5" name="Σύμβολο κράτησης θέσης ημερομηνίας 4"/>
          <p:cNvSpPr>
            <a:spLocks noGrp="1"/>
          </p:cNvSpPr>
          <p:nvPr>
            <p:ph type="dt" sz="half" idx="10"/>
          </p:nvPr>
        </p:nvSpPr>
        <p:spPr/>
        <p:txBody>
          <a:bodyPr rtlCol="0"/>
          <a:lstStyle/>
          <a:p>
            <a:pPr rtl="0"/>
            <a:fld id="{1A14B6AF-8822-45A2-A623-EEEB4E692DB5}" type="datetime1">
              <a:rPr lang="el-GR" smtClean="0"/>
              <a:pPr rtl="0"/>
              <a:t>31/5/2022</a:t>
            </a:fld>
            <a:endParaRPr lang="el-GR" dirty="0"/>
          </a:p>
        </p:txBody>
      </p:sp>
      <p:sp>
        <p:nvSpPr>
          <p:cNvPr id="7" name="Σύμβολο κράτησης θέσης αριθμού διαφάνειας 6"/>
          <p:cNvSpPr>
            <a:spLocks noGrp="1"/>
          </p:cNvSpPr>
          <p:nvPr>
            <p:ph type="sldNum" sz="quarter" idx="12"/>
          </p:nvPr>
        </p:nvSpPr>
        <p:spPr/>
        <p:txBody>
          <a:bodyPr rtlCol="0"/>
          <a:lstStyle/>
          <a:p>
            <a:pPr rtl="0"/>
            <a:fld id="{25BA54BD-C84D-46CE-8B72-31BFB26ABA43}" type="slidenum">
              <a:rPr lang="el-GR"/>
              <a:pPr rtl="0"/>
              <a:t>‹#›</a:t>
            </a:fld>
            <a:endParaRPr lang="el-GR" dirty="0"/>
          </a:p>
        </p:txBody>
      </p:sp>
    </p:spTree>
    <p:extLst>
      <p:ext uri="{BB962C8B-B14F-4D97-AF65-F5344CB8AC3E}">
        <p14:creationId xmlns:p14="http://schemas.microsoft.com/office/powerpoint/2010/main" xmlns="" val="168329410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1522414" y="274638"/>
            <a:ext cx="9143998" cy="1020762"/>
          </a:xfrm>
        </p:spPr>
        <p:txBody>
          <a:bodyPr rtlCol="0"/>
          <a:lstStyle>
            <a:lvl1pPr rtl="0">
              <a:defRPr/>
            </a:lvl1pPr>
          </a:lstStyle>
          <a:p>
            <a:pPr rtl="0"/>
            <a:r>
              <a:rPr lang="el-GR"/>
              <a:t>Κάντε κλικ για να επεξεργαστείτε τον τίτλο υποδείγματος</a:t>
            </a:r>
            <a:endParaRPr lang="el-GR" dirty="0"/>
          </a:p>
        </p:txBody>
      </p:sp>
      <p:grpSp>
        <p:nvGrpSpPr>
          <p:cNvPr id="160" name="Γραμμή" descr="Γραφικό γραμμής"/>
          <p:cNvGrpSpPr/>
          <p:nvPr/>
        </p:nvGrpSpPr>
        <p:grpSpPr bwMode="invGray">
          <a:xfrm>
            <a:off x="1522413" y="1514475"/>
            <a:ext cx="10569575" cy="64008"/>
            <a:chOff x="1522413" y="1514475"/>
            <a:chExt cx="10569575" cy="64008"/>
          </a:xfrm>
        </p:grpSpPr>
        <p:sp>
          <p:nvSpPr>
            <p:cNvPr id="161" name="Ελεύθερη σχεδίαση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2" name="Ελεύθερη σχεδίαση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3" name="Ελεύθερη σχεδίαση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4"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5"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6"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7"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8"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9"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0"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1"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2"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3"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4"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5"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6"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7"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8"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9"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0"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1"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2"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3"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4"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5"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6"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7"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8"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9"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0"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1"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2"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3"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4"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5"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6"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7"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8"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9"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0"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1"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2"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3"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4"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5"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6"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7"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8"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9"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0"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1"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2"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3"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4"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5"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6"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7"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8"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9"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0"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1"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2"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3"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4"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5"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6"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7"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8"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9"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0"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1"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2"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3"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4"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sp>
        <p:nvSpPr>
          <p:cNvPr id="3" name="Σύμβολο κράτησης θέσης κειμένου 2"/>
          <p:cNvSpPr>
            <a:spLocks noGrp="1"/>
          </p:cNvSpPr>
          <p:nvPr>
            <p:ph type="body" idx="1"/>
          </p:nvPr>
        </p:nvSpPr>
        <p:spPr>
          <a:xfrm>
            <a:off x="1522413"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Σύμβολο κράτησης θέσης περιεχομένου 3"/>
          <p:cNvSpPr>
            <a:spLocks noGrp="1"/>
          </p:cNvSpPr>
          <p:nvPr>
            <p:ph sz="half" idx="2"/>
          </p:nvPr>
        </p:nvSpPr>
        <p:spPr>
          <a:xfrm>
            <a:off x="1522413" y="2819399"/>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dirty="0"/>
          </a:p>
        </p:txBody>
      </p:sp>
      <p:sp>
        <p:nvSpPr>
          <p:cNvPr id="5" name="Σύμβολο κράτησης θέσης κειμένου 4"/>
          <p:cNvSpPr>
            <a:spLocks noGrp="1"/>
          </p:cNvSpPr>
          <p:nvPr>
            <p:ph type="body" sz="quarter" idx="3"/>
          </p:nvPr>
        </p:nvSpPr>
        <p:spPr>
          <a:xfrm>
            <a:off x="6249860"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Σύμβολο κράτησης θέσης υποσέλιδου 7"/>
          <p:cNvSpPr>
            <a:spLocks noGrp="1"/>
          </p:cNvSpPr>
          <p:nvPr>
            <p:ph type="ftr" sz="quarter" idx="11"/>
          </p:nvPr>
        </p:nvSpPr>
        <p:spPr/>
        <p:txBody>
          <a:bodyPr rtlCol="0"/>
          <a:lstStyle/>
          <a:p>
            <a:pPr rtl="0"/>
            <a:endParaRPr lang="el-GR" dirty="0"/>
          </a:p>
        </p:txBody>
      </p:sp>
      <p:sp>
        <p:nvSpPr>
          <p:cNvPr id="7" name="Σύμβολο κράτησης θέσης ημερομηνίας 6"/>
          <p:cNvSpPr>
            <a:spLocks noGrp="1"/>
          </p:cNvSpPr>
          <p:nvPr>
            <p:ph type="dt" sz="half" idx="10"/>
          </p:nvPr>
        </p:nvSpPr>
        <p:spPr/>
        <p:txBody>
          <a:bodyPr rtlCol="0"/>
          <a:lstStyle/>
          <a:p>
            <a:pPr rtl="0"/>
            <a:fld id="{A2BCFDCC-5693-4EAE-8CEF-69A16980683C}" type="datetime1">
              <a:rPr lang="el-GR" smtClean="0"/>
              <a:pPr rtl="0"/>
              <a:t>31/5/2022</a:t>
            </a:fld>
            <a:endParaRPr lang="el-GR" dirty="0"/>
          </a:p>
        </p:txBody>
      </p:sp>
      <p:sp>
        <p:nvSpPr>
          <p:cNvPr id="9" name="Σύμβολο κράτησης θέσης αριθμού διαφάνειας 8"/>
          <p:cNvSpPr>
            <a:spLocks noGrp="1"/>
          </p:cNvSpPr>
          <p:nvPr>
            <p:ph type="sldNum" sz="quarter" idx="12"/>
          </p:nvPr>
        </p:nvSpPr>
        <p:spPr/>
        <p:txBody>
          <a:bodyPr rtlCol="0"/>
          <a:lstStyle/>
          <a:p>
            <a:pPr rtl="0"/>
            <a:fld id="{25BA54BD-C84D-46CE-8B72-31BFB26ABA43}" type="slidenum">
              <a:rPr lang="el-GR"/>
              <a:pPr rtl="0"/>
              <a:t>‹#›</a:t>
            </a:fld>
            <a:endParaRPr lang="el-GR" dirty="0"/>
          </a:p>
        </p:txBody>
      </p:sp>
      <p:sp>
        <p:nvSpPr>
          <p:cNvPr id="85" name="Σύμβολο κράτησης θέσης περιεχομένου 3"/>
          <p:cNvSpPr>
            <a:spLocks noGrp="1"/>
          </p:cNvSpPr>
          <p:nvPr>
            <p:ph sz="half" idx="13"/>
          </p:nvPr>
        </p:nvSpPr>
        <p:spPr>
          <a:xfrm>
            <a:off x="6249860" y="2819400"/>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dirty="0"/>
          </a:p>
        </p:txBody>
      </p:sp>
    </p:spTree>
    <p:extLst>
      <p:ext uri="{BB962C8B-B14F-4D97-AF65-F5344CB8AC3E}">
        <p14:creationId xmlns:p14="http://schemas.microsoft.com/office/powerpoint/2010/main" xmlns="" val="418249181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pPr rtl="0"/>
            <a:r>
              <a:rPr lang="el-GR"/>
              <a:t>Κάντε κλικ για να επεξεργαστείτε τον τίτλο υποδείγματος</a:t>
            </a:r>
            <a:endParaRPr lang="el-GR" dirty="0"/>
          </a:p>
        </p:txBody>
      </p:sp>
      <p:grpSp>
        <p:nvGrpSpPr>
          <p:cNvPr id="156" name="Γραμμή" descr="Γραφικό γραμμής"/>
          <p:cNvGrpSpPr/>
          <p:nvPr/>
        </p:nvGrpSpPr>
        <p:grpSpPr bwMode="invGray">
          <a:xfrm>
            <a:off x="1522413" y="1514475"/>
            <a:ext cx="10569575" cy="64008"/>
            <a:chOff x="1522413" y="1514475"/>
            <a:chExt cx="10569575" cy="64008"/>
          </a:xfrm>
        </p:grpSpPr>
        <p:sp>
          <p:nvSpPr>
            <p:cNvPr id="157" name="Ελεύθερη σχεδίαση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58" name="Ελεύθερη σχεδίαση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59" name="Ελεύθερη σχεδίαση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0"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1"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2"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3"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4"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5"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6"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7"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8"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69"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0"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1"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2"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3"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4"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5"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6"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7"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8"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79"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0"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1"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2"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3"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4"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5"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6"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7"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8"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89"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0"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1"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2"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3"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4"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5"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6"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7"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8"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199"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0"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1"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2"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3"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4"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5"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6"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7"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8"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09"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0"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1"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2"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3"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4"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5"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6"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7"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8"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19"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0"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1"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2"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3"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4"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5"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6"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7"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8"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29"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230"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sp>
        <p:nvSpPr>
          <p:cNvPr id="4" name="Σύμβολο κράτησης θέσης υποσέλιδου 3"/>
          <p:cNvSpPr>
            <a:spLocks noGrp="1"/>
          </p:cNvSpPr>
          <p:nvPr>
            <p:ph type="ftr" sz="quarter" idx="11"/>
          </p:nvPr>
        </p:nvSpPr>
        <p:spPr/>
        <p:txBody>
          <a:bodyPr rtlCol="0"/>
          <a:lstStyle/>
          <a:p>
            <a:pPr rtl="0"/>
            <a:endParaRPr lang="el-GR" dirty="0"/>
          </a:p>
        </p:txBody>
      </p:sp>
      <p:sp>
        <p:nvSpPr>
          <p:cNvPr id="3" name="Σύμβολο κράτησης θέσης ημερομηνίας 2"/>
          <p:cNvSpPr>
            <a:spLocks noGrp="1"/>
          </p:cNvSpPr>
          <p:nvPr>
            <p:ph type="dt" sz="half" idx="10"/>
          </p:nvPr>
        </p:nvSpPr>
        <p:spPr/>
        <p:txBody>
          <a:bodyPr rtlCol="0"/>
          <a:lstStyle/>
          <a:p>
            <a:pPr rtl="0"/>
            <a:fld id="{551F0177-3457-4B12-BEA0-825D05B3CB8D}" type="datetime1">
              <a:rPr lang="el-GR" smtClean="0"/>
              <a:pPr rtl="0"/>
              <a:t>31/5/2022</a:t>
            </a:fld>
            <a:endParaRPr lang="el-GR" dirty="0"/>
          </a:p>
        </p:txBody>
      </p:sp>
      <p:sp>
        <p:nvSpPr>
          <p:cNvPr id="5" name="Σύμβολο κράτησης θέσης αριθμού διαφάνειας 4"/>
          <p:cNvSpPr>
            <a:spLocks noGrp="1"/>
          </p:cNvSpPr>
          <p:nvPr>
            <p:ph type="sldNum" sz="quarter" idx="12"/>
          </p:nvPr>
        </p:nvSpPr>
        <p:spPr/>
        <p:txBody>
          <a:bodyPr rtlCol="0"/>
          <a:lstStyle/>
          <a:p>
            <a:pPr rtl="0"/>
            <a:fld id="{25BA54BD-C84D-46CE-8B72-31BFB26ABA43}" type="slidenum">
              <a:rPr lang="el-GR"/>
              <a:pPr rtl="0"/>
              <a:t>‹#›</a:t>
            </a:fld>
            <a:endParaRPr lang="el-GR" dirty="0"/>
          </a:p>
        </p:txBody>
      </p:sp>
    </p:spTree>
    <p:extLst>
      <p:ext uri="{BB962C8B-B14F-4D97-AF65-F5344CB8AC3E}">
        <p14:creationId xmlns:p14="http://schemas.microsoft.com/office/powerpoint/2010/main" xmlns="" val="253156146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3" name="Σύμβολο κράτησης θέσης υποσέλιδου 2"/>
          <p:cNvSpPr>
            <a:spLocks noGrp="1"/>
          </p:cNvSpPr>
          <p:nvPr>
            <p:ph type="ftr" sz="quarter" idx="11"/>
          </p:nvPr>
        </p:nvSpPr>
        <p:spPr/>
        <p:txBody>
          <a:bodyPr rtlCol="0"/>
          <a:lstStyle/>
          <a:p>
            <a:pPr rtl="0"/>
            <a:endParaRPr lang="el-GR" dirty="0"/>
          </a:p>
        </p:txBody>
      </p:sp>
      <p:sp>
        <p:nvSpPr>
          <p:cNvPr id="2" name="Σύμβολο κράτησης θέσης ημερομηνίας 1"/>
          <p:cNvSpPr>
            <a:spLocks noGrp="1"/>
          </p:cNvSpPr>
          <p:nvPr>
            <p:ph type="dt" sz="half" idx="10"/>
          </p:nvPr>
        </p:nvSpPr>
        <p:spPr/>
        <p:txBody>
          <a:bodyPr rtlCol="0"/>
          <a:lstStyle/>
          <a:p>
            <a:pPr rtl="0"/>
            <a:fld id="{2E83EFF7-E94C-4FD9-A6DE-18293CCC3264}" type="datetime1">
              <a:rPr lang="el-GR" smtClean="0"/>
              <a:pPr rtl="0"/>
              <a:t>31/5/2022</a:t>
            </a:fld>
            <a:endParaRPr lang="el-GR" dirty="0"/>
          </a:p>
        </p:txBody>
      </p:sp>
      <p:sp>
        <p:nvSpPr>
          <p:cNvPr id="4" name="Σύμβολο κράτησης θέσης αριθμού διαφάνειας 3"/>
          <p:cNvSpPr>
            <a:spLocks noGrp="1"/>
          </p:cNvSpPr>
          <p:nvPr>
            <p:ph type="sldNum" sz="quarter" idx="12"/>
          </p:nvPr>
        </p:nvSpPr>
        <p:spPr/>
        <p:txBody>
          <a:bodyPr rtlCol="0"/>
          <a:lstStyle/>
          <a:p>
            <a:pPr rtl="0"/>
            <a:fld id="{25BA54BD-C84D-46CE-8B72-31BFB26ABA43}" type="slidenum">
              <a:rPr lang="el-GR"/>
              <a:pPr rtl="0"/>
              <a:t>‹#›</a:t>
            </a:fld>
            <a:endParaRPr lang="el-GR" dirty="0"/>
          </a:p>
        </p:txBody>
      </p:sp>
    </p:spTree>
    <p:extLst>
      <p:ext uri="{BB962C8B-B14F-4D97-AF65-F5344CB8AC3E}">
        <p14:creationId xmlns:p14="http://schemas.microsoft.com/office/powerpoint/2010/main" xmlns="" val="140596662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522414" y="274638"/>
            <a:ext cx="9143998" cy="1020762"/>
          </a:xfrm>
        </p:spPr>
        <p:txBody>
          <a:bodyPr rtlCol="0" anchor="b">
            <a:noAutofit/>
          </a:bodyPr>
          <a:lstStyle>
            <a:lvl1pPr algn="l" rtl="0">
              <a:defRPr sz="3200" b="0"/>
            </a:lvl1pPr>
          </a:lstStyle>
          <a:p>
            <a:pPr rtl="0"/>
            <a:r>
              <a:rPr lang="el-GR"/>
              <a:t>Κάντε κλικ για να επεξεργαστείτε τον τίτλο υποδείγματος</a:t>
            </a:r>
            <a:endParaRPr lang="el-GR" dirty="0"/>
          </a:p>
        </p:txBody>
      </p:sp>
      <p:sp>
        <p:nvSpPr>
          <p:cNvPr id="4" name="Σύμβολο κράτησης θέσης κειμένου 3"/>
          <p:cNvSpPr>
            <a:spLocks noGrp="1"/>
          </p:cNvSpPr>
          <p:nvPr>
            <p:ph type="body" sz="half" idx="2"/>
          </p:nvPr>
        </p:nvSpPr>
        <p:spPr>
          <a:xfrm>
            <a:off x="1522413" y="3429000"/>
            <a:ext cx="2743200" cy="2743200"/>
          </a:xfrm>
        </p:spPr>
        <p:txBody>
          <a:bodyPr rtlCol="0" anchor="b">
            <a:normAutofit/>
          </a:bodyPr>
          <a:lstStyle>
            <a:lvl1pPr marL="0" indent="0">
              <a:lnSpc>
                <a:spcPct val="100000"/>
              </a:lnSpc>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Σύμβολο κράτησης θέσης περιεχομένου 2"/>
          <p:cNvSpPr>
            <a:spLocks noGrp="1"/>
          </p:cNvSpPr>
          <p:nvPr>
            <p:ph idx="1"/>
          </p:nvPr>
        </p:nvSpPr>
        <p:spPr>
          <a:xfrm>
            <a:off x="4710022" y="1905000"/>
            <a:ext cx="5669280" cy="40386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GR" dirty="0"/>
          </a:p>
        </p:txBody>
      </p:sp>
      <p:grpSp>
        <p:nvGrpSpPr>
          <p:cNvPr id="615" name="Πλαίσιο" descr="Γραφικό κουτιού"/>
          <p:cNvGrpSpPr/>
          <p:nvPr/>
        </p:nvGrpSpPr>
        <p:grpSpPr bwMode="invGray">
          <a:xfrm>
            <a:off x="4417839" y="1630821"/>
            <a:ext cx="6291028" cy="4575885"/>
            <a:chOff x="4417839" y="1630821"/>
            <a:chExt cx="6291028" cy="4575885"/>
          </a:xfrm>
        </p:grpSpPr>
        <p:grpSp>
          <p:nvGrpSpPr>
            <p:cNvPr id="616" name="Ομάδα 615"/>
            <p:cNvGrpSpPr/>
            <p:nvPr/>
          </p:nvGrpSpPr>
          <p:grpSpPr bwMode="invGray">
            <a:xfrm>
              <a:off x="5414491" y="1630821"/>
              <a:ext cx="5294376" cy="4114800"/>
              <a:chOff x="3310555" y="716546"/>
              <a:chExt cx="5294376" cy="4114800"/>
            </a:xfrm>
          </p:grpSpPr>
          <p:grpSp>
            <p:nvGrpSpPr>
              <p:cNvPr id="768" name="Ομάδα 767"/>
              <p:cNvGrpSpPr/>
              <p:nvPr/>
            </p:nvGrpSpPr>
            <p:grpSpPr bwMode="invGray">
              <a:xfrm flipH="1">
                <a:off x="3310555" y="737968"/>
                <a:ext cx="5294376" cy="54864"/>
                <a:chOff x="1522413" y="1514475"/>
                <a:chExt cx="10569575" cy="64008"/>
              </a:xfrm>
              <a:solidFill>
                <a:schemeClr val="accent1"/>
              </a:solidFill>
            </p:grpSpPr>
            <p:sp>
              <p:nvSpPr>
                <p:cNvPr id="844" name="Ελεύθερη σχεδίαση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5" name="Ελεύθερη σχεδίαση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6" name="Ελεύθερη σχεδίαση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7"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8"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9"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0"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1"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2"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3"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4"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5"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6"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7"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8"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9"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0"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1"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2"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3"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4"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5"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6"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7"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8"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9"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0"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1"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2"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3"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4"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5"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6"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7"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8"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9"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0"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1"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2"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3"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4"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5"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6"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7"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8"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9"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0"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1"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2"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3"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4"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5"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6"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7"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8"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9"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0"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1"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2"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3"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4"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5"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6"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7"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8"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9"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0"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1"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2"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3"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4"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5"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6"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7"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grpSp>
            <p:nvGrpSpPr>
              <p:cNvPr id="769" name="Ομάδα 768"/>
              <p:cNvGrpSpPr/>
              <p:nvPr/>
            </p:nvGrpSpPr>
            <p:grpSpPr bwMode="invGray">
              <a:xfrm rot="16200000" flipH="1">
                <a:off x="6492229" y="2755658"/>
                <a:ext cx="4114800" cy="36576"/>
                <a:chOff x="1522413" y="1514475"/>
                <a:chExt cx="10569575" cy="64008"/>
              </a:xfrm>
              <a:solidFill>
                <a:schemeClr val="accent1"/>
              </a:solidFill>
            </p:grpSpPr>
            <p:sp>
              <p:nvSpPr>
                <p:cNvPr id="770" name="Ελεύθερη σχεδίαση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1" name="Ελεύθερη σχεδίαση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2" name="Ελεύθερη σχεδίαση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3"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4"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5"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6"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7"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8"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9"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0"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1"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2"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3"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4"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5"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6"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7"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8"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9"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0"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1"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2"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3"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4"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5"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6"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7"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8"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9"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0"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1"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2"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3"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4"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5"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6"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7"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8"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9"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0"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1"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2"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3"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4"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5"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6"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7"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8"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9"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0"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1"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2"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3"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4"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5"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6"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7"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8"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9"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0"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1"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2"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3"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4"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5"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6"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7"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8"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9"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0"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1"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2"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3"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grpSp>
        <p:grpSp>
          <p:nvGrpSpPr>
            <p:cNvPr id="617" name="Ομάδα 616"/>
            <p:cNvGrpSpPr/>
            <p:nvPr/>
          </p:nvGrpSpPr>
          <p:grpSpPr bwMode="invGray">
            <a:xfrm rot="10800000">
              <a:off x="4417839" y="2091906"/>
              <a:ext cx="5294376" cy="4114800"/>
              <a:chOff x="3310555" y="716546"/>
              <a:chExt cx="5294376" cy="4114800"/>
            </a:xfrm>
          </p:grpSpPr>
          <p:grpSp>
            <p:nvGrpSpPr>
              <p:cNvPr id="618" name="Ομάδα 617"/>
              <p:cNvGrpSpPr/>
              <p:nvPr/>
            </p:nvGrpSpPr>
            <p:grpSpPr bwMode="invGray">
              <a:xfrm flipH="1">
                <a:off x="3310555" y="737968"/>
                <a:ext cx="5294376" cy="54864"/>
                <a:chOff x="1522413" y="1514475"/>
                <a:chExt cx="10569575" cy="64008"/>
              </a:xfrm>
              <a:solidFill>
                <a:schemeClr val="accent1"/>
              </a:solidFill>
            </p:grpSpPr>
            <p:sp>
              <p:nvSpPr>
                <p:cNvPr id="694" name="Ελεύθερη σχεδίαση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5" name="Ελεύθερη σχεδίαση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6" name="Ελεύθερη σχεδίαση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7"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8"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9"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0"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1"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2"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3"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4"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5"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6"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7"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8"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9"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0"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1"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2"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3"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4"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5"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6"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7"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8"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9"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0"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1"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2"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3"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4"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5"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6"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7"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8"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9"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0"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1"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2"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3"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4"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5"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6"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7"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8"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9"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0"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1"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2"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3"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4"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5"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6"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7"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8"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9"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0"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1"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2"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3"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4"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5"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6"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7"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8"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9"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0"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1"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2"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3"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4"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5"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6"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7"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grpSp>
            <p:nvGrpSpPr>
              <p:cNvPr id="619" name="Ομάδα 618"/>
              <p:cNvGrpSpPr/>
              <p:nvPr/>
            </p:nvGrpSpPr>
            <p:grpSpPr bwMode="invGray">
              <a:xfrm rot="16200000" flipH="1">
                <a:off x="6492229" y="2755658"/>
                <a:ext cx="4114800" cy="36576"/>
                <a:chOff x="1522413" y="1514475"/>
                <a:chExt cx="10569575" cy="64008"/>
              </a:xfrm>
              <a:solidFill>
                <a:schemeClr val="accent1"/>
              </a:solidFill>
            </p:grpSpPr>
            <p:sp>
              <p:nvSpPr>
                <p:cNvPr id="620" name="Ελεύθερη σχεδίαση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1" name="Ελεύθερη σχεδίαση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2" name="Ελεύθερη σχεδίαση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3"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4"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5"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6"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7"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8"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9"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0"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1"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2"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3"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4"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5"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6"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7"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8"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9"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0"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1"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2"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3"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4"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5"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6"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7"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8"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9"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0"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1"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2"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3"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4"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5"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6"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7"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8"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9"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0"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1"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2"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3"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4"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5"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6"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7"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8"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9"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0"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1"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2"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3"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4"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5"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6"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7"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8"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9"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0"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1"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2"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3"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4"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5"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6"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7"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8"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9"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0"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1"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2"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3"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grpSp>
      </p:grpSp>
      <p:sp>
        <p:nvSpPr>
          <p:cNvPr id="6" name="Σύμβολο κράτησης θέσης υποσέλιδου 5"/>
          <p:cNvSpPr>
            <a:spLocks noGrp="1"/>
          </p:cNvSpPr>
          <p:nvPr>
            <p:ph type="ftr" sz="quarter" idx="11"/>
          </p:nvPr>
        </p:nvSpPr>
        <p:spPr/>
        <p:txBody>
          <a:bodyPr rtlCol="0"/>
          <a:lstStyle/>
          <a:p>
            <a:pPr rtl="0"/>
            <a:endParaRPr lang="el-GR" dirty="0"/>
          </a:p>
        </p:txBody>
      </p:sp>
      <p:sp>
        <p:nvSpPr>
          <p:cNvPr id="5" name="Σύμβολο κράτησης θέσης ημερομηνίας 4"/>
          <p:cNvSpPr>
            <a:spLocks noGrp="1"/>
          </p:cNvSpPr>
          <p:nvPr>
            <p:ph type="dt" sz="half" idx="10"/>
          </p:nvPr>
        </p:nvSpPr>
        <p:spPr/>
        <p:txBody>
          <a:bodyPr rtlCol="0"/>
          <a:lstStyle/>
          <a:p>
            <a:pPr rtl="0"/>
            <a:fld id="{B102F11F-5270-4642-B1F2-9C9E3C6334B7}" type="datetime1">
              <a:rPr lang="el-GR" smtClean="0"/>
              <a:pPr rtl="0"/>
              <a:t>31/5/2022</a:t>
            </a:fld>
            <a:endParaRPr lang="el-GR" dirty="0"/>
          </a:p>
        </p:txBody>
      </p:sp>
      <p:sp>
        <p:nvSpPr>
          <p:cNvPr id="7" name="Σύμβολο κράτησης θέσης αριθμού διαφάνειας 6"/>
          <p:cNvSpPr>
            <a:spLocks noGrp="1"/>
          </p:cNvSpPr>
          <p:nvPr>
            <p:ph type="sldNum" sz="quarter" idx="12"/>
          </p:nvPr>
        </p:nvSpPr>
        <p:spPr/>
        <p:txBody>
          <a:bodyPr rtlCol="0"/>
          <a:lstStyle/>
          <a:p>
            <a:pPr rtl="0"/>
            <a:fld id="{25BA54BD-C84D-46CE-8B72-31BFB26ABA43}" type="slidenum">
              <a:rPr lang="el-GR"/>
              <a:pPr rtl="0"/>
              <a:t>‹#›</a:t>
            </a:fld>
            <a:endParaRPr lang="el-GR" dirty="0"/>
          </a:p>
        </p:txBody>
      </p:sp>
    </p:spTree>
    <p:extLst>
      <p:ext uri="{BB962C8B-B14F-4D97-AF65-F5344CB8AC3E}">
        <p14:creationId xmlns:p14="http://schemas.microsoft.com/office/powerpoint/2010/main" xmlns="" val="96211661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522414" y="274638"/>
            <a:ext cx="9143998" cy="1020762"/>
          </a:xfrm>
        </p:spPr>
        <p:txBody>
          <a:bodyPr rtlCol="0" anchor="b">
            <a:noAutofit/>
          </a:bodyPr>
          <a:lstStyle>
            <a:lvl1pPr algn="l" rtl="0">
              <a:defRPr sz="3200" b="0"/>
            </a:lvl1pPr>
          </a:lstStyle>
          <a:p>
            <a:pPr rtl="0"/>
            <a:r>
              <a:rPr lang="el-GR"/>
              <a:t>Κάντε κλικ για να επεξεργαστείτε τον τίτλο υποδείγματος</a:t>
            </a:r>
            <a:endParaRPr lang="el-GR" dirty="0"/>
          </a:p>
        </p:txBody>
      </p:sp>
      <p:sp>
        <p:nvSpPr>
          <p:cNvPr id="3" name="Σύμβολο κράτησης θέσης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1745838" y="1884311"/>
            <a:ext cx="5669280" cy="4041648"/>
          </a:xfrm>
          <a:solidFill>
            <a:schemeClr val="bg1"/>
          </a:solidFill>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a:t>Κάντε κλικ στο εικονίδιο για να προσθέσετε εικόνα</a:t>
            </a:r>
            <a:endParaRPr lang="el-GR" dirty="0"/>
          </a:p>
        </p:txBody>
      </p:sp>
      <p:grpSp>
        <p:nvGrpSpPr>
          <p:cNvPr id="614" name="Πλαίσιο" descr="Γραφικό κουτιού"/>
          <p:cNvGrpSpPr/>
          <p:nvPr/>
        </p:nvGrpSpPr>
        <p:grpSpPr bwMode="invGray">
          <a:xfrm flipH="1">
            <a:off x="1447500" y="1630821"/>
            <a:ext cx="6291028" cy="4575885"/>
            <a:chOff x="4417839" y="1630821"/>
            <a:chExt cx="6291028" cy="4575885"/>
          </a:xfrm>
        </p:grpSpPr>
        <p:grpSp>
          <p:nvGrpSpPr>
            <p:cNvPr id="615" name="Ομάδα 614"/>
            <p:cNvGrpSpPr/>
            <p:nvPr/>
          </p:nvGrpSpPr>
          <p:grpSpPr bwMode="invGray">
            <a:xfrm>
              <a:off x="5414491" y="1630821"/>
              <a:ext cx="5294376" cy="4114800"/>
              <a:chOff x="3310555" y="716546"/>
              <a:chExt cx="5294376" cy="4114800"/>
            </a:xfrm>
          </p:grpSpPr>
          <p:grpSp>
            <p:nvGrpSpPr>
              <p:cNvPr id="767" name="Ομάδα 766"/>
              <p:cNvGrpSpPr/>
              <p:nvPr/>
            </p:nvGrpSpPr>
            <p:grpSpPr bwMode="invGray">
              <a:xfrm flipH="1">
                <a:off x="3310555" y="737968"/>
                <a:ext cx="5294376" cy="54864"/>
                <a:chOff x="1522413" y="1514475"/>
                <a:chExt cx="10569575" cy="64008"/>
              </a:xfrm>
              <a:solidFill>
                <a:schemeClr val="accent1"/>
              </a:solidFill>
            </p:grpSpPr>
            <p:sp>
              <p:nvSpPr>
                <p:cNvPr id="843" name="Ελεύθερη σχεδίαση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4" name="Ελεύθερη σχεδίαση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5" name="Ελεύθερη σχεδίαση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6"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7"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8"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9"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0"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1"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2"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3"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4"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5"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6"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7"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8"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59"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0"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1"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2"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3"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4"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5"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6"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7"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8"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69"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0"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1"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2"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3"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4"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5"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6"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7"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8"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79"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0"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1"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2"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3"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4"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5"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6"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7"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8"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89"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0"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1"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2"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3"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4"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5"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6"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7"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8"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99"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0"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1"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2"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3"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4"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5"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6"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7"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8"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09"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0"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1"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2"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3"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4"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5"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916"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grpSp>
            <p:nvGrpSpPr>
              <p:cNvPr id="768" name="Ομάδα 767"/>
              <p:cNvGrpSpPr/>
              <p:nvPr/>
            </p:nvGrpSpPr>
            <p:grpSpPr bwMode="invGray">
              <a:xfrm rot="16200000" flipH="1">
                <a:off x="6492229" y="2755658"/>
                <a:ext cx="4114800" cy="36576"/>
                <a:chOff x="1522413" y="1514475"/>
                <a:chExt cx="10569575" cy="64008"/>
              </a:xfrm>
              <a:solidFill>
                <a:schemeClr val="accent1"/>
              </a:solidFill>
            </p:grpSpPr>
            <p:sp>
              <p:nvSpPr>
                <p:cNvPr id="769" name="Ελεύθερη σχεδίαση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0" name="Ελεύθερη σχεδίαση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1" name="Ελεύθερη σχεδίαση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2"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3"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4"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5"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6"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7"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8"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79"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0"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1"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2"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3"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4"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5"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6"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7"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8"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89"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0"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1"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2"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3"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4"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5"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6"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7"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8"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99"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0"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1"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2"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3"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4"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5"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6"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7"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8"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09"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0"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1"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2"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3"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4"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5"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6"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7"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8"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19"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0"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1"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2"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3"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4"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5"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6"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7"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8"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29"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0"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1"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2"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3"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4"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5"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6"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7"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8"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39"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0"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1"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842"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grpSp>
        <p:grpSp>
          <p:nvGrpSpPr>
            <p:cNvPr id="616" name="Ομάδα 615"/>
            <p:cNvGrpSpPr/>
            <p:nvPr/>
          </p:nvGrpSpPr>
          <p:grpSpPr bwMode="invGray">
            <a:xfrm rot="10800000">
              <a:off x="4417839" y="2091906"/>
              <a:ext cx="5294376" cy="4114800"/>
              <a:chOff x="3310555" y="716546"/>
              <a:chExt cx="5294376" cy="4114800"/>
            </a:xfrm>
          </p:grpSpPr>
          <p:grpSp>
            <p:nvGrpSpPr>
              <p:cNvPr id="617" name="Ομάδα 616"/>
              <p:cNvGrpSpPr/>
              <p:nvPr/>
            </p:nvGrpSpPr>
            <p:grpSpPr bwMode="invGray">
              <a:xfrm flipH="1">
                <a:off x="3310555" y="737968"/>
                <a:ext cx="5294376" cy="54864"/>
                <a:chOff x="1522413" y="1514475"/>
                <a:chExt cx="10569575" cy="64008"/>
              </a:xfrm>
              <a:solidFill>
                <a:schemeClr val="accent1"/>
              </a:solidFill>
            </p:grpSpPr>
            <p:sp>
              <p:nvSpPr>
                <p:cNvPr id="693" name="Ελεύθερη σχεδίαση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4" name="Ελεύθερη σχεδίαση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5" name="Ελεύθερη σχεδίαση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6" name="Ελεύθερη σχεδίαση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7" name="Ελεύθερη σχεδίαση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8" name="Ελεύθερη σχεδίαση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9" name="Ελεύθερη σχεδίαση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0" name="Ελεύθερη σχεδίαση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1" name="Ελεύθερη σχεδίαση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2" name="Ελεύθερη σχεδίαση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3" name="Ελεύθερη σχεδίαση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4" name="Ελεύθερη σχεδίαση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5" name="Ελεύθερη σχεδίαση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6" name="Ελεύθερη σχεδίαση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7" name="Ελεύθερη σχεδίαση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8" name="Ελεύθερη σχεδίαση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09" name="Ελεύθερη σχεδίαση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0" name="Ελεύθερη σχεδίαση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1" name="Ελεύθερη σχεδίαση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2" name="Ελεύθερη σχεδίαση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3" name="Ελεύθερη σχεδίαση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4" name="Ελεύθερη σχεδίαση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5" name="Ελεύθερη σχεδίαση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6" name="Ελεύθερη σχεδίαση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7" name="Ελεύθερη σχεδίαση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8" name="Ελεύθερη σχεδίαση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19" name="Ελεύθερη σχεδίαση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0" name="Ελεύθερη σχεδίαση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1" name="Ελεύθερη σχεδίαση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2" name="Ελεύθερη σχεδίαση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3" name="Ελεύθερη σχεδίαση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4" name="Ελεύθερη σχεδίαση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5" name="Ελεύθερη σχεδίαση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6" name="Ελεύθερη σχεδίαση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7" name="Ελεύθερη σχεδίαση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8" name="Ελεύθερη σχεδίαση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29" name="Ελεύθερη σχεδίαση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0" name="Ελεύθερη σχεδίαση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1" name="Ελεύθερη σχεδίαση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2" name="Ελεύθερη σχεδίαση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3" name="Ελεύθερη σχεδίαση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4" name="Ελεύθερη σχεδίαση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5" name="Ελεύθερη σχεδίαση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6" name="Ελεύθερη σχεδίαση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7" name="Ελεύθερη σχεδίαση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8" name="Ελεύθερη σχεδίαση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39" name="Ελεύθερη σχεδίαση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0" name="Ελεύθερη σχεδίαση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1" name="Ελεύθερη σχεδίαση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2" name="Ελεύθερη σχεδίαση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3" name="Ελεύθερη σχεδίαση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4" name="Ελεύθερη σχεδίαση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5" name="Ελεύθερη σχεδίαση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6" name="Ελεύθερη σχεδίαση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7" name="Ελεύθερη σχεδίαση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8" name="Ελεύθερη σχεδίαση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49" name="Ελεύθερη σχεδίαση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0" name="Ελεύθερη σχεδίαση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1" name="Ελεύθερη σχεδίαση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2" name="Ελεύθερη σχεδίαση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3" name="Ελεύθερη σχεδίαση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4" name="Ελεύθερη σχεδίαση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5" name="Ελεύθερη σχεδίαση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6" name="Ελεύθερη σχεδίαση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7" name="Ελεύθερη σχεδίαση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8" name="Ελεύθερη σχεδίαση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59" name="Ελεύθερη σχεδίαση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0" name="Ελεύθερη σχεδίαση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1" name="Ελεύθερη σχεδίαση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2" name="Ελεύθερη σχεδίαση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3" name="Ελεύθερη σχεδίαση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4" name="Ελεύθερη σχεδίαση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5" name="Ελεύθερη σχεδίαση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766" name="Ελεύθερη σχεδίαση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grpSp>
            <p:nvGrpSpPr>
              <p:cNvPr id="618" name="Ομάδα 617"/>
              <p:cNvGrpSpPr/>
              <p:nvPr/>
            </p:nvGrpSpPr>
            <p:grpSpPr bwMode="invGray">
              <a:xfrm rot="16200000" flipH="1">
                <a:off x="6492229" y="2755658"/>
                <a:ext cx="4114800" cy="36576"/>
                <a:chOff x="1522413" y="1514475"/>
                <a:chExt cx="10569575" cy="64008"/>
              </a:xfrm>
              <a:solidFill>
                <a:schemeClr val="accent1"/>
              </a:solidFill>
            </p:grpSpPr>
            <p:sp>
              <p:nvSpPr>
                <p:cNvPr id="619" name="Ελεύθερη σχεδίαση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0" name="Ελεύθερη σχεδίαση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1" name="Ελεύθερη σχεδίαση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2" name="Ελεύθερη σχεδίαση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3" name="Ελεύθερη σχεδίαση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4" name="Ελεύθερη σχεδίαση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5" name="Ελεύθερη σχεδίαση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6" name="Ελεύθερη σχεδίαση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7" name="Ελεύθερη σχεδίαση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8" name="Ελεύθερη σχεδίαση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29" name="Ελεύθερη σχεδίαση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0" name="Ελεύθερη σχεδίαση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1" name="Ελεύθερη σχεδίαση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2" name="Ελεύθερη σχεδίαση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3" name="Ελεύθερη σχεδίαση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4" name="Ελεύθερη σχεδίαση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5" name="Ελεύθερη σχεδίαση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6" name="Ελεύθερη σχεδίαση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7" name="Ελεύθερη σχεδίαση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8" name="Ελεύθερη σχεδίαση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39" name="Ελεύθερη σχεδίαση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0" name="Ελεύθερη σχεδίαση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1" name="Ελεύθερη σχεδίαση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2" name="Ελεύθερη σχεδίαση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3" name="Ελεύθερη σχεδίαση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4" name="Ελεύθερη σχεδίαση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5" name="Ελεύθερη σχεδίαση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6" name="Ελεύθερη σχεδίαση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7" name="Ελεύθερη σχεδίαση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8" name="Ελεύθερη σχεδίαση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49" name="Ελεύθερη σχεδίαση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0" name="Ελεύθερη σχεδίαση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1" name="Ελεύθερη σχεδίαση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2" name="Ελεύθερη σχεδίαση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3" name="Ελεύθερη σχεδίαση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4" name="Ελεύθερη σχεδίαση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5" name="Ελεύθερη σχεδίαση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6" name="Ελεύθερη σχεδίαση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7" name="Ελεύθερη σχεδίαση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8" name="Ελεύθερη σχεδίαση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59" name="Ελεύθερη σχεδίαση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0" name="Ελεύθερη σχεδίαση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1" name="Ελεύθερη σχεδίαση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2" name="Ελεύθερη σχεδίαση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3" name="Ελεύθερη σχεδίαση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4" name="Ελεύθερη σχεδίαση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5" name="Ελεύθερη σχεδίαση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6" name="Ελεύθερη σχεδίαση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7" name="Ελεύθερη σχεδίαση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8" name="Ελεύθερη σχεδίαση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69" name="Ελεύθερη σχεδίαση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0" name="Ελεύθερη σχεδίαση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1" name="Ελεύθερη σχεδίαση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2" name="Ελεύθερη σχεδίαση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3" name="Ελεύθερη σχεδίαση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4" name="Ελεύθερη σχεδίαση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5" name="Ελεύθερη σχεδίαση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6" name="Ελεύθερη σχεδίαση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7" name="Ελεύθερη σχεδίαση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8" name="Ελεύθερη σχεδίαση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79" name="Ελεύθερη σχεδίαση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0" name="Ελεύθερη σχεδίαση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1" name="Ελεύθερη σχεδίαση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2" name="Ελεύθερη σχεδίαση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3" name="Ελεύθερη σχεδίαση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4" name="Ελεύθερη σχεδίαση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5" name="Ελεύθερη σχεδίαση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6" name="Ελεύθερη σχεδίαση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7" name="Ελεύθερη σχεδίαση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8" name="Ελεύθερη σχεδίαση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89" name="Ελεύθερη σχεδίαση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0" name="Ελεύθερη σχεδίαση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1" name="Ελεύθερη σχεδίαση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sp>
              <p:nvSpPr>
                <p:cNvPr id="692" name="Ελεύθερη σχεδίαση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el-GR" dirty="0">
                    <a:ln>
                      <a:noFill/>
                    </a:ln>
                  </a:endParaRPr>
                </a:p>
              </p:txBody>
            </p:sp>
          </p:grpSp>
        </p:grpSp>
      </p:grpSp>
      <p:sp>
        <p:nvSpPr>
          <p:cNvPr id="4" name="Σύμβολο κράτησης θέσης κειμένου 3"/>
          <p:cNvSpPr>
            <a:spLocks noGrp="1"/>
          </p:cNvSpPr>
          <p:nvPr>
            <p:ph type="body" sz="half" idx="2"/>
          </p:nvPr>
        </p:nvSpPr>
        <p:spPr>
          <a:xfrm>
            <a:off x="7905959" y="3411748"/>
            <a:ext cx="2743200" cy="2743200"/>
          </a:xfrm>
        </p:spPr>
        <p:txBody>
          <a:bodyPr rtlCol="0" anchor="b">
            <a:normAutofit/>
          </a:bodyPr>
          <a:lstStyle>
            <a:lvl1pPr marL="0" indent="0">
              <a:lnSpc>
                <a:spcPct val="100000"/>
              </a:lnSpc>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6" name="Σύμβολο κράτησης θέσης υποσέλιδου 5"/>
          <p:cNvSpPr>
            <a:spLocks noGrp="1"/>
          </p:cNvSpPr>
          <p:nvPr>
            <p:ph type="ftr" sz="quarter" idx="11"/>
          </p:nvPr>
        </p:nvSpPr>
        <p:spPr/>
        <p:txBody>
          <a:bodyPr rtlCol="0"/>
          <a:lstStyle/>
          <a:p>
            <a:pPr rtl="0"/>
            <a:endParaRPr lang="el-GR" dirty="0"/>
          </a:p>
        </p:txBody>
      </p:sp>
      <p:sp>
        <p:nvSpPr>
          <p:cNvPr id="5" name="Σύμβολο κράτησης θέσης ημερομηνίας 4"/>
          <p:cNvSpPr>
            <a:spLocks noGrp="1"/>
          </p:cNvSpPr>
          <p:nvPr>
            <p:ph type="dt" sz="half" idx="10"/>
          </p:nvPr>
        </p:nvSpPr>
        <p:spPr/>
        <p:txBody>
          <a:bodyPr rtlCol="0"/>
          <a:lstStyle/>
          <a:p>
            <a:pPr rtl="0"/>
            <a:fld id="{00147233-F6A7-434F-92E5-61A569BFCB2D}" type="datetime1">
              <a:rPr lang="el-GR" smtClean="0"/>
              <a:pPr rtl="0"/>
              <a:t>31/5/2022</a:t>
            </a:fld>
            <a:endParaRPr lang="el-GR" dirty="0"/>
          </a:p>
        </p:txBody>
      </p:sp>
      <p:sp>
        <p:nvSpPr>
          <p:cNvPr id="7" name="Σύμβολο κράτησης θέσης αριθμού διαφάνειας 6"/>
          <p:cNvSpPr>
            <a:spLocks noGrp="1"/>
          </p:cNvSpPr>
          <p:nvPr>
            <p:ph type="sldNum" sz="quarter" idx="12"/>
          </p:nvPr>
        </p:nvSpPr>
        <p:spPr/>
        <p:txBody>
          <a:bodyPr rtlCol="0"/>
          <a:lstStyle/>
          <a:p>
            <a:pPr rtl="0"/>
            <a:fld id="{25BA54BD-C84D-46CE-8B72-31BFB26ABA43}" type="slidenum">
              <a:rPr lang="el-GR"/>
              <a:pPr rtl="0"/>
              <a:t>‹#›</a:t>
            </a:fld>
            <a:endParaRPr lang="el-GR" dirty="0"/>
          </a:p>
        </p:txBody>
      </p:sp>
    </p:spTree>
    <p:extLst>
      <p:ext uri="{BB962C8B-B14F-4D97-AF65-F5344CB8AC3E}">
        <p14:creationId xmlns:p14="http://schemas.microsoft.com/office/powerpoint/2010/main" xmlns="" val="361769410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Σύμβολο κράτησης θέσης τίτλου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pPr rtl="0"/>
            <a:r>
              <a:rPr lang="el-GR" dirty="0"/>
              <a:t>Στυλ κύριου τίτλου</a:t>
            </a:r>
          </a:p>
        </p:txBody>
      </p:sp>
      <p:sp>
        <p:nvSpPr>
          <p:cNvPr id="3" name="Σύμβολο κράτησης θέσης κειμένου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rtl="0"/>
            <a:r>
              <a:rPr lang="el-GR" dirty="0"/>
              <a:t>Δεύτερου επιπέδου</a:t>
            </a:r>
          </a:p>
          <a:p>
            <a:pPr lvl="2" rtl="0"/>
            <a:r>
              <a:rPr lang="el-GR" dirty="0"/>
              <a:t>Τρίτου επιπέδου</a:t>
            </a:r>
          </a:p>
          <a:p>
            <a:pPr lvl="3" rtl="0"/>
            <a:r>
              <a:rPr lang="el-GR" dirty="0"/>
              <a:t>Τέταρτου επιπέδου</a:t>
            </a:r>
          </a:p>
          <a:p>
            <a:pPr lvl="4" rtl="0"/>
            <a:r>
              <a:rPr lang="el-GR" dirty="0"/>
              <a:t>Πέμπτου επιπέδου</a:t>
            </a:r>
          </a:p>
        </p:txBody>
      </p:sp>
      <p:sp>
        <p:nvSpPr>
          <p:cNvPr id="5" name="Σύμβολο κράτησης θέσης υποσέλιδου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pPr rtl="0"/>
            <a:endParaRPr lang="el-GR" dirty="0"/>
          </a:p>
        </p:txBody>
      </p:sp>
      <p:sp>
        <p:nvSpPr>
          <p:cNvPr id="4" name="Σύμβολο κράτησης θέσης ημερομηνίας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F38CD73C-109C-4F2C-8D5C-05E3AE1DFFE2}" type="datetime1">
              <a:rPr lang="el-GR" smtClean="0"/>
              <a:pPr rtl="0"/>
              <a:t>31/5/2022</a:t>
            </a:fld>
            <a:endParaRPr lang="el-GR" dirty="0"/>
          </a:p>
        </p:txBody>
      </p:sp>
      <p:sp>
        <p:nvSpPr>
          <p:cNvPr id="6" name="Σύμβολο κράτησης θέσης αριθμού διαφάνειας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25BA54BD-C84D-46CE-8B72-31BFB26ABA43}" type="slidenum">
              <a:rPr lang="el-GR" smtClean="0"/>
              <a:pPr rtl="0"/>
              <a:t>‹#›</a:t>
            </a:fld>
            <a:endParaRPr lang="el-GR" dirty="0"/>
          </a:p>
        </p:txBody>
      </p:sp>
    </p:spTree>
    <p:extLst>
      <p:ext uri="{BB962C8B-B14F-4D97-AF65-F5344CB8AC3E}">
        <p14:creationId xmlns:p14="http://schemas.microsoft.com/office/powerpoint/2010/main" xmlns=""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rtlCol="0"/>
          <a:lstStyle/>
          <a:p>
            <a:pPr rtl="0"/>
            <a:r>
              <a:rPr lang="el-GR" dirty="0">
                <a:solidFill>
                  <a:srgbClr val="FFFF00"/>
                </a:solidFill>
                <a:latin typeface="Times New Roman" panose="02020603050405020304" pitchFamily="18" charset="0"/>
                <a:cs typeface="Times New Roman" panose="02020603050405020304" pitchFamily="18" charset="0"/>
              </a:rPr>
              <a:t>ΠΛΑΤΩΝΟΣ ‘’ΠΡΩΤΑΓΟΡΑΣ’’</a:t>
            </a:r>
          </a:p>
        </p:txBody>
      </p:sp>
      <p:sp>
        <p:nvSpPr>
          <p:cNvPr id="3" name="Υπότιτλος 2"/>
          <p:cNvSpPr>
            <a:spLocks noGrp="1"/>
          </p:cNvSpPr>
          <p:nvPr>
            <p:ph type="subTitle" idx="1"/>
          </p:nvPr>
        </p:nvSpPr>
        <p:spPr/>
        <p:txBody>
          <a:bodyPr rtlCol="0">
            <a:normAutofit fontScale="85000" lnSpcReduction="10000"/>
          </a:body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defRPr/>
            </a:pPr>
            <a:r>
              <a:rPr kumimoji="0" lang="el-GR"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rPr>
              <a:t>Πανεπιστήμιο Πελοποννήσου, </a:t>
            </a:r>
            <a:r>
              <a:rPr kumimoji="0" lang="el-GR" altLang="el-GR"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rPr>
              <a:t>Σχολή Ανθρωπιστικών Επιστημών και Πολιτισμικών Σπουδών – τμήμα Φιλολογίας</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defRPr/>
            </a:pPr>
            <a:r>
              <a:rPr kumimoji="0" lang="el-GR"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rPr>
              <a:t>Διδάσκουσα : κα. Ε. </a:t>
            </a:r>
            <a:r>
              <a:rPr lang="el-GR" sz="1600" b="1" dirty="0" err="1">
                <a:solidFill>
                  <a:prstClr val="white"/>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Βολονάκη</a:t>
            </a:r>
            <a:r>
              <a:rPr lang="el-GR" sz="1600" b="1" dirty="0">
                <a:solidFill>
                  <a:prstClr val="white"/>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defRPr/>
            </a:pPr>
            <a:r>
              <a:rPr kumimoji="0" lang="el-GR"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rPr>
              <a:t>Εργασία για το μάθημα επιλογής ‘’Σοφιστές ‘’ </a:t>
            </a:r>
            <a:r>
              <a:rPr lang="el-GR" sz="1600" b="1" dirty="0">
                <a:solidFill>
                  <a:prstClr val="white"/>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ΣΤ</a:t>
            </a:r>
            <a:r>
              <a:rPr kumimoji="0" lang="el-GR"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rPr>
              <a:t>΄εξαμήνου.</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defRPr/>
            </a:pPr>
            <a:r>
              <a:rPr kumimoji="0" lang="el-GR"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rPr>
              <a:t>Φοιτητής κλασικής Φιλολογίας Λεωνίδας Χαντζής</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v"/>
              <a:tabLst/>
              <a:defRPr/>
            </a:pPr>
            <a:r>
              <a:rPr kumimoji="0" lang="el-GR" sz="1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rPr>
              <a:t>Ακαδημαϊκό έτος: 2021-2022</a:t>
            </a:r>
          </a:p>
        </p:txBody>
      </p:sp>
    </p:spTree>
    <p:extLst>
      <p:ext uri="{BB962C8B-B14F-4D97-AF65-F5344CB8AC3E}">
        <p14:creationId xmlns:p14="http://schemas.microsoft.com/office/powerpoint/2010/main" xmlns="" val="1920111014"/>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περιεχομένου 4">
            <a:extLst>
              <a:ext uri="{FF2B5EF4-FFF2-40B4-BE49-F238E27FC236}">
                <a16:creationId xmlns:a16="http://schemas.microsoft.com/office/drawing/2014/main" xmlns="" id="{4DCAE559-7779-434C-A4E0-52D9871533FE}"/>
              </a:ext>
            </a:extLst>
          </p:cNvPr>
          <p:cNvSpPr>
            <a:spLocks noGrp="1"/>
          </p:cNvSpPr>
          <p:nvPr>
            <p:ph idx="1"/>
          </p:nvPr>
        </p:nvSpPr>
        <p:spPr/>
        <p:txBody>
          <a:bodyPr/>
          <a:lstStyle/>
          <a:p>
            <a:pPr algn="l" rtl="0">
              <a:spcBef>
                <a:spcPts val="0"/>
              </a:spcBef>
              <a:spcAft>
                <a:spcPts val="0"/>
              </a:spcAft>
            </a:pPr>
            <a:r>
              <a:rPr lang="el-GR" sz="2400" b="0" i="0" dirty="0" err="1">
                <a:solidFill>
                  <a:srgbClr val="FFFF00"/>
                </a:solidFill>
                <a:effectLst/>
                <a:latin typeface="Times New Roman" panose="02020603050405020304" pitchFamily="18" charset="0"/>
                <a:cs typeface="Times New Roman" panose="02020603050405020304" pitchFamily="18" charset="0"/>
              </a:rPr>
              <a:t>Ἔντεχνον</a:t>
            </a:r>
            <a:r>
              <a:rPr lang="el-GR" sz="2400" b="0" i="0" dirty="0">
                <a:solidFill>
                  <a:srgbClr val="FFFF00"/>
                </a:solidFill>
                <a:effectLst/>
                <a:latin typeface="Times New Roman" panose="02020603050405020304" pitchFamily="18" charset="0"/>
                <a:cs typeface="Times New Roman" panose="02020603050405020304" pitchFamily="18" charset="0"/>
              </a:rPr>
              <a:t> </a:t>
            </a:r>
            <a:r>
              <a:rPr lang="el-GR" sz="2400" b="0" i="0" dirty="0" err="1">
                <a:solidFill>
                  <a:srgbClr val="FFFF00"/>
                </a:solidFill>
                <a:effectLst/>
                <a:latin typeface="Times New Roman" panose="02020603050405020304" pitchFamily="18" charset="0"/>
                <a:cs typeface="Times New Roman" panose="02020603050405020304" pitchFamily="18" charset="0"/>
              </a:rPr>
              <a:t>σοφίαν</a:t>
            </a:r>
            <a:r>
              <a:rPr lang="el-GR" sz="2400" b="0" i="0" dirty="0">
                <a:solidFill>
                  <a:srgbClr val="FFFF00"/>
                </a:solidFill>
                <a:effectLst/>
                <a:latin typeface="Times New Roman" panose="02020603050405020304" pitchFamily="18" charset="0"/>
                <a:cs typeface="Times New Roman" panose="02020603050405020304" pitchFamily="18" charset="0"/>
              </a:rPr>
              <a:t> :</a:t>
            </a:r>
            <a:endParaRPr lang="el-GR" b="0" i="0" dirty="0">
              <a:solidFill>
                <a:srgbClr val="FFFF00"/>
              </a:solidFill>
              <a:effectLst/>
              <a:latin typeface="Times New Roman" panose="02020603050405020304" pitchFamily="18" charset="0"/>
              <a:cs typeface="Times New Roman" panose="02020603050405020304" pitchFamily="18" charset="0"/>
            </a:endParaRPr>
          </a:p>
          <a:p>
            <a:pPr algn="l" rtl="0">
              <a:spcBef>
                <a:spcPts val="0"/>
              </a:spcBef>
              <a:spcAft>
                <a:spcPts val="0"/>
              </a:spcAft>
              <a:buFont typeface="Wingdings" panose="05000000000000000000" pitchFamily="2" charset="2"/>
              <a:buChar char="Ø"/>
            </a:pPr>
            <a:r>
              <a:rPr lang="el-GR" sz="2400" b="0" i="0" dirty="0">
                <a:solidFill>
                  <a:srgbClr val="FFFF00"/>
                </a:solidFill>
                <a:effectLst/>
                <a:latin typeface="Times New Roman" panose="02020603050405020304" pitchFamily="18" charset="0"/>
                <a:cs typeface="Times New Roman" panose="02020603050405020304" pitchFamily="18" charset="0"/>
              </a:rPr>
              <a:t>"</a:t>
            </a:r>
            <a:r>
              <a:rPr lang="el-GR" sz="2400" b="0" i="0" dirty="0" err="1">
                <a:solidFill>
                  <a:srgbClr val="FFFF00"/>
                </a:solidFill>
                <a:effectLst/>
                <a:latin typeface="Times New Roman" panose="02020603050405020304" pitchFamily="18" charset="0"/>
                <a:cs typeface="Times New Roman" panose="02020603050405020304" pitchFamily="18" charset="0"/>
              </a:rPr>
              <a:t>Ἔντεχνος</a:t>
            </a:r>
            <a:r>
              <a:rPr lang="el-GR" sz="2400" b="0" i="0" dirty="0">
                <a:solidFill>
                  <a:srgbClr val="FFFF00"/>
                </a:solidFill>
                <a:effectLst/>
                <a:latin typeface="Times New Roman" panose="02020603050405020304" pitchFamily="18" charset="0"/>
                <a:cs typeface="Times New Roman" panose="02020603050405020304" pitchFamily="18" charset="0"/>
              </a:rPr>
              <a:t>" </a:t>
            </a:r>
            <a:r>
              <a:rPr lang="el-GR" sz="2400" b="0" i="0" dirty="0">
                <a:effectLst/>
                <a:latin typeface="Times New Roman" panose="02020603050405020304" pitchFamily="18" charset="0"/>
                <a:cs typeface="Times New Roman" panose="02020603050405020304" pitchFamily="18" charset="0"/>
              </a:rPr>
              <a:t>, ορίζεται αυτός που είναι μέσα στα όρια της τέχνης.</a:t>
            </a:r>
            <a:endParaRPr lang="el-GR" b="0" i="0" dirty="0">
              <a:effectLst/>
              <a:latin typeface="Times New Roman" panose="02020603050405020304" pitchFamily="18" charset="0"/>
              <a:cs typeface="Times New Roman" panose="02020603050405020304" pitchFamily="18" charset="0"/>
            </a:endParaRPr>
          </a:p>
          <a:p>
            <a:pPr algn="l" rtl="0">
              <a:spcBef>
                <a:spcPts val="0"/>
              </a:spcBef>
              <a:spcAft>
                <a:spcPts val="0"/>
              </a:spcAft>
              <a:buFont typeface="Wingdings" panose="05000000000000000000" pitchFamily="2" charset="2"/>
              <a:buChar char="Ø"/>
            </a:pPr>
            <a:r>
              <a:rPr lang="el-GR" sz="2400" b="0" i="0" dirty="0">
                <a:solidFill>
                  <a:srgbClr val="FFFF00"/>
                </a:solidFill>
                <a:effectLst/>
                <a:latin typeface="Times New Roman" panose="02020603050405020304" pitchFamily="18" charset="0"/>
                <a:cs typeface="Times New Roman" panose="02020603050405020304" pitchFamily="18" charset="0"/>
              </a:rPr>
              <a:t>"</a:t>
            </a:r>
            <a:r>
              <a:rPr lang="el-GR" sz="2400" b="0" i="0" dirty="0" err="1">
                <a:solidFill>
                  <a:srgbClr val="FFFF00"/>
                </a:solidFill>
                <a:effectLst/>
                <a:latin typeface="Times New Roman" panose="02020603050405020304" pitchFamily="18" charset="0"/>
                <a:cs typeface="Times New Roman" panose="02020603050405020304" pitchFamily="18" charset="0"/>
              </a:rPr>
              <a:t>Ἔντεχνος</a:t>
            </a:r>
            <a:r>
              <a:rPr lang="el-GR" sz="2400" b="0" i="0" dirty="0">
                <a:solidFill>
                  <a:srgbClr val="FFFF00"/>
                </a:solidFill>
                <a:effectLst/>
                <a:latin typeface="Times New Roman" panose="02020603050405020304" pitchFamily="18" charset="0"/>
                <a:cs typeface="Times New Roman" panose="02020603050405020304" pitchFamily="18" charset="0"/>
              </a:rPr>
              <a:t> σοφία" </a:t>
            </a:r>
            <a:r>
              <a:rPr lang="el-GR" sz="2400" b="0" i="0" dirty="0">
                <a:effectLst/>
                <a:latin typeface="Times New Roman" panose="02020603050405020304" pitchFamily="18" charset="0"/>
                <a:cs typeface="Times New Roman" panose="02020603050405020304" pitchFamily="18" charset="0"/>
              </a:rPr>
              <a:t>, η Σοφία που εμπεριέχει την τέχνη και συμπορεύεται με αυτήν.</a:t>
            </a:r>
            <a:endParaRPr lang="el-GR" b="0" i="0" dirty="0">
              <a:effectLst/>
              <a:latin typeface="Times New Roman" panose="02020603050405020304" pitchFamily="18" charset="0"/>
              <a:cs typeface="Times New Roman" panose="02020603050405020304" pitchFamily="18" charset="0"/>
            </a:endParaRPr>
          </a:p>
          <a:p>
            <a:pPr algn="l" rtl="0">
              <a:spcBef>
                <a:spcPts val="0"/>
              </a:spcBef>
              <a:spcAft>
                <a:spcPts val="0"/>
              </a:spcAft>
              <a:buFont typeface="Wingdings" panose="05000000000000000000" pitchFamily="2" charset="2"/>
              <a:buChar char="Ø"/>
            </a:pPr>
            <a:r>
              <a:rPr lang="el-GR" sz="2400" b="0" i="0" dirty="0">
                <a:effectLst/>
                <a:latin typeface="Times New Roman" panose="02020603050405020304" pitchFamily="18" charset="0"/>
                <a:cs typeface="Times New Roman" panose="02020603050405020304" pitchFamily="18" charset="0"/>
              </a:rPr>
              <a:t>Εν ολίγοις είναι η τέχνη που την είχαν δύο θεοί ο Ήφαιστος και η Αθήνα.</a:t>
            </a:r>
            <a:endParaRPr lang="el-GR" b="0" i="0" dirty="0">
              <a:effectLst/>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1160959328"/>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F893E01-8731-4E7D-A07D-D431A0B22F62}"/>
              </a:ext>
            </a:extLst>
          </p:cNvPr>
          <p:cNvSpPr>
            <a:spLocks noGrp="1"/>
          </p:cNvSpPr>
          <p:nvPr>
            <p:ph type="title"/>
          </p:nvPr>
        </p:nvSpPr>
        <p:spPr/>
        <p:txBody>
          <a:bodyPr/>
          <a:lstStyle/>
          <a:p>
            <a:r>
              <a:rPr lang="el-GR" b="0" i="0" dirty="0">
                <a:solidFill>
                  <a:srgbClr val="FFFF00"/>
                </a:solidFill>
                <a:effectLst/>
                <a:latin typeface="Times New Roman" panose="02020603050405020304" pitchFamily="18" charset="0"/>
                <a:cs typeface="Times New Roman" panose="02020603050405020304" pitchFamily="18" charset="0"/>
              </a:rPr>
              <a:t>Η χρήση του μύθου.</a:t>
            </a:r>
            <a:endParaRPr lang="el-GR" dirty="0">
              <a:solidFill>
                <a:srgbClr val="FFFF00"/>
              </a:solidFill>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xmlns="" id="{09980DEC-C125-4C8B-8EBF-99060764EED6}"/>
              </a:ext>
            </a:extLst>
          </p:cNvPr>
          <p:cNvSpPr>
            <a:spLocks noGrp="1"/>
          </p:cNvSpPr>
          <p:nvPr>
            <p:ph idx="1"/>
          </p:nvPr>
        </p:nvSpPr>
        <p:spPr/>
        <p:txBody>
          <a:bodyPr>
            <a:normAutofit fontScale="92500" lnSpcReduction="20000"/>
          </a:bodyPr>
          <a:lstStyle/>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Ήταν σύνηθες, η χρήση μύθων σε διαλέξεις των σοφιστών της περιόδου.</a:t>
            </a:r>
            <a:endParaRPr lang="el-GR" b="0" i="0" dirty="0">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Εδώ ο Πρωταγόρας, ξεκινάει τη διάλεξη του με το γνωστό </a:t>
            </a:r>
            <a:r>
              <a:rPr lang="el-GR" sz="2400" b="0" i="0" dirty="0">
                <a:solidFill>
                  <a:srgbClr val="FFFF00"/>
                </a:solidFill>
                <a:effectLst/>
                <a:latin typeface="Times New Roman" panose="02020603050405020304" pitchFamily="18" charset="0"/>
                <a:cs typeface="Times New Roman" panose="02020603050405020304" pitchFamily="18" charset="0"/>
              </a:rPr>
              <a:t>μύθο του Προμηθέα.</a:t>
            </a:r>
            <a:endParaRPr lang="el-GR" b="0" i="0" dirty="0">
              <a:solidFill>
                <a:srgbClr val="FFFF00"/>
              </a:solidFill>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Ο μύθος ξεπροβάλλει με </a:t>
            </a:r>
            <a:r>
              <a:rPr lang="el-GR" sz="2400" b="0" i="0" dirty="0">
                <a:solidFill>
                  <a:srgbClr val="FFFF00"/>
                </a:solidFill>
                <a:effectLst/>
                <a:latin typeface="Times New Roman" panose="02020603050405020304" pitchFamily="18" charset="0"/>
                <a:cs typeface="Times New Roman" panose="02020603050405020304" pitchFamily="18" charset="0"/>
              </a:rPr>
              <a:t>την δημιουργία των έμβιων όντων επί της γης </a:t>
            </a:r>
            <a:r>
              <a:rPr lang="el-GR" sz="2400" b="0" i="0" dirty="0">
                <a:effectLst/>
                <a:latin typeface="Times New Roman" panose="02020603050405020304" pitchFamily="18" charset="0"/>
                <a:cs typeface="Times New Roman" panose="02020603050405020304" pitchFamily="18" charset="0"/>
              </a:rPr>
              <a:t>και συνεπώς και του ανθρώπινου γένους </a:t>
            </a:r>
            <a:r>
              <a:rPr lang="el-GR" sz="2400" b="0" i="0" dirty="0">
                <a:solidFill>
                  <a:schemeClr val="accent5"/>
                </a:solidFill>
                <a:effectLst/>
                <a:latin typeface="Times New Roman" panose="02020603050405020304" pitchFamily="18" charset="0"/>
                <a:cs typeface="Times New Roman" panose="02020603050405020304" pitchFamily="18" charset="0"/>
              </a:rPr>
              <a:t>(διαμοιρασμός "δυνάμεων", ικανοτήτων από τους αδελφούς Τιτάνες Προμηθέα και Επιμηθέα). </a:t>
            </a:r>
            <a:r>
              <a:rPr lang="el-GR" sz="2400" b="0" i="0" dirty="0">
                <a:effectLst/>
                <a:latin typeface="Times New Roman" panose="02020603050405020304" pitchFamily="18" charset="0"/>
                <a:cs typeface="Times New Roman" panose="02020603050405020304" pitchFamily="18" charset="0"/>
              </a:rPr>
              <a:t>Όμως ο Επιμηθέας διαπράττει ένα σοβαρό λάθος και </a:t>
            </a:r>
            <a:r>
              <a:rPr lang="el-GR" sz="2400" b="0" i="0" dirty="0">
                <a:solidFill>
                  <a:srgbClr val="00B0F0"/>
                </a:solidFill>
                <a:effectLst/>
                <a:latin typeface="Times New Roman" panose="02020603050405020304" pitchFamily="18" charset="0"/>
                <a:cs typeface="Times New Roman" panose="02020603050405020304" pitchFamily="18" charset="0"/>
              </a:rPr>
              <a:t>αφήνει τον άνθρωπο στην ουσία δίχως δυνάμεις, γυμνό και ευάλωτο.</a:t>
            </a:r>
            <a:endParaRPr lang="el-GR" b="0" i="0" dirty="0">
              <a:solidFill>
                <a:srgbClr val="00B0F0"/>
              </a:solidFill>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Βλέποντας αυτά ο Προμηθέας αναγκάζεται, να προβεί στην κλοπή της φωτιάς και της εντέχνου σοφίας από τους ολύμπιους θεούς (</a:t>
            </a:r>
            <a:r>
              <a:rPr lang="el-GR" sz="2400" b="0" i="0" dirty="0">
                <a:solidFill>
                  <a:srgbClr val="FFFF00"/>
                </a:solidFill>
                <a:effectLst/>
                <a:latin typeface="Times New Roman" panose="02020603050405020304" pitchFamily="18" charset="0"/>
                <a:cs typeface="Times New Roman" panose="02020603050405020304" pitchFamily="18" charset="0"/>
              </a:rPr>
              <a:t>φωτιά από τον πατέρα των θεών τον Δία</a:t>
            </a:r>
            <a:r>
              <a:rPr lang="el-GR" sz="2400" b="0" i="0" dirty="0">
                <a:effectLst/>
                <a:latin typeface="Times New Roman" panose="02020603050405020304" pitchFamily="18" charset="0"/>
                <a:cs typeface="Times New Roman" panose="02020603050405020304" pitchFamily="18" charset="0"/>
              </a:rPr>
              <a:t> και </a:t>
            </a:r>
            <a:r>
              <a:rPr lang="el-GR" sz="2400" b="0" i="0" dirty="0">
                <a:solidFill>
                  <a:srgbClr val="FFFF00"/>
                </a:solidFill>
                <a:effectLst/>
                <a:latin typeface="Times New Roman" panose="02020603050405020304" pitchFamily="18" charset="0"/>
                <a:cs typeface="Times New Roman" panose="02020603050405020304" pitchFamily="18" charset="0"/>
              </a:rPr>
              <a:t>την </a:t>
            </a:r>
            <a:r>
              <a:rPr lang="el-GR" sz="2400" b="0" i="0" dirty="0" err="1">
                <a:solidFill>
                  <a:srgbClr val="FFFF00"/>
                </a:solidFill>
                <a:effectLst/>
                <a:latin typeface="Times New Roman" panose="02020603050405020304" pitchFamily="18" charset="0"/>
                <a:cs typeface="Times New Roman" panose="02020603050405020304" pitchFamily="18" charset="0"/>
              </a:rPr>
              <a:t>εντεχνο</a:t>
            </a:r>
            <a:r>
              <a:rPr lang="el-GR" sz="2400" b="0" i="0" dirty="0">
                <a:solidFill>
                  <a:srgbClr val="FFFF00"/>
                </a:solidFill>
                <a:effectLst/>
                <a:latin typeface="Times New Roman" panose="02020603050405020304" pitchFamily="18" charset="0"/>
                <a:cs typeface="Times New Roman" panose="02020603050405020304" pitchFamily="18" charset="0"/>
              </a:rPr>
              <a:t> σοφία από τον Ήφαιστο και την Αθήνα).</a:t>
            </a:r>
            <a:endParaRPr lang="el-GR" b="0" i="0" dirty="0">
              <a:solidFill>
                <a:srgbClr val="FFFF00"/>
              </a:solidFill>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Η </a:t>
            </a:r>
            <a:r>
              <a:rPr lang="el-GR" sz="2400" b="0" i="0" dirty="0">
                <a:solidFill>
                  <a:schemeClr val="accent1">
                    <a:lumMod val="60000"/>
                    <a:lumOff val="40000"/>
                  </a:schemeClr>
                </a:solidFill>
                <a:effectLst/>
                <a:latin typeface="Times New Roman" panose="02020603050405020304" pitchFamily="18" charset="0"/>
                <a:cs typeface="Times New Roman" panose="02020603050405020304" pitchFamily="18" charset="0"/>
              </a:rPr>
              <a:t>πολιτική αρετή </a:t>
            </a:r>
            <a:r>
              <a:rPr lang="el-GR" sz="2400" b="0" i="0" dirty="0">
                <a:effectLst/>
                <a:latin typeface="Times New Roman" panose="02020603050405020304" pitchFamily="18" charset="0"/>
                <a:cs typeface="Times New Roman" panose="02020603050405020304" pitchFamily="18" charset="0"/>
              </a:rPr>
              <a:t>στον μύθο, είναι </a:t>
            </a:r>
            <a:r>
              <a:rPr lang="el-GR" sz="2400" b="0" i="0" dirty="0">
                <a:solidFill>
                  <a:schemeClr val="accent1">
                    <a:lumMod val="60000"/>
                    <a:lumOff val="40000"/>
                  </a:schemeClr>
                </a:solidFill>
                <a:effectLst/>
                <a:latin typeface="Times New Roman" panose="02020603050405020304" pitchFamily="18" charset="0"/>
                <a:cs typeface="Times New Roman" panose="02020603050405020304" pitchFamily="18" charset="0"/>
              </a:rPr>
              <a:t>θείο δώρο του Δία </a:t>
            </a:r>
            <a:r>
              <a:rPr lang="el-GR" sz="2400" b="0" i="0" dirty="0">
                <a:effectLst/>
                <a:latin typeface="Times New Roman" panose="02020603050405020304" pitchFamily="18" charset="0"/>
                <a:cs typeface="Times New Roman" panose="02020603050405020304" pitchFamily="18" charset="0"/>
              </a:rPr>
              <a:t>στο γένος μας. Είναι απαραίτητη  ιδιότητα για συγκρότηση των κοινωνιών.</a:t>
            </a:r>
            <a:endParaRPr lang="el-GR" b="0" i="0" dirty="0">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Παράλληλα </a:t>
            </a:r>
            <a:r>
              <a:rPr lang="el-GR" sz="2400" b="0" i="0" dirty="0">
                <a:solidFill>
                  <a:schemeClr val="accent1">
                    <a:lumMod val="60000"/>
                    <a:lumOff val="40000"/>
                  </a:schemeClr>
                </a:solidFill>
                <a:effectLst/>
                <a:latin typeface="Times New Roman" panose="02020603050405020304" pitchFamily="18" charset="0"/>
                <a:cs typeface="Times New Roman" panose="02020603050405020304" pitchFamily="18" charset="0"/>
              </a:rPr>
              <a:t>ο Δίας χάρισε την "αιδώ" και την "δική“</a:t>
            </a:r>
            <a:r>
              <a:rPr lang="en-GB" sz="2400" b="0" i="0" dirty="0">
                <a:solidFill>
                  <a:schemeClr val="accent1">
                    <a:lumMod val="60000"/>
                    <a:lumOff val="40000"/>
                  </a:schemeClr>
                </a:solidFill>
                <a:effectLst/>
                <a:latin typeface="Times New Roman" panose="02020603050405020304" pitchFamily="18" charset="0"/>
                <a:cs typeface="Times New Roman" panose="02020603050405020304" pitchFamily="18" charset="0"/>
              </a:rPr>
              <a:t> </a:t>
            </a:r>
            <a:r>
              <a:rPr lang="el-GR" sz="2400" b="0" i="0" dirty="0">
                <a:effectLst/>
                <a:latin typeface="Times New Roman" panose="02020603050405020304" pitchFamily="18" charset="0"/>
                <a:cs typeface="Times New Roman" panose="02020603050405020304" pitchFamily="18" charset="0"/>
              </a:rPr>
              <a:t>( σεβασμός και δικαιοσύνη) , στον άνθρωπο για να μην αφανισθεί από τον πλανήτη.</a:t>
            </a:r>
            <a:endParaRPr lang="el-GR" b="0" i="0" dirty="0">
              <a:effectLst/>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1635461522"/>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8AB92622-91B2-4BAE-8290-6484FF3E3AA3}"/>
              </a:ext>
            </a:extLst>
          </p:cNvPr>
          <p:cNvSpPr>
            <a:spLocks noGrp="1"/>
          </p:cNvSpPr>
          <p:nvPr>
            <p:ph type="title"/>
          </p:nvPr>
        </p:nvSpPr>
        <p:spPr/>
        <p:txBody>
          <a:bodyPr/>
          <a:lstStyle/>
          <a:p>
            <a:r>
              <a:rPr kumimoji="0" lang="el-GR" sz="36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rPr>
              <a:t>Ενδεικτική βιβλιογραφία </a:t>
            </a:r>
            <a:endParaRPr lang="el-GR" dirty="0">
              <a:solidFill>
                <a:srgbClr val="FFFF00"/>
              </a:solidFill>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xmlns="" id="{7A5004B9-2812-4E81-AE67-DAEE37CF1A80}"/>
              </a:ext>
            </a:extLst>
          </p:cNvPr>
          <p:cNvSpPr>
            <a:spLocks noGrp="1"/>
          </p:cNvSpPr>
          <p:nvPr>
            <p:ph idx="1"/>
          </p:nvPr>
        </p:nvSpPr>
        <p:spPr>
          <a:xfrm>
            <a:off x="1558215" y="1772816"/>
            <a:ext cx="9144000" cy="4267200"/>
          </a:xfrm>
        </p:spPr>
        <p:txBody>
          <a:bodyPr>
            <a:normAutofit fontScale="62500" lnSpcReduction="20000"/>
          </a:bodyPr>
          <a:lstStyle/>
          <a:p>
            <a:pPr marL="342900" lvl="0" indent="-342900">
              <a:lnSpc>
                <a:spcPct val="107000"/>
              </a:lnSpc>
              <a:spcAft>
                <a:spcPts val="800"/>
              </a:spcAft>
              <a:buFont typeface="Arial" panose="020B0604020202020204" pitchFamily="34" charset="0"/>
              <a:buChar char="•"/>
              <a:tabLst>
                <a:tab pos="457200" algn="l"/>
              </a:tabLst>
            </a:pP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Ιστορία της αρχαίας ελληνικής λογοτεχνίας/</a:t>
            </a: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Albin </a:t>
            </a:r>
            <a:r>
              <a:rPr lang="en-GB" sz="2600" dirty="0" err="1">
                <a:effectLst/>
                <a:latin typeface="Times New Roman" panose="02020603050405020304" pitchFamily="18" charset="0"/>
                <a:ea typeface="Calibri" panose="020F0502020204030204" pitchFamily="34" charset="0"/>
                <a:cs typeface="Times New Roman" panose="02020603050405020304" pitchFamily="18" charset="0"/>
              </a:rPr>
              <a:t>Lesky</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/νέα ελληνική έκδοση αναθεωρημένη, Εκδόσεις Κυριακίδη </a:t>
            </a:r>
            <a:r>
              <a:rPr lang="el-GR" sz="2600" dirty="0" err="1">
                <a:effectLst/>
                <a:latin typeface="Times New Roman" panose="02020603050405020304" pitchFamily="18" charset="0"/>
                <a:ea typeface="Calibri" panose="020F0502020204030204" pitchFamily="34" charset="0"/>
                <a:cs typeface="Times New Roman" panose="02020603050405020304" pitchFamily="18" charset="0"/>
              </a:rPr>
              <a:t>Θεσ</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/νίκη 2014,2015.</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l-GR" sz="2600" dirty="0">
                <a:latin typeface="Times New Roman" panose="02020603050405020304" pitchFamily="18" charset="0"/>
                <a:ea typeface="Calibri" panose="020F0502020204030204" pitchFamily="34" charset="0"/>
                <a:cs typeface="Times New Roman" panose="02020603050405020304" pitchFamily="18" charset="0"/>
              </a:rPr>
              <a:t>Η Σοφιστική κίνηση / </a:t>
            </a:r>
            <a:r>
              <a:rPr lang="en-GB" sz="2600" dirty="0">
                <a:latin typeface="Times New Roman" panose="02020603050405020304" pitchFamily="18" charset="0"/>
                <a:ea typeface="Calibri" panose="020F0502020204030204" pitchFamily="34" charset="0"/>
                <a:cs typeface="Times New Roman" panose="02020603050405020304" pitchFamily="18" charset="0"/>
              </a:rPr>
              <a:t>G.B Kerferd /</a:t>
            </a:r>
            <a:r>
              <a:rPr kumimoji="0" lang="el-GR" sz="2600"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εκδόσεις Ινστιτούτο του Βιβλίου – Μ. </a:t>
            </a:r>
            <a:r>
              <a:rPr kumimoji="0" lang="el-GR" sz="2600" b="0" i="0" u="none" strike="noStrike" kern="1200" cap="none" spc="0" normalizeH="0" baseline="0" noProof="0" dirty="0" err="1">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Καρδαμίτσα</a:t>
            </a:r>
            <a:r>
              <a:rPr kumimoji="0" lang="el-GR" sz="2600"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 Αθήνα 201</a:t>
            </a:r>
            <a:r>
              <a:rPr kumimoji="0" lang="en-GB" sz="2600"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4</a:t>
            </a:r>
            <a:r>
              <a:rPr kumimoji="0" lang="el-GR" sz="2600"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lang="el-GR"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Ιστορία της αρχαίας ελληνικής γραμματείας Α’,Β’,Γ’ γυμνασίου/ Αν. </a:t>
            </a:r>
            <a:r>
              <a:rPr lang="el-GR" sz="2600" dirty="0" err="1">
                <a:effectLst/>
                <a:latin typeface="Times New Roman" panose="02020603050405020304" pitchFamily="18" charset="0"/>
                <a:ea typeface="Calibri" panose="020F0502020204030204" pitchFamily="34" charset="0"/>
                <a:cs typeface="Times New Roman" panose="02020603050405020304" pitchFamily="18" charset="0"/>
              </a:rPr>
              <a:t>Στέφος</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 </a:t>
            </a:r>
            <a:r>
              <a:rPr lang="el-GR" sz="2600" dirty="0" err="1">
                <a:effectLst/>
                <a:latin typeface="Times New Roman" panose="02020603050405020304" pitchFamily="18" charset="0"/>
                <a:ea typeface="Calibri" panose="020F0502020204030204" pitchFamily="34" charset="0"/>
                <a:cs typeface="Times New Roman" panose="02020603050405020304" pitchFamily="18" charset="0"/>
              </a:rPr>
              <a:t>Εμμ.Στεργιούλης</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 Γ. </a:t>
            </a:r>
            <a:r>
              <a:rPr lang="el-GR" sz="2600" dirty="0" err="1">
                <a:effectLst/>
                <a:latin typeface="Times New Roman" panose="02020603050405020304" pitchFamily="18" charset="0"/>
                <a:ea typeface="Calibri" panose="020F0502020204030204" pitchFamily="34" charset="0"/>
                <a:cs typeface="Times New Roman" panose="02020603050405020304" pitchFamily="18" charset="0"/>
              </a:rPr>
              <a:t>Χαριτίδου</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/ΟΕΔΒ Αθήνα, έκδοση Ζ’ 2011.</a:t>
            </a:r>
          </a:p>
          <a:p>
            <a:pPr marL="342900" lvl="0" indent="-342900">
              <a:lnSpc>
                <a:spcPct val="107000"/>
              </a:lnSpc>
              <a:spcAft>
                <a:spcPts val="800"/>
              </a:spcAft>
              <a:buFont typeface="Arial" panose="020B0604020202020204" pitchFamily="34" charset="0"/>
              <a:buChar char="•"/>
              <a:tabLst>
                <a:tab pos="457200" algn="l"/>
              </a:tabLst>
            </a:pP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Πλάτων, ο άνθρωπος και το έργο του / </a:t>
            </a: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A</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E</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Taylor</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/6</a:t>
            </a:r>
            <a:r>
              <a:rPr lang="el-GR" sz="2600" baseline="30000" dirty="0">
                <a:effectLst/>
                <a:latin typeface="Times New Roman" panose="02020603050405020304" pitchFamily="18" charset="0"/>
                <a:ea typeface="Calibri" panose="020F0502020204030204" pitchFamily="34" charset="0"/>
                <a:cs typeface="Times New Roman" panose="02020603050405020304" pitchFamily="18" charset="0"/>
              </a:rPr>
              <a:t>η</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ανατύπωση – εκδόσεις ΜΙΕΤ, Αθήνα 2017.</a:t>
            </a:r>
          </a:p>
          <a:p>
            <a:pPr marL="342900" lvl="0" indent="-342900">
              <a:lnSpc>
                <a:spcPct val="107000"/>
              </a:lnSpc>
              <a:spcAft>
                <a:spcPts val="800"/>
              </a:spcAft>
              <a:buFont typeface="Arial" panose="020B0604020202020204" pitchFamily="34" charset="0"/>
              <a:buChar char="•"/>
              <a:tabLst>
                <a:tab pos="457200" algn="l"/>
              </a:tabLst>
            </a:pP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Η ιστορία της Φιλοσοφίας [τόμος 1</a:t>
            </a:r>
            <a:r>
              <a:rPr lang="el-GR" sz="2600" baseline="30000" dirty="0">
                <a:effectLst/>
                <a:latin typeface="Times New Roman" panose="02020603050405020304" pitchFamily="18" charset="0"/>
                <a:ea typeface="Calibri" panose="020F0502020204030204" pitchFamily="34" charset="0"/>
                <a:cs typeface="Times New Roman" panose="02020603050405020304" pitchFamily="18" charset="0"/>
              </a:rPr>
              <a:t>ος</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 από τους προσωκρατικούς στον Αριστοτέλη] / επιστ. </a:t>
            </a:r>
            <a:r>
              <a:rPr lang="el-GR" sz="2600" dirty="0" err="1">
                <a:effectLst/>
                <a:latin typeface="Times New Roman" panose="02020603050405020304" pitchFamily="18" charset="0"/>
                <a:ea typeface="Calibri" panose="020F0502020204030204" pitchFamily="34" charset="0"/>
                <a:cs typeface="Times New Roman" panose="02020603050405020304" pitchFamily="18" charset="0"/>
              </a:rPr>
              <a:t>επιμ</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Umberto Eco</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 </a:t>
            </a:r>
            <a:r>
              <a:rPr lang="en-GB" sz="2600" dirty="0">
                <a:effectLst/>
                <a:latin typeface="Times New Roman" panose="02020603050405020304" pitchFamily="18" charset="0"/>
                <a:ea typeface="Calibri" panose="020F0502020204030204" pitchFamily="34" charset="0"/>
                <a:cs typeface="Times New Roman" panose="02020603050405020304" pitchFamily="18" charset="0"/>
              </a:rPr>
              <a:t>Riccardo </a:t>
            </a:r>
            <a:r>
              <a:rPr lang="en-GB" sz="2600" dirty="0" err="1">
                <a:effectLst/>
                <a:latin typeface="Times New Roman" panose="02020603050405020304" pitchFamily="18" charset="0"/>
                <a:ea typeface="Calibri" panose="020F0502020204030204" pitchFamily="34" charset="0"/>
                <a:cs typeface="Times New Roman" panose="02020603050405020304" pitchFamily="18" charset="0"/>
              </a:rPr>
              <a:t>Fedriga</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 ειδική έκδοση για την εφημερίδα ‘’Το Βήμα’’ , ‘</a:t>
            </a:r>
            <a:r>
              <a:rPr lang="el-GR" sz="2600" dirty="0" err="1">
                <a:effectLst/>
                <a:latin typeface="Times New Roman" panose="02020603050405020304" pitchFamily="18" charset="0"/>
                <a:ea typeface="Calibri" panose="020F0502020204030204" pitchFamily="34" charset="0"/>
                <a:cs typeface="Times New Roman" panose="02020603050405020304" pitchFamily="18" charset="0"/>
              </a:rPr>
              <a:t>Αλτερ</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2600" dirty="0" err="1">
                <a:effectLst/>
                <a:latin typeface="Times New Roman" panose="02020603050405020304" pitchFamily="18" charset="0"/>
                <a:ea typeface="Calibri" panose="020F0502020204030204" pitchFamily="34" charset="0"/>
                <a:cs typeface="Times New Roman" panose="02020603050405020304" pitchFamily="18" charset="0"/>
              </a:rPr>
              <a:t>Έγκο</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Α.Ε , Αθήνα 2018.</a:t>
            </a:r>
          </a:p>
          <a:p>
            <a:pPr marL="342900" lvl="0" indent="-342900">
              <a:lnSpc>
                <a:spcPct val="107000"/>
              </a:lnSpc>
              <a:spcAft>
                <a:spcPts val="800"/>
              </a:spcAft>
              <a:buFont typeface="Arial" panose="020B0604020202020204" pitchFamily="34" charset="0"/>
              <a:buChar char="•"/>
              <a:tabLst>
                <a:tab pos="457200" algn="l"/>
              </a:tabLst>
            </a:pP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Πλάτωνος Διάλογοι , Φαίδων – Πρωταγόρας / Ν. Κοντοπούλου, Ν. </a:t>
            </a:r>
            <a:r>
              <a:rPr lang="el-GR" sz="2600" dirty="0" err="1">
                <a:effectLst/>
                <a:latin typeface="Times New Roman" panose="02020603050405020304" pitchFamily="18" charset="0"/>
                <a:ea typeface="Calibri" panose="020F0502020204030204" pitchFamily="34" charset="0"/>
                <a:cs typeface="Times New Roman" panose="02020603050405020304" pitchFamily="18" charset="0"/>
              </a:rPr>
              <a:t>Ζαφειρίου</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 Ν. &amp; Κ. </a:t>
            </a:r>
            <a:r>
              <a:rPr lang="el-GR" sz="2600" dirty="0" err="1">
                <a:effectLst/>
                <a:latin typeface="Times New Roman" panose="02020603050405020304" pitchFamily="18" charset="0"/>
                <a:ea typeface="Calibri" panose="020F0502020204030204" pitchFamily="34" charset="0"/>
                <a:cs typeface="Times New Roman" panose="02020603050405020304" pitchFamily="18" charset="0"/>
              </a:rPr>
              <a:t>Ελεοπούλου</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 ειδική έκδοση για την εφημερίδα ‘’Παραπολιτικά’’, εκδόσεις </a:t>
            </a:r>
            <a:r>
              <a:rPr lang="el-GR" sz="2600" dirty="0" err="1">
                <a:effectLst/>
                <a:latin typeface="Times New Roman" panose="02020603050405020304" pitchFamily="18" charset="0"/>
                <a:ea typeface="Calibri" panose="020F0502020204030204" pitchFamily="34" charset="0"/>
                <a:cs typeface="Times New Roman" panose="02020603050405020304" pitchFamily="18" charset="0"/>
              </a:rPr>
              <a:t>Καλοκάθη</a:t>
            </a:r>
            <a:r>
              <a:rPr lang="el-GR" sz="2600" dirty="0">
                <a:effectLst/>
                <a:latin typeface="Times New Roman" panose="02020603050405020304" pitchFamily="18" charset="0"/>
                <a:ea typeface="Calibri" panose="020F0502020204030204" pitchFamily="34" charset="0"/>
                <a:cs typeface="Times New Roman" panose="02020603050405020304" pitchFamily="18" charset="0"/>
              </a:rPr>
              <a:t> , Αθήνα 2020.</a:t>
            </a:r>
          </a:p>
          <a:p>
            <a:endParaRPr lang="el-GR" dirty="0"/>
          </a:p>
        </p:txBody>
      </p:sp>
    </p:spTree>
    <p:extLst>
      <p:ext uri="{BB962C8B-B14F-4D97-AF65-F5344CB8AC3E}">
        <p14:creationId xmlns:p14="http://schemas.microsoft.com/office/powerpoint/2010/main" xmlns="" val="241647058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restig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76E24813-8777-4980-9792-507B8625A09E}"/>
              </a:ext>
            </a:extLst>
          </p:cNvPr>
          <p:cNvSpPr>
            <a:spLocks noGrp="1"/>
          </p:cNvSpPr>
          <p:nvPr>
            <p:ph idx="1"/>
          </p:nvPr>
        </p:nvSpPr>
        <p:spPr/>
        <p:txBody>
          <a:bodyPr>
            <a:normAutofit fontScale="47500" lnSpcReduction="20000"/>
          </a:bodyPr>
          <a:lstStyle/>
          <a:p>
            <a:pPr marL="342900" lvl="0" indent="-342900">
              <a:lnSpc>
                <a:spcPct val="107000"/>
              </a:lnSpc>
              <a:spcAft>
                <a:spcPts val="800"/>
              </a:spcAft>
              <a:buFont typeface="Arial" panose="020B0604020202020204" pitchFamily="34" charset="0"/>
              <a:buChar char="•"/>
              <a:tabLst>
                <a:tab pos="457200" algn="l"/>
              </a:tabLst>
            </a:pP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Οι μεγάλοι Σοφιστές στην Αθήνα του Περικλή / </a:t>
            </a:r>
            <a:r>
              <a:rPr lang="en-GB" sz="2900" dirty="0">
                <a:effectLst/>
                <a:latin typeface="Times New Roman" panose="02020603050405020304" pitchFamily="18" charset="0"/>
                <a:ea typeface="Calibri" panose="020F0502020204030204" pitchFamily="34" charset="0"/>
                <a:cs typeface="Times New Roman" panose="02020603050405020304" pitchFamily="18" charset="0"/>
              </a:rPr>
              <a:t>Jacqueline De Romilly</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Μετ</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Φάνης Ι.  Κακριδής / εκδόσεις Ινστιτούτο του Βιβλίου – Μ.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Καρδαμίτσα</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 Αθήνα 1994.</a:t>
            </a:r>
          </a:p>
          <a:p>
            <a:pPr marL="342900" lvl="0" indent="-342900">
              <a:lnSpc>
                <a:spcPct val="107000"/>
              </a:lnSpc>
              <a:spcAft>
                <a:spcPts val="800"/>
              </a:spcAft>
              <a:buFont typeface="Arial" panose="020B0604020202020204" pitchFamily="34" charset="0"/>
              <a:buChar char="•"/>
              <a:tabLst>
                <a:tab pos="457200" algn="l"/>
              </a:tabLst>
            </a:pP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Πλάτωνος Πρωταγόρας , κριτική και ερμηνευτική έκδοση / </a:t>
            </a:r>
            <a:r>
              <a:rPr lang="en-GB" sz="2900" dirty="0">
                <a:effectLst/>
                <a:latin typeface="Times New Roman" panose="02020603050405020304" pitchFamily="18" charset="0"/>
                <a:ea typeface="Calibri" panose="020F0502020204030204" pitchFamily="34" charset="0"/>
                <a:cs typeface="Times New Roman" panose="02020603050405020304" pitchFamily="18" charset="0"/>
              </a:rPr>
              <a:t>Nicholas </a:t>
            </a:r>
            <a:r>
              <a:rPr lang="en-GB" sz="2900" dirty="0" err="1">
                <a:effectLst/>
                <a:latin typeface="Times New Roman" panose="02020603050405020304" pitchFamily="18" charset="0"/>
                <a:ea typeface="Calibri" panose="020F0502020204030204" pitchFamily="34" charset="0"/>
                <a:cs typeface="Times New Roman" panose="02020603050405020304" pitchFamily="18" charset="0"/>
              </a:rPr>
              <a:t>Denyer</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μετ</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Φένια</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Αδαμίδη</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 εκδόσεις Ινστιτούτο του Βιβλίου – Μ.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Καρδαμίτσα</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 Αθήνα 2010.</a:t>
            </a:r>
          </a:p>
          <a:p>
            <a:pPr marL="342900" lvl="0" indent="-342900">
              <a:lnSpc>
                <a:spcPct val="107000"/>
              </a:lnSpc>
              <a:spcAft>
                <a:spcPts val="800"/>
              </a:spcAft>
              <a:buFont typeface="Arial" panose="020B0604020202020204" pitchFamily="34" charset="0"/>
              <a:buChar char="•"/>
              <a:tabLst>
                <a:tab pos="457200" algn="l"/>
              </a:tabLst>
            </a:pP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Πλάτωνος Πρωταγόρας , ερμηνευτική έκδοση για την Β΄ Λυκείου / Γεράσιμος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Μαρκαντωνάτος</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 εκδόσεις </a:t>
            </a:r>
            <a:r>
              <a:rPr lang="en-GB" sz="2900" dirty="0">
                <a:effectLst/>
                <a:latin typeface="Times New Roman" panose="02020603050405020304" pitchFamily="18" charset="0"/>
                <a:ea typeface="Calibri" panose="020F0502020204030204" pitchFamily="34" charset="0"/>
                <a:cs typeface="Times New Roman" panose="02020603050405020304" pitchFamily="18" charset="0"/>
              </a:rPr>
              <a:t>Gutenberg</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 Αθήνα 1990.</a:t>
            </a:r>
          </a:p>
          <a:p>
            <a:pPr marL="342900" lvl="0" indent="-342900">
              <a:lnSpc>
                <a:spcPct val="107000"/>
              </a:lnSpc>
              <a:spcAft>
                <a:spcPts val="800"/>
              </a:spcAft>
              <a:buFont typeface="Arial" panose="020B0604020202020204" pitchFamily="34" charset="0"/>
              <a:buChar char="•"/>
              <a:tabLst>
                <a:tab pos="457200" algn="l"/>
              </a:tabLst>
            </a:pP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Ο Πρωταγόρας του Πλάτωνα , Γ΄ Λυκείου ομάδα προσανατολισμού ανθρωπιστικών σπουδών / Παναγιώτης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Εμμανοηλίδης</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 εκδόσεις Μεταίχμιο , Αθήνα 2004.</a:t>
            </a:r>
          </a:p>
          <a:p>
            <a:pPr marL="342900" lvl="0" indent="-342900">
              <a:lnSpc>
                <a:spcPct val="107000"/>
              </a:lnSpc>
              <a:spcAft>
                <a:spcPts val="800"/>
              </a:spcAft>
              <a:buFont typeface="Arial" panose="020B0604020202020204" pitchFamily="34" charset="0"/>
              <a:buChar char="•"/>
              <a:tabLst>
                <a:tab pos="457200" algn="l"/>
              </a:tabLst>
            </a:pP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Αρχαία Ελληνικά Φιλοσοφικός Λόγος  , Γ’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Γε.Λ</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ομάδα προσανατολισμού ανθρωπιστικών σπουδών / Μ.Ζ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Κοπιδάκης</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 Ε. Πατρικίου, Δ.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Λυπουρλής</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 Δ. Μωραΐτου / Εκδόσεις Ινστιτούτο τεχνολογίας υπολογιστών και εκδόσεων ‘’Διόφαντος’’ , Αθήνα 2017.</a:t>
            </a:r>
          </a:p>
          <a:p>
            <a:pPr marL="342900" lvl="0" indent="-342900">
              <a:lnSpc>
                <a:spcPct val="107000"/>
              </a:lnSpc>
              <a:spcAft>
                <a:spcPts val="800"/>
              </a:spcAft>
              <a:buFont typeface="Arial" panose="020B0604020202020204" pitchFamily="34" charset="0"/>
              <a:buChar char="•"/>
              <a:tabLst>
                <a:tab pos="457200" algn="l"/>
              </a:tabLst>
            </a:pP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Εισαγωγή στον Σωκράτη / </a:t>
            </a:r>
            <a:r>
              <a:rPr lang="en-GB" sz="2900" dirty="0">
                <a:effectLst/>
                <a:latin typeface="Times New Roman" panose="02020603050405020304" pitchFamily="18" charset="0"/>
                <a:ea typeface="Calibri" panose="020F0502020204030204" pitchFamily="34" charset="0"/>
                <a:cs typeface="Times New Roman" panose="02020603050405020304" pitchFamily="18" charset="0"/>
              </a:rPr>
              <a:t>C</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2900" dirty="0">
                <a:effectLst/>
                <a:latin typeface="Times New Roman" panose="02020603050405020304" pitchFamily="18" charset="0"/>
                <a:ea typeface="Calibri" panose="020F0502020204030204" pitchFamily="34" charset="0"/>
                <a:cs typeface="Times New Roman" panose="02020603050405020304" pitchFamily="18" charset="0"/>
              </a:rPr>
              <a:t>C</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2900" dirty="0">
                <a:effectLst/>
                <a:latin typeface="Times New Roman" panose="02020603050405020304" pitchFamily="18" charset="0"/>
                <a:ea typeface="Calibri" panose="020F0502020204030204" pitchFamily="34" charset="0"/>
                <a:cs typeface="Times New Roman" panose="02020603050405020304" pitchFamily="18" charset="0"/>
              </a:rPr>
              <a:t>W</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900" dirty="0">
                <a:effectLst/>
                <a:latin typeface="Times New Roman" panose="02020603050405020304" pitchFamily="18" charset="0"/>
                <a:ea typeface="Calibri" panose="020F0502020204030204" pitchFamily="34" charset="0"/>
                <a:cs typeface="Times New Roman" panose="02020603050405020304" pitchFamily="18" charset="0"/>
              </a:rPr>
              <a:t>Taylor</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 Πρωτότυπη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εκδόση</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900" dirty="0">
                <a:effectLst/>
                <a:latin typeface="Times New Roman" panose="02020603050405020304" pitchFamily="18" charset="0"/>
                <a:ea typeface="Calibri" panose="020F0502020204030204" pitchFamily="34" charset="0"/>
                <a:cs typeface="Times New Roman" panose="02020603050405020304" pitchFamily="18" charset="0"/>
              </a:rPr>
              <a:t>Oxford University Press</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1998 - ειδική έκδοση για την εφημερίδα ‘’Το Βήμα’’ ,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Αλτερ</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2900" dirty="0" err="1">
                <a:effectLst/>
                <a:latin typeface="Times New Roman" panose="02020603050405020304" pitchFamily="18" charset="0"/>
                <a:ea typeface="Calibri" panose="020F0502020204030204" pitchFamily="34" charset="0"/>
                <a:cs typeface="Times New Roman" panose="02020603050405020304" pitchFamily="18" charset="0"/>
              </a:rPr>
              <a:t>Έγκο</a:t>
            </a:r>
            <a:r>
              <a:rPr lang="el-GR" sz="2900" dirty="0">
                <a:effectLst/>
                <a:latin typeface="Times New Roman" panose="02020603050405020304" pitchFamily="18" charset="0"/>
                <a:ea typeface="Calibri" panose="020F0502020204030204" pitchFamily="34" charset="0"/>
                <a:cs typeface="Times New Roman" panose="02020603050405020304" pitchFamily="18" charset="0"/>
              </a:rPr>
              <a:t> Α.Ε , Αθήνα 2020</a:t>
            </a:r>
          </a:p>
          <a:p>
            <a:endParaRPr lang="el-GR" dirty="0"/>
          </a:p>
        </p:txBody>
      </p:sp>
    </p:spTree>
    <p:extLst>
      <p:ext uri="{BB962C8B-B14F-4D97-AF65-F5344CB8AC3E}">
        <p14:creationId xmlns:p14="http://schemas.microsoft.com/office/powerpoint/2010/main" xmlns="" val="282001695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drap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685B0F9-20F2-495A-87AB-418DB7C17CD0}"/>
              </a:ext>
            </a:extLst>
          </p:cNvPr>
          <p:cNvSpPr>
            <a:spLocks noGrp="1"/>
          </p:cNvSpPr>
          <p:nvPr>
            <p:ph type="ctrTitle"/>
          </p:nvPr>
        </p:nvSpPr>
        <p:spPr>
          <a:xfrm>
            <a:off x="1522413" y="2132856"/>
            <a:ext cx="9144000" cy="1296144"/>
          </a:xfrm>
        </p:spPr>
        <p:txBody>
          <a:bodyPr/>
          <a:lstStyle/>
          <a:p>
            <a:pPr algn="ctr"/>
            <a:r>
              <a:rPr lang="el-GR" sz="3200" b="0" i="0" dirty="0">
                <a:solidFill>
                  <a:srgbClr val="FFFF00"/>
                </a:solidFill>
                <a:effectLst/>
                <a:latin typeface="Times New Roman" panose="02020603050405020304" pitchFamily="18" charset="0"/>
                <a:cs typeface="Times New Roman" panose="02020603050405020304" pitchFamily="18" charset="0"/>
              </a:rPr>
              <a:t>Σας ευχαριστώ για την παρακολούθηση!</a:t>
            </a:r>
            <a:endParaRPr lang="el-GR" sz="3200" dirty="0">
              <a:solidFill>
                <a:srgbClr val="FFFF00"/>
              </a:solidFill>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xmlns="" id="{44AC1453-2F9C-4D8E-9DA0-5F4B977CFE63}"/>
              </a:ext>
            </a:extLst>
          </p:cNvPr>
          <p:cNvSpPr>
            <a:spLocks noGrp="1"/>
          </p:cNvSpPr>
          <p:nvPr>
            <p:ph type="subTitle" idx="1"/>
          </p:nvPr>
        </p:nvSpPr>
        <p:spPr/>
        <p:txBody>
          <a:bodyPr/>
          <a:lstStyle/>
          <a:p>
            <a:pPr marR="0" lvl="0" algn="ctr" defTabSz="914400" rtl="0" eaLnBrk="0" fontAlgn="base" latinLnBrk="0" hangingPunct="0">
              <a:lnSpc>
                <a:spcPct val="100000"/>
              </a:lnSpc>
              <a:spcBef>
                <a:spcPct val="0"/>
              </a:spcBef>
              <a:spcAft>
                <a:spcPct val="0"/>
              </a:spcAft>
              <a:buClrTx/>
              <a:buSzTx/>
              <a:tabLst/>
              <a:defRPr/>
            </a:pPr>
            <a:r>
              <a:rPr kumimoji="0" lang="el-GR" sz="18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rPr>
              <a:t>Φοιτητής κλασικής Φιλολογίας Λεωνίδας Χαντζής</a:t>
            </a:r>
          </a:p>
          <a:p>
            <a:endParaRPr lang="el-GR" dirty="0"/>
          </a:p>
        </p:txBody>
      </p:sp>
    </p:spTree>
    <p:extLst>
      <p:ext uri="{BB962C8B-B14F-4D97-AF65-F5344CB8AC3E}">
        <p14:creationId xmlns:p14="http://schemas.microsoft.com/office/powerpoint/2010/main" xmlns="" val="20629974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p:txBody>
          <a:bodyPr rtlCol="0"/>
          <a:lstStyle/>
          <a:p>
            <a:pPr rtl="0"/>
            <a:r>
              <a:rPr lang="el-GR" b="0" i="0" dirty="0">
                <a:solidFill>
                  <a:srgbClr val="FFFF00"/>
                </a:solidFill>
                <a:effectLst/>
                <a:latin typeface="Times New Roman" panose="02020603050405020304" pitchFamily="18" charset="0"/>
                <a:cs typeface="Times New Roman" panose="02020603050405020304" pitchFamily="18" charset="0"/>
              </a:rPr>
              <a:t>Βιογραφικό σημείωμα Πρωταγόρα</a:t>
            </a:r>
            <a:endParaRPr lang="el-GR" dirty="0">
              <a:solidFill>
                <a:srgbClr val="FFFF00"/>
              </a:solidFill>
              <a:latin typeface="Times New Roman" panose="02020603050405020304" pitchFamily="18" charset="0"/>
              <a:cs typeface="Times New Roman" panose="02020603050405020304" pitchFamily="18" charset="0"/>
            </a:endParaRPr>
          </a:p>
        </p:txBody>
      </p:sp>
      <p:sp>
        <p:nvSpPr>
          <p:cNvPr id="14" name="Σύμβολο κράτησης θέσης περιεχομένου 13"/>
          <p:cNvSpPr>
            <a:spLocks noGrp="1"/>
          </p:cNvSpPr>
          <p:nvPr>
            <p:ph idx="1"/>
          </p:nvPr>
        </p:nvSpPr>
        <p:spPr/>
        <p:txBody>
          <a:bodyPr rtlCol="0">
            <a:normAutofit fontScale="92500" lnSpcReduction="10000"/>
          </a:bodyPr>
          <a:lstStyle/>
          <a:p>
            <a:pPr algn="l" rtl="0">
              <a:spcBef>
                <a:spcPts val="0"/>
              </a:spcBef>
              <a:spcAft>
                <a:spcPts val="0"/>
              </a:spcAft>
            </a:pPr>
            <a:r>
              <a:rPr lang="el-GR" sz="2400" b="0" i="0" dirty="0">
                <a:solidFill>
                  <a:schemeClr val="accent1">
                    <a:lumMod val="60000"/>
                    <a:lumOff val="40000"/>
                  </a:schemeClr>
                </a:solidFill>
                <a:effectLst/>
                <a:latin typeface="Times New Roman" panose="02020603050405020304" pitchFamily="18" charset="0"/>
                <a:cs typeface="Times New Roman" panose="02020603050405020304" pitchFamily="18" charset="0"/>
              </a:rPr>
              <a:t>~ 480-411 </a:t>
            </a:r>
            <a:r>
              <a:rPr lang="el-GR" sz="2400" b="0" i="0" dirty="0" err="1">
                <a:solidFill>
                  <a:schemeClr val="accent1">
                    <a:lumMod val="60000"/>
                    <a:lumOff val="40000"/>
                  </a:schemeClr>
                </a:solidFill>
                <a:effectLst/>
                <a:latin typeface="Times New Roman" panose="02020603050405020304" pitchFamily="18" charset="0"/>
                <a:cs typeface="Times New Roman" panose="02020603050405020304" pitchFamily="18" charset="0"/>
              </a:rPr>
              <a:t>π.Χ</a:t>
            </a:r>
            <a:r>
              <a:rPr lang="el-GR" sz="2400" b="0" i="0" dirty="0">
                <a:effectLst/>
                <a:latin typeface="Times New Roman" panose="02020603050405020304" pitchFamily="18" charset="0"/>
                <a:cs typeface="Times New Roman" panose="02020603050405020304" pitchFamily="18" charset="0"/>
              </a:rPr>
              <a:t> από τα </a:t>
            </a:r>
            <a:r>
              <a:rPr lang="el-GR" sz="2400" b="0" i="0" dirty="0">
                <a:solidFill>
                  <a:schemeClr val="accent1">
                    <a:lumMod val="60000"/>
                    <a:lumOff val="40000"/>
                  </a:schemeClr>
                </a:solidFill>
                <a:effectLst/>
                <a:latin typeface="Times New Roman" panose="02020603050405020304" pitchFamily="18" charset="0"/>
                <a:cs typeface="Times New Roman" panose="02020603050405020304" pitchFamily="18" charset="0"/>
              </a:rPr>
              <a:t>Άβδηρα της Θράκης</a:t>
            </a:r>
            <a:r>
              <a:rPr lang="el-GR" sz="2400" b="0" i="0" dirty="0">
                <a:effectLst/>
                <a:latin typeface="Times New Roman" panose="02020603050405020304" pitchFamily="18" charset="0"/>
                <a:cs typeface="Times New Roman" panose="02020603050405020304" pitchFamily="18" charset="0"/>
              </a:rPr>
              <a:t>. Σαν παιδί είχε για διδασκάλους του Πέρσες.</a:t>
            </a:r>
            <a:endParaRPr lang="el-GR" b="0" i="0" dirty="0">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Κατά πολλούς </a:t>
            </a:r>
            <a:r>
              <a:rPr lang="el-GR" sz="2400" b="0" i="0" dirty="0">
                <a:solidFill>
                  <a:srgbClr val="FFFF00"/>
                </a:solidFill>
                <a:effectLst/>
                <a:latin typeface="Times New Roman" panose="02020603050405020304" pitchFamily="18" charset="0"/>
                <a:cs typeface="Times New Roman" panose="02020603050405020304" pitchFamily="18" charset="0"/>
              </a:rPr>
              <a:t>ο διασημότερος σοφιστής</a:t>
            </a:r>
            <a:endParaRPr lang="el-GR" b="0" i="0" dirty="0">
              <a:solidFill>
                <a:srgbClr val="FFFF00"/>
              </a:solidFill>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Κατά τον Πλάτωνα ήταν ο πρώτος που υιοθέτησε το όνομα σοφιστής για τον εαυτό του και παράλληλα και την θέσπιση της αμοιβής για την εκπαίδευση που παρείχε.</a:t>
            </a:r>
            <a:endParaRPr lang="el-GR" b="0" i="0" dirty="0">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Είχε </a:t>
            </a:r>
            <a:r>
              <a:rPr lang="el-GR" sz="2400" b="0" i="0" dirty="0">
                <a:solidFill>
                  <a:srgbClr val="FFFF00"/>
                </a:solidFill>
                <a:effectLst/>
                <a:latin typeface="Times New Roman" panose="02020603050405020304" pitchFamily="18" charset="0"/>
                <a:cs typeface="Times New Roman" panose="02020603050405020304" pitchFamily="18" charset="0"/>
              </a:rPr>
              <a:t>στενή σχέση </a:t>
            </a:r>
            <a:r>
              <a:rPr lang="el-GR" sz="2400" b="0" i="0" dirty="0">
                <a:effectLst/>
                <a:latin typeface="Times New Roman" panose="02020603050405020304" pitchFamily="18" charset="0"/>
                <a:cs typeface="Times New Roman" panose="02020603050405020304" pitchFamily="18" charset="0"/>
              </a:rPr>
              <a:t>με τον τραγικό ποιητή </a:t>
            </a:r>
            <a:r>
              <a:rPr lang="el-GR" sz="2400" b="0" i="0" dirty="0">
                <a:solidFill>
                  <a:srgbClr val="FFFF00"/>
                </a:solidFill>
                <a:effectLst/>
                <a:latin typeface="Times New Roman" panose="02020603050405020304" pitchFamily="18" charset="0"/>
                <a:cs typeface="Times New Roman" panose="02020603050405020304" pitchFamily="18" charset="0"/>
              </a:rPr>
              <a:t>Ευριπίδη</a:t>
            </a:r>
            <a:r>
              <a:rPr lang="el-GR" sz="2400" b="0" i="0" dirty="0">
                <a:effectLst/>
                <a:latin typeface="Times New Roman" panose="02020603050405020304" pitchFamily="18" charset="0"/>
                <a:cs typeface="Times New Roman" panose="02020603050405020304" pitchFamily="18" charset="0"/>
              </a:rPr>
              <a:t> αλλά και την κορυφαία φυσιογνωμία της πολιτικής σκηνής της κλασικής Αθήνας , </a:t>
            </a:r>
            <a:r>
              <a:rPr lang="el-GR" sz="2400" b="0" i="0" dirty="0">
                <a:solidFill>
                  <a:srgbClr val="FFFF00"/>
                </a:solidFill>
                <a:effectLst/>
                <a:latin typeface="Times New Roman" panose="02020603050405020304" pitchFamily="18" charset="0"/>
                <a:cs typeface="Times New Roman" panose="02020603050405020304" pitchFamily="18" charset="0"/>
              </a:rPr>
              <a:t>τον Περικλή</a:t>
            </a:r>
            <a:r>
              <a:rPr lang="el-GR" sz="2400" b="0" i="0" dirty="0">
                <a:effectLst/>
                <a:latin typeface="Times New Roman" panose="02020603050405020304" pitchFamily="18" charset="0"/>
                <a:cs typeface="Times New Roman" panose="02020603050405020304" pitchFamily="18" charset="0"/>
              </a:rPr>
              <a:t>.</a:t>
            </a:r>
            <a:endParaRPr lang="el-GR" b="0" i="0" dirty="0">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Εν τέλει φαίνεται ότι ο σοφιστής πέθανε στη θάλασσα κατά τη διάρκεια ενός υπερπόντιου ταξιδιού του, όταν αναγκάστηκε να αφήσει την Αθήνα, διότι είχε δικαστεί και καταδικαστεί για ασέβεια και τα βιβλία του τα έκαψαν δημόσια στην Αγορά.</a:t>
            </a:r>
            <a:endParaRPr lang="el-GR" b="0" i="0" dirty="0">
              <a:effectLst/>
              <a:latin typeface="Times New Roman" panose="02020603050405020304" pitchFamily="18" charset="0"/>
              <a:cs typeface="Times New Roman" panose="02020603050405020304" pitchFamily="18" charset="0"/>
            </a:endParaRPr>
          </a:p>
          <a:p>
            <a:pPr marL="0" indent="0">
              <a:buNone/>
            </a:pPr>
            <a:r>
              <a:rPr lang="el-GR" dirty="0">
                <a:latin typeface="Times New Roman" panose="02020603050405020304" pitchFamily="18" charset="0"/>
                <a:cs typeface="Times New Roman" panose="02020603050405020304" pitchFamily="18" charset="0"/>
              </a:rPr>
              <a:t/>
            </a:r>
            <a:br>
              <a:rPr lang="el-GR" dirty="0">
                <a:latin typeface="Times New Roman" panose="02020603050405020304" pitchFamily="18" charset="0"/>
                <a:cs typeface="Times New Roman" panose="02020603050405020304" pitchFamily="18" charset="0"/>
              </a:rPr>
            </a:b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28536031"/>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b="0" i="0" dirty="0">
                <a:solidFill>
                  <a:srgbClr val="FFFF00"/>
                </a:solidFill>
                <a:effectLst/>
                <a:latin typeface="Times New Roman" panose="02020603050405020304" pitchFamily="18" charset="0"/>
                <a:cs typeface="Times New Roman" panose="02020603050405020304" pitchFamily="18" charset="0"/>
              </a:rPr>
              <a:t>Η διδασκαλία Σοφιστών- Πρωταγόρα</a:t>
            </a:r>
            <a:r>
              <a:rPr lang="el-GR" b="0" i="0" dirty="0">
                <a:solidFill>
                  <a:srgbClr val="000000"/>
                </a:solidFill>
                <a:effectLst/>
                <a:latin typeface="arial" panose="020B0604020202020204" pitchFamily="34" charset="0"/>
              </a:rPr>
              <a:t>.</a:t>
            </a:r>
            <a:endParaRPr lang="el-GR" dirty="0"/>
          </a:p>
        </p:txBody>
      </p:sp>
      <p:sp>
        <p:nvSpPr>
          <p:cNvPr id="4" name="Θέση περιεχομένου 3">
            <a:extLst>
              <a:ext uri="{FF2B5EF4-FFF2-40B4-BE49-F238E27FC236}">
                <a16:creationId xmlns:a16="http://schemas.microsoft.com/office/drawing/2014/main" xmlns="" id="{214ABD26-8A0D-406A-BD48-843FFC8F30E4}"/>
              </a:ext>
            </a:extLst>
          </p:cNvPr>
          <p:cNvSpPr>
            <a:spLocks noGrp="1"/>
          </p:cNvSpPr>
          <p:nvPr>
            <p:ph idx="1"/>
          </p:nvPr>
        </p:nvSpPr>
        <p:spPr>
          <a:xfrm>
            <a:off x="4366220" y="1905000"/>
            <a:ext cx="6840760" cy="4267200"/>
          </a:xfrm>
        </p:spPr>
        <p:txBody>
          <a:bodyPr>
            <a:normAutofit fontScale="85000" lnSpcReduction="10000"/>
          </a:bodyPr>
          <a:lstStyle/>
          <a:p>
            <a:pPr algn="l" rtl="0">
              <a:spcBef>
                <a:spcPts val="0"/>
              </a:spcBef>
              <a:spcAft>
                <a:spcPts val="0"/>
              </a:spcAft>
            </a:pPr>
            <a:r>
              <a:rPr lang="el-GR" b="0" i="0" dirty="0">
                <a:effectLst/>
                <a:latin typeface="Times New Roman" panose="02020603050405020304" pitchFamily="18" charset="0"/>
                <a:cs typeface="Times New Roman" panose="02020603050405020304" pitchFamily="18" charset="0"/>
              </a:rPr>
              <a:t>Οι σοφιστές, όντας </a:t>
            </a:r>
            <a:r>
              <a:rPr lang="el-GR" b="0" i="0" dirty="0">
                <a:solidFill>
                  <a:srgbClr val="FFFF00"/>
                </a:solidFill>
                <a:effectLst/>
                <a:latin typeface="Times New Roman" panose="02020603050405020304" pitchFamily="18" charset="0"/>
                <a:cs typeface="Times New Roman" panose="02020603050405020304" pitchFamily="18" charset="0"/>
              </a:rPr>
              <a:t>επαγγελματίες παιδαγωγοί </a:t>
            </a:r>
            <a:r>
              <a:rPr lang="el-GR" b="0" i="0" dirty="0">
                <a:effectLst/>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δίδασκαν </a:t>
            </a:r>
            <a:r>
              <a:rPr lang="el-GR" b="0" i="0" dirty="0">
                <a:effectLst/>
                <a:latin typeface="Times New Roman" panose="02020603050405020304" pitchFamily="18" charset="0"/>
                <a:cs typeface="Times New Roman" panose="02020603050405020304" pitchFamily="18" charset="0"/>
              </a:rPr>
              <a:t> τους νέους ή έκαναν </a:t>
            </a:r>
            <a:r>
              <a:rPr lang="el-GR" b="0" i="0" dirty="0">
                <a:solidFill>
                  <a:schemeClr val="accent5"/>
                </a:solidFill>
                <a:effectLst/>
                <a:latin typeface="Times New Roman" panose="02020603050405020304" pitchFamily="18" charset="0"/>
                <a:cs typeface="Times New Roman" panose="02020603050405020304" pitchFamily="18" charset="0"/>
              </a:rPr>
              <a:t>"</a:t>
            </a:r>
            <a:r>
              <a:rPr lang="el-GR" b="0" i="0" dirty="0" err="1">
                <a:solidFill>
                  <a:schemeClr val="accent5"/>
                </a:solidFill>
                <a:effectLst/>
                <a:latin typeface="Times New Roman" panose="02020603050405020304" pitchFamily="18" charset="0"/>
                <a:cs typeface="Times New Roman" panose="02020603050405020304" pitchFamily="18" charset="0"/>
              </a:rPr>
              <a:t>ἐπιδείξεις</a:t>
            </a:r>
            <a:r>
              <a:rPr lang="el-GR" b="0" i="0" dirty="0">
                <a:solidFill>
                  <a:schemeClr val="accent5"/>
                </a:solidFill>
                <a:effectLst/>
                <a:latin typeface="Times New Roman" panose="02020603050405020304" pitchFamily="18" charset="0"/>
                <a:cs typeface="Times New Roman" panose="02020603050405020304" pitchFamily="18" charset="0"/>
              </a:rPr>
              <a:t>", </a:t>
            </a:r>
            <a:r>
              <a:rPr lang="el-GR" b="0" i="0" dirty="0">
                <a:effectLst/>
                <a:latin typeface="Times New Roman" panose="02020603050405020304" pitchFamily="18" charset="0"/>
                <a:cs typeface="Times New Roman" panose="02020603050405020304" pitchFamily="18" charset="0"/>
              </a:rPr>
              <a:t>δηλαδή δημόσιες διαλέξεις με σκοπό φυσικά το χρηματικό κέρδος.</a:t>
            </a:r>
          </a:p>
          <a:p>
            <a:pPr algn="l" rtl="0">
              <a:spcBef>
                <a:spcPts val="0"/>
              </a:spcBef>
              <a:spcAft>
                <a:spcPts val="0"/>
              </a:spcAft>
            </a:pPr>
            <a:r>
              <a:rPr lang="el-GR" b="0" i="0" dirty="0">
                <a:effectLst/>
                <a:latin typeface="Times New Roman" panose="02020603050405020304" pitchFamily="18" charset="0"/>
                <a:cs typeface="Times New Roman" panose="02020603050405020304" pitchFamily="18" charset="0"/>
              </a:rPr>
              <a:t>Η "</a:t>
            </a:r>
            <a:r>
              <a:rPr lang="el-GR" b="0" i="0" dirty="0" err="1">
                <a:effectLst/>
                <a:latin typeface="Times New Roman" panose="02020603050405020304" pitchFamily="18" charset="0"/>
                <a:cs typeface="Times New Roman" panose="02020603050405020304" pitchFamily="18" charset="0"/>
              </a:rPr>
              <a:t>ἐπιδείξις</a:t>
            </a:r>
            <a:r>
              <a:rPr lang="el-GR" dirty="0">
                <a:latin typeface="Times New Roman" panose="02020603050405020304" pitchFamily="18" charset="0"/>
                <a:cs typeface="Times New Roman" panose="02020603050405020304" pitchFamily="18" charset="0"/>
              </a:rPr>
              <a:t>’’</a:t>
            </a:r>
            <a:r>
              <a:rPr lang="el-GR" b="0" i="0" dirty="0">
                <a:effectLst/>
                <a:latin typeface="Times New Roman" panose="02020603050405020304" pitchFamily="18" charset="0"/>
                <a:cs typeface="Times New Roman" panose="02020603050405020304" pitchFamily="18" charset="0"/>
              </a:rPr>
              <a:t> έπαιρνε και τη μορφή της συζητήσεως, όπου ο εκάστοτε ομιλητής καλούσε το κοινό του ,να υποβάλει ερωτήσεις με σκοπό την ανάπτυξη διαλόγου.</a:t>
            </a:r>
          </a:p>
          <a:p>
            <a:pPr algn="l" rtl="0">
              <a:spcBef>
                <a:spcPts val="0"/>
              </a:spcBef>
              <a:spcAft>
                <a:spcPts val="0"/>
              </a:spcAft>
            </a:pPr>
            <a:r>
              <a:rPr lang="el-GR" b="0" i="0" dirty="0">
                <a:effectLst/>
                <a:latin typeface="Times New Roman" panose="02020603050405020304" pitchFamily="18" charset="0"/>
                <a:cs typeface="Times New Roman" panose="02020603050405020304" pitchFamily="18" charset="0"/>
              </a:rPr>
              <a:t>Γενικά για τους σοφιστές, η κάθε </a:t>
            </a:r>
            <a:r>
              <a:rPr lang="el-GR" b="0" i="0" dirty="0">
                <a:solidFill>
                  <a:schemeClr val="accent5"/>
                </a:solidFill>
                <a:effectLst/>
                <a:latin typeface="Times New Roman" panose="02020603050405020304" pitchFamily="18" charset="0"/>
                <a:cs typeface="Times New Roman" panose="02020603050405020304" pitchFamily="18" charset="0"/>
              </a:rPr>
              <a:t>"</a:t>
            </a:r>
            <a:r>
              <a:rPr lang="el-GR" b="0" i="0" dirty="0" err="1">
                <a:solidFill>
                  <a:schemeClr val="accent5"/>
                </a:solidFill>
                <a:effectLst/>
                <a:latin typeface="Times New Roman" panose="02020603050405020304" pitchFamily="18" charset="0"/>
                <a:cs typeface="Times New Roman" panose="02020603050405020304" pitchFamily="18" charset="0"/>
              </a:rPr>
              <a:t>ἐπιδείξις</a:t>
            </a:r>
            <a:r>
              <a:rPr lang="el-GR" b="0" i="0" dirty="0">
                <a:solidFill>
                  <a:schemeClr val="accent5"/>
                </a:solidFill>
                <a:effectLst/>
                <a:latin typeface="Times New Roman" panose="02020603050405020304" pitchFamily="18" charset="0"/>
                <a:cs typeface="Times New Roman" panose="02020603050405020304" pitchFamily="18" charset="0"/>
              </a:rPr>
              <a:t>" </a:t>
            </a:r>
            <a:r>
              <a:rPr lang="el-GR" b="0" i="0" dirty="0">
                <a:effectLst/>
                <a:latin typeface="Times New Roman" panose="02020603050405020304" pitchFamily="18" charset="0"/>
                <a:cs typeface="Times New Roman" panose="02020603050405020304" pitchFamily="18" charset="0"/>
              </a:rPr>
              <a:t>ήταν κι ένας </a:t>
            </a:r>
            <a:r>
              <a:rPr lang="el-GR" b="0" i="0" dirty="0">
                <a:solidFill>
                  <a:schemeClr val="accent5"/>
                </a:solidFill>
                <a:effectLst/>
                <a:latin typeface="Times New Roman" panose="02020603050405020304" pitchFamily="18" charset="0"/>
                <a:cs typeface="Times New Roman" panose="02020603050405020304" pitchFamily="18" charset="0"/>
              </a:rPr>
              <a:t>" </a:t>
            </a:r>
            <a:r>
              <a:rPr lang="el-GR" b="0" i="0" dirty="0" err="1">
                <a:solidFill>
                  <a:schemeClr val="accent5"/>
                </a:solidFill>
                <a:effectLst/>
                <a:latin typeface="Times New Roman" panose="02020603050405020304" pitchFamily="18" charset="0"/>
                <a:cs typeface="Times New Roman" panose="02020603050405020304" pitchFamily="18" charset="0"/>
              </a:rPr>
              <a:t>ἀγών</a:t>
            </a:r>
            <a:r>
              <a:rPr lang="el-GR" b="0" i="0" dirty="0">
                <a:solidFill>
                  <a:schemeClr val="accent5"/>
                </a:solidFill>
                <a:effectLst/>
                <a:latin typeface="Times New Roman" panose="02020603050405020304" pitchFamily="18" charset="0"/>
                <a:cs typeface="Times New Roman" panose="02020603050405020304" pitchFamily="18" charset="0"/>
              </a:rPr>
              <a:t> λόγων" </a:t>
            </a:r>
            <a:r>
              <a:rPr lang="el-GR" b="0" i="0" dirty="0">
                <a:effectLst/>
                <a:latin typeface="Times New Roman" panose="02020603050405020304" pitchFamily="18" charset="0"/>
                <a:cs typeface="Times New Roman" panose="02020603050405020304" pitchFamily="18" charset="0"/>
              </a:rPr>
              <a:t>, που θα </a:t>
            </a:r>
            <a:r>
              <a:rPr lang="el-GR" b="0" i="0" dirty="0">
                <a:solidFill>
                  <a:schemeClr val="accent5"/>
                </a:solidFill>
                <a:effectLst/>
                <a:latin typeface="Times New Roman" panose="02020603050405020304" pitchFamily="18" charset="0"/>
                <a:cs typeface="Times New Roman" panose="02020603050405020304" pitchFamily="18" charset="0"/>
              </a:rPr>
              <a:t>έπρεπε να έχει έναν νικητή και έναν άλλο νικημένο </a:t>
            </a:r>
            <a:r>
              <a:rPr lang="el-GR" b="0" i="0" dirty="0">
                <a:effectLst/>
                <a:latin typeface="Times New Roman" panose="02020603050405020304" pitchFamily="18" charset="0"/>
                <a:cs typeface="Times New Roman" panose="02020603050405020304" pitchFamily="18" charset="0"/>
              </a:rPr>
              <a:t>, εν ολίγοις ήταν μία </a:t>
            </a:r>
            <a:r>
              <a:rPr lang="el-GR" b="0" i="0" dirty="0">
                <a:solidFill>
                  <a:srgbClr val="FFFF00"/>
                </a:solidFill>
                <a:effectLst/>
                <a:latin typeface="Times New Roman" panose="02020603050405020304" pitchFamily="18" charset="0"/>
                <a:cs typeface="Times New Roman" panose="02020603050405020304" pitchFamily="18" charset="0"/>
              </a:rPr>
              <a:t>ρητορική επίδειξη</a:t>
            </a:r>
            <a:r>
              <a:rPr lang="el-GR" b="0" i="0" dirty="0">
                <a:effectLst/>
                <a:latin typeface="Times New Roman" panose="02020603050405020304" pitchFamily="18" charset="0"/>
                <a:cs typeface="Times New Roman" panose="02020603050405020304" pitchFamily="18" charset="0"/>
              </a:rPr>
              <a:t>.</a:t>
            </a:r>
          </a:p>
          <a:p>
            <a:pPr algn="l" rtl="0">
              <a:spcBef>
                <a:spcPts val="0"/>
              </a:spcBef>
              <a:spcAft>
                <a:spcPts val="0"/>
              </a:spcAft>
            </a:pPr>
            <a:r>
              <a:rPr lang="el-GR" dirty="0">
                <a:latin typeface="Times New Roman" panose="02020603050405020304" pitchFamily="18" charset="0"/>
                <a:cs typeface="Times New Roman" panose="02020603050405020304" pitchFamily="18" charset="0"/>
              </a:rPr>
              <a:t> </a:t>
            </a:r>
            <a:r>
              <a:rPr lang="el-GR" b="0" i="0" dirty="0">
                <a:effectLst/>
                <a:latin typeface="Times New Roman" panose="02020603050405020304" pitchFamily="18" charset="0"/>
                <a:cs typeface="Times New Roman" panose="02020603050405020304" pitchFamily="18" charset="0"/>
              </a:rPr>
              <a:t>Η αλήθεια για τον Πρωταγόρα είναι υποκειμενική. "</a:t>
            </a:r>
            <a:r>
              <a:rPr lang="el-GR" b="0" i="0" dirty="0">
                <a:solidFill>
                  <a:schemeClr val="accent1">
                    <a:lumMod val="75000"/>
                  </a:schemeClr>
                </a:solidFill>
                <a:effectLst/>
                <a:latin typeface="Times New Roman" panose="02020603050405020304" pitchFamily="18" charset="0"/>
                <a:cs typeface="Times New Roman" panose="02020603050405020304" pitchFamily="18" charset="0"/>
              </a:rPr>
              <a:t>πάντων χρημάτων μέτρον </a:t>
            </a:r>
            <a:r>
              <a:rPr lang="el-GR" b="0" i="0" dirty="0" err="1">
                <a:solidFill>
                  <a:schemeClr val="accent1">
                    <a:lumMod val="75000"/>
                  </a:schemeClr>
                </a:solidFill>
                <a:effectLst/>
                <a:latin typeface="Times New Roman" panose="02020603050405020304" pitchFamily="18" charset="0"/>
                <a:cs typeface="Times New Roman" panose="02020603050405020304" pitchFamily="18" charset="0"/>
              </a:rPr>
              <a:t>ἐστίν</a:t>
            </a:r>
            <a:r>
              <a:rPr lang="el-GR" b="0" i="0" dirty="0">
                <a:solidFill>
                  <a:schemeClr val="accent1">
                    <a:lumMod val="75000"/>
                  </a:schemeClr>
                </a:solidFill>
                <a:effectLst/>
                <a:latin typeface="Times New Roman" panose="02020603050405020304" pitchFamily="18" charset="0"/>
                <a:cs typeface="Times New Roman" panose="02020603050405020304" pitchFamily="18" charset="0"/>
              </a:rPr>
              <a:t> </a:t>
            </a:r>
            <a:r>
              <a:rPr lang="el-GR" b="0" i="0" dirty="0" err="1">
                <a:solidFill>
                  <a:schemeClr val="accent1">
                    <a:lumMod val="75000"/>
                  </a:schemeClr>
                </a:solidFill>
                <a:effectLst/>
                <a:latin typeface="Times New Roman" panose="02020603050405020304" pitchFamily="18" charset="0"/>
                <a:cs typeface="Times New Roman" panose="02020603050405020304" pitchFamily="18" charset="0"/>
              </a:rPr>
              <a:t>ἄνθρωπος</a:t>
            </a:r>
            <a:r>
              <a:rPr lang="el-GR" b="0" i="0" dirty="0" err="1">
                <a:effectLst/>
                <a:latin typeface="Times New Roman" panose="02020603050405020304" pitchFamily="18" charset="0"/>
                <a:cs typeface="Times New Roman" panose="02020603050405020304" pitchFamily="18" charset="0"/>
              </a:rPr>
              <a:t>,τῶν</a:t>
            </a:r>
            <a:r>
              <a:rPr lang="el-GR" b="0" i="0" dirty="0">
                <a:effectLst/>
                <a:latin typeface="Times New Roman" panose="02020603050405020304" pitchFamily="18" charset="0"/>
                <a:cs typeface="Times New Roman" panose="02020603050405020304" pitchFamily="18" charset="0"/>
              </a:rPr>
              <a:t> </a:t>
            </a:r>
            <a:r>
              <a:rPr lang="el-GR" b="0" i="0" dirty="0" err="1">
                <a:effectLst/>
                <a:latin typeface="Times New Roman" panose="02020603050405020304" pitchFamily="18" charset="0"/>
                <a:cs typeface="Times New Roman" panose="02020603050405020304" pitchFamily="18" charset="0"/>
              </a:rPr>
              <a:t>μέν</a:t>
            </a:r>
            <a:r>
              <a:rPr lang="el-GR" b="0" i="0" dirty="0">
                <a:effectLst/>
                <a:latin typeface="Times New Roman" panose="02020603050405020304" pitchFamily="18" charset="0"/>
                <a:cs typeface="Times New Roman" panose="02020603050405020304" pitchFamily="18" charset="0"/>
              </a:rPr>
              <a:t> </a:t>
            </a:r>
            <a:r>
              <a:rPr lang="el-GR" b="0" i="0" dirty="0" err="1">
                <a:effectLst/>
                <a:latin typeface="Times New Roman" panose="02020603050405020304" pitchFamily="18" charset="0"/>
                <a:cs typeface="Times New Roman" panose="02020603050405020304" pitchFamily="18" charset="0"/>
              </a:rPr>
              <a:t>ὄντων</a:t>
            </a:r>
            <a:r>
              <a:rPr lang="el-GR" b="0" i="0" dirty="0">
                <a:effectLst/>
                <a:latin typeface="Times New Roman" panose="02020603050405020304" pitchFamily="18" charset="0"/>
                <a:cs typeface="Times New Roman" panose="02020603050405020304" pitchFamily="18" charset="0"/>
              </a:rPr>
              <a:t> </a:t>
            </a:r>
            <a:r>
              <a:rPr lang="el-GR" b="0" i="0" dirty="0" err="1">
                <a:effectLst/>
                <a:latin typeface="Times New Roman" panose="02020603050405020304" pitchFamily="18" charset="0"/>
                <a:cs typeface="Times New Roman" panose="02020603050405020304" pitchFamily="18" charset="0"/>
              </a:rPr>
              <a:t>ὡς</a:t>
            </a:r>
            <a:r>
              <a:rPr lang="el-GR" b="0" i="0" dirty="0">
                <a:effectLst/>
                <a:latin typeface="Times New Roman" panose="02020603050405020304" pitchFamily="18" charset="0"/>
                <a:cs typeface="Times New Roman" panose="02020603050405020304" pitchFamily="18" charset="0"/>
              </a:rPr>
              <a:t> </a:t>
            </a:r>
            <a:r>
              <a:rPr lang="el-GR" b="0" i="0" dirty="0" err="1">
                <a:effectLst/>
                <a:latin typeface="Times New Roman" panose="02020603050405020304" pitchFamily="18" charset="0"/>
                <a:cs typeface="Times New Roman" panose="02020603050405020304" pitchFamily="18" charset="0"/>
              </a:rPr>
              <a:t>ἔστιν</a:t>
            </a:r>
            <a:r>
              <a:rPr lang="el-GR" b="0" i="0" dirty="0">
                <a:effectLst/>
                <a:latin typeface="Times New Roman" panose="02020603050405020304" pitchFamily="18" charset="0"/>
                <a:cs typeface="Times New Roman" panose="02020603050405020304" pitchFamily="18" charset="0"/>
              </a:rPr>
              <a:t> ,</a:t>
            </a:r>
            <a:r>
              <a:rPr lang="el-GR" b="0" i="0" dirty="0" err="1">
                <a:effectLst/>
                <a:latin typeface="Times New Roman" panose="02020603050405020304" pitchFamily="18" charset="0"/>
                <a:cs typeface="Times New Roman" panose="02020603050405020304" pitchFamily="18" charset="0"/>
              </a:rPr>
              <a:t>τῶν</a:t>
            </a:r>
            <a:r>
              <a:rPr lang="el-GR" b="0" i="0" dirty="0">
                <a:effectLst/>
                <a:latin typeface="Times New Roman" panose="02020603050405020304" pitchFamily="18" charset="0"/>
                <a:cs typeface="Times New Roman" panose="02020603050405020304" pitchFamily="18" charset="0"/>
              </a:rPr>
              <a:t> </a:t>
            </a:r>
            <a:r>
              <a:rPr lang="el-GR" b="0" i="0" dirty="0" err="1">
                <a:effectLst/>
                <a:latin typeface="Times New Roman" panose="02020603050405020304" pitchFamily="18" charset="0"/>
                <a:cs typeface="Times New Roman" panose="02020603050405020304" pitchFamily="18" charset="0"/>
              </a:rPr>
              <a:t>δέ</a:t>
            </a:r>
            <a:r>
              <a:rPr lang="el-GR" b="0" i="0" dirty="0">
                <a:effectLst/>
                <a:latin typeface="Times New Roman" panose="02020603050405020304" pitchFamily="18" charset="0"/>
                <a:cs typeface="Times New Roman" panose="02020603050405020304" pitchFamily="18" charset="0"/>
              </a:rPr>
              <a:t> </a:t>
            </a:r>
            <a:r>
              <a:rPr lang="el-GR" b="0" i="0" dirty="0" err="1">
                <a:effectLst/>
                <a:latin typeface="Times New Roman" panose="02020603050405020304" pitchFamily="18" charset="0"/>
                <a:cs typeface="Times New Roman" panose="02020603050405020304" pitchFamily="18" charset="0"/>
              </a:rPr>
              <a:t>μή</a:t>
            </a:r>
            <a:r>
              <a:rPr lang="el-GR" b="0" i="0" dirty="0">
                <a:effectLst/>
                <a:latin typeface="Times New Roman" panose="02020603050405020304" pitchFamily="18" charset="0"/>
                <a:cs typeface="Times New Roman" panose="02020603050405020304" pitchFamily="18" charset="0"/>
              </a:rPr>
              <a:t> </a:t>
            </a:r>
            <a:r>
              <a:rPr lang="el-GR" b="0" i="0" dirty="0" err="1">
                <a:effectLst/>
                <a:latin typeface="Times New Roman" panose="02020603050405020304" pitchFamily="18" charset="0"/>
                <a:cs typeface="Times New Roman" panose="02020603050405020304" pitchFamily="18" charset="0"/>
              </a:rPr>
              <a:t>ὄντων</a:t>
            </a:r>
            <a:r>
              <a:rPr lang="el-GR" b="0" i="0" dirty="0">
                <a:effectLst/>
                <a:latin typeface="Times New Roman" panose="02020603050405020304" pitchFamily="18" charset="0"/>
                <a:cs typeface="Times New Roman" panose="02020603050405020304" pitchFamily="18" charset="0"/>
              </a:rPr>
              <a:t> </a:t>
            </a:r>
            <a:r>
              <a:rPr lang="el-GR" b="0" i="0" dirty="0" err="1">
                <a:effectLst/>
                <a:latin typeface="Times New Roman" panose="02020603050405020304" pitchFamily="18" charset="0"/>
                <a:cs typeface="Times New Roman" panose="02020603050405020304" pitchFamily="18" charset="0"/>
              </a:rPr>
              <a:t>ὡς</a:t>
            </a:r>
            <a:r>
              <a:rPr lang="el-GR" b="0" i="0" dirty="0">
                <a:effectLst/>
                <a:latin typeface="Times New Roman" panose="02020603050405020304" pitchFamily="18" charset="0"/>
                <a:cs typeface="Times New Roman" panose="02020603050405020304" pitchFamily="18" charset="0"/>
              </a:rPr>
              <a:t> </a:t>
            </a:r>
            <a:r>
              <a:rPr lang="el-GR" b="0" i="0" dirty="0" err="1">
                <a:effectLst/>
                <a:latin typeface="Times New Roman" panose="02020603050405020304" pitchFamily="18" charset="0"/>
                <a:cs typeface="Times New Roman" panose="02020603050405020304" pitchFamily="18" charset="0"/>
              </a:rPr>
              <a:t>οὐκ</a:t>
            </a:r>
            <a:r>
              <a:rPr lang="el-GR" b="0" i="0" dirty="0">
                <a:effectLst/>
                <a:latin typeface="Times New Roman" panose="02020603050405020304" pitchFamily="18" charset="0"/>
                <a:cs typeface="Times New Roman" panose="02020603050405020304" pitchFamily="18" charset="0"/>
              </a:rPr>
              <a:t> </a:t>
            </a:r>
            <a:r>
              <a:rPr lang="el-GR" b="0" i="0" dirty="0" err="1">
                <a:effectLst/>
                <a:latin typeface="Times New Roman" panose="02020603050405020304" pitchFamily="18" charset="0"/>
                <a:cs typeface="Times New Roman" panose="02020603050405020304" pitchFamily="18" charset="0"/>
              </a:rPr>
              <a:t>ἔστιν</a:t>
            </a:r>
            <a:r>
              <a:rPr lang="el-GR" b="0" i="0" dirty="0">
                <a:effectLst/>
                <a:latin typeface="Times New Roman" panose="02020603050405020304" pitchFamily="18" charset="0"/>
                <a:cs typeface="Times New Roman" panose="02020603050405020304" pitchFamily="18" charset="0"/>
              </a:rPr>
              <a:t> " , δεν υπάρχει απόλυτη αλήθεια, όλα είναι σχετικά και κάθε γνώση αποτελεί υποκειμενική </a:t>
            </a:r>
            <a:r>
              <a:rPr lang="el-GR" b="0" i="0" dirty="0" err="1">
                <a:effectLst/>
                <a:latin typeface="Times New Roman" panose="02020603050405020304" pitchFamily="18" charset="0"/>
                <a:cs typeface="Times New Roman" panose="02020603050405020304" pitchFamily="18" charset="0"/>
              </a:rPr>
              <a:t>δοξασία•κριτής</a:t>
            </a:r>
            <a:r>
              <a:rPr lang="el-GR" b="0" i="0" dirty="0">
                <a:effectLst/>
                <a:latin typeface="Times New Roman" panose="02020603050405020304" pitchFamily="18" charset="0"/>
                <a:cs typeface="Times New Roman" panose="02020603050405020304" pitchFamily="18" charset="0"/>
              </a:rPr>
              <a:t> είναι ο ίδιος ο </a:t>
            </a:r>
            <a:r>
              <a:rPr lang="el-GR" sz="2400" b="0" i="0" dirty="0">
                <a:effectLst/>
                <a:latin typeface="Times New Roman" panose="02020603050405020304" pitchFamily="18" charset="0"/>
                <a:cs typeface="Times New Roman" panose="02020603050405020304" pitchFamily="18" charset="0"/>
              </a:rPr>
              <a:t>άνθρωπος.</a:t>
            </a:r>
            <a:endParaRPr lang="el-GR" b="0" i="0" dirty="0">
              <a:effectLst/>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
            </a:r>
            <a:br>
              <a:rPr lang="el-GR" dirty="0">
                <a:latin typeface="Times New Roman" panose="02020603050405020304" pitchFamily="18" charset="0"/>
                <a:cs typeface="Times New Roman" panose="02020603050405020304" pitchFamily="18" charset="0"/>
              </a:rPr>
            </a:br>
            <a:endParaRPr lang="el-GR" dirty="0">
              <a:latin typeface="Times New Roman" panose="02020603050405020304" pitchFamily="18" charset="0"/>
              <a:cs typeface="Times New Roman" panose="02020603050405020304" pitchFamily="18" charset="0"/>
            </a:endParaRPr>
          </a:p>
        </p:txBody>
      </p:sp>
      <p:pic>
        <p:nvPicPr>
          <p:cNvPr id="7" name="Εικόνα 6">
            <a:extLst>
              <a:ext uri="{FF2B5EF4-FFF2-40B4-BE49-F238E27FC236}">
                <a16:creationId xmlns:a16="http://schemas.microsoft.com/office/drawing/2014/main" xmlns="" id="{CF0519B6-3F3E-4A8C-97E6-FE765F3D44E6}"/>
              </a:ext>
            </a:extLst>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837828" y="1905000"/>
            <a:ext cx="2880320" cy="361223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xmlns="" val="3965807363"/>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b="0" i="0" dirty="0">
                <a:solidFill>
                  <a:srgbClr val="FFFF00"/>
                </a:solidFill>
                <a:effectLst/>
                <a:latin typeface="Times New Roman" panose="02020603050405020304" pitchFamily="18" charset="0"/>
                <a:cs typeface="Times New Roman" panose="02020603050405020304" pitchFamily="18" charset="0"/>
              </a:rPr>
              <a:t>Διδασκαλία </a:t>
            </a:r>
            <a:r>
              <a:rPr lang="el-GR" b="0" i="0" dirty="0" err="1">
                <a:solidFill>
                  <a:srgbClr val="FFFF00"/>
                </a:solidFill>
                <a:effectLst/>
                <a:latin typeface="Times New Roman" panose="02020603050405020304" pitchFamily="18" charset="0"/>
                <a:cs typeface="Times New Roman" panose="02020603050405020304" pitchFamily="18" charset="0"/>
              </a:rPr>
              <a:t>Σωκράτους</a:t>
            </a:r>
            <a:r>
              <a:rPr lang="el-GR" b="0" i="0" dirty="0">
                <a:solidFill>
                  <a:srgbClr val="FFFF00"/>
                </a:solidFill>
                <a:effectLst/>
                <a:latin typeface="Times New Roman" panose="02020603050405020304" pitchFamily="18" charset="0"/>
                <a:cs typeface="Times New Roman" panose="02020603050405020304" pitchFamily="18" charset="0"/>
              </a:rPr>
              <a:t> </a:t>
            </a:r>
            <a:endParaRPr lang="el-GR" dirty="0">
              <a:solidFill>
                <a:srgbClr val="FFFF00"/>
              </a:solidFill>
              <a:latin typeface="Times New Roman" panose="02020603050405020304" pitchFamily="18" charset="0"/>
              <a:cs typeface="Times New Roman" panose="02020603050405020304" pitchFamily="18" charset="0"/>
            </a:endParaRPr>
          </a:p>
        </p:txBody>
      </p:sp>
      <p:sp>
        <p:nvSpPr>
          <p:cNvPr id="5" name="Σύμβολο κράτησης θέσης περιεχομένου 4"/>
          <p:cNvSpPr>
            <a:spLocks noGrp="1"/>
          </p:cNvSpPr>
          <p:nvPr>
            <p:ph sz="half" idx="1"/>
          </p:nvPr>
        </p:nvSpPr>
        <p:spPr>
          <a:xfrm>
            <a:off x="1269877" y="1905000"/>
            <a:ext cx="6264696" cy="4267200"/>
          </a:xfrm>
        </p:spPr>
        <p:txBody>
          <a:bodyPr rtlCol="0">
            <a:noAutofit/>
          </a:bodyPr>
          <a:lstStyle/>
          <a:p>
            <a:pPr algn="l" rtl="0">
              <a:spcBef>
                <a:spcPts val="0"/>
              </a:spcBef>
              <a:spcAft>
                <a:spcPts val="0"/>
              </a:spcAft>
            </a:pPr>
            <a:r>
              <a:rPr lang="el-GR" sz="1800" b="0" i="0" dirty="0">
                <a:solidFill>
                  <a:srgbClr val="FFFF00"/>
                </a:solidFill>
                <a:effectLst/>
                <a:latin typeface="Times New Roman" panose="02020603050405020304" pitchFamily="18" charset="0"/>
                <a:cs typeface="Times New Roman" panose="02020603050405020304" pitchFamily="18" charset="0"/>
              </a:rPr>
              <a:t>Εν αντιθέσει </a:t>
            </a:r>
            <a:r>
              <a:rPr lang="el-GR" sz="1800" b="0" i="0" dirty="0">
                <a:effectLst/>
                <a:latin typeface="Times New Roman" panose="02020603050405020304" pitchFamily="18" charset="0"/>
                <a:cs typeface="Times New Roman" panose="02020603050405020304" pitchFamily="18" charset="0"/>
              </a:rPr>
              <a:t>με τους σοφιστές , </a:t>
            </a:r>
            <a:r>
              <a:rPr lang="el-GR" sz="1800" b="0" i="0" dirty="0">
                <a:solidFill>
                  <a:srgbClr val="FFFF00"/>
                </a:solidFill>
                <a:effectLst/>
                <a:latin typeface="Times New Roman" panose="02020603050405020304" pitchFamily="18" charset="0"/>
                <a:cs typeface="Times New Roman" panose="02020603050405020304" pitchFamily="18" charset="0"/>
              </a:rPr>
              <a:t>ο Σωκράτης δεν ήθελε καθόλου την ρητορική επίδειξη ως εκπαιδευτική τεχνική.</a:t>
            </a:r>
          </a:p>
          <a:p>
            <a:pPr algn="l" rtl="0">
              <a:spcBef>
                <a:spcPts val="0"/>
              </a:spcBef>
              <a:spcAft>
                <a:spcPts val="0"/>
              </a:spcAft>
            </a:pPr>
            <a:r>
              <a:rPr lang="el-GR" sz="1800" b="0" i="0" dirty="0">
                <a:solidFill>
                  <a:schemeClr val="accent1">
                    <a:lumMod val="60000"/>
                    <a:lumOff val="40000"/>
                  </a:schemeClr>
                </a:solidFill>
                <a:effectLst/>
                <a:latin typeface="Times New Roman" panose="02020603050405020304" pitchFamily="18" charset="0"/>
                <a:cs typeface="Times New Roman" panose="02020603050405020304" pitchFamily="18" charset="0"/>
              </a:rPr>
              <a:t>Η μέθοδος , </a:t>
            </a:r>
            <a:r>
              <a:rPr lang="el-GR" sz="1800" b="0" i="0" dirty="0">
                <a:effectLst/>
                <a:latin typeface="Times New Roman" panose="02020603050405020304" pitchFamily="18" charset="0"/>
                <a:cs typeface="Times New Roman" panose="02020603050405020304" pitchFamily="18" charset="0"/>
              </a:rPr>
              <a:t>του</a:t>
            </a:r>
            <a:r>
              <a:rPr lang="el-GR" sz="1800" b="0" i="0" dirty="0">
                <a:solidFill>
                  <a:schemeClr val="accent1">
                    <a:lumMod val="60000"/>
                    <a:lumOff val="40000"/>
                  </a:schemeClr>
                </a:solidFill>
                <a:effectLst/>
                <a:latin typeface="Times New Roman" panose="02020603050405020304" pitchFamily="18" charset="0"/>
                <a:cs typeface="Times New Roman" panose="02020603050405020304" pitchFamily="18" charset="0"/>
              </a:rPr>
              <a:t> </a:t>
            </a:r>
            <a:r>
              <a:rPr lang="el-GR" sz="1800" b="0" i="0" dirty="0">
                <a:effectLst/>
                <a:latin typeface="Times New Roman" panose="02020603050405020304" pitchFamily="18" charset="0"/>
                <a:cs typeface="Times New Roman" panose="02020603050405020304" pitchFamily="18" charset="0"/>
              </a:rPr>
              <a:t>Φιλοσόφου ήταν η γνωστή μας </a:t>
            </a:r>
            <a:r>
              <a:rPr lang="el-GR" sz="1800" b="0" i="0" dirty="0">
                <a:solidFill>
                  <a:schemeClr val="accent1">
                    <a:lumMod val="60000"/>
                    <a:lumOff val="40000"/>
                  </a:schemeClr>
                </a:solidFill>
                <a:effectLst/>
                <a:latin typeface="Times New Roman" panose="02020603050405020304" pitchFamily="18" charset="0"/>
                <a:cs typeface="Times New Roman" panose="02020603050405020304" pitchFamily="18" charset="0"/>
              </a:rPr>
              <a:t>διαλεκτική.</a:t>
            </a:r>
            <a:r>
              <a:rPr lang="el-GR" sz="1800" dirty="0">
                <a:latin typeface="Times New Roman" panose="02020603050405020304" pitchFamily="18" charset="0"/>
                <a:cs typeface="Times New Roman" panose="02020603050405020304" pitchFamily="18" charset="0"/>
              </a:rPr>
              <a:t> </a:t>
            </a:r>
            <a:r>
              <a:rPr lang="el-GR" sz="1800" b="0" i="0" dirty="0">
                <a:effectLst/>
                <a:latin typeface="Times New Roman" panose="02020603050405020304" pitchFamily="18" charset="0"/>
                <a:cs typeface="Times New Roman" panose="02020603050405020304" pitchFamily="18" charset="0"/>
              </a:rPr>
              <a:t>[</a:t>
            </a:r>
            <a:r>
              <a:rPr lang="el-GR" sz="1800" b="0" i="0" dirty="0">
                <a:solidFill>
                  <a:srgbClr val="FFFF00"/>
                </a:solidFill>
                <a:effectLst/>
                <a:latin typeface="Times New Roman" panose="02020603050405020304" pitchFamily="18" charset="0"/>
                <a:cs typeface="Times New Roman" panose="02020603050405020304" pitchFamily="18" charset="0"/>
              </a:rPr>
              <a:t>Διαλεκτική μέθοδος</a:t>
            </a:r>
            <a:r>
              <a:rPr lang="el-GR" sz="1800" b="0" i="0" dirty="0">
                <a:effectLst/>
                <a:latin typeface="Times New Roman" panose="02020603050405020304" pitchFamily="18" charset="0"/>
                <a:cs typeface="Times New Roman" panose="02020603050405020304" pitchFamily="18" charset="0"/>
              </a:rPr>
              <a:t> , είναι η σταδιακή αναίρεση των θέσεων του συνομιλητή και εν συνεχεία, η βήμα </a:t>
            </a:r>
            <a:r>
              <a:rPr lang="el-GR" sz="1800" b="0" i="0" dirty="0" err="1">
                <a:effectLst/>
                <a:latin typeface="Times New Roman" panose="02020603050405020304" pitchFamily="18" charset="0"/>
                <a:cs typeface="Times New Roman" panose="02020603050405020304" pitchFamily="18" charset="0"/>
              </a:rPr>
              <a:t>βήμα</a:t>
            </a:r>
            <a:r>
              <a:rPr lang="el-GR" sz="1800" b="0" i="0" dirty="0">
                <a:effectLst/>
                <a:latin typeface="Times New Roman" panose="02020603050405020304" pitchFamily="18" charset="0"/>
                <a:cs typeface="Times New Roman" panose="02020603050405020304" pitchFamily="18" charset="0"/>
              </a:rPr>
              <a:t> προσπάθεια να εξαχθεί , ένα νέο συμπέρασμα, μία νέα προσέγγιση της αλήθειας]</a:t>
            </a:r>
          </a:p>
          <a:p>
            <a:pPr algn="l" rtl="0">
              <a:spcBef>
                <a:spcPts val="0"/>
              </a:spcBef>
              <a:spcAft>
                <a:spcPts val="0"/>
              </a:spcAft>
            </a:pPr>
            <a:endParaRPr lang="el-GR" sz="1800" b="0" i="0" dirty="0">
              <a:effectLst/>
              <a:latin typeface="Times New Roman" panose="02020603050405020304" pitchFamily="18" charset="0"/>
              <a:cs typeface="Times New Roman" panose="02020603050405020304" pitchFamily="18" charset="0"/>
            </a:endParaRPr>
          </a:p>
          <a:p>
            <a:pPr>
              <a:spcBef>
                <a:spcPts val="0"/>
              </a:spcBef>
            </a:pPr>
            <a:r>
              <a:rPr lang="el-GR" sz="1800" b="0" i="0" dirty="0">
                <a:effectLst/>
                <a:latin typeface="Times New Roman" panose="02020603050405020304" pitchFamily="18" charset="0"/>
                <a:cs typeface="Times New Roman" panose="02020603050405020304" pitchFamily="18" charset="0"/>
              </a:rPr>
              <a:t>Η μέθοδος αυτή έχει </a:t>
            </a:r>
            <a:r>
              <a:rPr lang="el-GR" sz="1800" b="0" i="0" dirty="0">
                <a:solidFill>
                  <a:schemeClr val="accent1">
                    <a:lumMod val="60000"/>
                    <a:lumOff val="40000"/>
                  </a:schemeClr>
                </a:solidFill>
                <a:effectLst/>
                <a:latin typeface="Times New Roman" panose="02020603050405020304" pitchFamily="18" charset="0"/>
                <a:cs typeface="Times New Roman" panose="02020603050405020304" pitchFamily="18" charset="0"/>
              </a:rPr>
              <a:t>διττό χαρακτήρα</a:t>
            </a:r>
            <a:r>
              <a:rPr lang="el-GR" sz="1800" b="0" i="0" dirty="0">
                <a:effectLst/>
                <a:latin typeface="Times New Roman" panose="02020603050405020304" pitchFamily="18" charset="0"/>
                <a:cs typeface="Times New Roman" panose="02020603050405020304" pitchFamily="18" charset="0"/>
              </a:rPr>
              <a:t>:</a:t>
            </a:r>
            <a:r>
              <a:rPr lang="el-GR" sz="1800" dirty="0">
                <a:latin typeface="Times New Roman" panose="02020603050405020304" pitchFamily="18" charset="0"/>
                <a:cs typeface="Times New Roman" panose="02020603050405020304" pitchFamily="18" charset="0"/>
              </a:rPr>
              <a:t> </a:t>
            </a:r>
            <a:r>
              <a:rPr lang="el-GR" sz="1800" b="0" i="0" dirty="0">
                <a:solidFill>
                  <a:srgbClr val="FFFF00"/>
                </a:solidFill>
                <a:effectLst/>
                <a:latin typeface="Times New Roman" panose="02020603050405020304" pitchFamily="18" charset="0"/>
                <a:cs typeface="Times New Roman" panose="02020603050405020304" pitchFamily="18" charset="0"/>
              </a:rPr>
              <a:t>α) ως  "αρνητικό" χαρακτήρα μπορούμε να πάρουμε την σωκρατική ειρωνεία</a:t>
            </a:r>
            <a:r>
              <a:rPr lang="el-GR" sz="1800" b="0" i="0" dirty="0">
                <a:effectLst/>
                <a:latin typeface="Times New Roman" panose="02020603050405020304" pitchFamily="18" charset="0"/>
                <a:cs typeface="Times New Roman" panose="02020603050405020304" pitchFamily="18" charset="0"/>
              </a:rPr>
              <a:t>, όπου ο φιλόσοφος παρουσιάζεται, να αγνοεί το υπό διερεύνηση θέμα της όλης συζητήσεως και με πολλαπλές οι επιδέξιες ειρωνείες, </a:t>
            </a:r>
            <a:r>
              <a:rPr lang="el-GR" sz="1800" b="0" i="0" dirty="0">
                <a:solidFill>
                  <a:schemeClr val="accent5"/>
                </a:solidFill>
                <a:effectLst/>
                <a:latin typeface="Times New Roman" panose="02020603050405020304" pitchFamily="18" charset="0"/>
                <a:cs typeface="Times New Roman" panose="02020603050405020304" pitchFamily="18" charset="0"/>
              </a:rPr>
              <a:t>οδηγούσε το συνομιλητή σε αντιφάσεις ακόμα και στην παραδοχή της άγνοιάς του.</a:t>
            </a:r>
            <a:r>
              <a:rPr lang="el-GR" sz="1800" dirty="0">
                <a:solidFill>
                  <a:schemeClr val="accent5"/>
                </a:solidFill>
                <a:latin typeface="Times New Roman" panose="02020603050405020304" pitchFamily="18" charset="0"/>
                <a:cs typeface="Times New Roman" panose="02020603050405020304" pitchFamily="18" charset="0"/>
              </a:rPr>
              <a:t> </a:t>
            </a:r>
            <a:r>
              <a:rPr lang="el-GR" sz="1800" dirty="0">
                <a:latin typeface="Times New Roman" panose="02020603050405020304" pitchFamily="18" charset="0"/>
                <a:cs typeface="Times New Roman" panose="02020603050405020304" pitchFamily="18" charset="0"/>
              </a:rPr>
              <a:t>και </a:t>
            </a:r>
            <a:r>
              <a:rPr lang="el-GR" sz="1800" dirty="0">
                <a:solidFill>
                  <a:srgbClr val="FFFF00"/>
                </a:solidFill>
                <a:latin typeface="Times New Roman" panose="02020603050405020304" pitchFamily="18" charset="0"/>
                <a:cs typeface="Times New Roman" panose="02020603050405020304" pitchFamily="18" charset="0"/>
              </a:rPr>
              <a:t>β) ως </a:t>
            </a:r>
            <a:r>
              <a:rPr lang="el-GR" sz="1800" b="0" i="0" dirty="0">
                <a:solidFill>
                  <a:srgbClr val="FFFF00"/>
                </a:solidFill>
                <a:effectLst/>
                <a:latin typeface="Times New Roman" panose="02020603050405020304" pitchFamily="18" charset="0"/>
                <a:cs typeface="Times New Roman" panose="02020603050405020304" pitchFamily="18" charset="0"/>
              </a:rPr>
              <a:t>"θετικό" χαρακτήρα την μαιευτική μέθοδο </a:t>
            </a:r>
            <a:r>
              <a:rPr lang="el-GR" sz="1800" b="0" i="0" dirty="0">
                <a:effectLst/>
                <a:latin typeface="Times New Roman" panose="02020603050405020304" pitchFamily="18" charset="0"/>
                <a:cs typeface="Times New Roman" panose="02020603050405020304" pitchFamily="18" charset="0"/>
              </a:rPr>
              <a:t>,όπου εδώ ο κάθε άνθρωπος γνωρίζει την αλήθεια εξαρχής, που όμως για κάποιους λόγους έχει ξεχάσει και εδώ </a:t>
            </a:r>
            <a:r>
              <a:rPr lang="el-GR" sz="1800" b="0" i="0" dirty="0">
                <a:solidFill>
                  <a:schemeClr val="accent5"/>
                </a:solidFill>
                <a:effectLst/>
                <a:latin typeface="Times New Roman" panose="02020603050405020304" pitchFamily="18" charset="0"/>
                <a:cs typeface="Times New Roman" panose="02020603050405020304" pitchFamily="18" charset="0"/>
              </a:rPr>
              <a:t>έρχεται ο φιλόσοφος να βοηθήσει τον άνθρωπο να ξαναθυμηθεί, να την επαναφέρει στη μνήμη του.</a:t>
            </a:r>
            <a:r>
              <a:rPr lang="el-GR" sz="1800" dirty="0"/>
              <a:t/>
            </a:r>
            <a:br>
              <a:rPr lang="el-GR" sz="1800" dirty="0"/>
            </a:br>
            <a:endParaRPr lang="el-GR" sz="1800" dirty="0"/>
          </a:p>
        </p:txBody>
      </p:sp>
      <p:pic>
        <p:nvPicPr>
          <p:cNvPr id="8" name="Εικόνα 7">
            <a:extLst>
              <a:ext uri="{FF2B5EF4-FFF2-40B4-BE49-F238E27FC236}">
                <a16:creationId xmlns:a16="http://schemas.microsoft.com/office/drawing/2014/main" xmlns="" id="{A739F493-D19A-45AA-96FA-46AFA6E4DEBC}"/>
              </a:ext>
            </a:extLst>
          </p:cNvPr>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8091090" y="2060848"/>
            <a:ext cx="2575322" cy="3168352"/>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xmlns="" val="223730991"/>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b="0" i="0" dirty="0">
                <a:solidFill>
                  <a:srgbClr val="FFFF00"/>
                </a:solidFill>
                <a:effectLst/>
                <a:latin typeface="Times New Roman" panose="02020603050405020304" pitchFamily="18" charset="0"/>
                <a:cs typeface="Times New Roman" panose="02020603050405020304" pitchFamily="18" charset="0"/>
              </a:rPr>
              <a:t>Σωκράτης-Σοφιστές</a:t>
            </a:r>
            <a:endParaRPr lang="el-GR" dirty="0">
              <a:solidFill>
                <a:srgbClr val="FFFF00"/>
              </a:solidFill>
              <a:latin typeface="Times New Roman" panose="02020603050405020304" pitchFamily="18" charset="0"/>
              <a:cs typeface="Times New Roman" panose="02020603050405020304" pitchFamily="18" charset="0"/>
            </a:endParaRPr>
          </a:p>
        </p:txBody>
      </p:sp>
      <p:sp>
        <p:nvSpPr>
          <p:cNvPr id="5" name="Θέση περιεχομένου 4">
            <a:extLst>
              <a:ext uri="{FF2B5EF4-FFF2-40B4-BE49-F238E27FC236}">
                <a16:creationId xmlns:a16="http://schemas.microsoft.com/office/drawing/2014/main" xmlns="" id="{E9441DA0-A1F8-4227-8A6D-7E2C7970F859}"/>
              </a:ext>
            </a:extLst>
          </p:cNvPr>
          <p:cNvSpPr>
            <a:spLocks noGrp="1"/>
          </p:cNvSpPr>
          <p:nvPr>
            <p:ph sz="half" idx="1"/>
          </p:nvPr>
        </p:nvSpPr>
        <p:spPr>
          <a:xfrm>
            <a:off x="1305880" y="1916832"/>
            <a:ext cx="9577064" cy="4267200"/>
          </a:xfrm>
        </p:spPr>
        <p:txBody>
          <a:bodyPr>
            <a:normAutofit/>
          </a:bodyPr>
          <a:lstStyle/>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Σωκράτης και οι σοφιστές εμφανίζονται τον </a:t>
            </a:r>
            <a:r>
              <a:rPr lang="el-GR" sz="2400" b="0" i="0" dirty="0">
                <a:solidFill>
                  <a:srgbClr val="FFFF00"/>
                </a:solidFill>
                <a:effectLst/>
                <a:latin typeface="Times New Roman" panose="02020603050405020304" pitchFamily="18" charset="0"/>
                <a:cs typeface="Times New Roman" panose="02020603050405020304" pitchFamily="18" charset="0"/>
              </a:rPr>
              <a:t>5ο αιώνα </a:t>
            </a:r>
            <a:r>
              <a:rPr lang="el-GR" sz="2400" b="0" i="0" dirty="0" err="1">
                <a:solidFill>
                  <a:srgbClr val="FFFF00"/>
                </a:solidFill>
                <a:effectLst/>
                <a:latin typeface="Times New Roman" panose="02020603050405020304" pitchFamily="18" charset="0"/>
                <a:cs typeface="Times New Roman" panose="02020603050405020304" pitchFamily="18" charset="0"/>
              </a:rPr>
              <a:t>π.Χ</a:t>
            </a:r>
            <a:r>
              <a:rPr lang="el-GR" sz="2400" b="0" i="0" dirty="0">
                <a:effectLst/>
                <a:latin typeface="Times New Roman" panose="02020603050405020304" pitchFamily="18" charset="0"/>
                <a:cs typeface="Times New Roman" panose="02020603050405020304" pitchFamily="18" charset="0"/>
              </a:rPr>
              <a:t>, μία </a:t>
            </a:r>
            <a:r>
              <a:rPr lang="el-GR" sz="2400" b="0" i="0" dirty="0">
                <a:solidFill>
                  <a:srgbClr val="FFFF00"/>
                </a:solidFill>
                <a:effectLst/>
                <a:latin typeface="Times New Roman" panose="02020603050405020304" pitchFamily="18" charset="0"/>
                <a:cs typeface="Times New Roman" panose="02020603050405020304" pitchFamily="18" charset="0"/>
              </a:rPr>
              <a:t>εποχή κρίσιμη για την εκπαίδευση στην Αθήνα</a:t>
            </a:r>
            <a:r>
              <a:rPr lang="el-GR" sz="2400" b="0" i="0" dirty="0">
                <a:effectLst/>
                <a:latin typeface="Times New Roman" panose="02020603050405020304" pitchFamily="18" charset="0"/>
                <a:cs typeface="Times New Roman" panose="02020603050405020304" pitchFamily="18" charset="0"/>
              </a:rPr>
              <a:t>, όπου τα παλαιά παιδεύτηκα ιδεώδη και οι παραδοσιακές διδακτικές μέθοδοι δεν </a:t>
            </a:r>
            <a:r>
              <a:rPr lang="el-GR" dirty="0">
                <a:latin typeface="Times New Roman" panose="02020603050405020304" pitchFamily="18" charset="0"/>
                <a:cs typeface="Times New Roman" panose="02020603050405020304" pitchFamily="18" charset="0"/>
              </a:rPr>
              <a:t>επαρκούν</a:t>
            </a:r>
            <a:r>
              <a:rPr lang="el-GR" sz="2400" b="0" i="0" dirty="0">
                <a:effectLst/>
                <a:latin typeface="Times New Roman" panose="02020603050405020304" pitchFamily="18" charset="0"/>
                <a:cs typeface="Times New Roman" panose="02020603050405020304" pitchFamily="18" charset="0"/>
              </a:rPr>
              <a:t> για την εκπαίδευση των νέων της  περιόδου.</a:t>
            </a:r>
            <a:endParaRPr lang="el-GR" b="0" i="0" dirty="0">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Τον ρόλο των νέων δασκάλων επωμίζονται, τόσο ο Σωκράτης όσο και οι Σοφιστές.</a:t>
            </a:r>
            <a:endParaRPr lang="el-GR" b="0" i="0" dirty="0">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Η διαφορά όμως μεταξύ τους είναι, ότι </a:t>
            </a:r>
            <a:r>
              <a:rPr lang="el-GR" sz="2400" b="1" i="0" u="sng"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 Σωκράτης </a:t>
            </a:r>
            <a:r>
              <a:rPr lang="el-GR" sz="2400" b="0" i="0" dirty="0">
                <a:solidFill>
                  <a:srgbClr val="FFFF00"/>
                </a:solidFill>
                <a:effectLst/>
                <a:latin typeface="Times New Roman" panose="02020603050405020304" pitchFamily="18" charset="0"/>
                <a:cs typeface="Times New Roman" panose="02020603050405020304" pitchFamily="18" charset="0"/>
              </a:rPr>
              <a:t>δεν πληρωνόταν </a:t>
            </a:r>
            <a:r>
              <a:rPr lang="el-GR" sz="2400" b="0" i="0" dirty="0">
                <a:effectLst/>
                <a:latin typeface="Times New Roman" panose="02020603050405020304" pitchFamily="18" charset="0"/>
                <a:cs typeface="Times New Roman" panose="02020603050405020304" pitchFamily="18" charset="0"/>
              </a:rPr>
              <a:t>για αυτό που έπραττε, αλλά </a:t>
            </a:r>
            <a:r>
              <a:rPr lang="el-GR" sz="2400" b="0" i="0" dirty="0">
                <a:solidFill>
                  <a:srgbClr val="FFFF00"/>
                </a:solidFill>
                <a:effectLst/>
                <a:latin typeface="Times New Roman" panose="02020603050405020304" pitchFamily="18" charset="0"/>
                <a:cs typeface="Times New Roman" panose="02020603050405020304" pitchFamily="18" charset="0"/>
              </a:rPr>
              <a:t>δεν υποσχόταν ούτε ότι θα διδάξει κάτι το συγκεκριμένο </a:t>
            </a:r>
            <a:r>
              <a:rPr lang="el-GR" sz="2400" b="0" i="0" dirty="0">
                <a:effectLst/>
                <a:latin typeface="Times New Roman" panose="02020603050405020304" pitchFamily="18" charset="0"/>
                <a:cs typeface="Times New Roman" panose="02020603050405020304" pitchFamily="18" charset="0"/>
              </a:rPr>
              <a:t>.</a:t>
            </a:r>
            <a:endParaRPr lang="el-GR" b="0" i="0" dirty="0">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Εν αντιθέσει, </a:t>
            </a:r>
            <a:r>
              <a:rPr lang="el-GR" sz="2400" b="1" i="0" u="sng" dirty="0">
                <a:solidFill>
                  <a:schemeClr val="accent1">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οι Σοφιστές </a:t>
            </a:r>
            <a:r>
              <a:rPr lang="el-GR" sz="2400" b="0" i="0" dirty="0">
                <a:solidFill>
                  <a:schemeClr val="accent1">
                    <a:lumMod val="75000"/>
                  </a:schemeClr>
                </a:solidFill>
                <a:effectLst/>
                <a:latin typeface="Times New Roman" panose="02020603050405020304" pitchFamily="18" charset="0"/>
                <a:cs typeface="Times New Roman" panose="02020603050405020304" pitchFamily="18" charset="0"/>
              </a:rPr>
              <a:t>πληρώνονται και υποστηρίζουν ότι μπορούν να διδάξουν το καθετί σε όποιον θέλει.</a:t>
            </a:r>
            <a:endParaRPr lang="el-GR" b="0" i="0" dirty="0">
              <a:solidFill>
                <a:schemeClr val="accent1">
                  <a:lumMod val="75000"/>
                </a:schemeClr>
              </a:solidFill>
              <a:effectLst/>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1989555738"/>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38743" y="404664"/>
            <a:ext cx="9143998" cy="1020762"/>
          </a:xfrm>
        </p:spPr>
        <p:txBody>
          <a:bodyPr rtlCol="0"/>
          <a:lstStyle/>
          <a:p>
            <a:pPr rtl="0"/>
            <a:r>
              <a:rPr lang="el-GR" b="0" i="0" dirty="0">
                <a:solidFill>
                  <a:srgbClr val="FFFF00"/>
                </a:solidFill>
                <a:effectLst/>
                <a:latin typeface="Times New Roman" panose="02020603050405020304" pitchFamily="18" charset="0"/>
                <a:cs typeface="Times New Roman" panose="02020603050405020304" pitchFamily="18" charset="0"/>
              </a:rPr>
              <a:t>Το περιεχόμενο της διδασκαλίας του Πρωταγόρα στο ομώνυμο έργο του Πλάτωνα.</a:t>
            </a:r>
            <a:endParaRPr lang="el-GR" dirty="0">
              <a:solidFill>
                <a:srgbClr val="FFFF00"/>
              </a:solidFill>
              <a:latin typeface="Times New Roman" panose="02020603050405020304" pitchFamily="18" charset="0"/>
              <a:cs typeface="Times New Roman" panose="02020603050405020304" pitchFamily="18" charset="0"/>
            </a:endParaRPr>
          </a:p>
        </p:txBody>
      </p:sp>
      <p:sp>
        <p:nvSpPr>
          <p:cNvPr id="4" name="Σύμβολο κράτησης θέσης περιεχομένου 3"/>
          <p:cNvSpPr>
            <a:spLocks noGrp="1"/>
          </p:cNvSpPr>
          <p:nvPr>
            <p:ph sz="half" idx="2"/>
          </p:nvPr>
        </p:nvSpPr>
        <p:spPr>
          <a:xfrm>
            <a:off x="1522412" y="1988840"/>
            <a:ext cx="9036495" cy="4032448"/>
          </a:xfrm>
        </p:spPr>
        <p:txBody>
          <a:bodyPr rtlCol="0">
            <a:normAutofit/>
          </a:bodyPr>
          <a:lstStyle/>
          <a:p>
            <a:pPr algn="l" rtl="0">
              <a:spcBef>
                <a:spcPts val="0"/>
              </a:spcBef>
              <a:spcAft>
                <a:spcPts val="0"/>
              </a:spcAft>
            </a:pPr>
            <a:r>
              <a:rPr lang="el-GR" dirty="0">
                <a:latin typeface="Times New Roman" panose="02020603050405020304" pitchFamily="18" charset="0"/>
                <a:cs typeface="Times New Roman" panose="02020603050405020304" pitchFamily="18" charset="0"/>
              </a:rPr>
              <a:t>Ως </a:t>
            </a:r>
            <a:r>
              <a:rPr lang="el-GR" sz="2400" b="0" i="0" dirty="0">
                <a:effectLst/>
                <a:latin typeface="Times New Roman" panose="02020603050405020304" pitchFamily="18" charset="0"/>
                <a:cs typeface="Times New Roman" panose="02020603050405020304" pitchFamily="18" charset="0"/>
              </a:rPr>
              <a:t>σοφιστής, ο Πρωταγόρας, είναι σε θέση να καθοδηγήσει τον εκάστοτε μαθητή , ανεξαρτήτως καταγωγής , κοινωνικής τάξεως και οικονομικής ικανότητος ,ώστε να βελτιώνεται συνεχώς. Με αυτόν τον τρόπο ο μαθητής θα αποκτήσει την ικανότητα να σκέφτεται, αποφασίζει ορθά </a:t>
            </a:r>
            <a:r>
              <a:rPr lang="el-GR" sz="2400" b="0" i="0" dirty="0">
                <a:solidFill>
                  <a:srgbClr val="FFFF00"/>
                </a:solidFill>
                <a:effectLst/>
                <a:latin typeface="Times New Roman" panose="02020603050405020304" pitchFamily="18" charset="0"/>
                <a:cs typeface="Times New Roman" panose="02020603050405020304" pitchFamily="18" charset="0"/>
              </a:rPr>
              <a:t>"</a:t>
            </a:r>
            <a:r>
              <a:rPr lang="el-GR" sz="2400" b="0" i="0" dirty="0" err="1">
                <a:solidFill>
                  <a:srgbClr val="FFFF00"/>
                </a:solidFill>
                <a:effectLst/>
                <a:latin typeface="Times New Roman" panose="02020603050405020304" pitchFamily="18" charset="0"/>
                <a:cs typeface="Times New Roman" panose="02020603050405020304" pitchFamily="18" charset="0"/>
              </a:rPr>
              <a:t>εὐβουλία</a:t>
            </a:r>
            <a:r>
              <a:rPr lang="el-GR" sz="2400" b="0" i="0" dirty="0">
                <a:solidFill>
                  <a:srgbClr val="FFFF00"/>
                </a:solidFill>
                <a:effectLst/>
                <a:latin typeface="Times New Roman" panose="02020603050405020304" pitchFamily="18" charset="0"/>
                <a:cs typeface="Times New Roman" panose="02020603050405020304" pitchFamily="18" charset="0"/>
              </a:rPr>
              <a:t>" </a:t>
            </a:r>
            <a:r>
              <a:rPr lang="el-GR" sz="2400" b="0" i="0" dirty="0">
                <a:effectLst/>
                <a:latin typeface="Times New Roman" panose="02020603050405020304" pitchFamily="18" charset="0"/>
                <a:cs typeface="Times New Roman" panose="02020603050405020304" pitchFamily="18" charset="0"/>
              </a:rPr>
              <a:t>για κάθε τι ,του ιδιωτικού βίου ,</a:t>
            </a:r>
            <a:r>
              <a:rPr lang="el-GR" sz="2400" b="0" i="0" dirty="0">
                <a:solidFill>
                  <a:srgbClr val="FFFF00"/>
                </a:solidFill>
                <a:effectLst/>
                <a:latin typeface="Times New Roman" panose="02020603050405020304" pitchFamily="18" charset="0"/>
                <a:cs typeface="Times New Roman" panose="02020603050405020304" pitchFamily="18" charset="0"/>
              </a:rPr>
              <a:t>"</a:t>
            </a:r>
            <a:r>
              <a:rPr lang="el-GR" sz="2400" b="0" i="0" dirty="0" err="1">
                <a:solidFill>
                  <a:srgbClr val="FFFF00"/>
                </a:solidFill>
                <a:effectLst/>
                <a:latin typeface="Times New Roman" panose="02020603050405020304" pitchFamily="18" charset="0"/>
                <a:cs typeface="Times New Roman" panose="02020603050405020304" pitchFamily="18" charset="0"/>
              </a:rPr>
              <a:t>τῶν</a:t>
            </a:r>
            <a:r>
              <a:rPr lang="el-GR" sz="2400" b="0" i="0" dirty="0">
                <a:solidFill>
                  <a:srgbClr val="FFFF00"/>
                </a:solidFill>
                <a:effectLst/>
                <a:latin typeface="Times New Roman" panose="02020603050405020304" pitchFamily="18" charset="0"/>
                <a:cs typeface="Times New Roman" panose="02020603050405020304" pitchFamily="18" charset="0"/>
              </a:rPr>
              <a:t> </a:t>
            </a:r>
            <a:r>
              <a:rPr lang="el-GR" sz="2400" b="0" i="0" dirty="0" err="1">
                <a:solidFill>
                  <a:srgbClr val="FFFF00"/>
                </a:solidFill>
                <a:effectLst/>
                <a:latin typeface="Times New Roman" panose="02020603050405020304" pitchFamily="18" charset="0"/>
                <a:cs typeface="Times New Roman" panose="02020603050405020304" pitchFamily="18" charset="0"/>
              </a:rPr>
              <a:t>οἰκείων</a:t>
            </a:r>
            <a:r>
              <a:rPr lang="el-GR" sz="2400" b="0" i="0" dirty="0">
                <a:solidFill>
                  <a:srgbClr val="FFFF00"/>
                </a:solidFill>
                <a:effectLst/>
                <a:latin typeface="Times New Roman" panose="02020603050405020304" pitchFamily="18" charset="0"/>
                <a:cs typeface="Times New Roman" panose="02020603050405020304" pitchFamily="18" charset="0"/>
              </a:rPr>
              <a:t>" όσο και με τον δημόσιο ‘’το </a:t>
            </a:r>
            <a:r>
              <a:rPr lang="el-GR" sz="2400" b="0" i="0" dirty="0" err="1">
                <a:solidFill>
                  <a:srgbClr val="FFFF00"/>
                </a:solidFill>
                <a:effectLst/>
                <a:latin typeface="Times New Roman" panose="02020603050405020304" pitchFamily="18" charset="0"/>
                <a:cs typeface="Times New Roman" panose="02020603050405020304" pitchFamily="18" charset="0"/>
              </a:rPr>
              <a:t>πράττειν</a:t>
            </a:r>
            <a:r>
              <a:rPr lang="el-GR" sz="2400" b="0" i="0" dirty="0">
                <a:solidFill>
                  <a:srgbClr val="FFFF00"/>
                </a:solidFill>
                <a:effectLst/>
                <a:latin typeface="Times New Roman" panose="02020603050405020304" pitchFamily="18" charset="0"/>
                <a:cs typeface="Times New Roman" panose="02020603050405020304" pitchFamily="18" charset="0"/>
              </a:rPr>
              <a:t> και λέγειν στις υποθέσεις της πόλεως’’</a:t>
            </a:r>
            <a:endParaRPr lang="el-GR" b="0" i="0" dirty="0">
              <a:solidFill>
                <a:srgbClr val="FFFF00"/>
              </a:solidFill>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Εν </a:t>
            </a:r>
            <a:r>
              <a:rPr lang="el-GR" sz="2400" b="0" i="0" dirty="0" err="1">
                <a:effectLst/>
                <a:latin typeface="Times New Roman" panose="02020603050405020304" pitchFamily="18" charset="0"/>
                <a:cs typeface="Times New Roman" panose="02020603050405020304" pitchFamily="18" charset="0"/>
              </a:rPr>
              <a:t>άλλοις</a:t>
            </a:r>
            <a:r>
              <a:rPr lang="el-GR" sz="2400" b="0" i="0" dirty="0">
                <a:effectLst/>
                <a:latin typeface="Times New Roman" panose="02020603050405020304" pitchFamily="18" charset="0"/>
                <a:cs typeface="Times New Roman" panose="02020603050405020304" pitchFamily="18" charset="0"/>
              </a:rPr>
              <a:t> , ο Πρωταγόρας εδώ μας παρουσιάζεται, ως ένας δάσκαλος που </a:t>
            </a:r>
            <a:r>
              <a:rPr lang="el-GR" sz="2400" b="0" i="0" dirty="0">
                <a:solidFill>
                  <a:schemeClr val="accent1">
                    <a:lumMod val="75000"/>
                  </a:schemeClr>
                </a:solidFill>
                <a:effectLst/>
                <a:latin typeface="Times New Roman" panose="02020603050405020304" pitchFamily="18" charset="0"/>
                <a:cs typeface="Times New Roman" panose="02020603050405020304" pitchFamily="18" charset="0"/>
              </a:rPr>
              <a:t>μπορεί να διδάξει την πολιτική αρετή στον καθένα.</a:t>
            </a:r>
            <a:endParaRPr lang="el-GR" b="0" i="0" dirty="0">
              <a:solidFill>
                <a:schemeClr val="accent1">
                  <a:lumMod val="75000"/>
                </a:schemeClr>
              </a:solidFill>
              <a:effectLst/>
              <a:latin typeface="Times New Roman" panose="02020603050405020304" pitchFamily="18" charset="0"/>
              <a:cs typeface="Times New Roman" panose="02020603050405020304" pitchFamily="18" charset="0"/>
            </a:endParaRPr>
          </a:p>
          <a:p>
            <a:pPr rtl="0"/>
            <a:endParaRPr lang="el-GR" dirty="0"/>
          </a:p>
        </p:txBody>
      </p:sp>
    </p:spTree>
    <p:extLst>
      <p:ext uri="{BB962C8B-B14F-4D97-AF65-F5344CB8AC3E}">
        <p14:creationId xmlns:p14="http://schemas.microsoft.com/office/powerpoint/2010/main" xmlns="" val="413515131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crush"/>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b="0" i="0" dirty="0">
                <a:solidFill>
                  <a:srgbClr val="FFFF00"/>
                </a:solidFill>
                <a:effectLst/>
                <a:latin typeface="Times New Roman" panose="02020603050405020304" pitchFamily="18" charset="0"/>
                <a:cs typeface="Times New Roman" panose="02020603050405020304" pitchFamily="18" charset="0"/>
              </a:rPr>
              <a:t>Η άποψη του Σωκράτη για το διδακτό της πολιτικής αρετής.</a:t>
            </a:r>
            <a:endParaRPr lang="el-GR" dirty="0">
              <a:solidFill>
                <a:srgbClr val="FFFF00"/>
              </a:solidFill>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xmlns="" id="{F4278660-8C2D-44A7-8E84-9E46C3573ED6}"/>
              </a:ext>
            </a:extLst>
          </p:cNvPr>
          <p:cNvSpPr>
            <a:spLocks noGrp="1"/>
          </p:cNvSpPr>
          <p:nvPr>
            <p:ph idx="1"/>
          </p:nvPr>
        </p:nvSpPr>
        <p:spPr/>
        <p:txBody>
          <a:bodyPr>
            <a:normAutofit fontScale="92500"/>
          </a:bodyPr>
          <a:lstStyle/>
          <a:p>
            <a:pPr algn="l" rtl="0">
              <a:spcBef>
                <a:spcPts val="0"/>
              </a:spcBef>
              <a:spcAft>
                <a:spcPts val="0"/>
              </a:spcAft>
            </a:pPr>
            <a:r>
              <a:rPr lang="el-GR" sz="2400" b="0" i="0" dirty="0">
                <a:solidFill>
                  <a:srgbClr val="FFFF00"/>
                </a:solidFill>
                <a:effectLst/>
                <a:latin typeface="Times New Roman" panose="02020603050405020304" pitchFamily="18" charset="0"/>
                <a:cs typeface="Times New Roman" panose="02020603050405020304" pitchFamily="18" charset="0"/>
              </a:rPr>
              <a:t>Ο Σωκράτης έχει κατ' αρχάς σημαντικές αμφιβολίες</a:t>
            </a:r>
            <a:r>
              <a:rPr lang="el-GR" sz="2400" b="0" i="0" dirty="0">
                <a:effectLst/>
                <a:latin typeface="Times New Roman" panose="02020603050405020304" pitchFamily="18" charset="0"/>
                <a:cs typeface="Times New Roman" panose="02020603050405020304" pitchFamily="18" charset="0"/>
              </a:rPr>
              <a:t>, αφ' ενός </a:t>
            </a:r>
            <a:r>
              <a:rPr lang="el-GR" sz="2400" b="0" i="0" dirty="0">
                <a:solidFill>
                  <a:schemeClr val="accent1">
                    <a:lumMod val="60000"/>
                    <a:lumOff val="40000"/>
                  </a:schemeClr>
                </a:solidFill>
                <a:effectLst/>
                <a:latin typeface="Times New Roman" panose="02020603050405020304" pitchFamily="18" charset="0"/>
                <a:cs typeface="Times New Roman" panose="02020603050405020304" pitchFamily="18" charset="0"/>
              </a:rPr>
              <a:t>αν μπορούν όλοι ανεξαιρέτως οι άνθρωποι να μάθουν την πολιτική αρετή </a:t>
            </a:r>
            <a:r>
              <a:rPr lang="el-GR" sz="2400" b="0" i="0" dirty="0">
                <a:effectLst/>
                <a:latin typeface="Times New Roman" panose="02020603050405020304" pitchFamily="18" charset="0"/>
                <a:cs typeface="Times New Roman" panose="02020603050405020304" pitchFamily="18" charset="0"/>
              </a:rPr>
              <a:t>και αφ' ετέρου </a:t>
            </a:r>
            <a:r>
              <a:rPr lang="el-GR" sz="2400" b="0" i="0" dirty="0">
                <a:solidFill>
                  <a:schemeClr val="accent1">
                    <a:lumMod val="60000"/>
                    <a:lumOff val="40000"/>
                  </a:schemeClr>
                </a:solidFill>
                <a:effectLst/>
                <a:latin typeface="Times New Roman" panose="02020603050405020304" pitchFamily="18" charset="0"/>
                <a:cs typeface="Times New Roman" panose="02020603050405020304" pitchFamily="18" charset="0"/>
              </a:rPr>
              <a:t>αν ο ίδιος ο Σοφιστής είναι πράγματι σε θέση να διδάξει κιόλας.</a:t>
            </a:r>
            <a:endParaRPr lang="el-GR" b="0" i="0" dirty="0">
              <a:solidFill>
                <a:schemeClr val="accent1">
                  <a:lumMod val="60000"/>
                  <a:lumOff val="40000"/>
                </a:schemeClr>
              </a:solidFill>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Και για να στηρίξει την άποψη αυτή ο Σωκράτης, φέρνει και ως παράδειγμα την εκκλησία του δήμου, όπου αν πάει κάποιος μη ειδικός να τοποθετηθεί για κάποιο ειδικό θέμα, τότε θα δεν θα τον πάρει κανείς στα σοβαρά, ενώ αν αφορά , συλλήβδην θέματα πολιτικής-διοικήσεως, τότε δέχονται τη γνώμη του οποιουδήποτε.</a:t>
            </a:r>
            <a:endParaRPr lang="el-GR" b="0" i="0" dirty="0">
              <a:effectLst/>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Επιπλέον ο Φιλόσοφος φέρνει, ως παράδειγμα ακόμα και τον ίδιο τον Περικλή, ο οποίος ήταν ένας μεγάλος πολιτικός άνδρας των Αθηνών, πού όμως δεν κατάφερε να περάσει η πολιτική αρετή στα παιδιά του.</a:t>
            </a:r>
            <a:endParaRPr lang="el-GR" b="0" i="0" dirty="0">
              <a:effectLst/>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
            </a:r>
            <a:br>
              <a:rPr lang="el-GR" dirty="0">
                <a:latin typeface="Times New Roman" panose="02020603050405020304" pitchFamily="18" charset="0"/>
                <a:cs typeface="Times New Roman" panose="02020603050405020304" pitchFamily="18" charset="0"/>
              </a:rPr>
            </a:b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215894925"/>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C96D518-D9E9-4091-8AFF-65FE9F31446B}"/>
              </a:ext>
            </a:extLst>
          </p:cNvPr>
          <p:cNvSpPr>
            <a:spLocks noGrp="1"/>
          </p:cNvSpPr>
          <p:nvPr>
            <p:ph type="title"/>
          </p:nvPr>
        </p:nvSpPr>
        <p:spPr/>
        <p:txBody>
          <a:bodyPr/>
          <a:lstStyle/>
          <a:p>
            <a:r>
              <a:rPr lang="el-GR" b="0" i="0" dirty="0">
                <a:solidFill>
                  <a:srgbClr val="FFFF00"/>
                </a:solidFill>
                <a:effectLst/>
                <a:latin typeface="Times New Roman" panose="02020603050405020304" pitchFamily="18" charset="0"/>
                <a:cs typeface="Times New Roman" panose="02020603050405020304" pitchFamily="18" charset="0"/>
              </a:rPr>
              <a:t>Ο Πρωταγόρας μπροστά στις αμφιβολίες του Σωκράτη.</a:t>
            </a:r>
            <a:endParaRPr lang="el-GR" dirty="0">
              <a:solidFill>
                <a:srgbClr val="FFFF00"/>
              </a:solidFill>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xmlns="" id="{57E184CB-247A-45DE-A8D9-2130FEE901B2}"/>
              </a:ext>
            </a:extLst>
          </p:cNvPr>
          <p:cNvSpPr>
            <a:spLocks noGrp="1"/>
          </p:cNvSpPr>
          <p:nvPr>
            <p:ph idx="1"/>
          </p:nvPr>
        </p:nvSpPr>
        <p:spPr/>
        <p:txBody>
          <a:bodyPr/>
          <a:lstStyle/>
          <a:p>
            <a:pPr algn="l" rtl="0">
              <a:spcBef>
                <a:spcPts val="0"/>
              </a:spcBef>
              <a:spcAft>
                <a:spcPts val="0"/>
              </a:spcAft>
            </a:pPr>
            <a:r>
              <a:rPr lang="el-GR" sz="2400" b="0" i="0" dirty="0">
                <a:solidFill>
                  <a:srgbClr val="FFFF00"/>
                </a:solidFill>
                <a:effectLst/>
                <a:latin typeface="Times New Roman" panose="02020603050405020304" pitchFamily="18" charset="0"/>
                <a:cs typeface="Times New Roman" panose="02020603050405020304" pitchFamily="18" charset="0"/>
              </a:rPr>
              <a:t>Ο Πρωταγόρας απαντά στις αμφιβολίες του Σωκράτη</a:t>
            </a:r>
            <a:r>
              <a:rPr lang="el-GR" sz="2400" b="0" i="0" dirty="0">
                <a:effectLst/>
                <a:latin typeface="Times New Roman" panose="02020603050405020304" pitchFamily="18" charset="0"/>
                <a:cs typeface="Times New Roman" panose="02020603050405020304" pitchFamily="18" charset="0"/>
              </a:rPr>
              <a:t>, με έναν αρκετά </a:t>
            </a:r>
            <a:r>
              <a:rPr lang="el-GR" sz="2400" b="0" i="0" dirty="0">
                <a:solidFill>
                  <a:srgbClr val="FFFF00"/>
                </a:solidFill>
                <a:effectLst/>
                <a:latin typeface="Times New Roman" panose="02020603050405020304" pitchFamily="18" charset="0"/>
                <a:cs typeface="Times New Roman" panose="02020603050405020304" pitchFamily="18" charset="0"/>
              </a:rPr>
              <a:t>μεγάλο λόγο, θυμίζει "</a:t>
            </a:r>
            <a:r>
              <a:rPr lang="el-GR" sz="2400" b="0" i="0" dirty="0" err="1">
                <a:solidFill>
                  <a:srgbClr val="FFFF00"/>
                </a:solidFill>
                <a:effectLst/>
                <a:latin typeface="Times New Roman" panose="02020603050405020304" pitchFamily="18" charset="0"/>
                <a:cs typeface="Times New Roman" panose="02020603050405020304" pitchFamily="18" charset="0"/>
              </a:rPr>
              <a:t>ἀγών</a:t>
            </a:r>
            <a:r>
              <a:rPr lang="el-GR" sz="2400" b="0" i="0" dirty="0">
                <a:solidFill>
                  <a:srgbClr val="FFFF00"/>
                </a:solidFill>
                <a:effectLst/>
                <a:latin typeface="Times New Roman" panose="02020603050405020304" pitchFamily="18" charset="0"/>
                <a:cs typeface="Times New Roman" panose="02020603050405020304" pitchFamily="18" charset="0"/>
              </a:rPr>
              <a:t> λόγων" και "</a:t>
            </a:r>
            <a:r>
              <a:rPr lang="el-GR" sz="2400" b="0" i="0" dirty="0" err="1">
                <a:solidFill>
                  <a:srgbClr val="FFFF00"/>
                </a:solidFill>
                <a:effectLst/>
                <a:latin typeface="Times New Roman" panose="02020603050405020304" pitchFamily="18" charset="0"/>
                <a:cs typeface="Times New Roman" panose="02020603050405020304" pitchFamily="18" charset="0"/>
              </a:rPr>
              <a:t>ἐπιδείξις</a:t>
            </a:r>
            <a:r>
              <a:rPr lang="el-GR" sz="2400" b="0" i="0" dirty="0">
                <a:solidFill>
                  <a:srgbClr val="FFFF00"/>
                </a:solidFill>
                <a:effectLst/>
                <a:latin typeface="Times New Roman" panose="02020603050405020304" pitchFamily="18" charset="0"/>
                <a:cs typeface="Times New Roman" panose="02020603050405020304" pitchFamily="18" charset="0"/>
              </a:rPr>
              <a:t>"( </a:t>
            </a:r>
            <a:r>
              <a:rPr lang="el-GR" sz="2400" b="0" i="0" dirty="0" err="1">
                <a:solidFill>
                  <a:srgbClr val="FFFF00"/>
                </a:solidFill>
                <a:effectLst/>
                <a:latin typeface="Times New Roman" panose="02020603050405020304" pitchFamily="18" charset="0"/>
                <a:cs typeface="Times New Roman" panose="02020603050405020304" pitchFamily="18" charset="0"/>
              </a:rPr>
              <a:t>δημ</a:t>
            </a:r>
            <a:r>
              <a:rPr lang="el-GR" sz="2400" b="0" i="0" dirty="0">
                <a:solidFill>
                  <a:srgbClr val="FFFF00"/>
                </a:solidFill>
                <a:effectLst/>
                <a:latin typeface="Times New Roman" panose="02020603050405020304" pitchFamily="18" charset="0"/>
                <a:cs typeface="Times New Roman" panose="02020603050405020304" pitchFamily="18" charset="0"/>
              </a:rPr>
              <a:t>. διάλεξη).</a:t>
            </a:r>
            <a:endParaRPr lang="el-GR" dirty="0">
              <a:solidFill>
                <a:srgbClr val="FFFF00"/>
              </a:solidFill>
              <a:latin typeface="Times New Roman" panose="02020603050405020304" pitchFamily="18" charset="0"/>
              <a:cs typeface="Times New Roman" panose="02020603050405020304" pitchFamily="18" charset="0"/>
            </a:endParaRPr>
          </a:p>
          <a:p>
            <a:pPr algn="l" rtl="0">
              <a:spcBef>
                <a:spcPts val="0"/>
              </a:spcBef>
              <a:spcAft>
                <a:spcPts val="0"/>
              </a:spcAft>
            </a:pPr>
            <a:r>
              <a:rPr lang="el-GR" sz="2400" b="0" i="0" dirty="0">
                <a:effectLst/>
                <a:latin typeface="Times New Roman" panose="02020603050405020304" pitchFamily="18" charset="0"/>
                <a:cs typeface="Times New Roman" panose="02020603050405020304" pitchFamily="18" charset="0"/>
              </a:rPr>
              <a:t>Χωρίζεται σε δύο μέρη ο συγκεκριμένος λόγος:</a:t>
            </a:r>
            <a:r>
              <a:rPr lang="el-GR" dirty="0">
                <a:latin typeface="Times New Roman" panose="02020603050405020304" pitchFamily="18" charset="0"/>
                <a:cs typeface="Times New Roman" panose="02020603050405020304" pitchFamily="18" charset="0"/>
              </a:rPr>
              <a:t> </a:t>
            </a:r>
          </a:p>
          <a:p>
            <a:pPr marL="0" indent="0" algn="l" rtl="0">
              <a:spcBef>
                <a:spcPts val="0"/>
              </a:spcBef>
              <a:spcAft>
                <a:spcPts val="0"/>
              </a:spcAft>
              <a:buNone/>
            </a:pPr>
            <a:r>
              <a:rPr lang="el-GR" sz="2400" b="0" i="0" dirty="0">
                <a:solidFill>
                  <a:srgbClr val="FFFF00"/>
                </a:solidFill>
                <a:effectLst/>
                <a:latin typeface="Times New Roman" panose="02020603050405020304" pitchFamily="18" charset="0"/>
                <a:cs typeface="Times New Roman" panose="02020603050405020304" pitchFamily="18" charset="0"/>
              </a:rPr>
              <a:t>α) τον μύθο</a:t>
            </a:r>
            <a:r>
              <a:rPr lang="el-GR" sz="2400" b="0" i="0" dirty="0">
                <a:effectLst/>
                <a:latin typeface="Times New Roman" panose="02020603050405020304" pitchFamily="18" charset="0"/>
                <a:cs typeface="Times New Roman" panose="02020603050405020304" pitchFamily="18" charset="0"/>
              </a:rPr>
              <a:t>, με τον οποίο υποστηρίζει ότι άπαντες κατέχουν την δικαιοσύνη και τη λογική κι έτσι μπορούν να συμμετέχουν στα κοινά.</a:t>
            </a:r>
          </a:p>
          <a:p>
            <a:pPr marL="0" indent="0" algn="l" rtl="0">
              <a:spcBef>
                <a:spcPts val="0"/>
              </a:spcBef>
              <a:spcAft>
                <a:spcPts val="0"/>
              </a:spcAft>
              <a:buNone/>
            </a:pPr>
            <a:r>
              <a:rPr lang="el-GR" dirty="0">
                <a:latin typeface="Times New Roman" panose="02020603050405020304" pitchFamily="18" charset="0"/>
                <a:cs typeface="Times New Roman" panose="02020603050405020304" pitchFamily="18" charset="0"/>
              </a:rPr>
              <a:t> </a:t>
            </a:r>
            <a:r>
              <a:rPr lang="el-GR" sz="2400" b="0" i="0" dirty="0">
                <a:solidFill>
                  <a:srgbClr val="FFFF00"/>
                </a:solidFill>
                <a:effectLst/>
                <a:latin typeface="Times New Roman" panose="02020603050405020304" pitchFamily="18" charset="0"/>
                <a:cs typeface="Times New Roman" panose="02020603050405020304" pitchFamily="18" charset="0"/>
              </a:rPr>
              <a:t>β) τα λογικά επιχειρήματα</a:t>
            </a:r>
            <a:r>
              <a:rPr lang="el-GR" sz="2400" b="0" i="0" dirty="0">
                <a:effectLst/>
                <a:latin typeface="Times New Roman" panose="02020603050405020304" pitchFamily="18" charset="0"/>
                <a:cs typeface="Times New Roman" panose="02020603050405020304" pitchFamily="18" charset="0"/>
              </a:rPr>
              <a:t>, όπου δηλαδή βάσει αυτών τεκμηριώνει την άποψη του , ότι δίχως την αρετή , τη δικαιοσύνη, την σωφροσύνη και το αίσθημα του σεβασμού ως προς ό,τι ιερό, δεν υφίστανται ανθρώπινες σχέσεις - κοινωνίες.</a:t>
            </a:r>
            <a:endParaRPr lang="el-GR" b="0" i="0" dirty="0">
              <a:effectLst/>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465021443"/>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b="0" i="0" dirty="0">
                <a:solidFill>
                  <a:srgbClr val="FFFF00"/>
                </a:solidFill>
                <a:effectLst/>
                <a:latin typeface="Times New Roman" panose="02020603050405020304" pitchFamily="18" charset="0"/>
                <a:cs typeface="Times New Roman" panose="02020603050405020304" pitchFamily="18" charset="0"/>
              </a:rPr>
              <a:t>Κάποιοι βασικοί όροι στο έργου του Πλάτωνα "Πρωταγόρας".</a:t>
            </a:r>
            <a:endParaRPr lang="el-GR" dirty="0">
              <a:solidFill>
                <a:srgbClr val="FFFF00"/>
              </a:solidFill>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xmlns="" id="{E65EA9BD-D9DD-470A-AF65-73E9FE8AC72B}"/>
              </a:ext>
            </a:extLst>
          </p:cNvPr>
          <p:cNvSpPr>
            <a:spLocks noGrp="1"/>
          </p:cNvSpPr>
          <p:nvPr>
            <p:ph idx="1"/>
          </p:nvPr>
        </p:nvSpPr>
        <p:spPr/>
        <p:txBody>
          <a:bodyPr>
            <a:normAutofit/>
          </a:bodyPr>
          <a:lstStyle/>
          <a:p>
            <a:pPr algn="l" rtl="0">
              <a:spcBef>
                <a:spcPts val="0"/>
              </a:spcBef>
              <a:spcAft>
                <a:spcPts val="0"/>
              </a:spcAft>
            </a:pPr>
            <a:r>
              <a:rPr lang="el-GR" sz="2400" b="0" i="0" dirty="0" err="1">
                <a:solidFill>
                  <a:srgbClr val="FFFF00"/>
                </a:solidFill>
                <a:effectLst/>
                <a:latin typeface="Times New Roman" panose="02020603050405020304" pitchFamily="18" charset="0"/>
                <a:cs typeface="Times New Roman" panose="02020603050405020304" pitchFamily="18" charset="0"/>
              </a:rPr>
              <a:t>Εὐβουλία</a:t>
            </a:r>
            <a:r>
              <a:rPr lang="el-GR" sz="2400" b="0" i="0" dirty="0">
                <a:solidFill>
                  <a:srgbClr val="FFFF00"/>
                </a:solidFill>
                <a:effectLst/>
                <a:latin typeface="Times New Roman" panose="02020603050405020304" pitchFamily="18" charset="0"/>
                <a:cs typeface="Times New Roman" panose="02020603050405020304" pitchFamily="18" charset="0"/>
              </a:rPr>
              <a:t>:</a:t>
            </a:r>
            <a:endParaRPr lang="el-GR" b="0" i="0" dirty="0">
              <a:solidFill>
                <a:srgbClr val="FFFF00"/>
              </a:solidFill>
              <a:effectLst/>
              <a:latin typeface="Times New Roman" panose="02020603050405020304" pitchFamily="18" charset="0"/>
              <a:cs typeface="Times New Roman" panose="02020603050405020304" pitchFamily="18" charset="0"/>
            </a:endParaRPr>
          </a:p>
          <a:p>
            <a:pPr marL="0" indent="0" algn="l" rtl="0">
              <a:spcBef>
                <a:spcPts val="0"/>
              </a:spcBef>
              <a:spcAft>
                <a:spcPts val="0"/>
              </a:spcAft>
              <a:buNone/>
            </a:pPr>
            <a:r>
              <a:rPr lang="el-GR" sz="2400" b="0" i="0" dirty="0">
                <a:effectLst/>
                <a:latin typeface="Times New Roman" panose="02020603050405020304" pitchFamily="18" charset="0"/>
                <a:cs typeface="Times New Roman" panose="02020603050405020304" pitchFamily="18" charset="0"/>
              </a:rPr>
              <a:t>Το αντικείμενο διδασκαλίας του </a:t>
            </a:r>
            <a:r>
              <a:rPr lang="el-GR" dirty="0">
                <a:latin typeface="Times New Roman" panose="02020603050405020304" pitchFamily="18" charset="0"/>
                <a:cs typeface="Times New Roman" panose="02020603050405020304" pitchFamily="18" charset="0"/>
              </a:rPr>
              <a:t>Π</a:t>
            </a:r>
            <a:r>
              <a:rPr lang="el-GR" sz="2400" b="0" i="0" dirty="0">
                <a:effectLst/>
                <a:latin typeface="Times New Roman" panose="02020603050405020304" pitchFamily="18" charset="0"/>
                <a:cs typeface="Times New Roman" panose="02020603050405020304" pitchFamily="18" charset="0"/>
              </a:rPr>
              <a:t>ρωταγόρα εδώ είναι η "</a:t>
            </a:r>
            <a:r>
              <a:rPr lang="el-GR" sz="2400" b="0" i="0" dirty="0" err="1">
                <a:effectLst/>
                <a:latin typeface="Times New Roman" panose="02020603050405020304" pitchFamily="18" charset="0"/>
                <a:cs typeface="Times New Roman" panose="02020603050405020304" pitchFamily="18" charset="0"/>
              </a:rPr>
              <a:t>εὐβουλία</a:t>
            </a:r>
            <a:r>
              <a:rPr lang="el-GR" sz="2400" b="0" i="0" dirty="0">
                <a:effectLst/>
                <a:latin typeface="Times New Roman" panose="02020603050405020304" pitchFamily="18" charset="0"/>
                <a:cs typeface="Times New Roman" panose="02020603050405020304" pitchFamily="18" charset="0"/>
              </a:rPr>
              <a:t> " : δηλαδή η ορθή κρίση και λήψη αποφάσεων και στον ιδιωτικό βίο (τα του οίκου του θέματα), αλλά και στο δημόσιο (σχέσεις πολίτη με το κράτος αλλά και με τους υπόλοιπους πολίτες) </a:t>
            </a:r>
            <a:endParaRPr lang="el-GR" b="0" i="0" dirty="0">
              <a:effectLst/>
              <a:latin typeface="Times New Roman" panose="02020603050405020304" pitchFamily="18" charset="0"/>
              <a:cs typeface="Times New Roman" panose="02020603050405020304" pitchFamily="18" charset="0"/>
            </a:endParaRPr>
          </a:p>
          <a:p>
            <a:pPr algn="l" rtl="0">
              <a:spcBef>
                <a:spcPts val="0"/>
              </a:spcBef>
              <a:spcAft>
                <a:spcPts val="0"/>
              </a:spcAft>
              <a:buFont typeface="Wingdings" panose="05000000000000000000" pitchFamily="2" charset="2"/>
              <a:buChar char="§"/>
            </a:pPr>
            <a:r>
              <a:rPr lang="el-GR" sz="2400" b="0" i="0" dirty="0">
                <a:solidFill>
                  <a:srgbClr val="FFFF00"/>
                </a:solidFill>
                <a:effectLst/>
                <a:latin typeface="Times New Roman" panose="02020603050405020304" pitchFamily="18" charset="0"/>
                <a:cs typeface="Times New Roman" panose="02020603050405020304" pitchFamily="18" charset="0"/>
              </a:rPr>
              <a:t>Πολιτική τέχνη: </a:t>
            </a:r>
            <a:endParaRPr lang="el-GR" b="0" i="0" dirty="0">
              <a:solidFill>
                <a:srgbClr val="FFFF00"/>
              </a:solidFill>
              <a:effectLst/>
              <a:latin typeface="Times New Roman" panose="02020603050405020304" pitchFamily="18" charset="0"/>
              <a:cs typeface="Times New Roman" panose="02020603050405020304" pitchFamily="18" charset="0"/>
            </a:endParaRPr>
          </a:p>
          <a:p>
            <a:pPr marL="0" indent="0" algn="l" rtl="0">
              <a:spcBef>
                <a:spcPts val="0"/>
              </a:spcBef>
              <a:spcAft>
                <a:spcPts val="0"/>
              </a:spcAft>
              <a:buNone/>
            </a:pPr>
            <a:r>
              <a:rPr lang="el-GR" sz="2400" b="0" i="0" dirty="0">
                <a:effectLst/>
                <a:latin typeface="Times New Roman" panose="02020603050405020304" pitchFamily="18" charset="0"/>
                <a:cs typeface="Times New Roman" panose="02020603050405020304" pitchFamily="18" charset="0"/>
              </a:rPr>
              <a:t>Είναι η τέχνη του πολέμου, δηλαδή ικανότητα συνεργασίας έναντι του κοινού εχθρού. Προφανώς οι δειλοί άνδρες δεν την διαθέτουν. Πέρα όμως από αυτό ,σημαίνει και πολιτική αρετή, </a:t>
            </a:r>
            <a:r>
              <a:rPr lang="el-GR" sz="2400" b="0" i="0" dirty="0" err="1">
                <a:effectLst/>
                <a:latin typeface="Times New Roman" panose="02020603050405020304" pitchFamily="18" charset="0"/>
                <a:cs typeface="Times New Roman" panose="02020603050405020304" pitchFamily="18" charset="0"/>
              </a:rPr>
              <a:t>ήτις</a:t>
            </a:r>
            <a:r>
              <a:rPr lang="el-GR" sz="2400" b="0" i="0" dirty="0">
                <a:effectLst/>
                <a:latin typeface="Times New Roman" panose="02020603050405020304" pitchFamily="18" charset="0"/>
                <a:cs typeface="Times New Roman" panose="02020603050405020304" pitchFamily="18" charset="0"/>
              </a:rPr>
              <a:t> η σωστή συμπεριφορά του άνδρα στα πλαίσια της πόλεως και στα του οίκου του.</a:t>
            </a:r>
            <a:r>
              <a:rPr lang="el-GR" dirty="0">
                <a:latin typeface="Times New Roman" panose="02020603050405020304" pitchFamily="18" charset="0"/>
                <a:cs typeface="Times New Roman" panose="02020603050405020304" pitchFamily="18" charset="0"/>
              </a:rPr>
              <a:t/>
            </a:r>
            <a:br>
              <a:rPr lang="el-GR" dirty="0">
                <a:latin typeface="Times New Roman" panose="02020603050405020304" pitchFamily="18" charset="0"/>
                <a:cs typeface="Times New Roman" panose="02020603050405020304" pitchFamily="18" charset="0"/>
              </a:rPr>
            </a:b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797304117"/>
      </p:ext>
    </p:extLst>
  </p:cSld>
  <p:clrMapOvr>
    <a:masterClrMapping/>
  </p:clrMapOvr>
  <mc:AlternateContent xmlns:mc="http://schemas.openxmlformats.org/markup-compatibility/2006">
    <mc:Choice xmlns:p14="http://schemas.microsoft.com/office/powerpoint/2010/main" xmlns="" Requires="p14">
      <p:transition spd="slow" p14:dur="1500">
        <p14:window dir="vert"/>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ίνακας κιμωλίας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xmlns="" name="Office_9529472_TF02804846_TF02804846" id="{09341B8A-20E0-461C-8D95-8FE2515812E5}" vid="{9FC04176-C68E-4144-909D-A2FFB9344BEE}"/>
    </a:ext>
  </a:extLst>
</a:theme>
</file>

<file path=ppt/theme/theme2.xml><?xml version="1.0" encoding="utf-8"?>
<a:theme xmlns:a="http://schemas.openxmlformats.org/drawingml/2006/main" name="Θέμα του Offic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Εκπαιδευτική παρουσίαση σε πίνακα κιμωλίας (ευρεία οθόνη)</Template>
  <TotalTime>77</TotalTime>
  <Words>1399</Words>
  <Application>Microsoft Office PowerPoint</Application>
  <PresentationFormat>Προσαρμογή</PresentationFormat>
  <Paragraphs>83</Paragraphs>
  <Slides>14</Slides>
  <Notes>10</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Πίνακας κιμωλίας 16x9</vt:lpstr>
      <vt:lpstr>ΠΛΑΤΩΝΟΣ ‘’ΠΡΩΤΑΓΟΡΑΣ’’</vt:lpstr>
      <vt:lpstr>Βιογραφικό σημείωμα Πρωταγόρα</vt:lpstr>
      <vt:lpstr>Η διδασκαλία Σοφιστών- Πρωταγόρα.</vt:lpstr>
      <vt:lpstr>Διδασκαλία Σωκράτους </vt:lpstr>
      <vt:lpstr>Σωκράτης-Σοφιστές</vt:lpstr>
      <vt:lpstr>Το περιεχόμενο της διδασκαλίας του Πρωταγόρα στο ομώνυμο έργο του Πλάτωνα.</vt:lpstr>
      <vt:lpstr>Η άποψη του Σωκράτη για το διδακτό της πολιτικής αρετής.</vt:lpstr>
      <vt:lpstr>Ο Πρωταγόρας μπροστά στις αμφιβολίες του Σωκράτη.</vt:lpstr>
      <vt:lpstr>Κάποιοι βασικοί όροι στο έργου του Πλάτωνα "Πρωταγόρας".</vt:lpstr>
      <vt:lpstr>Διαφάνεια 10</vt:lpstr>
      <vt:lpstr>Η χρήση του μύθου.</vt:lpstr>
      <vt:lpstr>Ενδεικτική βιβλιογραφία </vt:lpstr>
      <vt:lpstr>Διαφάνεια 13</vt:lpstr>
      <vt:lpstr>Σας ευχαριστώ για την παρακολούθηση!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ΠΛΑΤΩΝΟΣ ‘’ΠΡΩΤΑΓΟΡΑΣ’’</dc:title>
  <dc:creator>Λεωνίδας Χαντζής</dc:creator>
  <cp:lastModifiedBy>admin</cp:lastModifiedBy>
  <cp:revision>2</cp:revision>
  <dcterms:created xsi:type="dcterms:W3CDTF">2022-03-22T07:58:01Z</dcterms:created>
  <dcterms:modified xsi:type="dcterms:W3CDTF">2022-05-31T16:05:33Z</dcterms:modified>
</cp:coreProperties>
</file>