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738" y="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9925E-7884-42E3-8A43-E0C3E77531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91D895-8A7F-4710-804D-46298B3B1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BAC6D-D203-45FD-9751-C72CCBCD1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7287-C609-4274-A6B7-007C7228A38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C120C1-E8D5-41EF-A40E-FA3CA8F22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FE8CA-E41B-4FC6-9D7F-D55679B97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C3EE-2FDE-4B5C-B2B5-5EC4A5031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643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39D79-03A6-459B-A062-A4BDC7803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93FC80-B25D-4489-BA41-1FAA9E98D4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28E1B-0058-4F51-A3A7-1E41699EB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7287-C609-4274-A6B7-007C7228A38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28B49-D5D2-4125-B611-1C007D7C9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A0349-45F1-404E-9293-BCBEEA9F2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C3EE-2FDE-4B5C-B2B5-5EC4A5031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4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AC5110-7D94-40C1-9496-158D702622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8351AB-5998-4C26-8978-40A782DD45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54D7-A2C9-4E91-AA12-40EC40F9E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7287-C609-4274-A6B7-007C7228A38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6631D-2611-4F4A-8C92-EDA9BD045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1D433-99BE-41CF-8A50-0834B131C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C3EE-2FDE-4B5C-B2B5-5EC4A5031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410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10D53-BA0B-40BE-A6E4-6AA4C6C5C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1AABE-E060-4BD5-B5C0-AD34E80CC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01282-ECDA-4970-A121-175FF0FBD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7287-C609-4274-A6B7-007C7228A38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DAE06-1F64-4FC5-A399-FCF8A13EA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218C1-C69A-4302-A70E-1DEED518F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C3EE-2FDE-4B5C-B2B5-5EC4A5031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807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CD4BA-E23F-48D2-85F3-DBF9A33D0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C3D8D6-E52F-4D01-94A4-8EB0A4E42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B0D64-3E37-4601-A2C2-67ED44EBE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7287-C609-4274-A6B7-007C7228A38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B5A8D-F6B3-4238-AFD9-C82BAF673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CDEF6-CD8C-435E-A66E-93CE8BE24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C3EE-2FDE-4B5C-B2B5-5EC4A5031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416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00E4B-D4F4-4E6A-8C05-498DEB8A5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055CF-64B0-4DE2-B773-02F51FEB02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7C80A5-05EB-4B2F-8D89-475C34E457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50E1D0-FEA1-4083-873B-7AB30E804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7287-C609-4274-A6B7-007C7228A38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86B72D-0B74-4879-BA53-44EE7FF6F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4067B-E40B-4535-B7FB-867D5A586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C3EE-2FDE-4B5C-B2B5-5EC4A5031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929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8489E-9E30-450B-A2CD-ED7123072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7984E7-08FC-48F8-B75B-AB84A7B3B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4F44C1-33FF-45F0-ADF8-EEB3B77929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DCA437-861A-4EBE-AEB6-320BAD9C62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2CDD37-9E54-4CCE-9394-1174FB802F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CE5703-2131-4C07-9EA7-390FF7ED9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7287-C609-4274-A6B7-007C7228A38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73C9EE-EEAA-46AA-8C29-EC2985E2E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26A50D-5911-4005-A766-F43453C0A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C3EE-2FDE-4B5C-B2B5-5EC4A5031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864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5D3BB-0E09-4521-BE02-329BF2892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FDAFA0-2D9A-4EB1-98C8-3A7505435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7287-C609-4274-A6B7-007C7228A38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603785-9E88-481C-9EF7-111F0F34E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294D66-7C68-4500-A5AC-3F8B0AC9B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C3EE-2FDE-4B5C-B2B5-5EC4A5031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636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9309D2-0633-4F07-9EED-E86BA59AE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7287-C609-4274-A6B7-007C7228A38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5E74C7-76FC-40D3-92BF-DBBD1B049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5BAC25-CAC1-46A8-A726-4F9351E46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C3EE-2FDE-4B5C-B2B5-5EC4A5031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1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12546-EF3B-49E7-876A-D203D6CEE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4E417-5DA7-4A39-90A8-7E2DDBEA2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C6BB7B-191D-48C4-90B3-00B68DABC0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AE6A7A-3676-44B8-AFA6-2012D64C7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7287-C609-4274-A6B7-007C7228A38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61F76A-562F-49B6-AD60-2A4109214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7E29C3-65FC-4FA6-BD37-FB2F94095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C3EE-2FDE-4B5C-B2B5-5EC4A5031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606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F72E1-7E40-4BAC-AAAE-C00EE2023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DD417E-1856-48D7-9E97-BCF9425DA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1CC8E6-D27A-4F3E-AFC2-09F823EE2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FF451-453E-4247-BBDB-BD7FD6063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7287-C609-4274-A6B7-007C7228A38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972AF4-78A5-4CF3-B76A-4783D21B2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661EE-A751-4346-804E-AB170D267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2C3EE-2FDE-4B5C-B2B5-5EC4A5031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808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2B4526-EEEF-42F5-A68D-FB72C82F0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36B5C8-9C3A-4DE9-81E8-DABC4CA91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6103A-D68A-4E6F-B42D-F6D78E66B9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77287-C609-4274-A6B7-007C7228A38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C3EAF-0EBC-46B2-B5B0-FEDFA57B9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ADCDCD-7254-46F2-97AA-199F70C306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2C3EE-2FDE-4B5C-B2B5-5EC4A5031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97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1F669-04B0-4F38-923A-9176379785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Επιπλέον Διαφάνειες για </a:t>
            </a:r>
            <a:br>
              <a:rPr lang="en-US" dirty="0"/>
            </a:br>
            <a:r>
              <a:rPr lang="en-US" dirty="0"/>
              <a:t>Lab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AF6B05-2684-4F2E-B0C3-A2861DF5E4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b="1" dirty="0"/>
              <a:t>Χρησιμοποιώντας τα πλήκτρα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8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8EF45-AC56-4B35-9244-53D78DC3C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Ενσωμάτωση κώδικα από </a:t>
            </a:r>
            <a:r>
              <a:rPr lang="en-US" dirty="0"/>
              <a:t>Lab 3 </a:t>
            </a:r>
            <a:r>
              <a:rPr lang="el-GR" dirty="0"/>
              <a:t>σε </a:t>
            </a:r>
            <a:r>
              <a:rPr lang="en-US" dirty="0"/>
              <a:t>Lab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A5B0A-F306-4F8E-B164-F8F57C327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75305"/>
            <a:ext cx="10515600" cy="801658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Αντιγράψτε το κώδικα που φαίνεται εδώ από το  </a:t>
            </a:r>
            <a:r>
              <a:rPr lang="en-US" dirty="0"/>
              <a:t>Lab3_Debug</a:t>
            </a:r>
            <a:r>
              <a:rPr lang="el-GR" dirty="0"/>
              <a:t> στο </a:t>
            </a:r>
            <a:r>
              <a:rPr lang="en-US" dirty="0"/>
              <a:t>Lab2_Blinky_simulation</a:t>
            </a:r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266768D5-D1CF-4F0D-97C7-2E27D6A5E7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560782"/>
            <a:ext cx="7924800" cy="3152775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800CAC04-F472-4ABB-A054-B40597744A98}"/>
              </a:ext>
            </a:extLst>
          </p:cNvPr>
          <p:cNvSpPr/>
          <p:nvPr/>
        </p:nvSpPr>
        <p:spPr>
          <a:xfrm>
            <a:off x="2252816" y="2256817"/>
            <a:ext cx="4134256" cy="162451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361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8EF45-AC56-4B35-9244-53D78DC3C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Προσθήκη κώδικα για την αναγνώριση της κατάστασης πλήκτρων και ανάλογη αντίδραση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A5B0A-F306-4F8E-B164-F8F57C327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49742"/>
            <a:ext cx="10515600" cy="801658"/>
          </a:xfrm>
        </p:spPr>
        <p:txBody>
          <a:bodyPr>
            <a:noAutofit/>
          </a:bodyPr>
          <a:lstStyle/>
          <a:p>
            <a:r>
              <a:rPr lang="en-US" dirty="0"/>
              <a:t>H </a:t>
            </a:r>
            <a:r>
              <a:rPr lang="el-GR" dirty="0"/>
              <a:t>συνθήκη βρίσκεται στο φυλλάδιο εργαστηρίου</a:t>
            </a:r>
          </a:p>
          <a:p>
            <a:r>
              <a:rPr lang="el-GR" dirty="0"/>
              <a:t>Στόχος του κώδικα είναι να αντιληφθεί την κατάσταση του πλήκτρου που είναι συνδεδεμένο στο </a:t>
            </a:r>
            <a:r>
              <a:rPr lang="en-US" dirty="0"/>
              <a:t>GPIO3.5 </a:t>
            </a:r>
            <a:r>
              <a:rPr lang="el-GR" dirty="0"/>
              <a:t>και ανάλογα να αλλάξει την κατάσταση των </a:t>
            </a:r>
            <a:r>
              <a:rPr lang="en-US" dirty="0" err="1"/>
              <a:t>leds</a:t>
            </a:r>
            <a:r>
              <a:rPr lang="en-US" dirty="0"/>
              <a:t> </a:t>
            </a:r>
          </a:p>
          <a:p>
            <a:r>
              <a:rPr lang="el-GR" dirty="0"/>
              <a:t>Ας το δούμε πιο αναλυτικά μέσω το </a:t>
            </a:r>
            <a:r>
              <a:rPr lang="en-US" dirty="0"/>
              <a:t>debug  </a:t>
            </a:r>
            <a:r>
              <a:rPr lang="el-GR" dirty="0" err="1"/>
              <a:t>περιβάλοντος</a:t>
            </a:r>
            <a:endParaRPr lang="en-US" dirty="0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6B2BD2F5-9FEF-43CE-828B-DFE2045360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989" y="1690688"/>
            <a:ext cx="6200116" cy="2213097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B6D13BBC-7BD2-4EFE-8653-C7EDD4703F1D}"/>
              </a:ext>
            </a:extLst>
          </p:cNvPr>
          <p:cNvSpPr/>
          <p:nvPr/>
        </p:nvSpPr>
        <p:spPr>
          <a:xfrm>
            <a:off x="1715106" y="2042445"/>
            <a:ext cx="3053448" cy="1555334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604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8EF45-AC56-4B35-9244-53D78DC3C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532" y="187394"/>
            <a:ext cx="10515600" cy="801659"/>
          </a:xfrm>
        </p:spPr>
        <p:txBody>
          <a:bodyPr>
            <a:normAutofit/>
          </a:bodyPr>
          <a:lstStyle/>
          <a:p>
            <a:r>
              <a:rPr lang="el-GR" dirty="0"/>
              <a:t>Ανάλυση λειτουργίας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A5B0A-F306-4F8E-B164-F8F57C327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532" y="4105588"/>
            <a:ext cx="10515600" cy="801658"/>
          </a:xfrm>
        </p:spPr>
        <p:txBody>
          <a:bodyPr>
            <a:noAutofit/>
          </a:bodyPr>
          <a:lstStyle/>
          <a:p>
            <a:r>
              <a:rPr lang="el-GR" dirty="0"/>
              <a:t>Παγώνουμε την ροή εκτέλεσης στο σημείο «1»</a:t>
            </a:r>
          </a:p>
          <a:p>
            <a:r>
              <a:rPr lang="el-GR" dirty="0"/>
              <a:t>Έχει γίνει μια πρώτη εγγραφή στα </a:t>
            </a:r>
            <a:r>
              <a:rPr lang="en-US" dirty="0" err="1"/>
              <a:t>leds</a:t>
            </a:r>
            <a:r>
              <a:rPr lang="en-US" dirty="0"/>
              <a:t> </a:t>
            </a:r>
            <a:r>
              <a:rPr lang="el-GR" dirty="0"/>
              <a:t>που φαίνεται στο σημείο «2»</a:t>
            </a:r>
          </a:p>
          <a:p>
            <a:r>
              <a:rPr lang="el-GR" dirty="0"/>
              <a:t>Η κατάσταση των πλήκτρων </a:t>
            </a:r>
            <a:r>
              <a:rPr lang="el-GR" dirty="0" err="1"/>
              <a:t>αφούν</a:t>
            </a:r>
            <a:r>
              <a:rPr lang="el-GR" dirty="0"/>
              <a:t> είναι στο </a:t>
            </a:r>
            <a:r>
              <a:rPr lang="en-US" dirty="0"/>
              <a:t>GPIO 3.5 </a:t>
            </a:r>
            <a:r>
              <a:rPr lang="el-GR" dirty="0"/>
              <a:t>και 3.6 φαίνονται στο σημείο «3» και «4» αντίστοιχα</a:t>
            </a:r>
          </a:p>
          <a:p>
            <a:r>
              <a:rPr lang="el-GR" b="1" dirty="0">
                <a:solidFill>
                  <a:srgbClr val="FF0000"/>
                </a:solidFill>
              </a:rPr>
              <a:t>Βασική υπόθεση: όταν το κουτάκι δεν είναι </a:t>
            </a:r>
            <a:r>
              <a:rPr lang="en-US" b="1" dirty="0">
                <a:solidFill>
                  <a:srgbClr val="FF0000"/>
                </a:solidFill>
              </a:rPr>
              <a:t>checked </a:t>
            </a:r>
            <a:r>
              <a:rPr lang="el-GR" b="1" dirty="0">
                <a:solidFill>
                  <a:srgbClr val="FF0000"/>
                </a:solidFill>
              </a:rPr>
              <a:t>του πλήκτρο ΔΕΝ είναι πατημένο και αντίθετο.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0E458ABE-D403-4263-A501-12EEB1D0E8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5065" y="182191"/>
            <a:ext cx="5885403" cy="3867551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C5B4F63-79AA-4BF4-9982-F75C08B3D9AE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4666004" y="2008262"/>
            <a:ext cx="1219061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FDFBE56-8986-41C4-B304-FC033480B277}"/>
              </a:ext>
            </a:extLst>
          </p:cNvPr>
          <p:cNvSpPr txBox="1"/>
          <p:nvPr/>
        </p:nvSpPr>
        <p:spPr>
          <a:xfrm>
            <a:off x="4272898" y="1823599"/>
            <a:ext cx="393106" cy="369326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E300EE1-FA8C-4576-9EBB-97A36BE34BB4}"/>
              </a:ext>
            </a:extLst>
          </p:cNvPr>
          <p:cNvCxnSpPr>
            <a:cxnSpLocks/>
            <a:stCxn id="13" idx="3"/>
          </p:cNvCxnSpPr>
          <p:nvPr/>
        </p:nvCxnSpPr>
        <p:spPr>
          <a:xfrm>
            <a:off x="9221003" y="2150071"/>
            <a:ext cx="1867300" cy="34859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D383324-5C4D-49E5-803E-97460B5EF91F}"/>
              </a:ext>
            </a:extLst>
          </p:cNvPr>
          <p:cNvSpPr txBox="1"/>
          <p:nvPr/>
        </p:nvSpPr>
        <p:spPr>
          <a:xfrm>
            <a:off x="8814419" y="1965408"/>
            <a:ext cx="406584" cy="369326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/>
              <a:t>2</a:t>
            </a:r>
            <a:endParaRPr lang="en-US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4B72BB5-682D-4793-AC31-0C5D9970B370}"/>
              </a:ext>
            </a:extLst>
          </p:cNvPr>
          <p:cNvCxnSpPr>
            <a:cxnSpLocks/>
          </p:cNvCxnSpPr>
          <p:nvPr/>
        </p:nvCxnSpPr>
        <p:spPr>
          <a:xfrm flipH="1">
            <a:off x="10763250" y="554366"/>
            <a:ext cx="883320" cy="39442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F74C7894-2804-47EB-9072-059D51600B31}"/>
              </a:ext>
            </a:extLst>
          </p:cNvPr>
          <p:cNvSpPr txBox="1"/>
          <p:nvPr/>
        </p:nvSpPr>
        <p:spPr>
          <a:xfrm>
            <a:off x="11438465" y="182191"/>
            <a:ext cx="406584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/>
              <a:t>3</a:t>
            </a:r>
            <a:endParaRPr lang="en-US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10A2592-7EF1-4EAC-AC65-844A13456C75}"/>
              </a:ext>
            </a:extLst>
          </p:cNvPr>
          <p:cNvCxnSpPr>
            <a:cxnSpLocks/>
          </p:cNvCxnSpPr>
          <p:nvPr/>
        </p:nvCxnSpPr>
        <p:spPr>
          <a:xfrm>
            <a:off x="9617633" y="417172"/>
            <a:ext cx="1071036" cy="531616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6FD1A7B3-62F9-4E25-8C16-6805B698414F}"/>
              </a:ext>
            </a:extLst>
          </p:cNvPr>
          <p:cNvSpPr txBox="1"/>
          <p:nvPr/>
        </p:nvSpPr>
        <p:spPr>
          <a:xfrm>
            <a:off x="9409528" y="44997"/>
            <a:ext cx="406584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598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5A252906-E794-436F-A96B-75DD9913C5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254257"/>
            <a:ext cx="5295900" cy="338962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08EF45-AC56-4B35-9244-53D78DC3C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532" y="187394"/>
            <a:ext cx="10515600" cy="801659"/>
          </a:xfrm>
        </p:spPr>
        <p:txBody>
          <a:bodyPr>
            <a:normAutofit/>
          </a:bodyPr>
          <a:lstStyle/>
          <a:p>
            <a:r>
              <a:rPr lang="el-GR" dirty="0"/>
              <a:t>Ανάλυση λειτουργίας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A5B0A-F306-4F8E-B164-F8F57C327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532" y="4105588"/>
            <a:ext cx="11579968" cy="801658"/>
          </a:xfrm>
        </p:spPr>
        <p:txBody>
          <a:bodyPr>
            <a:noAutofit/>
          </a:bodyPr>
          <a:lstStyle/>
          <a:p>
            <a:r>
              <a:rPr lang="el-GR" sz="2400" dirty="0"/>
              <a:t>Αφού δεν έχουμε την </a:t>
            </a:r>
            <a:r>
              <a:rPr lang="en-US" sz="2400" dirty="0"/>
              <a:t>HW </a:t>
            </a:r>
            <a:r>
              <a:rPr lang="el-GR" sz="2400" dirty="0"/>
              <a:t>πλατφόρμα θα πρέπει να προσομοιώσουμε το πάτημα του πλήκτρου</a:t>
            </a:r>
          </a:p>
          <a:p>
            <a:r>
              <a:rPr lang="el-GR" sz="2400" dirty="0"/>
              <a:t>Για το κάνουμε αυτό, αλλάζουμε τα </a:t>
            </a:r>
            <a:r>
              <a:rPr lang="en-US" sz="2400" dirty="0"/>
              <a:t>GPIO_DIR3 </a:t>
            </a:r>
            <a:r>
              <a:rPr lang="el-GR" sz="2400" dirty="0"/>
              <a:t>όπως φαίνεται στο «1»</a:t>
            </a:r>
            <a:endParaRPr lang="en-US" sz="2400" dirty="0"/>
          </a:p>
          <a:p>
            <a:r>
              <a:rPr lang="el-GR" sz="2400" dirty="0"/>
              <a:t>Άρα όπως είναι τώρα το </a:t>
            </a:r>
            <a:r>
              <a:rPr lang="en-US" sz="2400" dirty="0"/>
              <a:t>configuration, </a:t>
            </a:r>
            <a:r>
              <a:rPr lang="el-GR" sz="2400" dirty="0"/>
              <a:t>προσομοιώνουμε το σενάριο «μη πατημένο πλήκτρο» </a:t>
            </a:r>
          </a:p>
          <a:p>
            <a:r>
              <a:rPr lang="el-GR" sz="2400" b="1" dirty="0">
                <a:solidFill>
                  <a:srgbClr val="FF0000"/>
                </a:solidFill>
              </a:rPr>
              <a:t>Ελέγξτε ποιο </a:t>
            </a:r>
            <a:r>
              <a:rPr lang="en-US" sz="2400" b="1" dirty="0">
                <a:solidFill>
                  <a:srgbClr val="FF0000"/>
                </a:solidFill>
              </a:rPr>
              <a:t>“if” </a:t>
            </a:r>
            <a:r>
              <a:rPr lang="el-GR" sz="2400" b="1" dirty="0">
                <a:solidFill>
                  <a:srgbClr val="FF0000"/>
                </a:solidFill>
              </a:rPr>
              <a:t>θα εκτελεστεί, κατανοήστε το με βάση τις πληροφορίες από το φυλλάδιο και τον διδάσκοντα και δείτε την αντίδραση στα </a:t>
            </a:r>
            <a:r>
              <a:rPr lang="en-US" sz="2400" b="1" dirty="0" err="1">
                <a:solidFill>
                  <a:srgbClr val="FF0000"/>
                </a:solidFill>
              </a:rPr>
              <a:t>leds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C5B4F63-79AA-4BF4-9982-F75C08B3D9AE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8447429" y="989053"/>
            <a:ext cx="2030071" cy="35245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FDFBE56-8986-41C4-B304-FC033480B277}"/>
              </a:ext>
            </a:extLst>
          </p:cNvPr>
          <p:cNvSpPr txBox="1"/>
          <p:nvPr/>
        </p:nvSpPr>
        <p:spPr>
          <a:xfrm>
            <a:off x="8054323" y="1156849"/>
            <a:ext cx="393106" cy="369326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249292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1FD6746D-94EA-4EA4-8F0F-AB4C7892A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187393"/>
            <a:ext cx="4516608" cy="359907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08EF45-AC56-4B35-9244-53D78DC3C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532" y="187394"/>
            <a:ext cx="10515600" cy="801659"/>
          </a:xfrm>
        </p:spPr>
        <p:txBody>
          <a:bodyPr>
            <a:normAutofit/>
          </a:bodyPr>
          <a:lstStyle/>
          <a:p>
            <a:r>
              <a:rPr lang="el-GR" dirty="0"/>
              <a:t>Ανάλυση λειτουργίας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A5B0A-F306-4F8E-B164-F8F57C327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532" y="4105588"/>
            <a:ext cx="11579968" cy="801658"/>
          </a:xfrm>
        </p:spPr>
        <p:txBody>
          <a:bodyPr>
            <a:noAutofit/>
          </a:bodyPr>
          <a:lstStyle/>
          <a:p>
            <a:r>
              <a:rPr lang="el-GR" sz="2400" dirty="0"/>
              <a:t>Για να προσομοιώσουμε το «ΙΝΤ5 πατημένο» πρέπει να κάνουμε το </a:t>
            </a:r>
            <a:r>
              <a:rPr lang="en-US" sz="2400" dirty="0"/>
              <a:t>configuration </a:t>
            </a:r>
            <a:r>
              <a:rPr lang="el-GR" sz="2400" dirty="0"/>
              <a:t>όπως φαίνεται στο «1»….. Γιατί;</a:t>
            </a:r>
          </a:p>
          <a:p>
            <a:r>
              <a:rPr lang="el-GR" sz="2400" dirty="0"/>
              <a:t>Εξετάστε τώρα ποιο κομμάτι κώδικα εκτελείται.</a:t>
            </a:r>
          </a:p>
          <a:p>
            <a:r>
              <a:rPr lang="el-GR" sz="2400" dirty="0"/>
              <a:t>Κάντε τα αντίστοιχα για το </a:t>
            </a:r>
            <a:r>
              <a:rPr lang="en-US" sz="2400" dirty="0"/>
              <a:t>I</a:t>
            </a:r>
            <a:r>
              <a:rPr lang="el-GR" sz="2400" dirty="0"/>
              <a:t>ΝΤ6 με τις συνθήκες </a:t>
            </a:r>
          </a:p>
          <a:p>
            <a:pPr lvl="1"/>
            <a:r>
              <a:rPr lang="en-US" sz="2000" dirty="0"/>
              <a:t>GPIO3-&gt;DR[0x</a:t>
            </a:r>
            <a:r>
              <a:rPr lang="el-GR" sz="2000" dirty="0"/>
              <a:t>10</a:t>
            </a:r>
            <a:r>
              <a:rPr lang="en-US" sz="2000" dirty="0"/>
              <a:t>0] == 0x</a:t>
            </a:r>
            <a:r>
              <a:rPr lang="el-GR" sz="2000" dirty="0"/>
              <a:t>4</a:t>
            </a:r>
            <a:r>
              <a:rPr lang="en-US" sz="2000" dirty="0"/>
              <a:t>0</a:t>
            </a:r>
            <a:r>
              <a:rPr lang="el-GR" sz="2000" dirty="0"/>
              <a:t>    για πατημένο </a:t>
            </a:r>
            <a:r>
              <a:rPr lang="en-US" sz="2000" dirty="0"/>
              <a:t>INT 6</a:t>
            </a:r>
          </a:p>
          <a:p>
            <a:pPr lvl="1"/>
            <a:r>
              <a:rPr lang="en-US" sz="2000" dirty="0"/>
              <a:t>GPIO3-&gt;DR[0x</a:t>
            </a:r>
            <a:r>
              <a:rPr lang="el-GR" sz="2000" dirty="0"/>
              <a:t>10</a:t>
            </a:r>
            <a:r>
              <a:rPr lang="en-US" sz="2000" dirty="0"/>
              <a:t>0] == 0x00</a:t>
            </a:r>
            <a:r>
              <a:rPr lang="el-GR" sz="2000" dirty="0"/>
              <a:t>    για </a:t>
            </a:r>
            <a:r>
              <a:rPr lang="en-US" sz="2000" dirty="0"/>
              <a:t>MH </a:t>
            </a:r>
            <a:r>
              <a:rPr lang="el-GR" sz="2000" dirty="0"/>
              <a:t>πατημένο </a:t>
            </a:r>
            <a:r>
              <a:rPr lang="en-US" sz="2000" dirty="0"/>
              <a:t>INT 6</a:t>
            </a:r>
            <a:endParaRPr lang="el-GR" sz="20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C5B4F63-79AA-4BF4-9982-F75C08B3D9AE}"/>
              </a:ext>
            </a:extLst>
          </p:cNvPr>
          <p:cNvCxnSpPr>
            <a:cxnSpLocks/>
          </p:cNvCxnSpPr>
          <p:nvPr/>
        </p:nvCxnSpPr>
        <p:spPr>
          <a:xfrm flipV="1">
            <a:off x="8250876" y="796156"/>
            <a:ext cx="2030071" cy="35245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FDFBE56-8986-41C4-B304-FC033480B277}"/>
              </a:ext>
            </a:extLst>
          </p:cNvPr>
          <p:cNvSpPr txBox="1"/>
          <p:nvPr/>
        </p:nvSpPr>
        <p:spPr>
          <a:xfrm>
            <a:off x="8054323" y="1156849"/>
            <a:ext cx="393106" cy="369326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68077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1FD6746D-94EA-4EA4-8F0F-AB4C7892A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187393"/>
            <a:ext cx="4516608" cy="359907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08EF45-AC56-4B35-9244-53D78DC3C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532" y="187394"/>
            <a:ext cx="10515600" cy="801659"/>
          </a:xfrm>
        </p:spPr>
        <p:txBody>
          <a:bodyPr>
            <a:normAutofit/>
          </a:bodyPr>
          <a:lstStyle/>
          <a:p>
            <a:r>
              <a:rPr lang="el-GR" dirty="0"/>
              <a:t>Ανάλυση λειτουργίας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A5B0A-F306-4F8E-B164-F8F57C327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532" y="4105588"/>
            <a:ext cx="11579968" cy="801658"/>
          </a:xfrm>
        </p:spPr>
        <p:txBody>
          <a:bodyPr>
            <a:noAutofit/>
          </a:bodyPr>
          <a:lstStyle/>
          <a:p>
            <a:r>
              <a:rPr lang="el-GR" sz="2400" dirty="0"/>
              <a:t>Μπορείτε να σκεφτείτε τις συνθήκες για το σενάριο «πατημένα τα </a:t>
            </a:r>
            <a:r>
              <a:rPr lang="en-US" sz="2400" dirty="0"/>
              <a:t>INT5 </a:t>
            </a:r>
            <a:r>
              <a:rPr lang="el-GR" sz="2400" dirty="0"/>
              <a:t>και </a:t>
            </a:r>
            <a:r>
              <a:rPr lang="en-US" sz="2400" dirty="0"/>
              <a:t>INT6 </a:t>
            </a:r>
            <a:r>
              <a:rPr lang="el-GR" sz="2400" dirty="0"/>
              <a:t>ταυτόχρονα ?</a:t>
            </a:r>
            <a:endParaRPr lang="el-GR" sz="20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C5B4F63-79AA-4BF4-9982-F75C08B3D9AE}"/>
              </a:ext>
            </a:extLst>
          </p:cNvPr>
          <p:cNvCxnSpPr>
            <a:cxnSpLocks/>
          </p:cNvCxnSpPr>
          <p:nvPr/>
        </p:nvCxnSpPr>
        <p:spPr>
          <a:xfrm flipV="1">
            <a:off x="8250876" y="796156"/>
            <a:ext cx="2030071" cy="35245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FDFBE56-8986-41C4-B304-FC033480B277}"/>
              </a:ext>
            </a:extLst>
          </p:cNvPr>
          <p:cNvSpPr txBox="1"/>
          <p:nvPr/>
        </p:nvSpPr>
        <p:spPr>
          <a:xfrm>
            <a:off x="8054323" y="1156849"/>
            <a:ext cx="393106" cy="369326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546982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316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Επιπλέον Διαφάνειες για  Lab 5</vt:lpstr>
      <vt:lpstr>Ενσωμάτωση κώδικα από Lab 3 σε Lab 2</vt:lpstr>
      <vt:lpstr>Προσθήκη κώδικα για την αναγνώριση της κατάστασης πλήκτρων και ανάλογη αντίδραση</vt:lpstr>
      <vt:lpstr>Ανάλυση λειτουργίας</vt:lpstr>
      <vt:lpstr>Ανάλυση λειτουργίας</vt:lpstr>
      <vt:lpstr>Ανάλυση λειτουργίας</vt:lpstr>
      <vt:lpstr>Ανάλυση λειτουργίας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Επιπλέον Διαφάνειες για  Lab 5</dc:title>
  <dc:creator>Αντωνόπουλος Χρήστος</dc:creator>
  <cp:lastModifiedBy>Αντωνόπουλος Χρήστος</cp:lastModifiedBy>
  <cp:revision>7</cp:revision>
  <dcterms:created xsi:type="dcterms:W3CDTF">2020-05-25T06:36:25Z</dcterms:created>
  <dcterms:modified xsi:type="dcterms:W3CDTF">2020-05-25T07:29:56Z</dcterms:modified>
</cp:coreProperties>
</file>