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57" r:id="rId4"/>
    <p:sldId id="258" r:id="rId5"/>
    <p:sldId id="259" r:id="rId6"/>
    <p:sldId id="260" r:id="rId7"/>
    <p:sldId id="261" r:id="rId8"/>
    <p:sldId id="262" r:id="rId9"/>
  </p:sldIdLst>
  <p:sldSz cx="12192000" cy="6858000"/>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1C23016F-8665-4816-8B89-B839B0E31465}" type="datetimeFigureOut">
              <a:rPr lang="el-GR"/>
              <a:pPr>
                <a:defRPr/>
              </a:pPr>
              <a:t>11/6/2021</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0B6A3236-0655-40EF-A730-7352A09413AE}"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E7806D97-5E54-4130-9B76-1D7A3938F9F4}" type="datetimeFigureOut">
              <a:rPr lang="el-GR"/>
              <a:pPr>
                <a:defRPr/>
              </a:pPr>
              <a:t>11/6/2021</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D13FE735-0404-4479-99CE-186FD6555F2C}"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E91BAEF5-65B8-4399-BD5F-1C1D2BBAD403}" type="datetimeFigureOut">
              <a:rPr lang="el-GR"/>
              <a:pPr>
                <a:defRPr/>
              </a:pPr>
              <a:t>11/6/2021</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191F4E4F-E659-4302-BC66-ED6004B2773E}"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500F294B-2FF6-4CC9-905C-47451DB9705A}" type="datetimeFigureOut">
              <a:rPr lang="el-GR"/>
              <a:pPr>
                <a:defRPr/>
              </a:pPr>
              <a:t>11/6/2021</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C7FCF49C-4FD1-406A-B572-2C9E87127305}"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fld id="{1BCF4342-3BA3-47F9-AA04-CDDC0FD52533}" type="datetimeFigureOut">
              <a:rPr lang="el-GR"/>
              <a:pPr>
                <a:defRPr/>
              </a:pPr>
              <a:t>11/6/2021</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F4152CF4-0DA1-40F1-8D6A-230E5230E005}"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3"/>
          <p:cNvSpPr>
            <a:spLocks noGrp="1"/>
          </p:cNvSpPr>
          <p:nvPr>
            <p:ph type="dt" sz="half" idx="10"/>
          </p:nvPr>
        </p:nvSpPr>
        <p:spPr/>
        <p:txBody>
          <a:bodyPr/>
          <a:lstStyle>
            <a:lvl1pPr>
              <a:defRPr/>
            </a:lvl1pPr>
          </a:lstStyle>
          <a:p>
            <a:pPr>
              <a:defRPr/>
            </a:pPr>
            <a:fld id="{AC36C238-242D-467F-826C-ADD3C7976E9E}" type="datetimeFigureOut">
              <a:rPr lang="el-GR"/>
              <a:pPr>
                <a:defRPr/>
              </a:pPr>
              <a:t>11/6/2021</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7EAB1B9B-DDF9-47CD-96C8-9D3E2A61E4DD}"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3"/>
          <p:cNvSpPr>
            <a:spLocks noGrp="1"/>
          </p:cNvSpPr>
          <p:nvPr>
            <p:ph type="dt" sz="half" idx="10"/>
          </p:nvPr>
        </p:nvSpPr>
        <p:spPr/>
        <p:txBody>
          <a:bodyPr/>
          <a:lstStyle>
            <a:lvl1pPr>
              <a:defRPr/>
            </a:lvl1pPr>
          </a:lstStyle>
          <a:p>
            <a:pPr>
              <a:defRPr/>
            </a:pPr>
            <a:fld id="{FC481348-8D31-44BB-AA9E-5352A1949B06}" type="datetimeFigureOut">
              <a:rPr lang="el-GR"/>
              <a:pPr>
                <a:defRPr/>
              </a:pPr>
              <a:t>11/6/2021</a:t>
            </a:fld>
            <a:endParaRPr lang="el-GR"/>
          </a:p>
        </p:txBody>
      </p:sp>
      <p:sp>
        <p:nvSpPr>
          <p:cNvPr id="8" name="Θέση υποσέλιδου 4"/>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p:cNvSpPr>
            <a:spLocks noGrp="1"/>
          </p:cNvSpPr>
          <p:nvPr>
            <p:ph type="sldNum" sz="quarter" idx="12"/>
          </p:nvPr>
        </p:nvSpPr>
        <p:spPr/>
        <p:txBody>
          <a:bodyPr/>
          <a:lstStyle>
            <a:lvl1pPr>
              <a:defRPr/>
            </a:lvl1pPr>
          </a:lstStyle>
          <a:p>
            <a:pPr>
              <a:defRPr/>
            </a:pPr>
            <a:fld id="{8E1B2CA4-30E3-437D-B768-BAB9E5B17DCD}"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3"/>
          <p:cNvSpPr>
            <a:spLocks noGrp="1"/>
          </p:cNvSpPr>
          <p:nvPr>
            <p:ph type="dt" sz="half" idx="10"/>
          </p:nvPr>
        </p:nvSpPr>
        <p:spPr/>
        <p:txBody>
          <a:bodyPr/>
          <a:lstStyle>
            <a:lvl1pPr>
              <a:defRPr/>
            </a:lvl1pPr>
          </a:lstStyle>
          <a:p>
            <a:pPr>
              <a:defRPr/>
            </a:pPr>
            <a:fld id="{5E133E37-D23D-466C-9A3C-7867E399280B}" type="datetimeFigureOut">
              <a:rPr lang="el-GR"/>
              <a:pPr>
                <a:defRPr/>
              </a:pPr>
              <a:t>11/6/2021</a:t>
            </a:fld>
            <a:endParaRPr lang="el-GR"/>
          </a:p>
        </p:txBody>
      </p:sp>
      <p:sp>
        <p:nvSpPr>
          <p:cNvPr id="4" name="Θέση υποσέλιδου 4"/>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p:cNvSpPr>
            <a:spLocks noGrp="1"/>
          </p:cNvSpPr>
          <p:nvPr>
            <p:ph type="sldNum" sz="quarter" idx="12"/>
          </p:nvPr>
        </p:nvSpPr>
        <p:spPr/>
        <p:txBody>
          <a:bodyPr/>
          <a:lstStyle>
            <a:lvl1pPr>
              <a:defRPr/>
            </a:lvl1pPr>
          </a:lstStyle>
          <a:p>
            <a:pPr>
              <a:defRPr/>
            </a:pPr>
            <a:fld id="{BBDDDF3E-CEBC-460B-993E-2994BA884051}"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fld id="{A3516997-52AF-482A-8B66-E79A76AE8B95}" type="datetimeFigureOut">
              <a:rPr lang="el-GR"/>
              <a:pPr>
                <a:defRPr/>
              </a:pPr>
              <a:t>11/6/2021</a:t>
            </a:fld>
            <a:endParaRPr lang="el-GR"/>
          </a:p>
        </p:txBody>
      </p:sp>
      <p:sp>
        <p:nvSpPr>
          <p:cNvPr id="3" name="Θέση υποσέλιδου 4"/>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p:cNvSpPr>
            <a:spLocks noGrp="1"/>
          </p:cNvSpPr>
          <p:nvPr>
            <p:ph type="sldNum" sz="quarter" idx="12"/>
          </p:nvPr>
        </p:nvSpPr>
        <p:spPr/>
        <p:txBody>
          <a:bodyPr/>
          <a:lstStyle>
            <a:lvl1pPr>
              <a:defRPr/>
            </a:lvl1pPr>
          </a:lstStyle>
          <a:p>
            <a:pPr>
              <a:defRPr/>
            </a:pPr>
            <a:fld id="{CA1F56F4-1B18-42FF-8F5C-7F680E62DF6E}"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1CC8F03E-C0BE-4C12-8BAB-8CECA209FEE2}" type="datetimeFigureOut">
              <a:rPr lang="el-GR"/>
              <a:pPr>
                <a:defRPr/>
              </a:pPr>
              <a:t>11/6/2021</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C70E49ED-EDCA-4D75-9F27-222B55CE9022}"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285CB966-A259-4E74-BA7E-BB786DB0795A}" type="datetimeFigureOut">
              <a:rPr lang="el-GR"/>
              <a:pPr>
                <a:defRPr/>
              </a:pPr>
              <a:t>11/6/2021</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5D07622A-1E47-407F-A4A4-0BFB07EC7CD3}"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Στυλ κύριου τίτλου</a:t>
            </a:r>
          </a:p>
        </p:txBody>
      </p:sp>
      <p:sp>
        <p:nvSpPr>
          <p:cNvPr id="1027" name="Θέση κειμένου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E392708-8A37-44A7-A4D2-C57EC829A1A3}" type="datetimeFigureOut">
              <a:rPr lang="el-GR"/>
              <a:pPr>
                <a:defRPr/>
              </a:pPr>
              <a:t>11/6/2021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D3CA0E10-30C7-43D5-BEB0-0210B5991D26}"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a:defRPr>
      </a:lvl2pPr>
      <a:lvl3pPr algn="l" rtl="0" fontAlgn="base">
        <a:lnSpc>
          <a:spcPct val="90000"/>
        </a:lnSpc>
        <a:spcBef>
          <a:spcPct val="0"/>
        </a:spcBef>
        <a:spcAft>
          <a:spcPct val="0"/>
        </a:spcAft>
        <a:defRPr sz="4400">
          <a:solidFill>
            <a:schemeClr val="tx1"/>
          </a:solidFill>
          <a:latin typeface="Calibri Light"/>
        </a:defRPr>
      </a:lvl3pPr>
      <a:lvl4pPr algn="l" rtl="0" fontAlgn="base">
        <a:lnSpc>
          <a:spcPct val="90000"/>
        </a:lnSpc>
        <a:spcBef>
          <a:spcPct val="0"/>
        </a:spcBef>
        <a:spcAft>
          <a:spcPct val="0"/>
        </a:spcAft>
        <a:defRPr sz="4400">
          <a:solidFill>
            <a:schemeClr val="tx1"/>
          </a:solidFill>
          <a:latin typeface="Calibri Light"/>
        </a:defRPr>
      </a:lvl4pPr>
      <a:lvl5pPr algn="l" rtl="0" fontAlgn="base">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36550"/>
            <a:ext cx="10515600" cy="6297613"/>
          </a:xfrm>
        </p:spPr>
        <p:txBody>
          <a:bodyPr rtlCol="0">
            <a:normAutofit/>
          </a:bodyPr>
          <a:lstStyle/>
          <a:p>
            <a:pPr marL="0" indent="0" algn="ctr" fontAlgn="auto">
              <a:spcAft>
                <a:spcPts val="0"/>
              </a:spcAft>
              <a:buFont typeface="Arial" panose="020B0604020202020204" pitchFamily="34" charset="0"/>
              <a:buNone/>
              <a:defRPr/>
            </a:pPr>
            <a:endParaRPr lang="el-GR" sz="6000" dirty="0" smtClean="0"/>
          </a:p>
          <a:p>
            <a:pPr marL="0" indent="0" algn="ctr" fontAlgn="auto">
              <a:spcAft>
                <a:spcPts val="0"/>
              </a:spcAft>
              <a:buFont typeface="Arial" panose="020B0604020202020204" pitchFamily="34" charset="0"/>
              <a:buNone/>
              <a:defRPr/>
            </a:pPr>
            <a:r>
              <a:rPr lang="el-GR" sz="6000" dirty="0" smtClean="0"/>
              <a:t>ΚΟΙΝΩΝΙΚΗ ΟΙΚΟΝΟΜΙΑ</a:t>
            </a:r>
          </a:p>
          <a:p>
            <a:pPr fontAlgn="auto">
              <a:spcAft>
                <a:spcPts val="0"/>
              </a:spcAft>
              <a:buFont typeface="Arial" panose="020B0604020202020204" pitchFamily="34" charset="0"/>
              <a:buChar char="•"/>
              <a:defRPr/>
            </a:pPr>
            <a:endParaRPr lang="el-GR" dirty="0"/>
          </a:p>
          <a:p>
            <a:pPr marL="0" indent="0" algn="ctr" fontAlgn="auto">
              <a:spcAft>
                <a:spcPts val="0"/>
              </a:spcAft>
              <a:buFont typeface="Arial" panose="020B0604020202020204" pitchFamily="34" charset="0"/>
              <a:buNone/>
              <a:defRPr/>
            </a:pPr>
            <a:endParaRPr lang="el-GR" sz="4000" dirty="0" smtClean="0"/>
          </a:p>
          <a:p>
            <a:pPr fontAlgn="auto">
              <a:spcAft>
                <a:spcPts val="0"/>
              </a:spcAft>
              <a:buFont typeface="Arial" panose="020B0604020202020204" pitchFamily="34" charset="0"/>
              <a:buChar char="•"/>
              <a:defRPr/>
            </a:pPr>
            <a:endParaRPr lang="el-GR" dirty="0"/>
          </a:p>
          <a:p>
            <a:pPr marL="0" indent="0" algn="ctr" fontAlgn="auto">
              <a:spcAft>
                <a:spcPts val="0"/>
              </a:spcAft>
              <a:buFont typeface="Arial" panose="020B0604020202020204" pitchFamily="34" charset="0"/>
              <a:buNone/>
              <a:defRPr/>
            </a:pPr>
            <a:r>
              <a:rPr lang="el-GR" sz="4000" dirty="0" smtClean="0"/>
              <a:t>ΕΙΣΑΓΩΓΗ - ΟΙΚΟΝΟΜΙΑ</a:t>
            </a:r>
            <a:endParaRPr lang="el-GR" sz="40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Υπότιτλος 2"/>
          <p:cNvSpPr>
            <a:spLocks noGrp="1"/>
          </p:cNvSpPr>
          <p:nvPr>
            <p:ph type="subTitle" idx="1"/>
          </p:nvPr>
        </p:nvSpPr>
        <p:spPr>
          <a:xfrm>
            <a:off x="1524000" y="320675"/>
            <a:ext cx="9144000" cy="6384925"/>
          </a:xfrm>
        </p:spPr>
        <p:txBody>
          <a:bodyPr/>
          <a:lstStyle/>
          <a:p>
            <a:r>
              <a:rPr lang="el-GR" sz="4400" smtClean="0"/>
              <a:t>ΚΟΙΝΩΝΙΑ – ΟΙΚΟΝΟΜΙΑ (ΠΡΟΣΩΠΑ)</a:t>
            </a:r>
            <a:endParaRPr lang="en-US" sz="4400" smtClean="0"/>
          </a:p>
          <a:p>
            <a:pPr algn="l"/>
            <a:r>
              <a:rPr lang="el-GR" smtClean="0"/>
              <a:t>Η κοινωνία και η οικονομία αλληλεξαρτώνται - αλληλοεπηρεάζονται, αφού όσοι μετέχουν στην κοινωνία δραστηριοποιούνται και  στην οικονομία.</a:t>
            </a:r>
          </a:p>
          <a:p>
            <a:endParaRPr lang="el-GR" sz="4800" smtClean="0"/>
          </a:p>
          <a:p>
            <a:r>
              <a:rPr lang="el-GR" sz="3200" b="1" smtClean="0"/>
              <a:t>ΚΟΙΝΩΝΙΚΟ ΣΥΜΦΕΡΟΝ - ΑΤΟΜΙΚΟ ΣΥΜΦΕΡΟΝ</a:t>
            </a:r>
          </a:p>
          <a:p>
            <a:pPr algn="l"/>
            <a:r>
              <a:rPr lang="el-GR" smtClean="0"/>
              <a:t>Η </a:t>
            </a:r>
            <a:r>
              <a:rPr lang="el-GR" b="1" smtClean="0"/>
              <a:t>ατομική πρωτοβουλία </a:t>
            </a:r>
            <a:r>
              <a:rPr lang="el-GR" smtClean="0"/>
              <a:t>και το </a:t>
            </a:r>
            <a:r>
              <a:rPr lang="el-GR" b="1" smtClean="0"/>
              <a:t>προσωπικό συμφέρον </a:t>
            </a:r>
            <a:r>
              <a:rPr lang="el-GR" smtClean="0"/>
              <a:t>λειτουργούν δημιουργικά, αλλά δεν είναι δυνατό να νοηθούν χωρίς κοινωνικές δεσμεύσεις, των οποίων σκοπός είναι η </a:t>
            </a:r>
            <a:r>
              <a:rPr lang="el-GR" b="1" smtClean="0"/>
              <a:t>αρμονική συνύπαρξη </a:t>
            </a:r>
            <a:r>
              <a:rPr lang="el-GR" smtClean="0"/>
              <a:t>των ατόμων. Το κοινωνικό συμφέρον, χωρίς να καταδυναστεύει και να εξουδετερώνει την ατομικότητα, φροντίζει να την εντάσσει σε ένα εξισορροπητικό σύστημα δικαιωμάτων και υποχρεώσεων, ώστε το συμφέρον του ενός να μην βλάπτει το συμφέρον του άλλου και να γεννάται η έννοια της συλλογικότητας, δηλ. του συλλογικού συμφέροντος.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Υπότιτλος 6"/>
          <p:cNvSpPr>
            <a:spLocks noGrp="1"/>
          </p:cNvSpPr>
          <p:nvPr>
            <p:ph type="subTitle" idx="1"/>
          </p:nvPr>
        </p:nvSpPr>
        <p:spPr>
          <a:xfrm>
            <a:off x="1524000" y="1076325"/>
            <a:ext cx="9144000" cy="5091113"/>
          </a:xfrm>
        </p:spPr>
        <p:txBody>
          <a:bodyPr>
            <a:normAutofit/>
          </a:bodyPr>
          <a:lstStyle/>
          <a:p>
            <a:endParaRPr lang="el-GR" smtClean="0"/>
          </a:p>
          <a:p>
            <a:r>
              <a:rPr lang="el-GR" sz="4000" b="1" smtClean="0"/>
              <a:t>ΔΕΔΟΜΕΝΑ</a:t>
            </a:r>
          </a:p>
          <a:p>
            <a:endParaRPr lang="el-GR" smtClean="0"/>
          </a:p>
          <a:p>
            <a:pPr algn="just">
              <a:buFont typeface="Arial" charset="0"/>
              <a:buAutoNum type="arabicPeriod"/>
            </a:pPr>
            <a:r>
              <a:rPr lang="en-US" smtClean="0"/>
              <a:t> </a:t>
            </a:r>
            <a:r>
              <a:rPr lang="el-GR" smtClean="0"/>
              <a:t>Οι πόροι δεν είναι απεριόριστοι. </a:t>
            </a:r>
          </a:p>
          <a:p>
            <a:pPr algn="just">
              <a:buFont typeface="Arial" charset="0"/>
              <a:buAutoNum type="arabicPeriod"/>
            </a:pPr>
            <a:endParaRPr lang="el-GR" smtClean="0"/>
          </a:p>
          <a:p>
            <a:pPr algn="just">
              <a:buFont typeface="Arial" charset="0"/>
              <a:buAutoNum type="arabicPeriod"/>
            </a:pPr>
            <a:r>
              <a:rPr lang="en-US" smtClean="0"/>
              <a:t> </a:t>
            </a:r>
            <a:r>
              <a:rPr lang="el-GR" smtClean="0"/>
              <a:t>Οι επιθυμίες των ανθρώπων για αγαθά και υπηρεσίες είναι απεριόριστες. </a:t>
            </a:r>
          </a:p>
          <a:p>
            <a:pPr algn="just">
              <a:buFont typeface="Arial" charset="0"/>
              <a:buAutoNum type="arabicPeriod"/>
            </a:pPr>
            <a:endParaRPr lang="el-GR" smtClean="0"/>
          </a:p>
          <a:p>
            <a:pPr algn="just"/>
            <a:r>
              <a:rPr lang="el-GR" smtClean="0"/>
              <a:t>3.</a:t>
            </a:r>
            <a:r>
              <a:rPr lang="en-US" smtClean="0"/>
              <a:t> </a:t>
            </a:r>
            <a:r>
              <a:rPr lang="el-GR" smtClean="0"/>
              <a:t>Οι επιθυμίες των ανθρώπων είναι, ως επί το πλείστον, αντικρουόμενες και ανταγωνιστικές μεταξύ τους.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33388"/>
            <a:ext cx="10515600" cy="6053137"/>
          </a:xfrm>
        </p:spPr>
        <p:txBody>
          <a:bodyPr>
            <a:normAutofit/>
          </a:bodyPr>
          <a:lstStyle/>
          <a:p>
            <a:pPr marL="0" indent="0" algn="ctr">
              <a:buFont typeface="Arial" charset="0"/>
              <a:buNone/>
            </a:pPr>
            <a:r>
              <a:rPr lang="el-GR" sz="4000" b="1" smtClean="0"/>
              <a:t>ΠΡΟΒΛΗΜΑΤΑ</a:t>
            </a:r>
          </a:p>
          <a:p>
            <a:pPr marL="0" indent="0"/>
            <a:endParaRPr lang="el-GR" smtClean="0"/>
          </a:p>
          <a:p>
            <a:pPr marL="0" indent="0"/>
            <a:r>
              <a:rPr lang="en-US" smtClean="0"/>
              <a:t> </a:t>
            </a:r>
            <a:r>
              <a:rPr lang="el-GR" smtClean="0"/>
              <a:t>Ποια αγαθά και υπηρεσίες θα παραχθούν και σε τί ποσότητες; </a:t>
            </a:r>
          </a:p>
          <a:p>
            <a:pPr marL="0" indent="0"/>
            <a:endParaRPr lang="el-GR" smtClean="0"/>
          </a:p>
          <a:p>
            <a:pPr marL="0" indent="0"/>
            <a:r>
              <a:rPr lang="en-US" smtClean="0"/>
              <a:t> </a:t>
            </a:r>
            <a:r>
              <a:rPr lang="el-GR" smtClean="0"/>
              <a:t>Πώς θα παραχθούν αυτά τα αγαθά; </a:t>
            </a:r>
          </a:p>
          <a:p>
            <a:pPr marL="0" indent="0"/>
            <a:endParaRPr lang="el-GR" smtClean="0"/>
          </a:p>
          <a:p>
            <a:pPr marL="0" indent="0"/>
            <a:r>
              <a:rPr lang="en-US" smtClean="0"/>
              <a:t> </a:t>
            </a:r>
            <a:r>
              <a:rPr lang="el-GR" smtClean="0"/>
              <a:t>Πως θα γίνει η διανομή των προϊόντων στα μέλη της κοινωνίας; </a:t>
            </a:r>
          </a:p>
          <a:p>
            <a:pPr marL="0" indent="0"/>
            <a:endParaRPr lang="el-GR" smtClean="0"/>
          </a:p>
          <a:p>
            <a:pPr marL="0" indent="0"/>
            <a:r>
              <a:rPr lang="en-US" smtClean="0"/>
              <a:t> </a:t>
            </a:r>
            <a:r>
              <a:rPr lang="el-GR" smtClean="0"/>
              <a:t>Πως μπορεί να αυξηθεί η ποσότητα των παραγόμενων προϊόντων; </a:t>
            </a:r>
          </a:p>
          <a:p>
            <a:pPr marL="0" indent="0" algn="just">
              <a:buFont typeface="Arial" charset="0"/>
              <a:buNone/>
            </a:pPr>
            <a:endParaRPr lang="el-G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12800" y="198438"/>
            <a:ext cx="10515600" cy="6599237"/>
          </a:xfrm>
        </p:spPr>
        <p:txBody>
          <a:bodyPr>
            <a:normAutofit/>
          </a:bodyPr>
          <a:lstStyle/>
          <a:p>
            <a:pPr marL="0" indent="0" algn="ctr">
              <a:lnSpc>
                <a:spcPct val="70000"/>
              </a:lnSpc>
              <a:buFont typeface="Arial" charset="0"/>
              <a:buNone/>
            </a:pPr>
            <a:endParaRPr lang="el-GR" sz="2600" b="1" dirty="0" smtClean="0"/>
          </a:p>
          <a:p>
            <a:pPr marL="0" indent="0" algn="ctr">
              <a:lnSpc>
                <a:spcPct val="70000"/>
              </a:lnSpc>
              <a:buFont typeface="Arial" charset="0"/>
              <a:buNone/>
            </a:pPr>
            <a:r>
              <a:rPr lang="el-GR" sz="2600" b="1" dirty="0" smtClean="0"/>
              <a:t>ΟΡΙΣΜΟΙ - ΕΝΝΟΙΕΣ</a:t>
            </a:r>
          </a:p>
          <a:p>
            <a:pPr marL="0" indent="0">
              <a:lnSpc>
                <a:spcPct val="70000"/>
              </a:lnSpc>
            </a:pPr>
            <a:endParaRPr lang="el-GR" sz="2600" dirty="0" smtClean="0"/>
          </a:p>
          <a:p>
            <a:pPr marL="0" indent="0">
              <a:lnSpc>
                <a:spcPct val="70000"/>
              </a:lnSpc>
            </a:pPr>
            <a:r>
              <a:rPr lang="en-US" sz="2600" dirty="0" smtClean="0"/>
              <a:t> </a:t>
            </a:r>
            <a:r>
              <a:rPr lang="el-GR" sz="2600" dirty="0" smtClean="0"/>
              <a:t>Ως επιστημονικό πεδίο η οικονομία ασχολείται με την βέλτιστη κατανομή περιορισμένων πόρων. </a:t>
            </a:r>
          </a:p>
          <a:p>
            <a:pPr marL="0" indent="0">
              <a:lnSpc>
                <a:spcPct val="70000"/>
              </a:lnSpc>
            </a:pPr>
            <a:r>
              <a:rPr lang="en-US" sz="2600" dirty="0" smtClean="0"/>
              <a:t> </a:t>
            </a:r>
            <a:r>
              <a:rPr lang="el-GR" sz="2600" dirty="0" smtClean="0"/>
              <a:t>Τα Οικονομικά ασχολούνται γενικά με τις οικονομικές επιλογές κρατών, επιχειρήσεων και ανθρώπων. Είναι η κοινωνική επιστήμη που μελετά την παραγωγή, διανομή και κατανάλωση των αγαθών και υπηρεσιών. Περιγράφει τη διαδικασία σε όρους ανταλλαγής μεταξύ ανταγωνιστικών επιλογών, όπως παρατηρείται μέσω μετρήσιμων ποσοτήτων όπως είναι οι εισροές, οι τιμές και οι εκροές. </a:t>
            </a:r>
          </a:p>
          <a:p>
            <a:pPr marL="0" indent="0">
              <a:lnSpc>
                <a:spcPct val="70000"/>
              </a:lnSpc>
            </a:pPr>
            <a:r>
              <a:rPr lang="en-US" sz="2600" dirty="0" smtClean="0"/>
              <a:t> </a:t>
            </a:r>
            <a:r>
              <a:rPr lang="el-GR" sz="2600" dirty="0" smtClean="0"/>
              <a:t>Εισροές = αγαθά ή υπηρεσίες που χρησιμοποιούνται για την παραγωγή περαιτέρω αγαθών ή υπηρεσιών. Οι εισροές αναφέρονται και ως </a:t>
            </a:r>
            <a:r>
              <a:rPr lang="el-GR" sz="2600" b="1" dirty="0" smtClean="0"/>
              <a:t>συντελεστές παραγωγής </a:t>
            </a:r>
            <a:r>
              <a:rPr lang="el-GR" sz="2600" dirty="0" smtClean="0"/>
              <a:t>και συνήθως ταξινομούνται σε τρεις γενικές κατηγορίες: τους φυσικούς πόρους, την εργασία και το κεφάλαιο. Επιχειρηματικότητα.</a:t>
            </a:r>
          </a:p>
          <a:p>
            <a:pPr marL="0" indent="0">
              <a:lnSpc>
                <a:spcPct val="70000"/>
              </a:lnSpc>
            </a:pPr>
            <a:r>
              <a:rPr lang="en-US" sz="2600" dirty="0" smtClean="0"/>
              <a:t> </a:t>
            </a:r>
            <a:r>
              <a:rPr lang="el-GR" sz="2600" dirty="0" smtClean="0"/>
              <a:t>Εκροές = παραγόμενα αγαθά ή υπηρεσίες, τα οποία είτε καταναλώνονται από τον τελικό χρήστη, είτε επαναχρησιμοποιούνται στην παραγωγική διαδικασία.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44488"/>
            <a:ext cx="10515600" cy="6211887"/>
          </a:xfrm>
        </p:spPr>
        <p:txBody>
          <a:bodyPr>
            <a:normAutofit/>
          </a:bodyPr>
          <a:lstStyle/>
          <a:p>
            <a:pPr marL="0" indent="0" algn="ctr">
              <a:lnSpc>
                <a:spcPct val="80000"/>
              </a:lnSpc>
              <a:buFont typeface="Arial" charset="0"/>
              <a:buNone/>
            </a:pPr>
            <a:r>
              <a:rPr lang="el-GR" sz="4000" smtClean="0"/>
              <a:t>ΠΟΙΟΣ ΑΠΟΦΑΣΙΖΕΙ;</a:t>
            </a:r>
          </a:p>
          <a:p>
            <a:pPr marL="0" indent="0">
              <a:lnSpc>
                <a:spcPct val="80000"/>
              </a:lnSpc>
            </a:pPr>
            <a:r>
              <a:rPr lang="en-US" sz="2600" b="1" smtClean="0"/>
              <a:t> </a:t>
            </a:r>
            <a:r>
              <a:rPr lang="el-GR" sz="2600" b="1" smtClean="0"/>
              <a:t>Οικονομία της Αγοράς</a:t>
            </a:r>
            <a:r>
              <a:rPr lang="el-GR" sz="2600" smtClean="0"/>
              <a:t> = τα πρόσωπα λαμβάνουν τις περισσότερες και σημαντικότερες αποφάσεις σχετικά με την παραγωγή και την κατανάλωση. Ένα σύστημα τιμών, αγορών, κερδών, ζημιών, κινήτρων και αντικινήτρων καθορίζει το τι, πώς και για ποιόν. Η περίπτωση οικονομίας της αγοράς, όπου το κράτος δεν παρεμβαίνει στις οικονομικές αποφάσεις, είναι η οικονομία laissez-faire. </a:t>
            </a:r>
          </a:p>
          <a:p>
            <a:pPr marL="0" indent="0">
              <a:lnSpc>
                <a:spcPct val="80000"/>
              </a:lnSpc>
            </a:pPr>
            <a:r>
              <a:rPr lang="en-US" sz="2600" b="1" smtClean="0"/>
              <a:t> </a:t>
            </a:r>
            <a:r>
              <a:rPr lang="el-GR" sz="2600" b="1" smtClean="0"/>
              <a:t>Οικονομία των εντολών </a:t>
            </a:r>
            <a:r>
              <a:rPr lang="el-GR" sz="2600" smtClean="0"/>
              <a:t>(κεντρικά ελεγχόμενη οικονομία) = το κράτος λαμβάνει όλες τις σημαντικές αποφάσεις σχετικά με την παραγωγή και κατανάλωση. Συνήθως το κράτος είναι ιδιοκτήτης των μέσων παραγωγής. Στην κυριότητά του, επίσης, υπάγονται και οι επιχειρήσεις και είναι ο εργοδότης των περισσοτέρων εργαζομένων. Επίσης, αποφασίζει πώς θα κατανεμηθεί η παραγωγή μεταξύ των διαφόρων αγαθών και υπηρεσιών. </a:t>
            </a:r>
          </a:p>
          <a:p>
            <a:pPr marL="0" indent="0">
              <a:lnSpc>
                <a:spcPct val="80000"/>
              </a:lnSpc>
            </a:pPr>
            <a:r>
              <a:rPr lang="en-US" sz="2600" b="1" smtClean="0"/>
              <a:t> </a:t>
            </a:r>
            <a:r>
              <a:rPr lang="el-GR" sz="2600" b="1" smtClean="0"/>
              <a:t>Μικτή οικονομία</a:t>
            </a:r>
            <a:r>
              <a:rPr lang="el-GR" sz="2600" smtClean="0"/>
              <a:t> = το κράτος ελέγχει σημαντικό μέρος του προϊόντος με τη φορολογία, τις μεταβιβαστικές πληρωμές και την παροχή δημοσίων αγαθών και υπηρεσιών (άμυνα, αστυνόμευση). Επίσης, ρυθμίζει το βαθμό στον οποίο τα άτομα ικανοποιούν τα συμφέροντά τους.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Θέση περιεχομένου 2"/>
          <p:cNvSpPr>
            <a:spLocks noGrp="1"/>
          </p:cNvSpPr>
          <p:nvPr>
            <p:ph idx="1"/>
          </p:nvPr>
        </p:nvSpPr>
        <p:spPr>
          <a:xfrm>
            <a:off x="838200" y="336550"/>
            <a:ext cx="10515600" cy="6297613"/>
          </a:xfrm>
        </p:spPr>
        <p:txBody>
          <a:bodyPr/>
          <a:lstStyle/>
          <a:p>
            <a:pPr marL="0" indent="0" algn="ctr">
              <a:buNone/>
            </a:pPr>
            <a:r>
              <a:rPr lang="el-GR" b="1" dirty="0"/>
              <a:t>Κατανόηση επιλογών ατόμων και ομάδων</a:t>
            </a:r>
            <a:r>
              <a:rPr lang="el-GR" dirty="0"/>
              <a:t>. </a:t>
            </a:r>
            <a:endParaRPr lang="el-GR" dirty="0" smtClean="0"/>
          </a:p>
          <a:p>
            <a:pPr marL="0" indent="0" algn="ctr">
              <a:buNone/>
            </a:pPr>
            <a:endParaRPr lang="el-GR" dirty="0"/>
          </a:p>
          <a:p>
            <a:pPr marL="0" indent="0" algn="ctr">
              <a:buFont typeface="Arial" charset="0"/>
              <a:buNone/>
            </a:pPr>
            <a:r>
              <a:rPr lang="el-GR" dirty="0" smtClean="0"/>
              <a:t>Ανθρώπινη συμπεριφορά - Κίνητρα - Επιθυμίες - Ευτυχία- Ευημερία </a:t>
            </a:r>
          </a:p>
          <a:p>
            <a:pPr marL="0" indent="0" algn="ctr">
              <a:buFont typeface="Arial" charset="0"/>
              <a:buNone/>
            </a:pPr>
            <a:endParaRPr lang="el-GR" dirty="0" smtClean="0"/>
          </a:p>
          <a:p>
            <a:pPr marL="0" indent="0">
              <a:buFont typeface="Arial" charset="0"/>
              <a:buNone/>
            </a:pPr>
            <a:r>
              <a:rPr lang="el-GR" dirty="0" smtClean="0"/>
              <a:t>Κόστος Ευκαιρίας = η κατάληξη σε μια επιλογή υπονοεί την παραίτηση από μια άλλη. </a:t>
            </a:r>
          </a:p>
          <a:p>
            <a:pPr marL="0" indent="0">
              <a:buFont typeface="Arial" charset="0"/>
              <a:buNone/>
            </a:pPr>
            <a:endParaRPr lang="el-GR" dirty="0" smtClean="0"/>
          </a:p>
          <a:p>
            <a:pPr marL="0" indent="0">
              <a:buFont typeface="Arial" charset="0"/>
              <a:buNone/>
            </a:pPr>
            <a:r>
              <a:rPr lang="el-GR" dirty="0" smtClean="0"/>
              <a:t>Ωφελιμιστικό φιλοσοφικό ρεύμα σκέψης (</a:t>
            </a:r>
            <a:r>
              <a:rPr lang="en-US" dirty="0" smtClean="0"/>
              <a:t>Utilitarianism</a:t>
            </a:r>
            <a:r>
              <a:rPr lang="el-GR" dirty="0" smtClean="0"/>
              <a:t>).</a:t>
            </a:r>
          </a:p>
          <a:p>
            <a:pPr marL="0" indent="0">
              <a:buFont typeface="Arial" charset="0"/>
              <a:buNone/>
            </a:pPr>
            <a:endParaRPr lang="el-GR" dirty="0" smtClean="0"/>
          </a:p>
          <a:p>
            <a:pPr marL="0" indent="0">
              <a:buFont typeface="Arial" charset="0"/>
              <a:buNone/>
            </a:pPr>
            <a:r>
              <a:rPr lang="el-GR" dirty="0" smtClean="0"/>
              <a:t>Παράδειγμα: Συνάρτηση της χρησιμότητας που υποτίθεται πως είναι το μέσο με το οποίο τα οικονομικώς ενεργά άτομα αποφασίζουν τι τα κάνει «ευτυχισμένα» και τι αποφάσεις πρέπει να πάρουν για και κατά την επιδίωξη αυτής της ευτυχίας.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Θέση περιεχομένου 2"/>
          <p:cNvSpPr>
            <a:spLocks noGrp="1"/>
          </p:cNvSpPr>
          <p:nvPr>
            <p:ph idx="1"/>
          </p:nvPr>
        </p:nvSpPr>
        <p:spPr>
          <a:xfrm>
            <a:off x="838200" y="336550"/>
            <a:ext cx="10515600" cy="6297613"/>
          </a:xfrm>
        </p:spPr>
        <p:txBody>
          <a:bodyPr/>
          <a:lstStyle/>
          <a:p>
            <a:endParaRPr lang="el-GR" smtClean="0"/>
          </a:p>
          <a:p>
            <a:r>
              <a:rPr lang="el-GR" b="1" smtClean="0"/>
              <a:t>Μικροοικονομική Θεωρία</a:t>
            </a:r>
            <a:r>
              <a:rPr lang="el-GR" smtClean="0"/>
              <a:t>: Μελετά την οικονομική συμπεριφορά μεμονωμένων ατόμων, νοικοκυριών και επιχειρήσεων, προκειμένου να κατανοήσει τη διαδικασία λήψης αποφάσεων με την οποία δρουν δεδομένης τη σπανιότητας των πόρων που έχουν στη διάθεσή τους και τις επιπτώσεις αυτών των αποφάσεων στην ατομική τους ευημερία. </a:t>
            </a:r>
          </a:p>
          <a:p>
            <a:endParaRPr lang="el-GR" smtClean="0"/>
          </a:p>
          <a:p>
            <a:endParaRPr lang="el-GR" smtClean="0"/>
          </a:p>
          <a:p>
            <a:r>
              <a:rPr lang="el-GR" b="1" smtClean="0"/>
              <a:t>Μακροοικονομική Θεωρία</a:t>
            </a:r>
            <a:r>
              <a:rPr lang="el-GR" smtClean="0"/>
              <a:t>: Μελετά την οικονομία συνολικά, προκειμένου να κατανοήσει τις αλληλεπιδράσεις μεταξύ των οικονομικών μεγεθών όπως το εθνικό εισόδημα, η απασχόληση και ο πληθωρισμός. </a:t>
            </a:r>
          </a:p>
          <a:p>
            <a:endParaRPr lang="el-GR"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668</Words>
  <Application>Microsoft Office PowerPoint</Application>
  <PresentationFormat>Ευρεία οθόνη</PresentationFormat>
  <Paragraphs>53</Paragraphs>
  <Slides>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8</vt:i4>
      </vt:variant>
    </vt:vector>
  </HeadingPairs>
  <TitlesOfParts>
    <vt:vector size="12" baseType="lpstr">
      <vt:lpstr>Arial</vt:lpstr>
      <vt:lpstr>Calibri</vt:lpstr>
      <vt:lpstr>Calibri Light</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uop_user</dc:creator>
  <cp:lastModifiedBy>Michael</cp:lastModifiedBy>
  <cp:revision>11</cp:revision>
  <dcterms:created xsi:type="dcterms:W3CDTF">2015-10-07T13:25:19Z</dcterms:created>
  <dcterms:modified xsi:type="dcterms:W3CDTF">2021-06-11T07:47:50Z</dcterms:modified>
</cp:coreProperties>
</file>