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8" r:id="rId3"/>
    <p:sldId id="300" r:id="rId4"/>
    <p:sldId id="498" r:id="rId5"/>
    <p:sldId id="358" r:id="rId6"/>
    <p:sldId id="305" r:id="rId7"/>
    <p:sldId id="356" r:id="rId8"/>
    <p:sldId id="359" r:id="rId9"/>
    <p:sldId id="269" r:id="rId10"/>
    <p:sldId id="270" r:id="rId11"/>
    <p:sldId id="267" r:id="rId12"/>
    <p:sldId id="258" r:id="rId13"/>
    <p:sldId id="259" r:id="rId14"/>
    <p:sldId id="493" r:id="rId15"/>
    <p:sldId id="499" r:id="rId16"/>
    <p:sldId id="500" r:id="rId17"/>
    <p:sldId id="501" r:id="rId18"/>
    <p:sldId id="261" r:id="rId19"/>
    <p:sldId id="494" r:id="rId20"/>
    <p:sldId id="262" r:id="rId21"/>
    <p:sldId id="495" r:id="rId22"/>
    <p:sldId id="496" r:id="rId23"/>
    <p:sldId id="361" r:id="rId24"/>
    <p:sldId id="4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8015-BD1A-48C9-9119-D6E0472B40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EE1C90F3-D968-4FEC-B437-5961B73F7169}">
      <dgm:prSet/>
      <dgm:spPr/>
      <dgm:t>
        <a:bodyPr/>
        <a:lstStyle/>
        <a:p>
          <a:r>
            <a:rPr lang="el-GR" b="0" i="0" dirty="0"/>
            <a:t>Νοσηλευτική. Παρελθόν, παρόν και μέλλον. Προβληματισμοί.</a:t>
          </a:r>
          <a:endParaRPr lang="el-GR" dirty="0"/>
        </a:p>
      </dgm:t>
    </dgm:pt>
    <dgm:pt modelId="{D70BAC01-498D-4D77-8581-5CB6CDDC7628}" type="parTrans" cxnId="{7714F9EE-B5F4-44BA-AD13-C2AE33AFF4C8}">
      <dgm:prSet/>
      <dgm:spPr/>
      <dgm:t>
        <a:bodyPr/>
        <a:lstStyle/>
        <a:p>
          <a:endParaRPr lang="el-GR"/>
        </a:p>
      </dgm:t>
    </dgm:pt>
    <dgm:pt modelId="{D563302C-2F99-491A-A161-AD92245C2A57}" type="sibTrans" cxnId="{7714F9EE-B5F4-44BA-AD13-C2AE33AFF4C8}">
      <dgm:prSet/>
      <dgm:spPr/>
      <dgm:t>
        <a:bodyPr/>
        <a:lstStyle/>
        <a:p>
          <a:endParaRPr lang="el-GR"/>
        </a:p>
      </dgm:t>
    </dgm:pt>
    <dgm:pt modelId="{69A81D52-810B-4BEB-A08C-F48744B848D7}" type="pres">
      <dgm:prSet presAssocID="{F0F98015-BD1A-48C9-9119-D6E0472B4035}" presName="linear" presStyleCnt="0">
        <dgm:presLayoutVars>
          <dgm:animLvl val="lvl"/>
          <dgm:resizeHandles val="exact"/>
        </dgm:presLayoutVars>
      </dgm:prSet>
      <dgm:spPr/>
    </dgm:pt>
    <dgm:pt modelId="{6A1B986F-1904-49CE-9647-CC4497402706}" type="pres">
      <dgm:prSet presAssocID="{EE1C90F3-D968-4FEC-B437-5961B73F7169}" presName="parentText" presStyleLbl="node1" presStyleIdx="0" presStyleCnt="1">
        <dgm:presLayoutVars>
          <dgm:chMax val="0"/>
          <dgm:bulletEnabled val="1"/>
        </dgm:presLayoutVars>
      </dgm:prSet>
      <dgm:spPr/>
    </dgm:pt>
  </dgm:ptLst>
  <dgm:cxnLst>
    <dgm:cxn modelId="{A138E981-7EA1-4924-88D9-5C3B42C37E24}" type="presOf" srcId="{F0F98015-BD1A-48C9-9119-D6E0472B4035}" destId="{69A81D52-810B-4BEB-A08C-F48744B848D7}" srcOrd="0" destOrd="0" presId="urn:microsoft.com/office/officeart/2005/8/layout/vList2"/>
    <dgm:cxn modelId="{7C1A5A86-6968-42F9-9FA5-F9FFF3DB6C9B}" type="presOf" srcId="{EE1C90F3-D968-4FEC-B437-5961B73F7169}" destId="{6A1B986F-1904-49CE-9647-CC4497402706}" srcOrd="0" destOrd="0" presId="urn:microsoft.com/office/officeart/2005/8/layout/vList2"/>
    <dgm:cxn modelId="{7714F9EE-B5F4-44BA-AD13-C2AE33AFF4C8}" srcId="{F0F98015-BD1A-48C9-9119-D6E0472B4035}" destId="{EE1C90F3-D968-4FEC-B437-5961B73F7169}" srcOrd="0" destOrd="0" parTransId="{D70BAC01-498D-4D77-8581-5CB6CDDC7628}" sibTransId="{D563302C-2F99-491A-A161-AD92245C2A57}"/>
    <dgm:cxn modelId="{7A0D6733-8F7B-4754-A4D7-BA295EF09212}" type="presParOf" srcId="{69A81D52-810B-4BEB-A08C-F48744B848D7}" destId="{6A1B986F-1904-49CE-9647-CC44974027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6B422-F3FB-4BF7-A2B9-69FE1A5A1C72}"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l-GR"/>
        </a:p>
      </dgm:t>
    </dgm:pt>
    <dgm:pt modelId="{02D4403A-839C-44C9-8436-1C8DA98345ED}">
      <dgm:prSet/>
      <dgm:spPr/>
      <dgm:t>
        <a:bodyPr/>
        <a:lstStyle/>
        <a:p>
          <a:r>
            <a:rPr lang="el-GR" b="1" dirty="0"/>
            <a:t>16ος αιώνας:</a:t>
          </a:r>
          <a:r>
            <a:rPr lang="el-GR" dirty="0"/>
            <a:t> Η κοινωνία μετακινήθηκε από το θρησκευτικό προσανατολισμό που είχε ως τότε προς την παροχή φροντίδας και τη διεύρυνση της γνώσης. </a:t>
          </a:r>
        </a:p>
      </dgm:t>
    </dgm:pt>
    <dgm:pt modelId="{28D7CA81-97D8-4F31-8830-BE17EAD944D0}" type="parTrans" cxnId="{936D4386-FC38-4EBF-A109-E638BAEA0CC9}">
      <dgm:prSet/>
      <dgm:spPr/>
      <dgm:t>
        <a:bodyPr/>
        <a:lstStyle/>
        <a:p>
          <a:endParaRPr lang="el-GR"/>
        </a:p>
      </dgm:t>
    </dgm:pt>
    <dgm:pt modelId="{83825A41-A1B9-47C6-B546-1D6624368760}" type="sibTrans" cxnId="{936D4386-FC38-4EBF-A109-E638BAEA0CC9}">
      <dgm:prSet/>
      <dgm:spPr/>
      <dgm:t>
        <a:bodyPr/>
        <a:lstStyle/>
        <a:p>
          <a:endParaRPr lang="el-GR"/>
        </a:p>
      </dgm:t>
    </dgm:pt>
    <dgm:pt modelId="{F9E70A80-21C3-4E0D-B6BC-A306AE5DA7CB}">
      <dgm:prSet/>
      <dgm:spPr/>
      <dgm:t>
        <a:bodyPr/>
        <a:lstStyle/>
        <a:p>
          <a:r>
            <a:rPr lang="el-GR" dirty="0"/>
            <a:t>Κλείσιμο μοναστηριών και τρομερή έλλειψη ανθρώπων για την περίθαλψη των αρρώστων. </a:t>
          </a:r>
          <a:r>
            <a:rPr lang="el-GR" b="1" dirty="0"/>
            <a:t>Χρησιμοποίηση στη νοσηλευτική γυναικών που είχαν καταδικαστεί για κάποιο αδίκημα</a:t>
          </a:r>
          <a:r>
            <a:rPr lang="el-GR" dirty="0"/>
            <a:t> και οι οποίες </a:t>
          </a:r>
          <a:r>
            <a:rPr lang="el-GR" dirty="0" err="1"/>
            <a:t>εξέτειαν</a:t>
          </a:r>
          <a:r>
            <a:rPr lang="el-GR" dirty="0"/>
            <a:t> την ποινή τους στα νοσοκομεία αντί στις φυλακές. </a:t>
          </a:r>
        </a:p>
      </dgm:t>
    </dgm:pt>
    <dgm:pt modelId="{0833CB70-0C79-49A8-B7FF-BBA00E73BFD7}" type="parTrans" cxnId="{E9F4A74E-B1A9-4FB1-AC35-D18300899070}">
      <dgm:prSet/>
      <dgm:spPr/>
      <dgm:t>
        <a:bodyPr/>
        <a:lstStyle/>
        <a:p>
          <a:endParaRPr lang="el-GR"/>
        </a:p>
      </dgm:t>
    </dgm:pt>
    <dgm:pt modelId="{875D65C2-9FE2-4C77-8FA9-3626A5DA0593}" type="sibTrans" cxnId="{E9F4A74E-B1A9-4FB1-AC35-D18300899070}">
      <dgm:prSet/>
      <dgm:spPr/>
      <dgm:t>
        <a:bodyPr/>
        <a:lstStyle/>
        <a:p>
          <a:endParaRPr lang="el-GR"/>
        </a:p>
      </dgm:t>
    </dgm:pt>
    <dgm:pt modelId="{19AC0A0D-32AD-4B15-8CE0-BA236ED1C296}">
      <dgm:prSet/>
      <dgm:spPr/>
      <dgm:t>
        <a:bodyPr/>
        <a:lstStyle/>
        <a:p>
          <a:r>
            <a:rPr lang="el-GR" dirty="0"/>
            <a:t>Εκτός από την άσχημη φήμη που είχαν, «οι νοσηλεύτριες» αυτές </a:t>
          </a:r>
          <a:r>
            <a:rPr lang="el-GR" b="1" dirty="0"/>
            <a:t>έπαιρναν</a:t>
          </a:r>
          <a:r>
            <a:rPr lang="el-GR" dirty="0"/>
            <a:t> </a:t>
          </a:r>
          <a:r>
            <a:rPr lang="el-GR" b="1" dirty="0"/>
            <a:t>ένα εξευτελιστικά χαμηλό μισθό και δούλευαν ατελείωτες ώρες κάτω από άθλιες συνθήκες</a:t>
          </a:r>
          <a:r>
            <a:rPr lang="el-GR" dirty="0"/>
            <a:t>.</a:t>
          </a:r>
        </a:p>
      </dgm:t>
    </dgm:pt>
    <dgm:pt modelId="{477F9C13-E572-4AF7-9F74-6BD8AB9100F2}" type="parTrans" cxnId="{8364DA19-4BA8-4D47-A4BE-62C3100A9175}">
      <dgm:prSet/>
      <dgm:spPr/>
      <dgm:t>
        <a:bodyPr/>
        <a:lstStyle/>
        <a:p>
          <a:endParaRPr lang="el-GR"/>
        </a:p>
      </dgm:t>
    </dgm:pt>
    <dgm:pt modelId="{285E0141-DAF4-411D-8DDB-CA0CA2708887}" type="sibTrans" cxnId="{8364DA19-4BA8-4D47-A4BE-62C3100A9175}">
      <dgm:prSet/>
      <dgm:spPr/>
      <dgm:t>
        <a:bodyPr/>
        <a:lstStyle/>
        <a:p>
          <a:endParaRPr lang="el-GR"/>
        </a:p>
      </dgm:t>
    </dgm:pt>
    <dgm:pt modelId="{CC640322-03BD-43DA-8D0C-6320D6724D47}" type="pres">
      <dgm:prSet presAssocID="{56E6B422-F3FB-4BF7-A2B9-69FE1A5A1C72}" presName="vert0" presStyleCnt="0">
        <dgm:presLayoutVars>
          <dgm:dir/>
          <dgm:animOne val="branch"/>
          <dgm:animLvl val="lvl"/>
        </dgm:presLayoutVars>
      </dgm:prSet>
      <dgm:spPr/>
    </dgm:pt>
    <dgm:pt modelId="{3AA2D26C-B7DF-4206-9929-F6B681E81B53}" type="pres">
      <dgm:prSet presAssocID="{02D4403A-839C-44C9-8436-1C8DA98345ED}" presName="thickLine" presStyleLbl="alignNode1" presStyleIdx="0" presStyleCnt="3"/>
      <dgm:spPr/>
    </dgm:pt>
    <dgm:pt modelId="{BD2EA27F-C057-4E7C-AE51-FDFAFCA65D07}" type="pres">
      <dgm:prSet presAssocID="{02D4403A-839C-44C9-8436-1C8DA98345ED}" presName="horz1" presStyleCnt="0"/>
      <dgm:spPr/>
    </dgm:pt>
    <dgm:pt modelId="{70CBE5F0-F0DE-42CC-A187-2C6681B62EA8}" type="pres">
      <dgm:prSet presAssocID="{02D4403A-839C-44C9-8436-1C8DA98345ED}" presName="tx1" presStyleLbl="revTx" presStyleIdx="0" presStyleCnt="3"/>
      <dgm:spPr/>
    </dgm:pt>
    <dgm:pt modelId="{DD934625-9E86-4EBD-9A63-7C63B68F0092}" type="pres">
      <dgm:prSet presAssocID="{02D4403A-839C-44C9-8436-1C8DA98345ED}" presName="vert1" presStyleCnt="0"/>
      <dgm:spPr/>
    </dgm:pt>
    <dgm:pt modelId="{8F5CDB00-C9C3-4470-8D8C-C887685F0BBF}" type="pres">
      <dgm:prSet presAssocID="{F9E70A80-21C3-4E0D-B6BC-A306AE5DA7CB}" presName="thickLine" presStyleLbl="alignNode1" presStyleIdx="1" presStyleCnt="3"/>
      <dgm:spPr/>
    </dgm:pt>
    <dgm:pt modelId="{60B19A41-8EF7-426D-848F-47C19D0EDF01}" type="pres">
      <dgm:prSet presAssocID="{F9E70A80-21C3-4E0D-B6BC-A306AE5DA7CB}" presName="horz1" presStyleCnt="0"/>
      <dgm:spPr/>
    </dgm:pt>
    <dgm:pt modelId="{CFE4C801-0BE5-4F25-AC7C-2F7E88FD6018}" type="pres">
      <dgm:prSet presAssocID="{F9E70A80-21C3-4E0D-B6BC-A306AE5DA7CB}" presName="tx1" presStyleLbl="revTx" presStyleIdx="1" presStyleCnt="3"/>
      <dgm:spPr/>
    </dgm:pt>
    <dgm:pt modelId="{0B39622F-AAF9-4D0D-8803-6913B70AF73B}" type="pres">
      <dgm:prSet presAssocID="{F9E70A80-21C3-4E0D-B6BC-A306AE5DA7CB}" presName="vert1" presStyleCnt="0"/>
      <dgm:spPr/>
    </dgm:pt>
    <dgm:pt modelId="{7F969E01-2CCC-4572-B571-7E892F42D6EB}" type="pres">
      <dgm:prSet presAssocID="{19AC0A0D-32AD-4B15-8CE0-BA236ED1C296}" presName="thickLine" presStyleLbl="alignNode1" presStyleIdx="2" presStyleCnt="3"/>
      <dgm:spPr/>
    </dgm:pt>
    <dgm:pt modelId="{58823788-D30B-48F3-9F82-8522FE593DBD}" type="pres">
      <dgm:prSet presAssocID="{19AC0A0D-32AD-4B15-8CE0-BA236ED1C296}" presName="horz1" presStyleCnt="0"/>
      <dgm:spPr/>
    </dgm:pt>
    <dgm:pt modelId="{1B6638B0-420E-4779-BB57-7C03ACB0D005}" type="pres">
      <dgm:prSet presAssocID="{19AC0A0D-32AD-4B15-8CE0-BA236ED1C296}" presName="tx1" presStyleLbl="revTx" presStyleIdx="2" presStyleCnt="3"/>
      <dgm:spPr/>
    </dgm:pt>
    <dgm:pt modelId="{E6092700-503C-45DF-BEF1-2F0B6847823A}" type="pres">
      <dgm:prSet presAssocID="{19AC0A0D-32AD-4B15-8CE0-BA236ED1C296}" presName="vert1" presStyleCnt="0"/>
      <dgm:spPr/>
    </dgm:pt>
  </dgm:ptLst>
  <dgm:cxnLst>
    <dgm:cxn modelId="{8364DA19-4BA8-4D47-A4BE-62C3100A9175}" srcId="{56E6B422-F3FB-4BF7-A2B9-69FE1A5A1C72}" destId="{19AC0A0D-32AD-4B15-8CE0-BA236ED1C296}" srcOrd="2" destOrd="0" parTransId="{477F9C13-E572-4AF7-9F74-6BD8AB9100F2}" sibTransId="{285E0141-DAF4-411D-8DDB-CA0CA2708887}"/>
    <dgm:cxn modelId="{BF021B2B-27F9-4299-A4D4-81295E3B4199}" type="presOf" srcId="{02D4403A-839C-44C9-8436-1C8DA98345ED}" destId="{70CBE5F0-F0DE-42CC-A187-2C6681B62EA8}" srcOrd="0" destOrd="0" presId="urn:microsoft.com/office/officeart/2008/layout/LinedList"/>
    <dgm:cxn modelId="{E6F46867-F861-4B04-BD39-8AFC1B057475}" type="presOf" srcId="{19AC0A0D-32AD-4B15-8CE0-BA236ED1C296}" destId="{1B6638B0-420E-4779-BB57-7C03ACB0D005}" srcOrd="0" destOrd="0" presId="urn:microsoft.com/office/officeart/2008/layout/LinedList"/>
    <dgm:cxn modelId="{E9F4A74E-B1A9-4FB1-AC35-D18300899070}" srcId="{56E6B422-F3FB-4BF7-A2B9-69FE1A5A1C72}" destId="{F9E70A80-21C3-4E0D-B6BC-A306AE5DA7CB}" srcOrd="1" destOrd="0" parTransId="{0833CB70-0C79-49A8-B7FF-BBA00E73BFD7}" sibTransId="{875D65C2-9FE2-4C77-8FA9-3626A5DA0593}"/>
    <dgm:cxn modelId="{3815856F-6681-4D5E-A57A-FD3DE5889A4A}" type="presOf" srcId="{56E6B422-F3FB-4BF7-A2B9-69FE1A5A1C72}" destId="{CC640322-03BD-43DA-8D0C-6320D6724D47}" srcOrd="0" destOrd="0" presId="urn:microsoft.com/office/officeart/2008/layout/LinedList"/>
    <dgm:cxn modelId="{936D4386-FC38-4EBF-A109-E638BAEA0CC9}" srcId="{56E6B422-F3FB-4BF7-A2B9-69FE1A5A1C72}" destId="{02D4403A-839C-44C9-8436-1C8DA98345ED}" srcOrd="0" destOrd="0" parTransId="{28D7CA81-97D8-4F31-8830-BE17EAD944D0}" sibTransId="{83825A41-A1B9-47C6-B546-1D6624368760}"/>
    <dgm:cxn modelId="{F0EC83AD-0DB9-4311-976B-97985D705B0A}" type="presOf" srcId="{F9E70A80-21C3-4E0D-B6BC-A306AE5DA7CB}" destId="{CFE4C801-0BE5-4F25-AC7C-2F7E88FD6018}" srcOrd="0" destOrd="0" presId="urn:microsoft.com/office/officeart/2008/layout/LinedList"/>
    <dgm:cxn modelId="{30CF75B3-D485-4467-BFE7-578CCE4289D3}" type="presParOf" srcId="{CC640322-03BD-43DA-8D0C-6320D6724D47}" destId="{3AA2D26C-B7DF-4206-9929-F6B681E81B53}" srcOrd="0" destOrd="0" presId="urn:microsoft.com/office/officeart/2008/layout/LinedList"/>
    <dgm:cxn modelId="{069C66FC-8B81-45A2-9FF1-EA075EA09477}" type="presParOf" srcId="{CC640322-03BD-43DA-8D0C-6320D6724D47}" destId="{BD2EA27F-C057-4E7C-AE51-FDFAFCA65D07}" srcOrd="1" destOrd="0" presId="urn:microsoft.com/office/officeart/2008/layout/LinedList"/>
    <dgm:cxn modelId="{66695E20-0209-4E61-AE46-C50C4B3A5585}" type="presParOf" srcId="{BD2EA27F-C057-4E7C-AE51-FDFAFCA65D07}" destId="{70CBE5F0-F0DE-42CC-A187-2C6681B62EA8}" srcOrd="0" destOrd="0" presId="urn:microsoft.com/office/officeart/2008/layout/LinedList"/>
    <dgm:cxn modelId="{25817E4E-591F-4E86-BEA2-33E12BC370ED}" type="presParOf" srcId="{BD2EA27F-C057-4E7C-AE51-FDFAFCA65D07}" destId="{DD934625-9E86-4EBD-9A63-7C63B68F0092}" srcOrd="1" destOrd="0" presId="urn:microsoft.com/office/officeart/2008/layout/LinedList"/>
    <dgm:cxn modelId="{8887EDC4-2785-4F3E-9820-EB89BE4C9EEF}" type="presParOf" srcId="{CC640322-03BD-43DA-8D0C-6320D6724D47}" destId="{8F5CDB00-C9C3-4470-8D8C-C887685F0BBF}" srcOrd="2" destOrd="0" presId="urn:microsoft.com/office/officeart/2008/layout/LinedList"/>
    <dgm:cxn modelId="{8B22E5FC-09DD-4630-9AC8-1D9530E31BE9}" type="presParOf" srcId="{CC640322-03BD-43DA-8D0C-6320D6724D47}" destId="{60B19A41-8EF7-426D-848F-47C19D0EDF01}" srcOrd="3" destOrd="0" presId="urn:microsoft.com/office/officeart/2008/layout/LinedList"/>
    <dgm:cxn modelId="{E106C285-826F-4A5B-856A-1D00960ECB9B}" type="presParOf" srcId="{60B19A41-8EF7-426D-848F-47C19D0EDF01}" destId="{CFE4C801-0BE5-4F25-AC7C-2F7E88FD6018}" srcOrd="0" destOrd="0" presId="urn:microsoft.com/office/officeart/2008/layout/LinedList"/>
    <dgm:cxn modelId="{84C5514D-4745-4506-B0B2-4856753C0769}" type="presParOf" srcId="{60B19A41-8EF7-426D-848F-47C19D0EDF01}" destId="{0B39622F-AAF9-4D0D-8803-6913B70AF73B}" srcOrd="1" destOrd="0" presId="urn:microsoft.com/office/officeart/2008/layout/LinedList"/>
    <dgm:cxn modelId="{FBAC6A69-A95D-4926-A2FC-6C6C90EA4686}" type="presParOf" srcId="{CC640322-03BD-43DA-8D0C-6320D6724D47}" destId="{7F969E01-2CCC-4572-B571-7E892F42D6EB}" srcOrd="4" destOrd="0" presId="urn:microsoft.com/office/officeart/2008/layout/LinedList"/>
    <dgm:cxn modelId="{943D4D18-C185-41AB-B5C9-1C09603B72FE}" type="presParOf" srcId="{CC640322-03BD-43DA-8D0C-6320D6724D47}" destId="{58823788-D30B-48F3-9F82-8522FE593DBD}" srcOrd="5" destOrd="0" presId="urn:microsoft.com/office/officeart/2008/layout/LinedList"/>
    <dgm:cxn modelId="{0AE67B14-CD49-4FEF-BBAA-B44E50F79E6D}" type="presParOf" srcId="{58823788-D30B-48F3-9F82-8522FE593DBD}" destId="{1B6638B0-420E-4779-BB57-7C03ACB0D005}" srcOrd="0" destOrd="0" presId="urn:microsoft.com/office/officeart/2008/layout/LinedList"/>
    <dgm:cxn modelId="{B5D8614E-43A5-4815-9979-B2B9DDCAA36D}" type="presParOf" srcId="{58823788-D30B-48F3-9F82-8522FE593DBD}" destId="{E6092700-503C-45DF-BEF1-2F0B684782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11544B-85DA-47EF-A111-6668181434E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l-GR"/>
        </a:p>
      </dgm:t>
    </dgm:pt>
    <dgm:pt modelId="{968891EC-1E84-40C6-A43F-55D2ABB146EE}">
      <dgm:prSet/>
      <dgm:spPr/>
      <dgm:t>
        <a:bodyPr/>
        <a:lstStyle/>
        <a:p>
          <a:r>
            <a:rPr lang="el-GR" dirty="0"/>
            <a:t>Το χθες καθορίζει το αύριο</a:t>
          </a:r>
        </a:p>
      </dgm:t>
    </dgm:pt>
    <dgm:pt modelId="{B60BDDE8-C1CF-4AE6-B41F-F8BCA3F090FC}" type="parTrans" cxnId="{5C0B09FC-F945-4D18-B52C-C65E697CF1F3}">
      <dgm:prSet/>
      <dgm:spPr/>
      <dgm:t>
        <a:bodyPr/>
        <a:lstStyle/>
        <a:p>
          <a:endParaRPr lang="el-GR"/>
        </a:p>
      </dgm:t>
    </dgm:pt>
    <dgm:pt modelId="{2A8491E9-C437-4FD6-AFFA-1D590A63FBA7}" type="sibTrans" cxnId="{5C0B09FC-F945-4D18-B52C-C65E697CF1F3}">
      <dgm:prSet/>
      <dgm:spPr/>
      <dgm:t>
        <a:bodyPr/>
        <a:lstStyle/>
        <a:p>
          <a:endParaRPr lang="el-GR"/>
        </a:p>
      </dgm:t>
    </dgm:pt>
    <dgm:pt modelId="{F991D80B-7B10-4573-B651-25AD95A2799A}" type="pres">
      <dgm:prSet presAssocID="{0A11544B-85DA-47EF-A111-6668181434EA}" presName="linear" presStyleCnt="0">
        <dgm:presLayoutVars>
          <dgm:animLvl val="lvl"/>
          <dgm:resizeHandles val="exact"/>
        </dgm:presLayoutVars>
      </dgm:prSet>
      <dgm:spPr/>
    </dgm:pt>
    <dgm:pt modelId="{D1515EF2-543C-48EE-97BC-03D815982FD9}" type="pres">
      <dgm:prSet presAssocID="{968891EC-1E84-40C6-A43F-55D2ABB146EE}" presName="parentText" presStyleLbl="node1" presStyleIdx="0" presStyleCnt="1">
        <dgm:presLayoutVars>
          <dgm:chMax val="0"/>
          <dgm:bulletEnabled val="1"/>
        </dgm:presLayoutVars>
      </dgm:prSet>
      <dgm:spPr/>
    </dgm:pt>
  </dgm:ptLst>
  <dgm:cxnLst>
    <dgm:cxn modelId="{862A010F-BD47-4B22-8D76-5DF18964446F}" type="presOf" srcId="{0A11544B-85DA-47EF-A111-6668181434EA}" destId="{F991D80B-7B10-4573-B651-25AD95A2799A}" srcOrd="0" destOrd="0" presId="urn:microsoft.com/office/officeart/2005/8/layout/vList2"/>
    <dgm:cxn modelId="{FB5BBDD2-2DD1-42AD-8AEF-3B5C6B43CFA6}" type="presOf" srcId="{968891EC-1E84-40C6-A43F-55D2ABB146EE}" destId="{D1515EF2-543C-48EE-97BC-03D815982FD9}" srcOrd="0" destOrd="0" presId="urn:microsoft.com/office/officeart/2005/8/layout/vList2"/>
    <dgm:cxn modelId="{5C0B09FC-F945-4D18-B52C-C65E697CF1F3}" srcId="{0A11544B-85DA-47EF-A111-6668181434EA}" destId="{968891EC-1E84-40C6-A43F-55D2ABB146EE}" srcOrd="0" destOrd="0" parTransId="{B60BDDE8-C1CF-4AE6-B41F-F8BCA3F090FC}" sibTransId="{2A8491E9-C437-4FD6-AFFA-1D590A63FBA7}"/>
    <dgm:cxn modelId="{BF903C6C-BAC8-4966-BBE1-CC63175E35B4}" type="presParOf" srcId="{F991D80B-7B10-4573-B651-25AD95A2799A}" destId="{D1515EF2-543C-48EE-97BC-03D815982F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A55780-BA4D-4C86-B598-AA8F50A5CDE0}"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l-GR"/>
        </a:p>
      </dgm:t>
    </dgm:pt>
    <dgm:pt modelId="{5F05039C-5F96-4551-A379-5E47526BBE52}">
      <dgm:prSet/>
      <dgm:spPr/>
      <dgm:t>
        <a:bodyPr/>
        <a:lstStyle/>
        <a:p>
          <a:r>
            <a:rPr lang="el-GR" b="1"/>
            <a:t>Η νοσηλευτική στη Νεώτερη Ελλάδα</a:t>
          </a:r>
          <a:endParaRPr lang="el-GR"/>
        </a:p>
      </dgm:t>
    </dgm:pt>
    <dgm:pt modelId="{A8286921-1F2A-4357-B000-66E4951C533A}" type="parTrans" cxnId="{6AC717CD-7D64-4D6E-880D-FACE7EB5F285}">
      <dgm:prSet/>
      <dgm:spPr/>
      <dgm:t>
        <a:bodyPr/>
        <a:lstStyle/>
        <a:p>
          <a:endParaRPr lang="el-GR"/>
        </a:p>
      </dgm:t>
    </dgm:pt>
    <dgm:pt modelId="{C06E5B81-8F3A-4CC9-BD96-C0DAB27820E4}" type="sibTrans" cxnId="{6AC717CD-7D64-4D6E-880D-FACE7EB5F285}">
      <dgm:prSet/>
      <dgm:spPr/>
      <dgm:t>
        <a:bodyPr/>
        <a:lstStyle/>
        <a:p>
          <a:endParaRPr lang="el-GR"/>
        </a:p>
      </dgm:t>
    </dgm:pt>
    <dgm:pt modelId="{BD80EE2A-08C1-43D3-9361-2B57DCB0652D}" type="pres">
      <dgm:prSet presAssocID="{7DA55780-BA4D-4C86-B598-AA8F50A5CDE0}" presName="linear" presStyleCnt="0">
        <dgm:presLayoutVars>
          <dgm:animLvl val="lvl"/>
          <dgm:resizeHandles val="exact"/>
        </dgm:presLayoutVars>
      </dgm:prSet>
      <dgm:spPr/>
    </dgm:pt>
    <dgm:pt modelId="{8EB7565A-0307-467C-B643-FBA10939C008}" type="pres">
      <dgm:prSet presAssocID="{5F05039C-5F96-4551-A379-5E47526BBE52}" presName="parentText" presStyleLbl="node1" presStyleIdx="0" presStyleCnt="1" custLinFactNeighborX="-9936" custLinFactNeighborY="-35800">
        <dgm:presLayoutVars>
          <dgm:chMax val="0"/>
          <dgm:bulletEnabled val="1"/>
        </dgm:presLayoutVars>
      </dgm:prSet>
      <dgm:spPr/>
    </dgm:pt>
  </dgm:ptLst>
  <dgm:cxnLst>
    <dgm:cxn modelId="{9201855A-CF3D-4934-B4EE-246A17600F67}" type="presOf" srcId="{7DA55780-BA4D-4C86-B598-AA8F50A5CDE0}" destId="{BD80EE2A-08C1-43D3-9361-2B57DCB0652D}" srcOrd="0" destOrd="0" presId="urn:microsoft.com/office/officeart/2005/8/layout/vList2"/>
    <dgm:cxn modelId="{44D4D899-842A-4544-96F5-5421DE813142}" type="presOf" srcId="{5F05039C-5F96-4551-A379-5E47526BBE52}" destId="{8EB7565A-0307-467C-B643-FBA10939C008}" srcOrd="0" destOrd="0" presId="urn:microsoft.com/office/officeart/2005/8/layout/vList2"/>
    <dgm:cxn modelId="{6AC717CD-7D64-4D6E-880D-FACE7EB5F285}" srcId="{7DA55780-BA4D-4C86-B598-AA8F50A5CDE0}" destId="{5F05039C-5F96-4551-A379-5E47526BBE52}" srcOrd="0" destOrd="0" parTransId="{A8286921-1F2A-4357-B000-66E4951C533A}" sibTransId="{C06E5B81-8F3A-4CC9-BD96-C0DAB27820E4}"/>
    <dgm:cxn modelId="{9BF2F2D3-2D8E-43DA-A088-242EB61D5A90}" type="presParOf" srcId="{BD80EE2A-08C1-43D3-9361-2B57DCB0652D}" destId="{8EB7565A-0307-467C-B643-FBA10939C00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D0414-0F91-45FD-B5DF-F35772E0DD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6D1836C7-AE25-480B-BC85-1403945D58F1}">
      <dgm:prSet/>
      <dgm:spPr/>
      <dgm:t>
        <a:bodyPr/>
        <a:lstStyle/>
        <a:p>
          <a:r>
            <a:rPr lang="el-GR" dirty="0"/>
            <a:t>ΚΟΡΥΦΑΙΑ ΟΝΟΜΑΤΑ ΕΛΛΗΝΙΔΩΝ ΝΟΣΗΛΕΥΤΡΙΩΝ </a:t>
          </a:r>
        </a:p>
      </dgm:t>
    </dgm:pt>
    <dgm:pt modelId="{81638983-3E9D-48C6-9A17-346A937898D6}" type="parTrans" cxnId="{74F8BB2E-AEFE-4D38-993E-8CD3E1963ECD}">
      <dgm:prSet/>
      <dgm:spPr/>
      <dgm:t>
        <a:bodyPr/>
        <a:lstStyle/>
        <a:p>
          <a:endParaRPr lang="el-GR"/>
        </a:p>
      </dgm:t>
    </dgm:pt>
    <dgm:pt modelId="{1ADD1B8E-540B-4EB3-A65A-F02464E0EF3E}" type="sibTrans" cxnId="{74F8BB2E-AEFE-4D38-993E-8CD3E1963ECD}">
      <dgm:prSet/>
      <dgm:spPr/>
      <dgm:t>
        <a:bodyPr/>
        <a:lstStyle/>
        <a:p>
          <a:endParaRPr lang="el-GR"/>
        </a:p>
      </dgm:t>
    </dgm:pt>
    <dgm:pt modelId="{8A7B7F09-9638-4B6F-8287-CABA6A161760}" type="pres">
      <dgm:prSet presAssocID="{D05D0414-0F91-45FD-B5DF-F35772E0DD61}" presName="linear" presStyleCnt="0">
        <dgm:presLayoutVars>
          <dgm:animLvl val="lvl"/>
          <dgm:resizeHandles val="exact"/>
        </dgm:presLayoutVars>
      </dgm:prSet>
      <dgm:spPr/>
    </dgm:pt>
    <dgm:pt modelId="{1304ED93-4A6E-4665-BDB4-AC7559764B89}" type="pres">
      <dgm:prSet presAssocID="{6D1836C7-AE25-480B-BC85-1403945D58F1}" presName="parentText" presStyleLbl="node1" presStyleIdx="0" presStyleCnt="1">
        <dgm:presLayoutVars>
          <dgm:chMax val="0"/>
          <dgm:bulletEnabled val="1"/>
        </dgm:presLayoutVars>
      </dgm:prSet>
      <dgm:spPr/>
    </dgm:pt>
  </dgm:ptLst>
  <dgm:cxnLst>
    <dgm:cxn modelId="{74F8BB2E-AEFE-4D38-993E-8CD3E1963ECD}" srcId="{D05D0414-0F91-45FD-B5DF-F35772E0DD61}" destId="{6D1836C7-AE25-480B-BC85-1403945D58F1}" srcOrd="0" destOrd="0" parTransId="{81638983-3E9D-48C6-9A17-346A937898D6}" sibTransId="{1ADD1B8E-540B-4EB3-A65A-F02464E0EF3E}"/>
    <dgm:cxn modelId="{51187878-7289-48FE-9AEA-3B3B655984F7}" type="presOf" srcId="{6D1836C7-AE25-480B-BC85-1403945D58F1}" destId="{1304ED93-4A6E-4665-BDB4-AC7559764B89}" srcOrd="0" destOrd="0" presId="urn:microsoft.com/office/officeart/2005/8/layout/vList2"/>
    <dgm:cxn modelId="{DB388EB5-7632-457B-A184-B4F793E15DDE}" type="presOf" srcId="{D05D0414-0F91-45FD-B5DF-F35772E0DD61}" destId="{8A7B7F09-9638-4B6F-8287-CABA6A161760}" srcOrd="0" destOrd="0" presId="urn:microsoft.com/office/officeart/2005/8/layout/vList2"/>
    <dgm:cxn modelId="{CAA67318-20BE-4DBB-AE16-2A51AFAD8809}" type="presParOf" srcId="{8A7B7F09-9638-4B6F-8287-CABA6A161760}" destId="{1304ED93-4A6E-4665-BDB4-AC7559764B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95E3D9-E3BB-4DBC-9062-B852D27EB4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1477C009-47BA-4694-A314-98CF033DA1DA}">
      <dgm:prSet/>
      <dgm:spPr/>
      <dgm:t>
        <a:bodyPr/>
        <a:lstStyle/>
        <a:p>
          <a:r>
            <a:rPr lang="el-GR" dirty="0"/>
            <a:t>ΕΛΕΝΗ ΒΑΣΙΛΟΠΟΥΛΟΥ</a:t>
          </a:r>
        </a:p>
      </dgm:t>
    </dgm:pt>
    <dgm:pt modelId="{C1200CD1-9169-41C3-8D01-B441A3027D8A}" type="parTrans" cxnId="{E8127010-30E6-4326-A22C-67EA5687B0FC}">
      <dgm:prSet/>
      <dgm:spPr/>
      <dgm:t>
        <a:bodyPr/>
        <a:lstStyle/>
        <a:p>
          <a:endParaRPr lang="el-GR"/>
        </a:p>
      </dgm:t>
    </dgm:pt>
    <dgm:pt modelId="{929E8A2F-E795-48A9-85AF-AE8DF8116071}" type="sibTrans" cxnId="{E8127010-30E6-4326-A22C-67EA5687B0FC}">
      <dgm:prSet/>
      <dgm:spPr/>
      <dgm:t>
        <a:bodyPr/>
        <a:lstStyle/>
        <a:p>
          <a:endParaRPr lang="el-GR"/>
        </a:p>
      </dgm:t>
    </dgm:pt>
    <dgm:pt modelId="{80AC6040-E5CD-4DAA-8E14-DBCDC102C16A}" type="pres">
      <dgm:prSet presAssocID="{2195E3D9-E3BB-4DBC-9062-B852D27EB466}" presName="linear" presStyleCnt="0">
        <dgm:presLayoutVars>
          <dgm:animLvl val="lvl"/>
          <dgm:resizeHandles val="exact"/>
        </dgm:presLayoutVars>
      </dgm:prSet>
      <dgm:spPr/>
    </dgm:pt>
    <dgm:pt modelId="{DB7BF0BF-7AAC-40EB-80F5-579E4D9D0420}" type="pres">
      <dgm:prSet presAssocID="{1477C009-47BA-4694-A314-98CF033DA1DA}" presName="parentText" presStyleLbl="node1" presStyleIdx="0" presStyleCnt="1">
        <dgm:presLayoutVars>
          <dgm:chMax val="0"/>
          <dgm:bulletEnabled val="1"/>
        </dgm:presLayoutVars>
      </dgm:prSet>
      <dgm:spPr/>
    </dgm:pt>
  </dgm:ptLst>
  <dgm:cxnLst>
    <dgm:cxn modelId="{E8127010-30E6-4326-A22C-67EA5687B0FC}" srcId="{2195E3D9-E3BB-4DBC-9062-B852D27EB466}" destId="{1477C009-47BA-4694-A314-98CF033DA1DA}" srcOrd="0" destOrd="0" parTransId="{C1200CD1-9169-41C3-8D01-B441A3027D8A}" sibTransId="{929E8A2F-E795-48A9-85AF-AE8DF8116071}"/>
    <dgm:cxn modelId="{BCEEAD24-4505-4E19-8706-FE591BC05B0C}" type="presOf" srcId="{1477C009-47BA-4694-A314-98CF033DA1DA}" destId="{DB7BF0BF-7AAC-40EB-80F5-579E4D9D0420}" srcOrd="0" destOrd="0" presId="urn:microsoft.com/office/officeart/2005/8/layout/vList2"/>
    <dgm:cxn modelId="{A343703C-41E3-449E-8B00-A8B6F4AA6C36}" type="presOf" srcId="{2195E3D9-E3BB-4DBC-9062-B852D27EB466}" destId="{80AC6040-E5CD-4DAA-8E14-DBCDC102C16A}" srcOrd="0" destOrd="0" presId="urn:microsoft.com/office/officeart/2005/8/layout/vList2"/>
    <dgm:cxn modelId="{66D38DA4-D39E-4580-BB14-4BCDA04BE4D1}" type="presParOf" srcId="{80AC6040-E5CD-4DAA-8E14-DBCDC102C16A}" destId="{DB7BF0BF-7AAC-40EB-80F5-579E4D9D04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C96948-98B8-4A41-8169-2C1AA1FDC6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801C9AE2-D2E6-45C8-AC3D-2B8F9F6F79F1}">
      <dgm:prSet/>
      <dgm:spPr/>
      <dgm:t>
        <a:bodyPr/>
        <a:lstStyle/>
        <a:p>
          <a:r>
            <a:rPr lang="el-GR"/>
            <a:t>Florence Nightingale</a:t>
          </a:r>
        </a:p>
      </dgm:t>
    </dgm:pt>
    <dgm:pt modelId="{1767375F-8FC8-4075-A14B-522F7BB0E688}" type="parTrans" cxnId="{ACC11903-B0ED-4E4D-A8DC-DD83DC9E7C42}">
      <dgm:prSet/>
      <dgm:spPr/>
      <dgm:t>
        <a:bodyPr/>
        <a:lstStyle/>
        <a:p>
          <a:endParaRPr lang="el-GR"/>
        </a:p>
      </dgm:t>
    </dgm:pt>
    <dgm:pt modelId="{7C6EBAC1-D8E2-4C27-BEE5-65731910A4AE}" type="sibTrans" cxnId="{ACC11903-B0ED-4E4D-A8DC-DD83DC9E7C42}">
      <dgm:prSet/>
      <dgm:spPr/>
      <dgm:t>
        <a:bodyPr/>
        <a:lstStyle/>
        <a:p>
          <a:endParaRPr lang="el-GR"/>
        </a:p>
      </dgm:t>
    </dgm:pt>
    <dgm:pt modelId="{F6926D97-4EEA-4FA7-9995-474814E38196}" type="pres">
      <dgm:prSet presAssocID="{55C96948-98B8-4A41-8169-2C1AA1FDC6FE}" presName="linear" presStyleCnt="0">
        <dgm:presLayoutVars>
          <dgm:animLvl val="lvl"/>
          <dgm:resizeHandles val="exact"/>
        </dgm:presLayoutVars>
      </dgm:prSet>
      <dgm:spPr/>
    </dgm:pt>
    <dgm:pt modelId="{CD49FDD7-E5DC-458D-B675-9229650FFF71}" type="pres">
      <dgm:prSet presAssocID="{801C9AE2-D2E6-45C8-AC3D-2B8F9F6F79F1}" presName="parentText" presStyleLbl="node1" presStyleIdx="0" presStyleCnt="1">
        <dgm:presLayoutVars>
          <dgm:chMax val="0"/>
          <dgm:bulletEnabled val="1"/>
        </dgm:presLayoutVars>
      </dgm:prSet>
      <dgm:spPr/>
    </dgm:pt>
  </dgm:ptLst>
  <dgm:cxnLst>
    <dgm:cxn modelId="{ACC11903-B0ED-4E4D-A8DC-DD83DC9E7C42}" srcId="{55C96948-98B8-4A41-8169-2C1AA1FDC6FE}" destId="{801C9AE2-D2E6-45C8-AC3D-2B8F9F6F79F1}" srcOrd="0" destOrd="0" parTransId="{1767375F-8FC8-4075-A14B-522F7BB0E688}" sibTransId="{7C6EBAC1-D8E2-4C27-BEE5-65731910A4AE}"/>
    <dgm:cxn modelId="{18A3E9F5-6979-490C-A6FD-56B4458EFD22}" type="presOf" srcId="{801C9AE2-D2E6-45C8-AC3D-2B8F9F6F79F1}" destId="{CD49FDD7-E5DC-458D-B675-9229650FFF71}" srcOrd="0" destOrd="0" presId="urn:microsoft.com/office/officeart/2005/8/layout/vList2"/>
    <dgm:cxn modelId="{602CCFF7-24F3-4D12-BD39-E1D94F3C327C}" type="presOf" srcId="{55C96948-98B8-4A41-8169-2C1AA1FDC6FE}" destId="{F6926D97-4EEA-4FA7-9995-474814E38196}" srcOrd="0" destOrd="0" presId="urn:microsoft.com/office/officeart/2005/8/layout/vList2"/>
    <dgm:cxn modelId="{2C548E54-06FB-44FB-800F-0B40652154AD}" type="presParOf" srcId="{F6926D97-4EEA-4FA7-9995-474814E38196}" destId="{CD49FDD7-E5DC-458D-B675-9229650FFF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FAE9AB-FFAC-44D8-AEFF-05D4CDFC5CF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l-GR"/>
        </a:p>
      </dgm:t>
    </dgm:pt>
    <dgm:pt modelId="{7F8B369B-032E-4C97-8752-1F39699BF23D}">
      <dgm:prSet/>
      <dgm:spPr/>
      <dgm:t>
        <a:bodyPr/>
        <a:lstStyle/>
        <a:p>
          <a:r>
            <a:rPr lang="el-GR" b="1" dirty="0"/>
            <a:t>Οι συμπεριφορές που εμπεριέχονται και χαρακτηρίζουν την φροντίδα </a:t>
          </a:r>
          <a:r>
            <a:rPr lang="el-GR" dirty="0"/>
            <a:t>που ασκεί ο νοσηλευτής είναι τα πέντε C: </a:t>
          </a:r>
        </a:p>
        <a:p>
          <a:r>
            <a:rPr lang="el-GR" b="1" dirty="0" err="1"/>
            <a:t>Compassion</a:t>
          </a:r>
          <a:r>
            <a:rPr lang="el-GR" b="1" dirty="0"/>
            <a:t> </a:t>
          </a:r>
        </a:p>
        <a:p>
          <a:r>
            <a:rPr lang="el-GR" b="1" dirty="0" err="1"/>
            <a:t>Competence</a:t>
          </a:r>
          <a:r>
            <a:rPr lang="el-GR" b="1" dirty="0"/>
            <a:t> </a:t>
          </a:r>
        </a:p>
        <a:p>
          <a:r>
            <a:rPr lang="el-GR" b="1" dirty="0" err="1"/>
            <a:t>Confidence</a:t>
          </a:r>
          <a:r>
            <a:rPr lang="el-GR" b="1" dirty="0"/>
            <a:t> </a:t>
          </a:r>
        </a:p>
        <a:p>
          <a:r>
            <a:rPr lang="el-GR" b="1" dirty="0" err="1"/>
            <a:t>Conscience</a:t>
          </a:r>
          <a:r>
            <a:rPr lang="el-GR" b="1" dirty="0"/>
            <a:t> </a:t>
          </a:r>
        </a:p>
        <a:p>
          <a:r>
            <a:rPr lang="el-GR" b="1" dirty="0" err="1"/>
            <a:t>Commitment</a:t>
          </a:r>
          <a:endParaRPr lang="el-GR" dirty="0"/>
        </a:p>
      </dgm:t>
    </dgm:pt>
    <dgm:pt modelId="{2C9EDAF5-8BE5-4A98-A571-832686F5FF09}" type="parTrans" cxnId="{BFA0AB24-5C56-497A-B904-A1BD84B9EF91}">
      <dgm:prSet/>
      <dgm:spPr/>
      <dgm:t>
        <a:bodyPr/>
        <a:lstStyle/>
        <a:p>
          <a:endParaRPr lang="el-GR"/>
        </a:p>
      </dgm:t>
    </dgm:pt>
    <dgm:pt modelId="{422F90DE-D560-461C-AC62-9379D07AFFCF}" type="sibTrans" cxnId="{BFA0AB24-5C56-497A-B904-A1BD84B9EF91}">
      <dgm:prSet/>
      <dgm:spPr/>
      <dgm:t>
        <a:bodyPr/>
        <a:lstStyle/>
        <a:p>
          <a:endParaRPr lang="el-GR"/>
        </a:p>
      </dgm:t>
    </dgm:pt>
    <dgm:pt modelId="{DFF97340-27B2-488B-824D-61097ED8F769}" type="pres">
      <dgm:prSet presAssocID="{FCFAE9AB-FFAC-44D8-AEFF-05D4CDFC5CFA}" presName="linear" presStyleCnt="0">
        <dgm:presLayoutVars>
          <dgm:animLvl val="lvl"/>
          <dgm:resizeHandles val="exact"/>
        </dgm:presLayoutVars>
      </dgm:prSet>
      <dgm:spPr/>
    </dgm:pt>
    <dgm:pt modelId="{A5400D92-1319-4BDA-B21F-872222D99F6D}" type="pres">
      <dgm:prSet presAssocID="{7F8B369B-032E-4C97-8752-1F39699BF23D}" presName="parentText" presStyleLbl="node1" presStyleIdx="0" presStyleCnt="1" custScaleY="104326">
        <dgm:presLayoutVars>
          <dgm:chMax val="0"/>
          <dgm:bulletEnabled val="1"/>
        </dgm:presLayoutVars>
      </dgm:prSet>
      <dgm:spPr/>
    </dgm:pt>
  </dgm:ptLst>
  <dgm:cxnLst>
    <dgm:cxn modelId="{BFA0AB24-5C56-497A-B904-A1BD84B9EF91}" srcId="{FCFAE9AB-FFAC-44D8-AEFF-05D4CDFC5CFA}" destId="{7F8B369B-032E-4C97-8752-1F39699BF23D}" srcOrd="0" destOrd="0" parTransId="{2C9EDAF5-8BE5-4A98-A571-832686F5FF09}" sibTransId="{422F90DE-D560-461C-AC62-9379D07AFFCF}"/>
    <dgm:cxn modelId="{5EE74630-A314-4162-A8B2-C2D6189393CC}" type="presOf" srcId="{7F8B369B-032E-4C97-8752-1F39699BF23D}" destId="{A5400D92-1319-4BDA-B21F-872222D99F6D}" srcOrd="0" destOrd="0" presId="urn:microsoft.com/office/officeart/2005/8/layout/vList2"/>
    <dgm:cxn modelId="{BCDA5446-C215-491A-B93E-CE4DC9EE3600}" type="presOf" srcId="{FCFAE9AB-FFAC-44D8-AEFF-05D4CDFC5CFA}" destId="{DFF97340-27B2-488B-824D-61097ED8F769}" srcOrd="0" destOrd="0" presId="urn:microsoft.com/office/officeart/2005/8/layout/vList2"/>
    <dgm:cxn modelId="{74051887-7713-4A78-85C0-B343577355AE}" type="presParOf" srcId="{DFF97340-27B2-488B-824D-61097ED8F769}" destId="{A5400D92-1319-4BDA-B21F-872222D99F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655AF5-6765-458C-BBCD-DAD117BE89A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l-GR"/>
        </a:p>
      </dgm:t>
    </dgm:pt>
    <dgm:pt modelId="{E50B9449-CB88-461C-8A97-F9F93FAEAD05}">
      <dgm:prSet/>
      <dgm:spPr/>
      <dgm:t>
        <a:bodyPr/>
        <a:lstStyle/>
        <a:p>
          <a:r>
            <a:rPr lang="el-GR" dirty="0"/>
            <a:t>ΣΧΟΛΗ ΑΞΙΩΜΑΤΙΚΩΝ ΝΟΣΗΛΕΥΤΙΚΗΣ</a:t>
          </a:r>
        </a:p>
      </dgm:t>
    </dgm:pt>
    <dgm:pt modelId="{6F6BA810-FB28-4864-BE0F-4926FEE3EB11}" type="parTrans" cxnId="{F34FFE61-611A-4D2D-810D-E718176EDC03}">
      <dgm:prSet/>
      <dgm:spPr/>
      <dgm:t>
        <a:bodyPr/>
        <a:lstStyle/>
        <a:p>
          <a:endParaRPr lang="el-GR"/>
        </a:p>
      </dgm:t>
    </dgm:pt>
    <dgm:pt modelId="{D48E275A-91E6-42BF-9C38-07C102FC01D7}" type="sibTrans" cxnId="{F34FFE61-611A-4D2D-810D-E718176EDC03}">
      <dgm:prSet/>
      <dgm:spPr/>
      <dgm:t>
        <a:bodyPr/>
        <a:lstStyle/>
        <a:p>
          <a:endParaRPr lang="el-GR"/>
        </a:p>
      </dgm:t>
    </dgm:pt>
    <dgm:pt modelId="{EAA7A7BF-824F-4A06-A991-7BC48FFCA34F}" type="pres">
      <dgm:prSet presAssocID="{12655AF5-6765-458C-BBCD-DAD117BE89AC}" presName="vert0" presStyleCnt="0">
        <dgm:presLayoutVars>
          <dgm:dir/>
          <dgm:animOne val="branch"/>
          <dgm:animLvl val="lvl"/>
        </dgm:presLayoutVars>
      </dgm:prSet>
      <dgm:spPr/>
    </dgm:pt>
    <dgm:pt modelId="{F725C1BC-C063-4619-95A6-1956A893B5E0}" type="pres">
      <dgm:prSet presAssocID="{E50B9449-CB88-461C-8A97-F9F93FAEAD05}" presName="thickLine" presStyleLbl="alignNode1" presStyleIdx="0" presStyleCnt="1"/>
      <dgm:spPr/>
    </dgm:pt>
    <dgm:pt modelId="{AC69EDCF-9D2D-4E91-9E17-D095C6BC5BC1}" type="pres">
      <dgm:prSet presAssocID="{E50B9449-CB88-461C-8A97-F9F93FAEAD05}" presName="horz1" presStyleCnt="0"/>
      <dgm:spPr/>
    </dgm:pt>
    <dgm:pt modelId="{4CE03CD3-391B-412E-B79F-E11B435A3929}" type="pres">
      <dgm:prSet presAssocID="{E50B9449-CB88-461C-8A97-F9F93FAEAD05}" presName="tx1" presStyleLbl="revTx" presStyleIdx="0" presStyleCnt="1"/>
      <dgm:spPr/>
    </dgm:pt>
    <dgm:pt modelId="{C5B5354D-78C9-4123-8DEC-7B5E9D557BF6}" type="pres">
      <dgm:prSet presAssocID="{E50B9449-CB88-461C-8A97-F9F93FAEAD05}" presName="vert1" presStyleCnt="0"/>
      <dgm:spPr/>
    </dgm:pt>
  </dgm:ptLst>
  <dgm:cxnLst>
    <dgm:cxn modelId="{F34FFE61-611A-4D2D-810D-E718176EDC03}" srcId="{12655AF5-6765-458C-BBCD-DAD117BE89AC}" destId="{E50B9449-CB88-461C-8A97-F9F93FAEAD05}" srcOrd="0" destOrd="0" parTransId="{6F6BA810-FB28-4864-BE0F-4926FEE3EB11}" sibTransId="{D48E275A-91E6-42BF-9C38-07C102FC01D7}"/>
    <dgm:cxn modelId="{685DC981-AA91-4A13-B0D6-ED5827D79CD7}" type="presOf" srcId="{12655AF5-6765-458C-BBCD-DAD117BE89AC}" destId="{EAA7A7BF-824F-4A06-A991-7BC48FFCA34F}" srcOrd="0" destOrd="0" presId="urn:microsoft.com/office/officeart/2008/layout/LinedList"/>
    <dgm:cxn modelId="{4412D3E1-0922-4755-A824-CD6ECBDCD706}" type="presOf" srcId="{E50B9449-CB88-461C-8A97-F9F93FAEAD05}" destId="{4CE03CD3-391B-412E-B79F-E11B435A3929}" srcOrd="0" destOrd="0" presId="urn:microsoft.com/office/officeart/2008/layout/LinedList"/>
    <dgm:cxn modelId="{7013AC4A-45B6-4DA1-A2F5-42CE6AFFDCFE}" type="presParOf" srcId="{EAA7A7BF-824F-4A06-A991-7BC48FFCA34F}" destId="{F725C1BC-C063-4619-95A6-1956A893B5E0}" srcOrd="0" destOrd="0" presId="urn:microsoft.com/office/officeart/2008/layout/LinedList"/>
    <dgm:cxn modelId="{AD098DC5-DAE1-47AB-B20C-70C026A126BB}" type="presParOf" srcId="{EAA7A7BF-824F-4A06-A991-7BC48FFCA34F}" destId="{AC69EDCF-9D2D-4E91-9E17-D095C6BC5BC1}" srcOrd="1" destOrd="0" presId="urn:microsoft.com/office/officeart/2008/layout/LinedList"/>
    <dgm:cxn modelId="{01FDDBC9-A6B2-4532-BE02-2762E0E0DA22}" type="presParOf" srcId="{AC69EDCF-9D2D-4E91-9E17-D095C6BC5BC1}" destId="{4CE03CD3-391B-412E-B79F-E11B435A3929}" srcOrd="0" destOrd="0" presId="urn:microsoft.com/office/officeart/2008/layout/LinedList"/>
    <dgm:cxn modelId="{6174410B-9BEE-473D-92BF-C968B613988C}" type="presParOf" srcId="{AC69EDCF-9D2D-4E91-9E17-D095C6BC5BC1}" destId="{C5B5354D-78C9-4123-8DEC-7B5E9D557B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986F-1904-49CE-9647-CC4497402706}">
      <dsp:nvSpPr>
        <dsp:cNvPr id="0" name=""/>
        <dsp:cNvSpPr/>
      </dsp:nvSpPr>
      <dsp:spPr>
        <a:xfrm>
          <a:off x="0" y="247855"/>
          <a:ext cx="9144000" cy="1891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l-GR" sz="4900" b="0" i="0" kern="1200" dirty="0"/>
            <a:t>Νοσηλευτική. Παρελθόν, παρόν και μέλλον. Προβληματισμοί.</a:t>
          </a:r>
          <a:endParaRPr lang="el-GR" sz="4900" kern="1200" dirty="0"/>
        </a:p>
      </dsp:txBody>
      <dsp:txXfrm>
        <a:off x="92354" y="340209"/>
        <a:ext cx="8959292" cy="1707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2D26C-B7DF-4206-9929-F6B681E81B53}">
      <dsp:nvSpPr>
        <dsp:cNvPr id="0" name=""/>
        <dsp:cNvSpPr/>
      </dsp:nvSpPr>
      <dsp:spPr>
        <a:xfrm>
          <a:off x="0" y="2770"/>
          <a:ext cx="6592186"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sp>
    <dsp:sp modelId="{70CBE5F0-F0DE-42CC-A187-2C6681B62EA8}">
      <dsp:nvSpPr>
        <dsp:cNvPr id="0" name=""/>
        <dsp:cNvSpPr/>
      </dsp:nvSpPr>
      <dsp:spPr>
        <a:xfrm>
          <a:off x="0" y="2770"/>
          <a:ext cx="6592186" cy="18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1" kern="1200" dirty="0"/>
            <a:t>16ος αιώνας:</a:t>
          </a:r>
          <a:r>
            <a:rPr lang="el-GR" sz="2100" kern="1200" dirty="0"/>
            <a:t> Η κοινωνία μετακινήθηκε από το θρησκευτικό προσανατολισμό που είχε ως τότε προς την παροχή φροντίδας και τη διεύρυνση της γνώσης. </a:t>
          </a:r>
        </a:p>
      </dsp:txBody>
      <dsp:txXfrm>
        <a:off x="0" y="2770"/>
        <a:ext cx="6592186" cy="1889415"/>
      </dsp:txXfrm>
    </dsp:sp>
    <dsp:sp modelId="{8F5CDB00-C9C3-4470-8D8C-C887685F0BBF}">
      <dsp:nvSpPr>
        <dsp:cNvPr id="0" name=""/>
        <dsp:cNvSpPr/>
      </dsp:nvSpPr>
      <dsp:spPr>
        <a:xfrm>
          <a:off x="0" y="1892185"/>
          <a:ext cx="6592186"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sp>
    <dsp:sp modelId="{CFE4C801-0BE5-4F25-AC7C-2F7E88FD6018}">
      <dsp:nvSpPr>
        <dsp:cNvPr id="0" name=""/>
        <dsp:cNvSpPr/>
      </dsp:nvSpPr>
      <dsp:spPr>
        <a:xfrm>
          <a:off x="0" y="1892185"/>
          <a:ext cx="6592186" cy="18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Κλείσιμο μοναστηριών και τρομερή έλλειψη ανθρώπων για την περίθαλψη των αρρώστων. </a:t>
          </a:r>
          <a:r>
            <a:rPr lang="el-GR" sz="2100" b="1" kern="1200" dirty="0"/>
            <a:t>Χρησιμοποίηση στη νοσηλευτική γυναικών που είχαν καταδικαστεί για κάποιο αδίκημα</a:t>
          </a:r>
          <a:r>
            <a:rPr lang="el-GR" sz="2100" kern="1200" dirty="0"/>
            <a:t> και οι οποίες </a:t>
          </a:r>
          <a:r>
            <a:rPr lang="el-GR" sz="2100" kern="1200" dirty="0" err="1"/>
            <a:t>εξέτειαν</a:t>
          </a:r>
          <a:r>
            <a:rPr lang="el-GR" sz="2100" kern="1200" dirty="0"/>
            <a:t> την ποινή τους στα νοσοκομεία αντί στις φυλακές. </a:t>
          </a:r>
        </a:p>
      </dsp:txBody>
      <dsp:txXfrm>
        <a:off x="0" y="1892185"/>
        <a:ext cx="6592186" cy="1889415"/>
      </dsp:txXfrm>
    </dsp:sp>
    <dsp:sp modelId="{7F969E01-2CCC-4572-B571-7E892F42D6EB}">
      <dsp:nvSpPr>
        <dsp:cNvPr id="0" name=""/>
        <dsp:cNvSpPr/>
      </dsp:nvSpPr>
      <dsp:spPr>
        <a:xfrm>
          <a:off x="0" y="3781600"/>
          <a:ext cx="6592186"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sp>
    <dsp:sp modelId="{1B6638B0-420E-4779-BB57-7C03ACB0D005}">
      <dsp:nvSpPr>
        <dsp:cNvPr id="0" name=""/>
        <dsp:cNvSpPr/>
      </dsp:nvSpPr>
      <dsp:spPr>
        <a:xfrm>
          <a:off x="0" y="3781600"/>
          <a:ext cx="6592186" cy="18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Εκτός από την άσχημη φήμη που είχαν, «οι νοσηλεύτριες» αυτές </a:t>
          </a:r>
          <a:r>
            <a:rPr lang="el-GR" sz="2100" b="1" kern="1200" dirty="0"/>
            <a:t>έπαιρναν</a:t>
          </a:r>
          <a:r>
            <a:rPr lang="el-GR" sz="2100" kern="1200" dirty="0"/>
            <a:t> </a:t>
          </a:r>
          <a:r>
            <a:rPr lang="el-GR" sz="2100" b="1" kern="1200" dirty="0"/>
            <a:t>ένα εξευτελιστικά χαμηλό μισθό και δούλευαν ατελείωτες ώρες κάτω από άθλιες συνθήκες</a:t>
          </a:r>
          <a:r>
            <a:rPr lang="el-GR" sz="2100" kern="1200" dirty="0"/>
            <a:t>.</a:t>
          </a:r>
        </a:p>
      </dsp:txBody>
      <dsp:txXfrm>
        <a:off x="0" y="3781600"/>
        <a:ext cx="6592186" cy="188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15EF2-543C-48EE-97BC-03D815982FD9}">
      <dsp:nvSpPr>
        <dsp:cNvPr id="0" name=""/>
        <dsp:cNvSpPr/>
      </dsp:nvSpPr>
      <dsp:spPr>
        <a:xfrm>
          <a:off x="0" y="164620"/>
          <a:ext cx="7704667" cy="25096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dirty="0"/>
            <a:t>Το χθες καθορίζει το αύριο</a:t>
          </a:r>
        </a:p>
      </dsp:txBody>
      <dsp:txXfrm>
        <a:off x="122511" y="287131"/>
        <a:ext cx="7459645" cy="2264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565A-0307-467C-B643-FBA10939C008}">
      <dsp:nvSpPr>
        <dsp:cNvPr id="0" name=""/>
        <dsp:cNvSpPr/>
      </dsp:nvSpPr>
      <dsp:spPr>
        <a:xfrm>
          <a:off x="0" y="0"/>
          <a:ext cx="7704667" cy="7722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b="1" kern="1200"/>
            <a:t>Η νοσηλευτική στη Νεώτερη Ελλάδα</a:t>
          </a:r>
          <a:endParaRPr lang="el-GR" sz="3300" kern="1200"/>
        </a:p>
      </dsp:txBody>
      <dsp:txXfrm>
        <a:off x="37696" y="37696"/>
        <a:ext cx="7629275"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ED93-4A6E-4665-BDB4-AC7559764B89}">
      <dsp:nvSpPr>
        <dsp:cNvPr id="0" name=""/>
        <dsp:cNvSpPr/>
      </dsp:nvSpPr>
      <dsp:spPr>
        <a:xfrm>
          <a:off x="0" y="160484"/>
          <a:ext cx="7704667" cy="16602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l-GR" sz="4300" kern="1200" dirty="0"/>
            <a:t>ΚΟΡΥΦΑΙΑ ΟΝΟΜΑΤΑ ΕΛΛΗΝΙΔΩΝ ΝΟΣΗΛΕΥΤΡΙΩΝ </a:t>
          </a:r>
        </a:p>
      </dsp:txBody>
      <dsp:txXfrm>
        <a:off x="81046" y="241530"/>
        <a:ext cx="7542575" cy="1498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BF0BF-7AAC-40EB-80F5-579E4D9D0420}">
      <dsp:nvSpPr>
        <dsp:cNvPr id="0" name=""/>
        <dsp:cNvSpPr/>
      </dsp:nvSpPr>
      <dsp:spPr>
        <a:xfrm>
          <a:off x="0" y="358799"/>
          <a:ext cx="7704667" cy="1263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l-GR" sz="5400" kern="1200" dirty="0"/>
            <a:t>ΕΛΕΝΗ ΒΑΣΙΛΟΠΟΥΛΟΥ</a:t>
          </a:r>
        </a:p>
      </dsp:txBody>
      <dsp:txXfrm>
        <a:off x="61684" y="420483"/>
        <a:ext cx="7581299" cy="1140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FDD7-E5DC-458D-B675-9229650FFF71}">
      <dsp:nvSpPr>
        <dsp:cNvPr id="0" name=""/>
        <dsp:cNvSpPr/>
      </dsp:nvSpPr>
      <dsp:spPr>
        <a:xfrm>
          <a:off x="0" y="7581"/>
          <a:ext cx="8112369" cy="131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l-GR" sz="5600" kern="1200"/>
            <a:t>Florence Nightingale</a:t>
          </a:r>
        </a:p>
      </dsp:txBody>
      <dsp:txXfrm>
        <a:off x="63968" y="71549"/>
        <a:ext cx="7984433" cy="1182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00D92-1319-4BDA-B21F-872222D99F6D}">
      <dsp:nvSpPr>
        <dsp:cNvPr id="0" name=""/>
        <dsp:cNvSpPr/>
      </dsp:nvSpPr>
      <dsp:spPr>
        <a:xfrm>
          <a:off x="0" y="54250"/>
          <a:ext cx="6574936" cy="332007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Οι συμπεριφορές που εμπεριέχονται και χαρακτηρίζουν την φροντίδα </a:t>
          </a:r>
          <a:r>
            <a:rPr lang="el-GR" sz="2000" kern="1200" dirty="0"/>
            <a:t>που ασκεί ο νοσηλευτής είναι τα πέντε C: </a:t>
          </a:r>
        </a:p>
        <a:p>
          <a:pPr marL="0" lvl="0" indent="0" algn="l" defTabSz="889000">
            <a:lnSpc>
              <a:spcPct val="90000"/>
            </a:lnSpc>
            <a:spcBef>
              <a:spcPct val="0"/>
            </a:spcBef>
            <a:spcAft>
              <a:spcPct val="35000"/>
            </a:spcAft>
            <a:buNone/>
          </a:pPr>
          <a:r>
            <a:rPr lang="el-GR" sz="2000" b="1" kern="1200" dirty="0" err="1"/>
            <a:t>Compassion</a:t>
          </a:r>
          <a:r>
            <a:rPr lang="el-GR" sz="2000" b="1" kern="1200" dirty="0"/>
            <a:t> </a:t>
          </a:r>
        </a:p>
        <a:p>
          <a:pPr marL="0" lvl="0" indent="0" algn="l" defTabSz="889000">
            <a:lnSpc>
              <a:spcPct val="90000"/>
            </a:lnSpc>
            <a:spcBef>
              <a:spcPct val="0"/>
            </a:spcBef>
            <a:spcAft>
              <a:spcPct val="35000"/>
            </a:spcAft>
            <a:buNone/>
          </a:pPr>
          <a:r>
            <a:rPr lang="el-GR" sz="2000" b="1" kern="1200" dirty="0" err="1"/>
            <a:t>Competence</a:t>
          </a:r>
          <a:r>
            <a:rPr lang="el-GR" sz="2000" b="1" kern="1200" dirty="0"/>
            <a:t> </a:t>
          </a:r>
        </a:p>
        <a:p>
          <a:pPr marL="0" lvl="0" indent="0" algn="l" defTabSz="889000">
            <a:lnSpc>
              <a:spcPct val="90000"/>
            </a:lnSpc>
            <a:spcBef>
              <a:spcPct val="0"/>
            </a:spcBef>
            <a:spcAft>
              <a:spcPct val="35000"/>
            </a:spcAft>
            <a:buNone/>
          </a:pPr>
          <a:r>
            <a:rPr lang="el-GR" sz="2000" b="1" kern="1200" dirty="0" err="1"/>
            <a:t>Confidence</a:t>
          </a:r>
          <a:r>
            <a:rPr lang="el-GR" sz="2000" b="1" kern="1200" dirty="0"/>
            <a:t> </a:t>
          </a:r>
        </a:p>
        <a:p>
          <a:pPr marL="0" lvl="0" indent="0" algn="l" defTabSz="889000">
            <a:lnSpc>
              <a:spcPct val="90000"/>
            </a:lnSpc>
            <a:spcBef>
              <a:spcPct val="0"/>
            </a:spcBef>
            <a:spcAft>
              <a:spcPct val="35000"/>
            </a:spcAft>
            <a:buNone/>
          </a:pPr>
          <a:r>
            <a:rPr lang="el-GR" sz="2000" b="1" kern="1200" dirty="0" err="1"/>
            <a:t>Conscience</a:t>
          </a:r>
          <a:r>
            <a:rPr lang="el-GR" sz="2000" b="1" kern="1200" dirty="0"/>
            <a:t> </a:t>
          </a:r>
        </a:p>
        <a:p>
          <a:pPr marL="0" lvl="0" indent="0" algn="l" defTabSz="889000">
            <a:lnSpc>
              <a:spcPct val="90000"/>
            </a:lnSpc>
            <a:spcBef>
              <a:spcPct val="0"/>
            </a:spcBef>
            <a:spcAft>
              <a:spcPct val="35000"/>
            </a:spcAft>
            <a:buNone/>
          </a:pPr>
          <a:r>
            <a:rPr lang="el-GR" sz="2000" b="1" kern="1200" dirty="0" err="1"/>
            <a:t>Commitment</a:t>
          </a:r>
          <a:endParaRPr lang="el-GR" sz="2000" kern="1200" dirty="0"/>
        </a:p>
      </dsp:txBody>
      <dsp:txXfrm>
        <a:off x="162072" y="216322"/>
        <a:ext cx="6250792" cy="29959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5C1BC-C063-4619-95A6-1956A893B5E0}">
      <dsp:nvSpPr>
        <dsp:cNvPr id="0" name=""/>
        <dsp:cNvSpPr/>
      </dsp:nvSpPr>
      <dsp:spPr>
        <a:xfrm>
          <a:off x="0" y="0"/>
          <a:ext cx="77046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03CD3-391B-412E-B79F-E11B435A3929}">
      <dsp:nvSpPr>
        <dsp:cNvPr id="0" name=""/>
        <dsp:cNvSpPr/>
      </dsp:nvSpPr>
      <dsp:spPr>
        <a:xfrm>
          <a:off x="0" y="0"/>
          <a:ext cx="7704667" cy="109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dirty="0"/>
            <a:t>ΣΧΟΛΗ ΑΞΙΩΜΑΤΙΚΩΝ ΝΟΣΗΛΕΥΤΙΚΗΣ</a:t>
          </a:r>
        </a:p>
      </dsp:txBody>
      <dsp:txXfrm>
        <a:off x="0" y="0"/>
        <a:ext cx="7704667" cy="10995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09441-CB1C-4C55-845E-1093222495D5}" type="datetimeFigureOut">
              <a:rPr lang="el-GR" smtClean="0"/>
              <a:t>24/01/2021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9D181-D65D-4096-BCD8-E39380CF59BE}" type="slidenum">
              <a:rPr lang="el-GR" smtClean="0"/>
              <a:t>‹#›</a:t>
            </a:fld>
            <a:endParaRPr lang="el-GR"/>
          </a:p>
        </p:txBody>
      </p:sp>
    </p:spTree>
    <p:extLst>
      <p:ext uri="{BB962C8B-B14F-4D97-AF65-F5344CB8AC3E}">
        <p14:creationId xmlns:p14="http://schemas.microsoft.com/office/powerpoint/2010/main" val="111698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D04ED22-AA17-49E3-80B4-1D6ADD571E42}"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D04ED22-AA17-49E3-80B4-1D6ADD571E42}"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D04ED22-AA17-49E3-80B4-1D6ADD571E42}"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D7450-CCD3-494A-A5AB-7F6368DCD6F9}"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32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16934DD-2401-4CF3-9697-6B4B76B276F3}" type="datetimeFigureOut">
              <a:rPr lang="el-GR" smtClean="0"/>
              <a:t>24/01/2021</a:t>
            </a:fld>
            <a:endParaRPr lang="el-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14168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6934DD-2401-4CF3-9697-6B4B76B276F3}" type="datetimeFigureOut">
              <a:rPr lang="el-GR" smtClean="0"/>
              <a:t>24/01/2021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4111066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5" name="Footer Placeholder 4"/>
          <p:cNvSpPr>
            <a:spLocks noGrp="1"/>
          </p:cNvSpPr>
          <p:nvPr>
            <p:ph type="ftr" sz="quarter" idx="11"/>
          </p:nvPr>
        </p:nvSpPr>
        <p:spPr>
          <a:xfrm>
            <a:off x="804672" y="6227064"/>
            <a:ext cx="10588752" cy="320040"/>
          </a:xfrm>
        </p:spPr>
        <p:txBody>
          <a:body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2892332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5856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6934DD-2401-4CF3-9697-6B4B76B276F3}" type="datetimeFigureOut">
              <a:rPr lang="el-GR" smtClean="0"/>
              <a:t>24/01/2021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2157993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l-GR"/>
          </a:p>
        </p:txBody>
      </p:sp>
      <p:sp>
        <p:nvSpPr>
          <p:cNvPr id="6" name="Slide Number Placeholder 5"/>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74539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6" name="Footer Placeholder 5"/>
          <p:cNvSpPr>
            <a:spLocks noGrp="1"/>
          </p:cNvSpPr>
          <p:nvPr>
            <p:ph type="ftr" sz="quarter" idx="11"/>
          </p:nvPr>
        </p:nvSpPr>
        <p:spPr>
          <a:xfrm>
            <a:off x="804672" y="6227064"/>
            <a:ext cx="10588752" cy="320040"/>
          </a:xfrm>
        </p:spPr>
        <p:txBody>
          <a:bodyPr/>
          <a:lstStyle/>
          <a:p>
            <a:endParaRPr lang="el-GR"/>
          </a:p>
        </p:txBody>
      </p:sp>
      <p:sp>
        <p:nvSpPr>
          <p:cNvPr id="7" name="Slide Number Placeholder 6"/>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70174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125305" y="1488985"/>
            <a:ext cx="6264350" cy="169685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118447" y="4351687"/>
            <a:ext cx="6265588" cy="17040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8" name="Footer Placeholder 7"/>
          <p:cNvSpPr>
            <a:spLocks noGrp="1"/>
          </p:cNvSpPr>
          <p:nvPr>
            <p:ph type="ftr" sz="quarter" idx="11"/>
          </p:nvPr>
        </p:nvSpPr>
        <p:spPr>
          <a:xfrm>
            <a:off x="804672" y="6227064"/>
            <a:ext cx="10588752" cy="320040"/>
          </a:xfrm>
        </p:spPr>
        <p:txBody>
          <a:bodyPr/>
          <a:lstStyle/>
          <a:p>
            <a:endParaRPr lang="el-GR"/>
          </a:p>
        </p:txBody>
      </p:sp>
      <p:sp>
        <p:nvSpPr>
          <p:cNvPr id="9" name="Slide Number Placeholder 8"/>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260582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16934DD-2401-4CF3-9697-6B4B76B276F3}" type="datetimeFigureOut">
              <a:rPr lang="el-GR" smtClean="0"/>
              <a:t>24/01/2021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76040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3" name="Footer Placeholder 2"/>
          <p:cNvSpPr>
            <a:spLocks noGrp="1"/>
          </p:cNvSpPr>
          <p:nvPr>
            <p:ph type="ftr" sz="quarter" idx="11"/>
          </p:nvPr>
        </p:nvSpPr>
        <p:spPr>
          <a:xfrm>
            <a:off x="804672" y="6227064"/>
            <a:ext cx="10588752" cy="320040"/>
          </a:xfrm>
        </p:spPr>
        <p:txBody>
          <a:bodyPr/>
          <a:lstStyle/>
          <a:p>
            <a:endParaRPr lang="el-GR"/>
          </a:p>
        </p:txBody>
      </p:sp>
      <p:sp>
        <p:nvSpPr>
          <p:cNvPr id="4" name="Slide Number Placeholder 3"/>
          <p:cNvSpPr>
            <a:spLocks noGrp="1"/>
          </p:cNvSpPr>
          <p:nvPr>
            <p:ph type="sldNum" sz="quarter" idx="12"/>
          </p:nvPr>
        </p:nvSpPr>
        <p:spPr>
          <a:xfrm>
            <a:off x="10469880"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963117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16934DD-2401-4CF3-9697-6B4B76B276F3}" type="datetimeFigureOut">
              <a:rPr lang="el-GR" smtClean="0"/>
              <a:t>24/01/2021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647558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804672" y="320040"/>
            <a:ext cx="3657600" cy="320040"/>
          </a:xfrm>
        </p:spPr>
        <p:txBody>
          <a:bodyPr/>
          <a:lstStyle/>
          <a:p>
            <a:fld id="{016934DD-2401-4CF3-9697-6B4B76B276F3}" type="datetimeFigureOut">
              <a:rPr lang="el-GR" smtClean="0"/>
              <a:t>24/01/2021</a:t>
            </a:fld>
            <a:endParaRPr lang="el-GR"/>
          </a:p>
        </p:txBody>
      </p:sp>
      <p:sp>
        <p:nvSpPr>
          <p:cNvPr id="6" name="Footer Placeholder 5"/>
          <p:cNvSpPr>
            <a:spLocks noGrp="1"/>
          </p:cNvSpPr>
          <p:nvPr>
            <p:ph type="ftr" sz="quarter" idx="11"/>
          </p:nvPr>
        </p:nvSpPr>
        <p:spPr>
          <a:xfrm>
            <a:off x="804672" y="6227064"/>
            <a:ext cx="5942203" cy="320040"/>
          </a:xfrm>
        </p:spPr>
        <p:txBody>
          <a:bodyPr/>
          <a:lstStyle/>
          <a:p>
            <a:endParaRPr lang="el-GR"/>
          </a:p>
        </p:txBody>
      </p:sp>
      <p:sp>
        <p:nvSpPr>
          <p:cNvPr id="7" name="Slide Number Placeholder 6"/>
          <p:cNvSpPr>
            <a:spLocks noGrp="1"/>
          </p:cNvSpPr>
          <p:nvPr>
            <p:ph type="sldNum" sz="quarter" idx="12"/>
          </p:nvPr>
        </p:nvSpPr>
        <p:spPr>
          <a:xfrm>
            <a:off x="5828377" y="320040"/>
            <a:ext cx="914400" cy="320040"/>
          </a:xfrm>
        </p:spPr>
        <p:txBody>
          <a:bodyPr/>
          <a:lstStyle/>
          <a:p>
            <a:fld id="{85AA95F3-448E-45AC-8E63-5B79B178774A}" type="slidenum">
              <a:rPr lang="el-GR" smtClean="0"/>
              <a:t>‹#›</a:t>
            </a:fld>
            <a:endParaRPr lang="el-GR"/>
          </a:p>
        </p:txBody>
      </p:sp>
    </p:spTree>
    <p:extLst>
      <p:ext uri="{BB962C8B-B14F-4D97-AF65-F5344CB8AC3E}">
        <p14:creationId xmlns:p14="http://schemas.microsoft.com/office/powerpoint/2010/main" val="284113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16934DD-2401-4CF3-9697-6B4B76B276F3}" type="datetimeFigureOut">
              <a:rPr lang="el-GR" smtClean="0"/>
              <a:t>24/01/2021</a:t>
            </a:fld>
            <a:endParaRPr lang="el-G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5AA95F3-448E-45AC-8E63-5B79B178774A}" type="slidenum">
              <a:rPr lang="el-GR" smtClean="0"/>
              <a:t>‹#›</a:t>
            </a:fld>
            <a:endParaRPr lang="el-GR"/>
          </a:p>
        </p:txBody>
      </p:sp>
    </p:spTree>
    <p:extLst>
      <p:ext uri="{BB962C8B-B14F-4D97-AF65-F5344CB8AC3E}">
        <p14:creationId xmlns:p14="http://schemas.microsoft.com/office/powerpoint/2010/main" val="278706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sureste30.blogspot.com/2012/05/primeras-personas-florence-nightingale.html" TargetMode="External"/><Relationship Id="rId3" Type="http://schemas.openxmlformats.org/officeDocument/2006/relationships/diagramLayout" Target="../diagrams/layout7.xml"/><Relationship Id="rId7" Type="http://schemas.openxmlformats.org/officeDocument/2006/relationships/image" Target="../media/image6.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7.png"/><Relationship Id="rId4" Type="http://schemas.openxmlformats.org/officeDocument/2006/relationships/diagramQuickStyle" Target="../diagrams/quickStyle7.xml"/><Relationship Id="rId9"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malliarou@uth.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9D6A0BE8-EC8F-44A2-BA30-C96465171AD6}"/>
              </a:ext>
            </a:extLst>
          </p:cNvPr>
          <p:cNvGraphicFramePr/>
          <p:nvPr>
            <p:extLst>
              <p:ext uri="{D42A27DB-BD31-4B8C-83A1-F6EECF244321}">
                <p14:modId xmlns:p14="http://schemas.microsoft.com/office/powerpoint/2010/main" val="3369065641"/>
              </p:ext>
            </p:extLst>
          </p:nvPr>
        </p:nvGraphicFramePr>
        <p:xfrm>
          <a:off x="539262" y="2235200"/>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Υπότιτλος 2">
            <a:extLst>
              <a:ext uri="{FF2B5EF4-FFF2-40B4-BE49-F238E27FC236}">
                <a16:creationId xmlns:a16="http://schemas.microsoft.com/office/drawing/2014/main" id="{7221E507-8D58-4615-88BA-5061B2098CB1}"/>
              </a:ext>
            </a:extLst>
          </p:cNvPr>
          <p:cNvSpPr>
            <a:spLocks noGrp="1"/>
          </p:cNvSpPr>
          <p:nvPr>
            <p:ph type="subTitle" idx="1"/>
          </p:nvPr>
        </p:nvSpPr>
        <p:spPr>
          <a:xfrm>
            <a:off x="1145931" y="4585677"/>
            <a:ext cx="6424246" cy="1655762"/>
          </a:xfrm>
        </p:spPr>
        <p:txBody>
          <a:bodyPr>
            <a:normAutofit/>
          </a:bodyPr>
          <a:lstStyle/>
          <a:p>
            <a:r>
              <a:rPr lang="el-GR" b="1" dirty="0">
                <a:solidFill>
                  <a:schemeClr val="accent2">
                    <a:lumMod val="75000"/>
                  </a:schemeClr>
                </a:solidFill>
              </a:rPr>
              <a:t>Μαλλιαρού Μαρία</a:t>
            </a:r>
          </a:p>
          <a:p>
            <a:r>
              <a:rPr lang="el-GR" b="1" dirty="0">
                <a:solidFill>
                  <a:schemeClr val="accent2">
                    <a:lumMod val="75000"/>
                  </a:schemeClr>
                </a:solidFill>
              </a:rPr>
              <a:t>ΑΝΑΠΛΗΡΩΤΡΙΑ ΚΑΘΗΓΗΤΡΙΑ ΝΟΣΗΛΕΥΤΙΚΗΣ</a:t>
            </a:r>
          </a:p>
          <a:p>
            <a:r>
              <a:rPr lang="el-GR" b="1" dirty="0">
                <a:solidFill>
                  <a:schemeClr val="accent2">
                    <a:lumMod val="75000"/>
                  </a:schemeClr>
                </a:solidFill>
              </a:rPr>
              <a:t>ΠΑΝΕΠΙΣΤΗΜΙΟ ΘΕΣΣΑΛΙΑΣ</a:t>
            </a:r>
          </a:p>
        </p:txBody>
      </p:sp>
    </p:spTree>
    <p:extLst>
      <p:ext uri="{BB962C8B-B14F-4D97-AF65-F5344CB8AC3E}">
        <p14:creationId xmlns:p14="http://schemas.microsoft.com/office/powerpoint/2010/main" val="401519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96F1B6-578F-4BB7-A5EE-944C87025AE0}"/>
              </a:ext>
            </a:extLst>
          </p:cNvPr>
          <p:cNvSpPr>
            <a:spLocks noGrp="1"/>
          </p:cNvSpPr>
          <p:nvPr>
            <p:ph type="title"/>
          </p:nvPr>
        </p:nvSpPr>
        <p:spPr/>
        <p:txBody>
          <a:bodyPr/>
          <a:lstStyle/>
          <a:p>
            <a:r>
              <a:rPr lang="el-GR" dirty="0"/>
              <a:t>Νέα Φάρμακα, τεχνολογικές ανακαλύψεις</a:t>
            </a:r>
          </a:p>
        </p:txBody>
      </p:sp>
      <p:pic>
        <p:nvPicPr>
          <p:cNvPr id="5" name="Picture 34">
            <a:extLst>
              <a:ext uri="{FF2B5EF4-FFF2-40B4-BE49-F238E27FC236}">
                <a16:creationId xmlns:a16="http://schemas.microsoft.com/office/drawing/2014/main" id="{DAB8E850-14C7-4980-A6E3-40259091A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677" y="1676278"/>
            <a:ext cx="4029075" cy="3009900"/>
          </a:xfrm>
          <a:prstGeom prst="rect">
            <a:avLst/>
          </a:prstGeom>
        </p:spPr>
      </p:pic>
    </p:spTree>
    <p:extLst>
      <p:ext uri="{BB962C8B-B14F-4D97-AF65-F5344CB8AC3E}">
        <p14:creationId xmlns:p14="http://schemas.microsoft.com/office/powerpoint/2010/main" val="1049514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a:extLst>
              <a:ext uri="{FF2B5EF4-FFF2-40B4-BE49-F238E27FC236}">
                <a16:creationId xmlns:a16="http://schemas.microsoft.com/office/drawing/2014/main" id="{E308C8C7-0496-4947-B32E-4C4CCA9EC4E2}"/>
              </a:ext>
            </a:extLst>
          </p:cNvPr>
          <p:cNvGraphicFramePr/>
          <p:nvPr>
            <p:extLst>
              <p:ext uri="{D42A27DB-BD31-4B8C-83A1-F6EECF244321}">
                <p14:modId xmlns:p14="http://schemas.microsoft.com/office/powerpoint/2010/main" val="1365739350"/>
              </p:ext>
            </p:extLst>
          </p:nvPr>
        </p:nvGraphicFramePr>
        <p:xfrm>
          <a:off x="838200" y="365125"/>
          <a:ext cx="8112369"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Θέση περιεχομένου 4">
            <a:extLst>
              <a:ext uri="{FF2B5EF4-FFF2-40B4-BE49-F238E27FC236}">
                <a16:creationId xmlns:a16="http://schemas.microsoft.com/office/drawing/2014/main" id="{C7C25E33-4BA9-4C41-B6B6-2C1A4DB72341}"/>
              </a:ext>
            </a:extLst>
          </p:cNvPr>
          <p:cNvPicPr>
            <a:picLocks noGrp="1" noChangeAspect="1"/>
          </p:cNvPicPr>
          <p:nvPr>
            <p:ph idx="1"/>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44910" y="1930247"/>
            <a:ext cx="3978990" cy="2997506"/>
          </a:xfrm>
        </p:spPr>
      </p:pic>
      <p:sp>
        <p:nvSpPr>
          <p:cNvPr id="6" name="TextBox 5">
            <a:extLst>
              <a:ext uri="{FF2B5EF4-FFF2-40B4-BE49-F238E27FC236}">
                <a16:creationId xmlns:a16="http://schemas.microsoft.com/office/drawing/2014/main" id="{B28FEBA0-2F03-4D75-8B65-B9152231A826}"/>
              </a:ext>
            </a:extLst>
          </p:cNvPr>
          <p:cNvSpPr txBox="1"/>
          <p:nvPr/>
        </p:nvSpPr>
        <p:spPr>
          <a:xfrm>
            <a:off x="4797671" y="5051896"/>
            <a:ext cx="5715000" cy="230832"/>
          </a:xfrm>
          <a:prstGeom prst="rect">
            <a:avLst/>
          </a:prstGeom>
          <a:noFill/>
        </p:spPr>
        <p:txBody>
          <a:bodyPr wrap="square" rtlCol="0">
            <a:spAutoFit/>
          </a:bodyPr>
          <a:lstStyle/>
          <a:p>
            <a:r>
              <a:rPr lang="el-GR" sz="900">
                <a:hlinkClick r:id="rId8" tooltip="https://sureste30.blogspot.com/2012/05/primeras-personas-florence-nightingale.html"/>
              </a:rPr>
              <a:t>Αυτή η φωτογραφία</a:t>
            </a:r>
            <a:r>
              <a:rPr lang="el-GR" sz="900"/>
              <a:t> από Άγνωστος συντάκτης με άδεια χρήσης </a:t>
            </a:r>
            <a:r>
              <a:rPr lang="el-GR" sz="900">
                <a:hlinkClick r:id="rId9" tooltip="https://creativecommons.org/licenses/by-nc-nd/3.0/"/>
              </a:rPr>
              <a:t>CC BY-NC-ND</a:t>
            </a:r>
            <a:endParaRPr lang="el-GR" sz="900"/>
          </a:p>
        </p:txBody>
      </p:sp>
      <p:sp>
        <p:nvSpPr>
          <p:cNvPr id="8" name="Θέση περιεχομένου 2">
            <a:extLst>
              <a:ext uri="{FF2B5EF4-FFF2-40B4-BE49-F238E27FC236}">
                <a16:creationId xmlns:a16="http://schemas.microsoft.com/office/drawing/2014/main" id="{FC9F7463-1F56-4200-BA83-F051471CA989}"/>
              </a:ext>
            </a:extLst>
          </p:cNvPr>
          <p:cNvSpPr txBox="1">
            <a:spLocks/>
          </p:cNvSpPr>
          <p:nvPr/>
        </p:nvSpPr>
        <p:spPr>
          <a:xfrm>
            <a:off x="747346" y="1978270"/>
            <a:ext cx="3789485" cy="321933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l-GR" sz="1600" dirty="0">
                <a:latin typeface="Calibri" panose="020F0502020204030204" pitchFamily="34" charset="0"/>
                <a:ea typeface="Calibri" panose="020F0502020204030204" pitchFamily="34" charset="0"/>
                <a:cs typeface="Times New Roman" panose="02020603050405020304" pitchFamily="18" charset="0"/>
              </a:rPr>
              <a:t>200 χρόνια μετά τη γέννηση της </a:t>
            </a:r>
            <a:r>
              <a:rPr lang="el-GR" sz="1600" dirty="0" err="1">
                <a:latin typeface="Calibri" panose="020F0502020204030204" pitchFamily="34" charset="0"/>
                <a:ea typeface="Calibri" panose="020F0502020204030204" pitchFamily="34" charset="0"/>
                <a:cs typeface="Times New Roman" panose="02020603050405020304" pitchFamily="18" charset="0"/>
              </a:rPr>
              <a:t>Florence</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Nightingale</a:t>
            </a:r>
            <a:r>
              <a:rPr lang="el-GR" sz="1600" dirty="0">
                <a:latin typeface="Calibri" panose="020F0502020204030204" pitchFamily="34" charset="0"/>
                <a:ea typeface="Calibri" panose="020F0502020204030204" pitchFamily="34" charset="0"/>
                <a:cs typeface="Times New Roman" panose="02020603050405020304" pitchFamily="18" charset="0"/>
              </a:rPr>
              <a:t>, ο Παγκόσμιος Οργανισμός υγείας ανακήρυξε το έτος 2020 σε έτος νοσηλευτή.</a:t>
            </a:r>
            <a:endParaRPr lang="el-GR" sz="1600" dirty="0"/>
          </a:p>
        </p:txBody>
      </p:sp>
      <p:pic>
        <p:nvPicPr>
          <p:cNvPr id="4098" name="Picture 2" descr="5th International Congress and 20th National Congress of Nurses | 2020 Year  Of The Nurse">
            <a:extLst>
              <a:ext uri="{FF2B5EF4-FFF2-40B4-BE49-F238E27FC236}">
                <a16:creationId xmlns:a16="http://schemas.microsoft.com/office/drawing/2014/main" id="{DD4FB257-2E0E-4B52-94F6-D866D61E54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955" y="5031555"/>
            <a:ext cx="5238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25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E338E-45DB-4EBF-B246-F78DCE17F61A}"/>
              </a:ext>
            </a:extLst>
          </p:cNvPr>
          <p:cNvSpPr>
            <a:spLocks noGrp="1"/>
          </p:cNvSpPr>
          <p:nvPr>
            <p:ph type="title"/>
          </p:nvPr>
        </p:nvSpPr>
        <p:spPr/>
        <p:txBody>
          <a:bodyPr/>
          <a:lstStyle/>
          <a:p>
            <a:r>
              <a:rPr lang="el-GR" dirty="0"/>
              <a:t>Πανδημία </a:t>
            </a:r>
            <a:r>
              <a:rPr lang="en-GB" dirty="0" err="1"/>
              <a:t>covid</a:t>
            </a:r>
            <a:r>
              <a:rPr lang="en-GB" dirty="0"/>
              <a:t> 19 </a:t>
            </a:r>
            <a:r>
              <a:rPr lang="el-GR" dirty="0"/>
              <a:t>και Νοσηλευτική</a:t>
            </a:r>
          </a:p>
        </p:txBody>
      </p:sp>
      <p:pic>
        <p:nvPicPr>
          <p:cNvPr id="7" name="Θέση περιεχομένου 6">
            <a:extLst>
              <a:ext uri="{FF2B5EF4-FFF2-40B4-BE49-F238E27FC236}">
                <a16:creationId xmlns:a16="http://schemas.microsoft.com/office/drawing/2014/main" id="{E8437472-D526-4FBC-B7AD-A20BA76C2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5266" y="700698"/>
            <a:ext cx="2619375" cy="1743075"/>
          </a:xfrm>
        </p:spPr>
      </p:pic>
      <p:pic>
        <p:nvPicPr>
          <p:cNvPr id="1026" name="Picture 2" descr="COVID-19 stress strains nurses' physical and emotional health">
            <a:extLst>
              <a:ext uri="{FF2B5EF4-FFF2-40B4-BE49-F238E27FC236}">
                <a16:creationId xmlns:a16="http://schemas.microsoft.com/office/drawing/2014/main" id="{BBDA56EE-2BE5-4DA9-8892-3C4E3EB99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517" y="2657475"/>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 proportion of healthcare workers with COVID-19 in Italy is a stark  warning to the world: protecting nurses and their colleagues must be the  number one priority | ICN - International Council">
            <a:extLst>
              <a:ext uri="{FF2B5EF4-FFF2-40B4-BE49-F238E27FC236}">
                <a16:creationId xmlns:a16="http://schemas.microsoft.com/office/drawing/2014/main" id="{2B7D08AD-EC63-4647-B6F6-281B95B45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163" y="4414228"/>
            <a:ext cx="4095906" cy="21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18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FC9A66-A6CD-4C14-8C26-344FCB799E25}"/>
              </a:ext>
            </a:extLst>
          </p:cNvPr>
          <p:cNvSpPr>
            <a:spLocks noGrp="1"/>
          </p:cNvSpPr>
          <p:nvPr>
            <p:ph type="title"/>
          </p:nvPr>
        </p:nvSpPr>
        <p:spPr>
          <a:xfrm>
            <a:off x="862254" y="2240604"/>
            <a:ext cx="3498979" cy="2456442"/>
          </a:xfrm>
        </p:spPr>
        <p:txBody>
          <a:bodyPr/>
          <a:lstStyle/>
          <a:p>
            <a:r>
              <a:rPr lang="el-GR" dirty="0"/>
              <a:t>Ηλεκτρονική υγεία</a:t>
            </a:r>
          </a:p>
        </p:txBody>
      </p:sp>
      <p:pic>
        <p:nvPicPr>
          <p:cNvPr id="5" name="Picture 1">
            <a:extLst>
              <a:ext uri="{FF2B5EF4-FFF2-40B4-BE49-F238E27FC236}">
                <a16:creationId xmlns:a16="http://schemas.microsoft.com/office/drawing/2014/main" id="{30720735-ADEF-4AF3-8B28-2354BE76A9E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
          <a:stretch/>
        </p:blipFill>
        <p:spPr>
          <a:xfrm>
            <a:off x="4810370" y="2433305"/>
            <a:ext cx="6281738" cy="3208637"/>
          </a:xfrm>
          <a:prstGeom prst="rect">
            <a:avLst/>
          </a:prstGeom>
        </p:spPr>
      </p:pic>
    </p:spTree>
    <p:extLst>
      <p:ext uri="{BB962C8B-B14F-4D97-AF65-F5344CB8AC3E}">
        <p14:creationId xmlns:p14="http://schemas.microsoft.com/office/powerpoint/2010/main" val="310610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0B53-170E-4485-A718-C1FF5BAB800C}"/>
              </a:ext>
            </a:extLst>
          </p:cNvPr>
          <p:cNvSpPr>
            <a:spLocks noGrp="1"/>
          </p:cNvSpPr>
          <p:nvPr>
            <p:ph type="title"/>
          </p:nvPr>
        </p:nvSpPr>
        <p:spPr/>
        <p:txBody>
          <a:bodyPr/>
          <a:lstStyle/>
          <a:p>
            <a:r>
              <a:rPr lang="el-GR" sz="5400" dirty="0">
                <a:solidFill>
                  <a:srgbClr val="2A81C6"/>
                </a:solidFill>
              </a:rPr>
              <a:t>Ενημερωμένος ασθενής - διαδίκτυο</a:t>
            </a: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 y="2117726"/>
            <a:ext cx="6029337" cy="3642313"/>
          </a:xfrm>
          <a:prstGeom prst="rect">
            <a:avLst/>
          </a:prstGeom>
        </p:spPr>
      </p:pic>
      <p:pic>
        <p:nvPicPr>
          <p:cNvPr id="4" name="Picture 3">
            <a:extLst>
              <a:ext uri="{FF2B5EF4-FFF2-40B4-BE49-F238E27FC236}">
                <a16:creationId xmlns:a16="http://schemas.microsoft.com/office/drawing/2014/main" id="{4D988AFD-B5E0-403D-AE20-895712D63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499" y="2117725"/>
            <a:ext cx="6158501" cy="3642314"/>
          </a:xfrm>
          <a:prstGeom prst="rect">
            <a:avLst/>
          </a:prstGeom>
        </p:spPr>
      </p:pic>
    </p:spTree>
    <p:extLst>
      <p:ext uri="{BB962C8B-B14F-4D97-AF65-F5344CB8AC3E}">
        <p14:creationId xmlns:p14="http://schemas.microsoft.com/office/powerpoint/2010/main" val="185192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a:extLst>
              <a:ext uri="{FF2B5EF4-FFF2-40B4-BE49-F238E27FC236}">
                <a16:creationId xmlns:a16="http://schemas.microsoft.com/office/drawing/2014/main" id="{526E973B-B50F-4C69-9BAF-C609B8D7D008}"/>
              </a:ext>
            </a:extLst>
          </p:cNvPr>
          <p:cNvGraphicFramePr>
            <a:graphicFrameLocks noGrp="1"/>
          </p:cNvGraphicFramePr>
          <p:nvPr>
            <p:ph sz="half" idx="1"/>
            <p:extLst>
              <p:ext uri="{D42A27DB-BD31-4B8C-83A1-F6EECF244321}">
                <p14:modId xmlns:p14="http://schemas.microsoft.com/office/powerpoint/2010/main" val="4050409114"/>
              </p:ext>
            </p:extLst>
          </p:nvPr>
        </p:nvGraphicFramePr>
        <p:xfrm>
          <a:off x="5120878" y="803187"/>
          <a:ext cx="6574936" cy="342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Θέση περιεχομένου 6">
            <a:extLst>
              <a:ext uri="{FF2B5EF4-FFF2-40B4-BE49-F238E27FC236}">
                <a16:creationId xmlns:a16="http://schemas.microsoft.com/office/drawing/2014/main" id="{03B1243C-8BEF-4FF5-B268-A34D971E3889}"/>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471644" y="4906520"/>
            <a:ext cx="2952750" cy="1552575"/>
          </a:xfrm>
        </p:spPr>
      </p:pic>
      <p:pic>
        <p:nvPicPr>
          <p:cNvPr id="9" name="Εικόνα 8">
            <a:extLst>
              <a:ext uri="{FF2B5EF4-FFF2-40B4-BE49-F238E27FC236}">
                <a16:creationId xmlns:a16="http://schemas.microsoft.com/office/drawing/2014/main" id="{D4DFACA0-5A47-4785-95DF-1E46FB557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7606" y="2881930"/>
            <a:ext cx="3094073" cy="3094073"/>
          </a:xfrm>
          <a:prstGeom prst="rect">
            <a:avLst/>
          </a:prstGeom>
        </p:spPr>
      </p:pic>
    </p:spTree>
    <p:extLst>
      <p:ext uri="{BB962C8B-B14F-4D97-AF65-F5344CB8AC3E}">
        <p14:creationId xmlns:p14="http://schemas.microsoft.com/office/powerpoint/2010/main" val="108303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EC8CEA-1166-4EA2-BCF6-ADF7ACA65045}"/>
              </a:ext>
            </a:extLst>
          </p:cNvPr>
          <p:cNvSpPr>
            <a:spLocks noGrp="1"/>
          </p:cNvSpPr>
          <p:nvPr>
            <p:ph sz="half" idx="1"/>
          </p:nvPr>
        </p:nvSpPr>
        <p:spPr/>
        <p:txBody>
          <a:bodyPr/>
          <a:lstStyle/>
          <a:p>
            <a:r>
              <a:rPr lang="el-GR" sz="1800" b="1" dirty="0">
                <a:effectLst/>
                <a:latin typeface="Times New Roman" panose="02020603050405020304" pitchFamily="18" charset="0"/>
                <a:ea typeface="UB-Helvetica"/>
                <a:cs typeface="Times New Roman" panose="02020603050405020304" pitchFamily="18" charset="0"/>
              </a:rPr>
              <a:t>Συμπόνια </a:t>
            </a:r>
            <a:r>
              <a:rPr lang="el-GR" sz="1800" dirty="0">
                <a:effectLst/>
                <a:latin typeface="Times New Roman" panose="02020603050405020304" pitchFamily="18" charset="0"/>
                <a:ea typeface="UB-Helvetica"/>
                <a:cs typeface="Times New Roman" panose="02020603050405020304" pitchFamily="18" charset="0"/>
              </a:rPr>
              <a:t>(</a:t>
            </a:r>
            <a:r>
              <a:rPr lang="el-GR" sz="1800" dirty="0" err="1">
                <a:effectLst/>
                <a:latin typeface="Times New Roman" panose="02020603050405020304" pitchFamily="18" charset="0"/>
                <a:ea typeface="UB-Helvetica"/>
                <a:cs typeface="Times New Roman" panose="02020603050405020304" pitchFamily="18" charset="0"/>
              </a:rPr>
              <a:t>Compassion</a:t>
            </a:r>
            <a:r>
              <a:rPr lang="el-GR" sz="1800" dirty="0">
                <a:effectLst/>
                <a:latin typeface="Times New Roman" panose="02020603050405020304" pitchFamily="18" charset="0"/>
                <a:ea typeface="UB-Helvetica"/>
                <a:cs typeface="Times New Roman" panose="02020603050405020304" pitchFamily="18" charset="0"/>
              </a:rPr>
              <a:t>): Η συμπόνια είναι βασικό συστατικό της σχέσης ασθενούς νοσηλευτή. Περιλαμβάνει την ευαισθησία στον ανθρώπινο πόνο και τη χαρά που επιτρέπει σε κάποιον να μπει στην εμπειρία ενός άλλου.</a:t>
            </a:r>
            <a:endParaRPr lang="el-GR" sz="1800" dirty="0">
              <a:effectLst/>
              <a:latin typeface="UB-Helvetica"/>
              <a:ea typeface="UB-Helvetica"/>
              <a:cs typeface="Times New Roman" panose="02020603050405020304" pitchFamily="18" charset="0"/>
            </a:endParaRPr>
          </a:p>
          <a:p>
            <a:endParaRPr lang="el-GR" dirty="0"/>
          </a:p>
        </p:txBody>
      </p:sp>
      <p:sp>
        <p:nvSpPr>
          <p:cNvPr id="4" name="Θέση περιεχομένου 3">
            <a:extLst>
              <a:ext uri="{FF2B5EF4-FFF2-40B4-BE49-F238E27FC236}">
                <a16:creationId xmlns:a16="http://schemas.microsoft.com/office/drawing/2014/main" id="{2DC8935F-EF3F-4937-B438-4357A4164824}"/>
              </a:ext>
            </a:extLst>
          </p:cNvPr>
          <p:cNvSpPr>
            <a:spLocks noGrp="1"/>
          </p:cNvSpPr>
          <p:nvPr>
            <p:ph sz="half" idx="2"/>
          </p:nvPr>
        </p:nvSpPr>
        <p:spPr/>
        <p:txBody>
          <a:bodyPr/>
          <a:lstStyle/>
          <a:p>
            <a:r>
              <a:rPr lang="el-GR" sz="1800" b="1" dirty="0">
                <a:effectLst/>
                <a:latin typeface="Times New Roman" panose="02020603050405020304" pitchFamily="18" charset="0"/>
                <a:ea typeface="UB-Helvetica"/>
                <a:cs typeface="Times New Roman" panose="02020603050405020304" pitchFamily="18" charset="0"/>
              </a:rPr>
              <a:t>Ικανότητα </a:t>
            </a:r>
            <a:r>
              <a:rPr lang="el-GR" sz="1800" dirty="0">
                <a:effectLst/>
                <a:latin typeface="Times New Roman" panose="02020603050405020304" pitchFamily="18" charset="0"/>
                <a:ea typeface="UB-Helvetica"/>
                <a:cs typeface="Times New Roman" panose="02020603050405020304" pitchFamily="18" charset="0"/>
              </a:rPr>
              <a:t>(</a:t>
            </a:r>
            <a:r>
              <a:rPr lang="el-GR" sz="1800" dirty="0" err="1">
                <a:effectLst/>
                <a:latin typeface="Times New Roman" panose="02020603050405020304" pitchFamily="18" charset="0"/>
                <a:ea typeface="UB-Helvetica"/>
                <a:cs typeface="Times New Roman" panose="02020603050405020304" pitchFamily="18" charset="0"/>
              </a:rPr>
              <a:t>Competence</a:t>
            </a:r>
            <a:r>
              <a:rPr lang="el-GR" sz="1800" dirty="0">
                <a:effectLst/>
                <a:latin typeface="Times New Roman" panose="02020603050405020304" pitchFamily="18" charset="0"/>
                <a:ea typeface="UB-Helvetica"/>
                <a:cs typeface="Times New Roman" panose="02020603050405020304" pitchFamily="18" charset="0"/>
              </a:rPr>
              <a:t>): Περιλαμβάνει την ικανότητα του νοσηλευτή να αποκτά και να χρησιμοποιεί τεκμηριωμένες επιστημονικές γνώσεις και δεξιότητες στην εφαρμογή θεραπευτικών παρεμβάσεων </a:t>
            </a:r>
            <a:endParaRPr lang="el-GR" sz="1800" dirty="0">
              <a:effectLst/>
              <a:latin typeface="UB-Helvetica"/>
              <a:ea typeface="UB-Helvetica"/>
              <a:cs typeface="Times New Roman" panose="02020603050405020304" pitchFamily="18" charset="0"/>
            </a:endParaRPr>
          </a:p>
          <a:p>
            <a:endParaRPr lang="el-GR" dirty="0"/>
          </a:p>
        </p:txBody>
      </p:sp>
      <p:pic>
        <p:nvPicPr>
          <p:cNvPr id="6" name="Εικόνα 5">
            <a:extLst>
              <a:ext uri="{FF2B5EF4-FFF2-40B4-BE49-F238E27FC236}">
                <a16:creationId xmlns:a16="http://schemas.microsoft.com/office/drawing/2014/main" id="{61F13C65-B082-4A7D-897C-C44A3CC66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726" y="2557462"/>
            <a:ext cx="2619375" cy="1743075"/>
          </a:xfrm>
          <a:prstGeom prst="rect">
            <a:avLst/>
          </a:prstGeom>
        </p:spPr>
      </p:pic>
    </p:spTree>
    <p:extLst>
      <p:ext uri="{BB962C8B-B14F-4D97-AF65-F5344CB8AC3E}">
        <p14:creationId xmlns:p14="http://schemas.microsoft.com/office/powerpoint/2010/main" val="306926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59E7093-48D2-4D15-837A-8325A4F9CE48}"/>
              </a:ext>
            </a:extLst>
          </p:cNvPr>
          <p:cNvSpPr>
            <a:spLocks noGrp="1"/>
          </p:cNvSpPr>
          <p:nvPr>
            <p:ph sz="half" idx="1"/>
          </p:nvPr>
        </p:nvSpPr>
        <p:spPr>
          <a:xfrm>
            <a:off x="4944140" y="489099"/>
            <a:ext cx="6446329" cy="3572538"/>
          </a:xfrm>
        </p:spPr>
        <p:txBody>
          <a:bodyPr>
            <a:normAutofit fontScale="55000" lnSpcReduction="20000"/>
          </a:bodyPr>
          <a:lstStyle/>
          <a:p>
            <a:pPr algn="just">
              <a:lnSpc>
                <a:spcPct val="150000"/>
              </a:lnSpc>
            </a:pPr>
            <a:r>
              <a:rPr lang="el-GR" sz="2500" b="1" dirty="0">
                <a:effectLst/>
                <a:latin typeface="Times New Roman" panose="02020603050405020304" pitchFamily="18" charset="0"/>
                <a:ea typeface="UB-Helvetica"/>
                <a:cs typeface="Times New Roman" panose="02020603050405020304" pitchFamily="18" charset="0"/>
              </a:rPr>
              <a:t>‑Εμπιστοσύνη </a:t>
            </a:r>
            <a:r>
              <a:rPr lang="el-GR" sz="2500" dirty="0">
                <a:effectLst/>
                <a:latin typeface="Times New Roman" panose="02020603050405020304" pitchFamily="18" charset="0"/>
                <a:ea typeface="UB-Helvetica"/>
                <a:cs typeface="Times New Roman" panose="02020603050405020304" pitchFamily="18" charset="0"/>
              </a:rPr>
              <a:t>(</a:t>
            </a:r>
            <a:r>
              <a:rPr lang="el-GR" sz="2500" dirty="0" err="1">
                <a:effectLst/>
                <a:latin typeface="Times New Roman" panose="02020603050405020304" pitchFamily="18" charset="0"/>
                <a:ea typeface="UB-Helvetica"/>
                <a:cs typeface="Times New Roman" panose="02020603050405020304" pitchFamily="18" charset="0"/>
              </a:rPr>
              <a:t>Confidence</a:t>
            </a:r>
            <a:r>
              <a:rPr lang="el-GR" sz="2500" dirty="0">
                <a:effectLst/>
                <a:latin typeface="Times New Roman" panose="02020603050405020304" pitchFamily="18" charset="0"/>
                <a:ea typeface="UB-Helvetica"/>
                <a:cs typeface="Times New Roman" panose="02020603050405020304" pitchFamily="18" charset="0"/>
              </a:rPr>
              <a:t>): Η εμπιστοσύνη είναι απαραίτητη για την αποτελεσματική εφαρμογή των ρόλων του νοσηλευτή ως φροντιστή, δάσκαλου, συμβούλου, συνηγόρου και ερευνητή. Η εμπιστοσύνη αναπτύσσεται μέσω της επιτυχούς αξιοποίησης της γνώσης και της εμπειρίας. Αφορά τη δημιουργία μίας σχέσης εμπιστοσύνης με τον ασθενή. </a:t>
            </a:r>
            <a:endParaRPr lang="el-GR" sz="2500" dirty="0">
              <a:effectLst/>
              <a:latin typeface="UB-Helvetica"/>
              <a:ea typeface="UB-Helvetica"/>
              <a:cs typeface="Times New Roman" panose="02020603050405020304" pitchFamily="18" charset="0"/>
            </a:endParaRPr>
          </a:p>
          <a:p>
            <a:pPr algn="just">
              <a:lnSpc>
                <a:spcPct val="150000"/>
              </a:lnSpc>
            </a:pPr>
            <a:r>
              <a:rPr lang="el-GR" sz="2500" b="1" dirty="0">
                <a:effectLst/>
                <a:latin typeface="Times New Roman" panose="02020603050405020304" pitchFamily="18" charset="0"/>
                <a:ea typeface="UB-Helvetica"/>
                <a:cs typeface="Times New Roman" panose="02020603050405020304" pitchFamily="18" charset="0"/>
              </a:rPr>
              <a:t>Ευσυνειδησία </a:t>
            </a:r>
            <a:r>
              <a:rPr lang="el-GR" sz="2500" dirty="0">
                <a:effectLst/>
                <a:latin typeface="Times New Roman" panose="02020603050405020304" pitchFamily="18" charset="0"/>
                <a:ea typeface="UB-Helvetica"/>
                <a:cs typeface="Times New Roman" panose="02020603050405020304" pitchFamily="18" charset="0"/>
              </a:rPr>
              <a:t>(</a:t>
            </a:r>
            <a:r>
              <a:rPr lang="el-GR" sz="2500" dirty="0" err="1">
                <a:effectLst/>
                <a:latin typeface="Times New Roman" panose="02020603050405020304" pitchFamily="18" charset="0"/>
                <a:ea typeface="UB-Helvetica"/>
                <a:cs typeface="Times New Roman" panose="02020603050405020304" pitchFamily="18" charset="0"/>
              </a:rPr>
              <a:t>Conscience</a:t>
            </a:r>
            <a:r>
              <a:rPr lang="el-GR" sz="2500" dirty="0">
                <a:effectLst/>
                <a:latin typeface="Times New Roman" panose="02020603050405020304" pitchFamily="18" charset="0"/>
                <a:ea typeface="UB-Helvetica"/>
                <a:cs typeface="Times New Roman" panose="02020603050405020304" pitchFamily="18" charset="0"/>
              </a:rPr>
              <a:t>): Η ευσυνειδησία καθοδηγεί τη λήψη ηθικών αποφάσεων. Παρακινεί στην αύξηση των γνώσεων και των δεξιοτήτων που απαιτούνται για να ανταποκριθεί κατάλληλα σε ηθικά, νομικά ζητήματα που αντιμετωπίζει. Καθοδηγεί στην τήρηση των προτύπων της επαγγελματικής νοσηλευτικής πρακτικής. Αφορά την υπευθυνότητα και την καλλιέργεια επαγγελματικής συνείδησης.</a:t>
            </a:r>
            <a:endParaRPr lang="el-GR" sz="2500" dirty="0">
              <a:effectLst/>
              <a:latin typeface="UB-Helvetica"/>
              <a:ea typeface="UB-Helvetica"/>
              <a:cs typeface="Times New Roman" panose="02020603050405020304" pitchFamily="18" charset="0"/>
            </a:endParaRPr>
          </a:p>
          <a:p>
            <a:endParaRPr lang="el-GR" dirty="0"/>
          </a:p>
        </p:txBody>
      </p:sp>
      <p:sp>
        <p:nvSpPr>
          <p:cNvPr id="4" name="Θέση περιεχομένου 3">
            <a:extLst>
              <a:ext uri="{FF2B5EF4-FFF2-40B4-BE49-F238E27FC236}">
                <a16:creationId xmlns:a16="http://schemas.microsoft.com/office/drawing/2014/main" id="{AA09929F-910B-4B14-A899-0197A251010D}"/>
              </a:ext>
            </a:extLst>
          </p:cNvPr>
          <p:cNvSpPr>
            <a:spLocks noGrp="1"/>
          </p:cNvSpPr>
          <p:nvPr>
            <p:ph sz="half" idx="2"/>
          </p:nvPr>
        </p:nvSpPr>
        <p:spPr>
          <a:xfrm>
            <a:off x="5031293" y="4061637"/>
            <a:ext cx="6272022" cy="2275367"/>
          </a:xfrm>
        </p:spPr>
        <p:txBody>
          <a:bodyPr>
            <a:normAutofit fontScale="55000" lnSpcReduction="20000"/>
          </a:bodyPr>
          <a:lstStyle/>
          <a:p>
            <a:pPr algn="just">
              <a:lnSpc>
                <a:spcPct val="150000"/>
              </a:lnSpc>
            </a:pPr>
            <a:r>
              <a:rPr lang="el-GR" sz="2900" b="1" dirty="0">
                <a:effectLst/>
                <a:latin typeface="Times New Roman" panose="02020603050405020304" pitchFamily="18" charset="0"/>
                <a:ea typeface="UB-Helvetica"/>
                <a:cs typeface="Times New Roman" panose="02020603050405020304" pitchFamily="18" charset="0"/>
              </a:rPr>
              <a:t>‑Δέσμευση </a:t>
            </a:r>
            <a:r>
              <a:rPr lang="el-GR" sz="2900" dirty="0">
                <a:effectLst/>
                <a:latin typeface="Times New Roman" panose="02020603050405020304" pitchFamily="18" charset="0"/>
                <a:ea typeface="UB-Helvetica"/>
                <a:cs typeface="Times New Roman" panose="02020603050405020304" pitchFamily="18" charset="0"/>
              </a:rPr>
              <a:t>(</a:t>
            </a:r>
            <a:r>
              <a:rPr lang="el-GR" sz="2900" dirty="0" err="1">
                <a:effectLst/>
                <a:latin typeface="Times New Roman" panose="02020603050405020304" pitchFamily="18" charset="0"/>
                <a:ea typeface="UB-Helvetica"/>
                <a:cs typeface="Times New Roman" panose="02020603050405020304" pitchFamily="18" charset="0"/>
              </a:rPr>
              <a:t>Commitment</a:t>
            </a:r>
            <a:r>
              <a:rPr lang="el-GR" sz="2900" dirty="0">
                <a:effectLst/>
                <a:latin typeface="Times New Roman" panose="02020603050405020304" pitchFamily="18" charset="0"/>
                <a:ea typeface="UB-Helvetica"/>
                <a:cs typeface="Times New Roman" panose="02020603050405020304" pitchFamily="18" charset="0"/>
              </a:rPr>
              <a:t>): Η δέσμευση σχετίζεται με την έννοια ότι οι νοσηλευτές αναλαμβάνουν υποχρέωση και δεσμεύονται έναντι του επαγγέλματος και των ασθενών ώστε οι επιλογές και οι ενέργειες τους να συγκλίνουν με τις υποχρεώσεις τους.</a:t>
            </a:r>
            <a:endParaRPr lang="el-GR"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6" name="Εικόνα 5">
            <a:extLst>
              <a:ext uri="{FF2B5EF4-FFF2-40B4-BE49-F238E27FC236}">
                <a16:creationId xmlns:a16="http://schemas.microsoft.com/office/drawing/2014/main" id="{8700CDF6-030E-41B4-B3F5-43C1EE55C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93" y="2886075"/>
            <a:ext cx="4191000" cy="1085850"/>
          </a:xfrm>
          <a:prstGeom prst="rect">
            <a:avLst/>
          </a:prstGeom>
        </p:spPr>
      </p:pic>
    </p:spTree>
    <p:extLst>
      <p:ext uri="{BB962C8B-B14F-4D97-AF65-F5344CB8AC3E}">
        <p14:creationId xmlns:p14="http://schemas.microsoft.com/office/powerpoint/2010/main" val="122258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B7B434-AC1B-4202-AB4E-7407D15914A9}"/>
              </a:ext>
            </a:extLst>
          </p:cNvPr>
          <p:cNvSpPr>
            <a:spLocks noGrp="1"/>
          </p:cNvSpPr>
          <p:nvPr>
            <p:ph idx="1"/>
          </p:nvPr>
        </p:nvSpPr>
        <p:spPr/>
        <p:txBody>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Π.Ο.Υ ζήτησε επένδυση στη νοσηλευτική, αύξηση του νοσηλευτικού δυναμικού για την κάλυψη της παγκόσμιας έλλειψης και τόνισε την ανάγκη για ανάληψη ηγετικών ρόλων στη νοσηλευτική. </a:t>
            </a:r>
          </a:p>
        </p:txBody>
      </p:sp>
      <p:pic>
        <p:nvPicPr>
          <p:cNvPr id="2050" name="Picture 2" descr="WHO | World Health Organization">
            <a:extLst>
              <a:ext uri="{FF2B5EF4-FFF2-40B4-BE49-F238E27FC236}">
                <a16:creationId xmlns:a16="http://schemas.microsoft.com/office/drawing/2014/main" id="{3FC4B4D0-BAD1-45FC-907E-2504E5BD6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75" y="2425907"/>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46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D983D4-3412-42A8-BB8F-8427454E4E48}"/>
              </a:ext>
            </a:extLst>
          </p:cNvPr>
          <p:cNvSpPr>
            <a:spLocks noGrp="1"/>
          </p:cNvSpPr>
          <p:nvPr>
            <p:ph type="title"/>
          </p:nvPr>
        </p:nvSpPr>
        <p:spPr/>
        <p:txBody>
          <a:bodyPr/>
          <a:lstStyle/>
          <a:p>
            <a:endParaRPr lang="el-GR"/>
          </a:p>
        </p:txBody>
      </p:sp>
      <p:pic>
        <p:nvPicPr>
          <p:cNvPr id="5122" name="Picture 2" descr="workforce shortfalls">
            <a:extLst>
              <a:ext uri="{FF2B5EF4-FFF2-40B4-BE49-F238E27FC236}">
                <a16:creationId xmlns:a16="http://schemas.microsoft.com/office/drawing/2014/main" id="{A1667D2E-31F6-45E6-9CD2-7BFDE42F3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3" y="408596"/>
            <a:ext cx="10788161" cy="564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4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F42F97-5F1F-4B0F-BB7A-AF20C641E2C1}"/>
              </a:ext>
            </a:extLst>
          </p:cNvPr>
          <p:cNvSpPr>
            <a:spLocks noGrp="1"/>
          </p:cNvSpPr>
          <p:nvPr>
            <p:ph type="title"/>
          </p:nvPr>
        </p:nvSpPr>
        <p:spPr>
          <a:xfrm>
            <a:off x="4686299" y="2264263"/>
            <a:ext cx="6940061" cy="1325563"/>
          </a:xfrm>
        </p:spPr>
        <p:txBody>
          <a:bodyPr>
            <a:normAutofit fontScale="90000"/>
          </a:bodyPr>
          <a:lstStyle/>
          <a:p>
            <a:r>
              <a:rPr lang="el-GR" b="0" i="0" dirty="0">
                <a:solidFill>
                  <a:srgbClr val="2E2E2E"/>
                </a:solidFill>
                <a:effectLst/>
                <a:latin typeface="Open Sans"/>
              </a:rPr>
              <a:t>«Τα πάντα </a:t>
            </a:r>
            <a:r>
              <a:rPr lang="el-GR" b="0" i="0" dirty="0" err="1">
                <a:solidFill>
                  <a:srgbClr val="2E2E2E"/>
                </a:solidFill>
                <a:effectLst/>
                <a:latin typeface="Open Sans"/>
              </a:rPr>
              <a:t>ρεί</a:t>
            </a:r>
            <a:r>
              <a:rPr lang="el-GR" b="0" i="0" dirty="0">
                <a:solidFill>
                  <a:srgbClr val="2E2E2E"/>
                </a:solidFill>
                <a:effectLst/>
                <a:latin typeface="Open Sans"/>
              </a:rPr>
              <a:t> και μηδέποτε κατά τ’ αυτό </a:t>
            </a:r>
            <a:r>
              <a:rPr lang="el-GR" b="0" i="0" dirty="0" err="1">
                <a:solidFill>
                  <a:srgbClr val="2E2E2E"/>
                </a:solidFill>
                <a:effectLst/>
                <a:latin typeface="Open Sans"/>
              </a:rPr>
              <a:t>μένειν</a:t>
            </a:r>
            <a:r>
              <a:rPr lang="el-GR" b="0" i="0" dirty="0">
                <a:solidFill>
                  <a:srgbClr val="2E2E2E"/>
                </a:solidFill>
                <a:effectLst/>
                <a:latin typeface="Open Sans"/>
              </a:rPr>
              <a:t>».</a:t>
            </a:r>
            <a:endParaRPr lang="el-GR" dirty="0"/>
          </a:p>
        </p:txBody>
      </p:sp>
      <p:sp>
        <p:nvSpPr>
          <p:cNvPr id="3" name="Θέση περιεχομένου 2">
            <a:extLst>
              <a:ext uri="{FF2B5EF4-FFF2-40B4-BE49-F238E27FC236}">
                <a16:creationId xmlns:a16="http://schemas.microsoft.com/office/drawing/2014/main" id="{1EC45C38-C17F-4498-A97A-23BEF35D2C44}"/>
              </a:ext>
            </a:extLst>
          </p:cNvPr>
          <p:cNvSpPr>
            <a:spLocks noGrp="1"/>
          </p:cNvSpPr>
          <p:nvPr>
            <p:ph idx="1"/>
          </p:nvPr>
        </p:nvSpPr>
        <p:spPr>
          <a:xfrm>
            <a:off x="838200" y="4472110"/>
            <a:ext cx="10515600" cy="688975"/>
          </a:xfrm>
        </p:spPr>
        <p:txBody>
          <a:bodyPr/>
          <a:lstStyle/>
          <a:p>
            <a:pPr marL="0" indent="0" algn="r">
              <a:buNone/>
            </a:pPr>
            <a:r>
              <a:rPr lang="el-GR" dirty="0">
                <a:solidFill>
                  <a:srgbClr val="2E2E2E"/>
                </a:solidFill>
                <a:latin typeface="Open Sans"/>
              </a:rPr>
              <a:t>ΗΡΑΚΛΕΙΤΟΣ</a:t>
            </a:r>
            <a:endParaRPr lang="el-GR" dirty="0"/>
          </a:p>
        </p:txBody>
      </p:sp>
    </p:spTree>
    <p:extLst>
      <p:ext uri="{BB962C8B-B14F-4D97-AF65-F5344CB8AC3E}">
        <p14:creationId xmlns:p14="http://schemas.microsoft.com/office/powerpoint/2010/main" val="412961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F72BB5-C705-4534-B9C5-4EACC79948D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4D187F-E7A2-4325-9EEF-50E8FCA38460}"/>
              </a:ext>
            </a:extLst>
          </p:cNvPr>
          <p:cNvSpPr>
            <a:spLocks noGrp="1"/>
          </p:cNvSpPr>
          <p:nvPr>
            <p:ph idx="1"/>
          </p:nvPr>
        </p:nvSpPr>
        <p:spPr>
          <a:xfrm>
            <a:off x="5118447" y="785602"/>
            <a:ext cx="6281873" cy="5248622"/>
          </a:xfrm>
        </p:spPr>
        <p:txBody>
          <a:bodyPr/>
          <a:lstStyle/>
          <a:p>
            <a:r>
              <a:rPr lang="el-GR" dirty="0"/>
              <a:t>Σε αυτές τις δύσκολες στιγμές, υπάρχουν πολλά να γιορτάσουμε για το μέλλον της νοσηλευτικής, όχι μόνο για το παρελθόν.</a:t>
            </a:r>
          </a:p>
        </p:txBody>
      </p:sp>
      <p:pic>
        <p:nvPicPr>
          <p:cNvPr id="3074" name="Picture 2" descr="Why The World Needs Nurses">
            <a:extLst>
              <a:ext uri="{FF2B5EF4-FFF2-40B4-BE49-F238E27FC236}">
                <a16:creationId xmlns:a16="http://schemas.microsoft.com/office/drawing/2014/main" id="{4D8A6242-B81F-4380-AB40-52EB45FB6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4"/>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3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09F98-6F22-4A2A-9E75-351ACB1A4864}"/>
              </a:ext>
            </a:extLst>
          </p:cNvPr>
          <p:cNvSpPr>
            <a:spLocks noGrp="1"/>
          </p:cNvSpPr>
          <p:nvPr>
            <p:ph type="title"/>
          </p:nvPr>
        </p:nvSpPr>
        <p:spPr/>
        <p:txBody>
          <a:bodyPr>
            <a:normAutofit fontScale="90000"/>
          </a:bodyPr>
          <a:lstStyle/>
          <a:p>
            <a:r>
              <a:rPr lang="el-GR" dirty="0"/>
              <a:t>ΑΝΑΓΚΗ ΓΙΑ ΕΝΙΣΧΥΣΗ ΔΙΔΑΚΤΟΡΙΚΗΣ ΕΚΠΑΙΔΕΥΣΗΣ </a:t>
            </a:r>
          </a:p>
        </p:txBody>
      </p:sp>
      <p:pic>
        <p:nvPicPr>
          <p:cNvPr id="6146" name="Picture 2" descr="PhD Student Symposium | EDEN">
            <a:extLst>
              <a:ext uri="{FF2B5EF4-FFF2-40B4-BE49-F238E27FC236}">
                <a16:creationId xmlns:a16="http://schemas.microsoft.com/office/drawing/2014/main" id="{ED33B673-66E2-41BA-8784-468114F94C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0219" y="2713037"/>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2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448136-F04B-4FFF-BBA3-89B92792816F}"/>
              </a:ext>
            </a:extLst>
          </p:cNvPr>
          <p:cNvSpPr>
            <a:spLocks noGrp="1"/>
          </p:cNvSpPr>
          <p:nvPr>
            <p:ph type="title"/>
          </p:nvPr>
        </p:nvSpPr>
        <p:spPr>
          <a:xfrm>
            <a:off x="791680" y="1795143"/>
            <a:ext cx="3595930" cy="3267713"/>
          </a:xfrm>
        </p:spPr>
        <p:txBody>
          <a:bodyPr>
            <a:normAutofit/>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εκσυγχρονισμό της επαγγελματικής νοσηλευτικής νομοθεσίας με στόχο την εναρμόνιση των προτύπων εκπαίδευσης με την καθημερινή πρακτική</a:t>
            </a:r>
            <a:endParaRPr lang="el-GR" sz="4800" dirty="0"/>
          </a:p>
        </p:txBody>
      </p:sp>
      <p:pic>
        <p:nvPicPr>
          <p:cNvPr id="5" name="Θέση περιεχομένου 4">
            <a:extLst>
              <a:ext uri="{FF2B5EF4-FFF2-40B4-BE49-F238E27FC236}">
                <a16:creationId xmlns:a16="http://schemas.microsoft.com/office/drawing/2014/main" id="{3A0F659B-6A34-43E9-8E9A-E2DB809CAA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6775" y="803275"/>
            <a:ext cx="5764388" cy="5248275"/>
          </a:xfrm>
        </p:spPr>
      </p:pic>
    </p:spTree>
    <p:extLst>
      <p:ext uri="{BB962C8B-B14F-4D97-AF65-F5344CB8AC3E}">
        <p14:creationId xmlns:p14="http://schemas.microsoft.com/office/powerpoint/2010/main" val="352903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a16="http://schemas.microsoft.com/office/drawing/2014/main" id="{75445D4A-AD2E-4BC8-9BFE-1B5B100BB4B5}"/>
              </a:ext>
            </a:extLst>
          </p:cNvPr>
          <p:cNvGraphicFramePr/>
          <p:nvPr/>
        </p:nvGraphicFramePr>
        <p:xfrm>
          <a:off x="2506134" y="457202"/>
          <a:ext cx="7704667" cy="109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a:extLst>
              <a:ext uri="{FF2B5EF4-FFF2-40B4-BE49-F238E27FC236}">
                <a16:creationId xmlns:a16="http://schemas.microsoft.com/office/drawing/2014/main" id="{EB71B9CE-5F98-4F9B-8B38-9FDD261DF121}"/>
              </a:ext>
            </a:extLst>
          </p:cNvPr>
          <p:cNvSpPr>
            <a:spLocks noGrp="1"/>
          </p:cNvSpPr>
          <p:nvPr>
            <p:ph idx="1"/>
          </p:nvPr>
        </p:nvSpPr>
        <p:spPr>
          <a:xfrm>
            <a:off x="4890976" y="1268759"/>
            <a:ext cx="6709145" cy="3239445"/>
          </a:xfrm>
        </p:spPr>
        <p:txBody>
          <a:bodyPr>
            <a:normAutofit fontScale="77500" lnSpcReduction="20000"/>
          </a:bodyPr>
          <a:lstStyle/>
          <a:p>
            <a:r>
              <a:rPr lang="el-GR" dirty="0"/>
              <a:t>Ήταν η πρώτη Παραγωγική Σχολή Αξιωματικών Γυναικών. Ιδρύθηκε το 1946, όταν το πέρας του Β΄ Παγκοσμίου Πολέμου, ανέδειξε την ανάγκη στελέχωσης των ΕΔ με μόνιμο στρατιωτικό νοσηλευτικό προσωπικό. Στην Σχολή εισάγονταν μόνο γυναίκες μετά από εξέταση επιτροπής αποτελούμενη από την Διευθύνουσα Νοσηλεύτρια της Διεύθυνσης Υγειονομικής Υπηρεσίας του ΓΕΣ και 5 Ανώτερους Υγειονομικούς Αξιωματικούς, με βάση το νέο Βρετανικό Σύστημα εκπαίδευσης που είχε υιοθετηθεί και εφαρμοζόταν στον Στρατό. Οι πρώτες 21 μαθήτριες εισήλθαν στην «Στρατιωτική Σχολή Εκπαιδεύσεως Αδελφών Νοσοκόμων» στις 14.11.46.Η ημερομηνία αυτή αποτελεί και την ημέρα εορτασμού της ιδρύσεως της σχολής.</a:t>
            </a:r>
          </a:p>
          <a:p>
            <a:r>
              <a:rPr lang="el-GR" dirty="0"/>
              <a:t>«Σκοπός της ιδρύσεως της Σχολής ήτο η </a:t>
            </a:r>
            <a:r>
              <a:rPr lang="el-GR" dirty="0" err="1"/>
              <a:t>εκπαίδευσις</a:t>
            </a:r>
            <a:r>
              <a:rPr lang="el-GR" dirty="0"/>
              <a:t> του </a:t>
            </a:r>
            <a:r>
              <a:rPr lang="el-GR" dirty="0" err="1"/>
              <a:t>αναγκαιούντος</a:t>
            </a:r>
            <a:r>
              <a:rPr lang="el-GR" dirty="0"/>
              <a:t> αριθμού Αδελφών Νοσοκόμων δια την Υπηρεσία Νοσηλείας εις τα Στρατιωτικά Νοσοκομεία και η </a:t>
            </a:r>
            <a:r>
              <a:rPr lang="el-GR" dirty="0" err="1"/>
              <a:t>πλήρωσις</a:t>
            </a:r>
            <a:r>
              <a:rPr lang="el-GR" dirty="0"/>
              <a:t> των </a:t>
            </a:r>
            <a:r>
              <a:rPr lang="el-GR" dirty="0" err="1"/>
              <a:t>χηρευτικών</a:t>
            </a:r>
            <a:r>
              <a:rPr lang="el-GR" dirty="0"/>
              <a:t> θέσεων εν τω Σώματι Αδελφών Νοσοκόμων του Στρατού.......»</a:t>
            </a:r>
          </a:p>
        </p:txBody>
      </p:sp>
      <p:pic>
        <p:nvPicPr>
          <p:cNvPr id="2051" name="Picture 3" descr="Αρχική">
            <a:extLst>
              <a:ext uri="{FF2B5EF4-FFF2-40B4-BE49-F238E27FC236}">
                <a16:creationId xmlns:a16="http://schemas.microsoft.com/office/drawing/2014/main" id="{D15D248C-E637-4B53-ADF7-AF92C7BCF1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9671" y="4608514"/>
            <a:ext cx="9144000" cy="22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4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7F62BA-ACCB-4D72-9414-44ADDDC3F5C8}"/>
              </a:ext>
            </a:extLst>
          </p:cNvPr>
          <p:cNvSpPr>
            <a:spLocks noGrp="1"/>
          </p:cNvSpPr>
          <p:nvPr>
            <p:ph type="title"/>
          </p:nvPr>
        </p:nvSpPr>
        <p:spPr/>
        <p:txBody>
          <a:bodyPr/>
          <a:lstStyle/>
          <a:p>
            <a:r>
              <a:rPr lang="el-GR" dirty="0"/>
              <a:t>Ευχαριστώ για την προσοχή σας</a:t>
            </a:r>
          </a:p>
        </p:txBody>
      </p:sp>
      <p:sp>
        <p:nvSpPr>
          <p:cNvPr id="3" name="Θέση περιεχομένου 2">
            <a:extLst>
              <a:ext uri="{FF2B5EF4-FFF2-40B4-BE49-F238E27FC236}">
                <a16:creationId xmlns:a16="http://schemas.microsoft.com/office/drawing/2014/main" id="{7B488515-C4E6-4308-B449-BC3BA234603A}"/>
              </a:ext>
            </a:extLst>
          </p:cNvPr>
          <p:cNvSpPr>
            <a:spLocks noGrp="1"/>
          </p:cNvSpPr>
          <p:nvPr>
            <p:ph idx="1"/>
          </p:nvPr>
        </p:nvSpPr>
        <p:spPr>
          <a:xfrm>
            <a:off x="8765931" y="5345723"/>
            <a:ext cx="2664070" cy="1259999"/>
          </a:xfrm>
        </p:spPr>
        <p:txBody>
          <a:bodyPr/>
          <a:lstStyle/>
          <a:p>
            <a:r>
              <a:rPr lang="en-GB" dirty="0">
                <a:hlinkClick r:id="rId2"/>
              </a:rPr>
              <a:t>malliarou</a:t>
            </a:r>
            <a:r>
              <a:rPr lang="el-GR" dirty="0">
                <a:hlinkClick r:id="rId2"/>
              </a:rPr>
              <a:t>@</a:t>
            </a:r>
            <a:r>
              <a:rPr lang="en-GB" dirty="0">
                <a:hlinkClick r:id="rId2"/>
              </a:rPr>
              <a:t>uth.gr</a:t>
            </a:r>
            <a:endParaRPr lang="en-GB" dirty="0"/>
          </a:p>
          <a:p>
            <a:endParaRPr lang="el-GR" dirty="0"/>
          </a:p>
        </p:txBody>
      </p:sp>
      <p:pic>
        <p:nvPicPr>
          <p:cNvPr id="5" name="Εικόνα 4">
            <a:extLst>
              <a:ext uri="{FF2B5EF4-FFF2-40B4-BE49-F238E27FC236}">
                <a16:creationId xmlns:a16="http://schemas.microsoft.com/office/drawing/2014/main" id="{0F4F2017-DED3-4183-B89D-A263AD0AF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369" y="444925"/>
            <a:ext cx="1905000" cy="1905000"/>
          </a:xfrm>
          <a:prstGeom prst="rect">
            <a:avLst/>
          </a:prstGeom>
        </p:spPr>
      </p:pic>
    </p:spTree>
    <p:extLst>
      <p:ext uri="{BB962C8B-B14F-4D97-AF65-F5344CB8AC3E}">
        <p14:creationId xmlns:p14="http://schemas.microsoft.com/office/powerpoint/2010/main" val="95232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a:extLst>
              <a:ext uri="{FF2B5EF4-FFF2-40B4-BE49-F238E27FC236}">
                <a16:creationId xmlns:a16="http://schemas.microsoft.com/office/drawing/2014/main" id="{3B7B99D9-15B7-41F9-B72D-4DB306C6C3C3}"/>
              </a:ext>
            </a:extLst>
          </p:cNvPr>
          <p:cNvGraphicFramePr>
            <a:graphicFrameLocks noGrp="1"/>
          </p:cNvGraphicFramePr>
          <p:nvPr>
            <p:ph idx="1"/>
            <p:extLst>
              <p:ext uri="{D42A27DB-BD31-4B8C-83A1-F6EECF244321}">
                <p14:modId xmlns:p14="http://schemas.microsoft.com/office/powerpoint/2010/main" val="1062925481"/>
              </p:ext>
            </p:extLst>
          </p:nvPr>
        </p:nvGraphicFramePr>
        <p:xfrm>
          <a:off x="4678326" y="620688"/>
          <a:ext cx="6592186" cy="5673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14530" y="1285860"/>
            <a:ext cx="5843158" cy="4583312"/>
          </a:xfrm>
        </p:spPr>
        <p:txBody>
          <a:bodyPr>
            <a:normAutofit/>
          </a:bodyPr>
          <a:lstStyle/>
          <a:p>
            <a:pPr>
              <a:buNone/>
            </a:pPr>
            <a:r>
              <a:rPr lang="el-GR" sz="2400" b="1" dirty="0"/>
              <a:t>Μέσα του 18ου μέχρι τον 19ο αιώνα. </a:t>
            </a:r>
          </a:p>
          <a:p>
            <a:r>
              <a:rPr lang="el-GR" sz="2400" dirty="0"/>
              <a:t>Κοινωνικές μεταρρυθμίσεις (αλλάζει ο ρόλος της γυναίκας)</a:t>
            </a:r>
          </a:p>
          <a:p>
            <a:r>
              <a:rPr lang="el-GR" sz="2400" dirty="0"/>
              <a:t>Η νοσηλευτική βασίζεται σε ηθικές αξίες. </a:t>
            </a:r>
            <a:r>
              <a:rPr lang="en-US" sz="2400" dirty="0"/>
              <a:t> </a:t>
            </a:r>
            <a:r>
              <a:rPr lang="el-GR" sz="2400" dirty="0"/>
              <a:t>Σταθμός της νοσηλευτικής η γέννηση της </a:t>
            </a:r>
            <a:r>
              <a:rPr lang="en-US" sz="2400" dirty="0"/>
              <a:t>Florence Nightingale.</a:t>
            </a:r>
          </a:p>
          <a:p>
            <a:pPr>
              <a:buNone/>
            </a:pPr>
            <a:endParaRPr lang="el-GR" dirty="0"/>
          </a:p>
          <a:p>
            <a:pPr algn="ctr">
              <a:buNone/>
            </a:pPr>
            <a:endParaRPr lang="el-GR" b="1" dirty="0">
              <a:solidFill>
                <a:schemeClr val="accent3">
                  <a:lumMod val="50000"/>
                </a:schemeClr>
              </a:solidFill>
            </a:endParaRPr>
          </a:p>
          <a:p>
            <a:endParaRPr lang="el-GR" dirty="0"/>
          </a:p>
          <a:p>
            <a:endParaRPr lang="el-G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EDBB64FB-BA00-45E2-A574-F3B37829814A}"/>
              </a:ext>
            </a:extLst>
          </p:cNvPr>
          <p:cNvGraphicFramePr/>
          <p:nvPr>
            <p:extLst>
              <p:ext uri="{D42A27DB-BD31-4B8C-83A1-F6EECF244321}">
                <p14:modId xmlns:p14="http://schemas.microsoft.com/office/powerpoint/2010/main" val="2131551436"/>
              </p:ext>
            </p:extLst>
          </p:nvPr>
        </p:nvGraphicFramePr>
        <p:xfrm>
          <a:off x="2506134" y="457201"/>
          <a:ext cx="7704667" cy="283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47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2BBDC7C9-9619-4EE8-BA7E-8A4990293387}"/>
              </a:ext>
            </a:extLst>
          </p:cNvPr>
          <p:cNvGraphicFramePr/>
          <p:nvPr>
            <p:extLst>
              <p:ext uri="{D42A27DB-BD31-4B8C-83A1-F6EECF244321}">
                <p14:modId xmlns:p14="http://schemas.microsoft.com/office/powerpoint/2010/main" val="861729889"/>
              </p:ext>
            </p:extLst>
          </p:nvPr>
        </p:nvGraphicFramePr>
        <p:xfrm>
          <a:off x="407976" y="212653"/>
          <a:ext cx="7704667" cy="811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 Θέση περιεχομένου"/>
          <p:cNvSpPr>
            <a:spLocks noGrp="1"/>
          </p:cNvSpPr>
          <p:nvPr>
            <p:ph idx="1"/>
          </p:nvPr>
        </p:nvSpPr>
        <p:spPr>
          <a:xfrm>
            <a:off x="4529470" y="1024212"/>
            <a:ext cx="7070652" cy="5748728"/>
          </a:xfrm>
        </p:spPr>
        <p:txBody>
          <a:bodyPr>
            <a:noAutofit/>
          </a:bodyPr>
          <a:lstStyle/>
          <a:p>
            <a:r>
              <a:rPr lang="el-GR" sz="1200" b="1" dirty="0">
                <a:solidFill>
                  <a:schemeClr val="accent2">
                    <a:lumMod val="50000"/>
                  </a:schemeClr>
                </a:solidFill>
                <a:latin typeface="+mj-lt"/>
              </a:rPr>
              <a:t>1826: Η Ελλάδα παραμένει σε συνθήκες μεσαίωνα. Δεν υπάρχουν νοσοκομεία, οι πληγωμένοι νοσηλεύονται σε σπίτια και μονές</a:t>
            </a:r>
          </a:p>
          <a:p>
            <a:r>
              <a:rPr lang="el-GR" sz="1200" b="1" dirty="0">
                <a:solidFill>
                  <a:schemeClr val="accent2">
                    <a:lumMod val="50000"/>
                  </a:schemeClr>
                </a:solidFill>
                <a:latin typeface="+mj-lt"/>
              </a:rPr>
              <a:t>1835: Διάταγμα για θεωρητική και πρακτική άσκηση της Ιατρικής. Μέχρι τότε πολλοί ήταν κομπογιαννίτες</a:t>
            </a:r>
          </a:p>
          <a:p>
            <a:r>
              <a:rPr lang="en-US" sz="1200" b="1" dirty="0">
                <a:solidFill>
                  <a:schemeClr val="accent2">
                    <a:lumMod val="50000"/>
                  </a:schemeClr>
                </a:solidFill>
                <a:latin typeface="+mj-lt"/>
              </a:rPr>
              <a:t>18</a:t>
            </a:r>
            <a:r>
              <a:rPr lang="el-GR" sz="1200" b="1" dirty="0">
                <a:solidFill>
                  <a:schemeClr val="accent2">
                    <a:lumMod val="50000"/>
                  </a:schemeClr>
                </a:solidFill>
                <a:latin typeface="+mj-lt"/>
              </a:rPr>
              <a:t>36: Ιδρύονται πρώτα νοσοκομεία ΕΛΠΙΣ και 1</a:t>
            </a:r>
            <a:r>
              <a:rPr lang="el-GR" sz="1200" b="1" baseline="30000" dirty="0">
                <a:solidFill>
                  <a:schemeClr val="accent2">
                    <a:lumMod val="50000"/>
                  </a:schemeClr>
                </a:solidFill>
                <a:latin typeface="+mj-lt"/>
              </a:rPr>
              <a:t>ο</a:t>
            </a:r>
            <a:r>
              <a:rPr lang="el-GR" sz="1200" b="1" dirty="0">
                <a:solidFill>
                  <a:schemeClr val="accent2">
                    <a:lumMod val="50000"/>
                  </a:schemeClr>
                </a:solidFill>
                <a:latin typeface="+mj-lt"/>
              </a:rPr>
              <a:t> Στρατιωτικό Νοσοκομείο Ναυπλίου</a:t>
            </a:r>
          </a:p>
          <a:p>
            <a:r>
              <a:rPr lang="el-GR" sz="1200" b="1" dirty="0">
                <a:solidFill>
                  <a:schemeClr val="accent2">
                    <a:lumMod val="50000"/>
                  </a:schemeClr>
                </a:solidFill>
                <a:latin typeface="+mj-lt"/>
              </a:rPr>
              <a:t>1837: Ίδρυση Ιατρική Σχολής Αθηνών</a:t>
            </a:r>
          </a:p>
          <a:p>
            <a:r>
              <a:rPr lang="el-GR" sz="1200" b="1" dirty="0">
                <a:solidFill>
                  <a:schemeClr val="accent2">
                    <a:lumMod val="50000"/>
                  </a:schemeClr>
                </a:solidFill>
                <a:latin typeface="+mj-lt"/>
              </a:rPr>
              <a:t>1881: Ίδρυση Ευαγγελισμού για θεραπεία ασθενών και για εκπαίδευση νοσοκόμων</a:t>
            </a:r>
          </a:p>
          <a:p>
            <a:r>
              <a:rPr lang="el-GR" sz="1200" b="1" dirty="0">
                <a:solidFill>
                  <a:schemeClr val="accent2">
                    <a:lumMod val="50000"/>
                  </a:schemeClr>
                </a:solidFill>
                <a:latin typeface="+mj-lt"/>
              </a:rPr>
              <a:t>1914: Εκπαιδεύονται οι πρώτες γυναίκες από τον Ε.Ε.Σ.</a:t>
            </a:r>
          </a:p>
          <a:p>
            <a:r>
              <a:rPr lang="el-GR" sz="1200" b="1" dirty="0">
                <a:solidFill>
                  <a:schemeClr val="accent2">
                    <a:lumMod val="50000"/>
                  </a:schemeClr>
                </a:solidFill>
                <a:latin typeface="+mj-lt"/>
              </a:rPr>
              <a:t>1923 ΙΔΡΥΣΗ ΕΘΝΙΚΟΥ ΣΥΝΔΕΣΜΟΥ ΝΟΣΗΛΕΥΤΩΝ ΕΛΛΑΔΟΣ</a:t>
            </a:r>
          </a:p>
          <a:p>
            <a:r>
              <a:rPr lang="el-GR" sz="1200" b="1" dirty="0">
                <a:solidFill>
                  <a:schemeClr val="accent2">
                    <a:lumMod val="50000"/>
                  </a:schemeClr>
                </a:solidFill>
                <a:latin typeface="+mj-lt"/>
              </a:rPr>
              <a:t>1924: Σχολή ΕΕΣ, τριετούς φοίτησης</a:t>
            </a:r>
          </a:p>
          <a:p>
            <a:r>
              <a:rPr lang="el-GR" sz="1200" b="1" dirty="0">
                <a:solidFill>
                  <a:schemeClr val="accent2">
                    <a:lumMod val="50000"/>
                  </a:schemeClr>
                </a:solidFill>
                <a:latin typeface="+mj-lt"/>
              </a:rPr>
              <a:t>1935: Ίδρυση σταθμού αιμοδοσίας</a:t>
            </a:r>
          </a:p>
          <a:p>
            <a:r>
              <a:rPr lang="el-GR" sz="1200" b="1" dirty="0">
                <a:solidFill>
                  <a:schemeClr val="accent2">
                    <a:lumMod val="50000"/>
                  </a:schemeClr>
                </a:solidFill>
                <a:latin typeface="+mj-lt"/>
              </a:rPr>
              <a:t>1946 : ΣΧΟΛΗ ΑΔΕΛΦΩΝ ΝΟΣΟΚΟΜΩΝ ΠΟΥ ΤΩΡΑ ΛΕΓΕΤΑΙ ΣΧΟΛΗ ΑΞΙΩΜΑΤΙΚΩΝ ΝΟΣΗΛΕΥΤΙΚΗΣ</a:t>
            </a:r>
          </a:p>
          <a:p>
            <a:r>
              <a:rPr lang="el-GR" sz="1200" b="1" dirty="0">
                <a:solidFill>
                  <a:schemeClr val="accent2">
                    <a:lumMod val="50000"/>
                  </a:schemeClr>
                </a:solidFill>
                <a:latin typeface="+mj-lt"/>
              </a:rPr>
              <a:t>1948: Κατοχύρωση του νοσηλευτικού επαγγέλματος</a:t>
            </a:r>
          </a:p>
          <a:p>
            <a:r>
              <a:rPr lang="el-GR" sz="1200" b="1" dirty="0">
                <a:solidFill>
                  <a:schemeClr val="accent2">
                    <a:lumMod val="50000"/>
                  </a:schemeClr>
                </a:solidFill>
                <a:latin typeface="+mj-lt"/>
              </a:rPr>
              <a:t>1970: ΚΑΤΕΕ Νοσηλευτικής </a:t>
            </a:r>
          </a:p>
          <a:p>
            <a:r>
              <a:rPr lang="el-GR" sz="1200" b="1" dirty="0">
                <a:solidFill>
                  <a:schemeClr val="accent2">
                    <a:lumMod val="50000"/>
                  </a:schemeClr>
                </a:solidFill>
                <a:latin typeface="+mj-lt"/>
              </a:rPr>
              <a:t>1983: ΤΕΙ Νοσηλευτικής</a:t>
            </a:r>
          </a:p>
          <a:p>
            <a:r>
              <a:rPr lang="el-GR" sz="1200" b="1" dirty="0">
                <a:solidFill>
                  <a:schemeClr val="accent2">
                    <a:lumMod val="50000"/>
                  </a:schemeClr>
                </a:solidFill>
                <a:latin typeface="+mj-lt"/>
              </a:rPr>
              <a:t>1983- 1984 </a:t>
            </a:r>
            <a:r>
              <a:rPr lang="el-GR" sz="1200" b="1" dirty="0">
                <a:solidFill>
                  <a:schemeClr val="accent2">
                    <a:lumMod val="50000"/>
                  </a:schemeClr>
                </a:solidFill>
                <a:effectLst/>
                <a:latin typeface="+mj-lt"/>
              </a:rPr>
              <a:t>αυτόνομο τμήμα του Εθνικού και Καποδιστριακού Πανεπιστημίου Αθηνών</a:t>
            </a:r>
            <a:r>
              <a:rPr lang="el-GR" sz="1200" b="1" dirty="0">
                <a:solidFill>
                  <a:schemeClr val="accent2">
                    <a:lumMod val="50000"/>
                  </a:schemeClr>
                </a:solidFill>
                <a:latin typeface="+mj-lt"/>
              </a:rPr>
              <a:t> ΤΜΗΜΑ ΝΟΣΗΛΕΥΤΙΚΗΣ </a:t>
            </a:r>
          </a:p>
          <a:p>
            <a:r>
              <a:rPr lang="el-GR" sz="1200" b="1" dirty="0">
                <a:solidFill>
                  <a:schemeClr val="accent2">
                    <a:lumMod val="50000"/>
                  </a:schemeClr>
                </a:solidFill>
                <a:latin typeface="+mj-lt"/>
              </a:rPr>
              <a:t>2019: καταργούνται τα ΤΕΙ και όλα τα τμήματα γίνονται πανεπιστημιακά</a:t>
            </a:r>
          </a:p>
        </p:txBody>
      </p:sp>
      <p:pic>
        <p:nvPicPr>
          <p:cNvPr id="5" name="Εικόνα 4">
            <a:extLst>
              <a:ext uri="{FF2B5EF4-FFF2-40B4-BE49-F238E27FC236}">
                <a16:creationId xmlns:a16="http://schemas.microsoft.com/office/drawing/2014/main" id="{95CF920E-18DC-4013-BE97-3DADDF2C5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1403" y="2381250"/>
            <a:ext cx="2095500" cy="2095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37A6D54B-ED39-411C-BC55-6DDCDA285F8D}"/>
              </a:ext>
            </a:extLst>
          </p:cNvPr>
          <p:cNvGraphicFramePr/>
          <p:nvPr>
            <p:extLst>
              <p:ext uri="{D42A27DB-BD31-4B8C-83A1-F6EECF244321}">
                <p14:modId xmlns:p14="http://schemas.microsoft.com/office/powerpoint/2010/main" val="2520585672"/>
              </p:ext>
            </p:extLst>
          </p:nvPr>
        </p:nvGraphicFramePr>
        <p:xfrm>
          <a:off x="645436" y="-116957"/>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a:extLst>
              <a:ext uri="{FF2B5EF4-FFF2-40B4-BE49-F238E27FC236}">
                <a16:creationId xmlns:a16="http://schemas.microsoft.com/office/drawing/2014/main" id="{57FD948B-F8D6-4C7B-A10D-3E17E468C6A7}"/>
              </a:ext>
            </a:extLst>
          </p:cNvPr>
          <p:cNvSpPr>
            <a:spLocks noGrp="1"/>
          </p:cNvSpPr>
          <p:nvPr>
            <p:ph idx="1"/>
          </p:nvPr>
        </p:nvSpPr>
        <p:spPr>
          <a:xfrm>
            <a:off x="4646429" y="1864243"/>
            <a:ext cx="6738590" cy="4188506"/>
          </a:xfrm>
        </p:spPr>
        <p:txBody>
          <a:bodyPr>
            <a:normAutofit fontScale="85000" lnSpcReduction="20000"/>
          </a:bodyPr>
          <a:lstStyle/>
          <a:p>
            <a:r>
              <a:rPr lang="el-GR" sz="1600" dirty="0"/>
              <a:t>Η </a:t>
            </a:r>
            <a:r>
              <a:rPr lang="el-GR" sz="1600" b="1" dirty="0"/>
              <a:t>Αθηνά </a:t>
            </a:r>
            <a:r>
              <a:rPr lang="el-GR" sz="1600" b="1" dirty="0" err="1"/>
              <a:t>Μεσολωρά</a:t>
            </a:r>
            <a:r>
              <a:rPr lang="el-GR" sz="1600" b="1" dirty="0"/>
              <a:t> </a:t>
            </a:r>
            <a:r>
              <a:rPr lang="el-GR" sz="1600" dirty="0"/>
              <a:t>(Αθήνα 1889 - 9 Σεπτεμβρίου 1965) υπήρξε κορυφαία Ελληνίδα νοσηλεύτρια του Ελληνικού Ερυθρού Σταυρού.</a:t>
            </a:r>
          </a:p>
          <a:p>
            <a:r>
              <a:rPr lang="el-GR" sz="1600" dirty="0"/>
              <a:t>Γεννήθηκε το 1889 στην Αθήνα, κόρη του καθηγητή του Πανεπιστημίου Αθηνών Ιωάννη </a:t>
            </a:r>
            <a:r>
              <a:rPr lang="el-GR" sz="1600" dirty="0" err="1"/>
              <a:t>Μεσολωρά</a:t>
            </a:r>
            <a:r>
              <a:rPr lang="el-GR" sz="1600" dirty="0"/>
              <a:t>. Το 1911 ιδρύθηκε η Πρώτη Πρακτική Σχολή Αδελφών Νοσοκόμων και η Αθηνά </a:t>
            </a:r>
            <a:r>
              <a:rPr lang="el-GR" sz="1600" dirty="0" err="1"/>
              <a:t>Μεσολωρά</a:t>
            </a:r>
            <a:r>
              <a:rPr lang="el-GR" sz="1600" dirty="0"/>
              <a:t>, σε ηλικία 22 ετών, ανέλαβε τη διεύθυνσή της. Η Αθηνά </a:t>
            </a:r>
            <a:r>
              <a:rPr lang="el-GR" sz="1600" dirty="0" err="1"/>
              <a:t>Μεσολωρά</a:t>
            </a:r>
            <a:r>
              <a:rPr lang="el-GR" sz="1600" dirty="0"/>
              <a:t> είναι η πρώτη νοσηλεύτρια με ειδίκευση στη Δημόσια Υγιεινή. Φοίτησε στο </a:t>
            </a:r>
            <a:r>
              <a:rPr lang="el-GR" sz="1600" dirty="0" err="1"/>
              <a:t>King's</a:t>
            </a:r>
            <a:r>
              <a:rPr lang="el-GR" sz="1600" dirty="0"/>
              <a:t> </a:t>
            </a:r>
            <a:r>
              <a:rPr lang="el-GR" sz="1600" dirty="0" err="1"/>
              <a:t>College</a:t>
            </a:r>
            <a:r>
              <a:rPr lang="el-GR" sz="1600" dirty="0"/>
              <a:t> του Λονδίνου το 1920 με υποτροφία της Ένωσης των Συνδέσμων των Ερυθρών Σταυρών και διαδέχθηκε την Ελένη Βασιλοπούλου στη διεύθυνση της Ανωτέρας Σχολής Νοσοκόμων και Επισκεπτριών του Ελληνικού Ερυθρού Σταυρού. Στη συνέχεια διετέλεσε για μεγάλο χρονικό διάστημα διευθύνουσα του Τμήματος Νοσοκόμων και μέλος του κεντρικού συμβουλίου του Ελληνικού Ερυθρού Σταυρού.</a:t>
            </a:r>
          </a:p>
          <a:p>
            <a:r>
              <a:rPr lang="el-GR" sz="1600" dirty="0"/>
              <a:t>Η προσφορά της κατά τον </a:t>
            </a:r>
            <a:r>
              <a:rPr lang="el-GR" sz="1600" dirty="0" err="1"/>
              <a:t>ελληνοϊταλικό</a:t>
            </a:r>
            <a:r>
              <a:rPr lang="el-GR" sz="1600" dirty="0"/>
              <a:t> πόλεμο του 1940 θεωρείται ως η κορυφαία μεταξύ των πολυάριθμων συναδέλφων της που επιστρατεύτηκαν προς ενίσχυση των Ελληνικών Ενόπλων Δυνάμεων. Κατά την τελευταία δεκαετία της ζωής της (1955 - 1965) υπηρέτησε ως πρόεδρος του Εθνικού Συνδέσμου Νοσηλευτών Ελλάδος. </a:t>
            </a:r>
          </a:p>
        </p:txBody>
      </p:sp>
      <p:pic>
        <p:nvPicPr>
          <p:cNvPr id="1031" name="Picture 7">
            <a:extLst>
              <a:ext uri="{FF2B5EF4-FFF2-40B4-BE49-F238E27FC236}">
                <a16:creationId xmlns:a16="http://schemas.microsoft.com/office/drawing/2014/main" id="{F773BB6F-BCBC-408B-B566-63A0FA833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6149" y="2352026"/>
            <a:ext cx="1876481" cy="23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5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0D4D458D-F2D9-4557-B2F9-12ABB0DDFFAD}"/>
              </a:ext>
            </a:extLst>
          </p:cNvPr>
          <p:cNvGraphicFramePr/>
          <p:nvPr>
            <p:extLst>
              <p:ext uri="{D42A27DB-BD31-4B8C-83A1-F6EECF244321}">
                <p14:modId xmlns:p14="http://schemas.microsoft.com/office/powerpoint/2010/main" val="618792484"/>
              </p:ext>
            </p:extLst>
          </p:nvPr>
        </p:nvGraphicFramePr>
        <p:xfrm>
          <a:off x="294562" y="-287078"/>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a:extLst>
              <a:ext uri="{FF2B5EF4-FFF2-40B4-BE49-F238E27FC236}">
                <a16:creationId xmlns:a16="http://schemas.microsoft.com/office/drawing/2014/main" id="{1B9929B9-AC98-49ED-9557-A5D7E0452852}"/>
              </a:ext>
            </a:extLst>
          </p:cNvPr>
          <p:cNvSpPr>
            <a:spLocks noGrp="1"/>
          </p:cNvSpPr>
          <p:nvPr>
            <p:ph idx="1"/>
          </p:nvPr>
        </p:nvSpPr>
        <p:spPr>
          <a:xfrm>
            <a:off x="4569120" y="1446297"/>
            <a:ext cx="7328318" cy="5248622"/>
          </a:xfrm>
        </p:spPr>
        <p:txBody>
          <a:bodyPr>
            <a:normAutofit/>
          </a:bodyPr>
          <a:lstStyle/>
          <a:p>
            <a:pPr algn="l"/>
            <a:r>
              <a:rPr lang="el-GR" b="0" i="0" dirty="0">
                <a:solidFill>
                  <a:srgbClr val="050505"/>
                </a:solidFill>
                <a:effectLst/>
                <a:latin typeface="Segoe UI Historic" panose="020B0502040204020203" pitchFamily="34" charset="0"/>
              </a:rPr>
              <a:t>Η Ελένη Βασιλοπούλου, μια σπουδαία ηγετική προσωπικότητα στο χώρο της νοσηλευτικής, γεννήθηκε το 1874 και έφυγε από τη ζωή το 1958. Πρόσφερε ξεχωριστό επιστημονικό, ανθρωπιστικό και κοινωνικό έργο σε καιρούς πολέμου και σε ειρηνικές εποχές. Για το τεράστιο κοινωνικό της έργο όσο και για την συνεισφορά της σε καινοτόμες εφαρμογές για την πρόληψη και την περίθαλψη των ασθενών, της απονεμήθηκαν 21 διεθνή μετάλλια και παράσημα, μεταξύ άλλων και το μετάλλιο ‘</a:t>
            </a:r>
            <a:r>
              <a:rPr lang="el-GR" b="0" i="0" dirty="0" err="1">
                <a:solidFill>
                  <a:srgbClr val="050505"/>
                </a:solidFill>
                <a:effectLst/>
                <a:latin typeface="Segoe UI Historic" panose="020B0502040204020203" pitchFamily="34" charset="0"/>
              </a:rPr>
              <a:t>Florence</a:t>
            </a:r>
            <a:r>
              <a:rPr lang="el-GR" b="0" i="0" dirty="0">
                <a:solidFill>
                  <a:srgbClr val="050505"/>
                </a:solidFill>
                <a:effectLst/>
                <a:latin typeface="Segoe UI Historic" panose="020B0502040204020203" pitchFamily="34" charset="0"/>
              </a:rPr>
              <a:t> </a:t>
            </a:r>
            <a:r>
              <a:rPr lang="el-GR" b="0" i="0" dirty="0" err="1">
                <a:solidFill>
                  <a:srgbClr val="050505"/>
                </a:solidFill>
                <a:effectLst/>
                <a:latin typeface="Segoe UI Historic" panose="020B0502040204020203" pitchFamily="34" charset="0"/>
              </a:rPr>
              <a:t>Nightingale</a:t>
            </a:r>
            <a:r>
              <a:rPr lang="el-GR" b="0" i="0" dirty="0">
                <a:solidFill>
                  <a:srgbClr val="050505"/>
                </a:solidFill>
                <a:effectLst/>
                <a:latin typeface="Segoe UI Historic" panose="020B0502040204020203" pitchFamily="34" charset="0"/>
              </a:rPr>
              <a:t>’. </a:t>
            </a:r>
          </a:p>
          <a:p>
            <a:pPr algn="l"/>
            <a:r>
              <a:rPr lang="el-GR" b="0" i="0" dirty="0">
                <a:solidFill>
                  <a:srgbClr val="050505"/>
                </a:solidFill>
                <a:effectLst/>
                <a:latin typeface="Segoe UI Historic" panose="020B0502040204020203" pitchFamily="34" charset="0"/>
              </a:rPr>
              <a:t>Υπήρξε μαθήτρια του </a:t>
            </a:r>
            <a:r>
              <a:rPr lang="el-GR" b="0" i="0" dirty="0" err="1">
                <a:solidFill>
                  <a:srgbClr val="050505"/>
                </a:solidFill>
                <a:effectLst/>
                <a:latin typeface="Segoe UI Historic" panose="020B0502040204020203" pitchFamily="34" charset="0"/>
              </a:rPr>
              <a:t>Albert</a:t>
            </a:r>
            <a:r>
              <a:rPr lang="el-GR" b="0" i="0" dirty="0">
                <a:solidFill>
                  <a:srgbClr val="050505"/>
                </a:solidFill>
                <a:effectLst/>
                <a:latin typeface="Segoe UI Historic" panose="020B0502040204020203" pitchFamily="34" charset="0"/>
              </a:rPr>
              <a:t> </a:t>
            </a:r>
            <a:r>
              <a:rPr lang="el-GR" b="0" i="0" dirty="0" err="1">
                <a:solidFill>
                  <a:srgbClr val="050505"/>
                </a:solidFill>
                <a:effectLst/>
                <a:latin typeface="Segoe UI Historic" panose="020B0502040204020203" pitchFamily="34" charset="0"/>
              </a:rPr>
              <a:t>Calmette</a:t>
            </a:r>
            <a:r>
              <a:rPr lang="el-GR" b="0" i="0" dirty="0">
                <a:solidFill>
                  <a:srgbClr val="050505"/>
                </a:solidFill>
                <a:effectLst/>
                <a:latin typeface="Segoe UI Historic" panose="020B0502040204020203" pitchFamily="34" charset="0"/>
              </a:rPr>
              <a:t>, στο Ινστιτούτο Παστέρ </a:t>
            </a:r>
            <a:r>
              <a:rPr lang="el-GR" b="0" i="0" dirty="0" err="1">
                <a:solidFill>
                  <a:srgbClr val="050505"/>
                </a:solidFill>
                <a:effectLst/>
                <a:latin typeface="Segoe UI Historic" panose="020B0502040204020203" pitchFamily="34" charset="0"/>
              </a:rPr>
              <a:t>Παρισίων</a:t>
            </a:r>
            <a:r>
              <a:rPr lang="el-GR" b="0" i="0" dirty="0">
                <a:solidFill>
                  <a:srgbClr val="050505"/>
                </a:solidFill>
                <a:effectLst/>
                <a:latin typeface="Segoe UI Historic" panose="020B0502040204020203" pitchFamily="34" charset="0"/>
              </a:rPr>
              <a:t>, από τους εφευρέτες του Εμβολίου B.C.G. , και ιδρυτές του Ελληνικού Ινστιτούτου Παστέρ. Έγινε η ψυχή του αντιφυματικού αγώνα και του εμβολιασμού των παιδιών στην Ελλάδα, καθιστώντας την Ελλάδα την δεύτερη χώρα μετά την Γαλλία που εφάρμοσε τη χορήγηση του εμβολίου B.C.G. (</a:t>
            </a:r>
            <a:r>
              <a:rPr lang="el-GR" b="0" i="0" dirty="0" err="1">
                <a:solidFill>
                  <a:srgbClr val="050505"/>
                </a:solidFill>
                <a:effectLst/>
                <a:latin typeface="Segoe UI Historic" panose="020B0502040204020203" pitchFamily="34" charset="0"/>
              </a:rPr>
              <a:t>Bacillus</a:t>
            </a:r>
            <a:r>
              <a:rPr lang="el-GR" b="0" i="0" dirty="0">
                <a:solidFill>
                  <a:srgbClr val="050505"/>
                </a:solidFill>
                <a:effectLst/>
                <a:latin typeface="Segoe UI Historic" panose="020B0502040204020203" pitchFamily="34" charset="0"/>
              </a:rPr>
              <a:t> </a:t>
            </a:r>
            <a:r>
              <a:rPr lang="el-GR" b="0" i="0" dirty="0" err="1">
                <a:solidFill>
                  <a:srgbClr val="050505"/>
                </a:solidFill>
                <a:effectLst/>
                <a:latin typeface="Segoe UI Historic" panose="020B0502040204020203" pitchFamily="34" charset="0"/>
              </a:rPr>
              <a:t>Calmette</a:t>
            </a:r>
            <a:r>
              <a:rPr lang="el-GR" b="0" i="0" dirty="0">
                <a:solidFill>
                  <a:srgbClr val="050505"/>
                </a:solidFill>
                <a:effectLst/>
                <a:latin typeface="Segoe UI Historic" panose="020B0502040204020203" pitchFamily="34" charset="0"/>
              </a:rPr>
              <a:t> </a:t>
            </a:r>
            <a:r>
              <a:rPr lang="el-GR" b="0" i="0" dirty="0" err="1">
                <a:solidFill>
                  <a:srgbClr val="050505"/>
                </a:solidFill>
                <a:effectLst/>
                <a:latin typeface="Segoe UI Historic" panose="020B0502040204020203" pitchFamily="34" charset="0"/>
              </a:rPr>
              <a:t>Guerin</a:t>
            </a:r>
            <a:r>
              <a:rPr lang="el-GR" b="0" i="0" dirty="0">
                <a:solidFill>
                  <a:srgbClr val="050505"/>
                </a:solidFill>
                <a:effectLst/>
                <a:latin typeface="Segoe UI Historic" panose="020B0502040204020203" pitchFamily="34" charset="0"/>
              </a:rPr>
              <a:t>). </a:t>
            </a:r>
          </a:p>
          <a:p>
            <a:pPr marL="0" indent="0" algn="l">
              <a:buNone/>
            </a:pPr>
            <a:endParaRPr lang="el-GR" dirty="0"/>
          </a:p>
        </p:txBody>
      </p:sp>
    </p:spTree>
    <p:extLst>
      <p:ext uri="{BB962C8B-B14F-4D97-AF65-F5344CB8AC3E}">
        <p14:creationId xmlns:p14="http://schemas.microsoft.com/office/powerpoint/2010/main" val="388162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2DD878-FA18-4218-970A-98B7C2905C94}"/>
              </a:ext>
            </a:extLst>
          </p:cNvPr>
          <p:cNvSpPr>
            <a:spLocks noGrp="1"/>
          </p:cNvSpPr>
          <p:nvPr>
            <p:ph type="title"/>
          </p:nvPr>
        </p:nvSpPr>
        <p:spPr/>
        <p:txBody>
          <a:bodyPr>
            <a:normAutofit/>
          </a:bodyPr>
          <a:lstStyle/>
          <a:p>
            <a:r>
              <a:rPr lang="el-GR" sz="2800" dirty="0">
                <a:effectLst/>
                <a:latin typeface="Calibri" panose="020F0502020204030204" pitchFamily="34" charset="0"/>
                <a:ea typeface="Calibri" panose="020F0502020204030204" pitchFamily="34" charset="0"/>
                <a:cs typeface="Times New Roman" panose="02020603050405020304" pitchFamily="18" charset="0"/>
              </a:rPr>
              <a:t>Μία εξέχουσα αλλαγή στην εξέλιξη του νοσηλευτικού επαγγέλματος είναι η εκπαίδευση.</a:t>
            </a:r>
            <a:endParaRPr lang="el-GR" sz="5400" dirty="0"/>
          </a:p>
        </p:txBody>
      </p:sp>
      <p:pic>
        <p:nvPicPr>
          <p:cNvPr id="9" name="Picture 19">
            <a:extLst>
              <a:ext uri="{FF2B5EF4-FFF2-40B4-BE49-F238E27FC236}">
                <a16:creationId xmlns:a16="http://schemas.microsoft.com/office/drawing/2014/main" id="{762830EE-5DBD-419E-AA00-5CCC57388F6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493" y="2200779"/>
            <a:ext cx="2972795" cy="2456442"/>
          </a:xfrm>
          <a:prstGeom prst="rect">
            <a:avLst/>
          </a:prstGeom>
        </p:spPr>
      </p:pic>
    </p:spTree>
    <p:extLst>
      <p:ext uri="{BB962C8B-B14F-4D97-AF65-F5344CB8AC3E}">
        <p14:creationId xmlns:p14="http://schemas.microsoft.com/office/powerpoint/2010/main" val="356134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Άτλας</Template>
  <TotalTime>1558</TotalTime>
  <Words>1151</Words>
  <Application>Microsoft Office PowerPoint</Application>
  <PresentationFormat>Ευρεία οθόνη</PresentationFormat>
  <Paragraphs>70</Paragraphs>
  <Slides>24</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Calibri</vt:lpstr>
      <vt:lpstr>Calibri Light</vt:lpstr>
      <vt:lpstr>Open Sans</vt:lpstr>
      <vt:lpstr>Rockwell</vt:lpstr>
      <vt:lpstr>Segoe UI Historic</vt:lpstr>
      <vt:lpstr>Times New Roman</vt:lpstr>
      <vt:lpstr>UB-Helvetica</vt:lpstr>
      <vt:lpstr>Wingdings</vt:lpstr>
      <vt:lpstr>Άτλαντας</vt:lpstr>
      <vt:lpstr>Παρουσίαση του PowerPoint</vt:lpstr>
      <vt:lpstr>«Τα πάντα ρεί και μηδέποτε κατά τ’ αυτό μένειν».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Μία εξέχουσα αλλαγή στην εξέλιξη του νοσηλευτικού επαγγέλματος είναι η εκπαίδευση.</vt:lpstr>
      <vt:lpstr>Νέα Φάρμακα, τεχνολογικές ανακαλύψεις</vt:lpstr>
      <vt:lpstr>Παρουσίαση του PowerPoint</vt:lpstr>
      <vt:lpstr>Πανδημία covid 19 και Νοσηλευτική</vt:lpstr>
      <vt:lpstr>Ηλεκτρονική υγεία</vt:lpstr>
      <vt:lpstr>Ενημερωμένος ασθενής - διαδίκτυο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ΑΝΑΓΚΗ ΓΙΑ ΕΝΙΣΧΥΣΗ ΔΙΔΑΚΤΟΡΙΚΗΣ ΕΚΠΑΙΔΕΥΣΗΣ </vt:lpstr>
      <vt:lpstr>εκσυγχρονισμό της επαγγελματικής νοσηλευτικής νομοθεσίας με στόχο την εναρμόνιση των προτύπων εκπαίδευσης με την καθημερινή πρακτική</vt:lpstr>
      <vt:lpstr>Παρουσίαση του PowerPoint</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reviewer</dc:creator>
  <cp:lastModifiedBy>reviewer</cp:lastModifiedBy>
  <cp:revision>40</cp:revision>
  <dcterms:created xsi:type="dcterms:W3CDTF">2020-09-26T16:01:27Z</dcterms:created>
  <dcterms:modified xsi:type="dcterms:W3CDTF">2021-01-24T20:56:02Z</dcterms:modified>
</cp:coreProperties>
</file>