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75" r:id="rId3"/>
    <p:sldId id="280" r:id="rId4"/>
    <p:sldId id="281"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643"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lgn="r"/>
            <a:fld id="{A37D6D71-8B28-4ED6-B932-04B197003D23}" type="datetimeFigureOut">
              <a:rPr lang="en-US" smtClean="0"/>
              <a:pPr algn="r"/>
              <a:t>09-May-23</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solidFill>
                <a:schemeClr val="bg1"/>
              </a:solidFill>
            </a:endParaRPr>
          </a:p>
        </p:txBody>
      </p:sp>
      <p:sp>
        <p:nvSpPr>
          <p:cNvPr id="6" name="Slide Number Placeholder 5"/>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878671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lgn="r"/>
            <a:fld id="{A37D6D71-8B28-4ED6-B932-04B197003D23}" type="datetimeFigureOut">
              <a:rPr lang="en-US" smtClean="0"/>
              <a:pPr algn="r"/>
              <a:t>09-May-23</a:t>
            </a:fld>
            <a:endParaRPr lang="en-US" spc="50" dirty="0"/>
          </a:p>
        </p:txBody>
      </p:sp>
      <p:sp>
        <p:nvSpPr>
          <p:cNvPr id="6" name="Footer Placeholder 5"/>
          <p:cNvSpPr>
            <a:spLocks noGrp="1"/>
          </p:cNvSpPr>
          <p:nvPr>
            <p:ph type="ftr" sz="quarter" idx="11"/>
          </p:nvPr>
        </p:nvSpPr>
        <p:spPr/>
        <p:txBody>
          <a:bodyPr/>
          <a:lstStyle/>
          <a:p>
            <a:endParaRPr lang="en-US" spc="50" dirty="0"/>
          </a:p>
        </p:txBody>
      </p:sp>
      <p:sp>
        <p:nvSpPr>
          <p:cNvPr id="7" name="Slide Number Placeholder 6"/>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74581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lgn="r"/>
            <a:fld id="{A37D6D71-8B28-4ED6-B932-04B197003D23}" type="datetimeFigureOut">
              <a:rPr lang="en-US" smtClean="0"/>
              <a:pPr algn="r"/>
              <a:t>09-May-23</a:t>
            </a:fld>
            <a:endParaRPr lang="en-US" spc="50" dirty="0"/>
          </a:p>
        </p:txBody>
      </p:sp>
      <p:sp>
        <p:nvSpPr>
          <p:cNvPr id="5" name="Footer Placeholder 4"/>
          <p:cNvSpPr>
            <a:spLocks noGrp="1"/>
          </p:cNvSpPr>
          <p:nvPr>
            <p:ph type="ftr" sz="quarter" idx="11"/>
          </p:nvPr>
        </p:nvSpPr>
        <p:spPr/>
        <p:txBody>
          <a:bodyPr/>
          <a:lstStyle/>
          <a:p>
            <a:endParaRPr lang="en-US" spc="50" dirty="0"/>
          </a:p>
        </p:txBody>
      </p:sp>
      <p:sp>
        <p:nvSpPr>
          <p:cNvPr id="6" name="Slide Number Placeholder 5"/>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42535469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lgn="r"/>
            <a:fld id="{A37D6D71-8B28-4ED6-B932-04B197003D23}" type="datetimeFigureOut">
              <a:rPr lang="en-US" smtClean="0"/>
              <a:pPr algn="r"/>
              <a:t>09-May-23</a:t>
            </a:fld>
            <a:endParaRPr lang="en-US" spc="50" dirty="0"/>
          </a:p>
        </p:txBody>
      </p:sp>
      <p:sp>
        <p:nvSpPr>
          <p:cNvPr id="5" name="Footer Placeholder 4"/>
          <p:cNvSpPr>
            <a:spLocks noGrp="1"/>
          </p:cNvSpPr>
          <p:nvPr>
            <p:ph type="ftr" sz="quarter" idx="11"/>
          </p:nvPr>
        </p:nvSpPr>
        <p:spPr/>
        <p:txBody>
          <a:bodyPr/>
          <a:lstStyle/>
          <a:p>
            <a:endParaRPr lang="en-US" spc="50" dirty="0"/>
          </a:p>
        </p:txBody>
      </p:sp>
      <p:sp>
        <p:nvSpPr>
          <p:cNvPr id="6" name="Slide Number Placeholder 5"/>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42814926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lgn="r"/>
            <a:fld id="{A37D6D71-8B28-4ED6-B932-04B197003D23}" type="datetimeFigureOut">
              <a:rPr lang="en-US" smtClean="0"/>
              <a:pPr algn="r"/>
              <a:t>09-May-23</a:t>
            </a:fld>
            <a:endParaRPr lang="en-US" spc="50" dirty="0"/>
          </a:p>
        </p:txBody>
      </p:sp>
      <p:sp>
        <p:nvSpPr>
          <p:cNvPr id="5" name="Footer Placeholder 4"/>
          <p:cNvSpPr>
            <a:spLocks noGrp="1"/>
          </p:cNvSpPr>
          <p:nvPr>
            <p:ph type="ftr" sz="quarter" idx="11"/>
          </p:nvPr>
        </p:nvSpPr>
        <p:spPr/>
        <p:txBody>
          <a:bodyPr/>
          <a:lstStyle/>
          <a:p>
            <a:endParaRPr lang="en-US" spc="50" dirty="0"/>
          </a:p>
        </p:txBody>
      </p:sp>
      <p:sp>
        <p:nvSpPr>
          <p:cNvPr id="6" name="Slide Number Placeholder 5"/>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8238726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lgn="r"/>
            <a:fld id="{A37D6D71-8B28-4ED6-B932-04B197003D23}" type="datetimeFigureOut">
              <a:rPr lang="en-US" smtClean="0"/>
              <a:pPr algn="r"/>
              <a:t>09-May-23</a:t>
            </a:fld>
            <a:endParaRPr lang="en-US" spc="50" dirty="0"/>
          </a:p>
        </p:txBody>
      </p:sp>
      <p:sp>
        <p:nvSpPr>
          <p:cNvPr id="5" name="Footer Placeholder 4"/>
          <p:cNvSpPr>
            <a:spLocks noGrp="1"/>
          </p:cNvSpPr>
          <p:nvPr>
            <p:ph type="ftr" sz="quarter" idx="11"/>
          </p:nvPr>
        </p:nvSpPr>
        <p:spPr/>
        <p:txBody>
          <a:bodyPr/>
          <a:lstStyle/>
          <a:p>
            <a:endParaRPr lang="en-US" spc="50" dirty="0"/>
          </a:p>
        </p:txBody>
      </p:sp>
      <p:sp>
        <p:nvSpPr>
          <p:cNvPr id="6" name="Slide Number Placeholder 5"/>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5669433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lgn="r"/>
            <a:fld id="{A37D6D71-8B28-4ED6-B932-04B197003D23}" type="datetimeFigureOut">
              <a:rPr lang="en-US" smtClean="0"/>
              <a:pPr algn="r"/>
              <a:t>09-May-23</a:t>
            </a:fld>
            <a:endParaRPr lang="en-US" spc="50" dirty="0"/>
          </a:p>
        </p:txBody>
      </p:sp>
      <p:sp>
        <p:nvSpPr>
          <p:cNvPr id="5" name="Footer Placeholder 4"/>
          <p:cNvSpPr>
            <a:spLocks noGrp="1"/>
          </p:cNvSpPr>
          <p:nvPr>
            <p:ph type="ftr" sz="quarter" idx="11"/>
          </p:nvPr>
        </p:nvSpPr>
        <p:spPr/>
        <p:txBody>
          <a:bodyPr/>
          <a:lstStyle/>
          <a:p>
            <a:endParaRPr lang="en-US" spc="50" dirty="0"/>
          </a:p>
        </p:txBody>
      </p:sp>
      <p:sp>
        <p:nvSpPr>
          <p:cNvPr id="6" name="Slide Number Placeholder 5"/>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34649838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lgn="r"/>
            <a:fld id="{A37D6D71-8B28-4ED6-B932-04B197003D23}" type="datetimeFigureOut">
              <a:rPr lang="en-US" smtClean="0"/>
              <a:pPr algn="r"/>
              <a:t>09-May-23</a:t>
            </a:fld>
            <a:endParaRPr lang="en-US" spc="50" dirty="0"/>
          </a:p>
        </p:txBody>
      </p:sp>
      <p:sp>
        <p:nvSpPr>
          <p:cNvPr id="5" name="Footer Placeholder 4"/>
          <p:cNvSpPr>
            <a:spLocks noGrp="1"/>
          </p:cNvSpPr>
          <p:nvPr>
            <p:ph type="ftr" sz="quarter" idx="11"/>
          </p:nvPr>
        </p:nvSpPr>
        <p:spPr/>
        <p:txBody>
          <a:bodyPr/>
          <a:lstStyle/>
          <a:p>
            <a:endParaRPr lang="en-US" spc="50" dirty="0"/>
          </a:p>
        </p:txBody>
      </p:sp>
      <p:sp>
        <p:nvSpPr>
          <p:cNvPr id="6" name="Slide Number Placeholder 5"/>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38379515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lgn="r"/>
            <a:fld id="{A37D6D71-8B28-4ED6-B932-04B197003D23}" type="datetimeFigureOut">
              <a:rPr lang="en-US" smtClean="0"/>
              <a:pPr algn="r"/>
              <a:t>09-May-23</a:t>
            </a:fld>
            <a:endParaRPr lang="en-US" spc="50" dirty="0"/>
          </a:p>
        </p:txBody>
      </p:sp>
      <p:sp>
        <p:nvSpPr>
          <p:cNvPr id="5" name="Footer Placeholder 4"/>
          <p:cNvSpPr>
            <a:spLocks noGrp="1"/>
          </p:cNvSpPr>
          <p:nvPr>
            <p:ph type="ftr" sz="quarter" idx="11"/>
          </p:nvPr>
        </p:nvSpPr>
        <p:spPr/>
        <p:txBody>
          <a:bodyPr/>
          <a:lstStyle/>
          <a:p>
            <a:endParaRPr lang="en-US" spc="50" dirty="0"/>
          </a:p>
        </p:txBody>
      </p:sp>
      <p:sp>
        <p:nvSpPr>
          <p:cNvPr id="6" name="Slide Number Placeholder 5"/>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386972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lgn="r"/>
            <a:fld id="{A37D6D71-8B28-4ED6-B932-04B197003D23}" type="datetimeFigureOut">
              <a:rPr lang="en-US" smtClean="0"/>
              <a:pPr algn="r"/>
              <a:t>09-May-23</a:t>
            </a:fld>
            <a:endParaRPr lang="en-US" spc="50" dirty="0"/>
          </a:p>
        </p:txBody>
      </p:sp>
      <p:sp>
        <p:nvSpPr>
          <p:cNvPr id="5" name="Footer Placeholder 4"/>
          <p:cNvSpPr>
            <a:spLocks noGrp="1"/>
          </p:cNvSpPr>
          <p:nvPr>
            <p:ph type="ftr" sz="quarter" idx="11"/>
          </p:nvPr>
        </p:nvSpPr>
        <p:spPr/>
        <p:txBody>
          <a:bodyPr/>
          <a:lstStyle/>
          <a:p>
            <a:endParaRPr lang="en-US" spc="50" dirty="0"/>
          </a:p>
        </p:txBody>
      </p:sp>
      <p:sp>
        <p:nvSpPr>
          <p:cNvPr id="6" name="Slide Number Placeholder 5"/>
          <p:cNvSpPr>
            <a:spLocks noGrp="1"/>
          </p:cNvSpPr>
          <p:nvPr>
            <p:ph type="sldNum" sz="quarter" idx="12"/>
          </p:nvPr>
        </p:nvSpPr>
        <p:spPr>
          <a:xfrm>
            <a:off x="10951856" y="5867131"/>
            <a:ext cx="551167" cy="365125"/>
          </a:xfrm>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502974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lgn="r"/>
            <a:fld id="{A37D6D71-8B28-4ED6-B932-04B197003D23}" type="datetimeFigureOut">
              <a:rPr lang="en-US" smtClean="0"/>
              <a:pPr algn="r"/>
              <a:t>09-May-23</a:t>
            </a:fld>
            <a:endParaRPr lang="en-US" dirty="0"/>
          </a:p>
        </p:txBody>
      </p:sp>
      <p:sp>
        <p:nvSpPr>
          <p:cNvPr id="5" name="Footer Placeholder 4"/>
          <p:cNvSpPr>
            <a:spLocks noGrp="1"/>
          </p:cNvSpPr>
          <p:nvPr>
            <p:ph type="ftr" sz="quarter" idx="11"/>
          </p:nvPr>
        </p:nvSpPr>
        <p:spPr/>
        <p:txBody>
          <a:bodyPr/>
          <a:lstStyle/>
          <a:p>
            <a:endParaRPr lang="en-US" dirty="0">
              <a:solidFill>
                <a:schemeClr val="tx1"/>
              </a:solidFill>
            </a:endParaRPr>
          </a:p>
        </p:txBody>
      </p:sp>
      <p:sp>
        <p:nvSpPr>
          <p:cNvPr id="6" name="Slide Number Placeholder 5"/>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405485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lgn="r"/>
            <a:fld id="{A37D6D71-8B28-4ED6-B932-04B197003D23}" type="datetimeFigureOut">
              <a:rPr lang="en-US" smtClean="0"/>
              <a:pPr algn="r"/>
              <a:t>09-May-23</a:t>
            </a:fld>
            <a:endParaRPr lang="en-US" spc="50" dirty="0"/>
          </a:p>
        </p:txBody>
      </p:sp>
      <p:sp>
        <p:nvSpPr>
          <p:cNvPr id="6" name="Footer Placeholder 5"/>
          <p:cNvSpPr>
            <a:spLocks noGrp="1"/>
          </p:cNvSpPr>
          <p:nvPr>
            <p:ph type="ftr" sz="quarter" idx="11"/>
          </p:nvPr>
        </p:nvSpPr>
        <p:spPr/>
        <p:txBody>
          <a:bodyPr/>
          <a:lstStyle/>
          <a:p>
            <a:endParaRPr lang="en-US" spc="50" dirty="0"/>
          </a:p>
        </p:txBody>
      </p:sp>
      <p:sp>
        <p:nvSpPr>
          <p:cNvPr id="7" name="Slide Number Placeholder 6"/>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3421463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lgn="r"/>
            <a:fld id="{A37D6D71-8B28-4ED6-B932-04B197003D23}" type="datetimeFigureOut">
              <a:rPr lang="en-US" smtClean="0"/>
              <a:pPr algn="r"/>
              <a:t>09-May-23</a:t>
            </a:fld>
            <a:endParaRPr lang="en-US" spc="50" dirty="0"/>
          </a:p>
        </p:txBody>
      </p:sp>
      <p:sp>
        <p:nvSpPr>
          <p:cNvPr id="8" name="Footer Placeholder 7"/>
          <p:cNvSpPr>
            <a:spLocks noGrp="1"/>
          </p:cNvSpPr>
          <p:nvPr>
            <p:ph type="ftr" sz="quarter" idx="11"/>
          </p:nvPr>
        </p:nvSpPr>
        <p:spPr/>
        <p:txBody>
          <a:bodyPr/>
          <a:lstStyle/>
          <a:p>
            <a:endParaRPr lang="en-US" spc="50" dirty="0"/>
          </a:p>
        </p:txBody>
      </p:sp>
      <p:sp>
        <p:nvSpPr>
          <p:cNvPr id="9" name="Slide Number Placeholder 8"/>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606140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lgn="r"/>
            <a:fld id="{A37D6D71-8B28-4ED6-B932-04B197003D23}" type="datetimeFigureOut">
              <a:rPr lang="en-US" smtClean="0"/>
              <a:pPr algn="r"/>
              <a:t>09-May-23</a:t>
            </a:fld>
            <a:endParaRPr lang="en-US" dirty="0"/>
          </a:p>
        </p:txBody>
      </p:sp>
      <p:sp>
        <p:nvSpPr>
          <p:cNvPr id="4" name="Footer Placeholder 3"/>
          <p:cNvSpPr>
            <a:spLocks noGrp="1"/>
          </p:cNvSpPr>
          <p:nvPr>
            <p:ph type="ftr" sz="quarter" idx="11"/>
          </p:nvPr>
        </p:nvSpPr>
        <p:spPr/>
        <p:txBody>
          <a:bodyPr/>
          <a:lstStyle/>
          <a:p>
            <a:endParaRPr lang="en-US" dirty="0">
              <a:solidFill>
                <a:schemeClr val="tx1"/>
              </a:solidFill>
            </a:endParaRPr>
          </a:p>
        </p:txBody>
      </p:sp>
      <p:sp>
        <p:nvSpPr>
          <p:cNvPr id="5" name="Slide Number Placeholder 4"/>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472346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lgn="r"/>
            <a:fld id="{A37D6D71-8B28-4ED6-B932-04B197003D23}" type="datetimeFigureOut">
              <a:rPr lang="en-US" smtClean="0"/>
              <a:pPr algn="r"/>
              <a:t>09-May-23</a:t>
            </a:fld>
            <a:endParaRPr lang="en-US" dirty="0"/>
          </a:p>
        </p:txBody>
      </p:sp>
      <p:sp>
        <p:nvSpPr>
          <p:cNvPr id="3" name="Footer Placeholder 2"/>
          <p:cNvSpPr>
            <a:spLocks noGrp="1"/>
          </p:cNvSpPr>
          <p:nvPr>
            <p:ph type="ftr" sz="quarter" idx="11"/>
          </p:nvPr>
        </p:nvSpPr>
        <p:spPr/>
        <p:txBody>
          <a:bodyPr/>
          <a:lstStyle/>
          <a:p>
            <a:endParaRPr lang="en-US" dirty="0">
              <a:solidFill>
                <a:schemeClr val="tx1"/>
              </a:solidFill>
            </a:endParaRPr>
          </a:p>
        </p:txBody>
      </p:sp>
      <p:sp>
        <p:nvSpPr>
          <p:cNvPr id="4" name="Slide Number Placeholder 3"/>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934281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lgn="r"/>
            <a:fld id="{A37D6D71-8B28-4ED6-B932-04B197003D23}" type="datetimeFigureOut">
              <a:rPr lang="en-US" smtClean="0"/>
              <a:pPr algn="r"/>
              <a:t>09-May-23</a:t>
            </a:fld>
            <a:endParaRPr lang="en-US" spc="50" dirty="0"/>
          </a:p>
        </p:txBody>
      </p:sp>
      <p:sp>
        <p:nvSpPr>
          <p:cNvPr id="6" name="Footer Placeholder 5"/>
          <p:cNvSpPr>
            <a:spLocks noGrp="1"/>
          </p:cNvSpPr>
          <p:nvPr>
            <p:ph type="ftr" sz="quarter" idx="11"/>
          </p:nvPr>
        </p:nvSpPr>
        <p:spPr/>
        <p:txBody>
          <a:bodyPr/>
          <a:lstStyle/>
          <a:p>
            <a:endParaRPr lang="en-US" spc="50" dirty="0"/>
          </a:p>
        </p:txBody>
      </p:sp>
      <p:sp>
        <p:nvSpPr>
          <p:cNvPr id="7" name="Slide Number Placeholder 6"/>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3132419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lgn="r"/>
            <a:fld id="{A37D6D71-8B28-4ED6-B932-04B197003D23}" type="datetimeFigureOut">
              <a:rPr lang="en-US" smtClean="0"/>
              <a:pPr algn="r"/>
              <a:t>09-May-23</a:t>
            </a:fld>
            <a:endParaRPr lang="en-US" dirty="0"/>
          </a:p>
        </p:txBody>
      </p:sp>
      <p:sp>
        <p:nvSpPr>
          <p:cNvPr id="6" name="Footer Placeholder 5"/>
          <p:cNvSpPr>
            <a:spLocks noGrp="1"/>
          </p:cNvSpPr>
          <p:nvPr>
            <p:ph type="ftr" sz="quarter" idx="11"/>
          </p:nvPr>
        </p:nvSpPr>
        <p:spPr/>
        <p:txBody>
          <a:bodyPr/>
          <a:lstStyle/>
          <a:p>
            <a:endParaRPr lang="en-US" dirty="0">
              <a:effectLst>
                <a:outerShdw blurRad="50800" dist="38100" dir="2700000" algn="tl" rotWithShape="0">
                  <a:prstClr val="black">
                    <a:alpha val="43000"/>
                  </a:prstClr>
                </a:outerShdw>
              </a:effectLst>
            </a:endParaRPr>
          </a:p>
        </p:txBody>
      </p:sp>
      <p:sp>
        <p:nvSpPr>
          <p:cNvPr id="7" name="Slide Number Placeholder 6"/>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3162707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lgn="r"/>
            <a:fld id="{A37D6D71-8B28-4ED6-B932-04B197003D23}" type="datetimeFigureOut">
              <a:rPr lang="en-US" smtClean="0"/>
              <a:pPr algn="r"/>
              <a:t>09-May-23</a:t>
            </a:fld>
            <a:endParaRPr lang="en-US" spc="50"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spc="50"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3980446671"/>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EE224-4387-4B1B-9248-C9422F979675}"/>
              </a:ext>
            </a:extLst>
          </p:cNvPr>
          <p:cNvSpPr>
            <a:spLocks noGrp="1"/>
          </p:cNvSpPr>
          <p:nvPr>
            <p:ph type="ctrTitle"/>
          </p:nvPr>
        </p:nvSpPr>
        <p:spPr>
          <a:xfrm>
            <a:off x="5315736" y="640081"/>
            <a:ext cx="5916145" cy="3812102"/>
          </a:xfrm>
        </p:spPr>
        <p:txBody>
          <a:bodyPr anchor="b">
            <a:normAutofit fontScale="90000"/>
          </a:bodyPr>
          <a:lstStyle/>
          <a:p>
            <a:r>
              <a:rPr lang="el-GR" sz="4200" b="1" dirty="0">
                <a:solidFill>
                  <a:srgbClr val="C00000"/>
                </a:solidFill>
              </a:rPr>
              <a:t>Γνωσιακή </a:t>
            </a:r>
            <a:r>
              <a:rPr lang="el-GR" sz="4200" b="1" dirty="0" err="1">
                <a:solidFill>
                  <a:srgbClr val="C00000"/>
                </a:solidFill>
              </a:rPr>
              <a:t>Συμπεριφορική</a:t>
            </a:r>
            <a:r>
              <a:rPr lang="el-GR" sz="4200" b="1" dirty="0">
                <a:solidFill>
                  <a:srgbClr val="C00000"/>
                </a:solidFill>
              </a:rPr>
              <a:t> Θεραπεία</a:t>
            </a:r>
            <a:br>
              <a:rPr lang="el-GR" sz="4200" b="1" dirty="0">
                <a:solidFill>
                  <a:srgbClr val="C00000"/>
                </a:solidFill>
              </a:rPr>
            </a:br>
            <a:r>
              <a:rPr lang="el-GR" sz="4200" b="1" dirty="0">
                <a:solidFill>
                  <a:srgbClr val="C00000"/>
                </a:solidFill>
              </a:rPr>
              <a:t>(Γνωσιακές Στρεβλώσεις)</a:t>
            </a:r>
            <a:br>
              <a:rPr lang="el-GR" sz="4200" b="1" dirty="0">
                <a:solidFill>
                  <a:srgbClr val="C00000"/>
                </a:solidFill>
              </a:rPr>
            </a:br>
            <a:br>
              <a:rPr lang="el-GR" sz="3600" dirty="0">
                <a:solidFill>
                  <a:schemeClr val="tx2"/>
                </a:solidFill>
              </a:rPr>
            </a:br>
            <a:r>
              <a:rPr lang="el-GR" sz="3600" dirty="0">
                <a:solidFill>
                  <a:schemeClr val="accent1">
                    <a:lumMod val="75000"/>
                  </a:schemeClr>
                </a:solidFill>
              </a:rPr>
              <a:t>ΦΡΟΝΤΙΣΤΗΡΙΟ</a:t>
            </a:r>
            <a:endParaRPr lang="en-US" sz="3600" dirty="0">
              <a:solidFill>
                <a:schemeClr val="accent1">
                  <a:lumMod val="75000"/>
                </a:schemeClr>
              </a:solidFill>
            </a:endParaRPr>
          </a:p>
        </p:txBody>
      </p:sp>
      <p:sp>
        <p:nvSpPr>
          <p:cNvPr id="3" name="Subtitle 2">
            <a:extLst>
              <a:ext uri="{FF2B5EF4-FFF2-40B4-BE49-F238E27FC236}">
                <a16:creationId xmlns:a16="http://schemas.microsoft.com/office/drawing/2014/main" id="{3D8B8F60-512E-42F6-A5F5-63C6C71BFF48}"/>
              </a:ext>
            </a:extLst>
          </p:cNvPr>
          <p:cNvSpPr>
            <a:spLocks noGrp="1"/>
          </p:cNvSpPr>
          <p:nvPr>
            <p:ph type="subTitle" idx="1"/>
          </p:nvPr>
        </p:nvSpPr>
        <p:spPr>
          <a:xfrm>
            <a:off x="5315736" y="4891972"/>
            <a:ext cx="5916145" cy="898634"/>
          </a:xfrm>
        </p:spPr>
        <p:txBody>
          <a:bodyPr anchor="t">
            <a:normAutofit/>
          </a:bodyPr>
          <a:lstStyle/>
          <a:p>
            <a:r>
              <a:rPr lang="el-GR" sz="2400" dirty="0">
                <a:solidFill>
                  <a:schemeClr val="tx2"/>
                </a:solidFill>
              </a:rPr>
              <a:t>ΔΙΑΤΡΟΦΙΚΗ ΣΥΜΒΟΥΛΕΥΤΙΚΗ</a:t>
            </a:r>
          </a:p>
          <a:p>
            <a:endParaRPr lang="en-US" sz="2400" dirty="0"/>
          </a:p>
        </p:txBody>
      </p:sp>
      <p:pic>
        <p:nvPicPr>
          <p:cNvPr id="4" name="Picture 3">
            <a:extLst>
              <a:ext uri="{FF2B5EF4-FFF2-40B4-BE49-F238E27FC236}">
                <a16:creationId xmlns:a16="http://schemas.microsoft.com/office/drawing/2014/main" id="{DF4D200A-0C16-433B-9FE7-8D01B85F97AD}"/>
              </a:ext>
            </a:extLst>
          </p:cNvPr>
          <p:cNvPicPr>
            <a:picLocks noChangeAspect="1"/>
          </p:cNvPicPr>
          <p:nvPr/>
        </p:nvPicPr>
        <p:blipFill rotWithShape="1">
          <a:blip r:embed="rId2"/>
          <a:srcRect l="24799" r="37002"/>
          <a:stretch/>
        </p:blipFill>
        <p:spPr>
          <a:xfrm>
            <a:off x="20" y="10"/>
            <a:ext cx="4657325" cy="6857990"/>
          </a:xfrm>
          <a:prstGeom prst="rect">
            <a:avLst/>
          </a:prstGeom>
        </p:spPr>
      </p:pic>
      <p:pic>
        <p:nvPicPr>
          <p:cNvPr id="5" name="Picture 4">
            <a:extLst>
              <a:ext uri="{FF2B5EF4-FFF2-40B4-BE49-F238E27FC236}">
                <a16:creationId xmlns:a16="http://schemas.microsoft.com/office/drawing/2014/main" id="{BBF39A5D-5C55-4858-B179-88E0FB3BE201}"/>
              </a:ext>
            </a:extLst>
          </p:cNvPr>
          <p:cNvPicPr>
            <a:picLocks noChangeAspect="1"/>
          </p:cNvPicPr>
          <p:nvPr/>
        </p:nvPicPr>
        <p:blipFill>
          <a:blip r:embed="rId3"/>
          <a:stretch>
            <a:fillRect/>
          </a:stretch>
        </p:blipFill>
        <p:spPr>
          <a:xfrm>
            <a:off x="11338489" y="105021"/>
            <a:ext cx="782180" cy="792750"/>
          </a:xfrm>
          <a:prstGeom prst="rect">
            <a:avLst/>
          </a:prstGeom>
        </p:spPr>
      </p:pic>
      <p:sp>
        <p:nvSpPr>
          <p:cNvPr id="6" name="TextBox 5">
            <a:extLst>
              <a:ext uri="{FF2B5EF4-FFF2-40B4-BE49-F238E27FC236}">
                <a16:creationId xmlns:a16="http://schemas.microsoft.com/office/drawing/2014/main" id="{BE62E85D-FDC4-40EF-9D42-7C1C84957301}"/>
              </a:ext>
            </a:extLst>
          </p:cNvPr>
          <p:cNvSpPr txBox="1"/>
          <p:nvPr/>
        </p:nvSpPr>
        <p:spPr>
          <a:xfrm>
            <a:off x="7732696" y="200292"/>
            <a:ext cx="3557979" cy="646331"/>
          </a:xfrm>
          <a:prstGeom prst="rect">
            <a:avLst/>
          </a:prstGeom>
          <a:noFill/>
        </p:spPr>
        <p:txBody>
          <a:bodyPr wrap="square" rtlCol="0">
            <a:spAutoFit/>
          </a:bodyPr>
          <a:lstStyle/>
          <a:p>
            <a:pPr algn="r"/>
            <a:r>
              <a:rPr lang="el-GR" dirty="0">
                <a:solidFill>
                  <a:schemeClr val="tx2"/>
                </a:solidFill>
              </a:rPr>
              <a:t>ΤΜΗΜΑ ΕΠΙΣΤΗΜΗΣ ΔΙΑΤΡΟΦΗΣ ΚΑΙ ΔΙΑΙΤΟΛΟΓΙΑΣ</a:t>
            </a:r>
            <a:endParaRPr lang="en-US" dirty="0">
              <a:solidFill>
                <a:schemeClr val="tx2"/>
              </a:solidFill>
            </a:endParaRPr>
          </a:p>
        </p:txBody>
      </p:sp>
      <p:sp>
        <p:nvSpPr>
          <p:cNvPr id="7" name="TextBox 6">
            <a:extLst>
              <a:ext uri="{FF2B5EF4-FFF2-40B4-BE49-F238E27FC236}">
                <a16:creationId xmlns:a16="http://schemas.microsoft.com/office/drawing/2014/main" id="{81EBD0C9-72DC-444E-92E7-DB9B4F13C59A}"/>
              </a:ext>
            </a:extLst>
          </p:cNvPr>
          <p:cNvSpPr txBox="1"/>
          <p:nvPr/>
        </p:nvSpPr>
        <p:spPr>
          <a:xfrm>
            <a:off x="8028608" y="6106648"/>
            <a:ext cx="4092061" cy="646331"/>
          </a:xfrm>
          <a:prstGeom prst="rect">
            <a:avLst/>
          </a:prstGeom>
          <a:noFill/>
        </p:spPr>
        <p:txBody>
          <a:bodyPr wrap="square" rtlCol="0">
            <a:spAutoFit/>
          </a:bodyPr>
          <a:lstStyle/>
          <a:p>
            <a:pPr algn="r"/>
            <a:r>
              <a:rPr lang="el-GR" dirty="0">
                <a:solidFill>
                  <a:schemeClr val="tx2"/>
                </a:solidFill>
              </a:rPr>
              <a:t>Δρ. Ευαγγελία </a:t>
            </a:r>
            <a:r>
              <a:rPr lang="el-GR" dirty="0" err="1">
                <a:solidFill>
                  <a:schemeClr val="tx2"/>
                </a:solidFill>
              </a:rPr>
              <a:t>Φάππα</a:t>
            </a:r>
            <a:endParaRPr lang="el-GR" dirty="0">
              <a:solidFill>
                <a:schemeClr val="tx2"/>
              </a:solidFill>
            </a:endParaRPr>
          </a:p>
          <a:p>
            <a:pPr algn="r"/>
            <a:r>
              <a:rPr lang="el-GR" dirty="0">
                <a:solidFill>
                  <a:schemeClr val="tx2"/>
                </a:solidFill>
              </a:rPr>
              <a:t>Διαιτολόγος - Διατροφολόγος</a:t>
            </a:r>
            <a:endParaRPr lang="en-US" dirty="0">
              <a:solidFill>
                <a:schemeClr val="tx2"/>
              </a:solidFill>
            </a:endParaRPr>
          </a:p>
        </p:txBody>
      </p:sp>
    </p:spTree>
    <p:extLst>
      <p:ext uri="{BB962C8B-B14F-4D97-AF65-F5344CB8AC3E}">
        <p14:creationId xmlns:p14="http://schemas.microsoft.com/office/powerpoint/2010/main" val="689675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90F1C-9840-4597-B0E7-A05B85C41274}"/>
              </a:ext>
            </a:extLst>
          </p:cNvPr>
          <p:cNvSpPr>
            <a:spLocks noGrp="1"/>
          </p:cNvSpPr>
          <p:nvPr>
            <p:ph type="title"/>
          </p:nvPr>
        </p:nvSpPr>
        <p:spPr/>
        <p:txBody>
          <a:bodyPr/>
          <a:lstStyle/>
          <a:p>
            <a:pPr algn="l"/>
            <a:r>
              <a:rPr lang="el-GR">
                <a:solidFill>
                  <a:srgbClr val="C00000"/>
                </a:solidFill>
              </a:rPr>
              <a:t>Ζητούμενο:</a:t>
            </a:r>
            <a:endParaRPr lang="en-US" dirty="0">
              <a:solidFill>
                <a:srgbClr val="C00000"/>
              </a:solidFill>
            </a:endParaRPr>
          </a:p>
        </p:txBody>
      </p:sp>
      <p:sp>
        <p:nvSpPr>
          <p:cNvPr id="3" name="Content Placeholder 2">
            <a:extLst>
              <a:ext uri="{FF2B5EF4-FFF2-40B4-BE49-F238E27FC236}">
                <a16:creationId xmlns:a16="http://schemas.microsoft.com/office/drawing/2014/main" id="{E10036CA-090F-4C79-A401-F650AD78A915}"/>
              </a:ext>
            </a:extLst>
          </p:cNvPr>
          <p:cNvSpPr>
            <a:spLocks noGrp="1"/>
          </p:cNvSpPr>
          <p:nvPr>
            <p:ph idx="1"/>
          </p:nvPr>
        </p:nvSpPr>
        <p:spPr>
          <a:xfrm>
            <a:off x="1484310" y="2667000"/>
            <a:ext cx="10018713" cy="2231572"/>
          </a:xfrm>
        </p:spPr>
        <p:txBody>
          <a:bodyPr>
            <a:normAutofit/>
          </a:bodyPr>
          <a:lstStyle/>
          <a:p>
            <a:pPr marL="342900" marR="0" indent="-342900" algn="just">
              <a:lnSpc>
                <a:spcPct val="107000"/>
              </a:lnSpc>
              <a:spcBef>
                <a:spcPts val="0"/>
              </a:spcBef>
              <a:spcAft>
                <a:spcPts val="800"/>
              </a:spcAft>
              <a:buFont typeface="+mj-lt"/>
              <a:buAutoNum type="arabicParenR"/>
            </a:pPr>
            <a:r>
              <a:rPr lang="el-GR" dirty="0">
                <a:effectLst/>
                <a:latin typeface="Calibri" panose="020F0502020204030204" pitchFamily="34" charset="0"/>
                <a:ea typeface="Calibri" panose="020F0502020204030204" pitchFamily="34" charset="0"/>
                <a:cs typeface="Times New Roman" panose="02020603050405020304" pitchFamily="18" charset="0"/>
              </a:rPr>
              <a:t>Αναγνωρίστε τη στρεβλή σκέψη σε κάθε περίπτωση.</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06737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3" name="Table 3">
            <a:extLst>
              <a:ext uri="{FF2B5EF4-FFF2-40B4-BE49-F238E27FC236}">
                <a16:creationId xmlns:a16="http://schemas.microsoft.com/office/drawing/2014/main" id="{51B5F611-67B6-6C34-2CF2-742FD2EFB3E1}"/>
              </a:ext>
            </a:extLst>
          </p:cNvPr>
          <p:cNvGraphicFramePr>
            <a:graphicFrameLocks noGrp="1"/>
          </p:cNvGraphicFramePr>
          <p:nvPr>
            <p:extLst>
              <p:ext uri="{D42A27DB-BD31-4B8C-83A1-F6EECF244321}">
                <p14:modId xmlns:p14="http://schemas.microsoft.com/office/powerpoint/2010/main" val="2255636981"/>
              </p:ext>
            </p:extLst>
          </p:nvPr>
        </p:nvGraphicFramePr>
        <p:xfrm>
          <a:off x="2071395" y="905069"/>
          <a:ext cx="9171991" cy="4499359"/>
        </p:xfrm>
        <a:graphic>
          <a:graphicData uri="http://schemas.openxmlformats.org/drawingml/2006/table">
            <a:tbl>
              <a:tblPr firstRow="1" firstCol="1" bandRow="1">
                <a:tableStyleId>{B301B821-A1FF-4177-AEE7-76D212191A09}</a:tableStyleId>
              </a:tblPr>
              <a:tblGrid>
                <a:gridCol w="476180">
                  <a:extLst>
                    <a:ext uri="{9D8B030D-6E8A-4147-A177-3AD203B41FA5}">
                      <a16:colId xmlns:a16="http://schemas.microsoft.com/office/drawing/2014/main" val="2949152306"/>
                    </a:ext>
                  </a:extLst>
                </a:gridCol>
                <a:gridCol w="8695811">
                  <a:extLst>
                    <a:ext uri="{9D8B030D-6E8A-4147-A177-3AD203B41FA5}">
                      <a16:colId xmlns:a16="http://schemas.microsoft.com/office/drawing/2014/main" val="3095094066"/>
                    </a:ext>
                  </a:extLst>
                </a:gridCol>
              </a:tblGrid>
              <a:tr h="155095">
                <a:tc>
                  <a:txBody>
                    <a:bodyPr/>
                    <a:lstStyle/>
                    <a:p>
                      <a:pPr marL="0" marR="0">
                        <a:lnSpc>
                          <a:spcPct val="107000"/>
                        </a:lnSpc>
                        <a:spcBef>
                          <a:spcPts val="600"/>
                        </a:spcBef>
                        <a:spcAft>
                          <a:spcPts val="600"/>
                        </a:spcAft>
                      </a:pPr>
                      <a:r>
                        <a:rPr lang="el-GR" sz="1800" b="1">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600"/>
                        </a:spcBef>
                        <a:spcAft>
                          <a:spcPts val="600"/>
                        </a:spcAft>
                      </a:pPr>
                      <a:r>
                        <a:rPr lang="el-GR" sz="1800" b="1" dirty="0">
                          <a:effectLst/>
                          <a:latin typeface="Calibri" panose="020F0502020204030204" pitchFamily="34" charset="0"/>
                          <a:ea typeface="Calibri" panose="020F0502020204030204" pitchFamily="34" charset="0"/>
                          <a:cs typeface="Times New Roman" panose="02020603050405020304" pitchFamily="18" charset="0"/>
                        </a:rPr>
                        <a:t>Συμπεριφορά</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28768209"/>
                  </a:ext>
                </a:extLst>
              </a:tr>
              <a:tr h="175808">
                <a:tc>
                  <a:txBody>
                    <a:bodyPr/>
                    <a:lstStyle/>
                    <a:p>
                      <a:pPr marL="0" marR="0">
                        <a:lnSpc>
                          <a:spcPct val="107000"/>
                        </a:lnSpc>
                        <a:spcBef>
                          <a:spcPts val="600"/>
                        </a:spcBef>
                        <a:spcAft>
                          <a:spcPts val="60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600"/>
                        </a:spcBef>
                        <a:spcAft>
                          <a:spcPts val="6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Εάν έχω σοκολάτα στο σπίτι θα τη φάω όλη. Αυτό που κάποιοι κόβουν και τρώνε ένα κομμάτι δεν καταλαβαίνω πώς το κάνουν.</a:t>
                      </a:r>
                    </a:p>
                    <a:p>
                      <a:pPr marL="0" marR="0">
                        <a:lnSpc>
                          <a:spcPct val="107000"/>
                        </a:lnSpc>
                        <a:spcBef>
                          <a:spcPts val="600"/>
                        </a:spcBef>
                        <a:spcAft>
                          <a:spcPts val="6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36841000"/>
                  </a:ext>
                </a:extLst>
              </a:tr>
              <a:tr h="301752">
                <a:tc>
                  <a:txBody>
                    <a:bodyPr/>
                    <a:lstStyle/>
                    <a:p>
                      <a:pPr marL="0" marR="0">
                        <a:lnSpc>
                          <a:spcPct val="107000"/>
                        </a:lnSpc>
                        <a:spcBef>
                          <a:spcPts val="600"/>
                        </a:spcBef>
                        <a:spcAft>
                          <a:spcPts val="60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600"/>
                        </a:spcBef>
                        <a:spcAft>
                          <a:spcPts val="6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Αν κάνουμε και φέτος παραμονή στη θεία μου πάει η δίαιτα!</a:t>
                      </a:r>
                    </a:p>
                    <a:p>
                      <a:pPr marL="0" marR="0">
                        <a:lnSpc>
                          <a:spcPct val="107000"/>
                        </a:lnSpc>
                        <a:spcBef>
                          <a:spcPts val="600"/>
                        </a:spcBef>
                        <a:spcAft>
                          <a:spcPts val="6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04101461"/>
                  </a:ext>
                </a:extLst>
              </a:tr>
              <a:tr h="301752">
                <a:tc>
                  <a:txBody>
                    <a:bodyPr/>
                    <a:lstStyle/>
                    <a:p>
                      <a:pPr marL="0" marR="0">
                        <a:lnSpc>
                          <a:spcPct val="107000"/>
                        </a:lnSpc>
                        <a:spcBef>
                          <a:spcPts val="600"/>
                        </a:spcBef>
                        <a:spcAft>
                          <a:spcPts val="60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600"/>
                        </a:spcBef>
                        <a:spcAft>
                          <a:spcPts val="6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Μας έφερε πίτες σπιτικές μια φίλης της μητέρας μου και έφαγα μισό ταψί. Αν δεν τις είχα δε θα είχα φάει.</a:t>
                      </a:r>
                    </a:p>
                    <a:p>
                      <a:pPr marL="0" marR="0">
                        <a:lnSpc>
                          <a:spcPct val="107000"/>
                        </a:lnSpc>
                        <a:spcBef>
                          <a:spcPts val="600"/>
                        </a:spcBef>
                        <a:spcAft>
                          <a:spcPts val="6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53832125"/>
                  </a:ext>
                </a:extLst>
              </a:tr>
              <a:tr h="301752">
                <a:tc>
                  <a:txBody>
                    <a:bodyPr/>
                    <a:lstStyle/>
                    <a:p>
                      <a:pPr marL="0" marR="0">
                        <a:lnSpc>
                          <a:spcPct val="107000"/>
                        </a:lnSpc>
                        <a:spcBef>
                          <a:spcPts val="600"/>
                        </a:spcBef>
                        <a:spcAft>
                          <a:spcPts val="60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600"/>
                        </a:spcBef>
                        <a:spcAft>
                          <a:spcPts val="6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Δεν κατάφερα το στόχο. Από τις 3 φορές που είχαμε πει, εγώ πήγα 1 γυμναστήριο.</a:t>
                      </a:r>
                    </a:p>
                    <a:p>
                      <a:pPr marL="0" marR="0">
                        <a:lnSpc>
                          <a:spcPct val="107000"/>
                        </a:lnSpc>
                        <a:spcBef>
                          <a:spcPts val="600"/>
                        </a:spcBef>
                        <a:spcAft>
                          <a:spcPts val="6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80835199"/>
                  </a:ext>
                </a:extLst>
              </a:tr>
              <a:tr h="301752">
                <a:tc>
                  <a:txBody>
                    <a:bodyPr/>
                    <a:lstStyle/>
                    <a:p>
                      <a:pPr marL="0" marR="0">
                        <a:lnSpc>
                          <a:spcPct val="107000"/>
                        </a:lnSpc>
                        <a:spcBef>
                          <a:spcPts val="600"/>
                        </a:spcBef>
                        <a:spcAft>
                          <a:spcPts val="60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600"/>
                        </a:spcBef>
                        <a:spcAft>
                          <a:spcPts val="6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Αν πάμε για Χριστούγεννα στο χωριό πάει η δίαιτα!</a:t>
                      </a:r>
                    </a:p>
                    <a:p>
                      <a:pPr marL="0" marR="0">
                        <a:lnSpc>
                          <a:spcPct val="107000"/>
                        </a:lnSpc>
                        <a:spcBef>
                          <a:spcPts val="600"/>
                        </a:spcBef>
                        <a:spcAft>
                          <a:spcPts val="6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9712527"/>
                  </a:ext>
                </a:extLst>
              </a:tr>
            </a:tbl>
          </a:graphicData>
        </a:graphic>
      </p:graphicFrame>
    </p:spTree>
    <p:extLst>
      <p:ext uri="{BB962C8B-B14F-4D97-AF65-F5344CB8AC3E}">
        <p14:creationId xmlns:p14="http://schemas.microsoft.com/office/powerpoint/2010/main" val="3383187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3" name="Table 3">
            <a:extLst>
              <a:ext uri="{FF2B5EF4-FFF2-40B4-BE49-F238E27FC236}">
                <a16:creationId xmlns:a16="http://schemas.microsoft.com/office/drawing/2014/main" id="{51B5F611-67B6-6C34-2CF2-742FD2EFB3E1}"/>
              </a:ext>
            </a:extLst>
          </p:cNvPr>
          <p:cNvGraphicFramePr>
            <a:graphicFrameLocks noGrp="1"/>
          </p:cNvGraphicFramePr>
          <p:nvPr>
            <p:extLst>
              <p:ext uri="{D42A27DB-BD31-4B8C-83A1-F6EECF244321}">
                <p14:modId xmlns:p14="http://schemas.microsoft.com/office/powerpoint/2010/main" val="3762726822"/>
              </p:ext>
            </p:extLst>
          </p:nvPr>
        </p:nvGraphicFramePr>
        <p:xfrm>
          <a:off x="2043403" y="1084983"/>
          <a:ext cx="9171991" cy="4520631"/>
        </p:xfrm>
        <a:graphic>
          <a:graphicData uri="http://schemas.openxmlformats.org/drawingml/2006/table">
            <a:tbl>
              <a:tblPr firstRow="1" firstCol="1" bandRow="1">
                <a:tableStyleId>{B301B821-A1FF-4177-AEE7-76D212191A09}</a:tableStyleId>
              </a:tblPr>
              <a:tblGrid>
                <a:gridCol w="476180">
                  <a:extLst>
                    <a:ext uri="{9D8B030D-6E8A-4147-A177-3AD203B41FA5}">
                      <a16:colId xmlns:a16="http://schemas.microsoft.com/office/drawing/2014/main" val="2949152306"/>
                    </a:ext>
                  </a:extLst>
                </a:gridCol>
                <a:gridCol w="8695811">
                  <a:extLst>
                    <a:ext uri="{9D8B030D-6E8A-4147-A177-3AD203B41FA5}">
                      <a16:colId xmlns:a16="http://schemas.microsoft.com/office/drawing/2014/main" val="3095094066"/>
                    </a:ext>
                  </a:extLst>
                </a:gridCol>
              </a:tblGrid>
              <a:tr h="301752">
                <a:tc>
                  <a:txBody>
                    <a:bodyPr/>
                    <a:lstStyle/>
                    <a:p>
                      <a:pPr marL="0" marR="0">
                        <a:lnSpc>
                          <a:spcPct val="107000"/>
                        </a:lnSpc>
                        <a:spcBef>
                          <a:spcPts val="600"/>
                        </a:spcBef>
                        <a:spcAft>
                          <a:spcPts val="600"/>
                        </a:spcAft>
                      </a:pPr>
                      <a:r>
                        <a:rPr lang="el-GR" sz="1800" b="1">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600"/>
                        </a:spcBef>
                        <a:spcAft>
                          <a:spcPts val="600"/>
                        </a:spcAft>
                      </a:pPr>
                      <a:r>
                        <a:rPr lang="el-GR" sz="1800" b="1" dirty="0">
                          <a:effectLst/>
                          <a:latin typeface="Calibri" panose="020F0502020204030204" pitchFamily="34" charset="0"/>
                          <a:ea typeface="Calibri" panose="020F0502020204030204" pitchFamily="34" charset="0"/>
                          <a:cs typeface="Times New Roman" panose="02020603050405020304" pitchFamily="18" charset="0"/>
                        </a:rPr>
                        <a:t>Συμπεριφορά</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28768209"/>
                  </a:ext>
                </a:extLst>
              </a:tr>
              <a:tr h="175808">
                <a:tc>
                  <a:txBody>
                    <a:bodyPr/>
                    <a:lstStyle/>
                    <a:p>
                      <a:pPr marL="0" marR="0">
                        <a:lnSpc>
                          <a:spcPct val="107000"/>
                        </a:lnSpc>
                        <a:spcBef>
                          <a:spcPts val="600"/>
                        </a:spcBef>
                        <a:spcAft>
                          <a:spcPts val="60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600"/>
                        </a:spcBef>
                        <a:spcAft>
                          <a:spcPts val="6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Χθες το βράδυ έφαγα όρθια πίσω από τον πάγκο της κουζίνας τυρί του τοστ και ζαμπόν και παξιμάδια, αλλά δε θυμάμαι πόσα. Τι να μου πείτε και εσείς, τα έχουμε πει τόσες φορές…</a:t>
                      </a:r>
                    </a:p>
                    <a:p>
                      <a:pPr marL="0" marR="0">
                        <a:lnSpc>
                          <a:spcPct val="107000"/>
                        </a:lnSpc>
                        <a:spcBef>
                          <a:spcPts val="600"/>
                        </a:spcBef>
                        <a:spcAft>
                          <a:spcPts val="6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79244392"/>
                  </a:ext>
                </a:extLst>
              </a:tr>
              <a:tr h="175808">
                <a:tc>
                  <a:txBody>
                    <a:bodyPr/>
                    <a:lstStyle/>
                    <a:p>
                      <a:pPr marL="0" marR="0">
                        <a:lnSpc>
                          <a:spcPct val="107000"/>
                        </a:lnSpc>
                        <a:spcBef>
                          <a:spcPts val="600"/>
                        </a:spcBef>
                        <a:spcAft>
                          <a:spcPts val="60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600"/>
                        </a:spcBef>
                        <a:spcAft>
                          <a:spcPts val="6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Δεν πρόλαβα να πάω σουπερμάρκετ, οπότε χθες το βράδυ παρήγγειλα και καταλαβαίνετε…</a:t>
                      </a:r>
                    </a:p>
                    <a:p>
                      <a:pPr marL="0" marR="0">
                        <a:lnSpc>
                          <a:spcPct val="107000"/>
                        </a:lnSpc>
                        <a:spcBef>
                          <a:spcPts val="600"/>
                        </a:spcBef>
                        <a:spcAft>
                          <a:spcPts val="6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36841000"/>
                  </a:ext>
                </a:extLst>
              </a:tr>
              <a:tr h="301752">
                <a:tc>
                  <a:txBody>
                    <a:bodyPr/>
                    <a:lstStyle/>
                    <a:p>
                      <a:pPr marL="0" marR="0">
                        <a:lnSpc>
                          <a:spcPct val="107000"/>
                        </a:lnSpc>
                        <a:spcBef>
                          <a:spcPts val="600"/>
                        </a:spcBef>
                        <a:spcAft>
                          <a:spcPts val="600"/>
                        </a:spcAft>
                      </a:pPr>
                      <a:r>
                        <a:rPr lang="el-GR" sz="1800" b="1">
                          <a:effectLst/>
                          <a:latin typeface="Calibri" panose="020F0502020204030204" pitchFamily="34" charset="0"/>
                          <a:ea typeface="Calibri" panose="020F0502020204030204" pitchFamily="34" charset="0"/>
                          <a:cs typeface="Times New Roman" panose="02020603050405020304" pitchFamily="18" charset="0"/>
                        </a:rPr>
                        <a:t>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600"/>
                        </a:spcBef>
                        <a:spcAft>
                          <a:spcPts val="6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Δεν παίρνουμε ψωμί με τον σύζυγο γιατί θα το φάμε όλο σε μια μέρα.</a:t>
                      </a:r>
                    </a:p>
                    <a:p>
                      <a:pPr marL="0" marR="0">
                        <a:lnSpc>
                          <a:spcPct val="107000"/>
                        </a:lnSpc>
                        <a:spcBef>
                          <a:spcPts val="600"/>
                        </a:spcBef>
                        <a:spcAft>
                          <a:spcPts val="6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04101461"/>
                  </a:ext>
                </a:extLst>
              </a:tr>
              <a:tr h="301752">
                <a:tc>
                  <a:txBody>
                    <a:bodyPr/>
                    <a:lstStyle/>
                    <a:p>
                      <a:pPr marL="0" marR="0">
                        <a:lnSpc>
                          <a:spcPct val="107000"/>
                        </a:lnSpc>
                        <a:spcBef>
                          <a:spcPts val="600"/>
                        </a:spcBef>
                        <a:spcAft>
                          <a:spcPts val="600"/>
                        </a:spcAft>
                      </a:pPr>
                      <a:r>
                        <a:rPr lang="el-GR" sz="1800" b="1">
                          <a:effectLst/>
                          <a:latin typeface="Calibri" panose="020F0502020204030204" pitchFamily="34" charset="0"/>
                          <a:ea typeface="Calibri" panose="020F0502020204030204" pitchFamily="34" charset="0"/>
                          <a:cs typeface="Times New Roman" panose="02020603050405020304" pitchFamily="18" charset="0"/>
                        </a:rPr>
                        <a:t>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600"/>
                        </a:spcBef>
                        <a:spcAft>
                          <a:spcPts val="6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Δεν τα καταφέρνω. Πάω με ρυθμούς χελώνας. Καταφέρνω κάτι και χαλάω κάτι άλλο…</a:t>
                      </a:r>
                    </a:p>
                    <a:p>
                      <a:pPr marL="0" marR="0">
                        <a:lnSpc>
                          <a:spcPct val="107000"/>
                        </a:lnSpc>
                        <a:spcBef>
                          <a:spcPts val="600"/>
                        </a:spcBef>
                        <a:spcAft>
                          <a:spcPts val="6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53832125"/>
                  </a:ext>
                </a:extLst>
              </a:tr>
              <a:tr h="301752">
                <a:tc>
                  <a:txBody>
                    <a:bodyPr/>
                    <a:lstStyle/>
                    <a:p>
                      <a:pPr marL="0" marR="0">
                        <a:lnSpc>
                          <a:spcPct val="107000"/>
                        </a:lnSpc>
                        <a:spcBef>
                          <a:spcPts val="600"/>
                        </a:spcBef>
                        <a:spcAft>
                          <a:spcPts val="600"/>
                        </a:spcAft>
                      </a:pPr>
                      <a:r>
                        <a:rPr lang="el-GR" sz="1800" b="1">
                          <a:effectLst/>
                          <a:latin typeface="Calibri" panose="020F0502020204030204" pitchFamily="34" charset="0"/>
                          <a:ea typeface="Calibri" panose="020F0502020204030204" pitchFamily="34" charset="0"/>
                          <a:cs typeface="Times New Roman" panose="02020603050405020304" pitchFamily="18" charset="0"/>
                        </a:rPr>
                        <a:t>10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600"/>
                        </a:spcBef>
                        <a:spcAft>
                          <a:spcPts val="6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Δεν πήγανε καλά τα βραδινά. Χθες τα έκανα μαντάρα.</a:t>
                      </a:r>
                    </a:p>
                    <a:p>
                      <a:pPr marL="0" marR="0">
                        <a:lnSpc>
                          <a:spcPct val="107000"/>
                        </a:lnSpc>
                        <a:spcBef>
                          <a:spcPts val="600"/>
                        </a:spcBef>
                        <a:spcAft>
                          <a:spcPts val="6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80835199"/>
                  </a:ext>
                </a:extLst>
              </a:tr>
            </a:tbl>
          </a:graphicData>
        </a:graphic>
      </p:graphicFrame>
    </p:spTree>
    <p:extLst>
      <p:ext uri="{BB962C8B-B14F-4D97-AF65-F5344CB8AC3E}">
        <p14:creationId xmlns:p14="http://schemas.microsoft.com/office/powerpoint/2010/main" val="41772962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Parallax</Template>
  <TotalTime>254</TotalTime>
  <Words>229</Words>
  <Application>Microsoft Office PowerPoint</Application>
  <PresentationFormat>Widescreen</PresentationFormat>
  <Paragraphs>31</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Corbel</vt:lpstr>
      <vt:lpstr>Parallax</vt:lpstr>
      <vt:lpstr>Γνωσιακή Συμπεριφορική Θεραπεία (Γνωσιακές Στρεβλώσεις)  ΦΡΟΝΤΙΣΤΗΡΙΟ</vt:lpstr>
      <vt:lpstr>Ζητούμενο:</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Παραγοντεσ τροφικησ επιλογησ  φροντιστηριο</dc:title>
  <dc:creator>Evi Fappa</dc:creator>
  <cp:lastModifiedBy>Evi Fappa</cp:lastModifiedBy>
  <cp:revision>26</cp:revision>
  <dcterms:created xsi:type="dcterms:W3CDTF">2020-10-30T10:30:54Z</dcterms:created>
  <dcterms:modified xsi:type="dcterms:W3CDTF">2023-05-09T10:16:47Z</dcterms:modified>
</cp:coreProperties>
</file>