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0D4B2-02DD-4432-9DCE-873EEDC236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783C376-EAB1-4C80-9AC9-A753AD8F48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53C0A71-BE3B-4173-B3A1-49A3E2979F8A}"/>
              </a:ext>
            </a:extLst>
          </p:cNvPr>
          <p:cNvSpPr>
            <a:spLocks noGrp="1"/>
          </p:cNvSpPr>
          <p:nvPr>
            <p:ph type="dt" sz="half" idx="10"/>
          </p:nvPr>
        </p:nvSpPr>
        <p:spPr/>
        <p:txBody>
          <a:bodyPr/>
          <a:lstStyle/>
          <a:p>
            <a:fld id="{D05E8915-749F-4506-9391-B9069CD8215A}" type="datetimeFigureOut">
              <a:rPr lang="en-GB" smtClean="0"/>
              <a:t>04/11/2018</a:t>
            </a:fld>
            <a:endParaRPr lang="en-GB"/>
          </a:p>
        </p:txBody>
      </p:sp>
      <p:sp>
        <p:nvSpPr>
          <p:cNvPr id="5" name="Footer Placeholder 4">
            <a:extLst>
              <a:ext uri="{FF2B5EF4-FFF2-40B4-BE49-F238E27FC236}">
                <a16:creationId xmlns:a16="http://schemas.microsoft.com/office/drawing/2014/main" id="{745CE4DB-B62A-4E36-AE92-C60868D382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856593-F0E0-4717-BB33-768AB51C9017}"/>
              </a:ext>
            </a:extLst>
          </p:cNvPr>
          <p:cNvSpPr>
            <a:spLocks noGrp="1"/>
          </p:cNvSpPr>
          <p:nvPr>
            <p:ph type="sldNum" sz="quarter" idx="12"/>
          </p:nvPr>
        </p:nvSpPr>
        <p:spPr/>
        <p:txBody>
          <a:bodyPr/>
          <a:lstStyle/>
          <a:p>
            <a:fld id="{4D8BC523-FCD2-4D5E-B2C5-68E82F4C8246}" type="slidenum">
              <a:rPr lang="en-GB" smtClean="0"/>
              <a:t>‹#›</a:t>
            </a:fld>
            <a:endParaRPr lang="en-GB"/>
          </a:p>
        </p:txBody>
      </p:sp>
    </p:spTree>
    <p:extLst>
      <p:ext uri="{BB962C8B-B14F-4D97-AF65-F5344CB8AC3E}">
        <p14:creationId xmlns:p14="http://schemas.microsoft.com/office/powerpoint/2010/main" val="2447652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1FDD0-3E59-4BF3-8361-D23B382889E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0761368-60A5-4826-A60F-83FC11CB50C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693C50-C7ED-40CF-92F3-C7932280A823}"/>
              </a:ext>
            </a:extLst>
          </p:cNvPr>
          <p:cNvSpPr>
            <a:spLocks noGrp="1"/>
          </p:cNvSpPr>
          <p:nvPr>
            <p:ph type="dt" sz="half" idx="10"/>
          </p:nvPr>
        </p:nvSpPr>
        <p:spPr/>
        <p:txBody>
          <a:bodyPr/>
          <a:lstStyle/>
          <a:p>
            <a:fld id="{D05E8915-749F-4506-9391-B9069CD8215A}" type="datetimeFigureOut">
              <a:rPr lang="en-GB" smtClean="0"/>
              <a:t>04/11/2018</a:t>
            </a:fld>
            <a:endParaRPr lang="en-GB"/>
          </a:p>
        </p:txBody>
      </p:sp>
      <p:sp>
        <p:nvSpPr>
          <p:cNvPr id="5" name="Footer Placeholder 4">
            <a:extLst>
              <a:ext uri="{FF2B5EF4-FFF2-40B4-BE49-F238E27FC236}">
                <a16:creationId xmlns:a16="http://schemas.microsoft.com/office/drawing/2014/main" id="{9B1B1794-4F43-4C66-8FE9-D8D7D5729A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916793-FAD5-4260-BE72-D0DC632A8ABF}"/>
              </a:ext>
            </a:extLst>
          </p:cNvPr>
          <p:cNvSpPr>
            <a:spLocks noGrp="1"/>
          </p:cNvSpPr>
          <p:nvPr>
            <p:ph type="sldNum" sz="quarter" idx="12"/>
          </p:nvPr>
        </p:nvSpPr>
        <p:spPr/>
        <p:txBody>
          <a:bodyPr/>
          <a:lstStyle/>
          <a:p>
            <a:fld id="{4D8BC523-FCD2-4D5E-B2C5-68E82F4C8246}" type="slidenum">
              <a:rPr lang="en-GB" smtClean="0"/>
              <a:t>‹#›</a:t>
            </a:fld>
            <a:endParaRPr lang="en-GB"/>
          </a:p>
        </p:txBody>
      </p:sp>
    </p:spTree>
    <p:extLst>
      <p:ext uri="{BB962C8B-B14F-4D97-AF65-F5344CB8AC3E}">
        <p14:creationId xmlns:p14="http://schemas.microsoft.com/office/powerpoint/2010/main" val="2785355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CD4B74-0E95-4944-AE12-0D87D749CF9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F275F1-8C2F-46C5-ADFC-790AF153297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DE9AFA5-1A78-46F4-8DB9-7354511C6A05}"/>
              </a:ext>
            </a:extLst>
          </p:cNvPr>
          <p:cNvSpPr>
            <a:spLocks noGrp="1"/>
          </p:cNvSpPr>
          <p:nvPr>
            <p:ph type="dt" sz="half" idx="10"/>
          </p:nvPr>
        </p:nvSpPr>
        <p:spPr/>
        <p:txBody>
          <a:bodyPr/>
          <a:lstStyle/>
          <a:p>
            <a:fld id="{D05E8915-749F-4506-9391-B9069CD8215A}" type="datetimeFigureOut">
              <a:rPr lang="en-GB" smtClean="0"/>
              <a:t>04/11/2018</a:t>
            </a:fld>
            <a:endParaRPr lang="en-GB"/>
          </a:p>
        </p:txBody>
      </p:sp>
      <p:sp>
        <p:nvSpPr>
          <p:cNvPr id="5" name="Footer Placeholder 4">
            <a:extLst>
              <a:ext uri="{FF2B5EF4-FFF2-40B4-BE49-F238E27FC236}">
                <a16:creationId xmlns:a16="http://schemas.microsoft.com/office/drawing/2014/main" id="{881D3829-9BDE-4FD5-9424-F0F9D17BB2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F891BA-C839-4862-95BF-6BE9045488E9}"/>
              </a:ext>
            </a:extLst>
          </p:cNvPr>
          <p:cNvSpPr>
            <a:spLocks noGrp="1"/>
          </p:cNvSpPr>
          <p:nvPr>
            <p:ph type="sldNum" sz="quarter" idx="12"/>
          </p:nvPr>
        </p:nvSpPr>
        <p:spPr/>
        <p:txBody>
          <a:bodyPr/>
          <a:lstStyle/>
          <a:p>
            <a:fld id="{4D8BC523-FCD2-4D5E-B2C5-68E82F4C8246}" type="slidenum">
              <a:rPr lang="en-GB" smtClean="0"/>
              <a:t>‹#›</a:t>
            </a:fld>
            <a:endParaRPr lang="en-GB"/>
          </a:p>
        </p:txBody>
      </p:sp>
    </p:spTree>
    <p:extLst>
      <p:ext uri="{BB962C8B-B14F-4D97-AF65-F5344CB8AC3E}">
        <p14:creationId xmlns:p14="http://schemas.microsoft.com/office/powerpoint/2010/main" val="3785593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7F10E-0C83-4A7F-BF37-FC7A71AC2D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9750D0-AB8D-4882-85BF-368D03A67D6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BE4211-E346-4F41-82E3-95635840AB9D}"/>
              </a:ext>
            </a:extLst>
          </p:cNvPr>
          <p:cNvSpPr>
            <a:spLocks noGrp="1"/>
          </p:cNvSpPr>
          <p:nvPr>
            <p:ph type="dt" sz="half" idx="10"/>
          </p:nvPr>
        </p:nvSpPr>
        <p:spPr/>
        <p:txBody>
          <a:bodyPr/>
          <a:lstStyle/>
          <a:p>
            <a:fld id="{D05E8915-749F-4506-9391-B9069CD8215A}" type="datetimeFigureOut">
              <a:rPr lang="en-GB" smtClean="0"/>
              <a:t>04/11/2018</a:t>
            </a:fld>
            <a:endParaRPr lang="en-GB"/>
          </a:p>
        </p:txBody>
      </p:sp>
      <p:sp>
        <p:nvSpPr>
          <p:cNvPr id="5" name="Footer Placeholder 4">
            <a:extLst>
              <a:ext uri="{FF2B5EF4-FFF2-40B4-BE49-F238E27FC236}">
                <a16:creationId xmlns:a16="http://schemas.microsoft.com/office/drawing/2014/main" id="{B4D30108-862B-43A2-9F64-E00614F624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DFD07B-89EC-440B-858A-6A8E9F729264}"/>
              </a:ext>
            </a:extLst>
          </p:cNvPr>
          <p:cNvSpPr>
            <a:spLocks noGrp="1"/>
          </p:cNvSpPr>
          <p:nvPr>
            <p:ph type="sldNum" sz="quarter" idx="12"/>
          </p:nvPr>
        </p:nvSpPr>
        <p:spPr/>
        <p:txBody>
          <a:bodyPr/>
          <a:lstStyle/>
          <a:p>
            <a:fld id="{4D8BC523-FCD2-4D5E-B2C5-68E82F4C8246}" type="slidenum">
              <a:rPr lang="en-GB" smtClean="0"/>
              <a:t>‹#›</a:t>
            </a:fld>
            <a:endParaRPr lang="en-GB"/>
          </a:p>
        </p:txBody>
      </p:sp>
    </p:spTree>
    <p:extLst>
      <p:ext uri="{BB962C8B-B14F-4D97-AF65-F5344CB8AC3E}">
        <p14:creationId xmlns:p14="http://schemas.microsoft.com/office/powerpoint/2010/main" val="4258526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FEC3-96DA-4990-905D-822445438A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F709602-B39F-4342-B70E-1272A934AF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9654B53-8B7B-4377-A17F-E575E48F5D33}"/>
              </a:ext>
            </a:extLst>
          </p:cNvPr>
          <p:cNvSpPr>
            <a:spLocks noGrp="1"/>
          </p:cNvSpPr>
          <p:nvPr>
            <p:ph type="dt" sz="half" idx="10"/>
          </p:nvPr>
        </p:nvSpPr>
        <p:spPr/>
        <p:txBody>
          <a:bodyPr/>
          <a:lstStyle/>
          <a:p>
            <a:fld id="{D05E8915-749F-4506-9391-B9069CD8215A}" type="datetimeFigureOut">
              <a:rPr lang="en-GB" smtClean="0"/>
              <a:t>04/11/2018</a:t>
            </a:fld>
            <a:endParaRPr lang="en-GB"/>
          </a:p>
        </p:txBody>
      </p:sp>
      <p:sp>
        <p:nvSpPr>
          <p:cNvPr id="5" name="Footer Placeholder 4">
            <a:extLst>
              <a:ext uri="{FF2B5EF4-FFF2-40B4-BE49-F238E27FC236}">
                <a16:creationId xmlns:a16="http://schemas.microsoft.com/office/drawing/2014/main" id="{F637AB8F-CDAA-411E-AD33-1E4AF4CB25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FFD60A-FF99-44E6-B45D-EF95154E17ED}"/>
              </a:ext>
            </a:extLst>
          </p:cNvPr>
          <p:cNvSpPr>
            <a:spLocks noGrp="1"/>
          </p:cNvSpPr>
          <p:nvPr>
            <p:ph type="sldNum" sz="quarter" idx="12"/>
          </p:nvPr>
        </p:nvSpPr>
        <p:spPr/>
        <p:txBody>
          <a:bodyPr/>
          <a:lstStyle/>
          <a:p>
            <a:fld id="{4D8BC523-FCD2-4D5E-B2C5-68E82F4C8246}" type="slidenum">
              <a:rPr lang="en-GB" smtClean="0"/>
              <a:t>‹#›</a:t>
            </a:fld>
            <a:endParaRPr lang="en-GB"/>
          </a:p>
        </p:txBody>
      </p:sp>
    </p:spTree>
    <p:extLst>
      <p:ext uri="{BB962C8B-B14F-4D97-AF65-F5344CB8AC3E}">
        <p14:creationId xmlns:p14="http://schemas.microsoft.com/office/powerpoint/2010/main" val="1110022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A87D6-05EB-462B-967B-812BA6683FC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8FB6EAB-AB79-4AAF-847E-9084F152A98F}"/>
              </a:ext>
            </a:extLst>
          </p:cNvPr>
          <p:cNvSpPr>
            <a:spLocks noGrp="1"/>
          </p:cNvSpPr>
          <p:nvPr>
            <p:ph type="dt" sz="half" idx="10"/>
          </p:nvPr>
        </p:nvSpPr>
        <p:spPr/>
        <p:txBody>
          <a:bodyPr/>
          <a:lstStyle/>
          <a:p>
            <a:fld id="{D05E8915-749F-4506-9391-B9069CD8215A}" type="datetimeFigureOut">
              <a:rPr lang="en-GB" smtClean="0"/>
              <a:t>04/11/2018</a:t>
            </a:fld>
            <a:endParaRPr lang="en-GB"/>
          </a:p>
        </p:txBody>
      </p:sp>
      <p:sp>
        <p:nvSpPr>
          <p:cNvPr id="4" name="Footer Placeholder 3">
            <a:extLst>
              <a:ext uri="{FF2B5EF4-FFF2-40B4-BE49-F238E27FC236}">
                <a16:creationId xmlns:a16="http://schemas.microsoft.com/office/drawing/2014/main" id="{53EE23CC-1DD4-40D1-8E17-5E4570639B0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63C6865-3294-4087-A14C-D680EA0DEC88}"/>
              </a:ext>
            </a:extLst>
          </p:cNvPr>
          <p:cNvSpPr>
            <a:spLocks noGrp="1"/>
          </p:cNvSpPr>
          <p:nvPr>
            <p:ph type="sldNum" sz="quarter" idx="12"/>
          </p:nvPr>
        </p:nvSpPr>
        <p:spPr/>
        <p:txBody>
          <a:bodyPr/>
          <a:lstStyle/>
          <a:p>
            <a:fld id="{4D8BC523-FCD2-4D5E-B2C5-68E82F4C8246}" type="slidenum">
              <a:rPr lang="en-GB" smtClean="0"/>
              <a:t>‹#›</a:t>
            </a:fld>
            <a:endParaRPr lang="en-GB"/>
          </a:p>
        </p:txBody>
      </p:sp>
    </p:spTree>
    <p:extLst>
      <p:ext uri="{BB962C8B-B14F-4D97-AF65-F5344CB8AC3E}">
        <p14:creationId xmlns:p14="http://schemas.microsoft.com/office/powerpoint/2010/main" val="434626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E19DB3-63A9-47D0-94FF-D65A004ABCC3}"/>
              </a:ext>
            </a:extLst>
          </p:cNvPr>
          <p:cNvSpPr>
            <a:spLocks noGrp="1"/>
          </p:cNvSpPr>
          <p:nvPr>
            <p:ph type="dt" sz="half" idx="10"/>
          </p:nvPr>
        </p:nvSpPr>
        <p:spPr/>
        <p:txBody>
          <a:bodyPr/>
          <a:lstStyle/>
          <a:p>
            <a:fld id="{D05E8915-749F-4506-9391-B9069CD8215A}" type="datetimeFigureOut">
              <a:rPr lang="en-GB" smtClean="0"/>
              <a:t>04/11/2018</a:t>
            </a:fld>
            <a:endParaRPr lang="en-GB"/>
          </a:p>
        </p:txBody>
      </p:sp>
      <p:sp>
        <p:nvSpPr>
          <p:cNvPr id="3" name="Footer Placeholder 2">
            <a:extLst>
              <a:ext uri="{FF2B5EF4-FFF2-40B4-BE49-F238E27FC236}">
                <a16:creationId xmlns:a16="http://schemas.microsoft.com/office/drawing/2014/main" id="{2D33ADE4-1680-4521-85BB-788A4ECD017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C8048B3-E02D-45BF-9D08-7F7F94C07460}"/>
              </a:ext>
            </a:extLst>
          </p:cNvPr>
          <p:cNvSpPr>
            <a:spLocks noGrp="1"/>
          </p:cNvSpPr>
          <p:nvPr>
            <p:ph type="sldNum" sz="quarter" idx="12"/>
          </p:nvPr>
        </p:nvSpPr>
        <p:spPr/>
        <p:txBody>
          <a:bodyPr/>
          <a:lstStyle/>
          <a:p>
            <a:fld id="{4D8BC523-FCD2-4D5E-B2C5-68E82F4C8246}" type="slidenum">
              <a:rPr lang="en-GB" smtClean="0"/>
              <a:t>‹#›</a:t>
            </a:fld>
            <a:endParaRPr lang="en-GB"/>
          </a:p>
        </p:txBody>
      </p:sp>
    </p:spTree>
    <p:extLst>
      <p:ext uri="{BB962C8B-B14F-4D97-AF65-F5344CB8AC3E}">
        <p14:creationId xmlns:p14="http://schemas.microsoft.com/office/powerpoint/2010/main" val="3061681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DC897-4D37-4929-8481-D43BC7E5C0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A3E6974-A1DD-4735-A682-6E8EEA5E62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D648F54-66E8-49EB-9E55-3095636846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8BE997D-5C2A-449A-B9BE-1A9C5BFFCF79}"/>
              </a:ext>
            </a:extLst>
          </p:cNvPr>
          <p:cNvSpPr>
            <a:spLocks noGrp="1"/>
          </p:cNvSpPr>
          <p:nvPr>
            <p:ph type="dt" sz="half" idx="10"/>
          </p:nvPr>
        </p:nvSpPr>
        <p:spPr/>
        <p:txBody>
          <a:bodyPr/>
          <a:lstStyle/>
          <a:p>
            <a:fld id="{D05E8915-749F-4506-9391-B9069CD8215A}" type="datetimeFigureOut">
              <a:rPr lang="en-GB" smtClean="0"/>
              <a:t>04/11/2018</a:t>
            </a:fld>
            <a:endParaRPr lang="en-GB"/>
          </a:p>
        </p:txBody>
      </p:sp>
      <p:sp>
        <p:nvSpPr>
          <p:cNvPr id="6" name="Footer Placeholder 5">
            <a:extLst>
              <a:ext uri="{FF2B5EF4-FFF2-40B4-BE49-F238E27FC236}">
                <a16:creationId xmlns:a16="http://schemas.microsoft.com/office/drawing/2014/main" id="{BB526691-0BBA-4424-8771-BF77E0B7FD1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BD112B-EFB0-4A4C-A09B-9FB3E528857E}"/>
              </a:ext>
            </a:extLst>
          </p:cNvPr>
          <p:cNvSpPr>
            <a:spLocks noGrp="1"/>
          </p:cNvSpPr>
          <p:nvPr>
            <p:ph type="sldNum" sz="quarter" idx="12"/>
          </p:nvPr>
        </p:nvSpPr>
        <p:spPr/>
        <p:txBody>
          <a:bodyPr/>
          <a:lstStyle/>
          <a:p>
            <a:fld id="{4D8BC523-FCD2-4D5E-B2C5-68E82F4C8246}" type="slidenum">
              <a:rPr lang="en-GB" smtClean="0"/>
              <a:t>‹#›</a:t>
            </a:fld>
            <a:endParaRPr lang="en-GB"/>
          </a:p>
        </p:txBody>
      </p:sp>
    </p:spTree>
    <p:extLst>
      <p:ext uri="{BB962C8B-B14F-4D97-AF65-F5344CB8AC3E}">
        <p14:creationId xmlns:p14="http://schemas.microsoft.com/office/powerpoint/2010/main" val="3207737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CF07E9-FE61-4C31-BCCC-E6D7AC0C41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89FE32-2E7D-4B3F-98BD-C78A46E4C5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591946-FDD3-4FCD-A981-6D78B5EB2E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5E8915-749F-4506-9391-B9069CD8215A}" type="datetimeFigureOut">
              <a:rPr lang="en-GB" smtClean="0"/>
              <a:t>04/11/2018</a:t>
            </a:fld>
            <a:endParaRPr lang="en-GB"/>
          </a:p>
        </p:txBody>
      </p:sp>
      <p:sp>
        <p:nvSpPr>
          <p:cNvPr id="5" name="Footer Placeholder 4">
            <a:extLst>
              <a:ext uri="{FF2B5EF4-FFF2-40B4-BE49-F238E27FC236}">
                <a16:creationId xmlns:a16="http://schemas.microsoft.com/office/drawing/2014/main" id="{6E15AC36-D9A6-4041-AC7A-729B1FEE3F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B463716-E024-4799-8B15-6561B6A4FF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BC523-FCD2-4D5E-B2C5-68E82F4C8246}" type="slidenum">
              <a:rPr lang="en-GB" smtClean="0"/>
              <a:t>‹#›</a:t>
            </a:fld>
            <a:endParaRPr lang="en-GB"/>
          </a:p>
        </p:txBody>
      </p:sp>
    </p:spTree>
    <p:extLst>
      <p:ext uri="{BB962C8B-B14F-4D97-AF65-F5344CB8AC3E}">
        <p14:creationId xmlns:p14="http://schemas.microsoft.com/office/powerpoint/2010/main" val="1554612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www.perseus.tufts.edu/hopper/morph?l=ei)sin&amp;la=greek&amp;can=ei)sin0&amp;prior=a)/texnoi/" TargetMode="External"/><Relationship Id="rId13" Type="http://schemas.openxmlformats.org/officeDocument/2006/relationships/hyperlink" Target="http://www.perseus.tufts.edu/hopper/morph?l=de\&amp;la=greek&amp;can=de\1&amp;prior=a)/texna" TargetMode="External"/><Relationship Id="rId18" Type="http://schemas.openxmlformats.org/officeDocument/2006/relationships/hyperlink" Target="http://www.perseus.tufts.edu/hopper/morph?l=h(mw=n&amp;la=greek&amp;can=h(mw=n0&amp;prior=di'" TargetMode="External"/><Relationship Id="rId26" Type="http://schemas.openxmlformats.org/officeDocument/2006/relationships/hyperlink" Target="http://www.perseus.tufts.edu/hopper/morph?l=kai\&amp;la=greek&amp;can=kai\0&amp;prior=suggrafai\" TargetMode="External"/><Relationship Id="rId39" Type="http://schemas.openxmlformats.org/officeDocument/2006/relationships/hyperlink" Target="http://www.perseus.tufts.edu/hopper/morph?l=w(/ste&amp;la=greek&amp;can=w(/ste0&amp;prior=dunato/n" TargetMode="External"/><Relationship Id="rId3" Type="http://schemas.openxmlformats.org/officeDocument/2006/relationships/hyperlink" Target="http://www.perseus.tufts.edu/hopper/morph?l=de\&amp;la=greek&amp;can=de\0&amp;prior=tw=n" TargetMode="External"/><Relationship Id="rId21" Type="http://schemas.openxmlformats.org/officeDocument/2006/relationships/hyperlink" Target="http://www.perseus.tufts.edu/hopper/morph?l=prou+ph=rxen&amp;la=greek&amp;can=prou+ph=rxen0&amp;prior=a)lla\" TargetMode="External"/><Relationship Id="rId34" Type="http://schemas.openxmlformats.org/officeDocument/2006/relationships/hyperlink" Target="http://www.perseus.tufts.edu/hopper/morph?l=meqo/dou&amp;la=greek&amp;can=meqo/dou0&amp;prior=th=s" TargetMode="External"/><Relationship Id="rId42" Type="http://schemas.openxmlformats.org/officeDocument/2006/relationships/hyperlink" Target="http://www.perseus.tufts.edu/hopper/morph?l=toi=s&amp;la=greek&amp;can=toi=s0&amp;prior=tou/twn" TargetMode="External"/><Relationship Id="rId47" Type="http://schemas.openxmlformats.org/officeDocument/2006/relationships/hyperlink" Target="http://www.perseus.tufts.edu/hopper/morph?l=eu(rei=n&amp;la=greek&amp;can=eu(rei=n0&amp;prior=de\" TargetMode="External"/><Relationship Id="rId7" Type="http://schemas.openxmlformats.org/officeDocument/2006/relationships/hyperlink" Target="http://www.perseus.tufts.edu/hopper/morph?l=a)/texnoi/&amp;la=greek&amp;can=a)/texnoi/0&amp;prior=me\n" TargetMode="External"/><Relationship Id="rId12" Type="http://schemas.openxmlformats.org/officeDocument/2006/relationships/hyperlink" Target="http://www.perseus.tufts.edu/hopper/morph?l=a)/texna&amp;la=greek&amp;can=a)/texna0&amp;prior=e)/ntexnoi" TargetMode="External"/><Relationship Id="rId17" Type="http://schemas.openxmlformats.org/officeDocument/2006/relationships/hyperlink" Target="file:///C:\Users\evolonaki\Desktop\MyDocs\DEMOSTHENES%2047%20AGAINST%20EUERGUS%20AND%20MNESIBOULUS\&amp;la=greek&amp;can=di" TargetMode="External"/><Relationship Id="rId25" Type="http://schemas.openxmlformats.org/officeDocument/2006/relationships/hyperlink" Target="http://www.perseus.tufts.edu/hopper/morph?l=suggrafai\&amp;la=greek&amp;can=suggrafai\0&amp;prior=ba/sanoi" TargetMode="External"/><Relationship Id="rId33" Type="http://schemas.openxmlformats.org/officeDocument/2006/relationships/hyperlink" Target="http://www.perseus.tufts.edu/hopper/morph?l=th=s&amp;la=greek&amp;can=th=s0&amp;prior=dia\" TargetMode="External"/><Relationship Id="rId38" Type="http://schemas.openxmlformats.org/officeDocument/2006/relationships/hyperlink" Target="http://www.perseus.tufts.edu/hopper/morph?l=dunato/n&amp;la=greek&amp;can=dunato/n0&amp;prior=kataskeuasqh=nai" TargetMode="External"/><Relationship Id="rId46" Type="http://schemas.openxmlformats.org/officeDocument/2006/relationships/hyperlink" Target="http://www.perseus.tufts.edu/hopper/morph?l=de\&amp;la=greek&amp;can=de\3&amp;prior=ta\" TargetMode="External"/><Relationship Id="rId2" Type="http://schemas.openxmlformats.org/officeDocument/2006/relationships/hyperlink" Target="http://www.perseus.tufts.edu/hopper/morph?l=tw=n&amp;la=greek&amp;can=tw=n0&amp;prior=%5d" TargetMode="External"/><Relationship Id="rId16" Type="http://schemas.openxmlformats.org/officeDocument/2006/relationships/hyperlink" Target="http://www.perseus.tufts.edu/hopper/morph?l=mh\&amp;la=greek&amp;can=mh\0&amp;prior=o(/sa" TargetMode="External"/><Relationship Id="rId20" Type="http://schemas.openxmlformats.org/officeDocument/2006/relationships/hyperlink" Target="http://www.perseus.tufts.edu/hopper/morph?l=a)lla\&amp;la=greek&amp;can=a)lla\0&amp;prior=pepo/ristai" TargetMode="External"/><Relationship Id="rId29" Type="http://schemas.openxmlformats.org/officeDocument/2006/relationships/hyperlink" Target="http://www.perseus.tufts.edu/hopper/morph?l=e)/ntexna&amp;la=greek&amp;can=e)/ntexna0&amp;prior=toiau=ta" TargetMode="External"/><Relationship Id="rId41" Type="http://schemas.openxmlformats.org/officeDocument/2006/relationships/hyperlink" Target="http://www.perseus.tufts.edu/hopper/morph?l=tou/twn&amp;la=greek&amp;can=tou/twn0&amp;prior=dei="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me\n&amp;la=greek&amp;can=me\n0&amp;prior=ai(" TargetMode="External"/><Relationship Id="rId11" Type="http://schemas.openxmlformats.org/officeDocument/2006/relationships/hyperlink" Target="http://www.perseus.tufts.edu/hopper/morph?l=e)/ntexnoi&amp;la=greek&amp;can=e)/ntexnoi0&amp;prior=d'" TargetMode="External"/><Relationship Id="rId24" Type="http://schemas.openxmlformats.org/officeDocument/2006/relationships/hyperlink" Target="http://www.perseus.tufts.edu/hopper/morph?l=ba/sanoi&amp;la=greek&amp;can=ba/sanoi0&amp;prior=ma/rtures" TargetMode="External"/><Relationship Id="rId32" Type="http://schemas.openxmlformats.org/officeDocument/2006/relationships/hyperlink" Target="http://www.perseus.tufts.edu/hopper/morph?l=dia\&amp;la=greek&amp;can=dia\0&amp;prior=o(/sa" TargetMode="External"/><Relationship Id="rId37" Type="http://schemas.openxmlformats.org/officeDocument/2006/relationships/hyperlink" Target="http://www.perseus.tufts.edu/hopper/morph?l=kataskeuasqh=nai&amp;la=greek&amp;can=kataskeuasqh=nai0&amp;prior=h(mw=n" TargetMode="External"/><Relationship Id="rId40" Type="http://schemas.openxmlformats.org/officeDocument/2006/relationships/hyperlink" Target="http://www.perseus.tufts.edu/hopper/morph?l=dei=&amp;la=greek&amp;can=dei=0&amp;prior=w(/ste" TargetMode="External"/><Relationship Id="rId45" Type="http://schemas.openxmlformats.org/officeDocument/2006/relationships/hyperlink" Target="http://www.perseus.tufts.edu/hopper/morph?l=ta\&amp;la=greek&amp;can=ta\0&amp;prior=xrh/sasqai" TargetMode="External"/><Relationship Id="rId5" Type="http://schemas.openxmlformats.org/officeDocument/2006/relationships/hyperlink" Target="http://www.perseus.tufts.edu/hopper/morph?l=ai(&amp;la=greek&amp;can=ai(0&amp;prior=pi/stewn" TargetMode="External"/><Relationship Id="rId15" Type="http://schemas.openxmlformats.org/officeDocument/2006/relationships/hyperlink" Target="http://www.perseus.tufts.edu/hopper/morph?l=o(/sa&amp;la=greek&amp;can=o(/sa0&amp;prior=le/gw" TargetMode="External"/><Relationship Id="rId23" Type="http://schemas.openxmlformats.org/officeDocument/2006/relationships/hyperlink" Target="http://www.perseus.tufts.edu/hopper/morph?l=ma/rtures&amp;la=greek&amp;can=ma/rtures0&amp;prior=oi(=on" TargetMode="External"/><Relationship Id="rId28" Type="http://schemas.openxmlformats.org/officeDocument/2006/relationships/hyperlink" Target="http://www.perseus.tufts.edu/hopper/morph?l=toiau=ta&amp;la=greek&amp;can=toiau=ta0&amp;prior=o(/sa" TargetMode="External"/><Relationship Id="rId36" Type="http://schemas.openxmlformats.org/officeDocument/2006/relationships/hyperlink" Target="http://www.perseus.tufts.edu/hopper/morph?l=h(mw=n&amp;la=greek&amp;can=h(mw=n1&amp;prior=di'" TargetMode="External"/><Relationship Id="rId10" Type="http://schemas.openxmlformats.org/officeDocument/2006/relationships/hyperlink" Target="file:///C:\Users\evolonaki\Desktop\MyDocs\DEMOSTHENES%2047%20AGAINST%20EUERGUS%20AND%20MNESIBOULUS\&amp;la=greek&amp;can=d" TargetMode="External"/><Relationship Id="rId19" Type="http://schemas.openxmlformats.org/officeDocument/2006/relationships/hyperlink" Target="http://www.perseus.tufts.edu/hopper/morph?l=pepo/ristai&amp;la=greek&amp;can=pepo/ristai0&amp;prior=h(mw=n" TargetMode="External"/><Relationship Id="rId31" Type="http://schemas.openxmlformats.org/officeDocument/2006/relationships/hyperlink" Target="http://www.perseus.tufts.edu/hopper/morph?l=o(/sa&amp;la=greek&amp;can=o(/sa2&amp;prior=de\" TargetMode="External"/><Relationship Id="rId44" Type="http://schemas.openxmlformats.org/officeDocument/2006/relationships/hyperlink" Target="http://www.perseus.tufts.edu/hopper/morph?l=xrh/sasqai&amp;la=greek&amp;can=xrh/sasqai0&amp;prior=me\n" TargetMode="External"/><Relationship Id="rId4" Type="http://schemas.openxmlformats.org/officeDocument/2006/relationships/hyperlink" Target="http://www.perseus.tufts.edu/hopper/morph?l=pi/stewn&amp;la=greek&amp;can=pi/stewn0&amp;prior=de\" TargetMode="External"/><Relationship Id="rId9" Type="http://schemas.openxmlformats.org/officeDocument/2006/relationships/hyperlink" Target="http://www.perseus.tufts.edu/hopper/morph?l=ai(&amp;la=greek&amp;can=ai(1&amp;prior=ei)sin" TargetMode="External"/><Relationship Id="rId14" Type="http://schemas.openxmlformats.org/officeDocument/2006/relationships/hyperlink" Target="http://www.perseus.tufts.edu/hopper/morph?l=le/gw&amp;la=greek&amp;can=le/gw0&amp;prior=de\" TargetMode="External"/><Relationship Id="rId22" Type="http://schemas.openxmlformats.org/officeDocument/2006/relationships/hyperlink" Target="http://www.perseus.tufts.edu/hopper/morph?l=oi(=on&amp;la=greek&amp;can=oi(=on0&amp;prior=prou+ph=rxen" TargetMode="External"/><Relationship Id="rId27" Type="http://schemas.openxmlformats.org/officeDocument/2006/relationships/hyperlink" Target="http://www.perseus.tufts.edu/hopper/morph?l=o(/sa&amp;la=greek&amp;can=o(/sa1&amp;prior=kai\" TargetMode="External"/><Relationship Id="rId30" Type="http://schemas.openxmlformats.org/officeDocument/2006/relationships/hyperlink" Target="http://www.perseus.tufts.edu/hopper/morph?l=de\&amp;la=greek&amp;can=de\2&amp;prior=e)/ntexna" TargetMode="External"/><Relationship Id="rId35" Type="http://schemas.openxmlformats.org/officeDocument/2006/relationships/hyperlink" Target="http://www.perseus.tufts.edu/hopper/morph?l=kai\&amp;la=greek&amp;can=kai\1&amp;prior=meqo/dou" TargetMode="External"/><Relationship Id="rId43" Type="http://schemas.openxmlformats.org/officeDocument/2006/relationships/hyperlink" Target="http://www.perseus.tufts.edu/hopper/morph?l=me\n&amp;la=greek&amp;can=me\n1&amp;prior=toi=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588B-6AC9-4E9E-B81F-256CE1B9CD56}"/>
              </a:ext>
            </a:extLst>
          </p:cNvPr>
          <p:cNvSpPr>
            <a:spLocks noGrp="1"/>
          </p:cNvSpPr>
          <p:nvPr>
            <p:ph type="ctrTitle"/>
          </p:nvPr>
        </p:nvSpPr>
        <p:spPr/>
        <p:txBody>
          <a:bodyPr>
            <a:normAutofit/>
          </a:bodyPr>
          <a:lstStyle/>
          <a:p>
            <a:r>
              <a:rPr lang="el-GR" sz="4000" b="1" dirty="0">
                <a:latin typeface="+mn-lt"/>
              </a:rPr>
              <a:t>ΝΟΜΙΚΕΣ ΔΙΑΔΙΚΑΣΙΕΣ ΣΕ ΥΠΟΘΕΣΕΙΣ ΑΝΘΡΩΠΟΚΤΟΝΙΑΣ</a:t>
            </a:r>
            <a:endParaRPr lang="en-GB" sz="4000" b="1" dirty="0">
              <a:latin typeface="+mn-lt"/>
            </a:endParaRPr>
          </a:p>
        </p:txBody>
      </p:sp>
      <p:sp>
        <p:nvSpPr>
          <p:cNvPr id="3" name="Subtitle 2">
            <a:extLst>
              <a:ext uri="{FF2B5EF4-FFF2-40B4-BE49-F238E27FC236}">
                <a16:creationId xmlns:a16="http://schemas.microsoft.com/office/drawing/2014/main" id="{1A85C17A-C72E-4C7E-BB49-865389635879}"/>
              </a:ext>
            </a:extLst>
          </p:cNvPr>
          <p:cNvSpPr>
            <a:spLocks noGrp="1"/>
          </p:cNvSpPr>
          <p:nvPr>
            <p:ph type="subTitle" idx="1"/>
          </p:nvPr>
        </p:nvSpPr>
        <p:spPr/>
        <p:txBody>
          <a:bodyPr/>
          <a:lstStyle/>
          <a:p>
            <a:endParaRPr lang="el-GR" b="1" dirty="0"/>
          </a:p>
          <a:p>
            <a:r>
              <a:rPr lang="el-GR" sz="3600" b="1" dirty="0"/>
              <a:t>ΔΙΚΗ ΦΟΝΟΥ</a:t>
            </a:r>
            <a:endParaRPr lang="en-GB" sz="3600" b="1" dirty="0"/>
          </a:p>
        </p:txBody>
      </p:sp>
    </p:spTree>
    <p:extLst>
      <p:ext uri="{BB962C8B-B14F-4D97-AF65-F5344CB8AC3E}">
        <p14:creationId xmlns:p14="http://schemas.microsoft.com/office/powerpoint/2010/main" val="1143628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34494-645E-4076-A486-27A6E35BCF00}"/>
              </a:ext>
            </a:extLst>
          </p:cNvPr>
          <p:cNvSpPr>
            <a:spLocks noGrp="1"/>
          </p:cNvSpPr>
          <p:nvPr>
            <p:ph type="title"/>
          </p:nvPr>
        </p:nvSpPr>
        <p:spPr>
          <a:xfrm>
            <a:off x="264160" y="314960"/>
            <a:ext cx="11089640" cy="172720"/>
          </a:xfrm>
        </p:spPr>
        <p:txBody>
          <a:bodyPr>
            <a:normAutofit fontScale="90000"/>
          </a:bodyPr>
          <a:lstStyle/>
          <a:p>
            <a:r>
              <a:rPr lang="el-GR" b="1" dirty="0">
                <a:latin typeface="+mn-lt"/>
              </a:rPr>
              <a:t>ΡΟΛΟΣ ΜΑΡΤΥΡΩΝ - ΠΕΡΙΟΡΙΣΜΟΙ</a:t>
            </a:r>
            <a:endParaRPr lang="en-GB" dirty="0">
              <a:latin typeface="+mn-lt"/>
            </a:endParaRPr>
          </a:p>
        </p:txBody>
      </p:sp>
      <p:sp>
        <p:nvSpPr>
          <p:cNvPr id="3" name="Content Placeholder 2">
            <a:extLst>
              <a:ext uri="{FF2B5EF4-FFF2-40B4-BE49-F238E27FC236}">
                <a16:creationId xmlns:a16="http://schemas.microsoft.com/office/drawing/2014/main" id="{925F8E98-04FE-46D4-AC5F-C289AD6E9A3D}"/>
              </a:ext>
            </a:extLst>
          </p:cNvPr>
          <p:cNvSpPr>
            <a:spLocks noGrp="1"/>
          </p:cNvSpPr>
          <p:nvPr>
            <p:ph idx="1"/>
          </p:nvPr>
        </p:nvSpPr>
        <p:spPr>
          <a:xfrm>
            <a:off x="335280" y="599440"/>
            <a:ext cx="11018520" cy="5577523"/>
          </a:xfrm>
        </p:spPr>
        <p:txBody>
          <a:bodyPr>
            <a:normAutofit fontScale="92500" lnSpcReduction="20000"/>
          </a:bodyPr>
          <a:lstStyle/>
          <a:p>
            <a:r>
              <a:rPr lang="el-GR" dirty="0"/>
              <a:t>Ένας άλλος τρόπος εξασφάλισης των μαρτύρων ήταν η δίκη λιπομαρτυρίου, γεγονός που θα σήμαινε ότι έπρεπε να σταματήσει η υπόθεση έως ότου αποφασιζόταν η δίκη αυτή.</a:t>
            </a:r>
          </a:p>
          <a:p>
            <a:r>
              <a:rPr lang="el-GR" dirty="0"/>
              <a:t>Η </a:t>
            </a:r>
            <a:r>
              <a:rPr lang="el-GR" i="1" dirty="0"/>
              <a:t>δίκη ψευδομαρτυρίων </a:t>
            </a:r>
            <a:r>
              <a:rPr lang="el-GR" dirty="0"/>
              <a:t>ήταν ένα μέσο που επέτρεπε και στους δύο διαδίκους πριν από την τελική απόφαση των δικαστών να μηνύσουν μάρτυρες που παρήγαγαν οι αντίπαλοί τους και να χειραγωγούν ρητορικά και έτσι να ελέγξουν την εξέλιξη της δίκης.</a:t>
            </a:r>
            <a:endParaRPr lang="en-GB" dirty="0"/>
          </a:p>
          <a:p>
            <a:r>
              <a:rPr lang="el-GR" dirty="0"/>
              <a:t>Ένας μάρτυρας ενώπιον του δικαστηρίου μπορούσε να εναχθεί με </a:t>
            </a:r>
            <a:r>
              <a:rPr lang="el-GR" i="1" dirty="0"/>
              <a:t>δίκη ψευδομαρτυρίων </a:t>
            </a:r>
            <a:r>
              <a:rPr lang="el-GR" dirty="0"/>
              <a:t>εάν η μαρτυρία του εθεωρείτο αργότερα ως ψευδής ή ανάρμοστη. Ο μόνος τρόπος για να αλλάξει η ετυμηγορία και η καταδίκη ενός αθηναϊκού δικαστηρίου ήταν είτε με </a:t>
            </a:r>
            <a:r>
              <a:rPr lang="el-GR" i="1" dirty="0"/>
              <a:t>δίκη ψευδομαρτυρίων</a:t>
            </a:r>
            <a:r>
              <a:rPr lang="el-GR" dirty="0"/>
              <a:t> ή με χάρη που θα δινόταν από την αντίπαλη πλευρά. Η </a:t>
            </a:r>
            <a:r>
              <a:rPr lang="el-GR" i="1" dirty="0"/>
              <a:t>δίκη ψευδομαρτυρίων </a:t>
            </a:r>
            <a:r>
              <a:rPr lang="el-GR" dirty="0"/>
              <a:t>θα μπορούσε να ασκηθεί και από τους δύο διαδίκους εναντίον ενός ή περισσοτέρων μαρτύρων του αντιπάλου. Μια τέτοια δίκη ήταν ένας αγών τιμητός και το πρόσωπο που είχε καταδικαστεί να καταβάλει πρόστιμο στην αρχική δίκη θα μπορούσε να διώξει έναν μάρτυρα και πιθανώς, όπως υποθέτει ο Phillips, να υπολογίσει το ποσό του προστίμου του ως ποινή για τον μάρτυρα έτσι ώστε να ανακτηθεί από τον μάρτυρα το ποσό που είχε καταβάλει στον αρχικό του κατήγορο.</a:t>
            </a:r>
          </a:p>
          <a:p>
            <a:endParaRPr lang="en-GB" dirty="0"/>
          </a:p>
        </p:txBody>
      </p:sp>
    </p:spTree>
    <p:extLst>
      <p:ext uri="{BB962C8B-B14F-4D97-AF65-F5344CB8AC3E}">
        <p14:creationId xmlns:p14="http://schemas.microsoft.com/office/powerpoint/2010/main" val="2913612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5E9DC-896F-48F8-B048-3F764E617C16}"/>
              </a:ext>
            </a:extLst>
          </p:cNvPr>
          <p:cNvSpPr>
            <a:spLocks noGrp="1"/>
          </p:cNvSpPr>
          <p:nvPr>
            <p:ph type="title"/>
          </p:nvPr>
        </p:nvSpPr>
        <p:spPr>
          <a:xfrm>
            <a:off x="304800" y="365125"/>
            <a:ext cx="11049000" cy="467995"/>
          </a:xfrm>
        </p:spPr>
        <p:txBody>
          <a:bodyPr>
            <a:normAutofit fontScale="90000"/>
          </a:bodyPr>
          <a:lstStyle/>
          <a:p>
            <a:r>
              <a:rPr lang="el-GR" sz="3200" b="1" dirty="0">
                <a:latin typeface="+mn-lt"/>
              </a:rPr>
              <a:t>ΔΙΚΗ ΨΕΥΔΟΜΑΡΤΥΡΙΩΝ</a:t>
            </a:r>
            <a:endParaRPr lang="en-GB" sz="3200" b="1" dirty="0">
              <a:latin typeface="+mn-lt"/>
            </a:endParaRPr>
          </a:p>
        </p:txBody>
      </p:sp>
      <p:sp>
        <p:nvSpPr>
          <p:cNvPr id="3" name="Content Placeholder 2">
            <a:extLst>
              <a:ext uri="{FF2B5EF4-FFF2-40B4-BE49-F238E27FC236}">
                <a16:creationId xmlns:a16="http://schemas.microsoft.com/office/drawing/2014/main" id="{5D1A77A4-FD1D-45D2-91C0-A0CC15405F65}"/>
              </a:ext>
            </a:extLst>
          </p:cNvPr>
          <p:cNvSpPr>
            <a:spLocks noGrp="1"/>
          </p:cNvSpPr>
          <p:nvPr>
            <p:ph idx="1"/>
          </p:nvPr>
        </p:nvSpPr>
        <p:spPr>
          <a:xfrm>
            <a:off x="162560" y="833120"/>
            <a:ext cx="11191240" cy="5659755"/>
          </a:xfrm>
        </p:spPr>
        <p:txBody>
          <a:bodyPr>
            <a:normAutofit fontScale="70000" lnSpcReduction="20000"/>
          </a:bodyPr>
          <a:lstStyle/>
          <a:p>
            <a:r>
              <a:rPr lang="el-GR" dirty="0"/>
              <a:t>Η </a:t>
            </a:r>
            <a:r>
              <a:rPr lang="el-GR" i="1" dirty="0"/>
              <a:t>δίκη ψευδομαρτυρίων </a:t>
            </a:r>
            <a:r>
              <a:rPr lang="el-GR" dirty="0"/>
              <a:t>θα μπορούσε να ασκηθεί εναντίον μαρτύρων οι οποίοι φέρεται να έδωσαν ψευδείς μαρτυρίες ή να έχουν παράσχει μαρτυρία αντίθετη προς τους νόμους (π.χ. η χρήση μαρτυρίας από φήμη ήταν απολύτως αντίθετη προς τους νόμους εκτός από τις σαφώς επιτρεπτές περιστάσεις, όπως η αναφορά των απόψεων ενός νεκρού) . Οι νομικοί κανόνες που αφορούν το περιεχόμενο της μαρτυρίας αναφέρονται από τον ομιλητή του Δημοσθένη </a:t>
            </a:r>
            <a:r>
              <a:rPr lang="el-GR" b="1" dirty="0"/>
              <a:t>46.6-7:</a:t>
            </a:r>
          </a:p>
          <a:p>
            <a:r>
              <a:rPr lang="el-GR" u="sng" dirty="0"/>
              <a:t>οἱ</a:t>
            </a:r>
            <a:r>
              <a:rPr lang="el-GR" dirty="0"/>
              <a:t> </a:t>
            </a:r>
            <a:r>
              <a:rPr lang="el-GR" u="sng" dirty="0"/>
              <a:t>δέ</a:t>
            </a:r>
            <a:r>
              <a:rPr lang="el-GR" dirty="0"/>
              <a:t> </a:t>
            </a:r>
            <a:r>
              <a:rPr lang="el-GR" u="sng" dirty="0"/>
              <a:t>γε</a:t>
            </a:r>
            <a:r>
              <a:rPr lang="el-GR" dirty="0"/>
              <a:t> </a:t>
            </a:r>
            <a:r>
              <a:rPr lang="el-GR" u="sng" dirty="0"/>
              <a:t>νόμοι</a:t>
            </a:r>
            <a:r>
              <a:rPr lang="el-GR" dirty="0"/>
              <a:t> </a:t>
            </a:r>
            <a:r>
              <a:rPr lang="el-GR" u="sng" dirty="0"/>
              <a:t>οὐ</a:t>
            </a:r>
            <a:r>
              <a:rPr lang="el-GR" dirty="0"/>
              <a:t> </a:t>
            </a:r>
            <a:r>
              <a:rPr lang="el-GR" u="sng" dirty="0"/>
              <a:t>ταῦτα</a:t>
            </a:r>
            <a:r>
              <a:rPr lang="el-GR" dirty="0"/>
              <a:t> </a:t>
            </a:r>
            <a:r>
              <a:rPr lang="el-GR" u="sng" dirty="0"/>
              <a:t>λέγουσιν</a:t>
            </a:r>
            <a:r>
              <a:rPr lang="el-GR" dirty="0"/>
              <a:t>, </a:t>
            </a:r>
            <a:r>
              <a:rPr lang="el-GR" u="sng" dirty="0"/>
              <a:t>ἀλλ᾽</a:t>
            </a:r>
            <a:r>
              <a:rPr lang="el-GR" dirty="0"/>
              <a:t> </a:t>
            </a:r>
            <a:r>
              <a:rPr lang="el-GR" u="sng" dirty="0"/>
              <a:t>ἃ</a:t>
            </a:r>
            <a:r>
              <a:rPr lang="el-GR" dirty="0"/>
              <a:t> </a:t>
            </a:r>
            <a:r>
              <a:rPr lang="el-GR" u="sng" dirty="0"/>
              <a:t>ἂν</a:t>
            </a:r>
            <a:r>
              <a:rPr lang="el-GR" dirty="0"/>
              <a:t> </a:t>
            </a:r>
            <a:r>
              <a:rPr lang="el-GR" u="sng" dirty="0"/>
              <a:t>εἰδῇ</a:t>
            </a:r>
            <a:r>
              <a:rPr lang="el-GR" dirty="0"/>
              <a:t> </a:t>
            </a:r>
            <a:r>
              <a:rPr lang="el-GR" u="sng" dirty="0"/>
              <a:t>τις</a:t>
            </a:r>
            <a:r>
              <a:rPr lang="el-GR" dirty="0"/>
              <a:t> </a:t>
            </a:r>
            <a:r>
              <a:rPr lang="el-GR" u="sng" dirty="0"/>
              <a:t>καὶ</a:t>
            </a:r>
            <a:r>
              <a:rPr lang="el-GR" dirty="0"/>
              <a:t> </a:t>
            </a:r>
            <a:r>
              <a:rPr lang="el-GR" u="sng" dirty="0"/>
              <a:t>οἷς</a:t>
            </a:r>
            <a:r>
              <a:rPr lang="el-GR" dirty="0"/>
              <a:t> </a:t>
            </a:r>
            <a:r>
              <a:rPr lang="el-GR" u="sng" dirty="0"/>
              <a:t>ἂν</a:t>
            </a:r>
            <a:r>
              <a:rPr lang="el-GR" dirty="0"/>
              <a:t> </a:t>
            </a:r>
            <a:r>
              <a:rPr lang="el-GR" u="sng" dirty="0"/>
              <a:t>παραγένηται</a:t>
            </a:r>
            <a:r>
              <a:rPr lang="el-GR" dirty="0"/>
              <a:t> </a:t>
            </a:r>
            <a:r>
              <a:rPr lang="el-GR" u="sng" dirty="0"/>
              <a:t>πραττομένοις</a:t>
            </a:r>
            <a:r>
              <a:rPr lang="el-GR" dirty="0"/>
              <a:t>, </a:t>
            </a:r>
            <a:r>
              <a:rPr lang="el-GR" u="sng" dirty="0"/>
              <a:t>ταῦτα</a:t>
            </a:r>
            <a:r>
              <a:rPr lang="el-GR" dirty="0"/>
              <a:t> </a:t>
            </a:r>
            <a:r>
              <a:rPr lang="el-GR" u="sng" dirty="0"/>
              <a:t>μαρτυρεῖν</a:t>
            </a:r>
            <a:r>
              <a:rPr lang="el-GR" dirty="0"/>
              <a:t> </a:t>
            </a:r>
            <a:r>
              <a:rPr lang="el-GR" u="sng" dirty="0"/>
              <a:t>κελεύουσιν</a:t>
            </a:r>
            <a:r>
              <a:rPr lang="el-GR" dirty="0"/>
              <a:t> </a:t>
            </a:r>
            <a:r>
              <a:rPr lang="el-GR" u="sng" dirty="0"/>
              <a:t>ἐν</a:t>
            </a:r>
            <a:r>
              <a:rPr lang="el-GR" dirty="0"/>
              <a:t> </a:t>
            </a:r>
            <a:r>
              <a:rPr lang="el-GR" u="sng" dirty="0"/>
              <a:t>γραμματείῳ</a:t>
            </a:r>
            <a:r>
              <a:rPr lang="el-GR" dirty="0"/>
              <a:t> </a:t>
            </a:r>
            <a:r>
              <a:rPr lang="el-GR" u="sng" dirty="0"/>
              <a:t>γεγραμμένα</a:t>
            </a:r>
            <a:r>
              <a:rPr lang="el-GR" dirty="0"/>
              <a:t>, </a:t>
            </a:r>
            <a:r>
              <a:rPr lang="el-GR" u="sng" dirty="0"/>
              <a:t>ἵνα</a:t>
            </a:r>
            <a:r>
              <a:rPr lang="el-GR" dirty="0"/>
              <a:t> </a:t>
            </a:r>
            <a:r>
              <a:rPr lang="el-GR" u="sng" dirty="0"/>
              <a:t>μήτ᾽</a:t>
            </a:r>
            <a:r>
              <a:rPr lang="el-GR" dirty="0"/>
              <a:t> </a:t>
            </a:r>
            <a:r>
              <a:rPr lang="el-GR" u="sng" dirty="0"/>
              <a:t>ἀφελεῖν</a:t>
            </a:r>
            <a:r>
              <a:rPr lang="el-GR" dirty="0"/>
              <a:t> </a:t>
            </a:r>
            <a:r>
              <a:rPr lang="el-GR" u="sng" dirty="0"/>
              <a:t>ἐξῇ</a:t>
            </a:r>
            <a:r>
              <a:rPr lang="el-GR" dirty="0"/>
              <a:t> </a:t>
            </a:r>
            <a:r>
              <a:rPr lang="el-GR" u="sng" dirty="0"/>
              <a:t>μηδὲν</a:t>
            </a:r>
            <a:r>
              <a:rPr lang="el-GR" dirty="0"/>
              <a:t> </a:t>
            </a:r>
            <a:r>
              <a:rPr lang="el-GR" u="sng" dirty="0"/>
              <a:t>μήτε</a:t>
            </a:r>
            <a:r>
              <a:rPr lang="el-GR" dirty="0"/>
              <a:t> </a:t>
            </a:r>
            <a:r>
              <a:rPr lang="el-GR" u="sng" dirty="0"/>
              <a:t>προσθεῖναι</a:t>
            </a:r>
            <a:r>
              <a:rPr lang="el-GR" dirty="0"/>
              <a:t> </a:t>
            </a:r>
            <a:r>
              <a:rPr lang="el-GR" u="sng" dirty="0"/>
              <a:t>τοῖς</a:t>
            </a:r>
            <a:r>
              <a:rPr lang="el-GR" dirty="0"/>
              <a:t> </a:t>
            </a:r>
            <a:r>
              <a:rPr lang="el-GR" u="sng" dirty="0"/>
              <a:t>γεγραμμένοις</a:t>
            </a:r>
            <a:r>
              <a:rPr lang="el-GR" dirty="0"/>
              <a:t>. </a:t>
            </a:r>
            <a:r>
              <a:rPr lang="el-GR" u="sng" dirty="0"/>
              <a:t>[</a:t>
            </a:r>
            <a:r>
              <a:rPr lang="el-GR" dirty="0"/>
              <a:t>7</a:t>
            </a:r>
            <a:r>
              <a:rPr lang="el-GR" u="sng" dirty="0"/>
              <a:t>]</a:t>
            </a:r>
            <a:r>
              <a:rPr lang="el-GR" dirty="0"/>
              <a:t> </a:t>
            </a:r>
            <a:r>
              <a:rPr lang="el-GR" u="sng" dirty="0"/>
              <a:t>ἀκοὴν</a:t>
            </a:r>
            <a:r>
              <a:rPr lang="el-GR" dirty="0"/>
              <a:t> </a:t>
            </a:r>
            <a:r>
              <a:rPr lang="el-GR" u="sng" dirty="0"/>
              <a:t>δ᾽</a:t>
            </a:r>
            <a:r>
              <a:rPr lang="el-GR" dirty="0"/>
              <a:t> </a:t>
            </a:r>
            <a:r>
              <a:rPr lang="el-GR" u="sng" dirty="0"/>
              <a:t>οὐκ</a:t>
            </a:r>
            <a:r>
              <a:rPr lang="el-GR" dirty="0"/>
              <a:t> </a:t>
            </a:r>
            <a:r>
              <a:rPr lang="el-GR" u="sng" dirty="0"/>
              <a:t>ἐῶσι</a:t>
            </a:r>
            <a:r>
              <a:rPr lang="el-GR" dirty="0"/>
              <a:t> </a:t>
            </a:r>
            <a:r>
              <a:rPr lang="el-GR" u="sng" dirty="0"/>
              <a:t>ζῶντος</a:t>
            </a:r>
            <a:r>
              <a:rPr lang="el-GR" dirty="0"/>
              <a:t> </a:t>
            </a:r>
            <a:r>
              <a:rPr lang="el-GR" u="sng" dirty="0"/>
              <a:t>μαρτυρεῖν</a:t>
            </a:r>
            <a:r>
              <a:rPr lang="el-GR" dirty="0"/>
              <a:t>, </a:t>
            </a:r>
            <a:r>
              <a:rPr lang="el-GR" u="sng" dirty="0"/>
              <a:t>ἀλλὰ</a:t>
            </a:r>
            <a:r>
              <a:rPr lang="el-GR" dirty="0"/>
              <a:t> </a:t>
            </a:r>
            <a:r>
              <a:rPr lang="el-GR" u="sng" dirty="0"/>
              <a:t>τεθνεῶτος</a:t>
            </a:r>
            <a:r>
              <a:rPr lang="el-GR" dirty="0"/>
              <a:t>, </a:t>
            </a:r>
            <a:r>
              <a:rPr lang="el-GR" u="sng" dirty="0"/>
              <a:t>τῶν</a:t>
            </a:r>
            <a:r>
              <a:rPr lang="el-GR" dirty="0"/>
              <a:t> </a:t>
            </a:r>
            <a:r>
              <a:rPr lang="el-GR" u="sng" dirty="0"/>
              <a:t>δὲ</a:t>
            </a:r>
            <a:r>
              <a:rPr lang="el-GR" dirty="0"/>
              <a:t> </a:t>
            </a:r>
            <a:r>
              <a:rPr lang="el-GR" u="sng" dirty="0"/>
              <a:t>ἀδυνάτων</a:t>
            </a:r>
            <a:r>
              <a:rPr lang="el-GR" dirty="0"/>
              <a:t> </a:t>
            </a:r>
            <a:r>
              <a:rPr lang="el-GR" u="sng" dirty="0"/>
              <a:t>καὶ</a:t>
            </a:r>
            <a:r>
              <a:rPr lang="el-GR" dirty="0"/>
              <a:t> </a:t>
            </a:r>
            <a:r>
              <a:rPr lang="el-GR" u="sng" dirty="0"/>
              <a:t>ὑπερορίων</a:t>
            </a:r>
            <a:r>
              <a:rPr lang="el-GR" dirty="0"/>
              <a:t> </a:t>
            </a:r>
            <a:r>
              <a:rPr lang="el-GR" u="sng" dirty="0"/>
              <a:t>ἐκμαρτυρίαν</a:t>
            </a:r>
            <a:r>
              <a:rPr lang="el-GR" dirty="0"/>
              <a:t> </a:t>
            </a:r>
            <a:r>
              <a:rPr lang="el-GR" u="sng" dirty="0"/>
              <a:t>γεγραμμένην</a:t>
            </a:r>
            <a:r>
              <a:rPr lang="el-GR" dirty="0"/>
              <a:t> </a:t>
            </a:r>
            <a:r>
              <a:rPr lang="el-GR" u="sng" dirty="0"/>
              <a:t>ἐν</a:t>
            </a:r>
            <a:r>
              <a:rPr lang="el-GR" dirty="0"/>
              <a:t> </a:t>
            </a:r>
            <a:r>
              <a:rPr lang="el-GR" u="sng" dirty="0"/>
              <a:t>τῷ</a:t>
            </a:r>
            <a:r>
              <a:rPr lang="el-GR" dirty="0"/>
              <a:t> </a:t>
            </a:r>
            <a:r>
              <a:rPr lang="el-GR" u="sng" dirty="0"/>
              <a:t>γραμματείῳ</a:t>
            </a:r>
            <a:r>
              <a:rPr lang="el-GR" dirty="0"/>
              <a:t>: </a:t>
            </a:r>
            <a:r>
              <a:rPr lang="el-GR" u="sng" dirty="0"/>
              <a:t>καὶ</a:t>
            </a:r>
            <a:r>
              <a:rPr lang="el-GR" dirty="0"/>
              <a:t> </a:t>
            </a:r>
            <a:r>
              <a:rPr lang="el-GR" u="sng" dirty="0"/>
              <a:t>ἀπὸ</a:t>
            </a:r>
            <a:r>
              <a:rPr lang="el-GR" dirty="0"/>
              <a:t> </a:t>
            </a:r>
            <a:r>
              <a:rPr lang="el-GR" u="sng" dirty="0"/>
              <a:t>τῆς</a:t>
            </a:r>
            <a:r>
              <a:rPr lang="el-GR" dirty="0"/>
              <a:t> </a:t>
            </a:r>
            <a:r>
              <a:rPr lang="el-GR" u="sng" dirty="0"/>
              <a:t>αὐτῆς</a:t>
            </a:r>
            <a:r>
              <a:rPr lang="el-GR" dirty="0"/>
              <a:t> </a:t>
            </a:r>
            <a:r>
              <a:rPr lang="el-GR" u="sng" dirty="0"/>
              <a:t>ἐπισκήψεως</a:t>
            </a:r>
            <a:r>
              <a:rPr lang="el-GR" dirty="0"/>
              <a:t> </a:t>
            </a:r>
            <a:r>
              <a:rPr lang="el-GR" u="sng" dirty="0"/>
              <a:t>τήν</a:t>
            </a:r>
            <a:r>
              <a:rPr lang="el-GR" dirty="0"/>
              <a:t> </a:t>
            </a:r>
            <a:r>
              <a:rPr lang="el-GR" u="sng" dirty="0"/>
              <a:t>τε</a:t>
            </a:r>
            <a:r>
              <a:rPr lang="el-GR" dirty="0"/>
              <a:t> </a:t>
            </a:r>
            <a:r>
              <a:rPr lang="el-GR" u="sng" dirty="0"/>
              <a:t>μαρτυρίαν</a:t>
            </a:r>
            <a:r>
              <a:rPr lang="el-GR" dirty="0"/>
              <a:t> </a:t>
            </a:r>
            <a:r>
              <a:rPr lang="el-GR" u="sng" dirty="0"/>
              <a:t>καὶ</a:t>
            </a:r>
            <a:r>
              <a:rPr lang="el-GR" dirty="0"/>
              <a:t> </a:t>
            </a:r>
            <a:r>
              <a:rPr lang="el-GR" u="sng" dirty="0"/>
              <a:t>ἐκμαρτυρίαν</a:t>
            </a:r>
            <a:r>
              <a:rPr lang="el-GR" dirty="0"/>
              <a:t> </a:t>
            </a:r>
            <a:r>
              <a:rPr lang="el-GR" u="sng" dirty="0"/>
              <a:t>ἀγωνίζεσθαι</a:t>
            </a:r>
            <a:r>
              <a:rPr lang="el-GR" dirty="0"/>
              <a:t> </a:t>
            </a:r>
            <a:r>
              <a:rPr lang="el-GR" u="sng" dirty="0"/>
              <a:t>ἅμα</a:t>
            </a:r>
            <a:r>
              <a:rPr lang="el-GR" dirty="0"/>
              <a:t>, </a:t>
            </a:r>
            <a:r>
              <a:rPr lang="el-GR" u="sng" dirty="0"/>
              <a:t>ἵν᾽</a:t>
            </a:r>
            <a:r>
              <a:rPr lang="el-GR" dirty="0"/>
              <a:t> </a:t>
            </a:r>
            <a:r>
              <a:rPr lang="el-GR" u="sng" dirty="0"/>
              <a:t>ἐὰν</a:t>
            </a:r>
            <a:r>
              <a:rPr lang="el-GR" dirty="0"/>
              <a:t> </a:t>
            </a:r>
            <a:r>
              <a:rPr lang="el-GR" u="sng" dirty="0"/>
              <a:t>μὲν</a:t>
            </a:r>
            <a:r>
              <a:rPr lang="el-GR" dirty="0"/>
              <a:t> </a:t>
            </a:r>
            <a:r>
              <a:rPr lang="el-GR" u="sng" dirty="0"/>
              <a:t>ἀναδέχηται</a:t>
            </a:r>
            <a:r>
              <a:rPr lang="el-GR" dirty="0"/>
              <a:t> </a:t>
            </a:r>
            <a:r>
              <a:rPr lang="el-GR" u="sng" dirty="0"/>
              <a:t>ὁ</a:t>
            </a:r>
            <a:r>
              <a:rPr lang="el-GR" dirty="0"/>
              <a:t> </a:t>
            </a:r>
            <a:r>
              <a:rPr lang="el-GR" u="sng" dirty="0"/>
              <a:t>ἐκμαρτυρήσας</a:t>
            </a:r>
            <a:r>
              <a:rPr lang="el-GR" dirty="0"/>
              <a:t>, </a:t>
            </a:r>
            <a:r>
              <a:rPr lang="el-GR" u="sng" dirty="0"/>
              <a:t>ἐκεῖνος</a:t>
            </a:r>
            <a:r>
              <a:rPr lang="el-GR" dirty="0"/>
              <a:t> </a:t>
            </a:r>
            <a:r>
              <a:rPr lang="el-GR" u="sng" dirty="0"/>
              <a:t>ὑπόδικος</a:t>
            </a:r>
            <a:r>
              <a:rPr lang="el-GR" dirty="0"/>
              <a:t> </a:t>
            </a:r>
            <a:r>
              <a:rPr lang="el-GR" u="sng" dirty="0"/>
              <a:t>ᾖ</a:t>
            </a:r>
            <a:r>
              <a:rPr lang="el-GR" dirty="0"/>
              <a:t> </a:t>
            </a:r>
            <a:r>
              <a:rPr lang="el-GR" u="sng" dirty="0"/>
              <a:t>τῶν</a:t>
            </a:r>
            <a:r>
              <a:rPr lang="el-GR" dirty="0"/>
              <a:t> </a:t>
            </a:r>
            <a:r>
              <a:rPr lang="el-GR" u="sng" dirty="0"/>
              <a:t>ψευδομαρτυρίων</a:t>
            </a:r>
            <a:r>
              <a:rPr lang="el-GR" dirty="0"/>
              <a:t>, </a:t>
            </a:r>
            <a:r>
              <a:rPr lang="el-GR" u="sng" dirty="0"/>
              <a:t>ἐὰν</a:t>
            </a:r>
            <a:r>
              <a:rPr lang="el-GR" dirty="0"/>
              <a:t> </a:t>
            </a:r>
            <a:r>
              <a:rPr lang="el-GR" u="sng" dirty="0"/>
              <a:t>δὲ</a:t>
            </a:r>
            <a:r>
              <a:rPr lang="el-GR" dirty="0"/>
              <a:t> </a:t>
            </a:r>
            <a:r>
              <a:rPr lang="el-GR" u="sng" dirty="0"/>
              <a:t>μὴ</a:t>
            </a:r>
            <a:r>
              <a:rPr lang="el-GR" dirty="0"/>
              <a:t> </a:t>
            </a:r>
            <a:r>
              <a:rPr lang="el-GR" u="sng" dirty="0"/>
              <a:t>ἀναδέχηται</a:t>
            </a:r>
            <a:r>
              <a:rPr lang="el-GR" dirty="0"/>
              <a:t>, </a:t>
            </a:r>
            <a:r>
              <a:rPr lang="el-GR" u="sng" dirty="0"/>
              <a:t>οἱ</a:t>
            </a:r>
            <a:r>
              <a:rPr lang="el-GR" dirty="0"/>
              <a:t> </a:t>
            </a:r>
            <a:r>
              <a:rPr lang="el-GR" u="sng" dirty="0"/>
              <a:t>μαρτυρήσαντες</a:t>
            </a:r>
            <a:r>
              <a:rPr lang="el-GR" dirty="0"/>
              <a:t> </a:t>
            </a:r>
            <a:r>
              <a:rPr lang="el-GR" u="sng" dirty="0"/>
              <a:t>τὴν</a:t>
            </a:r>
            <a:r>
              <a:rPr lang="el-GR" dirty="0"/>
              <a:t> </a:t>
            </a:r>
            <a:r>
              <a:rPr lang="el-GR" u="sng" dirty="0"/>
              <a:t>ἐκμαρτυρίαν</a:t>
            </a:r>
            <a:r>
              <a:rPr lang="el-GR" dirty="0"/>
              <a:t>.</a:t>
            </a:r>
            <a:endParaRPr lang="en-GB" dirty="0"/>
          </a:p>
          <a:p>
            <a:r>
              <a:rPr lang="el-GR" dirty="0"/>
              <a:t>Οι νόμοι όμως δεν το λένε αυτό, αλλά ορίζουν ότι ένας άνθρωπος μπορεί να δώσει μαρτυρία σε ό, τι γνωρίζει ή σε πράγματα που ήταν παρών και ότι η κατάθεσή του πρέπει να δεσμευθεί να είναι γραπτή, ώστε να μην μπορεί να αφαιρέσει κάτι από αυτό που είναι γραμμένο ή να προσθέσει κάτι σε αυτό. [7] Μαρτυρία που βασίζεται σε φήμη δεν μπορεί να γίνει δεκτή από έναν ζωντανό άνθρωπο, αλλά μόνο από έναν νεκρό. Αλλά για τους άρρωστους ή απουσιάζοντες από τη χώρα επιτρέπουν την εισαγωγή μαρτυρίας υπό την προϋπόθεση ότι είναι έγγραφη και ο απουσιάζων μάρτυρας και ο μάρτυρας που παρουσιάζει τη μαρτυρία θα είναι εξίσου υπόλογοι στην ίδια διαδικασία, έτσι ώστε αν ο απών μάρτυρας επιβεβαιώσει τη μαρτυρία του, θα είναι υπόλογος σε δίκη ψευδομαρτυρίων, και εάν δεν επιβεβαιώσει, εκείνος που την παρουσιάζει θα είναι υπόλογος.  </a:t>
            </a:r>
            <a:endParaRPr lang="en-GB" dirty="0"/>
          </a:p>
          <a:p>
            <a:r>
              <a:rPr lang="el-GR" dirty="0"/>
              <a:t> </a:t>
            </a:r>
            <a:endParaRPr lang="en-GB" dirty="0"/>
          </a:p>
          <a:p>
            <a:endParaRPr lang="en-GB" dirty="0"/>
          </a:p>
        </p:txBody>
      </p:sp>
    </p:spTree>
    <p:extLst>
      <p:ext uri="{BB962C8B-B14F-4D97-AF65-F5344CB8AC3E}">
        <p14:creationId xmlns:p14="http://schemas.microsoft.com/office/powerpoint/2010/main" val="2285540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310A0-B2CA-4318-B4F0-1A0EBB4E81B0}"/>
              </a:ext>
            </a:extLst>
          </p:cNvPr>
          <p:cNvSpPr>
            <a:spLocks noGrp="1"/>
          </p:cNvSpPr>
          <p:nvPr>
            <p:ph type="title"/>
          </p:nvPr>
        </p:nvSpPr>
        <p:spPr>
          <a:xfrm>
            <a:off x="142240" y="365125"/>
            <a:ext cx="11211560" cy="518795"/>
          </a:xfrm>
        </p:spPr>
        <p:txBody>
          <a:bodyPr>
            <a:normAutofit fontScale="90000"/>
          </a:bodyPr>
          <a:lstStyle/>
          <a:p>
            <a:r>
              <a:rPr lang="el-GR" sz="3200" b="1" dirty="0">
                <a:latin typeface="+mn-lt"/>
              </a:rPr>
              <a:t>ΔΙΚΗ ΨΕΥΔΟΜΑΡΤΥΡΙΩΝ</a:t>
            </a:r>
            <a:endParaRPr lang="en-GB" sz="3200" dirty="0">
              <a:latin typeface="+mn-lt"/>
            </a:endParaRPr>
          </a:p>
        </p:txBody>
      </p:sp>
      <p:sp>
        <p:nvSpPr>
          <p:cNvPr id="3" name="Content Placeholder 2">
            <a:extLst>
              <a:ext uri="{FF2B5EF4-FFF2-40B4-BE49-F238E27FC236}">
                <a16:creationId xmlns:a16="http://schemas.microsoft.com/office/drawing/2014/main" id="{69C66BE0-2EC7-4E8A-9246-2B0928EF5F09}"/>
              </a:ext>
            </a:extLst>
          </p:cNvPr>
          <p:cNvSpPr>
            <a:spLocks noGrp="1"/>
          </p:cNvSpPr>
          <p:nvPr>
            <p:ph idx="1"/>
          </p:nvPr>
        </p:nvSpPr>
        <p:spPr>
          <a:xfrm>
            <a:off x="304800" y="1043304"/>
            <a:ext cx="10439400" cy="5611495"/>
          </a:xfrm>
        </p:spPr>
        <p:txBody>
          <a:bodyPr/>
          <a:lstStyle/>
          <a:p>
            <a:r>
              <a:rPr lang="el-GR" dirty="0"/>
              <a:t>Οι νόμοι ορίζουν ότι κάποιος θα πρέπει να δίνει μαρτυρία για ό,τι γνωρίζει  ή για γεγονότα στα οποία ήταν παρών, και ότι η μαρτυρία αυτή θα πρέπει να καταγράφεται σε ένα αρχείο, ώστε κανείς να μη μπορεί να αφαιρέσει ή να προσθέσει κάτι στο γραπτό κείμενο. Δεν επιτρέπουν μαρτυρία που βασίζεται σε φήμη ενώ κάποιος είναι ακόμα ζωντανός, αλλά μόνο μετά τον θάνατό του. Εντούτοις, το Αττικό δίκαιο δίνει τη δυνατότητα επανεκδίκασης μιας υπόθεση με τη </a:t>
            </a:r>
            <a:r>
              <a:rPr lang="el-GR" i="1" dirty="0"/>
              <a:t>δίκη ψευδομαρτυρίων </a:t>
            </a:r>
            <a:r>
              <a:rPr lang="el-GR" dirty="0"/>
              <a:t>χωρίς να υπεισέρχεται στη φύση της μαρτυρίας που παρουσιάσθηκε στην αρχική δίκη, αν δηλαδή είναι αληθής ή ψευδής, εφόσον αυτό το ερώτημα αφορούσε κυρίως το πλαίσιο της κυρίας δράσης της δίκης στην οποία είχε και παρουσιασθεί</a:t>
            </a:r>
            <a:endParaRPr lang="en-GB" dirty="0"/>
          </a:p>
        </p:txBody>
      </p:sp>
    </p:spTree>
    <p:extLst>
      <p:ext uri="{BB962C8B-B14F-4D97-AF65-F5344CB8AC3E}">
        <p14:creationId xmlns:p14="http://schemas.microsoft.com/office/powerpoint/2010/main" val="904155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281A8-A025-42F6-B004-0E54957B881F}"/>
              </a:ext>
            </a:extLst>
          </p:cNvPr>
          <p:cNvSpPr>
            <a:spLocks noGrp="1"/>
          </p:cNvSpPr>
          <p:nvPr>
            <p:ph type="title"/>
          </p:nvPr>
        </p:nvSpPr>
        <p:spPr>
          <a:xfrm>
            <a:off x="264160" y="365125"/>
            <a:ext cx="11089640" cy="569595"/>
          </a:xfrm>
        </p:spPr>
        <p:txBody>
          <a:bodyPr>
            <a:normAutofit/>
          </a:bodyPr>
          <a:lstStyle/>
          <a:p>
            <a:r>
              <a:rPr lang="el-GR" sz="3200" b="1" dirty="0">
                <a:latin typeface="+mn-lt"/>
              </a:rPr>
              <a:t>ΔΙΚΗ ΨΕΥΔΟΜΑΡΤΥΡΙΩΝ</a:t>
            </a:r>
            <a:endParaRPr lang="en-GB" sz="3200" b="1" dirty="0">
              <a:latin typeface="+mn-lt"/>
            </a:endParaRPr>
          </a:p>
        </p:txBody>
      </p:sp>
      <p:sp>
        <p:nvSpPr>
          <p:cNvPr id="3" name="Content Placeholder 2">
            <a:extLst>
              <a:ext uri="{FF2B5EF4-FFF2-40B4-BE49-F238E27FC236}">
                <a16:creationId xmlns:a16="http://schemas.microsoft.com/office/drawing/2014/main" id="{22DB4B10-F609-464F-8014-3033E2204B6D}"/>
              </a:ext>
            </a:extLst>
          </p:cNvPr>
          <p:cNvSpPr>
            <a:spLocks noGrp="1"/>
          </p:cNvSpPr>
          <p:nvPr>
            <p:ph idx="1"/>
          </p:nvPr>
        </p:nvSpPr>
        <p:spPr>
          <a:xfrm>
            <a:off x="193040" y="934720"/>
            <a:ext cx="11160760" cy="5659120"/>
          </a:xfrm>
        </p:spPr>
        <p:txBody>
          <a:bodyPr>
            <a:normAutofit fontScale="85000" lnSpcReduction="20000"/>
          </a:bodyPr>
          <a:lstStyle/>
          <a:p>
            <a:r>
              <a:rPr lang="el-GR" dirty="0"/>
              <a:t>Σύμφωνα με την </a:t>
            </a:r>
            <a:r>
              <a:rPr lang="el-GR" i="1" dirty="0"/>
              <a:t>Αθηναίων Πολιτεία</a:t>
            </a:r>
            <a:r>
              <a:rPr lang="el-GR" dirty="0"/>
              <a:t> 68.4, η επίκληση για την ενεργοποίηση μιας </a:t>
            </a:r>
            <a:r>
              <a:rPr lang="el-GR" i="1" dirty="0"/>
              <a:t>δίκης</a:t>
            </a:r>
            <a:r>
              <a:rPr lang="el-GR" dirty="0"/>
              <a:t> </a:t>
            </a:r>
            <a:r>
              <a:rPr lang="el-GR" i="1" dirty="0"/>
              <a:t>ψευδομαρτυρίων</a:t>
            </a:r>
            <a:r>
              <a:rPr lang="el-GR" dirty="0"/>
              <a:t> θα μπορούσε να γίνει μόνο πριν ξεκινήσει η ψηφοφορία</a:t>
            </a:r>
            <a:r>
              <a:rPr lang="el-GR" b="1" dirty="0"/>
              <a:t>:</a:t>
            </a:r>
            <a:endParaRPr lang="en-GB" dirty="0"/>
          </a:p>
          <a:p>
            <a:r>
              <a:rPr lang="en-US" b="1" i="1" dirty="0" err="1"/>
              <a:t>Ath</a:t>
            </a:r>
            <a:r>
              <a:rPr lang="el-GR" b="1" i="1" dirty="0"/>
              <a:t>.</a:t>
            </a:r>
            <a:r>
              <a:rPr lang="en-US" b="1" i="1" dirty="0"/>
              <a:t>Pol</a:t>
            </a:r>
            <a:r>
              <a:rPr lang="el-GR" b="1" i="1" dirty="0"/>
              <a:t>. </a:t>
            </a:r>
            <a:r>
              <a:rPr lang="el-GR" b="1" dirty="0"/>
              <a:t>68.4</a:t>
            </a:r>
            <a:endParaRPr lang="en-GB" dirty="0"/>
          </a:p>
          <a:p>
            <a:r>
              <a:rPr lang="el-GR" dirty="0"/>
              <a:t>[4] ἐπειδὰν δὲ διαψηφίζεσθαι μέλλωσιν οἱ δικασταί, ὁ κήρυξ ἀγορεύει πρῶτον, ἂν ἐπισκήπτωνται οἱ ἀντίδικοι ταῖς μαρτυρίαις: οὐ γὰρ ἔστιν ἐπισκήψασθαι, ὅταν ἄρξωνται διαψηφίζεσθαι. ἔπειτα πάλιν ἀνακηρύττει "ἡ τετρυπημένη τοῦ πρότερον λέγοντος, ἡ δὲ πλήρης τοῦ ὕστερον λέγοντος." ὁ δὲ δικαστὴς λαβόμενος ἐκ τοῦ λυχνείου τὰς ψήφους, πιέζων τὸν αὐλίσκον τῆς ψήφου καὶ οὐ δεικνύων τοῖς ἀγωνιζομένοις οὔτε τὸ τετρυπημένον οὔτε τὸ πλῆρες, ἐμβάλλει τὴν μὲν κυρίαν εἰς τὸν χαλκοῦν ἀμφορέα, τὴν δὲ ἄκυρον εἰς τὸν ξύλινον.</a:t>
            </a:r>
            <a:endParaRPr lang="en-GB" dirty="0"/>
          </a:p>
          <a:p>
            <a:r>
              <a:rPr lang="el-GR" dirty="0"/>
              <a:t>[4] Και όταν οι δικαστές πρόκειται να δώσει την ψήφο τους, ο κήρυκας ρωτά πρώτα αν οι διάδικοι επιθυμούν να προσβάλουν τις μαρτυρίες των μαρτύρων, καθώς δεν τους επιτρέπεται να τις αμφισβητήσουν μετά την έναρξη της ψηφοφορίας. Στη συνέχεια αναγγέλλει και πάλι: «Το βότσαλο με την τρύπα μέσα από αυτό είναι μια ψήφος για τον πρώτο ομιλητή, και ολόκληρο το βότσαλο για τον δεύτερο ομιλητή». Και ο κριτής όταν βγάζει τα βότσαλα από το λυχνοστάτη  πιέζει το καλάμι και δεν αφήνει τους διαδίκους να δουν ούτε το διάτρητο βότσαλο είτε το ολόκληρο και ρίχνει εκείνο που θέλει να μετρήσει στον χάλκινο αμφορέα και αυτό που δεν ισχύει στον ξύλινο.</a:t>
            </a:r>
            <a:endParaRPr lang="en-GB" dirty="0"/>
          </a:p>
          <a:p>
            <a:endParaRPr lang="en-GB" dirty="0"/>
          </a:p>
        </p:txBody>
      </p:sp>
    </p:spTree>
    <p:extLst>
      <p:ext uri="{BB962C8B-B14F-4D97-AF65-F5344CB8AC3E}">
        <p14:creationId xmlns:p14="http://schemas.microsoft.com/office/powerpoint/2010/main" val="3631218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FE7BB-7045-46CA-B407-37B994CB5434}"/>
              </a:ext>
            </a:extLst>
          </p:cNvPr>
          <p:cNvSpPr>
            <a:spLocks noGrp="1"/>
          </p:cNvSpPr>
          <p:nvPr>
            <p:ph type="title"/>
          </p:nvPr>
        </p:nvSpPr>
        <p:spPr>
          <a:xfrm>
            <a:off x="314960" y="365125"/>
            <a:ext cx="11038840" cy="478155"/>
          </a:xfrm>
        </p:spPr>
        <p:txBody>
          <a:bodyPr>
            <a:normAutofit fontScale="90000"/>
          </a:bodyPr>
          <a:lstStyle/>
          <a:p>
            <a:r>
              <a:rPr lang="el-GR" sz="3600" b="1" dirty="0">
                <a:latin typeface="+mn-lt"/>
              </a:rPr>
              <a:t>ΔΙΚΗ ΨΕΥΔΟΜΑΡΤΥΡΙΩΝ</a:t>
            </a:r>
            <a:endParaRPr lang="en-GB" sz="3600" b="1" dirty="0">
              <a:latin typeface="+mn-lt"/>
            </a:endParaRPr>
          </a:p>
        </p:txBody>
      </p:sp>
      <p:sp>
        <p:nvSpPr>
          <p:cNvPr id="3" name="Content Placeholder 2">
            <a:extLst>
              <a:ext uri="{FF2B5EF4-FFF2-40B4-BE49-F238E27FC236}">
                <a16:creationId xmlns:a16="http://schemas.microsoft.com/office/drawing/2014/main" id="{DC320274-020B-412B-BB70-87C867712738}"/>
              </a:ext>
            </a:extLst>
          </p:cNvPr>
          <p:cNvSpPr>
            <a:spLocks noGrp="1"/>
          </p:cNvSpPr>
          <p:nvPr>
            <p:ph idx="1"/>
          </p:nvPr>
        </p:nvSpPr>
        <p:spPr>
          <a:xfrm>
            <a:off x="182880" y="975360"/>
            <a:ext cx="11170920" cy="5201603"/>
          </a:xfrm>
        </p:spPr>
        <p:txBody>
          <a:bodyPr>
            <a:normAutofit fontScale="92500"/>
          </a:bodyPr>
          <a:lstStyle/>
          <a:p>
            <a:r>
              <a:rPr lang="el-GR" dirty="0"/>
              <a:t>Η επίκληση για </a:t>
            </a:r>
            <a:r>
              <a:rPr lang="el-GR" i="1" dirty="0"/>
              <a:t>δίκη ψευδομαρτυρίων</a:t>
            </a:r>
            <a:r>
              <a:rPr lang="el-GR" dirty="0"/>
              <a:t> πρέπει να γίνεται μετά την παράδοση των ψήφων στους δικαστές αλλά πριν από την ψηφοφορία τους (</a:t>
            </a:r>
            <a:r>
              <a:rPr lang="el-GR" i="1" dirty="0"/>
              <a:t>Αθ.Πολ</a:t>
            </a:r>
            <a:r>
              <a:rPr lang="el-GR" dirty="0"/>
              <a:t>. 68.4). Όπως φαίνεται, την εποχή του Αριστοτέλη, οι διάδικοι είχαν το δικαίωμα ή τους ρωτούσαν πριν από την ψηφοφορία, εάν ήθελαν να διατυπώσουν επίσημη αντίρρηση ως προς τη μαρτυρία που παρουσιάστηκε. Δεδομένου ότι οι διάδικοι κατά τη στιγμή της επίσκηψης, δηλ. όταν δήλωναν επισήμως ότι επρόκειτο να κινήσουν </a:t>
            </a:r>
            <a:r>
              <a:rPr lang="el-GR" i="1" dirty="0"/>
              <a:t>δίκη ψευδομαρτυρίων</a:t>
            </a:r>
            <a:r>
              <a:rPr lang="el-GR" dirty="0"/>
              <a:t>,  δεν γνώριζαν ακόμα ποια θα ήταν η έκβαση της δίκης και η απόφαση των δικαστών, η αμφισβήτηση των μαρτύρων του αντιπάλου τους θα είχε ψυχολογική επιρροή στην απόφαση των δικαστών. Πρέπει να σημειωθεί ότι όχι μόνο ένας εναγόμενος μπορούσε να εκφράσει την πρόθεσή του να ασκήσει </a:t>
            </a:r>
            <a:r>
              <a:rPr lang="el-GR" i="1" dirty="0"/>
              <a:t>δίκη ψευδομαρτυρίων</a:t>
            </a:r>
            <a:r>
              <a:rPr lang="el-GR" dirty="0"/>
              <a:t>, αλλά και ο κατήγορος θα είχε εξίσου το δικαίωμα να αμφισβητήσει τη μαρτυρία του εναγομένου και με τον τρόπο αυτό να μετατρέψει την αθώωση σε καταδίκη.</a:t>
            </a:r>
            <a:endParaRPr lang="en-GB" dirty="0"/>
          </a:p>
          <a:p>
            <a:endParaRPr lang="en-GB" dirty="0"/>
          </a:p>
        </p:txBody>
      </p:sp>
    </p:spTree>
    <p:extLst>
      <p:ext uri="{BB962C8B-B14F-4D97-AF65-F5344CB8AC3E}">
        <p14:creationId xmlns:p14="http://schemas.microsoft.com/office/powerpoint/2010/main" val="1333938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59793-AE26-435C-806F-B51D88C41CD8}"/>
              </a:ext>
            </a:extLst>
          </p:cNvPr>
          <p:cNvSpPr>
            <a:spLocks noGrp="1"/>
          </p:cNvSpPr>
          <p:nvPr>
            <p:ph type="title"/>
          </p:nvPr>
        </p:nvSpPr>
        <p:spPr>
          <a:xfrm>
            <a:off x="182880" y="365125"/>
            <a:ext cx="11170920" cy="447675"/>
          </a:xfrm>
        </p:spPr>
        <p:txBody>
          <a:bodyPr>
            <a:normAutofit fontScale="90000"/>
          </a:bodyPr>
          <a:lstStyle/>
          <a:p>
            <a:r>
              <a:rPr lang="el-GR" sz="3600" b="1" dirty="0">
                <a:latin typeface="+mn-lt"/>
              </a:rPr>
              <a:t>ΕΠΙΣΚΗΨΙΣ</a:t>
            </a:r>
            <a:endParaRPr lang="en-GB" sz="3600" b="1" dirty="0">
              <a:latin typeface="+mn-lt"/>
            </a:endParaRPr>
          </a:p>
        </p:txBody>
      </p:sp>
      <p:sp>
        <p:nvSpPr>
          <p:cNvPr id="3" name="Content Placeholder 2">
            <a:extLst>
              <a:ext uri="{FF2B5EF4-FFF2-40B4-BE49-F238E27FC236}">
                <a16:creationId xmlns:a16="http://schemas.microsoft.com/office/drawing/2014/main" id="{16EA02F6-2D35-420A-A398-0F08FA7AD270}"/>
              </a:ext>
            </a:extLst>
          </p:cNvPr>
          <p:cNvSpPr>
            <a:spLocks noGrp="1"/>
          </p:cNvSpPr>
          <p:nvPr>
            <p:ph idx="1"/>
          </p:nvPr>
        </p:nvSpPr>
        <p:spPr>
          <a:xfrm>
            <a:off x="182880" y="985520"/>
            <a:ext cx="11170920" cy="5618480"/>
          </a:xfrm>
        </p:spPr>
        <p:txBody>
          <a:bodyPr>
            <a:normAutofit fontScale="92500" lnSpcReduction="20000"/>
          </a:bodyPr>
          <a:lstStyle/>
          <a:p>
            <a:r>
              <a:rPr lang="el-GR" dirty="0"/>
              <a:t>η επίσκηψις ήταν απαραίτητη προϋπόθεση για μία </a:t>
            </a:r>
            <a:r>
              <a:rPr lang="el-GR" i="1" dirty="0"/>
              <a:t>δίκη ψευδομαρτυρίων</a:t>
            </a:r>
            <a:r>
              <a:rPr lang="el-GR" dirty="0"/>
              <a:t> που θα μπορούσε να ακολουθήσει μίας αρχικής δίκης, κατά κύριο λόγο ιδιωτικής, και είχε μια πρακτική λειτουργία, δεδομένου ότι παρείχε στον υποψήφιο κατήγορο ένα επίσημο έγγραφο με ό,τι είχε ειπωθεί στην υπό εξέταση δίκη. Όσον αφορά το ζήτημα ποιος ήταν ο κανόνας που προέβλεπε την επαναλειτουργία της αρχικής υπόθεσης μετά από </a:t>
            </a:r>
            <a:r>
              <a:rPr lang="el-GR" i="1" dirty="0"/>
              <a:t>δίκη ψευδομαρτυρίων</a:t>
            </a:r>
            <a:r>
              <a:rPr lang="el-GR" dirty="0"/>
              <a:t>, δεν έχουμε αρκετά στοιχεία για να καταλήξουμε σε κάποιο συμπέρασμα.</a:t>
            </a:r>
            <a:r>
              <a:rPr lang="el-GR" baseline="30000" dirty="0"/>
              <a:t> </a:t>
            </a:r>
            <a:r>
              <a:rPr lang="el-GR" dirty="0"/>
              <a:t>Φαίνεται ότι σε ορισμένες περιπτώσεις, ένας κατήγορος που είχε καταδικάσει με επιτυχία κάποιον για ψευδομαρτυρία θα μπορούσε να προβεί σε επανάληψη της δίκης (αναδικία), όπως για παράδειγμα σε υποθέσεις που προέρχονται από ξενία, ψευδομαρτυρία και διαφιλονικούμενη περιουσία.</a:t>
            </a:r>
            <a:endParaRPr lang="en-GB" dirty="0"/>
          </a:p>
          <a:p>
            <a:r>
              <a:rPr lang="el-GR" dirty="0"/>
              <a:t>Η </a:t>
            </a:r>
            <a:r>
              <a:rPr lang="el-GR" i="1" dirty="0"/>
              <a:t>δίκη ψευδομαρτυρίων</a:t>
            </a:r>
            <a:r>
              <a:rPr lang="el-GR" dirty="0"/>
              <a:t> προσέφερε στους δικαστές ένα σημαντικό κριτήριο αξιολόγησης των καταθέσεων των μαρτύρων, καθώς δεν υπήρχε άλλο μέσο εκτίμησης της αλήθειας μιας μαρτυρίας. Εφόσον όμως η απόφαση ήταν το αποτέλεσμα μίας και μόνο ψηφοφορίας χωρίς διαβούλευση ή περαιτέρω συζήτηση (</a:t>
            </a:r>
            <a:r>
              <a:rPr lang="el-GR" i="1" dirty="0"/>
              <a:t>Αθ.Πολ. </a:t>
            </a:r>
            <a:r>
              <a:rPr lang="el-GR" dirty="0"/>
              <a:t>69.1), δεν είναι εύκολο να γνωρίζουμε την επιρροή που θα μπορούσε να έχει γενικά ένας μάρτυρας στο αποτέλεσμα μιας δίκης.</a:t>
            </a:r>
            <a:r>
              <a:rPr lang="en-US" dirty="0"/>
              <a:t> </a:t>
            </a:r>
            <a:r>
              <a:rPr lang="el-GR" dirty="0"/>
              <a:t>Αν ένας Αθηναίος πολίτης καταδικαζόταν τρεις φορές σε </a:t>
            </a:r>
            <a:r>
              <a:rPr lang="el-GR" i="1" dirty="0"/>
              <a:t>δίκη ψευδομαρτυρίων</a:t>
            </a:r>
            <a:r>
              <a:rPr lang="el-GR" dirty="0"/>
              <a:t>, τότε έχανε τα πολιτικά του δικαιώματα. </a:t>
            </a:r>
            <a:endParaRPr lang="en-GB" dirty="0"/>
          </a:p>
          <a:p>
            <a:endParaRPr lang="en-GB" dirty="0"/>
          </a:p>
        </p:txBody>
      </p:sp>
    </p:spTree>
    <p:extLst>
      <p:ext uri="{BB962C8B-B14F-4D97-AF65-F5344CB8AC3E}">
        <p14:creationId xmlns:p14="http://schemas.microsoft.com/office/powerpoint/2010/main" val="1225208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E4652-C347-418F-BDFE-AEB6C3DB8C96}"/>
              </a:ext>
            </a:extLst>
          </p:cNvPr>
          <p:cNvSpPr>
            <a:spLocks noGrp="1"/>
          </p:cNvSpPr>
          <p:nvPr>
            <p:ph type="title"/>
          </p:nvPr>
        </p:nvSpPr>
        <p:spPr>
          <a:xfrm>
            <a:off x="172720" y="365125"/>
            <a:ext cx="11181080" cy="650875"/>
          </a:xfrm>
        </p:spPr>
        <p:txBody>
          <a:bodyPr>
            <a:normAutofit/>
          </a:bodyPr>
          <a:lstStyle/>
          <a:p>
            <a:r>
              <a:rPr lang="el-GR" sz="3600" b="1" dirty="0">
                <a:latin typeface="+mn-lt"/>
              </a:rPr>
              <a:t>ΒΑΣΑΝΟΣ</a:t>
            </a:r>
            <a:endParaRPr lang="en-GB" sz="3600" b="1" dirty="0">
              <a:latin typeface="+mn-lt"/>
            </a:endParaRPr>
          </a:p>
        </p:txBody>
      </p:sp>
      <p:sp>
        <p:nvSpPr>
          <p:cNvPr id="3" name="Content Placeholder 2">
            <a:extLst>
              <a:ext uri="{FF2B5EF4-FFF2-40B4-BE49-F238E27FC236}">
                <a16:creationId xmlns:a16="http://schemas.microsoft.com/office/drawing/2014/main" id="{004FF559-7599-44AC-978C-8242C248B569}"/>
              </a:ext>
            </a:extLst>
          </p:cNvPr>
          <p:cNvSpPr>
            <a:spLocks noGrp="1"/>
          </p:cNvSpPr>
          <p:nvPr>
            <p:ph idx="1"/>
          </p:nvPr>
        </p:nvSpPr>
        <p:spPr>
          <a:xfrm>
            <a:off x="172720" y="1097280"/>
            <a:ext cx="11181080" cy="5130483"/>
          </a:xfrm>
        </p:spPr>
        <p:txBody>
          <a:bodyPr>
            <a:normAutofit fontScale="85000" lnSpcReduction="20000"/>
          </a:bodyPr>
          <a:lstStyle/>
          <a:p>
            <a:r>
              <a:rPr lang="el-GR" dirty="0"/>
              <a:t>Η βάσανος εφαρμοζόταν σε δούλους ως ένδειξη του γεγονότος ότι δεν ήταν ο δούλος ελεύθερος άνδρας ώστε να μπορεί να δώσει μαρτυρία υπέρ της μίας ή της άλλης πλευράς. Οι ρήτορες διακρίνουν τη βάσανο από τη μαρτυρία και υπάρχει ένας κοινός τόπος για το ότι η μαρτυρία που δινόταν από έναν δούλο με βάσανο ήταν πιο αξιόπιστη από αυτή που έδινε ένας ελεύθερος. Οι ρήτορες συχνά υπερβάλλουν όταν ισχυρίζονται ότι ποτέ η μαρτυρία που δίνεται με βάσανο δεν μπορεί να θεωρηθεί ψευδής. Από την άλλη πλευρά όμως η μαρτυρία μετά από βάσανο θα μπορούσε να θεωρηθεί ύποπτη ανάλογα με τη δύναμη ή αδυναμία του δούλου, εάν δηλ. θα άντεχε ή θα άλλαζε τη μαρτυρία του προκειμένου να ευχαριστήσει αυτόν που τον βασάνιζε για να σταματήσει. </a:t>
            </a:r>
          </a:p>
          <a:p>
            <a:r>
              <a:rPr lang="el-GR" dirty="0"/>
              <a:t>Παρόλο που οι ρήτορες αναφέρουν πολλά περιστατικά πρόκλησης ή προσφοράς βασάνου των δούλων των διαδίκων, δεν υπάρχει ούτε μία περίπτωση που να αναφέρεται ότι μια τέτοια πρόκληση έγινε αποδεκτή και πραγματοποιήθηκε. Σίγουρα θα πρέπει να ήταν δεκτή η άποψη ότι μία μαρτυρία με βάσανο δούλου θα αποκάλυπτε την αλήθεια. Από την άλλη όμως πλευρά ίσως οι διευθετήσεις με τις προκλήσεις εις βάσανον να ολοκληρώνονταν εκτός δικαστηρίου και γι’ αυτό τον λόγο να μην μας σώζονται τέτοια παραδείγματα στους λόγους που εκφωνούνταν στα δικαστήρια.  </a:t>
            </a:r>
          </a:p>
          <a:p>
            <a:pPr marL="0" indent="0">
              <a:buNone/>
            </a:pPr>
            <a:endParaRPr lang="en-GB" dirty="0"/>
          </a:p>
        </p:txBody>
      </p:sp>
    </p:spTree>
    <p:extLst>
      <p:ext uri="{BB962C8B-B14F-4D97-AF65-F5344CB8AC3E}">
        <p14:creationId xmlns:p14="http://schemas.microsoft.com/office/powerpoint/2010/main" val="2390850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9769A-1746-4820-B8F7-C9976F2A0766}"/>
              </a:ext>
            </a:extLst>
          </p:cNvPr>
          <p:cNvSpPr>
            <a:spLocks noGrp="1"/>
          </p:cNvSpPr>
          <p:nvPr>
            <p:ph type="title"/>
          </p:nvPr>
        </p:nvSpPr>
        <p:spPr>
          <a:xfrm>
            <a:off x="0" y="405765"/>
            <a:ext cx="10825480" cy="457835"/>
          </a:xfrm>
        </p:spPr>
        <p:txBody>
          <a:bodyPr>
            <a:normAutofit fontScale="90000"/>
          </a:bodyPr>
          <a:lstStyle/>
          <a:p>
            <a:r>
              <a:rPr lang="el-GR" sz="3600" b="1" dirty="0">
                <a:latin typeface="+mn-lt"/>
              </a:rPr>
              <a:t>ΒΑΣΑΝΟΣ</a:t>
            </a:r>
            <a:endParaRPr lang="en-GB" sz="3600" b="1" dirty="0">
              <a:latin typeface="+mn-lt"/>
            </a:endParaRPr>
          </a:p>
        </p:txBody>
      </p:sp>
      <p:sp>
        <p:nvSpPr>
          <p:cNvPr id="3" name="Content Placeholder 2">
            <a:extLst>
              <a:ext uri="{FF2B5EF4-FFF2-40B4-BE49-F238E27FC236}">
                <a16:creationId xmlns:a16="http://schemas.microsoft.com/office/drawing/2014/main" id="{789A83FD-6662-4DC5-B7BA-D7A9A2F85A2A}"/>
              </a:ext>
            </a:extLst>
          </p:cNvPr>
          <p:cNvSpPr>
            <a:spLocks noGrp="1"/>
          </p:cNvSpPr>
          <p:nvPr>
            <p:ph idx="1"/>
          </p:nvPr>
        </p:nvSpPr>
        <p:spPr>
          <a:xfrm>
            <a:off x="223520" y="792480"/>
            <a:ext cx="11130280" cy="5384483"/>
          </a:xfrm>
        </p:spPr>
        <p:txBody>
          <a:bodyPr>
            <a:normAutofit fontScale="92500" lnSpcReduction="10000"/>
          </a:bodyPr>
          <a:lstStyle/>
          <a:p>
            <a:r>
              <a:rPr lang="el-GR" dirty="0"/>
              <a:t>Για να είναι μια μαρτυρία ενός δούλου έγκυρη θα έπρεπε η βάσανος να γίνει με τη συγκατάθεση και των δύο διαδίκων. Έτσι, ένας διάδικος που επιθυμούσε να χρησιμοποιήσει μαρτυρία ενός δούλου έπρεπε να κάνει πρόκληση γραπτή αίτηση για βάσανο στον αντίπαλό του, είτε ζητώντας του να δώσει τους δούλους του για μαρτυρία είτε προσφέροντας τους δικούς του μάρτυρες για βάσανο. Το ρήμα είναι εξαιτείν στην πρώτη περίπτωση και παραλαμβάνειν ή εκδιδόναι στη δεύτερη. Ένας διάδικος μπορούσε να κάνει πρόκληση στον αντίπαλό του για να δεχτεί μαρτυρία ζητώντας τη συγκατάθεση και ενός τρίτου μάρτυρα. Όλες οι βάσανοι για να δοθεί μαρτυρία από δούλο θα έπρεπε να γίνουν μπροστά σε μάρτυρες </a:t>
            </a:r>
            <a:r>
              <a:rPr lang="en-US" dirty="0"/>
              <a:t>(Lys. 7.34, Dem. 45.61, 54.28, 59.123), </a:t>
            </a:r>
            <a:r>
              <a:rPr lang="el-GR" dirty="0"/>
              <a:t>και η αποδοχή πρόκλησης αποτελούσε ένας είδος συμβολαίου ανάμεσα στους διαδίκους και έπρεπε να υπάρχουν και εγγυητές για την τήρηση του συμβολάιου. Σε όλες τις υποθέσεις προκλήσεως απαιτούνταν η γραπτή συμφωνία για τις ερωτήσεις και τον τρόπο της μαρτυρίας και το πρόσωπο που θα αναλάμβανε την βάσανο</a:t>
            </a:r>
            <a:r>
              <a:rPr lang="el-GR"/>
              <a:t>. </a:t>
            </a:r>
            <a:endParaRPr lang="en-GB" dirty="0"/>
          </a:p>
        </p:txBody>
      </p:sp>
    </p:spTree>
    <p:extLst>
      <p:ext uri="{BB962C8B-B14F-4D97-AF65-F5344CB8AC3E}">
        <p14:creationId xmlns:p14="http://schemas.microsoft.com/office/powerpoint/2010/main" val="708692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4260C-E897-4D93-BA0B-687AC6EDEF47}"/>
              </a:ext>
            </a:extLst>
          </p:cNvPr>
          <p:cNvSpPr>
            <a:spLocks noGrp="1"/>
          </p:cNvSpPr>
          <p:nvPr>
            <p:ph type="title"/>
          </p:nvPr>
        </p:nvSpPr>
        <p:spPr>
          <a:xfrm>
            <a:off x="3362960" y="365126"/>
            <a:ext cx="7990840" cy="315912"/>
          </a:xfrm>
        </p:spPr>
        <p:txBody>
          <a:bodyPr>
            <a:normAutofit fontScale="90000"/>
          </a:bodyPr>
          <a:lstStyle/>
          <a:p>
            <a:r>
              <a:rPr lang="el-GR" sz="4000" b="1" dirty="0">
                <a:latin typeface="+mn-lt"/>
              </a:rPr>
              <a:t>ΔΙΚΗ ΦΟΝΟΥ</a:t>
            </a:r>
            <a:endParaRPr lang="en-GB" sz="4000" b="1" dirty="0">
              <a:latin typeface="+mn-lt"/>
            </a:endParaRPr>
          </a:p>
        </p:txBody>
      </p:sp>
      <p:sp>
        <p:nvSpPr>
          <p:cNvPr id="3" name="Content Placeholder 2">
            <a:extLst>
              <a:ext uri="{FF2B5EF4-FFF2-40B4-BE49-F238E27FC236}">
                <a16:creationId xmlns:a16="http://schemas.microsoft.com/office/drawing/2014/main" id="{983A6021-4462-44B3-8DD5-543FF683B60E}"/>
              </a:ext>
            </a:extLst>
          </p:cNvPr>
          <p:cNvSpPr>
            <a:spLocks noGrp="1"/>
          </p:cNvSpPr>
          <p:nvPr>
            <p:ph idx="1"/>
          </p:nvPr>
        </p:nvSpPr>
        <p:spPr>
          <a:xfrm>
            <a:off x="568960" y="883920"/>
            <a:ext cx="10784840" cy="5293043"/>
          </a:xfrm>
        </p:spPr>
        <p:txBody>
          <a:bodyPr>
            <a:normAutofit fontScale="92500"/>
          </a:bodyPr>
          <a:lstStyle/>
          <a:p>
            <a:r>
              <a:rPr lang="el-GR" dirty="0"/>
              <a:t>Ιδιωτική υπόθεση: δικαίωμα δίωξης οι συγγενείς έως τον βαθμό του 3</a:t>
            </a:r>
            <a:r>
              <a:rPr lang="el-GR" baseline="30000" dirty="0"/>
              <a:t>ου</a:t>
            </a:r>
            <a:r>
              <a:rPr lang="el-GR" dirty="0"/>
              <a:t> εξαδέλφου</a:t>
            </a:r>
          </a:p>
          <a:p>
            <a:r>
              <a:rPr lang="el-GR" dirty="0"/>
              <a:t>Αναφορά στον βασιλέα (ένας από τους 9 άρχοντες) και καταγγελία του ύποπτου ανδροφόνου</a:t>
            </a:r>
          </a:p>
          <a:p>
            <a:r>
              <a:rPr lang="el-GR" dirty="0"/>
              <a:t>Διακήρυξη του βασιλέα ενώπιον των πολιτών στην αγορά εναντίον του ύποπτου ανδροφόνου = προσωρινή κατάργηση πολιτικών δικαιωμάτων</a:t>
            </a:r>
          </a:p>
          <a:p>
            <a:r>
              <a:rPr lang="el-GR" dirty="0"/>
              <a:t>Τρεις προδικασίες = ανακρίσεις σε μορφή δίκης</a:t>
            </a:r>
          </a:p>
          <a:p>
            <a:r>
              <a:rPr lang="el-GR" dirty="0"/>
              <a:t>1 προδικασία τον μήνα = διάρκεια των προδικασιών: τρεις μήνες</a:t>
            </a:r>
          </a:p>
          <a:p>
            <a:r>
              <a:rPr lang="el-GR" dirty="0"/>
              <a:t>Δίκη φόνου = τον 4</a:t>
            </a:r>
            <a:r>
              <a:rPr lang="el-GR" baseline="30000" dirty="0"/>
              <a:t>ο</a:t>
            </a:r>
            <a:r>
              <a:rPr lang="el-GR" dirty="0"/>
              <a:t> μήνα</a:t>
            </a:r>
          </a:p>
          <a:p>
            <a:r>
              <a:rPr lang="el-GR" dirty="0"/>
              <a:t>Η καταγγελία του φόνου στον βασιλέα μπορεί να γίνει μέχρι τέλη του 9</a:t>
            </a:r>
            <a:r>
              <a:rPr lang="el-GR" baseline="30000" dirty="0"/>
              <a:t>ου</a:t>
            </a:r>
            <a:r>
              <a:rPr lang="el-GR" dirty="0"/>
              <a:t> και αρχές του 10</a:t>
            </a:r>
            <a:r>
              <a:rPr lang="el-GR" baseline="30000" dirty="0"/>
              <a:t>ου</a:t>
            </a:r>
            <a:r>
              <a:rPr lang="el-GR" dirty="0"/>
              <a:t> μήνα της αρχής του βασιλέα, δεδομένου ότι η εξουσία του είναι ετήσια, διαρκεί δηλ. 12 μήνες.</a:t>
            </a:r>
            <a:endParaRPr lang="en-GB" dirty="0"/>
          </a:p>
        </p:txBody>
      </p:sp>
    </p:spTree>
    <p:extLst>
      <p:ext uri="{BB962C8B-B14F-4D97-AF65-F5344CB8AC3E}">
        <p14:creationId xmlns:p14="http://schemas.microsoft.com/office/powerpoint/2010/main" val="1674909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E9595-E262-4D31-B3A6-EADD4E539190}"/>
              </a:ext>
            </a:extLst>
          </p:cNvPr>
          <p:cNvSpPr>
            <a:spLocks noGrp="1"/>
          </p:cNvSpPr>
          <p:nvPr>
            <p:ph type="title"/>
          </p:nvPr>
        </p:nvSpPr>
        <p:spPr>
          <a:xfrm>
            <a:off x="660400" y="365125"/>
            <a:ext cx="10693400" cy="589915"/>
          </a:xfrm>
        </p:spPr>
        <p:txBody>
          <a:bodyPr>
            <a:normAutofit/>
          </a:bodyPr>
          <a:lstStyle/>
          <a:p>
            <a:r>
              <a:rPr lang="el-GR" sz="3600" b="1" dirty="0">
                <a:latin typeface="+mn-lt"/>
              </a:rPr>
              <a:t>ΟΡΟΙ ΚΑΙ ΠΕΡΙΟΡΙΣΜΟΙ ΣΤΗ ΔΙΚΗ ΦΟΝΟΥ</a:t>
            </a:r>
            <a:endParaRPr lang="en-GB" sz="3600" b="1" dirty="0">
              <a:latin typeface="+mn-lt"/>
            </a:endParaRPr>
          </a:p>
        </p:txBody>
      </p:sp>
      <p:sp>
        <p:nvSpPr>
          <p:cNvPr id="3" name="Content Placeholder 2">
            <a:extLst>
              <a:ext uri="{FF2B5EF4-FFF2-40B4-BE49-F238E27FC236}">
                <a16:creationId xmlns:a16="http://schemas.microsoft.com/office/drawing/2014/main" id="{BCE9A4ED-2ACE-4E7E-A000-6CA0255CC6E3}"/>
              </a:ext>
            </a:extLst>
          </p:cNvPr>
          <p:cNvSpPr>
            <a:spLocks noGrp="1"/>
          </p:cNvSpPr>
          <p:nvPr>
            <p:ph idx="1"/>
          </p:nvPr>
        </p:nvSpPr>
        <p:spPr>
          <a:xfrm>
            <a:off x="142240" y="955040"/>
            <a:ext cx="11211560" cy="5781040"/>
          </a:xfrm>
        </p:spPr>
        <p:txBody>
          <a:bodyPr/>
          <a:lstStyle/>
          <a:p>
            <a:r>
              <a:rPr lang="el-GR" dirty="0"/>
              <a:t>Οι δίκες φόνου διεξάγονταν σε εξωτερικό χώρο, στην ύπαιθρο.</a:t>
            </a:r>
          </a:p>
          <a:p>
            <a:r>
              <a:rPr lang="el-GR" dirty="0"/>
              <a:t>Γίνονταν θυσίες πριν την έναρξη της δίκης – μίασμα και θρησκευτικές δοξασίες</a:t>
            </a:r>
          </a:p>
          <a:p>
            <a:r>
              <a:rPr lang="el-GR" dirty="0"/>
              <a:t>Ορκωμοσία διαδίκων και μαρτύρων τους</a:t>
            </a:r>
          </a:p>
          <a:p>
            <a:r>
              <a:rPr lang="el-GR" dirty="0"/>
              <a:t>Δύο ζευγάρια λόγοι: κατήγορος-κατηγορούμενος / κατήγορος – κατηγορούμενος.</a:t>
            </a:r>
          </a:p>
          <a:p>
            <a:r>
              <a:rPr lang="el-GR" dirty="0"/>
              <a:t>Δικαίωμα αυτοεξορίας μόλις τελειώσει το πρώτο ζευγάρι λόγων</a:t>
            </a:r>
          </a:p>
          <a:p>
            <a:r>
              <a:rPr lang="el-GR" dirty="0"/>
              <a:t>Απογορεύεται να μιλούν οι διάδικοι «εξω του πράγματος»</a:t>
            </a:r>
          </a:p>
          <a:p>
            <a:r>
              <a:rPr lang="el-GR" dirty="0"/>
              <a:t>Έκκληση στην εφαρμογή των νόμων ανθρωποκτονίας</a:t>
            </a:r>
          </a:p>
          <a:p>
            <a:r>
              <a:rPr lang="el-GR" dirty="0"/>
              <a:t>Μικρός αριθμός δικαστών Αρεοπαγιτών με εμπειρία και γνώση</a:t>
            </a:r>
          </a:p>
          <a:p>
            <a:r>
              <a:rPr lang="el-GR" dirty="0"/>
              <a:t>Τελεσίδικη απόφαση</a:t>
            </a:r>
            <a:endParaRPr lang="en-GB" dirty="0"/>
          </a:p>
        </p:txBody>
      </p:sp>
    </p:spTree>
    <p:extLst>
      <p:ext uri="{BB962C8B-B14F-4D97-AF65-F5344CB8AC3E}">
        <p14:creationId xmlns:p14="http://schemas.microsoft.com/office/powerpoint/2010/main" val="1964150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E4D75-009D-4EA6-84FC-10F6F7D5DF7B}"/>
              </a:ext>
            </a:extLst>
          </p:cNvPr>
          <p:cNvSpPr>
            <a:spLocks noGrp="1"/>
          </p:cNvSpPr>
          <p:nvPr>
            <p:ph type="title"/>
          </p:nvPr>
        </p:nvSpPr>
        <p:spPr>
          <a:xfrm>
            <a:off x="599440" y="365125"/>
            <a:ext cx="10754360" cy="549275"/>
          </a:xfrm>
        </p:spPr>
        <p:txBody>
          <a:bodyPr>
            <a:normAutofit fontScale="90000"/>
          </a:bodyPr>
          <a:lstStyle/>
          <a:p>
            <a:r>
              <a:rPr lang="el-GR" sz="3600" b="1" dirty="0">
                <a:latin typeface="+mn-lt"/>
              </a:rPr>
              <a:t>ΑΠΑΓΩΓΗ ΚΑΚΟΥΡΓΩΝ</a:t>
            </a:r>
            <a:endParaRPr lang="en-GB" sz="3600" b="1" dirty="0">
              <a:latin typeface="+mn-lt"/>
            </a:endParaRPr>
          </a:p>
        </p:txBody>
      </p:sp>
      <p:sp>
        <p:nvSpPr>
          <p:cNvPr id="3" name="Content Placeholder 2">
            <a:extLst>
              <a:ext uri="{FF2B5EF4-FFF2-40B4-BE49-F238E27FC236}">
                <a16:creationId xmlns:a16="http://schemas.microsoft.com/office/drawing/2014/main" id="{8D011C32-D936-4BB2-A490-E7A5F5451530}"/>
              </a:ext>
            </a:extLst>
          </p:cNvPr>
          <p:cNvSpPr>
            <a:spLocks noGrp="1"/>
          </p:cNvSpPr>
          <p:nvPr>
            <p:ph idx="1"/>
          </p:nvPr>
        </p:nvSpPr>
        <p:spPr>
          <a:xfrm>
            <a:off x="193040" y="914400"/>
            <a:ext cx="11160760" cy="5578475"/>
          </a:xfrm>
        </p:spPr>
        <p:txBody>
          <a:bodyPr>
            <a:normAutofit fontScale="92500" lnSpcReduction="10000"/>
          </a:bodyPr>
          <a:lstStyle/>
          <a:p>
            <a:r>
              <a:rPr lang="el-GR" dirty="0"/>
              <a:t>Κακούργοι: κλέπτες, λωποδύτες, ανδραποδιστές και ανδροφόνοι</a:t>
            </a:r>
          </a:p>
          <a:p>
            <a:r>
              <a:rPr lang="el-GR" dirty="0"/>
              <a:t>Σύλληψη επ’ αυτοφώρῳ = θάνατος χωρίς δίκη με την προϋπόθεση της ομολογίας του κακούργου</a:t>
            </a:r>
          </a:p>
          <a:p>
            <a:r>
              <a:rPr lang="el-GR" dirty="0"/>
              <a:t>Μέσα του 5</a:t>
            </a:r>
            <a:r>
              <a:rPr lang="el-GR" baseline="30000" dirty="0"/>
              <a:t>ου</a:t>
            </a:r>
            <a:r>
              <a:rPr lang="el-GR" dirty="0"/>
              <a:t> π.Χ. αι. εφαρμογή της διαδικασίας σε υποθέσεις ανθρωποκτονίας = Αντιφών περί του Ηρώδου φόνου: ξένος ο κατηγορούμενος</a:t>
            </a:r>
          </a:p>
          <a:p>
            <a:r>
              <a:rPr lang="el-GR" dirty="0"/>
              <a:t>Απαγωγή = σύλληψη, φυλάκιση, καταγγελία και δίκη = επ ‘αυτοφώρῳ</a:t>
            </a:r>
          </a:p>
          <a:p>
            <a:r>
              <a:rPr lang="el-GR" dirty="0"/>
              <a:t>Η δίκη της απαγωγής είναι δημόσια και εκδικάζεται σε ηλιαστικά δικαστήρια</a:t>
            </a:r>
          </a:p>
          <a:p>
            <a:r>
              <a:rPr lang="el-GR" dirty="0"/>
              <a:t>Δεν υπάρχει περιορισμός χρόνου</a:t>
            </a:r>
          </a:p>
          <a:p>
            <a:r>
              <a:rPr lang="el-GR" dirty="0"/>
              <a:t>Δεν υπάρχει περιορισμός αντικειμένου και περιεχομένου ομιλίας</a:t>
            </a:r>
          </a:p>
          <a:p>
            <a:r>
              <a:rPr lang="el-GR" dirty="0"/>
              <a:t>Δεν έχει δικαίωμα αυτοεξορίας ο κατηγορούμενος</a:t>
            </a:r>
          </a:p>
          <a:p>
            <a:r>
              <a:rPr lang="el-GR" dirty="0"/>
              <a:t>Η τιμωρία αποφασίζεται σε κάθε περίπτωση: ο κατηγορούμενος δικάζεται για το έγκλημα της ανθρωποκτονίας</a:t>
            </a:r>
          </a:p>
          <a:p>
            <a:r>
              <a:rPr lang="el-GR" dirty="0"/>
              <a:t>Δεν υπάρχουν θυσίες και ορκωμοσίες</a:t>
            </a:r>
          </a:p>
          <a:p>
            <a:pPr marL="0" indent="0">
              <a:buNone/>
            </a:pPr>
            <a:endParaRPr lang="en-GB" dirty="0"/>
          </a:p>
        </p:txBody>
      </p:sp>
    </p:spTree>
    <p:extLst>
      <p:ext uri="{BB962C8B-B14F-4D97-AF65-F5344CB8AC3E}">
        <p14:creationId xmlns:p14="http://schemas.microsoft.com/office/powerpoint/2010/main" val="1942572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3A4C6-34C7-4920-B60D-89BCC9B45EFB}"/>
              </a:ext>
            </a:extLst>
          </p:cNvPr>
          <p:cNvSpPr>
            <a:spLocks noGrp="1"/>
          </p:cNvSpPr>
          <p:nvPr>
            <p:ph type="title"/>
          </p:nvPr>
        </p:nvSpPr>
        <p:spPr>
          <a:xfrm>
            <a:off x="284480" y="365125"/>
            <a:ext cx="11069320" cy="630555"/>
          </a:xfrm>
        </p:spPr>
        <p:txBody>
          <a:bodyPr>
            <a:normAutofit/>
          </a:bodyPr>
          <a:lstStyle/>
          <a:p>
            <a:r>
              <a:rPr lang="el-GR" sz="3600" b="1" dirty="0">
                <a:latin typeface="+mn-lt"/>
              </a:rPr>
              <a:t>ΑΠΑΓΩΓΗ ΦΟΝΟΥ</a:t>
            </a:r>
            <a:endParaRPr lang="en-GB" sz="3600" b="1" dirty="0">
              <a:latin typeface="+mn-lt"/>
            </a:endParaRPr>
          </a:p>
        </p:txBody>
      </p:sp>
      <p:sp>
        <p:nvSpPr>
          <p:cNvPr id="3" name="Content Placeholder 2">
            <a:extLst>
              <a:ext uri="{FF2B5EF4-FFF2-40B4-BE49-F238E27FC236}">
                <a16:creationId xmlns:a16="http://schemas.microsoft.com/office/drawing/2014/main" id="{2EA36FDD-3BB1-4548-BE1C-917E27F6915F}"/>
              </a:ext>
            </a:extLst>
          </p:cNvPr>
          <p:cNvSpPr>
            <a:spLocks noGrp="1"/>
          </p:cNvSpPr>
          <p:nvPr>
            <p:ph idx="1"/>
          </p:nvPr>
        </p:nvSpPr>
        <p:spPr>
          <a:xfrm>
            <a:off x="172720" y="995680"/>
            <a:ext cx="11181080" cy="5760720"/>
          </a:xfrm>
        </p:spPr>
        <p:txBody>
          <a:bodyPr/>
          <a:lstStyle/>
          <a:p>
            <a:r>
              <a:rPr lang="el-GR" dirty="0"/>
              <a:t>Τέλη του 5</a:t>
            </a:r>
            <a:r>
              <a:rPr lang="el-GR" baseline="30000" dirty="0"/>
              <a:t>ου</a:t>
            </a:r>
            <a:r>
              <a:rPr lang="el-GR" dirty="0"/>
              <a:t> π.Χ. αι. μετά την Αμνηστία, η δίκη ανθρωποκτονίας που επιτρέπεται να γίνει είναι η «αυτοχειρίᾳ» ανθρωποκτονία.</a:t>
            </a:r>
          </a:p>
          <a:p>
            <a:r>
              <a:rPr lang="el-GR" dirty="0"/>
              <a:t>Απαγωγή φόνου αφορά τους υπόπτους ανδροφόνους που κυκλοφορούν σε δημόσια μέρη, ιερά και την αγορά και η σύλληψη αφορά τη δημόσια κυκλοφορία τους</a:t>
            </a:r>
          </a:p>
          <a:p>
            <a:r>
              <a:rPr lang="el-GR" dirty="0"/>
              <a:t>Η δίκη όμως αφορά τον φόνο = Παραβίαση της αμνηστίας</a:t>
            </a:r>
          </a:p>
          <a:p>
            <a:r>
              <a:rPr lang="el-GR" dirty="0"/>
              <a:t>Δημόσια δίκη = ηλιαστικό δικαστήριο = όλων των ειδών οι πίστεις </a:t>
            </a:r>
          </a:p>
          <a:p>
            <a:r>
              <a:rPr lang="el-GR" dirty="0"/>
              <a:t>Ο φόνος βασίζεται στην ευθύνη για την ανθρωποκτονία αλλά όχι την εκτέλεση της ανθρωποκτονίας</a:t>
            </a:r>
          </a:p>
          <a:p>
            <a:r>
              <a:rPr lang="el-GR" dirty="0"/>
              <a:t>Βασικός όρος = επ’ αυτοφώρῳ</a:t>
            </a:r>
          </a:p>
          <a:p>
            <a:r>
              <a:rPr lang="el-GR" dirty="0"/>
              <a:t>Υπόθεση Αγοράτου – στον λόγο του Λυσία Κατά Αγοράτου</a:t>
            </a:r>
          </a:p>
          <a:p>
            <a:endParaRPr lang="en-GB" dirty="0"/>
          </a:p>
        </p:txBody>
      </p:sp>
    </p:spTree>
    <p:extLst>
      <p:ext uri="{BB962C8B-B14F-4D97-AF65-F5344CB8AC3E}">
        <p14:creationId xmlns:p14="http://schemas.microsoft.com/office/powerpoint/2010/main" val="2386892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2F44B-E717-4011-9164-E02C94153FB4}"/>
              </a:ext>
            </a:extLst>
          </p:cNvPr>
          <p:cNvSpPr>
            <a:spLocks noGrp="1"/>
          </p:cNvSpPr>
          <p:nvPr>
            <p:ph type="title"/>
          </p:nvPr>
        </p:nvSpPr>
        <p:spPr>
          <a:xfrm>
            <a:off x="325120" y="365125"/>
            <a:ext cx="11028680" cy="620395"/>
          </a:xfrm>
        </p:spPr>
        <p:txBody>
          <a:bodyPr>
            <a:normAutofit/>
          </a:bodyPr>
          <a:lstStyle/>
          <a:p>
            <a:r>
              <a:rPr lang="el-GR" sz="3600" b="1" dirty="0">
                <a:latin typeface="+mn-lt"/>
              </a:rPr>
              <a:t>ΑΠΑΓΩΓΗ ΠΑΡΑΘΥΡΟ ΤΟΥ ΝΟΜΟΥ;</a:t>
            </a:r>
            <a:endParaRPr lang="en-GB" sz="3600" b="1" dirty="0">
              <a:latin typeface="+mn-lt"/>
            </a:endParaRPr>
          </a:p>
        </p:txBody>
      </p:sp>
      <p:sp>
        <p:nvSpPr>
          <p:cNvPr id="3" name="Content Placeholder 2">
            <a:extLst>
              <a:ext uri="{FF2B5EF4-FFF2-40B4-BE49-F238E27FC236}">
                <a16:creationId xmlns:a16="http://schemas.microsoft.com/office/drawing/2014/main" id="{7BE7A9B3-1E39-46D5-946D-D4083F5EC47A}"/>
              </a:ext>
            </a:extLst>
          </p:cNvPr>
          <p:cNvSpPr>
            <a:spLocks noGrp="1"/>
          </p:cNvSpPr>
          <p:nvPr>
            <p:ph idx="1"/>
          </p:nvPr>
        </p:nvSpPr>
        <p:spPr>
          <a:xfrm>
            <a:off x="162560" y="985520"/>
            <a:ext cx="11191240" cy="5507355"/>
          </a:xfrm>
        </p:spPr>
        <p:txBody>
          <a:bodyPr>
            <a:normAutofit lnSpcReduction="10000"/>
          </a:bodyPr>
          <a:lstStyle/>
          <a:p>
            <a:r>
              <a:rPr lang="el-GR" dirty="0"/>
              <a:t>Η Απαγωγή εξασφαλίζει τον ανδροφόνο εξαιτίας της σύλληψής του και της φυλάκισής του</a:t>
            </a:r>
          </a:p>
          <a:p>
            <a:r>
              <a:rPr lang="el-GR" dirty="0"/>
              <a:t>Δεν υπάρχει η δυνατότητα να αυτοεξοριστεί, οπότε η δίκη του είναι αναπόφευκτη</a:t>
            </a:r>
          </a:p>
          <a:p>
            <a:r>
              <a:rPr lang="el-GR" dirty="0"/>
              <a:t>Τα ηλιαστικά δικαστήρια πιθανώς να λειτουργούν πιο δίκαια εξαιτίας του αριθμού των δικαστών αλλά και της ιδιότητάς τους, ενώ οι Αρεοπαγίτες μπορεί μεν να έχουν εμπειρία αλλά είναι αριστοκρατικής προέλευσης και πιθανώς να ανήκαν και στην άρχουσα τάξη, άρα να λειτουργούν και υπέρ συγκεκριμένων πολιτικών και ισχυρών πολιτών.</a:t>
            </a:r>
          </a:p>
          <a:p>
            <a:r>
              <a:rPr lang="el-GR" dirty="0"/>
              <a:t>Η δυνατότητα επιχειρηματολογίας ήθους και πάθους και πίστεων για ο,τιδήποτε αφορά τον κατηγορούμενο θετικό ή αρνητικό;</a:t>
            </a:r>
          </a:p>
          <a:p>
            <a:r>
              <a:rPr lang="el-GR" dirty="0"/>
              <a:t>Παραβίαση της αμνηστίας – διαδικασία κυρίως προστασίας των πολιτών και δίωξης των ξένων;</a:t>
            </a:r>
            <a:endParaRPr lang="en-GB" dirty="0"/>
          </a:p>
        </p:txBody>
      </p:sp>
    </p:spTree>
    <p:extLst>
      <p:ext uri="{BB962C8B-B14F-4D97-AF65-F5344CB8AC3E}">
        <p14:creationId xmlns:p14="http://schemas.microsoft.com/office/powerpoint/2010/main" val="4063144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AF6A4-355B-4F9A-BC35-E6415CF08408}"/>
              </a:ext>
            </a:extLst>
          </p:cNvPr>
          <p:cNvSpPr>
            <a:spLocks noGrp="1"/>
          </p:cNvSpPr>
          <p:nvPr>
            <p:ph type="title"/>
          </p:nvPr>
        </p:nvSpPr>
        <p:spPr>
          <a:xfrm>
            <a:off x="213360" y="365125"/>
            <a:ext cx="11140440" cy="407035"/>
          </a:xfrm>
        </p:spPr>
        <p:txBody>
          <a:bodyPr>
            <a:normAutofit fontScale="90000"/>
          </a:bodyPr>
          <a:lstStyle/>
          <a:p>
            <a:r>
              <a:rPr lang="el-GR" sz="3600" b="1" dirty="0">
                <a:latin typeface="+mn-lt"/>
              </a:rPr>
              <a:t>ΜΑΡΤΥΡΕΣ ΚΑΙ ΜΑΡΤΥΡΙΑ</a:t>
            </a:r>
            <a:endParaRPr lang="en-GB" sz="3600" b="1" dirty="0">
              <a:latin typeface="+mn-lt"/>
            </a:endParaRPr>
          </a:p>
        </p:txBody>
      </p:sp>
      <p:sp>
        <p:nvSpPr>
          <p:cNvPr id="3" name="Content Placeholder 2">
            <a:extLst>
              <a:ext uri="{FF2B5EF4-FFF2-40B4-BE49-F238E27FC236}">
                <a16:creationId xmlns:a16="http://schemas.microsoft.com/office/drawing/2014/main" id="{D1636BDD-5C1E-45A1-AC46-EE5CC82A7359}"/>
              </a:ext>
            </a:extLst>
          </p:cNvPr>
          <p:cNvSpPr>
            <a:spLocks noGrp="1"/>
          </p:cNvSpPr>
          <p:nvPr>
            <p:ph idx="1"/>
          </p:nvPr>
        </p:nvSpPr>
        <p:spPr>
          <a:xfrm>
            <a:off x="213360" y="772160"/>
            <a:ext cx="10439400" cy="6085840"/>
          </a:xfrm>
        </p:spPr>
        <p:txBody>
          <a:bodyPr>
            <a:normAutofit lnSpcReduction="10000"/>
          </a:bodyPr>
          <a:lstStyle/>
          <a:p>
            <a:r>
              <a:rPr lang="el-GR" dirty="0"/>
              <a:t>Ο Αριστοτέλης (</a:t>
            </a:r>
            <a:r>
              <a:rPr lang="en-US" i="1" dirty="0" err="1"/>
              <a:t>Rhet</a:t>
            </a:r>
            <a:r>
              <a:rPr lang="el-GR" i="1" dirty="0"/>
              <a:t>.</a:t>
            </a:r>
            <a:r>
              <a:rPr lang="el-GR" dirty="0"/>
              <a:t> 1. 2.2; 1375</a:t>
            </a:r>
            <a:r>
              <a:rPr lang="en-US" dirty="0"/>
              <a:t>a</a:t>
            </a:r>
            <a:r>
              <a:rPr lang="el-GR" dirty="0"/>
              <a:t>24</a:t>
            </a:r>
            <a:r>
              <a:rPr lang="en-US" dirty="0"/>
              <a:t>ff</a:t>
            </a:r>
            <a:r>
              <a:rPr lang="el-GR" dirty="0"/>
              <a:t>.) απαριθμεί πέντε είδη πίστεων: νόμους, μάρτυρες, συμφωνίες, βασανιστήρια και όρκους και ο κατάλογος μπορεί επίσης να περιλαμβάνει και άλλα είδη αποδείξεων του ίδιου είδους, όπως για παράδειγμα προκλήσεις  </a:t>
            </a:r>
            <a:r>
              <a:rPr lang="el-GR" dirty="0">
                <a:hlinkClick r:id="rId2"/>
              </a:rPr>
              <a:t>τῶν</a:t>
            </a:r>
            <a:r>
              <a:rPr lang="el-GR" dirty="0"/>
              <a:t> </a:t>
            </a:r>
            <a:r>
              <a:rPr lang="el-GR" dirty="0">
                <a:hlinkClick r:id="rId3"/>
              </a:rPr>
              <a:t>δὲ</a:t>
            </a:r>
            <a:r>
              <a:rPr lang="el-GR" dirty="0"/>
              <a:t> </a:t>
            </a:r>
            <a:r>
              <a:rPr lang="el-GR" dirty="0">
                <a:hlinkClick r:id="rId4"/>
              </a:rPr>
              <a:t>πίστεων</a:t>
            </a:r>
            <a:r>
              <a:rPr lang="el-GR" dirty="0"/>
              <a:t> </a:t>
            </a:r>
            <a:r>
              <a:rPr lang="el-GR" dirty="0">
                <a:hlinkClick r:id="rId5"/>
              </a:rPr>
              <a:t>αἱ</a:t>
            </a:r>
            <a:r>
              <a:rPr lang="el-GR" dirty="0"/>
              <a:t> </a:t>
            </a:r>
            <a:r>
              <a:rPr lang="el-GR" dirty="0">
                <a:hlinkClick r:id="rId6"/>
              </a:rPr>
              <a:t>μὲν</a:t>
            </a:r>
            <a:r>
              <a:rPr lang="el-GR" dirty="0"/>
              <a:t> </a:t>
            </a:r>
            <a:r>
              <a:rPr lang="el-GR" dirty="0">
                <a:hlinkClick r:id="rId7"/>
              </a:rPr>
              <a:t>ἄτεχνοί</a:t>
            </a:r>
            <a:r>
              <a:rPr lang="el-GR" dirty="0"/>
              <a:t> </a:t>
            </a:r>
            <a:r>
              <a:rPr lang="el-GR" dirty="0">
                <a:hlinkClick r:id="rId8"/>
              </a:rPr>
              <a:t>εἰσιν</a:t>
            </a:r>
            <a:r>
              <a:rPr lang="el-GR" dirty="0"/>
              <a:t> </a:t>
            </a:r>
            <a:r>
              <a:rPr lang="el-GR" dirty="0">
                <a:hlinkClick r:id="rId9"/>
              </a:rPr>
              <a:t>αἱ</a:t>
            </a:r>
            <a:r>
              <a:rPr lang="el-GR" dirty="0"/>
              <a:t> </a:t>
            </a:r>
            <a:r>
              <a:rPr lang="el-GR" dirty="0">
                <a:hlinkClick r:id="rId10" action="ppaction://hlinkfile"/>
              </a:rPr>
              <a:t>δ᾽</a:t>
            </a:r>
            <a:r>
              <a:rPr lang="el-GR" dirty="0"/>
              <a:t> </a:t>
            </a:r>
            <a:r>
              <a:rPr lang="el-GR" dirty="0">
                <a:hlinkClick r:id="rId11"/>
              </a:rPr>
              <a:t>ἔντεχνοι</a:t>
            </a:r>
            <a:r>
              <a:rPr lang="el-GR" dirty="0"/>
              <a:t>. </a:t>
            </a:r>
            <a:r>
              <a:rPr lang="en-US" dirty="0" err="1">
                <a:hlinkClick r:id="rId12"/>
              </a:rPr>
              <a:t>ἄτεχν</a:t>
            </a:r>
            <a:r>
              <a:rPr lang="en-US" dirty="0">
                <a:hlinkClick r:id="rId12"/>
              </a:rPr>
              <a:t>α</a:t>
            </a:r>
            <a:r>
              <a:rPr lang="en-US" dirty="0"/>
              <a:t> </a:t>
            </a:r>
            <a:r>
              <a:rPr lang="en-US" dirty="0">
                <a:hlinkClick r:id="rId13"/>
              </a:rPr>
              <a:t>δὲ</a:t>
            </a:r>
            <a:r>
              <a:rPr lang="en-US" dirty="0"/>
              <a:t> </a:t>
            </a:r>
            <a:r>
              <a:rPr lang="en-US" dirty="0">
                <a:hlinkClick r:id="rId14"/>
              </a:rPr>
              <a:t>λέγω</a:t>
            </a:r>
            <a:r>
              <a:rPr lang="en-US" dirty="0"/>
              <a:t> </a:t>
            </a:r>
            <a:r>
              <a:rPr lang="en-US" dirty="0">
                <a:hlinkClick r:id="rId15"/>
              </a:rPr>
              <a:t>ὅσα</a:t>
            </a:r>
            <a:r>
              <a:rPr lang="en-US" dirty="0"/>
              <a:t> </a:t>
            </a:r>
            <a:r>
              <a:rPr lang="en-US" dirty="0">
                <a:hlinkClick r:id="rId16"/>
              </a:rPr>
              <a:t>μὴ</a:t>
            </a:r>
            <a:r>
              <a:rPr lang="en-US" dirty="0"/>
              <a:t> </a:t>
            </a:r>
            <a:r>
              <a:rPr lang="en-US" dirty="0">
                <a:hlinkClick r:id="rId17" action="ppaction://hlinkfile"/>
              </a:rPr>
              <a:t>δι᾽</a:t>
            </a:r>
            <a:r>
              <a:rPr lang="en-US" dirty="0"/>
              <a:t> </a:t>
            </a:r>
            <a:r>
              <a:rPr lang="en-US" dirty="0">
                <a:hlinkClick r:id="rId18"/>
              </a:rPr>
              <a:t>ἡμῶν</a:t>
            </a:r>
            <a:r>
              <a:rPr lang="en-US" dirty="0"/>
              <a:t> </a:t>
            </a:r>
            <a:r>
              <a:rPr lang="en-US" dirty="0">
                <a:hlinkClick r:id="rId19"/>
              </a:rPr>
              <a:t>πεπόρισται</a:t>
            </a:r>
            <a:r>
              <a:rPr lang="en-US" dirty="0"/>
              <a:t> </a:t>
            </a:r>
            <a:r>
              <a:rPr lang="en-US" dirty="0">
                <a:hlinkClick r:id="rId20"/>
              </a:rPr>
              <a:t>ἀλλὰ</a:t>
            </a:r>
            <a:r>
              <a:rPr lang="en-US" dirty="0"/>
              <a:t> </a:t>
            </a:r>
            <a:r>
              <a:rPr lang="en-US" dirty="0">
                <a:hlinkClick r:id="rId21"/>
              </a:rPr>
              <a:t>προϋπῆρχεν</a:t>
            </a:r>
            <a:r>
              <a:rPr lang="en-US" dirty="0"/>
              <a:t>, </a:t>
            </a:r>
            <a:r>
              <a:rPr lang="en-US" dirty="0">
                <a:hlinkClick r:id="rId22"/>
              </a:rPr>
              <a:t>οἷον</a:t>
            </a:r>
            <a:r>
              <a:rPr lang="en-US" dirty="0"/>
              <a:t> </a:t>
            </a:r>
            <a:r>
              <a:rPr lang="en-US" dirty="0">
                <a:hlinkClick r:id="rId23"/>
              </a:rPr>
              <a:t>μάρτυρες</a:t>
            </a:r>
            <a:r>
              <a:rPr lang="en-US" dirty="0"/>
              <a:t> </a:t>
            </a:r>
            <a:r>
              <a:rPr lang="en-US" dirty="0">
                <a:hlinkClick r:id="rId24"/>
              </a:rPr>
              <a:t>βάσανοι</a:t>
            </a:r>
            <a:r>
              <a:rPr lang="en-US" dirty="0"/>
              <a:t> </a:t>
            </a:r>
            <a:r>
              <a:rPr lang="en-US" dirty="0">
                <a:hlinkClick r:id="rId25"/>
              </a:rPr>
              <a:t>συγγραφαὶ</a:t>
            </a:r>
            <a:r>
              <a:rPr lang="en-US" dirty="0"/>
              <a:t> </a:t>
            </a:r>
            <a:r>
              <a:rPr lang="en-US" dirty="0">
                <a:hlinkClick r:id="rId26"/>
              </a:rPr>
              <a:t>καὶ</a:t>
            </a:r>
            <a:r>
              <a:rPr lang="en-US" dirty="0"/>
              <a:t> </a:t>
            </a:r>
            <a:r>
              <a:rPr lang="en-US" dirty="0">
                <a:hlinkClick r:id="rId27"/>
              </a:rPr>
              <a:t>ὅσα</a:t>
            </a:r>
            <a:r>
              <a:rPr lang="en-US" dirty="0"/>
              <a:t> </a:t>
            </a:r>
            <a:r>
              <a:rPr lang="en-US" dirty="0">
                <a:hlinkClick r:id="rId28"/>
              </a:rPr>
              <a:t>τοιαῦτα</a:t>
            </a:r>
            <a:r>
              <a:rPr lang="en-US" dirty="0"/>
              <a:t>, </a:t>
            </a:r>
            <a:r>
              <a:rPr lang="en-US" dirty="0">
                <a:hlinkClick r:id="rId29"/>
              </a:rPr>
              <a:t>ἔντεχνα</a:t>
            </a:r>
            <a:r>
              <a:rPr lang="en-US" dirty="0"/>
              <a:t> </a:t>
            </a:r>
            <a:r>
              <a:rPr lang="en-US" dirty="0">
                <a:hlinkClick r:id="rId30"/>
              </a:rPr>
              <a:t>δὲ</a:t>
            </a:r>
            <a:r>
              <a:rPr lang="en-US" dirty="0"/>
              <a:t> </a:t>
            </a:r>
            <a:r>
              <a:rPr lang="en-US" dirty="0">
                <a:hlinkClick r:id="rId31"/>
              </a:rPr>
              <a:t>ὅσα</a:t>
            </a:r>
            <a:r>
              <a:rPr lang="en-US" dirty="0"/>
              <a:t> </a:t>
            </a:r>
            <a:r>
              <a:rPr lang="en-US" dirty="0">
                <a:hlinkClick r:id="rId32"/>
              </a:rPr>
              <a:t>διὰ</a:t>
            </a:r>
            <a:r>
              <a:rPr lang="en-US" dirty="0"/>
              <a:t> </a:t>
            </a:r>
            <a:r>
              <a:rPr lang="en-US" dirty="0">
                <a:hlinkClick r:id="rId33"/>
              </a:rPr>
              <a:t>τῆς</a:t>
            </a:r>
            <a:r>
              <a:rPr lang="en-US" dirty="0"/>
              <a:t> </a:t>
            </a:r>
            <a:r>
              <a:rPr lang="en-US" dirty="0">
                <a:hlinkClick r:id="rId34"/>
              </a:rPr>
              <a:t>μεθόδου</a:t>
            </a:r>
            <a:r>
              <a:rPr lang="en-US" dirty="0"/>
              <a:t> </a:t>
            </a:r>
            <a:r>
              <a:rPr lang="en-US" dirty="0">
                <a:hlinkClick r:id="rId35"/>
              </a:rPr>
              <a:t>καὶ</a:t>
            </a:r>
            <a:r>
              <a:rPr lang="en-US" dirty="0"/>
              <a:t> </a:t>
            </a:r>
            <a:r>
              <a:rPr lang="en-US" dirty="0">
                <a:hlinkClick r:id="rId17" action="ppaction://hlinkfile"/>
              </a:rPr>
              <a:t>δι᾽</a:t>
            </a:r>
            <a:r>
              <a:rPr lang="en-US" dirty="0"/>
              <a:t> </a:t>
            </a:r>
            <a:r>
              <a:rPr lang="en-US" dirty="0">
                <a:hlinkClick r:id="rId36"/>
              </a:rPr>
              <a:t>ἡμῶν</a:t>
            </a:r>
            <a:r>
              <a:rPr lang="en-US" dirty="0"/>
              <a:t> </a:t>
            </a:r>
            <a:r>
              <a:rPr lang="en-US" dirty="0">
                <a:hlinkClick r:id="rId37"/>
              </a:rPr>
              <a:t>κατασκευασθῆναι</a:t>
            </a:r>
            <a:r>
              <a:rPr lang="en-US" dirty="0"/>
              <a:t> </a:t>
            </a:r>
            <a:r>
              <a:rPr lang="en-US" dirty="0">
                <a:hlinkClick r:id="rId38"/>
              </a:rPr>
              <a:t>δυνατόν</a:t>
            </a:r>
            <a:r>
              <a:rPr lang="en-US" dirty="0"/>
              <a:t>, </a:t>
            </a:r>
            <a:r>
              <a:rPr lang="en-US" dirty="0">
                <a:hlinkClick r:id="rId39"/>
              </a:rPr>
              <a:t>ὥστε</a:t>
            </a:r>
            <a:r>
              <a:rPr lang="en-US" dirty="0"/>
              <a:t> </a:t>
            </a:r>
            <a:r>
              <a:rPr lang="en-US" dirty="0">
                <a:hlinkClick r:id="rId40"/>
              </a:rPr>
              <a:t>δεῖ</a:t>
            </a:r>
            <a:r>
              <a:rPr lang="en-US" dirty="0"/>
              <a:t> </a:t>
            </a:r>
            <a:r>
              <a:rPr lang="en-US" dirty="0">
                <a:hlinkClick r:id="rId41"/>
              </a:rPr>
              <a:t>τούτων</a:t>
            </a:r>
            <a:r>
              <a:rPr lang="en-US" dirty="0"/>
              <a:t> </a:t>
            </a:r>
            <a:r>
              <a:rPr lang="en-US" dirty="0">
                <a:hlinkClick r:id="rId42"/>
              </a:rPr>
              <a:t>τοῖς</a:t>
            </a:r>
            <a:r>
              <a:rPr lang="en-US" dirty="0"/>
              <a:t> </a:t>
            </a:r>
            <a:r>
              <a:rPr lang="en-US" dirty="0">
                <a:hlinkClick r:id="rId43"/>
              </a:rPr>
              <a:t>μὲν</a:t>
            </a:r>
            <a:r>
              <a:rPr lang="en-US" dirty="0"/>
              <a:t> </a:t>
            </a:r>
            <a:r>
              <a:rPr lang="en-US" dirty="0">
                <a:hlinkClick r:id="rId44"/>
              </a:rPr>
              <a:t>χρήσασθαι</a:t>
            </a:r>
            <a:r>
              <a:rPr lang="en-US" dirty="0"/>
              <a:t>, </a:t>
            </a:r>
            <a:r>
              <a:rPr lang="en-US" dirty="0">
                <a:hlinkClick r:id="rId45"/>
              </a:rPr>
              <a:t>τὰ</a:t>
            </a:r>
            <a:r>
              <a:rPr lang="en-US" dirty="0"/>
              <a:t> </a:t>
            </a:r>
            <a:r>
              <a:rPr lang="en-US" dirty="0">
                <a:hlinkClick r:id="rId46"/>
              </a:rPr>
              <a:t>δὲ</a:t>
            </a:r>
            <a:r>
              <a:rPr lang="en-US" dirty="0"/>
              <a:t> </a:t>
            </a:r>
            <a:r>
              <a:rPr lang="en-US" dirty="0">
                <a:hlinkClick r:id="rId47"/>
              </a:rPr>
              <a:t>εὑρεῖν</a:t>
            </a:r>
            <a:r>
              <a:rPr lang="en-US" dirty="0"/>
              <a:t>.</a:t>
            </a:r>
            <a:endParaRPr lang="en-GB" dirty="0"/>
          </a:p>
          <a:p>
            <a:r>
              <a:rPr lang="el-GR" dirty="0"/>
              <a:t>Όσον αφορά τις αποδείξεις, ορισμένες είναι έντεχνες, άλλες άτεχνες. Με τον όρο άτεχνες εννοώ όλες αυτές που δεν έχουν παρασχεθεί από εμάς αλλά υπήρχαν ήδη, όπως μάρτυρες, βασανιστήρια, συμβόλαια και τα παρόμοια. Με τον πρώτο όρο, όσες μπορούν να κατασκευασθούν με μέθοδο και τις  δικές μας προσπάθειες. Επομένως, πρέπει απ’ αυτές να χρησιμοποιούμε απλώς τις τελευταίες, ενώ χρειάζεται να επινοούμε τις πρώτες. </a:t>
            </a:r>
            <a:endParaRPr lang="en-GB" dirty="0"/>
          </a:p>
          <a:p>
            <a:endParaRPr lang="en-GB" dirty="0"/>
          </a:p>
        </p:txBody>
      </p:sp>
    </p:spTree>
    <p:extLst>
      <p:ext uri="{BB962C8B-B14F-4D97-AF65-F5344CB8AC3E}">
        <p14:creationId xmlns:p14="http://schemas.microsoft.com/office/powerpoint/2010/main" val="3370294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D5544-F101-459E-8E21-12A5C10A1F77}"/>
              </a:ext>
            </a:extLst>
          </p:cNvPr>
          <p:cNvSpPr>
            <a:spLocks noGrp="1"/>
          </p:cNvSpPr>
          <p:nvPr>
            <p:ph type="title"/>
          </p:nvPr>
        </p:nvSpPr>
        <p:spPr>
          <a:xfrm>
            <a:off x="233680" y="365125"/>
            <a:ext cx="11120120" cy="427355"/>
          </a:xfrm>
        </p:spPr>
        <p:txBody>
          <a:bodyPr>
            <a:normAutofit fontScale="90000"/>
          </a:bodyPr>
          <a:lstStyle/>
          <a:p>
            <a:r>
              <a:rPr lang="el-GR" sz="3200" b="1" dirty="0">
                <a:latin typeface="+mn-lt"/>
              </a:rPr>
              <a:t>ΝΟΜΟΣ ΓΙΑ ΤΗ ΜΑΡΤΥΡΙΑ</a:t>
            </a:r>
            <a:endParaRPr lang="en-GB" sz="3200" b="1" dirty="0">
              <a:latin typeface="+mn-lt"/>
            </a:endParaRPr>
          </a:p>
        </p:txBody>
      </p:sp>
      <p:sp>
        <p:nvSpPr>
          <p:cNvPr id="3" name="Content Placeholder 2">
            <a:extLst>
              <a:ext uri="{FF2B5EF4-FFF2-40B4-BE49-F238E27FC236}">
                <a16:creationId xmlns:a16="http://schemas.microsoft.com/office/drawing/2014/main" id="{0AB83CB4-E308-4B0F-ABCF-2B84F95E4261}"/>
              </a:ext>
            </a:extLst>
          </p:cNvPr>
          <p:cNvSpPr>
            <a:spLocks noGrp="1"/>
          </p:cNvSpPr>
          <p:nvPr>
            <p:ph idx="1"/>
          </p:nvPr>
        </p:nvSpPr>
        <p:spPr>
          <a:xfrm>
            <a:off x="-91440" y="792480"/>
            <a:ext cx="10927080" cy="6065520"/>
          </a:xfrm>
        </p:spPr>
        <p:txBody>
          <a:bodyPr>
            <a:normAutofit fontScale="62500" lnSpcReduction="20000"/>
          </a:bodyPr>
          <a:lstStyle/>
          <a:p>
            <a:r>
              <a:rPr lang="el-GR" sz="3400" dirty="0"/>
              <a:t>οι νόμοι ορίζουν ότι κάποιος θα πρέπει να δίνει μαρτυρία για ό,τι γνωρίζει  ή για γεγονότα στα οποία ήταν παρών, και ότι η μαρτυρία αυτή θα πρέπει να καταγράφεται σε ένα αρχείο, ώστε κανείς να μη μπορεί να αφαιρέσει ή να προσθέσει κάτι στο γραπτό κείμενο. Δεν επιτρέπουν μαρτυρία που βασίζεται σε φήμη ενώ κάποιος είναι ακόμα ζωντανός, αλλά μόνο μετά τον θάνατό του.</a:t>
            </a:r>
          </a:p>
          <a:p>
            <a:r>
              <a:rPr lang="el-GR" sz="3400" dirty="0"/>
              <a:t>Δημοσθένης </a:t>
            </a:r>
            <a:r>
              <a:rPr lang="el-GR" sz="3400" b="1" dirty="0"/>
              <a:t>46.6-7:</a:t>
            </a:r>
            <a:endParaRPr lang="en-GB" sz="3400" dirty="0"/>
          </a:p>
          <a:p>
            <a:r>
              <a:rPr lang="el-GR" sz="3400" dirty="0"/>
              <a:t>οἱ δέ γε νόμοι οὐ ταῦτα λέγουσιν, ἀλλ᾽ ἃ ἂν εἰδῇ τις καὶ οἷς ἂν παραγένηται πραττομένοις, ταῦτα μαρτυρεῖν κελεύουσιν ἐν γραμματείῳ γεγραμμένα, ἵνα μήτ᾽ ἀφελεῖν ἐξῇ μηδὲν μήτε προσθεῖναι τοῖς γεγραμμένοις. [7] ἀκοὴν δ᾽ οὐκ ἐῶσι ζῶντος μαρτυρεῖν, ἀλλὰ τεθνεῶτος, τῶν δὲ ἀδυνάτων καὶ ὑπερορίων ἐκμαρτυρίαν γεγραμμένην ἐν τῷ γραμματείῳ: καὶ ἀπὸ τῆς αὐτῆς ἐπισκήψεως τήν τε μαρτυρίαν καὶ ἐκμαρτυρίαν ἀγωνίζεσθαι ἅμα, ἵν᾽ ἐὰν μὲν ἀναδέχηται ὁ ἐκμαρτυρήσας, ἐκεῖνος ὑπόδικος ᾖ τῶν ψευδομαρτυρίων, ἐὰν δὲ μὴ ἀναδέχηται, οἱ μαρτυρήσαντες τὴν ἐκμαρτυρίαν.</a:t>
            </a:r>
            <a:endParaRPr lang="en-GB" sz="3400" dirty="0"/>
          </a:p>
          <a:p>
            <a:r>
              <a:rPr lang="el-GR" sz="3400" dirty="0"/>
              <a:t>Οι νόμοι όμως δεν το λένε αυτό, αλλά ορίζουν ότι ένας άνθρωπος μπορεί να δώσει μαρτυρία σε ό, τι γνωρίζει ή σε πράγματα που ήταν παρών και ότι η κατάθεσή του πρέπει να δεσμευθεί να είναι γραπτή, ώστε να μην μπορεί να αφαιρέσει κάτι από αυτό που είναι γραμμένο ή να προσθέσει κάτι σε αυτό. [7] Μαρτυρία που βασίζεται σε φήμη δεν μπορεί να γίνει δεκτή από έναν ζωντανό άνθρωπο, αλλά μόνο από έναν νεκρό. Αλλά για τους άρρωστους ή απουσιάζοντες από τη χώρα επιτρέπουν την εισαγωγή μαρτυρίας υπό την προϋπόθεση ότι είναι έγγραφη και ο απουσιάζων μάρτυρας και ο μάρτυρας που παρουσιάζει τη μαρτυρία θα είναι εξίσου υπόλογοι στην ίδια διαδικασία, έτσι ώστε αν ο απών μάρτυρας επιβεβαιώσει τη μαρτυρία του, θα είναι υπόλογος σε δίκη ψευδομαρτυρίων, και εάν δεν επιβεβαιώσει, εκείνος που την παρουσιάζει θα είναι υπόλογος.  </a:t>
            </a:r>
            <a:endParaRPr lang="en-GB" sz="3400" dirty="0"/>
          </a:p>
          <a:p>
            <a:endParaRPr lang="en-GB" dirty="0"/>
          </a:p>
        </p:txBody>
      </p:sp>
    </p:spTree>
    <p:extLst>
      <p:ext uri="{BB962C8B-B14F-4D97-AF65-F5344CB8AC3E}">
        <p14:creationId xmlns:p14="http://schemas.microsoft.com/office/powerpoint/2010/main" val="3796777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EC1C4-6935-4B85-9E36-515EBE0A7548}"/>
              </a:ext>
            </a:extLst>
          </p:cNvPr>
          <p:cNvSpPr>
            <a:spLocks noGrp="1"/>
          </p:cNvSpPr>
          <p:nvPr>
            <p:ph type="title"/>
          </p:nvPr>
        </p:nvSpPr>
        <p:spPr>
          <a:xfrm>
            <a:off x="203200" y="365125"/>
            <a:ext cx="11150600" cy="518795"/>
          </a:xfrm>
        </p:spPr>
        <p:txBody>
          <a:bodyPr>
            <a:normAutofit/>
          </a:bodyPr>
          <a:lstStyle/>
          <a:p>
            <a:r>
              <a:rPr lang="el-GR" sz="2800" b="1" dirty="0">
                <a:latin typeface="+mn-lt"/>
              </a:rPr>
              <a:t>ΡΟΛΟΣ ΜΑΡΤΥΡΩΝ - ΠΕΡΙΟΡΙΣΜΟΙ</a:t>
            </a:r>
            <a:endParaRPr lang="en-GB" sz="2800" b="1" dirty="0">
              <a:latin typeface="+mn-lt"/>
            </a:endParaRPr>
          </a:p>
        </p:txBody>
      </p:sp>
      <p:sp>
        <p:nvSpPr>
          <p:cNvPr id="3" name="Content Placeholder 2">
            <a:extLst>
              <a:ext uri="{FF2B5EF4-FFF2-40B4-BE49-F238E27FC236}">
                <a16:creationId xmlns:a16="http://schemas.microsoft.com/office/drawing/2014/main" id="{484496BF-D060-4907-8318-D153224D1032}"/>
              </a:ext>
            </a:extLst>
          </p:cNvPr>
          <p:cNvSpPr>
            <a:spLocks noGrp="1"/>
          </p:cNvSpPr>
          <p:nvPr>
            <p:ph idx="1"/>
          </p:nvPr>
        </p:nvSpPr>
        <p:spPr>
          <a:xfrm>
            <a:off x="203200" y="883920"/>
            <a:ext cx="11150600" cy="5293043"/>
          </a:xfrm>
        </p:spPr>
        <p:txBody>
          <a:bodyPr>
            <a:normAutofit lnSpcReduction="10000"/>
          </a:bodyPr>
          <a:lstStyle/>
          <a:p>
            <a:r>
              <a:rPr lang="el-GR" dirty="0"/>
              <a:t>Οι μάρτυρες απλώς επιβεβαίωναν ή διέψευδαν τις δηλώσεις των διαδίκων, δεν πρόσφεραν δική τους εκδοχή ή μαρτυρία. Μέχρι το 378/7 η μαρτυρία τους διδόταν προφορικά, ενώ από την ημερομηνία αυτή και ύστερα δινόταν γραπτώς. Ο γραμματέας του δικαστηρίου διάβαζε τη γραπτή τους μαρτυρία και καλούνταν αυτοί απλώς για να την επιβεβαιώσουν, αν και η παρουσία τους δεν ήταν απαραίτητη.</a:t>
            </a:r>
          </a:p>
          <a:p>
            <a:r>
              <a:rPr lang="el-GR" dirty="0"/>
              <a:t>Μάρτυρες μπορούσαν να κληθούν σε μία διαιτησία αλλά και σε δίκη. Υπεύθυνοι για την εξασφάλιση μαρτύρων και της παρουσίας τους ήταν οι διάδικοι.</a:t>
            </a:r>
          </a:p>
          <a:p>
            <a:r>
              <a:rPr lang="el-GR" dirty="0"/>
              <a:t>Οι διάδικοι ζητούσαν από τους μάρτυρες ή να επιβεβαιώσουν τις δηλώσεις τους ή με όρκο να τις διαψεύσουν. Εάν οι μάρτυρες αρνούνταν τους κλήτευαν και εάν δεν ανταποκρίνονταν τους επιβαλλόταν πρόστιμο 1,000 δρχ., το οποίο πήγαινε στο κράτος</a:t>
            </a:r>
            <a:endParaRPr lang="en-GB" dirty="0"/>
          </a:p>
        </p:txBody>
      </p:sp>
    </p:spTree>
    <p:extLst>
      <p:ext uri="{BB962C8B-B14F-4D97-AF65-F5344CB8AC3E}">
        <p14:creationId xmlns:p14="http://schemas.microsoft.com/office/powerpoint/2010/main" val="1041069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2842</Words>
  <Application>Microsoft Office PowerPoint</Application>
  <PresentationFormat>Widescreen</PresentationFormat>
  <Paragraphs>84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ΝΟΜΙΚΕΣ ΔΙΑΔΙΚΑΣΙΕΣ ΣΕ ΥΠΟΘΕΣΕΙΣ ΑΝΘΡΩΠΟΚΤΟΝΙΑΣ</vt:lpstr>
      <vt:lpstr>ΔΙΚΗ ΦΟΝΟΥ</vt:lpstr>
      <vt:lpstr>ΟΡΟΙ ΚΑΙ ΠΕΡΙΟΡΙΣΜΟΙ ΣΤΗ ΔΙΚΗ ΦΟΝΟΥ</vt:lpstr>
      <vt:lpstr>ΑΠΑΓΩΓΗ ΚΑΚΟΥΡΓΩΝ</vt:lpstr>
      <vt:lpstr>ΑΠΑΓΩΓΗ ΦΟΝΟΥ</vt:lpstr>
      <vt:lpstr>ΑΠΑΓΩΓΗ ΠΑΡΑΘΥΡΟ ΤΟΥ ΝΟΜΟΥ;</vt:lpstr>
      <vt:lpstr>ΜΑΡΤΥΡΕΣ ΚΑΙ ΜΑΡΤΥΡΙΑ</vt:lpstr>
      <vt:lpstr>ΝΟΜΟΣ ΓΙΑ ΤΗ ΜΑΡΤΥΡΙΑ</vt:lpstr>
      <vt:lpstr>ΡΟΛΟΣ ΜΑΡΤΥΡΩΝ - ΠΕΡΙΟΡΙΣΜΟΙ</vt:lpstr>
      <vt:lpstr>ΡΟΛΟΣ ΜΑΡΤΥΡΩΝ - ΠΕΡΙΟΡΙΣΜΟΙ</vt:lpstr>
      <vt:lpstr>ΔΙΚΗ ΨΕΥΔΟΜΑΡΤΥΡΙΩΝ</vt:lpstr>
      <vt:lpstr>ΔΙΚΗ ΨΕΥΔΟΜΑΡΤΥΡΙΩΝ</vt:lpstr>
      <vt:lpstr>ΔΙΚΗ ΨΕΥΔΟΜΑΡΤΥΡΙΩΝ</vt:lpstr>
      <vt:lpstr>ΔΙΚΗ ΨΕΥΔΟΜΑΡΤΥΡΙΩΝ</vt:lpstr>
      <vt:lpstr>ΕΠΙΣΚΗΨΙΣ</vt:lpstr>
      <vt:lpstr>ΒΑΣΑΝΟΣ</vt:lpstr>
      <vt:lpstr>ΒΑΣΑΝΟΣ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ΝΟΜΙΚΕΣ ΔΙΑΔΙΚΑΣΙΕΣ ΣΕ ΥΠΟΘΕΣΕΙΣ ΑΝΘΡΩΠΟΚΤΟΝΙΑΣ</dc:title>
  <dc:creator>evolonaki</dc:creator>
  <cp:lastModifiedBy>evolonaki</cp:lastModifiedBy>
  <cp:revision>13</cp:revision>
  <dcterms:created xsi:type="dcterms:W3CDTF">2018-11-04T20:12:09Z</dcterms:created>
  <dcterms:modified xsi:type="dcterms:W3CDTF">2018-11-05T07:40:23Z</dcterms:modified>
</cp:coreProperties>
</file>