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pPr/>
              <a:t>9/3/2018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0134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pPr/>
              <a:t>9/3/2018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572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pPr/>
              <a:t>9/3/2018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2844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pPr/>
              <a:t>9/3/2018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2002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pPr/>
              <a:t>9/3/2018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5743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pPr/>
              <a:t>9/3/2018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414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pPr/>
              <a:t>9/3/2018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4204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pPr/>
              <a:t>9/3/2018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3089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pPr/>
              <a:t>9/3/2018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041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pPr/>
              <a:t>9/3/2018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667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pPr/>
              <a:t>9/3/2018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1690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DC3BD-018D-4470-8334-F56F488B4C72}" type="datetimeFigureOut">
              <a:rPr lang="el-GR" smtClean="0"/>
              <a:pPr/>
              <a:t>9/3/2018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2858-1AF8-4677-B1E9-0D0C3A4FAB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495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ΥΔΡΟΗΛΕΚΤΡΙΚΟΙ ΣΤΑΘΜΟΙ ΠΑΡΑΓΩΓΗΣ ΗΛΕΚΤΡΙΚΗΣ ΕΝΕΡΓΕΙΑΣ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9992" y="273050"/>
            <a:ext cx="4186808" cy="5853113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Μηδενικό κόστος καυσίμου</a:t>
            </a:r>
          </a:p>
          <a:p>
            <a:r>
              <a:rPr lang="el-GR" sz="2800" dirty="0" smtClean="0"/>
              <a:t>Μικρή συντήρηση και λίγο προσωπικό για τη λειτουργία</a:t>
            </a:r>
          </a:p>
          <a:p>
            <a:r>
              <a:rPr lang="el-GR" sz="2800" dirty="0" smtClean="0"/>
              <a:t>Ετήσιες δαπάνες εξυπηρετήσεως κεφαλαίου μεγάλες</a:t>
            </a:r>
          </a:p>
          <a:p>
            <a:r>
              <a:rPr lang="el-GR" sz="2800" dirty="0" smtClean="0"/>
              <a:t>Φιλικό προς το περιβάλλον (μηδενικοί ρύποι) ιδίως αν δεν υπάρχει φράγμα ή επέμβαση στο ποτάμι και στο περιβάλλον. </a:t>
            </a:r>
            <a:endParaRPr lang="el-GR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784" cy="46910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7646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51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ΔΙΑΓΡΑΜΜΑΤΑ ΕΠΙΛΟΓΗΣ ΥΔΡΟΣΤΡΟΒΙΛΩΝ</a:t>
            </a:r>
            <a:endParaRPr lang="el-GR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72808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32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ΦΡΑΓΜΑΤΑ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3968" y="273050"/>
            <a:ext cx="4402832" cy="5853113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Φράγματα σκυροδέματος. </a:t>
            </a:r>
          </a:p>
          <a:p>
            <a:r>
              <a:rPr lang="el-GR" sz="2800" dirty="0" smtClean="0"/>
              <a:t>1.Βαρύτητας</a:t>
            </a:r>
          </a:p>
          <a:p>
            <a:r>
              <a:rPr lang="el-GR" sz="2800" dirty="0" smtClean="0"/>
              <a:t>2.Τόξου</a:t>
            </a:r>
          </a:p>
          <a:p>
            <a:endParaRPr lang="el-GR" sz="2800" dirty="0" smtClean="0"/>
          </a:p>
          <a:p>
            <a:r>
              <a:rPr lang="el-GR" sz="2800" dirty="0" smtClean="0"/>
              <a:t>Φράγματα γαιώδη</a:t>
            </a:r>
          </a:p>
          <a:p>
            <a:r>
              <a:rPr lang="el-GR" sz="2800" dirty="0" smtClean="0"/>
              <a:t>1. Χωμάτινα</a:t>
            </a:r>
          </a:p>
          <a:p>
            <a:r>
              <a:rPr lang="el-GR" sz="2800" dirty="0" smtClean="0"/>
              <a:t>2. Λιθοριπής, μικτά</a:t>
            </a:r>
          </a:p>
          <a:p>
            <a:endParaRPr lang="el-GR" sz="2800" dirty="0"/>
          </a:p>
          <a:p>
            <a:r>
              <a:rPr lang="el-GR" sz="2800" dirty="0" smtClean="0"/>
              <a:t>Διαστάσεις φράγματος: ύψος Η, πλάτος βάσης </a:t>
            </a:r>
            <a:r>
              <a:rPr lang="en-US" sz="2800" dirty="0" smtClean="0"/>
              <a:t>F, </a:t>
            </a:r>
            <a:r>
              <a:rPr lang="el-GR" sz="2800" dirty="0" smtClean="0"/>
              <a:t>μήκος στέψης, όγκος, βάρος.</a:t>
            </a:r>
            <a:endParaRPr lang="el-GR" sz="2800" dirty="0"/>
          </a:p>
          <a:p>
            <a:endParaRPr lang="el-GR" sz="2800" dirty="0" smtClean="0"/>
          </a:p>
          <a:p>
            <a:endParaRPr lang="el-GR" sz="2800" dirty="0"/>
          </a:p>
          <a:p>
            <a:endParaRPr lang="el-GR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96043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57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41682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97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908720"/>
            <a:ext cx="76328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23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Αγωγός προσαγωγής</a:t>
            </a:r>
            <a:endParaRPr lang="el-GR" sz="2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8407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61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99" y="1219528"/>
            <a:ext cx="47625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004" y="404664"/>
            <a:ext cx="3878460" cy="494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48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1682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71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Υδροληψία</a:t>
            </a:r>
            <a:endParaRPr lang="el-GR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3"/>
            <a:ext cx="777686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01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109663"/>
            <a:ext cx="60102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Εσχάρα συγκράτησης φερτών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41841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63284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04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ΤΑΜΙΕΥΤΗΡΑΣ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273050"/>
            <a:ext cx="4186808" cy="585311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Ο ταμιευτήρας που δημιουργείται με την κατασκευή του φράγματος έχει ως σκοπό την αποθήκευση του νερού ώστε να χρησιμοποιηθεί κατά βούληση. Είναι η μεγαλύτερη επέμβαση στοφυσικό περιβάλλον που όμως συνδυάζεται και με άλλες χρήσεις όπως άρδρευση κ.λ.π. 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33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81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23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ΕΠΙΛΟΓΗ ΘΕΣΗΣ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273050"/>
            <a:ext cx="4824536" cy="5853113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Η επιλογή της θέσης έχει να κάνει κατ’ αρχήν με το είδος του σταθμού:</a:t>
            </a:r>
          </a:p>
          <a:p>
            <a:r>
              <a:rPr lang="el-GR" sz="2800" dirty="0" smtClean="0"/>
              <a:t>Κατά τη ροή του ποταμού (ΥΣ χωρίς φράγμα), συνήθως μικρής ισχύος</a:t>
            </a:r>
          </a:p>
          <a:p>
            <a:r>
              <a:rPr lang="el-GR" sz="2800" dirty="0" smtClean="0"/>
              <a:t>ΥΣ με φράγμα και ταμιευτήρα (μεγάλης ισχύος)</a:t>
            </a:r>
          </a:p>
          <a:p>
            <a:r>
              <a:rPr lang="el-GR" sz="2800" dirty="0" smtClean="0"/>
              <a:t>Κατάλληλη επιλογή θέσης φράγματος και σταθμού (μετά από υδρολογικές, εδαφολογικές και στατιστικές μελέτες κ.λ.π.)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528392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41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ΥΔΡΟΣΤΡΟΒΙΛΟΙ ΔΡΑΣΕΩΣ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 smtClean="0"/>
              <a:t>PELTON)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73050"/>
            <a:ext cx="5184576" cy="5853113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Το νερό με μεγάλη κινητική ενέργεια μέσω ακροφυσίων στα πτερύγια (σκαφίδια) τα οποία και κινούνται.</a:t>
            </a:r>
          </a:p>
          <a:p>
            <a:r>
              <a:rPr lang="el-GR" sz="2800" dirty="0" smtClean="0"/>
              <a:t> Με τη μορφή αυτή τα πτερύγια παίρνουν το 100% της ενέργειας του νερού , δηλαδή μεγάλος βαθμός απόδοσης σε όλες τις παροχές</a:t>
            </a:r>
          </a:p>
          <a:p>
            <a:r>
              <a:rPr lang="el-GR" sz="2800" dirty="0" smtClean="0"/>
              <a:t>Για μεγάλα ύψη αφού απαιτείται υψηλή κινητική ενέργεια και μικρές σχετικά παροχές</a:t>
            </a:r>
          </a:p>
          <a:p>
            <a:r>
              <a:rPr lang="el-GR" sz="2800" dirty="0" smtClean="0"/>
              <a:t>Πεδίο εφαρμογής: μεγάλα μανομετρικά και μικρές – μεσσαίες παροχές </a:t>
            </a:r>
          </a:p>
          <a:p>
            <a:endParaRPr lang="el-GR" sz="2800" dirty="0" smtClean="0"/>
          </a:p>
          <a:p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3605"/>
            <a:ext cx="36724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41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7" y="273050"/>
            <a:ext cx="5220073" cy="5853113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 smtClean="0"/>
              <a:t>Με την αύξηση του αριθμού των ακροφυσίων αυξάνεται η κινητική ενέργεια πρόσκρουσης του νερού στα πτερύγια και άρα η απόδοση. Ο αριθμός των ακροφυσίων (μέχρι 6) εξαρτάται από το ύψος και την παροχή</a:t>
            </a:r>
          </a:p>
          <a:p>
            <a:r>
              <a:rPr lang="el-GR" sz="2800" dirty="0" smtClean="0"/>
              <a:t>Τοποθέτηση υψηλότερα από τη μέγιστη στάθμη του κάτω ταμιευτήρα: όχι κίνδυνος πλυμμήρας. Δεν απαιτείται πύργος στον αγωγό φυγής όπως στον </a:t>
            </a:r>
            <a:r>
              <a:rPr lang="en-US" sz="2800" dirty="0" smtClean="0"/>
              <a:t>Francis.</a:t>
            </a:r>
            <a:endParaRPr lang="el-GR" sz="2800" dirty="0"/>
          </a:p>
          <a:p>
            <a:r>
              <a:rPr lang="el-GR" sz="2800" dirty="0" smtClean="0"/>
              <a:t>Ηπια μεταβατικά φαινόμενα και ευκολία στην εν κενώ λειτουργία γιατί η πτερωτή είναι πάντα έξω από το νερό. 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81642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19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ΥΔΡΟΣΤΡΟΒΙΛΟΙ </a:t>
            </a:r>
            <a:r>
              <a:rPr lang="en-US" dirty="0" smtClean="0"/>
              <a:t>CROSS FLOW (BANKI)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273050"/>
            <a:ext cx="4690864" cy="585311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Υδροστρόβιλος δράσεως (τύπου </a:t>
            </a:r>
            <a:r>
              <a:rPr lang="en-US" sz="2800" dirty="0" err="1" smtClean="0"/>
              <a:t>Pelton</a:t>
            </a:r>
            <a:r>
              <a:rPr lang="en-US" sz="2800" dirty="0" smtClean="0"/>
              <a:t>)</a:t>
            </a:r>
            <a:r>
              <a:rPr lang="el-GR" sz="2800" dirty="0"/>
              <a:t> </a:t>
            </a:r>
            <a:r>
              <a:rPr lang="el-GR" sz="2800" dirty="0" smtClean="0"/>
              <a:t>με πολύ πιο απλή κατασκευή.</a:t>
            </a:r>
          </a:p>
          <a:p>
            <a:r>
              <a:rPr lang="el-GR" sz="2800" dirty="0" smtClean="0"/>
              <a:t>Πεδίο εφαρμογής: μικρά μανομετρικά (&lt;200 μ), μικρές – μεσσαίες παροχές (&lt; 12</a:t>
            </a:r>
            <a:r>
              <a:rPr lang="en-US" sz="2800" dirty="0"/>
              <a:t> </a:t>
            </a:r>
            <a:r>
              <a:rPr lang="el-GR" sz="2800" dirty="0" smtClean="0"/>
              <a:t>κυβ. Μετρα/δευτ), μικρές . Ονομαστική ισχύς μέχρι 2.5 – 3 </a:t>
            </a:r>
            <a:r>
              <a:rPr lang="en-US" sz="2800" dirty="0" smtClean="0"/>
              <a:t>MW.</a:t>
            </a:r>
          </a:p>
          <a:p>
            <a:r>
              <a:rPr lang="el-GR" sz="2800" dirty="0" smtClean="0"/>
              <a:t>Σταθερή αλλά όχι υψηλή απόδοση σε όλες τις παροχές. Απλή και οικονομική κατασκευή.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6004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33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ΥΔΡΟΣΤΡΟΒΙΛΟΙ ΑΝΤΙΔΡΑΣΕΩΣ </a:t>
            </a:r>
            <a:r>
              <a:rPr lang="en-US" dirty="0" smtClean="0"/>
              <a:t>FRANCIS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273050"/>
            <a:ext cx="5184576" cy="6584950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Είναι υδροστρόβιλος αντίδρασης</a:t>
            </a:r>
          </a:p>
          <a:p>
            <a:r>
              <a:rPr lang="el-GR" sz="2800" dirty="0" smtClean="0"/>
              <a:t>Υψηλός βαθμός απόδοσης όχι όμως σε όλες τις παροχές. Απαιτεί μεγάλες και σταθερές παροχές </a:t>
            </a:r>
          </a:p>
          <a:p>
            <a:r>
              <a:rPr lang="el-GR" sz="2800" dirty="0" smtClean="0"/>
              <a:t>Πεδίο εφαρμογής σε μικρά – μεσσαία μανομετρικά και υψηλές και σταθερές παροχές . Δυνατότητα λειτουργίας σε αυτόνομο δίκτυο λόγω ακριβής ρύθμισης πτερυγίων</a:t>
            </a:r>
          </a:p>
          <a:p>
            <a:r>
              <a:rPr lang="el-GR" sz="2800" dirty="0" smtClean="0"/>
              <a:t>Μικρή μηχανική διάβρωση και συντήρηση των πτερυγίων.</a:t>
            </a:r>
          </a:p>
          <a:p>
            <a:r>
              <a:rPr lang="el-GR" sz="2800" dirty="0" smtClean="0"/>
              <a:t>Μεγάλη ταχύτητα περιστροφής μικρότερη διάμετρος</a:t>
            </a:r>
          </a:p>
          <a:p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6088"/>
            <a:ext cx="2417850" cy="239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81864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34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ΥΔΡΟΣΤΡΟΒΙΛΟΙ ΑΝΤΙΔΡΑΣΗΣ </a:t>
            </a:r>
            <a:r>
              <a:rPr lang="en-US" dirty="0" smtClean="0"/>
              <a:t>KAPLAN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endParaRPr lang="el-GR" sz="2800" dirty="0"/>
          </a:p>
          <a:p>
            <a:endParaRPr lang="el-GR" sz="2800" dirty="0" smtClean="0"/>
          </a:p>
          <a:p>
            <a:endParaRPr lang="el-GR" sz="2800" dirty="0"/>
          </a:p>
          <a:p>
            <a:endParaRPr lang="el-GR" sz="2800" dirty="0" smtClean="0"/>
          </a:p>
          <a:p>
            <a:endParaRPr lang="el-GR" sz="2800" dirty="0"/>
          </a:p>
          <a:p>
            <a:endParaRPr lang="el-GR" sz="2800" dirty="0" smtClean="0"/>
          </a:p>
          <a:p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362325" cy="373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736" y="188640"/>
            <a:ext cx="410527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736" y="3573016"/>
            <a:ext cx="3623319" cy="309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57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273050"/>
            <a:ext cx="4546848" cy="5853113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Εξέλιξη του </a:t>
            </a:r>
            <a:r>
              <a:rPr lang="en-US" sz="2800" dirty="0" smtClean="0"/>
              <a:t>Francis </a:t>
            </a:r>
            <a:r>
              <a:rPr lang="el-GR" sz="2800" dirty="0" smtClean="0"/>
              <a:t>ώστε να λειτουργεί σε πιο μικρές παροχές και σε πιο μικρά μανομετρικά.</a:t>
            </a:r>
          </a:p>
          <a:p>
            <a:r>
              <a:rPr lang="el-GR" sz="2800" dirty="0" smtClean="0"/>
              <a:t>Σταθερός βαθμός απόδοσης σε μεγάλος εύρος μεταβολής των παροχών</a:t>
            </a:r>
          </a:p>
          <a:p>
            <a:r>
              <a:rPr lang="el-GR" sz="2800" dirty="0" smtClean="0"/>
              <a:t>Μπορεί και λειτουργεί ικανοποιητικά ακόμα και σε μικρά φορτία σε αντίθεση με τον </a:t>
            </a:r>
            <a:r>
              <a:rPr lang="en-US" sz="2800" dirty="0" smtClean="0"/>
              <a:t>Francis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Πολύπλοκη και ακριβή κατασκευή.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816424" cy="327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2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492</Words>
  <Application>Microsoft Office PowerPoint</Application>
  <PresentationFormat>Προβολή στην οθόνη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Office Theme</vt:lpstr>
      <vt:lpstr>ΥΔΡΟΗΛΕΚΤΡΙΚΟΙ ΣΤΑΘΜΟΙ ΠΑΡΑΓΩΓΗΣ ΗΛΕΚΤΡΙΚΗΣ ΕΝΕΡΓΕΙΑΣ</vt:lpstr>
      <vt:lpstr>ΤΑΜΙΕΥΤΗΡΑΣ</vt:lpstr>
      <vt:lpstr>ΕΠΙΛΟΓΗ ΘΕΣΗΣ</vt:lpstr>
      <vt:lpstr>ΥΔΡΟΣΤΡΟΒΙΛΟΙ ΔΡΑΣΕΩΣ (PELTON)</vt:lpstr>
      <vt:lpstr>Διαφάνεια 5</vt:lpstr>
      <vt:lpstr>ΥΔΡΟΣΤΡΟΒΙΛΟΙ CROSS FLOW (BANKI)</vt:lpstr>
      <vt:lpstr>ΥΔΡΟΣΤΡΟΒΙΛΟΙ ΑΝΤΙΔΡΑΣΕΩΣ FRANCIS</vt:lpstr>
      <vt:lpstr>ΥΔΡΟΣΤΡΟΒΙΛΟΙ ΑΝΤΙΔΡΑΣΗΣ KAPLAN</vt:lpstr>
      <vt:lpstr>Διαφάνεια 9</vt:lpstr>
      <vt:lpstr>ΔΙΑΓΡΑΜΜΑΤΑ ΕΠΙΛΟΓΗΣ ΥΔΡΟΣΤΡΟΒΙΛΩΝ</vt:lpstr>
      <vt:lpstr>ΦΡΑΓΜΑΤΑ</vt:lpstr>
      <vt:lpstr>Διαφάνεια 12</vt:lpstr>
      <vt:lpstr>Διαφάνεια 13</vt:lpstr>
      <vt:lpstr>Αγωγός προσαγωγής</vt:lpstr>
      <vt:lpstr>Διαφάνεια 15</vt:lpstr>
      <vt:lpstr>Διαφάνεια 16</vt:lpstr>
      <vt:lpstr>Υδροληψία</vt:lpstr>
      <vt:lpstr>Εσχάρα συγκράτησης φερτών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ΥΔΡΟΗΛΕΚΤΡΙ</dc:title>
  <dc:creator>User</dc:creator>
  <cp:lastModifiedBy>User</cp:lastModifiedBy>
  <cp:revision>16</cp:revision>
  <dcterms:created xsi:type="dcterms:W3CDTF">2015-05-19T12:32:57Z</dcterms:created>
  <dcterms:modified xsi:type="dcterms:W3CDTF">2018-03-09T08:44:15Z</dcterms:modified>
</cp:coreProperties>
</file>