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0" r:id="rId3"/>
    <p:sldId id="274" r:id="rId4"/>
    <p:sldId id="262" r:id="rId5"/>
    <p:sldId id="281" r:id="rId6"/>
    <p:sldId id="263" r:id="rId7"/>
    <p:sldId id="270" r:id="rId8"/>
    <p:sldId id="269" r:id="rId9"/>
    <p:sldId id="277" r:id="rId10"/>
    <p:sldId id="284" r:id="rId11"/>
    <p:sldId id="279" r:id="rId12"/>
    <p:sldId id="278" r:id="rId13"/>
    <p:sldId id="271" r:id="rId14"/>
    <p:sldId id="283" r:id="rId15"/>
    <p:sldId id="280" r:id="rId16"/>
    <p:sldId id="282" r:id="rId17"/>
  </p:sldIdLst>
  <p:sldSz cx="12192000" cy="6858000"/>
  <p:notesSz cx="6662738" cy="99266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99B00"/>
    <a:srgbClr val="15406C"/>
    <a:srgbClr val="B12104"/>
    <a:srgbClr val="C00000"/>
    <a:srgbClr val="003366"/>
    <a:srgbClr val="D73F0F"/>
    <a:srgbClr val="000066"/>
    <a:srgbClr val="B2290E"/>
    <a:srgbClr val="D64910"/>
    <a:srgbClr val="EE5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4" autoAdjust="0"/>
  </p:normalViewPr>
  <p:slideViewPr>
    <p:cSldViewPr snapToGrid="0">
      <p:cViewPr varScale="1">
        <p:scale>
          <a:sx n="82" d="100"/>
          <a:sy n="82" d="100"/>
        </p:scale>
        <p:origin x="672" y="-4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76180-0B5F-48D6-84AD-6FBFC00E46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CAA72E-6F0B-4B4F-B079-E54A06D825D9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US" b="1" dirty="0">
              <a:latin typeface="Palatino Linotype" panose="02040502050505030304" pitchFamily="18" charset="0"/>
            </a:rPr>
            <a:t>School of Economics and Technology </a:t>
          </a:r>
          <a:r>
            <a:rPr lang="en-GB" b="1" dirty="0">
              <a:latin typeface="Palatino Linotype" pitchFamily="18" charset="0"/>
            </a:rPr>
            <a:t>(</a:t>
          </a:r>
          <a:r>
            <a:rPr lang="en-GB" b="1" dirty="0" err="1">
              <a:latin typeface="Palatino Linotype" pitchFamily="18" charset="0"/>
            </a:rPr>
            <a:t>Tripolis</a:t>
          </a:r>
          <a:r>
            <a:rPr lang="en-GB" b="1" dirty="0">
              <a:latin typeface="Palatino Linotype" pitchFamily="18" charset="0"/>
            </a:rPr>
            <a:t>)</a:t>
          </a:r>
        </a:p>
      </dgm:t>
    </dgm:pt>
    <dgm:pt modelId="{4E8287C1-76C3-4019-8385-47928D27F3C8}" type="parTrans" cxnId="{DE6AAA40-1194-4CB9-84C1-B2168F654FF6}">
      <dgm:prSet/>
      <dgm:spPr/>
      <dgm:t>
        <a:bodyPr/>
        <a:lstStyle/>
        <a:p>
          <a:pPr algn="l"/>
          <a:endParaRPr lang="en-GB"/>
        </a:p>
      </dgm:t>
    </dgm:pt>
    <dgm:pt modelId="{1A37F92A-3458-45ED-8067-1B88DFF87035}" type="sibTrans" cxnId="{DE6AAA40-1194-4CB9-84C1-B2168F654FF6}">
      <dgm:prSet/>
      <dgm:spPr/>
      <dgm:t>
        <a:bodyPr/>
        <a:lstStyle/>
        <a:p>
          <a:pPr algn="l"/>
          <a:endParaRPr lang="en-GB"/>
        </a:p>
      </dgm:t>
    </dgm:pt>
    <dgm:pt modelId="{C997DB8A-E500-457A-97BE-B16212A4597C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GB" b="1" dirty="0">
              <a:latin typeface="Palatino Linotype" pitchFamily="18" charset="0"/>
            </a:rPr>
            <a:t>School of Humanities an Cultural  Studies (</a:t>
          </a:r>
          <a:r>
            <a:rPr lang="en-GB" b="1" dirty="0" err="1">
              <a:latin typeface="Palatino Linotype" pitchFamily="18" charset="0"/>
            </a:rPr>
            <a:t>Kalamata</a:t>
          </a:r>
          <a:r>
            <a:rPr lang="en-GB" b="1" dirty="0">
              <a:latin typeface="Palatino Linotype" pitchFamily="18" charset="0"/>
            </a:rPr>
            <a:t>)</a:t>
          </a:r>
        </a:p>
      </dgm:t>
    </dgm:pt>
    <dgm:pt modelId="{DF5A57BB-640F-4EAC-8618-0822E08AF415}" type="parTrans" cxnId="{498F64F9-7A3E-47E6-A796-BB7290B7FE27}">
      <dgm:prSet/>
      <dgm:spPr/>
      <dgm:t>
        <a:bodyPr/>
        <a:lstStyle/>
        <a:p>
          <a:pPr algn="l"/>
          <a:endParaRPr lang="en-GB"/>
        </a:p>
      </dgm:t>
    </dgm:pt>
    <dgm:pt modelId="{80AE2325-37BD-4CCD-BDC6-9991119C1A73}" type="sibTrans" cxnId="{498F64F9-7A3E-47E6-A796-BB7290B7FE27}">
      <dgm:prSet/>
      <dgm:spPr/>
      <dgm:t>
        <a:bodyPr/>
        <a:lstStyle/>
        <a:p>
          <a:pPr algn="l"/>
          <a:endParaRPr lang="en-GB"/>
        </a:p>
      </dgm:t>
    </dgm:pt>
    <dgm:pt modelId="{2DA4A9CF-1670-4D12-9EDA-1656A2BF5090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GB" b="1" dirty="0">
              <a:latin typeface="Palatino Linotype" pitchFamily="18" charset="0"/>
            </a:rPr>
            <a:t>School of Social and Political Sciences (</a:t>
          </a:r>
          <a:r>
            <a:rPr lang="en-US" b="1" dirty="0">
              <a:latin typeface="Palatino Linotype" pitchFamily="18" charset="0"/>
            </a:rPr>
            <a:t>Corinth</a:t>
          </a:r>
          <a:r>
            <a:rPr lang="en-GB" b="1" dirty="0">
              <a:latin typeface="Palatino Linotype" pitchFamily="18" charset="0"/>
            </a:rPr>
            <a:t>) </a:t>
          </a:r>
          <a:endParaRPr lang="el-GR" b="1" dirty="0">
            <a:latin typeface="Palatino Linotype" pitchFamily="18" charset="0"/>
          </a:endParaRPr>
        </a:p>
      </dgm:t>
    </dgm:pt>
    <dgm:pt modelId="{E69D11D9-1BA8-4C4B-BE81-C738B84C1D34}" type="parTrans" cxnId="{F7ACA565-D565-4AF8-A24B-39113A2274D6}">
      <dgm:prSet/>
      <dgm:spPr/>
      <dgm:t>
        <a:bodyPr/>
        <a:lstStyle/>
        <a:p>
          <a:pPr algn="l"/>
          <a:endParaRPr lang="en-GB"/>
        </a:p>
      </dgm:t>
    </dgm:pt>
    <dgm:pt modelId="{3B504DA5-F078-4741-BBCF-94F767B8EF29}" type="sibTrans" cxnId="{F7ACA565-D565-4AF8-A24B-39113A2274D6}">
      <dgm:prSet/>
      <dgm:spPr/>
      <dgm:t>
        <a:bodyPr/>
        <a:lstStyle/>
        <a:p>
          <a:pPr algn="l"/>
          <a:endParaRPr lang="en-GB"/>
        </a:p>
      </dgm:t>
    </dgm:pt>
    <dgm:pt modelId="{CAD8E4A2-792D-4C8F-986E-91B854659BD1}">
      <dgm:prSet/>
      <dgm:spPr>
        <a:solidFill>
          <a:srgbClr val="003366"/>
        </a:solidFill>
      </dgm:spPr>
      <dgm:t>
        <a:bodyPr/>
        <a:lstStyle/>
        <a:p>
          <a:pPr algn="l"/>
          <a:r>
            <a:rPr lang="en-GB" b="1" dirty="0">
              <a:latin typeface="Palatino Linotype" pitchFamily="18" charset="0"/>
            </a:rPr>
            <a:t>School of  Fine Arts (</a:t>
          </a:r>
          <a:r>
            <a:rPr lang="en-GB" b="1" dirty="0" err="1">
              <a:latin typeface="Palatino Linotype" pitchFamily="18" charset="0"/>
            </a:rPr>
            <a:t>Nafplio</a:t>
          </a:r>
          <a:r>
            <a:rPr lang="en-GB" b="1" dirty="0">
              <a:latin typeface="Palatino Linotype" pitchFamily="18" charset="0"/>
            </a:rPr>
            <a:t>)</a:t>
          </a:r>
        </a:p>
      </dgm:t>
    </dgm:pt>
    <dgm:pt modelId="{6853C9F2-A7CF-435F-83C0-E81F54DAFCA5}" type="parTrans" cxnId="{0E23E9E3-43E5-4549-8698-AE6164DE2FEF}">
      <dgm:prSet/>
      <dgm:spPr/>
      <dgm:t>
        <a:bodyPr/>
        <a:lstStyle/>
        <a:p>
          <a:pPr algn="l"/>
          <a:endParaRPr lang="en-GB"/>
        </a:p>
      </dgm:t>
    </dgm:pt>
    <dgm:pt modelId="{5B779442-D2F8-440F-8458-7E971738EB89}" type="sibTrans" cxnId="{0E23E9E3-43E5-4549-8698-AE6164DE2FEF}">
      <dgm:prSet/>
      <dgm:spPr/>
      <dgm:t>
        <a:bodyPr/>
        <a:lstStyle/>
        <a:p>
          <a:pPr algn="l"/>
          <a:endParaRPr lang="en-GB"/>
        </a:p>
      </dgm:t>
    </dgm:pt>
    <dgm:pt modelId="{7586A739-6B25-425B-8A42-FE5430ECFE54}">
      <dgm:prSet/>
      <dgm:spPr>
        <a:solidFill>
          <a:srgbClr val="003366"/>
        </a:solidFill>
      </dgm:spPr>
      <dgm:t>
        <a:bodyPr/>
        <a:lstStyle/>
        <a:p>
          <a:pPr algn="l"/>
          <a:r>
            <a:rPr lang="en-GB" b="1" dirty="0">
              <a:latin typeface="Palatino Linotype" pitchFamily="18" charset="0"/>
            </a:rPr>
            <a:t>School of Human Movement and Quality of Life Science (Sparta)</a:t>
          </a:r>
        </a:p>
      </dgm:t>
    </dgm:pt>
    <dgm:pt modelId="{6BFC3A72-E2A2-4824-B55C-4BF5F4B518A7}" type="parTrans" cxnId="{4489DD1B-636F-4C2D-8199-EFCC645DAFDB}">
      <dgm:prSet/>
      <dgm:spPr/>
      <dgm:t>
        <a:bodyPr/>
        <a:lstStyle/>
        <a:p>
          <a:pPr algn="l"/>
          <a:endParaRPr lang="en-GB"/>
        </a:p>
      </dgm:t>
    </dgm:pt>
    <dgm:pt modelId="{3A49D887-D1C1-4E8C-A2BD-1A2FB33095A2}" type="sibTrans" cxnId="{4489DD1B-636F-4C2D-8199-EFCC645DAFDB}">
      <dgm:prSet/>
      <dgm:spPr/>
      <dgm:t>
        <a:bodyPr/>
        <a:lstStyle/>
        <a:p>
          <a:pPr algn="l"/>
          <a:endParaRPr lang="en-GB"/>
        </a:p>
      </dgm:t>
    </dgm:pt>
    <dgm:pt modelId="{3D9FC2C8-6E05-4F62-8B1A-45BD9002EC44}">
      <dgm:prSet/>
      <dgm:spPr/>
      <dgm:t>
        <a:bodyPr/>
        <a:lstStyle/>
        <a:p>
          <a:pPr algn="l"/>
          <a:r>
            <a:rPr lang="en-US" b="1">
              <a:solidFill>
                <a:srgbClr val="003366"/>
              </a:solidFill>
              <a:latin typeface="Palatino Linotype" pitchFamily="18" charset="0"/>
            </a:rPr>
            <a:t>Department of Economics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2F670179-07F7-477E-9529-AB71C85CC0BD}" type="parTrans" cxnId="{3D07E5F3-F3A4-4427-8F03-B4659E2C38D3}">
      <dgm:prSet/>
      <dgm:spPr/>
      <dgm:t>
        <a:bodyPr/>
        <a:lstStyle/>
        <a:p>
          <a:pPr algn="l"/>
          <a:endParaRPr lang="en-GB"/>
        </a:p>
      </dgm:t>
    </dgm:pt>
    <dgm:pt modelId="{C01811DE-2943-4947-905C-765096662F20}" type="sibTrans" cxnId="{3D07E5F3-F3A4-4427-8F03-B4659E2C38D3}">
      <dgm:prSet/>
      <dgm:spPr/>
      <dgm:t>
        <a:bodyPr/>
        <a:lstStyle/>
        <a:p>
          <a:pPr algn="l"/>
          <a:endParaRPr lang="en-GB"/>
        </a:p>
      </dgm:t>
    </dgm:pt>
    <dgm:pt modelId="{A3064E60-929F-4415-A007-BEF05641DBCF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History, Archaeology and Cultural Resources Management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3F49B8A6-5B64-44FB-90D0-5340F5D637B3}" type="parTrans" cxnId="{F6ACB1AB-50F9-49D0-B6E1-F59AA59895E1}">
      <dgm:prSet/>
      <dgm:spPr/>
      <dgm:t>
        <a:bodyPr/>
        <a:lstStyle/>
        <a:p>
          <a:pPr algn="l"/>
          <a:endParaRPr lang="en-GB"/>
        </a:p>
      </dgm:t>
    </dgm:pt>
    <dgm:pt modelId="{5F8540CB-E2DB-4DB8-BAD6-88AF403E2532}" type="sibTrans" cxnId="{F6ACB1AB-50F9-49D0-B6E1-F59AA59895E1}">
      <dgm:prSet/>
      <dgm:spPr/>
      <dgm:t>
        <a:bodyPr/>
        <a:lstStyle/>
        <a:p>
          <a:pPr algn="l"/>
          <a:endParaRPr lang="en-GB"/>
        </a:p>
      </dgm:t>
    </dgm:pt>
    <dgm:pt modelId="{C430CF3B-2D93-49B6-9E1A-4235F4E513ED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Social and Education Policy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0814B0B6-7CAE-4135-99FC-C6EC6A2C6BF3}" type="parTrans" cxnId="{2989FF48-B0CC-4C5E-B86A-336B02804A04}">
      <dgm:prSet/>
      <dgm:spPr/>
      <dgm:t>
        <a:bodyPr/>
        <a:lstStyle/>
        <a:p>
          <a:pPr algn="l"/>
          <a:endParaRPr lang="en-GB"/>
        </a:p>
      </dgm:t>
    </dgm:pt>
    <dgm:pt modelId="{44BEEC7E-EF37-49BF-A4EF-092BE9F155F5}" type="sibTrans" cxnId="{2989FF48-B0CC-4C5E-B86A-336B02804A04}">
      <dgm:prSet/>
      <dgm:spPr/>
      <dgm:t>
        <a:bodyPr/>
        <a:lstStyle/>
        <a:p>
          <a:pPr algn="l"/>
          <a:endParaRPr lang="en-GB"/>
        </a:p>
      </dgm:t>
    </dgm:pt>
    <dgm:pt modelId="{2333F710-9D7D-4B7E-901D-E560CC376AFA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Theatre Studies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63C15065-9387-4CB9-BC3D-8FF18A4CB059}" type="parTrans" cxnId="{C871A563-BFD1-45C2-8F3D-AEE96F1810A8}">
      <dgm:prSet/>
      <dgm:spPr/>
      <dgm:t>
        <a:bodyPr/>
        <a:lstStyle/>
        <a:p>
          <a:pPr algn="l"/>
          <a:endParaRPr lang="en-GB"/>
        </a:p>
      </dgm:t>
    </dgm:pt>
    <dgm:pt modelId="{10DDC555-043A-4C09-B2E6-47C4225E9967}" type="sibTrans" cxnId="{C871A563-BFD1-45C2-8F3D-AEE96F1810A8}">
      <dgm:prSet/>
      <dgm:spPr/>
      <dgm:t>
        <a:bodyPr/>
        <a:lstStyle/>
        <a:p>
          <a:pPr algn="l"/>
          <a:endParaRPr lang="en-GB"/>
        </a:p>
      </dgm:t>
    </dgm:pt>
    <dgm:pt modelId="{AC18A6B5-9BEE-4C6C-B5AD-EB29EE5F63D3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Sport Management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F6C14817-C8C8-407D-8714-FC2D4FE4ABAD}" type="parTrans" cxnId="{DBF853BE-5500-404F-8FB8-F0418BB9CBC1}">
      <dgm:prSet/>
      <dgm:spPr/>
      <dgm:t>
        <a:bodyPr/>
        <a:lstStyle/>
        <a:p>
          <a:pPr algn="l"/>
          <a:endParaRPr lang="en-GB"/>
        </a:p>
      </dgm:t>
    </dgm:pt>
    <dgm:pt modelId="{2E66B7D3-5431-47C9-B519-746D2E8AAD95}" type="sibTrans" cxnId="{DBF853BE-5500-404F-8FB8-F0418BB9CBC1}">
      <dgm:prSet/>
      <dgm:spPr/>
      <dgm:t>
        <a:bodyPr/>
        <a:lstStyle/>
        <a:p>
          <a:pPr algn="l"/>
          <a:endParaRPr lang="en-GB"/>
        </a:p>
      </dgm:t>
    </dgm:pt>
    <dgm:pt modelId="{AF4F8A48-A9DD-45CD-8EEA-BD079765C26F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Philology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EB650FF3-AE35-4AB6-94AD-404849C3FC7E}" type="parTrans" cxnId="{C5987324-E76C-4206-93CF-98BBA582745B}">
      <dgm:prSet/>
      <dgm:spPr/>
      <dgm:t>
        <a:bodyPr/>
        <a:lstStyle/>
        <a:p>
          <a:endParaRPr lang="en-US"/>
        </a:p>
      </dgm:t>
    </dgm:pt>
    <dgm:pt modelId="{B333C3D2-F54D-4F4E-AC63-CAA73FBF05DF}" type="sibTrans" cxnId="{C5987324-E76C-4206-93CF-98BBA582745B}">
      <dgm:prSet/>
      <dgm:spPr/>
      <dgm:t>
        <a:bodyPr/>
        <a:lstStyle/>
        <a:p>
          <a:endParaRPr lang="en-US"/>
        </a:p>
      </dgm:t>
    </dgm:pt>
    <dgm:pt modelId="{12551DDA-2C16-4A22-9113-6DE3BD7A7A86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Political Science and International Relations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D9858428-1BB6-4D9F-9365-EBA34186A3D8}" type="parTrans" cxnId="{4CAE3D0D-8782-4861-BCD8-6E37B5398105}">
      <dgm:prSet/>
      <dgm:spPr/>
      <dgm:t>
        <a:bodyPr/>
        <a:lstStyle/>
        <a:p>
          <a:endParaRPr lang="en-US"/>
        </a:p>
      </dgm:t>
    </dgm:pt>
    <dgm:pt modelId="{F9113E24-C215-48B3-9943-06003650C89A}" type="sibTrans" cxnId="{4CAE3D0D-8782-4861-BCD8-6E37B5398105}">
      <dgm:prSet/>
      <dgm:spPr/>
      <dgm:t>
        <a:bodyPr/>
        <a:lstStyle/>
        <a:p>
          <a:endParaRPr lang="en-US"/>
        </a:p>
      </dgm:t>
    </dgm:pt>
    <dgm:pt modelId="{9BF6DC80-A55B-4BD3-B30C-77B568514B32}">
      <dgm:prSet/>
      <dgm:spPr/>
      <dgm:t>
        <a:bodyPr/>
        <a:lstStyle/>
        <a:p>
          <a:pPr algn="l"/>
          <a:r>
            <a:rPr lang="en-US" b="1">
              <a:solidFill>
                <a:srgbClr val="003366"/>
              </a:solidFill>
              <a:latin typeface="Palatino Linotype" pitchFamily="18" charset="0"/>
            </a:rPr>
            <a:t>Department of Informatics and Telecommunications</a:t>
          </a:r>
          <a:endParaRPr lang="en-US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5870DBA8-0AAF-4779-AA83-259928C8DF39}" type="parTrans" cxnId="{0D4C1190-DA3F-4298-80DF-8EA4B55AC1A1}">
      <dgm:prSet/>
      <dgm:spPr/>
      <dgm:t>
        <a:bodyPr/>
        <a:lstStyle/>
        <a:p>
          <a:endParaRPr lang="en-US"/>
        </a:p>
      </dgm:t>
    </dgm:pt>
    <dgm:pt modelId="{73FA6B80-19DB-4215-BD2C-967D292CC888}" type="sibTrans" cxnId="{0D4C1190-DA3F-4298-80DF-8EA4B55AC1A1}">
      <dgm:prSet/>
      <dgm:spPr/>
      <dgm:t>
        <a:bodyPr/>
        <a:lstStyle/>
        <a:p>
          <a:endParaRPr lang="en-US"/>
        </a:p>
      </dgm:t>
    </dgm:pt>
    <dgm:pt modelId="{116FEA74-36E6-4BB4-9973-D843C743333C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Management Science And Technology</a:t>
          </a:r>
        </a:p>
      </dgm:t>
    </dgm:pt>
    <dgm:pt modelId="{17F4C691-8665-47D7-812F-1378F8E43B8F}" type="parTrans" cxnId="{43626267-F7F3-43E3-BF55-4BE87BB61BAC}">
      <dgm:prSet/>
      <dgm:spPr/>
      <dgm:t>
        <a:bodyPr/>
        <a:lstStyle/>
        <a:p>
          <a:endParaRPr lang="en-US"/>
        </a:p>
      </dgm:t>
    </dgm:pt>
    <dgm:pt modelId="{A94DA1D6-D8F1-4202-961B-F43469638C8D}" type="sibTrans" cxnId="{43626267-F7F3-43E3-BF55-4BE87BB61BAC}">
      <dgm:prSet/>
      <dgm:spPr/>
      <dgm:t>
        <a:bodyPr/>
        <a:lstStyle/>
        <a:p>
          <a:endParaRPr lang="en-US"/>
        </a:p>
      </dgm:t>
    </dgm:pt>
    <dgm:pt modelId="{29ED0C42-4344-4642-B024-7B02C66350A0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Digital Systems</a:t>
          </a:r>
        </a:p>
      </dgm:t>
    </dgm:pt>
    <dgm:pt modelId="{46471EED-CA21-4F70-BA7C-6DA599E82087}" type="parTrans" cxnId="{2AA9DE03-45C4-4F6D-8F05-6CE3084A3655}">
      <dgm:prSet/>
      <dgm:spPr/>
      <dgm:t>
        <a:bodyPr/>
        <a:lstStyle/>
        <a:p>
          <a:endParaRPr lang="en-US"/>
        </a:p>
      </dgm:t>
    </dgm:pt>
    <dgm:pt modelId="{D4F83916-C291-4C14-94C8-0950189BE970}" type="sibTrans" cxnId="{2AA9DE03-45C4-4F6D-8F05-6CE3084A3655}">
      <dgm:prSet/>
      <dgm:spPr/>
      <dgm:t>
        <a:bodyPr/>
        <a:lstStyle/>
        <a:p>
          <a:endParaRPr lang="en-US"/>
        </a:p>
      </dgm:t>
    </dgm:pt>
    <dgm:pt modelId="{FBC391EA-A2A2-4571-A1AE-D40031DC7608}">
      <dgm:prSet/>
      <dgm:spPr/>
      <dgm:t>
        <a:bodyPr/>
        <a:lstStyle/>
        <a:p>
          <a:pPr algn="l"/>
          <a:r>
            <a:rPr lang="en-US" b="1">
              <a:solidFill>
                <a:srgbClr val="003366"/>
              </a:solidFill>
              <a:latin typeface="Palatino Linotype" pitchFamily="18" charset="0"/>
            </a:rPr>
            <a:t>Department of Performing and Digital Arts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0D9298A3-42D4-4DA1-9340-3E9B49F69F45}" type="parTrans" cxnId="{E662B085-19BA-47A1-A5E5-EB9BCC1753B6}">
      <dgm:prSet/>
      <dgm:spPr/>
      <dgm:t>
        <a:bodyPr/>
        <a:lstStyle/>
        <a:p>
          <a:endParaRPr lang="en-US"/>
        </a:p>
      </dgm:t>
    </dgm:pt>
    <dgm:pt modelId="{648EEDD9-4D17-4149-A010-F5AE171D2317}" type="sibTrans" cxnId="{E662B085-19BA-47A1-A5E5-EB9BCC1753B6}">
      <dgm:prSet/>
      <dgm:spPr/>
      <dgm:t>
        <a:bodyPr/>
        <a:lstStyle/>
        <a:p>
          <a:endParaRPr lang="en-US"/>
        </a:p>
      </dgm:t>
    </dgm:pt>
    <dgm:pt modelId="{D87A0C65-A2AB-4FCB-8D00-26228A2A2EE6}" type="pres">
      <dgm:prSet presAssocID="{91B76180-0B5F-48D6-84AD-6FBFC00E46FE}" presName="linear" presStyleCnt="0">
        <dgm:presLayoutVars>
          <dgm:dir/>
          <dgm:animLvl val="lvl"/>
          <dgm:resizeHandles val="exact"/>
        </dgm:presLayoutVars>
      </dgm:prSet>
      <dgm:spPr/>
    </dgm:pt>
    <dgm:pt modelId="{EE8B8EB7-E893-4F33-84AF-EDA2AEEA2AC8}" type="pres">
      <dgm:prSet presAssocID="{E9CAA72E-6F0B-4B4F-B079-E54A06D825D9}" presName="parentLin" presStyleCnt="0"/>
      <dgm:spPr/>
    </dgm:pt>
    <dgm:pt modelId="{3346FA35-DB18-4E07-AB8D-FF5B70AF6947}" type="pres">
      <dgm:prSet presAssocID="{E9CAA72E-6F0B-4B4F-B079-E54A06D825D9}" presName="parentLeftMargin" presStyleLbl="node1" presStyleIdx="0" presStyleCnt="5"/>
      <dgm:spPr/>
    </dgm:pt>
    <dgm:pt modelId="{D1BCA01B-DBE1-404D-91D9-37F2596F3755}" type="pres">
      <dgm:prSet presAssocID="{E9CAA72E-6F0B-4B4F-B079-E54A06D825D9}" presName="parentText" presStyleLbl="node1" presStyleIdx="0" presStyleCnt="5" custLinFactNeighborX="-49842" custLinFactNeighborY="-24485">
        <dgm:presLayoutVars>
          <dgm:chMax val="0"/>
          <dgm:bulletEnabled val="1"/>
        </dgm:presLayoutVars>
      </dgm:prSet>
      <dgm:spPr/>
    </dgm:pt>
    <dgm:pt modelId="{C7F8C456-09A0-474E-BA3E-66276FDAC273}" type="pres">
      <dgm:prSet presAssocID="{E9CAA72E-6F0B-4B4F-B079-E54A06D825D9}" presName="negativeSpace" presStyleCnt="0"/>
      <dgm:spPr/>
    </dgm:pt>
    <dgm:pt modelId="{B8B7376C-AE15-46DF-A797-969E0386C4E3}" type="pres">
      <dgm:prSet presAssocID="{E9CAA72E-6F0B-4B4F-B079-E54A06D825D9}" presName="childText" presStyleLbl="conFgAcc1" presStyleIdx="0" presStyleCnt="5" custLinFactNeighborX="-1949" custLinFactNeighborY="-17830">
        <dgm:presLayoutVars>
          <dgm:bulletEnabled val="1"/>
        </dgm:presLayoutVars>
      </dgm:prSet>
      <dgm:spPr/>
    </dgm:pt>
    <dgm:pt modelId="{7F69B0E2-5344-42EB-B793-6C78D8225BDA}" type="pres">
      <dgm:prSet presAssocID="{1A37F92A-3458-45ED-8067-1B88DFF87035}" presName="spaceBetweenRectangles" presStyleCnt="0"/>
      <dgm:spPr/>
    </dgm:pt>
    <dgm:pt modelId="{077AEE3E-80F9-45FB-A8AF-E209814EFDBD}" type="pres">
      <dgm:prSet presAssocID="{C997DB8A-E500-457A-97BE-B16212A4597C}" presName="parentLin" presStyleCnt="0"/>
      <dgm:spPr/>
    </dgm:pt>
    <dgm:pt modelId="{6AF4F4A4-6616-44A1-AB36-5029EF989A23}" type="pres">
      <dgm:prSet presAssocID="{C997DB8A-E500-457A-97BE-B16212A4597C}" presName="parentLeftMargin" presStyleLbl="node1" presStyleIdx="0" presStyleCnt="5"/>
      <dgm:spPr/>
    </dgm:pt>
    <dgm:pt modelId="{1B386878-21E7-457E-A8E9-6D3F554BDD16}" type="pres">
      <dgm:prSet presAssocID="{C997DB8A-E500-457A-97BE-B16212A4597C}" presName="parentText" presStyleLbl="node1" presStyleIdx="1" presStyleCnt="5" custLinFactNeighborX="-45255" custLinFactNeighborY="-29479">
        <dgm:presLayoutVars>
          <dgm:chMax val="0"/>
          <dgm:bulletEnabled val="1"/>
        </dgm:presLayoutVars>
      </dgm:prSet>
      <dgm:spPr/>
    </dgm:pt>
    <dgm:pt modelId="{F06A8244-7C9A-445B-92C6-8B73742FB1D7}" type="pres">
      <dgm:prSet presAssocID="{C997DB8A-E500-457A-97BE-B16212A4597C}" presName="negativeSpace" presStyleCnt="0"/>
      <dgm:spPr/>
    </dgm:pt>
    <dgm:pt modelId="{377066D1-6903-4503-9A3E-59AF266AC0C5}" type="pres">
      <dgm:prSet presAssocID="{C997DB8A-E500-457A-97BE-B16212A4597C}" presName="childText" presStyleLbl="conFgAcc1" presStyleIdx="1" presStyleCnt="5">
        <dgm:presLayoutVars>
          <dgm:bulletEnabled val="1"/>
        </dgm:presLayoutVars>
      </dgm:prSet>
      <dgm:spPr/>
    </dgm:pt>
    <dgm:pt modelId="{F76B6EB6-6885-46AA-8382-9DCDEDB9364A}" type="pres">
      <dgm:prSet presAssocID="{80AE2325-37BD-4CCD-BDC6-9991119C1A73}" presName="spaceBetweenRectangles" presStyleCnt="0"/>
      <dgm:spPr/>
    </dgm:pt>
    <dgm:pt modelId="{058D77A0-3401-407E-A176-4DA2028BCD2B}" type="pres">
      <dgm:prSet presAssocID="{2DA4A9CF-1670-4D12-9EDA-1656A2BF5090}" presName="parentLin" presStyleCnt="0"/>
      <dgm:spPr/>
    </dgm:pt>
    <dgm:pt modelId="{1CFDD973-E7F1-4A95-A432-2197AD7A9F0B}" type="pres">
      <dgm:prSet presAssocID="{2DA4A9CF-1670-4D12-9EDA-1656A2BF5090}" presName="parentLeftMargin" presStyleLbl="node1" presStyleIdx="1" presStyleCnt="5"/>
      <dgm:spPr/>
    </dgm:pt>
    <dgm:pt modelId="{68586B6D-522D-431F-9B2E-F43E9992CED7}" type="pres">
      <dgm:prSet presAssocID="{2DA4A9CF-1670-4D12-9EDA-1656A2BF5090}" presName="parentText" presStyleLbl="node1" presStyleIdx="2" presStyleCnt="5" custLinFactNeighborX="-52451" custLinFactNeighborY="-20092">
        <dgm:presLayoutVars>
          <dgm:chMax val="0"/>
          <dgm:bulletEnabled val="1"/>
        </dgm:presLayoutVars>
      </dgm:prSet>
      <dgm:spPr/>
    </dgm:pt>
    <dgm:pt modelId="{318E8FFF-23BB-4506-8C27-A98DCA199644}" type="pres">
      <dgm:prSet presAssocID="{2DA4A9CF-1670-4D12-9EDA-1656A2BF5090}" presName="negativeSpace" presStyleCnt="0"/>
      <dgm:spPr/>
    </dgm:pt>
    <dgm:pt modelId="{4811D553-31E4-417E-8C7B-C4FE02F0BB64}" type="pres">
      <dgm:prSet presAssocID="{2DA4A9CF-1670-4D12-9EDA-1656A2BF5090}" presName="childText" presStyleLbl="conFgAcc1" presStyleIdx="2" presStyleCnt="5">
        <dgm:presLayoutVars>
          <dgm:bulletEnabled val="1"/>
        </dgm:presLayoutVars>
      </dgm:prSet>
      <dgm:spPr/>
    </dgm:pt>
    <dgm:pt modelId="{BD95000A-96F2-40A5-8957-605B04CA340F}" type="pres">
      <dgm:prSet presAssocID="{3B504DA5-F078-4741-BBCF-94F767B8EF29}" presName="spaceBetweenRectangles" presStyleCnt="0"/>
      <dgm:spPr/>
    </dgm:pt>
    <dgm:pt modelId="{505DE767-B447-4F19-8CCF-19B48F4085AA}" type="pres">
      <dgm:prSet presAssocID="{CAD8E4A2-792D-4C8F-986E-91B854659BD1}" presName="parentLin" presStyleCnt="0"/>
      <dgm:spPr/>
    </dgm:pt>
    <dgm:pt modelId="{9DBEE73B-AE79-44BE-AAD8-4EEF8EA10FF6}" type="pres">
      <dgm:prSet presAssocID="{CAD8E4A2-792D-4C8F-986E-91B854659BD1}" presName="parentLeftMargin" presStyleLbl="node1" presStyleIdx="2" presStyleCnt="5"/>
      <dgm:spPr/>
    </dgm:pt>
    <dgm:pt modelId="{BF17A03C-44C5-4F21-A3DE-969FC32C7C15}" type="pres">
      <dgm:prSet presAssocID="{CAD8E4A2-792D-4C8F-986E-91B854659BD1}" presName="parentText" presStyleLbl="node1" presStyleIdx="3" presStyleCnt="5" custLinFactNeighborX="-57253" custLinFactNeighborY="-23221">
        <dgm:presLayoutVars>
          <dgm:chMax val="0"/>
          <dgm:bulletEnabled val="1"/>
        </dgm:presLayoutVars>
      </dgm:prSet>
      <dgm:spPr/>
    </dgm:pt>
    <dgm:pt modelId="{AA94DFA6-3FEF-4AFA-9E51-2981A616AD65}" type="pres">
      <dgm:prSet presAssocID="{CAD8E4A2-792D-4C8F-986E-91B854659BD1}" presName="negativeSpace" presStyleCnt="0"/>
      <dgm:spPr/>
    </dgm:pt>
    <dgm:pt modelId="{F5025A4D-E29A-44BE-B28F-0D1EA8BDB9E0}" type="pres">
      <dgm:prSet presAssocID="{CAD8E4A2-792D-4C8F-986E-91B854659BD1}" presName="childText" presStyleLbl="conFgAcc1" presStyleIdx="3" presStyleCnt="5">
        <dgm:presLayoutVars>
          <dgm:bulletEnabled val="1"/>
        </dgm:presLayoutVars>
      </dgm:prSet>
      <dgm:spPr/>
    </dgm:pt>
    <dgm:pt modelId="{F27A7918-B8DC-4253-8BA8-75A7B755A1F3}" type="pres">
      <dgm:prSet presAssocID="{5B779442-D2F8-440F-8458-7E971738EB89}" presName="spaceBetweenRectangles" presStyleCnt="0"/>
      <dgm:spPr/>
    </dgm:pt>
    <dgm:pt modelId="{F9BA4EAA-45FE-42D1-8B6E-95171BA1326A}" type="pres">
      <dgm:prSet presAssocID="{7586A739-6B25-425B-8A42-FE5430ECFE54}" presName="parentLin" presStyleCnt="0"/>
      <dgm:spPr/>
    </dgm:pt>
    <dgm:pt modelId="{E04AA6F1-2A02-44D9-8C74-D754FE8FD407}" type="pres">
      <dgm:prSet presAssocID="{7586A739-6B25-425B-8A42-FE5430ECFE54}" presName="parentLeftMargin" presStyleLbl="node1" presStyleIdx="3" presStyleCnt="5"/>
      <dgm:spPr/>
    </dgm:pt>
    <dgm:pt modelId="{AF53A995-B969-4671-8CA0-476C71E6079E}" type="pres">
      <dgm:prSet presAssocID="{7586A739-6B25-425B-8A42-FE5430ECFE54}" presName="parentText" presStyleLbl="node1" presStyleIdx="4" presStyleCnt="5" custLinFactNeighborX="-59647" custLinFactNeighborY="-23221">
        <dgm:presLayoutVars>
          <dgm:chMax val="0"/>
          <dgm:bulletEnabled val="1"/>
        </dgm:presLayoutVars>
      </dgm:prSet>
      <dgm:spPr/>
    </dgm:pt>
    <dgm:pt modelId="{BA4D8F57-9FE5-49C0-8B8C-92D2C5FFFD58}" type="pres">
      <dgm:prSet presAssocID="{7586A739-6B25-425B-8A42-FE5430ECFE54}" presName="negativeSpace" presStyleCnt="0"/>
      <dgm:spPr/>
    </dgm:pt>
    <dgm:pt modelId="{0F2280E9-BB5F-46C5-BA89-C16481245FA3}" type="pres">
      <dgm:prSet presAssocID="{7586A739-6B25-425B-8A42-FE5430ECFE5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AA9DE03-45C4-4F6D-8F05-6CE3084A3655}" srcId="{E9CAA72E-6F0B-4B4F-B079-E54A06D825D9}" destId="{29ED0C42-4344-4642-B024-7B02C66350A0}" srcOrd="3" destOrd="0" parTransId="{46471EED-CA21-4F70-BA7C-6DA599E82087}" sibTransId="{D4F83916-C291-4C14-94C8-0950189BE970}"/>
    <dgm:cxn modelId="{604A320A-1FC4-4B3A-B282-94C3E279FB7F}" type="presOf" srcId="{AF4F8A48-A9DD-45CD-8EEA-BD079765C26F}" destId="{377066D1-6903-4503-9A3E-59AF266AC0C5}" srcOrd="0" destOrd="1" presId="urn:microsoft.com/office/officeart/2005/8/layout/list1"/>
    <dgm:cxn modelId="{4CAE3D0D-8782-4861-BCD8-6E37B5398105}" srcId="{2DA4A9CF-1670-4D12-9EDA-1656A2BF5090}" destId="{12551DDA-2C16-4A22-9113-6DE3BD7A7A86}" srcOrd="1" destOrd="0" parTransId="{D9858428-1BB6-4D9F-9365-EBA34186A3D8}" sibTransId="{F9113E24-C215-48B3-9943-06003650C89A}"/>
    <dgm:cxn modelId="{4489DD1B-636F-4C2D-8199-EFCC645DAFDB}" srcId="{91B76180-0B5F-48D6-84AD-6FBFC00E46FE}" destId="{7586A739-6B25-425B-8A42-FE5430ECFE54}" srcOrd="4" destOrd="0" parTransId="{6BFC3A72-E2A2-4824-B55C-4BF5F4B518A7}" sibTransId="{3A49D887-D1C1-4E8C-A2BD-1A2FB33095A2}"/>
    <dgm:cxn modelId="{C5987324-E76C-4206-93CF-98BBA582745B}" srcId="{C997DB8A-E500-457A-97BE-B16212A4597C}" destId="{AF4F8A48-A9DD-45CD-8EEA-BD079765C26F}" srcOrd="1" destOrd="0" parTransId="{EB650FF3-AE35-4AB6-94AD-404849C3FC7E}" sibTransId="{B333C3D2-F54D-4F4E-AC63-CAA73FBF05DF}"/>
    <dgm:cxn modelId="{6A1C3725-CDDF-4871-ACE3-CEAAECCC90D0}" type="presOf" srcId="{E9CAA72E-6F0B-4B4F-B079-E54A06D825D9}" destId="{D1BCA01B-DBE1-404D-91D9-37F2596F3755}" srcOrd="1" destOrd="0" presId="urn:microsoft.com/office/officeart/2005/8/layout/list1"/>
    <dgm:cxn modelId="{C585AB2F-07FA-4A3E-AEE5-1C5FAB39D103}" type="presOf" srcId="{AC18A6B5-9BEE-4C6C-B5AD-EB29EE5F63D3}" destId="{0F2280E9-BB5F-46C5-BA89-C16481245FA3}" srcOrd="0" destOrd="0" presId="urn:microsoft.com/office/officeart/2005/8/layout/list1"/>
    <dgm:cxn modelId="{6EE0D239-6819-46C3-9417-ED38D8B84BE4}" type="presOf" srcId="{29ED0C42-4344-4642-B024-7B02C66350A0}" destId="{B8B7376C-AE15-46DF-A797-969E0386C4E3}" srcOrd="0" destOrd="3" presId="urn:microsoft.com/office/officeart/2005/8/layout/list1"/>
    <dgm:cxn modelId="{DE6AAA40-1194-4CB9-84C1-B2168F654FF6}" srcId="{91B76180-0B5F-48D6-84AD-6FBFC00E46FE}" destId="{E9CAA72E-6F0B-4B4F-B079-E54A06D825D9}" srcOrd="0" destOrd="0" parTransId="{4E8287C1-76C3-4019-8385-47928D27F3C8}" sibTransId="{1A37F92A-3458-45ED-8067-1B88DFF87035}"/>
    <dgm:cxn modelId="{18D4A55E-1736-4851-B63A-B750E72499F0}" type="presOf" srcId="{7586A739-6B25-425B-8A42-FE5430ECFE54}" destId="{AF53A995-B969-4671-8CA0-476C71E6079E}" srcOrd="1" destOrd="0" presId="urn:microsoft.com/office/officeart/2005/8/layout/list1"/>
    <dgm:cxn modelId="{C871A563-BFD1-45C2-8F3D-AEE96F1810A8}" srcId="{CAD8E4A2-792D-4C8F-986E-91B854659BD1}" destId="{2333F710-9D7D-4B7E-901D-E560CC376AFA}" srcOrd="0" destOrd="0" parTransId="{63C15065-9387-4CB9-BC3D-8FF18A4CB059}" sibTransId="{10DDC555-043A-4C09-B2E6-47C4225E9967}"/>
    <dgm:cxn modelId="{F7ACA565-D565-4AF8-A24B-39113A2274D6}" srcId="{91B76180-0B5F-48D6-84AD-6FBFC00E46FE}" destId="{2DA4A9CF-1670-4D12-9EDA-1656A2BF5090}" srcOrd="2" destOrd="0" parTransId="{E69D11D9-1BA8-4C4B-BE81-C738B84C1D34}" sibTransId="{3B504DA5-F078-4741-BBCF-94F767B8EF29}"/>
    <dgm:cxn modelId="{65EB1267-2B8B-4F2C-9CD3-0B2F2F7EFF8C}" type="presOf" srcId="{3D9FC2C8-6E05-4F62-8B1A-45BD9002EC44}" destId="{B8B7376C-AE15-46DF-A797-969E0386C4E3}" srcOrd="0" destOrd="0" presId="urn:microsoft.com/office/officeart/2005/8/layout/list1"/>
    <dgm:cxn modelId="{43626267-F7F3-43E3-BF55-4BE87BB61BAC}" srcId="{E9CAA72E-6F0B-4B4F-B079-E54A06D825D9}" destId="{116FEA74-36E6-4BB4-9973-D843C743333C}" srcOrd="2" destOrd="0" parTransId="{17F4C691-8665-47D7-812F-1378F8E43B8F}" sibTransId="{A94DA1D6-D8F1-4202-961B-F43469638C8D}"/>
    <dgm:cxn modelId="{2989FF48-B0CC-4C5E-B86A-336B02804A04}" srcId="{2DA4A9CF-1670-4D12-9EDA-1656A2BF5090}" destId="{C430CF3B-2D93-49B6-9E1A-4235F4E513ED}" srcOrd="0" destOrd="0" parTransId="{0814B0B6-7CAE-4135-99FC-C6EC6A2C6BF3}" sibTransId="{44BEEC7E-EF37-49BF-A4EF-092BE9F155F5}"/>
    <dgm:cxn modelId="{3873274A-B227-490F-BB39-0CD63BD22DCF}" type="presOf" srcId="{C997DB8A-E500-457A-97BE-B16212A4597C}" destId="{6AF4F4A4-6616-44A1-AB36-5029EF989A23}" srcOrd="0" destOrd="0" presId="urn:microsoft.com/office/officeart/2005/8/layout/list1"/>
    <dgm:cxn modelId="{1E802078-B4A8-4C6B-9E44-7D6044F25C9A}" type="presOf" srcId="{7586A739-6B25-425B-8A42-FE5430ECFE54}" destId="{E04AA6F1-2A02-44D9-8C74-D754FE8FD407}" srcOrd="0" destOrd="0" presId="urn:microsoft.com/office/officeart/2005/8/layout/list1"/>
    <dgm:cxn modelId="{53694879-2D82-4293-8FC3-12DAACB46E5E}" type="presOf" srcId="{12551DDA-2C16-4A22-9113-6DE3BD7A7A86}" destId="{4811D553-31E4-417E-8C7B-C4FE02F0BB64}" srcOrd="0" destOrd="1" presId="urn:microsoft.com/office/officeart/2005/8/layout/list1"/>
    <dgm:cxn modelId="{E662B085-19BA-47A1-A5E5-EB9BCC1753B6}" srcId="{CAD8E4A2-792D-4C8F-986E-91B854659BD1}" destId="{FBC391EA-A2A2-4571-A1AE-D40031DC7608}" srcOrd="1" destOrd="0" parTransId="{0D9298A3-42D4-4DA1-9340-3E9B49F69F45}" sibTransId="{648EEDD9-4D17-4149-A010-F5AE171D2317}"/>
    <dgm:cxn modelId="{0D4C1190-DA3F-4298-80DF-8EA4B55AC1A1}" srcId="{E9CAA72E-6F0B-4B4F-B079-E54A06D825D9}" destId="{9BF6DC80-A55B-4BD3-B30C-77B568514B32}" srcOrd="1" destOrd="0" parTransId="{5870DBA8-0AAF-4779-AA83-259928C8DF39}" sibTransId="{73FA6B80-19DB-4215-BD2C-967D292CC888}"/>
    <dgm:cxn modelId="{38308C91-2D18-46E5-B529-CD005BA352AC}" type="presOf" srcId="{2DA4A9CF-1670-4D12-9EDA-1656A2BF5090}" destId="{68586B6D-522D-431F-9B2E-F43E9992CED7}" srcOrd="1" destOrd="0" presId="urn:microsoft.com/office/officeart/2005/8/layout/list1"/>
    <dgm:cxn modelId="{F13D9496-55A6-4BE6-A1AF-FDD306FBA523}" type="presOf" srcId="{E9CAA72E-6F0B-4B4F-B079-E54A06D825D9}" destId="{3346FA35-DB18-4E07-AB8D-FF5B70AF6947}" srcOrd="0" destOrd="0" presId="urn:microsoft.com/office/officeart/2005/8/layout/list1"/>
    <dgm:cxn modelId="{742D2D99-1441-418C-99B1-9D85B846B630}" type="presOf" srcId="{C997DB8A-E500-457A-97BE-B16212A4597C}" destId="{1B386878-21E7-457E-A8E9-6D3F554BDD16}" srcOrd="1" destOrd="0" presId="urn:microsoft.com/office/officeart/2005/8/layout/list1"/>
    <dgm:cxn modelId="{1A46319B-14D1-47EA-A34C-30166C7A26C1}" type="presOf" srcId="{116FEA74-36E6-4BB4-9973-D843C743333C}" destId="{B8B7376C-AE15-46DF-A797-969E0386C4E3}" srcOrd="0" destOrd="2" presId="urn:microsoft.com/office/officeart/2005/8/layout/list1"/>
    <dgm:cxn modelId="{8D7A1CA5-8827-4418-BB74-35DBFBBD406F}" type="presOf" srcId="{C430CF3B-2D93-49B6-9E1A-4235F4E513ED}" destId="{4811D553-31E4-417E-8C7B-C4FE02F0BB64}" srcOrd="0" destOrd="0" presId="urn:microsoft.com/office/officeart/2005/8/layout/list1"/>
    <dgm:cxn modelId="{F6ACB1AB-50F9-49D0-B6E1-F59AA59895E1}" srcId="{C997DB8A-E500-457A-97BE-B16212A4597C}" destId="{A3064E60-929F-4415-A007-BEF05641DBCF}" srcOrd="0" destOrd="0" parTransId="{3F49B8A6-5B64-44FB-90D0-5340F5D637B3}" sibTransId="{5F8540CB-E2DB-4DB8-BAD6-88AF403E2532}"/>
    <dgm:cxn modelId="{340238AD-66C2-45C3-B344-911F41815B4C}" type="presOf" srcId="{FBC391EA-A2A2-4571-A1AE-D40031DC7608}" destId="{F5025A4D-E29A-44BE-B28F-0D1EA8BDB9E0}" srcOrd="0" destOrd="1" presId="urn:microsoft.com/office/officeart/2005/8/layout/list1"/>
    <dgm:cxn modelId="{DEAD11B8-F432-4278-AEB0-C420A1819447}" type="presOf" srcId="{2333F710-9D7D-4B7E-901D-E560CC376AFA}" destId="{F5025A4D-E29A-44BE-B28F-0D1EA8BDB9E0}" srcOrd="0" destOrd="0" presId="urn:microsoft.com/office/officeart/2005/8/layout/list1"/>
    <dgm:cxn modelId="{3E72D3BA-E5D2-4C81-884B-0BA310DDB8E7}" type="presOf" srcId="{91B76180-0B5F-48D6-84AD-6FBFC00E46FE}" destId="{D87A0C65-A2AB-4FCB-8D00-26228A2A2EE6}" srcOrd="0" destOrd="0" presId="urn:microsoft.com/office/officeart/2005/8/layout/list1"/>
    <dgm:cxn modelId="{DBF853BE-5500-404F-8FB8-F0418BB9CBC1}" srcId="{7586A739-6B25-425B-8A42-FE5430ECFE54}" destId="{AC18A6B5-9BEE-4C6C-B5AD-EB29EE5F63D3}" srcOrd="0" destOrd="0" parTransId="{F6C14817-C8C8-407D-8714-FC2D4FE4ABAD}" sibTransId="{2E66B7D3-5431-47C9-B519-746D2E8AAD95}"/>
    <dgm:cxn modelId="{2F0D23C4-9B79-4DF1-A3FD-C61E48BD8EBE}" type="presOf" srcId="{A3064E60-929F-4415-A007-BEF05641DBCF}" destId="{377066D1-6903-4503-9A3E-59AF266AC0C5}" srcOrd="0" destOrd="0" presId="urn:microsoft.com/office/officeart/2005/8/layout/list1"/>
    <dgm:cxn modelId="{15F133CC-539C-4E27-8D26-90515795F161}" type="presOf" srcId="{CAD8E4A2-792D-4C8F-986E-91B854659BD1}" destId="{BF17A03C-44C5-4F21-A3DE-969FC32C7C15}" srcOrd="1" destOrd="0" presId="urn:microsoft.com/office/officeart/2005/8/layout/list1"/>
    <dgm:cxn modelId="{C1E2FCD1-6335-45F7-89BC-0F7C91A9D17F}" type="presOf" srcId="{2DA4A9CF-1670-4D12-9EDA-1656A2BF5090}" destId="{1CFDD973-E7F1-4A95-A432-2197AD7A9F0B}" srcOrd="0" destOrd="0" presId="urn:microsoft.com/office/officeart/2005/8/layout/list1"/>
    <dgm:cxn modelId="{B82FEDDA-0D5C-4A6B-85CC-B7416ADDB31D}" type="presOf" srcId="{CAD8E4A2-792D-4C8F-986E-91B854659BD1}" destId="{9DBEE73B-AE79-44BE-AAD8-4EEF8EA10FF6}" srcOrd="0" destOrd="0" presId="urn:microsoft.com/office/officeart/2005/8/layout/list1"/>
    <dgm:cxn modelId="{F043BCDE-388E-4F67-B830-EAB04453FCB9}" type="presOf" srcId="{9BF6DC80-A55B-4BD3-B30C-77B568514B32}" destId="{B8B7376C-AE15-46DF-A797-969E0386C4E3}" srcOrd="0" destOrd="1" presId="urn:microsoft.com/office/officeart/2005/8/layout/list1"/>
    <dgm:cxn modelId="{0E23E9E3-43E5-4549-8698-AE6164DE2FEF}" srcId="{91B76180-0B5F-48D6-84AD-6FBFC00E46FE}" destId="{CAD8E4A2-792D-4C8F-986E-91B854659BD1}" srcOrd="3" destOrd="0" parTransId="{6853C9F2-A7CF-435F-83C0-E81F54DAFCA5}" sibTransId="{5B779442-D2F8-440F-8458-7E971738EB89}"/>
    <dgm:cxn modelId="{3D07E5F3-F3A4-4427-8F03-B4659E2C38D3}" srcId="{E9CAA72E-6F0B-4B4F-B079-E54A06D825D9}" destId="{3D9FC2C8-6E05-4F62-8B1A-45BD9002EC44}" srcOrd="0" destOrd="0" parTransId="{2F670179-07F7-477E-9529-AB71C85CC0BD}" sibTransId="{C01811DE-2943-4947-905C-765096662F20}"/>
    <dgm:cxn modelId="{498F64F9-7A3E-47E6-A796-BB7290B7FE27}" srcId="{91B76180-0B5F-48D6-84AD-6FBFC00E46FE}" destId="{C997DB8A-E500-457A-97BE-B16212A4597C}" srcOrd="1" destOrd="0" parTransId="{DF5A57BB-640F-4EAC-8618-0822E08AF415}" sibTransId="{80AE2325-37BD-4CCD-BDC6-9991119C1A73}"/>
    <dgm:cxn modelId="{398FA532-1115-445D-9CF5-749DC5A8897F}" type="presParOf" srcId="{D87A0C65-A2AB-4FCB-8D00-26228A2A2EE6}" destId="{EE8B8EB7-E893-4F33-84AF-EDA2AEEA2AC8}" srcOrd="0" destOrd="0" presId="urn:microsoft.com/office/officeart/2005/8/layout/list1"/>
    <dgm:cxn modelId="{F038C516-2FE1-4F77-9485-104713C7D260}" type="presParOf" srcId="{EE8B8EB7-E893-4F33-84AF-EDA2AEEA2AC8}" destId="{3346FA35-DB18-4E07-AB8D-FF5B70AF6947}" srcOrd="0" destOrd="0" presId="urn:microsoft.com/office/officeart/2005/8/layout/list1"/>
    <dgm:cxn modelId="{D1938B8A-369B-44FE-A73F-1403AEBC89B9}" type="presParOf" srcId="{EE8B8EB7-E893-4F33-84AF-EDA2AEEA2AC8}" destId="{D1BCA01B-DBE1-404D-91D9-37F2596F3755}" srcOrd="1" destOrd="0" presId="urn:microsoft.com/office/officeart/2005/8/layout/list1"/>
    <dgm:cxn modelId="{3EB718B6-9DA7-4879-B612-F689DC67904D}" type="presParOf" srcId="{D87A0C65-A2AB-4FCB-8D00-26228A2A2EE6}" destId="{C7F8C456-09A0-474E-BA3E-66276FDAC273}" srcOrd="1" destOrd="0" presId="urn:microsoft.com/office/officeart/2005/8/layout/list1"/>
    <dgm:cxn modelId="{8EA70F7A-FD48-481D-A6D8-422CA112078B}" type="presParOf" srcId="{D87A0C65-A2AB-4FCB-8D00-26228A2A2EE6}" destId="{B8B7376C-AE15-46DF-A797-969E0386C4E3}" srcOrd="2" destOrd="0" presId="urn:microsoft.com/office/officeart/2005/8/layout/list1"/>
    <dgm:cxn modelId="{4FC141D2-8D7E-40D2-BFA1-74065715AF6D}" type="presParOf" srcId="{D87A0C65-A2AB-4FCB-8D00-26228A2A2EE6}" destId="{7F69B0E2-5344-42EB-B793-6C78D8225BDA}" srcOrd="3" destOrd="0" presId="urn:microsoft.com/office/officeart/2005/8/layout/list1"/>
    <dgm:cxn modelId="{EC05D40D-9003-464C-AB1D-6FB6AFDDE782}" type="presParOf" srcId="{D87A0C65-A2AB-4FCB-8D00-26228A2A2EE6}" destId="{077AEE3E-80F9-45FB-A8AF-E209814EFDBD}" srcOrd="4" destOrd="0" presId="urn:microsoft.com/office/officeart/2005/8/layout/list1"/>
    <dgm:cxn modelId="{8941088F-551B-4BCE-A1C3-E20502865C3A}" type="presParOf" srcId="{077AEE3E-80F9-45FB-A8AF-E209814EFDBD}" destId="{6AF4F4A4-6616-44A1-AB36-5029EF989A23}" srcOrd="0" destOrd="0" presId="urn:microsoft.com/office/officeart/2005/8/layout/list1"/>
    <dgm:cxn modelId="{ABE8A481-4B5D-409B-864B-7A5DE143E2DC}" type="presParOf" srcId="{077AEE3E-80F9-45FB-A8AF-E209814EFDBD}" destId="{1B386878-21E7-457E-A8E9-6D3F554BDD16}" srcOrd="1" destOrd="0" presId="urn:microsoft.com/office/officeart/2005/8/layout/list1"/>
    <dgm:cxn modelId="{F8C2239B-18DA-4835-B7DA-8244FD543C6E}" type="presParOf" srcId="{D87A0C65-A2AB-4FCB-8D00-26228A2A2EE6}" destId="{F06A8244-7C9A-445B-92C6-8B73742FB1D7}" srcOrd="5" destOrd="0" presId="urn:microsoft.com/office/officeart/2005/8/layout/list1"/>
    <dgm:cxn modelId="{824FB794-86AC-4914-8676-B50EB527611F}" type="presParOf" srcId="{D87A0C65-A2AB-4FCB-8D00-26228A2A2EE6}" destId="{377066D1-6903-4503-9A3E-59AF266AC0C5}" srcOrd="6" destOrd="0" presId="urn:microsoft.com/office/officeart/2005/8/layout/list1"/>
    <dgm:cxn modelId="{01435718-AE63-4CA6-83F5-37308BE3D7AE}" type="presParOf" srcId="{D87A0C65-A2AB-4FCB-8D00-26228A2A2EE6}" destId="{F76B6EB6-6885-46AA-8382-9DCDEDB9364A}" srcOrd="7" destOrd="0" presId="urn:microsoft.com/office/officeart/2005/8/layout/list1"/>
    <dgm:cxn modelId="{216A09DC-C667-4221-857F-0CA975B0B46E}" type="presParOf" srcId="{D87A0C65-A2AB-4FCB-8D00-26228A2A2EE6}" destId="{058D77A0-3401-407E-A176-4DA2028BCD2B}" srcOrd="8" destOrd="0" presId="urn:microsoft.com/office/officeart/2005/8/layout/list1"/>
    <dgm:cxn modelId="{8E748BB9-9773-42CA-BB11-8BD776ECD444}" type="presParOf" srcId="{058D77A0-3401-407E-A176-4DA2028BCD2B}" destId="{1CFDD973-E7F1-4A95-A432-2197AD7A9F0B}" srcOrd="0" destOrd="0" presId="urn:microsoft.com/office/officeart/2005/8/layout/list1"/>
    <dgm:cxn modelId="{A3FE7B75-4C52-447E-AF3B-F4E985AC9AB6}" type="presParOf" srcId="{058D77A0-3401-407E-A176-4DA2028BCD2B}" destId="{68586B6D-522D-431F-9B2E-F43E9992CED7}" srcOrd="1" destOrd="0" presId="urn:microsoft.com/office/officeart/2005/8/layout/list1"/>
    <dgm:cxn modelId="{1F1C304B-62DA-4819-AF9F-F36025384EF4}" type="presParOf" srcId="{D87A0C65-A2AB-4FCB-8D00-26228A2A2EE6}" destId="{318E8FFF-23BB-4506-8C27-A98DCA199644}" srcOrd="9" destOrd="0" presId="urn:microsoft.com/office/officeart/2005/8/layout/list1"/>
    <dgm:cxn modelId="{7E022EA9-15B3-4DB5-951D-34157C47A288}" type="presParOf" srcId="{D87A0C65-A2AB-4FCB-8D00-26228A2A2EE6}" destId="{4811D553-31E4-417E-8C7B-C4FE02F0BB64}" srcOrd="10" destOrd="0" presId="urn:microsoft.com/office/officeart/2005/8/layout/list1"/>
    <dgm:cxn modelId="{F722A278-9235-4E1D-AF63-8EDC08AC6812}" type="presParOf" srcId="{D87A0C65-A2AB-4FCB-8D00-26228A2A2EE6}" destId="{BD95000A-96F2-40A5-8957-605B04CA340F}" srcOrd="11" destOrd="0" presId="urn:microsoft.com/office/officeart/2005/8/layout/list1"/>
    <dgm:cxn modelId="{BAE2972D-DD05-491E-A766-913197385B37}" type="presParOf" srcId="{D87A0C65-A2AB-4FCB-8D00-26228A2A2EE6}" destId="{505DE767-B447-4F19-8CCF-19B48F4085AA}" srcOrd="12" destOrd="0" presId="urn:microsoft.com/office/officeart/2005/8/layout/list1"/>
    <dgm:cxn modelId="{F109F260-C177-476E-A2E0-1EA96D98AB87}" type="presParOf" srcId="{505DE767-B447-4F19-8CCF-19B48F4085AA}" destId="{9DBEE73B-AE79-44BE-AAD8-4EEF8EA10FF6}" srcOrd="0" destOrd="0" presId="urn:microsoft.com/office/officeart/2005/8/layout/list1"/>
    <dgm:cxn modelId="{00E37A38-00DB-4A42-97A1-1E4AF9FD684C}" type="presParOf" srcId="{505DE767-B447-4F19-8CCF-19B48F4085AA}" destId="{BF17A03C-44C5-4F21-A3DE-969FC32C7C15}" srcOrd="1" destOrd="0" presId="urn:microsoft.com/office/officeart/2005/8/layout/list1"/>
    <dgm:cxn modelId="{A934E411-A643-4D46-A85F-A9486031AF36}" type="presParOf" srcId="{D87A0C65-A2AB-4FCB-8D00-26228A2A2EE6}" destId="{AA94DFA6-3FEF-4AFA-9E51-2981A616AD65}" srcOrd="13" destOrd="0" presId="urn:microsoft.com/office/officeart/2005/8/layout/list1"/>
    <dgm:cxn modelId="{8A93B905-6605-4802-A29E-2D7CB5BF273D}" type="presParOf" srcId="{D87A0C65-A2AB-4FCB-8D00-26228A2A2EE6}" destId="{F5025A4D-E29A-44BE-B28F-0D1EA8BDB9E0}" srcOrd="14" destOrd="0" presId="urn:microsoft.com/office/officeart/2005/8/layout/list1"/>
    <dgm:cxn modelId="{697207D4-8DF0-4370-85B7-89D21D50E1A6}" type="presParOf" srcId="{D87A0C65-A2AB-4FCB-8D00-26228A2A2EE6}" destId="{F27A7918-B8DC-4253-8BA8-75A7B755A1F3}" srcOrd="15" destOrd="0" presId="urn:microsoft.com/office/officeart/2005/8/layout/list1"/>
    <dgm:cxn modelId="{43AD5A3F-A298-4C61-BE82-80F45A9521B8}" type="presParOf" srcId="{D87A0C65-A2AB-4FCB-8D00-26228A2A2EE6}" destId="{F9BA4EAA-45FE-42D1-8B6E-95171BA1326A}" srcOrd="16" destOrd="0" presId="urn:microsoft.com/office/officeart/2005/8/layout/list1"/>
    <dgm:cxn modelId="{6E9B2E7E-54D4-43C4-BEF4-ADD586EF7197}" type="presParOf" srcId="{F9BA4EAA-45FE-42D1-8B6E-95171BA1326A}" destId="{E04AA6F1-2A02-44D9-8C74-D754FE8FD407}" srcOrd="0" destOrd="0" presId="urn:microsoft.com/office/officeart/2005/8/layout/list1"/>
    <dgm:cxn modelId="{4FB596F6-AB60-43AB-BDE9-BD3D68D03B2F}" type="presParOf" srcId="{F9BA4EAA-45FE-42D1-8B6E-95171BA1326A}" destId="{AF53A995-B969-4671-8CA0-476C71E6079E}" srcOrd="1" destOrd="0" presId="urn:microsoft.com/office/officeart/2005/8/layout/list1"/>
    <dgm:cxn modelId="{CA57AD06-B2D8-4B5F-AA76-E5D852553C0E}" type="presParOf" srcId="{D87A0C65-A2AB-4FCB-8D00-26228A2A2EE6}" destId="{BA4D8F57-9FE5-49C0-8B8C-92D2C5FFFD58}" srcOrd="17" destOrd="0" presId="urn:microsoft.com/office/officeart/2005/8/layout/list1"/>
    <dgm:cxn modelId="{51B06471-9990-44DA-825A-888299BB9CF9}" type="presParOf" srcId="{D87A0C65-A2AB-4FCB-8D00-26228A2A2EE6}" destId="{0F2280E9-BB5F-46C5-BA89-C16481245FA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B76180-0B5F-48D6-84AD-6FBFC00E46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CAA72E-6F0B-4B4F-B079-E54A06D825D9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US" b="1" u="none" dirty="0">
              <a:latin typeface="Palatino Linotype" panose="02040502050505030304" pitchFamily="18" charset="0"/>
            </a:rPr>
            <a:t>School of Management</a:t>
          </a:r>
          <a:r>
            <a:rPr lang="el-GR" b="1" u="none" dirty="0">
              <a:latin typeface="Palatino Linotype" panose="02040502050505030304" pitchFamily="18" charset="0"/>
            </a:rPr>
            <a:t> (</a:t>
          </a:r>
          <a:r>
            <a:rPr lang="en-US" b="1" u="none" dirty="0">
              <a:latin typeface="Palatino Linotype" panose="02040502050505030304" pitchFamily="18" charset="0"/>
            </a:rPr>
            <a:t>Kalamata)</a:t>
          </a:r>
          <a:endParaRPr lang="en-GB" b="1" dirty="0">
            <a:latin typeface="Palatino Linotype" pitchFamily="18" charset="0"/>
          </a:endParaRPr>
        </a:p>
      </dgm:t>
    </dgm:pt>
    <dgm:pt modelId="{4E8287C1-76C3-4019-8385-47928D27F3C8}" type="parTrans" cxnId="{DE6AAA40-1194-4CB9-84C1-B2168F654FF6}">
      <dgm:prSet/>
      <dgm:spPr/>
      <dgm:t>
        <a:bodyPr/>
        <a:lstStyle/>
        <a:p>
          <a:pPr algn="l"/>
          <a:endParaRPr lang="en-GB"/>
        </a:p>
      </dgm:t>
    </dgm:pt>
    <dgm:pt modelId="{1A37F92A-3458-45ED-8067-1B88DFF87035}" type="sibTrans" cxnId="{DE6AAA40-1194-4CB9-84C1-B2168F654FF6}">
      <dgm:prSet/>
      <dgm:spPr/>
      <dgm:t>
        <a:bodyPr/>
        <a:lstStyle/>
        <a:p>
          <a:pPr algn="l"/>
          <a:endParaRPr lang="en-GB"/>
        </a:p>
      </dgm:t>
    </dgm:pt>
    <dgm:pt modelId="{C997DB8A-E500-457A-97BE-B16212A4597C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US" b="1" dirty="0">
              <a:latin typeface="Palatino Linotype" pitchFamily="18" charset="0"/>
            </a:rPr>
            <a:t>School of Health Sciences</a:t>
          </a:r>
          <a:r>
            <a:rPr lang="el-GR" b="1" dirty="0">
              <a:latin typeface="Palatino Linotype" pitchFamily="18" charset="0"/>
            </a:rPr>
            <a:t> (</a:t>
          </a:r>
          <a:r>
            <a:rPr lang="en-US" b="1" dirty="0" err="1">
              <a:latin typeface="Palatino Linotype" pitchFamily="18" charset="0"/>
            </a:rPr>
            <a:t>Tripolis</a:t>
          </a:r>
          <a:r>
            <a:rPr lang="en-US" b="1" dirty="0">
              <a:latin typeface="Palatino Linotype" pitchFamily="18" charset="0"/>
            </a:rPr>
            <a:t>)</a:t>
          </a:r>
          <a:r>
            <a:rPr lang="el-GR" b="1" dirty="0">
              <a:latin typeface="Palatino Linotype" pitchFamily="18" charset="0"/>
            </a:rPr>
            <a:t> </a:t>
          </a:r>
          <a:endParaRPr lang="en-GB" b="1" dirty="0">
            <a:latin typeface="Palatino Linotype" pitchFamily="18" charset="0"/>
          </a:endParaRPr>
        </a:p>
      </dgm:t>
    </dgm:pt>
    <dgm:pt modelId="{DF5A57BB-640F-4EAC-8618-0822E08AF415}" type="parTrans" cxnId="{498F64F9-7A3E-47E6-A796-BB7290B7FE27}">
      <dgm:prSet/>
      <dgm:spPr/>
      <dgm:t>
        <a:bodyPr/>
        <a:lstStyle/>
        <a:p>
          <a:pPr algn="l"/>
          <a:endParaRPr lang="en-GB"/>
        </a:p>
      </dgm:t>
    </dgm:pt>
    <dgm:pt modelId="{80AE2325-37BD-4CCD-BDC6-9991119C1A73}" type="sibTrans" cxnId="{498F64F9-7A3E-47E6-A796-BB7290B7FE27}">
      <dgm:prSet/>
      <dgm:spPr/>
      <dgm:t>
        <a:bodyPr/>
        <a:lstStyle/>
        <a:p>
          <a:pPr algn="l"/>
          <a:endParaRPr lang="en-GB"/>
        </a:p>
      </dgm:t>
    </dgm:pt>
    <dgm:pt modelId="{2DA4A9CF-1670-4D12-9EDA-1656A2BF5090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US" b="1" dirty="0">
              <a:latin typeface="Palatino Linotype" pitchFamily="18" charset="0"/>
            </a:rPr>
            <a:t>School of Agriculture and Food</a:t>
          </a:r>
          <a:r>
            <a:rPr lang="el-GR" b="1" dirty="0">
              <a:latin typeface="Palatino Linotype" pitchFamily="18" charset="0"/>
            </a:rPr>
            <a:t> (</a:t>
          </a:r>
          <a:r>
            <a:rPr lang="en-US" b="1" dirty="0">
              <a:latin typeface="Palatino Linotype" pitchFamily="18" charset="0"/>
            </a:rPr>
            <a:t>Kalamata)</a:t>
          </a:r>
          <a:endParaRPr lang="el-GR" b="1" dirty="0">
            <a:latin typeface="Palatino Linotype" pitchFamily="18" charset="0"/>
          </a:endParaRPr>
        </a:p>
      </dgm:t>
    </dgm:pt>
    <dgm:pt modelId="{E69D11D9-1BA8-4C4B-BE81-C738B84C1D34}" type="parTrans" cxnId="{F7ACA565-D565-4AF8-A24B-39113A2274D6}">
      <dgm:prSet/>
      <dgm:spPr/>
      <dgm:t>
        <a:bodyPr/>
        <a:lstStyle/>
        <a:p>
          <a:pPr algn="l"/>
          <a:endParaRPr lang="en-GB"/>
        </a:p>
      </dgm:t>
    </dgm:pt>
    <dgm:pt modelId="{3B504DA5-F078-4741-BBCF-94F767B8EF29}" type="sibTrans" cxnId="{F7ACA565-D565-4AF8-A24B-39113A2274D6}">
      <dgm:prSet/>
      <dgm:spPr/>
      <dgm:t>
        <a:bodyPr/>
        <a:lstStyle/>
        <a:p>
          <a:pPr algn="l"/>
          <a:endParaRPr lang="en-GB"/>
        </a:p>
      </dgm:t>
    </dgm:pt>
    <dgm:pt modelId="{7586A739-6B25-425B-8A42-FE5430ECFE54}">
      <dgm:prSet/>
      <dgm:spPr>
        <a:solidFill>
          <a:srgbClr val="003366"/>
        </a:solidFill>
      </dgm:spPr>
      <dgm:t>
        <a:bodyPr/>
        <a:lstStyle/>
        <a:p>
          <a:pPr algn="l"/>
          <a:r>
            <a:rPr lang="en-US" b="1" dirty="0">
              <a:latin typeface="Palatino Linotype" panose="02040502050505030304" pitchFamily="18" charset="0"/>
            </a:rPr>
            <a:t>School of Engineering</a:t>
          </a:r>
          <a:r>
            <a:rPr lang="el-GR" b="1" dirty="0">
              <a:latin typeface="Palatino Linotype" panose="02040502050505030304" pitchFamily="18" charset="0"/>
            </a:rPr>
            <a:t> (</a:t>
          </a:r>
          <a:r>
            <a:rPr lang="en-US" b="1" dirty="0">
              <a:latin typeface="Palatino Linotype" panose="02040502050505030304" pitchFamily="18" charset="0"/>
            </a:rPr>
            <a:t>Patras)</a:t>
          </a:r>
          <a:endParaRPr lang="en-GB" b="1" dirty="0">
            <a:latin typeface="Palatino Linotype" pitchFamily="18" charset="0"/>
          </a:endParaRPr>
        </a:p>
      </dgm:t>
    </dgm:pt>
    <dgm:pt modelId="{6BFC3A72-E2A2-4824-B55C-4BF5F4B518A7}" type="parTrans" cxnId="{4489DD1B-636F-4C2D-8199-EFCC645DAFDB}">
      <dgm:prSet/>
      <dgm:spPr/>
      <dgm:t>
        <a:bodyPr/>
        <a:lstStyle/>
        <a:p>
          <a:pPr algn="l"/>
          <a:endParaRPr lang="en-GB"/>
        </a:p>
      </dgm:t>
    </dgm:pt>
    <dgm:pt modelId="{3A49D887-D1C1-4E8C-A2BD-1A2FB33095A2}" type="sibTrans" cxnId="{4489DD1B-636F-4C2D-8199-EFCC645DAFDB}">
      <dgm:prSet/>
      <dgm:spPr/>
      <dgm:t>
        <a:bodyPr/>
        <a:lstStyle/>
        <a:p>
          <a:pPr algn="l"/>
          <a:endParaRPr lang="en-GB"/>
        </a:p>
      </dgm:t>
    </dgm:pt>
    <dgm:pt modelId="{3D9FC2C8-6E05-4F62-8B1A-45BD9002EC44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Accounting and Finance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2F670179-07F7-477E-9529-AB71C85CC0BD}" type="parTrans" cxnId="{3D07E5F3-F3A4-4427-8F03-B4659E2C38D3}">
      <dgm:prSet/>
      <dgm:spPr/>
      <dgm:t>
        <a:bodyPr/>
        <a:lstStyle/>
        <a:p>
          <a:pPr algn="l"/>
          <a:endParaRPr lang="en-GB"/>
        </a:p>
      </dgm:t>
    </dgm:pt>
    <dgm:pt modelId="{C01811DE-2943-4947-905C-765096662F20}" type="sibTrans" cxnId="{3D07E5F3-F3A4-4427-8F03-B4659E2C38D3}">
      <dgm:prSet/>
      <dgm:spPr/>
      <dgm:t>
        <a:bodyPr/>
        <a:lstStyle/>
        <a:p>
          <a:pPr algn="l"/>
          <a:endParaRPr lang="en-GB"/>
        </a:p>
      </dgm:t>
    </dgm:pt>
    <dgm:pt modelId="{A3064E60-929F-4415-A007-BEF05641DBCF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Nursing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3F49B8A6-5B64-44FB-90D0-5340F5D637B3}" type="parTrans" cxnId="{F6ACB1AB-50F9-49D0-B6E1-F59AA59895E1}">
      <dgm:prSet/>
      <dgm:spPr/>
      <dgm:t>
        <a:bodyPr/>
        <a:lstStyle/>
        <a:p>
          <a:pPr algn="l"/>
          <a:endParaRPr lang="en-GB"/>
        </a:p>
      </dgm:t>
    </dgm:pt>
    <dgm:pt modelId="{5F8540CB-E2DB-4DB8-BAD6-88AF403E2532}" type="sibTrans" cxnId="{F6ACB1AB-50F9-49D0-B6E1-F59AA59895E1}">
      <dgm:prSet/>
      <dgm:spPr/>
      <dgm:t>
        <a:bodyPr/>
        <a:lstStyle/>
        <a:p>
          <a:pPr algn="l"/>
          <a:endParaRPr lang="en-GB"/>
        </a:p>
      </dgm:t>
    </dgm:pt>
    <dgm:pt modelId="{C430CF3B-2D93-49B6-9E1A-4235F4E513ED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Agriculture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0814B0B6-7CAE-4135-99FC-C6EC6A2C6BF3}" type="parTrans" cxnId="{2989FF48-B0CC-4C5E-B86A-336B02804A04}">
      <dgm:prSet/>
      <dgm:spPr/>
      <dgm:t>
        <a:bodyPr/>
        <a:lstStyle/>
        <a:p>
          <a:pPr algn="l"/>
          <a:endParaRPr lang="en-GB"/>
        </a:p>
      </dgm:t>
    </dgm:pt>
    <dgm:pt modelId="{44BEEC7E-EF37-49BF-A4EF-092BE9F155F5}" type="sibTrans" cxnId="{2989FF48-B0CC-4C5E-B86A-336B02804A04}">
      <dgm:prSet/>
      <dgm:spPr/>
      <dgm:t>
        <a:bodyPr/>
        <a:lstStyle/>
        <a:p>
          <a:pPr algn="l"/>
          <a:endParaRPr lang="en-GB"/>
        </a:p>
      </dgm:t>
    </dgm:pt>
    <dgm:pt modelId="{AC18A6B5-9BEE-4C6C-B5AD-EB29EE5F63D3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Electrical and Computer Engineering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F6C14817-C8C8-407D-8714-FC2D4FE4ABAD}" type="parTrans" cxnId="{DBF853BE-5500-404F-8FB8-F0418BB9CBC1}">
      <dgm:prSet/>
      <dgm:spPr/>
      <dgm:t>
        <a:bodyPr/>
        <a:lstStyle/>
        <a:p>
          <a:pPr algn="l"/>
          <a:endParaRPr lang="en-GB"/>
        </a:p>
      </dgm:t>
    </dgm:pt>
    <dgm:pt modelId="{2E66B7D3-5431-47C9-B519-746D2E8AAD95}" type="sibTrans" cxnId="{DBF853BE-5500-404F-8FB8-F0418BB9CBC1}">
      <dgm:prSet/>
      <dgm:spPr/>
      <dgm:t>
        <a:bodyPr/>
        <a:lstStyle/>
        <a:p>
          <a:pPr algn="l"/>
          <a:endParaRPr lang="en-GB"/>
        </a:p>
      </dgm:t>
    </dgm:pt>
    <dgm:pt modelId="{B710E96A-93FF-4B20-B074-BFD44EE45126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Business and Organization Administration</a:t>
          </a:r>
        </a:p>
      </dgm:t>
    </dgm:pt>
    <dgm:pt modelId="{7C41FD85-3667-4E99-97C4-C1A0CC7E45DD}" type="parTrans" cxnId="{9B1A9F5A-CCA3-46F0-B479-03B9EE08823E}">
      <dgm:prSet/>
      <dgm:spPr/>
      <dgm:t>
        <a:bodyPr/>
        <a:lstStyle/>
        <a:p>
          <a:endParaRPr lang="en-US"/>
        </a:p>
      </dgm:t>
    </dgm:pt>
    <dgm:pt modelId="{A51CB7E2-7703-45C9-A241-C74FBDB56A2D}" type="sibTrans" cxnId="{9B1A9F5A-CCA3-46F0-B479-03B9EE08823E}">
      <dgm:prSet/>
      <dgm:spPr/>
      <dgm:t>
        <a:bodyPr/>
        <a:lstStyle/>
        <a:p>
          <a:endParaRPr lang="en-US"/>
        </a:p>
      </dgm:t>
    </dgm:pt>
    <dgm:pt modelId="{2822A096-3C07-4FD0-BAEA-B367046BF187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Physiotherapy</a:t>
          </a:r>
        </a:p>
      </dgm:t>
    </dgm:pt>
    <dgm:pt modelId="{84E233FF-C34E-4D2A-8A32-D7BA59B687A6}" type="parTrans" cxnId="{7BE57741-CCBC-4A92-BD14-E80F25FA60F2}">
      <dgm:prSet/>
      <dgm:spPr/>
      <dgm:t>
        <a:bodyPr/>
        <a:lstStyle/>
        <a:p>
          <a:endParaRPr lang="en-US"/>
        </a:p>
      </dgm:t>
    </dgm:pt>
    <dgm:pt modelId="{7C47978A-FBA4-4E0A-8BE7-E5548A63A6DE}" type="sibTrans" cxnId="{7BE57741-CCBC-4A92-BD14-E80F25FA60F2}">
      <dgm:prSet/>
      <dgm:spPr/>
      <dgm:t>
        <a:bodyPr/>
        <a:lstStyle/>
        <a:p>
          <a:endParaRPr lang="en-US"/>
        </a:p>
      </dgm:t>
    </dgm:pt>
    <dgm:pt modelId="{7CC7454F-3DC7-4DA4-99C4-1D2D5D43A31C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Speech and Language Therapy</a:t>
          </a:r>
        </a:p>
      </dgm:t>
    </dgm:pt>
    <dgm:pt modelId="{051EAE52-02A0-4ADB-84D1-CA1782C5648E}" type="parTrans" cxnId="{2D4C608A-96A3-4546-9FB1-75E9A5E87702}">
      <dgm:prSet/>
      <dgm:spPr/>
      <dgm:t>
        <a:bodyPr/>
        <a:lstStyle/>
        <a:p>
          <a:endParaRPr lang="en-US"/>
        </a:p>
      </dgm:t>
    </dgm:pt>
    <dgm:pt modelId="{21865A7D-5A88-4723-B327-C820CDAE0965}" type="sibTrans" cxnId="{2D4C608A-96A3-4546-9FB1-75E9A5E87702}">
      <dgm:prSet/>
      <dgm:spPr/>
      <dgm:t>
        <a:bodyPr/>
        <a:lstStyle/>
        <a:p>
          <a:endParaRPr lang="en-US"/>
        </a:p>
      </dgm:t>
    </dgm:pt>
    <dgm:pt modelId="{26E3E733-EE30-4D7A-9C30-90581A9E0D32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</a:t>
          </a:r>
          <a:r>
            <a:rPr lang="en-US" b="1">
              <a:solidFill>
                <a:srgbClr val="003366"/>
              </a:solidFill>
              <a:latin typeface="Palatino Linotype" pitchFamily="18" charset="0"/>
            </a:rPr>
            <a:t>Nutrition and Dietetics</a:t>
          </a:r>
          <a:endParaRPr lang="en-US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6B9EE20D-72EB-4CF0-9D87-A874C15D75C8}" type="parTrans" cxnId="{5DE55F74-557A-468B-8105-96423E21BECD}">
      <dgm:prSet/>
      <dgm:spPr/>
      <dgm:t>
        <a:bodyPr/>
        <a:lstStyle/>
        <a:p>
          <a:endParaRPr lang="en-US"/>
        </a:p>
      </dgm:t>
    </dgm:pt>
    <dgm:pt modelId="{D27662C3-2E75-48B7-A417-1EEFAF16DB79}" type="sibTrans" cxnId="{5DE55F74-557A-468B-8105-96423E21BECD}">
      <dgm:prSet/>
      <dgm:spPr/>
      <dgm:t>
        <a:bodyPr/>
        <a:lstStyle/>
        <a:p>
          <a:endParaRPr lang="en-US"/>
        </a:p>
      </dgm:t>
    </dgm:pt>
    <dgm:pt modelId="{67750706-4FD1-4A89-9152-14E30CBB58A0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Food Science and Technology</a:t>
          </a:r>
        </a:p>
      </dgm:t>
    </dgm:pt>
    <dgm:pt modelId="{9E557905-BB9F-41B6-B4A0-04C2A1EBE311}" type="parTrans" cxnId="{242689C0-83C3-42DD-8075-9B5C5AF5C277}">
      <dgm:prSet/>
      <dgm:spPr/>
      <dgm:t>
        <a:bodyPr/>
        <a:lstStyle/>
        <a:p>
          <a:endParaRPr lang="en-US"/>
        </a:p>
      </dgm:t>
    </dgm:pt>
    <dgm:pt modelId="{D6B0B3A3-8CDE-4108-973D-DF148C044190}" type="sibTrans" cxnId="{242689C0-83C3-42DD-8075-9B5C5AF5C277}">
      <dgm:prSet/>
      <dgm:spPr/>
      <dgm:t>
        <a:bodyPr/>
        <a:lstStyle/>
        <a:p>
          <a:endParaRPr lang="en-US"/>
        </a:p>
      </dgm:t>
    </dgm:pt>
    <dgm:pt modelId="{9784940E-D755-4FA6-9D1F-605CD6D1B74A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Mechanical Engineering</a:t>
          </a:r>
        </a:p>
      </dgm:t>
    </dgm:pt>
    <dgm:pt modelId="{8D6ABCDB-4F70-4705-9604-890511377BD2}" type="parTrans" cxnId="{09783F6A-1591-4A7B-8C94-40678CC223CD}">
      <dgm:prSet/>
      <dgm:spPr/>
      <dgm:t>
        <a:bodyPr/>
        <a:lstStyle/>
        <a:p>
          <a:endParaRPr lang="en-US"/>
        </a:p>
      </dgm:t>
    </dgm:pt>
    <dgm:pt modelId="{F7873D4A-8C77-4E37-87D0-0EA207FD48E8}" type="sibTrans" cxnId="{09783F6A-1591-4A7B-8C94-40678CC223CD}">
      <dgm:prSet/>
      <dgm:spPr/>
      <dgm:t>
        <a:bodyPr/>
        <a:lstStyle/>
        <a:p>
          <a:endParaRPr lang="en-US"/>
        </a:p>
      </dgm:t>
    </dgm:pt>
    <dgm:pt modelId="{181F19AD-339B-4697-8024-12BC9A2EF3F9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Civil Engineering</a:t>
          </a:r>
        </a:p>
      </dgm:t>
    </dgm:pt>
    <dgm:pt modelId="{FFE883AB-4283-457F-8873-83886E108101}" type="parTrans" cxnId="{DD9737BC-4E55-415B-99F5-9307ABEBCCB6}">
      <dgm:prSet/>
      <dgm:spPr/>
      <dgm:t>
        <a:bodyPr/>
        <a:lstStyle/>
        <a:p>
          <a:endParaRPr lang="en-US"/>
        </a:p>
      </dgm:t>
    </dgm:pt>
    <dgm:pt modelId="{6D77B18F-43A9-469F-A627-7881FD061CC5}" type="sibTrans" cxnId="{DD9737BC-4E55-415B-99F5-9307ABEBCCB6}">
      <dgm:prSet/>
      <dgm:spPr/>
      <dgm:t>
        <a:bodyPr/>
        <a:lstStyle/>
        <a:p>
          <a:endParaRPr lang="en-US"/>
        </a:p>
      </dgm:t>
    </dgm:pt>
    <dgm:pt modelId="{D87A0C65-A2AB-4FCB-8D00-26228A2A2EE6}" type="pres">
      <dgm:prSet presAssocID="{91B76180-0B5F-48D6-84AD-6FBFC00E46FE}" presName="linear" presStyleCnt="0">
        <dgm:presLayoutVars>
          <dgm:dir/>
          <dgm:animLvl val="lvl"/>
          <dgm:resizeHandles val="exact"/>
        </dgm:presLayoutVars>
      </dgm:prSet>
      <dgm:spPr/>
    </dgm:pt>
    <dgm:pt modelId="{EE8B8EB7-E893-4F33-84AF-EDA2AEEA2AC8}" type="pres">
      <dgm:prSet presAssocID="{E9CAA72E-6F0B-4B4F-B079-E54A06D825D9}" presName="parentLin" presStyleCnt="0"/>
      <dgm:spPr/>
    </dgm:pt>
    <dgm:pt modelId="{3346FA35-DB18-4E07-AB8D-FF5B70AF6947}" type="pres">
      <dgm:prSet presAssocID="{E9CAA72E-6F0B-4B4F-B079-E54A06D825D9}" presName="parentLeftMargin" presStyleLbl="node1" presStyleIdx="0" presStyleCnt="4"/>
      <dgm:spPr/>
    </dgm:pt>
    <dgm:pt modelId="{D1BCA01B-DBE1-404D-91D9-37F2596F3755}" type="pres">
      <dgm:prSet presAssocID="{E9CAA72E-6F0B-4B4F-B079-E54A06D825D9}" presName="parentText" presStyleLbl="node1" presStyleIdx="0" presStyleCnt="4" custLinFactNeighborX="-43376" custLinFactNeighborY="-8248">
        <dgm:presLayoutVars>
          <dgm:chMax val="0"/>
          <dgm:bulletEnabled val="1"/>
        </dgm:presLayoutVars>
      </dgm:prSet>
      <dgm:spPr/>
    </dgm:pt>
    <dgm:pt modelId="{C7F8C456-09A0-474E-BA3E-66276FDAC273}" type="pres">
      <dgm:prSet presAssocID="{E9CAA72E-6F0B-4B4F-B079-E54A06D825D9}" presName="negativeSpace" presStyleCnt="0"/>
      <dgm:spPr/>
    </dgm:pt>
    <dgm:pt modelId="{B8B7376C-AE15-46DF-A797-969E0386C4E3}" type="pres">
      <dgm:prSet presAssocID="{E9CAA72E-6F0B-4B4F-B079-E54A06D825D9}" presName="childText" presStyleLbl="conFgAcc1" presStyleIdx="0" presStyleCnt="4" custLinFactNeighborX="1566">
        <dgm:presLayoutVars>
          <dgm:bulletEnabled val="1"/>
        </dgm:presLayoutVars>
      </dgm:prSet>
      <dgm:spPr/>
    </dgm:pt>
    <dgm:pt modelId="{7F69B0E2-5344-42EB-B793-6C78D8225BDA}" type="pres">
      <dgm:prSet presAssocID="{1A37F92A-3458-45ED-8067-1B88DFF87035}" presName="spaceBetweenRectangles" presStyleCnt="0"/>
      <dgm:spPr/>
    </dgm:pt>
    <dgm:pt modelId="{077AEE3E-80F9-45FB-A8AF-E209814EFDBD}" type="pres">
      <dgm:prSet presAssocID="{C997DB8A-E500-457A-97BE-B16212A4597C}" presName="parentLin" presStyleCnt="0"/>
      <dgm:spPr/>
    </dgm:pt>
    <dgm:pt modelId="{6AF4F4A4-6616-44A1-AB36-5029EF989A23}" type="pres">
      <dgm:prSet presAssocID="{C997DB8A-E500-457A-97BE-B16212A4597C}" presName="parentLeftMargin" presStyleLbl="node1" presStyleIdx="0" presStyleCnt="4"/>
      <dgm:spPr/>
    </dgm:pt>
    <dgm:pt modelId="{1B386878-21E7-457E-A8E9-6D3F554BDD16}" type="pres">
      <dgm:prSet presAssocID="{C997DB8A-E500-457A-97BE-B16212A4597C}" presName="parentText" presStyleLbl="node1" presStyleIdx="1" presStyleCnt="4" custLinFactNeighborX="-45255" custLinFactNeighborY="-29479">
        <dgm:presLayoutVars>
          <dgm:chMax val="0"/>
          <dgm:bulletEnabled val="1"/>
        </dgm:presLayoutVars>
      </dgm:prSet>
      <dgm:spPr/>
    </dgm:pt>
    <dgm:pt modelId="{F06A8244-7C9A-445B-92C6-8B73742FB1D7}" type="pres">
      <dgm:prSet presAssocID="{C997DB8A-E500-457A-97BE-B16212A4597C}" presName="negativeSpace" presStyleCnt="0"/>
      <dgm:spPr/>
    </dgm:pt>
    <dgm:pt modelId="{377066D1-6903-4503-9A3E-59AF266AC0C5}" type="pres">
      <dgm:prSet presAssocID="{C997DB8A-E500-457A-97BE-B16212A4597C}" presName="childText" presStyleLbl="conFgAcc1" presStyleIdx="1" presStyleCnt="4">
        <dgm:presLayoutVars>
          <dgm:bulletEnabled val="1"/>
        </dgm:presLayoutVars>
      </dgm:prSet>
      <dgm:spPr/>
    </dgm:pt>
    <dgm:pt modelId="{F76B6EB6-6885-46AA-8382-9DCDEDB9364A}" type="pres">
      <dgm:prSet presAssocID="{80AE2325-37BD-4CCD-BDC6-9991119C1A73}" presName="spaceBetweenRectangles" presStyleCnt="0"/>
      <dgm:spPr/>
    </dgm:pt>
    <dgm:pt modelId="{058D77A0-3401-407E-A176-4DA2028BCD2B}" type="pres">
      <dgm:prSet presAssocID="{2DA4A9CF-1670-4D12-9EDA-1656A2BF5090}" presName="parentLin" presStyleCnt="0"/>
      <dgm:spPr/>
    </dgm:pt>
    <dgm:pt modelId="{1CFDD973-E7F1-4A95-A432-2197AD7A9F0B}" type="pres">
      <dgm:prSet presAssocID="{2DA4A9CF-1670-4D12-9EDA-1656A2BF5090}" presName="parentLeftMargin" presStyleLbl="node1" presStyleIdx="1" presStyleCnt="4"/>
      <dgm:spPr/>
    </dgm:pt>
    <dgm:pt modelId="{68586B6D-522D-431F-9B2E-F43E9992CED7}" type="pres">
      <dgm:prSet presAssocID="{2DA4A9CF-1670-4D12-9EDA-1656A2BF5090}" presName="parentText" presStyleLbl="node1" presStyleIdx="2" presStyleCnt="4" custLinFactNeighborX="-52451" custLinFactNeighborY="-20092">
        <dgm:presLayoutVars>
          <dgm:chMax val="0"/>
          <dgm:bulletEnabled val="1"/>
        </dgm:presLayoutVars>
      </dgm:prSet>
      <dgm:spPr/>
    </dgm:pt>
    <dgm:pt modelId="{318E8FFF-23BB-4506-8C27-A98DCA199644}" type="pres">
      <dgm:prSet presAssocID="{2DA4A9CF-1670-4D12-9EDA-1656A2BF5090}" presName="negativeSpace" presStyleCnt="0"/>
      <dgm:spPr/>
    </dgm:pt>
    <dgm:pt modelId="{4811D553-31E4-417E-8C7B-C4FE02F0BB64}" type="pres">
      <dgm:prSet presAssocID="{2DA4A9CF-1670-4D12-9EDA-1656A2BF5090}" presName="childText" presStyleLbl="conFgAcc1" presStyleIdx="2" presStyleCnt="4">
        <dgm:presLayoutVars>
          <dgm:bulletEnabled val="1"/>
        </dgm:presLayoutVars>
      </dgm:prSet>
      <dgm:spPr/>
    </dgm:pt>
    <dgm:pt modelId="{BD95000A-96F2-40A5-8957-605B04CA340F}" type="pres">
      <dgm:prSet presAssocID="{3B504DA5-F078-4741-BBCF-94F767B8EF29}" presName="spaceBetweenRectangles" presStyleCnt="0"/>
      <dgm:spPr/>
    </dgm:pt>
    <dgm:pt modelId="{F9BA4EAA-45FE-42D1-8B6E-95171BA1326A}" type="pres">
      <dgm:prSet presAssocID="{7586A739-6B25-425B-8A42-FE5430ECFE54}" presName="parentLin" presStyleCnt="0"/>
      <dgm:spPr/>
    </dgm:pt>
    <dgm:pt modelId="{E04AA6F1-2A02-44D9-8C74-D754FE8FD407}" type="pres">
      <dgm:prSet presAssocID="{7586A739-6B25-425B-8A42-FE5430ECFE54}" presName="parentLeftMargin" presStyleLbl="node1" presStyleIdx="2" presStyleCnt="4"/>
      <dgm:spPr/>
    </dgm:pt>
    <dgm:pt modelId="{AF53A995-B969-4671-8CA0-476C71E6079E}" type="pres">
      <dgm:prSet presAssocID="{7586A739-6B25-425B-8A42-FE5430ECFE54}" presName="parentText" presStyleLbl="node1" presStyleIdx="3" presStyleCnt="4" custLinFactNeighborX="-59647" custLinFactNeighborY="-23221">
        <dgm:presLayoutVars>
          <dgm:chMax val="0"/>
          <dgm:bulletEnabled val="1"/>
        </dgm:presLayoutVars>
      </dgm:prSet>
      <dgm:spPr/>
    </dgm:pt>
    <dgm:pt modelId="{BA4D8F57-9FE5-49C0-8B8C-92D2C5FFFD58}" type="pres">
      <dgm:prSet presAssocID="{7586A739-6B25-425B-8A42-FE5430ECFE54}" presName="negativeSpace" presStyleCnt="0"/>
      <dgm:spPr/>
    </dgm:pt>
    <dgm:pt modelId="{0F2280E9-BB5F-46C5-BA89-C16481245FA3}" type="pres">
      <dgm:prSet presAssocID="{7586A739-6B25-425B-8A42-FE5430ECFE5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E26A400-5265-4CB7-8370-57806A7FEE38}" type="presOf" srcId="{2DA4A9CF-1670-4D12-9EDA-1656A2BF5090}" destId="{68586B6D-522D-431F-9B2E-F43E9992CED7}" srcOrd="1" destOrd="0" presId="urn:microsoft.com/office/officeart/2005/8/layout/list1"/>
    <dgm:cxn modelId="{4489DD1B-636F-4C2D-8199-EFCC645DAFDB}" srcId="{91B76180-0B5F-48D6-84AD-6FBFC00E46FE}" destId="{7586A739-6B25-425B-8A42-FE5430ECFE54}" srcOrd="3" destOrd="0" parTransId="{6BFC3A72-E2A2-4824-B55C-4BF5F4B518A7}" sibTransId="{3A49D887-D1C1-4E8C-A2BD-1A2FB33095A2}"/>
    <dgm:cxn modelId="{8E041F24-D38C-40A4-B5E5-8F7145549542}" type="presOf" srcId="{7586A739-6B25-425B-8A42-FE5430ECFE54}" destId="{E04AA6F1-2A02-44D9-8C74-D754FE8FD407}" srcOrd="0" destOrd="0" presId="urn:microsoft.com/office/officeart/2005/8/layout/list1"/>
    <dgm:cxn modelId="{88AEE73D-A07E-4491-A997-E0840F694B01}" type="presOf" srcId="{B710E96A-93FF-4B20-B074-BFD44EE45126}" destId="{B8B7376C-AE15-46DF-A797-969E0386C4E3}" srcOrd="0" destOrd="1" presId="urn:microsoft.com/office/officeart/2005/8/layout/list1"/>
    <dgm:cxn modelId="{DE6AAA40-1194-4CB9-84C1-B2168F654FF6}" srcId="{91B76180-0B5F-48D6-84AD-6FBFC00E46FE}" destId="{E9CAA72E-6F0B-4B4F-B079-E54A06D825D9}" srcOrd="0" destOrd="0" parTransId="{4E8287C1-76C3-4019-8385-47928D27F3C8}" sibTransId="{1A37F92A-3458-45ED-8067-1B88DFF87035}"/>
    <dgm:cxn modelId="{F5FCFD60-85FE-46EE-9955-3BD2D952D66E}" type="presOf" srcId="{3D9FC2C8-6E05-4F62-8B1A-45BD9002EC44}" destId="{B8B7376C-AE15-46DF-A797-969E0386C4E3}" srcOrd="0" destOrd="0" presId="urn:microsoft.com/office/officeart/2005/8/layout/list1"/>
    <dgm:cxn modelId="{AAEC2761-9E72-483A-9C56-DFA186EB870C}" type="presOf" srcId="{C997DB8A-E500-457A-97BE-B16212A4597C}" destId="{6AF4F4A4-6616-44A1-AB36-5029EF989A23}" srcOrd="0" destOrd="0" presId="urn:microsoft.com/office/officeart/2005/8/layout/list1"/>
    <dgm:cxn modelId="{7BE57741-CCBC-4A92-BD14-E80F25FA60F2}" srcId="{C997DB8A-E500-457A-97BE-B16212A4597C}" destId="{2822A096-3C07-4FD0-BAEA-B367046BF187}" srcOrd="1" destOrd="0" parTransId="{84E233FF-C34E-4D2A-8A32-D7BA59B687A6}" sibTransId="{7C47978A-FBA4-4E0A-8BE7-E5548A63A6DE}"/>
    <dgm:cxn modelId="{F7ACA565-D565-4AF8-A24B-39113A2274D6}" srcId="{91B76180-0B5F-48D6-84AD-6FBFC00E46FE}" destId="{2DA4A9CF-1670-4D12-9EDA-1656A2BF5090}" srcOrd="2" destOrd="0" parTransId="{E69D11D9-1BA8-4C4B-BE81-C738B84C1D34}" sibTransId="{3B504DA5-F078-4741-BBCF-94F767B8EF29}"/>
    <dgm:cxn modelId="{1C2F2E46-367A-4D95-A7B4-10E3B5920A49}" type="presOf" srcId="{9784940E-D755-4FA6-9D1F-605CD6D1B74A}" destId="{0F2280E9-BB5F-46C5-BA89-C16481245FA3}" srcOrd="0" destOrd="1" presId="urn:microsoft.com/office/officeart/2005/8/layout/list1"/>
    <dgm:cxn modelId="{F0187846-8563-4BB9-9738-157C7DCAF04E}" type="presOf" srcId="{91B76180-0B5F-48D6-84AD-6FBFC00E46FE}" destId="{D87A0C65-A2AB-4FCB-8D00-26228A2A2EE6}" srcOrd="0" destOrd="0" presId="urn:microsoft.com/office/officeart/2005/8/layout/list1"/>
    <dgm:cxn modelId="{2989FF48-B0CC-4C5E-B86A-336B02804A04}" srcId="{2DA4A9CF-1670-4D12-9EDA-1656A2BF5090}" destId="{C430CF3B-2D93-49B6-9E1A-4235F4E513ED}" srcOrd="0" destOrd="0" parTransId="{0814B0B6-7CAE-4135-99FC-C6EC6A2C6BF3}" sibTransId="{44BEEC7E-EF37-49BF-A4EF-092BE9F155F5}"/>
    <dgm:cxn modelId="{26071C69-4FDD-4101-9BFF-908A77703B1E}" type="presOf" srcId="{E9CAA72E-6F0B-4B4F-B079-E54A06D825D9}" destId="{3346FA35-DB18-4E07-AB8D-FF5B70AF6947}" srcOrd="0" destOrd="0" presId="urn:microsoft.com/office/officeart/2005/8/layout/list1"/>
    <dgm:cxn modelId="{09783F6A-1591-4A7B-8C94-40678CC223CD}" srcId="{7586A739-6B25-425B-8A42-FE5430ECFE54}" destId="{9784940E-D755-4FA6-9D1F-605CD6D1B74A}" srcOrd="1" destOrd="0" parTransId="{8D6ABCDB-4F70-4705-9604-890511377BD2}" sibTransId="{F7873D4A-8C77-4E37-87D0-0EA207FD48E8}"/>
    <dgm:cxn modelId="{F269AC50-F61C-4592-B2CC-483E0CC73862}" type="presOf" srcId="{7CC7454F-3DC7-4DA4-99C4-1D2D5D43A31C}" destId="{377066D1-6903-4503-9A3E-59AF266AC0C5}" srcOrd="0" destOrd="2" presId="urn:microsoft.com/office/officeart/2005/8/layout/list1"/>
    <dgm:cxn modelId="{5DE55F74-557A-468B-8105-96423E21BECD}" srcId="{C997DB8A-E500-457A-97BE-B16212A4597C}" destId="{26E3E733-EE30-4D7A-9C30-90581A9E0D32}" srcOrd="3" destOrd="0" parTransId="{6B9EE20D-72EB-4CF0-9D87-A874C15D75C8}" sibTransId="{D27662C3-2E75-48B7-A417-1EEFAF16DB79}"/>
    <dgm:cxn modelId="{E7F2275A-7548-448D-A521-B851B768BDA6}" type="presOf" srcId="{7586A739-6B25-425B-8A42-FE5430ECFE54}" destId="{AF53A995-B969-4671-8CA0-476C71E6079E}" srcOrd="1" destOrd="0" presId="urn:microsoft.com/office/officeart/2005/8/layout/list1"/>
    <dgm:cxn modelId="{9B1A9F5A-CCA3-46F0-B479-03B9EE08823E}" srcId="{E9CAA72E-6F0B-4B4F-B079-E54A06D825D9}" destId="{B710E96A-93FF-4B20-B074-BFD44EE45126}" srcOrd="1" destOrd="0" parTransId="{7C41FD85-3667-4E99-97C4-C1A0CC7E45DD}" sibTransId="{A51CB7E2-7703-45C9-A241-C74FBDB56A2D}"/>
    <dgm:cxn modelId="{0B94A27E-A0E1-4C53-8EDE-1FB32BD5E64C}" type="presOf" srcId="{2822A096-3C07-4FD0-BAEA-B367046BF187}" destId="{377066D1-6903-4503-9A3E-59AF266AC0C5}" srcOrd="0" destOrd="1" presId="urn:microsoft.com/office/officeart/2005/8/layout/list1"/>
    <dgm:cxn modelId="{17847681-2C84-472C-87BD-469A1B1C4B5D}" type="presOf" srcId="{26E3E733-EE30-4D7A-9C30-90581A9E0D32}" destId="{377066D1-6903-4503-9A3E-59AF266AC0C5}" srcOrd="0" destOrd="3" presId="urn:microsoft.com/office/officeart/2005/8/layout/list1"/>
    <dgm:cxn modelId="{57709B89-C394-4917-AB8F-243D101F4BAE}" type="presOf" srcId="{181F19AD-339B-4697-8024-12BC9A2EF3F9}" destId="{0F2280E9-BB5F-46C5-BA89-C16481245FA3}" srcOrd="0" destOrd="2" presId="urn:microsoft.com/office/officeart/2005/8/layout/list1"/>
    <dgm:cxn modelId="{2D4C608A-96A3-4546-9FB1-75E9A5E87702}" srcId="{C997DB8A-E500-457A-97BE-B16212A4597C}" destId="{7CC7454F-3DC7-4DA4-99C4-1D2D5D43A31C}" srcOrd="2" destOrd="0" parTransId="{051EAE52-02A0-4ADB-84D1-CA1782C5648E}" sibTransId="{21865A7D-5A88-4723-B327-C820CDAE0965}"/>
    <dgm:cxn modelId="{07BB1B94-A6AB-48FF-8E57-76F2DC250199}" type="presOf" srcId="{A3064E60-929F-4415-A007-BEF05641DBCF}" destId="{377066D1-6903-4503-9A3E-59AF266AC0C5}" srcOrd="0" destOrd="0" presId="urn:microsoft.com/office/officeart/2005/8/layout/list1"/>
    <dgm:cxn modelId="{C7A4AFA6-286E-4E11-AA60-457156C877F4}" type="presOf" srcId="{67750706-4FD1-4A89-9152-14E30CBB58A0}" destId="{4811D553-31E4-417E-8C7B-C4FE02F0BB64}" srcOrd="0" destOrd="1" presId="urn:microsoft.com/office/officeart/2005/8/layout/list1"/>
    <dgm:cxn modelId="{F6ACB1AB-50F9-49D0-B6E1-F59AA59895E1}" srcId="{C997DB8A-E500-457A-97BE-B16212A4597C}" destId="{A3064E60-929F-4415-A007-BEF05641DBCF}" srcOrd="0" destOrd="0" parTransId="{3F49B8A6-5B64-44FB-90D0-5340F5D637B3}" sibTransId="{5F8540CB-E2DB-4DB8-BAD6-88AF403E2532}"/>
    <dgm:cxn modelId="{DD9737BC-4E55-415B-99F5-9307ABEBCCB6}" srcId="{7586A739-6B25-425B-8A42-FE5430ECFE54}" destId="{181F19AD-339B-4697-8024-12BC9A2EF3F9}" srcOrd="2" destOrd="0" parTransId="{FFE883AB-4283-457F-8873-83886E108101}" sibTransId="{6D77B18F-43A9-469F-A627-7881FD061CC5}"/>
    <dgm:cxn modelId="{DBF853BE-5500-404F-8FB8-F0418BB9CBC1}" srcId="{7586A739-6B25-425B-8A42-FE5430ECFE54}" destId="{AC18A6B5-9BEE-4C6C-B5AD-EB29EE5F63D3}" srcOrd="0" destOrd="0" parTransId="{F6C14817-C8C8-407D-8714-FC2D4FE4ABAD}" sibTransId="{2E66B7D3-5431-47C9-B519-746D2E8AAD95}"/>
    <dgm:cxn modelId="{42B1ADBF-D4F2-44EE-8475-410813EF5B79}" type="presOf" srcId="{AC18A6B5-9BEE-4C6C-B5AD-EB29EE5F63D3}" destId="{0F2280E9-BB5F-46C5-BA89-C16481245FA3}" srcOrd="0" destOrd="0" presId="urn:microsoft.com/office/officeart/2005/8/layout/list1"/>
    <dgm:cxn modelId="{242689C0-83C3-42DD-8075-9B5C5AF5C277}" srcId="{2DA4A9CF-1670-4D12-9EDA-1656A2BF5090}" destId="{67750706-4FD1-4A89-9152-14E30CBB58A0}" srcOrd="1" destOrd="0" parTransId="{9E557905-BB9F-41B6-B4A0-04C2A1EBE311}" sibTransId="{D6B0B3A3-8CDE-4108-973D-DF148C044190}"/>
    <dgm:cxn modelId="{FD5AA3C8-FEE9-4D19-8B85-A01B00BEFF67}" type="presOf" srcId="{C997DB8A-E500-457A-97BE-B16212A4597C}" destId="{1B386878-21E7-457E-A8E9-6D3F554BDD16}" srcOrd="1" destOrd="0" presId="urn:microsoft.com/office/officeart/2005/8/layout/list1"/>
    <dgm:cxn modelId="{09FAB3CC-0D10-4442-BAA3-3CDFA8BCAE26}" type="presOf" srcId="{C430CF3B-2D93-49B6-9E1A-4235F4E513ED}" destId="{4811D553-31E4-417E-8C7B-C4FE02F0BB64}" srcOrd="0" destOrd="0" presId="urn:microsoft.com/office/officeart/2005/8/layout/list1"/>
    <dgm:cxn modelId="{EBAACCDE-84A1-44C0-92DD-7B1FCDA55106}" type="presOf" srcId="{2DA4A9CF-1670-4D12-9EDA-1656A2BF5090}" destId="{1CFDD973-E7F1-4A95-A432-2197AD7A9F0B}" srcOrd="0" destOrd="0" presId="urn:microsoft.com/office/officeart/2005/8/layout/list1"/>
    <dgm:cxn modelId="{D4B077E7-CD0F-42EC-998D-04B99F38ED81}" type="presOf" srcId="{E9CAA72E-6F0B-4B4F-B079-E54A06D825D9}" destId="{D1BCA01B-DBE1-404D-91D9-37F2596F3755}" srcOrd="1" destOrd="0" presId="urn:microsoft.com/office/officeart/2005/8/layout/list1"/>
    <dgm:cxn modelId="{3D07E5F3-F3A4-4427-8F03-B4659E2C38D3}" srcId="{E9CAA72E-6F0B-4B4F-B079-E54A06D825D9}" destId="{3D9FC2C8-6E05-4F62-8B1A-45BD9002EC44}" srcOrd="0" destOrd="0" parTransId="{2F670179-07F7-477E-9529-AB71C85CC0BD}" sibTransId="{C01811DE-2943-4947-905C-765096662F20}"/>
    <dgm:cxn modelId="{498F64F9-7A3E-47E6-A796-BB7290B7FE27}" srcId="{91B76180-0B5F-48D6-84AD-6FBFC00E46FE}" destId="{C997DB8A-E500-457A-97BE-B16212A4597C}" srcOrd="1" destOrd="0" parTransId="{DF5A57BB-640F-4EAC-8618-0822E08AF415}" sibTransId="{80AE2325-37BD-4CCD-BDC6-9991119C1A73}"/>
    <dgm:cxn modelId="{B0C2C1CB-2F67-450C-AE15-B8B6F3345D92}" type="presParOf" srcId="{D87A0C65-A2AB-4FCB-8D00-26228A2A2EE6}" destId="{EE8B8EB7-E893-4F33-84AF-EDA2AEEA2AC8}" srcOrd="0" destOrd="0" presId="urn:microsoft.com/office/officeart/2005/8/layout/list1"/>
    <dgm:cxn modelId="{0FE3A3B7-699D-426B-9BDF-D3D7827B5679}" type="presParOf" srcId="{EE8B8EB7-E893-4F33-84AF-EDA2AEEA2AC8}" destId="{3346FA35-DB18-4E07-AB8D-FF5B70AF6947}" srcOrd="0" destOrd="0" presId="urn:microsoft.com/office/officeart/2005/8/layout/list1"/>
    <dgm:cxn modelId="{9514F2F9-C3DB-4047-A8D6-4DD7EB98A27E}" type="presParOf" srcId="{EE8B8EB7-E893-4F33-84AF-EDA2AEEA2AC8}" destId="{D1BCA01B-DBE1-404D-91D9-37F2596F3755}" srcOrd="1" destOrd="0" presId="urn:microsoft.com/office/officeart/2005/8/layout/list1"/>
    <dgm:cxn modelId="{9CED1B5F-5A09-4F2E-AFAE-D3D736400A32}" type="presParOf" srcId="{D87A0C65-A2AB-4FCB-8D00-26228A2A2EE6}" destId="{C7F8C456-09A0-474E-BA3E-66276FDAC273}" srcOrd="1" destOrd="0" presId="urn:microsoft.com/office/officeart/2005/8/layout/list1"/>
    <dgm:cxn modelId="{16403554-8EBA-4D38-86E0-BFEE16212A40}" type="presParOf" srcId="{D87A0C65-A2AB-4FCB-8D00-26228A2A2EE6}" destId="{B8B7376C-AE15-46DF-A797-969E0386C4E3}" srcOrd="2" destOrd="0" presId="urn:microsoft.com/office/officeart/2005/8/layout/list1"/>
    <dgm:cxn modelId="{0CE2AA25-B4C1-41F1-81E4-0BDAE29215A5}" type="presParOf" srcId="{D87A0C65-A2AB-4FCB-8D00-26228A2A2EE6}" destId="{7F69B0E2-5344-42EB-B793-6C78D8225BDA}" srcOrd="3" destOrd="0" presId="urn:microsoft.com/office/officeart/2005/8/layout/list1"/>
    <dgm:cxn modelId="{8E62A7A7-3B86-4FDE-B6F2-55BDAC3969FB}" type="presParOf" srcId="{D87A0C65-A2AB-4FCB-8D00-26228A2A2EE6}" destId="{077AEE3E-80F9-45FB-A8AF-E209814EFDBD}" srcOrd="4" destOrd="0" presId="urn:microsoft.com/office/officeart/2005/8/layout/list1"/>
    <dgm:cxn modelId="{6BBD9EAE-6C8B-491C-AD18-1A970A6A81EB}" type="presParOf" srcId="{077AEE3E-80F9-45FB-A8AF-E209814EFDBD}" destId="{6AF4F4A4-6616-44A1-AB36-5029EF989A23}" srcOrd="0" destOrd="0" presId="urn:microsoft.com/office/officeart/2005/8/layout/list1"/>
    <dgm:cxn modelId="{3BD0DDD2-27DD-4BF9-A954-699EF78BE768}" type="presParOf" srcId="{077AEE3E-80F9-45FB-A8AF-E209814EFDBD}" destId="{1B386878-21E7-457E-A8E9-6D3F554BDD16}" srcOrd="1" destOrd="0" presId="urn:microsoft.com/office/officeart/2005/8/layout/list1"/>
    <dgm:cxn modelId="{5B921EC3-B8A4-4D1A-8E6C-9CAA2D7E085B}" type="presParOf" srcId="{D87A0C65-A2AB-4FCB-8D00-26228A2A2EE6}" destId="{F06A8244-7C9A-445B-92C6-8B73742FB1D7}" srcOrd="5" destOrd="0" presId="urn:microsoft.com/office/officeart/2005/8/layout/list1"/>
    <dgm:cxn modelId="{F9A812EA-6984-42BA-821E-6609DA211558}" type="presParOf" srcId="{D87A0C65-A2AB-4FCB-8D00-26228A2A2EE6}" destId="{377066D1-6903-4503-9A3E-59AF266AC0C5}" srcOrd="6" destOrd="0" presId="urn:microsoft.com/office/officeart/2005/8/layout/list1"/>
    <dgm:cxn modelId="{843A82AC-D61A-4566-8A9F-C0B6DBBA241F}" type="presParOf" srcId="{D87A0C65-A2AB-4FCB-8D00-26228A2A2EE6}" destId="{F76B6EB6-6885-46AA-8382-9DCDEDB9364A}" srcOrd="7" destOrd="0" presId="urn:microsoft.com/office/officeart/2005/8/layout/list1"/>
    <dgm:cxn modelId="{D337595E-D5FF-4CF8-9ED7-9091E641150A}" type="presParOf" srcId="{D87A0C65-A2AB-4FCB-8D00-26228A2A2EE6}" destId="{058D77A0-3401-407E-A176-4DA2028BCD2B}" srcOrd="8" destOrd="0" presId="urn:microsoft.com/office/officeart/2005/8/layout/list1"/>
    <dgm:cxn modelId="{871AFC91-AFFF-4E0E-91B6-36343C632AC4}" type="presParOf" srcId="{058D77A0-3401-407E-A176-4DA2028BCD2B}" destId="{1CFDD973-E7F1-4A95-A432-2197AD7A9F0B}" srcOrd="0" destOrd="0" presId="urn:microsoft.com/office/officeart/2005/8/layout/list1"/>
    <dgm:cxn modelId="{EC7A8803-EE3D-4541-A08B-2AC7C33F9399}" type="presParOf" srcId="{058D77A0-3401-407E-A176-4DA2028BCD2B}" destId="{68586B6D-522D-431F-9B2E-F43E9992CED7}" srcOrd="1" destOrd="0" presId="urn:microsoft.com/office/officeart/2005/8/layout/list1"/>
    <dgm:cxn modelId="{84D4FC55-60E7-467F-BDA2-87F277F10F30}" type="presParOf" srcId="{D87A0C65-A2AB-4FCB-8D00-26228A2A2EE6}" destId="{318E8FFF-23BB-4506-8C27-A98DCA199644}" srcOrd="9" destOrd="0" presId="urn:microsoft.com/office/officeart/2005/8/layout/list1"/>
    <dgm:cxn modelId="{C4CF2682-51B3-4BC8-859C-9D0FB8068D2E}" type="presParOf" srcId="{D87A0C65-A2AB-4FCB-8D00-26228A2A2EE6}" destId="{4811D553-31E4-417E-8C7B-C4FE02F0BB64}" srcOrd="10" destOrd="0" presId="urn:microsoft.com/office/officeart/2005/8/layout/list1"/>
    <dgm:cxn modelId="{71CE7168-CE70-4E4E-9CD8-2A78E8CD3B86}" type="presParOf" srcId="{D87A0C65-A2AB-4FCB-8D00-26228A2A2EE6}" destId="{BD95000A-96F2-40A5-8957-605B04CA340F}" srcOrd="11" destOrd="0" presId="urn:microsoft.com/office/officeart/2005/8/layout/list1"/>
    <dgm:cxn modelId="{76844E43-4673-4F45-B0B1-95297000438F}" type="presParOf" srcId="{D87A0C65-A2AB-4FCB-8D00-26228A2A2EE6}" destId="{F9BA4EAA-45FE-42D1-8B6E-95171BA1326A}" srcOrd="12" destOrd="0" presId="urn:microsoft.com/office/officeart/2005/8/layout/list1"/>
    <dgm:cxn modelId="{D9F78246-77E5-4FFF-9D5D-D2BC0E89D1D3}" type="presParOf" srcId="{F9BA4EAA-45FE-42D1-8B6E-95171BA1326A}" destId="{E04AA6F1-2A02-44D9-8C74-D754FE8FD407}" srcOrd="0" destOrd="0" presId="urn:microsoft.com/office/officeart/2005/8/layout/list1"/>
    <dgm:cxn modelId="{BCDB261B-6DD3-44E3-A0C5-045CE65F8947}" type="presParOf" srcId="{F9BA4EAA-45FE-42D1-8B6E-95171BA1326A}" destId="{AF53A995-B969-4671-8CA0-476C71E6079E}" srcOrd="1" destOrd="0" presId="urn:microsoft.com/office/officeart/2005/8/layout/list1"/>
    <dgm:cxn modelId="{D733B789-60BE-491B-ABCE-D5F56AD5C8AD}" type="presParOf" srcId="{D87A0C65-A2AB-4FCB-8D00-26228A2A2EE6}" destId="{BA4D8F57-9FE5-49C0-8B8C-92D2C5FFFD58}" srcOrd="13" destOrd="0" presId="urn:microsoft.com/office/officeart/2005/8/layout/list1"/>
    <dgm:cxn modelId="{FBEF49BC-42DE-4A3F-908C-A61E3AE7BA02}" type="presParOf" srcId="{D87A0C65-A2AB-4FCB-8D00-26228A2A2EE6}" destId="{0F2280E9-BB5F-46C5-BA89-C16481245FA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7376C-AE15-46DF-A797-969E0386C4E3}">
      <dsp:nvSpPr>
        <dsp:cNvPr id="0" name=""/>
        <dsp:cNvSpPr/>
      </dsp:nvSpPr>
      <dsp:spPr>
        <a:xfrm>
          <a:off x="0" y="198049"/>
          <a:ext cx="9271819" cy="1269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70764" rIns="71959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>
              <a:solidFill>
                <a:srgbClr val="003366"/>
              </a:solidFill>
              <a:latin typeface="Palatino Linotype" pitchFamily="18" charset="0"/>
            </a:rPr>
            <a:t>Department of Economics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>
              <a:solidFill>
                <a:srgbClr val="003366"/>
              </a:solidFill>
              <a:latin typeface="Palatino Linotype" pitchFamily="18" charset="0"/>
            </a:rPr>
            <a:t>Department of Informatics and Telecommunications</a:t>
          </a:r>
          <a:endParaRPr lang="en-US" sz="13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rgbClr val="003366"/>
              </a:solidFill>
              <a:latin typeface="Palatino Linotype" pitchFamily="18" charset="0"/>
            </a:rPr>
            <a:t>Department of Management Science And Technology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rgbClr val="003366"/>
              </a:solidFill>
              <a:latin typeface="Palatino Linotype" pitchFamily="18" charset="0"/>
            </a:rPr>
            <a:t>Department of Digital Systems</a:t>
          </a:r>
        </a:p>
      </dsp:txBody>
      <dsp:txXfrm>
        <a:off x="0" y="198049"/>
        <a:ext cx="9271819" cy="1269450"/>
      </dsp:txXfrm>
    </dsp:sp>
    <dsp:sp modelId="{D1BCA01B-DBE1-404D-91D9-37F2596F3755}">
      <dsp:nvSpPr>
        <dsp:cNvPr id="0" name=""/>
        <dsp:cNvSpPr/>
      </dsp:nvSpPr>
      <dsp:spPr>
        <a:xfrm>
          <a:off x="232527" y="0"/>
          <a:ext cx="6490273" cy="38376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Palatino Linotype" panose="02040502050505030304" pitchFamily="18" charset="0"/>
            </a:rPr>
            <a:t>School of Economics and Technology </a:t>
          </a:r>
          <a:r>
            <a:rPr lang="en-GB" sz="1300" b="1" kern="1200" dirty="0">
              <a:latin typeface="Palatino Linotype" pitchFamily="18" charset="0"/>
            </a:rPr>
            <a:t>(</a:t>
          </a:r>
          <a:r>
            <a:rPr lang="en-GB" sz="1300" b="1" kern="1200" dirty="0" err="1">
              <a:latin typeface="Palatino Linotype" pitchFamily="18" charset="0"/>
            </a:rPr>
            <a:t>Tripolis</a:t>
          </a:r>
          <a:r>
            <a:rPr lang="en-GB" sz="1300" b="1" kern="1200" dirty="0">
              <a:latin typeface="Palatino Linotype" pitchFamily="18" charset="0"/>
            </a:rPr>
            <a:t>)</a:t>
          </a:r>
        </a:p>
      </dsp:txBody>
      <dsp:txXfrm>
        <a:off x="251261" y="18734"/>
        <a:ext cx="6452805" cy="346292"/>
      </dsp:txXfrm>
    </dsp:sp>
    <dsp:sp modelId="{377066D1-6903-4503-9A3E-59AF266AC0C5}">
      <dsp:nvSpPr>
        <dsp:cNvPr id="0" name=""/>
        <dsp:cNvSpPr/>
      </dsp:nvSpPr>
      <dsp:spPr>
        <a:xfrm>
          <a:off x="0" y="1742096"/>
          <a:ext cx="9271819" cy="798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70764" rIns="71959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>
              <a:solidFill>
                <a:srgbClr val="003366"/>
              </a:solidFill>
              <a:latin typeface="Palatino Linotype" pitchFamily="18" charset="0"/>
            </a:rPr>
            <a:t>Department of History, Archaeology and Cultural Resources Management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>
              <a:solidFill>
                <a:srgbClr val="003366"/>
              </a:solidFill>
              <a:latin typeface="Palatino Linotype" pitchFamily="18" charset="0"/>
            </a:rPr>
            <a:t>Department of Philology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</dsp:txBody>
      <dsp:txXfrm>
        <a:off x="0" y="1742096"/>
        <a:ext cx="9271819" cy="798525"/>
      </dsp:txXfrm>
    </dsp:sp>
    <dsp:sp modelId="{1B386878-21E7-457E-A8E9-6D3F554BDD16}">
      <dsp:nvSpPr>
        <dsp:cNvPr id="0" name=""/>
        <dsp:cNvSpPr/>
      </dsp:nvSpPr>
      <dsp:spPr>
        <a:xfrm>
          <a:off x="253792" y="1437087"/>
          <a:ext cx="6490273" cy="38376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Palatino Linotype" pitchFamily="18" charset="0"/>
            </a:rPr>
            <a:t>School of Humanities an Cultural  Studies (</a:t>
          </a:r>
          <a:r>
            <a:rPr lang="en-GB" sz="1300" b="1" kern="1200" dirty="0" err="1">
              <a:latin typeface="Palatino Linotype" pitchFamily="18" charset="0"/>
            </a:rPr>
            <a:t>Kalamata</a:t>
          </a:r>
          <a:r>
            <a:rPr lang="en-GB" sz="1300" b="1" kern="1200" dirty="0">
              <a:latin typeface="Palatino Linotype" pitchFamily="18" charset="0"/>
            </a:rPr>
            <a:t>)</a:t>
          </a:r>
        </a:p>
      </dsp:txBody>
      <dsp:txXfrm>
        <a:off x="272526" y="1455821"/>
        <a:ext cx="6452805" cy="346292"/>
      </dsp:txXfrm>
    </dsp:sp>
    <dsp:sp modelId="{4811D553-31E4-417E-8C7B-C4FE02F0BB64}">
      <dsp:nvSpPr>
        <dsp:cNvPr id="0" name=""/>
        <dsp:cNvSpPr/>
      </dsp:nvSpPr>
      <dsp:spPr>
        <a:xfrm>
          <a:off x="0" y="2802701"/>
          <a:ext cx="9271819" cy="798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70764" rIns="71959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>
              <a:solidFill>
                <a:srgbClr val="003366"/>
              </a:solidFill>
              <a:latin typeface="Palatino Linotype" pitchFamily="18" charset="0"/>
            </a:rPr>
            <a:t>Department of Social and Education Policy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>
              <a:solidFill>
                <a:srgbClr val="003366"/>
              </a:solidFill>
              <a:latin typeface="Palatino Linotype" pitchFamily="18" charset="0"/>
            </a:rPr>
            <a:t>Department of Political Science and International Relations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</dsp:txBody>
      <dsp:txXfrm>
        <a:off x="0" y="2802701"/>
        <a:ext cx="9271819" cy="798525"/>
      </dsp:txXfrm>
    </dsp:sp>
    <dsp:sp modelId="{68586B6D-522D-431F-9B2E-F43E9992CED7}">
      <dsp:nvSpPr>
        <dsp:cNvPr id="0" name=""/>
        <dsp:cNvSpPr/>
      </dsp:nvSpPr>
      <dsp:spPr>
        <a:xfrm>
          <a:off x="220432" y="2533715"/>
          <a:ext cx="6490273" cy="38376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Palatino Linotype" pitchFamily="18" charset="0"/>
            </a:rPr>
            <a:t>School of Social and Political Sciences (</a:t>
          </a:r>
          <a:r>
            <a:rPr lang="en-US" sz="1300" b="1" kern="1200" dirty="0">
              <a:latin typeface="Palatino Linotype" pitchFamily="18" charset="0"/>
            </a:rPr>
            <a:t>Corinth</a:t>
          </a:r>
          <a:r>
            <a:rPr lang="en-GB" sz="1300" b="1" kern="1200" dirty="0">
              <a:latin typeface="Palatino Linotype" pitchFamily="18" charset="0"/>
            </a:rPr>
            <a:t>) </a:t>
          </a:r>
          <a:endParaRPr lang="el-GR" sz="1300" b="1" kern="1200" dirty="0">
            <a:latin typeface="Palatino Linotype" pitchFamily="18" charset="0"/>
          </a:endParaRPr>
        </a:p>
      </dsp:txBody>
      <dsp:txXfrm>
        <a:off x="239166" y="2552449"/>
        <a:ext cx="6452805" cy="346292"/>
      </dsp:txXfrm>
    </dsp:sp>
    <dsp:sp modelId="{F5025A4D-E29A-44BE-B28F-0D1EA8BDB9E0}">
      <dsp:nvSpPr>
        <dsp:cNvPr id="0" name=""/>
        <dsp:cNvSpPr/>
      </dsp:nvSpPr>
      <dsp:spPr>
        <a:xfrm>
          <a:off x="0" y="3863306"/>
          <a:ext cx="9271819" cy="798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70764" rIns="71959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>
              <a:solidFill>
                <a:srgbClr val="003366"/>
              </a:solidFill>
              <a:latin typeface="Palatino Linotype" pitchFamily="18" charset="0"/>
            </a:rPr>
            <a:t>Department of Theatre Studies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>
              <a:solidFill>
                <a:srgbClr val="003366"/>
              </a:solidFill>
              <a:latin typeface="Palatino Linotype" pitchFamily="18" charset="0"/>
            </a:rPr>
            <a:t>Department of Performing and Digital Arts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</dsp:txBody>
      <dsp:txXfrm>
        <a:off x="0" y="3863306"/>
        <a:ext cx="9271819" cy="798525"/>
      </dsp:txXfrm>
    </dsp:sp>
    <dsp:sp modelId="{BF17A03C-44C5-4F21-A3DE-969FC32C7C15}">
      <dsp:nvSpPr>
        <dsp:cNvPr id="0" name=""/>
        <dsp:cNvSpPr/>
      </dsp:nvSpPr>
      <dsp:spPr>
        <a:xfrm>
          <a:off x="198171" y="3582313"/>
          <a:ext cx="6490273" cy="38376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Palatino Linotype" pitchFamily="18" charset="0"/>
            </a:rPr>
            <a:t>School of  Fine Arts (</a:t>
          </a:r>
          <a:r>
            <a:rPr lang="en-GB" sz="1300" b="1" kern="1200" dirty="0" err="1">
              <a:latin typeface="Palatino Linotype" pitchFamily="18" charset="0"/>
            </a:rPr>
            <a:t>Nafplio</a:t>
          </a:r>
          <a:r>
            <a:rPr lang="en-GB" sz="1300" b="1" kern="1200" dirty="0">
              <a:latin typeface="Palatino Linotype" pitchFamily="18" charset="0"/>
            </a:rPr>
            <a:t>)</a:t>
          </a:r>
        </a:p>
      </dsp:txBody>
      <dsp:txXfrm>
        <a:off x="216905" y="3601047"/>
        <a:ext cx="6452805" cy="346292"/>
      </dsp:txXfrm>
    </dsp:sp>
    <dsp:sp modelId="{0F2280E9-BB5F-46C5-BA89-C16481245FA3}">
      <dsp:nvSpPr>
        <dsp:cNvPr id="0" name=""/>
        <dsp:cNvSpPr/>
      </dsp:nvSpPr>
      <dsp:spPr>
        <a:xfrm>
          <a:off x="0" y="4923911"/>
          <a:ext cx="9271819" cy="57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70764" rIns="71959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>
              <a:solidFill>
                <a:srgbClr val="003366"/>
              </a:solidFill>
              <a:latin typeface="Palatino Linotype" pitchFamily="18" charset="0"/>
            </a:rPr>
            <a:t>Department of Sport Management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</dsp:txBody>
      <dsp:txXfrm>
        <a:off x="0" y="4923911"/>
        <a:ext cx="9271819" cy="573300"/>
      </dsp:txXfrm>
    </dsp:sp>
    <dsp:sp modelId="{AF53A995-B969-4671-8CA0-476C71E6079E}">
      <dsp:nvSpPr>
        <dsp:cNvPr id="0" name=""/>
        <dsp:cNvSpPr/>
      </dsp:nvSpPr>
      <dsp:spPr>
        <a:xfrm>
          <a:off x="187072" y="4642918"/>
          <a:ext cx="6490273" cy="38376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Palatino Linotype" pitchFamily="18" charset="0"/>
            </a:rPr>
            <a:t>School of Human Movement and Quality of Life Science (Sparta)</a:t>
          </a:r>
        </a:p>
      </dsp:txBody>
      <dsp:txXfrm>
        <a:off x="205806" y="4661652"/>
        <a:ext cx="6452805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7376C-AE15-46DF-A797-969E0386C4E3}">
      <dsp:nvSpPr>
        <dsp:cNvPr id="0" name=""/>
        <dsp:cNvSpPr/>
      </dsp:nvSpPr>
      <dsp:spPr>
        <a:xfrm>
          <a:off x="0" y="332133"/>
          <a:ext cx="9271819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91592" rIns="7195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Accounting and Finance</a:t>
          </a:r>
          <a:endParaRPr lang="en-GB" sz="14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Business and Organization Administration</a:t>
          </a:r>
        </a:p>
      </dsp:txBody>
      <dsp:txXfrm>
        <a:off x="0" y="332133"/>
        <a:ext cx="9271819" cy="859950"/>
      </dsp:txXfrm>
    </dsp:sp>
    <dsp:sp modelId="{D1BCA01B-DBE1-404D-91D9-37F2596F3755}">
      <dsp:nvSpPr>
        <dsp:cNvPr id="0" name=""/>
        <dsp:cNvSpPr/>
      </dsp:nvSpPr>
      <dsp:spPr>
        <a:xfrm>
          <a:off x="262503" y="91406"/>
          <a:ext cx="6490273" cy="41328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 dirty="0">
              <a:latin typeface="Palatino Linotype" panose="02040502050505030304" pitchFamily="18" charset="0"/>
            </a:rPr>
            <a:t>School of Management</a:t>
          </a:r>
          <a:r>
            <a:rPr lang="el-GR" sz="1400" b="1" u="none" kern="1200" dirty="0">
              <a:latin typeface="Palatino Linotype" panose="02040502050505030304" pitchFamily="18" charset="0"/>
            </a:rPr>
            <a:t> (</a:t>
          </a:r>
          <a:r>
            <a:rPr lang="en-US" sz="1400" b="1" u="none" kern="1200" dirty="0">
              <a:latin typeface="Palatino Linotype" panose="02040502050505030304" pitchFamily="18" charset="0"/>
            </a:rPr>
            <a:t>Kalamata)</a:t>
          </a:r>
          <a:endParaRPr lang="en-GB" sz="1400" b="1" kern="1200" dirty="0">
            <a:latin typeface="Palatino Linotype" pitchFamily="18" charset="0"/>
          </a:endParaRPr>
        </a:p>
      </dsp:txBody>
      <dsp:txXfrm>
        <a:off x="282678" y="111581"/>
        <a:ext cx="6449923" cy="372930"/>
      </dsp:txXfrm>
    </dsp:sp>
    <dsp:sp modelId="{377066D1-6903-4503-9A3E-59AF266AC0C5}">
      <dsp:nvSpPr>
        <dsp:cNvPr id="0" name=""/>
        <dsp:cNvSpPr/>
      </dsp:nvSpPr>
      <dsp:spPr>
        <a:xfrm>
          <a:off x="0" y="1474323"/>
          <a:ext cx="9271819" cy="136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91592" rIns="7195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Nursing</a:t>
          </a:r>
          <a:endParaRPr lang="en-GB" sz="14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Physiotherapy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Speech and Language Therapy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</a:t>
          </a:r>
          <a:r>
            <a:rPr lang="en-US" sz="1400" b="1" kern="1200">
              <a:solidFill>
                <a:srgbClr val="003366"/>
              </a:solidFill>
              <a:latin typeface="Palatino Linotype" pitchFamily="18" charset="0"/>
            </a:rPr>
            <a:t>Nutrition and Dietetics</a:t>
          </a:r>
          <a:endParaRPr lang="en-US" sz="1400" b="1" kern="1200" dirty="0">
            <a:solidFill>
              <a:srgbClr val="003366"/>
            </a:solidFill>
            <a:latin typeface="Palatino Linotype" pitchFamily="18" charset="0"/>
          </a:endParaRPr>
        </a:p>
      </dsp:txBody>
      <dsp:txXfrm>
        <a:off x="0" y="1474323"/>
        <a:ext cx="9271819" cy="1367100"/>
      </dsp:txXfrm>
    </dsp:sp>
    <dsp:sp modelId="{1B386878-21E7-457E-A8E9-6D3F554BDD16}">
      <dsp:nvSpPr>
        <dsp:cNvPr id="0" name=""/>
        <dsp:cNvSpPr/>
      </dsp:nvSpPr>
      <dsp:spPr>
        <a:xfrm>
          <a:off x="253792" y="1145852"/>
          <a:ext cx="6490273" cy="41328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Palatino Linotype" pitchFamily="18" charset="0"/>
            </a:rPr>
            <a:t>School of Health Sciences</a:t>
          </a:r>
          <a:r>
            <a:rPr lang="el-GR" sz="1400" b="1" kern="1200" dirty="0">
              <a:latin typeface="Palatino Linotype" pitchFamily="18" charset="0"/>
            </a:rPr>
            <a:t> (</a:t>
          </a:r>
          <a:r>
            <a:rPr lang="en-US" sz="1400" b="1" kern="1200" dirty="0" err="1">
              <a:latin typeface="Palatino Linotype" pitchFamily="18" charset="0"/>
            </a:rPr>
            <a:t>Tripolis</a:t>
          </a:r>
          <a:r>
            <a:rPr lang="en-US" sz="1400" b="1" kern="1200" dirty="0">
              <a:latin typeface="Palatino Linotype" pitchFamily="18" charset="0"/>
            </a:rPr>
            <a:t>)</a:t>
          </a:r>
          <a:r>
            <a:rPr lang="el-GR" sz="1400" b="1" kern="1200" dirty="0">
              <a:latin typeface="Palatino Linotype" pitchFamily="18" charset="0"/>
            </a:rPr>
            <a:t> </a:t>
          </a:r>
          <a:endParaRPr lang="en-GB" sz="1400" b="1" kern="1200" dirty="0">
            <a:latin typeface="Palatino Linotype" pitchFamily="18" charset="0"/>
          </a:endParaRPr>
        </a:p>
      </dsp:txBody>
      <dsp:txXfrm>
        <a:off x="273967" y="1166027"/>
        <a:ext cx="6449923" cy="372930"/>
      </dsp:txXfrm>
    </dsp:sp>
    <dsp:sp modelId="{4811D553-31E4-417E-8C7B-C4FE02F0BB64}">
      <dsp:nvSpPr>
        <dsp:cNvPr id="0" name=""/>
        <dsp:cNvSpPr/>
      </dsp:nvSpPr>
      <dsp:spPr>
        <a:xfrm>
          <a:off x="0" y="3123663"/>
          <a:ext cx="9271819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91592" rIns="7195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Agriculture</a:t>
          </a:r>
          <a:endParaRPr lang="en-GB" sz="14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Food Science and Technology</a:t>
          </a:r>
        </a:p>
      </dsp:txBody>
      <dsp:txXfrm>
        <a:off x="0" y="3123663"/>
        <a:ext cx="9271819" cy="859950"/>
      </dsp:txXfrm>
    </dsp:sp>
    <dsp:sp modelId="{68586B6D-522D-431F-9B2E-F43E9992CED7}">
      <dsp:nvSpPr>
        <dsp:cNvPr id="0" name=""/>
        <dsp:cNvSpPr/>
      </dsp:nvSpPr>
      <dsp:spPr>
        <a:xfrm>
          <a:off x="220432" y="2833987"/>
          <a:ext cx="6490273" cy="41328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Palatino Linotype" pitchFamily="18" charset="0"/>
            </a:rPr>
            <a:t>School of Agriculture and Food</a:t>
          </a:r>
          <a:r>
            <a:rPr lang="el-GR" sz="1400" b="1" kern="1200" dirty="0">
              <a:latin typeface="Palatino Linotype" pitchFamily="18" charset="0"/>
            </a:rPr>
            <a:t> (</a:t>
          </a:r>
          <a:r>
            <a:rPr lang="en-US" sz="1400" b="1" kern="1200" dirty="0">
              <a:latin typeface="Palatino Linotype" pitchFamily="18" charset="0"/>
            </a:rPr>
            <a:t>Kalamata)</a:t>
          </a:r>
          <a:endParaRPr lang="el-GR" sz="1400" b="1" kern="1200" dirty="0">
            <a:latin typeface="Palatino Linotype" pitchFamily="18" charset="0"/>
          </a:endParaRPr>
        </a:p>
      </dsp:txBody>
      <dsp:txXfrm>
        <a:off x="240607" y="2854162"/>
        <a:ext cx="6449923" cy="372930"/>
      </dsp:txXfrm>
    </dsp:sp>
    <dsp:sp modelId="{0F2280E9-BB5F-46C5-BA89-C16481245FA3}">
      <dsp:nvSpPr>
        <dsp:cNvPr id="0" name=""/>
        <dsp:cNvSpPr/>
      </dsp:nvSpPr>
      <dsp:spPr>
        <a:xfrm>
          <a:off x="0" y="4265853"/>
          <a:ext cx="9271819" cy="112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91592" rIns="7195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Electrical and Computer Engineering</a:t>
          </a:r>
          <a:endParaRPr lang="en-GB" sz="14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Mechanical Engineering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Civil Engineering</a:t>
          </a:r>
        </a:p>
      </dsp:txBody>
      <dsp:txXfrm>
        <a:off x="0" y="4265853"/>
        <a:ext cx="9271819" cy="1124550"/>
      </dsp:txXfrm>
    </dsp:sp>
    <dsp:sp modelId="{AF53A995-B969-4671-8CA0-476C71E6079E}">
      <dsp:nvSpPr>
        <dsp:cNvPr id="0" name=""/>
        <dsp:cNvSpPr/>
      </dsp:nvSpPr>
      <dsp:spPr>
        <a:xfrm>
          <a:off x="187072" y="3963245"/>
          <a:ext cx="6490273" cy="41328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Palatino Linotype" panose="02040502050505030304" pitchFamily="18" charset="0"/>
            </a:rPr>
            <a:t>School of Engineering</a:t>
          </a:r>
          <a:r>
            <a:rPr lang="el-GR" sz="1400" b="1" kern="1200" dirty="0">
              <a:latin typeface="Palatino Linotype" panose="02040502050505030304" pitchFamily="18" charset="0"/>
            </a:rPr>
            <a:t> (</a:t>
          </a:r>
          <a:r>
            <a:rPr lang="en-US" sz="1400" b="1" kern="1200" dirty="0">
              <a:latin typeface="Palatino Linotype" panose="02040502050505030304" pitchFamily="18" charset="0"/>
            </a:rPr>
            <a:t>Patras)</a:t>
          </a:r>
          <a:endParaRPr lang="en-GB" sz="1400" b="1" kern="1200" dirty="0">
            <a:latin typeface="Palatino Linotype" pitchFamily="18" charset="0"/>
          </a:endParaRPr>
        </a:p>
      </dsp:txBody>
      <dsp:txXfrm>
        <a:off x="207247" y="3983420"/>
        <a:ext cx="6449923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7C195E-FDBA-4DF6-9B4D-F63E3DE15E45}" type="datetimeFigureOut">
              <a:rPr lang="el-GR"/>
              <a:pPr>
                <a:defRPr/>
              </a:pPr>
              <a:t>12/5/2023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A5C20D-23C7-471E-A128-5C0CF9B8D79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15658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D77E39-B4F5-4BC6-A63B-267039E65E32}" type="datetimeFigureOut">
              <a:rPr lang="el-GR"/>
              <a:pPr>
                <a:defRPr/>
              </a:pPr>
              <a:t>12/5/2023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Στυλ υποδείγματος κειμένου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CB25C69-2AFB-4E08-9CBB-3FD45D4BFB9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63356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214D-6E12-403A-997D-79786C00867A}" type="datetimeFigureOut">
              <a:rPr lang="el-GR"/>
              <a:pPr>
                <a:defRPr/>
              </a:pPr>
              <a:t>12/5/2023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827C9-F5E4-4546-B304-ABFEF0B2E27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3391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6AB97-BFAF-4FEB-9564-20EACECD514C}" type="datetimeFigureOut">
              <a:rPr lang="el-GR"/>
              <a:pPr>
                <a:defRPr/>
              </a:pPr>
              <a:t>12/5/2023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F32BB-2BB5-4263-96EB-CCB2AD8084C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5085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46345-856E-4199-86BA-0E3F30369B4C}" type="datetimeFigureOut">
              <a:rPr lang="el-GR"/>
              <a:pPr>
                <a:defRPr/>
              </a:pPr>
              <a:t>12/5/2023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0078E-609C-4AEF-A557-202097EA97C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464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1FD9-3C70-4489-8B54-2568FE60DBEC}" type="datetimeFigureOut">
              <a:rPr lang="el-GR"/>
              <a:pPr>
                <a:defRPr/>
              </a:pPr>
              <a:t>12/5/2023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77BB1-EF13-4A97-9634-518E215F27F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6569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8F71-2CDD-4C9C-80DC-526854C46906}" type="datetimeFigureOut">
              <a:rPr lang="el-GR"/>
              <a:pPr>
                <a:defRPr/>
              </a:pPr>
              <a:t>12/5/2023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5CF0E-8EEE-411E-B95A-50CDDECD31A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0433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E678F-0688-4F9F-B654-5C6E40CF7E48}" type="datetimeFigureOut">
              <a:rPr lang="el-GR"/>
              <a:pPr>
                <a:defRPr/>
              </a:pPr>
              <a:t>12/5/2023</a:t>
            </a:fld>
            <a:endParaRPr lang="el-GR" dirty="0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7F961-F6D8-49C8-B176-3A8B3224865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5168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11B9-5413-494E-95E7-7D021EA50B3E}" type="datetimeFigureOut">
              <a:rPr lang="el-GR"/>
              <a:pPr>
                <a:defRPr/>
              </a:pPr>
              <a:t>12/5/2023</a:t>
            </a:fld>
            <a:endParaRPr lang="el-GR" dirty="0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00596-0DEE-491B-AB1C-F56DBBC3CFC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79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61465-2384-4555-82FF-9495827C1153}" type="datetimeFigureOut">
              <a:rPr lang="el-GR"/>
              <a:pPr>
                <a:defRPr/>
              </a:pPr>
              <a:t>12/5/2023</a:t>
            </a:fld>
            <a:endParaRPr lang="el-GR" dirty="0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5D57B-36B8-4B37-A2F3-1175C6C2736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6696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D08-E640-4BBB-84DC-283B33CCFE23}" type="datetimeFigureOut">
              <a:rPr lang="el-GR"/>
              <a:pPr>
                <a:defRPr/>
              </a:pPr>
              <a:t>12/5/2023</a:t>
            </a:fld>
            <a:endParaRPr lang="el-GR" dirty="0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E9508-3B68-4718-A96A-0CADB4C6A4D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355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C224-023F-4958-BFB6-A46BC5A90319}" type="datetimeFigureOut">
              <a:rPr lang="el-GR"/>
              <a:pPr>
                <a:defRPr/>
              </a:pPr>
              <a:t>12/5/2023</a:t>
            </a:fld>
            <a:endParaRPr lang="el-GR" dirty="0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0E68B-0B9E-471A-9A54-99F217A37EF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7647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1B95-485F-40B7-8095-60AB24EB5264}" type="datetimeFigureOut">
              <a:rPr lang="el-GR"/>
              <a:pPr>
                <a:defRPr/>
              </a:pPr>
              <a:t>12/5/2023</a:t>
            </a:fld>
            <a:endParaRPr lang="el-GR" dirty="0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E63C6-E292-485B-8D10-49538DD3148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0412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7400B1-938C-4CAB-981A-017549AC9C38}" type="datetimeFigureOut">
              <a:rPr lang="el-GR"/>
              <a:pPr>
                <a:defRPr/>
              </a:pPr>
              <a:t>12/5/2023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D14F178-00B3-4915-9D43-72E723CA75C3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uop.gr/images/odigos-spoudon-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png"/><Relationship Id="rId7" Type="http://schemas.openxmlformats.org/officeDocument/2006/relationships/image" Target="../media/image5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8.png"/><Relationship Id="rId3" Type="http://schemas.openxmlformats.org/officeDocument/2006/relationships/hyperlink" Target="https://twitter.com/uopgr" TargetMode="External"/><Relationship Id="rId7" Type="http://schemas.openxmlformats.org/officeDocument/2006/relationships/image" Target="../media/image40.png"/><Relationship Id="rId12" Type="http://schemas.openxmlformats.org/officeDocument/2006/relationships/image" Target="../media/image33.png"/><Relationship Id="rId2" Type="http://schemas.openxmlformats.org/officeDocument/2006/relationships/hyperlink" Target="https://www.youtube.com/channel/UC3XUMKwZuAO3LWaJxUzd48Q/featur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6.png"/><Relationship Id="rId5" Type="http://schemas.openxmlformats.org/officeDocument/2006/relationships/hyperlink" Target="https://www.instagram.com/uop.gr/" TargetMode="External"/><Relationship Id="rId10" Type="http://schemas.openxmlformats.org/officeDocument/2006/relationships/image" Target="../media/image43.png"/><Relationship Id="rId4" Type="http://schemas.openxmlformats.org/officeDocument/2006/relationships/hyperlink" Target="https://www.facebook.com/uopgr/" TargetMode="External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hyperlink" Target="http://report06.metrics.ekt.gr/el/institutes-profil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OFI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2" y="-11589"/>
            <a:ext cx="12212602" cy="68695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APEL_FOOTER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21" name="Picture 20" descr="PAPEL_LOGO_LS_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  <p:sp>
        <p:nvSpPr>
          <p:cNvPr id="13317" name="8 - Θέση περιεχομένου"/>
          <p:cNvSpPr>
            <a:spLocks noGrp="1"/>
          </p:cNvSpPr>
          <p:nvPr>
            <p:ph idx="1"/>
          </p:nvPr>
        </p:nvSpPr>
        <p:spPr>
          <a:xfrm>
            <a:off x="657398" y="1210082"/>
            <a:ext cx="4780094" cy="5280025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246" name="8 - Θέση περιεχομένου"/>
          <p:cNvSpPr txBox="1">
            <a:spLocks/>
          </p:cNvSpPr>
          <p:nvPr/>
        </p:nvSpPr>
        <p:spPr bwMode="auto">
          <a:xfrm>
            <a:off x="6415556" y="831850"/>
            <a:ext cx="4798380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Palatino Linotype" panose="02040502050505030304" pitchFamily="18" charset="0"/>
              <a:ea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Poznan University of Technology (Poland coordinator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Brandenburg University of Technology (Germany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University of Cantabria (Spain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University of Mons (Belgium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University of Catania (Italy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Palatino Linotype" panose="02040502050505030304" pitchFamily="18" charset="0"/>
              </a:rPr>
              <a:t>Universite</a:t>
            </a:r>
            <a:r>
              <a:rPr lang="en-US" sz="2000" i="1" dirty="0">
                <a:latin typeface="Palatino Linotype" panose="02040502050505030304" pitchFamily="18" charset="0"/>
              </a:rPr>
              <a:t> Polytechnique HAUTS-DE-FRANCE (France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University of Vaasa (Finland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The Polytechnic Institute of </a:t>
            </a:r>
            <a:r>
              <a:rPr lang="en-US" sz="2000" i="1" dirty="0" err="1">
                <a:latin typeface="Palatino Linotype" panose="02040502050505030304" pitchFamily="18" charset="0"/>
              </a:rPr>
              <a:t>Viseu</a:t>
            </a:r>
            <a:r>
              <a:rPr lang="en-US" sz="2000" i="1" dirty="0">
                <a:latin typeface="Palatino Linotype" panose="02040502050505030304" pitchFamily="18" charset="0"/>
              </a:rPr>
              <a:t> (Portugal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University of Karlstad (Sweden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latin typeface="Palatino Linotype" panose="02040502050505030304" pitchFamily="18" charset="0"/>
              </a:rPr>
              <a:t>University of the Peloponnese</a:t>
            </a:r>
            <a:r>
              <a:rPr lang="el-GR" sz="2000" i="1" dirty="0">
                <a:latin typeface="Palatino Linotype" panose="02040502050505030304" pitchFamily="18" charset="0"/>
              </a:rPr>
              <a:t> (</a:t>
            </a:r>
            <a:r>
              <a:rPr lang="en-US" sz="2000" i="1" dirty="0">
                <a:latin typeface="Palatino Linotype" panose="02040502050505030304" pitchFamily="18" charset="0"/>
              </a:rPr>
              <a:t>Greece</a:t>
            </a:r>
            <a:r>
              <a:rPr lang="el-GR" sz="2000" i="1" dirty="0">
                <a:latin typeface="Palatino Linotype" panose="02040502050505030304" pitchFamily="18" charset="0"/>
              </a:rPr>
              <a:t>)</a:t>
            </a:r>
          </a:p>
          <a:p>
            <a:pPr algn="just" eaLnBrk="1" hangingPunct="1"/>
            <a:endParaRPr lang="en-US" altLang="el-GR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r>
              <a:rPr lang="en-US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en-GB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 Department of Informatics and Telecommunications of the </a:t>
            </a:r>
            <a:r>
              <a:rPr lang="en-GB" altLang="el-GR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University of the Peloponnese </a:t>
            </a:r>
            <a:r>
              <a:rPr lang="en-GB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collaboration with </a:t>
            </a:r>
            <a:r>
              <a:rPr lang="en-US" altLang="el-GR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CERN</a:t>
            </a:r>
            <a:r>
              <a:rPr lang="en-US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(European Organization for Nuclear Research)</a:t>
            </a:r>
            <a:endParaRPr lang="el-GR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Τίτλος 1">
            <a:extLst>
              <a:ext uri="{FF2B5EF4-FFF2-40B4-BE49-F238E27FC236}">
                <a16:creationId xmlns:a16="http://schemas.microsoft.com/office/drawing/2014/main" id="{A6884796-3ADE-AE78-0AE5-23E759266AF0}"/>
              </a:ext>
            </a:extLst>
          </p:cNvPr>
          <p:cNvSpPr txBox="1">
            <a:spLocks/>
          </p:cNvSpPr>
          <p:nvPr/>
        </p:nvSpPr>
        <p:spPr>
          <a:xfrm rot="16200000">
            <a:off x="4189211" y="3837501"/>
            <a:ext cx="2484647" cy="56660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B27432B-B740-DB95-63F7-8FF56A831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22" y="1621009"/>
            <a:ext cx="1990725" cy="7620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DEE12AF-2697-DF61-DFFD-4378E4E052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22" y="2617595"/>
            <a:ext cx="4531245" cy="2464997"/>
          </a:xfrm>
          <a:prstGeom prst="rect">
            <a:avLst/>
          </a:prstGeom>
        </p:spPr>
      </p:pic>
      <p:pic>
        <p:nvPicPr>
          <p:cNvPr id="14" name="Picture 13" descr="PAPEL_HEADER_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7361" y="454265"/>
            <a:ext cx="10168884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FFFF"/>
                </a:solidFill>
                <a:latin typeface="Palatino Linotype" pitchFamily="18" charset="0"/>
              </a:rPr>
              <a:t>Member of EUNICE  https://</a:t>
            </a:r>
            <a:r>
              <a:rPr lang="en-GB" sz="3200" b="1" dirty="0" err="1">
                <a:solidFill>
                  <a:srgbClr val="FFFFFF"/>
                </a:solidFill>
                <a:latin typeface="Palatino Linotype" pitchFamily="18" charset="0"/>
              </a:rPr>
              <a:t>eunice-university.eu</a:t>
            </a:r>
            <a:r>
              <a:rPr lang="en-GB" sz="3200" b="1" dirty="0">
                <a:solidFill>
                  <a:srgbClr val="FFFFFF"/>
                </a:solidFill>
                <a:latin typeface="Palatino Linotype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6438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PEL_FOOTER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14" name="Picture 13" descr="PAPEL_LOGO_LS_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  <p:sp>
        <p:nvSpPr>
          <p:cNvPr id="13317" name="8 - Θέση περιεχομένου"/>
          <p:cNvSpPr>
            <a:spLocks noGrp="1"/>
          </p:cNvSpPr>
          <p:nvPr>
            <p:ph idx="1"/>
          </p:nvPr>
        </p:nvSpPr>
        <p:spPr>
          <a:xfrm>
            <a:off x="657398" y="969036"/>
            <a:ext cx="4780094" cy="5280025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  <a:defRPr/>
            </a:pPr>
            <a:r>
              <a:rPr lang="en-GB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</a:t>
            </a:r>
            <a:r>
              <a:rPr lang="en-GB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Epidaurus Lyceum </a:t>
            </a:r>
            <a:r>
              <a:rPr lang="en-GB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 an </a:t>
            </a:r>
            <a:r>
              <a:rPr lang="en-GB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Athens &amp; Epidaurus Festival</a:t>
            </a:r>
            <a:r>
              <a:rPr lang="en-GB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educational programme and is realized under the auspices and the support of the </a:t>
            </a:r>
            <a:r>
              <a:rPr lang="en-GB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Hellenic Ministry of Culture and Sports</a:t>
            </a:r>
            <a:r>
              <a:rPr lang="en-GB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in collaboration with the Department of Theatre Studies, School of Fine Arts, </a:t>
            </a:r>
            <a:r>
              <a:rPr lang="en-GB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University of the Peloponnese.</a:t>
            </a:r>
          </a:p>
        </p:txBody>
      </p:sp>
      <p:sp>
        <p:nvSpPr>
          <p:cNvPr id="10246" name="8 - Θέση περιεχομένου"/>
          <p:cNvSpPr txBox="1">
            <a:spLocks/>
          </p:cNvSpPr>
          <p:nvPr/>
        </p:nvSpPr>
        <p:spPr bwMode="auto">
          <a:xfrm>
            <a:off x="6959796" y="992981"/>
            <a:ext cx="4445000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r>
              <a:rPr lang="en-US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en-GB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 Department of Informatics and Telecommunications of the </a:t>
            </a:r>
            <a:r>
              <a:rPr lang="en-GB" altLang="el-GR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University of the Peloponnese </a:t>
            </a:r>
            <a:r>
              <a:rPr lang="en-GB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collaboration with </a:t>
            </a:r>
            <a:r>
              <a:rPr lang="en-US" altLang="el-GR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CERN</a:t>
            </a:r>
            <a:r>
              <a:rPr lang="en-US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(European Organization for Nuclear Research)</a:t>
            </a:r>
            <a:endParaRPr lang="el-GR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48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78" y="1370265"/>
            <a:ext cx="4214966" cy="279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32" y="1370700"/>
            <a:ext cx="3708007" cy="278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Τίτλος 1">
            <a:extLst>
              <a:ext uri="{FF2B5EF4-FFF2-40B4-BE49-F238E27FC236}">
                <a16:creationId xmlns:a16="http://schemas.microsoft.com/office/drawing/2014/main" id="{A6884796-3ADE-AE78-0AE5-23E759266AF0}"/>
              </a:ext>
            </a:extLst>
          </p:cNvPr>
          <p:cNvSpPr txBox="1">
            <a:spLocks/>
          </p:cNvSpPr>
          <p:nvPr/>
        </p:nvSpPr>
        <p:spPr>
          <a:xfrm rot="16200000">
            <a:off x="4839586" y="2686528"/>
            <a:ext cx="2769022" cy="10300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10" name="Picture 9" descr="PAPEL_HEADER_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0759" y="454265"/>
            <a:ext cx="10168884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FFFF"/>
                </a:solidFill>
                <a:latin typeface="Palatino Linotype" pitchFamily="18" charset="0"/>
              </a:rPr>
              <a:t>Stellar collaborations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Τίτλος 1">
            <a:extLst>
              <a:ext uri="{FF2B5EF4-FFF2-40B4-BE49-F238E27FC236}">
                <a16:creationId xmlns:a16="http://schemas.microsoft.com/office/drawing/2014/main" id="{442D10DE-F61C-48A2-0946-0EE6B1E4E87D}"/>
              </a:ext>
            </a:extLst>
          </p:cNvPr>
          <p:cNvSpPr txBox="1">
            <a:spLocks/>
          </p:cNvSpPr>
          <p:nvPr/>
        </p:nvSpPr>
        <p:spPr>
          <a:xfrm>
            <a:off x="552894" y="2413288"/>
            <a:ext cx="3013277" cy="1072606"/>
          </a:xfrm>
          <a:prstGeom prst="rect">
            <a:avLst/>
          </a:prstGeom>
          <a:solidFill>
            <a:srgbClr val="15406C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0" y="24606"/>
            <a:ext cx="12192000" cy="126682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4400" b="1" dirty="0">
                <a:solidFill>
                  <a:srgbClr val="C00000"/>
                </a:solidFill>
                <a:latin typeface="Palatino Linotype" pitchFamily="18" charset="0"/>
                <a:ea typeface="+mj-ea"/>
                <a:cs typeface="+mj-cs"/>
              </a:rPr>
              <a:t>Erasmus</a:t>
            </a:r>
            <a:r>
              <a:rPr lang="el-GR" sz="4400" b="1" dirty="0">
                <a:solidFill>
                  <a:srgbClr val="C00000"/>
                </a:solidFill>
                <a:latin typeface="Palatino Linotype" pitchFamily="18" charset="0"/>
                <a:ea typeface="+mj-ea"/>
                <a:cs typeface="+mj-cs"/>
              </a:rPr>
              <a:t>+</a:t>
            </a:r>
            <a:r>
              <a:rPr lang="en-GB" sz="4400" b="1" dirty="0">
                <a:solidFill>
                  <a:srgbClr val="C00000"/>
                </a:solidFill>
                <a:latin typeface="Palatino Linotype" pitchFamily="18" charset="0"/>
                <a:ea typeface="+mj-ea"/>
                <a:cs typeface="+mj-cs"/>
              </a:rPr>
              <a:t> and </a:t>
            </a:r>
            <a:r>
              <a:rPr lang="en-GB" sz="4400" b="1" dirty="0" err="1">
                <a:solidFill>
                  <a:srgbClr val="C00000"/>
                </a:solidFill>
                <a:latin typeface="Palatino Linotype" pitchFamily="18" charset="0"/>
                <a:ea typeface="+mj-ea"/>
                <a:cs typeface="+mj-cs"/>
              </a:rPr>
              <a:t>UoP</a:t>
            </a:r>
            <a:endParaRPr lang="el-GR" sz="4400" b="1" dirty="0">
              <a:solidFill>
                <a:srgbClr val="C00000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4341" name="11 - Θέση περιεχομένου"/>
          <p:cNvSpPr>
            <a:spLocks noGrp="1"/>
          </p:cNvSpPr>
          <p:nvPr>
            <p:ph idx="1"/>
          </p:nvPr>
        </p:nvSpPr>
        <p:spPr>
          <a:xfrm>
            <a:off x="207958" y="3250112"/>
            <a:ext cx="3604164" cy="2623922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el-GR" altLang="el-GR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306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students have studied and </a:t>
            </a: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221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have trained abroad</a:t>
            </a:r>
            <a:endParaRPr lang="el-GR" altLang="el-GR" sz="20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defRPr/>
            </a:pP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171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students have studied and </a:t>
            </a: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99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have trained in Greece</a:t>
            </a:r>
            <a:endParaRPr lang="el-GR" altLang="el-GR" sz="20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271" name="11 - Θέση περιεχομένου"/>
          <p:cNvSpPr txBox="1">
            <a:spLocks/>
          </p:cNvSpPr>
          <p:nvPr/>
        </p:nvSpPr>
        <p:spPr bwMode="auto">
          <a:xfrm>
            <a:off x="5438775" y="3381375"/>
            <a:ext cx="7348538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altLang="el-GR" sz="2800">
              <a:latin typeface="Calibri" panose="020F0502020204030204" pitchFamily="34" charset="0"/>
            </a:endParaRPr>
          </a:p>
        </p:txBody>
      </p:sp>
      <p:sp>
        <p:nvSpPr>
          <p:cNvPr id="11272" name="11 - Θέση περιεχομένου"/>
          <p:cNvSpPr txBox="1">
            <a:spLocks/>
          </p:cNvSpPr>
          <p:nvPr/>
        </p:nvSpPr>
        <p:spPr bwMode="auto">
          <a:xfrm>
            <a:off x="2585151" y="1357212"/>
            <a:ext cx="725561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l-GR" altLang="el-GR" sz="30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2</a:t>
            </a:r>
            <a:r>
              <a:rPr lang="en-GB" altLang="el-GR" sz="30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50</a:t>
            </a:r>
            <a:r>
              <a:rPr lang="en-GB" altLang="el-GR" sz="2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el-GR" sz="2500" dirty="0">
                <a:solidFill>
                  <a:srgbClr val="003366"/>
                </a:solidFill>
                <a:latin typeface="Palatino Linotype" panose="02040502050505030304" pitchFamily="18" charset="0"/>
              </a:rPr>
              <a:t>Interinstitutional Agreements in</a:t>
            </a:r>
            <a:r>
              <a:rPr lang="el-GR" altLang="el-GR" sz="2500" dirty="0">
                <a:solidFill>
                  <a:srgbClr val="003366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l-GR" sz="30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2</a:t>
            </a:r>
            <a:r>
              <a:rPr lang="el-GR" altLang="el-GR" sz="30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6</a:t>
            </a:r>
            <a:r>
              <a:rPr lang="el-GR" altLang="el-GR" sz="2500" dirty="0">
                <a:solidFill>
                  <a:srgbClr val="003366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el-GR" sz="2500" dirty="0">
                <a:solidFill>
                  <a:srgbClr val="003366"/>
                </a:solidFill>
                <a:latin typeface="Palatino Linotype" panose="02040502050505030304" pitchFamily="18" charset="0"/>
              </a:rPr>
              <a:t>countries</a:t>
            </a:r>
          </a:p>
        </p:txBody>
      </p:sp>
      <p:sp>
        <p:nvSpPr>
          <p:cNvPr id="10" name="11 - Θέση περιεχομένου"/>
          <p:cNvSpPr txBox="1">
            <a:spLocks/>
          </p:cNvSpPr>
          <p:nvPr/>
        </p:nvSpPr>
        <p:spPr bwMode="auto">
          <a:xfrm>
            <a:off x="4262585" y="3796128"/>
            <a:ext cx="3666830" cy="12111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103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members of teaching staff have gained new teaching experiences in an international context 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119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came to the University of the Peloponnese</a:t>
            </a:r>
            <a:endParaRPr lang="el-GR" altLang="el-GR" sz="20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309CCB7-0885-22E0-7DA5-C71A6453F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0115" y="983966"/>
            <a:ext cx="1104841" cy="114991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BF5339C-A1D1-3544-482B-2F9B18D14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542" y="670755"/>
            <a:ext cx="998919" cy="686457"/>
          </a:xfrm>
          <a:prstGeom prst="rect">
            <a:avLst/>
          </a:prstGeom>
        </p:spPr>
      </p:pic>
      <p:sp>
        <p:nvSpPr>
          <p:cNvPr id="21" name="11 - Θέση περιεχομένου">
            <a:extLst>
              <a:ext uri="{FF2B5EF4-FFF2-40B4-BE49-F238E27FC236}">
                <a16:creationId xmlns:a16="http://schemas.microsoft.com/office/drawing/2014/main" id="{863C6A56-DBE8-EEF8-CB1F-44F87547F936}"/>
              </a:ext>
            </a:extLst>
          </p:cNvPr>
          <p:cNvSpPr txBox="1">
            <a:spLocks/>
          </p:cNvSpPr>
          <p:nvPr/>
        </p:nvSpPr>
        <p:spPr bwMode="auto">
          <a:xfrm>
            <a:off x="-335397" y="2467950"/>
            <a:ext cx="4995863" cy="69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Students’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Mobility</a:t>
            </a:r>
            <a:endParaRPr lang="el-GR" altLang="el-GR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2" name="Τίτλος 1">
            <a:extLst>
              <a:ext uri="{FF2B5EF4-FFF2-40B4-BE49-F238E27FC236}">
                <a16:creationId xmlns:a16="http://schemas.microsoft.com/office/drawing/2014/main" id="{D366C2AA-E21E-CE64-7AA8-E4A3F10A952A}"/>
              </a:ext>
            </a:extLst>
          </p:cNvPr>
          <p:cNvSpPr txBox="1">
            <a:spLocks/>
          </p:cNvSpPr>
          <p:nvPr/>
        </p:nvSpPr>
        <p:spPr>
          <a:xfrm>
            <a:off x="4400217" y="2429407"/>
            <a:ext cx="3013277" cy="1056487"/>
          </a:xfrm>
          <a:prstGeom prst="rect">
            <a:avLst/>
          </a:prstGeom>
          <a:solidFill>
            <a:srgbClr val="B99B00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23" name="11 - Θέση περιεχομένου">
            <a:extLst>
              <a:ext uri="{FF2B5EF4-FFF2-40B4-BE49-F238E27FC236}">
                <a16:creationId xmlns:a16="http://schemas.microsoft.com/office/drawing/2014/main" id="{6FB45427-2EAF-059A-9294-2AF2A5EA6584}"/>
              </a:ext>
            </a:extLst>
          </p:cNvPr>
          <p:cNvSpPr txBox="1">
            <a:spLocks/>
          </p:cNvSpPr>
          <p:nvPr/>
        </p:nvSpPr>
        <p:spPr bwMode="auto">
          <a:xfrm>
            <a:off x="3383754" y="2489302"/>
            <a:ext cx="4995863" cy="69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Teaching Staff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Mobility</a:t>
            </a:r>
            <a:endParaRPr lang="el-GR" altLang="el-GR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4" name="Τίτλος 1">
            <a:extLst>
              <a:ext uri="{FF2B5EF4-FFF2-40B4-BE49-F238E27FC236}">
                <a16:creationId xmlns:a16="http://schemas.microsoft.com/office/drawing/2014/main" id="{FFE1B11F-0C1C-B90D-06C4-805EEF1CB411}"/>
              </a:ext>
            </a:extLst>
          </p:cNvPr>
          <p:cNvSpPr txBox="1">
            <a:spLocks/>
          </p:cNvSpPr>
          <p:nvPr/>
        </p:nvSpPr>
        <p:spPr>
          <a:xfrm>
            <a:off x="8282012" y="2434706"/>
            <a:ext cx="3013277" cy="1056487"/>
          </a:xfrm>
          <a:prstGeom prst="rect">
            <a:avLst/>
          </a:prstGeom>
          <a:solidFill>
            <a:srgbClr val="C00000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25" name="11 - Θέση περιεχομένου">
            <a:extLst>
              <a:ext uri="{FF2B5EF4-FFF2-40B4-BE49-F238E27FC236}">
                <a16:creationId xmlns:a16="http://schemas.microsoft.com/office/drawing/2014/main" id="{C1E10078-831A-5A10-FC8E-9FF7A2A27AB8}"/>
              </a:ext>
            </a:extLst>
          </p:cNvPr>
          <p:cNvSpPr txBox="1">
            <a:spLocks/>
          </p:cNvSpPr>
          <p:nvPr/>
        </p:nvSpPr>
        <p:spPr bwMode="auto">
          <a:xfrm>
            <a:off x="7265549" y="2494601"/>
            <a:ext cx="4995863" cy="69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Administrative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Staff Mobility</a:t>
            </a:r>
            <a:endParaRPr lang="el-GR" altLang="el-GR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6" name="11 - Θέση περιεχομένου">
            <a:extLst>
              <a:ext uri="{FF2B5EF4-FFF2-40B4-BE49-F238E27FC236}">
                <a16:creationId xmlns:a16="http://schemas.microsoft.com/office/drawing/2014/main" id="{FD937717-23E4-6C11-9D8B-65D0B48102A1}"/>
              </a:ext>
            </a:extLst>
          </p:cNvPr>
          <p:cNvSpPr txBox="1">
            <a:spLocks/>
          </p:cNvSpPr>
          <p:nvPr/>
        </p:nvSpPr>
        <p:spPr bwMode="auto">
          <a:xfrm>
            <a:off x="8007349" y="3827581"/>
            <a:ext cx="3666830" cy="133270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89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members of administrative staff have </a:t>
            </a:r>
            <a:r>
              <a:rPr lang="en-GB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undertaken  learning and/or professional experience in another countries and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66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came to the University of the Peloponnese.</a:t>
            </a:r>
            <a:endParaRPr lang="el-GR" altLang="el-GR" sz="20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44F1AFA3-8FB8-4A6C-A4DF-4CD5A90D7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4" y="3881014"/>
            <a:ext cx="364872" cy="306006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85068034-1552-A564-7C21-507710E0B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0" y="4852069"/>
            <a:ext cx="364872" cy="306006"/>
          </a:xfrm>
          <a:prstGeom prst="rect">
            <a:avLst/>
          </a:prstGeom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877205F7-EF7A-306B-9125-7A6601249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05" y="3827581"/>
            <a:ext cx="364872" cy="306006"/>
          </a:xfrm>
          <a:prstGeom prst="rect">
            <a:avLst/>
          </a:prstGeom>
        </p:spPr>
      </p:pic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D8657299-8DE2-E6F4-5A98-FC6A19A9DA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15" y="3877387"/>
            <a:ext cx="364872" cy="306006"/>
          </a:xfrm>
          <a:prstGeom prst="rect">
            <a:avLst/>
          </a:prstGeom>
        </p:spPr>
      </p:pic>
      <p:pic>
        <p:nvPicPr>
          <p:cNvPr id="33" name="Picture 32" descr="PAPEL_FOOTER_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34" name="Picture 33" descr="PAPEL_LOGO_LS_COLO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23097ED-D84F-18BD-11C0-7F69F5A41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8AC072A-0C2E-964A-5500-D311C2666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14" y="3244089"/>
            <a:ext cx="852985" cy="495300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:a16="http://schemas.microsoft.com/office/drawing/2014/main" id="{D367C4EF-9AEC-7558-ADDC-3A46B7EE1DB5}"/>
              </a:ext>
            </a:extLst>
          </p:cNvPr>
          <p:cNvSpPr txBox="1">
            <a:spLocks/>
          </p:cNvSpPr>
          <p:nvPr/>
        </p:nvSpPr>
        <p:spPr>
          <a:xfrm>
            <a:off x="1902063" y="2675481"/>
            <a:ext cx="4082536" cy="369332"/>
          </a:xfrm>
          <a:prstGeom prst="rect">
            <a:avLst/>
          </a:prstGeom>
          <a:solidFill>
            <a:srgbClr val="15406C"/>
          </a:solidFill>
        </p:spPr>
        <p:txBody>
          <a:bodyPr anchor="ctr">
            <a:normAutofit fontScale="625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EC238E-E4E5-227B-7D47-02343B0D4E71}"/>
              </a:ext>
            </a:extLst>
          </p:cNvPr>
          <p:cNvSpPr txBox="1"/>
          <p:nvPr/>
        </p:nvSpPr>
        <p:spPr>
          <a:xfrm>
            <a:off x="1923564" y="2675481"/>
            <a:ext cx="4172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Accredited Quality Assurance </a:t>
            </a:r>
          </a:p>
        </p:txBody>
      </p:sp>
      <p:pic>
        <p:nvPicPr>
          <p:cNvPr id="12" name="Picture 11" descr="PAPEL_LOGO_LS_COLO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5" y="389310"/>
            <a:ext cx="2450592" cy="746760"/>
          </a:xfrm>
          <a:prstGeom prst="rect">
            <a:avLst/>
          </a:prstGeom>
        </p:spPr>
      </p:pic>
      <p:pic>
        <p:nvPicPr>
          <p:cNvPr id="2" name="Picture 1" descr="PAPEL_HEADER_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" y="1170432"/>
            <a:ext cx="1639824" cy="5687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1348" y="1562323"/>
            <a:ext cx="6587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External accreditation</a:t>
            </a:r>
          </a:p>
          <a:p>
            <a:r>
              <a:rPr lang="en-GB" sz="2400" b="1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results </a:t>
            </a:r>
            <a:r>
              <a:rPr lang="el-GR" sz="2400" b="1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(201</a:t>
            </a:r>
            <a:r>
              <a:rPr lang="en-US" sz="2400" b="1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8</a:t>
            </a:r>
            <a:r>
              <a:rPr lang="el-GR" sz="2400" b="1" dirty="0">
                <a:solidFill>
                  <a:srgbClr val="800000"/>
                </a:solidFill>
                <a:latin typeface="Palatino Linotype" pitchFamily="18" charset="0"/>
                <a:cs typeface="Arial" charset="0"/>
              </a:rPr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hlinkClick r:id="rId2"/>
            <a:extLst>
              <a:ext uri="{FF2B5EF4-FFF2-40B4-BE49-F238E27FC236}">
                <a16:creationId xmlns:a16="http://schemas.microsoft.com/office/drawing/2014/main" id="{AC461B07-4CBB-6662-841D-CADFB4C25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948" y="1126172"/>
            <a:ext cx="2883840" cy="4311839"/>
          </a:xfrm>
          <a:prstGeom prst="rect">
            <a:avLst/>
          </a:prstGeom>
        </p:spPr>
      </p:pic>
      <p:pic>
        <p:nvPicPr>
          <p:cNvPr id="9" name="Picture 8" descr="PAPEL_LOGO_LS_COLO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5" y="389310"/>
            <a:ext cx="2450592" cy="746760"/>
          </a:xfrm>
          <a:prstGeom prst="rect">
            <a:avLst/>
          </a:prstGeom>
        </p:spPr>
      </p:pic>
      <p:pic>
        <p:nvPicPr>
          <p:cNvPr id="10" name="Picture 9" descr="PAPEL_HEADER_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" y="1170432"/>
            <a:ext cx="1639824" cy="5687568"/>
          </a:xfrm>
          <a:prstGeom prst="rect">
            <a:avLst/>
          </a:prstGeom>
        </p:spPr>
      </p:pic>
      <p:pic>
        <p:nvPicPr>
          <p:cNvPr id="11" name="Picture 10" descr="PAPEL_HEADER_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1943"/>
            <a:ext cx="12220158" cy="8770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4119" y="5914708"/>
            <a:ext cx="10168884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200" b="1" dirty="0" err="1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UoP</a:t>
            </a:r>
            <a:r>
              <a:rPr lang="en-GB" sz="3200" b="1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 Study Guide</a:t>
            </a:r>
            <a:endParaRPr lang="el-GR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05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Εικόνα 28" descr="Εικόνα που περιέχει κτίριο, ουρανός, υπαίθριος, ψηλός&#10;&#10;Περιγραφή που δημιουργήθηκε αυτόματα">
            <a:extLst>
              <a:ext uri="{FF2B5EF4-FFF2-40B4-BE49-F238E27FC236}">
                <a16:creationId xmlns:a16="http://schemas.microsoft.com/office/drawing/2014/main" id="{E8B9A7AE-FA41-600D-8953-CBADF9175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49" y="1617396"/>
            <a:ext cx="7076539" cy="3993998"/>
          </a:xfrm>
          <a:prstGeom prst="rect">
            <a:avLst/>
          </a:prstGeom>
        </p:spPr>
      </p:pic>
      <p:pic>
        <p:nvPicPr>
          <p:cNvPr id="74" name="Εικόνα 73" descr="Εικόνα που περιέχει κράνος, κορδέλα μαλλιών&#10;&#10;Περιγραφή που δημιουργήθηκε αυτόματα">
            <a:extLst>
              <a:ext uri="{FF2B5EF4-FFF2-40B4-BE49-F238E27FC236}">
                <a16:creationId xmlns:a16="http://schemas.microsoft.com/office/drawing/2014/main" id="{ED534A8B-6D22-2BF0-D72D-0D1BA0026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36" y="1796925"/>
            <a:ext cx="1440679" cy="1431074"/>
          </a:xfrm>
          <a:prstGeom prst="rect">
            <a:avLst/>
          </a:prstGeom>
        </p:spPr>
      </p:pic>
      <p:pic>
        <p:nvPicPr>
          <p:cNvPr id="31" name="Εικόνα 30" descr="Εικόνα που περιέχει κτίριο, πολυκατοικία&#10;&#10;Περιγραφή που δημιουργήθηκε αυτόματα">
            <a:extLst>
              <a:ext uri="{FF2B5EF4-FFF2-40B4-BE49-F238E27FC236}">
                <a16:creationId xmlns:a16="http://schemas.microsoft.com/office/drawing/2014/main" id="{90EFB1C0-F451-520A-8B31-CBFA83B58C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16" y="1617396"/>
            <a:ext cx="3104709" cy="1412021"/>
          </a:xfrm>
          <a:prstGeom prst="rect">
            <a:avLst/>
          </a:prstGeom>
        </p:spPr>
      </p:pic>
      <p:pic>
        <p:nvPicPr>
          <p:cNvPr id="37" name="Εικόνα 36" descr="Εικόνα που περιέχει βουνό, υπαίθριος, φύση, πόλη&#10;&#10;Περιγραφή που δημιουργήθηκε αυτόματα">
            <a:extLst>
              <a:ext uri="{FF2B5EF4-FFF2-40B4-BE49-F238E27FC236}">
                <a16:creationId xmlns:a16="http://schemas.microsoft.com/office/drawing/2014/main" id="{7A37D4F4-0E6B-C307-4AC8-6828A236FD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15" y="3119826"/>
            <a:ext cx="3679410" cy="2441657"/>
          </a:xfrm>
          <a:prstGeom prst="rect">
            <a:avLst/>
          </a:prstGeom>
        </p:spPr>
      </p:pic>
      <p:pic>
        <p:nvPicPr>
          <p:cNvPr id="11" name="Picture 10" descr="PAPEL_HEADER_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361" y="454265"/>
            <a:ext cx="10168884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200" b="1" dirty="0" err="1">
                <a:solidFill>
                  <a:srgbClr val="FFFFFF"/>
                </a:solidFill>
                <a:latin typeface="Palatino Linotype" pitchFamily="18" charset="0"/>
                <a:cs typeface="Arial" charset="0"/>
              </a:rPr>
              <a:t>UoP</a:t>
            </a:r>
            <a:r>
              <a:rPr lang="en-GB" sz="3200" b="1" dirty="0">
                <a:solidFill>
                  <a:srgbClr val="FFFFFF"/>
                </a:solidFill>
                <a:latin typeface="Palatino Linotype" pitchFamily="18" charset="0"/>
                <a:cs typeface="Arial" charset="0"/>
              </a:rPr>
              <a:t> in images</a:t>
            </a:r>
            <a:endParaRPr lang="el-GR" sz="3200" b="1" dirty="0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13" name="Picture 12" descr="PAPEL_FOOTER_0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14" name="Picture 13" descr="PAPEL_LOGO_LS_COLO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27 - Θέση περιεχομένου"/>
          <p:cNvSpPr>
            <a:spLocks noGrp="1"/>
          </p:cNvSpPr>
          <p:nvPr>
            <p:ph idx="1"/>
          </p:nvPr>
        </p:nvSpPr>
        <p:spPr>
          <a:xfrm>
            <a:off x="467495" y="2461649"/>
            <a:ext cx="4900540" cy="1104028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The University of the Peloponnese has a </a:t>
            </a:r>
            <a:r>
              <a:rPr lang="en-GB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social media presence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on Facebook, Twitter,  Instagram, and YouTube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817674" y="4482887"/>
            <a:ext cx="3791940" cy="1916494"/>
            <a:chOff x="5190821" y="2423462"/>
            <a:chExt cx="3709324" cy="1002010"/>
          </a:xfrm>
        </p:grpSpPr>
        <p:sp>
          <p:nvSpPr>
            <p:cNvPr id="13350" name="TextBox 33"/>
            <p:cNvSpPr txBox="1">
              <a:spLocks noChangeArrowheads="1"/>
            </p:cNvSpPr>
            <p:nvPr/>
          </p:nvSpPr>
          <p:spPr bwMode="auto">
            <a:xfrm>
              <a:off x="6974393" y="3025362"/>
              <a:ext cx="19257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 sz="2000" b="1">
                <a:latin typeface="Palatino Linotype" panose="02040502050505030304" pitchFamily="18" charset="0"/>
              </a:endParaRPr>
            </a:p>
          </p:txBody>
        </p:sp>
        <p:sp>
          <p:nvSpPr>
            <p:cNvPr id="32" name="TextBox 34"/>
            <p:cNvSpPr txBox="1"/>
            <p:nvPr/>
          </p:nvSpPr>
          <p:spPr>
            <a:xfrm>
              <a:off x="5190821" y="2423462"/>
              <a:ext cx="3709324" cy="193100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5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lang="el-GR" b="0" i="0" dirty="0">
                  <a:solidFill>
                    <a:schemeClr val="accent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Γραφείο Δημοσίων Σχέσεων </a:t>
              </a:r>
              <a:r>
                <a:rPr lang="en-US" b="0" i="0" dirty="0" err="1">
                  <a:solidFill>
                    <a:schemeClr val="accent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UoP</a:t>
              </a:r>
              <a:r>
                <a:rPr lang="en-US" b="0" i="0" dirty="0">
                  <a:solidFill>
                    <a:schemeClr val="accent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endParaRPr lang="en-US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endParaRPr>
            </a:p>
          </p:txBody>
        </p:sp>
      </p:grpSp>
      <p:sp>
        <p:nvSpPr>
          <p:cNvPr id="33" name="TextBox 40"/>
          <p:cNvSpPr txBox="1"/>
          <p:nvPr/>
        </p:nvSpPr>
        <p:spPr>
          <a:xfrm>
            <a:off x="6825025" y="3762883"/>
            <a:ext cx="2965450" cy="369888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just">
              <a:defRPr/>
            </a:pPr>
            <a:r>
              <a:rPr lang="en-US" dirty="0">
                <a:hlinkClick r:id="rId3"/>
              </a:rPr>
              <a:t>@uopgr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34" name="TextBox 101"/>
          <p:cNvSpPr txBox="1"/>
          <p:nvPr/>
        </p:nvSpPr>
        <p:spPr>
          <a:xfrm>
            <a:off x="6825025" y="2380403"/>
            <a:ext cx="3883025" cy="368300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  <a:hlinkClick r:id="rId4"/>
              </a:rPr>
              <a:t>@uopgr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35" name="TextBox 107"/>
          <p:cNvSpPr txBox="1"/>
          <p:nvPr/>
        </p:nvSpPr>
        <p:spPr>
          <a:xfrm>
            <a:off x="6817674" y="3019391"/>
            <a:ext cx="4267200" cy="368300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r>
              <a:rPr lang="en-US" dirty="0">
                <a:hlinkClick r:id="rId5"/>
              </a:rPr>
              <a:t>@uop.gr</a:t>
            </a:r>
            <a:endParaRPr lang="en-US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0570DE6-10B6-B8C3-B544-49AB4816E3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5" y="4117691"/>
            <a:ext cx="4137909" cy="3813242"/>
          </a:xfrm>
          <a:prstGeom prst="rect">
            <a:avLst/>
          </a:prstGeom>
        </p:spPr>
      </p:pic>
      <p:pic>
        <p:nvPicPr>
          <p:cNvPr id="20" name="Εικόνα 19" descr="Εικόνα που περιέχει κείμενο, κουτί πρώτων βοηθειών&#10;&#10;Περιγραφή που δημιουργήθηκε αυτόματα">
            <a:extLst>
              <a:ext uri="{FF2B5EF4-FFF2-40B4-BE49-F238E27FC236}">
                <a16:creationId xmlns:a16="http://schemas.microsoft.com/office/drawing/2014/main" id="{703DF844-62A4-997D-DA5E-FDE0C368EA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07" y="2343147"/>
            <a:ext cx="623467" cy="648406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3A8AB0FF-7EA7-3AF4-D9E9-5473045B6A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99" y="3019391"/>
            <a:ext cx="616175" cy="648406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2CFD4FE0-6B0B-E02B-F71B-D1637AB259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05" y="4403423"/>
            <a:ext cx="619800" cy="648406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AA16906F-31E0-E765-CE0E-518E0264CB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99" y="3748497"/>
            <a:ext cx="616175" cy="648406"/>
          </a:xfrm>
          <a:prstGeom prst="rect">
            <a:avLst/>
          </a:prstGeom>
        </p:spPr>
      </p:pic>
      <p:pic>
        <p:nvPicPr>
          <p:cNvPr id="19" name="Picture 18" descr="PAPEL_LOGO_LS_COLOR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258" y="279673"/>
            <a:ext cx="2450592" cy="746760"/>
          </a:xfrm>
          <a:prstGeom prst="rect">
            <a:avLst/>
          </a:prstGeom>
        </p:spPr>
      </p:pic>
      <p:pic>
        <p:nvPicPr>
          <p:cNvPr id="21" name="Picture 20" descr="PAPEL_HEADER_04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27" y="1170432"/>
            <a:ext cx="1639824" cy="56875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62509" y="422021"/>
            <a:ext cx="87439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  <a:cs typeface="Arial" charset="0"/>
              </a:rPr>
              <a:t>Social Media &amp; </a:t>
            </a:r>
            <a:r>
              <a:rPr lang="en-GB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  <a:cs typeface="Arial" charset="0"/>
              </a:rPr>
              <a:t>UoP</a:t>
            </a:r>
            <a:endParaRPr lang="el-GR" sz="3600" b="1" dirty="0">
              <a:solidFill>
                <a:schemeClr val="tx1">
                  <a:lumMod val="65000"/>
                  <a:lumOff val="3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25" name="Picture 24" descr="PAPEL_HEADER_0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3001"/>
            <a:ext cx="1288491" cy="73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1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6251" y="1588703"/>
            <a:ext cx="6962252" cy="5441950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el-GR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A modern, multidisciplinary, regional, and multi-campus university</a:t>
            </a:r>
            <a:endParaRPr lang="en-US" altLang="el-GR" sz="17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Established in 2000, it accepted its first students in </a:t>
            </a:r>
            <a:r>
              <a:rPr lang="en-US" alt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2002</a:t>
            </a: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Developed in </a:t>
            </a:r>
            <a:r>
              <a:rPr lang="en-US" altLang="el-GR" sz="1700" b="1" dirty="0" err="1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Tripolis</a:t>
            </a:r>
            <a:r>
              <a:rPr lang="en-US" alt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Corinth, </a:t>
            </a:r>
            <a:r>
              <a:rPr lang="en-US" altLang="el-GR" sz="1700" b="1" dirty="0" err="1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Nafplio</a:t>
            </a:r>
            <a:r>
              <a:rPr lang="en-US" alt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Sparta, Kalamata,</a:t>
            </a:r>
            <a:r>
              <a:rPr lang="el-GR" alt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Patras</a:t>
            </a:r>
            <a:endParaRPr lang="en-GB" altLang="el-GR" sz="17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Comprises </a:t>
            </a:r>
            <a:r>
              <a:rPr lang="en-US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9 Schools </a:t>
            </a:r>
            <a:r>
              <a:rPr lang="en-US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and </a:t>
            </a:r>
            <a:r>
              <a:rPr lang="en-US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22 Departments </a:t>
            </a: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It offers studies in all cycles of learning: undergraduate, postgraduate, and Doctoral as well as Life Long Learning</a:t>
            </a:r>
            <a:endParaRPr lang="en-GB" sz="17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Times New Roman"/>
            </a:endParaRP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More than </a:t>
            </a:r>
            <a:r>
              <a:rPr lang="en-US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</a:t>
            </a:r>
            <a:r>
              <a:rPr 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.000</a:t>
            </a:r>
            <a:r>
              <a:rPr lang="en-GB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students </a:t>
            </a:r>
            <a:r>
              <a:rPr lang="en-GB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r>
              <a:rPr lang="en-GB" sz="1700" baseline="30000" dirty="0" err="1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</a:t>
            </a:r>
            <a:r>
              <a:rPr 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2</a:t>
            </a:r>
            <a:r>
              <a:rPr lang="en-GB" sz="1700" baseline="30000" dirty="0" err="1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nd</a:t>
            </a:r>
            <a:r>
              <a:rPr 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και 3</a:t>
            </a:r>
            <a:r>
              <a:rPr lang="en-GB" sz="1700" baseline="30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rd</a:t>
            </a:r>
            <a:r>
              <a:rPr 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Cycle of Studies)</a:t>
            </a:r>
            <a:endParaRPr lang="el-GR" sz="17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Εικόνα 3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90DFBE19-02EC-65BE-B698-78D05A030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94" y="2566333"/>
            <a:ext cx="4480459" cy="333346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8924265-00E7-75AE-4548-6C2A48813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2" y="1914813"/>
            <a:ext cx="364872" cy="306006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61C189F-5BB0-9B55-D3B0-C7D5F0B67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2" y="2393927"/>
            <a:ext cx="364872" cy="30600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878855C-DEE8-632E-FD1E-3DBB69927E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2" y="2811364"/>
            <a:ext cx="364872" cy="30600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2318837-5333-B296-C3D7-0C359198D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7" y="3273358"/>
            <a:ext cx="364872" cy="306006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A0743D7C-60F7-A698-5BB9-86A985F6E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3" y="3735352"/>
            <a:ext cx="364872" cy="306006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FCF28FDA-E83B-1D73-422F-9F19AE714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4" y="4496340"/>
            <a:ext cx="364872" cy="306006"/>
          </a:xfrm>
          <a:prstGeom prst="rect">
            <a:avLst/>
          </a:prstGeom>
        </p:spPr>
      </p:pic>
      <p:pic>
        <p:nvPicPr>
          <p:cNvPr id="2" name="Picture 1" descr="PAPEL_HEADER_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570" y="383729"/>
            <a:ext cx="1009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l-GR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About the University of the Peloponnese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0" name="Picture 19" descr="PAPEL_FOOTER_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21" name="Picture 20" descr="PAPEL_LOGO_LS_COLO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4AFA8854-A773-DF48-6C03-5D9588EFA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4" y="1379501"/>
            <a:ext cx="10865753" cy="3768243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5172" y="4302748"/>
            <a:ext cx="2148013" cy="1556796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Generating, disseminating, and promoting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high-quality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teaching and research</a:t>
            </a: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 eaLnBrk="1" hangingPunct="1">
              <a:buNone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 bwMode="auto">
          <a:xfrm>
            <a:off x="2521084" y="4353023"/>
            <a:ext cx="2425767" cy="9445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Contributing to 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society’s cultural and 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economic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progress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through knowledge-based innovation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 bwMode="auto">
          <a:xfrm>
            <a:off x="1602803" y="1504793"/>
            <a:ext cx="1918841" cy="924535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Internationalization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of research and teaching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 bwMode="auto">
          <a:xfrm>
            <a:off x="3724946" y="865583"/>
            <a:ext cx="2348716" cy="1676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Developing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interdisciplinarity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within the University and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with other institutions in Greece and abroad</a:t>
            </a:r>
          </a:p>
          <a:p>
            <a:pPr marL="228600" indent="-22860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 bwMode="auto">
          <a:xfrm>
            <a:off x="8382977" y="1406673"/>
            <a:ext cx="1800615" cy="56038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Close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cooperation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with local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and regional authorities</a:t>
            </a:r>
            <a:endParaRPr lang="en-GB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Θέση περιεχομένου 2"/>
          <p:cNvSpPr txBox="1">
            <a:spLocks/>
          </p:cNvSpPr>
          <p:nvPr/>
        </p:nvSpPr>
        <p:spPr bwMode="auto">
          <a:xfrm>
            <a:off x="9447369" y="538202"/>
            <a:ext cx="2183020" cy="92453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Optimal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administrative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structures and practices</a:t>
            </a:r>
            <a:endParaRPr lang="en-GB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el-GR" sz="14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</p:txBody>
      </p:sp>
      <p:sp>
        <p:nvSpPr>
          <p:cNvPr id="12" name="Θέση περιεχομένου 2"/>
          <p:cNvSpPr txBox="1">
            <a:spLocks/>
          </p:cNvSpPr>
          <p:nvPr/>
        </p:nvSpPr>
        <p:spPr bwMode="auto">
          <a:xfrm>
            <a:off x="7259483" y="4314196"/>
            <a:ext cx="2023801" cy="92453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Respecting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and promoting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diversity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and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multiculturalism</a:t>
            </a:r>
            <a:endParaRPr lang="en-GB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3" name="Θέση περιεχομένου 2"/>
          <p:cNvSpPr txBox="1">
            <a:spLocks/>
          </p:cNvSpPr>
          <p:nvPr/>
        </p:nvSpPr>
        <p:spPr bwMode="auto">
          <a:xfrm>
            <a:off x="6095998" y="1335080"/>
            <a:ext cx="2023802" cy="215265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Integration of </a:t>
            </a:r>
            <a:r>
              <a:rPr lang="en-GB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ICT</a:t>
            </a:r>
            <a:r>
              <a:rPr lang="en-GB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(Information and Communication Technologies)</a:t>
            </a:r>
            <a:endParaRPr lang="en-US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23DBF6-E66D-04C9-EEFB-7A417F239021}"/>
              </a:ext>
            </a:extLst>
          </p:cNvPr>
          <p:cNvSpPr txBox="1"/>
          <p:nvPr/>
        </p:nvSpPr>
        <p:spPr>
          <a:xfrm>
            <a:off x="5256272" y="4657816"/>
            <a:ext cx="16136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Establishing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links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with alumni and external stakeholders</a:t>
            </a:r>
            <a:endParaRPr lang="el-GR" sz="1400" dirty="0">
              <a:solidFill>
                <a:schemeClr val="accent1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353" y="357127"/>
            <a:ext cx="874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l-G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Vision - Mission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 descr="PAPEL_HEADER_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001"/>
            <a:ext cx="1251412" cy="713947"/>
          </a:xfrm>
          <a:prstGeom prst="rect">
            <a:avLst/>
          </a:prstGeom>
        </p:spPr>
      </p:pic>
      <p:pic>
        <p:nvPicPr>
          <p:cNvPr id="22" name="Picture 21" descr="PAPEL_FOOTER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23" name="Picture 22" descr="PAPEL_LOGO_LS_COLO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Τίτλος 1">
            <a:extLst>
              <a:ext uri="{FF2B5EF4-FFF2-40B4-BE49-F238E27FC236}">
                <a16:creationId xmlns:a16="http://schemas.microsoft.com/office/drawing/2014/main" id="{A224202D-4EC2-9CFE-9318-1D4EC0EB2F03}"/>
              </a:ext>
            </a:extLst>
          </p:cNvPr>
          <p:cNvSpPr txBox="1">
            <a:spLocks/>
          </p:cNvSpPr>
          <p:nvPr/>
        </p:nvSpPr>
        <p:spPr>
          <a:xfrm>
            <a:off x="8520112" y="1693882"/>
            <a:ext cx="3671888" cy="3465195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B3DB326A-1117-5769-65E9-5778251A0CDF}"/>
              </a:ext>
            </a:extLst>
          </p:cNvPr>
          <p:cNvSpPr txBox="1">
            <a:spLocks/>
          </p:cNvSpPr>
          <p:nvPr/>
        </p:nvSpPr>
        <p:spPr>
          <a:xfrm>
            <a:off x="1" y="1698923"/>
            <a:ext cx="4452938" cy="3460154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0626" y="3683028"/>
            <a:ext cx="3883025" cy="1124790"/>
          </a:xfrm>
        </p:spPr>
        <p:txBody>
          <a:bodyPr rtlCol="0">
            <a:normAutofit/>
          </a:bodyPr>
          <a:lstStyle/>
          <a:p>
            <a:pPr marL="263525" indent="-26352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</a:t>
            </a:r>
            <a:r>
              <a:rPr lang="el-GR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l-GR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el-GR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English language and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</a:t>
            </a:r>
            <a:r>
              <a:rPr lang="el-GR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collaboration with Greek and foreign universities</a:t>
            </a:r>
            <a:r>
              <a:rPr lang="el-GR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sp>
        <p:nvSpPr>
          <p:cNvPr id="14" name="Τίτλος 1">
            <a:extLst>
              <a:ext uri="{FF2B5EF4-FFF2-40B4-BE49-F238E27FC236}">
                <a16:creationId xmlns:a16="http://schemas.microsoft.com/office/drawing/2014/main" id="{F06A827D-0F26-A625-8322-17589D211661}"/>
              </a:ext>
            </a:extLst>
          </p:cNvPr>
          <p:cNvSpPr txBox="1">
            <a:spLocks/>
          </p:cNvSpPr>
          <p:nvPr/>
        </p:nvSpPr>
        <p:spPr>
          <a:xfrm>
            <a:off x="4452938" y="1698923"/>
            <a:ext cx="4067174" cy="1730077"/>
          </a:xfrm>
          <a:prstGeom prst="rect">
            <a:avLst/>
          </a:prstGeom>
          <a:solidFill>
            <a:srgbClr val="B99B00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4584B0E-B4CF-4F84-96D5-316A279CB5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8" y="2131446"/>
            <a:ext cx="1212614" cy="10036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BA8D9E-1939-F03D-AD81-4E42659F55A4}"/>
              </a:ext>
            </a:extLst>
          </p:cNvPr>
          <p:cNvSpPr txBox="1"/>
          <p:nvPr/>
        </p:nvSpPr>
        <p:spPr>
          <a:xfrm>
            <a:off x="516430" y="3065380"/>
            <a:ext cx="6152744" cy="58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GB" sz="2400" dirty="0">
                <a:solidFill>
                  <a:schemeClr val="bg1"/>
                </a:solidFill>
                <a:latin typeface="Palatino Linotype" pitchFamily="18" charset="0"/>
              </a:rPr>
              <a:t>Postgraduate Programs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832772-A617-8031-0C1E-E6D5A8D473EE}"/>
              </a:ext>
            </a:extLst>
          </p:cNvPr>
          <p:cNvSpPr txBox="1"/>
          <p:nvPr/>
        </p:nvSpPr>
        <p:spPr>
          <a:xfrm>
            <a:off x="6868055" y="1343897"/>
            <a:ext cx="2497350" cy="1646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7500" b="1" dirty="0">
                <a:solidFill>
                  <a:schemeClr val="bg1"/>
                </a:solidFill>
                <a:latin typeface="Palatino Linotype" pitchFamily="18" charset="0"/>
              </a:rPr>
              <a:t>350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6B6A11-14CE-9FF6-0271-AFCE1656B511}"/>
              </a:ext>
            </a:extLst>
          </p:cNvPr>
          <p:cNvSpPr txBox="1"/>
          <p:nvPr/>
        </p:nvSpPr>
        <p:spPr>
          <a:xfrm>
            <a:off x="4535967" y="2796667"/>
            <a:ext cx="3973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members of Academic Staff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567CC770-1E21-FB2E-DB9D-7C43FBBCA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4" y="1829566"/>
            <a:ext cx="1143970" cy="931015"/>
          </a:xfrm>
          <a:prstGeom prst="rect">
            <a:avLst/>
          </a:prstGeom>
        </p:spPr>
      </p:pic>
      <p:sp>
        <p:nvSpPr>
          <p:cNvPr id="29" name="Τίτλος 1">
            <a:extLst>
              <a:ext uri="{FF2B5EF4-FFF2-40B4-BE49-F238E27FC236}">
                <a16:creationId xmlns:a16="http://schemas.microsoft.com/office/drawing/2014/main" id="{CC2F2BAC-C017-B93B-2C38-3944B414F445}"/>
              </a:ext>
            </a:extLst>
          </p:cNvPr>
          <p:cNvSpPr txBox="1">
            <a:spLocks/>
          </p:cNvSpPr>
          <p:nvPr/>
        </p:nvSpPr>
        <p:spPr>
          <a:xfrm>
            <a:off x="4448019" y="3430198"/>
            <a:ext cx="4067174" cy="1730077"/>
          </a:xfrm>
          <a:prstGeom prst="rect">
            <a:avLst/>
          </a:prstGeom>
          <a:solidFill>
            <a:srgbClr val="15406C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6BAC93-EA67-A786-CFB5-8C3122E5B06B}"/>
              </a:ext>
            </a:extLst>
          </p:cNvPr>
          <p:cNvSpPr txBox="1"/>
          <p:nvPr/>
        </p:nvSpPr>
        <p:spPr>
          <a:xfrm>
            <a:off x="6868055" y="3093205"/>
            <a:ext cx="2497350" cy="1646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7500" b="1" dirty="0">
                <a:solidFill>
                  <a:schemeClr val="bg1"/>
                </a:solidFill>
                <a:latin typeface="Palatino Linotype" pitchFamily="18" charset="0"/>
              </a:rPr>
              <a:t>175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5AB18B-0C76-E602-6896-CE5CA245E9F7}"/>
              </a:ext>
            </a:extLst>
          </p:cNvPr>
          <p:cNvSpPr txBox="1"/>
          <p:nvPr/>
        </p:nvSpPr>
        <p:spPr>
          <a:xfrm>
            <a:off x="3984104" y="4553947"/>
            <a:ext cx="49522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members of</a:t>
            </a:r>
            <a:r>
              <a:rPr lang="el-GR" sz="20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Administrative Staff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2" name="Εικόνα 31">
            <a:extLst>
              <a:ext uri="{FF2B5EF4-FFF2-40B4-BE49-F238E27FC236}">
                <a16:creationId xmlns:a16="http://schemas.microsoft.com/office/drawing/2014/main" id="{97CC2C75-182D-A131-3BFC-CD39A7BE7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4" y="3559643"/>
            <a:ext cx="1143970" cy="93101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FF8FFDB-E162-6A0E-9FB6-1212895812EE}"/>
              </a:ext>
            </a:extLst>
          </p:cNvPr>
          <p:cNvSpPr txBox="1"/>
          <p:nvPr/>
        </p:nvSpPr>
        <p:spPr>
          <a:xfrm>
            <a:off x="2485302" y="1375701"/>
            <a:ext cx="2497350" cy="2082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9600" b="1" dirty="0">
                <a:solidFill>
                  <a:schemeClr val="bg1"/>
                </a:solidFill>
                <a:latin typeface="Palatino Linotype" pitchFamily="18" charset="0"/>
              </a:rPr>
              <a:t>45</a:t>
            </a:r>
          </a:p>
        </p:txBody>
      </p:sp>
      <p:sp>
        <p:nvSpPr>
          <p:cNvPr id="37" name="Τίτλος 1">
            <a:extLst>
              <a:ext uri="{FF2B5EF4-FFF2-40B4-BE49-F238E27FC236}">
                <a16:creationId xmlns:a16="http://schemas.microsoft.com/office/drawing/2014/main" id="{A420A355-F696-0127-267D-581D353BA9BD}"/>
              </a:ext>
            </a:extLst>
          </p:cNvPr>
          <p:cNvSpPr txBox="1">
            <a:spLocks/>
          </p:cNvSpPr>
          <p:nvPr/>
        </p:nvSpPr>
        <p:spPr>
          <a:xfrm flipV="1">
            <a:off x="8509480" y="2830015"/>
            <a:ext cx="3671888" cy="45719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38" name="Τίτλος 1">
            <a:extLst>
              <a:ext uri="{FF2B5EF4-FFF2-40B4-BE49-F238E27FC236}">
                <a16:creationId xmlns:a16="http://schemas.microsoft.com/office/drawing/2014/main" id="{DCA1ED9A-D48D-D316-67A6-F2E843442306}"/>
              </a:ext>
            </a:extLst>
          </p:cNvPr>
          <p:cNvSpPr txBox="1">
            <a:spLocks/>
          </p:cNvSpPr>
          <p:nvPr/>
        </p:nvSpPr>
        <p:spPr>
          <a:xfrm flipV="1">
            <a:off x="8520112" y="4082393"/>
            <a:ext cx="3671888" cy="45719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AE003ADF-EF16-717D-C7AF-38E7C0F556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694" y="1807509"/>
            <a:ext cx="419557" cy="54607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9E4AF28-B5CC-706E-F785-853A7B637890}"/>
              </a:ext>
            </a:extLst>
          </p:cNvPr>
          <p:cNvSpPr txBox="1"/>
          <p:nvPr/>
        </p:nvSpPr>
        <p:spPr>
          <a:xfrm>
            <a:off x="8434911" y="2267406"/>
            <a:ext cx="3973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undergraduate students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4096D2-5CA0-0A6A-6374-421C2DD2D137}"/>
              </a:ext>
            </a:extLst>
          </p:cNvPr>
          <p:cNvSpPr txBox="1"/>
          <p:nvPr/>
        </p:nvSpPr>
        <p:spPr>
          <a:xfrm>
            <a:off x="8434911" y="3578680"/>
            <a:ext cx="3973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postgraduate students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4F86E2-5A2C-F6E1-E67D-9D14FD5BA27C}"/>
              </a:ext>
            </a:extLst>
          </p:cNvPr>
          <p:cNvSpPr txBox="1"/>
          <p:nvPr/>
        </p:nvSpPr>
        <p:spPr>
          <a:xfrm>
            <a:off x="8791946" y="4722447"/>
            <a:ext cx="3973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doctoral students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0E579F-8667-98DA-9F88-EEA6BC461B19}"/>
              </a:ext>
            </a:extLst>
          </p:cNvPr>
          <p:cNvSpPr txBox="1"/>
          <p:nvPr/>
        </p:nvSpPr>
        <p:spPr>
          <a:xfrm>
            <a:off x="10512852" y="1570078"/>
            <a:ext cx="2497350" cy="92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Palatino Linotype" pitchFamily="18" charset="0"/>
              </a:rPr>
              <a:t>22.420</a:t>
            </a:r>
          </a:p>
        </p:txBody>
      </p:sp>
      <p:pic>
        <p:nvPicPr>
          <p:cNvPr id="40" name="Εικόνα 39">
            <a:extLst>
              <a:ext uri="{FF2B5EF4-FFF2-40B4-BE49-F238E27FC236}">
                <a16:creationId xmlns:a16="http://schemas.microsoft.com/office/drawing/2014/main" id="{A5391C3D-4A92-0D44-FD95-8952F6E86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00" y="3044151"/>
            <a:ext cx="471850" cy="61340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86A5A9F-20FB-E0DE-46D6-7B1DC87986A1}"/>
              </a:ext>
            </a:extLst>
          </p:cNvPr>
          <p:cNvSpPr txBox="1"/>
          <p:nvPr/>
        </p:nvSpPr>
        <p:spPr>
          <a:xfrm>
            <a:off x="10719288" y="2888107"/>
            <a:ext cx="2497350" cy="92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Palatino Linotype" pitchFamily="18" charset="0"/>
              </a:rPr>
              <a:t>1.706</a:t>
            </a:r>
          </a:p>
        </p:txBody>
      </p:sp>
      <p:pic>
        <p:nvPicPr>
          <p:cNvPr id="46" name="Εικόνα 4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C7D6667-595D-4441-7A18-D331ED11A5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73" y="4213287"/>
            <a:ext cx="542659" cy="58774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27B25B1-4EC7-D907-978E-4BA01C4FBB12}"/>
              </a:ext>
            </a:extLst>
          </p:cNvPr>
          <p:cNvSpPr txBox="1"/>
          <p:nvPr/>
        </p:nvSpPr>
        <p:spPr>
          <a:xfrm>
            <a:off x="11071715" y="3969477"/>
            <a:ext cx="2497350" cy="92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Palatino Linotype" pitchFamily="18" charset="0"/>
              </a:rPr>
              <a:t>527</a:t>
            </a:r>
          </a:p>
        </p:txBody>
      </p:sp>
      <p:pic>
        <p:nvPicPr>
          <p:cNvPr id="48" name="Picture 47" descr="PAPEL_HEADER_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361" y="417181"/>
            <a:ext cx="660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l-GR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Facts and Figures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2" name="Picture 51" descr="PAPEL_FOOTER_0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53" name="Picture 52" descr="PAPEL_LOGO_LS_COLOR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 txBox="1">
            <a:spLocks/>
          </p:cNvSpPr>
          <p:nvPr/>
        </p:nvSpPr>
        <p:spPr>
          <a:xfrm>
            <a:off x="685959" y="26135"/>
            <a:ext cx="12192000" cy="126682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rgbClr val="595959"/>
                </a:solidFill>
                <a:latin typeface="Palatino Linotype" pitchFamily="18" charset="0"/>
              </a:rPr>
              <a:t>   Schools &amp;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rgbClr val="595959"/>
                </a:solidFill>
                <a:latin typeface="Palatino Linotype" pitchFamily="18" charset="0"/>
              </a:rPr>
              <a:t>   Departments</a:t>
            </a:r>
            <a:endParaRPr lang="el-GR" sz="3600" b="1" dirty="0">
              <a:solidFill>
                <a:srgbClr val="595959"/>
              </a:solidFill>
              <a:latin typeface="Palatino Linotype" pitchFamily="18" charset="0"/>
            </a:endParaRPr>
          </a:p>
        </p:txBody>
      </p:sp>
      <p:graphicFrame>
        <p:nvGraphicFramePr>
          <p:cNvPr id="17" name="16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6445"/>
              </p:ext>
            </p:extLst>
          </p:nvPr>
        </p:nvGraphicFramePr>
        <p:xfrm>
          <a:off x="4387474" y="511563"/>
          <a:ext cx="9271819" cy="551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Εικόνα 6">
            <a:extLst>
              <a:ext uri="{FF2B5EF4-FFF2-40B4-BE49-F238E27FC236}">
                <a16:creationId xmlns:a16="http://schemas.microsoft.com/office/drawing/2014/main" id="{F0B8C8EF-FEBB-03F7-B1F1-6351F6B852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68" y="2933700"/>
            <a:ext cx="852985" cy="495300"/>
          </a:xfrm>
          <a:prstGeom prst="rect">
            <a:avLst/>
          </a:prstGeom>
        </p:spPr>
      </p:pic>
      <p:sp>
        <p:nvSpPr>
          <p:cNvPr id="9" name="Τίτλος 1">
            <a:extLst>
              <a:ext uri="{FF2B5EF4-FFF2-40B4-BE49-F238E27FC236}">
                <a16:creationId xmlns:a16="http://schemas.microsoft.com/office/drawing/2014/main" id="{FDF0FED6-8FD8-7504-E40E-F59B7FEEA1C6}"/>
              </a:ext>
            </a:extLst>
          </p:cNvPr>
          <p:cNvSpPr txBox="1">
            <a:spLocks/>
          </p:cNvSpPr>
          <p:nvPr/>
        </p:nvSpPr>
        <p:spPr>
          <a:xfrm>
            <a:off x="445402" y="2365092"/>
            <a:ext cx="3229551" cy="369332"/>
          </a:xfrm>
          <a:prstGeom prst="rect">
            <a:avLst/>
          </a:prstGeom>
          <a:solidFill>
            <a:srgbClr val="B99B00"/>
          </a:solidFill>
        </p:spPr>
        <p:txBody>
          <a:bodyPr anchor="ctr">
            <a:normAutofit fontScale="625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4C3826-B496-FD4A-38F3-498AACBE04B2}"/>
              </a:ext>
            </a:extLst>
          </p:cNvPr>
          <p:cNvSpPr txBox="1"/>
          <p:nvPr/>
        </p:nvSpPr>
        <p:spPr>
          <a:xfrm>
            <a:off x="445402" y="2382254"/>
            <a:ext cx="3229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UNDERGRADUATE STUDIES</a:t>
            </a:r>
          </a:p>
        </p:txBody>
      </p:sp>
      <p:pic>
        <p:nvPicPr>
          <p:cNvPr id="12" name="Picture 11" descr="PAPEL_LOGO_LS_COLO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0" y="5880278"/>
            <a:ext cx="2450592" cy="746760"/>
          </a:xfrm>
          <a:prstGeom prst="rect">
            <a:avLst/>
          </a:prstGeom>
        </p:spPr>
      </p:pic>
      <p:pic>
        <p:nvPicPr>
          <p:cNvPr id="13" name="Picture 12" descr="PAPEL_HEADER_0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731"/>
            <a:ext cx="899162" cy="71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2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Τίτλος 1"/>
          <p:cNvSpPr txBox="1">
            <a:spLocks/>
          </p:cNvSpPr>
          <p:nvPr/>
        </p:nvSpPr>
        <p:spPr>
          <a:xfrm>
            <a:off x="685959" y="26135"/>
            <a:ext cx="12192000" cy="126682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rgbClr val="595959"/>
                </a:solidFill>
                <a:latin typeface="Palatino Linotype" pitchFamily="18" charset="0"/>
              </a:rPr>
              <a:t>   Schools &amp;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rgbClr val="595959"/>
                </a:solidFill>
                <a:latin typeface="Palatino Linotype" pitchFamily="18" charset="0"/>
              </a:rPr>
              <a:t>   Departments</a:t>
            </a:r>
            <a:endParaRPr lang="el-GR" sz="3600" b="1" dirty="0">
              <a:solidFill>
                <a:srgbClr val="595959"/>
              </a:solidFill>
              <a:latin typeface="Palatino Linotype" pitchFamily="18" charset="0"/>
            </a:endParaRPr>
          </a:p>
        </p:txBody>
      </p:sp>
      <p:pic>
        <p:nvPicPr>
          <p:cNvPr id="18" name="Picture 17" descr="PAPEL_HEADER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731"/>
            <a:ext cx="899162" cy="713947"/>
          </a:xfrm>
          <a:prstGeom prst="rect">
            <a:avLst/>
          </a:prstGeom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923168AE-A0A4-9C02-3294-4F2C6D2B0209}"/>
              </a:ext>
            </a:extLst>
          </p:cNvPr>
          <p:cNvSpPr txBox="1">
            <a:spLocks/>
          </p:cNvSpPr>
          <p:nvPr/>
        </p:nvSpPr>
        <p:spPr>
          <a:xfrm>
            <a:off x="445402" y="2365092"/>
            <a:ext cx="3229551" cy="369332"/>
          </a:xfrm>
          <a:prstGeom prst="rect">
            <a:avLst/>
          </a:prstGeom>
          <a:solidFill>
            <a:srgbClr val="B99B00"/>
          </a:solidFill>
        </p:spPr>
        <p:txBody>
          <a:bodyPr anchor="ctr">
            <a:normAutofit fontScale="625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graphicFrame>
        <p:nvGraphicFramePr>
          <p:cNvPr id="17" name="16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735196"/>
              </p:ext>
            </p:extLst>
          </p:nvPr>
        </p:nvGraphicFramePr>
        <p:xfrm>
          <a:off x="4313046" y="523395"/>
          <a:ext cx="9271819" cy="551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Εικόνα 8">
            <a:extLst>
              <a:ext uri="{FF2B5EF4-FFF2-40B4-BE49-F238E27FC236}">
                <a16:creationId xmlns:a16="http://schemas.microsoft.com/office/drawing/2014/main" id="{9D16ADDA-C03F-1DCC-426D-3DCE10F816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68" y="2933700"/>
            <a:ext cx="852985" cy="495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802F39-8B2E-6EB6-2255-C0C19C385852}"/>
              </a:ext>
            </a:extLst>
          </p:cNvPr>
          <p:cNvSpPr txBox="1"/>
          <p:nvPr/>
        </p:nvSpPr>
        <p:spPr>
          <a:xfrm>
            <a:off x="383756" y="2388170"/>
            <a:ext cx="3352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UNDERGRADUATE STUDIES</a:t>
            </a:r>
          </a:p>
        </p:txBody>
      </p:sp>
      <p:pic>
        <p:nvPicPr>
          <p:cNvPr id="15" name="Picture 14" descr="PAPEL_LOGO_LS_COLOR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0" y="5880278"/>
            <a:ext cx="2450592" cy="746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6"/>
          <p:cNvSpPr txBox="1">
            <a:spLocks noChangeArrowheads="1"/>
          </p:cNvSpPr>
          <p:nvPr/>
        </p:nvSpPr>
        <p:spPr bwMode="auto">
          <a:xfrm>
            <a:off x="8495526" y="3667762"/>
            <a:ext cx="3429461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Reference</a:t>
            </a:r>
            <a:r>
              <a:rPr lang="el-GR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: </a:t>
            </a:r>
            <a:r>
              <a:rPr lang="en-GB" altLang="el-GR" sz="1500" b="1" dirty="0" err="1">
                <a:solidFill>
                  <a:srgbClr val="003366"/>
                </a:solidFill>
                <a:latin typeface="Palatino Linotype" panose="02040502050505030304" pitchFamily="18" charset="0"/>
              </a:rPr>
              <a:t>Sachini</a:t>
            </a: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E, </a:t>
            </a:r>
            <a:r>
              <a:rPr lang="en-GB" altLang="el-GR" sz="1500" b="1" dirty="0" err="1">
                <a:solidFill>
                  <a:srgbClr val="003366"/>
                </a:solidFill>
                <a:latin typeface="Palatino Linotype" panose="02040502050505030304" pitchFamily="18" charset="0"/>
              </a:rPr>
              <a:t>Malliou</a:t>
            </a: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N., </a:t>
            </a:r>
            <a:r>
              <a:rPr lang="en-GB" altLang="el-GR" sz="1500" b="1" dirty="0" err="1">
                <a:solidFill>
                  <a:srgbClr val="003366"/>
                </a:solidFill>
                <a:latin typeface="Palatino Linotype" panose="02040502050505030304" pitchFamily="18" charset="0"/>
              </a:rPr>
              <a:t>Chrysomallidis</a:t>
            </a: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C., </a:t>
            </a:r>
            <a:r>
              <a:rPr lang="en-GB" altLang="el-GR" sz="1500" b="1" dirty="0" err="1">
                <a:solidFill>
                  <a:srgbClr val="003366"/>
                </a:solidFill>
                <a:latin typeface="Palatino Linotype" panose="02040502050505030304" pitchFamily="18" charset="0"/>
              </a:rPr>
              <a:t>Karabekios</a:t>
            </a: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N., (2016), Greek Scientific Publications 2000-2014:  </a:t>
            </a:r>
            <a:r>
              <a:rPr lang="en-GB" altLang="el-GR" sz="1500" dirty="0">
                <a:solidFill>
                  <a:srgbClr val="003366"/>
                </a:solidFill>
                <a:latin typeface="Palatino Linotype" panose="02040502050505030304" pitchFamily="18" charset="0"/>
              </a:rPr>
              <a:t>A Bibliometric Analysis of Greek Publications in International Scientific Journals, </a:t>
            </a:r>
            <a:r>
              <a:rPr lang="el-GR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Web of </a:t>
            </a:r>
            <a:r>
              <a:rPr lang="el-GR" altLang="el-GR" sz="1500" b="1" dirty="0" err="1">
                <a:solidFill>
                  <a:srgbClr val="003366"/>
                </a:solidFill>
                <a:latin typeface="Palatino Linotype" panose="02040502050505030304" pitchFamily="18" charset="0"/>
              </a:rPr>
              <a:t>Science</a:t>
            </a:r>
            <a:r>
              <a:rPr lang="el-GR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, </a:t>
            </a: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National Documentation Centre,</a:t>
            </a:r>
            <a:r>
              <a:rPr lang="el-GR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l-GR" sz="1500" b="1" dirty="0">
                <a:solidFill>
                  <a:srgbClr val="003366"/>
                </a:solidFill>
                <a:latin typeface="Palatino Linotype" panose="02040502050505030304" pitchFamily="18" charset="0"/>
                <a:hlinkClick r:id="rId2"/>
              </a:rPr>
              <a:t>http://report06.metrics.ekt.gr/el/institutes-profile</a:t>
            </a:r>
            <a:r>
              <a:rPr lang="el-GR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)</a:t>
            </a:r>
          </a:p>
        </p:txBody>
      </p:sp>
      <p:graphicFrame>
        <p:nvGraphicFramePr>
          <p:cNvPr id="11" name="Group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245531"/>
              </p:ext>
            </p:extLst>
          </p:nvPr>
        </p:nvGraphicFramePr>
        <p:xfrm>
          <a:off x="437253" y="1487975"/>
          <a:ext cx="7958931" cy="4274510"/>
        </p:xfrm>
        <a:graphic>
          <a:graphicData uri="http://schemas.openxmlformats.org/drawingml/2006/table">
            <a:tbl>
              <a:tblPr bandCol="1"/>
              <a:tblGrid>
                <a:gridCol w="2652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2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7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Fields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of Science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Publications Impact Indicator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National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ranking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Natural Sciences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2.77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</a:t>
                      </a:r>
                      <a:r>
                        <a:rPr kumimoji="0" lang="en-GB" sz="20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st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position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Engineering &amp; Technology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1.11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5</a:t>
                      </a:r>
                      <a:r>
                        <a:rPr kumimoji="0" lang="en-GB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th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position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4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Social Sciences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0.94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5</a:t>
                      </a:r>
                      <a:r>
                        <a:rPr kumimoji="0" lang="en-GB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th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position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DC1177B-9DB5-3599-D4CF-692CCC0E6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22" y="1717449"/>
            <a:ext cx="806402" cy="56351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F76C6ED-247D-AF02-9B87-F02185A67E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45" y="1678000"/>
            <a:ext cx="587006" cy="58700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A4B73C40-0C40-2709-05F7-64E2A16EC5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84" y="1635201"/>
            <a:ext cx="672067" cy="672605"/>
          </a:xfrm>
          <a:prstGeom prst="rect">
            <a:avLst/>
          </a:prstGeom>
        </p:spPr>
      </p:pic>
      <p:pic>
        <p:nvPicPr>
          <p:cNvPr id="14" name="Picture 13" descr="PAPEL_LOGO_LS_COLO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0" y="5880278"/>
            <a:ext cx="2450592" cy="746760"/>
          </a:xfrm>
          <a:prstGeom prst="rect">
            <a:avLst/>
          </a:prstGeom>
        </p:spPr>
      </p:pic>
      <p:pic>
        <p:nvPicPr>
          <p:cNvPr id="15" name="Picture 14" descr="PAPEL_HEADER_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7361" y="417181"/>
            <a:ext cx="101688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FFFF"/>
                </a:solidFill>
                <a:latin typeface="Palatino Linotype" pitchFamily="18" charset="0"/>
                <a:cs typeface="Arial" charset="0"/>
              </a:rPr>
              <a:t>Scientific Publications</a:t>
            </a:r>
            <a:r>
              <a:rPr lang="el-GR" sz="3600" b="1" dirty="0">
                <a:solidFill>
                  <a:srgbClr val="FFFFFF"/>
                </a:solidFill>
                <a:latin typeface="Palatino Linotype" pitchFamily="18" charset="0"/>
                <a:cs typeface="Arial" charset="0"/>
              </a:rPr>
              <a:t> (2010-14) </a:t>
            </a:r>
            <a:r>
              <a:rPr lang="el-GR" sz="3200" b="1" dirty="0">
                <a:solidFill>
                  <a:srgbClr val="FFFFFF"/>
                </a:solidFill>
                <a:latin typeface="Palatino Linotype" pitchFamily="18" charset="0"/>
                <a:cs typeface="Arial" charset="0"/>
              </a:rPr>
              <a:t>(</a:t>
            </a:r>
            <a:r>
              <a:rPr lang="en-GB" sz="3200" b="1" dirty="0">
                <a:solidFill>
                  <a:srgbClr val="FFFFFF"/>
                </a:solidFill>
                <a:latin typeface="Palatino Linotype" pitchFamily="18" charset="0"/>
                <a:cs typeface="Arial" charset="0"/>
              </a:rPr>
              <a:t>world average </a:t>
            </a:r>
            <a:r>
              <a:rPr lang="el-GR" sz="3200" b="1" dirty="0">
                <a:solidFill>
                  <a:srgbClr val="FFFFFF"/>
                </a:solidFill>
                <a:latin typeface="Palatino Linotype" pitchFamily="18" charset="0"/>
                <a:cs typeface="Arial" charset="0"/>
              </a:rPr>
              <a:t>1)</a:t>
            </a:r>
            <a:endParaRPr lang="el-GR" sz="3200" b="1" dirty="0">
              <a:solidFill>
                <a:srgbClr val="FFFFFF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PAPEL_FOOTER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33" name="Picture 32" descr="PAPEL_LOGO_LS_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D8154912-3F49-182A-4982-D866C2ECBB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34" y="1832004"/>
            <a:ext cx="1174205" cy="1174205"/>
          </a:xfrm>
          <a:prstGeom prst="rect">
            <a:avLst/>
          </a:prstGeom>
        </p:spPr>
      </p:pic>
      <p:sp>
        <p:nvSpPr>
          <p:cNvPr id="8197" name="8 - Θέση περιεχομένου"/>
          <p:cNvSpPr>
            <a:spLocks noGrp="1"/>
          </p:cNvSpPr>
          <p:nvPr>
            <p:ph idx="1"/>
          </p:nvPr>
        </p:nvSpPr>
        <p:spPr>
          <a:xfrm>
            <a:off x="1607741" y="1545129"/>
            <a:ext cx="4204099" cy="2205016"/>
          </a:xfrm>
        </p:spPr>
        <p:txBody>
          <a:bodyPr/>
          <a:lstStyle/>
          <a:p>
            <a:pPr eaLnBrk="1" hangingPunct="1"/>
            <a:endParaRPr lang="el-GR" altLang="el-GR" dirty="0">
              <a:solidFill>
                <a:srgbClr val="003366"/>
              </a:solidFill>
              <a:latin typeface="Palatino Linotype" panose="0204050205050503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   &gt;  </a:t>
            </a:r>
            <a:r>
              <a:rPr lang="en-US" altLang="el-GR" sz="44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200</a:t>
            </a:r>
            <a:r>
              <a:rPr lang="el-GR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competitive research projects are in progress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   </a:t>
            </a:r>
          </a:p>
          <a:p>
            <a:pPr marL="0" indent="0" eaLnBrk="1" hangingPunct="1">
              <a:buNone/>
            </a:pPr>
            <a:endParaRPr lang="el-GR" altLang="el-GR" dirty="0">
              <a:solidFill>
                <a:srgbClr val="003366"/>
              </a:solidFill>
              <a:latin typeface="Palatino Linotype" panose="02040502050505030304" pitchFamily="18" charset="0"/>
            </a:endParaRPr>
          </a:p>
          <a:p>
            <a:pPr eaLnBrk="1" hangingPunct="1"/>
            <a:endParaRPr lang="el-GR" altLang="el-GR" dirty="0">
              <a:solidFill>
                <a:srgbClr val="003366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8 - Θέση περιεχομένου"/>
          <p:cNvSpPr txBox="1">
            <a:spLocks/>
          </p:cNvSpPr>
          <p:nvPr/>
        </p:nvSpPr>
        <p:spPr bwMode="auto">
          <a:xfrm>
            <a:off x="7947511" y="2419106"/>
            <a:ext cx="5156200" cy="213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85</a:t>
            </a:r>
            <a:r>
              <a:rPr lang="el-GR" sz="44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 </a:t>
            </a:r>
            <a:r>
              <a:rPr lang="en-GB" sz="28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nationally 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GB" sz="28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funded projects</a:t>
            </a: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1706EA-249A-569E-280B-CDE79989F756}"/>
              </a:ext>
            </a:extLst>
          </p:cNvPr>
          <p:cNvSpPr txBox="1"/>
          <p:nvPr/>
        </p:nvSpPr>
        <p:spPr>
          <a:xfrm>
            <a:off x="536030" y="375258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(</a:t>
            </a:r>
            <a:r>
              <a:rPr lang="en-GB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participation in </a:t>
            </a:r>
            <a:r>
              <a:rPr lang="en-US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H2020, Erasmus+, etc.</a:t>
            </a:r>
            <a:r>
              <a:rPr lang="el-GR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)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CD8512B8-5D89-4287-6EB6-BC39D6D69B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0" y="2165750"/>
            <a:ext cx="1174204" cy="1174204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A84E775-F23B-A3A2-2B8C-67DE4C1D32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97" y="2448052"/>
            <a:ext cx="681669" cy="681942"/>
          </a:xfrm>
          <a:prstGeom prst="rect">
            <a:avLst/>
          </a:prstGeom>
        </p:spPr>
      </p:pic>
      <p:sp>
        <p:nvSpPr>
          <p:cNvPr id="18" name="Τίτλος 1">
            <a:extLst>
              <a:ext uri="{FF2B5EF4-FFF2-40B4-BE49-F238E27FC236}">
                <a16:creationId xmlns:a16="http://schemas.microsoft.com/office/drawing/2014/main" id="{D0A5B99B-37BD-C230-1ADE-6B04D027E5BA}"/>
              </a:ext>
            </a:extLst>
          </p:cNvPr>
          <p:cNvSpPr txBox="1">
            <a:spLocks/>
          </p:cNvSpPr>
          <p:nvPr/>
        </p:nvSpPr>
        <p:spPr>
          <a:xfrm rot="16200000">
            <a:off x="4957430" y="2983350"/>
            <a:ext cx="2231421" cy="4571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862F314B-B83D-0B23-2F34-C3F1FABE96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76" y="1950370"/>
            <a:ext cx="626622" cy="911610"/>
          </a:xfrm>
          <a:prstGeom prst="rect">
            <a:avLst/>
          </a:prstGeom>
        </p:spPr>
      </p:pic>
      <p:sp>
        <p:nvSpPr>
          <p:cNvPr id="23" name="8 - Θέση περιεχομένου">
            <a:extLst>
              <a:ext uri="{FF2B5EF4-FFF2-40B4-BE49-F238E27FC236}">
                <a16:creationId xmlns:a16="http://schemas.microsoft.com/office/drawing/2014/main" id="{B8F64028-938F-8309-A282-0A228F25710B}"/>
              </a:ext>
            </a:extLst>
          </p:cNvPr>
          <p:cNvSpPr txBox="1">
            <a:spLocks/>
          </p:cNvSpPr>
          <p:nvPr/>
        </p:nvSpPr>
        <p:spPr bwMode="auto">
          <a:xfrm>
            <a:off x="7917890" y="936640"/>
            <a:ext cx="4516108" cy="202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ts val="0"/>
              </a:spcBef>
              <a:buFont typeface="Arial" charset="0"/>
              <a:buChar char="•"/>
              <a:defRPr/>
            </a:pP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 marL="228600" indent="-228600">
              <a:spcBef>
                <a:spcPts val="0"/>
              </a:spcBef>
              <a:buFont typeface="Arial" charset="0"/>
              <a:buChar char="•"/>
              <a:defRPr/>
            </a:pP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95</a:t>
            </a:r>
            <a:r>
              <a:rPr lang="el-GR" sz="44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 </a:t>
            </a:r>
            <a:r>
              <a:rPr lang="en-GB" sz="28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internationally </a:t>
            </a:r>
          </a:p>
          <a:p>
            <a:pPr>
              <a:spcBef>
                <a:spcPts val="0"/>
              </a:spcBef>
              <a:defRPr/>
            </a:pPr>
            <a:r>
              <a:rPr lang="en-GB" sz="28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funded projects</a:t>
            </a: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</p:txBody>
      </p:sp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E2F88BE6-9278-6916-C3D9-46139C2755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0" y="4697743"/>
            <a:ext cx="3100305" cy="2157813"/>
          </a:xfrm>
          <a:prstGeom prst="rect">
            <a:avLst/>
          </a:prstGeom>
        </p:spPr>
      </p:pic>
      <p:pic>
        <p:nvPicPr>
          <p:cNvPr id="26" name="Εικόνα 25" descr="Εικόνα που περιέχει τετράγω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1DA2E1F-4B09-BB59-B041-F7176663F7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34" y="3082466"/>
            <a:ext cx="1174205" cy="1174205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D742A3E4-6362-8433-4C50-697604BF64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33" y="3171268"/>
            <a:ext cx="626622" cy="911610"/>
          </a:xfrm>
          <a:prstGeom prst="rect">
            <a:avLst/>
          </a:prstGeom>
        </p:spPr>
      </p:pic>
      <p:pic>
        <p:nvPicPr>
          <p:cNvPr id="22" name="Picture 21" descr="PAPEL_HEADER_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87361" y="417181"/>
            <a:ext cx="101688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FFFF"/>
                </a:solidFill>
                <a:latin typeface="Palatino Linotype" pitchFamily="18" charset="0"/>
              </a:rPr>
              <a:t>Research</a:t>
            </a:r>
            <a:endParaRPr lang="el-GR" sz="3600" b="1" dirty="0">
              <a:solidFill>
                <a:srgbClr val="FFFFFF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Τίτλος 1">
            <a:extLst>
              <a:ext uri="{FF2B5EF4-FFF2-40B4-BE49-F238E27FC236}">
                <a16:creationId xmlns:a16="http://schemas.microsoft.com/office/drawing/2014/main" id="{D02FD65F-4AA2-D4D2-390B-10802E29FAE8}"/>
              </a:ext>
            </a:extLst>
          </p:cNvPr>
          <p:cNvSpPr txBox="1">
            <a:spLocks/>
          </p:cNvSpPr>
          <p:nvPr/>
        </p:nvSpPr>
        <p:spPr>
          <a:xfrm>
            <a:off x="0" y="1266825"/>
            <a:ext cx="6018028" cy="2346218"/>
          </a:xfrm>
          <a:prstGeom prst="rect">
            <a:avLst/>
          </a:prstGeom>
          <a:solidFill>
            <a:srgbClr val="C00000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22" name="Τίτλος 1">
            <a:extLst>
              <a:ext uri="{FF2B5EF4-FFF2-40B4-BE49-F238E27FC236}">
                <a16:creationId xmlns:a16="http://schemas.microsoft.com/office/drawing/2014/main" id="{8E8E484C-D99C-CE19-623B-47F23AC981FC}"/>
              </a:ext>
            </a:extLst>
          </p:cNvPr>
          <p:cNvSpPr txBox="1">
            <a:spLocks/>
          </p:cNvSpPr>
          <p:nvPr/>
        </p:nvSpPr>
        <p:spPr>
          <a:xfrm>
            <a:off x="6018028" y="1269958"/>
            <a:ext cx="6173972" cy="2342319"/>
          </a:xfrm>
          <a:prstGeom prst="rect">
            <a:avLst/>
          </a:prstGeom>
          <a:solidFill>
            <a:srgbClr val="B99B00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7" name="Τίτλος 1">
            <a:extLst>
              <a:ext uri="{FF2B5EF4-FFF2-40B4-BE49-F238E27FC236}">
                <a16:creationId xmlns:a16="http://schemas.microsoft.com/office/drawing/2014/main" id="{83B7531E-858A-E6F6-38E4-85A1D83A0643}"/>
              </a:ext>
            </a:extLst>
          </p:cNvPr>
          <p:cNvSpPr txBox="1">
            <a:spLocks/>
          </p:cNvSpPr>
          <p:nvPr/>
        </p:nvSpPr>
        <p:spPr>
          <a:xfrm>
            <a:off x="0" y="3988805"/>
            <a:ext cx="4851507" cy="530031"/>
          </a:xfrm>
          <a:prstGeom prst="rect">
            <a:avLst/>
          </a:prstGeom>
          <a:solidFill>
            <a:srgbClr val="15406C"/>
          </a:solidFill>
        </p:spPr>
        <p:txBody>
          <a:bodyPr anchor="ctr">
            <a:normAutofit fontScale="92500" lnSpcReduction="1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9221" name="8 - Θέση περιεχομένου"/>
          <p:cNvSpPr>
            <a:spLocks noGrp="1"/>
          </p:cNvSpPr>
          <p:nvPr>
            <p:ph idx="1"/>
          </p:nvPr>
        </p:nvSpPr>
        <p:spPr>
          <a:xfrm>
            <a:off x="798143" y="2321498"/>
            <a:ext cx="3308438" cy="1990725"/>
          </a:xfrm>
        </p:spPr>
        <p:txBody>
          <a:bodyPr/>
          <a:lstStyle/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Collaboration with </a:t>
            </a: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altLang="el-GR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8</a:t>
            </a:r>
            <a:r>
              <a:rPr lang="el-GR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national</a:t>
            </a:r>
            <a:r>
              <a:rPr lang="el-GR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and </a:t>
            </a: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altLang="el-GR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13 </a:t>
            </a:r>
            <a:r>
              <a:rPr lang="en-GB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foreign </a:t>
            </a:r>
            <a:r>
              <a:rPr lang="en-GB" altLang="el-GR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Universities</a:t>
            </a:r>
            <a:endParaRPr lang="el-GR" altLang="el-GR" sz="2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8 - Θέση περιεχομένου"/>
          <p:cNvSpPr txBox="1">
            <a:spLocks/>
          </p:cNvSpPr>
          <p:nvPr/>
        </p:nvSpPr>
        <p:spPr bwMode="auto">
          <a:xfrm>
            <a:off x="7634115" y="1299058"/>
            <a:ext cx="4616707" cy="172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>
              <a:spcBef>
                <a:spcPts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Collaboration with </a:t>
            </a:r>
            <a:r>
              <a:rPr lang="el-GR" sz="2400" b="1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30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national </a:t>
            </a:r>
          </a:p>
          <a:p>
            <a:pPr marL="228600" indent="-228600">
              <a:spcBef>
                <a:spcPts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and </a:t>
            </a:r>
            <a:r>
              <a:rPr lang="el-GR" sz="2400" b="1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3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international</a:t>
            </a:r>
          </a:p>
          <a:p>
            <a:pPr marL="228600" indent="-228600">
              <a:spcBef>
                <a:spcPts val="0"/>
              </a:spcBef>
              <a:defRPr/>
            </a:pPr>
            <a:r>
              <a:rPr lang="en-GB" sz="2400" b="1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organizations</a:t>
            </a:r>
          </a:p>
          <a:p>
            <a:pPr marL="228600" indent="-228600">
              <a:spcBef>
                <a:spcPts val="0"/>
              </a:spcBef>
              <a:buFont typeface="Arial" charset="0"/>
              <a:buChar char="•"/>
              <a:defRPr/>
            </a:pPr>
            <a:endParaRPr lang="el-GR" sz="2400" dirty="0">
              <a:solidFill>
                <a:schemeClr val="bg1"/>
              </a:solidFill>
              <a:latin typeface="Palatino Linotype" pitchFamily="18" charset="0"/>
              <a:cs typeface="+mn-cs"/>
            </a:endParaRPr>
          </a:p>
        </p:txBody>
      </p:sp>
      <p:sp>
        <p:nvSpPr>
          <p:cNvPr id="11" name="8 - Θέση περιεχομένου"/>
          <p:cNvSpPr txBox="1">
            <a:spLocks/>
          </p:cNvSpPr>
          <p:nvPr/>
        </p:nvSpPr>
        <p:spPr bwMode="auto">
          <a:xfrm>
            <a:off x="319087" y="3865734"/>
            <a:ext cx="1163637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>
              <a:lnSpc>
                <a:spcPct val="150000"/>
              </a:lnSpc>
              <a:spcBef>
                <a:spcPts val="1000"/>
              </a:spcBef>
              <a:defRPr/>
            </a:pPr>
            <a:r>
              <a:rPr lang="el-GR" sz="28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   </a:t>
            </a:r>
            <a:r>
              <a:rPr lang="en-US" sz="28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Social Contribution </a:t>
            </a:r>
            <a:r>
              <a:rPr lang="en-GB" sz="28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via</a:t>
            </a:r>
            <a:endParaRPr lang="el-GR" sz="2800" dirty="0">
              <a:solidFill>
                <a:schemeClr val="bg1"/>
              </a:solidFill>
              <a:latin typeface="Palatino Linotype" pitchFamily="18" charset="0"/>
              <a:cs typeface="Arial" charset="0"/>
            </a:endParaRPr>
          </a:p>
        </p:txBody>
      </p:sp>
      <p:sp>
        <p:nvSpPr>
          <p:cNvPr id="18" name="8 - Θέση περιεχομένου">
            <a:extLst>
              <a:ext uri="{FF2B5EF4-FFF2-40B4-BE49-F238E27FC236}">
                <a16:creationId xmlns:a16="http://schemas.microsoft.com/office/drawing/2014/main" id="{AAC2981B-73D9-5977-1406-214C8E2D0FAA}"/>
              </a:ext>
            </a:extLst>
          </p:cNvPr>
          <p:cNvSpPr txBox="1">
            <a:spLocks/>
          </p:cNvSpPr>
          <p:nvPr/>
        </p:nvSpPr>
        <p:spPr bwMode="auto">
          <a:xfrm>
            <a:off x="1041863" y="4694237"/>
            <a:ext cx="11636375" cy="121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2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The collaboration with the Region of the Peloponnese </a:t>
            </a:r>
            <a:endParaRPr lang="el-GR" sz="22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2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Staff, students, and alumni involvement in a wide range of activities</a:t>
            </a:r>
            <a:endParaRPr lang="el-GR" sz="22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5E83AFBD-C4E5-44FF-2D17-3B4757AB58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1" y="4815157"/>
            <a:ext cx="364872" cy="306006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6C64D55B-5D75-F993-2123-DBBF663F61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1" y="5350549"/>
            <a:ext cx="364872" cy="306006"/>
          </a:xfrm>
          <a:prstGeom prst="rect">
            <a:avLst/>
          </a:prstGeom>
        </p:spPr>
      </p:pic>
      <p:sp>
        <p:nvSpPr>
          <p:cNvPr id="21" name="8 - Θέση περιεχομένου">
            <a:extLst>
              <a:ext uri="{FF2B5EF4-FFF2-40B4-BE49-F238E27FC236}">
                <a16:creationId xmlns:a16="http://schemas.microsoft.com/office/drawing/2014/main" id="{896BFDF4-35CD-88BD-4A9C-05CDE3CAB926}"/>
              </a:ext>
            </a:extLst>
          </p:cNvPr>
          <p:cNvSpPr txBox="1">
            <a:spLocks/>
          </p:cNvSpPr>
          <p:nvPr/>
        </p:nvSpPr>
        <p:spPr bwMode="auto">
          <a:xfrm>
            <a:off x="7473128" y="2603862"/>
            <a:ext cx="4473246" cy="130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>
              <a:spcBef>
                <a:spcPts val="1000"/>
              </a:spcBef>
              <a:defRPr/>
            </a:pP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   (</a:t>
            </a: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Ministries, Regions, Municipalities, Chambers, Institutes, Research centres, Charity organizations, etc.</a:t>
            </a: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)</a:t>
            </a:r>
            <a:endParaRPr lang="el-GR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>
              <a:spcBef>
                <a:spcPts val="1000"/>
              </a:spcBef>
              <a:buFont typeface="Arial" charset="0"/>
              <a:buChar char="•"/>
              <a:defRPr/>
            </a:pPr>
            <a:endParaRPr lang="el-GR" sz="20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CD7DD31-D80F-3EAF-E452-F130E0B16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36" y="1387745"/>
            <a:ext cx="1276128" cy="917791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3313BDBE-80CD-A30E-E3AC-6B8EFF88BB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68" y="1743431"/>
            <a:ext cx="1231007" cy="1291573"/>
          </a:xfrm>
          <a:prstGeom prst="rect">
            <a:avLst/>
          </a:prstGeom>
        </p:spPr>
      </p:pic>
      <p:pic>
        <p:nvPicPr>
          <p:cNvPr id="29" name="Picture 28" descr="PAPEL_HEADER_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00"/>
            <a:ext cx="12220158" cy="87709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361" y="417181"/>
            <a:ext cx="101688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FFFF"/>
                </a:solidFill>
                <a:latin typeface="Palatino Linotype" pitchFamily="18" charset="0"/>
              </a:rPr>
              <a:t>UoP’s</a:t>
            </a:r>
            <a:r>
              <a:rPr lang="en-US" sz="3600" b="1" dirty="0">
                <a:solidFill>
                  <a:srgbClr val="FFFFFF"/>
                </a:solidFill>
                <a:latin typeface="Palatino Linotype" pitchFamily="18" charset="0"/>
              </a:rPr>
              <a:t> extrovert orientation</a:t>
            </a:r>
            <a:endParaRPr lang="el-GR" sz="3600" b="1" dirty="0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33" name="Picture 32" descr="PAPEL_FOOTER_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922021"/>
            <a:ext cx="10650910" cy="935977"/>
          </a:xfrm>
          <a:prstGeom prst="rect">
            <a:avLst/>
          </a:prstGeom>
        </p:spPr>
      </p:pic>
      <p:pic>
        <p:nvPicPr>
          <p:cNvPr id="34" name="Picture 33" descr="PAPEL_LOGO_LS_COLOR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49" y="5991530"/>
            <a:ext cx="2450592" cy="7467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7299</TotalTime>
  <Words>896</Words>
  <Application>Microsoft Office PowerPoint</Application>
  <PresentationFormat>Ευρεία οθόνη</PresentationFormat>
  <Paragraphs>214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Palatino Linotype</vt:lpstr>
      <vt:lpstr>Roboto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Login</dc:creator>
  <cp:lastModifiedBy>Tsitso Cxadadze</cp:lastModifiedBy>
  <cp:revision>410</cp:revision>
  <cp:lastPrinted>2018-05-23T08:52:58Z</cp:lastPrinted>
  <dcterms:created xsi:type="dcterms:W3CDTF">2018-05-14T09:12:59Z</dcterms:created>
  <dcterms:modified xsi:type="dcterms:W3CDTF">2023-05-12T09:58:42Z</dcterms:modified>
</cp:coreProperties>
</file>