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8"/>
  </p:handoutMasterIdLst>
  <p:sldIdLst>
    <p:sldId id="270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8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07D54-1A81-4965-AA49-55A5ADE1E47A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ADC4F-40EC-45FA-A487-6D09A45DC4C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d.petropoulos@uop.g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6009" y="536028"/>
            <a:ext cx="8596668" cy="384678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ΠΑΝΕΠΙΣΤΗΜΙΟ ΠΕΛΟΠΟΝΝΗΣΟΥ</a:t>
            </a:r>
            <a:br>
              <a:rPr lang="el-GR" dirty="0" smtClean="0"/>
            </a:br>
            <a:r>
              <a:rPr lang="el-GR" sz="2800" dirty="0" smtClean="0"/>
              <a:t>ΣΧΟΛΗ ΓΕΩΠΟΝΙΑΣ &amp; ΤΡΟΦΙΜΩΝ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800" dirty="0" smtClean="0"/>
              <a:t>Τμήμα Γεωπονίας 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Διοίκηση Γεωργικών Επιχειρήσεων </a:t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 </a:t>
            </a:r>
            <a:br>
              <a:rPr lang="el-GR" sz="2800" dirty="0" smtClean="0"/>
            </a:br>
            <a:r>
              <a:rPr lang="el-GR" sz="2800" b="1" dirty="0" smtClean="0"/>
              <a:t>Διάλεξη </a:t>
            </a:r>
            <a:r>
              <a:rPr lang="en-US" sz="2800" b="1" dirty="0" smtClean="0"/>
              <a:t>4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4845269"/>
            <a:ext cx="8596668" cy="1196093"/>
          </a:xfrm>
        </p:spPr>
        <p:txBody>
          <a:bodyPr/>
          <a:lstStyle/>
          <a:p>
            <a:pPr algn="r">
              <a:buNone/>
            </a:pPr>
            <a:r>
              <a:rPr lang="el-GR" dirty="0" smtClean="0"/>
              <a:t>Δρ Δημήτριος Π. Πετρόπουλος</a:t>
            </a:r>
          </a:p>
          <a:p>
            <a:pPr algn="r">
              <a:buNone/>
            </a:pPr>
            <a:r>
              <a:rPr lang="el-GR" dirty="0" smtClean="0"/>
              <a:t>Αναπληρωτής Καθηγητής «Γεωργικής Οικονομίας»</a:t>
            </a:r>
          </a:p>
          <a:p>
            <a:pPr marL="0" indent="0" algn="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5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3" y="2160589"/>
            <a:ext cx="9664845" cy="388077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Διαχείριση του προσωπικού απαιτεί κατανόηση και εκτίμηση των βασικών ανθρώπινων αναγκών. Ως τέτοιες ανάγκες αναγνωρίζονται: </a:t>
            </a:r>
          </a:p>
          <a:p>
            <a:r>
              <a:rPr lang="el-GR" dirty="0" smtClean="0"/>
              <a:t>Οι φυσιολογικές ανάγκες (διατροφή κλπ)</a:t>
            </a:r>
          </a:p>
          <a:p>
            <a:r>
              <a:rPr lang="el-GR" dirty="0" smtClean="0"/>
              <a:t>Οι ανάγκες ασφάλειας</a:t>
            </a:r>
          </a:p>
          <a:p>
            <a:r>
              <a:rPr lang="el-GR" dirty="0" smtClean="0"/>
              <a:t>Οι ανάγκες εκτίμησης και υπόληψης</a:t>
            </a:r>
          </a:p>
          <a:p>
            <a:r>
              <a:rPr lang="el-GR" dirty="0" smtClean="0"/>
              <a:t>Οι ανάγκες δημιουργίας</a:t>
            </a:r>
          </a:p>
          <a:p>
            <a:r>
              <a:rPr lang="el-GR" dirty="0" smtClean="0"/>
              <a:t>Οι ανάγκες αντίληψης και κατανόησης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9696376" cy="357352"/>
          </a:xfrm>
        </p:spPr>
        <p:txBody>
          <a:bodyPr>
            <a:noAutofit/>
          </a:bodyPr>
          <a:lstStyle/>
          <a:p>
            <a:r>
              <a:rPr lang="el-GR" sz="2400" dirty="0" smtClean="0"/>
              <a:t>Χαρακτηριστικά των ατόμων: </a:t>
            </a:r>
            <a:r>
              <a:rPr lang="el-GR" sz="2400" b="1" dirty="0" smtClean="0"/>
              <a:t>Υπευθυνότητα – εξουσία – ευθύνη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082567"/>
            <a:ext cx="8596668" cy="4958796"/>
          </a:xfrm>
        </p:spPr>
        <p:txBody>
          <a:bodyPr/>
          <a:lstStyle/>
          <a:p>
            <a:pPr algn="ctr">
              <a:buNone/>
            </a:pPr>
            <a:endParaRPr lang="el-GR" b="1" dirty="0" smtClean="0"/>
          </a:p>
          <a:p>
            <a:pPr algn="just"/>
            <a:r>
              <a:rPr lang="el-GR" b="1" dirty="0" smtClean="0"/>
              <a:t>Υπευθυνότητα – </a:t>
            </a:r>
            <a:r>
              <a:rPr lang="el-GR" dirty="0" smtClean="0"/>
              <a:t>είναι το χαρακτηριστικό του ατόμου να επιτελεί τα καθήκοντα του δίνοντας το μέγιστο των ικανοτήτων του.</a:t>
            </a:r>
          </a:p>
          <a:p>
            <a:pPr algn="just">
              <a:buFontTx/>
              <a:buChar char="-"/>
            </a:pPr>
            <a:r>
              <a:rPr lang="el-GR" dirty="0" smtClean="0"/>
              <a:t>Εκχώρηση καθηκόντων</a:t>
            </a:r>
          </a:p>
          <a:p>
            <a:pPr algn="just">
              <a:buFontTx/>
              <a:buChar char="-"/>
            </a:pPr>
            <a:r>
              <a:rPr lang="el-GR" dirty="0" smtClean="0"/>
              <a:t>Εξειδίκευση</a:t>
            </a:r>
          </a:p>
          <a:p>
            <a:pPr algn="just"/>
            <a:r>
              <a:rPr lang="el-GR" b="1" dirty="0" smtClean="0"/>
              <a:t>Εξουσία – </a:t>
            </a:r>
            <a:r>
              <a:rPr lang="el-GR" dirty="0" smtClean="0"/>
              <a:t>είναι το δικαίωμα να αποφασίζει κάποιος τι πρέπει να γίνει.</a:t>
            </a:r>
          </a:p>
          <a:p>
            <a:pPr algn="just">
              <a:buFontTx/>
              <a:buChar char="-"/>
            </a:pPr>
            <a:r>
              <a:rPr lang="el-GR" dirty="0" smtClean="0"/>
              <a:t>Η εξουσία πηγάζει από την υπευθυνότητα που έχει εκχωρηθεί </a:t>
            </a:r>
          </a:p>
          <a:p>
            <a:pPr algn="just">
              <a:buFontTx/>
              <a:buChar char="-"/>
            </a:pPr>
            <a:r>
              <a:rPr lang="el-GR" dirty="0" smtClean="0"/>
              <a:t>Η σχέση υπευθυνότητας / εξουσίας είναι ένα από τα συχνά </a:t>
            </a:r>
            <a:r>
              <a:rPr lang="el-GR" dirty="0" err="1" smtClean="0"/>
              <a:t>παραβλεπόμενα</a:t>
            </a:r>
            <a:r>
              <a:rPr lang="el-GR" dirty="0" smtClean="0"/>
              <a:t> των διαχειριστών   </a:t>
            </a:r>
          </a:p>
          <a:p>
            <a:pPr algn="just"/>
            <a:r>
              <a:rPr lang="el-GR" b="1" dirty="0" smtClean="0"/>
              <a:t>Ευθύνη – </a:t>
            </a:r>
            <a:r>
              <a:rPr lang="el-GR" dirty="0" smtClean="0"/>
              <a:t>είναι το χαρακτηριστικό του ατόμου να αναλαμβάνει τις όποιες συνέπειες των ενεργειών του. </a:t>
            </a:r>
          </a:p>
          <a:p>
            <a:pPr algn="just">
              <a:buNone/>
            </a:pPr>
            <a:r>
              <a:rPr lang="el-GR" b="1" dirty="0" smtClean="0"/>
              <a:t>- </a:t>
            </a:r>
            <a:r>
              <a:rPr lang="el-GR" dirty="0" smtClean="0"/>
              <a:t>Εάν στους εργαζόμενους έχει δοθεί η υπευθυνότητα και η εξουσία για κάποια καθήκοντα, αυτοί θα φέρουν και την ευθύνη του αποτελέσματος. 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9864542" cy="672662"/>
          </a:xfrm>
        </p:spPr>
        <p:txBody>
          <a:bodyPr/>
          <a:lstStyle/>
          <a:p>
            <a:pPr algn="ctr"/>
            <a:r>
              <a:rPr lang="el-GR" dirty="0" smtClean="0"/>
              <a:t>Διαδικασία της διαχείρισης του προσωπικού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3" y="1618593"/>
            <a:ext cx="9528211" cy="442276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Περιγραφή και ανάλυση εργασιών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Προσέλκυση προσωπικού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Συνέντευξη προσωπικού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Επιλογή προσωπικού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Εκπαίδευση προσωπικού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Κίνητρα και αξιολόγηση προσωπικού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Αμοιβή προσωπικού 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184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800" dirty="0" smtClean="0"/>
              <a:t>1. Περιγραφή </a:t>
            </a:r>
            <a:r>
              <a:rPr lang="el-GR" sz="2800" dirty="0" smtClean="0"/>
              <a:t>και ανάλυση εργασιών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περιγραφή της εργασίας προσδιορίζει τους τύπους υπευθυνότητας που θα εκχωρηθούν στον εργαζόμενο και τα καθήκοντα που θα επιτελέσει. </a:t>
            </a:r>
          </a:p>
          <a:p>
            <a:r>
              <a:rPr lang="el-GR" dirty="0" smtClean="0"/>
              <a:t>Ξεκαθαρίζεται στον εργαζόμενο και στον διαχειριστή τι </a:t>
            </a:r>
            <a:r>
              <a:rPr lang="el-GR" b="1" dirty="0" smtClean="0"/>
              <a:t>αναμένεται</a:t>
            </a:r>
            <a:r>
              <a:rPr lang="el-GR" dirty="0" smtClean="0"/>
              <a:t> από τον εργαζόμενο. </a:t>
            </a:r>
          </a:p>
          <a:p>
            <a:r>
              <a:rPr lang="el-GR" dirty="0" smtClean="0"/>
              <a:t>Η περιγραφή είναι χρήσιμη για την επιλογή και πρόσληψη ανθρώπων που έχουν τα κατάλληλα προσόντα.</a:t>
            </a:r>
          </a:p>
          <a:p>
            <a:r>
              <a:rPr lang="el-GR" dirty="0" smtClean="0"/>
              <a:t>Η περιγραφή της εργασίας μπορεί στη συνέχεια να εξειδικευτεί σε ποσοτικούς ή ποιοτικούς όρους.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325821"/>
            <a:ext cx="9875052" cy="536027"/>
          </a:xfrm>
        </p:spPr>
        <p:txBody>
          <a:bodyPr>
            <a:normAutofit/>
          </a:bodyPr>
          <a:lstStyle/>
          <a:p>
            <a:r>
              <a:rPr lang="el-GR" sz="2400" dirty="0" smtClean="0"/>
              <a:t>2. Προσέλκυση προσωπικού - 3. Συνέντευξη προσωπικού - 4. Επιλογή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872359"/>
            <a:ext cx="8596668" cy="5169003"/>
          </a:xfrm>
        </p:spPr>
        <p:txBody>
          <a:bodyPr/>
          <a:lstStyle/>
          <a:p>
            <a:r>
              <a:rPr lang="el-GR" dirty="0" smtClean="0"/>
              <a:t>Ανακοίνωση του ενδιαφέροντος του παραγωγού για πρόσληψη προσωπικού.</a:t>
            </a:r>
          </a:p>
          <a:p>
            <a:pPr>
              <a:buFontTx/>
              <a:buChar char="-"/>
            </a:pPr>
            <a:r>
              <a:rPr lang="el-GR" dirty="0" smtClean="0"/>
              <a:t>Τυπική διαδικασία προσέλκυσης: από επίσημους φορείς (γραφεία ευρέσεως εργασίας, ΟΑΕΔ κλπ)</a:t>
            </a:r>
          </a:p>
          <a:p>
            <a:pPr>
              <a:buFontTx/>
              <a:buChar char="-"/>
            </a:pPr>
            <a:r>
              <a:rPr lang="el-GR" dirty="0" smtClean="0"/>
              <a:t>Μη τυπική διαδικασία: πληροφορίες μέσω τρίτων</a:t>
            </a:r>
          </a:p>
          <a:p>
            <a:pPr>
              <a:buFontTx/>
              <a:buChar char="-"/>
            </a:pPr>
            <a:r>
              <a:rPr lang="el-GR" dirty="0" smtClean="0"/>
              <a:t>Διακρατικές συμφωνίες για μετακίνηση εποχιακών οικονομικών μεταναστών.</a:t>
            </a:r>
          </a:p>
          <a:p>
            <a:r>
              <a:rPr lang="el-GR" dirty="0" smtClean="0"/>
              <a:t>Η Συνέντευξη δίνει τη ευκαιρία για την απόκτηση λεπτομερειών που αφορούν τα προσόντα του μελλοντικού εργαζόμενου.</a:t>
            </a:r>
          </a:p>
          <a:p>
            <a:pPr>
              <a:buFontTx/>
              <a:buChar char="-"/>
            </a:pPr>
            <a:r>
              <a:rPr lang="el-GR" dirty="0" smtClean="0"/>
              <a:t>Ο σκοπός της συνέντευξης είναι να αξιολογήσει τις δυνατότητες των υποψηφίων και των προσόντων τους για την εργασία και να τους πληροφορήσει για το είδος της θέσης.</a:t>
            </a:r>
          </a:p>
          <a:p>
            <a:r>
              <a:rPr lang="el-GR" dirty="0" smtClean="0"/>
              <a:t>Επιλογή προσωπικού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  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346842"/>
            <a:ext cx="10043218" cy="515006"/>
          </a:xfrm>
        </p:spPr>
        <p:txBody>
          <a:bodyPr>
            <a:normAutofit fontScale="90000"/>
          </a:bodyPr>
          <a:lstStyle/>
          <a:p>
            <a:r>
              <a:rPr lang="el-GR" sz="2700" dirty="0" smtClean="0"/>
              <a:t>5. Εκπαίδευση προσωπικού - 6. Κίνητρα </a:t>
            </a:r>
            <a:r>
              <a:rPr lang="el-GR" sz="2700" dirty="0" smtClean="0"/>
              <a:t>και αξιολόγηση </a:t>
            </a:r>
            <a:r>
              <a:rPr lang="el-GR" sz="2700" dirty="0" smtClean="0"/>
              <a:t>- 7. Αμοιβή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093076"/>
            <a:ext cx="9517700" cy="5307723"/>
          </a:xfrm>
        </p:spPr>
        <p:txBody>
          <a:bodyPr>
            <a:normAutofit/>
          </a:bodyPr>
          <a:lstStyle/>
          <a:p>
            <a:r>
              <a:rPr lang="el-GR" dirty="0" smtClean="0"/>
              <a:t>Εκπαίδευση και ενημέρωση για τη συγκεκριμένη εργασία</a:t>
            </a:r>
          </a:p>
          <a:p>
            <a:pPr>
              <a:buFontTx/>
              <a:buChar char="-"/>
            </a:pPr>
            <a:r>
              <a:rPr lang="el-GR" dirty="0" smtClean="0"/>
              <a:t>Διάθεση λίγου χρόνου για να ενημερωθεί ο εργαζόμενος </a:t>
            </a:r>
          </a:p>
          <a:p>
            <a:pPr>
              <a:buFontTx/>
              <a:buChar char="-"/>
            </a:pPr>
            <a:r>
              <a:rPr lang="el-GR" dirty="0" smtClean="0"/>
              <a:t>Συνεχής εκπαίδευση</a:t>
            </a:r>
          </a:p>
          <a:p>
            <a:r>
              <a:rPr lang="el-GR" dirty="0" smtClean="0"/>
              <a:t>Παρακίνηση εργαζομένων (κίνητρα)</a:t>
            </a:r>
          </a:p>
          <a:p>
            <a:pPr>
              <a:buNone/>
            </a:pPr>
            <a:r>
              <a:rPr lang="el-GR" dirty="0" smtClean="0"/>
              <a:t>Οι εργαζόμενοι ενδιαφέρονται για αρκετά ζητήματα:</a:t>
            </a:r>
          </a:p>
          <a:p>
            <a:pPr>
              <a:buFontTx/>
              <a:buChar char="-"/>
            </a:pPr>
            <a:r>
              <a:rPr lang="el-GR" dirty="0" smtClean="0"/>
              <a:t>Η πληρωμή τους – το αίσθημα ασφάλειας – συνεργασία – επιβράβευση της προσπάθειας  </a:t>
            </a:r>
          </a:p>
          <a:p>
            <a:pPr>
              <a:buFontTx/>
              <a:buChar char="-"/>
            </a:pPr>
            <a:r>
              <a:rPr lang="el-GR" dirty="0" smtClean="0"/>
              <a:t>Ευκαιρία προαγωγής – λογικές εντολές και κατευθύνσεις </a:t>
            </a:r>
          </a:p>
          <a:p>
            <a:r>
              <a:rPr lang="el-GR" dirty="0" smtClean="0"/>
              <a:t>Καθορισμός αμοιβής</a:t>
            </a:r>
          </a:p>
          <a:p>
            <a:pPr>
              <a:buFontTx/>
              <a:buChar char="-"/>
            </a:pPr>
            <a:r>
              <a:rPr lang="el-GR" dirty="0" smtClean="0"/>
              <a:t>Προσφορά και ζήτηση εργασίας</a:t>
            </a:r>
          </a:p>
          <a:p>
            <a:pPr>
              <a:buFontTx/>
              <a:buChar char="-"/>
            </a:pPr>
            <a:r>
              <a:rPr lang="el-GR" dirty="0" smtClean="0"/>
              <a:t>Ικανότητα πληρωμής</a:t>
            </a:r>
          </a:p>
          <a:p>
            <a:pPr>
              <a:buFontTx/>
              <a:buChar char="-"/>
            </a:pPr>
            <a:r>
              <a:rPr lang="el-GR" dirty="0" smtClean="0"/>
              <a:t>Παραγωγικότητα</a:t>
            </a:r>
          </a:p>
          <a:p>
            <a:pPr>
              <a:buFontTx/>
              <a:buChar char="-"/>
            </a:pPr>
            <a:r>
              <a:rPr lang="el-GR" dirty="0" smtClean="0"/>
              <a:t>Κόστος ζωής</a:t>
            </a:r>
          </a:p>
          <a:p>
            <a:pPr>
              <a:buFontTx/>
              <a:buChar char="-"/>
            </a:pPr>
            <a:r>
              <a:rPr lang="el-GR" dirty="0" smtClean="0"/>
              <a:t>Νομοθεσία    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657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/>
              <a:t>Ευχαριστώ </a:t>
            </a:r>
            <a:br>
              <a:rPr lang="el-GR" i="1" dirty="0" smtClean="0"/>
            </a:br>
            <a:r>
              <a:rPr lang="el-GR" i="1" dirty="0" smtClean="0"/>
              <a:t>για την προσοχή και συμμετοχή σας!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90952"/>
            <a:ext cx="8596668" cy="3478924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r"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Email: d.petropoulos@uop.gr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Περιεχόμενα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Ο κύκλος ζωής της γεωργικής εκμετάλλευσης</a:t>
            </a:r>
          </a:p>
          <a:p>
            <a:r>
              <a:rPr lang="el-GR" sz="2400" dirty="0" smtClean="0"/>
              <a:t>Διοίκηση – διαχείριση </a:t>
            </a:r>
            <a:r>
              <a:rPr lang="el-GR" sz="2400" dirty="0" smtClean="0"/>
              <a:t>εργασίας</a:t>
            </a:r>
          </a:p>
          <a:p>
            <a:r>
              <a:rPr lang="el-GR" sz="2400" dirty="0" smtClean="0"/>
              <a:t>Καθήκοντα </a:t>
            </a:r>
            <a:r>
              <a:rPr lang="el-GR" sz="2400" dirty="0" smtClean="0"/>
              <a:t>του Διαχειριστή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Διαδικασία της διαχείρισης του προσωπικού </a:t>
            </a:r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491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Ο κύκλος ζωής της γεωργικής εκμετάλλευσης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l-GR" sz="2800" dirty="0" smtClean="0"/>
              <a:t>Πρώτο Στάδιο: είσοδος στο γεωργικό επάγγελμα</a:t>
            </a:r>
          </a:p>
          <a:p>
            <a:pPr>
              <a:buFont typeface="+mj-lt"/>
              <a:buAutoNum type="arabicPeriod"/>
            </a:pPr>
            <a:r>
              <a:rPr lang="el-GR" sz="2800" dirty="0" smtClean="0"/>
              <a:t>Δεύτερο Στάδιο: ανάπτυξη και επιβίωση</a:t>
            </a:r>
          </a:p>
          <a:p>
            <a:pPr>
              <a:buFont typeface="+mj-lt"/>
              <a:buAutoNum type="arabicPeriod"/>
            </a:pPr>
            <a:r>
              <a:rPr lang="el-GR" sz="2800" dirty="0" smtClean="0"/>
              <a:t>Τρίτο Στάδιο: έξοδος ή </a:t>
            </a:r>
            <a:r>
              <a:rPr lang="el-GR" sz="2800" dirty="0" err="1" smtClean="0"/>
              <a:t>αποεπένδυση</a:t>
            </a:r>
            <a:endParaRPr lang="el-G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609600"/>
            <a:ext cx="9170859" cy="86184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Πρώτο Στάδιο: είσοδος στο γεωργικό επάγγελμα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2455" y="1618594"/>
            <a:ext cx="9984827" cy="4401748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Ο εν δυνάμει παραγωγός:</a:t>
            </a:r>
          </a:p>
          <a:p>
            <a:r>
              <a:rPr lang="el-GR" dirty="0" smtClean="0"/>
              <a:t>Αξιολογεί τις ευκαιρίες στη γεωργική δραστηριότητα</a:t>
            </a:r>
          </a:p>
          <a:p>
            <a:r>
              <a:rPr lang="el-GR" dirty="0" smtClean="0"/>
              <a:t>Τις συγκρίνει με εναλλακτικές απασχολήσεις</a:t>
            </a:r>
          </a:p>
          <a:p>
            <a:r>
              <a:rPr lang="el-GR" dirty="0" smtClean="0"/>
              <a:t>Αποφασίζει κατά πόσο θα εισέλθει στον κλάδο</a:t>
            </a:r>
          </a:p>
          <a:p>
            <a:endParaRPr lang="el-GR" dirty="0" smtClean="0"/>
          </a:p>
          <a:p>
            <a:pPr>
              <a:buNone/>
            </a:pPr>
            <a:r>
              <a:rPr lang="el-GR" i="1" dirty="0" smtClean="0"/>
              <a:t>Ουσιαστικά αναλύει το εισόδημα που θα αποκτήσει από τη γεωργική εκμετάλλευση</a:t>
            </a:r>
          </a:p>
          <a:p>
            <a:pPr>
              <a:buNone/>
            </a:pPr>
            <a:endParaRPr lang="el-GR" i="1" dirty="0" smtClean="0"/>
          </a:p>
          <a:p>
            <a:pPr>
              <a:buNone/>
            </a:pPr>
            <a:r>
              <a:rPr lang="el-GR" i="1" dirty="0" smtClean="0"/>
              <a:t>Αυτός που αποφασίζει να ξεκινήσει μια γεωργική δραστηριότητα: πρέπει να αποκτήσει την </a:t>
            </a:r>
            <a:r>
              <a:rPr lang="el-GR" b="1" i="1" dirty="0" smtClean="0"/>
              <a:t>«κρίσιμη μάζα» </a:t>
            </a:r>
            <a:r>
              <a:rPr lang="el-GR" i="1" dirty="0" smtClean="0"/>
              <a:t>των παραγωγικών συντελεστών και της διαχειριστικής ικανότητας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Τρόποι απόκτησης της «κρίσιμης μάζας</a:t>
            </a:r>
            <a:r>
              <a:rPr lang="el-GR" dirty="0" smtClean="0"/>
              <a:t>»: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Απόκτηση συνεταίρου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Απόκτηση ικανής τραπεζικής χρηματοδότησης 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Απασχόληση ως εργαζόμενος σε μια γεωργική εκμετάλλευση, προκειμένου να αποκτήσει επαγγελματική εμπειρία   </a:t>
            </a:r>
          </a:p>
          <a:p>
            <a:pPr>
              <a:buFont typeface="+mj-lt"/>
              <a:buAutoNum type="arabicPeriod"/>
            </a:pPr>
            <a:endParaRPr lang="el-GR" dirty="0" smtClean="0"/>
          </a:p>
          <a:p>
            <a:pPr>
              <a:buNone/>
            </a:pPr>
            <a:r>
              <a:rPr lang="el-GR" i="1" dirty="0" smtClean="0"/>
              <a:t>Σε όλους τους παραπάνω τρόπους, προαπαιτούμενο είναι η εξασφάλιση – διάθεση χρηματικών κεφαλαίων και εδάφους</a:t>
            </a:r>
            <a:endParaRPr lang="el-GR" i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6234"/>
          </a:xfrm>
        </p:spPr>
        <p:txBody>
          <a:bodyPr/>
          <a:lstStyle/>
          <a:p>
            <a:pPr algn="ctr"/>
            <a:r>
              <a:rPr lang="el-GR" dirty="0" smtClean="0"/>
              <a:t>Δεύτερο Στάδιο: ανάπτυξη και επιβίωση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Ο παραγωγός προσπαθεί:</a:t>
            </a:r>
          </a:p>
          <a:p>
            <a:r>
              <a:rPr lang="el-GR" dirty="0" smtClean="0"/>
              <a:t>Να αυξήσει τις ποσότητες να παραγωγικών συντελεστών (μέσω αγοράς ή ενοικίασης)</a:t>
            </a:r>
          </a:p>
          <a:p>
            <a:r>
              <a:rPr lang="el-GR" dirty="0" smtClean="0"/>
              <a:t>Να αξιολογήσει νέες τεχνικής παραγωγής ως προς την αποτελεσματικότητά τους και την παραγωγικότητά τους</a:t>
            </a:r>
          </a:p>
          <a:p>
            <a:r>
              <a:rPr lang="el-GR" dirty="0" smtClean="0"/>
              <a:t>Να εφαρμόσει μεθόδους βελτίωσης της παραγωγικότητας της εργασίας</a:t>
            </a:r>
          </a:p>
          <a:p>
            <a:r>
              <a:rPr lang="el-GR" dirty="0" smtClean="0"/>
              <a:t>Να αυξήσει τον όγκο παραγωγής ή τους κλάδους παραγωγής ή του καλλιεργούμενου εδάφους</a:t>
            </a:r>
          </a:p>
          <a:p>
            <a:r>
              <a:rPr lang="el-GR" dirty="0" smtClean="0"/>
              <a:t>Να αξιολογήσει τις δυνατότητες τήρησης των Κανόνων Ορθής Γεωργικής Πρακτικής</a:t>
            </a:r>
          </a:p>
          <a:p>
            <a:r>
              <a:rPr lang="el-GR" dirty="0" smtClean="0"/>
              <a:t>Να εξασφαλίσει ενισχύσεις / χρηματοδοτήσεις / επιδοτήσεις 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725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Τρίτο Στάδιο: έξοδος ή </a:t>
            </a:r>
            <a:r>
              <a:rPr lang="el-GR" dirty="0" err="1" smtClean="0"/>
              <a:t>αποεπένδυση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Δύο σημαντικές διαδικασίες κυριαρχούν: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Αποχώρηση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Μεταβίβαση της ιδιοκτησίας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0828"/>
          </a:xfrm>
        </p:spPr>
        <p:txBody>
          <a:bodyPr/>
          <a:lstStyle/>
          <a:p>
            <a:pPr algn="ctr"/>
            <a:r>
              <a:rPr lang="el-GR" dirty="0" smtClean="0"/>
              <a:t>Διοίκηση – διαχείριση εργασίας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944415"/>
            <a:ext cx="8596668" cy="4096948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Οι ανάγκες σε εργασία των γεωργικών εκμεταλλεύσεων διαμορφώνονται ανάλογα με: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Το μέγεθος τους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Την παραγωγική τους κατεύθυνση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Το είδος των προϊόντων που παράγονται </a:t>
            </a:r>
          </a:p>
          <a:p>
            <a:pPr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/>
              <a:t>Τα καθήκοντα του Διαχειριστή είναι:</a:t>
            </a:r>
            <a:br>
              <a:rPr lang="el-GR" sz="3200" dirty="0" smtClean="0"/>
            </a:b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Απόκτηση του κατάλληλου είδους και αριθμού προσωπικού (μόνιμου, εποχιακού, τεχνικού κλπ)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Ανάπτυξη των αναγκαίων δεξιοτήτων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Παρακίνηση των εργαζομένων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Καταβολή κατάλληλων αμοιβών  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1017</TotalTime>
  <Words>731</Words>
  <Application>Microsoft Office PowerPoint</Application>
  <PresentationFormat>Προσαρμογή</PresentationFormat>
  <Paragraphs>113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Όψη</vt:lpstr>
      <vt:lpstr>ΠΑΝΕΠΙΣΤΗΜΙΟ ΠΕΛΟΠΟΝΝΗΣΟΥ ΣΧΟΛΗ ΓΕΩΠΟΝΙΑΣ &amp; ΤΡΟΦΙΜΩΝ Τμήμα Γεωπονίας   Διοίκηση Γεωργικών Επιχειρήσεων     Διάλεξη 4</vt:lpstr>
      <vt:lpstr>Περιεχόμενα </vt:lpstr>
      <vt:lpstr>Ο κύκλος ζωής της γεωργικής εκμετάλλευσης </vt:lpstr>
      <vt:lpstr>Πρώτο Στάδιο: είσοδος στο γεωργικό επάγγελμα </vt:lpstr>
      <vt:lpstr>Διαφάνεια 5</vt:lpstr>
      <vt:lpstr>Δεύτερο Στάδιο: ανάπτυξη και επιβίωση</vt:lpstr>
      <vt:lpstr>Τρίτο Στάδιο: έξοδος ή αποεπένδυση </vt:lpstr>
      <vt:lpstr>Διοίκηση – διαχείριση εργασίας</vt:lpstr>
      <vt:lpstr>Τα καθήκοντα του Διαχειριστή είναι: </vt:lpstr>
      <vt:lpstr>Διαφάνεια 10</vt:lpstr>
      <vt:lpstr>Χαρακτηριστικά των ατόμων: Υπευθυνότητα – εξουσία – ευθύνη</vt:lpstr>
      <vt:lpstr>Διαδικασία της διαχείρισης του προσωπικού </vt:lpstr>
      <vt:lpstr>1. Περιγραφή και ανάλυση εργασιών </vt:lpstr>
      <vt:lpstr>2. Προσέλκυση προσωπικού - 3. Συνέντευξη προσωπικού - 4. Επιλογή</vt:lpstr>
      <vt:lpstr>5. Εκπαίδευση προσωπικού - 6. Κίνητρα και αξιολόγηση - 7. Αμοιβή  </vt:lpstr>
      <vt:lpstr>  Ευχαριστώ  για την προσοχή και συμμετοχή σας!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ΠΕΛΟΠΟΝΝΗΣΟΥ Μεταπτυχιακό </dc:title>
  <dc:creator>Δημήτρης</dc:creator>
  <cp:lastModifiedBy>ADMIN</cp:lastModifiedBy>
  <cp:revision>133</cp:revision>
  <dcterms:created xsi:type="dcterms:W3CDTF">2018-11-13T14:28:25Z</dcterms:created>
  <dcterms:modified xsi:type="dcterms:W3CDTF">2020-11-09T14:45:26Z</dcterms:modified>
</cp:coreProperties>
</file>