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04"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5" r:id="rId44"/>
    <p:sldId id="306" r:id="rId45"/>
    <p:sldId id="307" r:id="rId46"/>
    <p:sldId id="308" r:id="rId47"/>
    <p:sldId id="309" r:id="rId48"/>
    <p:sldId id="310" r:id="rId49"/>
    <p:sldId id="300" r:id="rId50"/>
    <p:sldId id="301" r:id="rId51"/>
    <p:sldId id="302" r:id="rId52"/>
    <p:sldId id="30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0F6302A-014F-4D0C-9E6C-0DFB6DD92354}" type="datetimeFigureOut">
              <a:rPr lang="el-GR" smtClean="0"/>
              <a:t>18/3/2023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4739EF-2A4D-4AC9-A5ED-0E20B1A35526}"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45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0F6302A-014F-4D0C-9E6C-0DFB6DD92354}" type="datetimeFigureOut">
              <a:rPr lang="el-GR" smtClean="0"/>
              <a:t>18/3/2023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139929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0F6302A-014F-4D0C-9E6C-0DFB6DD92354}" type="datetimeFigureOut">
              <a:rPr lang="el-GR" smtClean="0"/>
              <a:t>18/3/2023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20551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0F6302A-014F-4D0C-9E6C-0DFB6DD92354}" type="datetimeFigureOut">
              <a:rPr lang="el-GR" smtClean="0"/>
              <a:t>18/3/2023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119952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40F6302A-014F-4D0C-9E6C-0DFB6DD92354}" type="datetimeFigureOut">
              <a:rPr lang="el-GR" smtClean="0"/>
              <a:t>18/3/2023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04739EF-2A4D-4AC9-A5ED-0E20B1A35526}"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76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40F6302A-014F-4D0C-9E6C-0DFB6DD92354}" type="datetimeFigureOut">
              <a:rPr lang="el-GR" smtClean="0"/>
              <a:t>18/3/2023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386456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9728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217920" y="2582334"/>
            <a:ext cx="4937760" cy="33782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40F6302A-014F-4D0C-9E6C-0DFB6DD92354}" type="datetimeFigureOut">
              <a:rPr lang="el-GR" smtClean="0"/>
              <a:t>18/3/2023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1373942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0F6302A-014F-4D0C-9E6C-0DFB6DD92354}" type="datetimeFigureOut">
              <a:rPr lang="el-GR" smtClean="0"/>
              <a:t>18/3/2023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342096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F6302A-014F-4D0C-9E6C-0DFB6DD92354}" type="datetimeFigureOut">
              <a:rPr lang="el-GR" smtClean="0"/>
              <a:t>18/3/2023</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54432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F6302A-014F-4D0C-9E6C-0DFB6DD92354}" type="datetimeFigureOut">
              <a:rPr lang="el-GR" smtClean="0"/>
              <a:t>18/3/2023</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04739EF-2A4D-4AC9-A5ED-0E20B1A35526}" type="slidenum">
              <a:rPr lang="el-GR" smtClean="0"/>
              <a:t>‹#›</a:t>
            </a:fld>
            <a:endParaRPr lang="el-GR"/>
          </a:p>
        </p:txBody>
      </p:sp>
    </p:spTree>
    <p:extLst>
      <p:ext uri="{BB962C8B-B14F-4D97-AF65-F5344CB8AC3E}">
        <p14:creationId xmlns:p14="http://schemas.microsoft.com/office/powerpoint/2010/main" val="322769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0F6302A-014F-4D0C-9E6C-0DFB6DD92354}" type="datetimeFigureOut">
              <a:rPr lang="el-GR" smtClean="0"/>
              <a:t>18/3/2023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04739EF-2A4D-4AC9-A5ED-0E20B1A35526}" type="slidenum">
              <a:rPr lang="el-GR" smtClean="0"/>
              <a:t>‹#›</a:t>
            </a:fld>
            <a:endParaRPr lang="el-GR"/>
          </a:p>
        </p:txBody>
      </p:sp>
    </p:spTree>
    <p:extLst>
      <p:ext uri="{BB962C8B-B14F-4D97-AF65-F5344CB8AC3E}">
        <p14:creationId xmlns:p14="http://schemas.microsoft.com/office/powerpoint/2010/main" val="13642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0F6302A-014F-4D0C-9E6C-0DFB6DD92354}" type="datetimeFigureOut">
              <a:rPr lang="el-GR" smtClean="0"/>
              <a:t>18/3/2023</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04739EF-2A4D-4AC9-A5ED-0E20B1A35526}"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7792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4AE897E2-EBE9-4483-BBD0-9EB79EAFD513}"/>
              </a:ext>
            </a:extLst>
          </p:cNvPr>
          <p:cNvSpPr>
            <a:spLocks noGrp="1"/>
          </p:cNvSpPr>
          <p:nvPr>
            <p:ph type="ctrTitle"/>
          </p:nvPr>
        </p:nvSpPr>
        <p:spPr/>
        <p:txBody>
          <a:bodyPr/>
          <a:lstStyle/>
          <a:p>
            <a:r>
              <a:rPr lang="el-GR" dirty="0"/>
              <a:t>Χορήγηση Φαρμάκων και Οδοί Χορήγησης (Ι)</a:t>
            </a:r>
          </a:p>
        </p:txBody>
      </p:sp>
      <p:sp>
        <p:nvSpPr>
          <p:cNvPr id="9" name="Υπότιτλος 8">
            <a:extLst>
              <a:ext uri="{FF2B5EF4-FFF2-40B4-BE49-F238E27FC236}">
                <a16:creationId xmlns:a16="http://schemas.microsoft.com/office/drawing/2014/main" id="{A6D602F5-137D-4FFC-918A-930C15F2A911}"/>
              </a:ext>
            </a:extLst>
          </p:cNvPr>
          <p:cNvSpPr>
            <a:spLocks noGrp="1"/>
          </p:cNvSpPr>
          <p:nvPr>
            <p:ph type="subTitle" idx="1"/>
          </p:nvPr>
        </p:nvSpPr>
        <p:spPr/>
        <p:txBody>
          <a:bodyPr/>
          <a:lstStyle/>
          <a:p>
            <a:r>
              <a:rPr lang="el-GR" dirty="0"/>
              <a:t>ΣΟΦΙΑ ΖΥΓΑ</a:t>
            </a:r>
          </a:p>
          <a:p>
            <a:r>
              <a:rPr lang="el-GR" dirty="0"/>
              <a:t>ΚΑΘΗΓΗΤΡΙΑ ΤΜΗΜΑΤΟΣ ΝΟΣΗΛΕΥΤΙΚΗΣ</a:t>
            </a:r>
          </a:p>
        </p:txBody>
      </p:sp>
    </p:spTree>
    <p:extLst>
      <p:ext uri="{BB962C8B-B14F-4D97-AF65-F5344CB8AC3E}">
        <p14:creationId xmlns:p14="http://schemas.microsoft.com/office/powerpoint/2010/main" val="201886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EF41F4-DB89-4700-90D8-18F43A9896F4}"/>
              </a:ext>
            </a:extLst>
          </p:cNvPr>
          <p:cNvSpPr>
            <a:spLocks noGrp="1"/>
          </p:cNvSpPr>
          <p:nvPr>
            <p:ph type="title"/>
          </p:nvPr>
        </p:nvSpPr>
        <p:spPr/>
        <p:txBody>
          <a:bodyPr/>
          <a:lstStyle/>
          <a:p>
            <a:r>
              <a:rPr lang="el-GR" dirty="0"/>
              <a:t>Οδοί Χορήγησης των Φαρμάκων</a:t>
            </a:r>
          </a:p>
        </p:txBody>
      </p:sp>
      <p:sp>
        <p:nvSpPr>
          <p:cNvPr id="3" name="Θέση περιεχομένου 2">
            <a:extLst>
              <a:ext uri="{FF2B5EF4-FFF2-40B4-BE49-F238E27FC236}">
                <a16:creationId xmlns:a16="http://schemas.microsoft.com/office/drawing/2014/main" id="{0B1D1156-BC12-4D4E-8AEE-B8E40FEC273A}"/>
              </a:ext>
            </a:extLst>
          </p:cNvPr>
          <p:cNvSpPr>
            <a:spLocks noGrp="1"/>
          </p:cNvSpPr>
          <p:nvPr>
            <p:ph idx="1"/>
          </p:nvPr>
        </p:nvSpPr>
        <p:spPr/>
        <p:txBody>
          <a:bodyPr>
            <a:normAutofit/>
          </a:bodyPr>
          <a:lstStyle/>
          <a:p>
            <a:pPr>
              <a:buFont typeface="Arial" panose="020B0604020202020204" pitchFamily="34" charset="0"/>
              <a:buChar char="•"/>
            </a:pPr>
            <a:r>
              <a:rPr lang="el-GR" sz="2400" b="1" u="sng" dirty="0"/>
              <a:t>Τοπική χορήγηση: </a:t>
            </a:r>
            <a:r>
              <a:rPr lang="el-GR" sz="2400" dirty="0"/>
              <a:t>τοπική δράση. Η ουσία χορηγείται απευθείας στο σημείο που απαιτείται ώστε να δράσει το φάρμακο.</a:t>
            </a:r>
          </a:p>
          <a:p>
            <a:pPr>
              <a:buFont typeface="Arial" panose="020B0604020202020204" pitchFamily="34" charset="0"/>
              <a:buChar char="•"/>
            </a:pPr>
            <a:r>
              <a:rPr lang="el-GR" sz="2400" b="1" u="sng" dirty="0"/>
              <a:t>Εντερική χορήγηση: </a:t>
            </a:r>
            <a:r>
              <a:rPr lang="el-GR" sz="2400" dirty="0"/>
              <a:t>η επιθυμητή δράση είναι συστηματική, η ουσία χορηγείται δια της πεπτικής οδού.</a:t>
            </a:r>
          </a:p>
          <a:p>
            <a:pPr>
              <a:buFont typeface="Arial" panose="020B0604020202020204" pitchFamily="34" charset="0"/>
              <a:buChar char="•"/>
            </a:pPr>
            <a:r>
              <a:rPr lang="el-GR" sz="2400" b="1" u="sng" dirty="0"/>
              <a:t>Παρεντερική χορήγηση: </a:t>
            </a:r>
            <a:r>
              <a:rPr lang="el-GR" sz="2400" dirty="0"/>
              <a:t>συστηματική δράση, η ουσία χορηγείται από άλλες οδούς, εκτός της πεπτικής.</a:t>
            </a:r>
          </a:p>
        </p:txBody>
      </p:sp>
    </p:spTree>
    <p:extLst>
      <p:ext uri="{BB962C8B-B14F-4D97-AF65-F5344CB8AC3E}">
        <p14:creationId xmlns:p14="http://schemas.microsoft.com/office/powerpoint/2010/main" val="212959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9EE335-D265-4716-B002-A3AB25EB32D7}"/>
              </a:ext>
            </a:extLst>
          </p:cNvPr>
          <p:cNvSpPr>
            <a:spLocks noGrp="1"/>
          </p:cNvSpPr>
          <p:nvPr>
            <p:ph type="title"/>
          </p:nvPr>
        </p:nvSpPr>
        <p:spPr/>
        <p:txBody>
          <a:bodyPr/>
          <a:lstStyle/>
          <a:p>
            <a:r>
              <a:rPr lang="el-GR" dirty="0"/>
              <a:t>Οδοί Χορήγησης των Φαρμάκων</a:t>
            </a:r>
          </a:p>
        </p:txBody>
      </p:sp>
      <p:pic>
        <p:nvPicPr>
          <p:cNvPr id="4" name="Θέση περιεχομένου 3">
            <a:extLst>
              <a:ext uri="{FF2B5EF4-FFF2-40B4-BE49-F238E27FC236}">
                <a16:creationId xmlns:a16="http://schemas.microsoft.com/office/drawing/2014/main" id="{CD9549C2-1F5F-4013-AEE0-6B3A70B48F04}"/>
              </a:ext>
            </a:extLst>
          </p:cNvPr>
          <p:cNvPicPr>
            <a:picLocks noGrp="1" noChangeAspect="1"/>
          </p:cNvPicPr>
          <p:nvPr>
            <p:ph idx="1"/>
          </p:nvPr>
        </p:nvPicPr>
        <p:blipFill rotWithShape="1">
          <a:blip r:embed="rId2"/>
          <a:srcRect t="14682"/>
          <a:stretch/>
        </p:blipFill>
        <p:spPr>
          <a:xfrm>
            <a:off x="831497" y="1840089"/>
            <a:ext cx="10324183" cy="4143022"/>
          </a:xfrm>
          <a:prstGeom prst="rect">
            <a:avLst/>
          </a:prstGeom>
        </p:spPr>
      </p:pic>
    </p:spTree>
    <p:extLst>
      <p:ext uri="{BB962C8B-B14F-4D97-AF65-F5344CB8AC3E}">
        <p14:creationId xmlns:p14="http://schemas.microsoft.com/office/powerpoint/2010/main" val="80046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9BFE5D-F0D5-4493-A0CD-E4B540746FFD}"/>
              </a:ext>
            </a:extLst>
          </p:cNvPr>
          <p:cNvSpPr>
            <a:spLocks noGrp="1"/>
          </p:cNvSpPr>
          <p:nvPr>
            <p:ph type="title"/>
          </p:nvPr>
        </p:nvSpPr>
        <p:spPr/>
        <p:txBody>
          <a:bodyPr/>
          <a:lstStyle/>
          <a:p>
            <a:r>
              <a:rPr lang="el-GR" dirty="0"/>
              <a:t>Χρόνος που απαιτείται για την έναρξη δράσης του φαρμάκου</a:t>
            </a:r>
          </a:p>
        </p:txBody>
      </p:sp>
      <p:pic>
        <p:nvPicPr>
          <p:cNvPr id="4" name="Θέση περιεχομένου 3">
            <a:extLst>
              <a:ext uri="{FF2B5EF4-FFF2-40B4-BE49-F238E27FC236}">
                <a16:creationId xmlns:a16="http://schemas.microsoft.com/office/drawing/2014/main" id="{4DDFB9A3-BB6D-49A1-9A60-377028CF0FC8}"/>
              </a:ext>
            </a:extLst>
          </p:cNvPr>
          <p:cNvPicPr>
            <a:picLocks noGrp="1" noChangeAspect="1"/>
          </p:cNvPicPr>
          <p:nvPr>
            <p:ph idx="1"/>
          </p:nvPr>
        </p:nvPicPr>
        <p:blipFill>
          <a:blip r:embed="rId2"/>
          <a:stretch>
            <a:fillRect/>
          </a:stretch>
        </p:blipFill>
        <p:spPr>
          <a:xfrm>
            <a:off x="767645" y="1919111"/>
            <a:ext cx="10198382" cy="4431767"/>
          </a:xfrm>
          <a:prstGeom prst="rect">
            <a:avLst/>
          </a:prstGeom>
        </p:spPr>
      </p:pic>
    </p:spTree>
    <p:extLst>
      <p:ext uri="{BB962C8B-B14F-4D97-AF65-F5344CB8AC3E}">
        <p14:creationId xmlns:p14="http://schemas.microsoft.com/office/powerpoint/2010/main" val="302944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ABB105-4CD0-48A0-A14D-65C6EC615C7E}"/>
              </a:ext>
            </a:extLst>
          </p:cNvPr>
          <p:cNvSpPr>
            <a:spLocks noGrp="1"/>
          </p:cNvSpPr>
          <p:nvPr>
            <p:ph type="title"/>
          </p:nvPr>
        </p:nvSpPr>
        <p:spPr/>
        <p:txBody>
          <a:bodyPr/>
          <a:lstStyle/>
          <a:p>
            <a:r>
              <a:rPr lang="el-GR" dirty="0"/>
              <a:t>Ώρες χορήγησης φαρμάκων</a:t>
            </a:r>
          </a:p>
        </p:txBody>
      </p:sp>
      <p:pic>
        <p:nvPicPr>
          <p:cNvPr id="4" name="Θέση περιεχομένου 3">
            <a:extLst>
              <a:ext uri="{FF2B5EF4-FFF2-40B4-BE49-F238E27FC236}">
                <a16:creationId xmlns:a16="http://schemas.microsoft.com/office/drawing/2014/main" id="{71C05BA6-A78D-4CEA-AE08-8EEA3FC3E6DA}"/>
              </a:ext>
            </a:extLst>
          </p:cNvPr>
          <p:cNvPicPr>
            <a:picLocks noGrp="1" noChangeAspect="1"/>
          </p:cNvPicPr>
          <p:nvPr>
            <p:ph idx="1"/>
          </p:nvPr>
        </p:nvPicPr>
        <p:blipFill>
          <a:blip r:embed="rId2"/>
          <a:stretch>
            <a:fillRect/>
          </a:stretch>
        </p:blipFill>
        <p:spPr>
          <a:xfrm>
            <a:off x="914398" y="1919111"/>
            <a:ext cx="10241281" cy="3612445"/>
          </a:xfrm>
          <a:prstGeom prst="rect">
            <a:avLst/>
          </a:prstGeom>
        </p:spPr>
      </p:pic>
    </p:spTree>
    <p:extLst>
      <p:ext uri="{BB962C8B-B14F-4D97-AF65-F5344CB8AC3E}">
        <p14:creationId xmlns:p14="http://schemas.microsoft.com/office/powerpoint/2010/main" val="3507846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D018D9-234C-48C9-8B5C-DEDAA208FE43}"/>
              </a:ext>
            </a:extLst>
          </p:cNvPr>
          <p:cNvSpPr>
            <a:spLocks noGrp="1"/>
          </p:cNvSpPr>
          <p:nvPr>
            <p:ph type="title"/>
          </p:nvPr>
        </p:nvSpPr>
        <p:spPr/>
        <p:txBody>
          <a:bodyPr/>
          <a:lstStyle/>
          <a:p>
            <a:r>
              <a:rPr lang="el-GR" dirty="0"/>
              <a:t>Υπολογισμός Φαρμάκων σε Ενήλικες</a:t>
            </a:r>
          </a:p>
        </p:txBody>
      </p:sp>
      <p:sp>
        <p:nvSpPr>
          <p:cNvPr id="3" name="Θέση περιεχομένου 2">
            <a:extLst>
              <a:ext uri="{FF2B5EF4-FFF2-40B4-BE49-F238E27FC236}">
                <a16:creationId xmlns:a16="http://schemas.microsoft.com/office/drawing/2014/main" id="{10301F8B-F431-46B6-BF69-F1D413E4EE58}"/>
              </a:ext>
            </a:extLst>
          </p:cNvPr>
          <p:cNvSpPr>
            <a:spLocks noGrp="1"/>
          </p:cNvSpPr>
          <p:nvPr>
            <p:ph idx="1"/>
          </p:nvPr>
        </p:nvSpPr>
        <p:spPr/>
        <p:txBody>
          <a:bodyPr/>
          <a:lstStyle/>
          <a:p>
            <a:r>
              <a:rPr lang="el-GR" dirty="0"/>
              <a:t>Η ημερήσια δόση του φαρμάκου υπολογίζεται γενικά είτε με βάση το βάρος είτε με βάση την επιφάνεια σώματος ή και με συνδυασμό των δυο αυτών παραμέτρων. Ο αριθμός των δόσεων συνδυάζεται με την ηλικία, τη </a:t>
            </a:r>
            <a:r>
              <a:rPr lang="el-GR" dirty="0" err="1"/>
              <a:t>φαρμακοκινητική</a:t>
            </a:r>
            <a:r>
              <a:rPr lang="el-GR" dirty="0"/>
              <a:t> και τη φαρμακοδυναμική του φαρμάκου στην κάθε ηλικία.</a:t>
            </a:r>
            <a:br>
              <a:rPr lang="el-GR" dirty="0"/>
            </a:br>
            <a:endParaRPr lang="el-GR" dirty="0"/>
          </a:p>
          <a:p>
            <a:r>
              <a:rPr lang="el-GR" dirty="0"/>
              <a:t>Η ημερήσια δόση εκφράζεται σε </a:t>
            </a:r>
            <a:r>
              <a:rPr lang="el-GR" dirty="0" err="1"/>
              <a:t>mg</a:t>
            </a:r>
            <a:r>
              <a:rPr lang="el-GR" dirty="0"/>
              <a:t>/</a:t>
            </a:r>
            <a:r>
              <a:rPr lang="el-GR" dirty="0" err="1"/>
              <a:t>kg</a:t>
            </a:r>
            <a:r>
              <a:rPr lang="el-GR" dirty="0"/>
              <a:t> βάρους ή σε </a:t>
            </a:r>
            <a:r>
              <a:rPr lang="el-GR" dirty="0" err="1"/>
              <a:t>mg</a:t>
            </a:r>
            <a:r>
              <a:rPr lang="el-GR" dirty="0"/>
              <a:t>/ m² επιφάνειας σώματος. Η πιο αξιόπιστη μέθοδος υπολογισμού είναι αυτή που βασίζεται στον υπολογισμό της επιφάνειας σώματος. Η επιφάνεια σώματος υπολογίζεται βάσει ειδικού </a:t>
            </a:r>
            <a:r>
              <a:rPr lang="el-GR" dirty="0" err="1"/>
              <a:t>νομογράμματος</a:t>
            </a:r>
            <a:r>
              <a:rPr lang="el-GR" dirty="0"/>
              <a:t> και πρέπει να είναι γνωστά τόσο το βάρος όσο και το ύψος του ατόμου.</a:t>
            </a:r>
          </a:p>
        </p:txBody>
      </p:sp>
    </p:spTree>
    <p:extLst>
      <p:ext uri="{BB962C8B-B14F-4D97-AF65-F5344CB8AC3E}">
        <p14:creationId xmlns:p14="http://schemas.microsoft.com/office/powerpoint/2010/main" val="357021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75FC9-664E-496B-96AC-D7474719437E}"/>
              </a:ext>
            </a:extLst>
          </p:cNvPr>
          <p:cNvSpPr>
            <a:spLocks noGrp="1"/>
          </p:cNvSpPr>
          <p:nvPr>
            <p:ph type="title"/>
          </p:nvPr>
        </p:nvSpPr>
        <p:spPr>
          <a:xfrm>
            <a:off x="282222" y="286603"/>
            <a:ext cx="11627556" cy="1450757"/>
          </a:xfrm>
          <a:solidFill>
            <a:schemeClr val="bg2"/>
          </a:solidFill>
        </p:spPr>
        <p:txBody>
          <a:bodyPr>
            <a:normAutofit/>
          </a:bodyPr>
          <a:lstStyle/>
          <a:p>
            <a:r>
              <a:rPr lang="el-GR" sz="4400" dirty="0"/>
              <a:t>Χορήγηση φαρμάκων από το στόμα (</a:t>
            </a:r>
            <a:r>
              <a:rPr lang="el-GR" sz="4400" dirty="0" err="1"/>
              <a:t>P.O</a:t>
            </a:r>
            <a:r>
              <a:rPr lang="el-GR" sz="4400" dirty="0"/>
              <a:t>., per </a:t>
            </a:r>
            <a:r>
              <a:rPr lang="el-GR" sz="4400" dirty="0" err="1"/>
              <a:t>os</a:t>
            </a:r>
            <a:r>
              <a:rPr lang="el-GR" sz="4400" dirty="0"/>
              <a:t>)</a:t>
            </a:r>
          </a:p>
        </p:txBody>
      </p:sp>
      <p:sp>
        <p:nvSpPr>
          <p:cNvPr id="3" name="Θέση περιεχομένου 2">
            <a:extLst>
              <a:ext uri="{FF2B5EF4-FFF2-40B4-BE49-F238E27FC236}">
                <a16:creationId xmlns:a16="http://schemas.microsoft.com/office/drawing/2014/main" id="{B8163631-43BC-40C2-B0FE-1ED79FCDFCE2}"/>
              </a:ext>
            </a:extLst>
          </p:cNvPr>
          <p:cNvSpPr>
            <a:spLocks noGrp="1"/>
          </p:cNvSpPr>
          <p:nvPr>
            <p:ph idx="1"/>
          </p:nvPr>
        </p:nvSpPr>
        <p:spPr/>
        <p:txBody>
          <a:bodyPr>
            <a:normAutofit fontScale="92500"/>
          </a:bodyPr>
          <a:lstStyle/>
          <a:p>
            <a:r>
              <a:rPr lang="el-GR" dirty="0"/>
              <a:t>Υπάρχει ένας μεγάλος αριθμός φαρμακευτικών σκευασμάτων σε στερεή και υγρή μορφή, οι οποίες χορηγούνται από το στόμα. Οι σημαντικότερες απ’ αυτές είναι τα δισκία, οι κάψουλες, οι σκόνες, οι κόκκοι, τα σιρόπια, τα διαλύματα και τα εναιωρήματα.</a:t>
            </a:r>
            <a:br>
              <a:rPr lang="el-GR" dirty="0"/>
            </a:br>
            <a:endParaRPr lang="el-GR" dirty="0"/>
          </a:p>
          <a:p>
            <a:r>
              <a:rPr lang="el-GR" dirty="0"/>
              <a:t>Ο βαθμός αποσάθρωσης και αποδέσμευσης των στερεών μορφών και διαλυτότητας της δραστικής ουσίας στον γαστρεντερικό σωλήνα εξαρτώνται άμεσα από τα </a:t>
            </a:r>
            <a:r>
              <a:rPr lang="el-GR" dirty="0" err="1"/>
              <a:t>έκδοχα</a:t>
            </a:r>
            <a:r>
              <a:rPr lang="el-GR" dirty="0"/>
              <a:t> και τη μέθοδο παρασκευής τους. Αξίζει εδώ να σημειωθεί ότι παρατηρούνται πολλές φορές σημαντικές διαφορές, ως</a:t>
            </a:r>
            <a:br>
              <a:rPr lang="el-GR" dirty="0"/>
            </a:br>
            <a:r>
              <a:rPr lang="el-GR" dirty="0"/>
              <a:t>προς τις παραμέτρους αυτές, μεταξύ διαφορετικών φαρμακευτικών προϊόντων που περιέχουν</a:t>
            </a:r>
            <a:br>
              <a:rPr lang="el-GR" dirty="0"/>
            </a:br>
            <a:r>
              <a:rPr lang="el-GR" dirty="0"/>
              <a:t>ποσοτικά την ίδια δραστική ουσία και παρασκευάζονται από διαφορετικές φαρμακευτικές εταιρείες. </a:t>
            </a:r>
          </a:p>
          <a:p>
            <a:r>
              <a:rPr lang="el-GR" dirty="0"/>
              <a:t>Αυτό φυσικά έχει σαν συνέπεια να παρατηρούνται διαφοροποιήσεις στο βαθμό βιοδιαθεσιμότητας μεταξύ όμοιων φαρμακευτικών προϊόντων. Το γεγονός αυτό οδήγησε στην καθιέρωση</a:t>
            </a:r>
            <a:br>
              <a:rPr lang="el-GR" dirty="0"/>
            </a:br>
            <a:r>
              <a:rPr lang="el-GR" dirty="0"/>
              <a:t>μελετών βιοδιαθεσιμότητας και </a:t>
            </a:r>
            <a:r>
              <a:rPr lang="el-GR" dirty="0" err="1"/>
              <a:t>βιοϊσοδυναμίας</a:t>
            </a:r>
            <a:r>
              <a:rPr lang="el-GR" dirty="0"/>
              <a:t>, οι οποίες υποβάλλονται στις αρμόδιες αρχές κατά την αξιολόγηση και έκδοση της άδειας κυκλοφορίας ενός φαρμακευτικού προϊόντος.</a:t>
            </a:r>
          </a:p>
        </p:txBody>
      </p:sp>
    </p:spTree>
    <p:extLst>
      <p:ext uri="{BB962C8B-B14F-4D97-AF65-F5344CB8AC3E}">
        <p14:creationId xmlns:p14="http://schemas.microsoft.com/office/powerpoint/2010/main" val="410676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506695-24E9-4B9E-8DFD-DB3FFF6E5857}"/>
              </a:ext>
            </a:extLst>
          </p:cNvPr>
          <p:cNvSpPr>
            <a:spLocks noGrp="1"/>
          </p:cNvSpPr>
          <p:nvPr>
            <p:ph type="title"/>
          </p:nvPr>
        </p:nvSpPr>
        <p:spPr/>
        <p:txBody>
          <a:bodyPr/>
          <a:lstStyle/>
          <a:p>
            <a:r>
              <a:rPr lang="el-GR" dirty="0"/>
              <a:t>Χορήγηση Φαρμάκων από το Στόμα</a:t>
            </a:r>
          </a:p>
        </p:txBody>
      </p:sp>
      <p:sp>
        <p:nvSpPr>
          <p:cNvPr id="3" name="Θέση περιεχομένου 2">
            <a:extLst>
              <a:ext uri="{FF2B5EF4-FFF2-40B4-BE49-F238E27FC236}">
                <a16:creationId xmlns:a16="http://schemas.microsoft.com/office/drawing/2014/main" id="{A6DE1580-33FB-4CDF-BDC2-06251588D8E0}"/>
              </a:ext>
            </a:extLst>
          </p:cNvPr>
          <p:cNvSpPr>
            <a:spLocks noGrp="1"/>
          </p:cNvSpPr>
          <p:nvPr>
            <p:ph idx="1"/>
          </p:nvPr>
        </p:nvSpPr>
        <p:spPr/>
        <p:txBody>
          <a:bodyPr>
            <a:normAutofit/>
          </a:bodyPr>
          <a:lstStyle/>
          <a:p>
            <a:r>
              <a:rPr lang="el-GR" dirty="0"/>
              <a:t>Πέρα από τις παραδοσιακές μορφές φαρμάκων που χορηγούνται από το στόμα, τα τελευταία</a:t>
            </a:r>
            <a:br>
              <a:rPr lang="el-GR" dirty="0"/>
            </a:br>
            <a:r>
              <a:rPr lang="el-GR" dirty="0"/>
              <a:t>χρόνια αναπτύχθηκαν εξειδικευμένες μορφές, οι οποίες εξυπηρετούν συγκεκριμένους σκοπούς.</a:t>
            </a:r>
            <a:br>
              <a:rPr lang="el-GR" dirty="0"/>
            </a:br>
            <a:r>
              <a:rPr lang="el-GR" dirty="0"/>
              <a:t>Ενδεικτικά αναφέρονται τα επικαλυμμένα με ειδικό περίβλημα δισκία τα οποία περνούν αδιάλυτα από το στομάχι, ώστε να προστατεύεται ο γαστρικός βλεννογόνος από τη δράση ιδιαίτερα καυστικών δραστικών ουσιών (</a:t>
            </a:r>
            <a:r>
              <a:rPr lang="el-GR" dirty="0" err="1"/>
              <a:t>βουναμιδίνη</a:t>
            </a:r>
            <a:r>
              <a:rPr lang="el-GR" dirty="0"/>
              <a:t>).</a:t>
            </a:r>
          </a:p>
          <a:p>
            <a:r>
              <a:rPr lang="el-GR" dirty="0"/>
              <a:t>Άλλη κατηγορία εξειδικευμένων μορφών αποτελούν τα διάφορα ιδιοσκευάσματα βραδείας απελευθέρωσης, τα οποία εξασφαλίζουν σταδιακή απελευθέρωση της δραστικής ουσίας και παρατεταμένη φαρμακολογική δράση. Αυτό επιτυγχάνεται με διάφορους τρόπους, όπως είναι η ενσωμάτωση της δραστικής ουσίας σε ειδικούς φορείς ή η σύνδεσή της σε ειδικά δυσδιάλυτα χημικά </a:t>
            </a:r>
            <a:r>
              <a:rPr lang="el-GR" dirty="0" err="1"/>
              <a:t>σύμπλοκα</a:t>
            </a:r>
            <a:r>
              <a:rPr lang="el-GR" dirty="0"/>
              <a:t>.</a:t>
            </a:r>
          </a:p>
        </p:txBody>
      </p:sp>
    </p:spTree>
    <p:extLst>
      <p:ext uri="{BB962C8B-B14F-4D97-AF65-F5344CB8AC3E}">
        <p14:creationId xmlns:p14="http://schemas.microsoft.com/office/powerpoint/2010/main" val="2195202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92707E-D588-43E8-8C12-193B1B776D6F}"/>
              </a:ext>
            </a:extLst>
          </p:cNvPr>
          <p:cNvSpPr>
            <a:spLocks noGrp="1"/>
          </p:cNvSpPr>
          <p:nvPr>
            <p:ph type="title"/>
          </p:nvPr>
        </p:nvSpPr>
        <p:spPr/>
        <p:txBody>
          <a:bodyPr/>
          <a:lstStyle/>
          <a:p>
            <a:r>
              <a:rPr lang="el-GR" dirty="0"/>
              <a:t>Μειονεκτήματα</a:t>
            </a:r>
          </a:p>
        </p:txBody>
      </p:sp>
      <p:sp>
        <p:nvSpPr>
          <p:cNvPr id="3" name="Θέση περιεχομένου 2">
            <a:extLst>
              <a:ext uri="{FF2B5EF4-FFF2-40B4-BE49-F238E27FC236}">
                <a16:creationId xmlns:a16="http://schemas.microsoft.com/office/drawing/2014/main" id="{647C806D-B92D-4E73-964C-31106C2F9348}"/>
              </a:ext>
            </a:extLst>
          </p:cNvPr>
          <p:cNvSpPr>
            <a:spLocks noGrp="1"/>
          </p:cNvSpPr>
          <p:nvPr>
            <p:ph idx="1"/>
          </p:nvPr>
        </p:nvSpPr>
        <p:spPr/>
        <p:txBody>
          <a:bodyPr>
            <a:normAutofit/>
          </a:bodyPr>
          <a:lstStyle/>
          <a:p>
            <a:pPr>
              <a:buFont typeface="Arial" panose="020B0604020202020204" pitchFamily="34" charset="0"/>
              <a:buChar char="•"/>
            </a:pPr>
            <a:r>
              <a:rPr lang="el-GR" dirty="0"/>
              <a:t>Κάθε φάρμακο που χορηγείται από το στόμα, εκ τίθεται σ τη δράση του χαμηλού </a:t>
            </a:r>
            <a:r>
              <a:rPr lang="el-GR" dirty="0" err="1"/>
              <a:t>pH</a:t>
            </a:r>
            <a:r>
              <a:rPr lang="el-GR" dirty="0"/>
              <a:t>, των πεπτικών ενζύμων και της μικροβιακής εντερικής χλωρίδας.</a:t>
            </a:r>
            <a:br>
              <a:rPr lang="el-GR" dirty="0"/>
            </a:br>
            <a:endParaRPr lang="el-GR" dirty="0"/>
          </a:p>
          <a:p>
            <a:pPr>
              <a:buFont typeface="Arial" panose="020B0604020202020204" pitchFamily="34" charset="0"/>
              <a:buChar char="•"/>
            </a:pPr>
            <a:r>
              <a:rPr lang="el-GR" dirty="0"/>
              <a:t>Το μεγαλύτερο ποσοστό των φαρμάκων που χορηγούνται από το στόμα, </a:t>
            </a:r>
            <a:r>
              <a:rPr lang="el-GR" dirty="0" err="1"/>
              <a:t>απορροφώνται</a:t>
            </a:r>
            <a:r>
              <a:rPr lang="el-GR" dirty="0"/>
              <a:t> από</a:t>
            </a:r>
            <a:br>
              <a:rPr lang="el-GR" dirty="0"/>
            </a:br>
            <a:r>
              <a:rPr lang="el-GR" dirty="0"/>
              <a:t>τον στόμαχο αλλά κυρίως από το δωδεκαδάκτυλο, το οποίο αποτελεί την κύρια πύλη εισόδου</a:t>
            </a:r>
            <a:br>
              <a:rPr lang="el-GR" dirty="0"/>
            </a:br>
            <a:r>
              <a:rPr lang="el-GR" dirty="0"/>
              <a:t>προς την συστηματική κυκλοφορία επειδή παρουσιάζει τη μεγαλύτερη επιφάνεια απορρόφησης. Ο μεταβολισμός «πρώτης διόδου» από το έντερο ή το ήπαρ περιορίζει την αποτελεσματικότητα πολλών φαρμάκων που λαμβάνονται από το στόμα.</a:t>
            </a:r>
          </a:p>
          <a:p>
            <a:pPr>
              <a:buFont typeface="Arial" panose="020B0604020202020204" pitchFamily="34" charset="0"/>
              <a:buChar char="•"/>
            </a:pPr>
            <a:r>
              <a:rPr lang="el-GR" dirty="0"/>
              <a:t>Σε σχέση με την παρεντερική χορήγηση, παρατηρείται αργή απορρόφηση και συνεπώς δεύτερη εκδήλωση της φαρμακολογικής δράσης. Απαιτούνται επίσης συγκριτικά μεγαλύτερες δόσεις φαρμάκου. Πολλά φάρμακα, όπως η αδρεναλίνη, η </a:t>
            </a:r>
            <a:r>
              <a:rPr lang="el-GR" dirty="0" err="1"/>
              <a:t>ισταμίνη</a:t>
            </a:r>
            <a:r>
              <a:rPr lang="el-GR" dirty="0"/>
              <a:t> και όλα όσα έχουν πρωτεϊνική δομή, δεν μπορούν να χορηγηθούν από το στόμα, γιατί διασπώνται ολοσχερώς από τις πεπτικές εκκρίσεις.</a:t>
            </a:r>
          </a:p>
        </p:txBody>
      </p:sp>
    </p:spTree>
    <p:extLst>
      <p:ext uri="{BB962C8B-B14F-4D97-AF65-F5344CB8AC3E}">
        <p14:creationId xmlns:p14="http://schemas.microsoft.com/office/powerpoint/2010/main" val="3006939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B74938-DD8B-4CBA-A99A-17976A5201CF}"/>
              </a:ext>
            </a:extLst>
          </p:cNvPr>
          <p:cNvSpPr>
            <a:spLocks noGrp="1"/>
          </p:cNvSpPr>
          <p:nvPr>
            <p:ph type="title"/>
          </p:nvPr>
        </p:nvSpPr>
        <p:spPr/>
        <p:txBody>
          <a:bodyPr/>
          <a:lstStyle/>
          <a:p>
            <a:r>
              <a:rPr lang="el-GR" dirty="0"/>
              <a:t>Μειονεκτήματα </a:t>
            </a:r>
          </a:p>
        </p:txBody>
      </p:sp>
      <p:sp>
        <p:nvSpPr>
          <p:cNvPr id="3" name="Θέση περιεχομένου 2">
            <a:extLst>
              <a:ext uri="{FF2B5EF4-FFF2-40B4-BE49-F238E27FC236}">
                <a16:creationId xmlns:a16="http://schemas.microsoft.com/office/drawing/2014/main" id="{F368310C-3C8D-4E60-855D-CBEFDB823372}"/>
              </a:ext>
            </a:extLst>
          </p:cNvPr>
          <p:cNvSpPr>
            <a:spLocks noGrp="1"/>
          </p:cNvSpPr>
          <p:nvPr>
            <p:ph idx="1"/>
          </p:nvPr>
        </p:nvSpPr>
        <p:spPr/>
        <p:txBody>
          <a:bodyPr/>
          <a:lstStyle/>
          <a:p>
            <a:pPr>
              <a:buFont typeface="Arial" panose="020B0604020202020204" pitchFamily="34" charset="0"/>
              <a:buChar char="•"/>
            </a:pPr>
            <a:r>
              <a:rPr lang="el-GR" dirty="0"/>
              <a:t>Συχνά παρατηρούνται αλληλεπιδράσεις μεταξύ των χορηγούμενων από το στόμα φαρμάκων</a:t>
            </a:r>
            <a:br>
              <a:rPr lang="el-GR" dirty="0"/>
            </a:br>
            <a:r>
              <a:rPr lang="el-GR" dirty="0"/>
              <a:t>και των συστατικών της τροφής. Χαρακτηριστικό παράδειγμα αποτελεί η εξουδετέρωση των </a:t>
            </a:r>
            <a:r>
              <a:rPr lang="el-GR" dirty="0" err="1"/>
              <a:t>τετρακυκλινών</a:t>
            </a:r>
            <a:r>
              <a:rPr lang="el-GR" dirty="0"/>
              <a:t> από τα ιόντα ασβεστίου, μαγνησίου και σιδήρου. Παράλληλα η σύσταση και η ποσότητα της τροφής μπορούν να επιβραδύνουν ή να παρεμποδίσουν την απορρόφηση. </a:t>
            </a:r>
          </a:p>
          <a:p>
            <a:pPr>
              <a:buFont typeface="Arial" panose="020B0604020202020204" pitchFamily="34" charset="0"/>
              <a:buChar char="•"/>
            </a:pPr>
            <a:r>
              <a:rPr lang="el-GR" dirty="0"/>
              <a:t>Η επικάλυψη ενός φαρμάκου το προστατεύει από την επίδραση του οξέος και μπορεί να αποτρέψει τον γαστρικό ερεθισμό. Με την κατάλληλη φαρμακοτεχνική μορφή, η απορρόφηση του φαρμάκου μπορεί να παρατείνεται δημιουργώντας το φαινόμενο της παρατεταμένης αποδέσμευσης.</a:t>
            </a:r>
          </a:p>
        </p:txBody>
      </p:sp>
    </p:spTree>
    <p:extLst>
      <p:ext uri="{BB962C8B-B14F-4D97-AF65-F5344CB8AC3E}">
        <p14:creationId xmlns:p14="http://schemas.microsoft.com/office/powerpoint/2010/main" val="1457221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71B3D-68AD-4EEF-A4E5-902B6AF33BF8}"/>
              </a:ext>
            </a:extLst>
          </p:cNvPr>
          <p:cNvSpPr>
            <a:spLocks noGrp="1"/>
          </p:cNvSpPr>
          <p:nvPr>
            <p:ph type="title"/>
          </p:nvPr>
        </p:nvSpPr>
        <p:spPr/>
        <p:txBody>
          <a:bodyPr/>
          <a:lstStyle/>
          <a:p>
            <a:r>
              <a:rPr lang="el-GR" dirty="0"/>
              <a:t>Πλεονεκτήματα</a:t>
            </a:r>
          </a:p>
        </p:txBody>
      </p:sp>
      <p:sp>
        <p:nvSpPr>
          <p:cNvPr id="3" name="Θέση περιεχομένου 2">
            <a:extLst>
              <a:ext uri="{FF2B5EF4-FFF2-40B4-BE49-F238E27FC236}">
                <a16:creationId xmlns:a16="http://schemas.microsoft.com/office/drawing/2014/main" id="{83462125-3598-4766-ADA6-3F2BA08DC6FB}"/>
              </a:ext>
            </a:extLst>
          </p:cNvPr>
          <p:cNvSpPr>
            <a:spLocks noGrp="1"/>
          </p:cNvSpPr>
          <p:nvPr>
            <p:ph idx="1"/>
          </p:nvPr>
        </p:nvSpPr>
        <p:spPr>
          <a:xfrm>
            <a:off x="1097280" y="1737359"/>
            <a:ext cx="10609298" cy="4550551"/>
          </a:xfrm>
        </p:spPr>
        <p:txBody>
          <a:bodyPr>
            <a:normAutofit fontScale="92500" lnSpcReduction="20000"/>
          </a:bodyPr>
          <a:lstStyle/>
          <a:p>
            <a:pPr>
              <a:buFont typeface="Arial" panose="020B0604020202020204" pitchFamily="34" charset="0"/>
              <a:buChar char="•"/>
            </a:pPr>
            <a:r>
              <a:rPr lang="el-GR" dirty="0"/>
              <a:t>Είναι ανώδυνη και εύκολη.</a:t>
            </a:r>
          </a:p>
          <a:p>
            <a:pPr>
              <a:buFont typeface="Arial" panose="020B0604020202020204" pitchFamily="34" charset="0"/>
              <a:buChar char="•"/>
            </a:pPr>
            <a:r>
              <a:rPr lang="el-GR" dirty="0"/>
              <a:t>Η διάλυσή του διευκολύνεται λόγω των άφθονων πεπτικών εκκρίσεων ενώ οι μεταβολές του</a:t>
            </a:r>
            <a:br>
              <a:rPr lang="el-GR" dirty="0"/>
            </a:br>
            <a:r>
              <a:rPr lang="el-GR" dirty="0" err="1"/>
              <a:t>pH</a:t>
            </a:r>
            <a:r>
              <a:rPr lang="el-GR" dirty="0"/>
              <a:t> κατά μήκος της πεπτικής οδού παρέχουν κατάλληλο περιβάλλον για την απορρόφηση</a:t>
            </a:r>
            <a:br>
              <a:rPr lang="el-GR" dirty="0"/>
            </a:br>
            <a:r>
              <a:rPr lang="el-GR" dirty="0"/>
              <a:t>πρακτικώς σε όλα τα φάρμακα. Η μεγάλη κινητικότητα, η μεγάλη επιφάνεια και η άφθονη αιμάτωση του πεπτικού βλεννογόνου διευκολύνουν πολύ την απορρόφηση.</a:t>
            </a:r>
          </a:p>
          <a:p>
            <a:pPr>
              <a:buFont typeface="Arial" panose="020B0604020202020204" pitchFamily="34" charset="0"/>
              <a:buChar char="•"/>
            </a:pPr>
            <a:r>
              <a:rPr lang="el-GR" dirty="0"/>
              <a:t>Ο ρυθμός της απορρόφησης μπορεί να μεταβληθεί ανάλογα με την φαρμακοτεχνική μορφή (ευκολία αποσάθρωσης δισκίου, διαλυτότητα του περιβλήματος της κάψουλας).</a:t>
            </a:r>
          </a:p>
          <a:p>
            <a:pPr>
              <a:buFont typeface="Arial" panose="020B0604020202020204" pitchFamily="34" charset="0"/>
              <a:buChar char="•"/>
            </a:pPr>
            <a:r>
              <a:rPr lang="el-GR" dirty="0"/>
              <a:t>Η σχετικά αργή απορρόφηση από το πεπτικό (το γρηγορότερο που μπορεί να αρχίσει να</a:t>
            </a:r>
            <a:br>
              <a:rPr lang="el-GR" dirty="0"/>
            </a:br>
            <a:r>
              <a:rPr lang="el-GR" dirty="0"/>
              <a:t>απορροφάται μία ουσία είναι 20-30 λεπτά μετά τη χορήγηση). Έτσι, σε περίπτωση λάθους</a:t>
            </a:r>
            <a:br>
              <a:rPr lang="el-GR" dirty="0"/>
            </a:br>
            <a:r>
              <a:rPr lang="el-GR" dirty="0"/>
              <a:t>υπάρχει η δυνατότητα έγκαιρης επέμβασης.</a:t>
            </a:r>
          </a:p>
          <a:p>
            <a:pPr>
              <a:buFont typeface="Arial" panose="020B0604020202020204" pitchFamily="34" charset="0"/>
              <a:buChar char="•"/>
            </a:pPr>
            <a:r>
              <a:rPr lang="el-GR" dirty="0"/>
              <a:t> Η απορρόφηση ορισμένων φαρμάκων από την στοματική κοιλότητα ή από το ορθό, παρέχει τη</a:t>
            </a:r>
            <a:br>
              <a:rPr lang="el-GR" dirty="0"/>
            </a:br>
            <a:r>
              <a:rPr lang="el-GR" dirty="0"/>
              <a:t>δυνατότητα της απευθείας εισόδου στη μεγάλη κυκλοφορία παρακάμπτοντας τον εντερικό</a:t>
            </a:r>
            <a:br>
              <a:rPr lang="el-GR" dirty="0"/>
            </a:br>
            <a:r>
              <a:rPr lang="el-GR" dirty="0"/>
              <a:t>βλεννογόνο και το ήπαρ, που θα μπορούσαν να </a:t>
            </a:r>
            <a:r>
              <a:rPr lang="el-GR" dirty="0" err="1"/>
              <a:t>μεταβολίσουν</a:t>
            </a:r>
            <a:r>
              <a:rPr lang="el-GR" dirty="0"/>
              <a:t> και να αδρανοποιήσουν το φάρμακο (φαινόμενο αρχικής διάβασης).</a:t>
            </a:r>
          </a:p>
          <a:p>
            <a:pPr>
              <a:buFont typeface="Arial" panose="020B0604020202020204" pitchFamily="34" charset="0"/>
              <a:buChar char="•"/>
            </a:pPr>
            <a:r>
              <a:rPr lang="el-GR" dirty="0"/>
              <a:t>Έχει χαμηλό κόστος επειδή δεν απαιτούνται στείρες συνθήκες κατά την παρασκευή και τη χορήγηση του φαρμάκου</a:t>
            </a:r>
          </a:p>
        </p:txBody>
      </p:sp>
    </p:spTree>
    <p:extLst>
      <p:ext uri="{BB962C8B-B14F-4D97-AF65-F5344CB8AC3E}">
        <p14:creationId xmlns:p14="http://schemas.microsoft.com/office/powerpoint/2010/main" val="155680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1A82F1-A6DB-4770-8A4B-A7926A6B6318}"/>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13921041-8D57-498A-81FB-915E03DA6A4B}"/>
              </a:ext>
            </a:extLst>
          </p:cNvPr>
          <p:cNvSpPr>
            <a:spLocks noGrp="1"/>
          </p:cNvSpPr>
          <p:nvPr>
            <p:ph idx="1"/>
          </p:nvPr>
        </p:nvSpPr>
        <p:spPr/>
        <p:txBody>
          <a:bodyPr>
            <a:normAutofit/>
          </a:bodyPr>
          <a:lstStyle/>
          <a:p>
            <a:pPr marL="0" indent="0">
              <a:buNone/>
            </a:pPr>
            <a:br>
              <a:rPr lang="el-GR" dirty="0"/>
            </a:br>
            <a:r>
              <a:rPr lang="el-GR" dirty="0"/>
              <a:t>Η χορήγηση φαρμάκων είναι η διαδικασία κατά την οποία ο νοσηλευτής ακολουθεί συγκεκριμένα βήματα ώστε να προετοιμάσει και να χορηγήσει με ασφάλεια τα φάρμακα στον ασθενή. </a:t>
            </a:r>
          </a:p>
          <a:p>
            <a:pPr>
              <a:buFont typeface="Wingdings" panose="05000000000000000000" pitchFamily="2" charset="2"/>
              <a:buChar char="§"/>
            </a:pPr>
            <a:r>
              <a:rPr lang="el-GR" dirty="0"/>
              <a:t>Αυτή η διαδικασία στηρίζεται στον κανόνα των 6 σωστών σημείων της χορήγησης των φαρμάκων.</a:t>
            </a:r>
            <a:br>
              <a:rPr lang="el-GR" dirty="0"/>
            </a:br>
            <a:endParaRPr lang="el-GR" dirty="0"/>
          </a:p>
          <a:p>
            <a:pPr>
              <a:buFont typeface="Wingdings" panose="05000000000000000000" pitchFamily="2" charset="2"/>
              <a:buChar char="§"/>
            </a:pPr>
            <a:r>
              <a:rPr lang="el-GR" dirty="0"/>
              <a:t>Εάν ακολουθηθεί αυτή η συστηματική διαδικασία, μπορούν να μειωθούν αποτελεσματικά τα</a:t>
            </a:r>
            <a:br>
              <a:rPr lang="el-GR" dirty="0"/>
            </a:br>
            <a:r>
              <a:rPr lang="el-GR" dirty="0"/>
              <a:t>σφάλματα που οφείλονται στη χορήγηση των φαρμάκων. </a:t>
            </a:r>
          </a:p>
          <a:p>
            <a:pPr>
              <a:buFont typeface="Wingdings" panose="05000000000000000000" pitchFamily="2" charset="2"/>
              <a:buChar char="§"/>
            </a:pPr>
            <a:r>
              <a:rPr lang="el-GR" dirty="0"/>
              <a:t>Μόλις δοθεί το φάρμακο στον ασθενή, ο νοσηλευτής πρέπει να είναι ικανός να αξιολογήσει τον χρόνο απορρόφησης του φαρμάκου, ανάλογα με την οδό χορήγησής του, καθώς και τυχόν ανεπιθύμητες ενέργειες.</a:t>
            </a:r>
          </a:p>
        </p:txBody>
      </p:sp>
    </p:spTree>
    <p:extLst>
      <p:ext uri="{BB962C8B-B14F-4D97-AF65-F5344CB8AC3E}">
        <p14:creationId xmlns:p14="http://schemas.microsoft.com/office/powerpoint/2010/main" val="390775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C5BF8-C042-404A-96C0-C0A2D6A75648}"/>
              </a:ext>
            </a:extLst>
          </p:cNvPr>
          <p:cNvSpPr>
            <a:spLocks noGrp="1"/>
          </p:cNvSpPr>
          <p:nvPr>
            <p:ph type="title"/>
          </p:nvPr>
        </p:nvSpPr>
        <p:spPr/>
        <p:txBody>
          <a:bodyPr/>
          <a:lstStyle/>
          <a:p>
            <a:r>
              <a:rPr lang="el-GR" dirty="0"/>
              <a:t>Πιθανές Επιπλοκές</a:t>
            </a:r>
          </a:p>
        </p:txBody>
      </p:sp>
      <p:sp>
        <p:nvSpPr>
          <p:cNvPr id="3" name="Θέση περιεχομένου 2">
            <a:extLst>
              <a:ext uri="{FF2B5EF4-FFF2-40B4-BE49-F238E27FC236}">
                <a16:creationId xmlns:a16="http://schemas.microsoft.com/office/drawing/2014/main" id="{271ED582-5054-45C8-BB59-FF5AFF9F5062}"/>
              </a:ext>
            </a:extLst>
          </p:cNvPr>
          <p:cNvSpPr>
            <a:spLocks noGrp="1"/>
          </p:cNvSpPr>
          <p:nvPr>
            <p:ph idx="1"/>
          </p:nvPr>
        </p:nvSpPr>
        <p:spPr/>
        <p:txBody>
          <a:bodyPr>
            <a:normAutofit/>
          </a:bodyPr>
          <a:lstStyle/>
          <a:p>
            <a:pPr>
              <a:buFont typeface="Wingdings" panose="05000000000000000000" pitchFamily="2" charset="2"/>
              <a:buChar char="§"/>
            </a:pPr>
            <a:r>
              <a:rPr lang="el-GR" sz="2400" dirty="0"/>
              <a:t>Το φάρμακο μπορεί να </a:t>
            </a:r>
            <a:r>
              <a:rPr lang="el-GR" sz="2400" dirty="0" err="1"/>
              <a:t>αλληλεπιδράσει</a:t>
            </a:r>
            <a:r>
              <a:rPr lang="el-GR" sz="2400" dirty="0"/>
              <a:t> με άλλα φάρμακα που παίρνει ο ασθενής και να μεταβληθεί το επιθυμητό αποτέλεσμα.</a:t>
            </a:r>
          </a:p>
          <a:p>
            <a:pPr>
              <a:buFont typeface="Wingdings" panose="05000000000000000000" pitchFamily="2" charset="2"/>
              <a:buChar char="§"/>
            </a:pPr>
            <a:r>
              <a:rPr lang="el-GR" sz="2400" dirty="0"/>
              <a:t> Ο ασθενής μπορεί να αρνηθεί τη χορήγηση του φαρμάκου.</a:t>
            </a:r>
          </a:p>
          <a:p>
            <a:pPr>
              <a:buFont typeface="Wingdings" panose="05000000000000000000" pitchFamily="2" charset="2"/>
              <a:buChar char="§"/>
            </a:pPr>
            <a:r>
              <a:rPr lang="el-GR" sz="2400" dirty="0"/>
              <a:t>Μπορεί το φάρμακο να είναι δύσκολο στην κατάποση.</a:t>
            </a:r>
          </a:p>
          <a:p>
            <a:pPr>
              <a:buFont typeface="Wingdings" panose="05000000000000000000" pitchFamily="2" charset="2"/>
              <a:buChar char="§"/>
            </a:pPr>
            <a:r>
              <a:rPr lang="el-GR" sz="2400" dirty="0"/>
              <a:t> Το φάρμακο μπορεί να ερεθίσει τον γαστρεντερικό σωλήνα.</a:t>
            </a:r>
          </a:p>
        </p:txBody>
      </p:sp>
    </p:spTree>
    <p:extLst>
      <p:ext uri="{BB962C8B-B14F-4D97-AF65-F5344CB8AC3E}">
        <p14:creationId xmlns:p14="http://schemas.microsoft.com/office/powerpoint/2010/main" val="44747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0A096B-6D90-4D1D-BF9D-CE9F08769214}"/>
              </a:ext>
            </a:extLst>
          </p:cNvPr>
          <p:cNvSpPr>
            <a:spLocks noGrp="1"/>
          </p:cNvSpPr>
          <p:nvPr>
            <p:ph type="title"/>
          </p:nvPr>
        </p:nvSpPr>
        <p:spPr>
          <a:solidFill>
            <a:schemeClr val="bg2"/>
          </a:solidFill>
        </p:spPr>
        <p:txBody>
          <a:bodyPr>
            <a:normAutofit/>
          </a:bodyPr>
          <a:lstStyle/>
          <a:p>
            <a:r>
              <a:rPr lang="el-GR" sz="4400" dirty="0"/>
              <a:t>Υπογλώσσια (</a:t>
            </a:r>
            <a:r>
              <a:rPr lang="en-US" sz="4400" dirty="0"/>
              <a:t>Sublingual)</a:t>
            </a:r>
            <a:r>
              <a:rPr lang="el-GR" sz="4400" dirty="0"/>
              <a:t> Χορήγηση Φαρμάκων</a:t>
            </a:r>
          </a:p>
        </p:txBody>
      </p:sp>
      <p:sp>
        <p:nvSpPr>
          <p:cNvPr id="3" name="Θέση περιεχομένου 2">
            <a:extLst>
              <a:ext uri="{FF2B5EF4-FFF2-40B4-BE49-F238E27FC236}">
                <a16:creationId xmlns:a16="http://schemas.microsoft.com/office/drawing/2014/main" id="{6F80E7BD-AD65-4D5D-B2DE-FD7029401F3A}"/>
              </a:ext>
            </a:extLst>
          </p:cNvPr>
          <p:cNvSpPr>
            <a:spLocks noGrp="1"/>
          </p:cNvSpPr>
          <p:nvPr>
            <p:ph idx="1"/>
          </p:nvPr>
        </p:nvSpPr>
        <p:spPr/>
        <p:txBody>
          <a:bodyPr>
            <a:normAutofit/>
          </a:bodyPr>
          <a:lstStyle/>
          <a:p>
            <a:r>
              <a:rPr lang="el-GR" sz="2400" dirty="0"/>
              <a:t>Το στόμα και ιδιαίτερα η περιοχή κάτω από τη γλώσσα, έχει χρησιμοποιηθεί κατά καιρούς για τη χορήγηση φαρμάκων. Παρόλο που ο βλεννογόνος του στόματος απορροφά εύκολα και διαθέτει καλή αιμάτωση, το φάρμακο που θα χορηγηθεί υπογλώσσια, χρειάζεται να πληροί ορισμένες προϋποθέσεις:</a:t>
            </a:r>
            <a:br>
              <a:rPr lang="el-GR" sz="2400" dirty="0"/>
            </a:br>
            <a:r>
              <a:rPr lang="el-GR" sz="2400" dirty="0"/>
              <a:t>■ Να διαλύεται γρήγορα στο σάλιο.</a:t>
            </a:r>
            <a:br>
              <a:rPr lang="el-GR" sz="2400" dirty="0"/>
            </a:br>
            <a:r>
              <a:rPr lang="el-GR" sz="2400" dirty="0"/>
              <a:t>■ Να έχει φαρμακολογικό αποτέλεσμα σε μικρές δόσεις.</a:t>
            </a:r>
            <a:br>
              <a:rPr lang="el-GR" sz="2400" dirty="0"/>
            </a:br>
            <a:r>
              <a:rPr lang="el-GR" sz="2400" dirty="0"/>
              <a:t>■ Να μην προκαλεί τοπικό ερεθισμό.</a:t>
            </a:r>
          </a:p>
        </p:txBody>
      </p:sp>
    </p:spTree>
    <p:extLst>
      <p:ext uri="{BB962C8B-B14F-4D97-AF65-F5344CB8AC3E}">
        <p14:creationId xmlns:p14="http://schemas.microsoft.com/office/powerpoint/2010/main" val="332068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0A58DD-E9DA-4B68-A640-32C92FB38F44}"/>
              </a:ext>
            </a:extLst>
          </p:cNvPr>
          <p:cNvSpPr>
            <a:spLocks noGrp="1"/>
          </p:cNvSpPr>
          <p:nvPr>
            <p:ph type="title"/>
          </p:nvPr>
        </p:nvSpPr>
        <p:spPr/>
        <p:txBody>
          <a:bodyPr/>
          <a:lstStyle/>
          <a:p>
            <a:r>
              <a:rPr lang="el-GR" dirty="0"/>
              <a:t>Υπογλώσσια (</a:t>
            </a:r>
            <a:r>
              <a:rPr lang="en-US" dirty="0"/>
              <a:t>Sublingual)</a:t>
            </a:r>
            <a:r>
              <a:rPr lang="el-GR" dirty="0"/>
              <a:t> Χορήγηση Φαρμάκων</a:t>
            </a:r>
          </a:p>
        </p:txBody>
      </p:sp>
      <p:sp>
        <p:nvSpPr>
          <p:cNvPr id="3" name="Θέση περιεχομένου 2">
            <a:extLst>
              <a:ext uri="{FF2B5EF4-FFF2-40B4-BE49-F238E27FC236}">
                <a16:creationId xmlns:a16="http://schemas.microsoft.com/office/drawing/2014/main" id="{7D015362-557F-4F82-A0AB-3639FEB82041}"/>
              </a:ext>
            </a:extLst>
          </p:cNvPr>
          <p:cNvSpPr>
            <a:spLocks noGrp="1"/>
          </p:cNvSpPr>
          <p:nvPr>
            <p:ph idx="1"/>
          </p:nvPr>
        </p:nvSpPr>
        <p:spPr>
          <a:xfrm>
            <a:off x="1097280" y="1828801"/>
            <a:ext cx="10835076" cy="4357510"/>
          </a:xfrm>
        </p:spPr>
        <p:txBody>
          <a:bodyPr>
            <a:normAutofit lnSpcReduction="10000"/>
          </a:bodyPr>
          <a:lstStyle/>
          <a:p>
            <a:r>
              <a:rPr lang="el-GR" dirty="0"/>
              <a:t>Προϋποθέτει τη συνεργασία του ασθενή. Το πλεονέκτημα αυτής της οδού χορήγησης είναι ότι αρχικά εμφανίζεται η δραστικότητα του φαρμάκου και στη συνέχεια απορροφάται από το έντερο για να </a:t>
            </a:r>
            <a:r>
              <a:rPr lang="el-GR" dirty="0" err="1"/>
              <a:t>μεταβολιστεί</a:t>
            </a:r>
            <a:r>
              <a:rPr lang="el-GR" dirty="0"/>
              <a:t> τελικά στο ήπαρ.</a:t>
            </a:r>
            <a:br>
              <a:rPr lang="el-GR" dirty="0"/>
            </a:br>
            <a:endParaRPr lang="el-GR" dirty="0"/>
          </a:p>
          <a:p>
            <a:r>
              <a:rPr lang="el-GR" dirty="0"/>
              <a:t>Με τον τρόπο αυτό αποφεύγεται το φαινόμενο της πρώτης διόδου (</a:t>
            </a:r>
            <a:r>
              <a:rPr lang="el-GR" dirty="0" err="1"/>
              <a:t>first</a:t>
            </a:r>
            <a:r>
              <a:rPr lang="el-GR" dirty="0"/>
              <a:t> </a:t>
            </a:r>
            <a:r>
              <a:rPr lang="el-GR" dirty="0" err="1"/>
              <a:t>pass</a:t>
            </a:r>
            <a:r>
              <a:rPr lang="el-GR" dirty="0"/>
              <a:t> </a:t>
            </a:r>
            <a:r>
              <a:rPr lang="el-GR" dirty="0" err="1"/>
              <a:t>effect</a:t>
            </a:r>
            <a:r>
              <a:rPr lang="el-GR" dirty="0"/>
              <a:t>). Είναι το φαινόμενο κατά το οποίο εξουδετερώνεται ένα σημαντικό ποσοστό της χορηγούμενης από το στόμα δόσης ενός φαρμάκου λόγω καταστροφής του από τα ένζυμα του γαστρεντερικού συστήματος, τα βακτηρίδια του εντέρου, τα ένζυμα των κυττάρων του τοιχώματος του εντέρου και τα ηπατικά κύτταρα.</a:t>
            </a:r>
            <a:br>
              <a:rPr lang="el-GR" dirty="0"/>
            </a:br>
            <a:endParaRPr lang="el-GR" dirty="0"/>
          </a:p>
          <a:p>
            <a:r>
              <a:rPr lang="el-GR" dirty="0"/>
              <a:t>Πολλά φάρμακα δίδονται σε υπογλώσσια χορήγηση όπως καρδιολογικά, βαρβιτουρικά, μη στεροειδή αντιφλεγμονώδη, βιταμίνες. Η νιτρογλυκερίνη είναι το πιο γνωστό φάρμακο για υπογλώσσια χορήγηση. Πρόκειται για φάρμακο που προκαλεί αγγειοδιαστολή στα περιφερικά και τα καρδιακά αγγεία, όταν αυτά έχουν </a:t>
            </a:r>
            <a:r>
              <a:rPr lang="el-GR" dirty="0" err="1"/>
              <a:t>συσπαστεί</a:t>
            </a:r>
            <a:r>
              <a:rPr lang="el-GR" dirty="0"/>
              <a:t> και </a:t>
            </a:r>
            <a:r>
              <a:rPr lang="el-GR" dirty="0" err="1"/>
              <a:t>στενωθεί</a:t>
            </a:r>
            <a:r>
              <a:rPr lang="el-GR" dirty="0"/>
              <a:t> σε κρίση στηθάγχης. Η ταχύτατη δράση της (1-2 λεπτά) οφείλεται στο γεγονός ότι διαλύεται ταχύτατα στο σάλιο, είναι αποτελεσματική σε πολύ μικρές δόσεις και τέλος, ο μεταβολισμός της στο ήπαρ είναι ολοκληρωτικός.</a:t>
            </a:r>
          </a:p>
        </p:txBody>
      </p:sp>
    </p:spTree>
    <p:extLst>
      <p:ext uri="{BB962C8B-B14F-4D97-AF65-F5344CB8AC3E}">
        <p14:creationId xmlns:p14="http://schemas.microsoft.com/office/powerpoint/2010/main" val="16881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C5108D-C6CE-4D23-B4C5-4CDD301D50D1}"/>
              </a:ext>
            </a:extLst>
          </p:cNvPr>
          <p:cNvSpPr>
            <a:spLocks noGrp="1"/>
          </p:cNvSpPr>
          <p:nvPr>
            <p:ph type="title"/>
          </p:nvPr>
        </p:nvSpPr>
        <p:spPr>
          <a:solidFill>
            <a:schemeClr val="bg2"/>
          </a:solidFill>
        </p:spPr>
        <p:txBody>
          <a:bodyPr/>
          <a:lstStyle/>
          <a:p>
            <a:r>
              <a:rPr lang="el-GR" dirty="0"/>
              <a:t>Χορήγηση Φαρμάκων από το Ορθό</a:t>
            </a:r>
          </a:p>
        </p:txBody>
      </p:sp>
      <p:sp>
        <p:nvSpPr>
          <p:cNvPr id="3" name="Θέση περιεχομένου 2">
            <a:extLst>
              <a:ext uri="{FF2B5EF4-FFF2-40B4-BE49-F238E27FC236}">
                <a16:creationId xmlns:a16="http://schemas.microsoft.com/office/drawing/2014/main" id="{A38002F9-0034-4E32-AEB1-7A6AA443F5AF}"/>
              </a:ext>
            </a:extLst>
          </p:cNvPr>
          <p:cNvSpPr>
            <a:spLocks noGrp="1"/>
          </p:cNvSpPr>
          <p:nvPr>
            <p:ph idx="1"/>
          </p:nvPr>
        </p:nvSpPr>
        <p:spPr/>
        <p:txBody>
          <a:bodyPr/>
          <a:lstStyle/>
          <a:p>
            <a:r>
              <a:rPr lang="el-GR" dirty="0"/>
              <a:t>Ο βλεννογόνος του παχέος εντέρου έχει στόχο να απορροφά μόνο νερό και ηλεκτρολύτες. Μόνο το τελευταίο τμήμα του, ο βλεννογόνος του ορθού, έχει καλή απορροφητικότητα και μπορεί να χρησιμοποιηθεί για χορήγηση φαρμάκων σε στερεή μορφή (υπόθετα) ή σε υγρή μορφή (διάλυμα κορτιζόνης που χορηγείται με υποκλυσμό). </a:t>
            </a:r>
          </a:p>
          <a:p>
            <a:r>
              <a:rPr lang="el-GR" dirty="0"/>
              <a:t>Η μέθοδος αυτή ήταν γνωστή και στους αρχαίους Αιγυπτίους, οι οποίοι αναμίγνυαν το</a:t>
            </a:r>
            <a:br>
              <a:rPr lang="el-GR" dirty="0"/>
            </a:br>
            <a:r>
              <a:rPr lang="el-GR" dirty="0"/>
              <a:t>φάρμακο με μέλι και το χορηγούσαν σαν υπόθετο με ένα ειδικό ξύλινο εργαλείο. </a:t>
            </a:r>
          </a:p>
          <a:p>
            <a:r>
              <a:rPr lang="el-GR" dirty="0"/>
              <a:t>Τα υπόθετα χορηγούνται για να δράσουν τοπικά ή συστημικά. Έχουν κωνοειδές σχήμα, μήκος περί τα 2-3 εκατοστά και περιέχουν τη δραστική ουσία μέσα σε </a:t>
            </a:r>
            <a:r>
              <a:rPr lang="el-GR" dirty="0" err="1"/>
              <a:t>έκδοχο</a:t>
            </a:r>
            <a:r>
              <a:rPr lang="el-GR" dirty="0"/>
              <a:t> που πρέπει να διαλύεται εύκολα στο περιβάλλον του ορθού όπως είναι το βούτυρο του κακάο</a:t>
            </a:r>
          </a:p>
        </p:txBody>
      </p:sp>
    </p:spTree>
    <p:extLst>
      <p:ext uri="{BB962C8B-B14F-4D97-AF65-F5344CB8AC3E}">
        <p14:creationId xmlns:p14="http://schemas.microsoft.com/office/powerpoint/2010/main" val="345225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1DA48-A5C7-40DD-9888-5DEE116F955B}"/>
              </a:ext>
            </a:extLst>
          </p:cNvPr>
          <p:cNvSpPr>
            <a:spLocks noGrp="1"/>
          </p:cNvSpPr>
          <p:nvPr>
            <p:ph type="title"/>
          </p:nvPr>
        </p:nvSpPr>
        <p:spPr/>
        <p:txBody>
          <a:bodyPr/>
          <a:lstStyle/>
          <a:p>
            <a:r>
              <a:rPr lang="el-GR" dirty="0"/>
              <a:t>Χορήγηση Φαρμάκων από το Ορθό</a:t>
            </a:r>
          </a:p>
        </p:txBody>
      </p:sp>
      <p:sp>
        <p:nvSpPr>
          <p:cNvPr id="3" name="Θέση περιεχομένου 2">
            <a:extLst>
              <a:ext uri="{FF2B5EF4-FFF2-40B4-BE49-F238E27FC236}">
                <a16:creationId xmlns:a16="http://schemas.microsoft.com/office/drawing/2014/main" id="{BEDAC970-90AB-4210-850C-69B77DC9E997}"/>
              </a:ext>
            </a:extLst>
          </p:cNvPr>
          <p:cNvSpPr>
            <a:spLocks noGrp="1"/>
          </p:cNvSpPr>
          <p:nvPr>
            <p:ph idx="1"/>
          </p:nvPr>
        </p:nvSpPr>
        <p:spPr>
          <a:xfrm>
            <a:off x="1097280" y="1737359"/>
            <a:ext cx="10643164" cy="4448951"/>
          </a:xfrm>
        </p:spPr>
        <p:txBody>
          <a:bodyPr>
            <a:normAutofit/>
          </a:bodyPr>
          <a:lstStyle/>
          <a:p>
            <a:r>
              <a:rPr lang="el-GR" dirty="0"/>
              <a:t>Η χορήγηση φαρμάκων σε υπόθετα έχει πολλά πλεονεκτήματα έναν τι άλλων φαρμακοτεχνικών μορφών, διότι είναι δυνατή όταν:</a:t>
            </a:r>
            <a:br>
              <a:rPr lang="el-GR" dirty="0"/>
            </a:br>
            <a:r>
              <a:rPr lang="el-GR" dirty="0"/>
              <a:t>■ Ο ασθενής δεν μπορεί να συνεργαστεί.</a:t>
            </a:r>
            <a:br>
              <a:rPr lang="el-GR" dirty="0"/>
            </a:br>
            <a:r>
              <a:rPr lang="el-GR" dirty="0"/>
              <a:t>■ Όταν ο ασθενής κάνει εμετούς.</a:t>
            </a:r>
            <a:br>
              <a:rPr lang="el-GR" dirty="0"/>
            </a:br>
            <a:r>
              <a:rPr lang="el-GR" dirty="0"/>
              <a:t>■ Όταν το φάρμακο έχει άσχημη οσμή και γεύση.</a:t>
            </a:r>
            <a:br>
              <a:rPr lang="el-GR" dirty="0"/>
            </a:br>
            <a:r>
              <a:rPr lang="el-GR" dirty="0"/>
              <a:t>■ Όταν τα γαστρικά ή εντερικά υγρά αλλοιώνουν τη φαρμακευτική ουσία.</a:t>
            </a:r>
            <a:br>
              <a:rPr lang="el-GR" dirty="0"/>
            </a:br>
            <a:endParaRPr lang="el-GR" dirty="0"/>
          </a:p>
          <a:p>
            <a:r>
              <a:rPr lang="el-GR" dirty="0"/>
              <a:t>Επιπλέον, πρόκειται για μια εύκολη και ανώδυνη χορήγηση φαρμάκου, επομένως γίνεται καλύτερα αποδεκτή από τον ασθενή και αυξάνει τη συμμόρφωσή του συγκριτικά με τις παρεντερικές χορηγήσεις (όπως η ενδομυϊκή). Επίσης, το φαινόμενο της πρώτης διόδου παρουσιάζεται μόνο σε ποσοστό 50% περίπου διότι μόνο οι μισές </a:t>
            </a:r>
            <a:r>
              <a:rPr lang="el-GR" dirty="0" err="1"/>
              <a:t>αιμορροϊδικές</a:t>
            </a:r>
            <a:r>
              <a:rPr lang="el-GR" dirty="0"/>
              <a:t> φλέβες καταλήγουν στην πυλαία φλέβα.</a:t>
            </a:r>
          </a:p>
          <a:p>
            <a:br>
              <a:rPr lang="el-GR" dirty="0"/>
            </a:br>
            <a:r>
              <a:rPr lang="el-GR" dirty="0"/>
              <a:t>Δυστυχώς η απορρόφηση από την οδό αυτή δεν είναι τόσο σταθερή και σχετικά συχνά δημιουργούνται προβλήματα τοπικού ερεθισμού</a:t>
            </a:r>
          </a:p>
        </p:txBody>
      </p:sp>
    </p:spTree>
    <p:extLst>
      <p:ext uri="{BB962C8B-B14F-4D97-AF65-F5344CB8AC3E}">
        <p14:creationId xmlns:p14="http://schemas.microsoft.com/office/powerpoint/2010/main" val="4186795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id="{E88096C8-C0E1-4A77-92AE-EE5880DE334E}"/>
              </a:ext>
            </a:extLst>
          </p:cNvPr>
          <p:cNvPicPr>
            <a:picLocks noGrp="1" noChangeAspect="1"/>
          </p:cNvPicPr>
          <p:nvPr>
            <p:ph idx="1"/>
          </p:nvPr>
        </p:nvPicPr>
        <p:blipFill>
          <a:blip r:embed="rId2"/>
          <a:stretch>
            <a:fillRect/>
          </a:stretch>
        </p:blipFill>
        <p:spPr>
          <a:xfrm>
            <a:off x="375999" y="377458"/>
            <a:ext cx="5491279" cy="2632626"/>
          </a:xfrm>
          <a:prstGeom prst="rect">
            <a:avLst/>
          </a:prstGeom>
        </p:spPr>
      </p:pic>
      <p:pic>
        <p:nvPicPr>
          <p:cNvPr id="5" name="Εικόνα 4">
            <a:extLst>
              <a:ext uri="{FF2B5EF4-FFF2-40B4-BE49-F238E27FC236}">
                <a16:creationId xmlns:a16="http://schemas.microsoft.com/office/drawing/2014/main" id="{4B61234F-2E87-4D59-82FB-5406641BD94B}"/>
              </a:ext>
            </a:extLst>
          </p:cNvPr>
          <p:cNvPicPr>
            <a:picLocks noChangeAspect="1"/>
          </p:cNvPicPr>
          <p:nvPr/>
        </p:nvPicPr>
        <p:blipFill>
          <a:blip r:embed="rId3"/>
          <a:stretch>
            <a:fillRect/>
          </a:stretch>
        </p:blipFill>
        <p:spPr>
          <a:xfrm>
            <a:off x="6096000" y="377458"/>
            <a:ext cx="5463823" cy="2632626"/>
          </a:xfrm>
          <a:prstGeom prst="rect">
            <a:avLst/>
          </a:prstGeom>
        </p:spPr>
      </p:pic>
      <p:pic>
        <p:nvPicPr>
          <p:cNvPr id="6" name="Εικόνα 5">
            <a:extLst>
              <a:ext uri="{FF2B5EF4-FFF2-40B4-BE49-F238E27FC236}">
                <a16:creationId xmlns:a16="http://schemas.microsoft.com/office/drawing/2014/main" id="{0E769D03-8114-43EF-BB5B-CA9D0A3A5011}"/>
              </a:ext>
            </a:extLst>
          </p:cNvPr>
          <p:cNvPicPr>
            <a:picLocks noChangeAspect="1"/>
          </p:cNvPicPr>
          <p:nvPr/>
        </p:nvPicPr>
        <p:blipFill>
          <a:blip r:embed="rId4"/>
          <a:stretch>
            <a:fillRect/>
          </a:stretch>
        </p:blipFill>
        <p:spPr>
          <a:xfrm>
            <a:off x="376000" y="3322913"/>
            <a:ext cx="5370044" cy="2917722"/>
          </a:xfrm>
          <a:prstGeom prst="rect">
            <a:avLst/>
          </a:prstGeom>
        </p:spPr>
      </p:pic>
      <p:pic>
        <p:nvPicPr>
          <p:cNvPr id="7" name="Εικόνα 6">
            <a:extLst>
              <a:ext uri="{FF2B5EF4-FFF2-40B4-BE49-F238E27FC236}">
                <a16:creationId xmlns:a16="http://schemas.microsoft.com/office/drawing/2014/main" id="{5E14C4E4-04E1-407A-A608-99AB8028DCFD}"/>
              </a:ext>
            </a:extLst>
          </p:cNvPr>
          <p:cNvPicPr>
            <a:picLocks noChangeAspect="1"/>
          </p:cNvPicPr>
          <p:nvPr/>
        </p:nvPicPr>
        <p:blipFill>
          <a:blip r:embed="rId5"/>
          <a:stretch>
            <a:fillRect/>
          </a:stretch>
        </p:blipFill>
        <p:spPr>
          <a:xfrm>
            <a:off x="6189779" y="3377851"/>
            <a:ext cx="5370044" cy="2862784"/>
          </a:xfrm>
          <a:prstGeom prst="rect">
            <a:avLst/>
          </a:prstGeom>
        </p:spPr>
      </p:pic>
    </p:spTree>
    <p:extLst>
      <p:ext uri="{BB962C8B-B14F-4D97-AF65-F5344CB8AC3E}">
        <p14:creationId xmlns:p14="http://schemas.microsoft.com/office/powerpoint/2010/main" val="60765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A809BB-3380-4180-9C86-6B386D4A7FEB}"/>
              </a:ext>
            </a:extLst>
          </p:cNvPr>
          <p:cNvSpPr>
            <a:spLocks noGrp="1"/>
          </p:cNvSpPr>
          <p:nvPr>
            <p:ph type="title"/>
          </p:nvPr>
        </p:nvSpPr>
        <p:spPr>
          <a:solidFill>
            <a:schemeClr val="bg2"/>
          </a:solidFill>
        </p:spPr>
        <p:txBody>
          <a:bodyPr>
            <a:noAutofit/>
          </a:bodyPr>
          <a:lstStyle/>
          <a:p>
            <a:r>
              <a:rPr lang="el-GR" sz="3200" dirty="0"/>
              <a:t>Χορήγηση Φαρμάκων μέσω </a:t>
            </a:r>
            <a:r>
              <a:rPr lang="el-GR" sz="3200" dirty="0" err="1"/>
              <a:t>Ρινογαστρικού</a:t>
            </a:r>
            <a:r>
              <a:rPr lang="el-GR" sz="3200" dirty="0"/>
              <a:t> ή</a:t>
            </a:r>
            <a:br>
              <a:rPr lang="el-GR" sz="3200" dirty="0"/>
            </a:br>
            <a:r>
              <a:rPr lang="el-GR" sz="3200" dirty="0" err="1"/>
              <a:t>Ρινονηστιδικού</a:t>
            </a:r>
            <a:r>
              <a:rPr lang="el-GR" sz="3200" dirty="0"/>
              <a:t> Καθετήρα</a:t>
            </a:r>
          </a:p>
        </p:txBody>
      </p:sp>
      <p:sp>
        <p:nvSpPr>
          <p:cNvPr id="3" name="Θέση περιεχομένου 2">
            <a:extLst>
              <a:ext uri="{FF2B5EF4-FFF2-40B4-BE49-F238E27FC236}">
                <a16:creationId xmlns:a16="http://schemas.microsoft.com/office/drawing/2014/main" id="{46F7C011-2280-4BC2-943B-293EEEA5373B}"/>
              </a:ext>
            </a:extLst>
          </p:cNvPr>
          <p:cNvSpPr>
            <a:spLocks noGrp="1"/>
          </p:cNvSpPr>
          <p:nvPr>
            <p:ph idx="1"/>
          </p:nvPr>
        </p:nvSpPr>
        <p:spPr/>
        <p:txBody>
          <a:bodyPr>
            <a:normAutofit/>
          </a:bodyPr>
          <a:lstStyle/>
          <a:p>
            <a:endParaRPr lang="el-GR" dirty="0"/>
          </a:p>
          <a:p>
            <a:r>
              <a:rPr lang="el-GR" sz="2400" dirty="0"/>
              <a:t>Η γαστρική πρόσβαση είναι η πλέον διαδεδομένη επειδή είναι εύκολα προσιτή και επιτρέπει τη χορήγηση διαλυμάτων μεγάλης </a:t>
            </a:r>
            <a:r>
              <a:rPr lang="el-GR" sz="2400" dirty="0" err="1"/>
              <a:t>οσμωτικότητας</a:t>
            </a:r>
            <a:r>
              <a:rPr lang="el-GR" sz="2400" dirty="0"/>
              <a:t>.</a:t>
            </a:r>
            <a:br>
              <a:rPr lang="el-GR" sz="2400" dirty="0"/>
            </a:br>
            <a:endParaRPr lang="el-GR" sz="2400" dirty="0"/>
          </a:p>
          <a:p>
            <a:r>
              <a:rPr lang="el-GR" sz="2400" dirty="0"/>
              <a:t>Επιπλέον, ο στόμαχος λειτουργεί σαν δεξαμενή τροφής και το γαστρικό οξύ ασκεί μικροβιοκτόνο δράση. Μπορεί να εφαρμοσθεί τόσο η διακεκομμένη όσο και η </a:t>
            </a:r>
            <a:r>
              <a:rPr lang="el-GR" sz="2400" dirty="0" err="1"/>
              <a:t>bolus</a:t>
            </a:r>
            <a:r>
              <a:rPr lang="el-GR" sz="2400" dirty="0"/>
              <a:t> μέθοδος. Οι καθετήρες τοποθετούνται συνήθως από τη μύτη εκτός από περιπτώσεις </a:t>
            </a:r>
            <a:r>
              <a:rPr lang="el-GR" sz="2400" dirty="0" err="1"/>
              <a:t>κρανιοεγκεφαλικών</a:t>
            </a:r>
            <a:r>
              <a:rPr lang="el-GR" sz="2400" dirty="0"/>
              <a:t> κακώσεων και καταγμάτων της βάσης του κρανίου, όπου προτιμάται η τοποθέτηση από το στόμα.</a:t>
            </a:r>
          </a:p>
          <a:p>
            <a:r>
              <a:rPr lang="el-GR" dirty="0"/>
              <a:t> </a:t>
            </a:r>
          </a:p>
        </p:txBody>
      </p:sp>
    </p:spTree>
    <p:extLst>
      <p:ext uri="{BB962C8B-B14F-4D97-AF65-F5344CB8AC3E}">
        <p14:creationId xmlns:p14="http://schemas.microsoft.com/office/powerpoint/2010/main" val="2194973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2DC89E-58E8-47C4-895C-6D4F9B0F3202}"/>
              </a:ext>
            </a:extLst>
          </p:cNvPr>
          <p:cNvSpPr>
            <a:spLocks noGrp="1"/>
          </p:cNvSpPr>
          <p:nvPr>
            <p:ph type="title"/>
          </p:nvPr>
        </p:nvSpPr>
        <p:spPr/>
        <p:txBody>
          <a:bodyPr>
            <a:normAutofit fontScale="90000"/>
          </a:bodyPr>
          <a:lstStyle/>
          <a:p>
            <a:r>
              <a:rPr lang="el-GR" dirty="0"/>
              <a:t>Χορήγηση Φαρμάκων μέσω </a:t>
            </a:r>
            <a:r>
              <a:rPr lang="el-GR" dirty="0" err="1"/>
              <a:t>Ρινογαστρικού</a:t>
            </a:r>
            <a:r>
              <a:rPr lang="el-GR" dirty="0"/>
              <a:t> ή</a:t>
            </a:r>
            <a:br>
              <a:rPr lang="el-GR" dirty="0"/>
            </a:br>
            <a:r>
              <a:rPr lang="el-GR" dirty="0" err="1"/>
              <a:t>Ρινονηστιδικού</a:t>
            </a:r>
            <a:r>
              <a:rPr lang="el-GR" dirty="0"/>
              <a:t> Καθετήρα</a:t>
            </a:r>
          </a:p>
        </p:txBody>
      </p:sp>
      <p:sp>
        <p:nvSpPr>
          <p:cNvPr id="3" name="Θέση περιεχομένου 2">
            <a:extLst>
              <a:ext uri="{FF2B5EF4-FFF2-40B4-BE49-F238E27FC236}">
                <a16:creationId xmlns:a16="http://schemas.microsoft.com/office/drawing/2014/main" id="{1A16B1F6-99F6-4F92-A6E7-14FD50842C19}"/>
              </a:ext>
            </a:extLst>
          </p:cNvPr>
          <p:cNvSpPr>
            <a:spLocks noGrp="1"/>
          </p:cNvSpPr>
          <p:nvPr>
            <p:ph idx="1"/>
          </p:nvPr>
        </p:nvSpPr>
        <p:spPr>
          <a:xfrm>
            <a:off x="1097280" y="1845734"/>
            <a:ext cx="10058400" cy="4374444"/>
          </a:xfrm>
        </p:spPr>
        <p:txBody>
          <a:bodyPr/>
          <a:lstStyle/>
          <a:p>
            <a:r>
              <a:rPr lang="el-GR" dirty="0"/>
              <a:t>Αρχικά, χρησιμοποιούνταν οι </a:t>
            </a:r>
            <a:r>
              <a:rPr lang="el-GR" dirty="0" err="1"/>
              <a:t>ρινογαστρικοί</a:t>
            </a:r>
            <a:r>
              <a:rPr lang="el-GR" dirty="0"/>
              <a:t> καθετήρες </a:t>
            </a:r>
            <a:r>
              <a:rPr lang="el-GR" dirty="0" err="1"/>
              <a:t>levin</a:t>
            </a:r>
            <a:r>
              <a:rPr lang="el-GR" dirty="0"/>
              <a:t>, κατασκευασμένοι από </a:t>
            </a:r>
            <a:r>
              <a:rPr lang="el-GR" dirty="0" err="1"/>
              <a:t>πολυβυνίλιο</a:t>
            </a:r>
            <a:r>
              <a:rPr lang="el-GR" dirty="0"/>
              <a:t> και γι’ αυτό είναι αρκετά σκληροί. Οι καθετήρες αυτοί δεν είναι εύκολα ανεκτοί από τον άρρωστο, προκαλούν έλκη σ το ρινοφάρυγγα κατά μήκος της πορείας τους, εάν παραμείνουν για μεγάλο χρονικό διάστημα, και διευκολύνουν τη </a:t>
            </a:r>
            <a:r>
              <a:rPr lang="el-GR" dirty="0" err="1"/>
              <a:t>γαστροοισοφαγική</a:t>
            </a:r>
            <a:r>
              <a:rPr lang="el-GR" dirty="0"/>
              <a:t> παλινδρόμηση. </a:t>
            </a:r>
          </a:p>
          <a:p>
            <a:r>
              <a:rPr lang="el-GR" dirty="0"/>
              <a:t>Για τους λόγους αυτούς, έχουν αντικατασταθεί στη χορήγηση εντερικής διατροφής από τους </a:t>
            </a:r>
            <a:r>
              <a:rPr lang="el-GR" dirty="0" err="1"/>
              <a:t>feeding</a:t>
            </a:r>
            <a:r>
              <a:rPr lang="el-GR" dirty="0"/>
              <a:t> </a:t>
            </a:r>
            <a:r>
              <a:rPr lang="el-GR" dirty="0" err="1"/>
              <a:t>tubes</a:t>
            </a:r>
            <a:r>
              <a:rPr lang="el-GR" dirty="0"/>
              <a:t> ειδικούς καθετήρες σίτισης, κατασκευασμένους από σιλικόνη ή </a:t>
            </a:r>
            <a:r>
              <a:rPr lang="el-GR" dirty="0" err="1"/>
              <a:t>πολυουρεθάνη</a:t>
            </a:r>
            <a:r>
              <a:rPr lang="el-GR" dirty="0"/>
              <a:t>, μαλακούς και εύκαμπτους. Το μήκος τους κυμαίνεται από 90 – 130 </a:t>
            </a:r>
            <a:r>
              <a:rPr lang="el-GR" dirty="0" err="1"/>
              <a:t>cm</a:t>
            </a:r>
            <a:r>
              <a:rPr lang="el-GR" dirty="0"/>
              <a:t> ώστε να υπάρχει δυνατότητα προώθησης στη </a:t>
            </a:r>
            <a:r>
              <a:rPr lang="el-GR" dirty="0" err="1"/>
              <a:t>νήστιδα</a:t>
            </a:r>
            <a:r>
              <a:rPr lang="el-GR" dirty="0"/>
              <a:t> και έχουν εύρος 6-12F.</a:t>
            </a:r>
          </a:p>
        </p:txBody>
      </p:sp>
    </p:spTree>
    <p:extLst>
      <p:ext uri="{BB962C8B-B14F-4D97-AF65-F5344CB8AC3E}">
        <p14:creationId xmlns:p14="http://schemas.microsoft.com/office/powerpoint/2010/main" val="1134978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8B6D69-8E47-4D98-A67D-D84F4A3C88A1}"/>
              </a:ext>
            </a:extLst>
          </p:cNvPr>
          <p:cNvSpPr>
            <a:spLocks noGrp="1"/>
          </p:cNvSpPr>
          <p:nvPr>
            <p:ph type="title"/>
          </p:nvPr>
        </p:nvSpPr>
        <p:spPr/>
        <p:txBody>
          <a:bodyPr>
            <a:normAutofit fontScale="90000"/>
          </a:bodyPr>
          <a:lstStyle/>
          <a:p>
            <a:r>
              <a:rPr lang="el-GR" dirty="0"/>
              <a:t>Χορήγηση Φαρμάκων μέσω </a:t>
            </a:r>
            <a:r>
              <a:rPr lang="el-GR" dirty="0" err="1"/>
              <a:t>Ρινογαστρικού</a:t>
            </a:r>
            <a:r>
              <a:rPr lang="el-GR" dirty="0"/>
              <a:t> ή</a:t>
            </a:r>
            <a:br>
              <a:rPr lang="el-GR" dirty="0"/>
            </a:br>
            <a:r>
              <a:rPr lang="el-GR" dirty="0" err="1"/>
              <a:t>Ρινονηστιδικού</a:t>
            </a:r>
            <a:r>
              <a:rPr lang="el-GR" dirty="0"/>
              <a:t> Καθετήρα</a:t>
            </a:r>
          </a:p>
        </p:txBody>
      </p:sp>
      <p:pic>
        <p:nvPicPr>
          <p:cNvPr id="4" name="Θέση περιεχομένου 3">
            <a:extLst>
              <a:ext uri="{FF2B5EF4-FFF2-40B4-BE49-F238E27FC236}">
                <a16:creationId xmlns:a16="http://schemas.microsoft.com/office/drawing/2014/main" id="{875051C4-225C-45B6-B04F-B6090CE6D247}"/>
              </a:ext>
            </a:extLst>
          </p:cNvPr>
          <p:cNvPicPr>
            <a:picLocks noGrp="1" noChangeAspect="1"/>
          </p:cNvPicPr>
          <p:nvPr>
            <p:ph idx="1"/>
          </p:nvPr>
        </p:nvPicPr>
        <p:blipFill>
          <a:blip r:embed="rId2"/>
          <a:stretch>
            <a:fillRect/>
          </a:stretch>
        </p:blipFill>
        <p:spPr>
          <a:xfrm>
            <a:off x="1512711" y="1737360"/>
            <a:ext cx="8499652" cy="4076418"/>
          </a:xfrm>
          <a:prstGeom prst="rect">
            <a:avLst/>
          </a:prstGeom>
        </p:spPr>
      </p:pic>
    </p:spTree>
    <p:extLst>
      <p:ext uri="{BB962C8B-B14F-4D97-AF65-F5344CB8AC3E}">
        <p14:creationId xmlns:p14="http://schemas.microsoft.com/office/powerpoint/2010/main" val="1168128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E7A407-B536-45F3-8623-C2466741CE71}"/>
              </a:ext>
            </a:extLst>
          </p:cNvPr>
          <p:cNvSpPr>
            <a:spLocks noGrp="1"/>
          </p:cNvSpPr>
          <p:nvPr>
            <p:ph type="title"/>
          </p:nvPr>
        </p:nvSpPr>
        <p:spPr>
          <a:solidFill>
            <a:schemeClr val="accent1">
              <a:lumMod val="20000"/>
              <a:lumOff val="80000"/>
            </a:schemeClr>
          </a:solidFill>
        </p:spPr>
        <p:txBody>
          <a:bodyPr>
            <a:normAutofit/>
          </a:bodyPr>
          <a:lstStyle/>
          <a:p>
            <a:r>
              <a:rPr lang="el-GR" sz="4400" dirty="0"/>
              <a:t>Φροντίδα </a:t>
            </a:r>
            <a:r>
              <a:rPr lang="el-GR" sz="4400" dirty="0" err="1"/>
              <a:t>Ρινογαστρικού</a:t>
            </a:r>
            <a:r>
              <a:rPr lang="el-GR" sz="4400" dirty="0"/>
              <a:t> Σωλήνα</a:t>
            </a:r>
            <a:br>
              <a:rPr lang="el-GR" sz="4400" dirty="0"/>
            </a:br>
            <a:r>
              <a:rPr lang="el-GR" sz="4400" dirty="0"/>
              <a:t>(</a:t>
            </a:r>
            <a:r>
              <a:rPr lang="el-GR" sz="4400" dirty="0" err="1"/>
              <a:t>Nasogastric</a:t>
            </a:r>
            <a:r>
              <a:rPr lang="el-GR" sz="4400" dirty="0"/>
              <a:t> </a:t>
            </a:r>
            <a:r>
              <a:rPr lang="el-GR" sz="4400" dirty="0" err="1"/>
              <a:t>Tube</a:t>
            </a:r>
            <a:r>
              <a:rPr lang="el-GR" sz="4400" dirty="0"/>
              <a:t>)</a:t>
            </a:r>
          </a:p>
        </p:txBody>
      </p:sp>
      <p:sp>
        <p:nvSpPr>
          <p:cNvPr id="3" name="Θέση περιεχομένου 2">
            <a:extLst>
              <a:ext uri="{FF2B5EF4-FFF2-40B4-BE49-F238E27FC236}">
                <a16:creationId xmlns:a16="http://schemas.microsoft.com/office/drawing/2014/main" id="{A27BF206-626C-4E2E-A514-614B96E0FA9B}"/>
              </a:ext>
            </a:extLst>
          </p:cNvPr>
          <p:cNvSpPr>
            <a:spLocks noGrp="1"/>
          </p:cNvSpPr>
          <p:nvPr>
            <p:ph idx="1"/>
          </p:nvPr>
        </p:nvSpPr>
        <p:spPr/>
        <p:txBody>
          <a:bodyPr>
            <a:normAutofit/>
          </a:bodyPr>
          <a:lstStyle/>
          <a:p>
            <a:pPr>
              <a:buFont typeface="Wingdings" panose="05000000000000000000" pitchFamily="2" charset="2"/>
              <a:buChar char="§"/>
            </a:pPr>
            <a:r>
              <a:rPr lang="el-GR" sz="2400" dirty="0"/>
              <a:t>Ελέγχεται το ελεύθερο άκρο του καθετήρα από την άκρη της μύτης μέχρι το τέλος του ώστε να επαληθευθεί ότι ο καθετήρας είναι στη σωστή θέση ή με αναρρόφηση γαστρικού περιεχομένου, πριν χορηγηθούν η τροφή ή τα φάρμακα.</a:t>
            </a:r>
          </a:p>
          <a:p>
            <a:pPr>
              <a:buFont typeface="Wingdings" panose="05000000000000000000" pitchFamily="2" charset="2"/>
              <a:buChar char="§"/>
            </a:pPr>
            <a:r>
              <a:rPr lang="el-GR" sz="2400" dirty="0"/>
              <a:t>Αποφεύγεται η ανάμειξη φαρμάκων γιατί σχηματίζεται συμπαγής μάζα με αποτέλεσμα την απόφραξη του σωλήνα.</a:t>
            </a:r>
          </a:p>
          <a:p>
            <a:pPr>
              <a:buFont typeface="Wingdings" panose="05000000000000000000" pitchFamily="2" charset="2"/>
              <a:buChar char="§"/>
            </a:pPr>
            <a:r>
              <a:rPr lang="el-GR" sz="2400" dirty="0"/>
              <a:t> Ξεπλένεται πάντα ο καθετήρας μετά από τη χορήγηση τροφής ή φαρμάκου.</a:t>
            </a:r>
          </a:p>
          <a:p>
            <a:pPr>
              <a:buFont typeface="Wingdings" panose="05000000000000000000" pitchFamily="2" charset="2"/>
              <a:buChar char="§"/>
            </a:pPr>
            <a:r>
              <a:rPr lang="el-GR" sz="2400" dirty="0"/>
              <a:t>Θα πρέπει να είναι γνωστός ο χρόνος αντικατάστασης του </a:t>
            </a:r>
            <a:r>
              <a:rPr lang="el-GR" sz="2400" dirty="0" err="1"/>
              <a:t>ρινογαστρικού</a:t>
            </a:r>
            <a:r>
              <a:rPr lang="el-GR" sz="2400" dirty="0"/>
              <a:t> καθετήρα αν κάτι τέτοιο ενδείκνυται.</a:t>
            </a:r>
          </a:p>
        </p:txBody>
      </p:sp>
    </p:spTree>
    <p:extLst>
      <p:ext uri="{BB962C8B-B14F-4D97-AF65-F5344CB8AC3E}">
        <p14:creationId xmlns:p14="http://schemas.microsoft.com/office/powerpoint/2010/main" val="264121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E9C50B-0BF2-4B92-B729-0AB538597821}"/>
              </a:ext>
            </a:extLst>
          </p:cNvPr>
          <p:cNvSpPr>
            <a:spLocks noGrp="1"/>
          </p:cNvSpPr>
          <p:nvPr>
            <p:ph type="title"/>
          </p:nvPr>
        </p:nvSpPr>
        <p:spPr/>
        <p:txBody>
          <a:bodyPr/>
          <a:lstStyle/>
          <a:p>
            <a:r>
              <a:rPr lang="el-GR" dirty="0"/>
              <a:t>Βασικές αρχές</a:t>
            </a:r>
          </a:p>
        </p:txBody>
      </p:sp>
      <p:sp>
        <p:nvSpPr>
          <p:cNvPr id="3" name="Θέση περιεχομένου 2">
            <a:extLst>
              <a:ext uri="{FF2B5EF4-FFF2-40B4-BE49-F238E27FC236}">
                <a16:creationId xmlns:a16="http://schemas.microsoft.com/office/drawing/2014/main" id="{8F4DF606-9DF5-42DE-9FB2-B28E01F4F313}"/>
              </a:ext>
            </a:extLst>
          </p:cNvPr>
          <p:cNvSpPr>
            <a:spLocks noGrp="1"/>
          </p:cNvSpPr>
          <p:nvPr>
            <p:ph idx="1"/>
          </p:nvPr>
        </p:nvSpPr>
        <p:spPr/>
        <p:txBody>
          <a:bodyPr>
            <a:normAutofit/>
          </a:bodyPr>
          <a:lstStyle/>
          <a:p>
            <a:pPr marL="457200" indent="-457200">
              <a:buFont typeface="+mj-lt"/>
              <a:buAutoNum type="arabicPeriod"/>
            </a:pPr>
            <a:r>
              <a:rPr lang="el-GR" dirty="0"/>
              <a:t>Χορηγείτε τα φάρμακα πάντοτε βάσει γραπτής ιατρικής οδηγίας, γραμμένης ευανάγνωστα και υπογεγραμμένης από τον γιατρό. Σε περίπτωση ηλεκτρονικής </a:t>
            </a:r>
            <a:r>
              <a:rPr lang="el-GR" dirty="0" err="1"/>
              <a:t>συνταγογράφησης</a:t>
            </a:r>
            <a:r>
              <a:rPr lang="el-GR" dirty="0"/>
              <a:t> καταγράφεται ο κωδικός του γιατρού, ώστε ο νοσηλευτής να είναι κατοχυρωμένος στο να διεκπεραιώσει τη συγκεκριμένη οδηγία. </a:t>
            </a:r>
          </a:p>
          <a:p>
            <a:pPr marL="457200" indent="-457200">
              <a:buFont typeface="+mj-lt"/>
              <a:buAutoNum type="arabicPeriod"/>
            </a:pPr>
            <a:r>
              <a:rPr lang="el-GR" dirty="0"/>
              <a:t>Μόνο σε έκτακτες περιπτώσεις μπορείτε να προφορική ή τηλεφωνική ιατρική οδηγία. Τότε, σημειώνετε στο δελτίο ιατρικών οδηγιών του ασθενή ημερομηνία, ώρα, φάρμακο, δόση, οδό και συχνότητα χορήγησης καθώς και το όνομα του γιατρού που έδωσε την οδηγία και υπογράφετε. Όταν έλθει ο γιατρός στο τμήμα, θα πρέπει να υπογράψει</a:t>
            </a:r>
            <a:br>
              <a:rPr lang="el-GR" dirty="0"/>
            </a:br>
            <a:r>
              <a:rPr lang="el-GR" dirty="0"/>
              <a:t>ο ίδιος την οδηγία. Η τακτική αυτή εξασφαλίζει το γιατρό, τον ασθενή και τους νοσηλευτές.</a:t>
            </a:r>
          </a:p>
        </p:txBody>
      </p:sp>
    </p:spTree>
    <p:extLst>
      <p:ext uri="{BB962C8B-B14F-4D97-AF65-F5344CB8AC3E}">
        <p14:creationId xmlns:p14="http://schemas.microsoft.com/office/powerpoint/2010/main" val="245781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C69DA3-A556-4292-A431-A9B3BE6B6144}"/>
              </a:ext>
            </a:extLst>
          </p:cNvPr>
          <p:cNvSpPr>
            <a:spLocks noGrp="1"/>
          </p:cNvSpPr>
          <p:nvPr>
            <p:ph type="title"/>
          </p:nvPr>
        </p:nvSpPr>
        <p:spPr>
          <a:solidFill>
            <a:schemeClr val="accent1">
              <a:lumMod val="20000"/>
              <a:lumOff val="80000"/>
            </a:schemeClr>
          </a:solidFill>
        </p:spPr>
        <p:txBody>
          <a:bodyPr/>
          <a:lstStyle/>
          <a:p>
            <a:r>
              <a:rPr lang="el-GR" dirty="0"/>
              <a:t>Φροντίδα </a:t>
            </a:r>
            <a:r>
              <a:rPr lang="el-GR" dirty="0" err="1"/>
              <a:t>Ρινονηστιδικού</a:t>
            </a:r>
            <a:r>
              <a:rPr lang="el-GR" dirty="0"/>
              <a:t> Καθετήρα</a:t>
            </a:r>
            <a:br>
              <a:rPr lang="el-GR" dirty="0"/>
            </a:br>
            <a:r>
              <a:rPr lang="el-GR" dirty="0"/>
              <a:t>(</a:t>
            </a:r>
            <a:r>
              <a:rPr lang="el-GR" dirty="0" err="1"/>
              <a:t>Nasojejunal</a:t>
            </a:r>
            <a:r>
              <a:rPr lang="el-GR" dirty="0"/>
              <a:t> </a:t>
            </a:r>
            <a:r>
              <a:rPr lang="el-GR" dirty="0" err="1"/>
              <a:t>Tube</a:t>
            </a:r>
            <a:endParaRPr lang="el-GR" dirty="0"/>
          </a:p>
        </p:txBody>
      </p:sp>
      <p:sp>
        <p:nvSpPr>
          <p:cNvPr id="3" name="Θέση περιεχομένου 2">
            <a:extLst>
              <a:ext uri="{FF2B5EF4-FFF2-40B4-BE49-F238E27FC236}">
                <a16:creationId xmlns:a16="http://schemas.microsoft.com/office/drawing/2014/main" id="{31330AC8-D4B9-41E0-A265-B5485A9C2E23}"/>
              </a:ext>
            </a:extLst>
          </p:cNvPr>
          <p:cNvSpPr>
            <a:spLocks noGrp="1"/>
          </p:cNvSpPr>
          <p:nvPr>
            <p:ph idx="1"/>
          </p:nvPr>
        </p:nvSpPr>
        <p:spPr/>
        <p:txBody>
          <a:bodyPr>
            <a:normAutofit/>
          </a:bodyPr>
          <a:lstStyle/>
          <a:p>
            <a:r>
              <a:rPr lang="el-GR" sz="2800" dirty="0"/>
              <a:t>Η τροφή μέσω </a:t>
            </a:r>
            <a:r>
              <a:rPr lang="el-GR" sz="2800" dirty="0" err="1"/>
              <a:t>ρινονηστιδικών</a:t>
            </a:r>
            <a:r>
              <a:rPr lang="el-GR" sz="2800" dirty="0"/>
              <a:t> καθετήρων χορηγείται συχνά σε συνεχή βάση. </a:t>
            </a:r>
          </a:p>
          <a:p>
            <a:r>
              <a:rPr lang="el-GR" sz="2800" dirty="0"/>
              <a:t>Πρέπει πάντα να διασφαλίζεται ότι ο καθετήρας ξεπλένεται καλά πριν και μετά από την έναρξη χορήγησης τροφής ή φαρμάκου για να προλαμβάνεται η πιθανότητα απόφραξης του καθετήρα.</a:t>
            </a:r>
          </a:p>
        </p:txBody>
      </p:sp>
    </p:spTree>
    <p:extLst>
      <p:ext uri="{BB962C8B-B14F-4D97-AF65-F5344CB8AC3E}">
        <p14:creationId xmlns:p14="http://schemas.microsoft.com/office/powerpoint/2010/main" val="1042650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E48CEF-8C34-48F0-BEC3-B9876ADAD363}"/>
              </a:ext>
            </a:extLst>
          </p:cNvPr>
          <p:cNvSpPr>
            <a:spLocks noGrp="1"/>
          </p:cNvSpPr>
          <p:nvPr>
            <p:ph type="title"/>
          </p:nvPr>
        </p:nvSpPr>
        <p:spPr>
          <a:solidFill>
            <a:schemeClr val="bg2"/>
          </a:solidFill>
        </p:spPr>
        <p:txBody>
          <a:bodyPr/>
          <a:lstStyle/>
          <a:p>
            <a:r>
              <a:rPr lang="el-GR" dirty="0"/>
              <a:t>Τοπική Χορήγηση Φαρμάκων</a:t>
            </a:r>
            <a:br>
              <a:rPr lang="el-GR" dirty="0"/>
            </a:br>
            <a:r>
              <a:rPr lang="el-GR" dirty="0"/>
              <a:t>και Φαρμακοτεχνικές Μορφές</a:t>
            </a:r>
          </a:p>
        </p:txBody>
      </p:sp>
      <p:sp>
        <p:nvSpPr>
          <p:cNvPr id="3" name="Θέση περιεχομένου 2">
            <a:extLst>
              <a:ext uri="{FF2B5EF4-FFF2-40B4-BE49-F238E27FC236}">
                <a16:creationId xmlns:a16="http://schemas.microsoft.com/office/drawing/2014/main" id="{3A8BD881-238F-4912-B9B3-90190303895D}"/>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l-GR" sz="2400" dirty="0"/>
              <a:t>Βασικός στόχος της τοπικής χορήγησης φαρμάκων είναι να περιοριστεί η φαρμακολογική ενέργεια σε μια συγκεκριμένη περιοχή. Πρόσφατα, ωστόσο, αναπτύχθηκαν ειδικές φαρμακοτεχνικές μορφές οι οποίες ενώ χορηγούνται τοπικά, (</a:t>
            </a:r>
            <a:r>
              <a:rPr lang="el-GR" sz="2400" dirty="0" err="1"/>
              <a:t>spot</a:t>
            </a:r>
            <a:r>
              <a:rPr lang="el-GR" sz="2400" dirty="0"/>
              <a:t> on) εκδηλώνουν συστηματική δράση. Η τοπική χρήση φαρμάκων περιορίζεται σε όργανα προσιτά για τοπική χορήγηση, ιστούς ή κοιλότητες του σώματος όπως είναι το δέρμα, τα μάτια, τα αυτιά, ο μαστός και η μήτρα.</a:t>
            </a:r>
          </a:p>
          <a:p>
            <a:pPr>
              <a:buFont typeface="Wingdings" panose="05000000000000000000" pitchFamily="2" charset="2"/>
              <a:buChar char="§"/>
            </a:pPr>
            <a:r>
              <a:rPr lang="el-GR" sz="2400" dirty="0"/>
              <a:t>Υπάρχει ένας μεγάλος αριθμός φαρμακοτεχνικών μορφών που προορίζονται για τοπική χρήση. Ειδικότερα, για επιδερμική χορήγηση χρησιμοποιούνται αλοιφές, κρέμες, σκόνες, πάστες, </a:t>
            </a:r>
            <a:r>
              <a:rPr lang="el-GR" sz="2400" dirty="0" err="1"/>
              <a:t>εκδόρια</a:t>
            </a:r>
            <a:r>
              <a:rPr lang="el-GR" sz="2400" dirty="0"/>
              <a:t>, αερολύματα. Η απορρόφηση των φαρμάκων επιδερμικής χρήσης είναι περιορισμένη εξαιτίας του φραγμού της επιδερμίδας. Ωστόσο, συχνά παρατηρείται μικρή απορρόφηση των φαρμάκων αυτών στη γενική κυκλοφορία, ιδίως όταν υπάρχει λύση της συνέχειας του δέρματος (τραύματα, εγκαύματα, δερματίτιδα).</a:t>
            </a:r>
          </a:p>
        </p:txBody>
      </p:sp>
    </p:spTree>
    <p:extLst>
      <p:ext uri="{BB962C8B-B14F-4D97-AF65-F5344CB8AC3E}">
        <p14:creationId xmlns:p14="http://schemas.microsoft.com/office/powerpoint/2010/main" val="1163543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B904C4-05DC-42CD-B061-4E64451B2412}"/>
              </a:ext>
            </a:extLst>
          </p:cNvPr>
          <p:cNvSpPr>
            <a:spLocks noGrp="1"/>
          </p:cNvSpPr>
          <p:nvPr>
            <p:ph type="title"/>
          </p:nvPr>
        </p:nvSpPr>
        <p:spPr/>
        <p:txBody>
          <a:bodyPr/>
          <a:lstStyle/>
          <a:p>
            <a:r>
              <a:rPr lang="el-GR" dirty="0"/>
              <a:t>Τοπική Χορήγηση Φαρμάκων</a:t>
            </a:r>
            <a:br>
              <a:rPr lang="el-GR" dirty="0"/>
            </a:br>
            <a:r>
              <a:rPr lang="el-GR" dirty="0"/>
              <a:t>και Φαρμακοτεχνικές Μορφές</a:t>
            </a:r>
          </a:p>
        </p:txBody>
      </p:sp>
      <p:sp>
        <p:nvSpPr>
          <p:cNvPr id="3" name="Θέση περιεχομένου 2">
            <a:extLst>
              <a:ext uri="{FF2B5EF4-FFF2-40B4-BE49-F238E27FC236}">
                <a16:creationId xmlns:a16="http://schemas.microsoft.com/office/drawing/2014/main" id="{ADFB6624-87C6-4E08-9109-8B4BD6A7BF2D}"/>
              </a:ext>
            </a:extLst>
          </p:cNvPr>
          <p:cNvSpPr>
            <a:spLocks noGrp="1"/>
          </p:cNvSpPr>
          <p:nvPr>
            <p:ph idx="1"/>
          </p:nvPr>
        </p:nvSpPr>
        <p:spPr/>
        <p:txBody>
          <a:bodyPr>
            <a:normAutofit/>
          </a:bodyPr>
          <a:lstStyle/>
          <a:p>
            <a:r>
              <a:rPr lang="el-GR" sz="2400" dirty="0"/>
              <a:t>Οι κυριότερες φαρμακοτεχνικές μορφές για τοπική χορήγηση επί των βλεννογόνων των οφθαλμών, της στοματικής κοιλότητας, του φάρυγγα, του κόλπου, της μήτρας, του μαστού, της ουρήθρας περιλαμβάνουν διαλύματα, εναιωρήματα, υπόθετα, κρέμες, αλοιφές, σπόγγους, αερολύματα, αφρό.</a:t>
            </a:r>
          </a:p>
          <a:p>
            <a:r>
              <a:rPr lang="el-GR" sz="2400" dirty="0"/>
              <a:t>Οι μορφές αυτές χρησιμοποιούνται για την επίτευξη κυρίως </a:t>
            </a:r>
            <a:r>
              <a:rPr lang="el-GR" sz="2400" dirty="0" err="1"/>
              <a:t>αντιμικροβιακής</a:t>
            </a:r>
            <a:r>
              <a:rPr lang="el-GR" sz="2400" dirty="0"/>
              <a:t>, αντιφλεγμονώδους, </a:t>
            </a:r>
            <a:r>
              <a:rPr lang="el-GR" sz="2400" dirty="0" err="1"/>
              <a:t>αποσυμφορητικής</a:t>
            </a:r>
            <a:r>
              <a:rPr lang="el-GR" sz="2400" dirty="0"/>
              <a:t>, στυπτικής ή αναισθητικής δράσης. Η απορρόφηση από τους βλεννογόνους των τοπικής χρήσης φαρμάκων είναι συχνά αρκετή για την εκδήλωση συστηματικής δράσης.</a:t>
            </a:r>
          </a:p>
        </p:txBody>
      </p:sp>
    </p:spTree>
    <p:extLst>
      <p:ext uri="{BB962C8B-B14F-4D97-AF65-F5344CB8AC3E}">
        <p14:creationId xmlns:p14="http://schemas.microsoft.com/office/powerpoint/2010/main" val="1844542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3EB219-8B96-4B66-A3FE-2109188985D9}"/>
              </a:ext>
            </a:extLst>
          </p:cNvPr>
          <p:cNvSpPr>
            <a:spLocks noGrp="1"/>
          </p:cNvSpPr>
          <p:nvPr>
            <p:ph type="title"/>
          </p:nvPr>
        </p:nvSpPr>
        <p:spPr>
          <a:solidFill>
            <a:schemeClr val="bg2"/>
          </a:solidFill>
        </p:spPr>
        <p:txBody>
          <a:bodyPr>
            <a:normAutofit/>
          </a:bodyPr>
          <a:lstStyle/>
          <a:p>
            <a:r>
              <a:rPr lang="el-GR" sz="4400" dirty="0"/>
              <a:t>Χορήγηση Φαρμάκων από το Δέρμα</a:t>
            </a:r>
          </a:p>
        </p:txBody>
      </p:sp>
      <p:sp>
        <p:nvSpPr>
          <p:cNvPr id="3" name="Θέση περιεχομένου 2">
            <a:extLst>
              <a:ext uri="{FF2B5EF4-FFF2-40B4-BE49-F238E27FC236}">
                <a16:creationId xmlns:a16="http://schemas.microsoft.com/office/drawing/2014/main" id="{2D91D128-1EAA-4C24-AA4D-7133552A0676}"/>
              </a:ext>
            </a:extLst>
          </p:cNvPr>
          <p:cNvSpPr>
            <a:spLocks noGrp="1"/>
          </p:cNvSpPr>
          <p:nvPr>
            <p:ph idx="1"/>
          </p:nvPr>
        </p:nvSpPr>
        <p:spPr/>
        <p:txBody>
          <a:bodyPr>
            <a:normAutofit/>
          </a:bodyPr>
          <a:lstStyle/>
          <a:p>
            <a:r>
              <a:rPr lang="el-GR" dirty="0"/>
              <a:t>Οι μέθοδοι χορήγησης φαρμάκων από το δέρμα διακρίνονται στις παρακάτω κατηγορίες, ανάλογα με την κατανομή της δραστικής ουσίας σε συγκεκριμένες περιοχές του οργανισμού:</a:t>
            </a:r>
          </a:p>
          <a:p>
            <a:pPr>
              <a:buFont typeface="Wingdings" panose="05000000000000000000" pitchFamily="2" charset="2"/>
              <a:buChar char="§"/>
            </a:pPr>
            <a:r>
              <a:rPr lang="el-GR" dirty="0"/>
              <a:t>Τοπική / Δερματική χορήγηση: εφαρμογή για την τοπική φροντίδα του δέρματος ή τη θεραπεία δερματικών παθήσεων όπως στην ακμή.</a:t>
            </a:r>
          </a:p>
          <a:p>
            <a:pPr>
              <a:buFont typeface="Wingdings" panose="05000000000000000000" pitchFamily="2" charset="2"/>
              <a:buChar char="§"/>
            </a:pPr>
            <a:r>
              <a:rPr lang="el-GR" dirty="0"/>
              <a:t>Τοπική / Περιφερειακή χορήγηση: χορήγηση με στόχο την τοπική ανακούφιση των ιστών που</a:t>
            </a:r>
            <a:br>
              <a:rPr lang="el-GR" dirty="0"/>
            </a:br>
            <a:r>
              <a:rPr lang="el-GR" dirty="0"/>
              <a:t>βρίσκονται κάτω από την περιοχή της εφαρμογής, για παράδειγμα οστεοαρθρίτιδα.</a:t>
            </a:r>
          </a:p>
          <a:p>
            <a:pPr>
              <a:buFont typeface="Wingdings" panose="05000000000000000000" pitchFamily="2" charset="2"/>
              <a:buChar char="§"/>
            </a:pPr>
            <a:r>
              <a:rPr lang="el-GR" dirty="0" err="1"/>
              <a:t>Διαδερμική</a:t>
            </a:r>
            <a:r>
              <a:rPr lang="el-GR" dirty="0"/>
              <a:t> χορήγηση: περιλαμβάνει ένα σύνολο κλινικών μεθόδων που στοχεύουν στη  συστηματική κατανομή του φαρμάκου στον οργανισμό.</a:t>
            </a:r>
          </a:p>
        </p:txBody>
      </p:sp>
    </p:spTree>
    <p:extLst>
      <p:ext uri="{BB962C8B-B14F-4D97-AF65-F5344CB8AC3E}">
        <p14:creationId xmlns:p14="http://schemas.microsoft.com/office/powerpoint/2010/main" val="1017564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C545E-AC77-4190-B05A-3552A7573FB3}"/>
              </a:ext>
            </a:extLst>
          </p:cNvPr>
          <p:cNvSpPr>
            <a:spLocks noGrp="1"/>
          </p:cNvSpPr>
          <p:nvPr>
            <p:ph type="title"/>
          </p:nvPr>
        </p:nvSpPr>
        <p:spPr/>
        <p:txBody>
          <a:bodyPr/>
          <a:lstStyle/>
          <a:p>
            <a:r>
              <a:rPr lang="el-GR" dirty="0"/>
              <a:t>Χορήγηση Φαρμάκων από το Δέρμα</a:t>
            </a:r>
          </a:p>
        </p:txBody>
      </p:sp>
      <p:sp>
        <p:nvSpPr>
          <p:cNvPr id="3" name="Θέση περιεχομένου 2">
            <a:extLst>
              <a:ext uri="{FF2B5EF4-FFF2-40B4-BE49-F238E27FC236}">
                <a16:creationId xmlns:a16="http://schemas.microsoft.com/office/drawing/2014/main" id="{3EE3F414-FC58-4E6C-A103-88EDEFA95D69}"/>
              </a:ext>
            </a:extLst>
          </p:cNvPr>
          <p:cNvSpPr>
            <a:spLocks noGrp="1"/>
          </p:cNvSpPr>
          <p:nvPr>
            <p:ph idx="1"/>
          </p:nvPr>
        </p:nvSpPr>
        <p:spPr/>
        <p:txBody>
          <a:bodyPr>
            <a:normAutofit/>
          </a:bodyPr>
          <a:lstStyle/>
          <a:p>
            <a:r>
              <a:rPr lang="el-GR" u="sng" dirty="0">
                <a:solidFill>
                  <a:schemeClr val="accent2"/>
                </a:solidFill>
              </a:rPr>
              <a:t>Οδοί Διέλευσης προς το Δέρμα: </a:t>
            </a:r>
            <a:r>
              <a:rPr lang="el-GR" dirty="0"/>
              <a:t>Παρόλο που η διέλευση της δραστικής ουσίας γίνεται ευκολότερα μέσω των πόρων του δέρματος, το ποσοστό της επιφάνειας που καλύπτουν</a:t>
            </a:r>
            <a:br>
              <a:rPr lang="el-GR" dirty="0"/>
            </a:br>
            <a:r>
              <a:rPr lang="el-GR" dirty="0"/>
              <a:t>οι πόροι, σε σχέση με τη συνολική δερματική επιφάνεια, είναι πάρα πολύ μικρό (~0,1%) κι έτσι η οδός της διέλευσης μέσα από την επιδερμίδα θεωρείται η σημαντικότερη.</a:t>
            </a:r>
            <a:br>
              <a:rPr lang="el-GR" dirty="0"/>
            </a:br>
            <a:endParaRPr lang="el-GR" u="sng" dirty="0">
              <a:solidFill>
                <a:schemeClr val="accent2"/>
              </a:solidFill>
            </a:endParaRPr>
          </a:p>
          <a:p>
            <a:r>
              <a:rPr lang="el-GR" u="sng" dirty="0">
                <a:solidFill>
                  <a:schemeClr val="accent2"/>
                </a:solidFill>
              </a:rPr>
              <a:t>Η Διέλευση της Ουσίας μέσα από την Επιδερμίδα</a:t>
            </a:r>
            <a:br>
              <a:rPr lang="el-GR" dirty="0"/>
            </a:br>
            <a:r>
              <a:rPr lang="el-GR" dirty="0"/>
              <a:t>■ Διαμέσου των κυττάρων (</a:t>
            </a:r>
            <a:r>
              <a:rPr lang="el-GR" dirty="0" err="1"/>
              <a:t>transcellular</a:t>
            </a:r>
            <a:r>
              <a:rPr lang="el-GR" dirty="0"/>
              <a:t>).</a:t>
            </a:r>
            <a:br>
              <a:rPr lang="el-GR" dirty="0"/>
            </a:br>
            <a:r>
              <a:rPr lang="el-GR" dirty="0"/>
              <a:t>■ Ανάμεσα από τα κύτταρα (</a:t>
            </a:r>
            <a:r>
              <a:rPr lang="el-GR" dirty="0" err="1"/>
              <a:t>intercellular</a:t>
            </a:r>
            <a:r>
              <a:rPr lang="el-GR" dirty="0"/>
              <a:t>).</a:t>
            </a:r>
            <a:br>
              <a:rPr lang="el-GR" dirty="0"/>
            </a:br>
            <a:r>
              <a:rPr lang="el-GR" dirty="0"/>
              <a:t>Οι υδρόφιλες ουσίες περνάνε κυρίως διαμέσου των κυττάρων, ενώ οι </a:t>
            </a:r>
            <a:r>
              <a:rPr lang="el-GR" dirty="0" err="1"/>
              <a:t>λιπόφιλες</a:t>
            </a:r>
            <a:r>
              <a:rPr lang="el-GR" dirty="0"/>
              <a:t>, αντίθετα,</a:t>
            </a:r>
            <a:br>
              <a:rPr lang="el-GR" dirty="0"/>
            </a:br>
            <a:r>
              <a:rPr lang="el-GR" dirty="0"/>
              <a:t>από τον λιγότερο ευθύ δρόμο που περνάει ανάμεσα από τα κύτταρα.</a:t>
            </a:r>
          </a:p>
        </p:txBody>
      </p:sp>
    </p:spTree>
    <p:extLst>
      <p:ext uri="{BB962C8B-B14F-4D97-AF65-F5344CB8AC3E}">
        <p14:creationId xmlns:p14="http://schemas.microsoft.com/office/powerpoint/2010/main" val="1588626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6B058B-DE3D-4273-9980-91A90A7A2D8F}"/>
              </a:ext>
            </a:extLst>
          </p:cNvPr>
          <p:cNvSpPr>
            <a:spLocks noGrp="1"/>
          </p:cNvSpPr>
          <p:nvPr>
            <p:ph type="title"/>
          </p:nvPr>
        </p:nvSpPr>
        <p:spPr/>
        <p:txBody>
          <a:bodyPr/>
          <a:lstStyle/>
          <a:p>
            <a:r>
              <a:rPr lang="el-GR" dirty="0"/>
              <a:t>Διατάξεις Συστημάτων Ελεγχόμενης</a:t>
            </a:r>
            <a:br>
              <a:rPr lang="el-GR" dirty="0"/>
            </a:br>
            <a:r>
              <a:rPr lang="el-GR" dirty="0"/>
              <a:t>Αποδέσμευσης - Έμπλαστρα (</a:t>
            </a:r>
            <a:r>
              <a:rPr lang="el-GR" dirty="0" err="1"/>
              <a:t>Patches</a:t>
            </a:r>
            <a:r>
              <a:rPr lang="el-GR" dirty="0"/>
              <a:t>)</a:t>
            </a:r>
          </a:p>
        </p:txBody>
      </p:sp>
      <p:sp>
        <p:nvSpPr>
          <p:cNvPr id="3" name="Θέση περιεχομένου 2">
            <a:extLst>
              <a:ext uri="{FF2B5EF4-FFF2-40B4-BE49-F238E27FC236}">
                <a16:creationId xmlns:a16="http://schemas.microsoft.com/office/drawing/2014/main" id="{1A8165D6-82DF-4AAD-A2B0-4FCABADA6EC8}"/>
              </a:ext>
            </a:extLst>
          </p:cNvPr>
          <p:cNvSpPr>
            <a:spLocks noGrp="1"/>
          </p:cNvSpPr>
          <p:nvPr>
            <p:ph idx="1"/>
          </p:nvPr>
        </p:nvSpPr>
        <p:spPr>
          <a:xfrm>
            <a:off x="1097280" y="1737359"/>
            <a:ext cx="10058400" cy="4595707"/>
          </a:xfrm>
        </p:spPr>
        <p:txBody>
          <a:bodyPr>
            <a:normAutofit fontScale="92500" lnSpcReduction="10000"/>
          </a:bodyPr>
          <a:lstStyle/>
          <a:p>
            <a:r>
              <a:rPr lang="el-GR" dirty="0"/>
              <a:t>Τα αυτοκόλλητα δερματικά επιθέματα (έμπλαστρα) χρησιμοποιούν δύο θεμελιώδεις τύπους</a:t>
            </a:r>
            <a:br>
              <a:rPr lang="el-GR" dirty="0"/>
            </a:br>
            <a:r>
              <a:rPr lang="el-GR" dirty="0"/>
              <a:t>αποδέσμευσης που αντιστοιχούν σε δύο διαφορετικά συστήματα χορήγησης δόσης φαρμάκου:</a:t>
            </a:r>
            <a:br>
              <a:rPr lang="el-GR" dirty="0"/>
            </a:br>
            <a:endParaRPr lang="el-GR" dirty="0"/>
          </a:p>
          <a:p>
            <a:r>
              <a:rPr lang="el-GR" b="1" dirty="0">
                <a:solidFill>
                  <a:schemeClr val="accent2"/>
                </a:solidFill>
              </a:rPr>
              <a:t>1. </a:t>
            </a:r>
            <a:r>
              <a:rPr lang="el-GR" b="1" dirty="0" err="1">
                <a:solidFill>
                  <a:schemeClr val="accent2"/>
                </a:solidFill>
              </a:rPr>
              <a:t>Skin-controlled</a:t>
            </a:r>
            <a:r>
              <a:rPr lang="el-GR" b="1" dirty="0">
                <a:solidFill>
                  <a:schemeClr val="accent2"/>
                </a:solidFill>
              </a:rPr>
              <a:t> </a:t>
            </a:r>
            <a:r>
              <a:rPr lang="el-GR" b="1" dirty="0" err="1">
                <a:solidFill>
                  <a:schemeClr val="accent2"/>
                </a:solidFill>
              </a:rPr>
              <a:t>device</a:t>
            </a:r>
            <a:r>
              <a:rPr lang="el-GR" b="1" dirty="0">
                <a:solidFill>
                  <a:schemeClr val="accent2"/>
                </a:solidFill>
              </a:rPr>
              <a:t>: </a:t>
            </a:r>
            <a:r>
              <a:rPr lang="el-GR" dirty="0"/>
              <a:t>Σε αυτόν τον τύπο, η ρύθμιση του ποσοστού απορρόφησης του φαρμάκου γίνεται από το δέρμα. Η κατασκευή του αποτελείται από τέσσερα στρώματα:</a:t>
            </a:r>
            <a:br>
              <a:rPr lang="el-GR" dirty="0"/>
            </a:br>
            <a:r>
              <a:rPr lang="el-GR" dirty="0"/>
              <a:t>■ Ένα αδιάβροχο στρώμα υποστήριξης.</a:t>
            </a:r>
            <a:br>
              <a:rPr lang="el-GR" dirty="0"/>
            </a:br>
            <a:r>
              <a:rPr lang="el-GR" dirty="0"/>
              <a:t>■ Τη φαρμακευτική ουσία.</a:t>
            </a:r>
            <a:br>
              <a:rPr lang="el-GR" dirty="0"/>
            </a:br>
            <a:r>
              <a:rPr lang="el-GR" dirty="0"/>
              <a:t>■ Μια </a:t>
            </a:r>
            <a:r>
              <a:rPr lang="el-GR" dirty="0" err="1"/>
              <a:t>πολυμερική</a:t>
            </a:r>
            <a:r>
              <a:rPr lang="el-GR" dirty="0"/>
              <a:t> μεμβράνη ελέγχου ποσοστού αποδέσμευσης.</a:t>
            </a:r>
            <a:br>
              <a:rPr lang="el-GR" dirty="0"/>
            </a:br>
            <a:r>
              <a:rPr lang="el-GR" dirty="0"/>
              <a:t>■ Το συγκολλητικό στρώμα που έρχεται σε άμεση επαφή με το δέρμα.</a:t>
            </a:r>
            <a:br>
              <a:rPr lang="el-GR" dirty="0"/>
            </a:br>
            <a:endParaRPr lang="el-GR" dirty="0"/>
          </a:p>
          <a:p>
            <a:r>
              <a:rPr lang="el-GR" b="1" dirty="0">
                <a:solidFill>
                  <a:schemeClr val="accent2"/>
                </a:solidFill>
              </a:rPr>
              <a:t>2. </a:t>
            </a:r>
            <a:r>
              <a:rPr lang="el-GR" b="1" dirty="0" err="1">
                <a:solidFill>
                  <a:schemeClr val="accent2"/>
                </a:solidFill>
              </a:rPr>
              <a:t>System-controlled</a:t>
            </a:r>
            <a:r>
              <a:rPr lang="el-GR" b="1" dirty="0">
                <a:solidFill>
                  <a:schemeClr val="accent2"/>
                </a:solidFill>
              </a:rPr>
              <a:t> </a:t>
            </a:r>
            <a:r>
              <a:rPr lang="el-GR" b="1" dirty="0" err="1">
                <a:solidFill>
                  <a:schemeClr val="accent2"/>
                </a:solidFill>
              </a:rPr>
              <a:t>device</a:t>
            </a:r>
            <a:r>
              <a:rPr lang="el-GR" b="1" dirty="0">
                <a:solidFill>
                  <a:schemeClr val="accent2"/>
                </a:solidFill>
              </a:rPr>
              <a:t>: </a:t>
            </a:r>
            <a:r>
              <a:rPr lang="el-GR" dirty="0"/>
              <a:t>Σε αυτόν τον τύπο, η ρύθμιση του ποσοστού αποδέσμευσης και απορρόφησης του φαρμάκου γίνεται από το σύστημα χορήγησης της ουσίας. Αυτή η κατασκευή έχει</a:t>
            </a:r>
            <a:br>
              <a:rPr lang="el-GR" dirty="0"/>
            </a:br>
            <a:r>
              <a:rPr lang="el-GR" dirty="0"/>
              <a:t>τρία στρώματα:</a:t>
            </a:r>
            <a:br>
              <a:rPr lang="el-GR" dirty="0"/>
            </a:br>
            <a:r>
              <a:rPr lang="el-GR" dirty="0"/>
              <a:t>■ Ένα αδιάβροχο στρώμα υποστήριξης.</a:t>
            </a:r>
            <a:br>
              <a:rPr lang="el-GR" dirty="0"/>
            </a:br>
            <a:r>
              <a:rPr lang="el-GR" dirty="0"/>
              <a:t>■ Μια </a:t>
            </a:r>
            <a:r>
              <a:rPr lang="el-GR" dirty="0" err="1"/>
              <a:t>πολυμερική</a:t>
            </a:r>
            <a:r>
              <a:rPr lang="el-GR" dirty="0"/>
              <a:t> μήτρα που περιέχει το φάρμακο.</a:t>
            </a:r>
            <a:br>
              <a:rPr lang="el-GR" dirty="0"/>
            </a:br>
            <a:r>
              <a:rPr lang="el-GR" dirty="0"/>
              <a:t>■ Το συγκολλητικό στρώμα που βρίσκεται σε άμεση επαφή με το δέρμα</a:t>
            </a:r>
          </a:p>
        </p:txBody>
      </p:sp>
    </p:spTree>
    <p:extLst>
      <p:ext uri="{BB962C8B-B14F-4D97-AF65-F5344CB8AC3E}">
        <p14:creationId xmlns:p14="http://schemas.microsoft.com/office/powerpoint/2010/main" val="2087255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DAE01C-C664-453D-BA3B-A7C50F2A85A8}"/>
              </a:ext>
            </a:extLst>
          </p:cNvPr>
          <p:cNvSpPr>
            <a:spLocks noGrp="1"/>
          </p:cNvSpPr>
          <p:nvPr>
            <p:ph type="title"/>
          </p:nvPr>
        </p:nvSpPr>
        <p:spPr/>
        <p:txBody>
          <a:bodyPr>
            <a:normAutofit fontScale="90000"/>
          </a:bodyPr>
          <a:lstStyle/>
          <a:p>
            <a:r>
              <a:rPr lang="el-GR" dirty="0"/>
              <a:t>Μηχανισμοί Ελεγχόμενης Αποδέσμευσης</a:t>
            </a:r>
            <a:br>
              <a:rPr lang="el-GR" dirty="0"/>
            </a:br>
            <a:r>
              <a:rPr lang="el-GR" dirty="0"/>
              <a:t>στα Πολυμερή</a:t>
            </a:r>
          </a:p>
        </p:txBody>
      </p:sp>
      <p:sp>
        <p:nvSpPr>
          <p:cNvPr id="3" name="Θέση περιεχομένου 2">
            <a:extLst>
              <a:ext uri="{FF2B5EF4-FFF2-40B4-BE49-F238E27FC236}">
                <a16:creationId xmlns:a16="http://schemas.microsoft.com/office/drawing/2014/main" id="{B13AABF3-D9A8-4B0A-802E-44250EDE49FF}"/>
              </a:ext>
            </a:extLst>
          </p:cNvPr>
          <p:cNvSpPr>
            <a:spLocks noGrp="1"/>
          </p:cNvSpPr>
          <p:nvPr>
            <p:ph idx="1"/>
          </p:nvPr>
        </p:nvSpPr>
        <p:spPr/>
        <p:txBody>
          <a:bodyPr/>
          <a:lstStyle/>
          <a:p>
            <a:pPr>
              <a:buFont typeface="Wingdings" panose="05000000000000000000" pitchFamily="2" charset="2"/>
              <a:buChar char="§"/>
            </a:pPr>
            <a:r>
              <a:rPr lang="el-GR" dirty="0"/>
              <a:t>Διάχυση της ουσίας μέσω μιας </a:t>
            </a:r>
            <a:r>
              <a:rPr lang="el-GR" dirty="0" err="1"/>
              <a:t>πολυμερικής</a:t>
            </a:r>
            <a:r>
              <a:rPr lang="el-GR" dirty="0"/>
              <a:t> μεμβράνης. Αποτελεσματική στη </a:t>
            </a:r>
            <a:r>
              <a:rPr lang="el-GR" dirty="0" err="1"/>
              <a:t>διαδερμική</a:t>
            </a:r>
            <a:r>
              <a:rPr lang="el-GR" dirty="0"/>
              <a:t> χορήγηση (όπως αντισυλληπτικά έμπλαστρα ή έμπλαστρα νικοτίνης) και στα </a:t>
            </a:r>
            <a:r>
              <a:rPr lang="el-GR" dirty="0" err="1"/>
              <a:t>εμφυτεύσιμα</a:t>
            </a:r>
            <a:br>
              <a:rPr lang="el-GR" dirty="0"/>
            </a:br>
            <a:r>
              <a:rPr lang="el-GR" dirty="0"/>
              <a:t>συστήματα.</a:t>
            </a:r>
          </a:p>
          <a:p>
            <a:pPr>
              <a:buFont typeface="Wingdings" panose="05000000000000000000" pitchFamily="2" charset="2"/>
              <a:buChar char="§"/>
            </a:pPr>
            <a:r>
              <a:rPr lang="el-GR" dirty="0" err="1"/>
              <a:t>Βιοδιάσπαση</a:t>
            </a:r>
            <a:r>
              <a:rPr lang="el-GR" dirty="0"/>
              <a:t>. Αποδέσμευση της ουσίας κατά την αποσύνθεση του πολυμερούς (λόγω υδρόλυσης). Αποτελεσματική κυρίως στα </a:t>
            </a:r>
            <a:r>
              <a:rPr lang="el-GR" dirty="0" err="1"/>
              <a:t>εμφυτεύσιμα</a:t>
            </a:r>
            <a:r>
              <a:rPr lang="el-GR" dirty="0"/>
              <a:t> συστήματα.</a:t>
            </a:r>
          </a:p>
          <a:p>
            <a:pPr>
              <a:buFont typeface="Wingdings" panose="05000000000000000000" pitchFamily="2" charset="2"/>
              <a:buChar char="§"/>
            </a:pPr>
            <a:r>
              <a:rPr lang="el-GR" dirty="0"/>
              <a:t>Απελευθέρωση ουσίας μετά από την αλληλεπίδραση με το κατάλληλο περιβάλλον (αλλαγές </a:t>
            </a:r>
            <a:r>
              <a:rPr lang="el-GR" dirty="0" err="1"/>
              <a:t>pH</a:t>
            </a:r>
            <a:r>
              <a:rPr lang="el-GR" dirty="0"/>
              <a:t>, ιοντικής ισχύος ή θερμοκρασίας).</a:t>
            </a:r>
          </a:p>
        </p:txBody>
      </p:sp>
    </p:spTree>
    <p:extLst>
      <p:ext uri="{BB962C8B-B14F-4D97-AF65-F5344CB8AC3E}">
        <p14:creationId xmlns:p14="http://schemas.microsoft.com/office/powerpoint/2010/main" val="3609371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38E4D8-7273-4B97-BBB4-E5FCE2E0DC2A}"/>
              </a:ext>
            </a:extLst>
          </p:cNvPr>
          <p:cNvSpPr>
            <a:spLocks noGrp="1"/>
          </p:cNvSpPr>
          <p:nvPr>
            <p:ph type="title"/>
          </p:nvPr>
        </p:nvSpPr>
        <p:spPr/>
        <p:txBody>
          <a:bodyPr>
            <a:normAutofit/>
          </a:bodyPr>
          <a:lstStyle/>
          <a:p>
            <a:r>
              <a:rPr lang="el-GR" sz="4400" dirty="0"/>
              <a:t>Οι Νεότερες Εφαρμογές των</a:t>
            </a:r>
            <a:br>
              <a:rPr lang="el-GR" sz="4400" dirty="0"/>
            </a:br>
            <a:r>
              <a:rPr lang="el-GR" sz="4400" dirty="0"/>
              <a:t>Δερματικών Εμπλάστρων</a:t>
            </a:r>
          </a:p>
        </p:txBody>
      </p:sp>
      <p:sp>
        <p:nvSpPr>
          <p:cNvPr id="3" name="Θέση περιεχομένου 2">
            <a:extLst>
              <a:ext uri="{FF2B5EF4-FFF2-40B4-BE49-F238E27FC236}">
                <a16:creationId xmlns:a16="http://schemas.microsoft.com/office/drawing/2014/main" id="{4F18482E-0EEC-4797-8CB7-E2346E05A9F3}"/>
              </a:ext>
            </a:extLst>
          </p:cNvPr>
          <p:cNvSpPr>
            <a:spLocks noGrp="1"/>
          </p:cNvSpPr>
          <p:nvPr>
            <p:ph idx="1"/>
          </p:nvPr>
        </p:nvSpPr>
        <p:spPr>
          <a:xfrm>
            <a:off x="948266" y="1845734"/>
            <a:ext cx="10634133" cy="4023360"/>
          </a:xfrm>
        </p:spPr>
        <p:txBody>
          <a:bodyPr>
            <a:normAutofit/>
          </a:bodyPr>
          <a:lstStyle/>
          <a:p>
            <a:r>
              <a:rPr lang="el-GR" b="1" u="sng" dirty="0"/>
              <a:t>1. Αντικαταθλιπτικά έμπλαστρα</a:t>
            </a:r>
            <a:br>
              <a:rPr lang="el-GR" dirty="0"/>
            </a:br>
            <a:r>
              <a:rPr lang="el-GR" dirty="0"/>
              <a:t>Στις 28/03/2006, η Bristol-Myers </a:t>
            </a:r>
            <a:r>
              <a:rPr lang="el-GR" dirty="0" err="1"/>
              <a:t>Squib</a:t>
            </a:r>
            <a:r>
              <a:rPr lang="el-GR" dirty="0"/>
              <a:t> Co. παρουσίασε το πρώτο δερματικό έμπλαστρο κατά της κατάθλιψης των ενηλίκων. Το έμπλαστρο δρα </a:t>
            </a:r>
            <a:r>
              <a:rPr lang="el-GR" dirty="0" err="1"/>
              <a:t>καθ’όλη</a:t>
            </a:r>
            <a:r>
              <a:rPr lang="el-GR" dirty="0"/>
              <a:t> τη διάρκεια του 24ώρου, όπως και τα αντικαπνιστικά έμπλαστρα, χορηγώντας έναν αναστολέα της </a:t>
            </a:r>
            <a:r>
              <a:rPr lang="el-GR" dirty="0" err="1"/>
              <a:t>μονοαμινοοξειδάσης</a:t>
            </a:r>
            <a:r>
              <a:rPr lang="el-GR" dirty="0"/>
              <a:t> διαμέσου του δέρματος. Αφού έχουν περάσει ήδη τέσσερα χρόνια για να λάβει την έγκριση από τον </a:t>
            </a:r>
            <a:r>
              <a:rPr lang="el-GR" dirty="0" err="1"/>
              <a:t>FDA</a:t>
            </a:r>
            <a:r>
              <a:rPr lang="el-GR" dirty="0"/>
              <a:t>, το έμπλαστρο έχει κυκλοφορήσει στη </a:t>
            </a:r>
            <a:r>
              <a:rPr lang="el-GR" dirty="0" err="1"/>
              <a:t>N.Y</a:t>
            </a:r>
            <a:r>
              <a:rPr lang="el-GR" dirty="0"/>
              <a:t> από τον Απρίλιο του 2006.</a:t>
            </a:r>
          </a:p>
          <a:p>
            <a:r>
              <a:rPr lang="el-GR" b="1" u="sng" dirty="0"/>
              <a:t>2. </a:t>
            </a:r>
            <a:r>
              <a:rPr lang="el-GR" b="1" u="sng" dirty="0" err="1"/>
              <a:t>Oπιοειδή</a:t>
            </a:r>
            <a:r>
              <a:rPr lang="el-GR" b="1" u="sng" dirty="0"/>
              <a:t> αναλγητικά και ανταγωνιστές</a:t>
            </a:r>
            <a:br>
              <a:rPr lang="el-GR" dirty="0"/>
            </a:br>
            <a:r>
              <a:rPr lang="el-GR" dirty="0"/>
              <a:t>Η </a:t>
            </a:r>
            <a:r>
              <a:rPr lang="el-GR" dirty="0" err="1"/>
              <a:t>φεντανύλη</a:t>
            </a:r>
            <a:r>
              <a:rPr lang="el-GR" dirty="0"/>
              <a:t> είναι ένα </a:t>
            </a:r>
            <a:r>
              <a:rPr lang="el-GR" dirty="0" err="1"/>
              <a:t>ημισυνθετικό</a:t>
            </a:r>
            <a:r>
              <a:rPr lang="el-GR" dirty="0"/>
              <a:t> </a:t>
            </a:r>
            <a:r>
              <a:rPr lang="el-GR" dirty="0" err="1"/>
              <a:t>οπιοειδές</a:t>
            </a:r>
            <a:r>
              <a:rPr lang="el-GR" dirty="0"/>
              <a:t> με αναγνωρισμένη ενδοφλέβια αναισθητική και</a:t>
            </a:r>
            <a:br>
              <a:rPr lang="el-GR" dirty="0"/>
            </a:br>
            <a:r>
              <a:rPr lang="el-GR" dirty="0"/>
              <a:t>αναλγητική δράση, 80 φορές ισχυρότερη της παρεντερικής μορφίνης. Το χαμηλότερο μοριακό βάρος και η υψηλή </a:t>
            </a:r>
            <a:r>
              <a:rPr lang="el-GR" dirty="0" err="1"/>
              <a:t>λιποδιαλυτότητα</a:t>
            </a:r>
            <a:r>
              <a:rPr lang="el-GR" dirty="0"/>
              <a:t> της </a:t>
            </a:r>
            <a:r>
              <a:rPr lang="el-GR" dirty="0" err="1"/>
              <a:t>φεντανύλης</a:t>
            </a:r>
            <a:r>
              <a:rPr lang="el-GR" dirty="0"/>
              <a:t> διευκολύνουν την απορρόφηση από το δέρμα. Η</a:t>
            </a:r>
            <a:br>
              <a:rPr lang="el-GR" dirty="0"/>
            </a:br>
            <a:r>
              <a:rPr lang="el-GR" dirty="0" err="1"/>
              <a:t>διαδερμική</a:t>
            </a:r>
            <a:r>
              <a:rPr lang="el-GR" dirty="0"/>
              <a:t> </a:t>
            </a:r>
            <a:r>
              <a:rPr lang="el-GR" dirty="0" err="1"/>
              <a:t>φεντανύλη</a:t>
            </a:r>
            <a:r>
              <a:rPr lang="el-GR" dirty="0"/>
              <a:t> είναι αποτελεσματική και καλά ανεκτή για την αντιμετώπιση του καρκινικού</a:t>
            </a:r>
            <a:br>
              <a:rPr lang="el-GR" dirty="0"/>
            </a:br>
            <a:r>
              <a:rPr lang="el-GR" dirty="0"/>
              <a:t>πόνου. H τριήμερη διάρκεια δράσης αποτελεί σοβαρό πλεονέκτημα για τους ασθενείς που πρέπει</a:t>
            </a:r>
            <a:br>
              <a:rPr lang="el-GR" dirty="0"/>
            </a:br>
            <a:r>
              <a:rPr lang="el-GR" dirty="0"/>
              <a:t>να λαμβάνουν σταθερή δόση </a:t>
            </a:r>
            <a:r>
              <a:rPr lang="el-GR" dirty="0" err="1"/>
              <a:t>οπιοειδούς</a:t>
            </a:r>
            <a:r>
              <a:rPr lang="el-GR" dirty="0"/>
              <a:t>.</a:t>
            </a:r>
          </a:p>
        </p:txBody>
      </p:sp>
    </p:spTree>
    <p:extLst>
      <p:ext uri="{BB962C8B-B14F-4D97-AF65-F5344CB8AC3E}">
        <p14:creationId xmlns:p14="http://schemas.microsoft.com/office/powerpoint/2010/main" val="3629954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A1949F-A188-48B3-ADFC-41090D4CB0DC}"/>
              </a:ext>
            </a:extLst>
          </p:cNvPr>
          <p:cNvSpPr>
            <a:spLocks noGrp="1"/>
          </p:cNvSpPr>
          <p:nvPr>
            <p:ph type="title"/>
          </p:nvPr>
        </p:nvSpPr>
        <p:spPr/>
        <p:txBody>
          <a:bodyPr/>
          <a:lstStyle/>
          <a:p>
            <a:r>
              <a:rPr lang="el-GR" dirty="0"/>
              <a:t>Οι Νεότερες Εφαρμογές των</a:t>
            </a:r>
            <a:br>
              <a:rPr lang="el-GR" dirty="0"/>
            </a:br>
            <a:r>
              <a:rPr lang="el-GR" dirty="0"/>
              <a:t>Δερματικών Εμπλάστρων</a:t>
            </a:r>
          </a:p>
        </p:txBody>
      </p:sp>
      <p:sp>
        <p:nvSpPr>
          <p:cNvPr id="3" name="Θέση περιεχομένου 2">
            <a:extLst>
              <a:ext uri="{FF2B5EF4-FFF2-40B4-BE49-F238E27FC236}">
                <a16:creationId xmlns:a16="http://schemas.microsoft.com/office/drawing/2014/main" id="{65C182AC-E878-4A78-B013-E47DF282A7A4}"/>
              </a:ext>
            </a:extLst>
          </p:cNvPr>
          <p:cNvSpPr>
            <a:spLocks noGrp="1"/>
          </p:cNvSpPr>
          <p:nvPr>
            <p:ph idx="1"/>
          </p:nvPr>
        </p:nvSpPr>
        <p:spPr/>
        <p:txBody>
          <a:bodyPr>
            <a:normAutofit/>
          </a:bodyPr>
          <a:lstStyle/>
          <a:p>
            <a:r>
              <a:rPr lang="el-GR" b="1" u="sng" dirty="0"/>
              <a:t>3. Επιθέματα για τοπική επουλωτική θεραπεία. </a:t>
            </a:r>
            <a:r>
              <a:rPr lang="el-GR" dirty="0"/>
              <a:t>Πρόσφατα κυκλοφόρησαν σ την αγορά </a:t>
            </a:r>
            <a:r>
              <a:rPr lang="el-GR" dirty="0" err="1"/>
              <a:t>υδροκολοειδή</a:t>
            </a:r>
            <a:r>
              <a:rPr lang="el-GR" dirty="0"/>
              <a:t> επιθέματα με στόχο την άμεση ανακούφιση σε περιπτώσεις μικροτραυματισμού, εκδοράς ή εγκαυμάτων 1ου και 2ου βαθμού. Τα επιθέματα αυτά ενεργούν πάνω στο τραύμα όπως και το τεχνητό δέρμα. Έχουν δράση αναλγητική, αντιβακτηριδιακή και δημιουργούν τις κατάλληλες συνθήκες υγρασίας για την επούλωση του τραύματος. Είναι διαφανή, αδιάβροχα και μπορούν να παραμείνουν στο δέρμα τουλάχιστον 7 ημέρες ή αντικαθίστανται όταν ξεκολλήσουν ή διαβραχούν με υγρά από το τραύμα ή από εξωτερικά υγρά.</a:t>
            </a:r>
          </a:p>
          <a:p>
            <a:r>
              <a:rPr lang="el-GR" b="1" u="sng" dirty="0"/>
              <a:t>4.  Έμπλαστρα </a:t>
            </a:r>
            <a:r>
              <a:rPr lang="el-GR" b="1" u="sng" dirty="0" err="1"/>
              <a:t>σκοπολαμίνης</a:t>
            </a:r>
            <a:r>
              <a:rPr lang="el-GR" b="1" u="sng" dirty="0"/>
              <a:t> κατά της ναυτίας. </a:t>
            </a:r>
            <a:r>
              <a:rPr lang="el-GR" dirty="0"/>
              <a:t>Η </a:t>
            </a:r>
            <a:r>
              <a:rPr lang="el-GR" dirty="0" err="1"/>
              <a:t>σκοπολαμίνη</a:t>
            </a:r>
            <a:r>
              <a:rPr lang="el-GR" dirty="0"/>
              <a:t> είναι πολύ δραστική για την πρόληψη της ναυτίας αλλά, όταν χορηγείται παρεντερικά ή από το στόμα, παρουσιάζει μεγάλη συχνότητα εμφάνισης ανεπιθύμητων ενεργειών. Η </a:t>
            </a:r>
            <a:r>
              <a:rPr lang="el-GR" dirty="0" err="1"/>
              <a:t>διαδερμική</a:t>
            </a:r>
            <a:r>
              <a:rPr lang="el-GR" dirty="0"/>
              <a:t> χορήγηση με </a:t>
            </a:r>
            <a:r>
              <a:rPr lang="el-GR" dirty="0" err="1"/>
              <a:t>patch</a:t>
            </a:r>
            <a:r>
              <a:rPr lang="el-GR" dirty="0"/>
              <a:t> που εφαρμόζεται πίσω από το αυτί, επιτυγχάνει χαμηλά αλλά δραστικά επίπεδα συγκέντρωσης του φαρμάκου στο πλάσμα, με διάρκεια δράσης περίπου 72 ώρες.</a:t>
            </a:r>
          </a:p>
          <a:p>
            <a:endParaRPr lang="el-GR" dirty="0"/>
          </a:p>
        </p:txBody>
      </p:sp>
    </p:spTree>
    <p:extLst>
      <p:ext uri="{BB962C8B-B14F-4D97-AF65-F5344CB8AC3E}">
        <p14:creationId xmlns:p14="http://schemas.microsoft.com/office/powerpoint/2010/main" val="24955729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D2B76E-1DB6-4DFC-8490-4139AAD7A9BF}"/>
              </a:ext>
            </a:extLst>
          </p:cNvPr>
          <p:cNvSpPr>
            <a:spLocks noGrp="1"/>
          </p:cNvSpPr>
          <p:nvPr>
            <p:ph type="title"/>
          </p:nvPr>
        </p:nvSpPr>
        <p:spPr>
          <a:solidFill>
            <a:schemeClr val="bg2"/>
          </a:solidFill>
        </p:spPr>
        <p:txBody>
          <a:bodyPr>
            <a:normAutofit/>
          </a:bodyPr>
          <a:lstStyle/>
          <a:p>
            <a:br>
              <a:rPr lang="el-GR" dirty="0"/>
            </a:br>
            <a:r>
              <a:rPr lang="el-GR" dirty="0"/>
              <a:t>Χορήγηση Φαρμάκων μέσω Εισπνοής</a:t>
            </a:r>
          </a:p>
        </p:txBody>
      </p:sp>
      <p:sp>
        <p:nvSpPr>
          <p:cNvPr id="3" name="Θέση περιεχομένου 2">
            <a:extLst>
              <a:ext uri="{FF2B5EF4-FFF2-40B4-BE49-F238E27FC236}">
                <a16:creationId xmlns:a16="http://schemas.microsoft.com/office/drawing/2014/main" id="{DBAB92AB-7E02-4E32-A14B-F05F5941506C}"/>
              </a:ext>
            </a:extLst>
          </p:cNvPr>
          <p:cNvSpPr>
            <a:spLocks noGrp="1"/>
          </p:cNvSpPr>
          <p:nvPr>
            <p:ph idx="1"/>
          </p:nvPr>
        </p:nvSpPr>
        <p:spPr>
          <a:xfrm>
            <a:off x="1097280" y="1845733"/>
            <a:ext cx="10058400" cy="4238977"/>
          </a:xfrm>
        </p:spPr>
        <p:txBody>
          <a:bodyPr>
            <a:normAutofit fontScale="92500"/>
          </a:bodyPr>
          <a:lstStyle/>
          <a:p>
            <a:pPr>
              <a:buFont typeface="Arial" panose="020B0604020202020204" pitchFamily="34" charset="0"/>
              <a:buChar char="•"/>
            </a:pPr>
            <a:r>
              <a:rPr lang="el-GR" dirty="0"/>
              <a:t>Οι πνεύμονες αποτελούν ένα από τα πιο σημαντικά όργανα απορρόφησης φαρμάκων. Η μεγάλη απορροφητική δυνατότητα των κυψελίδων, η επιφάνεια των οποίων ξεπερνά τα 200 τετραγωνικά μέτρα, σε συνδυασμό με την τεράστια αγγειοβρίθεια του πνευμονικού ιστού, έχουν σαν αποτέλεσμα την ταχύτατη απορρόφηση των ουσιών που χορηγούνται σε εισπνοές και </a:t>
            </a:r>
            <a:r>
              <a:rPr lang="el-GR" dirty="0" err="1"/>
              <a:t>κόνες</a:t>
            </a:r>
            <a:r>
              <a:rPr lang="el-GR" dirty="0"/>
              <a:t>, και μπορεί να επιτύχει αποτελέσματα σχεδόν τόσο γρήγορα όσο και η ενδοφλέβια χορήγηση. </a:t>
            </a:r>
          </a:p>
          <a:p>
            <a:pPr>
              <a:buFont typeface="Arial" panose="020B0604020202020204" pitchFamily="34" charset="0"/>
              <a:buChar char="•"/>
            </a:pPr>
            <a:r>
              <a:rPr lang="el-GR" dirty="0"/>
              <a:t>Τα εισπνεόμενα φάρμακα χρησιμοποιούνται κυρίως στην αντιμετώπιση των αναπνευστικών παθήσεων.</a:t>
            </a:r>
          </a:p>
          <a:p>
            <a:pPr>
              <a:buFont typeface="Arial" panose="020B0604020202020204" pitchFamily="34" charset="0"/>
              <a:buChar char="•"/>
            </a:pPr>
            <a:r>
              <a:rPr lang="el-GR" dirty="0"/>
              <a:t>Η οδός αυτή έχει χρησιμοποιηθεί για τη χορήγηση αναισθητικών φαρμάκων με τη μορφή</a:t>
            </a:r>
            <a:br>
              <a:rPr lang="el-GR" dirty="0"/>
            </a:br>
            <a:r>
              <a:rPr lang="el-GR" dirty="0" err="1"/>
              <a:t>aerosols</a:t>
            </a:r>
            <a:r>
              <a:rPr lang="el-GR" dirty="0"/>
              <a:t>, όπως και φαρμάκων για τη θεραπεία του άσθματος. Τα τελευταία αποτελούνται από</a:t>
            </a:r>
            <a:br>
              <a:rPr lang="el-GR" dirty="0"/>
            </a:br>
            <a:r>
              <a:rPr lang="el-GR" dirty="0"/>
              <a:t>υγρά ή σ </a:t>
            </a:r>
            <a:r>
              <a:rPr lang="el-GR" dirty="0" err="1"/>
              <a:t>τερεά</a:t>
            </a:r>
            <a:r>
              <a:rPr lang="el-GR" dirty="0"/>
              <a:t> σωματίδια. </a:t>
            </a:r>
          </a:p>
          <a:p>
            <a:pPr>
              <a:buFont typeface="Arial" panose="020B0604020202020204" pitchFamily="34" charset="0"/>
              <a:buChar char="•"/>
            </a:pPr>
            <a:r>
              <a:rPr lang="el-GR" dirty="0"/>
              <a:t>Όσο μικρότερο είναι το μέγεθός τους, τόσο βαθύτερα εισχωρούν στον πνεύμονα. Για να φτάσουν μάλιστα στο επίπεδο των κυψελίδων, απαιτείται μέγεθος κατώτερο των 2μm. Σωματίδια με μέγεθος ανώτερο των 5μm καθιζάνουν και </a:t>
            </a:r>
            <a:r>
              <a:rPr lang="el-GR" dirty="0" err="1"/>
              <a:t>απορροφώνται</a:t>
            </a:r>
            <a:r>
              <a:rPr lang="el-GR" dirty="0"/>
              <a:t> από τον ρινικό βλεννογόνο.</a:t>
            </a:r>
          </a:p>
        </p:txBody>
      </p:sp>
    </p:spTree>
    <p:extLst>
      <p:ext uri="{BB962C8B-B14F-4D97-AF65-F5344CB8AC3E}">
        <p14:creationId xmlns:p14="http://schemas.microsoft.com/office/powerpoint/2010/main" val="406876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4B2D23-3C83-4B14-8641-E9A2BFA5E832}"/>
              </a:ext>
            </a:extLst>
          </p:cNvPr>
          <p:cNvSpPr>
            <a:spLocks noGrp="1"/>
          </p:cNvSpPr>
          <p:nvPr>
            <p:ph type="title"/>
          </p:nvPr>
        </p:nvSpPr>
        <p:spPr/>
        <p:txBody>
          <a:bodyPr/>
          <a:lstStyle/>
          <a:p>
            <a:r>
              <a:rPr lang="el-GR" dirty="0"/>
              <a:t>Βασικές αρχές</a:t>
            </a:r>
          </a:p>
        </p:txBody>
      </p:sp>
      <p:sp>
        <p:nvSpPr>
          <p:cNvPr id="3" name="Θέση περιεχομένου 2">
            <a:extLst>
              <a:ext uri="{FF2B5EF4-FFF2-40B4-BE49-F238E27FC236}">
                <a16:creationId xmlns:a16="http://schemas.microsoft.com/office/drawing/2014/main" id="{7301DA84-A6A0-48EB-A130-37852CCC651E}"/>
              </a:ext>
            </a:extLst>
          </p:cNvPr>
          <p:cNvSpPr>
            <a:spLocks noGrp="1"/>
          </p:cNvSpPr>
          <p:nvPr>
            <p:ph idx="1"/>
          </p:nvPr>
        </p:nvSpPr>
        <p:spPr/>
        <p:txBody>
          <a:bodyPr>
            <a:normAutofit fontScale="92500" lnSpcReduction="10000"/>
          </a:bodyPr>
          <a:lstStyle/>
          <a:p>
            <a:pPr marL="0" indent="0">
              <a:buNone/>
            </a:pPr>
            <a:r>
              <a:rPr lang="el-GR" dirty="0"/>
              <a:t>3. Φροντίστε να γνωρίζετε τον ασθενή, τη διάγνωσή του και το θεραπευτικό σκοπό του φαρμάκου. Έτσι, θα μπορείτε να παρατηρήσετε αλλαγές στην κατάσταση του ασθενή που θα χρειασθεί να αναφερθούν στο γιατρό για πιθανή αναπροσαρμογή της θεραπείας.</a:t>
            </a:r>
            <a:br>
              <a:rPr lang="el-GR" dirty="0"/>
            </a:br>
            <a:endParaRPr lang="el-GR" dirty="0"/>
          </a:p>
          <a:p>
            <a:pPr marL="0" indent="0">
              <a:buNone/>
            </a:pPr>
            <a:r>
              <a:rPr lang="el-GR" dirty="0"/>
              <a:t>4. Εργάζεστε μπροστά στο φαρμακείο με αυξημένη συγκέντρωση σε αυτό που κάνετε, χωρίς συνομιλίες, έχοντας επαρκή φωτισμό (το φυσικό φως θεωρείται ιδανικότερο του τεχνητού) και πλυμένα χέρια.</a:t>
            </a:r>
          </a:p>
          <a:p>
            <a:pPr marL="0" indent="0">
              <a:buNone/>
            </a:pPr>
            <a:r>
              <a:rPr lang="el-GR" dirty="0"/>
              <a:t>5. Σύμφωνα με την ιατρική οδηγία, παίρνετε το φάρμακο και ελέγχετε την ονομασία του φαρμάκου,</a:t>
            </a:r>
            <a:br>
              <a:rPr lang="el-GR" dirty="0"/>
            </a:br>
            <a:r>
              <a:rPr lang="el-GR" dirty="0"/>
              <a:t>την ημερομηνία λήξης και τη σύστασή του.</a:t>
            </a:r>
            <a:br>
              <a:rPr lang="el-GR" dirty="0"/>
            </a:br>
            <a:endParaRPr lang="el-GR" dirty="0"/>
          </a:p>
          <a:p>
            <a:pPr marL="0" indent="0">
              <a:buNone/>
            </a:pPr>
            <a:r>
              <a:rPr lang="el-GR" dirty="0"/>
              <a:t>6. Πριν χορηγήσετε το φάρμακο, διαβάστε την ετικέτα του τρεις φορές: 1</a:t>
            </a:r>
            <a:r>
              <a:rPr lang="el-GR" i="1" dirty="0"/>
              <a:t>) όταν το παίρνετε από</a:t>
            </a:r>
            <a:br>
              <a:rPr lang="el-GR" i="1" dirty="0"/>
            </a:br>
            <a:r>
              <a:rPr lang="el-GR" i="1" dirty="0"/>
              <a:t>τη θέση του, 2) πριν το βάλετε σ το ποτηράκι φαρμάκων ή το αναρροφήσετε από φύσιγγα ή</a:t>
            </a:r>
            <a:br>
              <a:rPr lang="el-GR" i="1" dirty="0"/>
            </a:br>
            <a:r>
              <a:rPr lang="el-GR" i="1" dirty="0"/>
              <a:t>από φιαλίδιο, και 3) πριν βάλετε το φιαλίδιο στη θέση του ή απορρίψετε τη φύσιγγα ή το φιαλίδιο μετά την αναρρόφηση του φαρμάκου.</a:t>
            </a:r>
          </a:p>
        </p:txBody>
      </p:sp>
    </p:spTree>
    <p:extLst>
      <p:ext uri="{BB962C8B-B14F-4D97-AF65-F5344CB8AC3E}">
        <p14:creationId xmlns:p14="http://schemas.microsoft.com/office/powerpoint/2010/main" val="422242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1DB27E-8DEF-4238-B0DF-7525EB1460EA}"/>
              </a:ext>
            </a:extLst>
          </p:cNvPr>
          <p:cNvSpPr>
            <a:spLocks noGrp="1"/>
          </p:cNvSpPr>
          <p:nvPr>
            <p:ph type="title"/>
          </p:nvPr>
        </p:nvSpPr>
        <p:spPr/>
        <p:txBody>
          <a:bodyPr/>
          <a:lstStyle/>
          <a:p>
            <a:r>
              <a:rPr lang="el-GR" dirty="0"/>
              <a:t>Χορήγηση Φαρμάκων μέσω Εισπνοής</a:t>
            </a:r>
          </a:p>
        </p:txBody>
      </p:sp>
      <p:sp>
        <p:nvSpPr>
          <p:cNvPr id="3" name="Θέση περιεχομένου 2">
            <a:extLst>
              <a:ext uri="{FF2B5EF4-FFF2-40B4-BE49-F238E27FC236}">
                <a16:creationId xmlns:a16="http://schemas.microsoft.com/office/drawing/2014/main" id="{44CDB2FF-875D-403B-BB10-05D7240D8D87}"/>
              </a:ext>
            </a:extLst>
          </p:cNvPr>
          <p:cNvSpPr>
            <a:spLocks noGrp="1"/>
          </p:cNvSpPr>
          <p:nvPr>
            <p:ph idx="1"/>
          </p:nvPr>
        </p:nvSpPr>
        <p:spPr/>
        <p:txBody>
          <a:bodyPr>
            <a:normAutofit/>
          </a:bodyPr>
          <a:lstStyle/>
          <a:p>
            <a:pPr>
              <a:buFont typeface="Arial" panose="020B0604020202020204" pitchFamily="34" charset="0"/>
              <a:buChar char="•"/>
            </a:pPr>
            <a:r>
              <a:rPr lang="el-GR" sz="2400" dirty="0"/>
              <a:t>Η ανεπιτυχής αντιμετώπιση της χρόνιας αποφρακτικής πνευμονοπάθειας (</a:t>
            </a:r>
            <a:r>
              <a:rPr lang="el-GR" sz="2400" dirty="0" err="1"/>
              <a:t>ΧΑΠ</a:t>
            </a:r>
            <a:r>
              <a:rPr lang="el-GR" sz="2400" dirty="0"/>
              <a:t>) ή του άσθματος μπορεί να οδηγήσει σε σοβαρά προβλήματα υγείας - ακόμη και στο θάνατο. Η εξέλιξη αυτή αποτρέπεται χάρη στην ορθή χρήση των εισπνεόμενων. Ωστόσο, όπως κάθε φάρμακο, έτσι και τα εισπνεόμενα έχουν παρενέργειες, οι οποίες εκτιμάται ότι παρουσιάζονται στο 10% των ασθενών που τα χρησιμοποιούν. </a:t>
            </a:r>
          </a:p>
          <a:p>
            <a:pPr>
              <a:buFont typeface="Arial" panose="020B0604020202020204" pitchFamily="34" charset="0"/>
              <a:buChar char="•"/>
            </a:pPr>
            <a:r>
              <a:rPr lang="el-GR" sz="2400" dirty="0"/>
              <a:t>Συνήθως, οι παρενέργειες εμφανίζονται όταν οι χορηγούμενες δόσεις είναι μεγάλες. Τα πιο συχνά χορηγούμενα φάρμακα είναι </a:t>
            </a:r>
            <a:r>
              <a:rPr lang="el-GR" sz="2400" b="1" u="sng" dirty="0">
                <a:solidFill>
                  <a:schemeClr val="accent2"/>
                </a:solidFill>
              </a:rPr>
              <a:t>τα βρογχοδιασταλτικά και τα κορτικοστεροειδή.</a:t>
            </a:r>
          </a:p>
        </p:txBody>
      </p:sp>
    </p:spTree>
    <p:extLst>
      <p:ext uri="{BB962C8B-B14F-4D97-AF65-F5344CB8AC3E}">
        <p14:creationId xmlns:p14="http://schemas.microsoft.com/office/powerpoint/2010/main" val="3059204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CB8ECB-4EF9-40FA-9FB9-D017E7349D87}"/>
              </a:ext>
            </a:extLst>
          </p:cNvPr>
          <p:cNvSpPr>
            <a:spLocks noGrp="1"/>
          </p:cNvSpPr>
          <p:nvPr>
            <p:ph type="title"/>
          </p:nvPr>
        </p:nvSpPr>
        <p:spPr/>
        <p:txBody>
          <a:bodyPr/>
          <a:lstStyle/>
          <a:p>
            <a:r>
              <a:rPr lang="el-GR" dirty="0"/>
              <a:t>Παρενέργειες</a:t>
            </a:r>
          </a:p>
        </p:txBody>
      </p:sp>
      <p:sp>
        <p:nvSpPr>
          <p:cNvPr id="3" name="Θέση περιεχομένου 2">
            <a:extLst>
              <a:ext uri="{FF2B5EF4-FFF2-40B4-BE49-F238E27FC236}">
                <a16:creationId xmlns:a16="http://schemas.microsoft.com/office/drawing/2014/main" id="{1A191EA1-6AF7-4AA1-983F-D8DE1F396029}"/>
              </a:ext>
            </a:extLst>
          </p:cNvPr>
          <p:cNvSpPr>
            <a:spLocks noGrp="1"/>
          </p:cNvSpPr>
          <p:nvPr>
            <p:ph idx="1"/>
          </p:nvPr>
        </p:nvSpPr>
        <p:spPr/>
        <p:txBody>
          <a:bodyPr>
            <a:normAutofit/>
          </a:bodyPr>
          <a:lstStyle/>
          <a:p>
            <a:r>
              <a:rPr lang="el-GR" b="1" dirty="0">
                <a:solidFill>
                  <a:schemeClr val="accent2"/>
                </a:solidFill>
              </a:rPr>
              <a:t>Βρογχοδιασταλτικά:  </a:t>
            </a:r>
            <a:r>
              <a:rPr lang="el-GR" dirty="0"/>
              <a:t>προκαλούν ταχυκαρδία, αρρυθμία, τρόμο χεριών, πονοκέφαλο, νευρικότητα, αϋπνία. Ειδικότερα, τα </a:t>
            </a:r>
            <a:r>
              <a:rPr lang="el-GR" dirty="0" err="1"/>
              <a:t>αντιχολινεργικά</a:t>
            </a:r>
            <a:r>
              <a:rPr lang="el-GR" dirty="0"/>
              <a:t>, δεν πρέπει να χορηγούνται σε ασθενείς με υπερτροφία προστάτη και γλαύκωμα κλειστής γωνίας, επειδή έχουν συσχετιστεί με τη διόγκωση του προστάτη και την αύξηση της πίεσης των ματιών.</a:t>
            </a:r>
          </a:p>
          <a:p>
            <a:r>
              <a:rPr lang="el-GR" b="1" dirty="0">
                <a:solidFill>
                  <a:schemeClr val="accent2"/>
                </a:solidFill>
              </a:rPr>
              <a:t>Κορτικοστεροειδή: </a:t>
            </a:r>
            <a:r>
              <a:rPr lang="el-GR" dirty="0"/>
              <a:t>η βραχνάδα της φωνής και η στοματίτιδα (γι’ αυτό και μετά τη χρήση απαιτείται καλό ξέπλυμα της περιοχής). Σε μεγάλες δόσεις, στο πλαίσιο μακροχρόνιας χρήσης, μπορεί να γίνει απορρόφηση της κορτιζόνης από το αίμα και να προκληθούν</a:t>
            </a:r>
            <a:br>
              <a:rPr lang="el-GR" dirty="0"/>
            </a:br>
            <a:r>
              <a:rPr lang="el-GR" dirty="0"/>
              <a:t>σοβαρότερες παρενέργειες (γαστρίτιδα, </a:t>
            </a:r>
            <a:r>
              <a:rPr lang="el-GR" dirty="0" err="1"/>
              <a:t>οστεοπενία</a:t>
            </a:r>
            <a:r>
              <a:rPr lang="el-GR" dirty="0"/>
              <a:t>, ευπάθεια σε λοιμώξεις, σακχαρώδης διαβήτης). Στο παρελθόν, η χρόνια λήψη τους είχε συσχετιστεί με την αναστολή της ανάπτυξης των παιδιών, αλλά πλέον είναι τεκμηριωμένο ότι δε συμβαίνει κάτι τέτοιο.</a:t>
            </a:r>
          </a:p>
        </p:txBody>
      </p:sp>
    </p:spTree>
    <p:extLst>
      <p:ext uri="{BB962C8B-B14F-4D97-AF65-F5344CB8AC3E}">
        <p14:creationId xmlns:p14="http://schemas.microsoft.com/office/powerpoint/2010/main" val="1400966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B7E28C-6B4D-41B1-9138-E6CE7EED6D4F}"/>
              </a:ext>
            </a:extLst>
          </p:cNvPr>
          <p:cNvSpPr>
            <a:spLocks noGrp="1"/>
          </p:cNvSpPr>
          <p:nvPr>
            <p:ph type="title"/>
          </p:nvPr>
        </p:nvSpPr>
        <p:spPr>
          <a:xfrm>
            <a:off x="564444" y="286603"/>
            <a:ext cx="10591236" cy="1450757"/>
          </a:xfrm>
        </p:spPr>
        <p:txBody>
          <a:bodyPr>
            <a:normAutofit/>
          </a:bodyPr>
          <a:lstStyle/>
          <a:p>
            <a:r>
              <a:rPr lang="el-GR" sz="4000" dirty="0"/>
              <a:t>Συσκευές Χορήγησης Εισπνεόμενων</a:t>
            </a:r>
            <a:br>
              <a:rPr lang="el-GR" sz="4000" dirty="0"/>
            </a:br>
            <a:r>
              <a:rPr lang="el-GR" sz="4000" dirty="0"/>
              <a:t>Φαρμάκων</a:t>
            </a:r>
          </a:p>
        </p:txBody>
      </p:sp>
      <p:pic>
        <p:nvPicPr>
          <p:cNvPr id="4" name="Θέση περιεχομένου 3">
            <a:extLst>
              <a:ext uri="{FF2B5EF4-FFF2-40B4-BE49-F238E27FC236}">
                <a16:creationId xmlns:a16="http://schemas.microsoft.com/office/drawing/2014/main" id="{958F0F90-B0E5-4271-ABEB-97BC64AF030E}"/>
              </a:ext>
            </a:extLst>
          </p:cNvPr>
          <p:cNvPicPr>
            <a:picLocks noGrp="1" noChangeAspect="1"/>
          </p:cNvPicPr>
          <p:nvPr>
            <p:ph idx="1"/>
          </p:nvPr>
        </p:nvPicPr>
        <p:blipFill>
          <a:blip r:embed="rId2"/>
          <a:stretch>
            <a:fillRect/>
          </a:stretch>
        </p:blipFill>
        <p:spPr>
          <a:xfrm>
            <a:off x="1207911" y="2049463"/>
            <a:ext cx="3273778" cy="4317470"/>
          </a:xfrm>
          <a:prstGeom prst="rect">
            <a:avLst/>
          </a:prstGeom>
        </p:spPr>
      </p:pic>
      <p:pic>
        <p:nvPicPr>
          <p:cNvPr id="6" name="Εικόνα 5">
            <a:extLst>
              <a:ext uri="{FF2B5EF4-FFF2-40B4-BE49-F238E27FC236}">
                <a16:creationId xmlns:a16="http://schemas.microsoft.com/office/drawing/2014/main" id="{01D7113D-6EE4-42F1-B0B6-A37B92C497BA}"/>
              </a:ext>
            </a:extLst>
          </p:cNvPr>
          <p:cNvPicPr>
            <a:picLocks noChangeAspect="1"/>
          </p:cNvPicPr>
          <p:nvPr/>
        </p:nvPicPr>
        <p:blipFill>
          <a:blip r:embed="rId3"/>
          <a:stretch>
            <a:fillRect/>
          </a:stretch>
        </p:blipFill>
        <p:spPr>
          <a:xfrm>
            <a:off x="5977469" y="2701219"/>
            <a:ext cx="3465687" cy="2153003"/>
          </a:xfrm>
          <a:prstGeom prst="rect">
            <a:avLst/>
          </a:prstGeom>
        </p:spPr>
      </p:pic>
    </p:spTree>
    <p:extLst>
      <p:ext uri="{BB962C8B-B14F-4D97-AF65-F5344CB8AC3E}">
        <p14:creationId xmlns:p14="http://schemas.microsoft.com/office/powerpoint/2010/main" val="2596512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FD634-0061-46B1-9DD2-786FB67F7DCD}"/>
              </a:ext>
            </a:extLst>
          </p:cNvPr>
          <p:cNvSpPr>
            <a:spLocks noGrp="1"/>
          </p:cNvSpPr>
          <p:nvPr>
            <p:ph type="title"/>
          </p:nvPr>
        </p:nvSpPr>
        <p:spPr>
          <a:xfrm>
            <a:off x="984391" y="263527"/>
            <a:ext cx="10058400" cy="1450757"/>
          </a:xfrm>
        </p:spPr>
        <p:txBody>
          <a:bodyPr>
            <a:normAutofit fontScale="90000"/>
          </a:bodyPr>
          <a:lstStyle/>
          <a:p>
            <a:br>
              <a:rPr lang="en-US" b="1" dirty="0"/>
            </a:br>
            <a:r>
              <a:rPr lang="el-GR" sz="4000" b="1" dirty="0"/>
              <a:t>Συσκευές Χορήγησης Εισπνεόμενων</a:t>
            </a:r>
            <a:br>
              <a:rPr lang="el-GR" sz="4000" b="1" dirty="0"/>
            </a:br>
            <a:r>
              <a:rPr lang="el-GR" sz="4000" b="1" dirty="0"/>
              <a:t>Φαρμάκων. </a:t>
            </a:r>
            <a:r>
              <a:rPr lang="el-GR" sz="4000" b="1" dirty="0" err="1"/>
              <a:t>Νεφελοποιητής</a:t>
            </a:r>
            <a:br>
              <a:rPr lang="el-GR" dirty="0"/>
            </a:br>
            <a:endParaRPr lang="el-GR" dirty="0"/>
          </a:p>
        </p:txBody>
      </p:sp>
      <p:sp>
        <p:nvSpPr>
          <p:cNvPr id="3" name="Θέση περιεχομένου 2">
            <a:extLst>
              <a:ext uri="{FF2B5EF4-FFF2-40B4-BE49-F238E27FC236}">
                <a16:creationId xmlns:a16="http://schemas.microsoft.com/office/drawing/2014/main" id="{291A39DC-24A9-4A2C-9356-D6BB9E56799E}"/>
              </a:ext>
            </a:extLst>
          </p:cNvPr>
          <p:cNvSpPr>
            <a:spLocks noGrp="1"/>
          </p:cNvSpPr>
          <p:nvPr>
            <p:ph idx="1"/>
          </p:nvPr>
        </p:nvSpPr>
        <p:spPr>
          <a:xfrm>
            <a:off x="1097280" y="1714284"/>
            <a:ext cx="10058400" cy="4607494"/>
          </a:xfrm>
        </p:spPr>
        <p:txBody>
          <a:bodyPr>
            <a:normAutofit/>
          </a:bodyPr>
          <a:lstStyle/>
          <a:p>
            <a:r>
              <a:rPr lang="el-GR" sz="2400" dirty="0">
                <a:solidFill>
                  <a:srgbClr val="000000"/>
                </a:solidFill>
                <a:latin typeface="UB-Helvetica"/>
              </a:rPr>
              <a:t>Ο </a:t>
            </a:r>
            <a:r>
              <a:rPr lang="el-GR" sz="2400" b="1" dirty="0" err="1">
                <a:solidFill>
                  <a:srgbClr val="FF0000"/>
                </a:solidFill>
                <a:latin typeface="UB-Helvetica"/>
              </a:rPr>
              <a:t>νεφελοποιητής</a:t>
            </a:r>
            <a:r>
              <a:rPr lang="el-GR" sz="2400" b="1" dirty="0">
                <a:solidFill>
                  <a:srgbClr val="FF0000"/>
                </a:solidFill>
                <a:latin typeface="UB-Helvetica"/>
              </a:rPr>
              <a:t> </a:t>
            </a:r>
            <a:r>
              <a:rPr lang="el-GR" sz="2400" dirty="0">
                <a:solidFill>
                  <a:srgbClr val="000000"/>
                </a:solidFill>
                <a:latin typeface="UB-Helvetica"/>
              </a:rPr>
              <a:t>είναι μία συσκευή η οποία διευκολύνει τη χορήγηση των εισπνεόμενων φαρμάκων και </a:t>
            </a:r>
            <a:r>
              <a:rPr lang="el-GR" sz="2400" dirty="0" err="1">
                <a:solidFill>
                  <a:srgbClr val="000000"/>
                </a:solidFill>
                <a:latin typeface="UB-Helvetica"/>
              </a:rPr>
              <a:t>συνταγογραφείται</a:t>
            </a:r>
            <a:r>
              <a:rPr lang="el-GR" sz="2400" dirty="0">
                <a:solidFill>
                  <a:srgbClr val="000000"/>
                </a:solidFill>
                <a:latin typeface="UB-Helvetica"/>
              </a:rPr>
              <a:t> από τον θεράποντα ιατρό. Περιέχει ένα επιστόμιο και μία μάσκα προσώπου. Με τη χρήση της μάσκας δεν απαιτείται συγχρονισμός της αναπνοής με την ενεργοποίηση της συσκευής του εισπνεόμενου φαρμάκου. Οι </a:t>
            </a:r>
            <a:r>
              <a:rPr lang="el-GR" sz="2400" dirty="0" err="1">
                <a:solidFill>
                  <a:srgbClr val="000000"/>
                </a:solidFill>
                <a:latin typeface="UB-Helvetica"/>
              </a:rPr>
              <a:t>νεφελοποιητές</a:t>
            </a:r>
            <a:r>
              <a:rPr lang="el-GR" sz="2400" dirty="0">
                <a:solidFill>
                  <a:srgbClr val="000000"/>
                </a:solidFill>
                <a:latin typeface="UB-Helvetica"/>
              </a:rPr>
              <a:t> μικρού όγκου (</a:t>
            </a:r>
            <a:r>
              <a:rPr lang="el-GR" sz="2400" dirty="0" err="1">
                <a:solidFill>
                  <a:srgbClr val="000000"/>
                </a:solidFill>
                <a:latin typeface="UB-Helvetica"/>
              </a:rPr>
              <a:t>small</a:t>
            </a:r>
            <a:r>
              <a:rPr lang="el-GR" sz="2400" dirty="0">
                <a:solidFill>
                  <a:srgbClr val="000000"/>
                </a:solidFill>
                <a:latin typeface="UB-Helvetica"/>
              </a:rPr>
              <a:t> </a:t>
            </a:r>
            <a:r>
              <a:rPr lang="el-GR" sz="2400" dirty="0" err="1">
                <a:solidFill>
                  <a:srgbClr val="000000"/>
                </a:solidFill>
                <a:latin typeface="UB-Helvetica"/>
              </a:rPr>
              <a:t>volume</a:t>
            </a:r>
            <a:r>
              <a:rPr lang="el-GR" sz="2400" dirty="0">
                <a:solidFill>
                  <a:srgbClr val="000000"/>
                </a:solidFill>
                <a:latin typeface="UB-Helvetica"/>
              </a:rPr>
              <a:t> </a:t>
            </a:r>
            <a:r>
              <a:rPr lang="el-GR" sz="2400" dirty="0" err="1">
                <a:solidFill>
                  <a:srgbClr val="000000"/>
                </a:solidFill>
                <a:latin typeface="UB-Helvetica"/>
              </a:rPr>
              <a:t>nebulizers</a:t>
            </a:r>
            <a:r>
              <a:rPr lang="el-GR" sz="2400" dirty="0">
                <a:solidFill>
                  <a:srgbClr val="000000"/>
                </a:solidFill>
                <a:latin typeface="UB-Helvetica"/>
              </a:rPr>
              <a:t>, </a:t>
            </a:r>
            <a:r>
              <a:rPr lang="el-GR" sz="2400" dirty="0" err="1">
                <a:solidFill>
                  <a:srgbClr val="000000"/>
                </a:solidFill>
                <a:latin typeface="UB-Helvetica"/>
              </a:rPr>
              <a:t>SVN</a:t>
            </a:r>
            <a:r>
              <a:rPr lang="el-GR" sz="2400" dirty="0">
                <a:solidFill>
                  <a:srgbClr val="000000"/>
                </a:solidFill>
                <a:latin typeface="UB-Helvetica"/>
              </a:rPr>
              <a:t>) στηρίζονται στην αρχή του </a:t>
            </a:r>
            <a:r>
              <a:rPr lang="el-GR" sz="2400" dirty="0" err="1">
                <a:solidFill>
                  <a:srgbClr val="000000"/>
                </a:solidFill>
                <a:latin typeface="UB-Helvetica"/>
              </a:rPr>
              <a:t>Bernoulli</a:t>
            </a:r>
            <a:r>
              <a:rPr lang="el-GR" sz="2400" dirty="0">
                <a:solidFill>
                  <a:srgbClr val="000000"/>
                </a:solidFill>
                <a:latin typeface="UB-Helvetica"/>
              </a:rPr>
              <a:t>. </a:t>
            </a:r>
          </a:p>
        </p:txBody>
      </p:sp>
      <p:pic>
        <p:nvPicPr>
          <p:cNvPr id="6" name="Εικόνα 5">
            <a:extLst>
              <a:ext uri="{FF2B5EF4-FFF2-40B4-BE49-F238E27FC236}">
                <a16:creationId xmlns:a16="http://schemas.microsoft.com/office/drawing/2014/main" id="{D3BA600D-CCA4-4267-9BF4-861D3E45D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605" y="3979446"/>
            <a:ext cx="3167239" cy="1773654"/>
          </a:xfrm>
          <a:prstGeom prst="rect">
            <a:avLst/>
          </a:prstGeom>
        </p:spPr>
      </p:pic>
      <p:pic>
        <p:nvPicPr>
          <p:cNvPr id="8" name="Εικόνα 7">
            <a:extLst>
              <a:ext uri="{FF2B5EF4-FFF2-40B4-BE49-F238E27FC236}">
                <a16:creationId xmlns:a16="http://schemas.microsoft.com/office/drawing/2014/main" id="{6A0BA8C7-F62F-4966-8ACB-B1683040F5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066" y="3556762"/>
            <a:ext cx="2619022" cy="2619022"/>
          </a:xfrm>
          <a:prstGeom prst="rect">
            <a:avLst/>
          </a:prstGeom>
        </p:spPr>
      </p:pic>
    </p:spTree>
    <p:extLst>
      <p:ext uri="{BB962C8B-B14F-4D97-AF65-F5344CB8AC3E}">
        <p14:creationId xmlns:p14="http://schemas.microsoft.com/office/powerpoint/2010/main" val="942215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69A6C0-F3F9-4175-B80F-C6906EFB4356}"/>
              </a:ext>
            </a:extLst>
          </p:cNvPr>
          <p:cNvSpPr>
            <a:spLocks noGrp="1"/>
          </p:cNvSpPr>
          <p:nvPr>
            <p:ph type="title"/>
          </p:nvPr>
        </p:nvSpPr>
        <p:spPr/>
        <p:txBody>
          <a:bodyPr/>
          <a:lstStyle/>
          <a:p>
            <a:r>
              <a:rPr lang="el-GR" dirty="0" err="1"/>
              <a:t>Νεφελοποιητής</a:t>
            </a:r>
            <a:endParaRPr lang="el-GR" dirty="0"/>
          </a:p>
        </p:txBody>
      </p:sp>
      <p:sp>
        <p:nvSpPr>
          <p:cNvPr id="3" name="Θέση περιεχομένου 2">
            <a:extLst>
              <a:ext uri="{FF2B5EF4-FFF2-40B4-BE49-F238E27FC236}">
                <a16:creationId xmlns:a16="http://schemas.microsoft.com/office/drawing/2014/main" id="{14F4AB32-6500-47D1-B69E-07977340A342}"/>
              </a:ext>
            </a:extLst>
          </p:cNvPr>
          <p:cNvSpPr>
            <a:spLocks noGrp="1"/>
          </p:cNvSpPr>
          <p:nvPr>
            <p:ph idx="1"/>
          </p:nvPr>
        </p:nvSpPr>
        <p:spPr>
          <a:xfrm>
            <a:off x="903111" y="1845734"/>
            <a:ext cx="10252569" cy="4250266"/>
          </a:xfrm>
        </p:spPr>
        <p:txBody>
          <a:bodyPr/>
          <a:lstStyle/>
          <a:p>
            <a:pPr>
              <a:lnSpc>
                <a:spcPct val="100000"/>
              </a:lnSpc>
              <a:buFont typeface="Wingdings" panose="05000000000000000000" pitchFamily="2" charset="2"/>
              <a:buChar char="§"/>
            </a:pPr>
            <a:r>
              <a:rPr lang="el-GR" dirty="0">
                <a:solidFill>
                  <a:srgbClr val="000000"/>
                </a:solidFill>
                <a:latin typeface="UB-Helvetica"/>
              </a:rPr>
              <a:t>Ένα ρεύμα συμπιεσμένου αερίου, συνήθως αέρας ή οξυγόνο, περνάει γρήγορα διαμέσου ενός μικρού ανοίγματος κοντά στο τέρμα ενός στενού τροφοδοτικού σωλήνα, δημιουργώντας μια περιοχή χαμηλής πίεσης, και έτσι το υγρό που είναι αποθηκευμένο, σπρώχνεται προς τα πάνω από την ατμοσφαιρική πίεση στον τριχοειδή σωλήνα όπου υγροποιείται από το ρεύμα του αέρα. Οι </a:t>
            </a:r>
            <a:r>
              <a:rPr lang="el-GR" dirty="0" err="1">
                <a:solidFill>
                  <a:srgbClr val="000000"/>
                </a:solidFill>
                <a:latin typeface="UB-Helvetica"/>
              </a:rPr>
              <a:t>νεφελοποιητές</a:t>
            </a:r>
            <a:r>
              <a:rPr lang="el-GR" dirty="0">
                <a:solidFill>
                  <a:srgbClr val="000000"/>
                </a:solidFill>
                <a:latin typeface="UB-Helvetica"/>
              </a:rPr>
              <a:t> μικρού όγκου ποικίλουν σε μεγάλο βαθμό στο ποσοστό της </a:t>
            </a:r>
            <a:r>
              <a:rPr lang="el-GR" dirty="0" err="1">
                <a:solidFill>
                  <a:srgbClr val="000000"/>
                </a:solidFill>
                <a:latin typeface="UB-Helvetica"/>
              </a:rPr>
              <a:t>νεφελοποιούμενης</a:t>
            </a:r>
            <a:r>
              <a:rPr lang="el-GR" dirty="0">
                <a:solidFill>
                  <a:srgbClr val="000000"/>
                </a:solidFill>
                <a:latin typeface="UB-Helvetica"/>
              </a:rPr>
              <a:t> δόσης που είναι ικανοί να εναποθέσουν τελικά στους πνεύμονες, κυμαινόμενοι λιγότερο από 1% έως περίπου 10% της διαθέσιμης δόσης του φαρμάκου.</a:t>
            </a:r>
          </a:p>
          <a:p>
            <a:pPr>
              <a:lnSpc>
                <a:spcPct val="100000"/>
              </a:lnSpc>
              <a:buFont typeface="Wingdings" panose="05000000000000000000" pitchFamily="2" charset="2"/>
              <a:buChar char="§"/>
            </a:pPr>
            <a:r>
              <a:rPr lang="el-GR" dirty="0">
                <a:solidFill>
                  <a:srgbClr val="000000"/>
                </a:solidFill>
                <a:latin typeface="UB-Helvetica"/>
              </a:rPr>
              <a:t> Η ευρεία έκταση διαφοράς στο ποσοστό της μεταφερόμενης δόσης από έναν </a:t>
            </a:r>
            <a:r>
              <a:rPr lang="el-GR" dirty="0" err="1">
                <a:solidFill>
                  <a:srgbClr val="000000"/>
                </a:solidFill>
                <a:latin typeface="UB-Helvetica"/>
              </a:rPr>
              <a:t>νεφελοποιητή</a:t>
            </a:r>
            <a:r>
              <a:rPr lang="el-GR" dirty="0">
                <a:solidFill>
                  <a:srgbClr val="000000"/>
                </a:solidFill>
                <a:latin typeface="UB-Helvetica"/>
              </a:rPr>
              <a:t> μικρού όγκου που έχει παρατηρηθεί, αντικατοπτρίζει τις διαφορές μεταξύ των ασθενών, της σχεδίασης των </a:t>
            </a:r>
            <a:r>
              <a:rPr lang="el-GR" dirty="0" err="1">
                <a:solidFill>
                  <a:srgbClr val="000000"/>
                </a:solidFill>
                <a:latin typeface="UB-Helvetica"/>
              </a:rPr>
              <a:t>νεφελοποιητών</a:t>
            </a:r>
            <a:r>
              <a:rPr lang="el-GR" dirty="0">
                <a:solidFill>
                  <a:srgbClr val="000000"/>
                </a:solidFill>
                <a:latin typeface="UB-Helvetica"/>
              </a:rPr>
              <a:t> και των χαρακτηριστικών του διαλύματος του φαρμάκου, όπως είναι το ποσό του διαλύματος που τοποθετείται στον </a:t>
            </a:r>
            <a:r>
              <a:rPr lang="el-GR" dirty="0" err="1">
                <a:solidFill>
                  <a:srgbClr val="000000"/>
                </a:solidFill>
                <a:latin typeface="UB-Helvetica"/>
              </a:rPr>
              <a:t>νεφελοποιητή</a:t>
            </a:r>
            <a:r>
              <a:rPr lang="el-GR" dirty="0">
                <a:solidFill>
                  <a:srgbClr val="000000"/>
                </a:solidFill>
                <a:latin typeface="UB-Helvetica"/>
              </a:rPr>
              <a:t>.</a:t>
            </a:r>
          </a:p>
          <a:p>
            <a:endParaRPr lang="el-GR" dirty="0"/>
          </a:p>
        </p:txBody>
      </p:sp>
    </p:spTree>
    <p:extLst>
      <p:ext uri="{BB962C8B-B14F-4D97-AF65-F5344CB8AC3E}">
        <p14:creationId xmlns:p14="http://schemas.microsoft.com/office/powerpoint/2010/main" val="30964798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463EDA-16A3-4263-B445-EA586DA7A0C8}"/>
              </a:ext>
            </a:extLst>
          </p:cNvPr>
          <p:cNvSpPr>
            <a:spLocks noGrp="1"/>
          </p:cNvSpPr>
          <p:nvPr>
            <p:ph type="title"/>
          </p:nvPr>
        </p:nvSpPr>
        <p:spPr/>
        <p:txBody>
          <a:bodyPr>
            <a:normAutofit/>
          </a:bodyPr>
          <a:lstStyle/>
          <a:p>
            <a:r>
              <a:rPr lang="el-GR" sz="4400" b="1" dirty="0"/>
              <a:t>Συσκευές Εισπνοών με Δοσομετρητή </a:t>
            </a:r>
            <a:br>
              <a:rPr lang="el-GR" sz="4400" b="1" dirty="0"/>
            </a:br>
            <a:r>
              <a:rPr lang="el-GR" sz="4400" b="1" dirty="0"/>
              <a:t>MDI (Μ</a:t>
            </a:r>
            <a:r>
              <a:rPr lang="en-US" sz="4400" b="1" dirty="0" err="1"/>
              <a:t>etered</a:t>
            </a:r>
            <a:r>
              <a:rPr lang="en-US" sz="4400" b="1" dirty="0"/>
              <a:t>-dose Inhaler)</a:t>
            </a:r>
            <a:endParaRPr lang="el-GR" sz="4400" dirty="0"/>
          </a:p>
        </p:txBody>
      </p:sp>
      <p:sp>
        <p:nvSpPr>
          <p:cNvPr id="3" name="Θέση περιεχομένου 2">
            <a:extLst>
              <a:ext uri="{FF2B5EF4-FFF2-40B4-BE49-F238E27FC236}">
                <a16:creationId xmlns:a16="http://schemas.microsoft.com/office/drawing/2014/main" id="{1583EF9E-064A-4FA2-85FB-C9DF07FADA8A}"/>
              </a:ext>
            </a:extLst>
          </p:cNvPr>
          <p:cNvSpPr>
            <a:spLocks noGrp="1"/>
          </p:cNvSpPr>
          <p:nvPr>
            <p:ph idx="1"/>
          </p:nvPr>
        </p:nvSpPr>
        <p:spPr>
          <a:xfrm>
            <a:off x="733778" y="1879601"/>
            <a:ext cx="10421902" cy="4023360"/>
          </a:xfrm>
        </p:spPr>
        <p:txBody>
          <a:bodyPr>
            <a:normAutofit/>
          </a:bodyPr>
          <a:lstStyle/>
          <a:p>
            <a:r>
              <a:rPr lang="el-GR" sz="2400" dirty="0"/>
              <a:t>Μέσα σε μία συσκευή εισπνοών μετρημένων δόσεων τα φάρμακα είναι διαλυμένα σε εναιώρημα μέσα σε ένα υγρό προωθητικό μείγμα. Το μείγμα αυτό συνήθως αποτελείται από δύο ή τρεις διαφορετικούς </a:t>
            </a:r>
            <a:r>
              <a:rPr lang="el-GR" sz="2400" dirty="0" err="1"/>
              <a:t>χλωροφθοράνθρακες</a:t>
            </a:r>
            <a:r>
              <a:rPr lang="el-GR" sz="2400" dirty="0"/>
              <a:t> (</a:t>
            </a:r>
            <a:r>
              <a:rPr lang="el-GR" sz="2400" dirty="0" err="1"/>
              <a:t>CFC</a:t>
            </a:r>
            <a:r>
              <a:rPr lang="el-GR" sz="2400" dirty="0"/>
              <a:t>) για προωθητικά. </a:t>
            </a:r>
          </a:p>
          <a:p>
            <a:r>
              <a:rPr lang="el-GR" sz="2400" dirty="0"/>
              <a:t>H χαμηλή θερμοκρασία των προωθητικών ουσιών, καθώς και τα προσθετικά που περιέχονται στις MDI μπορούν να προκαλέσουν ερεθισμό των αεραγωγών. Αυτό μπορεί να έχει σαν αποτέλεσμα βήχα και μερικές φορές </a:t>
            </a:r>
            <a:r>
              <a:rPr lang="el-GR" sz="2400" dirty="0" err="1"/>
              <a:t>βρογχόσπασμο</a:t>
            </a:r>
            <a:r>
              <a:rPr lang="el-GR" sz="2400" dirty="0"/>
              <a:t>. Αρκετές έρευνες υποδεικνύουν μια μεγάλη εναπόθεση στο </a:t>
            </a:r>
            <a:r>
              <a:rPr lang="el-GR" sz="2400" dirty="0" err="1"/>
              <a:t>στοματοφάρυγγα</a:t>
            </a:r>
            <a:r>
              <a:rPr lang="el-GR" sz="2400" dirty="0"/>
              <a:t> των διαλυμάτων που διανέμονται από τις MDI. Το ποσό της εναπόθεσης στους πνεύμονες ποικίλει μεταξύ 10 και 25% μεταξύ των διάφορων Μ</a:t>
            </a:r>
            <a:r>
              <a:rPr lang="en-US" sz="2400" dirty="0"/>
              <a:t>DI.</a:t>
            </a:r>
            <a:endParaRPr lang="el-GR" sz="2400" dirty="0"/>
          </a:p>
        </p:txBody>
      </p:sp>
      <p:pic>
        <p:nvPicPr>
          <p:cNvPr id="5" name="Εικόνα 4">
            <a:extLst>
              <a:ext uri="{FF2B5EF4-FFF2-40B4-BE49-F238E27FC236}">
                <a16:creationId xmlns:a16="http://schemas.microsoft.com/office/drawing/2014/main" id="{FF29CEA5-4054-475D-AB9B-B74CB88142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020" y="0"/>
            <a:ext cx="2057400" cy="2228850"/>
          </a:xfrm>
          <a:prstGeom prst="rect">
            <a:avLst/>
          </a:prstGeom>
        </p:spPr>
      </p:pic>
    </p:spTree>
    <p:extLst>
      <p:ext uri="{BB962C8B-B14F-4D97-AF65-F5344CB8AC3E}">
        <p14:creationId xmlns:p14="http://schemas.microsoft.com/office/powerpoint/2010/main" val="868159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1AB674-0818-42AD-AAB2-EC39B0D0C94E}"/>
              </a:ext>
            </a:extLst>
          </p:cNvPr>
          <p:cNvSpPr>
            <a:spLocks noGrp="1"/>
          </p:cNvSpPr>
          <p:nvPr>
            <p:ph type="title"/>
          </p:nvPr>
        </p:nvSpPr>
        <p:spPr/>
        <p:txBody>
          <a:bodyPr>
            <a:noAutofit/>
          </a:bodyPr>
          <a:lstStyle/>
          <a:p>
            <a:r>
              <a:rPr lang="el-GR" sz="3600" b="1" dirty="0"/>
              <a:t>Συσκευές Εισπνοών Ξηρής Σκόνης </a:t>
            </a:r>
            <a:r>
              <a:rPr lang="el-GR" sz="3600" b="1" dirty="0" err="1"/>
              <a:t>DPI</a:t>
            </a:r>
            <a:br>
              <a:rPr lang="el-GR" sz="3600" b="1" dirty="0"/>
            </a:br>
            <a:r>
              <a:rPr lang="en-US" sz="3600" b="1" dirty="0"/>
              <a:t>(Dry Powder Inhaler)</a:t>
            </a:r>
            <a:br>
              <a:rPr lang="en-US" sz="3600" b="1" dirty="0"/>
            </a:br>
            <a:endParaRPr lang="el-GR" sz="3600" dirty="0"/>
          </a:p>
        </p:txBody>
      </p:sp>
      <p:sp>
        <p:nvSpPr>
          <p:cNvPr id="3" name="Θέση περιεχομένου 2">
            <a:extLst>
              <a:ext uri="{FF2B5EF4-FFF2-40B4-BE49-F238E27FC236}">
                <a16:creationId xmlns:a16="http://schemas.microsoft.com/office/drawing/2014/main" id="{5F66023C-91A3-49C9-BE19-46C2446C70D0}"/>
              </a:ext>
            </a:extLst>
          </p:cNvPr>
          <p:cNvSpPr>
            <a:spLocks noGrp="1"/>
          </p:cNvSpPr>
          <p:nvPr>
            <p:ph idx="1"/>
          </p:nvPr>
        </p:nvSpPr>
        <p:spPr/>
        <p:txBody>
          <a:bodyPr>
            <a:normAutofit/>
          </a:bodyPr>
          <a:lstStyle/>
          <a:p>
            <a:r>
              <a:rPr lang="el-GR" dirty="0"/>
              <a:t>Οι συσκευές εισπνοής ξηράς σκόνης αποθηκεύουν φαρμακολογικά ενεργή σκόνη ως μεγάλα αθροίσματα λεπτών μικροσκοπικών σωματιδίων. Αυτά τα αθροίσματα διασπείρονται σε αερόλυμα, καθώς το ρεύμα του αέρα περνά μέσω της συσκευής. Σε όλες</a:t>
            </a:r>
            <a:r>
              <a:rPr lang="en-US" dirty="0"/>
              <a:t> </a:t>
            </a:r>
            <a:r>
              <a:rPr lang="el-GR" dirty="0"/>
              <a:t>τις διαθέσιμες </a:t>
            </a:r>
            <a:r>
              <a:rPr lang="el-GR" dirty="0" err="1"/>
              <a:t>DPI</a:t>
            </a:r>
            <a:r>
              <a:rPr lang="el-GR" dirty="0"/>
              <a:t>, η μεταφορά του φαρμάκου επιτυγχάνεται μέσω της αναπνευστικής προσπάθειας</a:t>
            </a:r>
            <a:r>
              <a:rPr lang="en-US" dirty="0"/>
              <a:t> </a:t>
            </a:r>
            <a:r>
              <a:rPr lang="el-GR" dirty="0"/>
              <a:t>του ίδιου του ασθενή. Η μεταφορά του φαρμάκου</a:t>
            </a:r>
            <a:r>
              <a:rPr lang="en-US" dirty="0"/>
              <a:t> </a:t>
            </a:r>
            <a:r>
              <a:rPr lang="el-GR" dirty="0"/>
              <a:t>και η εισπνοή είναι συνεπώς άρρηκτα συνδεδεμένα.</a:t>
            </a:r>
          </a:p>
        </p:txBody>
      </p:sp>
      <p:pic>
        <p:nvPicPr>
          <p:cNvPr id="5" name="Εικόνα 4">
            <a:extLst>
              <a:ext uri="{FF2B5EF4-FFF2-40B4-BE49-F238E27FC236}">
                <a16:creationId xmlns:a16="http://schemas.microsoft.com/office/drawing/2014/main" id="{3D8B39EB-F9D5-46A0-BE38-5739F64A6C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423" y="3712986"/>
            <a:ext cx="2466975" cy="1847850"/>
          </a:xfrm>
          <a:prstGeom prst="rect">
            <a:avLst/>
          </a:prstGeom>
        </p:spPr>
      </p:pic>
      <p:pic>
        <p:nvPicPr>
          <p:cNvPr id="7" name="Εικόνα 6">
            <a:extLst>
              <a:ext uri="{FF2B5EF4-FFF2-40B4-BE49-F238E27FC236}">
                <a16:creationId xmlns:a16="http://schemas.microsoft.com/office/drawing/2014/main" id="{F302DDEA-7C86-45FA-9F80-DFB417A1F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357" y="3817761"/>
            <a:ext cx="2619375" cy="1743075"/>
          </a:xfrm>
          <a:prstGeom prst="rect">
            <a:avLst/>
          </a:prstGeom>
        </p:spPr>
      </p:pic>
    </p:spTree>
    <p:extLst>
      <p:ext uri="{BB962C8B-B14F-4D97-AF65-F5344CB8AC3E}">
        <p14:creationId xmlns:p14="http://schemas.microsoft.com/office/powerpoint/2010/main" val="209856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CDFEED-6329-4944-8F41-3C9124B90EEA}"/>
              </a:ext>
            </a:extLst>
          </p:cNvPr>
          <p:cNvSpPr>
            <a:spLocks noGrp="1"/>
          </p:cNvSpPr>
          <p:nvPr>
            <p:ph type="title"/>
          </p:nvPr>
        </p:nvSpPr>
        <p:spPr/>
        <p:txBody>
          <a:bodyPr>
            <a:noAutofit/>
          </a:bodyPr>
          <a:lstStyle/>
          <a:p>
            <a:r>
              <a:rPr lang="el-GR" sz="3600" b="1" dirty="0"/>
              <a:t>Μεθοδολογία Χορήγησης Φαρμάκων με</a:t>
            </a:r>
            <a:br>
              <a:rPr lang="el-GR" sz="3600" b="1" dirty="0"/>
            </a:br>
            <a:r>
              <a:rPr lang="el-GR" sz="3600" b="1" dirty="0"/>
              <a:t>Συσκευή Εισπνοών Ξηρής Σκόνης </a:t>
            </a:r>
            <a:r>
              <a:rPr lang="el-GR" sz="3600" b="1" dirty="0" err="1"/>
              <a:t>Dpi</a:t>
            </a:r>
            <a:r>
              <a:rPr lang="el-GR" sz="3600" b="1" dirty="0"/>
              <a:t> (</a:t>
            </a:r>
            <a:r>
              <a:rPr lang="el-GR" sz="3600" b="1" dirty="0" err="1"/>
              <a:t>Dry</a:t>
            </a:r>
            <a:br>
              <a:rPr lang="el-GR" sz="3600" b="1" dirty="0"/>
            </a:br>
            <a:r>
              <a:rPr lang="en-US" sz="3600" b="1" dirty="0"/>
              <a:t>Powder Inhaler)</a:t>
            </a:r>
            <a:endParaRPr lang="el-GR" sz="3600" dirty="0"/>
          </a:p>
        </p:txBody>
      </p:sp>
      <p:sp>
        <p:nvSpPr>
          <p:cNvPr id="3" name="Θέση περιεχομένου 2">
            <a:extLst>
              <a:ext uri="{FF2B5EF4-FFF2-40B4-BE49-F238E27FC236}">
                <a16:creationId xmlns:a16="http://schemas.microsoft.com/office/drawing/2014/main" id="{2338A91E-7065-42B7-85A0-BB3F8FD41D4E}"/>
              </a:ext>
            </a:extLst>
          </p:cNvPr>
          <p:cNvSpPr>
            <a:spLocks noGrp="1"/>
          </p:cNvSpPr>
          <p:nvPr>
            <p:ph sz="half" idx="1"/>
          </p:nvPr>
        </p:nvSpPr>
        <p:spPr>
          <a:xfrm>
            <a:off x="778933" y="1845734"/>
            <a:ext cx="6163734" cy="4023360"/>
          </a:xfrm>
        </p:spPr>
        <p:txBody>
          <a:bodyPr>
            <a:normAutofit/>
          </a:bodyPr>
          <a:lstStyle/>
          <a:p>
            <a:r>
              <a:rPr lang="el-GR" dirty="0"/>
              <a:t>Προϋπόθεση για να δράσει το φάρμακο είναι να</a:t>
            </a:r>
            <a:r>
              <a:rPr lang="en-US" dirty="0"/>
              <a:t> </a:t>
            </a:r>
            <a:r>
              <a:rPr lang="el-GR" dirty="0"/>
              <a:t>φτάσει στο όργανο-στόχο, δηλαδή στον πνεύμονα και αυτό επιτυγχάνεται με την εισπνοή. Η διαδρομή που ακολουθεί το φάρμακο είναι αυτή που</a:t>
            </a:r>
            <a:r>
              <a:rPr lang="en-US" dirty="0"/>
              <a:t> </a:t>
            </a:r>
            <a:r>
              <a:rPr lang="el-GR" dirty="0"/>
              <a:t>ακολουθεί ο αέρας που εισπνέουμε δηλαδή: στόμα, φάρυγγας, λάρυγγας και βρογχικό δένδρο.</a:t>
            </a:r>
          </a:p>
          <a:p>
            <a:r>
              <a:rPr lang="el-GR" dirty="0"/>
              <a:t>Ένα ποσοστό από την εισπνεόμενη ουσία κατά</a:t>
            </a:r>
            <a:r>
              <a:rPr lang="en-US" dirty="0"/>
              <a:t> </a:t>
            </a:r>
            <a:r>
              <a:rPr lang="el-GR" dirty="0"/>
              <a:t>τη διαδρομή της προς το βρογχικό δένδρο επικάθεται στον βλεννογόνο του στόματος και του φάρυγγα. Για να επιτευχθεί η μέγιστη δυνατή ποσότητα φαρμάκου που θα φτάσει στους πνεύμονες,</a:t>
            </a:r>
            <a:r>
              <a:rPr lang="en-US" dirty="0"/>
              <a:t> </a:t>
            </a:r>
            <a:r>
              <a:rPr lang="el-GR" dirty="0"/>
              <a:t>θα πρέπει ο ασθενής να μάθει πώς να κρατά τη συσκευή σωστά και εν συνεχεία να ακολουθεί τα παρακάτω βήματα</a:t>
            </a:r>
            <a:r>
              <a:rPr lang="en-US" dirty="0"/>
              <a:t>:</a:t>
            </a:r>
            <a:endParaRPr lang="el-GR" dirty="0"/>
          </a:p>
        </p:txBody>
      </p:sp>
      <p:pic>
        <p:nvPicPr>
          <p:cNvPr id="4" name="Εικόνα 3">
            <a:extLst>
              <a:ext uri="{FF2B5EF4-FFF2-40B4-BE49-F238E27FC236}">
                <a16:creationId xmlns:a16="http://schemas.microsoft.com/office/drawing/2014/main" id="{EFFF9C34-C1D6-4EBD-A1D0-03EC0CBFBB0D}"/>
              </a:ext>
            </a:extLst>
          </p:cNvPr>
          <p:cNvPicPr>
            <a:picLocks noChangeAspect="1"/>
          </p:cNvPicPr>
          <p:nvPr/>
        </p:nvPicPr>
        <p:blipFill rotWithShape="1">
          <a:blip r:embed="rId2"/>
          <a:srcRect r="27165"/>
          <a:stretch/>
        </p:blipFill>
        <p:spPr>
          <a:xfrm>
            <a:off x="7078133" y="1737360"/>
            <a:ext cx="4786489" cy="4023360"/>
          </a:xfrm>
          <a:prstGeom prst="rect">
            <a:avLst/>
          </a:prstGeom>
        </p:spPr>
      </p:pic>
    </p:spTree>
    <p:extLst>
      <p:ext uri="{BB962C8B-B14F-4D97-AF65-F5344CB8AC3E}">
        <p14:creationId xmlns:p14="http://schemas.microsoft.com/office/powerpoint/2010/main" val="1438979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C3B2950E-C4EF-441B-BBE0-B57A7A72BB09}"/>
              </a:ext>
            </a:extLst>
          </p:cNvPr>
          <p:cNvSpPr>
            <a:spLocks noGrp="1"/>
          </p:cNvSpPr>
          <p:nvPr>
            <p:ph type="title"/>
          </p:nvPr>
        </p:nvSpPr>
        <p:spPr>
          <a:xfrm>
            <a:off x="1097280" y="286603"/>
            <a:ext cx="10428676" cy="1450757"/>
          </a:xfrm>
          <a:solidFill>
            <a:schemeClr val="bg2"/>
          </a:solidFill>
        </p:spPr>
        <p:txBody>
          <a:bodyPr>
            <a:noAutofit/>
          </a:bodyPr>
          <a:lstStyle/>
          <a:p>
            <a:r>
              <a:rPr lang="el-GR" sz="3600" b="1" dirty="0"/>
              <a:t>Μεθοδολογία Χορήγησης Φαρμάκων με</a:t>
            </a:r>
            <a:r>
              <a:rPr lang="en-US" sz="3600" b="1" dirty="0"/>
              <a:t> </a:t>
            </a:r>
            <a:r>
              <a:rPr lang="el-GR" sz="3600" b="1" dirty="0"/>
              <a:t>Συσκευή Εισπνοών Ξηρής Σκόνης (</a:t>
            </a:r>
            <a:r>
              <a:rPr lang="el-GR" sz="3600" b="1" dirty="0" err="1"/>
              <a:t>Dry</a:t>
            </a:r>
            <a:r>
              <a:rPr lang="en-US" sz="3600" b="1" dirty="0"/>
              <a:t> Powder Inhaler)</a:t>
            </a:r>
            <a:endParaRPr lang="el-GR" sz="3600" dirty="0"/>
          </a:p>
        </p:txBody>
      </p:sp>
      <p:sp>
        <p:nvSpPr>
          <p:cNvPr id="3" name="Θέση περιεχομένου 2">
            <a:extLst>
              <a:ext uri="{FF2B5EF4-FFF2-40B4-BE49-F238E27FC236}">
                <a16:creationId xmlns:a16="http://schemas.microsoft.com/office/drawing/2014/main" id="{58EFF83C-295C-4034-966E-2A4A9DE3B564}"/>
              </a:ext>
            </a:extLst>
          </p:cNvPr>
          <p:cNvSpPr>
            <a:spLocks noGrp="1"/>
          </p:cNvSpPr>
          <p:nvPr>
            <p:ph idx="1"/>
          </p:nvPr>
        </p:nvSpPr>
        <p:spPr>
          <a:xfrm>
            <a:off x="1097280" y="1737359"/>
            <a:ext cx="10058400" cy="4448951"/>
          </a:xfrm>
        </p:spPr>
        <p:txBody>
          <a:bodyPr>
            <a:normAutofit lnSpcReduction="10000"/>
          </a:bodyPr>
          <a:lstStyle/>
          <a:p>
            <a:r>
              <a:rPr lang="en-US" dirty="0"/>
              <a:t>1. </a:t>
            </a:r>
            <a:r>
              <a:rPr lang="el-GR" dirty="0"/>
              <a:t>Βαθιά εκπνοή: ώστε να αδειάσουν οι πνεύμονες από τον αέρα που περιέχουν.</a:t>
            </a:r>
          </a:p>
          <a:p>
            <a:r>
              <a:rPr lang="el-GR" dirty="0"/>
              <a:t>2. Εφαρμογή της συσκευής στα χείλη.</a:t>
            </a:r>
          </a:p>
          <a:p>
            <a:r>
              <a:rPr lang="el-GR" dirty="0"/>
              <a:t>3. Πίεση της συσκευής (κρατώντας σταθερό τον</a:t>
            </a:r>
            <a:r>
              <a:rPr lang="en-US" dirty="0"/>
              <a:t> </a:t>
            </a:r>
            <a:r>
              <a:rPr lang="el-GR" dirty="0"/>
              <a:t>αντίχειρα και πιέζοντας τον δείκτη) ώστε να</a:t>
            </a:r>
          </a:p>
          <a:p>
            <a:r>
              <a:rPr lang="el-GR" dirty="0"/>
              <a:t>απελευθερωθεί το φάρμακο αμέσως πριν την</a:t>
            </a:r>
            <a:r>
              <a:rPr lang="en-US" dirty="0"/>
              <a:t> </a:t>
            </a:r>
            <a:r>
              <a:rPr lang="el-GR" dirty="0"/>
              <a:t>έναρξη της βαθιάς εισπνοής.</a:t>
            </a:r>
            <a:r>
              <a:rPr lang="en-US" dirty="0"/>
              <a:t> </a:t>
            </a:r>
            <a:r>
              <a:rPr lang="el-GR" dirty="0"/>
              <a:t>(Σε όλες τις υπόλοιπες συσκευές το φάρμακο</a:t>
            </a:r>
            <a:r>
              <a:rPr lang="en-US" dirty="0"/>
              <a:t> </a:t>
            </a:r>
            <a:r>
              <a:rPr lang="el-GR" dirty="0"/>
              <a:t>απελευθερώνεται μόνο του κατά την εισπνοή).</a:t>
            </a:r>
          </a:p>
          <a:p>
            <a:r>
              <a:rPr lang="el-GR" dirty="0"/>
              <a:t>4. Βαθιά εισπνοή: ώστε οι πνεύμονες να γεμίσουν</a:t>
            </a:r>
            <a:r>
              <a:rPr lang="en-US" dirty="0"/>
              <a:t> </a:t>
            </a:r>
            <a:r>
              <a:rPr lang="el-GR" dirty="0"/>
              <a:t>πάλι με αέρα ο οποίος περιέχει και το φάρμακο.</a:t>
            </a:r>
            <a:endParaRPr lang="en-US" dirty="0"/>
          </a:p>
          <a:p>
            <a:r>
              <a:rPr lang="el-GR" dirty="0"/>
              <a:t>5. Κράτημα της αναπνοής περίπου για 10 δευτερόλεπτα ώστε να δοθεί χρόνος στην ουσία να</a:t>
            </a:r>
            <a:r>
              <a:rPr lang="en-US" dirty="0"/>
              <a:t> </a:t>
            </a:r>
            <a:r>
              <a:rPr lang="el-GR" dirty="0" err="1"/>
              <a:t>απορροφηθεί</a:t>
            </a:r>
            <a:r>
              <a:rPr lang="el-GR" dirty="0"/>
              <a:t> από τον βρογχικό βλεννογόνο.</a:t>
            </a:r>
          </a:p>
          <a:p>
            <a:r>
              <a:rPr lang="el-GR" dirty="0"/>
              <a:t>6. Αργή εκπνοή.(Αν η συσκευή είναι </a:t>
            </a:r>
            <a:r>
              <a:rPr lang="el-GR" dirty="0" err="1"/>
              <a:t>inhaler</a:t>
            </a:r>
            <a:r>
              <a:rPr lang="el-GR" dirty="0"/>
              <a:t>, θα πρέπει πριν τη</a:t>
            </a:r>
            <a:r>
              <a:rPr lang="en-US" dirty="0"/>
              <a:t> </a:t>
            </a:r>
            <a:r>
              <a:rPr lang="el-GR" dirty="0"/>
              <a:t>χρήση να ανακινηθεί 2-3 φορές).</a:t>
            </a:r>
          </a:p>
          <a:p>
            <a:r>
              <a:rPr lang="el-GR" dirty="0"/>
              <a:t>Για την αποφυγή βραχνάδας της φωνής και στοματίτιδας συνιστάται στους ασθενείς μετά τη χορήγηση του φαρμάκου να ξεπλένουν το στόμα</a:t>
            </a:r>
            <a:r>
              <a:rPr lang="en-US" dirty="0"/>
              <a:t> </a:t>
            </a:r>
            <a:r>
              <a:rPr lang="el-GR" dirty="0"/>
              <a:t>τους με νερό.</a:t>
            </a:r>
          </a:p>
        </p:txBody>
      </p:sp>
    </p:spTree>
    <p:extLst>
      <p:ext uri="{BB962C8B-B14F-4D97-AF65-F5344CB8AC3E}">
        <p14:creationId xmlns:p14="http://schemas.microsoft.com/office/powerpoint/2010/main" val="2479244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0F426-70AF-4241-9A11-BAB42397C07F}"/>
              </a:ext>
            </a:extLst>
          </p:cNvPr>
          <p:cNvSpPr>
            <a:spLocks noGrp="1"/>
          </p:cNvSpPr>
          <p:nvPr>
            <p:ph type="title"/>
          </p:nvPr>
        </p:nvSpPr>
        <p:spPr/>
        <p:txBody>
          <a:bodyPr/>
          <a:lstStyle/>
          <a:p>
            <a:r>
              <a:rPr lang="el-GR" dirty="0" err="1"/>
              <a:t>Ωτική</a:t>
            </a:r>
            <a:r>
              <a:rPr lang="el-GR" dirty="0"/>
              <a:t> Ενστάλαξη</a:t>
            </a:r>
          </a:p>
        </p:txBody>
      </p:sp>
      <p:sp>
        <p:nvSpPr>
          <p:cNvPr id="3" name="Θέση περιεχομένου 2">
            <a:extLst>
              <a:ext uri="{FF2B5EF4-FFF2-40B4-BE49-F238E27FC236}">
                <a16:creationId xmlns:a16="http://schemas.microsoft.com/office/drawing/2014/main" id="{45C138FD-6BDB-44C0-B8D4-874B1D0C950C}"/>
              </a:ext>
            </a:extLst>
          </p:cNvPr>
          <p:cNvSpPr>
            <a:spLocks noGrp="1"/>
          </p:cNvSpPr>
          <p:nvPr>
            <p:ph idx="1"/>
          </p:nvPr>
        </p:nvSpPr>
        <p:spPr/>
        <p:txBody>
          <a:bodyPr>
            <a:normAutofit/>
          </a:bodyPr>
          <a:lstStyle/>
          <a:p>
            <a:r>
              <a:rPr lang="el-GR" dirty="0"/>
              <a:t>Οι </a:t>
            </a:r>
            <a:r>
              <a:rPr lang="el-GR" dirty="0" err="1"/>
              <a:t>ωτικές</a:t>
            </a:r>
            <a:r>
              <a:rPr lang="el-GR" dirty="0"/>
              <a:t> σταγόνες ή οι κρέμες εφαρμόζονται αφού προηγουμένως ζεσταθούν, σε θερμοκρασία σώματος ή περιβάλλοντος προς αποφυγή ερεθισμού του </a:t>
            </a:r>
            <a:r>
              <a:rPr lang="el-GR" dirty="0" err="1"/>
              <a:t>οπισθίου</a:t>
            </a:r>
            <a:r>
              <a:rPr lang="el-GR" dirty="0"/>
              <a:t> λαβυρίνθου και πρόκληση ζάλης. </a:t>
            </a:r>
          </a:p>
          <a:p>
            <a:r>
              <a:rPr lang="el-GR" dirty="0"/>
              <a:t>Χορηγούνται για την αντιμετώπιση της οξείας εξωτερικής ωτίτιδας, η οποία εμφανίζεται συνήθως στη διάρκεια του καλοκαιριού και ευνοεί </a:t>
            </a:r>
            <a:r>
              <a:rPr lang="el-GR" dirty="0" err="1"/>
              <a:t>ται</a:t>
            </a:r>
            <a:r>
              <a:rPr lang="el-GR" dirty="0"/>
              <a:t> από τον συνδυασμό υψηλής θερμοκρασίας υγρασίας και απώλειας του επιθηλίου του δέρματος του έξω ακουστικού πόρου. Τραυματισμοί, συσσώρευση κυψελίδας και συχνή έκθεση στο νερό (</a:t>
            </a:r>
            <a:r>
              <a:rPr lang="el-GR" dirty="0" err="1"/>
              <a:t>ωτίτις</a:t>
            </a:r>
            <a:r>
              <a:rPr lang="el-GR" dirty="0"/>
              <a:t> των κολυμβητών) αποτελούν επίσης συχνούς παράγον τες που ευνοούν την ανάπτυξη εξωτερικής ωτίτιδας. Συσσώρευση μεγάλης ποσότητας κυψελίδας στον έξω ακουστικό πόρο προδιαθέτει για βαρηκοΐα, </a:t>
            </a:r>
            <a:r>
              <a:rPr lang="el-GR" dirty="0" err="1"/>
              <a:t>εμβοές</a:t>
            </a:r>
            <a:r>
              <a:rPr lang="el-GR" dirty="0"/>
              <a:t> και ενίοτε ίλιγγο.</a:t>
            </a:r>
          </a:p>
        </p:txBody>
      </p:sp>
    </p:spTree>
    <p:extLst>
      <p:ext uri="{BB962C8B-B14F-4D97-AF65-F5344CB8AC3E}">
        <p14:creationId xmlns:p14="http://schemas.microsoft.com/office/powerpoint/2010/main" val="283670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CBA344-05A7-4B96-B6FE-ECD53E73BDF0}"/>
              </a:ext>
            </a:extLst>
          </p:cNvPr>
          <p:cNvSpPr>
            <a:spLocks noGrp="1"/>
          </p:cNvSpPr>
          <p:nvPr>
            <p:ph type="title"/>
          </p:nvPr>
        </p:nvSpPr>
        <p:spPr/>
        <p:txBody>
          <a:bodyPr/>
          <a:lstStyle/>
          <a:p>
            <a:r>
              <a:rPr lang="el-GR" dirty="0"/>
              <a:t>Βασικές αρχές</a:t>
            </a:r>
          </a:p>
        </p:txBody>
      </p:sp>
      <p:sp>
        <p:nvSpPr>
          <p:cNvPr id="3" name="Θέση περιεχομένου 2">
            <a:extLst>
              <a:ext uri="{FF2B5EF4-FFF2-40B4-BE49-F238E27FC236}">
                <a16:creationId xmlns:a16="http://schemas.microsoft.com/office/drawing/2014/main" id="{C744F143-67E9-45F4-A7EA-565584138ADB}"/>
              </a:ext>
            </a:extLst>
          </p:cNvPr>
          <p:cNvSpPr>
            <a:spLocks noGrp="1"/>
          </p:cNvSpPr>
          <p:nvPr>
            <p:ph idx="1"/>
          </p:nvPr>
        </p:nvSpPr>
        <p:spPr/>
        <p:txBody>
          <a:bodyPr>
            <a:normAutofit/>
          </a:bodyPr>
          <a:lstStyle/>
          <a:p>
            <a:r>
              <a:rPr lang="en-US" dirty="0"/>
              <a:t>7. </a:t>
            </a:r>
            <a:r>
              <a:rPr lang="el-GR" dirty="0"/>
              <a:t>Μην χορηγείτε φάρμακα από φιαλίδιο χωρίς</a:t>
            </a:r>
            <a:r>
              <a:rPr lang="en-US" dirty="0"/>
              <a:t> </a:t>
            </a:r>
            <a:r>
              <a:rPr lang="el-GR" dirty="0"/>
              <a:t>ετικέτα ή από συσκευασία που δεν είναι ευανάγνωστη η ονομασία του φαρμάκου. Μην μεταγγίζετε φάρμακο από ένα φιαλίδιο σε άλλο</a:t>
            </a:r>
            <a:br>
              <a:rPr lang="el-GR" dirty="0"/>
            </a:br>
            <a:r>
              <a:rPr lang="el-GR" dirty="0"/>
              <a:t>ή μην επιστρέφετε περίσσευμα φαρμάκου σε</a:t>
            </a:r>
            <a:r>
              <a:rPr lang="en-US" dirty="0"/>
              <a:t> </a:t>
            </a:r>
            <a:r>
              <a:rPr lang="el-GR" dirty="0"/>
              <a:t>φιάλη. Με τον τρόπο αυτό αποφεύγονται λάθη</a:t>
            </a:r>
            <a:br>
              <a:rPr lang="el-GR" dirty="0"/>
            </a:br>
            <a:r>
              <a:rPr lang="el-GR" dirty="0"/>
              <a:t>και αλλοίωση του φαρμάκου.</a:t>
            </a:r>
          </a:p>
          <a:p>
            <a:r>
              <a:rPr lang="en-US" dirty="0"/>
              <a:t>8. </a:t>
            </a:r>
            <a:r>
              <a:rPr lang="el-GR" dirty="0"/>
              <a:t>Μην διακόπτετε την εργασία της προετοιμασίας των φαρμάκων. Αν επιβάλλεται να απομακρυνθείτε, κλειδώστε όσα ετοιμάσατε στο</a:t>
            </a:r>
            <a:r>
              <a:rPr lang="en-US" dirty="0"/>
              <a:t> </a:t>
            </a:r>
            <a:r>
              <a:rPr lang="el-GR" dirty="0"/>
              <a:t>φαρμακείο. Η αποφυγή διακοπής μειώνει την</a:t>
            </a:r>
            <a:br>
              <a:rPr lang="el-GR" dirty="0"/>
            </a:br>
            <a:r>
              <a:rPr lang="el-GR" dirty="0"/>
              <a:t>πιθανότητα λάθους και προσφέρει ασφάλεια</a:t>
            </a:r>
            <a:r>
              <a:rPr lang="en-US" dirty="0"/>
              <a:t> </a:t>
            </a:r>
            <a:r>
              <a:rPr lang="el-GR" dirty="0"/>
              <a:t>στον ασθενή.</a:t>
            </a:r>
            <a:br>
              <a:rPr lang="el-GR" dirty="0"/>
            </a:br>
            <a:endParaRPr lang="en-US" dirty="0"/>
          </a:p>
          <a:p>
            <a:r>
              <a:rPr lang="en-US" dirty="0"/>
              <a:t>9. </a:t>
            </a:r>
            <a:r>
              <a:rPr lang="el-GR" dirty="0"/>
              <a:t>Μεταφέρετε τα φάρμακα από τον χώρο της</a:t>
            </a:r>
            <a:r>
              <a:rPr lang="en-US" dirty="0"/>
              <a:t> </a:t>
            </a:r>
            <a:r>
              <a:rPr lang="el-GR" dirty="0"/>
              <a:t>προετοιμασίας στον θάλαμο με τον ειδικό δίσκο σε ποτηράκια με το ονοματεπώνυμο του</a:t>
            </a:r>
            <a:r>
              <a:rPr lang="en-US" dirty="0"/>
              <a:t> </a:t>
            </a:r>
            <a:r>
              <a:rPr lang="el-GR" dirty="0"/>
              <a:t>ασθενή, το φάρμακο, τη δόση και τις ώρες χορήγησής τους ή σε φακελάκια, ανάλογα με τ</a:t>
            </a:r>
            <a:r>
              <a:rPr lang="en-US" dirty="0"/>
              <a:t>o </a:t>
            </a:r>
            <a:r>
              <a:rPr lang="el-GR" dirty="0"/>
              <a:t>σύστημα του νοσοκομείου. Έχετε τον δίσκο</a:t>
            </a:r>
            <a:r>
              <a:rPr lang="en-US" dirty="0"/>
              <a:t> </a:t>
            </a:r>
            <a:r>
              <a:rPr lang="el-GR" dirty="0"/>
              <a:t>πάντοτε στο οπτικό σας πεδίο. Έτσι, προλαμβάνεται η πιθανή λήψη φαρμάκου από άλλο</a:t>
            </a:r>
            <a:r>
              <a:rPr lang="en-US" dirty="0"/>
              <a:t> </a:t>
            </a:r>
            <a:r>
              <a:rPr lang="el-GR" dirty="0"/>
              <a:t>ασθενή κατά λάθος</a:t>
            </a:r>
            <a:r>
              <a:rPr lang="en-US" dirty="0"/>
              <a:t>.</a:t>
            </a:r>
            <a:endParaRPr lang="el-GR" dirty="0"/>
          </a:p>
        </p:txBody>
      </p:sp>
    </p:spTree>
    <p:extLst>
      <p:ext uri="{BB962C8B-B14F-4D97-AF65-F5344CB8AC3E}">
        <p14:creationId xmlns:p14="http://schemas.microsoft.com/office/powerpoint/2010/main" val="749499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36701D-488E-4966-B7D3-AE68F9FD9CDB}"/>
              </a:ext>
            </a:extLst>
          </p:cNvPr>
          <p:cNvSpPr>
            <a:spLocks noGrp="1"/>
          </p:cNvSpPr>
          <p:nvPr>
            <p:ph type="title"/>
          </p:nvPr>
        </p:nvSpPr>
        <p:spPr/>
        <p:txBody>
          <a:bodyPr/>
          <a:lstStyle/>
          <a:p>
            <a:r>
              <a:rPr lang="el-GR" dirty="0" err="1"/>
              <a:t>Ωτική</a:t>
            </a:r>
            <a:r>
              <a:rPr lang="el-GR" dirty="0"/>
              <a:t> Ενστάλαξη</a:t>
            </a:r>
          </a:p>
        </p:txBody>
      </p:sp>
      <p:sp>
        <p:nvSpPr>
          <p:cNvPr id="3" name="Θέση περιεχομένου 2">
            <a:extLst>
              <a:ext uri="{FF2B5EF4-FFF2-40B4-BE49-F238E27FC236}">
                <a16:creationId xmlns:a16="http://schemas.microsoft.com/office/drawing/2014/main" id="{6C28D278-DDA0-482D-B7E0-5B1DB0CD0B93}"/>
              </a:ext>
            </a:extLst>
          </p:cNvPr>
          <p:cNvSpPr>
            <a:spLocks noGrp="1"/>
          </p:cNvSpPr>
          <p:nvPr>
            <p:ph idx="1"/>
          </p:nvPr>
        </p:nvSpPr>
        <p:spPr/>
        <p:txBody>
          <a:bodyPr>
            <a:normAutofit/>
          </a:bodyPr>
          <a:lstStyle/>
          <a:p>
            <a:r>
              <a:rPr lang="el-GR" dirty="0"/>
              <a:t>Για την αφαίρεση του βύσματος της κυψελίδας προηγείται ενστάλαξη 2-3 σταγόνων διαλύματος 0.5-1% οξυγονούχου ύδατος, συμπλέγματος ουρίας-υπεροξειδίου του υδρογόνου, ελαιόλαδου, γλυκερίνης ή αμυγδαλέλαιου 2-3 φορές την ημέρα. </a:t>
            </a:r>
            <a:r>
              <a:rPr lang="el-GR" dirty="0" err="1"/>
              <a:t>Aκολούθως</a:t>
            </a:r>
            <a:r>
              <a:rPr lang="el-GR" dirty="0"/>
              <a:t>, διενεργείται πλύση με χλιαρό ύδωρ ή αναρρόφηση. </a:t>
            </a:r>
            <a:r>
              <a:rPr lang="el-GR" dirty="0" err="1"/>
              <a:t>Nα</a:t>
            </a:r>
            <a:r>
              <a:rPr lang="el-GR" dirty="0"/>
              <a:t> σημειωθεί ότι το σύμπλεγμα ουρίας-υπεροξειδίου του υδρογόνου ενδέχεται να προκαλέσει διάβρωση του δέρματος του έξω ακουστικού πόρου και αλλεργικές αντιδράσεις.</a:t>
            </a:r>
          </a:p>
          <a:p>
            <a:r>
              <a:rPr lang="el-GR" dirty="0"/>
              <a:t> </a:t>
            </a:r>
            <a:r>
              <a:rPr lang="el-GR" dirty="0" err="1"/>
              <a:t>Aφαίρεση</a:t>
            </a:r>
            <a:r>
              <a:rPr lang="el-GR" dirty="0"/>
              <a:t> βύσματος με πλύση αντενδείκνυται σε ρήξη του τυμπάνου, ενώ σε άτομα με</a:t>
            </a:r>
            <a:br>
              <a:rPr lang="el-GR" dirty="0"/>
            </a:br>
            <a:r>
              <a:rPr lang="el-GR" dirty="0"/>
              <a:t>σακχαρώδη διαβήτη επιβάλλεται ιδιαίτερη προσοχή να μην τραυματιστεί το δέρμα του έξω ακουστικού πόρου λόγω του κινδύνου ανάπτυξης βαριάς εξωτερικής ωτίτιδας.</a:t>
            </a:r>
          </a:p>
        </p:txBody>
      </p:sp>
    </p:spTree>
    <p:extLst>
      <p:ext uri="{BB962C8B-B14F-4D97-AF65-F5344CB8AC3E}">
        <p14:creationId xmlns:p14="http://schemas.microsoft.com/office/powerpoint/2010/main" val="3348539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30A9A2-E183-4806-B216-F2F274297580}"/>
              </a:ext>
            </a:extLst>
          </p:cNvPr>
          <p:cNvSpPr>
            <a:spLocks noGrp="1"/>
          </p:cNvSpPr>
          <p:nvPr>
            <p:ph type="title"/>
          </p:nvPr>
        </p:nvSpPr>
        <p:spPr/>
        <p:txBody>
          <a:bodyPr/>
          <a:lstStyle/>
          <a:p>
            <a:r>
              <a:rPr lang="el-GR" dirty="0" err="1"/>
              <a:t>Ενδορινική</a:t>
            </a:r>
            <a:r>
              <a:rPr lang="el-GR" dirty="0"/>
              <a:t> Χορήγηση Φαρμάκων</a:t>
            </a:r>
          </a:p>
        </p:txBody>
      </p:sp>
      <p:sp>
        <p:nvSpPr>
          <p:cNvPr id="3" name="Θέση περιεχομένου 2">
            <a:extLst>
              <a:ext uri="{FF2B5EF4-FFF2-40B4-BE49-F238E27FC236}">
                <a16:creationId xmlns:a16="http://schemas.microsoft.com/office/drawing/2014/main" id="{EB2F91E5-5B73-41D2-81C6-97972CDD6E00}"/>
              </a:ext>
            </a:extLst>
          </p:cNvPr>
          <p:cNvSpPr>
            <a:spLocks noGrp="1"/>
          </p:cNvSpPr>
          <p:nvPr>
            <p:ph idx="1"/>
          </p:nvPr>
        </p:nvSpPr>
        <p:spPr/>
        <p:txBody>
          <a:bodyPr/>
          <a:lstStyle/>
          <a:p>
            <a:r>
              <a:rPr lang="el-GR" sz="2400" dirty="0"/>
              <a:t>Πριν από την έναρξη της αγωγής και στην περίπτωση ρινικών ενοχλήσεων, πρέπει να πραγματοποιηθεί εξέταση της </a:t>
            </a:r>
            <a:r>
              <a:rPr lang="el-GR" sz="2400" dirty="0" err="1"/>
              <a:t>ρινός</a:t>
            </a:r>
            <a:r>
              <a:rPr lang="el-GR" sz="2400" dirty="0"/>
              <a:t>. Για πλήρες θεραπευτικό όφελος, συνιστάται τακτική, προγραμματισμένη χρήση. Η διάρκεια της θεραπείας πρέπει να περιορίζεται στην περίοδο που αντιστοιχεί στην έκθεση σε αλλεργιογόνα. Η δόση πρέπει να ρυθμίζεται στην ελάχιστη θεραπευτική δόση στην οποία διατηρείται αποτελεσματικός έλεγχος των συμπτωμάτων. </a:t>
            </a:r>
          </a:p>
          <a:p>
            <a:r>
              <a:rPr lang="el-GR" sz="2400" dirty="0"/>
              <a:t>Τα φάρμακα που διατίθενται για </a:t>
            </a:r>
            <a:r>
              <a:rPr lang="el-GR" sz="2400" dirty="0" err="1"/>
              <a:t>ενδορινική</a:t>
            </a:r>
            <a:r>
              <a:rPr lang="el-GR" sz="2400" dirty="0"/>
              <a:t> χορήγηση διατίθενται σε ρινικό </a:t>
            </a:r>
            <a:r>
              <a:rPr lang="el-GR" sz="2400" dirty="0" err="1"/>
              <a:t>εκνέφωμα</a:t>
            </a:r>
            <a:r>
              <a:rPr lang="el-GR" sz="2400" dirty="0"/>
              <a:t> / εναιώρημα</a:t>
            </a:r>
            <a:r>
              <a:rPr lang="el-GR" dirty="0"/>
              <a:t>.</a:t>
            </a:r>
          </a:p>
        </p:txBody>
      </p:sp>
    </p:spTree>
    <p:extLst>
      <p:ext uri="{BB962C8B-B14F-4D97-AF65-F5344CB8AC3E}">
        <p14:creationId xmlns:p14="http://schemas.microsoft.com/office/powerpoint/2010/main" val="882411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76171-BE9E-415B-9317-C5ACA0C921C6}"/>
              </a:ext>
            </a:extLst>
          </p:cNvPr>
          <p:cNvSpPr>
            <a:spLocks noGrp="1"/>
          </p:cNvSpPr>
          <p:nvPr>
            <p:ph type="title"/>
          </p:nvPr>
        </p:nvSpPr>
        <p:spPr/>
        <p:txBody>
          <a:bodyPr/>
          <a:lstStyle/>
          <a:p>
            <a:r>
              <a:rPr lang="el-GR" dirty="0"/>
              <a:t>Οφθαλμική ενστάλαξη</a:t>
            </a:r>
          </a:p>
        </p:txBody>
      </p:sp>
      <p:sp>
        <p:nvSpPr>
          <p:cNvPr id="3" name="Θέση περιεχομένου 2">
            <a:extLst>
              <a:ext uri="{FF2B5EF4-FFF2-40B4-BE49-F238E27FC236}">
                <a16:creationId xmlns:a16="http://schemas.microsoft.com/office/drawing/2014/main" id="{0FF9D43D-3F07-4218-AD7E-10367DD55EB0}"/>
              </a:ext>
            </a:extLst>
          </p:cNvPr>
          <p:cNvSpPr>
            <a:spLocks noGrp="1"/>
          </p:cNvSpPr>
          <p:nvPr>
            <p:ph idx="1"/>
          </p:nvPr>
        </p:nvSpPr>
        <p:spPr/>
        <p:txBody>
          <a:bodyPr>
            <a:normAutofit/>
          </a:bodyPr>
          <a:lstStyle/>
          <a:p>
            <a:r>
              <a:rPr lang="el-GR" b="1" dirty="0">
                <a:solidFill>
                  <a:schemeClr val="accent2"/>
                </a:solidFill>
              </a:rPr>
              <a:t>Τα κολλύρια </a:t>
            </a:r>
            <a:r>
              <a:rPr lang="el-GR" dirty="0"/>
              <a:t>και οι </a:t>
            </a:r>
            <a:r>
              <a:rPr lang="el-GR" b="1" dirty="0">
                <a:solidFill>
                  <a:schemeClr val="accent2"/>
                </a:solidFill>
              </a:rPr>
              <a:t>οφθαλμικές αλοιφές </a:t>
            </a:r>
            <a:r>
              <a:rPr lang="el-GR" dirty="0"/>
              <a:t>αποτελούν σκευάσματα με ιδιαίτερες απαιτήσεις στην</a:t>
            </a:r>
            <a:br>
              <a:rPr lang="el-GR" dirty="0"/>
            </a:br>
            <a:r>
              <a:rPr lang="el-GR" dirty="0"/>
              <a:t>παρασκευή τους. Είναι αναγκαία η εξασφάλιση απόλυτης στειρότητας τόσο κατά την παρασκευή τους όσο και κατά τη διατήρησή τους. Η συσκευασία πρέπει να γίνεται από υλικό που δεν επηρεάζει το περιεχόμενο και δεν επηρεάζεται από αυτό.</a:t>
            </a:r>
            <a:br>
              <a:rPr lang="el-GR" dirty="0"/>
            </a:br>
            <a:endParaRPr lang="el-GR" dirty="0"/>
          </a:p>
          <a:p>
            <a:r>
              <a:rPr lang="el-GR" dirty="0"/>
              <a:t>Οι οδοί χορήγησης των οφθαλμικών φαρμάκων είναι οι εξής:</a:t>
            </a:r>
          </a:p>
          <a:p>
            <a:br>
              <a:rPr lang="el-GR" dirty="0"/>
            </a:br>
            <a:r>
              <a:rPr lang="el-GR" dirty="0">
                <a:solidFill>
                  <a:schemeClr val="accent2"/>
                </a:solidFill>
              </a:rPr>
              <a:t>■ Άμεση ενστάλαξη ή τοποθέτηση στο κόλπωμα του </a:t>
            </a:r>
            <a:r>
              <a:rPr lang="el-GR" dirty="0" err="1">
                <a:solidFill>
                  <a:schemeClr val="accent2"/>
                </a:solidFill>
              </a:rPr>
              <a:t>επιπεφυκότα</a:t>
            </a:r>
            <a:r>
              <a:rPr lang="el-GR" dirty="0">
                <a:solidFill>
                  <a:schemeClr val="accent2"/>
                </a:solidFill>
              </a:rPr>
              <a:t> (κυρίως του κάτω) με την</a:t>
            </a:r>
            <a:br>
              <a:rPr lang="el-GR" dirty="0">
                <a:solidFill>
                  <a:schemeClr val="accent2"/>
                </a:solidFill>
              </a:rPr>
            </a:br>
            <a:r>
              <a:rPr lang="el-GR" dirty="0">
                <a:solidFill>
                  <a:schemeClr val="accent2"/>
                </a:solidFill>
              </a:rPr>
              <a:t>μορφή κολλυρίων (οφθαλμικών διαλυμάτων ή εναιωρημάτων) και οφθαλμικών αλοιφών</a:t>
            </a:r>
            <a:br>
              <a:rPr lang="el-GR" dirty="0">
                <a:solidFill>
                  <a:schemeClr val="accent2"/>
                </a:solidFill>
              </a:rPr>
            </a:br>
            <a:r>
              <a:rPr lang="el-GR" dirty="0">
                <a:solidFill>
                  <a:schemeClr val="accent2"/>
                </a:solidFill>
              </a:rPr>
              <a:t>■ Ένεση κάτω από τον </a:t>
            </a:r>
            <a:r>
              <a:rPr lang="el-GR" dirty="0" err="1">
                <a:solidFill>
                  <a:schemeClr val="accent2"/>
                </a:solidFill>
              </a:rPr>
              <a:t>επιπεφυκότα</a:t>
            </a:r>
            <a:r>
              <a:rPr lang="el-GR" dirty="0">
                <a:solidFill>
                  <a:schemeClr val="accent2"/>
                </a:solidFill>
              </a:rPr>
              <a:t>, </a:t>
            </a:r>
            <a:r>
              <a:rPr lang="el-GR" dirty="0" err="1">
                <a:solidFill>
                  <a:schemeClr val="accent2"/>
                </a:solidFill>
              </a:rPr>
              <a:t>παραβολβικά</a:t>
            </a:r>
            <a:r>
              <a:rPr lang="el-GR" dirty="0">
                <a:solidFill>
                  <a:schemeClr val="accent2"/>
                </a:solidFill>
              </a:rPr>
              <a:t> ή </a:t>
            </a:r>
            <a:r>
              <a:rPr lang="el-GR" dirty="0" err="1">
                <a:solidFill>
                  <a:schemeClr val="accent2"/>
                </a:solidFill>
              </a:rPr>
              <a:t>οπισθοβολβικά</a:t>
            </a:r>
            <a:r>
              <a:rPr lang="el-GR" dirty="0">
                <a:solidFill>
                  <a:schemeClr val="accent2"/>
                </a:solidFill>
              </a:rPr>
              <a:t>.</a:t>
            </a:r>
            <a:br>
              <a:rPr lang="el-GR" dirty="0">
                <a:solidFill>
                  <a:schemeClr val="accent2"/>
                </a:solidFill>
              </a:rPr>
            </a:br>
            <a:r>
              <a:rPr lang="el-GR" dirty="0">
                <a:solidFill>
                  <a:schemeClr val="accent2"/>
                </a:solidFill>
              </a:rPr>
              <a:t>■ Άμεση ένεση ή έγχυση μέσα στον πρόσθιο θάλαμο ή την υαλοειδή κοιλότητα.</a:t>
            </a:r>
            <a:br>
              <a:rPr lang="el-GR" dirty="0">
                <a:solidFill>
                  <a:schemeClr val="accent2"/>
                </a:solidFill>
              </a:rPr>
            </a:br>
            <a:r>
              <a:rPr lang="el-GR" dirty="0">
                <a:solidFill>
                  <a:schemeClr val="accent2"/>
                </a:solidFill>
              </a:rPr>
              <a:t>■ Συστηματική χορήγηση (παρεντερικά ή από το στόμα).</a:t>
            </a:r>
          </a:p>
        </p:txBody>
      </p:sp>
    </p:spTree>
    <p:extLst>
      <p:ext uri="{BB962C8B-B14F-4D97-AF65-F5344CB8AC3E}">
        <p14:creationId xmlns:p14="http://schemas.microsoft.com/office/powerpoint/2010/main" val="309297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D1B3F88-A824-4483-BD62-32DFEC6F983E}"/>
              </a:ext>
            </a:extLst>
          </p:cNvPr>
          <p:cNvSpPr>
            <a:spLocks noGrp="1"/>
          </p:cNvSpPr>
          <p:nvPr>
            <p:ph type="title"/>
          </p:nvPr>
        </p:nvSpPr>
        <p:spPr/>
        <p:txBody>
          <a:bodyPr/>
          <a:lstStyle/>
          <a:p>
            <a:r>
              <a:rPr lang="el-GR" dirty="0"/>
              <a:t>Βασικές αρχές</a:t>
            </a:r>
          </a:p>
        </p:txBody>
      </p:sp>
      <p:sp>
        <p:nvSpPr>
          <p:cNvPr id="3" name="Θέση περιεχομένου 2">
            <a:extLst>
              <a:ext uri="{FF2B5EF4-FFF2-40B4-BE49-F238E27FC236}">
                <a16:creationId xmlns:a16="http://schemas.microsoft.com/office/drawing/2014/main" id="{843375EA-B41E-4B0D-A0E5-C904FA468428}"/>
              </a:ext>
            </a:extLst>
          </p:cNvPr>
          <p:cNvSpPr>
            <a:spLocks noGrp="1"/>
          </p:cNvSpPr>
          <p:nvPr>
            <p:ph idx="1"/>
          </p:nvPr>
        </p:nvSpPr>
        <p:spPr/>
        <p:txBody>
          <a:bodyPr>
            <a:normAutofit/>
          </a:bodyPr>
          <a:lstStyle/>
          <a:p>
            <a:r>
              <a:rPr lang="el-GR" dirty="0"/>
              <a:t>10. Όταν χορηγείτε φάρμακα σε περισσότερους από έναν ασθενείς, σας διευκολύνει η τακτοποίησή τους στον δίσκο κατά θαλάμους.</a:t>
            </a:r>
          </a:p>
          <a:p>
            <a:r>
              <a:rPr lang="el-GR" dirty="0"/>
              <a:t>11. Αν ένας ασθενής χρειάζεται μεγάλη βοήθεια για να πάρει το φάρμακό του, αφήστε τον τελευταίο για να έχετε περισσότερη άνεση χρόνου αλλά και για να μην αφήσετε τα άλλα φάρμακα εκτεθειμένα.</a:t>
            </a:r>
          </a:p>
          <a:p>
            <a:r>
              <a:rPr lang="el-GR" dirty="0"/>
              <a:t>12. Όταν φθάσετε στον ασθενή, βεβαιωθείτε ότι είναι ο ίδιος. Ελέγξτε το όνομά του και επαληθεύστε το προτρέποντας τον ασθενή να σας το πει. </a:t>
            </a:r>
          </a:p>
          <a:p>
            <a:r>
              <a:rPr lang="el-GR" dirty="0"/>
              <a:t>13. Κατά την χορήγηση των φαρμάκων δίνεται η ευκαιρία στον νοσηλευτή να επικοινωνήσει με τον ασθενή και να συνεργαστεί μαζί του. Αξιολογείτε σύντομα την κατάστασή του, τον</a:t>
            </a:r>
            <a:br>
              <a:rPr lang="el-GR" dirty="0"/>
            </a:br>
            <a:r>
              <a:rPr lang="el-GR" dirty="0"/>
              <a:t>ενημερώνετε για ό,τι χρειάζεται να ξέρει για το φάρμακο, του μεταδίδετε τον σεβασμό και το θερμό ενδιαφέρον σας και τονώνετε την πίστη και την ελπίδα ότι θα βοηθηθεί με τη θεραπεία του.</a:t>
            </a:r>
          </a:p>
        </p:txBody>
      </p:sp>
    </p:spTree>
    <p:extLst>
      <p:ext uri="{BB962C8B-B14F-4D97-AF65-F5344CB8AC3E}">
        <p14:creationId xmlns:p14="http://schemas.microsoft.com/office/powerpoint/2010/main" val="72478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D2AE9-D66C-4001-9971-9AC5105974EA}"/>
              </a:ext>
            </a:extLst>
          </p:cNvPr>
          <p:cNvSpPr>
            <a:spLocks noGrp="1"/>
          </p:cNvSpPr>
          <p:nvPr>
            <p:ph type="title"/>
          </p:nvPr>
        </p:nvSpPr>
        <p:spPr/>
        <p:txBody>
          <a:bodyPr/>
          <a:lstStyle/>
          <a:p>
            <a:r>
              <a:rPr lang="el-GR" dirty="0"/>
              <a:t>Βασικές αρχές</a:t>
            </a:r>
          </a:p>
        </p:txBody>
      </p:sp>
      <p:sp>
        <p:nvSpPr>
          <p:cNvPr id="3" name="Θέση περιεχομένου 2">
            <a:extLst>
              <a:ext uri="{FF2B5EF4-FFF2-40B4-BE49-F238E27FC236}">
                <a16:creationId xmlns:a16="http://schemas.microsoft.com/office/drawing/2014/main" id="{8A9F6F44-BEAB-4261-B868-1FA9E5E014DD}"/>
              </a:ext>
            </a:extLst>
          </p:cNvPr>
          <p:cNvSpPr>
            <a:spLocks noGrp="1"/>
          </p:cNvSpPr>
          <p:nvPr>
            <p:ph idx="1"/>
          </p:nvPr>
        </p:nvSpPr>
        <p:spPr>
          <a:xfrm>
            <a:off x="1097279" y="1845734"/>
            <a:ext cx="10620587" cy="4023360"/>
          </a:xfrm>
        </p:spPr>
        <p:txBody>
          <a:bodyPr>
            <a:normAutofit fontScale="92500" lnSpcReduction="20000"/>
          </a:bodyPr>
          <a:lstStyle/>
          <a:p>
            <a:r>
              <a:rPr lang="el-GR" dirty="0"/>
              <a:t>14. Χορηγείτε και τσεκάρετε μόνο τα φάρμακα που προετοιμάσατε και χορηγήσατε εσείς προσωπικά και ποτέ φάρμακα που ετοίμασε άλλος.  Αν έγινε κάποιο λάθος στην προετοιμασία, αυτός που τα ετοίμασε και εσείς που τα δώσατε είστε εξίσου νομικά υπόλογοι.</a:t>
            </a:r>
            <a:br>
              <a:rPr lang="el-GR" dirty="0"/>
            </a:br>
            <a:endParaRPr lang="el-GR" dirty="0"/>
          </a:p>
          <a:p>
            <a:r>
              <a:rPr lang="el-GR" dirty="0"/>
              <a:t>15. Πριν απομακρυνθείτε, βεβαιωθείτε ότι ο ασθενής έλαβε το φάρμακο. Είναι επικίνδυνο και</a:t>
            </a:r>
            <a:br>
              <a:rPr lang="el-GR" dirty="0"/>
            </a:br>
            <a:r>
              <a:rPr lang="el-GR" dirty="0"/>
              <a:t>ανασφαλές να αφήσετε φάρμακα στο κομοδίνο του για αργότερα ή για να τα δώσει ο διπλανός ασθενής ή κάποιος συγγενής, διότι μπορεί να μην τα λάβει για διαφόρους λόγους ή να τα συγκεντρώσει αν έχει πρόθεση να βλάψει τον εαυτό του.</a:t>
            </a:r>
          </a:p>
          <a:p>
            <a:br>
              <a:rPr lang="el-GR" dirty="0"/>
            </a:br>
            <a:r>
              <a:rPr lang="el-GR" dirty="0"/>
              <a:t>16. Καλλιεργείτε και ανανεώνετε συνεχώς το αίσθημα της νοσηλευτικής ευθύνης σχετικά με τη χορήγηση των φαρμάκων ώστε να μην κάνετε λάθη. Αν όμως γίνει κάποιο λάθος, οπότε κινδυνεύει η υγεία ή και η ζωή του ασθενή, μην διστάσετε να το ανακοινώσετε αμέσως στην προϊσταμένη του τμήματος ή και στο γιατρό, ώστε να χορηγηθούν αντίδοτα για να διασφαλιστεί η υγεία του ασθενή. Πολλά οργανωμένα ιδρύματα απαιτούν από το πρόσωπο που έκανε το λάθος, να το καταγράψει στο δελτίο νοσηλείας του ασθενή ή και σε ειδικό δελτίο αναφοράς λαθών και ατυχημάτων με πλήρη και ακριβή καταγραφή για νομικούς και ηθικούς λόγους.</a:t>
            </a:r>
          </a:p>
        </p:txBody>
      </p:sp>
    </p:spTree>
    <p:extLst>
      <p:ext uri="{BB962C8B-B14F-4D97-AF65-F5344CB8AC3E}">
        <p14:creationId xmlns:p14="http://schemas.microsoft.com/office/powerpoint/2010/main" val="250266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90B95B-48AB-4395-9766-18A5485F17D5}"/>
              </a:ext>
            </a:extLst>
          </p:cNvPr>
          <p:cNvSpPr>
            <a:spLocks noGrp="1"/>
          </p:cNvSpPr>
          <p:nvPr>
            <p:ph type="title"/>
          </p:nvPr>
        </p:nvSpPr>
        <p:spPr/>
        <p:txBody>
          <a:bodyPr/>
          <a:lstStyle/>
          <a:p>
            <a:r>
              <a:rPr lang="el-GR" dirty="0"/>
              <a:t>Βασικές αρχές</a:t>
            </a:r>
          </a:p>
        </p:txBody>
      </p:sp>
      <p:sp>
        <p:nvSpPr>
          <p:cNvPr id="3" name="Θέση περιεχομένου 2">
            <a:extLst>
              <a:ext uri="{FF2B5EF4-FFF2-40B4-BE49-F238E27FC236}">
                <a16:creationId xmlns:a16="http://schemas.microsoft.com/office/drawing/2014/main" id="{B126907C-0403-46A1-B401-EE2EA131C294}"/>
              </a:ext>
            </a:extLst>
          </p:cNvPr>
          <p:cNvSpPr>
            <a:spLocks noGrp="1"/>
          </p:cNvSpPr>
          <p:nvPr>
            <p:ph idx="1"/>
          </p:nvPr>
        </p:nvSpPr>
        <p:spPr/>
        <p:txBody>
          <a:bodyPr>
            <a:normAutofit/>
          </a:bodyPr>
          <a:lstStyle/>
          <a:p>
            <a:r>
              <a:rPr lang="el-GR" dirty="0"/>
              <a:t>17. Η παράλειψη χορήγησης φαρμάκου αποτελεί λάθος, επομένως και ευθύνη του νοσηλευτή. Αν συμβεί, συμβουλευθείτε τους υπευθύνους για το τι πρέπει να κάνετε. Αν όμως το φάρμακο δε δόθηκε δικαιολογημένα, σημειώστε στο δελτίο νοσηλείας τον λόγο όπως για παράδειγμα πήγε στο χειρουργείο ή είχε κάποια εξέταση να κάνει.</a:t>
            </a:r>
            <a:br>
              <a:rPr lang="el-GR" dirty="0"/>
            </a:br>
            <a:endParaRPr lang="el-GR" dirty="0"/>
          </a:p>
          <a:p>
            <a:r>
              <a:rPr lang="el-GR" dirty="0"/>
              <a:t>18. Αν ο ασθενής αρνείται να πάρει ένα φάρμακο, ιδιαίτερα όταν είναι σημαντικό για τη θεραπεία του, προσπαθήστε με την επικοινωνία να βρείτε την αιτία και να τον πείσετε για την αναγκαιότητα της λήψης του. Αν δεν το πετύχετε, ενημερώστε το γιατρό και το δελτίο νοσηλείας με τις σχετικές σας ενέργειες.</a:t>
            </a:r>
          </a:p>
          <a:p>
            <a:r>
              <a:rPr lang="el-GR" dirty="0"/>
              <a:t>19.  Σε κάθε περίπτωση που χορηγείτε φάρμακο, πρέπει να ακολουθείτε τον παρακάτω κανόνα</a:t>
            </a:r>
            <a:br>
              <a:rPr lang="el-GR" dirty="0"/>
            </a:br>
            <a:r>
              <a:rPr lang="el-GR" dirty="0"/>
              <a:t>των 6 σωστών σημείων: σωστός ασθενής, σωστό φάρμακο, σωστή δόση, σωστή ώρα, σωστή οδός χορήγησης, σωστή τεκμηρίωση.</a:t>
            </a:r>
          </a:p>
        </p:txBody>
      </p:sp>
    </p:spTree>
    <p:extLst>
      <p:ext uri="{BB962C8B-B14F-4D97-AF65-F5344CB8AC3E}">
        <p14:creationId xmlns:p14="http://schemas.microsoft.com/office/powerpoint/2010/main" val="276883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FD5FD-C9F6-4277-987D-7C50F0077633}"/>
              </a:ext>
            </a:extLst>
          </p:cNvPr>
          <p:cNvSpPr>
            <a:spLocks noGrp="1"/>
          </p:cNvSpPr>
          <p:nvPr>
            <p:ph type="title"/>
          </p:nvPr>
        </p:nvSpPr>
        <p:spPr/>
        <p:txBody>
          <a:bodyPr/>
          <a:lstStyle/>
          <a:p>
            <a:r>
              <a:rPr lang="el-GR" dirty="0"/>
              <a:t>Ορθή Χορήγηση Φαρμάκων</a:t>
            </a:r>
          </a:p>
        </p:txBody>
      </p:sp>
      <p:sp>
        <p:nvSpPr>
          <p:cNvPr id="3" name="Θέση περιεχομένου 2">
            <a:extLst>
              <a:ext uri="{FF2B5EF4-FFF2-40B4-BE49-F238E27FC236}">
                <a16:creationId xmlns:a16="http://schemas.microsoft.com/office/drawing/2014/main" id="{1AE23461-7933-487B-93E9-38F902D5B695}"/>
              </a:ext>
            </a:extLst>
          </p:cNvPr>
          <p:cNvSpPr>
            <a:spLocks noGrp="1"/>
          </p:cNvSpPr>
          <p:nvPr>
            <p:ph idx="1"/>
          </p:nvPr>
        </p:nvSpPr>
        <p:spPr>
          <a:xfrm>
            <a:off x="1097280" y="1737361"/>
            <a:ext cx="10058400" cy="4573128"/>
          </a:xfrm>
        </p:spPr>
        <p:txBody>
          <a:bodyPr>
            <a:normAutofit fontScale="92500"/>
          </a:bodyPr>
          <a:lstStyle/>
          <a:p>
            <a:r>
              <a:rPr lang="el-GR" sz="1600" b="1" dirty="0">
                <a:solidFill>
                  <a:schemeClr val="accent2"/>
                </a:solidFill>
              </a:rPr>
              <a:t>Σωστή φαρμακευτική αγωγή: </a:t>
            </a:r>
            <a:r>
              <a:rPr lang="el-GR" sz="1600" dirty="0"/>
              <a:t>Είναι επιτακτική η αντιπαραβολή του κάθε φαρμάκου με αυτά που είναι γραμμένα στο φύλλο οδηγιών. Ο νοσηλευτής πρέπει να χορηγεί μόνο τα φάρμακα που έχει ετοιμάσει ο ίδιος και να είναι παρών όταν αυτά λαμβάνονται από τον ασθενή.</a:t>
            </a:r>
          </a:p>
          <a:p>
            <a:r>
              <a:rPr lang="el-GR" sz="1600" b="1" dirty="0">
                <a:solidFill>
                  <a:schemeClr val="accent2"/>
                </a:solidFill>
              </a:rPr>
              <a:t>Σωστή δόση του φαρμάκου. </a:t>
            </a:r>
            <a:r>
              <a:rPr lang="el-GR" sz="1600" dirty="0"/>
              <a:t>Ο νοσηλευτής πρέπει να ελέγχει τρεις φορές κάθε υπολογισμό της δόσης του φαρμάκου.</a:t>
            </a:r>
            <a:br>
              <a:rPr lang="el-GR" sz="1600" dirty="0"/>
            </a:br>
            <a:endParaRPr lang="el-GR" sz="1600" dirty="0"/>
          </a:p>
          <a:p>
            <a:r>
              <a:rPr lang="el-GR" sz="1600" b="1" dirty="0">
                <a:solidFill>
                  <a:schemeClr val="accent2"/>
                </a:solidFill>
              </a:rPr>
              <a:t>Σωστός ασθενής: </a:t>
            </a:r>
            <a:r>
              <a:rPr lang="el-GR" sz="1600" dirty="0"/>
              <a:t>Ο νοσηλευτής πρέπει να αναγνωρίζει τον ασθενή ρωτώντας τον το όνομά του καθώς επίσης να ελέγχει το βραχιόλι ταυτοποίησής του, ώστε να διασφαλίζεται ότι ο σωστός ασθενής λαμβάνει τη σωστή φαρμακευτική αγωγή.</a:t>
            </a:r>
          </a:p>
          <a:p>
            <a:r>
              <a:rPr lang="el-GR" sz="1600" b="1" dirty="0">
                <a:solidFill>
                  <a:schemeClr val="accent2"/>
                </a:solidFill>
              </a:rPr>
              <a:t>Σωστή οδός χορήγησης: </a:t>
            </a:r>
            <a:r>
              <a:rPr lang="el-GR" sz="1600" dirty="0"/>
              <a:t>ο νοσηλευτής πρέπει να δώσει το φάρμακο μέσω της σωστής οδού χορήγησης. Κατά την προετοιμασία της φαρμακευτικής αγωγής, ο τριπλός έλεγχος θα επιβεβαιώσει και την οδό χορήγησης των φαρμάκων.</a:t>
            </a:r>
            <a:br>
              <a:rPr lang="el-GR" sz="1600" dirty="0"/>
            </a:br>
            <a:endParaRPr lang="el-GR" sz="1600" dirty="0"/>
          </a:p>
          <a:p>
            <a:r>
              <a:rPr lang="el-GR" sz="1600" b="1" dirty="0">
                <a:solidFill>
                  <a:schemeClr val="accent2"/>
                </a:solidFill>
              </a:rPr>
              <a:t>Σωστός χρόνος: </a:t>
            </a:r>
            <a:r>
              <a:rPr lang="el-GR" sz="1600" dirty="0"/>
              <a:t>ο νοσηλευτής θα ελέγξει τη χρονική σειρά χορήγησης των φαρμάκων για να εξασφαλίσει ότι η φαρμακευτική αγωγή δίνεται στο σωστό χρόνο. Ο γιατρός που έδωσε την οδηγία έχει προσδιορίσει τις ώρες που η φαρμακευτική αγωγή πρέπει να δοθεί.</a:t>
            </a:r>
            <a:br>
              <a:rPr lang="el-GR" sz="1600" dirty="0"/>
            </a:br>
            <a:endParaRPr lang="el-GR" sz="1600" dirty="0"/>
          </a:p>
          <a:p>
            <a:r>
              <a:rPr lang="el-GR" sz="1600" b="1" dirty="0">
                <a:solidFill>
                  <a:schemeClr val="accent2"/>
                </a:solidFill>
              </a:rPr>
              <a:t>Κατάλληλη τεκμηρίωση: </a:t>
            </a:r>
            <a:r>
              <a:rPr lang="el-GR" sz="1600" dirty="0"/>
              <a:t>ο νοσηλευτής θα καταγράψει την κατάσταση του ασθενή πριν από τη χορήγηση του φαρμάκου, κατά την χορήγηση του, καθώς και τη δόση, την ώρα και την οδό χορήγησής του. Στη συνέχεια, ο νοσηλευτής θα πρέπει να παρακολουθήσει και να καταγράψει την αντίδραση του ασθενή στη συγκεκριμένη φαρμακευτική αγωγή.</a:t>
            </a:r>
          </a:p>
        </p:txBody>
      </p:sp>
    </p:spTree>
    <p:extLst>
      <p:ext uri="{BB962C8B-B14F-4D97-AF65-F5344CB8AC3E}">
        <p14:creationId xmlns:p14="http://schemas.microsoft.com/office/powerpoint/2010/main" val="4169627138"/>
      </p:ext>
    </p:extLst>
  </p:cSld>
  <p:clrMapOvr>
    <a:masterClrMapping/>
  </p:clrMapOvr>
</p:sld>
</file>

<file path=ppt/theme/theme1.xml><?xml version="1.0" encoding="utf-8"?>
<a:theme xmlns:a="http://schemas.openxmlformats.org/drawingml/2006/main" name="Ανασκόπηση">
  <a:themeElements>
    <a:clrScheme name="Ανασκόπηση">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Ανασκόπηση">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νασκόπηση">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153</TotalTime>
  <Words>3005</Words>
  <Application>Microsoft Office PowerPoint</Application>
  <PresentationFormat>Ευρεία οθόνη</PresentationFormat>
  <Paragraphs>181</Paragraphs>
  <Slides>52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52</vt:i4>
      </vt:variant>
    </vt:vector>
  </HeadingPairs>
  <TitlesOfParts>
    <vt:vector size="58" baseType="lpstr">
      <vt:lpstr>Arial</vt:lpstr>
      <vt:lpstr>Calibri</vt:lpstr>
      <vt:lpstr>Calibri Light</vt:lpstr>
      <vt:lpstr>UB-Helvetica</vt:lpstr>
      <vt:lpstr>Wingdings</vt:lpstr>
      <vt:lpstr>Ανασκόπηση</vt:lpstr>
      <vt:lpstr>Χορήγηση Φαρμάκων και Οδοί Χορήγησης (Ι)</vt:lpstr>
      <vt:lpstr>Παρουσίαση του PowerPoint</vt:lpstr>
      <vt:lpstr>Βασικές αρχές</vt:lpstr>
      <vt:lpstr>Βασικές αρχές</vt:lpstr>
      <vt:lpstr>Βασικές αρχές</vt:lpstr>
      <vt:lpstr>Βασικές αρχές</vt:lpstr>
      <vt:lpstr>Βασικές αρχές</vt:lpstr>
      <vt:lpstr>Βασικές αρχές</vt:lpstr>
      <vt:lpstr>Ορθή Χορήγηση Φαρμάκων</vt:lpstr>
      <vt:lpstr>Οδοί Χορήγησης των Φαρμάκων</vt:lpstr>
      <vt:lpstr>Οδοί Χορήγησης των Φαρμάκων</vt:lpstr>
      <vt:lpstr>Χρόνος που απαιτείται για την έναρξη δράσης του φαρμάκου</vt:lpstr>
      <vt:lpstr>Ώρες χορήγησης φαρμάκων</vt:lpstr>
      <vt:lpstr>Υπολογισμός Φαρμάκων σε Ενήλικες</vt:lpstr>
      <vt:lpstr>Χορήγηση φαρμάκων από το στόμα (P.O., per os)</vt:lpstr>
      <vt:lpstr>Χορήγηση Φαρμάκων από το Στόμα</vt:lpstr>
      <vt:lpstr>Μειονεκτήματα</vt:lpstr>
      <vt:lpstr>Μειονεκτήματα </vt:lpstr>
      <vt:lpstr>Πλεονεκτήματα</vt:lpstr>
      <vt:lpstr>Πιθανές Επιπλοκές</vt:lpstr>
      <vt:lpstr>Υπογλώσσια (Sublingual) Χορήγηση Φαρμάκων</vt:lpstr>
      <vt:lpstr>Υπογλώσσια (Sublingual) Χορήγηση Φαρμάκων</vt:lpstr>
      <vt:lpstr>Χορήγηση Φαρμάκων από το Ορθό</vt:lpstr>
      <vt:lpstr>Χορήγηση Φαρμάκων από το Ορθό</vt:lpstr>
      <vt:lpstr>Παρουσίαση του PowerPoint</vt:lpstr>
      <vt:lpstr>Χορήγηση Φαρμάκων μέσω Ρινογαστρικού ή Ρινονηστιδικού Καθετήρα</vt:lpstr>
      <vt:lpstr>Χορήγηση Φαρμάκων μέσω Ρινογαστρικού ή Ρινονηστιδικού Καθετήρα</vt:lpstr>
      <vt:lpstr>Χορήγηση Φαρμάκων μέσω Ρινογαστρικού ή Ρινονηστιδικού Καθετήρα</vt:lpstr>
      <vt:lpstr>Φροντίδα Ρινογαστρικού Σωλήνα (Nasogastric Tube)</vt:lpstr>
      <vt:lpstr>Φροντίδα Ρινονηστιδικού Καθετήρα (Nasojejunal Tube</vt:lpstr>
      <vt:lpstr>Τοπική Χορήγηση Φαρμάκων και Φαρμακοτεχνικές Μορφές</vt:lpstr>
      <vt:lpstr>Τοπική Χορήγηση Φαρμάκων και Φαρμακοτεχνικές Μορφές</vt:lpstr>
      <vt:lpstr>Χορήγηση Φαρμάκων από το Δέρμα</vt:lpstr>
      <vt:lpstr>Χορήγηση Φαρμάκων από το Δέρμα</vt:lpstr>
      <vt:lpstr>Διατάξεις Συστημάτων Ελεγχόμενης Αποδέσμευσης - Έμπλαστρα (Patches)</vt:lpstr>
      <vt:lpstr>Μηχανισμοί Ελεγχόμενης Αποδέσμευσης στα Πολυμερή</vt:lpstr>
      <vt:lpstr>Οι Νεότερες Εφαρμογές των Δερματικών Εμπλάστρων</vt:lpstr>
      <vt:lpstr>Οι Νεότερες Εφαρμογές των Δερματικών Εμπλάστρων</vt:lpstr>
      <vt:lpstr> Χορήγηση Φαρμάκων μέσω Εισπνοής</vt:lpstr>
      <vt:lpstr>Χορήγηση Φαρμάκων μέσω Εισπνοής</vt:lpstr>
      <vt:lpstr>Παρενέργειες</vt:lpstr>
      <vt:lpstr>Συσκευές Χορήγησης Εισπνεόμενων Φαρμάκων</vt:lpstr>
      <vt:lpstr> Συσκευές Χορήγησης Εισπνεόμενων Φαρμάκων. Νεφελοποιητής </vt:lpstr>
      <vt:lpstr>Νεφελοποιητής</vt:lpstr>
      <vt:lpstr>Συσκευές Εισπνοών με Δοσομετρητή  MDI (Μetered-dose Inhaler)</vt:lpstr>
      <vt:lpstr>Συσκευές Εισπνοών Ξηρής Σκόνης DPI (Dry Powder Inhaler) </vt:lpstr>
      <vt:lpstr>Μεθοδολογία Χορήγησης Φαρμάκων με Συσκευή Εισπνοών Ξηρής Σκόνης Dpi (Dry Powder Inhaler)</vt:lpstr>
      <vt:lpstr>Μεθοδολογία Χορήγησης Φαρμάκων με Συσκευή Εισπνοών Ξηρής Σκόνης (Dry Powder Inhaler)</vt:lpstr>
      <vt:lpstr>Ωτική Ενστάλαξη</vt:lpstr>
      <vt:lpstr>Ωτική Ενστάλαξη</vt:lpstr>
      <vt:lpstr>Ενδορινική Χορήγηση Φαρμάκων</vt:lpstr>
      <vt:lpstr>Οφθαλμική ενστάλαξη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Χορήγηση Φαρμάκων και Οδοί Χορήγησης</dc:title>
  <dc:creator>Sofia</dc:creator>
  <cp:lastModifiedBy>Sofia</cp:lastModifiedBy>
  <cp:revision>57</cp:revision>
  <dcterms:created xsi:type="dcterms:W3CDTF">2023-03-17T13:33:17Z</dcterms:created>
  <dcterms:modified xsi:type="dcterms:W3CDTF">2023-03-18T16:13:46Z</dcterms:modified>
</cp:coreProperties>
</file>