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6" r:id="rId2"/>
    <p:sldId id="271" r:id="rId3"/>
    <p:sldId id="287" r:id="rId4"/>
    <p:sldId id="288" r:id="rId5"/>
    <p:sldId id="289" r:id="rId6"/>
    <p:sldId id="290" r:id="rId7"/>
    <p:sldId id="291" r:id="rId8"/>
    <p:sldId id="295" r:id="rId9"/>
    <p:sldId id="292" r:id="rId10"/>
    <p:sldId id="296" r:id="rId11"/>
    <p:sldId id="293" r:id="rId12"/>
    <p:sldId id="294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28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DE390-DA7E-4E32-94AB-D755AD7E3F6D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89BB7-04A5-4407-B9FD-FF93E26FC4A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A5D88-36F3-4285-9316-80F48598337F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74A23-E8C8-4BCE-AC09-6A5C9B1CFDD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90192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Διαφάνεια τίτλου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Θέση εικόνας 31">
            <a:extLst>
              <a:ext uri="{FF2B5EF4-FFF2-40B4-BE49-F238E27FC236}">
                <a16:creationId xmlns:a16="http://schemas.microsoft.com/office/drawing/2014/main" xmlns="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l-GR" dirty="0"/>
              <a:t>Εισαγωγή ή μεταφορά και απόθεση εικόνας εδώ</a:t>
            </a: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dirty="0"/>
              <a:t>Κάντε κλικ για επεξεργασία του στυλ τίτλου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smtClean="0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3403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  <p:sldLayoutId id="21474836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d.petropoulos@uop.g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Θέση εικόνας 19" descr="Κοντινό πλάνο δέντρου&#10;&#10;Περιγραφή που δημιουργήθηκε με υψηλή αξιοπιστία">
            <a:extLst>
              <a:ext uri="{FF2B5EF4-FFF2-40B4-BE49-F238E27FC236}">
                <a16:creationId xmlns:a16="http://schemas.microsoft.com/office/drawing/2014/main" xmlns="" id="{3072B96B-8E35-4D15-80A0-1DD4745F75B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Τίτλος 5">
            <a:extLst>
              <a:ext uri="{FF2B5EF4-FFF2-40B4-BE49-F238E27FC236}">
                <a16:creationId xmlns:a16="http://schemas.microsoft.com/office/drawing/2014/main" xmlns="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248" y="357351"/>
            <a:ext cx="6863255" cy="1639615"/>
          </a:xfrm>
        </p:spPr>
        <p:txBody>
          <a:bodyPr rtlCol="0"/>
          <a:lstStyle/>
          <a:p>
            <a:pPr algn="ctr"/>
            <a:r>
              <a:rPr lang="el-GR" sz="2800" dirty="0" smtClean="0"/>
              <a:t>ΠΑΝΕΠΙΣΤΗΜΙΟ    ΠΕΛΟΠΟΝΝΗΣΟΥ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> </a:t>
            </a:r>
            <a:r>
              <a:rPr lang="el-GR" sz="2400" dirty="0" smtClean="0"/>
              <a:t>ΣΧΟΛΗ   ΓΕΩΠΟΝΙΑΣ   &amp;   ΤΡΟΦΙΜΩΝ</a:t>
            </a: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2400" dirty="0" smtClean="0"/>
              <a:t>Τμήμα    Γεωπονίας </a:t>
            </a:r>
            <a:endParaRPr lang="el-GR" sz="2400" dirty="0"/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xmlns="" id="{E59089BD-A05A-4E28-AFD9-50A72EA81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568" y="2015415"/>
            <a:ext cx="4286578" cy="45719"/>
          </a:xfrm>
          <a:prstGeom prst="rect">
            <a:avLst/>
          </a:prstGeom>
        </p:spPr>
      </p:pic>
      <p:sp>
        <p:nvSpPr>
          <p:cNvPr id="7" name="Υπότιτλος 6">
            <a:extLst>
              <a:ext uri="{FF2B5EF4-FFF2-40B4-BE49-F238E27FC236}">
                <a16:creationId xmlns:a16="http://schemas.microsoft.com/office/drawing/2014/main" xmlns="" id="{DA0FE6D5-D475-4CBB-A6C2-E3D991A36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372" y="3752194"/>
            <a:ext cx="4582511" cy="1828799"/>
          </a:xfrm>
        </p:spPr>
        <p:txBody>
          <a:bodyPr rtlCol="0">
            <a:normAutofit fontScale="85000" lnSpcReduction="10000"/>
          </a:bodyPr>
          <a:lstStyle/>
          <a:p>
            <a:pPr algn="ctr" rtl="0"/>
            <a:r>
              <a:rPr lang="el-GR" sz="1800" b="1" dirty="0" smtClean="0"/>
              <a:t>Αγροτική Πολιτική</a:t>
            </a:r>
          </a:p>
          <a:p>
            <a:pPr algn="ctr" rtl="0"/>
            <a:r>
              <a:rPr lang="el-GR" sz="1800" b="1" dirty="0" smtClean="0"/>
              <a:t>Διάλεξη </a:t>
            </a:r>
            <a:r>
              <a:rPr lang="en-US" sz="1800" b="1" dirty="0" smtClean="0"/>
              <a:t>4</a:t>
            </a:r>
            <a:r>
              <a:rPr lang="el-GR" sz="1800" b="1" dirty="0" smtClean="0"/>
              <a:t> </a:t>
            </a:r>
          </a:p>
          <a:p>
            <a:pPr algn="ctr" rtl="0"/>
            <a:endParaRPr lang="el-GR" sz="1800" dirty="0" smtClean="0"/>
          </a:p>
          <a:p>
            <a:pPr algn="ctr"/>
            <a:r>
              <a:rPr lang="el-GR" sz="1800" dirty="0" smtClean="0"/>
              <a:t>Δρ Δημήτριος Π. Πετρόπουλος</a:t>
            </a:r>
          </a:p>
          <a:p>
            <a:pPr algn="ctr"/>
            <a:r>
              <a:rPr lang="el-GR" sz="1600" dirty="0" smtClean="0"/>
              <a:t>Αναπληρωτής Καθηγητής «Γεωργικής Οικονομίας»</a:t>
            </a:r>
          </a:p>
          <a:p>
            <a:pPr rtl="0"/>
            <a:endParaRPr lang="el-GR" dirty="0" smtClean="0"/>
          </a:p>
          <a:p>
            <a:pPr rtl="0"/>
            <a:endParaRPr lang="el-GR" dirty="0"/>
          </a:p>
        </p:txBody>
      </p:sp>
      <p:sp>
        <p:nvSpPr>
          <p:cNvPr id="47" name="Ελεύθερη σχεδίαση: Σχήμα 46">
            <a:extLst>
              <a:ext uri="{FF2B5EF4-FFF2-40B4-BE49-F238E27FC236}">
                <a16:creationId xmlns:a16="http://schemas.microsoft.com/office/drawing/2014/main" xmlns="" id="{B6D0B8EE-8E06-4051-87BF-62C153F3FBBB}"/>
              </a:ext>
            </a:extLst>
          </p:cNvPr>
          <p:cNvSpPr/>
          <p:nvPr/>
        </p:nvSpPr>
        <p:spPr>
          <a:xfrm rot="4308689">
            <a:off x="5269765" y="1275138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85234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325822"/>
            <a:ext cx="8596668" cy="89337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dirty="0" smtClean="0"/>
              <a:t>Περιορισμός </a:t>
            </a:r>
            <a:r>
              <a:rPr lang="el-GR" sz="3100" dirty="0" smtClean="0"/>
              <a:t>της παραγωγής και της απόσυρσης πλεονασμάτων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481958"/>
            <a:ext cx="9381066" cy="510802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Ωφελούμενοι: </a:t>
            </a:r>
          </a:p>
          <a:p>
            <a:pPr>
              <a:buFontTx/>
              <a:buChar char="-"/>
            </a:pPr>
            <a:r>
              <a:rPr lang="el-GR" dirty="0" smtClean="0"/>
              <a:t>Παραγωγοί </a:t>
            </a:r>
            <a:r>
              <a:rPr lang="el-GR" dirty="0" smtClean="0"/>
              <a:t>– διαθέτουν το προϊόν τους σε αυξημένη </a:t>
            </a:r>
            <a:r>
              <a:rPr lang="el-GR" dirty="0" smtClean="0"/>
              <a:t>τιμή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Μη ωφελούμενοι:</a:t>
            </a:r>
          </a:p>
          <a:p>
            <a:pPr>
              <a:buFontTx/>
              <a:buChar char="-"/>
            </a:pPr>
            <a:r>
              <a:rPr lang="el-GR" dirty="0" smtClean="0"/>
              <a:t>Καταναλωτές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Κόστος: </a:t>
            </a:r>
          </a:p>
          <a:p>
            <a:pPr>
              <a:buFontTx/>
              <a:buChar char="-"/>
            </a:pPr>
            <a:r>
              <a:rPr lang="el-GR" dirty="0" smtClean="0"/>
              <a:t>Κρατικός Προϋπολογισμός</a:t>
            </a:r>
          </a:p>
          <a:p>
            <a:pPr>
              <a:buFontTx/>
              <a:buChar char="-"/>
            </a:pPr>
            <a:r>
              <a:rPr lang="el-GR" dirty="0" smtClean="0"/>
              <a:t>Δαπάνες αποθήκευσης 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Αποτελέσματα (περιορισμού της παραγωγής):</a:t>
            </a:r>
          </a:p>
          <a:p>
            <a:pPr>
              <a:buFontTx/>
              <a:buChar char="-"/>
            </a:pPr>
            <a:r>
              <a:rPr lang="el-GR" dirty="0" smtClean="0"/>
              <a:t>Εντατικοποίηση της παραγωγής</a:t>
            </a:r>
          </a:p>
          <a:p>
            <a:pPr>
              <a:buFontTx/>
              <a:buChar char="-"/>
            </a:pPr>
            <a:r>
              <a:rPr lang="el-GR" dirty="0" smtClean="0"/>
              <a:t>Δηλαδή αύξηση των στρεμματικών αποδόσεων. Με αποτέλεσμα τη μη επίτευξη του στόχου της ρύθμισης (δηλ. του περιορισμού της παραγωγής)</a:t>
            </a:r>
          </a:p>
          <a:p>
            <a:pPr>
              <a:buFontTx/>
              <a:buChar char="-"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9528212" cy="914400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Β. Μέτρα πολιτικής που επηρεάζουν τους καταναλωτές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Καθορισμός τιμών ασφαλείας (δηλ. κατώτερες τιμές για τους παραγωγούς οι οποίες είναι υψηλότερες από την τιμή ισορροπίας για τους καταναλωτές)</a:t>
            </a:r>
          </a:p>
          <a:p>
            <a:r>
              <a:rPr lang="el-GR" dirty="0" smtClean="0"/>
              <a:t>Επιδοτήσεις τιμών για τους παραγωγούς (δηλ. ενθαρρύνουν τους παραγωγούς να πωλούν την παραγωγή τους σε χαμηλότερες τιμές για τους καταναλωτές)</a:t>
            </a:r>
            <a:r>
              <a:rPr lang="el-GR" dirty="0" smtClean="0"/>
              <a:t>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Επιβολή κατώτερης τιμής</a:t>
            </a:r>
            <a:endParaRPr lang="el-GR" dirty="0"/>
          </a:p>
        </p:txBody>
      </p:sp>
      <p:pic>
        <p:nvPicPr>
          <p:cNvPr id="1026" name="Picture 2" descr="E:\ΒΙΒΛΙΟ\Διαγράμματα\Κεφάλαιο 5\Καθορισμός Κατώτερης Τιμής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52365" y="1923394"/>
            <a:ext cx="6647307" cy="411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10568736" cy="914400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Γ. Μέτρα πολιτικής που επηρεάζουν το εμπόριο του προϊόντος   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Μέτρα που σκοπό έχουν την προστασία συγκεκριμένου προϊόντος από τις εισαγωγές, αλλά και την προώθηση των εξαγωγών. Τέτοια μέτρα είναι: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Δασμοί εισαγωγών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Μεταβλητές εισφορές εισαγωγών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Ποσοστώσεις εισαγωγών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Επιδοτήσεις εξαγωγών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 smtClean="0"/>
              <a:t>1. Δασμοί </a:t>
            </a:r>
            <a:r>
              <a:rPr lang="el-GR" sz="2800" dirty="0" smtClean="0"/>
              <a:t>εισαγωγών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το σταθερό ποσό που επιβάλλεται στην τιμή εισαγωγής των εισαγόμενων αγροτικών προϊόντων</a:t>
            </a:r>
          </a:p>
          <a:p>
            <a:r>
              <a:rPr lang="el-GR" dirty="0" smtClean="0"/>
              <a:t>Με έμμεσο τρόπο επιτυγχάνεται περιορισμός των εισαγωγών, ώστε να μειωθεί η συνολική προσφορά με συνέπεια να διαμορφωθεί η τιμή του προϊόντος σε επιθυμητά επίπεδα στην εσωτερική αγορά</a:t>
            </a:r>
          </a:p>
          <a:p>
            <a:r>
              <a:rPr lang="el-GR" dirty="0" smtClean="0"/>
              <a:t>Για την χώρα, είναι μια πηγή εσόδων 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 smtClean="0"/>
              <a:t>2. Μεταβλητές </a:t>
            </a:r>
            <a:r>
              <a:rPr lang="el-GR" sz="2800" dirty="0" smtClean="0"/>
              <a:t>εισφορές εισαγωγών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Μεταβλητά ποσά που επιβάλλονται στις εισαγωγές πέραν του ποσού των δασμών.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 smtClean="0"/>
              <a:t>3. Ποσοστώσεις </a:t>
            </a:r>
            <a:r>
              <a:rPr lang="el-GR" sz="2800" dirty="0" smtClean="0"/>
              <a:t>εισαγωγών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Συγκεκριμένες ποσότητες ενός προϊόντος για εισαγωγές σε μια χώρα</a:t>
            </a:r>
          </a:p>
          <a:p>
            <a:r>
              <a:rPr lang="el-GR" dirty="0" smtClean="0"/>
              <a:t>Σκοπός είναι ο απόλυτος έλεγχος των εισαγομένων ποσοτήτων για το συγκεκριμένο αγροτικό προϊόν</a:t>
            </a:r>
          </a:p>
          <a:p>
            <a:r>
              <a:rPr lang="el-GR" dirty="0" smtClean="0"/>
              <a:t>Διαμορφώνεται η ομαλή λειτουργία της εσωτερικής αγοράς</a:t>
            </a:r>
          </a:p>
          <a:p>
            <a:r>
              <a:rPr lang="el-GR" dirty="0" smtClean="0"/>
              <a:t>Προστατεύεται το εισόδημα των παραγωγών του ίδιου προϊόντος στο εσωτερικό της χώρας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800" dirty="0" smtClean="0"/>
              <a:t>4. Επιδοτήσεις </a:t>
            </a:r>
            <a:r>
              <a:rPr lang="el-GR" sz="2800" dirty="0" smtClean="0"/>
              <a:t>εξαγωγών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Σκοπό έχει την αύξηση των εξαγωγών.</a:t>
            </a:r>
          </a:p>
          <a:p>
            <a:r>
              <a:rPr lang="el-GR" dirty="0" smtClean="0"/>
              <a:t>Εξάγεται ένα μέρος της προσφοράς, ώστε η τιμή στην εσωτερική αγορά να διατηρηθεί σε ένα ικανοποιητικό επίπεδο</a:t>
            </a:r>
          </a:p>
          <a:p>
            <a:r>
              <a:rPr lang="el-GR" dirty="0" smtClean="0"/>
              <a:t>Οι επιδοτήσεις εξαγωγών, συμπληρώνουν την τιμή εξαγωγής (η οποία είναι χαμηλή και δεν εξασφαλίζει κέρδος για τον εξαγωγέα)</a:t>
            </a:r>
          </a:p>
          <a:p>
            <a:r>
              <a:rPr lang="el-GR" dirty="0" smtClean="0"/>
              <a:t>Μέσω των επιδοτήσεων εξαγωγής, κατακτώνται νέες αγορές    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807"/>
          </a:xfrm>
        </p:spPr>
        <p:txBody>
          <a:bodyPr/>
          <a:lstStyle/>
          <a:p>
            <a:pPr algn="ctr"/>
            <a:r>
              <a:rPr lang="el-GR" dirty="0" smtClean="0"/>
              <a:t>Φορείς Αγροτικής Πολιτικής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765739"/>
            <a:ext cx="8596668" cy="4275624"/>
          </a:xfrm>
        </p:spPr>
        <p:txBody>
          <a:bodyPr/>
          <a:lstStyle/>
          <a:p>
            <a:r>
              <a:rPr lang="el-GR" dirty="0" smtClean="0"/>
              <a:t>Οικονομικές μονάδες: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Τα νοικοκυριά (καταναλωτικές μονάδες)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Οι επιχειρήσεις (παραγωγικές μονάδες)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Κράτος ή Δημόσιο (ως καταναλωτής, ως παραγωγός, ως ρυθμιστής)</a:t>
            </a:r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pPr>
              <a:buFont typeface="+mj-lt"/>
              <a:buAutoNum type="arabicPeriod"/>
            </a:pPr>
            <a:endParaRPr lang="el-GR" dirty="0" smtClean="0"/>
          </a:p>
          <a:p>
            <a:r>
              <a:rPr lang="el-GR" dirty="0" smtClean="0"/>
              <a:t>Φορείς της Αγροτικής Πολιτικής</a:t>
            </a:r>
          </a:p>
          <a:p>
            <a:pPr>
              <a:buNone/>
            </a:pPr>
            <a:r>
              <a:rPr lang="el-GR" dirty="0" smtClean="0"/>
              <a:t>Α. Οι εσωτερικοί φορείς της Αγροτικής Πολιτικής </a:t>
            </a:r>
          </a:p>
          <a:p>
            <a:pPr>
              <a:buNone/>
            </a:pPr>
            <a:r>
              <a:rPr lang="el-GR" dirty="0" smtClean="0"/>
              <a:t>Β. οι εξωτερικοί φορείς της Αγροτικής Πολιτικής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9601783" cy="777766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Α. Οι εσωτερικοί φορείς της Αγροτικής Πολιτικής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Το Ανώτατο Συμβούλιο Οικονομικής Πολιτικής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Υπουργείο Εθνικής Οικονομίας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Υπουργείο Αγροτικής Ανάπτυξης και Τροφίμων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Υπουργείο Ανάπτυξης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Οι διάφορες τράπεζες, ως χρηματοδοτικά όργανα του αγροτικού τομέα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 Οργανισμός Γεωργικών Ασφαλίσεων (ΟΓΑ)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Οι οργανισμοί αγροτικών προϊόντων (Οργανισμός Βάμβακος, Οργανισμός Καπνού κ.α.)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Οι Αγροτικές Συνεταιριστικές Οργανώσεις (ΑΣΟ)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ΠΑΣΕΓΕΣ   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210207"/>
            <a:ext cx="8596668" cy="118766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Περιεχόμενα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sz="3100" dirty="0" smtClean="0"/>
              <a:t>Μέτρα Αγροτικής Πολιτικής </a:t>
            </a:r>
            <a:br>
              <a:rPr lang="el-GR" sz="3100" dirty="0" smtClean="0"/>
            </a:br>
            <a:endParaRPr lang="el-GR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38399"/>
            <a:ext cx="8596668" cy="3602963"/>
          </a:xfrm>
        </p:spPr>
        <p:txBody>
          <a:bodyPr>
            <a:normAutofit/>
          </a:bodyPr>
          <a:lstStyle/>
          <a:p>
            <a:r>
              <a:rPr lang="el-GR" dirty="0" smtClean="0"/>
              <a:t>Α. Μέτρα πολιτικής που απευθύνονται στους </a:t>
            </a:r>
            <a:r>
              <a:rPr lang="el-GR" dirty="0" smtClean="0"/>
              <a:t>παραγωγούς</a:t>
            </a:r>
          </a:p>
          <a:p>
            <a:r>
              <a:rPr lang="el-GR" dirty="0" smtClean="0"/>
              <a:t>Β. Μέτρα πολιτικής που επηρεάζουν τους </a:t>
            </a:r>
            <a:r>
              <a:rPr lang="el-GR" dirty="0" smtClean="0"/>
              <a:t>καταναλωτές</a:t>
            </a:r>
          </a:p>
          <a:p>
            <a:r>
              <a:rPr lang="el-GR" dirty="0" smtClean="0"/>
              <a:t>Γ. Μέτρα πολιτικής που επηρεάζουν το εμπόριο του </a:t>
            </a:r>
            <a:r>
              <a:rPr lang="el-GR" dirty="0" smtClean="0"/>
              <a:t>προϊόντος</a:t>
            </a:r>
          </a:p>
          <a:p>
            <a:r>
              <a:rPr lang="el-GR" dirty="0" smtClean="0"/>
              <a:t>Φορείς Αγροτικής Πολιτικής </a:t>
            </a:r>
            <a:endParaRPr lang="el-G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909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100" dirty="0" smtClean="0"/>
              <a:t>Β. οι εξωτερικοί φορείς της Αγροτικής Πολιτικής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1807779"/>
            <a:ext cx="8596668" cy="4233583"/>
          </a:xfrm>
        </p:spPr>
        <p:txBody>
          <a:bodyPr/>
          <a:lstStyle/>
          <a:p>
            <a:r>
              <a:rPr lang="el-GR" dirty="0" smtClean="0"/>
              <a:t>Τα Συμβούλιο των Υπουργών Γεωργίας της ΕΕ</a:t>
            </a:r>
          </a:p>
          <a:p>
            <a:r>
              <a:rPr lang="el-GR" dirty="0" smtClean="0"/>
              <a:t>Η Ευρωπαϊκή Επιτροπή </a:t>
            </a:r>
          </a:p>
          <a:p>
            <a:r>
              <a:rPr lang="el-GR" dirty="0" smtClean="0"/>
              <a:t>Το Ευρωπαϊκό Γεωργικό Ταμείο Εγγυήσεων (ΕΓΤΕ)  </a:t>
            </a:r>
          </a:p>
          <a:p>
            <a:r>
              <a:rPr lang="el-GR" dirty="0" smtClean="0"/>
              <a:t>Το </a:t>
            </a:r>
            <a:r>
              <a:rPr lang="el-GR" dirty="0" smtClean="0"/>
              <a:t>Ευρωπαϊκό Γεωργικό Ταμείο </a:t>
            </a:r>
            <a:r>
              <a:rPr lang="el-GR" dirty="0" smtClean="0"/>
              <a:t>Αγροτικής Ανάπτυξης (ΕΓΤΑΑ) 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657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/>
              <a:t>Ευχαριστώ </a:t>
            </a:r>
            <a:br>
              <a:rPr lang="el-GR" i="1" dirty="0" smtClean="0"/>
            </a:br>
            <a:r>
              <a:rPr lang="el-GR" i="1" dirty="0" smtClean="0"/>
              <a:t>για την προσοχή και συμμετοχή σας!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490952"/>
            <a:ext cx="8596668" cy="3478924"/>
          </a:xfrm>
        </p:spPr>
        <p:txBody>
          <a:bodyPr>
            <a:normAutofit lnSpcReduction="1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r">
              <a:buNone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Email: d.petropoulos@uop.gr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3" y="2297223"/>
            <a:ext cx="8992183" cy="3880773"/>
          </a:xfrm>
        </p:spPr>
        <p:txBody>
          <a:bodyPr/>
          <a:lstStyle/>
          <a:p>
            <a:r>
              <a:rPr lang="el-GR" dirty="0" smtClean="0"/>
              <a:t>Μέτρα πολιτικής τα οποία θεσπίζονται κάθε φορά που επιδιώκεται ένας στόχος</a:t>
            </a:r>
          </a:p>
          <a:p>
            <a:r>
              <a:rPr lang="el-GR" dirty="0" smtClean="0"/>
              <a:t>Μέτρα – εθελοντικό ή δυνητικό ή υποχρεωτικό χαρακτήρα</a:t>
            </a:r>
          </a:p>
          <a:p>
            <a:r>
              <a:rPr lang="el-GR" dirty="0" smtClean="0"/>
              <a:t>Εφαρμογή μέτρων σε στάδια: παραγωγής, εμπορίας</a:t>
            </a:r>
          </a:p>
          <a:p>
            <a:r>
              <a:rPr lang="el-GR" dirty="0" smtClean="0"/>
              <a:t>Τα μέτρα απευθύνονται κάθε φορά σε διαφορετικές ομάδες και φορείς  </a:t>
            </a:r>
          </a:p>
          <a:p>
            <a:endParaRPr lang="el-GR" dirty="0" smtClean="0"/>
          </a:p>
          <a:p>
            <a:r>
              <a:rPr lang="el-GR" dirty="0" smtClean="0"/>
              <a:t>Διάκριση μέτρων:</a:t>
            </a:r>
          </a:p>
          <a:p>
            <a:pPr>
              <a:buNone/>
            </a:pPr>
            <a:r>
              <a:rPr lang="el-GR" dirty="0" smtClean="0"/>
              <a:t>Α. Μέτρα πολιτικής που απευθύνονται στους παραγωγούς</a:t>
            </a:r>
          </a:p>
          <a:p>
            <a:pPr>
              <a:buNone/>
            </a:pPr>
            <a:r>
              <a:rPr lang="el-GR" dirty="0" smtClean="0"/>
              <a:t>Β. Μέτρα πολιτικής που επηρεάζουν τους καταναλωτές</a:t>
            </a:r>
          </a:p>
          <a:p>
            <a:pPr>
              <a:buNone/>
            </a:pPr>
            <a:r>
              <a:rPr lang="el-GR" dirty="0" smtClean="0"/>
              <a:t>Γ. Μέτρα πολιτικής που επηρεάζουν το εμπόριο του προϊόντος  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0415" y="609600"/>
            <a:ext cx="9774620" cy="809297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Α. Μέτρα πολιτικής που απευθύνονται στους παραγωγούς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dirty="0" smtClean="0"/>
              <a:t>Τιμές ασφαλείας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Επιδοτήσεις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Περιορισμός της παραγωγής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1. Τιμή ασφαλείας:</a:t>
            </a:r>
            <a:br>
              <a:rPr lang="el-GR" dirty="0" smtClean="0"/>
            </a:br>
            <a:r>
              <a:rPr lang="el-GR" dirty="0" smtClean="0"/>
              <a:t> </a:t>
            </a:r>
            <a:r>
              <a:rPr lang="el-GR" sz="3100" dirty="0" smtClean="0"/>
              <a:t>η κατώτερη τιμή που εξασφαλίζει ο παραγωγός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1026" name="Picture 2" descr="E:\ΒΙΒΛΙΟ\Διαγράμματα\Κεφάλαιο 5\Καθορισμός Κατώτερης Τιμής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52365" y="1860332"/>
            <a:ext cx="7008159" cy="4181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3683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2. Επιδοτήσεις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ΜΑΘΗΜΑΤΑ\ΑΓΡΟΤΙΚΗ ΠΟΛΙΤΙΚΗ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3185" y="2039007"/>
            <a:ext cx="5770181" cy="41831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77333" y="609600"/>
            <a:ext cx="910779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Επιδότηση</a:t>
            </a:r>
            <a:r>
              <a:rPr lang="el-GR" dirty="0" smtClean="0"/>
              <a:t>: </a:t>
            </a:r>
            <a:r>
              <a:rPr lang="el-GR" i="1" dirty="0" smtClean="0"/>
              <a:t>η μεταφορά εισοδήματος από τα ταμεία του κράτους ή διεθνούς οργανισμού στα εισοδήματα του αγροτικού πληθυσμού</a:t>
            </a:r>
            <a:endParaRPr lang="el-GR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3" y="2575034"/>
            <a:ext cx="10085259" cy="34663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Μορφές επιδοτήσεων:</a:t>
            </a:r>
          </a:p>
          <a:p>
            <a:r>
              <a:rPr lang="el-GR" dirty="0" smtClean="0"/>
              <a:t>Επιδότηση της παραγωγής</a:t>
            </a:r>
          </a:p>
          <a:p>
            <a:r>
              <a:rPr lang="el-GR" dirty="0" smtClean="0"/>
              <a:t>Επιδότηση των μέσων παραγωγής</a:t>
            </a:r>
          </a:p>
          <a:p>
            <a:r>
              <a:rPr lang="el-GR" dirty="0" smtClean="0"/>
              <a:t>Επιδότηση απ’ ευθείας, του εισοδήματος ορισμένων κατηγοριών αγροτικού πληθυσμού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Διάκριση επιδοτήσεων ανάλογα με τον τρόπο καταβολής:</a:t>
            </a:r>
          </a:p>
          <a:p>
            <a:r>
              <a:rPr lang="el-GR" dirty="0" smtClean="0"/>
              <a:t>Άμεσες επιδοτήσεις</a:t>
            </a:r>
          </a:p>
          <a:p>
            <a:r>
              <a:rPr lang="el-GR" dirty="0" smtClean="0"/>
              <a:t>Έμμεσες επιδοτήσεις   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Επιδότηση προϊόντος: επιδιώκεται ενίσχυση του αγροτικού εισοδήματος με τη χορήγηση ενός χρηματικού ποσού (επιδότηση). Δηλαδή, επιδότηση ανά στρέμμα ή ανά κιλό παραγόμενου προϊόντος ή ανά μονάδα ζώου. </a:t>
            </a:r>
          </a:p>
          <a:p>
            <a:r>
              <a:rPr lang="el-GR" dirty="0" smtClean="0"/>
              <a:t>Η επιδότηση θεωρείται ως μια ισοδύναμη μείωση του κόστους παραγωγής. </a:t>
            </a:r>
          </a:p>
          <a:p>
            <a:r>
              <a:rPr lang="el-GR" dirty="0" smtClean="0"/>
              <a:t>Ωφελούμενοι: </a:t>
            </a:r>
          </a:p>
          <a:p>
            <a:pPr>
              <a:buFontTx/>
              <a:buChar char="-"/>
            </a:pPr>
            <a:r>
              <a:rPr lang="el-GR" dirty="0" smtClean="0"/>
              <a:t>Καταναλωτές – απολαμβάνουν μειωμένες τιμές αγοράς του προϊόντος που επιδοτείται </a:t>
            </a:r>
          </a:p>
          <a:p>
            <a:pPr>
              <a:buFontTx/>
              <a:buChar char="-"/>
            </a:pPr>
            <a:r>
              <a:rPr lang="el-GR" dirty="0" smtClean="0"/>
              <a:t>Παραγωγοί – διαθέτουν το προϊόν τους σε αυξημένη τιμή</a:t>
            </a:r>
          </a:p>
          <a:p>
            <a:pPr>
              <a:buFontTx/>
              <a:buChar char="-"/>
            </a:pPr>
            <a:endParaRPr lang="el-GR" dirty="0" smtClean="0"/>
          </a:p>
          <a:p>
            <a:r>
              <a:rPr lang="el-GR" dirty="0" smtClean="0"/>
              <a:t>Η δαπάνη του μέτρου επιβαρύνει τον Κρατικό Προϋπολογισμό  </a:t>
            </a:r>
          </a:p>
          <a:p>
            <a:pPr>
              <a:buFontTx/>
              <a:buChar char="-"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3. Περιορισμός της παραγωγής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77334" y="2160589"/>
            <a:ext cx="9202390" cy="3880773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Ο στόχος του μέτρου αυτού είναι:</a:t>
            </a:r>
          </a:p>
          <a:p>
            <a:r>
              <a:rPr lang="el-GR" dirty="0" smtClean="0"/>
              <a:t>Ο έλεγχος της παραγωγής προς αποφυγή πλεονασμάτων</a:t>
            </a:r>
          </a:p>
          <a:p>
            <a:r>
              <a:rPr lang="el-GR" dirty="0" smtClean="0"/>
              <a:t>Η αύξηση της τιμής του προϊόντος στην ελεύθερη αγορά με την καλύτερη </a:t>
            </a:r>
            <a:r>
              <a:rPr lang="el-GR" dirty="0" err="1" smtClean="0"/>
              <a:t>αναρμόνιση</a:t>
            </a:r>
            <a:r>
              <a:rPr lang="el-GR" dirty="0" smtClean="0"/>
              <a:t> της προσφοράς του με τη ζήτηση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Το μέτρο αυτό μπορεί  να εφαρμοστεί με </a:t>
            </a:r>
            <a:r>
              <a:rPr lang="el-GR" dirty="0" smtClean="0"/>
              <a:t>τρεις τρόπους</a:t>
            </a:r>
            <a:r>
              <a:rPr lang="el-GR" dirty="0" smtClean="0"/>
              <a:t>: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Με την επιβολή </a:t>
            </a:r>
            <a:r>
              <a:rPr lang="el-GR" dirty="0" smtClean="0"/>
              <a:t>ποσοστώσεων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Με την απόσυρση πλεονασμάτων</a:t>
            </a:r>
            <a:endParaRPr lang="el-GR" dirty="0" smtClean="0"/>
          </a:p>
          <a:p>
            <a:pPr>
              <a:buFont typeface="+mj-lt"/>
              <a:buAutoNum type="arabicPeriod"/>
            </a:pPr>
            <a:r>
              <a:rPr lang="el-GR" dirty="0" smtClean="0"/>
              <a:t>Με τον περιορισμό της χρήσης παραγωγικών συντελεστών για συγκεκριμένο προϊόν 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1344</TotalTime>
  <Words>813</Words>
  <Application>Microsoft Office PowerPoint</Application>
  <PresentationFormat>Προσαρμογή</PresentationFormat>
  <Paragraphs>129</Paragraphs>
  <Slides>21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Όψη</vt:lpstr>
      <vt:lpstr>ΠΑΝΕΠΙΣΤΗΜΙΟ    ΠΕΛΟΠΟΝΝΗΣΟΥ  ΣΧΟΛΗ   ΓΕΩΠΟΝΙΑΣ   &amp;   ΤΡΟΦΙΜΩΝ Τμήμα    Γεωπονίας </vt:lpstr>
      <vt:lpstr>Περιεχόμενα  Μέτρα Αγροτικής Πολιτικής  </vt:lpstr>
      <vt:lpstr>Διαφάνεια 3</vt:lpstr>
      <vt:lpstr>Α. Μέτρα πολιτικής που απευθύνονται στους παραγωγούς </vt:lpstr>
      <vt:lpstr>1. Τιμή ασφαλείας:  η κατώτερη τιμή που εξασφαλίζει ο παραγωγός </vt:lpstr>
      <vt:lpstr>2. Επιδοτήσεις </vt:lpstr>
      <vt:lpstr>Επιδότηση: η μεταφορά εισοδήματος από τα ταμεία του κράτους ή διεθνούς οργανισμού στα εισοδήματα του αγροτικού πληθυσμού</vt:lpstr>
      <vt:lpstr>Διαφάνεια 8</vt:lpstr>
      <vt:lpstr>3. Περιορισμός της παραγωγής </vt:lpstr>
      <vt:lpstr>Περιορισμός της παραγωγής και της απόσυρσης πλεονασμάτων </vt:lpstr>
      <vt:lpstr>Β. Μέτρα πολιτικής που επηρεάζουν τους καταναλωτές </vt:lpstr>
      <vt:lpstr>Επιβολή κατώτερης τιμής</vt:lpstr>
      <vt:lpstr>Γ. Μέτρα πολιτικής που επηρεάζουν το εμπόριο του προϊόντος    </vt:lpstr>
      <vt:lpstr>1. Δασμοί εισαγωγών </vt:lpstr>
      <vt:lpstr>2. Μεταβλητές εισφορές εισαγωγών </vt:lpstr>
      <vt:lpstr>3. Ποσοστώσεις εισαγωγών </vt:lpstr>
      <vt:lpstr>4. Επιδοτήσεις εξαγωγών</vt:lpstr>
      <vt:lpstr>Φορείς Αγροτικής Πολιτικής </vt:lpstr>
      <vt:lpstr>Α. Οι εσωτερικοί φορείς της Αγροτικής Πολιτικής  </vt:lpstr>
      <vt:lpstr>Β. οι εξωτερικοί φορείς της Αγροτικής Πολιτικής </vt:lpstr>
      <vt:lpstr>  Ευχαριστώ  για την προσοχή και συμμετοχή σας!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ΤΕΙ ΠΕΛΟΠΟΝΝΗΣΟΥ Μεταπτυχιακό </dc:title>
  <dc:creator>Δημήτρης</dc:creator>
  <cp:lastModifiedBy>ADMIN</cp:lastModifiedBy>
  <cp:revision>181</cp:revision>
  <dcterms:created xsi:type="dcterms:W3CDTF">2018-11-13T14:28:25Z</dcterms:created>
  <dcterms:modified xsi:type="dcterms:W3CDTF">2020-11-25T14:18:06Z</dcterms:modified>
</cp:coreProperties>
</file>