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56" r:id="rId2"/>
    <p:sldId id="276" r:id="rId3"/>
    <p:sldId id="279" r:id="rId4"/>
    <p:sldId id="278"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8" d="100"/>
          <a:sy n="78" d="100"/>
        </p:scale>
        <p:origin x="77" y="16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03-May-23</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solidFill>
                <a:schemeClr val="bg1"/>
              </a:solidFill>
            </a:endParaRPr>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4216368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lgn="r"/>
            <a:fld id="{A37D6D71-8B28-4ED6-B932-04B197003D23}" type="datetimeFigureOut">
              <a:rPr lang="en-US" smtClean="0"/>
              <a:pPr algn="r"/>
              <a:t>03-May-23</a:t>
            </a:fld>
            <a:endParaRPr lang="en-US" spc="50" dirty="0"/>
          </a:p>
        </p:txBody>
      </p:sp>
      <p:sp>
        <p:nvSpPr>
          <p:cNvPr id="6" name="Footer Placeholder 5"/>
          <p:cNvSpPr>
            <a:spLocks noGrp="1"/>
          </p:cNvSpPr>
          <p:nvPr>
            <p:ph type="ftr" sz="quarter" idx="11"/>
          </p:nvPr>
        </p:nvSpPr>
        <p:spPr/>
        <p:txBody>
          <a:bodyPr/>
          <a:lstStyle/>
          <a:p>
            <a:endParaRPr lang="en-US" spc="50" dirty="0"/>
          </a:p>
        </p:txBody>
      </p:sp>
      <p:sp>
        <p:nvSpPr>
          <p:cNvPr id="7" name="Slide Number Placeholder 6"/>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806413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03-May-23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1455903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03-May-23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050474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03-May-23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5503340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03-May-23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8666016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03-May-23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0444289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03-May-23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7765926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03-May-23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028038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03-May-23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a:xfrm>
            <a:off x="10951856" y="5867131"/>
            <a:ext cx="551167" cy="365125"/>
          </a:xfrm>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431182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03-May-23</a:t>
            </a:fld>
            <a:endParaRPr lang="en-US" dirty="0"/>
          </a:p>
        </p:txBody>
      </p:sp>
      <p:sp>
        <p:nvSpPr>
          <p:cNvPr id="5" name="Footer Placeholder 4"/>
          <p:cNvSpPr>
            <a:spLocks noGrp="1"/>
          </p:cNvSpPr>
          <p:nvPr>
            <p:ph type="ftr" sz="quarter" idx="11"/>
          </p:nvPr>
        </p:nvSpPr>
        <p:spPr/>
        <p:txBody>
          <a:bodyPr/>
          <a:lstStyle/>
          <a:p>
            <a:endParaRPr lang="en-US" dirty="0">
              <a:solidFill>
                <a:schemeClr val="tx1"/>
              </a:solidFill>
            </a:endParaRPr>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695623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lgn="r"/>
            <a:fld id="{A37D6D71-8B28-4ED6-B932-04B197003D23}" type="datetimeFigureOut">
              <a:rPr lang="en-US" smtClean="0"/>
              <a:pPr algn="r"/>
              <a:t>03-May-23</a:t>
            </a:fld>
            <a:endParaRPr lang="en-US" spc="50" dirty="0"/>
          </a:p>
        </p:txBody>
      </p:sp>
      <p:sp>
        <p:nvSpPr>
          <p:cNvPr id="6" name="Footer Placeholder 5"/>
          <p:cNvSpPr>
            <a:spLocks noGrp="1"/>
          </p:cNvSpPr>
          <p:nvPr>
            <p:ph type="ftr" sz="quarter" idx="11"/>
          </p:nvPr>
        </p:nvSpPr>
        <p:spPr/>
        <p:txBody>
          <a:bodyPr/>
          <a:lstStyle/>
          <a:p>
            <a:endParaRPr lang="en-US" spc="50" dirty="0"/>
          </a:p>
        </p:txBody>
      </p:sp>
      <p:sp>
        <p:nvSpPr>
          <p:cNvPr id="7" name="Slide Number Placeholder 6"/>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978635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lgn="r"/>
            <a:fld id="{A37D6D71-8B28-4ED6-B932-04B197003D23}" type="datetimeFigureOut">
              <a:rPr lang="en-US" smtClean="0"/>
              <a:pPr algn="r"/>
              <a:t>03-May-23</a:t>
            </a:fld>
            <a:endParaRPr lang="en-US" spc="50" dirty="0"/>
          </a:p>
        </p:txBody>
      </p:sp>
      <p:sp>
        <p:nvSpPr>
          <p:cNvPr id="8" name="Footer Placeholder 7"/>
          <p:cNvSpPr>
            <a:spLocks noGrp="1"/>
          </p:cNvSpPr>
          <p:nvPr>
            <p:ph type="ftr" sz="quarter" idx="11"/>
          </p:nvPr>
        </p:nvSpPr>
        <p:spPr/>
        <p:txBody>
          <a:bodyPr/>
          <a:lstStyle/>
          <a:p>
            <a:endParaRPr lang="en-US" spc="50" dirty="0"/>
          </a:p>
        </p:txBody>
      </p:sp>
      <p:sp>
        <p:nvSpPr>
          <p:cNvPr id="9" name="Slide Number Placeholder 8"/>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802354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lgn="r"/>
            <a:fld id="{A37D6D71-8B28-4ED6-B932-04B197003D23}" type="datetimeFigureOut">
              <a:rPr lang="en-US" smtClean="0"/>
              <a:pPr algn="r"/>
              <a:t>03-May-23</a:t>
            </a:fld>
            <a:endParaRPr lang="en-US" dirty="0"/>
          </a:p>
        </p:txBody>
      </p:sp>
      <p:sp>
        <p:nvSpPr>
          <p:cNvPr id="4" name="Footer Placeholder 3"/>
          <p:cNvSpPr>
            <a:spLocks noGrp="1"/>
          </p:cNvSpPr>
          <p:nvPr>
            <p:ph type="ftr" sz="quarter" idx="11"/>
          </p:nvPr>
        </p:nvSpPr>
        <p:spPr/>
        <p:txBody>
          <a:bodyPr/>
          <a:lstStyle/>
          <a:p>
            <a:endParaRPr lang="en-US" dirty="0">
              <a:solidFill>
                <a:schemeClr val="tx1"/>
              </a:solidFill>
            </a:endParaRPr>
          </a:p>
        </p:txBody>
      </p:sp>
      <p:sp>
        <p:nvSpPr>
          <p:cNvPr id="5" name="Slide Number Placeholder 4"/>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250089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gn="r"/>
            <a:fld id="{A37D6D71-8B28-4ED6-B932-04B197003D23}" type="datetimeFigureOut">
              <a:rPr lang="en-US" smtClean="0"/>
              <a:pPr algn="r"/>
              <a:t>03-May-23</a:t>
            </a:fld>
            <a:endParaRPr lang="en-US" dirty="0"/>
          </a:p>
        </p:txBody>
      </p:sp>
      <p:sp>
        <p:nvSpPr>
          <p:cNvPr id="3" name="Footer Placeholder 2"/>
          <p:cNvSpPr>
            <a:spLocks noGrp="1"/>
          </p:cNvSpPr>
          <p:nvPr>
            <p:ph type="ftr" sz="quarter" idx="11"/>
          </p:nvPr>
        </p:nvSpPr>
        <p:spPr/>
        <p:txBody>
          <a:bodyPr/>
          <a:lstStyle/>
          <a:p>
            <a:endParaRPr lang="en-US" dirty="0">
              <a:solidFill>
                <a:schemeClr val="tx1"/>
              </a:solidFill>
            </a:endParaRPr>
          </a:p>
        </p:txBody>
      </p:sp>
      <p:sp>
        <p:nvSpPr>
          <p:cNvPr id="4" name="Slide Number Placeholder 3"/>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701723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lgn="r"/>
            <a:fld id="{A37D6D71-8B28-4ED6-B932-04B197003D23}" type="datetimeFigureOut">
              <a:rPr lang="en-US" smtClean="0"/>
              <a:pPr algn="r"/>
              <a:t>03-May-23</a:t>
            </a:fld>
            <a:endParaRPr lang="en-US" spc="50" dirty="0"/>
          </a:p>
        </p:txBody>
      </p:sp>
      <p:sp>
        <p:nvSpPr>
          <p:cNvPr id="6" name="Footer Placeholder 5"/>
          <p:cNvSpPr>
            <a:spLocks noGrp="1"/>
          </p:cNvSpPr>
          <p:nvPr>
            <p:ph type="ftr" sz="quarter" idx="11"/>
          </p:nvPr>
        </p:nvSpPr>
        <p:spPr/>
        <p:txBody>
          <a:bodyPr/>
          <a:lstStyle/>
          <a:p>
            <a:endParaRPr lang="en-US" spc="50" dirty="0"/>
          </a:p>
        </p:txBody>
      </p:sp>
      <p:sp>
        <p:nvSpPr>
          <p:cNvPr id="7" name="Slide Number Placeholder 6"/>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886970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lgn="r"/>
            <a:fld id="{A37D6D71-8B28-4ED6-B932-04B197003D23}" type="datetimeFigureOut">
              <a:rPr lang="en-US" smtClean="0"/>
              <a:pPr algn="r"/>
              <a:t>03-May-23</a:t>
            </a:fld>
            <a:endParaRPr lang="en-US" dirty="0"/>
          </a:p>
        </p:txBody>
      </p:sp>
      <p:sp>
        <p:nvSpPr>
          <p:cNvPr id="6" name="Footer Placeholder 5"/>
          <p:cNvSpPr>
            <a:spLocks noGrp="1"/>
          </p:cNvSpPr>
          <p:nvPr>
            <p:ph type="ftr" sz="quarter" idx="11"/>
          </p:nvPr>
        </p:nvSpPr>
        <p:spPr/>
        <p:txBody>
          <a:bodyPr/>
          <a:lstStyle/>
          <a:p>
            <a:endParaRPr lang="en-US" dirty="0">
              <a:effectLst>
                <a:outerShdw blurRad="50800" dist="38100" dir="2700000" algn="tl" rotWithShape="0">
                  <a:prstClr val="black">
                    <a:alpha val="43000"/>
                  </a:prstClr>
                </a:outerShdw>
              </a:effectLst>
            </a:endParaRPr>
          </a:p>
        </p:txBody>
      </p:sp>
      <p:sp>
        <p:nvSpPr>
          <p:cNvPr id="7" name="Slide Number Placeholder 6"/>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615326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lgn="r"/>
            <a:fld id="{A37D6D71-8B28-4ED6-B932-04B197003D23}" type="datetimeFigureOut">
              <a:rPr lang="en-US" smtClean="0"/>
              <a:pPr algn="r"/>
              <a:t>03-May-23</a:t>
            </a:fld>
            <a:endParaRPr lang="en-US" spc="50"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spc="50"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23905821"/>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EE224-4387-4B1B-9248-C9422F979675}"/>
              </a:ext>
            </a:extLst>
          </p:cNvPr>
          <p:cNvSpPr>
            <a:spLocks noGrp="1"/>
          </p:cNvSpPr>
          <p:nvPr>
            <p:ph type="ctrTitle"/>
          </p:nvPr>
        </p:nvSpPr>
        <p:spPr>
          <a:xfrm>
            <a:off x="5315736" y="640081"/>
            <a:ext cx="5916145" cy="3812102"/>
          </a:xfrm>
        </p:spPr>
        <p:txBody>
          <a:bodyPr anchor="b">
            <a:normAutofit/>
          </a:bodyPr>
          <a:lstStyle/>
          <a:p>
            <a:r>
              <a:rPr lang="el-GR" sz="4200" b="1" dirty="0">
                <a:solidFill>
                  <a:srgbClr val="C00000"/>
                </a:solidFill>
              </a:rPr>
              <a:t>Θεωρία Σχεδιασμένης Συμπεριφοράς</a:t>
            </a:r>
            <a:br>
              <a:rPr lang="el-GR" sz="4200" b="1" dirty="0">
                <a:solidFill>
                  <a:srgbClr val="C00000"/>
                </a:solidFill>
              </a:rPr>
            </a:br>
            <a:br>
              <a:rPr lang="el-GR" sz="3600" dirty="0">
                <a:solidFill>
                  <a:schemeClr val="tx2"/>
                </a:solidFill>
              </a:rPr>
            </a:br>
            <a:r>
              <a:rPr lang="el-GR" sz="3600" dirty="0">
                <a:solidFill>
                  <a:schemeClr val="accent1">
                    <a:lumMod val="75000"/>
                  </a:schemeClr>
                </a:solidFill>
              </a:rPr>
              <a:t>ΦΡΟΝΤΙΣΤΗΡΙΟ</a:t>
            </a:r>
            <a:endParaRPr lang="en-US" sz="3600" dirty="0">
              <a:solidFill>
                <a:schemeClr val="accent1">
                  <a:lumMod val="75000"/>
                </a:schemeClr>
              </a:solidFill>
            </a:endParaRPr>
          </a:p>
        </p:txBody>
      </p:sp>
      <p:sp>
        <p:nvSpPr>
          <p:cNvPr id="3" name="Subtitle 2">
            <a:extLst>
              <a:ext uri="{FF2B5EF4-FFF2-40B4-BE49-F238E27FC236}">
                <a16:creationId xmlns:a16="http://schemas.microsoft.com/office/drawing/2014/main" id="{3D8B8F60-512E-42F6-A5F5-63C6C71BFF48}"/>
              </a:ext>
            </a:extLst>
          </p:cNvPr>
          <p:cNvSpPr>
            <a:spLocks noGrp="1"/>
          </p:cNvSpPr>
          <p:nvPr>
            <p:ph type="subTitle" idx="1"/>
          </p:nvPr>
        </p:nvSpPr>
        <p:spPr>
          <a:xfrm>
            <a:off x="5315736" y="4891972"/>
            <a:ext cx="5916145" cy="898634"/>
          </a:xfrm>
        </p:spPr>
        <p:txBody>
          <a:bodyPr anchor="t">
            <a:normAutofit/>
          </a:bodyPr>
          <a:lstStyle/>
          <a:p>
            <a:r>
              <a:rPr lang="el-GR" sz="2400" dirty="0">
                <a:solidFill>
                  <a:schemeClr val="tx2"/>
                </a:solidFill>
              </a:rPr>
              <a:t>ΔΙΑΤΡΟΦΙΚΗ ΣΥΜΒΟΥΛΕΥΤΙΚΗ</a:t>
            </a:r>
          </a:p>
          <a:p>
            <a:endParaRPr lang="en-US" sz="2400" dirty="0"/>
          </a:p>
        </p:txBody>
      </p:sp>
      <p:pic>
        <p:nvPicPr>
          <p:cNvPr id="4" name="Picture 3">
            <a:extLst>
              <a:ext uri="{FF2B5EF4-FFF2-40B4-BE49-F238E27FC236}">
                <a16:creationId xmlns:a16="http://schemas.microsoft.com/office/drawing/2014/main" id="{DF4D200A-0C16-433B-9FE7-8D01B85F97AD}"/>
              </a:ext>
            </a:extLst>
          </p:cNvPr>
          <p:cNvPicPr>
            <a:picLocks noChangeAspect="1"/>
          </p:cNvPicPr>
          <p:nvPr/>
        </p:nvPicPr>
        <p:blipFill rotWithShape="1">
          <a:blip r:embed="rId2"/>
          <a:srcRect l="24799" r="37002"/>
          <a:stretch/>
        </p:blipFill>
        <p:spPr>
          <a:xfrm>
            <a:off x="20" y="10"/>
            <a:ext cx="4657325" cy="6857990"/>
          </a:xfrm>
          <a:prstGeom prst="rect">
            <a:avLst/>
          </a:prstGeom>
        </p:spPr>
      </p:pic>
      <p:pic>
        <p:nvPicPr>
          <p:cNvPr id="5" name="Picture 4">
            <a:extLst>
              <a:ext uri="{FF2B5EF4-FFF2-40B4-BE49-F238E27FC236}">
                <a16:creationId xmlns:a16="http://schemas.microsoft.com/office/drawing/2014/main" id="{BBF39A5D-5C55-4858-B179-88E0FB3BE201}"/>
              </a:ext>
            </a:extLst>
          </p:cNvPr>
          <p:cNvPicPr>
            <a:picLocks noChangeAspect="1"/>
          </p:cNvPicPr>
          <p:nvPr/>
        </p:nvPicPr>
        <p:blipFill>
          <a:blip r:embed="rId3"/>
          <a:stretch>
            <a:fillRect/>
          </a:stretch>
        </p:blipFill>
        <p:spPr>
          <a:xfrm>
            <a:off x="11338489" y="105021"/>
            <a:ext cx="782180" cy="792750"/>
          </a:xfrm>
          <a:prstGeom prst="rect">
            <a:avLst/>
          </a:prstGeom>
        </p:spPr>
      </p:pic>
      <p:sp>
        <p:nvSpPr>
          <p:cNvPr id="6" name="TextBox 5">
            <a:extLst>
              <a:ext uri="{FF2B5EF4-FFF2-40B4-BE49-F238E27FC236}">
                <a16:creationId xmlns:a16="http://schemas.microsoft.com/office/drawing/2014/main" id="{BE62E85D-FDC4-40EF-9D42-7C1C84957301}"/>
              </a:ext>
            </a:extLst>
          </p:cNvPr>
          <p:cNvSpPr txBox="1"/>
          <p:nvPr/>
        </p:nvSpPr>
        <p:spPr>
          <a:xfrm>
            <a:off x="7732696" y="200292"/>
            <a:ext cx="3557979" cy="646331"/>
          </a:xfrm>
          <a:prstGeom prst="rect">
            <a:avLst/>
          </a:prstGeom>
          <a:noFill/>
        </p:spPr>
        <p:txBody>
          <a:bodyPr wrap="square" rtlCol="0">
            <a:spAutoFit/>
          </a:bodyPr>
          <a:lstStyle/>
          <a:p>
            <a:pPr algn="r"/>
            <a:r>
              <a:rPr lang="el-GR" dirty="0">
                <a:solidFill>
                  <a:schemeClr val="tx2"/>
                </a:solidFill>
              </a:rPr>
              <a:t>ΤΜΗΜΑ ΕΠΙΣΤΗΜΗΣ ΔΙΑΤΡΟΦΗΣ ΚΑΙ ΔΙΑΙΤΟΛΟΓΙΑΣ</a:t>
            </a:r>
            <a:endParaRPr lang="en-US" dirty="0">
              <a:solidFill>
                <a:schemeClr val="tx2"/>
              </a:solidFill>
            </a:endParaRPr>
          </a:p>
        </p:txBody>
      </p:sp>
      <p:sp>
        <p:nvSpPr>
          <p:cNvPr id="7" name="TextBox 6">
            <a:extLst>
              <a:ext uri="{FF2B5EF4-FFF2-40B4-BE49-F238E27FC236}">
                <a16:creationId xmlns:a16="http://schemas.microsoft.com/office/drawing/2014/main" id="{81EBD0C9-72DC-444E-92E7-DB9B4F13C59A}"/>
              </a:ext>
            </a:extLst>
          </p:cNvPr>
          <p:cNvSpPr txBox="1"/>
          <p:nvPr/>
        </p:nvSpPr>
        <p:spPr>
          <a:xfrm>
            <a:off x="8028608" y="6106648"/>
            <a:ext cx="4092061" cy="646331"/>
          </a:xfrm>
          <a:prstGeom prst="rect">
            <a:avLst/>
          </a:prstGeom>
          <a:noFill/>
        </p:spPr>
        <p:txBody>
          <a:bodyPr wrap="square" rtlCol="0">
            <a:spAutoFit/>
          </a:bodyPr>
          <a:lstStyle/>
          <a:p>
            <a:pPr algn="r"/>
            <a:r>
              <a:rPr lang="el-GR" dirty="0">
                <a:solidFill>
                  <a:schemeClr val="tx2"/>
                </a:solidFill>
              </a:rPr>
              <a:t>Δρ. Ευαγγελία </a:t>
            </a:r>
            <a:r>
              <a:rPr lang="el-GR" dirty="0" err="1">
                <a:solidFill>
                  <a:schemeClr val="tx2"/>
                </a:solidFill>
              </a:rPr>
              <a:t>Φάππα</a:t>
            </a:r>
            <a:endParaRPr lang="el-GR" dirty="0">
              <a:solidFill>
                <a:schemeClr val="tx2"/>
              </a:solidFill>
            </a:endParaRPr>
          </a:p>
          <a:p>
            <a:pPr algn="r"/>
            <a:r>
              <a:rPr lang="el-GR" dirty="0">
                <a:solidFill>
                  <a:schemeClr val="tx2"/>
                </a:solidFill>
              </a:rPr>
              <a:t>Διαιτολόγος - Διατροφολόγος</a:t>
            </a:r>
            <a:endParaRPr lang="en-US" dirty="0">
              <a:solidFill>
                <a:schemeClr val="tx2"/>
              </a:solidFill>
            </a:endParaRPr>
          </a:p>
        </p:txBody>
      </p:sp>
    </p:spTree>
    <p:extLst>
      <p:ext uri="{BB962C8B-B14F-4D97-AF65-F5344CB8AC3E}">
        <p14:creationId xmlns:p14="http://schemas.microsoft.com/office/powerpoint/2010/main" val="689675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F0A64-B199-8E56-E81E-886452D4C82B}"/>
              </a:ext>
            </a:extLst>
          </p:cNvPr>
          <p:cNvSpPr>
            <a:spLocks noGrp="1"/>
          </p:cNvSpPr>
          <p:nvPr>
            <p:ph type="title"/>
          </p:nvPr>
        </p:nvSpPr>
        <p:spPr>
          <a:xfrm>
            <a:off x="1904188" y="2038738"/>
            <a:ext cx="10018713" cy="1752599"/>
          </a:xfrm>
        </p:spPr>
        <p:txBody>
          <a:bodyPr>
            <a:normAutofit/>
          </a:bodyPr>
          <a:lstStyle/>
          <a:p>
            <a:r>
              <a:rPr lang="el-GR" sz="36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Εφαρμόστε τη θεωρία σχεδιασμένης συμπεριφοράς σε κάθε μία από τις παρακάτω περιπτώσεις:</a:t>
            </a:r>
            <a:endParaRPr lang="en-US" sz="3600" dirty="0">
              <a:ln w="0"/>
              <a:solidFill>
                <a:schemeClr val="accent1"/>
              </a:solidFill>
              <a:effectLst>
                <a:outerShdw blurRad="38100" dist="25400" dir="5400000" algn="ctr" rotWithShape="0">
                  <a:srgbClr val="6E747A">
                    <a:alpha val="43000"/>
                  </a:srgbClr>
                </a:outerShdw>
              </a:effectLst>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61373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C616B3DC-C165-433D-9187-62DCC0E317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100" y="-4763"/>
            <a:ext cx="5014912" cy="6862763"/>
            <a:chOff x="2928938" y="-4763"/>
            <a:chExt cx="5014912" cy="6862763"/>
          </a:xfrm>
        </p:grpSpPr>
        <p:sp>
          <p:nvSpPr>
            <p:cNvPr id="15" name="Freeform 6">
              <a:extLst>
                <a:ext uri="{FF2B5EF4-FFF2-40B4-BE49-F238E27FC236}">
                  <a16:creationId xmlns:a16="http://schemas.microsoft.com/office/drawing/2014/main" id="{97E1BF84-9824-4B0E-98DF-F0F7181DD0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16" name="Freeform 7">
              <a:extLst>
                <a:ext uri="{FF2B5EF4-FFF2-40B4-BE49-F238E27FC236}">
                  <a16:creationId xmlns:a16="http://schemas.microsoft.com/office/drawing/2014/main" id="{A85FA340-7392-4303-9707-A12F45A46F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17" name="Freeform 9">
              <a:extLst>
                <a:ext uri="{FF2B5EF4-FFF2-40B4-BE49-F238E27FC236}">
                  <a16:creationId xmlns:a16="http://schemas.microsoft.com/office/drawing/2014/main" id="{758A9051-2BD9-4868-8B84-344752FA2F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18" name="Freeform 10">
              <a:extLst>
                <a:ext uri="{FF2B5EF4-FFF2-40B4-BE49-F238E27FC236}">
                  <a16:creationId xmlns:a16="http://schemas.microsoft.com/office/drawing/2014/main" id="{58264C49-3539-4CBD-8F11-1106C8B87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19" name="Freeform 11">
              <a:extLst>
                <a:ext uri="{FF2B5EF4-FFF2-40B4-BE49-F238E27FC236}">
                  <a16:creationId xmlns:a16="http://schemas.microsoft.com/office/drawing/2014/main" id="{DE862133-5C7E-4B32-9786-0B33BC51A7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0" name="Freeform 12">
              <a:extLst>
                <a:ext uri="{FF2B5EF4-FFF2-40B4-BE49-F238E27FC236}">
                  <a16:creationId xmlns:a16="http://schemas.microsoft.com/office/drawing/2014/main" id="{90925F6C-DF03-4707-9176-6049F049B5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useBgFill="1">
        <p:nvSpPr>
          <p:cNvPr id="22" name="Rectangle 21">
            <a:extLst>
              <a:ext uri="{FF2B5EF4-FFF2-40B4-BE49-F238E27FC236}">
                <a16:creationId xmlns:a16="http://schemas.microsoft.com/office/drawing/2014/main" id="{A6073935-E043-4801-AF06-06093A9145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02B56EAF-F984-6435-2D39-35AB02CFE201}"/>
              </a:ext>
            </a:extLst>
          </p:cNvPr>
          <p:cNvSpPr>
            <a:spLocks noGrp="1"/>
          </p:cNvSpPr>
          <p:nvPr>
            <p:ph type="title"/>
          </p:nvPr>
        </p:nvSpPr>
        <p:spPr>
          <a:xfrm>
            <a:off x="8074026" y="2116111"/>
            <a:ext cx="3461281" cy="3347337"/>
          </a:xfrm>
        </p:spPr>
        <p:txBody>
          <a:bodyPr vert="horz" lIns="91440" tIns="45720" rIns="91440" bIns="45720" rtlCol="0" anchor="b">
            <a:noAutofit/>
          </a:bodyPr>
          <a:lstStyle/>
          <a:p>
            <a:pPr marL="0" indent="0" algn="just">
              <a:buNone/>
            </a:pPr>
            <a:r>
              <a:rPr lang="el-GR" sz="2000" b="1" dirty="0">
                <a:effectLst/>
                <a:latin typeface="Calibri" panose="020F0502020204030204" pitchFamily="34" charset="0"/>
                <a:ea typeface="Calibri" panose="020F0502020204030204" pitchFamily="34" charset="0"/>
                <a:cs typeface="Times New Roman" panose="02020603050405020304" pitchFamily="18" charset="0"/>
              </a:rPr>
              <a:t>Περίπτωση 1:</a:t>
            </a:r>
            <a:r>
              <a:rPr lang="el-GR" sz="2000" dirty="0">
                <a:effectLst/>
                <a:latin typeface="Calibri" panose="020F0502020204030204" pitchFamily="34" charset="0"/>
                <a:ea typeface="Calibri" panose="020F0502020204030204" pitchFamily="34" charset="0"/>
                <a:cs typeface="Times New Roman" panose="02020603050405020304" pitchFamily="18" charset="0"/>
              </a:rPr>
              <a:t> Ο κύριος Θ. έχει φυσιολογικό σωματικό βάρος, αλλά αυξημένα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τριγλυκερίδια</a:t>
            </a:r>
            <a:r>
              <a:rPr lang="el-GR" sz="2000" dirty="0">
                <a:effectLst/>
                <a:latin typeface="Calibri" panose="020F0502020204030204" pitchFamily="34" charset="0"/>
                <a:ea typeface="Calibri" panose="020F0502020204030204" pitchFamily="34" charset="0"/>
                <a:cs typeface="Times New Roman" panose="02020603050405020304" pitchFamily="18" charset="0"/>
              </a:rPr>
              <a:t> και του αρέσουν πολύ τα φρούτα, οπότε τρώει περίπου 5 την ημέρα. Είναι πατέρας 2 παιδιών και ζει με την οικογένειά του. Δε θέλει να πάρει φάρμακα για να ρίξει τα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τριγλυκερίδια</a:t>
            </a:r>
            <a:r>
              <a:rPr lang="el-GR" sz="2000" dirty="0">
                <a:effectLst/>
                <a:latin typeface="Calibri" panose="020F0502020204030204" pitchFamily="34" charset="0"/>
                <a:ea typeface="Calibri" panose="020F0502020204030204" pitchFamily="34" charset="0"/>
                <a:cs typeface="Times New Roman" panose="02020603050405020304" pitchFamily="18" charset="0"/>
              </a:rPr>
              <a:t>. Περιστασιακά βγαίνει με τους φίλους του και καταναλώνει αρκετό αλκοόλ που, επίσης, αυξάνει τα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τριγλυκερίδια</a:t>
            </a:r>
            <a:r>
              <a:rPr lang="el-GR" sz="2000" dirty="0">
                <a:effectLst/>
                <a:latin typeface="Calibri" panose="020F0502020204030204" pitchFamily="34" charset="0"/>
                <a:ea typeface="Calibri" panose="020F0502020204030204" pitchFamily="34" charset="0"/>
                <a:cs typeface="Times New Roman" panose="02020603050405020304" pitchFamily="18" charset="0"/>
              </a:rPr>
              <a:t>, αλλά δεν γίνεται να το μειώσει αυτό.</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24" name="Group 23">
            <a:extLst>
              <a:ext uri="{FF2B5EF4-FFF2-40B4-BE49-F238E27FC236}">
                <a16:creationId xmlns:a16="http://schemas.microsoft.com/office/drawing/2014/main" id="{8AC26FF4-D6F9-4A94-A837-D051A101ED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86714" y="-4763"/>
            <a:ext cx="5014912" cy="6862763"/>
            <a:chOff x="2928938" y="-4763"/>
            <a:chExt cx="5014912" cy="6862763"/>
          </a:xfrm>
        </p:grpSpPr>
        <p:sp>
          <p:nvSpPr>
            <p:cNvPr id="25" name="Freeform 6">
              <a:extLst>
                <a:ext uri="{FF2B5EF4-FFF2-40B4-BE49-F238E27FC236}">
                  <a16:creationId xmlns:a16="http://schemas.microsoft.com/office/drawing/2014/main" id="{EFFE501B-F9EC-4229-99D6-F39E38A71B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6" name="Freeform 7">
              <a:extLst>
                <a:ext uri="{FF2B5EF4-FFF2-40B4-BE49-F238E27FC236}">
                  <a16:creationId xmlns:a16="http://schemas.microsoft.com/office/drawing/2014/main" id="{B064C6A0-3DE4-4F4A-B650-78A628163E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7" name="Freeform 25">
              <a:extLst>
                <a:ext uri="{FF2B5EF4-FFF2-40B4-BE49-F238E27FC236}">
                  <a16:creationId xmlns:a16="http://schemas.microsoft.com/office/drawing/2014/main" id="{43CD3E83-3D0D-40EE-B1A2-9C989EBF2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8" name="Freeform 26">
              <a:extLst>
                <a:ext uri="{FF2B5EF4-FFF2-40B4-BE49-F238E27FC236}">
                  <a16:creationId xmlns:a16="http://schemas.microsoft.com/office/drawing/2014/main" id="{71553909-760D-4B98-96A4-F9F48339AF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9" name="Freeform 27">
              <a:extLst>
                <a:ext uri="{FF2B5EF4-FFF2-40B4-BE49-F238E27FC236}">
                  <a16:creationId xmlns:a16="http://schemas.microsoft.com/office/drawing/2014/main" id="{1F006A6C-F843-49BC-AC84-89BD2AF586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30" name="Freeform 28">
              <a:extLst>
                <a:ext uri="{FF2B5EF4-FFF2-40B4-BE49-F238E27FC236}">
                  <a16:creationId xmlns:a16="http://schemas.microsoft.com/office/drawing/2014/main" id="{62AEE6F3-16F4-4944-8459-4D5EEA341D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32" name="Rounded Rectangle 16">
            <a:extLst>
              <a:ext uri="{FF2B5EF4-FFF2-40B4-BE49-F238E27FC236}">
                <a16:creationId xmlns:a16="http://schemas.microsoft.com/office/drawing/2014/main" id="{8D6B9972-4A81-4223-9901-0E559A1D5E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693" y="648931"/>
            <a:ext cx="6854433"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7EADD979-D11F-3716-E781-A112E9C5236E}"/>
              </a:ext>
            </a:extLst>
          </p:cNvPr>
          <p:cNvPicPr>
            <a:picLocks noChangeAspect="1"/>
          </p:cNvPicPr>
          <p:nvPr/>
        </p:nvPicPr>
        <p:blipFill rotWithShape="1">
          <a:blip r:embed="rId2"/>
          <a:srcRect l="44042" t="13959" b="14110"/>
          <a:stretch/>
        </p:blipFill>
        <p:spPr>
          <a:xfrm>
            <a:off x="977550" y="1162220"/>
            <a:ext cx="6202778" cy="4245798"/>
          </a:xfrm>
          <a:prstGeom prst="rect">
            <a:avLst/>
          </a:prstGeom>
        </p:spPr>
      </p:pic>
      <p:sp>
        <p:nvSpPr>
          <p:cNvPr id="9" name="TextBox 8">
            <a:extLst>
              <a:ext uri="{FF2B5EF4-FFF2-40B4-BE49-F238E27FC236}">
                <a16:creationId xmlns:a16="http://schemas.microsoft.com/office/drawing/2014/main" id="{E2CCEFC9-D0F2-1134-8844-B3068EB0EC98}"/>
              </a:ext>
            </a:extLst>
          </p:cNvPr>
          <p:cNvSpPr txBox="1"/>
          <p:nvPr/>
        </p:nvSpPr>
        <p:spPr>
          <a:xfrm>
            <a:off x="2752531" y="3086100"/>
            <a:ext cx="839755" cy="703680"/>
          </a:xfrm>
          <a:prstGeom prst="rect">
            <a:avLst/>
          </a:prstGeom>
          <a:solidFill>
            <a:schemeClr val="bg1"/>
          </a:solidFill>
        </p:spPr>
        <p:txBody>
          <a:bodyPr wrap="square" rtlCol="0">
            <a:spAutoFit/>
          </a:bodyPr>
          <a:lstStyle/>
          <a:p>
            <a:endParaRPr lang="en-US" dirty="0"/>
          </a:p>
        </p:txBody>
      </p:sp>
      <p:sp>
        <p:nvSpPr>
          <p:cNvPr id="10" name="Rectangle: Rounded Corners 9">
            <a:extLst>
              <a:ext uri="{FF2B5EF4-FFF2-40B4-BE49-F238E27FC236}">
                <a16:creationId xmlns:a16="http://schemas.microsoft.com/office/drawing/2014/main" id="{FBE28F7D-A59A-F253-CF13-228EAF44F89E}"/>
              </a:ext>
            </a:extLst>
          </p:cNvPr>
          <p:cNvSpPr/>
          <p:nvPr/>
        </p:nvSpPr>
        <p:spPr>
          <a:xfrm>
            <a:off x="875129" y="1573161"/>
            <a:ext cx="323624" cy="53206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7708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C616B3DC-C165-433D-9187-62DCC0E317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100" y="-4763"/>
            <a:ext cx="5014912" cy="6862763"/>
            <a:chOff x="2928938" y="-4763"/>
            <a:chExt cx="5014912" cy="6862763"/>
          </a:xfrm>
        </p:grpSpPr>
        <p:sp>
          <p:nvSpPr>
            <p:cNvPr id="15" name="Freeform 6">
              <a:extLst>
                <a:ext uri="{FF2B5EF4-FFF2-40B4-BE49-F238E27FC236}">
                  <a16:creationId xmlns:a16="http://schemas.microsoft.com/office/drawing/2014/main" id="{97E1BF84-9824-4B0E-98DF-F0F7181DD0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16" name="Freeform 7">
              <a:extLst>
                <a:ext uri="{FF2B5EF4-FFF2-40B4-BE49-F238E27FC236}">
                  <a16:creationId xmlns:a16="http://schemas.microsoft.com/office/drawing/2014/main" id="{A85FA340-7392-4303-9707-A12F45A46F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17" name="Freeform 9">
              <a:extLst>
                <a:ext uri="{FF2B5EF4-FFF2-40B4-BE49-F238E27FC236}">
                  <a16:creationId xmlns:a16="http://schemas.microsoft.com/office/drawing/2014/main" id="{758A9051-2BD9-4868-8B84-344752FA2F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18" name="Freeform 10">
              <a:extLst>
                <a:ext uri="{FF2B5EF4-FFF2-40B4-BE49-F238E27FC236}">
                  <a16:creationId xmlns:a16="http://schemas.microsoft.com/office/drawing/2014/main" id="{58264C49-3539-4CBD-8F11-1106C8B87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19" name="Freeform 11">
              <a:extLst>
                <a:ext uri="{FF2B5EF4-FFF2-40B4-BE49-F238E27FC236}">
                  <a16:creationId xmlns:a16="http://schemas.microsoft.com/office/drawing/2014/main" id="{DE862133-5C7E-4B32-9786-0B33BC51A7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0" name="Freeform 12">
              <a:extLst>
                <a:ext uri="{FF2B5EF4-FFF2-40B4-BE49-F238E27FC236}">
                  <a16:creationId xmlns:a16="http://schemas.microsoft.com/office/drawing/2014/main" id="{90925F6C-DF03-4707-9176-6049F049B5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useBgFill="1">
        <p:nvSpPr>
          <p:cNvPr id="22" name="Rectangle 21">
            <a:extLst>
              <a:ext uri="{FF2B5EF4-FFF2-40B4-BE49-F238E27FC236}">
                <a16:creationId xmlns:a16="http://schemas.microsoft.com/office/drawing/2014/main" id="{A6073935-E043-4801-AF06-06093A9145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02B56EAF-F984-6435-2D39-35AB02CFE201}"/>
              </a:ext>
            </a:extLst>
          </p:cNvPr>
          <p:cNvSpPr>
            <a:spLocks noGrp="1"/>
          </p:cNvSpPr>
          <p:nvPr>
            <p:ph type="title"/>
          </p:nvPr>
        </p:nvSpPr>
        <p:spPr>
          <a:xfrm>
            <a:off x="8074026" y="2116111"/>
            <a:ext cx="3461281" cy="3347337"/>
          </a:xfrm>
        </p:spPr>
        <p:txBody>
          <a:bodyPr vert="horz" lIns="91440" tIns="45720" rIns="91440" bIns="45720" rtlCol="0" anchor="b">
            <a:noAutofit/>
          </a:bodyPr>
          <a:lstStyle/>
          <a:p>
            <a:pPr algn="just">
              <a:lnSpc>
                <a:spcPct val="90000"/>
              </a:lnSpc>
            </a:pPr>
            <a:r>
              <a:rPr lang="en-US" sz="2000" b="1" dirty="0" err="1"/>
              <a:t>Περί</a:t>
            </a:r>
            <a:r>
              <a:rPr lang="en-US" sz="2000" b="1" dirty="0"/>
              <a:t>πτωση 2:</a:t>
            </a:r>
            <a:r>
              <a:rPr lang="en-US" sz="2000" dirty="0"/>
              <a:t> Η κυρία Μ αγαπά το ψωμί, και μετά την εμμηνόπαυση τρώει 3 φέτες σε μεσημεριανό και βραδινό γεύμα ανεξαρτήτως του φαγητού. </a:t>
            </a:r>
            <a:r>
              <a:rPr lang="en-US" sz="2000" dirty="0" err="1"/>
              <a:t>Το</a:t>
            </a:r>
            <a:r>
              <a:rPr lang="en-US" sz="2000" dirty="0"/>
              <a:t> </a:t>
            </a:r>
            <a:r>
              <a:rPr lang="en-US" sz="2000" dirty="0" err="1"/>
              <a:t>χρησιμο</a:t>
            </a:r>
            <a:r>
              <a:rPr lang="en-US" sz="2000" dirty="0"/>
              <a:t>ποιεί, επίσης, ως σνακ σε ενδιάμεσα γεύματα σε συνδυασμό με τυρί ή αυγό. Ο </a:t>
            </a:r>
            <a:r>
              <a:rPr lang="en-US" sz="2000" dirty="0" err="1"/>
              <a:t>σύζυγός</a:t>
            </a:r>
            <a:r>
              <a:rPr lang="en-US" sz="2000" dirty="0"/>
              <a:t> </a:t>
            </a:r>
            <a:r>
              <a:rPr lang="en-US" sz="2000" dirty="0" err="1"/>
              <a:t>της</a:t>
            </a:r>
            <a:r>
              <a:rPr lang="en-US" sz="2000" dirty="0"/>
              <a:t> </a:t>
            </a:r>
            <a:r>
              <a:rPr lang="en-US" sz="2000" dirty="0" err="1"/>
              <a:t>την</a:t>
            </a:r>
            <a:r>
              <a:rPr lang="en-US" sz="2000" dirty="0"/>
              <a:t> απ</a:t>
            </a:r>
            <a:r>
              <a:rPr lang="en-US" sz="2000" dirty="0" err="1"/>
              <a:t>οκ</a:t>
            </a:r>
            <a:r>
              <a:rPr lang="en-US" sz="2000" dirty="0"/>
              <a:t>αλεί ψωμού για αυτό. </a:t>
            </a:r>
            <a:r>
              <a:rPr lang="en-US" sz="2000" dirty="0" err="1"/>
              <a:t>Μετά</a:t>
            </a:r>
            <a:r>
              <a:rPr lang="en-US" sz="2000" dirty="0"/>
              <a:t> </a:t>
            </a:r>
            <a:r>
              <a:rPr lang="en-US" sz="2000" dirty="0" err="1"/>
              <a:t>την</a:t>
            </a:r>
            <a:r>
              <a:rPr lang="en-US" sz="2000" dirty="0"/>
              <a:t> </a:t>
            </a:r>
            <a:r>
              <a:rPr lang="en-US" sz="2000" dirty="0" err="1"/>
              <a:t>εμμηνό</a:t>
            </a:r>
            <a:r>
              <a:rPr lang="en-US" sz="2000" dirty="0"/>
              <a:t>παυση διαγνώστηκε με αυξημένα τριγλυκερίδια. </a:t>
            </a:r>
            <a:r>
              <a:rPr lang="en-US" sz="2000" dirty="0" err="1"/>
              <a:t>Έχει</a:t>
            </a:r>
            <a:r>
              <a:rPr lang="en-US" sz="2000" dirty="0"/>
              <a:t> π</a:t>
            </a:r>
            <a:r>
              <a:rPr lang="en-US" sz="2000" dirty="0" err="1"/>
              <a:t>άρει</a:t>
            </a:r>
            <a:r>
              <a:rPr lang="en-US" sz="2000" dirty="0"/>
              <a:t> και </a:t>
            </a:r>
            <a:r>
              <a:rPr lang="en-US" sz="2000" dirty="0" err="1"/>
              <a:t>λίγο</a:t>
            </a:r>
            <a:r>
              <a:rPr lang="en-US" sz="2000" dirty="0"/>
              <a:t> β</a:t>
            </a:r>
            <a:r>
              <a:rPr lang="en-US" sz="2000" dirty="0" err="1"/>
              <a:t>άρος</a:t>
            </a:r>
            <a:r>
              <a:rPr lang="en-US" sz="2000" dirty="0"/>
              <a:t> </a:t>
            </a:r>
            <a:r>
              <a:rPr lang="en-US" sz="2000" dirty="0" err="1"/>
              <a:t>στην</a:t>
            </a:r>
            <a:r>
              <a:rPr lang="en-US" sz="2000" dirty="0"/>
              <a:t> </a:t>
            </a:r>
            <a:r>
              <a:rPr lang="en-US" sz="2000" dirty="0" err="1"/>
              <a:t>κοιλιά</a:t>
            </a:r>
            <a:r>
              <a:rPr lang="en-US" sz="2000" dirty="0"/>
              <a:t>, όπ</a:t>
            </a:r>
            <a:r>
              <a:rPr lang="en-US" sz="2000" dirty="0" err="1"/>
              <a:t>ως</a:t>
            </a:r>
            <a:r>
              <a:rPr lang="en-US" sz="2000" dirty="0"/>
              <a:t> </a:t>
            </a:r>
            <a:r>
              <a:rPr lang="en-US" sz="2000" dirty="0" err="1"/>
              <a:t>λέει</a:t>
            </a:r>
            <a:r>
              <a:rPr lang="en-US" sz="2000" dirty="0"/>
              <a:t> από </a:t>
            </a:r>
            <a:r>
              <a:rPr lang="en-US" sz="2000" dirty="0" err="1"/>
              <a:t>τότε</a:t>
            </a:r>
            <a:r>
              <a:rPr lang="en-US" sz="2000" dirty="0"/>
              <a:t> και </a:t>
            </a:r>
            <a:r>
              <a:rPr lang="en-US" sz="2000" dirty="0" err="1"/>
              <a:t>δε</a:t>
            </a:r>
            <a:r>
              <a:rPr lang="en-US" sz="2000" dirty="0"/>
              <a:t> </a:t>
            </a:r>
            <a:r>
              <a:rPr lang="en-US" sz="2000" dirty="0" err="1"/>
              <a:t>χωράει</a:t>
            </a:r>
            <a:r>
              <a:rPr lang="en-US" sz="2000" dirty="0"/>
              <a:t> </a:t>
            </a:r>
            <a:r>
              <a:rPr lang="en-US" sz="2000" dirty="0" err="1"/>
              <a:t>στ</a:t>
            </a:r>
            <a:r>
              <a:rPr lang="en-US" sz="2000" dirty="0"/>
              <a:t>α ρούχα της.</a:t>
            </a:r>
          </a:p>
        </p:txBody>
      </p:sp>
      <p:grpSp>
        <p:nvGrpSpPr>
          <p:cNvPr id="24" name="Group 23">
            <a:extLst>
              <a:ext uri="{FF2B5EF4-FFF2-40B4-BE49-F238E27FC236}">
                <a16:creationId xmlns:a16="http://schemas.microsoft.com/office/drawing/2014/main" id="{8AC26FF4-D6F9-4A94-A837-D051A101ED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86714" y="-4763"/>
            <a:ext cx="5014912" cy="6862763"/>
            <a:chOff x="2928938" y="-4763"/>
            <a:chExt cx="5014912" cy="6862763"/>
          </a:xfrm>
        </p:grpSpPr>
        <p:sp>
          <p:nvSpPr>
            <p:cNvPr id="25" name="Freeform 6">
              <a:extLst>
                <a:ext uri="{FF2B5EF4-FFF2-40B4-BE49-F238E27FC236}">
                  <a16:creationId xmlns:a16="http://schemas.microsoft.com/office/drawing/2014/main" id="{EFFE501B-F9EC-4229-99D6-F39E38A71B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6" name="Freeform 7">
              <a:extLst>
                <a:ext uri="{FF2B5EF4-FFF2-40B4-BE49-F238E27FC236}">
                  <a16:creationId xmlns:a16="http://schemas.microsoft.com/office/drawing/2014/main" id="{B064C6A0-3DE4-4F4A-B650-78A628163E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7" name="Freeform 25">
              <a:extLst>
                <a:ext uri="{FF2B5EF4-FFF2-40B4-BE49-F238E27FC236}">
                  <a16:creationId xmlns:a16="http://schemas.microsoft.com/office/drawing/2014/main" id="{43CD3E83-3D0D-40EE-B1A2-9C989EBF2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8" name="Freeform 26">
              <a:extLst>
                <a:ext uri="{FF2B5EF4-FFF2-40B4-BE49-F238E27FC236}">
                  <a16:creationId xmlns:a16="http://schemas.microsoft.com/office/drawing/2014/main" id="{71553909-760D-4B98-96A4-F9F48339AF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9" name="Freeform 27">
              <a:extLst>
                <a:ext uri="{FF2B5EF4-FFF2-40B4-BE49-F238E27FC236}">
                  <a16:creationId xmlns:a16="http://schemas.microsoft.com/office/drawing/2014/main" id="{1F006A6C-F843-49BC-AC84-89BD2AF586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30" name="Freeform 28">
              <a:extLst>
                <a:ext uri="{FF2B5EF4-FFF2-40B4-BE49-F238E27FC236}">
                  <a16:creationId xmlns:a16="http://schemas.microsoft.com/office/drawing/2014/main" id="{62AEE6F3-16F4-4944-8459-4D5EEA341D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32" name="Rounded Rectangle 16">
            <a:extLst>
              <a:ext uri="{FF2B5EF4-FFF2-40B4-BE49-F238E27FC236}">
                <a16:creationId xmlns:a16="http://schemas.microsoft.com/office/drawing/2014/main" id="{8D6B9972-4A81-4223-9901-0E559A1D5E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693" y="648931"/>
            <a:ext cx="6854433"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7EADD979-D11F-3716-E781-A112E9C5236E}"/>
              </a:ext>
            </a:extLst>
          </p:cNvPr>
          <p:cNvPicPr>
            <a:picLocks noChangeAspect="1"/>
          </p:cNvPicPr>
          <p:nvPr/>
        </p:nvPicPr>
        <p:blipFill rotWithShape="1">
          <a:blip r:embed="rId2"/>
          <a:srcRect l="44042" t="13959" b="14110"/>
          <a:stretch/>
        </p:blipFill>
        <p:spPr>
          <a:xfrm>
            <a:off x="977550" y="1162220"/>
            <a:ext cx="6202778" cy="4245798"/>
          </a:xfrm>
          <a:prstGeom prst="rect">
            <a:avLst/>
          </a:prstGeom>
        </p:spPr>
      </p:pic>
      <p:sp>
        <p:nvSpPr>
          <p:cNvPr id="9" name="TextBox 8">
            <a:extLst>
              <a:ext uri="{FF2B5EF4-FFF2-40B4-BE49-F238E27FC236}">
                <a16:creationId xmlns:a16="http://schemas.microsoft.com/office/drawing/2014/main" id="{E2CCEFC9-D0F2-1134-8844-B3068EB0EC98}"/>
              </a:ext>
            </a:extLst>
          </p:cNvPr>
          <p:cNvSpPr txBox="1"/>
          <p:nvPr/>
        </p:nvSpPr>
        <p:spPr>
          <a:xfrm>
            <a:off x="2752531" y="3086100"/>
            <a:ext cx="839755" cy="703680"/>
          </a:xfrm>
          <a:prstGeom prst="rect">
            <a:avLst/>
          </a:prstGeom>
          <a:solidFill>
            <a:schemeClr val="bg1"/>
          </a:solidFill>
        </p:spPr>
        <p:txBody>
          <a:bodyPr wrap="square" rtlCol="0">
            <a:spAutoFit/>
          </a:bodyPr>
          <a:lstStyle/>
          <a:p>
            <a:endParaRPr lang="en-US" dirty="0"/>
          </a:p>
        </p:txBody>
      </p:sp>
      <p:sp>
        <p:nvSpPr>
          <p:cNvPr id="10" name="Rectangle: Rounded Corners 9">
            <a:extLst>
              <a:ext uri="{FF2B5EF4-FFF2-40B4-BE49-F238E27FC236}">
                <a16:creationId xmlns:a16="http://schemas.microsoft.com/office/drawing/2014/main" id="{FBE28F7D-A59A-F253-CF13-228EAF44F89E}"/>
              </a:ext>
            </a:extLst>
          </p:cNvPr>
          <p:cNvSpPr/>
          <p:nvPr/>
        </p:nvSpPr>
        <p:spPr>
          <a:xfrm>
            <a:off x="875129" y="1573161"/>
            <a:ext cx="323624" cy="53206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24169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Parallax</Template>
  <TotalTime>260</TotalTime>
  <Words>189</Words>
  <Application>Microsoft Office PowerPoint</Application>
  <PresentationFormat>Widescreen</PresentationFormat>
  <Paragraphs>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Corbel</vt:lpstr>
      <vt:lpstr>Parallax</vt:lpstr>
      <vt:lpstr>Θεωρία Σχεδιασμένης Συμπεριφοράς  ΦΡΟΝΤΙΣΤΗΡΙΟ</vt:lpstr>
      <vt:lpstr>Εφαρμόστε τη θεωρία σχεδιασμένης συμπεριφοράς σε κάθε μία από τις παρακάτω περιπτώσεις:</vt:lpstr>
      <vt:lpstr>Περίπτωση 1: Ο κύριος Θ. έχει φυσιολογικό σωματικό βάρος, αλλά αυξημένα τριγλυκερίδια και του αρέσουν πολύ τα φρούτα, οπότε τρώει περίπου 5 την ημέρα. Είναι πατέρας 2 παιδιών και ζει με την οικογένειά του. Δε θέλει να πάρει φάρμακα για να ρίξει τα τριγλυκερίδια. Περιστασιακά βγαίνει με τους φίλους του και καταναλώνει αρκετό αλκοόλ που, επίσης, αυξάνει τα τριγλυκερίδια, αλλά δεν γίνεται να το μειώσει αυτό.</vt:lpstr>
      <vt:lpstr>Περίπτωση 2: Η κυρία Μ αγαπά το ψωμί, και μετά την εμμηνόπαυση τρώει 3 φέτες σε μεσημεριανό και βραδινό γεύμα ανεξαρτήτως του φαγητού. Το χρησιμοποιεί, επίσης, ως σνακ σε ενδιάμεσα γεύματα σε συνδυασμό με τυρί ή αυγό. Ο σύζυγός της την αποκαλεί ψωμού για αυτό. Μετά την εμμηνόπαυση διαγνώστηκε με αυξημένα τριγλυκερίδια. Έχει πάρει και λίγο βάρος στην κοιλιά, όπως λέει από τότε και δε χωράει στα ρούχα της.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Παραγοντεσ τροφικησ επιλογησ  φροντιστηριο</dc:title>
  <dc:creator>Evi Fappa</dc:creator>
  <cp:lastModifiedBy>Evi Fappa</cp:lastModifiedBy>
  <cp:revision>25</cp:revision>
  <dcterms:created xsi:type="dcterms:W3CDTF">2020-10-30T10:30:54Z</dcterms:created>
  <dcterms:modified xsi:type="dcterms:W3CDTF">2023-05-03T10:54:55Z</dcterms:modified>
</cp:coreProperties>
</file>