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28" r:id="rId3"/>
    <p:sldId id="306" r:id="rId4"/>
    <p:sldId id="314" r:id="rId5"/>
    <p:sldId id="307" r:id="rId6"/>
    <p:sldId id="321" r:id="rId7"/>
    <p:sldId id="309" r:id="rId8"/>
    <p:sldId id="332" r:id="rId9"/>
    <p:sldId id="319" r:id="rId10"/>
    <p:sldId id="310" r:id="rId11"/>
    <p:sldId id="333" r:id="rId13"/>
    <p:sldId id="334" r:id="rId14"/>
    <p:sldId id="312" r:id="rId15"/>
    <p:sldId id="313" r:id="rId16"/>
    <p:sldId id="335" r:id="rId17"/>
    <p:sldId id="274" r:id="rId18"/>
    <p:sldId id="275" r:id="rId19"/>
    <p:sldId id="276" r:id="rId20"/>
    <p:sldId id="272" r:id="rId21"/>
    <p:sldId id="329" r:id="rId22"/>
    <p:sldId id="330" r:id="rId23"/>
    <p:sldId id="316" r:id="rId24"/>
    <p:sldId id="271" r:id="rId25"/>
    <p:sldId id="278" r:id="rId26"/>
    <p:sldId id="279" r:id="rId27"/>
    <p:sldId id="331" r:id="rId28"/>
  </p:sldIdLst>
  <p:sldSz cx="9144000" cy="6858000" type="screen4x3"/>
  <p:notesSz cx="6858000" cy="9144000"/>
  <p:defaultTextStyle>
    <a:defPPr>
      <a:defRPr lang="el-GR"/>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6699"/>
    <a:srgbClr val="FF0066"/>
    <a:srgbClr val="FF3300"/>
    <a:srgbClr val="F4AFAA"/>
    <a:srgbClr val="CC99FF"/>
    <a:srgbClr val="336600"/>
    <a:srgbClr val="CCCC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5"/>
    <p:restoredTop sz="94664"/>
  </p:normalViewPr>
  <p:slideViewPr>
    <p:cSldViewPr showGuides="1">
      <p:cViewPr varScale="1">
        <p:scale>
          <a:sx n="107" d="100"/>
          <a:sy n="107" d="100"/>
        </p:scale>
        <p:origin x="173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BB7AC4DA-BCDB-4756-A78A-7F94A03D1AB6}" type="datetimeFigureOut">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dirty="0"/>
              <a:t>Στυλ κειμένου υποδείγματος</a:t>
            </a:r>
            <a:endParaRPr dirty="0"/>
          </a:p>
          <a:p>
            <a:pPr lvl="1"/>
            <a:r>
              <a:rPr dirty="0"/>
              <a:t>Δεύτερο επίπεδο</a:t>
            </a:r>
            <a:endParaRPr dirty="0"/>
          </a:p>
          <a:p>
            <a:pPr lvl="2"/>
            <a:r>
              <a:rPr dirty="0"/>
              <a:t>Τρίτο επίπεδο</a:t>
            </a:r>
            <a:endParaRPr dirty="0"/>
          </a:p>
          <a:p>
            <a:pPr lvl="3"/>
            <a:r>
              <a:rPr dirty="0"/>
              <a:t>Τέταρτο επίπεδο</a:t>
            </a:r>
            <a:endParaRPr dirty="0"/>
          </a:p>
          <a:p>
            <a:pPr lvl="4"/>
            <a:r>
              <a:rPr dirty="0"/>
              <a:t>Πέμπτο επίπεδο</a:t>
            </a:r>
            <a:endParaRPr lang="en-US" altLang="x-none" dirty="0"/>
          </a:p>
        </p:txBody>
      </p:sp>
      <p:sp>
        <p:nvSpPr>
          <p:cNvPr id="6" name="Θέση υποσέλιδου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Θέση αριθμού διαφάνειας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a:fld id="{9A0DB2DC-4C9A-4742-B13C-FB6460FD3503}" type="slidenum">
              <a:rPr lang="en-US" altLang="x-none" sz="1200" dirty="0"/>
            </a:fld>
            <a:endParaRPr lang="en-US" altLang="x-none" sz="1200"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Θέση εικόνας διαφάνειας 1"/>
          <p:cNvSpPr>
            <a:spLocks noGrp="1" noRot="1" noChangeAspect="1" noTextEdit="1"/>
          </p:cNvSpPr>
          <p:nvPr>
            <p:ph type="sldImg"/>
          </p:nvPr>
        </p:nvSpPr>
        <p:spPr>
          <a:ln>
            <a:solidFill>
              <a:srgbClr val="000000"/>
            </a:solidFill>
            <a:miter/>
          </a:ln>
        </p:spPr>
      </p:sp>
      <p:sp>
        <p:nvSpPr>
          <p:cNvPr id="13315" name="Θέση σημειώσεων 2"/>
          <p:cNvSpPr>
            <a:spLocks noGrp="1"/>
          </p:cNvSpPr>
          <p:nvPr>
            <p:ph type="body" idx="1"/>
          </p:nvPr>
        </p:nvSpPr>
        <p:spPr>
          <a:noFill/>
          <a:ln>
            <a:noFill/>
          </a:ln>
        </p:spPr>
        <p:txBody>
          <a:bodyPr wrap="square" lIns="91440" tIns="45720" rIns="91440" bIns="45720" anchor="t" anchorCtr="0"/>
          <a:p>
            <a:pPr lvl="0">
              <a:spcBef>
                <a:spcPct val="0"/>
              </a:spcBef>
            </a:pPr>
            <a:endParaRPr lang="en-US" altLang="x-none" dirty="0"/>
          </a:p>
        </p:txBody>
      </p:sp>
      <p:sp>
        <p:nvSpPr>
          <p:cNvPr id="13316" name="Θέση αριθμού διαφάνειας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x-none" sz="1200" dirty="0"/>
            </a:fld>
            <a:endParaRPr lang="en-US" altLang="x-none"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2050" name="Line 2"/>
          <p:cNvSpPr/>
          <p:nvPr/>
        </p:nvSpPr>
        <p:spPr>
          <a:xfrm>
            <a:off x="7315200" y="1066800"/>
            <a:ext cx="0" cy="4495800"/>
          </a:xfrm>
          <a:prstGeom prst="line">
            <a:avLst/>
          </a:prstGeom>
          <a:ln w="9525" cap="flat" cmpd="sng">
            <a:solidFill>
              <a:schemeClr val="tx1"/>
            </a:solidFill>
            <a:prstDash val="solid"/>
            <a:headEnd type="none" w="med" len="med"/>
            <a:tailEnd type="none" w="med" len="med"/>
          </a:ln>
        </p:spPr>
      </p:sp>
      <p:grpSp>
        <p:nvGrpSpPr>
          <p:cNvPr id="2051" name="Group 8"/>
          <p:cNvGrpSpPr/>
          <p:nvPr/>
        </p:nvGrpSpPr>
        <p:grpSpPr>
          <a:xfrm>
            <a:off x="7493000" y="2992438"/>
            <a:ext cx="1338263" cy="2189162"/>
            <a:chOff x="4704" y="1885"/>
            <a:chExt cx="843" cy="1379"/>
          </a:xfrm>
        </p:grpSpPr>
        <p:sp>
          <p:nvSpPr>
            <p:cNvPr id="4" name="Oval 9"/>
            <p:cNvSpPr>
              <a:spLocks noChangeArrowheads="1"/>
            </p:cNvSpPr>
            <p:nvPr/>
          </p:nvSpPr>
          <p:spPr bwMode="auto">
            <a:xfrm>
              <a:off x="4704" y="1885"/>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Oval 10"/>
            <p:cNvSpPr>
              <a:spLocks noChangeArrowheads="1"/>
            </p:cNvSpPr>
            <p:nvPr/>
          </p:nvSpPr>
          <p:spPr bwMode="auto">
            <a:xfrm>
              <a:off x="4883" y="1885"/>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Oval 11"/>
            <p:cNvSpPr>
              <a:spLocks noChangeArrowheads="1"/>
            </p:cNvSpPr>
            <p:nvPr/>
          </p:nvSpPr>
          <p:spPr bwMode="auto">
            <a:xfrm>
              <a:off x="5062" y="1885"/>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Oval 12"/>
            <p:cNvSpPr>
              <a:spLocks noChangeArrowheads="1"/>
            </p:cNvSpPr>
            <p:nvPr/>
          </p:nvSpPr>
          <p:spPr bwMode="auto">
            <a:xfrm>
              <a:off x="4704" y="2064"/>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Oval 13"/>
            <p:cNvSpPr>
              <a:spLocks noChangeArrowheads="1"/>
            </p:cNvSpPr>
            <p:nvPr/>
          </p:nvSpPr>
          <p:spPr bwMode="auto">
            <a:xfrm>
              <a:off x="4883" y="2064"/>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Oval 14"/>
            <p:cNvSpPr>
              <a:spLocks noChangeArrowheads="1"/>
            </p:cNvSpPr>
            <p:nvPr/>
          </p:nvSpPr>
          <p:spPr bwMode="auto">
            <a:xfrm>
              <a:off x="5062" y="2064"/>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Oval 15"/>
            <p:cNvSpPr>
              <a:spLocks noChangeArrowheads="1"/>
            </p:cNvSpPr>
            <p:nvPr/>
          </p:nvSpPr>
          <p:spPr bwMode="auto">
            <a:xfrm>
              <a:off x="5241" y="2064"/>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Oval 16"/>
            <p:cNvSpPr>
              <a:spLocks noChangeArrowheads="1"/>
            </p:cNvSpPr>
            <p:nvPr/>
          </p:nvSpPr>
          <p:spPr bwMode="auto">
            <a:xfrm>
              <a:off x="4704" y="2243"/>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2" name="Oval 17"/>
            <p:cNvSpPr>
              <a:spLocks noChangeArrowheads="1"/>
            </p:cNvSpPr>
            <p:nvPr/>
          </p:nvSpPr>
          <p:spPr bwMode="auto">
            <a:xfrm>
              <a:off x="4883" y="2243"/>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3" name="Oval 18"/>
            <p:cNvSpPr>
              <a:spLocks noChangeArrowheads="1"/>
            </p:cNvSpPr>
            <p:nvPr/>
          </p:nvSpPr>
          <p:spPr bwMode="auto">
            <a:xfrm>
              <a:off x="5062" y="2243"/>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Oval 19"/>
            <p:cNvSpPr>
              <a:spLocks noChangeArrowheads="1"/>
            </p:cNvSpPr>
            <p:nvPr/>
          </p:nvSpPr>
          <p:spPr bwMode="auto">
            <a:xfrm>
              <a:off x="5241" y="2243"/>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Oval 20"/>
            <p:cNvSpPr>
              <a:spLocks noChangeArrowheads="1"/>
            </p:cNvSpPr>
            <p:nvPr/>
          </p:nvSpPr>
          <p:spPr bwMode="auto">
            <a:xfrm>
              <a:off x="5420" y="2243"/>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6" name="Oval 21"/>
            <p:cNvSpPr>
              <a:spLocks noChangeArrowheads="1"/>
            </p:cNvSpPr>
            <p:nvPr/>
          </p:nvSpPr>
          <p:spPr bwMode="auto">
            <a:xfrm>
              <a:off x="4704" y="2421"/>
              <a:ext cx="127" cy="128"/>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7" name="Oval 22"/>
            <p:cNvSpPr>
              <a:spLocks noChangeArrowheads="1"/>
            </p:cNvSpPr>
            <p:nvPr/>
          </p:nvSpPr>
          <p:spPr bwMode="auto">
            <a:xfrm>
              <a:off x="4883" y="2421"/>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8" name="Oval 23"/>
            <p:cNvSpPr>
              <a:spLocks noChangeArrowheads="1"/>
            </p:cNvSpPr>
            <p:nvPr/>
          </p:nvSpPr>
          <p:spPr bwMode="auto">
            <a:xfrm>
              <a:off x="5062" y="2421"/>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 name="Oval 24"/>
            <p:cNvSpPr>
              <a:spLocks noChangeArrowheads="1"/>
            </p:cNvSpPr>
            <p:nvPr/>
          </p:nvSpPr>
          <p:spPr bwMode="auto">
            <a:xfrm>
              <a:off x="5241" y="2421"/>
              <a:ext cx="127" cy="128"/>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 name="Oval 25"/>
            <p:cNvSpPr>
              <a:spLocks noChangeArrowheads="1"/>
            </p:cNvSpPr>
            <p:nvPr/>
          </p:nvSpPr>
          <p:spPr bwMode="auto">
            <a:xfrm>
              <a:off x="4704" y="2600"/>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1" name="Oval 26"/>
            <p:cNvSpPr>
              <a:spLocks noChangeArrowheads="1"/>
            </p:cNvSpPr>
            <p:nvPr/>
          </p:nvSpPr>
          <p:spPr bwMode="auto">
            <a:xfrm>
              <a:off x="4883" y="2600"/>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Oval 27"/>
            <p:cNvSpPr>
              <a:spLocks noChangeArrowheads="1"/>
            </p:cNvSpPr>
            <p:nvPr/>
          </p:nvSpPr>
          <p:spPr bwMode="auto">
            <a:xfrm>
              <a:off x="5062" y="2600"/>
              <a:ext cx="127" cy="128"/>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3" name="Oval 28"/>
            <p:cNvSpPr>
              <a:spLocks noChangeArrowheads="1"/>
            </p:cNvSpPr>
            <p:nvPr/>
          </p:nvSpPr>
          <p:spPr bwMode="auto">
            <a:xfrm>
              <a:off x="5241" y="2600"/>
              <a:ext cx="127" cy="128"/>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4" name="Oval 29"/>
            <p:cNvSpPr>
              <a:spLocks noChangeArrowheads="1"/>
            </p:cNvSpPr>
            <p:nvPr/>
          </p:nvSpPr>
          <p:spPr bwMode="auto">
            <a:xfrm>
              <a:off x="5420" y="2600"/>
              <a:ext cx="127" cy="128"/>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5" name="Oval 30"/>
            <p:cNvSpPr>
              <a:spLocks noChangeArrowheads="1"/>
            </p:cNvSpPr>
            <p:nvPr/>
          </p:nvSpPr>
          <p:spPr bwMode="auto">
            <a:xfrm>
              <a:off x="4704" y="2779"/>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6" name="Oval 31"/>
            <p:cNvSpPr>
              <a:spLocks noChangeArrowheads="1"/>
            </p:cNvSpPr>
            <p:nvPr/>
          </p:nvSpPr>
          <p:spPr bwMode="auto">
            <a:xfrm>
              <a:off x="4883" y="2779"/>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7" name="Oval 32"/>
            <p:cNvSpPr>
              <a:spLocks noChangeArrowheads="1"/>
            </p:cNvSpPr>
            <p:nvPr/>
          </p:nvSpPr>
          <p:spPr bwMode="auto">
            <a:xfrm>
              <a:off x="5062" y="2779"/>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8" name="Oval 33"/>
            <p:cNvSpPr>
              <a:spLocks noChangeArrowheads="1"/>
            </p:cNvSpPr>
            <p:nvPr/>
          </p:nvSpPr>
          <p:spPr bwMode="auto">
            <a:xfrm>
              <a:off x="5241" y="2779"/>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Oval 34"/>
            <p:cNvSpPr>
              <a:spLocks noChangeArrowheads="1"/>
            </p:cNvSpPr>
            <p:nvPr/>
          </p:nvSpPr>
          <p:spPr bwMode="auto">
            <a:xfrm>
              <a:off x="4704" y="2958"/>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 name="Oval 35"/>
            <p:cNvSpPr>
              <a:spLocks noChangeArrowheads="1"/>
            </p:cNvSpPr>
            <p:nvPr/>
          </p:nvSpPr>
          <p:spPr bwMode="auto">
            <a:xfrm>
              <a:off x="4883" y="2958"/>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1" name="Oval 36"/>
            <p:cNvSpPr>
              <a:spLocks noChangeArrowheads="1"/>
            </p:cNvSpPr>
            <p:nvPr/>
          </p:nvSpPr>
          <p:spPr bwMode="auto">
            <a:xfrm>
              <a:off x="5062" y="2958"/>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 name="Oval 37"/>
            <p:cNvSpPr>
              <a:spLocks noChangeArrowheads="1"/>
            </p:cNvSpPr>
            <p:nvPr/>
          </p:nvSpPr>
          <p:spPr bwMode="auto">
            <a:xfrm>
              <a:off x="5241" y="2958"/>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5" name="Oval 38"/>
            <p:cNvSpPr>
              <a:spLocks noChangeArrowheads="1"/>
            </p:cNvSpPr>
            <p:nvPr/>
          </p:nvSpPr>
          <p:spPr bwMode="auto">
            <a:xfrm>
              <a:off x="4883" y="3137"/>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Oval 39"/>
            <p:cNvSpPr>
              <a:spLocks noChangeArrowheads="1"/>
            </p:cNvSpPr>
            <p:nvPr/>
          </p:nvSpPr>
          <p:spPr bwMode="auto">
            <a:xfrm>
              <a:off x="5241" y="3137"/>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sp>
        <p:nvSpPr>
          <p:cNvPr id="2052" name="Line 40"/>
          <p:cNvSpPr/>
          <p:nvPr/>
        </p:nvSpPr>
        <p:spPr>
          <a:xfrm>
            <a:off x="304800" y="2819400"/>
            <a:ext cx="8229600" cy="0"/>
          </a:xfrm>
          <a:prstGeom prst="line">
            <a:avLst/>
          </a:prstGeom>
          <a:ln w="6350" cap="flat" cmpd="sng">
            <a:solidFill>
              <a:schemeClr val="tx1"/>
            </a:solidFill>
            <a:prstDash val="solid"/>
            <a:headEnd type="none" w="med" len="med"/>
            <a:tailEnd type="none" w="med" len="med"/>
          </a:ln>
        </p:spPr>
      </p:sp>
      <p:sp>
        <p:nvSpPr>
          <p:cNvPr id="97283" name="Rectangle 3"/>
          <p:cNvSpPr>
            <a:spLocks noGrp="1" noChangeArrowheads="1"/>
          </p:cNvSpPr>
          <p:nvPr>
            <p:ph type="ctrTitle" hasCustomPrompt="1"/>
          </p:nvPr>
        </p:nvSpPr>
        <p:spPr>
          <a:xfrm>
            <a:off x="315913" y="466725"/>
            <a:ext cx="6781800" cy="2133600"/>
          </a:xfrm>
        </p:spPr>
        <p:txBody>
          <a:bodyPr/>
          <a:lstStyle>
            <a:lvl1pPr algn="r">
              <a:defRPr sz="4800"/>
            </a:lvl1pPr>
          </a:lstStyle>
          <a:p>
            <a:r>
              <a:rPr lang="el-GR" altLang="en-US"/>
              <a:t>Κάντε κλικ για επεξεργασία του τίτλου</a:t>
            </a:r>
            <a:endParaRPr lang="el-GR" altLang="en-US"/>
          </a:p>
        </p:txBody>
      </p:sp>
      <p:sp>
        <p:nvSpPr>
          <p:cNvPr id="97284" name="Rectangle 4"/>
          <p:cNvSpPr>
            <a:spLocks noGrp="1" noChangeArrowheads="1"/>
          </p:cNvSpPr>
          <p:nvPr>
            <p:ph type="subTitle" idx="1" hasCustomPrompt="1"/>
          </p:nvPr>
        </p:nvSpPr>
        <p:spPr>
          <a:xfrm>
            <a:off x="849313" y="3049588"/>
            <a:ext cx="6248400" cy="2362200"/>
          </a:xfrm>
        </p:spPr>
        <p:txBody>
          <a:bodyPr/>
          <a:lstStyle>
            <a:lvl1pPr marL="0" indent="0" algn="r">
              <a:buFont typeface="Wingdings" panose="05000000000000000000" pitchFamily="2" charset="2"/>
              <a:buNone/>
              <a:defRPr sz="3200"/>
            </a:lvl1pPr>
          </a:lstStyle>
          <a:p>
            <a:r>
              <a:rPr lang="el-GR" altLang="en-US"/>
              <a:t>Κάντε κλικ για να επεξεργαστείτε τον υπότιτλο του υποδείγματος</a:t>
            </a:r>
            <a:endParaRPr lang="el-GR" altLang="en-US"/>
          </a:p>
        </p:txBody>
      </p:sp>
      <p:sp>
        <p:nvSpPr>
          <p:cNvPr id="1031" name="Rectangle 5"/>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6256" name="Rectangle 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6257" name="Rectangle 7"/>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p>
            <a:pPr algn="r" eaLnBrk="1" hangingPunct="1"/>
            <a:fld id="{9A0DB2DC-4C9A-4742-B13C-FB6460FD3503}" type="slidenum">
              <a:rPr lang="el-GR" altLang="en-US" dirty="0"/>
            </a:fld>
            <a:endParaRPr lang="el-GR"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l-GR" altLang="en-US" dirty="0">
                <a:latin typeface="Arial" panose="020B0604020202020204" pitchFamily="34" charset="0"/>
              </a:rPr>
            </a:fld>
            <a:endParaRPr lang="el-GR"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l-GR" altLang="en-US" dirty="0">
                <a:latin typeface="Arial" panose="020B0604020202020204" pitchFamily="34" charset="0"/>
              </a:rPr>
            </a:fld>
            <a:endParaRPr lang="el-GR"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l-GR" altLang="en-US" dirty="0">
                <a:latin typeface="Arial" panose="020B0604020202020204" pitchFamily="34" charset="0"/>
              </a:rPr>
            </a:fld>
            <a:endParaRPr lang="el-GR"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l-GR" altLang="en-US" dirty="0">
                <a:latin typeface="Arial" panose="020B0604020202020204" pitchFamily="34" charset="0"/>
              </a:rPr>
            </a:fld>
            <a:endParaRPr lang="el-GR"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l-GR" altLang="en-US" dirty="0">
                <a:latin typeface="Arial" panose="020B0604020202020204" pitchFamily="34" charset="0"/>
              </a:rPr>
            </a:fld>
            <a:endParaRPr lang="el-GR"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l-GR" altLang="en-US" dirty="0">
                <a:latin typeface="Arial" panose="020B0604020202020204" pitchFamily="34" charset="0"/>
              </a:rPr>
            </a:fld>
            <a:endParaRPr lang="el-GR"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l-GR" altLang="en-US" dirty="0">
                <a:latin typeface="Arial" panose="020B0604020202020204" pitchFamily="34" charset="0"/>
              </a:rPr>
            </a:fld>
            <a:endParaRPr lang="el-GR"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l-GR" altLang="en-US" dirty="0">
                <a:latin typeface="Arial" panose="020B0604020202020204" pitchFamily="34" charset="0"/>
              </a:rPr>
            </a:fld>
            <a:endParaRPr lang="el-GR"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l-GR" altLang="en-US" dirty="0">
                <a:latin typeface="Arial" panose="020B0604020202020204" pitchFamily="34" charset="0"/>
              </a:rPr>
            </a:fld>
            <a:endParaRPr lang="el-GR"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defRPr/>
            </a:pPr>
            <a:endParaRPr kumimoji="0" lang="el-GR"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l-GR" altLang="en-US" dirty="0">
                <a:latin typeface="Arial" panose="020B0604020202020204" pitchFamily="34" charset="0"/>
              </a:rPr>
            </a:fld>
            <a:endParaRPr lang="el-GR"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Line 2"/>
          <p:cNvSpPr/>
          <p:nvPr/>
        </p:nvSpPr>
        <p:spPr>
          <a:xfrm>
            <a:off x="7962900" y="152400"/>
            <a:ext cx="0" cy="1524000"/>
          </a:xfrm>
          <a:prstGeom prst="line">
            <a:avLst/>
          </a:prstGeom>
          <a:ln w="9525" cap="flat" cmpd="sng">
            <a:solidFill>
              <a:schemeClr val="tx1"/>
            </a:solidFill>
            <a:prstDash val="solid"/>
            <a:headEnd type="none" w="med" len="med"/>
            <a:tailEnd type="none" w="med" len="med"/>
          </a:ln>
        </p:spPr>
      </p:sp>
      <p:sp>
        <p:nvSpPr>
          <p:cNvPr id="1027" name="Rectangle 3"/>
          <p:cNvSpPr>
            <a:spLocks noGrp="1"/>
          </p:cNvSpPr>
          <p:nvPr>
            <p:ph type="title"/>
          </p:nvPr>
        </p:nvSpPr>
        <p:spPr>
          <a:xfrm>
            <a:off x="457200" y="122238"/>
            <a:ext cx="7543800" cy="1295400"/>
          </a:xfrm>
          <a:prstGeom prst="rect">
            <a:avLst/>
          </a:prstGeom>
          <a:noFill/>
          <a:ln w="9525">
            <a:noFill/>
          </a:ln>
        </p:spPr>
        <p:txBody>
          <a:bodyPr anchor="b" anchorCtr="0"/>
          <a:p>
            <a:pPr lvl="0"/>
            <a:r>
              <a:rPr lang="el-GR" altLang="en-US" dirty="0"/>
              <a:t>Κάντε κλικ για επεξεργασία του τίτλου</a:t>
            </a:r>
            <a:endParaRPr lang="el-GR" altLang="en-US" dirty="0"/>
          </a:p>
        </p:txBody>
      </p:sp>
      <p:sp>
        <p:nvSpPr>
          <p:cNvPr id="1028" name="Rectangle 4"/>
          <p:cNvSpPr>
            <a:spLocks noGrp="1"/>
          </p:cNvSpPr>
          <p:nvPr>
            <p:ph type="body" idx="1"/>
          </p:nvPr>
        </p:nvSpPr>
        <p:spPr>
          <a:xfrm>
            <a:off x="457200" y="1719263"/>
            <a:ext cx="8229600" cy="4411662"/>
          </a:xfrm>
          <a:prstGeom prst="rect">
            <a:avLst/>
          </a:prstGeom>
          <a:noFill/>
          <a:ln w="9525">
            <a:noFill/>
          </a:ln>
        </p:spPr>
        <p:txBody>
          <a:bodyPr/>
          <a:p>
            <a:pPr lvl="0"/>
            <a:r>
              <a:rPr lang="el-GR" altLang="en-US" dirty="0"/>
              <a:t>Κάντε κλικ για να επεξεργαστείτε τα στυλ κειμένου του υποδείγματος</a:t>
            </a:r>
            <a:endParaRPr lang="el-GR" altLang="en-US" dirty="0"/>
          </a:p>
          <a:p>
            <a:pPr lvl="1"/>
            <a:r>
              <a:rPr lang="el-GR" altLang="en-US" dirty="0"/>
              <a:t>Δεύτερου επιπέδου</a:t>
            </a:r>
            <a:endParaRPr lang="el-GR" altLang="en-US" dirty="0"/>
          </a:p>
          <a:p>
            <a:pPr lvl="2"/>
            <a:r>
              <a:rPr lang="el-GR" altLang="en-US" dirty="0"/>
              <a:t>Τρίτου επιπέδου</a:t>
            </a:r>
            <a:endParaRPr lang="el-GR" altLang="en-US" dirty="0"/>
          </a:p>
          <a:p>
            <a:pPr lvl="3"/>
            <a:r>
              <a:rPr lang="el-GR" altLang="en-US" dirty="0"/>
              <a:t>Τέταρτου επιπέδου</a:t>
            </a:r>
            <a:endParaRPr lang="el-GR" altLang="en-US" dirty="0"/>
          </a:p>
          <a:p>
            <a:pPr lvl="4"/>
            <a:r>
              <a:rPr lang="el-GR" altLang="en-US" dirty="0"/>
              <a:t>Πέμπτου επιπέδου</a:t>
            </a:r>
            <a:endParaRPr lang="el-GR" altLang="en-US" dirty="0"/>
          </a:p>
        </p:txBody>
      </p:sp>
      <p:sp>
        <p:nvSpPr>
          <p:cNvPr id="96261" name="Rectangle 5"/>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6262" name="Rectangle 6"/>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6263" name="Rectangle 7"/>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lvl="0" eaLnBrk="1" hangingPunct="1"/>
            <a:fld id="{9A0DB2DC-4C9A-4742-B13C-FB6460FD3503}" type="slidenum">
              <a:rPr lang="el-GR" altLang="en-US" dirty="0">
                <a:latin typeface="Arial" panose="020B0604020202020204" pitchFamily="34" charset="0"/>
              </a:rPr>
            </a:fld>
            <a:endParaRPr lang="el-GR" altLang="en-US" dirty="0">
              <a:latin typeface="Arial" panose="020B0604020202020204" pitchFamily="34" charset="0"/>
            </a:endParaRPr>
          </a:p>
        </p:txBody>
      </p:sp>
      <p:grpSp>
        <p:nvGrpSpPr>
          <p:cNvPr id="1032" name="Group 8"/>
          <p:cNvGrpSpPr/>
          <p:nvPr/>
        </p:nvGrpSpPr>
        <p:grpSpPr>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5" name="Oval 11"/>
            <p:cNvSpPr>
              <a:spLocks noChangeArrowheads="1"/>
            </p:cNvSpPr>
            <p:nvPr/>
          </p:nvSpPr>
          <p:spPr bwMode="auto">
            <a:xfrm>
              <a:off x="5360" y="960"/>
              <a:ext cx="76"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6" name="Oval 12"/>
            <p:cNvSpPr>
              <a:spLocks noChangeArrowheads="1"/>
            </p:cNvSpPr>
            <p:nvPr/>
          </p:nvSpPr>
          <p:spPr bwMode="auto">
            <a:xfrm>
              <a:off x="5136" y="1072"/>
              <a:ext cx="80" cy="7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7" name="Oval 13"/>
            <p:cNvSpPr>
              <a:spLocks noChangeArrowheads="1"/>
            </p:cNvSpPr>
            <p:nvPr/>
          </p:nvSpPr>
          <p:spPr bwMode="auto">
            <a:xfrm>
              <a:off x="5248" y="1072"/>
              <a:ext cx="79" cy="7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8" name="Oval 14"/>
            <p:cNvSpPr>
              <a:spLocks noChangeArrowheads="1"/>
            </p:cNvSpPr>
            <p:nvPr/>
          </p:nvSpPr>
          <p:spPr bwMode="auto">
            <a:xfrm>
              <a:off x="5360" y="1072"/>
              <a:ext cx="76" cy="7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9" name="Oval 15"/>
            <p:cNvSpPr>
              <a:spLocks noChangeArrowheads="1"/>
            </p:cNvSpPr>
            <p:nvPr/>
          </p:nvSpPr>
          <p:spPr bwMode="auto">
            <a:xfrm>
              <a:off x="5472" y="1072"/>
              <a:ext cx="76" cy="7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0" name="Oval 16"/>
            <p:cNvSpPr>
              <a:spLocks noChangeArrowheads="1"/>
            </p:cNvSpPr>
            <p:nvPr/>
          </p:nvSpPr>
          <p:spPr bwMode="auto">
            <a:xfrm>
              <a:off x="5136" y="1184"/>
              <a:ext cx="80" cy="76"/>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1" name="Oval 17"/>
            <p:cNvSpPr>
              <a:spLocks noChangeArrowheads="1"/>
            </p:cNvSpPr>
            <p:nvPr/>
          </p:nvSpPr>
          <p:spPr bwMode="auto">
            <a:xfrm>
              <a:off x="5248" y="1184"/>
              <a:ext cx="79" cy="76"/>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2" name="Oval 18"/>
            <p:cNvSpPr>
              <a:spLocks noChangeArrowheads="1"/>
            </p:cNvSpPr>
            <p:nvPr/>
          </p:nvSpPr>
          <p:spPr bwMode="auto">
            <a:xfrm>
              <a:off x="5360" y="1184"/>
              <a:ext cx="76" cy="76"/>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3" name="Oval 19"/>
            <p:cNvSpPr>
              <a:spLocks noChangeArrowheads="1"/>
            </p:cNvSpPr>
            <p:nvPr/>
          </p:nvSpPr>
          <p:spPr bwMode="auto">
            <a:xfrm>
              <a:off x="5472" y="1184"/>
              <a:ext cx="76" cy="76"/>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4" name="Oval 20"/>
            <p:cNvSpPr>
              <a:spLocks noChangeArrowheads="1"/>
            </p:cNvSpPr>
            <p:nvPr/>
          </p:nvSpPr>
          <p:spPr bwMode="auto">
            <a:xfrm>
              <a:off x="5584" y="1184"/>
              <a:ext cx="80" cy="76"/>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7" name="Oval 23"/>
            <p:cNvSpPr>
              <a:spLocks noChangeArrowheads="1"/>
            </p:cNvSpPr>
            <p:nvPr/>
          </p:nvSpPr>
          <p:spPr bwMode="auto">
            <a:xfrm>
              <a:off x="5360" y="1296"/>
              <a:ext cx="76"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8" name="Oval 24"/>
            <p:cNvSpPr>
              <a:spLocks noChangeArrowheads="1"/>
            </p:cNvSpPr>
            <p:nvPr/>
          </p:nvSpPr>
          <p:spPr bwMode="auto">
            <a:xfrm>
              <a:off x="5472" y="1296"/>
              <a:ext cx="76" cy="8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1" name="Oval 27"/>
            <p:cNvSpPr>
              <a:spLocks noChangeArrowheads="1"/>
            </p:cNvSpPr>
            <p:nvPr/>
          </p:nvSpPr>
          <p:spPr bwMode="auto">
            <a:xfrm>
              <a:off x="5360" y="1408"/>
              <a:ext cx="76" cy="8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2" name="Oval 28"/>
            <p:cNvSpPr>
              <a:spLocks noChangeArrowheads="1"/>
            </p:cNvSpPr>
            <p:nvPr/>
          </p:nvSpPr>
          <p:spPr bwMode="auto">
            <a:xfrm>
              <a:off x="5472" y="1408"/>
              <a:ext cx="76" cy="8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6" name="Oval 32"/>
            <p:cNvSpPr>
              <a:spLocks noChangeArrowheads="1"/>
            </p:cNvSpPr>
            <p:nvPr/>
          </p:nvSpPr>
          <p:spPr bwMode="auto">
            <a:xfrm>
              <a:off x="5360" y="1520"/>
              <a:ext cx="76" cy="79"/>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7" name="Oval 33"/>
            <p:cNvSpPr>
              <a:spLocks noChangeArrowheads="1"/>
            </p:cNvSpPr>
            <p:nvPr/>
          </p:nvSpPr>
          <p:spPr bwMode="auto">
            <a:xfrm>
              <a:off x="5472" y="1520"/>
              <a:ext cx="76" cy="79"/>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8" name="Oval 34"/>
            <p:cNvSpPr>
              <a:spLocks noChangeArrowheads="1"/>
            </p:cNvSpPr>
            <p:nvPr/>
          </p:nvSpPr>
          <p:spPr bwMode="auto">
            <a:xfrm>
              <a:off x="5136" y="1632"/>
              <a:ext cx="80" cy="76"/>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9" name="Oval 35"/>
            <p:cNvSpPr>
              <a:spLocks noChangeArrowheads="1"/>
            </p:cNvSpPr>
            <p:nvPr/>
          </p:nvSpPr>
          <p:spPr bwMode="auto">
            <a:xfrm>
              <a:off x="5248" y="1632"/>
              <a:ext cx="79" cy="76"/>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60" name="Oval 36"/>
            <p:cNvSpPr>
              <a:spLocks noChangeArrowheads="1"/>
            </p:cNvSpPr>
            <p:nvPr/>
          </p:nvSpPr>
          <p:spPr bwMode="auto">
            <a:xfrm>
              <a:off x="5360" y="1632"/>
              <a:ext cx="76" cy="76"/>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61" name="Oval 37"/>
            <p:cNvSpPr>
              <a:spLocks noChangeArrowheads="1"/>
            </p:cNvSpPr>
            <p:nvPr/>
          </p:nvSpPr>
          <p:spPr bwMode="auto">
            <a:xfrm>
              <a:off x="5472" y="1632"/>
              <a:ext cx="76" cy="76"/>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63" name="Oval 39"/>
            <p:cNvSpPr>
              <a:spLocks noChangeArrowheads="1"/>
            </p:cNvSpPr>
            <p:nvPr/>
          </p:nvSpPr>
          <p:spPr bwMode="auto">
            <a:xfrm>
              <a:off x="5472" y="1744"/>
              <a:ext cx="76" cy="80"/>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cs typeface="+mn-cs"/>
        </a:defRPr>
      </a:lvl5pPr>
      <a:lvl6pPr marL="20561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cs typeface="+mn-cs"/>
        </a:defRPr>
      </a:lvl6pPr>
      <a:lvl7pPr marL="25133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cs typeface="+mn-cs"/>
        </a:defRPr>
      </a:lvl7pPr>
      <a:lvl8pPr marL="29705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cs typeface="+mn-cs"/>
        </a:defRPr>
      </a:lvl8pPr>
      <a:lvl9pPr marL="34277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jpe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GIF"/><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1.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2.jpeg"/><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http://cdn2.scmp.com/sites/default/files/galleries/2015/01/01/16-net.jpg"/>
          <p:cNvPicPr>
            <a:picLocks noChangeAspect="1"/>
          </p:cNvPicPr>
          <p:nvPr/>
        </p:nvPicPr>
        <p:blipFill>
          <a:blip r:embed="rId1"/>
          <a:stretch>
            <a:fillRect/>
          </a:stretch>
        </p:blipFill>
        <p:spPr>
          <a:xfrm>
            <a:off x="-38100" y="-76200"/>
            <a:ext cx="11183938" cy="69342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Θέση περιεχομένου 5"/>
          <p:cNvPicPr>
            <a:picLocks noGrp="1" noChangeAspect="1"/>
          </p:cNvPicPr>
          <p:nvPr>
            <p:ph sz="half" idx="1"/>
          </p:nvPr>
        </p:nvPicPr>
        <p:blipFill>
          <a:blip r:embed="rId1"/>
          <a:stretch>
            <a:fillRect/>
          </a:stretch>
        </p:blipFill>
        <p:spPr>
          <a:xfrm>
            <a:off x="228600" y="1905000"/>
            <a:ext cx="4038600" cy="3836988"/>
          </a:xfrm>
          <a:ln/>
        </p:spPr>
      </p:pic>
      <p:sp>
        <p:nvSpPr>
          <p:cNvPr id="14339" name="Θέση περιεχομένου 3"/>
          <p:cNvSpPr>
            <a:spLocks noGrp="1"/>
          </p:cNvSpPr>
          <p:nvPr>
            <p:ph sz="half" idx="2"/>
          </p:nvPr>
        </p:nvSpPr>
        <p:spPr>
          <a:ln/>
        </p:spPr>
        <p:txBody>
          <a:bodyPr vert="horz" wrap="square" lIns="91440" tIns="45720" rIns="91440" bIns="45720" anchor="t" anchorCtr="0"/>
          <a:p>
            <a:pPr>
              <a:buSzPct val="70000"/>
            </a:pPr>
            <a:r>
              <a:rPr sz="2000" dirty="0">
                <a:latin typeface="+mn-lt"/>
                <a:ea typeface="+mn-ea"/>
                <a:cs typeface="+mn-cs"/>
              </a:rPr>
              <a:t>Ένας λεπτός υμένας κλείνει την οπή αυτή και όταν η βάση του αναβολέα κινείται «μέσα-έξω» ο υμένας της στρογγυλής θυρίδας κινείται «έξω-μέσα» επειδή το υγρό στο έσω ους μεταδίδει τις μεταβολές της πίεσης.</a:t>
            </a:r>
            <a:endParaRPr sz="2000" dirty="0">
              <a:latin typeface="+mn-lt"/>
              <a:ea typeface="+mn-ea"/>
              <a:cs typeface="+mn-cs"/>
            </a:endParaRPr>
          </a:p>
          <a:p>
            <a:pPr>
              <a:buSzPct val="70000"/>
            </a:pPr>
            <a:r>
              <a:rPr sz="2000" dirty="0">
                <a:latin typeface="+mn-lt"/>
                <a:ea typeface="+mn-ea"/>
                <a:cs typeface="+mn-cs"/>
              </a:rPr>
              <a:t>Διαμέσου του μέσου ωτός πορεύεται το προσωπικό νεύρο, το οποίο εγκαταλείπει τον εγκέφαλο και περνάει από το κρανίο ώστε να νευρώσει τους μύες της έκφρασης του προσώπου.</a:t>
            </a:r>
            <a:endParaRPr lang="en-US" altLang="x-none" sz="2000" dirty="0">
              <a:latin typeface="+mn-lt"/>
              <a:ea typeface="+mn-ea"/>
              <a:cs typeface="+mn-cs"/>
            </a:endParaRPr>
          </a:p>
        </p:txBody>
      </p:sp>
      <p:sp>
        <p:nvSpPr>
          <p:cNvPr id="7" name="Rectangle 4"/>
          <p:cNvSpPr>
            <a:spLocks noGrp="1" noChangeArrowheads="1"/>
          </p:cNvSpPr>
          <p:nvPr>
            <p:ph type="title"/>
          </p:nvPr>
        </p:nvSpPr>
        <p:spPr>
          <a:xfrm>
            <a:off x="-2057400" y="609600"/>
            <a:ext cx="7543800" cy="1295400"/>
          </a:xfrm>
        </p:spPr>
        <p:txBody>
          <a:bodyPr vert="horz" wrap="square" lIns="91440" tIns="45720" rIns="91440" bIns="45720" numCol="1" anchor="b" anchorCtr="0" compatLnSpc="1"/>
          <a:p>
            <a:pPr eaLnBrk="1" hangingPunct="1"/>
            <a:r>
              <a:rPr lang="en-US" altLang="x-none" sz="3000" b="0" dirty="0">
                <a:solidFill>
                  <a:schemeClr val="tx1"/>
                </a:solidFill>
                <a:effectLst>
                  <a:outerShdw blurRad="38100" dist="38100" dir="2700000">
                    <a:srgbClr val="C0C0C0"/>
                  </a:outerShdw>
                </a:effectLst>
              </a:rPr>
              <a:t>                         </a:t>
            </a:r>
            <a:r>
              <a:rPr sz="2800" dirty="0">
                <a:solidFill>
                  <a:srgbClr val="FF0066"/>
                </a:solidFill>
                <a:effectLst>
                  <a:outerShdw blurRad="38100" dist="38100" dir="2700000">
                    <a:srgbClr val="C0C0C0"/>
                  </a:outerShdw>
                </a:effectLst>
              </a:rPr>
              <a:t>ΜΕΣΟ ΟΥΣ</a:t>
            </a:r>
            <a:r>
              <a:rPr sz="2800" dirty="0">
                <a:solidFill>
                  <a:srgbClr val="FF0066"/>
                </a:solidFill>
              </a:rPr>
              <a:t> </a:t>
            </a:r>
            <a:br>
              <a:rPr sz="2800" dirty="0">
                <a:solidFill>
                  <a:srgbClr val="FF0066"/>
                </a:solidFill>
              </a:rPr>
            </a:br>
            <a:endParaRPr sz="2800" dirty="0">
              <a:solidFill>
                <a:srgbClr val="FF006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Θέση περιεχομένου 5"/>
          <p:cNvPicPr>
            <a:picLocks noGrp="1" noChangeAspect="1"/>
          </p:cNvPicPr>
          <p:nvPr>
            <p:ph sz="half" idx="1"/>
          </p:nvPr>
        </p:nvPicPr>
        <p:blipFill>
          <a:blip r:embed="rId1"/>
          <a:stretch>
            <a:fillRect/>
          </a:stretch>
        </p:blipFill>
        <p:spPr>
          <a:xfrm>
            <a:off x="228600" y="1905000"/>
            <a:ext cx="4038600" cy="3836988"/>
          </a:xfrm>
          <a:ln/>
        </p:spPr>
      </p:pic>
      <p:sp>
        <p:nvSpPr>
          <p:cNvPr id="4" name="Θέση περιεχομένου 3"/>
          <p:cNvSpPr>
            <a:spLocks noGrp="1"/>
          </p:cNvSpPr>
          <p:nvPr>
            <p:ph sz="half" idx="2"/>
          </p:nvPr>
        </p:nvSpPr>
        <p:spPr>
          <a:xfrm>
            <a:off x="4800600" y="762000"/>
            <a:ext cx="4038600" cy="5943600"/>
          </a:xfrm>
          <a:solidFill>
            <a:schemeClr val="accent6">
              <a:lumMod val="20000"/>
              <a:lumOff val="80000"/>
            </a:schemeClr>
          </a:solidFill>
        </p:spPr>
        <p:txBody>
          <a:bodyPr vert="horz" wrap="square" lIns="91440" tIns="45720" rIns="91440" bIns="45720" numCol="1" anchor="t" anchorCtr="0" compatLnSpc="1"/>
          <a:p>
            <a:pPr>
              <a:buSzPct val="70000"/>
            </a:pPr>
            <a:r>
              <a:rPr sz="2000" dirty="0">
                <a:latin typeface="+mn-lt"/>
                <a:ea typeface="+mn-ea"/>
                <a:cs typeface="+mn-cs"/>
              </a:rPr>
              <a:t>Στο μέσο ους υπάρχουν και δύο μικροί μύες. Ο ένας από αυτούς βρίσκεται στο πρόσθιο τμήμα, ο τείνων το τύμπανο μυς, του οποίου η λειτουργία δεν είναι σαφής, ενδέχεται να στοχεύει απλώς να κάνει τη σίτιση και την κατάποση λιγότερο θορυβώδης. </a:t>
            </a:r>
            <a:endParaRPr sz="2000" dirty="0">
              <a:latin typeface="+mn-lt"/>
              <a:ea typeface="+mn-ea"/>
              <a:cs typeface="+mn-cs"/>
            </a:endParaRPr>
          </a:p>
          <a:p>
            <a:pPr>
              <a:buSzPct val="70000"/>
            </a:pPr>
            <a:r>
              <a:rPr sz="2000" dirty="0">
                <a:latin typeface="+mn-lt"/>
                <a:ea typeface="+mn-ea"/>
                <a:cs typeface="+mn-cs"/>
              </a:rPr>
              <a:t>Ο δεύτερος, ο μυς του αναβολέα, εντοπίζεται στο οπίσθιο τμήμα του μέσου ωτός και αντιδρά σε δυνατούς ήχους με σύσπαση και σύσφιξη της αλυσίδας των ακουστικών οσταρίων και πιθανώς, μειώνει τη μετάδοση παρατεταμένων και δυνητικά βλαβερών ήχων προς το έσω ους.</a:t>
            </a:r>
            <a:endParaRPr sz="2000" dirty="0">
              <a:latin typeface="+mn-lt"/>
              <a:ea typeface="+mn-ea"/>
              <a:cs typeface="+mn-cs"/>
            </a:endParaRPr>
          </a:p>
        </p:txBody>
      </p:sp>
      <p:sp>
        <p:nvSpPr>
          <p:cNvPr id="7" name="Rectangle 4"/>
          <p:cNvSpPr>
            <a:spLocks noGrp="1" noChangeArrowheads="1"/>
          </p:cNvSpPr>
          <p:nvPr>
            <p:ph type="title"/>
          </p:nvPr>
        </p:nvSpPr>
        <p:spPr>
          <a:xfrm>
            <a:off x="-2057400" y="609600"/>
            <a:ext cx="7543800" cy="1295400"/>
          </a:xfrm>
        </p:spPr>
        <p:txBody>
          <a:bodyPr vert="horz" wrap="square" lIns="91440" tIns="45720" rIns="91440" bIns="45720" numCol="1" anchor="b" anchorCtr="0" compatLnSpc="1"/>
          <a:p>
            <a:pPr eaLnBrk="1" hangingPunct="1">
              <a:buNone/>
            </a:pPr>
            <a:r>
              <a:rPr lang="en-US" altLang="x-none" sz="3000" b="0" dirty="0">
                <a:solidFill>
                  <a:schemeClr val="tx1"/>
                </a:solidFill>
                <a:effectLst>
                  <a:outerShdw blurRad="38100" dist="38100" dir="2700000">
                    <a:srgbClr val="C0C0C0"/>
                  </a:outerShdw>
                </a:effectLst>
              </a:rPr>
              <a:t>                         </a:t>
            </a:r>
            <a:r>
              <a:rPr sz="2800" dirty="0">
                <a:solidFill>
                  <a:srgbClr val="FF0066"/>
                </a:solidFill>
                <a:effectLst>
                  <a:outerShdw blurRad="38100" dist="38100" dir="2700000">
                    <a:srgbClr val="C0C0C0"/>
                  </a:outerShdw>
                </a:effectLst>
              </a:rPr>
              <a:t>ΜΕΣΟ ΟΥΣ</a:t>
            </a:r>
            <a:r>
              <a:rPr sz="2800" dirty="0">
                <a:solidFill>
                  <a:srgbClr val="FF0066"/>
                </a:solidFill>
              </a:rPr>
              <a:t> </a:t>
            </a:r>
            <a:br>
              <a:rPr sz="2800" dirty="0">
                <a:solidFill>
                  <a:srgbClr val="FF0066"/>
                </a:solidFill>
              </a:rPr>
            </a:br>
            <a:endParaRPr sz="2800" dirty="0">
              <a:solidFill>
                <a:srgbClr val="FF00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9" name="Rectangle 5"/>
          <p:cNvSpPr>
            <a:spLocks noGrp="1" noChangeArrowheads="1"/>
          </p:cNvSpPr>
          <p:nvPr>
            <p:ph sz="half" idx="1"/>
          </p:nvPr>
        </p:nvSpPr>
        <p:spPr>
          <a:xfrm>
            <a:off x="153988" y="5715000"/>
            <a:ext cx="8531225" cy="1524000"/>
          </a:xfrm>
        </p:spPr>
        <p:txBody>
          <a:bodyPr vert="horz" wrap="square" lIns="91440" tIns="45720" rIns="91440" bIns="45720" numCol="1" anchor="t" anchorCtr="0" compatLnSpc="1"/>
          <a:p>
            <a:pPr eaLnBrk="1" hangingPunct="1">
              <a:lnSpc>
                <a:spcPct val="80000"/>
              </a:lnSpc>
              <a:spcBef>
                <a:spcPct val="0"/>
              </a:spcBef>
              <a:buClrTx/>
              <a:buSzTx/>
              <a:buFontTx/>
              <a:buNone/>
            </a:pPr>
            <a:r>
              <a:rPr lang="en-US" altLang="x-none" sz="1100" b="1" dirty="0">
                <a:effectLst>
                  <a:outerShdw blurRad="38100" dist="38100" dir="2700000">
                    <a:srgbClr val="C0C0C0"/>
                  </a:outerShdw>
                </a:effectLst>
                <a:latin typeface="+mn-lt"/>
                <a:ea typeface="+mn-ea"/>
                <a:cs typeface="+mn-cs"/>
              </a:rPr>
              <a:t>          </a:t>
            </a:r>
            <a:r>
              <a:rPr sz="1100" b="1" dirty="0">
                <a:solidFill>
                  <a:srgbClr val="FF0066"/>
                </a:solidFill>
                <a:effectLst>
                  <a:outerShdw blurRad="38100" dist="38100" dir="2700000">
                    <a:srgbClr val="C0C0C0"/>
                  </a:outerShdw>
                </a:effectLst>
                <a:latin typeface="+mn-lt"/>
                <a:ea typeface="+mn-ea"/>
                <a:cs typeface="+mn-cs"/>
              </a:rPr>
              <a:t>ΑΚΟΥΣΤΙΚΑ ΟΣΤΑΡΙΑ:</a:t>
            </a:r>
            <a:br>
              <a:rPr sz="1100" b="1" dirty="0">
                <a:solidFill>
                  <a:srgbClr val="FF0066"/>
                </a:solidFill>
                <a:effectLst>
                  <a:outerShdw blurRad="38100" dist="38100" dir="2700000">
                    <a:srgbClr val="C0C0C0"/>
                  </a:outerShdw>
                </a:effectLst>
                <a:latin typeface="+mn-lt"/>
                <a:ea typeface="+mn-ea"/>
                <a:cs typeface="+mn-cs"/>
              </a:rPr>
            </a:br>
            <a:r>
              <a:rPr sz="1100" b="1" dirty="0">
                <a:solidFill>
                  <a:srgbClr val="000066"/>
                </a:solidFill>
                <a:effectLst>
                  <a:outerShdw blurRad="38100" dist="38100" dir="2700000">
                    <a:srgbClr val="C0C0C0"/>
                  </a:outerShdw>
                </a:effectLst>
                <a:latin typeface="+mn-lt"/>
                <a:ea typeface="+mn-ea"/>
                <a:cs typeface="+mn-cs"/>
              </a:rPr>
              <a:t>Σ</a:t>
            </a:r>
            <a:r>
              <a:rPr sz="1100" b="1" i="1" dirty="0">
                <a:solidFill>
                  <a:srgbClr val="000066"/>
                </a:solidFill>
                <a:effectLst>
                  <a:outerShdw blurRad="38100" dist="38100" dir="2700000">
                    <a:srgbClr val="C0C0C0"/>
                  </a:outerShdw>
                </a:effectLst>
                <a:latin typeface="+mn-lt"/>
                <a:ea typeface="+mn-ea"/>
                <a:cs typeface="+mn-cs"/>
              </a:rPr>
              <a:t>φύρα</a:t>
            </a:r>
            <a:r>
              <a:rPr sz="1100" dirty="0">
                <a:solidFill>
                  <a:srgbClr val="000066"/>
                </a:solidFill>
                <a:latin typeface="+mn-lt"/>
                <a:ea typeface="+mn-ea"/>
                <a:cs typeface="+mn-cs"/>
              </a:rPr>
              <a:t> (επαφή με τον τυμπανικό υμένα), </a:t>
            </a:r>
            <a:r>
              <a:rPr sz="1100" b="1" dirty="0">
                <a:solidFill>
                  <a:srgbClr val="000066"/>
                </a:solidFill>
                <a:latin typeface="+mn-lt"/>
                <a:ea typeface="+mn-ea"/>
                <a:cs typeface="+mn-cs"/>
              </a:rPr>
              <a:t>Ά</a:t>
            </a:r>
            <a:r>
              <a:rPr sz="1100" b="1" i="1" dirty="0">
                <a:solidFill>
                  <a:srgbClr val="000066"/>
                </a:solidFill>
                <a:effectLst>
                  <a:outerShdw blurRad="38100" dist="38100" dir="2700000">
                    <a:srgbClr val="C0C0C0"/>
                  </a:outerShdw>
                </a:effectLst>
                <a:latin typeface="+mn-lt"/>
                <a:ea typeface="+mn-ea"/>
                <a:cs typeface="+mn-cs"/>
              </a:rPr>
              <a:t>κμονας,</a:t>
            </a:r>
            <a:r>
              <a:rPr sz="1100" i="1" dirty="0">
                <a:solidFill>
                  <a:srgbClr val="000066"/>
                </a:solidFill>
                <a:effectLst>
                  <a:outerShdw blurRad="38100" dist="38100" dir="2700000">
                    <a:srgbClr val="C0C0C0"/>
                  </a:outerShdw>
                </a:effectLst>
                <a:latin typeface="+mn-lt"/>
                <a:ea typeface="+mn-ea"/>
                <a:cs typeface="+mn-cs"/>
              </a:rPr>
              <a:t> Α</a:t>
            </a:r>
            <a:r>
              <a:rPr sz="1100" b="1" i="1" dirty="0">
                <a:solidFill>
                  <a:srgbClr val="000066"/>
                </a:solidFill>
                <a:effectLst>
                  <a:outerShdw blurRad="38100" dist="38100" dir="2700000">
                    <a:srgbClr val="C0C0C0"/>
                  </a:outerShdw>
                </a:effectLst>
                <a:latin typeface="+mn-lt"/>
                <a:ea typeface="+mn-ea"/>
                <a:cs typeface="+mn-cs"/>
              </a:rPr>
              <a:t>ναβολέας</a:t>
            </a:r>
            <a:r>
              <a:rPr sz="1100" dirty="0">
                <a:solidFill>
                  <a:srgbClr val="000066"/>
                </a:solidFill>
                <a:latin typeface="+mn-lt"/>
                <a:ea typeface="+mn-ea"/>
                <a:cs typeface="+mn-cs"/>
              </a:rPr>
              <a:t> (προσαρμόζεται στην ωοειδή θυρίδα).</a:t>
            </a:r>
            <a:br>
              <a:rPr sz="1100" dirty="0">
                <a:solidFill>
                  <a:srgbClr val="000066"/>
                </a:solidFill>
                <a:latin typeface="+mn-lt"/>
                <a:ea typeface="+mn-ea"/>
                <a:cs typeface="+mn-cs"/>
              </a:rPr>
            </a:br>
            <a:br>
              <a:rPr sz="1100" dirty="0">
                <a:solidFill>
                  <a:srgbClr val="000066"/>
                </a:solidFill>
                <a:latin typeface="+mn-lt"/>
                <a:ea typeface="+mn-ea"/>
                <a:cs typeface="+mn-cs"/>
              </a:rPr>
            </a:br>
            <a:r>
              <a:rPr sz="1100" b="1" i="1" dirty="0">
                <a:solidFill>
                  <a:srgbClr val="000066"/>
                </a:solidFill>
                <a:effectLst>
                  <a:outerShdw blurRad="38100" dist="38100" dir="2700000">
                    <a:srgbClr val="C0C0C0"/>
                  </a:outerShdw>
                </a:effectLst>
                <a:latin typeface="+mn-lt"/>
                <a:ea typeface="+mn-ea"/>
                <a:cs typeface="+mn-cs"/>
              </a:rPr>
              <a:t>Λειτουργίες των ακουστικών οσταρίων:</a:t>
            </a:r>
            <a:r>
              <a:rPr sz="1100" dirty="0">
                <a:solidFill>
                  <a:srgbClr val="000066"/>
                </a:solidFill>
                <a:latin typeface="+mn-lt"/>
                <a:ea typeface="+mn-ea"/>
                <a:cs typeface="+mn-cs"/>
              </a:rPr>
              <a:t> αύξηση της ισχύς και μείωση του εύρους της δόνησης που μεταδίδεται από τον τυμπανικό υμένα</a:t>
            </a:r>
            <a:br>
              <a:rPr sz="1100" dirty="0">
                <a:solidFill>
                  <a:srgbClr val="000066"/>
                </a:solidFill>
                <a:latin typeface="+mn-lt"/>
                <a:ea typeface="+mn-ea"/>
                <a:cs typeface="+mn-cs"/>
              </a:rPr>
            </a:br>
            <a:r>
              <a:rPr sz="1100" b="1" i="1" dirty="0">
                <a:solidFill>
                  <a:srgbClr val="000066"/>
                </a:solidFill>
                <a:effectLst>
                  <a:outerShdw blurRad="38100" dist="38100" dir="2700000">
                    <a:srgbClr val="C0C0C0"/>
                  </a:outerShdw>
                </a:effectLst>
                <a:latin typeface="+mn-lt"/>
                <a:ea typeface="+mn-ea"/>
                <a:cs typeface="+mn-cs"/>
              </a:rPr>
              <a:t>Λειτουργίες των μυών των οσταρίων (τείνοντα το τύμπανο μυς και μυς του αναβολέα):</a:t>
            </a:r>
            <a:r>
              <a:rPr sz="1100" dirty="0">
                <a:solidFill>
                  <a:srgbClr val="000066"/>
                </a:solidFill>
                <a:latin typeface="+mn-lt"/>
                <a:ea typeface="+mn-ea"/>
                <a:cs typeface="+mn-cs"/>
              </a:rPr>
              <a:t> αποσβένουν το μεγάλο εύρος ταλάντωσης του τυμπανικού υμένα</a:t>
            </a:r>
            <a:endParaRPr sz="1100" dirty="0">
              <a:solidFill>
                <a:srgbClr val="000066"/>
              </a:solidFill>
              <a:latin typeface="+mn-lt"/>
              <a:ea typeface="+mn-ea"/>
              <a:cs typeface="+mn-cs"/>
            </a:endParaRPr>
          </a:p>
          <a:p>
            <a:pPr eaLnBrk="1" hangingPunct="1">
              <a:lnSpc>
                <a:spcPct val="80000"/>
              </a:lnSpc>
              <a:spcBef>
                <a:spcPct val="0"/>
              </a:spcBef>
              <a:buClrTx/>
              <a:buSzTx/>
              <a:buFontTx/>
              <a:buNone/>
            </a:pPr>
            <a:r>
              <a:rPr lang="en-US" altLang="x-none" sz="1100" b="1" dirty="0">
                <a:effectLst>
                  <a:outerShdw blurRad="38100" dist="38100" dir="2700000">
                    <a:srgbClr val="C0C0C0"/>
                  </a:outerShdw>
                </a:effectLst>
                <a:latin typeface="+mn-lt"/>
                <a:ea typeface="+mn-ea"/>
                <a:cs typeface="+mn-cs"/>
              </a:rPr>
              <a:t>        </a:t>
            </a:r>
            <a:endParaRPr sz="1100" dirty="0">
              <a:latin typeface="+mn-lt"/>
              <a:ea typeface="+mn-ea"/>
              <a:cs typeface="+mn-cs"/>
            </a:endParaRPr>
          </a:p>
        </p:txBody>
      </p:sp>
      <p:pic>
        <p:nvPicPr>
          <p:cNvPr id="16387" name="Picture 10" descr="http://www.cea1.com/wp-content/uploads/2013/10/the-three-bones-of-the-ear.jpg"/>
          <p:cNvPicPr>
            <a:picLocks noChangeAspect="1"/>
          </p:cNvPicPr>
          <p:nvPr/>
        </p:nvPicPr>
        <p:blipFill>
          <a:blip r:embed="rId1"/>
          <a:stretch>
            <a:fillRect/>
          </a:stretch>
        </p:blipFill>
        <p:spPr>
          <a:xfrm>
            <a:off x="381000" y="152400"/>
            <a:ext cx="6477000" cy="512127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6" name="Rectangle 4"/>
          <p:cNvSpPr>
            <a:spLocks noGrp="1" noChangeArrowheads="1"/>
          </p:cNvSpPr>
          <p:nvPr>
            <p:ph type="title"/>
          </p:nvPr>
        </p:nvSpPr>
        <p:spPr>
          <a:xfrm>
            <a:off x="533400" y="0"/>
            <a:ext cx="7543800" cy="563563"/>
          </a:xfrm>
        </p:spPr>
        <p:txBody>
          <a:bodyPr vert="horz" wrap="square" lIns="91440" tIns="45720" rIns="91440" bIns="45720" numCol="1" anchor="b" anchorCtr="0" compatLnSpc="1"/>
          <a:p>
            <a:pPr eaLnBrk="1" hangingPunct="1"/>
            <a:r>
              <a:rPr lang="en-US" altLang="x-none" b="0" dirty="0">
                <a:effectLst>
                  <a:outerShdw blurRad="38100" dist="38100" dir="2700000">
                    <a:srgbClr val="C0C0C0"/>
                  </a:outerShdw>
                </a:effectLst>
              </a:rPr>
              <a:t>                </a:t>
            </a:r>
            <a:r>
              <a:rPr sz="2800" dirty="0">
                <a:solidFill>
                  <a:srgbClr val="FF0066"/>
                </a:solidFill>
                <a:effectLst>
                  <a:outerShdw blurRad="38100" dist="38100" dir="2700000">
                    <a:srgbClr val="C0C0C0"/>
                  </a:outerShdw>
                </a:effectLst>
              </a:rPr>
              <a:t>ΕΣΩ ΟΥΣ</a:t>
            </a:r>
            <a:endParaRPr sz="2800" dirty="0">
              <a:solidFill>
                <a:srgbClr val="FF0066"/>
              </a:solidFill>
              <a:effectLst>
                <a:outerShdw blurRad="38100" dist="38100" dir="2700000">
                  <a:srgbClr val="C0C0C0"/>
                </a:outerShdw>
              </a:effectLst>
            </a:endParaRPr>
          </a:p>
        </p:txBody>
      </p:sp>
      <p:sp>
        <p:nvSpPr>
          <p:cNvPr id="110597" name="Rectangle 5"/>
          <p:cNvSpPr>
            <a:spLocks noGrp="1" noChangeArrowheads="1"/>
          </p:cNvSpPr>
          <p:nvPr>
            <p:ph sz="half" idx="1"/>
          </p:nvPr>
        </p:nvSpPr>
        <p:spPr>
          <a:xfrm>
            <a:off x="5943600" y="381000"/>
            <a:ext cx="3048000" cy="6342063"/>
          </a:xfrm>
          <a:solidFill>
            <a:schemeClr val="accent6">
              <a:lumMod val="20000"/>
              <a:lumOff val="80000"/>
            </a:schemeClr>
          </a:solidFill>
        </p:spPr>
        <p:txBody>
          <a:bodyPr vert="horz" wrap="square" lIns="91440" tIns="45720" rIns="91440" bIns="45720" numCol="1" anchor="t" anchorCtr="0" compatLnSpc="1"/>
          <a:p>
            <a:pPr eaLnBrk="1" hangingPunct="1">
              <a:spcBef>
                <a:spcPct val="0"/>
              </a:spcBef>
              <a:buClrTx/>
              <a:buSzTx/>
              <a:buFontTx/>
              <a:buNone/>
            </a:pPr>
            <a:br>
              <a:rPr sz="1800" b="1" dirty="0">
                <a:effectLst>
                  <a:outerShdw blurRad="38100" dist="38100" dir="2700000">
                    <a:srgbClr val="C0C0C0"/>
                  </a:outerShdw>
                </a:effectLst>
                <a:latin typeface="+mn-lt"/>
                <a:ea typeface="+mn-ea"/>
                <a:cs typeface="+mn-cs"/>
              </a:rPr>
            </a:br>
            <a:r>
              <a:rPr sz="1800" dirty="0">
                <a:latin typeface="+mn-lt"/>
                <a:ea typeface="+mn-ea"/>
                <a:cs typeface="+mn-cs"/>
              </a:rPr>
              <a:t>Το έσω ους είναι, ίσως, το πιο πολύπλοκο μέρος του ανθρώπινου σώματος. Κάνει δυνατή την ακοή μετατρέποντας τον ήχο σε ηλεκτρικά σήματα, τα οποία στη συνέχεια ταξιδεύουν κατά μήκος του ακουστικού νεύρου στον εγκέφαλο. Επιπλέον, το έσω ους παίζει ρόλο και στην ισορροπία μας, καθώς χάρη στο λαβύρινθο του αυτιού μπορούμε να αντιληφθούμε την επιτάχυνση του κεφαλιού σε κάθε διεύθυνση, είτε σε ευθεία γραμμή είτε σε περιστροφή ή στροφή.</a:t>
            </a:r>
            <a:br>
              <a:rPr sz="1800" dirty="0">
                <a:solidFill>
                  <a:srgbClr val="000066"/>
                </a:solidFill>
                <a:effectLst>
                  <a:outerShdw blurRad="38100" dist="38100" dir="2700000">
                    <a:srgbClr val="C0C0C0"/>
                  </a:outerShdw>
                </a:effectLst>
                <a:latin typeface="+mn-lt"/>
                <a:ea typeface="+mn-ea"/>
                <a:cs typeface="+mn-cs"/>
              </a:rPr>
            </a:br>
            <a:br>
              <a:rPr sz="1600" dirty="0">
                <a:solidFill>
                  <a:srgbClr val="000066"/>
                </a:solidFill>
                <a:effectLst>
                  <a:outerShdw blurRad="38100" dist="38100" dir="2700000">
                    <a:srgbClr val="C0C0C0"/>
                  </a:outerShdw>
                </a:effectLst>
                <a:latin typeface="+mn-lt"/>
                <a:ea typeface="+mn-ea"/>
                <a:cs typeface="+mn-cs"/>
              </a:rPr>
            </a:br>
            <a:endParaRPr sz="1600" dirty="0">
              <a:solidFill>
                <a:srgbClr val="000066"/>
              </a:solidFill>
              <a:latin typeface="+mn-lt"/>
              <a:ea typeface="+mn-ea"/>
              <a:cs typeface="+mn-cs"/>
            </a:endParaRPr>
          </a:p>
        </p:txBody>
      </p:sp>
      <p:pic>
        <p:nvPicPr>
          <p:cNvPr id="17412" name="Picture 7" descr="92"/>
          <p:cNvPicPr>
            <a:picLocks noChangeAspect="1"/>
          </p:cNvPicPr>
          <p:nvPr>
            <p:ph sz="half" idx="2"/>
          </p:nvPr>
        </p:nvPicPr>
        <p:blipFill>
          <a:blip r:embed="rId1"/>
          <a:srcRect/>
          <a:stretch>
            <a:fillRect/>
          </a:stretch>
        </p:blipFill>
        <p:spPr>
          <a:xfrm>
            <a:off x="0" y="608013"/>
            <a:ext cx="5943600" cy="6115050"/>
          </a:xfr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Θέση περιεχομένου 4"/>
          <p:cNvPicPr>
            <a:picLocks noGrp="1" noChangeAspect="1"/>
          </p:cNvPicPr>
          <p:nvPr>
            <p:ph sz="half" idx="1"/>
          </p:nvPr>
        </p:nvPicPr>
        <p:blipFill>
          <a:blip r:embed="rId1"/>
          <a:stretch>
            <a:fillRect/>
          </a:stretch>
        </p:blipFill>
        <p:spPr>
          <a:xfrm>
            <a:off x="381000" y="2362200"/>
            <a:ext cx="3368675" cy="3200400"/>
          </a:xfrm>
          <a:ln/>
        </p:spPr>
      </p:pic>
      <p:sp>
        <p:nvSpPr>
          <p:cNvPr id="18435" name="Θέση περιεχομένου 3"/>
          <p:cNvSpPr>
            <a:spLocks noGrp="1"/>
          </p:cNvSpPr>
          <p:nvPr>
            <p:ph sz="half" idx="2"/>
          </p:nvPr>
        </p:nvSpPr>
        <p:spPr>
          <a:xfrm>
            <a:off x="3962400" y="1719263"/>
            <a:ext cx="5029200" cy="4597400"/>
          </a:xfrm>
          <a:ln/>
        </p:spPr>
        <p:txBody>
          <a:bodyPr vert="horz" wrap="square" lIns="91440" tIns="45720" rIns="91440" bIns="45720" anchor="t" anchorCtr="0"/>
          <a:p>
            <a:pPr>
              <a:buSzPct val="70000"/>
            </a:pPr>
            <a:r>
              <a:rPr sz="1800" dirty="0">
                <a:latin typeface="+mn-lt"/>
                <a:ea typeface="+mn-ea"/>
                <a:cs typeface="+mn-cs"/>
              </a:rPr>
              <a:t>ο τμήμα του έσω ωτός που πραγματικά «ακούει» είναι ο κοχλίας. Ο σωλήνας αυτός είναι γεμάτος με ένα υγρό, επονομαζόμενο ως έξω λέμφος, όμοιο με αυτό που κυκλοφορεί σε ολόκληρο το σώμα και το υγρό που περιβάλλει τον εγκέφαλο. Μέσα στην έξω λέμφο βρίσκεται ο κοχλιακός πόρος, τα τριχωτά κύτταρα και σε επαφή με τη βάση αυτών είναι οι νευρικές ίνες που μεταφέρουν τις ώσεις (σήματα) προς τον εγκέφαλο.</a:t>
            </a:r>
            <a:endParaRPr sz="1800" dirty="0">
              <a:latin typeface="+mn-lt"/>
              <a:ea typeface="+mn-ea"/>
              <a:cs typeface="+mn-cs"/>
            </a:endParaRPr>
          </a:p>
          <a:p>
            <a:pPr>
              <a:buSzPct val="70000"/>
            </a:pPr>
            <a:r>
              <a:rPr sz="1800" dirty="0">
                <a:latin typeface="+mn-lt"/>
                <a:ea typeface="+mn-ea"/>
                <a:cs typeface="+mn-cs"/>
              </a:rPr>
              <a:t>Περίπου οι μισές από τις ακουστικές ίνες περνούν στην αντίθετη πλευρά του εγκεφαλικού στελέχους και στη συνέχεια περνούν στον μεσεγκέφαλο, για να φτάσουν τελικά οι πληροφορίες που μεταφέρουν στον φλοιό των εγκεφαλικών ημισφαιρίων, όπου γίνονται συνειδητές.</a:t>
            </a:r>
            <a:endParaRPr sz="1800" dirty="0">
              <a:latin typeface="+mn-lt"/>
              <a:ea typeface="+mn-ea"/>
              <a:cs typeface="+mn-cs"/>
            </a:endParaRPr>
          </a:p>
          <a:p>
            <a:pPr>
              <a:buSzPct val="70000"/>
            </a:pPr>
            <a:endParaRPr lang="en-US" altLang="x-none" dirty="0">
              <a:latin typeface="+mn-lt"/>
              <a:ea typeface="+mn-ea"/>
              <a:cs typeface="+mn-cs"/>
            </a:endParaRPr>
          </a:p>
        </p:txBody>
      </p:sp>
      <p:sp>
        <p:nvSpPr>
          <p:cNvPr id="6" name="Rectangle 4"/>
          <p:cNvSpPr>
            <a:spLocks noGrp="1" noChangeArrowheads="1"/>
          </p:cNvSpPr>
          <p:nvPr>
            <p:ph type="title"/>
          </p:nvPr>
        </p:nvSpPr>
        <p:spPr>
          <a:xfrm>
            <a:off x="-838200" y="377825"/>
            <a:ext cx="7543800" cy="1295400"/>
          </a:xfrm>
        </p:spPr>
        <p:txBody>
          <a:bodyPr vert="horz" wrap="square" lIns="91440" tIns="45720" rIns="91440" bIns="45720" numCol="1" anchor="b" anchorCtr="0" compatLnSpc="1"/>
          <a:p>
            <a:pPr eaLnBrk="1" hangingPunct="1"/>
            <a:r>
              <a:rPr lang="en-US" altLang="x-none" b="0" dirty="0">
                <a:effectLst>
                  <a:outerShdw blurRad="38100" dist="38100" dir="2700000">
                    <a:srgbClr val="C0C0C0"/>
                  </a:outerShdw>
                </a:effectLst>
              </a:rPr>
              <a:t>                </a:t>
            </a:r>
            <a:r>
              <a:rPr sz="2800" dirty="0">
                <a:solidFill>
                  <a:srgbClr val="FF0066"/>
                </a:solidFill>
                <a:effectLst>
                  <a:outerShdw blurRad="38100" dist="38100" dir="2700000">
                    <a:srgbClr val="C0C0C0"/>
                  </a:outerShdw>
                </a:effectLst>
              </a:rPr>
              <a:t>ΕΣΩ ΟΥΣ</a:t>
            </a:r>
            <a:endParaRPr sz="2800" dirty="0">
              <a:solidFill>
                <a:srgbClr val="FF0066"/>
              </a:solidFill>
              <a:effectLst>
                <a:outerShdw blurRad="38100" dist="38100" dir="2700000">
                  <a:srgbClr val="C0C0C0"/>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22" name="Rectangle 6"/>
          <p:cNvSpPr>
            <a:spLocks noGrp="1" noChangeArrowheads="1"/>
          </p:cNvSpPr>
          <p:nvPr>
            <p:ph type="title"/>
          </p:nvPr>
        </p:nvSpPr>
        <p:spPr>
          <a:xfrm>
            <a:off x="457200" y="122238"/>
            <a:ext cx="7543800" cy="1249363"/>
          </a:xfrm>
        </p:spPr>
        <p:txBody>
          <a:bodyPr vert="horz" wrap="square" lIns="91440" tIns="45720" rIns="91440" bIns="45720" numCol="1" anchor="b" anchorCtr="0" compatLnSpc="1"/>
          <a:p>
            <a:pPr eaLnBrk="1" hangingPunct="1"/>
            <a:r>
              <a:rPr lang="en-US" altLang="x-none" sz="2800" dirty="0">
                <a:solidFill>
                  <a:srgbClr val="FF0066"/>
                </a:solidFill>
                <a:effectLst>
                  <a:outerShdw blurRad="38100" dist="38100" dir="2700000">
                    <a:srgbClr val="C0C0C0"/>
                  </a:outerShdw>
                </a:effectLst>
              </a:rPr>
              <a:t>                  </a:t>
            </a:r>
            <a:r>
              <a:rPr sz="2800" dirty="0">
                <a:solidFill>
                  <a:srgbClr val="FF0066"/>
                </a:solidFill>
                <a:effectLst>
                  <a:outerShdw blurRad="38100" dist="38100" dir="2700000">
                    <a:srgbClr val="C0C0C0"/>
                  </a:outerShdw>
                </a:effectLst>
              </a:rPr>
              <a:t>ΟΣΤΕΪΝΟΣ ΛΑΒΥΡΙΝΘΟΣ</a:t>
            </a:r>
            <a:br>
              <a:rPr sz="2800" dirty="0">
                <a:solidFill>
                  <a:srgbClr val="FF0066"/>
                </a:solidFill>
                <a:effectLst>
                  <a:outerShdw blurRad="38100" dist="38100" dir="2700000">
                    <a:srgbClr val="C0C0C0"/>
                  </a:outerShdw>
                </a:effectLst>
              </a:rPr>
            </a:br>
            <a:endParaRPr sz="2800" dirty="0">
              <a:solidFill>
                <a:srgbClr val="FF0066"/>
              </a:solidFill>
              <a:effectLst>
                <a:outerShdw blurRad="38100" dist="38100" dir="2700000">
                  <a:srgbClr val="C0C0C0"/>
                </a:outerShdw>
              </a:effectLst>
            </a:endParaRPr>
          </a:p>
        </p:txBody>
      </p:sp>
      <p:pic>
        <p:nvPicPr>
          <p:cNvPr id="19459" name="Picture 9" descr="90"/>
          <p:cNvPicPr>
            <a:picLocks noChangeAspect="1"/>
          </p:cNvPicPr>
          <p:nvPr>
            <p:ph sz="half" idx="1"/>
          </p:nvPr>
        </p:nvPicPr>
        <p:blipFill>
          <a:blip r:embed="rId1"/>
          <a:srcRect/>
          <a:stretch>
            <a:fillRect/>
          </a:stretch>
        </p:blipFill>
        <p:spPr>
          <a:xfrm>
            <a:off x="0" y="1676400"/>
            <a:ext cx="4876800" cy="5181600"/>
          </a:xfrm>
          <a:ln/>
        </p:spPr>
      </p:pic>
      <p:sp>
        <p:nvSpPr>
          <p:cNvPr id="34826" name="Rectangle 10"/>
          <p:cNvSpPr>
            <a:spLocks noGrp="1" noChangeArrowheads="1"/>
          </p:cNvSpPr>
          <p:nvPr>
            <p:ph sz="half" idx="2"/>
          </p:nvPr>
        </p:nvSpPr>
        <p:spPr>
          <a:xfrm>
            <a:off x="5105400" y="1752600"/>
            <a:ext cx="4038600" cy="5105400"/>
          </a:xfrm>
        </p:spPr>
        <p:txBody>
          <a:bodyPr vert="horz" wrap="square" lIns="91440" tIns="45720" rIns="91440" bIns="45720" numCol="1" anchor="t" anchorCtr="0" compatLnSpc="1"/>
          <a:p>
            <a:pPr eaLnBrk="1" hangingPunct="1">
              <a:lnSpc>
                <a:spcPct val="80000"/>
              </a:lnSpc>
              <a:buSzPct val="70000"/>
              <a:buFont typeface="Wingdings" panose="05000000000000000000" pitchFamily="2" charset="2"/>
              <a:buNone/>
            </a:pPr>
            <a:endParaRPr lang="en-US" altLang="x-none" sz="1300" b="1" dirty="0">
              <a:latin typeface="+mn-lt"/>
              <a:ea typeface="+mn-ea"/>
              <a:cs typeface="+mn-cs"/>
            </a:endParaRPr>
          </a:p>
          <a:p>
            <a:pPr eaLnBrk="1" hangingPunct="1">
              <a:lnSpc>
                <a:spcPct val="80000"/>
              </a:lnSpc>
              <a:buSzPct val="70000"/>
            </a:pPr>
            <a:r>
              <a:rPr sz="2400" b="1" dirty="0">
                <a:solidFill>
                  <a:srgbClr val="000066"/>
                </a:solidFill>
                <a:effectLst>
                  <a:outerShdw blurRad="38100" dist="38100" dir="2700000">
                    <a:srgbClr val="C0C0C0"/>
                  </a:outerShdw>
                </a:effectLst>
                <a:latin typeface="+mn-lt"/>
                <a:ea typeface="+mn-ea"/>
                <a:cs typeface="+mn-cs"/>
              </a:rPr>
              <a:t>Κοχλίας</a:t>
            </a:r>
            <a:r>
              <a:rPr sz="2000" b="1" dirty="0">
                <a:solidFill>
                  <a:srgbClr val="000066"/>
                </a:solidFill>
                <a:effectLst>
                  <a:outerShdw blurRad="38100" dist="38100" dir="2700000">
                    <a:srgbClr val="C0C0C0"/>
                  </a:outerShdw>
                </a:effectLst>
                <a:latin typeface="+mn-lt"/>
                <a:ea typeface="+mn-ea"/>
                <a:cs typeface="+mn-cs"/>
              </a:rPr>
              <a:t> </a:t>
            </a:r>
            <a:r>
              <a:rPr sz="2000" dirty="0">
                <a:solidFill>
                  <a:srgbClr val="000066"/>
                </a:solidFill>
                <a:latin typeface="+mn-lt"/>
                <a:ea typeface="+mn-ea"/>
                <a:cs typeface="+mn-cs"/>
              </a:rPr>
              <a:t>(κλίμακα του τυμπάνου, κλίμακα της αίθουσας, υδραγωγός του κοχλία)</a:t>
            </a:r>
            <a:br>
              <a:rPr sz="2000" dirty="0">
                <a:solidFill>
                  <a:srgbClr val="000066"/>
                </a:solidFill>
                <a:latin typeface="+mn-lt"/>
                <a:ea typeface="+mn-ea"/>
                <a:cs typeface="+mn-cs"/>
              </a:rPr>
            </a:br>
            <a:br>
              <a:rPr sz="2000" b="1" dirty="0">
                <a:solidFill>
                  <a:srgbClr val="000066"/>
                </a:solidFill>
                <a:latin typeface="+mn-lt"/>
                <a:ea typeface="+mn-ea"/>
                <a:cs typeface="+mn-cs"/>
              </a:rPr>
            </a:br>
            <a:endParaRPr lang="en-US" altLang="x-none" sz="2000" b="1" dirty="0">
              <a:solidFill>
                <a:srgbClr val="000066"/>
              </a:solidFill>
              <a:latin typeface="+mn-lt"/>
              <a:ea typeface="+mn-ea"/>
              <a:cs typeface="+mn-cs"/>
            </a:endParaRPr>
          </a:p>
          <a:p>
            <a:pPr eaLnBrk="1" hangingPunct="1">
              <a:lnSpc>
                <a:spcPct val="80000"/>
              </a:lnSpc>
              <a:buSzPct val="70000"/>
            </a:pPr>
            <a:r>
              <a:rPr sz="2400" b="1" dirty="0">
                <a:solidFill>
                  <a:srgbClr val="000066"/>
                </a:solidFill>
                <a:effectLst>
                  <a:outerShdw blurRad="38100" dist="38100" dir="2700000">
                    <a:srgbClr val="C0C0C0"/>
                  </a:outerShdw>
                </a:effectLst>
                <a:latin typeface="+mn-lt"/>
                <a:ea typeface="+mn-ea"/>
                <a:cs typeface="+mn-cs"/>
              </a:rPr>
              <a:t>Αίθουσα</a:t>
            </a:r>
            <a:r>
              <a:rPr sz="2000" b="1" dirty="0">
                <a:solidFill>
                  <a:srgbClr val="000066"/>
                </a:solidFill>
                <a:effectLst>
                  <a:outerShdw blurRad="38100" dist="38100" dir="2700000">
                    <a:srgbClr val="C0C0C0"/>
                  </a:outerShdw>
                </a:effectLst>
                <a:latin typeface="+mn-lt"/>
                <a:ea typeface="+mn-ea"/>
                <a:cs typeface="+mn-cs"/>
              </a:rPr>
              <a:t> </a:t>
            </a:r>
            <a:r>
              <a:rPr sz="2000" dirty="0">
                <a:solidFill>
                  <a:srgbClr val="000066"/>
                </a:solidFill>
                <a:latin typeface="+mn-lt"/>
                <a:ea typeface="+mn-ea"/>
                <a:cs typeface="+mn-cs"/>
              </a:rPr>
              <a:t>(στρογγυλή θυρίδα, ωοειδής θυρίδα, υδραγωγός της αίθουσας)</a:t>
            </a:r>
            <a:br>
              <a:rPr sz="2000" dirty="0">
                <a:solidFill>
                  <a:srgbClr val="000066"/>
                </a:solidFill>
                <a:latin typeface="+mn-lt"/>
                <a:ea typeface="+mn-ea"/>
                <a:cs typeface="+mn-cs"/>
              </a:rPr>
            </a:br>
            <a:br>
              <a:rPr sz="2000" dirty="0">
                <a:solidFill>
                  <a:srgbClr val="000066"/>
                </a:solidFill>
                <a:latin typeface="+mn-lt"/>
                <a:ea typeface="+mn-ea"/>
                <a:cs typeface="+mn-cs"/>
              </a:rPr>
            </a:br>
            <a:endParaRPr lang="en-US" altLang="x-none" sz="2000" dirty="0">
              <a:solidFill>
                <a:srgbClr val="000066"/>
              </a:solidFill>
              <a:latin typeface="+mn-lt"/>
              <a:ea typeface="+mn-ea"/>
              <a:cs typeface="+mn-cs"/>
            </a:endParaRPr>
          </a:p>
          <a:p>
            <a:pPr eaLnBrk="1" hangingPunct="1">
              <a:lnSpc>
                <a:spcPct val="80000"/>
              </a:lnSpc>
              <a:buSzPct val="70000"/>
            </a:pPr>
            <a:r>
              <a:rPr sz="2400" b="1" dirty="0">
                <a:solidFill>
                  <a:srgbClr val="000066"/>
                </a:solidFill>
                <a:effectLst>
                  <a:outerShdw blurRad="38100" dist="38100" dir="2700000">
                    <a:srgbClr val="C0C0C0"/>
                  </a:outerShdw>
                </a:effectLst>
                <a:latin typeface="+mn-lt"/>
                <a:ea typeface="+mn-ea"/>
                <a:cs typeface="+mn-cs"/>
              </a:rPr>
              <a:t>Ημικύκλιοι Σωλήνες</a:t>
            </a:r>
            <a:r>
              <a:rPr sz="2000" b="1" dirty="0">
                <a:solidFill>
                  <a:srgbClr val="000066"/>
                </a:solidFill>
                <a:latin typeface="+mn-lt"/>
                <a:ea typeface="+mn-ea"/>
                <a:cs typeface="+mn-cs"/>
              </a:rPr>
              <a:t> </a:t>
            </a:r>
            <a:r>
              <a:rPr sz="2000" dirty="0">
                <a:solidFill>
                  <a:srgbClr val="000066"/>
                </a:solidFill>
                <a:latin typeface="+mn-lt"/>
                <a:ea typeface="+mn-ea"/>
                <a:cs typeface="+mn-cs"/>
              </a:rPr>
              <a:t>(πρόσθιος, οπίσθιος, έξω)</a:t>
            </a:r>
            <a:endParaRPr sz="2000" dirty="0">
              <a:solidFill>
                <a:srgbClr val="000066"/>
              </a:solidFill>
              <a:latin typeface="+mn-lt"/>
              <a:ea typeface="+mn-ea"/>
              <a:cs typeface="+mn-cs"/>
            </a:endParaRPr>
          </a:p>
          <a:p>
            <a:pPr eaLnBrk="1" hangingPunct="1">
              <a:lnSpc>
                <a:spcPct val="80000"/>
              </a:lnSpc>
              <a:buSzPct val="70000"/>
              <a:buFont typeface="Wingdings" panose="05000000000000000000" pitchFamily="2" charset="2"/>
              <a:buNone/>
            </a:pPr>
            <a:r>
              <a:rPr sz="2000" dirty="0">
                <a:solidFill>
                  <a:srgbClr val="000066"/>
                </a:solidFill>
                <a:latin typeface="+mn-lt"/>
                <a:ea typeface="+mn-ea"/>
                <a:cs typeface="+mn-cs"/>
              </a:rPr>
              <a:t> </a:t>
            </a:r>
            <a:endParaRPr sz="2000" dirty="0">
              <a:solidFill>
                <a:srgbClr val="000066"/>
              </a:solidFill>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6" name="Rectangle 6"/>
          <p:cNvSpPr>
            <a:spLocks noGrp="1" noChangeArrowheads="1"/>
          </p:cNvSpPr>
          <p:nvPr>
            <p:ph type="title"/>
          </p:nvPr>
        </p:nvSpPr>
        <p:spPr>
          <a:xfrm>
            <a:off x="457200" y="122238"/>
            <a:ext cx="7543800" cy="715963"/>
          </a:xfrm>
        </p:spPr>
        <p:txBody>
          <a:bodyPr vert="horz" wrap="square" lIns="91440" tIns="45720" rIns="91440" bIns="45720" numCol="1" anchor="b" anchorCtr="0" compatLnSpc="1"/>
          <a:p>
            <a:pPr eaLnBrk="1" hangingPunct="1"/>
            <a:r>
              <a:rPr lang="en-US" altLang="x-none" sz="2800" dirty="0">
                <a:solidFill>
                  <a:srgbClr val="FF0066"/>
                </a:solidFill>
                <a:effectLst>
                  <a:outerShdw blurRad="38100" dist="38100" dir="2700000">
                    <a:srgbClr val="C0C0C0"/>
                  </a:outerShdw>
                </a:effectLst>
              </a:rPr>
              <a:t>           </a:t>
            </a:r>
            <a:r>
              <a:rPr sz="2800" dirty="0">
                <a:solidFill>
                  <a:srgbClr val="FF0066"/>
                </a:solidFill>
                <a:effectLst>
                  <a:outerShdw blurRad="38100" dist="38100" dir="2700000">
                    <a:srgbClr val="C0C0C0"/>
                  </a:outerShdw>
                </a:effectLst>
              </a:rPr>
              <a:t> ΥΜΕΝΩΔΗΣ ΛΑΒΥΡΙΝΘΟΣ</a:t>
            </a:r>
            <a:endParaRPr sz="2800" dirty="0">
              <a:solidFill>
                <a:srgbClr val="FF0066"/>
              </a:solidFill>
              <a:effectLst>
                <a:outerShdw blurRad="38100" dist="38100" dir="2700000">
                  <a:srgbClr val="C0C0C0"/>
                </a:outerShdw>
              </a:effectLst>
            </a:endParaRPr>
          </a:p>
        </p:txBody>
      </p:sp>
      <p:sp>
        <p:nvSpPr>
          <p:cNvPr id="35848" name="Rectangle 8"/>
          <p:cNvSpPr>
            <a:spLocks noGrp="1" noChangeArrowheads="1"/>
          </p:cNvSpPr>
          <p:nvPr>
            <p:ph sz="half" idx="2"/>
          </p:nvPr>
        </p:nvSpPr>
        <p:spPr>
          <a:xfrm>
            <a:off x="5181600" y="2133600"/>
            <a:ext cx="4191000" cy="4411663"/>
          </a:xfrm>
        </p:spPr>
        <p:txBody>
          <a:bodyPr vert="horz" wrap="square" lIns="91440" tIns="45720" rIns="91440" bIns="45720" numCol="1" anchor="t" anchorCtr="0" compatLnSpc="1"/>
          <a:p>
            <a:pPr eaLnBrk="1" hangingPunct="1">
              <a:lnSpc>
                <a:spcPct val="80000"/>
              </a:lnSpc>
              <a:buSzPct val="70000"/>
              <a:buFont typeface="Wingdings" panose="05000000000000000000" pitchFamily="2" charset="2"/>
              <a:buNone/>
            </a:pPr>
            <a:r>
              <a:rPr sz="1700" dirty="0">
                <a:latin typeface="+mn-lt"/>
                <a:ea typeface="+mn-ea"/>
                <a:cs typeface="+mn-cs"/>
              </a:rPr>
              <a:t>      </a:t>
            </a:r>
            <a:r>
              <a:rPr sz="2000" dirty="0">
                <a:solidFill>
                  <a:srgbClr val="000066"/>
                </a:solidFill>
                <a:latin typeface="+mn-lt"/>
                <a:ea typeface="+mn-ea"/>
                <a:cs typeface="+mn-cs"/>
              </a:rPr>
              <a:t>Είναι σειρά υμενωδών κυστιδίων και σωλήνων</a:t>
            </a:r>
            <a:r>
              <a:rPr lang="en-US" altLang="x-none" sz="2000" dirty="0">
                <a:solidFill>
                  <a:srgbClr val="000066"/>
                </a:solidFill>
                <a:latin typeface="+mn-lt"/>
                <a:ea typeface="+mn-ea"/>
                <a:cs typeface="+mn-cs"/>
              </a:rPr>
              <a:t>. </a:t>
            </a:r>
            <a:r>
              <a:rPr sz="2000" dirty="0">
                <a:solidFill>
                  <a:srgbClr val="000066"/>
                </a:solidFill>
                <a:latin typeface="+mn-lt"/>
                <a:ea typeface="+mn-ea"/>
                <a:cs typeface="+mn-cs"/>
              </a:rPr>
              <a:t> Αποτελείται από</a:t>
            </a:r>
            <a:r>
              <a:rPr sz="1700" dirty="0">
                <a:latin typeface="+mn-lt"/>
                <a:ea typeface="+mn-ea"/>
                <a:cs typeface="+mn-cs"/>
              </a:rPr>
              <a:t>:</a:t>
            </a:r>
            <a:br>
              <a:rPr sz="1700" dirty="0">
                <a:latin typeface="+mn-lt"/>
                <a:ea typeface="+mn-ea"/>
                <a:cs typeface="+mn-cs"/>
              </a:rPr>
            </a:br>
            <a:endParaRPr lang="en-US" altLang="x-none" sz="1700" dirty="0">
              <a:latin typeface="+mn-lt"/>
              <a:ea typeface="+mn-ea"/>
              <a:cs typeface="+mn-cs"/>
            </a:endParaRPr>
          </a:p>
          <a:p>
            <a:pPr eaLnBrk="1" hangingPunct="1">
              <a:lnSpc>
                <a:spcPct val="80000"/>
              </a:lnSpc>
              <a:buSzPct val="70000"/>
            </a:pPr>
            <a:r>
              <a:rPr sz="2000" b="1" dirty="0">
                <a:solidFill>
                  <a:srgbClr val="000066"/>
                </a:solidFill>
                <a:effectLst>
                  <a:outerShdw blurRad="38100" dist="38100" dir="2700000">
                    <a:srgbClr val="C0C0C0"/>
                  </a:outerShdw>
                </a:effectLst>
                <a:latin typeface="+mn-lt"/>
                <a:ea typeface="+mn-ea"/>
                <a:cs typeface="+mn-cs"/>
              </a:rPr>
              <a:t>α)</a:t>
            </a:r>
            <a:r>
              <a:rPr sz="2000" dirty="0">
                <a:solidFill>
                  <a:srgbClr val="000066"/>
                </a:solidFill>
                <a:latin typeface="+mn-lt"/>
                <a:ea typeface="+mn-ea"/>
                <a:cs typeface="+mn-cs"/>
              </a:rPr>
              <a:t> </a:t>
            </a:r>
            <a:r>
              <a:rPr sz="2000" b="1" dirty="0">
                <a:solidFill>
                  <a:srgbClr val="000066"/>
                </a:solidFill>
                <a:effectLst>
                  <a:outerShdw blurRad="38100" dist="38100" dir="2700000">
                    <a:srgbClr val="C0C0C0"/>
                  </a:outerShdw>
                </a:effectLst>
                <a:latin typeface="+mn-lt"/>
                <a:ea typeface="+mn-ea"/>
                <a:cs typeface="+mn-cs"/>
              </a:rPr>
              <a:t>Υμενώδη Κοχλία ή Κοχλιακό Πόρο</a:t>
            </a:r>
            <a:br>
              <a:rPr sz="2000" b="1" dirty="0">
                <a:solidFill>
                  <a:srgbClr val="000066"/>
                </a:solidFill>
                <a:latin typeface="+mn-lt"/>
                <a:ea typeface="+mn-ea"/>
                <a:cs typeface="+mn-cs"/>
              </a:rPr>
            </a:br>
            <a:endParaRPr lang="en-US" altLang="x-none" sz="2000" b="1" dirty="0">
              <a:solidFill>
                <a:srgbClr val="000066"/>
              </a:solidFill>
              <a:latin typeface="+mn-lt"/>
              <a:ea typeface="+mn-ea"/>
              <a:cs typeface="+mn-cs"/>
            </a:endParaRPr>
          </a:p>
          <a:p>
            <a:pPr eaLnBrk="1" hangingPunct="1">
              <a:lnSpc>
                <a:spcPct val="80000"/>
              </a:lnSpc>
              <a:buSzPct val="70000"/>
            </a:pPr>
            <a:r>
              <a:rPr sz="2000" b="1" dirty="0">
                <a:solidFill>
                  <a:srgbClr val="000066"/>
                </a:solidFill>
                <a:effectLst>
                  <a:outerShdw blurRad="38100" dist="38100" dir="2700000">
                    <a:srgbClr val="C0C0C0"/>
                  </a:outerShdw>
                </a:effectLst>
                <a:latin typeface="+mn-lt"/>
                <a:ea typeface="+mn-ea"/>
                <a:cs typeface="+mn-cs"/>
              </a:rPr>
              <a:t>β)</a:t>
            </a:r>
            <a:r>
              <a:rPr sz="2000" b="1" dirty="0">
                <a:solidFill>
                  <a:srgbClr val="000066"/>
                </a:solidFill>
                <a:latin typeface="+mn-lt"/>
                <a:ea typeface="+mn-ea"/>
                <a:cs typeface="+mn-cs"/>
              </a:rPr>
              <a:t> </a:t>
            </a:r>
            <a:r>
              <a:rPr sz="2000" b="1" dirty="0">
                <a:solidFill>
                  <a:srgbClr val="000066"/>
                </a:solidFill>
                <a:effectLst>
                  <a:outerShdw blurRad="38100" dist="38100" dir="2700000">
                    <a:srgbClr val="C0C0C0"/>
                  </a:outerShdw>
                </a:effectLst>
                <a:latin typeface="+mn-lt"/>
                <a:ea typeface="+mn-ea"/>
                <a:cs typeface="+mn-cs"/>
              </a:rPr>
              <a:t>Ελλειπτικό Κυστίδιο και Σφαιρικό Κυστίδιο</a:t>
            </a:r>
            <a:r>
              <a:rPr sz="2000" b="1" dirty="0">
                <a:solidFill>
                  <a:srgbClr val="000066"/>
                </a:solidFill>
                <a:latin typeface="+mn-lt"/>
                <a:ea typeface="+mn-ea"/>
                <a:cs typeface="+mn-cs"/>
              </a:rPr>
              <a:t> </a:t>
            </a:r>
            <a:br>
              <a:rPr sz="2000" b="1" dirty="0">
                <a:solidFill>
                  <a:srgbClr val="000066"/>
                </a:solidFill>
                <a:latin typeface="+mn-lt"/>
                <a:ea typeface="+mn-ea"/>
                <a:cs typeface="+mn-cs"/>
              </a:rPr>
            </a:br>
            <a:endParaRPr lang="en-US" altLang="x-none" sz="2000" b="1" dirty="0">
              <a:solidFill>
                <a:srgbClr val="000066"/>
              </a:solidFill>
              <a:latin typeface="+mn-lt"/>
              <a:ea typeface="+mn-ea"/>
              <a:cs typeface="+mn-cs"/>
            </a:endParaRPr>
          </a:p>
          <a:p>
            <a:pPr eaLnBrk="1" hangingPunct="1">
              <a:lnSpc>
                <a:spcPct val="80000"/>
              </a:lnSpc>
              <a:buSzPct val="70000"/>
            </a:pPr>
            <a:r>
              <a:rPr sz="2000" b="1" dirty="0">
                <a:solidFill>
                  <a:srgbClr val="000066"/>
                </a:solidFill>
                <a:effectLst>
                  <a:outerShdw blurRad="38100" dist="38100" dir="2700000">
                    <a:srgbClr val="C0C0C0"/>
                  </a:outerShdw>
                </a:effectLst>
                <a:latin typeface="+mn-lt"/>
                <a:ea typeface="+mn-ea"/>
                <a:cs typeface="+mn-cs"/>
              </a:rPr>
              <a:t>γ)</a:t>
            </a:r>
            <a:r>
              <a:rPr sz="2000" b="1" dirty="0">
                <a:solidFill>
                  <a:srgbClr val="000066"/>
                </a:solidFill>
                <a:latin typeface="+mn-lt"/>
                <a:ea typeface="+mn-ea"/>
                <a:cs typeface="+mn-cs"/>
              </a:rPr>
              <a:t> </a:t>
            </a:r>
            <a:r>
              <a:rPr sz="2000" b="1" dirty="0">
                <a:solidFill>
                  <a:srgbClr val="000066"/>
                </a:solidFill>
                <a:effectLst>
                  <a:outerShdw blurRad="38100" dist="38100" dir="2700000">
                    <a:srgbClr val="C0C0C0"/>
                  </a:outerShdw>
                </a:effectLst>
                <a:latin typeface="+mn-lt"/>
                <a:ea typeface="+mn-ea"/>
                <a:cs typeface="+mn-cs"/>
              </a:rPr>
              <a:t>Υμενώδεις Ημικύκλιοι Σωλήνες</a:t>
            </a:r>
            <a:br>
              <a:rPr sz="2000" b="1" dirty="0">
                <a:solidFill>
                  <a:srgbClr val="000066"/>
                </a:solidFill>
                <a:latin typeface="+mn-lt"/>
                <a:ea typeface="+mn-ea"/>
                <a:cs typeface="+mn-cs"/>
              </a:rPr>
            </a:br>
            <a:endParaRPr sz="2000" b="1" dirty="0">
              <a:solidFill>
                <a:srgbClr val="000066"/>
              </a:solidFill>
              <a:latin typeface="+mn-lt"/>
              <a:ea typeface="+mn-ea"/>
              <a:cs typeface="+mn-cs"/>
            </a:endParaRPr>
          </a:p>
          <a:p>
            <a:pPr eaLnBrk="1" hangingPunct="1">
              <a:lnSpc>
                <a:spcPct val="80000"/>
              </a:lnSpc>
              <a:buSzPct val="70000"/>
            </a:pPr>
            <a:r>
              <a:rPr sz="2000" b="1" dirty="0">
                <a:solidFill>
                  <a:srgbClr val="000066"/>
                </a:solidFill>
                <a:latin typeface="+mn-lt"/>
                <a:ea typeface="+mn-ea"/>
                <a:cs typeface="+mn-cs"/>
              </a:rPr>
              <a:t>Το υγρό το οποίο βρίσκεται εντός του λέγεται </a:t>
            </a:r>
            <a:r>
              <a:rPr sz="2000" b="1" i="1" dirty="0">
                <a:solidFill>
                  <a:srgbClr val="000066"/>
                </a:solidFill>
                <a:effectLst>
                  <a:outerShdw blurRad="38100" dist="38100" dir="2700000">
                    <a:srgbClr val="C0C0C0"/>
                  </a:outerShdw>
                </a:effectLst>
                <a:latin typeface="+mn-lt"/>
                <a:ea typeface="+mn-ea"/>
                <a:cs typeface="+mn-cs"/>
              </a:rPr>
              <a:t>ΕΣΩ ΛΕΜΦΟΣ</a:t>
            </a:r>
            <a:endParaRPr sz="2000" b="1" i="1" dirty="0">
              <a:solidFill>
                <a:srgbClr val="000066"/>
              </a:solidFill>
              <a:effectLst>
                <a:outerShdw blurRad="38100" dist="38100" dir="2700000">
                  <a:srgbClr val="C0C0C0"/>
                </a:outerShdw>
              </a:effectLst>
              <a:latin typeface="+mn-lt"/>
              <a:ea typeface="+mn-ea"/>
              <a:cs typeface="+mn-cs"/>
            </a:endParaRPr>
          </a:p>
          <a:p>
            <a:pPr eaLnBrk="1" hangingPunct="1">
              <a:lnSpc>
                <a:spcPct val="80000"/>
              </a:lnSpc>
              <a:buSzPct val="70000"/>
            </a:pPr>
            <a:endParaRPr sz="2000" dirty="0">
              <a:solidFill>
                <a:srgbClr val="000066"/>
              </a:solidFill>
              <a:latin typeface="+mn-lt"/>
              <a:ea typeface="+mn-ea"/>
              <a:cs typeface="+mn-cs"/>
            </a:endParaRPr>
          </a:p>
        </p:txBody>
      </p:sp>
      <p:pic>
        <p:nvPicPr>
          <p:cNvPr id="20484" name="Picture 9" descr="90"/>
          <p:cNvPicPr>
            <a:picLocks noChangeAspect="1"/>
          </p:cNvPicPr>
          <p:nvPr>
            <p:ph sz="half" idx="1"/>
          </p:nvPr>
        </p:nvPicPr>
        <p:blipFill>
          <a:blip r:embed="rId1"/>
          <a:srcRect/>
          <a:stretch>
            <a:fillRect/>
          </a:stretch>
        </p:blipFill>
        <p:spPr>
          <a:xfrm>
            <a:off x="0" y="1524000"/>
            <a:ext cx="4876800" cy="5334000"/>
          </a:xfr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70" name="Rectangle 6"/>
          <p:cNvSpPr>
            <a:spLocks noGrp="1" noChangeArrowheads="1"/>
          </p:cNvSpPr>
          <p:nvPr>
            <p:ph type="title"/>
          </p:nvPr>
        </p:nvSpPr>
        <p:spPr>
          <a:xfrm>
            <a:off x="0" y="-244475"/>
            <a:ext cx="8153400" cy="1295400"/>
          </a:xfrm>
        </p:spPr>
        <p:txBody>
          <a:bodyPr vert="horz" wrap="square" lIns="91440" tIns="45720" rIns="91440" bIns="45720" numCol="1" anchor="b" anchorCtr="0" compatLnSpc="1"/>
          <a:p>
            <a:pPr eaLnBrk="1" hangingPunct="1"/>
            <a:r>
              <a:rPr sz="2800" i="1" dirty="0">
                <a:solidFill>
                  <a:srgbClr val="FF0066"/>
                </a:solidFill>
                <a:effectLst>
                  <a:outerShdw blurRad="38100" dist="38100" dir="2700000">
                    <a:srgbClr val="C0C0C0"/>
                  </a:outerShdw>
                </a:effectLst>
              </a:rPr>
              <a:t>ΥΜΕΝΩΔΗΣ ΚΟΧΛΙΑΣ Ή ΚΟΧΛΙΑΚΟΣ ΠΟΡΟΣ</a:t>
            </a:r>
            <a:br>
              <a:rPr sz="2800" i="1" dirty="0">
                <a:solidFill>
                  <a:srgbClr val="FF0066"/>
                </a:solidFill>
                <a:effectLst>
                  <a:outerShdw blurRad="38100" dist="38100" dir="2700000">
                    <a:srgbClr val="C0C0C0"/>
                  </a:outerShdw>
                </a:effectLst>
              </a:rPr>
            </a:br>
            <a:endParaRPr sz="2800" i="1" dirty="0">
              <a:solidFill>
                <a:srgbClr val="FF0066"/>
              </a:solidFill>
              <a:effectLst>
                <a:outerShdw blurRad="38100" dist="38100" dir="2700000">
                  <a:srgbClr val="C0C0C0"/>
                </a:outerShdw>
              </a:effectLst>
            </a:endParaRPr>
          </a:p>
        </p:txBody>
      </p:sp>
      <p:pic>
        <p:nvPicPr>
          <p:cNvPr id="21507" name="Picture 9" descr="91"/>
          <p:cNvPicPr>
            <a:picLocks noChangeAspect="1"/>
          </p:cNvPicPr>
          <p:nvPr>
            <p:ph sz="half" idx="1"/>
          </p:nvPr>
        </p:nvPicPr>
        <p:blipFill>
          <a:blip r:embed="rId1"/>
          <a:srcRect/>
          <a:stretch>
            <a:fillRect/>
          </a:stretch>
        </p:blipFill>
        <p:spPr>
          <a:xfrm>
            <a:off x="152400" y="685800"/>
            <a:ext cx="5867400" cy="6142038"/>
          </a:xfrm>
          <a:ln/>
        </p:spPr>
      </p:pic>
      <p:sp>
        <p:nvSpPr>
          <p:cNvPr id="36874" name="Rectangle 10"/>
          <p:cNvSpPr>
            <a:spLocks noGrp="1" noChangeArrowheads="1"/>
          </p:cNvSpPr>
          <p:nvPr>
            <p:ph sz="half" idx="2"/>
          </p:nvPr>
        </p:nvSpPr>
        <p:spPr>
          <a:xfrm>
            <a:off x="7467600" y="1752600"/>
            <a:ext cx="1752600" cy="4411663"/>
          </a:xfrm>
        </p:spPr>
        <p:txBody>
          <a:bodyPr vert="horz" wrap="square" lIns="91440" tIns="45720" rIns="91440" bIns="45720" numCol="1" anchor="t" anchorCtr="0" compatLnSpc="1"/>
          <a:p>
            <a:pPr eaLnBrk="1" hangingPunct="1">
              <a:buSzPct val="70000"/>
            </a:pPr>
            <a:endParaRPr sz="1400" i="1" u="sng" dirty="0">
              <a:solidFill>
                <a:srgbClr val="000066"/>
              </a:solidFill>
              <a:effectLst>
                <a:outerShdw blurRad="38100" dist="38100" dir="2700000">
                  <a:srgbClr val="C0C0C0"/>
                </a:outerShdw>
              </a:effectLst>
              <a:latin typeface="+mn-lt"/>
              <a:ea typeface="+mn-ea"/>
              <a:cs typeface="+mn-cs"/>
            </a:endParaRPr>
          </a:p>
          <a:p>
            <a:pPr eaLnBrk="1" hangingPunct="1">
              <a:buSzPct val="70000"/>
            </a:pPr>
            <a:r>
              <a:rPr sz="1400" dirty="0">
                <a:solidFill>
                  <a:srgbClr val="000066"/>
                </a:solidFill>
                <a:latin typeface="+mn-lt"/>
                <a:ea typeface="+mn-ea"/>
                <a:cs typeface="+mn-cs"/>
              </a:rPr>
              <a:t>Βρίσκεται το όργανο του </a:t>
            </a:r>
            <a:r>
              <a:rPr lang="en-US" altLang="x-none" sz="1400" dirty="0">
                <a:solidFill>
                  <a:srgbClr val="000066"/>
                </a:solidFill>
                <a:latin typeface="+mn-lt"/>
                <a:ea typeface="+mn-ea"/>
                <a:cs typeface="+mn-cs"/>
              </a:rPr>
              <a:t>Corti</a:t>
            </a:r>
            <a:r>
              <a:rPr sz="1400" dirty="0">
                <a:solidFill>
                  <a:srgbClr val="000066"/>
                </a:solidFill>
                <a:latin typeface="+mn-lt"/>
                <a:ea typeface="+mn-ea"/>
                <a:cs typeface="+mn-cs"/>
              </a:rPr>
              <a:t> το οποίο είναι το αισθητήριο όργανο της ακοής.</a:t>
            </a:r>
            <a:endParaRPr sz="1400" dirty="0">
              <a:solidFill>
                <a:srgbClr val="000066"/>
              </a:solidFill>
              <a:latin typeface="+mn-lt"/>
              <a:ea typeface="+mn-ea"/>
              <a:cs typeface="+mn-cs"/>
            </a:endParaRPr>
          </a:p>
          <a:p>
            <a:pPr eaLnBrk="1" hangingPunct="1">
              <a:buSzPct val="70000"/>
              <a:buFont typeface="Wingdings" panose="05000000000000000000" pitchFamily="2" charset="2"/>
              <a:buNone/>
            </a:pPr>
            <a:br>
              <a:rPr sz="1400" dirty="0">
                <a:solidFill>
                  <a:srgbClr val="000066"/>
                </a:solidFill>
                <a:latin typeface="+mn-lt"/>
                <a:ea typeface="+mn-ea"/>
                <a:cs typeface="+mn-cs"/>
              </a:rPr>
            </a:br>
            <a:endParaRPr sz="1400" dirty="0">
              <a:solidFill>
                <a:srgbClr val="000066"/>
              </a:solidFill>
              <a:latin typeface="+mn-lt"/>
              <a:ea typeface="+mn-ea"/>
              <a:cs typeface="+mn-cs"/>
            </a:endParaRPr>
          </a:p>
        </p:txBody>
      </p:sp>
      <p:pic>
        <p:nvPicPr>
          <p:cNvPr id="36876" name="Picture 12" descr="http://healthfavo.com/wp-content/uploads/2013/09/parts-of-the-human-ear.jpg"/>
          <p:cNvPicPr>
            <a:picLocks noChangeAspect="1"/>
          </p:cNvPicPr>
          <p:nvPr/>
        </p:nvPicPr>
        <p:blipFill>
          <a:blip r:embed="rId2"/>
          <a:stretch>
            <a:fillRect/>
          </a:stretch>
        </p:blipFill>
        <p:spPr>
          <a:xfrm>
            <a:off x="0" y="685800"/>
            <a:ext cx="7848600" cy="61801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6876"/>
                                        </p:tgtEl>
                                        <p:attrNameLst>
                                          <p:attrName>style.visibility</p:attrName>
                                        </p:attrNameLst>
                                      </p:cBhvr>
                                      <p:to>
                                        <p:strVal val="visible"/>
                                      </p:to>
                                    </p:set>
                                    <p:anim calcmode="lin" valueType="num">
                                      <p:cBhvr>
                                        <p:cTn id="7" dur="1000" fill="hold"/>
                                        <p:tgtEl>
                                          <p:spTgt spid="36876"/>
                                        </p:tgtEl>
                                        <p:attrNameLst>
                                          <p:attrName>ppt_x</p:attrName>
                                        </p:attrNameLst>
                                      </p:cBhvr>
                                      <p:tavLst>
                                        <p:tav tm="0">
                                          <p:val>
                                            <p:strVal val="#ppt_x-.2"/>
                                          </p:val>
                                        </p:tav>
                                        <p:tav tm="100000">
                                          <p:val>
                                            <p:strVal val="#ppt_x"/>
                                          </p:val>
                                        </p:tav>
                                      </p:tavLst>
                                    </p:anim>
                                    <p:anim calcmode="lin" valueType="num">
                                      <p:cBhvr>
                                        <p:cTn id="8" dur="1000" fill="hold"/>
                                        <p:tgtEl>
                                          <p:spTgt spid="3687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5"/>
          <p:cNvSpPr>
            <a:spLocks noGrp="1"/>
          </p:cNvSpPr>
          <p:nvPr>
            <p:ph idx="1"/>
          </p:nvPr>
        </p:nvSpPr>
        <p:spPr>
          <a:xfrm>
            <a:off x="0" y="1905000"/>
            <a:ext cx="8229600" cy="4411663"/>
          </a:xfrm>
          <a:ln/>
        </p:spPr>
        <p:txBody>
          <a:bodyPr vert="horz" wrap="square" lIns="91440" tIns="45720" rIns="91440" bIns="45720" anchor="t" anchorCtr="0"/>
          <a:p>
            <a:pPr eaLnBrk="1" hangingPunct="1"/>
            <a:r>
              <a:rPr lang="el-GR" altLang="el-GR" sz="2400" b="1" dirty="0">
                <a:solidFill>
                  <a:srgbClr val="000066"/>
                </a:solidFill>
              </a:rPr>
              <a:t>πτερύγιο  </a:t>
            </a:r>
            <a:endParaRPr lang="el-GR" altLang="el-GR" sz="2400" b="1" dirty="0">
              <a:solidFill>
                <a:srgbClr val="000066"/>
              </a:solidFill>
            </a:endParaRPr>
          </a:p>
          <a:p>
            <a:pPr eaLnBrk="1" hangingPunct="1"/>
            <a:r>
              <a:rPr lang="el-GR" altLang="el-GR" sz="2400" b="1" dirty="0">
                <a:solidFill>
                  <a:srgbClr val="000066"/>
                </a:solidFill>
              </a:rPr>
              <a:t>έξω ακουστικός πόρος </a:t>
            </a:r>
            <a:endParaRPr lang="el-GR" altLang="el-GR" sz="2400" b="1" dirty="0">
              <a:solidFill>
                <a:srgbClr val="000066"/>
              </a:solidFill>
            </a:endParaRPr>
          </a:p>
          <a:p>
            <a:pPr eaLnBrk="1" hangingPunct="1"/>
            <a:r>
              <a:rPr lang="el-GR" altLang="el-GR" sz="2400" b="1" dirty="0">
                <a:solidFill>
                  <a:srgbClr val="000066"/>
                </a:solidFill>
              </a:rPr>
              <a:t>δονήσεις τυμπανικού υμένα </a:t>
            </a:r>
            <a:endParaRPr lang="el-GR" altLang="el-GR" sz="2400" b="1" dirty="0">
              <a:solidFill>
                <a:srgbClr val="000066"/>
              </a:solidFill>
            </a:endParaRPr>
          </a:p>
          <a:p>
            <a:pPr eaLnBrk="1" hangingPunct="1"/>
            <a:r>
              <a:rPr lang="el-GR" altLang="el-GR" sz="2400" b="1" dirty="0">
                <a:solidFill>
                  <a:srgbClr val="000066"/>
                </a:solidFill>
              </a:rPr>
              <a:t>μετάδοση των κινήσεων στα ακουστικά οστάρια </a:t>
            </a:r>
            <a:endParaRPr lang="el-GR" altLang="el-GR" sz="2400" b="1" dirty="0">
              <a:solidFill>
                <a:srgbClr val="000066"/>
              </a:solidFill>
            </a:endParaRPr>
          </a:p>
          <a:p>
            <a:pPr eaLnBrk="1" hangingPunct="1"/>
            <a:r>
              <a:rPr lang="el-GR" altLang="el-GR" sz="2400" b="1" dirty="0">
                <a:solidFill>
                  <a:srgbClr val="000066"/>
                </a:solidFill>
              </a:rPr>
              <a:t>μετάδοση των δονήσεων στην έξω λέμφο μέσω της ωοειδούς θυρίδας</a:t>
            </a:r>
            <a:endParaRPr lang="el-GR" altLang="el-GR" sz="2400" b="1" dirty="0">
              <a:solidFill>
                <a:srgbClr val="000066"/>
              </a:solidFill>
            </a:endParaRPr>
          </a:p>
          <a:p>
            <a:pPr eaLnBrk="1" hangingPunct="1"/>
            <a:r>
              <a:rPr lang="el-GR" altLang="el-GR" sz="2400" b="1" dirty="0">
                <a:solidFill>
                  <a:srgbClr val="000066"/>
                </a:solidFill>
              </a:rPr>
              <a:t>κάμψη των απολήξεων των τριχοειδών αισθητικών κυττάρων του ελικοειδούς οργάνου </a:t>
            </a:r>
            <a:r>
              <a:rPr lang="en-US" altLang="el-GR" sz="2400" b="1" dirty="0">
                <a:solidFill>
                  <a:srgbClr val="000066"/>
                </a:solidFill>
              </a:rPr>
              <a:t>(Corti) </a:t>
            </a:r>
            <a:endParaRPr lang="el-GR" altLang="el-GR" sz="2400" b="1" dirty="0">
              <a:solidFill>
                <a:srgbClr val="000066"/>
              </a:solidFill>
            </a:endParaRPr>
          </a:p>
          <a:p>
            <a:pPr eaLnBrk="1" hangingPunct="1"/>
            <a:r>
              <a:rPr lang="en-US" altLang="el-GR" sz="2400" b="1" dirty="0">
                <a:solidFill>
                  <a:srgbClr val="000066"/>
                </a:solidFill>
              </a:rPr>
              <a:t> </a:t>
            </a:r>
            <a:r>
              <a:rPr lang="el-GR" altLang="el-GR" sz="2400" b="1" dirty="0">
                <a:solidFill>
                  <a:srgbClr val="000066"/>
                </a:solidFill>
              </a:rPr>
              <a:t>κοχλιακό νεύρο</a:t>
            </a:r>
            <a:endParaRPr lang="el-GR" altLang="el-GR" sz="2400" b="1" dirty="0">
              <a:solidFill>
                <a:srgbClr val="000066"/>
              </a:solidFill>
            </a:endParaRPr>
          </a:p>
          <a:p>
            <a:pPr eaLnBrk="1" hangingPunct="1"/>
            <a:r>
              <a:rPr lang="el-GR" altLang="el-GR" sz="2400" b="1" dirty="0">
                <a:solidFill>
                  <a:srgbClr val="000066"/>
                </a:solidFill>
              </a:rPr>
              <a:t>Κροταφικός λοβός   </a:t>
            </a:r>
            <a:br>
              <a:rPr lang="el-GR" altLang="el-GR" sz="2400" b="1" dirty="0">
                <a:solidFill>
                  <a:srgbClr val="000066"/>
                </a:solidFill>
              </a:rPr>
            </a:br>
            <a:endParaRPr lang="el-GR" altLang="el-GR" sz="2400" b="1" dirty="0">
              <a:solidFill>
                <a:srgbClr val="000066"/>
              </a:solidFill>
            </a:endParaRPr>
          </a:p>
        </p:txBody>
      </p:sp>
      <p:sp>
        <p:nvSpPr>
          <p:cNvPr id="30726" name="Rectangle 6"/>
          <p:cNvSpPr>
            <a:spLocks noGrp="1" noChangeArrowheads="1"/>
          </p:cNvSpPr>
          <p:nvPr>
            <p:ph type="title"/>
          </p:nvPr>
        </p:nvSpPr>
        <p:spPr>
          <a:xfrm>
            <a:off x="0" y="-457200"/>
            <a:ext cx="8534400" cy="2057400"/>
          </a:xfrm>
        </p:spPr>
        <p:txBody>
          <a:bodyPr vert="horz" wrap="square" lIns="91440" tIns="45720" rIns="91440" bIns="45720" numCol="1" anchor="b" anchorCtr="0" compatLnSpc="1"/>
          <a:p>
            <a:pPr eaLnBrk="1" hangingPunct="1"/>
            <a:r>
              <a:rPr sz="2800" dirty="0">
                <a:solidFill>
                  <a:srgbClr val="FF0066"/>
                </a:solidFill>
                <a:effectLst>
                  <a:outerShdw blurRad="38100" dist="38100" dir="2700000">
                    <a:srgbClr val="C0C0C0"/>
                  </a:outerShdw>
                </a:effectLst>
              </a:rPr>
              <a:t>  ΟΔΟΣ ΑΓΩΓΗΣ ΤΩΝ ΗΧΗΤΙΚΩΝ ΚΥΜΑΤΩΝ</a:t>
            </a:r>
            <a:br>
              <a:rPr sz="3400" i="1" dirty="0">
                <a:solidFill>
                  <a:schemeClr val="tx1"/>
                </a:solidFill>
                <a:effectLst>
                  <a:outerShdw blurRad="38100" dist="38100" dir="2700000">
                    <a:srgbClr val="C0C0C0"/>
                  </a:outerShdw>
                </a:effectLst>
              </a:rPr>
            </a:br>
            <a:endParaRPr sz="3400" i="1" dirty="0">
              <a:solidFill>
                <a:schemeClr val="tx1"/>
              </a:solidFill>
              <a:effectLst>
                <a:outerShdw blurRad="38100" dist="38100" dir="2700000">
                  <a:srgbClr val="C0C0C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3 - Ορθογώνιο"/>
          <p:cNvSpPr/>
          <p:nvPr/>
        </p:nvSpPr>
        <p:spPr>
          <a:xfrm>
            <a:off x="-161925" y="636588"/>
            <a:ext cx="170021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200" b="1" dirty="0">
                <a:solidFill>
                  <a:srgbClr val="C00000"/>
                </a:solidFill>
                <a:effectLst>
                  <a:outerShdw blurRad="38100" dist="38100" dir="2700000">
                    <a:srgbClr val="C0C0C0"/>
                  </a:outerShdw>
                </a:effectLst>
                <a:latin typeface="Century Gothic" panose="020B0502020202020204" pitchFamily="34" charset="0"/>
              </a:rPr>
              <a:t>Κοχλιακός Πόρος</a:t>
            </a:r>
            <a:endParaRPr sz="1200" b="1" dirty="0">
              <a:solidFill>
                <a:srgbClr val="C00000"/>
              </a:solidFill>
              <a:effectLst>
                <a:outerShdw blurRad="38100" dist="38100" dir="2700000">
                  <a:srgbClr val="C0C0C0"/>
                </a:outerShdw>
              </a:effectLst>
              <a:latin typeface="Century Gothic" panose="020B0502020202020204" pitchFamily="34" charset="0"/>
            </a:endParaRPr>
          </a:p>
        </p:txBody>
      </p:sp>
      <p:sp>
        <p:nvSpPr>
          <p:cNvPr id="5" name="4 - Ορθογώνιο"/>
          <p:cNvSpPr/>
          <p:nvPr/>
        </p:nvSpPr>
        <p:spPr>
          <a:xfrm>
            <a:off x="0" y="1527175"/>
            <a:ext cx="1357313" cy="134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sz="700" dirty="0">
                <a:latin typeface="Century Gothic" panose="020B0502020202020204" pitchFamily="34" charset="0"/>
              </a:rPr>
              <a:t>Έχει τριγωνικό σχήμα η οροφή του σχηματίζεται από τον αιθουσαίο υμένα και το έδαφός του από τον βασικό υμένα και  την έξω μοίρα του οστέινου ελικοειδούς πετάλου. Ο αισθητικός υποδοχέας των ακουστικών διεγέρσεων είναι το Ελικοειδές Όργανο (Όργανο </a:t>
            </a:r>
            <a:r>
              <a:rPr lang="en-US" altLang="x-none" sz="700" dirty="0">
                <a:latin typeface="Century Gothic" panose="020B0502020202020204" pitchFamily="34" charset="0"/>
              </a:rPr>
              <a:t> Corti</a:t>
            </a:r>
            <a:r>
              <a:rPr sz="700" dirty="0">
                <a:latin typeface="Century Gothic" panose="020B0502020202020204" pitchFamily="34" charset="0"/>
              </a:rPr>
              <a:t>) που εντοπίζεται στον βασικό υμένα και περιέχει τριχωτά κύτταρα τα οποία αντιδρούν στις δονήσεις της έσω λέμφου που παράγονται από τα ηχητικά κύματα  </a:t>
            </a:r>
            <a:endParaRPr sz="700" dirty="0">
              <a:latin typeface="Century Gothic" panose="020B0502020202020204" pitchFamily="34" charset="0"/>
            </a:endParaRPr>
          </a:p>
        </p:txBody>
      </p:sp>
      <p:sp>
        <p:nvSpPr>
          <p:cNvPr id="6" name="5 - Ορθογώνιο"/>
          <p:cNvSpPr/>
          <p:nvPr/>
        </p:nvSpPr>
        <p:spPr>
          <a:xfrm>
            <a:off x="6350" y="3948113"/>
            <a:ext cx="1624013" cy="2428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sz="1000" b="1" dirty="0">
                <a:solidFill>
                  <a:srgbClr val="C00000"/>
                </a:solidFill>
                <a:effectLst>
                  <a:outerShdw blurRad="38100" dist="38100" dir="2700000">
                    <a:srgbClr val="C0C0C0"/>
                  </a:outerShdw>
                </a:effectLst>
                <a:latin typeface="Century Gothic" panose="020B0502020202020204" pitchFamily="34" charset="0"/>
              </a:rPr>
              <a:t>Οδός Αγωγής των Ηχητικών Κυμάτων</a:t>
            </a:r>
            <a:endParaRPr sz="1000" b="1" dirty="0">
              <a:solidFill>
                <a:srgbClr val="C00000"/>
              </a:solidFill>
              <a:effectLst>
                <a:outerShdw blurRad="38100" dist="38100" dir="2700000">
                  <a:srgbClr val="C0C0C0"/>
                </a:outerShdw>
              </a:effectLst>
              <a:latin typeface="Century Gothic" panose="020B0502020202020204" pitchFamily="34" charset="0"/>
            </a:endParaRPr>
          </a:p>
          <a:p>
            <a:pPr lvl="0" algn="just">
              <a:buNone/>
            </a:pPr>
            <a:r>
              <a:rPr sz="700" dirty="0">
                <a:latin typeface="Century Gothic" panose="020B0502020202020204" pitchFamily="34" charset="0"/>
              </a:rPr>
              <a:t>Ηχητικά κύματα του αέρα συλλέγονται στο πτερύγιο-περνούν στο έξω ακουστικό πόρο – γίνονται δονήσεις του τυμπανικού υμένα-κινήσεις ακουστικών οσταρίων από τις δονήσεις του τυμπανικού υμένα- δονήσεις της έξω λέμφου από τον αναβολέα στην ωοειδή θυρίδα- οι δονήσεις της έξω λέμφου προκαλούν κάμψη</a:t>
            </a:r>
            <a:r>
              <a:rPr lang="en-US" altLang="x-none" sz="700" dirty="0">
                <a:latin typeface="Century Gothic" panose="020B0502020202020204" pitchFamily="34" charset="0"/>
              </a:rPr>
              <a:t> </a:t>
            </a:r>
            <a:r>
              <a:rPr sz="700" dirty="0">
                <a:latin typeface="Century Gothic" panose="020B0502020202020204" pitchFamily="34" charset="0"/>
              </a:rPr>
              <a:t>των τριχοειδών προσεκβολών των τριχωτών κυττάρων του ελικοειδούς οργάνου (</a:t>
            </a:r>
            <a:r>
              <a:rPr lang="en-US" altLang="x-none" sz="700" dirty="0">
                <a:latin typeface="Century Gothic" panose="020B0502020202020204" pitchFamily="34" charset="0"/>
              </a:rPr>
              <a:t>Corti</a:t>
            </a:r>
            <a:r>
              <a:rPr sz="700" dirty="0">
                <a:latin typeface="Century Gothic" panose="020B0502020202020204" pitchFamily="34" charset="0"/>
              </a:rPr>
              <a:t>)</a:t>
            </a:r>
            <a:r>
              <a:rPr lang="en-US" altLang="x-none" sz="700" dirty="0">
                <a:latin typeface="Century Gothic" panose="020B0502020202020204" pitchFamily="34" charset="0"/>
              </a:rPr>
              <a:t>. </a:t>
            </a:r>
            <a:r>
              <a:rPr sz="700" dirty="0">
                <a:latin typeface="Century Gothic" panose="020B0502020202020204" pitchFamily="34" charset="0"/>
              </a:rPr>
              <a:t>Στα κύτταρα αυτά καταλήγουν οι νευρικές απολήξεις (περιφερικές αποφυάδες) των δίπολων πρώτων αισθητικών νευρώνων του ελικοειδούς γαγγλίου που βρίσκεται γύρω από την άτρακτο του κοχλία. Οι κεντρικές αποφυάδες αυτών των κυττάρων σχηματίζουν το κοχλιακό νεύρο  (μοίρα του ακουστικού νεύρου)</a:t>
            </a:r>
            <a:endParaRPr sz="700" dirty="0">
              <a:latin typeface="Century Gothic" panose="020B0502020202020204" pitchFamily="34" charset="0"/>
            </a:endParaRPr>
          </a:p>
        </p:txBody>
      </p:sp>
      <p:sp>
        <p:nvSpPr>
          <p:cNvPr id="2" name="Rounded Rectangle 1"/>
          <p:cNvSpPr/>
          <p:nvPr/>
        </p:nvSpPr>
        <p:spPr>
          <a:xfrm>
            <a:off x="5133975" y="981075"/>
            <a:ext cx="2724150" cy="3413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3" name="Rounded Rectangle 2"/>
          <p:cNvSpPr/>
          <p:nvPr/>
        </p:nvSpPr>
        <p:spPr>
          <a:xfrm rot="20950425">
            <a:off x="4848225" y="1247775"/>
            <a:ext cx="666750" cy="4381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8" name="Rounded Rectangle 7"/>
          <p:cNvSpPr/>
          <p:nvPr/>
        </p:nvSpPr>
        <p:spPr>
          <a:xfrm>
            <a:off x="4181475" y="2935288"/>
            <a:ext cx="1368425"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pic>
        <p:nvPicPr>
          <p:cNvPr id="1028" name="Picture 4" descr="https://sites.google.com/site/jayanthinyswebsite/_/rsrc/1380059170661/workshops/different%20aspects%20of%20organ%20of%20Corti.png"/>
          <p:cNvPicPr>
            <a:picLocks noChangeAspect="1"/>
          </p:cNvPicPr>
          <p:nvPr/>
        </p:nvPicPr>
        <p:blipFill>
          <a:blip r:embed="rId1"/>
          <a:stretch>
            <a:fillRect/>
          </a:stretch>
        </p:blipFill>
        <p:spPr>
          <a:xfrm>
            <a:off x="1971675" y="0"/>
            <a:ext cx="5886450" cy="4295775"/>
          </a:xfrm>
          <a:prstGeom prst="rect">
            <a:avLst/>
          </a:prstGeom>
          <a:noFill/>
          <a:ln w="9525">
            <a:noFill/>
          </a:ln>
        </p:spPr>
      </p:pic>
      <p:pic>
        <p:nvPicPr>
          <p:cNvPr id="23561" name="Picture 6" descr="http://www.vardouniotis.gr/DIATARAXES5.jpg"/>
          <p:cNvPicPr>
            <a:picLocks noChangeAspect="1"/>
          </p:cNvPicPr>
          <p:nvPr/>
        </p:nvPicPr>
        <p:blipFill>
          <a:blip r:embed="rId2"/>
          <a:stretch>
            <a:fillRect/>
          </a:stretch>
        </p:blipFill>
        <p:spPr>
          <a:xfrm>
            <a:off x="2209800" y="4352925"/>
            <a:ext cx="6151563" cy="244157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Rectangle 3"/>
          <p:cNvSpPr>
            <a:spLocks noGrp="1" noChangeArrowheads="1"/>
          </p:cNvSpPr>
          <p:nvPr>
            <p:ph idx="1"/>
          </p:nvPr>
        </p:nvSpPr>
        <p:spPr>
          <a:xfrm>
            <a:off x="0" y="0"/>
            <a:ext cx="8229600" cy="4411663"/>
          </a:xfrm>
        </p:spPr>
        <p:txBody>
          <a:bodyPr vert="horz" wrap="square" lIns="91440" tIns="45720" rIns="91440" bIns="45720" numCol="1" anchor="t" anchorCtr="0" compatLnSpc="1"/>
          <a:p>
            <a:pPr marL="0" indent="0" eaLnBrk="1" hangingPunct="1">
              <a:buNone/>
            </a:pPr>
            <a:r>
              <a:rPr sz="2400" b="1" dirty="0">
                <a:solidFill>
                  <a:srgbClr val="FF0066"/>
                </a:solidFill>
                <a:effectLst>
                  <a:outerShdw blurRad="38100" dist="38100" dir="2700000">
                    <a:srgbClr val="C0C0C0"/>
                  </a:outerShdw>
                </a:effectLst>
              </a:rPr>
              <a:t>                    </a:t>
            </a:r>
            <a:r>
              <a:rPr sz="2800" b="1" dirty="0">
                <a:effectLst>
                  <a:outerShdw blurRad="38100" dist="38100" dir="2700000">
                    <a:srgbClr val="C0C0C0"/>
                  </a:outerShdw>
                </a:effectLst>
              </a:rPr>
              <a:t>ΑΝΑΤΟΜΙΑ του ΩΤΟΣ</a:t>
            </a:r>
            <a:endParaRPr lang="en-US" altLang="x-none" sz="2800" b="1" dirty="0">
              <a:effectLst>
                <a:outerShdw blurRad="38100" dist="38100" dir="2700000">
                  <a:srgbClr val="C0C0C0"/>
                </a:outerShdw>
              </a:effectLst>
            </a:endParaRPr>
          </a:p>
          <a:p>
            <a:pPr marL="0" indent="0" eaLnBrk="1" hangingPunct="1"/>
            <a:r>
              <a:rPr sz="2400" b="1" dirty="0">
                <a:solidFill>
                  <a:srgbClr val="FF0066"/>
                </a:solidFill>
                <a:effectLst>
                  <a:outerShdw blurRad="38100" dist="38100" dir="2700000">
                    <a:srgbClr val="C0C0C0"/>
                  </a:outerShdw>
                </a:effectLst>
              </a:rPr>
              <a:t>ΑΙΣΘΗΤΗΡΙΟ ΑΚΟΗΣ</a:t>
            </a:r>
            <a:r>
              <a:rPr lang="en-US" altLang="x-none" sz="2400" b="1" dirty="0">
                <a:solidFill>
                  <a:srgbClr val="FF0066"/>
                </a:solidFill>
                <a:effectLst>
                  <a:outerShdw blurRad="38100" dist="38100" dir="2700000">
                    <a:srgbClr val="C0C0C0"/>
                  </a:outerShdw>
                </a:effectLst>
              </a:rPr>
              <a:t> </a:t>
            </a:r>
            <a:endParaRPr lang="en-US" altLang="x-none" sz="2400" b="1" dirty="0">
              <a:solidFill>
                <a:srgbClr val="FF0066"/>
              </a:solidFill>
              <a:effectLst>
                <a:outerShdw blurRad="38100" dist="38100" dir="2700000">
                  <a:srgbClr val="C0C0C0"/>
                </a:outerShdw>
              </a:effectLst>
            </a:endParaRPr>
          </a:p>
          <a:p>
            <a:pPr marL="0" indent="0" eaLnBrk="1" hangingPunct="1"/>
            <a:r>
              <a:rPr sz="2400" b="1" dirty="0">
                <a:solidFill>
                  <a:srgbClr val="FF0066"/>
                </a:solidFill>
                <a:effectLst>
                  <a:outerShdw blurRad="38100" dist="38100" dir="2700000">
                    <a:srgbClr val="C0C0C0"/>
                  </a:outerShdw>
                </a:effectLst>
              </a:rPr>
              <a:t>ΑΙΣΘΗΤΗΡΙΟ ΙΣΟΡΡΟΠΙΑΣ</a:t>
            </a:r>
            <a:endParaRPr sz="2400" b="1" dirty="0">
              <a:solidFill>
                <a:srgbClr val="FF0066"/>
              </a:solidFill>
              <a:effectLst>
                <a:outerShdw blurRad="38100" dist="38100" dir="2700000">
                  <a:srgbClr val="C0C0C0"/>
                </a:outerShdw>
              </a:effectLst>
            </a:endParaRPr>
          </a:p>
        </p:txBody>
      </p:sp>
      <p:pic>
        <p:nvPicPr>
          <p:cNvPr id="5123" name="Picture 4" descr="87"/>
          <p:cNvPicPr>
            <a:picLocks noChangeAspect="1"/>
          </p:cNvPicPr>
          <p:nvPr/>
        </p:nvPicPr>
        <p:blipFill>
          <a:blip r:embed="rId1"/>
          <a:stretch>
            <a:fillRect/>
          </a:stretch>
        </p:blipFill>
        <p:spPr>
          <a:xfrm>
            <a:off x="304800" y="1752600"/>
            <a:ext cx="4572000" cy="5029200"/>
          </a:xfrm>
          <a:prstGeom prst="rect">
            <a:avLst/>
          </a:prstGeom>
          <a:noFill/>
          <a:ln w="9525">
            <a:noFill/>
          </a:ln>
        </p:spPr>
      </p:pic>
      <p:pic>
        <p:nvPicPr>
          <p:cNvPr id="75782" name="Picture 6" descr="http://www.womansday.com/cm/womansday/images/Wq/9-Things-You-Didn-t-Know-About-Your-Ears-mdn.jpg"/>
          <p:cNvPicPr>
            <a:picLocks noChangeAspect="1"/>
          </p:cNvPicPr>
          <p:nvPr/>
        </p:nvPicPr>
        <p:blipFill>
          <a:blip r:embed="rId2"/>
          <a:stretch>
            <a:fillRect/>
          </a:stretch>
        </p:blipFill>
        <p:spPr>
          <a:xfrm>
            <a:off x="5334000" y="1778000"/>
            <a:ext cx="3810000" cy="5080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additive="base">
                                        <p:cTn id="7" dur="500" fill="hold"/>
                                        <p:tgtEl>
                                          <p:spTgt spid="75782"/>
                                        </p:tgtEl>
                                        <p:attrNameLst>
                                          <p:attrName>ppt_x</p:attrName>
                                        </p:attrNameLst>
                                      </p:cBhvr>
                                      <p:tavLst>
                                        <p:tav tm="0">
                                          <p:val>
                                            <p:strVal val="#ppt_x"/>
                                          </p:val>
                                        </p:tav>
                                        <p:tav tm="100000">
                                          <p:val>
                                            <p:strVal val="#ppt_x"/>
                                          </p:val>
                                        </p:tav>
                                      </p:tavLst>
                                    </p:anim>
                                    <p:anim calcmode="lin" valueType="num">
                                      <p:cBhvr additive="base">
                                        <p:cTn id="8" dur="500" fill="hold"/>
                                        <p:tgtEl>
                                          <p:spTgt spid="757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5133975" y="981075"/>
            <a:ext cx="2724150" cy="3413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3" name="Rounded Rectangle 2"/>
          <p:cNvSpPr/>
          <p:nvPr/>
        </p:nvSpPr>
        <p:spPr>
          <a:xfrm rot="20950425">
            <a:off x="4848225" y="1247775"/>
            <a:ext cx="666750" cy="4381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7" name="Rounded Rectangle 6"/>
          <p:cNvSpPr/>
          <p:nvPr/>
        </p:nvSpPr>
        <p:spPr>
          <a:xfrm>
            <a:off x="5810250" y="1730375"/>
            <a:ext cx="752475" cy="4413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800" b="1" dirty="0">
                <a:latin typeface="Century Gothic" panose="020B0502020202020204" pitchFamily="34" charset="0"/>
              </a:rPr>
              <a:t>Ωοειδή θυρίδα</a:t>
            </a:r>
            <a:endParaRPr sz="800" b="1" dirty="0">
              <a:latin typeface="Century Gothic" panose="020B0502020202020204" pitchFamily="34" charset="0"/>
            </a:endParaRPr>
          </a:p>
        </p:txBody>
      </p:sp>
      <p:sp>
        <p:nvSpPr>
          <p:cNvPr id="8" name="Rounded Rectangle 7"/>
          <p:cNvSpPr/>
          <p:nvPr/>
        </p:nvSpPr>
        <p:spPr>
          <a:xfrm>
            <a:off x="4181475" y="2935288"/>
            <a:ext cx="1368425"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ounded Rectangle 11"/>
          <p:cNvSpPr/>
          <p:nvPr/>
        </p:nvSpPr>
        <p:spPr>
          <a:xfrm>
            <a:off x="5897563" y="2416175"/>
            <a:ext cx="1046163" cy="4413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800" b="1" dirty="0">
                <a:latin typeface="Century Gothic" panose="020B0502020202020204" pitchFamily="34" charset="0"/>
              </a:rPr>
              <a:t>Στρογγυλή θυρίδα</a:t>
            </a:r>
            <a:endParaRPr sz="800" b="1" dirty="0">
              <a:latin typeface="Century Gothic" panose="020B0502020202020204" pitchFamily="34" charset="0"/>
            </a:endParaRPr>
          </a:p>
        </p:txBody>
      </p:sp>
      <p:pic>
        <p:nvPicPr>
          <p:cNvPr id="24583" name="Picture 6" descr="http://www.vardouniotis.gr/DIATARAXES5.jpg"/>
          <p:cNvPicPr>
            <a:picLocks noChangeAspect="1"/>
          </p:cNvPicPr>
          <p:nvPr/>
        </p:nvPicPr>
        <p:blipFill>
          <a:blip r:embed="rId1"/>
          <a:stretch>
            <a:fillRect/>
          </a:stretch>
        </p:blipFill>
        <p:spPr>
          <a:xfrm>
            <a:off x="609600" y="215900"/>
            <a:ext cx="6743700" cy="2674938"/>
          </a:xfrm>
          <a:prstGeom prst="rect">
            <a:avLst/>
          </a:prstGeom>
          <a:noFill/>
          <a:ln w="9525">
            <a:noFill/>
          </a:ln>
        </p:spPr>
      </p:pic>
      <p:pic>
        <p:nvPicPr>
          <p:cNvPr id="2050" name="Picture 2" descr="http://147.162.36.50/cochlea/cochleapages/overview/bek_mov.gif"/>
          <p:cNvPicPr>
            <a:picLocks noChangeAspect="1"/>
          </p:cNvPicPr>
          <p:nvPr/>
        </p:nvPicPr>
        <p:blipFill>
          <a:blip r:embed="rId2"/>
          <a:stretch>
            <a:fillRect/>
          </a:stretch>
        </p:blipFill>
        <p:spPr>
          <a:xfrm>
            <a:off x="0" y="4038600"/>
            <a:ext cx="9158288" cy="2522538"/>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6" descr="ANd9GcSeJ6TSDbjvkKn-MQt-lunESk9TELKFj-HvEKQ5On34of-9vem6Ag"/>
          <p:cNvPicPr>
            <a:picLocks noChangeAspect="1"/>
          </p:cNvPicPr>
          <p:nvPr/>
        </p:nvPicPr>
        <p:blipFill>
          <a:blip r:embed="rId1"/>
          <a:stretch>
            <a:fillRect/>
          </a:stretch>
        </p:blipFill>
        <p:spPr>
          <a:xfrm>
            <a:off x="838200" y="762000"/>
            <a:ext cx="6248400" cy="5791200"/>
          </a:xfrm>
          <a:prstGeom prst="rect">
            <a:avLst/>
          </a:prstGeom>
          <a:noFill/>
          <a:ln w="9525">
            <a:noFill/>
          </a:ln>
        </p:spPr>
      </p:pic>
      <p:pic>
        <p:nvPicPr>
          <p:cNvPr id="25603" name="Picture 8" descr="ear-art"/>
          <p:cNvPicPr>
            <a:picLocks noChangeAspect="1"/>
          </p:cNvPicPr>
          <p:nvPr/>
        </p:nvPicPr>
        <p:blipFill>
          <a:blip r:embed="rId2"/>
          <a:stretch>
            <a:fillRect/>
          </a:stretch>
        </p:blipFill>
        <p:spPr>
          <a:xfrm>
            <a:off x="0" y="762000"/>
            <a:ext cx="7772400" cy="57912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7" name="Rectangle 5"/>
          <p:cNvSpPr>
            <a:spLocks noGrp="1" noChangeArrowheads="1"/>
          </p:cNvSpPr>
          <p:nvPr>
            <p:ph idx="1"/>
          </p:nvPr>
        </p:nvSpPr>
        <p:spPr>
          <a:xfrm>
            <a:off x="6934200" y="2286000"/>
            <a:ext cx="2209800" cy="5638800"/>
          </a:xfrm>
        </p:spPr>
        <p:txBody>
          <a:bodyPr vert="horz" wrap="square" lIns="91440" tIns="45720" rIns="91440" bIns="45720" numCol="1" anchor="t" anchorCtr="0" compatLnSpc="1"/>
          <a:p>
            <a:pPr eaLnBrk="1" hangingPunct="1">
              <a:lnSpc>
                <a:spcPct val="90000"/>
              </a:lnSpc>
            </a:pPr>
            <a:r>
              <a:rPr sz="1000" b="1" dirty="0">
                <a:solidFill>
                  <a:srgbClr val="000066"/>
                </a:solidFill>
                <a:effectLst>
                  <a:outerShdw blurRad="38100" dist="38100" dir="2700000">
                    <a:srgbClr val="C0C0C0"/>
                  </a:outerShdw>
                </a:effectLst>
              </a:rPr>
              <a:t>ΕΛΛΕΙΠΤΙΚΟ ΚΥΣΤΙΔΙΟ:</a:t>
            </a:r>
            <a:r>
              <a:rPr sz="1000" b="1" dirty="0">
                <a:solidFill>
                  <a:srgbClr val="000066"/>
                </a:solidFill>
              </a:rPr>
              <a:t> </a:t>
            </a:r>
            <a:r>
              <a:rPr sz="1000" dirty="0">
                <a:solidFill>
                  <a:srgbClr val="000066"/>
                </a:solidFill>
              </a:rPr>
              <a:t>περιέχει την Ακουστική Κηλίδα η οποία έχει επιθήλιο από τριχωτά κύτταρα που νευρώνονται από το αιθουσαίο νεύρο</a:t>
            </a:r>
            <a:r>
              <a:rPr sz="1000" b="1" dirty="0">
                <a:solidFill>
                  <a:srgbClr val="000066"/>
                </a:solidFill>
              </a:rPr>
              <a:t> </a:t>
            </a:r>
            <a:br>
              <a:rPr sz="1000" b="1" dirty="0">
                <a:solidFill>
                  <a:srgbClr val="000066"/>
                </a:solidFill>
              </a:rPr>
            </a:br>
            <a:endParaRPr sz="1000" b="1" dirty="0">
              <a:solidFill>
                <a:srgbClr val="000066"/>
              </a:solidFill>
            </a:endParaRPr>
          </a:p>
          <a:p>
            <a:pPr eaLnBrk="1" hangingPunct="1">
              <a:lnSpc>
                <a:spcPct val="90000"/>
              </a:lnSpc>
            </a:pPr>
            <a:r>
              <a:rPr sz="1000" b="1" dirty="0">
                <a:solidFill>
                  <a:srgbClr val="000066"/>
                </a:solidFill>
                <a:effectLst>
                  <a:outerShdw blurRad="38100" dist="38100" dir="2700000">
                    <a:srgbClr val="C0C0C0"/>
                  </a:outerShdw>
                </a:effectLst>
              </a:rPr>
              <a:t>ΣΦΑΙΡΙΚΟ ΚΥΣΤΙΔΙΟ:</a:t>
            </a:r>
            <a:r>
              <a:rPr sz="1000" b="1" dirty="0">
                <a:solidFill>
                  <a:srgbClr val="000066"/>
                </a:solidFill>
              </a:rPr>
              <a:t> </a:t>
            </a:r>
            <a:r>
              <a:rPr sz="1000" dirty="0">
                <a:solidFill>
                  <a:srgbClr val="000066"/>
                </a:solidFill>
              </a:rPr>
              <a:t>περιέχει την Ακουστική Κηλίδα η οποία έχει επιθήλιο από τριχωτά κύτταρα που νευρώνονται από το αιθουσαίο νεύρο</a:t>
            </a:r>
            <a:r>
              <a:rPr sz="1000" b="1" dirty="0">
                <a:solidFill>
                  <a:srgbClr val="000066"/>
                </a:solidFill>
              </a:rPr>
              <a:t> </a:t>
            </a:r>
            <a:br>
              <a:rPr sz="1000" b="1" dirty="0">
                <a:solidFill>
                  <a:srgbClr val="000066"/>
                </a:solidFill>
              </a:rPr>
            </a:br>
            <a:endParaRPr sz="1000" b="1" dirty="0">
              <a:solidFill>
                <a:srgbClr val="000066"/>
              </a:solidFill>
            </a:endParaRPr>
          </a:p>
          <a:p>
            <a:pPr eaLnBrk="1" hangingPunct="1">
              <a:lnSpc>
                <a:spcPct val="90000"/>
              </a:lnSpc>
            </a:pPr>
            <a:r>
              <a:rPr sz="1000" b="1" dirty="0">
                <a:solidFill>
                  <a:srgbClr val="000066"/>
                </a:solidFill>
              </a:rPr>
              <a:t>Οι ακουστικές κηλίδες</a:t>
            </a:r>
            <a:r>
              <a:rPr sz="1000" dirty="0">
                <a:solidFill>
                  <a:srgbClr val="000066"/>
                </a:solidFill>
              </a:rPr>
              <a:t>  προειδοποιούν για τη θέση της κεφαλής στο χώρο, στην επιτάχυνση και στην επιβράδυνση</a:t>
            </a:r>
            <a:endParaRPr sz="1000" dirty="0">
              <a:solidFill>
                <a:srgbClr val="000066"/>
              </a:solidFill>
            </a:endParaRPr>
          </a:p>
          <a:p>
            <a:pPr eaLnBrk="1" hangingPunct="1">
              <a:lnSpc>
                <a:spcPct val="90000"/>
              </a:lnSpc>
            </a:pPr>
            <a:r>
              <a:rPr sz="1000" dirty="0">
                <a:solidFill>
                  <a:srgbClr val="000066"/>
                </a:solidFill>
                <a:effectLst>
                  <a:outerShdw blurRad="38100" dist="38100" dir="2700000">
                    <a:srgbClr val="C0C0C0"/>
                  </a:outerShdw>
                </a:effectLst>
              </a:rPr>
              <a:t>Ενδολεμφικός Πόρος</a:t>
            </a:r>
            <a:br>
              <a:rPr sz="1000" dirty="0">
                <a:effectLst>
                  <a:outerShdw blurRad="38100" dist="38100" dir="2700000">
                    <a:srgbClr val="C0C0C0"/>
                  </a:outerShdw>
                </a:effectLst>
              </a:rPr>
            </a:br>
            <a:endParaRPr sz="1000" dirty="0">
              <a:effectLst>
                <a:outerShdw blurRad="38100" dist="38100" dir="2700000">
                  <a:srgbClr val="C0C0C0"/>
                </a:outerShdw>
              </a:effectLst>
            </a:endParaRPr>
          </a:p>
        </p:txBody>
      </p:sp>
      <p:pic>
        <p:nvPicPr>
          <p:cNvPr id="26627" name="Picture 7" descr="90"/>
          <p:cNvPicPr>
            <a:picLocks noChangeAspect="1"/>
          </p:cNvPicPr>
          <p:nvPr/>
        </p:nvPicPr>
        <p:blipFill>
          <a:blip r:embed="rId1"/>
          <a:stretch>
            <a:fillRect/>
          </a:stretch>
        </p:blipFill>
        <p:spPr>
          <a:xfrm>
            <a:off x="-23812" y="0"/>
            <a:ext cx="6653212" cy="6858000"/>
          </a:xfrm>
          <a:prstGeom prst="rect">
            <a:avLst/>
          </a:prstGeom>
          <a:noFill/>
          <a:ln w="9525">
            <a:noFill/>
          </a:ln>
        </p:spPr>
      </p:pic>
      <p:sp>
        <p:nvSpPr>
          <p:cNvPr id="2" name="Oval 1"/>
          <p:cNvSpPr/>
          <p:nvPr/>
        </p:nvSpPr>
        <p:spPr>
          <a:xfrm rot="1137923">
            <a:off x="3009900" y="4999038"/>
            <a:ext cx="685800" cy="425450"/>
          </a:xfrm>
          <a:prstGeom prst="ellipse">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5" name="Oval 4"/>
          <p:cNvSpPr/>
          <p:nvPr/>
        </p:nvSpPr>
        <p:spPr>
          <a:xfrm flipH="1">
            <a:off x="2719388" y="5410200"/>
            <a:ext cx="557213" cy="457200"/>
          </a:xfrm>
          <a:prstGeom prst="ellipse">
            <a:avLst/>
          </a:prstGeom>
          <a:noFill/>
          <a:ln w="38100">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22" name="Rectangle 10"/>
          <p:cNvSpPr>
            <a:spLocks noGrp="1" noChangeArrowheads="1"/>
          </p:cNvSpPr>
          <p:nvPr>
            <p:ph sz="half" idx="2"/>
          </p:nvPr>
        </p:nvSpPr>
        <p:spPr>
          <a:xfrm>
            <a:off x="7162800" y="1752600"/>
            <a:ext cx="1981200" cy="4411663"/>
          </a:xfrm>
        </p:spPr>
        <p:txBody>
          <a:bodyPr vert="horz" wrap="square" lIns="91440" tIns="45720" rIns="91440" bIns="45720" numCol="1" anchor="t" anchorCtr="0" compatLnSpc="1"/>
          <a:p>
            <a:pPr eaLnBrk="1" hangingPunct="1">
              <a:lnSpc>
                <a:spcPct val="80000"/>
              </a:lnSpc>
              <a:buSzPct val="70000"/>
            </a:pPr>
            <a:endParaRPr sz="1400" b="1" dirty="0">
              <a:effectLst>
                <a:outerShdw blurRad="38100" dist="38100" dir="2700000">
                  <a:srgbClr val="C0C0C0"/>
                </a:outerShdw>
              </a:effectLst>
              <a:latin typeface="+mn-lt"/>
              <a:ea typeface="+mn-ea"/>
              <a:cs typeface="+mn-cs"/>
            </a:endParaRPr>
          </a:p>
          <a:p>
            <a:pPr eaLnBrk="1" hangingPunct="1">
              <a:lnSpc>
                <a:spcPct val="80000"/>
              </a:lnSpc>
              <a:buSzPct val="70000"/>
            </a:pPr>
            <a:r>
              <a:rPr sz="1400" b="1" dirty="0">
                <a:solidFill>
                  <a:srgbClr val="000066"/>
                </a:solidFill>
                <a:effectLst>
                  <a:outerShdw blurRad="38100" dist="38100" dir="2700000">
                    <a:srgbClr val="C0C0C0"/>
                  </a:outerShdw>
                </a:effectLst>
                <a:latin typeface="+mn-lt"/>
                <a:ea typeface="+mn-ea"/>
                <a:cs typeface="+mn-cs"/>
              </a:rPr>
              <a:t>ΥΜΕΝΩΔΕΙΣ ΗΜΙΚΥΚΛΙΟΙ ΣΩΛΗΝΕΣ</a:t>
            </a:r>
            <a:br>
              <a:rPr sz="1400" b="1" dirty="0">
                <a:solidFill>
                  <a:srgbClr val="000066"/>
                </a:solidFill>
                <a:effectLst>
                  <a:outerShdw blurRad="38100" dist="38100" dir="2700000">
                    <a:srgbClr val="C0C0C0"/>
                  </a:outerShdw>
                </a:effectLst>
                <a:latin typeface="+mn-lt"/>
                <a:ea typeface="+mn-ea"/>
                <a:cs typeface="+mn-cs"/>
              </a:rPr>
            </a:br>
            <a:br>
              <a:rPr sz="1400" b="1" dirty="0">
                <a:solidFill>
                  <a:srgbClr val="000066"/>
                </a:solidFill>
                <a:latin typeface="+mn-lt"/>
                <a:ea typeface="+mn-ea"/>
                <a:cs typeface="+mn-cs"/>
              </a:rPr>
            </a:br>
            <a:r>
              <a:rPr sz="1400" dirty="0">
                <a:solidFill>
                  <a:srgbClr val="000066"/>
                </a:solidFill>
                <a:latin typeface="+mn-lt"/>
                <a:ea typeface="+mn-ea"/>
                <a:cs typeface="+mn-cs"/>
              </a:rPr>
              <a:t>Στη λήκυθο κάθε ημικύκλιου σωλήνα βρίσκεται </a:t>
            </a:r>
            <a:r>
              <a:rPr sz="1400" b="1" dirty="0">
                <a:solidFill>
                  <a:srgbClr val="000066"/>
                </a:solidFill>
                <a:effectLst>
                  <a:outerShdw blurRad="38100" dist="38100" dir="2700000">
                    <a:srgbClr val="C0C0C0"/>
                  </a:outerShdw>
                </a:effectLst>
                <a:latin typeface="+mn-lt"/>
                <a:ea typeface="+mn-ea"/>
                <a:cs typeface="+mn-cs"/>
              </a:rPr>
              <a:t>η ακουστική ακρολοφία</a:t>
            </a:r>
            <a:r>
              <a:rPr sz="1400" dirty="0">
                <a:solidFill>
                  <a:srgbClr val="000066"/>
                </a:solidFill>
                <a:latin typeface="+mn-lt"/>
                <a:ea typeface="+mn-ea"/>
                <a:cs typeface="+mn-cs"/>
              </a:rPr>
              <a:t>, οι κινήσεις της έσω λέμφου μέσα στη λήκυθο του αντίστοιχου σωλήνα ενεργοποιούν τα τριχωτά κύτταρα και μεταφέρεται το ερέθισμα στο αιθουσαίο νεύρο.</a:t>
            </a:r>
            <a:endParaRPr sz="1400" dirty="0">
              <a:solidFill>
                <a:srgbClr val="000066"/>
              </a:solidFill>
              <a:latin typeface="+mn-lt"/>
              <a:ea typeface="+mn-ea"/>
              <a:cs typeface="+mn-cs"/>
            </a:endParaRPr>
          </a:p>
        </p:txBody>
      </p:sp>
      <p:pic>
        <p:nvPicPr>
          <p:cNvPr id="27651" name="Picture 11" descr="Membranous-Labyrinth-labell"/>
          <p:cNvPicPr>
            <a:picLocks noChangeAspect="1"/>
          </p:cNvPicPr>
          <p:nvPr/>
        </p:nvPicPr>
        <p:blipFill>
          <a:blip r:embed="rId1"/>
          <a:stretch>
            <a:fillRect/>
          </a:stretch>
        </p:blipFill>
        <p:spPr>
          <a:xfrm>
            <a:off x="76200" y="762000"/>
            <a:ext cx="5943600" cy="5638800"/>
          </a:xfrm>
          <a:prstGeom prst="rect">
            <a:avLst/>
          </a:prstGeom>
          <a:noFill/>
          <a:ln w="9525">
            <a:noFill/>
          </a:ln>
        </p:spPr>
      </p:pic>
      <p:pic>
        <p:nvPicPr>
          <p:cNvPr id="7" name="Picture 6" descr="http://previewcf.turbosquid.com/Preview/2011/01/05__10_49_47/EAR_Anatomy_leo3dmodels_03.jpg3a253ef0-e56a-4912-953a-e0aed120b834Large.jpg"/>
          <p:cNvPicPr>
            <a:picLocks noChangeAspect="1"/>
          </p:cNvPicPr>
          <p:nvPr/>
        </p:nvPicPr>
        <p:blipFill>
          <a:blip r:embed="rId2"/>
          <a:srcRect b="12659"/>
          <a:stretch>
            <a:fillRect/>
          </a:stretch>
        </p:blipFill>
        <p:spPr>
          <a:xfrm>
            <a:off x="76200" y="762000"/>
            <a:ext cx="6934200" cy="60563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1" name="Rectangle 5"/>
          <p:cNvSpPr>
            <a:spLocks noGrp="1" noChangeArrowheads="1"/>
          </p:cNvSpPr>
          <p:nvPr>
            <p:ph sz="half" idx="1"/>
          </p:nvPr>
        </p:nvSpPr>
        <p:spPr>
          <a:xfrm>
            <a:off x="0" y="990600"/>
            <a:ext cx="3251200" cy="5715000"/>
          </a:xfrm>
        </p:spPr>
        <p:txBody>
          <a:bodyPr vert="horz" wrap="square" lIns="91440" tIns="45720" rIns="91440" bIns="45720" numCol="1" anchor="t" anchorCtr="0" compatLnSpc="1"/>
          <a:p>
            <a:pPr eaLnBrk="1" hangingPunct="1">
              <a:lnSpc>
                <a:spcPct val="80000"/>
              </a:lnSpc>
              <a:buSzPct val="70000"/>
              <a:buFont typeface="Wingdings" panose="05000000000000000000" pitchFamily="2" charset="2"/>
              <a:buNone/>
            </a:pPr>
            <a:r>
              <a:rPr sz="1600" dirty="0">
                <a:latin typeface="+mn-lt"/>
                <a:ea typeface="+mn-ea"/>
                <a:cs typeface="+mn-cs"/>
              </a:rPr>
              <a:t> </a:t>
            </a:r>
            <a:endParaRPr sz="1600" i="1" dirty="0">
              <a:effectLst>
                <a:outerShdw blurRad="38100" dist="38100" dir="2700000">
                  <a:srgbClr val="C0C0C0"/>
                </a:outerShdw>
              </a:effectLst>
              <a:latin typeface="+mn-lt"/>
              <a:ea typeface="+mn-ea"/>
              <a:cs typeface="+mn-cs"/>
            </a:endParaRPr>
          </a:p>
          <a:p>
            <a:pPr eaLnBrk="1" hangingPunct="1">
              <a:lnSpc>
                <a:spcPct val="80000"/>
              </a:lnSpc>
              <a:buSzPct val="70000"/>
            </a:pPr>
            <a:r>
              <a:rPr sz="1600" b="1" i="1" dirty="0">
                <a:solidFill>
                  <a:srgbClr val="000066"/>
                </a:solidFill>
                <a:effectLst>
                  <a:outerShdw blurRad="38100" dist="38100" dir="2700000">
                    <a:srgbClr val="C0C0C0"/>
                  </a:outerShdw>
                </a:effectLst>
                <a:latin typeface="+mn-lt"/>
                <a:ea typeface="+mn-ea"/>
                <a:cs typeface="+mn-cs"/>
              </a:rPr>
              <a:t>Πτερύγιο:</a:t>
            </a:r>
            <a:r>
              <a:rPr sz="1600" b="1" dirty="0">
                <a:solidFill>
                  <a:srgbClr val="000066"/>
                </a:solidFill>
                <a:latin typeface="+mn-lt"/>
                <a:ea typeface="+mn-ea"/>
                <a:cs typeface="+mn-cs"/>
              </a:rPr>
              <a:t> </a:t>
            </a:r>
            <a:r>
              <a:rPr sz="1600" dirty="0">
                <a:solidFill>
                  <a:srgbClr val="000066"/>
                </a:solidFill>
                <a:latin typeface="+mn-lt"/>
                <a:ea typeface="+mn-ea"/>
                <a:cs typeface="+mn-cs"/>
              </a:rPr>
              <a:t>μεσέγχυμα του 1</a:t>
            </a:r>
            <a:r>
              <a:rPr sz="1600" baseline="30000" dirty="0">
                <a:solidFill>
                  <a:srgbClr val="000066"/>
                </a:solidFill>
                <a:latin typeface="+mn-lt"/>
                <a:ea typeface="+mn-ea"/>
                <a:cs typeface="+mn-cs"/>
              </a:rPr>
              <a:t>ου</a:t>
            </a:r>
            <a:r>
              <a:rPr sz="1600" dirty="0">
                <a:solidFill>
                  <a:srgbClr val="000066"/>
                </a:solidFill>
                <a:latin typeface="+mn-lt"/>
                <a:ea typeface="+mn-ea"/>
                <a:cs typeface="+mn-cs"/>
              </a:rPr>
              <a:t> και 2</a:t>
            </a:r>
            <a:r>
              <a:rPr sz="1600" baseline="30000" dirty="0">
                <a:solidFill>
                  <a:srgbClr val="000066"/>
                </a:solidFill>
                <a:latin typeface="+mn-lt"/>
                <a:ea typeface="+mn-ea"/>
                <a:cs typeface="+mn-cs"/>
              </a:rPr>
              <a:t>ου</a:t>
            </a:r>
            <a:r>
              <a:rPr sz="1600" dirty="0">
                <a:solidFill>
                  <a:srgbClr val="000066"/>
                </a:solidFill>
                <a:latin typeface="+mn-lt"/>
                <a:ea typeface="+mn-ea"/>
                <a:cs typeface="+mn-cs"/>
              </a:rPr>
              <a:t> φαρυγγικού τόξου</a:t>
            </a:r>
            <a:endParaRPr sz="1600" dirty="0">
              <a:solidFill>
                <a:srgbClr val="000066"/>
              </a:solidFill>
              <a:latin typeface="+mn-lt"/>
              <a:ea typeface="+mn-ea"/>
              <a:cs typeface="+mn-cs"/>
            </a:endParaRPr>
          </a:p>
          <a:p>
            <a:pPr eaLnBrk="1" hangingPunct="1">
              <a:lnSpc>
                <a:spcPct val="80000"/>
              </a:lnSpc>
              <a:buSzPct val="70000"/>
            </a:pPr>
            <a:r>
              <a:rPr sz="1600" b="1" i="1" dirty="0">
                <a:solidFill>
                  <a:srgbClr val="000066"/>
                </a:solidFill>
                <a:effectLst>
                  <a:outerShdw blurRad="38100" dist="38100" dir="2700000">
                    <a:srgbClr val="C0C0C0"/>
                  </a:outerShdw>
                </a:effectLst>
                <a:latin typeface="+mn-lt"/>
                <a:ea typeface="+mn-ea"/>
                <a:cs typeface="+mn-cs"/>
              </a:rPr>
              <a:t>Έξω ακουστικός πόρος:</a:t>
            </a:r>
            <a:r>
              <a:rPr sz="1600" b="1" dirty="0">
                <a:solidFill>
                  <a:srgbClr val="000066"/>
                </a:solidFill>
                <a:latin typeface="+mn-lt"/>
                <a:ea typeface="+mn-ea"/>
                <a:cs typeface="+mn-cs"/>
              </a:rPr>
              <a:t> </a:t>
            </a:r>
            <a:r>
              <a:rPr sz="1600" dirty="0">
                <a:solidFill>
                  <a:srgbClr val="000066"/>
                </a:solidFill>
                <a:latin typeface="+mn-lt"/>
                <a:ea typeface="+mn-ea"/>
                <a:cs typeface="+mn-cs"/>
              </a:rPr>
              <a:t>1</a:t>
            </a:r>
            <a:r>
              <a:rPr sz="1600" baseline="30000" dirty="0">
                <a:solidFill>
                  <a:srgbClr val="000066"/>
                </a:solidFill>
                <a:latin typeface="+mn-lt"/>
                <a:ea typeface="+mn-ea"/>
                <a:cs typeface="+mn-cs"/>
              </a:rPr>
              <a:t>η</a:t>
            </a:r>
            <a:r>
              <a:rPr sz="1600" b="1" dirty="0">
                <a:solidFill>
                  <a:srgbClr val="000066"/>
                </a:solidFill>
                <a:latin typeface="+mn-lt"/>
                <a:ea typeface="+mn-ea"/>
                <a:cs typeface="+mn-cs"/>
              </a:rPr>
              <a:t> </a:t>
            </a:r>
            <a:r>
              <a:rPr sz="1600" dirty="0">
                <a:solidFill>
                  <a:srgbClr val="000066"/>
                </a:solidFill>
                <a:latin typeface="+mn-lt"/>
                <a:ea typeface="+mn-ea"/>
                <a:cs typeface="+mn-cs"/>
              </a:rPr>
              <a:t>φαρυγγική σχισμή</a:t>
            </a:r>
            <a:br>
              <a:rPr sz="1600" dirty="0">
                <a:solidFill>
                  <a:srgbClr val="000066"/>
                </a:solidFill>
                <a:latin typeface="+mn-lt"/>
                <a:ea typeface="+mn-ea"/>
                <a:cs typeface="+mn-cs"/>
              </a:rPr>
            </a:br>
            <a:r>
              <a:rPr sz="1600" dirty="0">
                <a:solidFill>
                  <a:srgbClr val="000066"/>
                </a:solidFill>
                <a:latin typeface="+mn-lt"/>
                <a:ea typeface="+mn-ea"/>
                <a:cs typeface="+mn-cs"/>
              </a:rPr>
              <a:t>Κοιλότητα μέσου ωτός, ακουστική σάλπιγγα,</a:t>
            </a:r>
            <a:endParaRPr sz="1600" dirty="0">
              <a:solidFill>
                <a:srgbClr val="000066"/>
              </a:solidFill>
              <a:latin typeface="+mn-lt"/>
              <a:ea typeface="+mn-ea"/>
              <a:cs typeface="+mn-cs"/>
            </a:endParaRPr>
          </a:p>
          <a:p>
            <a:pPr eaLnBrk="1" hangingPunct="1">
              <a:lnSpc>
                <a:spcPct val="80000"/>
              </a:lnSpc>
              <a:buSzPct val="70000"/>
            </a:pPr>
            <a:r>
              <a:rPr sz="1600" b="1" dirty="0">
                <a:solidFill>
                  <a:srgbClr val="000066"/>
                </a:solidFill>
                <a:latin typeface="+mn-lt"/>
                <a:ea typeface="+mn-ea"/>
                <a:cs typeface="+mn-cs"/>
              </a:rPr>
              <a:t> </a:t>
            </a:r>
            <a:r>
              <a:rPr sz="1600" b="1" i="1" dirty="0">
                <a:solidFill>
                  <a:srgbClr val="000066"/>
                </a:solidFill>
                <a:effectLst>
                  <a:outerShdw blurRad="38100" dist="38100" dir="2700000">
                    <a:srgbClr val="C0C0C0"/>
                  </a:outerShdw>
                </a:effectLst>
                <a:latin typeface="+mn-lt"/>
                <a:ea typeface="+mn-ea"/>
                <a:cs typeface="+mn-cs"/>
              </a:rPr>
              <a:t>Μαστοειδείς κυψέλες:</a:t>
            </a:r>
            <a:r>
              <a:rPr sz="1600" b="1" dirty="0">
                <a:solidFill>
                  <a:srgbClr val="000066"/>
                </a:solidFill>
                <a:latin typeface="+mn-lt"/>
                <a:ea typeface="+mn-ea"/>
                <a:cs typeface="+mn-cs"/>
              </a:rPr>
              <a:t> </a:t>
            </a:r>
            <a:r>
              <a:rPr sz="1600" dirty="0">
                <a:solidFill>
                  <a:srgbClr val="000066"/>
                </a:solidFill>
                <a:latin typeface="+mn-lt"/>
                <a:ea typeface="+mn-ea"/>
                <a:cs typeface="+mn-cs"/>
              </a:rPr>
              <a:t>1</a:t>
            </a:r>
            <a:r>
              <a:rPr sz="1600" baseline="30000" dirty="0">
                <a:solidFill>
                  <a:srgbClr val="000066"/>
                </a:solidFill>
                <a:latin typeface="+mn-lt"/>
                <a:ea typeface="+mn-ea"/>
                <a:cs typeface="+mn-cs"/>
              </a:rPr>
              <a:t>ος</a:t>
            </a:r>
            <a:r>
              <a:rPr sz="1600" dirty="0">
                <a:solidFill>
                  <a:srgbClr val="000066"/>
                </a:solidFill>
                <a:latin typeface="+mn-lt"/>
                <a:ea typeface="+mn-ea"/>
                <a:cs typeface="+mn-cs"/>
              </a:rPr>
              <a:t> φαρυγγικός θύλακος</a:t>
            </a:r>
            <a:endParaRPr sz="1600" dirty="0">
              <a:solidFill>
                <a:srgbClr val="000066"/>
              </a:solidFill>
              <a:latin typeface="+mn-lt"/>
              <a:ea typeface="+mn-ea"/>
              <a:cs typeface="+mn-cs"/>
            </a:endParaRPr>
          </a:p>
          <a:p>
            <a:pPr eaLnBrk="1" hangingPunct="1">
              <a:lnSpc>
                <a:spcPct val="80000"/>
              </a:lnSpc>
              <a:buSzPct val="70000"/>
            </a:pPr>
            <a:r>
              <a:rPr sz="1600" b="1" i="1" dirty="0">
                <a:solidFill>
                  <a:srgbClr val="000066"/>
                </a:solidFill>
                <a:effectLst>
                  <a:outerShdw blurRad="38100" dist="38100" dir="2700000">
                    <a:srgbClr val="C0C0C0"/>
                  </a:outerShdw>
                </a:effectLst>
                <a:latin typeface="+mn-lt"/>
                <a:ea typeface="+mn-ea"/>
                <a:cs typeface="+mn-cs"/>
              </a:rPr>
              <a:t>Ακουστικά οστάρια:</a:t>
            </a:r>
            <a:r>
              <a:rPr sz="1600" b="1" dirty="0">
                <a:solidFill>
                  <a:srgbClr val="000066"/>
                </a:solidFill>
                <a:latin typeface="+mn-lt"/>
                <a:ea typeface="+mn-ea"/>
                <a:cs typeface="+mn-cs"/>
              </a:rPr>
              <a:t> </a:t>
            </a:r>
            <a:r>
              <a:rPr sz="1600" dirty="0">
                <a:solidFill>
                  <a:srgbClr val="000066"/>
                </a:solidFill>
                <a:latin typeface="+mn-lt"/>
                <a:ea typeface="+mn-ea"/>
                <a:cs typeface="+mn-cs"/>
              </a:rPr>
              <a:t>χόνδρος 1</a:t>
            </a:r>
            <a:r>
              <a:rPr sz="1600" baseline="30000" dirty="0">
                <a:solidFill>
                  <a:srgbClr val="000066"/>
                </a:solidFill>
                <a:latin typeface="+mn-lt"/>
                <a:ea typeface="+mn-ea"/>
                <a:cs typeface="+mn-cs"/>
              </a:rPr>
              <a:t>ου</a:t>
            </a:r>
            <a:r>
              <a:rPr sz="1600" dirty="0">
                <a:solidFill>
                  <a:srgbClr val="000066"/>
                </a:solidFill>
                <a:latin typeface="+mn-lt"/>
                <a:ea typeface="+mn-ea"/>
                <a:cs typeface="+mn-cs"/>
              </a:rPr>
              <a:t> και 2</a:t>
            </a:r>
            <a:r>
              <a:rPr sz="1600" baseline="30000" dirty="0">
                <a:solidFill>
                  <a:srgbClr val="000066"/>
                </a:solidFill>
                <a:latin typeface="+mn-lt"/>
                <a:ea typeface="+mn-ea"/>
                <a:cs typeface="+mn-cs"/>
              </a:rPr>
              <a:t>ου</a:t>
            </a:r>
            <a:r>
              <a:rPr sz="1600" dirty="0">
                <a:solidFill>
                  <a:srgbClr val="000066"/>
                </a:solidFill>
                <a:latin typeface="+mn-lt"/>
                <a:ea typeface="+mn-ea"/>
                <a:cs typeface="+mn-cs"/>
              </a:rPr>
              <a:t> φαρυγγικού τόξου</a:t>
            </a:r>
            <a:endParaRPr sz="1600" dirty="0">
              <a:solidFill>
                <a:srgbClr val="000066"/>
              </a:solidFill>
              <a:latin typeface="+mn-lt"/>
              <a:ea typeface="+mn-ea"/>
              <a:cs typeface="+mn-cs"/>
            </a:endParaRPr>
          </a:p>
          <a:p>
            <a:pPr eaLnBrk="1" hangingPunct="1">
              <a:lnSpc>
                <a:spcPct val="80000"/>
              </a:lnSpc>
              <a:buSzPct val="70000"/>
            </a:pPr>
            <a:r>
              <a:rPr sz="1600" b="1" i="1" dirty="0">
                <a:solidFill>
                  <a:srgbClr val="000066"/>
                </a:solidFill>
                <a:effectLst>
                  <a:outerShdw blurRad="38100" dist="38100" dir="2700000">
                    <a:srgbClr val="C0C0C0"/>
                  </a:outerShdw>
                </a:effectLst>
                <a:latin typeface="+mn-lt"/>
                <a:ea typeface="+mn-ea"/>
                <a:cs typeface="+mn-cs"/>
              </a:rPr>
              <a:t>Κοχλίας και ημικύκλιοι σωλήνες:</a:t>
            </a:r>
            <a:r>
              <a:rPr sz="1600" b="1" dirty="0">
                <a:solidFill>
                  <a:srgbClr val="000066"/>
                </a:solidFill>
                <a:latin typeface="+mn-lt"/>
                <a:ea typeface="+mn-ea"/>
                <a:cs typeface="+mn-cs"/>
              </a:rPr>
              <a:t> </a:t>
            </a:r>
            <a:r>
              <a:rPr sz="1600" dirty="0">
                <a:solidFill>
                  <a:srgbClr val="000066"/>
                </a:solidFill>
                <a:latin typeface="+mn-lt"/>
                <a:ea typeface="+mn-ea"/>
                <a:cs typeface="+mn-cs"/>
              </a:rPr>
              <a:t>ωτικό πλακόδιο, ωτικό κυστίδιο</a:t>
            </a:r>
            <a:br>
              <a:rPr sz="1600" dirty="0">
                <a:solidFill>
                  <a:srgbClr val="000066"/>
                </a:solidFill>
                <a:latin typeface="+mn-lt"/>
                <a:ea typeface="+mn-ea"/>
                <a:cs typeface="+mn-cs"/>
              </a:rPr>
            </a:br>
            <a:r>
              <a:rPr sz="1600" dirty="0">
                <a:solidFill>
                  <a:srgbClr val="000066"/>
                </a:solidFill>
                <a:latin typeface="+mn-lt"/>
                <a:ea typeface="+mn-ea"/>
                <a:cs typeface="+mn-cs"/>
              </a:rPr>
              <a:t> </a:t>
            </a:r>
            <a:br>
              <a:rPr sz="1600" dirty="0">
                <a:solidFill>
                  <a:srgbClr val="000066"/>
                </a:solidFill>
                <a:latin typeface="+mn-lt"/>
                <a:ea typeface="+mn-ea"/>
                <a:cs typeface="+mn-cs"/>
              </a:rPr>
            </a:br>
            <a:endParaRPr sz="1600" dirty="0">
              <a:solidFill>
                <a:srgbClr val="000066"/>
              </a:solidFill>
              <a:latin typeface="+mn-lt"/>
              <a:ea typeface="+mn-ea"/>
              <a:cs typeface="+mn-cs"/>
            </a:endParaRPr>
          </a:p>
        </p:txBody>
      </p:sp>
      <p:sp>
        <p:nvSpPr>
          <p:cNvPr id="39943" name="Rectangle 7"/>
          <p:cNvSpPr>
            <a:spLocks noChangeArrowheads="1"/>
          </p:cNvSpPr>
          <p:nvPr/>
        </p:nvSpPr>
        <p:spPr bwMode="auto">
          <a:xfrm>
            <a:off x="303213" y="-25400"/>
            <a:ext cx="7267575" cy="1373188"/>
          </a:xfrm>
          <a:prstGeom prst="rect">
            <a:avLst/>
          </a:prstGeom>
          <a:noFill/>
          <a:ln w="9525">
            <a:noFill/>
            <a:miter lim="800000"/>
          </a:ln>
          <a:effectLst/>
        </p:spPr>
        <p:txBody>
          <a:bodyPr wrap="none">
            <a:spAutoFit/>
          </a:bodyPr>
          <a:p>
            <a:pPr eaLnBrk="1" hangingPunct="1">
              <a:buNone/>
            </a:pPr>
            <a:r>
              <a:rPr sz="2800" b="1" dirty="0">
                <a:solidFill>
                  <a:srgbClr val="FF0066"/>
                </a:solidFill>
                <a:effectLst>
                  <a:outerShdw blurRad="38100" dist="38100" dir="2700000">
                    <a:srgbClr val="C0C0C0"/>
                  </a:outerShdw>
                </a:effectLst>
                <a:latin typeface="Arial" panose="020B0604020202020204" pitchFamily="34" charset="0"/>
              </a:rPr>
              <a:t>ΕΜΒΡΥΟΛΟΓΙΚΗ ΠΡΟΕΛΕΥΣΗ ΤΟΥ ΩΤΟΣ</a:t>
            </a:r>
            <a:br>
              <a:rPr sz="2800" b="1" dirty="0">
                <a:solidFill>
                  <a:srgbClr val="FF0066"/>
                </a:solidFill>
                <a:effectLst>
                  <a:outerShdw blurRad="38100" dist="38100" dir="2700000">
                    <a:srgbClr val="C0C0C0"/>
                  </a:outerShdw>
                </a:effectLst>
                <a:latin typeface="Arial" panose="020B0604020202020204" pitchFamily="34" charset="0"/>
              </a:rPr>
            </a:br>
            <a:br>
              <a:rPr sz="2800" b="1" dirty="0">
                <a:solidFill>
                  <a:srgbClr val="FF0066"/>
                </a:solidFill>
                <a:effectLst>
                  <a:outerShdw blurRad="38100" dist="38100" dir="2700000">
                    <a:srgbClr val="C0C0C0"/>
                  </a:outerShdw>
                </a:effectLst>
                <a:latin typeface="Arial" panose="020B0604020202020204" pitchFamily="34" charset="0"/>
              </a:rPr>
            </a:br>
            <a:endParaRPr sz="2800" b="1" dirty="0">
              <a:solidFill>
                <a:srgbClr val="FF0066"/>
              </a:solidFill>
              <a:effectLst>
                <a:outerShdw blurRad="38100" dist="38100" dir="2700000">
                  <a:srgbClr val="C0C0C0"/>
                </a:outerShdw>
              </a:effectLst>
              <a:latin typeface="Arial" panose="020B0604020202020204" pitchFamily="34" charset="0"/>
            </a:endParaRPr>
          </a:p>
        </p:txBody>
      </p:sp>
      <p:pic>
        <p:nvPicPr>
          <p:cNvPr id="28676" name="Picture 8" descr="10-4a"/>
          <p:cNvPicPr>
            <a:picLocks noChangeAspect="1"/>
          </p:cNvPicPr>
          <p:nvPr>
            <p:ph sz="half" idx="2"/>
          </p:nvPr>
        </p:nvPicPr>
        <p:blipFill>
          <a:blip r:embed="rId1"/>
          <a:srcRect/>
          <a:stretch>
            <a:fillRect/>
          </a:stretch>
        </p:blipFill>
        <p:spPr>
          <a:xfrm>
            <a:off x="4343400" y="1566863"/>
            <a:ext cx="4572000" cy="5138737"/>
          </a:xfr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descr="http://upload.wikimedia.org/wikipedia/commons/thumb/c/c7/Beethoven_Ninth_Symphony.gif/330px-Beethoven_Ninth_Symphony.gif"/>
          <p:cNvPicPr>
            <a:picLocks noGrp="1" noChangeAspect="1"/>
          </p:cNvPicPr>
          <p:nvPr>
            <p:ph idx="1"/>
          </p:nvPr>
        </p:nvPicPr>
        <p:blipFill>
          <a:blip r:embed="rId1"/>
          <a:srcRect/>
          <a:stretch>
            <a:fillRect/>
          </a:stretch>
        </p:blipFill>
        <p:spPr>
          <a:xfrm>
            <a:off x="827088" y="0"/>
            <a:ext cx="7777162" cy="6858000"/>
          </a:xfrm>
          <a:ln/>
        </p:spPr>
      </p:pic>
      <p:pic>
        <p:nvPicPr>
          <p:cNvPr id="3" name="Picture 2" descr="http://www.invitromagazine.gr/wp-content/uploads/2015/01/kofosbetoven.jpg"/>
          <p:cNvPicPr>
            <a:picLocks noChangeAspect="1"/>
          </p:cNvPicPr>
          <p:nvPr/>
        </p:nvPicPr>
        <p:blipFill>
          <a:blip r:embed="rId2"/>
          <a:stretch>
            <a:fillRect/>
          </a:stretch>
        </p:blipFill>
        <p:spPr>
          <a:xfrm>
            <a:off x="660400" y="762000"/>
            <a:ext cx="7943850" cy="4953000"/>
          </a:xfrm>
          <a:prstGeom prst="rect">
            <a:avLst/>
          </a:prstGeom>
          <a:noFill/>
          <a:ln w="9525">
            <a:noFill/>
          </a:ln>
        </p:spPr>
      </p:pic>
      <p:sp>
        <p:nvSpPr>
          <p:cNvPr id="2" name="Rounded Rectangle 1"/>
          <p:cNvSpPr/>
          <p:nvPr/>
        </p:nvSpPr>
        <p:spPr>
          <a:xfrm>
            <a:off x="4953000" y="6019800"/>
            <a:ext cx="32004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2400" b="1" dirty="0">
                <a:solidFill>
                  <a:srgbClr val="FF6699"/>
                </a:solidFill>
                <a:effectLst>
                  <a:outerShdw blurRad="38100" dist="38100" dir="2700000">
                    <a:srgbClr val="C0C0C0"/>
                  </a:outerShdw>
                </a:effectLst>
                <a:latin typeface="Candara" panose="020E0502030303020204" pitchFamily="34" charset="0"/>
              </a:rPr>
              <a:t>Ευχαριστώ!</a:t>
            </a:r>
            <a:endParaRPr sz="2400" b="1" dirty="0">
              <a:solidFill>
                <a:srgbClr val="FF6699"/>
              </a:solidFill>
              <a:effectLst>
                <a:outerShdw blurRad="38100" dist="38100" dir="2700000">
                  <a:srgbClr val="C0C0C0"/>
                </a:outerShdw>
              </a:effectLst>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5000" fill="hold"/>
                                        <p:tgtEl>
                                          <p:spTgt spid="2"/>
                                        </p:tgtEl>
                                        <p:attrNameLst>
                                          <p:attrName>ppt_x</p:attrName>
                                        </p:attrNameLst>
                                      </p:cBhvr>
                                      <p:tavLst>
                                        <p:tav tm="0">
                                          <p:val>
                                            <p:strVal val="#ppt_x"/>
                                          </p:val>
                                        </p:tav>
                                        <p:tav tm="100000">
                                          <p:val>
                                            <p:strVal val="#ppt_x"/>
                                          </p:val>
                                        </p:tav>
                                      </p:tavLst>
                                    </p:anim>
                                    <p:anim calcmode="lin" valueType="num">
                                      <p:cBhvr>
                                        <p:cTn id="14"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4"/>
          <p:cNvSpPr>
            <a:spLocks noGrp="1"/>
          </p:cNvSpPr>
          <p:nvPr>
            <p:ph type="title"/>
          </p:nvPr>
        </p:nvSpPr>
        <p:spPr>
          <a:ln/>
        </p:spPr>
        <p:txBody>
          <a:bodyPr vert="horz" wrap="square" lIns="91440" tIns="45720" rIns="91440" bIns="45720" anchor="b" anchorCtr="0"/>
          <a:p>
            <a:pPr eaLnBrk="1" hangingPunct="1"/>
            <a:endParaRPr lang="el-GR" altLang="el-GR" dirty="0"/>
          </a:p>
        </p:txBody>
      </p:sp>
      <p:sp>
        <p:nvSpPr>
          <p:cNvPr id="6147" name="Rectangle 5"/>
          <p:cNvSpPr>
            <a:spLocks noGrp="1"/>
          </p:cNvSpPr>
          <p:nvPr>
            <p:ph sz="half" idx="1"/>
          </p:nvPr>
        </p:nvSpPr>
        <p:spPr>
          <a:ln/>
        </p:spPr>
        <p:txBody>
          <a:bodyPr vert="horz" wrap="square" lIns="91440" tIns="45720" rIns="91440" bIns="45720" anchor="t" anchorCtr="0"/>
          <a:p>
            <a:pPr eaLnBrk="1" hangingPunct="1">
              <a:buSzPct val="70000"/>
            </a:pPr>
            <a:endParaRPr lang="el-GR" altLang="el-GR" sz="2600" dirty="0">
              <a:latin typeface="+mn-lt"/>
              <a:ea typeface="+mn-ea"/>
              <a:cs typeface="+mn-cs"/>
            </a:endParaRPr>
          </a:p>
        </p:txBody>
      </p:sp>
      <p:sp>
        <p:nvSpPr>
          <p:cNvPr id="6148" name="Rectangle 6"/>
          <p:cNvSpPr>
            <a:spLocks noGrp="1"/>
          </p:cNvSpPr>
          <p:nvPr>
            <p:ph sz="half" idx="2"/>
          </p:nvPr>
        </p:nvSpPr>
        <p:spPr>
          <a:ln/>
        </p:spPr>
        <p:txBody>
          <a:bodyPr vert="horz" wrap="square" lIns="91440" tIns="45720" rIns="91440" bIns="45720" anchor="t" anchorCtr="0"/>
          <a:p>
            <a:pPr eaLnBrk="1" hangingPunct="1">
              <a:buSzPct val="70000"/>
            </a:pPr>
            <a:endParaRPr lang="el-GR" altLang="el-GR" sz="2600" dirty="0">
              <a:latin typeface="+mn-lt"/>
              <a:ea typeface="+mn-ea"/>
              <a:cs typeface="+mn-cs"/>
            </a:endParaRPr>
          </a:p>
        </p:txBody>
      </p:sp>
      <p:pic>
        <p:nvPicPr>
          <p:cNvPr id="6149" name="Picture 8" descr="middle%20ear"/>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19820" name="Picture 12" descr="Middle_Ear_Anatomy__right__Labeled"/>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119824" name="Picture 16" descr="Membranous-Labyrinth-labell"/>
          <p:cNvPicPr>
            <a:picLocks noChangeAspect="1"/>
          </p:cNvPicPr>
          <p:nvPr/>
        </p:nvPicPr>
        <p:blipFill>
          <a:blip r:embed="rId3"/>
          <a:stretch>
            <a:fillRect/>
          </a:stretch>
        </p:blipFill>
        <p:spPr>
          <a:xfrm>
            <a:off x="0" y="0"/>
            <a:ext cx="8915400" cy="685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9820"/>
                                        </p:tgtEl>
                                        <p:attrNameLst>
                                          <p:attrName>style.visibility</p:attrName>
                                        </p:attrNameLst>
                                      </p:cBhvr>
                                      <p:to>
                                        <p:strVal val="visible"/>
                                      </p:to>
                                    </p:set>
                                    <p:animEffect transition="in" filter="fade">
                                      <p:cBhvr>
                                        <p:cTn id="7" dur="1000"/>
                                        <p:tgtEl>
                                          <p:spTgt spid="119820"/>
                                        </p:tgtEl>
                                      </p:cBhvr>
                                    </p:animEffect>
                                    <p:anim calcmode="lin" valueType="num">
                                      <p:cBhvr>
                                        <p:cTn id="8" dur="1000" fill="hold"/>
                                        <p:tgtEl>
                                          <p:spTgt spid="119820"/>
                                        </p:tgtEl>
                                        <p:attrNameLst>
                                          <p:attrName>ppt_x</p:attrName>
                                        </p:attrNameLst>
                                      </p:cBhvr>
                                      <p:tavLst>
                                        <p:tav tm="0">
                                          <p:val>
                                            <p:strVal val="#ppt_x"/>
                                          </p:val>
                                        </p:tav>
                                        <p:tav tm="100000">
                                          <p:val>
                                            <p:strVal val="#ppt_x"/>
                                          </p:val>
                                        </p:tav>
                                      </p:tavLst>
                                    </p:anim>
                                    <p:anim calcmode="lin" valueType="num">
                                      <p:cBhvr>
                                        <p:cTn id="9" dur="1000" fill="hold"/>
                                        <p:tgtEl>
                                          <p:spTgt spid="1198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9824"/>
                                        </p:tgtEl>
                                        <p:attrNameLst>
                                          <p:attrName>style.visibility</p:attrName>
                                        </p:attrNameLst>
                                      </p:cBhvr>
                                      <p:to>
                                        <p:strVal val="visible"/>
                                      </p:to>
                                    </p:set>
                                    <p:animEffect transition="in" filter="fade">
                                      <p:cBhvr>
                                        <p:cTn id="14" dur="1000"/>
                                        <p:tgtEl>
                                          <p:spTgt spid="119824"/>
                                        </p:tgtEl>
                                      </p:cBhvr>
                                    </p:animEffect>
                                    <p:anim calcmode="lin" valueType="num">
                                      <p:cBhvr>
                                        <p:cTn id="15" dur="1000" fill="hold"/>
                                        <p:tgtEl>
                                          <p:spTgt spid="119824"/>
                                        </p:tgtEl>
                                        <p:attrNameLst>
                                          <p:attrName>ppt_x</p:attrName>
                                        </p:attrNameLst>
                                      </p:cBhvr>
                                      <p:tavLst>
                                        <p:tav tm="0">
                                          <p:val>
                                            <p:strVal val="#ppt_x"/>
                                          </p:val>
                                        </p:tav>
                                        <p:tav tm="100000">
                                          <p:val>
                                            <p:strVal val="#ppt_x"/>
                                          </p:val>
                                        </p:tav>
                                      </p:tavLst>
                                    </p:anim>
                                    <p:anim calcmode="lin" valueType="num">
                                      <p:cBhvr>
                                        <p:cTn id="16" dur="1000" fill="hold"/>
                                        <p:tgtEl>
                                          <p:spTgt spid="119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9" name="Rectangle 5"/>
          <p:cNvSpPr>
            <a:spLocks noGrp="1" noChangeArrowheads="1"/>
          </p:cNvSpPr>
          <p:nvPr>
            <p:ph sz="half" idx="1"/>
          </p:nvPr>
        </p:nvSpPr>
        <p:spPr>
          <a:xfrm>
            <a:off x="457200" y="1719263"/>
            <a:ext cx="4038600" cy="4411663"/>
          </a:xfrm>
        </p:spPr>
        <p:txBody>
          <a:bodyPr vert="horz" wrap="square" lIns="91440" tIns="45720" rIns="91440" bIns="45720" numCol="1" anchor="t" anchorCtr="0" compatLnSpc="1"/>
          <a:p>
            <a:pPr eaLnBrk="1" hangingPunct="1">
              <a:buSzPct val="70000"/>
            </a:pPr>
            <a:r>
              <a:rPr sz="2400" b="1" dirty="0">
                <a:solidFill>
                  <a:srgbClr val="000066"/>
                </a:solidFill>
                <a:effectLst>
                  <a:outerShdw blurRad="38100" dist="38100" dir="2700000">
                    <a:srgbClr val="C0C0C0"/>
                  </a:outerShdw>
                </a:effectLst>
                <a:latin typeface="+mn-lt"/>
                <a:ea typeface="+mn-ea"/>
                <a:cs typeface="+mn-cs"/>
              </a:rPr>
              <a:t>Έξω Ους, Μέσω Ους, Έσω Ους</a:t>
            </a:r>
            <a:br>
              <a:rPr sz="2400" b="1" dirty="0">
                <a:solidFill>
                  <a:srgbClr val="000066"/>
                </a:solidFill>
                <a:effectLst>
                  <a:outerShdw blurRad="38100" dist="38100" dir="2700000">
                    <a:srgbClr val="C0C0C0"/>
                  </a:outerShdw>
                </a:effectLst>
                <a:latin typeface="+mn-lt"/>
                <a:ea typeface="+mn-ea"/>
                <a:cs typeface="+mn-cs"/>
              </a:rPr>
            </a:br>
            <a:endParaRPr lang="en-US" altLang="x-none" sz="2400" b="1" dirty="0">
              <a:solidFill>
                <a:srgbClr val="000066"/>
              </a:solidFill>
              <a:effectLst>
                <a:outerShdw blurRad="38100" dist="38100" dir="2700000">
                  <a:srgbClr val="C0C0C0"/>
                </a:outerShdw>
              </a:effectLst>
              <a:latin typeface="+mn-lt"/>
              <a:ea typeface="+mn-ea"/>
              <a:cs typeface="+mn-cs"/>
            </a:endParaRPr>
          </a:p>
          <a:p>
            <a:pPr eaLnBrk="1" hangingPunct="1">
              <a:buSzPct val="70000"/>
            </a:pPr>
            <a:r>
              <a:rPr sz="2400" b="1" dirty="0">
                <a:solidFill>
                  <a:srgbClr val="000066"/>
                </a:solidFill>
                <a:effectLst>
                  <a:outerShdw blurRad="38100" dist="38100" dir="2700000">
                    <a:srgbClr val="C0C0C0"/>
                  </a:outerShdw>
                </a:effectLst>
                <a:latin typeface="+mn-lt"/>
                <a:ea typeface="+mn-ea"/>
                <a:cs typeface="+mn-cs"/>
              </a:rPr>
              <a:t> Έξω Ους, Μέσω Ους: μετάδοση ηχητικών κυμάτων</a:t>
            </a:r>
            <a:br>
              <a:rPr sz="2400" b="1" dirty="0">
                <a:solidFill>
                  <a:srgbClr val="000066"/>
                </a:solidFill>
                <a:effectLst>
                  <a:outerShdw blurRad="38100" dist="38100" dir="2700000">
                    <a:srgbClr val="C0C0C0"/>
                  </a:outerShdw>
                </a:effectLst>
                <a:latin typeface="+mn-lt"/>
                <a:ea typeface="+mn-ea"/>
                <a:cs typeface="+mn-cs"/>
              </a:rPr>
            </a:br>
            <a:br>
              <a:rPr sz="2400" b="1" dirty="0">
                <a:solidFill>
                  <a:srgbClr val="000066"/>
                </a:solidFill>
                <a:effectLst>
                  <a:outerShdw blurRad="38100" dist="38100" dir="2700000">
                    <a:srgbClr val="C0C0C0"/>
                  </a:outerShdw>
                </a:effectLst>
                <a:latin typeface="+mn-lt"/>
                <a:ea typeface="+mn-ea"/>
                <a:cs typeface="+mn-cs"/>
              </a:rPr>
            </a:br>
            <a:endParaRPr lang="en-US" altLang="x-none" sz="2400" b="1" dirty="0">
              <a:solidFill>
                <a:srgbClr val="000066"/>
              </a:solidFill>
              <a:effectLst>
                <a:outerShdw blurRad="38100" dist="38100" dir="2700000">
                  <a:srgbClr val="C0C0C0"/>
                </a:outerShdw>
              </a:effectLst>
              <a:latin typeface="+mn-lt"/>
              <a:ea typeface="+mn-ea"/>
              <a:cs typeface="+mn-cs"/>
            </a:endParaRPr>
          </a:p>
          <a:p>
            <a:pPr eaLnBrk="1" hangingPunct="1">
              <a:buSzPct val="70000"/>
            </a:pPr>
            <a:r>
              <a:rPr sz="2400" b="1" dirty="0">
                <a:solidFill>
                  <a:srgbClr val="000066"/>
                </a:solidFill>
                <a:effectLst>
                  <a:outerShdw blurRad="38100" dist="38100" dir="2700000">
                    <a:srgbClr val="C0C0C0"/>
                  </a:outerShdw>
                </a:effectLst>
                <a:latin typeface="+mn-lt"/>
                <a:ea typeface="+mn-ea"/>
                <a:cs typeface="+mn-cs"/>
              </a:rPr>
              <a:t>Έσω Ους: Όργανο Ακοής και Ισορροπίας</a:t>
            </a:r>
            <a:br>
              <a:rPr sz="2400" b="1" dirty="0">
                <a:solidFill>
                  <a:srgbClr val="000066"/>
                </a:solidFill>
                <a:latin typeface="+mn-lt"/>
                <a:ea typeface="+mn-ea"/>
                <a:cs typeface="+mn-cs"/>
              </a:rPr>
            </a:br>
            <a:br>
              <a:rPr sz="2400" b="1" dirty="0">
                <a:solidFill>
                  <a:srgbClr val="000066"/>
                </a:solidFill>
                <a:latin typeface="+mn-lt"/>
                <a:ea typeface="+mn-ea"/>
                <a:cs typeface="+mn-cs"/>
              </a:rPr>
            </a:br>
            <a:endParaRPr sz="2400" b="1" dirty="0">
              <a:solidFill>
                <a:srgbClr val="000066"/>
              </a:solidFill>
              <a:latin typeface="+mn-lt"/>
              <a:ea typeface="+mn-ea"/>
              <a:cs typeface="+mn-cs"/>
            </a:endParaRPr>
          </a:p>
        </p:txBody>
      </p:sp>
      <p:pic>
        <p:nvPicPr>
          <p:cNvPr id="98311" name="Picture 7" descr="87"/>
          <p:cNvPicPr>
            <a:picLocks noChangeAspect="1"/>
          </p:cNvPicPr>
          <p:nvPr>
            <p:ph sz="half" idx="2"/>
          </p:nvPr>
        </p:nvPicPr>
        <p:blipFill>
          <a:blip r:embed="rId1"/>
          <a:srcRect/>
          <a:stretch>
            <a:fillRect/>
          </a:stretch>
        </p:blipFill>
        <p:spPr>
          <a:xfrm>
            <a:off x="4495800" y="1524000"/>
            <a:ext cx="4648200" cy="53340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8311"/>
                                        </p:tgtEl>
                                        <p:attrNameLst>
                                          <p:attrName>style.visibility</p:attrName>
                                        </p:attrNameLst>
                                      </p:cBhvr>
                                      <p:to>
                                        <p:strVal val="visible"/>
                                      </p:to>
                                    </p:set>
                                    <p:animEffect transition="in" filter="wipe(down)">
                                      <p:cBhvr>
                                        <p:cTn id="7" dur="500"/>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7" descr="87"/>
          <p:cNvPicPr>
            <a:picLocks noChangeAspect="1"/>
          </p:cNvPicPr>
          <p:nvPr>
            <p:ph sz="half" idx="2"/>
          </p:nvPr>
        </p:nvPicPr>
        <p:blipFill>
          <a:blip r:embed="rId1"/>
          <a:srcRect/>
          <a:stretch>
            <a:fillRect/>
          </a:stretch>
        </p:blipFill>
        <p:spPr>
          <a:xfrm>
            <a:off x="881063" y="0"/>
            <a:ext cx="5976937" cy="6858000"/>
          </a:xfr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4" name="Rectangle 4"/>
          <p:cNvSpPr>
            <a:spLocks noGrp="1" noChangeArrowheads="1"/>
          </p:cNvSpPr>
          <p:nvPr>
            <p:ph type="title"/>
          </p:nvPr>
        </p:nvSpPr>
        <p:spPr>
          <a:xfrm>
            <a:off x="685800" y="304800"/>
            <a:ext cx="4572000" cy="1295400"/>
          </a:xfrm>
        </p:spPr>
        <p:txBody>
          <a:bodyPr vert="horz" wrap="square" lIns="91440" tIns="45720" rIns="91440" bIns="45720" numCol="1" anchor="b" anchorCtr="0" compatLnSpc="1"/>
          <a:p>
            <a:pPr eaLnBrk="1" hangingPunct="1"/>
            <a:r>
              <a:rPr lang="en-US" altLang="x-none" sz="3000" b="0" dirty="0">
                <a:solidFill>
                  <a:schemeClr val="tx1"/>
                </a:solidFill>
                <a:effectLst>
                  <a:outerShdw blurRad="38100" dist="38100" dir="2700000">
                    <a:srgbClr val="C0C0C0"/>
                  </a:outerShdw>
                </a:effectLst>
              </a:rPr>
              <a:t>                         </a:t>
            </a:r>
            <a:r>
              <a:rPr sz="2800" dirty="0">
                <a:solidFill>
                  <a:srgbClr val="FF0066"/>
                </a:solidFill>
                <a:effectLst>
                  <a:outerShdw blurRad="38100" dist="38100" dir="2700000">
                    <a:srgbClr val="C0C0C0"/>
                  </a:outerShdw>
                </a:effectLst>
              </a:rPr>
              <a:t>ΕΞΩ ΟΥΣ</a:t>
            </a:r>
            <a:r>
              <a:rPr sz="2800" u="sng" dirty="0">
                <a:solidFill>
                  <a:srgbClr val="FF0066"/>
                </a:solidFill>
                <a:effectLst>
                  <a:outerShdw blurRad="38100" dist="38100" dir="2700000">
                    <a:srgbClr val="C0C0C0"/>
                  </a:outerShdw>
                </a:effectLst>
              </a:rPr>
              <a:t> </a:t>
            </a:r>
            <a:br>
              <a:rPr sz="2800" u="sng" dirty="0">
                <a:solidFill>
                  <a:srgbClr val="FF0066"/>
                </a:solidFill>
                <a:effectLst>
                  <a:outerShdw blurRad="38100" dist="38100" dir="2700000">
                    <a:srgbClr val="C0C0C0"/>
                  </a:outerShdw>
                </a:effectLst>
              </a:rPr>
            </a:br>
            <a:endParaRPr sz="2800" u="sng" dirty="0">
              <a:solidFill>
                <a:srgbClr val="FF0066"/>
              </a:solidFill>
              <a:effectLst>
                <a:outerShdw blurRad="38100" dist="38100" dir="2700000">
                  <a:srgbClr val="C0C0C0"/>
                </a:outerShdw>
              </a:effectLst>
            </a:endParaRPr>
          </a:p>
        </p:txBody>
      </p:sp>
      <p:sp>
        <p:nvSpPr>
          <p:cNvPr id="9219" name="Θέση περιεχομένου 2"/>
          <p:cNvSpPr>
            <a:spLocks noGrp="1"/>
          </p:cNvSpPr>
          <p:nvPr>
            <p:ph sz="half" idx="1"/>
          </p:nvPr>
        </p:nvSpPr>
        <p:spPr>
          <a:xfrm>
            <a:off x="457200" y="1524000"/>
            <a:ext cx="8229600" cy="4606925"/>
          </a:xfrm>
          <a:ln/>
        </p:spPr>
        <p:txBody>
          <a:bodyPr vert="horz" wrap="square" lIns="91440" tIns="45720" rIns="91440" bIns="45720" anchor="t" anchorCtr="0"/>
          <a:p>
            <a:pPr>
              <a:buSzPct val="70000"/>
            </a:pPr>
            <a:r>
              <a:rPr sz="2000" dirty="0">
                <a:latin typeface="+mn-lt"/>
                <a:ea typeface="+mn-ea"/>
                <a:cs typeface="+mn-cs"/>
              </a:rPr>
              <a:t>Το έξω ους περιλαμβάνει το πτερύγιο, το οποίο μας βοηθά να αντιληφθούμε αν ο ήχος έρχεται από μπροστά ή από πίσω. Η παρουσία μάλιστα του πτερυγίου αυξάνει κατά 5dΒ την πίεση που ασκείται στο τύμπανό μας για τους ήχους που έρχονται από μπροστά, γι’ αυτό και συνήθως κάποιος, προσπαθώντας να ακούσει καλύτερα, βάζει την παλάμη πίσω από το αυτί του.</a:t>
            </a:r>
            <a:endParaRPr sz="2000" dirty="0">
              <a:latin typeface="+mn-lt"/>
              <a:ea typeface="+mn-ea"/>
              <a:cs typeface="+mn-cs"/>
            </a:endParaRPr>
          </a:p>
          <a:p>
            <a:pPr>
              <a:buSzPct val="70000"/>
            </a:pPr>
            <a:endParaRPr sz="2000" dirty="0">
              <a:latin typeface="+mn-lt"/>
              <a:ea typeface="+mn-ea"/>
              <a:cs typeface="+mn-cs"/>
            </a:endParaRPr>
          </a:p>
          <a:p>
            <a:pPr>
              <a:buSzPct val="70000"/>
            </a:pPr>
            <a:r>
              <a:rPr sz="2000" dirty="0">
                <a:latin typeface="+mn-lt"/>
                <a:ea typeface="+mn-ea"/>
                <a:cs typeface="+mn-cs"/>
              </a:rPr>
              <a:t>Περιέχει τριχίδια με κατεύθυνση προς τα έξω που έχουν ως σκοπό να σχηματίσουν μια γραμμή άμυνας σε μικρά ζωύφια που θέλουν να εισχωρήσουν στο αυτί, στις ρίζες των οποίων παράγεται ελαιώδες υγρό που αναμιγνύεται με τις εκκρίσεις από τους γειτονικούς σμηγματογόνους αδένες και το αποτέλεσμα αποτελεί τη βάση του κεριού (κυψελίδα).</a:t>
            </a:r>
            <a:endParaRPr sz="2000" dirty="0">
              <a:latin typeface="+mn-lt"/>
              <a:ea typeface="+mn-ea"/>
              <a:cs typeface="+mn-cs"/>
            </a:endParaRPr>
          </a:p>
          <a:p>
            <a:pPr>
              <a:buSzPct val="70000"/>
            </a:pPr>
            <a:endParaRPr lang="en-US" altLang="x-none" dirty="0">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Θέση περιεχομένου 2"/>
          <p:cNvSpPr>
            <a:spLocks noGrp="1"/>
          </p:cNvSpPr>
          <p:nvPr>
            <p:ph sz="half" idx="1"/>
          </p:nvPr>
        </p:nvSpPr>
        <p:spPr>
          <a:ln/>
        </p:spPr>
        <p:txBody>
          <a:bodyPr vert="horz" wrap="square" lIns="91440" tIns="45720" rIns="91440" bIns="45720" anchor="t" anchorCtr="0"/>
          <a:p>
            <a:pPr>
              <a:buSzPct val="70000"/>
            </a:pPr>
            <a:r>
              <a:rPr sz="2000" dirty="0">
                <a:latin typeface="+mn-lt"/>
                <a:ea typeface="+mn-ea"/>
                <a:cs typeface="+mn-cs"/>
              </a:rPr>
              <a:t>Τα βαθύτερα δύο τριτημόρια του έξω ακουστικού πόρου έχουν ένα οστέινο τοίχωμα, το οποίο καλύπτεται από ένα λεπτό και μάλλον εύθρυπτο στρώμα, που στερείται αδένων, ενώ στο απώτερο εσωτερικό άκρο είναι ο τυμπανικός υμένας (τύμπανο), ο οποίος αποτελεί το όριο μεταξύ έξω και μέσου ωτός.</a:t>
            </a:r>
            <a:endParaRPr sz="2000" dirty="0">
              <a:latin typeface="+mn-lt"/>
              <a:ea typeface="+mn-ea"/>
              <a:cs typeface="+mn-cs"/>
            </a:endParaRPr>
          </a:p>
          <a:p>
            <a:pPr>
              <a:buSzPct val="70000"/>
            </a:pPr>
            <a:endParaRPr lang="en-US" altLang="x-none" dirty="0">
              <a:latin typeface="+mn-lt"/>
              <a:ea typeface="+mn-ea"/>
              <a:cs typeface="+mn-cs"/>
            </a:endParaRPr>
          </a:p>
        </p:txBody>
      </p:sp>
      <p:pic>
        <p:nvPicPr>
          <p:cNvPr id="10243" name="Θέση περιεχομένου 5"/>
          <p:cNvPicPr>
            <a:picLocks noGrp="1" noChangeAspect="1"/>
          </p:cNvPicPr>
          <p:nvPr>
            <p:ph sz="half" idx="2"/>
          </p:nvPr>
        </p:nvPicPr>
        <p:blipFill>
          <a:blip r:embed="rId1"/>
          <a:stretch>
            <a:fillRect/>
          </a:stretch>
        </p:blipFill>
        <p:spPr>
          <a:xfrm>
            <a:off x="4567238" y="1714500"/>
            <a:ext cx="4546600" cy="4319588"/>
          </a:xfrm>
          <a:ln/>
        </p:spPr>
      </p:pic>
      <p:sp>
        <p:nvSpPr>
          <p:cNvPr id="5" name="Rectangle 4"/>
          <p:cNvSpPr>
            <a:spLocks noGrp="1" noChangeArrowheads="1"/>
          </p:cNvSpPr>
          <p:nvPr>
            <p:ph type="title"/>
          </p:nvPr>
        </p:nvSpPr>
        <p:spPr/>
        <p:txBody>
          <a:bodyPr vert="horz" wrap="square" lIns="91440" tIns="45720" rIns="91440" bIns="45720" numCol="1" anchor="b" anchorCtr="0" compatLnSpc="1"/>
          <a:p>
            <a:pPr eaLnBrk="1" hangingPunct="1"/>
            <a:r>
              <a:rPr lang="en-US" altLang="x-none" sz="3000" b="0" dirty="0">
                <a:solidFill>
                  <a:schemeClr val="tx1"/>
                </a:solidFill>
                <a:effectLst>
                  <a:outerShdw blurRad="38100" dist="38100" dir="2700000">
                    <a:srgbClr val="C0C0C0"/>
                  </a:outerShdw>
                </a:effectLst>
              </a:rPr>
              <a:t>                         </a:t>
            </a:r>
            <a:r>
              <a:rPr sz="2800" dirty="0">
                <a:solidFill>
                  <a:srgbClr val="FF0066"/>
                </a:solidFill>
                <a:effectLst>
                  <a:outerShdw blurRad="38100" dist="38100" dir="2700000">
                    <a:srgbClr val="C0C0C0"/>
                  </a:outerShdw>
                </a:effectLst>
              </a:rPr>
              <a:t>ΕΞΩ ΟΥΣ</a:t>
            </a:r>
            <a:r>
              <a:rPr sz="2800" u="sng" dirty="0">
                <a:solidFill>
                  <a:srgbClr val="FF0066"/>
                </a:solidFill>
                <a:effectLst>
                  <a:outerShdw blurRad="38100" dist="38100" dir="2700000">
                    <a:srgbClr val="C0C0C0"/>
                  </a:outerShdw>
                </a:effectLst>
              </a:rPr>
              <a:t> </a:t>
            </a:r>
            <a:br>
              <a:rPr sz="2800" u="sng" dirty="0">
                <a:solidFill>
                  <a:srgbClr val="FF0066"/>
                </a:solidFill>
                <a:effectLst>
                  <a:outerShdw blurRad="38100" dist="38100" dir="2700000">
                    <a:srgbClr val="C0C0C0"/>
                  </a:outerShdw>
                </a:effectLst>
              </a:rPr>
            </a:br>
            <a:endParaRPr sz="2800" u="sng" dirty="0">
              <a:solidFill>
                <a:srgbClr val="FF0066"/>
              </a:solidFill>
              <a:effectLst>
                <a:outerShdw blurRad="38100" dist="38100" dir="2700000">
                  <a:srgbClr val="C0C0C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descr="http://1.bp.blogspot.com/-_Ca5IUtO-Kg/TePi2DVWupI/AAAAAAAAAB4/rkvCr6dHVgc/s1600/variation+genFLAT.jpg"/>
          <p:cNvPicPr>
            <a:picLocks noChangeAspect="1"/>
          </p:cNvPicPr>
          <p:nvPr/>
        </p:nvPicPr>
        <p:blipFill>
          <a:blip r:embed="rId1"/>
          <a:srcRect l="2362" t="3018" r="2362" b="16220"/>
          <a:stretch>
            <a:fillRect/>
          </a:stretch>
        </p:blipFill>
        <p:spPr>
          <a:xfrm>
            <a:off x="-76200" y="1905000"/>
            <a:ext cx="9378950" cy="4978400"/>
          </a:xfrm>
          <a:prstGeom prst="rect">
            <a:avLst/>
          </a:prstGeom>
          <a:noFill/>
          <a:ln w="9525">
            <a:noFill/>
          </a:ln>
        </p:spPr>
      </p:pic>
      <p:pic>
        <p:nvPicPr>
          <p:cNvPr id="4" name="Picture 6" descr="Arabic_women_dress_wedding_earring_cubic_zirconia"/>
          <p:cNvPicPr>
            <a:picLocks noChangeAspect="1"/>
          </p:cNvPicPr>
          <p:nvPr/>
        </p:nvPicPr>
        <p:blipFill>
          <a:blip r:embed="rId2"/>
          <a:stretch>
            <a:fillRect/>
          </a:stretch>
        </p:blipFill>
        <p:spPr>
          <a:xfrm>
            <a:off x="-38100" y="3403600"/>
            <a:ext cx="2590800" cy="34417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2" name="Rectangle 4"/>
          <p:cNvSpPr>
            <a:spLocks noGrp="1" noChangeArrowheads="1"/>
          </p:cNvSpPr>
          <p:nvPr>
            <p:ph type="title"/>
          </p:nvPr>
        </p:nvSpPr>
        <p:spPr>
          <a:xfrm>
            <a:off x="-2286000" y="-38100"/>
            <a:ext cx="7543800" cy="1295400"/>
          </a:xfrm>
        </p:spPr>
        <p:txBody>
          <a:bodyPr vert="horz" wrap="square" lIns="91440" tIns="45720" rIns="91440" bIns="45720" numCol="1" anchor="b" anchorCtr="0" compatLnSpc="1"/>
          <a:p>
            <a:pPr eaLnBrk="1" hangingPunct="1"/>
            <a:r>
              <a:rPr lang="en-US" altLang="x-none" sz="3000" b="0" dirty="0">
                <a:solidFill>
                  <a:schemeClr val="tx1"/>
                </a:solidFill>
                <a:effectLst>
                  <a:outerShdw blurRad="38100" dist="38100" dir="2700000">
                    <a:srgbClr val="C0C0C0"/>
                  </a:outerShdw>
                </a:effectLst>
              </a:rPr>
              <a:t>                         </a:t>
            </a:r>
            <a:r>
              <a:rPr sz="2800" dirty="0">
                <a:solidFill>
                  <a:srgbClr val="FF0066"/>
                </a:solidFill>
                <a:effectLst>
                  <a:outerShdw blurRad="38100" dist="38100" dir="2700000">
                    <a:srgbClr val="C0C0C0"/>
                  </a:outerShdw>
                </a:effectLst>
              </a:rPr>
              <a:t>ΜΕΣΟ ΟΥΣ</a:t>
            </a:r>
            <a:r>
              <a:rPr sz="2800" dirty="0">
                <a:solidFill>
                  <a:srgbClr val="FF0066"/>
                </a:solidFill>
              </a:rPr>
              <a:t> </a:t>
            </a:r>
            <a:br>
              <a:rPr sz="2800" dirty="0">
                <a:solidFill>
                  <a:srgbClr val="FF0066"/>
                </a:solidFill>
              </a:rPr>
            </a:br>
            <a:endParaRPr sz="2800" dirty="0">
              <a:solidFill>
                <a:srgbClr val="FF0066"/>
              </a:solidFill>
            </a:endParaRPr>
          </a:p>
        </p:txBody>
      </p:sp>
      <p:sp>
        <p:nvSpPr>
          <p:cNvPr id="3" name="TextBox 2"/>
          <p:cNvSpPr txBox="1"/>
          <p:nvPr/>
        </p:nvSpPr>
        <p:spPr>
          <a:xfrm>
            <a:off x="3733800" y="76200"/>
            <a:ext cx="5392738" cy="6400800"/>
          </a:xfrm>
          <a:prstGeom prst="rect">
            <a:avLst/>
          </a:prstGeom>
          <a:solidFill>
            <a:schemeClr val="accent6">
              <a:lumMod val="20000"/>
              <a:lumOff val="80000"/>
            </a:schemeClr>
          </a:solidFill>
        </p:spPr>
        <p:txBody>
          <a:bodyPr wrap="square">
            <a:spAutoFit/>
          </a:bodyPr>
          <a:p>
            <a:pPr marL="285750" indent="-285750">
              <a:buFont typeface="Arial" panose="020B0604020202020204" pitchFamily="34" charset="0"/>
              <a:buChar char="•"/>
            </a:pPr>
            <a:r>
              <a:rPr dirty="0">
                <a:latin typeface="Arial" panose="020B0604020202020204" pitchFamily="34" charset="0"/>
              </a:rPr>
              <a:t>Ο τυμπανικός υμένας είναι ένας κυκλικός δίσκος λεπτού δέρματος με διάμετρο 8-9mm, κωνικού σχήματος με την κορυφή προς τα μέσα. Το μέσο ους αυτό καθαυτό βρίσκεται προς το έσω του τυμπανικού υμένα και είναι ένας αεροβριθής χώρος που περιέχει τρία μικρά οστά (σφύρα, άκμονας και αναβολέας), τα οποία συνδέουν τον τυμπανικό υμένα με το έσω ους.</a:t>
            </a:r>
            <a:endParaRPr dirty="0">
              <a:latin typeface="Arial" panose="020B0604020202020204" pitchFamily="34" charset="0"/>
            </a:endParaRPr>
          </a:p>
          <a:p>
            <a:pPr marL="285750" indent="-285750">
              <a:buFont typeface="Arial" panose="020B0604020202020204" pitchFamily="34" charset="0"/>
              <a:buChar char="•"/>
            </a:pPr>
            <a:r>
              <a:rPr dirty="0">
                <a:latin typeface="Arial" panose="020B0604020202020204" pitchFamily="34" charset="0"/>
              </a:rPr>
              <a:t>Η σφύρα έχει μια λαβή και μια κεφαλή και η λαβή είναι τοποθετημένη ανάμεσα στις στιβάδες του τυμπανικού υμένα. Η κεφαλή της σφύρας εφάπτεται σε ένα χώρο του μέσου ωτός που ονομάζεται επιτυμπάνιος χώρος και αρθρώνεται στο μάλλον ογκώδες σώμα του άκμονα. Από τον άκμονα ξεκινά μια αποφυάδα που στρέφεται προς το κάτω τοίχωμα του μέσου ωτός και τελικά συνδέεται με την κεφαλή του αναβολέα. Τα δύο σκέλη του αναβολέα συνδέονται στη βάση του, η οποία βρίσκεται μέσα σε μια μικρή οπή, την ωοειδή θυρίδα. Ακριβώς κάτω από την ωοειδή θυρίδα υπάρχει και μια άλλη μικρή οπή προς το έσω ους, η οποία ονομάζεται στρογγυλή θυρίδα. </a:t>
            </a:r>
            <a:endParaRPr dirty="0">
              <a:latin typeface="Arial" panose="020B0604020202020204" pitchFamily="34" charset="0"/>
            </a:endParaRPr>
          </a:p>
        </p:txBody>
      </p:sp>
      <p:pic>
        <p:nvPicPr>
          <p:cNvPr id="12292" name="Εικόνα 8"/>
          <p:cNvPicPr>
            <a:picLocks noChangeAspect="1"/>
          </p:cNvPicPr>
          <p:nvPr/>
        </p:nvPicPr>
        <p:blipFill>
          <a:blip r:embed="rId1"/>
          <a:stretch>
            <a:fillRect/>
          </a:stretch>
        </p:blipFill>
        <p:spPr>
          <a:xfrm>
            <a:off x="228600" y="1676400"/>
            <a:ext cx="3449638" cy="3276600"/>
          </a:xfrm>
          <a:prstGeom prst="rect">
            <a:avLst/>
          </a:prstGeom>
          <a:noFill/>
          <a:ln w="9525">
            <a:noFill/>
          </a:ln>
        </p:spPr>
      </p:pic>
    </p:spTree>
  </p:cSld>
  <p:clrMapOvr>
    <a:masterClrMapping/>
  </p:clrMapOvr>
</p:sld>
</file>

<file path=ppt/theme/theme1.xml><?xml version="1.0" encoding="utf-8"?>
<a:theme xmlns:a="http://schemas.openxmlformats.org/drawingml/2006/main" name="Δίκτυο">
  <a:themeElements>
    <a:clrScheme name="Δίκτυο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Δίκτυ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Δίκτυο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Δίκτυο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Δίκτυο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Δίκτυο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Δίκτυο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Δίκτυο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Δίκτυο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Δίκτυο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Δίκτυο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Δίκτυο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0</TotalTime>
  <Words>7721</Words>
  <Application>WPS Presentation</Application>
  <PresentationFormat/>
  <Paragraphs>109</Paragraphs>
  <Slides>25</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Arial</vt:lpstr>
      <vt:lpstr>SimSun</vt:lpstr>
      <vt:lpstr>Wingdings</vt:lpstr>
      <vt:lpstr>Calibri</vt:lpstr>
      <vt:lpstr>Century Gothic</vt:lpstr>
      <vt:lpstr>Candara</vt:lpstr>
      <vt:lpstr>Microsoft YaHei</vt:lpstr>
      <vt:lpstr>Arial Unicode MS</vt:lpstr>
      <vt:lpstr>Δίκτυο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Uoa</dc:creator>
  <cp:lastModifiedBy>Andrea Paola Rojas</cp:lastModifiedBy>
  <cp:revision>99</cp:revision>
  <dcterms:created xsi:type="dcterms:W3CDTF">2011-02-18T10:11:58Z</dcterms:created>
  <dcterms:modified xsi:type="dcterms:W3CDTF">2024-01-02T07:06:18Z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F348622D27EE4018B27AEBAD68522E79_13</vt:lpwstr>
  </property>
  <property fmtid="{D5CDD505-2E9C-101B-9397-08002B2CF9AE}" pid="4" name="KSOProductBuildVer">
    <vt:lpwstr>1033-12.2.0.13359</vt:lpwstr>
  </property>
</Properties>
</file>