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2"/>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CA40C-679E-4B0B-A500-F3CA23EBDC7A}" type="datetimeFigureOut">
              <a:rPr lang="el-GR" smtClean="0"/>
              <a:t>16/1/2022</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F12EFE-6DF7-4E51-8006-9F7AF3E23C42}" type="slidenum">
              <a:rPr lang="el-GR" smtClean="0"/>
              <a:t>‹#›</a:t>
            </a:fld>
            <a:endParaRPr lang="el-GR"/>
          </a:p>
        </p:txBody>
      </p:sp>
    </p:spTree>
    <p:extLst>
      <p:ext uri="{BB962C8B-B14F-4D97-AF65-F5344CB8AC3E}">
        <p14:creationId xmlns:p14="http://schemas.microsoft.com/office/powerpoint/2010/main" val="3250156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hyperlink" Target="http://creativecommons.gr/?page_id=5868"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6" name="Θέση αριθμού διαφάνειας 5"/>
          <p:cNvSpPr>
            <a:spLocks noGrp="1"/>
          </p:cNvSpPr>
          <p:nvPr>
            <p:ph type="sldNum" sz="quarter" idx="12"/>
          </p:nvPr>
        </p:nvSpPr>
        <p:spPr>
          <a:xfrm>
            <a:off x="10805063" y="6438058"/>
            <a:ext cx="480753" cy="365125"/>
          </a:xfrm>
        </p:spPr>
        <p:txBody>
          <a:bodyPr/>
          <a:lstStyle/>
          <a:p>
            <a:fld id="{DAC366CC-9240-43BF-B147-8BF9669DD364}" type="slidenum">
              <a:rPr lang="el-GR" smtClean="0"/>
              <a:t>‹#›</a:t>
            </a:fld>
            <a:endParaRPr lang="el-G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27381" y="5751523"/>
            <a:ext cx="806875" cy="1076917"/>
          </a:xfrm>
          <a:prstGeom prst="rect">
            <a:avLst/>
          </a:prstGeom>
        </p:spPr>
      </p:pic>
      <p:pic>
        <p:nvPicPr>
          <p:cNvPr id="9" name="Εικόνα 8">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46222" y="6604982"/>
            <a:ext cx="562637" cy="198201"/>
          </a:xfrm>
          <a:prstGeom prst="rect">
            <a:avLst/>
          </a:prstGeom>
        </p:spPr>
      </p:pic>
      <p:sp>
        <p:nvSpPr>
          <p:cNvPr id="10" name="TextBox 9"/>
          <p:cNvSpPr txBox="1"/>
          <p:nvPr userDrawn="1"/>
        </p:nvSpPr>
        <p:spPr>
          <a:xfrm rot="16200000">
            <a:off x="-649697" y="5962081"/>
            <a:ext cx="1545616" cy="246221"/>
          </a:xfrm>
          <a:prstGeom prst="rect">
            <a:avLst/>
          </a:prstGeom>
          <a:noFill/>
        </p:spPr>
        <p:txBody>
          <a:bodyPr wrap="none" rtlCol="0">
            <a:spAutoFit/>
          </a:bodyPr>
          <a:lstStyle/>
          <a:p>
            <a:r>
              <a:rPr lang="el-GR" sz="1000" dirty="0">
                <a:solidFill>
                  <a:schemeClr val="bg1">
                    <a:lumMod val="65000"/>
                  </a:schemeClr>
                </a:solidFill>
              </a:rPr>
              <a:t>Α. Εμβαλωτής | Α.</a:t>
            </a:r>
            <a:r>
              <a:rPr lang="el-GR" sz="1000" baseline="0" dirty="0">
                <a:solidFill>
                  <a:schemeClr val="bg1">
                    <a:lumMod val="65000"/>
                  </a:schemeClr>
                </a:solidFill>
              </a:rPr>
              <a:t> Κατσής</a:t>
            </a:r>
            <a:endParaRPr lang="el-GR" sz="1000" dirty="0">
              <a:solidFill>
                <a:schemeClr val="bg1">
                  <a:lumMod val="65000"/>
                </a:schemeClr>
              </a:solidFill>
            </a:endParaRPr>
          </a:p>
        </p:txBody>
      </p:sp>
    </p:spTree>
    <p:extLst>
      <p:ext uri="{BB962C8B-B14F-4D97-AF65-F5344CB8AC3E}">
        <p14:creationId xmlns:p14="http://schemas.microsoft.com/office/powerpoint/2010/main" val="119669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16/1/2022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109657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16/1/2022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43941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16/1/2022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239703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4E9F7DD6-AB71-48B5-9709-C808399B806F}" type="datetimeFigureOut">
              <a:rPr lang="el-GR" smtClean="0"/>
              <a:t>16/1/2022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264057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4E9F7DD6-AB71-48B5-9709-C808399B806F}" type="datetimeFigureOut">
              <a:rPr lang="el-GR" smtClean="0"/>
              <a:t>16/1/2022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459208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4E9F7DD6-AB71-48B5-9709-C808399B806F}" type="datetimeFigureOut">
              <a:rPr lang="el-GR" smtClean="0"/>
              <a:t>16/1/2022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504397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4E9F7DD6-AB71-48B5-9709-C808399B806F}" type="datetimeFigureOut">
              <a:rPr lang="el-GR" smtClean="0"/>
              <a:t>16/1/2022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330080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E9F7DD6-AB71-48B5-9709-C808399B806F}" type="datetimeFigureOut">
              <a:rPr lang="el-GR" smtClean="0"/>
              <a:t>16/1/2022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860721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9F7DD6-AB71-48B5-9709-C808399B806F}" type="datetimeFigureOut">
              <a:rPr lang="el-GR" smtClean="0"/>
              <a:t>16/1/2022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177431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9F7DD6-AB71-48B5-9709-C808399B806F}" type="datetimeFigureOut">
              <a:rPr lang="el-GR" smtClean="0"/>
              <a:t>16/1/2022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266266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9F7DD6-AB71-48B5-9709-C808399B806F}" type="datetimeFigureOut">
              <a:rPr lang="el-GR" smtClean="0"/>
              <a:t>16/1/2022</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C366CC-9240-43BF-B147-8BF9669DD364}" type="slidenum">
              <a:rPr lang="el-GR" smtClean="0"/>
              <a:t>‹#›</a:t>
            </a:fld>
            <a:endParaRPr lang="el-GR"/>
          </a:p>
        </p:txBody>
      </p:sp>
    </p:spTree>
    <p:extLst>
      <p:ext uri="{BB962C8B-B14F-4D97-AF65-F5344CB8AC3E}">
        <p14:creationId xmlns:p14="http://schemas.microsoft.com/office/powerpoint/2010/main" val="258285333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bsnews.com/news/its-all-about-the-sample/"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b="1" dirty="0"/>
              <a:t>1. Δειγματοληψία (</a:t>
            </a:r>
            <a:r>
              <a:rPr lang="en-US" b="1" dirty="0"/>
              <a:t>Sampling)</a:t>
            </a:r>
            <a:endParaRPr lang="el-GR" b="1" dirty="0"/>
          </a:p>
        </p:txBody>
      </p:sp>
      <p:sp>
        <p:nvSpPr>
          <p:cNvPr id="5" name="Θέση περιεχομένου 4"/>
          <p:cNvSpPr>
            <a:spLocks noGrp="1"/>
          </p:cNvSpPr>
          <p:nvPr>
            <p:ph idx="1"/>
          </p:nvPr>
        </p:nvSpPr>
        <p:spPr/>
        <p:txBody>
          <a:bodyPr>
            <a:normAutofit fontScale="92500"/>
          </a:bodyPr>
          <a:lstStyle/>
          <a:p>
            <a:pPr>
              <a:buFont typeface="Wingdings" panose="05000000000000000000" pitchFamily="2" charset="2"/>
              <a:buChar char="Ø"/>
            </a:pPr>
            <a:r>
              <a:rPr lang="el-GR" dirty="0"/>
              <a:t>Συνήθως οι ερευνητές δεν μπορούν να καταγράψουν τις απόψεις όλου του πληθυσμού και για το λόγο αυτό επιλέγουν ένα δείγμα (</a:t>
            </a:r>
            <a:r>
              <a:rPr lang="en-US" dirty="0"/>
              <a:t>sample)</a:t>
            </a:r>
            <a:r>
              <a:rPr lang="el-GR" dirty="0"/>
              <a:t> ώστε να γενικεύσουν τα αποτελέσματα στον πληθυσμό</a:t>
            </a:r>
            <a:r>
              <a:rPr lang="en-US" dirty="0"/>
              <a:t>.</a:t>
            </a:r>
            <a:endParaRPr lang="el-GR" dirty="0"/>
          </a:p>
          <a:p>
            <a:pPr>
              <a:buFont typeface="Wingdings" panose="05000000000000000000" pitchFamily="2" charset="2"/>
              <a:buChar char="Ø"/>
            </a:pPr>
            <a:r>
              <a:rPr lang="en-US" dirty="0"/>
              <a:t> </a:t>
            </a:r>
            <a:r>
              <a:rPr lang="el-GR" dirty="0"/>
              <a:t>Άρα είναι απαραίτητη η σωστή επιλογή τεχνικής δειγματοληψίας. </a:t>
            </a:r>
          </a:p>
          <a:p>
            <a:pPr>
              <a:buFont typeface="Wingdings" panose="05000000000000000000" pitchFamily="2" charset="2"/>
              <a:buChar char="Ø"/>
            </a:pPr>
            <a:r>
              <a:rPr lang="el-GR" b="1" dirty="0"/>
              <a:t>Προσοχή</a:t>
            </a:r>
            <a:r>
              <a:rPr lang="el-GR" dirty="0"/>
              <a:t>: Η σωστή επιλογή δείγματος </a:t>
            </a:r>
            <a:r>
              <a:rPr lang="el-GR" b="1" dirty="0"/>
              <a:t>ΔΕΝ</a:t>
            </a:r>
            <a:r>
              <a:rPr lang="el-GR" dirty="0"/>
              <a:t> σημαίνει ότι τα αποτελέσματα της έρευνας θα είναι απολύτως αντιπροσωπευτικά του πληθυσμού. Απλώς, μειώνεται (αλλά δεν μηδενίζεται) η πιθανότητα λάθους. </a:t>
            </a:r>
          </a:p>
          <a:p>
            <a:pPr>
              <a:buFont typeface="Wingdings" panose="05000000000000000000" pitchFamily="2" charset="2"/>
              <a:buChar char="Ø"/>
            </a:pPr>
            <a:r>
              <a:rPr lang="el-GR" dirty="0"/>
              <a:t>Συχνά, οι ερευνητές δεν δίνουν ιδιαίτερη προσοχή στο στάδιο της δειγματοληψίας με αποτέλεσμα πιθανά λάθη να «μεταφέρονται» στα τελικά συμπεράσματα. Πατήστε </a:t>
            </a:r>
            <a:r>
              <a:rPr lang="el-GR" dirty="0">
                <a:hlinkClick r:id="rId2"/>
              </a:rPr>
              <a:t>εδώ</a:t>
            </a:r>
            <a:r>
              <a:rPr lang="el-GR" dirty="0"/>
              <a:t> για σφάλματα που έγραψαν ιστορία!</a:t>
            </a:r>
          </a:p>
        </p:txBody>
      </p:sp>
    </p:spTree>
    <p:extLst>
      <p:ext uri="{BB962C8B-B14F-4D97-AF65-F5344CB8AC3E}">
        <p14:creationId xmlns:p14="http://schemas.microsoft.com/office/powerpoint/2010/main" val="5004249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Κατά συστάδες-ενδιαφέροντα σημεία</a:t>
            </a:r>
          </a:p>
        </p:txBody>
      </p:sp>
      <p:sp>
        <p:nvSpPr>
          <p:cNvPr id="3" name="Θέση περιεχομένου 2"/>
          <p:cNvSpPr>
            <a:spLocks noGrp="1"/>
          </p:cNvSpPr>
          <p:nvPr>
            <p:ph idx="1"/>
          </p:nvPr>
        </p:nvSpPr>
        <p:spPr>
          <a:xfrm>
            <a:off x="838200" y="1825624"/>
            <a:ext cx="10515600" cy="4630593"/>
          </a:xfrm>
        </p:spPr>
        <p:txBody>
          <a:bodyPr>
            <a:normAutofit/>
          </a:bodyPr>
          <a:lstStyle/>
          <a:p>
            <a:pPr>
              <a:buFont typeface="Wingdings" panose="05000000000000000000" pitchFamily="2" charset="2"/>
              <a:buChar char="Ø"/>
            </a:pPr>
            <a:r>
              <a:rPr lang="el-GR" dirty="0"/>
              <a:t>Σε αντίθεση με τη </a:t>
            </a:r>
            <a:r>
              <a:rPr lang="el-GR" dirty="0" err="1"/>
              <a:t>στρωματοποιημένη</a:t>
            </a:r>
            <a:r>
              <a:rPr lang="el-GR" dirty="0"/>
              <a:t>, οι συστάδες καλό είναι να είναι πολλές, σχετικά μικρού μεγέθους και να αναμένεται να έχουν διαφορετική συμπεριφορά μεταξύ τους</a:t>
            </a:r>
          </a:p>
          <a:p>
            <a:pPr>
              <a:buFont typeface="Wingdings" panose="05000000000000000000" pitchFamily="2" charset="2"/>
              <a:buChar char="Ø"/>
            </a:pPr>
            <a:r>
              <a:rPr lang="el-GR" dirty="0"/>
              <a:t>Συχνά σε μεγάλες συστάδες (πχ μεγάλα σχολεία, νοσοκομεία, οικ. τετράγωνα) οι ερευνητές μετά το πρώτο στάδιο επιλογής συστάδας επιλέγουν ως δεύτερο στάδιο ένα μικρότερο υποσύνολο της (πχ μία τάξη, μία κλινική, μία πολυκατοικία)</a:t>
            </a:r>
          </a:p>
          <a:p>
            <a:pPr>
              <a:buFont typeface="Wingdings" panose="05000000000000000000" pitchFamily="2" charset="2"/>
              <a:buChar char="Ø"/>
            </a:pPr>
            <a:r>
              <a:rPr lang="el-GR" dirty="0"/>
              <a:t>Σε μεγάλες πληθυσμιακά έρευνες (χώρα, περιφέρεια), οι ερευνητές αρχικά εφαρμόζουν την </a:t>
            </a:r>
            <a:r>
              <a:rPr lang="el-GR" dirty="0" err="1"/>
              <a:t>στρωματοποιημένη</a:t>
            </a:r>
            <a:r>
              <a:rPr lang="el-GR" dirty="0"/>
              <a:t> (πχ διαίρεση σε περιφέρειες ή νομούς) και στη συνέχεια σε κάθε στρώμα επιλέγουν συστάδες. </a:t>
            </a:r>
          </a:p>
        </p:txBody>
      </p:sp>
    </p:spTree>
    <p:extLst>
      <p:ext uri="{BB962C8B-B14F-4D97-AF65-F5344CB8AC3E}">
        <p14:creationId xmlns:p14="http://schemas.microsoft.com/office/powerpoint/2010/main" val="2736893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2. Κατασκευή ερωτηματολογίου (</a:t>
            </a:r>
            <a:r>
              <a:rPr lang="en-US" b="1" dirty="0"/>
              <a:t>questionnaire design)</a:t>
            </a:r>
            <a:endParaRPr lang="el-GR" b="1" dirty="0"/>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dirty="0"/>
              <a:t>Το ερωτηματολόγιο αποτελεί το βασικό ερευνητικό εργαλείο σε κάθε ποσοτική έρευνα</a:t>
            </a:r>
          </a:p>
          <a:p>
            <a:pPr>
              <a:buFont typeface="Wingdings" panose="05000000000000000000" pitchFamily="2" charset="2"/>
              <a:buChar char="Ø"/>
            </a:pPr>
            <a:r>
              <a:rPr lang="el-GR" dirty="0"/>
              <a:t>Συλλέγονται γρήγορα και με σχετικά μικρό κόστος μεγάλος όγκος δεδομένων</a:t>
            </a:r>
          </a:p>
          <a:p>
            <a:pPr>
              <a:buFont typeface="Wingdings" panose="05000000000000000000" pitchFamily="2" charset="2"/>
              <a:buChar char="Ø"/>
            </a:pPr>
            <a:r>
              <a:rPr lang="el-GR" dirty="0"/>
              <a:t>Παρόλα αυτά η κατασκευή των ερωτηματολογίων ακολουθεί ορισμένους κανόνες για την εγκυρότερη καταγραφή των ερευνητικών δεδομένων. </a:t>
            </a:r>
          </a:p>
          <a:p>
            <a:pPr>
              <a:buFont typeface="Wingdings" panose="05000000000000000000" pitchFamily="2" charset="2"/>
              <a:buChar char="Ø"/>
            </a:pPr>
            <a:r>
              <a:rPr lang="el-GR" dirty="0"/>
              <a:t>Σε αντίθετη περίπτωση ο ερευνητής συλλέγει δεδομένα τα οποία όμως έχουν μικρή ερευνητική αξία</a:t>
            </a:r>
          </a:p>
        </p:txBody>
      </p:sp>
    </p:spTree>
    <p:extLst>
      <p:ext uri="{BB962C8B-B14F-4D97-AF65-F5344CB8AC3E}">
        <p14:creationId xmlns:p14="http://schemas.microsoft.com/office/powerpoint/2010/main" val="32801878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26145"/>
            <a:ext cx="10515600" cy="1325563"/>
          </a:xfrm>
        </p:spPr>
        <p:txBody>
          <a:bodyPr/>
          <a:lstStyle/>
          <a:p>
            <a:r>
              <a:rPr lang="el-GR" dirty="0"/>
              <a:t>Κανόνες κατασκευής ερωτηματολογίου</a:t>
            </a:r>
          </a:p>
        </p:txBody>
      </p:sp>
      <p:sp>
        <p:nvSpPr>
          <p:cNvPr id="3" name="Θέση περιεχομένου 2"/>
          <p:cNvSpPr>
            <a:spLocks noGrp="1"/>
          </p:cNvSpPr>
          <p:nvPr>
            <p:ph idx="1"/>
          </p:nvPr>
        </p:nvSpPr>
        <p:spPr>
          <a:xfrm>
            <a:off x="838200" y="1551708"/>
            <a:ext cx="10515600" cy="5043055"/>
          </a:xfrm>
        </p:spPr>
        <p:txBody>
          <a:bodyPr>
            <a:normAutofit fontScale="92500" lnSpcReduction="20000"/>
          </a:bodyPr>
          <a:lstStyle/>
          <a:p>
            <a:pPr algn="just">
              <a:buFont typeface="Wingdings" pitchFamily="2" charset="2"/>
              <a:buChar char="Ø"/>
              <a:defRPr/>
            </a:pPr>
            <a:r>
              <a:rPr lang="el-GR" dirty="0">
                <a:cs typeface="Baskerville"/>
              </a:rPr>
              <a:t>Γενικά το ερωτηματολόγιο πρέπει να </a:t>
            </a:r>
            <a:r>
              <a:rPr lang="en-US" dirty="0">
                <a:cs typeface="Baskerville"/>
              </a:rPr>
              <a:t>: </a:t>
            </a:r>
          </a:p>
          <a:p>
            <a:pPr algn="just">
              <a:buFont typeface="Wingdings" pitchFamily="2" charset="2"/>
              <a:buChar char="Ø"/>
              <a:defRPr/>
            </a:pPr>
            <a:endParaRPr lang="en-US" dirty="0">
              <a:cs typeface="Baskerville"/>
            </a:endParaRPr>
          </a:p>
          <a:p>
            <a:pPr marL="457200" indent="-457200" algn="just">
              <a:buFont typeface="+mj-lt"/>
              <a:buAutoNum type="arabicPeriod"/>
              <a:defRPr/>
            </a:pPr>
            <a:r>
              <a:rPr lang="el-GR" dirty="0">
                <a:cs typeface="Baskerville"/>
              </a:rPr>
              <a:t>Είναι σύντομο. Ο χρόνος συμπλήρωσης να μην ξεπερνά τα 10-15 λεπτά. </a:t>
            </a:r>
            <a:endParaRPr lang="en-US" dirty="0">
              <a:cs typeface="Baskerville"/>
            </a:endParaRPr>
          </a:p>
          <a:p>
            <a:pPr marL="457200" indent="-457200" algn="just">
              <a:buFont typeface="+mj-lt"/>
              <a:buAutoNum type="arabicPeriod"/>
              <a:defRPr/>
            </a:pPr>
            <a:r>
              <a:rPr lang="el-GR" dirty="0">
                <a:cs typeface="Baskerville"/>
              </a:rPr>
              <a:t>Ξεκινά με μία εισαγωγική αναφορά</a:t>
            </a:r>
            <a:endParaRPr lang="en-US" dirty="0">
              <a:cs typeface="Baskerville"/>
            </a:endParaRPr>
          </a:p>
          <a:p>
            <a:pPr marL="457200" indent="-457200" algn="just">
              <a:buFont typeface="+mj-lt"/>
              <a:buAutoNum type="arabicPeriod"/>
              <a:defRPr/>
            </a:pPr>
            <a:r>
              <a:rPr lang="el-GR" dirty="0">
                <a:cs typeface="Baskerville"/>
              </a:rPr>
              <a:t>Θεωρεί ότι όλοι οι ερωτώμενοι έχουν το ίδιο ελάχιστο επίπεδο γνώσης επί του θέματος</a:t>
            </a:r>
            <a:r>
              <a:rPr lang="en-US" dirty="0">
                <a:cs typeface="Baskerville"/>
              </a:rPr>
              <a:t>  </a:t>
            </a:r>
          </a:p>
          <a:p>
            <a:pPr marL="457200" indent="-457200" algn="just">
              <a:buFont typeface="+mj-lt"/>
              <a:buAutoNum type="arabicPeriod"/>
              <a:defRPr/>
            </a:pPr>
            <a:r>
              <a:rPr lang="el-GR" dirty="0">
                <a:cs typeface="Baskerville"/>
              </a:rPr>
              <a:t>Έχει ελεγχθεί μέσω μίας μικρής δοκιμαστικής-πιλοτικής έρευνας (</a:t>
            </a:r>
            <a:r>
              <a:rPr lang="en-US" dirty="0">
                <a:cs typeface="Baskerville"/>
              </a:rPr>
              <a:t>pilot run)</a:t>
            </a:r>
          </a:p>
          <a:p>
            <a:pPr marL="457200" indent="-457200" algn="just">
              <a:buFont typeface="+mj-lt"/>
              <a:buAutoNum type="arabicPeriod"/>
              <a:defRPr/>
            </a:pPr>
            <a:r>
              <a:rPr lang="el-GR" dirty="0">
                <a:cs typeface="Baskerville"/>
              </a:rPr>
              <a:t>Έχει σε έντονη γραφή (</a:t>
            </a:r>
            <a:r>
              <a:rPr lang="en-US" dirty="0">
                <a:cs typeface="Baskerville"/>
              </a:rPr>
              <a:t>bold) </a:t>
            </a:r>
            <a:r>
              <a:rPr lang="el-GR" dirty="0">
                <a:cs typeface="Baskerville"/>
              </a:rPr>
              <a:t>τις (λίγες αλλά σημαντικές) οδηγίες συμπλήρωσης</a:t>
            </a:r>
            <a:endParaRPr lang="en-US" dirty="0">
              <a:cs typeface="Baskerville"/>
            </a:endParaRPr>
          </a:p>
          <a:p>
            <a:pPr marL="457200" indent="-457200" algn="just">
              <a:buFont typeface="+mj-lt"/>
              <a:buAutoNum type="arabicPeriod"/>
              <a:defRPr/>
            </a:pPr>
            <a:r>
              <a:rPr lang="el-GR" dirty="0">
                <a:cs typeface="Baskerville"/>
              </a:rPr>
              <a:t>Δίνεται η επιλογή της μη απάντησης σε ερωτήσεις ( πχ Δεν γνωρίζω-δεν απαντώ)</a:t>
            </a:r>
            <a:endParaRPr lang="en-US" dirty="0">
              <a:cs typeface="Baskerville"/>
            </a:endParaRPr>
          </a:p>
          <a:p>
            <a:pPr marL="457200" indent="-457200" algn="just">
              <a:buFont typeface="+mj-lt"/>
              <a:buAutoNum type="arabicPeriod"/>
              <a:defRPr/>
            </a:pPr>
            <a:r>
              <a:rPr lang="el-GR" dirty="0">
                <a:cs typeface="Baskerville"/>
              </a:rPr>
              <a:t>Χρήση ηλεκτρονικών ερωτηματολογίων (</a:t>
            </a:r>
            <a:r>
              <a:rPr lang="en-US" dirty="0">
                <a:cs typeface="Baskerville"/>
              </a:rPr>
              <a:t>google forms)</a:t>
            </a:r>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635546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5016"/>
            <a:ext cx="10515600" cy="1325563"/>
          </a:xfrm>
        </p:spPr>
        <p:txBody>
          <a:bodyPr/>
          <a:lstStyle/>
          <a:p>
            <a:r>
              <a:rPr lang="el-GR" dirty="0"/>
              <a:t>Αρχή ερωτηματολογίου</a:t>
            </a:r>
          </a:p>
        </p:txBody>
      </p:sp>
      <p:sp>
        <p:nvSpPr>
          <p:cNvPr id="3" name="Θέση περιεχομένου 2"/>
          <p:cNvSpPr>
            <a:spLocks noGrp="1"/>
          </p:cNvSpPr>
          <p:nvPr>
            <p:ph idx="1"/>
          </p:nvPr>
        </p:nvSpPr>
        <p:spPr>
          <a:xfrm>
            <a:off x="838200" y="1825624"/>
            <a:ext cx="10515600" cy="4727575"/>
          </a:xfrm>
        </p:spPr>
        <p:txBody>
          <a:bodyPr>
            <a:normAutofit fontScale="92500" lnSpcReduction="20000"/>
          </a:bodyPr>
          <a:lstStyle/>
          <a:p>
            <a:pPr>
              <a:buFont typeface="Wingdings" panose="05000000000000000000" pitchFamily="2" charset="2"/>
              <a:buChar char="Ø"/>
            </a:pPr>
            <a:r>
              <a:rPr lang="el-GR" dirty="0"/>
              <a:t>Στην αρχή του ερωτηματολογίου θα πρέπει να υπάρχει ένα σύντομο εισαγωγικό γράμμα (περίπου μισής σελίδας) καλύπτοντας τα ακόλουθα σημεία:</a:t>
            </a:r>
          </a:p>
          <a:p>
            <a:pPr>
              <a:buFont typeface="Wingdings" panose="05000000000000000000" pitchFamily="2" charset="2"/>
              <a:buChar char="Ø"/>
            </a:pPr>
            <a:endParaRPr lang="el-GR" dirty="0"/>
          </a:p>
          <a:p>
            <a:pPr marL="514350" indent="-514350">
              <a:buFont typeface="+mj-lt"/>
              <a:buAutoNum type="arabicPeriod"/>
            </a:pPr>
            <a:r>
              <a:rPr lang="el-GR" dirty="0"/>
              <a:t>Τίτλος και σκοπός της έρευνας</a:t>
            </a:r>
          </a:p>
          <a:p>
            <a:pPr marL="514350" indent="-514350">
              <a:buFont typeface="+mj-lt"/>
              <a:buAutoNum type="arabicPeriod"/>
            </a:pPr>
            <a:r>
              <a:rPr lang="el-GR" dirty="0"/>
              <a:t>Ταυτότητα του ερευνητή</a:t>
            </a:r>
          </a:p>
          <a:p>
            <a:pPr marL="514350" indent="-514350">
              <a:buFont typeface="+mj-lt"/>
              <a:buAutoNum type="arabicPeriod"/>
            </a:pPr>
            <a:r>
              <a:rPr lang="el-GR" dirty="0"/>
              <a:t>Πως έγινε η επιλογή του ερωτώμενου</a:t>
            </a:r>
          </a:p>
          <a:p>
            <a:pPr marL="514350" indent="-514350">
              <a:buFont typeface="+mj-lt"/>
              <a:buAutoNum type="arabicPeriod"/>
            </a:pPr>
            <a:r>
              <a:rPr lang="el-GR" dirty="0"/>
              <a:t>Δήλωση και εγγύηση για εμπιστευτικότητα</a:t>
            </a:r>
          </a:p>
          <a:p>
            <a:pPr marL="514350" indent="-514350">
              <a:buFont typeface="+mj-lt"/>
              <a:buAutoNum type="arabicPeriod"/>
            </a:pPr>
            <a:r>
              <a:rPr lang="el-GR" dirty="0"/>
              <a:t>Εθελοντική συμμετοχή στη συμπλήρωση του ερωτηματολογίου</a:t>
            </a:r>
          </a:p>
          <a:p>
            <a:pPr marL="514350" indent="-514350">
              <a:buFont typeface="+mj-lt"/>
              <a:buAutoNum type="arabicPeriod"/>
            </a:pPr>
            <a:endParaRPr lang="el-GR" dirty="0"/>
          </a:p>
          <a:p>
            <a:pPr>
              <a:buFont typeface="Wingdings" panose="05000000000000000000" pitchFamily="2" charset="2"/>
              <a:buChar char="Ø"/>
            </a:pPr>
            <a:r>
              <a:rPr lang="el-GR" dirty="0"/>
              <a:t>Προφανώς σε περίπτωση τηλεφωνικής ή ηλεκτρονικής συμπλήρωσης του ερωτηματολογίου, τα παραπάνω σημεία θα καλύπτονται με τον αντίστοιχο τρόπο.</a:t>
            </a:r>
          </a:p>
        </p:txBody>
      </p:sp>
    </p:spTree>
    <p:extLst>
      <p:ext uri="{BB962C8B-B14F-4D97-AF65-F5344CB8AC3E}">
        <p14:creationId xmlns:p14="http://schemas.microsoft.com/office/powerpoint/2010/main" val="4592150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Δομή ερωτηματολογίου</a:t>
            </a:r>
          </a:p>
        </p:txBody>
      </p:sp>
      <p:sp>
        <p:nvSpPr>
          <p:cNvPr id="3" name="Θέση περιεχομένου 2"/>
          <p:cNvSpPr>
            <a:spLocks noGrp="1"/>
          </p:cNvSpPr>
          <p:nvPr>
            <p:ph idx="1"/>
          </p:nvPr>
        </p:nvSpPr>
        <p:spPr>
          <a:xfrm>
            <a:off x="838200" y="1825624"/>
            <a:ext cx="10515600" cy="4519757"/>
          </a:xfrm>
        </p:spPr>
        <p:txBody>
          <a:bodyPr>
            <a:normAutofit fontScale="85000" lnSpcReduction="20000"/>
          </a:bodyPr>
          <a:lstStyle/>
          <a:p>
            <a:pPr marL="0" indent="0">
              <a:buNone/>
            </a:pPr>
            <a:r>
              <a:rPr lang="el-GR" dirty="0"/>
              <a:t>Μετά την αρχική σελίδα, το ερωτηματολόγιο θα αναπτυχθεί με βάση τις παραπάνω κατευθύνσεις:</a:t>
            </a:r>
          </a:p>
          <a:p>
            <a:pPr marL="0" indent="0">
              <a:buNone/>
            </a:pPr>
            <a:endParaRPr lang="el-GR" dirty="0"/>
          </a:p>
          <a:p>
            <a:pPr marL="514350" indent="-514350">
              <a:buFont typeface="+mj-lt"/>
              <a:buAutoNum type="arabicPeriod"/>
            </a:pPr>
            <a:r>
              <a:rPr lang="el-GR" dirty="0"/>
              <a:t>Ξεκινήστε με τις εύκολες στη συμπλήρωση ερωτήσεις ώστε να μη δυσκολέψετε τον ερωτώμενο. Συνήθως αυτό γίνεται μέσω των δημογραφικών ερωτήσεων χωρίς να ρωτάτε πληροφορίες που δεν αποτελούν μέρος της έρευνας. Για παράδειγμα, αν δεν σας ενδιαφέρουν διαφορές ανά φύλο, τότε δεν έχει νόημα η καταγραφή του φύλου.</a:t>
            </a:r>
          </a:p>
          <a:p>
            <a:pPr marL="514350" indent="-514350">
              <a:buFont typeface="+mj-lt"/>
              <a:buAutoNum type="arabicPeriod"/>
            </a:pPr>
            <a:endParaRPr lang="el-GR" dirty="0"/>
          </a:p>
          <a:p>
            <a:pPr marL="514350" indent="-514350">
              <a:buFont typeface="+mj-lt"/>
              <a:buAutoNum type="arabicPeriod"/>
            </a:pPr>
            <a:r>
              <a:rPr lang="el-GR" dirty="0"/>
              <a:t>Στη συνέχεια επικεντρωθείτε στους βασικούς ερευνητικούς άξονες</a:t>
            </a:r>
          </a:p>
          <a:p>
            <a:pPr marL="514350" indent="-514350">
              <a:buFont typeface="+mj-lt"/>
              <a:buAutoNum type="arabicPeriod"/>
            </a:pPr>
            <a:endParaRPr lang="el-GR" dirty="0"/>
          </a:p>
          <a:p>
            <a:pPr marL="514350" indent="-514350">
              <a:buFont typeface="+mj-lt"/>
              <a:buAutoNum type="arabicPeriod"/>
            </a:pPr>
            <a:r>
              <a:rPr lang="el-GR" dirty="0"/>
              <a:t> Για κάθε ερευνητικό άξονα θα πρέπει να υπάρχει ένα συγκεκριμένο σετ ερωτήσεων χωρίς επικαλύψεις μεταξύ τους </a:t>
            </a:r>
          </a:p>
        </p:txBody>
      </p:sp>
    </p:spTree>
    <p:extLst>
      <p:ext uri="{BB962C8B-B14F-4D97-AF65-F5344CB8AC3E}">
        <p14:creationId xmlns:p14="http://schemas.microsoft.com/office/powerpoint/2010/main" val="2026847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Ερωτήσεις-κλίμακες</a:t>
            </a:r>
          </a:p>
        </p:txBody>
      </p:sp>
      <p:sp>
        <p:nvSpPr>
          <p:cNvPr id="3" name="Θέση περιεχομένου 2"/>
          <p:cNvSpPr>
            <a:spLocks noGrp="1"/>
          </p:cNvSpPr>
          <p:nvPr>
            <p:ph idx="1"/>
          </p:nvPr>
        </p:nvSpPr>
        <p:spPr/>
        <p:txBody>
          <a:bodyPr>
            <a:normAutofit fontScale="92500" lnSpcReduction="20000"/>
          </a:bodyPr>
          <a:lstStyle/>
          <a:p>
            <a:pPr>
              <a:buFont typeface="Wingdings" panose="05000000000000000000" pitchFamily="2" charset="2"/>
              <a:buChar char="Ø"/>
            </a:pPr>
            <a:r>
              <a:rPr lang="el-GR" dirty="0"/>
              <a:t>Συχνά στα ερωτηματολόγια οι ερευνητές επιθυμούν να καταγράψουν τα ιδιαίτερα χαρακτηριστικά των ερωτώμενων. </a:t>
            </a:r>
          </a:p>
          <a:p>
            <a:pPr>
              <a:buFont typeface="Wingdings" panose="05000000000000000000" pitchFamily="2" charset="2"/>
              <a:buChar char="Ø"/>
            </a:pPr>
            <a:r>
              <a:rPr lang="el-GR" dirty="0"/>
              <a:t>Αυτά είναι αρκετά υποκειμενικά και γενικά θεωρούνται δύσκολο στο να </a:t>
            </a:r>
            <a:r>
              <a:rPr lang="el-GR" dirty="0" err="1"/>
              <a:t>ποσοτικοποιηθούν</a:t>
            </a:r>
            <a:r>
              <a:rPr lang="el-GR" dirty="0"/>
              <a:t>. Παρουσιάζουν όμως το πιο μεγάλο ερευνητικό ενδιαφέρον!</a:t>
            </a:r>
          </a:p>
          <a:p>
            <a:pPr>
              <a:buFont typeface="Wingdings" panose="05000000000000000000" pitchFamily="2" charset="2"/>
              <a:buChar char="Ø"/>
            </a:pPr>
            <a:r>
              <a:rPr lang="el-GR" dirty="0"/>
              <a:t>Τέτοια παραδείγματα είναι, μεταξύ άλλων, η ξενοφοβία, ηγεσία, φοβία σχετικά με ΤΠΕ, διάφορα ψυχολογικά χαρακτηριστικά (πχ κίνητρα </a:t>
            </a:r>
            <a:r>
              <a:rPr lang="el-GR" dirty="0" err="1"/>
              <a:t>κλπ</a:t>
            </a:r>
            <a:r>
              <a:rPr lang="el-GR" dirty="0"/>
              <a:t>)</a:t>
            </a:r>
          </a:p>
          <a:p>
            <a:pPr>
              <a:buFont typeface="Wingdings" panose="05000000000000000000" pitchFamily="2" charset="2"/>
              <a:buChar char="Ø"/>
            </a:pPr>
            <a:r>
              <a:rPr lang="el-GR" dirty="0"/>
              <a:t>Πολλοί επιστήμονες (ειδικά στο χώρο της ψυχολογίας) έχουν αναπτύξει ομάδες ερωτήσεων που καταγράφουν ικανοποιητικά πολλά από αυτά τα χαρακτηριστικά. </a:t>
            </a:r>
          </a:p>
          <a:p>
            <a:pPr>
              <a:buFont typeface="Wingdings" panose="05000000000000000000" pitchFamily="2" charset="2"/>
              <a:buChar char="Ø"/>
            </a:pPr>
            <a:r>
              <a:rPr lang="el-GR" dirty="0"/>
              <a:t>Οι συγκεκριμένες ομάδες ερωτήσεων αναφέρονται κυρίως ως </a:t>
            </a:r>
            <a:r>
              <a:rPr lang="el-GR" b="1" dirty="0"/>
              <a:t>κλίμακες</a:t>
            </a:r>
            <a:r>
              <a:rPr lang="el-GR" dirty="0"/>
              <a:t> (</a:t>
            </a:r>
            <a:r>
              <a:rPr lang="en-US" b="1" dirty="0"/>
              <a:t>scales</a:t>
            </a:r>
            <a:r>
              <a:rPr lang="en-US" dirty="0"/>
              <a:t>) </a:t>
            </a:r>
            <a:r>
              <a:rPr lang="el-GR" dirty="0"/>
              <a:t>και οι επιμέρους ερωτήσεις των κλιμάκων ως </a:t>
            </a:r>
            <a:r>
              <a:rPr lang="el-GR" b="1" dirty="0"/>
              <a:t>στοιχεία</a:t>
            </a:r>
            <a:r>
              <a:rPr lang="el-GR" dirty="0"/>
              <a:t> (αν και ο αγγλικός όρος</a:t>
            </a:r>
            <a:r>
              <a:rPr lang="en-US" dirty="0"/>
              <a:t>, </a:t>
            </a:r>
            <a:r>
              <a:rPr lang="en-US" b="1" dirty="0"/>
              <a:t>items</a:t>
            </a:r>
            <a:r>
              <a:rPr lang="en-US" dirty="0"/>
              <a:t>, </a:t>
            </a:r>
            <a:r>
              <a:rPr lang="el-GR" dirty="0"/>
              <a:t>είναι πιο διαδεδομένος!)</a:t>
            </a:r>
          </a:p>
        </p:txBody>
      </p:sp>
    </p:spTree>
    <p:extLst>
      <p:ext uri="{BB962C8B-B14F-4D97-AF65-F5344CB8AC3E}">
        <p14:creationId xmlns:p14="http://schemas.microsoft.com/office/powerpoint/2010/main" val="37740023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29165"/>
            <a:ext cx="10515600" cy="1325563"/>
          </a:xfrm>
        </p:spPr>
        <p:txBody>
          <a:bodyPr/>
          <a:lstStyle/>
          <a:p>
            <a:r>
              <a:rPr lang="el-GR" dirty="0"/>
              <a:t>Πιο πολλά για τις κλίμακες </a:t>
            </a:r>
          </a:p>
        </p:txBody>
      </p:sp>
      <p:sp>
        <p:nvSpPr>
          <p:cNvPr id="3" name="Θέση περιεχομένου 2"/>
          <p:cNvSpPr>
            <a:spLocks noGrp="1"/>
          </p:cNvSpPr>
          <p:nvPr>
            <p:ph idx="1"/>
          </p:nvPr>
        </p:nvSpPr>
        <p:spPr>
          <a:xfrm>
            <a:off x="838200" y="1454728"/>
            <a:ext cx="10515600" cy="5098472"/>
          </a:xfrm>
        </p:spPr>
        <p:txBody>
          <a:bodyPr>
            <a:normAutofit fontScale="85000" lnSpcReduction="20000"/>
          </a:bodyPr>
          <a:lstStyle/>
          <a:p>
            <a:pPr>
              <a:buFont typeface="Wingdings" panose="05000000000000000000" pitchFamily="2" charset="2"/>
              <a:buChar char="Ø"/>
            </a:pPr>
            <a:r>
              <a:rPr lang="el-GR" dirty="0"/>
              <a:t>Η ανάπτυξη και η διατύπωση αυτών των κλιμάκων και των </a:t>
            </a:r>
            <a:r>
              <a:rPr lang="en-US" dirty="0"/>
              <a:t>items </a:t>
            </a:r>
            <a:r>
              <a:rPr lang="el-GR" dirty="0"/>
              <a:t>προϋποθέτει καλή γνώση του ερευνητικού θέματος και της σχετικής βιβλιογραφίας. </a:t>
            </a:r>
          </a:p>
          <a:p>
            <a:pPr>
              <a:buFont typeface="Wingdings" panose="05000000000000000000" pitchFamily="2" charset="2"/>
              <a:buChar char="Ø"/>
            </a:pPr>
            <a:r>
              <a:rPr lang="el-GR" dirty="0"/>
              <a:t>Ο ερωτώμενος καταγράφει το βαθμό συμφωνίας/διαφωνίας στις ερωτήσεις μέσω της επιλογής ενός φυσικού αριθμού συνήθως μεταξύ 1-5 ή 1-4 αν και κάποιες φορές το εύρος είναι 1-6 ή 1-7. </a:t>
            </a:r>
          </a:p>
          <a:p>
            <a:pPr>
              <a:buFont typeface="Wingdings" panose="05000000000000000000" pitchFamily="2" charset="2"/>
              <a:buChar char="Ø"/>
            </a:pPr>
            <a:r>
              <a:rPr lang="el-GR" dirty="0"/>
              <a:t>Στις περιπτώσεις 1-5 / 1-7 (μονός αριθμός επιλογών), διευκολύνεται η μεσαία/ουδέτερη  επιλογή (το 3 ή το 5), ενώ στις περιπτώσεις 1-4 / 1-6 ο ερωτώμενος πρέπει να «πάρει» θέση. </a:t>
            </a:r>
          </a:p>
          <a:p>
            <a:pPr>
              <a:buFont typeface="Wingdings" panose="05000000000000000000" pitchFamily="2" charset="2"/>
              <a:buChar char="Ø"/>
            </a:pPr>
            <a:endParaRPr lang="el-GR" dirty="0"/>
          </a:p>
          <a:p>
            <a:pPr>
              <a:buFont typeface="Wingdings" panose="05000000000000000000" pitchFamily="2" charset="2"/>
              <a:buChar char="Ø"/>
            </a:pPr>
            <a:r>
              <a:rPr lang="el-GR" dirty="0"/>
              <a:t>Συγκρίνετε τις πιθανές απαντήσεις στην κλίμακα:</a:t>
            </a:r>
          </a:p>
          <a:p>
            <a:pPr marL="0" indent="0">
              <a:buNone/>
            </a:pPr>
            <a:r>
              <a:rPr lang="el-GR" dirty="0"/>
              <a:t>1-Διαφωνώ απόλυτα/2-Διαφωνώ/</a:t>
            </a:r>
            <a:r>
              <a:rPr lang="el-GR" dirty="0">
                <a:solidFill>
                  <a:srgbClr val="FF0000"/>
                </a:solidFill>
              </a:rPr>
              <a:t>3-Ουδέτερος</a:t>
            </a:r>
            <a:r>
              <a:rPr lang="el-GR" dirty="0"/>
              <a:t>/4-Συμφωνώ/5-Συμφωνώ απόλυτα </a:t>
            </a:r>
          </a:p>
          <a:p>
            <a:pPr marL="0" indent="0">
              <a:buNone/>
            </a:pPr>
            <a:endParaRPr lang="el-GR" dirty="0"/>
          </a:p>
          <a:p>
            <a:pPr marL="0" indent="0">
              <a:buNone/>
            </a:pPr>
            <a:r>
              <a:rPr lang="el-GR" dirty="0"/>
              <a:t>και στην κλίμακα</a:t>
            </a:r>
          </a:p>
          <a:p>
            <a:pPr marL="0" indent="0">
              <a:buNone/>
            </a:pPr>
            <a:endParaRPr lang="el-GR" dirty="0"/>
          </a:p>
          <a:p>
            <a:pPr marL="0" indent="0">
              <a:buNone/>
            </a:pPr>
            <a:r>
              <a:rPr lang="el-GR" dirty="0"/>
              <a:t>1-Διαφωνώ απόλυτα/2-Διαφωνώ/</a:t>
            </a:r>
            <a:r>
              <a:rPr lang="en-US" dirty="0"/>
              <a:t>3</a:t>
            </a:r>
            <a:r>
              <a:rPr lang="el-GR" dirty="0"/>
              <a:t>-Συμφωνώ/</a:t>
            </a:r>
            <a:r>
              <a:rPr lang="en-US" dirty="0"/>
              <a:t>4</a:t>
            </a:r>
            <a:r>
              <a:rPr lang="el-GR" dirty="0"/>
              <a:t>-Συμφωνώ απόλυτα </a:t>
            </a:r>
          </a:p>
          <a:p>
            <a:pPr marL="0" indent="0">
              <a:buNone/>
            </a:pPr>
            <a:endParaRPr lang="el-GR" dirty="0"/>
          </a:p>
        </p:txBody>
      </p:sp>
    </p:spTree>
    <p:extLst>
      <p:ext uri="{BB962C8B-B14F-4D97-AF65-F5344CB8AC3E}">
        <p14:creationId xmlns:p14="http://schemas.microsoft.com/office/powerpoint/2010/main" val="32990904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Κλίμακες </a:t>
            </a:r>
            <a:r>
              <a:rPr lang="en-US" dirty="0"/>
              <a:t>Likert</a:t>
            </a:r>
            <a:endParaRPr lang="el-GR" dirty="0"/>
          </a:p>
        </p:txBody>
      </p:sp>
      <p:sp>
        <p:nvSpPr>
          <p:cNvPr id="3" name="Θέση περιεχομένου 2"/>
          <p:cNvSpPr>
            <a:spLocks noGrp="1"/>
          </p:cNvSpPr>
          <p:nvPr>
            <p:ph idx="1"/>
          </p:nvPr>
        </p:nvSpPr>
        <p:spPr>
          <a:xfrm>
            <a:off x="838200" y="1825624"/>
            <a:ext cx="10515600" cy="4824557"/>
          </a:xfrm>
        </p:spPr>
        <p:txBody>
          <a:bodyPr>
            <a:normAutofit fontScale="92500" lnSpcReduction="20000"/>
          </a:bodyPr>
          <a:lstStyle/>
          <a:p>
            <a:pPr>
              <a:buFont typeface="Wingdings" panose="05000000000000000000" pitchFamily="2" charset="2"/>
              <a:buChar char="Ø"/>
            </a:pPr>
            <a:r>
              <a:rPr lang="el-GR" dirty="0"/>
              <a:t>Οι προαναφερόμενες κλίμακες ονομάζονται κλίμακες </a:t>
            </a:r>
            <a:r>
              <a:rPr lang="en-US" dirty="0"/>
              <a:t>Likert. </a:t>
            </a:r>
            <a:endParaRPr lang="el-GR" dirty="0"/>
          </a:p>
          <a:p>
            <a:pPr>
              <a:buFont typeface="Wingdings" panose="05000000000000000000" pitchFamily="2" charset="2"/>
              <a:buChar char="Ø"/>
            </a:pPr>
            <a:r>
              <a:rPr lang="el-GR" dirty="0"/>
              <a:t>Υπάρχουν και άλλα είδη κλιμάκων όπως η παρακάτω όπου ο ερωτώμενος επιλέγει μεταξύ 2 άκρων. </a:t>
            </a:r>
          </a:p>
          <a:p>
            <a:pPr>
              <a:buFont typeface="Wingdings" panose="05000000000000000000" pitchFamily="2" charset="2"/>
              <a:buChar char="Ø"/>
            </a:pPr>
            <a:endParaRPr lang="el-GR" dirty="0"/>
          </a:p>
          <a:p>
            <a:pPr>
              <a:buFont typeface="Wingdings" panose="05000000000000000000" pitchFamily="2" charset="2"/>
              <a:buChar char="Ø"/>
            </a:pPr>
            <a:endParaRPr lang="el-GR" dirty="0"/>
          </a:p>
          <a:p>
            <a:pPr>
              <a:buFont typeface="Wingdings" panose="05000000000000000000" pitchFamily="2" charset="2"/>
              <a:buChar char="Ø"/>
            </a:pPr>
            <a:endParaRPr lang="el-GR" dirty="0"/>
          </a:p>
          <a:p>
            <a:pPr>
              <a:buFont typeface="Wingdings" panose="05000000000000000000" pitchFamily="2" charset="2"/>
              <a:buChar char="Ø"/>
            </a:pPr>
            <a:endParaRPr lang="el-GR" dirty="0"/>
          </a:p>
          <a:p>
            <a:pPr>
              <a:buFont typeface="Wingdings" panose="05000000000000000000" pitchFamily="2" charset="2"/>
              <a:buChar char="Ø"/>
            </a:pPr>
            <a:endParaRPr lang="el-GR" dirty="0"/>
          </a:p>
          <a:p>
            <a:pPr>
              <a:buFont typeface="Wingdings" panose="05000000000000000000" pitchFamily="2" charset="2"/>
              <a:buChar char="Ø"/>
            </a:pPr>
            <a:endParaRPr lang="el-GR" dirty="0"/>
          </a:p>
          <a:p>
            <a:pPr>
              <a:buFont typeface="Wingdings" panose="05000000000000000000" pitchFamily="2" charset="2"/>
              <a:buChar char="Ø"/>
            </a:pPr>
            <a:r>
              <a:rPr lang="el-GR" dirty="0"/>
              <a:t>Μετά τη συμπλήρωση των ερωτήσεων, ο ερευνητής αθροίζει τις απαντήσεις στις επιμέρους ερωτήσεις για να εξάγει ένα συνολικό «σκορ» για το υπό έρευνα χαρακτηριστικό.</a:t>
            </a:r>
            <a:endParaRPr lang="en-US" dirty="0"/>
          </a:p>
          <a:p>
            <a:pPr>
              <a:buFont typeface="Wingdings" panose="05000000000000000000" pitchFamily="2" charset="2"/>
              <a:buChar char="Ø"/>
            </a:pPr>
            <a:endParaRPr lang="el-GR" dirty="0"/>
          </a:p>
        </p:txBody>
      </p:sp>
      <p:pic>
        <p:nvPicPr>
          <p:cNvPr id="4" name="Εικόνα 3"/>
          <p:cNvPicPr>
            <a:picLocks noChangeAspect="1"/>
          </p:cNvPicPr>
          <p:nvPr/>
        </p:nvPicPr>
        <p:blipFill>
          <a:blip r:embed="rId2"/>
          <a:stretch>
            <a:fillRect/>
          </a:stretch>
        </p:blipFill>
        <p:spPr>
          <a:xfrm>
            <a:off x="2089783" y="3252794"/>
            <a:ext cx="7236579" cy="1774090"/>
          </a:xfrm>
          <a:prstGeom prst="rect">
            <a:avLst/>
          </a:prstGeom>
        </p:spPr>
      </p:pic>
    </p:spTree>
    <p:extLst>
      <p:ext uri="{BB962C8B-B14F-4D97-AF65-F5344CB8AC3E}">
        <p14:creationId xmlns:p14="http://schemas.microsoft.com/office/powerpoint/2010/main" val="4189545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Ενδιαφέροντα σημεία</a:t>
            </a:r>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Ø"/>
            </a:pPr>
            <a:r>
              <a:rPr lang="el-GR" dirty="0"/>
              <a:t>Ένα κλασσικό παράδειγμα </a:t>
            </a:r>
            <a:r>
              <a:rPr lang="en-US" dirty="0"/>
              <a:t>Likert scale</a:t>
            </a:r>
            <a:r>
              <a:rPr lang="el-GR" dirty="0"/>
              <a:t> είναι η κλίμακα αυτοεκτίμησης του </a:t>
            </a:r>
            <a:r>
              <a:rPr lang="en-US" dirty="0"/>
              <a:t>Rosenberg</a:t>
            </a:r>
          </a:p>
          <a:p>
            <a:pPr>
              <a:buFont typeface="Wingdings" panose="05000000000000000000" pitchFamily="2" charset="2"/>
              <a:buChar char="Ø"/>
            </a:pPr>
            <a:r>
              <a:rPr lang="el-GR" dirty="0"/>
              <a:t>Ο/Η ερευνητής/</a:t>
            </a:r>
            <a:r>
              <a:rPr lang="el-GR" dirty="0" err="1"/>
              <a:t>τρια</a:t>
            </a:r>
            <a:r>
              <a:rPr lang="el-GR" dirty="0"/>
              <a:t> μπορεί να αναπτύξει τις δικές του/της κλίμακες αλλά είναι καλό να εξετάσει αρχικά την ύπαρξη άλλων από προηγούμενους ερευνητές οι οποίες έχουν συνήθως ήδη ελεγχθεί για την εγκυρότητα και την αξιοπιστία τους. Με τον τρόπο αυτό τα ερευνητικά αποτελέσματα είναι πιο εύκολα συγκρίσιμα. </a:t>
            </a:r>
          </a:p>
          <a:p>
            <a:pPr>
              <a:buFont typeface="Wingdings" panose="05000000000000000000" pitchFamily="2" charset="2"/>
              <a:buChar char="Ø"/>
            </a:pPr>
            <a:r>
              <a:rPr lang="el-GR" dirty="0"/>
              <a:t>Γενικά, η ανάπτυξη κλιμάκων είναι μία σημαντική αλλά και επίπονη ερευνητική διαδικασία που απαιτεί πολύ καλή γνώση της βιβλιογραφίας αλλά και πολλές δοκιμές. Καλό είναι να αποφεύγεται αν οι ερευνητικοί πόροι είναι περιορισμένοι. </a:t>
            </a:r>
            <a:endParaRPr lang="en-US" dirty="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6510595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Γενικές οδηγίες</a:t>
            </a:r>
          </a:p>
        </p:txBody>
      </p:sp>
      <p:sp>
        <p:nvSpPr>
          <p:cNvPr id="3" name="Θέση περιεχομένου 2"/>
          <p:cNvSpPr>
            <a:spLocks noGrp="1"/>
          </p:cNvSpPr>
          <p:nvPr>
            <p:ph idx="1"/>
          </p:nvPr>
        </p:nvSpPr>
        <p:spPr>
          <a:xfrm>
            <a:off x="838200" y="1825624"/>
            <a:ext cx="10515600" cy="4575175"/>
          </a:xfrm>
        </p:spPr>
        <p:txBody>
          <a:bodyPr>
            <a:normAutofit/>
          </a:bodyPr>
          <a:lstStyle/>
          <a:p>
            <a:pPr>
              <a:buFont typeface="Wingdings" panose="05000000000000000000" pitchFamily="2" charset="2"/>
              <a:buChar char="Ø"/>
            </a:pPr>
            <a:r>
              <a:rPr lang="el-GR" dirty="0"/>
              <a:t>Μη χρησιμοποιείτε καθοδηγητικές ερωτήσεις (</a:t>
            </a:r>
            <a:r>
              <a:rPr lang="en-US" dirty="0"/>
              <a:t>leading questions). </a:t>
            </a:r>
            <a:r>
              <a:rPr lang="el-GR" dirty="0"/>
              <a:t>Αυτό μπορεί αν γίνει ακούσια σε περίπτωση πολιτικής/επιστημονικής «ορθότητας»!</a:t>
            </a:r>
          </a:p>
          <a:p>
            <a:pPr marL="0" indent="0">
              <a:buNone/>
            </a:pPr>
            <a:endParaRPr lang="el-GR" dirty="0"/>
          </a:p>
          <a:p>
            <a:pPr marL="0" indent="0">
              <a:buNone/>
            </a:pPr>
            <a:r>
              <a:rPr lang="el-GR" dirty="0"/>
              <a:t>Παράδειγμα: Ώρες χρήσης των ΤΠΕ στην εκπαιδευτική διαδικασία την εβδομάδας;</a:t>
            </a:r>
          </a:p>
          <a:p>
            <a:pPr marL="0" indent="0">
              <a:buNone/>
            </a:pPr>
            <a:endParaRPr lang="el-GR" dirty="0"/>
          </a:p>
          <a:p>
            <a:pPr marL="0" indent="0">
              <a:buNone/>
            </a:pPr>
            <a:r>
              <a:rPr lang="el-GR" dirty="0"/>
              <a:t>0:Καθόλου, 1:έως 2 ώρες, 2:έως 4 ώρες, 3:έως 8 ώρες, 4:άνω των 8</a:t>
            </a:r>
          </a:p>
          <a:p>
            <a:pPr marL="0" indent="0">
              <a:buNone/>
            </a:pPr>
            <a:r>
              <a:rPr lang="el-GR" dirty="0"/>
              <a:t> Μπορείτε να εντοπίσετε πιθανά προβλήματα στις απαντήσεις στην παραπάνω ερώτηση; </a:t>
            </a:r>
          </a:p>
        </p:txBody>
      </p:sp>
    </p:spTree>
    <p:extLst>
      <p:ext uri="{BB962C8B-B14F-4D97-AF65-F5344CB8AC3E}">
        <p14:creationId xmlns:p14="http://schemas.microsoft.com/office/powerpoint/2010/main" val="762179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Δύο βασικά ερωτήματα </a:t>
            </a:r>
          </a:p>
        </p:txBody>
      </p:sp>
      <p:sp>
        <p:nvSpPr>
          <p:cNvPr id="3" name="Θέση περιεχομένου 2"/>
          <p:cNvSpPr>
            <a:spLocks noGrp="1"/>
          </p:cNvSpPr>
          <p:nvPr>
            <p:ph idx="1"/>
          </p:nvPr>
        </p:nvSpPr>
        <p:spPr/>
        <p:txBody>
          <a:bodyPr/>
          <a:lstStyle/>
          <a:p>
            <a:pPr marL="514350" indent="-514350">
              <a:buFont typeface="+mj-lt"/>
              <a:buAutoNum type="arabicPeriod"/>
            </a:pPr>
            <a:endParaRPr lang="el-GR" dirty="0"/>
          </a:p>
          <a:p>
            <a:pPr marL="514350" indent="-514350">
              <a:buFont typeface="+mj-lt"/>
              <a:buAutoNum type="arabicPeriod"/>
            </a:pPr>
            <a:r>
              <a:rPr lang="el-GR" dirty="0"/>
              <a:t>Πόσο θα είναι το μέγεθος του δείγματος;</a:t>
            </a:r>
          </a:p>
          <a:p>
            <a:pPr marL="514350" indent="-514350">
              <a:buFont typeface="+mj-lt"/>
              <a:buAutoNum type="arabicPeriod"/>
            </a:pPr>
            <a:r>
              <a:rPr lang="el-GR" dirty="0"/>
              <a:t>Πώς θα επιλεγεί το δείγμα;</a:t>
            </a:r>
          </a:p>
          <a:p>
            <a:pPr marL="514350" indent="-514350">
              <a:buFont typeface="+mj-lt"/>
              <a:buAutoNum type="arabicPeriod"/>
            </a:pPr>
            <a:endParaRPr lang="el-GR" dirty="0"/>
          </a:p>
          <a:p>
            <a:pPr marL="0" indent="0">
              <a:buNone/>
            </a:pPr>
            <a:r>
              <a:rPr lang="el-GR" dirty="0"/>
              <a:t>Σε κάποιες έρευνες το μέγεθος του δείγματος δίνεται εκ των προτέρων  και ο ερευνητής ενδιαφέρεται μόνο για τον τρόπο επιλογής του.  </a:t>
            </a:r>
          </a:p>
        </p:txBody>
      </p:sp>
    </p:spTree>
    <p:extLst>
      <p:ext uri="{BB962C8B-B14F-4D97-AF65-F5344CB8AC3E}">
        <p14:creationId xmlns:p14="http://schemas.microsoft.com/office/powerpoint/2010/main" val="29506413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614507"/>
            <a:ext cx="10515600" cy="1325563"/>
          </a:xfrm>
        </p:spPr>
        <p:txBody>
          <a:bodyPr/>
          <a:lstStyle/>
          <a:p>
            <a:r>
              <a:rPr lang="el-GR" dirty="0"/>
              <a:t>Γενικές οδηγίες (συν.)</a:t>
            </a:r>
          </a:p>
        </p:txBody>
      </p:sp>
      <p:sp>
        <p:nvSpPr>
          <p:cNvPr id="3" name="Θέση περιεχομένου 2"/>
          <p:cNvSpPr>
            <a:spLocks noGrp="1"/>
          </p:cNvSpPr>
          <p:nvPr>
            <p:ph idx="1"/>
          </p:nvPr>
        </p:nvSpPr>
        <p:spPr>
          <a:xfrm>
            <a:off x="838200" y="2105891"/>
            <a:ext cx="10515600" cy="3352800"/>
          </a:xfrm>
        </p:spPr>
        <p:txBody>
          <a:bodyPr>
            <a:normAutofit lnSpcReduction="10000"/>
          </a:bodyPr>
          <a:lstStyle/>
          <a:p>
            <a:pPr>
              <a:buFont typeface="Wingdings" panose="05000000000000000000" pitchFamily="2" charset="2"/>
              <a:buChar char="Ø"/>
            </a:pPr>
            <a:endParaRPr lang="el-GR" dirty="0"/>
          </a:p>
          <a:p>
            <a:pPr>
              <a:buFont typeface="Wingdings" panose="05000000000000000000" pitchFamily="2" charset="2"/>
              <a:buChar char="Ø"/>
            </a:pPr>
            <a:r>
              <a:rPr lang="el-GR" dirty="0"/>
              <a:t>Ρωτήστε μία πληροφορία κάθε φορά</a:t>
            </a:r>
          </a:p>
          <a:p>
            <a:pPr>
              <a:buFont typeface="Wingdings" panose="05000000000000000000" pitchFamily="2" charset="2"/>
              <a:buChar char="Ø"/>
            </a:pPr>
            <a:r>
              <a:rPr lang="el-GR" dirty="0"/>
              <a:t>Να μην υπάρχει ασάφεια στην ερώτηση</a:t>
            </a:r>
          </a:p>
          <a:p>
            <a:pPr>
              <a:buFont typeface="Wingdings" panose="05000000000000000000" pitchFamily="2" charset="2"/>
              <a:buChar char="Ø"/>
            </a:pPr>
            <a:r>
              <a:rPr lang="el-GR" dirty="0"/>
              <a:t>Οι ερωτήσεις να μην είναι ιδιαίτερα μεγάλες σε έκταση</a:t>
            </a:r>
          </a:p>
          <a:p>
            <a:pPr>
              <a:buFont typeface="Wingdings" panose="05000000000000000000" pitchFamily="2" charset="2"/>
              <a:buChar char="Ø"/>
            </a:pPr>
            <a:r>
              <a:rPr lang="el-GR" dirty="0"/>
              <a:t>Μην αρχίζετε με αρνητική διατύπωση (πχ. Δεν συμφωνείτε ότι…)</a:t>
            </a:r>
          </a:p>
          <a:p>
            <a:pPr>
              <a:buFont typeface="Wingdings" panose="05000000000000000000" pitchFamily="2" charset="2"/>
              <a:buChar char="Ø"/>
            </a:pPr>
            <a:r>
              <a:rPr lang="el-GR" dirty="0"/>
              <a:t>Να μην υπάρχουν επικαλύψεις μεταξύ των επιλογών (πχ. μεταξύ ηλικιακών ομάδων, 16-20, 20-24, </a:t>
            </a:r>
            <a:r>
              <a:rPr lang="el-GR" dirty="0" err="1"/>
              <a:t>κλπ</a:t>
            </a:r>
            <a:r>
              <a:rPr lang="el-GR" dirty="0"/>
              <a:t>)</a:t>
            </a:r>
          </a:p>
          <a:p>
            <a:pPr>
              <a:buFont typeface="Wingdings" panose="05000000000000000000" pitchFamily="2" charset="2"/>
              <a:buChar char="Ø"/>
            </a:pPr>
            <a:endParaRPr lang="el-GR" dirty="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954060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Μέγεθος του δείγματος </a:t>
            </a:r>
            <a:r>
              <a:rPr lang="en-US" dirty="0"/>
              <a:t>(sample size)</a:t>
            </a:r>
            <a:endParaRPr lang="el-GR"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Ø"/>
            </a:pPr>
            <a:r>
              <a:rPr lang="el-GR" dirty="0"/>
              <a:t>Να αποφεύγετε να καθορίζετε το δείγμα ως ποσοστό του πληθυσμού, κάτι που δυστυχώς συμβαίνει συχνά στις κοινωνικές επιστήμες. </a:t>
            </a:r>
          </a:p>
          <a:p>
            <a:pPr>
              <a:buFont typeface="Wingdings" panose="05000000000000000000" pitchFamily="2" charset="2"/>
              <a:buChar char="Ø"/>
            </a:pPr>
            <a:r>
              <a:rPr lang="el-GR" dirty="0"/>
              <a:t>Μπορεί να οδηγήσει σε υπερβολικά μεγάλο δείγμα που σημαίνει σπατάλη ερευνητικών πόρων με οριακή βελτίωση των τελικών συμπερασμάτων.   </a:t>
            </a:r>
          </a:p>
          <a:p>
            <a:pPr>
              <a:buFont typeface="Wingdings" panose="05000000000000000000" pitchFamily="2" charset="2"/>
              <a:buChar char="Ø"/>
            </a:pPr>
            <a:r>
              <a:rPr lang="el-GR" dirty="0"/>
              <a:t>Συνήθως υπάρχουν έτοιμοι πίνακες και στατιστικοί κανόνες για την εύρεση του βέλτιστου μεγέθους δείγματος. </a:t>
            </a:r>
          </a:p>
          <a:p>
            <a:pPr>
              <a:buFont typeface="Wingdings" panose="05000000000000000000" pitchFamily="2" charset="2"/>
              <a:buChar char="Ø"/>
            </a:pPr>
            <a:r>
              <a:rPr lang="el-GR" dirty="0"/>
              <a:t>Δείτε το σχετικό αρχείο για μία γενική εκτίμηση του αναγκαίου δείγματος στις κοινωνικές επιστήμες ανάλογα με τον πληθυσμό (Ν=μέγεθος πληθυσμού, </a:t>
            </a:r>
            <a:r>
              <a:rPr lang="en-US" dirty="0"/>
              <a:t>S=</a:t>
            </a:r>
            <a:r>
              <a:rPr lang="el-GR" dirty="0"/>
              <a:t>μέγεθος δείγματος)</a:t>
            </a:r>
          </a:p>
        </p:txBody>
      </p:sp>
    </p:spTree>
    <p:extLst>
      <p:ext uri="{BB962C8B-B14F-4D97-AF65-F5344CB8AC3E}">
        <p14:creationId xmlns:p14="http://schemas.microsoft.com/office/powerpoint/2010/main" val="21972199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Μέγεθος δείγματος (συν.)</a:t>
            </a:r>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dirty="0"/>
              <a:t>Στην πράξη βέβαια είναι πολύ συχνό το φαινόμενο να μην απαντούν οι ερωτώμενοι. </a:t>
            </a:r>
            <a:endParaRPr lang="en-US" dirty="0"/>
          </a:p>
          <a:p>
            <a:pPr>
              <a:buFont typeface="Wingdings" panose="05000000000000000000" pitchFamily="2" charset="2"/>
              <a:buChar char="Ø"/>
            </a:pPr>
            <a:r>
              <a:rPr lang="el-GR" dirty="0"/>
              <a:t>Αν εξαιρέσουμε την περίπτωση όπου ο/η ερευνητής/</a:t>
            </a:r>
            <a:r>
              <a:rPr lang="el-GR" dirty="0" err="1"/>
              <a:t>τρια</a:t>
            </a:r>
            <a:r>
              <a:rPr lang="el-GR" dirty="0"/>
              <a:t> έχει φυσική παρουσία στον τόπο της έρευνας (πχ. ένας εκπαιδευτικός σε σχολική μονάδα) στις περισσότερες περιπτώσεις ηλεκτρονικής αποστολής των ερωτηματολογίων πρέπει να αναμένεται απάντηση των ερωτώμενων σε ποσοστό της τάξης του 20%-30%. </a:t>
            </a:r>
          </a:p>
          <a:p>
            <a:pPr>
              <a:buFont typeface="Wingdings" panose="05000000000000000000" pitchFamily="2" charset="2"/>
              <a:buChar char="Ø"/>
            </a:pPr>
            <a:r>
              <a:rPr lang="el-GR" dirty="0"/>
              <a:t>Αυτό σημαίνει ότι για να επιτύχει το επιθυμητό μέγεθος δείγματος θα πρέπει να απευθυνθεί σε τριπλάσιο έως πενταπλάσιο δείγμα. Πχ για δείγμα 300 ατόμων θα πρέπει να ερωτηθούν 900-1500 άτομα. </a:t>
            </a:r>
          </a:p>
        </p:txBody>
      </p:sp>
    </p:spTree>
    <p:extLst>
      <p:ext uri="{BB962C8B-B14F-4D97-AF65-F5344CB8AC3E}">
        <p14:creationId xmlns:p14="http://schemas.microsoft.com/office/powerpoint/2010/main" val="4063124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Τεχνικές δειγματοληψίας</a:t>
            </a:r>
          </a:p>
        </p:txBody>
      </p:sp>
      <p:sp>
        <p:nvSpPr>
          <p:cNvPr id="3" name="Θέση περιεχομένου 2"/>
          <p:cNvSpPr>
            <a:spLocks noGrp="1"/>
          </p:cNvSpPr>
          <p:nvPr>
            <p:ph idx="1"/>
          </p:nvPr>
        </p:nvSpPr>
        <p:spPr>
          <a:xfrm>
            <a:off x="838200" y="1825625"/>
            <a:ext cx="10515600" cy="4644448"/>
          </a:xfrm>
        </p:spPr>
        <p:txBody>
          <a:bodyPr>
            <a:normAutofit fontScale="92500"/>
          </a:bodyPr>
          <a:lstStyle/>
          <a:p>
            <a:pPr marL="0" indent="0">
              <a:buNone/>
            </a:pPr>
            <a:r>
              <a:rPr lang="el-GR" dirty="0"/>
              <a:t>Υπάρχουν 2 βασικές τεχνικές δειγματοληψίας στην ποσοτική έρευνα</a:t>
            </a:r>
            <a:endParaRPr lang="en-US" dirty="0"/>
          </a:p>
          <a:p>
            <a:pPr marL="0" indent="0">
              <a:buNone/>
            </a:pPr>
            <a:endParaRPr lang="el-GR" dirty="0"/>
          </a:p>
          <a:p>
            <a:pPr>
              <a:buFont typeface="Wingdings" panose="05000000000000000000" pitchFamily="2" charset="2"/>
              <a:buChar char="Ø"/>
            </a:pPr>
            <a:r>
              <a:rPr lang="el-GR" dirty="0" err="1"/>
              <a:t>Στρωματοποιημένη</a:t>
            </a:r>
            <a:r>
              <a:rPr lang="el-GR" dirty="0"/>
              <a:t> </a:t>
            </a:r>
            <a:r>
              <a:rPr lang="en-US" dirty="0"/>
              <a:t>(stratified )</a:t>
            </a:r>
          </a:p>
          <a:p>
            <a:pPr>
              <a:buFont typeface="Wingdings" panose="05000000000000000000" pitchFamily="2" charset="2"/>
              <a:buChar char="Ø"/>
            </a:pPr>
            <a:r>
              <a:rPr lang="el-GR" dirty="0"/>
              <a:t>Κατά συστάδες ή κατά ομάδες (</a:t>
            </a:r>
            <a:r>
              <a:rPr lang="en-US" dirty="0"/>
              <a:t>cluster) </a:t>
            </a:r>
          </a:p>
          <a:p>
            <a:pPr>
              <a:buFont typeface="Wingdings" panose="05000000000000000000" pitchFamily="2" charset="2"/>
              <a:buChar char="Ø"/>
            </a:pPr>
            <a:endParaRPr lang="en-US" dirty="0"/>
          </a:p>
          <a:p>
            <a:pPr marL="0" indent="0">
              <a:buNone/>
            </a:pPr>
            <a:r>
              <a:rPr lang="el-GR" dirty="0"/>
              <a:t>Οι τεχνικές αυτές εντάσσονται στη γενική κατηγορία της δειγματοληψίας με </a:t>
            </a:r>
            <a:r>
              <a:rPr lang="el-GR" b="1" dirty="0"/>
              <a:t>πιθανότητα (</a:t>
            </a:r>
            <a:r>
              <a:rPr lang="en-US" b="1" dirty="0"/>
              <a:t>probability sampling) </a:t>
            </a:r>
            <a:r>
              <a:rPr lang="el-GR" dirty="0"/>
              <a:t>που μας επιτρέπει να γενικεύσουμε τα συμπεράσματα από το δείγμα στον πληθυσμό. </a:t>
            </a:r>
          </a:p>
          <a:p>
            <a:pPr marL="0" indent="0">
              <a:buNone/>
            </a:pPr>
            <a:r>
              <a:rPr lang="el-GR" dirty="0"/>
              <a:t>Υπάρχει επίσης και η κατηγορία της δειγματοληψίας χωρίς πιθανότητα (</a:t>
            </a:r>
            <a:r>
              <a:rPr lang="en-US" dirty="0"/>
              <a:t>non-probability sampling) </a:t>
            </a:r>
            <a:r>
              <a:rPr lang="el-GR" dirty="0"/>
              <a:t>αλλά συνήθως δεν αφορά την ποσοτική έρευνα. </a:t>
            </a:r>
          </a:p>
        </p:txBody>
      </p:sp>
    </p:spTree>
    <p:extLst>
      <p:ext uri="{BB962C8B-B14F-4D97-AF65-F5344CB8AC3E}">
        <p14:creationId xmlns:p14="http://schemas.microsoft.com/office/powerpoint/2010/main" val="2419041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Στρωματοποιημένη</a:t>
            </a:r>
            <a:r>
              <a:rPr lang="el-GR" dirty="0"/>
              <a:t> </a:t>
            </a:r>
          </a:p>
        </p:txBody>
      </p:sp>
      <p:sp>
        <p:nvSpPr>
          <p:cNvPr id="3" name="Θέση περιεχομένου 2"/>
          <p:cNvSpPr>
            <a:spLocks noGrp="1"/>
          </p:cNvSpPr>
          <p:nvPr>
            <p:ph idx="1"/>
          </p:nvPr>
        </p:nvSpPr>
        <p:spPr/>
        <p:txBody>
          <a:bodyPr/>
          <a:lstStyle/>
          <a:p>
            <a:pPr>
              <a:buFont typeface="Wingdings" panose="05000000000000000000" pitchFamily="2" charset="2"/>
              <a:buChar char="Ø"/>
            </a:pPr>
            <a:r>
              <a:rPr lang="el-GR" dirty="0"/>
              <a:t>Συχνά, ο πληθυσμός της έρευνας μπορεί να διαιρεθεί σε μικρότερα τμήματα στα οποία εκτιμούμε ότι τα αποτελέσματα μπορεί να διαφέρουν συστηματικά. </a:t>
            </a:r>
          </a:p>
          <a:p>
            <a:pPr>
              <a:buFont typeface="Wingdings" panose="05000000000000000000" pitchFamily="2" charset="2"/>
              <a:buChar char="Ø"/>
            </a:pPr>
            <a:r>
              <a:rPr lang="el-GR" dirty="0"/>
              <a:t>Παραδείγματα:</a:t>
            </a:r>
          </a:p>
          <a:p>
            <a:pPr marL="0" indent="0">
              <a:buNone/>
            </a:pPr>
            <a:r>
              <a:rPr lang="el-GR" dirty="0"/>
              <a:t>     1. Διαφορές στη μαθητική επίδοση μεταξύ αγοριών και κοριτσιών</a:t>
            </a:r>
          </a:p>
          <a:p>
            <a:pPr marL="0" indent="0">
              <a:buNone/>
            </a:pPr>
            <a:r>
              <a:rPr lang="el-GR" dirty="0"/>
              <a:t>      2. Διαφορές στις απόψεις για θέματα μεταναστευτικής πολιτικής           	ανάλογα με την ηλικία ή το </a:t>
            </a:r>
            <a:r>
              <a:rPr lang="el-GR" dirty="0" err="1"/>
              <a:t>κοινωνικο</a:t>
            </a:r>
            <a:r>
              <a:rPr lang="el-GR" dirty="0"/>
              <a:t>-οικονομικό επίπεδο. </a:t>
            </a:r>
          </a:p>
          <a:p>
            <a:pPr>
              <a:buFont typeface="Wingdings" panose="05000000000000000000" pitchFamily="2" charset="2"/>
              <a:buChar char="Ø"/>
            </a:pPr>
            <a:r>
              <a:rPr lang="el-GR" dirty="0"/>
              <a:t>Είναι προφανές ότι μπορούν να υπάρξουν πολλά κριτήρια διαφοροποίησης. </a:t>
            </a:r>
          </a:p>
        </p:txBody>
      </p:sp>
    </p:spTree>
    <p:extLst>
      <p:ext uri="{BB962C8B-B14F-4D97-AF65-F5344CB8AC3E}">
        <p14:creationId xmlns:p14="http://schemas.microsoft.com/office/powerpoint/2010/main" val="2156872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Στρωματοποιημένη</a:t>
            </a:r>
            <a:r>
              <a:rPr lang="el-GR" dirty="0"/>
              <a:t> (συν.)</a:t>
            </a:r>
          </a:p>
        </p:txBody>
      </p:sp>
      <p:sp>
        <p:nvSpPr>
          <p:cNvPr id="3" name="Θέση περιεχομένου 2"/>
          <p:cNvSpPr>
            <a:spLocks noGrp="1"/>
          </p:cNvSpPr>
          <p:nvPr>
            <p:ph idx="1"/>
          </p:nvPr>
        </p:nvSpPr>
        <p:spPr/>
        <p:txBody>
          <a:bodyPr>
            <a:normAutofit fontScale="92500"/>
          </a:bodyPr>
          <a:lstStyle/>
          <a:p>
            <a:pPr>
              <a:buFont typeface="Wingdings" panose="05000000000000000000" pitchFamily="2" charset="2"/>
              <a:buChar char="Ø"/>
            </a:pPr>
            <a:r>
              <a:rPr lang="el-GR" dirty="0"/>
              <a:t>Κάθε ένα από τα διαφορετικά αυτά τμήματα του πληθυσμού (πχ αγόρια-κορίτσια) λέγεται στρώμα (από το λατινικό όρο </a:t>
            </a:r>
            <a:r>
              <a:rPr lang="en-US" dirty="0"/>
              <a:t>stratum</a:t>
            </a:r>
            <a:r>
              <a:rPr lang="el-GR" dirty="0"/>
              <a:t>, πληθ. </a:t>
            </a:r>
            <a:r>
              <a:rPr lang="en-US" dirty="0"/>
              <a:t>strata).</a:t>
            </a:r>
          </a:p>
          <a:p>
            <a:pPr>
              <a:buFont typeface="Wingdings" panose="05000000000000000000" pitchFamily="2" charset="2"/>
              <a:buChar char="Ø"/>
            </a:pPr>
            <a:r>
              <a:rPr lang="el-GR" dirty="0"/>
              <a:t>Τα στρώματα πρέπει να έχουν ομοιογενή συμπεριφορά στο εσωτερικό τους αλλά αρκετά ανομοιογενή μεταξύ τους</a:t>
            </a:r>
          </a:p>
          <a:p>
            <a:pPr>
              <a:buFont typeface="Wingdings" panose="05000000000000000000" pitchFamily="2" charset="2"/>
              <a:buChar char="Ø"/>
            </a:pPr>
            <a:r>
              <a:rPr lang="el-GR" dirty="0"/>
              <a:t>Επίσης, τα στρώματα δεν πρέπει να έχουν μεταξύ τους κοινά στοιχεία, πχ αν μιλάμε για διαφορές μεταξύ περιφέρειας-κέντρου οι ημιαστικές περιοχές πρέπει να ανήκουν σε ένα από τα δύο στρώματα  </a:t>
            </a:r>
          </a:p>
          <a:p>
            <a:pPr>
              <a:buFont typeface="Wingdings" panose="05000000000000000000" pitchFamily="2" charset="2"/>
              <a:buChar char="Ø"/>
            </a:pPr>
            <a:r>
              <a:rPr lang="el-GR" dirty="0"/>
              <a:t>Τέλος (αλλά πολύ σημαντικό), θα πρέπει να είναι εύκολη η πρόσβαση στον ερευνητή. Αυτό σημαίνει, μεταξύ άλλων, χωρική διευκόλυνση, γνώση του μεγέθους του πληθυσμού κάθε στρώματος, κλπ. </a:t>
            </a:r>
          </a:p>
        </p:txBody>
      </p:sp>
    </p:spTree>
    <p:extLst>
      <p:ext uri="{BB962C8B-B14F-4D97-AF65-F5344CB8AC3E}">
        <p14:creationId xmlns:p14="http://schemas.microsoft.com/office/powerpoint/2010/main" val="31510645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a:t>Στρωματοποιημένη</a:t>
            </a:r>
            <a:r>
              <a:rPr lang="el-GR" dirty="0"/>
              <a:t>-τι γίνεται στην πράξη</a:t>
            </a:r>
          </a:p>
        </p:txBody>
      </p:sp>
      <p:sp>
        <p:nvSpPr>
          <p:cNvPr id="3" name="Θέση περιεχομένου 2"/>
          <p:cNvSpPr>
            <a:spLocks noGrp="1"/>
          </p:cNvSpPr>
          <p:nvPr>
            <p:ph idx="1"/>
          </p:nvPr>
        </p:nvSpPr>
        <p:spPr/>
        <p:txBody>
          <a:bodyPr>
            <a:normAutofit fontScale="92500" lnSpcReduction="10000"/>
          </a:bodyPr>
          <a:lstStyle/>
          <a:p>
            <a:pPr>
              <a:buFont typeface="Wingdings" panose="05000000000000000000" pitchFamily="2" charset="2"/>
              <a:buChar char="Ø"/>
            </a:pPr>
            <a:r>
              <a:rPr lang="el-GR" dirty="0"/>
              <a:t>Η πιο συνηθισμένη στρωματοποίηση στις κοινωνικές επιστήμες είναι μεταξύ </a:t>
            </a:r>
            <a:r>
              <a:rPr lang="el-GR" b="1" dirty="0"/>
              <a:t>περιφέρειας και κέντρου</a:t>
            </a:r>
          </a:p>
          <a:p>
            <a:pPr>
              <a:buFont typeface="Wingdings" panose="05000000000000000000" pitchFamily="2" charset="2"/>
              <a:buChar char="Ø"/>
            </a:pPr>
            <a:r>
              <a:rPr lang="el-GR" dirty="0"/>
              <a:t>Οι λόγοι είναι:</a:t>
            </a:r>
          </a:p>
          <a:p>
            <a:pPr marL="0" indent="0">
              <a:buNone/>
            </a:pPr>
            <a:r>
              <a:rPr lang="el-GR" dirty="0"/>
              <a:t>     (α) η ευκολία πρόσβασης αφού ο πληθυσμός εντοπίζεται εύκολα     	γεωγραφικά </a:t>
            </a:r>
          </a:p>
          <a:p>
            <a:pPr marL="0" indent="0">
              <a:buNone/>
            </a:pPr>
            <a:r>
              <a:rPr lang="el-GR" dirty="0"/>
              <a:t>    (β) συνήθως η γεωγραφική διαίρεση υποδηλώνει και άλλες   	διαφοροποιήσεις  (πχ εκπαιδευτικές, κοινωνικές)</a:t>
            </a:r>
            <a:endParaRPr lang="en-US" dirty="0"/>
          </a:p>
          <a:p>
            <a:pPr>
              <a:buFont typeface="Wingdings" panose="05000000000000000000" pitchFamily="2" charset="2"/>
              <a:buChar char="Ø"/>
            </a:pPr>
            <a:r>
              <a:rPr lang="el-GR" dirty="0"/>
              <a:t>Από κάθε στρώμα επιλέγεται μέρος του δείγματος ανάλογα με την κατανομή του πληθυσμού μεταξύ των στρωμάτων. Αν  η αναλογία στον πληθυσμό μεταξύ των 3 ηλικιακών ομάδων είναι 50%-30%-20% τότε αυτή η αναλογία θα πρέπει να διατηρηθεί και στο δείγμα</a:t>
            </a:r>
          </a:p>
          <a:p>
            <a:pPr>
              <a:buFont typeface="Wingdings" panose="05000000000000000000" pitchFamily="2" charset="2"/>
              <a:buChar char="Ø"/>
            </a:pPr>
            <a:endParaRPr lang="el-GR" dirty="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40950698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Κατά συστάδες</a:t>
            </a:r>
          </a:p>
        </p:txBody>
      </p:sp>
      <p:sp>
        <p:nvSpPr>
          <p:cNvPr id="3" name="Θέση περιεχομένου 2"/>
          <p:cNvSpPr>
            <a:spLocks noGrp="1"/>
          </p:cNvSpPr>
          <p:nvPr>
            <p:ph idx="1"/>
          </p:nvPr>
        </p:nvSpPr>
        <p:spPr>
          <a:xfrm>
            <a:off x="838200" y="1825625"/>
            <a:ext cx="10515600" cy="4644448"/>
          </a:xfrm>
        </p:spPr>
        <p:txBody>
          <a:bodyPr>
            <a:normAutofit lnSpcReduction="10000"/>
          </a:bodyPr>
          <a:lstStyle/>
          <a:p>
            <a:pPr>
              <a:buFont typeface="Wingdings" panose="05000000000000000000" pitchFamily="2" charset="2"/>
              <a:buChar char="Ø"/>
            </a:pPr>
            <a:r>
              <a:rPr lang="el-GR" dirty="0"/>
              <a:t>Είναι η πιο συνηθισμένη τεχνική δειγματοληψίας στις ποσοτικές έρευνες όπου ο πληθυσμός είναι πολύ μεγάλος και τα έξοδα κάλυψης του μεγάλα</a:t>
            </a:r>
          </a:p>
          <a:p>
            <a:pPr>
              <a:buFont typeface="Wingdings" panose="05000000000000000000" pitchFamily="2" charset="2"/>
              <a:buChar char="Ø"/>
            </a:pPr>
            <a:r>
              <a:rPr lang="el-GR" dirty="0"/>
              <a:t>Εντοπίζονται μικρές συστάδες (ή ομάδες) μελών του πληθυσμού που είναι εύκολη η πρόσβαση τους.</a:t>
            </a:r>
          </a:p>
          <a:p>
            <a:pPr>
              <a:buFont typeface="Wingdings" panose="05000000000000000000" pitchFamily="2" charset="2"/>
              <a:buChar char="Ø"/>
            </a:pPr>
            <a:r>
              <a:rPr lang="el-GR" dirty="0"/>
              <a:t>Τέτοιες περιπτώσεις είναι οι σχολικές μονάδες στην εκπαιδευτική έρευνα, οι μονάδες υγείας σε έρευνες για την υγεία αλλά και τα οικοδομικά τετράγωνα, πολυκατοικίες και διαμερίσματα σε γενικές έρευνες συμπεριφοράς. </a:t>
            </a:r>
          </a:p>
          <a:p>
            <a:pPr>
              <a:buFont typeface="Wingdings" panose="05000000000000000000" pitchFamily="2" charset="2"/>
              <a:buChar char="Ø"/>
            </a:pPr>
            <a:r>
              <a:rPr lang="el-GR" dirty="0"/>
              <a:t>Οι ερευνητές καταγράφουν τις απόψεις όλων ή ενός μέρους των συμμετεχόντων σε κάθε συστάδα ανάλογα με το μέγεθος της συστάδας</a:t>
            </a:r>
          </a:p>
          <a:p>
            <a:pPr>
              <a:buFont typeface="Wingdings" panose="05000000000000000000" pitchFamily="2" charset="2"/>
              <a:buChar char="Ø"/>
            </a:pPr>
            <a:endParaRPr lang="el-GR" dirty="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79505725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757</TotalTime>
  <Words>1722</Words>
  <Application>Microsoft Office PowerPoint</Application>
  <PresentationFormat>Ευρεία οθόνη</PresentationFormat>
  <Paragraphs>132</Paragraphs>
  <Slides>20</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20</vt:i4>
      </vt:variant>
    </vt:vector>
  </HeadingPairs>
  <TitlesOfParts>
    <vt:vector size="25" baseType="lpstr">
      <vt:lpstr>Arial</vt:lpstr>
      <vt:lpstr>Calibri</vt:lpstr>
      <vt:lpstr>Calibri Light</vt:lpstr>
      <vt:lpstr>Wingdings</vt:lpstr>
      <vt:lpstr>Θέμα του Office</vt:lpstr>
      <vt:lpstr>1. Δειγματοληψία (Sampling)</vt:lpstr>
      <vt:lpstr>Δύο βασικά ερωτήματα </vt:lpstr>
      <vt:lpstr>Μέγεθος του δείγματος (sample size)</vt:lpstr>
      <vt:lpstr>Μέγεθος δείγματος (συν.)</vt:lpstr>
      <vt:lpstr>Τεχνικές δειγματοληψίας</vt:lpstr>
      <vt:lpstr>Στρωματοποιημένη </vt:lpstr>
      <vt:lpstr>Στρωματοποιημένη (συν.)</vt:lpstr>
      <vt:lpstr>Στρωματοποιημένη-τι γίνεται στην πράξη</vt:lpstr>
      <vt:lpstr>Κατά συστάδες</vt:lpstr>
      <vt:lpstr>Κατά συστάδες-ενδιαφέροντα σημεία</vt:lpstr>
      <vt:lpstr>2. Κατασκευή ερωτηματολογίου (questionnaire design)</vt:lpstr>
      <vt:lpstr>Κανόνες κατασκευής ερωτηματολογίου</vt:lpstr>
      <vt:lpstr>Αρχή ερωτηματολογίου</vt:lpstr>
      <vt:lpstr>Δομή ερωτηματολογίου</vt:lpstr>
      <vt:lpstr>Ερωτήσεις-κλίμακες</vt:lpstr>
      <vt:lpstr>Πιο πολλά για τις κλίμακες </vt:lpstr>
      <vt:lpstr>Κλίμακες Likert</vt:lpstr>
      <vt:lpstr>Ενδιαφέροντα σημεία</vt:lpstr>
      <vt:lpstr>Γενικές οδηγίες</vt:lpstr>
      <vt:lpstr>Γενικές οδηγίες (συν.)</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 Εμβαλωτής</dc:creator>
  <cp:lastModifiedBy>ΚΑΤΣΗ ΧΡΙΣΤΙΝΑ</cp:lastModifiedBy>
  <cp:revision>56</cp:revision>
  <dcterms:created xsi:type="dcterms:W3CDTF">2014-09-20T14:32:42Z</dcterms:created>
  <dcterms:modified xsi:type="dcterms:W3CDTF">2022-01-16T18:19:30Z</dcterms:modified>
</cp:coreProperties>
</file>