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9"/>
  </p:notesMasterIdLst>
  <p:sldIdLst>
    <p:sldId id="256" r:id="rId2"/>
    <p:sldId id="259" r:id="rId3"/>
    <p:sldId id="257" r:id="rId4"/>
    <p:sldId id="306" r:id="rId5"/>
    <p:sldId id="307" r:id="rId6"/>
    <p:sldId id="308" r:id="rId7"/>
    <p:sldId id="309" r:id="rId8"/>
    <p:sldId id="310" r:id="rId9"/>
    <p:sldId id="312" r:id="rId10"/>
    <p:sldId id="313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258" r:id="rId19"/>
    <p:sldId id="260" r:id="rId20"/>
    <p:sldId id="322" r:id="rId21"/>
    <p:sldId id="323" r:id="rId22"/>
    <p:sldId id="325" r:id="rId23"/>
    <p:sldId id="324" r:id="rId24"/>
    <p:sldId id="261" r:id="rId25"/>
    <p:sldId id="326" r:id="rId26"/>
    <p:sldId id="327" r:id="rId27"/>
    <p:sldId id="328" r:id="rId28"/>
    <p:sldId id="329" r:id="rId29"/>
    <p:sldId id="262" r:id="rId30"/>
    <p:sldId id="331" r:id="rId31"/>
    <p:sldId id="330" r:id="rId32"/>
    <p:sldId id="332" r:id="rId33"/>
    <p:sldId id="333" r:id="rId34"/>
    <p:sldId id="334" r:id="rId35"/>
    <p:sldId id="335" r:id="rId36"/>
    <p:sldId id="336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9" r:id="rId48"/>
    <p:sldId id="350" r:id="rId49"/>
    <p:sldId id="351" r:id="rId50"/>
    <p:sldId id="352" r:id="rId51"/>
    <p:sldId id="353" r:id="rId52"/>
    <p:sldId id="354" r:id="rId53"/>
    <p:sldId id="355" r:id="rId54"/>
    <p:sldId id="356" r:id="rId55"/>
    <p:sldId id="357" r:id="rId56"/>
    <p:sldId id="358" r:id="rId57"/>
    <p:sldId id="359" r:id="rId58"/>
    <p:sldId id="361" r:id="rId59"/>
    <p:sldId id="363" r:id="rId60"/>
    <p:sldId id="364" r:id="rId61"/>
    <p:sldId id="365" r:id="rId62"/>
    <p:sldId id="366" r:id="rId63"/>
    <p:sldId id="367" r:id="rId64"/>
    <p:sldId id="368" r:id="rId65"/>
    <p:sldId id="369" r:id="rId66"/>
    <p:sldId id="370" r:id="rId67"/>
    <p:sldId id="371" r:id="rId68"/>
    <p:sldId id="372" r:id="rId69"/>
    <p:sldId id="373" r:id="rId70"/>
    <p:sldId id="374" r:id="rId71"/>
    <p:sldId id="375" r:id="rId72"/>
    <p:sldId id="376" r:id="rId73"/>
    <p:sldId id="377" r:id="rId74"/>
    <p:sldId id="381" r:id="rId75"/>
    <p:sldId id="382" r:id="rId76"/>
    <p:sldId id="383" r:id="rId77"/>
    <p:sldId id="384" r:id="rId78"/>
    <p:sldId id="385" r:id="rId79"/>
    <p:sldId id="386" r:id="rId80"/>
    <p:sldId id="387" r:id="rId81"/>
    <p:sldId id="388" r:id="rId82"/>
    <p:sldId id="389" r:id="rId83"/>
    <p:sldId id="390" r:id="rId84"/>
    <p:sldId id="391" r:id="rId85"/>
    <p:sldId id="392" r:id="rId86"/>
    <p:sldId id="393" r:id="rId87"/>
    <p:sldId id="394" r:id="rId88"/>
    <p:sldId id="395" r:id="rId89"/>
    <p:sldId id="396" r:id="rId90"/>
    <p:sldId id="397" r:id="rId91"/>
    <p:sldId id="398" r:id="rId92"/>
    <p:sldId id="399" r:id="rId93"/>
    <p:sldId id="400" r:id="rId94"/>
    <p:sldId id="401" r:id="rId95"/>
    <p:sldId id="402" r:id="rId96"/>
    <p:sldId id="403" r:id="rId97"/>
    <p:sldId id="404" r:id="rId98"/>
    <p:sldId id="405" r:id="rId99"/>
    <p:sldId id="406" r:id="rId100"/>
    <p:sldId id="407" r:id="rId101"/>
    <p:sldId id="408" r:id="rId102"/>
    <p:sldId id="409" r:id="rId103"/>
    <p:sldId id="410" r:id="rId104"/>
    <p:sldId id="411" r:id="rId105"/>
    <p:sldId id="412" r:id="rId106"/>
    <p:sldId id="413" r:id="rId107"/>
    <p:sldId id="337" r:id="rId108"/>
    <p:sldId id="275" r:id="rId109"/>
    <p:sldId id="263" r:id="rId110"/>
    <p:sldId id="264" r:id="rId111"/>
    <p:sldId id="265" r:id="rId112"/>
    <p:sldId id="414" r:id="rId113"/>
    <p:sldId id="415" r:id="rId114"/>
    <p:sldId id="416" r:id="rId115"/>
    <p:sldId id="417" r:id="rId116"/>
    <p:sldId id="418" r:id="rId117"/>
    <p:sldId id="419" r:id="rId1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17" autoAdjust="0"/>
  </p:normalViewPr>
  <p:slideViewPr>
    <p:cSldViewPr>
      <p:cViewPr>
        <p:scale>
          <a:sx n="50" d="100"/>
          <a:sy n="50" d="100"/>
        </p:scale>
        <p:origin x="-1656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5DD86-CFB2-4BAF-992B-F49849B8F71C}" type="datetimeFigureOut">
              <a:rPr lang="el-GR" smtClean="0"/>
              <a:t>20/10/2014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B2328-94EB-4658-9149-D74FE27BD480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1EDE20-E284-4055-AE92-CA7F995C5D25}" type="slidenum">
              <a:rPr lang="el-GR" smtClean="0"/>
              <a:pPr/>
              <a:t>56</a:t>
            </a:fld>
            <a:endParaRPr lang="el-GR" smtClean="0"/>
          </a:p>
        </p:txBody>
      </p:sp>
      <p:sp>
        <p:nvSpPr>
          <p:cNvPr id="13721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dirty="0" smtClean="0"/>
              <a:t>1. Χιασμός των πυραμίδων, 2. Πλάγιο </a:t>
            </a:r>
            <a:r>
              <a:rPr lang="el-GR" dirty="0" err="1" smtClean="0"/>
              <a:t>φλοιονωτιαίο</a:t>
            </a:r>
            <a:r>
              <a:rPr lang="el-GR" dirty="0" smtClean="0"/>
              <a:t> δεμάτιο, 3. Πρόσθιο </a:t>
            </a:r>
            <a:r>
              <a:rPr lang="el-GR" dirty="0" err="1" smtClean="0"/>
              <a:t>φλοιονωτιαίο</a:t>
            </a:r>
            <a:r>
              <a:rPr lang="el-GR" dirty="0" smtClean="0"/>
              <a:t> δ., 4. </a:t>
            </a:r>
            <a:r>
              <a:rPr lang="el-GR" dirty="0" err="1" smtClean="0"/>
              <a:t>Αιθουσονωτιαίο</a:t>
            </a:r>
            <a:r>
              <a:rPr lang="el-GR" dirty="0" smtClean="0"/>
              <a:t>, 5. Κοιλιακό </a:t>
            </a:r>
            <a:r>
              <a:rPr lang="el-GR" dirty="0" err="1" smtClean="0"/>
              <a:t>δικτυονωτιαίο</a:t>
            </a:r>
            <a:r>
              <a:rPr lang="el-GR" dirty="0" smtClean="0"/>
              <a:t>, 6. Πλάγιο </a:t>
            </a:r>
            <a:r>
              <a:rPr lang="el-GR" dirty="0" err="1" smtClean="0"/>
              <a:t>δικτυονωτιαίο</a:t>
            </a:r>
            <a:r>
              <a:rPr lang="el-GR" dirty="0" smtClean="0"/>
              <a:t> 7. </a:t>
            </a:r>
            <a:r>
              <a:rPr lang="el-GR" dirty="0" err="1" smtClean="0"/>
              <a:t>Καλυπτρονωτιαίο</a:t>
            </a:r>
            <a:r>
              <a:rPr lang="el-GR" dirty="0" smtClean="0"/>
              <a:t> 8. </a:t>
            </a:r>
            <a:r>
              <a:rPr lang="el-GR" dirty="0" err="1" smtClean="0"/>
              <a:t>Ερυθρονωτιαίο</a:t>
            </a:r>
            <a:r>
              <a:rPr lang="el-GR" dirty="0" smtClean="0"/>
              <a:t> 9. </a:t>
            </a:r>
            <a:r>
              <a:rPr lang="el-GR" dirty="0" err="1" smtClean="0"/>
              <a:t>Τετραδυμονωτιαίο</a:t>
            </a:r>
            <a:r>
              <a:rPr lang="el-GR" dirty="0" smtClean="0"/>
              <a:t> 10. Μέση </a:t>
            </a:r>
            <a:r>
              <a:rPr lang="el-GR" dirty="0" err="1" smtClean="0"/>
              <a:t>επιμ</a:t>
            </a:r>
            <a:r>
              <a:rPr lang="el-GR" dirty="0" smtClean="0"/>
              <a:t>. δεσμίδα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- Ορθογώνιο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- Ορθογώνιο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- Ορθογώνιο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Ορθογώνιο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5D771E-F36A-4614-8EBA-6F32D58EE837}" type="datetimeFigureOut">
              <a:rPr lang="el-GR" smtClean="0"/>
              <a:t>20/10/2014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A691A8-7F60-45F4-8B47-425D866AEC1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771E-F36A-4614-8EBA-6F32D58EE837}" type="datetimeFigureOut">
              <a:rPr lang="el-GR" smtClean="0"/>
              <a:t>20/10/2014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91A8-7F60-45F4-8B47-425D866AEC1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771E-F36A-4614-8EBA-6F32D58EE837}" type="datetimeFigureOut">
              <a:rPr lang="el-GR" smtClean="0"/>
              <a:t>20/10/2014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91A8-7F60-45F4-8B47-425D866AEC1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29450-C4EA-4CB1-A313-1CA89B68209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20363-29EE-4407-AE96-0D5191EE103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771E-F36A-4614-8EBA-6F32D58EE837}" type="datetimeFigureOut">
              <a:rPr lang="el-GR" smtClean="0"/>
              <a:t>20/10/2014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91A8-7F60-45F4-8B47-425D866AEC1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771E-F36A-4614-8EBA-6F32D58EE837}" type="datetimeFigureOut">
              <a:rPr lang="el-GR" smtClean="0"/>
              <a:t>20/10/2014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91A8-7F60-45F4-8B47-425D866AEC1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771E-F36A-4614-8EBA-6F32D58EE837}" type="datetimeFigureOut">
              <a:rPr lang="el-GR" smtClean="0"/>
              <a:t>20/10/2014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91A8-7F60-45F4-8B47-425D866AEC1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5D771E-F36A-4614-8EBA-6F32D58EE837}" type="datetimeFigureOut">
              <a:rPr lang="el-GR" smtClean="0"/>
              <a:t>20/10/2014</a:t>
            </a:fld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A691A8-7F60-45F4-8B47-425D866AEC17}" type="slidenum">
              <a:rPr lang="el-GR" smtClean="0"/>
              <a:t>‹#›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5D771E-F36A-4614-8EBA-6F32D58EE837}" type="datetimeFigureOut">
              <a:rPr lang="el-GR" smtClean="0"/>
              <a:t>20/10/2014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A691A8-7F60-45F4-8B47-425D866AEC1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771E-F36A-4614-8EBA-6F32D58EE837}" type="datetimeFigureOut">
              <a:rPr lang="el-GR" smtClean="0"/>
              <a:t>20/10/2014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91A8-7F60-45F4-8B47-425D866AEC1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771E-F36A-4614-8EBA-6F32D58EE837}" type="datetimeFigureOut">
              <a:rPr lang="el-GR" smtClean="0"/>
              <a:t>20/10/2014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91A8-7F60-45F4-8B47-425D866AEC1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771E-F36A-4614-8EBA-6F32D58EE837}" type="datetimeFigureOut">
              <a:rPr lang="el-GR" smtClean="0"/>
              <a:t>20/10/2014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91A8-7F60-45F4-8B47-425D866AEC1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- Ορθογώνιο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5D771E-F36A-4614-8EBA-6F32D58EE837}" type="datetimeFigureOut">
              <a:rPr lang="el-GR" smtClean="0"/>
              <a:t>20/10/2014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A691A8-7F60-45F4-8B47-425D866AEC17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458200" cy="1470025"/>
          </a:xfrm>
        </p:spPr>
        <p:txBody>
          <a:bodyPr/>
          <a:lstStyle/>
          <a:p>
            <a:r>
              <a:rPr lang="el-GR" dirty="0" smtClean="0"/>
              <a:t>Δεμάτια Νωτιαίου Μυελού</a:t>
            </a:r>
            <a:endParaRPr lang="el-GR" dirty="0"/>
          </a:p>
        </p:txBody>
      </p:sp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Απολήξεις θυλάκου τριχώ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6733005" cy="359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Arial" pitchFamily="34" charset="0"/>
              </a:rPr>
              <a:t>QUIZ </a:t>
            </a:r>
            <a:r>
              <a:rPr lang="el-GR" sz="3200" smtClean="0">
                <a:latin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</a:rPr>
              <a:t>:</a:t>
            </a:r>
            <a:r>
              <a:rPr lang="el-GR" sz="3200" smtClean="0"/>
              <a:t> </a:t>
            </a:r>
            <a:r>
              <a:rPr lang="en-US" sz="3200" smtClean="0"/>
              <a:t> </a:t>
            </a:r>
            <a:r>
              <a:rPr lang="el-GR" sz="3200" smtClean="0">
                <a:latin typeface="Arial" pitchFamily="34" charset="0"/>
              </a:rPr>
              <a:t>Δεμάτια Νωτιαίου Μυελού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08050"/>
            <a:ext cx="4500563" cy="5949950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Νωτιαιοτετραδυμικό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Επιχείλια ζώνη </a:t>
            </a:r>
            <a:r>
              <a:rPr lang="en-US" sz="2000" b="1" smtClean="0">
                <a:latin typeface="Arial" pitchFamily="34" charset="0"/>
              </a:rPr>
              <a:t>Lissauer</a:t>
            </a:r>
            <a:endParaRPr lang="el-GR" sz="2000" b="1" smtClean="0">
              <a:latin typeface="Arial" pitchFamily="34" charset="0"/>
            </a:endParaRP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Ισχνό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Σφηνοειδές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Τετραδυμονωτιαίο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Ελαιονωτιαίο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Αιθουσαιονωτιαίο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γεφυρικό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προμηκικό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836613"/>
            <a:ext cx="4495800" cy="6021387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Εκούσια </a:t>
            </a:r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κινητικότητα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Διακριτική αφή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Οφθαλμοκινητικά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Διανευροτομιακά       »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Εκτείνοντες μύες – στάση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Εγρήγορση –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Οπίσθια δέσμη επί τα εκτός</a:t>
            </a:r>
          </a:p>
          <a:p>
            <a:pPr eaLnBrk="1" hangingPunct="1"/>
            <a:r>
              <a:rPr lang="el-GR" sz="1900" b="1" smtClean="0">
                <a:latin typeface="Arial" pitchFamily="34" charset="0"/>
              </a:rPr>
              <a:t>Ιδιοδέκτριες πληροφορίες στάσης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Οφθαλμικά αντανακλαστικά σε ερεθίσματα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Πόνος – Θερμοκρασία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Ιδιοδέκτριες πληροφορίες κίνησης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Πλάγια δέσμη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Μόνο αυχενική μοίρα ΝΜ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Αδρή αφή – πίεση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Πρόσθια δέσμη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Arial" pitchFamily="34" charset="0"/>
              </a:rPr>
              <a:t>QUIZ </a:t>
            </a:r>
            <a:r>
              <a:rPr lang="el-GR" sz="3200" smtClean="0">
                <a:latin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</a:rPr>
              <a:t>:</a:t>
            </a:r>
            <a:r>
              <a:rPr lang="el-GR" sz="3200" smtClean="0"/>
              <a:t> </a:t>
            </a:r>
            <a:r>
              <a:rPr lang="en-US" sz="3200" smtClean="0"/>
              <a:t> </a:t>
            </a:r>
            <a:r>
              <a:rPr lang="el-GR" sz="3200" smtClean="0">
                <a:latin typeface="Arial" pitchFamily="34" charset="0"/>
              </a:rPr>
              <a:t>Δεμάτια Νωτιαίου Μυελού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08050"/>
            <a:ext cx="4500563" cy="5949950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Νωτιαιοτετραδυμικό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Επιχείλια ζώνη </a:t>
            </a:r>
            <a:r>
              <a:rPr lang="en-US" sz="2000" b="1" smtClean="0">
                <a:latin typeface="Arial" pitchFamily="34" charset="0"/>
              </a:rPr>
              <a:t>Lissauer</a:t>
            </a:r>
            <a:endParaRPr lang="el-GR" sz="2000" b="1" smtClean="0">
              <a:latin typeface="Arial" pitchFamily="34" charset="0"/>
            </a:endParaRP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Ισχνό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Σφηνοειδές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Τετραδυμονωτιαίο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Ελαιονωτιαίο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Αιθουσαιονωτιαίο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γεφυρικό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προμηκικό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836613"/>
            <a:ext cx="4495800" cy="6021387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Εκούσια κινητικότητα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Διακριτική αφή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Οφθαλμοκινητικά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Διανευροτομιακά       »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Εκτείνοντες μύες – στάση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Εγρήγορση –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Οπίσθια δέσμη επί τα εκτός</a:t>
            </a:r>
          </a:p>
          <a:p>
            <a:pPr eaLnBrk="1" hangingPunct="1"/>
            <a:r>
              <a:rPr lang="el-GR" sz="1900" b="1" smtClean="0">
                <a:latin typeface="Arial" pitchFamily="34" charset="0"/>
              </a:rPr>
              <a:t>Ιδιοδέκτριες πληροφορίες στάσης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Οφθαλμικά αντανακλαστικά σε ερεθίσματα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Πόνος – Θερμοκρασία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Ιδιοδέκτριες πληροφορίες κίνησης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Πλάγια δέσμη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Μόνο αυχενική μοίρα ΝΜ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Αδρή αφή – πίεση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Πρόσθια δέσμη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Arial" pitchFamily="34" charset="0"/>
              </a:rPr>
              <a:t>QUIZ </a:t>
            </a:r>
            <a:r>
              <a:rPr lang="el-GR" sz="3200" smtClean="0">
                <a:latin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</a:rPr>
              <a:t>:</a:t>
            </a:r>
            <a:r>
              <a:rPr lang="el-GR" sz="3200" smtClean="0"/>
              <a:t> </a:t>
            </a:r>
            <a:r>
              <a:rPr lang="en-US" sz="3200" smtClean="0"/>
              <a:t> </a:t>
            </a:r>
            <a:r>
              <a:rPr lang="el-GR" sz="3200" smtClean="0">
                <a:latin typeface="Arial" pitchFamily="34" charset="0"/>
              </a:rPr>
              <a:t>Δεμάτια Νωτιαίου Μυελού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08050"/>
            <a:ext cx="4500563" cy="5949950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Νωτιαιοτετραδυμικό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Επιχείλια ζώνη </a:t>
            </a:r>
            <a:r>
              <a:rPr lang="en-US" sz="2000" b="1" smtClean="0">
                <a:latin typeface="Arial" pitchFamily="34" charset="0"/>
              </a:rPr>
              <a:t>Lissauer</a:t>
            </a:r>
            <a:endParaRPr lang="el-GR" sz="2000" b="1" smtClean="0">
              <a:latin typeface="Arial" pitchFamily="34" charset="0"/>
            </a:endParaRP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Ισχνό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Σφηνοειδές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Τετραδυμονωτιαίο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Ελαιονωτιαίο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Αιθουσαιονωτιαίο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γεφυρικό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προμηκικό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836613"/>
            <a:ext cx="4495800" cy="6021387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Εκούσια κινητικότητα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Διακριτική αφή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Οφθαλμοκινητικά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Διανευροτομιακά       »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Εκτείνοντες μύες – στάση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Εγρήγορση –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Οπίσθια δέσμη επί τα εκτός</a:t>
            </a:r>
          </a:p>
          <a:p>
            <a:pPr eaLnBrk="1" hangingPunct="1"/>
            <a:r>
              <a:rPr lang="el-GR" sz="1900" b="1" smtClean="0">
                <a:latin typeface="Arial" pitchFamily="34" charset="0"/>
              </a:rPr>
              <a:t>Ιδιοδέκτριες πληροφορίες στάσης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Οφθαλμικά αντανακλαστικά σε ερεθίσματα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Πόνος – Θερμοκρασία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Ιδιοδέκτριες πληροφορίες κίνησης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Πλάγια δέσμη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Μόνο αυχενική μοίρα ΝΜ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Αδρή αφή – πίεση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Πρόσθια δέσμη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Arial" pitchFamily="34" charset="0"/>
              </a:rPr>
              <a:t>QUIZ </a:t>
            </a:r>
            <a:r>
              <a:rPr lang="el-GR" sz="3200" smtClean="0">
                <a:latin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</a:rPr>
              <a:t>:</a:t>
            </a:r>
            <a:r>
              <a:rPr lang="el-GR" sz="3200" smtClean="0"/>
              <a:t> </a:t>
            </a:r>
            <a:r>
              <a:rPr lang="en-US" sz="3200" smtClean="0"/>
              <a:t> </a:t>
            </a:r>
            <a:r>
              <a:rPr lang="el-GR" sz="3200" smtClean="0">
                <a:latin typeface="Arial" pitchFamily="34" charset="0"/>
              </a:rPr>
              <a:t>Δεμάτια Νωτιαίου Μυελού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08050"/>
            <a:ext cx="4500563" cy="5949950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Νωτιαιοτετραδυμικό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Επιχείλια ζώνη </a:t>
            </a:r>
            <a:r>
              <a:rPr lang="en-US" sz="2000" b="1" smtClean="0">
                <a:latin typeface="Arial" pitchFamily="34" charset="0"/>
              </a:rPr>
              <a:t>Lissauer</a:t>
            </a:r>
            <a:endParaRPr lang="el-GR" sz="2000" b="1" smtClean="0">
              <a:latin typeface="Arial" pitchFamily="34" charset="0"/>
            </a:endParaRP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Ισχνό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Σφηνοειδές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Τετραδυμονωτιαίο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Ελαιονωτιαίο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Αιθουσαιονωτιαίο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Δικτυωτονωτιαίο γεφυρικό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προμηκικό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836613"/>
            <a:ext cx="4495800" cy="6021387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Εκούσια κινητικότητα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Διακριτική αφή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Οφθαλμοκινητικά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Διανευροτομιακά       »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Εκτείνοντες μύες – στάση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Εγρήγορση –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Οπίσθια δέσμη επί τα εκτός</a:t>
            </a:r>
          </a:p>
          <a:p>
            <a:pPr eaLnBrk="1" hangingPunct="1"/>
            <a:r>
              <a:rPr lang="el-GR" sz="1900" b="1" smtClean="0">
                <a:latin typeface="Arial" pitchFamily="34" charset="0"/>
              </a:rPr>
              <a:t>Ιδιοδέκτριες πληροφορίες στάσης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Οφθαλμικά αντανακλαστικά σε ερεθίσματα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Πόνος – Θερμοκρασία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Ιδιοδέκτριες πληροφορίες κίνησης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Πλάγια δέσμη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Μόνο αυχενική μοίρα ΝΜ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Αδρή αφή – πίεση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Πρόσθια δέσμη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Arial" pitchFamily="34" charset="0"/>
              </a:rPr>
              <a:t>QUIZ </a:t>
            </a:r>
            <a:r>
              <a:rPr lang="el-GR" sz="3200" smtClean="0">
                <a:latin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</a:rPr>
              <a:t>:</a:t>
            </a:r>
            <a:r>
              <a:rPr lang="el-GR" sz="3200" smtClean="0"/>
              <a:t> </a:t>
            </a:r>
            <a:r>
              <a:rPr lang="en-US" sz="3200" smtClean="0"/>
              <a:t> </a:t>
            </a:r>
            <a:r>
              <a:rPr lang="el-GR" sz="3200" smtClean="0">
                <a:latin typeface="Arial" pitchFamily="34" charset="0"/>
              </a:rPr>
              <a:t>Δεμάτια Νωτιαίου Μυελού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08050"/>
            <a:ext cx="4500563" cy="5949950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Νωτιαιοτετραδυμικό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Επιχείλια ζώνη </a:t>
            </a:r>
            <a:r>
              <a:rPr lang="en-US" sz="2000" b="1" smtClean="0">
                <a:latin typeface="Arial" pitchFamily="34" charset="0"/>
              </a:rPr>
              <a:t>Lissauer</a:t>
            </a:r>
            <a:endParaRPr lang="el-GR" sz="2000" b="1" smtClean="0">
              <a:latin typeface="Arial" pitchFamily="34" charset="0"/>
            </a:endParaRP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Ισχνό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Σφηνοειδές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Τετραδυμονωτιαίο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Ελαιονωτιαίο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Αιθουσαιονωτιαίο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Δικτυωτονωτιαίο γεφυρικό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προμηκικό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836613"/>
            <a:ext cx="4495800" cy="6021387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Εκούσια κινητικότητα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Διακριτική αφή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Οφθαλμοκινητικά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Διανευροτομιακά       »</a:t>
            </a:r>
          </a:p>
          <a:p>
            <a:pPr eaLnBrk="1" hangingPunct="1"/>
            <a:r>
              <a:rPr lang="el-GR" sz="2000" b="1" smtClean="0">
                <a:solidFill>
                  <a:srgbClr val="008000"/>
                </a:solidFill>
                <a:latin typeface="Arial" pitchFamily="34" charset="0"/>
              </a:rPr>
              <a:t>Εκτείνοντες μύες – στάση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Εγρήγορση –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Οπίσθια δέσμη επί τα εκτός</a:t>
            </a:r>
          </a:p>
          <a:p>
            <a:pPr eaLnBrk="1" hangingPunct="1"/>
            <a:r>
              <a:rPr lang="el-GR" sz="1900" b="1" smtClean="0">
                <a:latin typeface="Arial" pitchFamily="34" charset="0"/>
              </a:rPr>
              <a:t>Ιδιοδέκτριες πληροφορίες στάσης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Οφθαλμικά αντανακλαστικά σε ερεθίσματα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Πόνος – Θερμοκρασία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Ιδιοδέκτριες πληροφορίες κίνησης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Πλάγια δέσμη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Μόνο αυχενική μοίρα ΝΜ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Αδρή αφή – πίεση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Πρόσθια δέσμη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Arial" pitchFamily="34" charset="0"/>
              </a:rPr>
              <a:t>QUIZ </a:t>
            </a:r>
            <a:r>
              <a:rPr lang="el-GR" sz="3200" smtClean="0">
                <a:latin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</a:rPr>
              <a:t>:</a:t>
            </a:r>
            <a:r>
              <a:rPr lang="el-GR" sz="3200" smtClean="0"/>
              <a:t> </a:t>
            </a:r>
            <a:r>
              <a:rPr lang="en-US" sz="3200" smtClean="0"/>
              <a:t> </a:t>
            </a:r>
            <a:r>
              <a:rPr lang="el-GR" sz="3200" smtClean="0">
                <a:latin typeface="Arial" pitchFamily="34" charset="0"/>
              </a:rPr>
              <a:t>Δεμάτια Νωτιαίου Μυελού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08050"/>
            <a:ext cx="4500563" cy="5949950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Νωτιαιοτετραδυμικό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Επιχείλια ζώνη </a:t>
            </a:r>
            <a:r>
              <a:rPr lang="en-US" sz="2000" b="1" smtClean="0">
                <a:latin typeface="Arial" pitchFamily="34" charset="0"/>
              </a:rPr>
              <a:t>Lissauer</a:t>
            </a:r>
            <a:endParaRPr lang="el-GR" sz="2000" b="1" smtClean="0">
              <a:latin typeface="Arial" pitchFamily="34" charset="0"/>
            </a:endParaRP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Ισχνό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Σφηνοειδές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Τετραδυμονωτιαίο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Ελαιονωτιαίο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Αιθουσαιονωτιαίο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γεφυρικό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Δικτυωτονωτιαίο προμηκικό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836613"/>
            <a:ext cx="4495800" cy="6021387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Εκούσια κινητικότητα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Διακριτική αφή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Οφθαλμοκινητικά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Διανευροτομιακά       »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Εκτείνοντες μύες – στάση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Εγρήγορση –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Οπίσθια δέσμη επί τα εκτός</a:t>
            </a:r>
          </a:p>
          <a:p>
            <a:pPr eaLnBrk="1" hangingPunct="1"/>
            <a:r>
              <a:rPr lang="el-GR" sz="1900" b="1" smtClean="0">
                <a:latin typeface="Arial" pitchFamily="34" charset="0"/>
              </a:rPr>
              <a:t>Ιδιοδέκτριες πληροφορίες στάσης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Οφθαλμικά αντανακλαστικά σε ερεθίσματα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Πόνος – Θερμοκρασία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Ιδιοδέκτριες πληροφορίες κίνησης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Πλάγια δέσμη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Μόνο αυχενική μοίρα ΝΜ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Αδρή αφή – πίεση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Πρόσθια δέσμη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Arial" pitchFamily="34" charset="0"/>
              </a:rPr>
              <a:t>QUIZ </a:t>
            </a:r>
            <a:r>
              <a:rPr lang="el-GR" sz="3200" smtClean="0">
                <a:latin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</a:rPr>
              <a:t>:</a:t>
            </a:r>
            <a:r>
              <a:rPr lang="el-GR" sz="3200" smtClean="0"/>
              <a:t> </a:t>
            </a:r>
            <a:r>
              <a:rPr lang="en-US" sz="3200" smtClean="0"/>
              <a:t> </a:t>
            </a:r>
            <a:r>
              <a:rPr lang="el-GR" sz="3200" smtClean="0">
                <a:latin typeface="Arial" pitchFamily="34" charset="0"/>
              </a:rPr>
              <a:t>Δεμάτια Νωτιαίου Μυελού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08050"/>
            <a:ext cx="4500563" cy="5949950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Νωτιαιοτετραδυμικό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Επιχείλια ζώνη </a:t>
            </a:r>
            <a:r>
              <a:rPr lang="en-US" sz="2000" b="1" smtClean="0">
                <a:latin typeface="Arial" pitchFamily="34" charset="0"/>
              </a:rPr>
              <a:t>Lissauer</a:t>
            </a:r>
            <a:endParaRPr lang="el-GR" sz="2000" b="1" smtClean="0">
              <a:latin typeface="Arial" pitchFamily="34" charset="0"/>
            </a:endParaRP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Ισχνό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Σφηνοειδές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Τετραδυμονωτιαίο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Ελαιονωτιαίο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Αιθουσαιονωτιαίο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γεφυρικό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Δικτυωτονωτιαίο προμηκικό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836613"/>
            <a:ext cx="4495800" cy="6021387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Εκούσια κινητικότητα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Διακριτική αφή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Οφθαλμοκινητικά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Διανευροτομιακά       »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Εκτείνοντες μύες – στάση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Εγρήγορση –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Οπίσθια δέσμη επί τα εκτός</a:t>
            </a:r>
          </a:p>
          <a:p>
            <a:pPr eaLnBrk="1" hangingPunct="1"/>
            <a:r>
              <a:rPr lang="el-GR" sz="1900" b="1" smtClean="0">
                <a:latin typeface="Arial" pitchFamily="34" charset="0"/>
              </a:rPr>
              <a:t>Ιδιοδέκτριες πληροφορίες στάσης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Οφθαλμικά αντανακλαστικά σε ερεθίσματα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Πόνος – Θερμοκρασία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Ιδιοδέκτριες πληροφορίες κίνησης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Πλάγια δέσμη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Μόνο αυχενική μοίρα ΝΜ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Αδρή αφή – πίεση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Πρόσθια δέσμη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908720"/>
            <a:ext cx="667710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7671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20688"/>
            <a:ext cx="5760640" cy="583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0"/>
            <a:ext cx="7054850" cy="298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1400" smtClean="0"/>
              <a:t>Μικροφωτογραφία νευρ. Ινών τρίχας</a:t>
            </a:r>
          </a:p>
        </p:txBody>
      </p:sp>
      <p:pic>
        <p:nvPicPr>
          <p:cNvPr id="74755" name="Picture 6" descr="Μικροφωτογραφία νευ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550690" cy="52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79"/>
            <a:ext cx="6552728" cy="572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682984"/>
            <a:ext cx="2952328" cy="617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Εγκάρσια διατομή Ν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532440" cy="539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429577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14288"/>
            <a:ext cx="4191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25" y="42863"/>
            <a:ext cx="4095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688" y="19050"/>
            <a:ext cx="4238625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925" y="57150"/>
            <a:ext cx="424815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5875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 smtClean="0"/>
              <a:t>Σωμάτια </a:t>
            </a:r>
            <a:r>
              <a:rPr lang="en-US" sz="2400" dirty="0" err="1" smtClean="0"/>
              <a:t>Meissner</a:t>
            </a:r>
            <a:r>
              <a:rPr lang="el-GR" sz="2400" dirty="0" smtClean="0"/>
              <a:t>  (Επικριτική ή Διακριτική αφή</a:t>
            </a:r>
            <a:r>
              <a:rPr lang="en-US" sz="2400" dirty="0" smtClean="0"/>
              <a:t>: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n-US" sz="2400" dirty="0" smtClean="0"/>
              <a:t> </a:t>
            </a:r>
            <a:r>
              <a:rPr lang="el-GR" sz="2400" dirty="0" smtClean="0"/>
              <a:t>Διάκριση 2 σημείων) </a:t>
            </a:r>
          </a:p>
        </p:txBody>
      </p:sp>
      <p:pic>
        <p:nvPicPr>
          <p:cNvPr id="75779" name="Picture 11" descr="Σωμάτια Meissner 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132856"/>
            <a:ext cx="3931915" cy="3011413"/>
          </a:xfrm>
          <a:noFill/>
        </p:spPr>
      </p:pic>
      <p:pic>
        <p:nvPicPr>
          <p:cNvPr id="75780" name="Picture 13" descr="Σωμάτια Meissner 2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33888" y="1196975"/>
            <a:ext cx="4221162" cy="5661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286000" cy="4286250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 smtClean="0"/>
              <a:t>Σωμάτια </a:t>
            </a:r>
            <a:r>
              <a:rPr lang="en-US" sz="2800" dirty="0" err="1" smtClean="0"/>
              <a:t>Pacini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l-GR" sz="2800" dirty="0" smtClean="0"/>
              <a:t>(Αίσθηση δονήσεων)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l-GR" sz="2800" dirty="0" smtClean="0"/>
          </a:p>
        </p:txBody>
      </p:sp>
      <p:pic>
        <p:nvPicPr>
          <p:cNvPr id="76803" name="Picture 6" descr="Pacinian corpus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836712"/>
            <a:ext cx="573325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332656"/>
            <a:ext cx="8031807" cy="52459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err="1" smtClean="0"/>
              <a:t>Ruffini</a:t>
            </a:r>
            <a:r>
              <a:rPr lang="en-US" sz="4000" dirty="0" smtClean="0"/>
              <a:t> end organ:</a:t>
            </a:r>
            <a:r>
              <a:rPr lang="el-GR" sz="4000" dirty="0" smtClean="0"/>
              <a:t> (Διάταση)</a:t>
            </a:r>
          </a:p>
        </p:txBody>
      </p:sp>
      <p:pic>
        <p:nvPicPr>
          <p:cNvPr id="77827" name="Picture 6" descr="Ruffini end org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7100887" cy="570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672"/>
            <a:ext cx="8286750" cy="642938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 err="1" smtClean="0"/>
              <a:t>Νευρομυϊκή</a:t>
            </a:r>
            <a:r>
              <a:rPr lang="el-GR" sz="2400" dirty="0" smtClean="0"/>
              <a:t> άτρακτος</a:t>
            </a:r>
          </a:p>
        </p:txBody>
      </p:sp>
      <p:pic>
        <p:nvPicPr>
          <p:cNvPr id="78851" name="Picture 6" descr="Νευρομυϊκή άτρακτ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556792"/>
            <a:ext cx="4383360" cy="470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8" descr="Μυϊκή άτρακτο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268760"/>
            <a:ext cx="1167142" cy="53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071688" cy="3143250"/>
          </a:xfrm>
        </p:spPr>
        <p:txBody>
          <a:bodyPr/>
          <a:lstStyle/>
          <a:p>
            <a:pPr eaLnBrk="1" hangingPunct="1">
              <a:defRPr/>
            </a:pPr>
            <a:r>
              <a:rPr lang="el-GR" sz="1800" dirty="0" err="1" smtClean="0"/>
              <a:t>Νευροτενόντιο</a:t>
            </a:r>
            <a:r>
              <a:rPr lang="el-GR" sz="1800" dirty="0" smtClean="0"/>
              <a:t> όργανο του </a:t>
            </a:r>
            <a:r>
              <a:rPr lang="en-US" sz="1800" dirty="0" smtClean="0"/>
              <a:t>Golgi</a:t>
            </a:r>
            <a:endParaRPr lang="el-GR" sz="1800" dirty="0" smtClean="0"/>
          </a:p>
        </p:txBody>
      </p:sp>
      <p:pic>
        <p:nvPicPr>
          <p:cNvPr id="79875" name="Picture 6" descr="Νευροτενόντιο όργαν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96752"/>
            <a:ext cx="5871071" cy="517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1798638" cy="2387600"/>
          </a:xfrm>
        </p:spPr>
        <p:txBody>
          <a:bodyPr/>
          <a:lstStyle/>
          <a:p>
            <a:pPr eaLnBrk="1" hangingPunct="1">
              <a:defRPr/>
            </a:pPr>
            <a:r>
              <a:rPr lang="el-GR" sz="1800" smtClean="0"/>
              <a:t>Απλοποιημένη αισθητικότητα</a:t>
            </a:r>
          </a:p>
        </p:txBody>
      </p:sp>
      <p:pic>
        <p:nvPicPr>
          <p:cNvPr id="80899" name="Picture 6" descr="Απλοποιημένη αισθητικότητ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124744"/>
            <a:ext cx="3816325" cy="474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Εγκάρσια διατομή ΝΜ και αισθητικότητ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604448" cy="561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755576" y="1268760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1. Συνειδητή  αδρά αφή και ελαφρά πίεση</a:t>
            </a:r>
          </a:p>
          <a:p>
            <a:endParaRPr lang="el-GR" dirty="0"/>
          </a:p>
          <a:p>
            <a:r>
              <a:rPr lang="el-GR" dirty="0" smtClean="0"/>
              <a:t>ΠΡΟΣΘΙΟ ΝΩΤΙΑΙΘΑΛΑΜΙΚΟ ΔΕΜΑΤΙΟ (Χιασμός και επικοινωνία)</a:t>
            </a:r>
          </a:p>
          <a:p>
            <a:endParaRPr lang="el-GR" dirty="0"/>
          </a:p>
          <a:p>
            <a:r>
              <a:rPr lang="el-GR" dirty="0" smtClean="0"/>
              <a:t>2. Συνειδητή γενική αισθητικότητα πόνου και θερμοκρασίας</a:t>
            </a:r>
          </a:p>
          <a:p>
            <a:endParaRPr lang="el-GR" dirty="0"/>
          </a:p>
          <a:p>
            <a:r>
              <a:rPr lang="el-GR" dirty="0" smtClean="0"/>
              <a:t>ΠΛΑΓΙΟΝΩΤΙΑΙΟΘΑΛΑΜΙΚΟ ΔΕΜΑΤΙΟ </a:t>
            </a:r>
            <a:r>
              <a:rPr lang="el-GR" dirty="0" smtClean="0"/>
              <a:t>(Χιασμός και επικοινωνία)</a:t>
            </a:r>
          </a:p>
          <a:p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Και οι δυο ξεκινούν από νευρώνες των οπίσθιων κεράτων </a:t>
            </a:r>
          </a:p>
          <a:p>
            <a:pPr>
              <a:buFont typeface="Arial" pitchFamily="34" charset="0"/>
              <a:buChar char="•"/>
            </a:pPr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Και οι δυο υπόκεινται σε ρύθμιση (ζώνη </a:t>
            </a:r>
            <a:r>
              <a:rPr lang="en-US" dirty="0" smtClean="0"/>
              <a:t> </a:t>
            </a:r>
            <a:r>
              <a:rPr lang="en-US" dirty="0" err="1" smtClean="0"/>
              <a:t>Lissauer</a:t>
            </a:r>
            <a:r>
              <a:rPr lang="en-US" dirty="0" smtClean="0"/>
              <a:t>, </a:t>
            </a:r>
            <a:r>
              <a:rPr lang="el-GR" dirty="0" smtClean="0"/>
              <a:t>πυρήνας </a:t>
            </a:r>
            <a:r>
              <a:rPr lang="en-US" dirty="0" smtClean="0"/>
              <a:t>Rolando</a:t>
            </a:r>
            <a:r>
              <a:rPr lang="el-GR" dirty="0" smtClean="0"/>
              <a:t>)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Εγκάρσια διατομή Ν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532440" cy="539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908720"/>
            <a:ext cx="7886700" cy="6429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l-GR" sz="3600" dirty="0" smtClean="0">
                <a:solidFill>
                  <a:schemeClr val="tx1"/>
                </a:solidFill>
              </a:rPr>
              <a:t>Στ</a:t>
            </a:r>
            <a:r>
              <a:rPr lang="en-US" sz="3600" dirty="0" smtClean="0">
                <a:solidFill>
                  <a:schemeClr val="tx1"/>
                </a:solidFill>
              </a:rPr>
              <a:t>o</a:t>
            </a:r>
            <a:r>
              <a:rPr lang="el-GR" sz="3600" dirty="0" err="1" smtClean="0">
                <a:solidFill>
                  <a:schemeClr val="tx1"/>
                </a:solidFill>
              </a:rPr>
              <a:t>ιβάδες</a:t>
            </a:r>
            <a:r>
              <a:rPr lang="el-GR" sz="3600" dirty="0" smtClean="0">
                <a:solidFill>
                  <a:schemeClr val="tx1"/>
                </a:solidFill>
              </a:rPr>
              <a:t> (</a:t>
            </a:r>
            <a:r>
              <a:rPr lang="en-US" sz="3600" dirty="0" err="1" smtClean="0">
                <a:solidFill>
                  <a:schemeClr val="tx1"/>
                </a:solidFill>
              </a:rPr>
              <a:t>laminae</a:t>
            </a:r>
            <a:r>
              <a:rPr lang="en-US" sz="3600" dirty="0" smtClean="0">
                <a:solidFill>
                  <a:schemeClr val="tx1"/>
                </a:solidFill>
              </a:rPr>
              <a:t>) </a:t>
            </a:r>
            <a:r>
              <a:rPr lang="el-GR" sz="3600" dirty="0" smtClean="0">
                <a:solidFill>
                  <a:schemeClr val="tx1"/>
                </a:solidFill>
              </a:rPr>
              <a:t>Νωτιαίου Μυελού</a:t>
            </a:r>
            <a:br>
              <a:rPr lang="el-GR" sz="3600" dirty="0" smtClean="0">
                <a:solidFill>
                  <a:schemeClr val="tx1"/>
                </a:solidFill>
              </a:rPr>
            </a:br>
            <a:r>
              <a:rPr lang="el-GR" sz="2800" dirty="0" smtClean="0">
                <a:solidFill>
                  <a:schemeClr val="tx1"/>
                </a:solidFill>
              </a:rPr>
              <a:t/>
            </a:r>
            <a:br>
              <a:rPr lang="el-GR" sz="2800" dirty="0" smtClean="0">
                <a:solidFill>
                  <a:schemeClr val="tx1"/>
                </a:solidFill>
              </a:rPr>
            </a:br>
            <a:endParaRPr lang="el-GR" sz="3600" dirty="0">
              <a:solidFill>
                <a:schemeClr val="tx1"/>
              </a:solidFill>
            </a:endParaRP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half" idx="1"/>
          </p:nvPr>
        </p:nvSpPr>
        <p:spPr>
          <a:xfrm>
            <a:off x="0" y="2348880"/>
            <a:ext cx="4143375" cy="3938761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L: </a:t>
            </a:r>
            <a:r>
              <a:rPr lang="el-GR" sz="2000" u="sng" dirty="0" err="1" smtClean="0"/>
              <a:t>Επιχείλια</a:t>
            </a:r>
            <a:r>
              <a:rPr lang="el-GR" sz="2000" u="sng" dirty="0" smtClean="0"/>
              <a:t> ζώνη </a:t>
            </a:r>
            <a:r>
              <a:rPr lang="en-US" sz="2000" dirty="0" smtClean="0"/>
              <a:t>(</a:t>
            </a:r>
            <a:r>
              <a:rPr lang="en-US" sz="2000" dirty="0" err="1" smtClean="0"/>
              <a:t>Lissauer</a:t>
            </a:r>
            <a:r>
              <a:rPr lang="en-US" sz="2000" dirty="0" smtClean="0"/>
              <a:t>)</a:t>
            </a:r>
          </a:p>
          <a:p>
            <a:pPr>
              <a:defRPr/>
            </a:pPr>
            <a:r>
              <a:rPr lang="en-US" sz="2000" dirty="0" smtClean="0"/>
              <a:t>I: </a:t>
            </a:r>
            <a:r>
              <a:rPr lang="el-GR" sz="2000" u="sng" dirty="0" smtClean="0"/>
              <a:t>Σπογγώδης ουσία</a:t>
            </a:r>
            <a:r>
              <a:rPr lang="el-GR" sz="2000" dirty="0" smtClean="0"/>
              <a:t> (υψηλό κατώφλι διέγερσης, πολύ βλαπτικά-επώδυνα ερεθίσματα)</a:t>
            </a:r>
          </a:p>
          <a:p>
            <a:pPr>
              <a:defRPr/>
            </a:pPr>
            <a:r>
              <a:rPr lang="en-US" sz="2000" dirty="0" smtClean="0"/>
              <a:t>II:</a:t>
            </a:r>
            <a:r>
              <a:rPr lang="el-GR" sz="2000" dirty="0" smtClean="0"/>
              <a:t> </a:t>
            </a:r>
            <a:r>
              <a:rPr lang="el-GR" sz="2000" u="sng" dirty="0" err="1" smtClean="0"/>
              <a:t>Πηκτωματώδης</a:t>
            </a:r>
            <a:r>
              <a:rPr lang="el-GR" sz="2000" u="sng" dirty="0" smtClean="0"/>
              <a:t> ουσία </a:t>
            </a:r>
            <a:r>
              <a:rPr lang="en-US" sz="2000" dirty="0" smtClean="0"/>
              <a:t>(Rolando)(</a:t>
            </a:r>
            <a:r>
              <a:rPr lang="el-GR" sz="2000" dirty="0" smtClean="0"/>
              <a:t>πόνος, θερμοκρασία)</a:t>
            </a:r>
            <a:endParaRPr lang="en-US" sz="2000" dirty="0" smtClean="0"/>
          </a:p>
          <a:p>
            <a:pPr>
              <a:defRPr/>
            </a:pPr>
            <a:r>
              <a:rPr lang="el-GR" sz="2000" dirty="0" smtClean="0"/>
              <a:t>ΙΙΙ-</a:t>
            </a:r>
            <a:r>
              <a:rPr lang="en-US" sz="2000" dirty="0" smtClean="0"/>
              <a:t>V: </a:t>
            </a:r>
            <a:r>
              <a:rPr lang="el-GR" sz="1900" u="sng" dirty="0" smtClean="0"/>
              <a:t>Ίδιος πυρήνας οπ. Κέρατος</a:t>
            </a:r>
            <a:endParaRPr lang="el-GR" sz="1900" dirty="0" smtClean="0"/>
          </a:p>
          <a:p>
            <a:pPr>
              <a:buFont typeface="Wingdings" pitchFamily="2" charset="2"/>
              <a:buNone/>
              <a:defRPr/>
            </a:pPr>
            <a:r>
              <a:rPr lang="el-GR" sz="1900" dirty="0" smtClean="0"/>
              <a:t>    </a:t>
            </a:r>
            <a:r>
              <a:rPr lang="en-US" sz="1900" dirty="0" smtClean="0"/>
              <a:t>     </a:t>
            </a:r>
            <a:r>
              <a:rPr lang="el-GR" sz="1900" dirty="0" smtClean="0"/>
              <a:t> </a:t>
            </a:r>
            <a:r>
              <a:rPr lang="en-US" sz="1900" dirty="0" smtClean="0"/>
              <a:t>   </a:t>
            </a:r>
            <a:r>
              <a:rPr lang="el-GR" sz="2000" dirty="0" smtClean="0"/>
              <a:t>(αδρή αφή-πίεση)</a:t>
            </a:r>
          </a:p>
          <a:p>
            <a:pPr>
              <a:defRPr/>
            </a:pPr>
            <a:r>
              <a:rPr lang="en-US" sz="2000" dirty="0" smtClean="0"/>
              <a:t>VI: </a:t>
            </a:r>
            <a:r>
              <a:rPr lang="el-GR" sz="2000" dirty="0" smtClean="0"/>
              <a:t>Ραχιαίος πυρήνας (στήλη   του </a:t>
            </a:r>
            <a:r>
              <a:rPr lang="en-US" sz="2000" dirty="0" smtClean="0"/>
              <a:t>Clarke)</a:t>
            </a:r>
            <a:r>
              <a:rPr lang="el-GR" sz="2000" dirty="0" smtClean="0"/>
              <a:t>(</a:t>
            </a:r>
            <a:r>
              <a:rPr lang="el-GR" sz="2000" dirty="0" err="1" smtClean="0"/>
              <a:t>οπ.νωτιαιο</a:t>
            </a:r>
            <a:r>
              <a:rPr lang="el-GR" sz="2000" dirty="0" smtClean="0"/>
              <a:t>-παρεγκεφαλιδικό δεμάτιο)</a:t>
            </a:r>
            <a:endParaRPr lang="el-GR" sz="2000" dirty="0"/>
          </a:p>
        </p:txBody>
      </p:sp>
      <p:pic>
        <p:nvPicPr>
          <p:cNvPr id="84996" name="3 - Θέση περιεχομένου" descr="laminae spinal_cord.gif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60838" y="2204864"/>
            <a:ext cx="4983162" cy="4143375"/>
          </a:xfrm>
        </p:spPr>
      </p:pic>
      <p:grpSp>
        <p:nvGrpSpPr>
          <p:cNvPr id="3" name="11 - Ομάδα"/>
          <p:cNvGrpSpPr>
            <a:grpSpLocks/>
          </p:cNvGrpSpPr>
          <p:nvPr/>
        </p:nvGrpSpPr>
        <p:grpSpPr bwMode="auto">
          <a:xfrm>
            <a:off x="6643688" y="1714500"/>
            <a:ext cx="642937" cy="571500"/>
            <a:chOff x="4786314" y="2786058"/>
            <a:chExt cx="1000132" cy="642942"/>
          </a:xfrm>
        </p:grpSpPr>
        <p:cxnSp>
          <p:nvCxnSpPr>
            <p:cNvPr id="13" name="12 - Ευθεία γραμμή σύνδεσης"/>
            <p:cNvCxnSpPr/>
            <p:nvPr/>
          </p:nvCxnSpPr>
          <p:spPr>
            <a:xfrm rot="10800000">
              <a:off x="5144385" y="3071810"/>
              <a:ext cx="642061" cy="35719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13 - TextBox"/>
            <p:cNvSpPr txBox="1"/>
            <p:nvPr/>
          </p:nvSpPr>
          <p:spPr>
            <a:xfrm>
              <a:off x="4786314" y="2786058"/>
              <a:ext cx="429687" cy="400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accent6"/>
                  </a:solidFill>
                </a:rPr>
                <a:t>L</a:t>
              </a:r>
              <a:endParaRPr lang="el-GR" sz="2000" dirty="0">
                <a:solidFill>
                  <a:schemeClr val="accent6"/>
                </a:solidFill>
              </a:endParaRPr>
            </a:p>
          </p:txBody>
        </p:sp>
      </p:grpSp>
      <p:cxnSp>
        <p:nvCxnSpPr>
          <p:cNvPr id="17" name="16 - Ευθεία γραμμή σύνδεσης"/>
          <p:cNvCxnSpPr>
            <a:endCxn id="18" idx="3"/>
          </p:cNvCxnSpPr>
          <p:nvPr/>
        </p:nvCxnSpPr>
        <p:spPr>
          <a:xfrm rot="10800000">
            <a:off x="6429375" y="3098800"/>
            <a:ext cx="357188" cy="187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TextBox"/>
          <p:cNvSpPr txBox="1"/>
          <p:nvPr/>
        </p:nvSpPr>
        <p:spPr>
          <a:xfrm>
            <a:off x="5857875" y="2928938"/>
            <a:ext cx="5715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l-GR" sz="1600" dirty="0">
                <a:solidFill>
                  <a:schemeClr val="accent6"/>
                </a:solidFill>
              </a:rPr>
              <a:t> </a:t>
            </a:r>
            <a:r>
              <a:rPr lang="en-US" sz="1600" dirty="0">
                <a:solidFill>
                  <a:schemeClr val="accent6"/>
                </a:solidFill>
              </a:rPr>
              <a:t>VI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4139952" cy="1643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l-GR" sz="2800" dirty="0" smtClean="0">
                <a:solidFill>
                  <a:schemeClr val="tx1"/>
                </a:solidFill>
              </a:rPr>
              <a:t>Οδός του πόνου και της θερμοκρασίας</a:t>
            </a:r>
            <a:r>
              <a:rPr lang="el-GR" sz="3200" dirty="0" smtClean="0">
                <a:solidFill>
                  <a:schemeClr val="tx1"/>
                </a:solidFill>
              </a:rPr>
              <a:t/>
            </a:r>
            <a:br>
              <a:rPr lang="el-GR" sz="3200" dirty="0" smtClean="0">
                <a:solidFill>
                  <a:schemeClr val="tx1"/>
                </a:solidFill>
              </a:rPr>
            </a:b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28750"/>
            <a:ext cx="4283968" cy="54292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l-GR" sz="2400" dirty="0" smtClean="0"/>
              <a:t>Νωτιαίο γάγγλιο</a:t>
            </a:r>
          </a:p>
          <a:p>
            <a:pPr>
              <a:defRPr/>
            </a:pPr>
            <a:r>
              <a:rPr lang="el-GR" sz="2400" dirty="0" smtClean="0"/>
              <a:t>Σύναψη στο ΝΜ (στήλη </a:t>
            </a:r>
            <a:r>
              <a:rPr lang="en-US" sz="2400" dirty="0" smtClean="0"/>
              <a:t>Rolando)</a:t>
            </a:r>
          </a:p>
          <a:p>
            <a:pPr>
              <a:defRPr/>
            </a:pPr>
            <a:r>
              <a:rPr lang="el-GR" sz="2400" dirty="0" smtClean="0"/>
              <a:t>Χιασμός στο ΝΜ</a:t>
            </a:r>
            <a:endParaRPr lang="en-US" sz="2400" dirty="0" smtClean="0"/>
          </a:p>
          <a:p>
            <a:pPr>
              <a:defRPr/>
            </a:pPr>
            <a:r>
              <a:rPr lang="el-GR" sz="2400" dirty="0" smtClean="0"/>
              <a:t>Πλάγια δέσμη (πλάγιο </a:t>
            </a:r>
            <a:r>
              <a:rPr lang="el-GR" sz="2400" dirty="0" err="1" smtClean="0"/>
              <a:t>νωτιαιοθαλαμικό</a:t>
            </a:r>
            <a:r>
              <a:rPr lang="el-GR" sz="2400" dirty="0" smtClean="0"/>
              <a:t> </a:t>
            </a:r>
            <a:r>
              <a:rPr lang="el-GR" sz="2400" dirty="0" err="1" smtClean="0"/>
              <a:t>δεμ</a:t>
            </a:r>
            <a:r>
              <a:rPr lang="el-GR" sz="2400" dirty="0" smtClean="0"/>
              <a:t>.)</a:t>
            </a:r>
          </a:p>
          <a:p>
            <a:pPr>
              <a:defRPr/>
            </a:pPr>
            <a:r>
              <a:rPr lang="el-GR" sz="2400" dirty="0" smtClean="0"/>
              <a:t>Νωτιαίος λημνίσκος (προμήκης)</a:t>
            </a:r>
          </a:p>
          <a:p>
            <a:pPr>
              <a:defRPr/>
            </a:pPr>
            <a:r>
              <a:rPr lang="el-GR" sz="2400" dirty="0" smtClean="0"/>
              <a:t>Συνένωση με τον έσω λημνίσκο (γέφυρα, μέσος </a:t>
            </a:r>
            <a:r>
              <a:rPr lang="el-GR" sz="2400" dirty="0" err="1" smtClean="0"/>
              <a:t>εγκ</a:t>
            </a:r>
            <a:r>
              <a:rPr lang="el-GR" sz="2400" dirty="0" smtClean="0"/>
              <a:t>.)</a:t>
            </a:r>
            <a:endParaRPr lang="el-GR" sz="2400" dirty="0" smtClean="0"/>
          </a:p>
          <a:p>
            <a:pPr>
              <a:defRPr/>
            </a:pPr>
            <a:r>
              <a:rPr lang="el-GR" sz="2400" dirty="0" smtClean="0"/>
              <a:t>Θάλαμος (κοιλιακός οπίσθιος έξω (και για το </a:t>
            </a:r>
            <a:r>
              <a:rPr lang="en-US" sz="2400" dirty="0" smtClean="0"/>
              <a:t>V: </a:t>
            </a:r>
            <a:r>
              <a:rPr lang="el-GR" sz="2400" dirty="0" smtClean="0"/>
              <a:t>έσω</a:t>
            </a:r>
            <a:r>
              <a:rPr lang="el-GR" sz="2400" dirty="0" smtClean="0"/>
              <a:t>))</a:t>
            </a:r>
            <a:endParaRPr lang="el-GR" sz="2400" dirty="0"/>
          </a:p>
        </p:txBody>
      </p:sp>
      <p:pic>
        <p:nvPicPr>
          <p:cNvPr id="81924" name="Picture 6" descr="Οδός πόνου και θερμοκρασία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92696"/>
            <a:ext cx="3950419" cy="520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643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l-GR" sz="2800" dirty="0" smtClean="0">
                <a:solidFill>
                  <a:schemeClr val="tx1"/>
                </a:solidFill>
              </a:rPr>
              <a:t>Οδός της αδρής αφής και της πίεσης</a:t>
            </a:r>
            <a:r>
              <a:rPr lang="el-GR" sz="3200" dirty="0" smtClean="0">
                <a:solidFill>
                  <a:schemeClr val="tx1"/>
                </a:solidFill>
              </a:rPr>
              <a:t/>
            </a:r>
            <a:br>
              <a:rPr lang="el-GR" sz="3200" dirty="0" smtClean="0">
                <a:solidFill>
                  <a:schemeClr val="tx1"/>
                </a:solidFill>
              </a:rPr>
            </a:b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214438"/>
            <a:ext cx="3714750" cy="5643562"/>
          </a:xfrm>
        </p:spPr>
        <p:txBody>
          <a:bodyPr/>
          <a:lstStyle/>
          <a:p>
            <a:pPr>
              <a:defRPr/>
            </a:pPr>
            <a:r>
              <a:rPr lang="el-GR" sz="2400" dirty="0" smtClean="0"/>
              <a:t>Νωτιαίο γάγγλιο</a:t>
            </a:r>
          </a:p>
          <a:p>
            <a:pPr>
              <a:defRPr/>
            </a:pPr>
            <a:r>
              <a:rPr lang="el-GR" sz="2400" dirty="0" smtClean="0"/>
              <a:t>Σύναψη στο ΝΜ (ίδιος πυρήνας, </a:t>
            </a:r>
            <a:r>
              <a:rPr lang="en-US" sz="2400" dirty="0" smtClean="0"/>
              <a:t>lamina </a:t>
            </a:r>
            <a:r>
              <a:rPr lang="el-GR" sz="2400" dirty="0" smtClean="0"/>
              <a:t>ΙΙΙ-</a:t>
            </a:r>
            <a:r>
              <a:rPr lang="en-US" sz="2400" dirty="0" smtClean="0"/>
              <a:t>V)</a:t>
            </a:r>
          </a:p>
          <a:p>
            <a:pPr>
              <a:defRPr/>
            </a:pPr>
            <a:r>
              <a:rPr lang="el-GR" sz="2400" dirty="0" smtClean="0"/>
              <a:t>Χιασμός στο ΝΜ</a:t>
            </a:r>
            <a:endParaRPr lang="en-US" sz="2400" dirty="0" smtClean="0"/>
          </a:p>
          <a:p>
            <a:pPr>
              <a:defRPr/>
            </a:pPr>
            <a:r>
              <a:rPr lang="el-GR" sz="2200" dirty="0" smtClean="0"/>
              <a:t>Πρόσθια δέσμη (πρόσθιο </a:t>
            </a:r>
            <a:r>
              <a:rPr lang="el-GR" sz="2400" dirty="0" err="1" smtClean="0"/>
              <a:t>νωτιαιοθαλαμικό</a:t>
            </a:r>
            <a:r>
              <a:rPr lang="el-GR" sz="2400" dirty="0" smtClean="0"/>
              <a:t> </a:t>
            </a:r>
            <a:r>
              <a:rPr lang="el-GR" sz="2400" dirty="0" err="1" smtClean="0"/>
              <a:t>δεμ</a:t>
            </a:r>
            <a:r>
              <a:rPr lang="el-GR" sz="2400" dirty="0" smtClean="0"/>
              <a:t>.)</a:t>
            </a:r>
          </a:p>
          <a:p>
            <a:pPr>
              <a:defRPr/>
            </a:pPr>
            <a:r>
              <a:rPr lang="el-GR" sz="2400" dirty="0" smtClean="0"/>
              <a:t>Νωτιαίος λημνίσκος (προμήκης)</a:t>
            </a:r>
          </a:p>
          <a:p>
            <a:pPr>
              <a:defRPr/>
            </a:pPr>
            <a:r>
              <a:rPr lang="el-GR" sz="2400" dirty="0" smtClean="0"/>
              <a:t>Συνένωση με τον έσω λημνίσκο (γέφυρα, μέσος εγκέφαλος)</a:t>
            </a:r>
          </a:p>
          <a:p>
            <a:pPr>
              <a:defRPr/>
            </a:pPr>
            <a:r>
              <a:rPr lang="el-GR" sz="2400" dirty="0" smtClean="0"/>
              <a:t>Θάλαμος (κοιλιακός οπίσθιος έξω (και για το </a:t>
            </a:r>
            <a:r>
              <a:rPr lang="en-US" sz="2400" dirty="0" smtClean="0"/>
              <a:t>V: </a:t>
            </a:r>
            <a:r>
              <a:rPr lang="el-GR" sz="2400" dirty="0" smtClean="0"/>
              <a:t>έσω))</a:t>
            </a:r>
          </a:p>
          <a:p>
            <a:pPr>
              <a:defRPr/>
            </a:pPr>
            <a:endParaRPr lang="el-GR" sz="2400" dirty="0"/>
          </a:p>
        </p:txBody>
      </p:sp>
      <p:pic>
        <p:nvPicPr>
          <p:cNvPr id="90116" name="Picture 6" descr="Οδός πόνου και θερμοκρασία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08720"/>
            <a:ext cx="3950419" cy="520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0" y="2714625"/>
            <a:ext cx="2500313" cy="41433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2. </a:t>
            </a:r>
            <a:r>
              <a:rPr lang="el-GR" sz="1800" dirty="0" smtClean="0"/>
              <a:t>Δεμάτιο (πλάγιο </a:t>
            </a:r>
            <a:r>
              <a:rPr lang="el-GR" sz="1800" dirty="0" err="1" smtClean="0"/>
              <a:t>νωτιαιοθαλαμικό</a:t>
            </a:r>
            <a:r>
              <a:rPr lang="el-GR" sz="1800" dirty="0" smtClean="0"/>
              <a:t>)</a:t>
            </a:r>
            <a:endParaRPr lang="en-US" sz="18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7. </a:t>
            </a:r>
            <a:r>
              <a:rPr lang="el-GR" sz="1800" dirty="0" smtClean="0"/>
              <a:t>Πρόσθιο ΝΘ δεμάτιο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1800" dirty="0" smtClean="0"/>
              <a:t>    (αδρή </a:t>
            </a:r>
            <a:r>
              <a:rPr lang="el-GR" sz="1800" dirty="0" err="1" smtClean="0"/>
              <a:t>αφή+πίεση</a:t>
            </a:r>
            <a:r>
              <a:rPr lang="el-GR" sz="1800" dirty="0" smtClean="0"/>
              <a:t>)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1800" dirty="0" smtClean="0"/>
              <a:t>3. Θάλαμος (οπίσθιος κοιλιακός πυρήνας)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1800" dirty="0" smtClean="0"/>
              <a:t>10. Νωτιαίος πυρήνας τριδύμου (</a:t>
            </a:r>
            <a:r>
              <a:rPr lang="en-US" sz="1800" dirty="0" smtClean="0"/>
              <a:t>V</a:t>
            </a:r>
            <a:r>
              <a:rPr lang="el-GR" sz="1800" dirty="0" smtClean="0"/>
              <a:t>)</a:t>
            </a:r>
            <a:endParaRPr lang="en-US" sz="18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11. </a:t>
            </a:r>
            <a:r>
              <a:rPr lang="el-GR" sz="1600" dirty="0" smtClean="0"/>
              <a:t>Λημνίσκος</a:t>
            </a:r>
            <a:r>
              <a:rPr lang="el-GR" sz="1800" dirty="0" smtClean="0"/>
              <a:t> του </a:t>
            </a:r>
            <a:r>
              <a:rPr lang="en-US" sz="1800" dirty="0" smtClean="0"/>
              <a:t>V</a:t>
            </a:r>
            <a:endParaRPr lang="el-GR" sz="1800" dirty="0"/>
          </a:p>
        </p:txBody>
      </p:sp>
      <p:pic>
        <p:nvPicPr>
          <p:cNvPr id="82948" name="3 - Εικόνα" descr="Pain – functional Pathwa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925" y="0"/>
            <a:ext cx="656907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755576" y="1268760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3. Συνειδητή  βαθύτερη αισθητικότητα και στερεογνωσία</a:t>
            </a:r>
          </a:p>
          <a:p>
            <a:r>
              <a:rPr lang="el-GR" dirty="0" smtClean="0"/>
              <a:t>(ψηλαφητή και διακριτική αισθητικότητα, αίσθηση δονήσεων, ιδιοδεκτική αισθητικότητα)</a:t>
            </a:r>
          </a:p>
          <a:p>
            <a:endParaRPr lang="el-GR" dirty="0"/>
          </a:p>
          <a:p>
            <a:r>
              <a:rPr lang="el-GR" dirty="0" smtClean="0"/>
              <a:t>ΙΣΧΝΟ ΚΑΙ ΣΦΗΝΟΕΙΔΕΣ ΔΕΜΑΤΙΟ </a:t>
            </a:r>
            <a:r>
              <a:rPr lang="en-US" dirty="0" smtClean="0"/>
              <a:t>(</a:t>
            </a:r>
            <a:r>
              <a:rPr lang="el-GR" dirty="0" smtClean="0"/>
              <a:t>έσω έξω)</a:t>
            </a:r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4283968" cy="15716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2800" dirty="0" smtClean="0">
                <a:solidFill>
                  <a:schemeClr val="tx1"/>
                </a:solidFill>
              </a:rPr>
              <a:t/>
            </a:r>
            <a:br>
              <a:rPr lang="el-GR" sz="2800" dirty="0" smtClean="0">
                <a:solidFill>
                  <a:schemeClr val="tx1"/>
                </a:solidFill>
              </a:rPr>
            </a:br>
            <a:r>
              <a:rPr lang="el-GR" sz="2800" dirty="0" smtClean="0">
                <a:solidFill>
                  <a:schemeClr val="tx1"/>
                </a:solidFill>
              </a:rPr>
              <a:t>Ε</a:t>
            </a:r>
            <a:r>
              <a:rPr lang="el-GR" sz="2800" dirty="0" smtClean="0">
                <a:solidFill>
                  <a:schemeClr val="tx1"/>
                </a:solidFill>
              </a:rPr>
              <a:t>πικριτική </a:t>
            </a:r>
            <a:r>
              <a:rPr lang="el-GR" sz="2800" dirty="0" smtClean="0">
                <a:solidFill>
                  <a:schemeClr val="tx1"/>
                </a:solidFill>
              </a:rPr>
              <a:t>αφή</a:t>
            </a:r>
            <a:br>
              <a:rPr lang="el-GR" sz="2800" dirty="0" smtClean="0">
                <a:solidFill>
                  <a:schemeClr val="tx1"/>
                </a:solidFill>
              </a:rPr>
            </a:br>
            <a:r>
              <a:rPr lang="el-GR" sz="2800" dirty="0" smtClean="0">
                <a:solidFill>
                  <a:schemeClr val="tx1"/>
                </a:solidFill>
              </a:rPr>
              <a:t>-Παλλαισθησία-</a:t>
            </a:r>
            <a:r>
              <a:rPr lang="el-GR" sz="2800" dirty="0" smtClean="0">
                <a:solidFill>
                  <a:schemeClr val="tx1"/>
                </a:solidFill>
              </a:rPr>
              <a:t>Κιναισθησία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half" idx="1"/>
          </p:nvPr>
        </p:nvSpPr>
        <p:spPr>
          <a:xfrm>
            <a:off x="0" y="1714500"/>
            <a:ext cx="3786188" cy="5143500"/>
          </a:xfrm>
        </p:spPr>
        <p:txBody>
          <a:bodyPr/>
          <a:lstStyle/>
          <a:p>
            <a:pPr>
              <a:defRPr/>
            </a:pPr>
            <a:r>
              <a:rPr lang="el-GR" sz="2000" dirty="0" smtClean="0"/>
              <a:t>Ισχνό δεμάτιο Σφηνοειδές δεμάτιο (από ΑΜΣΣ)</a:t>
            </a:r>
          </a:p>
          <a:p>
            <a:pPr>
              <a:defRPr/>
            </a:pPr>
            <a:r>
              <a:rPr lang="el-GR" sz="2000" dirty="0" smtClean="0"/>
              <a:t>Ανέρχονται </a:t>
            </a:r>
            <a:r>
              <a:rPr lang="el-GR" sz="2000" dirty="0" err="1" smtClean="0"/>
              <a:t>αχίαστα</a:t>
            </a:r>
            <a:r>
              <a:rPr lang="el-GR" sz="2000" dirty="0" smtClean="0"/>
              <a:t> στην οπίσθια δέσμη</a:t>
            </a:r>
          </a:p>
          <a:p>
            <a:pPr>
              <a:defRPr/>
            </a:pPr>
            <a:r>
              <a:rPr lang="el-GR" sz="2000" dirty="0" smtClean="0"/>
              <a:t>Δεν συνάπτονται στα οπίσθια κέρατα του ΝΜ</a:t>
            </a:r>
          </a:p>
          <a:p>
            <a:pPr>
              <a:defRPr/>
            </a:pPr>
            <a:r>
              <a:rPr lang="el-GR" sz="2000" dirty="0" smtClean="0"/>
              <a:t>Συνάπτονται στους ομώνυμους πυρήνες του προμήκη</a:t>
            </a:r>
          </a:p>
          <a:p>
            <a:pPr>
              <a:defRPr/>
            </a:pPr>
            <a:r>
              <a:rPr lang="el-GR" sz="2000" dirty="0" smtClean="0"/>
              <a:t>Έσω τοξοειδείς ίνες (2</a:t>
            </a:r>
            <a:r>
              <a:rPr lang="el-GR" sz="2000" baseline="30000" dirty="0" smtClean="0"/>
              <a:t>ης</a:t>
            </a:r>
            <a:r>
              <a:rPr lang="el-GR" sz="2000" dirty="0" smtClean="0"/>
              <a:t> τάξης νευρώνες) χιάζονται (μεγάλος χιασμός </a:t>
            </a:r>
            <a:r>
              <a:rPr lang="el-GR" sz="2000" dirty="0" err="1" smtClean="0"/>
              <a:t>αισθ.οδού</a:t>
            </a:r>
            <a:r>
              <a:rPr lang="el-GR" sz="2000" dirty="0" smtClean="0"/>
              <a:t>)</a:t>
            </a:r>
          </a:p>
          <a:p>
            <a:pPr>
              <a:defRPr/>
            </a:pPr>
            <a:r>
              <a:rPr lang="el-GR" sz="1900" dirty="0" smtClean="0"/>
              <a:t>Προκύπτουν 2 έσω λημνίσκοι</a:t>
            </a:r>
          </a:p>
          <a:p>
            <a:pPr>
              <a:defRPr/>
            </a:pPr>
            <a:r>
              <a:rPr lang="el-GR" sz="2000" dirty="0" smtClean="0"/>
              <a:t>Πορεία μέχρι το θάλαμο 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1900" dirty="0" smtClean="0"/>
              <a:t>     (κοιλιακός οπίσθιος έξω πυρ.)</a:t>
            </a:r>
            <a:endParaRPr lang="el-GR" sz="1900" dirty="0"/>
          </a:p>
        </p:txBody>
      </p:sp>
      <p:pic>
        <p:nvPicPr>
          <p:cNvPr id="92164" name="3 - Θέση περιεχομένου" descr="Οδός επικριτικής αφής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7944" y="980728"/>
            <a:ext cx="4625478" cy="53809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6" descr="Epicritic – functional Path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96042"/>
            <a:ext cx="6407348" cy="636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6" descr="Εικόνα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4230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6712"/>
            <a:ext cx="4495800" cy="685800"/>
          </a:xfrm>
        </p:spPr>
        <p:txBody>
          <a:bodyPr/>
          <a:lstStyle/>
          <a:p>
            <a:pPr marL="514350" indent="-514350" algn="l">
              <a:defRPr/>
            </a:pPr>
            <a:r>
              <a:rPr lang="el-GR" sz="3200" dirty="0" smtClean="0"/>
              <a:t>Λημνίσκοι</a:t>
            </a:r>
          </a:p>
        </p:txBody>
      </p:sp>
      <p:sp>
        <p:nvSpPr>
          <p:cNvPr id="94212" name="Rectangle 1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56792"/>
            <a:ext cx="4648200" cy="4535016"/>
          </a:xfrm>
          <a:noFill/>
        </p:spPr>
        <p:txBody>
          <a:bodyPr/>
          <a:lstStyle/>
          <a:p>
            <a:pPr marL="533400" indent="-533400">
              <a:buFont typeface="+mj-lt"/>
              <a:buAutoNum type="arabicPeriod"/>
            </a:pPr>
            <a:r>
              <a:rPr lang="el-GR" sz="1800" dirty="0" smtClean="0">
                <a:effectLst/>
              </a:rPr>
              <a:t>Νωτιαίος-</a:t>
            </a:r>
            <a:r>
              <a:rPr lang="el-GR" sz="1800" dirty="0" err="1" smtClean="0">
                <a:effectLst/>
              </a:rPr>
              <a:t>Γεφυρικός</a:t>
            </a:r>
            <a:r>
              <a:rPr lang="el-GR" sz="1800" dirty="0" smtClean="0">
                <a:effectLst/>
              </a:rPr>
              <a:t> Πυρήνας τριδύμου</a:t>
            </a:r>
          </a:p>
          <a:p>
            <a:pPr marL="533400" indent="-533400">
              <a:buFont typeface="+mj-lt"/>
              <a:buAutoNum type="arabicPeriod"/>
            </a:pPr>
            <a:r>
              <a:rPr lang="el-GR" sz="1800" dirty="0" err="1" smtClean="0">
                <a:effectLst/>
              </a:rPr>
              <a:t>Μεσεγκεφαλικός</a:t>
            </a:r>
            <a:r>
              <a:rPr lang="el-GR" sz="1800" dirty="0" smtClean="0">
                <a:effectLst/>
              </a:rPr>
              <a:t> πυρήνας τριδύμου</a:t>
            </a:r>
          </a:p>
          <a:p>
            <a:pPr marL="533400" indent="-533400">
              <a:buFont typeface="+mj-lt"/>
              <a:buAutoNum type="arabicPeriod"/>
            </a:pPr>
            <a:r>
              <a:rPr lang="el-GR" sz="1800" dirty="0" smtClean="0">
                <a:effectLst/>
              </a:rPr>
              <a:t>Έσω λημνίσκος</a:t>
            </a:r>
          </a:p>
          <a:p>
            <a:pPr marL="533400" indent="-533400">
              <a:buFont typeface="+mj-lt"/>
              <a:buAutoNum type="arabicPeriod"/>
            </a:pPr>
            <a:r>
              <a:rPr lang="el-GR" sz="1800" dirty="0" smtClean="0">
                <a:effectLst/>
              </a:rPr>
              <a:t>Ισχνό – Σφηνοειδές δεμάτιο</a:t>
            </a:r>
          </a:p>
          <a:p>
            <a:pPr marL="533400" indent="-533400">
              <a:buFont typeface="+mj-lt"/>
              <a:buAutoNum type="arabicPeriod"/>
            </a:pPr>
            <a:r>
              <a:rPr lang="el-GR" sz="1800" dirty="0" smtClean="0">
                <a:effectLst/>
              </a:rPr>
              <a:t>Ισχνός πυρήνας</a:t>
            </a:r>
          </a:p>
          <a:p>
            <a:pPr marL="533400" indent="-533400">
              <a:buFont typeface="+mj-lt"/>
              <a:buAutoNum type="arabicPeriod"/>
            </a:pPr>
            <a:r>
              <a:rPr lang="el-GR" sz="1800" dirty="0" smtClean="0">
                <a:effectLst/>
              </a:rPr>
              <a:t>Σφηνοειδής πυρήνας</a:t>
            </a:r>
          </a:p>
          <a:p>
            <a:pPr marL="533400" indent="-533400">
              <a:buFont typeface="+mj-lt"/>
              <a:buAutoNum type="arabicPeriod"/>
            </a:pPr>
            <a:r>
              <a:rPr lang="el-GR" sz="1800" dirty="0" smtClean="0">
                <a:effectLst/>
              </a:rPr>
              <a:t>Χιασμός έσω τοξοειδών ινών (λημνίσκων)</a:t>
            </a:r>
          </a:p>
          <a:p>
            <a:pPr marL="533400" indent="-533400">
              <a:buFont typeface="+mj-lt"/>
              <a:buAutoNum type="arabicPeriod"/>
            </a:pPr>
            <a:r>
              <a:rPr lang="el-GR" sz="1800" dirty="0" smtClean="0">
                <a:effectLst/>
              </a:rPr>
              <a:t>Νωτιαίος λημνίσκος</a:t>
            </a:r>
          </a:p>
          <a:p>
            <a:pPr marL="533400" indent="-533400">
              <a:buFont typeface="+mj-lt"/>
              <a:buAutoNum type="arabicPeriod"/>
            </a:pPr>
            <a:r>
              <a:rPr lang="el-GR" sz="1800" dirty="0" smtClean="0">
                <a:effectLst/>
              </a:rPr>
              <a:t>Έξω λημνίσκος (ακουστική οδός)</a:t>
            </a:r>
          </a:p>
          <a:p>
            <a:pPr marL="533400" indent="-533400">
              <a:buFont typeface="+mj-lt"/>
              <a:buAutoNum type="arabicPeriod"/>
            </a:pPr>
            <a:r>
              <a:rPr lang="el-GR" sz="1800" dirty="0" smtClean="0">
                <a:effectLst/>
              </a:rPr>
              <a:t>Λημνίσκος του τριδύμου</a:t>
            </a:r>
          </a:p>
          <a:p>
            <a:pPr marL="533400" indent="-533400">
              <a:buFont typeface="+mj-lt"/>
              <a:buAutoNum type="arabicPeriod"/>
            </a:pPr>
            <a:r>
              <a:rPr lang="el-GR" sz="1800" dirty="0" smtClean="0">
                <a:effectLst/>
              </a:rPr>
              <a:t>Δεύτεροι νευρώνες (οδού της γεύσης)</a:t>
            </a:r>
          </a:p>
          <a:p>
            <a:pPr marL="533400" indent="-533400">
              <a:buFont typeface="+mj-lt"/>
              <a:buAutoNum type="arabicPeriod"/>
            </a:pPr>
            <a:r>
              <a:rPr lang="el-GR" sz="1800" dirty="0" smtClean="0">
                <a:effectLst/>
              </a:rPr>
              <a:t>Μονήρης </a:t>
            </a:r>
            <a:r>
              <a:rPr lang="el-GR" sz="1800" dirty="0" smtClean="0">
                <a:effectLst/>
              </a:rPr>
              <a:t>πυρήνας</a:t>
            </a:r>
            <a:endParaRPr lang="el-GR" sz="1800" dirty="0" smtClean="0">
              <a:effectLst/>
            </a:endParaRPr>
          </a:p>
        </p:txBody>
      </p:sp>
      <p:sp>
        <p:nvSpPr>
          <p:cNvPr id="94213" name="Line 9"/>
          <p:cNvSpPr>
            <a:spLocks noChangeShapeType="1"/>
          </p:cNvSpPr>
          <p:nvPr/>
        </p:nvSpPr>
        <p:spPr bwMode="auto">
          <a:xfrm>
            <a:off x="7848600" y="5486400"/>
            <a:ext cx="304800" cy="0"/>
          </a:xfrm>
          <a:prstGeom prst="line">
            <a:avLst/>
          </a:prstGeom>
          <a:noFill/>
          <a:ln w="9525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4214" name="Text Box 10"/>
          <p:cNvSpPr txBox="1">
            <a:spLocks noChangeArrowheads="1"/>
          </p:cNvSpPr>
          <p:nvPr/>
        </p:nvSpPr>
        <p:spPr bwMode="auto">
          <a:xfrm>
            <a:off x="8137525" y="5289550"/>
            <a:ext cx="32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4215" name="Freeform 11"/>
          <p:cNvSpPr>
            <a:spLocks/>
          </p:cNvSpPr>
          <p:nvPr/>
        </p:nvSpPr>
        <p:spPr bwMode="auto">
          <a:xfrm>
            <a:off x="8054975" y="1816100"/>
            <a:ext cx="22225" cy="12700"/>
          </a:xfrm>
          <a:custGeom>
            <a:avLst/>
            <a:gdLst>
              <a:gd name="T0" fmla="*/ 0 w 14"/>
              <a:gd name="T1" fmla="*/ 0 h 8"/>
              <a:gd name="T2" fmla="*/ 22225 w 14"/>
              <a:gd name="T3" fmla="*/ 12700 h 8"/>
              <a:gd name="T4" fmla="*/ 0 60000 65536"/>
              <a:gd name="T5" fmla="*/ 0 60000 65536"/>
              <a:gd name="T6" fmla="*/ 0 w 14"/>
              <a:gd name="T7" fmla="*/ 0 h 8"/>
              <a:gd name="T8" fmla="*/ 14 w 14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" h="8">
                <a:moveTo>
                  <a:pt x="0" y="0"/>
                </a:moveTo>
                <a:lnTo>
                  <a:pt x="14" y="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4216" name="Line 12"/>
          <p:cNvSpPr>
            <a:spLocks noChangeShapeType="1"/>
          </p:cNvSpPr>
          <p:nvPr/>
        </p:nvSpPr>
        <p:spPr bwMode="auto">
          <a:xfrm>
            <a:off x="7924800" y="1752600"/>
            <a:ext cx="381000" cy="76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4217" name="Text Box 14"/>
          <p:cNvSpPr txBox="1">
            <a:spLocks noChangeArrowheads="1"/>
          </p:cNvSpPr>
          <p:nvPr/>
        </p:nvSpPr>
        <p:spPr bwMode="auto">
          <a:xfrm>
            <a:off x="7680325" y="1479550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1 - Εικόνα" descr="img058.jpg"/>
          <p:cNvPicPr>
            <a:picLocks noChangeAspect="1"/>
          </p:cNvPicPr>
          <p:nvPr/>
        </p:nvPicPr>
        <p:blipFill>
          <a:blip r:embed="rId2" cstate="print"/>
          <a:srcRect l="15103" t="7604" r="12127" b="45495"/>
          <a:stretch>
            <a:fillRect/>
          </a:stretch>
        </p:blipFill>
        <p:spPr bwMode="auto">
          <a:xfrm>
            <a:off x="1043608" y="764704"/>
            <a:ext cx="6624736" cy="587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755576" y="1268760"/>
            <a:ext cx="7272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4. Μη συνειδητά ανιόντα (και λιγότερο κατιόντα δεμάτια)</a:t>
            </a:r>
          </a:p>
          <a:p>
            <a:r>
              <a:rPr lang="el-GR" dirty="0" smtClean="0"/>
              <a:t>Βαθύτερη αισθητικότητα έντονη αφή,  πίεση </a:t>
            </a:r>
          </a:p>
          <a:p>
            <a:endParaRPr lang="el-GR" dirty="0"/>
          </a:p>
          <a:p>
            <a:r>
              <a:rPr lang="el-GR" dirty="0" smtClean="0"/>
              <a:t>Τελικοί σταθμοί πυρήνες </a:t>
            </a:r>
            <a:r>
              <a:rPr lang="el-GR" dirty="0" err="1" smtClean="0"/>
              <a:t>εξωπυραμιδικού</a:t>
            </a:r>
            <a:r>
              <a:rPr lang="el-GR" dirty="0" smtClean="0"/>
              <a:t> (παρεγκεφαλίδα, βασικά γάγγλια)</a:t>
            </a:r>
          </a:p>
          <a:p>
            <a:endParaRPr lang="el-GR" dirty="0"/>
          </a:p>
          <a:p>
            <a:r>
              <a:rPr lang="el-GR" dirty="0" smtClean="0"/>
              <a:t>Συνδέσεις και με κινητικό νευρώνα για </a:t>
            </a:r>
            <a:r>
              <a:rPr lang="el-GR" dirty="0" err="1" smtClean="0"/>
              <a:t>τενόντια</a:t>
            </a:r>
            <a:r>
              <a:rPr lang="el-GR" dirty="0" smtClean="0"/>
              <a:t> αντανακλαστικά</a:t>
            </a:r>
          </a:p>
          <a:p>
            <a:endParaRPr lang="el-GR" dirty="0"/>
          </a:p>
          <a:p>
            <a:r>
              <a:rPr lang="el-GR" dirty="0" smtClean="0"/>
              <a:t>ΝΩΤΙΑΙΟΠΑΡΕΓΚΕΦΑΛΙΔΙΚΆ ΔΕΜΑΤΙΑ</a:t>
            </a:r>
          </a:p>
          <a:p>
            <a:r>
              <a:rPr lang="el-GR" dirty="0" smtClean="0"/>
              <a:t>ΟΠΙΣΘΙΟ</a:t>
            </a:r>
          </a:p>
          <a:p>
            <a:r>
              <a:rPr lang="el-GR" dirty="0" smtClean="0"/>
              <a:t>ΠΑΡΑΣΦΗΝΟΠΑΡΕΓΚΕΦΑΛΙΔΙΚΟ</a:t>
            </a:r>
          </a:p>
          <a:p>
            <a:r>
              <a:rPr lang="el-GR" dirty="0" smtClean="0"/>
              <a:t>ΠΡΟΣΘΙΟ</a:t>
            </a:r>
          </a:p>
          <a:p>
            <a:r>
              <a:rPr lang="el-GR" dirty="0" smtClean="0"/>
              <a:t>ΝΩΤΙΑΙΟΤΕΤΡΑΔΥΜΙΚΟ</a:t>
            </a:r>
          </a:p>
          <a:p>
            <a:r>
              <a:rPr lang="el-GR" dirty="0" smtClean="0"/>
              <a:t>ΝΩΤΙΑΙΟΔΙΚΤΥΩΤΟ</a:t>
            </a:r>
          </a:p>
          <a:p>
            <a:r>
              <a:rPr lang="el-GR" dirty="0" smtClean="0"/>
              <a:t>ΝΩΤΙΑΙΟΕΛΑΪΚΟ</a:t>
            </a:r>
          </a:p>
          <a:p>
            <a:r>
              <a:rPr lang="el-GR" dirty="0" smtClean="0"/>
              <a:t>ΑΙΘΟΥΣΟΝΩΤΙΑΙΑ (ΠΡΟΣΘΙΟ ΠΛΑΓΙΟ)</a:t>
            </a:r>
          </a:p>
          <a:p>
            <a:r>
              <a:rPr lang="el-GR" dirty="0" smtClean="0"/>
              <a:t>ΕΣΩ ΕΠΙΜΗΚΗΣ ΔΕΣΜΙΔΑ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Υπότιτλος"/>
          <p:cNvSpPr txBox="1">
            <a:spLocks/>
          </p:cNvSpPr>
          <p:nvPr/>
        </p:nvSpPr>
        <p:spPr>
          <a:xfrm>
            <a:off x="1259632" y="620688"/>
            <a:ext cx="6840760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Αισθητικά ανιόντα δεμάτια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83568" y="1484784"/>
            <a:ext cx="7272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Δεμάτια που μεταφέρουν μηνύματα προς το κέντρο</a:t>
            </a:r>
          </a:p>
          <a:p>
            <a:pPr>
              <a:buFont typeface="Arial" pitchFamily="34" charset="0"/>
              <a:buChar char="•"/>
            </a:pPr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Προς πρόσθια κέρατα</a:t>
            </a:r>
          </a:p>
          <a:p>
            <a:pPr>
              <a:buFont typeface="Arial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Προς φλοιό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Προς στέλεχος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Προς Παρεγκεφαλίδα</a:t>
            </a:r>
          </a:p>
          <a:p>
            <a:pPr>
              <a:buFont typeface="Arial" pitchFamily="34" charset="0"/>
              <a:buChar char="•"/>
            </a:pPr>
            <a:endParaRPr lang="el-GR" dirty="0"/>
          </a:p>
          <a:p>
            <a:r>
              <a:rPr lang="el-GR" dirty="0" smtClean="0"/>
              <a:t>Συνειδητά και μη συνειδητά</a:t>
            </a:r>
          </a:p>
          <a:p>
            <a:endParaRPr lang="el-GR" dirty="0"/>
          </a:p>
          <a:p>
            <a:r>
              <a:rPr lang="el-GR" dirty="0" smtClean="0"/>
              <a:t>Γενικά περί συνειδητών: </a:t>
            </a:r>
          </a:p>
          <a:p>
            <a:r>
              <a:rPr lang="el-GR" dirty="0" smtClean="0"/>
              <a:t>1. </a:t>
            </a:r>
            <a:r>
              <a:rPr lang="el-GR" dirty="0" err="1" smtClean="0"/>
              <a:t>νωτιαία</a:t>
            </a:r>
            <a:r>
              <a:rPr lang="el-GR" dirty="0" smtClean="0"/>
              <a:t> γάγγλια  2.  οπίσθια κέρατα ή ισχνό ή σφηνοειδή πυρήνα προμήκη  3. έσω και νωτιαίο λημνίσκος 4. πυρήνες θαλάμου (οπίσθιοι έξω) 5. έσω κάψα και ακτινωτός στέφανος προς φλοιό</a:t>
            </a:r>
          </a:p>
          <a:p>
            <a:endParaRPr lang="el-GR" dirty="0"/>
          </a:p>
          <a:p>
            <a:r>
              <a:rPr lang="el-GR" dirty="0" smtClean="0"/>
              <a:t>Γενικά περί μη συνειδητών</a:t>
            </a:r>
          </a:p>
          <a:p>
            <a:r>
              <a:rPr lang="el-GR" dirty="0" smtClean="0"/>
              <a:t>1. </a:t>
            </a:r>
            <a:r>
              <a:rPr lang="el-GR" dirty="0" err="1" smtClean="0"/>
              <a:t>νωτιαία</a:t>
            </a:r>
            <a:r>
              <a:rPr lang="el-GR" dirty="0" smtClean="0"/>
              <a:t> γάγγλια 2. οπίσθια κέρατα, σφηνοειδής και </a:t>
            </a:r>
            <a:r>
              <a:rPr lang="el-GR" dirty="0" err="1" smtClean="0"/>
              <a:t>παρασφηνοειδής</a:t>
            </a:r>
            <a:r>
              <a:rPr lang="el-GR" dirty="0" smtClean="0"/>
              <a:t> προμήκη 4. κέντρα </a:t>
            </a:r>
            <a:r>
              <a:rPr lang="el-GR" dirty="0" err="1" smtClean="0"/>
              <a:t>παργκεφαλίδας</a:t>
            </a:r>
            <a:r>
              <a:rPr lang="el-GR" dirty="0" smtClean="0"/>
              <a:t>, τετράδυμα, δικτυωτός σχηματισμός </a:t>
            </a:r>
            <a:r>
              <a:rPr lang="el-GR" dirty="0" err="1" smtClean="0"/>
              <a:t>κ.ο.κ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pPr eaLnBrk="1" hangingPunct="1"/>
            <a:r>
              <a:rPr lang="el-GR" sz="3600" dirty="0" err="1" smtClean="0">
                <a:solidFill>
                  <a:schemeClr val="tx1"/>
                </a:solidFill>
              </a:rPr>
              <a:t>Νωτιαιοπαρεγκεφαλιδικά</a:t>
            </a:r>
            <a:r>
              <a:rPr lang="el-GR" sz="3600" dirty="0" smtClean="0">
                <a:solidFill>
                  <a:schemeClr val="tx1"/>
                </a:solidFill>
              </a:rPr>
              <a:t> </a:t>
            </a:r>
            <a:r>
              <a:rPr lang="el-GR" sz="3600" dirty="0" smtClean="0">
                <a:solidFill>
                  <a:schemeClr val="tx1"/>
                </a:solidFill>
              </a:rPr>
              <a:t>δεμάτια</a:t>
            </a:r>
          </a:p>
        </p:txBody>
      </p:sp>
      <p:sp>
        <p:nvSpPr>
          <p:cNvPr id="9728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172400" cy="516517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sz="2000" u="sng" dirty="0" smtClean="0"/>
              <a:t>Οπίσθιο</a:t>
            </a:r>
            <a:r>
              <a:rPr lang="el-GR" sz="2000" dirty="0" smtClean="0"/>
              <a:t>  Από </a:t>
            </a:r>
            <a:r>
              <a:rPr lang="el-GR" sz="2000" dirty="0" err="1" smtClean="0"/>
              <a:t>νευρομυϊκές</a:t>
            </a:r>
            <a:r>
              <a:rPr lang="el-GR" sz="2000" dirty="0" smtClean="0"/>
              <a:t> ατράκτους και </a:t>
            </a:r>
            <a:r>
              <a:rPr lang="el-GR" sz="2000" dirty="0" err="1" smtClean="0"/>
              <a:t>τενόντια</a:t>
            </a:r>
            <a:r>
              <a:rPr lang="el-GR" sz="2000" dirty="0" smtClean="0"/>
              <a:t> όργανα. </a:t>
            </a:r>
            <a:r>
              <a:rPr lang="el-GR" sz="2000" i="1" dirty="0" smtClean="0"/>
              <a:t>Ραχιαίος πυρήνας (</a:t>
            </a:r>
            <a:r>
              <a:rPr lang="en-US" sz="2000" i="1" dirty="0" smtClean="0"/>
              <a:t>VI, Clarke).</a:t>
            </a:r>
            <a:r>
              <a:rPr lang="el-GR" sz="2000" i="1" dirty="0" smtClean="0"/>
              <a:t> </a:t>
            </a:r>
            <a:r>
              <a:rPr lang="el-GR" sz="2000" dirty="0" smtClean="0"/>
              <a:t>Από κορμό και κάτω άκρα. </a:t>
            </a:r>
            <a:r>
              <a:rPr lang="el-GR" sz="2000" b="1" dirty="0" smtClean="0"/>
              <a:t>Λεπτή ρύθμιση</a:t>
            </a:r>
            <a:r>
              <a:rPr lang="el-GR" sz="2000" dirty="0" smtClean="0"/>
              <a:t>. </a:t>
            </a:r>
            <a:r>
              <a:rPr lang="el-GR" sz="2000" dirty="0" err="1" smtClean="0"/>
              <a:t>Αχίαστο</a:t>
            </a:r>
            <a:r>
              <a:rPr lang="el-GR" sz="2000" dirty="0" smtClean="0"/>
              <a:t>. </a:t>
            </a:r>
            <a:r>
              <a:rPr lang="el-GR" sz="2000" i="1" dirty="0" smtClean="0"/>
              <a:t>Κάτω παρεγκεφαλιδικό σκέλος</a:t>
            </a:r>
          </a:p>
          <a:p>
            <a:pPr eaLnBrk="1" hangingPunct="1">
              <a:buFont typeface="Wingdings" pitchFamily="2" charset="2"/>
              <a:buNone/>
            </a:pPr>
            <a:endParaRPr lang="el-GR" sz="2000" dirty="0" smtClean="0"/>
          </a:p>
          <a:p>
            <a:pPr eaLnBrk="1" hangingPunct="1"/>
            <a:r>
              <a:rPr lang="el-GR" sz="2000" u="sng" dirty="0" smtClean="0"/>
              <a:t>Πρόσθιο</a:t>
            </a:r>
            <a:r>
              <a:rPr lang="el-GR" sz="2000" dirty="0" smtClean="0"/>
              <a:t>. Από </a:t>
            </a:r>
            <a:r>
              <a:rPr lang="el-GR" sz="2000" dirty="0" err="1" smtClean="0"/>
              <a:t>τενόντια</a:t>
            </a:r>
            <a:r>
              <a:rPr lang="el-GR" sz="2000" dirty="0" smtClean="0"/>
              <a:t> όργανα κορμού και κάτω άκρων. </a:t>
            </a:r>
            <a:r>
              <a:rPr lang="el-GR" sz="2000" b="1" dirty="0" smtClean="0"/>
              <a:t>Αδρή ρύθμιση</a:t>
            </a:r>
            <a:r>
              <a:rPr lang="el-GR" sz="2000" dirty="0" smtClean="0"/>
              <a:t>. Μερικώς </a:t>
            </a:r>
            <a:r>
              <a:rPr lang="el-GR" sz="2000" dirty="0" err="1" smtClean="0"/>
              <a:t>χιαζόμενο</a:t>
            </a:r>
            <a:r>
              <a:rPr lang="el-GR" sz="2000" dirty="0" smtClean="0"/>
              <a:t>. </a:t>
            </a:r>
            <a:r>
              <a:rPr lang="el-GR" sz="2000" i="1" dirty="0" smtClean="0"/>
              <a:t>Άνω παρεγκεφαλιδικό σκέλος</a:t>
            </a:r>
            <a:r>
              <a:rPr lang="el-GR" sz="2000" dirty="0" smtClean="0"/>
              <a:t>.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000" dirty="0" smtClean="0"/>
              <a:t>                                      </a:t>
            </a:r>
            <a:r>
              <a:rPr lang="el-GR" sz="1400" dirty="0" smtClean="0"/>
              <a:t>Κορμός και κάτω άκρα </a:t>
            </a:r>
            <a:endParaRPr lang="el-GR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l-GR" sz="2000" dirty="0" smtClean="0"/>
              <a:t>-------------------------------------------------------------------------------------------------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000" dirty="0" smtClean="0"/>
              <a:t>                                             </a:t>
            </a:r>
            <a:r>
              <a:rPr lang="el-GR" sz="1400" dirty="0" smtClean="0"/>
              <a:t>Άνω άκρα</a:t>
            </a:r>
            <a:r>
              <a:rPr lang="el-GR" sz="2000" dirty="0" smtClean="0"/>
              <a:t>  </a:t>
            </a:r>
          </a:p>
          <a:p>
            <a:pPr eaLnBrk="1" hangingPunct="1"/>
            <a:r>
              <a:rPr lang="el-GR" sz="2000" u="sng" dirty="0" smtClean="0"/>
              <a:t>Σφηνοειδές – </a:t>
            </a:r>
            <a:r>
              <a:rPr lang="el-GR" sz="2000" u="sng" dirty="0" err="1" smtClean="0"/>
              <a:t>σφηνοειδοπαρεγκεφαλιδικό</a:t>
            </a:r>
            <a:r>
              <a:rPr lang="el-GR" sz="2000" u="sng" dirty="0" smtClean="0"/>
              <a:t>. </a:t>
            </a:r>
            <a:r>
              <a:rPr lang="el-GR" sz="2000" dirty="0" smtClean="0"/>
              <a:t>Από </a:t>
            </a:r>
            <a:r>
              <a:rPr lang="el-GR" sz="2000" dirty="0" err="1" smtClean="0"/>
              <a:t>νευρομυϊκές</a:t>
            </a:r>
            <a:r>
              <a:rPr lang="el-GR" sz="2000" dirty="0" smtClean="0"/>
              <a:t> ατράκτους και </a:t>
            </a:r>
            <a:r>
              <a:rPr lang="el-GR" sz="2000" dirty="0" err="1" smtClean="0"/>
              <a:t>τενόντια</a:t>
            </a:r>
            <a:r>
              <a:rPr lang="el-GR" sz="2000" dirty="0" smtClean="0"/>
              <a:t> όργανα άνω άκρων. </a:t>
            </a:r>
            <a:r>
              <a:rPr lang="el-GR" sz="2000" b="1" dirty="0" smtClean="0"/>
              <a:t>Λεπτή ρύθμιση</a:t>
            </a:r>
            <a:r>
              <a:rPr lang="el-GR" sz="2000" dirty="0" smtClean="0"/>
              <a:t>. </a:t>
            </a:r>
            <a:r>
              <a:rPr lang="el-GR" sz="2000" i="1" dirty="0" smtClean="0"/>
              <a:t>Σύναψη στο σφηνοειδή πυρήνα</a:t>
            </a:r>
            <a:r>
              <a:rPr lang="el-GR" sz="2000" dirty="0" smtClean="0"/>
              <a:t>. </a:t>
            </a:r>
            <a:r>
              <a:rPr lang="el-GR" sz="2000" dirty="0" err="1" smtClean="0"/>
              <a:t>Αχίαστο</a:t>
            </a:r>
            <a:r>
              <a:rPr lang="el-GR" sz="2000" dirty="0" smtClean="0"/>
              <a:t>. </a:t>
            </a:r>
            <a:r>
              <a:rPr lang="el-GR" sz="2000" i="1" dirty="0" smtClean="0"/>
              <a:t>Κάτω παρεγκεφαλιδικό σκέλος.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000" i="1" dirty="0" smtClean="0"/>
              <a:t> </a:t>
            </a:r>
          </a:p>
          <a:p>
            <a:pPr eaLnBrk="1" hangingPunct="1"/>
            <a:r>
              <a:rPr lang="el-GR" sz="2000" u="sng" dirty="0" smtClean="0"/>
              <a:t>Άνω </a:t>
            </a:r>
            <a:r>
              <a:rPr lang="en-US" sz="2000" u="sng" dirty="0" smtClean="0"/>
              <a:t>(</a:t>
            </a:r>
            <a:r>
              <a:rPr lang="en-US" sz="2000" u="sng" dirty="0" err="1" smtClean="0"/>
              <a:t>rostral</a:t>
            </a:r>
            <a:r>
              <a:rPr lang="en-US" sz="2000" u="sng" dirty="0" smtClean="0"/>
              <a:t>)</a:t>
            </a:r>
            <a:r>
              <a:rPr lang="el-GR" sz="2000" u="sng" dirty="0" smtClean="0"/>
              <a:t>. </a:t>
            </a:r>
            <a:r>
              <a:rPr lang="el-GR" sz="2000" dirty="0" smtClean="0"/>
              <a:t>Από </a:t>
            </a:r>
            <a:r>
              <a:rPr lang="el-GR" sz="2000" dirty="0" err="1" smtClean="0"/>
              <a:t>τενόντια</a:t>
            </a:r>
            <a:r>
              <a:rPr lang="el-GR" sz="2000" dirty="0" smtClean="0"/>
              <a:t> όργανα άνω άκρων. </a:t>
            </a:r>
            <a:r>
              <a:rPr lang="el-GR" sz="2000" b="1" dirty="0" smtClean="0"/>
              <a:t>Αδρή ρύθμιση</a:t>
            </a:r>
            <a:r>
              <a:rPr lang="el-GR" sz="2000" dirty="0" smtClean="0"/>
              <a:t>. </a:t>
            </a:r>
            <a:r>
              <a:rPr lang="el-GR" sz="2000" dirty="0" err="1" smtClean="0"/>
              <a:t>Αχίαστο</a:t>
            </a:r>
            <a:r>
              <a:rPr lang="el-GR" sz="2000" dirty="0" smtClean="0"/>
              <a:t>. </a:t>
            </a:r>
            <a:r>
              <a:rPr lang="el-GR" sz="2000" i="1" dirty="0" smtClean="0"/>
              <a:t>Άνω και κάτω παρεγκεφαλιδικά σκέλη. </a:t>
            </a:r>
            <a:r>
              <a:rPr lang="el-GR" sz="1800" dirty="0" smtClean="0"/>
              <a:t>Πορεύεται μεταξύ προσθίου-οπισθ</a:t>
            </a:r>
            <a:r>
              <a:rPr lang="el-GR" sz="2000" dirty="0" smtClean="0"/>
              <a:t>ίου.</a:t>
            </a:r>
            <a:endParaRPr lang="el-GR" sz="2000" i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58063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 smtClean="0">
                <a:solidFill>
                  <a:schemeClr val="tx1"/>
                </a:solidFill>
              </a:rPr>
              <a:t>Διατομή προμήκη-χιασμός έσω λημνίσκων</a:t>
            </a:r>
          </a:p>
        </p:txBody>
      </p:sp>
      <p:pic>
        <p:nvPicPr>
          <p:cNvPr id="96259" name="Picture 10" descr="Διατομή προμήκη-χιασμός έσω λημνίσκων 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84313"/>
            <a:ext cx="9144000" cy="5113337"/>
          </a:xfrm>
          <a:noFill/>
        </p:spPr>
      </p:pic>
      <p:pic>
        <p:nvPicPr>
          <p:cNvPr id="96260" name="Picture 13" descr="Διατομή προμήκη-χιασμός έσω λημνίσκων 2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83463" y="0"/>
            <a:ext cx="1760537" cy="2133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941513" cy="1379538"/>
          </a:xfrm>
        </p:spPr>
        <p:txBody>
          <a:bodyPr/>
          <a:lstStyle/>
          <a:p>
            <a:pPr eaLnBrk="1" hangingPunct="1"/>
            <a:r>
              <a:rPr lang="el-GR" sz="1800" smtClean="0"/>
              <a:t>Νωτιαιο-παρεγκεφαλιδικά δεμάτια</a:t>
            </a:r>
          </a:p>
        </p:txBody>
      </p:sp>
      <p:pic>
        <p:nvPicPr>
          <p:cNvPr id="98307" name="Picture 6" descr="Νωτιαιο-παρεγκεφαλιδικά δεμάτ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4"/>
            <a:ext cx="5688607" cy="615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1 - Εικόνα" descr="spinocerebellar tract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"/>
            <a:ext cx="5199596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6712"/>
            <a:ext cx="1941513" cy="1524000"/>
          </a:xfrm>
        </p:spPr>
        <p:txBody>
          <a:bodyPr/>
          <a:lstStyle/>
          <a:p>
            <a:pPr eaLnBrk="1" hangingPunct="1"/>
            <a:r>
              <a:rPr lang="el-GR" sz="1800" dirty="0" err="1" smtClean="0">
                <a:solidFill>
                  <a:schemeClr val="tx1"/>
                </a:solidFill>
              </a:rPr>
              <a:t>Νωτιαιο</a:t>
            </a:r>
            <a:r>
              <a:rPr lang="el-GR" sz="1800" dirty="0" smtClean="0">
                <a:solidFill>
                  <a:schemeClr val="tx1"/>
                </a:solidFill>
              </a:rPr>
              <a:t>-δικτυωτά-</a:t>
            </a:r>
            <a:r>
              <a:rPr lang="el-GR" sz="1800" dirty="0" err="1" smtClean="0">
                <a:solidFill>
                  <a:schemeClr val="tx1"/>
                </a:solidFill>
              </a:rPr>
              <a:t>τετραδυμικό</a:t>
            </a:r>
            <a:r>
              <a:rPr lang="el-GR" sz="1800" dirty="0" smtClean="0">
                <a:solidFill>
                  <a:schemeClr val="tx1"/>
                </a:solidFill>
              </a:rPr>
              <a:t>-</a:t>
            </a:r>
            <a:r>
              <a:rPr lang="el-GR" sz="1800" dirty="0" err="1" smtClean="0">
                <a:solidFill>
                  <a:schemeClr val="tx1"/>
                </a:solidFill>
              </a:rPr>
              <a:t>ελαϊκό</a:t>
            </a:r>
            <a:endParaRPr lang="el-GR" sz="1800" dirty="0" smtClean="0">
              <a:solidFill>
                <a:schemeClr val="tx1"/>
              </a:solidFill>
            </a:endParaRPr>
          </a:p>
        </p:txBody>
      </p:sp>
      <p:pic>
        <p:nvPicPr>
          <p:cNvPr id="100355" name="Picture 6" descr="Νωτιαιο-δικτυωτά-τετραδυμικό-ελαϊκ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4"/>
            <a:ext cx="5184576" cy="617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2875" y="1000125"/>
            <a:ext cx="9001125" cy="5715000"/>
          </a:xfrm>
        </p:spPr>
        <p:txBody>
          <a:bodyPr/>
          <a:lstStyle/>
          <a:p>
            <a:pPr>
              <a:defRPr/>
            </a:pPr>
            <a:r>
              <a:rPr lang="el-GR" u="sng" dirty="0" err="1" smtClean="0"/>
              <a:t>Νωτιαιο</a:t>
            </a:r>
            <a:r>
              <a:rPr lang="el-GR" u="sng" dirty="0" smtClean="0"/>
              <a:t>-δικτυωτό</a:t>
            </a:r>
            <a:r>
              <a:rPr lang="el-GR" dirty="0" smtClean="0"/>
              <a:t>  - πλάγια δέσμη</a:t>
            </a:r>
          </a:p>
          <a:p>
            <a:pPr>
              <a:buFont typeface="Wingdings" pitchFamily="2" charset="2"/>
              <a:buNone/>
              <a:defRPr/>
            </a:pPr>
            <a:r>
              <a:rPr lang="el-GR" i="1" dirty="0" smtClean="0"/>
              <a:t>  (Εγρήγορση ανάλογα με τα εισερχόμενα ερεθίσματα)</a:t>
            </a:r>
            <a:endParaRPr lang="el-GR" dirty="0" smtClean="0"/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u="sng" dirty="0" err="1" smtClean="0"/>
              <a:t>Νωτιαιο</a:t>
            </a:r>
            <a:r>
              <a:rPr lang="el-GR" u="sng" dirty="0" smtClean="0"/>
              <a:t>-</a:t>
            </a:r>
            <a:r>
              <a:rPr lang="el-GR" u="sng" dirty="0" err="1" smtClean="0"/>
              <a:t>τετραδυμικό</a:t>
            </a:r>
            <a:r>
              <a:rPr lang="el-GR" dirty="0" smtClean="0"/>
              <a:t> – προσθιοπλάγια δέσμη – νωτιαίος λημνίσκος</a:t>
            </a:r>
          </a:p>
          <a:p>
            <a:pPr>
              <a:buFont typeface="Wingdings" pitchFamily="2" charset="2"/>
              <a:buNone/>
              <a:defRPr/>
            </a:pPr>
            <a:r>
              <a:rPr lang="el-GR" i="1" dirty="0" smtClean="0"/>
              <a:t>  (αντίδραση των οφθαλμών ή των βλεφάρων ανάλογα με τα ερεθίσματα). </a:t>
            </a:r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u="sng" dirty="0" err="1" smtClean="0"/>
              <a:t>Νωτιαιο</a:t>
            </a:r>
            <a:r>
              <a:rPr lang="el-GR" u="sng" dirty="0" smtClean="0"/>
              <a:t>-</a:t>
            </a:r>
            <a:r>
              <a:rPr lang="el-GR" u="sng" dirty="0" err="1" smtClean="0"/>
              <a:t>ελαϊκό</a:t>
            </a:r>
            <a:r>
              <a:rPr lang="el-GR" dirty="0" smtClean="0"/>
              <a:t> – προσθιοπλάγια δέσμη – ελαία – παρεγκεφαλίδα – χιάζεται 2 φορές</a:t>
            </a:r>
          </a:p>
          <a:p>
            <a:pPr>
              <a:buFont typeface="Wingdings" pitchFamily="2" charset="2"/>
              <a:buNone/>
              <a:defRPr/>
            </a:pPr>
            <a:r>
              <a:rPr lang="el-GR" dirty="0" smtClean="0"/>
              <a:t>   </a:t>
            </a:r>
            <a:r>
              <a:rPr lang="el-GR" i="1" dirty="0" smtClean="0"/>
              <a:t>(ταχεία προσαρμογή της κίνησης στα ερεθίσματα)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6" descr="Εγκάρσια διατομή ΝΜ και αισθητικότητ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136904" cy="530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dirty="0" smtClean="0"/>
              <a:t>    </a:t>
            </a:r>
            <a:r>
              <a:rPr lang="el-GR" dirty="0" err="1" smtClean="0"/>
              <a:t>Φλοιονωτιαία</a:t>
            </a:r>
            <a:r>
              <a:rPr lang="el-GR" dirty="0" smtClean="0"/>
              <a:t> – </a:t>
            </a:r>
            <a:r>
              <a:rPr lang="el-GR" dirty="0" err="1" smtClean="0"/>
              <a:t>φλοιοπυρηνικά</a:t>
            </a:r>
            <a:r>
              <a:rPr lang="el-GR" dirty="0" smtClean="0"/>
              <a:t> δεμάτια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18487" cy="414338"/>
          </a:xfrm>
          <a:noFill/>
        </p:spPr>
        <p:txBody>
          <a:bodyPr>
            <a:normAutofit fontScale="90000"/>
          </a:bodyPr>
          <a:lstStyle/>
          <a:p>
            <a:r>
              <a:rPr lang="el-GR" sz="3200" smtClean="0">
                <a:effectLst/>
              </a:rPr>
              <a:t>Αφετηρία</a:t>
            </a:r>
            <a:r>
              <a:rPr lang="en-US" sz="3200" smtClean="0">
                <a:effectLst/>
              </a:rPr>
              <a:t>:</a:t>
            </a:r>
            <a:r>
              <a:rPr lang="el-GR" sz="3200" smtClean="0">
                <a:effectLst/>
              </a:rPr>
              <a:t> Πρόσθια Κεντρική έλικα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84438" y="6461125"/>
            <a:ext cx="4027487" cy="396875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l-GR" sz="1800" smtClean="0"/>
              <a:t>Πεδία φλοιού – έξω όψη</a:t>
            </a:r>
          </a:p>
        </p:txBody>
      </p:sp>
      <p:pic>
        <p:nvPicPr>
          <p:cNvPr id="14340" name="Picture 6" descr="Πεδία φλοιού – έξω όψη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764704"/>
            <a:ext cx="8137351" cy="500237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195513" y="5734050"/>
            <a:ext cx="5470525" cy="339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1800" smtClean="0"/>
              <a:t>Αισθητικό – κινητικό ανθρωπάριο</a:t>
            </a:r>
          </a:p>
        </p:txBody>
      </p:sp>
      <p:pic>
        <p:nvPicPr>
          <p:cNvPr id="15363" name="Picture 6" descr="Αισθητικό – κινητικό ανθρωπάρι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0"/>
            <a:ext cx="9144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l-GR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</a:t>
            </a:r>
            <a:r>
              <a:rPr lang="el-GR" i="1" dirty="0" smtClean="0"/>
              <a:t>Περιφερικοί υποδοχείς ερεθισμάτων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 Από το δέρμα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dirty="0" smtClean="0"/>
              <a:t>    </a:t>
            </a:r>
            <a:r>
              <a:rPr lang="el-GR" sz="2800" i="1" dirty="0" smtClean="0"/>
              <a:t>(προς την οπίσθια κεντρική έλικα)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Από τους μυς και τους τένοντες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i="1" dirty="0" smtClean="0"/>
              <a:t>    </a:t>
            </a:r>
            <a:r>
              <a:rPr lang="el-GR" sz="2800" i="1" dirty="0" smtClean="0"/>
              <a:t>(προς την Παρεγκεφαλίδα)</a:t>
            </a:r>
            <a:endParaRPr lang="el-G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2195513" cy="4319588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smtClean="0">
                <a:solidFill>
                  <a:schemeClr val="folHlink"/>
                </a:solidFill>
              </a:rPr>
              <a:t>Απαγωγοί νευρώνες φλοιού</a:t>
            </a:r>
            <a:br>
              <a:rPr lang="el-GR" sz="2400" smtClean="0">
                <a:solidFill>
                  <a:schemeClr val="folHlink"/>
                </a:solidFill>
              </a:rPr>
            </a:br>
            <a:r>
              <a:rPr lang="el-GR" sz="2400" smtClean="0">
                <a:solidFill>
                  <a:schemeClr val="folHlink"/>
                </a:solidFill>
              </a:rPr>
              <a:t/>
            </a:r>
            <a:br>
              <a:rPr lang="el-GR" sz="2400" smtClean="0">
                <a:solidFill>
                  <a:schemeClr val="folHlink"/>
                </a:solidFill>
              </a:rPr>
            </a:br>
            <a:r>
              <a:rPr lang="el-GR" sz="2400" smtClean="0">
                <a:solidFill>
                  <a:schemeClr val="tx1"/>
                </a:solidFill>
              </a:rPr>
              <a:t>Η οδός ξενικά από τα πυραμοειδή κύτταρα της 3ης και της 5ης στιβάδας</a:t>
            </a:r>
            <a:endParaRPr lang="el-GR" sz="2400" smtClean="0">
              <a:solidFill>
                <a:schemeClr val="folHlink"/>
              </a:solidFill>
            </a:endParaRPr>
          </a:p>
        </p:txBody>
      </p:sp>
      <p:pic>
        <p:nvPicPr>
          <p:cNvPr id="16387" name="Picture 6" descr="Απαγωγοί νευρώνες φλοιο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48680"/>
            <a:ext cx="5724128" cy="594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1798638" cy="1882775"/>
          </a:xfrm>
        </p:spPr>
        <p:txBody>
          <a:bodyPr/>
          <a:lstStyle/>
          <a:p>
            <a:pPr eaLnBrk="1" hangingPunct="1">
              <a:defRPr/>
            </a:pPr>
            <a:r>
              <a:rPr lang="el-GR" sz="2000" smtClean="0"/>
              <a:t>Φλοιονωτιαία δεμάτια</a:t>
            </a:r>
          </a:p>
        </p:txBody>
      </p:sp>
      <p:pic>
        <p:nvPicPr>
          <p:cNvPr id="17411" name="Picture 6" descr="Φλοιονωτιαία δεμάτ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48680"/>
            <a:ext cx="4680520" cy="603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  <a:noFill/>
        </p:spPr>
        <p:txBody>
          <a:bodyPr/>
          <a:lstStyle/>
          <a:p>
            <a:r>
              <a:rPr lang="el-GR" sz="3800" b="1" dirty="0" smtClean="0">
                <a:solidFill>
                  <a:schemeClr val="tx1"/>
                </a:solidFill>
                <a:effectLst/>
              </a:rPr>
              <a:t>Ακτινωτός </a:t>
            </a:r>
            <a:r>
              <a:rPr lang="el-GR" sz="3800" b="1" dirty="0" smtClean="0">
                <a:solidFill>
                  <a:schemeClr val="tx1"/>
                </a:solidFill>
                <a:effectLst/>
              </a:rPr>
              <a:t>στέφανος</a:t>
            </a:r>
          </a:p>
        </p:txBody>
      </p:sp>
      <p:pic>
        <p:nvPicPr>
          <p:cNvPr id="18435" name="Picture 4" descr="Ακτινωτός στέφανος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196752"/>
            <a:ext cx="6755688" cy="54908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Βασικά γάγγλια - έσω κάψα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882768"/>
            <a:ext cx="7848872" cy="597523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18487" cy="487363"/>
          </a:xfrm>
          <a:noFill/>
        </p:spPr>
        <p:txBody>
          <a:bodyPr>
            <a:normAutofit fontScale="90000"/>
          </a:bodyPr>
          <a:lstStyle/>
          <a:p>
            <a:r>
              <a:rPr lang="el-GR" sz="3800" b="1" dirty="0" smtClean="0">
                <a:solidFill>
                  <a:schemeClr val="tx1"/>
                </a:solidFill>
                <a:effectLst/>
              </a:rPr>
              <a:t>Έσω </a:t>
            </a:r>
            <a:r>
              <a:rPr lang="el-GR" sz="3800" b="1" dirty="0" smtClean="0">
                <a:solidFill>
                  <a:schemeClr val="tx1"/>
                </a:solidFill>
                <a:effectLst/>
              </a:rPr>
              <a:t>Κάψα 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2276872"/>
            <a:ext cx="3347864" cy="3789040"/>
          </a:xfrm>
          <a:noFill/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None/>
            </a:pPr>
            <a:r>
              <a:rPr lang="el-GR" sz="2400" dirty="0" smtClean="0">
                <a:effectLst/>
              </a:rPr>
              <a:t>   Βρίσκεται μεταξύ θαλάμου και φακοειδούς πυρήνα (</a:t>
            </a:r>
            <a:r>
              <a:rPr lang="el-GR" sz="2400" dirty="0" err="1" smtClean="0">
                <a:effectLst/>
              </a:rPr>
              <a:t>ωχράς</a:t>
            </a:r>
            <a:r>
              <a:rPr lang="el-GR" sz="2400" dirty="0" smtClean="0">
                <a:effectLst/>
              </a:rPr>
              <a:t> σφαίρας).   Είναι η προς τα κάτω συνέχεια του ακτινωτού στεφάνου. Όπως και εκείνος, μεταφέρει κατιούσες ίνες (που δεν κάνουν σταθμό στο θάλαμο) και ανιούσες ίνες (που κάνουν</a:t>
            </a:r>
            <a:r>
              <a:rPr lang="en-US" sz="2400" dirty="0" smtClean="0">
                <a:effectLst/>
              </a:rPr>
              <a:t>:</a:t>
            </a:r>
            <a:r>
              <a:rPr lang="el-GR" sz="2400" dirty="0" smtClean="0">
                <a:effectLst/>
              </a:rPr>
              <a:t> </a:t>
            </a:r>
            <a:r>
              <a:rPr lang="el-GR" sz="2400" dirty="0" err="1" smtClean="0">
                <a:effectLst/>
              </a:rPr>
              <a:t>θαλαμοφλοιώδεις</a:t>
            </a:r>
            <a:r>
              <a:rPr lang="el-GR" sz="2400" dirty="0" smtClean="0">
                <a:effectLst/>
              </a:rPr>
              <a:t> ίνες)</a:t>
            </a:r>
          </a:p>
        </p:txBody>
      </p:sp>
      <p:pic>
        <p:nvPicPr>
          <p:cNvPr id="20484" name="Picture 4" descr="Έσω κάψα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95936" y="692696"/>
            <a:ext cx="4644008" cy="54385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Σκέλη έσω κάψας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188640"/>
            <a:ext cx="7274218" cy="634009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noFill/>
        </p:spPr>
        <p:txBody>
          <a:bodyPr/>
          <a:lstStyle/>
          <a:p>
            <a:r>
              <a:rPr lang="el-GR" sz="3200" dirty="0" smtClean="0">
                <a:solidFill>
                  <a:schemeClr val="tx1"/>
                </a:solidFill>
                <a:effectLst/>
              </a:rPr>
              <a:t>Σκέλη </a:t>
            </a:r>
            <a:r>
              <a:rPr lang="el-GR" sz="3200" dirty="0" smtClean="0">
                <a:solidFill>
                  <a:schemeClr val="tx1"/>
                </a:solidFill>
                <a:effectLst/>
              </a:rPr>
              <a:t>Μέσου Εγκεφάλου</a:t>
            </a:r>
          </a:p>
        </p:txBody>
      </p:sp>
      <p:pic>
        <p:nvPicPr>
          <p:cNvPr id="22531" name="Picture 4" descr="Στέλεχος 1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1840" y="620688"/>
            <a:ext cx="5657810" cy="5174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0"/>
            <a:ext cx="6769100" cy="908050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smtClean="0">
                <a:solidFill>
                  <a:schemeClr val="folHlink"/>
                </a:solidFill>
              </a:rPr>
              <a:t>Μέσος – πρόσθια διδύμια</a:t>
            </a:r>
          </a:p>
        </p:txBody>
      </p:sp>
      <p:pic>
        <p:nvPicPr>
          <p:cNvPr id="24579" name="Picture 6" descr="Μέσος – πρόσθια διδύμ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316416" cy="435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5805488"/>
            <a:ext cx="7127875" cy="1052512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smtClean="0">
                <a:solidFill>
                  <a:schemeClr val="folHlink"/>
                </a:solidFill>
              </a:rPr>
              <a:t>Μέσος – οπίσθια διδύμια</a:t>
            </a:r>
          </a:p>
        </p:txBody>
      </p:sp>
      <p:pic>
        <p:nvPicPr>
          <p:cNvPr id="25603" name="Picture 6" descr="Μέσος – οπίσθια διδύμ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 sz="quarter"/>
          </p:nvPr>
        </p:nvSpPr>
        <p:spPr>
          <a:xfrm>
            <a:off x="714375" y="0"/>
            <a:ext cx="7600950" cy="1042988"/>
          </a:xfrm>
        </p:spPr>
        <p:txBody>
          <a:bodyPr/>
          <a:lstStyle/>
          <a:p>
            <a:pPr>
              <a:defRPr/>
            </a:pPr>
            <a:r>
              <a:rPr lang="el-GR" sz="4400" b="1" dirty="0" smtClean="0">
                <a:effectLst/>
              </a:rPr>
              <a:t>Γέφυρα</a:t>
            </a:r>
            <a:endParaRPr lang="el-GR" sz="4400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pic>
        <p:nvPicPr>
          <p:cNvPr id="26628" name="3 - Εικόνα" descr="Γέφυρα 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88840"/>
            <a:ext cx="3602111" cy="430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4 - Εικόνα" descr="Γέφυρα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325" y="2564904"/>
            <a:ext cx="4210275" cy="343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4462462" cy="298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2400" smtClean="0"/>
              <a:t>Εμμύελες νευρικές ίνες</a:t>
            </a:r>
          </a:p>
        </p:txBody>
      </p:sp>
      <p:pic>
        <p:nvPicPr>
          <p:cNvPr id="66564" name="Picture 4" descr="Στάδια μυελίνωση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672731" cy="39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 descr="Εμμύελη - αμύελη νευρική ί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998" y="1340768"/>
            <a:ext cx="4037002" cy="37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0"/>
            <a:ext cx="5795963" cy="504825"/>
          </a:xfrm>
        </p:spPr>
        <p:txBody>
          <a:bodyPr/>
          <a:lstStyle/>
          <a:p>
            <a:pPr eaLnBrk="1" hangingPunct="1">
              <a:defRPr/>
            </a:pPr>
            <a:r>
              <a:rPr lang="el-GR" sz="1600" smtClean="0"/>
              <a:t>Γέφυρα – πυρήνες τριδύμου</a:t>
            </a:r>
          </a:p>
        </p:txBody>
      </p:sp>
      <p:pic>
        <p:nvPicPr>
          <p:cNvPr id="27651" name="Picture 6" descr="Γέφυρα – προσωπικό λοφίδι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2638"/>
            <a:ext cx="9144000" cy="607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Γέφυρα – προσωπικό λοφίδι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496944" cy="564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643812" cy="1000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dirty="0" smtClean="0">
                <a:solidFill>
                  <a:schemeClr val="tx1"/>
                </a:solidFill>
                <a:effectLst/>
              </a:rPr>
              <a:t>Προμήκης </a:t>
            </a:r>
            <a:r>
              <a:rPr lang="el-GR" sz="3600" dirty="0" smtClean="0">
                <a:solidFill>
                  <a:schemeClr val="tx1"/>
                </a:solidFill>
                <a:effectLst/>
              </a:rPr>
              <a:t>Μυελός</a:t>
            </a:r>
            <a:br>
              <a:rPr lang="el-GR" sz="3600" dirty="0" smtClean="0">
                <a:solidFill>
                  <a:schemeClr val="tx1"/>
                </a:solidFill>
                <a:effectLst/>
              </a:rPr>
            </a:br>
            <a:r>
              <a:rPr lang="el-GR" sz="2400" dirty="0" smtClean="0">
                <a:solidFill>
                  <a:schemeClr val="tx1"/>
                </a:solidFill>
                <a:effectLst/>
              </a:rPr>
              <a:t>Πυραμίδες – (Εξ ου και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: </a:t>
            </a:r>
            <a:r>
              <a:rPr lang="el-GR" sz="2400" dirty="0" smtClean="0">
                <a:solidFill>
                  <a:schemeClr val="tx1"/>
                </a:solidFill>
                <a:effectLst/>
              </a:rPr>
              <a:t>Πυραμιδικό σύστημα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)</a:t>
            </a:r>
            <a:endParaRPr lang="el-GR" sz="3600" dirty="0" smtClean="0">
              <a:solidFill>
                <a:schemeClr val="tx1"/>
              </a:solidFill>
            </a:endParaRPr>
          </a:p>
        </p:txBody>
      </p:sp>
      <p:pic>
        <p:nvPicPr>
          <p:cNvPr id="29699" name="Picture 5" descr="Προμήκης από εμπρός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00125"/>
            <a:ext cx="9144000" cy="60467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58063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 smtClean="0"/>
              <a:t>Διατομή προμήκη-χιασμός έσω λημνίσκων</a:t>
            </a:r>
          </a:p>
        </p:txBody>
      </p:sp>
      <p:pic>
        <p:nvPicPr>
          <p:cNvPr id="30723" name="Picture 10" descr="Διατομή προμήκη-χιασμός έσω λημνίσκων 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84313"/>
            <a:ext cx="9144000" cy="5113337"/>
          </a:xfrm>
          <a:noFill/>
        </p:spPr>
      </p:pic>
      <p:pic>
        <p:nvPicPr>
          <p:cNvPr id="30724" name="Picture 13" descr="Διατομή προμήκη-χιασμός έσω λημνίσκων 2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83463" y="0"/>
            <a:ext cx="1760537" cy="2133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071563" y="0"/>
            <a:ext cx="7099300" cy="102235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 smtClean="0"/>
              <a:t>Διατομή προμήκη-χιασμός πυραμίδων</a:t>
            </a:r>
          </a:p>
        </p:txBody>
      </p:sp>
      <p:pic>
        <p:nvPicPr>
          <p:cNvPr id="31747" name="Picture 6" descr="Διατομή προμήκη-χιασμός πυραμίδων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505205" cy="455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1 - Εικόνα" descr="PyramidalTract118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4" y="332656"/>
            <a:ext cx="6383658" cy="653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0" y="620688"/>
            <a:ext cx="2555776" cy="623731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2800" dirty="0" smtClean="0">
                <a:effectLst/>
              </a:rPr>
              <a:t>Νωτιαίος </a:t>
            </a:r>
            <a:r>
              <a:rPr lang="el-GR" sz="2800" dirty="0" smtClean="0">
                <a:effectLst/>
              </a:rPr>
              <a:t>Μυελός</a:t>
            </a:r>
            <a:endParaRPr lang="el-GR" sz="2800" i="1" dirty="0" smtClean="0"/>
          </a:p>
          <a:p>
            <a:pPr>
              <a:defRPr/>
            </a:pPr>
            <a:endParaRPr lang="el-GR" sz="2400" i="1" dirty="0" smtClean="0"/>
          </a:p>
          <a:p>
            <a:pPr>
              <a:defRPr/>
            </a:pPr>
            <a:r>
              <a:rPr lang="el-GR" sz="2400" i="1" dirty="0" smtClean="0"/>
              <a:t>Πλάγιο </a:t>
            </a:r>
            <a:r>
              <a:rPr lang="el-GR" sz="2400" i="1" dirty="0" err="1" smtClean="0"/>
              <a:t>φλοιονωτιαίο</a:t>
            </a:r>
            <a:r>
              <a:rPr lang="el-GR" sz="2400" i="1" dirty="0" smtClean="0"/>
              <a:t>    </a:t>
            </a:r>
            <a:r>
              <a:rPr lang="el-GR" sz="2400" dirty="0" smtClean="0"/>
              <a:t>(χιάζεται στο χιασμό των πυραμίδων)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2400" dirty="0" smtClean="0"/>
              <a:t>   </a:t>
            </a:r>
            <a:r>
              <a:rPr lang="el-GR" sz="2000" dirty="0" smtClean="0"/>
              <a:t>Πλάγια δέσμη ΝΜ</a:t>
            </a:r>
            <a:endParaRPr lang="el-GR" sz="2400" dirty="0" smtClean="0"/>
          </a:p>
          <a:p>
            <a:pPr>
              <a:defRPr/>
            </a:pPr>
            <a:endParaRPr lang="el-GR" sz="2400" dirty="0" smtClean="0"/>
          </a:p>
          <a:p>
            <a:pPr>
              <a:defRPr/>
            </a:pPr>
            <a:r>
              <a:rPr lang="el-GR" sz="2400" i="1" dirty="0" smtClean="0"/>
              <a:t>Πρόσθιο </a:t>
            </a:r>
            <a:r>
              <a:rPr lang="el-GR" sz="2400" i="1" dirty="0" err="1" smtClean="0"/>
              <a:t>φλοιονωτιαίο</a:t>
            </a:r>
            <a:endParaRPr lang="el-GR" sz="2400" i="1" dirty="0" smtClean="0"/>
          </a:p>
          <a:p>
            <a:pPr>
              <a:buFont typeface="Wingdings" pitchFamily="2" charset="2"/>
              <a:buNone/>
              <a:defRPr/>
            </a:pPr>
            <a:r>
              <a:rPr lang="el-GR" sz="1800" i="1" dirty="0" smtClean="0"/>
              <a:t>   </a:t>
            </a:r>
            <a:r>
              <a:rPr lang="el-GR" sz="1800" dirty="0" smtClean="0"/>
              <a:t>(χιάζεται και </a:t>
            </a:r>
            <a:r>
              <a:rPr lang="el-GR" sz="1800" dirty="0" smtClean="0"/>
              <a:t>τερματίζεται </a:t>
            </a:r>
            <a:r>
              <a:rPr lang="el-GR" sz="1800" dirty="0" smtClean="0"/>
              <a:t>στα αυχενικά </a:t>
            </a:r>
            <a:r>
              <a:rPr lang="el-GR" sz="1800" dirty="0" err="1" smtClean="0"/>
              <a:t>νευροτόμια</a:t>
            </a:r>
            <a:r>
              <a:rPr lang="el-GR" sz="1800" dirty="0" smtClean="0"/>
              <a:t>)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2000" dirty="0" smtClean="0"/>
              <a:t>  Πρόσθια δέσμη ΝΜ</a:t>
            </a:r>
          </a:p>
          <a:p>
            <a:pPr>
              <a:defRPr/>
            </a:pPr>
            <a:endParaRPr lang="el-GR" sz="2400" dirty="0" smtClean="0"/>
          </a:p>
          <a:p>
            <a:pPr>
              <a:defRPr/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4191000" cy="865188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smtClean="0"/>
              <a:t>Φλοιονωτιαία δεμάτια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836712"/>
            <a:ext cx="4495800" cy="5638800"/>
          </a:xfrm>
          <a:noFill/>
        </p:spPr>
        <p:txBody>
          <a:bodyPr>
            <a:normAutofit lnSpcReduction="10000"/>
          </a:bodyPr>
          <a:lstStyle/>
          <a:p>
            <a:r>
              <a:rPr lang="el-GR" sz="1800" u="sng" dirty="0" smtClean="0">
                <a:effectLst/>
              </a:rPr>
              <a:t>Πλάγιο  </a:t>
            </a:r>
          </a:p>
          <a:p>
            <a:pPr>
              <a:buFont typeface="Wingdings" pitchFamily="2" charset="2"/>
              <a:buNone/>
            </a:pPr>
            <a:r>
              <a:rPr lang="el-GR" sz="1800" dirty="0" smtClean="0">
                <a:effectLst/>
              </a:rPr>
              <a:t>  75 % των ινών</a:t>
            </a:r>
          </a:p>
          <a:p>
            <a:pPr>
              <a:buFont typeface="Wingdings" pitchFamily="2" charset="2"/>
              <a:buNone/>
            </a:pPr>
            <a:endParaRPr lang="el-GR" sz="1800" dirty="0" smtClean="0">
              <a:effectLst/>
            </a:endParaRPr>
          </a:p>
          <a:p>
            <a:r>
              <a:rPr lang="el-GR" sz="1800" u="sng" dirty="0" smtClean="0">
                <a:effectLst/>
              </a:rPr>
              <a:t>Πρόσθιο</a:t>
            </a:r>
            <a:r>
              <a:rPr lang="el-GR" sz="1800" dirty="0" smtClean="0">
                <a:effectLst/>
              </a:rPr>
              <a:t> (Αυχενικά)</a:t>
            </a:r>
          </a:p>
          <a:p>
            <a:pPr>
              <a:buFont typeface="Wingdings" pitchFamily="2" charset="2"/>
              <a:buNone/>
            </a:pPr>
            <a:r>
              <a:rPr lang="el-GR" sz="1800" dirty="0" smtClean="0">
                <a:effectLst/>
              </a:rPr>
              <a:t>  25% των ινών</a:t>
            </a:r>
          </a:p>
          <a:p>
            <a:pPr>
              <a:buFont typeface="Wingdings" pitchFamily="2" charset="2"/>
              <a:buNone/>
            </a:pPr>
            <a:r>
              <a:rPr lang="el-GR" sz="1800" dirty="0" smtClean="0">
                <a:effectLst/>
              </a:rPr>
              <a:t>   </a:t>
            </a:r>
            <a:r>
              <a:rPr lang="el-GR" sz="1800" u="sng" dirty="0" smtClean="0">
                <a:effectLst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l-GR" sz="1800" dirty="0" smtClean="0">
                <a:effectLst/>
              </a:rPr>
              <a:t>Μπορεί να </a:t>
            </a:r>
            <a:r>
              <a:rPr lang="el-GR" sz="1800" dirty="0" err="1" smtClean="0">
                <a:effectLst/>
              </a:rPr>
              <a:t>περεμβάλλεται</a:t>
            </a:r>
            <a:endParaRPr lang="el-GR" sz="1800" dirty="0" smtClean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el-GR" sz="1800" dirty="0" smtClean="0">
                <a:effectLst/>
              </a:rPr>
              <a:t> </a:t>
            </a:r>
            <a:r>
              <a:rPr lang="el-GR" sz="1800" dirty="0" smtClean="0">
                <a:effectLst/>
              </a:rPr>
              <a:t>συνδετικός διάμεσος </a:t>
            </a:r>
            <a:r>
              <a:rPr lang="el-GR" sz="1800" dirty="0" smtClean="0">
                <a:effectLst/>
              </a:rPr>
              <a:t>νευρώνας</a:t>
            </a:r>
          </a:p>
          <a:p>
            <a:pPr>
              <a:buNone/>
            </a:pPr>
            <a:r>
              <a:rPr lang="el-GR" sz="1800" dirty="0" smtClean="0"/>
              <a:t>1. Χιασμός των πυραμίδων, </a:t>
            </a:r>
            <a:endParaRPr lang="el-GR" sz="1800" dirty="0" smtClean="0"/>
          </a:p>
          <a:p>
            <a:pPr>
              <a:buNone/>
            </a:pPr>
            <a:r>
              <a:rPr lang="el-GR" sz="1800" dirty="0" smtClean="0"/>
              <a:t>2</a:t>
            </a:r>
            <a:r>
              <a:rPr lang="el-GR" sz="1800" dirty="0" smtClean="0"/>
              <a:t>. Πλάγιο </a:t>
            </a:r>
            <a:r>
              <a:rPr lang="el-GR" sz="1800" dirty="0" err="1" smtClean="0"/>
              <a:t>φλοιονωτιαίο</a:t>
            </a:r>
            <a:r>
              <a:rPr lang="el-GR" sz="1800" dirty="0" smtClean="0"/>
              <a:t> </a:t>
            </a:r>
            <a:r>
              <a:rPr lang="el-GR" sz="1800" dirty="0" smtClean="0"/>
              <a:t>δεμάτιο</a:t>
            </a:r>
          </a:p>
          <a:p>
            <a:pPr>
              <a:buNone/>
            </a:pPr>
            <a:r>
              <a:rPr lang="el-GR" sz="1800" dirty="0" smtClean="0"/>
              <a:t>, </a:t>
            </a:r>
            <a:r>
              <a:rPr lang="el-GR" sz="1800" dirty="0" smtClean="0"/>
              <a:t>3. Πρόσθιο </a:t>
            </a:r>
            <a:r>
              <a:rPr lang="el-GR" sz="1800" dirty="0" err="1" smtClean="0"/>
              <a:t>φλοιονωτιαίο</a:t>
            </a:r>
            <a:r>
              <a:rPr lang="el-GR" sz="1800" dirty="0" smtClean="0"/>
              <a:t> δ., </a:t>
            </a:r>
            <a:endParaRPr lang="el-GR" sz="1800" dirty="0" smtClean="0"/>
          </a:p>
          <a:p>
            <a:pPr>
              <a:buNone/>
            </a:pPr>
            <a:r>
              <a:rPr lang="el-GR" sz="1800" dirty="0" smtClean="0"/>
              <a:t>4</a:t>
            </a:r>
            <a:r>
              <a:rPr lang="el-GR" sz="1800" dirty="0" smtClean="0"/>
              <a:t>. </a:t>
            </a:r>
            <a:r>
              <a:rPr lang="el-GR" sz="1800" dirty="0" err="1" smtClean="0"/>
              <a:t>Αιθουσονωτιαίο</a:t>
            </a:r>
            <a:r>
              <a:rPr lang="el-GR" sz="1800" dirty="0" smtClean="0"/>
              <a:t>, </a:t>
            </a:r>
            <a:endParaRPr lang="el-GR" sz="1800" dirty="0" smtClean="0"/>
          </a:p>
          <a:p>
            <a:pPr>
              <a:buNone/>
            </a:pPr>
            <a:r>
              <a:rPr lang="el-GR" sz="1800" dirty="0" smtClean="0"/>
              <a:t>5</a:t>
            </a:r>
            <a:r>
              <a:rPr lang="el-GR" sz="1800" dirty="0" smtClean="0"/>
              <a:t>. Κοιλιακό </a:t>
            </a:r>
            <a:r>
              <a:rPr lang="el-GR" sz="1800" dirty="0" err="1" smtClean="0"/>
              <a:t>δικτυονωτιαίο</a:t>
            </a:r>
            <a:r>
              <a:rPr lang="el-GR" sz="1800" dirty="0" smtClean="0"/>
              <a:t>,</a:t>
            </a:r>
          </a:p>
          <a:p>
            <a:pPr>
              <a:buNone/>
            </a:pPr>
            <a:r>
              <a:rPr lang="el-GR" sz="1800" dirty="0" smtClean="0"/>
              <a:t> </a:t>
            </a:r>
            <a:r>
              <a:rPr lang="el-GR" sz="1800" dirty="0" smtClean="0"/>
              <a:t>6. Πλάγιο </a:t>
            </a:r>
            <a:r>
              <a:rPr lang="el-GR" sz="1800" dirty="0" err="1" smtClean="0"/>
              <a:t>δικτυονωτιαίο</a:t>
            </a:r>
            <a:r>
              <a:rPr lang="el-GR" sz="1800" dirty="0" smtClean="0"/>
              <a:t> </a:t>
            </a:r>
            <a:endParaRPr lang="el-GR" sz="1800" dirty="0" smtClean="0"/>
          </a:p>
          <a:p>
            <a:pPr>
              <a:buNone/>
            </a:pPr>
            <a:r>
              <a:rPr lang="el-GR" sz="1800" dirty="0" smtClean="0"/>
              <a:t>7</a:t>
            </a:r>
            <a:r>
              <a:rPr lang="el-GR" sz="1800" dirty="0" smtClean="0"/>
              <a:t>. </a:t>
            </a:r>
            <a:r>
              <a:rPr lang="el-GR" sz="1800" dirty="0" err="1" smtClean="0"/>
              <a:t>Καλυπτρονωτιαίο</a:t>
            </a:r>
            <a:r>
              <a:rPr lang="el-GR" sz="1800" dirty="0" smtClean="0"/>
              <a:t> </a:t>
            </a:r>
            <a:endParaRPr lang="el-GR" sz="1800" dirty="0" smtClean="0"/>
          </a:p>
          <a:p>
            <a:pPr>
              <a:buNone/>
            </a:pPr>
            <a:r>
              <a:rPr lang="el-GR" sz="1800" dirty="0" smtClean="0"/>
              <a:t>8</a:t>
            </a:r>
            <a:r>
              <a:rPr lang="el-GR" sz="1800" dirty="0" smtClean="0"/>
              <a:t>. </a:t>
            </a:r>
            <a:r>
              <a:rPr lang="el-GR" sz="1800" dirty="0" err="1" smtClean="0"/>
              <a:t>Ερυθρονωτιαίο</a:t>
            </a:r>
            <a:r>
              <a:rPr lang="el-GR" sz="1800" dirty="0" smtClean="0"/>
              <a:t> </a:t>
            </a:r>
            <a:endParaRPr lang="el-GR" sz="1800" dirty="0" smtClean="0"/>
          </a:p>
          <a:p>
            <a:pPr>
              <a:buNone/>
            </a:pPr>
            <a:r>
              <a:rPr lang="el-GR" sz="1800" dirty="0" smtClean="0"/>
              <a:t>9</a:t>
            </a:r>
            <a:r>
              <a:rPr lang="el-GR" sz="1800" dirty="0" smtClean="0"/>
              <a:t>. </a:t>
            </a:r>
            <a:r>
              <a:rPr lang="el-GR" sz="1800" dirty="0" err="1" smtClean="0"/>
              <a:t>Τετραδυμονωτιαίο</a:t>
            </a:r>
            <a:r>
              <a:rPr lang="el-GR" sz="1800" dirty="0" smtClean="0"/>
              <a:t> </a:t>
            </a:r>
            <a:endParaRPr lang="el-GR" sz="1800" dirty="0" smtClean="0"/>
          </a:p>
          <a:p>
            <a:pPr>
              <a:buNone/>
            </a:pPr>
            <a:r>
              <a:rPr lang="el-GR" sz="1800" dirty="0" smtClean="0"/>
              <a:t>10</a:t>
            </a:r>
            <a:r>
              <a:rPr lang="el-GR" sz="1800" dirty="0" smtClean="0"/>
              <a:t>. Μέση </a:t>
            </a:r>
            <a:r>
              <a:rPr lang="el-GR" sz="1800" dirty="0" err="1" smtClean="0"/>
              <a:t>επιμ</a:t>
            </a:r>
            <a:r>
              <a:rPr lang="el-GR" sz="1800" dirty="0" smtClean="0"/>
              <a:t>. δεσμίδα  </a:t>
            </a:r>
          </a:p>
          <a:p>
            <a:pPr>
              <a:buFont typeface="Wingdings" pitchFamily="2" charset="2"/>
              <a:buNone/>
            </a:pPr>
            <a:endParaRPr lang="el-GR" sz="1800" dirty="0" smtClean="0">
              <a:effectLst/>
            </a:endParaRPr>
          </a:p>
          <a:p>
            <a:endParaRPr lang="el-GR" sz="1600" dirty="0" smtClean="0">
              <a:effectLst/>
            </a:endParaRPr>
          </a:p>
        </p:txBody>
      </p:sp>
      <p:sp>
        <p:nvSpPr>
          <p:cNvPr id="3379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30725"/>
          </a:xfrm>
          <a:noFill/>
        </p:spPr>
        <p:txBody>
          <a:bodyPr/>
          <a:lstStyle/>
          <a:p>
            <a:endParaRPr lang="el-GR" sz="2800" smtClean="0">
              <a:effectLst/>
            </a:endParaRPr>
          </a:p>
        </p:txBody>
      </p:sp>
      <p:pic>
        <p:nvPicPr>
          <p:cNvPr id="33797" name="Picture 4" descr="Descending trac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96752"/>
            <a:ext cx="5030570" cy="445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066800"/>
          </a:xfrm>
          <a:noFill/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  <a:effectLst/>
              </a:rPr>
              <a:t>Σταθμός Προσθίων Κεράτων Ν.Μ.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061048"/>
          </a:xfrm>
          <a:noFill/>
        </p:spPr>
        <p:txBody>
          <a:bodyPr/>
          <a:lstStyle/>
          <a:p>
            <a:r>
              <a:rPr lang="el-GR" dirty="0" smtClean="0">
                <a:effectLst/>
              </a:rPr>
              <a:t>Διάμεσοι νευρώνες που επηρεάζονται </a:t>
            </a:r>
            <a:r>
              <a:rPr lang="el-GR" dirty="0" err="1" smtClean="0">
                <a:effectLst/>
              </a:rPr>
              <a:t>ευοδωτικά</a:t>
            </a:r>
            <a:r>
              <a:rPr lang="el-GR" dirty="0" smtClean="0">
                <a:effectLst/>
              </a:rPr>
              <a:t> ή ανασταλτικά από κατερχόμενα </a:t>
            </a:r>
            <a:r>
              <a:rPr lang="el-GR" dirty="0" err="1" smtClean="0">
                <a:effectLst/>
              </a:rPr>
              <a:t>έξωπυραμιδικά</a:t>
            </a:r>
            <a:r>
              <a:rPr lang="el-GR" dirty="0" smtClean="0">
                <a:effectLst/>
              </a:rPr>
              <a:t> δεμάτια</a:t>
            </a:r>
          </a:p>
          <a:p>
            <a:r>
              <a:rPr lang="el-GR" dirty="0" smtClean="0">
                <a:effectLst/>
              </a:rPr>
              <a:t>Νευρώνες που μετέχουν σε </a:t>
            </a:r>
            <a:r>
              <a:rPr lang="el-GR" dirty="0" err="1" smtClean="0">
                <a:effectLst/>
              </a:rPr>
              <a:t>νωτιαία</a:t>
            </a:r>
            <a:r>
              <a:rPr lang="el-GR" dirty="0" smtClean="0">
                <a:effectLst/>
              </a:rPr>
              <a:t> </a:t>
            </a:r>
            <a:r>
              <a:rPr lang="el-GR" dirty="0" err="1" smtClean="0">
                <a:effectLst/>
              </a:rPr>
              <a:t>μονοσυναπτικά</a:t>
            </a:r>
            <a:r>
              <a:rPr lang="el-GR" dirty="0" smtClean="0">
                <a:effectLst/>
              </a:rPr>
              <a:t> ή </a:t>
            </a:r>
            <a:r>
              <a:rPr lang="el-GR" dirty="0" err="1" smtClean="0">
                <a:effectLst/>
              </a:rPr>
              <a:t>πολυσυναπτικά</a:t>
            </a:r>
            <a:r>
              <a:rPr lang="el-GR" dirty="0" smtClean="0">
                <a:effectLst/>
              </a:rPr>
              <a:t> αντανακλαστικά</a:t>
            </a:r>
          </a:p>
          <a:p>
            <a:r>
              <a:rPr lang="el-GR" dirty="0" smtClean="0">
                <a:effectLst/>
              </a:rPr>
              <a:t>Ανασταλτικοί διάμεσοι νευρώνες </a:t>
            </a:r>
            <a:r>
              <a:rPr lang="en-US" dirty="0" err="1" smtClean="0">
                <a:effectLst/>
              </a:rPr>
              <a:t>Renshaw</a:t>
            </a:r>
            <a:r>
              <a:rPr lang="el-GR" dirty="0" smtClean="0">
                <a:effectLst/>
              </a:rPr>
              <a:t>, που ενεργοποιούνται από παράπλευρους </a:t>
            </a:r>
            <a:r>
              <a:rPr lang="el-GR" dirty="0" err="1" smtClean="0">
                <a:effectLst/>
              </a:rPr>
              <a:t>δενδρίτες</a:t>
            </a:r>
            <a:r>
              <a:rPr lang="el-GR" dirty="0" smtClean="0">
                <a:effectLst/>
              </a:rPr>
              <a:t> του τελικού κινητικού (α ή γ) νευρώνα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476672"/>
            <a:ext cx="7236296" cy="1143000"/>
          </a:xfrm>
        </p:spPr>
        <p:txBody>
          <a:bodyPr/>
          <a:lstStyle/>
          <a:p>
            <a:pPr>
              <a:defRPr/>
            </a:pPr>
            <a:r>
              <a:rPr lang="el-GR" sz="2000" dirty="0" smtClean="0">
                <a:solidFill>
                  <a:schemeClr val="tx1"/>
                </a:solidFill>
              </a:rPr>
              <a:t>Διάμεσος Νευρώνας </a:t>
            </a:r>
            <a:r>
              <a:rPr lang="en-US" sz="2000" dirty="0" err="1" smtClean="0">
                <a:solidFill>
                  <a:schemeClr val="tx1"/>
                </a:solidFill>
              </a:rPr>
              <a:t>Renshaw</a:t>
            </a:r>
            <a:endParaRPr lang="el-GR" sz="2000" dirty="0" smtClean="0">
              <a:solidFill>
                <a:schemeClr val="tx1"/>
              </a:solidFill>
            </a:endParaRP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2362200" cy="5334000"/>
          </a:xfrm>
          <a:noFill/>
        </p:spPr>
        <p:txBody>
          <a:bodyPr/>
          <a:lstStyle/>
          <a:p>
            <a:r>
              <a:rPr lang="el-GR" sz="2000" smtClean="0">
                <a:effectLst/>
              </a:rPr>
              <a:t>Αναστέλλει τη δράση των ανταγωνιστών</a:t>
            </a:r>
          </a:p>
          <a:p>
            <a:endParaRPr lang="el-GR" sz="2000" smtClean="0">
              <a:effectLst/>
            </a:endParaRPr>
          </a:p>
          <a:p>
            <a:r>
              <a:rPr lang="el-GR" sz="2000" smtClean="0">
                <a:effectLst/>
              </a:rPr>
              <a:t>Αναστέλλει τη δράση των συναγωνιστών νευρώνων ή και του ίδιου του νευρώνα, για έλεγχο της σύσπασης του </a:t>
            </a:r>
          </a:p>
          <a:p>
            <a:pPr>
              <a:buFont typeface="Wingdings" pitchFamily="2" charset="2"/>
              <a:buNone/>
            </a:pPr>
            <a:r>
              <a:rPr lang="el-GR" sz="2000" smtClean="0">
                <a:effectLst/>
              </a:rPr>
              <a:t>    μυός</a:t>
            </a:r>
          </a:p>
          <a:p>
            <a:endParaRPr lang="el-GR" sz="2000" smtClean="0">
              <a:effectLst/>
            </a:endParaRPr>
          </a:p>
          <a:p>
            <a:endParaRPr lang="el-GR" sz="2000" smtClean="0">
              <a:effectLst/>
            </a:endParaRPr>
          </a:p>
        </p:txBody>
      </p:sp>
      <p:pic>
        <p:nvPicPr>
          <p:cNvPr id="36869" name="1 - Εικόνα" descr="Ανασταλτικός νευρώνας Rensha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772816"/>
            <a:ext cx="38100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80728"/>
            <a:ext cx="8458200" cy="4827587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l-GR" sz="5600" dirty="0" smtClean="0">
                <a:solidFill>
                  <a:schemeClr val="tx1"/>
                </a:solidFill>
                <a:effectLst/>
              </a:rPr>
              <a:t>Τέρμα της οδού</a:t>
            </a:r>
            <a:br>
              <a:rPr lang="el-GR" sz="5600" dirty="0" smtClean="0">
                <a:solidFill>
                  <a:schemeClr val="tx1"/>
                </a:solidFill>
                <a:effectLst/>
              </a:rPr>
            </a:br>
            <a:r>
              <a:rPr lang="el-GR" sz="5600" dirty="0" smtClean="0">
                <a:solidFill>
                  <a:schemeClr val="tx1"/>
                </a:solidFill>
                <a:effectLst/>
              </a:rPr>
              <a:t/>
            </a:r>
            <a:br>
              <a:rPr lang="el-GR" sz="5600" dirty="0" smtClean="0">
                <a:solidFill>
                  <a:schemeClr val="tx1"/>
                </a:solidFill>
                <a:effectLst/>
              </a:rPr>
            </a:br>
            <a:r>
              <a:rPr lang="el-GR" sz="3400" dirty="0" smtClean="0">
                <a:solidFill>
                  <a:schemeClr val="tx1"/>
                </a:solidFill>
                <a:effectLst/>
              </a:rPr>
              <a:t>Μυϊκός ιστός</a:t>
            </a:r>
            <a:br>
              <a:rPr lang="el-GR" sz="3400" dirty="0" smtClean="0">
                <a:solidFill>
                  <a:schemeClr val="tx1"/>
                </a:solidFill>
                <a:effectLst/>
              </a:rPr>
            </a:br>
            <a:r>
              <a:rPr lang="el-GR" sz="3400" dirty="0" err="1" smtClean="0">
                <a:solidFill>
                  <a:schemeClr val="tx1"/>
                </a:solidFill>
                <a:effectLst/>
              </a:rPr>
              <a:t>Νευρομυϊκή</a:t>
            </a:r>
            <a:r>
              <a:rPr lang="el-GR" sz="3400" dirty="0" smtClean="0">
                <a:solidFill>
                  <a:schemeClr val="tx1"/>
                </a:solidFill>
                <a:effectLst/>
              </a:rPr>
              <a:t> σύναψη</a:t>
            </a:r>
            <a:br>
              <a:rPr lang="el-GR" sz="3400" dirty="0" smtClean="0">
                <a:solidFill>
                  <a:schemeClr val="tx1"/>
                </a:solidFill>
                <a:effectLst/>
              </a:rPr>
            </a:br>
            <a:r>
              <a:rPr lang="el-GR" sz="3400" dirty="0" smtClean="0">
                <a:solidFill>
                  <a:schemeClr val="tx1"/>
                </a:solidFill>
                <a:effectLst/>
              </a:rPr>
              <a:t>Κινητική μονάδα</a:t>
            </a:r>
            <a:br>
              <a:rPr lang="el-GR" sz="3400" dirty="0" smtClean="0">
                <a:solidFill>
                  <a:schemeClr val="tx1"/>
                </a:solidFill>
                <a:effectLst/>
              </a:rPr>
            </a:br>
            <a:r>
              <a:rPr lang="el-GR" sz="3400" dirty="0" smtClean="0">
                <a:solidFill>
                  <a:schemeClr val="tx1"/>
                </a:solidFill>
                <a:effectLst/>
              </a:rPr>
              <a:t>Μυϊκές ομάδες για μια κίνηση</a:t>
            </a:r>
            <a:r>
              <a:rPr lang="el-GR" sz="5600" dirty="0" smtClean="0">
                <a:solidFill>
                  <a:schemeClr val="tx1"/>
                </a:solidFill>
                <a:effectLst/>
              </a:rPr>
              <a:t/>
            </a:r>
            <a:br>
              <a:rPr lang="el-GR" sz="5600" dirty="0" smtClean="0">
                <a:solidFill>
                  <a:schemeClr val="tx1"/>
                </a:solidFill>
                <a:effectLst/>
              </a:rPr>
            </a:br>
            <a:r>
              <a:rPr lang="el-GR" sz="5600" dirty="0" smtClean="0">
                <a:solidFill>
                  <a:schemeClr val="tx1"/>
                </a:solidFill>
                <a:effectLst/>
              </a:rPr>
              <a:t/>
            </a:r>
            <a:br>
              <a:rPr lang="el-GR" sz="5600" dirty="0" smtClean="0">
                <a:solidFill>
                  <a:schemeClr val="tx1"/>
                </a:solidFill>
                <a:effectLst/>
              </a:rPr>
            </a:br>
            <a:endParaRPr lang="el-GR" sz="5600" dirty="0" smtClean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14312" y="548680"/>
            <a:ext cx="89296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 smtClean="0"/>
              <a:t>Ελεύθερες νευρικές απολήξεις  (Αίσθηση του πόνου και της θερμοκρασίας)</a:t>
            </a:r>
          </a:p>
        </p:txBody>
      </p:sp>
      <p:pic>
        <p:nvPicPr>
          <p:cNvPr id="67587" name="Picture 6" descr="Ελεύθερες νευρικές απολήξει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508" y="2060848"/>
            <a:ext cx="7949491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156325" y="0"/>
            <a:ext cx="2301875" cy="1700213"/>
          </a:xfrm>
        </p:spPr>
        <p:txBody>
          <a:bodyPr/>
          <a:lstStyle/>
          <a:p>
            <a:pPr eaLnBrk="1" hangingPunct="1">
              <a:defRPr/>
            </a:pPr>
            <a:r>
              <a:rPr lang="el-GR" sz="2000" smtClean="0"/>
              <a:t>Δομή γραμμωτού μυός</a:t>
            </a:r>
          </a:p>
        </p:txBody>
      </p:sp>
      <p:pic>
        <p:nvPicPr>
          <p:cNvPr id="39939" name="Picture 6" descr="Δομή γραμμωτού μυό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11252"/>
            <a:ext cx="7812360" cy="634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6208713" y="690563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/>
              <a:t>Δομή  γραμμωτού μυός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483768" y="6093296"/>
            <a:ext cx="4391025" cy="333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2000" dirty="0" smtClean="0">
                <a:solidFill>
                  <a:schemeClr val="tx1"/>
                </a:solidFill>
              </a:rPr>
              <a:t>Διατομή γραμμωτού μυός</a:t>
            </a:r>
          </a:p>
        </p:txBody>
      </p:sp>
      <p:pic>
        <p:nvPicPr>
          <p:cNvPr id="40963" name="Picture 6" descr="Διατομή γραμμωτού μυό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596336" cy="5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2627313" cy="2747963"/>
          </a:xfrm>
        </p:spPr>
        <p:txBody>
          <a:bodyPr/>
          <a:lstStyle/>
          <a:p>
            <a:pPr eaLnBrk="1" hangingPunct="1">
              <a:defRPr/>
            </a:pPr>
            <a:r>
              <a:rPr lang="el-GR" sz="2000" smtClean="0"/>
              <a:t>Δομή Μυϊκής ίνας - γραμμώσεις</a:t>
            </a:r>
          </a:p>
        </p:txBody>
      </p:sp>
      <p:pic>
        <p:nvPicPr>
          <p:cNvPr id="41987" name="Picture 6" descr="Δομή Μυϊκής ίνας - γραμμώσει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0"/>
            <a:ext cx="58880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051050" y="6302375"/>
            <a:ext cx="5614988" cy="555625"/>
          </a:xfrm>
        </p:spPr>
        <p:txBody>
          <a:bodyPr/>
          <a:lstStyle/>
          <a:p>
            <a:pPr eaLnBrk="1" hangingPunct="1">
              <a:defRPr/>
            </a:pPr>
            <a:r>
              <a:rPr lang="el-GR" sz="2000" smtClean="0"/>
              <a:t>Λεπτό μυονημάτιο</a:t>
            </a:r>
          </a:p>
        </p:txBody>
      </p:sp>
      <p:pic>
        <p:nvPicPr>
          <p:cNvPr id="43011" name="Picture 6" descr="Λεπτό μυονημάτι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6518275"/>
            <a:ext cx="6334125" cy="339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2000" smtClean="0"/>
              <a:t>Σύζευξη και σχετική ολίσθηση μυονηματίων</a:t>
            </a:r>
          </a:p>
        </p:txBody>
      </p:sp>
      <p:pic>
        <p:nvPicPr>
          <p:cNvPr id="44035" name="Picture 6" descr="Σύζευξη και σχετική ολίσθηση μυονηματίω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668344" cy="500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144000" cy="1071563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 smtClean="0">
                <a:solidFill>
                  <a:schemeClr val="tx1"/>
                </a:solidFill>
              </a:rPr>
              <a:t>Κινητική μονάδα = </a:t>
            </a:r>
            <a:br>
              <a:rPr lang="el-GR" sz="3200" dirty="0" smtClean="0">
                <a:solidFill>
                  <a:schemeClr val="tx1"/>
                </a:solidFill>
              </a:rPr>
            </a:br>
            <a:r>
              <a:rPr lang="el-GR" sz="3200" dirty="0" smtClean="0">
                <a:solidFill>
                  <a:schemeClr val="tx1"/>
                </a:solidFill>
              </a:rPr>
              <a:t>Κινητικός νευρώνας + μυϊκές ίνες που </a:t>
            </a:r>
            <a:r>
              <a:rPr lang="el-GR" sz="3200" dirty="0" err="1" smtClean="0">
                <a:solidFill>
                  <a:schemeClr val="tx1"/>
                </a:solidFill>
              </a:rPr>
              <a:t>νευρώνει</a:t>
            </a:r>
            <a:endParaRPr lang="el-GR" sz="3200" dirty="0" smtClean="0">
              <a:solidFill>
                <a:schemeClr val="tx1"/>
              </a:solidFill>
            </a:endParaRPr>
          </a:p>
        </p:txBody>
      </p:sp>
      <p:pic>
        <p:nvPicPr>
          <p:cNvPr id="45060" name="Picture 6" descr="Κινητική μονάδ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696744" cy="473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2051050" cy="1944687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 smtClean="0">
                <a:solidFill>
                  <a:schemeClr val="tx1"/>
                </a:solidFill>
              </a:rPr>
              <a:t>Δομή </a:t>
            </a:r>
            <a:r>
              <a:rPr lang="el-GR" sz="2400" dirty="0" err="1" smtClean="0">
                <a:solidFill>
                  <a:schemeClr val="tx1"/>
                </a:solidFill>
              </a:rPr>
              <a:t>νευρομυϊκής</a:t>
            </a:r>
            <a:r>
              <a:rPr lang="el-GR" sz="2400" dirty="0" smtClean="0">
                <a:solidFill>
                  <a:schemeClr val="tx1"/>
                </a:solidFill>
              </a:rPr>
              <a:t> συνάψεως</a:t>
            </a:r>
          </a:p>
        </p:txBody>
      </p:sp>
      <p:pic>
        <p:nvPicPr>
          <p:cNvPr id="46083" name="Picture 6" descr="Motor end 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980728"/>
            <a:ext cx="4969792" cy="496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0"/>
            <a:ext cx="7051675" cy="2603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200"/>
              <a:t>Somatotopical - Fasciculi</a:t>
            </a:r>
            <a:endParaRPr lang="el-GR" sz="1200"/>
          </a:p>
        </p:txBody>
      </p:sp>
      <p:pic>
        <p:nvPicPr>
          <p:cNvPr id="47107" name="Picture 4" descr="Somatotopical - Fascicu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41300"/>
            <a:ext cx="80645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chemeClr val="tx1"/>
                </a:solidFill>
              </a:rPr>
              <a:t>Μυϊκές ομάδες για μια κίνηση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600" dirty="0" smtClean="0"/>
              <a:t>Πρωταγωνιστές</a:t>
            </a:r>
          </a:p>
          <a:p>
            <a:pPr eaLnBrk="1" hangingPunct="1">
              <a:defRPr/>
            </a:pPr>
            <a:r>
              <a:rPr lang="el-GR" sz="3600" dirty="0" smtClean="0"/>
              <a:t>Επικουρικοί</a:t>
            </a:r>
          </a:p>
          <a:p>
            <a:pPr eaLnBrk="1" hangingPunct="1">
              <a:defRPr/>
            </a:pPr>
            <a:r>
              <a:rPr lang="el-GR" sz="3600" dirty="0" smtClean="0"/>
              <a:t>Ανταγωνιστές</a:t>
            </a:r>
          </a:p>
          <a:p>
            <a:pPr eaLnBrk="1" hangingPunct="1">
              <a:defRPr/>
            </a:pPr>
            <a:r>
              <a:rPr lang="el-GR" sz="3600" dirty="0" err="1" smtClean="0"/>
              <a:t>Εξουδετεροποιοί</a:t>
            </a:r>
            <a:endParaRPr lang="el-GR" sz="3600" dirty="0" smtClean="0"/>
          </a:p>
          <a:p>
            <a:pPr eaLnBrk="1" hangingPunct="1">
              <a:defRPr/>
            </a:pPr>
            <a:r>
              <a:rPr lang="el-GR" sz="3600" dirty="0" err="1" smtClean="0"/>
              <a:t>Σταθεροποιοί</a:t>
            </a:r>
            <a:endParaRPr lang="el-GR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2376264"/>
          </a:xfrm>
        </p:spPr>
        <p:txBody>
          <a:bodyPr/>
          <a:lstStyle/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  Παράπλευρη </a:t>
            </a:r>
            <a:r>
              <a:rPr lang="el-GR" dirty="0" smtClean="0"/>
              <a:t>κινητικότητα </a:t>
            </a:r>
            <a:endParaRPr lang="en-US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</a:t>
            </a:r>
            <a:r>
              <a:rPr lang="el-GR" dirty="0" smtClean="0"/>
              <a:t>(</a:t>
            </a:r>
            <a:r>
              <a:rPr lang="el-GR" dirty="0" err="1" smtClean="0"/>
              <a:t>Εξωπυραμιδικό</a:t>
            </a:r>
            <a:r>
              <a:rPr lang="el-GR" dirty="0" smtClean="0"/>
              <a:t> σύστημα)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688"/>
            <a:ext cx="9144000" cy="642938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 smtClean="0"/>
              <a:t>Δίσκοι του </a:t>
            </a:r>
            <a:r>
              <a:rPr lang="en-US" sz="2400" dirty="0" smtClean="0"/>
              <a:t>Merkel</a:t>
            </a:r>
            <a:r>
              <a:rPr lang="el-GR" sz="2400" dirty="0" smtClean="0"/>
              <a:t> (πίεση, αδρή αφή)</a:t>
            </a:r>
          </a:p>
        </p:txBody>
      </p:sp>
      <p:pic>
        <p:nvPicPr>
          <p:cNvPr id="68611" name="Picture 6" descr="Δίσκοι του Merk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560557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71600" y="764704"/>
            <a:ext cx="5688632" cy="57150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l-GR" u="sng" dirty="0" smtClean="0"/>
              <a:t>Λοιπά κατιόντα δεμάτια</a:t>
            </a:r>
          </a:p>
          <a:p>
            <a:pPr>
              <a:buFont typeface="Wingdings" pitchFamily="2" charset="2"/>
              <a:buNone/>
              <a:defRPr/>
            </a:pPr>
            <a:endParaRPr lang="el-GR" u="sng" dirty="0" smtClean="0"/>
          </a:p>
          <a:p>
            <a:pPr>
              <a:buFont typeface="Wingdings" pitchFamily="2" charset="2"/>
              <a:buNone/>
              <a:defRPr/>
            </a:pPr>
            <a:r>
              <a:rPr lang="el-GR" dirty="0" err="1" smtClean="0"/>
              <a:t>Ερυθρονωτιαίο</a:t>
            </a:r>
            <a:endParaRPr lang="el-GR" dirty="0" smtClean="0"/>
          </a:p>
          <a:p>
            <a:pPr>
              <a:buFont typeface="Wingdings" pitchFamily="2" charset="2"/>
              <a:buNone/>
              <a:defRPr/>
            </a:pPr>
            <a:r>
              <a:rPr lang="el-GR" dirty="0" err="1" smtClean="0"/>
              <a:t>Αιθουσαιονωτιαίο</a:t>
            </a:r>
            <a:endParaRPr lang="el-GR" dirty="0" smtClean="0"/>
          </a:p>
          <a:p>
            <a:pPr>
              <a:buFont typeface="Wingdings" pitchFamily="2" charset="2"/>
              <a:buNone/>
              <a:defRPr/>
            </a:pPr>
            <a:r>
              <a:rPr lang="el-GR" dirty="0" err="1" smtClean="0"/>
              <a:t>Δικτυωτονωτιαία</a:t>
            </a:r>
            <a:endParaRPr lang="el-GR" dirty="0" smtClean="0"/>
          </a:p>
          <a:p>
            <a:pPr>
              <a:buFont typeface="Wingdings" pitchFamily="2" charset="2"/>
              <a:buNone/>
              <a:defRPr/>
            </a:pPr>
            <a:r>
              <a:rPr lang="el-GR" sz="2800" dirty="0" smtClean="0"/>
              <a:t>(πρόσθιο </a:t>
            </a:r>
            <a:r>
              <a:rPr lang="el-GR" sz="2800" dirty="0" err="1" smtClean="0"/>
              <a:t>γεφυρικό</a:t>
            </a:r>
            <a:endParaRPr lang="el-GR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el-GR" sz="2800" dirty="0" smtClean="0"/>
              <a:t>  πλάγιο </a:t>
            </a:r>
            <a:r>
              <a:rPr lang="el-GR" sz="2800" dirty="0" err="1" smtClean="0"/>
              <a:t>προμηκικό</a:t>
            </a:r>
            <a:r>
              <a:rPr lang="el-GR" sz="2800" dirty="0" smtClean="0"/>
              <a:t>) </a:t>
            </a:r>
          </a:p>
          <a:p>
            <a:pPr>
              <a:buFont typeface="Wingdings" pitchFamily="2" charset="2"/>
              <a:buNone/>
              <a:defRPr/>
            </a:pPr>
            <a:r>
              <a:rPr lang="el-GR" dirty="0" err="1" smtClean="0"/>
              <a:t>Ελαιονωτιαίο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5357813" cy="1000125"/>
          </a:xfrm>
        </p:spPr>
        <p:txBody>
          <a:bodyPr/>
          <a:lstStyle/>
          <a:p>
            <a:pPr>
              <a:defRPr/>
            </a:pPr>
            <a:r>
              <a:rPr lang="el-GR" sz="3600" b="1" dirty="0" err="1" smtClean="0">
                <a:solidFill>
                  <a:schemeClr val="tx1"/>
                </a:solidFill>
              </a:rPr>
              <a:t>Ερυθρονωτιαίο</a:t>
            </a:r>
            <a:r>
              <a:rPr lang="el-GR" sz="3600" b="1" dirty="0" smtClean="0">
                <a:solidFill>
                  <a:schemeClr val="tx1"/>
                </a:solidFill>
              </a:rPr>
              <a:t> δεμάτιο</a:t>
            </a:r>
            <a:br>
              <a:rPr lang="el-GR" sz="3600" b="1" dirty="0" smtClean="0">
                <a:solidFill>
                  <a:schemeClr val="tx1"/>
                </a:solidFill>
              </a:rPr>
            </a:br>
            <a:r>
              <a:rPr lang="el-GR" sz="2000" b="1" dirty="0" err="1" smtClean="0">
                <a:solidFill>
                  <a:schemeClr val="tx1"/>
                </a:solidFill>
              </a:rPr>
              <a:t>Χιαζόμενο</a:t>
            </a:r>
            <a:r>
              <a:rPr lang="el-GR" sz="2000" b="1" dirty="0" smtClean="0">
                <a:solidFill>
                  <a:schemeClr val="tx1"/>
                </a:solidFill>
              </a:rPr>
              <a:t> στον μέσο εγκέφαλο</a:t>
            </a:r>
            <a:endParaRPr lang="el-GR" sz="3600" b="1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28688"/>
            <a:ext cx="5000625" cy="59293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l-GR" dirty="0" smtClean="0"/>
              <a:t> </a:t>
            </a:r>
            <a:r>
              <a:rPr lang="el-GR" sz="2400" u="sng" dirty="0" smtClean="0"/>
              <a:t>Προς Ερυθρό Πυρήνα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2400" i="1" dirty="0" smtClean="0"/>
              <a:t>Από </a:t>
            </a:r>
            <a:r>
              <a:rPr lang="el-GR" sz="2400" i="1" dirty="0" err="1" smtClean="0"/>
              <a:t>εμβολοειδή</a:t>
            </a:r>
            <a:r>
              <a:rPr lang="el-GR" sz="2400" i="1" dirty="0" smtClean="0"/>
              <a:t> και οδοντωτό πυρήνα παρεγκεφαλίδας </a:t>
            </a:r>
            <a:r>
              <a:rPr lang="el-GR" sz="2000" i="1" dirty="0" smtClean="0"/>
              <a:t>(</a:t>
            </a:r>
            <a:r>
              <a:rPr lang="el-GR" sz="2000" i="1" dirty="0" err="1" smtClean="0"/>
              <a:t>ετερόπλ</a:t>
            </a:r>
            <a:r>
              <a:rPr lang="el-GR" sz="2000" i="1" dirty="0" smtClean="0"/>
              <a:t>)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2000" i="1" dirty="0" smtClean="0"/>
              <a:t>Από κινητικό φλοιό (</a:t>
            </a:r>
            <a:r>
              <a:rPr lang="el-GR" sz="2000" i="1" dirty="0" err="1" smtClean="0"/>
              <a:t>ομόπλευρα</a:t>
            </a:r>
            <a:r>
              <a:rPr lang="el-GR" sz="2000" i="1" dirty="0" smtClean="0"/>
              <a:t>)</a:t>
            </a:r>
          </a:p>
          <a:p>
            <a:pPr>
              <a:buFont typeface="Wingdings" pitchFamily="2" charset="2"/>
              <a:buNone/>
              <a:defRPr/>
            </a:pPr>
            <a:endParaRPr lang="el-GR" sz="2000" i="1" dirty="0" smtClean="0"/>
          </a:p>
          <a:p>
            <a:pPr>
              <a:buFont typeface="Wingdings" pitchFamily="2" charset="2"/>
              <a:buNone/>
              <a:defRPr/>
            </a:pPr>
            <a:r>
              <a:rPr lang="el-GR" sz="2400" dirty="0" smtClean="0"/>
              <a:t> </a:t>
            </a:r>
            <a:r>
              <a:rPr lang="el-GR" sz="2400" u="sng" dirty="0" smtClean="0"/>
              <a:t>Από Ερυθρό Πυρήνα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2400" i="1" dirty="0" smtClean="0"/>
              <a:t> Προς ελαία μέσω κεντρικής </a:t>
            </a:r>
            <a:r>
              <a:rPr lang="el-GR" sz="2400" i="1" dirty="0" err="1" smtClean="0"/>
              <a:t>καλυπτρικής</a:t>
            </a:r>
            <a:r>
              <a:rPr lang="el-GR" sz="2400" i="1" dirty="0" smtClean="0"/>
              <a:t> δεσμίδας (και πάλι στην παρεγκεφαλίδα)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2400" i="1" dirty="0" smtClean="0"/>
              <a:t> Προς Νωτιαίο Μυελό 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2400" i="1" dirty="0" smtClean="0"/>
              <a:t> (πλάγια δέσμη)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2400" i="1" dirty="0" smtClean="0"/>
              <a:t>«</a:t>
            </a:r>
            <a:r>
              <a:rPr lang="el-GR" sz="2400" i="1" dirty="0" err="1" smtClean="0"/>
              <a:t>Ευοδώνει</a:t>
            </a:r>
            <a:r>
              <a:rPr lang="el-GR" sz="2400" i="1" dirty="0" smtClean="0"/>
              <a:t> τους καμπτήρες, αναστέλλει τους </a:t>
            </a:r>
            <a:r>
              <a:rPr lang="el-GR" sz="2400" i="1" dirty="0" err="1" smtClean="0"/>
              <a:t>εκτείνοντες</a:t>
            </a:r>
            <a:r>
              <a:rPr lang="el-GR" sz="2400" i="1" dirty="0" smtClean="0"/>
              <a:t>»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2400" dirty="0" smtClean="0"/>
              <a:t>(Λεπτές – Επιδέξιες κινήσεις)</a:t>
            </a:r>
            <a:endParaRPr lang="el-GR" sz="2400" dirty="0"/>
          </a:p>
        </p:txBody>
      </p:sp>
      <p:pic>
        <p:nvPicPr>
          <p:cNvPr id="51204" name="3 - Εικόνα" descr="Ερυθρονωτιαίο δεμάτιο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0464" y="836712"/>
            <a:ext cx="438353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5357813" cy="1000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3600" dirty="0" err="1" smtClean="0">
                <a:solidFill>
                  <a:schemeClr val="tx1"/>
                </a:solidFill>
              </a:rPr>
              <a:t>Αιθουσαιονωτιαίο</a:t>
            </a:r>
            <a:r>
              <a:rPr lang="el-GR" sz="3600" dirty="0" smtClean="0">
                <a:solidFill>
                  <a:schemeClr val="tx1"/>
                </a:solidFill>
              </a:rPr>
              <a:t> δεμάτιο</a:t>
            </a:r>
            <a:br>
              <a:rPr lang="el-GR" sz="3600" dirty="0" smtClean="0">
                <a:solidFill>
                  <a:schemeClr val="tx1"/>
                </a:solidFill>
              </a:rPr>
            </a:br>
            <a:r>
              <a:rPr lang="el-GR" sz="2400" dirty="0" err="1" smtClean="0">
                <a:solidFill>
                  <a:schemeClr val="tx1"/>
                </a:solidFill>
              </a:rPr>
              <a:t>Αχίαστο</a:t>
            </a:r>
            <a:r>
              <a:rPr lang="el-GR" sz="2400" dirty="0" smtClean="0">
                <a:solidFill>
                  <a:schemeClr val="tx1"/>
                </a:solidFill>
              </a:rPr>
              <a:t> </a:t>
            </a:r>
            <a:endParaRPr lang="el-GR" sz="3600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28800"/>
            <a:ext cx="4283968" cy="4752528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l-GR" dirty="0" smtClean="0"/>
              <a:t> </a:t>
            </a:r>
            <a:r>
              <a:rPr lang="el-GR" sz="2400" u="sng" dirty="0" smtClean="0"/>
              <a:t>Προς Έξω </a:t>
            </a:r>
            <a:r>
              <a:rPr lang="el-GR" sz="2400" u="sng" dirty="0" err="1" smtClean="0"/>
              <a:t>Αιθουσαίο</a:t>
            </a:r>
            <a:r>
              <a:rPr lang="el-GR" sz="2400" u="sng" dirty="0" smtClean="0"/>
              <a:t> Πυρήνα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2400" i="1" dirty="0" smtClean="0"/>
              <a:t>Από </a:t>
            </a:r>
            <a:r>
              <a:rPr lang="el-GR" sz="2400" i="1" dirty="0" err="1" smtClean="0"/>
              <a:t>αιθουσαίο</a:t>
            </a:r>
            <a:r>
              <a:rPr lang="el-GR" sz="2400" i="1" dirty="0" smtClean="0"/>
              <a:t> νεύρο 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2400" i="1" dirty="0" smtClean="0"/>
              <a:t>Από οροφιαίο πυρήνα παρεγκεφαλίδας </a:t>
            </a:r>
            <a:r>
              <a:rPr lang="el-GR" sz="2000" i="1" dirty="0" smtClean="0"/>
              <a:t>(</a:t>
            </a:r>
            <a:r>
              <a:rPr lang="el-GR" sz="2000" i="1" dirty="0" err="1" smtClean="0"/>
              <a:t>ομόπλευρα</a:t>
            </a:r>
            <a:r>
              <a:rPr lang="el-GR" sz="2000" i="1" dirty="0" smtClean="0"/>
              <a:t>)</a:t>
            </a:r>
          </a:p>
          <a:p>
            <a:pPr>
              <a:buFont typeface="Wingdings" pitchFamily="2" charset="2"/>
              <a:buNone/>
              <a:defRPr/>
            </a:pPr>
            <a:endParaRPr lang="el-GR" sz="2000" i="1" dirty="0" smtClean="0"/>
          </a:p>
          <a:p>
            <a:pPr>
              <a:buFont typeface="Wingdings" pitchFamily="2" charset="2"/>
              <a:buNone/>
              <a:defRPr/>
            </a:pPr>
            <a:r>
              <a:rPr lang="el-GR" sz="2400" dirty="0" smtClean="0"/>
              <a:t> </a:t>
            </a:r>
            <a:r>
              <a:rPr lang="el-GR" sz="2400" u="sng" dirty="0" smtClean="0"/>
              <a:t>Από Έξω </a:t>
            </a:r>
            <a:r>
              <a:rPr lang="el-GR" sz="2400" u="sng" dirty="0" err="1" smtClean="0"/>
              <a:t>Αιθουσαίο</a:t>
            </a:r>
            <a:r>
              <a:rPr lang="el-GR" sz="2400" u="sng" dirty="0" smtClean="0"/>
              <a:t> Πυρήνα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2400" i="1" dirty="0" smtClean="0"/>
              <a:t>  Προς Νωτιαίο Μυελό 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2400" i="1" dirty="0" smtClean="0"/>
              <a:t> (πρόσθια δέσμη)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2400" i="1" dirty="0" smtClean="0"/>
              <a:t>«</a:t>
            </a:r>
            <a:r>
              <a:rPr lang="el-GR" sz="2400" i="1" dirty="0" err="1" smtClean="0"/>
              <a:t>Ευοδώνει</a:t>
            </a:r>
            <a:r>
              <a:rPr lang="el-GR" sz="2400" i="1" dirty="0" smtClean="0"/>
              <a:t> τους </a:t>
            </a:r>
            <a:r>
              <a:rPr lang="el-GR" sz="2400" i="1" dirty="0" err="1" smtClean="0"/>
              <a:t>εκτείνοντες</a:t>
            </a:r>
            <a:r>
              <a:rPr lang="el-GR" sz="2400" i="1" dirty="0" smtClean="0"/>
              <a:t>, αναστέλλει τους καμπτήρες»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2400" dirty="0" smtClean="0"/>
              <a:t>(Στάση </a:t>
            </a:r>
            <a:r>
              <a:rPr lang="el-GR" sz="2400" dirty="0" smtClean="0"/>
              <a:t>– </a:t>
            </a:r>
            <a:r>
              <a:rPr lang="el-GR" sz="2400" dirty="0" smtClean="0"/>
              <a:t>ισορροπία)</a:t>
            </a:r>
            <a:endParaRPr lang="el-GR" sz="2400" dirty="0"/>
          </a:p>
        </p:txBody>
      </p:sp>
      <p:pic>
        <p:nvPicPr>
          <p:cNvPr id="52228" name="4 - Εικόνα" descr="Αιθουσονωτιαίο δεμάτιο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052736"/>
            <a:ext cx="4628143" cy="544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9286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3200" b="1" dirty="0" err="1" smtClean="0">
                <a:solidFill>
                  <a:schemeClr val="tx1"/>
                </a:solidFill>
              </a:rPr>
              <a:t>Δικτυωτονωτιαία</a:t>
            </a:r>
            <a:r>
              <a:rPr lang="el-GR" sz="3200" b="1" dirty="0" smtClean="0">
                <a:solidFill>
                  <a:schemeClr val="tx1"/>
                </a:solidFill>
              </a:rPr>
              <a:t> δεμάτια</a:t>
            </a:r>
            <a:endParaRPr lang="el-GR" sz="3200" b="1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357688" cy="45891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400" u="sng" dirty="0" smtClean="0"/>
              <a:t>Πρόσθιο (</a:t>
            </a:r>
            <a:r>
              <a:rPr lang="el-GR" sz="2400" u="sng" dirty="0" err="1" smtClean="0"/>
              <a:t>γεφυρικό</a:t>
            </a:r>
            <a:r>
              <a:rPr lang="el-GR" sz="2400" u="sng" dirty="0" smtClean="0"/>
              <a:t>)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2400" dirty="0" smtClean="0"/>
              <a:t> </a:t>
            </a:r>
            <a:r>
              <a:rPr lang="el-GR" sz="2400" i="1" dirty="0" smtClean="0"/>
              <a:t>  </a:t>
            </a:r>
            <a:r>
              <a:rPr lang="el-GR" sz="2400" dirty="0" err="1" smtClean="0"/>
              <a:t>Αχίαστο</a:t>
            </a:r>
            <a:r>
              <a:rPr lang="el-GR" sz="2400" dirty="0" smtClean="0"/>
              <a:t>, πρόσθια δέσμη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2400" i="1" dirty="0" smtClean="0"/>
              <a:t>  </a:t>
            </a:r>
            <a:r>
              <a:rPr lang="el-GR" sz="2400" i="1" dirty="0" err="1" smtClean="0"/>
              <a:t>Ευοδώνει</a:t>
            </a:r>
            <a:r>
              <a:rPr lang="el-GR" sz="2400" i="1" dirty="0" smtClean="0"/>
              <a:t> τους </a:t>
            </a:r>
            <a:r>
              <a:rPr lang="el-GR" sz="2400" i="1" dirty="0" err="1" smtClean="0"/>
              <a:t>εκτείνοντες</a:t>
            </a:r>
            <a:r>
              <a:rPr lang="en-US" sz="2400" i="1" dirty="0" smtClean="0"/>
              <a:t>, </a:t>
            </a:r>
            <a:r>
              <a:rPr lang="el-GR" sz="2400" i="1" dirty="0" smtClean="0"/>
              <a:t>ρυθμίζει τον μυϊκό τόνο σε σχέση με τη στάση</a:t>
            </a:r>
          </a:p>
          <a:p>
            <a:pPr>
              <a:buFont typeface="Wingdings" pitchFamily="2" charset="2"/>
              <a:buNone/>
              <a:defRPr/>
            </a:pPr>
            <a:endParaRPr lang="el-GR" sz="2400" i="1" dirty="0" smtClean="0"/>
          </a:p>
          <a:p>
            <a:pPr>
              <a:defRPr/>
            </a:pPr>
            <a:r>
              <a:rPr lang="el-GR" sz="2400" dirty="0" smtClean="0"/>
              <a:t>Πλάγιο (</a:t>
            </a:r>
            <a:r>
              <a:rPr lang="el-GR" sz="2400" dirty="0" err="1" smtClean="0"/>
              <a:t>προμηκικό</a:t>
            </a:r>
            <a:r>
              <a:rPr lang="el-GR" sz="2400" dirty="0" smtClean="0"/>
              <a:t>)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2400" dirty="0" smtClean="0"/>
              <a:t>   Μερικώς </a:t>
            </a:r>
            <a:r>
              <a:rPr lang="el-GR" sz="2400" dirty="0" err="1" smtClean="0"/>
              <a:t>χιαζόμενο</a:t>
            </a:r>
            <a:r>
              <a:rPr lang="el-GR" sz="2400" dirty="0" smtClean="0"/>
              <a:t>, πλάγια δέσμη</a:t>
            </a:r>
          </a:p>
          <a:p>
            <a:pPr>
              <a:buFont typeface="Wingdings" pitchFamily="2" charset="2"/>
              <a:buNone/>
              <a:defRPr/>
            </a:pPr>
            <a:r>
              <a:rPr lang="el-GR" sz="2400" dirty="0" smtClean="0"/>
              <a:t>   </a:t>
            </a:r>
            <a:r>
              <a:rPr lang="el-GR" sz="2400" i="1" dirty="0" smtClean="0"/>
              <a:t>Ρυθμίζει τις κινήσεις και την αντίληψη του πόνου</a:t>
            </a:r>
            <a:endParaRPr lang="el-GR" sz="2400" dirty="0" smtClean="0"/>
          </a:p>
        </p:txBody>
      </p:sp>
      <p:pic>
        <p:nvPicPr>
          <p:cNvPr id="53252" name="5 - Εικόνα" descr="retidulospinal tracts 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76672"/>
            <a:ext cx="4238647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4214813" cy="928688"/>
          </a:xfrm>
        </p:spPr>
        <p:txBody>
          <a:bodyPr/>
          <a:lstStyle/>
          <a:p>
            <a:pPr>
              <a:defRPr/>
            </a:pPr>
            <a:r>
              <a:rPr lang="el-GR" sz="3200" dirty="0" err="1" smtClean="0">
                <a:solidFill>
                  <a:schemeClr val="tx1"/>
                </a:solidFill>
              </a:rPr>
              <a:t>Ελαιονωτιαίο</a:t>
            </a:r>
            <a:r>
              <a:rPr lang="el-GR" sz="3200" dirty="0" smtClean="0">
                <a:solidFill>
                  <a:schemeClr val="tx1"/>
                </a:solidFill>
              </a:rPr>
              <a:t> δεμάτιο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000125"/>
            <a:ext cx="3203848" cy="5857875"/>
          </a:xfrm>
        </p:spPr>
        <p:txBody>
          <a:bodyPr/>
          <a:lstStyle/>
          <a:p>
            <a:pPr>
              <a:defRPr/>
            </a:pPr>
            <a:r>
              <a:rPr lang="el-GR" sz="2400" dirty="0" smtClean="0"/>
              <a:t> Αναγνωρίζεται μόνο στην Αυχενική Μοίρα του Ν.Μ.</a:t>
            </a:r>
          </a:p>
          <a:p>
            <a:pPr>
              <a:defRPr/>
            </a:pPr>
            <a:endParaRPr lang="el-GR" sz="2400" dirty="0" smtClean="0"/>
          </a:p>
          <a:p>
            <a:pPr>
              <a:defRPr/>
            </a:pPr>
            <a:r>
              <a:rPr lang="el-GR" sz="2400" dirty="0" smtClean="0"/>
              <a:t>Χιάζεται</a:t>
            </a:r>
          </a:p>
          <a:p>
            <a:pPr>
              <a:defRPr/>
            </a:pPr>
            <a:endParaRPr lang="el-GR" sz="2400" dirty="0" smtClean="0"/>
          </a:p>
          <a:p>
            <a:pPr>
              <a:defRPr/>
            </a:pPr>
            <a:r>
              <a:rPr lang="el-GR" sz="2400" dirty="0" smtClean="0"/>
              <a:t>Πιθανώς έχει σχέση με στάση και κίνηση της κεφαλής</a:t>
            </a:r>
            <a:endParaRPr lang="el-GR" sz="2400" dirty="0"/>
          </a:p>
        </p:txBody>
      </p:sp>
      <p:pic>
        <p:nvPicPr>
          <p:cNvPr id="57348" name="4 - Εικόνα" descr="Ελαιονωτιαίο δεμάτιο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6511" y="332656"/>
            <a:ext cx="5027489" cy="629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0648"/>
            <a:ext cx="5004048" cy="9286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3200" dirty="0" err="1" smtClean="0">
                <a:solidFill>
                  <a:schemeClr val="tx1"/>
                </a:solidFill>
              </a:rPr>
              <a:t>Τετραδυμονωτιαίο</a:t>
            </a:r>
            <a:r>
              <a:rPr lang="el-GR" sz="3200" dirty="0" smtClean="0">
                <a:solidFill>
                  <a:schemeClr val="tx1"/>
                </a:solidFill>
              </a:rPr>
              <a:t> δεμάτιο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4139952" cy="4301083"/>
          </a:xfrm>
        </p:spPr>
        <p:txBody>
          <a:bodyPr/>
          <a:lstStyle/>
          <a:p>
            <a:pPr>
              <a:defRPr/>
            </a:pPr>
            <a:r>
              <a:rPr lang="el-GR" sz="2400" dirty="0" smtClean="0"/>
              <a:t> Αναγνωρίζεται μόνο στην Αυχενική Μοίρα του Ν.Μ.</a:t>
            </a:r>
          </a:p>
          <a:p>
            <a:pPr>
              <a:defRPr/>
            </a:pPr>
            <a:endParaRPr lang="el-GR" sz="2400" dirty="0" smtClean="0"/>
          </a:p>
          <a:p>
            <a:pPr>
              <a:defRPr/>
            </a:pPr>
            <a:r>
              <a:rPr lang="el-GR" sz="2400" dirty="0" smtClean="0"/>
              <a:t>Χιάζεται</a:t>
            </a:r>
          </a:p>
          <a:p>
            <a:pPr>
              <a:defRPr/>
            </a:pPr>
            <a:endParaRPr lang="el-GR" sz="2400" dirty="0" smtClean="0"/>
          </a:p>
          <a:p>
            <a:pPr>
              <a:defRPr/>
            </a:pPr>
            <a:r>
              <a:rPr lang="el-GR" sz="2300" dirty="0" smtClean="0"/>
              <a:t>Έχει σχέση με κίνηση της κεφαλής (αντανακλαστική) σε σχέση με οπτικά και ακουστικά ερεθίσματα</a:t>
            </a:r>
            <a:endParaRPr lang="el-GR" sz="2300" dirty="0"/>
          </a:p>
        </p:txBody>
      </p:sp>
      <p:pic>
        <p:nvPicPr>
          <p:cNvPr id="58372" name="5 - Εικόνα" descr="Τετραδυμονωτιαίο δεμάτιο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6647" y="908720"/>
            <a:ext cx="4387353" cy="524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008111"/>
          </a:xfrm>
          <a:noFill/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chemeClr val="tx1"/>
                </a:solidFill>
                <a:effectLst/>
              </a:rPr>
              <a:t>Έσω Επιμήκης Δεσμίδα</a:t>
            </a:r>
            <a:br>
              <a:rPr lang="el-GR" sz="2800" dirty="0" smtClean="0">
                <a:solidFill>
                  <a:schemeClr val="tx1"/>
                </a:solidFill>
                <a:effectLst/>
              </a:rPr>
            </a:br>
            <a:r>
              <a:rPr lang="el-GR" sz="2800" dirty="0" smtClean="0">
                <a:solidFill>
                  <a:schemeClr val="tx1"/>
                </a:solidFill>
                <a:effectLst/>
              </a:rPr>
              <a:t>Κατερχόμενες ίνες Αυτονόμου ΝΑ</a:t>
            </a:r>
            <a:br>
              <a:rPr lang="el-GR" sz="2800" dirty="0" smtClean="0">
                <a:solidFill>
                  <a:schemeClr val="tx1"/>
                </a:solidFill>
                <a:effectLst/>
              </a:rPr>
            </a:br>
            <a:r>
              <a:rPr lang="el-GR" sz="1600" dirty="0" smtClean="0">
                <a:solidFill>
                  <a:schemeClr val="tx1"/>
                </a:solidFill>
                <a:effectLst/>
              </a:rPr>
              <a:t>…</a:t>
            </a:r>
            <a:endParaRPr lang="el-GR" sz="160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59395" name="Picture 3" descr="Εγκάρσια διατομή ΝΜ - κινητικότης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556792"/>
            <a:ext cx="7479732" cy="505725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Arial" pitchFamily="34" charset="0"/>
              </a:rPr>
              <a:t>QUIZ </a:t>
            </a:r>
            <a:r>
              <a:rPr lang="el-GR" sz="3200" smtClean="0">
                <a:latin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</a:rPr>
              <a:t>:</a:t>
            </a:r>
            <a:r>
              <a:rPr lang="el-GR" sz="3200" smtClean="0"/>
              <a:t> </a:t>
            </a:r>
            <a:r>
              <a:rPr lang="en-US" sz="3200" smtClean="0"/>
              <a:t> </a:t>
            </a:r>
            <a:r>
              <a:rPr lang="el-GR" sz="3200" smtClean="0">
                <a:latin typeface="Arial" pitchFamily="34" charset="0"/>
              </a:rPr>
              <a:t>Δεμάτια Νωτιαίου Μυελού</a:t>
            </a:r>
          </a:p>
        </p:txBody>
      </p:sp>
      <p:sp>
        <p:nvSpPr>
          <p:cNvPr id="10547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0" y="908050"/>
            <a:ext cx="4500563" cy="5949950"/>
          </a:xfrm>
        </p:spPr>
        <p:txBody>
          <a:bodyPr/>
          <a:lstStyle/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Πρόσθιο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Νωτιαιοτετραδυμικό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Επιχείλια ζώνη </a:t>
            </a:r>
            <a:r>
              <a:rPr lang="en-US" sz="2000" b="1" smtClean="0">
                <a:latin typeface="Arial" pitchFamily="34" charset="0"/>
              </a:rPr>
              <a:t>Lissauer</a:t>
            </a:r>
            <a:endParaRPr lang="el-GR" sz="2000" b="1" smtClean="0">
              <a:latin typeface="Arial" pitchFamily="34" charset="0"/>
            </a:endParaRP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Ισχνό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Σφηνοειδές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Τετραδυμονωτιαίο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Ελαιονωτιαίο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Αιθουσαιονωτιαίο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γεφυρικό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προμηκικό</a:t>
            </a:r>
          </a:p>
        </p:txBody>
      </p:sp>
      <p:sp>
        <p:nvSpPr>
          <p:cNvPr id="105476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8200" y="836613"/>
            <a:ext cx="4495800" cy="6021387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Εκούσια κινητικότητα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Διακριτική αφή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Οφθαλμοκινητικά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Διανευροτομιακά       »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Εκτείνοντες μύες – στάση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Εγρήγορση –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Οπίσθια δέσμη επί τα εκτός</a:t>
            </a:r>
          </a:p>
          <a:p>
            <a:pPr eaLnBrk="1" hangingPunct="1"/>
            <a:r>
              <a:rPr lang="el-GR" sz="1900" b="1" smtClean="0">
                <a:latin typeface="Arial" pitchFamily="34" charset="0"/>
              </a:rPr>
              <a:t>Ιδιοδέκτριες πληροφορίες στάσης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Οφθαλμικά αντανακλαστικά σε ερεθίσματα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Πόνος – Θερμοκρασία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Ιδιοδέκτριες πληροφορίες κίνησης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Πλάγια δέσμη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Μόνο αυχενική μοίρα ΝΜ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Αδρή αφή – πίεση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Πρόσθια δέσμη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Arial" pitchFamily="34" charset="0"/>
              </a:rPr>
              <a:t>QUIZ </a:t>
            </a:r>
            <a:r>
              <a:rPr lang="el-GR" sz="3200" smtClean="0">
                <a:latin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</a:rPr>
              <a:t>:</a:t>
            </a:r>
            <a:r>
              <a:rPr lang="el-GR" sz="3200" smtClean="0"/>
              <a:t> </a:t>
            </a:r>
            <a:r>
              <a:rPr lang="en-US" sz="3200" smtClean="0"/>
              <a:t> </a:t>
            </a:r>
            <a:r>
              <a:rPr lang="el-GR" sz="3200" smtClean="0">
                <a:latin typeface="Arial" pitchFamily="34" charset="0"/>
              </a:rPr>
              <a:t>Δεμάτια Νωτιαίου Μυελού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08050"/>
            <a:ext cx="4500563" cy="5949950"/>
          </a:xfrm>
        </p:spPr>
        <p:txBody>
          <a:bodyPr/>
          <a:lstStyle/>
          <a:p>
            <a:pPr eaLnBrk="1" hangingPunct="1"/>
            <a:r>
              <a:rPr lang="el-GR" sz="2000" b="1" dirty="0" smtClean="0">
                <a:solidFill>
                  <a:srgbClr val="FF0000"/>
                </a:solidFill>
                <a:latin typeface="Arial" pitchFamily="34" charset="0"/>
              </a:rPr>
              <a:t>Πρόσθιο </a:t>
            </a:r>
            <a:r>
              <a:rPr lang="el-GR" sz="2000" b="1" dirty="0" err="1" smtClean="0">
                <a:solidFill>
                  <a:srgbClr val="FF0000"/>
                </a:solidFill>
                <a:latin typeface="Arial" pitchFamily="34" charset="0"/>
              </a:rPr>
              <a:t>νωτιαιοθαλαμικό</a:t>
            </a:r>
            <a:endParaRPr lang="el-GR" sz="20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eaLnBrk="1" hangingPunct="1"/>
            <a:r>
              <a:rPr lang="el-GR" sz="2000" b="1" dirty="0" smtClean="0">
                <a:latin typeface="Arial" pitchFamily="34" charset="0"/>
              </a:rPr>
              <a:t>Πλάγιο </a:t>
            </a:r>
            <a:r>
              <a:rPr lang="el-GR" sz="2000" b="1" dirty="0" err="1" smtClean="0">
                <a:latin typeface="Arial" pitchFamily="34" charset="0"/>
              </a:rPr>
              <a:t>νωτιαιοθαλαμικό</a:t>
            </a:r>
            <a:endParaRPr lang="el-GR" sz="2000" b="1" dirty="0" smtClean="0">
              <a:latin typeface="Arial" pitchFamily="34" charset="0"/>
            </a:endParaRPr>
          </a:p>
          <a:p>
            <a:pPr eaLnBrk="1" hangingPunct="1"/>
            <a:r>
              <a:rPr lang="el-GR" sz="2000" b="1" dirty="0" err="1" smtClean="0">
                <a:latin typeface="Arial" pitchFamily="34" charset="0"/>
              </a:rPr>
              <a:t>Πρ</a:t>
            </a:r>
            <a:r>
              <a:rPr lang="el-GR" sz="2000" b="1" dirty="0" smtClean="0">
                <a:latin typeface="Arial" pitchFamily="34" charset="0"/>
              </a:rPr>
              <a:t>. </a:t>
            </a:r>
            <a:r>
              <a:rPr lang="el-GR" sz="2000" b="1" dirty="0" err="1" smtClean="0">
                <a:latin typeface="Arial" pitchFamily="34" charset="0"/>
              </a:rPr>
              <a:t>νωτιαιοπαρεγκεφαλιδικό</a:t>
            </a:r>
            <a:endParaRPr lang="el-GR" sz="2000" b="1" dirty="0" smtClean="0">
              <a:latin typeface="Arial" pitchFamily="34" charset="0"/>
            </a:endParaRPr>
          </a:p>
          <a:p>
            <a:pPr eaLnBrk="1" hangingPunct="1"/>
            <a:r>
              <a:rPr lang="el-GR" sz="2000" b="1" dirty="0" smtClean="0">
                <a:latin typeface="Arial" pitchFamily="34" charset="0"/>
              </a:rPr>
              <a:t>Οπ. </a:t>
            </a:r>
            <a:r>
              <a:rPr lang="el-GR" sz="2000" b="1" dirty="0" err="1" smtClean="0">
                <a:latin typeface="Arial" pitchFamily="34" charset="0"/>
              </a:rPr>
              <a:t>Νωτιαιοπαρεγκεφαλιδικό</a:t>
            </a:r>
            <a:endParaRPr lang="el-GR" sz="2000" b="1" dirty="0" smtClean="0">
              <a:latin typeface="Arial" pitchFamily="34" charset="0"/>
            </a:endParaRPr>
          </a:p>
          <a:p>
            <a:pPr eaLnBrk="1" hangingPunct="1"/>
            <a:r>
              <a:rPr lang="el-GR" sz="2000" b="1" dirty="0" err="1" smtClean="0">
                <a:latin typeface="Arial" pitchFamily="34" charset="0"/>
              </a:rPr>
              <a:t>Νωτιαιοτετραδυμικό</a:t>
            </a:r>
            <a:endParaRPr lang="el-GR" sz="2000" b="1" dirty="0" smtClean="0">
              <a:latin typeface="Arial" pitchFamily="34" charset="0"/>
            </a:endParaRPr>
          </a:p>
          <a:p>
            <a:pPr eaLnBrk="1" hangingPunct="1"/>
            <a:r>
              <a:rPr lang="el-GR" sz="2000" b="1" dirty="0" err="1" smtClean="0">
                <a:latin typeface="Arial" pitchFamily="34" charset="0"/>
              </a:rPr>
              <a:t>Επιχείλια</a:t>
            </a:r>
            <a:r>
              <a:rPr lang="el-GR" sz="2000" b="1" dirty="0" smtClean="0">
                <a:latin typeface="Arial" pitchFamily="34" charset="0"/>
              </a:rPr>
              <a:t> ζώνη </a:t>
            </a:r>
            <a:r>
              <a:rPr lang="en-US" sz="2000" b="1" dirty="0" err="1" smtClean="0">
                <a:latin typeface="Arial" pitchFamily="34" charset="0"/>
              </a:rPr>
              <a:t>Lissauer</a:t>
            </a:r>
            <a:endParaRPr lang="el-GR" sz="2000" b="1" dirty="0" smtClean="0">
              <a:latin typeface="Arial" pitchFamily="34" charset="0"/>
            </a:endParaRPr>
          </a:p>
          <a:p>
            <a:pPr eaLnBrk="1" hangingPunct="1"/>
            <a:r>
              <a:rPr lang="el-GR" sz="2000" b="1" dirty="0" smtClean="0">
                <a:latin typeface="Arial" pitchFamily="34" charset="0"/>
              </a:rPr>
              <a:t>Ισχνό</a:t>
            </a:r>
          </a:p>
          <a:p>
            <a:pPr eaLnBrk="1" hangingPunct="1"/>
            <a:r>
              <a:rPr lang="el-GR" sz="2000" b="1" dirty="0" smtClean="0">
                <a:latin typeface="Arial" pitchFamily="34" charset="0"/>
              </a:rPr>
              <a:t>Σφηνοειδές</a:t>
            </a:r>
          </a:p>
          <a:p>
            <a:pPr eaLnBrk="1" hangingPunct="1"/>
            <a:r>
              <a:rPr lang="el-GR" sz="2000" b="1" dirty="0" smtClean="0">
                <a:latin typeface="Arial" pitchFamily="34" charset="0"/>
              </a:rPr>
              <a:t>Πρόσθιο </a:t>
            </a:r>
            <a:r>
              <a:rPr lang="el-GR" sz="2000" b="1" dirty="0" err="1" smtClean="0">
                <a:latin typeface="Arial" pitchFamily="34" charset="0"/>
              </a:rPr>
              <a:t>φλοιονωτιαίο</a:t>
            </a:r>
            <a:endParaRPr lang="el-GR" sz="2000" b="1" dirty="0" smtClean="0">
              <a:latin typeface="Arial" pitchFamily="34" charset="0"/>
            </a:endParaRPr>
          </a:p>
          <a:p>
            <a:pPr eaLnBrk="1" hangingPunct="1"/>
            <a:r>
              <a:rPr lang="el-GR" sz="2000" b="1" dirty="0" smtClean="0">
                <a:latin typeface="Arial" pitchFamily="34" charset="0"/>
              </a:rPr>
              <a:t>Πλάγιο </a:t>
            </a:r>
            <a:r>
              <a:rPr lang="el-GR" sz="2000" b="1" dirty="0" err="1" smtClean="0">
                <a:latin typeface="Arial" pitchFamily="34" charset="0"/>
              </a:rPr>
              <a:t>φλοιονωτιαίο</a:t>
            </a:r>
            <a:endParaRPr lang="el-GR" sz="2000" b="1" dirty="0" smtClean="0">
              <a:latin typeface="Arial" pitchFamily="34" charset="0"/>
            </a:endParaRPr>
          </a:p>
          <a:p>
            <a:pPr eaLnBrk="1" hangingPunct="1"/>
            <a:r>
              <a:rPr lang="el-GR" sz="2000" b="1" dirty="0" err="1" smtClean="0">
                <a:latin typeface="Arial" pitchFamily="34" charset="0"/>
              </a:rPr>
              <a:t>Τετραδυμονωτιαίο</a:t>
            </a:r>
            <a:endParaRPr lang="el-GR" sz="2000" b="1" dirty="0" smtClean="0">
              <a:latin typeface="Arial" pitchFamily="34" charset="0"/>
            </a:endParaRPr>
          </a:p>
          <a:p>
            <a:pPr eaLnBrk="1" hangingPunct="1"/>
            <a:r>
              <a:rPr lang="el-GR" sz="2000" b="1" dirty="0" err="1" smtClean="0">
                <a:latin typeface="Arial" pitchFamily="34" charset="0"/>
              </a:rPr>
              <a:t>Ελαιονωτιαίο</a:t>
            </a:r>
            <a:endParaRPr lang="el-GR" sz="2000" b="1" dirty="0" smtClean="0">
              <a:latin typeface="Arial" pitchFamily="34" charset="0"/>
            </a:endParaRPr>
          </a:p>
          <a:p>
            <a:pPr eaLnBrk="1" hangingPunct="1"/>
            <a:r>
              <a:rPr lang="el-GR" sz="2000" b="1" dirty="0" err="1" smtClean="0">
                <a:latin typeface="Arial" pitchFamily="34" charset="0"/>
              </a:rPr>
              <a:t>Αιθουσαιονωτιαίο</a:t>
            </a:r>
            <a:endParaRPr lang="el-GR" sz="2000" b="1" dirty="0" smtClean="0">
              <a:latin typeface="Arial" pitchFamily="34" charset="0"/>
            </a:endParaRPr>
          </a:p>
          <a:p>
            <a:pPr eaLnBrk="1" hangingPunct="1"/>
            <a:r>
              <a:rPr lang="el-GR" sz="2000" b="1" dirty="0" err="1" smtClean="0">
                <a:latin typeface="Arial" pitchFamily="34" charset="0"/>
              </a:rPr>
              <a:t>Δικτυωτονωτιαίο</a:t>
            </a:r>
            <a:r>
              <a:rPr lang="el-GR" sz="2000" b="1" dirty="0" smtClean="0">
                <a:latin typeface="Arial" pitchFamily="34" charset="0"/>
              </a:rPr>
              <a:t> </a:t>
            </a:r>
            <a:r>
              <a:rPr lang="el-GR" sz="2000" b="1" dirty="0" err="1" smtClean="0">
                <a:latin typeface="Arial" pitchFamily="34" charset="0"/>
              </a:rPr>
              <a:t>γεφυρικό</a:t>
            </a:r>
            <a:endParaRPr lang="el-GR" sz="2000" b="1" dirty="0" smtClean="0">
              <a:latin typeface="Arial" pitchFamily="34" charset="0"/>
            </a:endParaRPr>
          </a:p>
          <a:p>
            <a:pPr eaLnBrk="1" hangingPunct="1"/>
            <a:r>
              <a:rPr lang="el-GR" sz="2000" b="1" dirty="0" err="1" smtClean="0">
                <a:latin typeface="Arial" pitchFamily="34" charset="0"/>
              </a:rPr>
              <a:t>Δικτυωτονωτιαίο</a:t>
            </a:r>
            <a:r>
              <a:rPr lang="el-GR" sz="2000" b="1" dirty="0" smtClean="0">
                <a:latin typeface="Arial" pitchFamily="34" charset="0"/>
              </a:rPr>
              <a:t> </a:t>
            </a:r>
            <a:r>
              <a:rPr lang="el-GR" sz="2000" b="1" dirty="0" err="1" smtClean="0">
                <a:latin typeface="Arial" pitchFamily="34" charset="0"/>
              </a:rPr>
              <a:t>προμηκικό</a:t>
            </a:r>
            <a:endParaRPr lang="el-GR" sz="2000" b="1" dirty="0" smtClean="0">
              <a:latin typeface="Arial" pitchFamily="34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836613"/>
            <a:ext cx="4495800" cy="6021387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Εκούσια κινητικότητα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Διακριτική αφή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Οφθαλμοκινητικά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Διανευροτομιακά       »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Εκτείνοντες μύες – στάση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Εγρήγορση –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Οπίσθια δέσμη επί τα εκτός</a:t>
            </a:r>
          </a:p>
          <a:p>
            <a:pPr eaLnBrk="1" hangingPunct="1"/>
            <a:r>
              <a:rPr lang="el-GR" sz="1900" b="1" smtClean="0">
                <a:latin typeface="Arial" pitchFamily="34" charset="0"/>
              </a:rPr>
              <a:t>Ιδιοδέκτριες πληροφορίες στάσης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Οφθαλμικά αντανακλαστικά σε ερεθίσματα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Πόνος – Θερμοκρασία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Ιδιοδέκτριες πληροφορίες κίνησης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Πλάγια δέσμη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Μόνο αυχενική μοίρα ΝΜ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Αδρή αφή – πίεση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Πρόσθια δέσμη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Arial" pitchFamily="34" charset="0"/>
              </a:rPr>
              <a:t>QUIZ </a:t>
            </a:r>
            <a:r>
              <a:rPr lang="el-GR" sz="3200" smtClean="0">
                <a:latin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</a:rPr>
              <a:t>:</a:t>
            </a:r>
            <a:r>
              <a:rPr lang="el-GR" sz="3200" smtClean="0"/>
              <a:t> </a:t>
            </a:r>
            <a:r>
              <a:rPr lang="en-US" sz="3200" smtClean="0"/>
              <a:t> </a:t>
            </a:r>
            <a:r>
              <a:rPr lang="el-GR" sz="3200" smtClean="0">
                <a:latin typeface="Arial" pitchFamily="34" charset="0"/>
              </a:rPr>
              <a:t>Δεμάτια Νωτιαίου Μυελού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08050"/>
            <a:ext cx="4500563" cy="5949950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νωτιαιοθαλαμικό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Πλάγιο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Νωτιαιοτετραδυμικό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Επιχείλια ζώνη </a:t>
            </a:r>
            <a:r>
              <a:rPr lang="en-US" sz="2000" b="1" smtClean="0">
                <a:latin typeface="Arial" pitchFamily="34" charset="0"/>
              </a:rPr>
              <a:t>Lissauer</a:t>
            </a:r>
            <a:endParaRPr lang="el-GR" sz="2000" b="1" smtClean="0">
              <a:latin typeface="Arial" pitchFamily="34" charset="0"/>
            </a:endParaRP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Ισχνό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Σφηνοειδές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Τετραδυμονωτιαίο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Ελαιονωτιαίο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Αιθουσαιονωτιαίο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γεφυρικό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προμηκικό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836613"/>
            <a:ext cx="4495800" cy="6021387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Εκούσια κινητικότητα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Διακριτική αφή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Οφθαλμοκινητικά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Διανευροτομιακά       »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Εκτείνοντες μύες – στάση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Εγρήγορση –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Οπίσθια δέσμη επί τα εκτός</a:t>
            </a:r>
          </a:p>
          <a:p>
            <a:pPr eaLnBrk="1" hangingPunct="1"/>
            <a:r>
              <a:rPr lang="el-GR" sz="1900" b="1" smtClean="0">
                <a:latin typeface="Arial" pitchFamily="34" charset="0"/>
              </a:rPr>
              <a:t>Ιδιοδέκτριες πληροφορίες στάσης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Οφθαλμικά αντανακλαστικά σε ερεθίσματα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Πόνος – Θερμοκρασία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Ιδιοδέκτριες πληροφορίες κίνησης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Πλάγια δέσμη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Μόνο αυχενική μοίρα ΝΜ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Αδρή αφή – πίεση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Πρόσθια δέσμη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484438" y="6210300"/>
            <a:ext cx="4537075" cy="647700"/>
          </a:xfrm>
        </p:spPr>
        <p:txBody>
          <a:bodyPr/>
          <a:lstStyle/>
          <a:p>
            <a:pPr eaLnBrk="1" hangingPunct="1">
              <a:defRPr/>
            </a:pPr>
            <a:r>
              <a:rPr lang="el-GR" sz="1600" smtClean="0"/>
              <a:t>Μικροφωτογραφία δέρματος</a:t>
            </a:r>
          </a:p>
        </p:txBody>
      </p:sp>
      <p:pic>
        <p:nvPicPr>
          <p:cNvPr id="69635" name="Picture 6" descr="Μικροφωτογραφία δέρματ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704162" cy="450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Arial" pitchFamily="34" charset="0"/>
              </a:rPr>
              <a:t>QUIZ </a:t>
            </a:r>
            <a:r>
              <a:rPr lang="el-GR" sz="3200" smtClean="0">
                <a:latin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</a:rPr>
              <a:t>:</a:t>
            </a:r>
            <a:r>
              <a:rPr lang="el-GR" sz="3200" smtClean="0"/>
              <a:t> </a:t>
            </a:r>
            <a:r>
              <a:rPr lang="en-US" sz="3200" smtClean="0"/>
              <a:t> </a:t>
            </a:r>
            <a:r>
              <a:rPr lang="el-GR" sz="3200" smtClean="0">
                <a:latin typeface="Arial" pitchFamily="34" charset="0"/>
              </a:rPr>
              <a:t>Δεμάτια Νωτιαίου Μυελού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08050"/>
            <a:ext cx="4500563" cy="5949950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νωτιαιοθαλαμικό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Πλάγιο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Νωτιαιοτετραδυμικό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Επιχείλια ζώνη </a:t>
            </a:r>
            <a:r>
              <a:rPr lang="en-US" sz="2000" b="1" smtClean="0">
                <a:latin typeface="Arial" pitchFamily="34" charset="0"/>
              </a:rPr>
              <a:t>Lissauer</a:t>
            </a:r>
            <a:endParaRPr lang="el-GR" sz="2000" b="1" smtClean="0">
              <a:latin typeface="Arial" pitchFamily="34" charset="0"/>
            </a:endParaRP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Ισχνό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Σφηνοειδές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Τετραδυμονωτιαίο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Ελαιονωτιαίο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Αιθουσαιονωτιαίο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γεφυρικό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προμηκικό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836613"/>
            <a:ext cx="4495800" cy="6021387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Εκούσια κινητικότητα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Διακριτική αφή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Οφθαλμοκινητικά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Διανευροτομιακά       »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Εκτείνοντες μύες – στάση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Εγρήγορση –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Οπίσθια δέσμη επί τα εκτός</a:t>
            </a:r>
          </a:p>
          <a:p>
            <a:pPr eaLnBrk="1" hangingPunct="1"/>
            <a:r>
              <a:rPr lang="el-GR" sz="1900" b="1" smtClean="0">
                <a:latin typeface="Arial" pitchFamily="34" charset="0"/>
              </a:rPr>
              <a:t>Ιδιοδέκτριες πληροφορίες στάσης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Οφθαλμικά αντανακλαστικά σε ερεθίσματα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Πόνος – Θερμοκρασία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Ιδιοδέκτριες πληροφορίες κίνησης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Πλάγια δέσμη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Μόνο αυχενική μοίρα ΝΜ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Αδρή αφή – πίεση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Πρόσθια δέσμη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Arial" pitchFamily="34" charset="0"/>
              </a:rPr>
              <a:t>QUIZ </a:t>
            </a:r>
            <a:r>
              <a:rPr lang="el-GR" sz="3200" smtClean="0">
                <a:latin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</a:rPr>
              <a:t>:</a:t>
            </a:r>
            <a:r>
              <a:rPr lang="el-GR" sz="3200" smtClean="0"/>
              <a:t> </a:t>
            </a:r>
            <a:r>
              <a:rPr lang="en-US" sz="3200" smtClean="0"/>
              <a:t> </a:t>
            </a:r>
            <a:r>
              <a:rPr lang="el-GR" sz="3200" smtClean="0">
                <a:latin typeface="Arial" pitchFamily="34" charset="0"/>
              </a:rPr>
              <a:t>Δεμάτια Νωτιαίου Μυελού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08050"/>
            <a:ext cx="4500563" cy="5949950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νωτιαιοθαλαμικό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Πρ.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Νωτιαιοτετραδυμικό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Επιχείλια ζώνη </a:t>
            </a:r>
            <a:r>
              <a:rPr lang="en-US" sz="2000" b="1" smtClean="0">
                <a:latin typeface="Arial" pitchFamily="34" charset="0"/>
              </a:rPr>
              <a:t>Lissauer</a:t>
            </a:r>
            <a:endParaRPr lang="el-GR" sz="2000" b="1" smtClean="0">
              <a:latin typeface="Arial" pitchFamily="34" charset="0"/>
            </a:endParaRP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Ισχνό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Σφηνοειδές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Τετραδυμονωτιαίο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Ελαιονωτιαίο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Αιθουσαιονωτιαίο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γεφυρικό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προμηκικό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836613"/>
            <a:ext cx="4495800" cy="6021387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Εκούσια κινητικότητα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Διακριτική αφή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Οφθαλμοκινητικά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Διανευροτομιακά       »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Εκτείνοντες μύες – στάση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Εγρήγορση –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Οπίσθια δέσμη επί τα εκτός</a:t>
            </a:r>
          </a:p>
          <a:p>
            <a:pPr eaLnBrk="1" hangingPunct="1"/>
            <a:r>
              <a:rPr lang="el-GR" sz="1900" b="1" smtClean="0">
                <a:latin typeface="Arial" pitchFamily="34" charset="0"/>
              </a:rPr>
              <a:t>Ιδιοδέκτριες πληροφορίες στάσης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Οφθαλμικά αντανακλαστικά σε ερεθίσματα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Πόνος – Θερμοκρασία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Ιδιοδέκτριες πληροφορίες κίνησης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Πλάγια δέσμη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Μόνο αυχενική μοίρα ΝΜ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Αδρή αφή – πίεση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Πρόσθια δέσμη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Arial" pitchFamily="34" charset="0"/>
              </a:rPr>
              <a:t>QUIZ </a:t>
            </a:r>
            <a:r>
              <a:rPr lang="el-GR" sz="3200" smtClean="0">
                <a:latin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</a:rPr>
              <a:t>:</a:t>
            </a:r>
            <a:r>
              <a:rPr lang="el-GR" sz="3200" smtClean="0"/>
              <a:t> </a:t>
            </a:r>
            <a:r>
              <a:rPr lang="en-US" sz="3200" smtClean="0"/>
              <a:t> </a:t>
            </a:r>
            <a:r>
              <a:rPr lang="el-GR" sz="3200" smtClean="0">
                <a:latin typeface="Arial" pitchFamily="34" charset="0"/>
              </a:rPr>
              <a:t>Δεμάτια Νωτιαίου Μυελού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08050"/>
            <a:ext cx="4500563" cy="5949950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νωτιαιοθαλαμικό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Πρ.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Νωτιαιοτετραδυμικό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Επιχείλια ζώνη </a:t>
            </a:r>
            <a:r>
              <a:rPr lang="en-US" sz="2000" b="1" smtClean="0">
                <a:latin typeface="Arial" pitchFamily="34" charset="0"/>
              </a:rPr>
              <a:t>Lissauer</a:t>
            </a:r>
            <a:endParaRPr lang="el-GR" sz="2000" b="1" smtClean="0">
              <a:latin typeface="Arial" pitchFamily="34" charset="0"/>
            </a:endParaRP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Ισχνό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Σφηνοειδές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Τετραδυμονωτιαίο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Ελαιονωτιαίο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Αιθουσαιονωτιαίο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γεφυρικό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προμηκικό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836613"/>
            <a:ext cx="4495800" cy="6021387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Εκούσια κινητικότητα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Διακριτική αφή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Οφθαλμοκινητικά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Διανευροτομιακά       »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Εκτείνοντες μύες – στάση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Εγρήγορση –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Οπίσθια δέσμη επί τα εκτός</a:t>
            </a:r>
          </a:p>
          <a:p>
            <a:pPr eaLnBrk="1" hangingPunct="1"/>
            <a:r>
              <a:rPr lang="el-GR" sz="1900" b="1" smtClean="0">
                <a:solidFill>
                  <a:srgbClr val="FF0000"/>
                </a:solidFill>
                <a:latin typeface="Arial" pitchFamily="34" charset="0"/>
              </a:rPr>
              <a:t>Ιδιοδέκτριες πληροφορίες στάσης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Οφθαλμικά αντανακλαστικά σε ερεθίσματα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Πόνος – Θερμοκρασία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Ιδιοδέκτριες πληροφορίες κίνησης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Πλάγια δέσμη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Μόνο αυχενική μοίρα ΝΜ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Αδρή αφή – πίεση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Πρόσθια δέσμη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Arial" pitchFamily="34" charset="0"/>
              </a:rPr>
              <a:t>QUIZ </a:t>
            </a:r>
            <a:r>
              <a:rPr lang="el-GR" sz="3200" smtClean="0">
                <a:latin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</a:rPr>
              <a:t>:</a:t>
            </a:r>
            <a:r>
              <a:rPr lang="el-GR" sz="3200" smtClean="0"/>
              <a:t> </a:t>
            </a:r>
            <a:r>
              <a:rPr lang="en-US" sz="3200" smtClean="0"/>
              <a:t> </a:t>
            </a:r>
            <a:r>
              <a:rPr lang="el-GR" sz="3200" smtClean="0">
                <a:latin typeface="Arial" pitchFamily="34" charset="0"/>
              </a:rPr>
              <a:t>Δεμάτια Νωτιαίου Μυελού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08050"/>
            <a:ext cx="4500563" cy="5949950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Πρ. νωτιαιοπαρεγκεφαλιδικό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Οπ.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Νωτιαιοτετραδυμικό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Επιχείλια ζώνη </a:t>
            </a:r>
            <a:r>
              <a:rPr lang="en-US" sz="2000" b="1" smtClean="0">
                <a:latin typeface="Arial" pitchFamily="34" charset="0"/>
              </a:rPr>
              <a:t>Lissauer</a:t>
            </a:r>
            <a:endParaRPr lang="el-GR" sz="2000" b="1" smtClean="0">
              <a:latin typeface="Arial" pitchFamily="34" charset="0"/>
            </a:endParaRP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Ισχνό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Σφηνοειδές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Τετραδυμονωτιαίο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Ελαιονωτιαίο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Αιθουσαιονωτιαίο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γεφυρικό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προμηκικό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836613"/>
            <a:ext cx="4495800" cy="6021387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Εκούσια κινητικότητα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Διακριτική αφή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Οφθαλμοκινητικά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Διανευροτομιακά       »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Εκτείνοντες μύες – στάση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Εγρήγορση –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Οπίσθια δέσμη επί τα εκτός</a:t>
            </a:r>
          </a:p>
          <a:p>
            <a:pPr eaLnBrk="1" hangingPunct="1"/>
            <a:r>
              <a:rPr lang="el-GR" sz="1900" b="1" smtClean="0">
                <a:latin typeface="Arial" pitchFamily="34" charset="0"/>
              </a:rPr>
              <a:t>Ιδιοδέκτριες πληροφορίες στάσης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Οφθαλμικά αντανακλαστικά σε ερεθίσματα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Πόνος – Θερμοκρασία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Ιδιοδέκτριες πληροφορίες κίνησης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Πλάγια δέσμη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Μόνο αυχενική μοίρα ΝΜ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Αδρή αφή – πίεση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Πρόσθια δέσμη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Arial" pitchFamily="34" charset="0"/>
              </a:rPr>
              <a:t>QUIZ </a:t>
            </a:r>
            <a:r>
              <a:rPr lang="el-GR" sz="3200" smtClean="0">
                <a:latin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</a:rPr>
              <a:t>:</a:t>
            </a:r>
            <a:r>
              <a:rPr lang="el-GR" sz="3200" smtClean="0"/>
              <a:t> </a:t>
            </a:r>
            <a:r>
              <a:rPr lang="en-US" sz="3200" smtClean="0"/>
              <a:t> </a:t>
            </a:r>
            <a:r>
              <a:rPr lang="el-GR" sz="3200" smtClean="0">
                <a:latin typeface="Arial" pitchFamily="34" charset="0"/>
              </a:rPr>
              <a:t>Δεμάτια Νωτιαίου Μυελού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08050"/>
            <a:ext cx="4500563" cy="5949950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Πρ. νωτιαιοπαρεγκεφαλιδικό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Οπ.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Νωτιαιοτετραδυμικό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Επιχείλια ζώνη </a:t>
            </a:r>
            <a:r>
              <a:rPr lang="en-US" sz="2000" b="1" smtClean="0">
                <a:latin typeface="Arial" pitchFamily="34" charset="0"/>
              </a:rPr>
              <a:t>Lissauer</a:t>
            </a:r>
            <a:endParaRPr lang="el-GR" sz="2000" b="1" smtClean="0">
              <a:latin typeface="Arial" pitchFamily="34" charset="0"/>
            </a:endParaRP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Ισχνό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Σφηνοειδές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Τετραδυμονωτιαίο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Ελαιονωτιαίο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Αιθουσαιονωτιαίο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γεφυρικό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προμηκικό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836613"/>
            <a:ext cx="4495800" cy="6021387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Εκούσια κινητικότητα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Διακριτική αφή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Οφθαλμοκινητικά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Διανευροτομιακά       »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Εκτείνοντες μύες – στάση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Εγρήγορση –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Οπίσθια δέσμη επί τα εκτός</a:t>
            </a:r>
          </a:p>
          <a:p>
            <a:pPr eaLnBrk="1" hangingPunct="1"/>
            <a:r>
              <a:rPr lang="el-GR" sz="1900" b="1" smtClean="0">
                <a:latin typeface="Arial" pitchFamily="34" charset="0"/>
              </a:rPr>
              <a:t>Ιδιοδέκτριες πληροφορίες στάσης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Οφθαλμικά αντανακλαστικά σε ερεθίσματα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Πόνος – Θερμοκρασία</a:t>
            </a:r>
          </a:p>
          <a:p>
            <a:pPr eaLnBrk="1" hangingPunct="1"/>
            <a:r>
              <a:rPr lang="el-GR" sz="1800" b="1" smtClean="0">
                <a:solidFill>
                  <a:srgbClr val="FF0000"/>
                </a:solidFill>
                <a:latin typeface="Arial" pitchFamily="34" charset="0"/>
              </a:rPr>
              <a:t>Ιδιοδέκτριες πληροφορίες κίνησης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Πλάγια δέσμη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Μόνο αυχενική μοίρα ΝΜ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Αδρή αφή – πίεση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Πρόσθια δέσμη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Arial" pitchFamily="34" charset="0"/>
              </a:rPr>
              <a:t>QUIZ </a:t>
            </a:r>
            <a:r>
              <a:rPr lang="el-GR" sz="3200" smtClean="0">
                <a:latin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</a:rPr>
              <a:t>:</a:t>
            </a:r>
            <a:r>
              <a:rPr lang="el-GR" sz="3200" smtClean="0"/>
              <a:t> </a:t>
            </a:r>
            <a:r>
              <a:rPr lang="en-US" sz="3200" smtClean="0"/>
              <a:t> </a:t>
            </a:r>
            <a:r>
              <a:rPr lang="el-GR" sz="3200" smtClean="0">
                <a:latin typeface="Arial" pitchFamily="34" charset="0"/>
              </a:rPr>
              <a:t>Δεμάτια Νωτιαίου Μυελού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08050"/>
            <a:ext cx="4500563" cy="5949950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Οπ. Νωτιαιοπαρεγκεφαλιδικό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Νωτιαιοτετραδυμικό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Επιχείλια ζώνη </a:t>
            </a:r>
            <a:r>
              <a:rPr lang="en-US" sz="2000" b="1" smtClean="0">
                <a:latin typeface="Arial" pitchFamily="34" charset="0"/>
              </a:rPr>
              <a:t>Lissauer</a:t>
            </a:r>
            <a:endParaRPr lang="el-GR" sz="2000" b="1" smtClean="0">
              <a:latin typeface="Arial" pitchFamily="34" charset="0"/>
            </a:endParaRP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Ισχνό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Σφηνοειδές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Τετραδυμονωτιαίο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Ελαιονωτιαίο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Αιθουσαιονωτιαίο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γεφυρικό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προμηκικό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836613"/>
            <a:ext cx="4495800" cy="6021387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Εκούσια κινητικότητα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Διακριτική αφή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Οφθαλμοκινητικά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Διανευροτομιακά       »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Εκτείνοντες μύες – στάση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Εγρήγορση –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Οπίσθια δέσμη επί τα εκτός</a:t>
            </a:r>
          </a:p>
          <a:p>
            <a:pPr eaLnBrk="1" hangingPunct="1"/>
            <a:r>
              <a:rPr lang="el-GR" sz="1900" b="1" smtClean="0">
                <a:latin typeface="Arial" pitchFamily="34" charset="0"/>
              </a:rPr>
              <a:t>Ιδιοδέκτριες πληροφορίες στάσης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Οφθαλμικά αντανακλαστικά σε ερεθίσματα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Πόνος – Θερμοκρασία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Ιδιοδέκτριες πληροφορίες κίνησης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Πλάγια δέσμη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Μόνο αυχενική μοίρα ΝΜ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Αδρή αφή – πίεση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Πρόσθια δέσμη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Arial" pitchFamily="34" charset="0"/>
              </a:rPr>
              <a:t>QUIZ </a:t>
            </a:r>
            <a:r>
              <a:rPr lang="el-GR" sz="3200" smtClean="0">
                <a:latin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</a:rPr>
              <a:t>:</a:t>
            </a:r>
            <a:r>
              <a:rPr lang="el-GR" sz="3200" smtClean="0"/>
              <a:t> </a:t>
            </a:r>
            <a:r>
              <a:rPr lang="en-US" sz="3200" smtClean="0"/>
              <a:t> </a:t>
            </a:r>
            <a:r>
              <a:rPr lang="el-GR" sz="3200" smtClean="0">
                <a:latin typeface="Arial" pitchFamily="34" charset="0"/>
              </a:rPr>
              <a:t>Δεμάτια Νωτιαίου Μυελού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08050"/>
            <a:ext cx="4500563" cy="5949950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Οπ. Νωτιαιοπαρεγκεφαλιδικό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Νωτιαιοτετραδυμικό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Επιχείλια ζώνη </a:t>
            </a:r>
            <a:r>
              <a:rPr lang="en-US" sz="2000" b="1" smtClean="0">
                <a:latin typeface="Arial" pitchFamily="34" charset="0"/>
              </a:rPr>
              <a:t>Lissauer</a:t>
            </a:r>
            <a:endParaRPr lang="el-GR" sz="2000" b="1" smtClean="0">
              <a:latin typeface="Arial" pitchFamily="34" charset="0"/>
            </a:endParaRP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Ισχνό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Σφηνοειδές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Τετραδυμονωτιαίο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Ελαιονωτιαίο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Αιθουσαιονωτιαίο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γεφυρικό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προμηκικό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836613"/>
            <a:ext cx="4495800" cy="6021387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Εκούσια κινητικότητα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Διακριτική αφή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Οφθαλμοκινητικά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Διανευροτομιακά       »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Εκτείνοντες μύες – στάση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Εγρήγορση –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Οπίσθια δέσμη επί τα εκτός</a:t>
            </a:r>
          </a:p>
          <a:p>
            <a:pPr eaLnBrk="1" hangingPunct="1"/>
            <a:r>
              <a:rPr lang="el-GR" sz="1900" b="1" smtClean="0">
                <a:latin typeface="Arial" pitchFamily="34" charset="0"/>
              </a:rPr>
              <a:t>Ιδιοδέκτριες πληροφορίες στάσης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Οφθαλμικά αντανακλαστικά σε ερεθίσματα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Πόνος – Θερμοκρασία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Ιδιοδέκτριες πληροφορίες κίνησης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Πλάγια δέσμη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Μόνο αυχενική μοίρα ΝΜ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Αδρή αφή – πίεση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Πρόσθια δέσμη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Arial" pitchFamily="34" charset="0"/>
              </a:rPr>
              <a:t>QUIZ </a:t>
            </a:r>
            <a:r>
              <a:rPr lang="el-GR" sz="3200" smtClean="0">
                <a:latin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</a:rPr>
              <a:t>:</a:t>
            </a:r>
            <a:r>
              <a:rPr lang="el-GR" sz="3200" smtClean="0"/>
              <a:t> </a:t>
            </a:r>
            <a:r>
              <a:rPr lang="en-US" sz="3200" smtClean="0"/>
              <a:t> </a:t>
            </a:r>
            <a:r>
              <a:rPr lang="el-GR" sz="3200" smtClean="0">
                <a:latin typeface="Arial" pitchFamily="34" charset="0"/>
              </a:rPr>
              <a:t>Δεμάτια Νωτιαίου Μυελού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08050"/>
            <a:ext cx="4500563" cy="5949950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Νωτιαιοτετραδυμικό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Επιχείλια ζώνη </a:t>
            </a:r>
            <a:r>
              <a:rPr lang="en-US" sz="2000" b="1" smtClean="0">
                <a:solidFill>
                  <a:srgbClr val="FF0000"/>
                </a:solidFill>
                <a:latin typeface="Arial" pitchFamily="34" charset="0"/>
              </a:rPr>
              <a:t>Lissauer</a:t>
            </a:r>
            <a:endParaRPr lang="el-GR" sz="2000" b="1" smtClean="0">
              <a:solidFill>
                <a:srgbClr val="FF0000"/>
              </a:solidFill>
              <a:latin typeface="Arial" pitchFamily="34" charset="0"/>
            </a:endParaRP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Ισχνό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Σφηνοειδές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Τετραδυμονωτιαίο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Ελαιονωτιαίο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Αιθουσαιονωτιαίο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γεφυρικό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προμηκικό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836613"/>
            <a:ext cx="4495800" cy="6021387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Εκούσια κινητικότητα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Διακριτική αφή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Οφθαλμοκινητικά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Διανευροτομιακά       »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Εκτείνοντες μύες – στάση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Εγρήγορση –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Οπίσθια δέσμη επί τα εκτός</a:t>
            </a:r>
          </a:p>
          <a:p>
            <a:pPr eaLnBrk="1" hangingPunct="1"/>
            <a:r>
              <a:rPr lang="el-GR" sz="1900" b="1" smtClean="0">
                <a:latin typeface="Arial" pitchFamily="34" charset="0"/>
              </a:rPr>
              <a:t>Ιδιοδέκτριες πληροφορίες στάσης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Οφθαλμικά αντανακλαστικά σε ερεθίσματα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Πόνος – Θερμοκρασία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Ιδιοδέκτριες πληροφορίες κίνησης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Πλάγια δέσμη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Μόνο αυχενική μοίρα ΝΜ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Αδρή αφή – πίεση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Πρόσθια δέσμη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Arial" pitchFamily="34" charset="0"/>
              </a:rPr>
              <a:t>QUIZ </a:t>
            </a:r>
            <a:r>
              <a:rPr lang="el-GR" sz="3200" smtClean="0">
                <a:latin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</a:rPr>
              <a:t>:</a:t>
            </a:r>
            <a:r>
              <a:rPr lang="el-GR" sz="3200" smtClean="0"/>
              <a:t> </a:t>
            </a:r>
            <a:r>
              <a:rPr lang="en-US" sz="3200" smtClean="0"/>
              <a:t> </a:t>
            </a:r>
            <a:r>
              <a:rPr lang="el-GR" sz="3200" smtClean="0">
                <a:latin typeface="Arial" pitchFamily="34" charset="0"/>
              </a:rPr>
              <a:t>Δεμάτια Νωτιαίου Μυελού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08050"/>
            <a:ext cx="4500563" cy="5949950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Νωτιαιοτετραδυμικό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Επιχείλια ζώνη </a:t>
            </a:r>
            <a:r>
              <a:rPr lang="en-US" sz="2000" b="1" smtClean="0">
                <a:solidFill>
                  <a:srgbClr val="FF0000"/>
                </a:solidFill>
                <a:latin typeface="Arial" pitchFamily="34" charset="0"/>
              </a:rPr>
              <a:t>Lissauer</a:t>
            </a:r>
            <a:endParaRPr lang="el-GR" sz="2000" b="1" smtClean="0">
              <a:solidFill>
                <a:srgbClr val="FF0000"/>
              </a:solidFill>
              <a:latin typeface="Arial" pitchFamily="34" charset="0"/>
            </a:endParaRP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Ισχνό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Σφηνοειδές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Τετραδυμονωτιαίο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Ελαιονωτιαίο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Αιθουσαιονωτιαίο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γεφυρικό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προμηκικό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836613"/>
            <a:ext cx="4495800" cy="6021387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Εκούσια κινητικότητα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Διακριτική αφή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Οφθαλμοκινητικά αντανακλαστικά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Διανευροτομιακά       »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Εκτείνοντες μύες – στάση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Εγρήγορση – αντανακλαστικά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Οπίσθια δέσμη επί τα εκτός</a:t>
            </a:r>
          </a:p>
          <a:p>
            <a:pPr eaLnBrk="1" hangingPunct="1"/>
            <a:r>
              <a:rPr lang="el-GR" sz="1900" b="1" smtClean="0">
                <a:latin typeface="Arial" pitchFamily="34" charset="0"/>
              </a:rPr>
              <a:t>Ιδιοδέκτριες πληροφορίες στάσης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Οφθαλμικά αντανακλαστικά σε ερεθίσματα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Πόνος – Θερμοκρασία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Ιδιοδέκτριες πληροφορίες κίνησης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Πλάγια δέσμη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Μόνο αυχενική μοίρα ΝΜ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Αδρή αφή – πίεση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Πρόσθια δέσμη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Arial" pitchFamily="34" charset="0"/>
              </a:rPr>
              <a:t>QUIZ </a:t>
            </a:r>
            <a:r>
              <a:rPr lang="el-GR" sz="3200" smtClean="0">
                <a:latin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</a:rPr>
              <a:t>:</a:t>
            </a:r>
            <a:r>
              <a:rPr lang="el-GR" sz="3200" smtClean="0"/>
              <a:t> </a:t>
            </a:r>
            <a:r>
              <a:rPr lang="en-US" sz="3200" smtClean="0"/>
              <a:t> </a:t>
            </a:r>
            <a:r>
              <a:rPr lang="el-GR" sz="3200" smtClean="0">
                <a:latin typeface="Arial" pitchFamily="34" charset="0"/>
              </a:rPr>
              <a:t>Δεμάτια Νωτιαίου Μυελού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08050"/>
            <a:ext cx="4500563" cy="5949950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Νωτιαιοτετραδυμικό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Επιχείλια ζώνη </a:t>
            </a:r>
            <a:r>
              <a:rPr lang="en-US" sz="2000" b="1" smtClean="0">
                <a:latin typeface="Arial" pitchFamily="34" charset="0"/>
              </a:rPr>
              <a:t>Lissauer</a:t>
            </a:r>
            <a:endParaRPr lang="el-GR" sz="2000" b="1" smtClean="0">
              <a:latin typeface="Arial" pitchFamily="34" charset="0"/>
            </a:endParaRP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Ισχνό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Σφηνοειδές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Τετραδυμονωτιαίο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Ελαιονωτιαίο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Αιθουσαιονωτιαίο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γεφυρικό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προμηκικό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836613"/>
            <a:ext cx="4495800" cy="6021387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Εκούσια κινητικότητα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Διακριτική αφή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Οφθαλμοκινητικά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Διανευροτομιακά       »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Εκτείνοντες μύες – στάση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Εγρήγορση –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Οπίσθια δέσμη επί τα εκτός</a:t>
            </a:r>
          </a:p>
          <a:p>
            <a:pPr eaLnBrk="1" hangingPunct="1"/>
            <a:r>
              <a:rPr lang="el-GR" sz="1900" b="1" smtClean="0">
                <a:latin typeface="Arial" pitchFamily="34" charset="0"/>
              </a:rPr>
              <a:t>Ιδιοδέκτριες πληροφορίες στάσης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Οφθαλμικά αντανακλαστικά σε ερεθίσματα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Πόνος – Θερμοκρασία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Ιδιοδέκτριες πληροφορίες κίνησης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Πλάγια δέσμη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Μόνο αυχενική μοίρα ΝΜ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Αδρή αφή – πίεση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Πρόσθια δέσμη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143125" cy="2857500"/>
          </a:xfrm>
        </p:spPr>
        <p:txBody>
          <a:bodyPr/>
          <a:lstStyle/>
          <a:p>
            <a:pPr eaLnBrk="1" hangingPunct="1">
              <a:defRPr/>
            </a:pPr>
            <a:r>
              <a:rPr lang="el-GR" sz="1800" dirty="0" smtClean="0"/>
              <a:t>Νευρικές απολήξεις τρίχας </a:t>
            </a:r>
            <a:br>
              <a:rPr lang="el-GR" sz="1800" dirty="0" smtClean="0"/>
            </a:b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l-GR" sz="1800" dirty="0" smtClean="0"/>
              <a:t>(Αδρή αφή)</a:t>
            </a:r>
          </a:p>
        </p:txBody>
      </p:sp>
      <p:pic>
        <p:nvPicPr>
          <p:cNvPr id="71683" name="Picture 6" descr="Νευρικές απολήξεις τρίχα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412776"/>
            <a:ext cx="4824093" cy="473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Arial" pitchFamily="34" charset="0"/>
              </a:rPr>
              <a:t>QUIZ </a:t>
            </a:r>
            <a:r>
              <a:rPr lang="el-GR" sz="3200" smtClean="0">
                <a:latin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</a:rPr>
              <a:t>:</a:t>
            </a:r>
            <a:r>
              <a:rPr lang="el-GR" sz="3200" smtClean="0"/>
              <a:t> </a:t>
            </a:r>
            <a:r>
              <a:rPr lang="en-US" sz="3200" smtClean="0"/>
              <a:t> </a:t>
            </a:r>
            <a:r>
              <a:rPr lang="el-GR" sz="3200" smtClean="0">
                <a:latin typeface="Arial" pitchFamily="34" charset="0"/>
              </a:rPr>
              <a:t>Δεμάτια Νωτιαίου Μυελού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08050"/>
            <a:ext cx="4500563" cy="5949950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Νωτιαιοτετραδυμικό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Επιχείλια ζώνη </a:t>
            </a:r>
            <a:r>
              <a:rPr lang="en-US" sz="2000" b="1" smtClean="0">
                <a:latin typeface="Arial" pitchFamily="34" charset="0"/>
              </a:rPr>
              <a:t>Lissauer</a:t>
            </a:r>
            <a:endParaRPr lang="el-GR" sz="2000" b="1" smtClean="0">
              <a:latin typeface="Arial" pitchFamily="34" charset="0"/>
            </a:endParaRP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Ισχνό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Σφηνοειδές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Τετραδυμονωτιαίο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Ελαιονωτιαίο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Αιθουσαιονωτιαίο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γεφυρικό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προμηκικό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836613"/>
            <a:ext cx="4495800" cy="6021387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Εκούσια κινητικότητα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Διακριτική αφή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Οφθαλμοκινητικά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Διανευροτομιακά       »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Εκτείνοντες μύες – στάση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Εγρήγορση – αντανακλαστικά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Οπίσθια δέσμη</a:t>
            </a:r>
            <a:r>
              <a:rPr lang="el-GR" sz="2000" b="1" smtClean="0">
                <a:latin typeface="Arial" pitchFamily="34" charset="0"/>
              </a:rPr>
              <a:t> επί τα εκτός</a:t>
            </a:r>
          </a:p>
          <a:p>
            <a:pPr eaLnBrk="1" hangingPunct="1"/>
            <a:r>
              <a:rPr lang="el-GR" sz="1900" b="1" smtClean="0">
                <a:latin typeface="Arial" pitchFamily="34" charset="0"/>
              </a:rPr>
              <a:t>Ιδιοδέκτριες πληροφορίες στάσης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Οφθαλμικά αντανακλαστικά σε ερεθίσματα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Πόνος – Θερμοκρασία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Ιδιοδέκτριες πληροφορίες κίνησης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Πλάγια δέσμη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Μόνο αυχενική μοίρα ΝΜ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Αδρή αφή – πίεση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Πρόσθια δέσμη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Arial" pitchFamily="34" charset="0"/>
              </a:rPr>
              <a:t>QUIZ </a:t>
            </a:r>
            <a:r>
              <a:rPr lang="el-GR" sz="3200" smtClean="0">
                <a:latin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</a:rPr>
              <a:t>:</a:t>
            </a:r>
            <a:r>
              <a:rPr lang="el-GR" sz="3200" smtClean="0"/>
              <a:t> </a:t>
            </a:r>
            <a:r>
              <a:rPr lang="en-US" sz="3200" smtClean="0"/>
              <a:t> </a:t>
            </a:r>
            <a:r>
              <a:rPr lang="el-GR" sz="3200" smtClean="0">
                <a:latin typeface="Arial" pitchFamily="34" charset="0"/>
              </a:rPr>
              <a:t>Δεμάτια Νωτιαίου Μυελού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08050"/>
            <a:ext cx="4500563" cy="5949950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Νωτιαιοτετραδυμικό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Επιχείλια ζώνη </a:t>
            </a:r>
            <a:r>
              <a:rPr lang="en-US" sz="2000" b="1" smtClean="0">
                <a:latin typeface="Arial" pitchFamily="34" charset="0"/>
              </a:rPr>
              <a:t>Lissauer</a:t>
            </a:r>
            <a:endParaRPr lang="el-GR" sz="2000" b="1" smtClean="0">
              <a:latin typeface="Arial" pitchFamily="34" charset="0"/>
            </a:endParaRP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Ισχνό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Σφηνοειδές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Τετραδυμονωτιαίο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Ελαιονωτιαίο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Αιθουσαιονωτιαίο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γεφυρικό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προμηκικό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836613"/>
            <a:ext cx="4495800" cy="6021387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Εκούσια κινητικότητα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Διακριτική αφή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Οφθαλμοκινητικά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Διανευροτομιακά       »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Εκτείνοντες μύες – στάση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Εγρήγορση –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Οπίσθια δέσμη επί τα εκτός</a:t>
            </a:r>
          </a:p>
          <a:p>
            <a:pPr eaLnBrk="1" hangingPunct="1"/>
            <a:r>
              <a:rPr lang="el-GR" sz="1900" b="1" smtClean="0">
                <a:latin typeface="Arial" pitchFamily="34" charset="0"/>
              </a:rPr>
              <a:t>Ιδιοδέκτριες πληροφορίες στάσης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Οφθαλμικά αντανακλαστικά σε ερεθίσματα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Πόνος – Θερμοκρασία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Ιδιοδέκτριες πληροφορίες κίνησης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Πλάγια δέσμη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Μόνο αυχενική μοίρα ΝΜ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Αδρή αφή – πίεση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Πρόσθια δέσμη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Arial" pitchFamily="34" charset="0"/>
              </a:rPr>
              <a:t>QUIZ </a:t>
            </a:r>
            <a:r>
              <a:rPr lang="el-GR" sz="3200" smtClean="0">
                <a:latin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</a:rPr>
              <a:t>:</a:t>
            </a:r>
            <a:r>
              <a:rPr lang="el-GR" sz="3200" smtClean="0"/>
              <a:t> </a:t>
            </a:r>
            <a:r>
              <a:rPr lang="en-US" sz="3200" smtClean="0"/>
              <a:t> </a:t>
            </a:r>
            <a:r>
              <a:rPr lang="el-GR" sz="3200" smtClean="0">
                <a:latin typeface="Arial" pitchFamily="34" charset="0"/>
              </a:rPr>
              <a:t>Δεμάτια Νωτιαίου Μυελού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08050"/>
            <a:ext cx="4500563" cy="5949950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Νωτιαιοτετραδυμικό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Επιχείλια ζώνη </a:t>
            </a:r>
            <a:r>
              <a:rPr lang="en-US" sz="2000" b="1" smtClean="0">
                <a:latin typeface="Arial" pitchFamily="34" charset="0"/>
              </a:rPr>
              <a:t>Lissauer</a:t>
            </a:r>
            <a:endParaRPr lang="el-GR" sz="2000" b="1" smtClean="0">
              <a:latin typeface="Arial" pitchFamily="34" charset="0"/>
            </a:endParaRP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Ισχνό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Σφηνοειδές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Τετραδυμονωτιαίο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Ελαιονωτιαίο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Αιθουσαιονωτιαίο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γεφυρικό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προμηκικό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836613"/>
            <a:ext cx="4495800" cy="6021387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Εκούσια κινητικότητα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Διακριτική αφή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Οφθαλμοκινητικά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Διανευροτομιακά       »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Εκτείνοντες μύες – στάση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Εγρήγορση – αντανακλαστικά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Οπίσθια δέσμη επί τα εκτός</a:t>
            </a:r>
          </a:p>
          <a:p>
            <a:pPr eaLnBrk="1" hangingPunct="1"/>
            <a:r>
              <a:rPr lang="el-GR" sz="1900" b="1" smtClean="0">
                <a:latin typeface="Arial" pitchFamily="34" charset="0"/>
              </a:rPr>
              <a:t>Ιδιοδέκτριες πληροφορίες στάσης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Οφθαλμικά αντανακλαστικά σε ερεθίσματα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Πόνος – Θερμοκρασία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Ιδιοδέκτριες πληροφορίες κίνησης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Πλάγια δέσμη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Μόνο αυχενική μοίρα ΝΜ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Αδρή αφή – πίεση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Πρόσθια δέσμη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Arial" pitchFamily="34" charset="0"/>
              </a:rPr>
              <a:t>QUIZ </a:t>
            </a:r>
            <a:r>
              <a:rPr lang="el-GR" sz="3200" smtClean="0">
                <a:latin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</a:rPr>
              <a:t>:</a:t>
            </a:r>
            <a:r>
              <a:rPr lang="el-GR" sz="3200" smtClean="0"/>
              <a:t> </a:t>
            </a:r>
            <a:r>
              <a:rPr lang="en-US" sz="3200" smtClean="0"/>
              <a:t> </a:t>
            </a:r>
            <a:r>
              <a:rPr lang="el-GR" sz="3200" smtClean="0">
                <a:latin typeface="Arial" pitchFamily="34" charset="0"/>
              </a:rPr>
              <a:t>Δεμάτια Νωτιαίου Μυελού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08050"/>
            <a:ext cx="4500563" cy="5949950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Νωτιαιοτετραδυμικό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Επιχείλια ζώνη </a:t>
            </a:r>
            <a:r>
              <a:rPr lang="en-US" sz="2000" b="1" smtClean="0">
                <a:latin typeface="Arial" pitchFamily="34" charset="0"/>
              </a:rPr>
              <a:t>Lissauer</a:t>
            </a:r>
            <a:endParaRPr lang="el-GR" sz="2000" b="1" smtClean="0">
              <a:latin typeface="Arial" pitchFamily="34" charset="0"/>
            </a:endParaRP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Ισχνό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Σφηνοειδές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Πρόσθιο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Τετραδυμονωτιαίο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Ελαιονωτιαίο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Αιθουσαιονωτιαίο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γεφυρικό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προμηκικό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836613"/>
            <a:ext cx="4495800" cy="6021387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Εκούσια κινητικότητα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Διακριτική αφή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Οφθαλμοκινητικά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Διανευροτομιακά       »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Εκτείνοντες μύες – στάση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Εγρήγορση –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Οπίσθια δέσμη επί τα εκτός</a:t>
            </a:r>
          </a:p>
          <a:p>
            <a:pPr eaLnBrk="1" hangingPunct="1"/>
            <a:r>
              <a:rPr lang="el-GR" sz="1900" b="1" smtClean="0">
                <a:latin typeface="Arial" pitchFamily="34" charset="0"/>
              </a:rPr>
              <a:t>Ιδιοδέκτριες πληροφορίες στάσης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Οφθαλμικά αντανακλαστικά σε ερεθίσματα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Πόνος – Θερμοκρασία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Ιδιοδέκτριες πληροφορίες κίνησης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Πλάγια δέσμη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Μόνο αυχενική μοίρα ΝΜ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Αδρή αφή – πίεση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Πρόσθια δέσμη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Arial" pitchFamily="34" charset="0"/>
              </a:rPr>
              <a:t>QUIZ </a:t>
            </a:r>
            <a:r>
              <a:rPr lang="el-GR" sz="3200" smtClean="0">
                <a:latin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</a:rPr>
              <a:t>:</a:t>
            </a:r>
            <a:r>
              <a:rPr lang="el-GR" sz="3200" smtClean="0"/>
              <a:t> </a:t>
            </a:r>
            <a:r>
              <a:rPr lang="en-US" sz="3200" smtClean="0"/>
              <a:t> </a:t>
            </a:r>
            <a:r>
              <a:rPr lang="el-GR" sz="3200" smtClean="0">
                <a:latin typeface="Arial" pitchFamily="34" charset="0"/>
              </a:rPr>
              <a:t>Δεμάτια Νωτιαίου Μυελού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08050"/>
            <a:ext cx="4500563" cy="5949950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Νωτιαιοτετραδυμικό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Επιχείλια ζώνη </a:t>
            </a:r>
            <a:r>
              <a:rPr lang="en-US" sz="2000" b="1" smtClean="0">
                <a:latin typeface="Arial" pitchFamily="34" charset="0"/>
              </a:rPr>
              <a:t>Lissauer</a:t>
            </a:r>
            <a:endParaRPr lang="el-GR" sz="2000" b="1" smtClean="0">
              <a:latin typeface="Arial" pitchFamily="34" charset="0"/>
            </a:endParaRP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Ισχνό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Σφηνοειδές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Πρόσθιο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Τετραδυμονωτιαίο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Ελαιονωτιαίο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Αιθουσαιονωτιαίο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γεφυρικό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προμηκικό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836613"/>
            <a:ext cx="4495800" cy="6021387"/>
          </a:xfrm>
        </p:spPr>
        <p:txBody>
          <a:bodyPr/>
          <a:lstStyle/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Εκούσια κινητικότητα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Διακριτική αφή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Οφθαλμοκινητικά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Διανευροτομιακά       »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Εκτείνοντες μύες – στάση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Εγρήγορση –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Οπίσθια δέσμη επί τα εκτός</a:t>
            </a:r>
          </a:p>
          <a:p>
            <a:pPr eaLnBrk="1" hangingPunct="1"/>
            <a:r>
              <a:rPr lang="el-GR" sz="1900" b="1" smtClean="0">
                <a:latin typeface="Arial" pitchFamily="34" charset="0"/>
              </a:rPr>
              <a:t>Ιδιοδέκτριες πληροφορίες στάσης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Οφθαλμικά αντανακλαστικά σε ερεθίσματα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Πόνος – Θερμοκρασία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Ιδιοδέκτριες πληροφορίες κίνησης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Πλάγια δέσμη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Μόνο αυχενική μοίρα ΝΜ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Αδρή αφή – πίεση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Πρόσθια δέσμη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Arial" pitchFamily="34" charset="0"/>
              </a:rPr>
              <a:t>QUIZ </a:t>
            </a:r>
            <a:r>
              <a:rPr lang="el-GR" sz="3200" smtClean="0">
                <a:latin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</a:rPr>
              <a:t>:</a:t>
            </a:r>
            <a:r>
              <a:rPr lang="el-GR" sz="3200" smtClean="0"/>
              <a:t> </a:t>
            </a:r>
            <a:r>
              <a:rPr lang="en-US" sz="3200" smtClean="0"/>
              <a:t> </a:t>
            </a:r>
            <a:r>
              <a:rPr lang="el-GR" sz="3200" smtClean="0">
                <a:latin typeface="Arial" pitchFamily="34" charset="0"/>
              </a:rPr>
              <a:t>Δεμάτια Νωτιαίου Μυελού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08050"/>
            <a:ext cx="4500563" cy="5949950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Νωτιαιοτετραδυμικό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Επιχείλια ζώνη </a:t>
            </a:r>
            <a:r>
              <a:rPr lang="en-US" sz="2000" b="1" smtClean="0">
                <a:latin typeface="Arial" pitchFamily="34" charset="0"/>
              </a:rPr>
              <a:t>Lissauer</a:t>
            </a:r>
            <a:endParaRPr lang="el-GR" sz="2000" b="1" smtClean="0">
              <a:latin typeface="Arial" pitchFamily="34" charset="0"/>
            </a:endParaRP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Ισχνό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Σφηνοειδές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φλοιονωτιαίο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Πλάγιο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Τετραδυμονωτιαίο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Ελαιονωτιαίο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Αιθουσαιονωτιαίο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γεφυρικό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προμηκικό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836613"/>
            <a:ext cx="4495800" cy="6021387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Εκούσια κινητικότητα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Διακριτική αφή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Οφθαλμοκινητικά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Διανευροτομιακά       »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Εκτείνοντες μύες – στάση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Εγρήγορση –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Οπίσθια δέσμη επί τα εκτός</a:t>
            </a:r>
          </a:p>
          <a:p>
            <a:pPr eaLnBrk="1" hangingPunct="1"/>
            <a:r>
              <a:rPr lang="el-GR" sz="1900" b="1" smtClean="0">
                <a:latin typeface="Arial" pitchFamily="34" charset="0"/>
              </a:rPr>
              <a:t>Ιδιοδέκτριες πληροφορίες στάσης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Οφθαλμικά αντανακλαστικά σε ερεθίσματα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Πόνος – Θερμοκρασία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Ιδιοδέκτριες πληροφορίες κίνησης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Πλάγια δέσμη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Μόνο αυχενική μοίρα ΝΜ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Αδρή αφή – πίεση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Πρόσθια δέσμη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Arial" pitchFamily="34" charset="0"/>
              </a:rPr>
              <a:t>QUIZ </a:t>
            </a:r>
            <a:r>
              <a:rPr lang="el-GR" sz="3200" smtClean="0">
                <a:latin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</a:rPr>
              <a:t>:</a:t>
            </a:r>
            <a:r>
              <a:rPr lang="el-GR" sz="3200" smtClean="0"/>
              <a:t> </a:t>
            </a:r>
            <a:r>
              <a:rPr lang="en-US" sz="3200" smtClean="0"/>
              <a:t> </a:t>
            </a:r>
            <a:r>
              <a:rPr lang="el-GR" sz="3200" smtClean="0">
                <a:latin typeface="Arial" pitchFamily="34" charset="0"/>
              </a:rPr>
              <a:t>Δεμάτια Νωτιαίου Μυελού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08050"/>
            <a:ext cx="4500563" cy="5949950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Νωτιαιοτετραδυμικό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Επιχείλια ζώνη </a:t>
            </a:r>
            <a:r>
              <a:rPr lang="en-US" sz="2000" b="1" smtClean="0">
                <a:latin typeface="Arial" pitchFamily="34" charset="0"/>
              </a:rPr>
              <a:t>Lissauer</a:t>
            </a:r>
            <a:endParaRPr lang="el-GR" sz="2000" b="1" smtClean="0">
              <a:latin typeface="Arial" pitchFamily="34" charset="0"/>
            </a:endParaRP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Ισχνό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Σφηνοειδές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φλοιονωτιαίο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Πλάγιο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Τετραδυμονωτιαίο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Ελαιονωτιαίο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Αιθουσαιονωτιαίο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γεφυρικό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προμηκικό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836613"/>
            <a:ext cx="4495800" cy="6021387"/>
          </a:xfrm>
        </p:spPr>
        <p:txBody>
          <a:bodyPr/>
          <a:lstStyle/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Εκούσια κινητικότητα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Διακριτική αφή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Οφθαλμοκινητικά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Διανευροτομιακά       »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Εκτείνοντες μύες – στάση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Εγρήγορση –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Οπίσθια δέσμη επί τα εκτός</a:t>
            </a:r>
          </a:p>
          <a:p>
            <a:pPr eaLnBrk="1" hangingPunct="1"/>
            <a:r>
              <a:rPr lang="el-GR" sz="1900" b="1" smtClean="0">
                <a:latin typeface="Arial" pitchFamily="34" charset="0"/>
              </a:rPr>
              <a:t>Ιδιοδέκτριες πληροφορίες στάσης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Οφθαλμικά αντανακλαστικά σε ερεθίσματα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Πόνος – Θερμοκρασία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Ιδιοδέκτριες πληροφορίες κίνησης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Πλάγια δέσμη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Μόνο αυχενική μοίρα ΝΜ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Αδρή αφή – πίεση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Πρόσθια δέσμη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Arial" pitchFamily="34" charset="0"/>
              </a:rPr>
              <a:t>QUIZ </a:t>
            </a:r>
            <a:r>
              <a:rPr lang="el-GR" sz="3200" smtClean="0">
                <a:latin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</a:rPr>
              <a:t>:</a:t>
            </a:r>
            <a:r>
              <a:rPr lang="el-GR" sz="3200" smtClean="0"/>
              <a:t> </a:t>
            </a:r>
            <a:r>
              <a:rPr lang="en-US" sz="3200" smtClean="0"/>
              <a:t> </a:t>
            </a:r>
            <a:r>
              <a:rPr lang="el-GR" sz="3200" smtClean="0">
                <a:latin typeface="Arial" pitchFamily="34" charset="0"/>
              </a:rPr>
              <a:t>Δεμάτια Νωτιαίου Μυελού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08050"/>
            <a:ext cx="4500563" cy="5949950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Νωτιαιοτετραδυμικό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Επιχείλια ζώνη </a:t>
            </a:r>
            <a:r>
              <a:rPr lang="en-US" sz="2000" b="1" smtClean="0">
                <a:latin typeface="Arial" pitchFamily="34" charset="0"/>
              </a:rPr>
              <a:t>Lissauer</a:t>
            </a:r>
            <a:endParaRPr lang="el-GR" sz="2000" b="1" smtClean="0">
              <a:latin typeface="Arial" pitchFamily="34" charset="0"/>
            </a:endParaRP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Ισχνό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Σφηνοειδές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φλοιονωτιαίο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Τετραδυμονωτιαίο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Ελαιονωτιαίο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Αιθουσαιονωτιαίο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γεφυρικό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προμηκικό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836613"/>
            <a:ext cx="4495800" cy="6021387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Εκούσια κινητικότητα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Διακριτική αφή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Οφθαλμοκινητικά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Διανευροτομιακά       »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Εκτείνοντες μύες – στάση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Εγρήγορση –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Οπίσθια δέσμη επί τα εκτός</a:t>
            </a:r>
          </a:p>
          <a:p>
            <a:pPr eaLnBrk="1" hangingPunct="1"/>
            <a:r>
              <a:rPr lang="el-GR" sz="1900" b="1" smtClean="0">
                <a:latin typeface="Arial" pitchFamily="34" charset="0"/>
              </a:rPr>
              <a:t>Ιδιοδέκτριες πληροφορίες στάσης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Οφθαλμικά αντανακλαστικά σε ερεθίσματα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Πόνος – Θερμοκρασία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Ιδιοδέκτριες πληροφορίες κίνησης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Πλάγια δέσμη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Μόνο αυχενική μοίρα ΝΜ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Αδρή αφή – πίεση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Πρόσθια δέσμη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Arial" pitchFamily="34" charset="0"/>
              </a:rPr>
              <a:t>QUIZ </a:t>
            </a:r>
            <a:r>
              <a:rPr lang="el-GR" sz="3200" smtClean="0">
                <a:latin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</a:rPr>
              <a:t>:</a:t>
            </a:r>
            <a:r>
              <a:rPr lang="el-GR" sz="3200" smtClean="0"/>
              <a:t> </a:t>
            </a:r>
            <a:r>
              <a:rPr lang="en-US" sz="3200" smtClean="0"/>
              <a:t> </a:t>
            </a:r>
            <a:r>
              <a:rPr lang="el-GR" sz="3200" smtClean="0">
                <a:latin typeface="Arial" pitchFamily="34" charset="0"/>
              </a:rPr>
              <a:t>Δεμάτια Νωτιαίου Μυελού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08050"/>
            <a:ext cx="4500563" cy="5949950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Νωτιαιοτετραδυμικό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Επιχείλια ζώνη </a:t>
            </a:r>
            <a:r>
              <a:rPr lang="en-US" sz="2000" b="1" smtClean="0">
                <a:latin typeface="Arial" pitchFamily="34" charset="0"/>
              </a:rPr>
              <a:t>Lissauer</a:t>
            </a:r>
            <a:endParaRPr lang="el-GR" sz="2000" b="1" smtClean="0">
              <a:latin typeface="Arial" pitchFamily="34" charset="0"/>
            </a:endParaRP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Ισχνό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Σφηνοειδές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φλοιονωτιαίο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Τετραδυμονωτιαίο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Ελαιονωτιαίο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Αιθουσαιονωτιαίο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γεφυρικό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προμηκικό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836613"/>
            <a:ext cx="4495800" cy="6021387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Εκούσια κινητικότητα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Διακριτική αφή</a:t>
            </a:r>
          </a:p>
          <a:p>
            <a:pPr eaLnBrk="1" hangingPunct="1"/>
            <a:r>
              <a:rPr lang="el-GR" sz="1800" b="1" smtClean="0">
                <a:solidFill>
                  <a:srgbClr val="FF0000"/>
                </a:solidFill>
                <a:latin typeface="Arial" pitchFamily="34" charset="0"/>
              </a:rPr>
              <a:t>Οφθαλμοκινητικά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Διανευροτομιακά       »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Εκτείνοντες μύες – στάση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Εγρήγορση –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Οπίσθια δέσμη επί τα εκτός</a:t>
            </a:r>
          </a:p>
          <a:p>
            <a:pPr eaLnBrk="1" hangingPunct="1"/>
            <a:r>
              <a:rPr lang="el-GR" sz="1900" b="1" smtClean="0">
                <a:latin typeface="Arial" pitchFamily="34" charset="0"/>
              </a:rPr>
              <a:t>Ιδιοδέκτριες πληροφορίες στάσης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Οφθαλμικά αντανακλαστικά σε ερεθίσματα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Πόνος – Θερμοκρασία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Ιδιοδέκτριες πληροφορίες κίνησης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Πλάγια δέσμη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Μόνο αυχενική μοίρα ΝΜ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Αδρή αφή – πίεση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Πρόσθια δέσμη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69325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latin typeface="Arial" pitchFamily="34" charset="0"/>
              </a:rPr>
              <a:t>QUIZ </a:t>
            </a:r>
            <a:r>
              <a:rPr lang="el-GR" sz="3200" smtClean="0">
                <a:latin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</a:rPr>
              <a:t>:</a:t>
            </a:r>
            <a:r>
              <a:rPr lang="el-GR" sz="3200" smtClean="0"/>
              <a:t> </a:t>
            </a:r>
            <a:r>
              <a:rPr lang="en-US" sz="3200" smtClean="0"/>
              <a:t> </a:t>
            </a:r>
            <a:r>
              <a:rPr lang="el-GR" sz="3200" smtClean="0">
                <a:latin typeface="Arial" pitchFamily="34" charset="0"/>
              </a:rPr>
              <a:t>Δεμάτια Νωτιαίου Μυελού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908050"/>
            <a:ext cx="4500563" cy="5949950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νωτιαιοθαλαμικό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Οπ. Νωτιαιοπαρεγκεφαλιδικό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Νωτιαιοτετραδυμικό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Επιχείλια ζώνη </a:t>
            </a:r>
            <a:r>
              <a:rPr lang="en-US" sz="2000" b="1" smtClean="0">
                <a:latin typeface="Arial" pitchFamily="34" charset="0"/>
              </a:rPr>
              <a:t>Lissauer</a:t>
            </a:r>
            <a:endParaRPr lang="el-GR" sz="2000" b="1" smtClean="0">
              <a:latin typeface="Arial" pitchFamily="34" charset="0"/>
            </a:endParaRP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Ισχνό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Σφηνοειδές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Πλάγιο φλοιονωτιαίο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Τετραδυμονωτιαίο</a:t>
            </a:r>
          </a:p>
          <a:p>
            <a:pPr eaLnBrk="1" hangingPunct="1"/>
            <a:r>
              <a:rPr lang="el-GR" sz="2000" b="1" smtClean="0">
                <a:solidFill>
                  <a:srgbClr val="FF0000"/>
                </a:solidFill>
                <a:latin typeface="Arial" pitchFamily="34" charset="0"/>
              </a:rPr>
              <a:t>Ελαιονωτιαίο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Αιθουσαιονωτιαίο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γεφυρικό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Δικτυωτονωτιαίο προμηκικό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8200" y="836613"/>
            <a:ext cx="4495800" cy="6021387"/>
          </a:xfrm>
        </p:spPr>
        <p:txBody>
          <a:bodyPr/>
          <a:lstStyle/>
          <a:p>
            <a:pPr eaLnBrk="1" hangingPunct="1"/>
            <a:r>
              <a:rPr lang="el-GR" sz="2000" b="1" smtClean="0">
                <a:latin typeface="Arial" pitchFamily="34" charset="0"/>
              </a:rPr>
              <a:t>Εκούσια κινητικότητα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Διακριτική αφή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Οφθαλμοκινητικά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Διανευροτομιακά       »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Εκτείνοντες μύες – στάση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Εγρήγορση – αντανακλαστικά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Οπίσθια δέσμη επί τα εκτός</a:t>
            </a:r>
          </a:p>
          <a:p>
            <a:pPr eaLnBrk="1" hangingPunct="1"/>
            <a:r>
              <a:rPr lang="el-GR" sz="1900" b="1" smtClean="0">
                <a:latin typeface="Arial" pitchFamily="34" charset="0"/>
              </a:rPr>
              <a:t>Ιδιοδέκτριες πληροφορίες στάσης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Οφθαλμικά αντανακλαστικά σε ερεθίσματα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Πόνος – Θερμοκρασία</a:t>
            </a:r>
          </a:p>
          <a:p>
            <a:pPr eaLnBrk="1" hangingPunct="1"/>
            <a:r>
              <a:rPr lang="el-GR" sz="1800" b="1" smtClean="0">
                <a:latin typeface="Arial" pitchFamily="34" charset="0"/>
              </a:rPr>
              <a:t>Ιδιοδέκτριες πληροφορίες κίνησης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Πλάγια δέσμη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Μόνο αυχενική μοίρα ΝΜ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Αδρή αφή – πίεση</a:t>
            </a:r>
          </a:p>
          <a:p>
            <a:pPr eaLnBrk="1" hangingPunct="1"/>
            <a:r>
              <a:rPr lang="el-GR" sz="2000" b="1" smtClean="0">
                <a:latin typeface="Arial" pitchFamily="34" charset="0"/>
              </a:rPr>
              <a:t>Πρόσθια δέσμη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113</TotalTime>
  <Words>3719</Words>
  <Application>Microsoft Office PowerPoint</Application>
  <PresentationFormat>Προβολή στην οθόνη (4:3)</PresentationFormat>
  <Paragraphs>1197</Paragraphs>
  <Slides>117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117</vt:i4>
      </vt:variant>
    </vt:vector>
  </HeadingPairs>
  <TitlesOfParts>
    <vt:vector size="118" baseType="lpstr">
      <vt:lpstr>Αστικό</vt:lpstr>
      <vt:lpstr>Δεμάτια Νωτιαίου Μυελού</vt:lpstr>
      <vt:lpstr>Διαφάνεια 2</vt:lpstr>
      <vt:lpstr>Διαφάνεια 3</vt:lpstr>
      <vt:lpstr>Διαφάνεια 4</vt:lpstr>
      <vt:lpstr>Εμμύελες νευρικές ίνες</vt:lpstr>
      <vt:lpstr>Ελεύθερες νευρικές απολήξεις  (Αίσθηση του πόνου και της θερμοκρασίας)</vt:lpstr>
      <vt:lpstr>Δίσκοι του Merkel (πίεση, αδρή αφή)</vt:lpstr>
      <vt:lpstr>Μικροφωτογραφία δέρματος</vt:lpstr>
      <vt:lpstr>Νευρικές απολήξεις τρίχας   (Αδρή αφή)</vt:lpstr>
      <vt:lpstr>Διαφάνεια 10</vt:lpstr>
      <vt:lpstr>Μικροφωτογραφία νευρ. Ινών τρίχας</vt:lpstr>
      <vt:lpstr>Σωμάτια Meissner  (Επικριτική ή Διακριτική αφή:  Διάκριση 2 σημείων) </vt:lpstr>
      <vt:lpstr>Σωμάτια Pacini   (Αίσθηση δονήσεων)   </vt:lpstr>
      <vt:lpstr>Ruffini end organ: (Διάταση)</vt:lpstr>
      <vt:lpstr>Νευρομυϊκή άτρακτος</vt:lpstr>
      <vt:lpstr>Νευροτενόντιο όργανο του Golgi</vt:lpstr>
      <vt:lpstr>Απλοποιημένη αισθητικότητα</vt:lpstr>
      <vt:lpstr>Διαφάνεια 18</vt:lpstr>
      <vt:lpstr>Διαφάνεια 19</vt:lpstr>
      <vt:lpstr>  Στoιβάδες (laminae) Νωτιαίου Μυελού  </vt:lpstr>
      <vt:lpstr> Οδός του πόνου και της θερμοκρασίας </vt:lpstr>
      <vt:lpstr> Οδός της αδρής αφής και της πίεσης </vt:lpstr>
      <vt:lpstr>Διαφάνεια 23</vt:lpstr>
      <vt:lpstr>Διαφάνεια 24</vt:lpstr>
      <vt:lpstr> Επικριτική αφή -Παλλαισθησία-Κιναισθησία</vt:lpstr>
      <vt:lpstr>Διαφάνεια 26</vt:lpstr>
      <vt:lpstr>Λημνίσκοι</vt:lpstr>
      <vt:lpstr>Διαφάνεια 28</vt:lpstr>
      <vt:lpstr>Διαφάνεια 29</vt:lpstr>
      <vt:lpstr>Νωτιαιοπαρεγκεφαλιδικά δεμάτια</vt:lpstr>
      <vt:lpstr>Διατομή προμήκη-χιασμός έσω λημνίσκων</vt:lpstr>
      <vt:lpstr>Νωτιαιο-παρεγκεφαλιδικά δεμάτια</vt:lpstr>
      <vt:lpstr>Διαφάνεια 33</vt:lpstr>
      <vt:lpstr>Νωτιαιο-δικτυωτά-τετραδυμικό-ελαϊκό</vt:lpstr>
      <vt:lpstr>Διαφάνεια 35</vt:lpstr>
      <vt:lpstr>Διαφάνεια 36</vt:lpstr>
      <vt:lpstr>Διαφάνεια 37</vt:lpstr>
      <vt:lpstr>Αφετηρία: Πρόσθια Κεντρική έλικα</vt:lpstr>
      <vt:lpstr>Αισθητικό – κινητικό ανθρωπάριο</vt:lpstr>
      <vt:lpstr>Απαγωγοί νευρώνες φλοιού  Η οδός ξενικά από τα πυραμοειδή κύτταρα της 3ης και της 5ης στιβάδας</vt:lpstr>
      <vt:lpstr>Φλοιονωτιαία δεμάτια</vt:lpstr>
      <vt:lpstr>Ακτινωτός στέφανος</vt:lpstr>
      <vt:lpstr>Διαφάνεια 43</vt:lpstr>
      <vt:lpstr>Έσω Κάψα </vt:lpstr>
      <vt:lpstr>Διαφάνεια 45</vt:lpstr>
      <vt:lpstr>Σκέλη Μέσου Εγκεφάλου</vt:lpstr>
      <vt:lpstr>Μέσος – πρόσθια διδύμια</vt:lpstr>
      <vt:lpstr>Μέσος – οπίσθια διδύμια</vt:lpstr>
      <vt:lpstr>Γέφυρα</vt:lpstr>
      <vt:lpstr>Γέφυρα – πυρήνες τριδύμου</vt:lpstr>
      <vt:lpstr>Διαφάνεια 51</vt:lpstr>
      <vt:lpstr>Προμήκης Μυελός Πυραμίδες – (Εξ ου και: Πυραμιδικό σύστημα)</vt:lpstr>
      <vt:lpstr>Διατομή προμήκη-χιασμός έσω λημνίσκων</vt:lpstr>
      <vt:lpstr>Διατομή προμήκη-χιασμός πυραμίδων</vt:lpstr>
      <vt:lpstr>Διαφάνεια 55</vt:lpstr>
      <vt:lpstr>Φλοιονωτιαία δεμάτια</vt:lpstr>
      <vt:lpstr>Σταθμός Προσθίων Κεράτων Ν.Μ.</vt:lpstr>
      <vt:lpstr>Διάμεσος Νευρώνας Renshaw</vt:lpstr>
      <vt:lpstr>Τέρμα της οδού  Μυϊκός ιστός Νευρομυϊκή σύναψη Κινητική μονάδα Μυϊκές ομάδες για μια κίνηση  </vt:lpstr>
      <vt:lpstr>Δομή γραμμωτού μυός</vt:lpstr>
      <vt:lpstr>Διατομή γραμμωτού μυός</vt:lpstr>
      <vt:lpstr>Δομή Μυϊκής ίνας - γραμμώσεις</vt:lpstr>
      <vt:lpstr>Λεπτό μυονημάτιο</vt:lpstr>
      <vt:lpstr>Σύζευξη και σχετική ολίσθηση μυονηματίων</vt:lpstr>
      <vt:lpstr>Κινητική μονάδα =  Κινητικός νευρώνας + μυϊκές ίνες που νευρώνει</vt:lpstr>
      <vt:lpstr>Δομή νευρομυϊκής συνάψεως</vt:lpstr>
      <vt:lpstr>Somatotopical - Fasciculi</vt:lpstr>
      <vt:lpstr>Μυϊκές ομάδες για μια κίνηση</vt:lpstr>
      <vt:lpstr>Διαφάνεια 69</vt:lpstr>
      <vt:lpstr>Διαφάνεια 70</vt:lpstr>
      <vt:lpstr>Ερυθρονωτιαίο δεμάτιο Χιαζόμενο στον μέσο εγκέφαλο</vt:lpstr>
      <vt:lpstr>Αιθουσαιονωτιαίο δεμάτιο Αχίαστο </vt:lpstr>
      <vt:lpstr>Δικτυωτονωτιαία δεμάτια</vt:lpstr>
      <vt:lpstr>Ελαιονωτιαίο δεμάτιο</vt:lpstr>
      <vt:lpstr>Τετραδυμονωτιαίο δεμάτιο</vt:lpstr>
      <vt:lpstr>Έσω Επιμήκης Δεσμίδα Κατερχόμενες ίνες Αυτονόμου ΝΑ …</vt:lpstr>
      <vt:lpstr>QUIZ 3:  Δεμάτια Νωτιαίου Μυελού</vt:lpstr>
      <vt:lpstr>QUIZ 3:  Δεμάτια Νωτιαίου Μυελού</vt:lpstr>
      <vt:lpstr>QUIZ 3:  Δεμάτια Νωτιαίου Μυελού</vt:lpstr>
      <vt:lpstr>QUIZ 3:  Δεμάτια Νωτιαίου Μυελού</vt:lpstr>
      <vt:lpstr>QUIZ 3:  Δεμάτια Νωτιαίου Μυελού</vt:lpstr>
      <vt:lpstr>QUIZ 3:  Δεμάτια Νωτιαίου Μυελού</vt:lpstr>
      <vt:lpstr>QUIZ 3:  Δεμάτια Νωτιαίου Μυελού</vt:lpstr>
      <vt:lpstr>QUIZ 3:  Δεμάτια Νωτιαίου Μυελού</vt:lpstr>
      <vt:lpstr>QUIZ 3:  Δεμάτια Νωτιαίου Μυελού</vt:lpstr>
      <vt:lpstr>QUIZ 3:  Δεμάτια Νωτιαίου Μυελού</vt:lpstr>
      <vt:lpstr>QUIZ 3:  Δεμάτια Νωτιαίου Μυελού</vt:lpstr>
      <vt:lpstr>QUIZ 3:  Δεμάτια Νωτιαίου Μυελού</vt:lpstr>
      <vt:lpstr>QUIZ 3:  Δεμάτια Νωτιαίου Μυελού</vt:lpstr>
      <vt:lpstr>QUIZ 3:  Δεμάτια Νωτιαίου Μυελού</vt:lpstr>
      <vt:lpstr>QUIZ 3:  Δεμάτια Νωτιαίου Μυελού</vt:lpstr>
      <vt:lpstr>QUIZ 3:  Δεμάτια Νωτιαίου Μυελού</vt:lpstr>
      <vt:lpstr>QUIZ 3:  Δεμάτια Νωτιαίου Μυελού</vt:lpstr>
      <vt:lpstr>QUIZ 3:  Δεμάτια Νωτιαίου Μυελού</vt:lpstr>
      <vt:lpstr>QUIZ 3:  Δεμάτια Νωτιαίου Μυελού</vt:lpstr>
      <vt:lpstr>QUIZ 3:  Δεμάτια Νωτιαίου Μυελού</vt:lpstr>
      <vt:lpstr>QUIZ 3:  Δεμάτια Νωτιαίου Μυελού</vt:lpstr>
      <vt:lpstr>QUIZ 3:  Δεμάτια Νωτιαίου Μυελού</vt:lpstr>
      <vt:lpstr>QUIZ 3:  Δεμάτια Νωτιαίου Μυελού</vt:lpstr>
      <vt:lpstr>QUIZ 3:  Δεμάτια Νωτιαίου Μυελού</vt:lpstr>
      <vt:lpstr>QUIZ 3:  Δεμάτια Νωτιαίου Μυελού</vt:lpstr>
      <vt:lpstr>QUIZ 3:  Δεμάτια Νωτιαίου Μυελού</vt:lpstr>
      <vt:lpstr>QUIZ 3:  Δεμάτια Νωτιαίου Μυελού</vt:lpstr>
      <vt:lpstr>QUIZ 3:  Δεμάτια Νωτιαίου Μυελού</vt:lpstr>
      <vt:lpstr>QUIZ 3:  Δεμάτια Νωτιαίου Μυελού</vt:lpstr>
      <vt:lpstr>QUIZ 3:  Δεμάτια Νωτιαίου Μυελού</vt:lpstr>
      <vt:lpstr>Διαφάνεια 107</vt:lpstr>
      <vt:lpstr>Διαφάνεια 108</vt:lpstr>
      <vt:lpstr>Διαφάνεια 109</vt:lpstr>
      <vt:lpstr>Διαφάνεια 110</vt:lpstr>
      <vt:lpstr>Διαφάνεια 111</vt:lpstr>
      <vt:lpstr>Διαφάνεια 112</vt:lpstr>
      <vt:lpstr>Διαφάνεια 113</vt:lpstr>
      <vt:lpstr>Διαφάνεια 114</vt:lpstr>
      <vt:lpstr>Διαφάνεια 115</vt:lpstr>
      <vt:lpstr>Διαφάνεια 116</vt:lpstr>
      <vt:lpstr>Διαφάνεια 117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Δεμάτια Νωτιαίου Μυελού</dc:title>
  <dc:creator>Πάνος Ανδριόπουλος</dc:creator>
  <cp:lastModifiedBy>Πάνος Ανδριόπουλος</cp:lastModifiedBy>
  <cp:revision>14</cp:revision>
  <dcterms:created xsi:type="dcterms:W3CDTF">2014-10-20T18:45:56Z</dcterms:created>
  <dcterms:modified xsi:type="dcterms:W3CDTF">2014-10-20T20:39:22Z</dcterms:modified>
</cp:coreProperties>
</file>