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58" r:id="rId5"/>
    <p:sldId id="260" r:id="rId6"/>
    <p:sldId id="261" r:id="rId7"/>
    <p:sldId id="262" r:id="rId8"/>
    <p:sldId id="259" r:id="rId9"/>
    <p:sldId id="263" r:id="rId10"/>
    <p:sldId id="264" r:id="rId11"/>
    <p:sldId id="265" r:id="rId12"/>
    <p:sldId id="270" r:id="rId13"/>
    <p:sldId id="271"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pPr/>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pPr/>
              <a:t>‹#›</a:t>
            </a:fld>
            <a:endParaRPr lang="el-GR"/>
          </a:p>
        </p:txBody>
      </p:sp>
    </p:spTree>
    <p:extLst>
      <p:ext uri="{BB962C8B-B14F-4D97-AF65-F5344CB8AC3E}">
        <p14:creationId xmlns:p14="http://schemas.microsoft.com/office/powerpoint/2010/main" val="427287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pPr/>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pPr/>
              <a:t>‹#›</a:t>
            </a:fld>
            <a:endParaRPr lang="el-GR"/>
          </a:p>
        </p:txBody>
      </p:sp>
    </p:spTree>
    <p:extLst>
      <p:ext uri="{BB962C8B-B14F-4D97-AF65-F5344CB8AC3E}">
        <p14:creationId xmlns:p14="http://schemas.microsoft.com/office/powerpoint/2010/main" val="2913735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pPr/>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pPr/>
              <a:t>‹#›</a:t>
            </a:fld>
            <a:endParaRPr lang="el-GR"/>
          </a:p>
        </p:txBody>
      </p:sp>
    </p:spTree>
    <p:extLst>
      <p:ext uri="{BB962C8B-B14F-4D97-AF65-F5344CB8AC3E}">
        <p14:creationId xmlns:p14="http://schemas.microsoft.com/office/powerpoint/2010/main" val="2217314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pPr/>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pPr/>
              <a:t>‹#›</a:t>
            </a:fld>
            <a:endParaRPr lang="el-GR"/>
          </a:p>
        </p:txBody>
      </p:sp>
    </p:spTree>
    <p:extLst>
      <p:ext uri="{BB962C8B-B14F-4D97-AF65-F5344CB8AC3E}">
        <p14:creationId xmlns:p14="http://schemas.microsoft.com/office/powerpoint/2010/main" val="919853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3BE1DF8-ADE9-4C93-AC18-BA50BCB00774}" type="datetimeFigureOut">
              <a:rPr lang="el-GR" smtClean="0"/>
              <a:pPr/>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pPr/>
              <a:t>‹#›</a:t>
            </a:fld>
            <a:endParaRPr lang="el-GR"/>
          </a:p>
        </p:txBody>
      </p:sp>
    </p:spTree>
    <p:extLst>
      <p:ext uri="{BB962C8B-B14F-4D97-AF65-F5344CB8AC3E}">
        <p14:creationId xmlns:p14="http://schemas.microsoft.com/office/powerpoint/2010/main" val="1213189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3BE1DF8-ADE9-4C93-AC18-BA50BCB00774}" type="datetimeFigureOut">
              <a:rPr lang="el-GR" smtClean="0"/>
              <a:pPr/>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pPr/>
              <a:t>‹#›</a:t>
            </a:fld>
            <a:endParaRPr lang="el-GR"/>
          </a:p>
        </p:txBody>
      </p:sp>
    </p:spTree>
    <p:extLst>
      <p:ext uri="{BB962C8B-B14F-4D97-AF65-F5344CB8AC3E}">
        <p14:creationId xmlns:p14="http://schemas.microsoft.com/office/powerpoint/2010/main" val="2585991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3BE1DF8-ADE9-4C93-AC18-BA50BCB00774}" type="datetimeFigureOut">
              <a:rPr lang="el-GR" smtClean="0"/>
              <a:pPr/>
              <a:t>11/6/2021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F1EE3F20-9DD8-45D7-B319-E88BCBF10E37}" type="slidenum">
              <a:rPr lang="el-GR" smtClean="0"/>
              <a:pPr/>
              <a:t>‹#›</a:t>
            </a:fld>
            <a:endParaRPr lang="el-GR"/>
          </a:p>
        </p:txBody>
      </p:sp>
    </p:spTree>
    <p:extLst>
      <p:ext uri="{BB962C8B-B14F-4D97-AF65-F5344CB8AC3E}">
        <p14:creationId xmlns:p14="http://schemas.microsoft.com/office/powerpoint/2010/main" val="1007698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3BE1DF8-ADE9-4C93-AC18-BA50BCB00774}" type="datetimeFigureOut">
              <a:rPr lang="el-GR" smtClean="0"/>
              <a:pPr/>
              <a:t>11/6/2021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F1EE3F20-9DD8-45D7-B319-E88BCBF10E37}" type="slidenum">
              <a:rPr lang="el-GR" smtClean="0"/>
              <a:pPr/>
              <a:t>‹#›</a:t>
            </a:fld>
            <a:endParaRPr lang="el-GR"/>
          </a:p>
        </p:txBody>
      </p:sp>
    </p:spTree>
    <p:extLst>
      <p:ext uri="{BB962C8B-B14F-4D97-AF65-F5344CB8AC3E}">
        <p14:creationId xmlns:p14="http://schemas.microsoft.com/office/powerpoint/2010/main" val="2729247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3BE1DF8-ADE9-4C93-AC18-BA50BCB00774}" type="datetimeFigureOut">
              <a:rPr lang="el-GR" smtClean="0"/>
              <a:pPr/>
              <a:t>11/6/2021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F1EE3F20-9DD8-45D7-B319-E88BCBF10E37}" type="slidenum">
              <a:rPr lang="el-GR" smtClean="0"/>
              <a:pPr/>
              <a:t>‹#›</a:t>
            </a:fld>
            <a:endParaRPr lang="el-GR"/>
          </a:p>
        </p:txBody>
      </p:sp>
    </p:spTree>
    <p:extLst>
      <p:ext uri="{BB962C8B-B14F-4D97-AF65-F5344CB8AC3E}">
        <p14:creationId xmlns:p14="http://schemas.microsoft.com/office/powerpoint/2010/main" val="3949785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pPr/>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pPr/>
              <a:t>‹#›</a:t>
            </a:fld>
            <a:endParaRPr lang="el-GR"/>
          </a:p>
        </p:txBody>
      </p:sp>
    </p:spTree>
    <p:extLst>
      <p:ext uri="{BB962C8B-B14F-4D97-AF65-F5344CB8AC3E}">
        <p14:creationId xmlns:p14="http://schemas.microsoft.com/office/powerpoint/2010/main" val="277244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pPr/>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pPr/>
              <a:t>‹#›</a:t>
            </a:fld>
            <a:endParaRPr lang="el-GR"/>
          </a:p>
        </p:txBody>
      </p:sp>
    </p:spTree>
    <p:extLst>
      <p:ext uri="{BB962C8B-B14F-4D97-AF65-F5344CB8AC3E}">
        <p14:creationId xmlns:p14="http://schemas.microsoft.com/office/powerpoint/2010/main" val="2532384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E1DF8-ADE9-4C93-AC18-BA50BCB00774}" type="datetimeFigureOut">
              <a:rPr lang="el-GR" smtClean="0"/>
              <a:pPr/>
              <a:t>11/6/2021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EE3F20-9DD8-45D7-B319-E88BCBF10E37}" type="slidenum">
              <a:rPr lang="el-GR" smtClean="0"/>
              <a:pPr/>
              <a:t>‹#›</a:t>
            </a:fld>
            <a:endParaRPr lang="el-GR"/>
          </a:p>
        </p:txBody>
      </p:sp>
    </p:spTree>
    <p:extLst>
      <p:ext uri="{BB962C8B-B14F-4D97-AF65-F5344CB8AC3E}">
        <p14:creationId xmlns:p14="http://schemas.microsoft.com/office/powerpoint/2010/main" val="3523373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71277"/>
            <a:ext cx="10515600" cy="6076171"/>
          </a:xfrm>
        </p:spPr>
        <p:txBody>
          <a:bodyPr/>
          <a:lstStyle/>
          <a:p>
            <a:pPr marL="0" indent="0" algn="ctr">
              <a:buNone/>
            </a:pPr>
            <a:endParaRPr lang="en-US" sz="4800" dirty="0" smtClean="0"/>
          </a:p>
          <a:p>
            <a:pPr marL="0" indent="0" algn="ctr">
              <a:buNone/>
            </a:pPr>
            <a:r>
              <a:rPr lang="el-GR" sz="4800" dirty="0" smtClean="0"/>
              <a:t>ΚΟΙΝΩΝΙΚΗ ΟΙΚΟΝΟΜΙΑ</a:t>
            </a:r>
          </a:p>
          <a:p>
            <a:endParaRPr lang="el-GR" dirty="0" smtClean="0"/>
          </a:p>
          <a:p>
            <a:pPr marL="0" indent="0" algn="ctr">
              <a:buNone/>
            </a:pPr>
            <a:endParaRPr lang="el-GR" sz="1600" dirty="0" smtClean="0"/>
          </a:p>
          <a:p>
            <a:pPr marL="0" indent="0" algn="ctr">
              <a:buNone/>
            </a:pPr>
            <a:endParaRPr lang="el-GR" sz="3600" dirty="0"/>
          </a:p>
          <a:p>
            <a:pPr marL="0" indent="0" algn="ctr">
              <a:buNone/>
            </a:pPr>
            <a:r>
              <a:rPr lang="el-GR" sz="3600" b="1" dirty="0"/>
              <a:t>ΦΟΡΕΙΣ ΚΑΙ </a:t>
            </a:r>
            <a:r>
              <a:rPr lang="el-GR" sz="3600" b="1" dirty="0" smtClean="0"/>
              <a:t>ΔΡΑΣΤΗΡΙΟΤΗΤΕΣ ΣΤΗΝ ΚΟΙΝΩΝΙΚΗ ΟΙΚΟΝΟΜΙΑ</a:t>
            </a:r>
            <a:endParaRPr lang="el-GR" sz="3600" dirty="0" smtClean="0"/>
          </a:p>
        </p:txBody>
      </p:sp>
    </p:spTree>
    <p:extLst>
      <p:ext uri="{BB962C8B-B14F-4D97-AF65-F5344CB8AC3E}">
        <p14:creationId xmlns:p14="http://schemas.microsoft.com/office/powerpoint/2010/main" val="3365501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60717" y="103517"/>
            <a:ext cx="11179833" cy="6754483"/>
          </a:xfrm>
        </p:spPr>
        <p:txBody>
          <a:bodyPr>
            <a:normAutofit/>
          </a:bodyPr>
          <a:lstStyle/>
          <a:p>
            <a:r>
              <a:rPr lang="el-GR" dirty="0"/>
              <a:t>Στην Ευρωπαϊκή Ένωση υπολογίστηκε ότι η κοινωνική οικονομία απασχολεί περίπου 9 εκατομμύρια εργαζομένους πλήρους απασχόλησης (7,9% της μισθωτής εργασίας). </a:t>
            </a:r>
          </a:p>
          <a:p>
            <a:r>
              <a:rPr lang="el-GR" dirty="0"/>
              <a:t>71% των εργαζομένων απασχολούνται σε σωματεία κάθε μορφής, 27,5% σε συνεταιρισμούς και 3,1% σε αλληλασφαλιστικές οργανώσεις. </a:t>
            </a:r>
          </a:p>
          <a:p>
            <a:r>
              <a:rPr lang="el-GR" dirty="0" smtClean="0"/>
              <a:t>Η </a:t>
            </a:r>
            <a:r>
              <a:rPr lang="el-GR" dirty="0"/>
              <a:t>επιρροή της κοινωνικής οικονομίας μπορεί να είναι και έμμεση. Πέραν, δηλαδή, των άμεσων αποτελεσμάτων, </a:t>
            </a:r>
            <a:r>
              <a:rPr lang="el-GR" dirty="0" smtClean="0"/>
              <a:t>ασκεί </a:t>
            </a:r>
            <a:r>
              <a:rPr lang="el-GR" dirty="0"/>
              <a:t>μια γενικότερη επιρροή στο οικονομικό περιβάλλον που συμμετέχει και δρα, παρασύροντας προς τη δική της κατεύθυνση και φιλοσοφία επιχειρήσεις του ιδιωτικού τομέα. Την τελευταία δεκαετία πληθαίνουν οι ιδιώτες επιχειρηματίες, που αποδίδουν ιδιαίτερη σημασία στο «κοινωνικό προφίλ» της επιχείρησής τους με αποτέλεσμα να επιδίδονται σε πράξεις που δεν έχουν σχέση με τη φιλοσοφία του οικονομικού τους τομέα. </a:t>
            </a:r>
          </a:p>
          <a:p>
            <a:r>
              <a:rPr lang="el-GR" dirty="0" smtClean="0"/>
              <a:t>Οι </a:t>
            </a:r>
            <a:r>
              <a:rPr lang="el-GR" dirty="0"/>
              <a:t>προαιρετικές αυτές ενέργειες ουσιαστικά υπαγορεύονται από την αυξανόμενη επιρροή του Τρίτου Τομέα, σήμερα προβλέπονται στη χώρα μας και από το νόμο περί Εταιρικής Διακυβέρνησης. </a:t>
            </a:r>
          </a:p>
        </p:txBody>
      </p:sp>
    </p:spTree>
    <p:extLst>
      <p:ext uri="{BB962C8B-B14F-4D97-AF65-F5344CB8AC3E}">
        <p14:creationId xmlns:p14="http://schemas.microsoft.com/office/powerpoint/2010/main" val="3617059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276045"/>
            <a:ext cx="10515600" cy="6435306"/>
          </a:xfrm>
        </p:spPr>
        <p:txBody>
          <a:bodyPr>
            <a:normAutofit fontScale="77500" lnSpcReduction="20000"/>
          </a:bodyPr>
          <a:lstStyle/>
          <a:p>
            <a:pPr marL="0" indent="0" algn="ctr">
              <a:buNone/>
            </a:pPr>
            <a:r>
              <a:rPr lang="el-GR" sz="4400" b="1" dirty="0"/>
              <a:t>ΔΙΟΙΚΗΣΗ</a:t>
            </a:r>
            <a:r>
              <a:rPr lang="el-GR" b="1" dirty="0"/>
              <a:t> </a:t>
            </a:r>
            <a:endParaRPr lang="el-GR" dirty="0"/>
          </a:p>
          <a:p>
            <a:r>
              <a:rPr lang="el-GR" sz="3800" dirty="0" smtClean="0"/>
              <a:t>Αποτελεσματική</a:t>
            </a:r>
            <a:r>
              <a:rPr lang="el-GR" sz="3800" dirty="0"/>
              <a:t>, ικανή και </a:t>
            </a:r>
            <a:r>
              <a:rPr lang="el-GR" sz="3800" dirty="0" smtClean="0"/>
              <a:t>διαφανής </a:t>
            </a:r>
            <a:r>
              <a:rPr lang="el-GR" sz="3800" dirty="0"/>
              <a:t>διεύθυνση. </a:t>
            </a:r>
            <a:r>
              <a:rPr lang="el-GR" sz="3800" dirty="0" smtClean="0"/>
              <a:t>Ενδιαφέρον μόλις </a:t>
            </a:r>
            <a:r>
              <a:rPr lang="el-GR" sz="3800" dirty="0"/>
              <a:t>τα τελευταία 20 </a:t>
            </a:r>
            <a:r>
              <a:rPr lang="el-GR" sz="3800" dirty="0" smtClean="0"/>
              <a:t>χρόνια. </a:t>
            </a:r>
            <a:endParaRPr lang="el-GR" sz="3800" dirty="0"/>
          </a:p>
          <a:p>
            <a:r>
              <a:rPr lang="el-GR" sz="3800" dirty="0" smtClean="0"/>
              <a:t>Οι </a:t>
            </a:r>
            <a:r>
              <a:rPr lang="el-GR" sz="3800" dirty="0"/>
              <a:t>κερδοσκοπικοί και οι μη κερδοσκοπικοί φορείς έχουν αρκετά κοινά χαρακτηριστικά, π.χ., </a:t>
            </a:r>
            <a:r>
              <a:rPr lang="el-GR" sz="3800" dirty="0" smtClean="0"/>
              <a:t>στόχους</a:t>
            </a:r>
            <a:r>
              <a:rPr lang="el-GR" sz="3800" dirty="0"/>
              <a:t>, </a:t>
            </a:r>
            <a:r>
              <a:rPr lang="el-GR" sz="3800" dirty="0" smtClean="0"/>
              <a:t>ανοικτοί ,εξαρτώνται </a:t>
            </a:r>
            <a:r>
              <a:rPr lang="el-GR" sz="3800" dirty="0"/>
              <a:t>από το περιβάλλον που δρουν, παράγουν προϊόντα ή υπηρεσίες, είναι ανθρωποκεντρικοί </a:t>
            </a:r>
            <a:r>
              <a:rPr lang="el-GR" sz="3800" dirty="0" smtClean="0"/>
              <a:t>και </a:t>
            </a:r>
            <a:r>
              <a:rPr lang="el-GR" sz="3800" dirty="0"/>
              <a:t>λειτουργούν βάσει συγκεκριμένων κανόνων. </a:t>
            </a:r>
            <a:r>
              <a:rPr lang="el-GR" sz="3800" dirty="0" smtClean="0"/>
              <a:t>Άρα, οι </a:t>
            </a:r>
            <a:r>
              <a:rPr lang="el-GR" sz="3800" dirty="0"/>
              <a:t>μη κερδοσκοπικές οργανώσεις μπορούν να χρησιμοποιήσουν τα ευρήματα της επιστήμης της διοίκησης επιχειρήσεων μέχρις ενός σημείου. </a:t>
            </a:r>
            <a:endParaRPr lang="el-GR" sz="3800" dirty="0" smtClean="0"/>
          </a:p>
          <a:p>
            <a:r>
              <a:rPr lang="el-GR" sz="3800" dirty="0" smtClean="0"/>
              <a:t>Ένα </a:t>
            </a:r>
            <a:r>
              <a:rPr lang="el-GR" sz="3800" dirty="0"/>
              <a:t>επιτυχημένο διευθυντικό μοντέλο βασίζεται σε τρεις </a:t>
            </a:r>
            <a:r>
              <a:rPr lang="el-GR" sz="3800" dirty="0" smtClean="0"/>
              <a:t>παραμέτρους: Κατανόηση περιβάλλοντος </a:t>
            </a:r>
            <a:r>
              <a:rPr lang="el-GR" sz="3800" dirty="0"/>
              <a:t>που δρας, </a:t>
            </a:r>
            <a:r>
              <a:rPr lang="el-GR" sz="3800" dirty="0" smtClean="0"/>
              <a:t>δυνατότητα </a:t>
            </a:r>
            <a:r>
              <a:rPr lang="el-GR" sz="3800" dirty="0"/>
              <a:t>προώθησης στην αγορά αυτού που προσφέρεις και </a:t>
            </a:r>
            <a:r>
              <a:rPr lang="el-GR" sz="3800" dirty="0" smtClean="0"/>
              <a:t>καλή </a:t>
            </a:r>
            <a:r>
              <a:rPr lang="el-GR" sz="3800" dirty="0"/>
              <a:t>εκτέλεση των καθηκόντων </a:t>
            </a:r>
            <a:r>
              <a:rPr lang="el-GR" sz="3800" dirty="0" smtClean="0"/>
              <a:t>και εκμετάλλευση συντελεστών </a:t>
            </a:r>
            <a:r>
              <a:rPr lang="el-GR" sz="3800" dirty="0"/>
              <a:t>παραγωγής </a:t>
            </a:r>
            <a:r>
              <a:rPr lang="el-GR" sz="3800" dirty="0" smtClean="0"/>
              <a:t>και περαιτέρω δυνατοτήτων, όπως </a:t>
            </a:r>
            <a:r>
              <a:rPr lang="el-GR" sz="3800" dirty="0"/>
              <a:t>προσαρμοσμένα διευθυντικά συστήματα, λογιστικά συστήματα ή συστήματα ελέγχου.  </a:t>
            </a:r>
          </a:p>
        </p:txBody>
      </p:sp>
    </p:spTree>
    <p:extLst>
      <p:ext uri="{BB962C8B-B14F-4D97-AF65-F5344CB8AC3E}">
        <p14:creationId xmlns:p14="http://schemas.microsoft.com/office/powerpoint/2010/main" val="1062200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838200" y="374754"/>
            <a:ext cx="10515600" cy="5802209"/>
          </a:xfrm>
        </p:spPr>
        <p:txBody>
          <a:bodyPr>
            <a:normAutofit fontScale="92500" lnSpcReduction="10000"/>
          </a:bodyPr>
          <a:lstStyle/>
          <a:p>
            <a:r>
              <a:rPr lang="el-GR" dirty="0" smtClean="0"/>
              <a:t>Η πρώτη παράμετρος προϋποθέτει την αντίληψη και εξερεύνηση του περιβάλλοντος που ταιριάζει στην οργάνωση και τη γνώση του περιεχομένου του. Πρέπει να αντιλαμβάνεται τους κινδύνους και τις ευκαιρίες που δημιουργούνται από την αλλαγή του περιβάλλοντος αυτού και να επιτύχει ισορροπία μεταξύ εισροών και εκροών. Οι συνηθισμένες σχέσεις με άλλους παράγοντες του περιβάλλοντος αυτού είναι η παροχή αγαθών ή υπηρεσιών αντί χρημάτων, η λήψη ενισχύσεων μέσω δωρεών, βοήθειας κ.λπ., η επικοινωνία με τους άλλους, η προσφορά υποστήριξης ή η συμμετοχή σε άλλους φορείς </a:t>
            </a:r>
            <a:r>
              <a:rPr lang="el-GR" dirty="0" err="1" smtClean="0"/>
              <a:t>κ.ο.κ</a:t>
            </a:r>
            <a:r>
              <a:rPr lang="el-GR" dirty="0" smtClean="0"/>
              <a:t>. </a:t>
            </a:r>
          </a:p>
          <a:p>
            <a:r>
              <a:rPr lang="el-GR" dirty="0" smtClean="0"/>
              <a:t>Η δεύτερη παράμετρος προϋποθέτει την ύπαρξη μηχανισμών ελέγχου και την ανάπτυξη ιδιαίτερης έννοιας, φιλοσοφίας και σχεδιασμό του μάρκετινγκ όσων προσφέρει η οργάνωση. </a:t>
            </a:r>
          </a:p>
          <a:p>
            <a:r>
              <a:rPr lang="el-GR" dirty="0" smtClean="0"/>
              <a:t>Η τρίτη παράμετρος συμπυκνώνεται στη σωστή χρήση των συντελεστών παραγωγής και τις περαιτέρω δυνατότητες εκμετάλλευσής τους μέσω συνεργιών με άλλες οργανώσεις ή συμμετοχή σε άλλες οργανώσεις και στη δημιουργία διευθυντικών ικανοτήτων προσαρμοσμένων στη φύση και την αποστολή των οργανώσεων. </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838200" y="254833"/>
            <a:ext cx="10515600" cy="5922130"/>
          </a:xfrm>
        </p:spPr>
        <p:txBody>
          <a:bodyPr>
            <a:normAutofit fontScale="92500" lnSpcReduction="20000"/>
          </a:bodyPr>
          <a:lstStyle/>
          <a:p>
            <a:r>
              <a:rPr lang="el-GR" dirty="0" smtClean="0"/>
              <a:t>Κεντρικό σημείο η συνεργασία μεταξύ διευθυντικών στελεχών και μελών του διοικητικού συμβουλίου. Απαραίτητη η ανάμειξη των μελών ΔΣ στο βραχυπρόθεσμο και μακροπρόθεσμο σχεδιασμό δράσης, στη χάραξη πολιτικής, στην εξεύρεση χρημάτων καθώς και την ανάδειξη νέων διοικητικών μελών μέσω της εκπαίδευσής τους. Τα ενεργά διοικητικά συμβούλια σημαίνουν αποτελεσματικές οργανώσεις. Σωστές διευθυντικές πρακτικές. </a:t>
            </a:r>
          </a:p>
          <a:p>
            <a:r>
              <a:rPr lang="el-GR" dirty="0" smtClean="0"/>
              <a:t>Πρόβλημα παρουσιάζεται, πάντως, στην οικονομική προσέγγιση και αξιολόγηση. Η σημασία των οντοτήτων της κοινωνικής οικονομίας δεν εξαντλείται στις οικονομικές τους επιδόσεις</a:t>
            </a:r>
            <a:r>
              <a:rPr lang="en-US" smtClean="0"/>
              <a:t> </a:t>
            </a:r>
            <a:r>
              <a:rPr lang="el-GR" smtClean="0"/>
              <a:t>αλλά </a:t>
            </a:r>
            <a:r>
              <a:rPr lang="el-GR" dirty="0" smtClean="0"/>
              <a:t>στην προστιθέμενη αξία που παράγεται απ’ αυτές σε όρους διάγνωσης και εξυπηρέτησης αναγκών, κοινωνικής ενσωμάτωσης, τοπικής βελτίωσης, μεγαλύτερης δημοκρατίας και αειφόρου ανάπτυξης (ηθική προστιθέμενη αξία). Η προστιθέμενη αυτή αξία έχει συνέπειες σε άλλες σφαίρες, όπως ο δυναμισμός των τοπικών οικονομιών, η δημιουργία κοινωνικών δεσμών, η δημιουργία κλίματος εμπιστοσύνης μεταξύ των τοπικών παραγόντων </a:t>
            </a:r>
            <a:r>
              <a:rPr lang="el-GR" dirty="0" err="1" smtClean="0"/>
              <a:t>κ.ο.κ</a:t>
            </a:r>
            <a:r>
              <a:rPr lang="el-GR" dirty="0" smtClean="0"/>
              <a:t>. Η δυσκολία αυτή έχει διαπιστωθεί σε σημείο που όλοι συμφωνούν ότι η αποτίμηση της επίδρασης του τομέα είναι ένα εξαιρετικά πολύπλοκο εγχείρημα, ενώ μερικοί το θεωρούν ακατόρθωτο.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1204822" y="431321"/>
            <a:ext cx="10052650" cy="6064369"/>
          </a:xfrm>
        </p:spPr>
        <p:txBody>
          <a:bodyPr>
            <a:normAutofit/>
          </a:bodyPr>
          <a:lstStyle/>
          <a:p>
            <a:r>
              <a:rPr lang="el-GR" b="1" dirty="0" smtClean="0"/>
              <a:t>ΚΟΙΝΑ ΧΑΡΑΚΤΗΡΙΣΤΙΚΑ ΦΟΡΕΩΝ</a:t>
            </a:r>
          </a:p>
          <a:p>
            <a:pPr algn="just"/>
            <a:endParaRPr lang="el-GR" dirty="0"/>
          </a:p>
          <a:p>
            <a:pPr algn="just"/>
            <a:r>
              <a:rPr lang="el-GR" dirty="0"/>
              <a:t>Ο</a:t>
            </a:r>
            <a:r>
              <a:rPr lang="el-GR" dirty="0" smtClean="0"/>
              <a:t>ι </a:t>
            </a:r>
            <a:r>
              <a:rPr lang="el-GR" dirty="0"/>
              <a:t>φορείς </a:t>
            </a:r>
            <a:r>
              <a:rPr lang="el-GR" dirty="0" smtClean="0"/>
              <a:t>της Κοινωνικής Οικονομίας </a:t>
            </a:r>
            <a:r>
              <a:rPr lang="el-GR" dirty="0"/>
              <a:t>αποτελούν γέννημα των οικονομικών και κοινωνικών αναγκών των μελών τους. Ως τέτοιοι παρουσιάζουν ορισμένα κοινά </a:t>
            </a:r>
            <a:r>
              <a:rPr lang="el-GR" dirty="0" smtClean="0"/>
              <a:t>χαρακτηριστικά: </a:t>
            </a:r>
          </a:p>
          <a:p>
            <a:pPr algn="just"/>
            <a:r>
              <a:rPr lang="el-GR" dirty="0" smtClean="0"/>
              <a:t>1) Απουσία </a:t>
            </a:r>
            <a:r>
              <a:rPr lang="el-GR" dirty="0"/>
              <a:t>κερδοσκοπικών κινήτρων. </a:t>
            </a:r>
            <a:r>
              <a:rPr lang="el-GR" dirty="0" smtClean="0"/>
              <a:t>Όχι επιστροφές </a:t>
            </a:r>
            <a:r>
              <a:rPr lang="el-GR" dirty="0"/>
              <a:t>στο επενδυμένο κεφάλαιο. </a:t>
            </a:r>
            <a:r>
              <a:rPr lang="el-GR" dirty="0" smtClean="0"/>
              <a:t>Συμμετοχική οικονομία. Οι </a:t>
            </a:r>
            <a:r>
              <a:rPr lang="el-GR" dirty="0"/>
              <a:t>επιχειρήσεις δημιουργούνται από και για εκείνους με κοινές ανάγκες και λογοδοτούν σ’ αυτούς που προορίζονται να εξυπηρετούν. </a:t>
            </a:r>
          </a:p>
          <a:p>
            <a:pPr algn="just"/>
            <a:r>
              <a:rPr lang="el-GR" dirty="0" smtClean="0"/>
              <a:t>2) Ελεύθερη </a:t>
            </a:r>
            <a:r>
              <a:rPr lang="el-GR" dirty="0"/>
              <a:t>συμμετοχή. </a:t>
            </a:r>
            <a:r>
              <a:rPr lang="el-GR" dirty="0" smtClean="0"/>
              <a:t>Εθελοντική </a:t>
            </a:r>
            <a:r>
              <a:rPr lang="el-GR" dirty="0"/>
              <a:t>συμμετοχή, </a:t>
            </a:r>
            <a:r>
              <a:rPr lang="el-GR" dirty="0" smtClean="0"/>
              <a:t>ελεύθερη </a:t>
            </a:r>
            <a:r>
              <a:rPr lang="el-GR" dirty="0"/>
              <a:t>απόκτηση της ιδιότητας του </a:t>
            </a:r>
            <a:r>
              <a:rPr lang="el-GR" dirty="0" smtClean="0"/>
              <a:t>μέλους, αφοσίωση </a:t>
            </a:r>
            <a:r>
              <a:rPr lang="el-GR" dirty="0"/>
              <a:t>των μελών στους σκοπούς που υπηρετούνται. </a:t>
            </a:r>
          </a:p>
          <a:p>
            <a:pPr algn="just"/>
            <a:r>
              <a:rPr lang="el-GR" dirty="0" smtClean="0"/>
              <a:t>3) Δημοκρατική </a:t>
            </a:r>
            <a:r>
              <a:rPr lang="el-GR" dirty="0"/>
              <a:t>διοίκηση. </a:t>
            </a:r>
            <a:r>
              <a:rPr lang="el-GR" dirty="0" smtClean="0"/>
              <a:t>Ένα </a:t>
            </a:r>
            <a:r>
              <a:rPr lang="el-GR" dirty="0"/>
              <a:t>μέλος, μία </a:t>
            </a:r>
            <a:r>
              <a:rPr lang="el-GR" dirty="0" smtClean="0"/>
              <a:t>ψήφος. </a:t>
            </a:r>
            <a:endParaRPr lang="el-GR" dirty="0"/>
          </a:p>
          <a:p>
            <a:pPr algn="just"/>
            <a:r>
              <a:rPr lang="el-GR" dirty="0" smtClean="0"/>
              <a:t>4) Ευκαμψία </a:t>
            </a:r>
            <a:r>
              <a:rPr lang="el-GR" dirty="0"/>
              <a:t>και καινοτομία. </a:t>
            </a:r>
            <a:r>
              <a:rPr lang="el-GR" dirty="0" smtClean="0"/>
              <a:t>Ικανοποιούν ανάγκες από τις </a:t>
            </a:r>
            <a:r>
              <a:rPr lang="el-GR" dirty="0"/>
              <a:t>συνεχώς μεταβαλλόμενες κοινωνικές και οικονομικές συνθήκες.</a:t>
            </a:r>
            <a:endParaRPr lang="el-GR" b="1" dirty="0"/>
          </a:p>
        </p:txBody>
      </p:sp>
    </p:spTree>
    <p:extLst>
      <p:ext uri="{BB962C8B-B14F-4D97-AF65-F5344CB8AC3E}">
        <p14:creationId xmlns:p14="http://schemas.microsoft.com/office/powerpoint/2010/main" val="1815454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63902"/>
            <a:ext cx="10515600" cy="6607834"/>
          </a:xfrm>
        </p:spPr>
        <p:txBody>
          <a:bodyPr>
            <a:normAutofit/>
          </a:bodyPr>
          <a:lstStyle/>
          <a:p>
            <a:endParaRPr lang="el-GR" dirty="0"/>
          </a:p>
          <a:p>
            <a:pPr marL="0" indent="0" algn="ctr">
              <a:buNone/>
            </a:pPr>
            <a:r>
              <a:rPr lang="el-GR" sz="5200" dirty="0" smtClean="0"/>
              <a:t>ΦΟΡΕΙΣ</a:t>
            </a:r>
          </a:p>
          <a:p>
            <a:pPr marL="0" indent="0" algn="just">
              <a:buNone/>
            </a:pPr>
            <a:endParaRPr lang="el-GR" dirty="0" smtClean="0"/>
          </a:p>
          <a:p>
            <a:pPr marL="0" indent="0" algn="ctr">
              <a:buNone/>
            </a:pPr>
            <a:r>
              <a:rPr lang="el-GR" dirty="0" smtClean="0"/>
              <a:t>Τρεις κατηγορίες:</a:t>
            </a:r>
          </a:p>
          <a:p>
            <a:pPr marL="0" indent="0" algn="just">
              <a:buNone/>
            </a:pPr>
            <a:endParaRPr lang="el-GR" dirty="0" smtClean="0"/>
          </a:p>
          <a:p>
            <a:pPr marL="514350" indent="-514350" algn="just">
              <a:buAutoNum type="arabicParenR"/>
            </a:pPr>
            <a:r>
              <a:rPr lang="el-GR" dirty="0" smtClean="0"/>
              <a:t>Μη </a:t>
            </a:r>
            <a:r>
              <a:rPr lang="el-GR" dirty="0"/>
              <a:t>Κυβερνητικές Οργανώσεις (ΜΚΟ</a:t>
            </a:r>
            <a:r>
              <a:rPr lang="el-GR" dirty="0" smtClean="0"/>
              <a:t>).</a:t>
            </a:r>
          </a:p>
          <a:p>
            <a:pPr marL="514350" indent="-514350" algn="just">
              <a:buAutoNum type="arabicParenR"/>
            </a:pPr>
            <a:endParaRPr lang="el-GR" dirty="0" smtClean="0"/>
          </a:p>
          <a:p>
            <a:pPr marL="0" indent="0" algn="just">
              <a:buNone/>
            </a:pPr>
            <a:r>
              <a:rPr lang="el-GR" dirty="0" smtClean="0"/>
              <a:t>2) </a:t>
            </a:r>
            <a:r>
              <a:rPr lang="el-GR" dirty="0"/>
              <a:t>Κοινωνικές </a:t>
            </a:r>
            <a:r>
              <a:rPr lang="el-GR" dirty="0" smtClean="0"/>
              <a:t>Επιχειρήσεις.</a:t>
            </a:r>
          </a:p>
          <a:p>
            <a:pPr marL="0" indent="0" algn="just">
              <a:buNone/>
            </a:pPr>
            <a:endParaRPr lang="el-GR" dirty="0" smtClean="0"/>
          </a:p>
          <a:p>
            <a:pPr marL="0" indent="0" algn="just">
              <a:buNone/>
            </a:pPr>
            <a:r>
              <a:rPr lang="el-GR" dirty="0" smtClean="0"/>
              <a:t>3) Επιχειρήσεις </a:t>
            </a:r>
            <a:r>
              <a:rPr lang="el-GR" dirty="0"/>
              <a:t>Ομάδων Ενδιαφερομένων. </a:t>
            </a:r>
            <a:endParaRPr lang="el-GR" dirty="0" smtClean="0"/>
          </a:p>
        </p:txBody>
      </p:sp>
    </p:spTree>
    <p:extLst>
      <p:ext uri="{BB962C8B-B14F-4D97-AF65-F5344CB8AC3E}">
        <p14:creationId xmlns:p14="http://schemas.microsoft.com/office/powerpoint/2010/main" val="640717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55453" y="232913"/>
            <a:ext cx="10515600" cy="6400800"/>
          </a:xfrm>
        </p:spPr>
        <p:txBody>
          <a:bodyPr>
            <a:normAutofit fontScale="47500" lnSpcReduction="20000"/>
          </a:bodyPr>
          <a:lstStyle/>
          <a:p>
            <a:pPr marL="0" indent="0" algn="ctr">
              <a:buNone/>
            </a:pPr>
            <a:r>
              <a:rPr lang="el-GR" sz="4200" b="1" dirty="0"/>
              <a:t>Μη-Κυβερνητικές Οργανώσεις (Non Governmental </a:t>
            </a:r>
            <a:r>
              <a:rPr lang="el-GR" sz="4200" b="1" dirty="0" err="1" smtClean="0"/>
              <a:t>Organisations</a:t>
            </a:r>
            <a:r>
              <a:rPr lang="el-GR" sz="4200" b="1" dirty="0" smtClean="0"/>
              <a:t>)</a:t>
            </a:r>
          </a:p>
          <a:p>
            <a:pPr marL="0" indent="0" algn="ctr">
              <a:buNone/>
            </a:pPr>
            <a:endParaRPr lang="el-GR" dirty="0" smtClean="0"/>
          </a:p>
          <a:p>
            <a:pPr marL="0" indent="0" algn="just">
              <a:buNone/>
            </a:pPr>
            <a:r>
              <a:rPr lang="el-GR" sz="3300" dirty="0"/>
              <a:t>Σ</a:t>
            </a:r>
            <a:r>
              <a:rPr lang="el-GR" sz="3300" dirty="0" smtClean="0"/>
              <a:t>υχνά </a:t>
            </a:r>
            <a:r>
              <a:rPr lang="el-GR" sz="3300" dirty="0"/>
              <a:t>θεωρούνται ως ο πιο χαρακτηριστικός θεσμός της κοινωνίας των πολιτών και ο πιο αυθεντικός εκπρόσωπός </a:t>
            </a:r>
            <a:r>
              <a:rPr lang="el-GR" sz="3300" dirty="0" smtClean="0"/>
              <a:t>της.</a:t>
            </a:r>
            <a:r>
              <a:rPr lang="el-GR" sz="3300" dirty="0"/>
              <a:t> Ο όρος ΜΚΟ χρησιμοποιήθηκε πρώτη φορά στο άρθρο 71 του 10ου Κεφαλαίου της ιδρυτικής Χάρτας του ΟΗΕ το </a:t>
            </a:r>
            <a:r>
              <a:rPr lang="el-GR" sz="3300" dirty="0" smtClean="0"/>
              <a:t>1945. Ουσιαστικά</a:t>
            </a:r>
            <a:r>
              <a:rPr lang="el-GR" sz="3300" dirty="0"/>
              <a:t>, κάθε οντότητα που δεν εξαρτάται οικονομικά ή διοικητικά, με άλλα λόγια δεν έχει σχέση εξάρτησης, από κάποια κυβέρνηση. Νομικά, κάθε μορφή που δεν είναι φορέας του Δημοσίου </a:t>
            </a:r>
            <a:r>
              <a:rPr lang="el-GR" sz="3300" dirty="0" err="1"/>
              <a:t>διεπόμενος</a:t>
            </a:r>
            <a:r>
              <a:rPr lang="el-GR" sz="3300" dirty="0"/>
              <a:t> από το Δημόσιο Δίκαιο.  </a:t>
            </a:r>
            <a:endParaRPr lang="el-GR" sz="3300" dirty="0" smtClean="0"/>
          </a:p>
          <a:p>
            <a:pPr marL="0" indent="0">
              <a:buNone/>
            </a:pPr>
            <a:r>
              <a:rPr lang="el-GR" sz="3300" dirty="0" smtClean="0"/>
              <a:t>Παγκόσμια </a:t>
            </a:r>
            <a:r>
              <a:rPr lang="el-GR" sz="3300" dirty="0"/>
              <a:t>Τράπεζα (World Bank</a:t>
            </a:r>
            <a:r>
              <a:rPr lang="el-GR" sz="3300" dirty="0" smtClean="0"/>
              <a:t>). ΜΚΟ = ιδιωτικοί οργανισμοί </a:t>
            </a:r>
            <a:r>
              <a:rPr lang="el-GR" sz="3300" dirty="0"/>
              <a:t>που επιδιώκουν να ανακουφίσουν όσους υποφέρουν, να προωθήσουν τα συμφέροντα των πτωχών, να προστατέψουν το περιβάλλον, να παρέχουν τις βασικές κοινωνικές υπηρεσίες ή ν’ αναλάβουν την κοινωνική ανάπτυξη</a:t>
            </a:r>
            <a:r>
              <a:rPr lang="el-GR" sz="3300" dirty="0" smtClean="0"/>
              <a:t>.</a:t>
            </a:r>
          </a:p>
          <a:p>
            <a:pPr marL="0" indent="0">
              <a:buNone/>
            </a:pPr>
            <a:r>
              <a:rPr lang="el-GR" sz="3300" dirty="0" smtClean="0"/>
              <a:t>Η </a:t>
            </a:r>
            <a:r>
              <a:rPr lang="el-GR" sz="3300" dirty="0"/>
              <a:t>Ευρωπαϊκή </a:t>
            </a:r>
            <a:r>
              <a:rPr lang="el-GR" sz="3300" dirty="0" smtClean="0"/>
              <a:t>Επιτροπή περιγράφει </a:t>
            </a:r>
            <a:r>
              <a:rPr lang="el-GR" sz="3300" dirty="0"/>
              <a:t>τις ΜΚΟ ως οργανώσεις που συνήθως έχουν τα ακόλουθα χαρακτηριστικά: </a:t>
            </a:r>
          </a:p>
          <a:p>
            <a:pPr marL="0" indent="0">
              <a:buNone/>
            </a:pPr>
            <a:r>
              <a:rPr lang="el-GR" sz="3300" dirty="0"/>
              <a:t>α) Δεν δημιουργούνται με σκοπό τον προσπορισμό ιδίου οφέλους. Μολονότι απασχολούν εργαζομένους δεν διανέμουν κέρδη ή πλεονάσματα σε μέλη ή στη διοίκηση. </a:t>
            </a:r>
          </a:p>
          <a:p>
            <a:pPr marL="0" indent="0">
              <a:buNone/>
            </a:pPr>
            <a:r>
              <a:rPr lang="el-GR" sz="3300" dirty="0"/>
              <a:t>β) Είναι εθελοντικές οργανώσεις. </a:t>
            </a:r>
          </a:p>
          <a:p>
            <a:pPr marL="0" indent="0">
              <a:buNone/>
            </a:pPr>
            <a:r>
              <a:rPr lang="el-GR" sz="3300" dirty="0"/>
              <a:t>γ) Διακρίνονται από ομάδες άτυπου χαρακτήρα </a:t>
            </a:r>
            <a:r>
              <a:rPr lang="el-GR" sz="3300" dirty="0" smtClean="0"/>
              <a:t>(επίσημη </a:t>
            </a:r>
            <a:r>
              <a:rPr lang="el-GR" sz="3300" dirty="0"/>
              <a:t>ή </a:t>
            </a:r>
            <a:r>
              <a:rPr lang="el-GR" sz="3300" dirty="0" smtClean="0"/>
              <a:t>δημόσια ύπαρξη, </a:t>
            </a:r>
            <a:r>
              <a:rPr lang="el-GR" sz="3300" dirty="0"/>
              <a:t>καταστατικό </a:t>
            </a:r>
            <a:r>
              <a:rPr lang="el-GR" sz="3300" dirty="0" smtClean="0"/>
              <a:t>έγγραφο, </a:t>
            </a:r>
            <a:r>
              <a:rPr lang="el-GR" sz="3300" dirty="0"/>
              <a:t>υπόλογοι σε μέλη και </a:t>
            </a:r>
            <a:r>
              <a:rPr lang="el-GR" sz="3300" dirty="0" smtClean="0"/>
              <a:t>δωρητές). </a:t>
            </a:r>
            <a:endParaRPr lang="el-GR" sz="3300" dirty="0"/>
          </a:p>
          <a:p>
            <a:pPr marL="0" indent="0">
              <a:buNone/>
            </a:pPr>
            <a:r>
              <a:rPr lang="el-GR" sz="3300" dirty="0"/>
              <a:t>δ) Είναι ανεξάρτητοι. </a:t>
            </a:r>
          </a:p>
          <a:p>
            <a:pPr marL="0" indent="0">
              <a:buNone/>
            </a:pPr>
            <a:r>
              <a:rPr lang="el-GR" sz="3300" dirty="0"/>
              <a:t>ε) Δρουν εντός της κοινωνίας επιδιώκοντας το καλό είτε όλων είτε συγκεκριμένων ομάδων, ποτέ όμως το εμπορικό ή επαγγελματικό συμφέρον των μελών τους. </a:t>
            </a:r>
            <a:endParaRPr lang="el-GR" sz="3300" dirty="0" smtClean="0"/>
          </a:p>
          <a:p>
            <a:pPr marL="0" indent="0">
              <a:buNone/>
            </a:pPr>
            <a:endParaRPr lang="el-GR" sz="3300" dirty="0"/>
          </a:p>
          <a:p>
            <a:pPr marL="0" indent="0">
              <a:buNone/>
            </a:pPr>
            <a:r>
              <a:rPr lang="el-GR" sz="3300" dirty="0" smtClean="0"/>
              <a:t>Άρα</a:t>
            </a:r>
            <a:r>
              <a:rPr lang="el-GR" sz="3300" dirty="0"/>
              <a:t>, </a:t>
            </a:r>
            <a:r>
              <a:rPr lang="el-GR" sz="3300" b="1" dirty="0"/>
              <a:t>Μη Κυβερνητική Οργάνωση </a:t>
            </a:r>
            <a:r>
              <a:rPr lang="el-GR" sz="3300" dirty="0"/>
              <a:t>είναι το νομικό πρόσωπο, το οποίο διοικείται ανεξάρτητα από κυβερνητικές παρεμβάσεις ή εξαρτήσεις, εμφορείται από συγκεκριμένες αρχές και έχει ως σκοπό είτε την άσκηση κοινωνικής πολιτικής, παράλληλα ή παραπληρωματικά προς την κρατική κοινωνική πολιτική, είτε την εξυπηρέτηση των αναγκών και την προώθηση του συμφέροντος είτε μέρους είτε όλης της κοινωνίας</a:t>
            </a:r>
            <a:r>
              <a:rPr lang="el-GR" sz="3300" dirty="0" smtClean="0"/>
              <a:t>.</a:t>
            </a:r>
            <a:r>
              <a:rPr lang="el-GR" sz="3300" dirty="0"/>
              <a:t> </a:t>
            </a:r>
            <a:endParaRPr lang="el-GR" sz="3300" dirty="0" smtClean="0"/>
          </a:p>
          <a:p>
            <a:pPr marL="0" indent="0">
              <a:buNone/>
            </a:pPr>
            <a:endParaRPr lang="el-GR" sz="3300" dirty="0" smtClean="0"/>
          </a:p>
          <a:p>
            <a:pPr marL="0" indent="0">
              <a:buNone/>
            </a:pPr>
            <a:r>
              <a:rPr lang="el-GR" sz="3300" dirty="0" smtClean="0"/>
              <a:t>Οι </a:t>
            </a:r>
            <a:r>
              <a:rPr lang="el-GR" sz="3300" dirty="0"/>
              <a:t>ΜΚΟ είναι οργανώσεις που εμφορούνται από αρχές και βασίζονται, εν </a:t>
            </a:r>
            <a:r>
              <a:rPr lang="el-GR" sz="3300" dirty="0" err="1"/>
              <a:t>όλω</a:t>
            </a:r>
            <a:r>
              <a:rPr lang="el-GR" sz="3300" dirty="0"/>
              <a:t> ή εν μέρει, σε φιλανθρωπικές δωρεές και εθελοντική εργασία. Μολονότι οι ΜΚΟ γίνονται σταδιακά (την τελευταία 20ετία) όλο και πιο «</a:t>
            </a:r>
            <a:r>
              <a:rPr lang="el-GR" sz="3300" dirty="0" err="1"/>
              <a:t>επαγγελματοποιημένοι</a:t>
            </a:r>
            <a:r>
              <a:rPr lang="el-GR" sz="3300" dirty="0"/>
              <a:t>», βασίζονται πάντα στις αρχές του αλτρουισμού και του εθελοντισμού ως χαρακτηριστικά - κλειδιά. </a:t>
            </a:r>
          </a:p>
          <a:p>
            <a:endParaRPr lang="el-GR" sz="3300" dirty="0" smtClean="0"/>
          </a:p>
        </p:txBody>
      </p:sp>
    </p:spTree>
    <p:extLst>
      <p:ext uri="{BB962C8B-B14F-4D97-AF65-F5344CB8AC3E}">
        <p14:creationId xmlns:p14="http://schemas.microsoft.com/office/powerpoint/2010/main" val="1921290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543464"/>
            <a:ext cx="10515600" cy="5926347"/>
          </a:xfrm>
        </p:spPr>
        <p:txBody>
          <a:bodyPr>
            <a:normAutofit/>
          </a:bodyPr>
          <a:lstStyle/>
          <a:p>
            <a:pPr marL="0" indent="0">
              <a:buNone/>
            </a:pPr>
            <a:r>
              <a:rPr lang="el-GR" sz="1600" dirty="0" smtClean="0"/>
              <a:t>Μια </a:t>
            </a:r>
            <a:r>
              <a:rPr lang="el-GR" sz="1600" dirty="0"/>
              <a:t>ΜΚΟ μπορεί να οργανωθεί κατά τέσσερις </a:t>
            </a:r>
            <a:r>
              <a:rPr lang="el-GR" sz="1600" dirty="0" smtClean="0"/>
              <a:t>τρόπους (σωματείο</a:t>
            </a:r>
            <a:r>
              <a:rPr lang="el-GR" sz="1600" dirty="0"/>
              <a:t>, </a:t>
            </a:r>
            <a:r>
              <a:rPr lang="el-GR" sz="1600" dirty="0" smtClean="0"/>
              <a:t>ίδρυμα</a:t>
            </a:r>
            <a:r>
              <a:rPr lang="el-GR" sz="1600" dirty="0"/>
              <a:t>, </a:t>
            </a:r>
            <a:r>
              <a:rPr lang="el-GR" sz="1600" dirty="0" smtClean="0"/>
              <a:t>ερανική </a:t>
            </a:r>
            <a:r>
              <a:rPr lang="el-GR" sz="1600" dirty="0"/>
              <a:t>επιτροπή, </a:t>
            </a:r>
            <a:r>
              <a:rPr lang="el-GR" sz="1600" dirty="0" smtClean="0"/>
              <a:t>αστική εταιρεία). Πλεονεκτήματα – μειονεκτήματα. </a:t>
            </a:r>
          </a:p>
          <a:p>
            <a:pPr marL="0" indent="0">
              <a:buNone/>
            </a:pPr>
            <a:r>
              <a:rPr lang="el-GR" sz="1600" dirty="0" smtClean="0"/>
              <a:t>Οι απλές </a:t>
            </a:r>
            <a:r>
              <a:rPr lang="el-GR" sz="1600" dirty="0"/>
              <a:t>ενώσεις προσώπων, που δεν έχουν διακριτή δική τους προσωπικότητα από τα μέλη </a:t>
            </a:r>
            <a:r>
              <a:rPr lang="el-GR" sz="1600" dirty="0" smtClean="0"/>
              <a:t>τους. </a:t>
            </a:r>
            <a:r>
              <a:rPr lang="el-GR" sz="1600" dirty="0"/>
              <a:t>Οι ενώσεις αυτές κείνται μεταξύ του σωματείου και της αστικής εταιρείας, παρουσιάζουν κοινά στοιχεία με αυτά αλλά και διαφορές και, ελλείψει </a:t>
            </a:r>
            <a:r>
              <a:rPr lang="el-GR" sz="1600" dirty="0" err="1"/>
              <a:t>ειδικοτέρων</a:t>
            </a:r>
            <a:r>
              <a:rPr lang="el-GR" sz="1600" dirty="0"/>
              <a:t> διατάξεων, εφαρμόζονται σ’ αυτές οι διατάξεις περί εταιρείας. Οι ενώσεις αυτές, πάντως, αντιμετωπίζονται γενικά ως </a:t>
            </a:r>
            <a:r>
              <a:rPr lang="el-GR" sz="1600" dirty="0" err="1"/>
              <a:t>προστάδιο</a:t>
            </a:r>
            <a:r>
              <a:rPr lang="el-GR" sz="1600" dirty="0"/>
              <a:t> στην ίδρυση σωματείου και δεν έχουν μόνιμο χαρακτήρα. </a:t>
            </a:r>
          </a:p>
          <a:p>
            <a:pPr marL="0" indent="0">
              <a:buNone/>
            </a:pPr>
            <a:r>
              <a:rPr lang="el-GR" sz="1600" dirty="0" smtClean="0"/>
              <a:t>Συγκεκριμένα </a:t>
            </a:r>
            <a:r>
              <a:rPr lang="el-GR" sz="1600" dirty="0"/>
              <a:t>κοινά </a:t>
            </a:r>
            <a:r>
              <a:rPr lang="el-GR" sz="1600" dirty="0" smtClean="0"/>
              <a:t>χαρακτηριστικά. Νομική </a:t>
            </a:r>
            <a:r>
              <a:rPr lang="el-GR" sz="1600" dirty="0"/>
              <a:t>προσωπικότητα, </a:t>
            </a:r>
            <a:r>
              <a:rPr lang="el-GR" sz="1600" dirty="0" smtClean="0"/>
              <a:t>σύνταξη καταστατικού (ιδιωτικό έγγραφο, συμβολαιογραφικό). </a:t>
            </a:r>
            <a:endParaRPr lang="el-GR" sz="1600" dirty="0"/>
          </a:p>
          <a:p>
            <a:pPr marL="0" indent="0">
              <a:buNone/>
            </a:pPr>
            <a:r>
              <a:rPr lang="el-GR" sz="1600" dirty="0"/>
              <a:t>Το καταστατικό είναι το πολυτιμότερο εργαλείο του νομικού προσώπου, διότι περιγράφει όλες τις λεπτομέρειες λειτουργίας του. </a:t>
            </a:r>
            <a:endParaRPr lang="el-GR" sz="1600" dirty="0" smtClean="0"/>
          </a:p>
          <a:p>
            <a:pPr marL="0" indent="0">
              <a:buNone/>
            </a:pPr>
            <a:r>
              <a:rPr lang="el-GR" sz="1600" dirty="0" smtClean="0"/>
              <a:t>Έδρα - όργανα (μονομελή </a:t>
            </a:r>
            <a:r>
              <a:rPr lang="el-GR" sz="1600" dirty="0"/>
              <a:t>ή </a:t>
            </a:r>
            <a:r>
              <a:rPr lang="el-GR" sz="1600" dirty="0" smtClean="0"/>
              <a:t>πολυμελή). </a:t>
            </a:r>
          </a:p>
          <a:p>
            <a:pPr marL="0" indent="0">
              <a:buNone/>
            </a:pPr>
            <a:r>
              <a:rPr lang="el-GR" sz="1600" dirty="0" smtClean="0"/>
              <a:t>Τα </a:t>
            </a:r>
            <a:r>
              <a:rPr lang="el-GR" sz="1600" dirty="0"/>
              <a:t>μέλη του οργάνου ασκούν λειτούργημα, ενσαρκώνουν τη βούληση του νομικού προσώπου και όχι τη δική τους και ενεργούν με σκοπό την εξυπηρέτηση των σκοπών του και όχι των δικών τους. Για το λόγο αυτό υπάρχουν δικλείδες ασφαλείας, όπως μη ψήφος σε περιπτώσεις ιδίου συμφέροντος, διορισμός προσωρινής διοίκησης. Επίσης εκπροσωπούν τα νομικά πρόσωπα στις σχέσεις τους με τους τρίτους και η έκταση της εξουσίας τους αυτής περιγράφεται από το καταστατικό. </a:t>
            </a:r>
            <a:r>
              <a:rPr lang="el-GR" sz="1600" dirty="0" smtClean="0"/>
              <a:t>Τα </a:t>
            </a:r>
            <a:r>
              <a:rPr lang="el-GR" sz="1600" dirty="0"/>
              <a:t>νομικά πρόσωπα δεσμεύονται για τις δικαιοπραξίες που έγιναν από τη διοίκησή τους στα όρια της εξουσίας της και ευθύνονται για τις πράξεις και παραλείψεις των αντιπροσώπων τους, που ενεργούσαν στα πλαίσια των καθηκόντων τους. </a:t>
            </a:r>
            <a:endParaRPr lang="el-GR" sz="1600" dirty="0" smtClean="0"/>
          </a:p>
          <a:p>
            <a:pPr marL="0" indent="0">
              <a:buNone/>
            </a:pPr>
            <a:r>
              <a:rPr lang="el-GR" sz="1600" dirty="0" smtClean="0"/>
              <a:t>Τα </a:t>
            </a:r>
            <a:r>
              <a:rPr lang="el-GR" sz="1600" dirty="0"/>
              <a:t>νομικά πρόσωπα </a:t>
            </a:r>
            <a:r>
              <a:rPr lang="el-GR" sz="1600" dirty="0" err="1"/>
              <a:t>λύονται</a:t>
            </a:r>
            <a:r>
              <a:rPr lang="el-GR" sz="1600" dirty="0"/>
              <a:t> και εκκαθαρίζονται και η τυχόν περιουσία τους που απομένει, αν δεν προβλέπεται κάτι από το καταστατικό περιέρχεται στο Δημόσιο, το οποίο μεριμνά για τη διάθεσή της σε σκοπούς του νομικού προσώπου που λύθηκε και εκκαθαρίστηκε. Τέλος, πρέπει να σημειωθεί ότι τα νομικά αυτά πρόσωπα έχουν ευνοϊκή φορολογική μεταχείριση. </a:t>
            </a:r>
          </a:p>
        </p:txBody>
      </p:sp>
    </p:spTree>
    <p:extLst>
      <p:ext uri="{BB962C8B-B14F-4D97-AF65-F5344CB8AC3E}">
        <p14:creationId xmlns:p14="http://schemas.microsoft.com/office/powerpoint/2010/main" val="3081420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88189"/>
            <a:ext cx="10515600" cy="6081622"/>
          </a:xfrm>
        </p:spPr>
        <p:txBody>
          <a:bodyPr>
            <a:normAutofit fontScale="70000" lnSpcReduction="20000"/>
          </a:bodyPr>
          <a:lstStyle/>
          <a:p>
            <a:pPr marL="0" indent="0" algn="ctr">
              <a:buNone/>
            </a:pPr>
            <a:r>
              <a:rPr lang="el-GR" b="1" dirty="0"/>
              <a:t>Κοινωνική Επιχείρηση (Social </a:t>
            </a:r>
            <a:r>
              <a:rPr lang="el-GR" b="1" dirty="0" err="1"/>
              <a:t>Enterprise</a:t>
            </a:r>
            <a:r>
              <a:rPr lang="el-GR" b="1" dirty="0" smtClean="0"/>
              <a:t>)</a:t>
            </a:r>
          </a:p>
          <a:p>
            <a:pPr marL="0" indent="0" algn="ctr">
              <a:buNone/>
            </a:pPr>
            <a:endParaRPr lang="el-GR" b="1" dirty="0" smtClean="0"/>
          </a:p>
          <a:p>
            <a:pPr marL="0" indent="0" algn="just">
              <a:buNone/>
            </a:pPr>
            <a:r>
              <a:rPr lang="el-GR" dirty="0"/>
              <a:t>Ν</a:t>
            </a:r>
            <a:r>
              <a:rPr lang="el-GR" dirty="0" smtClean="0"/>
              <a:t>έου </a:t>
            </a:r>
            <a:r>
              <a:rPr lang="el-GR" dirty="0"/>
              <a:t>τύπου μη κερδοσκοπικές </a:t>
            </a:r>
            <a:r>
              <a:rPr lang="el-GR" dirty="0" smtClean="0"/>
              <a:t>οργανώσεις. Χρησιμοποίησαν </a:t>
            </a:r>
            <a:r>
              <a:rPr lang="el-GR" dirty="0"/>
              <a:t>συνδυαστικά τις νομικές μορφές του σωματείου και του </a:t>
            </a:r>
            <a:r>
              <a:rPr lang="el-GR" dirty="0" smtClean="0"/>
              <a:t>συνεταιρισμού, </a:t>
            </a:r>
            <a:r>
              <a:rPr lang="el-GR" dirty="0"/>
              <a:t>σχηματίζοντας υβριδικές οργανωτικές μορφές των δραστηριοτήτων </a:t>
            </a:r>
            <a:r>
              <a:rPr lang="el-GR" dirty="0" smtClean="0"/>
              <a:t>τους. </a:t>
            </a:r>
            <a:r>
              <a:rPr lang="el-GR" dirty="0"/>
              <a:t>Σε κάποιες χώρες οι υβριδικές αυτές μορφές αναγνωρίστηκαν νομικά, όπως, π.χ., οι κοινωνικοί συνεταιρισμοί (</a:t>
            </a:r>
            <a:r>
              <a:rPr lang="el-GR" dirty="0" err="1"/>
              <a:t>social</a:t>
            </a:r>
            <a:r>
              <a:rPr lang="el-GR" dirty="0"/>
              <a:t> </a:t>
            </a:r>
            <a:r>
              <a:rPr lang="el-GR" dirty="0" err="1"/>
              <a:t>co-operatives</a:t>
            </a:r>
            <a:r>
              <a:rPr lang="el-GR" dirty="0"/>
              <a:t>) </a:t>
            </a:r>
            <a:r>
              <a:rPr lang="el-GR" dirty="0" smtClean="0"/>
              <a:t>στις Ιταλία και Ελλάδα, </a:t>
            </a:r>
            <a:r>
              <a:rPr lang="el-GR" dirty="0"/>
              <a:t>οι συνεταιρισμοί κοινωνικής αλληλεγγύης (</a:t>
            </a:r>
            <a:r>
              <a:rPr lang="el-GR" dirty="0" err="1"/>
              <a:t>social</a:t>
            </a:r>
            <a:r>
              <a:rPr lang="el-GR" dirty="0"/>
              <a:t> </a:t>
            </a:r>
            <a:r>
              <a:rPr lang="el-GR" dirty="0" err="1"/>
              <a:t>solidarity</a:t>
            </a:r>
            <a:r>
              <a:rPr lang="el-GR" dirty="0"/>
              <a:t> </a:t>
            </a:r>
            <a:r>
              <a:rPr lang="el-GR" dirty="0" err="1"/>
              <a:t>co-operatives</a:t>
            </a:r>
            <a:r>
              <a:rPr lang="el-GR" dirty="0"/>
              <a:t>) στην Πορτογαλία, οι συνεταιρισμοί γενικού ενδιαφέροντος (</a:t>
            </a:r>
            <a:r>
              <a:rPr lang="el-GR" dirty="0" err="1"/>
              <a:t>co-operatives</a:t>
            </a:r>
            <a:r>
              <a:rPr lang="el-GR" dirty="0"/>
              <a:t> of </a:t>
            </a:r>
            <a:r>
              <a:rPr lang="el-GR" dirty="0" err="1"/>
              <a:t>general</a:t>
            </a:r>
            <a:r>
              <a:rPr lang="el-GR" dirty="0"/>
              <a:t> </a:t>
            </a:r>
            <a:r>
              <a:rPr lang="el-GR" dirty="0" err="1"/>
              <a:t>interest</a:t>
            </a:r>
            <a:r>
              <a:rPr lang="el-GR" dirty="0"/>
              <a:t>) στη Γαλλία και οι επιχειρήσεις κοινωνικού σκοπού (</a:t>
            </a:r>
            <a:r>
              <a:rPr lang="el-GR" dirty="0" err="1"/>
              <a:t>entreprise</a:t>
            </a:r>
            <a:r>
              <a:rPr lang="el-GR" dirty="0"/>
              <a:t> à </a:t>
            </a:r>
            <a:r>
              <a:rPr lang="el-GR" dirty="0" err="1"/>
              <a:t>finalité</a:t>
            </a:r>
            <a:r>
              <a:rPr lang="el-GR" dirty="0"/>
              <a:t> </a:t>
            </a:r>
            <a:r>
              <a:rPr lang="el-GR" dirty="0" err="1"/>
              <a:t>sociale</a:t>
            </a:r>
            <a:r>
              <a:rPr lang="el-GR" dirty="0"/>
              <a:t>) στο </a:t>
            </a:r>
            <a:r>
              <a:rPr lang="el-GR" dirty="0" smtClean="0"/>
              <a:t>Βέλγιο. </a:t>
            </a:r>
          </a:p>
          <a:p>
            <a:pPr marL="0" indent="0">
              <a:buNone/>
            </a:pPr>
            <a:r>
              <a:rPr lang="el-GR" dirty="0"/>
              <a:t>Χ</a:t>
            </a:r>
            <a:r>
              <a:rPr lang="el-GR" dirty="0" smtClean="0"/>
              <a:t>αρακτηριστικά : </a:t>
            </a:r>
            <a:endParaRPr lang="el-GR" dirty="0"/>
          </a:p>
          <a:p>
            <a:pPr marL="0" indent="0">
              <a:buNone/>
            </a:pPr>
            <a:r>
              <a:rPr lang="el-GR" dirty="0"/>
              <a:t>α) </a:t>
            </a:r>
            <a:r>
              <a:rPr lang="el-GR" dirty="0" smtClean="0"/>
              <a:t>Ιδιωτικοί </a:t>
            </a:r>
            <a:r>
              <a:rPr lang="el-GR" dirty="0"/>
              <a:t>φορείς αν και είναι δυνατό να προωθούνται και από δημόσιους φορείς. Όμως οι δημόσιοι φορείς δεν μπορούν να είναι τα αποκλειστικά μέλη. </a:t>
            </a:r>
          </a:p>
          <a:p>
            <a:pPr marL="0" indent="0">
              <a:buNone/>
            </a:pPr>
            <a:r>
              <a:rPr lang="el-GR" dirty="0" smtClean="0"/>
              <a:t>β) Διοικητική </a:t>
            </a:r>
            <a:r>
              <a:rPr lang="el-GR" dirty="0"/>
              <a:t>αυτονομία και ανεξαρτησία από δημόσιους φορείς και από ιδιωτικές επιχειρήσεις. </a:t>
            </a:r>
          </a:p>
          <a:p>
            <a:pPr marL="0" indent="0">
              <a:buNone/>
            </a:pPr>
            <a:r>
              <a:rPr lang="el-GR" dirty="0"/>
              <a:t>γ) Παράγουν και προσφέρουν υπηρεσίες συλλογικού ενδιαφέροντος, όπως υπηρεσίες υγείας, κοινωνικού ή εκπαιδευτικού χαρακτήρα ή γενικότερα συλλογικού κοινοτικού ενδιαφέροντος (εξαιρούνται ιδρύματα και οργανώσεις καταναλωτών). </a:t>
            </a:r>
          </a:p>
          <a:p>
            <a:pPr marL="0" indent="0">
              <a:buNone/>
            </a:pPr>
            <a:r>
              <a:rPr lang="el-GR" dirty="0"/>
              <a:t>δ) Μπορούν να έχουν οποιαδήποτε νομική μορφή που προβλέπεται από την εθνική νομοθεσία, εφόσον έχουν ορισμένα χαρακτηριστικά, όπως: </a:t>
            </a:r>
          </a:p>
          <a:p>
            <a:r>
              <a:rPr lang="el-GR" dirty="0"/>
              <a:t>μη διανομή κερδών, </a:t>
            </a:r>
          </a:p>
          <a:p>
            <a:r>
              <a:rPr lang="el-GR" dirty="0"/>
              <a:t>συμμετοχή των χρηστών, των εργαζομένων και της κοινότητας στη διοίκηση της επιχείρησης, </a:t>
            </a:r>
          </a:p>
          <a:p>
            <a:r>
              <a:rPr lang="el-GR" dirty="0"/>
              <a:t>δημοκρατική διοίκηση. </a:t>
            </a:r>
          </a:p>
          <a:p>
            <a:pPr marL="0" indent="0" algn="just">
              <a:buNone/>
            </a:pPr>
            <a:endParaRPr lang="el-GR" b="1" dirty="0"/>
          </a:p>
        </p:txBody>
      </p:sp>
    </p:spTree>
    <p:extLst>
      <p:ext uri="{BB962C8B-B14F-4D97-AF65-F5344CB8AC3E}">
        <p14:creationId xmlns:p14="http://schemas.microsoft.com/office/powerpoint/2010/main" val="283229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07211" y="163902"/>
            <a:ext cx="10515600" cy="6530196"/>
          </a:xfrm>
        </p:spPr>
        <p:txBody>
          <a:bodyPr>
            <a:noAutofit/>
          </a:bodyPr>
          <a:lstStyle/>
          <a:p>
            <a:pPr marL="0" indent="0">
              <a:buNone/>
            </a:pPr>
            <a:r>
              <a:rPr lang="el-GR" sz="1800" b="1" dirty="0" smtClean="0"/>
              <a:t>ΟΟΣΑ</a:t>
            </a:r>
            <a:r>
              <a:rPr lang="el-GR" sz="1800" dirty="0" smtClean="0"/>
              <a:t>: </a:t>
            </a:r>
            <a:r>
              <a:rPr lang="el-GR" sz="1800" dirty="0"/>
              <a:t>Κ</a:t>
            </a:r>
            <a:r>
              <a:rPr lang="el-GR" sz="1800" dirty="0" smtClean="0"/>
              <a:t>οινωνική </a:t>
            </a:r>
            <a:r>
              <a:rPr lang="el-GR" sz="1800" dirty="0"/>
              <a:t>επιχείρηση είναι κάθε ιδιωτική δραστηριότητα και πρωτοβουλία που στοχεύει στο κοινωνικό συμφέρον, χαράσσει επιχειρηματική στρατηγική και οργανώνεται βάσει των αρχών της επιχειρηματικότητας. Κύριος σκοπός </a:t>
            </a:r>
            <a:r>
              <a:rPr lang="el-GR" sz="1800" dirty="0" smtClean="0"/>
              <a:t>δεν </a:t>
            </a:r>
            <a:r>
              <a:rPr lang="el-GR" sz="1800" dirty="0"/>
              <a:t>είναι η μεγιστοποίηση του κέρδους, αλλά η επίτευξη συγκεκριμένων οικονομικών και κοινωνικών </a:t>
            </a:r>
            <a:r>
              <a:rPr lang="el-GR" sz="1800" dirty="0" smtClean="0"/>
              <a:t>στόχων. Ξεχωρίζουν </a:t>
            </a:r>
            <a:r>
              <a:rPr lang="el-GR" sz="1800" dirty="0"/>
              <a:t>από τους υπόλοιπους μη κερδοσκοπικούς φορείς, επειδή ασκούν εμπορικές δραστηριότητες για να επιτύχουν τους σκοπούς τους και την οικονομική τους αυτάρκεια. </a:t>
            </a:r>
            <a:r>
              <a:rPr lang="el-GR" sz="1800" dirty="0" smtClean="0"/>
              <a:t>Συνδυάζουν επιχειρηματικές </a:t>
            </a:r>
            <a:r>
              <a:rPr lang="el-GR" sz="1800" dirty="0"/>
              <a:t>ικανότητες του ιδιωτικού τομέα με μια ισχυρή </a:t>
            </a:r>
            <a:r>
              <a:rPr lang="el-GR" sz="1800" dirty="0" smtClean="0"/>
              <a:t>κοινωνική. </a:t>
            </a:r>
            <a:r>
              <a:rPr lang="el-GR" sz="1800" dirty="0"/>
              <a:t>Δραστηριοποιούνται κυρίως σε δύο τομείς: την εκπαίδευση και επανένταξη ανέργων και την παροχή προσωπικών και κοινωφελών υπηρεσιών (</a:t>
            </a:r>
            <a:r>
              <a:rPr lang="el-GR" sz="1800" dirty="0" err="1"/>
              <a:t>services</a:t>
            </a:r>
            <a:r>
              <a:rPr lang="el-GR" sz="1800" dirty="0"/>
              <a:t> de </a:t>
            </a:r>
            <a:r>
              <a:rPr lang="el-GR" sz="1800" dirty="0" err="1"/>
              <a:t>proximité</a:t>
            </a:r>
            <a:r>
              <a:rPr lang="el-GR" sz="1800" dirty="0"/>
              <a:t>). </a:t>
            </a:r>
          </a:p>
          <a:p>
            <a:pPr marL="0" indent="0">
              <a:buNone/>
            </a:pPr>
            <a:r>
              <a:rPr lang="el-GR" sz="1800" b="1" dirty="0" smtClean="0"/>
              <a:t>Οικονομικά </a:t>
            </a:r>
            <a:r>
              <a:rPr lang="el-GR" sz="1800" b="1" dirty="0"/>
              <a:t>και κοινωνικά </a:t>
            </a:r>
            <a:r>
              <a:rPr lang="el-GR" sz="1800" b="1" dirty="0" smtClean="0"/>
              <a:t>κριτήρια</a:t>
            </a:r>
            <a:r>
              <a:rPr lang="el-GR" sz="1800" dirty="0" smtClean="0"/>
              <a:t>. </a:t>
            </a:r>
            <a:r>
              <a:rPr lang="el-GR" sz="1800" dirty="0"/>
              <a:t>Τα οικονομικά κριτήρια περιλαμβάνουν τον υψηλό βαθμό αυτονομίας, το σημαντικό επίπεδο οικονομικού κινδύνου και το ελάχιστο επίπεδο αμειβόμενης εργασίας και τα κοινωνικά την πρωτοβουλία που ξεκινά από μια ομάδα πολιτών, το σύστημα αποφάσεων που δεν προκρίνει την αμοιβή του κεφαλαίου, το συμμετοχικό χαρακτήρα, την περιορισμένη έκταση διανομής κερδών και τον εμφανή σκοπό προς όφελος της κοινωνίας. </a:t>
            </a:r>
          </a:p>
          <a:p>
            <a:pPr marL="0" indent="0">
              <a:buNone/>
            </a:pPr>
            <a:r>
              <a:rPr lang="el-GR" sz="1800" dirty="0"/>
              <a:t> </a:t>
            </a:r>
            <a:r>
              <a:rPr lang="el-GR" sz="1800" b="1" i="1" dirty="0" smtClean="0"/>
              <a:t>Οι </a:t>
            </a:r>
            <a:r>
              <a:rPr lang="el-GR" sz="1800" b="1" i="1" dirty="0"/>
              <a:t>επιχειρήσεις κοινωνικού σκοπού είναι επιχειρήσεις που παράγουν εισόδημα, ανήκουν και διοικούνται από μη κερδοσκοπικές οργανώσεις με το σαφή στόχο να απασχολούν «πελάτες σε κίνδυνο» στις επιχειρηματικές δραστηριότητές τους</a:t>
            </a:r>
            <a:r>
              <a:rPr lang="el-GR" sz="1800" dirty="0"/>
              <a:t>. </a:t>
            </a:r>
          </a:p>
          <a:p>
            <a:pPr marL="0" indent="0">
              <a:buNone/>
            </a:pPr>
            <a:r>
              <a:rPr lang="el-GR" sz="1800" dirty="0"/>
              <a:t>Εκμεταλλεύονται τις δυνατότητες που προσφέρουν οι κερδοσκοπικές δραστηριότητες, προκειμένου να «κερδίσουν» το εισόδημά τους και να είναι λιγότερο εξαρτημένοι από την κρατική χρηματοδότηση ή τις παραδοσιακές πηγές φιλανθρωπικής χορηγίας. </a:t>
            </a:r>
            <a:r>
              <a:rPr lang="el-GR" sz="1800" dirty="0" smtClean="0"/>
              <a:t>Οικονομική </a:t>
            </a:r>
            <a:r>
              <a:rPr lang="el-GR" sz="1800" dirty="0"/>
              <a:t>δραστηριότητα των φορέων κοινωνικής οικονομίας που ασκείται μέσω οχημάτων που κατά κύριο λόγο συναντώνται στην ιδιωτική οικονομία. Τα οχήματα αυτά λειτουργούν βάσει των αρχών της επιχειρηματικότητας και του ελεύθερου ανταγωνισμού της ανοικτής αγοράς, χωρίς να θέτουν ως μοναδικό τους στόχο το κέρδος αδιαφορώντας για τις κοινωνικές, πολιτιστικές ή περιβαλλοντικές συνέπειές της δραστηριότητάς τους, είναι, δηλαδή, επιχειρήσεις με κοινωνικό σκοπό. </a:t>
            </a:r>
          </a:p>
        </p:txBody>
      </p:sp>
    </p:spTree>
    <p:extLst>
      <p:ext uri="{BB962C8B-B14F-4D97-AF65-F5344CB8AC3E}">
        <p14:creationId xmlns:p14="http://schemas.microsoft.com/office/powerpoint/2010/main" val="3740357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22694"/>
            <a:ext cx="10515600" cy="6176514"/>
          </a:xfrm>
        </p:spPr>
        <p:txBody>
          <a:bodyPr>
            <a:normAutofit lnSpcReduction="10000"/>
          </a:bodyPr>
          <a:lstStyle/>
          <a:p>
            <a:pPr marL="0" indent="0" algn="ctr">
              <a:buNone/>
            </a:pPr>
            <a:r>
              <a:rPr lang="el-GR" b="1" dirty="0"/>
              <a:t>Επιχείρηση Ομάδων Ενδιαφερομένων (</a:t>
            </a:r>
            <a:r>
              <a:rPr lang="el-GR" b="1" dirty="0" err="1"/>
              <a:t>Stakeholders</a:t>
            </a:r>
            <a:r>
              <a:rPr lang="el-GR" b="1" dirty="0"/>
              <a:t> </a:t>
            </a:r>
            <a:r>
              <a:rPr lang="el-GR" b="1" dirty="0" err="1"/>
              <a:t>Enterprise</a:t>
            </a:r>
            <a:r>
              <a:rPr lang="el-GR" b="1" dirty="0"/>
              <a:t>) </a:t>
            </a:r>
            <a:endParaRPr lang="el-GR" dirty="0" smtClean="0"/>
          </a:p>
          <a:p>
            <a:r>
              <a:rPr lang="el-GR" dirty="0"/>
              <a:t>Στην κατηγορία αυτή εντάσσονται οι συνεταιρισμοί, οι επαγγελματικές και συνδικαλιστικές οργανώσεις, οργανωμένες στην Ελλάδα ως σωματεία, και οι αλληλασφαλιστικοί φορείς, οργανωμένοι ως ταμεία ή, στην περίπτωση της Βρετανίας, ως </a:t>
            </a:r>
            <a:r>
              <a:rPr lang="el-GR" dirty="0" err="1"/>
              <a:t>building</a:t>
            </a:r>
            <a:r>
              <a:rPr lang="el-GR" dirty="0"/>
              <a:t> </a:t>
            </a:r>
            <a:r>
              <a:rPr lang="el-GR" dirty="0" err="1"/>
              <a:t>societies</a:t>
            </a:r>
            <a:r>
              <a:rPr lang="el-GR" dirty="0"/>
              <a:t>. </a:t>
            </a:r>
            <a:endParaRPr lang="el-GR" dirty="0" smtClean="0"/>
          </a:p>
          <a:p>
            <a:r>
              <a:rPr lang="el-GR" dirty="0" smtClean="0"/>
              <a:t>Κοινό </a:t>
            </a:r>
            <a:r>
              <a:rPr lang="el-GR" dirty="0"/>
              <a:t>χαρακτηριστικό τους είναι η επιδίωξη της </a:t>
            </a:r>
            <a:r>
              <a:rPr lang="el-GR" dirty="0" smtClean="0"/>
              <a:t>βελτίωσης </a:t>
            </a:r>
            <a:r>
              <a:rPr lang="el-GR" dirty="0"/>
              <a:t>της κατάστασης και της προαγωγής των συμφερόντων των μελών τους (ομάδα ενδιαφερομένων). </a:t>
            </a:r>
            <a:r>
              <a:rPr lang="el-GR" dirty="0" smtClean="0"/>
              <a:t>Δεν </a:t>
            </a:r>
            <a:r>
              <a:rPr lang="el-GR" dirty="0"/>
              <a:t>επιδιώκουν κάποιο γενικότερο κοινωνικό καλό, ούτε έχουν ως πρωταρχικό στόχο τους την άσκηση κάποιας κοινωνικής πολιτικής, αλλά επικεντρώνονται στην εξυπηρέτηση των συμφερόντων των μελών τους. Αυτό, φυσικά, δεν σημαίνει ότι δεν </a:t>
            </a:r>
            <a:r>
              <a:rPr lang="el-GR" dirty="0" err="1"/>
              <a:t>διέπονται</a:t>
            </a:r>
            <a:r>
              <a:rPr lang="el-GR" dirty="0"/>
              <a:t> από τις ίδιες αρχές που διακρίνουν και τις άλλες κατηγορίες φορέων κοινωνικής οικονομίας, όπως η αλληλεγγύη, η αλληλοβοήθεια και η </a:t>
            </a:r>
            <a:r>
              <a:rPr lang="el-GR" dirty="0" err="1"/>
              <a:t>αειφορία</a:t>
            </a:r>
            <a:r>
              <a:rPr lang="el-GR" dirty="0"/>
              <a:t>, απλώς οι βασικοί στόχοι τους διαφέρουν από των άλλων φορέων. </a:t>
            </a:r>
          </a:p>
        </p:txBody>
      </p:sp>
    </p:spTree>
    <p:extLst>
      <p:ext uri="{BB962C8B-B14F-4D97-AF65-F5344CB8AC3E}">
        <p14:creationId xmlns:p14="http://schemas.microsoft.com/office/powerpoint/2010/main" val="948569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01924"/>
            <a:ext cx="10515600" cy="6426679"/>
          </a:xfrm>
        </p:spPr>
        <p:txBody>
          <a:bodyPr>
            <a:normAutofit fontScale="62500" lnSpcReduction="20000"/>
          </a:bodyPr>
          <a:lstStyle/>
          <a:p>
            <a:pPr marL="0" indent="0" algn="ctr">
              <a:buNone/>
            </a:pPr>
            <a:r>
              <a:rPr lang="el-GR" sz="5800" b="1" dirty="0"/>
              <a:t>ΣΗΜΑΣΙΑ </a:t>
            </a:r>
            <a:endParaRPr lang="el-GR" sz="5800" dirty="0"/>
          </a:p>
          <a:p>
            <a:pPr marL="0" indent="0" algn="ctr">
              <a:buNone/>
            </a:pPr>
            <a:r>
              <a:rPr lang="el-GR" sz="3800" dirty="0" smtClean="0"/>
              <a:t>Ινστιτούτο </a:t>
            </a:r>
            <a:r>
              <a:rPr lang="el-GR" sz="3800" dirty="0" err="1"/>
              <a:t>John</a:t>
            </a:r>
            <a:r>
              <a:rPr lang="el-GR" sz="3800" dirty="0"/>
              <a:t> </a:t>
            </a:r>
            <a:r>
              <a:rPr lang="el-GR" sz="3800" dirty="0" err="1"/>
              <a:t>Hopkins</a:t>
            </a:r>
            <a:r>
              <a:rPr lang="el-GR" sz="3800" dirty="0"/>
              <a:t> </a:t>
            </a:r>
            <a:r>
              <a:rPr lang="el-GR" sz="3800" dirty="0" smtClean="0"/>
              <a:t>μελέτη σε </a:t>
            </a:r>
            <a:r>
              <a:rPr lang="el-GR" sz="3800" dirty="0"/>
              <a:t>35 </a:t>
            </a:r>
            <a:r>
              <a:rPr lang="el-GR" sz="3800" dirty="0" smtClean="0"/>
              <a:t>χώρες.</a:t>
            </a:r>
          </a:p>
          <a:p>
            <a:pPr marL="0" indent="0" algn="ctr">
              <a:buNone/>
            </a:pPr>
            <a:endParaRPr lang="el-GR" sz="3800" dirty="0" smtClean="0"/>
          </a:p>
          <a:p>
            <a:r>
              <a:rPr lang="el-GR" sz="3800" dirty="0"/>
              <a:t>39,5 εκατομμύρια εργαζόμενοι πλήρους απασχόλησης εργάζονται στον μη κερδοσκοπικό τομέα (οι συνεταιρισμοί δεν περιλαμβάνονταν στην έρευνα). </a:t>
            </a:r>
            <a:endParaRPr lang="el-GR" sz="3800" dirty="0" smtClean="0"/>
          </a:p>
          <a:p>
            <a:r>
              <a:rPr lang="el-GR" sz="3800" dirty="0" smtClean="0"/>
              <a:t>Ο </a:t>
            </a:r>
            <a:r>
              <a:rPr lang="el-GR" sz="3800" dirty="0"/>
              <a:t>μη κερδοσκοπικός τομέας απασχολεί το 3,6 % του εργατικού δυναμικού ή σε αντιστοιχία το 7,3 % του μη αγροτικού εργατικού δυναμικού ή το 46 % του δυναμικού του δημοσίου τομέα. </a:t>
            </a:r>
            <a:endParaRPr lang="el-GR" sz="3800" dirty="0" smtClean="0"/>
          </a:p>
          <a:p>
            <a:r>
              <a:rPr lang="el-GR" sz="3800" dirty="0" smtClean="0"/>
              <a:t>Αν </a:t>
            </a:r>
            <a:r>
              <a:rPr lang="el-GR" sz="3800" dirty="0"/>
              <a:t>ήταν μια ξεχωριστή οικονομία, θα κατατασσόταν ως η έκτη μεγαλύτερη οικονομία στον κόσμο μετά τις ΗΠΑ, την Ιαπωνία, την Κίνα, τη Γερμανία και τη Γαλλία. </a:t>
            </a:r>
            <a:endParaRPr lang="el-GR" sz="3800" dirty="0" smtClean="0"/>
          </a:p>
          <a:p>
            <a:r>
              <a:rPr lang="el-GR" sz="3800" dirty="0" smtClean="0"/>
              <a:t>Μεταξύ </a:t>
            </a:r>
            <a:r>
              <a:rPr lang="el-GR" sz="3800" dirty="0"/>
              <a:t>του 1990 και 1995, η εργασία στον τομέα </a:t>
            </a:r>
            <a:r>
              <a:rPr lang="el-GR" sz="3800" dirty="0" smtClean="0"/>
              <a:t>αυξήθηκε </a:t>
            </a:r>
            <a:r>
              <a:rPr lang="el-GR" sz="3800" dirty="0"/>
              <a:t>κατά 23 % συγκρινόμενη προς το 6 % αύξησης της οικονομίας ως σύνολο. </a:t>
            </a:r>
          </a:p>
          <a:p>
            <a:r>
              <a:rPr lang="el-GR" sz="3800" dirty="0"/>
              <a:t>Στις ΗΠΑ υπάρχουν περισσότερες από 1.400.000 μη κερδοσκοπικές οργανώσεις με συνολική κινητή και ακίνητη περιουσία που υπολογίζεται στα 500 δισεκατομμύρια δολάρια. Οι δαπάνες του αμερικανικού τρίτου τομέα ξεπερνούν σε μέγεθος το Ακαθάριστο Εθνικό Προϊόν όλων εκτός από επτά χώρες στον κόσμο. Ο τρίτος τομέας ήδη συμμετέχει με περισσότερο από 6 % στο ΑΕΠ και απασχολεί το 10,5 % του εργατικού δυναμικού της χώρας.  </a:t>
            </a:r>
          </a:p>
          <a:p>
            <a:pPr marL="0" indent="0" algn="just">
              <a:buNone/>
            </a:pPr>
            <a:endParaRPr lang="el-GR" b="1" dirty="0" smtClean="0"/>
          </a:p>
        </p:txBody>
      </p:sp>
    </p:spTree>
    <p:extLst>
      <p:ext uri="{BB962C8B-B14F-4D97-AF65-F5344CB8AC3E}">
        <p14:creationId xmlns:p14="http://schemas.microsoft.com/office/powerpoint/2010/main" val="384211855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TotalTime>
  <Words>1828</Words>
  <Application>Microsoft Office PowerPoint</Application>
  <PresentationFormat>Ευρεία οθόνη</PresentationFormat>
  <Paragraphs>83</Paragraphs>
  <Slides>13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13</vt:i4>
      </vt:variant>
    </vt:vector>
  </HeadingPairs>
  <TitlesOfParts>
    <vt:vector size="17" baseType="lpstr">
      <vt:lpstr>Arial</vt:lpstr>
      <vt:lpstr>Calibri</vt:lpstr>
      <vt:lpstr>Calibri Light</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uop_user</dc:creator>
  <cp:lastModifiedBy>Michael</cp:lastModifiedBy>
  <cp:revision>34</cp:revision>
  <dcterms:created xsi:type="dcterms:W3CDTF">2015-10-14T12:21:46Z</dcterms:created>
  <dcterms:modified xsi:type="dcterms:W3CDTF">2021-06-11T07:57:25Z</dcterms:modified>
</cp:coreProperties>
</file>