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8" r:id="rId2"/>
    <p:sldId id="285" r:id="rId3"/>
    <p:sldId id="259" r:id="rId4"/>
    <p:sldId id="286" r:id="rId5"/>
    <p:sldId id="261" r:id="rId6"/>
    <p:sldId id="288" r:id="rId7"/>
    <p:sldId id="287" r:id="rId8"/>
    <p:sldId id="289" r:id="rId9"/>
    <p:sldId id="292" r:id="rId10"/>
    <p:sldId id="293" r:id="rId11"/>
    <p:sldId id="294" r:id="rId12"/>
    <p:sldId id="295" r:id="rId13"/>
    <p:sldId id="290" r:id="rId14"/>
    <p:sldId id="296" r:id="rId15"/>
    <p:sldId id="297" r:id="rId16"/>
    <p:sldId id="298" r:id="rId17"/>
    <p:sldId id="299" r:id="rId18"/>
    <p:sldId id="291" r:id="rId19"/>
  </p:sldIdLst>
  <p:sldSz cx="12192000" cy="6858000"/>
  <p:notesSz cx="6662738" cy="9926638"/>
  <p:defaultTextStyle>
    <a:defPPr>
      <a:defRPr lang="el-G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290E"/>
    <a:srgbClr val="93220B"/>
    <a:srgbClr val="B99B00"/>
    <a:srgbClr val="15406C"/>
    <a:srgbClr val="B12104"/>
    <a:srgbClr val="C00000"/>
    <a:srgbClr val="003366"/>
    <a:srgbClr val="D73F0F"/>
    <a:srgbClr val="000066"/>
    <a:srgbClr val="D649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24" autoAdjust="0"/>
  </p:normalViewPr>
  <p:slideViewPr>
    <p:cSldViewPr snapToGrid="0">
      <p:cViewPr varScale="1">
        <p:scale>
          <a:sx n="82" d="100"/>
          <a:sy n="82" d="100"/>
        </p:scale>
        <p:origin x="672"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887663" cy="498475"/>
          </a:xfrm>
          <a:prstGeom prst="rect">
            <a:avLst/>
          </a:prstGeom>
        </p:spPr>
        <p:txBody>
          <a:bodyPr vert="horz" lIns="91440" tIns="45720" rIns="91440" bIns="45720" rtlCol="0"/>
          <a:lstStyle>
            <a:lvl1pPr algn="l">
              <a:defRPr sz="1200">
                <a:latin typeface="Arial" panose="020B0604020202020204" pitchFamily="34" charset="0"/>
                <a:cs typeface="Arial" panose="020B0604020202020204" pitchFamily="34" charset="0"/>
              </a:defRPr>
            </a:lvl1pPr>
          </a:lstStyle>
          <a:p>
            <a:pPr>
              <a:defRPr/>
            </a:pPr>
            <a:endParaRPr lang="el-GR"/>
          </a:p>
        </p:txBody>
      </p:sp>
      <p:sp>
        <p:nvSpPr>
          <p:cNvPr id="3" name="Θέση ημερομηνίας 2"/>
          <p:cNvSpPr>
            <a:spLocks noGrp="1"/>
          </p:cNvSpPr>
          <p:nvPr>
            <p:ph type="dt" sz="quarter" idx="1"/>
          </p:nvPr>
        </p:nvSpPr>
        <p:spPr>
          <a:xfrm>
            <a:off x="3773488" y="0"/>
            <a:ext cx="2887662" cy="498475"/>
          </a:xfrm>
          <a:prstGeom prst="rect">
            <a:avLst/>
          </a:prstGeom>
        </p:spPr>
        <p:txBody>
          <a:bodyPr vert="horz" lIns="91440" tIns="45720" rIns="91440" bIns="45720" rtlCol="0"/>
          <a:lstStyle>
            <a:lvl1pPr algn="r">
              <a:defRPr sz="1200">
                <a:latin typeface="Arial" panose="020B0604020202020204" pitchFamily="34" charset="0"/>
                <a:cs typeface="Arial" panose="020B0604020202020204" pitchFamily="34" charset="0"/>
              </a:defRPr>
            </a:lvl1pPr>
          </a:lstStyle>
          <a:p>
            <a:pPr>
              <a:defRPr/>
            </a:pPr>
            <a:fld id="{CF7C195E-FDBA-4DF6-9B4D-F63E3DE15E45}" type="datetimeFigureOut">
              <a:rPr lang="el-GR"/>
              <a:pPr>
                <a:defRPr/>
              </a:pPr>
              <a:t>9/11/2023</a:t>
            </a:fld>
            <a:endParaRPr lang="el-GR"/>
          </a:p>
        </p:txBody>
      </p:sp>
      <p:sp>
        <p:nvSpPr>
          <p:cNvPr id="4" name="Θέση υποσέλιδου 3"/>
          <p:cNvSpPr>
            <a:spLocks noGrp="1"/>
          </p:cNvSpPr>
          <p:nvPr>
            <p:ph type="ftr" sz="quarter" idx="2"/>
          </p:nvPr>
        </p:nvSpPr>
        <p:spPr>
          <a:xfrm>
            <a:off x="0" y="9428163"/>
            <a:ext cx="2887663" cy="498475"/>
          </a:xfrm>
          <a:prstGeom prst="rect">
            <a:avLst/>
          </a:prstGeom>
        </p:spPr>
        <p:txBody>
          <a:bodyPr vert="horz" lIns="91440" tIns="45720" rIns="91440" bIns="45720" rtlCol="0" anchor="b"/>
          <a:lstStyle>
            <a:lvl1pPr algn="l">
              <a:defRPr sz="1200">
                <a:latin typeface="Arial" panose="020B0604020202020204" pitchFamily="34" charset="0"/>
                <a:cs typeface="Arial" panose="020B0604020202020204" pitchFamily="34" charset="0"/>
              </a:defRPr>
            </a:lvl1pPr>
          </a:lstStyle>
          <a:p>
            <a:pPr>
              <a:defRPr/>
            </a:pPr>
            <a:endParaRPr lang="el-GR"/>
          </a:p>
        </p:txBody>
      </p:sp>
      <p:sp>
        <p:nvSpPr>
          <p:cNvPr id="5" name="Θέση αριθμού διαφάνειας 4"/>
          <p:cNvSpPr>
            <a:spLocks noGrp="1"/>
          </p:cNvSpPr>
          <p:nvPr>
            <p:ph type="sldNum" sz="quarter" idx="3"/>
          </p:nvPr>
        </p:nvSpPr>
        <p:spPr>
          <a:xfrm>
            <a:off x="3773488" y="9428163"/>
            <a:ext cx="2887662" cy="498475"/>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4A5C20D-23C7-471E-A128-5C0CF9B8D798}" type="slidenum">
              <a:rPr lang="el-GR" altLang="el-GR"/>
              <a:pPr/>
              <a:t>‹#›</a:t>
            </a:fld>
            <a:endParaRPr lang="el-GR" altLang="el-GR"/>
          </a:p>
        </p:txBody>
      </p:sp>
    </p:spTree>
    <p:extLst>
      <p:ext uri="{BB962C8B-B14F-4D97-AF65-F5344CB8AC3E}">
        <p14:creationId xmlns:p14="http://schemas.microsoft.com/office/powerpoint/2010/main" val="24156580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887663" cy="498475"/>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Θέση ημερομηνίας 2"/>
          <p:cNvSpPr>
            <a:spLocks noGrp="1"/>
          </p:cNvSpPr>
          <p:nvPr>
            <p:ph type="dt" idx="1"/>
          </p:nvPr>
        </p:nvSpPr>
        <p:spPr>
          <a:xfrm>
            <a:off x="3773488" y="0"/>
            <a:ext cx="2887662" cy="498475"/>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6D77E39-B4F5-4BC6-A63B-267039E65E32}" type="datetimeFigureOut">
              <a:rPr lang="el-GR"/>
              <a:pPr>
                <a:defRPr/>
              </a:pPr>
              <a:t>9/11/2023</a:t>
            </a:fld>
            <a:endParaRPr lang="el-GR" dirty="0"/>
          </a:p>
        </p:txBody>
      </p:sp>
      <p:sp>
        <p:nvSpPr>
          <p:cNvPr id="4" name="Θέση εικόνας διαφάνειας 3"/>
          <p:cNvSpPr>
            <a:spLocks noGrp="1" noRot="1" noChangeAspect="1"/>
          </p:cNvSpPr>
          <p:nvPr>
            <p:ph type="sldImg" idx="2"/>
          </p:nvPr>
        </p:nvSpPr>
        <p:spPr>
          <a:xfrm>
            <a:off x="354013" y="1241425"/>
            <a:ext cx="5954712" cy="3349625"/>
          </a:xfrm>
          <a:prstGeom prst="rect">
            <a:avLst/>
          </a:prstGeom>
          <a:noFill/>
          <a:ln w="12700">
            <a:solidFill>
              <a:prstClr val="black"/>
            </a:solidFill>
          </a:ln>
        </p:spPr>
        <p:txBody>
          <a:bodyPr vert="horz" lIns="91440" tIns="45720" rIns="91440" bIns="45720" rtlCol="0" anchor="ctr"/>
          <a:lstStyle/>
          <a:p>
            <a:pPr lvl="0"/>
            <a:endParaRPr lang="el-GR" noProof="0" dirty="0"/>
          </a:p>
        </p:txBody>
      </p:sp>
      <p:sp>
        <p:nvSpPr>
          <p:cNvPr id="5" name="Θέση σημειώσεων 4"/>
          <p:cNvSpPr>
            <a:spLocks noGrp="1"/>
          </p:cNvSpPr>
          <p:nvPr>
            <p:ph type="body" sz="quarter" idx="3"/>
          </p:nvPr>
        </p:nvSpPr>
        <p:spPr>
          <a:xfrm>
            <a:off x="666750" y="4776788"/>
            <a:ext cx="5329238" cy="3908425"/>
          </a:xfrm>
          <a:prstGeom prst="rect">
            <a:avLst/>
          </a:prstGeom>
        </p:spPr>
        <p:txBody>
          <a:bodyPr vert="horz" lIns="91440" tIns="45720" rIns="91440" bIns="45720" rtlCol="0"/>
          <a:lstStyle/>
          <a:p>
            <a:pPr lvl="0"/>
            <a:r>
              <a:rPr lang="el-GR" noProof="0"/>
              <a:t>Στυλ υποδείγματος κειμένου</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6" name="Θέση υποσέλιδου 5"/>
          <p:cNvSpPr>
            <a:spLocks noGrp="1"/>
          </p:cNvSpPr>
          <p:nvPr>
            <p:ph type="ftr" sz="quarter" idx="4"/>
          </p:nvPr>
        </p:nvSpPr>
        <p:spPr>
          <a:xfrm>
            <a:off x="0" y="9428163"/>
            <a:ext cx="2887663" cy="498475"/>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l-GR"/>
          </a:p>
        </p:txBody>
      </p:sp>
      <p:sp>
        <p:nvSpPr>
          <p:cNvPr id="7" name="Θέση αριθμού διαφάνειας 6"/>
          <p:cNvSpPr>
            <a:spLocks noGrp="1"/>
          </p:cNvSpPr>
          <p:nvPr>
            <p:ph type="sldNum" sz="quarter" idx="5"/>
          </p:nvPr>
        </p:nvSpPr>
        <p:spPr>
          <a:xfrm>
            <a:off x="3773488" y="9428163"/>
            <a:ext cx="2887662" cy="498475"/>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4CB25C69-2AFB-4E08-9CBB-3FD45D4BFB9C}" type="slidenum">
              <a:rPr lang="el-GR" altLang="el-GR"/>
              <a:pPr/>
              <a:t>‹#›</a:t>
            </a:fld>
            <a:endParaRPr lang="el-GR" altLang="el-GR"/>
          </a:p>
        </p:txBody>
      </p:sp>
    </p:spTree>
    <p:extLst>
      <p:ext uri="{BB962C8B-B14F-4D97-AF65-F5344CB8AC3E}">
        <p14:creationId xmlns:p14="http://schemas.microsoft.com/office/powerpoint/2010/main" val="36633569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lvl1pPr>
              <a:defRPr/>
            </a:lvl1pPr>
          </a:lstStyle>
          <a:p>
            <a:pPr>
              <a:defRPr/>
            </a:pPr>
            <a:fld id="{1341214D-6E12-403A-997D-79786C00867A}" type="datetimeFigureOut">
              <a:rPr lang="el-GR"/>
              <a:pPr>
                <a:defRPr/>
              </a:pPr>
              <a:t>9/11/2023</a:t>
            </a:fld>
            <a:endParaRPr lang="el-GR" dirty="0"/>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fld id="{1E5827C9-F5E4-4546-B304-ABFEF0B2E279}" type="slidenum">
              <a:rPr lang="el-GR" altLang="el-GR"/>
              <a:pPr/>
              <a:t>‹#›</a:t>
            </a:fld>
            <a:endParaRPr lang="el-GR" altLang="el-GR"/>
          </a:p>
        </p:txBody>
      </p:sp>
    </p:spTree>
    <p:extLst>
      <p:ext uri="{BB962C8B-B14F-4D97-AF65-F5344CB8AC3E}">
        <p14:creationId xmlns:p14="http://schemas.microsoft.com/office/powerpoint/2010/main" val="3233912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lvl1pPr>
              <a:defRPr/>
            </a:lvl1pPr>
          </a:lstStyle>
          <a:p>
            <a:pPr>
              <a:defRPr/>
            </a:pPr>
            <a:fld id="{9CB6AB97-BFAF-4FEB-9564-20EACECD514C}" type="datetimeFigureOut">
              <a:rPr lang="el-GR"/>
              <a:pPr>
                <a:defRPr/>
              </a:pPr>
              <a:t>9/11/2023</a:t>
            </a:fld>
            <a:endParaRPr lang="el-GR" dirty="0"/>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fld id="{32CF32BB-2BB5-4263-96EB-CCB2AD8084CE}" type="slidenum">
              <a:rPr lang="el-GR" altLang="el-GR"/>
              <a:pPr/>
              <a:t>‹#›</a:t>
            </a:fld>
            <a:endParaRPr lang="el-GR" altLang="el-GR"/>
          </a:p>
        </p:txBody>
      </p:sp>
    </p:spTree>
    <p:extLst>
      <p:ext uri="{BB962C8B-B14F-4D97-AF65-F5344CB8AC3E}">
        <p14:creationId xmlns:p14="http://schemas.microsoft.com/office/powerpoint/2010/main" val="2350850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lvl1pPr>
              <a:defRPr/>
            </a:lvl1pPr>
          </a:lstStyle>
          <a:p>
            <a:pPr>
              <a:defRPr/>
            </a:pPr>
            <a:fld id="{09646345-856E-4199-86BA-0E3F30369B4C}" type="datetimeFigureOut">
              <a:rPr lang="el-GR"/>
              <a:pPr>
                <a:defRPr/>
              </a:pPr>
              <a:t>9/11/2023</a:t>
            </a:fld>
            <a:endParaRPr lang="el-GR" dirty="0"/>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fld id="{7760078E-609C-4AEF-A557-202097EA97CC}" type="slidenum">
              <a:rPr lang="el-GR" altLang="el-GR"/>
              <a:pPr/>
              <a:t>‹#›</a:t>
            </a:fld>
            <a:endParaRPr lang="el-GR" altLang="el-GR"/>
          </a:p>
        </p:txBody>
      </p:sp>
    </p:spTree>
    <p:extLst>
      <p:ext uri="{BB962C8B-B14F-4D97-AF65-F5344CB8AC3E}">
        <p14:creationId xmlns:p14="http://schemas.microsoft.com/office/powerpoint/2010/main" val="4146497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lvl1pPr>
              <a:defRPr/>
            </a:lvl1pPr>
          </a:lstStyle>
          <a:p>
            <a:pPr>
              <a:defRPr/>
            </a:pPr>
            <a:fld id="{BA311FD9-3C70-4489-8B54-2568FE60DBEC}" type="datetimeFigureOut">
              <a:rPr lang="el-GR"/>
              <a:pPr>
                <a:defRPr/>
              </a:pPr>
              <a:t>9/11/2023</a:t>
            </a:fld>
            <a:endParaRPr lang="el-GR" dirty="0"/>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fld id="{4A777BB1-EF13-4A97-9634-518E215F27FD}" type="slidenum">
              <a:rPr lang="el-GR" altLang="el-GR"/>
              <a:pPr/>
              <a:t>‹#›</a:t>
            </a:fld>
            <a:endParaRPr lang="el-GR" altLang="el-GR"/>
          </a:p>
        </p:txBody>
      </p:sp>
    </p:spTree>
    <p:extLst>
      <p:ext uri="{BB962C8B-B14F-4D97-AF65-F5344CB8AC3E}">
        <p14:creationId xmlns:p14="http://schemas.microsoft.com/office/powerpoint/2010/main" val="465692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pPr>
              <a:defRPr/>
            </a:pPr>
            <a:fld id="{3F788F71-2CDD-4C9C-80DC-526854C46906}" type="datetimeFigureOut">
              <a:rPr lang="el-GR"/>
              <a:pPr>
                <a:defRPr/>
              </a:pPr>
              <a:t>9/11/2023</a:t>
            </a:fld>
            <a:endParaRPr lang="el-GR" dirty="0"/>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fld id="{2FC5CF0E-8EEE-411E-B95A-50CDDECD31A0}" type="slidenum">
              <a:rPr lang="el-GR" altLang="el-GR"/>
              <a:pPr/>
              <a:t>‹#›</a:t>
            </a:fld>
            <a:endParaRPr lang="el-GR" altLang="el-GR"/>
          </a:p>
        </p:txBody>
      </p:sp>
    </p:spTree>
    <p:extLst>
      <p:ext uri="{BB962C8B-B14F-4D97-AF65-F5344CB8AC3E}">
        <p14:creationId xmlns:p14="http://schemas.microsoft.com/office/powerpoint/2010/main" val="2804339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3"/>
          <p:cNvSpPr>
            <a:spLocks noGrp="1"/>
          </p:cNvSpPr>
          <p:nvPr>
            <p:ph type="dt" sz="half" idx="10"/>
          </p:nvPr>
        </p:nvSpPr>
        <p:spPr/>
        <p:txBody>
          <a:bodyPr/>
          <a:lstStyle>
            <a:lvl1pPr>
              <a:defRPr/>
            </a:lvl1pPr>
          </a:lstStyle>
          <a:p>
            <a:pPr>
              <a:defRPr/>
            </a:pPr>
            <a:fld id="{EF1E678F-0688-4F9F-B654-5C6E40CF7E48}" type="datetimeFigureOut">
              <a:rPr lang="el-GR"/>
              <a:pPr>
                <a:defRPr/>
              </a:pPr>
              <a:t>9/11/2023</a:t>
            </a:fld>
            <a:endParaRPr lang="el-GR" dirty="0"/>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fld id="{1AC7F961-F6D8-49C8-B176-3A8B32248658}" type="slidenum">
              <a:rPr lang="el-GR" altLang="el-GR"/>
              <a:pPr/>
              <a:t>‹#›</a:t>
            </a:fld>
            <a:endParaRPr lang="el-GR" altLang="el-GR"/>
          </a:p>
        </p:txBody>
      </p:sp>
    </p:spTree>
    <p:extLst>
      <p:ext uri="{BB962C8B-B14F-4D97-AF65-F5344CB8AC3E}">
        <p14:creationId xmlns:p14="http://schemas.microsoft.com/office/powerpoint/2010/main" val="1351684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3"/>
          <p:cNvSpPr>
            <a:spLocks noGrp="1"/>
          </p:cNvSpPr>
          <p:nvPr>
            <p:ph type="dt" sz="half" idx="10"/>
          </p:nvPr>
        </p:nvSpPr>
        <p:spPr/>
        <p:txBody>
          <a:bodyPr/>
          <a:lstStyle>
            <a:lvl1pPr>
              <a:defRPr/>
            </a:lvl1pPr>
          </a:lstStyle>
          <a:p>
            <a:pPr>
              <a:defRPr/>
            </a:pPr>
            <a:fld id="{CE8B11B9-5413-494E-95E7-7D021EA50B3E}" type="datetimeFigureOut">
              <a:rPr lang="el-GR"/>
              <a:pPr>
                <a:defRPr/>
              </a:pPr>
              <a:t>9/11/2023</a:t>
            </a:fld>
            <a:endParaRPr lang="el-GR" dirty="0"/>
          </a:p>
        </p:txBody>
      </p:sp>
      <p:sp>
        <p:nvSpPr>
          <p:cNvPr id="8" name="Θέση υποσέλιδου 4"/>
          <p:cNvSpPr>
            <a:spLocks noGrp="1"/>
          </p:cNvSpPr>
          <p:nvPr>
            <p:ph type="ftr" sz="quarter" idx="11"/>
          </p:nvPr>
        </p:nvSpPr>
        <p:spPr/>
        <p:txBody>
          <a:bodyPr/>
          <a:lstStyle>
            <a:lvl1pPr>
              <a:defRPr/>
            </a:lvl1pPr>
          </a:lstStyle>
          <a:p>
            <a:pPr>
              <a:defRPr/>
            </a:pPr>
            <a:endParaRPr lang="el-GR"/>
          </a:p>
        </p:txBody>
      </p:sp>
      <p:sp>
        <p:nvSpPr>
          <p:cNvPr id="9" name="Θέση αριθμού διαφάνειας 5"/>
          <p:cNvSpPr>
            <a:spLocks noGrp="1"/>
          </p:cNvSpPr>
          <p:nvPr>
            <p:ph type="sldNum" sz="quarter" idx="12"/>
          </p:nvPr>
        </p:nvSpPr>
        <p:spPr/>
        <p:txBody>
          <a:bodyPr/>
          <a:lstStyle>
            <a:lvl1pPr>
              <a:defRPr/>
            </a:lvl1pPr>
          </a:lstStyle>
          <a:p>
            <a:fld id="{B2300596-0DEE-491B-AB1C-F56DBBC3CFC1}" type="slidenum">
              <a:rPr lang="el-GR" altLang="el-GR"/>
              <a:pPr/>
              <a:t>‹#›</a:t>
            </a:fld>
            <a:endParaRPr lang="el-GR" altLang="el-GR"/>
          </a:p>
        </p:txBody>
      </p:sp>
    </p:spTree>
    <p:extLst>
      <p:ext uri="{BB962C8B-B14F-4D97-AF65-F5344CB8AC3E}">
        <p14:creationId xmlns:p14="http://schemas.microsoft.com/office/powerpoint/2010/main" val="177903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3"/>
          <p:cNvSpPr>
            <a:spLocks noGrp="1"/>
          </p:cNvSpPr>
          <p:nvPr>
            <p:ph type="dt" sz="half" idx="10"/>
          </p:nvPr>
        </p:nvSpPr>
        <p:spPr/>
        <p:txBody>
          <a:bodyPr/>
          <a:lstStyle>
            <a:lvl1pPr>
              <a:defRPr/>
            </a:lvl1pPr>
          </a:lstStyle>
          <a:p>
            <a:pPr>
              <a:defRPr/>
            </a:pPr>
            <a:fld id="{7AF61465-2384-4555-82FF-9495827C1153}" type="datetimeFigureOut">
              <a:rPr lang="el-GR"/>
              <a:pPr>
                <a:defRPr/>
              </a:pPr>
              <a:t>9/11/2023</a:t>
            </a:fld>
            <a:endParaRPr lang="el-GR" dirty="0"/>
          </a:p>
        </p:txBody>
      </p:sp>
      <p:sp>
        <p:nvSpPr>
          <p:cNvPr id="4" name="Θέση υποσέλιδου 4"/>
          <p:cNvSpPr>
            <a:spLocks noGrp="1"/>
          </p:cNvSpPr>
          <p:nvPr>
            <p:ph type="ftr" sz="quarter" idx="11"/>
          </p:nvPr>
        </p:nvSpPr>
        <p:spPr/>
        <p:txBody>
          <a:bodyPr/>
          <a:lstStyle>
            <a:lvl1pPr>
              <a:defRPr/>
            </a:lvl1pPr>
          </a:lstStyle>
          <a:p>
            <a:pPr>
              <a:defRPr/>
            </a:pPr>
            <a:endParaRPr lang="el-GR"/>
          </a:p>
        </p:txBody>
      </p:sp>
      <p:sp>
        <p:nvSpPr>
          <p:cNvPr id="5" name="Θέση αριθμού διαφάνειας 5"/>
          <p:cNvSpPr>
            <a:spLocks noGrp="1"/>
          </p:cNvSpPr>
          <p:nvPr>
            <p:ph type="sldNum" sz="quarter" idx="12"/>
          </p:nvPr>
        </p:nvSpPr>
        <p:spPr/>
        <p:txBody>
          <a:bodyPr/>
          <a:lstStyle>
            <a:lvl1pPr>
              <a:defRPr/>
            </a:lvl1pPr>
          </a:lstStyle>
          <a:p>
            <a:fld id="{6EF5D57B-36B8-4B37-A2F3-1175C6C27367}" type="slidenum">
              <a:rPr lang="el-GR" altLang="el-GR"/>
              <a:pPr/>
              <a:t>‹#›</a:t>
            </a:fld>
            <a:endParaRPr lang="el-GR" altLang="el-GR"/>
          </a:p>
        </p:txBody>
      </p:sp>
    </p:spTree>
    <p:extLst>
      <p:ext uri="{BB962C8B-B14F-4D97-AF65-F5344CB8AC3E}">
        <p14:creationId xmlns:p14="http://schemas.microsoft.com/office/powerpoint/2010/main" val="666969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3"/>
          <p:cNvSpPr>
            <a:spLocks noGrp="1"/>
          </p:cNvSpPr>
          <p:nvPr>
            <p:ph type="dt" sz="half" idx="10"/>
          </p:nvPr>
        </p:nvSpPr>
        <p:spPr/>
        <p:txBody>
          <a:bodyPr/>
          <a:lstStyle>
            <a:lvl1pPr>
              <a:defRPr/>
            </a:lvl1pPr>
          </a:lstStyle>
          <a:p>
            <a:pPr>
              <a:defRPr/>
            </a:pPr>
            <a:fld id="{A91AED08-E640-4BBB-84DC-283B33CCFE23}" type="datetimeFigureOut">
              <a:rPr lang="el-GR"/>
              <a:pPr>
                <a:defRPr/>
              </a:pPr>
              <a:t>9/11/2023</a:t>
            </a:fld>
            <a:endParaRPr lang="el-GR" dirty="0"/>
          </a:p>
        </p:txBody>
      </p:sp>
      <p:sp>
        <p:nvSpPr>
          <p:cNvPr id="3" name="Θέση υποσέλιδου 4"/>
          <p:cNvSpPr>
            <a:spLocks noGrp="1"/>
          </p:cNvSpPr>
          <p:nvPr>
            <p:ph type="ftr" sz="quarter" idx="11"/>
          </p:nvPr>
        </p:nvSpPr>
        <p:spPr/>
        <p:txBody>
          <a:bodyPr/>
          <a:lstStyle>
            <a:lvl1pPr>
              <a:defRPr/>
            </a:lvl1pPr>
          </a:lstStyle>
          <a:p>
            <a:pPr>
              <a:defRPr/>
            </a:pPr>
            <a:endParaRPr lang="el-GR"/>
          </a:p>
        </p:txBody>
      </p:sp>
      <p:sp>
        <p:nvSpPr>
          <p:cNvPr id="4" name="Θέση αριθμού διαφάνειας 5"/>
          <p:cNvSpPr>
            <a:spLocks noGrp="1"/>
          </p:cNvSpPr>
          <p:nvPr>
            <p:ph type="sldNum" sz="quarter" idx="12"/>
          </p:nvPr>
        </p:nvSpPr>
        <p:spPr/>
        <p:txBody>
          <a:bodyPr/>
          <a:lstStyle>
            <a:lvl1pPr>
              <a:defRPr/>
            </a:lvl1pPr>
          </a:lstStyle>
          <a:p>
            <a:fld id="{3EDE9508-3B68-4718-A96A-0CADB4C6A4DA}" type="slidenum">
              <a:rPr lang="el-GR" altLang="el-GR"/>
              <a:pPr/>
              <a:t>‹#›</a:t>
            </a:fld>
            <a:endParaRPr lang="el-GR" altLang="el-GR"/>
          </a:p>
        </p:txBody>
      </p:sp>
    </p:spTree>
    <p:extLst>
      <p:ext uri="{BB962C8B-B14F-4D97-AF65-F5344CB8AC3E}">
        <p14:creationId xmlns:p14="http://schemas.microsoft.com/office/powerpoint/2010/main" val="503559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EC15C224-023F-4958-BFB6-A46BC5A90319}" type="datetimeFigureOut">
              <a:rPr lang="el-GR"/>
              <a:pPr>
                <a:defRPr/>
              </a:pPr>
              <a:t>9/11/2023</a:t>
            </a:fld>
            <a:endParaRPr lang="el-GR" dirty="0"/>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fld id="{69A0E68B-0B9E-471A-9A54-99F217A37EF1}" type="slidenum">
              <a:rPr lang="el-GR" altLang="el-GR"/>
              <a:pPr/>
              <a:t>‹#›</a:t>
            </a:fld>
            <a:endParaRPr lang="el-GR" altLang="el-GR"/>
          </a:p>
        </p:txBody>
      </p:sp>
    </p:spTree>
    <p:extLst>
      <p:ext uri="{BB962C8B-B14F-4D97-AF65-F5344CB8AC3E}">
        <p14:creationId xmlns:p14="http://schemas.microsoft.com/office/powerpoint/2010/main" val="4076475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dirty="0"/>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C0081B95-485F-40B7-8095-60AB24EB5264}" type="datetimeFigureOut">
              <a:rPr lang="el-GR"/>
              <a:pPr>
                <a:defRPr/>
              </a:pPr>
              <a:t>9/11/2023</a:t>
            </a:fld>
            <a:endParaRPr lang="el-GR" dirty="0"/>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fld id="{240E63C6-E292-485B-8D10-49538DD31488}" type="slidenum">
              <a:rPr lang="el-GR" altLang="el-GR"/>
              <a:pPr/>
              <a:t>‹#›</a:t>
            </a:fld>
            <a:endParaRPr lang="el-GR" altLang="el-GR"/>
          </a:p>
        </p:txBody>
      </p:sp>
    </p:spTree>
    <p:extLst>
      <p:ext uri="{BB962C8B-B14F-4D97-AF65-F5344CB8AC3E}">
        <p14:creationId xmlns:p14="http://schemas.microsoft.com/office/powerpoint/2010/main" val="1604122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a:t>Στυλ κύριου τίτλου</a:t>
            </a:r>
          </a:p>
        </p:txBody>
      </p:sp>
      <p:sp>
        <p:nvSpPr>
          <p:cNvPr id="1027" name="Θέση κειμένου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Στυλ υποδείγματος κειμένου</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27400B1-938C-4CAB-981A-017549AC9C38}" type="datetimeFigureOut">
              <a:rPr lang="el-GR"/>
              <a:pPr>
                <a:defRPr/>
              </a:pPr>
              <a:t>9/11/2023</a:t>
            </a:fld>
            <a:endParaRPr lang="el-GR" dirty="0"/>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3D14F178-00B3-4915-9D43-72E723CA75C3}" type="slidenum">
              <a:rPr lang="el-GR" altLang="el-GR"/>
              <a:pPr/>
              <a:t>‹#›</a:t>
            </a:fld>
            <a:endParaRPr lang="el-GR" alt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150.statcan.gc.ca/n1/edu/power-pouvoir/ch13/nonprob/5214898-eng.htm" TargetMode="External"/><Relationship Id="rId2" Type="http://schemas.openxmlformats.org/officeDocument/2006/relationships/hyperlink" Target="https://www150.statcan.gc.ca/n1/edu/power-pouvoir/ch13/prob/5214899-eng.htm"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www.cbsnews.com/news/its-all-about-the-sample/"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EXOFILO.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589"/>
            <a:ext cx="12212602" cy="6869589"/>
          </a:xfrm>
          <a:prstGeom prst="rect">
            <a:avLst/>
          </a:prstGeom>
        </p:spPr>
      </p:pic>
      <p:sp>
        <p:nvSpPr>
          <p:cNvPr id="3" name="TextBox 2">
            <a:extLst>
              <a:ext uri="{FF2B5EF4-FFF2-40B4-BE49-F238E27FC236}">
                <a16:creationId xmlns:a16="http://schemas.microsoft.com/office/drawing/2014/main" id="{31343BC9-3EEE-E091-6969-744EB3D733B9}"/>
              </a:ext>
            </a:extLst>
          </p:cNvPr>
          <p:cNvSpPr txBox="1"/>
          <p:nvPr/>
        </p:nvSpPr>
        <p:spPr>
          <a:xfrm>
            <a:off x="2360645" y="1436914"/>
            <a:ext cx="5001208" cy="1477328"/>
          </a:xfrm>
          <a:prstGeom prst="rect">
            <a:avLst/>
          </a:prstGeom>
          <a:noFill/>
        </p:spPr>
        <p:txBody>
          <a:bodyPr wrap="square" rtlCol="0">
            <a:spAutoFit/>
          </a:bodyPr>
          <a:lstStyle/>
          <a:p>
            <a:pPr algn="ctr"/>
            <a:r>
              <a:rPr lang="el-GR" sz="2400" b="1" dirty="0"/>
              <a:t>ΣΕΜΙΝΑΡΙΟ ΔΕΙΓΜΑΤΟΛΗΨΙΑΣ</a:t>
            </a:r>
          </a:p>
          <a:p>
            <a:pPr algn="ctr"/>
            <a:endParaRPr lang="el-GR" sz="2400" b="1" dirty="0"/>
          </a:p>
          <a:p>
            <a:pPr algn="ctr"/>
            <a:r>
              <a:rPr lang="el-GR" sz="2400" b="1" dirty="0"/>
              <a:t>ΕΘΝΙΚΗ ΑΡΧΗ ΔΙΑΦΑΝΕΙΑΣ</a:t>
            </a:r>
          </a:p>
          <a:p>
            <a:endParaRPr lang="el-GR" dirty="0"/>
          </a:p>
        </p:txBody>
      </p:sp>
      <p:sp>
        <p:nvSpPr>
          <p:cNvPr id="4" name="TextBox 3">
            <a:extLst>
              <a:ext uri="{FF2B5EF4-FFF2-40B4-BE49-F238E27FC236}">
                <a16:creationId xmlns:a16="http://schemas.microsoft.com/office/drawing/2014/main" id="{1376342B-84BA-9D8B-6C33-32EB3E89873C}"/>
              </a:ext>
            </a:extLst>
          </p:cNvPr>
          <p:cNvSpPr txBox="1"/>
          <p:nvPr/>
        </p:nvSpPr>
        <p:spPr>
          <a:xfrm>
            <a:off x="8298024" y="5206482"/>
            <a:ext cx="3486539" cy="677108"/>
          </a:xfrm>
          <a:prstGeom prst="rect">
            <a:avLst/>
          </a:prstGeom>
          <a:noFill/>
        </p:spPr>
        <p:txBody>
          <a:bodyPr wrap="square" rtlCol="0">
            <a:spAutoFit/>
          </a:bodyPr>
          <a:lstStyle/>
          <a:p>
            <a:pPr algn="ctr"/>
            <a:r>
              <a:rPr lang="el-GR" sz="2000" b="1" dirty="0"/>
              <a:t>ΘΑΝΑΣΗΣ ΚΑΤΣΗΣ</a:t>
            </a:r>
          </a:p>
          <a:p>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25977"/>
            <a:ext cx="10515600" cy="1325563"/>
          </a:xfrm>
        </p:spPr>
        <p:txBody>
          <a:bodyPr/>
          <a:lstStyle/>
          <a:p>
            <a:r>
              <a:rPr lang="el-GR" b="1" dirty="0"/>
              <a:t>Συστηματική δειγματοληψία</a:t>
            </a:r>
          </a:p>
        </p:txBody>
      </p:sp>
      <p:sp>
        <p:nvSpPr>
          <p:cNvPr id="3" name="Θέση περιεχομένου 2"/>
          <p:cNvSpPr>
            <a:spLocks noGrp="1"/>
          </p:cNvSpPr>
          <p:nvPr>
            <p:ph idx="1"/>
          </p:nvPr>
        </p:nvSpPr>
        <p:spPr>
          <a:xfrm>
            <a:off x="838200" y="1551540"/>
            <a:ext cx="10515600" cy="4644448"/>
          </a:xfrm>
        </p:spPr>
        <p:txBody>
          <a:bodyPr>
            <a:normAutofit fontScale="92500" lnSpcReduction="20000"/>
          </a:bodyPr>
          <a:lstStyle/>
          <a:p>
            <a:pPr>
              <a:buFont typeface="Wingdings" panose="05000000000000000000" pitchFamily="2" charset="2"/>
              <a:buChar char="Ø"/>
            </a:pPr>
            <a:r>
              <a:rPr lang="el-GR" dirty="0"/>
              <a:t>Καταγραφή των μελών του πληθυσμού από 1 έως Ν </a:t>
            </a:r>
          </a:p>
          <a:p>
            <a:pPr>
              <a:buFont typeface="Wingdings" panose="05000000000000000000" pitchFamily="2" charset="2"/>
              <a:buChar char="Ø"/>
            </a:pPr>
            <a:endParaRPr lang="el-GR" dirty="0"/>
          </a:p>
          <a:p>
            <a:pPr>
              <a:buFont typeface="Wingdings" panose="05000000000000000000" pitchFamily="2" charset="2"/>
              <a:buChar char="Ø"/>
            </a:pPr>
            <a:r>
              <a:rPr lang="el-GR" dirty="0"/>
              <a:t>Καθορισμός του βήματος διαιρώντας το Ν με το μέγεθος του δείγματος, πχ 600 / 50 = 12, άρα θα επιλέγουμε «ανά 12» κάθε μέλος </a:t>
            </a:r>
          </a:p>
          <a:p>
            <a:pPr>
              <a:buFont typeface="Wingdings" panose="05000000000000000000" pitchFamily="2" charset="2"/>
              <a:buChar char="Ø"/>
            </a:pPr>
            <a:endParaRPr lang="el-GR" dirty="0"/>
          </a:p>
          <a:p>
            <a:pPr>
              <a:buFont typeface="Wingdings" panose="05000000000000000000" pitchFamily="2" charset="2"/>
              <a:buChar char="Ø"/>
            </a:pPr>
            <a:r>
              <a:rPr lang="el-GR" dirty="0"/>
              <a:t>Επιλέγουμε με τυχαίο τρόπο το αρχικό μέλος του δείγματος μεταξύ των πρώτων 12 μελών του πληθυσμού, πχ το 7</a:t>
            </a:r>
            <a:r>
              <a:rPr lang="el-GR" baseline="30000" dirty="0"/>
              <a:t>ο</a:t>
            </a:r>
            <a:r>
              <a:rPr lang="el-GR" dirty="0"/>
              <a:t> μέλος </a:t>
            </a:r>
          </a:p>
          <a:p>
            <a:pPr>
              <a:buFont typeface="Wingdings" panose="05000000000000000000" pitchFamily="2" charset="2"/>
              <a:buChar char="Ø"/>
            </a:pPr>
            <a:endParaRPr lang="el-GR" dirty="0"/>
          </a:p>
          <a:p>
            <a:pPr>
              <a:buFont typeface="Wingdings" panose="05000000000000000000" pitchFamily="2" charset="2"/>
              <a:buChar char="Ø"/>
            </a:pPr>
            <a:r>
              <a:rPr lang="el-GR" dirty="0"/>
              <a:t>Στη συνέχεια επιλέγουμε το κάθε μέλος «ανά 12 μέλη» άρα εκτός του 7</a:t>
            </a:r>
            <a:r>
              <a:rPr lang="el-GR" baseline="30000" dirty="0"/>
              <a:t>ου</a:t>
            </a:r>
            <a:r>
              <a:rPr lang="el-GR" dirty="0"/>
              <a:t> , επιλέγουμε το 19</a:t>
            </a:r>
            <a:r>
              <a:rPr lang="el-GR" baseline="30000" dirty="0"/>
              <a:t>ο</a:t>
            </a:r>
            <a:r>
              <a:rPr lang="el-GR" dirty="0"/>
              <a:t> , το 31</a:t>
            </a:r>
            <a:r>
              <a:rPr lang="el-GR" baseline="30000" dirty="0"/>
              <a:t>ο</a:t>
            </a:r>
            <a:r>
              <a:rPr lang="el-GR" dirty="0"/>
              <a:t> μέλος, κοκ </a:t>
            </a:r>
          </a:p>
          <a:p>
            <a:pPr>
              <a:buFont typeface="Wingdings" panose="05000000000000000000" pitchFamily="2" charset="2"/>
              <a:buChar char="Ø"/>
            </a:pPr>
            <a:endParaRPr lang="el-GR" dirty="0"/>
          </a:p>
          <a:p>
            <a:pPr>
              <a:buFont typeface="Wingdings" panose="05000000000000000000" pitchFamily="2" charset="2"/>
              <a:buChar char="Ø"/>
            </a:pPr>
            <a:r>
              <a:rPr lang="el-GR" dirty="0"/>
              <a:t>Εύκολο στη χρήση αλλά και πάλι αφορά μικρούς πληθυσμούς. </a:t>
            </a:r>
          </a:p>
          <a:p>
            <a:pPr>
              <a:buFont typeface="Wingdings" panose="05000000000000000000" pitchFamily="2" charset="2"/>
              <a:buChar char="Ø"/>
            </a:pPr>
            <a:endParaRPr lang="el-GR" dirty="0"/>
          </a:p>
        </p:txBody>
      </p:sp>
      <p:pic>
        <p:nvPicPr>
          <p:cNvPr id="4" name="Εικόνα 3">
            <a:extLst>
              <a:ext uri="{FF2B5EF4-FFF2-40B4-BE49-F238E27FC236}">
                <a16:creationId xmlns:a16="http://schemas.microsoft.com/office/drawing/2014/main" id="{48B6DAF4-57F0-9C40-6BB8-EF341209F742}"/>
              </a:ext>
            </a:extLst>
          </p:cNvPr>
          <p:cNvPicPr>
            <a:picLocks noChangeAspect="1"/>
          </p:cNvPicPr>
          <p:nvPr/>
        </p:nvPicPr>
        <p:blipFill>
          <a:blip r:embed="rId2"/>
          <a:stretch>
            <a:fillRect/>
          </a:stretch>
        </p:blipFill>
        <p:spPr>
          <a:xfrm>
            <a:off x="9405257" y="6195988"/>
            <a:ext cx="1948543" cy="593773"/>
          </a:xfrm>
          <a:prstGeom prst="rect">
            <a:avLst/>
          </a:prstGeom>
        </p:spPr>
      </p:pic>
    </p:spTree>
    <p:extLst>
      <p:ext uri="{BB962C8B-B14F-4D97-AF65-F5344CB8AC3E}">
        <p14:creationId xmlns:p14="http://schemas.microsoft.com/office/powerpoint/2010/main" val="3782338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69994"/>
            <a:ext cx="10515600" cy="1325563"/>
          </a:xfrm>
        </p:spPr>
        <p:txBody>
          <a:bodyPr/>
          <a:lstStyle/>
          <a:p>
            <a:r>
              <a:rPr lang="el-GR" b="1" dirty="0" err="1"/>
              <a:t>Στρωματοποιημένη</a:t>
            </a:r>
            <a:r>
              <a:rPr lang="el-GR" b="1" dirty="0"/>
              <a:t> δειγματοληψία</a:t>
            </a:r>
          </a:p>
        </p:txBody>
      </p:sp>
      <p:sp>
        <p:nvSpPr>
          <p:cNvPr id="3" name="Θέση περιεχομένου 2"/>
          <p:cNvSpPr>
            <a:spLocks noGrp="1"/>
          </p:cNvSpPr>
          <p:nvPr>
            <p:ph idx="1"/>
          </p:nvPr>
        </p:nvSpPr>
        <p:spPr>
          <a:xfrm>
            <a:off x="838200" y="1251862"/>
            <a:ext cx="10515600" cy="5187821"/>
          </a:xfrm>
        </p:spPr>
        <p:txBody>
          <a:bodyPr>
            <a:normAutofit fontScale="85000" lnSpcReduction="20000"/>
          </a:bodyPr>
          <a:lstStyle/>
          <a:p>
            <a:pPr>
              <a:buFont typeface="Wingdings" panose="05000000000000000000" pitchFamily="2" charset="2"/>
              <a:buChar char="Ø"/>
            </a:pPr>
            <a:r>
              <a:rPr lang="el-GR" dirty="0"/>
              <a:t>Ο πληθυσμός μπορεί να διαιρεθεί σε υποσύνολα (στρώματα) στα οποία εκτιμούμε ότι τα αποτελέσματα μπορεί να διαφέρουν συστηματικά</a:t>
            </a:r>
            <a:r>
              <a:rPr lang="el-GR" i="1" dirty="0"/>
              <a:t>.</a:t>
            </a:r>
          </a:p>
          <a:p>
            <a:pPr>
              <a:buFont typeface="Wingdings" panose="05000000000000000000" pitchFamily="2" charset="2"/>
              <a:buChar char="Ø"/>
            </a:pPr>
            <a:endParaRPr lang="el-GR" i="1" dirty="0"/>
          </a:p>
          <a:p>
            <a:pPr>
              <a:buFont typeface="Wingdings" panose="05000000000000000000" pitchFamily="2" charset="2"/>
              <a:buChar char="Ø"/>
            </a:pPr>
            <a:r>
              <a:rPr lang="el-GR" dirty="0"/>
              <a:t>Μπορούν να υπάρξουν πολλά κριτήρια στρωματοποίησης. Στις κοινωνικές επιστήμες το πιο συνηθισμένο είναι μεταξύ περιφέρειας – κέντρου</a:t>
            </a:r>
          </a:p>
          <a:p>
            <a:pPr>
              <a:buFont typeface="Wingdings" panose="05000000000000000000" pitchFamily="2" charset="2"/>
              <a:buChar char="Ø"/>
            </a:pPr>
            <a:endParaRPr lang="el-GR" dirty="0"/>
          </a:p>
          <a:p>
            <a:pPr>
              <a:buFont typeface="Wingdings" panose="05000000000000000000" pitchFamily="2" charset="2"/>
              <a:buChar char="Ø"/>
            </a:pPr>
            <a:r>
              <a:rPr lang="el-GR" dirty="0"/>
              <a:t>Τα στρώματα πρέπει να έχουν ομοιογενή συμπεριφορά στο εσωτερικό τους αλλά αρκετά ανομοιογενή μεταξύ τους</a:t>
            </a:r>
          </a:p>
          <a:p>
            <a:pPr>
              <a:buFont typeface="Wingdings" panose="05000000000000000000" pitchFamily="2" charset="2"/>
              <a:buChar char="Ø"/>
            </a:pPr>
            <a:endParaRPr lang="el-GR" dirty="0"/>
          </a:p>
          <a:p>
            <a:pPr>
              <a:buFont typeface="Wingdings" panose="05000000000000000000" pitchFamily="2" charset="2"/>
              <a:buChar char="Ø"/>
            </a:pPr>
            <a:r>
              <a:rPr lang="el-GR" dirty="0"/>
              <a:t>Από κάθε στρώμα επιλέγεται (με τυχαία ή συστηματική δειγματοληψία) μέρος του δείγματος ανάλογα με την κατανομή του πληθυσμού μεταξύ των στρωμάτων. Αν  η αναλογία στον πληθυσμό μεταξύ των 3 στρωμάτων είναι 50%-30%-20% τότε αυτή η αναλογία θα πρέπει να διατηρηθεί και στο δείγμα</a:t>
            </a:r>
          </a:p>
          <a:p>
            <a:pPr>
              <a:buFont typeface="Wingdings" panose="05000000000000000000" pitchFamily="2" charset="2"/>
              <a:buChar char="Ø"/>
            </a:pPr>
            <a:endParaRPr lang="el-GR" i="1" dirty="0"/>
          </a:p>
          <a:p>
            <a:pPr>
              <a:buFont typeface="Wingdings" panose="05000000000000000000" pitchFamily="2" charset="2"/>
              <a:buChar char="Ø"/>
            </a:pPr>
            <a:r>
              <a:rPr lang="el-GR" dirty="0"/>
              <a:t>Εφαρμόζεται σε μεγάλους πληθυσμούς, όπου έχει νόημα η στρωματοποίηση</a:t>
            </a:r>
            <a:r>
              <a:rPr lang="el-GR" i="1" dirty="0"/>
              <a:t>. </a:t>
            </a:r>
          </a:p>
          <a:p>
            <a:pPr>
              <a:buFont typeface="Wingdings" panose="05000000000000000000" pitchFamily="2" charset="2"/>
              <a:buChar char="Ø"/>
            </a:pPr>
            <a:endParaRPr lang="el-GR" dirty="0"/>
          </a:p>
        </p:txBody>
      </p:sp>
      <p:pic>
        <p:nvPicPr>
          <p:cNvPr id="4" name="Εικόνα 3">
            <a:extLst>
              <a:ext uri="{FF2B5EF4-FFF2-40B4-BE49-F238E27FC236}">
                <a16:creationId xmlns:a16="http://schemas.microsoft.com/office/drawing/2014/main" id="{48B6DAF4-57F0-9C40-6BB8-EF341209F742}"/>
              </a:ext>
            </a:extLst>
          </p:cNvPr>
          <p:cNvPicPr>
            <a:picLocks noChangeAspect="1"/>
          </p:cNvPicPr>
          <p:nvPr/>
        </p:nvPicPr>
        <p:blipFill>
          <a:blip r:embed="rId2"/>
          <a:stretch>
            <a:fillRect/>
          </a:stretch>
        </p:blipFill>
        <p:spPr>
          <a:xfrm>
            <a:off x="9405257" y="6195988"/>
            <a:ext cx="1948543" cy="593773"/>
          </a:xfrm>
          <a:prstGeom prst="rect">
            <a:avLst/>
          </a:prstGeom>
        </p:spPr>
      </p:pic>
    </p:spTree>
    <p:extLst>
      <p:ext uri="{BB962C8B-B14F-4D97-AF65-F5344CB8AC3E}">
        <p14:creationId xmlns:p14="http://schemas.microsoft.com/office/powerpoint/2010/main" val="87030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68239"/>
            <a:ext cx="10515600" cy="1325563"/>
          </a:xfrm>
        </p:spPr>
        <p:txBody>
          <a:bodyPr/>
          <a:lstStyle/>
          <a:p>
            <a:r>
              <a:rPr lang="el-GR" b="1" dirty="0"/>
              <a:t>Κατά συστάδες δειγματοληψία</a:t>
            </a:r>
          </a:p>
        </p:txBody>
      </p:sp>
      <p:sp>
        <p:nvSpPr>
          <p:cNvPr id="3" name="Θέση περιεχομένου 2"/>
          <p:cNvSpPr>
            <a:spLocks noGrp="1"/>
          </p:cNvSpPr>
          <p:nvPr>
            <p:ph idx="1"/>
          </p:nvPr>
        </p:nvSpPr>
        <p:spPr>
          <a:xfrm>
            <a:off x="838200" y="1203649"/>
            <a:ext cx="10515600" cy="5495731"/>
          </a:xfrm>
        </p:spPr>
        <p:txBody>
          <a:bodyPr>
            <a:normAutofit/>
          </a:bodyPr>
          <a:lstStyle/>
          <a:p>
            <a:pPr>
              <a:buFont typeface="Wingdings" panose="05000000000000000000" pitchFamily="2" charset="2"/>
              <a:buChar char="Ø"/>
            </a:pPr>
            <a:r>
              <a:rPr lang="el-GR" dirty="0"/>
              <a:t>Σε μεγάλους πληθυσμούς, δημιουργούνται πολλές μικρές ομάδες –συστάδες όπου βρίσκονται τα διάφορα άτομα του πληθυσμού (πχ. νοικοκυριά, σχολικές μονάδες, κλπ.)</a:t>
            </a:r>
          </a:p>
          <a:p>
            <a:pPr>
              <a:buFont typeface="Wingdings" panose="05000000000000000000" pitchFamily="2" charset="2"/>
              <a:buChar char="Ø"/>
            </a:pPr>
            <a:r>
              <a:rPr lang="el-GR" dirty="0"/>
              <a:t>Δημιουργείται ένας κατάλογος όλων των επιλεγμένων συστάδων</a:t>
            </a:r>
          </a:p>
          <a:p>
            <a:pPr>
              <a:buFont typeface="Wingdings" panose="05000000000000000000" pitchFamily="2" charset="2"/>
              <a:buChar char="Ø"/>
            </a:pPr>
            <a:r>
              <a:rPr lang="el-GR" dirty="0"/>
              <a:t>Στη συνέχεια επιλέγονται με τυχαίο τρόπο ένας ορισμένος αριθμός συστάδων</a:t>
            </a:r>
          </a:p>
          <a:p>
            <a:pPr>
              <a:buFont typeface="Wingdings" panose="05000000000000000000" pitchFamily="2" charset="2"/>
              <a:buChar char="Ø"/>
            </a:pPr>
            <a:r>
              <a:rPr lang="el-GR" dirty="0"/>
              <a:t>Από κάθε συστάδα, καταγράφουμε τις απόψεις όλων (αν είναι μικρή συστάδα) ή ενός τυχαίου δείγματος (σε μεγάλη συστάδα) </a:t>
            </a:r>
          </a:p>
          <a:p>
            <a:pPr>
              <a:buFont typeface="Wingdings" panose="05000000000000000000" pitchFamily="2" charset="2"/>
              <a:buChar char="Ø"/>
            </a:pPr>
            <a:r>
              <a:rPr lang="el-GR" dirty="0"/>
              <a:t>Εφαρμόζεται σε μεγάλους πληθυσμούς, συχνά με αρχική στρωματοποίηση. </a:t>
            </a:r>
          </a:p>
          <a:p>
            <a:pPr>
              <a:buFont typeface="Wingdings" panose="05000000000000000000" pitchFamily="2" charset="2"/>
              <a:buChar char="Ø"/>
            </a:pPr>
            <a:r>
              <a:rPr lang="el-GR" dirty="0"/>
              <a:t>Το τελικό μέγεθος του δείγματος μπορεί να διαφέρει </a:t>
            </a:r>
          </a:p>
          <a:p>
            <a:pPr>
              <a:buFont typeface="Wingdings" panose="05000000000000000000" pitchFamily="2" charset="2"/>
              <a:buChar char="Ø"/>
            </a:pPr>
            <a:endParaRPr lang="el-GR" dirty="0"/>
          </a:p>
        </p:txBody>
      </p:sp>
      <p:pic>
        <p:nvPicPr>
          <p:cNvPr id="4" name="Εικόνα 3">
            <a:extLst>
              <a:ext uri="{FF2B5EF4-FFF2-40B4-BE49-F238E27FC236}">
                <a16:creationId xmlns:a16="http://schemas.microsoft.com/office/drawing/2014/main" id="{48B6DAF4-57F0-9C40-6BB8-EF341209F742}"/>
              </a:ext>
            </a:extLst>
          </p:cNvPr>
          <p:cNvPicPr>
            <a:picLocks noChangeAspect="1"/>
          </p:cNvPicPr>
          <p:nvPr/>
        </p:nvPicPr>
        <p:blipFill>
          <a:blip r:embed="rId2"/>
          <a:stretch>
            <a:fillRect/>
          </a:stretch>
        </p:blipFill>
        <p:spPr>
          <a:xfrm>
            <a:off x="9405257" y="6195988"/>
            <a:ext cx="1948543" cy="593773"/>
          </a:xfrm>
          <a:prstGeom prst="rect">
            <a:avLst/>
          </a:prstGeom>
        </p:spPr>
      </p:pic>
    </p:spTree>
    <p:extLst>
      <p:ext uri="{BB962C8B-B14F-4D97-AF65-F5344CB8AC3E}">
        <p14:creationId xmlns:p14="http://schemas.microsoft.com/office/powerpoint/2010/main" val="1970300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68239"/>
            <a:ext cx="10515600" cy="1325563"/>
          </a:xfrm>
        </p:spPr>
        <p:txBody>
          <a:bodyPr/>
          <a:lstStyle/>
          <a:p>
            <a:r>
              <a:rPr lang="el-GR" b="1" dirty="0">
                <a:highlight>
                  <a:srgbClr val="00FFFF"/>
                </a:highlight>
              </a:rPr>
              <a:t>Δειγματοληψία χωρίς πιθανότητα</a:t>
            </a:r>
          </a:p>
        </p:txBody>
      </p:sp>
      <p:sp>
        <p:nvSpPr>
          <p:cNvPr id="3" name="Θέση περιεχομένου 2"/>
          <p:cNvSpPr>
            <a:spLocks noGrp="1"/>
          </p:cNvSpPr>
          <p:nvPr>
            <p:ph idx="1"/>
          </p:nvPr>
        </p:nvSpPr>
        <p:spPr>
          <a:xfrm>
            <a:off x="838200" y="1393802"/>
            <a:ext cx="10515600" cy="4908364"/>
          </a:xfrm>
        </p:spPr>
        <p:txBody>
          <a:bodyPr>
            <a:normAutofit/>
          </a:bodyPr>
          <a:lstStyle/>
          <a:p>
            <a:pPr marL="514350" indent="-514350">
              <a:buFont typeface="+mj-lt"/>
              <a:buAutoNum type="arabicPeriod"/>
            </a:pPr>
            <a:endParaRPr lang="en-US" b="1" i="1" dirty="0"/>
          </a:p>
          <a:p>
            <a:pPr marL="514350" indent="-514350">
              <a:buFont typeface="+mj-lt"/>
              <a:buAutoNum type="arabicPeriod"/>
            </a:pPr>
            <a:r>
              <a:rPr lang="el-GR" b="1" i="1" dirty="0"/>
              <a:t>Δειγματοληψία ευκολίας (</a:t>
            </a:r>
            <a:r>
              <a:rPr lang="en-US" b="1" i="1" dirty="0"/>
              <a:t>convenience sampling)</a:t>
            </a:r>
            <a:endParaRPr lang="el-GR" i="1" dirty="0"/>
          </a:p>
          <a:p>
            <a:pPr marL="514350" indent="-514350">
              <a:buFont typeface="+mj-lt"/>
              <a:buAutoNum type="arabicPeriod"/>
            </a:pPr>
            <a:endParaRPr lang="el-GR" b="1" i="1" dirty="0"/>
          </a:p>
          <a:p>
            <a:pPr marL="514350" indent="-514350">
              <a:buFont typeface="+mj-lt"/>
              <a:buAutoNum type="arabicPeriod"/>
            </a:pPr>
            <a:r>
              <a:rPr lang="el-GR" b="1" i="1" dirty="0"/>
              <a:t>Δειγματοληψία χιονοστιβάδας (</a:t>
            </a:r>
            <a:r>
              <a:rPr lang="en-US" b="1" i="1" dirty="0"/>
              <a:t>snowball sampling)</a:t>
            </a:r>
            <a:endParaRPr lang="el-GR" dirty="0"/>
          </a:p>
          <a:p>
            <a:pPr marL="514350" indent="-514350">
              <a:buFont typeface="+mj-lt"/>
              <a:buAutoNum type="arabicPeriod"/>
            </a:pPr>
            <a:endParaRPr lang="en-US" b="1" i="1" dirty="0"/>
          </a:p>
          <a:p>
            <a:pPr marL="514350" indent="-514350">
              <a:buFont typeface="+mj-lt"/>
              <a:buAutoNum type="arabicPeriod"/>
            </a:pPr>
            <a:r>
              <a:rPr lang="el-GR" b="1" i="1" dirty="0"/>
              <a:t>Δειγματοληψία σκοπιμότητας (</a:t>
            </a:r>
            <a:r>
              <a:rPr lang="en-US" b="1" i="1" dirty="0"/>
              <a:t>purposive-judgement sampling)</a:t>
            </a:r>
            <a:endParaRPr lang="el-GR" dirty="0"/>
          </a:p>
          <a:p>
            <a:pPr marL="514350" indent="-514350">
              <a:buFont typeface="+mj-lt"/>
              <a:buAutoNum type="arabicPeriod"/>
            </a:pPr>
            <a:endParaRPr lang="en-US" dirty="0"/>
          </a:p>
          <a:p>
            <a:pPr marL="514350" indent="-514350">
              <a:buFont typeface="+mj-lt"/>
              <a:buAutoNum type="arabicPeriod"/>
            </a:pPr>
            <a:r>
              <a:rPr lang="en-US" b="1" i="1" dirty="0"/>
              <a:t>Quota sampling</a:t>
            </a:r>
            <a:endParaRPr lang="en-US" dirty="0"/>
          </a:p>
        </p:txBody>
      </p:sp>
      <p:pic>
        <p:nvPicPr>
          <p:cNvPr id="4" name="Εικόνα 3">
            <a:extLst>
              <a:ext uri="{FF2B5EF4-FFF2-40B4-BE49-F238E27FC236}">
                <a16:creationId xmlns:a16="http://schemas.microsoft.com/office/drawing/2014/main" id="{48B6DAF4-57F0-9C40-6BB8-EF341209F742}"/>
              </a:ext>
            </a:extLst>
          </p:cNvPr>
          <p:cNvPicPr>
            <a:picLocks noChangeAspect="1"/>
          </p:cNvPicPr>
          <p:nvPr/>
        </p:nvPicPr>
        <p:blipFill>
          <a:blip r:embed="rId2"/>
          <a:stretch>
            <a:fillRect/>
          </a:stretch>
        </p:blipFill>
        <p:spPr>
          <a:xfrm>
            <a:off x="9507893" y="6005279"/>
            <a:ext cx="1948543" cy="593773"/>
          </a:xfrm>
          <a:prstGeom prst="rect">
            <a:avLst/>
          </a:prstGeom>
        </p:spPr>
      </p:pic>
    </p:spTree>
    <p:extLst>
      <p:ext uri="{BB962C8B-B14F-4D97-AF65-F5344CB8AC3E}">
        <p14:creationId xmlns:p14="http://schemas.microsoft.com/office/powerpoint/2010/main" val="30586919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25977"/>
            <a:ext cx="10515600" cy="1325563"/>
          </a:xfrm>
        </p:spPr>
        <p:txBody>
          <a:bodyPr/>
          <a:lstStyle/>
          <a:p>
            <a:r>
              <a:rPr lang="el-GR" b="1" dirty="0"/>
              <a:t>Δειγματοληψία ευκολίας</a:t>
            </a:r>
          </a:p>
        </p:txBody>
      </p:sp>
      <p:sp>
        <p:nvSpPr>
          <p:cNvPr id="3" name="Θέση περιεχομένου 2"/>
          <p:cNvSpPr>
            <a:spLocks noGrp="1"/>
          </p:cNvSpPr>
          <p:nvPr>
            <p:ph idx="1"/>
          </p:nvPr>
        </p:nvSpPr>
        <p:spPr>
          <a:xfrm>
            <a:off x="838200" y="1551540"/>
            <a:ext cx="10515600" cy="5147839"/>
          </a:xfrm>
        </p:spPr>
        <p:txBody>
          <a:bodyPr>
            <a:normAutofit/>
          </a:bodyPr>
          <a:lstStyle/>
          <a:p>
            <a:pPr>
              <a:buFont typeface="Wingdings" panose="05000000000000000000" pitchFamily="2" charset="2"/>
              <a:buChar char="Ø"/>
            </a:pPr>
            <a:r>
              <a:rPr lang="el-GR" dirty="0"/>
              <a:t>Επιλογή με βάση την ευκολία πρόσβασης. </a:t>
            </a:r>
          </a:p>
          <a:p>
            <a:pPr>
              <a:buFont typeface="Wingdings" panose="05000000000000000000" pitchFamily="2" charset="2"/>
              <a:buChar char="Ø"/>
            </a:pPr>
            <a:endParaRPr lang="el-GR" dirty="0"/>
          </a:p>
          <a:p>
            <a:pPr>
              <a:buFont typeface="Wingdings" panose="05000000000000000000" pitchFamily="2" charset="2"/>
              <a:buChar char="Ø"/>
            </a:pPr>
            <a:r>
              <a:rPr lang="el-GR" dirty="0"/>
              <a:t>Για παράδειγμα επιλέγουμε μεταξύ των ατόμων του κοινωνικού και επαγγελματικού περιβάλλοντος μέχρι το τελικό μέγεθος του δείγματος </a:t>
            </a:r>
          </a:p>
          <a:p>
            <a:pPr>
              <a:buFont typeface="Wingdings" panose="05000000000000000000" pitchFamily="2" charset="2"/>
              <a:buChar char="Ø"/>
            </a:pPr>
            <a:endParaRPr lang="el-GR" dirty="0"/>
          </a:p>
          <a:p>
            <a:pPr>
              <a:buFont typeface="Wingdings" panose="05000000000000000000" pitchFamily="2" charset="2"/>
              <a:buChar char="Ø"/>
            </a:pPr>
            <a:r>
              <a:rPr lang="el-GR" dirty="0"/>
              <a:t>Πολύ μικρή αξιοπιστία, μεγάλη όμως η ευκολία!</a:t>
            </a:r>
          </a:p>
          <a:p>
            <a:pPr>
              <a:buFont typeface="Wingdings" panose="05000000000000000000" pitchFamily="2" charset="2"/>
              <a:buChar char="Ø"/>
            </a:pPr>
            <a:endParaRPr lang="el-GR" dirty="0"/>
          </a:p>
          <a:p>
            <a:pPr>
              <a:buFont typeface="Wingdings" panose="05000000000000000000" pitchFamily="2" charset="2"/>
              <a:buChar char="Ø"/>
            </a:pPr>
            <a:r>
              <a:rPr lang="el-GR" dirty="0"/>
              <a:t>Χρησιμοποιείται συχνά σε «πιλοτικές» εφαρμογές, πχ να ελέγξουμε την αρχική εφαρμογή ενός ερωτηματολογίου ή μίας άποψης </a:t>
            </a:r>
          </a:p>
          <a:p>
            <a:pPr>
              <a:buFont typeface="Wingdings" panose="05000000000000000000" pitchFamily="2" charset="2"/>
              <a:buChar char="Ø"/>
            </a:pPr>
            <a:endParaRPr lang="el-GR" dirty="0"/>
          </a:p>
        </p:txBody>
      </p:sp>
      <p:pic>
        <p:nvPicPr>
          <p:cNvPr id="4" name="Εικόνα 3">
            <a:extLst>
              <a:ext uri="{FF2B5EF4-FFF2-40B4-BE49-F238E27FC236}">
                <a16:creationId xmlns:a16="http://schemas.microsoft.com/office/drawing/2014/main" id="{48B6DAF4-57F0-9C40-6BB8-EF341209F742}"/>
              </a:ext>
            </a:extLst>
          </p:cNvPr>
          <p:cNvPicPr>
            <a:picLocks noChangeAspect="1"/>
          </p:cNvPicPr>
          <p:nvPr/>
        </p:nvPicPr>
        <p:blipFill>
          <a:blip r:embed="rId2"/>
          <a:stretch>
            <a:fillRect/>
          </a:stretch>
        </p:blipFill>
        <p:spPr>
          <a:xfrm>
            <a:off x="9405257" y="6195988"/>
            <a:ext cx="1948543" cy="593773"/>
          </a:xfrm>
          <a:prstGeom prst="rect">
            <a:avLst/>
          </a:prstGeom>
        </p:spPr>
      </p:pic>
    </p:spTree>
    <p:extLst>
      <p:ext uri="{BB962C8B-B14F-4D97-AF65-F5344CB8AC3E}">
        <p14:creationId xmlns:p14="http://schemas.microsoft.com/office/powerpoint/2010/main" val="3543736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25977"/>
            <a:ext cx="10515600" cy="1325563"/>
          </a:xfrm>
        </p:spPr>
        <p:txBody>
          <a:bodyPr/>
          <a:lstStyle/>
          <a:p>
            <a:r>
              <a:rPr lang="el-GR" b="1" dirty="0"/>
              <a:t>Δειγματοληψία χιονοστιβάδας</a:t>
            </a:r>
          </a:p>
        </p:txBody>
      </p:sp>
      <p:sp>
        <p:nvSpPr>
          <p:cNvPr id="3" name="Θέση περιεχομένου 2"/>
          <p:cNvSpPr>
            <a:spLocks noGrp="1"/>
          </p:cNvSpPr>
          <p:nvPr>
            <p:ph idx="1"/>
          </p:nvPr>
        </p:nvSpPr>
        <p:spPr>
          <a:xfrm>
            <a:off x="838200" y="1551540"/>
            <a:ext cx="10515600" cy="5147839"/>
          </a:xfrm>
        </p:spPr>
        <p:txBody>
          <a:bodyPr>
            <a:normAutofit/>
          </a:bodyPr>
          <a:lstStyle/>
          <a:p>
            <a:pPr>
              <a:buFont typeface="Wingdings" panose="05000000000000000000" pitchFamily="2" charset="2"/>
              <a:buChar char="Ø"/>
            </a:pPr>
            <a:r>
              <a:rPr lang="en-US" dirty="0"/>
              <a:t>To </a:t>
            </a:r>
            <a:r>
              <a:rPr lang="el-GR" dirty="0"/>
              <a:t>ένα άτομο μας φέρνει σε επαφή με το άλλο ως χιονοστιβάδα. </a:t>
            </a:r>
          </a:p>
          <a:p>
            <a:pPr>
              <a:buFont typeface="Wingdings" panose="05000000000000000000" pitchFamily="2" charset="2"/>
              <a:buChar char="Ø"/>
            </a:pPr>
            <a:endParaRPr lang="el-GR" dirty="0"/>
          </a:p>
          <a:p>
            <a:pPr>
              <a:buFont typeface="Wingdings" panose="05000000000000000000" pitchFamily="2" charset="2"/>
              <a:buChar char="Ø"/>
            </a:pPr>
            <a:r>
              <a:rPr lang="el-GR" dirty="0"/>
              <a:t>Χρησιμοποιείται σε περιπτώσεις δυσκολίας πρόσβασης (πχ. ευαίσθητες κοινωνικά ομάδες)</a:t>
            </a:r>
          </a:p>
          <a:p>
            <a:pPr>
              <a:buFont typeface="Wingdings" panose="05000000000000000000" pitchFamily="2" charset="2"/>
              <a:buChar char="Ø"/>
            </a:pPr>
            <a:endParaRPr lang="el-GR" dirty="0"/>
          </a:p>
          <a:p>
            <a:pPr>
              <a:buFont typeface="Wingdings" panose="05000000000000000000" pitchFamily="2" charset="2"/>
              <a:buChar char="Ø"/>
            </a:pPr>
            <a:r>
              <a:rPr lang="el-GR" dirty="0"/>
              <a:t>Παραδείγματα εφαρμογής μπορεί να θεωρηθούν πληθυσμοί με φαινόμενα κακοποίησης, μειονότητες, οικονομικών προβλημάτων, κλπ. </a:t>
            </a:r>
          </a:p>
          <a:p>
            <a:pPr>
              <a:buFont typeface="Wingdings" panose="05000000000000000000" pitchFamily="2" charset="2"/>
              <a:buChar char="Ø"/>
            </a:pPr>
            <a:endParaRPr lang="el-GR" dirty="0"/>
          </a:p>
          <a:p>
            <a:pPr>
              <a:buFont typeface="Wingdings" panose="05000000000000000000" pitchFamily="2" charset="2"/>
              <a:buChar char="Ø"/>
            </a:pPr>
            <a:r>
              <a:rPr lang="el-GR" dirty="0"/>
              <a:t>Συχνά είναι η μόνη μέθοδος που μπορεί να δώσει κάποια ενδεικτικά αποτελέσματα</a:t>
            </a:r>
          </a:p>
        </p:txBody>
      </p:sp>
      <p:pic>
        <p:nvPicPr>
          <p:cNvPr id="4" name="Εικόνα 3">
            <a:extLst>
              <a:ext uri="{FF2B5EF4-FFF2-40B4-BE49-F238E27FC236}">
                <a16:creationId xmlns:a16="http://schemas.microsoft.com/office/drawing/2014/main" id="{48B6DAF4-57F0-9C40-6BB8-EF341209F742}"/>
              </a:ext>
            </a:extLst>
          </p:cNvPr>
          <p:cNvPicPr>
            <a:picLocks noChangeAspect="1"/>
          </p:cNvPicPr>
          <p:nvPr/>
        </p:nvPicPr>
        <p:blipFill>
          <a:blip r:embed="rId2"/>
          <a:stretch>
            <a:fillRect/>
          </a:stretch>
        </p:blipFill>
        <p:spPr>
          <a:xfrm>
            <a:off x="9405257" y="6195988"/>
            <a:ext cx="1948543" cy="593773"/>
          </a:xfrm>
          <a:prstGeom prst="rect">
            <a:avLst/>
          </a:prstGeom>
        </p:spPr>
      </p:pic>
    </p:spTree>
    <p:extLst>
      <p:ext uri="{BB962C8B-B14F-4D97-AF65-F5344CB8AC3E}">
        <p14:creationId xmlns:p14="http://schemas.microsoft.com/office/powerpoint/2010/main" val="3429836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68239"/>
            <a:ext cx="10515600" cy="1325563"/>
          </a:xfrm>
        </p:spPr>
        <p:txBody>
          <a:bodyPr/>
          <a:lstStyle/>
          <a:p>
            <a:r>
              <a:rPr lang="el-GR" b="1" dirty="0"/>
              <a:t>Δειγματοληψία σκοπιμότητας</a:t>
            </a:r>
          </a:p>
        </p:txBody>
      </p:sp>
      <p:sp>
        <p:nvSpPr>
          <p:cNvPr id="3" name="Θέση περιεχομένου 2"/>
          <p:cNvSpPr>
            <a:spLocks noGrp="1"/>
          </p:cNvSpPr>
          <p:nvPr>
            <p:ph idx="1"/>
          </p:nvPr>
        </p:nvSpPr>
        <p:spPr>
          <a:xfrm>
            <a:off x="838200" y="1220976"/>
            <a:ext cx="10515600" cy="5147839"/>
          </a:xfrm>
        </p:spPr>
        <p:txBody>
          <a:bodyPr>
            <a:normAutofit/>
          </a:bodyPr>
          <a:lstStyle/>
          <a:p>
            <a:pPr>
              <a:buFont typeface="Wingdings" panose="05000000000000000000" pitchFamily="2" charset="2"/>
              <a:buChar char="Ø"/>
            </a:pPr>
            <a:r>
              <a:rPr lang="el-GR" dirty="0"/>
              <a:t>Επιλογή με βάση προηγούμενα αποτελέσματα, κριτήρια, ειδικούς, κλπ. </a:t>
            </a:r>
          </a:p>
          <a:p>
            <a:pPr>
              <a:buFont typeface="Wingdings" panose="05000000000000000000" pitchFamily="2" charset="2"/>
              <a:buChar char="Ø"/>
            </a:pPr>
            <a:endParaRPr lang="el-GR" dirty="0"/>
          </a:p>
          <a:p>
            <a:pPr>
              <a:buFont typeface="Wingdings" panose="05000000000000000000" pitchFamily="2" charset="2"/>
              <a:buChar char="Ø"/>
            </a:pPr>
            <a:r>
              <a:rPr lang="el-GR" dirty="0"/>
              <a:t>Στις περισσότερες περιπτώσεις ο/η ερευνητής/</a:t>
            </a:r>
            <a:r>
              <a:rPr lang="el-GR" dirty="0" err="1"/>
              <a:t>τρια</a:t>
            </a:r>
            <a:r>
              <a:rPr lang="el-GR" dirty="0"/>
              <a:t> χρησιμοποιεί προηγούμενες έρευνες ώστε να καθορίσει σύνθεση πληθυσμού και άλλα κριτήρια</a:t>
            </a:r>
          </a:p>
          <a:p>
            <a:pPr>
              <a:buFont typeface="Wingdings" panose="05000000000000000000" pitchFamily="2" charset="2"/>
              <a:buChar char="Ø"/>
            </a:pPr>
            <a:endParaRPr lang="el-GR" dirty="0"/>
          </a:p>
          <a:p>
            <a:pPr>
              <a:buFont typeface="Wingdings" panose="05000000000000000000" pitchFamily="2" charset="2"/>
              <a:buChar char="Ø"/>
            </a:pPr>
            <a:r>
              <a:rPr lang="el-GR" dirty="0"/>
              <a:t>Αρκετές φορές χρησιμοποιείται η γνώμη ειδικού</a:t>
            </a:r>
          </a:p>
          <a:p>
            <a:pPr>
              <a:buFont typeface="Wingdings" panose="05000000000000000000" pitchFamily="2" charset="2"/>
              <a:buChar char="Ø"/>
            </a:pPr>
            <a:endParaRPr lang="el-GR" dirty="0"/>
          </a:p>
          <a:p>
            <a:pPr>
              <a:buFont typeface="Wingdings" panose="05000000000000000000" pitchFamily="2" charset="2"/>
              <a:buChar char="Ø"/>
            </a:pPr>
            <a:r>
              <a:rPr lang="el-GR" dirty="0"/>
              <a:t>Η αξιοπιστία της μεθόδου μπορεί να διαφέρει σημαντικά, λόγω της υποκειμενικότητας των υπευθύνων της έρευνας. </a:t>
            </a:r>
          </a:p>
        </p:txBody>
      </p:sp>
      <p:pic>
        <p:nvPicPr>
          <p:cNvPr id="4" name="Εικόνα 3">
            <a:extLst>
              <a:ext uri="{FF2B5EF4-FFF2-40B4-BE49-F238E27FC236}">
                <a16:creationId xmlns:a16="http://schemas.microsoft.com/office/drawing/2014/main" id="{48B6DAF4-57F0-9C40-6BB8-EF341209F742}"/>
              </a:ext>
            </a:extLst>
          </p:cNvPr>
          <p:cNvPicPr>
            <a:picLocks noChangeAspect="1"/>
          </p:cNvPicPr>
          <p:nvPr/>
        </p:nvPicPr>
        <p:blipFill>
          <a:blip r:embed="rId2"/>
          <a:stretch>
            <a:fillRect/>
          </a:stretch>
        </p:blipFill>
        <p:spPr>
          <a:xfrm>
            <a:off x="9405257" y="6195988"/>
            <a:ext cx="1948543" cy="593773"/>
          </a:xfrm>
          <a:prstGeom prst="rect">
            <a:avLst/>
          </a:prstGeom>
        </p:spPr>
      </p:pic>
    </p:spTree>
    <p:extLst>
      <p:ext uri="{BB962C8B-B14F-4D97-AF65-F5344CB8AC3E}">
        <p14:creationId xmlns:p14="http://schemas.microsoft.com/office/powerpoint/2010/main" val="15750460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68239"/>
            <a:ext cx="10515600" cy="1325563"/>
          </a:xfrm>
        </p:spPr>
        <p:txBody>
          <a:bodyPr/>
          <a:lstStyle/>
          <a:p>
            <a:r>
              <a:rPr lang="en-US" b="1" dirty="0"/>
              <a:t>Quota sampling</a:t>
            </a:r>
            <a:endParaRPr lang="el-GR" b="1" dirty="0"/>
          </a:p>
        </p:txBody>
      </p:sp>
      <p:sp>
        <p:nvSpPr>
          <p:cNvPr id="3" name="Θέση περιεχομένου 2"/>
          <p:cNvSpPr>
            <a:spLocks noGrp="1"/>
          </p:cNvSpPr>
          <p:nvPr>
            <p:ph idx="1"/>
          </p:nvPr>
        </p:nvSpPr>
        <p:spPr>
          <a:xfrm>
            <a:off x="838200" y="1318377"/>
            <a:ext cx="10515600" cy="5295795"/>
          </a:xfrm>
        </p:spPr>
        <p:txBody>
          <a:bodyPr>
            <a:normAutofit fontScale="85000" lnSpcReduction="20000"/>
          </a:bodyPr>
          <a:lstStyle/>
          <a:p>
            <a:pPr>
              <a:buFont typeface="Wingdings" panose="05000000000000000000" pitchFamily="2" charset="2"/>
              <a:buChar char="Ø"/>
            </a:pPr>
            <a:r>
              <a:rPr lang="el-GR" dirty="0"/>
              <a:t>Επιλογή με βάση κριτήρια διαφοροποίησης και στη συνέχεια επιλέγονται άτομα από κάθε υποομάδα</a:t>
            </a:r>
          </a:p>
          <a:p>
            <a:pPr>
              <a:buFont typeface="Wingdings" panose="05000000000000000000" pitchFamily="2" charset="2"/>
              <a:buChar char="Ø"/>
            </a:pPr>
            <a:endParaRPr lang="el-GR" dirty="0"/>
          </a:p>
          <a:p>
            <a:pPr>
              <a:buFont typeface="Wingdings" panose="05000000000000000000" pitchFamily="2" charset="2"/>
              <a:buChar char="Ø"/>
            </a:pPr>
            <a:r>
              <a:rPr lang="el-GR" dirty="0"/>
              <a:t>Πχ αν ξέρουμε ότι το δείγμα μας είναι 300 επιχειρήσεις, επιλέγουμε αναλογικά από μικρές / μεσαίες / μεγάλες . </a:t>
            </a:r>
          </a:p>
          <a:p>
            <a:pPr>
              <a:buFont typeface="Wingdings" panose="05000000000000000000" pitchFamily="2" charset="2"/>
              <a:buChar char="Ø"/>
            </a:pPr>
            <a:endParaRPr lang="el-GR" dirty="0"/>
          </a:p>
          <a:p>
            <a:pPr>
              <a:buFont typeface="Wingdings" panose="05000000000000000000" pitchFamily="2" charset="2"/>
              <a:buChar char="Ø"/>
            </a:pPr>
            <a:r>
              <a:rPr lang="el-GR" dirty="0"/>
              <a:t>Τα κριτήρια διαφοροποίησης είναι παρόμοια με τη </a:t>
            </a:r>
            <a:r>
              <a:rPr lang="el-GR" dirty="0" err="1"/>
              <a:t>στρωματοποιημένη</a:t>
            </a:r>
            <a:r>
              <a:rPr lang="el-GR" dirty="0"/>
              <a:t> </a:t>
            </a:r>
          </a:p>
          <a:p>
            <a:pPr>
              <a:buFont typeface="Wingdings" panose="05000000000000000000" pitchFamily="2" charset="2"/>
              <a:buChar char="Ø"/>
            </a:pPr>
            <a:endParaRPr lang="el-GR" dirty="0"/>
          </a:p>
          <a:p>
            <a:pPr>
              <a:buFont typeface="Wingdings" panose="05000000000000000000" pitchFamily="2" charset="2"/>
              <a:buChar char="Ø"/>
            </a:pPr>
            <a:r>
              <a:rPr lang="el-GR" dirty="0"/>
              <a:t>Η επιλογή σε κάθε ομάδα (εδώ τύπος επιχείρησης) γίνεται συνήθως με μεθόδους δειγματοληψίας ευκολίας.</a:t>
            </a:r>
          </a:p>
          <a:p>
            <a:pPr>
              <a:buFont typeface="Wingdings" panose="05000000000000000000" pitchFamily="2" charset="2"/>
              <a:buChar char="Ø"/>
            </a:pPr>
            <a:endParaRPr lang="el-GR" dirty="0"/>
          </a:p>
          <a:p>
            <a:pPr>
              <a:buFont typeface="Wingdings" panose="05000000000000000000" pitchFamily="2" charset="2"/>
              <a:buChar char="Ø"/>
            </a:pPr>
            <a:r>
              <a:rPr lang="el-GR" dirty="0"/>
              <a:t>Παρόμοιο με τη </a:t>
            </a:r>
            <a:r>
              <a:rPr lang="el-GR" dirty="0" err="1"/>
              <a:t>στρωματοποιημένη</a:t>
            </a:r>
            <a:r>
              <a:rPr lang="el-GR" dirty="0"/>
              <a:t> δειγματοληψία αφού υπάρχουν διακριτές ομαδοποιημένες κατηγορίες αλλά είναι πιο «φτηνή». </a:t>
            </a:r>
          </a:p>
          <a:p>
            <a:pPr>
              <a:buFont typeface="Wingdings" panose="05000000000000000000" pitchFamily="2" charset="2"/>
              <a:buChar char="Ø"/>
            </a:pPr>
            <a:endParaRPr lang="el-GR" dirty="0"/>
          </a:p>
          <a:p>
            <a:pPr>
              <a:buFont typeface="Wingdings" panose="05000000000000000000" pitchFamily="2" charset="2"/>
              <a:buChar char="Ø"/>
            </a:pPr>
            <a:r>
              <a:rPr lang="el-GR" dirty="0"/>
              <a:t>Ευρύτατη χρήση.</a:t>
            </a:r>
            <a:endParaRPr lang="en-US" dirty="0"/>
          </a:p>
        </p:txBody>
      </p:sp>
      <p:pic>
        <p:nvPicPr>
          <p:cNvPr id="4" name="Εικόνα 3">
            <a:extLst>
              <a:ext uri="{FF2B5EF4-FFF2-40B4-BE49-F238E27FC236}">
                <a16:creationId xmlns:a16="http://schemas.microsoft.com/office/drawing/2014/main" id="{48B6DAF4-57F0-9C40-6BB8-EF341209F742}"/>
              </a:ext>
            </a:extLst>
          </p:cNvPr>
          <p:cNvPicPr>
            <a:picLocks noChangeAspect="1"/>
          </p:cNvPicPr>
          <p:nvPr/>
        </p:nvPicPr>
        <p:blipFill>
          <a:blip r:embed="rId2"/>
          <a:stretch>
            <a:fillRect/>
          </a:stretch>
        </p:blipFill>
        <p:spPr>
          <a:xfrm>
            <a:off x="9405257" y="6195988"/>
            <a:ext cx="1948543" cy="593773"/>
          </a:xfrm>
          <a:prstGeom prst="rect">
            <a:avLst/>
          </a:prstGeom>
        </p:spPr>
      </p:pic>
    </p:spTree>
    <p:extLst>
      <p:ext uri="{BB962C8B-B14F-4D97-AF65-F5344CB8AC3E}">
        <p14:creationId xmlns:p14="http://schemas.microsoft.com/office/powerpoint/2010/main" val="26125501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426187"/>
            <a:ext cx="10515600" cy="1325563"/>
          </a:xfrm>
        </p:spPr>
        <p:txBody>
          <a:bodyPr/>
          <a:lstStyle/>
          <a:p>
            <a:r>
              <a:rPr lang="el-GR" b="1" dirty="0"/>
              <a:t>Χρήσιμα </a:t>
            </a:r>
            <a:r>
              <a:rPr lang="en-US" b="1" dirty="0"/>
              <a:t>links</a:t>
            </a:r>
            <a:endParaRPr lang="el-GR" b="1" dirty="0"/>
          </a:p>
        </p:txBody>
      </p:sp>
      <p:sp>
        <p:nvSpPr>
          <p:cNvPr id="3" name="Θέση περιεχομένου 2"/>
          <p:cNvSpPr>
            <a:spLocks noGrp="1"/>
          </p:cNvSpPr>
          <p:nvPr>
            <p:ph idx="1"/>
          </p:nvPr>
        </p:nvSpPr>
        <p:spPr>
          <a:xfrm>
            <a:off x="838200" y="2034073"/>
            <a:ext cx="10515600" cy="3424336"/>
          </a:xfrm>
        </p:spPr>
        <p:txBody>
          <a:bodyPr>
            <a:normAutofit/>
          </a:bodyPr>
          <a:lstStyle/>
          <a:p>
            <a:pPr>
              <a:buFont typeface="Wingdings" panose="05000000000000000000" pitchFamily="2" charset="2"/>
              <a:buChar char="Ø"/>
            </a:pPr>
            <a:r>
              <a:rPr lang="en-US" b="1" dirty="0">
                <a:hlinkClick r:id="rId2"/>
              </a:rPr>
              <a:t>https://www150.statcan.gc.ca/n1/edu/power-pouvoir/ch13/prob/5214899-eng.htm</a:t>
            </a:r>
            <a:endParaRPr lang="el-GR" b="1" dirty="0"/>
          </a:p>
          <a:p>
            <a:pPr marL="514350" indent="-514350">
              <a:buFont typeface="+mj-lt"/>
              <a:buAutoNum type="arabicPeriod"/>
            </a:pPr>
            <a:endParaRPr lang="el-GR" b="1" i="1" dirty="0"/>
          </a:p>
          <a:p>
            <a:pPr>
              <a:buFont typeface="Wingdings" panose="05000000000000000000" pitchFamily="2" charset="2"/>
              <a:buChar char="Ø"/>
            </a:pPr>
            <a:r>
              <a:rPr lang="en-US" b="1" i="1" dirty="0">
                <a:hlinkClick r:id="rId3"/>
              </a:rPr>
              <a:t>https://www150.statcan.gc.ca/n1/edu/power-pouvoir/ch13/nonprob/5214898-eng.htm</a:t>
            </a:r>
            <a:endParaRPr lang="el-GR" b="1" i="1" dirty="0"/>
          </a:p>
          <a:p>
            <a:pPr marL="0" indent="0">
              <a:buNone/>
            </a:pPr>
            <a:endParaRPr lang="en-US" dirty="0"/>
          </a:p>
        </p:txBody>
      </p:sp>
      <p:pic>
        <p:nvPicPr>
          <p:cNvPr id="4" name="Εικόνα 3">
            <a:extLst>
              <a:ext uri="{FF2B5EF4-FFF2-40B4-BE49-F238E27FC236}">
                <a16:creationId xmlns:a16="http://schemas.microsoft.com/office/drawing/2014/main" id="{48B6DAF4-57F0-9C40-6BB8-EF341209F742}"/>
              </a:ext>
            </a:extLst>
          </p:cNvPr>
          <p:cNvPicPr>
            <a:picLocks noChangeAspect="1"/>
          </p:cNvPicPr>
          <p:nvPr/>
        </p:nvPicPr>
        <p:blipFill>
          <a:blip r:embed="rId4"/>
          <a:stretch>
            <a:fillRect/>
          </a:stretch>
        </p:blipFill>
        <p:spPr>
          <a:xfrm>
            <a:off x="9405257" y="6195988"/>
            <a:ext cx="1948543" cy="593773"/>
          </a:xfrm>
          <a:prstGeom prst="rect">
            <a:avLst/>
          </a:prstGeom>
        </p:spPr>
      </p:pic>
    </p:spTree>
    <p:extLst>
      <p:ext uri="{BB962C8B-B14F-4D97-AF65-F5344CB8AC3E}">
        <p14:creationId xmlns:p14="http://schemas.microsoft.com/office/powerpoint/2010/main" val="232725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56882F-3CBE-94B5-C2F0-9D73EC2D06DD}"/>
              </a:ext>
            </a:extLst>
          </p:cNvPr>
          <p:cNvSpPr>
            <a:spLocks noGrp="1"/>
          </p:cNvSpPr>
          <p:nvPr>
            <p:ph type="title"/>
          </p:nvPr>
        </p:nvSpPr>
        <p:spPr/>
        <p:txBody>
          <a:bodyPr/>
          <a:lstStyle/>
          <a:p>
            <a:r>
              <a:rPr lang="el-GR" b="1" dirty="0"/>
              <a:t>Δειγματοληψία (</a:t>
            </a:r>
            <a:r>
              <a:rPr lang="en-US" b="1" dirty="0"/>
              <a:t>sampling)</a:t>
            </a:r>
            <a:endParaRPr lang="el-GR" b="1" dirty="0"/>
          </a:p>
        </p:txBody>
      </p:sp>
      <p:pic>
        <p:nvPicPr>
          <p:cNvPr id="6" name="Εικόνα 5">
            <a:extLst>
              <a:ext uri="{FF2B5EF4-FFF2-40B4-BE49-F238E27FC236}">
                <a16:creationId xmlns:a16="http://schemas.microsoft.com/office/drawing/2014/main" id="{C5EADC96-FF39-036F-4286-C4DA925D55BF}"/>
              </a:ext>
            </a:extLst>
          </p:cNvPr>
          <p:cNvPicPr>
            <a:picLocks noChangeAspect="1"/>
          </p:cNvPicPr>
          <p:nvPr/>
        </p:nvPicPr>
        <p:blipFill>
          <a:blip r:embed="rId2"/>
          <a:stretch>
            <a:fillRect/>
          </a:stretch>
        </p:blipFill>
        <p:spPr>
          <a:xfrm>
            <a:off x="9405256" y="5934098"/>
            <a:ext cx="1948543" cy="593773"/>
          </a:xfrm>
          <a:prstGeom prst="rect">
            <a:avLst/>
          </a:prstGeom>
        </p:spPr>
      </p:pic>
      <p:sp>
        <p:nvSpPr>
          <p:cNvPr id="7" name="Θέση περιεχομένου 4">
            <a:extLst>
              <a:ext uri="{FF2B5EF4-FFF2-40B4-BE49-F238E27FC236}">
                <a16:creationId xmlns:a16="http://schemas.microsoft.com/office/drawing/2014/main" id="{FF9C51AF-3AEE-C5FD-EE8E-8EEE8B1A5970}"/>
              </a:ext>
            </a:extLst>
          </p:cNvPr>
          <p:cNvSpPr>
            <a:spLocks noGrp="1"/>
          </p:cNvSpPr>
          <p:nvPr>
            <p:ph idx="1"/>
          </p:nvPr>
        </p:nvSpPr>
        <p:spPr>
          <a:xfrm>
            <a:off x="838200" y="1690688"/>
            <a:ext cx="10515600" cy="4486275"/>
          </a:xfrm>
        </p:spPr>
        <p:txBody>
          <a:bodyPr>
            <a:normAutofit fontScale="92500"/>
          </a:bodyPr>
          <a:lstStyle/>
          <a:p>
            <a:pPr>
              <a:buFont typeface="Wingdings" panose="05000000000000000000" pitchFamily="2" charset="2"/>
              <a:buChar char="Ø"/>
            </a:pPr>
            <a:r>
              <a:rPr lang="el-GR" dirty="0"/>
              <a:t>Συνήθως οι ερευνητές δεν μπορούν να καταγράψουν τις απόψεις όλου του πληθυσμού και για το λόγο αυτό επιλέγουν ένα δείγμα (</a:t>
            </a:r>
            <a:r>
              <a:rPr lang="en-US" dirty="0"/>
              <a:t>sample)</a:t>
            </a:r>
            <a:r>
              <a:rPr lang="el-GR" dirty="0"/>
              <a:t> ώστε να γενικεύσουν τα αποτελέσματα στον πληθυσμό</a:t>
            </a:r>
            <a:r>
              <a:rPr lang="en-US" dirty="0"/>
              <a:t>.</a:t>
            </a:r>
            <a:endParaRPr lang="el-GR" dirty="0"/>
          </a:p>
          <a:p>
            <a:pPr>
              <a:buFont typeface="Wingdings" panose="05000000000000000000" pitchFamily="2" charset="2"/>
              <a:buChar char="Ø"/>
            </a:pPr>
            <a:r>
              <a:rPr lang="en-US" dirty="0"/>
              <a:t> </a:t>
            </a:r>
            <a:r>
              <a:rPr lang="el-GR" dirty="0"/>
              <a:t>Άρα είναι απαραίτητη η σωστή επιλογή τεχνικής δειγματοληψίας. </a:t>
            </a:r>
          </a:p>
          <a:p>
            <a:pPr>
              <a:buFont typeface="Wingdings" panose="05000000000000000000" pitchFamily="2" charset="2"/>
              <a:buChar char="Ø"/>
            </a:pPr>
            <a:r>
              <a:rPr lang="el-GR" b="1" dirty="0"/>
              <a:t>Προσοχή</a:t>
            </a:r>
            <a:r>
              <a:rPr lang="el-GR" dirty="0"/>
              <a:t>: Η σωστή επιλογή δείγματος </a:t>
            </a:r>
            <a:r>
              <a:rPr lang="el-GR" b="1" dirty="0"/>
              <a:t>ΔΕΝ</a:t>
            </a:r>
            <a:r>
              <a:rPr lang="el-GR" dirty="0"/>
              <a:t> σημαίνει ότι τα αποτελέσματα της έρευνας θα είναι απολύτως αντιπροσωπευτικά του πληθυσμού. Απλώς, μειώνεται (αλλά δεν μηδενίζεται) η πιθανότητα λάθους. </a:t>
            </a:r>
          </a:p>
          <a:p>
            <a:pPr>
              <a:buFont typeface="Wingdings" panose="05000000000000000000" pitchFamily="2" charset="2"/>
              <a:buChar char="Ø"/>
            </a:pPr>
            <a:r>
              <a:rPr lang="el-GR" dirty="0"/>
              <a:t>Συχνά, οι ερευνητές δεν δίνουν ιδιαίτερη προσοχή στο στάδιο της δειγματοληψίας με αποτέλεσμα πιθανά λάθη να «μεταφέρονται» στα τελικά συμπεράσματα. Πατήστε </a:t>
            </a:r>
            <a:r>
              <a:rPr lang="el-GR" dirty="0">
                <a:hlinkClick r:id="rId3"/>
              </a:rPr>
              <a:t>εδώ</a:t>
            </a:r>
            <a:r>
              <a:rPr lang="el-GR" dirty="0"/>
              <a:t> για σφάλματα που έγραψαν ιστορία!</a:t>
            </a:r>
          </a:p>
        </p:txBody>
      </p:sp>
    </p:spTree>
    <p:extLst>
      <p:ext uri="{BB962C8B-B14F-4D97-AF65-F5344CB8AC3E}">
        <p14:creationId xmlns:p14="http://schemas.microsoft.com/office/powerpoint/2010/main" val="939079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500062"/>
            <a:ext cx="10515600" cy="1325563"/>
          </a:xfrm>
        </p:spPr>
        <p:txBody>
          <a:bodyPr/>
          <a:lstStyle/>
          <a:p>
            <a:r>
              <a:rPr lang="el-GR" b="1" dirty="0"/>
              <a:t>Δύο βασικά ερωτήματα </a:t>
            </a:r>
          </a:p>
        </p:txBody>
      </p:sp>
      <p:sp>
        <p:nvSpPr>
          <p:cNvPr id="3" name="Θέση περιεχομένου 2"/>
          <p:cNvSpPr>
            <a:spLocks noGrp="1"/>
          </p:cNvSpPr>
          <p:nvPr>
            <p:ph idx="1"/>
          </p:nvPr>
        </p:nvSpPr>
        <p:spPr/>
        <p:txBody>
          <a:bodyPr/>
          <a:lstStyle/>
          <a:p>
            <a:pPr marL="514350" indent="-514350">
              <a:buFont typeface="+mj-lt"/>
              <a:buAutoNum type="arabicPeriod"/>
            </a:pPr>
            <a:endParaRPr lang="el-GR" dirty="0"/>
          </a:p>
          <a:p>
            <a:pPr marL="514350" indent="-514350">
              <a:buFont typeface="+mj-lt"/>
              <a:buAutoNum type="arabicPeriod"/>
            </a:pPr>
            <a:r>
              <a:rPr lang="el-GR" dirty="0"/>
              <a:t>Πόσο θα είναι το μέγεθος του δείγματος;</a:t>
            </a:r>
          </a:p>
          <a:p>
            <a:pPr marL="514350" indent="-514350">
              <a:buFont typeface="+mj-lt"/>
              <a:buAutoNum type="arabicPeriod"/>
            </a:pPr>
            <a:r>
              <a:rPr lang="el-GR" dirty="0"/>
              <a:t>Πώς θα επιλεγεί το δείγμα;</a:t>
            </a:r>
          </a:p>
          <a:p>
            <a:pPr marL="514350" indent="-514350">
              <a:buFont typeface="+mj-lt"/>
              <a:buAutoNum type="arabicPeriod"/>
            </a:pPr>
            <a:endParaRPr lang="el-GR" dirty="0"/>
          </a:p>
          <a:p>
            <a:pPr marL="0" indent="0">
              <a:buNone/>
            </a:pPr>
            <a:r>
              <a:rPr lang="el-GR" dirty="0"/>
              <a:t>Σε κάποιες έρευνες το μέγεθος του δείγματος δίνεται εκ των προτέρων  και ο ερευνητής ενδιαφέρεται μόνο για τον τρόπο επιλογής του.  </a:t>
            </a:r>
          </a:p>
        </p:txBody>
      </p:sp>
      <p:pic>
        <p:nvPicPr>
          <p:cNvPr id="4" name="Εικόνα 3">
            <a:extLst>
              <a:ext uri="{FF2B5EF4-FFF2-40B4-BE49-F238E27FC236}">
                <a16:creationId xmlns:a16="http://schemas.microsoft.com/office/drawing/2014/main" id="{F6D851C3-E88E-339A-6F03-26897789BB9B}"/>
              </a:ext>
            </a:extLst>
          </p:cNvPr>
          <p:cNvPicPr>
            <a:picLocks noChangeAspect="1"/>
          </p:cNvPicPr>
          <p:nvPr/>
        </p:nvPicPr>
        <p:blipFill>
          <a:blip r:embed="rId2"/>
          <a:stretch>
            <a:fillRect/>
          </a:stretch>
        </p:blipFill>
        <p:spPr>
          <a:xfrm>
            <a:off x="9405256" y="5934098"/>
            <a:ext cx="1948543" cy="593773"/>
          </a:xfrm>
          <a:prstGeom prst="rect">
            <a:avLst/>
          </a:prstGeom>
        </p:spPr>
      </p:pic>
    </p:spTree>
    <p:extLst>
      <p:ext uri="{BB962C8B-B14F-4D97-AF65-F5344CB8AC3E}">
        <p14:creationId xmlns:p14="http://schemas.microsoft.com/office/powerpoint/2010/main" val="2950641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Μέγεθος του δείγματος </a:t>
            </a:r>
            <a:r>
              <a:rPr lang="en-US" b="1" dirty="0"/>
              <a:t>(sample size)</a:t>
            </a:r>
            <a:endParaRPr lang="el-GR" b="1" dirty="0"/>
          </a:p>
        </p:txBody>
      </p:sp>
      <p:sp>
        <p:nvSpPr>
          <p:cNvPr id="3" name="Θέση περιεχομένου 2"/>
          <p:cNvSpPr>
            <a:spLocks noGrp="1"/>
          </p:cNvSpPr>
          <p:nvPr>
            <p:ph idx="1"/>
          </p:nvPr>
        </p:nvSpPr>
        <p:spPr/>
        <p:txBody>
          <a:bodyPr>
            <a:normAutofit lnSpcReduction="10000"/>
          </a:bodyPr>
          <a:lstStyle/>
          <a:p>
            <a:pPr>
              <a:buFont typeface="Wingdings" panose="05000000000000000000" pitchFamily="2" charset="2"/>
              <a:buChar char="Ø"/>
            </a:pPr>
            <a:r>
              <a:rPr lang="el-GR" dirty="0"/>
              <a:t>Να αποφεύγετε να καθορίζετε το δείγμα ως ποσοστό του πληθυσμού, κάτι που δυστυχώς συμβαίνει συχνά στις κοινωνικές επιστήμες. </a:t>
            </a:r>
          </a:p>
          <a:p>
            <a:pPr>
              <a:buFont typeface="Wingdings" panose="05000000000000000000" pitchFamily="2" charset="2"/>
              <a:buChar char="Ø"/>
            </a:pPr>
            <a:r>
              <a:rPr lang="el-GR" dirty="0"/>
              <a:t>Μπορεί να οδηγήσει σε υπερβολικά μεγάλο δείγμα που σημαίνει σπατάλη ερευνητικών πόρων με οριακή βελτίωση των τελικών συμπερασμάτων.   </a:t>
            </a:r>
          </a:p>
          <a:p>
            <a:pPr>
              <a:buFont typeface="Wingdings" panose="05000000000000000000" pitchFamily="2" charset="2"/>
              <a:buChar char="Ø"/>
            </a:pPr>
            <a:r>
              <a:rPr lang="el-GR" dirty="0"/>
              <a:t>Συνήθως υπάρχουν έτοιμοι πίνακες και στατιστικοί κανόνες για την εύρεση του βέλτιστου μεγέθους δείγματος. </a:t>
            </a:r>
          </a:p>
          <a:p>
            <a:pPr>
              <a:buFont typeface="Wingdings" panose="05000000000000000000" pitchFamily="2" charset="2"/>
              <a:buChar char="Ø"/>
            </a:pPr>
            <a:r>
              <a:rPr lang="el-GR" dirty="0"/>
              <a:t>Δείτε το σχετικό αρχείο για μία γενική εκτίμηση του αναγκαίου δείγματος στις κοινωνικές επιστήμες ανάλογα με τον πληθυσμό (Ν=μέγεθος πληθυσμού, </a:t>
            </a:r>
            <a:r>
              <a:rPr lang="en-US" dirty="0"/>
              <a:t>S=</a:t>
            </a:r>
            <a:r>
              <a:rPr lang="el-GR" dirty="0"/>
              <a:t>μέγεθος δείγματος)</a:t>
            </a:r>
          </a:p>
        </p:txBody>
      </p:sp>
      <p:pic>
        <p:nvPicPr>
          <p:cNvPr id="4" name="Εικόνα 3">
            <a:extLst>
              <a:ext uri="{FF2B5EF4-FFF2-40B4-BE49-F238E27FC236}">
                <a16:creationId xmlns:a16="http://schemas.microsoft.com/office/drawing/2014/main" id="{24BB18AE-488F-466F-864F-2E776359EBAB}"/>
              </a:ext>
            </a:extLst>
          </p:cNvPr>
          <p:cNvPicPr>
            <a:picLocks noChangeAspect="1"/>
          </p:cNvPicPr>
          <p:nvPr/>
        </p:nvPicPr>
        <p:blipFill>
          <a:blip r:embed="rId2"/>
          <a:stretch>
            <a:fillRect/>
          </a:stretch>
        </p:blipFill>
        <p:spPr>
          <a:xfrm>
            <a:off x="9405256" y="5934098"/>
            <a:ext cx="1948543" cy="593773"/>
          </a:xfrm>
          <a:prstGeom prst="rect">
            <a:avLst/>
          </a:prstGeom>
        </p:spPr>
      </p:pic>
    </p:spTree>
    <p:extLst>
      <p:ext uri="{BB962C8B-B14F-4D97-AF65-F5344CB8AC3E}">
        <p14:creationId xmlns:p14="http://schemas.microsoft.com/office/powerpoint/2010/main" val="2197219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Μέγεθος δείγματος (συν.)</a:t>
            </a:r>
          </a:p>
        </p:txBody>
      </p:sp>
      <p:sp>
        <p:nvSpPr>
          <p:cNvPr id="3" name="Θέση περιεχομένου 2"/>
          <p:cNvSpPr>
            <a:spLocks noGrp="1"/>
          </p:cNvSpPr>
          <p:nvPr>
            <p:ph idx="1"/>
          </p:nvPr>
        </p:nvSpPr>
        <p:spPr/>
        <p:txBody>
          <a:bodyPr/>
          <a:lstStyle/>
          <a:p>
            <a:pPr>
              <a:buFont typeface="Wingdings" panose="05000000000000000000" pitchFamily="2" charset="2"/>
              <a:buChar char="Ø"/>
            </a:pPr>
            <a:r>
              <a:rPr lang="el-GR" dirty="0"/>
              <a:t>Στην πράξη βέβαια είναι πολύ συχνό το φαινόμενο να μην απαντούν οι ερωτώμενοι. </a:t>
            </a:r>
            <a:endParaRPr lang="en-US" dirty="0"/>
          </a:p>
          <a:p>
            <a:pPr>
              <a:buFont typeface="Wingdings" panose="05000000000000000000" pitchFamily="2" charset="2"/>
              <a:buChar char="Ø"/>
            </a:pPr>
            <a:r>
              <a:rPr lang="el-GR" dirty="0"/>
              <a:t>Αν εξαιρέσουμε την περίπτωση όπου ο/η ερευνητής/</a:t>
            </a:r>
            <a:r>
              <a:rPr lang="el-GR" dirty="0" err="1"/>
              <a:t>τρια</a:t>
            </a:r>
            <a:r>
              <a:rPr lang="el-GR" dirty="0"/>
              <a:t> έχει φυσική παρουσία στον τόπο της έρευνας (πχ. ένας εκπαιδευτικός σε σχολική μονάδα) στις περισσότερες περιπτώσεις ηλεκτρονικής αποστολής των ερωτηματολογίων πρέπει να αναμένεται απάντηση των ερωτώμενων σε ποσοστό της τάξης του 20%-30%. </a:t>
            </a:r>
          </a:p>
          <a:p>
            <a:pPr>
              <a:buFont typeface="Wingdings" panose="05000000000000000000" pitchFamily="2" charset="2"/>
              <a:buChar char="Ø"/>
            </a:pPr>
            <a:r>
              <a:rPr lang="el-GR" dirty="0"/>
              <a:t>Αυτό σημαίνει ότι για να επιτύχει το επιθυμητό μέγεθος δείγματος θα πρέπει να απευθυνθεί σε τριπλάσιο έως πενταπλάσιο δείγμα. Πχ για δείγμα 300 ατόμων θα πρέπει να ερωτηθούν 900-1500 άτομα. </a:t>
            </a:r>
          </a:p>
        </p:txBody>
      </p:sp>
      <p:pic>
        <p:nvPicPr>
          <p:cNvPr id="4" name="Εικόνα 3">
            <a:extLst>
              <a:ext uri="{FF2B5EF4-FFF2-40B4-BE49-F238E27FC236}">
                <a16:creationId xmlns:a16="http://schemas.microsoft.com/office/drawing/2014/main" id="{59405733-D2D0-34C5-8301-CF0338D51508}"/>
              </a:ext>
            </a:extLst>
          </p:cNvPr>
          <p:cNvPicPr>
            <a:picLocks noChangeAspect="1"/>
          </p:cNvPicPr>
          <p:nvPr/>
        </p:nvPicPr>
        <p:blipFill>
          <a:blip r:embed="rId2"/>
          <a:stretch>
            <a:fillRect/>
          </a:stretch>
        </p:blipFill>
        <p:spPr>
          <a:xfrm>
            <a:off x="9405256" y="5934098"/>
            <a:ext cx="1948543" cy="593773"/>
          </a:xfrm>
          <a:prstGeom prst="rect">
            <a:avLst/>
          </a:prstGeom>
        </p:spPr>
      </p:pic>
    </p:spTree>
    <p:extLst>
      <p:ext uri="{BB962C8B-B14F-4D97-AF65-F5344CB8AC3E}">
        <p14:creationId xmlns:p14="http://schemas.microsoft.com/office/powerpoint/2010/main" val="4063124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1551540"/>
            <a:ext cx="10515600" cy="4644448"/>
          </a:xfrm>
        </p:spPr>
        <p:txBody>
          <a:bodyPr>
            <a:normAutofit/>
          </a:bodyPr>
          <a:lstStyle/>
          <a:p>
            <a:pPr marL="0" indent="0">
              <a:buNone/>
            </a:pPr>
            <a:r>
              <a:rPr lang="el-GR" dirty="0"/>
              <a:t> </a:t>
            </a:r>
          </a:p>
        </p:txBody>
      </p:sp>
      <p:pic>
        <p:nvPicPr>
          <p:cNvPr id="4" name="Εικόνα 3">
            <a:extLst>
              <a:ext uri="{FF2B5EF4-FFF2-40B4-BE49-F238E27FC236}">
                <a16:creationId xmlns:a16="http://schemas.microsoft.com/office/drawing/2014/main" id="{48B6DAF4-57F0-9C40-6BB8-EF341209F742}"/>
              </a:ext>
            </a:extLst>
          </p:cNvPr>
          <p:cNvPicPr>
            <a:picLocks noChangeAspect="1"/>
          </p:cNvPicPr>
          <p:nvPr/>
        </p:nvPicPr>
        <p:blipFill>
          <a:blip r:embed="rId2"/>
          <a:stretch>
            <a:fillRect/>
          </a:stretch>
        </p:blipFill>
        <p:spPr>
          <a:xfrm>
            <a:off x="9405257" y="6195988"/>
            <a:ext cx="1948543" cy="593773"/>
          </a:xfrm>
          <a:prstGeom prst="rect">
            <a:avLst/>
          </a:prstGeom>
        </p:spPr>
      </p:pic>
      <p:pic>
        <p:nvPicPr>
          <p:cNvPr id="6" name="Εικόνα 5">
            <a:extLst>
              <a:ext uri="{FF2B5EF4-FFF2-40B4-BE49-F238E27FC236}">
                <a16:creationId xmlns:a16="http://schemas.microsoft.com/office/drawing/2014/main" id="{0A06A440-431D-37D8-1F95-690EA4D8146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115" y="251335"/>
            <a:ext cx="9927770" cy="5944653"/>
          </a:xfrm>
          <a:prstGeom prst="rect">
            <a:avLst/>
          </a:prstGeom>
        </p:spPr>
      </p:pic>
    </p:spTree>
    <p:extLst>
      <p:ext uri="{BB962C8B-B14F-4D97-AF65-F5344CB8AC3E}">
        <p14:creationId xmlns:p14="http://schemas.microsoft.com/office/powerpoint/2010/main" val="753454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25977"/>
            <a:ext cx="10515600" cy="1325563"/>
          </a:xfrm>
        </p:spPr>
        <p:txBody>
          <a:bodyPr/>
          <a:lstStyle/>
          <a:p>
            <a:r>
              <a:rPr lang="el-GR" b="1" dirty="0"/>
              <a:t>Τεχνικές δειγματοληψίας</a:t>
            </a:r>
          </a:p>
        </p:txBody>
      </p:sp>
      <p:sp>
        <p:nvSpPr>
          <p:cNvPr id="3" name="Θέση περιεχομένου 2"/>
          <p:cNvSpPr>
            <a:spLocks noGrp="1"/>
          </p:cNvSpPr>
          <p:nvPr>
            <p:ph idx="1"/>
          </p:nvPr>
        </p:nvSpPr>
        <p:spPr>
          <a:xfrm>
            <a:off x="838200" y="1551540"/>
            <a:ext cx="10515600" cy="4644448"/>
          </a:xfrm>
        </p:spPr>
        <p:txBody>
          <a:bodyPr>
            <a:normAutofit fontScale="85000" lnSpcReduction="20000"/>
          </a:bodyPr>
          <a:lstStyle/>
          <a:p>
            <a:pPr marL="0" indent="0">
              <a:buNone/>
            </a:pPr>
            <a:r>
              <a:rPr lang="el-GR" dirty="0"/>
              <a:t>Υπάρχουν 2 βασικές κατηγορίες τεχνικών δειγματοληψίας:</a:t>
            </a:r>
          </a:p>
          <a:p>
            <a:pPr marL="0" indent="0">
              <a:buNone/>
            </a:pPr>
            <a:endParaRPr lang="el-GR" dirty="0"/>
          </a:p>
          <a:p>
            <a:pPr marL="514350" indent="-514350">
              <a:buFont typeface="+mj-lt"/>
              <a:buAutoNum type="arabicPeriod"/>
            </a:pPr>
            <a:r>
              <a:rPr lang="el-GR" b="1" i="1" dirty="0"/>
              <a:t>Δειγματοληψία με πιθανότητα (</a:t>
            </a:r>
            <a:r>
              <a:rPr lang="en-US" b="1" i="1" dirty="0"/>
              <a:t>probability sampling)</a:t>
            </a:r>
            <a:endParaRPr lang="el-GR" b="1" i="1" dirty="0"/>
          </a:p>
          <a:p>
            <a:pPr marL="514350" indent="-514350">
              <a:buFont typeface="+mj-lt"/>
              <a:buAutoNum type="arabicPeriod"/>
            </a:pPr>
            <a:endParaRPr lang="en-US" b="1" i="1" dirty="0"/>
          </a:p>
          <a:p>
            <a:pPr marL="514350" indent="-514350">
              <a:buFont typeface="+mj-lt"/>
              <a:buAutoNum type="arabicPeriod"/>
            </a:pPr>
            <a:r>
              <a:rPr lang="el-GR" b="1" i="1" dirty="0"/>
              <a:t>Δειγματοληψία χωρίς πιθανότητα (</a:t>
            </a:r>
            <a:r>
              <a:rPr lang="en-US" b="1" i="1" dirty="0"/>
              <a:t>non-probability sampling)</a:t>
            </a:r>
          </a:p>
          <a:p>
            <a:pPr marL="0" indent="0">
              <a:buNone/>
            </a:pPr>
            <a:endParaRPr lang="en-US" dirty="0"/>
          </a:p>
          <a:p>
            <a:pPr marL="0" indent="0">
              <a:buNone/>
            </a:pPr>
            <a:r>
              <a:rPr lang="el-GR" dirty="0"/>
              <a:t>Η πρώτη κατηγορία μας επιτρέπει να γενικεύσουμε τα συμπεράσματα από το δείγμα στον πληθυσμό αλλά είναι συνήθως τεχνικά πιο απαιτητική στην εφαρμογή της.</a:t>
            </a:r>
          </a:p>
          <a:p>
            <a:pPr marL="0" indent="0">
              <a:buNone/>
            </a:pPr>
            <a:endParaRPr lang="el-GR" dirty="0"/>
          </a:p>
          <a:p>
            <a:pPr marL="0" indent="0">
              <a:buNone/>
            </a:pPr>
            <a:r>
              <a:rPr lang="el-GR" dirty="0"/>
              <a:t>Η δεύτερη κατηγορία </a:t>
            </a:r>
            <a:r>
              <a:rPr lang="el-GR" b="1" dirty="0"/>
              <a:t>ΔΕΝ</a:t>
            </a:r>
            <a:r>
              <a:rPr lang="el-GR" dirty="0"/>
              <a:t> μας επιτρέπει τη γενίκευση των αποτελεσμάτων, είναι όμως πιο εύκολη στην εφαρμογή της και δίνει κάποιες γενικές κατευθύνσεις για τη συμπεριφορά του πληθυσμού. </a:t>
            </a:r>
          </a:p>
        </p:txBody>
      </p:sp>
      <p:pic>
        <p:nvPicPr>
          <p:cNvPr id="4" name="Εικόνα 3">
            <a:extLst>
              <a:ext uri="{FF2B5EF4-FFF2-40B4-BE49-F238E27FC236}">
                <a16:creationId xmlns:a16="http://schemas.microsoft.com/office/drawing/2014/main" id="{48B6DAF4-57F0-9C40-6BB8-EF341209F742}"/>
              </a:ext>
            </a:extLst>
          </p:cNvPr>
          <p:cNvPicPr>
            <a:picLocks noChangeAspect="1"/>
          </p:cNvPicPr>
          <p:nvPr/>
        </p:nvPicPr>
        <p:blipFill>
          <a:blip r:embed="rId2"/>
          <a:stretch>
            <a:fillRect/>
          </a:stretch>
        </p:blipFill>
        <p:spPr>
          <a:xfrm>
            <a:off x="9405257" y="6195988"/>
            <a:ext cx="1948543" cy="593773"/>
          </a:xfrm>
          <a:prstGeom prst="rect">
            <a:avLst/>
          </a:prstGeom>
        </p:spPr>
      </p:pic>
    </p:spTree>
    <p:extLst>
      <p:ext uri="{BB962C8B-B14F-4D97-AF65-F5344CB8AC3E}">
        <p14:creationId xmlns:p14="http://schemas.microsoft.com/office/powerpoint/2010/main" val="2419041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43425"/>
            <a:ext cx="10515600" cy="1325563"/>
          </a:xfrm>
        </p:spPr>
        <p:txBody>
          <a:bodyPr/>
          <a:lstStyle/>
          <a:p>
            <a:r>
              <a:rPr lang="el-GR" b="1" dirty="0">
                <a:highlight>
                  <a:srgbClr val="00FFFF"/>
                </a:highlight>
              </a:rPr>
              <a:t>Δειγματοληψία με πιθανότητα</a:t>
            </a:r>
          </a:p>
        </p:txBody>
      </p:sp>
      <p:sp>
        <p:nvSpPr>
          <p:cNvPr id="3" name="Θέση περιεχομένου 2"/>
          <p:cNvSpPr>
            <a:spLocks noGrp="1"/>
          </p:cNvSpPr>
          <p:nvPr>
            <p:ph idx="1"/>
          </p:nvPr>
        </p:nvSpPr>
        <p:spPr>
          <a:xfrm>
            <a:off x="838200" y="1393802"/>
            <a:ext cx="10515600" cy="4908364"/>
          </a:xfrm>
        </p:spPr>
        <p:txBody>
          <a:bodyPr>
            <a:normAutofit/>
          </a:bodyPr>
          <a:lstStyle/>
          <a:p>
            <a:pPr marL="514350" indent="-514350">
              <a:buFont typeface="+mj-lt"/>
              <a:buAutoNum type="arabicPeriod"/>
            </a:pPr>
            <a:endParaRPr lang="en-US" b="1" i="1" dirty="0"/>
          </a:p>
          <a:p>
            <a:pPr marL="514350" indent="-514350">
              <a:buFont typeface="+mj-lt"/>
              <a:buAutoNum type="arabicPeriod"/>
            </a:pPr>
            <a:r>
              <a:rPr lang="el-GR" b="1" i="1" dirty="0"/>
              <a:t>Απλή τυχαία (</a:t>
            </a:r>
            <a:r>
              <a:rPr lang="en-US" b="1" i="1" dirty="0"/>
              <a:t>simple random sampling)</a:t>
            </a:r>
            <a:endParaRPr lang="el-GR" b="1" i="1" dirty="0"/>
          </a:p>
          <a:p>
            <a:pPr marL="514350" indent="-514350">
              <a:buFont typeface="+mj-lt"/>
              <a:buAutoNum type="arabicPeriod"/>
            </a:pPr>
            <a:endParaRPr lang="el-GR" b="1" i="1" dirty="0"/>
          </a:p>
          <a:p>
            <a:pPr marL="514350" indent="-514350">
              <a:buFont typeface="+mj-lt"/>
              <a:buAutoNum type="arabicPeriod"/>
            </a:pPr>
            <a:r>
              <a:rPr lang="el-GR" b="1" i="1" dirty="0"/>
              <a:t>Συστηματική δειγματοληψία (</a:t>
            </a:r>
            <a:r>
              <a:rPr lang="en-US" b="1" i="1" dirty="0"/>
              <a:t>systematic sampling)</a:t>
            </a:r>
            <a:endParaRPr lang="el-GR" i="1" dirty="0"/>
          </a:p>
          <a:p>
            <a:pPr marL="514350" indent="-514350">
              <a:buFont typeface="+mj-lt"/>
              <a:buAutoNum type="arabicPeriod"/>
            </a:pPr>
            <a:endParaRPr lang="en-US" b="1" i="1" dirty="0"/>
          </a:p>
          <a:p>
            <a:pPr marL="514350" indent="-514350">
              <a:buFont typeface="+mj-lt"/>
              <a:buAutoNum type="arabicPeriod"/>
            </a:pPr>
            <a:r>
              <a:rPr lang="el-GR" b="1" i="1" dirty="0" err="1"/>
              <a:t>Στρωματοποιημένη</a:t>
            </a:r>
            <a:r>
              <a:rPr lang="el-GR" b="1" i="1" dirty="0"/>
              <a:t> δειγματοληψία (</a:t>
            </a:r>
            <a:r>
              <a:rPr lang="en-US" b="1" i="1" dirty="0"/>
              <a:t>stratified sampling)</a:t>
            </a:r>
            <a:endParaRPr lang="en-US" i="1" dirty="0"/>
          </a:p>
          <a:p>
            <a:pPr marL="514350" indent="-514350">
              <a:buFont typeface="+mj-lt"/>
              <a:buAutoNum type="arabicPeriod"/>
            </a:pPr>
            <a:endParaRPr lang="en-US" b="1" i="1" dirty="0"/>
          </a:p>
          <a:p>
            <a:pPr marL="514350" indent="-514350">
              <a:buFont typeface="+mj-lt"/>
              <a:buAutoNum type="arabicPeriod"/>
            </a:pPr>
            <a:r>
              <a:rPr lang="el-GR" b="1" i="1" dirty="0"/>
              <a:t>Δειγματοληψία κατά ομάδες/συστάδες (</a:t>
            </a:r>
            <a:r>
              <a:rPr lang="en-US" b="1" i="1" dirty="0"/>
              <a:t>cluster sampling)</a:t>
            </a:r>
            <a:endParaRPr lang="en-US" i="1" dirty="0"/>
          </a:p>
          <a:p>
            <a:pPr marL="0" indent="0">
              <a:buNone/>
            </a:pPr>
            <a:endParaRPr lang="en-US" dirty="0"/>
          </a:p>
        </p:txBody>
      </p:sp>
      <p:pic>
        <p:nvPicPr>
          <p:cNvPr id="4" name="Εικόνα 3">
            <a:extLst>
              <a:ext uri="{FF2B5EF4-FFF2-40B4-BE49-F238E27FC236}">
                <a16:creationId xmlns:a16="http://schemas.microsoft.com/office/drawing/2014/main" id="{48B6DAF4-57F0-9C40-6BB8-EF341209F742}"/>
              </a:ext>
            </a:extLst>
          </p:cNvPr>
          <p:cNvPicPr>
            <a:picLocks noChangeAspect="1"/>
          </p:cNvPicPr>
          <p:nvPr/>
        </p:nvPicPr>
        <p:blipFill>
          <a:blip r:embed="rId2"/>
          <a:stretch>
            <a:fillRect/>
          </a:stretch>
        </p:blipFill>
        <p:spPr>
          <a:xfrm>
            <a:off x="9405257" y="6195988"/>
            <a:ext cx="1948543" cy="593773"/>
          </a:xfrm>
          <a:prstGeom prst="rect">
            <a:avLst/>
          </a:prstGeom>
        </p:spPr>
      </p:pic>
    </p:spTree>
    <p:extLst>
      <p:ext uri="{BB962C8B-B14F-4D97-AF65-F5344CB8AC3E}">
        <p14:creationId xmlns:p14="http://schemas.microsoft.com/office/powerpoint/2010/main" val="145136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68239"/>
            <a:ext cx="10515600" cy="1325563"/>
          </a:xfrm>
        </p:spPr>
        <p:txBody>
          <a:bodyPr/>
          <a:lstStyle/>
          <a:p>
            <a:r>
              <a:rPr lang="el-GR" b="1" dirty="0"/>
              <a:t>Απλή τυχαία δειγματοληψία</a:t>
            </a:r>
          </a:p>
        </p:txBody>
      </p:sp>
      <p:sp>
        <p:nvSpPr>
          <p:cNvPr id="3" name="Θέση περιεχομένου 2"/>
          <p:cNvSpPr>
            <a:spLocks noGrp="1"/>
          </p:cNvSpPr>
          <p:nvPr>
            <p:ph idx="1"/>
          </p:nvPr>
        </p:nvSpPr>
        <p:spPr>
          <a:xfrm>
            <a:off x="838200" y="1551540"/>
            <a:ext cx="10515600" cy="4644448"/>
          </a:xfrm>
        </p:spPr>
        <p:txBody>
          <a:bodyPr>
            <a:normAutofit/>
          </a:bodyPr>
          <a:lstStyle/>
          <a:p>
            <a:pPr>
              <a:buFont typeface="Wingdings" panose="05000000000000000000" pitchFamily="2" charset="2"/>
              <a:buChar char="Ø"/>
            </a:pPr>
            <a:r>
              <a:rPr lang="el-GR" dirty="0"/>
              <a:t>Χρήση πίνακα τυχαίων αριθμών για εύρεση δείγματος. </a:t>
            </a:r>
          </a:p>
          <a:p>
            <a:pPr>
              <a:buFont typeface="Wingdings" panose="05000000000000000000" pitchFamily="2" charset="2"/>
              <a:buChar char="Ø"/>
            </a:pPr>
            <a:endParaRPr lang="el-GR" dirty="0"/>
          </a:p>
          <a:p>
            <a:pPr>
              <a:buFont typeface="Wingdings" panose="05000000000000000000" pitchFamily="2" charset="2"/>
              <a:buChar char="Ø"/>
            </a:pPr>
            <a:r>
              <a:rPr lang="el-GR" dirty="0"/>
              <a:t>Κάθε μέλος του πληθυσμού έχει την ίδια πιθανότητα επιλογής</a:t>
            </a:r>
          </a:p>
          <a:p>
            <a:pPr>
              <a:buFont typeface="Wingdings" panose="05000000000000000000" pitchFamily="2" charset="2"/>
              <a:buChar char="Ø"/>
            </a:pPr>
            <a:endParaRPr lang="el-GR" dirty="0"/>
          </a:p>
          <a:p>
            <a:pPr>
              <a:buFont typeface="Wingdings" panose="05000000000000000000" pitchFamily="2" charset="2"/>
              <a:buChar char="Ø"/>
            </a:pPr>
            <a:r>
              <a:rPr lang="el-GR" dirty="0"/>
              <a:t>Απαιτείται η καταγραφή όλων των μελών του πληθυσμού.</a:t>
            </a:r>
          </a:p>
          <a:p>
            <a:pPr>
              <a:buFont typeface="Wingdings" panose="05000000000000000000" pitchFamily="2" charset="2"/>
              <a:buChar char="Ø"/>
            </a:pPr>
            <a:endParaRPr lang="el-GR" dirty="0"/>
          </a:p>
          <a:p>
            <a:pPr>
              <a:buFont typeface="Wingdings" panose="05000000000000000000" pitchFamily="2" charset="2"/>
              <a:buChar char="Ø"/>
            </a:pPr>
            <a:r>
              <a:rPr lang="el-GR" dirty="0"/>
              <a:t>Χρησιμοποιείται σε μικρούς πληθυσμούς αλλά όχι ιδιαίτερα όταν υπάρχει α) γεωγραφική διασπορά, β) μεγάλοι πληθυσμοί, γ) διαφοροποίηση στη δομή του πληθυσμού . </a:t>
            </a:r>
          </a:p>
          <a:p>
            <a:pPr>
              <a:buFont typeface="Wingdings" panose="05000000000000000000" pitchFamily="2" charset="2"/>
              <a:buChar char="Ø"/>
            </a:pPr>
            <a:endParaRPr lang="el-GR" dirty="0"/>
          </a:p>
        </p:txBody>
      </p:sp>
      <p:pic>
        <p:nvPicPr>
          <p:cNvPr id="4" name="Εικόνα 3">
            <a:extLst>
              <a:ext uri="{FF2B5EF4-FFF2-40B4-BE49-F238E27FC236}">
                <a16:creationId xmlns:a16="http://schemas.microsoft.com/office/drawing/2014/main" id="{48B6DAF4-57F0-9C40-6BB8-EF341209F742}"/>
              </a:ext>
            </a:extLst>
          </p:cNvPr>
          <p:cNvPicPr>
            <a:picLocks noChangeAspect="1"/>
          </p:cNvPicPr>
          <p:nvPr/>
        </p:nvPicPr>
        <p:blipFill>
          <a:blip r:embed="rId2"/>
          <a:stretch>
            <a:fillRect/>
          </a:stretch>
        </p:blipFill>
        <p:spPr>
          <a:xfrm>
            <a:off x="9405257" y="6195988"/>
            <a:ext cx="1948543" cy="593773"/>
          </a:xfrm>
          <a:prstGeom prst="rect">
            <a:avLst/>
          </a:prstGeom>
        </p:spPr>
      </p:pic>
    </p:spTree>
    <p:extLst>
      <p:ext uri="{BB962C8B-B14F-4D97-AF65-F5344CB8AC3E}">
        <p14:creationId xmlns:p14="http://schemas.microsoft.com/office/powerpoint/2010/main" val="129232367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8788</TotalTime>
  <Words>1127</Words>
  <Application>Microsoft Office PowerPoint</Application>
  <PresentationFormat>Ευρεία οθόνη</PresentationFormat>
  <Paragraphs>128</Paragraphs>
  <Slides>18</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18</vt:i4>
      </vt:variant>
    </vt:vector>
  </HeadingPairs>
  <TitlesOfParts>
    <vt:vector size="23" baseType="lpstr">
      <vt:lpstr>Arial</vt:lpstr>
      <vt:lpstr>Calibri</vt:lpstr>
      <vt:lpstr>Calibri Light</vt:lpstr>
      <vt:lpstr>Wingdings</vt:lpstr>
      <vt:lpstr>Θέμα του Office</vt:lpstr>
      <vt:lpstr>Παρουσίαση του PowerPoint</vt:lpstr>
      <vt:lpstr>Δειγματοληψία (sampling)</vt:lpstr>
      <vt:lpstr>Δύο βασικά ερωτήματα </vt:lpstr>
      <vt:lpstr>Μέγεθος του δείγματος (sample size)</vt:lpstr>
      <vt:lpstr>Μέγεθος δείγματος (συν.)</vt:lpstr>
      <vt:lpstr>Παρουσίαση του PowerPoint</vt:lpstr>
      <vt:lpstr>Τεχνικές δειγματοληψίας</vt:lpstr>
      <vt:lpstr>Δειγματοληψία με πιθανότητα</vt:lpstr>
      <vt:lpstr>Απλή τυχαία δειγματοληψία</vt:lpstr>
      <vt:lpstr>Συστηματική δειγματοληψία</vt:lpstr>
      <vt:lpstr>Στρωματοποιημένη δειγματοληψία</vt:lpstr>
      <vt:lpstr>Κατά συστάδες δειγματοληψία</vt:lpstr>
      <vt:lpstr>Δειγματοληψία χωρίς πιθανότητα</vt:lpstr>
      <vt:lpstr>Δειγματοληψία ευκολίας</vt:lpstr>
      <vt:lpstr>Δειγματοληψία χιονοστιβάδας</vt:lpstr>
      <vt:lpstr>Δειγματοληψία σκοπιμότητας</vt:lpstr>
      <vt:lpstr>Quota sampling</vt:lpstr>
      <vt:lpstr>Χρήσιμα links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Login</dc:creator>
  <cp:lastModifiedBy>Tsitso Cxadadze</cp:lastModifiedBy>
  <cp:revision>433</cp:revision>
  <cp:lastPrinted>2018-05-23T08:52:58Z</cp:lastPrinted>
  <dcterms:created xsi:type="dcterms:W3CDTF">2018-05-14T09:12:59Z</dcterms:created>
  <dcterms:modified xsi:type="dcterms:W3CDTF">2023-11-10T07:51:42Z</dcterms:modified>
</cp:coreProperties>
</file>