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 id="2147483676" r:id="rId2"/>
  </p:sldMasterIdLst>
  <p:notesMasterIdLst>
    <p:notesMasterId r:id="rId44"/>
  </p:notesMasterIdLst>
  <p:sldIdLst>
    <p:sldId id="256" r:id="rId3"/>
    <p:sldId id="551" r:id="rId4"/>
    <p:sldId id="553" r:id="rId5"/>
    <p:sldId id="566" r:id="rId6"/>
    <p:sldId id="552" r:id="rId7"/>
    <p:sldId id="565" r:id="rId8"/>
    <p:sldId id="563" r:id="rId9"/>
    <p:sldId id="554" r:id="rId10"/>
    <p:sldId id="556" r:id="rId11"/>
    <p:sldId id="557" r:id="rId12"/>
    <p:sldId id="555" r:id="rId13"/>
    <p:sldId id="560" r:id="rId14"/>
    <p:sldId id="561" r:id="rId15"/>
    <p:sldId id="562" r:id="rId16"/>
    <p:sldId id="558" r:id="rId17"/>
    <p:sldId id="559" r:id="rId18"/>
    <p:sldId id="576" r:id="rId19"/>
    <p:sldId id="567" r:id="rId20"/>
    <p:sldId id="564" r:id="rId21"/>
    <p:sldId id="580" r:id="rId22"/>
    <p:sldId id="577" r:id="rId23"/>
    <p:sldId id="578" r:id="rId24"/>
    <p:sldId id="579" r:id="rId25"/>
    <p:sldId id="583" r:id="rId26"/>
    <p:sldId id="584" r:id="rId27"/>
    <p:sldId id="581" r:id="rId28"/>
    <p:sldId id="588" r:id="rId29"/>
    <p:sldId id="582" r:id="rId30"/>
    <p:sldId id="587" r:id="rId31"/>
    <p:sldId id="586" r:id="rId32"/>
    <p:sldId id="585" r:id="rId33"/>
    <p:sldId id="589" r:id="rId34"/>
    <p:sldId id="568" r:id="rId35"/>
    <p:sldId id="569" r:id="rId36"/>
    <p:sldId id="570" r:id="rId37"/>
    <p:sldId id="571" r:id="rId38"/>
    <p:sldId id="574" r:id="rId39"/>
    <p:sldId id="573" r:id="rId40"/>
    <p:sldId id="572" r:id="rId41"/>
    <p:sldId id="350" r:id="rId42"/>
    <p:sldId id="388" r:id="rId43"/>
  </p:sldIdLst>
  <p:sldSz cx="9144000" cy="5143500" type="screen16x9"/>
  <p:notesSz cx="6858000" cy="9144000"/>
  <p:embeddedFontLst>
    <p:embeddedFont>
      <p:font typeface="Arimo" panose="020B0604020202020204" charset="0"/>
      <p:regular r:id="rId45"/>
      <p:bold r:id="rId46"/>
      <p:italic r:id="rId47"/>
      <p:boldItalic r:id="rId48"/>
    </p:embeddedFont>
    <p:embeddedFont>
      <p:font typeface="Bree Serif" panose="020B0604020202020204" charset="0"/>
      <p:regular r:id="rId49"/>
    </p:embeddedFont>
    <p:embeddedFont>
      <p:font typeface="Calibri" panose="020F0502020204030204" pitchFamily="34" charset="0"/>
      <p:regular r:id="rId50"/>
      <p:bold r:id="rId51"/>
      <p:italic r:id="rId52"/>
      <p:boldItalic r:id="rId53"/>
    </p:embeddedFont>
    <p:embeddedFont>
      <p:font typeface="Kumbh Sans" panose="020B0604020202020204" charset="0"/>
      <p:regular r:id="rId54"/>
      <p:bold r:id="rId55"/>
    </p:embeddedFont>
    <p:embeddedFont>
      <p:font typeface="Open Sans" panose="020B0606030504020204" pitchFamily="34" charset="0"/>
      <p:regular r:id="rId56"/>
      <p:italic r:id="rId57"/>
    </p:embeddedFont>
    <p:embeddedFont>
      <p:font typeface="Roboto" panose="02000000000000000000" pitchFamily="2" charset="0"/>
      <p:regular r:id="rId58"/>
      <p:bold r:id="rId59"/>
      <p:italic r:id="rId60"/>
      <p:boldItalic r:id="rId61"/>
    </p:embeddedFont>
  </p:embeddedFontLst>
  <p:custDataLst>
    <p:tags r:id="rId62"/>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851">
          <p15:clr>
            <a:srgbClr val="9AA0A6"/>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C"/>
    <a:srgbClr val="FFF033"/>
    <a:srgbClr val="0068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0484CB1-39A6-4FD2-A6D2-5C5B8ABE9B58}">
  <a:tblStyle styleId="{60484CB1-39A6-4FD2-A6D2-5C5B8ABE9B5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91" autoAdjust="0"/>
    <p:restoredTop sz="94660"/>
  </p:normalViewPr>
  <p:slideViewPr>
    <p:cSldViewPr snapToGrid="0">
      <p:cViewPr varScale="1">
        <p:scale>
          <a:sx n="103" d="100"/>
          <a:sy n="103" d="100"/>
        </p:scale>
        <p:origin x="754" y="67"/>
      </p:cViewPr>
      <p:guideLst>
        <p:guide orient="horz" pos="851"/>
        <p:guide pos="2880"/>
      </p:guideLst>
    </p:cSldViewPr>
  </p:slideViewPr>
  <p:notesTextViewPr>
    <p:cViewPr>
      <p:scale>
        <a:sx n="1" d="1"/>
        <a:sy n="1" d="1"/>
      </p:scale>
      <p:origin x="0" y="0"/>
    </p:cViewPr>
  </p:notesTextViewPr>
  <p:sorterViewPr>
    <p:cViewPr>
      <p:scale>
        <a:sx n="100" d="100"/>
        <a:sy n="100" d="100"/>
      </p:scale>
      <p:origin x="0" y="-1267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font" Target="fonts/font11.fntdata"/><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font" Target="fonts/font14.fntdata"/><Relationship Id="rId66"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font" Target="fonts/font17.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4.fntdata"/><Relationship Id="rId56" Type="http://schemas.openxmlformats.org/officeDocument/2006/relationships/font" Target="fonts/font12.fntdata"/><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font" Target="fonts/font7.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2.fntdata"/><Relationship Id="rId59" Type="http://schemas.openxmlformats.org/officeDocument/2006/relationships/font" Target="fonts/font15.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10.fntdata"/><Relationship Id="rId62"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5.fntdata"/><Relationship Id="rId57" Type="http://schemas.openxmlformats.org/officeDocument/2006/relationships/font" Target="fonts/font13.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notesMaster" Target="notesMasters/notesMaster1.xml"/><Relationship Id="rId52" Type="http://schemas.openxmlformats.org/officeDocument/2006/relationships/font" Target="fonts/font8.fntdata"/><Relationship Id="rId60" Type="http://schemas.openxmlformats.org/officeDocument/2006/relationships/font" Target="fonts/font16.fntdata"/><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81EFD9-EBB4-4997-AE9A-8EB8A3AF6A36}" type="doc">
      <dgm:prSet loTypeId="urn:microsoft.com/office/officeart/2005/8/layout/default" loCatId="list" qsTypeId="urn:microsoft.com/office/officeart/2005/8/quickstyle/simple3" qsCatId="simple" csTypeId="urn:microsoft.com/office/officeart/2005/8/colors/colorful2" csCatId="colorful" phldr="1"/>
      <dgm:spPr/>
      <dgm:t>
        <a:bodyPr/>
        <a:lstStyle/>
        <a:p>
          <a:endParaRPr lang="en-US"/>
        </a:p>
      </dgm:t>
    </dgm:pt>
    <dgm:pt modelId="{45D42F4E-DA48-4CDE-9A5E-CE6906845EAE}">
      <dgm:prSet phldrT="[Text]"/>
      <dgm:spPr/>
      <dgm:t>
        <a:bodyPr/>
        <a:lstStyle/>
        <a:p>
          <a:r>
            <a:rPr lang="el-GR" dirty="0"/>
            <a:t>Διατροφικά μοτίβα σε διαφορετικές περιοχές του κόσμου</a:t>
          </a:r>
          <a:endParaRPr lang="en-US" dirty="0"/>
        </a:p>
      </dgm:t>
    </dgm:pt>
    <dgm:pt modelId="{1DC60BDB-60C0-42C9-9432-845B46CDEBA7}" type="parTrans" cxnId="{DA916A50-484A-4149-AD69-9E2C7045C56A}">
      <dgm:prSet/>
      <dgm:spPr/>
      <dgm:t>
        <a:bodyPr/>
        <a:lstStyle/>
        <a:p>
          <a:endParaRPr lang="en-US"/>
        </a:p>
      </dgm:t>
    </dgm:pt>
    <dgm:pt modelId="{59056423-7B3E-45B0-AA96-E95B9D065A56}" type="sibTrans" cxnId="{DA916A50-484A-4149-AD69-9E2C7045C56A}">
      <dgm:prSet/>
      <dgm:spPr/>
      <dgm:t>
        <a:bodyPr/>
        <a:lstStyle/>
        <a:p>
          <a:endParaRPr lang="en-US"/>
        </a:p>
      </dgm:t>
    </dgm:pt>
    <dgm:pt modelId="{D9C13640-9CF6-462A-8595-E58ED3FD486B}">
      <dgm:prSet phldrT="[Text]"/>
      <dgm:spPr/>
      <dgm:t>
        <a:bodyPr/>
        <a:lstStyle/>
        <a:p>
          <a:r>
            <a:rPr lang="el-GR" dirty="0"/>
            <a:t>Τάσεις στην κατανάλωση βασικών ειδών διατροφής σε παγκόσμιο επίπεδο</a:t>
          </a:r>
          <a:endParaRPr lang="en-US" dirty="0"/>
        </a:p>
      </dgm:t>
    </dgm:pt>
    <dgm:pt modelId="{B5E1BA14-3334-4D55-B221-9080460C486B}" type="parTrans" cxnId="{92C6DCB0-1396-4388-AEC2-A72F83529B7C}">
      <dgm:prSet/>
      <dgm:spPr/>
      <dgm:t>
        <a:bodyPr/>
        <a:lstStyle/>
        <a:p>
          <a:endParaRPr lang="en-US"/>
        </a:p>
      </dgm:t>
    </dgm:pt>
    <dgm:pt modelId="{930D6E31-A6CB-4559-9DDA-6F21CD246EAC}" type="sibTrans" cxnId="{92C6DCB0-1396-4388-AEC2-A72F83529B7C}">
      <dgm:prSet/>
      <dgm:spPr/>
      <dgm:t>
        <a:bodyPr/>
        <a:lstStyle/>
        <a:p>
          <a:endParaRPr lang="en-US"/>
        </a:p>
      </dgm:t>
    </dgm:pt>
    <dgm:pt modelId="{AEB48A2C-A37E-40FF-84BA-F0EEDA8B4C26}">
      <dgm:prSet phldrT="[Text]"/>
      <dgm:spPr/>
      <dgm:t>
        <a:bodyPr/>
        <a:lstStyle/>
        <a:p>
          <a:r>
            <a:rPr lang="el-GR" dirty="0"/>
            <a:t>Υποσιτισμός</a:t>
          </a:r>
          <a:endParaRPr lang="en-US" dirty="0"/>
        </a:p>
      </dgm:t>
    </dgm:pt>
    <dgm:pt modelId="{C3CB588E-4CB2-41BE-9FD5-C60259E86BD5}" type="parTrans" cxnId="{8C2C9949-B325-426A-B460-C991AE6A2F62}">
      <dgm:prSet/>
      <dgm:spPr/>
      <dgm:t>
        <a:bodyPr/>
        <a:lstStyle/>
        <a:p>
          <a:endParaRPr lang="en-US"/>
        </a:p>
      </dgm:t>
    </dgm:pt>
    <dgm:pt modelId="{AA65B4C6-7DA7-4B70-A35D-EA6C21617C8F}" type="sibTrans" cxnId="{8C2C9949-B325-426A-B460-C991AE6A2F62}">
      <dgm:prSet/>
      <dgm:spPr/>
      <dgm:t>
        <a:bodyPr/>
        <a:lstStyle/>
        <a:p>
          <a:endParaRPr lang="en-US"/>
        </a:p>
      </dgm:t>
    </dgm:pt>
    <dgm:pt modelId="{02030F54-2F85-453D-A560-E13804C77259}">
      <dgm:prSet phldrT="[Text]"/>
      <dgm:spPr/>
      <dgm:t>
        <a:bodyPr/>
        <a:lstStyle/>
        <a:p>
          <a:r>
            <a:rPr lang="el-GR" dirty="0"/>
            <a:t>Επιπτώσεις της παραγωγής τροφίμων στην κλιματική αλλαγή</a:t>
          </a:r>
          <a:endParaRPr lang="en-US" dirty="0"/>
        </a:p>
      </dgm:t>
    </dgm:pt>
    <dgm:pt modelId="{3E39326E-53DF-4FCF-A54B-C43216BF3FB0}" type="parTrans" cxnId="{1C8580FF-8E4E-4121-8732-F73A1201A414}">
      <dgm:prSet/>
      <dgm:spPr/>
      <dgm:t>
        <a:bodyPr/>
        <a:lstStyle/>
        <a:p>
          <a:endParaRPr lang="en-US"/>
        </a:p>
      </dgm:t>
    </dgm:pt>
    <dgm:pt modelId="{1C25C86B-ED24-4EBC-9A1D-20BB007E2D40}" type="sibTrans" cxnId="{1C8580FF-8E4E-4121-8732-F73A1201A414}">
      <dgm:prSet/>
      <dgm:spPr/>
      <dgm:t>
        <a:bodyPr/>
        <a:lstStyle/>
        <a:p>
          <a:endParaRPr lang="en-US"/>
        </a:p>
      </dgm:t>
    </dgm:pt>
    <dgm:pt modelId="{370AA66E-1411-4A80-A2E6-968084FBF616}" type="pres">
      <dgm:prSet presAssocID="{F281EFD9-EBB4-4997-AE9A-8EB8A3AF6A36}" presName="diagram" presStyleCnt="0">
        <dgm:presLayoutVars>
          <dgm:dir/>
          <dgm:resizeHandles val="exact"/>
        </dgm:presLayoutVars>
      </dgm:prSet>
      <dgm:spPr/>
    </dgm:pt>
    <dgm:pt modelId="{2E1E6C9F-04AE-41CF-BCC5-407D7926C735}" type="pres">
      <dgm:prSet presAssocID="{45D42F4E-DA48-4CDE-9A5E-CE6906845EAE}" presName="node" presStyleLbl="node1" presStyleIdx="0" presStyleCnt="4">
        <dgm:presLayoutVars>
          <dgm:bulletEnabled val="1"/>
        </dgm:presLayoutVars>
      </dgm:prSet>
      <dgm:spPr/>
    </dgm:pt>
    <dgm:pt modelId="{41ECF98E-862D-47CB-B44C-F2E7993F4307}" type="pres">
      <dgm:prSet presAssocID="{59056423-7B3E-45B0-AA96-E95B9D065A56}" presName="sibTrans" presStyleCnt="0"/>
      <dgm:spPr/>
    </dgm:pt>
    <dgm:pt modelId="{D73ADE62-5206-4D48-B0CD-E8C54EA37D22}" type="pres">
      <dgm:prSet presAssocID="{D9C13640-9CF6-462A-8595-E58ED3FD486B}" presName="node" presStyleLbl="node1" presStyleIdx="1" presStyleCnt="4">
        <dgm:presLayoutVars>
          <dgm:bulletEnabled val="1"/>
        </dgm:presLayoutVars>
      </dgm:prSet>
      <dgm:spPr/>
    </dgm:pt>
    <dgm:pt modelId="{9B3D3691-76F6-461F-9BB4-86B90A9D03D3}" type="pres">
      <dgm:prSet presAssocID="{930D6E31-A6CB-4559-9DDA-6F21CD246EAC}" presName="sibTrans" presStyleCnt="0"/>
      <dgm:spPr/>
    </dgm:pt>
    <dgm:pt modelId="{AAA3E581-35F5-4295-B372-77EEA61D4D28}" type="pres">
      <dgm:prSet presAssocID="{AEB48A2C-A37E-40FF-84BA-F0EEDA8B4C26}" presName="node" presStyleLbl="node1" presStyleIdx="2" presStyleCnt="4" custLinFactNeighborX="648" custLinFactNeighborY="1621">
        <dgm:presLayoutVars>
          <dgm:bulletEnabled val="1"/>
        </dgm:presLayoutVars>
      </dgm:prSet>
      <dgm:spPr/>
    </dgm:pt>
    <dgm:pt modelId="{07DAA9A1-0321-4652-960D-3EC776985C16}" type="pres">
      <dgm:prSet presAssocID="{AA65B4C6-7DA7-4B70-A35D-EA6C21617C8F}" presName="sibTrans" presStyleCnt="0"/>
      <dgm:spPr/>
    </dgm:pt>
    <dgm:pt modelId="{827D65BB-81B3-4D11-8A7A-28BCCA1134C1}" type="pres">
      <dgm:prSet presAssocID="{02030F54-2F85-453D-A560-E13804C77259}" presName="node" presStyleLbl="node1" presStyleIdx="3" presStyleCnt="4">
        <dgm:presLayoutVars>
          <dgm:bulletEnabled val="1"/>
        </dgm:presLayoutVars>
      </dgm:prSet>
      <dgm:spPr/>
    </dgm:pt>
  </dgm:ptLst>
  <dgm:cxnLst>
    <dgm:cxn modelId="{5CE18511-D079-4519-9EFE-A21CF2083E1A}" type="presOf" srcId="{D9C13640-9CF6-462A-8595-E58ED3FD486B}" destId="{D73ADE62-5206-4D48-B0CD-E8C54EA37D22}" srcOrd="0" destOrd="0" presId="urn:microsoft.com/office/officeart/2005/8/layout/default"/>
    <dgm:cxn modelId="{68781D1D-07C5-471B-A31A-0680D8235A97}" type="presOf" srcId="{F281EFD9-EBB4-4997-AE9A-8EB8A3AF6A36}" destId="{370AA66E-1411-4A80-A2E6-968084FBF616}" srcOrd="0" destOrd="0" presId="urn:microsoft.com/office/officeart/2005/8/layout/default"/>
    <dgm:cxn modelId="{5089B35B-6673-41BB-AFAD-8C2ABB1A567E}" type="presOf" srcId="{AEB48A2C-A37E-40FF-84BA-F0EEDA8B4C26}" destId="{AAA3E581-35F5-4295-B372-77EEA61D4D28}" srcOrd="0" destOrd="0" presId="urn:microsoft.com/office/officeart/2005/8/layout/default"/>
    <dgm:cxn modelId="{8C2C9949-B325-426A-B460-C991AE6A2F62}" srcId="{F281EFD9-EBB4-4997-AE9A-8EB8A3AF6A36}" destId="{AEB48A2C-A37E-40FF-84BA-F0EEDA8B4C26}" srcOrd="2" destOrd="0" parTransId="{C3CB588E-4CB2-41BE-9FD5-C60259E86BD5}" sibTransId="{AA65B4C6-7DA7-4B70-A35D-EA6C21617C8F}"/>
    <dgm:cxn modelId="{DA916A50-484A-4149-AD69-9E2C7045C56A}" srcId="{F281EFD9-EBB4-4997-AE9A-8EB8A3AF6A36}" destId="{45D42F4E-DA48-4CDE-9A5E-CE6906845EAE}" srcOrd="0" destOrd="0" parTransId="{1DC60BDB-60C0-42C9-9432-845B46CDEBA7}" sibTransId="{59056423-7B3E-45B0-AA96-E95B9D065A56}"/>
    <dgm:cxn modelId="{92C6DCB0-1396-4388-AEC2-A72F83529B7C}" srcId="{F281EFD9-EBB4-4997-AE9A-8EB8A3AF6A36}" destId="{D9C13640-9CF6-462A-8595-E58ED3FD486B}" srcOrd="1" destOrd="0" parTransId="{B5E1BA14-3334-4D55-B221-9080460C486B}" sibTransId="{930D6E31-A6CB-4559-9DDA-6F21CD246EAC}"/>
    <dgm:cxn modelId="{B9DD97C7-E0D0-4A3C-B006-7825D9215953}" type="presOf" srcId="{02030F54-2F85-453D-A560-E13804C77259}" destId="{827D65BB-81B3-4D11-8A7A-28BCCA1134C1}" srcOrd="0" destOrd="0" presId="urn:microsoft.com/office/officeart/2005/8/layout/default"/>
    <dgm:cxn modelId="{151AEEDD-822B-4BFC-8953-7398138638B4}" type="presOf" srcId="{45D42F4E-DA48-4CDE-9A5E-CE6906845EAE}" destId="{2E1E6C9F-04AE-41CF-BCC5-407D7926C735}" srcOrd="0" destOrd="0" presId="urn:microsoft.com/office/officeart/2005/8/layout/default"/>
    <dgm:cxn modelId="{1C8580FF-8E4E-4121-8732-F73A1201A414}" srcId="{F281EFD9-EBB4-4997-AE9A-8EB8A3AF6A36}" destId="{02030F54-2F85-453D-A560-E13804C77259}" srcOrd="3" destOrd="0" parTransId="{3E39326E-53DF-4FCF-A54B-C43216BF3FB0}" sibTransId="{1C25C86B-ED24-4EBC-9A1D-20BB007E2D40}"/>
    <dgm:cxn modelId="{8E30D526-5615-43C5-9C7E-44798942C619}" type="presParOf" srcId="{370AA66E-1411-4A80-A2E6-968084FBF616}" destId="{2E1E6C9F-04AE-41CF-BCC5-407D7926C735}" srcOrd="0" destOrd="0" presId="urn:microsoft.com/office/officeart/2005/8/layout/default"/>
    <dgm:cxn modelId="{D2FCE779-D56B-4994-95E2-0A79DFFE2B75}" type="presParOf" srcId="{370AA66E-1411-4A80-A2E6-968084FBF616}" destId="{41ECF98E-862D-47CB-B44C-F2E7993F4307}" srcOrd="1" destOrd="0" presId="urn:microsoft.com/office/officeart/2005/8/layout/default"/>
    <dgm:cxn modelId="{FE049DAD-03C7-4C95-993C-5BCA9B99A79B}" type="presParOf" srcId="{370AA66E-1411-4A80-A2E6-968084FBF616}" destId="{D73ADE62-5206-4D48-B0CD-E8C54EA37D22}" srcOrd="2" destOrd="0" presId="urn:microsoft.com/office/officeart/2005/8/layout/default"/>
    <dgm:cxn modelId="{AE458A82-C0E7-47ED-97D2-6477E7C242F2}" type="presParOf" srcId="{370AA66E-1411-4A80-A2E6-968084FBF616}" destId="{9B3D3691-76F6-461F-9BB4-86B90A9D03D3}" srcOrd="3" destOrd="0" presId="urn:microsoft.com/office/officeart/2005/8/layout/default"/>
    <dgm:cxn modelId="{D6CC5A2D-3654-45E4-B082-720A7B22C807}" type="presParOf" srcId="{370AA66E-1411-4A80-A2E6-968084FBF616}" destId="{AAA3E581-35F5-4295-B372-77EEA61D4D28}" srcOrd="4" destOrd="0" presId="urn:microsoft.com/office/officeart/2005/8/layout/default"/>
    <dgm:cxn modelId="{D351EEE9-731B-424C-B615-9644FD603012}" type="presParOf" srcId="{370AA66E-1411-4A80-A2E6-968084FBF616}" destId="{07DAA9A1-0321-4652-960D-3EC776985C16}" srcOrd="5" destOrd="0" presId="urn:microsoft.com/office/officeart/2005/8/layout/default"/>
    <dgm:cxn modelId="{9588CA2E-2191-43C4-A980-E16E43FD6D4F}" type="presParOf" srcId="{370AA66E-1411-4A80-A2E6-968084FBF616}" destId="{827D65BB-81B3-4D11-8A7A-28BCCA1134C1}"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81EFD9-EBB4-4997-AE9A-8EB8A3AF6A36}" type="doc">
      <dgm:prSet loTypeId="urn:microsoft.com/office/officeart/2005/8/layout/default" loCatId="list" qsTypeId="urn:microsoft.com/office/officeart/2005/8/quickstyle/simple3" qsCatId="simple" csTypeId="urn:microsoft.com/office/officeart/2005/8/colors/colorful2" csCatId="colorful" phldr="1"/>
      <dgm:spPr/>
      <dgm:t>
        <a:bodyPr/>
        <a:lstStyle/>
        <a:p>
          <a:endParaRPr lang="en-US"/>
        </a:p>
      </dgm:t>
    </dgm:pt>
    <dgm:pt modelId="{45D42F4E-DA48-4CDE-9A5E-CE6906845EAE}">
      <dgm:prSet phldrT="[Text]"/>
      <dgm:spPr/>
      <dgm:t>
        <a:bodyPr/>
        <a:lstStyle/>
        <a:p>
          <a:r>
            <a:rPr lang="el-GR" dirty="0">
              <a:solidFill>
                <a:schemeClr val="bg2"/>
              </a:solidFill>
            </a:rPr>
            <a:t>Διατροφικά μοτίβα σε διαφορετικές περιοχές του κόσμου</a:t>
          </a:r>
          <a:endParaRPr lang="en-US" dirty="0">
            <a:solidFill>
              <a:schemeClr val="bg2"/>
            </a:solidFill>
          </a:endParaRPr>
        </a:p>
      </dgm:t>
    </dgm:pt>
    <dgm:pt modelId="{1DC60BDB-60C0-42C9-9432-845B46CDEBA7}" type="parTrans" cxnId="{DA916A50-484A-4149-AD69-9E2C7045C56A}">
      <dgm:prSet/>
      <dgm:spPr/>
      <dgm:t>
        <a:bodyPr/>
        <a:lstStyle/>
        <a:p>
          <a:endParaRPr lang="en-US"/>
        </a:p>
      </dgm:t>
    </dgm:pt>
    <dgm:pt modelId="{59056423-7B3E-45B0-AA96-E95B9D065A56}" type="sibTrans" cxnId="{DA916A50-484A-4149-AD69-9E2C7045C56A}">
      <dgm:prSet/>
      <dgm:spPr/>
      <dgm:t>
        <a:bodyPr/>
        <a:lstStyle/>
        <a:p>
          <a:endParaRPr lang="en-US"/>
        </a:p>
      </dgm:t>
    </dgm:pt>
    <dgm:pt modelId="{D9C13640-9CF6-462A-8595-E58ED3FD486B}">
      <dgm:prSet phldrT="[Text]"/>
      <dgm:spPr/>
      <dgm:t>
        <a:bodyPr/>
        <a:lstStyle/>
        <a:p>
          <a:r>
            <a:rPr lang="el-GR" dirty="0">
              <a:solidFill>
                <a:schemeClr val="bg2"/>
              </a:solidFill>
            </a:rPr>
            <a:t>Τάσεις στην κατανάλωση βασικών ειδών διατροφής σε παγκόσμιο επίπεδο</a:t>
          </a:r>
          <a:endParaRPr lang="en-US" dirty="0">
            <a:solidFill>
              <a:schemeClr val="bg2"/>
            </a:solidFill>
          </a:endParaRPr>
        </a:p>
      </dgm:t>
    </dgm:pt>
    <dgm:pt modelId="{B5E1BA14-3334-4D55-B221-9080460C486B}" type="parTrans" cxnId="{92C6DCB0-1396-4388-AEC2-A72F83529B7C}">
      <dgm:prSet/>
      <dgm:spPr/>
      <dgm:t>
        <a:bodyPr/>
        <a:lstStyle/>
        <a:p>
          <a:endParaRPr lang="en-US"/>
        </a:p>
      </dgm:t>
    </dgm:pt>
    <dgm:pt modelId="{930D6E31-A6CB-4559-9DDA-6F21CD246EAC}" type="sibTrans" cxnId="{92C6DCB0-1396-4388-AEC2-A72F83529B7C}">
      <dgm:prSet/>
      <dgm:spPr/>
      <dgm:t>
        <a:bodyPr/>
        <a:lstStyle/>
        <a:p>
          <a:endParaRPr lang="en-US"/>
        </a:p>
      </dgm:t>
    </dgm:pt>
    <dgm:pt modelId="{AEB48A2C-A37E-40FF-84BA-F0EEDA8B4C26}">
      <dgm:prSet phldrT="[Text]"/>
      <dgm:spPr/>
      <dgm:t>
        <a:bodyPr/>
        <a:lstStyle/>
        <a:p>
          <a:r>
            <a:rPr lang="el-GR" dirty="0"/>
            <a:t>Υποσιτισμός</a:t>
          </a:r>
          <a:endParaRPr lang="en-US" dirty="0"/>
        </a:p>
      </dgm:t>
    </dgm:pt>
    <dgm:pt modelId="{C3CB588E-4CB2-41BE-9FD5-C60259E86BD5}" type="parTrans" cxnId="{8C2C9949-B325-426A-B460-C991AE6A2F62}">
      <dgm:prSet/>
      <dgm:spPr/>
      <dgm:t>
        <a:bodyPr/>
        <a:lstStyle/>
        <a:p>
          <a:endParaRPr lang="en-US"/>
        </a:p>
      </dgm:t>
    </dgm:pt>
    <dgm:pt modelId="{AA65B4C6-7DA7-4B70-A35D-EA6C21617C8F}" type="sibTrans" cxnId="{8C2C9949-B325-426A-B460-C991AE6A2F62}">
      <dgm:prSet/>
      <dgm:spPr/>
      <dgm:t>
        <a:bodyPr/>
        <a:lstStyle/>
        <a:p>
          <a:endParaRPr lang="en-US"/>
        </a:p>
      </dgm:t>
    </dgm:pt>
    <dgm:pt modelId="{02030F54-2F85-453D-A560-E13804C77259}">
      <dgm:prSet phldrT="[Text]"/>
      <dgm:spPr/>
      <dgm:t>
        <a:bodyPr/>
        <a:lstStyle/>
        <a:p>
          <a:r>
            <a:rPr lang="el-GR" dirty="0">
              <a:solidFill>
                <a:schemeClr val="bg2"/>
              </a:solidFill>
            </a:rPr>
            <a:t>Επιπτώσεις της παραγωγής τροφίμων στην κλιματική αλλαγή</a:t>
          </a:r>
          <a:endParaRPr lang="en-US" dirty="0">
            <a:solidFill>
              <a:schemeClr val="bg2"/>
            </a:solidFill>
          </a:endParaRPr>
        </a:p>
      </dgm:t>
    </dgm:pt>
    <dgm:pt modelId="{3E39326E-53DF-4FCF-A54B-C43216BF3FB0}" type="parTrans" cxnId="{1C8580FF-8E4E-4121-8732-F73A1201A414}">
      <dgm:prSet/>
      <dgm:spPr/>
      <dgm:t>
        <a:bodyPr/>
        <a:lstStyle/>
        <a:p>
          <a:endParaRPr lang="en-US"/>
        </a:p>
      </dgm:t>
    </dgm:pt>
    <dgm:pt modelId="{1C25C86B-ED24-4EBC-9A1D-20BB007E2D40}" type="sibTrans" cxnId="{1C8580FF-8E4E-4121-8732-F73A1201A414}">
      <dgm:prSet/>
      <dgm:spPr/>
      <dgm:t>
        <a:bodyPr/>
        <a:lstStyle/>
        <a:p>
          <a:endParaRPr lang="en-US"/>
        </a:p>
      </dgm:t>
    </dgm:pt>
    <dgm:pt modelId="{370AA66E-1411-4A80-A2E6-968084FBF616}" type="pres">
      <dgm:prSet presAssocID="{F281EFD9-EBB4-4997-AE9A-8EB8A3AF6A36}" presName="diagram" presStyleCnt="0">
        <dgm:presLayoutVars>
          <dgm:dir/>
          <dgm:resizeHandles val="exact"/>
        </dgm:presLayoutVars>
      </dgm:prSet>
      <dgm:spPr/>
    </dgm:pt>
    <dgm:pt modelId="{2E1E6C9F-04AE-41CF-BCC5-407D7926C735}" type="pres">
      <dgm:prSet presAssocID="{45D42F4E-DA48-4CDE-9A5E-CE6906845EAE}" presName="node" presStyleLbl="node1" presStyleIdx="0" presStyleCnt="4">
        <dgm:presLayoutVars>
          <dgm:bulletEnabled val="1"/>
        </dgm:presLayoutVars>
      </dgm:prSet>
      <dgm:spPr/>
    </dgm:pt>
    <dgm:pt modelId="{41ECF98E-862D-47CB-B44C-F2E7993F4307}" type="pres">
      <dgm:prSet presAssocID="{59056423-7B3E-45B0-AA96-E95B9D065A56}" presName="sibTrans" presStyleCnt="0"/>
      <dgm:spPr/>
    </dgm:pt>
    <dgm:pt modelId="{D73ADE62-5206-4D48-B0CD-E8C54EA37D22}" type="pres">
      <dgm:prSet presAssocID="{D9C13640-9CF6-462A-8595-E58ED3FD486B}" presName="node" presStyleLbl="node1" presStyleIdx="1" presStyleCnt="4">
        <dgm:presLayoutVars>
          <dgm:bulletEnabled val="1"/>
        </dgm:presLayoutVars>
      </dgm:prSet>
      <dgm:spPr/>
    </dgm:pt>
    <dgm:pt modelId="{9B3D3691-76F6-461F-9BB4-86B90A9D03D3}" type="pres">
      <dgm:prSet presAssocID="{930D6E31-A6CB-4559-9DDA-6F21CD246EAC}" presName="sibTrans" presStyleCnt="0"/>
      <dgm:spPr/>
    </dgm:pt>
    <dgm:pt modelId="{AAA3E581-35F5-4295-B372-77EEA61D4D28}" type="pres">
      <dgm:prSet presAssocID="{AEB48A2C-A37E-40FF-84BA-F0EEDA8B4C26}" presName="node" presStyleLbl="node1" presStyleIdx="2" presStyleCnt="4" custLinFactNeighborX="648" custLinFactNeighborY="1621">
        <dgm:presLayoutVars>
          <dgm:bulletEnabled val="1"/>
        </dgm:presLayoutVars>
      </dgm:prSet>
      <dgm:spPr/>
    </dgm:pt>
    <dgm:pt modelId="{07DAA9A1-0321-4652-960D-3EC776985C16}" type="pres">
      <dgm:prSet presAssocID="{AA65B4C6-7DA7-4B70-A35D-EA6C21617C8F}" presName="sibTrans" presStyleCnt="0"/>
      <dgm:spPr/>
    </dgm:pt>
    <dgm:pt modelId="{827D65BB-81B3-4D11-8A7A-28BCCA1134C1}" type="pres">
      <dgm:prSet presAssocID="{02030F54-2F85-453D-A560-E13804C77259}" presName="node" presStyleLbl="node1" presStyleIdx="3" presStyleCnt="4">
        <dgm:presLayoutVars>
          <dgm:bulletEnabled val="1"/>
        </dgm:presLayoutVars>
      </dgm:prSet>
      <dgm:spPr/>
    </dgm:pt>
  </dgm:ptLst>
  <dgm:cxnLst>
    <dgm:cxn modelId="{5CE18511-D079-4519-9EFE-A21CF2083E1A}" type="presOf" srcId="{D9C13640-9CF6-462A-8595-E58ED3FD486B}" destId="{D73ADE62-5206-4D48-B0CD-E8C54EA37D22}" srcOrd="0" destOrd="0" presId="urn:microsoft.com/office/officeart/2005/8/layout/default"/>
    <dgm:cxn modelId="{68781D1D-07C5-471B-A31A-0680D8235A97}" type="presOf" srcId="{F281EFD9-EBB4-4997-AE9A-8EB8A3AF6A36}" destId="{370AA66E-1411-4A80-A2E6-968084FBF616}" srcOrd="0" destOrd="0" presId="urn:microsoft.com/office/officeart/2005/8/layout/default"/>
    <dgm:cxn modelId="{5089B35B-6673-41BB-AFAD-8C2ABB1A567E}" type="presOf" srcId="{AEB48A2C-A37E-40FF-84BA-F0EEDA8B4C26}" destId="{AAA3E581-35F5-4295-B372-77EEA61D4D28}" srcOrd="0" destOrd="0" presId="urn:microsoft.com/office/officeart/2005/8/layout/default"/>
    <dgm:cxn modelId="{8C2C9949-B325-426A-B460-C991AE6A2F62}" srcId="{F281EFD9-EBB4-4997-AE9A-8EB8A3AF6A36}" destId="{AEB48A2C-A37E-40FF-84BA-F0EEDA8B4C26}" srcOrd="2" destOrd="0" parTransId="{C3CB588E-4CB2-41BE-9FD5-C60259E86BD5}" sibTransId="{AA65B4C6-7DA7-4B70-A35D-EA6C21617C8F}"/>
    <dgm:cxn modelId="{DA916A50-484A-4149-AD69-9E2C7045C56A}" srcId="{F281EFD9-EBB4-4997-AE9A-8EB8A3AF6A36}" destId="{45D42F4E-DA48-4CDE-9A5E-CE6906845EAE}" srcOrd="0" destOrd="0" parTransId="{1DC60BDB-60C0-42C9-9432-845B46CDEBA7}" sibTransId="{59056423-7B3E-45B0-AA96-E95B9D065A56}"/>
    <dgm:cxn modelId="{92C6DCB0-1396-4388-AEC2-A72F83529B7C}" srcId="{F281EFD9-EBB4-4997-AE9A-8EB8A3AF6A36}" destId="{D9C13640-9CF6-462A-8595-E58ED3FD486B}" srcOrd="1" destOrd="0" parTransId="{B5E1BA14-3334-4D55-B221-9080460C486B}" sibTransId="{930D6E31-A6CB-4559-9DDA-6F21CD246EAC}"/>
    <dgm:cxn modelId="{B9DD97C7-E0D0-4A3C-B006-7825D9215953}" type="presOf" srcId="{02030F54-2F85-453D-A560-E13804C77259}" destId="{827D65BB-81B3-4D11-8A7A-28BCCA1134C1}" srcOrd="0" destOrd="0" presId="urn:microsoft.com/office/officeart/2005/8/layout/default"/>
    <dgm:cxn modelId="{151AEEDD-822B-4BFC-8953-7398138638B4}" type="presOf" srcId="{45D42F4E-DA48-4CDE-9A5E-CE6906845EAE}" destId="{2E1E6C9F-04AE-41CF-BCC5-407D7926C735}" srcOrd="0" destOrd="0" presId="urn:microsoft.com/office/officeart/2005/8/layout/default"/>
    <dgm:cxn modelId="{1C8580FF-8E4E-4121-8732-F73A1201A414}" srcId="{F281EFD9-EBB4-4997-AE9A-8EB8A3AF6A36}" destId="{02030F54-2F85-453D-A560-E13804C77259}" srcOrd="3" destOrd="0" parTransId="{3E39326E-53DF-4FCF-A54B-C43216BF3FB0}" sibTransId="{1C25C86B-ED24-4EBC-9A1D-20BB007E2D40}"/>
    <dgm:cxn modelId="{8E30D526-5615-43C5-9C7E-44798942C619}" type="presParOf" srcId="{370AA66E-1411-4A80-A2E6-968084FBF616}" destId="{2E1E6C9F-04AE-41CF-BCC5-407D7926C735}" srcOrd="0" destOrd="0" presId="urn:microsoft.com/office/officeart/2005/8/layout/default"/>
    <dgm:cxn modelId="{D2FCE779-D56B-4994-95E2-0A79DFFE2B75}" type="presParOf" srcId="{370AA66E-1411-4A80-A2E6-968084FBF616}" destId="{41ECF98E-862D-47CB-B44C-F2E7993F4307}" srcOrd="1" destOrd="0" presId="urn:microsoft.com/office/officeart/2005/8/layout/default"/>
    <dgm:cxn modelId="{FE049DAD-03C7-4C95-993C-5BCA9B99A79B}" type="presParOf" srcId="{370AA66E-1411-4A80-A2E6-968084FBF616}" destId="{D73ADE62-5206-4D48-B0CD-E8C54EA37D22}" srcOrd="2" destOrd="0" presId="urn:microsoft.com/office/officeart/2005/8/layout/default"/>
    <dgm:cxn modelId="{AE458A82-C0E7-47ED-97D2-6477E7C242F2}" type="presParOf" srcId="{370AA66E-1411-4A80-A2E6-968084FBF616}" destId="{9B3D3691-76F6-461F-9BB4-86B90A9D03D3}" srcOrd="3" destOrd="0" presId="urn:microsoft.com/office/officeart/2005/8/layout/default"/>
    <dgm:cxn modelId="{D6CC5A2D-3654-45E4-B082-720A7B22C807}" type="presParOf" srcId="{370AA66E-1411-4A80-A2E6-968084FBF616}" destId="{AAA3E581-35F5-4295-B372-77EEA61D4D28}" srcOrd="4" destOrd="0" presId="urn:microsoft.com/office/officeart/2005/8/layout/default"/>
    <dgm:cxn modelId="{D351EEE9-731B-424C-B615-9644FD603012}" type="presParOf" srcId="{370AA66E-1411-4A80-A2E6-968084FBF616}" destId="{07DAA9A1-0321-4652-960D-3EC776985C16}" srcOrd="5" destOrd="0" presId="urn:microsoft.com/office/officeart/2005/8/layout/default"/>
    <dgm:cxn modelId="{9588CA2E-2191-43C4-A980-E16E43FD6D4F}" type="presParOf" srcId="{370AA66E-1411-4A80-A2E6-968084FBF616}" destId="{827D65BB-81B3-4D11-8A7A-28BCCA1134C1}"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281EFD9-EBB4-4997-AE9A-8EB8A3AF6A36}" type="doc">
      <dgm:prSet loTypeId="urn:microsoft.com/office/officeart/2005/8/layout/default" loCatId="list" qsTypeId="urn:microsoft.com/office/officeart/2005/8/quickstyle/simple3" qsCatId="simple" csTypeId="urn:microsoft.com/office/officeart/2005/8/colors/colorful2" csCatId="colorful" phldr="1"/>
      <dgm:spPr/>
      <dgm:t>
        <a:bodyPr/>
        <a:lstStyle/>
        <a:p>
          <a:endParaRPr lang="en-US"/>
        </a:p>
      </dgm:t>
    </dgm:pt>
    <dgm:pt modelId="{45D42F4E-DA48-4CDE-9A5E-CE6906845EAE}">
      <dgm:prSet phldrT="[Text]"/>
      <dgm:spPr/>
      <dgm:t>
        <a:bodyPr/>
        <a:lstStyle/>
        <a:p>
          <a:r>
            <a:rPr lang="el-GR" dirty="0"/>
            <a:t>Διατροφικά μοτίβα σε διαφορετικές περιοχές του κόσμου</a:t>
          </a:r>
          <a:endParaRPr lang="en-US" dirty="0"/>
        </a:p>
      </dgm:t>
    </dgm:pt>
    <dgm:pt modelId="{1DC60BDB-60C0-42C9-9432-845B46CDEBA7}" type="parTrans" cxnId="{DA916A50-484A-4149-AD69-9E2C7045C56A}">
      <dgm:prSet/>
      <dgm:spPr/>
      <dgm:t>
        <a:bodyPr/>
        <a:lstStyle/>
        <a:p>
          <a:endParaRPr lang="en-US"/>
        </a:p>
      </dgm:t>
    </dgm:pt>
    <dgm:pt modelId="{59056423-7B3E-45B0-AA96-E95B9D065A56}" type="sibTrans" cxnId="{DA916A50-484A-4149-AD69-9E2C7045C56A}">
      <dgm:prSet/>
      <dgm:spPr/>
      <dgm:t>
        <a:bodyPr/>
        <a:lstStyle/>
        <a:p>
          <a:endParaRPr lang="en-US"/>
        </a:p>
      </dgm:t>
    </dgm:pt>
    <dgm:pt modelId="{D9C13640-9CF6-462A-8595-E58ED3FD486B}">
      <dgm:prSet phldrT="[Text]"/>
      <dgm:spPr/>
      <dgm:t>
        <a:bodyPr/>
        <a:lstStyle/>
        <a:p>
          <a:r>
            <a:rPr lang="el-GR" dirty="0"/>
            <a:t>Τάσεις στην κατανάλωση βασικών ειδών διατροφής σε παγκόσμιο επίπεδο</a:t>
          </a:r>
          <a:endParaRPr lang="en-US" dirty="0"/>
        </a:p>
      </dgm:t>
    </dgm:pt>
    <dgm:pt modelId="{B5E1BA14-3334-4D55-B221-9080460C486B}" type="parTrans" cxnId="{92C6DCB0-1396-4388-AEC2-A72F83529B7C}">
      <dgm:prSet/>
      <dgm:spPr/>
      <dgm:t>
        <a:bodyPr/>
        <a:lstStyle/>
        <a:p>
          <a:endParaRPr lang="en-US"/>
        </a:p>
      </dgm:t>
    </dgm:pt>
    <dgm:pt modelId="{930D6E31-A6CB-4559-9DDA-6F21CD246EAC}" type="sibTrans" cxnId="{92C6DCB0-1396-4388-AEC2-A72F83529B7C}">
      <dgm:prSet/>
      <dgm:spPr/>
      <dgm:t>
        <a:bodyPr/>
        <a:lstStyle/>
        <a:p>
          <a:endParaRPr lang="en-US"/>
        </a:p>
      </dgm:t>
    </dgm:pt>
    <dgm:pt modelId="{AEB48A2C-A37E-40FF-84BA-F0EEDA8B4C26}">
      <dgm:prSet phldrT="[Text]"/>
      <dgm:spPr/>
      <dgm:t>
        <a:bodyPr/>
        <a:lstStyle/>
        <a:p>
          <a:r>
            <a:rPr lang="el-GR" dirty="0">
              <a:solidFill>
                <a:schemeClr val="bg1">
                  <a:lumMod val="20000"/>
                  <a:lumOff val="80000"/>
                </a:schemeClr>
              </a:solidFill>
            </a:rPr>
            <a:t>Υποσιτισμός</a:t>
          </a:r>
          <a:endParaRPr lang="en-US" dirty="0">
            <a:solidFill>
              <a:schemeClr val="bg1">
                <a:lumMod val="20000"/>
                <a:lumOff val="80000"/>
              </a:schemeClr>
            </a:solidFill>
          </a:endParaRPr>
        </a:p>
      </dgm:t>
    </dgm:pt>
    <dgm:pt modelId="{C3CB588E-4CB2-41BE-9FD5-C60259E86BD5}" type="parTrans" cxnId="{8C2C9949-B325-426A-B460-C991AE6A2F62}">
      <dgm:prSet/>
      <dgm:spPr/>
      <dgm:t>
        <a:bodyPr/>
        <a:lstStyle/>
        <a:p>
          <a:endParaRPr lang="en-US"/>
        </a:p>
      </dgm:t>
    </dgm:pt>
    <dgm:pt modelId="{AA65B4C6-7DA7-4B70-A35D-EA6C21617C8F}" type="sibTrans" cxnId="{8C2C9949-B325-426A-B460-C991AE6A2F62}">
      <dgm:prSet/>
      <dgm:spPr/>
      <dgm:t>
        <a:bodyPr/>
        <a:lstStyle/>
        <a:p>
          <a:endParaRPr lang="en-US"/>
        </a:p>
      </dgm:t>
    </dgm:pt>
    <dgm:pt modelId="{02030F54-2F85-453D-A560-E13804C77259}">
      <dgm:prSet phldrT="[Text]"/>
      <dgm:spPr/>
      <dgm:t>
        <a:bodyPr/>
        <a:lstStyle/>
        <a:p>
          <a:r>
            <a:rPr lang="el-GR" dirty="0">
              <a:solidFill>
                <a:schemeClr val="bg1">
                  <a:lumMod val="20000"/>
                  <a:lumOff val="80000"/>
                </a:schemeClr>
              </a:solidFill>
            </a:rPr>
            <a:t>Επιπτώσεις της παραγωγής τροφίμων στην κλιματική αλλαγή</a:t>
          </a:r>
          <a:endParaRPr lang="en-US" dirty="0">
            <a:solidFill>
              <a:schemeClr val="bg1">
                <a:lumMod val="20000"/>
                <a:lumOff val="80000"/>
              </a:schemeClr>
            </a:solidFill>
          </a:endParaRPr>
        </a:p>
      </dgm:t>
    </dgm:pt>
    <dgm:pt modelId="{3E39326E-53DF-4FCF-A54B-C43216BF3FB0}" type="parTrans" cxnId="{1C8580FF-8E4E-4121-8732-F73A1201A414}">
      <dgm:prSet/>
      <dgm:spPr/>
      <dgm:t>
        <a:bodyPr/>
        <a:lstStyle/>
        <a:p>
          <a:endParaRPr lang="en-US"/>
        </a:p>
      </dgm:t>
    </dgm:pt>
    <dgm:pt modelId="{1C25C86B-ED24-4EBC-9A1D-20BB007E2D40}" type="sibTrans" cxnId="{1C8580FF-8E4E-4121-8732-F73A1201A414}">
      <dgm:prSet/>
      <dgm:spPr/>
      <dgm:t>
        <a:bodyPr/>
        <a:lstStyle/>
        <a:p>
          <a:endParaRPr lang="en-US"/>
        </a:p>
      </dgm:t>
    </dgm:pt>
    <dgm:pt modelId="{370AA66E-1411-4A80-A2E6-968084FBF616}" type="pres">
      <dgm:prSet presAssocID="{F281EFD9-EBB4-4997-AE9A-8EB8A3AF6A36}" presName="diagram" presStyleCnt="0">
        <dgm:presLayoutVars>
          <dgm:dir/>
          <dgm:resizeHandles val="exact"/>
        </dgm:presLayoutVars>
      </dgm:prSet>
      <dgm:spPr/>
    </dgm:pt>
    <dgm:pt modelId="{2E1E6C9F-04AE-41CF-BCC5-407D7926C735}" type="pres">
      <dgm:prSet presAssocID="{45D42F4E-DA48-4CDE-9A5E-CE6906845EAE}" presName="node" presStyleLbl="node1" presStyleIdx="0" presStyleCnt="4">
        <dgm:presLayoutVars>
          <dgm:bulletEnabled val="1"/>
        </dgm:presLayoutVars>
      </dgm:prSet>
      <dgm:spPr/>
    </dgm:pt>
    <dgm:pt modelId="{41ECF98E-862D-47CB-B44C-F2E7993F4307}" type="pres">
      <dgm:prSet presAssocID="{59056423-7B3E-45B0-AA96-E95B9D065A56}" presName="sibTrans" presStyleCnt="0"/>
      <dgm:spPr/>
    </dgm:pt>
    <dgm:pt modelId="{D73ADE62-5206-4D48-B0CD-E8C54EA37D22}" type="pres">
      <dgm:prSet presAssocID="{D9C13640-9CF6-462A-8595-E58ED3FD486B}" presName="node" presStyleLbl="node1" presStyleIdx="1" presStyleCnt="4">
        <dgm:presLayoutVars>
          <dgm:bulletEnabled val="1"/>
        </dgm:presLayoutVars>
      </dgm:prSet>
      <dgm:spPr/>
    </dgm:pt>
    <dgm:pt modelId="{9B3D3691-76F6-461F-9BB4-86B90A9D03D3}" type="pres">
      <dgm:prSet presAssocID="{930D6E31-A6CB-4559-9DDA-6F21CD246EAC}" presName="sibTrans" presStyleCnt="0"/>
      <dgm:spPr/>
    </dgm:pt>
    <dgm:pt modelId="{AAA3E581-35F5-4295-B372-77EEA61D4D28}" type="pres">
      <dgm:prSet presAssocID="{AEB48A2C-A37E-40FF-84BA-F0EEDA8B4C26}" presName="node" presStyleLbl="node1" presStyleIdx="2" presStyleCnt="4" custLinFactNeighborX="648" custLinFactNeighborY="1621">
        <dgm:presLayoutVars>
          <dgm:bulletEnabled val="1"/>
        </dgm:presLayoutVars>
      </dgm:prSet>
      <dgm:spPr/>
    </dgm:pt>
    <dgm:pt modelId="{07DAA9A1-0321-4652-960D-3EC776985C16}" type="pres">
      <dgm:prSet presAssocID="{AA65B4C6-7DA7-4B70-A35D-EA6C21617C8F}" presName="sibTrans" presStyleCnt="0"/>
      <dgm:spPr/>
    </dgm:pt>
    <dgm:pt modelId="{827D65BB-81B3-4D11-8A7A-28BCCA1134C1}" type="pres">
      <dgm:prSet presAssocID="{02030F54-2F85-453D-A560-E13804C77259}" presName="node" presStyleLbl="node1" presStyleIdx="3" presStyleCnt="4">
        <dgm:presLayoutVars>
          <dgm:bulletEnabled val="1"/>
        </dgm:presLayoutVars>
      </dgm:prSet>
      <dgm:spPr/>
    </dgm:pt>
  </dgm:ptLst>
  <dgm:cxnLst>
    <dgm:cxn modelId="{5CE18511-D079-4519-9EFE-A21CF2083E1A}" type="presOf" srcId="{D9C13640-9CF6-462A-8595-E58ED3FD486B}" destId="{D73ADE62-5206-4D48-B0CD-E8C54EA37D22}" srcOrd="0" destOrd="0" presId="urn:microsoft.com/office/officeart/2005/8/layout/default"/>
    <dgm:cxn modelId="{68781D1D-07C5-471B-A31A-0680D8235A97}" type="presOf" srcId="{F281EFD9-EBB4-4997-AE9A-8EB8A3AF6A36}" destId="{370AA66E-1411-4A80-A2E6-968084FBF616}" srcOrd="0" destOrd="0" presId="urn:microsoft.com/office/officeart/2005/8/layout/default"/>
    <dgm:cxn modelId="{5089B35B-6673-41BB-AFAD-8C2ABB1A567E}" type="presOf" srcId="{AEB48A2C-A37E-40FF-84BA-F0EEDA8B4C26}" destId="{AAA3E581-35F5-4295-B372-77EEA61D4D28}" srcOrd="0" destOrd="0" presId="urn:microsoft.com/office/officeart/2005/8/layout/default"/>
    <dgm:cxn modelId="{8C2C9949-B325-426A-B460-C991AE6A2F62}" srcId="{F281EFD9-EBB4-4997-AE9A-8EB8A3AF6A36}" destId="{AEB48A2C-A37E-40FF-84BA-F0EEDA8B4C26}" srcOrd="2" destOrd="0" parTransId="{C3CB588E-4CB2-41BE-9FD5-C60259E86BD5}" sibTransId="{AA65B4C6-7DA7-4B70-A35D-EA6C21617C8F}"/>
    <dgm:cxn modelId="{DA916A50-484A-4149-AD69-9E2C7045C56A}" srcId="{F281EFD9-EBB4-4997-AE9A-8EB8A3AF6A36}" destId="{45D42F4E-DA48-4CDE-9A5E-CE6906845EAE}" srcOrd="0" destOrd="0" parTransId="{1DC60BDB-60C0-42C9-9432-845B46CDEBA7}" sibTransId="{59056423-7B3E-45B0-AA96-E95B9D065A56}"/>
    <dgm:cxn modelId="{92C6DCB0-1396-4388-AEC2-A72F83529B7C}" srcId="{F281EFD9-EBB4-4997-AE9A-8EB8A3AF6A36}" destId="{D9C13640-9CF6-462A-8595-E58ED3FD486B}" srcOrd="1" destOrd="0" parTransId="{B5E1BA14-3334-4D55-B221-9080460C486B}" sibTransId="{930D6E31-A6CB-4559-9DDA-6F21CD246EAC}"/>
    <dgm:cxn modelId="{B9DD97C7-E0D0-4A3C-B006-7825D9215953}" type="presOf" srcId="{02030F54-2F85-453D-A560-E13804C77259}" destId="{827D65BB-81B3-4D11-8A7A-28BCCA1134C1}" srcOrd="0" destOrd="0" presId="urn:microsoft.com/office/officeart/2005/8/layout/default"/>
    <dgm:cxn modelId="{151AEEDD-822B-4BFC-8953-7398138638B4}" type="presOf" srcId="{45D42F4E-DA48-4CDE-9A5E-CE6906845EAE}" destId="{2E1E6C9F-04AE-41CF-BCC5-407D7926C735}" srcOrd="0" destOrd="0" presId="urn:microsoft.com/office/officeart/2005/8/layout/default"/>
    <dgm:cxn modelId="{1C8580FF-8E4E-4121-8732-F73A1201A414}" srcId="{F281EFD9-EBB4-4997-AE9A-8EB8A3AF6A36}" destId="{02030F54-2F85-453D-A560-E13804C77259}" srcOrd="3" destOrd="0" parTransId="{3E39326E-53DF-4FCF-A54B-C43216BF3FB0}" sibTransId="{1C25C86B-ED24-4EBC-9A1D-20BB007E2D40}"/>
    <dgm:cxn modelId="{8E30D526-5615-43C5-9C7E-44798942C619}" type="presParOf" srcId="{370AA66E-1411-4A80-A2E6-968084FBF616}" destId="{2E1E6C9F-04AE-41CF-BCC5-407D7926C735}" srcOrd="0" destOrd="0" presId="urn:microsoft.com/office/officeart/2005/8/layout/default"/>
    <dgm:cxn modelId="{D2FCE779-D56B-4994-95E2-0A79DFFE2B75}" type="presParOf" srcId="{370AA66E-1411-4A80-A2E6-968084FBF616}" destId="{41ECF98E-862D-47CB-B44C-F2E7993F4307}" srcOrd="1" destOrd="0" presId="urn:microsoft.com/office/officeart/2005/8/layout/default"/>
    <dgm:cxn modelId="{FE049DAD-03C7-4C95-993C-5BCA9B99A79B}" type="presParOf" srcId="{370AA66E-1411-4A80-A2E6-968084FBF616}" destId="{D73ADE62-5206-4D48-B0CD-E8C54EA37D22}" srcOrd="2" destOrd="0" presId="urn:microsoft.com/office/officeart/2005/8/layout/default"/>
    <dgm:cxn modelId="{AE458A82-C0E7-47ED-97D2-6477E7C242F2}" type="presParOf" srcId="{370AA66E-1411-4A80-A2E6-968084FBF616}" destId="{9B3D3691-76F6-461F-9BB4-86B90A9D03D3}" srcOrd="3" destOrd="0" presId="urn:microsoft.com/office/officeart/2005/8/layout/default"/>
    <dgm:cxn modelId="{D6CC5A2D-3654-45E4-B082-720A7B22C807}" type="presParOf" srcId="{370AA66E-1411-4A80-A2E6-968084FBF616}" destId="{AAA3E581-35F5-4295-B372-77EEA61D4D28}" srcOrd="4" destOrd="0" presId="urn:microsoft.com/office/officeart/2005/8/layout/default"/>
    <dgm:cxn modelId="{D351EEE9-731B-424C-B615-9644FD603012}" type="presParOf" srcId="{370AA66E-1411-4A80-A2E6-968084FBF616}" destId="{07DAA9A1-0321-4652-960D-3EC776985C16}" srcOrd="5" destOrd="0" presId="urn:microsoft.com/office/officeart/2005/8/layout/default"/>
    <dgm:cxn modelId="{9588CA2E-2191-43C4-A980-E16E43FD6D4F}" type="presParOf" srcId="{370AA66E-1411-4A80-A2E6-968084FBF616}" destId="{827D65BB-81B3-4D11-8A7A-28BCCA1134C1}"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1E6C9F-04AE-41CF-BCC5-407D7926C735}">
      <dsp:nvSpPr>
        <dsp:cNvPr id="0" name=""/>
        <dsp:cNvSpPr/>
      </dsp:nvSpPr>
      <dsp:spPr>
        <a:xfrm>
          <a:off x="588" y="839"/>
          <a:ext cx="2293404" cy="1376042"/>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kern="1200" dirty="0"/>
            <a:t>Διατροφικά μοτίβα σε διαφορετικές περιοχές του κόσμου</a:t>
          </a:r>
          <a:endParaRPr lang="en-US" sz="1800" kern="1200" dirty="0"/>
        </a:p>
      </dsp:txBody>
      <dsp:txXfrm>
        <a:off x="588" y="839"/>
        <a:ext cx="2293404" cy="1376042"/>
      </dsp:txXfrm>
    </dsp:sp>
    <dsp:sp modelId="{D73ADE62-5206-4D48-B0CD-E8C54EA37D22}">
      <dsp:nvSpPr>
        <dsp:cNvPr id="0" name=""/>
        <dsp:cNvSpPr/>
      </dsp:nvSpPr>
      <dsp:spPr>
        <a:xfrm>
          <a:off x="2523333" y="839"/>
          <a:ext cx="2293404" cy="1376042"/>
        </a:xfrm>
        <a:prstGeom prst="rect">
          <a:avLst/>
        </a:prstGeom>
        <a:gradFill rotWithShape="0">
          <a:gsLst>
            <a:gs pos="0">
              <a:schemeClr val="accent2">
                <a:hueOff val="-7151229"/>
                <a:satOff val="-16735"/>
                <a:lumOff val="16013"/>
                <a:alphaOff val="0"/>
                <a:tint val="50000"/>
                <a:satMod val="300000"/>
              </a:schemeClr>
            </a:gs>
            <a:gs pos="35000">
              <a:schemeClr val="accent2">
                <a:hueOff val="-7151229"/>
                <a:satOff val="-16735"/>
                <a:lumOff val="16013"/>
                <a:alphaOff val="0"/>
                <a:tint val="37000"/>
                <a:satMod val="300000"/>
              </a:schemeClr>
            </a:gs>
            <a:gs pos="100000">
              <a:schemeClr val="accent2">
                <a:hueOff val="-7151229"/>
                <a:satOff val="-16735"/>
                <a:lumOff val="1601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kern="1200" dirty="0"/>
            <a:t>Τάσεις στην κατανάλωση βασικών ειδών διατροφής σε παγκόσμιο επίπεδο</a:t>
          </a:r>
          <a:endParaRPr lang="en-US" sz="1800" kern="1200" dirty="0"/>
        </a:p>
      </dsp:txBody>
      <dsp:txXfrm>
        <a:off x="2523333" y="839"/>
        <a:ext cx="2293404" cy="1376042"/>
      </dsp:txXfrm>
    </dsp:sp>
    <dsp:sp modelId="{AAA3E581-35F5-4295-B372-77EEA61D4D28}">
      <dsp:nvSpPr>
        <dsp:cNvPr id="0" name=""/>
        <dsp:cNvSpPr/>
      </dsp:nvSpPr>
      <dsp:spPr>
        <a:xfrm>
          <a:off x="15449" y="1607062"/>
          <a:ext cx="2293404" cy="1376042"/>
        </a:xfrm>
        <a:prstGeom prst="rect">
          <a:avLst/>
        </a:prstGeom>
        <a:gradFill rotWithShape="0">
          <a:gsLst>
            <a:gs pos="0">
              <a:schemeClr val="accent2">
                <a:hueOff val="-14302458"/>
                <a:satOff val="-33469"/>
                <a:lumOff val="32026"/>
                <a:alphaOff val="0"/>
                <a:tint val="50000"/>
                <a:satMod val="300000"/>
              </a:schemeClr>
            </a:gs>
            <a:gs pos="35000">
              <a:schemeClr val="accent2">
                <a:hueOff val="-14302458"/>
                <a:satOff val="-33469"/>
                <a:lumOff val="32026"/>
                <a:alphaOff val="0"/>
                <a:tint val="37000"/>
                <a:satMod val="300000"/>
              </a:schemeClr>
            </a:gs>
            <a:gs pos="100000">
              <a:schemeClr val="accent2">
                <a:hueOff val="-14302458"/>
                <a:satOff val="-33469"/>
                <a:lumOff val="3202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kern="1200" dirty="0"/>
            <a:t>Υποσιτισμός</a:t>
          </a:r>
          <a:endParaRPr lang="en-US" sz="1800" kern="1200" dirty="0"/>
        </a:p>
      </dsp:txBody>
      <dsp:txXfrm>
        <a:off x="15449" y="1607062"/>
        <a:ext cx="2293404" cy="1376042"/>
      </dsp:txXfrm>
    </dsp:sp>
    <dsp:sp modelId="{827D65BB-81B3-4D11-8A7A-28BCCA1134C1}">
      <dsp:nvSpPr>
        <dsp:cNvPr id="0" name=""/>
        <dsp:cNvSpPr/>
      </dsp:nvSpPr>
      <dsp:spPr>
        <a:xfrm>
          <a:off x="2523333" y="1606222"/>
          <a:ext cx="2293404" cy="1376042"/>
        </a:xfrm>
        <a:prstGeom prst="rect">
          <a:avLst/>
        </a:prstGeom>
        <a:gradFill rotWithShape="0">
          <a:gsLst>
            <a:gs pos="0">
              <a:schemeClr val="accent2">
                <a:hueOff val="-21453686"/>
                <a:satOff val="-50204"/>
                <a:lumOff val="48039"/>
                <a:alphaOff val="0"/>
                <a:tint val="50000"/>
                <a:satMod val="300000"/>
              </a:schemeClr>
            </a:gs>
            <a:gs pos="35000">
              <a:schemeClr val="accent2">
                <a:hueOff val="-21453686"/>
                <a:satOff val="-50204"/>
                <a:lumOff val="48039"/>
                <a:alphaOff val="0"/>
                <a:tint val="37000"/>
                <a:satMod val="300000"/>
              </a:schemeClr>
            </a:gs>
            <a:gs pos="100000">
              <a:schemeClr val="accent2">
                <a:hueOff val="-21453686"/>
                <a:satOff val="-50204"/>
                <a:lumOff val="4803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kern="1200" dirty="0"/>
            <a:t>Επιπτώσεις της παραγωγής τροφίμων στην κλιματική αλλαγή</a:t>
          </a:r>
          <a:endParaRPr lang="en-US" sz="1800" kern="1200" dirty="0"/>
        </a:p>
      </dsp:txBody>
      <dsp:txXfrm>
        <a:off x="2523333" y="1606222"/>
        <a:ext cx="2293404" cy="13760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1E6C9F-04AE-41CF-BCC5-407D7926C735}">
      <dsp:nvSpPr>
        <dsp:cNvPr id="0" name=""/>
        <dsp:cNvSpPr/>
      </dsp:nvSpPr>
      <dsp:spPr>
        <a:xfrm>
          <a:off x="588" y="839"/>
          <a:ext cx="2293404" cy="1376042"/>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kern="1200" dirty="0">
              <a:solidFill>
                <a:schemeClr val="bg2"/>
              </a:solidFill>
            </a:rPr>
            <a:t>Διατροφικά μοτίβα σε διαφορετικές περιοχές του κόσμου</a:t>
          </a:r>
          <a:endParaRPr lang="en-US" sz="1800" kern="1200" dirty="0">
            <a:solidFill>
              <a:schemeClr val="bg2"/>
            </a:solidFill>
          </a:endParaRPr>
        </a:p>
      </dsp:txBody>
      <dsp:txXfrm>
        <a:off x="588" y="839"/>
        <a:ext cx="2293404" cy="1376042"/>
      </dsp:txXfrm>
    </dsp:sp>
    <dsp:sp modelId="{D73ADE62-5206-4D48-B0CD-E8C54EA37D22}">
      <dsp:nvSpPr>
        <dsp:cNvPr id="0" name=""/>
        <dsp:cNvSpPr/>
      </dsp:nvSpPr>
      <dsp:spPr>
        <a:xfrm>
          <a:off x="2523333" y="839"/>
          <a:ext cx="2293404" cy="1376042"/>
        </a:xfrm>
        <a:prstGeom prst="rect">
          <a:avLst/>
        </a:prstGeom>
        <a:gradFill rotWithShape="0">
          <a:gsLst>
            <a:gs pos="0">
              <a:schemeClr val="accent2">
                <a:hueOff val="-7151229"/>
                <a:satOff val="-16735"/>
                <a:lumOff val="16013"/>
                <a:alphaOff val="0"/>
                <a:tint val="50000"/>
                <a:satMod val="300000"/>
              </a:schemeClr>
            </a:gs>
            <a:gs pos="35000">
              <a:schemeClr val="accent2">
                <a:hueOff val="-7151229"/>
                <a:satOff val="-16735"/>
                <a:lumOff val="16013"/>
                <a:alphaOff val="0"/>
                <a:tint val="37000"/>
                <a:satMod val="300000"/>
              </a:schemeClr>
            </a:gs>
            <a:gs pos="100000">
              <a:schemeClr val="accent2">
                <a:hueOff val="-7151229"/>
                <a:satOff val="-16735"/>
                <a:lumOff val="1601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kern="1200" dirty="0">
              <a:solidFill>
                <a:schemeClr val="bg2"/>
              </a:solidFill>
            </a:rPr>
            <a:t>Τάσεις στην κατανάλωση βασικών ειδών διατροφής σε παγκόσμιο επίπεδο</a:t>
          </a:r>
          <a:endParaRPr lang="en-US" sz="1800" kern="1200" dirty="0">
            <a:solidFill>
              <a:schemeClr val="bg2"/>
            </a:solidFill>
          </a:endParaRPr>
        </a:p>
      </dsp:txBody>
      <dsp:txXfrm>
        <a:off x="2523333" y="839"/>
        <a:ext cx="2293404" cy="1376042"/>
      </dsp:txXfrm>
    </dsp:sp>
    <dsp:sp modelId="{AAA3E581-35F5-4295-B372-77EEA61D4D28}">
      <dsp:nvSpPr>
        <dsp:cNvPr id="0" name=""/>
        <dsp:cNvSpPr/>
      </dsp:nvSpPr>
      <dsp:spPr>
        <a:xfrm>
          <a:off x="15449" y="1607062"/>
          <a:ext cx="2293404" cy="1376042"/>
        </a:xfrm>
        <a:prstGeom prst="rect">
          <a:avLst/>
        </a:prstGeom>
        <a:gradFill rotWithShape="0">
          <a:gsLst>
            <a:gs pos="0">
              <a:schemeClr val="accent2">
                <a:hueOff val="-14302458"/>
                <a:satOff val="-33469"/>
                <a:lumOff val="32026"/>
                <a:alphaOff val="0"/>
                <a:tint val="50000"/>
                <a:satMod val="300000"/>
              </a:schemeClr>
            </a:gs>
            <a:gs pos="35000">
              <a:schemeClr val="accent2">
                <a:hueOff val="-14302458"/>
                <a:satOff val="-33469"/>
                <a:lumOff val="32026"/>
                <a:alphaOff val="0"/>
                <a:tint val="37000"/>
                <a:satMod val="300000"/>
              </a:schemeClr>
            </a:gs>
            <a:gs pos="100000">
              <a:schemeClr val="accent2">
                <a:hueOff val="-14302458"/>
                <a:satOff val="-33469"/>
                <a:lumOff val="3202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kern="1200" dirty="0"/>
            <a:t>Υποσιτισμός</a:t>
          </a:r>
          <a:endParaRPr lang="en-US" sz="1800" kern="1200" dirty="0"/>
        </a:p>
      </dsp:txBody>
      <dsp:txXfrm>
        <a:off x="15449" y="1607062"/>
        <a:ext cx="2293404" cy="1376042"/>
      </dsp:txXfrm>
    </dsp:sp>
    <dsp:sp modelId="{827D65BB-81B3-4D11-8A7A-28BCCA1134C1}">
      <dsp:nvSpPr>
        <dsp:cNvPr id="0" name=""/>
        <dsp:cNvSpPr/>
      </dsp:nvSpPr>
      <dsp:spPr>
        <a:xfrm>
          <a:off x="2523333" y="1606222"/>
          <a:ext cx="2293404" cy="1376042"/>
        </a:xfrm>
        <a:prstGeom prst="rect">
          <a:avLst/>
        </a:prstGeom>
        <a:gradFill rotWithShape="0">
          <a:gsLst>
            <a:gs pos="0">
              <a:schemeClr val="accent2">
                <a:hueOff val="-21453686"/>
                <a:satOff val="-50204"/>
                <a:lumOff val="48039"/>
                <a:alphaOff val="0"/>
                <a:tint val="50000"/>
                <a:satMod val="300000"/>
              </a:schemeClr>
            </a:gs>
            <a:gs pos="35000">
              <a:schemeClr val="accent2">
                <a:hueOff val="-21453686"/>
                <a:satOff val="-50204"/>
                <a:lumOff val="48039"/>
                <a:alphaOff val="0"/>
                <a:tint val="37000"/>
                <a:satMod val="300000"/>
              </a:schemeClr>
            </a:gs>
            <a:gs pos="100000">
              <a:schemeClr val="accent2">
                <a:hueOff val="-21453686"/>
                <a:satOff val="-50204"/>
                <a:lumOff val="4803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kern="1200" dirty="0">
              <a:solidFill>
                <a:schemeClr val="bg2"/>
              </a:solidFill>
            </a:rPr>
            <a:t>Επιπτώσεις της παραγωγής τροφίμων στην κλιματική αλλαγή</a:t>
          </a:r>
          <a:endParaRPr lang="en-US" sz="1800" kern="1200" dirty="0">
            <a:solidFill>
              <a:schemeClr val="bg2"/>
            </a:solidFill>
          </a:endParaRPr>
        </a:p>
      </dsp:txBody>
      <dsp:txXfrm>
        <a:off x="2523333" y="1606222"/>
        <a:ext cx="2293404" cy="13760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1E6C9F-04AE-41CF-BCC5-407D7926C735}">
      <dsp:nvSpPr>
        <dsp:cNvPr id="0" name=""/>
        <dsp:cNvSpPr/>
      </dsp:nvSpPr>
      <dsp:spPr>
        <a:xfrm>
          <a:off x="588" y="839"/>
          <a:ext cx="2293404" cy="1376042"/>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kern="1200" dirty="0"/>
            <a:t>Διατροφικά μοτίβα σε διαφορετικές περιοχές του κόσμου</a:t>
          </a:r>
          <a:endParaRPr lang="en-US" sz="1800" kern="1200" dirty="0"/>
        </a:p>
      </dsp:txBody>
      <dsp:txXfrm>
        <a:off x="588" y="839"/>
        <a:ext cx="2293404" cy="1376042"/>
      </dsp:txXfrm>
    </dsp:sp>
    <dsp:sp modelId="{D73ADE62-5206-4D48-B0CD-E8C54EA37D22}">
      <dsp:nvSpPr>
        <dsp:cNvPr id="0" name=""/>
        <dsp:cNvSpPr/>
      </dsp:nvSpPr>
      <dsp:spPr>
        <a:xfrm>
          <a:off x="2523333" y="839"/>
          <a:ext cx="2293404" cy="1376042"/>
        </a:xfrm>
        <a:prstGeom prst="rect">
          <a:avLst/>
        </a:prstGeom>
        <a:gradFill rotWithShape="0">
          <a:gsLst>
            <a:gs pos="0">
              <a:schemeClr val="accent2">
                <a:hueOff val="-7151229"/>
                <a:satOff val="-16735"/>
                <a:lumOff val="16013"/>
                <a:alphaOff val="0"/>
                <a:tint val="50000"/>
                <a:satMod val="300000"/>
              </a:schemeClr>
            </a:gs>
            <a:gs pos="35000">
              <a:schemeClr val="accent2">
                <a:hueOff val="-7151229"/>
                <a:satOff val="-16735"/>
                <a:lumOff val="16013"/>
                <a:alphaOff val="0"/>
                <a:tint val="37000"/>
                <a:satMod val="300000"/>
              </a:schemeClr>
            </a:gs>
            <a:gs pos="100000">
              <a:schemeClr val="accent2">
                <a:hueOff val="-7151229"/>
                <a:satOff val="-16735"/>
                <a:lumOff val="1601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kern="1200" dirty="0"/>
            <a:t>Τάσεις στην κατανάλωση βασικών ειδών διατροφής σε παγκόσμιο επίπεδο</a:t>
          </a:r>
          <a:endParaRPr lang="en-US" sz="1800" kern="1200" dirty="0"/>
        </a:p>
      </dsp:txBody>
      <dsp:txXfrm>
        <a:off x="2523333" y="839"/>
        <a:ext cx="2293404" cy="1376042"/>
      </dsp:txXfrm>
    </dsp:sp>
    <dsp:sp modelId="{AAA3E581-35F5-4295-B372-77EEA61D4D28}">
      <dsp:nvSpPr>
        <dsp:cNvPr id="0" name=""/>
        <dsp:cNvSpPr/>
      </dsp:nvSpPr>
      <dsp:spPr>
        <a:xfrm>
          <a:off x="15449" y="1607062"/>
          <a:ext cx="2293404" cy="1376042"/>
        </a:xfrm>
        <a:prstGeom prst="rect">
          <a:avLst/>
        </a:prstGeom>
        <a:gradFill rotWithShape="0">
          <a:gsLst>
            <a:gs pos="0">
              <a:schemeClr val="accent2">
                <a:hueOff val="-14302458"/>
                <a:satOff val="-33469"/>
                <a:lumOff val="32026"/>
                <a:alphaOff val="0"/>
                <a:tint val="50000"/>
                <a:satMod val="300000"/>
              </a:schemeClr>
            </a:gs>
            <a:gs pos="35000">
              <a:schemeClr val="accent2">
                <a:hueOff val="-14302458"/>
                <a:satOff val="-33469"/>
                <a:lumOff val="32026"/>
                <a:alphaOff val="0"/>
                <a:tint val="37000"/>
                <a:satMod val="300000"/>
              </a:schemeClr>
            </a:gs>
            <a:gs pos="100000">
              <a:schemeClr val="accent2">
                <a:hueOff val="-14302458"/>
                <a:satOff val="-33469"/>
                <a:lumOff val="3202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kern="1200" dirty="0">
              <a:solidFill>
                <a:schemeClr val="bg1">
                  <a:lumMod val="20000"/>
                  <a:lumOff val="80000"/>
                </a:schemeClr>
              </a:solidFill>
            </a:rPr>
            <a:t>Υποσιτισμός</a:t>
          </a:r>
          <a:endParaRPr lang="en-US" sz="1800" kern="1200" dirty="0">
            <a:solidFill>
              <a:schemeClr val="bg1">
                <a:lumMod val="20000"/>
                <a:lumOff val="80000"/>
              </a:schemeClr>
            </a:solidFill>
          </a:endParaRPr>
        </a:p>
      </dsp:txBody>
      <dsp:txXfrm>
        <a:off x="15449" y="1607062"/>
        <a:ext cx="2293404" cy="1376042"/>
      </dsp:txXfrm>
    </dsp:sp>
    <dsp:sp modelId="{827D65BB-81B3-4D11-8A7A-28BCCA1134C1}">
      <dsp:nvSpPr>
        <dsp:cNvPr id="0" name=""/>
        <dsp:cNvSpPr/>
      </dsp:nvSpPr>
      <dsp:spPr>
        <a:xfrm>
          <a:off x="2523333" y="1606222"/>
          <a:ext cx="2293404" cy="1376042"/>
        </a:xfrm>
        <a:prstGeom prst="rect">
          <a:avLst/>
        </a:prstGeom>
        <a:gradFill rotWithShape="0">
          <a:gsLst>
            <a:gs pos="0">
              <a:schemeClr val="accent2">
                <a:hueOff val="-21453686"/>
                <a:satOff val="-50204"/>
                <a:lumOff val="48039"/>
                <a:alphaOff val="0"/>
                <a:tint val="50000"/>
                <a:satMod val="300000"/>
              </a:schemeClr>
            </a:gs>
            <a:gs pos="35000">
              <a:schemeClr val="accent2">
                <a:hueOff val="-21453686"/>
                <a:satOff val="-50204"/>
                <a:lumOff val="48039"/>
                <a:alphaOff val="0"/>
                <a:tint val="37000"/>
                <a:satMod val="300000"/>
              </a:schemeClr>
            </a:gs>
            <a:gs pos="100000">
              <a:schemeClr val="accent2">
                <a:hueOff val="-21453686"/>
                <a:satOff val="-50204"/>
                <a:lumOff val="4803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kern="1200" dirty="0">
              <a:solidFill>
                <a:schemeClr val="bg1">
                  <a:lumMod val="20000"/>
                  <a:lumOff val="80000"/>
                </a:schemeClr>
              </a:solidFill>
            </a:rPr>
            <a:t>Επιπτώσεις της παραγωγής τροφίμων στην κλιματική αλλαγή</a:t>
          </a:r>
          <a:endParaRPr lang="en-US" sz="1800" kern="1200" dirty="0">
            <a:solidFill>
              <a:schemeClr val="bg1">
                <a:lumMod val="20000"/>
                <a:lumOff val="80000"/>
              </a:schemeClr>
            </a:solidFill>
          </a:endParaRPr>
        </a:p>
      </dsp:txBody>
      <dsp:txXfrm>
        <a:off x="2523333" y="1606222"/>
        <a:ext cx="2293404" cy="137604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13481613943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13481613943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g13637a05801_0_6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6" name="Google Shape;666;g13637a05801_0_6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8871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270375" y="1412213"/>
            <a:ext cx="4603200" cy="1899300"/>
          </a:xfrm>
          <a:prstGeom prst="rect">
            <a:avLst/>
          </a:prstGeom>
        </p:spPr>
        <p:txBody>
          <a:bodyPr spcFirstLastPara="1" wrap="square" lIns="91425" tIns="91425" rIns="91425" bIns="91425" anchor="t" anchorCtr="0">
            <a:noAutofit/>
          </a:bodyPr>
          <a:lstStyle>
            <a:lvl1pPr lvl="0" algn="ctr">
              <a:lnSpc>
                <a:spcPct val="90000"/>
              </a:lnSpc>
              <a:spcBef>
                <a:spcPts val="0"/>
              </a:spcBef>
              <a:spcAft>
                <a:spcPts val="0"/>
              </a:spcAft>
              <a:buSzPts val="5200"/>
              <a:buNone/>
              <a:defRPr sz="8500" b="1">
                <a:latin typeface="Arimo"/>
                <a:ea typeface="Arimo"/>
                <a:cs typeface="Arimo"/>
                <a:sym typeface="Arimo"/>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2270400" y="3321788"/>
            <a:ext cx="4603200" cy="409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solidFill>
                  <a:srgbClr val="666666"/>
                </a:solidFill>
                <a:latin typeface="Kumbh Sans"/>
                <a:ea typeface="Kumbh Sans"/>
                <a:cs typeface="Kumbh Sans"/>
                <a:sym typeface="Kumbh Sans"/>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9965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94"/>
        <p:cNvGrpSpPr/>
        <p:nvPr/>
      </p:nvGrpSpPr>
      <p:grpSpPr>
        <a:xfrm>
          <a:off x="0" y="0"/>
          <a:ext cx="0" cy="0"/>
          <a:chOff x="0" y="0"/>
          <a:chExt cx="0" cy="0"/>
        </a:xfrm>
      </p:grpSpPr>
      <p:grpSp>
        <p:nvGrpSpPr>
          <p:cNvPr id="95" name="Google Shape;95;p18"/>
          <p:cNvGrpSpPr/>
          <p:nvPr/>
        </p:nvGrpSpPr>
        <p:grpSpPr>
          <a:xfrm flipH="1">
            <a:off x="0" y="0"/>
            <a:ext cx="8790800" cy="4799263"/>
            <a:chOff x="353250" y="0"/>
            <a:chExt cx="8790800" cy="4799263"/>
          </a:xfrm>
        </p:grpSpPr>
        <p:sp>
          <p:nvSpPr>
            <p:cNvPr id="96" name="Google Shape;96;p18"/>
            <p:cNvSpPr/>
            <p:nvPr/>
          </p:nvSpPr>
          <p:spPr>
            <a:xfrm>
              <a:off x="353250" y="344250"/>
              <a:ext cx="8437500" cy="4455000"/>
            </a:xfrm>
            <a:prstGeom prst="rect">
              <a:avLst/>
            </a:prstGeom>
            <a:solidFill>
              <a:srgbClr val="FFFFFF"/>
            </a:solidFill>
            <a:ln>
              <a:noFill/>
            </a:ln>
            <a:effectLst>
              <a:outerShdw blurRad="428625"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8"/>
            <p:cNvSpPr/>
            <p:nvPr/>
          </p:nvSpPr>
          <p:spPr>
            <a:xfrm>
              <a:off x="8390750" y="0"/>
              <a:ext cx="753300" cy="761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8"/>
            <p:cNvSpPr/>
            <p:nvPr/>
          </p:nvSpPr>
          <p:spPr>
            <a:xfrm>
              <a:off x="353250" y="3771163"/>
              <a:ext cx="398700" cy="1028100"/>
            </a:xfrm>
            <a:prstGeom prst="rect">
              <a:avLst/>
            </a:prstGeom>
            <a:solidFill>
              <a:srgbClr val="6E6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 name="Google Shape;99;p18"/>
          <p:cNvSpPr txBox="1">
            <a:spLocks noGrp="1"/>
          </p:cNvSpPr>
          <p:nvPr>
            <p:ph type="title"/>
          </p:nvPr>
        </p:nvSpPr>
        <p:spPr>
          <a:xfrm>
            <a:off x="2476475" y="3071885"/>
            <a:ext cx="4191000" cy="434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200"/>
              <a:buFont typeface="Bree Serif"/>
              <a:buNone/>
              <a:defRPr sz="3200">
                <a:latin typeface="Bree Serif"/>
                <a:ea typeface="Bree Serif"/>
                <a:cs typeface="Bree Serif"/>
                <a:sym typeface="Bree Serif"/>
              </a:defRPr>
            </a:lvl2pPr>
            <a:lvl3pPr lvl="2" rtl="0">
              <a:spcBef>
                <a:spcPts val="0"/>
              </a:spcBef>
              <a:spcAft>
                <a:spcPts val="0"/>
              </a:spcAft>
              <a:buSzPts val="3200"/>
              <a:buFont typeface="Bree Serif"/>
              <a:buNone/>
              <a:defRPr sz="3200">
                <a:latin typeface="Bree Serif"/>
                <a:ea typeface="Bree Serif"/>
                <a:cs typeface="Bree Serif"/>
                <a:sym typeface="Bree Serif"/>
              </a:defRPr>
            </a:lvl3pPr>
            <a:lvl4pPr lvl="3" rtl="0">
              <a:spcBef>
                <a:spcPts val="0"/>
              </a:spcBef>
              <a:spcAft>
                <a:spcPts val="0"/>
              </a:spcAft>
              <a:buSzPts val="3200"/>
              <a:buFont typeface="Bree Serif"/>
              <a:buNone/>
              <a:defRPr sz="3200">
                <a:latin typeface="Bree Serif"/>
                <a:ea typeface="Bree Serif"/>
                <a:cs typeface="Bree Serif"/>
                <a:sym typeface="Bree Serif"/>
              </a:defRPr>
            </a:lvl4pPr>
            <a:lvl5pPr lvl="4" rtl="0">
              <a:spcBef>
                <a:spcPts val="0"/>
              </a:spcBef>
              <a:spcAft>
                <a:spcPts val="0"/>
              </a:spcAft>
              <a:buSzPts val="3200"/>
              <a:buFont typeface="Bree Serif"/>
              <a:buNone/>
              <a:defRPr sz="3200">
                <a:latin typeface="Bree Serif"/>
                <a:ea typeface="Bree Serif"/>
                <a:cs typeface="Bree Serif"/>
                <a:sym typeface="Bree Serif"/>
              </a:defRPr>
            </a:lvl5pPr>
            <a:lvl6pPr lvl="5" rtl="0">
              <a:spcBef>
                <a:spcPts val="0"/>
              </a:spcBef>
              <a:spcAft>
                <a:spcPts val="0"/>
              </a:spcAft>
              <a:buSzPts val="3200"/>
              <a:buFont typeface="Bree Serif"/>
              <a:buNone/>
              <a:defRPr sz="3200">
                <a:latin typeface="Bree Serif"/>
                <a:ea typeface="Bree Serif"/>
                <a:cs typeface="Bree Serif"/>
                <a:sym typeface="Bree Serif"/>
              </a:defRPr>
            </a:lvl6pPr>
            <a:lvl7pPr lvl="6" rtl="0">
              <a:spcBef>
                <a:spcPts val="0"/>
              </a:spcBef>
              <a:spcAft>
                <a:spcPts val="0"/>
              </a:spcAft>
              <a:buSzPts val="3200"/>
              <a:buFont typeface="Bree Serif"/>
              <a:buNone/>
              <a:defRPr sz="3200">
                <a:latin typeface="Bree Serif"/>
                <a:ea typeface="Bree Serif"/>
                <a:cs typeface="Bree Serif"/>
                <a:sym typeface="Bree Serif"/>
              </a:defRPr>
            </a:lvl7pPr>
            <a:lvl8pPr lvl="7" rtl="0">
              <a:spcBef>
                <a:spcPts val="0"/>
              </a:spcBef>
              <a:spcAft>
                <a:spcPts val="0"/>
              </a:spcAft>
              <a:buSzPts val="3200"/>
              <a:buFont typeface="Bree Serif"/>
              <a:buNone/>
              <a:defRPr sz="3200">
                <a:latin typeface="Bree Serif"/>
                <a:ea typeface="Bree Serif"/>
                <a:cs typeface="Bree Serif"/>
                <a:sym typeface="Bree Serif"/>
              </a:defRPr>
            </a:lvl8pPr>
            <a:lvl9pPr lvl="8" rtl="0">
              <a:spcBef>
                <a:spcPts val="0"/>
              </a:spcBef>
              <a:spcAft>
                <a:spcPts val="0"/>
              </a:spcAft>
              <a:buSzPts val="3200"/>
              <a:buFont typeface="Bree Serif"/>
              <a:buNone/>
              <a:defRPr sz="3200">
                <a:latin typeface="Bree Serif"/>
                <a:ea typeface="Bree Serif"/>
                <a:cs typeface="Bree Serif"/>
                <a:sym typeface="Bree Serif"/>
              </a:defRPr>
            </a:lvl9pPr>
          </a:lstStyle>
          <a:p>
            <a:endParaRPr/>
          </a:p>
        </p:txBody>
      </p:sp>
      <p:sp>
        <p:nvSpPr>
          <p:cNvPr id="100" name="Google Shape;100;p18"/>
          <p:cNvSpPr txBox="1">
            <a:spLocks noGrp="1"/>
          </p:cNvSpPr>
          <p:nvPr>
            <p:ph type="subTitle" idx="1"/>
          </p:nvPr>
        </p:nvSpPr>
        <p:spPr>
          <a:xfrm>
            <a:off x="2476475" y="3541838"/>
            <a:ext cx="4191000" cy="837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atin typeface="Roboto"/>
                <a:ea typeface="Roboto"/>
                <a:cs typeface="Roboto"/>
                <a:sym typeface="Roboto"/>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endParaRPr/>
          </a:p>
        </p:txBody>
      </p:sp>
    </p:spTree>
    <p:extLst>
      <p:ext uri="{BB962C8B-B14F-4D97-AF65-F5344CB8AC3E}">
        <p14:creationId xmlns:p14="http://schemas.microsoft.com/office/powerpoint/2010/main" val="1139698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270375" y="1412213"/>
            <a:ext cx="4603200" cy="1899300"/>
          </a:xfrm>
          <a:prstGeom prst="rect">
            <a:avLst/>
          </a:prstGeom>
        </p:spPr>
        <p:txBody>
          <a:bodyPr spcFirstLastPara="1" wrap="square" lIns="91425" tIns="91425" rIns="91425" bIns="91425" anchor="t" anchorCtr="0">
            <a:noAutofit/>
          </a:bodyPr>
          <a:lstStyle>
            <a:lvl1pPr lvl="0" algn="ctr">
              <a:lnSpc>
                <a:spcPct val="90000"/>
              </a:lnSpc>
              <a:spcBef>
                <a:spcPts val="0"/>
              </a:spcBef>
              <a:spcAft>
                <a:spcPts val="0"/>
              </a:spcAft>
              <a:buSzPts val="5200"/>
              <a:buNone/>
              <a:defRPr sz="8500" b="1">
                <a:latin typeface="Arimo"/>
                <a:ea typeface="Arimo"/>
                <a:cs typeface="Arimo"/>
                <a:sym typeface="Arimo"/>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2270400" y="3321788"/>
            <a:ext cx="4603200" cy="409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solidFill>
                  <a:srgbClr val="666666"/>
                </a:solidFill>
                <a:latin typeface="Kumbh Sans"/>
                <a:ea typeface="Kumbh Sans"/>
                <a:cs typeface="Kumbh Sans"/>
                <a:sym typeface="Kumbh Sans"/>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extLst>
      <p:ext uri="{BB962C8B-B14F-4D97-AF65-F5344CB8AC3E}">
        <p14:creationId xmlns:p14="http://schemas.microsoft.com/office/powerpoint/2010/main" val="2761937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1"/>
        <p:cNvGrpSpPr/>
        <p:nvPr/>
      </p:nvGrpSpPr>
      <p:grpSpPr>
        <a:xfrm>
          <a:off x="0" y="0"/>
          <a:ext cx="0" cy="0"/>
          <a:chOff x="0" y="0"/>
          <a:chExt cx="0" cy="0"/>
        </a:xfrm>
      </p:grpSpPr>
      <p:grpSp>
        <p:nvGrpSpPr>
          <p:cNvPr id="32" name="Google Shape;32;p7"/>
          <p:cNvGrpSpPr/>
          <p:nvPr/>
        </p:nvGrpSpPr>
        <p:grpSpPr>
          <a:xfrm>
            <a:off x="353250" y="-12"/>
            <a:ext cx="8790750" cy="5143513"/>
            <a:chOff x="353250" y="-12"/>
            <a:chExt cx="8790750" cy="5143513"/>
          </a:xfrm>
        </p:grpSpPr>
        <p:sp>
          <p:nvSpPr>
            <p:cNvPr id="33" name="Google Shape;33;p7"/>
            <p:cNvSpPr/>
            <p:nvPr/>
          </p:nvSpPr>
          <p:spPr>
            <a:xfrm>
              <a:off x="353250" y="344250"/>
              <a:ext cx="8437500" cy="4455000"/>
            </a:xfrm>
            <a:prstGeom prst="rect">
              <a:avLst/>
            </a:prstGeom>
            <a:solidFill>
              <a:srgbClr val="FFFFFF"/>
            </a:solidFill>
            <a:ln>
              <a:noFill/>
            </a:ln>
            <a:effectLst>
              <a:outerShdw blurRad="428625"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 name="Google Shape;34;p7"/>
            <p:cNvGrpSpPr/>
            <p:nvPr/>
          </p:nvGrpSpPr>
          <p:grpSpPr>
            <a:xfrm>
              <a:off x="353250" y="-12"/>
              <a:ext cx="8790750" cy="5143513"/>
              <a:chOff x="353250" y="-12"/>
              <a:chExt cx="8790750" cy="5143513"/>
            </a:xfrm>
          </p:grpSpPr>
          <p:sp>
            <p:nvSpPr>
              <p:cNvPr id="35" name="Google Shape;35;p7"/>
              <p:cNvSpPr/>
              <p:nvPr/>
            </p:nvSpPr>
            <p:spPr>
              <a:xfrm>
                <a:off x="7483500" y="3483000"/>
                <a:ext cx="1660500" cy="1660500"/>
              </a:xfrm>
              <a:prstGeom prst="rect">
                <a:avLst/>
              </a:prstGeom>
              <a:solidFill>
                <a:srgbClr val="6E6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 name="Google Shape;36;p7"/>
              <p:cNvGrpSpPr/>
              <p:nvPr/>
            </p:nvGrpSpPr>
            <p:grpSpPr>
              <a:xfrm rot="10800000" flipH="1">
                <a:off x="353250" y="-12"/>
                <a:ext cx="8790750" cy="4799263"/>
                <a:chOff x="353250" y="344238"/>
                <a:chExt cx="8790750" cy="4799263"/>
              </a:xfrm>
            </p:grpSpPr>
            <p:sp>
              <p:nvSpPr>
                <p:cNvPr id="37" name="Google Shape;37;p7"/>
                <p:cNvSpPr/>
                <p:nvPr/>
              </p:nvSpPr>
              <p:spPr>
                <a:xfrm>
                  <a:off x="8390700" y="4382100"/>
                  <a:ext cx="753300" cy="761400"/>
                </a:xfrm>
                <a:prstGeom prst="rect">
                  <a:avLst/>
                </a:prstGeom>
                <a:solidFill>
                  <a:srgbClr val="C247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p:nvPr/>
              </p:nvSpPr>
              <p:spPr>
                <a:xfrm>
                  <a:off x="353250" y="344238"/>
                  <a:ext cx="398700" cy="1841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39" name="Google Shape;39;p7"/>
          <p:cNvSpPr txBox="1">
            <a:spLocks noGrp="1"/>
          </p:cNvSpPr>
          <p:nvPr>
            <p:ph type="body" idx="1"/>
          </p:nvPr>
        </p:nvSpPr>
        <p:spPr>
          <a:xfrm>
            <a:off x="1631750" y="1635775"/>
            <a:ext cx="4980300" cy="2373900"/>
          </a:xfrm>
          <a:prstGeom prst="rect">
            <a:avLst/>
          </a:prstGeom>
        </p:spPr>
        <p:txBody>
          <a:bodyPr spcFirstLastPara="1" wrap="square" lIns="91425" tIns="91425" rIns="91425" bIns="91425" anchor="ctr" anchorCtr="0">
            <a:noAutofit/>
          </a:bodyPr>
          <a:lstStyle>
            <a:lvl1pPr marL="457200" lvl="0" indent="-317500" rtl="0">
              <a:spcBef>
                <a:spcPts val="0"/>
              </a:spcBef>
              <a:spcAft>
                <a:spcPts val="0"/>
              </a:spcAft>
              <a:buSzPts val="1400"/>
              <a:buChar char="●"/>
              <a:defRPr sz="14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sp>
        <p:nvSpPr>
          <p:cNvPr id="40" name="Google Shape;40;p7"/>
          <p:cNvSpPr txBox="1">
            <a:spLocks noGrp="1"/>
          </p:cNvSpPr>
          <p:nvPr>
            <p:ph type="title"/>
          </p:nvPr>
        </p:nvSpPr>
        <p:spPr>
          <a:xfrm>
            <a:off x="720000" y="611200"/>
            <a:ext cx="77040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3675340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94"/>
        <p:cNvGrpSpPr/>
        <p:nvPr/>
      </p:nvGrpSpPr>
      <p:grpSpPr>
        <a:xfrm>
          <a:off x="0" y="0"/>
          <a:ext cx="0" cy="0"/>
          <a:chOff x="0" y="0"/>
          <a:chExt cx="0" cy="0"/>
        </a:xfrm>
      </p:grpSpPr>
      <p:grpSp>
        <p:nvGrpSpPr>
          <p:cNvPr id="95" name="Google Shape;95;p18"/>
          <p:cNvGrpSpPr/>
          <p:nvPr/>
        </p:nvGrpSpPr>
        <p:grpSpPr>
          <a:xfrm flipH="1">
            <a:off x="0" y="0"/>
            <a:ext cx="8790800" cy="4799263"/>
            <a:chOff x="353250" y="0"/>
            <a:chExt cx="8790800" cy="4799263"/>
          </a:xfrm>
        </p:grpSpPr>
        <p:sp>
          <p:nvSpPr>
            <p:cNvPr id="96" name="Google Shape;96;p18"/>
            <p:cNvSpPr/>
            <p:nvPr/>
          </p:nvSpPr>
          <p:spPr>
            <a:xfrm>
              <a:off x="353250" y="344250"/>
              <a:ext cx="8437500" cy="4455000"/>
            </a:xfrm>
            <a:prstGeom prst="rect">
              <a:avLst/>
            </a:prstGeom>
            <a:solidFill>
              <a:srgbClr val="FFFFFF"/>
            </a:solidFill>
            <a:ln>
              <a:noFill/>
            </a:ln>
            <a:effectLst>
              <a:outerShdw blurRad="428625"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8"/>
            <p:cNvSpPr/>
            <p:nvPr/>
          </p:nvSpPr>
          <p:spPr>
            <a:xfrm>
              <a:off x="8390750" y="0"/>
              <a:ext cx="753300" cy="761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8"/>
            <p:cNvSpPr/>
            <p:nvPr/>
          </p:nvSpPr>
          <p:spPr>
            <a:xfrm>
              <a:off x="353250" y="3771163"/>
              <a:ext cx="398700" cy="1028100"/>
            </a:xfrm>
            <a:prstGeom prst="rect">
              <a:avLst/>
            </a:prstGeom>
            <a:solidFill>
              <a:srgbClr val="6E6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 name="Google Shape;99;p18"/>
          <p:cNvSpPr txBox="1">
            <a:spLocks noGrp="1"/>
          </p:cNvSpPr>
          <p:nvPr>
            <p:ph type="title"/>
          </p:nvPr>
        </p:nvSpPr>
        <p:spPr>
          <a:xfrm>
            <a:off x="2476475" y="3071885"/>
            <a:ext cx="4191000" cy="434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200"/>
              <a:buFont typeface="Bree Serif"/>
              <a:buNone/>
              <a:defRPr sz="3200">
                <a:latin typeface="Bree Serif"/>
                <a:ea typeface="Bree Serif"/>
                <a:cs typeface="Bree Serif"/>
                <a:sym typeface="Bree Serif"/>
              </a:defRPr>
            </a:lvl2pPr>
            <a:lvl3pPr lvl="2" rtl="0">
              <a:spcBef>
                <a:spcPts val="0"/>
              </a:spcBef>
              <a:spcAft>
                <a:spcPts val="0"/>
              </a:spcAft>
              <a:buSzPts val="3200"/>
              <a:buFont typeface="Bree Serif"/>
              <a:buNone/>
              <a:defRPr sz="3200">
                <a:latin typeface="Bree Serif"/>
                <a:ea typeface="Bree Serif"/>
                <a:cs typeface="Bree Serif"/>
                <a:sym typeface="Bree Serif"/>
              </a:defRPr>
            </a:lvl3pPr>
            <a:lvl4pPr lvl="3" rtl="0">
              <a:spcBef>
                <a:spcPts val="0"/>
              </a:spcBef>
              <a:spcAft>
                <a:spcPts val="0"/>
              </a:spcAft>
              <a:buSzPts val="3200"/>
              <a:buFont typeface="Bree Serif"/>
              <a:buNone/>
              <a:defRPr sz="3200">
                <a:latin typeface="Bree Serif"/>
                <a:ea typeface="Bree Serif"/>
                <a:cs typeface="Bree Serif"/>
                <a:sym typeface="Bree Serif"/>
              </a:defRPr>
            </a:lvl4pPr>
            <a:lvl5pPr lvl="4" rtl="0">
              <a:spcBef>
                <a:spcPts val="0"/>
              </a:spcBef>
              <a:spcAft>
                <a:spcPts val="0"/>
              </a:spcAft>
              <a:buSzPts val="3200"/>
              <a:buFont typeface="Bree Serif"/>
              <a:buNone/>
              <a:defRPr sz="3200">
                <a:latin typeface="Bree Serif"/>
                <a:ea typeface="Bree Serif"/>
                <a:cs typeface="Bree Serif"/>
                <a:sym typeface="Bree Serif"/>
              </a:defRPr>
            </a:lvl5pPr>
            <a:lvl6pPr lvl="5" rtl="0">
              <a:spcBef>
                <a:spcPts val="0"/>
              </a:spcBef>
              <a:spcAft>
                <a:spcPts val="0"/>
              </a:spcAft>
              <a:buSzPts val="3200"/>
              <a:buFont typeface="Bree Serif"/>
              <a:buNone/>
              <a:defRPr sz="3200">
                <a:latin typeface="Bree Serif"/>
                <a:ea typeface="Bree Serif"/>
                <a:cs typeface="Bree Serif"/>
                <a:sym typeface="Bree Serif"/>
              </a:defRPr>
            </a:lvl6pPr>
            <a:lvl7pPr lvl="6" rtl="0">
              <a:spcBef>
                <a:spcPts val="0"/>
              </a:spcBef>
              <a:spcAft>
                <a:spcPts val="0"/>
              </a:spcAft>
              <a:buSzPts val="3200"/>
              <a:buFont typeface="Bree Serif"/>
              <a:buNone/>
              <a:defRPr sz="3200">
                <a:latin typeface="Bree Serif"/>
                <a:ea typeface="Bree Serif"/>
                <a:cs typeface="Bree Serif"/>
                <a:sym typeface="Bree Serif"/>
              </a:defRPr>
            </a:lvl7pPr>
            <a:lvl8pPr lvl="7" rtl="0">
              <a:spcBef>
                <a:spcPts val="0"/>
              </a:spcBef>
              <a:spcAft>
                <a:spcPts val="0"/>
              </a:spcAft>
              <a:buSzPts val="3200"/>
              <a:buFont typeface="Bree Serif"/>
              <a:buNone/>
              <a:defRPr sz="3200">
                <a:latin typeface="Bree Serif"/>
                <a:ea typeface="Bree Serif"/>
                <a:cs typeface="Bree Serif"/>
                <a:sym typeface="Bree Serif"/>
              </a:defRPr>
            </a:lvl8pPr>
            <a:lvl9pPr lvl="8" rtl="0">
              <a:spcBef>
                <a:spcPts val="0"/>
              </a:spcBef>
              <a:spcAft>
                <a:spcPts val="0"/>
              </a:spcAft>
              <a:buSzPts val="3200"/>
              <a:buFont typeface="Bree Serif"/>
              <a:buNone/>
              <a:defRPr sz="3200">
                <a:latin typeface="Bree Serif"/>
                <a:ea typeface="Bree Serif"/>
                <a:cs typeface="Bree Serif"/>
                <a:sym typeface="Bree Serif"/>
              </a:defRPr>
            </a:lvl9pPr>
          </a:lstStyle>
          <a:p>
            <a:endParaRPr/>
          </a:p>
        </p:txBody>
      </p:sp>
      <p:sp>
        <p:nvSpPr>
          <p:cNvPr id="100" name="Google Shape;100;p18"/>
          <p:cNvSpPr txBox="1">
            <a:spLocks noGrp="1"/>
          </p:cNvSpPr>
          <p:nvPr>
            <p:ph type="subTitle" idx="1"/>
          </p:nvPr>
        </p:nvSpPr>
        <p:spPr>
          <a:xfrm>
            <a:off x="2476475" y="3541838"/>
            <a:ext cx="4191000" cy="837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atin typeface="Roboto"/>
                <a:ea typeface="Roboto"/>
                <a:cs typeface="Roboto"/>
                <a:sym typeface="Roboto"/>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endParaRPr/>
          </a:p>
        </p:txBody>
      </p:sp>
    </p:spTree>
    <p:extLst>
      <p:ext uri="{BB962C8B-B14F-4D97-AF65-F5344CB8AC3E}">
        <p14:creationId xmlns:p14="http://schemas.microsoft.com/office/powerpoint/2010/main" val="1341952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5050" y="535000"/>
            <a:ext cx="77139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Arimo"/>
              <a:buNone/>
              <a:defRPr sz="3000" b="1">
                <a:solidFill>
                  <a:schemeClr val="dk1"/>
                </a:solidFill>
                <a:latin typeface="Arimo"/>
                <a:ea typeface="Arimo"/>
                <a:cs typeface="Arimo"/>
                <a:sym typeface="Arimo"/>
              </a:defRPr>
            </a:lvl1pPr>
            <a:lvl2pPr lvl="1" rtl="0">
              <a:spcBef>
                <a:spcPts val="0"/>
              </a:spcBef>
              <a:spcAft>
                <a:spcPts val="0"/>
              </a:spcAft>
              <a:buClr>
                <a:schemeClr val="dk1"/>
              </a:buClr>
              <a:buSzPts val="3000"/>
              <a:buFont typeface="Arimo"/>
              <a:buNone/>
              <a:defRPr sz="3000" b="1">
                <a:solidFill>
                  <a:schemeClr val="dk1"/>
                </a:solidFill>
                <a:latin typeface="Arimo"/>
                <a:ea typeface="Arimo"/>
                <a:cs typeface="Arimo"/>
                <a:sym typeface="Arimo"/>
              </a:defRPr>
            </a:lvl2pPr>
            <a:lvl3pPr lvl="2" rtl="0">
              <a:spcBef>
                <a:spcPts val="0"/>
              </a:spcBef>
              <a:spcAft>
                <a:spcPts val="0"/>
              </a:spcAft>
              <a:buClr>
                <a:schemeClr val="dk1"/>
              </a:buClr>
              <a:buSzPts val="3000"/>
              <a:buFont typeface="Arimo"/>
              <a:buNone/>
              <a:defRPr sz="3000" b="1">
                <a:solidFill>
                  <a:schemeClr val="dk1"/>
                </a:solidFill>
                <a:latin typeface="Arimo"/>
                <a:ea typeface="Arimo"/>
                <a:cs typeface="Arimo"/>
                <a:sym typeface="Arimo"/>
              </a:defRPr>
            </a:lvl3pPr>
            <a:lvl4pPr lvl="3" rtl="0">
              <a:spcBef>
                <a:spcPts val="0"/>
              </a:spcBef>
              <a:spcAft>
                <a:spcPts val="0"/>
              </a:spcAft>
              <a:buClr>
                <a:schemeClr val="dk1"/>
              </a:buClr>
              <a:buSzPts val="3000"/>
              <a:buFont typeface="Arimo"/>
              <a:buNone/>
              <a:defRPr sz="3000" b="1">
                <a:solidFill>
                  <a:schemeClr val="dk1"/>
                </a:solidFill>
                <a:latin typeface="Arimo"/>
                <a:ea typeface="Arimo"/>
                <a:cs typeface="Arimo"/>
                <a:sym typeface="Arimo"/>
              </a:defRPr>
            </a:lvl4pPr>
            <a:lvl5pPr lvl="4" rtl="0">
              <a:spcBef>
                <a:spcPts val="0"/>
              </a:spcBef>
              <a:spcAft>
                <a:spcPts val="0"/>
              </a:spcAft>
              <a:buClr>
                <a:schemeClr val="dk1"/>
              </a:buClr>
              <a:buSzPts val="3000"/>
              <a:buFont typeface="Arimo"/>
              <a:buNone/>
              <a:defRPr sz="3000" b="1">
                <a:solidFill>
                  <a:schemeClr val="dk1"/>
                </a:solidFill>
                <a:latin typeface="Arimo"/>
                <a:ea typeface="Arimo"/>
                <a:cs typeface="Arimo"/>
                <a:sym typeface="Arimo"/>
              </a:defRPr>
            </a:lvl5pPr>
            <a:lvl6pPr lvl="5" rtl="0">
              <a:spcBef>
                <a:spcPts val="0"/>
              </a:spcBef>
              <a:spcAft>
                <a:spcPts val="0"/>
              </a:spcAft>
              <a:buClr>
                <a:schemeClr val="dk1"/>
              </a:buClr>
              <a:buSzPts val="3000"/>
              <a:buFont typeface="Arimo"/>
              <a:buNone/>
              <a:defRPr sz="3000" b="1">
                <a:solidFill>
                  <a:schemeClr val="dk1"/>
                </a:solidFill>
                <a:latin typeface="Arimo"/>
                <a:ea typeface="Arimo"/>
                <a:cs typeface="Arimo"/>
                <a:sym typeface="Arimo"/>
              </a:defRPr>
            </a:lvl6pPr>
            <a:lvl7pPr lvl="6" rtl="0">
              <a:spcBef>
                <a:spcPts val="0"/>
              </a:spcBef>
              <a:spcAft>
                <a:spcPts val="0"/>
              </a:spcAft>
              <a:buClr>
                <a:schemeClr val="dk1"/>
              </a:buClr>
              <a:buSzPts val="3000"/>
              <a:buFont typeface="Arimo"/>
              <a:buNone/>
              <a:defRPr sz="3000" b="1">
                <a:solidFill>
                  <a:schemeClr val="dk1"/>
                </a:solidFill>
                <a:latin typeface="Arimo"/>
                <a:ea typeface="Arimo"/>
                <a:cs typeface="Arimo"/>
                <a:sym typeface="Arimo"/>
              </a:defRPr>
            </a:lvl7pPr>
            <a:lvl8pPr lvl="7" rtl="0">
              <a:spcBef>
                <a:spcPts val="0"/>
              </a:spcBef>
              <a:spcAft>
                <a:spcPts val="0"/>
              </a:spcAft>
              <a:buClr>
                <a:schemeClr val="dk1"/>
              </a:buClr>
              <a:buSzPts val="3000"/>
              <a:buFont typeface="Arimo"/>
              <a:buNone/>
              <a:defRPr sz="3000" b="1">
                <a:solidFill>
                  <a:schemeClr val="dk1"/>
                </a:solidFill>
                <a:latin typeface="Arimo"/>
                <a:ea typeface="Arimo"/>
                <a:cs typeface="Arimo"/>
                <a:sym typeface="Arimo"/>
              </a:defRPr>
            </a:lvl8pPr>
            <a:lvl9pPr lvl="8" rtl="0">
              <a:spcBef>
                <a:spcPts val="0"/>
              </a:spcBef>
              <a:spcAft>
                <a:spcPts val="0"/>
              </a:spcAft>
              <a:buClr>
                <a:schemeClr val="dk1"/>
              </a:buClr>
              <a:buSzPts val="3000"/>
              <a:buFont typeface="Arimo"/>
              <a:buNone/>
              <a:defRPr sz="3000" b="1">
                <a:solidFill>
                  <a:schemeClr val="dk1"/>
                </a:solidFill>
                <a:latin typeface="Arimo"/>
                <a:ea typeface="Arimo"/>
                <a:cs typeface="Arimo"/>
                <a:sym typeface="Arimo"/>
              </a:defRPr>
            </a:lvl9pPr>
          </a:lstStyle>
          <a:p>
            <a:endParaRPr/>
          </a:p>
        </p:txBody>
      </p:sp>
      <p:sp>
        <p:nvSpPr>
          <p:cNvPr id="7" name="Google Shape;7;p1"/>
          <p:cNvSpPr txBox="1">
            <a:spLocks noGrp="1"/>
          </p:cNvSpPr>
          <p:nvPr>
            <p:ph type="body" idx="1"/>
          </p:nvPr>
        </p:nvSpPr>
        <p:spPr>
          <a:xfrm>
            <a:off x="715050" y="1152475"/>
            <a:ext cx="77139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Kumbh Sans"/>
              <a:buChar char="●"/>
              <a:defRPr>
                <a:solidFill>
                  <a:schemeClr val="lt1"/>
                </a:solidFill>
                <a:latin typeface="Kumbh Sans"/>
                <a:ea typeface="Kumbh Sans"/>
                <a:cs typeface="Kumbh Sans"/>
                <a:sym typeface="Kumbh Sans"/>
              </a:defRPr>
            </a:lvl1pPr>
            <a:lvl2pPr marL="914400" lvl="1" indent="-317500">
              <a:lnSpc>
                <a:spcPct val="100000"/>
              </a:lnSpc>
              <a:spcBef>
                <a:spcPts val="0"/>
              </a:spcBef>
              <a:spcAft>
                <a:spcPts val="0"/>
              </a:spcAft>
              <a:buClr>
                <a:schemeClr val="lt1"/>
              </a:buClr>
              <a:buSzPts val="1400"/>
              <a:buFont typeface="Kumbh Sans"/>
              <a:buChar char="○"/>
              <a:defRPr>
                <a:solidFill>
                  <a:schemeClr val="lt1"/>
                </a:solidFill>
                <a:latin typeface="Kumbh Sans"/>
                <a:ea typeface="Kumbh Sans"/>
                <a:cs typeface="Kumbh Sans"/>
                <a:sym typeface="Kumbh Sans"/>
              </a:defRPr>
            </a:lvl2pPr>
            <a:lvl3pPr marL="1371600" lvl="2" indent="-317500">
              <a:lnSpc>
                <a:spcPct val="100000"/>
              </a:lnSpc>
              <a:spcBef>
                <a:spcPts val="0"/>
              </a:spcBef>
              <a:spcAft>
                <a:spcPts val="0"/>
              </a:spcAft>
              <a:buClr>
                <a:schemeClr val="lt1"/>
              </a:buClr>
              <a:buSzPts val="1400"/>
              <a:buFont typeface="Kumbh Sans"/>
              <a:buChar char="■"/>
              <a:defRPr>
                <a:solidFill>
                  <a:schemeClr val="lt1"/>
                </a:solidFill>
                <a:latin typeface="Kumbh Sans"/>
                <a:ea typeface="Kumbh Sans"/>
                <a:cs typeface="Kumbh Sans"/>
                <a:sym typeface="Kumbh Sans"/>
              </a:defRPr>
            </a:lvl3pPr>
            <a:lvl4pPr marL="1828800" lvl="3" indent="-317500">
              <a:lnSpc>
                <a:spcPct val="100000"/>
              </a:lnSpc>
              <a:spcBef>
                <a:spcPts val="0"/>
              </a:spcBef>
              <a:spcAft>
                <a:spcPts val="0"/>
              </a:spcAft>
              <a:buClr>
                <a:schemeClr val="lt1"/>
              </a:buClr>
              <a:buSzPts val="1400"/>
              <a:buFont typeface="Kumbh Sans"/>
              <a:buChar char="●"/>
              <a:defRPr>
                <a:solidFill>
                  <a:schemeClr val="lt1"/>
                </a:solidFill>
                <a:latin typeface="Kumbh Sans"/>
                <a:ea typeface="Kumbh Sans"/>
                <a:cs typeface="Kumbh Sans"/>
                <a:sym typeface="Kumbh Sans"/>
              </a:defRPr>
            </a:lvl4pPr>
            <a:lvl5pPr marL="2286000" lvl="4" indent="-317500">
              <a:lnSpc>
                <a:spcPct val="100000"/>
              </a:lnSpc>
              <a:spcBef>
                <a:spcPts val="0"/>
              </a:spcBef>
              <a:spcAft>
                <a:spcPts val="0"/>
              </a:spcAft>
              <a:buClr>
                <a:schemeClr val="lt1"/>
              </a:buClr>
              <a:buSzPts val="1400"/>
              <a:buFont typeface="Kumbh Sans"/>
              <a:buChar char="○"/>
              <a:defRPr>
                <a:solidFill>
                  <a:schemeClr val="lt1"/>
                </a:solidFill>
                <a:latin typeface="Kumbh Sans"/>
                <a:ea typeface="Kumbh Sans"/>
                <a:cs typeface="Kumbh Sans"/>
                <a:sym typeface="Kumbh Sans"/>
              </a:defRPr>
            </a:lvl5pPr>
            <a:lvl6pPr marL="2743200" lvl="5" indent="-317500">
              <a:lnSpc>
                <a:spcPct val="100000"/>
              </a:lnSpc>
              <a:spcBef>
                <a:spcPts val="0"/>
              </a:spcBef>
              <a:spcAft>
                <a:spcPts val="0"/>
              </a:spcAft>
              <a:buClr>
                <a:schemeClr val="lt1"/>
              </a:buClr>
              <a:buSzPts val="1400"/>
              <a:buFont typeface="Kumbh Sans"/>
              <a:buChar char="■"/>
              <a:defRPr>
                <a:solidFill>
                  <a:schemeClr val="lt1"/>
                </a:solidFill>
                <a:latin typeface="Kumbh Sans"/>
                <a:ea typeface="Kumbh Sans"/>
                <a:cs typeface="Kumbh Sans"/>
                <a:sym typeface="Kumbh Sans"/>
              </a:defRPr>
            </a:lvl6pPr>
            <a:lvl7pPr marL="3200400" lvl="6" indent="-317500">
              <a:lnSpc>
                <a:spcPct val="100000"/>
              </a:lnSpc>
              <a:spcBef>
                <a:spcPts val="0"/>
              </a:spcBef>
              <a:spcAft>
                <a:spcPts val="0"/>
              </a:spcAft>
              <a:buClr>
                <a:schemeClr val="lt1"/>
              </a:buClr>
              <a:buSzPts val="1400"/>
              <a:buFont typeface="Kumbh Sans"/>
              <a:buChar char="●"/>
              <a:defRPr>
                <a:solidFill>
                  <a:schemeClr val="lt1"/>
                </a:solidFill>
                <a:latin typeface="Kumbh Sans"/>
                <a:ea typeface="Kumbh Sans"/>
                <a:cs typeface="Kumbh Sans"/>
                <a:sym typeface="Kumbh Sans"/>
              </a:defRPr>
            </a:lvl7pPr>
            <a:lvl8pPr marL="3657600" lvl="7" indent="-317500">
              <a:lnSpc>
                <a:spcPct val="100000"/>
              </a:lnSpc>
              <a:spcBef>
                <a:spcPts val="0"/>
              </a:spcBef>
              <a:spcAft>
                <a:spcPts val="0"/>
              </a:spcAft>
              <a:buClr>
                <a:schemeClr val="lt1"/>
              </a:buClr>
              <a:buSzPts val="1400"/>
              <a:buFont typeface="Kumbh Sans"/>
              <a:buChar char="○"/>
              <a:defRPr>
                <a:solidFill>
                  <a:schemeClr val="lt1"/>
                </a:solidFill>
                <a:latin typeface="Kumbh Sans"/>
                <a:ea typeface="Kumbh Sans"/>
                <a:cs typeface="Kumbh Sans"/>
                <a:sym typeface="Kumbh Sans"/>
              </a:defRPr>
            </a:lvl8pPr>
            <a:lvl9pPr marL="4114800" lvl="8" indent="-317500">
              <a:lnSpc>
                <a:spcPct val="100000"/>
              </a:lnSpc>
              <a:spcBef>
                <a:spcPts val="0"/>
              </a:spcBef>
              <a:spcAft>
                <a:spcPts val="0"/>
              </a:spcAft>
              <a:buClr>
                <a:schemeClr val="lt1"/>
              </a:buClr>
              <a:buSzPts val="1400"/>
              <a:buFont typeface="Kumbh Sans"/>
              <a:buChar char="■"/>
              <a:defRPr>
                <a:solidFill>
                  <a:schemeClr val="lt1"/>
                </a:solidFill>
                <a:latin typeface="Kumbh Sans"/>
                <a:ea typeface="Kumbh Sans"/>
                <a:cs typeface="Kumbh Sans"/>
                <a:sym typeface="Kumbh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75" r:id="rId2"/>
    <p:sldLayoutId id="2147483685"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50">
          <p15:clr>
            <a:srgbClr val="EA4335"/>
          </p15:clr>
        </p15:guide>
        <p15:guide id="2" orient="horz" pos="337">
          <p15:clr>
            <a:srgbClr val="EA4335"/>
          </p15:clr>
        </p15:guide>
        <p15:guide id="3" pos="5310">
          <p15:clr>
            <a:srgbClr val="EA4335"/>
          </p15:clr>
        </p15:guide>
        <p15:guide id="4" orient="horz" pos="2903">
          <p15:clr>
            <a:srgbClr val="EA4335"/>
          </p15:clr>
        </p15:guide>
        <p15:guide id="5" orient="horz" pos="628">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5050" y="535000"/>
            <a:ext cx="77139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Arimo"/>
              <a:buNone/>
              <a:defRPr sz="3000" b="1">
                <a:solidFill>
                  <a:schemeClr val="dk1"/>
                </a:solidFill>
                <a:latin typeface="Arimo"/>
                <a:ea typeface="Arimo"/>
                <a:cs typeface="Arimo"/>
                <a:sym typeface="Arimo"/>
              </a:defRPr>
            </a:lvl1pPr>
            <a:lvl2pPr lvl="1" rtl="0">
              <a:spcBef>
                <a:spcPts val="0"/>
              </a:spcBef>
              <a:spcAft>
                <a:spcPts val="0"/>
              </a:spcAft>
              <a:buClr>
                <a:schemeClr val="dk1"/>
              </a:buClr>
              <a:buSzPts val="3000"/>
              <a:buFont typeface="Arimo"/>
              <a:buNone/>
              <a:defRPr sz="3000" b="1">
                <a:solidFill>
                  <a:schemeClr val="dk1"/>
                </a:solidFill>
                <a:latin typeface="Arimo"/>
                <a:ea typeface="Arimo"/>
                <a:cs typeface="Arimo"/>
                <a:sym typeface="Arimo"/>
              </a:defRPr>
            </a:lvl2pPr>
            <a:lvl3pPr lvl="2" rtl="0">
              <a:spcBef>
                <a:spcPts val="0"/>
              </a:spcBef>
              <a:spcAft>
                <a:spcPts val="0"/>
              </a:spcAft>
              <a:buClr>
                <a:schemeClr val="dk1"/>
              </a:buClr>
              <a:buSzPts val="3000"/>
              <a:buFont typeface="Arimo"/>
              <a:buNone/>
              <a:defRPr sz="3000" b="1">
                <a:solidFill>
                  <a:schemeClr val="dk1"/>
                </a:solidFill>
                <a:latin typeface="Arimo"/>
                <a:ea typeface="Arimo"/>
                <a:cs typeface="Arimo"/>
                <a:sym typeface="Arimo"/>
              </a:defRPr>
            </a:lvl3pPr>
            <a:lvl4pPr lvl="3" rtl="0">
              <a:spcBef>
                <a:spcPts val="0"/>
              </a:spcBef>
              <a:spcAft>
                <a:spcPts val="0"/>
              </a:spcAft>
              <a:buClr>
                <a:schemeClr val="dk1"/>
              </a:buClr>
              <a:buSzPts val="3000"/>
              <a:buFont typeface="Arimo"/>
              <a:buNone/>
              <a:defRPr sz="3000" b="1">
                <a:solidFill>
                  <a:schemeClr val="dk1"/>
                </a:solidFill>
                <a:latin typeface="Arimo"/>
                <a:ea typeface="Arimo"/>
                <a:cs typeface="Arimo"/>
                <a:sym typeface="Arimo"/>
              </a:defRPr>
            </a:lvl4pPr>
            <a:lvl5pPr lvl="4" rtl="0">
              <a:spcBef>
                <a:spcPts val="0"/>
              </a:spcBef>
              <a:spcAft>
                <a:spcPts val="0"/>
              </a:spcAft>
              <a:buClr>
                <a:schemeClr val="dk1"/>
              </a:buClr>
              <a:buSzPts val="3000"/>
              <a:buFont typeface="Arimo"/>
              <a:buNone/>
              <a:defRPr sz="3000" b="1">
                <a:solidFill>
                  <a:schemeClr val="dk1"/>
                </a:solidFill>
                <a:latin typeface="Arimo"/>
                <a:ea typeface="Arimo"/>
                <a:cs typeface="Arimo"/>
                <a:sym typeface="Arimo"/>
              </a:defRPr>
            </a:lvl5pPr>
            <a:lvl6pPr lvl="5" rtl="0">
              <a:spcBef>
                <a:spcPts val="0"/>
              </a:spcBef>
              <a:spcAft>
                <a:spcPts val="0"/>
              </a:spcAft>
              <a:buClr>
                <a:schemeClr val="dk1"/>
              </a:buClr>
              <a:buSzPts val="3000"/>
              <a:buFont typeface="Arimo"/>
              <a:buNone/>
              <a:defRPr sz="3000" b="1">
                <a:solidFill>
                  <a:schemeClr val="dk1"/>
                </a:solidFill>
                <a:latin typeface="Arimo"/>
                <a:ea typeface="Arimo"/>
                <a:cs typeface="Arimo"/>
                <a:sym typeface="Arimo"/>
              </a:defRPr>
            </a:lvl6pPr>
            <a:lvl7pPr lvl="6" rtl="0">
              <a:spcBef>
                <a:spcPts val="0"/>
              </a:spcBef>
              <a:spcAft>
                <a:spcPts val="0"/>
              </a:spcAft>
              <a:buClr>
                <a:schemeClr val="dk1"/>
              </a:buClr>
              <a:buSzPts val="3000"/>
              <a:buFont typeface="Arimo"/>
              <a:buNone/>
              <a:defRPr sz="3000" b="1">
                <a:solidFill>
                  <a:schemeClr val="dk1"/>
                </a:solidFill>
                <a:latin typeface="Arimo"/>
                <a:ea typeface="Arimo"/>
                <a:cs typeface="Arimo"/>
                <a:sym typeface="Arimo"/>
              </a:defRPr>
            </a:lvl7pPr>
            <a:lvl8pPr lvl="7" rtl="0">
              <a:spcBef>
                <a:spcPts val="0"/>
              </a:spcBef>
              <a:spcAft>
                <a:spcPts val="0"/>
              </a:spcAft>
              <a:buClr>
                <a:schemeClr val="dk1"/>
              </a:buClr>
              <a:buSzPts val="3000"/>
              <a:buFont typeface="Arimo"/>
              <a:buNone/>
              <a:defRPr sz="3000" b="1">
                <a:solidFill>
                  <a:schemeClr val="dk1"/>
                </a:solidFill>
                <a:latin typeface="Arimo"/>
                <a:ea typeface="Arimo"/>
                <a:cs typeface="Arimo"/>
                <a:sym typeface="Arimo"/>
              </a:defRPr>
            </a:lvl8pPr>
            <a:lvl9pPr lvl="8" rtl="0">
              <a:spcBef>
                <a:spcPts val="0"/>
              </a:spcBef>
              <a:spcAft>
                <a:spcPts val="0"/>
              </a:spcAft>
              <a:buClr>
                <a:schemeClr val="dk1"/>
              </a:buClr>
              <a:buSzPts val="3000"/>
              <a:buFont typeface="Arimo"/>
              <a:buNone/>
              <a:defRPr sz="3000" b="1">
                <a:solidFill>
                  <a:schemeClr val="dk1"/>
                </a:solidFill>
                <a:latin typeface="Arimo"/>
                <a:ea typeface="Arimo"/>
                <a:cs typeface="Arimo"/>
                <a:sym typeface="Arimo"/>
              </a:defRPr>
            </a:lvl9pPr>
          </a:lstStyle>
          <a:p>
            <a:endParaRPr/>
          </a:p>
        </p:txBody>
      </p:sp>
      <p:sp>
        <p:nvSpPr>
          <p:cNvPr id="7" name="Google Shape;7;p1"/>
          <p:cNvSpPr txBox="1">
            <a:spLocks noGrp="1"/>
          </p:cNvSpPr>
          <p:nvPr>
            <p:ph type="body" idx="1"/>
          </p:nvPr>
        </p:nvSpPr>
        <p:spPr>
          <a:xfrm>
            <a:off x="715050" y="1152475"/>
            <a:ext cx="77139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Kumbh Sans"/>
              <a:buChar char="●"/>
              <a:defRPr>
                <a:solidFill>
                  <a:schemeClr val="lt1"/>
                </a:solidFill>
                <a:latin typeface="Kumbh Sans"/>
                <a:ea typeface="Kumbh Sans"/>
                <a:cs typeface="Kumbh Sans"/>
                <a:sym typeface="Kumbh Sans"/>
              </a:defRPr>
            </a:lvl1pPr>
            <a:lvl2pPr marL="914400" lvl="1" indent="-317500">
              <a:lnSpc>
                <a:spcPct val="100000"/>
              </a:lnSpc>
              <a:spcBef>
                <a:spcPts val="0"/>
              </a:spcBef>
              <a:spcAft>
                <a:spcPts val="0"/>
              </a:spcAft>
              <a:buClr>
                <a:schemeClr val="lt1"/>
              </a:buClr>
              <a:buSzPts val="1400"/>
              <a:buFont typeface="Kumbh Sans"/>
              <a:buChar char="○"/>
              <a:defRPr>
                <a:solidFill>
                  <a:schemeClr val="lt1"/>
                </a:solidFill>
                <a:latin typeface="Kumbh Sans"/>
                <a:ea typeface="Kumbh Sans"/>
                <a:cs typeface="Kumbh Sans"/>
                <a:sym typeface="Kumbh Sans"/>
              </a:defRPr>
            </a:lvl2pPr>
            <a:lvl3pPr marL="1371600" lvl="2" indent="-317500">
              <a:lnSpc>
                <a:spcPct val="100000"/>
              </a:lnSpc>
              <a:spcBef>
                <a:spcPts val="0"/>
              </a:spcBef>
              <a:spcAft>
                <a:spcPts val="0"/>
              </a:spcAft>
              <a:buClr>
                <a:schemeClr val="lt1"/>
              </a:buClr>
              <a:buSzPts val="1400"/>
              <a:buFont typeface="Kumbh Sans"/>
              <a:buChar char="■"/>
              <a:defRPr>
                <a:solidFill>
                  <a:schemeClr val="lt1"/>
                </a:solidFill>
                <a:latin typeface="Kumbh Sans"/>
                <a:ea typeface="Kumbh Sans"/>
                <a:cs typeface="Kumbh Sans"/>
                <a:sym typeface="Kumbh Sans"/>
              </a:defRPr>
            </a:lvl3pPr>
            <a:lvl4pPr marL="1828800" lvl="3" indent="-317500">
              <a:lnSpc>
                <a:spcPct val="100000"/>
              </a:lnSpc>
              <a:spcBef>
                <a:spcPts val="0"/>
              </a:spcBef>
              <a:spcAft>
                <a:spcPts val="0"/>
              </a:spcAft>
              <a:buClr>
                <a:schemeClr val="lt1"/>
              </a:buClr>
              <a:buSzPts val="1400"/>
              <a:buFont typeface="Kumbh Sans"/>
              <a:buChar char="●"/>
              <a:defRPr>
                <a:solidFill>
                  <a:schemeClr val="lt1"/>
                </a:solidFill>
                <a:latin typeface="Kumbh Sans"/>
                <a:ea typeface="Kumbh Sans"/>
                <a:cs typeface="Kumbh Sans"/>
                <a:sym typeface="Kumbh Sans"/>
              </a:defRPr>
            </a:lvl4pPr>
            <a:lvl5pPr marL="2286000" lvl="4" indent="-317500">
              <a:lnSpc>
                <a:spcPct val="100000"/>
              </a:lnSpc>
              <a:spcBef>
                <a:spcPts val="0"/>
              </a:spcBef>
              <a:spcAft>
                <a:spcPts val="0"/>
              </a:spcAft>
              <a:buClr>
                <a:schemeClr val="lt1"/>
              </a:buClr>
              <a:buSzPts val="1400"/>
              <a:buFont typeface="Kumbh Sans"/>
              <a:buChar char="○"/>
              <a:defRPr>
                <a:solidFill>
                  <a:schemeClr val="lt1"/>
                </a:solidFill>
                <a:latin typeface="Kumbh Sans"/>
                <a:ea typeface="Kumbh Sans"/>
                <a:cs typeface="Kumbh Sans"/>
                <a:sym typeface="Kumbh Sans"/>
              </a:defRPr>
            </a:lvl5pPr>
            <a:lvl6pPr marL="2743200" lvl="5" indent="-317500">
              <a:lnSpc>
                <a:spcPct val="100000"/>
              </a:lnSpc>
              <a:spcBef>
                <a:spcPts val="0"/>
              </a:spcBef>
              <a:spcAft>
                <a:spcPts val="0"/>
              </a:spcAft>
              <a:buClr>
                <a:schemeClr val="lt1"/>
              </a:buClr>
              <a:buSzPts val="1400"/>
              <a:buFont typeface="Kumbh Sans"/>
              <a:buChar char="■"/>
              <a:defRPr>
                <a:solidFill>
                  <a:schemeClr val="lt1"/>
                </a:solidFill>
                <a:latin typeface="Kumbh Sans"/>
                <a:ea typeface="Kumbh Sans"/>
                <a:cs typeface="Kumbh Sans"/>
                <a:sym typeface="Kumbh Sans"/>
              </a:defRPr>
            </a:lvl6pPr>
            <a:lvl7pPr marL="3200400" lvl="6" indent="-317500">
              <a:lnSpc>
                <a:spcPct val="100000"/>
              </a:lnSpc>
              <a:spcBef>
                <a:spcPts val="0"/>
              </a:spcBef>
              <a:spcAft>
                <a:spcPts val="0"/>
              </a:spcAft>
              <a:buClr>
                <a:schemeClr val="lt1"/>
              </a:buClr>
              <a:buSzPts val="1400"/>
              <a:buFont typeface="Kumbh Sans"/>
              <a:buChar char="●"/>
              <a:defRPr>
                <a:solidFill>
                  <a:schemeClr val="lt1"/>
                </a:solidFill>
                <a:latin typeface="Kumbh Sans"/>
                <a:ea typeface="Kumbh Sans"/>
                <a:cs typeface="Kumbh Sans"/>
                <a:sym typeface="Kumbh Sans"/>
              </a:defRPr>
            </a:lvl7pPr>
            <a:lvl8pPr marL="3657600" lvl="7" indent="-317500">
              <a:lnSpc>
                <a:spcPct val="100000"/>
              </a:lnSpc>
              <a:spcBef>
                <a:spcPts val="0"/>
              </a:spcBef>
              <a:spcAft>
                <a:spcPts val="0"/>
              </a:spcAft>
              <a:buClr>
                <a:schemeClr val="lt1"/>
              </a:buClr>
              <a:buSzPts val="1400"/>
              <a:buFont typeface="Kumbh Sans"/>
              <a:buChar char="○"/>
              <a:defRPr>
                <a:solidFill>
                  <a:schemeClr val="lt1"/>
                </a:solidFill>
                <a:latin typeface="Kumbh Sans"/>
                <a:ea typeface="Kumbh Sans"/>
                <a:cs typeface="Kumbh Sans"/>
                <a:sym typeface="Kumbh Sans"/>
              </a:defRPr>
            </a:lvl8pPr>
            <a:lvl9pPr marL="4114800" lvl="8" indent="-317500">
              <a:lnSpc>
                <a:spcPct val="100000"/>
              </a:lnSpc>
              <a:spcBef>
                <a:spcPts val="0"/>
              </a:spcBef>
              <a:spcAft>
                <a:spcPts val="0"/>
              </a:spcAft>
              <a:buClr>
                <a:schemeClr val="lt1"/>
              </a:buClr>
              <a:buSzPts val="1400"/>
              <a:buFont typeface="Kumbh Sans"/>
              <a:buChar char="■"/>
              <a:defRPr>
                <a:solidFill>
                  <a:schemeClr val="lt1"/>
                </a:solidFill>
                <a:latin typeface="Kumbh Sans"/>
                <a:ea typeface="Kumbh Sans"/>
                <a:cs typeface="Kumbh Sans"/>
                <a:sym typeface="Kumbh Sans"/>
              </a:defRPr>
            </a:lvl9pPr>
          </a:lstStyle>
          <a:p>
            <a:endParaRPr/>
          </a:p>
        </p:txBody>
      </p:sp>
    </p:spTree>
    <p:extLst>
      <p:ext uri="{BB962C8B-B14F-4D97-AF65-F5344CB8AC3E}">
        <p14:creationId xmlns:p14="http://schemas.microsoft.com/office/powerpoint/2010/main" val="87655721"/>
      </p:ext>
    </p:extLst>
  </p:cSld>
  <p:clrMap bg1="lt1" tx1="dk1" bg2="dk2" tx2="lt2" accent1="accent1" accent2="accent2" accent3="accent3" accent4="accent4" accent5="accent5" accent6="accent6" hlink="hlink" folHlink="folHlink"/>
  <p:sldLayoutIdLst>
    <p:sldLayoutId id="2147483677" r:id="rId1"/>
    <p:sldLayoutId id="2147483679" r:id="rId2"/>
    <p:sldLayoutId id="2147483683"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50">
          <p15:clr>
            <a:srgbClr val="EA4335"/>
          </p15:clr>
        </p15:guide>
        <p15:guide id="2" orient="horz" pos="337">
          <p15:clr>
            <a:srgbClr val="EA4335"/>
          </p15:clr>
        </p15:guide>
        <p15:guide id="3" pos="5310">
          <p15:clr>
            <a:srgbClr val="EA4335"/>
          </p15:clr>
        </p15:guide>
        <p15:guide id="4" orient="horz" pos="2903">
          <p15:clr>
            <a:srgbClr val="EA4335"/>
          </p15:clr>
        </p15:guide>
        <p15:guide id="5" orient="horz" pos="628">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hyperlink" Target="https://www.unep.org/resources/report/unep-food-waste-index-report-2021" TargetMode="Externa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hyperlink" Target="https://www.wfpusa.org/drivers-of-hunger/" TargetMode="External"/><Relationship Id="rId2" Type="http://schemas.openxmlformats.org/officeDocument/2006/relationships/hyperlink" Target="https://www.who.int/news/item/06-07-2022-un-report--global-hunger-numbers-rose-to-as-many-as-828-million-in-2021" TargetMode="External"/><Relationship Id="rId1" Type="http://schemas.openxmlformats.org/officeDocument/2006/relationships/slideLayout" Target="../slideLayouts/slideLayout5.xml"/><Relationship Id="rId4" Type="http://schemas.openxmlformats.org/officeDocument/2006/relationships/hyperlink" Target="https://www.fao.org/3/ac911e/ac911e05.htm.%20Accessed%20on%207/6/2023"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187"/>
        <p:cNvGrpSpPr/>
        <p:nvPr/>
      </p:nvGrpSpPr>
      <p:grpSpPr>
        <a:xfrm>
          <a:off x="0" y="0"/>
          <a:ext cx="0" cy="0"/>
          <a:chOff x="0" y="0"/>
          <a:chExt cx="0" cy="0"/>
        </a:xfrm>
      </p:grpSpPr>
      <p:sp>
        <p:nvSpPr>
          <p:cNvPr id="188" name="Google Shape;188;p29"/>
          <p:cNvSpPr/>
          <p:nvPr/>
        </p:nvSpPr>
        <p:spPr>
          <a:xfrm rot="5400000">
            <a:off x="6571314" y="2415936"/>
            <a:ext cx="4048046" cy="325724"/>
          </a:xfrm>
          <a:prstGeom prst="rect">
            <a:avLst/>
          </a:prstGeom>
        </p:spPr>
        <p:txBody>
          <a:bodyPr>
            <a:prstTxWarp prst="textPlain">
              <a:avLst/>
            </a:prstTxWarp>
          </a:bodyPr>
          <a:lstStyle/>
          <a:p>
            <a:pPr lvl="0" algn="ctr"/>
            <a:r>
              <a:rPr lang="el-GR" dirty="0">
                <a:ln w="0"/>
                <a:solidFill>
                  <a:schemeClr val="accent1"/>
                </a:solidFill>
                <a:effectLst>
                  <a:outerShdw blurRad="38100" dist="25400" dir="5400000" algn="ctr" rotWithShape="0">
                    <a:srgbClr val="6E747A">
                      <a:alpha val="43000"/>
                    </a:srgbClr>
                  </a:outerShdw>
                </a:effectLst>
                <a:latin typeface="Arimo"/>
              </a:rPr>
              <a:t>ΠΟΛΙΤΙΣΜΙΚΕΣ ΔΙΑΤΡΟΦΙΚΕΣ ΣΥΝΥΘΕΙΕΣ</a:t>
            </a:r>
            <a:endParaRPr i="0" dirty="0">
              <a:ln w="0"/>
              <a:solidFill>
                <a:schemeClr val="accent1"/>
              </a:solidFill>
              <a:effectLst>
                <a:outerShdw blurRad="38100" dist="25400" dir="5400000" algn="ctr" rotWithShape="0">
                  <a:srgbClr val="6E747A">
                    <a:alpha val="43000"/>
                  </a:srgbClr>
                </a:outerShdw>
              </a:effectLst>
              <a:latin typeface="Arimo"/>
            </a:endParaRPr>
          </a:p>
        </p:txBody>
      </p:sp>
      <p:grpSp>
        <p:nvGrpSpPr>
          <p:cNvPr id="189" name="Google Shape;189;p29"/>
          <p:cNvGrpSpPr/>
          <p:nvPr/>
        </p:nvGrpSpPr>
        <p:grpSpPr>
          <a:xfrm>
            <a:off x="0" y="-31898"/>
            <a:ext cx="8419800" cy="4607500"/>
            <a:chOff x="0" y="0"/>
            <a:chExt cx="8419800" cy="4607500"/>
          </a:xfrm>
        </p:grpSpPr>
        <p:sp>
          <p:nvSpPr>
            <p:cNvPr id="190" name="Google Shape;190;p29"/>
            <p:cNvSpPr/>
            <p:nvPr/>
          </p:nvSpPr>
          <p:spPr>
            <a:xfrm>
              <a:off x="724200" y="536000"/>
              <a:ext cx="7695600" cy="4063200"/>
            </a:xfrm>
            <a:prstGeom prst="rect">
              <a:avLst/>
            </a:prstGeom>
            <a:solidFill>
              <a:srgbClr val="FFFFFF"/>
            </a:solidFill>
            <a:ln>
              <a:noFill/>
            </a:ln>
            <a:effectLst>
              <a:outerShdw blurRad="428625"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9"/>
            <p:cNvSpPr/>
            <p:nvPr/>
          </p:nvSpPr>
          <p:spPr>
            <a:xfrm>
              <a:off x="0" y="0"/>
              <a:ext cx="1660500" cy="1660500"/>
            </a:xfrm>
            <a:prstGeom prst="rect">
              <a:avLst/>
            </a:prstGeom>
            <a:solidFill>
              <a:srgbClr val="6E6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9"/>
            <p:cNvSpPr/>
            <p:nvPr/>
          </p:nvSpPr>
          <p:spPr>
            <a:xfrm>
              <a:off x="8021100" y="1510350"/>
              <a:ext cx="398700" cy="1660500"/>
            </a:xfrm>
            <a:prstGeom prst="rect">
              <a:avLst/>
            </a:prstGeom>
            <a:solidFill>
              <a:srgbClr val="C247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9"/>
            <p:cNvSpPr/>
            <p:nvPr/>
          </p:nvSpPr>
          <p:spPr>
            <a:xfrm>
              <a:off x="724200" y="4198000"/>
              <a:ext cx="398700" cy="409500"/>
            </a:xfrm>
            <a:prstGeom prst="rect">
              <a:avLst/>
            </a:prstGeom>
            <a:solidFill>
              <a:srgbClr val="6E6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4" name="Google Shape;194;p29"/>
          <p:cNvSpPr txBox="1">
            <a:spLocks noGrp="1"/>
          </p:cNvSpPr>
          <p:nvPr>
            <p:ph type="ctrTitle"/>
          </p:nvPr>
        </p:nvSpPr>
        <p:spPr>
          <a:xfrm>
            <a:off x="1745688" y="1915379"/>
            <a:ext cx="5652623" cy="1660500"/>
          </a:xfrm>
          <a:prstGeom prst="rect">
            <a:avLst/>
          </a:prstGeom>
        </p:spPr>
        <p:txBody>
          <a:bodyPr spcFirstLastPara="1" wrap="square" lIns="91425" tIns="91425" rIns="91425" bIns="91425" anchor="t" anchorCtr="0">
            <a:noAutofit/>
          </a:bodyPr>
          <a:lstStyle/>
          <a:p>
            <a:pPr algn="ctr"/>
            <a:r>
              <a:rPr lang="el-GR" sz="2400" b="1" i="0" u="none" strike="noStrike" baseline="0" dirty="0">
                <a:solidFill>
                  <a:srgbClr val="000000"/>
                </a:solidFill>
                <a:latin typeface="WGPDOY+PFLithoText-Bold"/>
              </a:rPr>
              <a:t>Σύγχρονες τάσεις στην παραγωγή &amp; κατανάλωση τροφίμων</a:t>
            </a:r>
            <a:br>
              <a:rPr lang="en-US" sz="2400" b="1" i="0" u="none" strike="noStrike" baseline="0" dirty="0">
                <a:solidFill>
                  <a:schemeClr val="accent2"/>
                </a:solidFill>
                <a:latin typeface="PFTransport"/>
              </a:rPr>
            </a:br>
            <a:endParaRPr lang="el-GR" sz="2400" i="1" dirty="0">
              <a:solidFill>
                <a:schemeClr val="accent2"/>
              </a:solidFill>
              <a:latin typeface="PFTransport"/>
            </a:endParaRPr>
          </a:p>
        </p:txBody>
      </p:sp>
      <p:sp>
        <p:nvSpPr>
          <p:cNvPr id="195" name="Google Shape;195;p29"/>
          <p:cNvSpPr txBox="1">
            <a:spLocks noGrp="1"/>
          </p:cNvSpPr>
          <p:nvPr>
            <p:ph type="subTitle" idx="1"/>
          </p:nvPr>
        </p:nvSpPr>
        <p:spPr>
          <a:xfrm>
            <a:off x="1199882" y="3962251"/>
            <a:ext cx="4603200" cy="409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GR" dirty="0"/>
              <a:t>Ευαγγελία </a:t>
            </a:r>
            <a:r>
              <a:rPr lang="el-GR" dirty="0" err="1"/>
              <a:t>Φάππα</a:t>
            </a:r>
            <a:endParaRPr lang="el-GR" dirty="0"/>
          </a:p>
          <a:p>
            <a:pPr marL="0" lvl="0" indent="0" algn="l" rtl="0">
              <a:spcBef>
                <a:spcPts val="0"/>
              </a:spcBef>
              <a:spcAft>
                <a:spcPts val="0"/>
              </a:spcAft>
              <a:buNone/>
            </a:pPr>
            <a:r>
              <a:rPr lang="el-GR" dirty="0"/>
              <a:t>Διαιτολόγος – Διατροφολόγος, </a:t>
            </a:r>
            <a:r>
              <a:rPr lang="en-US" dirty="0"/>
              <a:t>PhD</a:t>
            </a:r>
            <a:endParaRPr dirty="0"/>
          </a:p>
        </p:txBody>
      </p:sp>
      <p:pic>
        <p:nvPicPr>
          <p:cNvPr id="3" name="Picture 2">
            <a:extLst>
              <a:ext uri="{FF2B5EF4-FFF2-40B4-BE49-F238E27FC236}">
                <a16:creationId xmlns:a16="http://schemas.microsoft.com/office/drawing/2014/main" id="{99344636-4B8E-7F0C-5567-01F19A923687}"/>
              </a:ext>
            </a:extLst>
          </p:cNvPr>
          <p:cNvPicPr>
            <a:picLocks noChangeAspect="1"/>
          </p:cNvPicPr>
          <p:nvPr/>
        </p:nvPicPr>
        <p:blipFill>
          <a:blip r:embed="rId3"/>
          <a:stretch>
            <a:fillRect/>
          </a:stretch>
        </p:blipFill>
        <p:spPr>
          <a:xfrm>
            <a:off x="1656154" y="559835"/>
            <a:ext cx="834887" cy="846171"/>
          </a:xfrm>
          <a:prstGeom prst="rect">
            <a:avLst/>
          </a:prstGeom>
          <a:solidFill>
            <a:schemeClr val="bg1"/>
          </a:solidFill>
        </p:spPr>
      </p:pic>
      <p:sp>
        <p:nvSpPr>
          <p:cNvPr id="4" name="TextBox 3">
            <a:extLst>
              <a:ext uri="{FF2B5EF4-FFF2-40B4-BE49-F238E27FC236}">
                <a16:creationId xmlns:a16="http://schemas.microsoft.com/office/drawing/2014/main" id="{6BC0838A-F093-1D75-2985-F3C3DAC89748}"/>
              </a:ext>
            </a:extLst>
          </p:cNvPr>
          <p:cNvSpPr txBox="1"/>
          <p:nvPr/>
        </p:nvSpPr>
        <p:spPr>
          <a:xfrm>
            <a:off x="2472428" y="721310"/>
            <a:ext cx="4504102" cy="523220"/>
          </a:xfrm>
          <a:prstGeom prst="rect">
            <a:avLst/>
          </a:prstGeom>
          <a:noFill/>
        </p:spPr>
        <p:txBody>
          <a:bodyPr wrap="square" rtlCol="0">
            <a:spAutoFit/>
          </a:bodyPr>
          <a:lstStyle/>
          <a:p>
            <a:r>
              <a:rPr lang="el-GR" sz="1400" dirty="0"/>
              <a:t>ΤΜΗΜΑ ΕΠΙΣΤΗΜΗΣ </a:t>
            </a:r>
          </a:p>
          <a:p>
            <a:r>
              <a:rPr lang="el-GR" sz="1400" dirty="0"/>
              <a:t>ΔΙΑΤΡΟΦΗΣ ΚΑΙ ΔΙΑΙΤΟΛΟΓΙΑΣ</a:t>
            </a:r>
            <a:endParaRPr lang="en-US" sz="1400" dirty="0"/>
          </a:p>
        </p:txBody>
      </p:sp>
      <p:sp>
        <p:nvSpPr>
          <p:cNvPr id="6" name="TextBox 5">
            <a:extLst>
              <a:ext uri="{FF2B5EF4-FFF2-40B4-BE49-F238E27FC236}">
                <a16:creationId xmlns:a16="http://schemas.microsoft.com/office/drawing/2014/main" id="{7E589AE8-5646-4967-75FC-EF18D9C962BA}"/>
              </a:ext>
            </a:extLst>
          </p:cNvPr>
          <p:cNvSpPr txBox="1"/>
          <p:nvPr/>
        </p:nvSpPr>
        <p:spPr>
          <a:xfrm>
            <a:off x="7252639" y="4291423"/>
            <a:ext cx="1167161" cy="307777"/>
          </a:xfrm>
          <a:prstGeom prst="rect">
            <a:avLst/>
          </a:prstGeom>
          <a:noFill/>
        </p:spPr>
        <p:txBody>
          <a:bodyPr wrap="square" rtlCol="0">
            <a:spAutoFit/>
          </a:bodyPr>
          <a:lstStyle/>
          <a:p>
            <a:pPr algn="r"/>
            <a:r>
              <a:rPr lang="el-GR" dirty="0"/>
              <a:t>2022 - 2023</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7F9EE0-9F5C-569F-509A-1804756774BD}"/>
              </a:ext>
            </a:extLst>
          </p:cNvPr>
          <p:cNvSpPr>
            <a:spLocks noGrp="1"/>
          </p:cNvSpPr>
          <p:nvPr>
            <p:ph type="body" idx="1"/>
          </p:nvPr>
        </p:nvSpPr>
        <p:spPr>
          <a:xfrm>
            <a:off x="824079" y="1583736"/>
            <a:ext cx="7368350" cy="2802410"/>
          </a:xfrm>
          <a:solidFill>
            <a:schemeClr val="tx2"/>
          </a:solidFill>
        </p:spPr>
        <p:txBody>
          <a:bodyPr/>
          <a:lstStyle/>
          <a:p>
            <a:pPr algn="just"/>
            <a:r>
              <a:rPr lang="el-GR" sz="1800" b="1" dirty="0" err="1">
                <a:solidFill>
                  <a:schemeClr val="tx1"/>
                </a:solidFill>
              </a:rPr>
              <a:t>Κακοσιτισμός</a:t>
            </a:r>
            <a:r>
              <a:rPr lang="el-GR" sz="1800" b="1" dirty="0">
                <a:solidFill>
                  <a:schemeClr val="tx1"/>
                </a:solidFill>
              </a:rPr>
              <a:t> (</a:t>
            </a:r>
            <a:r>
              <a:rPr lang="en-US" sz="1800" b="1" dirty="0">
                <a:solidFill>
                  <a:schemeClr val="tx1"/>
                </a:solidFill>
              </a:rPr>
              <a:t>malnutrition)</a:t>
            </a:r>
            <a:r>
              <a:rPr lang="el-GR" sz="1800" dirty="0">
                <a:solidFill>
                  <a:schemeClr val="tx1"/>
                </a:solidFill>
              </a:rPr>
              <a:t>—Ένας όρος που περιλαμβάνει όλες τις εκδηλώσεις κακής διατροφής. Μπορεί να σημαίνει οποιαδήποτε ή όλες τις μορφές υποσιτισμού, υπερβάλλοντος βάρους και παχυσαρκίας.</a:t>
            </a:r>
          </a:p>
          <a:p>
            <a:pPr algn="just"/>
            <a:endParaRPr lang="el-GR" sz="1800" dirty="0">
              <a:solidFill>
                <a:schemeClr val="tx1"/>
              </a:solidFill>
            </a:endParaRPr>
          </a:p>
          <a:p>
            <a:pPr algn="just"/>
            <a:r>
              <a:rPr lang="el-GR" sz="1800" b="1" dirty="0">
                <a:solidFill>
                  <a:schemeClr val="tx1"/>
                </a:solidFill>
              </a:rPr>
              <a:t>Υποσιτισμός</a:t>
            </a:r>
            <a:r>
              <a:rPr lang="en-US" sz="1800" b="1" dirty="0">
                <a:solidFill>
                  <a:schemeClr val="tx1"/>
                </a:solidFill>
              </a:rPr>
              <a:t> (undernourishment)</a:t>
            </a:r>
            <a:r>
              <a:rPr lang="el-GR" sz="1800" dirty="0">
                <a:solidFill>
                  <a:schemeClr val="tx1"/>
                </a:solidFill>
              </a:rPr>
              <a:t>—Αναφέρεται σε οποιαδήποτε μορφή διατροφικής ανεπάρκειας, ιδιαίτερα εκείνων που εκδηλώνονται με λιποβαρές μητέρες, οξύ υποσιτισμό (</a:t>
            </a:r>
            <a:r>
              <a:rPr lang="en-US" sz="1800" dirty="0">
                <a:solidFill>
                  <a:schemeClr val="tx1"/>
                </a:solidFill>
              </a:rPr>
              <a:t>child wasting), </a:t>
            </a:r>
            <a:r>
              <a:rPr lang="el-GR" sz="1800" dirty="0">
                <a:solidFill>
                  <a:schemeClr val="tx1"/>
                </a:solidFill>
              </a:rPr>
              <a:t>ή ελλείψεις </a:t>
            </a:r>
            <a:r>
              <a:rPr lang="el-GR" sz="1800" dirty="0" err="1">
                <a:solidFill>
                  <a:schemeClr val="tx1"/>
                </a:solidFill>
              </a:rPr>
              <a:t>μικροθρεπτικών</a:t>
            </a:r>
            <a:r>
              <a:rPr lang="el-GR" sz="1800" dirty="0">
                <a:solidFill>
                  <a:schemeClr val="tx1"/>
                </a:solidFill>
              </a:rPr>
              <a:t> συστατικών. Δεν περιλαμβάνει αναφορά στο υπερβολικό βάρος και την παχυσαρκία</a:t>
            </a:r>
          </a:p>
        </p:txBody>
      </p:sp>
      <p:sp>
        <p:nvSpPr>
          <p:cNvPr id="3" name="Title 2">
            <a:extLst>
              <a:ext uri="{FF2B5EF4-FFF2-40B4-BE49-F238E27FC236}">
                <a16:creationId xmlns:a16="http://schemas.microsoft.com/office/drawing/2014/main" id="{CBD78A07-3D61-83B7-615E-D556B4F01DFD}"/>
              </a:ext>
            </a:extLst>
          </p:cNvPr>
          <p:cNvSpPr>
            <a:spLocks noGrp="1"/>
          </p:cNvSpPr>
          <p:nvPr>
            <p:ph type="title"/>
          </p:nvPr>
        </p:nvSpPr>
        <p:spPr/>
        <p:txBody>
          <a:bodyPr/>
          <a:lstStyle/>
          <a:p>
            <a:r>
              <a:rPr lang="el-GR" dirty="0"/>
              <a:t>ΟΡΙΣΜΟΙ – </a:t>
            </a:r>
            <a:r>
              <a:rPr lang="el-GR" dirty="0" err="1">
                <a:solidFill>
                  <a:schemeClr val="accent1"/>
                </a:solidFill>
              </a:rPr>
              <a:t>κακοσιτισμός</a:t>
            </a:r>
            <a:r>
              <a:rPr lang="el-GR" dirty="0">
                <a:solidFill>
                  <a:schemeClr val="accent1"/>
                </a:solidFill>
              </a:rPr>
              <a:t>/ υποσιτισμός</a:t>
            </a:r>
            <a:endParaRPr lang="en-US" dirty="0">
              <a:solidFill>
                <a:schemeClr val="accent1"/>
              </a:solidFill>
            </a:endParaRPr>
          </a:p>
        </p:txBody>
      </p:sp>
    </p:spTree>
    <p:extLst>
      <p:ext uri="{BB962C8B-B14F-4D97-AF65-F5344CB8AC3E}">
        <p14:creationId xmlns:p14="http://schemas.microsoft.com/office/powerpoint/2010/main" val="9784601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7F9EE0-9F5C-569F-509A-1804756774BD}"/>
              </a:ext>
            </a:extLst>
          </p:cNvPr>
          <p:cNvSpPr>
            <a:spLocks noGrp="1"/>
          </p:cNvSpPr>
          <p:nvPr>
            <p:ph type="body" idx="1"/>
          </p:nvPr>
        </p:nvSpPr>
        <p:spPr>
          <a:xfrm>
            <a:off x="887825" y="1494525"/>
            <a:ext cx="7368350" cy="2453005"/>
          </a:xfrm>
          <a:solidFill>
            <a:schemeClr val="tx2"/>
          </a:solidFill>
        </p:spPr>
        <p:txBody>
          <a:bodyPr/>
          <a:lstStyle/>
          <a:p>
            <a:pPr algn="just"/>
            <a:r>
              <a:rPr lang="el-GR" sz="1800" b="1" dirty="0">
                <a:solidFill>
                  <a:schemeClr val="accent1"/>
                </a:solidFill>
              </a:rPr>
              <a:t>Παιδική καθυστέρηση (</a:t>
            </a:r>
            <a:r>
              <a:rPr lang="en-US" sz="1800" b="1" dirty="0">
                <a:solidFill>
                  <a:schemeClr val="accent1"/>
                </a:solidFill>
              </a:rPr>
              <a:t>child stunting)</a:t>
            </a:r>
            <a:r>
              <a:rPr lang="el-GR" sz="1800" b="1" dirty="0">
                <a:solidFill>
                  <a:schemeClr val="accent1"/>
                </a:solidFill>
              </a:rPr>
              <a:t> </a:t>
            </a:r>
            <a:r>
              <a:rPr lang="el-GR" sz="1800" dirty="0">
                <a:solidFill>
                  <a:schemeClr val="tx1"/>
                </a:solidFill>
              </a:rPr>
              <a:t>— </a:t>
            </a:r>
            <a:r>
              <a:rPr lang="el-GR" sz="1800" b="1" dirty="0">
                <a:solidFill>
                  <a:schemeClr val="tx1"/>
                </a:solidFill>
              </a:rPr>
              <a:t>Ύψος για την ηλικία </a:t>
            </a:r>
            <a:r>
              <a:rPr lang="el-GR" sz="1800" dirty="0">
                <a:solidFill>
                  <a:schemeClr val="tx1"/>
                </a:solidFill>
              </a:rPr>
              <a:t>≤ −2 τυπικές αποκλίσεις από τη διάμεσο για παιδιά ηλικίας 6-59 μηνών, σύμφωνα με τις καμπύλες ανάπτυξης του Παγκόσμιου Οργανισμού Υγείας για τα παιδιά.</a:t>
            </a:r>
          </a:p>
          <a:p>
            <a:pPr algn="just"/>
            <a:endParaRPr lang="el-GR" sz="1800" dirty="0">
              <a:solidFill>
                <a:schemeClr val="tx1"/>
              </a:solidFill>
            </a:endParaRPr>
          </a:p>
          <a:p>
            <a:pPr algn="just"/>
            <a:r>
              <a:rPr lang="el-GR" sz="1800" b="1" dirty="0">
                <a:solidFill>
                  <a:schemeClr val="accent1"/>
                </a:solidFill>
              </a:rPr>
              <a:t>Οξύς υποσιτισμός παιδιών</a:t>
            </a:r>
            <a:r>
              <a:rPr lang="en-US" sz="1800" b="1" dirty="0">
                <a:solidFill>
                  <a:schemeClr val="accent1"/>
                </a:solidFill>
              </a:rPr>
              <a:t> (child wasting) </a:t>
            </a:r>
            <a:r>
              <a:rPr lang="el-GR" sz="1800" dirty="0">
                <a:solidFill>
                  <a:schemeClr val="tx1"/>
                </a:solidFill>
              </a:rPr>
              <a:t>—</a:t>
            </a:r>
            <a:r>
              <a:rPr lang="el-GR" sz="1800" b="1" dirty="0">
                <a:solidFill>
                  <a:schemeClr val="tx1"/>
                </a:solidFill>
              </a:rPr>
              <a:t>Βάρος για ύψος </a:t>
            </a:r>
            <a:r>
              <a:rPr lang="el-GR" sz="1800" dirty="0">
                <a:solidFill>
                  <a:schemeClr val="tx1"/>
                </a:solidFill>
              </a:rPr>
              <a:t>≤ −2 τυπικές αποκλίσεις του μέσου όρου για παιδιά ηλικίας 6-59 μηνών, σύμφωνα με τις καμπύλες ανάπτυξης του Παγκόσμιου Οργανισμού Υγείας για τα παιδιά.</a:t>
            </a:r>
            <a:endParaRPr lang="en-US" sz="1800" dirty="0">
              <a:solidFill>
                <a:schemeClr val="tx1"/>
              </a:solidFill>
            </a:endParaRPr>
          </a:p>
        </p:txBody>
      </p:sp>
      <p:sp>
        <p:nvSpPr>
          <p:cNvPr id="3" name="Title 2">
            <a:extLst>
              <a:ext uri="{FF2B5EF4-FFF2-40B4-BE49-F238E27FC236}">
                <a16:creationId xmlns:a16="http://schemas.microsoft.com/office/drawing/2014/main" id="{CBD78A07-3D61-83B7-615E-D556B4F01DFD}"/>
              </a:ext>
            </a:extLst>
          </p:cNvPr>
          <p:cNvSpPr>
            <a:spLocks noGrp="1"/>
          </p:cNvSpPr>
          <p:nvPr>
            <p:ph type="title"/>
          </p:nvPr>
        </p:nvSpPr>
        <p:spPr/>
        <p:txBody>
          <a:bodyPr/>
          <a:lstStyle/>
          <a:p>
            <a:r>
              <a:rPr lang="el-GR" dirty="0"/>
              <a:t>ΟΡΙΣΜΟΙ</a:t>
            </a:r>
            <a:endParaRPr lang="en-US" dirty="0"/>
          </a:p>
        </p:txBody>
      </p:sp>
    </p:spTree>
    <p:extLst>
      <p:ext uri="{BB962C8B-B14F-4D97-AF65-F5344CB8AC3E}">
        <p14:creationId xmlns:p14="http://schemas.microsoft.com/office/powerpoint/2010/main" val="11361004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5D2BA0-6C84-939E-DE79-2C4AF68C691C}"/>
              </a:ext>
            </a:extLst>
          </p:cNvPr>
          <p:cNvSpPr>
            <a:spLocks noGrp="1"/>
          </p:cNvSpPr>
          <p:nvPr>
            <p:ph type="body" idx="1"/>
          </p:nvPr>
        </p:nvSpPr>
        <p:spPr>
          <a:xfrm>
            <a:off x="947808" y="1858799"/>
            <a:ext cx="7259489" cy="2373900"/>
          </a:xfrm>
          <a:solidFill>
            <a:schemeClr val="tx2"/>
          </a:solidFill>
        </p:spPr>
        <p:txBody>
          <a:bodyPr/>
          <a:lstStyle/>
          <a:p>
            <a:pPr algn="just">
              <a:buFont typeface="Arial" panose="020B0604020202020204" pitchFamily="34" charset="0"/>
              <a:buChar char="•"/>
            </a:pPr>
            <a:r>
              <a:rPr lang="el-GR" sz="1800" b="0" i="0" dirty="0">
                <a:solidFill>
                  <a:srgbClr val="3C4245"/>
                </a:solidFill>
                <a:effectLst/>
                <a:latin typeface="Arial" panose="020B0604020202020204" pitchFamily="34" charset="0"/>
              </a:rPr>
              <a:t>Έως και </a:t>
            </a:r>
            <a:r>
              <a:rPr lang="el-GR" sz="1800" b="1" i="0" dirty="0">
                <a:solidFill>
                  <a:srgbClr val="3C4245"/>
                </a:solidFill>
                <a:effectLst/>
                <a:latin typeface="Arial" panose="020B0604020202020204" pitchFamily="34" charset="0"/>
              </a:rPr>
              <a:t>828 εκατομμύρια </a:t>
            </a:r>
            <a:r>
              <a:rPr lang="el-GR" sz="1800" b="0" i="0" dirty="0">
                <a:solidFill>
                  <a:srgbClr val="3C4245"/>
                </a:solidFill>
                <a:effectLst/>
                <a:latin typeface="Arial" panose="020B0604020202020204" pitchFamily="34" charset="0"/>
              </a:rPr>
              <a:t>άνθρωποι επλήγησαν από την πείνα το </a:t>
            </a:r>
            <a:r>
              <a:rPr lang="el-GR" sz="1800" b="1" i="0" dirty="0">
                <a:solidFill>
                  <a:srgbClr val="3C4245"/>
                </a:solidFill>
                <a:effectLst/>
                <a:latin typeface="Arial" panose="020B0604020202020204" pitchFamily="34" charset="0"/>
              </a:rPr>
              <a:t>2021</a:t>
            </a:r>
            <a:r>
              <a:rPr lang="el-GR" sz="1800" b="0" i="0" dirty="0">
                <a:solidFill>
                  <a:srgbClr val="3C4245"/>
                </a:solidFill>
                <a:effectLst/>
                <a:latin typeface="Arial" panose="020B0604020202020204" pitchFamily="34" charset="0"/>
              </a:rPr>
              <a:t> – </a:t>
            </a:r>
            <a:r>
              <a:rPr lang="el-GR" sz="1800" b="1" i="0" dirty="0">
                <a:solidFill>
                  <a:srgbClr val="3C4245"/>
                </a:solidFill>
                <a:effectLst/>
                <a:latin typeface="Arial" panose="020B0604020202020204" pitchFamily="34" charset="0"/>
              </a:rPr>
              <a:t>46 εκατομμύρια </a:t>
            </a:r>
            <a:r>
              <a:rPr lang="el-GR" sz="1800" b="0" i="0" dirty="0">
                <a:solidFill>
                  <a:srgbClr val="3C4245"/>
                </a:solidFill>
                <a:effectLst/>
                <a:latin typeface="Arial" panose="020B0604020202020204" pitchFamily="34" charset="0"/>
              </a:rPr>
              <a:t>άνθρωποι περισσότεροι από ένα χρόνο νωρίτερα και </a:t>
            </a:r>
            <a:r>
              <a:rPr lang="el-GR" sz="1800" b="1" i="0" dirty="0">
                <a:solidFill>
                  <a:srgbClr val="3C4245"/>
                </a:solidFill>
                <a:effectLst/>
                <a:latin typeface="Arial" panose="020B0604020202020204" pitchFamily="34" charset="0"/>
              </a:rPr>
              <a:t>150 εκατομμύρια περισσότεροι από το 2019</a:t>
            </a:r>
            <a:r>
              <a:rPr lang="el-GR" sz="1800" b="0" i="0" dirty="0">
                <a:solidFill>
                  <a:srgbClr val="3C4245"/>
                </a:solidFill>
                <a:effectLst/>
                <a:latin typeface="Arial" panose="020B0604020202020204" pitchFamily="34" charset="0"/>
              </a:rPr>
              <a:t>.</a:t>
            </a:r>
          </a:p>
          <a:p>
            <a:pPr algn="just">
              <a:buFont typeface="Arial" panose="020B0604020202020204" pitchFamily="34" charset="0"/>
              <a:buChar char="•"/>
            </a:pPr>
            <a:endParaRPr lang="el-GR" sz="1800" b="0" i="0" dirty="0">
              <a:solidFill>
                <a:srgbClr val="3C4245"/>
              </a:solidFill>
              <a:effectLst/>
              <a:latin typeface="Arial" panose="020B0604020202020204" pitchFamily="34" charset="0"/>
            </a:endParaRPr>
          </a:p>
          <a:p>
            <a:pPr algn="just">
              <a:buFont typeface="Arial" panose="020B0604020202020204" pitchFamily="34" charset="0"/>
              <a:buChar char="•"/>
            </a:pPr>
            <a:r>
              <a:rPr lang="el-GR" sz="1800" b="0" i="0" dirty="0">
                <a:solidFill>
                  <a:srgbClr val="3C4245"/>
                </a:solidFill>
                <a:effectLst/>
                <a:latin typeface="Arial" panose="020B0604020202020204" pitchFamily="34" charset="0"/>
              </a:rPr>
              <a:t>Αφού παρέμεινε σχετικά αμετάβλητο από το 2015, το ποσοστό των ανθρώπων που πλήττονται από την πείνα εκτινάχθηκε το 2020 και συνέχισε να αυξάνεται το 2021, στο </a:t>
            </a:r>
            <a:r>
              <a:rPr lang="el-GR" sz="1800" b="1" i="0" dirty="0">
                <a:solidFill>
                  <a:srgbClr val="3C4245"/>
                </a:solidFill>
                <a:effectLst/>
                <a:latin typeface="Arial" panose="020B0604020202020204" pitchFamily="34" charset="0"/>
              </a:rPr>
              <a:t>9,8%</a:t>
            </a:r>
            <a:r>
              <a:rPr lang="el-GR" sz="1800" b="0" i="0" dirty="0">
                <a:solidFill>
                  <a:srgbClr val="3C4245"/>
                </a:solidFill>
                <a:effectLst/>
                <a:latin typeface="Arial" panose="020B0604020202020204" pitchFamily="34" charset="0"/>
              </a:rPr>
              <a:t> του παγκόσμιου πληθυσμού. Αυτό συγκρίνεται με 8% που ήταν το 2019 και 9,3% το 2020.</a:t>
            </a:r>
            <a:endParaRPr lang="en-US" sz="1800" dirty="0"/>
          </a:p>
        </p:txBody>
      </p:sp>
      <p:sp>
        <p:nvSpPr>
          <p:cNvPr id="3" name="Title 2">
            <a:extLst>
              <a:ext uri="{FF2B5EF4-FFF2-40B4-BE49-F238E27FC236}">
                <a16:creationId xmlns:a16="http://schemas.microsoft.com/office/drawing/2014/main" id="{1DC8F1DF-1319-4045-FC9C-38891344BAFC}"/>
              </a:ext>
            </a:extLst>
          </p:cNvPr>
          <p:cNvSpPr>
            <a:spLocks noGrp="1"/>
          </p:cNvSpPr>
          <p:nvPr>
            <p:ph type="title"/>
          </p:nvPr>
        </p:nvSpPr>
        <p:spPr/>
        <p:txBody>
          <a:bodyPr/>
          <a:lstStyle/>
          <a:p>
            <a:r>
              <a:rPr lang="el-GR" dirty="0">
                <a:solidFill>
                  <a:schemeClr val="accent1"/>
                </a:solidFill>
              </a:rPr>
              <a:t>ΠΑΓΚΟΣΜΙΑ ΔΗΜΟΓΡΑΦΙΚΑ - ΠΕΙΝΑ</a:t>
            </a:r>
            <a:endParaRPr lang="en-US" dirty="0">
              <a:solidFill>
                <a:schemeClr val="accent1"/>
              </a:solidFill>
            </a:endParaRPr>
          </a:p>
        </p:txBody>
      </p:sp>
    </p:spTree>
    <p:extLst>
      <p:ext uri="{BB962C8B-B14F-4D97-AF65-F5344CB8AC3E}">
        <p14:creationId xmlns:p14="http://schemas.microsoft.com/office/powerpoint/2010/main" val="41093152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C9CFBB1-283A-15D4-101B-E60B04804D80}"/>
              </a:ext>
            </a:extLst>
          </p:cNvPr>
          <p:cNvSpPr>
            <a:spLocks noGrp="1"/>
          </p:cNvSpPr>
          <p:nvPr>
            <p:ph type="body" idx="1"/>
          </p:nvPr>
        </p:nvSpPr>
        <p:spPr>
          <a:xfrm>
            <a:off x="929268" y="1576302"/>
            <a:ext cx="7285464" cy="2373900"/>
          </a:xfrm>
        </p:spPr>
        <p:txBody>
          <a:bodyPr/>
          <a:lstStyle/>
          <a:p>
            <a:pPr algn="just">
              <a:buFont typeface="Arial" panose="020B0604020202020204" pitchFamily="34" charset="0"/>
              <a:buChar char="•"/>
            </a:pPr>
            <a:r>
              <a:rPr lang="en-US" b="0" i="0" dirty="0">
                <a:solidFill>
                  <a:srgbClr val="3C4245"/>
                </a:solidFill>
                <a:effectLst/>
                <a:latin typeface="Arial" panose="020B0604020202020204" pitchFamily="34" charset="0"/>
              </a:rPr>
              <a:t>Around </a:t>
            </a:r>
            <a:r>
              <a:rPr lang="en-US" b="1" i="0" dirty="0">
                <a:solidFill>
                  <a:srgbClr val="3C4245"/>
                </a:solidFill>
                <a:effectLst/>
                <a:latin typeface="Arial" panose="020B0604020202020204" pitchFamily="34" charset="0"/>
              </a:rPr>
              <a:t>2.3 billion</a:t>
            </a:r>
            <a:r>
              <a:rPr lang="en-US" b="0" i="0" dirty="0">
                <a:solidFill>
                  <a:srgbClr val="3C4245"/>
                </a:solidFill>
                <a:effectLst/>
                <a:latin typeface="Arial" panose="020B0604020202020204" pitchFamily="34" charset="0"/>
              </a:rPr>
              <a:t> people in the world (</a:t>
            </a:r>
            <a:r>
              <a:rPr lang="en-US" b="1" i="0" dirty="0">
                <a:solidFill>
                  <a:srgbClr val="3C4245"/>
                </a:solidFill>
                <a:effectLst/>
                <a:latin typeface="Arial" panose="020B0604020202020204" pitchFamily="34" charset="0"/>
              </a:rPr>
              <a:t>29.3%)</a:t>
            </a:r>
            <a:r>
              <a:rPr lang="en-US" b="0" i="0" dirty="0">
                <a:solidFill>
                  <a:srgbClr val="3C4245"/>
                </a:solidFill>
                <a:effectLst/>
                <a:latin typeface="Arial" panose="020B0604020202020204" pitchFamily="34" charset="0"/>
              </a:rPr>
              <a:t> were moderately or severely food insecure in 2021 – </a:t>
            </a:r>
            <a:r>
              <a:rPr lang="en-US" b="1" i="0" dirty="0">
                <a:solidFill>
                  <a:srgbClr val="3C4245"/>
                </a:solidFill>
                <a:effectLst/>
                <a:latin typeface="Arial" panose="020B0604020202020204" pitchFamily="34" charset="0"/>
              </a:rPr>
              <a:t>350 million</a:t>
            </a:r>
            <a:r>
              <a:rPr lang="en-US" b="0" i="0" dirty="0">
                <a:solidFill>
                  <a:srgbClr val="3C4245"/>
                </a:solidFill>
                <a:effectLst/>
                <a:latin typeface="Arial" panose="020B0604020202020204" pitchFamily="34" charset="0"/>
              </a:rPr>
              <a:t> more compared to before the outbreak of the COVID‑19 pandemic. Nearly </a:t>
            </a:r>
            <a:r>
              <a:rPr lang="en-US" b="1" i="0" dirty="0">
                <a:solidFill>
                  <a:srgbClr val="3C4245"/>
                </a:solidFill>
                <a:effectLst/>
                <a:latin typeface="Arial" panose="020B0604020202020204" pitchFamily="34" charset="0"/>
              </a:rPr>
              <a:t>924 million</a:t>
            </a:r>
            <a:r>
              <a:rPr lang="en-US" b="0" i="0" dirty="0">
                <a:solidFill>
                  <a:srgbClr val="3C4245"/>
                </a:solidFill>
                <a:effectLst/>
                <a:latin typeface="Arial" panose="020B0604020202020204" pitchFamily="34" charset="0"/>
              </a:rPr>
              <a:t> people (</a:t>
            </a:r>
            <a:r>
              <a:rPr lang="en-US" b="1" i="0" dirty="0">
                <a:solidFill>
                  <a:srgbClr val="3C4245"/>
                </a:solidFill>
                <a:effectLst/>
                <a:latin typeface="Arial" panose="020B0604020202020204" pitchFamily="34" charset="0"/>
              </a:rPr>
              <a:t>11.7%</a:t>
            </a:r>
            <a:r>
              <a:rPr lang="en-US" b="0" i="0" dirty="0">
                <a:solidFill>
                  <a:srgbClr val="3C4245"/>
                </a:solidFill>
                <a:effectLst/>
                <a:latin typeface="Arial" panose="020B0604020202020204" pitchFamily="34" charset="0"/>
              </a:rPr>
              <a:t> of the global population) faced food insecurity at severe levels, an increase of </a:t>
            </a:r>
            <a:r>
              <a:rPr lang="en-US" b="1" i="0" dirty="0">
                <a:solidFill>
                  <a:srgbClr val="3C4245"/>
                </a:solidFill>
                <a:effectLst/>
                <a:latin typeface="Arial" panose="020B0604020202020204" pitchFamily="34" charset="0"/>
              </a:rPr>
              <a:t>207 million</a:t>
            </a:r>
            <a:r>
              <a:rPr lang="en-US" b="0" i="0" dirty="0">
                <a:solidFill>
                  <a:srgbClr val="3C4245"/>
                </a:solidFill>
                <a:effectLst/>
                <a:latin typeface="Arial" panose="020B0604020202020204" pitchFamily="34" charset="0"/>
              </a:rPr>
              <a:t> in two years.</a:t>
            </a:r>
          </a:p>
          <a:p>
            <a:pPr algn="just">
              <a:buFont typeface="Arial" panose="020B0604020202020204" pitchFamily="34" charset="0"/>
              <a:buChar char="•"/>
            </a:pPr>
            <a:endParaRPr lang="en-US" b="0" i="0" dirty="0">
              <a:solidFill>
                <a:srgbClr val="3C4245"/>
              </a:solidFill>
              <a:effectLst/>
              <a:latin typeface="Arial" panose="020B0604020202020204" pitchFamily="34" charset="0"/>
            </a:endParaRPr>
          </a:p>
          <a:p>
            <a:pPr algn="just">
              <a:buFont typeface="Arial" panose="020B0604020202020204" pitchFamily="34" charset="0"/>
              <a:buChar char="•"/>
            </a:pPr>
            <a:r>
              <a:rPr lang="en-US" b="0" i="0" dirty="0">
                <a:solidFill>
                  <a:srgbClr val="3C4245"/>
                </a:solidFill>
                <a:effectLst/>
                <a:latin typeface="Arial" panose="020B0604020202020204" pitchFamily="34" charset="0"/>
              </a:rPr>
              <a:t>The gender gap in food insecurity continued to rise in 2021 - </a:t>
            </a:r>
            <a:r>
              <a:rPr lang="en-US" b="1" i="0" dirty="0">
                <a:solidFill>
                  <a:srgbClr val="3C4245"/>
                </a:solidFill>
                <a:effectLst/>
                <a:latin typeface="Arial" panose="020B0604020202020204" pitchFamily="34" charset="0"/>
              </a:rPr>
              <a:t>31.9%</a:t>
            </a:r>
            <a:r>
              <a:rPr lang="en-US" b="0" i="0" dirty="0">
                <a:solidFill>
                  <a:srgbClr val="3C4245"/>
                </a:solidFill>
                <a:effectLst/>
                <a:latin typeface="Arial" panose="020B0604020202020204" pitchFamily="34" charset="0"/>
              </a:rPr>
              <a:t> of women in the world were moderately or severely food insecure, compared to </a:t>
            </a:r>
            <a:r>
              <a:rPr lang="en-US" b="1" i="0" dirty="0">
                <a:solidFill>
                  <a:srgbClr val="3C4245"/>
                </a:solidFill>
                <a:effectLst/>
                <a:latin typeface="Arial" panose="020B0604020202020204" pitchFamily="34" charset="0"/>
              </a:rPr>
              <a:t>27.6% </a:t>
            </a:r>
            <a:r>
              <a:rPr lang="en-US" b="0" i="0" dirty="0">
                <a:solidFill>
                  <a:srgbClr val="3C4245"/>
                </a:solidFill>
                <a:effectLst/>
                <a:latin typeface="Arial" panose="020B0604020202020204" pitchFamily="34" charset="0"/>
              </a:rPr>
              <a:t>of men – a gap of more than 4 percentage points, compared with 3 percentage points in 2020.</a:t>
            </a:r>
          </a:p>
          <a:p>
            <a:pPr algn="just"/>
            <a:endParaRPr lang="en-US" dirty="0"/>
          </a:p>
        </p:txBody>
      </p:sp>
      <p:sp>
        <p:nvSpPr>
          <p:cNvPr id="3" name="Title 2">
            <a:extLst>
              <a:ext uri="{FF2B5EF4-FFF2-40B4-BE49-F238E27FC236}">
                <a16:creationId xmlns:a16="http://schemas.microsoft.com/office/drawing/2014/main" id="{06DAEE74-0163-3C70-1BC6-2411B59E1087}"/>
              </a:ext>
            </a:extLst>
          </p:cNvPr>
          <p:cNvSpPr>
            <a:spLocks noGrp="1"/>
          </p:cNvSpPr>
          <p:nvPr>
            <p:ph type="title"/>
          </p:nvPr>
        </p:nvSpPr>
        <p:spPr/>
        <p:txBody>
          <a:bodyPr/>
          <a:lstStyle/>
          <a:p>
            <a:r>
              <a:rPr lang="el-GR" sz="2400" dirty="0">
                <a:solidFill>
                  <a:schemeClr val="accent1"/>
                </a:solidFill>
              </a:rPr>
              <a:t>ΠΑΓΚΟΣΜΙΑ ΔΗΜΟΓΡΑΦΙΚΑ – </a:t>
            </a:r>
            <a:r>
              <a:rPr lang="en-US" sz="2400" dirty="0">
                <a:solidFill>
                  <a:schemeClr val="accent1"/>
                </a:solidFill>
              </a:rPr>
              <a:t>FOOD INSECURITY</a:t>
            </a:r>
          </a:p>
        </p:txBody>
      </p:sp>
    </p:spTree>
    <p:extLst>
      <p:ext uri="{BB962C8B-B14F-4D97-AF65-F5344CB8AC3E}">
        <p14:creationId xmlns:p14="http://schemas.microsoft.com/office/powerpoint/2010/main" val="7577345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7A36DC-DA64-355F-1CEF-4D1FDCC01346}"/>
              </a:ext>
            </a:extLst>
          </p:cNvPr>
          <p:cNvSpPr>
            <a:spLocks noGrp="1"/>
          </p:cNvSpPr>
          <p:nvPr>
            <p:ph type="body" idx="1"/>
          </p:nvPr>
        </p:nvSpPr>
        <p:spPr>
          <a:xfrm>
            <a:off x="1187582" y="1583736"/>
            <a:ext cx="6962123" cy="2373900"/>
          </a:xfrm>
        </p:spPr>
        <p:txBody>
          <a:bodyPr/>
          <a:lstStyle/>
          <a:p>
            <a:pPr algn="l">
              <a:buFont typeface="Arial" panose="020B0604020202020204" pitchFamily="34" charset="0"/>
              <a:buChar char="•"/>
            </a:pPr>
            <a:r>
              <a:rPr lang="en-US" b="0" i="0" dirty="0">
                <a:solidFill>
                  <a:srgbClr val="3C4245"/>
                </a:solidFill>
                <a:effectLst/>
                <a:latin typeface="Arial" panose="020B0604020202020204" pitchFamily="34" charset="0"/>
              </a:rPr>
              <a:t>Almost </a:t>
            </a:r>
            <a:r>
              <a:rPr lang="en-US" b="1" i="0" dirty="0">
                <a:solidFill>
                  <a:srgbClr val="3C4245"/>
                </a:solidFill>
                <a:effectLst/>
                <a:latin typeface="Arial" panose="020B0604020202020204" pitchFamily="34" charset="0"/>
              </a:rPr>
              <a:t>3.1 billion</a:t>
            </a:r>
            <a:r>
              <a:rPr lang="en-US" b="0" i="0" dirty="0">
                <a:solidFill>
                  <a:srgbClr val="3C4245"/>
                </a:solidFill>
                <a:effectLst/>
                <a:latin typeface="Arial" panose="020B0604020202020204" pitchFamily="34" charset="0"/>
              </a:rPr>
              <a:t> people could not afford a healthy diet in 2020, up </a:t>
            </a:r>
            <a:r>
              <a:rPr lang="en-US" b="1" i="0" dirty="0">
                <a:solidFill>
                  <a:srgbClr val="3C4245"/>
                </a:solidFill>
                <a:effectLst/>
                <a:latin typeface="Arial" panose="020B0604020202020204" pitchFamily="34" charset="0"/>
              </a:rPr>
              <a:t>112 million</a:t>
            </a:r>
            <a:r>
              <a:rPr lang="en-US" b="0" i="0" dirty="0">
                <a:solidFill>
                  <a:srgbClr val="3C4245"/>
                </a:solidFill>
                <a:effectLst/>
                <a:latin typeface="Arial" panose="020B0604020202020204" pitchFamily="34" charset="0"/>
              </a:rPr>
              <a:t> from 2019, reflecting the effects of inflation in consumer food prices stemming from the economic impacts of the COVID-19 pandemic and the measures put in place to contain it. </a:t>
            </a:r>
          </a:p>
          <a:p>
            <a:pPr algn="l">
              <a:buFont typeface="Arial" panose="020B0604020202020204" pitchFamily="34" charset="0"/>
              <a:buChar char="•"/>
            </a:pPr>
            <a:endParaRPr lang="en-US" b="0" i="0" dirty="0">
              <a:solidFill>
                <a:srgbClr val="3C4245"/>
              </a:solidFill>
              <a:effectLst/>
              <a:latin typeface="Arial" panose="020B0604020202020204" pitchFamily="34" charset="0"/>
            </a:endParaRPr>
          </a:p>
          <a:p>
            <a:pPr algn="l">
              <a:buFont typeface="Arial" panose="020B0604020202020204" pitchFamily="34" charset="0"/>
              <a:buChar char="•"/>
            </a:pPr>
            <a:r>
              <a:rPr lang="en-US" b="0" i="0" dirty="0">
                <a:solidFill>
                  <a:srgbClr val="3C4245"/>
                </a:solidFill>
                <a:effectLst/>
                <a:latin typeface="Arial" panose="020B0604020202020204" pitchFamily="34" charset="0"/>
              </a:rPr>
              <a:t>An estimated </a:t>
            </a:r>
            <a:r>
              <a:rPr lang="en-US" b="1" i="0" dirty="0">
                <a:solidFill>
                  <a:srgbClr val="3C4245"/>
                </a:solidFill>
                <a:effectLst/>
                <a:latin typeface="Arial" panose="020B0604020202020204" pitchFamily="34" charset="0"/>
              </a:rPr>
              <a:t>45 million</a:t>
            </a:r>
            <a:r>
              <a:rPr lang="en-US" b="0" i="0" dirty="0">
                <a:solidFill>
                  <a:srgbClr val="3C4245"/>
                </a:solidFill>
                <a:effectLst/>
                <a:latin typeface="Arial" panose="020B0604020202020204" pitchFamily="34" charset="0"/>
              </a:rPr>
              <a:t> children under the age of five were suffering from wasting, the deadliest form of malnutrition, which increases children’s risk of death by up to 12 times. Furthermore, </a:t>
            </a:r>
            <a:r>
              <a:rPr lang="en-US" b="1" i="0" dirty="0">
                <a:solidFill>
                  <a:srgbClr val="3C4245"/>
                </a:solidFill>
                <a:effectLst/>
                <a:latin typeface="Arial" panose="020B0604020202020204" pitchFamily="34" charset="0"/>
              </a:rPr>
              <a:t>149 million</a:t>
            </a:r>
            <a:r>
              <a:rPr lang="en-US" b="0" i="0" dirty="0">
                <a:solidFill>
                  <a:srgbClr val="3C4245"/>
                </a:solidFill>
                <a:effectLst/>
                <a:latin typeface="Arial" panose="020B0604020202020204" pitchFamily="34" charset="0"/>
              </a:rPr>
              <a:t> children under the age of five had stunted growth and development due to a chronic lack of essential nutrients in their diets.</a:t>
            </a:r>
          </a:p>
        </p:txBody>
      </p:sp>
      <p:sp>
        <p:nvSpPr>
          <p:cNvPr id="3" name="Title 2">
            <a:extLst>
              <a:ext uri="{FF2B5EF4-FFF2-40B4-BE49-F238E27FC236}">
                <a16:creationId xmlns:a16="http://schemas.microsoft.com/office/drawing/2014/main" id="{FCED862D-6698-97D3-1AE0-2B6B8BE2A6E0}"/>
              </a:ext>
            </a:extLst>
          </p:cNvPr>
          <p:cNvSpPr>
            <a:spLocks noGrp="1"/>
          </p:cNvSpPr>
          <p:nvPr>
            <p:ph type="title"/>
          </p:nvPr>
        </p:nvSpPr>
        <p:spPr>
          <a:xfrm>
            <a:off x="816644" y="893698"/>
            <a:ext cx="7704000" cy="572700"/>
          </a:xfrm>
        </p:spPr>
        <p:txBody>
          <a:bodyPr/>
          <a:lstStyle/>
          <a:p>
            <a:r>
              <a:rPr lang="el-GR" sz="2400" dirty="0">
                <a:solidFill>
                  <a:schemeClr val="accent1"/>
                </a:solidFill>
              </a:rPr>
              <a:t>ΠΑΓΚΟΣΜΙΑ ΔΗΜΟΓΡΑΦΙΚΑ – </a:t>
            </a:r>
            <a:br>
              <a:rPr lang="el-GR" sz="2400" dirty="0">
                <a:solidFill>
                  <a:schemeClr val="accent1"/>
                </a:solidFill>
              </a:rPr>
            </a:br>
            <a:r>
              <a:rPr lang="el-GR" sz="2400" dirty="0">
                <a:solidFill>
                  <a:schemeClr val="accent1"/>
                </a:solidFill>
              </a:rPr>
              <a:t>ΥΠΟΣΙΤΙΣΜΟΣ ΠΑΙΔΙΑ</a:t>
            </a:r>
            <a:endParaRPr lang="en-US" sz="2400" dirty="0">
              <a:solidFill>
                <a:schemeClr val="accent1"/>
              </a:solidFill>
            </a:endParaRPr>
          </a:p>
        </p:txBody>
      </p:sp>
      <p:pic>
        <p:nvPicPr>
          <p:cNvPr id="4" name="Picture 3">
            <a:extLst>
              <a:ext uri="{FF2B5EF4-FFF2-40B4-BE49-F238E27FC236}">
                <a16:creationId xmlns:a16="http://schemas.microsoft.com/office/drawing/2014/main" id="{0B64B110-0562-D3E6-464F-30F3538F1750}"/>
              </a:ext>
            </a:extLst>
          </p:cNvPr>
          <p:cNvPicPr>
            <a:picLocks noChangeAspect="1"/>
          </p:cNvPicPr>
          <p:nvPr/>
        </p:nvPicPr>
        <p:blipFill>
          <a:blip r:embed="rId2"/>
          <a:stretch>
            <a:fillRect/>
          </a:stretch>
        </p:blipFill>
        <p:spPr>
          <a:xfrm>
            <a:off x="5114693" y="3443866"/>
            <a:ext cx="2353836" cy="1327302"/>
          </a:xfrm>
          <a:prstGeom prst="rect">
            <a:avLst/>
          </a:prstGeom>
        </p:spPr>
      </p:pic>
    </p:spTree>
    <p:extLst>
      <p:ext uri="{BB962C8B-B14F-4D97-AF65-F5344CB8AC3E}">
        <p14:creationId xmlns:p14="http://schemas.microsoft.com/office/powerpoint/2010/main" val="15864039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CC53817-408A-A5A5-6AF1-76B4BDC55D9E}"/>
              </a:ext>
            </a:extLst>
          </p:cNvPr>
          <p:cNvSpPr>
            <a:spLocks noGrp="1"/>
          </p:cNvSpPr>
          <p:nvPr>
            <p:ph type="title"/>
          </p:nvPr>
        </p:nvSpPr>
        <p:spPr>
          <a:xfrm>
            <a:off x="719999" y="782186"/>
            <a:ext cx="7704000" cy="572700"/>
          </a:xfrm>
        </p:spPr>
        <p:txBody>
          <a:bodyPr/>
          <a:lstStyle/>
          <a:p>
            <a:r>
              <a:rPr lang="el-GR" dirty="0">
                <a:solidFill>
                  <a:schemeClr val="accent1"/>
                </a:solidFill>
              </a:rPr>
              <a:t>ΔΗΜΟΓΡΑΦΙΚΑ ΔΕΔΟΜΕΝΑ</a:t>
            </a:r>
            <a:endParaRPr lang="en-US" dirty="0">
              <a:solidFill>
                <a:schemeClr val="accent1"/>
              </a:solidFill>
            </a:endParaRPr>
          </a:p>
        </p:txBody>
      </p:sp>
      <p:pic>
        <p:nvPicPr>
          <p:cNvPr id="5" name="Picture 4">
            <a:extLst>
              <a:ext uri="{FF2B5EF4-FFF2-40B4-BE49-F238E27FC236}">
                <a16:creationId xmlns:a16="http://schemas.microsoft.com/office/drawing/2014/main" id="{9B7E2502-0725-DAB2-C253-5036729C0F8D}"/>
              </a:ext>
            </a:extLst>
          </p:cNvPr>
          <p:cNvPicPr>
            <a:picLocks noChangeAspect="1"/>
          </p:cNvPicPr>
          <p:nvPr/>
        </p:nvPicPr>
        <p:blipFill>
          <a:blip r:embed="rId2">
            <a:lum contrast="20000"/>
          </a:blip>
          <a:stretch>
            <a:fillRect/>
          </a:stretch>
        </p:blipFill>
        <p:spPr>
          <a:xfrm>
            <a:off x="389600" y="1780804"/>
            <a:ext cx="8364799" cy="2211333"/>
          </a:xfrm>
          <a:prstGeom prst="rect">
            <a:avLst/>
          </a:prstGeom>
        </p:spPr>
      </p:pic>
    </p:spTree>
    <p:extLst>
      <p:ext uri="{BB962C8B-B14F-4D97-AF65-F5344CB8AC3E}">
        <p14:creationId xmlns:p14="http://schemas.microsoft.com/office/powerpoint/2010/main" val="33461552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0A73FF1-2DA1-11C5-9661-F1E794C4A4F1}"/>
              </a:ext>
            </a:extLst>
          </p:cNvPr>
          <p:cNvSpPr>
            <a:spLocks noGrp="1"/>
          </p:cNvSpPr>
          <p:nvPr>
            <p:ph type="title"/>
          </p:nvPr>
        </p:nvSpPr>
        <p:spPr/>
        <p:txBody>
          <a:bodyPr/>
          <a:lstStyle/>
          <a:p>
            <a:pPr algn="ctr"/>
            <a:r>
              <a:rPr lang="el-GR" sz="1800" dirty="0">
                <a:solidFill>
                  <a:schemeClr val="accent1"/>
                </a:solidFill>
              </a:rPr>
              <a:t>Παραδείγματα δράσεων για την αντιμετώπιση της πείνας και του υποσιτισμού σε όλους τους τομείς</a:t>
            </a:r>
            <a:endParaRPr lang="en-US" sz="1800" dirty="0">
              <a:solidFill>
                <a:schemeClr val="accent1"/>
              </a:solidFill>
            </a:endParaRPr>
          </a:p>
        </p:txBody>
      </p:sp>
      <p:pic>
        <p:nvPicPr>
          <p:cNvPr id="5" name="Picture 4">
            <a:extLst>
              <a:ext uri="{FF2B5EF4-FFF2-40B4-BE49-F238E27FC236}">
                <a16:creationId xmlns:a16="http://schemas.microsoft.com/office/drawing/2014/main" id="{F970E4F8-586F-72E0-399D-F7FA2D4574C5}"/>
              </a:ext>
            </a:extLst>
          </p:cNvPr>
          <p:cNvPicPr>
            <a:picLocks noChangeAspect="1"/>
          </p:cNvPicPr>
          <p:nvPr/>
        </p:nvPicPr>
        <p:blipFill rotWithShape="1">
          <a:blip r:embed="rId2">
            <a:lum contrast="20000"/>
          </a:blip>
          <a:srcRect t="6714"/>
          <a:stretch/>
        </p:blipFill>
        <p:spPr>
          <a:xfrm>
            <a:off x="594657" y="1293446"/>
            <a:ext cx="7954686" cy="3302569"/>
          </a:xfrm>
          <a:prstGeom prst="rect">
            <a:avLst/>
          </a:prstGeom>
        </p:spPr>
      </p:pic>
    </p:spTree>
    <p:extLst>
      <p:ext uri="{BB962C8B-B14F-4D97-AF65-F5344CB8AC3E}">
        <p14:creationId xmlns:p14="http://schemas.microsoft.com/office/powerpoint/2010/main" val="13696970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864F7C-76DB-E853-3BEA-E354E6C8EE8C}"/>
              </a:ext>
            </a:extLst>
          </p:cNvPr>
          <p:cNvSpPr>
            <a:spLocks noGrp="1"/>
          </p:cNvSpPr>
          <p:nvPr>
            <p:ph type="title"/>
          </p:nvPr>
        </p:nvSpPr>
        <p:spPr/>
        <p:txBody>
          <a:bodyPr/>
          <a:lstStyle/>
          <a:p>
            <a:r>
              <a:rPr lang="el-GR" dirty="0"/>
              <a:t>ΠΕΙΝΑ</a:t>
            </a:r>
            <a:r>
              <a:rPr lang="en-US" dirty="0"/>
              <a:t>: </a:t>
            </a:r>
            <a:r>
              <a:rPr lang="el-GR" dirty="0">
                <a:solidFill>
                  <a:schemeClr val="accent2"/>
                </a:solidFill>
              </a:rPr>
              <a:t>ΑΙΤΙΑ</a:t>
            </a:r>
            <a:endParaRPr lang="en-US" dirty="0">
              <a:solidFill>
                <a:schemeClr val="accent2"/>
              </a:solidFill>
            </a:endParaRPr>
          </a:p>
        </p:txBody>
      </p:sp>
      <p:sp>
        <p:nvSpPr>
          <p:cNvPr id="4" name="Rectangle: Rounded Corners 3">
            <a:extLst>
              <a:ext uri="{FF2B5EF4-FFF2-40B4-BE49-F238E27FC236}">
                <a16:creationId xmlns:a16="http://schemas.microsoft.com/office/drawing/2014/main" id="{38801137-1272-195A-ED01-5D9E6B629A81}"/>
              </a:ext>
            </a:extLst>
          </p:cNvPr>
          <p:cNvSpPr/>
          <p:nvPr/>
        </p:nvSpPr>
        <p:spPr>
          <a:xfrm>
            <a:off x="2735766" y="1541953"/>
            <a:ext cx="2765502" cy="2362459"/>
          </a:xfrm>
          <a:prstGeom prst="roundRect">
            <a:avLst/>
          </a:prstGeom>
          <a:solidFill>
            <a:srgbClr val="F2F2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solidFill>
                  <a:schemeClr val="tx1"/>
                </a:solidFill>
                <a:latin typeface="BlinkMacSystemFont"/>
              </a:rPr>
              <a:t>Φυλετική ανισότητα</a:t>
            </a:r>
          </a:p>
          <a:p>
            <a:pPr algn="ctr"/>
            <a:r>
              <a:rPr lang="el-GR" dirty="0">
                <a:solidFill>
                  <a:schemeClr val="tx1"/>
                </a:solidFill>
                <a:latin typeface="BlinkMacSystemFont"/>
              </a:rPr>
              <a:t>Στα 2/3 σχεδόν των χωρών σε όλο τον κόσμο, οι γυναίκες είναι πιο πιθανό από τους άνδρες να υποφέρουν από πείνα και υποσιτισμό. Αυτό συμβαίνει γιατί σε πολλές περιπτώσεις, οι γυναίκες τρώνε τελευταίες και λιγότερο.</a:t>
            </a:r>
            <a:endParaRPr lang="en-US" dirty="0">
              <a:solidFill>
                <a:schemeClr val="tx1"/>
              </a:solidFill>
              <a:latin typeface="BlinkMacSystemFont"/>
            </a:endParaRPr>
          </a:p>
        </p:txBody>
      </p:sp>
      <p:sp>
        <p:nvSpPr>
          <p:cNvPr id="5" name="Rectangle: Rounded Corners 4">
            <a:extLst>
              <a:ext uri="{FF2B5EF4-FFF2-40B4-BE49-F238E27FC236}">
                <a16:creationId xmlns:a16="http://schemas.microsoft.com/office/drawing/2014/main" id="{7B105BC8-2226-ED1D-BB73-A352BA379C84}"/>
              </a:ext>
            </a:extLst>
          </p:cNvPr>
          <p:cNvSpPr/>
          <p:nvPr/>
        </p:nvSpPr>
        <p:spPr>
          <a:xfrm>
            <a:off x="555682" y="1849902"/>
            <a:ext cx="1847893" cy="873279"/>
          </a:xfrm>
          <a:prstGeom prst="roundRect">
            <a:avLst/>
          </a:prstGeom>
          <a:solidFill>
            <a:srgbClr val="F2F2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solidFill>
                  <a:schemeClr val="tx1"/>
                </a:solidFill>
                <a:latin typeface="BlinkMacSystemFont"/>
              </a:rPr>
              <a:t>Σ</a:t>
            </a:r>
            <a:r>
              <a:rPr lang="el-GR" b="1" i="0" dirty="0">
                <a:solidFill>
                  <a:schemeClr val="tx1"/>
                </a:solidFill>
                <a:effectLst/>
                <a:latin typeface="BlinkMacSystemFont"/>
              </a:rPr>
              <a:t>υγκρούσεις</a:t>
            </a:r>
          </a:p>
          <a:p>
            <a:pPr algn="ctr"/>
            <a:r>
              <a:rPr lang="el-GR" dirty="0" err="1">
                <a:solidFill>
                  <a:schemeClr val="tx1"/>
                </a:solidFill>
                <a:latin typeface="BlinkMacSystemFont"/>
              </a:rPr>
              <a:t>Νο</a:t>
            </a:r>
            <a:r>
              <a:rPr lang="el-GR" dirty="0">
                <a:solidFill>
                  <a:schemeClr val="tx1"/>
                </a:solidFill>
                <a:latin typeface="BlinkMacSystemFont"/>
              </a:rPr>
              <a:t> 1 αίτιο πείνας!</a:t>
            </a:r>
            <a:endParaRPr lang="en-US" b="0" i="0" dirty="0">
              <a:solidFill>
                <a:schemeClr val="tx1"/>
              </a:solidFill>
              <a:effectLst/>
              <a:latin typeface="BlinkMacSystemFont"/>
            </a:endParaRPr>
          </a:p>
        </p:txBody>
      </p:sp>
      <p:sp>
        <p:nvSpPr>
          <p:cNvPr id="6" name="Rectangle: Rounded Corners 5">
            <a:extLst>
              <a:ext uri="{FF2B5EF4-FFF2-40B4-BE49-F238E27FC236}">
                <a16:creationId xmlns:a16="http://schemas.microsoft.com/office/drawing/2014/main" id="{8857D106-1C91-1A21-5E39-4BA423B1008F}"/>
              </a:ext>
            </a:extLst>
          </p:cNvPr>
          <p:cNvSpPr/>
          <p:nvPr/>
        </p:nvSpPr>
        <p:spPr>
          <a:xfrm>
            <a:off x="5743483" y="2110243"/>
            <a:ext cx="2844835" cy="1225877"/>
          </a:xfrm>
          <a:prstGeom prst="roundRect">
            <a:avLst/>
          </a:prstGeom>
          <a:solidFill>
            <a:srgbClr val="F2F2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solidFill>
                  <a:schemeClr val="tx1"/>
                </a:solidFill>
                <a:latin typeface="BlinkMacSystemFont"/>
              </a:rPr>
              <a:t>Κλιματική αλλαγή</a:t>
            </a:r>
            <a:br>
              <a:rPr lang="el-GR" dirty="0">
                <a:solidFill>
                  <a:schemeClr val="tx1"/>
                </a:solidFill>
                <a:latin typeface="BlinkMacSystemFont"/>
              </a:rPr>
            </a:br>
            <a:r>
              <a:rPr lang="el-GR" b="0" i="0" dirty="0">
                <a:solidFill>
                  <a:srgbClr val="000000"/>
                </a:solidFill>
                <a:effectLst/>
                <a:latin typeface="sentinel"/>
              </a:rPr>
              <a:t>Πάνω από</a:t>
            </a:r>
            <a:r>
              <a:rPr lang="en-US" b="0" i="0" dirty="0">
                <a:solidFill>
                  <a:srgbClr val="000000"/>
                </a:solidFill>
                <a:effectLst/>
                <a:latin typeface="sentinel"/>
              </a:rPr>
              <a:t> 80% </a:t>
            </a:r>
            <a:r>
              <a:rPr lang="el-GR" b="0" i="0" dirty="0">
                <a:solidFill>
                  <a:srgbClr val="000000"/>
                </a:solidFill>
                <a:effectLst/>
                <a:latin typeface="sentinel"/>
              </a:rPr>
              <a:t>των πεινασμένων ανθρώπων παγκ</a:t>
            </a:r>
            <a:r>
              <a:rPr lang="el-GR" dirty="0">
                <a:solidFill>
                  <a:srgbClr val="000000"/>
                </a:solidFill>
                <a:latin typeface="sentinel"/>
              </a:rPr>
              <a:t>όσμια, ζουν σε χώρες επιρρεπείς σε καταστροφές.</a:t>
            </a:r>
            <a:endParaRPr lang="en-US" dirty="0">
              <a:solidFill>
                <a:schemeClr val="tx1"/>
              </a:solidFill>
              <a:latin typeface="BlinkMacSystemFont"/>
            </a:endParaRPr>
          </a:p>
        </p:txBody>
      </p:sp>
    </p:spTree>
    <p:extLst>
      <p:ext uri="{BB962C8B-B14F-4D97-AF65-F5344CB8AC3E}">
        <p14:creationId xmlns:p14="http://schemas.microsoft.com/office/powerpoint/2010/main" val="32323082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864F7C-76DB-E853-3BEA-E354E6C8EE8C}"/>
              </a:ext>
            </a:extLst>
          </p:cNvPr>
          <p:cNvSpPr>
            <a:spLocks noGrp="1"/>
          </p:cNvSpPr>
          <p:nvPr>
            <p:ph type="title"/>
          </p:nvPr>
        </p:nvSpPr>
        <p:spPr/>
        <p:txBody>
          <a:bodyPr/>
          <a:lstStyle/>
          <a:p>
            <a:r>
              <a:rPr lang="el-GR" dirty="0"/>
              <a:t>ΠΕΙΝΑ</a:t>
            </a:r>
            <a:r>
              <a:rPr lang="en-US" dirty="0"/>
              <a:t>: </a:t>
            </a:r>
            <a:r>
              <a:rPr lang="el-GR" dirty="0">
                <a:solidFill>
                  <a:schemeClr val="accent2"/>
                </a:solidFill>
              </a:rPr>
              <a:t>ΑΙΤΙΑ</a:t>
            </a:r>
            <a:endParaRPr lang="en-US" dirty="0">
              <a:solidFill>
                <a:schemeClr val="accent2"/>
              </a:solidFill>
            </a:endParaRPr>
          </a:p>
        </p:txBody>
      </p:sp>
      <p:sp>
        <p:nvSpPr>
          <p:cNvPr id="7" name="Rectangle: Rounded Corners 6">
            <a:extLst>
              <a:ext uri="{FF2B5EF4-FFF2-40B4-BE49-F238E27FC236}">
                <a16:creationId xmlns:a16="http://schemas.microsoft.com/office/drawing/2014/main" id="{653D7313-EC61-ECCA-7307-06D05734ED59}"/>
              </a:ext>
            </a:extLst>
          </p:cNvPr>
          <p:cNvSpPr/>
          <p:nvPr/>
        </p:nvSpPr>
        <p:spPr>
          <a:xfrm>
            <a:off x="3136078" y="1562567"/>
            <a:ext cx="2384420" cy="2224839"/>
          </a:xfrm>
          <a:prstGeom prst="roundRect">
            <a:avLst/>
          </a:prstGeom>
          <a:solidFill>
            <a:srgbClr val="F2F2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solidFill>
                  <a:schemeClr val="tx1"/>
                </a:solidFill>
                <a:latin typeface="BlinkMacSystemFont"/>
              </a:rPr>
              <a:t>Σπατάλη τροφής</a:t>
            </a:r>
          </a:p>
          <a:p>
            <a:pPr algn="ctr"/>
            <a:r>
              <a:rPr lang="el-GR" b="0" i="0" dirty="0">
                <a:solidFill>
                  <a:schemeClr val="tx1"/>
                </a:solidFill>
                <a:effectLst/>
                <a:latin typeface="BlinkMacSystemFont"/>
              </a:rPr>
              <a:t>~1/3 του συνόλου των τροφίμων που παράγονται παγκοσμίως κάθε χρόνο </a:t>
            </a:r>
            <a:r>
              <a:rPr lang="el-GR" b="0" i="0" dirty="0" err="1">
                <a:solidFill>
                  <a:schemeClr val="tx1"/>
                </a:solidFill>
                <a:effectLst/>
                <a:latin typeface="BlinkMacSystemFont"/>
              </a:rPr>
              <a:t>σπαταλάται</a:t>
            </a:r>
            <a:r>
              <a:rPr lang="el-GR" b="0" i="0" dirty="0">
                <a:solidFill>
                  <a:schemeClr val="tx1"/>
                </a:solidFill>
                <a:effectLst/>
                <a:latin typeface="BlinkMacSystemFont"/>
              </a:rPr>
              <a:t>. Η τροφή αυτή φτάνει για να ταΐσει κάθε πεινασμένο άτομο στον πλανήτη δύο φορές.</a:t>
            </a:r>
            <a:endParaRPr lang="en-US" b="0" i="0" dirty="0">
              <a:solidFill>
                <a:schemeClr val="tx1"/>
              </a:solidFill>
              <a:effectLst/>
              <a:latin typeface="BlinkMacSystemFont"/>
            </a:endParaRPr>
          </a:p>
        </p:txBody>
      </p:sp>
      <p:sp>
        <p:nvSpPr>
          <p:cNvPr id="8" name="Rectangle: Rounded Corners 7">
            <a:extLst>
              <a:ext uri="{FF2B5EF4-FFF2-40B4-BE49-F238E27FC236}">
                <a16:creationId xmlns:a16="http://schemas.microsoft.com/office/drawing/2014/main" id="{F3CA0C8B-76B5-5815-48C1-7479044D6F96}"/>
              </a:ext>
            </a:extLst>
          </p:cNvPr>
          <p:cNvSpPr/>
          <p:nvPr/>
        </p:nvSpPr>
        <p:spPr>
          <a:xfrm>
            <a:off x="804814" y="1828112"/>
            <a:ext cx="2030729" cy="1043591"/>
          </a:xfrm>
          <a:prstGeom prst="roundRect">
            <a:avLst/>
          </a:prstGeom>
          <a:solidFill>
            <a:srgbClr val="F2F2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i="0" dirty="0">
                <a:solidFill>
                  <a:schemeClr val="tx1"/>
                </a:solidFill>
                <a:effectLst/>
                <a:latin typeface="BlinkMacSystemFont"/>
              </a:rPr>
              <a:t>Ακραία φτώχεια</a:t>
            </a:r>
          </a:p>
          <a:p>
            <a:pPr algn="ctr"/>
            <a:r>
              <a:rPr lang="el-GR" b="0" i="0" dirty="0">
                <a:solidFill>
                  <a:schemeClr val="tx1"/>
                </a:solidFill>
                <a:effectLst/>
                <a:latin typeface="BlinkMacSystemFont"/>
              </a:rPr>
              <a:t>Ο μισός πληθυσμός της γης ζει με λιγότερα 5,50 δολάρια την ημέρα.</a:t>
            </a:r>
            <a:endParaRPr lang="en-US" b="0" i="0" dirty="0">
              <a:solidFill>
                <a:schemeClr val="tx1"/>
              </a:solidFill>
              <a:effectLst/>
              <a:latin typeface="BlinkMacSystemFont"/>
            </a:endParaRPr>
          </a:p>
        </p:txBody>
      </p:sp>
      <p:sp>
        <p:nvSpPr>
          <p:cNvPr id="9" name="Rectangle: Rounded Corners 8">
            <a:extLst>
              <a:ext uri="{FF2B5EF4-FFF2-40B4-BE49-F238E27FC236}">
                <a16:creationId xmlns:a16="http://schemas.microsoft.com/office/drawing/2014/main" id="{55761104-15FC-8F5D-25DF-0D1B636D1949}"/>
              </a:ext>
            </a:extLst>
          </p:cNvPr>
          <p:cNvSpPr/>
          <p:nvPr/>
        </p:nvSpPr>
        <p:spPr>
          <a:xfrm>
            <a:off x="5821033" y="1292105"/>
            <a:ext cx="2683727" cy="1960550"/>
          </a:xfrm>
          <a:prstGeom prst="roundRect">
            <a:avLst/>
          </a:prstGeom>
          <a:solidFill>
            <a:srgbClr val="F2F2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solidFill>
                  <a:schemeClr val="tx1"/>
                </a:solidFill>
                <a:latin typeface="BlinkMacSystemFont"/>
              </a:rPr>
              <a:t>Πανδημία </a:t>
            </a:r>
            <a:r>
              <a:rPr lang="en-US" b="1" dirty="0">
                <a:solidFill>
                  <a:schemeClr val="tx1"/>
                </a:solidFill>
                <a:latin typeface="BlinkMacSystemFont"/>
              </a:rPr>
              <a:t>COVID-19</a:t>
            </a:r>
            <a:endParaRPr lang="el-GR" b="1" dirty="0">
              <a:solidFill>
                <a:schemeClr val="tx1"/>
              </a:solidFill>
              <a:latin typeface="BlinkMacSystemFont"/>
            </a:endParaRPr>
          </a:p>
          <a:p>
            <a:pPr algn="ctr"/>
            <a:r>
              <a:rPr lang="el-GR" i="0" dirty="0">
                <a:solidFill>
                  <a:schemeClr val="tx1"/>
                </a:solidFill>
                <a:effectLst/>
                <a:latin typeface="BlinkMacSystemFont"/>
              </a:rPr>
              <a:t>Έχει διπλασιάσει τον αριθμό των πεινασμένων παγκοσμίως γεγονός το οποίο οφείλεται στον  αντίκτυπό του στις αλυσίδες εφοδιασμού, την ανθρωπιστική βοήθεια, την παγκόσμια οικονομία και τις προμήθειες τροφίμων.</a:t>
            </a:r>
            <a:endParaRPr lang="en-US" i="0" dirty="0">
              <a:solidFill>
                <a:schemeClr val="tx1"/>
              </a:solidFill>
              <a:effectLst/>
              <a:latin typeface="BlinkMacSystemFont"/>
            </a:endParaRPr>
          </a:p>
        </p:txBody>
      </p:sp>
    </p:spTree>
    <p:extLst>
      <p:ext uri="{BB962C8B-B14F-4D97-AF65-F5344CB8AC3E}">
        <p14:creationId xmlns:p14="http://schemas.microsoft.com/office/powerpoint/2010/main" val="3474370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F5D2426-39A9-6721-FA0D-D3112CF5E7F1}"/>
              </a:ext>
            </a:extLst>
          </p:cNvPr>
          <p:cNvSpPr>
            <a:spLocks noGrp="1"/>
          </p:cNvSpPr>
          <p:nvPr>
            <p:ph type="body" idx="1"/>
          </p:nvPr>
        </p:nvSpPr>
        <p:spPr>
          <a:xfrm>
            <a:off x="926831" y="1422157"/>
            <a:ext cx="7290338" cy="3110143"/>
          </a:xfrm>
          <a:solidFill>
            <a:schemeClr val="tx2"/>
          </a:solidFill>
        </p:spPr>
        <p:txBody>
          <a:bodyPr/>
          <a:lstStyle/>
          <a:p>
            <a:pPr marL="139700" indent="0" algn="just">
              <a:buNone/>
            </a:pPr>
            <a:r>
              <a:rPr lang="en-US" sz="1600" dirty="0">
                <a:solidFill>
                  <a:srgbClr val="212121"/>
                </a:solidFill>
                <a:latin typeface="BlinkMacSystemFont"/>
              </a:rPr>
              <a:t>K</a:t>
            </a:r>
            <a:r>
              <a:rPr lang="el-GR" sz="1600" b="0" i="0" dirty="0" err="1">
                <a:solidFill>
                  <a:srgbClr val="212121"/>
                </a:solidFill>
                <a:effectLst/>
                <a:latin typeface="BlinkMacSystemFont"/>
              </a:rPr>
              <a:t>άθε</a:t>
            </a:r>
            <a:r>
              <a:rPr lang="el-GR" sz="1600" b="0" i="0" dirty="0">
                <a:solidFill>
                  <a:srgbClr val="212121"/>
                </a:solidFill>
                <a:effectLst/>
                <a:latin typeface="BlinkMacSystemFont"/>
              </a:rPr>
              <a:t> χρόνο, περίπου το </a:t>
            </a:r>
            <a:r>
              <a:rPr lang="en-US" sz="1600" b="0" i="0" dirty="0">
                <a:solidFill>
                  <a:srgbClr val="212121"/>
                </a:solidFill>
                <a:effectLst/>
                <a:latin typeface="BlinkMacSystemFont"/>
              </a:rPr>
              <a:t>1/3 </a:t>
            </a:r>
            <a:r>
              <a:rPr lang="el-GR" sz="1600" b="0" i="0" dirty="0">
                <a:solidFill>
                  <a:srgbClr val="212121"/>
                </a:solidFill>
                <a:effectLst/>
                <a:latin typeface="BlinkMacSystemFont"/>
              </a:rPr>
              <a:t>των τροφίμων που παράγονται στον κόσμο για ανθρώπινη κατανάλωση -περίπου 1,3 δισεκατομμύρια τόνοι</a:t>
            </a:r>
            <a:r>
              <a:rPr lang="en-US" sz="1600" b="0" i="0" dirty="0">
                <a:solidFill>
                  <a:srgbClr val="212121"/>
                </a:solidFill>
                <a:effectLst/>
                <a:latin typeface="BlinkMacSystemFont"/>
              </a:rPr>
              <a:t>-</a:t>
            </a:r>
            <a:r>
              <a:rPr lang="el-GR" sz="1600" b="0" i="0" dirty="0">
                <a:solidFill>
                  <a:srgbClr val="212121"/>
                </a:solidFill>
                <a:effectLst/>
                <a:latin typeface="BlinkMacSystemFont"/>
              </a:rPr>
              <a:t> χάνεται ή </a:t>
            </a:r>
            <a:r>
              <a:rPr lang="el-GR" sz="1600" b="0" i="0" dirty="0" err="1">
                <a:solidFill>
                  <a:srgbClr val="212121"/>
                </a:solidFill>
                <a:effectLst/>
                <a:latin typeface="BlinkMacSystemFont"/>
              </a:rPr>
              <a:t>σπαταλάται</a:t>
            </a:r>
            <a:r>
              <a:rPr lang="en-US" sz="1600" b="0" i="0" dirty="0">
                <a:solidFill>
                  <a:srgbClr val="212121"/>
                </a:solidFill>
                <a:effectLst/>
                <a:latin typeface="BlinkMacSystemFont"/>
              </a:rPr>
              <a:t>.</a:t>
            </a:r>
          </a:p>
          <a:p>
            <a:pPr marL="139700" indent="0" algn="just">
              <a:buNone/>
            </a:pPr>
            <a:endParaRPr lang="en-US" sz="1600" dirty="0">
              <a:solidFill>
                <a:srgbClr val="212121"/>
              </a:solidFill>
              <a:latin typeface="BlinkMacSystemFont"/>
            </a:endParaRPr>
          </a:p>
          <a:p>
            <a:pPr marL="139700" indent="0" algn="just">
              <a:buNone/>
            </a:pPr>
            <a:r>
              <a:rPr lang="en-US" sz="1600" b="0" i="0" dirty="0">
                <a:solidFill>
                  <a:srgbClr val="212121"/>
                </a:solidFill>
                <a:effectLst/>
                <a:latin typeface="BlinkMacSystemFont"/>
              </a:rPr>
              <a:t>E</a:t>
            </a:r>
            <a:r>
              <a:rPr lang="el-GR" sz="1600" b="0" i="0" dirty="0" err="1">
                <a:solidFill>
                  <a:srgbClr val="212121"/>
                </a:solidFill>
                <a:effectLst/>
                <a:latin typeface="BlinkMacSystemFont"/>
              </a:rPr>
              <a:t>άν</a:t>
            </a:r>
            <a:r>
              <a:rPr lang="el-GR" sz="1600" b="0" i="0" dirty="0">
                <a:solidFill>
                  <a:srgbClr val="212121"/>
                </a:solidFill>
                <a:effectLst/>
                <a:latin typeface="BlinkMacSystemFont"/>
              </a:rPr>
              <a:t> η απώλεια ή η σπατάλη τροφής παγκοσμίως μπορούσε να μειωθεί κατά ένα τέταρτο, αυτό θα ήταν αρκετό για να ταΐσει τους ανθρώπους που υποφέρουν από χρόνια πείνα στον κόσμο. </a:t>
            </a:r>
            <a:endParaRPr lang="en-US" sz="1600" b="0" i="0" dirty="0">
              <a:solidFill>
                <a:srgbClr val="212121"/>
              </a:solidFill>
              <a:effectLst/>
              <a:latin typeface="BlinkMacSystemFont"/>
            </a:endParaRPr>
          </a:p>
          <a:p>
            <a:pPr marL="139700" indent="0" algn="just">
              <a:buNone/>
            </a:pPr>
            <a:endParaRPr lang="en-US" sz="1600" dirty="0">
              <a:solidFill>
                <a:srgbClr val="212121"/>
              </a:solidFill>
              <a:latin typeface="BlinkMacSystemFont"/>
            </a:endParaRPr>
          </a:p>
          <a:p>
            <a:pPr marL="139700" indent="0" algn="just">
              <a:buNone/>
            </a:pPr>
            <a:r>
              <a:rPr lang="el-GR" sz="1600" b="0" i="0" dirty="0">
                <a:solidFill>
                  <a:srgbClr val="212121"/>
                </a:solidFill>
                <a:effectLst/>
                <a:latin typeface="BlinkMacSystemFont"/>
              </a:rPr>
              <a:t>Ταυτόχρονα, τα στοιχεία δείχνουν ότι τα τρόφιμα που χάνονται ή σπαταλούνται είναι μια κύρια αιτία εκπομπής αερίων του θερμοκηπίου, τα οποία τροφοδοτούν την κλιματική αλλαγή και τα ακραία καιρικά φαινόμενα, με αποτέλεσμα περαιτέρω επισιτιστική ανασφάλεια και υποσιτισμό.</a:t>
            </a:r>
            <a:endParaRPr lang="en-US" sz="1600" b="0" i="0" dirty="0">
              <a:solidFill>
                <a:srgbClr val="212121"/>
              </a:solidFill>
              <a:effectLst/>
              <a:latin typeface="BlinkMacSystemFont"/>
            </a:endParaRPr>
          </a:p>
        </p:txBody>
      </p:sp>
      <p:sp>
        <p:nvSpPr>
          <p:cNvPr id="3" name="Title 2">
            <a:extLst>
              <a:ext uri="{FF2B5EF4-FFF2-40B4-BE49-F238E27FC236}">
                <a16:creationId xmlns:a16="http://schemas.microsoft.com/office/drawing/2014/main" id="{E7A60356-A39A-1867-7FC4-BA6CD9147766}"/>
              </a:ext>
            </a:extLst>
          </p:cNvPr>
          <p:cNvSpPr>
            <a:spLocks noGrp="1"/>
          </p:cNvSpPr>
          <p:nvPr>
            <p:ph type="title"/>
          </p:nvPr>
        </p:nvSpPr>
        <p:spPr/>
        <p:txBody>
          <a:bodyPr/>
          <a:lstStyle/>
          <a:p>
            <a:r>
              <a:rPr lang="en-US" sz="2400" dirty="0">
                <a:solidFill>
                  <a:schemeClr val="accent1"/>
                </a:solidFill>
              </a:rPr>
              <a:t>FOOD INSECURITY – WASTE – CLIMATE CHANGE</a:t>
            </a:r>
          </a:p>
        </p:txBody>
      </p:sp>
    </p:spTree>
    <p:extLst>
      <p:ext uri="{BB962C8B-B14F-4D97-AF65-F5344CB8AC3E}">
        <p14:creationId xmlns:p14="http://schemas.microsoft.com/office/powerpoint/2010/main" val="4110054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DCF27AE-184B-474D-2D8C-2A60F19E758E}"/>
              </a:ext>
            </a:extLst>
          </p:cNvPr>
          <p:cNvSpPr txBox="1"/>
          <p:nvPr/>
        </p:nvSpPr>
        <p:spPr>
          <a:xfrm>
            <a:off x="1733107" y="644470"/>
            <a:ext cx="5677786" cy="477054"/>
          </a:xfrm>
          <a:prstGeom prst="rect">
            <a:avLst/>
          </a:prstGeom>
          <a:noFill/>
        </p:spPr>
        <p:txBody>
          <a:bodyPr wrap="square">
            <a:spAutoFit/>
          </a:bodyPr>
          <a:lstStyle/>
          <a:p>
            <a:pPr algn="ctr"/>
            <a:r>
              <a:rPr lang="el-GR" sz="2500" dirty="0">
                <a:solidFill>
                  <a:schemeClr val="accent2"/>
                </a:solidFill>
                <a:latin typeface="PFTransport"/>
              </a:rPr>
              <a:t>ΠΕΡΙΕΧΟΜΕΝΟ</a:t>
            </a:r>
            <a:endParaRPr lang="el-GR" sz="2500" b="0" u="none" strike="noStrike" baseline="0" dirty="0">
              <a:solidFill>
                <a:schemeClr val="accent2"/>
              </a:solidFill>
              <a:latin typeface="PFTransport"/>
            </a:endParaRPr>
          </a:p>
        </p:txBody>
      </p:sp>
      <p:graphicFrame>
        <p:nvGraphicFramePr>
          <p:cNvPr id="4" name="Diagram 3">
            <a:extLst>
              <a:ext uri="{FF2B5EF4-FFF2-40B4-BE49-F238E27FC236}">
                <a16:creationId xmlns:a16="http://schemas.microsoft.com/office/drawing/2014/main" id="{FF06CFBD-0AF9-933D-8EB3-941F255B3FB2}"/>
              </a:ext>
            </a:extLst>
          </p:cNvPr>
          <p:cNvGraphicFramePr/>
          <p:nvPr>
            <p:extLst>
              <p:ext uri="{D42A27DB-BD31-4B8C-83A1-F6EECF244321}">
                <p14:modId xmlns:p14="http://schemas.microsoft.com/office/powerpoint/2010/main" val="3348428540"/>
              </p:ext>
            </p:extLst>
          </p:nvPr>
        </p:nvGraphicFramePr>
        <p:xfrm>
          <a:off x="2081562" y="1367243"/>
          <a:ext cx="4817326" cy="29831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363686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1345ED6-70AF-C106-3B2E-EC9355A73E7A}"/>
              </a:ext>
            </a:extLst>
          </p:cNvPr>
          <p:cNvSpPr>
            <a:spLocks noGrp="1"/>
          </p:cNvSpPr>
          <p:nvPr>
            <p:ph type="title"/>
          </p:nvPr>
        </p:nvSpPr>
        <p:spPr/>
        <p:txBody>
          <a:bodyPr/>
          <a:lstStyle/>
          <a:p>
            <a:r>
              <a:rPr lang="en-US" dirty="0">
                <a:solidFill>
                  <a:schemeClr val="accent1"/>
                </a:solidFill>
              </a:rPr>
              <a:t>FOOD WASTE vs FOOD LOSS</a:t>
            </a:r>
          </a:p>
        </p:txBody>
      </p:sp>
      <p:sp>
        <p:nvSpPr>
          <p:cNvPr id="5" name="TextBox 4">
            <a:extLst>
              <a:ext uri="{FF2B5EF4-FFF2-40B4-BE49-F238E27FC236}">
                <a16:creationId xmlns:a16="http://schemas.microsoft.com/office/drawing/2014/main" id="{2B987986-348A-D80B-8217-5329BBA0BE02}"/>
              </a:ext>
            </a:extLst>
          </p:cNvPr>
          <p:cNvSpPr txBox="1"/>
          <p:nvPr/>
        </p:nvSpPr>
        <p:spPr>
          <a:xfrm>
            <a:off x="1003610" y="1571860"/>
            <a:ext cx="6884019" cy="2462213"/>
          </a:xfrm>
          <a:prstGeom prst="rect">
            <a:avLst/>
          </a:prstGeom>
          <a:noFill/>
        </p:spPr>
        <p:txBody>
          <a:bodyPr wrap="square">
            <a:spAutoFit/>
          </a:bodyPr>
          <a:lstStyle/>
          <a:p>
            <a:pPr algn="l">
              <a:buFont typeface="Arial" panose="020B0604020202020204" pitchFamily="34" charset="0"/>
              <a:buChar char="•"/>
            </a:pPr>
            <a:r>
              <a:rPr lang="en-US" b="1" i="0" dirty="0">
                <a:solidFill>
                  <a:srgbClr val="000000"/>
                </a:solidFill>
                <a:effectLst/>
                <a:latin typeface="apercuregular"/>
              </a:rPr>
              <a:t>Food loss </a:t>
            </a:r>
            <a:r>
              <a:rPr lang="en-US" b="0" i="0" dirty="0">
                <a:solidFill>
                  <a:srgbClr val="000000"/>
                </a:solidFill>
                <a:effectLst/>
                <a:latin typeface="apercuregular"/>
              </a:rPr>
              <a:t>refers to any food that is discarded, incinerated or otherwise disposed of along the food supply chain from harvest/slaughter/catch up to, but excluding, the retail level, and is not used for any other productive use, such as animal feed or seed.</a:t>
            </a:r>
            <a:endParaRPr lang="en-US" b="0" i="0" baseline="30000" dirty="0">
              <a:solidFill>
                <a:srgbClr val="F68121"/>
              </a:solidFill>
              <a:effectLst/>
              <a:latin typeface="apercuregular"/>
            </a:endParaRPr>
          </a:p>
          <a:p>
            <a:pPr algn="l">
              <a:buFont typeface="Arial" panose="020B0604020202020204" pitchFamily="34" charset="0"/>
              <a:buChar char="•"/>
            </a:pPr>
            <a:endParaRPr lang="en-US" b="0" i="0" dirty="0">
              <a:solidFill>
                <a:srgbClr val="000000"/>
              </a:solidFill>
              <a:effectLst/>
              <a:latin typeface="apercuregular"/>
            </a:endParaRPr>
          </a:p>
          <a:p>
            <a:pPr algn="l">
              <a:buFont typeface="Arial" panose="020B0604020202020204" pitchFamily="34" charset="0"/>
              <a:buChar char="•"/>
            </a:pPr>
            <a:r>
              <a:rPr lang="en-US" b="1" i="0" dirty="0">
                <a:solidFill>
                  <a:srgbClr val="000000"/>
                </a:solidFill>
                <a:effectLst/>
                <a:latin typeface="apercuregular"/>
              </a:rPr>
              <a:t>Food waste </a:t>
            </a:r>
            <a:r>
              <a:rPr lang="en-US" b="0" i="0" dirty="0">
                <a:solidFill>
                  <a:srgbClr val="000000"/>
                </a:solidFill>
                <a:effectLst/>
                <a:latin typeface="apercuregular"/>
              </a:rPr>
              <a:t>refers to food that is discarded at the level of retailers, food service providers and consumers. Food is wasted in many ways, for example</a:t>
            </a:r>
          </a:p>
          <a:p>
            <a:pPr marL="742950" lvl="1" indent="-285750" algn="l">
              <a:buFont typeface="Arial" panose="020B0604020202020204" pitchFamily="34" charset="0"/>
              <a:buChar char="•"/>
            </a:pPr>
            <a:r>
              <a:rPr lang="en-US" b="0" i="0" dirty="0">
                <a:solidFill>
                  <a:srgbClr val="000000"/>
                </a:solidFill>
                <a:effectLst/>
                <a:latin typeface="apercuregular"/>
              </a:rPr>
              <a:t>Fresh produce that deviates from what is considered optimal (e.g. size, shape or </a:t>
            </a:r>
            <a:r>
              <a:rPr lang="en-US" b="0" i="0" dirty="0" err="1">
                <a:solidFill>
                  <a:srgbClr val="000000"/>
                </a:solidFill>
                <a:effectLst/>
                <a:latin typeface="apercuregular"/>
              </a:rPr>
              <a:t>colour</a:t>
            </a:r>
            <a:r>
              <a:rPr lang="en-US" b="0" i="0" dirty="0">
                <a:solidFill>
                  <a:srgbClr val="000000"/>
                </a:solidFill>
                <a:effectLst/>
                <a:latin typeface="apercuregular"/>
              </a:rPr>
              <a:t>) and is removed during sorting actions</a:t>
            </a:r>
          </a:p>
          <a:p>
            <a:pPr marL="742950" lvl="1" indent="-285750" algn="l">
              <a:buFont typeface="Arial" panose="020B0604020202020204" pitchFamily="34" charset="0"/>
              <a:buChar char="•"/>
            </a:pPr>
            <a:r>
              <a:rPr lang="en-US" b="0" i="0" dirty="0">
                <a:solidFill>
                  <a:srgbClr val="000000"/>
                </a:solidFill>
                <a:effectLst/>
                <a:latin typeface="apercuregular"/>
              </a:rPr>
              <a:t>Foods that are discarded by retailers or consumers when it’s close to or beyond the best before date.</a:t>
            </a:r>
          </a:p>
          <a:p>
            <a:pPr marL="742950" lvl="1" indent="-285750" algn="l">
              <a:buFont typeface="Arial" panose="020B0604020202020204" pitchFamily="34" charset="0"/>
              <a:buChar char="•"/>
            </a:pPr>
            <a:r>
              <a:rPr lang="en-US" b="0" i="0" dirty="0">
                <a:solidFill>
                  <a:srgbClr val="000000"/>
                </a:solidFill>
                <a:effectLst/>
                <a:latin typeface="apercuregular"/>
              </a:rPr>
              <a:t>Unused or leftover food that is thrown out from households or restaurants.</a:t>
            </a:r>
          </a:p>
        </p:txBody>
      </p:sp>
    </p:spTree>
    <p:extLst>
      <p:ext uri="{BB962C8B-B14F-4D97-AF65-F5344CB8AC3E}">
        <p14:creationId xmlns:p14="http://schemas.microsoft.com/office/powerpoint/2010/main" val="24077282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5C0EA6-B993-597D-AAFE-5CF4D65042A5}"/>
              </a:ext>
            </a:extLst>
          </p:cNvPr>
          <p:cNvSpPr>
            <a:spLocks noGrp="1"/>
          </p:cNvSpPr>
          <p:nvPr>
            <p:ph type="title"/>
          </p:nvPr>
        </p:nvSpPr>
        <p:spPr>
          <a:xfrm>
            <a:off x="853815" y="469951"/>
            <a:ext cx="7704000" cy="572700"/>
          </a:xfrm>
        </p:spPr>
        <p:txBody>
          <a:bodyPr/>
          <a:lstStyle/>
          <a:p>
            <a:r>
              <a:rPr lang="en-US" sz="2700" dirty="0"/>
              <a:t>FOOD WASTE </a:t>
            </a:r>
            <a:r>
              <a:rPr lang="en-US" sz="2700" dirty="0">
                <a:solidFill>
                  <a:schemeClr val="accent1"/>
                </a:solidFill>
              </a:rPr>
              <a:t>(</a:t>
            </a:r>
            <a:r>
              <a:rPr lang="el-GR" sz="2700" dirty="0">
                <a:solidFill>
                  <a:schemeClr val="accent1"/>
                </a:solidFill>
              </a:rPr>
              <a:t>ΣΠΑΤΑΛΗ ΤΡΟΦΗΣ)</a:t>
            </a:r>
            <a:endParaRPr lang="en-US" sz="2700" dirty="0">
              <a:solidFill>
                <a:schemeClr val="accent1"/>
              </a:solidFill>
            </a:endParaRPr>
          </a:p>
        </p:txBody>
      </p:sp>
      <p:pic>
        <p:nvPicPr>
          <p:cNvPr id="5" name="Picture 4">
            <a:extLst>
              <a:ext uri="{FF2B5EF4-FFF2-40B4-BE49-F238E27FC236}">
                <a16:creationId xmlns:a16="http://schemas.microsoft.com/office/drawing/2014/main" id="{4D5DE3A7-2193-FF59-98BE-F867195BA463}"/>
              </a:ext>
            </a:extLst>
          </p:cNvPr>
          <p:cNvPicPr>
            <a:picLocks noChangeAspect="1"/>
          </p:cNvPicPr>
          <p:nvPr/>
        </p:nvPicPr>
        <p:blipFill>
          <a:blip r:embed="rId2"/>
          <a:stretch>
            <a:fillRect/>
          </a:stretch>
        </p:blipFill>
        <p:spPr>
          <a:xfrm>
            <a:off x="1244726" y="1115122"/>
            <a:ext cx="6156895" cy="3483942"/>
          </a:xfrm>
          <a:prstGeom prst="rect">
            <a:avLst/>
          </a:prstGeom>
        </p:spPr>
      </p:pic>
    </p:spTree>
    <p:extLst>
      <p:ext uri="{BB962C8B-B14F-4D97-AF65-F5344CB8AC3E}">
        <p14:creationId xmlns:p14="http://schemas.microsoft.com/office/powerpoint/2010/main" val="34471278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F8FBB14-078F-B90A-5DB6-A2A6075A4E0D}"/>
              </a:ext>
            </a:extLst>
          </p:cNvPr>
          <p:cNvPicPr>
            <a:picLocks noChangeAspect="1"/>
          </p:cNvPicPr>
          <p:nvPr/>
        </p:nvPicPr>
        <p:blipFill>
          <a:blip r:embed="rId2"/>
          <a:stretch>
            <a:fillRect/>
          </a:stretch>
        </p:blipFill>
        <p:spPr>
          <a:xfrm>
            <a:off x="661987" y="690562"/>
            <a:ext cx="7820025" cy="3762375"/>
          </a:xfrm>
          <a:prstGeom prst="rect">
            <a:avLst/>
          </a:prstGeom>
        </p:spPr>
      </p:pic>
      <p:pic>
        <p:nvPicPr>
          <p:cNvPr id="7" name="Picture 6">
            <a:extLst>
              <a:ext uri="{FF2B5EF4-FFF2-40B4-BE49-F238E27FC236}">
                <a16:creationId xmlns:a16="http://schemas.microsoft.com/office/drawing/2014/main" id="{FD11B499-FDA3-D1D3-8ACD-E1B7CDEDE5D7}"/>
              </a:ext>
            </a:extLst>
          </p:cNvPr>
          <p:cNvPicPr>
            <a:picLocks noChangeAspect="1"/>
          </p:cNvPicPr>
          <p:nvPr/>
        </p:nvPicPr>
        <p:blipFill rotWithShape="1">
          <a:blip r:embed="rId3"/>
          <a:srcRect l="6112" t="-9170"/>
          <a:stretch/>
        </p:blipFill>
        <p:spPr>
          <a:xfrm>
            <a:off x="877229" y="430599"/>
            <a:ext cx="3085287" cy="259963"/>
          </a:xfrm>
          <a:prstGeom prst="rect">
            <a:avLst/>
          </a:prstGeom>
        </p:spPr>
      </p:pic>
      <p:pic>
        <p:nvPicPr>
          <p:cNvPr id="9" name="Picture 8">
            <a:extLst>
              <a:ext uri="{FF2B5EF4-FFF2-40B4-BE49-F238E27FC236}">
                <a16:creationId xmlns:a16="http://schemas.microsoft.com/office/drawing/2014/main" id="{D3D296FB-8410-273B-A0AF-5757F61F938C}"/>
              </a:ext>
            </a:extLst>
          </p:cNvPr>
          <p:cNvPicPr>
            <a:picLocks noChangeAspect="1"/>
          </p:cNvPicPr>
          <p:nvPr/>
        </p:nvPicPr>
        <p:blipFill>
          <a:blip r:embed="rId4"/>
          <a:stretch>
            <a:fillRect/>
          </a:stretch>
        </p:blipFill>
        <p:spPr>
          <a:xfrm>
            <a:off x="787904" y="4386437"/>
            <a:ext cx="6661112" cy="392905"/>
          </a:xfrm>
          <a:prstGeom prst="rect">
            <a:avLst/>
          </a:prstGeom>
        </p:spPr>
      </p:pic>
    </p:spTree>
    <p:extLst>
      <p:ext uri="{BB962C8B-B14F-4D97-AF65-F5344CB8AC3E}">
        <p14:creationId xmlns:p14="http://schemas.microsoft.com/office/powerpoint/2010/main" val="17762646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74FF52D-AF09-117F-9115-F41CA0D53ADA}"/>
              </a:ext>
            </a:extLst>
          </p:cNvPr>
          <p:cNvPicPr>
            <a:picLocks noChangeAspect="1"/>
          </p:cNvPicPr>
          <p:nvPr/>
        </p:nvPicPr>
        <p:blipFill>
          <a:blip r:embed="rId2"/>
          <a:stretch>
            <a:fillRect/>
          </a:stretch>
        </p:blipFill>
        <p:spPr>
          <a:xfrm>
            <a:off x="1836239" y="721925"/>
            <a:ext cx="5259305" cy="3699649"/>
          </a:xfrm>
          <a:prstGeom prst="rect">
            <a:avLst/>
          </a:prstGeom>
        </p:spPr>
      </p:pic>
      <p:pic>
        <p:nvPicPr>
          <p:cNvPr id="7" name="Picture 6">
            <a:extLst>
              <a:ext uri="{FF2B5EF4-FFF2-40B4-BE49-F238E27FC236}">
                <a16:creationId xmlns:a16="http://schemas.microsoft.com/office/drawing/2014/main" id="{C08D7B25-AD78-7C4D-A48A-06FD3D48DB25}"/>
              </a:ext>
            </a:extLst>
          </p:cNvPr>
          <p:cNvPicPr>
            <a:picLocks noChangeAspect="1"/>
          </p:cNvPicPr>
          <p:nvPr/>
        </p:nvPicPr>
        <p:blipFill>
          <a:blip r:embed="rId3"/>
          <a:stretch>
            <a:fillRect/>
          </a:stretch>
        </p:blipFill>
        <p:spPr>
          <a:xfrm>
            <a:off x="807882" y="4480118"/>
            <a:ext cx="3171825" cy="257175"/>
          </a:xfrm>
          <a:prstGeom prst="rect">
            <a:avLst/>
          </a:prstGeom>
        </p:spPr>
      </p:pic>
    </p:spTree>
    <p:extLst>
      <p:ext uri="{BB962C8B-B14F-4D97-AF65-F5344CB8AC3E}">
        <p14:creationId xmlns:p14="http://schemas.microsoft.com/office/powerpoint/2010/main" val="14898599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B20A3F0-9016-8833-4985-29A5FC626934}"/>
              </a:ext>
            </a:extLst>
          </p:cNvPr>
          <p:cNvPicPr>
            <a:picLocks noChangeAspect="1"/>
          </p:cNvPicPr>
          <p:nvPr/>
        </p:nvPicPr>
        <p:blipFill>
          <a:blip r:embed="rId2"/>
          <a:stretch>
            <a:fillRect/>
          </a:stretch>
        </p:blipFill>
        <p:spPr>
          <a:xfrm>
            <a:off x="1776761" y="656650"/>
            <a:ext cx="5113582" cy="3830199"/>
          </a:xfrm>
          <a:prstGeom prst="rect">
            <a:avLst/>
          </a:prstGeom>
        </p:spPr>
      </p:pic>
    </p:spTree>
    <p:extLst>
      <p:ext uri="{BB962C8B-B14F-4D97-AF65-F5344CB8AC3E}">
        <p14:creationId xmlns:p14="http://schemas.microsoft.com/office/powerpoint/2010/main" val="40007783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78136C1-FA04-DC63-2EE6-08FF0E8F1B4E}"/>
              </a:ext>
            </a:extLst>
          </p:cNvPr>
          <p:cNvPicPr>
            <a:picLocks noChangeAspect="1"/>
          </p:cNvPicPr>
          <p:nvPr/>
        </p:nvPicPr>
        <p:blipFill>
          <a:blip r:embed="rId2"/>
          <a:stretch>
            <a:fillRect/>
          </a:stretch>
        </p:blipFill>
        <p:spPr>
          <a:xfrm>
            <a:off x="1672683" y="702177"/>
            <a:ext cx="5457031" cy="3965537"/>
          </a:xfrm>
          <a:prstGeom prst="rect">
            <a:avLst/>
          </a:prstGeom>
        </p:spPr>
      </p:pic>
    </p:spTree>
    <p:extLst>
      <p:ext uri="{BB962C8B-B14F-4D97-AF65-F5344CB8AC3E}">
        <p14:creationId xmlns:p14="http://schemas.microsoft.com/office/powerpoint/2010/main" val="17518722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88E370C-32F7-7064-5058-F7A2EA5A9278}"/>
              </a:ext>
            </a:extLst>
          </p:cNvPr>
          <p:cNvSpPr>
            <a:spLocks noGrp="1"/>
          </p:cNvSpPr>
          <p:nvPr>
            <p:ph type="body" idx="1"/>
          </p:nvPr>
        </p:nvSpPr>
        <p:spPr>
          <a:xfrm>
            <a:off x="2003458" y="1985180"/>
            <a:ext cx="4980300" cy="1308147"/>
          </a:xfrm>
          <a:ln>
            <a:solidFill>
              <a:schemeClr val="accent1"/>
            </a:solidFill>
          </a:ln>
          <a:effectLst>
            <a:glow rad="63500">
              <a:schemeClr val="accent1">
                <a:satMod val="175000"/>
                <a:alpha val="40000"/>
              </a:schemeClr>
            </a:glow>
          </a:effectLst>
        </p:spPr>
        <p:txBody>
          <a:bodyPr/>
          <a:lstStyle/>
          <a:p>
            <a:pPr marL="139700" indent="0">
              <a:buNone/>
            </a:pPr>
            <a:r>
              <a:rPr lang="en-US" sz="2000" b="0" i="0" dirty="0">
                <a:solidFill>
                  <a:srgbClr val="000000"/>
                </a:solidFill>
                <a:effectLst/>
                <a:latin typeface="apercuregular"/>
              </a:rPr>
              <a:t>Food waste alone generates about 8% - 10% of global greenhouse gas emissions.</a:t>
            </a:r>
            <a:endParaRPr lang="en-US" sz="2000" dirty="0"/>
          </a:p>
        </p:txBody>
      </p:sp>
      <p:sp>
        <p:nvSpPr>
          <p:cNvPr id="3" name="Title 2">
            <a:extLst>
              <a:ext uri="{FF2B5EF4-FFF2-40B4-BE49-F238E27FC236}">
                <a16:creationId xmlns:a16="http://schemas.microsoft.com/office/drawing/2014/main" id="{F3E4943B-853D-9B6E-6201-A986426C6947}"/>
              </a:ext>
            </a:extLst>
          </p:cNvPr>
          <p:cNvSpPr>
            <a:spLocks noGrp="1"/>
          </p:cNvSpPr>
          <p:nvPr>
            <p:ph type="title"/>
          </p:nvPr>
        </p:nvSpPr>
        <p:spPr/>
        <p:txBody>
          <a:bodyPr/>
          <a:lstStyle/>
          <a:p>
            <a:r>
              <a:rPr lang="en-US" dirty="0">
                <a:solidFill>
                  <a:schemeClr val="accent1"/>
                </a:solidFill>
              </a:rPr>
              <a:t>FOOD WASTE &amp; CLIMATE CHANGE</a:t>
            </a:r>
          </a:p>
        </p:txBody>
      </p:sp>
      <p:sp>
        <p:nvSpPr>
          <p:cNvPr id="5" name="TextBox 4">
            <a:extLst>
              <a:ext uri="{FF2B5EF4-FFF2-40B4-BE49-F238E27FC236}">
                <a16:creationId xmlns:a16="http://schemas.microsoft.com/office/drawing/2014/main" id="{C770CC56-FBC2-599E-B837-914162B7FD05}"/>
              </a:ext>
            </a:extLst>
          </p:cNvPr>
          <p:cNvSpPr txBox="1"/>
          <p:nvPr/>
        </p:nvSpPr>
        <p:spPr>
          <a:xfrm>
            <a:off x="386577" y="4461550"/>
            <a:ext cx="7136780" cy="307777"/>
          </a:xfrm>
          <a:prstGeom prst="rect">
            <a:avLst/>
          </a:prstGeom>
          <a:noFill/>
        </p:spPr>
        <p:txBody>
          <a:bodyPr wrap="square" rtlCol="0">
            <a:spAutoFit/>
          </a:bodyPr>
          <a:lstStyle/>
          <a:p>
            <a:pPr algn="r"/>
            <a:r>
              <a:rPr lang="en-US" b="0" i="0" strike="noStrike" dirty="0">
                <a:solidFill>
                  <a:srgbClr val="F68121"/>
                </a:solidFill>
                <a:effectLst/>
                <a:latin typeface="apercuregular"/>
                <a:hlinkClick r:id="rId2"/>
              </a:rPr>
              <a:t>United Nations Environment </a:t>
            </a:r>
            <a:r>
              <a:rPr lang="en-US" b="0" i="0" strike="noStrike" dirty="0" err="1">
                <a:solidFill>
                  <a:srgbClr val="F68121"/>
                </a:solidFill>
                <a:effectLst/>
                <a:latin typeface="apercuregular"/>
                <a:hlinkClick r:id="rId2"/>
              </a:rPr>
              <a:t>Programme</a:t>
            </a:r>
            <a:r>
              <a:rPr lang="en-US" b="0" i="0" strike="noStrike" dirty="0">
                <a:solidFill>
                  <a:srgbClr val="F68121"/>
                </a:solidFill>
                <a:effectLst/>
                <a:latin typeface="apercuregular"/>
                <a:hlinkClick r:id="rId2"/>
              </a:rPr>
              <a:t> (2021) Food Waste Index Report 2021.</a:t>
            </a:r>
            <a:endParaRPr lang="en-US" b="0" i="0" dirty="0">
              <a:solidFill>
                <a:srgbClr val="000000"/>
              </a:solidFill>
              <a:effectLst/>
              <a:latin typeface="apercuregular"/>
            </a:endParaRPr>
          </a:p>
        </p:txBody>
      </p:sp>
    </p:spTree>
    <p:extLst>
      <p:ext uri="{BB962C8B-B14F-4D97-AF65-F5344CB8AC3E}">
        <p14:creationId xmlns:p14="http://schemas.microsoft.com/office/powerpoint/2010/main" val="38088272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0289EC-909A-C3D6-3A4B-848F18606F4D}"/>
              </a:ext>
            </a:extLst>
          </p:cNvPr>
          <p:cNvSpPr>
            <a:spLocks noGrp="1"/>
          </p:cNvSpPr>
          <p:nvPr>
            <p:ph type="body" idx="1"/>
          </p:nvPr>
        </p:nvSpPr>
        <p:spPr>
          <a:xfrm>
            <a:off x="877229" y="1635775"/>
            <a:ext cx="6936059" cy="2373900"/>
          </a:xfrm>
        </p:spPr>
        <p:txBody>
          <a:bodyPr/>
          <a:lstStyle/>
          <a:p>
            <a:pPr marL="139700" indent="0" algn="just">
              <a:buNone/>
            </a:pPr>
            <a:r>
              <a:rPr lang="el-GR" sz="2000" b="0" i="0" dirty="0">
                <a:solidFill>
                  <a:srgbClr val="202124"/>
                </a:solidFill>
                <a:effectLst/>
                <a:latin typeface="Google Sans"/>
              </a:rPr>
              <a:t>Το αποτύπωμα άνθρακα των τροφίμων ή το αποτύπωμα φαγητού είναι οι εκπομπές αερίων του θερμοκηπίου που παράγονται από την καλλιέργεια, την εκτροφή, τη γεωργία, την επεξεργασία, τη μεταφορά, την αποθήκευση, το μαγείρεμα και την απόρριψη των τροφίμων που τρώμε</a:t>
            </a:r>
            <a:r>
              <a:rPr lang="en-US" sz="2000" b="0" i="0" dirty="0">
                <a:solidFill>
                  <a:srgbClr val="202124"/>
                </a:solidFill>
                <a:effectLst/>
                <a:latin typeface="Google Sans"/>
              </a:rPr>
              <a:t>.</a:t>
            </a:r>
          </a:p>
        </p:txBody>
      </p:sp>
      <p:sp>
        <p:nvSpPr>
          <p:cNvPr id="3" name="Title 2">
            <a:extLst>
              <a:ext uri="{FF2B5EF4-FFF2-40B4-BE49-F238E27FC236}">
                <a16:creationId xmlns:a16="http://schemas.microsoft.com/office/drawing/2014/main" id="{CFAAACD4-7D94-9AEE-3BE3-C142A999DAA6}"/>
              </a:ext>
            </a:extLst>
          </p:cNvPr>
          <p:cNvSpPr>
            <a:spLocks noGrp="1"/>
          </p:cNvSpPr>
          <p:nvPr>
            <p:ph type="title"/>
          </p:nvPr>
        </p:nvSpPr>
        <p:spPr/>
        <p:txBody>
          <a:bodyPr/>
          <a:lstStyle/>
          <a:p>
            <a:r>
              <a:rPr lang="el-GR" dirty="0">
                <a:solidFill>
                  <a:schemeClr val="accent1"/>
                </a:solidFill>
              </a:rPr>
              <a:t>ΑΠΟΤΥΠΩΜΑ ΑΝΘΡΑΚΑ</a:t>
            </a:r>
            <a:r>
              <a:rPr lang="en-US" dirty="0">
                <a:solidFill>
                  <a:schemeClr val="accent1"/>
                </a:solidFill>
              </a:rPr>
              <a:t> - </a:t>
            </a:r>
            <a:r>
              <a:rPr lang="el-GR" dirty="0">
                <a:solidFill>
                  <a:schemeClr val="accent1"/>
                </a:solidFill>
              </a:rPr>
              <a:t>ορισμός</a:t>
            </a:r>
            <a:endParaRPr lang="en-US" dirty="0">
              <a:solidFill>
                <a:schemeClr val="accent1"/>
              </a:solidFill>
            </a:endParaRPr>
          </a:p>
        </p:txBody>
      </p:sp>
    </p:spTree>
    <p:extLst>
      <p:ext uri="{BB962C8B-B14F-4D97-AF65-F5344CB8AC3E}">
        <p14:creationId xmlns:p14="http://schemas.microsoft.com/office/powerpoint/2010/main" val="37174868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2DFBF1B-DAF2-2AB4-A398-CE2602D3668F}"/>
              </a:ext>
            </a:extLst>
          </p:cNvPr>
          <p:cNvPicPr>
            <a:picLocks noChangeAspect="1"/>
          </p:cNvPicPr>
          <p:nvPr/>
        </p:nvPicPr>
        <p:blipFill>
          <a:blip r:embed="rId2"/>
          <a:stretch>
            <a:fillRect/>
          </a:stretch>
        </p:blipFill>
        <p:spPr>
          <a:xfrm>
            <a:off x="1970047" y="474398"/>
            <a:ext cx="4669095" cy="4194703"/>
          </a:xfrm>
          <a:prstGeom prst="rect">
            <a:avLst/>
          </a:prstGeom>
        </p:spPr>
      </p:pic>
    </p:spTree>
    <p:extLst>
      <p:ext uri="{BB962C8B-B14F-4D97-AF65-F5344CB8AC3E}">
        <p14:creationId xmlns:p14="http://schemas.microsoft.com/office/powerpoint/2010/main" val="7434184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C524A39-05B2-7682-521E-20AA5BD84FE5}"/>
              </a:ext>
            </a:extLst>
          </p:cNvPr>
          <p:cNvPicPr>
            <a:picLocks noChangeAspect="1"/>
          </p:cNvPicPr>
          <p:nvPr/>
        </p:nvPicPr>
        <p:blipFill>
          <a:blip r:embed="rId2"/>
          <a:stretch>
            <a:fillRect/>
          </a:stretch>
        </p:blipFill>
        <p:spPr>
          <a:xfrm>
            <a:off x="1174595" y="420028"/>
            <a:ext cx="6286848" cy="4303443"/>
          </a:xfrm>
          <a:prstGeom prst="rect">
            <a:avLst/>
          </a:prstGeom>
        </p:spPr>
      </p:pic>
    </p:spTree>
    <p:extLst>
      <p:ext uri="{BB962C8B-B14F-4D97-AF65-F5344CB8AC3E}">
        <p14:creationId xmlns:p14="http://schemas.microsoft.com/office/powerpoint/2010/main" val="3440665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DCF27AE-184B-474D-2D8C-2A60F19E758E}"/>
              </a:ext>
            </a:extLst>
          </p:cNvPr>
          <p:cNvSpPr txBox="1"/>
          <p:nvPr/>
        </p:nvSpPr>
        <p:spPr>
          <a:xfrm>
            <a:off x="1733107" y="644470"/>
            <a:ext cx="5677786" cy="477054"/>
          </a:xfrm>
          <a:prstGeom prst="rect">
            <a:avLst/>
          </a:prstGeom>
          <a:noFill/>
        </p:spPr>
        <p:txBody>
          <a:bodyPr wrap="square">
            <a:spAutoFit/>
          </a:bodyPr>
          <a:lstStyle/>
          <a:p>
            <a:pPr algn="ctr"/>
            <a:r>
              <a:rPr lang="el-GR" sz="2500" dirty="0">
                <a:solidFill>
                  <a:schemeClr val="accent2"/>
                </a:solidFill>
                <a:latin typeface="PFTransport"/>
              </a:rPr>
              <a:t>ΠΕΡΙΕΧΟΜΕΝΟ</a:t>
            </a:r>
            <a:endParaRPr lang="el-GR" sz="2500" b="0" u="none" strike="noStrike" baseline="0" dirty="0">
              <a:solidFill>
                <a:schemeClr val="accent2"/>
              </a:solidFill>
              <a:latin typeface="PFTransport"/>
            </a:endParaRPr>
          </a:p>
        </p:txBody>
      </p:sp>
      <p:graphicFrame>
        <p:nvGraphicFramePr>
          <p:cNvPr id="4" name="Diagram 3">
            <a:extLst>
              <a:ext uri="{FF2B5EF4-FFF2-40B4-BE49-F238E27FC236}">
                <a16:creationId xmlns:a16="http://schemas.microsoft.com/office/drawing/2014/main" id="{FF06CFBD-0AF9-933D-8EB3-941F255B3FB2}"/>
              </a:ext>
            </a:extLst>
          </p:cNvPr>
          <p:cNvGraphicFramePr/>
          <p:nvPr>
            <p:extLst>
              <p:ext uri="{D42A27DB-BD31-4B8C-83A1-F6EECF244321}">
                <p14:modId xmlns:p14="http://schemas.microsoft.com/office/powerpoint/2010/main" val="3605186505"/>
              </p:ext>
            </p:extLst>
          </p:nvPr>
        </p:nvGraphicFramePr>
        <p:xfrm>
          <a:off x="2081562" y="1367243"/>
          <a:ext cx="4817326" cy="29831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595901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74A7E8D-53E8-E057-4733-F6F539DCE74C}"/>
              </a:ext>
            </a:extLst>
          </p:cNvPr>
          <p:cNvPicPr>
            <a:picLocks noChangeAspect="1"/>
          </p:cNvPicPr>
          <p:nvPr/>
        </p:nvPicPr>
        <p:blipFill>
          <a:blip r:embed="rId2"/>
          <a:stretch>
            <a:fillRect/>
          </a:stretch>
        </p:blipFill>
        <p:spPr>
          <a:xfrm>
            <a:off x="1419921" y="644024"/>
            <a:ext cx="5760675" cy="4109833"/>
          </a:xfrm>
          <a:prstGeom prst="rect">
            <a:avLst/>
          </a:prstGeom>
        </p:spPr>
      </p:pic>
    </p:spTree>
    <p:extLst>
      <p:ext uri="{BB962C8B-B14F-4D97-AF65-F5344CB8AC3E}">
        <p14:creationId xmlns:p14="http://schemas.microsoft.com/office/powerpoint/2010/main" val="5858745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2C9B7B6-4E9C-45C6-04E4-0B46931F5FAD}"/>
              </a:ext>
            </a:extLst>
          </p:cNvPr>
          <p:cNvPicPr>
            <a:picLocks noChangeAspect="1"/>
          </p:cNvPicPr>
          <p:nvPr/>
        </p:nvPicPr>
        <p:blipFill>
          <a:blip r:embed="rId2"/>
          <a:stretch>
            <a:fillRect/>
          </a:stretch>
        </p:blipFill>
        <p:spPr>
          <a:xfrm>
            <a:off x="1878414" y="671163"/>
            <a:ext cx="5235599" cy="3975177"/>
          </a:xfrm>
          <a:prstGeom prst="rect">
            <a:avLst/>
          </a:prstGeom>
        </p:spPr>
      </p:pic>
    </p:spTree>
    <p:extLst>
      <p:ext uri="{BB962C8B-B14F-4D97-AF65-F5344CB8AC3E}">
        <p14:creationId xmlns:p14="http://schemas.microsoft.com/office/powerpoint/2010/main" val="38823007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C033C7-498B-32EB-8D30-E9275EB53BEE}"/>
              </a:ext>
            </a:extLst>
          </p:cNvPr>
          <p:cNvSpPr>
            <a:spLocks noGrp="1"/>
          </p:cNvSpPr>
          <p:nvPr>
            <p:ph type="body" idx="1"/>
          </p:nvPr>
        </p:nvSpPr>
        <p:spPr>
          <a:xfrm>
            <a:off x="1631750" y="1635775"/>
            <a:ext cx="5467860" cy="2373900"/>
          </a:xfrm>
          <a:ln>
            <a:solidFill>
              <a:schemeClr val="accent2"/>
            </a:solidFill>
          </a:ln>
          <a:effectLst>
            <a:glow rad="101600">
              <a:schemeClr val="accent2">
                <a:satMod val="175000"/>
                <a:alpha val="40000"/>
              </a:schemeClr>
            </a:glow>
          </a:effectLst>
        </p:spPr>
        <p:txBody>
          <a:bodyPr/>
          <a:lstStyle/>
          <a:p>
            <a:pPr marL="139700" indent="0" algn="just">
              <a:buNone/>
            </a:pPr>
            <a:r>
              <a:rPr lang="en-US" b="0" i="0" dirty="0">
                <a:solidFill>
                  <a:srgbClr val="003B43"/>
                </a:solidFill>
                <a:effectLst/>
                <a:latin typeface="Open Sans" panose="020B0606030504020204" pitchFamily="34" charset="0"/>
              </a:rPr>
              <a:t>Sustainable diets are those diets with low environmental impacts which contribute to food and nutrition security and to healthy life for present and future generations. Sustainable diets are protective and respectful of biodiversity and ecosystems, culturally acceptable, accessible, economically fair and affordable; nutritionally adequate, safe and healthy; while optimizing natural and human resources.</a:t>
            </a:r>
          </a:p>
          <a:p>
            <a:pPr marL="139700" indent="0" algn="just">
              <a:buNone/>
            </a:pPr>
            <a:br>
              <a:rPr lang="en-US" dirty="0"/>
            </a:br>
            <a:r>
              <a:rPr lang="en-US" b="0" i="1" dirty="0">
                <a:solidFill>
                  <a:srgbClr val="003B43"/>
                </a:solidFill>
                <a:effectLst/>
                <a:latin typeface="Open Sans" panose="020B0606030504020204" pitchFamily="34" charset="0"/>
              </a:rPr>
              <a:t>FAO, 2010, Sustainable Diets and Biodiversity.</a:t>
            </a:r>
            <a:endParaRPr lang="en-US" dirty="0"/>
          </a:p>
        </p:txBody>
      </p:sp>
      <p:sp>
        <p:nvSpPr>
          <p:cNvPr id="3" name="Title 2">
            <a:extLst>
              <a:ext uri="{FF2B5EF4-FFF2-40B4-BE49-F238E27FC236}">
                <a16:creationId xmlns:a16="http://schemas.microsoft.com/office/drawing/2014/main" id="{F7364936-41AD-46E4-0361-B5D70FF06FC4}"/>
              </a:ext>
            </a:extLst>
          </p:cNvPr>
          <p:cNvSpPr>
            <a:spLocks noGrp="1"/>
          </p:cNvSpPr>
          <p:nvPr>
            <p:ph type="title"/>
          </p:nvPr>
        </p:nvSpPr>
        <p:spPr/>
        <p:txBody>
          <a:bodyPr/>
          <a:lstStyle/>
          <a:p>
            <a:r>
              <a:rPr lang="en-US" dirty="0">
                <a:solidFill>
                  <a:schemeClr val="accent1"/>
                </a:solidFill>
              </a:rPr>
              <a:t>SUSTAINABILITY - </a:t>
            </a:r>
            <a:r>
              <a:rPr lang="el-GR" dirty="0">
                <a:solidFill>
                  <a:schemeClr val="accent1"/>
                </a:solidFill>
              </a:rPr>
              <a:t>ΒΙΩΣΙΜΟΤΗΤΑ</a:t>
            </a:r>
            <a:endParaRPr lang="en-US" dirty="0">
              <a:solidFill>
                <a:schemeClr val="accent1"/>
              </a:solidFill>
            </a:endParaRPr>
          </a:p>
        </p:txBody>
      </p:sp>
    </p:spTree>
    <p:extLst>
      <p:ext uri="{BB962C8B-B14F-4D97-AF65-F5344CB8AC3E}">
        <p14:creationId xmlns:p14="http://schemas.microsoft.com/office/powerpoint/2010/main" val="40646977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DCF27AE-184B-474D-2D8C-2A60F19E758E}"/>
              </a:ext>
            </a:extLst>
          </p:cNvPr>
          <p:cNvSpPr txBox="1"/>
          <p:nvPr/>
        </p:nvSpPr>
        <p:spPr>
          <a:xfrm>
            <a:off x="1733107" y="644470"/>
            <a:ext cx="5677786" cy="477054"/>
          </a:xfrm>
          <a:prstGeom prst="rect">
            <a:avLst/>
          </a:prstGeom>
          <a:noFill/>
        </p:spPr>
        <p:txBody>
          <a:bodyPr wrap="square">
            <a:spAutoFit/>
          </a:bodyPr>
          <a:lstStyle/>
          <a:p>
            <a:pPr algn="ctr"/>
            <a:r>
              <a:rPr lang="el-GR" sz="2500" dirty="0">
                <a:solidFill>
                  <a:schemeClr val="accent2"/>
                </a:solidFill>
                <a:latin typeface="PFTransport"/>
              </a:rPr>
              <a:t>ΠΕΡΙΕΧΟΜΕΝΟ</a:t>
            </a:r>
            <a:endParaRPr lang="el-GR" sz="2500" b="0" u="none" strike="noStrike" baseline="0" dirty="0">
              <a:solidFill>
                <a:schemeClr val="accent2"/>
              </a:solidFill>
              <a:latin typeface="PFTransport"/>
            </a:endParaRPr>
          </a:p>
        </p:txBody>
      </p:sp>
      <p:graphicFrame>
        <p:nvGraphicFramePr>
          <p:cNvPr id="4" name="Diagram 3">
            <a:extLst>
              <a:ext uri="{FF2B5EF4-FFF2-40B4-BE49-F238E27FC236}">
                <a16:creationId xmlns:a16="http://schemas.microsoft.com/office/drawing/2014/main" id="{FF06CFBD-0AF9-933D-8EB3-941F255B3FB2}"/>
              </a:ext>
            </a:extLst>
          </p:cNvPr>
          <p:cNvGraphicFramePr/>
          <p:nvPr>
            <p:extLst>
              <p:ext uri="{D42A27DB-BD31-4B8C-83A1-F6EECF244321}">
                <p14:modId xmlns:p14="http://schemas.microsoft.com/office/powerpoint/2010/main" val="2622796879"/>
              </p:ext>
            </p:extLst>
          </p:nvPr>
        </p:nvGraphicFramePr>
        <p:xfrm>
          <a:off x="2081562" y="1367243"/>
          <a:ext cx="4817326" cy="29831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264189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6331C207-2FAB-C86C-037B-7411FBFD525E}"/>
              </a:ext>
            </a:extLst>
          </p:cNvPr>
          <p:cNvGraphicFramePr>
            <a:graphicFrameLocks noGrp="1"/>
          </p:cNvGraphicFramePr>
          <p:nvPr>
            <p:extLst>
              <p:ext uri="{D42A27DB-BD31-4B8C-83A1-F6EECF244321}">
                <p14:modId xmlns:p14="http://schemas.microsoft.com/office/powerpoint/2010/main" val="116871154"/>
              </p:ext>
            </p:extLst>
          </p:nvPr>
        </p:nvGraphicFramePr>
        <p:xfrm>
          <a:off x="811625" y="1033490"/>
          <a:ext cx="7519575" cy="3482000"/>
        </p:xfrm>
        <a:graphic>
          <a:graphicData uri="http://schemas.openxmlformats.org/drawingml/2006/table">
            <a:tbl>
              <a:tblPr>
                <a:tableStyleId>{BC89EF96-8CEA-46FF-86C4-4CE0E7609802}</a:tableStyleId>
              </a:tblPr>
              <a:tblGrid>
                <a:gridCol w="1074225">
                  <a:extLst>
                    <a:ext uri="{9D8B030D-6E8A-4147-A177-3AD203B41FA5}">
                      <a16:colId xmlns:a16="http://schemas.microsoft.com/office/drawing/2014/main" val="806045577"/>
                    </a:ext>
                  </a:extLst>
                </a:gridCol>
                <a:gridCol w="1074225">
                  <a:extLst>
                    <a:ext uri="{9D8B030D-6E8A-4147-A177-3AD203B41FA5}">
                      <a16:colId xmlns:a16="http://schemas.microsoft.com/office/drawing/2014/main" val="636051675"/>
                    </a:ext>
                  </a:extLst>
                </a:gridCol>
                <a:gridCol w="1074225">
                  <a:extLst>
                    <a:ext uri="{9D8B030D-6E8A-4147-A177-3AD203B41FA5}">
                      <a16:colId xmlns:a16="http://schemas.microsoft.com/office/drawing/2014/main" val="1202056619"/>
                    </a:ext>
                  </a:extLst>
                </a:gridCol>
                <a:gridCol w="1074225">
                  <a:extLst>
                    <a:ext uri="{9D8B030D-6E8A-4147-A177-3AD203B41FA5}">
                      <a16:colId xmlns:a16="http://schemas.microsoft.com/office/drawing/2014/main" val="4099030412"/>
                    </a:ext>
                  </a:extLst>
                </a:gridCol>
                <a:gridCol w="1074225">
                  <a:extLst>
                    <a:ext uri="{9D8B030D-6E8A-4147-A177-3AD203B41FA5}">
                      <a16:colId xmlns:a16="http://schemas.microsoft.com/office/drawing/2014/main" val="2518334379"/>
                    </a:ext>
                  </a:extLst>
                </a:gridCol>
                <a:gridCol w="1074225">
                  <a:extLst>
                    <a:ext uri="{9D8B030D-6E8A-4147-A177-3AD203B41FA5}">
                      <a16:colId xmlns:a16="http://schemas.microsoft.com/office/drawing/2014/main" val="2964609906"/>
                    </a:ext>
                  </a:extLst>
                </a:gridCol>
                <a:gridCol w="1074225">
                  <a:extLst>
                    <a:ext uri="{9D8B030D-6E8A-4147-A177-3AD203B41FA5}">
                      <a16:colId xmlns:a16="http://schemas.microsoft.com/office/drawing/2014/main" val="3235272388"/>
                    </a:ext>
                  </a:extLst>
                </a:gridCol>
              </a:tblGrid>
              <a:tr h="237656">
                <a:tc>
                  <a:txBody>
                    <a:bodyPr/>
                    <a:lstStyle/>
                    <a:p>
                      <a:pPr algn="ctr"/>
                      <a:r>
                        <a:rPr lang="en-US" sz="1000" b="1">
                          <a:effectLst/>
                        </a:rPr>
                        <a:t>Region</a:t>
                      </a:r>
                      <a:endParaRPr lang="en-US" sz="1000">
                        <a:effectLst/>
                        <a:latin typeface="Arial" panose="020B0604020202020204" pitchFamily="34" charset="0"/>
                      </a:endParaRPr>
                    </a:p>
                  </a:txBody>
                  <a:tcPr marL="89121" marR="89121" marT="44560" marB="44560">
                    <a:solidFill>
                      <a:schemeClr val="tx2"/>
                    </a:solidFill>
                  </a:tcPr>
                </a:tc>
                <a:tc>
                  <a:txBody>
                    <a:bodyPr/>
                    <a:lstStyle/>
                    <a:p>
                      <a:pPr algn="ctr"/>
                      <a:r>
                        <a:rPr lang="en-US" sz="1000" b="1">
                          <a:effectLst/>
                        </a:rPr>
                        <a:t>1964 - 1966</a:t>
                      </a:r>
                      <a:endParaRPr lang="en-US" sz="1000">
                        <a:effectLst/>
                        <a:latin typeface="Arial" panose="020B0604020202020204" pitchFamily="34" charset="0"/>
                      </a:endParaRPr>
                    </a:p>
                  </a:txBody>
                  <a:tcPr marL="89121" marR="89121" marT="44560" marB="44560">
                    <a:solidFill>
                      <a:schemeClr val="tx2"/>
                    </a:solidFill>
                  </a:tcPr>
                </a:tc>
                <a:tc>
                  <a:txBody>
                    <a:bodyPr/>
                    <a:lstStyle/>
                    <a:p>
                      <a:pPr algn="ctr"/>
                      <a:r>
                        <a:rPr lang="en-US" sz="1000" b="1">
                          <a:effectLst/>
                        </a:rPr>
                        <a:t>1974 - 1976</a:t>
                      </a:r>
                      <a:endParaRPr lang="en-US" sz="1000">
                        <a:effectLst/>
                        <a:latin typeface="Arial" panose="020B0604020202020204" pitchFamily="34" charset="0"/>
                      </a:endParaRPr>
                    </a:p>
                  </a:txBody>
                  <a:tcPr marL="89121" marR="89121" marT="44560" marB="44560">
                    <a:solidFill>
                      <a:schemeClr val="tx2"/>
                    </a:solidFill>
                  </a:tcPr>
                </a:tc>
                <a:tc>
                  <a:txBody>
                    <a:bodyPr/>
                    <a:lstStyle/>
                    <a:p>
                      <a:pPr algn="ctr"/>
                      <a:r>
                        <a:rPr lang="en-US" sz="1000" b="1">
                          <a:effectLst/>
                        </a:rPr>
                        <a:t>1984 - 1986</a:t>
                      </a:r>
                      <a:endParaRPr lang="en-US" sz="1000">
                        <a:effectLst/>
                        <a:latin typeface="Arial" panose="020B0604020202020204" pitchFamily="34" charset="0"/>
                      </a:endParaRPr>
                    </a:p>
                  </a:txBody>
                  <a:tcPr marL="89121" marR="89121" marT="44560" marB="44560">
                    <a:solidFill>
                      <a:schemeClr val="tx2"/>
                    </a:solidFill>
                  </a:tcPr>
                </a:tc>
                <a:tc>
                  <a:txBody>
                    <a:bodyPr/>
                    <a:lstStyle/>
                    <a:p>
                      <a:pPr algn="ctr"/>
                      <a:r>
                        <a:rPr lang="en-US" sz="1000" b="1">
                          <a:effectLst/>
                        </a:rPr>
                        <a:t>1997 - 1999</a:t>
                      </a:r>
                      <a:endParaRPr lang="en-US" sz="1000">
                        <a:effectLst/>
                        <a:latin typeface="Arial" panose="020B0604020202020204" pitchFamily="34" charset="0"/>
                      </a:endParaRPr>
                    </a:p>
                  </a:txBody>
                  <a:tcPr marL="89121" marR="89121" marT="44560" marB="44560">
                    <a:solidFill>
                      <a:schemeClr val="tx2"/>
                    </a:solidFill>
                  </a:tcPr>
                </a:tc>
                <a:tc>
                  <a:txBody>
                    <a:bodyPr/>
                    <a:lstStyle/>
                    <a:p>
                      <a:pPr algn="ctr"/>
                      <a:r>
                        <a:rPr lang="en-US" sz="1000" b="1">
                          <a:effectLst/>
                        </a:rPr>
                        <a:t>2015</a:t>
                      </a:r>
                      <a:endParaRPr lang="en-US" sz="1000">
                        <a:effectLst/>
                        <a:latin typeface="Arial" panose="020B0604020202020204" pitchFamily="34" charset="0"/>
                      </a:endParaRPr>
                    </a:p>
                  </a:txBody>
                  <a:tcPr marL="89121" marR="89121" marT="44560" marB="44560">
                    <a:solidFill>
                      <a:schemeClr val="tx2"/>
                    </a:solidFill>
                  </a:tcPr>
                </a:tc>
                <a:tc>
                  <a:txBody>
                    <a:bodyPr/>
                    <a:lstStyle/>
                    <a:p>
                      <a:pPr algn="ctr"/>
                      <a:r>
                        <a:rPr lang="en-US" sz="1000" b="1">
                          <a:effectLst/>
                        </a:rPr>
                        <a:t>2030</a:t>
                      </a:r>
                      <a:endParaRPr lang="en-US" sz="1000">
                        <a:effectLst/>
                        <a:latin typeface="Arial" panose="020B0604020202020204" pitchFamily="34" charset="0"/>
                      </a:endParaRPr>
                    </a:p>
                  </a:txBody>
                  <a:tcPr marL="89121" marR="89121" marT="44560" marB="44560">
                    <a:solidFill>
                      <a:schemeClr val="tx2"/>
                    </a:solidFill>
                  </a:tcPr>
                </a:tc>
                <a:extLst>
                  <a:ext uri="{0D108BD9-81ED-4DB2-BD59-A6C34878D82A}">
                    <a16:rowId xmlns:a16="http://schemas.microsoft.com/office/drawing/2014/main" val="3408860008"/>
                  </a:ext>
                </a:extLst>
              </a:tr>
              <a:tr h="237656">
                <a:tc>
                  <a:txBody>
                    <a:bodyPr/>
                    <a:lstStyle/>
                    <a:p>
                      <a:r>
                        <a:rPr lang="en-US" sz="1000" b="1" dirty="0">
                          <a:solidFill>
                            <a:schemeClr val="accent2"/>
                          </a:solidFill>
                          <a:effectLst/>
                        </a:rPr>
                        <a:t>World</a:t>
                      </a:r>
                      <a:endParaRPr lang="en-US" sz="1000" b="1" dirty="0">
                        <a:solidFill>
                          <a:schemeClr val="accent2"/>
                        </a:solidFill>
                        <a:effectLst/>
                        <a:latin typeface="Arial" panose="020B0604020202020204" pitchFamily="34" charset="0"/>
                      </a:endParaRPr>
                    </a:p>
                  </a:txBody>
                  <a:tcPr marL="89121" marR="89121" marT="44560" marB="44560">
                    <a:solidFill>
                      <a:schemeClr val="tx2"/>
                    </a:solidFill>
                  </a:tcPr>
                </a:tc>
                <a:tc>
                  <a:txBody>
                    <a:bodyPr/>
                    <a:lstStyle/>
                    <a:p>
                      <a:pPr algn="ctr"/>
                      <a:r>
                        <a:rPr lang="en-US" sz="1000" b="1" dirty="0">
                          <a:solidFill>
                            <a:schemeClr val="accent2"/>
                          </a:solidFill>
                          <a:effectLst/>
                        </a:rPr>
                        <a:t>2358</a:t>
                      </a:r>
                      <a:endParaRPr lang="en-US" sz="1000" b="1" dirty="0">
                        <a:solidFill>
                          <a:schemeClr val="accent2"/>
                        </a:solidFill>
                        <a:effectLst/>
                        <a:latin typeface="Arial" panose="020B0604020202020204" pitchFamily="34" charset="0"/>
                      </a:endParaRPr>
                    </a:p>
                  </a:txBody>
                  <a:tcPr marL="89121" marR="89121" marT="44560" marB="44560">
                    <a:solidFill>
                      <a:schemeClr val="tx2"/>
                    </a:solidFill>
                  </a:tcPr>
                </a:tc>
                <a:tc>
                  <a:txBody>
                    <a:bodyPr/>
                    <a:lstStyle/>
                    <a:p>
                      <a:pPr algn="ctr"/>
                      <a:r>
                        <a:rPr lang="en-US" sz="1000" b="1" dirty="0">
                          <a:solidFill>
                            <a:schemeClr val="accent2"/>
                          </a:solidFill>
                          <a:effectLst/>
                        </a:rPr>
                        <a:t>2435</a:t>
                      </a:r>
                      <a:endParaRPr lang="en-US" sz="1000" b="1" dirty="0">
                        <a:solidFill>
                          <a:schemeClr val="accent2"/>
                        </a:solidFill>
                        <a:effectLst/>
                        <a:latin typeface="Arial" panose="020B0604020202020204" pitchFamily="34" charset="0"/>
                      </a:endParaRPr>
                    </a:p>
                  </a:txBody>
                  <a:tcPr marL="89121" marR="89121" marT="44560" marB="44560">
                    <a:solidFill>
                      <a:schemeClr val="tx2"/>
                    </a:solidFill>
                  </a:tcPr>
                </a:tc>
                <a:tc>
                  <a:txBody>
                    <a:bodyPr/>
                    <a:lstStyle/>
                    <a:p>
                      <a:pPr algn="ctr"/>
                      <a:r>
                        <a:rPr lang="en-US" sz="1000" b="1" dirty="0">
                          <a:solidFill>
                            <a:schemeClr val="accent2"/>
                          </a:solidFill>
                          <a:effectLst/>
                        </a:rPr>
                        <a:t>2655</a:t>
                      </a:r>
                      <a:endParaRPr lang="en-US" sz="1000" b="1" dirty="0">
                        <a:solidFill>
                          <a:schemeClr val="accent2"/>
                        </a:solidFill>
                        <a:effectLst/>
                        <a:latin typeface="Arial" panose="020B0604020202020204" pitchFamily="34" charset="0"/>
                      </a:endParaRPr>
                    </a:p>
                  </a:txBody>
                  <a:tcPr marL="89121" marR="89121" marT="44560" marB="44560">
                    <a:solidFill>
                      <a:schemeClr val="tx2"/>
                    </a:solidFill>
                  </a:tcPr>
                </a:tc>
                <a:tc>
                  <a:txBody>
                    <a:bodyPr/>
                    <a:lstStyle/>
                    <a:p>
                      <a:pPr algn="ctr"/>
                      <a:r>
                        <a:rPr lang="en-US" sz="1000" b="1" dirty="0">
                          <a:solidFill>
                            <a:schemeClr val="accent2"/>
                          </a:solidFill>
                          <a:effectLst/>
                        </a:rPr>
                        <a:t>2803</a:t>
                      </a:r>
                      <a:endParaRPr lang="en-US" sz="1000" b="1" dirty="0">
                        <a:solidFill>
                          <a:schemeClr val="accent2"/>
                        </a:solidFill>
                        <a:effectLst/>
                        <a:latin typeface="Arial" panose="020B0604020202020204" pitchFamily="34" charset="0"/>
                      </a:endParaRPr>
                    </a:p>
                  </a:txBody>
                  <a:tcPr marL="89121" marR="89121" marT="44560" marB="44560">
                    <a:solidFill>
                      <a:schemeClr val="tx2"/>
                    </a:solidFill>
                  </a:tcPr>
                </a:tc>
                <a:tc>
                  <a:txBody>
                    <a:bodyPr/>
                    <a:lstStyle/>
                    <a:p>
                      <a:pPr algn="ctr"/>
                      <a:r>
                        <a:rPr lang="en-US" sz="1000" b="1" dirty="0">
                          <a:solidFill>
                            <a:schemeClr val="accent2"/>
                          </a:solidFill>
                          <a:effectLst/>
                        </a:rPr>
                        <a:t>2940</a:t>
                      </a:r>
                      <a:endParaRPr lang="en-US" sz="1000" b="1" dirty="0">
                        <a:solidFill>
                          <a:schemeClr val="accent2"/>
                        </a:solidFill>
                        <a:effectLst/>
                        <a:latin typeface="Arial" panose="020B0604020202020204" pitchFamily="34" charset="0"/>
                      </a:endParaRPr>
                    </a:p>
                  </a:txBody>
                  <a:tcPr marL="89121" marR="89121" marT="44560" marB="44560">
                    <a:solidFill>
                      <a:schemeClr val="tx2"/>
                    </a:solidFill>
                  </a:tcPr>
                </a:tc>
                <a:tc>
                  <a:txBody>
                    <a:bodyPr/>
                    <a:lstStyle/>
                    <a:p>
                      <a:pPr algn="ctr"/>
                      <a:r>
                        <a:rPr lang="en-US" sz="1000" b="1" dirty="0">
                          <a:solidFill>
                            <a:schemeClr val="accent2"/>
                          </a:solidFill>
                          <a:effectLst/>
                        </a:rPr>
                        <a:t>3050</a:t>
                      </a:r>
                      <a:endParaRPr lang="en-US" sz="1000" b="1" dirty="0">
                        <a:solidFill>
                          <a:schemeClr val="accent2"/>
                        </a:solidFill>
                        <a:effectLst/>
                        <a:latin typeface="Arial" panose="020B0604020202020204" pitchFamily="34" charset="0"/>
                      </a:endParaRPr>
                    </a:p>
                  </a:txBody>
                  <a:tcPr marL="89121" marR="89121" marT="44560" marB="44560">
                    <a:solidFill>
                      <a:schemeClr val="tx2"/>
                    </a:solidFill>
                  </a:tcPr>
                </a:tc>
                <a:extLst>
                  <a:ext uri="{0D108BD9-81ED-4DB2-BD59-A6C34878D82A}">
                    <a16:rowId xmlns:a16="http://schemas.microsoft.com/office/drawing/2014/main" val="1623502018"/>
                  </a:ext>
                </a:extLst>
              </a:tr>
              <a:tr h="386190">
                <a:tc>
                  <a:txBody>
                    <a:bodyPr/>
                    <a:lstStyle/>
                    <a:p>
                      <a:r>
                        <a:rPr lang="en-US" sz="1000" dirty="0">
                          <a:effectLst/>
                        </a:rPr>
                        <a:t>Developing countries</a:t>
                      </a:r>
                      <a:endParaRPr lang="en-US" sz="1000" dirty="0">
                        <a:effectLst/>
                        <a:latin typeface="Arial" panose="020B0604020202020204" pitchFamily="34" charset="0"/>
                      </a:endParaRPr>
                    </a:p>
                  </a:txBody>
                  <a:tcPr marL="89121" marR="89121" marT="44560" marB="44560">
                    <a:solidFill>
                      <a:schemeClr val="tx2"/>
                    </a:solidFill>
                  </a:tcPr>
                </a:tc>
                <a:tc>
                  <a:txBody>
                    <a:bodyPr/>
                    <a:lstStyle/>
                    <a:p>
                      <a:pPr algn="ctr"/>
                      <a:r>
                        <a:rPr lang="en-US" sz="1000">
                          <a:effectLst/>
                        </a:rPr>
                        <a:t>2054</a:t>
                      </a:r>
                      <a:endParaRPr lang="en-US" sz="1000">
                        <a:effectLst/>
                        <a:latin typeface="Arial" panose="020B0604020202020204" pitchFamily="34" charset="0"/>
                      </a:endParaRPr>
                    </a:p>
                  </a:txBody>
                  <a:tcPr marL="89121" marR="89121" marT="44560" marB="44560">
                    <a:solidFill>
                      <a:schemeClr val="tx2"/>
                    </a:solidFill>
                  </a:tcPr>
                </a:tc>
                <a:tc>
                  <a:txBody>
                    <a:bodyPr/>
                    <a:lstStyle/>
                    <a:p>
                      <a:pPr algn="ctr"/>
                      <a:r>
                        <a:rPr lang="en-US" sz="1000">
                          <a:effectLst/>
                        </a:rPr>
                        <a:t>2152</a:t>
                      </a:r>
                      <a:endParaRPr lang="en-US" sz="1000">
                        <a:effectLst/>
                        <a:latin typeface="Arial" panose="020B0604020202020204" pitchFamily="34" charset="0"/>
                      </a:endParaRPr>
                    </a:p>
                  </a:txBody>
                  <a:tcPr marL="89121" marR="89121" marT="44560" marB="44560">
                    <a:solidFill>
                      <a:schemeClr val="tx2"/>
                    </a:solidFill>
                  </a:tcPr>
                </a:tc>
                <a:tc>
                  <a:txBody>
                    <a:bodyPr/>
                    <a:lstStyle/>
                    <a:p>
                      <a:pPr algn="ctr"/>
                      <a:r>
                        <a:rPr lang="en-US" sz="1000" dirty="0">
                          <a:effectLst/>
                        </a:rPr>
                        <a:t>2450</a:t>
                      </a:r>
                      <a:endParaRPr lang="en-US" sz="1000" dirty="0">
                        <a:effectLst/>
                        <a:latin typeface="Arial" panose="020B0604020202020204" pitchFamily="34" charset="0"/>
                      </a:endParaRPr>
                    </a:p>
                  </a:txBody>
                  <a:tcPr marL="89121" marR="89121" marT="44560" marB="44560">
                    <a:solidFill>
                      <a:schemeClr val="tx2"/>
                    </a:solidFill>
                  </a:tcPr>
                </a:tc>
                <a:tc>
                  <a:txBody>
                    <a:bodyPr/>
                    <a:lstStyle/>
                    <a:p>
                      <a:pPr algn="ctr"/>
                      <a:r>
                        <a:rPr lang="en-US" sz="1000">
                          <a:effectLst/>
                        </a:rPr>
                        <a:t>2681</a:t>
                      </a:r>
                      <a:endParaRPr lang="en-US" sz="1000">
                        <a:effectLst/>
                        <a:latin typeface="Arial" panose="020B0604020202020204" pitchFamily="34" charset="0"/>
                      </a:endParaRPr>
                    </a:p>
                  </a:txBody>
                  <a:tcPr marL="89121" marR="89121" marT="44560" marB="44560">
                    <a:solidFill>
                      <a:schemeClr val="tx2"/>
                    </a:solidFill>
                  </a:tcPr>
                </a:tc>
                <a:tc>
                  <a:txBody>
                    <a:bodyPr/>
                    <a:lstStyle/>
                    <a:p>
                      <a:pPr algn="ctr"/>
                      <a:r>
                        <a:rPr lang="en-US" sz="1000">
                          <a:effectLst/>
                        </a:rPr>
                        <a:t>2850</a:t>
                      </a:r>
                      <a:endParaRPr lang="en-US" sz="1000">
                        <a:effectLst/>
                        <a:latin typeface="Arial" panose="020B0604020202020204" pitchFamily="34" charset="0"/>
                      </a:endParaRPr>
                    </a:p>
                  </a:txBody>
                  <a:tcPr marL="89121" marR="89121" marT="44560" marB="44560">
                    <a:solidFill>
                      <a:schemeClr val="tx2"/>
                    </a:solidFill>
                  </a:tcPr>
                </a:tc>
                <a:tc>
                  <a:txBody>
                    <a:bodyPr/>
                    <a:lstStyle/>
                    <a:p>
                      <a:pPr algn="ctr"/>
                      <a:r>
                        <a:rPr lang="en-US" sz="1000">
                          <a:effectLst/>
                        </a:rPr>
                        <a:t>2980</a:t>
                      </a:r>
                      <a:endParaRPr lang="en-US" sz="1000">
                        <a:effectLst/>
                        <a:latin typeface="Arial" panose="020B0604020202020204" pitchFamily="34" charset="0"/>
                      </a:endParaRPr>
                    </a:p>
                  </a:txBody>
                  <a:tcPr marL="89121" marR="89121" marT="44560" marB="44560">
                    <a:solidFill>
                      <a:schemeClr val="tx2"/>
                    </a:solidFill>
                  </a:tcPr>
                </a:tc>
                <a:extLst>
                  <a:ext uri="{0D108BD9-81ED-4DB2-BD59-A6C34878D82A}">
                    <a16:rowId xmlns:a16="http://schemas.microsoft.com/office/drawing/2014/main" val="1505863548"/>
                  </a:ext>
                </a:extLst>
              </a:tr>
              <a:tr h="386190">
                <a:tc>
                  <a:txBody>
                    <a:bodyPr/>
                    <a:lstStyle/>
                    <a:p>
                      <a:r>
                        <a:rPr lang="en-US" sz="1000">
                          <a:effectLst/>
                        </a:rPr>
                        <a:t>Near East and North Africa</a:t>
                      </a:r>
                      <a:endParaRPr lang="en-US" sz="1000">
                        <a:effectLst/>
                        <a:latin typeface="Arial" panose="020B0604020202020204" pitchFamily="34" charset="0"/>
                      </a:endParaRPr>
                    </a:p>
                  </a:txBody>
                  <a:tcPr marL="89121" marR="89121" marT="44560" marB="44560">
                    <a:solidFill>
                      <a:schemeClr val="tx2"/>
                    </a:solidFill>
                  </a:tcPr>
                </a:tc>
                <a:tc>
                  <a:txBody>
                    <a:bodyPr/>
                    <a:lstStyle/>
                    <a:p>
                      <a:pPr algn="ctr"/>
                      <a:r>
                        <a:rPr lang="en-US" sz="1000">
                          <a:effectLst/>
                        </a:rPr>
                        <a:t>2290</a:t>
                      </a:r>
                      <a:endParaRPr lang="en-US" sz="1000">
                        <a:effectLst/>
                        <a:latin typeface="Arial" panose="020B0604020202020204" pitchFamily="34" charset="0"/>
                      </a:endParaRPr>
                    </a:p>
                  </a:txBody>
                  <a:tcPr marL="89121" marR="89121" marT="44560" marB="44560">
                    <a:solidFill>
                      <a:schemeClr val="tx2"/>
                    </a:solidFill>
                  </a:tcPr>
                </a:tc>
                <a:tc>
                  <a:txBody>
                    <a:bodyPr/>
                    <a:lstStyle/>
                    <a:p>
                      <a:pPr algn="ctr"/>
                      <a:r>
                        <a:rPr lang="en-US" sz="1000">
                          <a:effectLst/>
                        </a:rPr>
                        <a:t>2591</a:t>
                      </a:r>
                      <a:endParaRPr lang="en-US" sz="1000">
                        <a:effectLst/>
                        <a:latin typeface="Arial" panose="020B0604020202020204" pitchFamily="34" charset="0"/>
                      </a:endParaRPr>
                    </a:p>
                  </a:txBody>
                  <a:tcPr marL="89121" marR="89121" marT="44560" marB="44560">
                    <a:solidFill>
                      <a:schemeClr val="tx2"/>
                    </a:solidFill>
                  </a:tcPr>
                </a:tc>
                <a:tc>
                  <a:txBody>
                    <a:bodyPr/>
                    <a:lstStyle/>
                    <a:p>
                      <a:pPr algn="ctr"/>
                      <a:r>
                        <a:rPr lang="en-US" sz="1000">
                          <a:effectLst/>
                        </a:rPr>
                        <a:t>2953</a:t>
                      </a:r>
                      <a:endParaRPr lang="en-US" sz="1000">
                        <a:effectLst/>
                        <a:latin typeface="Arial" panose="020B0604020202020204" pitchFamily="34" charset="0"/>
                      </a:endParaRPr>
                    </a:p>
                  </a:txBody>
                  <a:tcPr marL="89121" marR="89121" marT="44560" marB="44560">
                    <a:solidFill>
                      <a:schemeClr val="tx2"/>
                    </a:solidFill>
                  </a:tcPr>
                </a:tc>
                <a:tc>
                  <a:txBody>
                    <a:bodyPr/>
                    <a:lstStyle/>
                    <a:p>
                      <a:pPr algn="ctr"/>
                      <a:r>
                        <a:rPr lang="en-US" sz="1000">
                          <a:effectLst/>
                        </a:rPr>
                        <a:t>3006</a:t>
                      </a:r>
                      <a:endParaRPr lang="en-US" sz="1000">
                        <a:effectLst/>
                        <a:latin typeface="Arial" panose="020B0604020202020204" pitchFamily="34" charset="0"/>
                      </a:endParaRPr>
                    </a:p>
                  </a:txBody>
                  <a:tcPr marL="89121" marR="89121" marT="44560" marB="44560">
                    <a:solidFill>
                      <a:schemeClr val="tx2"/>
                    </a:solidFill>
                  </a:tcPr>
                </a:tc>
                <a:tc>
                  <a:txBody>
                    <a:bodyPr/>
                    <a:lstStyle/>
                    <a:p>
                      <a:pPr algn="ctr"/>
                      <a:r>
                        <a:rPr lang="en-US" sz="1000">
                          <a:effectLst/>
                        </a:rPr>
                        <a:t>3090</a:t>
                      </a:r>
                      <a:endParaRPr lang="en-US" sz="1000">
                        <a:effectLst/>
                        <a:latin typeface="Arial" panose="020B0604020202020204" pitchFamily="34" charset="0"/>
                      </a:endParaRPr>
                    </a:p>
                  </a:txBody>
                  <a:tcPr marL="89121" marR="89121" marT="44560" marB="44560">
                    <a:solidFill>
                      <a:schemeClr val="tx2"/>
                    </a:solidFill>
                  </a:tcPr>
                </a:tc>
                <a:tc>
                  <a:txBody>
                    <a:bodyPr/>
                    <a:lstStyle/>
                    <a:p>
                      <a:pPr algn="ctr"/>
                      <a:r>
                        <a:rPr lang="en-US" sz="1000">
                          <a:effectLst/>
                        </a:rPr>
                        <a:t>3170</a:t>
                      </a:r>
                      <a:endParaRPr lang="en-US" sz="1000">
                        <a:effectLst/>
                        <a:latin typeface="Arial" panose="020B0604020202020204" pitchFamily="34" charset="0"/>
                      </a:endParaRPr>
                    </a:p>
                  </a:txBody>
                  <a:tcPr marL="89121" marR="89121" marT="44560" marB="44560">
                    <a:solidFill>
                      <a:schemeClr val="tx2"/>
                    </a:solidFill>
                  </a:tcPr>
                </a:tc>
                <a:extLst>
                  <a:ext uri="{0D108BD9-81ED-4DB2-BD59-A6C34878D82A}">
                    <a16:rowId xmlns:a16="http://schemas.microsoft.com/office/drawing/2014/main" val="2616268948"/>
                  </a:ext>
                </a:extLst>
              </a:tr>
              <a:tr h="386190">
                <a:tc>
                  <a:txBody>
                    <a:bodyPr/>
                    <a:lstStyle/>
                    <a:p>
                      <a:r>
                        <a:rPr lang="en-US" sz="1000">
                          <a:effectLst/>
                        </a:rPr>
                        <a:t>Sub-Saharan Africa</a:t>
                      </a:r>
                      <a:r>
                        <a:rPr lang="en-US" sz="800" baseline="30000">
                          <a:effectLst/>
                        </a:rPr>
                        <a:t>a</a:t>
                      </a:r>
                      <a:endParaRPr lang="en-US" sz="1000">
                        <a:effectLst/>
                        <a:latin typeface="Arial" panose="020B0604020202020204" pitchFamily="34" charset="0"/>
                      </a:endParaRPr>
                    </a:p>
                  </a:txBody>
                  <a:tcPr marL="89121" marR="89121" marT="44560" marB="44560">
                    <a:solidFill>
                      <a:schemeClr val="tx2"/>
                    </a:solidFill>
                  </a:tcPr>
                </a:tc>
                <a:tc>
                  <a:txBody>
                    <a:bodyPr/>
                    <a:lstStyle/>
                    <a:p>
                      <a:pPr algn="ctr"/>
                      <a:r>
                        <a:rPr lang="en-US" sz="1000">
                          <a:effectLst/>
                        </a:rPr>
                        <a:t>2058</a:t>
                      </a:r>
                      <a:endParaRPr lang="en-US" sz="1000">
                        <a:effectLst/>
                        <a:latin typeface="Arial" panose="020B0604020202020204" pitchFamily="34" charset="0"/>
                      </a:endParaRPr>
                    </a:p>
                  </a:txBody>
                  <a:tcPr marL="89121" marR="89121" marT="44560" marB="44560">
                    <a:solidFill>
                      <a:schemeClr val="tx2"/>
                    </a:solidFill>
                  </a:tcPr>
                </a:tc>
                <a:tc>
                  <a:txBody>
                    <a:bodyPr/>
                    <a:lstStyle/>
                    <a:p>
                      <a:pPr algn="ctr"/>
                      <a:r>
                        <a:rPr lang="en-US" sz="1000">
                          <a:effectLst/>
                        </a:rPr>
                        <a:t>2079</a:t>
                      </a:r>
                      <a:endParaRPr lang="en-US" sz="1000">
                        <a:effectLst/>
                        <a:latin typeface="Arial" panose="020B0604020202020204" pitchFamily="34" charset="0"/>
                      </a:endParaRPr>
                    </a:p>
                  </a:txBody>
                  <a:tcPr marL="89121" marR="89121" marT="44560" marB="44560">
                    <a:solidFill>
                      <a:schemeClr val="tx2"/>
                    </a:solidFill>
                  </a:tcPr>
                </a:tc>
                <a:tc>
                  <a:txBody>
                    <a:bodyPr/>
                    <a:lstStyle/>
                    <a:p>
                      <a:pPr algn="ctr"/>
                      <a:r>
                        <a:rPr lang="en-US" sz="1000">
                          <a:effectLst/>
                        </a:rPr>
                        <a:t>2057</a:t>
                      </a:r>
                      <a:endParaRPr lang="en-US" sz="1000">
                        <a:effectLst/>
                        <a:latin typeface="Arial" panose="020B0604020202020204" pitchFamily="34" charset="0"/>
                      </a:endParaRPr>
                    </a:p>
                  </a:txBody>
                  <a:tcPr marL="89121" marR="89121" marT="44560" marB="44560">
                    <a:solidFill>
                      <a:schemeClr val="tx2"/>
                    </a:solidFill>
                  </a:tcPr>
                </a:tc>
                <a:tc>
                  <a:txBody>
                    <a:bodyPr/>
                    <a:lstStyle/>
                    <a:p>
                      <a:pPr algn="ctr"/>
                      <a:r>
                        <a:rPr lang="en-US" sz="1000">
                          <a:effectLst/>
                        </a:rPr>
                        <a:t>2195</a:t>
                      </a:r>
                      <a:endParaRPr lang="en-US" sz="1000">
                        <a:effectLst/>
                        <a:latin typeface="Arial" panose="020B0604020202020204" pitchFamily="34" charset="0"/>
                      </a:endParaRPr>
                    </a:p>
                  </a:txBody>
                  <a:tcPr marL="89121" marR="89121" marT="44560" marB="44560">
                    <a:solidFill>
                      <a:schemeClr val="tx2"/>
                    </a:solidFill>
                  </a:tcPr>
                </a:tc>
                <a:tc>
                  <a:txBody>
                    <a:bodyPr/>
                    <a:lstStyle/>
                    <a:p>
                      <a:pPr algn="ctr"/>
                      <a:r>
                        <a:rPr lang="en-US" sz="1000">
                          <a:effectLst/>
                        </a:rPr>
                        <a:t>2360</a:t>
                      </a:r>
                      <a:endParaRPr lang="en-US" sz="1000">
                        <a:effectLst/>
                        <a:latin typeface="Arial" panose="020B0604020202020204" pitchFamily="34" charset="0"/>
                      </a:endParaRPr>
                    </a:p>
                  </a:txBody>
                  <a:tcPr marL="89121" marR="89121" marT="44560" marB="44560">
                    <a:solidFill>
                      <a:schemeClr val="tx2"/>
                    </a:solidFill>
                  </a:tcPr>
                </a:tc>
                <a:tc>
                  <a:txBody>
                    <a:bodyPr/>
                    <a:lstStyle/>
                    <a:p>
                      <a:pPr algn="ctr"/>
                      <a:r>
                        <a:rPr lang="en-US" sz="1000">
                          <a:effectLst/>
                        </a:rPr>
                        <a:t>2540</a:t>
                      </a:r>
                      <a:endParaRPr lang="en-US" sz="1000">
                        <a:effectLst/>
                        <a:latin typeface="Arial" panose="020B0604020202020204" pitchFamily="34" charset="0"/>
                      </a:endParaRPr>
                    </a:p>
                  </a:txBody>
                  <a:tcPr marL="89121" marR="89121" marT="44560" marB="44560">
                    <a:solidFill>
                      <a:schemeClr val="tx2"/>
                    </a:solidFill>
                  </a:tcPr>
                </a:tc>
                <a:extLst>
                  <a:ext uri="{0D108BD9-81ED-4DB2-BD59-A6C34878D82A}">
                    <a16:rowId xmlns:a16="http://schemas.microsoft.com/office/drawing/2014/main" val="3714929359"/>
                  </a:ext>
                </a:extLst>
              </a:tr>
              <a:tr h="534725">
                <a:tc>
                  <a:txBody>
                    <a:bodyPr/>
                    <a:lstStyle/>
                    <a:p>
                      <a:r>
                        <a:rPr lang="en-US" sz="1000">
                          <a:effectLst/>
                        </a:rPr>
                        <a:t>Latin America and the Caribbean</a:t>
                      </a:r>
                      <a:endParaRPr lang="en-US" sz="1000">
                        <a:effectLst/>
                        <a:latin typeface="Arial" panose="020B0604020202020204" pitchFamily="34" charset="0"/>
                      </a:endParaRPr>
                    </a:p>
                  </a:txBody>
                  <a:tcPr marL="89121" marR="89121" marT="44560" marB="44560">
                    <a:solidFill>
                      <a:schemeClr val="tx2"/>
                    </a:solidFill>
                  </a:tcPr>
                </a:tc>
                <a:tc>
                  <a:txBody>
                    <a:bodyPr/>
                    <a:lstStyle/>
                    <a:p>
                      <a:pPr algn="ctr"/>
                      <a:r>
                        <a:rPr lang="en-US" sz="1000">
                          <a:effectLst/>
                        </a:rPr>
                        <a:t>2393</a:t>
                      </a:r>
                      <a:endParaRPr lang="en-US" sz="1000">
                        <a:effectLst/>
                        <a:latin typeface="Arial" panose="020B0604020202020204" pitchFamily="34" charset="0"/>
                      </a:endParaRPr>
                    </a:p>
                  </a:txBody>
                  <a:tcPr marL="89121" marR="89121" marT="44560" marB="44560">
                    <a:solidFill>
                      <a:schemeClr val="tx2"/>
                    </a:solidFill>
                  </a:tcPr>
                </a:tc>
                <a:tc>
                  <a:txBody>
                    <a:bodyPr/>
                    <a:lstStyle/>
                    <a:p>
                      <a:pPr algn="ctr"/>
                      <a:r>
                        <a:rPr lang="en-US" sz="1000">
                          <a:effectLst/>
                        </a:rPr>
                        <a:t>2546</a:t>
                      </a:r>
                      <a:endParaRPr lang="en-US" sz="1000">
                        <a:effectLst/>
                        <a:latin typeface="Arial" panose="020B0604020202020204" pitchFamily="34" charset="0"/>
                      </a:endParaRPr>
                    </a:p>
                  </a:txBody>
                  <a:tcPr marL="89121" marR="89121" marT="44560" marB="44560">
                    <a:solidFill>
                      <a:schemeClr val="tx2"/>
                    </a:solidFill>
                  </a:tcPr>
                </a:tc>
                <a:tc>
                  <a:txBody>
                    <a:bodyPr/>
                    <a:lstStyle/>
                    <a:p>
                      <a:pPr algn="ctr"/>
                      <a:r>
                        <a:rPr lang="en-US" sz="1000">
                          <a:effectLst/>
                        </a:rPr>
                        <a:t>2689</a:t>
                      </a:r>
                      <a:endParaRPr lang="en-US" sz="1000">
                        <a:effectLst/>
                        <a:latin typeface="Arial" panose="020B0604020202020204" pitchFamily="34" charset="0"/>
                      </a:endParaRPr>
                    </a:p>
                  </a:txBody>
                  <a:tcPr marL="89121" marR="89121" marT="44560" marB="44560">
                    <a:solidFill>
                      <a:schemeClr val="tx2"/>
                    </a:solidFill>
                  </a:tcPr>
                </a:tc>
                <a:tc>
                  <a:txBody>
                    <a:bodyPr/>
                    <a:lstStyle/>
                    <a:p>
                      <a:pPr algn="ctr"/>
                      <a:r>
                        <a:rPr lang="en-US" sz="1000">
                          <a:effectLst/>
                        </a:rPr>
                        <a:t>2824</a:t>
                      </a:r>
                      <a:endParaRPr lang="en-US" sz="1000">
                        <a:effectLst/>
                        <a:latin typeface="Arial" panose="020B0604020202020204" pitchFamily="34" charset="0"/>
                      </a:endParaRPr>
                    </a:p>
                  </a:txBody>
                  <a:tcPr marL="89121" marR="89121" marT="44560" marB="44560">
                    <a:solidFill>
                      <a:schemeClr val="tx2"/>
                    </a:solidFill>
                  </a:tcPr>
                </a:tc>
                <a:tc>
                  <a:txBody>
                    <a:bodyPr/>
                    <a:lstStyle/>
                    <a:p>
                      <a:pPr algn="ctr"/>
                      <a:r>
                        <a:rPr lang="en-US" sz="1000">
                          <a:effectLst/>
                        </a:rPr>
                        <a:t>2980</a:t>
                      </a:r>
                      <a:endParaRPr lang="en-US" sz="1000">
                        <a:effectLst/>
                        <a:latin typeface="Arial" panose="020B0604020202020204" pitchFamily="34" charset="0"/>
                      </a:endParaRPr>
                    </a:p>
                  </a:txBody>
                  <a:tcPr marL="89121" marR="89121" marT="44560" marB="44560">
                    <a:solidFill>
                      <a:schemeClr val="tx2"/>
                    </a:solidFill>
                  </a:tcPr>
                </a:tc>
                <a:tc>
                  <a:txBody>
                    <a:bodyPr/>
                    <a:lstStyle/>
                    <a:p>
                      <a:pPr algn="ctr"/>
                      <a:r>
                        <a:rPr lang="en-US" sz="1000">
                          <a:effectLst/>
                        </a:rPr>
                        <a:t>3140</a:t>
                      </a:r>
                      <a:endParaRPr lang="en-US" sz="1000">
                        <a:effectLst/>
                        <a:latin typeface="Arial" panose="020B0604020202020204" pitchFamily="34" charset="0"/>
                      </a:endParaRPr>
                    </a:p>
                  </a:txBody>
                  <a:tcPr marL="89121" marR="89121" marT="44560" marB="44560">
                    <a:solidFill>
                      <a:schemeClr val="tx2"/>
                    </a:solidFill>
                  </a:tcPr>
                </a:tc>
                <a:extLst>
                  <a:ext uri="{0D108BD9-81ED-4DB2-BD59-A6C34878D82A}">
                    <a16:rowId xmlns:a16="http://schemas.microsoft.com/office/drawing/2014/main" val="2749475847"/>
                  </a:ext>
                </a:extLst>
              </a:tr>
              <a:tr h="237656">
                <a:tc>
                  <a:txBody>
                    <a:bodyPr/>
                    <a:lstStyle/>
                    <a:p>
                      <a:r>
                        <a:rPr lang="en-US" sz="1000">
                          <a:effectLst/>
                        </a:rPr>
                        <a:t>East Asia</a:t>
                      </a:r>
                      <a:endParaRPr lang="en-US" sz="1000">
                        <a:effectLst/>
                        <a:latin typeface="Arial" panose="020B0604020202020204" pitchFamily="34" charset="0"/>
                      </a:endParaRPr>
                    </a:p>
                  </a:txBody>
                  <a:tcPr marL="89121" marR="89121" marT="44560" marB="44560">
                    <a:solidFill>
                      <a:schemeClr val="tx2"/>
                    </a:solidFill>
                  </a:tcPr>
                </a:tc>
                <a:tc>
                  <a:txBody>
                    <a:bodyPr/>
                    <a:lstStyle/>
                    <a:p>
                      <a:pPr algn="ctr"/>
                      <a:r>
                        <a:rPr lang="en-US" sz="1000">
                          <a:effectLst/>
                        </a:rPr>
                        <a:t>1957</a:t>
                      </a:r>
                      <a:endParaRPr lang="en-US" sz="1000">
                        <a:effectLst/>
                        <a:latin typeface="Arial" panose="020B0604020202020204" pitchFamily="34" charset="0"/>
                      </a:endParaRPr>
                    </a:p>
                  </a:txBody>
                  <a:tcPr marL="89121" marR="89121" marT="44560" marB="44560">
                    <a:solidFill>
                      <a:schemeClr val="tx2"/>
                    </a:solidFill>
                  </a:tcPr>
                </a:tc>
                <a:tc>
                  <a:txBody>
                    <a:bodyPr/>
                    <a:lstStyle/>
                    <a:p>
                      <a:pPr algn="ctr"/>
                      <a:r>
                        <a:rPr lang="en-US" sz="1000">
                          <a:effectLst/>
                        </a:rPr>
                        <a:t>2105</a:t>
                      </a:r>
                      <a:endParaRPr lang="en-US" sz="1000">
                        <a:effectLst/>
                        <a:latin typeface="Arial" panose="020B0604020202020204" pitchFamily="34" charset="0"/>
                      </a:endParaRPr>
                    </a:p>
                  </a:txBody>
                  <a:tcPr marL="89121" marR="89121" marT="44560" marB="44560">
                    <a:solidFill>
                      <a:schemeClr val="tx2"/>
                    </a:solidFill>
                  </a:tcPr>
                </a:tc>
                <a:tc>
                  <a:txBody>
                    <a:bodyPr/>
                    <a:lstStyle/>
                    <a:p>
                      <a:pPr algn="ctr"/>
                      <a:r>
                        <a:rPr lang="en-US" sz="1000">
                          <a:effectLst/>
                        </a:rPr>
                        <a:t>2559</a:t>
                      </a:r>
                      <a:endParaRPr lang="en-US" sz="1000">
                        <a:effectLst/>
                        <a:latin typeface="Arial" panose="020B0604020202020204" pitchFamily="34" charset="0"/>
                      </a:endParaRPr>
                    </a:p>
                  </a:txBody>
                  <a:tcPr marL="89121" marR="89121" marT="44560" marB="44560">
                    <a:solidFill>
                      <a:schemeClr val="tx2"/>
                    </a:solidFill>
                  </a:tcPr>
                </a:tc>
                <a:tc>
                  <a:txBody>
                    <a:bodyPr/>
                    <a:lstStyle/>
                    <a:p>
                      <a:pPr algn="ctr"/>
                      <a:r>
                        <a:rPr lang="en-US" sz="1000">
                          <a:effectLst/>
                        </a:rPr>
                        <a:t>2921</a:t>
                      </a:r>
                      <a:endParaRPr lang="en-US" sz="1000">
                        <a:effectLst/>
                        <a:latin typeface="Arial" panose="020B0604020202020204" pitchFamily="34" charset="0"/>
                      </a:endParaRPr>
                    </a:p>
                  </a:txBody>
                  <a:tcPr marL="89121" marR="89121" marT="44560" marB="44560">
                    <a:solidFill>
                      <a:schemeClr val="tx2"/>
                    </a:solidFill>
                  </a:tcPr>
                </a:tc>
                <a:tc>
                  <a:txBody>
                    <a:bodyPr/>
                    <a:lstStyle/>
                    <a:p>
                      <a:pPr algn="ctr"/>
                      <a:r>
                        <a:rPr lang="en-US" sz="1000">
                          <a:effectLst/>
                        </a:rPr>
                        <a:t>3060</a:t>
                      </a:r>
                      <a:endParaRPr lang="en-US" sz="1000">
                        <a:effectLst/>
                        <a:latin typeface="Arial" panose="020B0604020202020204" pitchFamily="34" charset="0"/>
                      </a:endParaRPr>
                    </a:p>
                  </a:txBody>
                  <a:tcPr marL="89121" marR="89121" marT="44560" marB="44560">
                    <a:solidFill>
                      <a:schemeClr val="tx2"/>
                    </a:solidFill>
                  </a:tcPr>
                </a:tc>
                <a:tc>
                  <a:txBody>
                    <a:bodyPr/>
                    <a:lstStyle/>
                    <a:p>
                      <a:pPr algn="ctr"/>
                      <a:r>
                        <a:rPr lang="en-US" sz="1000">
                          <a:effectLst/>
                        </a:rPr>
                        <a:t>3190</a:t>
                      </a:r>
                      <a:endParaRPr lang="en-US" sz="1000">
                        <a:effectLst/>
                        <a:latin typeface="Arial" panose="020B0604020202020204" pitchFamily="34" charset="0"/>
                      </a:endParaRPr>
                    </a:p>
                  </a:txBody>
                  <a:tcPr marL="89121" marR="89121" marT="44560" marB="44560">
                    <a:solidFill>
                      <a:schemeClr val="tx2"/>
                    </a:solidFill>
                  </a:tcPr>
                </a:tc>
                <a:extLst>
                  <a:ext uri="{0D108BD9-81ED-4DB2-BD59-A6C34878D82A}">
                    <a16:rowId xmlns:a16="http://schemas.microsoft.com/office/drawing/2014/main" val="456095661"/>
                  </a:ext>
                </a:extLst>
              </a:tr>
              <a:tr h="237656">
                <a:tc>
                  <a:txBody>
                    <a:bodyPr/>
                    <a:lstStyle/>
                    <a:p>
                      <a:r>
                        <a:rPr lang="en-US" sz="1000">
                          <a:effectLst/>
                        </a:rPr>
                        <a:t>South Asia</a:t>
                      </a:r>
                      <a:endParaRPr lang="en-US" sz="1000">
                        <a:effectLst/>
                        <a:latin typeface="Arial" panose="020B0604020202020204" pitchFamily="34" charset="0"/>
                      </a:endParaRPr>
                    </a:p>
                  </a:txBody>
                  <a:tcPr marL="89121" marR="89121" marT="44560" marB="44560">
                    <a:solidFill>
                      <a:schemeClr val="tx2"/>
                    </a:solidFill>
                  </a:tcPr>
                </a:tc>
                <a:tc>
                  <a:txBody>
                    <a:bodyPr/>
                    <a:lstStyle/>
                    <a:p>
                      <a:pPr algn="ctr"/>
                      <a:r>
                        <a:rPr lang="en-US" sz="1000">
                          <a:effectLst/>
                        </a:rPr>
                        <a:t>2017</a:t>
                      </a:r>
                      <a:endParaRPr lang="en-US" sz="1000">
                        <a:effectLst/>
                        <a:latin typeface="Arial" panose="020B0604020202020204" pitchFamily="34" charset="0"/>
                      </a:endParaRPr>
                    </a:p>
                  </a:txBody>
                  <a:tcPr marL="89121" marR="89121" marT="44560" marB="44560">
                    <a:solidFill>
                      <a:schemeClr val="tx2"/>
                    </a:solidFill>
                  </a:tcPr>
                </a:tc>
                <a:tc>
                  <a:txBody>
                    <a:bodyPr/>
                    <a:lstStyle/>
                    <a:p>
                      <a:pPr algn="ctr"/>
                      <a:r>
                        <a:rPr lang="en-US" sz="1000">
                          <a:effectLst/>
                        </a:rPr>
                        <a:t>1986</a:t>
                      </a:r>
                      <a:endParaRPr lang="en-US" sz="1000">
                        <a:effectLst/>
                        <a:latin typeface="Arial" panose="020B0604020202020204" pitchFamily="34" charset="0"/>
                      </a:endParaRPr>
                    </a:p>
                  </a:txBody>
                  <a:tcPr marL="89121" marR="89121" marT="44560" marB="44560">
                    <a:solidFill>
                      <a:schemeClr val="tx2"/>
                    </a:solidFill>
                  </a:tcPr>
                </a:tc>
                <a:tc>
                  <a:txBody>
                    <a:bodyPr/>
                    <a:lstStyle/>
                    <a:p>
                      <a:pPr algn="ctr"/>
                      <a:r>
                        <a:rPr lang="en-US" sz="1000">
                          <a:effectLst/>
                        </a:rPr>
                        <a:t>2205</a:t>
                      </a:r>
                      <a:endParaRPr lang="en-US" sz="1000">
                        <a:effectLst/>
                        <a:latin typeface="Arial" panose="020B0604020202020204" pitchFamily="34" charset="0"/>
                      </a:endParaRPr>
                    </a:p>
                  </a:txBody>
                  <a:tcPr marL="89121" marR="89121" marT="44560" marB="44560">
                    <a:solidFill>
                      <a:schemeClr val="tx2"/>
                    </a:solidFill>
                  </a:tcPr>
                </a:tc>
                <a:tc>
                  <a:txBody>
                    <a:bodyPr/>
                    <a:lstStyle/>
                    <a:p>
                      <a:pPr algn="ctr"/>
                      <a:r>
                        <a:rPr lang="en-US" sz="1000">
                          <a:effectLst/>
                        </a:rPr>
                        <a:t>2403</a:t>
                      </a:r>
                      <a:endParaRPr lang="en-US" sz="1000">
                        <a:effectLst/>
                        <a:latin typeface="Arial" panose="020B0604020202020204" pitchFamily="34" charset="0"/>
                      </a:endParaRPr>
                    </a:p>
                  </a:txBody>
                  <a:tcPr marL="89121" marR="89121" marT="44560" marB="44560">
                    <a:solidFill>
                      <a:schemeClr val="tx2"/>
                    </a:solidFill>
                  </a:tcPr>
                </a:tc>
                <a:tc>
                  <a:txBody>
                    <a:bodyPr/>
                    <a:lstStyle/>
                    <a:p>
                      <a:pPr algn="ctr"/>
                      <a:r>
                        <a:rPr lang="en-US" sz="1000">
                          <a:effectLst/>
                        </a:rPr>
                        <a:t>2700</a:t>
                      </a:r>
                      <a:endParaRPr lang="en-US" sz="1000">
                        <a:effectLst/>
                        <a:latin typeface="Arial" panose="020B0604020202020204" pitchFamily="34" charset="0"/>
                      </a:endParaRPr>
                    </a:p>
                  </a:txBody>
                  <a:tcPr marL="89121" marR="89121" marT="44560" marB="44560">
                    <a:solidFill>
                      <a:schemeClr val="tx2"/>
                    </a:solidFill>
                  </a:tcPr>
                </a:tc>
                <a:tc>
                  <a:txBody>
                    <a:bodyPr/>
                    <a:lstStyle/>
                    <a:p>
                      <a:pPr algn="ctr"/>
                      <a:r>
                        <a:rPr lang="en-US" sz="1000">
                          <a:effectLst/>
                        </a:rPr>
                        <a:t>2900</a:t>
                      </a:r>
                      <a:endParaRPr lang="en-US" sz="1000">
                        <a:effectLst/>
                        <a:latin typeface="Arial" panose="020B0604020202020204" pitchFamily="34" charset="0"/>
                      </a:endParaRPr>
                    </a:p>
                  </a:txBody>
                  <a:tcPr marL="89121" marR="89121" marT="44560" marB="44560">
                    <a:solidFill>
                      <a:schemeClr val="tx2"/>
                    </a:solidFill>
                  </a:tcPr>
                </a:tc>
                <a:extLst>
                  <a:ext uri="{0D108BD9-81ED-4DB2-BD59-A6C34878D82A}">
                    <a16:rowId xmlns:a16="http://schemas.microsoft.com/office/drawing/2014/main" val="3072862003"/>
                  </a:ext>
                </a:extLst>
              </a:tr>
              <a:tr h="386190">
                <a:tc>
                  <a:txBody>
                    <a:bodyPr/>
                    <a:lstStyle/>
                    <a:p>
                      <a:r>
                        <a:rPr lang="en-US" sz="1000">
                          <a:effectLst/>
                        </a:rPr>
                        <a:t>Industrialized countries</a:t>
                      </a:r>
                      <a:endParaRPr lang="en-US" sz="1000">
                        <a:effectLst/>
                        <a:latin typeface="Arial" panose="020B0604020202020204" pitchFamily="34" charset="0"/>
                      </a:endParaRPr>
                    </a:p>
                  </a:txBody>
                  <a:tcPr marL="89121" marR="89121" marT="44560" marB="44560">
                    <a:solidFill>
                      <a:schemeClr val="tx2"/>
                    </a:solidFill>
                  </a:tcPr>
                </a:tc>
                <a:tc>
                  <a:txBody>
                    <a:bodyPr/>
                    <a:lstStyle/>
                    <a:p>
                      <a:pPr algn="ctr"/>
                      <a:r>
                        <a:rPr lang="en-US" sz="1000">
                          <a:effectLst/>
                        </a:rPr>
                        <a:t>2947</a:t>
                      </a:r>
                      <a:endParaRPr lang="en-US" sz="1000">
                        <a:effectLst/>
                        <a:latin typeface="Arial" panose="020B0604020202020204" pitchFamily="34" charset="0"/>
                      </a:endParaRPr>
                    </a:p>
                  </a:txBody>
                  <a:tcPr marL="89121" marR="89121" marT="44560" marB="44560">
                    <a:solidFill>
                      <a:schemeClr val="tx2"/>
                    </a:solidFill>
                  </a:tcPr>
                </a:tc>
                <a:tc>
                  <a:txBody>
                    <a:bodyPr/>
                    <a:lstStyle/>
                    <a:p>
                      <a:pPr algn="ctr"/>
                      <a:r>
                        <a:rPr lang="en-US" sz="1000">
                          <a:effectLst/>
                        </a:rPr>
                        <a:t>3065</a:t>
                      </a:r>
                      <a:endParaRPr lang="en-US" sz="1000">
                        <a:effectLst/>
                        <a:latin typeface="Arial" panose="020B0604020202020204" pitchFamily="34" charset="0"/>
                      </a:endParaRPr>
                    </a:p>
                  </a:txBody>
                  <a:tcPr marL="89121" marR="89121" marT="44560" marB="44560">
                    <a:solidFill>
                      <a:schemeClr val="tx2"/>
                    </a:solidFill>
                  </a:tcPr>
                </a:tc>
                <a:tc>
                  <a:txBody>
                    <a:bodyPr/>
                    <a:lstStyle/>
                    <a:p>
                      <a:pPr algn="ctr"/>
                      <a:r>
                        <a:rPr lang="en-US" sz="1000">
                          <a:effectLst/>
                        </a:rPr>
                        <a:t>3206</a:t>
                      </a:r>
                      <a:endParaRPr lang="en-US" sz="1000">
                        <a:effectLst/>
                        <a:latin typeface="Arial" panose="020B0604020202020204" pitchFamily="34" charset="0"/>
                      </a:endParaRPr>
                    </a:p>
                  </a:txBody>
                  <a:tcPr marL="89121" marR="89121" marT="44560" marB="44560">
                    <a:solidFill>
                      <a:schemeClr val="tx2"/>
                    </a:solidFill>
                  </a:tcPr>
                </a:tc>
                <a:tc>
                  <a:txBody>
                    <a:bodyPr/>
                    <a:lstStyle/>
                    <a:p>
                      <a:pPr algn="ctr"/>
                      <a:r>
                        <a:rPr lang="en-US" sz="1000">
                          <a:effectLst/>
                        </a:rPr>
                        <a:t>3380</a:t>
                      </a:r>
                      <a:endParaRPr lang="en-US" sz="1000">
                        <a:effectLst/>
                        <a:latin typeface="Arial" panose="020B0604020202020204" pitchFamily="34" charset="0"/>
                      </a:endParaRPr>
                    </a:p>
                  </a:txBody>
                  <a:tcPr marL="89121" marR="89121" marT="44560" marB="44560">
                    <a:solidFill>
                      <a:schemeClr val="tx2"/>
                    </a:solidFill>
                  </a:tcPr>
                </a:tc>
                <a:tc>
                  <a:txBody>
                    <a:bodyPr/>
                    <a:lstStyle/>
                    <a:p>
                      <a:pPr algn="ctr"/>
                      <a:r>
                        <a:rPr lang="en-US" sz="1000">
                          <a:effectLst/>
                        </a:rPr>
                        <a:t>3440</a:t>
                      </a:r>
                      <a:endParaRPr lang="en-US" sz="1000">
                        <a:effectLst/>
                        <a:latin typeface="Arial" panose="020B0604020202020204" pitchFamily="34" charset="0"/>
                      </a:endParaRPr>
                    </a:p>
                  </a:txBody>
                  <a:tcPr marL="89121" marR="89121" marT="44560" marB="44560">
                    <a:solidFill>
                      <a:schemeClr val="tx2"/>
                    </a:solidFill>
                  </a:tcPr>
                </a:tc>
                <a:tc>
                  <a:txBody>
                    <a:bodyPr/>
                    <a:lstStyle/>
                    <a:p>
                      <a:pPr algn="ctr"/>
                      <a:r>
                        <a:rPr lang="en-US" sz="1000">
                          <a:effectLst/>
                        </a:rPr>
                        <a:t>3500</a:t>
                      </a:r>
                      <a:endParaRPr lang="en-US" sz="1000">
                        <a:effectLst/>
                        <a:latin typeface="Arial" panose="020B0604020202020204" pitchFamily="34" charset="0"/>
                      </a:endParaRPr>
                    </a:p>
                  </a:txBody>
                  <a:tcPr marL="89121" marR="89121" marT="44560" marB="44560">
                    <a:solidFill>
                      <a:schemeClr val="tx2"/>
                    </a:solidFill>
                  </a:tcPr>
                </a:tc>
                <a:extLst>
                  <a:ext uri="{0D108BD9-81ED-4DB2-BD59-A6C34878D82A}">
                    <a16:rowId xmlns:a16="http://schemas.microsoft.com/office/drawing/2014/main" val="3420029700"/>
                  </a:ext>
                </a:extLst>
              </a:tr>
              <a:tr h="386190">
                <a:tc>
                  <a:txBody>
                    <a:bodyPr/>
                    <a:lstStyle/>
                    <a:p>
                      <a:r>
                        <a:rPr lang="en-US" sz="1000">
                          <a:effectLst/>
                        </a:rPr>
                        <a:t>Transition countries</a:t>
                      </a:r>
                      <a:endParaRPr lang="en-US" sz="1000">
                        <a:effectLst/>
                        <a:latin typeface="Arial" panose="020B0604020202020204" pitchFamily="34" charset="0"/>
                      </a:endParaRPr>
                    </a:p>
                  </a:txBody>
                  <a:tcPr marL="89121" marR="89121" marT="44560" marB="44560">
                    <a:solidFill>
                      <a:schemeClr val="tx2"/>
                    </a:solidFill>
                  </a:tcPr>
                </a:tc>
                <a:tc>
                  <a:txBody>
                    <a:bodyPr/>
                    <a:lstStyle/>
                    <a:p>
                      <a:pPr algn="ctr"/>
                      <a:r>
                        <a:rPr lang="en-US" sz="1000">
                          <a:effectLst/>
                        </a:rPr>
                        <a:t>3222</a:t>
                      </a:r>
                      <a:endParaRPr lang="en-US" sz="1000">
                        <a:effectLst/>
                        <a:latin typeface="Arial" panose="020B0604020202020204" pitchFamily="34" charset="0"/>
                      </a:endParaRPr>
                    </a:p>
                  </a:txBody>
                  <a:tcPr marL="89121" marR="89121" marT="44560" marB="44560">
                    <a:solidFill>
                      <a:schemeClr val="tx2"/>
                    </a:solidFill>
                  </a:tcPr>
                </a:tc>
                <a:tc>
                  <a:txBody>
                    <a:bodyPr/>
                    <a:lstStyle/>
                    <a:p>
                      <a:pPr algn="ctr"/>
                      <a:r>
                        <a:rPr lang="en-US" sz="1000">
                          <a:effectLst/>
                        </a:rPr>
                        <a:t>3385</a:t>
                      </a:r>
                      <a:endParaRPr lang="en-US" sz="1000">
                        <a:effectLst/>
                        <a:latin typeface="Arial" panose="020B0604020202020204" pitchFamily="34" charset="0"/>
                      </a:endParaRPr>
                    </a:p>
                  </a:txBody>
                  <a:tcPr marL="89121" marR="89121" marT="44560" marB="44560">
                    <a:solidFill>
                      <a:schemeClr val="tx2"/>
                    </a:solidFill>
                  </a:tcPr>
                </a:tc>
                <a:tc>
                  <a:txBody>
                    <a:bodyPr/>
                    <a:lstStyle/>
                    <a:p>
                      <a:pPr algn="ctr"/>
                      <a:r>
                        <a:rPr lang="en-US" sz="1000">
                          <a:effectLst/>
                        </a:rPr>
                        <a:t>3379</a:t>
                      </a:r>
                      <a:endParaRPr lang="en-US" sz="1000">
                        <a:effectLst/>
                        <a:latin typeface="Arial" panose="020B0604020202020204" pitchFamily="34" charset="0"/>
                      </a:endParaRPr>
                    </a:p>
                  </a:txBody>
                  <a:tcPr marL="89121" marR="89121" marT="44560" marB="44560">
                    <a:solidFill>
                      <a:schemeClr val="tx2"/>
                    </a:solidFill>
                  </a:tcPr>
                </a:tc>
                <a:tc>
                  <a:txBody>
                    <a:bodyPr/>
                    <a:lstStyle/>
                    <a:p>
                      <a:pPr algn="ctr"/>
                      <a:r>
                        <a:rPr lang="en-US" sz="1000">
                          <a:effectLst/>
                        </a:rPr>
                        <a:t>2906</a:t>
                      </a:r>
                      <a:endParaRPr lang="en-US" sz="1000">
                        <a:effectLst/>
                        <a:latin typeface="Arial" panose="020B0604020202020204" pitchFamily="34" charset="0"/>
                      </a:endParaRPr>
                    </a:p>
                  </a:txBody>
                  <a:tcPr marL="89121" marR="89121" marT="44560" marB="44560">
                    <a:solidFill>
                      <a:schemeClr val="tx2"/>
                    </a:solidFill>
                  </a:tcPr>
                </a:tc>
                <a:tc>
                  <a:txBody>
                    <a:bodyPr/>
                    <a:lstStyle/>
                    <a:p>
                      <a:pPr algn="ctr"/>
                      <a:r>
                        <a:rPr lang="en-US" sz="1000">
                          <a:effectLst/>
                        </a:rPr>
                        <a:t>3060</a:t>
                      </a:r>
                      <a:endParaRPr lang="en-US" sz="1000">
                        <a:effectLst/>
                        <a:latin typeface="Arial" panose="020B0604020202020204" pitchFamily="34" charset="0"/>
                      </a:endParaRPr>
                    </a:p>
                  </a:txBody>
                  <a:tcPr marL="89121" marR="89121" marT="44560" marB="44560">
                    <a:solidFill>
                      <a:schemeClr val="tx2"/>
                    </a:solidFill>
                  </a:tcPr>
                </a:tc>
                <a:tc>
                  <a:txBody>
                    <a:bodyPr/>
                    <a:lstStyle/>
                    <a:p>
                      <a:pPr algn="ctr"/>
                      <a:r>
                        <a:rPr lang="en-US" sz="1000" dirty="0">
                          <a:effectLst/>
                        </a:rPr>
                        <a:t>3180</a:t>
                      </a:r>
                      <a:endParaRPr lang="en-US" sz="1000" dirty="0">
                        <a:effectLst/>
                        <a:latin typeface="Arial" panose="020B0604020202020204" pitchFamily="34" charset="0"/>
                      </a:endParaRPr>
                    </a:p>
                  </a:txBody>
                  <a:tcPr marL="89121" marR="89121" marT="44560" marB="44560">
                    <a:solidFill>
                      <a:schemeClr val="tx2"/>
                    </a:solidFill>
                  </a:tcPr>
                </a:tc>
                <a:extLst>
                  <a:ext uri="{0D108BD9-81ED-4DB2-BD59-A6C34878D82A}">
                    <a16:rowId xmlns:a16="http://schemas.microsoft.com/office/drawing/2014/main" val="2305699694"/>
                  </a:ext>
                </a:extLst>
              </a:tr>
            </a:tbl>
          </a:graphicData>
        </a:graphic>
      </p:graphicFrame>
      <p:sp>
        <p:nvSpPr>
          <p:cNvPr id="7" name="Rectangle 1">
            <a:extLst>
              <a:ext uri="{FF2B5EF4-FFF2-40B4-BE49-F238E27FC236}">
                <a16:creationId xmlns:a16="http://schemas.microsoft.com/office/drawing/2014/main" id="{6F2043DC-E9AD-23B9-56B4-3DB2CCDA815C}"/>
              </a:ext>
            </a:extLst>
          </p:cNvPr>
          <p:cNvSpPr>
            <a:spLocks noChangeArrowheads="1"/>
          </p:cNvSpPr>
          <p:nvPr/>
        </p:nvSpPr>
        <p:spPr bwMode="auto">
          <a:xfrm>
            <a:off x="812800" y="581844"/>
            <a:ext cx="7385355"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accent2"/>
                </a:solidFill>
                <a:effectLst/>
                <a:latin typeface="Arial" panose="020B0604020202020204" pitchFamily="34" charset="0"/>
                <a:cs typeface="Arial" panose="020B0604020202020204" pitchFamily="34" charset="0"/>
              </a:rPr>
              <a:t>Global and regional per capita food consumption (kcal per capita per day)</a:t>
            </a:r>
            <a:endParaRPr kumimoji="0" lang="en-US" altLang="en-US" sz="1600" b="0" i="0" u="none" strike="noStrike" cap="none" normalizeH="0" baseline="0" dirty="0">
              <a:ln>
                <a:noFill/>
              </a:ln>
              <a:solidFill>
                <a:schemeClr val="accent2"/>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TextBox 7">
            <a:extLst>
              <a:ext uri="{FF2B5EF4-FFF2-40B4-BE49-F238E27FC236}">
                <a16:creationId xmlns:a16="http://schemas.microsoft.com/office/drawing/2014/main" id="{D2DA7A1E-E54C-2F95-CA11-DFB1A6DC17B8}"/>
              </a:ext>
            </a:extLst>
          </p:cNvPr>
          <p:cNvSpPr txBox="1"/>
          <p:nvPr/>
        </p:nvSpPr>
        <p:spPr>
          <a:xfrm>
            <a:off x="811625" y="4515490"/>
            <a:ext cx="2706029" cy="276999"/>
          </a:xfrm>
          <a:prstGeom prst="rect">
            <a:avLst/>
          </a:prstGeom>
          <a:noFill/>
        </p:spPr>
        <p:txBody>
          <a:bodyPr wrap="square" rtlCol="0">
            <a:spAutoFit/>
          </a:bodyPr>
          <a:lstStyle/>
          <a:p>
            <a:r>
              <a:rPr lang="en-US" sz="1200" b="0" i="0" baseline="30000" dirty="0">
                <a:solidFill>
                  <a:srgbClr val="000000"/>
                </a:solidFill>
                <a:effectLst/>
                <a:latin typeface="Arial" panose="020B0604020202020204" pitchFamily="34" charset="0"/>
              </a:rPr>
              <a:t>a</a:t>
            </a:r>
            <a:r>
              <a:rPr lang="en-US" sz="1200" b="0" i="0" dirty="0">
                <a:solidFill>
                  <a:srgbClr val="000000"/>
                </a:solidFill>
                <a:effectLst/>
                <a:latin typeface="Arial" panose="020B0604020202020204" pitchFamily="34" charset="0"/>
              </a:rPr>
              <a:t> Excludes South Africa.</a:t>
            </a:r>
            <a:endParaRPr lang="en-US" sz="1200" dirty="0"/>
          </a:p>
        </p:txBody>
      </p:sp>
    </p:spTree>
    <p:extLst>
      <p:ext uri="{BB962C8B-B14F-4D97-AF65-F5344CB8AC3E}">
        <p14:creationId xmlns:p14="http://schemas.microsoft.com/office/powerpoint/2010/main" val="4854657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D435ABC-F993-F71E-7A26-D44C267006BF}"/>
              </a:ext>
            </a:extLst>
          </p:cNvPr>
          <p:cNvGraphicFramePr>
            <a:graphicFrameLocks noGrp="1"/>
          </p:cNvGraphicFramePr>
          <p:nvPr>
            <p:extLst>
              <p:ext uri="{D42A27DB-BD31-4B8C-83A1-F6EECF244321}">
                <p14:modId xmlns:p14="http://schemas.microsoft.com/office/powerpoint/2010/main" val="3373817010"/>
              </p:ext>
            </p:extLst>
          </p:nvPr>
        </p:nvGraphicFramePr>
        <p:xfrm>
          <a:off x="855622" y="1914681"/>
          <a:ext cx="7715253" cy="2590800"/>
        </p:xfrm>
        <a:graphic>
          <a:graphicData uri="http://schemas.openxmlformats.org/drawingml/2006/table">
            <a:tbl>
              <a:tblPr>
                <a:tableStyleId>{BC89EF96-8CEA-46FF-86C4-4CE0E7609802}</a:tableStyleId>
              </a:tblPr>
              <a:tblGrid>
                <a:gridCol w="593481">
                  <a:extLst>
                    <a:ext uri="{9D8B030D-6E8A-4147-A177-3AD203B41FA5}">
                      <a16:colId xmlns:a16="http://schemas.microsoft.com/office/drawing/2014/main" val="3752874663"/>
                    </a:ext>
                  </a:extLst>
                </a:gridCol>
                <a:gridCol w="593481">
                  <a:extLst>
                    <a:ext uri="{9D8B030D-6E8A-4147-A177-3AD203B41FA5}">
                      <a16:colId xmlns:a16="http://schemas.microsoft.com/office/drawing/2014/main" val="3642892634"/>
                    </a:ext>
                  </a:extLst>
                </a:gridCol>
                <a:gridCol w="593481">
                  <a:extLst>
                    <a:ext uri="{9D8B030D-6E8A-4147-A177-3AD203B41FA5}">
                      <a16:colId xmlns:a16="http://schemas.microsoft.com/office/drawing/2014/main" val="182237511"/>
                    </a:ext>
                  </a:extLst>
                </a:gridCol>
                <a:gridCol w="593481">
                  <a:extLst>
                    <a:ext uri="{9D8B030D-6E8A-4147-A177-3AD203B41FA5}">
                      <a16:colId xmlns:a16="http://schemas.microsoft.com/office/drawing/2014/main" val="26053848"/>
                    </a:ext>
                  </a:extLst>
                </a:gridCol>
                <a:gridCol w="593481">
                  <a:extLst>
                    <a:ext uri="{9D8B030D-6E8A-4147-A177-3AD203B41FA5}">
                      <a16:colId xmlns:a16="http://schemas.microsoft.com/office/drawing/2014/main" val="3418191403"/>
                    </a:ext>
                  </a:extLst>
                </a:gridCol>
                <a:gridCol w="593481">
                  <a:extLst>
                    <a:ext uri="{9D8B030D-6E8A-4147-A177-3AD203B41FA5}">
                      <a16:colId xmlns:a16="http://schemas.microsoft.com/office/drawing/2014/main" val="3370102048"/>
                    </a:ext>
                  </a:extLst>
                </a:gridCol>
                <a:gridCol w="593481">
                  <a:extLst>
                    <a:ext uri="{9D8B030D-6E8A-4147-A177-3AD203B41FA5}">
                      <a16:colId xmlns:a16="http://schemas.microsoft.com/office/drawing/2014/main" val="3933312778"/>
                    </a:ext>
                  </a:extLst>
                </a:gridCol>
                <a:gridCol w="593481">
                  <a:extLst>
                    <a:ext uri="{9D8B030D-6E8A-4147-A177-3AD203B41FA5}">
                      <a16:colId xmlns:a16="http://schemas.microsoft.com/office/drawing/2014/main" val="2043229353"/>
                    </a:ext>
                  </a:extLst>
                </a:gridCol>
                <a:gridCol w="593481">
                  <a:extLst>
                    <a:ext uri="{9D8B030D-6E8A-4147-A177-3AD203B41FA5}">
                      <a16:colId xmlns:a16="http://schemas.microsoft.com/office/drawing/2014/main" val="3178749201"/>
                    </a:ext>
                  </a:extLst>
                </a:gridCol>
                <a:gridCol w="593481">
                  <a:extLst>
                    <a:ext uri="{9D8B030D-6E8A-4147-A177-3AD203B41FA5}">
                      <a16:colId xmlns:a16="http://schemas.microsoft.com/office/drawing/2014/main" val="3086686075"/>
                    </a:ext>
                  </a:extLst>
                </a:gridCol>
                <a:gridCol w="593481">
                  <a:extLst>
                    <a:ext uri="{9D8B030D-6E8A-4147-A177-3AD203B41FA5}">
                      <a16:colId xmlns:a16="http://schemas.microsoft.com/office/drawing/2014/main" val="75616092"/>
                    </a:ext>
                  </a:extLst>
                </a:gridCol>
                <a:gridCol w="593481">
                  <a:extLst>
                    <a:ext uri="{9D8B030D-6E8A-4147-A177-3AD203B41FA5}">
                      <a16:colId xmlns:a16="http://schemas.microsoft.com/office/drawing/2014/main" val="1960277825"/>
                    </a:ext>
                  </a:extLst>
                </a:gridCol>
                <a:gridCol w="593481">
                  <a:extLst>
                    <a:ext uri="{9D8B030D-6E8A-4147-A177-3AD203B41FA5}">
                      <a16:colId xmlns:a16="http://schemas.microsoft.com/office/drawing/2014/main" val="2739899074"/>
                    </a:ext>
                  </a:extLst>
                </a:gridCol>
              </a:tblGrid>
              <a:tr h="243840">
                <a:tc rowSpan="2">
                  <a:txBody>
                    <a:bodyPr/>
                    <a:lstStyle/>
                    <a:p>
                      <a:pPr algn="ctr"/>
                      <a:r>
                        <a:rPr lang="en-US" sz="1000" b="1">
                          <a:effectLst/>
                        </a:rPr>
                        <a:t>Region</a:t>
                      </a:r>
                      <a:endParaRPr lang="en-US" sz="1000">
                        <a:effectLst/>
                        <a:latin typeface="Arial" panose="020B0604020202020204" pitchFamily="34" charset="0"/>
                      </a:endParaRPr>
                    </a:p>
                  </a:txBody>
                  <a:tcPr anchor="ctr">
                    <a:solidFill>
                      <a:schemeClr val="tx2"/>
                    </a:solidFill>
                  </a:tcPr>
                </a:tc>
                <a:tc gridSpan="3">
                  <a:txBody>
                    <a:bodyPr/>
                    <a:lstStyle/>
                    <a:p>
                      <a:pPr algn="ctr"/>
                      <a:r>
                        <a:rPr lang="en-US" sz="1000" b="1">
                          <a:effectLst/>
                        </a:rPr>
                        <a:t>1967 - 1969</a:t>
                      </a:r>
                      <a:endParaRPr lang="en-US" sz="1000">
                        <a:effectLst/>
                        <a:latin typeface="Arial" panose="020B0604020202020204" pitchFamily="34" charset="0"/>
                      </a:endParaRPr>
                    </a:p>
                  </a:txBody>
                  <a:tcPr>
                    <a:solidFill>
                      <a:schemeClr val="tx2"/>
                    </a:solidFill>
                  </a:tcPr>
                </a:tc>
                <a:tc hMerge="1">
                  <a:txBody>
                    <a:bodyPr/>
                    <a:lstStyle/>
                    <a:p>
                      <a:endParaRPr lang="en-US"/>
                    </a:p>
                  </a:txBody>
                  <a:tcPr/>
                </a:tc>
                <a:tc hMerge="1">
                  <a:txBody>
                    <a:bodyPr/>
                    <a:lstStyle/>
                    <a:p>
                      <a:endParaRPr lang="en-US"/>
                    </a:p>
                  </a:txBody>
                  <a:tcPr/>
                </a:tc>
                <a:tc gridSpan="3">
                  <a:txBody>
                    <a:bodyPr/>
                    <a:lstStyle/>
                    <a:p>
                      <a:pPr algn="ctr"/>
                      <a:r>
                        <a:rPr lang="en-US" sz="1000" b="1">
                          <a:effectLst/>
                        </a:rPr>
                        <a:t>1977 - 1979</a:t>
                      </a:r>
                      <a:endParaRPr lang="en-US" sz="1000">
                        <a:effectLst/>
                        <a:latin typeface="Arial" panose="020B0604020202020204" pitchFamily="34" charset="0"/>
                      </a:endParaRPr>
                    </a:p>
                  </a:txBody>
                  <a:tcPr>
                    <a:solidFill>
                      <a:schemeClr val="tx2"/>
                    </a:solidFill>
                  </a:tcPr>
                </a:tc>
                <a:tc hMerge="1">
                  <a:txBody>
                    <a:bodyPr/>
                    <a:lstStyle/>
                    <a:p>
                      <a:endParaRPr lang="en-US"/>
                    </a:p>
                  </a:txBody>
                  <a:tcPr/>
                </a:tc>
                <a:tc hMerge="1">
                  <a:txBody>
                    <a:bodyPr/>
                    <a:lstStyle/>
                    <a:p>
                      <a:endParaRPr lang="en-US"/>
                    </a:p>
                  </a:txBody>
                  <a:tcPr/>
                </a:tc>
                <a:tc gridSpan="3">
                  <a:txBody>
                    <a:bodyPr/>
                    <a:lstStyle/>
                    <a:p>
                      <a:pPr algn="ctr"/>
                      <a:r>
                        <a:rPr lang="en-US" sz="1000" b="1">
                          <a:effectLst/>
                        </a:rPr>
                        <a:t>1987 - 1989</a:t>
                      </a:r>
                      <a:endParaRPr lang="en-US" sz="1000">
                        <a:effectLst/>
                        <a:latin typeface="Arial" panose="020B0604020202020204" pitchFamily="34" charset="0"/>
                      </a:endParaRPr>
                    </a:p>
                  </a:txBody>
                  <a:tcPr>
                    <a:solidFill>
                      <a:schemeClr val="tx2"/>
                    </a:solidFill>
                  </a:tcPr>
                </a:tc>
                <a:tc hMerge="1">
                  <a:txBody>
                    <a:bodyPr/>
                    <a:lstStyle/>
                    <a:p>
                      <a:endParaRPr lang="en-US"/>
                    </a:p>
                  </a:txBody>
                  <a:tcPr/>
                </a:tc>
                <a:tc hMerge="1">
                  <a:txBody>
                    <a:bodyPr/>
                    <a:lstStyle/>
                    <a:p>
                      <a:endParaRPr lang="en-US"/>
                    </a:p>
                  </a:txBody>
                  <a:tcPr/>
                </a:tc>
                <a:tc gridSpan="3">
                  <a:txBody>
                    <a:bodyPr/>
                    <a:lstStyle/>
                    <a:p>
                      <a:pPr algn="ctr"/>
                      <a:r>
                        <a:rPr lang="en-US" sz="1000" b="1">
                          <a:effectLst/>
                        </a:rPr>
                        <a:t>1997 - 1999</a:t>
                      </a:r>
                      <a:endParaRPr lang="en-US" sz="1000">
                        <a:effectLst/>
                        <a:latin typeface="Arial" panose="020B0604020202020204" pitchFamily="34" charset="0"/>
                      </a:endParaRPr>
                    </a:p>
                  </a:txBody>
                  <a:tcPr>
                    <a:solidFill>
                      <a:schemeClr val="tx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38951012"/>
                  </a:ext>
                </a:extLst>
              </a:tr>
              <a:tr h="243840">
                <a:tc vMerge="1">
                  <a:txBody>
                    <a:bodyPr/>
                    <a:lstStyle/>
                    <a:p>
                      <a:endParaRPr lang="en-US"/>
                    </a:p>
                  </a:txBody>
                  <a:tcPr/>
                </a:tc>
                <a:tc>
                  <a:txBody>
                    <a:bodyPr/>
                    <a:lstStyle/>
                    <a:p>
                      <a:pPr algn="ctr"/>
                      <a:r>
                        <a:rPr lang="en-US" sz="1000" b="1">
                          <a:effectLst/>
                        </a:rPr>
                        <a:t>T</a:t>
                      </a:r>
                      <a:endParaRPr lang="en-US" sz="1000">
                        <a:effectLst/>
                        <a:latin typeface="Arial" panose="020B0604020202020204" pitchFamily="34" charset="0"/>
                      </a:endParaRPr>
                    </a:p>
                  </a:txBody>
                  <a:tcPr>
                    <a:solidFill>
                      <a:schemeClr val="tx2"/>
                    </a:solidFill>
                  </a:tcPr>
                </a:tc>
                <a:tc>
                  <a:txBody>
                    <a:bodyPr/>
                    <a:lstStyle/>
                    <a:p>
                      <a:pPr algn="ctr"/>
                      <a:r>
                        <a:rPr lang="en-US" sz="1000" b="1">
                          <a:effectLst/>
                        </a:rPr>
                        <a:t>V</a:t>
                      </a:r>
                      <a:endParaRPr lang="en-US" sz="1000">
                        <a:effectLst/>
                        <a:latin typeface="Arial" panose="020B0604020202020204" pitchFamily="34" charset="0"/>
                      </a:endParaRPr>
                    </a:p>
                  </a:txBody>
                  <a:tcPr>
                    <a:solidFill>
                      <a:schemeClr val="tx2"/>
                    </a:solidFill>
                  </a:tcPr>
                </a:tc>
                <a:tc>
                  <a:txBody>
                    <a:bodyPr/>
                    <a:lstStyle/>
                    <a:p>
                      <a:pPr algn="ctr"/>
                      <a:r>
                        <a:rPr lang="en-US" sz="1000" b="1">
                          <a:effectLst/>
                        </a:rPr>
                        <a:t>A</a:t>
                      </a:r>
                      <a:endParaRPr lang="en-US" sz="1000">
                        <a:effectLst/>
                        <a:latin typeface="Arial" panose="020B0604020202020204" pitchFamily="34" charset="0"/>
                      </a:endParaRPr>
                    </a:p>
                  </a:txBody>
                  <a:tcPr>
                    <a:solidFill>
                      <a:schemeClr val="tx2"/>
                    </a:solidFill>
                  </a:tcPr>
                </a:tc>
                <a:tc>
                  <a:txBody>
                    <a:bodyPr/>
                    <a:lstStyle/>
                    <a:p>
                      <a:pPr algn="ctr"/>
                      <a:r>
                        <a:rPr lang="en-US" sz="1000" b="1">
                          <a:effectLst/>
                        </a:rPr>
                        <a:t>T</a:t>
                      </a:r>
                      <a:endParaRPr lang="en-US" sz="1000">
                        <a:effectLst/>
                        <a:latin typeface="Arial" panose="020B0604020202020204" pitchFamily="34" charset="0"/>
                      </a:endParaRPr>
                    </a:p>
                  </a:txBody>
                  <a:tcPr>
                    <a:solidFill>
                      <a:schemeClr val="tx2"/>
                    </a:solidFill>
                  </a:tcPr>
                </a:tc>
                <a:tc>
                  <a:txBody>
                    <a:bodyPr/>
                    <a:lstStyle/>
                    <a:p>
                      <a:pPr algn="ctr"/>
                      <a:r>
                        <a:rPr lang="en-US" sz="1000" b="1">
                          <a:effectLst/>
                        </a:rPr>
                        <a:t>V</a:t>
                      </a:r>
                      <a:endParaRPr lang="en-US" sz="1000">
                        <a:effectLst/>
                        <a:latin typeface="Arial" panose="020B0604020202020204" pitchFamily="34" charset="0"/>
                      </a:endParaRPr>
                    </a:p>
                  </a:txBody>
                  <a:tcPr>
                    <a:solidFill>
                      <a:schemeClr val="tx2"/>
                    </a:solidFill>
                  </a:tcPr>
                </a:tc>
                <a:tc>
                  <a:txBody>
                    <a:bodyPr/>
                    <a:lstStyle/>
                    <a:p>
                      <a:pPr algn="ctr"/>
                      <a:r>
                        <a:rPr lang="en-US" sz="1000" b="1">
                          <a:effectLst/>
                        </a:rPr>
                        <a:t>A</a:t>
                      </a:r>
                      <a:endParaRPr lang="en-US" sz="1000">
                        <a:effectLst/>
                        <a:latin typeface="Arial" panose="020B0604020202020204" pitchFamily="34" charset="0"/>
                      </a:endParaRPr>
                    </a:p>
                  </a:txBody>
                  <a:tcPr>
                    <a:solidFill>
                      <a:schemeClr val="tx2"/>
                    </a:solidFill>
                  </a:tcPr>
                </a:tc>
                <a:tc>
                  <a:txBody>
                    <a:bodyPr/>
                    <a:lstStyle/>
                    <a:p>
                      <a:pPr algn="ctr"/>
                      <a:r>
                        <a:rPr lang="en-US" sz="1000" b="1">
                          <a:effectLst/>
                        </a:rPr>
                        <a:t>T</a:t>
                      </a:r>
                      <a:endParaRPr lang="en-US" sz="1000">
                        <a:effectLst/>
                        <a:latin typeface="Arial" panose="020B0604020202020204" pitchFamily="34" charset="0"/>
                      </a:endParaRPr>
                    </a:p>
                  </a:txBody>
                  <a:tcPr>
                    <a:solidFill>
                      <a:schemeClr val="tx2"/>
                    </a:solidFill>
                  </a:tcPr>
                </a:tc>
                <a:tc>
                  <a:txBody>
                    <a:bodyPr/>
                    <a:lstStyle/>
                    <a:p>
                      <a:pPr algn="ctr"/>
                      <a:r>
                        <a:rPr lang="en-US" sz="1000" b="1">
                          <a:effectLst/>
                        </a:rPr>
                        <a:t>V</a:t>
                      </a:r>
                      <a:endParaRPr lang="en-US" sz="1000">
                        <a:effectLst/>
                        <a:latin typeface="Arial" panose="020B0604020202020204" pitchFamily="34" charset="0"/>
                      </a:endParaRPr>
                    </a:p>
                  </a:txBody>
                  <a:tcPr>
                    <a:solidFill>
                      <a:schemeClr val="tx2"/>
                    </a:solidFill>
                  </a:tcPr>
                </a:tc>
                <a:tc>
                  <a:txBody>
                    <a:bodyPr/>
                    <a:lstStyle/>
                    <a:p>
                      <a:pPr algn="ctr"/>
                      <a:r>
                        <a:rPr lang="en-US" sz="1000" b="1">
                          <a:effectLst/>
                        </a:rPr>
                        <a:t>A</a:t>
                      </a:r>
                      <a:endParaRPr lang="en-US" sz="1000">
                        <a:effectLst/>
                        <a:latin typeface="Arial" panose="020B0604020202020204" pitchFamily="34" charset="0"/>
                      </a:endParaRPr>
                    </a:p>
                  </a:txBody>
                  <a:tcPr>
                    <a:solidFill>
                      <a:schemeClr val="tx2"/>
                    </a:solidFill>
                  </a:tcPr>
                </a:tc>
                <a:tc>
                  <a:txBody>
                    <a:bodyPr/>
                    <a:lstStyle/>
                    <a:p>
                      <a:pPr algn="ctr"/>
                      <a:r>
                        <a:rPr lang="en-US" sz="1000" b="1">
                          <a:effectLst/>
                        </a:rPr>
                        <a:t>T</a:t>
                      </a:r>
                      <a:endParaRPr lang="en-US" sz="1000">
                        <a:effectLst/>
                        <a:latin typeface="Arial" panose="020B0604020202020204" pitchFamily="34" charset="0"/>
                      </a:endParaRPr>
                    </a:p>
                  </a:txBody>
                  <a:tcPr>
                    <a:solidFill>
                      <a:schemeClr val="tx2"/>
                    </a:solidFill>
                  </a:tcPr>
                </a:tc>
                <a:tc>
                  <a:txBody>
                    <a:bodyPr/>
                    <a:lstStyle/>
                    <a:p>
                      <a:pPr algn="ctr"/>
                      <a:r>
                        <a:rPr lang="en-US" sz="1000" b="1">
                          <a:effectLst/>
                        </a:rPr>
                        <a:t>V</a:t>
                      </a:r>
                      <a:endParaRPr lang="en-US" sz="1000">
                        <a:effectLst/>
                        <a:latin typeface="Arial" panose="020B0604020202020204" pitchFamily="34" charset="0"/>
                      </a:endParaRPr>
                    </a:p>
                  </a:txBody>
                  <a:tcPr>
                    <a:solidFill>
                      <a:schemeClr val="tx2"/>
                    </a:solidFill>
                  </a:tcPr>
                </a:tc>
                <a:tc>
                  <a:txBody>
                    <a:bodyPr/>
                    <a:lstStyle/>
                    <a:p>
                      <a:pPr algn="ctr"/>
                      <a:r>
                        <a:rPr lang="en-US" sz="1000" b="1">
                          <a:effectLst/>
                        </a:rPr>
                        <a:t>A</a:t>
                      </a:r>
                      <a:endParaRPr lang="en-US" sz="1000">
                        <a:effectLst/>
                        <a:latin typeface="Arial" panose="020B0604020202020204" pitchFamily="34" charset="0"/>
                      </a:endParaRPr>
                    </a:p>
                  </a:txBody>
                  <a:tcPr>
                    <a:solidFill>
                      <a:schemeClr val="tx2"/>
                    </a:solidFill>
                  </a:tcPr>
                </a:tc>
                <a:extLst>
                  <a:ext uri="{0D108BD9-81ED-4DB2-BD59-A6C34878D82A}">
                    <a16:rowId xmlns:a16="http://schemas.microsoft.com/office/drawing/2014/main" val="2977438336"/>
                  </a:ext>
                </a:extLst>
              </a:tr>
              <a:tr h="701040">
                <a:tc>
                  <a:txBody>
                    <a:bodyPr/>
                    <a:lstStyle/>
                    <a:p>
                      <a:r>
                        <a:rPr lang="en-US" sz="1000">
                          <a:effectLst/>
                        </a:rPr>
                        <a:t>Developing countries</a:t>
                      </a:r>
                      <a:endParaRPr lang="en-US" sz="1000">
                        <a:effectLst/>
                        <a:latin typeface="Arial" panose="020B0604020202020204" pitchFamily="34" charset="0"/>
                      </a:endParaRPr>
                    </a:p>
                  </a:txBody>
                  <a:tcPr>
                    <a:solidFill>
                      <a:schemeClr val="tx2"/>
                    </a:solidFill>
                  </a:tcPr>
                </a:tc>
                <a:tc>
                  <a:txBody>
                    <a:bodyPr/>
                    <a:lstStyle/>
                    <a:p>
                      <a:pPr algn="ctr"/>
                      <a:r>
                        <a:rPr lang="en-US" sz="1000">
                          <a:effectLst/>
                        </a:rPr>
                        <a:t>2059</a:t>
                      </a:r>
                      <a:endParaRPr lang="en-US" sz="1000">
                        <a:effectLst/>
                        <a:latin typeface="Arial" panose="020B0604020202020204" pitchFamily="34" charset="0"/>
                      </a:endParaRPr>
                    </a:p>
                  </a:txBody>
                  <a:tcPr>
                    <a:solidFill>
                      <a:schemeClr val="tx2"/>
                    </a:solidFill>
                  </a:tcPr>
                </a:tc>
                <a:tc>
                  <a:txBody>
                    <a:bodyPr/>
                    <a:lstStyle/>
                    <a:p>
                      <a:pPr algn="ctr"/>
                      <a:r>
                        <a:rPr lang="en-US" sz="1000">
                          <a:effectLst/>
                        </a:rPr>
                        <a:t>1898</a:t>
                      </a:r>
                      <a:endParaRPr lang="en-US" sz="1000">
                        <a:effectLst/>
                        <a:latin typeface="Arial" panose="020B0604020202020204" pitchFamily="34" charset="0"/>
                      </a:endParaRPr>
                    </a:p>
                  </a:txBody>
                  <a:tcPr>
                    <a:solidFill>
                      <a:schemeClr val="tx2"/>
                    </a:solidFill>
                  </a:tcPr>
                </a:tc>
                <a:tc>
                  <a:txBody>
                    <a:bodyPr/>
                    <a:lstStyle/>
                    <a:p>
                      <a:pPr algn="ctr"/>
                      <a:r>
                        <a:rPr lang="en-US" sz="1000">
                          <a:effectLst/>
                        </a:rPr>
                        <a:t>161</a:t>
                      </a:r>
                      <a:endParaRPr lang="en-US" sz="1000">
                        <a:effectLst/>
                        <a:latin typeface="Arial" panose="020B0604020202020204" pitchFamily="34" charset="0"/>
                      </a:endParaRPr>
                    </a:p>
                  </a:txBody>
                  <a:tcPr>
                    <a:solidFill>
                      <a:schemeClr val="tx2"/>
                    </a:solidFill>
                  </a:tcPr>
                </a:tc>
                <a:tc>
                  <a:txBody>
                    <a:bodyPr/>
                    <a:lstStyle/>
                    <a:p>
                      <a:pPr algn="ctr"/>
                      <a:r>
                        <a:rPr lang="en-US" sz="1000">
                          <a:effectLst/>
                        </a:rPr>
                        <a:t>2254</a:t>
                      </a:r>
                      <a:endParaRPr lang="en-US" sz="1000">
                        <a:effectLst/>
                        <a:latin typeface="Arial" panose="020B0604020202020204" pitchFamily="34" charset="0"/>
                      </a:endParaRPr>
                    </a:p>
                  </a:txBody>
                  <a:tcPr>
                    <a:solidFill>
                      <a:schemeClr val="tx2"/>
                    </a:solidFill>
                  </a:tcPr>
                </a:tc>
                <a:tc>
                  <a:txBody>
                    <a:bodyPr/>
                    <a:lstStyle/>
                    <a:p>
                      <a:pPr algn="ctr"/>
                      <a:r>
                        <a:rPr lang="en-US" sz="1000">
                          <a:effectLst/>
                        </a:rPr>
                        <a:t>2070</a:t>
                      </a:r>
                      <a:endParaRPr lang="en-US" sz="1000">
                        <a:effectLst/>
                        <a:latin typeface="Arial" panose="020B0604020202020204" pitchFamily="34" charset="0"/>
                      </a:endParaRPr>
                    </a:p>
                  </a:txBody>
                  <a:tcPr>
                    <a:solidFill>
                      <a:schemeClr val="tx2"/>
                    </a:solidFill>
                  </a:tcPr>
                </a:tc>
                <a:tc>
                  <a:txBody>
                    <a:bodyPr/>
                    <a:lstStyle/>
                    <a:p>
                      <a:pPr algn="ctr"/>
                      <a:r>
                        <a:rPr lang="en-US" sz="1000">
                          <a:effectLst/>
                        </a:rPr>
                        <a:t>184</a:t>
                      </a:r>
                      <a:endParaRPr lang="en-US" sz="1000">
                        <a:effectLst/>
                        <a:latin typeface="Arial" panose="020B0604020202020204" pitchFamily="34" charset="0"/>
                      </a:endParaRPr>
                    </a:p>
                  </a:txBody>
                  <a:tcPr>
                    <a:solidFill>
                      <a:schemeClr val="tx2"/>
                    </a:solidFill>
                  </a:tcPr>
                </a:tc>
                <a:tc>
                  <a:txBody>
                    <a:bodyPr/>
                    <a:lstStyle/>
                    <a:p>
                      <a:pPr algn="ctr"/>
                      <a:r>
                        <a:rPr lang="en-US" sz="1000">
                          <a:effectLst/>
                        </a:rPr>
                        <a:t>2490</a:t>
                      </a:r>
                      <a:endParaRPr lang="en-US" sz="1000">
                        <a:effectLst/>
                        <a:latin typeface="Arial" panose="020B0604020202020204" pitchFamily="34" charset="0"/>
                      </a:endParaRPr>
                    </a:p>
                  </a:txBody>
                  <a:tcPr>
                    <a:solidFill>
                      <a:schemeClr val="tx2"/>
                    </a:solidFill>
                  </a:tcPr>
                </a:tc>
                <a:tc>
                  <a:txBody>
                    <a:bodyPr/>
                    <a:lstStyle/>
                    <a:p>
                      <a:pPr algn="ctr"/>
                      <a:r>
                        <a:rPr lang="en-US" sz="1000">
                          <a:effectLst/>
                        </a:rPr>
                        <a:t>2248</a:t>
                      </a:r>
                      <a:endParaRPr lang="en-US" sz="1000">
                        <a:effectLst/>
                        <a:latin typeface="Arial" panose="020B0604020202020204" pitchFamily="34" charset="0"/>
                      </a:endParaRPr>
                    </a:p>
                  </a:txBody>
                  <a:tcPr>
                    <a:solidFill>
                      <a:schemeClr val="tx2"/>
                    </a:solidFill>
                  </a:tcPr>
                </a:tc>
                <a:tc>
                  <a:txBody>
                    <a:bodyPr/>
                    <a:lstStyle/>
                    <a:p>
                      <a:pPr algn="ctr"/>
                      <a:r>
                        <a:rPr lang="en-US" sz="1000">
                          <a:effectLst/>
                        </a:rPr>
                        <a:t>242</a:t>
                      </a:r>
                      <a:endParaRPr lang="en-US" sz="1000">
                        <a:effectLst/>
                        <a:latin typeface="Arial" panose="020B0604020202020204" pitchFamily="34" charset="0"/>
                      </a:endParaRPr>
                    </a:p>
                  </a:txBody>
                  <a:tcPr>
                    <a:solidFill>
                      <a:schemeClr val="tx2"/>
                    </a:solidFill>
                  </a:tcPr>
                </a:tc>
                <a:tc>
                  <a:txBody>
                    <a:bodyPr/>
                    <a:lstStyle/>
                    <a:p>
                      <a:pPr algn="ctr"/>
                      <a:r>
                        <a:rPr lang="en-US" sz="1000">
                          <a:effectLst/>
                        </a:rPr>
                        <a:t>2681</a:t>
                      </a:r>
                      <a:endParaRPr lang="en-US" sz="1000">
                        <a:effectLst/>
                        <a:latin typeface="Arial" panose="020B0604020202020204" pitchFamily="34" charset="0"/>
                      </a:endParaRPr>
                    </a:p>
                  </a:txBody>
                  <a:tcPr>
                    <a:solidFill>
                      <a:schemeClr val="tx2"/>
                    </a:solidFill>
                  </a:tcPr>
                </a:tc>
                <a:tc>
                  <a:txBody>
                    <a:bodyPr/>
                    <a:lstStyle/>
                    <a:p>
                      <a:pPr algn="ctr"/>
                      <a:r>
                        <a:rPr lang="en-US" sz="1000">
                          <a:effectLst/>
                        </a:rPr>
                        <a:t>2344</a:t>
                      </a:r>
                      <a:endParaRPr lang="en-US" sz="1000">
                        <a:effectLst/>
                        <a:latin typeface="Arial" panose="020B0604020202020204" pitchFamily="34" charset="0"/>
                      </a:endParaRPr>
                    </a:p>
                  </a:txBody>
                  <a:tcPr>
                    <a:solidFill>
                      <a:schemeClr val="tx2"/>
                    </a:solidFill>
                  </a:tcPr>
                </a:tc>
                <a:tc>
                  <a:txBody>
                    <a:bodyPr/>
                    <a:lstStyle/>
                    <a:p>
                      <a:pPr algn="ctr"/>
                      <a:r>
                        <a:rPr lang="en-US" sz="1000">
                          <a:effectLst/>
                        </a:rPr>
                        <a:t>337</a:t>
                      </a:r>
                      <a:endParaRPr lang="en-US" sz="1000">
                        <a:effectLst/>
                        <a:latin typeface="Arial" panose="020B0604020202020204" pitchFamily="34" charset="0"/>
                      </a:endParaRPr>
                    </a:p>
                  </a:txBody>
                  <a:tcPr>
                    <a:solidFill>
                      <a:schemeClr val="tx2"/>
                    </a:solidFill>
                  </a:tcPr>
                </a:tc>
                <a:extLst>
                  <a:ext uri="{0D108BD9-81ED-4DB2-BD59-A6C34878D82A}">
                    <a16:rowId xmlns:a16="http://schemas.microsoft.com/office/drawing/2014/main" val="1213856386"/>
                  </a:ext>
                </a:extLst>
              </a:tr>
              <a:tr h="701040">
                <a:tc>
                  <a:txBody>
                    <a:bodyPr/>
                    <a:lstStyle/>
                    <a:p>
                      <a:r>
                        <a:rPr lang="en-US" sz="1000">
                          <a:effectLst/>
                        </a:rPr>
                        <a:t>Transition countries</a:t>
                      </a:r>
                      <a:endParaRPr lang="en-US" sz="1000">
                        <a:effectLst/>
                        <a:latin typeface="Arial" panose="020B0604020202020204" pitchFamily="34" charset="0"/>
                      </a:endParaRPr>
                    </a:p>
                  </a:txBody>
                  <a:tcPr>
                    <a:solidFill>
                      <a:schemeClr val="tx2"/>
                    </a:solidFill>
                  </a:tcPr>
                </a:tc>
                <a:tc>
                  <a:txBody>
                    <a:bodyPr/>
                    <a:lstStyle/>
                    <a:p>
                      <a:pPr algn="ctr"/>
                      <a:r>
                        <a:rPr lang="en-US" sz="1000">
                          <a:effectLst/>
                        </a:rPr>
                        <a:t>3287</a:t>
                      </a:r>
                      <a:endParaRPr lang="en-US" sz="1000">
                        <a:effectLst/>
                        <a:latin typeface="Arial" panose="020B0604020202020204" pitchFamily="34" charset="0"/>
                      </a:endParaRPr>
                    </a:p>
                  </a:txBody>
                  <a:tcPr>
                    <a:solidFill>
                      <a:schemeClr val="tx2"/>
                    </a:solidFill>
                  </a:tcPr>
                </a:tc>
                <a:tc>
                  <a:txBody>
                    <a:bodyPr/>
                    <a:lstStyle/>
                    <a:p>
                      <a:pPr algn="ctr"/>
                      <a:r>
                        <a:rPr lang="en-US" sz="1000">
                          <a:effectLst/>
                        </a:rPr>
                        <a:t>2507</a:t>
                      </a:r>
                      <a:endParaRPr lang="en-US" sz="1000">
                        <a:effectLst/>
                        <a:latin typeface="Arial" panose="020B0604020202020204" pitchFamily="34" charset="0"/>
                      </a:endParaRPr>
                    </a:p>
                  </a:txBody>
                  <a:tcPr>
                    <a:solidFill>
                      <a:schemeClr val="tx2"/>
                    </a:solidFill>
                  </a:tcPr>
                </a:tc>
                <a:tc>
                  <a:txBody>
                    <a:bodyPr/>
                    <a:lstStyle/>
                    <a:p>
                      <a:pPr algn="ctr"/>
                      <a:r>
                        <a:rPr lang="en-US" sz="1000">
                          <a:effectLst/>
                        </a:rPr>
                        <a:t>780</a:t>
                      </a:r>
                      <a:endParaRPr lang="en-US" sz="1000">
                        <a:effectLst/>
                        <a:latin typeface="Arial" panose="020B0604020202020204" pitchFamily="34" charset="0"/>
                      </a:endParaRPr>
                    </a:p>
                  </a:txBody>
                  <a:tcPr>
                    <a:solidFill>
                      <a:schemeClr val="tx2"/>
                    </a:solidFill>
                  </a:tcPr>
                </a:tc>
                <a:tc>
                  <a:txBody>
                    <a:bodyPr/>
                    <a:lstStyle/>
                    <a:p>
                      <a:pPr algn="ctr"/>
                      <a:r>
                        <a:rPr lang="en-US" sz="1000">
                          <a:effectLst/>
                        </a:rPr>
                        <a:t>3400</a:t>
                      </a:r>
                      <a:endParaRPr lang="en-US" sz="1000">
                        <a:effectLst/>
                        <a:latin typeface="Arial" panose="020B0604020202020204" pitchFamily="34" charset="0"/>
                      </a:endParaRPr>
                    </a:p>
                  </a:txBody>
                  <a:tcPr>
                    <a:solidFill>
                      <a:schemeClr val="tx2"/>
                    </a:solidFill>
                  </a:tcPr>
                </a:tc>
                <a:tc>
                  <a:txBody>
                    <a:bodyPr/>
                    <a:lstStyle/>
                    <a:p>
                      <a:pPr algn="ctr"/>
                      <a:r>
                        <a:rPr lang="en-US" sz="1000">
                          <a:effectLst/>
                        </a:rPr>
                        <a:t>2507</a:t>
                      </a:r>
                      <a:endParaRPr lang="en-US" sz="1000">
                        <a:effectLst/>
                        <a:latin typeface="Arial" panose="020B0604020202020204" pitchFamily="34" charset="0"/>
                      </a:endParaRPr>
                    </a:p>
                  </a:txBody>
                  <a:tcPr>
                    <a:solidFill>
                      <a:schemeClr val="tx2"/>
                    </a:solidFill>
                  </a:tcPr>
                </a:tc>
                <a:tc>
                  <a:txBody>
                    <a:bodyPr/>
                    <a:lstStyle/>
                    <a:p>
                      <a:pPr algn="ctr"/>
                      <a:r>
                        <a:rPr lang="en-US" sz="1000">
                          <a:effectLst/>
                        </a:rPr>
                        <a:t>893</a:t>
                      </a:r>
                      <a:endParaRPr lang="en-US" sz="1000">
                        <a:effectLst/>
                        <a:latin typeface="Arial" panose="020B0604020202020204" pitchFamily="34" charset="0"/>
                      </a:endParaRPr>
                    </a:p>
                  </a:txBody>
                  <a:tcPr>
                    <a:solidFill>
                      <a:schemeClr val="tx2"/>
                    </a:solidFill>
                  </a:tcPr>
                </a:tc>
                <a:tc>
                  <a:txBody>
                    <a:bodyPr/>
                    <a:lstStyle/>
                    <a:p>
                      <a:pPr algn="ctr"/>
                      <a:r>
                        <a:rPr lang="en-US" sz="1000">
                          <a:effectLst/>
                        </a:rPr>
                        <a:t>3396</a:t>
                      </a:r>
                      <a:endParaRPr lang="en-US" sz="1000">
                        <a:effectLst/>
                        <a:latin typeface="Arial" panose="020B0604020202020204" pitchFamily="34" charset="0"/>
                      </a:endParaRPr>
                    </a:p>
                  </a:txBody>
                  <a:tcPr>
                    <a:solidFill>
                      <a:schemeClr val="tx2"/>
                    </a:solidFill>
                  </a:tcPr>
                </a:tc>
                <a:tc>
                  <a:txBody>
                    <a:bodyPr/>
                    <a:lstStyle/>
                    <a:p>
                      <a:pPr algn="ctr"/>
                      <a:r>
                        <a:rPr lang="en-US" sz="1000">
                          <a:effectLst/>
                        </a:rPr>
                        <a:t>2455</a:t>
                      </a:r>
                      <a:endParaRPr lang="en-US" sz="1000">
                        <a:effectLst/>
                        <a:latin typeface="Arial" panose="020B0604020202020204" pitchFamily="34" charset="0"/>
                      </a:endParaRPr>
                    </a:p>
                  </a:txBody>
                  <a:tcPr>
                    <a:solidFill>
                      <a:schemeClr val="tx2"/>
                    </a:solidFill>
                  </a:tcPr>
                </a:tc>
                <a:tc>
                  <a:txBody>
                    <a:bodyPr/>
                    <a:lstStyle/>
                    <a:p>
                      <a:pPr algn="ctr"/>
                      <a:r>
                        <a:rPr lang="en-US" sz="1000">
                          <a:effectLst/>
                        </a:rPr>
                        <a:t>941</a:t>
                      </a:r>
                      <a:endParaRPr lang="en-US" sz="1000">
                        <a:effectLst/>
                        <a:latin typeface="Arial" panose="020B0604020202020204" pitchFamily="34" charset="0"/>
                      </a:endParaRPr>
                    </a:p>
                  </a:txBody>
                  <a:tcPr>
                    <a:solidFill>
                      <a:schemeClr val="tx2"/>
                    </a:solidFill>
                  </a:tcPr>
                </a:tc>
                <a:tc>
                  <a:txBody>
                    <a:bodyPr/>
                    <a:lstStyle/>
                    <a:p>
                      <a:pPr algn="ctr"/>
                      <a:r>
                        <a:rPr lang="en-US" sz="1000">
                          <a:effectLst/>
                        </a:rPr>
                        <a:t>2906</a:t>
                      </a:r>
                      <a:endParaRPr lang="en-US" sz="1000">
                        <a:effectLst/>
                        <a:latin typeface="Arial" panose="020B0604020202020204" pitchFamily="34" charset="0"/>
                      </a:endParaRPr>
                    </a:p>
                  </a:txBody>
                  <a:tcPr>
                    <a:solidFill>
                      <a:schemeClr val="tx2"/>
                    </a:solidFill>
                  </a:tcPr>
                </a:tc>
                <a:tc>
                  <a:txBody>
                    <a:bodyPr/>
                    <a:lstStyle/>
                    <a:p>
                      <a:pPr algn="ctr"/>
                      <a:r>
                        <a:rPr lang="en-US" sz="1000">
                          <a:effectLst/>
                        </a:rPr>
                        <a:t>2235</a:t>
                      </a:r>
                      <a:endParaRPr lang="en-US" sz="1000">
                        <a:effectLst/>
                        <a:latin typeface="Arial" panose="020B0604020202020204" pitchFamily="34" charset="0"/>
                      </a:endParaRPr>
                    </a:p>
                  </a:txBody>
                  <a:tcPr>
                    <a:solidFill>
                      <a:schemeClr val="tx2"/>
                    </a:solidFill>
                  </a:tcPr>
                </a:tc>
                <a:tc>
                  <a:txBody>
                    <a:bodyPr/>
                    <a:lstStyle/>
                    <a:p>
                      <a:pPr algn="ctr"/>
                      <a:r>
                        <a:rPr lang="en-US" sz="1000">
                          <a:effectLst/>
                        </a:rPr>
                        <a:t>671</a:t>
                      </a:r>
                      <a:endParaRPr lang="en-US" sz="1000">
                        <a:effectLst/>
                        <a:latin typeface="Arial" panose="020B0604020202020204" pitchFamily="34" charset="0"/>
                      </a:endParaRPr>
                    </a:p>
                  </a:txBody>
                  <a:tcPr>
                    <a:solidFill>
                      <a:schemeClr val="tx2"/>
                    </a:solidFill>
                  </a:tcPr>
                </a:tc>
                <a:extLst>
                  <a:ext uri="{0D108BD9-81ED-4DB2-BD59-A6C34878D82A}">
                    <a16:rowId xmlns:a16="http://schemas.microsoft.com/office/drawing/2014/main" val="1129498420"/>
                  </a:ext>
                </a:extLst>
              </a:tr>
              <a:tr h="701040">
                <a:tc>
                  <a:txBody>
                    <a:bodyPr/>
                    <a:lstStyle/>
                    <a:p>
                      <a:r>
                        <a:rPr lang="en-US" sz="1000">
                          <a:effectLst/>
                        </a:rPr>
                        <a:t>Industrialized countries</a:t>
                      </a:r>
                      <a:endParaRPr lang="en-US" sz="1000">
                        <a:effectLst/>
                        <a:latin typeface="Arial" panose="020B0604020202020204" pitchFamily="34" charset="0"/>
                      </a:endParaRPr>
                    </a:p>
                  </a:txBody>
                  <a:tcPr>
                    <a:solidFill>
                      <a:schemeClr val="tx2"/>
                    </a:solidFill>
                  </a:tcPr>
                </a:tc>
                <a:tc>
                  <a:txBody>
                    <a:bodyPr/>
                    <a:lstStyle/>
                    <a:p>
                      <a:pPr algn="ctr"/>
                      <a:r>
                        <a:rPr lang="en-US" sz="1000">
                          <a:effectLst/>
                        </a:rPr>
                        <a:t>3003</a:t>
                      </a:r>
                      <a:endParaRPr lang="en-US" sz="1000">
                        <a:effectLst/>
                        <a:latin typeface="Arial" panose="020B0604020202020204" pitchFamily="34" charset="0"/>
                      </a:endParaRPr>
                    </a:p>
                  </a:txBody>
                  <a:tcPr>
                    <a:solidFill>
                      <a:schemeClr val="tx2"/>
                    </a:solidFill>
                  </a:tcPr>
                </a:tc>
                <a:tc>
                  <a:txBody>
                    <a:bodyPr/>
                    <a:lstStyle/>
                    <a:p>
                      <a:pPr algn="ctr"/>
                      <a:r>
                        <a:rPr lang="en-US" sz="1000">
                          <a:effectLst/>
                        </a:rPr>
                        <a:t>2132</a:t>
                      </a:r>
                      <a:endParaRPr lang="en-US" sz="1000">
                        <a:effectLst/>
                        <a:latin typeface="Arial" panose="020B0604020202020204" pitchFamily="34" charset="0"/>
                      </a:endParaRPr>
                    </a:p>
                  </a:txBody>
                  <a:tcPr>
                    <a:solidFill>
                      <a:schemeClr val="tx2"/>
                    </a:solidFill>
                  </a:tcPr>
                </a:tc>
                <a:tc>
                  <a:txBody>
                    <a:bodyPr/>
                    <a:lstStyle/>
                    <a:p>
                      <a:pPr algn="ctr"/>
                      <a:r>
                        <a:rPr lang="en-US" sz="1000">
                          <a:effectLst/>
                        </a:rPr>
                        <a:t>871</a:t>
                      </a:r>
                      <a:endParaRPr lang="en-US" sz="1000">
                        <a:effectLst/>
                        <a:latin typeface="Arial" panose="020B0604020202020204" pitchFamily="34" charset="0"/>
                      </a:endParaRPr>
                    </a:p>
                  </a:txBody>
                  <a:tcPr>
                    <a:solidFill>
                      <a:schemeClr val="tx2"/>
                    </a:solidFill>
                  </a:tcPr>
                </a:tc>
                <a:tc>
                  <a:txBody>
                    <a:bodyPr/>
                    <a:lstStyle/>
                    <a:p>
                      <a:pPr algn="ctr"/>
                      <a:r>
                        <a:rPr lang="en-US" sz="1000">
                          <a:effectLst/>
                        </a:rPr>
                        <a:t>3112</a:t>
                      </a:r>
                      <a:endParaRPr lang="en-US" sz="1000">
                        <a:effectLst/>
                        <a:latin typeface="Arial" panose="020B0604020202020204" pitchFamily="34" charset="0"/>
                      </a:endParaRPr>
                    </a:p>
                  </a:txBody>
                  <a:tcPr>
                    <a:solidFill>
                      <a:schemeClr val="tx2"/>
                    </a:solidFill>
                  </a:tcPr>
                </a:tc>
                <a:tc>
                  <a:txBody>
                    <a:bodyPr/>
                    <a:lstStyle/>
                    <a:p>
                      <a:pPr algn="ctr"/>
                      <a:r>
                        <a:rPr lang="en-US" sz="1000">
                          <a:effectLst/>
                        </a:rPr>
                        <a:t>2206</a:t>
                      </a:r>
                      <a:endParaRPr lang="en-US" sz="1000">
                        <a:effectLst/>
                        <a:latin typeface="Arial" panose="020B0604020202020204" pitchFamily="34" charset="0"/>
                      </a:endParaRPr>
                    </a:p>
                  </a:txBody>
                  <a:tcPr>
                    <a:solidFill>
                      <a:schemeClr val="tx2"/>
                    </a:solidFill>
                  </a:tcPr>
                </a:tc>
                <a:tc>
                  <a:txBody>
                    <a:bodyPr/>
                    <a:lstStyle/>
                    <a:p>
                      <a:pPr algn="ctr"/>
                      <a:r>
                        <a:rPr lang="en-US" sz="1000">
                          <a:effectLst/>
                        </a:rPr>
                        <a:t>906</a:t>
                      </a:r>
                      <a:endParaRPr lang="en-US" sz="1000">
                        <a:effectLst/>
                        <a:latin typeface="Arial" panose="020B0604020202020204" pitchFamily="34" charset="0"/>
                      </a:endParaRPr>
                    </a:p>
                  </a:txBody>
                  <a:tcPr>
                    <a:solidFill>
                      <a:schemeClr val="tx2"/>
                    </a:solidFill>
                  </a:tcPr>
                </a:tc>
                <a:tc>
                  <a:txBody>
                    <a:bodyPr/>
                    <a:lstStyle/>
                    <a:p>
                      <a:pPr algn="ctr"/>
                      <a:r>
                        <a:rPr lang="en-US" sz="1000">
                          <a:effectLst/>
                        </a:rPr>
                        <a:t>3283</a:t>
                      </a:r>
                      <a:endParaRPr lang="en-US" sz="1000">
                        <a:effectLst/>
                        <a:latin typeface="Arial" panose="020B0604020202020204" pitchFamily="34" charset="0"/>
                      </a:endParaRPr>
                    </a:p>
                  </a:txBody>
                  <a:tcPr>
                    <a:solidFill>
                      <a:schemeClr val="tx2"/>
                    </a:solidFill>
                  </a:tcPr>
                </a:tc>
                <a:tc>
                  <a:txBody>
                    <a:bodyPr/>
                    <a:lstStyle/>
                    <a:p>
                      <a:pPr algn="ctr"/>
                      <a:r>
                        <a:rPr lang="en-US" sz="1000">
                          <a:effectLst/>
                        </a:rPr>
                        <a:t>2333</a:t>
                      </a:r>
                      <a:endParaRPr lang="en-US" sz="1000">
                        <a:effectLst/>
                        <a:latin typeface="Arial" panose="020B0604020202020204" pitchFamily="34" charset="0"/>
                      </a:endParaRPr>
                    </a:p>
                  </a:txBody>
                  <a:tcPr>
                    <a:solidFill>
                      <a:schemeClr val="tx2"/>
                    </a:solidFill>
                  </a:tcPr>
                </a:tc>
                <a:tc>
                  <a:txBody>
                    <a:bodyPr/>
                    <a:lstStyle/>
                    <a:p>
                      <a:pPr algn="ctr"/>
                      <a:r>
                        <a:rPr lang="en-US" sz="1000">
                          <a:effectLst/>
                        </a:rPr>
                        <a:t>950</a:t>
                      </a:r>
                      <a:endParaRPr lang="en-US" sz="1000">
                        <a:effectLst/>
                        <a:latin typeface="Arial" panose="020B0604020202020204" pitchFamily="34" charset="0"/>
                      </a:endParaRPr>
                    </a:p>
                  </a:txBody>
                  <a:tcPr>
                    <a:solidFill>
                      <a:schemeClr val="tx2"/>
                    </a:solidFill>
                  </a:tcPr>
                </a:tc>
                <a:tc>
                  <a:txBody>
                    <a:bodyPr/>
                    <a:lstStyle/>
                    <a:p>
                      <a:pPr algn="ctr"/>
                      <a:r>
                        <a:rPr lang="en-US" sz="1000">
                          <a:effectLst/>
                        </a:rPr>
                        <a:t>3380</a:t>
                      </a:r>
                      <a:endParaRPr lang="en-US" sz="1000">
                        <a:effectLst/>
                        <a:latin typeface="Arial" panose="020B0604020202020204" pitchFamily="34" charset="0"/>
                      </a:endParaRPr>
                    </a:p>
                  </a:txBody>
                  <a:tcPr>
                    <a:solidFill>
                      <a:schemeClr val="tx2"/>
                    </a:solidFill>
                  </a:tcPr>
                </a:tc>
                <a:tc>
                  <a:txBody>
                    <a:bodyPr/>
                    <a:lstStyle/>
                    <a:p>
                      <a:pPr algn="ctr"/>
                      <a:r>
                        <a:rPr lang="en-US" sz="1000">
                          <a:effectLst/>
                        </a:rPr>
                        <a:t>2437</a:t>
                      </a:r>
                      <a:endParaRPr lang="en-US" sz="1000">
                        <a:effectLst/>
                        <a:latin typeface="Arial" panose="020B0604020202020204" pitchFamily="34" charset="0"/>
                      </a:endParaRPr>
                    </a:p>
                  </a:txBody>
                  <a:tcPr>
                    <a:solidFill>
                      <a:schemeClr val="tx2"/>
                    </a:solidFill>
                  </a:tcPr>
                </a:tc>
                <a:tc>
                  <a:txBody>
                    <a:bodyPr/>
                    <a:lstStyle/>
                    <a:p>
                      <a:pPr algn="ctr"/>
                      <a:r>
                        <a:rPr lang="en-US" sz="1000" dirty="0">
                          <a:effectLst/>
                        </a:rPr>
                        <a:t>943</a:t>
                      </a:r>
                      <a:endParaRPr lang="en-US" sz="1000" dirty="0">
                        <a:effectLst/>
                        <a:latin typeface="Arial" panose="020B0604020202020204" pitchFamily="34" charset="0"/>
                      </a:endParaRPr>
                    </a:p>
                  </a:txBody>
                  <a:tcPr>
                    <a:solidFill>
                      <a:schemeClr val="tx2"/>
                    </a:solidFill>
                  </a:tcPr>
                </a:tc>
                <a:extLst>
                  <a:ext uri="{0D108BD9-81ED-4DB2-BD59-A6C34878D82A}">
                    <a16:rowId xmlns:a16="http://schemas.microsoft.com/office/drawing/2014/main" val="1951795084"/>
                  </a:ext>
                </a:extLst>
              </a:tr>
            </a:tbl>
          </a:graphicData>
        </a:graphic>
      </p:graphicFrame>
      <p:sp>
        <p:nvSpPr>
          <p:cNvPr id="5" name="Rectangle 1">
            <a:extLst>
              <a:ext uri="{FF2B5EF4-FFF2-40B4-BE49-F238E27FC236}">
                <a16:creationId xmlns:a16="http://schemas.microsoft.com/office/drawing/2014/main" id="{34CDC5EA-A92A-8789-9B32-A0242CD4FAA1}"/>
              </a:ext>
            </a:extLst>
          </p:cNvPr>
          <p:cNvSpPr>
            <a:spLocks noChangeArrowheads="1"/>
          </p:cNvSpPr>
          <p:nvPr/>
        </p:nvSpPr>
        <p:spPr bwMode="auto">
          <a:xfrm>
            <a:off x="921834" y="608497"/>
            <a:ext cx="7567961"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Vegetable and animal sources of energy in the diet (kcal per capita per day)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rPr>
              <a:t>T, total kcal; V, kcal of vegetable origin;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rPr>
              <a:t>A, kcal of animal origin (including fish products).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rPr>
              <a:t>Source: FAOSTAT, 2003.</a:t>
            </a:r>
          </a:p>
        </p:txBody>
      </p:sp>
    </p:spTree>
    <p:extLst>
      <p:ext uri="{BB962C8B-B14F-4D97-AF65-F5344CB8AC3E}">
        <p14:creationId xmlns:p14="http://schemas.microsoft.com/office/powerpoint/2010/main" val="15464773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65CD4A-6D32-4C88-530F-51FD0E27F319}"/>
              </a:ext>
            </a:extLst>
          </p:cNvPr>
          <p:cNvPicPr>
            <a:picLocks noChangeAspect="1"/>
          </p:cNvPicPr>
          <p:nvPr/>
        </p:nvPicPr>
        <p:blipFill>
          <a:blip r:embed="rId2"/>
          <a:stretch>
            <a:fillRect/>
          </a:stretch>
        </p:blipFill>
        <p:spPr>
          <a:xfrm>
            <a:off x="2034633" y="856786"/>
            <a:ext cx="4762500" cy="3771900"/>
          </a:xfrm>
          <a:prstGeom prst="rect">
            <a:avLst/>
          </a:prstGeom>
        </p:spPr>
      </p:pic>
      <p:sp>
        <p:nvSpPr>
          <p:cNvPr id="5" name="TextBox 4">
            <a:extLst>
              <a:ext uri="{FF2B5EF4-FFF2-40B4-BE49-F238E27FC236}">
                <a16:creationId xmlns:a16="http://schemas.microsoft.com/office/drawing/2014/main" id="{AAF57184-3386-998B-DEFF-A1CD27904B5D}"/>
              </a:ext>
            </a:extLst>
          </p:cNvPr>
          <p:cNvSpPr txBox="1"/>
          <p:nvPr/>
        </p:nvSpPr>
        <p:spPr>
          <a:xfrm>
            <a:off x="2423532" y="438614"/>
            <a:ext cx="5486400" cy="307777"/>
          </a:xfrm>
          <a:prstGeom prst="rect">
            <a:avLst/>
          </a:prstGeom>
          <a:noFill/>
        </p:spPr>
        <p:txBody>
          <a:bodyPr wrap="square" rtlCol="0">
            <a:spAutoFit/>
          </a:bodyPr>
          <a:lstStyle/>
          <a:p>
            <a:r>
              <a:rPr lang="en-US" b="1" i="0" dirty="0">
                <a:solidFill>
                  <a:srgbClr val="000000"/>
                </a:solidFill>
                <a:effectLst/>
                <a:latin typeface="Arial" panose="020B0604020202020204" pitchFamily="34" charset="0"/>
              </a:rPr>
              <a:t>The share of dietary energy derived from cereals</a:t>
            </a:r>
            <a:endParaRPr lang="en-US" dirty="0"/>
          </a:p>
        </p:txBody>
      </p:sp>
    </p:spTree>
    <p:extLst>
      <p:ext uri="{BB962C8B-B14F-4D97-AF65-F5344CB8AC3E}">
        <p14:creationId xmlns:p14="http://schemas.microsoft.com/office/powerpoint/2010/main" val="18012974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5666E34-ED6F-E4BB-F64A-53A8A6C21679}"/>
              </a:ext>
            </a:extLst>
          </p:cNvPr>
          <p:cNvPicPr>
            <a:picLocks noChangeAspect="1"/>
          </p:cNvPicPr>
          <p:nvPr/>
        </p:nvPicPr>
        <p:blipFill>
          <a:blip r:embed="rId2"/>
          <a:stretch>
            <a:fillRect/>
          </a:stretch>
        </p:blipFill>
        <p:spPr>
          <a:xfrm>
            <a:off x="1975160" y="986766"/>
            <a:ext cx="4762500" cy="3705225"/>
          </a:xfrm>
          <a:prstGeom prst="rect">
            <a:avLst/>
          </a:prstGeom>
        </p:spPr>
      </p:pic>
      <p:sp>
        <p:nvSpPr>
          <p:cNvPr id="6" name="TextBox 5">
            <a:extLst>
              <a:ext uri="{FF2B5EF4-FFF2-40B4-BE49-F238E27FC236}">
                <a16:creationId xmlns:a16="http://schemas.microsoft.com/office/drawing/2014/main" id="{A5025AC2-0CD1-D228-D371-23CFD6E7ADF0}"/>
              </a:ext>
            </a:extLst>
          </p:cNvPr>
          <p:cNvSpPr txBox="1"/>
          <p:nvPr/>
        </p:nvSpPr>
        <p:spPr>
          <a:xfrm>
            <a:off x="1888273" y="451509"/>
            <a:ext cx="5943599" cy="338554"/>
          </a:xfrm>
          <a:prstGeom prst="rect">
            <a:avLst/>
          </a:prstGeom>
          <a:noFill/>
        </p:spPr>
        <p:txBody>
          <a:bodyPr wrap="square">
            <a:spAutoFit/>
          </a:bodyPr>
          <a:lstStyle/>
          <a:p>
            <a:r>
              <a:rPr lang="en-US" sz="1600" dirty="0">
                <a:solidFill>
                  <a:schemeClr val="accent1"/>
                </a:solidFill>
              </a:rPr>
              <a:t>Calories from major commodities in developing countries</a:t>
            </a:r>
          </a:p>
        </p:txBody>
      </p:sp>
    </p:spTree>
    <p:extLst>
      <p:ext uri="{BB962C8B-B14F-4D97-AF65-F5344CB8AC3E}">
        <p14:creationId xmlns:p14="http://schemas.microsoft.com/office/powerpoint/2010/main" val="19888327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AED978E0-E9D1-3C44-AFB6-5F2E8D41327D}"/>
              </a:ext>
            </a:extLst>
          </p:cNvPr>
          <p:cNvGraphicFramePr>
            <a:graphicFrameLocks noGrp="1"/>
          </p:cNvGraphicFramePr>
          <p:nvPr>
            <p:extLst>
              <p:ext uri="{D42A27DB-BD31-4B8C-83A1-F6EECF244321}">
                <p14:modId xmlns:p14="http://schemas.microsoft.com/office/powerpoint/2010/main" val="3569847546"/>
              </p:ext>
            </p:extLst>
          </p:nvPr>
        </p:nvGraphicFramePr>
        <p:xfrm>
          <a:off x="1056750" y="936937"/>
          <a:ext cx="7030499" cy="3416296"/>
        </p:xfrm>
        <a:graphic>
          <a:graphicData uri="http://schemas.openxmlformats.org/drawingml/2006/table">
            <a:tbl>
              <a:tblPr>
                <a:tableStyleId>{BC89EF96-8CEA-46FF-86C4-4CE0E7609802}</a:tableStyleId>
              </a:tblPr>
              <a:tblGrid>
                <a:gridCol w="1004357">
                  <a:extLst>
                    <a:ext uri="{9D8B030D-6E8A-4147-A177-3AD203B41FA5}">
                      <a16:colId xmlns:a16="http://schemas.microsoft.com/office/drawing/2014/main" val="1925270300"/>
                    </a:ext>
                  </a:extLst>
                </a:gridCol>
                <a:gridCol w="1004357">
                  <a:extLst>
                    <a:ext uri="{9D8B030D-6E8A-4147-A177-3AD203B41FA5}">
                      <a16:colId xmlns:a16="http://schemas.microsoft.com/office/drawing/2014/main" val="3920432782"/>
                    </a:ext>
                  </a:extLst>
                </a:gridCol>
                <a:gridCol w="1004357">
                  <a:extLst>
                    <a:ext uri="{9D8B030D-6E8A-4147-A177-3AD203B41FA5}">
                      <a16:colId xmlns:a16="http://schemas.microsoft.com/office/drawing/2014/main" val="1306827554"/>
                    </a:ext>
                  </a:extLst>
                </a:gridCol>
                <a:gridCol w="1004357">
                  <a:extLst>
                    <a:ext uri="{9D8B030D-6E8A-4147-A177-3AD203B41FA5}">
                      <a16:colId xmlns:a16="http://schemas.microsoft.com/office/drawing/2014/main" val="4034489642"/>
                    </a:ext>
                  </a:extLst>
                </a:gridCol>
                <a:gridCol w="1004357">
                  <a:extLst>
                    <a:ext uri="{9D8B030D-6E8A-4147-A177-3AD203B41FA5}">
                      <a16:colId xmlns:a16="http://schemas.microsoft.com/office/drawing/2014/main" val="3147251112"/>
                    </a:ext>
                  </a:extLst>
                </a:gridCol>
                <a:gridCol w="1004357">
                  <a:extLst>
                    <a:ext uri="{9D8B030D-6E8A-4147-A177-3AD203B41FA5}">
                      <a16:colId xmlns:a16="http://schemas.microsoft.com/office/drawing/2014/main" val="1702742457"/>
                    </a:ext>
                  </a:extLst>
                </a:gridCol>
                <a:gridCol w="1004357">
                  <a:extLst>
                    <a:ext uri="{9D8B030D-6E8A-4147-A177-3AD203B41FA5}">
                      <a16:colId xmlns:a16="http://schemas.microsoft.com/office/drawing/2014/main" val="2449601234"/>
                    </a:ext>
                  </a:extLst>
                </a:gridCol>
              </a:tblGrid>
              <a:tr h="222198">
                <a:tc rowSpan="2">
                  <a:txBody>
                    <a:bodyPr/>
                    <a:lstStyle/>
                    <a:p>
                      <a:pPr algn="ctr"/>
                      <a:r>
                        <a:rPr lang="en-US" sz="900" b="1">
                          <a:effectLst/>
                        </a:rPr>
                        <a:t>Region</a:t>
                      </a:r>
                      <a:endParaRPr lang="en-US" sz="900">
                        <a:effectLst/>
                        <a:latin typeface="Arial" panose="020B0604020202020204" pitchFamily="34" charset="0"/>
                      </a:endParaRPr>
                    </a:p>
                  </a:txBody>
                  <a:tcPr marL="83324" marR="83324" marT="41662" marB="41662" anchor="ctr">
                    <a:solidFill>
                      <a:schemeClr val="tx2"/>
                    </a:solidFill>
                  </a:tcPr>
                </a:tc>
                <a:tc gridSpan="3">
                  <a:txBody>
                    <a:bodyPr/>
                    <a:lstStyle/>
                    <a:p>
                      <a:pPr algn="ctr"/>
                      <a:r>
                        <a:rPr lang="en-US" sz="900" b="1">
                          <a:effectLst/>
                        </a:rPr>
                        <a:t>Meat (kg per year)</a:t>
                      </a:r>
                      <a:endParaRPr lang="en-US" sz="900">
                        <a:effectLst/>
                        <a:latin typeface="Arial" panose="020B0604020202020204" pitchFamily="34" charset="0"/>
                      </a:endParaRPr>
                    </a:p>
                  </a:txBody>
                  <a:tcPr marL="83324" marR="83324" marT="41662" marB="41662">
                    <a:solidFill>
                      <a:schemeClr val="tx2"/>
                    </a:solidFill>
                  </a:tcPr>
                </a:tc>
                <a:tc hMerge="1">
                  <a:txBody>
                    <a:bodyPr/>
                    <a:lstStyle/>
                    <a:p>
                      <a:endParaRPr lang="en-US"/>
                    </a:p>
                  </a:txBody>
                  <a:tcPr/>
                </a:tc>
                <a:tc hMerge="1">
                  <a:txBody>
                    <a:bodyPr/>
                    <a:lstStyle/>
                    <a:p>
                      <a:endParaRPr lang="en-US"/>
                    </a:p>
                  </a:txBody>
                  <a:tcPr/>
                </a:tc>
                <a:tc gridSpan="3">
                  <a:txBody>
                    <a:bodyPr/>
                    <a:lstStyle/>
                    <a:p>
                      <a:pPr algn="ctr"/>
                      <a:r>
                        <a:rPr lang="en-US" sz="900" b="1">
                          <a:effectLst/>
                        </a:rPr>
                        <a:t>Milk (kg per year)</a:t>
                      </a:r>
                      <a:endParaRPr lang="en-US" sz="900">
                        <a:effectLst/>
                        <a:latin typeface="Arial" panose="020B0604020202020204" pitchFamily="34" charset="0"/>
                      </a:endParaRPr>
                    </a:p>
                  </a:txBody>
                  <a:tcPr marL="83324" marR="83324" marT="41662" marB="41662">
                    <a:solidFill>
                      <a:schemeClr val="tx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54975660"/>
                  </a:ext>
                </a:extLst>
              </a:tr>
              <a:tr h="222198">
                <a:tc vMerge="1">
                  <a:txBody>
                    <a:bodyPr/>
                    <a:lstStyle/>
                    <a:p>
                      <a:endParaRPr lang="en-US"/>
                    </a:p>
                  </a:txBody>
                  <a:tcPr/>
                </a:tc>
                <a:tc>
                  <a:txBody>
                    <a:bodyPr/>
                    <a:lstStyle/>
                    <a:p>
                      <a:pPr algn="ctr"/>
                      <a:r>
                        <a:rPr lang="en-US" sz="900" b="1" dirty="0">
                          <a:effectLst/>
                        </a:rPr>
                        <a:t>1964 - 1966</a:t>
                      </a:r>
                      <a:endParaRPr lang="en-US" sz="900" dirty="0">
                        <a:effectLst/>
                        <a:latin typeface="Arial" panose="020B0604020202020204" pitchFamily="34" charset="0"/>
                      </a:endParaRPr>
                    </a:p>
                  </a:txBody>
                  <a:tcPr marL="83324" marR="83324" marT="41662" marB="41662">
                    <a:solidFill>
                      <a:schemeClr val="tx2"/>
                    </a:solidFill>
                  </a:tcPr>
                </a:tc>
                <a:tc>
                  <a:txBody>
                    <a:bodyPr/>
                    <a:lstStyle/>
                    <a:p>
                      <a:pPr algn="ctr"/>
                      <a:r>
                        <a:rPr lang="en-US" sz="900" b="1">
                          <a:effectLst/>
                        </a:rPr>
                        <a:t>1997 - 1999</a:t>
                      </a:r>
                      <a:endParaRPr lang="en-US" sz="900">
                        <a:effectLst/>
                        <a:latin typeface="Arial" panose="020B0604020202020204" pitchFamily="34" charset="0"/>
                      </a:endParaRPr>
                    </a:p>
                  </a:txBody>
                  <a:tcPr marL="83324" marR="83324" marT="41662" marB="41662">
                    <a:solidFill>
                      <a:schemeClr val="tx2"/>
                    </a:solidFill>
                  </a:tcPr>
                </a:tc>
                <a:tc>
                  <a:txBody>
                    <a:bodyPr/>
                    <a:lstStyle/>
                    <a:p>
                      <a:pPr algn="ctr"/>
                      <a:r>
                        <a:rPr lang="en-US" sz="900" b="1">
                          <a:effectLst/>
                        </a:rPr>
                        <a:t>2030</a:t>
                      </a:r>
                      <a:endParaRPr lang="en-US" sz="900">
                        <a:effectLst/>
                        <a:latin typeface="Arial" panose="020B0604020202020204" pitchFamily="34" charset="0"/>
                      </a:endParaRPr>
                    </a:p>
                  </a:txBody>
                  <a:tcPr marL="83324" marR="83324" marT="41662" marB="41662">
                    <a:solidFill>
                      <a:schemeClr val="tx2"/>
                    </a:solidFill>
                  </a:tcPr>
                </a:tc>
                <a:tc>
                  <a:txBody>
                    <a:bodyPr/>
                    <a:lstStyle/>
                    <a:p>
                      <a:pPr algn="ctr"/>
                      <a:r>
                        <a:rPr lang="en-US" sz="900" b="1">
                          <a:effectLst/>
                        </a:rPr>
                        <a:t>1964 - 1966</a:t>
                      </a:r>
                      <a:endParaRPr lang="en-US" sz="900">
                        <a:effectLst/>
                        <a:latin typeface="Arial" panose="020B0604020202020204" pitchFamily="34" charset="0"/>
                      </a:endParaRPr>
                    </a:p>
                  </a:txBody>
                  <a:tcPr marL="83324" marR="83324" marT="41662" marB="41662">
                    <a:solidFill>
                      <a:schemeClr val="tx2"/>
                    </a:solidFill>
                  </a:tcPr>
                </a:tc>
                <a:tc>
                  <a:txBody>
                    <a:bodyPr/>
                    <a:lstStyle/>
                    <a:p>
                      <a:pPr algn="ctr"/>
                      <a:r>
                        <a:rPr lang="en-US" sz="900" b="1">
                          <a:effectLst/>
                        </a:rPr>
                        <a:t>1997 - 1999</a:t>
                      </a:r>
                      <a:endParaRPr lang="en-US" sz="900">
                        <a:effectLst/>
                        <a:latin typeface="Arial" panose="020B0604020202020204" pitchFamily="34" charset="0"/>
                      </a:endParaRPr>
                    </a:p>
                  </a:txBody>
                  <a:tcPr marL="83324" marR="83324" marT="41662" marB="41662">
                    <a:solidFill>
                      <a:schemeClr val="tx2"/>
                    </a:solidFill>
                  </a:tcPr>
                </a:tc>
                <a:tc>
                  <a:txBody>
                    <a:bodyPr/>
                    <a:lstStyle/>
                    <a:p>
                      <a:pPr algn="ctr"/>
                      <a:r>
                        <a:rPr lang="en-US" sz="900" b="1">
                          <a:effectLst/>
                        </a:rPr>
                        <a:t>2030</a:t>
                      </a:r>
                      <a:endParaRPr lang="en-US" sz="900">
                        <a:effectLst/>
                        <a:latin typeface="Arial" panose="020B0604020202020204" pitchFamily="34" charset="0"/>
                      </a:endParaRPr>
                    </a:p>
                  </a:txBody>
                  <a:tcPr marL="83324" marR="83324" marT="41662" marB="41662">
                    <a:solidFill>
                      <a:schemeClr val="tx2"/>
                    </a:solidFill>
                  </a:tcPr>
                </a:tc>
                <a:extLst>
                  <a:ext uri="{0D108BD9-81ED-4DB2-BD59-A6C34878D82A}">
                    <a16:rowId xmlns:a16="http://schemas.microsoft.com/office/drawing/2014/main" val="2781857616"/>
                  </a:ext>
                </a:extLst>
              </a:tr>
              <a:tr h="222198">
                <a:tc>
                  <a:txBody>
                    <a:bodyPr/>
                    <a:lstStyle/>
                    <a:p>
                      <a:r>
                        <a:rPr lang="en-US" sz="900">
                          <a:effectLst/>
                        </a:rPr>
                        <a:t>World</a:t>
                      </a:r>
                      <a:endParaRPr lang="en-US" sz="900">
                        <a:effectLst/>
                        <a:latin typeface="Arial" panose="020B0604020202020204" pitchFamily="34" charset="0"/>
                      </a:endParaRPr>
                    </a:p>
                  </a:txBody>
                  <a:tcPr marL="83324" marR="83324" marT="41662" marB="41662">
                    <a:solidFill>
                      <a:schemeClr val="tx2"/>
                    </a:solidFill>
                  </a:tcPr>
                </a:tc>
                <a:tc>
                  <a:txBody>
                    <a:bodyPr/>
                    <a:lstStyle/>
                    <a:p>
                      <a:pPr algn="r"/>
                      <a:r>
                        <a:rPr lang="en-US" sz="900">
                          <a:effectLst/>
                        </a:rPr>
                        <a:t>24.2</a:t>
                      </a:r>
                      <a:endParaRPr lang="en-US" sz="900">
                        <a:effectLst/>
                        <a:latin typeface="Arial" panose="020B0604020202020204" pitchFamily="34" charset="0"/>
                      </a:endParaRPr>
                    </a:p>
                  </a:txBody>
                  <a:tcPr marL="83324" marR="83324" marT="41662" marB="41662">
                    <a:solidFill>
                      <a:schemeClr val="tx2"/>
                    </a:solidFill>
                  </a:tcPr>
                </a:tc>
                <a:tc>
                  <a:txBody>
                    <a:bodyPr/>
                    <a:lstStyle/>
                    <a:p>
                      <a:pPr algn="r"/>
                      <a:r>
                        <a:rPr lang="en-US" sz="900">
                          <a:effectLst/>
                        </a:rPr>
                        <a:t>36.4</a:t>
                      </a:r>
                      <a:endParaRPr lang="en-US" sz="900">
                        <a:effectLst/>
                        <a:latin typeface="Arial" panose="020B0604020202020204" pitchFamily="34" charset="0"/>
                      </a:endParaRPr>
                    </a:p>
                  </a:txBody>
                  <a:tcPr marL="83324" marR="83324" marT="41662" marB="41662">
                    <a:solidFill>
                      <a:schemeClr val="tx2"/>
                    </a:solidFill>
                  </a:tcPr>
                </a:tc>
                <a:tc>
                  <a:txBody>
                    <a:bodyPr/>
                    <a:lstStyle/>
                    <a:p>
                      <a:pPr algn="r"/>
                      <a:r>
                        <a:rPr lang="en-US" sz="900">
                          <a:effectLst/>
                        </a:rPr>
                        <a:t>45.3</a:t>
                      </a:r>
                      <a:endParaRPr lang="en-US" sz="900">
                        <a:effectLst/>
                        <a:latin typeface="Arial" panose="020B0604020202020204" pitchFamily="34" charset="0"/>
                      </a:endParaRPr>
                    </a:p>
                  </a:txBody>
                  <a:tcPr marL="83324" marR="83324" marT="41662" marB="41662">
                    <a:solidFill>
                      <a:schemeClr val="tx2"/>
                    </a:solidFill>
                  </a:tcPr>
                </a:tc>
                <a:tc>
                  <a:txBody>
                    <a:bodyPr/>
                    <a:lstStyle/>
                    <a:p>
                      <a:pPr algn="r"/>
                      <a:r>
                        <a:rPr lang="en-US" sz="900">
                          <a:effectLst/>
                        </a:rPr>
                        <a:t>73.9</a:t>
                      </a:r>
                      <a:endParaRPr lang="en-US" sz="900">
                        <a:effectLst/>
                        <a:latin typeface="Arial" panose="020B0604020202020204" pitchFamily="34" charset="0"/>
                      </a:endParaRPr>
                    </a:p>
                  </a:txBody>
                  <a:tcPr marL="83324" marR="83324" marT="41662" marB="41662">
                    <a:solidFill>
                      <a:schemeClr val="tx2"/>
                    </a:solidFill>
                  </a:tcPr>
                </a:tc>
                <a:tc>
                  <a:txBody>
                    <a:bodyPr/>
                    <a:lstStyle/>
                    <a:p>
                      <a:pPr algn="r"/>
                      <a:r>
                        <a:rPr lang="en-US" sz="900">
                          <a:effectLst/>
                        </a:rPr>
                        <a:t>78.1</a:t>
                      </a:r>
                      <a:endParaRPr lang="en-US" sz="900">
                        <a:effectLst/>
                        <a:latin typeface="Arial" panose="020B0604020202020204" pitchFamily="34" charset="0"/>
                      </a:endParaRPr>
                    </a:p>
                  </a:txBody>
                  <a:tcPr marL="83324" marR="83324" marT="41662" marB="41662">
                    <a:solidFill>
                      <a:schemeClr val="tx2"/>
                    </a:solidFill>
                  </a:tcPr>
                </a:tc>
                <a:tc>
                  <a:txBody>
                    <a:bodyPr/>
                    <a:lstStyle/>
                    <a:p>
                      <a:pPr algn="r"/>
                      <a:r>
                        <a:rPr lang="en-US" sz="900">
                          <a:effectLst/>
                        </a:rPr>
                        <a:t>89.5</a:t>
                      </a:r>
                      <a:endParaRPr lang="en-US" sz="900">
                        <a:effectLst/>
                        <a:latin typeface="Arial" panose="020B0604020202020204" pitchFamily="34" charset="0"/>
                      </a:endParaRPr>
                    </a:p>
                  </a:txBody>
                  <a:tcPr marL="83324" marR="83324" marT="41662" marB="41662">
                    <a:solidFill>
                      <a:schemeClr val="tx2"/>
                    </a:solidFill>
                  </a:tcPr>
                </a:tc>
                <a:extLst>
                  <a:ext uri="{0D108BD9-81ED-4DB2-BD59-A6C34878D82A}">
                    <a16:rowId xmlns:a16="http://schemas.microsoft.com/office/drawing/2014/main" val="192015368"/>
                  </a:ext>
                </a:extLst>
              </a:tr>
              <a:tr h="361072">
                <a:tc>
                  <a:txBody>
                    <a:bodyPr/>
                    <a:lstStyle/>
                    <a:p>
                      <a:r>
                        <a:rPr lang="en-US" sz="900">
                          <a:effectLst/>
                        </a:rPr>
                        <a:t>Developing countries</a:t>
                      </a:r>
                      <a:endParaRPr lang="en-US" sz="900">
                        <a:effectLst/>
                        <a:latin typeface="Arial" panose="020B0604020202020204" pitchFamily="34" charset="0"/>
                      </a:endParaRPr>
                    </a:p>
                  </a:txBody>
                  <a:tcPr marL="83324" marR="83324" marT="41662" marB="41662">
                    <a:solidFill>
                      <a:schemeClr val="tx2"/>
                    </a:solidFill>
                  </a:tcPr>
                </a:tc>
                <a:tc>
                  <a:txBody>
                    <a:bodyPr/>
                    <a:lstStyle/>
                    <a:p>
                      <a:pPr algn="r"/>
                      <a:r>
                        <a:rPr lang="en-US" sz="900">
                          <a:effectLst/>
                        </a:rPr>
                        <a:t>10.2</a:t>
                      </a:r>
                      <a:endParaRPr lang="en-US" sz="900">
                        <a:effectLst/>
                        <a:latin typeface="Arial" panose="020B0604020202020204" pitchFamily="34" charset="0"/>
                      </a:endParaRPr>
                    </a:p>
                  </a:txBody>
                  <a:tcPr marL="83324" marR="83324" marT="41662" marB="41662">
                    <a:solidFill>
                      <a:schemeClr val="tx2"/>
                    </a:solidFill>
                  </a:tcPr>
                </a:tc>
                <a:tc>
                  <a:txBody>
                    <a:bodyPr/>
                    <a:lstStyle/>
                    <a:p>
                      <a:pPr algn="r"/>
                      <a:r>
                        <a:rPr lang="en-US" sz="900">
                          <a:effectLst/>
                        </a:rPr>
                        <a:t>25.5</a:t>
                      </a:r>
                      <a:endParaRPr lang="en-US" sz="900">
                        <a:effectLst/>
                        <a:latin typeface="Arial" panose="020B0604020202020204" pitchFamily="34" charset="0"/>
                      </a:endParaRPr>
                    </a:p>
                  </a:txBody>
                  <a:tcPr marL="83324" marR="83324" marT="41662" marB="41662">
                    <a:solidFill>
                      <a:schemeClr val="tx2"/>
                    </a:solidFill>
                  </a:tcPr>
                </a:tc>
                <a:tc>
                  <a:txBody>
                    <a:bodyPr/>
                    <a:lstStyle/>
                    <a:p>
                      <a:pPr algn="r"/>
                      <a:r>
                        <a:rPr lang="en-US" sz="900">
                          <a:effectLst/>
                        </a:rPr>
                        <a:t>36.7</a:t>
                      </a:r>
                      <a:endParaRPr lang="en-US" sz="900">
                        <a:effectLst/>
                        <a:latin typeface="Arial" panose="020B0604020202020204" pitchFamily="34" charset="0"/>
                      </a:endParaRPr>
                    </a:p>
                  </a:txBody>
                  <a:tcPr marL="83324" marR="83324" marT="41662" marB="41662">
                    <a:solidFill>
                      <a:schemeClr val="tx2"/>
                    </a:solidFill>
                  </a:tcPr>
                </a:tc>
                <a:tc>
                  <a:txBody>
                    <a:bodyPr/>
                    <a:lstStyle/>
                    <a:p>
                      <a:pPr algn="r"/>
                      <a:r>
                        <a:rPr lang="en-US" sz="900">
                          <a:effectLst/>
                        </a:rPr>
                        <a:t>28.0</a:t>
                      </a:r>
                      <a:endParaRPr lang="en-US" sz="900">
                        <a:effectLst/>
                        <a:latin typeface="Arial" panose="020B0604020202020204" pitchFamily="34" charset="0"/>
                      </a:endParaRPr>
                    </a:p>
                  </a:txBody>
                  <a:tcPr marL="83324" marR="83324" marT="41662" marB="41662">
                    <a:solidFill>
                      <a:schemeClr val="tx2"/>
                    </a:solidFill>
                  </a:tcPr>
                </a:tc>
                <a:tc>
                  <a:txBody>
                    <a:bodyPr/>
                    <a:lstStyle/>
                    <a:p>
                      <a:pPr algn="r"/>
                      <a:r>
                        <a:rPr lang="en-US" sz="900">
                          <a:effectLst/>
                        </a:rPr>
                        <a:t>44.6</a:t>
                      </a:r>
                      <a:endParaRPr lang="en-US" sz="900">
                        <a:effectLst/>
                        <a:latin typeface="Arial" panose="020B0604020202020204" pitchFamily="34" charset="0"/>
                      </a:endParaRPr>
                    </a:p>
                  </a:txBody>
                  <a:tcPr marL="83324" marR="83324" marT="41662" marB="41662">
                    <a:solidFill>
                      <a:schemeClr val="tx2"/>
                    </a:solidFill>
                  </a:tcPr>
                </a:tc>
                <a:tc>
                  <a:txBody>
                    <a:bodyPr/>
                    <a:lstStyle/>
                    <a:p>
                      <a:pPr algn="r"/>
                      <a:r>
                        <a:rPr lang="en-US" sz="900">
                          <a:effectLst/>
                        </a:rPr>
                        <a:t>65.8</a:t>
                      </a:r>
                      <a:endParaRPr lang="en-US" sz="900">
                        <a:effectLst/>
                        <a:latin typeface="Arial" panose="020B0604020202020204" pitchFamily="34" charset="0"/>
                      </a:endParaRPr>
                    </a:p>
                  </a:txBody>
                  <a:tcPr marL="83324" marR="83324" marT="41662" marB="41662">
                    <a:solidFill>
                      <a:schemeClr val="tx2"/>
                    </a:solidFill>
                  </a:tcPr>
                </a:tc>
                <a:extLst>
                  <a:ext uri="{0D108BD9-81ED-4DB2-BD59-A6C34878D82A}">
                    <a16:rowId xmlns:a16="http://schemas.microsoft.com/office/drawing/2014/main" val="2868430476"/>
                  </a:ext>
                </a:extLst>
              </a:tr>
              <a:tr h="361072">
                <a:tc>
                  <a:txBody>
                    <a:bodyPr/>
                    <a:lstStyle/>
                    <a:p>
                      <a:r>
                        <a:rPr lang="en-US" sz="900">
                          <a:effectLst/>
                        </a:rPr>
                        <a:t>Near East and North Africa</a:t>
                      </a:r>
                      <a:endParaRPr lang="en-US" sz="900">
                        <a:effectLst/>
                        <a:latin typeface="Arial" panose="020B0604020202020204" pitchFamily="34" charset="0"/>
                      </a:endParaRPr>
                    </a:p>
                  </a:txBody>
                  <a:tcPr marL="83324" marR="83324" marT="41662" marB="41662">
                    <a:solidFill>
                      <a:schemeClr val="tx2"/>
                    </a:solidFill>
                  </a:tcPr>
                </a:tc>
                <a:tc>
                  <a:txBody>
                    <a:bodyPr/>
                    <a:lstStyle/>
                    <a:p>
                      <a:pPr algn="r"/>
                      <a:r>
                        <a:rPr lang="en-US" sz="900">
                          <a:effectLst/>
                        </a:rPr>
                        <a:t>11.9</a:t>
                      </a:r>
                      <a:endParaRPr lang="en-US" sz="900">
                        <a:effectLst/>
                        <a:latin typeface="Arial" panose="020B0604020202020204" pitchFamily="34" charset="0"/>
                      </a:endParaRPr>
                    </a:p>
                  </a:txBody>
                  <a:tcPr marL="83324" marR="83324" marT="41662" marB="41662">
                    <a:solidFill>
                      <a:schemeClr val="tx2"/>
                    </a:solidFill>
                  </a:tcPr>
                </a:tc>
                <a:tc>
                  <a:txBody>
                    <a:bodyPr/>
                    <a:lstStyle/>
                    <a:p>
                      <a:pPr algn="r"/>
                      <a:r>
                        <a:rPr lang="en-US" sz="900">
                          <a:effectLst/>
                        </a:rPr>
                        <a:t>21.2</a:t>
                      </a:r>
                      <a:endParaRPr lang="en-US" sz="900">
                        <a:effectLst/>
                        <a:latin typeface="Arial" panose="020B0604020202020204" pitchFamily="34" charset="0"/>
                      </a:endParaRPr>
                    </a:p>
                  </a:txBody>
                  <a:tcPr marL="83324" marR="83324" marT="41662" marB="41662">
                    <a:solidFill>
                      <a:schemeClr val="tx2"/>
                    </a:solidFill>
                  </a:tcPr>
                </a:tc>
                <a:tc>
                  <a:txBody>
                    <a:bodyPr/>
                    <a:lstStyle/>
                    <a:p>
                      <a:pPr algn="r"/>
                      <a:r>
                        <a:rPr lang="en-US" sz="900">
                          <a:effectLst/>
                        </a:rPr>
                        <a:t>35.0</a:t>
                      </a:r>
                      <a:endParaRPr lang="en-US" sz="900">
                        <a:effectLst/>
                        <a:latin typeface="Arial" panose="020B0604020202020204" pitchFamily="34" charset="0"/>
                      </a:endParaRPr>
                    </a:p>
                  </a:txBody>
                  <a:tcPr marL="83324" marR="83324" marT="41662" marB="41662">
                    <a:solidFill>
                      <a:schemeClr val="tx2"/>
                    </a:solidFill>
                  </a:tcPr>
                </a:tc>
                <a:tc>
                  <a:txBody>
                    <a:bodyPr/>
                    <a:lstStyle/>
                    <a:p>
                      <a:pPr algn="r"/>
                      <a:r>
                        <a:rPr lang="en-US" sz="900">
                          <a:effectLst/>
                        </a:rPr>
                        <a:t>68.6</a:t>
                      </a:r>
                      <a:endParaRPr lang="en-US" sz="900">
                        <a:effectLst/>
                        <a:latin typeface="Arial" panose="020B0604020202020204" pitchFamily="34" charset="0"/>
                      </a:endParaRPr>
                    </a:p>
                  </a:txBody>
                  <a:tcPr marL="83324" marR="83324" marT="41662" marB="41662">
                    <a:solidFill>
                      <a:schemeClr val="tx2"/>
                    </a:solidFill>
                  </a:tcPr>
                </a:tc>
                <a:tc>
                  <a:txBody>
                    <a:bodyPr/>
                    <a:lstStyle/>
                    <a:p>
                      <a:pPr algn="r"/>
                      <a:r>
                        <a:rPr lang="en-US" sz="900">
                          <a:effectLst/>
                        </a:rPr>
                        <a:t>72.3</a:t>
                      </a:r>
                      <a:endParaRPr lang="en-US" sz="900">
                        <a:effectLst/>
                        <a:latin typeface="Arial" panose="020B0604020202020204" pitchFamily="34" charset="0"/>
                      </a:endParaRPr>
                    </a:p>
                  </a:txBody>
                  <a:tcPr marL="83324" marR="83324" marT="41662" marB="41662">
                    <a:solidFill>
                      <a:schemeClr val="tx2"/>
                    </a:solidFill>
                  </a:tcPr>
                </a:tc>
                <a:tc>
                  <a:txBody>
                    <a:bodyPr/>
                    <a:lstStyle/>
                    <a:p>
                      <a:pPr algn="r"/>
                      <a:r>
                        <a:rPr lang="en-US" sz="900">
                          <a:effectLst/>
                        </a:rPr>
                        <a:t>89.9</a:t>
                      </a:r>
                      <a:endParaRPr lang="en-US" sz="900">
                        <a:effectLst/>
                        <a:latin typeface="Arial" panose="020B0604020202020204" pitchFamily="34" charset="0"/>
                      </a:endParaRPr>
                    </a:p>
                  </a:txBody>
                  <a:tcPr marL="83324" marR="83324" marT="41662" marB="41662">
                    <a:solidFill>
                      <a:schemeClr val="tx2"/>
                    </a:solidFill>
                  </a:tcPr>
                </a:tc>
                <a:extLst>
                  <a:ext uri="{0D108BD9-81ED-4DB2-BD59-A6C34878D82A}">
                    <a16:rowId xmlns:a16="http://schemas.microsoft.com/office/drawing/2014/main" val="1553212512"/>
                  </a:ext>
                </a:extLst>
              </a:tr>
              <a:tr h="361072">
                <a:tc>
                  <a:txBody>
                    <a:bodyPr/>
                    <a:lstStyle/>
                    <a:p>
                      <a:r>
                        <a:rPr lang="en-US" sz="900">
                          <a:effectLst/>
                        </a:rPr>
                        <a:t>Sub-Saharan Africa</a:t>
                      </a:r>
                      <a:r>
                        <a:rPr lang="en-US" sz="700" baseline="30000">
                          <a:effectLst/>
                        </a:rPr>
                        <a:t>a</a:t>
                      </a:r>
                      <a:endParaRPr lang="en-US" sz="900">
                        <a:effectLst/>
                        <a:latin typeface="Arial" panose="020B0604020202020204" pitchFamily="34" charset="0"/>
                      </a:endParaRPr>
                    </a:p>
                  </a:txBody>
                  <a:tcPr marL="83324" marR="83324" marT="41662" marB="41662">
                    <a:solidFill>
                      <a:schemeClr val="tx2"/>
                    </a:solidFill>
                  </a:tcPr>
                </a:tc>
                <a:tc>
                  <a:txBody>
                    <a:bodyPr/>
                    <a:lstStyle/>
                    <a:p>
                      <a:pPr algn="r"/>
                      <a:r>
                        <a:rPr lang="en-US" sz="900">
                          <a:effectLst/>
                        </a:rPr>
                        <a:t>9.9</a:t>
                      </a:r>
                      <a:endParaRPr lang="en-US" sz="900">
                        <a:effectLst/>
                        <a:latin typeface="Arial" panose="020B0604020202020204" pitchFamily="34" charset="0"/>
                      </a:endParaRPr>
                    </a:p>
                  </a:txBody>
                  <a:tcPr marL="83324" marR="83324" marT="41662" marB="41662">
                    <a:solidFill>
                      <a:schemeClr val="tx2"/>
                    </a:solidFill>
                  </a:tcPr>
                </a:tc>
                <a:tc>
                  <a:txBody>
                    <a:bodyPr/>
                    <a:lstStyle/>
                    <a:p>
                      <a:pPr algn="r"/>
                      <a:r>
                        <a:rPr lang="en-US" sz="900">
                          <a:effectLst/>
                        </a:rPr>
                        <a:t>9.4</a:t>
                      </a:r>
                      <a:endParaRPr lang="en-US" sz="900">
                        <a:effectLst/>
                        <a:latin typeface="Arial" panose="020B0604020202020204" pitchFamily="34" charset="0"/>
                      </a:endParaRPr>
                    </a:p>
                  </a:txBody>
                  <a:tcPr marL="83324" marR="83324" marT="41662" marB="41662">
                    <a:solidFill>
                      <a:schemeClr val="tx2"/>
                    </a:solidFill>
                  </a:tcPr>
                </a:tc>
                <a:tc>
                  <a:txBody>
                    <a:bodyPr/>
                    <a:lstStyle/>
                    <a:p>
                      <a:pPr algn="r"/>
                      <a:r>
                        <a:rPr lang="en-US" sz="900">
                          <a:effectLst/>
                        </a:rPr>
                        <a:t>13.4</a:t>
                      </a:r>
                      <a:endParaRPr lang="en-US" sz="900">
                        <a:effectLst/>
                        <a:latin typeface="Arial" panose="020B0604020202020204" pitchFamily="34" charset="0"/>
                      </a:endParaRPr>
                    </a:p>
                  </a:txBody>
                  <a:tcPr marL="83324" marR="83324" marT="41662" marB="41662">
                    <a:solidFill>
                      <a:schemeClr val="tx2"/>
                    </a:solidFill>
                  </a:tcPr>
                </a:tc>
                <a:tc>
                  <a:txBody>
                    <a:bodyPr/>
                    <a:lstStyle/>
                    <a:p>
                      <a:pPr algn="r"/>
                      <a:r>
                        <a:rPr lang="en-US" sz="900">
                          <a:effectLst/>
                        </a:rPr>
                        <a:t>28.5</a:t>
                      </a:r>
                      <a:endParaRPr lang="en-US" sz="900">
                        <a:effectLst/>
                        <a:latin typeface="Arial" panose="020B0604020202020204" pitchFamily="34" charset="0"/>
                      </a:endParaRPr>
                    </a:p>
                  </a:txBody>
                  <a:tcPr marL="83324" marR="83324" marT="41662" marB="41662">
                    <a:solidFill>
                      <a:schemeClr val="tx2"/>
                    </a:solidFill>
                  </a:tcPr>
                </a:tc>
                <a:tc>
                  <a:txBody>
                    <a:bodyPr/>
                    <a:lstStyle/>
                    <a:p>
                      <a:pPr algn="r"/>
                      <a:r>
                        <a:rPr lang="en-US" sz="900">
                          <a:effectLst/>
                        </a:rPr>
                        <a:t>29.1</a:t>
                      </a:r>
                      <a:endParaRPr lang="en-US" sz="900">
                        <a:effectLst/>
                        <a:latin typeface="Arial" panose="020B0604020202020204" pitchFamily="34" charset="0"/>
                      </a:endParaRPr>
                    </a:p>
                  </a:txBody>
                  <a:tcPr marL="83324" marR="83324" marT="41662" marB="41662">
                    <a:solidFill>
                      <a:schemeClr val="tx2"/>
                    </a:solidFill>
                  </a:tcPr>
                </a:tc>
                <a:tc>
                  <a:txBody>
                    <a:bodyPr/>
                    <a:lstStyle/>
                    <a:p>
                      <a:pPr algn="r"/>
                      <a:r>
                        <a:rPr lang="en-US" sz="900">
                          <a:effectLst/>
                        </a:rPr>
                        <a:t>33.8</a:t>
                      </a:r>
                      <a:endParaRPr lang="en-US" sz="900">
                        <a:effectLst/>
                        <a:latin typeface="Arial" panose="020B0604020202020204" pitchFamily="34" charset="0"/>
                      </a:endParaRPr>
                    </a:p>
                  </a:txBody>
                  <a:tcPr marL="83324" marR="83324" marT="41662" marB="41662">
                    <a:solidFill>
                      <a:schemeClr val="tx2"/>
                    </a:solidFill>
                  </a:tcPr>
                </a:tc>
                <a:extLst>
                  <a:ext uri="{0D108BD9-81ED-4DB2-BD59-A6C34878D82A}">
                    <a16:rowId xmlns:a16="http://schemas.microsoft.com/office/drawing/2014/main" val="3983018507"/>
                  </a:ext>
                </a:extLst>
              </a:tr>
              <a:tr h="499946">
                <a:tc>
                  <a:txBody>
                    <a:bodyPr/>
                    <a:lstStyle/>
                    <a:p>
                      <a:r>
                        <a:rPr lang="en-US" sz="900">
                          <a:effectLst/>
                        </a:rPr>
                        <a:t>Latin America and the Caribbean</a:t>
                      </a:r>
                      <a:endParaRPr lang="en-US" sz="900">
                        <a:effectLst/>
                        <a:latin typeface="Arial" panose="020B0604020202020204" pitchFamily="34" charset="0"/>
                      </a:endParaRPr>
                    </a:p>
                  </a:txBody>
                  <a:tcPr marL="83324" marR="83324" marT="41662" marB="41662">
                    <a:solidFill>
                      <a:schemeClr val="tx2"/>
                    </a:solidFill>
                  </a:tcPr>
                </a:tc>
                <a:tc>
                  <a:txBody>
                    <a:bodyPr/>
                    <a:lstStyle/>
                    <a:p>
                      <a:pPr algn="r"/>
                      <a:r>
                        <a:rPr lang="en-US" sz="900">
                          <a:effectLst/>
                        </a:rPr>
                        <a:t>31.7</a:t>
                      </a:r>
                      <a:endParaRPr lang="en-US" sz="900">
                        <a:effectLst/>
                        <a:latin typeface="Arial" panose="020B0604020202020204" pitchFamily="34" charset="0"/>
                      </a:endParaRPr>
                    </a:p>
                  </a:txBody>
                  <a:tcPr marL="83324" marR="83324" marT="41662" marB="41662">
                    <a:solidFill>
                      <a:schemeClr val="tx2"/>
                    </a:solidFill>
                  </a:tcPr>
                </a:tc>
                <a:tc>
                  <a:txBody>
                    <a:bodyPr/>
                    <a:lstStyle/>
                    <a:p>
                      <a:pPr algn="r"/>
                      <a:r>
                        <a:rPr lang="en-US" sz="900">
                          <a:effectLst/>
                        </a:rPr>
                        <a:t>53.8</a:t>
                      </a:r>
                      <a:endParaRPr lang="en-US" sz="900">
                        <a:effectLst/>
                        <a:latin typeface="Arial" panose="020B0604020202020204" pitchFamily="34" charset="0"/>
                      </a:endParaRPr>
                    </a:p>
                  </a:txBody>
                  <a:tcPr marL="83324" marR="83324" marT="41662" marB="41662">
                    <a:solidFill>
                      <a:schemeClr val="tx2"/>
                    </a:solidFill>
                  </a:tcPr>
                </a:tc>
                <a:tc>
                  <a:txBody>
                    <a:bodyPr/>
                    <a:lstStyle/>
                    <a:p>
                      <a:pPr algn="r"/>
                      <a:r>
                        <a:rPr lang="en-US" sz="900">
                          <a:effectLst/>
                        </a:rPr>
                        <a:t>76.6</a:t>
                      </a:r>
                      <a:endParaRPr lang="en-US" sz="900">
                        <a:effectLst/>
                        <a:latin typeface="Arial" panose="020B0604020202020204" pitchFamily="34" charset="0"/>
                      </a:endParaRPr>
                    </a:p>
                  </a:txBody>
                  <a:tcPr marL="83324" marR="83324" marT="41662" marB="41662">
                    <a:solidFill>
                      <a:schemeClr val="tx2"/>
                    </a:solidFill>
                  </a:tcPr>
                </a:tc>
                <a:tc>
                  <a:txBody>
                    <a:bodyPr/>
                    <a:lstStyle/>
                    <a:p>
                      <a:pPr algn="r"/>
                      <a:r>
                        <a:rPr lang="en-US" sz="900">
                          <a:effectLst/>
                        </a:rPr>
                        <a:t>80.1</a:t>
                      </a:r>
                      <a:endParaRPr lang="en-US" sz="900">
                        <a:effectLst/>
                        <a:latin typeface="Arial" panose="020B0604020202020204" pitchFamily="34" charset="0"/>
                      </a:endParaRPr>
                    </a:p>
                  </a:txBody>
                  <a:tcPr marL="83324" marR="83324" marT="41662" marB="41662">
                    <a:solidFill>
                      <a:schemeClr val="tx2"/>
                    </a:solidFill>
                  </a:tcPr>
                </a:tc>
                <a:tc>
                  <a:txBody>
                    <a:bodyPr/>
                    <a:lstStyle/>
                    <a:p>
                      <a:pPr algn="r"/>
                      <a:r>
                        <a:rPr lang="en-US" sz="900">
                          <a:effectLst/>
                        </a:rPr>
                        <a:t>110.2</a:t>
                      </a:r>
                      <a:endParaRPr lang="en-US" sz="900">
                        <a:effectLst/>
                        <a:latin typeface="Arial" panose="020B0604020202020204" pitchFamily="34" charset="0"/>
                      </a:endParaRPr>
                    </a:p>
                  </a:txBody>
                  <a:tcPr marL="83324" marR="83324" marT="41662" marB="41662">
                    <a:solidFill>
                      <a:schemeClr val="tx2"/>
                    </a:solidFill>
                  </a:tcPr>
                </a:tc>
                <a:tc>
                  <a:txBody>
                    <a:bodyPr/>
                    <a:lstStyle/>
                    <a:p>
                      <a:pPr algn="r"/>
                      <a:r>
                        <a:rPr lang="en-US" sz="900">
                          <a:effectLst/>
                        </a:rPr>
                        <a:t>139.8</a:t>
                      </a:r>
                      <a:endParaRPr lang="en-US" sz="900">
                        <a:effectLst/>
                        <a:latin typeface="Arial" panose="020B0604020202020204" pitchFamily="34" charset="0"/>
                      </a:endParaRPr>
                    </a:p>
                  </a:txBody>
                  <a:tcPr marL="83324" marR="83324" marT="41662" marB="41662">
                    <a:solidFill>
                      <a:schemeClr val="tx2"/>
                    </a:solidFill>
                  </a:tcPr>
                </a:tc>
                <a:extLst>
                  <a:ext uri="{0D108BD9-81ED-4DB2-BD59-A6C34878D82A}">
                    <a16:rowId xmlns:a16="http://schemas.microsoft.com/office/drawing/2014/main" val="2608736825"/>
                  </a:ext>
                </a:extLst>
              </a:tr>
              <a:tr h="222198">
                <a:tc>
                  <a:txBody>
                    <a:bodyPr/>
                    <a:lstStyle/>
                    <a:p>
                      <a:r>
                        <a:rPr lang="en-US" sz="900">
                          <a:effectLst/>
                        </a:rPr>
                        <a:t>East Asia</a:t>
                      </a:r>
                      <a:endParaRPr lang="en-US" sz="900">
                        <a:effectLst/>
                        <a:latin typeface="Arial" panose="020B0604020202020204" pitchFamily="34" charset="0"/>
                      </a:endParaRPr>
                    </a:p>
                  </a:txBody>
                  <a:tcPr marL="83324" marR="83324" marT="41662" marB="41662">
                    <a:solidFill>
                      <a:schemeClr val="tx2"/>
                    </a:solidFill>
                  </a:tcPr>
                </a:tc>
                <a:tc>
                  <a:txBody>
                    <a:bodyPr/>
                    <a:lstStyle/>
                    <a:p>
                      <a:pPr algn="r"/>
                      <a:r>
                        <a:rPr lang="en-US" sz="900">
                          <a:effectLst/>
                        </a:rPr>
                        <a:t>8.7</a:t>
                      </a:r>
                      <a:endParaRPr lang="en-US" sz="900">
                        <a:effectLst/>
                        <a:latin typeface="Arial" panose="020B0604020202020204" pitchFamily="34" charset="0"/>
                      </a:endParaRPr>
                    </a:p>
                  </a:txBody>
                  <a:tcPr marL="83324" marR="83324" marT="41662" marB="41662">
                    <a:solidFill>
                      <a:schemeClr val="tx2"/>
                    </a:solidFill>
                  </a:tcPr>
                </a:tc>
                <a:tc>
                  <a:txBody>
                    <a:bodyPr/>
                    <a:lstStyle/>
                    <a:p>
                      <a:pPr algn="r"/>
                      <a:r>
                        <a:rPr lang="en-US" sz="900">
                          <a:effectLst/>
                        </a:rPr>
                        <a:t>37.7</a:t>
                      </a:r>
                      <a:endParaRPr lang="en-US" sz="900">
                        <a:effectLst/>
                        <a:latin typeface="Arial" panose="020B0604020202020204" pitchFamily="34" charset="0"/>
                      </a:endParaRPr>
                    </a:p>
                  </a:txBody>
                  <a:tcPr marL="83324" marR="83324" marT="41662" marB="41662">
                    <a:solidFill>
                      <a:schemeClr val="tx2"/>
                    </a:solidFill>
                  </a:tcPr>
                </a:tc>
                <a:tc>
                  <a:txBody>
                    <a:bodyPr/>
                    <a:lstStyle/>
                    <a:p>
                      <a:pPr algn="r"/>
                      <a:r>
                        <a:rPr lang="en-US" sz="900">
                          <a:effectLst/>
                        </a:rPr>
                        <a:t>58.5</a:t>
                      </a:r>
                      <a:endParaRPr lang="en-US" sz="900">
                        <a:effectLst/>
                        <a:latin typeface="Arial" panose="020B0604020202020204" pitchFamily="34" charset="0"/>
                      </a:endParaRPr>
                    </a:p>
                  </a:txBody>
                  <a:tcPr marL="83324" marR="83324" marT="41662" marB="41662">
                    <a:solidFill>
                      <a:schemeClr val="tx2"/>
                    </a:solidFill>
                  </a:tcPr>
                </a:tc>
                <a:tc>
                  <a:txBody>
                    <a:bodyPr/>
                    <a:lstStyle/>
                    <a:p>
                      <a:pPr algn="r"/>
                      <a:r>
                        <a:rPr lang="en-US" sz="900">
                          <a:effectLst/>
                        </a:rPr>
                        <a:t>3.6</a:t>
                      </a:r>
                      <a:endParaRPr lang="en-US" sz="900">
                        <a:effectLst/>
                        <a:latin typeface="Arial" panose="020B0604020202020204" pitchFamily="34" charset="0"/>
                      </a:endParaRPr>
                    </a:p>
                  </a:txBody>
                  <a:tcPr marL="83324" marR="83324" marT="41662" marB="41662">
                    <a:solidFill>
                      <a:schemeClr val="tx2"/>
                    </a:solidFill>
                  </a:tcPr>
                </a:tc>
                <a:tc>
                  <a:txBody>
                    <a:bodyPr/>
                    <a:lstStyle/>
                    <a:p>
                      <a:pPr algn="r"/>
                      <a:r>
                        <a:rPr lang="en-US" sz="900">
                          <a:effectLst/>
                        </a:rPr>
                        <a:t>10.0</a:t>
                      </a:r>
                      <a:endParaRPr lang="en-US" sz="900">
                        <a:effectLst/>
                        <a:latin typeface="Arial" panose="020B0604020202020204" pitchFamily="34" charset="0"/>
                      </a:endParaRPr>
                    </a:p>
                  </a:txBody>
                  <a:tcPr marL="83324" marR="83324" marT="41662" marB="41662">
                    <a:solidFill>
                      <a:schemeClr val="tx2"/>
                    </a:solidFill>
                  </a:tcPr>
                </a:tc>
                <a:tc>
                  <a:txBody>
                    <a:bodyPr/>
                    <a:lstStyle/>
                    <a:p>
                      <a:pPr algn="r"/>
                      <a:r>
                        <a:rPr lang="en-US" sz="900">
                          <a:effectLst/>
                        </a:rPr>
                        <a:t>17.8</a:t>
                      </a:r>
                      <a:endParaRPr lang="en-US" sz="900">
                        <a:effectLst/>
                        <a:latin typeface="Arial" panose="020B0604020202020204" pitchFamily="34" charset="0"/>
                      </a:endParaRPr>
                    </a:p>
                  </a:txBody>
                  <a:tcPr marL="83324" marR="83324" marT="41662" marB="41662">
                    <a:solidFill>
                      <a:schemeClr val="tx2"/>
                    </a:solidFill>
                  </a:tcPr>
                </a:tc>
                <a:extLst>
                  <a:ext uri="{0D108BD9-81ED-4DB2-BD59-A6C34878D82A}">
                    <a16:rowId xmlns:a16="http://schemas.microsoft.com/office/drawing/2014/main" val="3926188478"/>
                  </a:ext>
                </a:extLst>
              </a:tr>
              <a:tr h="222198">
                <a:tc>
                  <a:txBody>
                    <a:bodyPr/>
                    <a:lstStyle/>
                    <a:p>
                      <a:r>
                        <a:rPr lang="en-US" sz="900">
                          <a:effectLst/>
                        </a:rPr>
                        <a:t>South Asia</a:t>
                      </a:r>
                      <a:endParaRPr lang="en-US" sz="900">
                        <a:effectLst/>
                        <a:latin typeface="Arial" panose="020B0604020202020204" pitchFamily="34" charset="0"/>
                      </a:endParaRPr>
                    </a:p>
                  </a:txBody>
                  <a:tcPr marL="83324" marR="83324" marT="41662" marB="41662">
                    <a:solidFill>
                      <a:schemeClr val="tx2"/>
                    </a:solidFill>
                  </a:tcPr>
                </a:tc>
                <a:tc>
                  <a:txBody>
                    <a:bodyPr/>
                    <a:lstStyle/>
                    <a:p>
                      <a:pPr algn="r"/>
                      <a:r>
                        <a:rPr lang="en-US" sz="900">
                          <a:effectLst/>
                        </a:rPr>
                        <a:t>3.9</a:t>
                      </a:r>
                      <a:endParaRPr lang="en-US" sz="900">
                        <a:effectLst/>
                        <a:latin typeface="Arial" panose="020B0604020202020204" pitchFamily="34" charset="0"/>
                      </a:endParaRPr>
                    </a:p>
                  </a:txBody>
                  <a:tcPr marL="83324" marR="83324" marT="41662" marB="41662">
                    <a:solidFill>
                      <a:schemeClr val="tx2"/>
                    </a:solidFill>
                  </a:tcPr>
                </a:tc>
                <a:tc>
                  <a:txBody>
                    <a:bodyPr/>
                    <a:lstStyle/>
                    <a:p>
                      <a:pPr algn="r"/>
                      <a:r>
                        <a:rPr lang="en-US" sz="900">
                          <a:effectLst/>
                        </a:rPr>
                        <a:t>5.3</a:t>
                      </a:r>
                      <a:endParaRPr lang="en-US" sz="900">
                        <a:effectLst/>
                        <a:latin typeface="Arial" panose="020B0604020202020204" pitchFamily="34" charset="0"/>
                      </a:endParaRPr>
                    </a:p>
                  </a:txBody>
                  <a:tcPr marL="83324" marR="83324" marT="41662" marB="41662">
                    <a:solidFill>
                      <a:schemeClr val="tx2"/>
                    </a:solidFill>
                  </a:tcPr>
                </a:tc>
                <a:tc>
                  <a:txBody>
                    <a:bodyPr/>
                    <a:lstStyle/>
                    <a:p>
                      <a:pPr algn="r"/>
                      <a:r>
                        <a:rPr lang="en-US" sz="900">
                          <a:effectLst/>
                        </a:rPr>
                        <a:t>11.7</a:t>
                      </a:r>
                      <a:endParaRPr lang="en-US" sz="900">
                        <a:effectLst/>
                        <a:latin typeface="Arial" panose="020B0604020202020204" pitchFamily="34" charset="0"/>
                      </a:endParaRPr>
                    </a:p>
                  </a:txBody>
                  <a:tcPr marL="83324" marR="83324" marT="41662" marB="41662">
                    <a:solidFill>
                      <a:schemeClr val="tx2"/>
                    </a:solidFill>
                  </a:tcPr>
                </a:tc>
                <a:tc>
                  <a:txBody>
                    <a:bodyPr/>
                    <a:lstStyle/>
                    <a:p>
                      <a:pPr algn="r"/>
                      <a:r>
                        <a:rPr lang="en-US" sz="900">
                          <a:effectLst/>
                        </a:rPr>
                        <a:t>37.0</a:t>
                      </a:r>
                      <a:endParaRPr lang="en-US" sz="900">
                        <a:effectLst/>
                        <a:latin typeface="Arial" panose="020B0604020202020204" pitchFamily="34" charset="0"/>
                      </a:endParaRPr>
                    </a:p>
                  </a:txBody>
                  <a:tcPr marL="83324" marR="83324" marT="41662" marB="41662">
                    <a:solidFill>
                      <a:schemeClr val="tx2"/>
                    </a:solidFill>
                  </a:tcPr>
                </a:tc>
                <a:tc>
                  <a:txBody>
                    <a:bodyPr/>
                    <a:lstStyle/>
                    <a:p>
                      <a:pPr algn="r"/>
                      <a:r>
                        <a:rPr lang="en-US" sz="900">
                          <a:effectLst/>
                        </a:rPr>
                        <a:t>67.5</a:t>
                      </a:r>
                      <a:endParaRPr lang="en-US" sz="900">
                        <a:effectLst/>
                        <a:latin typeface="Arial" panose="020B0604020202020204" pitchFamily="34" charset="0"/>
                      </a:endParaRPr>
                    </a:p>
                  </a:txBody>
                  <a:tcPr marL="83324" marR="83324" marT="41662" marB="41662">
                    <a:solidFill>
                      <a:schemeClr val="tx2"/>
                    </a:solidFill>
                  </a:tcPr>
                </a:tc>
                <a:tc>
                  <a:txBody>
                    <a:bodyPr/>
                    <a:lstStyle/>
                    <a:p>
                      <a:pPr algn="r"/>
                      <a:r>
                        <a:rPr lang="en-US" sz="900">
                          <a:effectLst/>
                        </a:rPr>
                        <a:t>106.9</a:t>
                      </a:r>
                      <a:endParaRPr lang="en-US" sz="900">
                        <a:effectLst/>
                        <a:latin typeface="Arial" panose="020B0604020202020204" pitchFamily="34" charset="0"/>
                      </a:endParaRPr>
                    </a:p>
                  </a:txBody>
                  <a:tcPr marL="83324" marR="83324" marT="41662" marB="41662">
                    <a:solidFill>
                      <a:schemeClr val="tx2"/>
                    </a:solidFill>
                  </a:tcPr>
                </a:tc>
                <a:extLst>
                  <a:ext uri="{0D108BD9-81ED-4DB2-BD59-A6C34878D82A}">
                    <a16:rowId xmlns:a16="http://schemas.microsoft.com/office/drawing/2014/main" val="148490442"/>
                  </a:ext>
                </a:extLst>
              </a:tr>
              <a:tr h="361072">
                <a:tc>
                  <a:txBody>
                    <a:bodyPr/>
                    <a:lstStyle/>
                    <a:p>
                      <a:r>
                        <a:rPr lang="en-US" sz="900">
                          <a:effectLst/>
                        </a:rPr>
                        <a:t>Industrialized countries</a:t>
                      </a:r>
                      <a:endParaRPr lang="en-US" sz="900">
                        <a:effectLst/>
                        <a:latin typeface="Arial" panose="020B0604020202020204" pitchFamily="34" charset="0"/>
                      </a:endParaRPr>
                    </a:p>
                  </a:txBody>
                  <a:tcPr marL="83324" marR="83324" marT="41662" marB="41662">
                    <a:solidFill>
                      <a:schemeClr val="tx2"/>
                    </a:solidFill>
                  </a:tcPr>
                </a:tc>
                <a:tc>
                  <a:txBody>
                    <a:bodyPr/>
                    <a:lstStyle/>
                    <a:p>
                      <a:pPr algn="r"/>
                      <a:r>
                        <a:rPr lang="en-US" sz="900">
                          <a:effectLst/>
                        </a:rPr>
                        <a:t>61.5</a:t>
                      </a:r>
                      <a:endParaRPr lang="en-US" sz="900">
                        <a:effectLst/>
                        <a:latin typeface="Arial" panose="020B0604020202020204" pitchFamily="34" charset="0"/>
                      </a:endParaRPr>
                    </a:p>
                  </a:txBody>
                  <a:tcPr marL="83324" marR="83324" marT="41662" marB="41662">
                    <a:solidFill>
                      <a:schemeClr val="tx2"/>
                    </a:solidFill>
                  </a:tcPr>
                </a:tc>
                <a:tc>
                  <a:txBody>
                    <a:bodyPr/>
                    <a:lstStyle/>
                    <a:p>
                      <a:pPr algn="r"/>
                      <a:r>
                        <a:rPr lang="en-US" sz="900">
                          <a:effectLst/>
                        </a:rPr>
                        <a:t>88.2</a:t>
                      </a:r>
                      <a:endParaRPr lang="en-US" sz="900">
                        <a:effectLst/>
                        <a:latin typeface="Arial" panose="020B0604020202020204" pitchFamily="34" charset="0"/>
                      </a:endParaRPr>
                    </a:p>
                  </a:txBody>
                  <a:tcPr marL="83324" marR="83324" marT="41662" marB="41662">
                    <a:solidFill>
                      <a:schemeClr val="tx2"/>
                    </a:solidFill>
                  </a:tcPr>
                </a:tc>
                <a:tc>
                  <a:txBody>
                    <a:bodyPr/>
                    <a:lstStyle/>
                    <a:p>
                      <a:pPr algn="r"/>
                      <a:r>
                        <a:rPr lang="en-US" sz="900">
                          <a:effectLst/>
                        </a:rPr>
                        <a:t>100.1</a:t>
                      </a:r>
                      <a:endParaRPr lang="en-US" sz="900">
                        <a:effectLst/>
                        <a:latin typeface="Arial" panose="020B0604020202020204" pitchFamily="34" charset="0"/>
                      </a:endParaRPr>
                    </a:p>
                  </a:txBody>
                  <a:tcPr marL="83324" marR="83324" marT="41662" marB="41662">
                    <a:solidFill>
                      <a:schemeClr val="tx2"/>
                    </a:solidFill>
                  </a:tcPr>
                </a:tc>
                <a:tc>
                  <a:txBody>
                    <a:bodyPr/>
                    <a:lstStyle/>
                    <a:p>
                      <a:pPr algn="r"/>
                      <a:r>
                        <a:rPr lang="en-US" sz="900">
                          <a:effectLst/>
                        </a:rPr>
                        <a:t>185.5</a:t>
                      </a:r>
                      <a:endParaRPr lang="en-US" sz="900">
                        <a:effectLst/>
                        <a:latin typeface="Arial" panose="020B0604020202020204" pitchFamily="34" charset="0"/>
                      </a:endParaRPr>
                    </a:p>
                  </a:txBody>
                  <a:tcPr marL="83324" marR="83324" marT="41662" marB="41662">
                    <a:solidFill>
                      <a:schemeClr val="tx2"/>
                    </a:solidFill>
                  </a:tcPr>
                </a:tc>
                <a:tc>
                  <a:txBody>
                    <a:bodyPr/>
                    <a:lstStyle/>
                    <a:p>
                      <a:pPr algn="r"/>
                      <a:r>
                        <a:rPr lang="en-US" sz="900">
                          <a:effectLst/>
                        </a:rPr>
                        <a:t>212.2</a:t>
                      </a:r>
                      <a:endParaRPr lang="en-US" sz="900">
                        <a:effectLst/>
                        <a:latin typeface="Arial" panose="020B0604020202020204" pitchFamily="34" charset="0"/>
                      </a:endParaRPr>
                    </a:p>
                  </a:txBody>
                  <a:tcPr marL="83324" marR="83324" marT="41662" marB="41662">
                    <a:solidFill>
                      <a:schemeClr val="tx2"/>
                    </a:solidFill>
                  </a:tcPr>
                </a:tc>
                <a:tc>
                  <a:txBody>
                    <a:bodyPr/>
                    <a:lstStyle/>
                    <a:p>
                      <a:pPr algn="r"/>
                      <a:r>
                        <a:rPr lang="en-US" sz="900">
                          <a:effectLst/>
                        </a:rPr>
                        <a:t>221.0</a:t>
                      </a:r>
                      <a:endParaRPr lang="en-US" sz="900">
                        <a:effectLst/>
                        <a:latin typeface="Arial" panose="020B0604020202020204" pitchFamily="34" charset="0"/>
                      </a:endParaRPr>
                    </a:p>
                  </a:txBody>
                  <a:tcPr marL="83324" marR="83324" marT="41662" marB="41662">
                    <a:solidFill>
                      <a:schemeClr val="tx2"/>
                    </a:solidFill>
                  </a:tcPr>
                </a:tc>
                <a:extLst>
                  <a:ext uri="{0D108BD9-81ED-4DB2-BD59-A6C34878D82A}">
                    <a16:rowId xmlns:a16="http://schemas.microsoft.com/office/drawing/2014/main" val="43311061"/>
                  </a:ext>
                </a:extLst>
              </a:tr>
              <a:tr h="361072">
                <a:tc>
                  <a:txBody>
                    <a:bodyPr/>
                    <a:lstStyle/>
                    <a:p>
                      <a:r>
                        <a:rPr lang="en-US" sz="900">
                          <a:effectLst/>
                        </a:rPr>
                        <a:t>Transition countries</a:t>
                      </a:r>
                      <a:endParaRPr lang="en-US" sz="900">
                        <a:effectLst/>
                        <a:latin typeface="Arial" panose="020B0604020202020204" pitchFamily="34" charset="0"/>
                      </a:endParaRPr>
                    </a:p>
                  </a:txBody>
                  <a:tcPr marL="83324" marR="83324" marT="41662" marB="41662">
                    <a:solidFill>
                      <a:schemeClr val="tx2"/>
                    </a:solidFill>
                  </a:tcPr>
                </a:tc>
                <a:tc>
                  <a:txBody>
                    <a:bodyPr/>
                    <a:lstStyle/>
                    <a:p>
                      <a:pPr algn="r"/>
                      <a:r>
                        <a:rPr lang="en-US" sz="900">
                          <a:effectLst/>
                        </a:rPr>
                        <a:t>42.5</a:t>
                      </a:r>
                      <a:endParaRPr lang="en-US" sz="900">
                        <a:effectLst/>
                        <a:latin typeface="Arial" panose="020B0604020202020204" pitchFamily="34" charset="0"/>
                      </a:endParaRPr>
                    </a:p>
                  </a:txBody>
                  <a:tcPr marL="83324" marR="83324" marT="41662" marB="41662">
                    <a:solidFill>
                      <a:schemeClr val="tx2"/>
                    </a:solidFill>
                  </a:tcPr>
                </a:tc>
                <a:tc>
                  <a:txBody>
                    <a:bodyPr/>
                    <a:lstStyle/>
                    <a:p>
                      <a:pPr algn="r"/>
                      <a:r>
                        <a:rPr lang="en-US" sz="900">
                          <a:effectLst/>
                        </a:rPr>
                        <a:t>46.2</a:t>
                      </a:r>
                      <a:endParaRPr lang="en-US" sz="900">
                        <a:effectLst/>
                        <a:latin typeface="Arial" panose="020B0604020202020204" pitchFamily="34" charset="0"/>
                      </a:endParaRPr>
                    </a:p>
                  </a:txBody>
                  <a:tcPr marL="83324" marR="83324" marT="41662" marB="41662">
                    <a:solidFill>
                      <a:schemeClr val="tx2"/>
                    </a:solidFill>
                  </a:tcPr>
                </a:tc>
                <a:tc>
                  <a:txBody>
                    <a:bodyPr/>
                    <a:lstStyle/>
                    <a:p>
                      <a:pPr algn="r"/>
                      <a:r>
                        <a:rPr lang="en-US" sz="900">
                          <a:effectLst/>
                        </a:rPr>
                        <a:t>60.7</a:t>
                      </a:r>
                      <a:endParaRPr lang="en-US" sz="900">
                        <a:effectLst/>
                        <a:latin typeface="Arial" panose="020B0604020202020204" pitchFamily="34" charset="0"/>
                      </a:endParaRPr>
                    </a:p>
                  </a:txBody>
                  <a:tcPr marL="83324" marR="83324" marT="41662" marB="41662">
                    <a:solidFill>
                      <a:schemeClr val="tx2"/>
                    </a:solidFill>
                  </a:tcPr>
                </a:tc>
                <a:tc>
                  <a:txBody>
                    <a:bodyPr/>
                    <a:lstStyle/>
                    <a:p>
                      <a:pPr algn="r"/>
                      <a:r>
                        <a:rPr lang="en-US" sz="900">
                          <a:effectLst/>
                        </a:rPr>
                        <a:t>156.6</a:t>
                      </a:r>
                      <a:endParaRPr lang="en-US" sz="900">
                        <a:effectLst/>
                        <a:latin typeface="Arial" panose="020B0604020202020204" pitchFamily="34" charset="0"/>
                      </a:endParaRPr>
                    </a:p>
                  </a:txBody>
                  <a:tcPr marL="83324" marR="83324" marT="41662" marB="41662">
                    <a:solidFill>
                      <a:schemeClr val="tx2"/>
                    </a:solidFill>
                  </a:tcPr>
                </a:tc>
                <a:tc>
                  <a:txBody>
                    <a:bodyPr/>
                    <a:lstStyle/>
                    <a:p>
                      <a:pPr algn="r"/>
                      <a:r>
                        <a:rPr lang="en-US" sz="900">
                          <a:effectLst/>
                        </a:rPr>
                        <a:t>159.1</a:t>
                      </a:r>
                      <a:endParaRPr lang="en-US" sz="900">
                        <a:effectLst/>
                        <a:latin typeface="Arial" panose="020B0604020202020204" pitchFamily="34" charset="0"/>
                      </a:endParaRPr>
                    </a:p>
                  </a:txBody>
                  <a:tcPr marL="83324" marR="83324" marT="41662" marB="41662">
                    <a:solidFill>
                      <a:schemeClr val="tx2"/>
                    </a:solidFill>
                  </a:tcPr>
                </a:tc>
                <a:tc>
                  <a:txBody>
                    <a:bodyPr/>
                    <a:lstStyle/>
                    <a:p>
                      <a:pPr algn="r"/>
                      <a:r>
                        <a:rPr lang="en-US" sz="900" dirty="0">
                          <a:effectLst/>
                        </a:rPr>
                        <a:t>178.7</a:t>
                      </a:r>
                      <a:endParaRPr lang="en-US" sz="900" dirty="0">
                        <a:effectLst/>
                        <a:latin typeface="Arial" panose="020B0604020202020204" pitchFamily="34" charset="0"/>
                      </a:endParaRPr>
                    </a:p>
                  </a:txBody>
                  <a:tcPr marL="83324" marR="83324" marT="41662" marB="41662">
                    <a:solidFill>
                      <a:schemeClr val="tx2"/>
                    </a:solidFill>
                  </a:tcPr>
                </a:tc>
                <a:extLst>
                  <a:ext uri="{0D108BD9-81ED-4DB2-BD59-A6C34878D82A}">
                    <a16:rowId xmlns:a16="http://schemas.microsoft.com/office/drawing/2014/main" val="3008573181"/>
                  </a:ext>
                </a:extLst>
              </a:tr>
            </a:tbl>
          </a:graphicData>
        </a:graphic>
      </p:graphicFrame>
      <p:sp>
        <p:nvSpPr>
          <p:cNvPr id="7" name="Rectangle 1">
            <a:extLst>
              <a:ext uri="{FF2B5EF4-FFF2-40B4-BE49-F238E27FC236}">
                <a16:creationId xmlns:a16="http://schemas.microsoft.com/office/drawing/2014/main" id="{21F308E9-7088-CC77-DB03-D678E53E65CB}"/>
              </a:ext>
            </a:extLst>
          </p:cNvPr>
          <p:cNvSpPr>
            <a:spLocks noChangeArrowheads="1"/>
          </p:cNvSpPr>
          <p:nvPr/>
        </p:nvSpPr>
        <p:spPr bwMode="auto">
          <a:xfrm>
            <a:off x="962163" y="436465"/>
            <a:ext cx="58096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accent1"/>
                </a:solidFill>
                <a:effectLst/>
                <a:latin typeface="Arial" panose="020B0604020202020204" pitchFamily="34" charset="0"/>
                <a:cs typeface="Arial" panose="020B0604020202020204" pitchFamily="34" charset="0"/>
              </a:rPr>
              <a:t>Per capita consumption of livestock products.</a:t>
            </a:r>
            <a:endParaRPr kumimoji="0" lang="en-US" altLang="en-US" sz="2000" b="0" i="0" u="none" strike="noStrike" cap="none" normalizeH="0" baseline="0" dirty="0">
              <a:ln>
                <a:noFill/>
              </a:ln>
              <a:solidFill>
                <a:schemeClr val="accent1"/>
              </a:solidFill>
              <a:effectLst/>
            </a:endParaRPr>
          </a:p>
        </p:txBody>
      </p:sp>
      <p:sp>
        <p:nvSpPr>
          <p:cNvPr id="8" name="Rectangle 1">
            <a:extLst>
              <a:ext uri="{FF2B5EF4-FFF2-40B4-BE49-F238E27FC236}">
                <a16:creationId xmlns:a16="http://schemas.microsoft.com/office/drawing/2014/main" id="{50B59A1F-30FE-7AD2-F7CA-3B08807168FA}"/>
              </a:ext>
            </a:extLst>
          </p:cNvPr>
          <p:cNvSpPr>
            <a:spLocks noChangeArrowheads="1"/>
          </p:cNvSpPr>
          <p:nvPr/>
        </p:nvSpPr>
        <p:spPr bwMode="auto">
          <a:xfrm>
            <a:off x="962163" y="4399258"/>
            <a:ext cx="1972015"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30000" dirty="0">
                <a:ln>
                  <a:noFill/>
                </a:ln>
                <a:solidFill>
                  <a:schemeClr val="tx1"/>
                </a:solidFill>
                <a:effectLst/>
                <a:latin typeface="Arial" panose="020B0604020202020204" pitchFamily="34" charset="0"/>
                <a:cs typeface="Arial" panose="020B0604020202020204" pitchFamily="34" charset="0"/>
              </a:rPr>
              <a:t>a</a:t>
            </a:r>
            <a:r>
              <a:rPr kumimoji="0" lang="en-US" altLang="en-US" sz="1300" b="0" i="0" u="none" strike="noStrike" cap="none" normalizeH="0" baseline="0" dirty="0">
                <a:ln>
                  <a:noFill/>
                </a:ln>
                <a:solidFill>
                  <a:schemeClr val="tx1"/>
                </a:solidFill>
                <a:effectLst/>
              </a:rPr>
              <a:t> </a:t>
            </a:r>
            <a:r>
              <a:rPr kumimoji="0" lang="en-US" altLang="en-US" sz="1300" b="0" i="0" u="none" strike="noStrike" cap="none" normalizeH="0" baseline="0" dirty="0">
                <a:ln>
                  <a:noFill/>
                </a:ln>
                <a:solidFill>
                  <a:schemeClr val="tx1"/>
                </a:solidFill>
                <a:effectLst/>
                <a:latin typeface="Arial" panose="020B0604020202020204" pitchFamily="34" charset="0"/>
              </a:rPr>
              <a:t>Excludes South Africa.</a:t>
            </a:r>
          </a:p>
        </p:txBody>
      </p:sp>
    </p:spTree>
    <p:extLst>
      <p:ext uri="{BB962C8B-B14F-4D97-AF65-F5344CB8AC3E}">
        <p14:creationId xmlns:p14="http://schemas.microsoft.com/office/powerpoint/2010/main" val="38003104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F8FFB67-7A65-14D8-5176-B99FCFB04BC5}"/>
              </a:ext>
            </a:extLst>
          </p:cNvPr>
          <p:cNvPicPr>
            <a:picLocks noChangeAspect="1"/>
          </p:cNvPicPr>
          <p:nvPr/>
        </p:nvPicPr>
        <p:blipFill>
          <a:blip r:embed="rId2"/>
          <a:stretch>
            <a:fillRect/>
          </a:stretch>
        </p:blipFill>
        <p:spPr>
          <a:xfrm>
            <a:off x="1915687" y="1221638"/>
            <a:ext cx="4762500" cy="3190875"/>
          </a:xfrm>
          <a:prstGeom prst="rect">
            <a:avLst/>
          </a:prstGeom>
        </p:spPr>
      </p:pic>
      <p:sp>
        <p:nvSpPr>
          <p:cNvPr id="6" name="TextBox 5">
            <a:extLst>
              <a:ext uri="{FF2B5EF4-FFF2-40B4-BE49-F238E27FC236}">
                <a16:creationId xmlns:a16="http://schemas.microsoft.com/office/drawing/2014/main" id="{0C0DE667-760C-0D14-79C4-6E5BFE323909}"/>
              </a:ext>
            </a:extLst>
          </p:cNvPr>
          <p:cNvSpPr txBox="1"/>
          <p:nvPr/>
        </p:nvSpPr>
        <p:spPr>
          <a:xfrm>
            <a:off x="1304692" y="561710"/>
            <a:ext cx="6694449" cy="338554"/>
          </a:xfrm>
          <a:prstGeom prst="rect">
            <a:avLst/>
          </a:prstGeom>
          <a:noFill/>
        </p:spPr>
        <p:txBody>
          <a:bodyPr wrap="square">
            <a:spAutoFit/>
          </a:bodyPr>
          <a:lstStyle/>
          <a:p>
            <a:r>
              <a:rPr lang="en-US" sz="1600" b="1" dirty="0">
                <a:solidFill>
                  <a:schemeClr val="accent1"/>
                </a:solidFill>
              </a:rPr>
              <a:t>Trends in the supply of vegetables per capita, by region, 1970-2000</a:t>
            </a:r>
          </a:p>
        </p:txBody>
      </p:sp>
    </p:spTree>
    <p:extLst>
      <p:ext uri="{BB962C8B-B14F-4D97-AF65-F5344CB8AC3E}">
        <p14:creationId xmlns:p14="http://schemas.microsoft.com/office/powerpoint/2010/main" val="127563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F5277A0-BB64-FB0B-E38A-E05C26D7FE17}"/>
              </a:ext>
            </a:extLst>
          </p:cNvPr>
          <p:cNvSpPr>
            <a:spLocks noGrp="1"/>
          </p:cNvSpPr>
          <p:nvPr>
            <p:ph type="body" idx="1"/>
          </p:nvPr>
        </p:nvSpPr>
        <p:spPr>
          <a:xfrm>
            <a:off x="810323" y="1680381"/>
            <a:ext cx="6571784" cy="2373900"/>
          </a:xfrm>
        </p:spPr>
        <p:txBody>
          <a:bodyPr/>
          <a:lstStyle/>
          <a:p>
            <a:pPr algn="just">
              <a:buFont typeface="Arial" panose="020B0604020202020204" pitchFamily="34" charset="0"/>
              <a:buChar char="•"/>
            </a:pPr>
            <a:r>
              <a:rPr lang="en-US" sz="2000" b="1" i="0" dirty="0">
                <a:solidFill>
                  <a:srgbClr val="000000"/>
                </a:solidFill>
                <a:effectLst/>
                <a:latin typeface="Public Sans"/>
              </a:rPr>
              <a:t>Low food security</a:t>
            </a:r>
            <a:r>
              <a:rPr lang="en-US" sz="2000" b="0" i="0" dirty="0">
                <a:solidFill>
                  <a:srgbClr val="000000"/>
                </a:solidFill>
                <a:effectLst/>
                <a:latin typeface="Public Sans"/>
              </a:rPr>
              <a:t> (old label=Food insecurity without hunger): reports of reduced quality, variety, or desirability of diet. Little or no indication of reduced food intake.</a:t>
            </a:r>
          </a:p>
          <a:p>
            <a:pPr algn="just">
              <a:buFont typeface="Arial" panose="020B0604020202020204" pitchFamily="34" charset="0"/>
              <a:buChar char="•"/>
            </a:pPr>
            <a:endParaRPr lang="en-US" sz="2000" b="0" i="0" dirty="0">
              <a:solidFill>
                <a:srgbClr val="000000"/>
              </a:solidFill>
              <a:effectLst/>
              <a:latin typeface="Public Sans"/>
            </a:endParaRPr>
          </a:p>
          <a:p>
            <a:pPr algn="just">
              <a:buFont typeface="Arial" panose="020B0604020202020204" pitchFamily="34" charset="0"/>
              <a:buChar char="•"/>
            </a:pPr>
            <a:r>
              <a:rPr lang="en-US" sz="2000" b="1" i="0" dirty="0">
                <a:solidFill>
                  <a:srgbClr val="000000"/>
                </a:solidFill>
                <a:effectLst/>
                <a:latin typeface="Public Sans"/>
              </a:rPr>
              <a:t>Very low food security</a:t>
            </a:r>
            <a:r>
              <a:rPr lang="en-US" sz="2000" b="0" i="0" dirty="0">
                <a:solidFill>
                  <a:srgbClr val="000000"/>
                </a:solidFill>
                <a:effectLst/>
                <a:latin typeface="Public Sans"/>
              </a:rPr>
              <a:t> (old label=Food insecurity with hunger): reports of multiple indications of disrupted eating patterns and reduced food intake.</a:t>
            </a:r>
          </a:p>
          <a:p>
            <a:pPr algn="just"/>
            <a:endParaRPr lang="en-US" sz="2000" dirty="0"/>
          </a:p>
        </p:txBody>
      </p:sp>
      <p:sp>
        <p:nvSpPr>
          <p:cNvPr id="4" name="Title 3">
            <a:extLst>
              <a:ext uri="{FF2B5EF4-FFF2-40B4-BE49-F238E27FC236}">
                <a16:creationId xmlns:a16="http://schemas.microsoft.com/office/drawing/2014/main" id="{06ECA996-22B1-F407-CBAA-C9ADE344CA85}"/>
              </a:ext>
            </a:extLst>
          </p:cNvPr>
          <p:cNvSpPr>
            <a:spLocks noGrp="1"/>
          </p:cNvSpPr>
          <p:nvPr>
            <p:ph type="title"/>
          </p:nvPr>
        </p:nvSpPr>
        <p:spPr>
          <a:xfrm>
            <a:off x="720725" y="648359"/>
            <a:ext cx="7702550" cy="573087"/>
          </a:xfrm>
        </p:spPr>
        <p:txBody>
          <a:bodyPr/>
          <a:lstStyle/>
          <a:p>
            <a:r>
              <a:rPr lang="el-GR" sz="2400" dirty="0"/>
              <a:t>ΟΡΙΣΜΟΙ</a:t>
            </a:r>
            <a:br>
              <a:rPr lang="el-GR" sz="2400" dirty="0"/>
            </a:br>
            <a:r>
              <a:rPr lang="en-US" sz="2400" b="1" dirty="0">
                <a:solidFill>
                  <a:schemeClr val="accent1"/>
                </a:solidFill>
              </a:rPr>
              <a:t>FOOD INSECURITY </a:t>
            </a:r>
            <a:r>
              <a:rPr lang="el-GR" sz="2400" b="1" dirty="0">
                <a:solidFill>
                  <a:schemeClr val="accent1"/>
                </a:solidFill>
              </a:rPr>
              <a:t>(επισιτιστική ανασφάλεια)</a:t>
            </a:r>
            <a:endParaRPr lang="en-US" sz="2400" dirty="0"/>
          </a:p>
        </p:txBody>
      </p:sp>
      <p:sp>
        <p:nvSpPr>
          <p:cNvPr id="5" name="TextBox 4">
            <a:extLst>
              <a:ext uri="{FF2B5EF4-FFF2-40B4-BE49-F238E27FC236}">
                <a16:creationId xmlns:a16="http://schemas.microsoft.com/office/drawing/2014/main" id="{7DBA587A-9FDD-FE80-4BB9-9FDA79F8A067}"/>
              </a:ext>
            </a:extLst>
          </p:cNvPr>
          <p:cNvSpPr txBox="1"/>
          <p:nvPr/>
        </p:nvSpPr>
        <p:spPr>
          <a:xfrm>
            <a:off x="810323" y="4252332"/>
            <a:ext cx="6571784" cy="523220"/>
          </a:xfrm>
          <a:prstGeom prst="rect">
            <a:avLst/>
          </a:prstGeom>
          <a:noFill/>
        </p:spPr>
        <p:txBody>
          <a:bodyPr wrap="square" rtlCol="0">
            <a:spAutoFit/>
          </a:bodyPr>
          <a:lstStyle/>
          <a:p>
            <a:pPr algn="r"/>
            <a:r>
              <a:rPr lang="en-US" i="1" dirty="0"/>
              <a:t>USDA 2022. Accessed at https://www.ers.usda.gov/topics/food-nutrition-assistance/food-security-in-the-u-s/definitions-of-food-security/</a:t>
            </a:r>
          </a:p>
        </p:txBody>
      </p:sp>
    </p:spTree>
    <p:extLst>
      <p:ext uri="{BB962C8B-B14F-4D97-AF65-F5344CB8AC3E}">
        <p14:creationId xmlns:p14="http://schemas.microsoft.com/office/powerpoint/2010/main" val="18597036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sp>
        <p:nvSpPr>
          <p:cNvPr id="668" name="Google Shape;668;p52"/>
          <p:cNvSpPr txBox="1">
            <a:spLocks noGrp="1"/>
          </p:cNvSpPr>
          <p:nvPr>
            <p:ph type="title"/>
          </p:nvPr>
        </p:nvSpPr>
        <p:spPr>
          <a:xfrm>
            <a:off x="2476417" y="3651749"/>
            <a:ext cx="4191000" cy="434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l-GR" dirty="0"/>
              <a:t>Καλή επιτυχία!</a:t>
            </a:r>
            <a:endParaRPr dirty="0"/>
          </a:p>
        </p:txBody>
      </p:sp>
      <p:pic>
        <p:nvPicPr>
          <p:cNvPr id="2" name="Picture 1">
            <a:extLst>
              <a:ext uri="{FF2B5EF4-FFF2-40B4-BE49-F238E27FC236}">
                <a16:creationId xmlns:a16="http://schemas.microsoft.com/office/drawing/2014/main" id="{A4F233E1-A046-CD4C-82A5-A72F435F76A5}"/>
              </a:ext>
            </a:extLst>
          </p:cNvPr>
          <p:cNvPicPr>
            <a:picLocks noChangeAspect="1"/>
          </p:cNvPicPr>
          <p:nvPr/>
        </p:nvPicPr>
        <p:blipFill>
          <a:blip r:embed="rId3"/>
          <a:stretch>
            <a:fillRect/>
          </a:stretch>
        </p:blipFill>
        <p:spPr>
          <a:xfrm>
            <a:off x="2476417" y="921834"/>
            <a:ext cx="4107226" cy="2559785"/>
          </a:xfrm>
          <a:prstGeom prst="rect">
            <a:avLst/>
          </a:prstGeom>
        </p:spPr>
      </p:pic>
    </p:spTree>
    <p:extLst>
      <p:ext uri="{BB962C8B-B14F-4D97-AF65-F5344CB8AC3E}">
        <p14:creationId xmlns:p14="http://schemas.microsoft.com/office/powerpoint/2010/main" val="16205039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C4051-C8D8-8DEA-A28D-9DF949B9932F}"/>
              </a:ext>
            </a:extLst>
          </p:cNvPr>
          <p:cNvSpPr>
            <a:spLocks noGrp="1"/>
          </p:cNvSpPr>
          <p:nvPr>
            <p:ph type="title"/>
          </p:nvPr>
        </p:nvSpPr>
        <p:spPr>
          <a:xfrm>
            <a:off x="720000" y="685542"/>
            <a:ext cx="7704000" cy="572700"/>
          </a:xfrm>
        </p:spPr>
        <p:txBody>
          <a:bodyPr/>
          <a:lstStyle/>
          <a:p>
            <a:r>
              <a:rPr lang="el-GR" dirty="0">
                <a:solidFill>
                  <a:schemeClr val="accent1"/>
                </a:solidFill>
              </a:rPr>
              <a:t>Βιβλιογραφίες</a:t>
            </a:r>
            <a:endParaRPr lang="en-US" dirty="0">
              <a:solidFill>
                <a:schemeClr val="accent1"/>
              </a:solidFill>
            </a:endParaRPr>
          </a:p>
        </p:txBody>
      </p:sp>
      <p:sp>
        <p:nvSpPr>
          <p:cNvPr id="3" name="Text Placeholder 2">
            <a:extLst>
              <a:ext uri="{FF2B5EF4-FFF2-40B4-BE49-F238E27FC236}">
                <a16:creationId xmlns:a16="http://schemas.microsoft.com/office/drawing/2014/main" id="{BDD17ADA-8CAF-3B34-5C3D-AC02311F9F89}"/>
              </a:ext>
            </a:extLst>
          </p:cNvPr>
          <p:cNvSpPr>
            <a:spLocks noGrp="1"/>
          </p:cNvSpPr>
          <p:nvPr>
            <p:ph type="body" idx="1"/>
          </p:nvPr>
        </p:nvSpPr>
        <p:spPr>
          <a:xfrm>
            <a:off x="720000" y="1635775"/>
            <a:ext cx="7704000" cy="2373900"/>
          </a:xfrm>
          <a:solidFill>
            <a:schemeClr val="tx2"/>
          </a:solidFill>
        </p:spPr>
        <p:txBody>
          <a:bodyPr/>
          <a:lstStyle/>
          <a:p>
            <a:r>
              <a:rPr lang="en-US" i="0" dirty="0">
                <a:solidFill>
                  <a:srgbClr val="3C4245"/>
                </a:solidFill>
                <a:effectLst/>
                <a:latin typeface="Arial" panose="020B0604020202020204" pitchFamily="34" charset="0"/>
              </a:rPr>
              <a:t>WHO (2023). UN Report: Global hunger numbers rose to as many as 828 million in 2021</a:t>
            </a:r>
            <a:r>
              <a:rPr lang="el-GR" i="0" dirty="0">
                <a:solidFill>
                  <a:srgbClr val="3C4245"/>
                </a:solidFill>
                <a:effectLst/>
                <a:latin typeface="Arial" panose="020B0604020202020204" pitchFamily="34" charset="0"/>
              </a:rPr>
              <a:t>. </a:t>
            </a:r>
            <a:r>
              <a:rPr lang="en-US" i="0" dirty="0">
                <a:solidFill>
                  <a:srgbClr val="3C4245"/>
                </a:solidFill>
                <a:effectLst/>
                <a:latin typeface="Arial" panose="020B0604020202020204" pitchFamily="34" charset="0"/>
              </a:rPr>
              <a:t>Accessed at</a:t>
            </a:r>
            <a:r>
              <a:rPr lang="el-GR" i="0" dirty="0">
                <a:solidFill>
                  <a:srgbClr val="3C4245"/>
                </a:solidFill>
                <a:effectLst/>
                <a:latin typeface="Arial" panose="020B0604020202020204" pitchFamily="34" charset="0"/>
              </a:rPr>
              <a:t> </a:t>
            </a:r>
            <a:r>
              <a:rPr lang="en-US" i="0" dirty="0">
                <a:solidFill>
                  <a:srgbClr val="3C4245"/>
                </a:solidFill>
                <a:effectLst/>
                <a:latin typeface="Arial" panose="020B0604020202020204" pitchFamily="34" charset="0"/>
                <a:hlinkClick r:id="rId2"/>
              </a:rPr>
              <a:t>https://www.who.int/news/item/06-07-2022-un-report--global-hunger-numbers-rose-to-as-many-as-828-million-in-2021</a:t>
            </a:r>
            <a:r>
              <a:rPr lang="en-US" i="0" dirty="0">
                <a:solidFill>
                  <a:srgbClr val="3C4245"/>
                </a:solidFill>
                <a:effectLst/>
                <a:latin typeface="Arial" panose="020B0604020202020204" pitchFamily="34" charset="0"/>
              </a:rPr>
              <a:t>. Accessed on 6/6/2023.</a:t>
            </a:r>
          </a:p>
          <a:p>
            <a:r>
              <a:rPr lang="en-US" dirty="0">
                <a:solidFill>
                  <a:srgbClr val="3C4245"/>
                </a:solidFill>
                <a:latin typeface="Arial" panose="020B0604020202020204" pitchFamily="34" charset="0"/>
              </a:rPr>
              <a:t>What causes hunger? Accessed at </a:t>
            </a:r>
            <a:r>
              <a:rPr lang="en-US" dirty="0">
                <a:solidFill>
                  <a:srgbClr val="3C4245"/>
                </a:solidFill>
                <a:latin typeface="Arial" panose="020B0604020202020204" pitchFamily="34" charset="0"/>
                <a:hlinkClick r:id="rId3"/>
              </a:rPr>
              <a:t>https://www.wfpusa.org/drivers-of-hunger/</a:t>
            </a:r>
            <a:r>
              <a:rPr lang="en-US" dirty="0">
                <a:solidFill>
                  <a:srgbClr val="3C4245"/>
                </a:solidFill>
                <a:latin typeface="Arial" panose="020B0604020202020204" pitchFamily="34" charset="0"/>
              </a:rPr>
              <a:t>. Accessed on 6/6/2023.</a:t>
            </a:r>
          </a:p>
          <a:p>
            <a:r>
              <a:rPr lang="en-US" i="0" dirty="0">
                <a:solidFill>
                  <a:srgbClr val="002C57"/>
                </a:solidFill>
                <a:effectLst/>
                <a:latin typeface="Arial" panose="020B0604020202020204" pitchFamily="34" charset="0"/>
              </a:rPr>
              <a:t>FAO. Global and regional food consumption patterns and trends. Accessed at </a:t>
            </a:r>
            <a:r>
              <a:rPr lang="en-US" i="0" dirty="0">
                <a:solidFill>
                  <a:srgbClr val="002C57"/>
                </a:solidFill>
                <a:effectLst/>
                <a:latin typeface="Arial" panose="020B0604020202020204" pitchFamily="34" charset="0"/>
                <a:hlinkClick r:id="rId4"/>
              </a:rPr>
              <a:t>https://www.fao.org/3/ac911e/ac911e05.htm. Accessed on 7/6/2023</a:t>
            </a:r>
            <a:r>
              <a:rPr lang="en-US" i="0" dirty="0">
                <a:solidFill>
                  <a:srgbClr val="002C57"/>
                </a:solidFill>
                <a:effectLst/>
                <a:latin typeface="Arial" panose="020B0604020202020204" pitchFamily="34" charset="0"/>
              </a:rPr>
              <a:t>.</a:t>
            </a:r>
            <a:endParaRPr lang="el-GR" i="0" dirty="0">
              <a:solidFill>
                <a:srgbClr val="002C57"/>
              </a:solidFill>
              <a:effectLst/>
              <a:latin typeface="Arial" panose="020B0604020202020204" pitchFamily="34" charset="0"/>
            </a:endParaRPr>
          </a:p>
          <a:p>
            <a:r>
              <a:rPr lang="en-US" dirty="0">
                <a:solidFill>
                  <a:srgbClr val="212121"/>
                </a:solidFill>
                <a:latin typeface="BlinkMacSystemFont"/>
              </a:rPr>
              <a:t>WFP (2023). What causes hunger? Accessed at </a:t>
            </a:r>
            <a:r>
              <a:rPr lang="en-US" dirty="0">
                <a:solidFill>
                  <a:srgbClr val="212121"/>
                </a:solidFill>
                <a:latin typeface="BlinkMacSystemFont"/>
                <a:hlinkClick r:id="rId3"/>
              </a:rPr>
              <a:t>https://www.wfpusa.org/drivers-of-hunger/</a:t>
            </a:r>
            <a:r>
              <a:rPr lang="en-US" dirty="0">
                <a:solidFill>
                  <a:srgbClr val="212121"/>
                </a:solidFill>
                <a:latin typeface="BlinkMacSystemFont"/>
              </a:rPr>
              <a:t>. Accessed on 7/6/23.</a:t>
            </a:r>
            <a:endParaRPr lang="en-US" dirty="0">
              <a:solidFill>
                <a:srgbClr val="000000"/>
              </a:solidFill>
              <a:latin typeface="BSGulliver"/>
            </a:endParaRPr>
          </a:p>
          <a:p>
            <a:pPr marL="139700" indent="0">
              <a:buNone/>
            </a:pPr>
            <a:endParaRPr lang="el-GR"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98890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55E7B60-2615-4A43-80B0-0554CDEE3F1B}"/>
              </a:ext>
            </a:extLst>
          </p:cNvPr>
          <p:cNvSpPr>
            <a:spLocks noGrp="1"/>
          </p:cNvSpPr>
          <p:nvPr>
            <p:ph type="body" idx="1"/>
          </p:nvPr>
        </p:nvSpPr>
        <p:spPr>
          <a:xfrm>
            <a:off x="903203" y="1474010"/>
            <a:ext cx="6924953" cy="2373900"/>
          </a:xfrm>
        </p:spPr>
        <p:txBody>
          <a:bodyPr/>
          <a:lstStyle/>
          <a:p>
            <a:endParaRPr lang="en-US" sz="2000" dirty="0">
              <a:solidFill>
                <a:schemeClr val="tx1"/>
              </a:solidFill>
            </a:endParaRPr>
          </a:p>
          <a:p>
            <a:endParaRPr lang="en-US" sz="2000" dirty="0">
              <a:solidFill>
                <a:schemeClr val="tx1"/>
              </a:solidFill>
            </a:endParaRPr>
          </a:p>
        </p:txBody>
      </p:sp>
      <p:sp>
        <p:nvSpPr>
          <p:cNvPr id="4" name="Title 3">
            <a:extLst>
              <a:ext uri="{FF2B5EF4-FFF2-40B4-BE49-F238E27FC236}">
                <a16:creationId xmlns:a16="http://schemas.microsoft.com/office/drawing/2014/main" id="{5FDDAD93-4F9A-BB78-C935-6C18FF153103}"/>
              </a:ext>
            </a:extLst>
          </p:cNvPr>
          <p:cNvSpPr>
            <a:spLocks noGrp="1"/>
          </p:cNvSpPr>
          <p:nvPr>
            <p:ph type="title"/>
          </p:nvPr>
        </p:nvSpPr>
        <p:spPr>
          <a:xfrm>
            <a:off x="720000" y="703130"/>
            <a:ext cx="7704000" cy="572700"/>
          </a:xfrm>
        </p:spPr>
        <p:txBody>
          <a:bodyPr/>
          <a:lstStyle/>
          <a:p>
            <a:r>
              <a:rPr lang="el-GR" sz="2400" dirty="0"/>
              <a:t>ΟΡΙΣΜΟΙ</a:t>
            </a:r>
            <a:br>
              <a:rPr lang="el-GR" sz="2400" dirty="0"/>
            </a:br>
            <a:r>
              <a:rPr lang="en-US" sz="2400" b="1" dirty="0">
                <a:solidFill>
                  <a:schemeClr val="accent1"/>
                </a:solidFill>
              </a:rPr>
              <a:t>FOOD INSECURITY </a:t>
            </a:r>
            <a:r>
              <a:rPr lang="el-GR" sz="2400" b="1" dirty="0">
                <a:solidFill>
                  <a:schemeClr val="accent1"/>
                </a:solidFill>
              </a:rPr>
              <a:t>(επισιτιστική ανασφάλεια)</a:t>
            </a:r>
            <a:endParaRPr lang="en-US" sz="2400" dirty="0"/>
          </a:p>
        </p:txBody>
      </p:sp>
      <p:pic>
        <p:nvPicPr>
          <p:cNvPr id="2" name="Picture 1">
            <a:extLst>
              <a:ext uri="{FF2B5EF4-FFF2-40B4-BE49-F238E27FC236}">
                <a16:creationId xmlns:a16="http://schemas.microsoft.com/office/drawing/2014/main" id="{EE7565C0-167A-75AB-A92D-AFA1672EF9EB}"/>
              </a:ext>
            </a:extLst>
          </p:cNvPr>
          <p:cNvPicPr>
            <a:picLocks noChangeAspect="1"/>
          </p:cNvPicPr>
          <p:nvPr/>
        </p:nvPicPr>
        <p:blipFill>
          <a:blip r:embed="rId2"/>
          <a:stretch>
            <a:fillRect/>
          </a:stretch>
        </p:blipFill>
        <p:spPr>
          <a:xfrm>
            <a:off x="987115" y="1474010"/>
            <a:ext cx="6924953" cy="2966360"/>
          </a:xfrm>
          <a:prstGeom prst="rect">
            <a:avLst/>
          </a:prstGeom>
        </p:spPr>
      </p:pic>
      <p:sp>
        <p:nvSpPr>
          <p:cNvPr id="3" name="TextBox 2">
            <a:extLst>
              <a:ext uri="{FF2B5EF4-FFF2-40B4-BE49-F238E27FC236}">
                <a16:creationId xmlns:a16="http://schemas.microsoft.com/office/drawing/2014/main" id="{27722527-03EA-5A7E-02A6-23650E1E5937}"/>
              </a:ext>
            </a:extLst>
          </p:cNvPr>
          <p:cNvSpPr txBox="1"/>
          <p:nvPr/>
        </p:nvSpPr>
        <p:spPr>
          <a:xfrm>
            <a:off x="2022089" y="4519961"/>
            <a:ext cx="5456663" cy="307777"/>
          </a:xfrm>
          <a:prstGeom prst="rect">
            <a:avLst/>
          </a:prstGeom>
          <a:noFill/>
        </p:spPr>
        <p:txBody>
          <a:bodyPr wrap="square" rtlCol="0">
            <a:spAutoFit/>
          </a:bodyPr>
          <a:lstStyle/>
          <a:p>
            <a:pPr algn="r"/>
            <a:r>
              <a:rPr lang="en-US" i="1" dirty="0"/>
              <a:t>Hunger &amp; food insecurity. https://www.fao.org/hunger/en/</a:t>
            </a:r>
          </a:p>
        </p:txBody>
      </p:sp>
    </p:spTree>
    <p:extLst>
      <p:ext uri="{BB962C8B-B14F-4D97-AF65-F5344CB8AC3E}">
        <p14:creationId xmlns:p14="http://schemas.microsoft.com/office/powerpoint/2010/main" val="435410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9D45043-4653-555B-378A-336D70AF5534}"/>
              </a:ext>
            </a:extLst>
          </p:cNvPr>
          <p:cNvPicPr>
            <a:picLocks noChangeAspect="1"/>
          </p:cNvPicPr>
          <p:nvPr/>
        </p:nvPicPr>
        <p:blipFill>
          <a:blip r:embed="rId2"/>
          <a:stretch>
            <a:fillRect/>
          </a:stretch>
        </p:blipFill>
        <p:spPr>
          <a:xfrm>
            <a:off x="1821366" y="618388"/>
            <a:ext cx="4893759" cy="3991132"/>
          </a:xfrm>
          <a:prstGeom prst="rect">
            <a:avLst/>
          </a:prstGeom>
        </p:spPr>
      </p:pic>
    </p:spTree>
    <p:extLst>
      <p:ext uri="{BB962C8B-B14F-4D97-AF65-F5344CB8AC3E}">
        <p14:creationId xmlns:p14="http://schemas.microsoft.com/office/powerpoint/2010/main" val="1702557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E5C8311-5ED1-7349-4D80-B67FDDF04EC2}"/>
              </a:ext>
            </a:extLst>
          </p:cNvPr>
          <p:cNvSpPr>
            <a:spLocks noGrp="1"/>
          </p:cNvSpPr>
          <p:nvPr>
            <p:ph type="body" idx="1"/>
          </p:nvPr>
        </p:nvSpPr>
        <p:spPr>
          <a:xfrm>
            <a:off x="869795" y="1821439"/>
            <a:ext cx="7225991" cy="750311"/>
          </a:xfrm>
        </p:spPr>
        <p:txBody>
          <a:bodyPr/>
          <a:lstStyle/>
          <a:p>
            <a:pPr marL="139700" indent="0" algn="ctr">
              <a:buNone/>
            </a:pPr>
            <a:r>
              <a:rPr lang="el-GR" sz="2000" b="1" i="0" dirty="0">
                <a:solidFill>
                  <a:schemeClr val="accent2"/>
                </a:solidFill>
                <a:effectLst/>
                <a:latin typeface="BlinkMacSystemFont"/>
              </a:rPr>
              <a:t>Υπάρχουν 3 κύριες αιτίες της επισιτιστικής ανασφάλειας: </a:t>
            </a:r>
            <a:endParaRPr lang="en-US" sz="2000" b="1" i="0" dirty="0">
              <a:solidFill>
                <a:schemeClr val="accent2"/>
              </a:solidFill>
              <a:effectLst/>
              <a:latin typeface="BlinkMacSystemFont"/>
            </a:endParaRPr>
          </a:p>
          <a:p>
            <a:endParaRPr lang="en-US" sz="2000" dirty="0">
              <a:solidFill>
                <a:srgbClr val="212121"/>
              </a:solidFill>
              <a:latin typeface="BlinkMacSystemFont"/>
            </a:endParaRPr>
          </a:p>
        </p:txBody>
      </p:sp>
      <p:sp>
        <p:nvSpPr>
          <p:cNvPr id="3" name="Title 2">
            <a:extLst>
              <a:ext uri="{FF2B5EF4-FFF2-40B4-BE49-F238E27FC236}">
                <a16:creationId xmlns:a16="http://schemas.microsoft.com/office/drawing/2014/main" id="{51864F7C-76DB-E853-3BEA-E354E6C8EE8C}"/>
              </a:ext>
            </a:extLst>
          </p:cNvPr>
          <p:cNvSpPr>
            <a:spLocks noGrp="1"/>
          </p:cNvSpPr>
          <p:nvPr>
            <p:ph type="title"/>
          </p:nvPr>
        </p:nvSpPr>
        <p:spPr/>
        <p:txBody>
          <a:bodyPr/>
          <a:lstStyle/>
          <a:p>
            <a:r>
              <a:rPr lang="el-GR" dirty="0"/>
              <a:t>ΕΠΙΣΙΤΙΣΤΙΚΗ ΑΝΑΣΦΑΛΕΙΑ</a:t>
            </a:r>
            <a:r>
              <a:rPr lang="en-US" dirty="0"/>
              <a:t>: </a:t>
            </a:r>
            <a:r>
              <a:rPr lang="el-GR" dirty="0">
                <a:solidFill>
                  <a:schemeClr val="accent1"/>
                </a:solidFill>
              </a:rPr>
              <a:t>ΑΙΤΙΑ</a:t>
            </a:r>
            <a:endParaRPr lang="en-US" dirty="0">
              <a:solidFill>
                <a:schemeClr val="accent1"/>
              </a:solidFill>
            </a:endParaRPr>
          </a:p>
        </p:txBody>
      </p:sp>
      <p:sp>
        <p:nvSpPr>
          <p:cNvPr id="4" name="Rectangle: Rounded Corners 3">
            <a:extLst>
              <a:ext uri="{FF2B5EF4-FFF2-40B4-BE49-F238E27FC236}">
                <a16:creationId xmlns:a16="http://schemas.microsoft.com/office/drawing/2014/main" id="{38801137-1272-195A-ED01-5D9E6B629A81}"/>
              </a:ext>
            </a:extLst>
          </p:cNvPr>
          <p:cNvSpPr/>
          <p:nvPr/>
        </p:nvSpPr>
        <p:spPr>
          <a:xfrm>
            <a:off x="6784773" y="2707540"/>
            <a:ext cx="1579756" cy="873278"/>
          </a:xfrm>
          <a:prstGeom prst="roundRect">
            <a:avLst/>
          </a:prstGeom>
          <a:solidFill>
            <a:srgbClr val="F2F2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latin typeface="BlinkMacSystemFont"/>
              </a:rPr>
              <a:t>οι συγκρούσεις</a:t>
            </a:r>
            <a:endParaRPr lang="en-US" dirty="0">
              <a:solidFill>
                <a:schemeClr val="tx1"/>
              </a:solidFill>
              <a:latin typeface="BlinkMacSystemFont"/>
            </a:endParaRPr>
          </a:p>
        </p:txBody>
      </p:sp>
      <p:sp>
        <p:nvSpPr>
          <p:cNvPr id="5" name="Rectangle: Rounded Corners 4">
            <a:extLst>
              <a:ext uri="{FF2B5EF4-FFF2-40B4-BE49-F238E27FC236}">
                <a16:creationId xmlns:a16="http://schemas.microsoft.com/office/drawing/2014/main" id="{7B105BC8-2226-ED1D-BB73-A352BA379C84}"/>
              </a:ext>
            </a:extLst>
          </p:cNvPr>
          <p:cNvSpPr/>
          <p:nvPr/>
        </p:nvSpPr>
        <p:spPr>
          <a:xfrm>
            <a:off x="869795" y="2707540"/>
            <a:ext cx="3163229" cy="873279"/>
          </a:xfrm>
          <a:prstGeom prst="roundRect">
            <a:avLst/>
          </a:prstGeom>
          <a:solidFill>
            <a:srgbClr val="F2F2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0" i="0" dirty="0">
                <a:solidFill>
                  <a:schemeClr val="tx1"/>
                </a:solidFill>
                <a:effectLst/>
                <a:latin typeface="BlinkMacSystemFont"/>
              </a:rPr>
              <a:t>η υψηλή έκθεση και η </a:t>
            </a:r>
            <a:r>
              <a:rPr lang="el-GR" b="0" i="0" dirty="0" err="1">
                <a:solidFill>
                  <a:schemeClr val="tx1"/>
                </a:solidFill>
                <a:effectLst/>
                <a:latin typeface="BlinkMacSystemFont"/>
              </a:rPr>
              <a:t>ευ</a:t>
            </a:r>
            <a:r>
              <a:rPr lang="el-GR" dirty="0" err="1">
                <a:solidFill>
                  <a:schemeClr val="tx1"/>
                </a:solidFill>
                <a:latin typeface="BlinkMacSystemFont"/>
              </a:rPr>
              <a:t>αλωτότητα</a:t>
            </a:r>
            <a:r>
              <a:rPr lang="el-GR" b="0" i="0" dirty="0">
                <a:solidFill>
                  <a:schemeClr val="tx1"/>
                </a:solidFill>
                <a:effectLst/>
                <a:latin typeface="BlinkMacSystemFont"/>
              </a:rPr>
              <a:t> σε ακραίες κλιματικές συνθήκες</a:t>
            </a:r>
            <a:endParaRPr lang="en-US" b="0" i="0" dirty="0">
              <a:solidFill>
                <a:schemeClr val="tx1"/>
              </a:solidFill>
              <a:effectLst/>
              <a:latin typeface="BlinkMacSystemFont"/>
            </a:endParaRPr>
          </a:p>
        </p:txBody>
      </p:sp>
      <p:sp>
        <p:nvSpPr>
          <p:cNvPr id="6" name="Rectangle: Rounded Corners 5">
            <a:extLst>
              <a:ext uri="{FF2B5EF4-FFF2-40B4-BE49-F238E27FC236}">
                <a16:creationId xmlns:a16="http://schemas.microsoft.com/office/drawing/2014/main" id="{8857D106-1C91-1A21-5E39-4BA423B1008F}"/>
              </a:ext>
            </a:extLst>
          </p:cNvPr>
          <p:cNvSpPr/>
          <p:nvPr/>
        </p:nvSpPr>
        <p:spPr>
          <a:xfrm>
            <a:off x="4672362" y="2713464"/>
            <a:ext cx="1579757" cy="873279"/>
          </a:xfrm>
          <a:prstGeom prst="roundRect">
            <a:avLst/>
          </a:prstGeom>
          <a:solidFill>
            <a:srgbClr val="F2F2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latin typeface="BlinkMacSystemFont"/>
              </a:rPr>
              <a:t>η οικονομική επιβράδυνση</a:t>
            </a:r>
            <a:endParaRPr lang="en-US" dirty="0">
              <a:solidFill>
                <a:schemeClr val="tx1"/>
              </a:solidFill>
              <a:latin typeface="BlinkMacSystemFont"/>
            </a:endParaRPr>
          </a:p>
        </p:txBody>
      </p:sp>
    </p:spTree>
    <p:extLst>
      <p:ext uri="{BB962C8B-B14F-4D97-AF65-F5344CB8AC3E}">
        <p14:creationId xmlns:p14="http://schemas.microsoft.com/office/powerpoint/2010/main" val="1273967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7F9EE0-9F5C-569F-509A-1804756774BD}"/>
              </a:ext>
            </a:extLst>
          </p:cNvPr>
          <p:cNvSpPr>
            <a:spLocks noGrp="1"/>
          </p:cNvSpPr>
          <p:nvPr>
            <p:ph type="body" idx="1"/>
          </p:nvPr>
        </p:nvSpPr>
        <p:spPr>
          <a:xfrm>
            <a:off x="914400" y="1866234"/>
            <a:ext cx="7315200" cy="2373900"/>
          </a:xfrm>
          <a:solidFill>
            <a:schemeClr val="tx2"/>
          </a:solidFill>
        </p:spPr>
        <p:txBody>
          <a:bodyPr/>
          <a:lstStyle/>
          <a:p>
            <a:pPr algn="just"/>
            <a:r>
              <a:rPr lang="el-GR" dirty="0">
                <a:solidFill>
                  <a:schemeClr val="tx1"/>
                </a:solidFill>
              </a:rPr>
              <a:t>Η πείνα χαρακτηρίζεται με πολλούς τρόπους. </a:t>
            </a:r>
            <a:endParaRPr lang="en-US" dirty="0">
              <a:solidFill>
                <a:schemeClr val="tx1"/>
              </a:solidFill>
            </a:endParaRPr>
          </a:p>
          <a:p>
            <a:pPr algn="just"/>
            <a:endParaRPr lang="en-US" dirty="0">
              <a:solidFill>
                <a:schemeClr val="tx1"/>
              </a:solidFill>
            </a:endParaRPr>
          </a:p>
          <a:p>
            <a:pPr algn="just"/>
            <a:r>
              <a:rPr lang="el-GR" dirty="0">
                <a:solidFill>
                  <a:schemeClr val="tx1"/>
                </a:solidFill>
              </a:rPr>
              <a:t>Περιλαμβάνει μεμονωμένες αισθήσεις και αντιδράσεις συμπεριφοράς του νοικοκυριού, έλλειψη τροφίμων (πραγματική ή φοβούμενη) και εθνικούς ισολογισμούς τροφίμων που εστιάζουν στην παροχή ενέργειας (Θερμίδες) σε οποιαδήποτε χώρα σε σχέση με ένα ελάχιστο όριο ανάγκης. </a:t>
            </a:r>
          </a:p>
          <a:p>
            <a:pPr algn="just"/>
            <a:r>
              <a:rPr lang="el-GR" dirty="0">
                <a:solidFill>
                  <a:schemeClr val="tx1"/>
                </a:solidFill>
              </a:rPr>
              <a:t>Η προσέγγιση του ισολογισμού τροφίμων είναι το μόνο πρότυπο μέτρησης που χρησιμοποιείται παγκοσμίως. Βασίζεται σε δεδομένα που συγκεντρώθηκαν από τον Οργανισμό Τροφίμων και Γεωργίας των Ηνωμένων Εθνών (</a:t>
            </a:r>
            <a:r>
              <a:rPr lang="en-US" dirty="0">
                <a:solidFill>
                  <a:schemeClr val="tx1"/>
                </a:solidFill>
              </a:rPr>
              <a:t>USDA)</a:t>
            </a:r>
            <a:r>
              <a:rPr lang="el-GR" dirty="0">
                <a:solidFill>
                  <a:schemeClr val="tx1"/>
                </a:solidFill>
              </a:rPr>
              <a:t>. </a:t>
            </a:r>
            <a:endParaRPr lang="en-US" dirty="0">
              <a:solidFill>
                <a:schemeClr val="tx1"/>
              </a:solidFill>
            </a:endParaRPr>
          </a:p>
          <a:p>
            <a:pPr algn="just"/>
            <a:endParaRPr lang="en-US" dirty="0">
              <a:solidFill>
                <a:schemeClr val="tx1"/>
              </a:solidFill>
            </a:endParaRPr>
          </a:p>
          <a:p>
            <a:pPr algn="just"/>
            <a:r>
              <a:rPr lang="en-US" dirty="0">
                <a:solidFill>
                  <a:schemeClr val="tx1"/>
                </a:solidFill>
              </a:rPr>
              <a:t>O USDA </a:t>
            </a:r>
            <a:r>
              <a:rPr lang="el-GR" dirty="0">
                <a:solidFill>
                  <a:schemeClr val="tx1"/>
                </a:solidFill>
              </a:rPr>
              <a:t>έχει αντικαταστήσει την «πείνα» στην περιγραφή αυτής της μέτρησης με τη φράση «χρόνιος υποσιτισμός</a:t>
            </a:r>
            <a:r>
              <a:rPr lang="en-US" dirty="0">
                <a:solidFill>
                  <a:schemeClr val="tx1"/>
                </a:solidFill>
              </a:rPr>
              <a:t> (chronic undernourishment)</a:t>
            </a:r>
            <a:r>
              <a:rPr lang="el-GR" dirty="0">
                <a:solidFill>
                  <a:schemeClr val="tx1"/>
                </a:solidFill>
              </a:rPr>
              <a:t>».</a:t>
            </a:r>
          </a:p>
        </p:txBody>
      </p:sp>
      <p:sp>
        <p:nvSpPr>
          <p:cNvPr id="3" name="Title 2">
            <a:extLst>
              <a:ext uri="{FF2B5EF4-FFF2-40B4-BE49-F238E27FC236}">
                <a16:creationId xmlns:a16="http://schemas.microsoft.com/office/drawing/2014/main" id="{CBD78A07-3D61-83B7-615E-D556B4F01DFD}"/>
              </a:ext>
            </a:extLst>
          </p:cNvPr>
          <p:cNvSpPr>
            <a:spLocks noGrp="1"/>
          </p:cNvSpPr>
          <p:nvPr>
            <p:ph type="title"/>
          </p:nvPr>
        </p:nvSpPr>
        <p:spPr>
          <a:xfrm>
            <a:off x="853814" y="722712"/>
            <a:ext cx="7704000" cy="572700"/>
          </a:xfrm>
        </p:spPr>
        <p:txBody>
          <a:bodyPr/>
          <a:lstStyle/>
          <a:p>
            <a:r>
              <a:rPr lang="el-GR" dirty="0">
                <a:solidFill>
                  <a:schemeClr val="tx1"/>
                </a:solidFill>
              </a:rPr>
              <a:t>ΟΡΙΣΜΟΙ</a:t>
            </a:r>
            <a:r>
              <a:rPr lang="el-GR" dirty="0">
                <a:solidFill>
                  <a:schemeClr val="accent1"/>
                </a:solidFill>
              </a:rPr>
              <a:t> – ΠΕΙΝΑ (</a:t>
            </a:r>
            <a:r>
              <a:rPr lang="en-US" dirty="0">
                <a:solidFill>
                  <a:schemeClr val="accent1"/>
                </a:solidFill>
              </a:rPr>
              <a:t>HUNGER)</a:t>
            </a:r>
          </a:p>
        </p:txBody>
      </p:sp>
    </p:spTree>
    <p:extLst>
      <p:ext uri="{BB962C8B-B14F-4D97-AF65-F5344CB8AC3E}">
        <p14:creationId xmlns:p14="http://schemas.microsoft.com/office/powerpoint/2010/main" val="14510797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7F9EE0-9F5C-569F-509A-1804756774BD}"/>
              </a:ext>
            </a:extLst>
          </p:cNvPr>
          <p:cNvSpPr>
            <a:spLocks noGrp="1"/>
          </p:cNvSpPr>
          <p:nvPr>
            <p:ph type="body" idx="1"/>
          </p:nvPr>
        </p:nvSpPr>
        <p:spPr>
          <a:xfrm>
            <a:off x="914400" y="1791892"/>
            <a:ext cx="7315200" cy="2373900"/>
          </a:xfrm>
          <a:solidFill>
            <a:schemeClr val="tx2"/>
          </a:solidFill>
        </p:spPr>
        <p:txBody>
          <a:bodyPr/>
          <a:lstStyle/>
          <a:p>
            <a:pPr algn="just"/>
            <a:r>
              <a:rPr lang="en-US" sz="2000" b="1" dirty="0">
                <a:solidFill>
                  <a:schemeClr val="accent1"/>
                </a:solidFill>
              </a:rPr>
              <a:t>UNDERNOURISHMENT: </a:t>
            </a:r>
            <a:r>
              <a:rPr lang="el-GR" sz="2000" dirty="0">
                <a:solidFill>
                  <a:schemeClr val="tx1"/>
                </a:solidFill>
              </a:rPr>
              <a:t>θερμιδική πρόσληψη κάτω από τις ενεργειακές ανάγκες του ατόμου</a:t>
            </a:r>
            <a:endParaRPr lang="en-US" sz="2000" dirty="0">
              <a:solidFill>
                <a:schemeClr val="tx1"/>
              </a:solidFill>
            </a:endParaRPr>
          </a:p>
          <a:p>
            <a:pPr marL="139700" indent="0" algn="just">
              <a:buNone/>
            </a:pPr>
            <a:endParaRPr lang="el-GR" sz="2000" dirty="0">
              <a:solidFill>
                <a:schemeClr val="tx1"/>
              </a:solidFill>
            </a:endParaRPr>
          </a:p>
          <a:p>
            <a:pPr marL="139700" indent="0" algn="just">
              <a:buNone/>
            </a:pPr>
            <a:endParaRPr lang="el-GR" sz="2000" dirty="0">
              <a:solidFill>
                <a:schemeClr val="tx1"/>
              </a:solidFill>
            </a:endParaRPr>
          </a:p>
          <a:p>
            <a:pPr algn="just"/>
            <a:r>
              <a:rPr lang="el-GR" sz="2000" b="1" dirty="0">
                <a:solidFill>
                  <a:schemeClr val="accent1"/>
                </a:solidFill>
              </a:rPr>
              <a:t>ΧΡΟΝΙΟΣ ΥΠΟΣΙΤΙΣΜΟΣ (</a:t>
            </a:r>
            <a:r>
              <a:rPr lang="en-US" sz="2000" b="1" dirty="0">
                <a:solidFill>
                  <a:schemeClr val="accent1"/>
                </a:solidFill>
              </a:rPr>
              <a:t>chronic undernourishment)</a:t>
            </a:r>
            <a:endParaRPr lang="el-GR" sz="2000" b="1" dirty="0">
              <a:solidFill>
                <a:schemeClr val="accent1"/>
              </a:solidFill>
            </a:endParaRPr>
          </a:p>
          <a:p>
            <a:pPr marL="139700" indent="0" algn="just">
              <a:buNone/>
            </a:pPr>
            <a:r>
              <a:rPr lang="el-GR" sz="2000" dirty="0">
                <a:solidFill>
                  <a:schemeClr val="tx1"/>
                </a:solidFill>
              </a:rPr>
              <a:t>«η αδυναμία ενός ατόμου να αποκτήσει αρκετή τροφή για να καλύψει τις ημερήσιες ελάχιστες διατροφικές ενεργειακές απαιτήσεις κατά τη διάρκεια ενός έτους»</a:t>
            </a:r>
            <a:r>
              <a:rPr lang="en-US" sz="2000" dirty="0">
                <a:solidFill>
                  <a:schemeClr val="tx1"/>
                </a:solidFill>
              </a:rPr>
              <a:t>.</a:t>
            </a:r>
            <a:endParaRPr lang="el-GR" sz="2000" dirty="0">
              <a:solidFill>
                <a:schemeClr val="tx1"/>
              </a:solidFill>
            </a:endParaRPr>
          </a:p>
        </p:txBody>
      </p:sp>
      <p:sp>
        <p:nvSpPr>
          <p:cNvPr id="3" name="Title 2">
            <a:extLst>
              <a:ext uri="{FF2B5EF4-FFF2-40B4-BE49-F238E27FC236}">
                <a16:creationId xmlns:a16="http://schemas.microsoft.com/office/drawing/2014/main" id="{CBD78A07-3D61-83B7-615E-D556B4F01DFD}"/>
              </a:ext>
            </a:extLst>
          </p:cNvPr>
          <p:cNvSpPr>
            <a:spLocks noGrp="1"/>
          </p:cNvSpPr>
          <p:nvPr>
            <p:ph type="title"/>
          </p:nvPr>
        </p:nvSpPr>
        <p:spPr>
          <a:xfrm>
            <a:off x="966439" y="841659"/>
            <a:ext cx="7382107" cy="572700"/>
          </a:xfrm>
        </p:spPr>
        <p:txBody>
          <a:bodyPr/>
          <a:lstStyle/>
          <a:p>
            <a:r>
              <a:rPr lang="el-GR" dirty="0">
                <a:solidFill>
                  <a:schemeClr val="tx1"/>
                </a:solidFill>
              </a:rPr>
              <a:t>ΟΡΙΣΜΟΙ</a:t>
            </a:r>
            <a:endParaRPr lang="en-US" dirty="0">
              <a:solidFill>
                <a:schemeClr val="accent1"/>
              </a:solidFill>
            </a:endParaRPr>
          </a:p>
        </p:txBody>
      </p:sp>
    </p:spTree>
    <p:extLst>
      <p:ext uri="{BB962C8B-B14F-4D97-AF65-F5344CB8AC3E}">
        <p14:creationId xmlns:p14="http://schemas.microsoft.com/office/powerpoint/2010/main" val="305955736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5.3.3511"/>
  <p:tag name="SLIDO_PRESENTATION_ID" val="00000000-0000-0000-0000-000000000000"/>
  <p:tag name="SLIDO_EVENT_UUID" val="f106b43c-b3bd-4be2-8b35-042a9a0b59f1"/>
  <p:tag name="SLIDO_EVENT_SECTION_UUID" val="4b114c17-2ed1-4b59-8965-ab45ac228394"/>
</p:tagLst>
</file>

<file path=ppt/theme/theme1.xml><?xml version="1.0" encoding="utf-8"?>
<a:theme xmlns:a="http://schemas.openxmlformats.org/drawingml/2006/main" name="Pros and Cons Business Meeting by Slidesgo">
  <a:themeElements>
    <a:clrScheme name="Simple Light">
      <a:dk1>
        <a:srgbClr val="191919"/>
      </a:dk1>
      <a:lt1>
        <a:srgbClr val="666666"/>
      </a:lt1>
      <a:dk2>
        <a:srgbClr val="EFEFEF"/>
      </a:dk2>
      <a:lt2>
        <a:srgbClr val="FFFFFF"/>
      </a:lt2>
      <a:accent1>
        <a:srgbClr val="6E6EE3"/>
      </a:accent1>
      <a:accent2>
        <a:srgbClr val="C2474C"/>
      </a:accent2>
      <a:accent3>
        <a:srgbClr val="FFFFFF"/>
      </a:accent3>
      <a:accent4>
        <a:srgbClr val="FFFFFF"/>
      </a:accent4>
      <a:accent5>
        <a:srgbClr val="FFFFFF"/>
      </a:accent5>
      <a:accent6>
        <a:srgbClr val="FFFFFF"/>
      </a:accent6>
      <a:hlink>
        <a:srgbClr val="66666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Pros and Cons Business Meeting by Slidesgo">
  <a:themeElements>
    <a:clrScheme name="Simple Light">
      <a:dk1>
        <a:srgbClr val="191919"/>
      </a:dk1>
      <a:lt1>
        <a:srgbClr val="666666"/>
      </a:lt1>
      <a:dk2>
        <a:srgbClr val="EFEFEF"/>
      </a:dk2>
      <a:lt2>
        <a:srgbClr val="FFFFFF"/>
      </a:lt2>
      <a:accent1>
        <a:srgbClr val="6E6EE3"/>
      </a:accent1>
      <a:accent2>
        <a:srgbClr val="C2474C"/>
      </a:accent2>
      <a:accent3>
        <a:srgbClr val="FFFFFF"/>
      </a:accent3>
      <a:accent4>
        <a:srgbClr val="FFFFFF"/>
      </a:accent4>
      <a:accent5>
        <a:srgbClr val="FFFFFF"/>
      </a:accent5>
      <a:accent6>
        <a:srgbClr val="FFFFFF"/>
      </a:accent6>
      <a:hlink>
        <a:srgbClr val="66666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9829</TotalTime>
  <Words>1929</Words>
  <Application>Microsoft Office PowerPoint</Application>
  <PresentationFormat>On-screen Show (16:9)</PresentationFormat>
  <Paragraphs>321</Paragraphs>
  <Slides>41</Slides>
  <Notes>2</Notes>
  <HiddenSlides>0</HiddenSlides>
  <MMClips>0</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41</vt:i4>
      </vt:variant>
    </vt:vector>
  </HeadingPairs>
  <TitlesOfParts>
    <vt:vector size="58" baseType="lpstr">
      <vt:lpstr>BlinkMacSystemFont</vt:lpstr>
      <vt:lpstr>sentinel</vt:lpstr>
      <vt:lpstr>Arimo</vt:lpstr>
      <vt:lpstr>PFTransport</vt:lpstr>
      <vt:lpstr>Calibri</vt:lpstr>
      <vt:lpstr>Roboto</vt:lpstr>
      <vt:lpstr>Public Sans</vt:lpstr>
      <vt:lpstr>Kumbh Sans</vt:lpstr>
      <vt:lpstr>Open Sans</vt:lpstr>
      <vt:lpstr>apercuregular</vt:lpstr>
      <vt:lpstr>Bree Serif</vt:lpstr>
      <vt:lpstr>Arial</vt:lpstr>
      <vt:lpstr>BSGulliver</vt:lpstr>
      <vt:lpstr>WGPDOY+PFLithoText-Bold</vt:lpstr>
      <vt:lpstr>Google Sans</vt:lpstr>
      <vt:lpstr>Pros and Cons Business Meeting by Slidesgo</vt:lpstr>
      <vt:lpstr>1_Pros and Cons Business Meeting by Slidesgo</vt:lpstr>
      <vt:lpstr>Σύγχρονες τάσεις στην παραγωγή &amp; κατανάλωση τροφίμων </vt:lpstr>
      <vt:lpstr>PowerPoint Presentation</vt:lpstr>
      <vt:lpstr>PowerPoint Presentation</vt:lpstr>
      <vt:lpstr>ΟΡΙΣΜΟΙ FOOD INSECURITY (επισιτιστική ανασφάλεια)</vt:lpstr>
      <vt:lpstr>ΟΡΙΣΜΟΙ FOOD INSECURITY (επισιτιστική ανασφάλεια)</vt:lpstr>
      <vt:lpstr>PowerPoint Presentation</vt:lpstr>
      <vt:lpstr>ΕΠΙΣΙΤΙΣΤΙΚΗ ΑΝΑΣΦΑΛΕΙΑ: ΑΙΤΙΑ</vt:lpstr>
      <vt:lpstr>ΟΡΙΣΜΟΙ – ΠΕΙΝΑ (HUNGER)</vt:lpstr>
      <vt:lpstr>ΟΡΙΣΜΟΙ</vt:lpstr>
      <vt:lpstr>ΟΡΙΣΜΟΙ – κακοσιτισμός/ υποσιτισμός</vt:lpstr>
      <vt:lpstr>ΟΡΙΣΜΟΙ</vt:lpstr>
      <vt:lpstr>ΠΑΓΚΟΣΜΙΑ ΔΗΜΟΓΡΑΦΙΚΑ - ΠΕΙΝΑ</vt:lpstr>
      <vt:lpstr>ΠΑΓΚΟΣΜΙΑ ΔΗΜΟΓΡΑΦΙΚΑ – FOOD INSECURITY</vt:lpstr>
      <vt:lpstr>ΠΑΓΚΟΣΜΙΑ ΔΗΜΟΓΡΑΦΙΚΑ –  ΥΠΟΣΙΤΙΣΜΟΣ ΠΑΙΔΙΑ</vt:lpstr>
      <vt:lpstr>ΔΗΜΟΓΡΑΦΙΚΑ ΔΕΔΟΜΕΝΑ</vt:lpstr>
      <vt:lpstr>Παραδείγματα δράσεων για την αντιμετώπιση της πείνας και του υποσιτισμού σε όλους τους τομείς</vt:lpstr>
      <vt:lpstr>ΠΕΙΝΑ: ΑΙΤΙΑ</vt:lpstr>
      <vt:lpstr>ΠΕΙΝΑ: ΑΙΤΙΑ</vt:lpstr>
      <vt:lpstr>FOOD INSECURITY – WASTE – CLIMATE CHANGE</vt:lpstr>
      <vt:lpstr>FOOD WASTE vs FOOD LOSS</vt:lpstr>
      <vt:lpstr>FOOD WASTE (ΣΠΑΤΑΛΗ ΤΡΟΦΗΣ)</vt:lpstr>
      <vt:lpstr>PowerPoint Presentation</vt:lpstr>
      <vt:lpstr>PowerPoint Presentation</vt:lpstr>
      <vt:lpstr>PowerPoint Presentation</vt:lpstr>
      <vt:lpstr>PowerPoint Presentation</vt:lpstr>
      <vt:lpstr>FOOD WASTE &amp; CLIMATE CHANGE</vt:lpstr>
      <vt:lpstr>ΑΠΟΤΥΠΩΜΑ ΑΝΘΡΑΚΑ - ορισμός</vt:lpstr>
      <vt:lpstr>PowerPoint Presentation</vt:lpstr>
      <vt:lpstr>PowerPoint Presentation</vt:lpstr>
      <vt:lpstr>PowerPoint Presentation</vt:lpstr>
      <vt:lpstr>PowerPoint Presentation</vt:lpstr>
      <vt:lpstr>SUSTAINABILITY - ΒΙΩΣΙΜΟΤΗΤΑ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Καλή επιτυχία!</vt:lpstr>
      <vt:lpstr>Βιβλιογραφίες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Avantages et inconvénients Réunion d'affaires</dc:title>
  <dc:creator>Evi Fappa</dc:creator>
  <cp:lastModifiedBy>Evi Fappa</cp:lastModifiedBy>
  <cp:revision>443</cp:revision>
  <dcterms:modified xsi:type="dcterms:W3CDTF">2023-06-08T07:19:46Z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lidoAppVersion">
    <vt:lpwstr>1.5.3.3511</vt:lpwstr>
  </property>
</Properties>
</file>