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26_9EE7114.xml" ContentType="application/vnd.ms-powerpoint.comments+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79"/>
  </p:notesMasterIdLst>
  <p:handoutMasterIdLst>
    <p:handoutMasterId r:id="rId80"/>
  </p:handoutMasterIdLst>
  <p:sldIdLst>
    <p:sldId id="270" r:id="rId5"/>
    <p:sldId id="313" r:id="rId6"/>
    <p:sldId id="295" r:id="rId7"/>
    <p:sldId id="272" r:id="rId8"/>
    <p:sldId id="294" r:id="rId9"/>
    <p:sldId id="273" r:id="rId10"/>
    <p:sldId id="307" r:id="rId11"/>
    <p:sldId id="342" r:id="rId12"/>
    <p:sldId id="341" r:id="rId13"/>
    <p:sldId id="343" r:id="rId14"/>
    <p:sldId id="344" r:id="rId15"/>
    <p:sldId id="346" r:id="rId16"/>
    <p:sldId id="347" r:id="rId17"/>
    <p:sldId id="345" r:id="rId18"/>
    <p:sldId id="348" r:id="rId19"/>
    <p:sldId id="310" r:id="rId20"/>
    <p:sldId id="311" r:id="rId21"/>
    <p:sldId id="274" r:id="rId22"/>
    <p:sldId id="275" r:id="rId23"/>
    <p:sldId id="271" r:id="rId24"/>
    <p:sldId id="276" r:id="rId25"/>
    <p:sldId id="277" r:id="rId26"/>
    <p:sldId id="349" r:id="rId27"/>
    <p:sldId id="278" r:id="rId28"/>
    <p:sldId id="350" r:id="rId29"/>
    <p:sldId id="279" r:id="rId30"/>
    <p:sldId id="280" r:id="rId31"/>
    <p:sldId id="351" r:id="rId32"/>
    <p:sldId id="281" r:id="rId33"/>
    <p:sldId id="282" r:id="rId34"/>
    <p:sldId id="283" r:id="rId35"/>
    <p:sldId id="284" r:id="rId36"/>
    <p:sldId id="285" r:id="rId37"/>
    <p:sldId id="314" r:id="rId38"/>
    <p:sldId id="315" r:id="rId39"/>
    <p:sldId id="316" r:id="rId40"/>
    <p:sldId id="317" r:id="rId41"/>
    <p:sldId id="318" r:id="rId42"/>
    <p:sldId id="335" r:id="rId43"/>
    <p:sldId id="319" r:id="rId44"/>
    <p:sldId id="287" r:id="rId45"/>
    <p:sldId id="286" r:id="rId46"/>
    <p:sldId id="288" r:id="rId47"/>
    <p:sldId id="289" r:id="rId48"/>
    <p:sldId id="290" r:id="rId49"/>
    <p:sldId id="291" r:id="rId50"/>
    <p:sldId id="292" r:id="rId51"/>
    <p:sldId id="327" r:id="rId52"/>
    <p:sldId id="328" r:id="rId53"/>
    <p:sldId id="329" r:id="rId54"/>
    <p:sldId id="330" r:id="rId55"/>
    <p:sldId id="331" r:id="rId56"/>
    <p:sldId id="332" r:id="rId57"/>
    <p:sldId id="333" r:id="rId58"/>
    <p:sldId id="334" r:id="rId59"/>
    <p:sldId id="320" r:id="rId60"/>
    <p:sldId id="321" r:id="rId61"/>
    <p:sldId id="322" r:id="rId62"/>
    <p:sldId id="323" r:id="rId63"/>
    <p:sldId id="324" r:id="rId64"/>
    <p:sldId id="325" r:id="rId65"/>
    <p:sldId id="336" r:id="rId66"/>
    <p:sldId id="338" r:id="rId67"/>
    <p:sldId id="339" r:id="rId68"/>
    <p:sldId id="340" r:id="rId69"/>
    <p:sldId id="296" r:id="rId70"/>
    <p:sldId id="297" r:id="rId71"/>
    <p:sldId id="298" r:id="rId72"/>
    <p:sldId id="299" r:id="rId73"/>
    <p:sldId id="300" r:id="rId74"/>
    <p:sldId id="302" r:id="rId75"/>
    <p:sldId id="326" r:id="rId76"/>
    <p:sldId id="305" r:id="rId77"/>
    <p:sldId id="306" r:id="rId78"/>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857130-7C32-C639-8F4D-476D510C250F}" name="ΜΑΡΙΑ ΠΑΠΑΔΟΠΟΥΛΟΥ" initials="" userId="S::m.papadopoulou@office365.uop.gr::91d0972d-4721-411e-914b-53366286546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F79D85-F087-444C-B078-EC7153FEBAA4}" v="2" dt="2024-12-06T10:15:23.793"/>
  </p1510:revLst>
</p1510:revInfo>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Μεσαίο στυλ 2 - Έμφαση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36" autoAdjust="0"/>
    <p:restoredTop sz="94660"/>
  </p:normalViewPr>
  <p:slideViewPr>
    <p:cSldViewPr snapToGrid="0" showGuides="1">
      <p:cViewPr varScale="1">
        <p:scale>
          <a:sx n="83" d="100"/>
          <a:sy n="83" d="100"/>
        </p:scale>
        <p:origin x="749" y="58"/>
      </p:cViewPr>
      <p:guideLst>
        <p:guide orient="horz" pos="2160"/>
        <p:guide pos="3840"/>
        <p:guide orient="horz" pos="3960"/>
      </p:guideLst>
    </p:cSldViewPr>
  </p:slideViewPr>
  <p:notesTextViewPr>
    <p:cViewPr>
      <p:scale>
        <a:sx n="3" d="2"/>
        <a:sy n="3" d="2"/>
      </p:scale>
      <p:origin x="0" y="0"/>
    </p:cViewPr>
  </p:notesTextViewPr>
  <p:notesViewPr>
    <p:cSldViewPr snapToGrid="0" showGuide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86"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viewProps" Target="viewProps.xml"/></Relationships>
</file>

<file path=ppt/comments/modernComment_126_9EE7114.xml><?xml version="1.0" encoding="utf-8"?>
<p188:cmLst xmlns:a="http://schemas.openxmlformats.org/drawingml/2006/main" xmlns:r="http://schemas.openxmlformats.org/officeDocument/2006/relationships" xmlns:p188="http://schemas.microsoft.com/office/powerpoint/2018/8/main">
  <p188:cm id="{F980A515-56E6-4CF3-ACDE-000BF6D11E41}" authorId="{F9857130-7C32-C639-8F4D-476D510C250F}" created="2024-11-27T17:11:54.656">
    <pc:sldMkLst xmlns:pc="http://schemas.microsoft.com/office/powerpoint/2013/main/command">
      <pc:docMk/>
      <pc:sldMk cId="166621460" sldId="294"/>
    </pc:sldMkLst>
    <p188:txBody>
      <a:bodyPr/>
      <a:lstStyle/>
      <a:p>
        <a:r>
          <a:rPr lang="el-GR"/>
          <a:t>Ορθολογική Χρήση Γαντιών 
Υγιεινή Χεριών </a:t>
        </a:r>
      </a:p>
    </p188:txBody>
  </p188:cm>
</p188:cmLst>
</file>

<file path=ppt/diagrams/_rels/data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jp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88218A-F854-4716-AEEF-2029E84F88E3}" type="doc">
      <dgm:prSet loTypeId="urn:microsoft.com/office/officeart/2005/8/layout/vProcess5" loCatId="process" qsTypeId="urn:microsoft.com/office/officeart/2005/8/quickstyle/simple5" qsCatId="simple" csTypeId="urn:microsoft.com/office/officeart/2005/8/colors/accent1_2" csCatId="accent1" phldr="1"/>
      <dgm:spPr/>
      <dgm:t>
        <a:bodyPr/>
        <a:lstStyle/>
        <a:p>
          <a:endParaRPr lang="el-GR"/>
        </a:p>
      </dgm:t>
    </dgm:pt>
    <dgm:pt modelId="{7A76430B-394D-48F9-8B36-34334384266F}">
      <dgm:prSet phldrT="[Κείμενο]" custT="1"/>
      <dgm:spPr/>
      <dgm:t>
        <a:bodyPr/>
        <a:lstStyle/>
        <a:p>
          <a:r>
            <a:rPr lang="el-GR" sz="1500" dirty="0">
              <a:solidFill>
                <a:schemeClr val="accent6">
                  <a:lumMod val="50000"/>
                </a:schemeClr>
              </a:solidFill>
            </a:rPr>
            <a:t>Η </a:t>
          </a:r>
          <a:r>
            <a:rPr lang="el-GR" sz="1500" u="sng" dirty="0">
              <a:solidFill>
                <a:schemeClr val="accent6">
                  <a:lumMod val="50000"/>
                </a:schemeClr>
              </a:solidFill>
            </a:rPr>
            <a:t>αναζήτηση</a:t>
          </a:r>
          <a:r>
            <a:rPr lang="el-GR" sz="1500" dirty="0">
              <a:solidFill>
                <a:schemeClr val="accent6">
                  <a:lumMod val="50000"/>
                </a:schemeClr>
              </a:solidFill>
            </a:rPr>
            <a:t> εξειδικευμένων νοσηλευτικών γνώσεων οδήγησε τους μελετητές της νοσηλευτικής σε θεωρίες που καθοδηγούν την έρευνα, την εκπαίδευση, τη διοίκηση και την επαγγελματική πρακτική.</a:t>
          </a:r>
        </a:p>
      </dgm:t>
    </dgm:pt>
    <dgm:pt modelId="{1B6BC85A-A6E1-4A21-B3EE-2AA67CCDEE45}" type="parTrans" cxnId="{27DCFE50-E467-48E9-AE00-F601F3F8BBA2}">
      <dgm:prSet/>
      <dgm:spPr/>
      <dgm:t>
        <a:bodyPr/>
        <a:lstStyle/>
        <a:p>
          <a:endParaRPr lang="el-GR"/>
        </a:p>
      </dgm:t>
    </dgm:pt>
    <dgm:pt modelId="{FC31D92E-D526-460C-8091-FF4AACEF8606}" type="sibTrans" cxnId="{27DCFE50-E467-48E9-AE00-F601F3F8BBA2}">
      <dgm:prSet/>
      <dgm:spPr/>
      <dgm:t>
        <a:bodyPr/>
        <a:lstStyle/>
        <a:p>
          <a:endParaRPr lang="el-GR"/>
        </a:p>
      </dgm:t>
    </dgm:pt>
    <dgm:pt modelId="{A5514195-5E33-47D2-A244-1B10609D74E6}">
      <dgm:prSet phldrT="[Κείμενο]" custT="1"/>
      <dgm:spPr/>
      <dgm:t>
        <a:bodyPr/>
        <a:lstStyle/>
        <a:p>
          <a:r>
            <a:rPr lang="el-GR" sz="1500" dirty="0">
              <a:solidFill>
                <a:schemeClr val="accent6">
                  <a:lumMod val="50000"/>
                </a:schemeClr>
              </a:solidFill>
            </a:rPr>
            <a:t>Η νοσηλευτική ακολούθησε μια πορεία από τις έννοιες προς τα εννοιολογικά πλαίσια, τα μοντέλα, τις θεωρίες και τέλος προς τη θεωρία της μέσης κλίμακας (</a:t>
          </a:r>
          <a:r>
            <a:rPr lang="el-GR" sz="1500" dirty="0" err="1">
              <a:solidFill>
                <a:schemeClr val="accent6">
                  <a:lumMod val="50000"/>
                </a:schemeClr>
              </a:solidFill>
            </a:rPr>
            <a:t>middle</a:t>
          </a:r>
          <a:r>
            <a:rPr lang="el-GR" sz="1500" dirty="0">
              <a:solidFill>
                <a:schemeClr val="accent6">
                  <a:lumMod val="50000"/>
                </a:schemeClr>
              </a:solidFill>
            </a:rPr>
            <a:t> </a:t>
          </a:r>
          <a:r>
            <a:rPr lang="el-GR" sz="1500" dirty="0" err="1">
              <a:solidFill>
                <a:schemeClr val="accent6">
                  <a:lumMod val="50000"/>
                </a:schemeClr>
              </a:solidFill>
            </a:rPr>
            <a:t>range</a:t>
          </a:r>
          <a:r>
            <a:rPr lang="el-GR" sz="1500" dirty="0">
              <a:solidFill>
                <a:schemeClr val="accent6">
                  <a:lumMod val="50000"/>
                </a:schemeClr>
              </a:solidFill>
            </a:rPr>
            <a:t> </a:t>
          </a:r>
          <a:r>
            <a:rPr lang="el-GR" sz="1500" dirty="0" err="1">
              <a:solidFill>
                <a:schemeClr val="accent6">
                  <a:lumMod val="50000"/>
                </a:schemeClr>
              </a:solidFill>
            </a:rPr>
            <a:t>theory</a:t>
          </a:r>
          <a:r>
            <a:rPr lang="el-GR" sz="1500" dirty="0">
              <a:solidFill>
                <a:schemeClr val="accent6">
                  <a:lumMod val="50000"/>
                </a:schemeClr>
              </a:solidFill>
            </a:rPr>
            <a:t>) σε αυτή την εποχή χρήσης της </a:t>
          </a:r>
          <a:r>
            <a:rPr lang="el-GR" sz="1500" u="sng" dirty="0">
              <a:solidFill>
                <a:schemeClr val="accent6">
                  <a:lumMod val="50000"/>
                </a:schemeClr>
              </a:solidFill>
            </a:rPr>
            <a:t>θεωρίας</a:t>
          </a:r>
          <a:r>
            <a:rPr lang="el-GR" sz="1500" dirty="0">
              <a:solidFill>
                <a:schemeClr val="accent6">
                  <a:lumMod val="50000"/>
                </a:schemeClr>
              </a:solidFill>
            </a:rPr>
            <a:t> (</a:t>
          </a:r>
          <a:r>
            <a:rPr lang="el-GR" sz="1500" dirty="0" err="1">
              <a:solidFill>
                <a:schemeClr val="accent6">
                  <a:lumMod val="50000"/>
                </a:schemeClr>
              </a:solidFill>
            </a:rPr>
            <a:t>theory</a:t>
          </a:r>
          <a:r>
            <a:rPr lang="en-US" sz="1500" dirty="0">
              <a:solidFill>
                <a:schemeClr val="accent6">
                  <a:lumMod val="50000"/>
                </a:schemeClr>
              </a:solidFill>
            </a:rPr>
            <a:t> utilization era).</a:t>
          </a:r>
          <a:endParaRPr lang="el-GR" sz="1500" dirty="0">
            <a:solidFill>
              <a:schemeClr val="accent6">
                <a:lumMod val="50000"/>
              </a:schemeClr>
            </a:solidFill>
          </a:endParaRPr>
        </a:p>
      </dgm:t>
    </dgm:pt>
    <dgm:pt modelId="{49827F7A-C11F-4E4E-A6B1-36D75485CCA4}" type="parTrans" cxnId="{DF4C0D83-9A2F-4A5B-964E-82D3E2EFCAEA}">
      <dgm:prSet/>
      <dgm:spPr/>
      <dgm:t>
        <a:bodyPr/>
        <a:lstStyle/>
        <a:p>
          <a:endParaRPr lang="el-GR"/>
        </a:p>
      </dgm:t>
    </dgm:pt>
    <dgm:pt modelId="{2842DCF2-F881-4A91-A7EF-F6DD3B28CF80}" type="sibTrans" cxnId="{DF4C0D83-9A2F-4A5B-964E-82D3E2EFCAEA}">
      <dgm:prSet/>
      <dgm:spPr/>
      <dgm:t>
        <a:bodyPr/>
        <a:lstStyle/>
        <a:p>
          <a:endParaRPr lang="el-GR"/>
        </a:p>
      </dgm:t>
    </dgm:pt>
    <dgm:pt modelId="{69015B3D-FFE9-4B45-BE5F-219F6E1D649C}">
      <dgm:prSet phldrT="[Κείμενο]" custT="1"/>
      <dgm:spPr/>
      <dgm:t>
        <a:bodyPr/>
        <a:lstStyle/>
        <a:p>
          <a:r>
            <a:rPr lang="el-GR" sz="1500" dirty="0">
              <a:solidFill>
                <a:schemeClr val="accent6">
                  <a:lumMod val="50000"/>
                </a:schemeClr>
              </a:solidFill>
            </a:rPr>
            <a:t>Η ιστορία της νοσηλευτικής αποδεικνύει τη σπουδαιότητα της θεωρίας για τη</a:t>
          </a:r>
          <a:r>
            <a:rPr lang="en-US" sz="1500" dirty="0">
              <a:solidFill>
                <a:schemeClr val="accent6">
                  <a:lumMod val="50000"/>
                </a:schemeClr>
              </a:solidFill>
            </a:rPr>
            <a:t> </a:t>
          </a:r>
          <a:r>
            <a:rPr lang="el-GR" sz="1500" dirty="0">
              <a:solidFill>
                <a:schemeClr val="accent6">
                  <a:lumMod val="50000"/>
                </a:schemeClr>
              </a:solidFill>
            </a:rPr>
            <a:t>νοσηλευτική ως μέρος της εκπαίδευσης (επιστημονικός/ακαδημαϊκός κλάδος) και εξειδικευμένο πεδίο πρακτικής (επάγγελμα).</a:t>
          </a:r>
        </a:p>
      </dgm:t>
    </dgm:pt>
    <dgm:pt modelId="{7C3C698F-284F-4E69-8990-6A9C52F09891}" type="parTrans" cxnId="{3284B0CB-273F-4013-A987-8A9F2034532B}">
      <dgm:prSet/>
      <dgm:spPr/>
      <dgm:t>
        <a:bodyPr/>
        <a:lstStyle/>
        <a:p>
          <a:endParaRPr lang="el-GR"/>
        </a:p>
      </dgm:t>
    </dgm:pt>
    <dgm:pt modelId="{7AF92787-458F-45D2-AA3A-6E854E85CF80}" type="sibTrans" cxnId="{3284B0CB-273F-4013-A987-8A9F2034532B}">
      <dgm:prSet/>
      <dgm:spPr/>
      <dgm:t>
        <a:bodyPr/>
        <a:lstStyle/>
        <a:p>
          <a:endParaRPr lang="el-GR"/>
        </a:p>
      </dgm:t>
    </dgm:pt>
    <dgm:pt modelId="{9A30CB7C-34EA-45E5-A319-582C9874D248}">
      <dgm:prSet phldrT="[Κείμενο]" custT="1"/>
      <dgm:spPr/>
      <dgm:t>
        <a:bodyPr/>
        <a:lstStyle/>
        <a:p>
          <a:r>
            <a:rPr lang="el-GR" sz="1500" dirty="0">
              <a:solidFill>
                <a:schemeClr val="accent6">
                  <a:lumMod val="50000"/>
                </a:schemeClr>
              </a:solidFill>
            </a:rPr>
            <a:t>Η γνώση της διεργασίας της ανάπτυξης των θεωριών είναι θεμελιώδης για</a:t>
          </a:r>
          <a:r>
            <a:rPr lang="en-US" sz="1500" dirty="0">
              <a:solidFill>
                <a:schemeClr val="accent6">
                  <a:lumMod val="50000"/>
                </a:schemeClr>
              </a:solidFill>
            </a:rPr>
            <a:t> </a:t>
          </a:r>
          <a:r>
            <a:rPr lang="el-GR" sz="1500" dirty="0">
              <a:solidFill>
                <a:schemeClr val="accent6">
                  <a:lumMod val="50000"/>
                </a:schemeClr>
              </a:solidFill>
            </a:rPr>
            <a:t>την προσωπική κατανόηση των θεωρητικών έργων του κλάδου.</a:t>
          </a:r>
        </a:p>
      </dgm:t>
    </dgm:pt>
    <dgm:pt modelId="{AA24FD2F-7F3E-4E6F-8DDE-1466DCEE9727}" type="parTrans" cxnId="{DB89311E-453D-4EBE-BFDC-B43112B01795}">
      <dgm:prSet/>
      <dgm:spPr/>
      <dgm:t>
        <a:bodyPr/>
        <a:lstStyle/>
        <a:p>
          <a:endParaRPr lang="el-GR"/>
        </a:p>
      </dgm:t>
    </dgm:pt>
    <dgm:pt modelId="{FD0BC0ED-C280-4BDA-8F33-47C4F3B9970D}" type="sibTrans" cxnId="{DB89311E-453D-4EBE-BFDC-B43112B01795}">
      <dgm:prSet/>
      <dgm:spPr/>
      <dgm:t>
        <a:bodyPr/>
        <a:lstStyle/>
        <a:p>
          <a:endParaRPr lang="el-GR"/>
        </a:p>
      </dgm:t>
    </dgm:pt>
    <dgm:pt modelId="{53598D35-0FEB-48ED-BF71-8F7E0FC3FB8C}">
      <dgm:prSet phldrT="[Κείμενο]" custT="1"/>
      <dgm:spPr/>
      <dgm:t>
        <a:bodyPr/>
        <a:lstStyle/>
        <a:p>
          <a:r>
            <a:rPr lang="el-GR" sz="1500" dirty="0">
              <a:solidFill>
                <a:schemeClr val="accent6">
                  <a:lumMod val="50000"/>
                </a:schemeClr>
              </a:solidFill>
            </a:rPr>
            <a:t>Η ανάλυση διευκολύνει τη μάθηση μέσω της συστηματικής ανασκόπησης</a:t>
          </a:r>
          <a:r>
            <a:rPr lang="en-US" sz="1500" dirty="0">
              <a:solidFill>
                <a:schemeClr val="accent6">
                  <a:lumMod val="50000"/>
                </a:schemeClr>
              </a:solidFill>
            </a:rPr>
            <a:t> </a:t>
          </a:r>
          <a:r>
            <a:rPr lang="el-GR" sz="1500" dirty="0">
              <a:solidFill>
                <a:schemeClr val="accent6">
                  <a:lumMod val="50000"/>
                </a:schemeClr>
              </a:solidFill>
            </a:rPr>
            <a:t>και του κριτικού στοχασμού των θεωρητικών έργων του κλάδου.</a:t>
          </a:r>
        </a:p>
      </dgm:t>
    </dgm:pt>
    <dgm:pt modelId="{F209E851-26EC-44BE-9830-A536DD114A2D}" type="parTrans" cxnId="{BDA215FD-3C28-47AD-A7DB-68A1E7030FCF}">
      <dgm:prSet/>
      <dgm:spPr/>
      <dgm:t>
        <a:bodyPr/>
        <a:lstStyle/>
        <a:p>
          <a:endParaRPr lang="el-GR"/>
        </a:p>
      </dgm:t>
    </dgm:pt>
    <dgm:pt modelId="{2AC80D7A-9CE6-42D5-BC71-459381FEF0AA}" type="sibTrans" cxnId="{BDA215FD-3C28-47AD-A7DB-68A1E7030FCF}">
      <dgm:prSet/>
      <dgm:spPr/>
      <dgm:t>
        <a:bodyPr/>
        <a:lstStyle/>
        <a:p>
          <a:endParaRPr lang="el-GR"/>
        </a:p>
      </dgm:t>
    </dgm:pt>
    <dgm:pt modelId="{F9998147-7401-4E09-8199-BB521954973E}" type="pres">
      <dgm:prSet presAssocID="{B288218A-F854-4716-AEEF-2029E84F88E3}" presName="outerComposite" presStyleCnt="0">
        <dgm:presLayoutVars>
          <dgm:chMax val="5"/>
          <dgm:dir/>
          <dgm:resizeHandles val="exact"/>
        </dgm:presLayoutVars>
      </dgm:prSet>
      <dgm:spPr/>
    </dgm:pt>
    <dgm:pt modelId="{15640D7C-FFEE-4444-BF50-D0CF67FEE5F0}" type="pres">
      <dgm:prSet presAssocID="{B288218A-F854-4716-AEEF-2029E84F88E3}" presName="dummyMaxCanvas" presStyleCnt="0">
        <dgm:presLayoutVars/>
      </dgm:prSet>
      <dgm:spPr/>
    </dgm:pt>
    <dgm:pt modelId="{62BBECCA-34C3-4C2F-8B34-07D7653D74EC}" type="pres">
      <dgm:prSet presAssocID="{B288218A-F854-4716-AEEF-2029E84F88E3}" presName="FiveNodes_1" presStyleLbl="node1" presStyleIdx="0" presStyleCnt="5">
        <dgm:presLayoutVars>
          <dgm:bulletEnabled val="1"/>
        </dgm:presLayoutVars>
      </dgm:prSet>
      <dgm:spPr/>
    </dgm:pt>
    <dgm:pt modelId="{9AD0B2D9-6A40-45BF-99BC-713B87D82B2B}" type="pres">
      <dgm:prSet presAssocID="{B288218A-F854-4716-AEEF-2029E84F88E3}" presName="FiveNodes_2" presStyleLbl="node1" presStyleIdx="1" presStyleCnt="5">
        <dgm:presLayoutVars>
          <dgm:bulletEnabled val="1"/>
        </dgm:presLayoutVars>
      </dgm:prSet>
      <dgm:spPr/>
    </dgm:pt>
    <dgm:pt modelId="{297C8BA6-1142-4F6A-A8F8-7DC740BC8C8C}" type="pres">
      <dgm:prSet presAssocID="{B288218A-F854-4716-AEEF-2029E84F88E3}" presName="FiveNodes_3" presStyleLbl="node1" presStyleIdx="2" presStyleCnt="5">
        <dgm:presLayoutVars>
          <dgm:bulletEnabled val="1"/>
        </dgm:presLayoutVars>
      </dgm:prSet>
      <dgm:spPr/>
    </dgm:pt>
    <dgm:pt modelId="{62FA0C64-A62A-4E4D-A0E3-38FD8682EF0C}" type="pres">
      <dgm:prSet presAssocID="{B288218A-F854-4716-AEEF-2029E84F88E3}" presName="FiveNodes_4" presStyleLbl="node1" presStyleIdx="3" presStyleCnt="5">
        <dgm:presLayoutVars>
          <dgm:bulletEnabled val="1"/>
        </dgm:presLayoutVars>
      </dgm:prSet>
      <dgm:spPr/>
    </dgm:pt>
    <dgm:pt modelId="{175AF12D-94CC-4449-A222-DDD1DF8C9731}" type="pres">
      <dgm:prSet presAssocID="{B288218A-F854-4716-AEEF-2029E84F88E3}" presName="FiveNodes_5" presStyleLbl="node1" presStyleIdx="4" presStyleCnt="5">
        <dgm:presLayoutVars>
          <dgm:bulletEnabled val="1"/>
        </dgm:presLayoutVars>
      </dgm:prSet>
      <dgm:spPr/>
    </dgm:pt>
    <dgm:pt modelId="{3DD0C1F9-4E8A-4557-BF6D-8421A360719C}" type="pres">
      <dgm:prSet presAssocID="{B288218A-F854-4716-AEEF-2029E84F88E3}" presName="FiveConn_1-2" presStyleLbl="fgAccFollowNode1" presStyleIdx="0" presStyleCnt="4">
        <dgm:presLayoutVars>
          <dgm:bulletEnabled val="1"/>
        </dgm:presLayoutVars>
      </dgm:prSet>
      <dgm:spPr/>
    </dgm:pt>
    <dgm:pt modelId="{EBA47A54-5B2A-4F39-873E-09C970C30712}" type="pres">
      <dgm:prSet presAssocID="{B288218A-F854-4716-AEEF-2029E84F88E3}" presName="FiveConn_2-3" presStyleLbl="fgAccFollowNode1" presStyleIdx="1" presStyleCnt="4">
        <dgm:presLayoutVars>
          <dgm:bulletEnabled val="1"/>
        </dgm:presLayoutVars>
      </dgm:prSet>
      <dgm:spPr/>
    </dgm:pt>
    <dgm:pt modelId="{D2990319-0BA1-4A15-8245-DEA08486D9D4}" type="pres">
      <dgm:prSet presAssocID="{B288218A-F854-4716-AEEF-2029E84F88E3}" presName="FiveConn_3-4" presStyleLbl="fgAccFollowNode1" presStyleIdx="2" presStyleCnt="4">
        <dgm:presLayoutVars>
          <dgm:bulletEnabled val="1"/>
        </dgm:presLayoutVars>
      </dgm:prSet>
      <dgm:spPr/>
    </dgm:pt>
    <dgm:pt modelId="{7E4CC621-A061-403B-858F-2632C6C361DD}" type="pres">
      <dgm:prSet presAssocID="{B288218A-F854-4716-AEEF-2029E84F88E3}" presName="FiveConn_4-5" presStyleLbl="fgAccFollowNode1" presStyleIdx="3" presStyleCnt="4">
        <dgm:presLayoutVars>
          <dgm:bulletEnabled val="1"/>
        </dgm:presLayoutVars>
      </dgm:prSet>
      <dgm:spPr/>
    </dgm:pt>
    <dgm:pt modelId="{862AB6E5-264D-4597-A000-1F1B29BA1B0B}" type="pres">
      <dgm:prSet presAssocID="{B288218A-F854-4716-AEEF-2029E84F88E3}" presName="FiveNodes_1_text" presStyleLbl="node1" presStyleIdx="4" presStyleCnt="5">
        <dgm:presLayoutVars>
          <dgm:bulletEnabled val="1"/>
        </dgm:presLayoutVars>
      </dgm:prSet>
      <dgm:spPr/>
    </dgm:pt>
    <dgm:pt modelId="{ECDD1988-E57C-486B-B9AC-312FE7A56BD3}" type="pres">
      <dgm:prSet presAssocID="{B288218A-F854-4716-AEEF-2029E84F88E3}" presName="FiveNodes_2_text" presStyleLbl="node1" presStyleIdx="4" presStyleCnt="5">
        <dgm:presLayoutVars>
          <dgm:bulletEnabled val="1"/>
        </dgm:presLayoutVars>
      </dgm:prSet>
      <dgm:spPr/>
    </dgm:pt>
    <dgm:pt modelId="{72CD12B6-3139-45E8-9541-1809F1B6DBAE}" type="pres">
      <dgm:prSet presAssocID="{B288218A-F854-4716-AEEF-2029E84F88E3}" presName="FiveNodes_3_text" presStyleLbl="node1" presStyleIdx="4" presStyleCnt="5">
        <dgm:presLayoutVars>
          <dgm:bulletEnabled val="1"/>
        </dgm:presLayoutVars>
      </dgm:prSet>
      <dgm:spPr/>
    </dgm:pt>
    <dgm:pt modelId="{D4183915-78B1-4A5F-AC95-5ED73ED0C8D6}" type="pres">
      <dgm:prSet presAssocID="{B288218A-F854-4716-AEEF-2029E84F88E3}" presName="FiveNodes_4_text" presStyleLbl="node1" presStyleIdx="4" presStyleCnt="5">
        <dgm:presLayoutVars>
          <dgm:bulletEnabled val="1"/>
        </dgm:presLayoutVars>
      </dgm:prSet>
      <dgm:spPr/>
    </dgm:pt>
    <dgm:pt modelId="{2A9EBE67-2095-4741-981D-5F310728E725}" type="pres">
      <dgm:prSet presAssocID="{B288218A-F854-4716-AEEF-2029E84F88E3}" presName="FiveNodes_5_text" presStyleLbl="node1" presStyleIdx="4" presStyleCnt="5">
        <dgm:presLayoutVars>
          <dgm:bulletEnabled val="1"/>
        </dgm:presLayoutVars>
      </dgm:prSet>
      <dgm:spPr/>
    </dgm:pt>
  </dgm:ptLst>
  <dgm:cxnLst>
    <dgm:cxn modelId="{7715EA03-819C-45D4-9C6B-5982C5833FF5}" type="presOf" srcId="{A5514195-5E33-47D2-A244-1B10609D74E6}" destId="{9AD0B2D9-6A40-45BF-99BC-713B87D82B2B}" srcOrd="0" destOrd="0" presId="urn:microsoft.com/office/officeart/2005/8/layout/vProcess5"/>
    <dgm:cxn modelId="{DB89311E-453D-4EBE-BFDC-B43112B01795}" srcId="{B288218A-F854-4716-AEEF-2029E84F88E3}" destId="{9A30CB7C-34EA-45E5-A319-582C9874D248}" srcOrd="3" destOrd="0" parTransId="{AA24FD2F-7F3E-4E6F-8DDE-1466DCEE9727}" sibTransId="{FD0BC0ED-C280-4BDA-8F33-47C4F3B9970D}"/>
    <dgm:cxn modelId="{8E570D21-38C6-4744-852F-D2F0C852708A}" type="presOf" srcId="{A5514195-5E33-47D2-A244-1B10609D74E6}" destId="{ECDD1988-E57C-486B-B9AC-312FE7A56BD3}" srcOrd="1" destOrd="0" presId="urn:microsoft.com/office/officeart/2005/8/layout/vProcess5"/>
    <dgm:cxn modelId="{E3C0AB2E-980C-4041-B565-0D52DA7A13B2}" type="presOf" srcId="{FD0BC0ED-C280-4BDA-8F33-47C4F3B9970D}" destId="{7E4CC621-A061-403B-858F-2632C6C361DD}" srcOrd="0" destOrd="0" presId="urn:microsoft.com/office/officeart/2005/8/layout/vProcess5"/>
    <dgm:cxn modelId="{D04D273B-57E9-4BC5-B35D-39CF0CEF59A4}" type="presOf" srcId="{2842DCF2-F881-4A91-A7EF-F6DD3B28CF80}" destId="{EBA47A54-5B2A-4F39-873E-09C970C30712}" srcOrd="0" destOrd="0" presId="urn:microsoft.com/office/officeart/2005/8/layout/vProcess5"/>
    <dgm:cxn modelId="{A479393B-346F-45AC-B22E-77428CD37160}" type="presOf" srcId="{69015B3D-FFE9-4B45-BE5F-219F6E1D649C}" destId="{297C8BA6-1142-4F6A-A8F8-7DC740BC8C8C}" srcOrd="0" destOrd="0" presId="urn:microsoft.com/office/officeart/2005/8/layout/vProcess5"/>
    <dgm:cxn modelId="{50833B3D-FFD9-4E03-9219-C90BE99EEA3D}" type="presOf" srcId="{9A30CB7C-34EA-45E5-A319-582C9874D248}" destId="{D4183915-78B1-4A5F-AC95-5ED73ED0C8D6}" srcOrd="1" destOrd="0" presId="urn:microsoft.com/office/officeart/2005/8/layout/vProcess5"/>
    <dgm:cxn modelId="{FEFA8449-4FF3-4357-83FB-5F5D2F3B0D86}" type="presOf" srcId="{7AF92787-458F-45D2-AA3A-6E854E85CF80}" destId="{D2990319-0BA1-4A15-8245-DEA08486D9D4}" srcOrd="0" destOrd="0" presId="urn:microsoft.com/office/officeart/2005/8/layout/vProcess5"/>
    <dgm:cxn modelId="{27DCFE50-E467-48E9-AE00-F601F3F8BBA2}" srcId="{B288218A-F854-4716-AEEF-2029E84F88E3}" destId="{7A76430B-394D-48F9-8B36-34334384266F}" srcOrd="0" destOrd="0" parTransId="{1B6BC85A-A6E1-4A21-B3EE-2AA67CCDEE45}" sibTransId="{FC31D92E-D526-460C-8091-FF4AACEF8606}"/>
    <dgm:cxn modelId="{EA557555-C437-4844-962D-ABBCF3AD97F1}" type="presOf" srcId="{69015B3D-FFE9-4B45-BE5F-219F6E1D649C}" destId="{72CD12B6-3139-45E8-9541-1809F1B6DBAE}" srcOrd="1" destOrd="0" presId="urn:microsoft.com/office/officeart/2005/8/layout/vProcess5"/>
    <dgm:cxn modelId="{4BD45D59-19FA-4A73-A7DC-5E942938C340}" type="presOf" srcId="{53598D35-0FEB-48ED-BF71-8F7E0FC3FB8C}" destId="{175AF12D-94CC-4449-A222-DDD1DF8C9731}" srcOrd="0" destOrd="0" presId="urn:microsoft.com/office/officeart/2005/8/layout/vProcess5"/>
    <dgm:cxn modelId="{3E55437B-E2B3-4B1D-B2A0-4144F7E2252E}" type="presOf" srcId="{FC31D92E-D526-460C-8091-FF4AACEF8606}" destId="{3DD0C1F9-4E8A-4557-BF6D-8421A360719C}" srcOrd="0" destOrd="0" presId="urn:microsoft.com/office/officeart/2005/8/layout/vProcess5"/>
    <dgm:cxn modelId="{7CA57C7D-23E8-424C-ABEC-1EEBC15F6128}" type="presOf" srcId="{B288218A-F854-4716-AEEF-2029E84F88E3}" destId="{F9998147-7401-4E09-8199-BB521954973E}" srcOrd="0" destOrd="0" presId="urn:microsoft.com/office/officeart/2005/8/layout/vProcess5"/>
    <dgm:cxn modelId="{DF4C0D83-9A2F-4A5B-964E-82D3E2EFCAEA}" srcId="{B288218A-F854-4716-AEEF-2029E84F88E3}" destId="{A5514195-5E33-47D2-A244-1B10609D74E6}" srcOrd="1" destOrd="0" parTransId="{49827F7A-C11F-4E4E-A6B1-36D75485CCA4}" sibTransId="{2842DCF2-F881-4A91-A7EF-F6DD3B28CF80}"/>
    <dgm:cxn modelId="{608C899B-2744-4E91-A873-8D1222151D9D}" type="presOf" srcId="{9A30CB7C-34EA-45E5-A319-582C9874D248}" destId="{62FA0C64-A62A-4E4D-A0E3-38FD8682EF0C}" srcOrd="0" destOrd="0" presId="urn:microsoft.com/office/officeart/2005/8/layout/vProcess5"/>
    <dgm:cxn modelId="{3284B0CB-273F-4013-A987-8A9F2034532B}" srcId="{B288218A-F854-4716-AEEF-2029E84F88E3}" destId="{69015B3D-FFE9-4B45-BE5F-219F6E1D649C}" srcOrd="2" destOrd="0" parTransId="{7C3C698F-284F-4E69-8990-6A9C52F09891}" sibTransId="{7AF92787-458F-45D2-AA3A-6E854E85CF80}"/>
    <dgm:cxn modelId="{3993B8E7-46BC-4153-92B6-EDC9B457EB6A}" type="presOf" srcId="{7A76430B-394D-48F9-8B36-34334384266F}" destId="{862AB6E5-264D-4597-A000-1F1B29BA1B0B}" srcOrd="1" destOrd="0" presId="urn:microsoft.com/office/officeart/2005/8/layout/vProcess5"/>
    <dgm:cxn modelId="{46876EE9-9DA5-4AAF-904D-334A03BE46D6}" type="presOf" srcId="{7A76430B-394D-48F9-8B36-34334384266F}" destId="{62BBECCA-34C3-4C2F-8B34-07D7653D74EC}" srcOrd="0" destOrd="0" presId="urn:microsoft.com/office/officeart/2005/8/layout/vProcess5"/>
    <dgm:cxn modelId="{B1B06BF4-F192-46D0-845F-2F2348253307}" type="presOf" srcId="{53598D35-0FEB-48ED-BF71-8F7E0FC3FB8C}" destId="{2A9EBE67-2095-4741-981D-5F310728E725}" srcOrd="1" destOrd="0" presId="urn:microsoft.com/office/officeart/2005/8/layout/vProcess5"/>
    <dgm:cxn modelId="{BDA215FD-3C28-47AD-A7DB-68A1E7030FCF}" srcId="{B288218A-F854-4716-AEEF-2029E84F88E3}" destId="{53598D35-0FEB-48ED-BF71-8F7E0FC3FB8C}" srcOrd="4" destOrd="0" parTransId="{F209E851-26EC-44BE-9830-A536DD114A2D}" sibTransId="{2AC80D7A-9CE6-42D5-BC71-459381FEF0AA}"/>
    <dgm:cxn modelId="{13FA0042-D49E-42F1-91C0-53B0919EA2F4}" type="presParOf" srcId="{F9998147-7401-4E09-8199-BB521954973E}" destId="{15640D7C-FFEE-4444-BF50-D0CF67FEE5F0}" srcOrd="0" destOrd="0" presId="urn:microsoft.com/office/officeart/2005/8/layout/vProcess5"/>
    <dgm:cxn modelId="{560B20E4-4A44-4318-BFB2-48B51D1EB591}" type="presParOf" srcId="{F9998147-7401-4E09-8199-BB521954973E}" destId="{62BBECCA-34C3-4C2F-8B34-07D7653D74EC}" srcOrd="1" destOrd="0" presId="urn:microsoft.com/office/officeart/2005/8/layout/vProcess5"/>
    <dgm:cxn modelId="{833AA190-30FD-4489-A7EE-1BFE64162E80}" type="presParOf" srcId="{F9998147-7401-4E09-8199-BB521954973E}" destId="{9AD0B2D9-6A40-45BF-99BC-713B87D82B2B}" srcOrd="2" destOrd="0" presId="urn:microsoft.com/office/officeart/2005/8/layout/vProcess5"/>
    <dgm:cxn modelId="{050C8B6B-31E9-4CD1-A320-B4633ED7745E}" type="presParOf" srcId="{F9998147-7401-4E09-8199-BB521954973E}" destId="{297C8BA6-1142-4F6A-A8F8-7DC740BC8C8C}" srcOrd="3" destOrd="0" presId="urn:microsoft.com/office/officeart/2005/8/layout/vProcess5"/>
    <dgm:cxn modelId="{7D61267A-3DFA-4E04-9798-C5C02E75676E}" type="presParOf" srcId="{F9998147-7401-4E09-8199-BB521954973E}" destId="{62FA0C64-A62A-4E4D-A0E3-38FD8682EF0C}" srcOrd="4" destOrd="0" presId="urn:microsoft.com/office/officeart/2005/8/layout/vProcess5"/>
    <dgm:cxn modelId="{C4BEB3E2-35C6-4FAA-BA05-EDD64C4BB0BC}" type="presParOf" srcId="{F9998147-7401-4E09-8199-BB521954973E}" destId="{175AF12D-94CC-4449-A222-DDD1DF8C9731}" srcOrd="5" destOrd="0" presId="urn:microsoft.com/office/officeart/2005/8/layout/vProcess5"/>
    <dgm:cxn modelId="{1B6C0514-78A5-4E9D-B181-B09D0E4233F1}" type="presParOf" srcId="{F9998147-7401-4E09-8199-BB521954973E}" destId="{3DD0C1F9-4E8A-4557-BF6D-8421A360719C}" srcOrd="6" destOrd="0" presId="urn:microsoft.com/office/officeart/2005/8/layout/vProcess5"/>
    <dgm:cxn modelId="{61294656-710C-4E5C-AFA0-AE4AE4AB3555}" type="presParOf" srcId="{F9998147-7401-4E09-8199-BB521954973E}" destId="{EBA47A54-5B2A-4F39-873E-09C970C30712}" srcOrd="7" destOrd="0" presId="urn:microsoft.com/office/officeart/2005/8/layout/vProcess5"/>
    <dgm:cxn modelId="{EEFAB6A2-A7FA-4A49-9FA5-4C7E436BC5EB}" type="presParOf" srcId="{F9998147-7401-4E09-8199-BB521954973E}" destId="{D2990319-0BA1-4A15-8245-DEA08486D9D4}" srcOrd="8" destOrd="0" presId="urn:microsoft.com/office/officeart/2005/8/layout/vProcess5"/>
    <dgm:cxn modelId="{799346A2-7FD9-498C-8E2F-B0915AE45449}" type="presParOf" srcId="{F9998147-7401-4E09-8199-BB521954973E}" destId="{7E4CC621-A061-403B-858F-2632C6C361DD}" srcOrd="9" destOrd="0" presId="urn:microsoft.com/office/officeart/2005/8/layout/vProcess5"/>
    <dgm:cxn modelId="{1FFA2D85-0314-4430-A83C-62F7AC81465B}" type="presParOf" srcId="{F9998147-7401-4E09-8199-BB521954973E}" destId="{862AB6E5-264D-4597-A000-1F1B29BA1B0B}" srcOrd="10" destOrd="0" presId="urn:microsoft.com/office/officeart/2005/8/layout/vProcess5"/>
    <dgm:cxn modelId="{604EF9F3-B17E-48F9-9F77-335E1BBC2B6A}" type="presParOf" srcId="{F9998147-7401-4E09-8199-BB521954973E}" destId="{ECDD1988-E57C-486B-B9AC-312FE7A56BD3}" srcOrd="11" destOrd="0" presId="urn:microsoft.com/office/officeart/2005/8/layout/vProcess5"/>
    <dgm:cxn modelId="{3FA7B64B-089B-4065-8BE2-6F0C4CDCFEC0}" type="presParOf" srcId="{F9998147-7401-4E09-8199-BB521954973E}" destId="{72CD12B6-3139-45E8-9541-1809F1B6DBAE}" srcOrd="12" destOrd="0" presId="urn:microsoft.com/office/officeart/2005/8/layout/vProcess5"/>
    <dgm:cxn modelId="{6BB485FD-723D-4241-87D8-5A8176537D56}" type="presParOf" srcId="{F9998147-7401-4E09-8199-BB521954973E}" destId="{D4183915-78B1-4A5F-AC95-5ED73ED0C8D6}" srcOrd="13" destOrd="0" presId="urn:microsoft.com/office/officeart/2005/8/layout/vProcess5"/>
    <dgm:cxn modelId="{120B1845-64F7-4003-915B-8299519FF704}" type="presParOf" srcId="{F9998147-7401-4E09-8199-BB521954973E}" destId="{2A9EBE67-2095-4741-981D-5F310728E725}"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6CCDEB8-8BA4-413C-9377-5C1BDA6DE96B}" type="doc">
      <dgm:prSet loTypeId="urn:microsoft.com/office/officeart/2005/8/layout/hList1" loCatId="list" qsTypeId="urn:microsoft.com/office/officeart/2005/8/quickstyle/simple1" qsCatId="simple" csTypeId="urn:microsoft.com/office/officeart/2005/8/colors/accent6_5" csCatId="accent6" phldr="1"/>
      <dgm:spPr/>
      <dgm:t>
        <a:bodyPr/>
        <a:lstStyle/>
        <a:p>
          <a:endParaRPr lang="el-GR"/>
        </a:p>
      </dgm:t>
    </dgm:pt>
    <dgm:pt modelId="{3600AF36-E05B-4BE5-A1A1-80240988B64F}">
      <dgm:prSet phldrT="[Κείμενο]" custT="1"/>
      <dgm:spPr/>
      <dgm:t>
        <a:bodyPr/>
        <a:lstStyle/>
        <a:p>
          <a:r>
            <a:rPr lang="el-GR" sz="2000" b="1" kern="1200" dirty="0">
              <a:solidFill>
                <a:srgbClr val="990000"/>
              </a:solidFill>
              <a:latin typeface="Century Gothic" panose="020B0502020202020204"/>
              <a:ea typeface="+mn-ea"/>
              <a:cs typeface="+mn-cs"/>
            </a:rPr>
            <a:t>Θόρυβος</a:t>
          </a:r>
          <a:endParaRPr lang="el-GR" sz="1600" b="1" kern="1200" dirty="0">
            <a:solidFill>
              <a:srgbClr val="990000"/>
            </a:solidFill>
            <a:latin typeface="Century Gothic" panose="020B0502020202020204"/>
            <a:ea typeface="+mn-ea"/>
            <a:cs typeface="+mn-cs"/>
          </a:endParaRPr>
        </a:p>
      </dgm:t>
    </dgm:pt>
    <dgm:pt modelId="{1A98F5EB-C2F4-4512-A497-18DC3059E3CE}" type="parTrans" cxnId="{2BD84AF2-6C35-4921-9DA1-5EA479B3D9DB}">
      <dgm:prSet/>
      <dgm:spPr/>
      <dgm:t>
        <a:bodyPr/>
        <a:lstStyle/>
        <a:p>
          <a:endParaRPr lang="el-GR"/>
        </a:p>
      </dgm:t>
    </dgm:pt>
    <dgm:pt modelId="{F160D9DD-B901-484E-938C-6152D0E89FD6}" type="sibTrans" cxnId="{2BD84AF2-6C35-4921-9DA1-5EA479B3D9DB}">
      <dgm:prSet/>
      <dgm:spPr/>
      <dgm:t>
        <a:bodyPr/>
        <a:lstStyle/>
        <a:p>
          <a:endParaRPr lang="el-GR"/>
        </a:p>
      </dgm:t>
    </dgm:pt>
    <dgm:pt modelId="{0FD77335-3784-43FC-94BE-5B531E54723B}">
      <dgm:prSet phldrT="[Κείμενο]" custT="1"/>
      <dgm:spPr/>
      <dgm:t>
        <a:bodyPr/>
        <a:lstStyle/>
        <a:p>
          <a:r>
            <a:rPr lang="el-GR" sz="1800" kern="1200" dirty="0">
              <a:solidFill>
                <a:prstClr val="black">
                  <a:hueOff val="0"/>
                  <a:satOff val="0"/>
                  <a:lumOff val="0"/>
                  <a:alphaOff val="0"/>
                </a:prstClr>
              </a:solidFill>
              <a:latin typeface="Century Gothic" panose="020B0502020202020204"/>
              <a:ea typeface="+mn-ea"/>
              <a:cs typeface="+mn-cs"/>
            </a:rPr>
            <a:t>Ο μη αναγκαίος θόρυβος ενοχλεί τον άρρωστο. Κάθε θυσία για την εξασφάλιση της ησυχίας αξίζει γιατί ούτε ο καθαρός αέρας ούτε η προσεκτική παρακολούθηση ωφελεί τον άρρωστο χωρίς την ησυχία</a:t>
          </a:r>
        </a:p>
      </dgm:t>
    </dgm:pt>
    <dgm:pt modelId="{04228342-AA54-46F9-A642-C2E43DFD3035}" type="parTrans" cxnId="{52E94E8E-1B55-4CCC-8C56-BCF294304374}">
      <dgm:prSet/>
      <dgm:spPr/>
      <dgm:t>
        <a:bodyPr/>
        <a:lstStyle/>
        <a:p>
          <a:endParaRPr lang="el-GR"/>
        </a:p>
      </dgm:t>
    </dgm:pt>
    <dgm:pt modelId="{1BE6A1D3-53CB-4EEA-973B-71B63B83D3A4}" type="sibTrans" cxnId="{52E94E8E-1B55-4CCC-8C56-BCF294304374}">
      <dgm:prSet/>
      <dgm:spPr/>
      <dgm:t>
        <a:bodyPr/>
        <a:lstStyle/>
        <a:p>
          <a:endParaRPr lang="el-GR"/>
        </a:p>
      </dgm:t>
    </dgm:pt>
    <dgm:pt modelId="{E7A36396-B368-4177-B7CD-705BEC309D80}">
      <dgm:prSet custT="1"/>
      <dgm:spPr/>
      <dgm:t>
        <a:bodyPr/>
        <a:lstStyle/>
        <a:p>
          <a:r>
            <a:rPr lang="el-GR" sz="2000" b="1" kern="1200" dirty="0">
              <a:solidFill>
                <a:srgbClr val="990000"/>
              </a:solidFill>
              <a:latin typeface="Century Gothic" panose="020B0502020202020204"/>
              <a:ea typeface="+mn-ea"/>
              <a:cs typeface="+mn-cs"/>
            </a:rPr>
            <a:t>Καθαριότητα</a:t>
          </a:r>
        </a:p>
      </dgm:t>
    </dgm:pt>
    <dgm:pt modelId="{5A0EB358-2915-4888-9D57-139FFB82C922}" type="parTrans" cxnId="{25A72629-3859-4F64-8A75-733371B47EE1}">
      <dgm:prSet/>
      <dgm:spPr/>
      <dgm:t>
        <a:bodyPr/>
        <a:lstStyle/>
        <a:p>
          <a:endParaRPr lang="el-GR"/>
        </a:p>
      </dgm:t>
    </dgm:pt>
    <dgm:pt modelId="{4A62BD32-47A5-4438-9C2C-785FD3C283EF}" type="sibTrans" cxnId="{25A72629-3859-4F64-8A75-733371B47EE1}">
      <dgm:prSet/>
      <dgm:spPr/>
      <dgm:t>
        <a:bodyPr/>
        <a:lstStyle/>
        <a:p>
          <a:endParaRPr lang="el-GR"/>
        </a:p>
      </dgm:t>
    </dgm:pt>
    <dgm:pt modelId="{0BAE514A-9E27-4865-9F6F-A0599B3C1495}">
      <dgm:prSet custT="1"/>
      <dgm:spPr/>
      <dgm:t>
        <a:bodyPr/>
        <a:lstStyle/>
        <a:p>
          <a:pPr marL="171450" lvl="1" indent="-171450" algn="l" defTabSz="844550">
            <a:lnSpc>
              <a:spcPct val="90000"/>
            </a:lnSpc>
            <a:spcBef>
              <a:spcPct val="0"/>
            </a:spcBef>
            <a:spcAft>
              <a:spcPct val="15000"/>
            </a:spcAft>
            <a:buChar char="•"/>
          </a:pPr>
          <a:r>
            <a:rPr lang="en-US" sz="1700" kern="1200" dirty="0">
              <a:solidFill>
                <a:prstClr val="black">
                  <a:hueOff val="0"/>
                  <a:satOff val="0"/>
                  <a:lumOff val="0"/>
                  <a:alphaOff val="0"/>
                </a:prstClr>
              </a:solidFill>
              <a:latin typeface="Century Gothic" panose="020B0502020202020204"/>
              <a:ea typeface="+mn-ea"/>
              <a:cs typeface="+mn-cs"/>
            </a:rPr>
            <a:t>A</a:t>
          </a:r>
          <a:r>
            <a:rPr lang="el-GR" sz="1700" kern="1200" dirty="0">
              <a:solidFill>
                <a:prstClr val="black">
                  <a:hueOff val="0"/>
                  <a:satOff val="0"/>
                  <a:lumOff val="0"/>
                  <a:alphaOff val="0"/>
                </a:prstClr>
              </a:solidFill>
              <a:latin typeface="Century Gothic" panose="020B0502020202020204"/>
              <a:ea typeface="+mn-ea"/>
              <a:cs typeface="+mn-cs"/>
            </a:rPr>
            <a:t>φορά:</a:t>
          </a:r>
        </a:p>
      </dgm:t>
    </dgm:pt>
    <dgm:pt modelId="{065C117A-EE24-47F4-B6D0-0C395796EB48}" type="parTrans" cxnId="{F4165CF9-1C17-4B76-B22B-38D909E60E47}">
      <dgm:prSet/>
      <dgm:spPr/>
      <dgm:t>
        <a:bodyPr/>
        <a:lstStyle/>
        <a:p>
          <a:endParaRPr lang="el-GR"/>
        </a:p>
      </dgm:t>
    </dgm:pt>
    <dgm:pt modelId="{FFADC8DC-1CB4-4C87-AF81-1DC371637509}" type="sibTrans" cxnId="{F4165CF9-1C17-4B76-B22B-38D909E60E47}">
      <dgm:prSet/>
      <dgm:spPr/>
      <dgm:t>
        <a:bodyPr/>
        <a:lstStyle/>
        <a:p>
          <a:endParaRPr lang="el-GR"/>
        </a:p>
      </dgm:t>
    </dgm:pt>
    <dgm:pt modelId="{D497E9F8-987D-4604-B8FB-98F9CC0C3F18}">
      <dgm:prSet custT="1"/>
      <dgm:spPr/>
      <dgm:t>
        <a:bodyPr/>
        <a:lstStyle/>
        <a:p>
          <a:pPr marL="171450" lvl="1" indent="-171450" algn="l" defTabSz="844550">
            <a:lnSpc>
              <a:spcPct val="90000"/>
            </a:lnSpc>
            <a:spcBef>
              <a:spcPct val="0"/>
            </a:spcBef>
            <a:spcAft>
              <a:spcPct val="15000"/>
            </a:spcAft>
            <a:buChar char="•"/>
          </a:pPr>
          <a:r>
            <a:rPr lang="el-GR" sz="1700" kern="1200" dirty="0">
              <a:solidFill>
                <a:prstClr val="black">
                  <a:hueOff val="0"/>
                  <a:satOff val="0"/>
                  <a:lumOff val="0"/>
                  <a:alphaOff val="0"/>
                </a:prstClr>
              </a:solidFill>
              <a:latin typeface="Century Gothic" panose="020B0502020202020204"/>
              <a:ea typeface="+mn-ea"/>
              <a:cs typeface="+mn-cs"/>
            </a:rPr>
            <a:t>τον άρρωστο (καθαρό σώμα-αφαιρούνται όλες οι επιβλαβείς ουσίες και υποβοηθείται η επούλωση του τραύματος), </a:t>
          </a:r>
        </a:p>
      </dgm:t>
    </dgm:pt>
    <dgm:pt modelId="{CAFA5ABA-8341-41EB-9F0E-DACD25B54965}" type="parTrans" cxnId="{CF3B802D-DF2F-4292-B652-D5F10BF2A946}">
      <dgm:prSet/>
      <dgm:spPr/>
      <dgm:t>
        <a:bodyPr/>
        <a:lstStyle/>
        <a:p>
          <a:endParaRPr lang="el-GR"/>
        </a:p>
      </dgm:t>
    </dgm:pt>
    <dgm:pt modelId="{DA892A32-9EBF-4829-B35C-D68ED11962EF}" type="sibTrans" cxnId="{CF3B802D-DF2F-4292-B652-D5F10BF2A946}">
      <dgm:prSet/>
      <dgm:spPr/>
      <dgm:t>
        <a:bodyPr/>
        <a:lstStyle/>
        <a:p>
          <a:endParaRPr lang="el-GR"/>
        </a:p>
      </dgm:t>
    </dgm:pt>
    <dgm:pt modelId="{6C14AB02-3D3D-4478-BF54-F5C1E2FCEA61}">
      <dgm:prSet custT="1"/>
      <dgm:spPr/>
      <dgm:t>
        <a:bodyPr/>
        <a:lstStyle/>
        <a:p>
          <a:pPr marL="171450" lvl="1" indent="-171450" algn="l" defTabSz="844550">
            <a:lnSpc>
              <a:spcPct val="90000"/>
            </a:lnSpc>
            <a:spcBef>
              <a:spcPct val="0"/>
            </a:spcBef>
            <a:spcAft>
              <a:spcPct val="15000"/>
            </a:spcAft>
            <a:buChar char="•"/>
          </a:pPr>
          <a:r>
            <a:rPr lang="el-GR" sz="1700" kern="1200" dirty="0">
              <a:solidFill>
                <a:prstClr val="black">
                  <a:hueOff val="0"/>
                  <a:satOff val="0"/>
                  <a:lumOff val="0"/>
                  <a:alphaOff val="0"/>
                </a:prstClr>
              </a:solidFill>
              <a:latin typeface="Century Gothic" panose="020B0502020202020204"/>
              <a:ea typeface="+mn-ea"/>
              <a:cs typeface="+mn-cs"/>
            </a:rPr>
            <a:t>το περιβάλλον (ένας καλά αεριζόμενος αλλά ακάθαρτος θάλαμος όπως και ένας καθαρός αλλά μη αεριζόμενος θάλαμος αποτελούν το ίδιο ακάθαρτες και μολυσμένες περιοχές) </a:t>
          </a:r>
        </a:p>
      </dgm:t>
    </dgm:pt>
    <dgm:pt modelId="{A7D5D819-17F7-4F0D-B206-B4BC9CCE8E0C}" type="parTrans" cxnId="{8DDCF93A-AD68-459D-BCAD-3BBA5DA78773}">
      <dgm:prSet/>
      <dgm:spPr/>
      <dgm:t>
        <a:bodyPr/>
        <a:lstStyle/>
        <a:p>
          <a:endParaRPr lang="el-GR"/>
        </a:p>
      </dgm:t>
    </dgm:pt>
    <dgm:pt modelId="{B52D56A8-CC9B-42BE-B0D1-743521236185}" type="sibTrans" cxnId="{8DDCF93A-AD68-459D-BCAD-3BBA5DA78773}">
      <dgm:prSet/>
      <dgm:spPr/>
      <dgm:t>
        <a:bodyPr/>
        <a:lstStyle/>
        <a:p>
          <a:endParaRPr lang="el-GR"/>
        </a:p>
      </dgm:t>
    </dgm:pt>
    <dgm:pt modelId="{5C5099E7-6F26-4A35-A1AA-2F89BFED164F}">
      <dgm:prSet custT="1"/>
      <dgm:spPr/>
      <dgm:t>
        <a:bodyPr/>
        <a:lstStyle/>
        <a:p>
          <a:pPr marL="171450" lvl="1" indent="-171450" algn="l" defTabSz="844550">
            <a:lnSpc>
              <a:spcPct val="90000"/>
            </a:lnSpc>
            <a:spcBef>
              <a:spcPct val="0"/>
            </a:spcBef>
            <a:spcAft>
              <a:spcPct val="15000"/>
            </a:spcAft>
            <a:buChar char="•"/>
          </a:pPr>
          <a:r>
            <a:rPr lang="el-GR" sz="1700" kern="1200" dirty="0">
              <a:solidFill>
                <a:prstClr val="black">
                  <a:hueOff val="0"/>
                  <a:satOff val="0"/>
                  <a:lumOff val="0"/>
                  <a:alphaOff val="0"/>
                </a:prstClr>
              </a:solidFill>
              <a:latin typeface="Century Gothic" panose="020B0502020202020204"/>
              <a:ea typeface="+mn-ea"/>
              <a:cs typeface="+mn-cs"/>
            </a:rPr>
            <a:t>τους Νοσηλευτές (προτροπή να πλένουν συνέχεια τα χέρια τους και να διατηρούν τους αρρώστους καθαρούς)</a:t>
          </a:r>
        </a:p>
      </dgm:t>
    </dgm:pt>
    <dgm:pt modelId="{5BC9A2DE-D46B-426C-B184-F838AA514732}" type="parTrans" cxnId="{3B8D080A-E3D8-4E72-A1C1-6B6EBF3DCFD3}">
      <dgm:prSet/>
      <dgm:spPr/>
      <dgm:t>
        <a:bodyPr/>
        <a:lstStyle/>
        <a:p>
          <a:endParaRPr lang="el-GR"/>
        </a:p>
      </dgm:t>
    </dgm:pt>
    <dgm:pt modelId="{4E7EFDB6-9025-4334-979D-94EBC73FBA0C}" type="sibTrans" cxnId="{3B8D080A-E3D8-4E72-A1C1-6B6EBF3DCFD3}">
      <dgm:prSet/>
      <dgm:spPr/>
      <dgm:t>
        <a:bodyPr/>
        <a:lstStyle/>
        <a:p>
          <a:endParaRPr lang="el-GR"/>
        </a:p>
      </dgm:t>
    </dgm:pt>
    <dgm:pt modelId="{2C9C6DBE-3BDE-4EB6-AF44-43414B5EB093}">
      <dgm:prSet custT="1"/>
      <dgm:spPr/>
      <dgm:t>
        <a:bodyPr/>
        <a:lstStyle/>
        <a:p>
          <a:r>
            <a:rPr lang="el-GR" sz="2000" b="1" dirty="0">
              <a:solidFill>
                <a:srgbClr val="990000"/>
              </a:solidFill>
            </a:rPr>
            <a:t>Δίαιτα</a:t>
          </a:r>
          <a:endParaRPr lang="el-GR" sz="1600" dirty="0"/>
        </a:p>
      </dgm:t>
    </dgm:pt>
    <dgm:pt modelId="{25D5C307-44C6-4D95-AD00-BBF775F1B98F}" type="parTrans" cxnId="{B9EA3020-2FA1-4979-945B-5F29581C3510}">
      <dgm:prSet/>
      <dgm:spPr/>
      <dgm:t>
        <a:bodyPr/>
        <a:lstStyle/>
        <a:p>
          <a:endParaRPr lang="el-GR"/>
        </a:p>
      </dgm:t>
    </dgm:pt>
    <dgm:pt modelId="{EFB54C9C-9804-4F93-A105-2B4CD54B9C9B}" type="sibTrans" cxnId="{B9EA3020-2FA1-4979-945B-5F29581C3510}">
      <dgm:prSet/>
      <dgm:spPr/>
      <dgm:t>
        <a:bodyPr/>
        <a:lstStyle/>
        <a:p>
          <a:endParaRPr lang="el-GR"/>
        </a:p>
      </dgm:t>
    </dgm:pt>
    <dgm:pt modelId="{EB7ED9F8-6939-4ECE-B82B-6557892E5616}">
      <dgm:prSet custT="1"/>
      <dgm:spPr/>
      <dgm:t>
        <a:bodyPr/>
        <a:lstStyle/>
        <a:p>
          <a:r>
            <a:rPr lang="en-US" sz="1800" kern="1200" dirty="0">
              <a:solidFill>
                <a:prstClr val="black">
                  <a:hueOff val="0"/>
                  <a:satOff val="0"/>
                  <a:lumOff val="0"/>
                  <a:alphaOff val="0"/>
                </a:prstClr>
              </a:solidFill>
              <a:latin typeface="Century Gothic" panose="020B0502020202020204"/>
              <a:ea typeface="+mn-ea"/>
              <a:cs typeface="+mn-cs"/>
            </a:rPr>
            <a:t>E</a:t>
          </a:r>
          <a:r>
            <a:rPr lang="el-GR" sz="1800" kern="1200" dirty="0" err="1">
              <a:solidFill>
                <a:prstClr val="black">
                  <a:hueOff val="0"/>
                  <a:satOff val="0"/>
                  <a:lumOff val="0"/>
                  <a:alphaOff val="0"/>
                </a:prstClr>
              </a:solidFill>
              <a:latin typeface="Century Gothic" panose="020B0502020202020204"/>
              <a:ea typeface="+mn-ea"/>
              <a:cs typeface="+mn-cs"/>
            </a:rPr>
            <a:t>υθύνη</a:t>
          </a:r>
          <a:r>
            <a:rPr lang="el-GR" sz="1800" kern="1200" dirty="0">
              <a:solidFill>
                <a:prstClr val="black">
                  <a:hueOff val="0"/>
                  <a:satOff val="0"/>
                  <a:lumOff val="0"/>
                  <a:alphaOff val="0"/>
                </a:prstClr>
              </a:solidFill>
              <a:latin typeface="Century Gothic" panose="020B0502020202020204"/>
              <a:ea typeface="+mn-ea"/>
              <a:cs typeface="+mn-cs"/>
            </a:rPr>
            <a:t> του Νοσηλευτικού Συνόλου και αφορά την εκτίμηση των προσλαμβανόμενων διαιτητικών αναγκών, τον προγραμματισμό των γευμάτων, την εκτίμηση των αποτελεσμάτων της δίαιτας στον άρρωστο</a:t>
          </a:r>
        </a:p>
      </dgm:t>
    </dgm:pt>
    <dgm:pt modelId="{89FD7011-8A13-4838-99C3-CA9DB4EF7D33}" type="parTrans" cxnId="{86B0C8B3-0109-48A7-9A47-DAF6CDAFABE9}">
      <dgm:prSet/>
      <dgm:spPr/>
      <dgm:t>
        <a:bodyPr/>
        <a:lstStyle/>
        <a:p>
          <a:endParaRPr lang="el-GR"/>
        </a:p>
      </dgm:t>
    </dgm:pt>
    <dgm:pt modelId="{557526F2-5EFD-4E3C-9C6B-0D6DB538AD89}" type="sibTrans" cxnId="{86B0C8B3-0109-48A7-9A47-DAF6CDAFABE9}">
      <dgm:prSet/>
      <dgm:spPr/>
      <dgm:t>
        <a:bodyPr/>
        <a:lstStyle/>
        <a:p>
          <a:endParaRPr lang="el-GR"/>
        </a:p>
      </dgm:t>
    </dgm:pt>
    <dgm:pt modelId="{2350DB4F-66AB-49C9-85F4-C68AD0CFA0C4}" type="pres">
      <dgm:prSet presAssocID="{F6CCDEB8-8BA4-413C-9377-5C1BDA6DE96B}" presName="Name0" presStyleCnt="0">
        <dgm:presLayoutVars>
          <dgm:dir/>
          <dgm:animLvl val="lvl"/>
          <dgm:resizeHandles val="exact"/>
        </dgm:presLayoutVars>
      </dgm:prSet>
      <dgm:spPr/>
    </dgm:pt>
    <dgm:pt modelId="{35E109FD-D554-494E-BC90-98D52058F671}" type="pres">
      <dgm:prSet presAssocID="{3600AF36-E05B-4BE5-A1A1-80240988B64F}" presName="composite" presStyleCnt="0"/>
      <dgm:spPr/>
    </dgm:pt>
    <dgm:pt modelId="{DF2E5239-F3F3-41E4-82B0-DDB318A2E27C}" type="pres">
      <dgm:prSet presAssocID="{3600AF36-E05B-4BE5-A1A1-80240988B64F}" presName="parTx" presStyleLbl="alignNode1" presStyleIdx="0" presStyleCnt="3" custScaleY="100000">
        <dgm:presLayoutVars>
          <dgm:chMax val="0"/>
          <dgm:chPref val="0"/>
          <dgm:bulletEnabled val="1"/>
        </dgm:presLayoutVars>
      </dgm:prSet>
      <dgm:spPr/>
    </dgm:pt>
    <dgm:pt modelId="{4334B61B-308B-4FBA-8B5A-58F73E02DB77}" type="pres">
      <dgm:prSet presAssocID="{3600AF36-E05B-4BE5-A1A1-80240988B64F}" presName="desTx" presStyleLbl="alignAccFollowNode1" presStyleIdx="0" presStyleCnt="3">
        <dgm:presLayoutVars>
          <dgm:bulletEnabled val="1"/>
        </dgm:presLayoutVars>
      </dgm:prSet>
      <dgm:spPr/>
    </dgm:pt>
    <dgm:pt modelId="{91C584B4-4013-42A8-9288-34707C3EE68D}" type="pres">
      <dgm:prSet presAssocID="{F160D9DD-B901-484E-938C-6152D0E89FD6}" presName="space" presStyleCnt="0"/>
      <dgm:spPr/>
    </dgm:pt>
    <dgm:pt modelId="{186A0220-6BE1-4BCE-B45E-B3B56E6BC69B}" type="pres">
      <dgm:prSet presAssocID="{E7A36396-B368-4177-B7CD-705BEC309D80}" presName="composite" presStyleCnt="0"/>
      <dgm:spPr/>
    </dgm:pt>
    <dgm:pt modelId="{DD4EDC6E-6481-4862-840F-06A148933DEB}" type="pres">
      <dgm:prSet presAssocID="{E7A36396-B368-4177-B7CD-705BEC309D80}" presName="parTx" presStyleLbl="alignNode1" presStyleIdx="1" presStyleCnt="3">
        <dgm:presLayoutVars>
          <dgm:chMax val="0"/>
          <dgm:chPref val="0"/>
          <dgm:bulletEnabled val="1"/>
        </dgm:presLayoutVars>
      </dgm:prSet>
      <dgm:spPr/>
    </dgm:pt>
    <dgm:pt modelId="{F382B77A-0AF7-46FE-8A0B-9D00464B2ED0}" type="pres">
      <dgm:prSet presAssocID="{E7A36396-B368-4177-B7CD-705BEC309D80}" presName="desTx" presStyleLbl="alignAccFollowNode1" presStyleIdx="1" presStyleCnt="3">
        <dgm:presLayoutVars>
          <dgm:bulletEnabled val="1"/>
        </dgm:presLayoutVars>
      </dgm:prSet>
      <dgm:spPr/>
    </dgm:pt>
    <dgm:pt modelId="{D7089F45-6266-4862-8B5D-F3B686503FD9}" type="pres">
      <dgm:prSet presAssocID="{4A62BD32-47A5-4438-9C2C-785FD3C283EF}" presName="space" presStyleCnt="0"/>
      <dgm:spPr/>
    </dgm:pt>
    <dgm:pt modelId="{F5A79603-4C74-49A8-BDD5-E08C24A86E94}" type="pres">
      <dgm:prSet presAssocID="{2C9C6DBE-3BDE-4EB6-AF44-43414B5EB093}" presName="composite" presStyleCnt="0"/>
      <dgm:spPr/>
    </dgm:pt>
    <dgm:pt modelId="{38800BDD-3CF7-47A2-A0A2-1C02E9E4E151}" type="pres">
      <dgm:prSet presAssocID="{2C9C6DBE-3BDE-4EB6-AF44-43414B5EB093}" presName="parTx" presStyleLbl="alignNode1" presStyleIdx="2" presStyleCnt="3">
        <dgm:presLayoutVars>
          <dgm:chMax val="0"/>
          <dgm:chPref val="0"/>
          <dgm:bulletEnabled val="1"/>
        </dgm:presLayoutVars>
      </dgm:prSet>
      <dgm:spPr/>
    </dgm:pt>
    <dgm:pt modelId="{7C4017A3-6767-44D8-92FC-05EA7935BE36}" type="pres">
      <dgm:prSet presAssocID="{2C9C6DBE-3BDE-4EB6-AF44-43414B5EB093}" presName="desTx" presStyleLbl="alignAccFollowNode1" presStyleIdx="2" presStyleCnt="3">
        <dgm:presLayoutVars>
          <dgm:bulletEnabled val="1"/>
        </dgm:presLayoutVars>
      </dgm:prSet>
      <dgm:spPr/>
    </dgm:pt>
  </dgm:ptLst>
  <dgm:cxnLst>
    <dgm:cxn modelId="{3B8D080A-E3D8-4E72-A1C1-6B6EBF3DCFD3}" srcId="{E7A36396-B368-4177-B7CD-705BEC309D80}" destId="{5C5099E7-6F26-4A35-A1AA-2F89BFED164F}" srcOrd="3" destOrd="0" parTransId="{5BC9A2DE-D46B-426C-B184-F838AA514732}" sibTransId="{4E7EFDB6-9025-4334-979D-94EBC73FBA0C}"/>
    <dgm:cxn modelId="{B9EA3020-2FA1-4979-945B-5F29581C3510}" srcId="{F6CCDEB8-8BA4-413C-9377-5C1BDA6DE96B}" destId="{2C9C6DBE-3BDE-4EB6-AF44-43414B5EB093}" srcOrd="2" destOrd="0" parTransId="{25D5C307-44C6-4D95-AD00-BBF775F1B98F}" sibTransId="{EFB54C9C-9804-4F93-A105-2B4CD54B9C9B}"/>
    <dgm:cxn modelId="{25A72629-3859-4F64-8A75-733371B47EE1}" srcId="{F6CCDEB8-8BA4-413C-9377-5C1BDA6DE96B}" destId="{E7A36396-B368-4177-B7CD-705BEC309D80}" srcOrd="1" destOrd="0" parTransId="{5A0EB358-2915-4888-9D57-139FFB82C922}" sibTransId="{4A62BD32-47A5-4438-9C2C-785FD3C283EF}"/>
    <dgm:cxn modelId="{CF674C2A-9CDA-439D-A165-26E9F6E7623A}" type="presOf" srcId="{2C9C6DBE-3BDE-4EB6-AF44-43414B5EB093}" destId="{38800BDD-3CF7-47A2-A0A2-1C02E9E4E151}" srcOrd="0" destOrd="0" presId="urn:microsoft.com/office/officeart/2005/8/layout/hList1"/>
    <dgm:cxn modelId="{CF3B802D-DF2F-4292-B652-D5F10BF2A946}" srcId="{E7A36396-B368-4177-B7CD-705BEC309D80}" destId="{D497E9F8-987D-4604-B8FB-98F9CC0C3F18}" srcOrd="1" destOrd="0" parTransId="{CAFA5ABA-8341-41EB-9F0E-DACD25B54965}" sibTransId="{DA892A32-9EBF-4829-B35C-D68ED11962EF}"/>
    <dgm:cxn modelId="{8DDCF93A-AD68-459D-BCAD-3BBA5DA78773}" srcId="{E7A36396-B368-4177-B7CD-705BEC309D80}" destId="{6C14AB02-3D3D-4478-BF54-F5C1E2FCEA61}" srcOrd="2" destOrd="0" parTransId="{A7D5D819-17F7-4F0D-B206-B4BC9CCE8E0C}" sibTransId="{B52D56A8-CC9B-42BE-B0D1-743521236185}"/>
    <dgm:cxn modelId="{CF62D142-92BC-4E80-9A6E-2C41EC2DA228}" type="presOf" srcId="{3600AF36-E05B-4BE5-A1A1-80240988B64F}" destId="{DF2E5239-F3F3-41E4-82B0-DDB318A2E27C}" srcOrd="0" destOrd="0" presId="urn:microsoft.com/office/officeart/2005/8/layout/hList1"/>
    <dgm:cxn modelId="{AC7D3146-D202-4C42-BB11-2855FCA60CC2}" type="presOf" srcId="{F6CCDEB8-8BA4-413C-9377-5C1BDA6DE96B}" destId="{2350DB4F-66AB-49C9-85F4-C68AD0CFA0C4}" srcOrd="0" destOrd="0" presId="urn:microsoft.com/office/officeart/2005/8/layout/hList1"/>
    <dgm:cxn modelId="{0BEA286A-2405-4E4A-9549-F246CF04B7C8}" type="presOf" srcId="{6C14AB02-3D3D-4478-BF54-F5C1E2FCEA61}" destId="{F382B77A-0AF7-46FE-8A0B-9D00464B2ED0}" srcOrd="0" destOrd="2" presId="urn:microsoft.com/office/officeart/2005/8/layout/hList1"/>
    <dgm:cxn modelId="{CD77A56B-BDD0-43CF-B320-E8BDA06EC234}" type="presOf" srcId="{EB7ED9F8-6939-4ECE-B82B-6557892E5616}" destId="{7C4017A3-6767-44D8-92FC-05EA7935BE36}" srcOrd="0" destOrd="0" presId="urn:microsoft.com/office/officeart/2005/8/layout/hList1"/>
    <dgm:cxn modelId="{C6239486-042F-4856-B8C6-0BA10C469657}" type="presOf" srcId="{E7A36396-B368-4177-B7CD-705BEC309D80}" destId="{DD4EDC6E-6481-4862-840F-06A148933DEB}" srcOrd="0" destOrd="0" presId="urn:microsoft.com/office/officeart/2005/8/layout/hList1"/>
    <dgm:cxn modelId="{05AB198E-84D6-4811-841C-F2F03DBC40FF}" type="presOf" srcId="{5C5099E7-6F26-4A35-A1AA-2F89BFED164F}" destId="{F382B77A-0AF7-46FE-8A0B-9D00464B2ED0}" srcOrd="0" destOrd="3" presId="urn:microsoft.com/office/officeart/2005/8/layout/hList1"/>
    <dgm:cxn modelId="{52E94E8E-1B55-4CCC-8C56-BCF294304374}" srcId="{3600AF36-E05B-4BE5-A1A1-80240988B64F}" destId="{0FD77335-3784-43FC-94BE-5B531E54723B}" srcOrd="0" destOrd="0" parTransId="{04228342-AA54-46F9-A642-C2E43DFD3035}" sibTransId="{1BE6A1D3-53CB-4EEA-973B-71B63B83D3A4}"/>
    <dgm:cxn modelId="{86B0C8B3-0109-48A7-9A47-DAF6CDAFABE9}" srcId="{2C9C6DBE-3BDE-4EB6-AF44-43414B5EB093}" destId="{EB7ED9F8-6939-4ECE-B82B-6557892E5616}" srcOrd="0" destOrd="0" parTransId="{89FD7011-8A13-4838-99C3-CA9DB4EF7D33}" sibTransId="{557526F2-5EFD-4E3C-9C6B-0D6DB538AD89}"/>
    <dgm:cxn modelId="{61DD04C1-31FE-4F79-AB3B-9743F92B5541}" type="presOf" srcId="{0FD77335-3784-43FC-94BE-5B531E54723B}" destId="{4334B61B-308B-4FBA-8B5A-58F73E02DB77}" srcOrd="0" destOrd="0" presId="urn:microsoft.com/office/officeart/2005/8/layout/hList1"/>
    <dgm:cxn modelId="{D2185CC2-B1DD-4FDF-A98C-7BC15F5E4B15}" type="presOf" srcId="{D497E9F8-987D-4604-B8FB-98F9CC0C3F18}" destId="{F382B77A-0AF7-46FE-8A0B-9D00464B2ED0}" srcOrd="0" destOrd="1" presId="urn:microsoft.com/office/officeart/2005/8/layout/hList1"/>
    <dgm:cxn modelId="{2BD84AF2-6C35-4921-9DA1-5EA479B3D9DB}" srcId="{F6CCDEB8-8BA4-413C-9377-5C1BDA6DE96B}" destId="{3600AF36-E05B-4BE5-A1A1-80240988B64F}" srcOrd="0" destOrd="0" parTransId="{1A98F5EB-C2F4-4512-A497-18DC3059E3CE}" sibTransId="{F160D9DD-B901-484E-938C-6152D0E89FD6}"/>
    <dgm:cxn modelId="{F4165CF9-1C17-4B76-B22B-38D909E60E47}" srcId="{E7A36396-B368-4177-B7CD-705BEC309D80}" destId="{0BAE514A-9E27-4865-9F6F-A0599B3C1495}" srcOrd="0" destOrd="0" parTransId="{065C117A-EE24-47F4-B6D0-0C395796EB48}" sibTransId="{FFADC8DC-1CB4-4C87-AF81-1DC371637509}"/>
    <dgm:cxn modelId="{703777FE-0D02-4274-83EA-D9AE3BDB5CF9}" type="presOf" srcId="{0BAE514A-9E27-4865-9F6F-A0599B3C1495}" destId="{F382B77A-0AF7-46FE-8A0B-9D00464B2ED0}" srcOrd="0" destOrd="0" presId="urn:microsoft.com/office/officeart/2005/8/layout/hList1"/>
    <dgm:cxn modelId="{E4E9FA7B-D6E7-4E80-9ABF-0AD894149790}" type="presParOf" srcId="{2350DB4F-66AB-49C9-85F4-C68AD0CFA0C4}" destId="{35E109FD-D554-494E-BC90-98D52058F671}" srcOrd="0" destOrd="0" presId="urn:microsoft.com/office/officeart/2005/8/layout/hList1"/>
    <dgm:cxn modelId="{9E939FB3-E322-4AAB-8414-00302C6E8DEB}" type="presParOf" srcId="{35E109FD-D554-494E-BC90-98D52058F671}" destId="{DF2E5239-F3F3-41E4-82B0-DDB318A2E27C}" srcOrd="0" destOrd="0" presId="urn:microsoft.com/office/officeart/2005/8/layout/hList1"/>
    <dgm:cxn modelId="{55C81A6D-2CE6-4291-9303-B442CECC71A1}" type="presParOf" srcId="{35E109FD-D554-494E-BC90-98D52058F671}" destId="{4334B61B-308B-4FBA-8B5A-58F73E02DB77}" srcOrd="1" destOrd="0" presId="urn:microsoft.com/office/officeart/2005/8/layout/hList1"/>
    <dgm:cxn modelId="{2F743E5A-2088-4F7B-BB8C-1D08178029F8}" type="presParOf" srcId="{2350DB4F-66AB-49C9-85F4-C68AD0CFA0C4}" destId="{91C584B4-4013-42A8-9288-34707C3EE68D}" srcOrd="1" destOrd="0" presId="urn:microsoft.com/office/officeart/2005/8/layout/hList1"/>
    <dgm:cxn modelId="{9733A496-A667-4AFE-A421-950A8ECE3547}" type="presParOf" srcId="{2350DB4F-66AB-49C9-85F4-C68AD0CFA0C4}" destId="{186A0220-6BE1-4BCE-B45E-B3B56E6BC69B}" srcOrd="2" destOrd="0" presId="urn:microsoft.com/office/officeart/2005/8/layout/hList1"/>
    <dgm:cxn modelId="{E23489DC-100C-47D2-B379-B1291F508BE6}" type="presParOf" srcId="{186A0220-6BE1-4BCE-B45E-B3B56E6BC69B}" destId="{DD4EDC6E-6481-4862-840F-06A148933DEB}" srcOrd="0" destOrd="0" presId="urn:microsoft.com/office/officeart/2005/8/layout/hList1"/>
    <dgm:cxn modelId="{026F6295-F960-410D-A42F-3A7C0519E14C}" type="presParOf" srcId="{186A0220-6BE1-4BCE-B45E-B3B56E6BC69B}" destId="{F382B77A-0AF7-46FE-8A0B-9D00464B2ED0}" srcOrd="1" destOrd="0" presId="urn:microsoft.com/office/officeart/2005/8/layout/hList1"/>
    <dgm:cxn modelId="{CA262807-8626-46FF-9DAF-D5E6E188E14F}" type="presParOf" srcId="{2350DB4F-66AB-49C9-85F4-C68AD0CFA0C4}" destId="{D7089F45-6266-4862-8B5D-F3B686503FD9}" srcOrd="3" destOrd="0" presId="urn:microsoft.com/office/officeart/2005/8/layout/hList1"/>
    <dgm:cxn modelId="{758CA1CE-92F6-409A-8FD4-3207DC74EC3B}" type="presParOf" srcId="{2350DB4F-66AB-49C9-85F4-C68AD0CFA0C4}" destId="{F5A79603-4C74-49A8-BDD5-E08C24A86E94}" srcOrd="4" destOrd="0" presId="urn:microsoft.com/office/officeart/2005/8/layout/hList1"/>
    <dgm:cxn modelId="{FBD3AD9F-0632-47FE-B1C4-407C28F07292}" type="presParOf" srcId="{F5A79603-4C74-49A8-BDD5-E08C24A86E94}" destId="{38800BDD-3CF7-47A2-A0A2-1C02E9E4E151}" srcOrd="0" destOrd="0" presId="urn:microsoft.com/office/officeart/2005/8/layout/hList1"/>
    <dgm:cxn modelId="{C5F54A2D-9984-4681-8EEF-ECFE8038CFE3}" type="presParOf" srcId="{F5A79603-4C74-49A8-BDD5-E08C24A86E94}" destId="{7C4017A3-6767-44D8-92FC-05EA7935BE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D1C9D15-EBF1-430E-A4E0-A36B18DEDC88}" type="doc">
      <dgm:prSet loTypeId="urn:microsoft.com/office/officeart/2005/8/layout/lProcess2" loCatId="list" qsTypeId="urn:microsoft.com/office/officeart/2005/8/quickstyle/simple1" qsCatId="simple" csTypeId="urn:microsoft.com/office/officeart/2005/8/colors/accent4_1" csCatId="accent4" phldr="1"/>
      <dgm:spPr/>
      <dgm:t>
        <a:bodyPr/>
        <a:lstStyle/>
        <a:p>
          <a:endParaRPr lang="el-GR"/>
        </a:p>
      </dgm:t>
    </dgm:pt>
    <dgm:pt modelId="{D3B2EF3B-B36C-4E1F-83B6-ABCD08CE68F7}">
      <dgm:prSet phldrT="[Κείμενο]"/>
      <dgm:spPr/>
      <dgm:t>
        <a:bodyPr/>
        <a:lstStyle/>
        <a:p>
          <a:r>
            <a:rPr lang="el-GR" b="0" dirty="0"/>
            <a:t>Κεντρικό Θέμα</a:t>
          </a:r>
        </a:p>
      </dgm:t>
    </dgm:pt>
    <dgm:pt modelId="{8EBADA67-A70A-4B9A-B203-E1977E3CDAE2}" type="parTrans" cxnId="{6D1AAE65-964D-41AD-89F0-62CEF1E8A7BB}">
      <dgm:prSet/>
      <dgm:spPr/>
      <dgm:t>
        <a:bodyPr/>
        <a:lstStyle/>
        <a:p>
          <a:endParaRPr lang="el-GR"/>
        </a:p>
      </dgm:t>
    </dgm:pt>
    <dgm:pt modelId="{05C6089C-2F79-4DDD-B0E2-A87A2D4C8BB9}" type="sibTrans" cxnId="{6D1AAE65-964D-41AD-89F0-62CEF1E8A7BB}">
      <dgm:prSet/>
      <dgm:spPr/>
      <dgm:t>
        <a:bodyPr/>
        <a:lstStyle/>
        <a:p>
          <a:endParaRPr lang="el-GR"/>
        </a:p>
      </dgm:t>
    </dgm:pt>
    <dgm:pt modelId="{EA45D7BB-CC1E-477D-B41F-0D7A8E0E8F5B}">
      <dgm:prSet phldrT="[Κείμενο]"/>
      <dgm:spPr/>
      <dgm:t>
        <a:bodyPr/>
        <a:lstStyle/>
        <a:p>
          <a:r>
            <a:rPr lang="en-US" dirty="0"/>
            <a:t>O </a:t>
          </a:r>
          <a:r>
            <a:rPr lang="el-GR" dirty="0"/>
            <a:t>άνθρωπος ως </a:t>
          </a:r>
          <a:r>
            <a:rPr lang="el-GR" dirty="0" err="1"/>
            <a:t>συμπεριφορικό</a:t>
          </a:r>
          <a:r>
            <a:rPr lang="el-GR" dirty="0"/>
            <a:t> σύστημα. </a:t>
          </a:r>
        </a:p>
      </dgm:t>
    </dgm:pt>
    <dgm:pt modelId="{AF17445E-64FC-4367-92D9-69C5A23FC821}" type="parTrans" cxnId="{15BD81DF-37B3-45A4-A206-47BDC915B316}">
      <dgm:prSet/>
      <dgm:spPr/>
      <dgm:t>
        <a:bodyPr/>
        <a:lstStyle/>
        <a:p>
          <a:endParaRPr lang="el-GR"/>
        </a:p>
      </dgm:t>
    </dgm:pt>
    <dgm:pt modelId="{AD3706BA-C695-4EC0-929C-F3AD91AFA766}" type="sibTrans" cxnId="{15BD81DF-37B3-45A4-A206-47BDC915B316}">
      <dgm:prSet/>
      <dgm:spPr/>
      <dgm:t>
        <a:bodyPr/>
        <a:lstStyle/>
        <a:p>
          <a:endParaRPr lang="el-GR"/>
        </a:p>
      </dgm:t>
    </dgm:pt>
    <dgm:pt modelId="{4DA9B39F-958C-473C-88EF-479054B07CF9}">
      <dgm:prSet phldrT="[Κείμενο]"/>
      <dgm:spPr/>
      <dgm:t>
        <a:bodyPr/>
        <a:lstStyle/>
        <a:p>
          <a:r>
            <a:rPr lang="el-GR" dirty="0"/>
            <a:t>Άτομο</a:t>
          </a:r>
        </a:p>
      </dgm:t>
    </dgm:pt>
    <dgm:pt modelId="{243FC9E3-39BC-4909-B18C-5B32A798C988}" type="parTrans" cxnId="{1AD80A3F-4ED6-4050-B334-EC8392EAEEBD}">
      <dgm:prSet/>
      <dgm:spPr/>
      <dgm:t>
        <a:bodyPr/>
        <a:lstStyle/>
        <a:p>
          <a:endParaRPr lang="el-GR"/>
        </a:p>
      </dgm:t>
    </dgm:pt>
    <dgm:pt modelId="{3F83C44C-5BF9-45A0-A3C2-D3DD5643226A}" type="sibTrans" cxnId="{1AD80A3F-4ED6-4050-B334-EC8392EAEEBD}">
      <dgm:prSet/>
      <dgm:spPr/>
      <dgm:t>
        <a:bodyPr/>
        <a:lstStyle/>
        <a:p>
          <a:endParaRPr lang="el-GR"/>
        </a:p>
      </dgm:t>
    </dgm:pt>
    <dgm:pt modelId="{6551D096-D7D0-4F81-ADC2-8558AABBF1D5}">
      <dgm:prSet phldrT="[Κείμενο]"/>
      <dgm:spPr/>
      <dgm:t>
        <a:bodyPr/>
        <a:lstStyle/>
        <a:p>
          <a:r>
            <a:rPr lang="el-GR" dirty="0"/>
            <a:t>Οι άνθρωποι έχουν 2 κύρια συστήματα : το βιολογικό &amp; το </a:t>
          </a:r>
          <a:r>
            <a:rPr lang="el-GR" dirty="0" err="1"/>
            <a:t>συμπεριφορικό</a:t>
          </a:r>
          <a:r>
            <a:rPr lang="el-GR" dirty="0"/>
            <a:t>.</a:t>
          </a:r>
        </a:p>
      </dgm:t>
    </dgm:pt>
    <dgm:pt modelId="{CDBA1709-9915-4C1A-B7C3-E1E0E152E4F1}" type="parTrans" cxnId="{BE80277E-A714-4A0F-BF34-79D80D764749}">
      <dgm:prSet/>
      <dgm:spPr/>
      <dgm:t>
        <a:bodyPr/>
        <a:lstStyle/>
        <a:p>
          <a:endParaRPr lang="el-GR"/>
        </a:p>
      </dgm:t>
    </dgm:pt>
    <dgm:pt modelId="{78086D24-7926-4386-BCCD-B41895CF9075}" type="sibTrans" cxnId="{BE80277E-A714-4A0F-BF34-79D80D764749}">
      <dgm:prSet/>
      <dgm:spPr/>
      <dgm:t>
        <a:bodyPr/>
        <a:lstStyle/>
        <a:p>
          <a:endParaRPr lang="el-GR"/>
        </a:p>
      </dgm:t>
    </dgm:pt>
    <dgm:pt modelId="{3C91F232-0B41-4555-BDB0-970F9B43CCE9}">
      <dgm:prSet phldrT="[Κείμενο]"/>
      <dgm:spPr/>
      <dgm:t>
        <a:bodyPr/>
        <a:lstStyle/>
        <a:p>
          <a:r>
            <a:rPr lang="el-GR" dirty="0"/>
            <a:t>Υγεία</a:t>
          </a:r>
        </a:p>
      </dgm:t>
    </dgm:pt>
    <dgm:pt modelId="{57A0C819-FF6C-4381-9E74-BD96D27DA9B3}" type="parTrans" cxnId="{D1EF970E-BECD-4F47-8EE5-4BBD959248F7}">
      <dgm:prSet/>
      <dgm:spPr/>
      <dgm:t>
        <a:bodyPr/>
        <a:lstStyle/>
        <a:p>
          <a:endParaRPr lang="el-GR"/>
        </a:p>
      </dgm:t>
    </dgm:pt>
    <dgm:pt modelId="{2B4A240D-8D1A-4558-83B8-4BA40634D6A4}" type="sibTrans" cxnId="{D1EF970E-BECD-4F47-8EE5-4BBD959248F7}">
      <dgm:prSet/>
      <dgm:spPr/>
      <dgm:t>
        <a:bodyPr/>
        <a:lstStyle/>
        <a:p>
          <a:endParaRPr lang="el-GR"/>
        </a:p>
      </dgm:t>
    </dgm:pt>
    <dgm:pt modelId="{065D42CF-5A8E-4B91-A73A-347B774AE605}">
      <dgm:prSet phldrT="[Κείμενο]"/>
      <dgm:spPr/>
      <dgm:t>
        <a:bodyPr/>
        <a:lstStyle/>
        <a:p>
          <a:r>
            <a:rPr lang="el-GR" dirty="0"/>
            <a:t>Σκόπιμες, Προσαρμοστικές αντιδράσεις  σε έσω/εξωτερικά ερεθίσματα </a:t>
          </a:r>
          <a:r>
            <a:rPr lang="el-GR" dirty="0">
              <a:sym typeface="Wingdings" panose="05000000000000000000" pitchFamily="2" charset="2"/>
            </a:rPr>
            <a:t> διατήρηση ισορροπίας &amp; άνεσης.</a:t>
          </a:r>
          <a:endParaRPr lang="el-GR" dirty="0"/>
        </a:p>
      </dgm:t>
    </dgm:pt>
    <dgm:pt modelId="{C5F38E7F-B293-4DCD-8FA8-557776079FF2}" type="parTrans" cxnId="{52AC7B7C-895C-4DFC-9A53-ECE80877F0D8}">
      <dgm:prSet/>
      <dgm:spPr/>
      <dgm:t>
        <a:bodyPr/>
        <a:lstStyle/>
        <a:p>
          <a:endParaRPr lang="el-GR"/>
        </a:p>
      </dgm:t>
    </dgm:pt>
    <dgm:pt modelId="{0AA23FA2-E365-4FAC-ABB9-A683FE4BB5A3}" type="sibTrans" cxnId="{52AC7B7C-895C-4DFC-9A53-ECE80877F0D8}">
      <dgm:prSet/>
      <dgm:spPr/>
      <dgm:t>
        <a:bodyPr/>
        <a:lstStyle/>
        <a:p>
          <a:endParaRPr lang="el-GR"/>
        </a:p>
      </dgm:t>
    </dgm:pt>
    <dgm:pt modelId="{22DF957A-6943-414E-9E4D-68E04F78D63D}">
      <dgm:prSet phldrT="[Κείμενο]"/>
      <dgm:spPr/>
      <dgm:t>
        <a:bodyPr/>
        <a:lstStyle/>
        <a:p>
          <a:r>
            <a:rPr lang="el-GR" dirty="0"/>
            <a:t>Νοσηλευτική</a:t>
          </a:r>
        </a:p>
      </dgm:t>
    </dgm:pt>
    <dgm:pt modelId="{6F80BDAE-17F7-4AAD-B8A8-A13D5476FFD3}" type="parTrans" cxnId="{82752520-D4ED-41FF-A52F-E97161224AA4}">
      <dgm:prSet/>
      <dgm:spPr/>
      <dgm:t>
        <a:bodyPr/>
        <a:lstStyle/>
        <a:p>
          <a:endParaRPr lang="el-GR"/>
        </a:p>
      </dgm:t>
    </dgm:pt>
    <dgm:pt modelId="{03673829-FFF7-422C-BDB2-909CD15E338C}" type="sibTrans" cxnId="{82752520-D4ED-41FF-A52F-E97161224AA4}">
      <dgm:prSet/>
      <dgm:spPr/>
      <dgm:t>
        <a:bodyPr/>
        <a:lstStyle/>
        <a:p>
          <a:endParaRPr lang="el-GR"/>
        </a:p>
      </dgm:t>
    </dgm:pt>
    <dgm:pt modelId="{22903E0A-1DE6-472F-8CCC-E80F48CF6375}">
      <dgm:prSet phldrT="[Κείμενο]"/>
      <dgm:spPr/>
      <dgm:t>
        <a:bodyPr/>
        <a:lstStyle/>
        <a:p>
          <a:r>
            <a:rPr lang="el-GR" dirty="0"/>
            <a:t>Περιβάλλον</a:t>
          </a:r>
        </a:p>
      </dgm:t>
    </dgm:pt>
    <dgm:pt modelId="{EEF7E5C8-F170-4840-A3A1-A13C7FA316B0}" type="parTrans" cxnId="{1F6EF075-529F-4E71-8B33-76AF61D8E3E1}">
      <dgm:prSet/>
      <dgm:spPr/>
      <dgm:t>
        <a:bodyPr/>
        <a:lstStyle/>
        <a:p>
          <a:endParaRPr lang="el-GR"/>
        </a:p>
      </dgm:t>
    </dgm:pt>
    <dgm:pt modelId="{83EF0070-333F-4C7E-B1A0-CA2A32F94547}" type="sibTrans" cxnId="{1F6EF075-529F-4E71-8B33-76AF61D8E3E1}">
      <dgm:prSet/>
      <dgm:spPr/>
      <dgm:t>
        <a:bodyPr/>
        <a:lstStyle/>
        <a:p>
          <a:endParaRPr lang="el-GR"/>
        </a:p>
      </dgm:t>
    </dgm:pt>
    <dgm:pt modelId="{17B9BD19-303F-4FAA-8A3E-698E2179F2DB}">
      <dgm:prSet phldrT="[Κείμενο]"/>
      <dgm:spPr/>
      <dgm:t>
        <a:bodyPr/>
        <a:lstStyle/>
        <a:p>
          <a:r>
            <a:rPr lang="el-GR" dirty="0"/>
            <a:t>Σκοπός : Διαφύλαξη της ισορροπίας του ατόμου που είναι ειδική για το σύστημα συμπεριφοράς όταν το άτομο νοσήσει.</a:t>
          </a:r>
        </a:p>
      </dgm:t>
    </dgm:pt>
    <dgm:pt modelId="{EC5E39E1-0CCB-4706-BC90-6C7DF208C96F}" type="parTrans" cxnId="{589D5E6E-66FB-4C70-90D0-2775B5ECE127}">
      <dgm:prSet/>
      <dgm:spPr/>
      <dgm:t>
        <a:bodyPr/>
        <a:lstStyle/>
        <a:p>
          <a:endParaRPr lang="el-GR"/>
        </a:p>
      </dgm:t>
    </dgm:pt>
    <dgm:pt modelId="{E40B7D2D-881F-446F-85DE-103CEA9DF8DC}" type="sibTrans" cxnId="{589D5E6E-66FB-4C70-90D0-2775B5ECE127}">
      <dgm:prSet/>
      <dgm:spPr/>
      <dgm:t>
        <a:bodyPr/>
        <a:lstStyle/>
        <a:p>
          <a:endParaRPr lang="el-GR"/>
        </a:p>
      </dgm:t>
    </dgm:pt>
    <dgm:pt modelId="{3FB2FEA2-984D-40A7-8B4C-EDCA51058758}">
      <dgm:prSet phldrT="[Κείμενο]"/>
      <dgm:spPr/>
      <dgm:t>
        <a:bodyPr/>
        <a:lstStyle/>
        <a:p>
          <a:r>
            <a:rPr lang="el-GR" dirty="0"/>
            <a:t>Η κοινωνία ως το περιβάλλον μέσα στο οποίο υπάρχει το άτομο και επηρεάζει την συμπεριφορά του. </a:t>
          </a:r>
        </a:p>
      </dgm:t>
    </dgm:pt>
    <dgm:pt modelId="{20DAD50C-80AC-45D5-A192-BC850A0FF98F}" type="parTrans" cxnId="{D016E042-81F4-4AD6-ADDF-73387E849F64}">
      <dgm:prSet/>
      <dgm:spPr/>
      <dgm:t>
        <a:bodyPr/>
        <a:lstStyle/>
        <a:p>
          <a:endParaRPr lang="el-GR"/>
        </a:p>
      </dgm:t>
    </dgm:pt>
    <dgm:pt modelId="{19EDE175-9228-4E23-BF52-B67D344A2BD1}" type="sibTrans" cxnId="{D016E042-81F4-4AD6-ADDF-73387E849F64}">
      <dgm:prSet/>
      <dgm:spPr/>
      <dgm:t>
        <a:bodyPr/>
        <a:lstStyle/>
        <a:p>
          <a:endParaRPr lang="el-GR"/>
        </a:p>
      </dgm:t>
    </dgm:pt>
    <dgm:pt modelId="{1164D51D-359A-4F13-9ACC-C97B4F464890}" type="pres">
      <dgm:prSet presAssocID="{6D1C9D15-EBF1-430E-A4E0-A36B18DEDC88}" presName="theList" presStyleCnt="0">
        <dgm:presLayoutVars>
          <dgm:dir/>
          <dgm:animLvl val="lvl"/>
          <dgm:resizeHandles val="exact"/>
        </dgm:presLayoutVars>
      </dgm:prSet>
      <dgm:spPr/>
    </dgm:pt>
    <dgm:pt modelId="{8F3D4728-EEE9-4AC8-AEBB-1376AC3EEB8B}" type="pres">
      <dgm:prSet presAssocID="{D3B2EF3B-B36C-4E1F-83B6-ABCD08CE68F7}" presName="compNode" presStyleCnt="0"/>
      <dgm:spPr/>
    </dgm:pt>
    <dgm:pt modelId="{AE829AE7-49F8-47D6-96CA-FB32801FF513}" type="pres">
      <dgm:prSet presAssocID="{D3B2EF3B-B36C-4E1F-83B6-ABCD08CE68F7}" presName="aNode" presStyleLbl="bgShp" presStyleIdx="0" presStyleCnt="5"/>
      <dgm:spPr/>
    </dgm:pt>
    <dgm:pt modelId="{C85D0ABA-057F-4391-9CEC-60F6578EC7D0}" type="pres">
      <dgm:prSet presAssocID="{D3B2EF3B-B36C-4E1F-83B6-ABCD08CE68F7}" presName="textNode" presStyleLbl="bgShp" presStyleIdx="0" presStyleCnt="5"/>
      <dgm:spPr/>
    </dgm:pt>
    <dgm:pt modelId="{C657DF2A-3F56-4FC8-8FD4-298EA1EAC292}" type="pres">
      <dgm:prSet presAssocID="{D3B2EF3B-B36C-4E1F-83B6-ABCD08CE68F7}" presName="compChildNode" presStyleCnt="0"/>
      <dgm:spPr/>
    </dgm:pt>
    <dgm:pt modelId="{D1D74958-BAB3-4F89-B752-6A3320738917}" type="pres">
      <dgm:prSet presAssocID="{D3B2EF3B-B36C-4E1F-83B6-ABCD08CE68F7}" presName="theInnerList" presStyleCnt="0"/>
      <dgm:spPr/>
    </dgm:pt>
    <dgm:pt modelId="{9D677D94-5FDE-4E96-B520-7C23E245F821}" type="pres">
      <dgm:prSet presAssocID="{EA45D7BB-CC1E-477D-B41F-0D7A8E0E8F5B}" presName="childNode" presStyleLbl="node1" presStyleIdx="0" presStyleCnt="5">
        <dgm:presLayoutVars>
          <dgm:bulletEnabled val="1"/>
        </dgm:presLayoutVars>
      </dgm:prSet>
      <dgm:spPr/>
    </dgm:pt>
    <dgm:pt modelId="{313A53E8-E6AC-4B7F-BF8C-65E0E95F6866}" type="pres">
      <dgm:prSet presAssocID="{D3B2EF3B-B36C-4E1F-83B6-ABCD08CE68F7}" presName="aSpace" presStyleCnt="0"/>
      <dgm:spPr/>
    </dgm:pt>
    <dgm:pt modelId="{39C19416-F83C-4845-AD81-CC45C3F8275D}" type="pres">
      <dgm:prSet presAssocID="{4DA9B39F-958C-473C-88EF-479054B07CF9}" presName="compNode" presStyleCnt="0"/>
      <dgm:spPr/>
    </dgm:pt>
    <dgm:pt modelId="{71D5060E-C690-4ED1-A74B-DB4C790BC410}" type="pres">
      <dgm:prSet presAssocID="{4DA9B39F-958C-473C-88EF-479054B07CF9}" presName="aNode" presStyleLbl="bgShp" presStyleIdx="1" presStyleCnt="5"/>
      <dgm:spPr/>
    </dgm:pt>
    <dgm:pt modelId="{22BA8ED6-6BC7-4BBC-AC51-8672106E0EFB}" type="pres">
      <dgm:prSet presAssocID="{4DA9B39F-958C-473C-88EF-479054B07CF9}" presName="textNode" presStyleLbl="bgShp" presStyleIdx="1" presStyleCnt="5"/>
      <dgm:spPr/>
    </dgm:pt>
    <dgm:pt modelId="{D402025B-E91A-41E3-9F94-3E14822A9F72}" type="pres">
      <dgm:prSet presAssocID="{4DA9B39F-958C-473C-88EF-479054B07CF9}" presName="compChildNode" presStyleCnt="0"/>
      <dgm:spPr/>
    </dgm:pt>
    <dgm:pt modelId="{94015554-BC86-4097-B0D4-54FAC8143112}" type="pres">
      <dgm:prSet presAssocID="{4DA9B39F-958C-473C-88EF-479054B07CF9}" presName="theInnerList" presStyleCnt="0"/>
      <dgm:spPr/>
    </dgm:pt>
    <dgm:pt modelId="{E835B87F-B3FE-4AF1-A88F-5927A929DC53}" type="pres">
      <dgm:prSet presAssocID="{6551D096-D7D0-4F81-ADC2-8558AABBF1D5}" presName="childNode" presStyleLbl="node1" presStyleIdx="1" presStyleCnt="5">
        <dgm:presLayoutVars>
          <dgm:bulletEnabled val="1"/>
        </dgm:presLayoutVars>
      </dgm:prSet>
      <dgm:spPr/>
    </dgm:pt>
    <dgm:pt modelId="{5EE2F973-7B29-481A-8AAF-B724B0633E0B}" type="pres">
      <dgm:prSet presAssocID="{4DA9B39F-958C-473C-88EF-479054B07CF9}" presName="aSpace" presStyleCnt="0"/>
      <dgm:spPr/>
    </dgm:pt>
    <dgm:pt modelId="{E541A144-975E-40FC-A7A5-01E131961A5C}" type="pres">
      <dgm:prSet presAssocID="{3C91F232-0B41-4555-BDB0-970F9B43CCE9}" presName="compNode" presStyleCnt="0"/>
      <dgm:spPr/>
    </dgm:pt>
    <dgm:pt modelId="{96BF9141-F898-4349-A7A2-E98ECFD0835B}" type="pres">
      <dgm:prSet presAssocID="{3C91F232-0B41-4555-BDB0-970F9B43CCE9}" presName="aNode" presStyleLbl="bgShp" presStyleIdx="2" presStyleCnt="5"/>
      <dgm:spPr/>
    </dgm:pt>
    <dgm:pt modelId="{5610F636-484B-43A4-B7A9-442C3F511CB7}" type="pres">
      <dgm:prSet presAssocID="{3C91F232-0B41-4555-BDB0-970F9B43CCE9}" presName="textNode" presStyleLbl="bgShp" presStyleIdx="2" presStyleCnt="5"/>
      <dgm:spPr/>
    </dgm:pt>
    <dgm:pt modelId="{00233FC7-8D68-4060-A220-01DC64636962}" type="pres">
      <dgm:prSet presAssocID="{3C91F232-0B41-4555-BDB0-970F9B43CCE9}" presName="compChildNode" presStyleCnt="0"/>
      <dgm:spPr/>
    </dgm:pt>
    <dgm:pt modelId="{730667AC-FE2A-495F-B047-8F919C725993}" type="pres">
      <dgm:prSet presAssocID="{3C91F232-0B41-4555-BDB0-970F9B43CCE9}" presName="theInnerList" presStyleCnt="0"/>
      <dgm:spPr/>
    </dgm:pt>
    <dgm:pt modelId="{376FEBB9-A64A-45DF-B2B5-F2CDFA36CD0A}" type="pres">
      <dgm:prSet presAssocID="{065D42CF-5A8E-4B91-A73A-347B774AE605}" presName="childNode" presStyleLbl="node1" presStyleIdx="2" presStyleCnt="5">
        <dgm:presLayoutVars>
          <dgm:bulletEnabled val="1"/>
        </dgm:presLayoutVars>
      </dgm:prSet>
      <dgm:spPr/>
    </dgm:pt>
    <dgm:pt modelId="{0D460BF0-4366-4FD6-9284-A0A077FFC8CF}" type="pres">
      <dgm:prSet presAssocID="{3C91F232-0B41-4555-BDB0-970F9B43CCE9}" presName="aSpace" presStyleCnt="0"/>
      <dgm:spPr/>
    </dgm:pt>
    <dgm:pt modelId="{C6119B00-8D51-4B81-B2F0-970F97EE1761}" type="pres">
      <dgm:prSet presAssocID="{22DF957A-6943-414E-9E4D-68E04F78D63D}" presName="compNode" presStyleCnt="0"/>
      <dgm:spPr/>
    </dgm:pt>
    <dgm:pt modelId="{AFF15043-7C89-4865-AA48-83C0604A1CBF}" type="pres">
      <dgm:prSet presAssocID="{22DF957A-6943-414E-9E4D-68E04F78D63D}" presName="aNode" presStyleLbl="bgShp" presStyleIdx="3" presStyleCnt="5"/>
      <dgm:spPr/>
    </dgm:pt>
    <dgm:pt modelId="{0DF61ECE-D814-414B-B672-E2A04B499F46}" type="pres">
      <dgm:prSet presAssocID="{22DF957A-6943-414E-9E4D-68E04F78D63D}" presName="textNode" presStyleLbl="bgShp" presStyleIdx="3" presStyleCnt="5"/>
      <dgm:spPr/>
    </dgm:pt>
    <dgm:pt modelId="{DBF4F11D-2297-4C6C-BC4A-10F407B93227}" type="pres">
      <dgm:prSet presAssocID="{22DF957A-6943-414E-9E4D-68E04F78D63D}" presName="compChildNode" presStyleCnt="0"/>
      <dgm:spPr/>
    </dgm:pt>
    <dgm:pt modelId="{740F8907-C01A-429B-A1A7-75BC3D893894}" type="pres">
      <dgm:prSet presAssocID="{22DF957A-6943-414E-9E4D-68E04F78D63D}" presName="theInnerList" presStyleCnt="0"/>
      <dgm:spPr/>
    </dgm:pt>
    <dgm:pt modelId="{3789331A-9354-49AA-83A3-41929153BB81}" type="pres">
      <dgm:prSet presAssocID="{17B9BD19-303F-4FAA-8A3E-698E2179F2DB}" presName="childNode" presStyleLbl="node1" presStyleIdx="3" presStyleCnt="5">
        <dgm:presLayoutVars>
          <dgm:bulletEnabled val="1"/>
        </dgm:presLayoutVars>
      </dgm:prSet>
      <dgm:spPr/>
    </dgm:pt>
    <dgm:pt modelId="{A7D76DC4-DE9E-4CC6-844C-390B1D056833}" type="pres">
      <dgm:prSet presAssocID="{22DF957A-6943-414E-9E4D-68E04F78D63D}" presName="aSpace" presStyleCnt="0"/>
      <dgm:spPr/>
    </dgm:pt>
    <dgm:pt modelId="{8E828C3B-842A-41C0-A9EB-10D0903F1675}" type="pres">
      <dgm:prSet presAssocID="{22903E0A-1DE6-472F-8CCC-E80F48CF6375}" presName="compNode" presStyleCnt="0"/>
      <dgm:spPr/>
    </dgm:pt>
    <dgm:pt modelId="{16C2F838-4B99-4327-923D-A7AE6178CB9A}" type="pres">
      <dgm:prSet presAssocID="{22903E0A-1DE6-472F-8CCC-E80F48CF6375}" presName="aNode" presStyleLbl="bgShp" presStyleIdx="4" presStyleCnt="5"/>
      <dgm:spPr/>
    </dgm:pt>
    <dgm:pt modelId="{A4FCE556-F0CA-44AA-9CED-75FE8E1E70F8}" type="pres">
      <dgm:prSet presAssocID="{22903E0A-1DE6-472F-8CCC-E80F48CF6375}" presName="textNode" presStyleLbl="bgShp" presStyleIdx="4" presStyleCnt="5"/>
      <dgm:spPr/>
    </dgm:pt>
    <dgm:pt modelId="{151B9A03-EB83-4AD1-9F06-B461C37819BA}" type="pres">
      <dgm:prSet presAssocID="{22903E0A-1DE6-472F-8CCC-E80F48CF6375}" presName="compChildNode" presStyleCnt="0"/>
      <dgm:spPr/>
    </dgm:pt>
    <dgm:pt modelId="{5AD082CE-3743-4F5C-852E-7A734E689A56}" type="pres">
      <dgm:prSet presAssocID="{22903E0A-1DE6-472F-8CCC-E80F48CF6375}" presName="theInnerList" presStyleCnt="0"/>
      <dgm:spPr/>
    </dgm:pt>
    <dgm:pt modelId="{836353BA-A618-4134-8123-7173C235B67B}" type="pres">
      <dgm:prSet presAssocID="{3FB2FEA2-984D-40A7-8B4C-EDCA51058758}" presName="childNode" presStyleLbl="node1" presStyleIdx="4" presStyleCnt="5">
        <dgm:presLayoutVars>
          <dgm:bulletEnabled val="1"/>
        </dgm:presLayoutVars>
      </dgm:prSet>
      <dgm:spPr/>
    </dgm:pt>
  </dgm:ptLst>
  <dgm:cxnLst>
    <dgm:cxn modelId="{F32B8204-7437-4324-BB5D-7F426DDBD641}" type="presOf" srcId="{3FB2FEA2-984D-40A7-8B4C-EDCA51058758}" destId="{836353BA-A618-4134-8123-7173C235B67B}" srcOrd="0" destOrd="0" presId="urn:microsoft.com/office/officeart/2005/8/layout/lProcess2"/>
    <dgm:cxn modelId="{44559006-E2BB-46E1-99F2-75B7C703D1DA}" type="presOf" srcId="{22903E0A-1DE6-472F-8CCC-E80F48CF6375}" destId="{16C2F838-4B99-4327-923D-A7AE6178CB9A}" srcOrd="0" destOrd="0" presId="urn:microsoft.com/office/officeart/2005/8/layout/lProcess2"/>
    <dgm:cxn modelId="{AE7F810B-AEBC-42F9-99B5-A5C1B1F5EBAB}" type="presOf" srcId="{3C91F232-0B41-4555-BDB0-970F9B43CCE9}" destId="{5610F636-484B-43A4-B7A9-442C3F511CB7}" srcOrd="1" destOrd="0" presId="urn:microsoft.com/office/officeart/2005/8/layout/lProcess2"/>
    <dgm:cxn modelId="{D1EF970E-BECD-4F47-8EE5-4BBD959248F7}" srcId="{6D1C9D15-EBF1-430E-A4E0-A36B18DEDC88}" destId="{3C91F232-0B41-4555-BDB0-970F9B43CCE9}" srcOrd="2" destOrd="0" parTransId="{57A0C819-FF6C-4381-9E74-BD96D27DA9B3}" sibTransId="{2B4A240D-8D1A-4558-83B8-4BA40634D6A4}"/>
    <dgm:cxn modelId="{796B6911-C05D-4F97-A98B-AA0E43AD426F}" type="presOf" srcId="{22DF957A-6943-414E-9E4D-68E04F78D63D}" destId="{AFF15043-7C89-4865-AA48-83C0604A1CBF}" srcOrd="0" destOrd="0" presId="urn:microsoft.com/office/officeart/2005/8/layout/lProcess2"/>
    <dgm:cxn modelId="{05D9F414-3C4D-4C8B-9EB0-E4C7DC2B2042}" type="presOf" srcId="{6551D096-D7D0-4F81-ADC2-8558AABBF1D5}" destId="{E835B87F-B3FE-4AF1-A88F-5927A929DC53}" srcOrd="0" destOrd="0" presId="urn:microsoft.com/office/officeart/2005/8/layout/lProcess2"/>
    <dgm:cxn modelId="{82752520-D4ED-41FF-A52F-E97161224AA4}" srcId="{6D1C9D15-EBF1-430E-A4E0-A36B18DEDC88}" destId="{22DF957A-6943-414E-9E4D-68E04F78D63D}" srcOrd="3" destOrd="0" parTransId="{6F80BDAE-17F7-4AAD-B8A8-A13D5476FFD3}" sibTransId="{03673829-FFF7-422C-BDB2-909CD15E338C}"/>
    <dgm:cxn modelId="{9B8F212F-617A-42A1-BA8B-E7E8ACDC0239}" type="presOf" srcId="{22DF957A-6943-414E-9E4D-68E04F78D63D}" destId="{0DF61ECE-D814-414B-B672-E2A04B499F46}" srcOrd="1" destOrd="0" presId="urn:microsoft.com/office/officeart/2005/8/layout/lProcess2"/>
    <dgm:cxn modelId="{E8CD4A3A-5D9A-43A2-B9B4-D367B0F8B022}" type="presOf" srcId="{4DA9B39F-958C-473C-88EF-479054B07CF9}" destId="{22BA8ED6-6BC7-4BBC-AC51-8672106E0EFB}" srcOrd="1" destOrd="0" presId="urn:microsoft.com/office/officeart/2005/8/layout/lProcess2"/>
    <dgm:cxn modelId="{1AD80A3F-4ED6-4050-B334-EC8392EAEEBD}" srcId="{6D1C9D15-EBF1-430E-A4E0-A36B18DEDC88}" destId="{4DA9B39F-958C-473C-88EF-479054B07CF9}" srcOrd="1" destOrd="0" parTransId="{243FC9E3-39BC-4909-B18C-5B32A798C988}" sibTransId="{3F83C44C-5BF9-45A0-A3C2-D3DD5643226A}"/>
    <dgm:cxn modelId="{426B7461-9D72-47EF-B24D-EAFA410CF792}" type="presOf" srcId="{D3B2EF3B-B36C-4E1F-83B6-ABCD08CE68F7}" destId="{C85D0ABA-057F-4391-9CEC-60F6578EC7D0}" srcOrd="1" destOrd="0" presId="urn:microsoft.com/office/officeart/2005/8/layout/lProcess2"/>
    <dgm:cxn modelId="{D016E042-81F4-4AD6-ADDF-73387E849F64}" srcId="{22903E0A-1DE6-472F-8CCC-E80F48CF6375}" destId="{3FB2FEA2-984D-40A7-8B4C-EDCA51058758}" srcOrd="0" destOrd="0" parTransId="{20DAD50C-80AC-45D5-A192-BC850A0FF98F}" sibTransId="{19EDE175-9228-4E23-BF52-B67D344A2BD1}"/>
    <dgm:cxn modelId="{7168F242-6DA2-4A62-8095-A007CDA495D4}" type="presOf" srcId="{D3B2EF3B-B36C-4E1F-83B6-ABCD08CE68F7}" destId="{AE829AE7-49F8-47D6-96CA-FB32801FF513}" srcOrd="0" destOrd="0" presId="urn:microsoft.com/office/officeart/2005/8/layout/lProcess2"/>
    <dgm:cxn modelId="{11101B44-D78B-4269-8C98-FE858EA0497A}" type="presOf" srcId="{17B9BD19-303F-4FAA-8A3E-698E2179F2DB}" destId="{3789331A-9354-49AA-83A3-41929153BB81}" srcOrd="0" destOrd="0" presId="urn:microsoft.com/office/officeart/2005/8/layout/lProcess2"/>
    <dgm:cxn modelId="{6D1AAE65-964D-41AD-89F0-62CEF1E8A7BB}" srcId="{6D1C9D15-EBF1-430E-A4E0-A36B18DEDC88}" destId="{D3B2EF3B-B36C-4E1F-83B6-ABCD08CE68F7}" srcOrd="0" destOrd="0" parTransId="{8EBADA67-A70A-4B9A-B203-E1977E3CDAE2}" sibTransId="{05C6089C-2F79-4DDD-B0E2-A87A2D4C8BB9}"/>
    <dgm:cxn modelId="{589D5E6E-66FB-4C70-90D0-2775B5ECE127}" srcId="{22DF957A-6943-414E-9E4D-68E04F78D63D}" destId="{17B9BD19-303F-4FAA-8A3E-698E2179F2DB}" srcOrd="0" destOrd="0" parTransId="{EC5E39E1-0CCB-4706-BC90-6C7DF208C96F}" sibTransId="{E40B7D2D-881F-446F-85DE-103CEA9DF8DC}"/>
    <dgm:cxn modelId="{008BE255-0BA1-4CB6-864A-BDC9C18DEF0F}" type="presOf" srcId="{6D1C9D15-EBF1-430E-A4E0-A36B18DEDC88}" destId="{1164D51D-359A-4F13-9ACC-C97B4F464890}" srcOrd="0" destOrd="0" presId="urn:microsoft.com/office/officeart/2005/8/layout/lProcess2"/>
    <dgm:cxn modelId="{1F6EF075-529F-4E71-8B33-76AF61D8E3E1}" srcId="{6D1C9D15-EBF1-430E-A4E0-A36B18DEDC88}" destId="{22903E0A-1DE6-472F-8CCC-E80F48CF6375}" srcOrd="4" destOrd="0" parTransId="{EEF7E5C8-F170-4840-A3A1-A13C7FA316B0}" sibTransId="{83EF0070-333F-4C7E-B1A0-CA2A32F94547}"/>
    <dgm:cxn modelId="{52AC7B7C-895C-4DFC-9A53-ECE80877F0D8}" srcId="{3C91F232-0B41-4555-BDB0-970F9B43CCE9}" destId="{065D42CF-5A8E-4B91-A73A-347B774AE605}" srcOrd="0" destOrd="0" parTransId="{C5F38E7F-B293-4DCD-8FA8-557776079FF2}" sibTransId="{0AA23FA2-E365-4FAC-ABB9-A683FE4BB5A3}"/>
    <dgm:cxn modelId="{BE80277E-A714-4A0F-BF34-79D80D764749}" srcId="{4DA9B39F-958C-473C-88EF-479054B07CF9}" destId="{6551D096-D7D0-4F81-ADC2-8558AABBF1D5}" srcOrd="0" destOrd="0" parTransId="{CDBA1709-9915-4C1A-B7C3-E1E0E152E4F1}" sibTransId="{78086D24-7926-4386-BCCD-B41895CF9075}"/>
    <dgm:cxn modelId="{32218F9B-2F7F-47F0-8046-526D4981047E}" type="presOf" srcId="{3C91F232-0B41-4555-BDB0-970F9B43CCE9}" destId="{96BF9141-F898-4349-A7A2-E98ECFD0835B}" srcOrd="0" destOrd="0" presId="urn:microsoft.com/office/officeart/2005/8/layout/lProcess2"/>
    <dgm:cxn modelId="{0C558CA3-74FE-4C5A-BCAD-9E4F619EA347}" type="presOf" srcId="{22903E0A-1DE6-472F-8CCC-E80F48CF6375}" destId="{A4FCE556-F0CA-44AA-9CED-75FE8E1E70F8}" srcOrd="1" destOrd="0" presId="urn:microsoft.com/office/officeart/2005/8/layout/lProcess2"/>
    <dgm:cxn modelId="{4EEDC2B5-2201-4826-B225-A44D6EBFE7EB}" type="presOf" srcId="{4DA9B39F-958C-473C-88EF-479054B07CF9}" destId="{71D5060E-C690-4ED1-A74B-DB4C790BC410}" srcOrd="0" destOrd="0" presId="urn:microsoft.com/office/officeart/2005/8/layout/lProcess2"/>
    <dgm:cxn modelId="{30AE4AC4-9528-45EB-BAFA-4AA5D8991673}" type="presOf" srcId="{EA45D7BB-CC1E-477D-B41F-0D7A8E0E8F5B}" destId="{9D677D94-5FDE-4E96-B520-7C23E245F821}" srcOrd="0" destOrd="0" presId="urn:microsoft.com/office/officeart/2005/8/layout/lProcess2"/>
    <dgm:cxn modelId="{402FA2C8-95C4-4A04-94DC-B9072BC46FD3}" type="presOf" srcId="{065D42CF-5A8E-4B91-A73A-347B774AE605}" destId="{376FEBB9-A64A-45DF-B2B5-F2CDFA36CD0A}" srcOrd="0" destOrd="0" presId="urn:microsoft.com/office/officeart/2005/8/layout/lProcess2"/>
    <dgm:cxn modelId="{15BD81DF-37B3-45A4-A206-47BDC915B316}" srcId="{D3B2EF3B-B36C-4E1F-83B6-ABCD08CE68F7}" destId="{EA45D7BB-CC1E-477D-B41F-0D7A8E0E8F5B}" srcOrd="0" destOrd="0" parTransId="{AF17445E-64FC-4367-92D9-69C5A23FC821}" sibTransId="{AD3706BA-C695-4EC0-929C-F3AD91AFA766}"/>
    <dgm:cxn modelId="{0839B014-6859-4BEE-89CC-4C3F2A1DC35B}" type="presParOf" srcId="{1164D51D-359A-4F13-9ACC-C97B4F464890}" destId="{8F3D4728-EEE9-4AC8-AEBB-1376AC3EEB8B}" srcOrd="0" destOrd="0" presId="urn:microsoft.com/office/officeart/2005/8/layout/lProcess2"/>
    <dgm:cxn modelId="{570DB291-1768-4CEF-A4C8-B706DDF68892}" type="presParOf" srcId="{8F3D4728-EEE9-4AC8-AEBB-1376AC3EEB8B}" destId="{AE829AE7-49F8-47D6-96CA-FB32801FF513}" srcOrd="0" destOrd="0" presId="urn:microsoft.com/office/officeart/2005/8/layout/lProcess2"/>
    <dgm:cxn modelId="{945930C9-B647-4FA9-831D-ECD12F05430F}" type="presParOf" srcId="{8F3D4728-EEE9-4AC8-AEBB-1376AC3EEB8B}" destId="{C85D0ABA-057F-4391-9CEC-60F6578EC7D0}" srcOrd="1" destOrd="0" presId="urn:microsoft.com/office/officeart/2005/8/layout/lProcess2"/>
    <dgm:cxn modelId="{78476020-E060-4F78-8206-7B687F2C4599}" type="presParOf" srcId="{8F3D4728-EEE9-4AC8-AEBB-1376AC3EEB8B}" destId="{C657DF2A-3F56-4FC8-8FD4-298EA1EAC292}" srcOrd="2" destOrd="0" presId="urn:microsoft.com/office/officeart/2005/8/layout/lProcess2"/>
    <dgm:cxn modelId="{70562431-EBB0-4FBE-A477-DC2E1FF7EE34}" type="presParOf" srcId="{C657DF2A-3F56-4FC8-8FD4-298EA1EAC292}" destId="{D1D74958-BAB3-4F89-B752-6A3320738917}" srcOrd="0" destOrd="0" presId="urn:microsoft.com/office/officeart/2005/8/layout/lProcess2"/>
    <dgm:cxn modelId="{9151EDAF-7EC4-44FD-8FAD-258F66B71D32}" type="presParOf" srcId="{D1D74958-BAB3-4F89-B752-6A3320738917}" destId="{9D677D94-5FDE-4E96-B520-7C23E245F821}" srcOrd="0" destOrd="0" presId="urn:microsoft.com/office/officeart/2005/8/layout/lProcess2"/>
    <dgm:cxn modelId="{B923E249-70CA-4B2A-A311-FCA55FAEDCCE}" type="presParOf" srcId="{1164D51D-359A-4F13-9ACC-C97B4F464890}" destId="{313A53E8-E6AC-4B7F-BF8C-65E0E95F6866}" srcOrd="1" destOrd="0" presId="urn:microsoft.com/office/officeart/2005/8/layout/lProcess2"/>
    <dgm:cxn modelId="{3F484A61-08BD-44CC-B0A8-36AD9207EC6E}" type="presParOf" srcId="{1164D51D-359A-4F13-9ACC-C97B4F464890}" destId="{39C19416-F83C-4845-AD81-CC45C3F8275D}" srcOrd="2" destOrd="0" presId="urn:microsoft.com/office/officeart/2005/8/layout/lProcess2"/>
    <dgm:cxn modelId="{BB203BBB-1B90-449E-BBBA-B633220D6D08}" type="presParOf" srcId="{39C19416-F83C-4845-AD81-CC45C3F8275D}" destId="{71D5060E-C690-4ED1-A74B-DB4C790BC410}" srcOrd="0" destOrd="0" presId="urn:microsoft.com/office/officeart/2005/8/layout/lProcess2"/>
    <dgm:cxn modelId="{25D7F4BA-FA96-4D4B-A384-869E779F9538}" type="presParOf" srcId="{39C19416-F83C-4845-AD81-CC45C3F8275D}" destId="{22BA8ED6-6BC7-4BBC-AC51-8672106E0EFB}" srcOrd="1" destOrd="0" presId="urn:microsoft.com/office/officeart/2005/8/layout/lProcess2"/>
    <dgm:cxn modelId="{1DA91F9C-C90C-45F4-8F01-4B0AFF666CB5}" type="presParOf" srcId="{39C19416-F83C-4845-AD81-CC45C3F8275D}" destId="{D402025B-E91A-41E3-9F94-3E14822A9F72}" srcOrd="2" destOrd="0" presId="urn:microsoft.com/office/officeart/2005/8/layout/lProcess2"/>
    <dgm:cxn modelId="{8F9913F6-9A24-4125-80A5-D14D572BBE80}" type="presParOf" srcId="{D402025B-E91A-41E3-9F94-3E14822A9F72}" destId="{94015554-BC86-4097-B0D4-54FAC8143112}" srcOrd="0" destOrd="0" presId="urn:microsoft.com/office/officeart/2005/8/layout/lProcess2"/>
    <dgm:cxn modelId="{6B8BD4EA-26CF-4BA3-894E-9E8161D6C848}" type="presParOf" srcId="{94015554-BC86-4097-B0D4-54FAC8143112}" destId="{E835B87F-B3FE-4AF1-A88F-5927A929DC53}" srcOrd="0" destOrd="0" presId="urn:microsoft.com/office/officeart/2005/8/layout/lProcess2"/>
    <dgm:cxn modelId="{06D4A56A-1CCC-4455-AA10-81F36FC2DE35}" type="presParOf" srcId="{1164D51D-359A-4F13-9ACC-C97B4F464890}" destId="{5EE2F973-7B29-481A-8AAF-B724B0633E0B}" srcOrd="3" destOrd="0" presId="urn:microsoft.com/office/officeart/2005/8/layout/lProcess2"/>
    <dgm:cxn modelId="{64C9E31C-84E6-45BF-97D4-6E3068B2B01F}" type="presParOf" srcId="{1164D51D-359A-4F13-9ACC-C97B4F464890}" destId="{E541A144-975E-40FC-A7A5-01E131961A5C}" srcOrd="4" destOrd="0" presId="urn:microsoft.com/office/officeart/2005/8/layout/lProcess2"/>
    <dgm:cxn modelId="{B0D38DDF-51DE-4722-995D-8ECC57EB3D76}" type="presParOf" srcId="{E541A144-975E-40FC-A7A5-01E131961A5C}" destId="{96BF9141-F898-4349-A7A2-E98ECFD0835B}" srcOrd="0" destOrd="0" presId="urn:microsoft.com/office/officeart/2005/8/layout/lProcess2"/>
    <dgm:cxn modelId="{D1BB089C-4AE6-49A6-AA91-6D443DAF8059}" type="presParOf" srcId="{E541A144-975E-40FC-A7A5-01E131961A5C}" destId="{5610F636-484B-43A4-B7A9-442C3F511CB7}" srcOrd="1" destOrd="0" presId="urn:microsoft.com/office/officeart/2005/8/layout/lProcess2"/>
    <dgm:cxn modelId="{B98EB9AE-FCB6-4A5E-87DC-A712B262B29F}" type="presParOf" srcId="{E541A144-975E-40FC-A7A5-01E131961A5C}" destId="{00233FC7-8D68-4060-A220-01DC64636962}" srcOrd="2" destOrd="0" presId="urn:microsoft.com/office/officeart/2005/8/layout/lProcess2"/>
    <dgm:cxn modelId="{B2DBF529-85C7-4D2E-96C8-FB951C6F9BF3}" type="presParOf" srcId="{00233FC7-8D68-4060-A220-01DC64636962}" destId="{730667AC-FE2A-495F-B047-8F919C725993}" srcOrd="0" destOrd="0" presId="urn:microsoft.com/office/officeart/2005/8/layout/lProcess2"/>
    <dgm:cxn modelId="{F2CBDCE2-B6D4-45E7-862C-2E9A48E18C2E}" type="presParOf" srcId="{730667AC-FE2A-495F-B047-8F919C725993}" destId="{376FEBB9-A64A-45DF-B2B5-F2CDFA36CD0A}" srcOrd="0" destOrd="0" presId="urn:microsoft.com/office/officeart/2005/8/layout/lProcess2"/>
    <dgm:cxn modelId="{547CB02C-4FA4-40BF-B9A3-2AA210D12930}" type="presParOf" srcId="{1164D51D-359A-4F13-9ACC-C97B4F464890}" destId="{0D460BF0-4366-4FD6-9284-A0A077FFC8CF}" srcOrd="5" destOrd="0" presId="urn:microsoft.com/office/officeart/2005/8/layout/lProcess2"/>
    <dgm:cxn modelId="{C1FA254C-9CF4-4415-8E66-A414D670A7F2}" type="presParOf" srcId="{1164D51D-359A-4F13-9ACC-C97B4F464890}" destId="{C6119B00-8D51-4B81-B2F0-970F97EE1761}" srcOrd="6" destOrd="0" presId="urn:microsoft.com/office/officeart/2005/8/layout/lProcess2"/>
    <dgm:cxn modelId="{C366C3D1-50F3-4B06-8B5E-8B2D9E5BF0B9}" type="presParOf" srcId="{C6119B00-8D51-4B81-B2F0-970F97EE1761}" destId="{AFF15043-7C89-4865-AA48-83C0604A1CBF}" srcOrd="0" destOrd="0" presId="urn:microsoft.com/office/officeart/2005/8/layout/lProcess2"/>
    <dgm:cxn modelId="{C3755D23-09DE-42A0-9502-CC380BD56EA3}" type="presParOf" srcId="{C6119B00-8D51-4B81-B2F0-970F97EE1761}" destId="{0DF61ECE-D814-414B-B672-E2A04B499F46}" srcOrd="1" destOrd="0" presId="urn:microsoft.com/office/officeart/2005/8/layout/lProcess2"/>
    <dgm:cxn modelId="{AD451CA7-8505-438F-858E-76C1B9ADE168}" type="presParOf" srcId="{C6119B00-8D51-4B81-B2F0-970F97EE1761}" destId="{DBF4F11D-2297-4C6C-BC4A-10F407B93227}" srcOrd="2" destOrd="0" presId="urn:microsoft.com/office/officeart/2005/8/layout/lProcess2"/>
    <dgm:cxn modelId="{D0EB1CE0-D616-47BA-ABEB-EA08E4516E3C}" type="presParOf" srcId="{DBF4F11D-2297-4C6C-BC4A-10F407B93227}" destId="{740F8907-C01A-429B-A1A7-75BC3D893894}" srcOrd="0" destOrd="0" presId="urn:microsoft.com/office/officeart/2005/8/layout/lProcess2"/>
    <dgm:cxn modelId="{D525FBE8-D8EB-48B6-9AE9-B1E7CF6D390D}" type="presParOf" srcId="{740F8907-C01A-429B-A1A7-75BC3D893894}" destId="{3789331A-9354-49AA-83A3-41929153BB81}" srcOrd="0" destOrd="0" presId="urn:microsoft.com/office/officeart/2005/8/layout/lProcess2"/>
    <dgm:cxn modelId="{08A8F85C-390D-4838-8712-4E1FE26C96CB}" type="presParOf" srcId="{1164D51D-359A-4F13-9ACC-C97B4F464890}" destId="{A7D76DC4-DE9E-4CC6-844C-390B1D056833}" srcOrd="7" destOrd="0" presId="urn:microsoft.com/office/officeart/2005/8/layout/lProcess2"/>
    <dgm:cxn modelId="{34C0C90B-A25C-4893-80BC-C3C877D5C6F4}" type="presParOf" srcId="{1164D51D-359A-4F13-9ACC-C97B4F464890}" destId="{8E828C3B-842A-41C0-A9EB-10D0903F1675}" srcOrd="8" destOrd="0" presId="urn:microsoft.com/office/officeart/2005/8/layout/lProcess2"/>
    <dgm:cxn modelId="{A83E002D-880A-4C15-BB33-4B575D1F2ED7}" type="presParOf" srcId="{8E828C3B-842A-41C0-A9EB-10D0903F1675}" destId="{16C2F838-4B99-4327-923D-A7AE6178CB9A}" srcOrd="0" destOrd="0" presId="urn:microsoft.com/office/officeart/2005/8/layout/lProcess2"/>
    <dgm:cxn modelId="{ADC8600E-8BBF-4558-97BA-C13600C1D8EE}" type="presParOf" srcId="{8E828C3B-842A-41C0-A9EB-10D0903F1675}" destId="{A4FCE556-F0CA-44AA-9CED-75FE8E1E70F8}" srcOrd="1" destOrd="0" presId="urn:microsoft.com/office/officeart/2005/8/layout/lProcess2"/>
    <dgm:cxn modelId="{7B7923D1-1882-4F4D-80F0-C98C56E91DCC}" type="presParOf" srcId="{8E828C3B-842A-41C0-A9EB-10D0903F1675}" destId="{151B9A03-EB83-4AD1-9F06-B461C37819BA}" srcOrd="2" destOrd="0" presId="urn:microsoft.com/office/officeart/2005/8/layout/lProcess2"/>
    <dgm:cxn modelId="{2CB1A200-A97F-48E4-9FCC-394E36BB95CA}" type="presParOf" srcId="{151B9A03-EB83-4AD1-9F06-B461C37819BA}" destId="{5AD082CE-3743-4F5C-852E-7A734E689A56}" srcOrd="0" destOrd="0" presId="urn:microsoft.com/office/officeart/2005/8/layout/lProcess2"/>
    <dgm:cxn modelId="{D2EE0594-83DB-4D7C-B3E7-D33B6DC697CA}" type="presParOf" srcId="{5AD082CE-3743-4F5C-852E-7A734E689A56}" destId="{836353BA-A618-4134-8123-7173C235B67B}"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D1C9D15-EBF1-430E-A4E0-A36B18DEDC88}" type="doc">
      <dgm:prSet loTypeId="urn:microsoft.com/office/officeart/2005/8/layout/lProcess2" loCatId="list" qsTypeId="urn:microsoft.com/office/officeart/2005/8/quickstyle/simple1" qsCatId="simple" csTypeId="urn:microsoft.com/office/officeart/2005/8/colors/accent4_1" csCatId="accent4" phldr="1"/>
      <dgm:spPr/>
      <dgm:t>
        <a:bodyPr/>
        <a:lstStyle/>
        <a:p>
          <a:endParaRPr lang="el-GR"/>
        </a:p>
      </dgm:t>
    </dgm:pt>
    <dgm:pt modelId="{D3B2EF3B-B36C-4E1F-83B6-ABCD08CE68F7}">
      <dgm:prSet phldrT="[Κείμενο]"/>
      <dgm:spPr/>
      <dgm:t>
        <a:bodyPr/>
        <a:lstStyle/>
        <a:p>
          <a:r>
            <a:rPr lang="el-GR" b="0" dirty="0"/>
            <a:t>Κεντρικό Θέμα</a:t>
          </a:r>
        </a:p>
      </dgm:t>
    </dgm:pt>
    <dgm:pt modelId="{8EBADA67-A70A-4B9A-B203-E1977E3CDAE2}" type="parTrans" cxnId="{6D1AAE65-964D-41AD-89F0-62CEF1E8A7BB}">
      <dgm:prSet/>
      <dgm:spPr/>
      <dgm:t>
        <a:bodyPr/>
        <a:lstStyle/>
        <a:p>
          <a:endParaRPr lang="el-GR"/>
        </a:p>
      </dgm:t>
    </dgm:pt>
    <dgm:pt modelId="{05C6089C-2F79-4DDD-B0E2-A87A2D4C8BB9}" type="sibTrans" cxnId="{6D1AAE65-964D-41AD-89F0-62CEF1E8A7BB}">
      <dgm:prSet/>
      <dgm:spPr/>
      <dgm:t>
        <a:bodyPr/>
        <a:lstStyle/>
        <a:p>
          <a:endParaRPr lang="el-GR"/>
        </a:p>
      </dgm:t>
    </dgm:pt>
    <dgm:pt modelId="{EA45D7BB-CC1E-477D-B41F-0D7A8E0E8F5B}">
      <dgm:prSet phldrT="[Κείμενο]"/>
      <dgm:spPr/>
      <dgm:t>
        <a:bodyPr/>
        <a:lstStyle/>
        <a:p>
          <a:r>
            <a:rPr lang="el-GR" dirty="0"/>
            <a:t>Διατήρηση , το άτομο ως ολότητα.</a:t>
          </a:r>
        </a:p>
      </dgm:t>
    </dgm:pt>
    <dgm:pt modelId="{AF17445E-64FC-4367-92D9-69C5A23FC821}" type="parTrans" cxnId="{15BD81DF-37B3-45A4-A206-47BDC915B316}">
      <dgm:prSet/>
      <dgm:spPr/>
      <dgm:t>
        <a:bodyPr/>
        <a:lstStyle/>
        <a:p>
          <a:endParaRPr lang="el-GR"/>
        </a:p>
      </dgm:t>
    </dgm:pt>
    <dgm:pt modelId="{AD3706BA-C695-4EC0-929C-F3AD91AFA766}" type="sibTrans" cxnId="{15BD81DF-37B3-45A4-A206-47BDC915B316}">
      <dgm:prSet/>
      <dgm:spPr/>
      <dgm:t>
        <a:bodyPr/>
        <a:lstStyle/>
        <a:p>
          <a:endParaRPr lang="el-GR"/>
        </a:p>
      </dgm:t>
    </dgm:pt>
    <dgm:pt modelId="{4DA9B39F-958C-473C-88EF-479054B07CF9}">
      <dgm:prSet phldrT="[Κείμενο]"/>
      <dgm:spPr/>
      <dgm:t>
        <a:bodyPr/>
        <a:lstStyle/>
        <a:p>
          <a:r>
            <a:rPr lang="el-GR" dirty="0"/>
            <a:t>Άτομο</a:t>
          </a:r>
        </a:p>
      </dgm:t>
    </dgm:pt>
    <dgm:pt modelId="{243FC9E3-39BC-4909-B18C-5B32A798C988}" type="parTrans" cxnId="{1AD80A3F-4ED6-4050-B334-EC8392EAEEBD}">
      <dgm:prSet/>
      <dgm:spPr/>
      <dgm:t>
        <a:bodyPr/>
        <a:lstStyle/>
        <a:p>
          <a:endParaRPr lang="el-GR"/>
        </a:p>
      </dgm:t>
    </dgm:pt>
    <dgm:pt modelId="{3F83C44C-5BF9-45A0-A3C2-D3DD5643226A}" type="sibTrans" cxnId="{1AD80A3F-4ED6-4050-B334-EC8392EAEEBD}">
      <dgm:prSet/>
      <dgm:spPr/>
      <dgm:t>
        <a:bodyPr/>
        <a:lstStyle/>
        <a:p>
          <a:endParaRPr lang="el-GR"/>
        </a:p>
      </dgm:t>
    </dgm:pt>
    <dgm:pt modelId="{6551D096-D7D0-4F81-ADC2-8558AABBF1D5}">
      <dgm:prSet phldrT="[Κείμενο]"/>
      <dgm:spPr/>
      <dgm:t>
        <a:bodyPr/>
        <a:lstStyle/>
        <a:p>
          <a:r>
            <a:rPr lang="el-GR" dirty="0"/>
            <a:t>Ζωντανός οργανισμός που αλληλοεπιδρά συνεχώς με το περιβάλλον του και προσαρμόζεται στις αλλαγές.</a:t>
          </a:r>
        </a:p>
      </dgm:t>
    </dgm:pt>
    <dgm:pt modelId="{CDBA1709-9915-4C1A-B7C3-E1E0E152E4F1}" type="parTrans" cxnId="{BE80277E-A714-4A0F-BF34-79D80D764749}">
      <dgm:prSet/>
      <dgm:spPr/>
      <dgm:t>
        <a:bodyPr/>
        <a:lstStyle/>
        <a:p>
          <a:endParaRPr lang="el-GR"/>
        </a:p>
      </dgm:t>
    </dgm:pt>
    <dgm:pt modelId="{78086D24-7926-4386-BCCD-B41895CF9075}" type="sibTrans" cxnId="{BE80277E-A714-4A0F-BF34-79D80D764749}">
      <dgm:prSet/>
      <dgm:spPr/>
      <dgm:t>
        <a:bodyPr/>
        <a:lstStyle/>
        <a:p>
          <a:endParaRPr lang="el-GR"/>
        </a:p>
      </dgm:t>
    </dgm:pt>
    <dgm:pt modelId="{3C91F232-0B41-4555-BDB0-970F9B43CCE9}">
      <dgm:prSet phldrT="[Κείμενο]"/>
      <dgm:spPr/>
      <dgm:t>
        <a:bodyPr/>
        <a:lstStyle/>
        <a:p>
          <a:r>
            <a:rPr lang="el-GR" dirty="0"/>
            <a:t>Υγεία</a:t>
          </a:r>
        </a:p>
      </dgm:t>
    </dgm:pt>
    <dgm:pt modelId="{57A0C819-FF6C-4381-9E74-BD96D27DA9B3}" type="parTrans" cxnId="{D1EF970E-BECD-4F47-8EE5-4BBD959248F7}">
      <dgm:prSet/>
      <dgm:spPr/>
      <dgm:t>
        <a:bodyPr/>
        <a:lstStyle/>
        <a:p>
          <a:endParaRPr lang="el-GR"/>
        </a:p>
      </dgm:t>
    </dgm:pt>
    <dgm:pt modelId="{2B4A240D-8D1A-4558-83B8-4BA40634D6A4}" type="sibTrans" cxnId="{D1EF970E-BECD-4F47-8EE5-4BBD959248F7}">
      <dgm:prSet/>
      <dgm:spPr/>
      <dgm:t>
        <a:bodyPr/>
        <a:lstStyle/>
        <a:p>
          <a:endParaRPr lang="el-GR"/>
        </a:p>
      </dgm:t>
    </dgm:pt>
    <dgm:pt modelId="{065D42CF-5A8E-4B91-A73A-347B774AE605}">
      <dgm:prSet phldrT="[Κείμενο]"/>
      <dgm:spPr/>
      <dgm:t>
        <a:bodyPr/>
        <a:lstStyle/>
        <a:p>
          <a:r>
            <a:rPr lang="el-GR" dirty="0"/>
            <a:t>Διατήρηση της ενότητας και την ακεραιότητας του ασθενούς.</a:t>
          </a:r>
        </a:p>
      </dgm:t>
    </dgm:pt>
    <dgm:pt modelId="{C5F38E7F-B293-4DCD-8FA8-557776079FF2}" type="parTrans" cxnId="{52AC7B7C-895C-4DFC-9A53-ECE80877F0D8}">
      <dgm:prSet/>
      <dgm:spPr/>
      <dgm:t>
        <a:bodyPr/>
        <a:lstStyle/>
        <a:p>
          <a:endParaRPr lang="el-GR"/>
        </a:p>
      </dgm:t>
    </dgm:pt>
    <dgm:pt modelId="{0AA23FA2-E365-4FAC-ABB9-A683FE4BB5A3}" type="sibTrans" cxnId="{52AC7B7C-895C-4DFC-9A53-ECE80877F0D8}">
      <dgm:prSet/>
      <dgm:spPr/>
      <dgm:t>
        <a:bodyPr/>
        <a:lstStyle/>
        <a:p>
          <a:endParaRPr lang="el-GR"/>
        </a:p>
      </dgm:t>
    </dgm:pt>
    <dgm:pt modelId="{22DF957A-6943-414E-9E4D-68E04F78D63D}">
      <dgm:prSet phldrT="[Κείμενο]"/>
      <dgm:spPr/>
      <dgm:t>
        <a:bodyPr/>
        <a:lstStyle/>
        <a:p>
          <a:r>
            <a:rPr lang="el-GR" dirty="0"/>
            <a:t>Νοσηλευτική</a:t>
          </a:r>
        </a:p>
      </dgm:t>
    </dgm:pt>
    <dgm:pt modelId="{6F80BDAE-17F7-4AAD-B8A8-A13D5476FFD3}" type="parTrans" cxnId="{82752520-D4ED-41FF-A52F-E97161224AA4}">
      <dgm:prSet/>
      <dgm:spPr/>
      <dgm:t>
        <a:bodyPr/>
        <a:lstStyle/>
        <a:p>
          <a:endParaRPr lang="el-GR"/>
        </a:p>
      </dgm:t>
    </dgm:pt>
    <dgm:pt modelId="{03673829-FFF7-422C-BDB2-909CD15E338C}" type="sibTrans" cxnId="{82752520-D4ED-41FF-A52F-E97161224AA4}">
      <dgm:prSet/>
      <dgm:spPr/>
      <dgm:t>
        <a:bodyPr/>
        <a:lstStyle/>
        <a:p>
          <a:endParaRPr lang="el-GR"/>
        </a:p>
      </dgm:t>
    </dgm:pt>
    <dgm:pt modelId="{22903E0A-1DE6-472F-8CCC-E80F48CF6375}">
      <dgm:prSet phldrT="[Κείμενο]"/>
      <dgm:spPr/>
      <dgm:t>
        <a:bodyPr/>
        <a:lstStyle/>
        <a:p>
          <a:r>
            <a:rPr lang="el-GR" dirty="0"/>
            <a:t>Περιβάλλον</a:t>
          </a:r>
        </a:p>
      </dgm:t>
    </dgm:pt>
    <dgm:pt modelId="{EEF7E5C8-F170-4840-A3A1-A13C7FA316B0}" type="parTrans" cxnId="{1F6EF075-529F-4E71-8B33-76AF61D8E3E1}">
      <dgm:prSet/>
      <dgm:spPr/>
      <dgm:t>
        <a:bodyPr/>
        <a:lstStyle/>
        <a:p>
          <a:endParaRPr lang="el-GR"/>
        </a:p>
      </dgm:t>
    </dgm:pt>
    <dgm:pt modelId="{83EF0070-333F-4C7E-B1A0-CA2A32F94547}" type="sibTrans" cxnId="{1F6EF075-529F-4E71-8B33-76AF61D8E3E1}">
      <dgm:prSet/>
      <dgm:spPr/>
      <dgm:t>
        <a:bodyPr/>
        <a:lstStyle/>
        <a:p>
          <a:endParaRPr lang="el-GR"/>
        </a:p>
      </dgm:t>
    </dgm:pt>
    <dgm:pt modelId="{17B9BD19-303F-4FAA-8A3E-698E2179F2DB}">
      <dgm:prSet phldrT="[Κείμενο]"/>
      <dgm:spPr/>
      <dgm:t>
        <a:bodyPr/>
        <a:lstStyle/>
        <a:p>
          <a:r>
            <a:rPr lang="el-GR" dirty="0"/>
            <a:t>Εστιάζει στον άνθρωπο και την πολυπλοκότητα των σχέσεων του με το περιβάλλον. Η ουσία της νοσηλευτικής είναι η ανθρώπινη αλληλεπίδραση.</a:t>
          </a:r>
        </a:p>
      </dgm:t>
    </dgm:pt>
    <dgm:pt modelId="{EC5E39E1-0CCB-4706-BC90-6C7DF208C96F}" type="parTrans" cxnId="{589D5E6E-66FB-4C70-90D0-2775B5ECE127}">
      <dgm:prSet/>
      <dgm:spPr/>
      <dgm:t>
        <a:bodyPr/>
        <a:lstStyle/>
        <a:p>
          <a:endParaRPr lang="el-GR"/>
        </a:p>
      </dgm:t>
    </dgm:pt>
    <dgm:pt modelId="{E40B7D2D-881F-446F-85DE-103CEA9DF8DC}" type="sibTrans" cxnId="{589D5E6E-66FB-4C70-90D0-2775B5ECE127}">
      <dgm:prSet/>
      <dgm:spPr/>
      <dgm:t>
        <a:bodyPr/>
        <a:lstStyle/>
        <a:p>
          <a:endParaRPr lang="el-GR"/>
        </a:p>
      </dgm:t>
    </dgm:pt>
    <dgm:pt modelId="{3FB2FEA2-984D-40A7-8B4C-EDCA51058758}">
      <dgm:prSet phldrT="[Κείμενο]"/>
      <dgm:spPr/>
      <dgm:t>
        <a:bodyPr/>
        <a:lstStyle/>
        <a:p>
          <a:r>
            <a:rPr lang="el-GR" dirty="0"/>
            <a:t>Το σύστημα φροντίδας υγείας , που περιλαμβάνει τον νοσηλευτή .</a:t>
          </a:r>
        </a:p>
      </dgm:t>
    </dgm:pt>
    <dgm:pt modelId="{20DAD50C-80AC-45D5-A192-BC850A0FF98F}" type="parTrans" cxnId="{D016E042-81F4-4AD6-ADDF-73387E849F64}">
      <dgm:prSet/>
      <dgm:spPr/>
      <dgm:t>
        <a:bodyPr/>
        <a:lstStyle/>
        <a:p>
          <a:endParaRPr lang="el-GR"/>
        </a:p>
      </dgm:t>
    </dgm:pt>
    <dgm:pt modelId="{19EDE175-9228-4E23-BF52-B67D344A2BD1}" type="sibTrans" cxnId="{D016E042-81F4-4AD6-ADDF-73387E849F64}">
      <dgm:prSet/>
      <dgm:spPr/>
      <dgm:t>
        <a:bodyPr/>
        <a:lstStyle/>
        <a:p>
          <a:endParaRPr lang="el-GR"/>
        </a:p>
      </dgm:t>
    </dgm:pt>
    <dgm:pt modelId="{1164D51D-359A-4F13-9ACC-C97B4F464890}" type="pres">
      <dgm:prSet presAssocID="{6D1C9D15-EBF1-430E-A4E0-A36B18DEDC88}" presName="theList" presStyleCnt="0">
        <dgm:presLayoutVars>
          <dgm:dir/>
          <dgm:animLvl val="lvl"/>
          <dgm:resizeHandles val="exact"/>
        </dgm:presLayoutVars>
      </dgm:prSet>
      <dgm:spPr/>
    </dgm:pt>
    <dgm:pt modelId="{8F3D4728-EEE9-4AC8-AEBB-1376AC3EEB8B}" type="pres">
      <dgm:prSet presAssocID="{D3B2EF3B-B36C-4E1F-83B6-ABCD08CE68F7}" presName="compNode" presStyleCnt="0"/>
      <dgm:spPr/>
    </dgm:pt>
    <dgm:pt modelId="{AE829AE7-49F8-47D6-96CA-FB32801FF513}" type="pres">
      <dgm:prSet presAssocID="{D3B2EF3B-B36C-4E1F-83B6-ABCD08CE68F7}" presName="aNode" presStyleLbl="bgShp" presStyleIdx="0" presStyleCnt="5"/>
      <dgm:spPr/>
    </dgm:pt>
    <dgm:pt modelId="{C85D0ABA-057F-4391-9CEC-60F6578EC7D0}" type="pres">
      <dgm:prSet presAssocID="{D3B2EF3B-B36C-4E1F-83B6-ABCD08CE68F7}" presName="textNode" presStyleLbl="bgShp" presStyleIdx="0" presStyleCnt="5"/>
      <dgm:spPr/>
    </dgm:pt>
    <dgm:pt modelId="{C657DF2A-3F56-4FC8-8FD4-298EA1EAC292}" type="pres">
      <dgm:prSet presAssocID="{D3B2EF3B-B36C-4E1F-83B6-ABCD08CE68F7}" presName="compChildNode" presStyleCnt="0"/>
      <dgm:spPr/>
    </dgm:pt>
    <dgm:pt modelId="{D1D74958-BAB3-4F89-B752-6A3320738917}" type="pres">
      <dgm:prSet presAssocID="{D3B2EF3B-B36C-4E1F-83B6-ABCD08CE68F7}" presName="theInnerList" presStyleCnt="0"/>
      <dgm:spPr/>
    </dgm:pt>
    <dgm:pt modelId="{9D677D94-5FDE-4E96-B520-7C23E245F821}" type="pres">
      <dgm:prSet presAssocID="{EA45D7BB-CC1E-477D-B41F-0D7A8E0E8F5B}" presName="childNode" presStyleLbl="node1" presStyleIdx="0" presStyleCnt="5">
        <dgm:presLayoutVars>
          <dgm:bulletEnabled val="1"/>
        </dgm:presLayoutVars>
      </dgm:prSet>
      <dgm:spPr/>
    </dgm:pt>
    <dgm:pt modelId="{313A53E8-E6AC-4B7F-BF8C-65E0E95F6866}" type="pres">
      <dgm:prSet presAssocID="{D3B2EF3B-B36C-4E1F-83B6-ABCD08CE68F7}" presName="aSpace" presStyleCnt="0"/>
      <dgm:spPr/>
    </dgm:pt>
    <dgm:pt modelId="{39C19416-F83C-4845-AD81-CC45C3F8275D}" type="pres">
      <dgm:prSet presAssocID="{4DA9B39F-958C-473C-88EF-479054B07CF9}" presName="compNode" presStyleCnt="0"/>
      <dgm:spPr/>
    </dgm:pt>
    <dgm:pt modelId="{71D5060E-C690-4ED1-A74B-DB4C790BC410}" type="pres">
      <dgm:prSet presAssocID="{4DA9B39F-958C-473C-88EF-479054B07CF9}" presName="aNode" presStyleLbl="bgShp" presStyleIdx="1" presStyleCnt="5"/>
      <dgm:spPr/>
    </dgm:pt>
    <dgm:pt modelId="{22BA8ED6-6BC7-4BBC-AC51-8672106E0EFB}" type="pres">
      <dgm:prSet presAssocID="{4DA9B39F-958C-473C-88EF-479054B07CF9}" presName="textNode" presStyleLbl="bgShp" presStyleIdx="1" presStyleCnt="5"/>
      <dgm:spPr/>
    </dgm:pt>
    <dgm:pt modelId="{D402025B-E91A-41E3-9F94-3E14822A9F72}" type="pres">
      <dgm:prSet presAssocID="{4DA9B39F-958C-473C-88EF-479054B07CF9}" presName="compChildNode" presStyleCnt="0"/>
      <dgm:spPr/>
    </dgm:pt>
    <dgm:pt modelId="{94015554-BC86-4097-B0D4-54FAC8143112}" type="pres">
      <dgm:prSet presAssocID="{4DA9B39F-958C-473C-88EF-479054B07CF9}" presName="theInnerList" presStyleCnt="0"/>
      <dgm:spPr/>
    </dgm:pt>
    <dgm:pt modelId="{E835B87F-B3FE-4AF1-A88F-5927A929DC53}" type="pres">
      <dgm:prSet presAssocID="{6551D096-D7D0-4F81-ADC2-8558AABBF1D5}" presName="childNode" presStyleLbl="node1" presStyleIdx="1" presStyleCnt="5">
        <dgm:presLayoutVars>
          <dgm:bulletEnabled val="1"/>
        </dgm:presLayoutVars>
      </dgm:prSet>
      <dgm:spPr/>
    </dgm:pt>
    <dgm:pt modelId="{5EE2F973-7B29-481A-8AAF-B724B0633E0B}" type="pres">
      <dgm:prSet presAssocID="{4DA9B39F-958C-473C-88EF-479054B07CF9}" presName="aSpace" presStyleCnt="0"/>
      <dgm:spPr/>
    </dgm:pt>
    <dgm:pt modelId="{E541A144-975E-40FC-A7A5-01E131961A5C}" type="pres">
      <dgm:prSet presAssocID="{3C91F232-0B41-4555-BDB0-970F9B43CCE9}" presName="compNode" presStyleCnt="0"/>
      <dgm:spPr/>
    </dgm:pt>
    <dgm:pt modelId="{96BF9141-F898-4349-A7A2-E98ECFD0835B}" type="pres">
      <dgm:prSet presAssocID="{3C91F232-0B41-4555-BDB0-970F9B43CCE9}" presName="aNode" presStyleLbl="bgShp" presStyleIdx="2" presStyleCnt="5"/>
      <dgm:spPr/>
    </dgm:pt>
    <dgm:pt modelId="{5610F636-484B-43A4-B7A9-442C3F511CB7}" type="pres">
      <dgm:prSet presAssocID="{3C91F232-0B41-4555-BDB0-970F9B43CCE9}" presName="textNode" presStyleLbl="bgShp" presStyleIdx="2" presStyleCnt="5"/>
      <dgm:spPr/>
    </dgm:pt>
    <dgm:pt modelId="{00233FC7-8D68-4060-A220-01DC64636962}" type="pres">
      <dgm:prSet presAssocID="{3C91F232-0B41-4555-BDB0-970F9B43CCE9}" presName="compChildNode" presStyleCnt="0"/>
      <dgm:spPr/>
    </dgm:pt>
    <dgm:pt modelId="{730667AC-FE2A-495F-B047-8F919C725993}" type="pres">
      <dgm:prSet presAssocID="{3C91F232-0B41-4555-BDB0-970F9B43CCE9}" presName="theInnerList" presStyleCnt="0"/>
      <dgm:spPr/>
    </dgm:pt>
    <dgm:pt modelId="{376FEBB9-A64A-45DF-B2B5-F2CDFA36CD0A}" type="pres">
      <dgm:prSet presAssocID="{065D42CF-5A8E-4B91-A73A-347B774AE605}" presName="childNode" presStyleLbl="node1" presStyleIdx="2" presStyleCnt="5">
        <dgm:presLayoutVars>
          <dgm:bulletEnabled val="1"/>
        </dgm:presLayoutVars>
      </dgm:prSet>
      <dgm:spPr/>
    </dgm:pt>
    <dgm:pt modelId="{0D460BF0-4366-4FD6-9284-A0A077FFC8CF}" type="pres">
      <dgm:prSet presAssocID="{3C91F232-0B41-4555-BDB0-970F9B43CCE9}" presName="aSpace" presStyleCnt="0"/>
      <dgm:spPr/>
    </dgm:pt>
    <dgm:pt modelId="{C6119B00-8D51-4B81-B2F0-970F97EE1761}" type="pres">
      <dgm:prSet presAssocID="{22DF957A-6943-414E-9E4D-68E04F78D63D}" presName="compNode" presStyleCnt="0"/>
      <dgm:spPr/>
    </dgm:pt>
    <dgm:pt modelId="{AFF15043-7C89-4865-AA48-83C0604A1CBF}" type="pres">
      <dgm:prSet presAssocID="{22DF957A-6943-414E-9E4D-68E04F78D63D}" presName="aNode" presStyleLbl="bgShp" presStyleIdx="3" presStyleCnt="5"/>
      <dgm:spPr/>
    </dgm:pt>
    <dgm:pt modelId="{0DF61ECE-D814-414B-B672-E2A04B499F46}" type="pres">
      <dgm:prSet presAssocID="{22DF957A-6943-414E-9E4D-68E04F78D63D}" presName="textNode" presStyleLbl="bgShp" presStyleIdx="3" presStyleCnt="5"/>
      <dgm:spPr/>
    </dgm:pt>
    <dgm:pt modelId="{DBF4F11D-2297-4C6C-BC4A-10F407B93227}" type="pres">
      <dgm:prSet presAssocID="{22DF957A-6943-414E-9E4D-68E04F78D63D}" presName="compChildNode" presStyleCnt="0"/>
      <dgm:spPr/>
    </dgm:pt>
    <dgm:pt modelId="{740F8907-C01A-429B-A1A7-75BC3D893894}" type="pres">
      <dgm:prSet presAssocID="{22DF957A-6943-414E-9E4D-68E04F78D63D}" presName="theInnerList" presStyleCnt="0"/>
      <dgm:spPr/>
    </dgm:pt>
    <dgm:pt modelId="{3789331A-9354-49AA-83A3-41929153BB81}" type="pres">
      <dgm:prSet presAssocID="{17B9BD19-303F-4FAA-8A3E-698E2179F2DB}" presName="childNode" presStyleLbl="node1" presStyleIdx="3" presStyleCnt="5">
        <dgm:presLayoutVars>
          <dgm:bulletEnabled val="1"/>
        </dgm:presLayoutVars>
      </dgm:prSet>
      <dgm:spPr/>
    </dgm:pt>
    <dgm:pt modelId="{A7D76DC4-DE9E-4CC6-844C-390B1D056833}" type="pres">
      <dgm:prSet presAssocID="{22DF957A-6943-414E-9E4D-68E04F78D63D}" presName="aSpace" presStyleCnt="0"/>
      <dgm:spPr/>
    </dgm:pt>
    <dgm:pt modelId="{8E828C3B-842A-41C0-A9EB-10D0903F1675}" type="pres">
      <dgm:prSet presAssocID="{22903E0A-1DE6-472F-8CCC-E80F48CF6375}" presName="compNode" presStyleCnt="0"/>
      <dgm:spPr/>
    </dgm:pt>
    <dgm:pt modelId="{16C2F838-4B99-4327-923D-A7AE6178CB9A}" type="pres">
      <dgm:prSet presAssocID="{22903E0A-1DE6-472F-8CCC-E80F48CF6375}" presName="aNode" presStyleLbl="bgShp" presStyleIdx="4" presStyleCnt="5"/>
      <dgm:spPr/>
    </dgm:pt>
    <dgm:pt modelId="{A4FCE556-F0CA-44AA-9CED-75FE8E1E70F8}" type="pres">
      <dgm:prSet presAssocID="{22903E0A-1DE6-472F-8CCC-E80F48CF6375}" presName="textNode" presStyleLbl="bgShp" presStyleIdx="4" presStyleCnt="5"/>
      <dgm:spPr/>
    </dgm:pt>
    <dgm:pt modelId="{151B9A03-EB83-4AD1-9F06-B461C37819BA}" type="pres">
      <dgm:prSet presAssocID="{22903E0A-1DE6-472F-8CCC-E80F48CF6375}" presName="compChildNode" presStyleCnt="0"/>
      <dgm:spPr/>
    </dgm:pt>
    <dgm:pt modelId="{5AD082CE-3743-4F5C-852E-7A734E689A56}" type="pres">
      <dgm:prSet presAssocID="{22903E0A-1DE6-472F-8CCC-E80F48CF6375}" presName="theInnerList" presStyleCnt="0"/>
      <dgm:spPr/>
    </dgm:pt>
    <dgm:pt modelId="{836353BA-A618-4134-8123-7173C235B67B}" type="pres">
      <dgm:prSet presAssocID="{3FB2FEA2-984D-40A7-8B4C-EDCA51058758}" presName="childNode" presStyleLbl="node1" presStyleIdx="4" presStyleCnt="5">
        <dgm:presLayoutVars>
          <dgm:bulletEnabled val="1"/>
        </dgm:presLayoutVars>
      </dgm:prSet>
      <dgm:spPr/>
    </dgm:pt>
  </dgm:ptLst>
  <dgm:cxnLst>
    <dgm:cxn modelId="{F32B8204-7437-4324-BB5D-7F426DDBD641}" type="presOf" srcId="{3FB2FEA2-984D-40A7-8B4C-EDCA51058758}" destId="{836353BA-A618-4134-8123-7173C235B67B}" srcOrd="0" destOrd="0" presId="urn:microsoft.com/office/officeart/2005/8/layout/lProcess2"/>
    <dgm:cxn modelId="{44559006-E2BB-46E1-99F2-75B7C703D1DA}" type="presOf" srcId="{22903E0A-1DE6-472F-8CCC-E80F48CF6375}" destId="{16C2F838-4B99-4327-923D-A7AE6178CB9A}" srcOrd="0" destOrd="0" presId="urn:microsoft.com/office/officeart/2005/8/layout/lProcess2"/>
    <dgm:cxn modelId="{AE7F810B-AEBC-42F9-99B5-A5C1B1F5EBAB}" type="presOf" srcId="{3C91F232-0B41-4555-BDB0-970F9B43CCE9}" destId="{5610F636-484B-43A4-B7A9-442C3F511CB7}" srcOrd="1" destOrd="0" presId="urn:microsoft.com/office/officeart/2005/8/layout/lProcess2"/>
    <dgm:cxn modelId="{D1EF970E-BECD-4F47-8EE5-4BBD959248F7}" srcId="{6D1C9D15-EBF1-430E-A4E0-A36B18DEDC88}" destId="{3C91F232-0B41-4555-BDB0-970F9B43CCE9}" srcOrd="2" destOrd="0" parTransId="{57A0C819-FF6C-4381-9E74-BD96D27DA9B3}" sibTransId="{2B4A240D-8D1A-4558-83B8-4BA40634D6A4}"/>
    <dgm:cxn modelId="{796B6911-C05D-4F97-A98B-AA0E43AD426F}" type="presOf" srcId="{22DF957A-6943-414E-9E4D-68E04F78D63D}" destId="{AFF15043-7C89-4865-AA48-83C0604A1CBF}" srcOrd="0" destOrd="0" presId="urn:microsoft.com/office/officeart/2005/8/layout/lProcess2"/>
    <dgm:cxn modelId="{05D9F414-3C4D-4C8B-9EB0-E4C7DC2B2042}" type="presOf" srcId="{6551D096-D7D0-4F81-ADC2-8558AABBF1D5}" destId="{E835B87F-B3FE-4AF1-A88F-5927A929DC53}" srcOrd="0" destOrd="0" presId="urn:microsoft.com/office/officeart/2005/8/layout/lProcess2"/>
    <dgm:cxn modelId="{82752520-D4ED-41FF-A52F-E97161224AA4}" srcId="{6D1C9D15-EBF1-430E-A4E0-A36B18DEDC88}" destId="{22DF957A-6943-414E-9E4D-68E04F78D63D}" srcOrd="3" destOrd="0" parTransId="{6F80BDAE-17F7-4AAD-B8A8-A13D5476FFD3}" sibTransId="{03673829-FFF7-422C-BDB2-909CD15E338C}"/>
    <dgm:cxn modelId="{9B8F212F-617A-42A1-BA8B-E7E8ACDC0239}" type="presOf" srcId="{22DF957A-6943-414E-9E4D-68E04F78D63D}" destId="{0DF61ECE-D814-414B-B672-E2A04B499F46}" srcOrd="1" destOrd="0" presId="urn:microsoft.com/office/officeart/2005/8/layout/lProcess2"/>
    <dgm:cxn modelId="{E8CD4A3A-5D9A-43A2-B9B4-D367B0F8B022}" type="presOf" srcId="{4DA9B39F-958C-473C-88EF-479054B07CF9}" destId="{22BA8ED6-6BC7-4BBC-AC51-8672106E0EFB}" srcOrd="1" destOrd="0" presId="urn:microsoft.com/office/officeart/2005/8/layout/lProcess2"/>
    <dgm:cxn modelId="{1AD80A3F-4ED6-4050-B334-EC8392EAEEBD}" srcId="{6D1C9D15-EBF1-430E-A4E0-A36B18DEDC88}" destId="{4DA9B39F-958C-473C-88EF-479054B07CF9}" srcOrd="1" destOrd="0" parTransId="{243FC9E3-39BC-4909-B18C-5B32A798C988}" sibTransId="{3F83C44C-5BF9-45A0-A3C2-D3DD5643226A}"/>
    <dgm:cxn modelId="{426B7461-9D72-47EF-B24D-EAFA410CF792}" type="presOf" srcId="{D3B2EF3B-B36C-4E1F-83B6-ABCD08CE68F7}" destId="{C85D0ABA-057F-4391-9CEC-60F6578EC7D0}" srcOrd="1" destOrd="0" presId="urn:microsoft.com/office/officeart/2005/8/layout/lProcess2"/>
    <dgm:cxn modelId="{D016E042-81F4-4AD6-ADDF-73387E849F64}" srcId="{22903E0A-1DE6-472F-8CCC-E80F48CF6375}" destId="{3FB2FEA2-984D-40A7-8B4C-EDCA51058758}" srcOrd="0" destOrd="0" parTransId="{20DAD50C-80AC-45D5-A192-BC850A0FF98F}" sibTransId="{19EDE175-9228-4E23-BF52-B67D344A2BD1}"/>
    <dgm:cxn modelId="{7168F242-6DA2-4A62-8095-A007CDA495D4}" type="presOf" srcId="{D3B2EF3B-B36C-4E1F-83B6-ABCD08CE68F7}" destId="{AE829AE7-49F8-47D6-96CA-FB32801FF513}" srcOrd="0" destOrd="0" presId="urn:microsoft.com/office/officeart/2005/8/layout/lProcess2"/>
    <dgm:cxn modelId="{11101B44-D78B-4269-8C98-FE858EA0497A}" type="presOf" srcId="{17B9BD19-303F-4FAA-8A3E-698E2179F2DB}" destId="{3789331A-9354-49AA-83A3-41929153BB81}" srcOrd="0" destOrd="0" presId="urn:microsoft.com/office/officeart/2005/8/layout/lProcess2"/>
    <dgm:cxn modelId="{6D1AAE65-964D-41AD-89F0-62CEF1E8A7BB}" srcId="{6D1C9D15-EBF1-430E-A4E0-A36B18DEDC88}" destId="{D3B2EF3B-B36C-4E1F-83B6-ABCD08CE68F7}" srcOrd="0" destOrd="0" parTransId="{8EBADA67-A70A-4B9A-B203-E1977E3CDAE2}" sibTransId="{05C6089C-2F79-4DDD-B0E2-A87A2D4C8BB9}"/>
    <dgm:cxn modelId="{589D5E6E-66FB-4C70-90D0-2775B5ECE127}" srcId="{22DF957A-6943-414E-9E4D-68E04F78D63D}" destId="{17B9BD19-303F-4FAA-8A3E-698E2179F2DB}" srcOrd="0" destOrd="0" parTransId="{EC5E39E1-0CCB-4706-BC90-6C7DF208C96F}" sibTransId="{E40B7D2D-881F-446F-85DE-103CEA9DF8DC}"/>
    <dgm:cxn modelId="{008BE255-0BA1-4CB6-864A-BDC9C18DEF0F}" type="presOf" srcId="{6D1C9D15-EBF1-430E-A4E0-A36B18DEDC88}" destId="{1164D51D-359A-4F13-9ACC-C97B4F464890}" srcOrd="0" destOrd="0" presId="urn:microsoft.com/office/officeart/2005/8/layout/lProcess2"/>
    <dgm:cxn modelId="{1F6EF075-529F-4E71-8B33-76AF61D8E3E1}" srcId="{6D1C9D15-EBF1-430E-A4E0-A36B18DEDC88}" destId="{22903E0A-1DE6-472F-8CCC-E80F48CF6375}" srcOrd="4" destOrd="0" parTransId="{EEF7E5C8-F170-4840-A3A1-A13C7FA316B0}" sibTransId="{83EF0070-333F-4C7E-B1A0-CA2A32F94547}"/>
    <dgm:cxn modelId="{52AC7B7C-895C-4DFC-9A53-ECE80877F0D8}" srcId="{3C91F232-0B41-4555-BDB0-970F9B43CCE9}" destId="{065D42CF-5A8E-4B91-A73A-347B774AE605}" srcOrd="0" destOrd="0" parTransId="{C5F38E7F-B293-4DCD-8FA8-557776079FF2}" sibTransId="{0AA23FA2-E365-4FAC-ABB9-A683FE4BB5A3}"/>
    <dgm:cxn modelId="{BE80277E-A714-4A0F-BF34-79D80D764749}" srcId="{4DA9B39F-958C-473C-88EF-479054B07CF9}" destId="{6551D096-D7D0-4F81-ADC2-8558AABBF1D5}" srcOrd="0" destOrd="0" parTransId="{CDBA1709-9915-4C1A-B7C3-E1E0E152E4F1}" sibTransId="{78086D24-7926-4386-BCCD-B41895CF9075}"/>
    <dgm:cxn modelId="{32218F9B-2F7F-47F0-8046-526D4981047E}" type="presOf" srcId="{3C91F232-0B41-4555-BDB0-970F9B43CCE9}" destId="{96BF9141-F898-4349-A7A2-E98ECFD0835B}" srcOrd="0" destOrd="0" presId="urn:microsoft.com/office/officeart/2005/8/layout/lProcess2"/>
    <dgm:cxn modelId="{0C558CA3-74FE-4C5A-BCAD-9E4F619EA347}" type="presOf" srcId="{22903E0A-1DE6-472F-8CCC-E80F48CF6375}" destId="{A4FCE556-F0CA-44AA-9CED-75FE8E1E70F8}" srcOrd="1" destOrd="0" presId="urn:microsoft.com/office/officeart/2005/8/layout/lProcess2"/>
    <dgm:cxn modelId="{4EEDC2B5-2201-4826-B225-A44D6EBFE7EB}" type="presOf" srcId="{4DA9B39F-958C-473C-88EF-479054B07CF9}" destId="{71D5060E-C690-4ED1-A74B-DB4C790BC410}" srcOrd="0" destOrd="0" presId="urn:microsoft.com/office/officeart/2005/8/layout/lProcess2"/>
    <dgm:cxn modelId="{30AE4AC4-9528-45EB-BAFA-4AA5D8991673}" type="presOf" srcId="{EA45D7BB-CC1E-477D-B41F-0D7A8E0E8F5B}" destId="{9D677D94-5FDE-4E96-B520-7C23E245F821}" srcOrd="0" destOrd="0" presId="urn:microsoft.com/office/officeart/2005/8/layout/lProcess2"/>
    <dgm:cxn modelId="{402FA2C8-95C4-4A04-94DC-B9072BC46FD3}" type="presOf" srcId="{065D42CF-5A8E-4B91-A73A-347B774AE605}" destId="{376FEBB9-A64A-45DF-B2B5-F2CDFA36CD0A}" srcOrd="0" destOrd="0" presId="urn:microsoft.com/office/officeart/2005/8/layout/lProcess2"/>
    <dgm:cxn modelId="{15BD81DF-37B3-45A4-A206-47BDC915B316}" srcId="{D3B2EF3B-B36C-4E1F-83B6-ABCD08CE68F7}" destId="{EA45D7BB-CC1E-477D-B41F-0D7A8E0E8F5B}" srcOrd="0" destOrd="0" parTransId="{AF17445E-64FC-4367-92D9-69C5A23FC821}" sibTransId="{AD3706BA-C695-4EC0-929C-F3AD91AFA766}"/>
    <dgm:cxn modelId="{0839B014-6859-4BEE-89CC-4C3F2A1DC35B}" type="presParOf" srcId="{1164D51D-359A-4F13-9ACC-C97B4F464890}" destId="{8F3D4728-EEE9-4AC8-AEBB-1376AC3EEB8B}" srcOrd="0" destOrd="0" presId="urn:microsoft.com/office/officeart/2005/8/layout/lProcess2"/>
    <dgm:cxn modelId="{570DB291-1768-4CEF-A4C8-B706DDF68892}" type="presParOf" srcId="{8F3D4728-EEE9-4AC8-AEBB-1376AC3EEB8B}" destId="{AE829AE7-49F8-47D6-96CA-FB32801FF513}" srcOrd="0" destOrd="0" presId="urn:microsoft.com/office/officeart/2005/8/layout/lProcess2"/>
    <dgm:cxn modelId="{945930C9-B647-4FA9-831D-ECD12F05430F}" type="presParOf" srcId="{8F3D4728-EEE9-4AC8-AEBB-1376AC3EEB8B}" destId="{C85D0ABA-057F-4391-9CEC-60F6578EC7D0}" srcOrd="1" destOrd="0" presId="urn:microsoft.com/office/officeart/2005/8/layout/lProcess2"/>
    <dgm:cxn modelId="{78476020-E060-4F78-8206-7B687F2C4599}" type="presParOf" srcId="{8F3D4728-EEE9-4AC8-AEBB-1376AC3EEB8B}" destId="{C657DF2A-3F56-4FC8-8FD4-298EA1EAC292}" srcOrd="2" destOrd="0" presId="urn:microsoft.com/office/officeart/2005/8/layout/lProcess2"/>
    <dgm:cxn modelId="{70562431-EBB0-4FBE-A477-DC2E1FF7EE34}" type="presParOf" srcId="{C657DF2A-3F56-4FC8-8FD4-298EA1EAC292}" destId="{D1D74958-BAB3-4F89-B752-6A3320738917}" srcOrd="0" destOrd="0" presId="urn:microsoft.com/office/officeart/2005/8/layout/lProcess2"/>
    <dgm:cxn modelId="{9151EDAF-7EC4-44FD-8FAD-258F66B71D32}" type="presParOf" srcId="{D1D74958-BAB3-4F89-B752-6A3320738917}" destId="{9D677D94-5FDE-4E96-B520-7C23E245F821}" srcOrd="0" destOrd="0" presId="urn:microsoft.com/office/officeart/2005/8/layout/lProcess2"/>
    <dgm:cxn modelId="{B923E249-70CA-4B2A-A311-FCA55FAEDCCE}" type="presParOf" srcId="{1164D51D-359A-4F13-9ACC-C97B4F464890}" destId="{313A53E8-E6AC-4B7F-BF8C-65E0E95F6866}" srcOrd="1" destOrd="0" presId="urn:microsoft.com/office/officeart/2005/8/layout/lProcess2"/>
    <dgm:cxn modelId="{3F484A61-08BD-44CC-B0A8-36AD9207EC6E}" type="presParOf" srcId="{1164D51D-359A-4F13-9ACC-C97B4F464890}" destId="{39C19416-F83C-4845-AD81-CC45C3F8275D}" srcOrd="2" destOrd="0" presId="urn:microsoft.com/office/officeart/2005/8/layout/lProcess2"/>
    <dgm:cxn modelId="{BB203BBB-1B90-449E-BBBA-B633220D6D08}" type="presParOf" srcId="{39C19416-F83C-4845-AD81-CC45C3F8275D}" destId="{71D5060E-C690-4ED1-A74B-DB4C790BC410}" srcOrd="0" destOrd="0" presId="urn:microsoft.com/office/officeart/2005/8/layout/lProcess2"/>
    <dgm:cxn modelId="{25D7F4BA-FA96-4D4B-A384-869E779F9538}" type="presParOf" srcId="{39C19416-F83C-4845-AD81-CC45C3F8275D}" destId="{22BA8ED6-6BC7-4BBC-AC51-8672106E0EFB}" srcOrd="1" destOrd="0" presId="urn:microsoft.com/office/officeart/2005/8/layout/lProcess2"/>
    <dgm:cxn modelId="{1DA91F9C-C90C-45F4-8F01-4B0AFF666CB5}" type="presParOf" srcId="{39C19416-F83C-4845-AD81-CC45C3F8275D}" destId="{D402025B-E91A-41E3-9F94-3E14822A9F72}" srcOrd="2" destOrd="0" presId="urn:microsoft.com/office/officeart/2005/8/layout/lProcess2"/>
    <dgm:cxn modelId="{8F9913F6-9A24-4125-80A5-D14D572BBE80}" type="presParOf" srcId="{D402025B-E91A-41E3-9F94-3E14822A9F72}" destId="{94015554-BC86-4097-B0D4-54FAC8143112}" srcOrd="0" destOrd="0" presId="urn:microsoft.com/office/officeart/2005/8/layout/lProcess2"/>
    <dgm:cxn modelId="{6B8BD4EA-26CF-4BA3-894E-9E8161D6C848}" type="presParOf" srcId="{94015554-BC86-4097-B0D4-54FAC8143112}" destId="{E835B87F-B3FE-4AF1-A88F-5927A929DC53}" srcOrd="0" destOrd="0" presId="urn:microsoft.com/office/officeart/2005/8/layout/lProcess2"/>
    <dgm:cxn modelId="{06D4A56A-1CCC-4455-AA10-81F36FC2DE35}" type="presParOf" srcId="{1164D51D-359A-4F13-9ACC-C97B4F464890}" destId="{5EE2F973-7B29-481A-8AAF-B724B0633E0B}" srcOrd="3" destOrd="0" presId="urn:microsoft.com/office/officeart/2005/8/layout/lProcess2"/>
    <dgm:cxn modelId="{64C9E31C-84E6-45BF-97D4-6E3068B2B01F}" type="presParOf" srcId="{1164D51D-359A-4F13-9ACC-C97B4F464890}" destId="{E541A144-975E-40FC-A7A5-01E131961A5C}" srcOrd="4" destOrd="0" presId="urn:microsoft.com/office/officeart/2005/8/layout/lProcess2"/>
    <dgm:cxn modelId="{B0D38DDF-51DE-4722-995D-8ECC57EB3D76}" type="presParOf" srcId="{E541A144-975E-40FC-A7A5-01E131961A5C}" destId="{96BF9141-F898-4349-A7A2-E98ECFD0835B}" srcOrd="0" destOrd="0" presId="urn:microsoft.com/office/officeart/2005/8/layout/lProcess2"/>
    <dgm:cxn modelId="{D1BB089C-4AE6-49A6-AA91-6D443DAF8059}" type="presParOf" srcId="{E541A144-975E-40FC-A7A5-01E131961A5C}" destId="{5610F636-484B-43A4-B7A9-442C3F511CB7}" srcOrd="1" destOrd="0" presId="urn:microsoft.com/office/officeart/2005/8/layout/lProcess2"/>
    <dgm:cxn modelId="{B98EB9AE-FCB6-4A5E-87DC-A712B262B29F}" type="presParOf" srcId="{E541A144-975E-40FC-A7A5-01E131961A5C}" destId="{00233FC7-8D68-4060-A220-01DC64636962}" srcOrd="2" destOrd="0" presId="urn:microsoft.com/office/officeart/2005/8/layout/lProcess2"/>
    <dgm:cxn modelId="{B2DBF529-85C7-4D2E-96C8-FB951C6F9BF3}" type="presParOf" srcId="{00233FC7-8D68-4060-A220-01DC64636962}" destId="{730667AC-FE2A-495F-B047-8F919C725993}" srcOrd="0" destOrd="0" presId="urn:microsoft.com/office/officeart/2005/8/layout/lProcess2"/>
    <dgm:cxn modelId="{F2CBDCE2-B6D4-45E7-862C-2E9A48E18C2E}" type="presParOf" srcId="{730667AC-FE2A-495F-B047-8F919C725993}" destId="{376FEBB9-A64A-45DF-B2B5-F2CDFA36CD0A}" srcOrd="0" destOrd="0" presId="urn:microsoft.com/office/officeart/2005/8/layout/lProcess2"/>
    <dgm:cxn modelId="{547CB02C-4FA4-40BF-B9A3-2AA210D12930}" type="presParOf" srcId="{1164D51D-359A-4F13-9ACC-C97B4F464890}" destId="{0D460BF0-4366-4FD6-9284-A0A077FFC8CF}" srcOrd="5" destOrd="0" presId="urn:microsoft.com/office/officeart/2005/8/layout/lProcess2"/>
    <dgm:cxn modelId="{C1FA254C-9CF4-4415-8E66-A414D670A7F2}" type="presParOf" srcId="{1164D51D-359A-4F13-9ACC-C97B4F464890}" destId="{C6119B00-8D51-4B81-B2F0-970F97EE1761}" srcOrd="6" destOrd="0" presId="urn:microsoft.com/office/officeart/2005/8/layout/lProcess2"/>
    <dgm:cxn modelId="{C366C3D1-50F3-4B06-8B5E-8B2D9E5BF0B9}" type="presParOf" srcId="{C6119B00-8D51-4B81-B2F0-970F97EE1761}" destId="{AFF15043-7C89-4865-AA48-83C0604A1CBF}" srcOrd="0" destOrd="0" presId="urn:microsoft.com/office/officeart/2005/8/layout/lProcess2"/>
    <dgm:cxn modelId="{C3755D23-09DE-42A0-9502-CC380BD56EA3}" type="presParOf" srcId="{C6119B00-8D51-4B81-B2F0-970F97EE1761}" destId="{0DF61ECE-D814-414B-B672-E2A04B499F46}" srcOrd="1" destOrd="0" presId="urn:microsoft.com/office/officeart/2005/8/layout/lProcess2"/>
    <dgm:cxn modelId="{AD451CA7-8505-438F-858E-76C1B9ADE168}" type="presParOf" srcId="{C6119B00-8D51-4B81-B2F0-970F97EE1761}" destId="{DBF4F11D-2297-4C6C-BC4A-10F407B93227}" srcOrd="2" destOrd="0" presId="urn:microsoft.com/office/officeart/2005/8/layout/lProcess2"/>
    <dgm:cxn modelId="{D0EB1CE0-D616-47BA-ABEB-EA08E4516E3C}" type="presParOf" srcId="{DBF4F11D-2297-4C6C-BC4A-10F407B93227}" destId="{740F8907-C01A-429B-A1A7-75BC3D893894}" srcOrd="0" destOrd="0" presId="urn:microsoft.com/office/officeart/2005/8/layout/lProcess2"/>
    <dgm:cxn modelId="{D525FBE8-D8EB-48B6-9AE9-B1E7CF6D390D}" type="presParOf" srcId="{740F8907-C01A-429B-A1A7-75BC3D893894}" destId="{3789331A-9354-49AA-83A3-41929153BB81}" srcOrd="0" destOrd="0" presId="urn:microsoft.com/office/officeart/2005/8/layout/lProcess2"/>
    <dgm:cxn modelId="{08A8F85C-390D-4838-8712-4E1FE26C96CB}" type="presParOf" srcId="{1164D51D-359A-4F13-9ACC-C97B4F464890}" destId="{A7D76DC4-DE9E-4CC6-844C-390B1D056833}" srcOrd="7" destOrd="0" presId="urn:microsoft.com/office/officeart/2005/8/layout/lProcess2"/>
    <dgm:cxn modelId="{34C0C90B-A25C-4893-80BC-C3C877D5C6F4}" type="presParOf" srcId="{1164D51D-359A-4F13-9ACC-C97B4F464890}" destId="{8E828C3B-842A-41C0-A9EB-10D0903F1675}" srcOrd="8" destOrd="0" presId="urn:microsoft.com/office/officeart/2005/8/layout/lProcess2"/>
    <dgm:cxn modelId="{A83E002D-880A-4C15-BB33-4B575D1F2ED7}" type="presParOf" srcId="{8E828C3B-842A-41C0-A9EB-10D0903F1675}" destId="{16C2F838-4B99-4327-923D-A7AE6178CB9A}" srcOrd="0" destOrd="0" presId="urn:microsoft.com/office/officeart/2005/8/layout/lProcess2"/>
    <dgm:cxn modelId="{ADC8600E-8BBF-4558-97BA-C13600C1D8EE}" type="presParOf" srcId="{8E828C3B-842A-41C0-A9EB-10D0903F1675}" destId="{A4FCE556-F0CA-44AA-9CED-75FE8E1E70F8}" srcOrd="1" destOrd="0" presId="urn:microsoft.com/office/officeart/2005/8/layout/lProcess2"/>
    <dgm:cxn modelId="{7B7923D1-1882-4F4D-80F0-C98C56E91DCC}" type="presParOf" srcId="{8E828C3B-842A-41C0-A9EB-10D0903F1675}" destId="{151B9A03-EB83-4AD1-9F06-B461C37819BA}" srcOrd="2" destOrd="0" presId="urn:microsoft.com/office/officeart/2005/8/layout/lProcess2"/>
    <dgm:cxn modelId="{2CB1A200-A97F-48E4-9FCC-394E36BB95CA}" type="presParOf" srcId="{151B9A03-EB83-4AD1-9F06-B461C37819BA}" destId="{5AD082CE-3743-4F5C-852E-7A734E689A56}" srcOrd="0" destOrd="0" presId="urn:microsoft.com/office/officeart/2005/8/layout/lProcess2"/>
    <dgm:cxn modelId="{D2EE0594-83DB-4D7C-B3E7-D33B6DC697CA}" type="presParOf" srcId="{5AD082CE-3743-4F5C-852E-7A734E689A56}" destId="{836353BA-A618-4134-8123-7173C235B67B}"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D1C9D15-EBF1-430E-A4E0-A36B18DEDC88}" type="doc">
      <dgm:prSet loTypeId="urn:microsoft.com/office/officeart/2005/8/layout/lProcess2" loCatId="list" qsTypeId="urn:microsoft.com/office/officeart/2005/8/quickstyle/simple1" qsCatId="simple" csTypeId="urn:microsoft.com/office/officeart/2005/8/colors/accent4_1" csCatId="accent4" phldr="1"/>
      <dgm:spPr/>
      <dgm:t>
        <a:bodyPr/>
        <a:lstStyle/>
        <a:p>
          <a:endParaRPr lang="el-GR"/>
        </a:p>
      </dgm:t>
    </dgm:pt>
    <dgm:pt modelId="{D3B2EF3B-B36C-4E1F-83B6-ABCD08CE68F7}">
      <dgm:prSet phldrT="[Κείμενο]"/>
      <dgm:spPr/>
      <dgm:t>
        <a:bodyPr/>
        <a:lstStyle/>
        <a:p>
          <a:r>
            <a:rPr lang="el-GR" b="0" dirty="0"/>
            <a:t>Κεντρικό Θέμα</a:t>
          </a:r>
        </a:p>
      </dgm:t>
    </dgm:pt>
    <dgm:pt modelId="{8EBADA67-A70A-4B9A-B203-E1977E3CDAE2}" type="parTrans" cxnId="{6D1AAE65-964D-41AD-89F0-62CEF1E8A7BB}">
      <dgm:prSet/>
      <dgm:spPr/>
      <dgm:t>
        <a:bodyPr/>
        <a:lstStyle/>
        <a:p>
          <a:endParaRPr lang="el-GR"/>
        </a:p>
      </dgm:t>
    </dgm:pt>
    <dgm:pt modelId="{05C6089C-2F79-4DDD-B0E2-A87A2D4C8BB9}" type="sibTrans" cxnId="{6D1AAE65-964D-41AD-89F0-62CEF1E8A7BB}">
      <dgm:prSet/>
      <dgm:spPr/>
      <dgm:t>
        <a:bodyPr/>
        <a:lstStyle/>
        <a:p>
          <a:endParaRPr lang="el-GR"/>
        </a:p>
      </dgm:t>
    </dgm:pt>
    <dgm:pt modelId="{EA45D7BB-CC1E-477D-B41F-0D7A8E0E8F5B}">
      <dgm:prSet phldrT="[Κείμενο]"/>
      <dgm:spPr/>
      <dgm:t>
        <a:bodyPr/>
        <a:lstStyle/>
        <a:p>
          <a:r>
            <a:rPr lang="el-GR" dirty="0"/>
            <a:t>Νοσηλευτική και δραστηριότητες αυτοφροντίδας.</a:t>
          </a:r>
        </a:p>
      </dgm:t>
    </dgm:pt>
    <dgm:pt modelId="{AF17445E-64FC-4367-92D9-69C5A23FC821}" type="parTrans" cxnId="{15BD81DF-37B3-45A4-A206-47BDC915B316}">
      <dgm:prSet/>
      <dgm:spPr/>
      <dgm:t>
        <a:bodyPr/>
        <a:lstStyle/>
        <a:p>
          <a:endParaRPr lang="el-GR"/>
        </a:p>
      </dgm:t>
    </dgm:pt>
    <dgm:pt modelId="{AD3706BA-C695-4EC0-929C-F3AD91AFA766}" type="sibTrans" cxnId="{15BD81DF-37B3-45A4-A206-47BDC915B316}">
      <dgm:prSet/>
      <dgm:spPr/>
      <dgm:t>
        <a:bodyPr/>
        <a:lstStyle/>
        <a:p>
          <a:endParaRPr lang="el-GR"/>
        </a:p>
      </dgm:t>
    </dgm:pt>
    <dgm:pt modelId="{4DA9B39F-958C-473C-88EF-479054B07CF9}">
      <dgm:prSet phldrT="[Κείμενο]"/>
      <dgm:spPr/>
      <dgm:t>
        <a:bodyPr/>
        <a:lstStyle/>
        <a:p>
          <a:r>
            <a:rPr lang="el-GR" dirty="0"/>
            <a:t>Άτομο</a:t>
          </a:r>
        </a:p>
      </dgm:t>
    </dgm:pt>
    <dgm:pt modelId="{243FC9E3-39BC-4909-B18C-5B32A798C988}" type="parTrans" cxnId="{1AD80A3F-4ED6-4050-B334-EC8392EAEEBD}">
      <dgm:prSet/>
      <dgm:spPr/>
      <dgm:t>
        <a:bodyPr/>
        <a:lstStyle/>
        <a:p>
          <a:endParaRPr lang="el-GR"/>
        </a:p>
      </dgm:t>
    </dgm:pt>
    <dgm:pt modelId="{3F83C44C-5BF9-45A0-A3C2-D3DD5643226A}" type="sibTrans" cxnId="{1AD80A3F-4ED6-4050-B334-EC8392EAEEBD}">
      <dgm:prSet/>
      <dgm:spPr/>
      <dgm:t>
        <a:bodyPr/>
        <a:lstStyle/>
        <a:p>
          <a:endParaRPr lang="el-GR"/>
        </a:p>
      </dgm:t>
    </dgm:pt>
    <dgm:pt modelId="{6551D096-D7D0-4F81-ADC2-8558AABBF1D5}">
      <dgm:prSet phldrT="[Κείμενο]"/>
      <dgm:spPr/>
      <dgm:t>
        <a:bodyPr/>
        <a:lstStyle/>
        <a:p>
          <a:r>
            <a:rPr lang="el-GR" dirty="0"/>
            <a:t>Άνθρωποι με φυσικά , ψυχολογικά, διαπροσωπικά και κοινωνικά στοιχεία, που ικανοποιούν τις ανάγκες αυτοφροντίδας μέσω επίκτητων συμπεριφορών.</a:t>
          </a:r>
        </a:p>
      </dgm:t>
    </dgm:pt>
    <dgm:pt modelId="{CDBA1709-9915-4C1A-B7C3-E1E0E152E4F1}" type="parTrans" cxnId="{BE80277E-A714-4A0F-BF34-79D80D764749}">
      <dgm:prSet/>
      <dgm:spPr/>
      <dgm:t>
        <a:bodyPr/>
        <a:lstStyle/>
        <a:p>
          <a:endParaRPr lang="el-GR"/>
        </a:p>
      </dgm:t>
    </dgm:pt>
    <dgm:pt modelId="{78086D24-7926-4386-BCCD-B41895CF9075}" type="sibTrans" cxnId="{BE80277E-A714-4A0F-BF34-79D80D764749}">
      <dgm:prSet/>
      <dgm:spPr/>
      <dgm:t>
        <a:bodyPr/>
        <a:lstStyle/>
        <a:p>
          <a:endParaRPr lang="el-GR"/>
        </a:p>
      </dgm:t>
    </dgm:pt>
    <dgm:pt modelId="{3C91F232-0B41-4555-BDB0-970F9B43CCE9}">
      <dgm:prSet phldrT="[Κείμενο]"/>
      <dgm:spPr/>
      <dgm:t>
        <a:bodyPr/>
        <a:lstStyle/>
        <a:p>
          <a:r>
            <a:rPr lang="el-GR" dirty="0"/>
            <a:t>Υγεία</a:t>
          </a:r>
        </a:p>
      </dgm:t>
    </dgm:pt>
    <dgm:pt modelId="{57A0C819-FF6C-4381-9E74-BD96D27DA9B3}" type="parTrans" cxnId="{D1EF970E-BECD-4F47-8EE5-4BBD959248F7}">
      <dgm:prSet/>
      <dgm:spPr/>
      <dgm:t>
        <a:bodyPr/>
        <a:lstStyle/>
        <a:p>
          <a:endParaRPr lang="el-GR"/>
        </a:p>
      </dgm:t>
    </dgm:pt>
    <dgm:pt modelId="{2B4A240D-8D1A-4558-83B8-4BA40634D6A4}" type="sibTrans" cxnId="{D1EF970E-BECD-4F47-8EE5-4BBD959248F7}">
      <dgm:prSet/>
      <dgm:spPr/>
      <dgm:t>
        <a:bodyPr/>
        <a:lstStyle/>
        <a:p>
          <a:endParaRPr lang="el-GR"/>
        </a:p>
      </dgm:t>
    </dgm:pt>
    <dgm:pt modelId="{065D42CF-5A8E-4B91-A73A-347B774AE605}">
      <dgm:prSet phldrT="[Κείμενο]"/>
      <dgm:spPr/>
      <dgm:t>
        <a:bodyPr/>
        <a:lstStyle/>
        <a:p>
          <a:r>
            <a:rPr lang="el-GR" dirty="0"/>
            <a:t>Ευεξία του όλου ατόμου. Η ασθένεια έχει ως αποτέλεσμα την ανικανότητα του ατόμου να διατηρήσει την αυτοφροντίδα.</a:t>
          </a:r>
        </a:p>
      </dgm:t>
    </dgm:pt>
    <dgm:pt modelId="{C5F38E7F-B293-4DCD-8FA8-557776079FF2}" type="parTrans" cxnId="{52AC7B7C-895C-4DFC-9A53-ECE80877F0D8}">
      <dgm:prSet/>
      <dgm:spPr/>
      <dgm:t>
        <a:bodyPr/>
        <a:lstStyle/>
        <a:p>
          <a:endParaRPr lang="el-GR"/>
        </a:p>
      </dgm:t>
    </dgm:pt>
    <dgm:pt modelId="{0AA23FA2-E365-4FAC-ABB9-A683FE4BB5A3}" type="sibTrans" cxnId="{52AC7B7C-895C-4DFC-9A53-ECE80877F0D8}">
      <dgm:prSet/>
      <dgm:spPr/>
      <dgm:t>
        <a:bodyPr/>
        <a:lstStyle/>
        <a:p>
          <a:endParaRPr lang="el-GR"/>
        </a:p>
      </dgm:t>
    </dgm:pt>
    <dgm:pt modelId="{22DF957A-6943-414E-9E4D-68E04F78D63D}">
      <dgm:prSet phldrT="[Κείμενο]"/>
      <dgm:spPr/>
      <dgm:t>
        <a:bodyPr/>
        <a:lstStyle/>
        <a:p>
          <a:r>
            <a:rPr lang="el-GR" dirty="0"/>
            <a:t>Νοσηλευτική</a:t>
          </a:r>
        </a:p>
      </dgm:t>
    </dgm:pt>
    <dgm:pt modelId="{6F80BDAE-17F7-4AAD-B8A8-A13D5476FFD3}" type="parTrans" cxnId="{82752520-D4ED-41FF-A52F-E97161224AA4}">
      <dgm:prSet/>
      <dgm:spPr/>
      <dgm:t>
        <a:bodyPr/>
        <a:lstStyle/>
        <a:p>
          <a:endParaRPr lang="el-GR"/>
        </a:p>
      </dgm:t>
    </dgm:pt>
    <dgm:pt modelId="{03673829-FFF7-422C-BDB2-909CD15E338C}" type="sibTrans" cxnId="{82752520-D4ED-41FF-A52F-E97161224AA4}">
      <dgm:prSet/>
      <dgm:spPr/>
      <dgm:t>
        <a:bodyPr/>
        <a:lstStyle/>
        <a:p>
          <a:endParaRPr lang="el-GR"/>
        </a:p>
      </dgm:t>
    </dgm:pt>
    <dgm:pt modelId="{22903E0A-1DE6-472F-8CCC-E80F48CF6375}">
      <dgm:prSet phldrT="[Κείμενο]"/>
      <dgm:spPr/>
      <dgm:t>
        <a:bodyPr/>
        <a:lstStyle/>
        <a:p>
          <a:r>
            <a:rPr lang="el-GR" dirty="0"/>
            <a:t>Περιβάλλον</a:t>
          </a:r>
        </a:p>
      </dgm:t>
    </dgm:pt>
    <dgm:pt modelId="{EEF7E5C8-F170-4840-A3A1-A13C7FA316B0}" type="parTrans" cxnId="{1F6EF075-529F-4E71-8B33-76AF61D8E3E1}">
      <dgm:prSet/>
      <dgm:spPr/>
      <dgm:t>
        <a:bodyPr/>
        <a:lstStyle/>
        <a:p>
          <a:endParaRPr lang="el-GR"/>
        </a:p>
      </dgm:t>
    </dgm:pt>
    <dgm:pt modelId="{83EF0070-333F-4C7E-B1A0-CA2A32F94547}" type="sibTrans" cxnId="{1F6EF075-529F-4E71-8B33-76AF61D8E3E1}">
      <dgm:prSet/>
      <dgm:spPr/>
      <dgm:t>
        <a:bodyPr/>
        <a:lstStyle/>
        <a:p>
          <a:endParaRPr lang="el-GR"/>
        </a:p>
      </dgm:t>
    </dgm:pt>
    <dgm:pt modelId="{3FB2FEA2-984D-40A7-8B4C-EDCA51058758}">
      <dgm:prSet phldrT="[Κείμενο]"/>
      <dgm:spPr/>
      <dgm:t>
        <a:bodyPr/>
        <a:lstStyle/>
        <a:p>
          <a:r>
            <a:rPr lang="el-GR" dirty="0"/>
            <a:t>Οι αξίες και οι προσδοκίες της σύγχρονης κοινωνίας.</a:t>
          </a:r>
        </a:p>
      </dgm:t>
    </dgm:pt>
    <dgm:pt modelId="{20DAD50C-80AC-45D5-A192-BC850A0FF98F}" type="parTrans" cxnId="{D016E042-81F4-4AD6-ADDF-73387E849F64}">
      <dgm:prSet/>
      <dgm:spPr/>
      <dgm:t>
        <a:bodyPr/>
        <a:lstStyle/>
        <a:p>
          <a:endParaRPr lang="el-GR"/>
        </a:p>
      </dgm:t>
    </dgm:pt>
    <dgm:pt modelId="{19EDE175-9228-4E23-BF52-B67D344A2BD1}" type="sibTrans" cxnId="{D016E042-81F4-4AD6-ADDF-73387E849F64}">
      <dgm:prSet/>
      <dgm:spPr/>
      <dgm:t>
        <a:bodyPr/>
        <a:lstStyle/>
        <a:p>
          <a:endParaRPr lang="el-GR"/>
        </a:p>
      </dgm:t>
    </dgm:pt>
    <dgm:pt modelId="{41252F04-9D7D-4631-A658-11A6D21ACF24}">
      <dgm:prSet phldrT="[Κείμενο]"/>
      <dgm:spPr/>
      <dgm:t>
        <a:bodyPr/>
        <a:lstStyle/>
        <a:p>
          <a:r>
            <a:rPr lang="el-GR" dirty="0"/>
            <a:t>Η παροχή άμεσης βοήθειας στο άτομο που είναι ανίκανο να ικανοποιήσει τις ανάγκες του για αυτοφροντίδα και αναπτύσσεται μέσα από νοσηλευτική εκπαίδευση και εμπειρίες.</a:t>
          </a:r>
        </a:p>
      </dgm:t>
    </dgm:pt>
    <dgm:pt modelId="{DB4A85E5-1011-4E00-83D6-5C1170096D7C}" type="parTrans" cxnId="{0973727F-04CF-4DD7-9A41-09BA67D5D3B6}">
      <dgm:prSet/>
      <dgm:spPr/>
      <dgm:t>
        <a:bodyPr/>
        <a:lstStyle/>
        <a:p>
          <a:endParaRPr lang="el-GR"/>
        </a:p>
      </dgm:t>
    </dgm:pt>
    <dgm:pt modelId="{94934EFC-6E54-452A-BF7C-3936D540CA8B}" type="sibTrans" cxnId="{0973727F-04CF-4DD7-9A41-09BA67D5D3B6}">
      <dgm:prSet/>
      <dgm:spPr/>
      <dgm:t>
        <a:bodyPr/>
        <a:lstStyle/>
        <a:p>
          <a:endParaRPr lang="el-GR"/>
        </a:p>
      </dgm:t>
    </dgm:pt>
    <dgm:pt modelId="{1164D51D-359A-4F13-9ACC-C97B4F464890}" type="pres">
      <dgm:prSet presAssocID="{6D1C9D15-EBF1-430E-A4E0-A36B18DEDC88}" presName="theList" presStyleCnt="0">
        <dgm:presLayoutVars>
          <dgm:dir/>
          <dgm:animLvl val="lvl"/>
          <dgm:resizeHandles val="exact"/>
        </dgm:presLayoutVars>
      </dgm:prSet>
      <dgm:spPr/>
    </dgm:pt>
    <dgm:pt modelId="{8F3D4728-EEE9-4AC8-AEBB-1376AC3EEB8B}" type="pres">
      <dgm:prSet presAssocID="{D3B2EF3B-B36C-4E1F-83B6-ABCD08CE68F7}" presName="compNode" presStyleCnt="0"/>
      <dgm:spPr/>
    </dgm:pt>
    <dgm:pt modelId="{AE829AE7-49F8-47D6-96CA-FB32801FF513}" type="pres">
      <dgm:prSet presAssocID="{D3B2EF3B-B36C-4E1F-83B6-ABCD08CE68F7}" presName="aNode" presStyleLbl="bgShp" presStyleIdx="0" presStyleCnt="5"/>
      <dgm:spPr/>
    </dgm:pt>
    <dgm:pt modelId="{C85D0ABA-057F-4391-9CEC-60F6578EC7D0}" type="pres">
      <dgm:prSet presAssocID="{D3B2EF3B-B36C-4E1F-83B6-ABCD08CE68F7}" presName="textNode" presStyleLbl="bgShp" presStyleIdx="0" presStyleCnt="5"/>
      <dgm:spPr/>
    </dgm:pt>
    <dgm:pt modelId="{C657DF2A-3F56-4FC8-8FD4-298EA1EAC292}" type="pres">
      <dgm:prSet presAssocID="{D3B2EF3B-B36C-4E1F-83B6-ABCD08CE68F7}" presName="compChildNode" presStyleCnt="0"/>
      <dgm:spPr/>
    </dgm:pt>
    <dgm:pt modelId="{D1D74958-BAB3-4F89-B752-6A3320738917}" type="pres">
      <dgm:prSet presAssocID="{D3B2EF3B-B36C-4E1F-83B6-ABCD08CE68F7}" presName="theInnerList" presStyleCnt="0"/>
      <dgm:spPr/>
    </dgm:pt>
    <dgm:pt modelId="{9D677D94-5FDE-4E96-B520-7C23E245F821}" type="pres">
      <dgm:prSet presAssocID="{EA45D7BB-CC1E-477D-B41F-0D7A8E0E8F5B}" presName="childNode" presStyleLbl="node1" presStyleIdx="0" presStyleCnt="5">
        <dgm:presLayoutVars>
          <dgm:bulletEnabled val="1"/>
        </dgm:presLayoutVars>
      </dgm:prSet>
      <dgm:spPr/>
    </dgm:pt>
    <dgm:pt modelId="{313A53E8-E6AC-4B7F-BF8C-65E0E95F6866}" type="pres">
      <dgm:prSet presAssocID="{D3B2EF3B-B36C-4E1F-83B6-ABCD08CE68F7}" presName="aSpace" presStyleCnt="0"/>
      <dgm:spPr/>
    </dgm:pt>
    <dgm:pt modelId="{39C19416-F83C-4845-AD81-CC45C3F8275D}" type="pres">
      <dgm:prSet presAssocID="{4DA9B39F-958C-473C-88EF-479054B07CF9}" presName="compNode" presStyleCnt="0"/>
      <dgm:spPr/>
    </dgm:pt>
    <dgm:pt modelId="{71D5060E-C690-4ED1-A74B-DB4C790BC410}" type="pres">
      <dgm:prSet presAssocID="{4DA9B39F-958C-473C-88EF-479054B07CF9}" presName="aNode" presStyleLbl="bgShp" presStyleIdx="1" presStyleCnt="5"/>
      <dgm:spPr/>
    </dgm:pt>
    <dgm:pt modelId="{22BA8ED6-6BC7-4BBC-AC51-8672106E0EFB}" type="pres">
      <dgm:prSet presAssocID="{4DA9B39F-958C-473C-88EF-479054B07CF9}" presName="textNode" presStyleLbl="bgShp" presStyleIdx="1" presStyleCnt="5"/>
      <dgm:spPr/>
    </dgm:pt>
    <dgm:pt modelId="{D402025B-E91A-41E3-9F94-3E14822A9F72}" type="pres">
      <dgm:prSet presAssocID="{4DA9B39F-958C-473C-88EF-479054B07CF9}" presName="compChildNode" presStyleCnt="0"/>
      <dgm:spPr/>
    </dgm:pt>
    <dgm:pt modelId="{94015554-BC86-4097-B0D4-54FAC8143112}" type="pres">
      <dgm:prSet presAssocID="{4DA9B39F-958C-473C-88EF-479054B07CF9}" presName="theInnerList" presStyleCnt="0"/>
      <dgm:spPr/>
    </dgm:pt>
    <dgm:pt modelId="{E835B87F-B3FE-4AF1-A88F-5927A929DC53}" type="pres">
      <dgm:prSet presAssocID="{6551D096-D7D0-4F81-ADC2-8558AABBF1D5}" presName="childNode" presStyleLbl="node1" presStyleIdx="1" presStyleCnt="5">
        <dgm:presLayoutVars>
          <dgm:bulletEnabled val="1"/>
        </dgm:presLayoutVars>
      </dgm:prSet>
      <dgm:spPr/>
    </dgm:pt>
    <dgm:pt modelId="{5EE2F973-7B29-481A-8AAF-B724B0633E0B}" type="pres">
      <dgm:prSet presAssocID="{4DA9B39F-958C-473C-88EF-479054B07CF9}" presName="aSpace" presStyleCnt="0"/>
      <dgm:spPr/>
    </dgm:pt>
    <dgm:pt modelId="{E541A144-975E-40FC-A7A5-01E131961A5C}" type="pres">
      <dgm:prSet presAssocID="{3C91F232-0B41-4555-BDB0-970F9B43CCE9}" presName="compNode" presStyleCnt="0"/>
      <dgm:spPr/>
    </dgm:pt>
    <dgm:pt modelId="{96BF9141-F898-4349-A7A2-E98ECFD0835B}" type="pres">
      <dgm:prSet presAssocID="{3C91F232-0B41-4555-BDB0-970F9B43CCE9}" presName="aNode" presStyleLbl="bgShp" presStyleIdx="2" presStyleCnt="5"/>
      <dgm:spPr/>
    </dgm:pt>
    <dgm:pt modelId="{5610F636-484B-43A4-B7A9-442C3F511CB7}" type="pres">
      <dgm:prSet presAssocID="{3C91F232-0B41-4555-BDB0-970F9B43CCE9}" presName="textNode" presStyleLbl="bgShp" presStyleIdx="2" presStyleCnt="5"/>
      <dgm:spPr/>
    </dgm:pt>
    <dgm:pt modelId="{00233FC7-8D68-4060-A220-01DC64636962}" type="pres">
      <dgm:prSet presAssocID="{3C91F232-0B41-4555-BDB0-970F9B43CCE9}" presName="compChildNode" presStyleCnt="0"/>
      <dgm:spPr/>
    </dgm:pt>
    <dgm:pt modelId="{730667AC-FE2A-495F-B047-8F919C725993}" type="pres">
      <dgm:prSet presAssocID="{3C91F232-0B41-4555-BDB0-970F9B43CCE9}" presName="theInnerList" presStyleCnt="0"/>
      <dgm:spPr/>
    </dgm:pt>
    <dgm:pt modelId="{376FEBB9-A64A-45DF-B2B5-F2CDFA36CD0A}" type="pres">
      <dgm:prSet presAssocID="{065D42CF-5A8E-4B91-A73A-347B774AE605}" presName="childNode" presStyleLbl="node1" presStyleIdx="2" presStyleCnt="5">
        <dgm:presLayoutVars>
          <dgm:bulletEnabled val="1"/>
        </dgm:presLayoutVars>
      </dgm:prSet>
      <dgm:spPr/>
    </dgm:pt>
    <dgm:pt modelId="{0D460BF0-4366-4FD6-9284-A0A077FFC8CF}" type="pres">
      <dgm:prSet presAssocID="{3C91F232-0B41-4555-BDB0-970F9B43CCE9}" presName="aSpace" presStyleCnt="0"/>
      <dgm:spPr/>
    </dgm:pt>
    <dgm:pt modelId="{C6119B00-8D51-4B81-B2F0-970F97EE1761}" type="pres">
      <dgm:prSet presAssocID="{22DF957A-6943-414E-9E4D-68E04F78D63D}" presName="compNode" presStyleCnt="0"/>
      <dgm:spPr/>
    </dgm:pt>
    <dgm:pt modelId="{AFF15043-7C89-4865-AA48-83C0604A1CBF}" type="pres">
      <dgm:prSet presAssocID="{22DF957A-6943-414E-9E4D-68E04F78D63D}" presName="aNode" presStyleLbl="bgShp" presStyleIdx="3" presStyleCnt="5"/>
      <dgm:spPr/>
    </dgm:pt>
    <dgm:pt modelId="{0DF61ECE-D814-414B-B672-E2A04B499F46}" type="pres">
      <dgm:prSet presAssocID="{22DF957A-6943-414E-9E4D-68E04F78D63D}" presName="textNode" presStyleLbl="bgShp" presStyleIdx="3" presStyleCnt="5"/>
      <dgm:spPr/>
    </dgm:pt>
    <dgm:pt modelId="{DBF4F11D-2297-4C6C-BC4A-10F407B93227}" type="pres">
      <dgm:prSet presAssocID="{22DF957A-6943-414E-9E4D-68E04F78D63D}" presName="compChildNode" presStyleCnt="0"/>
      <dgm:spPr/>
    </dgm:pt>
    <dgm:pt modelId="{740F8907-C01A-429B-A1A7-75BC3D893894}" type="pres">
      <dgm:prSet presAssocID="{22DF957A-6943-414E-9E4D-68E04F78D63D}" presName="theInnerList" presStyleCnt="0"/>
      <dgm:spPr/>
    </dgm:pt>
    <dgm:pt modelId="{F89DD1E2-19ED-4E6A-9F30-D682927ED287}" type="pres">
      <dgm:prSet presAssocID="{41252F04-9D7D-4631-A658-11A6D21ACF24}" presName="childNode" presStyleLbl="node1" presStyleIdx="3" presStyleCnt="5">
        <dgm:presLayoutVars>
          <dgm:bulletEnabled val="1"/>
        </dgm:presLayoutVars>
      </dgm:prSet>
      <dgm:spPr/>
    </dgm:pt>
    <dgm:pt modelId="{A7D76DC4-DE9E-4CC6-844C-390B1D056833}" type="pres">
      <dgm:prSet presAssocID="{22DF957A-6943-414E-9E4D-68E04F78D63D}" presName="aSpace" presStyleCnt="0"/>
      <dgm:spPr/>
    </dgm:pt>
    <dgm:pt modelId="{8E828C3B-842A-41C0-A9EB-10D0903F1675}" type="pres">
      <dgm:prSet presAssocID="{22903E0A-1DE6-472F-8CCC-E80F48CF6375}" presName="compNode" presStyleCnt="0"/>
      <dgm:spPr/>
    </dgm:pt>
    <dgm:pt modelId="{16C2F838-4B99-4327-923D-A7AE6178CB9A}" type="pres">
      <dgm:prSet presAssocID="{22903E0A-1DE6-472F-8CCC-E80F48CF6375}" presName="aNode" presStyleLbl="bgShp" presStyleIdx="4" presStyleCnt="5"/>
      <dgm:spPr/>
    </dgm:pt>
    <dgm:pt modelId="{A4FCE556-F0CA-44AA-9CED-75FE8E1E70F8}" type="pres">
      <dgm:prSet presAssocID="{22903E0A-1DE6-472F-8CCC-E80F48CF6375}" presName="textNode" presStyleLbl="bgShp" presStyleIdx="4" presStyleCnt="5"/>
      <dgm:spPr/>
    </dgm:pt>
    <dgm:pt modelId="{151B9A03-EB83-4AD1-9F06-B461C37819BA}" type="pres">
      <dgm:prSet presAssocID="{22903E0A-1DE6-472F-8CCC-E80F48CF6375}" presName="compChildNode" presStyleCnt="0"/>
      <dgm:spPr/>
    </dgm:pt>
    <dgm:pt modelId="{5AD082CE-3743-4F5C-852E-7A734E689A56}" type="pres">
      <dgm:prSet presAssocID="{22903E0A-1DE6-472F-8CCC-E80F48CF6375}" presName="theInnerList" presStyleCnt="0"/>
      <dgm:spPr/>
    </dgm:pt>
    <dgm:pt modelId="{836353BA-A618-4134-8123-7173C235B67B}" type="pres">
      <dgm:prSet presAssocID="{3FB2FEA2-984D-40A7-8B4C-EDCA51058758}" presName="childNode" presStyleLbl="node1" presStyleIdx="4" presStyleCnt="5">
        <dgm:presLayoutVars>
          <dgm:bulletEnabled val="1"/>
        </dgm:presLayoutVars>
      </dgm:prSet>
      <dgm:spPr/>
    </dgm:pt>
  </dgm:ptLst>
  <dgm:cxnLst>
    <dgm:cxn modelId="{F32B8204-7437-4324-BB5D-7F426DDBD641}" type="presOf" srcId="{3FB2FEA2-984D-40A7-8B4C-EDCA51058758}" destId="{836353BA-A618-4134-8123-7173C235B67B}" srcOrd="0" destOrd="0" presId="urn:microsoft.com/office/officeart/2005/8/layout/lProcess2"/>
    <dgm:cxn modelId="{44559006-E2BB-46E1-99F2-75B7C703D1DA}" type="presOf" srcId="{22903E0A-1DE6-472F-8CCC-E80F48CF6375}" destId="{16C2F838-4B99-4327-923D-A7AE6178CB9A}" srcOrd="0" destOrd="0" presId="urn:microsoft.com/office/officeart/2005/8/layout/lProcess2"/>
    <dgm:cxn modelId="{AE7F810B-AEBC-42F9-99B5-A5C1B1F5EBAB}" type="presOf" srcId="{3C91F232-0B41-4555-BDB0-970F9B43CCE9}" destId="{5610F636-484B-43A4-B7A9-442C3F511CB7}" srcOrd="1" destOrd="0" presId="urn:microsoft.com/office/officeart/2005/8/layout/lProcess2"/>
    <dgm:cxn modelId="{5906C00B-C2CA-4BEE-8EC9-3BBA60CBAFE1}" type="presOf" srcId="{41252F04-9D7D-4631-A658-11A6D21ACF24}" destId="{F89DD1E2-19ED-4E6A-9F30-D682927ED287}" srcOrd="0" destOrd="0" presId="urn:microsoft.com/office/officeart/2005/8/layout/lProcess2"/>
    <dgm:cxn modelId="{D1EF970E-BECD-4F47-8EE5-4BBD959248F7}" srcId="{6D1C9D15-EBF1-430E-A4E0-A36B18DEDC88}" destId="{3C91F232-0B41-4555-BDB0-970F9B43CCE9}" srcOrd="2" destOrd="0" parTransId="{57A0C819-FF6C-4381-9E74-BD96D27DA9B3}" sibTransId="{2B4A240D-8D1A-4558-83B8-4BA40634D6A4}"/>
    <dgm:cxn modelId="{796B6911-C05D-4F97-A98B-AA0E43AD426F}" type="presOf" srcId="{22DF957A-6943-414E-9E4D-68E04F78D63D}" destId="{AFF15043-7C89-4865-AA48-83C0604A1CBF}" srcOrd="0" destOrd="0" presId="urn:microsoft.com/office/officeart/2005/8/layout/lProcess2"/>
    <dgm:cxn modelId="{05D9F414-3C4D-4C8B-9EB0-E4C7DC2B2042}" type="presOf" srcId="{6551D096-D7D0-4F81-ADC2-8558AABBF1D5}" destId="{E835B87F-B3FE-4AF1-A88F-5927A929DC53}" srcOrd="0" destOrd="0" presId="urn:microsoft.com/office/officeart/2005/8/layout/lProcess2"/>
    <dgm:cxn modelId="{82752520-D4ED-41FF-A52F-E97161224AA4}" srcId="{6D1C9D15-EBF1-430E-A4E0-A36B18DEDC88}" destId="{22DF957A-6943-414E-9E4D-68E04F78D63D}" srcOrd="3" destOrd="0" parTransId="{6F80BDAE-17F7-4AAD-B8A8-A13D5476FFD3}" sibTransId="{03673829-FFF7-422C-BDB2-909CD15E338C}"/>
    <dgm:cxn modelId="{9B8F212F-617A-42A1-BA8B-E7E8ACDC0239}" type="presOf" srcId="{22DF957A-6943-414E-9E4D-68E04F78D63D}" destId="{0DF61ECE-D814-414B-B672-E2A04B499F46}" srcOrd="1" destOrd="0" presId="urn:microsoft.com/office/officeart/2005/8/layout/lProcess2"/>
    <dgm:cxn modelId="{E8CD4A3A-5D9A-43A2-B9B4-D367B0F8B022}" type="presOf" srcId="{4DA9B39F-958C-473C-88EF-479054B07CF9}" destId="{22BA8ED6-6BC7-4BBC-AC51-8672106E0EFB}" srcOrd="1" destOrd="0" presId="urn:microsoft.com/office/officeart/2005/8/layout/lProcess2"/>
    <dgm:cxn modelId="{1AD80A3F-4ED6-4050-B334-EC8392EAEEBD}" srcId="{6D1C9D15-EBF1-430E-A4E0-A36B18DEDC88}" destId="{4DA9B39F-958C-473C-88EF-479054B07CF9}" srcOrd="1" destOrd="0" parTransId="{243FC9E3-39BC-4909-B18C-5B32A798C988}" sibTransId="{3F83C44C-5BF9-45A0-A3C2-D3DD5643226A}"/>
    <dgm:cxn modelId="{426B7461-9D72-47EF-B24D-EAFA410CF792}" type="presOf" srcId="{D3B2EF3B-B36C-4E1F-83B6-ABCD08CE68F7}" destId="{C85D0ABA-057F-4391-9CEC-60F6578EC7D0}" srcOrd="1" destOrd="0" presId="urn:microsoft.com/office/officeart/2005/8/layout/lProcess2"/>
    <dgm:cxn modelId="{D016E042-81F4-4AD6-ADDF-73387E849F64}" srcId="{22903E0A-1DE6-472F-8CCC-E80F48CF6375}" destId="{3FB2FEA2-984D-40A7-8B4C-EDCA51058758}" srcOrd="0" destOrd="0" parTransId="{20DAD50C-80AC-45D5-A192-BC850A0FF98F}" sibTransId="{19EDE175-9228-4E23-BF52-B67D344A2BD1}"/>
    <dgm:cxn modelId="{7168F242-6DA2-4A62-8095-A007CDA495D4}" type="presOf" srcId="{D3B2EF3B-B36C-4E1F-83B6-ABCD08CE68F7}" destId="{AE829AE7-49F8-47D6-96CA-FB32801FF513}" srcOrd="0" destOrd="0" presId="urn:microsoft.com/office/officeart/2005/8/layout/lProcess2"/>
    <dgm:cxn modelId="{6D1AAE65-964D-41AD-89F0-62CEF1E8A7BB}" srcId="{6D1C9D15-EBF1-430E-A4E0-A36B18DEDC88}" destId="{D3B2EF3B-B36C-4E1F-83B6-ABCD08CE68F7}" srcOrd="0" destOrd="0" parTransId="{8EBADA67-A70A-4B9A-B203-E1977E3CDAE2}" sibTransId="{05C6089C-2F79-4DDD-B0E2-A87A2D4C8BB9}"/>
    <dgm:cxn modelId="{008BE255-0BA1-4CB6-864A-BDC9C18DEF0F}" type="presOf" srcId="{6D1C9D15-EBF1-430E-A4E0-A36B18DEDC88}" destId="{1164D51D-359A-4F13-9ACC-C97B4F464890}" srcOrd="0" destOrd="0" presId="urn:microsoft.com/office/officeart/2005/8/layout/lProcess2"/>
    <dgm:cxn modelId="{1F6EF075-529F-4E71-8B33-76AF61D8E3E1}" srcId="{6D1C9D15-EBF1-430E-A4E0-A36B18DEDC88}" destId="{22903E0A-1DE6-472F-8CCC-E80F48CF6375}" srcOrd="4" destOrd="0" parTransId="{EEF7E5C8-F170-4840-A3A1-A13C7FA316B0}" sibTransId="{83EF0070-333F-4C7E-B1A0-CA2A32F94547}"/>
    <dgm:cxn modelId="{52AC7B7C-895C-4DFC-9A53-ECE80877F0D8}" srcId="{3C91F232-0B41-4555-BDB0-970F9B43CCE9}" destId="{065D42CF-5A8E-4B91-A73A-347B774AE605}" srcOrd="0" destOrd="0" parTransId="{C5F38E7F-B293-4DCD-8FA8-557776079FF2}" sibTransId="{0AA23FA2-E365-4FAC-ABB9-A683FE4BB5A3}"/>
    <dgm:cxn modelId="{BE80277E-A714-4A0F-BF34-79D80D764749}" srcId="{4DA9B39F-958C-473C-88EF-479054B07CF9}" destId="{6551D096-D7D0-4F81-ADC2-8558AABBF1D5}" srcOrd="0" destOrd="0" parTransId="{CDBA1709-9915-4C1A-B7C3-E1E0E152E4F1}" sibTransId="{78086D24-7926-4386-BCCD-B41895CF9075}"/>
    <dgm:cxn modelId="{0973727F-04CF-4DD7-9A41-09BA67D5D3B6}" srcId="{22DF957A-6943-414E-9E4D-68E04F78D63D}" destId="{41252F04-9D7D-4631-A658-11A6D21ACF24}" srcOrd="0" destOrd="0" parTransId="{DB4A85E5-1011-4E00-83D6-5C1170096D7C}" sibTransId="{94934EFC-6E54-452A-BF7C-3936D540CA8B}"/>
    <dgm:cxn modelId="{32218F9B-2F7F-47F0-8046-526D4981047E}" type="presOf" srcId="{3C91F232-0B41-4555-BDB0-970F9B43CCE9}" destId="{96BF9141-F898-4349-A7A2-E98ECFD0835B}" srcOrd="0" destOrd="0" presId="urn:microsoft.com/office/officeart/2005/8/layout/lProcess2"/>
    <dgm:cxn modelId="{0C558CA3-74FE-4C5A-BCAD-9E4F619EA347}" type="presOf" srcId="{22903E0A-1DE6-472F-8CCC-E80F48CF6375}" destId="{A4FCE556-F0CA-44AA-9CED-75FE8E1E70F8}" srcOrd="1" destOrd="0" presId="urn:microsoft.com/office/officeart/2005/8/layout/lProcess2"/>
    <dgm:cxn modelId="{4EEDC2B5-2201-4826-B225-A44D6EBFE7EB}" type="presOf" srcId="{4DA9B39F-958C-473C-88EF-479054B07CF9}" destId="{71D5060E-C690-4ED1-A74B-DB4C790BC410}" srcOrd="0" destOrd="0" presId="urn:microsoft.com/office/officeart/2005/8/layout/lProcess2"/>
    <dgm:cxn modelId="{30AE4AC4-9528-45EB-BAFA-4AA5D8991673}" type="presOf" srcId="{EA45D7BB-CC1E-477D-B41F-0D7A8E0E8F5B}" destId="{9D677D94-5FDE-4E96-B520-7C23E245F821}" srcOrd="0" destOrd="0" presId="urn:microsoft.com/office/officeart/2005/8/layout/lProcess2"/>
    <dgm:cxn modelId="{402FA2C8-95C4-4A04-94DC-B9072BC46FD3}" type="presOf" srcId="{065D42CF-5A8E-4B91-A73A-347B774AE605}" destId="{376FEBB9-A64A-45DF-B2B5-F2CDFA36CD0A}" srcOrd="0" destOrd="0" presId="urn:microsoft.com/office/officeart/2005/8/layout/lProcess2"/>
    <dgm:cxn modelId="{15BD81DF-37B3-45A4-A206-47BDC915B316}" srcId="{D3B2EF3B-B36C-4E1F-83B6-ABCD08CE68F7}" destId="{EA45D7BB-CC1E-477D-B41F-0D7A8E0E8F5B}" srcOrd="0" destOrd="0" parTransId="{AF17445E-64FC-4367-92D9-69C5A23FC821}" sibTransId="{AD3706BA-C695-4EC0-929C-F3AD91AFA766}"/>
    <dgm:cxn modelId="{0839B014-6859-4BEE-89CC-4C3F2A1DC35B}" type="presParOf" srcId="{1164D51D-359A-4F13-9ACC-C97B4F464890}" destId="{8F3D4728-EEE9-4AC8-AEBB-1376AC3EEB8B}" srcOrd="0" destOrd="0" presId="urn:microsoft.com/office/officeart/2005/8/layout/lProcess2"/>
    <dgm:cxn modelId="{570DB291-1768-4CEF-A4C8-B706DDF68892}" type="presParOf" srcId="{8F3D4728-EEE9-4AC8-AEBB-1376AC3EEB8B}" destId="{AE829AE7-49F8-47D6-96CA-FB32801FF513}" srcOrd="0" destOrd="0" presId="urn:microsoft.com/office/officeart/2005/8/layout/lProcess2"/>
    <dgm:cxn modelId="{945930C9-B647-4FA9-831D-ECD12F05430F}" type="presParOf" srcId="{8F3D4728-EEE9-4AC8-AEBB-1376AC3EEB8B}" destId="{C85D0ABA-057F-4391-9CEC-60F6578EC7D0}" srcOrd="1" destOrd="0" presId="urn:microsoft.com/office/officeart/2005/8/layout/lProcess2"/>
    <dgm:cxn modelId="{78476020-E060-4F78-8206-7B687F2C4599}" type="presParOf" srcId="{8F3D4728-EEE9-4AC8-AEBB-1376AC3EEB8B}" destId="{C657DF2A-3F56-4FC8-8FD4-298EA1EAC292}" srcOrd="2" destOrd="0" presId="urn:microsoft.com/office/officeart/2005/8/layout/lProcess2"/>
    <dgm:cxn modelId="{70562431-EBB0-4FBE-A477-DC2E1FF7EE34}" type="presParOf" srcId="{C657DF2A-3F56-4FC8-8FD4-298EA1EAC292}" destId="{D1D74958-BAB3-4F89-B752-6A3320738917}" srcOrd="0" destOrd="0" presId="urn:microsoft.com/office/officeart/2005/8/layout/lProcess2"/>
    <dgm:cxn modelId="{9151EDAF-7EC4-44FD-8FAD-258F66B71D32}" type="presParOf" srcId="{D1D74958-BAB3-4F89-B752-6A3320738917}" destId="{9D677D94-5FDE-4E96-B520-7C23E245F821}" srcOrd="0" destOrd="0" presId="urn:microsoft.com/office/officeart/2005/8/layout/lProcess2"/>
    <dgm:cxn modelId="{B923E249-70CA-4B2A-A311-FCA55FAEDCCE}" type="presParOf" srcId="{1164D51D-359A-4F13-9ACC-C97B4F464890}" destId="{313A53E8-E6AC-4B7F-BF8C-65E0E95F6866}" srcOrd="1" destOrd="0" presId="urn:microsoft.com/office/officeart/2005/8/layout/lProcess2"/>
    <dgm:cxn modelId="{3F484A61-08BD-44CC-B0A8-36AD9207EC6E}" type="presParOf" srcId="{1164D51D-359A-4F13-9ACC-C97B4F464890}" destId="{39C19416-F83C-4845-AD81-CC45C3F8275D}" srcOrd="2" destOrd="0" presId="urn:microsoft.com/office/officeart/2005/8/layout/lProcess2"/>
    <dgm:cxn modelId="{BB203BBB-1B90-449E-BBBA-B633220D6D08}" type="presParOf" srcId="{39C19416-F83C-4845-AD81-CC45C3F8275D}" destId="{71D5060E-C690-4ED1-A74B-DB4C790BC410}" srcOrd="0" destOrd="0" presId="urn:microsoft.com/office/officeart/2005/8/layout/lProcess2"/>
    <dgm:cxn modelId="{25D7F4BA-FA96-4D4B-A384-869E779F9538}" type="presParOf" srcId="{39C19416-F83C-4845-AD81-CC45C3F8275D}" destId="{22BA8ED6-6BC7-4BBC-AC51-8672106E0EFB}" srcOrd="1" destOrd="0" presId="urn:microsoft.com/office/officeart/2005/8/layout/lProcess2"/>
    <dgm:cxn modelId="{1DA91F9C-C90C-45F4-8F01-4B0AFF666CB5}" type="presParOf" srcId="{39C19416-F83C-4845-AD81-CC45C3F8275D}" destId="{D402025B-E91A-41E3-9F94-3E14822A9F72}" srcOrd="2" destOrd="0" presId="urn:microsoft.com/office/officeart/2005/8/layout/lProcess2"/>
    <dgm:cxn modelId="{8F9913F6-9A24-4125-80A5-D14D572BBE80}" type="presParOf" srcId="{D402025B-E91A-41E3-9F94-3E14822A9F72}" destId="{94015554-BC86-4097-B0D4-54FAC8143112}" srcOrd="0" destOrd="0" presId="urn:microsoft.com/office/officeart/2005/8/layout/lProcess2"/>
    <dgm:cxn modelId="{6B8BD4EA-26CF-4BA3-894E-9E8161D6C848}" type="presParOf" srcId="{94015554-BC86-4097-B0D4-54FAC8143112}" destId="{E835B87F-B3FE-4AF1-A88F-5927A929DC53}" srcOrd="0" destOrd="0" presId="urn:microsoft.com/office/officeart/2005/8/layout/lProcess2"/>
    <dgm:cxn modelId="{06D4A56A-1CCC-4455-AA10-81F36FC2DE35}" type="presParOf" srcId="{1164D51D-359A-4F13-9ACC-C97B4F464890}" destId="{5EE2F973-7B29-481A-8AAF-B724B0633E0B}" srcOrd="3" destOrd="0" presId="urn:microsoft.com/office/officeart/2005/8/layout/lProcess2"/>
    <dgm:cxn modelId="{64C9E31C-84E6-45BF-97D4-6E3068B2B01F}" type="presParOf" srcId="{1164D51D-359A-4F13-9ACC-C97B4F464890}" destId="{E541A144-975E-40FC-A7A5-01E131961A5C}" srcOrd="4" destOrd="0" presId="urn:microsoft.com/office/officeart/2005/8/layout/lProcess2"/>
    <dgm:cxn modelId="{B0D38DDF-51DE-4722-995D-8ECC57EB3D76}" type="presParOf" srcId="{E541A144-975E-40FC-A7A5-01E131961A5C}" destId="{96BF9141-F898-4349-A7A2-E98ECFD0835B}" srcOrd="0" destOrd="0" presId="urn:microsoft.com/office/officeart/2005/8/layout/lProcess2"/>
    <dgm:cxn modelId="{D1BB089C-4AE6-49A6-AA91-6D443DAF8059}" type="presParOf" srcId="{E541A144-975E-40FC-A7A5-01E131961A5C}" destId="{5610F636-484B-43A4-B7A9-442C3F511CB7}" srcOrd="1" destOrd="0" presId="urn:microsoft.com/office/officeart/2005/8/layout/lProcess2"/>
    <dgm:cxn modelId="{B98EB9AE-FCB6-4A5E-87DC-A712B262B29F}" type="presParOf" srcId="{E541A144-975E-40FC-A7A5-01E131961A5C}" destId="{00233FC7-8D68-4060-A220-01DC64636962}" srcOrd="2" destOrd="0" presId="urn:microsoft.com/office/officeart/2005/8/layout/lProcess2"/>
    <dgm:cxn modelId="{B2DBF529-85C7-4D2E-96C8-FB951C6F9BF3}" type="presParOf" srcId="{00233FC7-8D68-4060-A220-01DC64636962}" destId="{730667AC-FE2A-495F-B047-8F919C725993}" srcOrd="0" destOrd="0" presId="urn:microsoft.com/office/officeart/2005/8/layout/lProcess2"/>
    <dgm:cxn modelId="{F2CBDCE2-B6D4-45E7-862C-2E9A48E18C2E}" type="presParOf" srcId="{730667AC-FE2A-495F-B047-8F919C725993}" destId="{376FEBB9-A64A-45DF-B2B5-F2CDFA36CD0A}" srcOrd="0" destOrd="0" presId="urn:microsoft.com/office/officeart/2005/8/layout/lProcess2"/>
    <dgm:cxn modelId="{547CB02C-4FA4-40BF-B9A3-2AA210D12930}" type="presParOf" srcId="{1164D51D-359A-4F13-9ACC-C97B4F464890}" destId="{0D460BF0-4366-4FD6-9284-A0A077FFC8CF}" srcOrd="5" destOrd="0" presId="urn:microsoft.com/office/officeart/2005/8/layout/lProcess2"/>
    <dgm:cxn modelId="{C1FA254C-9CF4-4415-8E66-A414D670A7F2}" type="presParOf" srcId="{1164D51D-359A-4F13-9ACC-C97B4F464890}" destId="{C6119B00-8D51-4B81-B2F0-970F97EE1761}" srcOrd="6" destOrd="0" presId="urn:microsoft.com/office/officeart/2005/8/layout/lProcess2"/>
    <dgm:cxn modelId="{C366C3D1-50F3-4B06-8B5E-8B2D9E5BF0B9}" type="presParOf" srcId="{C6119B00-8D51-4B81-B2F0-970F97EE1761}" destId="{AFF15043-7C89-4865-AA48-83C0604A1CBF}" srcOrd="0" destOrd="0" presId="urn:microsoft.com/office/officeart/2005/8/layout/lProcess2"/>
    <dgm:cxn modelId="{C3755D23-09DE-42A0-9502-CC380BD56EA3}" type="presParOf" srcId="{C6119B00-8D51-4B81-B2F0-970F97EE1761}" destId="{0DF61ECE-D814-414B-B672-E2A04B499F46}" srcOrd="1" destOrd="0" presId="urn:microsoft.com/office/officeart/2005/8/layout/lProcess2"/>
    <dgm:cxn modelId="{AD451CA7-8505-438F-858E-76C1B9ADE168}" type="presParOf" srcId="{C6119B00-8D51-4B81-B2F0-970F97EE1761}" destId="{DBF4F11D-2297-4C6C-BC4A-10F407B93227}" srcOrd="2" destOrd="0" presId="urn:microsoft.com/office/officeart/2005/8/layout/lProcess2"/>
    <dgm:cxn modelId="{D0EB1CE0-D616-47BA-ABEB-EA08E4516E3C}" type="presParOf" srcId="{DBF4F11D-2297-4C6C-BC4A-10F407B93227}" destId="{740F8907-C01A-429B-A1A7-75BC3D893894}" srcOrd="0" destOrd="0" presId="urn:microsoft.com/office/officeart/2005/8/layout/lProcess2"/>
    <dgm:cxn modelId="{8657374F-AF67-4BD7-A141-9135002FA512}" type="presParOf" srcId="{740F8907-C01A-429B-A1A7-75BC3D893894}" destId="{F89DD1E2-19ED-4E6A-9F30-D682927ED287}" srcOrd="0" destOrd="0" presId="urn:microsoft.com/office/officeart/2005/8/layout/lProcess2"/>
    <dgm:cxn modelId="{08A8F85C-390D-4838-8712-4E1FE26C96CB}" type="presParOf" srcId="{1164D51D-359A-4F13-9ACC-C97B4F464890}" destId="{A7D76DC4-DE9E-4CC6-844C-390B1D056833}" srcOrd="7" destOrd="0" presId="urn:microsoft.com/office/officeart/2005/8/layout/lProcess2"/>
    <dgm:cxn modelId="{34C0C90B-A25C-4893-80BC-C3C877D5C6F4}" type="presParOf" srcId="{1164D51D-359A-4F13-9ACC-C97B4F464890}" destId="{8E828C3B-842A-41C0-A9EB-10D0903F1675}" srcOrd="8" destOrd="0" presId="urn:microsoft.com/office/officeart/2005/8/layout/lProcess2"/>
    <dgm:cxn modelId="{A83E002D-880A-4C15-BB33-4B575D1F2ED7}" type="presParOf" srcId="{8E828C3B-842A-41C0-A9EB-10D0903F1675}" destId="{16C2F838-4B99-4327-923D-A7AE6178CB9A}" srcOrd="0" destOrd="0" presId="urn:microsoft.com/office/officeart/2005/8/layout/lProcess2"/>
    <dgm:cxn modelId="{ADC8600E-8BBF-4558-97BA-C13600C1D8EE}" type="presParOf" srcId="{8E828C3B-842A-41C0-A9EB-10D0903F1675}" destId="{A4FCE556-F0CA-44AA-9CED-75FE8E1E70F8}" srcOrd="1" destOrd="0" presId="urn:microsoft.com/office/officeart/2005/8/layout/lProcess2"/>
    <dgm:cxn modelId="{7B7923D1-1882-4F4D-80F0-C98C56E91DCC}" type="presParOf" srcId="{8E828C3B-842A-41C0-A9EB-10D0903F1675}" destId="{151B9A03-EB83-4AD1-9F06-B461C37819BA}" srcOrd="2" destOrd="0" presId="urn:microsoft.com/office/officeart/2005/8/layout/lProcess2"/>
    <dgm:cxn modelId="{2CB1A200-A97F-48E4-9FCC-394E36BB95CA}" type="presParOf" srcId="{151B9A03-EB83-4AD1-9F06-B461C37819BA}" destId="{5AD082CE-3743-4F5C-852E-7A734E689A56}" srcOrd="0" destOrd="0" presId="urn:microsoft.com/office/officeart/2005/8/layout/lProcess2"/>
    <dgm:cxn modelId="{D2EE0594-83DB-4D7C-B3E7-D33B6DC697CA}" type="presParOf" srcId="{5AD082CE-3743-4F5C-852E-7A734E689A56}" destId="{836353BA-A618-4134-8123-7173C235B67B}"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D1C9D15-EBF1-430E-A4E0-A36B18DEDC88}" type="doc">
      <dgm:prSet loTypeId="urn:microsoft.com/office/officeart/2005/8/layout/lProcess2" loCatId="list" qsTypeId="urn:microsoft.com/office/officeart/2005/8/quickstyle/simple1" qsCatId="simple" csTypeId="urn:microsoft.com/office/officeart/2005/8/colors/accent4_1" csCatId="accent4" phldr="1"/>
      <dgm:spPr/>
      <dgm:t>
        <a:bodyPr/>
        <a:lstStyle/>
        <a:p>
          <a:endParaRPr lang="el-GR"/>
        </a:p>
      </dgm:t>
    </dgm:pt>
    <dgm:pt modelId="{D3B2EF3B-B36C-4E1F-83B6-ABCD08CE68F7}">
      <dgm:prSet phldrT="[Κείμενο]"/>
      <dgm:spPr/>
      <dgm:t>
        <a:bodyPr/>
        <a:lstStyle/>
        <a:p>
          <a:r>
            <a:rPr lang="el-GR" b="0" dirty="0"/>
            <a:t>Κεντρικό Θέμα</a:t>
          </a:r>
        </a:p>
      </dgm:t>
    </dgm:pt>
    <dgm:pt modelId="{8EBADA67-A70A-4B9A-B203-E1977E3CDAE2}" type="parTrans" cxnId="{6D1AAE65-964D-41AD-89F0-62CEF1E8A7BB}">
      <dgm:prSet/>
      <dgm:spPr/>
      <dgm:t>
        <a:bodyPr/>
        <a:lstStyle/>
        <a:p>
          <a:endParaRPr lang="el-GR"/>
        </a:p>
      </dgm:t>
    </dgm:pt>
    <dgm:pt modelId="{05C6089C-2F79-4DDD-B0E2-A87A2D4C8BB9}" type="sibTrans" cxnId="{6D1AAE65-964D-41AD-89F0-62CEF1E8A7BB}">
      <dgm:prSet/>
      <dgm:spPr/>
      <dgm:t>
        <a:bodyPr/>
        <a:lstStyle/>
        <a:p>
          <a:endParaRPr lang="el-GR"/>
        </a:p>
      </dgm:t>
    </dgm:pt>
    <dgm:pt modelId="{EA45D7BB-CC1E-477D-B41F-0D7A8E0E8F5B}">
      <dgm:prSet phldrT="[Κείμενο]" custT="1"/>
      <dgm:spPr/>
      <dgm:t>
        <a:bodyPr/>
        <a:lstStyle/>
        <a:p>
          <a:r>
            <a:rPr lang="en-US" sz="1300" dirty="0"/>
            <a:t>H </a:t>
          </a:r>
          <a:r>
            <a:rPr lang="el-GR" sz="1300" dirty="0"/>
            <a:t>Νοσηλευτική ως ανθρωπιστική επιστήμη και ανθρώπινη φροντίδα.</a:t>
          </a:r>
        </a:p>
      </dgm:t>
    </dgm:pt>
    <dgm:pt modelId="{AF17445E-64FC-4367-92D9-69C5A23FC821}" type="parTrans" cxnId="{15BD81DF-37B3-45A4-A206-47BDC915B316}">
      <dgm:prSet/>
      <dgm:spPr/>
      <dgm:t>
        <a:bodyPr/>
        <a:lstStyle/>
        <a:p>
          <a:endParaRPr lang="el-GR"/>
        </a:p>
      </dgm:t>
    </dgm:pt>
    <dgm:pt modelId="{AD3706BA-C695-4EC0-929C-F3AD91AFA766}" type="sibTrans" cxnId="{15BD81DF-37B3-45A4-A206-47BDC915B316}">
      <dgm:prSet/>
      <dgm:spPr/>
      <dgm:t>
        <a:bodyPr/>
        <a:lstStyle/>
        <a:p>
          <a:endParaRPr lang="el-GR"/>
        </a:p>
      </dgm:t>
    </dgm:pt>
    <dgm:pt modelId="{4DA9B39F-958C-473C-88EF-479054B07CF9}">
      <dgm:prSet phldrT="[Κείμενο]"/>
      <dgm:spPr/>
      <dgm:t>
        <a:bodyPr/>
        <a:lstStyle/>
        <a:p>
          <a:r>
            <a:rPr lang="el-GR" dirty="0"/>
            <a:t>Άτομο</a:t>
          </a:r>
        </a:p>
      </dgm:t>
    </dgm:pt>
    <dgm:pt modelId="{243FC9E3-39BC-4909-B18C-5B32A798C988}" type="parTrans" cxnId="{1AD80A3F-4ED6-4050-B334-EC8392EAEEBD}">
      <dgm:prSet/>
      <dgm:spPr/>
      <dgm:t>
        <a:bodyPr/>
        <a:lstStyle/>
        <a:p>
          <a:endParaRPr lang="el-GR"/>
        </a:p>
      </dgm:t>
    </dgm:pt>
    <dgm:pt modelId="{3F83C44C-5BF9-45A0-A3C2-D3DD5643226A}" type="sibTrans" cxnId="{1AD80A3F-4ED6-4050-B334-EC8392EAEEBD}">
      <dgm:prSet/>
      <dgm:spPr/>
      <dgm:t>
        <a:bodyPr/>
        <a:lstStyle/>
        <a:p>
          <a:endParaRPr lang="el-GR"/>
        </a:p>
      </dgm:t>
    </dgm:pt>
    <dgm:pt modelId="{6551D096-D7D0-4F81-ADC2-8558AABBF1D5}">
      <dgm:prSet phldrT="[Κείμενο]" custT="1"/>
      <dgm:spPr/>
      <dgm:t>
        <a:bodyPr/>
        <a:lstStyle/>
        <a:p>
          <a:r>
            <a:rPr lang="el-GR" sz="1300" dirty="0"/>
            <a:t>Ένα άτομο που έχει ανάγκη τη διαδικασία της φροντίδας για την απόκτηση ή τη διατήρηση της υγείας ή τον ειρηνικό θάνατο. Το άτομο έχει προσωπικούς, εσωτερικούς και </a:t>
          </a:r>
          <a:r>
            <a:rPr lang="el-GR" sz="1300" dirty="0" err="1"/>
            <a:t>ψυχοπνευματικούς</a:t>
          </a:r>
          <a:r>
            <a:rPr lang="el-GR" sz="1300" dirty="0"/>
            <a:t> μηχανισμούς που του επιτρέπουν να </a:t>
          </a:r>
          <a:r>
            <a:rPr lang="el-GR" sz="1300" dirty="0" err="1"/>
            <a:t>αυτοθεραπευτεί</a:t>
          </a:r>
          <a:r>
            <a:rPr lang="el-GR" sz="1300" dirty="0"/>
            <a:t>.</a:t>
          </a:r>
        </a:p>
      </dgm:t>
    </dgm:pt>
    <dgm:pt modelId="{CDBA1709-9915-4C1A-B7C3-E1E0E152E4F1}" type="parTrans" cxnId="{BE80277E-A714-4A0F-BF34-79D80D764749}">
      <dgm:prSet/>
      <dgm:spPr/>
      <dgm:t>
        <a:bodyPr/>
        <a:lstStyle/>
        <a:p>
          <a:endParaRPr lang="el-GR"/>
        </a:p>
      </dgm:t>
    </dgm:pt>
    <dgm:pt modelId="{78086D24-7926-4386-BCCD-B41895CF9075}" type="sibTrans" cxnId="{BE80277E-A714-4A0F-BF34-79D80D764749}">
      <dgm:prSet/>
      <dgm:spPr/>
      <dgm:t>
        <a:bodyPr/>
        <a:lstStyle/>
        <a:p>
          <a:endParaRPr lang="el-GR"/>
        </a:p>
      </dgm:t>
    </dgm:pt>
    <dgm:pt modelId="{3C91F232-0B41-4555-BDB0-970F9B43CCE9}">
      <dgm:prSet phldrT="[Κείμενο]"/>
      <dgm:spPr/>
      <dgm:t>
        <a:bodyPr/>
        <a:lstStyle/>
        <a:p>
          <a:r>
            <a:rPr lang="el-GR" dirty="0"/>
            <a:t>Υγεία</a:t>
          </a:r>
        </a:p>
      </dgm:t>
    </dgm:pt>
    <dgm:pt modelId="{57A0C819-FF6C-4381-9E74-BD96D27DA9B3}" type="parTrans" cxnId="{D1EF970E-BECD-4F47-8EE5-4BBD959248F7}">
      <dgm:prSet/>
      <dgm:spPr/>
      <dgm:t>
        <a:bodyPr/>
        <a:lstStyle/>
        <a:p>
          <a:endParaRPr lang="el-GR"/>
        </a:p>
      </dgm:t>
    </dgm:pt>
    <dgm:pt modelId="{2B4A240D-8D1A-4558-83B8-4BA40634D6A4}" type="sibTrans" cxnId="{D1EF970E-BECD-4F47-8EE5-4BBD959248F7}">
      <dgm:prSet/>
      <dgm:spPr/>
      <dgm:t>
        <a:bodyPr/>
        <a:lstStyle/>
        <a:p>
          <a:endParaRPr lang="el-GR"/>
        </a:p>
      </dgm:t>
    </dgm:pt>
    <dgm:pt modelId="{065D42CF-5A8E-4B91-A73A-347B774AE605}">
      <dgm:prSet phldrT="[Κείμενο]" custT="1"/>
      <dgm:spPr/>
      <dgm:t>
        <a:bodyPr/>
        <a:lstStyle/>
        <a:p>
          <a:r>
            <a:rPr lang="el-GR" sz="1300" dirty="0"/>
            <a:t>Η ενότητα και η αρμονία στο νου, στο σώμα και στην ψυχή. Ο βαθμός ταύτισης μεταξύ του αντιλαμβανόμενου εαυτού και του πραγματικού.</a:t>
          </a:r>
        </a:p>
      </dgm:t>
    </dgm:pt>
    <dgm:pt modelId="{C5F38E7F-B293-4DCD-8FA8-557776079FF2}" type="parTrans" cxnId="{52AC7B7C-895C-4DFC-9A53-ECE80877F0D8}">
      <dgm:prSet/>
      <dgm:spPr/>
      <dgm:t>
        <a:bodyPr/>
        <a:lstStyle/>
        <a:p>
          <a:endParaRPr lang="el-GR"/>
        </a:p>
      </dgm:t>
    </dgm:pt>
    <dgm:pt modelId="{0AA23FA2-E365-4FAC-ABB9-A683FE4BB5A3}" type="sibTrans" cxnId="{52AC7B7C-895C-4DFC-9A53-ECE80877F0D8}">
      <dgm:prSet/>
      <dgm:spPr/>
      <dgm:t>
        <a:bodyPr/>
        <a:lstStyle/>
        <a:p>
          <a:endParaRPr lang="el-GR"/>
        </a:p>
      </dgm:t>
    </dgm:pt>
    <dgm:pt modelId="{22DF957A-6943-414E-9E4D-68E04F78D63D}">
      <dgm:prSet phldrT="[Κείμενο]"/>
      <dgm:spPr/>
      <dgm:t>
        <a:bodyPr/>
        <a:lstStyle/>
        <a:p>
          <a:r>
            <a:rPr lang="el-GR" dirty="0"/>
            <a:t>Νοσηλευτική</a:t>
          </a:r>
        </a:p>
      </dgm:t>
    </dgm:pt>
    <dgm:pt modelId="{6F80BDAE-17F7-4AAD-B8A8-A13D5476FFD3}" type="parTrans" cxnId="{82752520-D4ED-41FF-A52F-E97161224AA4}">
      <dgm:prSet/>
      <dgm:spPr/>
      <dgm:t>
        <a:bodyPr/>
        <a:lstStyle/>
        <a:p>
          <a:endParaRPr lang="el-GR"/>
        </a:p>
      </dgm:t>
    </dgm:pt>
    <dgm:pt modelId="{03673829-FFF7-422C-BDB2-909CD15E338C}" type="sibTrans" cxnId="{82752520-D4ED-41FF-A52F-E97161224AA4}">
      <dgm:prSet/>
      <dgm:spPr/>
      <dgm:t>
        <a:bodyPr/>
        <a:lstStyle/>
        <a:p>
          <a:endParaRPr lang="el-GR"/>
        </a:p>
      </dgm:t>
    </dgm:pt>
    <dgm:pt modelId="{22903E0A-1DE6-472F-8CCC-E80F48CF6375}">
      <dgm:prSet phldrT="[Κείμενο]"/>
      <dgm:spPr/>
      <dgm:t>
        <a:bodyPr/>
        <a:lstStyle/>
        <a:p>
          <a:r>
            <a:rPr lang="el-GR" dirty="0"/>
            <a:t>Περιβάλλον</a:t>
          </a:r>
        </a:p>
      </dgm:t>
    </dgm:pt>
    <dgm:pt modelId="{EEF7E5C8-F170-4840-A3A1-A13C7FA316B0}" type="parTrans" cxnId="{1F6EF075-529F-4E71-8B33-76AF61D8E3E1}">
      <dgm:prSet/>
      <dgm:spPr/>
      <dgm:t>
        <a:bodyPr/>
        <a:lstStyle/>
        <a:p>
          <a:endParaRPr lang="el-GR"/>
        </a:p>
      </dgm:t>
    </dgm:pt>
    <dgm:pt modelId="{83EF0070-333F-4C7E-B1A0-CA2A32F94547}" type="sibTrans" cxnId="{1F6EF075-529F-4E71-8B33-76AF61D8E3E1}">
      <dgm:prSet/>
      <dgm:spPr/>
      <dgm:t>
        <a:bodyPr/>
        <a:lstStyle/>
        <a:p>
          <a:endParaRPr lang="el-GR"/>
        </a:p>
      </dgm:t>
    </dgm:pt>
    <dgm:pt modelId="{3FB2FEA2-984D-40A7-8B4C-EDCA51058758}">
      <dgm:prSet phldrT="[Κείμενο]"/>
      <dgm:spPr/>
      <dgm:t>
        <a:bodyPr/>
        <a:lstStyle/>
        <a:p>
          <a:r>
            <a:rPr lang="el-GR" dirty="0"/>
            <a:t>Ανθρώπινη Ζωή : το πνευματικό (ψυχικό) φυσικό ον στον κόσμο , που είναι συνεχές στο χρόνο και στο χώρο.</a:t>
          </a:r>
        </a:p>
      </dgm:t>
    </dgm:pt>
    <dgm:pt modelId="{20DAD50C-80AC-45D5-A192-BC850A0FF98F}" type="parTrans" cxnId="{D016E042-81F4-4AD6-ADDF-73387E849F64}">
      <dgm:prSet/>
      <dgm:spPr/>
      <dgm:t>
        <a:bodyPr/>
        <a:lstStyle/>
        <a:p>
          <a:endParaRPr lang="el-GR"/>
        </a:p>
      </dgm:t>
    </dgm:pt>
    <dgm:pt modelId="{19EDE175-9228-4E23-BF52-B67D344A2BD1}" type="sibTrans" cxnId="{D016E042-81F4-4AD6-ADDF-73387E849F64}">
      <dgm:prSet/>
      <dgm:spPr/>
      <dgm:t>
        <a:bodyPr/>
        <a:lstStyle/>
        <a:p>
          <a:endParaRPr lang="el-GR"/>
        </a:p>
      </dgm:t>
    </dgm:pt>
    <dgm:pt modelId="{41252F04-9D7D-4631-A658-11A6D21ACF24}">
      <dgm:prSet phldrT="[Κείμενο]"/>
      <dgm:spPr/>
      <dgm:t>
        <a:bodyPr/>
        <a:lstStyle/>
        <a:p>
          <a:r>
            <a:rPr lang="el-GR" dirty="0"/>
            <a:t>Η τέχνη και επιστήμη της διεργασίας της φροντίδας του ανθρώπου προς άνθρωπο με πνευματική διάσταση. Η νοσηλευτική σκέψη περιλαμβάνει αξίες, φιλοσοφία, δέσμευση και δράση.</a:t>
          </a:r>
        </a:p>
      </dgm:t>
    </dgm:pt>
    <dgm:pt modelId="{DB4A85E5-1011-4E00-83D6-5C1170096D7C}" type="parTrans" cxnId="{0973727F-04CF-4DD7-9A41-09BA67D5D3B6}">
      <dgm:prSet/>
      <dgm:spPr/>
      <dgm:t>
        <a:bodyPr/>
        <a:lstStyle/>
        <a:p>
          <a:endParaRPr lang="el-GR"/>
        </a:p>
      </dgm:t>
    </dgm:pt>
    <dgm:pt modelId="{94934EFC-6E54-452A-BF7C-3936D540CA8B}" type="sibTrans" cxnId="{0973727F-04CF-4DD7-9A41-09BA67D5D3B6}">
      <dgm:prSet/>
      <dgm:spPr/>
      <dgm:t>
        <a:bodyPr/>
        <a:lstStyle/>
        <a:p>
          <a:endParaRPr lang="el-GR"/>
        </a:p>
      </dgm:t>
    </dgm:pt>
    <dgm:pt modelId="{1164D51D-359A-4F13-9ACC-C97B4F464890}" type="pres">
      <dgm:prSet presAssocID="{6D1C9D15-EBF1-430E-A4E0-A36B18DEDC88}" presName="theList" presStyleCnt="0">
        <dgm:presLayoutVars>
          <dgm:dir/>
          <dgm:animLvl val="lvl"/>
          <dgm:resizeHandles val="exact"/>
        </dgm:presLayoutVars>
      </dgm:prSet>
      <dgm:spPr/>
    </dgm:pt>
    <dgm:pt modelId="{8F3D4728-EEE9-4AC8-AEBB-1376AC3EEB8B}" type="pres">
      <dgm:prSet presAssocID="{D3B2EF3B-B36C-4E1F-83B6-ABCD08CE68F7}" presName="compNode" presStyleCnt="0"/>
      <dgm:spPr/>
    </dgm:pt>
    <dgm:pt modelId="{AE829AE7-49F8-47D6-96CA-FB32801FF513}" type="pres">
      <dgm:prSet presAssocID="{D3B2EF3B-B36C-4E1F-83B6-ABCD08CE68F7}" presName="aNode" presStyleLbl="bgShp" presStyleIdx="0" presStyleCnt="5"/>
      <dgm:spPr/>
    </dgm:pt>
    <dgm:pt modelId="{C85D0ABA-057F-4391-9CEC-60F6578EC7D0}" type="pres">
      <dgm:prSet presAssocID="{D3B2EF3B-B36C-4E1F-83B6-ABCD08CE68F7}" presName="textNode" presStyleLbl="bgShp" presStyleIdx="0" presStyleCnt="5"/>
      <dgm:spPr/>
    </dgm:pt>
    <dgm:pt modelId="{C657DF2A-3F56-4FC8-8FD4-298EA1EAC292}" type="pres">
      <dgm:prSet presAssocID="{D3B2EF3B-B36C-4E1F-83B6-ABCD08CE68F7}" presName="compChildNode" presStyleCnt="0"/>
      <dgm:spPr/>
    </dgm:pt>
    <dgm:pt modelId="{D1D74958-BAB3-4F89-B752-6A3320738917}" type="pres">
      <dgm:prSet presAssocID="{D3B2EF3B-B36C-4E1F-83B6-ABCD08CE68F7}" presName="theInnerList" presStyleCnt="0"/>
      <dgm:spPr/>
    </dgm:pt>
    <dgm:pt modelId="{9D677D94-5FDE-4E96-B520-7C23E245F821}" type="pres">
      <dgm:prSet presAssocID="{EA45D7BB-CC1E-477D-B41F-0D7A8E0E8F5B}" presName="childNode" presStyleLbl="node1" presStyleIdx="0" presStyleCnt="5">
        <dgm:presLayoutVars>
          <dgm:bulletEnabled val="1"/>
        </dgm:presLayoutVars>
      </dgm:prSet>
      <dgm:spPr/>
    </dgm:pt>
    <dgm:pt modelId="{313A53E8-E6AC-4B7F-BF8C-65E0E95F6866}" type="pres">
      <dgm:prSet presAssocID="{D3B2EF3B-B36C-4E1F-83B6-ABCD08CE68F7}" presName="aSpace" presStyleCnt="0"/>
      <dgm:spPr/>
    </dgm:pt>
    <dgm:pt modelId="{39C19416-F83C-4845-AD81-CC45C3F8275D}" type="pres">
      <dgm:prSet presAssocID="{4DA9B39F-958C-473C-88EF-479054B07CF9}" presName="compNode" presStyleCnt="0"/>
      <dgm:spPr/>
    </dgm:pt>
    <dgm:pt modelId="{71D5060E-C690-4ED1-A74B-DB4C790BC410}" type="pres">
      <dgm:prSet presAssocID="{4DA9B39F-958C-473C-88EF-479054B07CF9}" presName="aNode" presStyleLbl="bgShp" presStyleIdx="1" presStyleCnt="5"/>
      <dgm:spPr/>
    </dgm:pt>
    <dgm:pt modelId="{22BA8ED6-6BC7-4BBC-AC51-8672106E0EFB}" type="pres">
      <dgm:prSet presAssocID="{4DA9B39F-958C-473C-88EF-479054B07CF9}" presName="textNode" presStyleLbl="bgShp" presStyleIdx="1" presStyleCnt="5"/>
      <dgm:spPr/>
    </dgm:pt>
    <dgm:pt modelId="{D402025B-E91A-41E3-9F94-3E14822A9F72}" type="pres">
      <dgm:prSet presAssocID="{4DA9B39F-958C-473C-88EF-479054B07CF9}" presName="compChildNode" presStyleCnt="0"/>
      <dgm:spPr/>
    </dgm:pt>
    <dgm:pt modelId="{94015554-BC86-4097-B0D4-54FAC8143112}" type="pres">
      <dgm:prSet presAssocID="{4DA9B39F-958C-473C-88EF-479054B07CF9}" presName="theInnerList" presStyleCnt="0"/>
      <dgm:spPr/>
    </dgm:pt>
    <dgm:pt modelId="{E835B87F-B3FE-4AF1-A88F-5927A929DC53}" type="pres">
      <dgm:prSet presAssocID="{6551D096-D7D0-4F81-ADC2-8558AABBF1D5}" presName="childNode" presStyleLbl="node1" presStyleIdx="1" presStyleCnt="5" custScaleX="109294" custScaleY="130250">
        <dgm:presLayoutVars>
          <dgm:bulletEnabled val="1"/>
        </dgm:presLayoutVars>
      </dgm:prSet>
      <dgm:spPr/>
    </dgm:pt>
    <dgm:pt modelId="{5EE2F973-7B29-481A-8AAF-B724B0633E0B}" type="pres">
      <dgm:prSet presAssocID="{4DA9B39F-958C-473C-88EF-479054B07CF9}" presName="aSpace" presStyleCnt="0"/>
      <dgm:spPr/>
    </dgm:pt>
    <dgm:pt modelId="{E541A144-975E-40FC-A7A5-01E131961A5C}" type="pres">
      <dgm:prSet presAssocID="{3C91F232-0B41-4555-BDB0-970F9B43CCE9}" presName="compNode" presStyleCnt="0"/>
      <dgm:spPr/>
    </dgm:pt>
    <dgm:pt modelId="{96BF9141-F898-4349-A7A2-E98ECFD0835B}" type="pres">
      <dgm:prSet presAssocID="{3C91F232-0B41-4555-BDB0-970F9B43CCE9}" presName="aNode" presStyleLbl="bgShp" presStyleIdx="2" presStyleCnt="5"/>
      <dgm:spPr/>
    </dgm:pt>
    <dgm:pt modelId="{5610F636-484B-43A4-B7A9-442C3F511CB7}" type="pres">
      <dgm:prSet presAssocID="{3C91F232-0B41-4555-BDB0-970F9B43CCE9}" presName="textNode" presStyleLbl="bgShp" presStyleIdx="2" presStyleCnt="5"/>
      <dgm:spPr/>
    </dgm:pt>
    <dgm:pt modelId="{00233FC7-8D68-4060-A220-01DC64636962}" type="pres">
      <dgm:prSet presAssocID="{3C91F232-0B41-4555-BDB0-970F9B43CCE9}" presName="compChildNode" presStyleCnt="0"/>
      <dgm:spPr/>
    </dgm:pt>
    <dgm:pt modelId="{730667AC-FE2A-495F-B047-8F919C725993}" type="pres">
      <dgm:prSet presAssocID="{3C91F232-0B41-4555-BDB0-970F9B43CCE9}" presName="theInnerList" presStyleCnt="0"/>
      <dgm:spPr/>
    </dgm:pt>
    <dgm:pt modelId="{376FEBB9-A64A-45DF-B2B5-F2CDFA36CD0A}" type="pres">
      <dgm:prSet presAssocID="{065D42CF-5A8E-4B91-A73A-347B774AE605}" presName="childNode" presStyleLbl="node1" presStyleIdx="2" presStyleCnt="5">
        <dgm:presLayoutVars>
          <dgm:bulletEnabled val="1"/>
        </dgm:presLayoutVars>
      </dgm:prSet>
      <dgm:spPr/>
    </dgm:pt>
    <dgm:pt modelId="{0D460BF0-4366-4FD6-9284-A0A077FFC8CF}" type="pres">
      <dgm:prSet presAssocID="{3C91F232-0B41-4555-BDB0-970F9B43CCE9}" presName="aSpace" presStyleCnt="0"/>
      <dgm:spPr/>
    </dgm:pt>
    <dgm:pt modelId="{C6119B00-8D51-4B81-B2F0-970F97EE1761}" type="pres">
      <dgm:prSet presAssocID="{22DF957A-6943-414E-9E4D-68E04F78D63D}" presName="compNode" presStyleCnt="0"/>
      <dgm:spPr/>
    </dgm:pt>
    <dgm:pt modelId="{AFF15043-7C89-4865-AA48-83C0604A1CBF}" type="pres">
      <dgm:prSet presAssocID="{22DF957A-6943-414E-9E4D-68E04F78D63D}" presName="aNode" presStyleLbl="bgShp" presStyleIdx="3" presStyleCnt="5"/>
      <dgm:spPr/>
    </dgm:pt>
    <dgm:pt modelId="{0DF61ECE-D814-414B-B672-E2A04B499F46}" type="pres">
      <dgm:prSet presAssocID="{22DF957A-6943-414E-9E4D-68E04F78D63D}" presName="textNode" presStyleLbl="bgShp" presStyleIdx="3" presStyleCnt="5"/>
      <dgm:spPr/>
    </dgm:pt>
    <dgm:pt modelId="{DBF4F11D-2297-4C6C-BC4A-10F407B93227}" type="pres">
      <dgm:prSet presAssocID="{22DF957A-6943-414E-9E4D-68E04F78D63D}" presName="compChildNode" presStyleCnt="0"/>
      <dgm:spPr/>
    </dgm:pt>
    <dgm:pt modelId="{740F8907-C01A-429B-A1A7-75BC3D893894}" type="pres">
      <dgm:prSet presAssocID="{22DF957A-6943-414E-9E4D-68E04F78D63D}" presName="theInnerList" presStyleCnt="0"/>
      <dgm:spPr/>
    </dgm:pt>
    <dgm:pt modelId="{F89DD1E2-19ED-4E6A-9F30-D682927ED287}" type="pres">
      <dgm:prSet presAssocID="{41252F04-9D7D-4631-A658-11A6D21ACF24}" presName="childNode" presStyleLbl="node1" presStyleIdx="3" presStyleCnt="5">
        <dgm:presLayoutVars>
          <dgm:bulletEnabled val="1"/>
        </dgm:presLayoutVars>
      </dgm:prSet>
      <dgm:spPr/>
    </dgm:pt>
    <dgm:pt modelId="{A7D76DC4-DE9E-4CC6-844C-390B1D056833}" type="pres">
      <dgm:prSet presAssocID="{22DF957A-6943-414E-9E4D-68E04F78D63D}" presName="aSpace" presStyleCnt="0"/>
      <dgm:spPr/>
    </dgm:pt>
    <dgm:pt modelId="{8E828C3B-842A-41C0-A9EB-10D0903F1675}" type="pres">
      <dgm:prSet presAssocID="{22903E0A-1DE6-472F-8CCC-E80F48CF6375}" presName="compNode" presStyleCnt="0"/>
      <dgm:spPr/>
    </dgm:pt>
    <dgm:pt modelId="{16C2F838-4B99-4327-923D-A7AE6178CB9A}" type="pres">
      <dgm:prSet presAssocID="{22903E0A-1DE6-472F-8CCC-E80F48CF6375}" presName="aNode" presStyleLbl="bgShp" presStyleIdx="4" presStyleCnt="5"/>
      <dgm:spPr/>
    </dgm:pt>
    <dgm:pt modelId="{A4FCE556-F0CA-44AA-9CED-75FE8E1E70F8}" type="pres">
      <dgm:prSet presAssocID="{22903E0A-1DE6-472F-8CCC-E80F48CF6375}" presName="textNode" presStyleLbl="bgShp" presStyleIdx="4" presStyleCnt="5"/>
      <dgm:spPr/>
    </dgm:pt>
    <dgm:pt modelId="{151B9A03-EB83-4AD1-9F06-B461C37819BA}" type="pres">
      <dgm:prSet presAssocID="{22903E0A-1DE6-472F-8CCC-E80F48CF6375}" presName="compChildNode" presStyleCnt="0"/>
      <dgm:spPr/>
    </dgm:pt>
    <dgm:pt modelId="{5AD082CE-3743-4F5C-852E-7A734E689A56}" type="pres">
      <dgm:prSet presAssocID="{22903E0A-1DE6-472F-8CCC-E80F48CF6375}" presName="theInnerList" presStyleCnt="0"/>
      <dgm:spPr/>
    </dgm:pt>
    <dgm:pt modelId="{836353BA-A618-4134-8123-7173C235B67B}" type="pres">
      <dgm:prSet presAssocID="{3FB2FEA2-984D-40A7-8B4C-EDCA51058758}" presName="childNode" presStyleLbl="node1" presStyleIdx="4" presStyleCnt="5">
        <dgm:presLayoutVars>
          <dgm:bulletEnabled val="1"/>
        </dgm:presLayoutVars>
      </dgm:prSet>
      <dgm:spPr/>
    </dgm:pt>
  </dgm:ptLst>
  <dgm:cxnLst>
    <dgm:cxn modelId="{F32B8204-7437-4324-BB5D-7F426DDBD641}" type="presOf" srcId="{3FB2FEA2-984D-40A7-8B4C-EDCA51058758}" destId="{836353BA-A618-4134-8123-7173C235B67B}" srcOrd="0" destOrd="0" presId="urn:microsoft.com/office/officeart/2005/8/layout/lProcess2"/>
    <dgm:cxn modelId="{44559006-E2BB-46E1-99F2-75B7C703D1DA}" type="presOf" srcId="{22903E0A-1DE6-472F-8CCC-E80F48CF6375}" destId="{16C2F838-4B99-4327-923D-A7AE6178CB9A}" srcOrd="0" destOrd="0" presId="urn:microsoft.com/office/officeart/2005/8/layout/lProcess2"/>
    <dgm:cxn modelId="{AE7F810B-AEBC-42F9-99B5-A5C1B1F5EBAB}" type="presOf" srcId="{3C91F232-0B41-4555-BDB0-970F9B43CCE9}" destId="{5610F636-484B-43A4-B7A9-442C3F511CB7}" srcOrd="1" destOrd="0" presId="urn:microsoft.com/office/officeart/2005/8/layout/lProcess2"/>
    <dgm:cxn modelId="{5906C00B-C2CA-4BEE-8EC9-3BBA60CBAFE1}" type="presOf" srcId="{41252F04-9D7D-4631-A658-11A6D21ACF24}" destId="{F89DD1E2-19ED-4E6A-9F30-D682927ED287}" srcOrd="0" destOrd="0" presId="urn:microsoft.com/office/officeart/2005/8/layout/lProcess2"/>
    <dgm:cxn modelId="{D1EF970E-BECD-4F47-8EE5-4BBD959248F7}" srcId="{6D1C9D15-EBF1-430E-A4E0-A36B18DEDC88}" destId="{3C91F232-0B41-4555-BDB0-970F9B43CCE9}" srcOrd="2" destOrd="0" parTransId="{57A0C819-FF6C-4381-9E74-BD96D27DA9B3}" sibTransId="{2B4A240D-8D1A-4558-83B8-4BA40634D6A4}"/>
    <dgm:cxn modelId="{796B6911-C05D-4F97-A98B-AA0E43AD426F}" type="presOf" srcId="{22DF957A-6943-414E-9E4D-68E04F78D63D}" destId="{AFF15043-7C89-4865-AA48-83C0604A1CBF}" srcOrd="0" destOrd="0" presId="urn:microsoft.com/office/officeart/2005/8/layout/lProcess2"/>
    <dgm:cxn modelId="{05D9F414-3C4D-4C8B-9EB0-E4C7DC2B2042}" type="presOf" srcId="{6551D096-D7D0-4F81-ADC2-8558AABBF1D5}" destId="{E835B87F-B3FE-4AF1-A88F-5927A929DC53}" srcOrd="0" destOrd="0" presId="urn:microsoft.com/office/officeart/2005/8/layout/lProcess2"/>
    <dgm:cxn modelId="{82752520-D4ED-41FF-A52F-E97161224AA4}" srcId="{6D1C9D15-EBF1-430E-A4E0-A36B18DEDC88}" destId="{22DF957A-6943-414E-9E4D-68E04F78D63D}" srcOrd="3" destOrd="0" parTransId="{6F80BDAE-17F7-4AAD-B8A8-A13D5476FFD3}" sibTransId="{03673829-FFF7-422C-BDB2-909CD15E338C}"/>
    <dgm:cxn modelId="{9B8F212F-617A-42A1-BA8B-E7E8ACDC0239}" type="presOf" srcId="{22DF957A-6943-414E-9E4D-68E04F78D63D}" destId="{0DF61ECE-D814-414B-B672-E2A04B499F46}" srcOrd="1" destOrd="0" presId="urn:microsoft.com/office/officeart/2005/8/layout/lProcess2"/>
    <dgm:cxn modelId="{E8CD4A3A-5D9A-43A2-B9B4-D367B0F8B022}" type="presOf" srcId="{4DA9B39F-958C-473C-88EF-479054B07CF9}" destId="{22BA8ED6-6BC7-4BBC-AC51-8672106E0EFB}" srcOrd="1" destOrd="0" presId="urn:microsoft.com/office/officeart/2005/8/layout/lProcess2"/>
    <dgm:cxn modelId="{1AD80A3F-4ED6-4050-B334-EC8392EAEEBD}" srcId="{6D1C9D15-EBF1-430E-A4E0-A36B18DEDC88}" destId="{4DA9B39F-958C-473C-88EF-479054B07CF9}" srcOrd="1" destOrd="0" parTransId="{243FC9E3-39BC-4909-B18C-5B32A798C988}" sibTransId="{3F83C44C-5BF9-45A0-A3C2-D3DD5643226A}"/>
    <dgm:cxn modelId="{426B7461-9D72-47EF-B24D-EAFA410CF792}" type="presOf" srcId="{D3B2EF3B-B36C-4E1F-83B6-ABCD08CE68F7}" destId="{C85D0ABA-057F-4391-9CEC-60F6578EC7D0}" srcOrd="1" destOrd="0" presId="urn:microsoft.com/office/officeart/2005/8/layout/lProcess2"/>
    <dgm:cxn modelId="{D016E042-81F4-4AD6-ADDF-73387E849F64}" srcId="{22903E0A-1DE6-472F-8CCC-E80F48CF6375}" destId="{3FB2FEA2-984D-40A7-8B4C-EDCA51058758}" srcOrd="0" destOrd="0" parTransId="{20DAD50C-80AC-45D5-A192-BC850A0FF98F}" sibTransId="{19EDE175-9228-4E23-BF52-B67D344A2BD1}"/>
    <dgm:cxn modelId="{7168F242-6DA2-4A62-8095-A007CDA495D4}" type="presOf" srcId="{D3B2EF3B-B36C-4E1F-83B6-ABCD08CE68F7}" destId="{AE829AE7-49F8-47D6-96CA-FB32801FF513}" srcOrd="0" destOrd="0" presId="urn:microsoft.com/office/officeart/2005/8/layout/lProcess2"/>
    <dgm:cxn modelId="{6D1AAE65-964D-41AD-89F0-62CEF1E8A7BB}" srcId="{6D1C9D15-EBF1-430E-A4E0-A36B18DEDC88}" destId="{D3B2EF3B-B36C-4E1F-83B6-ABCD08CE68F7}" srcOrd="0" destOrd="0" parTransId="{8EBADA67-A70A-4B9A-B203-E1977E3CDAE2}" sibTransId="{05C6089C-2F79-4DDD-B0E2-A87A2D4C8BB9}"/>
    <dgm:cxn modelId="{008BE255-0BA1-4CB6-864A-BDC9C18DEF0F}" type="presOf" srcId="{6D1C9D15-EBF1-430E-A4E0-A36B18DEDC88}" destId="{1164D51D-359A-4F13-9ACC-C97B4F464890}" srcOrd="0" destOrd="0" presId="urn:microsoft.com/office/officeart/2005/8/layout/lProcess2"/>
    <dgm:cxn modelId="{1F6EF075-529F-4E71-8B33-76AF61D8E3E1}" srcId="{6D1C9D15-EBF1-430E-A4E0-A36B18DEDC88}" destId="{22903E0A-1DE6-472F-8CCC-E80F48CF6375}" srcOrd="4" destOrd="0" parTransId="{EEF7E5C8-F170-4840-A3A1-A13C7FA316B0}" sibTransId="{83EF0070-333F-4C7E-B1A0-CA2A32F94547}"/>
    <dgm:cxn modelId="{52AC7B7C-895C-4DFC-9A53-ECE80877F0D8}" srcId="{3C91F232-0B41-4555-BDB0-970F9B43CCE9}" destId="{065D42CF-5A8E-4B91-A73A-347B774AE605}" srcOrd="0" destOrd="0" parTransId="{C5F38E7F-B293-4DCD-8FA8-557776079FF2}" sibTransId="{0AA23FA2-E365-4FAC-ABB9-A683FE4BB5A3}"/>
    <dgm:cxn modelId="{BE80277E-A714-4A0F-BF34-79D80D764749}" srcId="{4DA9B39F-958C-473C-88EF-479054B07CF9}" destId="{6551D096-D7D0-4F81-ADC2-8558AABBF1D5}" srcOrd="0" destOrd="0" parTransId="{CDBA1709-9915-4C1A-B7C3-E1E0E152E4F1}" sibTransId="{78086D24-7926-4386-BCCD-B41895CF9075}"/>
    <dgm:cxn modelId="{0973727F-04CF-4DD7-9A41-09BA67D5D3B6}" srcId="{22DF957A-6943-414E-9E4D-68E04F78D63D}" destId="{41252F04-9D7D-4631-A658-11A6D21ACF24}" srcOrd="0" destOrd="0" parTransId="{DB4A85E5-1011-4E00-83D6-5C1170096D7C}" sibTransId="{94934EFC-6E54-452A-BF7C-3936D540CA8B}"/>
    <dgm:cxn modelId="{32218F9B-2F7F-47F0-8046-526D4981047E}" type="presOf" srcId="{3C91F232-0B41-4555-BDB0-970F9B43CCE9}" destId="{96BF9141-F898-4349-A7A2-E98ECFD0835B}" srcOrd="0" destOrd="0" presId="urn:microsoft.com/office/officeart/2005/8/layout/lProcess2"/>
    <dgm:cxn modelId="{0C558CA3-74FE-4C5A-BCAD-9E4F619EA347}" type="presOf" srcId="{22903E0A-1DE6-472F-8CCC-E80F48CF6375}" destId="{A4FCE556-F0CA-44AA-9CED-75FE8E1E70F8}" srcOrd="1" destOrd="0" presId="urn:microsoft.com/office/officeart/2005/8/layout/lProcess2"/>
    <dgm:cxn modelId="{4EEDC2B5-2201-4826-B225-A44D6EBFE7EB}" type="presOf" srcId="{4DA9B39F-958C-473C-88EF-479054B07CF9}" destId="{71D5060E-C690-4ED1-A74B-DB4C790BC410}" srcOrd="0" destOrd="0" presId="urn:microsoft.com/office/officeart/2005/8/layout/lProcess2"/>
    <dgm:cxn modelId="{30AE4AC4-9528-45EB-BAFA-4AA5D8991673}" type="presOf" srcId="{EA45D7BB-CC1E-477D-B41F-0D7A8E0E8F5B}" destId="{9D677D94-5FDE-4E96-B520-7C23E245F821}" srcOrd="0" destOrd="0" presId="urn:microsoft.com/office/officeart/2005/8/layout/lProcess2"/>
    <dgm:cxn modelId="{402FA2C8-95C4-4A04-94DC-B9072BC46FD3}" type="presOf" srcId="{065D42CF-5A8E-4B91-A73A-347B774AE605}" destId="{376FEBB9-A64A-45DF-B2B5-F2CDFA36CD0A}" srcOrd="0" destOrd="0" presId="urn:microsoft.com/office/officeart/2005/8/layout/lProcess2"/>
    <dgm:cxn modelId="{15BD81DF-37B3-45A4-A206-47BDC915B316}" srcId="{D3B2EF3B-B36C-4E1F-83B6-ABCD08CE68F7}" destId="{EA45D7BB-CC1E-477D-B41F-0D7A8E0E8F5B}" srcOrd="0" destOrd="0" parTransId="{AF17445E-64FC-4367-92D9-69C5A23FC821}" sibTransId="{AD3706BA-C695-4EC0-929C-F3AD91AFA766}"/>
    <dgm:cxn modelId="{0839B014-6859-4BEE-89CC-4C3F2A1DC35B}" type="presParOf" srcId="{1164D51D-359A-4F13-9ACC-C97B4F464890}" destId="{8F3D4728-EEE9-4AC8-AEBB-1376AC3EEB8B}" srcOrd="0" destOrd="0" presId="urn:microsoft.com/office/officeart/2005/8/layout/lProcess2"/>
    <dgm:cxn modelId="{570DB291-1768-4CEF-A4C8-B706DDF68892}" type="presParOf" srcId="{8F3D4728-EEE9-4AC8-AEBB-1376AC3EEB8B}" destId="{AE829AE7-49F8-47D6-96CA-FB32801FF513}" srcOrd="0" destOrd="0" presId="urn:microsoft.com/office/officeart/2005/8/layout/lProcess2"/>
    <dgm:cxn modelId="{945930C9-B647-4FA9-831D-ECD12F05430F}" type="presParOf" srcId="{8F3D4728-EEE9-4AC8-AEBB-1376AC3EEB8B}" destId="{C85D0ABA-057F-4391-9CEC-60F6578EC7D0}" srcOrd="1" destOrd="0" presId="urn:microsoft.com/office/officeart/2005/8/layout/lProcess2"/>
    <dgm:cxn modelId="{78476020-E060-4F78-8206-7B687F2C4599}" type="presParOf" srcId="{8F3D4728-EEE9-4AC8-AEBB-1376AC3EEB8B}" destId="{C657DF2A-3F56-4FC8-8FD4-298EA1EAC292}" srcOrd="2" destOrd="0" presId="urn:microsoft.com/office/officeart/2005/8/layout/lProcess2"/>
    <dgm:cxn modelId="{70562431-EBB0-4FBE-A477-DC2E1FF7EE34}" type="presParOf" srcId="{C657DF2A-3F56-4FC8-8FD4-298EA1EAC292}" destId="{D1D74958-BAB3-4F89-B752-6A3320738917}" srcOrd="0" destOrd="0" presId="urn:microsoft.com/office/officeart/2005/8/layout/lProcess2"/>
    <dgm:cxn modelId="{9151EDAF-7EC4-44FD-8FAD-258F66B71D32}" type="presParOf" srcId="{D1D74958-BAB3-4F89-B752-6A3320738917}" destId="{9D677D94-5FDE-4E96-B520-7C23E245F821}" srcOrd="0" destOrd="0" presId="urn:microsoft.com/office/officeart/2005/8/layout/lProcess2"/>
    <dgm:cxn modelId="{B923E249-70CA-4B2A-A311-FCA55FAEDCCE}" type="presParOf" srcId="{1164D51D-359A-4F13-9ACC-C97B4F464890}" destId="{313A53E8-E6AC-4B7F-BF8C-65E0E95F6866}" srcOrd="1" destOrd="0" presId="urn:microsoft.com/office/officeart/2005/8/layout/lProcess2"/>
    <dgm:cxn modelId="{3F484A61-08BD-44CC-B0A8-36AD9207EC6E}" type="presParOf" srcId="{1164D51D-359A-4F13-9ACC-C97B4F464890}" destId="{39C19416-F83C-4845-AD81-CC45C3F8275D}" srcOrd="2" destOrd="0" presId="urn:microsoft.com/office/officeart/2005/8/layout/lProcess2"/>
    <dgm:cxn modelId="{BB203BBB-1B90-449E-BBBA-B633220D6D08}" type="presParOf" srcId="{39C19416-F83C-4845-AD81-CC45C3F8275D}" destId="{71D5060E-C690-4ED1-A74B-DB4C790BC410}" srcOrd="0" destOrd="0" presId="urn:microsoft.com/office/officeart/2005/8/layout/lProcess2"/>
    <dgm:cxn modelId="{25D7F4BA-FA96-4D4B-A384-869E779F9538}" type="presParOf" srcId="{39C19416-F83C-4845-AD81-CC45C3F8275D}" destId="{22BA8ED6-6BC7-4BBC-AC51-8672106E0EFB}" srcOrd="1" destOrd="0" presId="urn:microsoft.com/office/officeart/2005/8/layout/lProcess2"/>
    <dgm:cxn modelId="{1DA91F9C-C90C-45F4-8F01-4B0AFF666CB5}" type="presParOf" srcId="{39C19416-F83C-4845-AD81-CC45C3F8275D}" destId="{D402025B-E91A-41E3-9F94-3E14822A9F72}" srcOrd="2" destOrd="0" presId="urn:microsoft.com/office/officeart/2005/8/layout/lProcess2"/>
    <dgm:cxn modelId="{8F9913F6-9A24-4125-80A5-D14D572BBE80}" type="presParOf" srcId="{D402025B-E91A-41E3-9F94-3E14822A9F72}" destId="{94015554-BC86-4097-B0D4-54FAC8143112}" srcOrd="0" destOrd="0" presId="urn:microsoft.com/office/officeart/2005/8/layout/lProcess2"/>
    <dgm:cxn modelId="{6B8BD4EA-26CF-4BA3-894E-9E8161D6C848}" type="presParOf" srcId="{94015554-BC86-4097-B0D4-54FAC8143112}" destId="{E835B87F-B3FE-4AF1-A88F-5927A929DC53}" srcOrd="0" destOrd="0" presId="urn:microsoft.com/office/officeart/2005/8/layout/lProcess2"/>
    <dgm:cxn modelId="{06D4A56A-1CCC-4455-AA10-81F36FC2DE35}" type="presParOf" srcId="{1164D51D-359A-4F13-9ACC-C97B4F464890}" destId="{5EE2F973-7B29-481A-8AAF-B724B0633E0B}" srcOrd="3" destOrd="0" presId="urn:microsoft.com/office/officeart/2005/8/layout/lProcess2"/>
    <dgm:cxn modelId="{64C9E31C-84E6-45BF-97D4-6E3068B2B01F}" type="presParOf" srcId="{1164D51D-359A-4F13-9ACC-C97B4F464890}" destId="{E541A144-975E-40FC-A7A5-01E131961A5C}" srcOrd="4" destOrd="0" presId="urn:microsoft.com/office/officeart/2005/8/layout/lProcess2"/>
    <dgm:cxn modelId="{B0D38DDF-51DE-4722-995D-8ECC57EB3D76}" type="presParOf" srcId="{E541A144-975E-40FC-A7A5-01E131961A5C}" destId="{96BF9141-F898-4349-A7A2-E98ECFD0835B}" srcOrd="0" destOrd="0" presId="urn:microsoft.com/office/officeart/2005/8/layout/lProcess2"/>
    <dgm:cxn modelId="{D1BB089C-4AE6-49A6-AA91-6D443DAF8059}" type="presParOf" srcId="{E541A144-975E-40FC-A7A5-01E131961A5C}" destId="{5610F636-484B-43A4-B7A9-442C3F511CB7}" srcOrd="1" destOrd="0" presId="urn:microsoft.com/office/officeart/2005/8/layout/lProcess2"/>
    <dgm:cxn modelId="{B98EB9AE-FCB6-4A5E-87DC-A712B262B29F}" type="presParOf" srcId="{E541A144-975E-40FC-A7A5-01E131961A5C}" destId="{00233FC7-8D68-4060-A220-01DC64636962}" srcOrd="2" destOrd="0" presId="urn:microsoft.com/office/officeart/2005/8/layout/lProcess2"/>
    <dgm:cxn modelId="{B2DBF529-85C7-4D2E-96C8-FB951C6F9BF3}" type="presParOf" srcId="{00233FC7-8D68-4060-A220-01DC64636962}" destId="{730667AC-FE2A-495F-B047-8F919C725993}" srcOrd="0" destOrd="0" presId="urn:microsoft.com/office/officeart/2005/8/layout/lProcess2"/>
    <dgm:cxn modelId="{F2CBDCE2-B6D4-45E7-862C-2E9A48E18C2E}" type="presParOf" srcId="{730667AC-FE2A-495F-B047-8F919C725993}" destId="{376FEBB9-A64A-45DF-B2B5-F2CDFA36CD0A}" srcOrd="0" destOrd="0" presId="urn:microsoft.com/office/officeart/2005/8/layout/lProcess2"/>
    <dgm:cxn modelId="{547CB02C-4FA4-40BF-B9A3-2AA210D12930}" type="presParOf" srcId="{1164D51D-359A-4F13-9ACC-C97B4F464890}" destId="{0D460BF0-4366-4FD6-9284-A0A077FFC8CF}" srcOrd="5" destOrd="0" presId="urn:microsoft.com/office/officeart/2005/8/layout/lProcess2"/>
    <dgm:cxn modelId="{C1FA254C-9CF4-4415-8E66-A414D670A7F2}" type="presParOf" srcId="{1164D51D-359A-4F13-9ACC-C97B4F464890}" destId="{C6119B00-8D51-4B81-B2F0-970F97EE1761}" srcOrd="6" destOrd="0" presId="urn:microsoft.com/office/officeart/2005/8/layout/lProcess2"/>
    <dgm:cxn modelId="{C366C3D1-50F3-4B06-8B5E-8B2D9E5BF0B9}" type="presParOf" srcId="{C6119B00-8D51-4B81-B2F0-970F97EE1761}" destId="{AFF15043-7C89-4865-AA48-83C0604A1CBF}" srcOrd="0" destOrd="0" presId="urn:microsoft.com/office/officeart/2005/8/layout/lProcess2"/>
    <dgm:cxn modelId="{C3755D23-09DE-42A0-9502-CC380BD56EA3}" type="presParOf" srcId="{C6119B00-8D51-4B81-B2F0-970F97EE1761}" destId="{0DF61ECE-D814-414B-B672-E2A04B499F46}" srcOrd="1" destOrd="0" presId="urn:microsoft.com/office/officeart/2005/8/layout/lProcess2"/>
    <dgm:cxn modelId="{AD451CA7-8505-438F-858E-76C1B9ADE168}" type="presParOf" srcId="{C6119B00-8D51-4B81-B2F0-970F97EE1761}" destId="{DBF4F11D-2297-4C6C-BC4A-10F407B93227}" srcOrd="2" destOrd="0" presId="urn:microsoft.com/office/officeart/2005/8/layout/lProcess2"/>
    <dgm:cxn modelId="{D0EB1CE0-D616-47BA-ABEB-EA08E4516E3C}" type="presParOf" srcId="{DBF4F11D-2297-4C6C-BC4A-10F407B93227}" destId="{740F8907-C01A-429B-A1A7-75BC3D893894}" srcOrd="0" destOrd="0" presId="urn:microsoft.com/office/officeart/2005/8/layout/lProcess2"/>
    <dgm:cxn modelId="{8657374F-AF67-4BD7-A141-9135002FA512}" type="presParOf" srcId="{740F8907-C01A-429B-A1A7-75BC3D893894}" destId="{F89DD1E2-19ED-4E6A-9F30-D682927ED287}" srcOrd="0" destOrd="0" presId="urn:microsoft.com/office/officeart/2005/8/layout/lProcess2"/>
    <dgm:cxn modelId="{08A8F85C-390D-4838-8712-4E1FE26C96CB}" type="presParOf" srcId="{1164D51D-359A-4F13-9ACC-C97B4F464890}" destId="{A7D76DC4-DE9E-4CC6-844C-390B1D056833}" srcOrd="7" destOrd="0" presId="urn:microsoft.com/office/officeart/2005/8/layout/lProcess2"/>
    <dgm:cxn modelId="{34C0C90B-A25C-4893-80BC-C3C877D5C6F4}" type="presParOf" srcId="{1164D51D-359A-4F13-9ACC-C97B4F464890}" destId="{8E828C3B-842A-41C0-A9EB-10D0903F1675}" srcOrd="8" destOrd="0" presId="urn:microsoft.com/office/officeart/2005/8/layout/lProcess2"/>
    <dgm:cxn modelId="{A83E002D-880A-4C15-BB33-4B575D1F2ED7}" type="presParOf" srcId="{8E828C3B-842A-41C0-A9EB-10D0903F1675}" destId="{16C2F838-4B99-4327-923D-A7AE6178CB9A}" srcOrd="0" destOrd="0" presId="urn:microsoft.com/office/officeart/2005/8/layout/lProcess2"/>
    <dgm:cxn modelId="{ADC8600E-8BBF-4558-97BA-C13600C1D8EE}" type="presParOf" srcId="{8E828C3B-842A-41C0-A9EB-10D0903F1675}" destId="{A4FCE556-F0CA-44AA-9CED-75FE8E1E70F8}" srcOrd="1" destOrd="0" presId="urn:microsoft.com/office/officeart/2005/8/layout/lProcess2"/>
    <dgm:cxn modelId="{7B7923D1-1882-4F4D-80F0-C98C56E91DCC}" type="presParOf" srcId="{8E828C3B-842A-41C0-A9EB-10D0903F1675}" destId="{151B9A03-EB83-4AD1-9F06-B461C37819BA}" srcOrd="2" destOrd="0" presId="urn:microsoft.com/office/officeart/2005/8/layout/lProcess2"/>
    <dgm:cxn modelId="{2CB1A200-A97F-48E4-9FCC-394E36BB95CA}" type="presParOf" srcId="{151B9A03-EB83-4AD1-9F06-B461C37819BA}" destId="{5AD082CE-3743-4F5C-852E-7A734E689A56}" srcOrd="0" destOrd="0" presId="urn:microsoft.com/office/officeart/2005/8/layout/lProcess2"/>
    <dgm:cxn modelId="{D2EE0594-83DB-4D7C-B3E7-D33B6DC697CA}" type="presParOf" srcId="{5AD082CE-3743-4F5C-852E-7A734E689A56}" destId="{836353BA-A618-4134-8123-7173C235B67B}"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8972F7-D6F1-416D-8CCE-8C1822650EFE}" type="doc">
      <dgm:prSet loTypeId="urn:microsoft.com/office/officeart/2005/8/layout/vList3" loCatId="list" qsTypeId="urn:microsoft.com/office/officeart/2005/8/quickstyle/simple1" qsCatId="simple" csTypeId="urn:microsoft.com/office/officeart/2005/8/colors/colorful5" csCatId="colorful" phldr="1"/>
      <dgm:spPr/>
      <dgm:t>
        <a:bodyPr/>
        <a:lstStyle/>
        <a:p>
          <a:endParaRPr lang="el-GR"/>
        </a:p>
      </dgm:t>
    </dgm:pt>
    <dgm:pt modelId="{A6D01248-1BCD-482F-AFD7-C87D1D7BFF3A}">
      <dgm:prSet custT="1"/>
      <dgm:spPr/>
      <dgm:t>
        <a:bodyPr/>
        <a:lstStyle/>
        <a:p>
          <a:r>
            <a:rPr lang="el-GR" sz="1600" dirty="0"/>
            <a:t>Παρότι πολλές νοσηλευτικές πρακτικές φαίνονταν αποτελεσματικές, δεν είχαν ελεγχθεί ούτε χρησιμοποιούνταν ομοιόμορφα στην πρακτική ή στην εκπαίδευση. </a:t>
          </a:r>
          <a:br>
            <a:rPr lang="el-GR" sz="1600" dirty="0"/>
          </a:br>
          <a:endParaRPr lang="el-GR" sz="1600" dirty="0"/>
        </a:p>
      </dgm:t>
    </dgm:pt>
    <dgm:pt modelId="{9CC0E39C-CF81-494E-9078-FDAAA836A948}" type="parTrans" cxnId="{D7E8EA37-6CA0-411C-87C1-BF75A6B3E89F}">
      <dgm:prSet/>
      <dgm:spPr/>
      <dgm:t>
        <a:bodyPr/>
        <a:lstStyle/>
        <a:p>
          <a:endParaRPr lang="el-GR"/>
        </a:p>
      </dgm:t>
    </dgm:pt>
    <dgm:pt modelId="{DCFED007-CDAA-438B-B85F-17AF7BD2B4F6}" type="sibTrans" cxnId="{D7E8EA37-6CA0-411C-87C1-BF75A6B3E89F}">
      <dgm:prSet/>
      <dgm:spPr/>
      <dgm:t>
        <a:bodyPr/>
        <a:lstStyle/>
        <a:p>
          <a:endParaRPr lang="el-GR"/>
        </a:p>
      </dgm:t>
    </dgm:pt>
    <dgm:pt modelId="{044AB32F-57D2-47A4-A86A-2409329547C9}">
      <dgm:prSet custT="1"/>
      <dgm:spPr/>
      <dgm:t>
        <a:bodyPr/>
        <a:lstStyle/>
        <a:p>
          <a:r>
            <a:rPr lang="el-GR" sz="1600" dirty="0"/>
            <a:t>Για το λόγο αυτό, ένας σημαντικός στόχος που έθεσαν οι ηγετικές φυσιογνωμίες της νοσηλευτικής τον 20ό αιώνα ήταν η ανάπτυξη των νοσηλευτικών γνώσεων πάνω στις οποίες θα βασιζόταν η νοσηλευτική πρακτική, θα βελτιωνόταν η ποιότητα της φροντίδας και θα αναγνωριζόταν η νοσηλευτική ως επάγγελμα. </a:t>
          </a:r>
          <a:br>
            <a:rPr lang="el-GR" sz="1600" dirty="0"/>
          </a:br>
          <a:endParaRPr lang="el-GR" sz="1600" dirty="0"/>
        </a:p>
      </dgm:t>
    </dgm:pt>
    <dgm:pt modelId="{00F93024-5534-4E73-A9EB-D06E09E79A83}" type="parTrans" cxnId="{27F71C0D-886B-46BF-B060-B50D72D5EC64}">
      <dgm:prSet/>
      <dgm:spPr/>
      <dgm:t>
        <a:bodyPr/>
        <a:lstStyle/>
        <a:p>
          <a:endParaRPr lang="el-GR"/>
        </a:p>
      </dgm:t>
    </dgm:pt>
    <dgm:pt modelId="{3A7CDD40-FC8F-44E8-905D-CE01114193A5}" type="sibTrans" cxnId="{27F71C0D-886B-46BF-B060-B50D72D5EC64}">
      <dgm:prSet/>
      <dgm:spPr/>
      <dgm:t>
        <a:bodyPr/>
        <a:lstStyle/>
        <a:p>
          <a:endParaRPr lang="el-GR"/>
        </a:p>
      </dgm:t>
    </dgm:pt>
    <dgm:pt modelId="{466550A1-3D99-4FD3-A4A1-66E958EA74EA}">
      <dgm:prSet custT="1"/>
      <dgm:spPr/>
      <dgm:t>
        <a:bodyPr/>
        <a:lstStyle/>
        <a:p>
          <a:r>
            <a:rPr lang="el-GR" sz="1600"/>
            <a:t>Η ιστορία της νοσηλευτικής τεκμηριώνει με σαφήνεια τις συνεχείς προσπάθειες με στόχο την ανάπτυξη ενός εξειδικευμένου συνόλου νοσηλευτικών γνώσεων για την καθοδήγηση της νοσηλευτικής πρακτικής. </a:t>
          </a:r>
          <a:endParaRPr lang="el-GR" sz="1600" dirty="0"/>
        </a:p>
      </dgm:t>
    </dgm:pt>
    <dgm:pt modelId="{653DAC05-5849-47E6-A3B4-B083A42D8582}" type="parTrans" cxnId="{9B5DD4BF-C7A3-4ABE-83BF-39C5C8C6B21B}">
      <dgm:prSet/>
      <dgm:spPr/>
      <dgm:t>
        <a:bodyPr/>
        <a:lstStyle/>
        <a:p>
          <a:endParaRPr lang="el-GR"/>
        </a:p>
      </dgm:t>
    </dgm:pt>
    <dgm:pt modelId="{227DEC5F-2ED9-4C0C-89F8-60F98DB786E6}" type="sibTrans" cxnId="{9B5DD4BF-C7A3-4ABE-83BF-39C5C8C6B21B}">
      <dgm:prSet/>
      <dgm:spPr/>
      <dgm:t>
        <a:bodyPr/>
        <a:lstStyle/>
        <a:p>
          <a:endParaRPr lang="el-GR"/>
        </a:p>
      </dgm:t>
    </dgm:pt>
    <dgm:pt modelId="{4C5C7178-DE23-41D5-AD40-23AEFF968FCF}" type="pres">
      <dgm:prSet presAssocID="{048972F7-D6F1-416D-8CCE-8C1822650EFE}" presName="linearFlow" presStyleCnt="0">
        <dgm:presLayoutVars>
          <dgm:dir/>
          <dgm:resizeHandles val="exact"/>
        </dgm:presLayoutVars>
      </dgm:prSet>
      <dgm:spPr/>
    </dgm:pt>
    <dgm:pt modelId="{FB1FCFE9-47ED-45B5-B13C-9A3EDDF2F9CC}" type="pres">
      <dgm:prSet presAssocID="{A6D01248-1BCD-482F-AFD7-C87D1D7BFF3A}" presName="composite" presStyleCnt="0"/>
      <dgm:spPr/>
    </dgm:pt>
    <dgm:pt modelId="{1011D3B5-2177-4B51-8FCB-041E70AE9A43}" type="pres">
      <dgm:prSet presAssocID="{A6D01248-1BCD-482F-AFD7-C87D1D7BFF3A}"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 modelId="{775FE9B1-A3B9-4BFC-8DA0-FC01C8239863}" type="pres">
      <dgm:prSet presAssocID="{A6D01248-1BCD-482F-AFD7-C87D1D7BFF3A}" presName="txShp" presStyleLbl="node1" presStyleIdx="0" presStyleCnt="3">
        <dgm:presLayoutVars>
          <dgm:bulletEnabled val="1"/>
        </dgm:presLayoutVars>
      </dgm:prSet>
      <dgm:spPr/>
    </dgm:pt>
    <dgm:pt modelId="{CD2291F3-B1C2-4C59-83A7-E412A167E05C}" type="pres">
      <dgm:prSet presAssocID="{DCFED007-CDAA-438B-B85F-17AF7BD2B4F6}" presName="spacing" presStyleCnt="0"/>
      <dgm:spPr/>
    </dgm:pt>
    <dgm:pt modelId="{51A72B10-C5B9-486B-A17B-10214C865D8D}" type="pres">
      <dgm:prSet presAssocID="{044AB32F-57D2-47A4-A86A-2409329547C9}" presName="composite" presStyleCnt="0"/>
      <dgm:spPr/>
    </dgm:pt>
    <dgm:pt modelId="{3F84B8EE-73D9-467D-883A-DD8B7BB9E726}" type="pres">
      <dgm:prSet presAssocID="{044AB32F-57D2-47A4-A86A-2409329547C9}"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dgm:spPr>
    </dgm:pt>
    <dgm:pt modelId="{00E63412-A542-4E10-9A6E-D84B6A74BA63}" type="pres">
      <dgm:prSet presAssocID="{044AB32F-57D2-47A4-A86A-2409329547C9}" presName="txShp" presStyleLbl="node1" presStyleIdx="1" presStyleCnt="3">
        <dgm:presLayoutVars>
          <dgm:bulletEnabled val="1"/>
        </dgm:presLayoutVars>
      </dgm:prSet>
      <dgm:spPr/>
    </dgm:pt>
    <dgm:pt modelId="{1DA77272-6776-4124-BF11-048551890BF2}" type="pres">
      <dgm:prSet presAssocID="{3A7CDD40-FC8F-44E8-905D-CE01114193A5}" presName="spacing" presStyleCnt="0"/>
      <dgm:spPr/>
    </dgm:pt>
    <dgm:pt modelId="{01741B3B-EEBA-4501-90F4-B6578AC3D885}" type="pres">
      <dgm:prSet presAssocID="{466550A1-3D99-4FD3-A4A1-66E958EA74EA}" presName="composite" presStyleCnt="0"/>
      <dgm:spPr/>
    </dgm:pt>
    <dgm:pt modelId="{FBB3CBDC-7DDD-4941-9CBB-A1E881478E35}" type="pres">
      <dgm:prSet presAssocID="{466550A1-3D99-4FD3-A4A1-66E958EA74EA}"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dgm:spPr>
    </dgm:pt>
    <dgm:pt modelId="{B51F2EBB-7F17-41D5-8B3A-8C0E3B58855E}" type="pres">
      <dgm:prSet presAssocID="{466550A1-3D99-4FD3-A4A1-66E958EA74EA}" presName="txShp" presStyleLbl="node1" presStyleIdx="2" presStyleCnt="3">
        <dgm:presLayoutVars>
          <dgm:bulletEnabled val="1"/>
        </dgm:presLayoutVars>
      </dgm:prSet>
      <dgm:spPr/>
    </dgm:pt>
  </dgm:ptLst>
  <dgm:cxnLst>
    <dgm:cxn modelId="{27F71C0D-886B-46BF-B060-B50D72D5EC64}" srcId="{048972F7-D6F1-416D-8CCE-8C1822650EFE}" destId="{044AB32F-57D2-47A4-A86A-2409329547C9}" srcOrd="1" destOrd="0" parTransId="{00F93024-5534-4E73-A9EB-D06E09E79A83}" sibTransId="{3A7CDD40-FC8F-44E8-905D-CE01114193A5}"/>
    <dgm:cxn modelId="{CDA0082E-8007-4949-BC69-20A82F4BD9F5}" type="presOf" srcId="{048972F7-D6F1-416D-8CCE-8C1822650EFE}" destId="{4C5C7178-DE23-41D5-AD40-23AEFF968FCF}" srcOrd="0" destOrd="0" presId="urn:microsoft.com/office/officeart/2005/8/layout/vList3"/>
    <dgm:cxn modelId="{D7E8EA37-6CA0-411C-87C1-BF75A6B3E89F}" srcId="{048972F7-D6F1-416D-8CCE-8C1822650EFE}" destId="{A6D01248-1BCD-482F-AFD7-C87D1D7BFF3A}" srcOrd="0" destOrd="0" parTransId="{9CC0E39C-CF81-494E-9078-FDAAA836A948}" sibTransId="{DCFED007-CDAA-438B-B85F-17AF7BD2B4F6}"/>
    <dgm:cxn modelId="{B62F4B8A-86CF-48DD-B10B-526BB67D913B}" type="presOf" srcId="{A6D01248-1BCD-482F-AFD7-C87D1D7BFF3A}" destId="{775FE9B1-A3B9-4BFC-8DA0-FC01C8239863}" srcOrd="0" destOrd="0" presId="urn:microsoft.com/office/officeart/2005/8/layout/vList3"/>
    <dgm:cxn modelId="{9B5DD4BF-C7A3-4ABE-83BF-39C5C8C6B21B}" srcId="{048972F7-D6F1-416D-8CCE-8C1822650EFE}" destId="{466550A1-3D99-4FD3-A4A1-66E958EA74EA}" srcOrd="2" destOrd="0" parTransId="{653DAC05-5849-47E6-A3B4-B083A42D8582}" sibTransId="{227DEC5F-2ED9-4C0C-89F8-60F98DB786E6}"/>
    <dgm:cxn modelId="{C01972F9-B0D2-4F93-93FC-877C5C463B01}" type="presOf" srcId="{044AB32F-57D2-47A4-A86A-2409329547C9}" destId="{00E63412-A542-4E10-9A6E-D84B6A74BA63}" srcOrd="0" destOrd="0" presId="urn:microsoft.com/office/officeart/2005/8/layout/vList3"/>
    <dgm:cxn modelId="{31AF5EFA-1790-438D-8BF5-9A1AE69FA48B}" type="presOf" srcId="{466550A1-3D99-4FD3-A4A1-66E958EA74EA}" destId="{B51F2EBB-7F17-41D5-8B3A-8C0E3B58855E}" srcOrd="0" destOrd="0" presId="urn:microsoft.com/office/officeart/2005/8/layout/vList3"/>
    <dgm:cxn modelId="{4450BDB0-1783-46A3-835A-188EAA5AA4C1}" type="presParOf" srcId="{4C5C7178-DE23-41D5-AD40-23AEFF968FCF}" destId="{FB1FCFE9-47ED-45B5-B13C-9A3EDDF2F9CC}" srcOrd="0" destOrd="0" presId="urn:microsoft.com/office/officeart/2005/8/layout/vList3"/>
    <dgm:cxn modelId="{3BBD37DC-5B0C-47E5-A669-D1F36DF6AF3E}" type="presParOf" srcId="{FB1FCFE9-47ED-45B5-B13C-9A3EDDF2F9CC}" destId="{1011D3B5-2177-4B51-8FCB-041E70AE9A43}" srcOrd="0" destOrd="0" presId="urn:microsoft.com/office/officeart/2005/8/layout/vList3"/>
    <dgm:cxn modelId="{470F9379-0C38-4848-BA9F-137683C340D5}" type="presParOf" srcId="{FB1FCFE9-47ED-45B5-B13C-9A3EDDF2F9CC}" destId="{775FE9B1-A3B9-4BFC-8DA0-FC01C8239863}" srcOrd="1" destOrd="0" presId="urn:microsoft.com/office/officeart/2005/8/layout/vList3"/>
    <dgm:cxn modelId="{625A12C1-AA2B-4B18-AF24-BB8FF36DCEC6}" type="presParOf" srcId="{4C5C7178-DE23-41D5-AD40-23AEFF968FCF}" destId="{CD2291F3-B1C2-4C59-83A7-E412A167E05C}" srcOrd="1" destOrd="0" presId="urn:microsoft.com/office/officeart/2005/8/layout/vList3"/>
    <dgm:cxn modelId="{A38FD61C-EDDD-4D0E-B629-662FE37C8C39}" type="presParOf" srcId="{4C5C7178-DE23-41D5-AD40-23AEFF968FCF}" destId="{51A72B10-C5B9-486B-A17B-10214C865D8D}" srcOrd="2" destOrd="0" presId="urn:microsoft.com/office/officeart/2005/8/layout/vList3"/>
    <dgm:cxn modelId="{4F8A7F4C-86ED-4B27-BFD1-A52ADEC48EC8}" type="presParOf" srcId="{51A72B10-C5B9-486B-A17B-10214C865D8D}" destId="{3F84B8EE-73D9-467D-883A-DD8B7BB9E726}" srcOrd="0" destOrd="0" presId="urn:microsoft.com/office/officeart/2005/8/layout/vList3"/>
    <dgm:cxn modelId="{21947E6E-7D0E-467D-ACE8-868B334E0CB2}" type="presParOf" srcId="{51A72B10-C5B9-486B-A17B-10214C865D8D}" destId="{00E63412-A542-4E10-9A6E-D84B6A74BA63}" srcOrd="1" destOrd="0" presId="urn:microsoft.com/office/officeart/2005/8/layout/vList3"/>
    <dgm:cxn modelId="{0E465EEC-6CDD-470F-898C-688923512595}" type="presParOf" srcId="{4C5C7178-DE23-41D5-AD40-23AEFF968FCF}" destId="{1DA77272-6776-4124-BF11-048551890BF2}" srcOrd="3" destOrd="0" presId="urn:microsoft.com/office/officeart/2005/8/layout/vList3"/>
    <dgm:cxn modelId="{567528E5-798B-47A8-90B2-E4AE1CD650B3}" type="presParOf" srcId="{4C5C7178-DE23-41D5-AD40-23AEFF968FCF}" destId="{01741B3B-EEBA-4501-90F4-B6578AC3D885}" srcOrd="4" destOrd="0" presId="urn:microsoft.com/office/officeart/2005/8/layout/vList3"/>
    <dgm:cxn modelId="{87B619FD-698A-4B8A-9BA0-4B351DC76EEA}" type="presParOf" srcId="{01741B3B-EEBA-4501-90F4-B6578AC3D885}" destId="{FBB3CBDC-7DDD-4941-9CBB-A1E881478E35}" srcOrd="0" destOrd="0" presId="urn:microsoft.com/office/officeart/2005/8/layout/vList3"/>
    <dgm:cxn modelId="{29BEA39D-0517-4280-8842-731422DA070A}" type="presParOf" srcId="{01741B3B-EEBA-4501-90F4-B6578AC3D885}" destId="{B51F2EBB-7F17-41D5-8B3A-8C0E3B58855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5157EF-7D0D-410C-8DBE-74B96A133FC7}"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l-GR"/>
        </a:p>
      </dgm:t>
    </dgm:pt>
    <dgm:pt modelId="{E840A325-4320-44C2-971C-24E9C88A66AD}">
      <dgm:prSet/>
      <dgm:spPr/>
      <dgm:t>
        <a:bodyPr/>
        <a:lstStyle/>
        <a:p>
          <a:r>
            <a:rPr lang="el-GR" b="1" dirty="0">
              <a:solidFill>
                <a:schemeClr val="bg1">
                  <a:lumMod val="95000"/>
                </a:schemeClr>
              </a:solidFill>
            </a:rPr>
            <a:t>Σε αυτήν την</a:t>
          </a:r>
          <a:r>
            <a:rPr lang="en-US" b="1" dirty="0">
              <a:solidFill>
                <a:schemeClr val="bg1">
                  <a:lumMod val="95000"/>
                </a:schemeClr>
              </a:solidFill>
            </a:rPr>
            <a:t> </a:t>
          </a:r>
          <a:r>
            <a:rPr lang="el-GR" b="1" dirty="0">
              <a:solidFill>
                <a:schemeClr val="bg1">
                  <a:lumMod val="95000"/>
                </a:schemeClr>
              </a:solidFill>
            </a:rPr>
            <a:t>αναδρομή στην ιστορία της εξέλιξης της νοσηλευτικής από λειτούργημα σε επάγγελμα, θα καταλάβουμε την ουσία της νοσηλευτικής που οδήγησε σε αυτή τη συναρπαστική εποχή της ιστορίας της, καθώς και πώς ενισχύθηκε η σύνδεση μεταξύ της νοσηλευτικής ως πανεπιστημιακού κλάδου (</a:t>
          </a:r>
          <a:r>
            <a:rPr lang="el-GR" b="1" dirty="0" err="1">
              <a:solidFill>
                <a:schemeClr val="bg1">
                  <a:lumMod val="95000"/>
                </a:schemeClr>
              </a:solidFill>
            </a:rPr>
            <a:t>academic</a:t>
          </a:r>
          <a:r>
            <a:rPr lang="el-GR" b="1" dirty="0">
              <a:solidFill>
                <a:schemeClr val="bg1">
                  <a:lumMod val="95000"/>
                </a:schemeClr>
              </a:solidFill>
            </a:rPr>
            <a:t> </a:t>
          </a:r>
          <a:r>
            <a:rPr lang="el-GR" b="1" dirty="0" err="1">
              <a:solidFill>
                <a:schemeClr val="bg1">
                  <a:lumMod val="95000"/>
                </a:schemeClr>
              </a:solidFill>
            </a:rPr>
            <a:t>discipline</a:t>
          </a:r>
          <a:r>
            <a:rPr lang="el-GR" b="1" dirty="0">
              <a:solidFill>
                <a:schemeClr val="bg1">
                  <a:lumMod val="95000"/>
                </a:schemeClr>
              </a:solidFill>
            </a:rPr>
            <a:t>) και ως επαγγελματικής πρακτικής (</a:t>
          </a:r>
          <a:r>
            <a:rPr lang="el-GR" b="1" dirty="0" err="1">
              <a:solidFill>
                <a:schemeClr val="bg1">
                  <a:lumMod val="95000"/>
                </a:schemeClr>
              </a:solidFill>
            </a:rPr>
            <a:t>professional</a:t>
          </a:r>
          <a:r>
            <a:rPr lang="el-GR" b="1" dirty="0">
              <a:solidFill>
                <a:schemeClr val="bg1">
                  <a:lumMod val="95000"/>
                </a:schemeClr>
              </a:solidFill>
            </a:rPr>
            <a:t> </a:t>
          </a:r>
          <a:r>
            <a:rPr lang="el-GR" b="1" dirty="0" err="1">
              <a:solidFill>
                <a:schemeClr val="bg1">
                  <a:lumMod val="95000"/>
                </a:schemeClr>
              </a:solidFill>
            </a:rPr>
            <a:t>practice</a:t>
          </a:r>
          <a:r>
            <a:rPr lang="el-GR" b="1" dirty="0">
              <a:solidFill>
                <a:schemeClr val="bg1">
                  <a:lumMod val="95000"/>
                </a:schemeClr>
              </a:solidFill>
            </a:rPr>
            <a:t>). </a:t>
          </a:r>
        </a:p>
      </dgm:t>
    </dgm:pt>
    <dgm:pt modelId="{12E47F9F-59E2-481E-BB84-1175557362DD}" type="parTrans" cxnId="{609CAAAB-AAEB-4F8D-AF8C-922E95585D75}">
      <dgm:prSet/>
      <dgm:spPr/>
      <dgm:t>
        <a:bodyPr/>
        <a:lstStyle/>
        <a:p>
          <a:endParaRPr lang="el-GR"/>
        </a:p>
      </dgm:t>
    </dgm:pt>
    <dgm:pt modelId="{8DD59F6F-FF7B-45AA-BCAF-74CFD3F95579}" type="sibTrans" cxnId="{609CAAAB-AAEB-4F8D-AF8C-922E95585D75}">
      <dgm:prSet/>
      <dgm:spPr/>
      <dgm:t>
        <a:bodyPr/>
        <a:lstStyle/>
        <a:p>
          <a:endParaRPr lang="el-GR"/>
        </a:p>
      </dgm:t>
    </dgm:pt>
    <dgm:pt modelId="{3574962D-BD40-4B94-9A4F-8CBE31550B4B}">
      <dgm:prSet/>
      <dgm:spPr/>
      <dgm:t>
        <a:bodyPr/>
        <a:lstStyle/>
        <a:p>
          <a:r>
            <a:rPr lang="el-GR" b="1" dirty="0">
              <a:solidFill>
                <a:schemeClr val="bg1">
                  <a:lumMod val="95000"/>
                </a:schemeClr>
              </a:solidFill>
            </a:rPr>
            <a:t>Η ιστορία αυτής της ανάπτυξης παρέχει το πλαίσιο και μια προοπτική για την κατανόηση της σημασίας που συνεχίζει να έχει η νοσηλευτική θεωρία για τον κλάδο και το επάγγελμα της νοσηλευτικής. </a:t>
          </a:r>
        </a:p>
      </dgm:t>
    </dgm:pt>
    <dgm:pt modelId="{E1CEC6E5-3CFA-420A-BC8D-752B955C795B}" type="parTrans" cxnId="{BD53E779-E96B-4947-A7D5-5BAAF173612E}">
      <dgm:prSet/>
      <dgm:spPr/>
      <dgm:t>
        <a:bodyPr/>
        <a:lstStyle/>
        <a:p>
          <a:endParaRPr lang="el-GR"/>
        </a:p>
      </dgm:t>
    </dgm:pt>
    <dgm:pt modelId="{186575C2-1773-4BCC-9FDA-C4852817BD44}" type="sibTrans" cxnId="{BD53E779-E96B-4947-A7D5-5BAAF173612E}">
      <dgm:prSet/>
      <dgm:spPr/>
      <dgm:t>
        <a:bodyPr/>
        <a:lstStyle/>
        <a:p>
          <a:endParaRPr lang="el-GR"/>
        </a:p>
      </dgm:t>
    </dgm:pt>
    <dgm:pt modelId="{D1274788-5B22-48CE-B184-5858BA0BD494}">
      <dgm:prSet/>
      <dgm:spPr/>
      <dgm:t>
        <a:bodyPr/>
        <a:lstStyle/>
        <a:p>
          <a:r>
            <a:rPr lang="el-GR" b="1" dirty="0">
              <a:solidFill>
                <a:schemeClr val="bg1">
                  <a:lumMod val="95000"/>
                </a:schemeClr>
              </a:solidFill>
            </a:rPr>
            <a:t>Η ιστορία και η σημασία της νοσηλευτικής θεωρίας οδηγούν στην ανάλυση. Η ανάλυση των θεωρητικών έργων της νοσηλευτικής και του ρόλου της στην ανάπτυξη των γνώσεων που  παρουσιάζονται ως μια αναγκαία διαδικασία κριτικού στοχασμού. </a:t>
          </a:r>
        </a:p>
      </dgm:t>
    </dgm:pt>
    <dgm:pt modelId="{96926930-6E94-484A-8457-80B058E9B3B5}" type="parTrans" cxnId="{185F28CE-585C-4EDA-815D-B484BC5B5515}">
      <dgm:prSet/>
      <dgm:spPr/>
      <dgm:t>
        <a:bodyPr/>
        <a:lstStyle/>
        <a:p>
          <a:endParaRPr lang="el-GR"/>
        </a:p>
      </dgm:t>
    </dgm:pt>
    <dgm:pt modelId="{64C19AC3-4EF6-41ED-95A2-37F9C0B31AD4}" type="sibTrans" cxnId="{185F28CE-585C-4EDA-815D-B484BC5B5515}">
      <dgm:prSet/>
      <dgm:spPr/>
      <dgm:t>
        <a:bodyPr/>
        <a:lstStyle/>
        <a:p>
          <a:endParaRPr lang="el-GR"/>
        </a:p>
      </dgm:t>
    </dgm:pt>
    <dgm:pt modelId="{49422D62-9ED8-4F94-8183-B73F6E27FE6B}" type="pres">
      <dgm:prSet presAssocID="{205157EF-7D0D-410C-8DBE-74B96A133FC7}" presName="CompostProcess" presStyleCnt="0">
        <dgm:presLayoutVars>
          <dgm:dir/>
          <dgm:resizeHandles val="exact"/>
        </dgm:presLayoutVars>
      </dgm:prSet>
      <dgm:spPr/>
    </dgm:pt>
    <dgm:pt modelId="{D629031C-82C1-4D56-86D6-8E2E4782F066}" type="pres">
      <dgm:prSet presAssocID="{205157EF-7D0D-410C-8DBE-74B96A133FC7}" presName="arrow" presStyleLbl="bgShp" presStyleIdx="0" presStyleCnt="1"/>
      <dgm:spPr/>
    </dgm:pt>
    <dgm:pt modelId="{55E74B03-3D7F-4476-8F5F-57FF5BF16EAB}" type="pres">
      <dgm:prSet presAssocID="{205157EF-7D0D-410C-8DBE-74B96A133FC7}" presName="linearProcess" presStyleCnt="0"/>
      <dgm:spPr/>
    </dgm:pt>
    <dgm:pt modelId="{E81F2710-4332-420D-9FA7-4A0CF460AD1A}" type="pres">
      <dgm:prSet presAssocID="{E840A325-4320-44C2-971C-24E9C88A66AD}" presName="textNode" presStyleLbl="node1" presStyleIdx="0" presStyleCnt="3" custScaleX="108905" custScaleY="122555">
        <dgm:presLayoutVars>
          <dgm:bulletEnabled val="1"/>
        </dgm:presLayoutVars>
      </dgm:prSet>
      <dgm:spPr/>
    </dgm:pt>
    <dgm:pt modelId="{777DEC67-B6C5-40E6-9952-10A4751822C3}" type="pres">
      <dgm:prSet presAssocID="{8DD59F6F-FF7B-45AA-BCAF-74CFD3F95579}" presName="sibTrans" presStyleCnt="0"/>
      <dgm:spPr/>
    </dgm:pt>
    <dgm:pt modelId="{B9FBE410-59FC-4424-88AF-893D62418037}" type="pres">
      <dgm:prSet presAssocID="{3574962D-BD40-4B94-9A4F-8CBE31550B4B}" presName="textNode" presStyleLbl="node1" presStyleIdx="1" presStyleCnt="3" custScaleX="112648" custScaleY="123403">
        <dgm:presLayoutVars>
          <dgm:bulletEnabled val="1"/>
        </dgm:presLayoutVars>
      </dgm:prSet>
      <dgm:spPr/>
    </dgm:pt>
    <dgm:pt modelId="{B3189736-DB48-4957-9F1E-48008A53FE5B}" type="pres">
      <dgm:prSet presAssocID="{186575C2-1773-4BCC-9FDA-C4852817BD44}" presName="sibTrans" presStyleCnt="0"/>
      <dgm:spPr/>
    </dgm:pt>
    <dgm:pt modelId="{125E7FCC-4602-4CBE-8896-4EA56F8C9199}" type="pres">
      <dgm:prSet presAssocID="{D1274788-5B22-48CE-B184-5858BA0BD494}" presName="textNode" presStyleLbl="node1" presStyleIdx="2" presStyleCnt="3" custScaleX="112740" custScaleY="119160">
        <dgm:presLayoutVars>
          <dgm:bulletEnabled val="1"/>
        </dgm:presLayoutVars>
      </dgm:prSet>
      <dgm:spPr/>
    </dgm:pt>
  </dgm:ptLst>
  <dgm:cxnLst>
    <dgm:cxn modelId="{B2AB2E48-51DC-412D-A8A2-842F5F740075}" type="presOf" srcId="{205157EF-7D0D-410C-8DBE-74B96A133FC7}" destId="{49422D62-9ED8-4F94-8183-B73F6E27FE6B}" srcOrd="0" destOrd="0" presId="urn:microsoft.com/office/officeart/2005/8/layout/hProcess9"/>
    <dgm:cxn modelId="{BD53E779-E96B-4947-A7D5-5BAAF173612E}" srcId="{205157EF-7D0D-410C-8DBE-74B96A133FC7}" destId="{3574962D-BD40-4B94-9A4F-8CBE31550B4B}" srcOrd="1" destOrd="0" parTransId="{E1CEC6E5-3CFA-420A-BC8D-752B955C795B}" sibTransId="{186575C2-1773-4BCC-9FDA-C4852817BD44}"/>
    <dgm:cxn modelId="{609CAAAB-AAEB-4F8D-AF8C-922E95585D75}" srcId="{205157EF-7D0D-410C-8DBE-74B96A133FC7}" destId="{E840A325-4320-44C2-971C-24E9C88A66AD}" srcOrd="0" destOrd="0" parTransId="{12E47F9F-59E2-481E-BB84-1175557362DD}" sibTransId="{8DD59F6F-FF7B-45AA-BCAF-74CFD3F95579}"/>
    <dgm:cxn modelId="{B094E0AC-C30C-4BE2-B46A-234357DEF2B2}" type="presOf" srcId="{E840A325-4320-44C2-971C-24E9C88A66AD}" destId="{E81F2710-4332-420D-9FA7-4A0CF460AD1A}" srcOrd="0" destOrd="0" presId="urn:microsoft.com/office/officeart/2005/8/layout/hProcess9"/>
    <dgm:cxn modelId="{DDEA58BF-33DD-4A74-BB80-DD0F338B1FBF}" type="presOf" srcId="{3574962D-BD40-4B94-9A4F-8CBE31550B4B}" destId="{B9FBE410-59FC-4424-88AF-893D62418037}" srcOrd="0" destOrd="0" presId="urn:microsoft.com/office/officeart/2005/8/layout/hProcess9"/>
    <dgm:cxn modelId="{844702C0-0A0F-4BA1-9532-70FE9283F9DF}" type="presOf" srcId="{D1274788-5B22-48CE-B184-5858BA0BD494}" destId="{125E7FCC-4602-4CBE-8896-4EA56F8C9199}" srcOrd="0" destOrd="0" presId="urn:microsoft.com/office/officeart/2005/8/layout/hProcess9"/>
    <dgm:cxn modelId="{185F28CE-585C-4EDA-815D-B484BC5B5515}" srcId="{205157EF-7D0D-410C-8DBE-74B96A133FC7}" destId="{D1274788-5B22-48CE-B184-5858BA0BD494}" srcOrd="2" destOrd="0" parTransId="{96926930-6E94-484A-8457-80B058E9B3B5}" sibTransId="{64C19AC3-4EF6-41ED-95A2-37F9C0B31AD4}"/>
    <dgm:cxn modelId="{9EC46015-0ACF-4B1D-830F-3190C2C8EA24}" type="presParOf" srcId="{49422D62-9ED8-4F94-8183-B73F6E27FE6B}" destId="{D629031C-82C1-4D56-86D6-8E2E4782F066}" srcOrd="0" destOrd="0" presId="urn:microsoft.com/office/officeart/2005/8/layout/hProcess9"/>
    <dgm:cxn modelId="{6D2F29E7-0150-448D-A6C3-5181155B9833}" type="presParOf" srcId="{49422D62-9ED8-4F94-8183-B73F6E27FE6B}" destId="{55E74B03-3D7F-4476-8F5F-57FF5BF16EAB}" srcOrd="1" destOrd="0" presId="urn:microsoft.com/office/officeart/2005/8/layout/hProcess9"/>
    <dgm:cxn modelId="{C66F0A9D-526F-461F-85E8-ACE07151B999}" type="presParOf" srcId="{55E74B03-3D7F-4476-8F5F-57FF5BF16EAB}" destId="{E81F2710-4332-420D-9FA7-4A0CF460AD1A}" srcOrd="0" destOrd="0" presId="urn:microsoft.com/office/officeart/2005/8/layout/hProcess9"/>
    <dgm:cxn modelId="{DEBF956C-6E36-4ACA-BAE0-A348BA5E72D0}" type="presParOf" srcId="{55E74B03-3D7F-4476-8F5F-57FF5BF16EAB}" destId="{777DEC67-B6C5-40E6-9952-10A4751822C3}" srcOrd="1" destOrd="0" presId="urn:microsoft.com/office/officeart/2005/8/layout/hProcess9"/>
    <dgm:cxn modelId="{0932AB5A-08EA-485B-A3DD-E12504A1E694}" type="presParOf" srcId="{55E74B03-3D7F-4476-8F5F-57FF5BF16EAB}" destId="{B9FBE410-59FC-4424-88AF-893D62418037}" srcOrd="2" destOrd="0" presId="urn:microsoft.com/office/officeart/2005/8/layout/hProcess9"/>
    <dgm:cxn modelId="{9230618A-E7F7-4D58-8DCB-D3245A8D2154}" type="presParOf" srcId="{55E74B03-3D7F-4476-8F5F-57FF5BF16EAB}" destId="{B3189736-DB48-4957-9F1E-48008A53FE5B}" srcOrd="3" destOrd="0" presId="urn:microsoft.com/office/officeart/2005/8/layout/hProcess9"/>
    <dgm:cxn modelId="{1891D98B-A8F7-4EE4-AB48-DEBA76856B7E}" type="presParOf" srcId="{55E74B03-3D7F-4476-8F5F-57FF5BF16EAB}" destId="{125E7FCC-4602-4CBE-8896-4EA56F8C919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54784B-9E0B-454D-B95A-FD0EA562AE5D}"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l-GR"/>
        </a:p>
      </dgm:t>
    </dgm:pt>
    <dgm:pt modelId="{57003ABC-A915-4D3A-A2EA-E5EC2079EB95}">
      <dgm:prSet/>
      <dgm:spPr/>
      <dgm:t>
        <a:bodyPr/>
        <a:lstStyle/>
        <a:p>
          <a:r>
            <a:rPr lang="el-GR"/>
            <a:t>Στο ξεκίνημα του 20ού αιώνα η νοσηλευτική δεν ήταν αναγνωρισμένη ως πανεπιστημιακός κλάδος ή ως επάγγελμα. Τα επιτεύγματα του περασμένου αιώνα οδήγησαν στην αναγνώριση της νοσηλευτικής και με τις δυο αυτές ιδιότητες. </a:t>
          </a:r>
        </a:p>
      </dgm:t>
    </dgm:pt>
    <dgm:pt modelId="{3B5BC67A-8C5D-44CE-8A8F-754C9598D53F}" type="parTrans" cxnId="{F6B50692-6690-4192-BC8B-05C870684E4C}">
      <dgm:prSet/>
      <dgm:spPr/>
      <dgm:t>
        <a:bodyPr/>
        <a:lstStyle/>
        <a:p>
          <a:endParaRPr lang="el-GR"/>
        </a:p>
      </dgm:t>
    </dgm:pt>
    <dgm:pt modelId="{42C3BB4C-D278-4B7C-8FB1-80ED40367BD5}" type="sibTrans" cxnId="{F6B50692-6690-4192-BC8B-05C870684E4C}">
      <dgm:prSet/>
      <dgm:spPr/>
      <dgm:t>
        <a:bodyPr/>
        <a:lstStyle/>
        <a:p>
          <a:endParaRPr lang="el-GR"/>
        </a:p>
      </dgm:t>
    </dgm:pt>
    <dgm:pt modelId="{F8FA2CBE-41B2-4C52-9261-4FD160025F17}">
      <dgm:prSet/>
      <dgm:spPr/>
      <dgm:t>
        <a:bodyPr/>
        <a:lstStyle/>
        <a:p>
          <a:r>
            <a:rPr lang="el-GR"/>
            <a:t>Οι όροι επιστημονικός κλάδος και επάγγελμα είναι αλληλένδετοι και ορισμένοι μπορεί ακόμα και να τους χρησιμοποιούν εναλλάξιμα. Ωστόσο, δεν είναι ταυτόσημοι. </a:t>
          </a:r>
        </a:p>
      </dgm:t>
    </dgm:pt>
    <dgm:pt modelId="{0532497D-0D17-4983-9F25-1593571AEDFA}" type="parTrans" cxnId="{DDEC3FA2-E97E-475D-A858-08BC52AB31FC}">
      <dgm:prSet/>
      <dgm:spPr/>
      <dgm:t>
        <a:bodyPr/>
        <a:lstStyle/>
        <a:p>
          <a:endParaRPr lang="el-GR"/>
        </a:p>
      </dgm:t>
    </dgm:pt>
    <dgm:pt modelId="{EB9CB03E-4F73-44C8-99FE-72FF201F8F4D}" type="sibTrans" cxnId="{DDEC3FA2-E97E-475D-A858-08BC52AB31FC}">
      <dgm:prSet/>
      <dgm:spPr/>
      <dgm:t>
        <a:bodyPr/>
        <a:lstStyle/>
        <a:p>
          <a:endParaRPr lang="el-GR"/>
        </a:p>
      </dgm:t>
    </dgm:pt>
    <dgm:pt modelId="{73C9F5D2-DD79-48C5-A010-E835A1947A61}">
      <dgm:prSet/>
      <dgm:spPr/>
      <dgm:t>
        <a:bodyPr/>
        <a:lstStyle/>
        <a:p>
          <a:r>
            <a:rPr lang="el-GR"/>
            <a:t>Τα επιτεύγματα του επαγγέλματος τον περασμένο αιώνα είχαν στενότατη σχέση με την ανάπτυξη της νοσηλευτικής επιστήμης, αλλά δεν κατακτήθηκαν εύκολα. </a:t>
          </a:r>
        </a:p>
      </dgm:t>
    </dgm:pt>
    <dgm:pt modelId="{B70440FB-4989-476A-A1F3-1E255EC3F34D}" type="parTrans" cxnId="{EE2C00C1-9959-42B9-A053-D52F5F15908F}">
      <dgm:prSet/>
      <dgm:spPr/>
      <dgm:t>
        <a:bodyPr/>
        <a:lstStyle/>
        <a:p>
          <a:endParaRPr lang="el-GR"/>
        </a:p>
      </dgm:t>
    </dgm:pt>
    <dgm:pt modelId="{E0423D30-F9E9-4F9D-9652-44C206855397}" type="sibTrans" cxnId="{EE2C00C1-9959-42B9-A053-D52F5F15908F}">
      <dgm:prSet/>
      <dgm:spPr/>
      <dgm:t>
        <a:bodyPr/>
        <a:lstStyle/>
        <a:p>
          <a:endParaRPr lang="el-GR"/>
        </a:p>
      </dgm:t>
    </dgm:pt>
    <dgm:pt modelId="{5D111E2E-5E8B-4270-8FF1-F2129D67A0E0}">
      <dgm:prSet/>
      <dgm:spPr/>
      <dgm:t>
        <a:bodyPr/>
        <a:lstStyle/>
        <a:p>
          <a:r>
            <a:rPr lang="el-GR"/>
            <a:t>Στο παρόν τμήμα συζητάμε τη σημασία των θεωρητικών έργων για τον κλάδο και το επάγγελμα της νοσηλευτικής. Τα θεωρητικά έργα της νοσηλευτικής αντιπροσωπεύουν την περιεκτικότερη παρουσίαση των συστηματικών νοσηλευτικών γνώσεων. Κατά συνέπεια, τα θεωρητικά έργα της νοσηλευτικής έχουν ζωτική σημασία για το μέλλον τόσο του κλάδου όσο και του επαγγέλματος της νοσηλευτικής.</a:t>
          </a:r>
        </a:p>
      </dgm:t>
    </dgm:pt>
    <dgm:pt modelId="{9351645B-8413-49E8-8B54-16157C7F36C9}" type="parTrans" cxnId="{25464BCA-3457-4466-9C61-6B1DEFF3F987}">
      <dgm:prSet/>
      <dgm:spPr/>
      <dgm:t>
        <a:bodyPr/>
        <a:lstStyle/>
        <a:p>
          <a:endParaRPr lang="el-GR"/>
        </a:p>
      </dgm:t>
    </dgm:pt>
    <dgm:pt modelId="{378DAA6B-40EA-4F17-A915-45F7A0DFA280}" type="sibTrans" cxnId="{25464BCA-3457-4466-9C61-6B1DEFF3F987}">
      <dgm:prSet/>
      <dgm:spPr/>
      <dgm:t>
        <a:bodyPr/>
        <a:lstStyle/>
        <a:p>
          <a:endParaRPr lang="el-GR"/>
        </a:p>
      </dgm:t>
    </dgm:pt>
    <dgm:pt modelId="{5E142E43-F5DB-4AE8-AA12-1DADDDD6E951}" type="pres">
      <dgm:prSet presAssocID="{8E54784B-9E0B-454D-B95A-FD0EA562AE5D}" presName="Name0" presStyleCnt="0">
        <dgm:presLayoutVars>
          <dgm:chMax val="7"/>
          <dgm:dir/>
          <dgm:animLvl val="lvl"/>
          <dgm:resizeHandles val="exact"/>
        </dgm:presLayoutVars>
      </dgm:prSet>
      <dgm:spPr/>
    </dgm:pt>
    <dgm:pt modelId="{2D3568BC-24FD-426C-86FE-69F871CA7263}" type="pres">
      <dgm:prSet presAssocID="{57003ABC-A915-4D3A-A2EA-E5EC2079EB95}" presName="circle1" presStyleLbl="node1" presStyleIdx="0" presStyleCnt="4"/>
      <dgm:spPr/>
    </dgm:pt>
    <dgm:pt modelId="{AB40B3D4-CCCF-4FAF-B89C-EA4026F3AA08}" type="pres">
      <dgm:prSet presAssocID="{57003ABC-A915-4D3A-A2EA-E5EC2079EB95}" presName="space" presStyleCnt="0"/>
      <dgm:spPr/>
    </dgm:pt>
    <dgm:pt modelId="{5964BC90-E0E8-4E60-A7C8-B1503BCEDB2D}" type="pres">
      <dgm:prSet presAssocID="{57003ABC-A915-4D3A-A2EA-E5EC2079EB95}" presName="rect1" presStyleLbl="alignAcc1" presStyleIdx="0" presStyleCnt="4"/>
      <dgm:spPr/>
    </dgm:pt>
    <dgm:pt modelId="{B86E3924-25B5-40B7-AE59-A2B40D10D47B}" type="pres">
      <dgm:prSet presAssocID="{F8FA2CBE-41B2-4C52-9261-4FD160025F17}" presName="vertSpace2" presStyleLbl="node1" presStyleIdx="0" presStyleCnt="4"/>
      <dgm:spPr/>
    </dgm:pt>
    <dgm:pt modelId="{FA450676-6E8C-45BA-9D74-34706C9ED652}" type="pres">
      <dgm:prSet presAssocID="{F8FA2CBE-41B2-4C52-9261-4FD160025F17}" presName="circle2" presStyleLbl="node1" presStyleIdx="1" presStyleCnt="4"/>
      <dgm:spPr/>
    </dgm:pt>
    <dgm:pt modelId="{32FBD285-612C-4338-98FE-3B1C2EE32086}" type="pres">
      <dgm:prSet presAssocID="{F8FA2CBE-41B2-4C52-9261-4FD160025F17}" presName="rect2" presStyleLbl="alignAcc1" presStyleIdx="1" presStyleCnt="4"/>
      <dgm:spPr/>
    </dgm:pt>
    <dgm:pt modelId="{4D68CEAE-2096-4D8D-92E0-AF0BDAB1E897}" type="pres">
      <dgm:prSet presAssocID="{73C9F5D2-DD79-48C5-A010-E835A1947A61}" presName="vertSpace3" presStyleLbl="node1" presStyleIdx="1" presStyleCnt="4"/>
      <dgm:spPr/>
    </dgm:pt>
    <dgm:pt modelId="{609F60C7-60A1-48D4-B0F8-02840B7F7EA0}" type="pres">
      <dgm:prSet presAssocID="{73C9F5D2-DD79-48C5-A010-E835A1947A61}" presName="circle3" presStyleLbl="node1" presStyleIdx="2" presStyleCnt="4"/>
      <dgm:spPr/>
    </dgm:pt>
    <dgm:pt modelId="{CDCAADFE-266D-43F9-8B83-FA1B9F433166}" type="pres">
      <dgm:prSet presAssocID="{73C9F5D2-DD79-48C5-A010-E835A1947A61}" presName="rect3" presStyleLbl="alignAcc1" presStyleIdx="2" presStyleCnt="4"/>
      <dgm:spPr/>
    </dgm:pt>
    <dgm:pt modelId="{08B1795D-11E3-4EEE-B246-90A3A6AA52D4}" type="pres">
      <dgm:prSet presAssocID="{5D111E2E-5E8B-4270-8FF1-F2129D67A0E0}" presName="vertSpace4" presStyleLbl="node1" presStyleIdx="2" presStyleCnt="4"/>
      <dgm:spPr/>
    </dgm:pt>
    <dgm:pt modelId="{4BFC11C3-A7BA-4D98-837E-453D44D7B56C}" type="pres">
      <dgm:prSet presAssocID="{5D111E2E-5E8B-4270-8FF1-F2129D67A0E0}" presName="circle4" presStyleLbl="node1" presStyleIdx="3" presStyleCnt="4"/>
      <dgm:spPr/>
    </dgm:pt>
    <dgm:pt modelId="{76AC0169-4A71-4FDE-8F3A-912E3A0E97C2}" type="pres">
      <dgm:prSet presAssocID="{5D111E2E-5E8B-4270-8FF1-F2129D67A0E0}" presName="rect4" presStyleLbl="alignAcc1" presStyleIdx="3" presStyleCnt="4"/>
      <dgm:spPr/>
    </dgm:pt>
    <dgm:pt modelId="{49F98CD2-A803-492D-90EB-65D2DB3EE739}" type="pres">
      <dgm:prSet presAssocID="{57003ABC-A915-4D3A-A2EA-E5EC2079EB95}" presName="rect1ParTxNoCh" presStyleLbl="alignAcc1" presStyleIdx="3" presStyleCnt="4">
        <dgm:presLayoutVars>
          <dgm:chMax val="1"/>
          <dgm:bulletEnabled val="1"/>
        </dgm:presLayoutVars>
      </dgm:prSet>
      <dgm:spPr/>
    </dgm:pt>
    <dgm:pt modelId="{CEC887AF-A10A-402E-89BB-353F6307E19A}" type="pres">
      <dgm:prSet presAssocID="{F8FA2CBE-41B2-4C52-9261-4FD160025F17}" presName="rect2ParTxNoCh" presStyleLbl="alignAcc1" presStyleIdx="3" presStyleCnt="4">
        <dgm:presLayoutVars>
          <dgm:chMax val="1"/>
          <dgm:bulletEnabled val="1"/>
        </dgm:presLayoutVars>
      </dgm:prSet>
      <dgm:spPr/>
    </dgm:pt>
    <dgm:pt modelId="{FC635924-D4C0-47D1-AC04-E744425B4860}" type="pres">
      <dgm:prSet presAssocID="{73C9F5D2-DD79-48C5-A010-E835A1947A61}" presName="rect3ParTxNoCh" presStyleLbl="alignAcc1" presStyleIdx="3" presStyleCnt="4">
        <dgm:presLayoutVars>
          <dgm:chMax val="1"/>
          <dgm:bulletEnabled val="1"/>
        </dgm:presLayoutVars>
      </dgm:prSet>
      <dgm:spPr/>
    </dgm:pt>
    <dgm:pt modelId="{AB21C598-508F-43FD-8528-327A07AB5B3D}" type="pres">
      <dgm:prSet presAssocID="{5D111E2E-5E8B-4270-8FF1-F2129D67A0E0}" presName="rect4ParTxNoCh" presStyleLbl="alignAcc1" presStyleIdx="3" presStyleCnt="4">
        <dgm:presLayoutVars>
          <dgm:chMax val="1"/>
          <dgm:bulletEnabled val="1"/>
        </dgm:presLayoutVars>
      </dgm:prSet>
      <dgm:spPr/>
    </dgm:pt>
  </dgm:ptLst>
  <dgm:cxnLst>
    <dgm:cxn modelId="{C0FB9D02-178E-44DD-8E32-72657F8763FA}" type="presOf" srcId="{F8FA2CBE-41B2-4C52-9261-4FD160025F17}" destId="{CEC887AF-A10A-402E-89BB-353F6307E19A}" srcOrd="1" destOrd="0" presId="urn:microsoft.com/office/officeart/2005/8/layout/target3"/>
    <dgm:cxn modelId="{7411453C-49C5-427B-B46A-3DD6CB4586F5}" type="presOf" srcId="{8E54784B-9E0B-454D-B95A-FD0EA562AE5D}" destId="{5E142E43-F5DB-4AE8-AA12-1DADDDD6E951}" srcOrd="0" destOrd="0" presId="urn:microsoft.com/office/officeart/2005/8/layout/target3"/>
    <dgm:cxn modelId="{EB0C833F-E5AC-4E65-8CC1-51BC1B3B04AD}" type="presOf" srcId="{57003ABC-A915-4D3A-A2EA-E5EC2079EB95}" destId="{5964BC90-E0E8-4E60-A7C8-B1503BCEDB2D}" srcOrd="0" destOrd="0" presId="urn:microsoft.com/office/officeart/2005/8/layout/target3"/>
    <dgm:cxn modelId="{E91EEF55-0DEA-4172-A1B9-F2000B73B275}" type="presOf" srcId="{F8FA2CBE-41B2-4C52-9261-4FD160025F17}" destId="{32FBD285-612C-4338-98FE-3B1C2EE32086}" srcOrd="0" destOrd="0" presId="urn:microsoft.com/office/officeart/2005/8/layout/target3"/>
    <dgm:cxn modelId="{F6B50692-6690-4192-BC8B-05C870684E4C}" srcId="{8E54784B-9E0B-454D-B95A-FD0EA562AE5D}" destId="{57003ABC-A915-4D3A-A2EA-E5EC2079EB95}" srcOrd="0" destOrd="0" parTransId="{3B5BC67A-8C5D-44CE-8A8F-754C9598D53F}" sibTransId="{42C3BB4C-D278-4B7C-8FB1-80ED40367BD5}"/>
    <dgm:cxn modelId="{DDEC3FA2-E97E-475D-A858-08BC52AB31FC}" srcId="{8E54784B-9E0B-454D-B95A-FD0EA562AE5D}" destId="{F8FA2CBE-41B2-4C52-9261-4FD160025F17}" srcOrd="1" destOrd="0" parTransId="{0532497D-0D17-4983-9F25-1593571AEDFA}" sibTransId="{EB9CB03E-4F73-44C8-99FE-72FF201F8F4D}"/>
    <dgm:cxn modelId="{EE2C00C1-9959-42B9-A053-D52F5F15908F}" srcId="{8E54784B-9E0B-454D-B95A-FD0EA562AE5D}" destId="{73C9F5D2-DD79-48C5-A010-E835A1947A61}" srcOrd="2" destOrd="0" parTransId="{B70440FB-4989-476A-A1F3-1E255EC3F34D}" sibTransId="{E0423D30-F9E9-4F9D-9652-44C206855397}"/>
    <dgm:cxn modelId="{25464BCA-3457-4466-9C61-6B1DEFF3F987}" srcId="{8E54784B-9E0B-454D-B95A-FD0EA562AE5D}" destId="{5D111E2E-5E8B-4270-8FF1-F2129D67A0E0}" srcOrd="3" destOrd="0" parTransId="{9351645B-8413-49E8-8B54-16157C7F36C9}" sibTransId="{378DAA6B-40EA-4F17-A915-45F7A0DFA280}"/>
    <dgm:cxn modelId="{1BD9EEE4-D96E-484B-9D2C-02893D802C3D}" type="presOf" srcId="{57003ABC-A915-4D3A-A2EA-E5EC2079EB95}" destId="{49F98CD2-A803-492D-90EB-65D2DB3EE739}" srcOrd="1" destOrd="0" presId="urn:microsoft.com/office/officeart/2005/8/layout/target3"/>
    <dgm:cxn modelId="{8701D6EA-E3F8-4F6E-9007-D59BB1F2FC5E}" type="presOf" srcId="{5D111E2E-5E8B-4270-8FF1-F2129D67A0E0}" destId="{76AC0169-4A71-4FDE-8F3A-912E3A0E97C2}" srcOrd="0" destOrd="0" presId="urn:microsoft.com/office/officeart/2005/8/layout/target3"/>
    <dgm:cxn modelId="{8EA7D9EF-E91D-4AB8-A7A8-B6B2A47416C1}" type="presOf" srcId="{5D111E2E-5E8B-4270-8FF1-F2129D67A0E0}" destId="{AB21C598-508F-43FD-8528-327A07AB5B3D}" srcOrd="1" destOrd="0" presId="urn:microsoft.com/office/officeart/2005/8/layout/target3"/>
    <dgm:cxn modelId="{CE8ECDF2-579C-46ED-A282-0451AACD7885}" type="presOf" srcId="{73C9F5D2-DD79-48C5-A010-E835A1947A61}" destId="{CDCAADFE-266D-43F9-8B83-FA1B9F433166}" srcOrd="0" destOrd="0" presId="urn:microsoft.com/office/officeart/2005/8/layout/target3"/>
    <dgm:cxn modelId="{02D30BFF-7178-4181-8808-4C3B6725B4F5}" type="presOf" srcId="{73C9F5D2-DD79-48C5-A010-E835A1947A61}" destId="{FC635924-D4C0-47D1-AC04-E744425B4860}" srcOrd="1" destOrd="0" presId="urn:microsoft.com/office/officeart/2005/8/layout/target3"/>
    <dgm:cxn modelId="{FCD3C3F4-C7D3-4DFF-B4D2-BE5FE221013C}" type="presParOf" srcId="{5E142E43-F5DB-4AE8-AA12-1DADDDD6E951}" destId="{2D3568BC-24FD-426C-86FE-69F871CA7263}" srcOrd="0" destOrd="0" presId="urn:microsoft.com/office/officeart/2005/8/layout/target3"/>
    <dgm:cxn modelId="{2532C8C0-02F7-4E73-B110-6D16F91874B2}" type="presParOf" srcId="{5E142E43-F5DB-4AE8-AA12-1DADDDD6E951}" destId="{AB40B3D4-CCCF-4FAF-B89C-EA4026F3AA08}" srcOrd="1" destOrd="0" presId="urn:microsoft.com/office/officeart/2005/8/layout/target3"/>
    <dgm:cxn modelId="{01AB09CE-96C2-447F-A223-0FFE12B62DE8}" type="presParOf" srcId="{5E142E43-F5DB-4AE8-AA12-1DADDDD6E951}" destId="{5964BC90-E0E8-4E60-A7C8-B1503BCEDB2D}" srcOrd="2" destOrd="0" presId="urn:microsoft.com/office/officeart/2005/8/layout/target3"/>
    <dgm:cxn modelId="{7B7E1E58-6D7C-451C-BC34-893E7627DC30}" type="presParOf" srcId="{5E142E43-F5DB-4AE8-AA12-1DADDDD6E951}" destId="{B86E3924-25B5-40B7-AE59-A2B40D10D47B}" srcOrd="3" destOrd="0" presId="urn:microsoft.com/office/officeart/2005/8/layout/target3"/>
    <dgm:cxn modelId="{04B4EF0E-2FEB-4F99-ACA0-DC886FE3AE38}" type="presParOf" srcId="{5E142E43-F5DB-4AE8-AA12-1DADDDD6E951}" destId="{FA450676-6E8C-45BA-9D74-34706C9ED652}" srcOrd="4" destOrd="0" presId="urn:microsoft.com/office/officeart/2005/8/layout/target3"/>
    <dgm:cxn modelId="{ECC1180A-B667-4182-9F13-CC0C83338A0E}" type="presParOf" srcId="{5E142E43-F5DB-4AE8-AA12-1DADDDD6E951}" destId="{32FBD285-612C-4338-98FE-3B1C2EE32086}" srcOrd="5" destOrd="0" presId="urn:microsoft.com/office/officeart/2005/8/layout/target3"/>
    <dgm:cxn modelId="{6157A140-BB85-44F3-A83A-BEF13847BF47}" type="presParOf" srcId="{5E142E43-F5DB-4AE8-AA12-1DADDDD6E951}" destId="{4D68CEAE-2096-4D8D-92E0-AF0BDAB1E897}" srcOrd="6" destOrd="0" presId="urn:microsoft.com/office/officeart/2005/8/layout/target3"/>
    <dgm:cxn modelId="{E002989C-670A-4B4D-A3A4-5DD5D264DC9C}" type="presParOf" srcId="{5E142E43-F5DB-4AE8-AA12-1DADDDD6E951}" destId="{609F60C7-60A1-48D4-B0F8-02840B7F7EA0}" srcOrd="7" destOrd="0" presId="urn:microsoft.com/office/officeart/2005/8/layout/target3"/>
    <dgm:cxn modelId="{895A74B8-F60F-4321-8924-8A6E0D462FCB}" type="presParOf" srcId="{5E142E43-F5DB-4AE8-AA12-1DADDDD6E951}" destId="{CDCAADFE-266D-43F9-8B83-FA1B9F433166}" srcOrd="8" destOrd="0" presId="urn:microsoft.com/office/officeart/2005/8/layout/target3"/>
    <dgm:cxn modelId="{B86340DF-4D07-4E9F-A99D-DE0701CE54FC}" type="presParOf" srcId="{5E142E43-F5DB-4AE8-AA12-1DADDDD6E951}" destId="{08B1795D-11E3-4EEE-B246-90A3A6AA52D4}" srcOrd="9" destOrd="0" presId="urn:microsoft.com/office/officeart/2005/8/layout/target3"/>
    <dgm:cxn modelId="{96EE5BB2-9B35-4D74-9E8B-3EFE29AC02EF}" type="presParOf" srcId="{5E142E43-F5DB-4AE8-AA12-1DADDDD6E951}" destId="{4BFC11C3-A7BA-4D98-837E-453D44D7B56C}" srcOrd="10" destOrd="0" presId="urn:microsoft.com/office/officeart/2005/8/layout/target3"/>
    <dgm:cxn modelId="{236233E7-FCCE-48BA-A02A-D4611A9D3DCB}" type="presParOf" srcId="{5E142E43-F5DB-4AE8-AA12-1DADDDD6E951}" destId="{76AC0169-4A71-4FDE-8F3A-912E3A0E97C2}" srcOrd="11" destOrd="0" presId="urn:microsoft.com/office/officeart/2005/8/layout/target3"/>
    <dgm:cxn modelId="{4AD04E14-9242-4CE0-BA68-7126574C65DC}" type="presParOf" srcId="{5E142E43-F5DB-4AE8-AA12-1DADDDD6E951}" destId="{49F98CD2-A803-492D-90EB-65D2DB3EE739}" srcOrd="12" destOrd="0" presId="urn:microsoft.com/office/officeart/2005/8/layout/target3"/>
    <dgm:cxn modelId="{8D82BE17-F3AD-4CE6-B140-CFB24E32706D}" type="presParOf" srcId="{5E142E43-F5DB-4AE8-AA12-1DADDDD6E951}" destId="{CEC887AF-A10A-402E-89BB-353F6307E19A}" srcOrd="13" destOrd="0" presId="urn:microsoft.com/office/officeart/2005/8/layout/target3"/>
    <dgm:cxn modelId="{6CF132D5-DF9C-441C-8F32-44A90D35BB40}" type="presParOf" srcId="{5E142E43-F5DB-4AE8-AA12-1DADDDD6E951}" destId="{FC635924-D4C0-47D1-AC04-E744425B4860}" srcOrd="14" destOrd="0" presId="urn:microsoft.com/office/officeart/2005/8/layout/target3"/>
    <dgm:cxn modelId="{3331510F-FD39-4BB9-A26C-D7A34AD72F29}" type="presParOf" srcId="{5E142E43-F5DB-4AE8-AA12-1DADDDD6E951}" destId="{AB21C598-508F-43FD-8528-327A07AB5B3D}"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194DF3-DAAB-45CB-8542-D0B97F036A0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l-GR"/>
        </a:p>
      </dgm:t>
    </dgm:pt>
    <dgm:pt modelId="{5F968BEF-13C2-45DB-BC54-5275B1E335F2}">
      <dgm:prSet/>
      <dgm:spPr/>
      <dgm:t>
        <a:bodyPr/>
        <a:lstStyle/>
        <a:p>
          <a:r>
            <a:rPr lang="el-GR" dirty="0"/>
            <a:t>Ένας </a:t>
          </a:r>
          <a:r>
            <a:rPr lang="el-GR" b="1" dirty="0"/>
            <a:t>επιστημονικός κλάδος</a:t>
          </a:r>
          <a:r>
            <a:rPr lang="el-GR" dirty="0"/>
            <a:t> (</a:t>
          </a:r>
          <a:r>
            <a:rPr lang="el-GR" dirty="0" err="1"/>
            <a:t>discipline</a:t>
          </a:r>
          <a:r>
            <a:rPr lang="el-GR" dirty="0"/>
            <a:t>) συνδέεται ειδικά με το ακαδημαϊκό περιβάλλον και αναφέρεται σε έναν εκπαιδευτικό κλάδο, ένα τομέα μάθησης ή ένα τομέα γνώσεων. </a:t>
          </a:r>
        </a:p>
      </dgm:t>
    </dgm:pt>
    <dgm:pt modelId="{5C4781ED-105D-4B80-AE43-81B83D42F904}" type="parTrans" cxnId="{E6666DD3-1411-43A0-89B9-DB43E3D6CB9D}">
      <dgm:prSet/>
      <dgm:spPr/>
      <dgm:t>
        <a:bodyPr/>
        <a:lstStyle/>
        <a:p>
          <a:endParaRPr lang="el-GR"/>
        </a:p>
      </dgm:t>
    </dgm:pt>
    <dgm:pt modelId="{B2A2A529-BA37-4476-AA71-FB74D4712F86}" type="sibTrans" cxnId="{E6666DD3-1411-43A0-89B9-DB43E3D6CB9D}">
      <dgm:prSet/>
      <dgm:spPr/>
      <dgm:t>
        <a:bodyPr/>
        <a:lstStyle/>
        <a:p>
          <a:endParaRPr lang="el-GR"/>
        </a:p>
      </dgm:t>
    </dgm:pt>
    <dgm:pt modelId="{E04D310F-15D7-4FA3-9499-36281A091129}">
      <dgm:prSet/>
      <dgm:spPr/>
      <dgm:t>
        <a:bodyPr/>
        <a:lstStyle/>
        <a:p>
          <a:r>
            <a:rPr lang="el-GR" dirty="0"/>
            <a:t>Ένα </a:t>
          </a:r>
          <a:r>
            <a:rPr lang="el-GR" b="1" dirty="0"/>
            <a:t>επάγγελμα </a:t>
          </a:r>
          <a:r>
            <a:rPr lang="el-GR" dirty="0"/>
            <a:t>(</a:t>
          </a:r>
          <a:r>
            <a:rPr lang="el-GR" dirty="0" err="1"/>
            <a:t>profession</a:t>
          </a:r>
          <a:r>
            <a:rPr lang="el-GR" dirty="0"/>
            <a:t>) αναφέρεται σε ένα εξειδικευμένο πεδίο πρακτικής, βασισμένο στη θεωρητική δομή της επιστήμης ή γνώσης αυτού του κλάδου και στις συνακόλουθες ικανότητες πρακτικής. </a:t>
          </a:r>
          <a:br>
            <a:rPr lang="en-US" dirty="0"/>
          </a:br>
          <a:endParaRPr lang="el-GR" dirty="0"/>
        </a:p>
      </dgm:t>
    </dgm:pt>
    <dgm:pt modelId="{13C48F12-CC66-4AD6-9CCC-9DE2E8EA57E1}" type="parTrans" cxnId="{30E16780-8F62-451E-9097-6F5315CECD7A}">
      <dgm:prSet/>
      <dgm:spPr/>
      <dgm:t>
        <a:bodyPr/>
        <a:lstStyle/>
        <a:p>
          <a:endParaRPr lang="el-GR"/>
        </a:p>
      </dgm:t>
    </dgm:pt>
    <dgm:pt modelId="{7721393A-9A20-4300-9AE7-BBC8F230BC43}" type="sibTrans" cxnId="{30E16780-8F62-451E-9097-6F5315CECD7A}">
      <dgm:prSet/>
      <dgm:spPr/>
      <dgm:t>
        <a:bodyPr/>
        <a:lstStyle/>
        <a:p>
          <a:endParaRPr lang="el-GR"/>
        </a:p>
      </dgm:t>
    </dgm:pt>
    <dgm:pt modelId="{1A5AADAC-9ADA-4E46-8806-328603A6CA43}" type="pres">
      <dgm:prSet presAssocID="{E1194DF3-DAAB-45CB-8542-D0B97F036A09}" presName="compositeShape" presStyleCnt="0">
        <dgm:presLayoutVars>
          <dgm:chMax val="7"/>
          <dgm:dir/>
          <dgm:resizeHandles val="exact"/>
        </dgm:presLayoutVars>
      </dgm:prSet>
      <dgm:spPr/>
    </dgm:pt>
    <dgm:pt modelId="{FC311DFD-3FE0-423A-9C41-341DF91F9408}" type="pres">
      <dgm:prSet presAssocID="{5F968BEF-13C2-45DB-BC54-5275B1E335F2}" presName="circ1" presStyleLbl="vennNode1" presStyleIdx="0" presStyleCnt="2"/>
      <dgm:spPr/>
    </dgm:pt>
    <dgm:pt modelId="{1C4804BD-7A86-4E73-A54B-A9A279B4F1D7}" type="pres">
      <dgm:prSet presAssocID="{5F968BEF-13C2-45DB-BC54-5275B1E335F2}" presName="circ1Tx" presStyleLbl="revTx" presStyleIdx="0" presStyleCnt="0">
        <dgm:presLayoutVars>
          <dgm:chMax val="0"/>
          <dgm:chPref val="0"/>
          <dgm:bulletEnabled val="1"/>
        </dgm:presLayoutVars>
      </dgm:prSet>
      <dgm:spPr/>
    </dgm:pt>
    <dgm:pt modelId="{D693AAD4-2C02-442D-AF83-1814F13DCCAD}" type="pres">
      <dgm:prSet presAssocID="{E04D310F-15D7-4FA3-9499-36281A091129}" presName="circ2" presStyleLbl="vennNode1" presStyleIdx="1" presStyleCnt="2"/>
      <dgm:spPr/>
    </dgm:pt>
    <dgm:pt modelId="{53E6D0C3-1F33-4D56-9068-0031BEBBBE5F}" type="pres">
      <dgm:prSet presAssocID="{E04D310F-15D7-4FA3-9499-36281A091129}" presName="circ2Tx" presStyleLbl="revTx" presStyleIdx="0" presStyleCnt="0">
        <dgm:presLayoutVars>
          <dgm:chMax val="0"/>
          <dgm:chPref val="0"/>
          <dgm:bulletEnabled val="1"/>
        </dgm:presLayoutVars>
      </dgm:prSet>
      <dgm:spPr/>
    </dgm:pt>
  </dgm:ptLst>
  <dgm:cxnLst>
    <dgm:cxn modelId="{60FFC811-4316-4EC2-B5BE-483A6FAB9797}" type="presOf" srcId="{5F968BEF-13C2-45DB-BC54-5275B1E335F2}" destId="{1C4804BD-7A86-4E73-A54B-A9A279B4F1D7}" srcOrd="1" destOrd="0" presId="urn:microsoft.com/office/officeart/2005/8/layout/venn1"/>
    <dgm:cxn modelId="{4E657127-9F83-426C-8469-29D15C6441AA}" type="presOf" srcId="{5F968BEF-13C2-45DB-BC54-5275B1E335F2}" destId="{FC311DFD-3FE0-423A-9C41-341DF91F9408}" srcOrd="0" destOrd="0" presId="urn:microsoft.com/office/officeart/2005/8/layout/venn1"/>
    <dgm:cxn modelId="{63F2CE3A-B2E9-4B6C-A176-BE17B49B1622}" type="presOf" srcId="{E04D310F-15D7-4FA3-9499-36281A091129}" destId="{D693AAD4-2C02-442D-AF83-1814F13DCCAD}" srcOrd="0" destOrd="0" presId="urn:microsoft.com/office/officeart/2005/8/layout/venn1"/>
    <dgm:cxn modelId="{BD96E042-E7F8-4C11-AC59-F224B877F186}" type="presOf" srcId="{E1194DF3-DAAB-45CB-8542-D0B97F036A09}" destId="{1A5AADAC-9ADA-4E46-8806-328603A6CA43}" srcOrd="0" destOrd="0" presId="urn:microsoft.com/office/officeart/2005/8/layout/venn1"/>
    <dgm:cxn modelId="{DC47ED48-6596-44CB-A570-AD8586D50FDB}" type="presOf" srcId="{E04D310F-15D7-4FA3-9499-36281A091129}" destId="{53E6D0C3-1F33-4D56-9068-0031BEBBBE5F}" srcOrd="1" destOrd="0" presId="urn:microsoft.com/office/officeart/2005/8/layout/venn1"/>
    <dgm:cxn modelId="{30E16780-8F62-451E-9097-6F5315CECD7A}" srcId="{E1194DF3-DAAB-45CB-8542-D0B97F036A09}" destId="{E04D310F-15D7-4FA3-9499-36281A091129}" srcOrd="1" destOrd="0" parTransId="{13C48F12-CC66-4AD6-9CCC-9DE2E8EA57E1}" sibTransId="{7721393A-9A20-4300-9AE7-BBC8F230BC43}"/>
    <dgm:cxn modelId="{E6666DD3-1411-43A0-89B9-DB43E3D6CB9D}" srcId="{E1194DF3-DAAB-45CB-8542-D0B97F036A09}" destId="{5F968BEF-13C2-45DB-BC54-5275B1E335F2}" srcOrd="0" destOrd="0" parTransId="{5C4781ED-105D-4B80-AE43-81B83D42F904}" sibTransId="{B2A2A529-BA37-4476-AA71-FB74D4712F86}"/>
    <dgm:cxn modelId="{592817DE-03A2-419E-9AC6-0EF932E0B082}" type="presParOf" srcId="{1A5AADAC-9ADA-4E46-8806-328603A6CA43}" destId="{FC311DFD-3FE0-423A-9C41-341DF91F9408}" srcOrd="0" destOrd="0" presId="urn:microsoft.com/office/officeart/2005/8/layout/venn1"/>
    <dgm:cxn modelId="{81056F05-953F-4BF8-A426-F966959D50CF}" type="presParOf" srcId="{1A5AADAC-9ADA-4E46-8806-328603A6CA43}" destId="{1C4804BD-7A86-4E73-A54B-A9A279B4F1D7}" srcOrd="1" destOrd="0" presId="urn:microsoft.com/office/officeart/2005/8/layout/venn1"/>
    <dgm:cxn modelId="{FB5C0193-8068-4CEF-BBCE-BE358F7A9BB6}" type="presParOf" srcId="{1A5AADAC-9ADA-4E46-8806-328603A6CA43}" destId="{D693AAD4-2C02-442D-AF83-1814F13DCCAD}" srcOrd="2" destOrd="0" presId="urn:microsoft.com/office/officeart/2005/8/layout/venn1"/>
    <dgm:cxn modelId="{C34F6EFC-98FE-42C1-8A3A-FAC5E8FD932B}" type="presParOf" srcId="{1A5AADAC-9ADA-4E46-8806-328603A6CA43}" destId="{53E6D0C3-1F33-4D56-9068-0031BEBBBE5F}"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678460-7F01-4338-AE67-9872A8F88F65}"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el-GR"/>
        </a:p>
      </dgm:t>
    </dgm:pt>
    <dgm:pt modelId="{22D0F20F-BBBA-4B39-9110-D5934CAC78A6}">
      <dgm:prSet phldrT="[Κείμενο]"/>
      <dgm:spPr/>
      <dgm:t>
        <a:bodyPr/>
        <a:lstStyle/>
        <a:p>
          <a:r>
            <a:rPr kumimoji="0" lang="el-GR" b="1" i="0" u="none" strike="noStrike" cap="none" spc="0" normalizeH="0" baseline="0" noProof="0" dirty="0">
              <a:ln>
                <a:noFill/>
              </a:ln>
              <a:solidFill>
                <a:schemeClr val="lt1"/>
              </a:solidFill>
              <a:effectLst/>
              <a:uLnTx/>
              <a:uFillTx/>
              <a:latin typeface="+mn-lt"/>
              <a:ea typeface="+mn-ea"/>
              <a:cs typeface="+mn-cs"/>
            </a:rPr>
            <a:t>ΑΞΙΑ ΤΗΣ ΝΟΣΗΛΕΥΤΙΚΗΣ ΘΕΩΡΙΑΣ</a:t>
          </a:r>
          <a:endParaRPr lang="el-GR" dirty="0"/>
        </a:p>
      </dgm:t>
    </dgm:pt>
    <dgm:pt modelId="{65C90D9E-8097-4257-BEE2-33BD4CFC58BF}" type="parTrans" cxnId="{48056280-B5FA-448D-A197-0E933F4FD08F}">
      <dgm:prSet/>
      <dgm:spPr/>
      <dgm:t>
        <a:bodyPr/>
        <a:lstStyle/>
        <a:p>
          <a:endParaRPr lang="el-GR"/>
        </a:p>
      </dgm:t>
    </dgm:pt>
    <dgm:pt modelId="{FD4BA862-5CD5-4FB8-A8F8-7724C13755E6}" type="sibTrans" cxnId="{48056280-B5FA-448D-A197-0E933F4FD08F}">
      <dgm:prSet/>
      <dgm:spPr/>
      <dgm:t>
        <a:bodyPr/>
        <a:lstStyle/>
        <a:p>
          <a:endParaRPr lang="el-GR"/>
        </a:p>
      </dgm:t>
    </dgm:pt>
    <dgm:pt modelId="{14195D6E-7840-408E-9BC4-423E51E7C457}">
      <dgm:prSet phldrT="[Κείμενο]"/>
      <dgm:spPr/>
      <dgm:t>
        <a:bodyPr/>
        <a:lstStyle/>
        <a:p>
          <a:r>
            <a:rPr lang="el-GR" b="1" dirty="0"/>
            <a:t>Βελτίωση και Διευκόλυνση της Επικοινωνίας. </a:t>
          </a:r>
          <a:endParaRPr lang="el-GR" dirty="0"/>
        </a:p>
      </dgm:t>
    </dgm:pt>
    <dgm:pt modelId="{E59AF597-B8F9-43FA-A434-A0FA037C2D27}" type="parTrans" cxnId="{4899D2C2-FF04-435C-AFD1-A7909B2867D6}">
      <dgm:prSet/>
      <dgm:spPr/>
      <dgm:t>
        <a:bodyPr/>
        <a:lstStyle/>
        <a:p>
          <a:endParaRPr lang="el-GR"/>
        </a:p>
      </dgm:t>
    </dgm:pt>
    <dgm:pt modelId="{FC610434-E67E-46D6-B87F-9FA1A6E5848B}" type="sibTrans" cxnId="{4899D2C2-FF04-435C-AFD1-A7909B2867D6}">
      <dgm:prSet/>
      <dgm:spPr/>
      <dgm:t>
        <a:bodyPr/>
        <a:lstStyle/>
        <a:p>
          <a:endParaRPr lang="el-GR"/>
        </a:p>
      </dgm:t>
    </dgm:pt>
    <dgm:pt modelId="{11293AA7-D160-4B49-80D4-6D6DAAAD0474}">
      <dgm:prSet phldrT="[Κείμενο]"/>
      <dgm:spPr/>
      <dgm:t>
        <a:bodyPr/>
        <a:lstStyle/>
        <a:p>
          <a:r>
            <a:rPr lang="el-GR" b="1" dirty="0"/>
            <a:t>Βελτίωση της Νοσηλευτικής Αυτονομίας. </a:t>
          </a:r>
          <a:endParaRPr lang="el-GR" dirty="0"/>
        </a:p>
      </dgm:t>
    </dgm:pt>
    <dgm:pt modelId="{A685BF17-2DFA-460C-BA62-39EB936683C9}" type="parTrans" cxnId="{03582C84-1196-4DA0-A658-F49D9539050E}">
      <dgm:prSet/>
      <dgm:spPr/>
      <dgm:t>
        <a:bodyPr/>
        <a:lstStyle/>
        <a:p>
          <a:endParaRPr lang="el-GR"/>
        </a:p>
      </dgm:t>
    </dgm:pt>
    <dgm:pt modelId="{ADBD6380-6C39-4EFE-9AC3-2284456FBBA0}" type="sibTrans" cxnId="{03582C84-1196-4DA0-A658-F49D9539050E}">
      <dgm:prSet/>
      <dgm:spPr/>
      <dgm:t>
        <a:bodyPr/>
        <a:lstStyle/>
        <a:p>
          <a:endParaRPr lang="el-GR"/>
        </a:p>
      </dgm:t>
    </dgm:pt>
    <dgm:pt modelId="{CA5B0BAB-B306-49E1-A93A-17EC2776AA49}">
      <dgm:prSet phldrT="[Κείμενο]"/>
      <dgm:spPr/>
      <dgm:t>
        <a:bodyPr/>
        <a:lstStyle/>
        <a:p>
          <a:r>
            <a:rPr lang="el-GR" b="1" dirty="0"/>
            <a:t>Εφαρμογή της θεωρίας στην Πρακτική. </a:t>
          </a:r>
          <a:endParaRPr lang="el-GR" dirty="0"/>
        </a:p>
      </dgm:t>
    </dgm:pt>
    <dgm:pt modelId="{1DAFBCD0-94CE-4398-877E-EE60DF906629}" type="parTrans" cxnId="{9A068A86-CE64-4B38-954E-7EB65E49D6E2}">
      <dgm:prSet/>
      <dgm:spPr/>
      <dgm:t>
        <a:bodyPr/>
        <a:lstStyle/>
        <a:p>
          <a:endParaRPr lang="el-GR"/>
        </a:p>
      </dgm:t>
    </dgm:pt>
    <dgm:pt modelId="{61216380-5293-42A6-BBA7-53AC46FE8C8E}" type="sibTrans" cxnId="{9A068A86-CE64-4B38-954E-7EB65E49D6E2}">
      <dgm:prSet/>
      <dgm:spPr/>
      <dgm:t>
        <a:bodyPr/>
        <a:lstStyle/>
        <a:p>
          <a:endParaRPr lang="el-GR"/>
        </a:p>
      </dgm:t>
    </dgm:pt>
    <dgm:pt modelId="{E3D3E7E1-DFB1-4FEF-9CCA-B5D1DB50608A}" type="pres">
      <dgm:prSet presAssocID="{72678460-7F01-4338-AE67-9872A8F88F65}" presName="Name0" presStyleCnt="0">
        <dgm:presLayoutVars>
          <dgm:chMax val="1"/>
          <dgm:dir/>
          <dgm:animLvl val="ctr"/>
          <dgm:resizeHandles val="exact"/>
        </dgm:presLayoutVars>
      </dgm:prSet>
      <dgm:spPr/>
    </dgm:pt>
    <dgm:pt modelId="{DD43B7E2-9EEF-49B9-8AAA-573D9B624D0A}" type="pres">
      <dgm:prSet presAssocID="{22D0F20F-BBBA-4B39-9110-D5934CAC78A6}" presName="centerShape" presStyleLbl="node0" presStyleIdx="0" presStyleCnt="1"/>
      <dgm:spPr/>
    </dgm:pt>
    <dgm:pt modelId="{3BA7AEAF-5427-4482-A720-68A304E04800}" type="pres">
      <dgm:prSet presAssocID="{14195D6E-7840-408E-9BC4-423E51E7C457}" presName="node" presStyleLbl="node1" presStyleIdx="0" presStyleCnt="3">
        <dgm:presLayoutVars>
          <dgm:bulletEnabled val="1"/>
        </dgm:presLayoutVars>
      </dgm:prSet>
      <dgm:spPr/>
    </dgm:pt>
    <dgm:pt modelId="{E288C166-1B4F-402E-9F87-EE25151232CD}" type="pres">
      <dgm:prSet presAssocID="{14195D6E-7840-408E-9BC4-423E51E7C457}" presName="dummy" presStyleCnt="0"/>
      <dgm:spPr/>
    </dgm:pt>
    <dgm:pt modelId="{AEC7BFAA-EDAD-40F5-BF60-E93C945C5098}" type="pres">
      <dgm:prSet presAssocID="{FC610434-E67E-46D6-B87F-9FA1A6E5848B}" presName="sibTrans" presStyleLbl="sibTrans2D1" presStyleIdx="0" presStyleCnt="3"/>
      <dgm:spPr/>
    </dgm:pt>
    <dgm:pt modelId="{FA64B079-2532-4C8E-AE97-F57624D51EC2}" type="pres">
      <dgm:prSet presAssocID="{11293AA7-D160-4B49-80D4-6D6DAAAD0474}" presName="node" presStyleLbl="node1" presStyleIdx="1" presStyleCnt="3">
        <dgm:presLayoutVars>
          <dgm:bulletEnabled val="1"/>
        </dgm:presLayoutVars>
      </dgm:prSet>
      <dgm:spPr/>
    </dgm:pt>
    <dgm:pt modelId="{A2D74936-6846-44F9-9C3B-347C87E60939}" type="pres">
      <dgm:prSet presAssocID="{11293AA7-D160-4B49-80D4-6D6DAAAD0474}" presName="dummy" presStyleCnt="0"/>
      <dgm:spPr/>
    </dgm:pt>
    <dgm:pt modelId="{DC1FF0B3-D585-41FD-93BB-A817862B9982}" type="pres">
      <dgm:prSet presAssocID="{ADBD6380-6C39-4EFE-9AC3-2284456FBBA0}" presName="sibTrans" presStyleLbl="sibTrans2D1" presStyleIdx="1" presStyleCnt="3"/>
      <dgm:spPr/>
    </dgm:pt>
    <dgm:pt modelId="{A4CF5642-D8F5-419D-91A7-D393DA918FEB}" type="pres">
      <dgm:prSet presAssocID="{CA5B0BAB-B306-49E1-A93A-17EC2776AA49}" presName="node" presStyleLbl="node1" presStyleIdx="2" presStyleCnt="3">
        <dgm:presLayoutVars>
          <dgm:bulletEnabled val="1"/>
        </dgm:presLayoutVars>
      </dgm:prSet>
      <dgm:spPr/>
    </dgm:pt>
    <dgm:pt modelId="{6F06F2E1-E302-4F17-B2BD-C9676D8A53B7}" type="pres">
      <dgm:prSet presAssocID="{CA5B0BAB-B306-49E1-A93A-17EC2776AA49}" presName="dummy" presStyleCnt="0"/>
      <dgm:spPr/>
    </dgm:pt>
    <dgm:pt modelId="{52C98216-0DCD-4480-AFD5-07022DDC2B4D}" type="pres">
      <dgm:prSet presAssocID="{61216380-5293-42A6-BBA7-53AC46FE8C8E}" presName="sibTrans" presStyleLbl="sibTrans2D1" presStyleIdx="2" presStyleCnt="3"/>
      <dgm:spPr/>
    </dgm:pt>
  </dgm:ptLst>
  <dgm:cxnLst>
    <dgm:cxn modelId="{62C89211-91CE-4FF0-9CF6-81BAAE9BF08F}" type="presOf" srcId="{ADBD6380-6C39-4EFE-9AC3-2284456FBBA0}" destId="{DC1FF0B3-D585-41FD-93BB-A817862B9982}" srcOrd="0" destOrd="0" presId="urn:microsoft.com/office/officeart/2005/8/layout/radial6"/>
    <dgm:cxn modelId="{BEB27723-A86E-4A4E-81CA-62F91A18EED2}" type="presOf" srcId="{22D0F20F-BBBA-4B39-9110-D5934CAC78A6}" destId="{DD43B7E2-9EEF-49B9-8AAA-573D9B624D0A}" srcOrd="0" destOrd="0" presId="urn:microsoft.com/office/officeart/2005/8/layout/radial6"/>
    <dgm:cxn modelId="{D958DC32-45FC-41FE-890C-B340FE497FD7}" type="presOf" srcId="{11293AA7-D160-4B49-80D4-6D6DAAAD0474}" destId="{FA64B079-2532-4C8E-AE97-F57624D51EC2}" srcOrd="0" destOrd="0" presId="urn:microsoft.com/office/officeart/2005/8/layout/radial6"/>
    <dgm:cxn modelId="{FACABB4E-6D6D-4A95-A86F-78CA2111417F}" type="presOf" srcId="{61216380-5293-42A6-BBA7-53AC46FE8C8E}" destId="{52C98216-0DCD-4480-AFD5-07022DDC2B4D}" srcOrd="0" destOrd="0" presId="urn:microsoft.com/office/officeart/2005/8/layout/radial6"/>
    <dgm:cxn modelId="{48056280-B5FA-448D-A197-0E933F4FD08F}" srcId="{72678460-7F01-4338-AE67-9872A8F88F65}" destId="{22D0F20F-BBBA-4B39-9110-D5934CAC78A6}" srcOrd="0" destOrd="0" parTransId="{65C90D9E-8097-4257-BEE2-33BD4CFC58BF}" sibTransId="{FD4BA862-5CD5-4FB8-A8F8-7724C13755E6}"/>
    <dgm:cxn modelId="{03582C84-1196-4DA0-A658-F49D9539050E}" srcId="{22D0F20F-BBBA-4B39-9110-D5934CAC78A6}" destId="{11293AA7-D160-4B49-80D4-6D6DAAAD0474}" srcOrd="1" destOrd="0" parTransId="{A685BF17-2DFA-460C-BA62-39EB936683C9}" sibTransId="{ADBD6380-6C39-4EFE-9AC3-2284456FBBA0}"/>
    <dgm:cxn modelId="{9A068A86-CE64-4B38-954E-7EB65E49D6E2}" srcId="{22D0F20F-BBBA-4B39-9110-D5934CAC78A6}" destId="{CA5B0BAB-B306-49E1-A93A-17EC2776AA49}" srcOrd="2" destOrd="0" parTransId="{1DAFBCD0-94CE-4398-877E-EE60DF906629}" sibTransId="{61216380-5293-42A6-BBA7-53AC46FE8C8E}"/>
    <dgm:cxn modelId="{C4A23F8A-7B6C-4C8D-9440-97F9AD2BC9C8}" type="presOf" srcId="{14195D6E-7840-408E-9BC4-423E51E7C457}" destId="{3BA7AEAF-5427-4482-A720-68A304E04800}" srcOrd="0" destOrd="0" presId="urn:microsoft.com/office/officeart/2005/8/layout/radial6"/>
    <dgm:cxn modelId="{62919E90-715F-4F7A-8A9A-48C896AD646A}" type="presOf" srcId="{FC610434-E67E-46D6-B87F-9FA1A6E5848B}" destId="{AEC7BFAA-EDAD-40F5-BF60-E93C945C5098}" srcOrd="0" destOrd="0" presId="urn:microsoft.com/office/officeart/2005/8/layout/radial6"/>
    <dgm:cxn modelId="{8FA08FB0-B318-4CBC-9E53-9859DDFA84EB}" type="presOf" srcId="{72678460-7F01-4338-AE67-9872A8F88F65}" destId="{E3D3E7E1-DFB1-4FEF-9CCA-B5D1DB50608A}" srcOrd="0" destOrd="0" presId="urn:microsoft.com/office/officeart/2005/8/layout/radial6"/>
    <dgm:cxn modelId="{4899D2C2-FF04-435C-AFD1-A7909B2867D6}" srcId="{22D0F20F-BBBA-4B39-9110-D5934CAC78A6}" destId="{14195D6E-7840-408E-9BC4-423E51E7C457}" srcOrd="0" destOrd="0" parTransId="{E59AF597-B8F9-43FA-A434-A0FA037C2D27}" sibTransId="{FC610434-E67E-46D6-B87F-9FA1A6E5848B}"/>
    <dgm:cxn modelId="{21537EDE-F036-4079-B611-D450CDB31229}" type="presOf" srcId="{CA5B0BAB-B306-49E1-A93A-17EC2776AA49}" destId="{A4CF5642-D8F5-419D-91A7-D393DA918FEB}" srcOrd="0" destOrd="0" presId="urn:microsoft.com/office/officeart/2005/8/layout/radial6"/>
    <dgm:cxn modelId="{F52E87D3-9A0A-4489-A7A8-FEB3F363D471}" type="presParOf" srcId="{E3D3E7E1-DFB1-4FEF-9CCA-B5D1DB50608A}" destId="{DD43B7E2-9EEF-49B9-8AAA-573D9B624D0A}" srcOrd="0" destOrd="0" presId="urn:microsoft.com/office/officeart/2005/8/layout/radial6"/>
    <dgm:cxn modelId="{47B1DA3C-7B82-4874-A2A4-97EBFE939258}" type="presParOf" srcId="{E3D3E7E1-DFB1-4FEF-9CCA-B5D1DB50608A}" destId="{3BA7AEAF-5427-4482-A720-68A304E04800}" srcOrd="1" destOrd="0" presId="urn:microsoft.com/office/officeart/2005/8/layout/radial6"/>
    <dgm:cxn modelId="{BAC232A3-06F2-42BC-BAAE-D8AF78B9AC9B}" type="presParOf" srcId="{E3D3E7E1-DFB1-4FEF-9CCA-B5D1DB50608A}" destId="{E288C166-1B4F-402E-9F87-EE25151232CD}" srcOrd="2" destOrd="0" presId="urn:microsoft.com/office/officeart/2005/8/layout/radial6"/>
    <dgm:cxn modelId="{0BC8F5DE-85E7-4840-BE33-E74C8B0FD79A}" type="presParOf" srcId="{E3D3E7E1-DFB1-4FEF-9CCA-B5D1DB50608A}" destId="{AEC7BFAA-EDAD-40F5-BF60-E93C945C5098}" srcOrd="3" destOrd="0" presId="urn:microsoft.com/office/officeart/2005/8/layout/radial6"/>
    <dgm:cxn modelId="{A9F101C8-BD7F-4A42-A43A-CAE53CF5BBF8}" type="presParOf" srcId="{E3D3E7E1-DFB1-4FEF-9CCA-B5D1DB50608A}" destId="{FA64B079-2532-4C8E-AE97-F57624D51EC2}" srcOrd="4" destOrd="0" presId="urn:microsoft.com/office/officeart/2005/8/layout/radial6"/>
    <dgm:cxn modelId="{9C6A24F3-FA02-421B-9633-21F7E798BCD6}" type="presParOf" srcId="{E3D3E7E1-DFB1-4FEF-9CCA-B5D1DB50608A}" destId="{A2D74936-6846-44F9-9C3B-347C87E60939}" srcOrd="5" destOrd="0" presId="urn:microsoft.com/office/officeart/2005/8/layout/radial6"/>
    <dgm:cxn modelId="{2167F606-D80A-4A53-811E-4AC97F4380BD}" type="presParOf" srcId="{E3D3E7E1-DFB1-4FEF-9CCA-B5D1DB50608A}" destId="{DC1FF0B3-D585-41FD-93BB-A817862B9982}" srcOrd="6" destOrd="0" presId="urn:microsoft.com/office/officeart/2005/8/layout/radial6"/>
    <dgm:cxn modelId="{A4D0E8C1-9BA8-4E18-B773-438676685E33}" type="presParOf" srcId="{E3D3E7E1-DFB1-4FEF-9CCA-B5D1DB50608A}" destId="{A4CF5642-D8F5-419D-91A7-D393DA918FEB}" srcOrd="7" destOrd="0" presId="urn:microsoft.com/office/officeart/2005/8/layout/radial6"/>
    <dgm:cxn modelId="{8126CF80-A8E3-40A1-B7ED-1AF4ED975925}" type="presParOf" srcId="{E3D3E7E1-DFB1-4FEF-9CCA-B5D1DB50608A}" destId="{6F06F2E1-E302-4F17-B2BD-C9676D8A53B7}" srcOrd="8" destOrd="0" presId="urn:microsoft.com/office/officeart/2005/8/layout/radial6"/>
    <dgm:cxn modelId="{09A6E056-90C8-4A9C-A0B3-B64DBEE814F3}" type="presParOf" srcId="{E3D3E7E1-DFB1-4FEF-9CCA-B5D1DB50608A}" destId="{52C98216-0DCD-4480-AFD5-07022DDC2B4D}"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A8890C-04AA-4660-ABE0-CFDEE24BD121}" type="doc">
      <dgm:prSet loTypeId="urn:microsoft.com/office/officeart/2005/8/layout/equation2" loCatId="process" qsTypeId="urn:microsoft.com/office/officeart/2005/8/quickstyle/simple1" qsCatId="simple" csTypeId="urn:microsoft.com/office/officeart/2005/8/colors/accent0_2" csCatId="mainScheme" phldr="1"/>
      <dgm:spPr/>
    </dgm:pt>
    <dgm:pt modelId="{2884A7B2-B538-400C-B57F-FBAADC401D2B}">
      <dgm:prSet phldrT="[Κείμενο]"/>
      <dgm:spPr/>
      <dgm:t>
        <a:bodyPr/>
        <a:lstStyle/>
        <a:p>
          <a:r>
            <a:rPr lang="el-GR" dirty="0"/>
            <a:t>Νοσηλευτική Θεωρία</a:t>
          </a:r>
        </a:p>
      </dgm:t>
    </dgm:pt>
    <dgm:pt modelId="{F3AC9854-79F2-44E6-9D43-6415EA3C6ADD}" type="parTrans" cxnId="{00319EEF-D67E-4654-91A3-5C168B15FA25}">
      <dgm:prSet/>
      <dgm:spPr/>
      <dgm:t>
        <a:bodyPr/>
        <a:lstStyle/>
        <a:p>
          <a:endParaRPr lang="el-GR"/>
        </a:p>
      </dgm:t>
    </dgm:pt>
    <dgm:pt modelId="{67CF2918-1F00-41A3-A8C7-F381B01E7534}" type="sibTrans" cxnId="{00319EEF-D67E-4654-91A3-5C168B15FA25}">
      <dgm:prSet/>
      <dgm:spPr/>
      <dgm:t>
        <a:bodyPr/>
        <a:lstStyle/>
        <a:p>
          <a:endParaRPr lang="el-GR"/>
        </a:p>
      </dgm:t>
    </dgm:pt>
    <dgm:pt modelId="{99C4A616-5995-493D-980C-FEA26B01A480}">
      <dgm:prSet phldrT="[Κείμενο]"/>
      <dgm:spPr/>
      <dgm:t>
        <a:bodyPr/>
        <a:lstStyle/>
        <a:p>
          <a:r>
            <a:rPr lang="el-GR" dirty="0"/>
            <a:t>Έρευνα</a:t>
          </a:r>
        </a:p>
      </dgm:t>
    </dgm:pt>
    <dgm:pt modelId="{CB35AE24-332C-4E9C-AB12-8CA7FBD6AB05}" type="parTrans" cxnId="{3B6818C6-3964-43AE-ACB6-D4DC8A664418}">
      <dgm:prSet/>
      <dgm:spPr/>
      <dgm:t>
        <a:bodyPr/>
        <a:lstStyle/>
        <a:p>
          <a:endParaRPr lang="el-GR"/>
        </a:p>
      </dgm:t>
    </dgm:pt>
    <dgm:pt modelId="{43EE6B71-912F-44A9-BB3E-07B3A655F70E}" type="sibTrans" cxnId="{3B6818C6-3964-43AE-ACB6-D4DC8A664418}">
      <dgm:prSet/>
      <dgm:spPr/>
      <dgm:t>
        <a:bodyPr/>
        <a:lstStyle/>
        <a:p>
          <a:endParaRPr lang="el-GR"/>
        </a:p>
      </dgm:t>
    </dgm:pt>
    <dgm:pt modelId="{14249C78-B81B-4E7F-9F91-D15C58DD41C9}">
      <dgm:prSet phldrT="[Κείμενο]"/>
      <dgm:spPr/>
      <dgm:t>
        <a:bodyPr/>
        <a:lstStyle/>
        <a:p>
          <a:r>
            <a:rPr lang="el-GR" dirty="0"/>
            <a:t>Νοσηλευτική Επιστήμη</a:t>
          </a:r>
        </a:p>
      </dgm:t>
    </dgm:pt>
    <dgm:pt modelId="{DB3529AB-E3DE-41E3-B192-E051C224DC0E}" type="parTrans" cxnId="{FC67ADBA-5A44-46F2-81D5-61019EBDCC3B}">
      <dgm:prSet/>
      <dgm:spPr/>
      <dgm:t>
        <a:bodyPr/>
        <a:lstStyle/>
        <a:p>
          <a:endParaRPr lang="el-GR"/>
        </a:p>
      </dgm:t>
    </dgm:pt>
    <dgm:pt modelId="{616E7B92-5142-43DF-9361-872B5A636568}" type="sibTrans" cxnId="{FC67ADBA-5A44-46F2-81D5-61019EBDCC3B}">
      <dgm:prSet/>
      <dgm:spPr/>
      <dgm:t>
        <a:bodyPr/>
        <a:lstStyle/>
        <a:p>
          <a:endParaRPr lang="el-GR"/>
        </a:p>
      </dgm:t>
    </dgm:pt>
    <dgm:pt modelId="{D426C73C-EC95-4A6B-BC86-962D3B664196}" type="pres">
      <dgm:prSet presAssocID="{05A8890C-04AA-4660-ABE0-CFDEE24BD121}" presName="Name0" presStyleCnt="0">
        <dgm:presLayoutVars>
          <dgm:dir/>
          <dgm:resizeHandles val="exact"/>
        </dgm:presLayoutVars>
      </dgm:prSet>
      <dgm:spPr/>
    </dgm:pt>
    <dgm:pt modelId="{A8CF3341-798D-4B8F-A878-971C73E41DFE}" type="pres">
      <dgm:prSet presAssocID="{05A8890C-04AA-4660-ABE0-CFDEE24BD121}" presName="vNodes" presStyleCnt="0"/>
      <dgm:spPr/>
    </dgm:pt>
    <dgm:pt modelId="{15E5B77D-34FC-4D97-BD16-648F7F3B4D40}" type="pres">
      <dgm:prSet presAssocID="{2884A7B2-B538-400C-B57F-FBAADC401D2B}" presName="node" presStyleLbl="node1" presStyleIdx="0" presStyleCnt="3">
        <dgm:presLayoutVars>
          <dgm:bulletEnabled val="1"/>
        </dgm:presLayoutVars>
      </dgm:prSet>
      <dgm:spPr/>
    </dgm:pt>
    <dgm:pt modelId="{A18ACE35-928C-47A1-8B4F-32D07F27BE86}" type="pres">
      <dgm:prSet presAssocID="{67CF2918-1F00-41A3-A8C7-F381B01E7534}" presName="spacerT" presStyleCnt="0"/>
      <dgm:spPr/>
    </dgm:pt>
    <dgm:pt modelId="{21EA733B-43A2-4A5A-B711-4EA5D07B1994}" type="pres">
      <dgm:prSet presAssocID="{67CF2918-1F00-41A3-A8C7-F381B01E7534}" presName="sibTrans" presStyleLbl="sibTrans2D1" presStyleIdx="0" presStyleCnt="2"/>
      <dgm:spPr/>
    </dgm:pt>
    <dgm:pt modelId="{BB899730-4AD1-4B23-B573-04B117511823}" type="pres">
      <dgm:prSet presAssocID="{67CF2918-1F00-41A3-A8C7-F381B01E7534}" presName="spacerB" presStyleCnt="0"/>
      <dgm:spPr/>
    </dgm:pt>
    <dgm:pt modelId="{C2B3CF66-24FB-41F1-A7A0-18F675D3515D}" type="pres">
      <dgm:prSet presAssocID="{99C4A616-5995-493D-980C-FEA26B01A480}" presName="node" presStyleLbl="node1" presStyleIdx="1" presStyleCnt="3">
        <dgm:presLayoutVars>
          <dgm:bulletEnabled val="1"/>
        </dgm:presLayoutVars>
      </dgm:prSet>
      <dgm:spPr/>
    </dgm:pt>
    <dgm:pt modelId="{2C391A77-DAB1-4C59-A3AC-18DC3DF81710}" type="pres">
      <dgm:prSet presAssocID="{05A8890C-04AA-4660-ABE0-CFDEE24BD121}" presName="sibTransLast" presStyleLbl="sibTrans2D1" presStyleIdx="1" presStyleCnt="2"/>
      <dgm:spPr/>
    </dgm:pt>
    <dgm:pt modelId="{DFBAABA0-911E-42E6-BCEF-98EA5DFA744A}" type="pres">
      <dgm:prSet presAssocID="{05A8890C-04AA-4660-ABE0-CFDEE24BD121}" presName="connectorText" presStyleLbl="sibTrans2D1" presStyleIdx="1" presStyleCnt="2"/>
      <dgm:spPr/>
    </dgm:pt>
    <dgm:pt modelId="{8D39E9C2-6C06-4260-B61D-B93FDE95B190}" type="pres">
      <dgm:prSet presAssocID="{05A8890C-04AA-4660-ABE0-CFDEE24BD121}" presName="lastNode" presStyleLbl="node1" presStyleIdx="2" presStyleCnt="3">
        <dgm:presLayoutVars>
          <dgm:bulletEnabled val="1"/>
        </dgm:presLayoutVars>
      </dgm:prSet>
      <dgm:spPr/>
    </dgm:pt>
  </dgm:ptLst>
  <dgm:cxnLst>
    <dgm:cxn modelId="{56AF743E-D345-4CE1-A50F-BC68A6F1A460}" type="presOf" srcId="{2884A7B2-B538-400C-B57F-FBAADC401D2B}" destId="{15E5B77D-34FC-4D97-BD16-648F7F3B4D40}" srcOrd="0" destOrd="0" presId="urn:microsoft.com/office/officeart/2005/8/layout/equation2"/>
    <dgm:cxn modelId="{0DE04063-8781-4B1E-866F-6049499AAB8A}" type="presOf" srcId="{14249C78-B81B-4E7F-9F91-D15C58DD41C9}" destId="{8D39E9C2-6C06-4260-B61D-B93FDE95B190}" srcOrd="0" destOrd="0" presId="urn:microsoft.com/office/officeart/2005/8/layout/equation2"/>
    <dgm:cxn modelId="{604B7892-427B-4D03-B8A5-212599CA4A39}" type="presOf" srcId="{99C4A616-5995-493D-980C-FEA26B01A480}" destId="{C2B3CF66-24FB-41F1-A7A0-18F675D3515D}" srcOrd="0" destOrd="0" presId="urn:microsoft.com/office/officeart/2005/8/layout/equation2"/>
    <dgm:cxn modelId="{7FC1A2A6-6453-4AEE-95EB-6F636FB91144}" type="presOf" srcId="{67CF2918-1F00-41A3-A8C7-F381B01E7534}" destId="{21EA733B-43A2-4A5A-B711-4EA5D07B1994}" srcOrd="0" destOrd="0" presId="urn:microsoft.com/office/officeart/2005/8/layout/equation2"/>
    <dgm:cxn modelId="{73C5E6B5-6E27-4A8C-B9B7-033026F7A770}" type="presOf" srcId="{43EE6B71-912F-44A9-BB3E-07B3A655F70E}" destId="{DFBAABA0-911E-42E6-BCEF-98EA5DFA744A}" srcOrd="1" destOrd="0" presId="urn:microsoft.com/office/officeart/2005/8/layout/equation2"/>
    <dgm:cxn modelId="{FC67ADBA-5A44-46F2-81D5-61019EBDCC3B}" srcId="{05A8890C-04AA-4660-ABE0-CFDEE24BD121}" destId="{14249C78-B81B-4E7F-9F91-D15C58DD41C9}" srcOrd="2" destOrd="0" parTransId="{DB3529AB-E3DE-41E3-B192-E051C224DC0E}" sibTransId="{616E7B92-5142-43DF-9361-872B5A636568}"/>
    <dgm:cxn modelId="{3B6818C6-3964-43AE-ACB6-D4DC8A664418}" srcId="{05A8890C-04AA-4660-ABE0-CFDEE24BD121}" destId="{99C4A616-5995-493D-980C-FEA26B01A480}" srcOrd="1" destOrd="0" parTransId="{CB35AE24-332C-4E9C-AB12-8CA7FBD6AB05}" sibTransId="{43EE6B71-912F-44A9-BB3E-07B3A655F70E}"/>
    <dgm:cxn modelId="{7614DCEE-5202-40BB-B34D-A8DFFDBACD09}" type="presOf" srcId="{05A8890C-04AA-4660-ABE0-CFDEE24BD121}" destId="{D426C73C-EC95-4A6B-BC86-962D3B664196}" srcOrd="0" destOrd="0" presId="urn:microsoft.com/office/officeart/2005/8/layout/equation2"/>
    <dgm:cxn modelId="{00319EEF-D67E-4654-91A3-5C168B15FA25}" srcId="{05A8890C-04AA-4660-ABE0-CFDEE24BD121}" destId="{2884A7B2-B538-400C-B57F-FBAADC401D2B}" srcOrd="0" destOrd="0" parTransId="{F3AC9854-79F2-44E6-9D43-6415EA3C6ADD}" sibTransId="{67CF2918-1F00-41A3-A8C7-F381B01E7534}"/>
    <dgm:cxn modelId="{8E8D6EF3-9F22-491D-B261-77FA5ABFE2BD}" type="presOf" srcId="{43EE6B71-912F-44A9-BB3E-07B3A655F70E}" destId="{2C391A77-DAB1-4C59-A3AC-18DC3DF81710}" srcOrd="0" destOrd="0" presId="urn:microsoft.com/office/officeart/2005/8/layout/equation2"/>
    <dgm:cxn modelId="{2AC5D1BE-D309-4FC8-B819-F0CADCDA0315}" type="presParOf" srcId="{D426C73C-EC95-4A6B-BC86-962D3B664196}" destId="{A8CF3341-798D-4B8F-A878-971C73E41DFE}" srcOrd="0" destOrd="0" presId="urn:microsoft.com/office/officeart/2005/8/layout/equation2"/>
    <dgm:cxn modelId="{D2AEC925-611B-49B1-963E-57199C4AF31A}" type="presParOf" srcId="{A8CF3341-798D-4B8F-A878-971C73E41DFE}" destId="{15E5B77D-34FC-4D97-BD16-648F7F3B4D40}" srcOrd="0" destOrd="0" presId="urn:microsoft.com/office/officeart/2005/8/layout/equation2"/>
    <dgm:cxn modelId="{B1626497-F994-473D-A195-F64E22EDDD9C}" type="presParOf" srcId="{A8CF3341-798D-4B8F-A878-971C73E41DFE}" destId="{A18ACE35-928C-47A1-8B4F-32D07F27BE86}" srcOrd="1" destOrd="0" presId="urn:microsoft.com/office/officeart/2005/8/layout/equation2"/>
    <dgm:cxn modelId="{16A829F0-2B04-4755-8B06-B95D615605B6}" type="presParOf" srcId="{A8CF3341-798D-4B8F-A878-971C73E41DFE}" destId="{21EA733B-43A2-4A5A-B711-4EA5D07B1994}" srcOrd="2" destOrd="0" presId="urn:microsoft.com/office/officeart/2005/8/layout/equation2"/>
    <dgm:cxn modelId="{7FB400E1-CF6D-403C-92AC-054728A49985}" type="presParOf" srcId="{A8CF3341-798D-4B8F-A878-971C73E41DFE}" destId="{BB899730-4AD1-4B23-B573-04B117511823}" srcOrd="3" destOrd="0" presId="urn:microsoft.com/office/officeart/2005/8/layout/equation2"/>
    <dgm:cxn modelId="{26268884-110C-467C-A952-115D69D39B50}" type="presParOf" srcId="{A8CF3341-798D-4B8F-A878-971C73E41DFE}" destId="{C2B3CF66-24FB-41F1-A7A0-18F675D3515D}" srcOrd="4" destOrd="0" presId="urn:microsoft.com/office/officeart/2005/8/layout/equation2"/>
    <dgm:cxn modelId="{40A41645-C63B-4423-B37D-430A51C3E693}" type="presParOf" srcId="{D426C73C-EC95-4A6B-BC86-962D3B664196}" destId="{2C391A77-DAB1-4C59-A3AC-18DC3DF81710}" srcOrd="1" destOrd="0" presId="urn:microsoft.com/office/officeart/2005/8/layout/equation2"/>
    <dgm:cxn modelId="{9952BFA8-FF4F-4479-AAFD-D887EF0BDB77}" type="presParOf" srcId="{2C391A77-DAB1-4C59-A3AC-18DC3DF81710}" destId="{DFBAABA0-911E-42E6-BCEF-98EA5DFA744A}" srcOrd="0" destOrd="0" presId="urn:microsoft.com/office/officeart/2005/8/layout/equation2"/>
    <dgm:cxn modelId="{D507CC45-37E2-452B-9A40-7CB922F3A3B6}" type="presParOf" srcId="{D426C73C-EC95-4A6B-BC86-962D3B664196}" destId="{8D39E9C2-6C06-4260-B61D-B93FDE95B190}"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E74B6C-DA42-41C5-99C9-1698B3952FD8}" type="doc">
      <dgm:prSet loTypeId="urn:microsoft.com/office/officeart/2005/8/layout/arrow3" loCatId="relationship" qsTypeId="urn:microsoft.com/office/officeart/2005/8/quickstyle/simple1" qsCatId="simple" csTypeId="urn:microsoft.com/office/officeart/2005/8/colors/colorful4" csCatId="colorful" phldr="1"/>
      <dgm:spPr/>
      <dgm:t>
        <a:bodyPr/>
        <a:lstStyle/>
        <a:p>
          <a:endParaRPr lang="el-GR"/>
        </a:p>
      </dgm:t>
    </dgm:pt>
    <dgm:pt modelId="{5AE63779-F39D-4792-995F-263BFC250FFB}">
      <dgm:prSet phldrT="[Κείμενο]" custT="1"/>
      <dgm:spPr/>
      <dgm:t>
        <a:bodyPr/>
        <a:lstStyle/>
        <a:p>
          <a:r>
            <a:rPr lang="el-GR" sz="1600" dirty="0"/>
            <a:t>Η απόδοση ονόματος σε ένα φαινόμενο δεν είναι απόλυτη ή μονοδιάστατη, δηλαδή μπορούν να αποδοθούν διαφορετικά ονόματα για το ίδιο φαινόμενο.</a:t>
          </a:r>
        </a:p>
      </dgm:t>
    </dgm:pt>
    <dgm:pt modelId="{FD4DE0AF-E51D-477F-ADAE-7429C1BA4325}" type="parTrans" cxnId="{367B75FD-C118-4AC6-AA1F-92E0F5960298}">
      <dgm:prSet/>
      <dgm:spPr/>
      <dgm:t>
        <a:bodyPr/>
        <a:lstStyle/>
        <a:p>
          <a:endParaRPr lang="el-GR"/>
        </a:p>
      </dgm:t>
    </dgm:pt>
    <dgm:pt modelId="{20FCC880-7B57-48DF-9531-C3D5F627D754}" type="sibTrans" cxnId="{367B75FD-C118-4AC6-AA1F-92E0F5960298}">
      <dgm:prSet/>
      <dgm:spPr/>
      <dgm:t>
        <a:bodyPr/>
        <a:lstStyle/>
        <a:p>
          <a:endParaRPr lang="el-GR"/>
        </a:p>
      </dgm:t>
    </dgm:pt>
    <dgm:pt modelId="{889CD1A8-688A-4181-9BCD-ED72692E0004}">
      <dgm:prSet phldrT="[Κείμενο]" custT="1"/>
      <dgm:spPr/>
      <dgm:t>
        <a:bodyPr/>
        <a:lstStyle/>
        <a:p>
          <a:r>
            <a:rPr lang="el-GR" sz="1600" dirty="0"/>
            <a:t>Η σύνδεση και εντοπισμός των σχέσεων μεταξύ εννοιών για τη δημιουργία προτάσεων είναι πλουραλι­στικός και δυνητικά πολλαπλός (δηλαδή, δεν υπάρχει ένας ή σωστός τρόπος σύνδεσης των εννοιών) π.χ. μπο­ρεί η πτώση ασθενούς να συνδέεται με την ολισθηρότη­τα του πατώματος ή η αδυναμία ασθενούς να συνδέεται με περιορισμένη αντιληπτική ικανότητα του στο χώρο. </a:t>
          </a:r>
        </a:p>
      </dgm:t>
    </dgm:pt>
    <dgm:pt modelId="{6FCDA041-4C7B-4A03-9CBB-AD960AC2E0F1}" type="parTrans" cxnId="{D77FEF9A-601D-4EE5-8B32-E512DEA8DA1F}">
      <dgm:prSet/>
      <dgm:spPr/>
      <dgm:t>
        <a:bodyPr/>
        <a:lstStyle/>
        <a:p>
          <a:endParaRPr lang="el-GR"/>
        </a:p>
      </dgm:t>
    </dgm:pt>
    <dgm:pt modelId="{ADBF555E-AD6B-4EA3-85F8-1568E575A9B0}" type="sibTrans" cxnId="{D77FEF9A-601D-4EE5-8B32-E512DEA8DA1F}">
      <dgm:prSet/>
      <dgm:spPr/>
      <dgm:t>
        <a:bodyPr/>
        <a:lstStyle/>
        <a:p>
          <a:endParaRPr lang="el-GR"/>
        </a:p>
      </dgm:t>
    </dgm:pt>
    <dgm:pt modelId="{56841C01-B9E3-4397-B761-14D186D7C5DF}" type="pres">
      <dgm:prSet presAssocID="{00E74B6C-DA42-41C5-99C9-1698B3952FD8}" presName="compositeShape" presStyleCnt="0">
        <dgm:presLayoutVars>
          <dgm:chMax val="2"/>
          <dgm:dir/>
          <dgm:resizeHandles val="exact"/>
        </dgm:presLayoutVars>
      </dgm:prSet>
      <dgm:spPr/>
    </dgm:pt>
    <dgm:pt modelId="{A1DC6CA8-B896-4487-8049-7722B3A8DC31}" type="pres">
      <dgm:prSet presAssocID="{00E74B6C-DA42-41C5-99C9-1698B3952FD8}" presName="divider" presStyleLbl="fgShp" presStyleIdx="0" presStyleCnt="1"/>
      <dgm:spPr/>
    </dgm:pt>
    <dgm:pt modelId="{F8E84581-A341-40F4-886B-A7E2A79A9929}" type="pres">
      <dgm:prSet presAssocID="{5AE63779-F39D-4792-995F-263BFC250FFB}" presName="downArrow" presStyleLbl="node1" presStyleIdx="0" presStyleCnt="2"/>
      <dgm:spPr/>
    </dgm:pt>
    <dgm:pt modelId="{D2260CA7-F335-462F-B6EF-94059163898D}" type="pres">
      <dgm:prSet presAssocID="{5AE63779-F39D-4792-995F-263BFC250FFB}" presName="downArrowText" presStyleLbl="revTx" presStyleIdx="0" presStyleCnt="2">
        <dgm:presLayoutVars>
          <dgm:bulletEnabled val="1"/>
        </dgm:presLayoutVars>
      </dgm:prSet>
      <dgm:spPr/>
    </dgm:pt>
    <dgm:pt modelId="{4B1E11C3-4F1F-4D34-A418-4C237765475E}" type="pres">
      <dgm:prSet presAssocID="{889CD1A8-688A-4181-9BCD-ED72692E0004}" presName="upArrow" presStyleLbl="node1" presStyleIdx="1" presStyleCnt="2"/>
      <dgm:spPr/>
    </dgm:pt>
    <dgm:pt modelId="{5DAA4B3E-ACC7-4A35-A393-471DE2D7CAC6}" type="pres">
      <dgm:prSet presAssocID="{889CD1A8-688A-4181-9BCD-ED72692E0004}" presName="upArrowText" presStyleLbl="revTx" presStyleIdx="1" presStyleCnt="2" custScaleX="156152" custScaleY="96294" custLinFactNeighborX="-545" custLinFactNeighborY="3706">
        <dgm:presLayoutVars>
          <dgm:bulletEnabled val="1"/>
        </dgm:presLayoutVars>
      </dgm:prSet>
      <dgm:spPr/>
    </dgm:pt>
  </dgm:ptLst>
  <dgm:cxnLst>
    <dgm:cxn modelId="{4D75576C-C4F6-490E-A9A9-494E4FAE0855}" type="presOf" srcId="{5AE63779-F39D-4792-995F-263BFC250FFB}" destId="{D2260CA7-F335-462F-B6EF-94059163898D}" srcOrd="0" destOrd="0" presId="urn:microsoft.com/office/officeart/2005/8/layout/arrow3"/>
    <dgm:cxn modelId="{C3447556-F756-4097-B014-0C05EECF1897}" type="presOf" srcId="{00E74B6C-DA42-41C5-99C9-1698B3952FD8}" destId="{56841C01-B9E3-4397-B761-14D186D7C5DF}" srcOrd="0" destOrd="0" presId="urn:microsoft.com/office/officeart/2005/8/layout/arrow3"/>
    <dgm:cxn modelId="{196A415A-59E0-44E9-BD5A-52E9350BF770}" type="presOf" srcId="{889CD1A8-688A-4181-9BCD-ED72692E0004}" destId="{5DAA4B3E-ACC7-4A35-A393-471DE2D7CAC6}" srcOrd="0" destOrd="0" presId="urn:microsoft.com/office/officeart/2005/8/layout/arrow3"/>
    <dgm:cxn modelId="{D77FEF9A-601D-4EE5-8B32-E512DEA8DA1F}" srcId="{00E74B6C-DA42-41C5-99C9-1698B3952FD8}" destId="{889CD1A8-688A-4181-9BCD-ED72692E0004}" srcOrd="1" destOrd="0" parTransId="{6FCDA041-4C7B-4A03-9CBB-AD960AC2E0F1}" sibTransId="{ADBF555E-AD6B-4EA3-85F8-1568E575A9B0}"/>
    <dgm:cxn modelId="{367B75FD-C118-4AC6-AA1F-92E0F5960298}" srcId="{00E74B6C-DA42-41C5-99C9-1698B3952FD8}" destId="{5AE63779-F39D-4792-995F-263BFC250FFB}" srcOrd="0" destOrd="0" parTransId="{FD4DE0AF-E51D-477F-ADAE-7429C1BA4325}" sibTransId="{20FCC880-7B57-48DF-9531-C3D5F627D754}"/>
    <dgm:cxn modelId="{15E56543-4041-4BC7-BA56-F31FE025602E}" type="presParOf" srcId="{56841C01-B9E3-4397-B761-14D186D7C5DF}" destId="{A1DC6CA8-B896-4487-8049-7722B3A8DC31}" srcOrd="0" destOrd="0" presId="urn:microsoft.com/office/officeart/2005/8/layout/arrow3"/>
    <dgm:cxn modelId="{3819934E-ED97-40E4-A03C-2953ADC4B469}" type="presParOf" srcId="{56841C01-B9E3-4397-B761-14D186D7C5DF}" destId="{F8E84581-A341-40F4-886B-A7E2A79A9929}" srcOrd="1" destOrd="0" presId="urn:microsoft.com/office/officeart/2005/8/layout/arrow3"/>
    <dgm:cxn modelId="{AB8D87BC-FAE6-4821-9CD4-0573E7662B03}" type="presParOf" srcId="{56841C01-B9E3-4397-B761-14D186D7C5DF}" destId="{D2260CA7-F335-462F-B6EF-94059163898D}" srcOrd="2" destOrd="0" presId="urn:microsoft.com/office/officeart/2005/8/layout/arrow3"/>
    <dgm:cxn modelId="{010E3ABD-5270-4ED9-9D0F-C56448D3CAC4}" type="presParOf" srcId="{56841C01-B9E3-4397-B761-14D186D7C5DF}" destId="{4B1E11C3-4F1F-4D34-A418-4C237765475E}" srcOrd="3" destOrd="0" presId="urn:microsoft.com/office/officeart/2005/8/layout/arrow3"/>
    <dgm:cxn modelId="{4EF63CCD-27D8-462C-9BE2-8167B71EE619}" type="presParOf" srcId="{56841C01-B9E3-4397-B761-14D186D7C5DF}" destId="{5DAA4B3E-ACC7-4A35-A393-471DE2D7CAC6}"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CCDEB8-8BA4-413C-9377-5C1BDA6DE96B}" type="doc">
      <dgm:prSet loTypeId="urn:microsoft.com/office/officeart/2005/8/layout/hList1" loCatId="list" qsTypeId="urn:microsoft.com/office/officeart/2005/8/quickstyle/simple1" qsCatId="simple" csTypeId="urn:microsoft.com/office/officeart/2005/8/colors/accent6_5" csCatId="accent6" phldr="1"/>
      <dgm:spPr/>
      <dgm:t>
        <a:bodyPr/>
        <a:lstStyle/>
        <a:p>
          <a:endParaRPr lang="el-GR"/>
        </a:p>
      </dgm:t>
    </dgm:pt>
    <dgm:pt modelId="{22730635-5B8D-4634-B0B9-CAF550D9AC23}">
      <dgm:prSet phldrT="[Κείμενο]" custT="1"/>
      <dgm:spPr/>
      <dgm:t>
        <a:bodyPr/>
        <a:lstStyle/>
        <a:p>
          <a:r>
            <a:rPr lang="el-GR" sz="1900" b="1" kern="1200" dirty="0">
              <a:solidFill>
                <a:srgbClr val="990000"/>
              </a:solidFill>
              <a:latin typeface="Century Gothic" panose="020B0502020202020204"/>
              <a:ea typeface="+mn-ea"/>
              <a:cs typeface="+mn-cs"/>
            </a:rPr>
            <a:t>Αέρας</a:t>
          </a:r>
        </a:p>
      </dgm:t>
    </dgm:pt>
    <dgm:pt modelId="{03320D8D-4540-4E12-BC64-3AB479957682}" type="parTrans" cxnId="{C1C74BBB-B416-4235-90F1-CABF1062066C}">
      <dgm:prSet/>
      <dgm:spPr/>
      <dgm:t>
        <a:bodyPr/>
        <a:lstStyle/>
        <a:p>
          <a:endParaRPr lang="el-GR"/>
        </a:p>
      </dgm:t>
    </dgm:pt>
    <dgm:pt modelId="{21882E3E-4672-4EC3-813B-EFEAD6285691}" type="sibTrans" cxnId="{C1C74BBB-B416-4235-90F1-CABF1062066C}">
      <dgm:prSet/>
      <dgm:spPr/>
      <dgm:t>
        <a:bodyPr/>
        <a:lstStyle/>
        <a:p>
          <a:endParaRPr lang="el-GR"/>
        </a:p>
      </dgm:t>
    </dgm:pt>
    <dgm:pt modelId="{1F3A0E16-1A35-4D2E-BB0B-BB56D7DB8B48}">
      <dgm:prSet phldrT="[Κείμενο]"/>
      <dgm:spPr/>
      <dgm:t>
        <a:bodyPr/>
        <a:lstStyle/>
        <a:p>
          <a:r>
            <a:rPr lang="el-GR" dirty="0"/>
            <a:t>Ο καθαρός αέρας, η παροχή κατάλληλου αερισμού στον άρρωστο είναι ο πρώτος κανόνας της Νοσηλευτικής. Ο Νοσηλευτής θα πρέπει να διατηρήσει τον αέρα που ο άρρωστος αναπνέει τόσο καθαρό όσο είναι και ο εξωτερικός αέρας χωρίς ο άρρωστος να κρυώνει.</a:t>
          </a:r>
        </a:p>
      </dgm:t>
    </dgm:pt>
    <dgm:pt modelId="{6508DB24-67F1-4A78-B180-43494B9E37BD}" type="parTrans" cxnId="{209CAA2D-A931-4A0C-96DE-CD75B54B0676}">
      <dgm:prSet/>
      <dgm:spPr/>
      <dgm:t>
        <a:bodyPr/>
        <a:lstStyle/>
        <a:p>
          <a:endParaRPr lang="el-GR"/>
        </a:p>
      </dgm:t>
    </dgm:pt>
    <dgm:pt modelId="{673C417E-E92F-44F3-B37A-E9D4BAB3295A}" type="sibTrans" cxnId="{209CAA2D-A931-4A0C-96DE-CD75B54B0676}">
      <dgm:prSet/>
      <dgm:spPr/>
      <dgm:t>
        <a:bodyPr/>
        <a:lstStyle/>
        <a:p>
          <a:endParaRPr lang="el-GR"/>
        </a:p>
      </dgm:t>
    </dgm:pt>
    <dgm:pt modelId="{ECB4A0D3-D2F6-45E9-8278-32D632A04CF2}">
      <dgm:prSet phldrT="[Κείμενο]" custT="1"/>
      <dgm:spPr/>
      <dgm:t>
        <a:bodyPr/>
        <a:lstStyle/>
        <a:p>
          <a:r>
            <a:rPr lang="el-GR" sz="1900" b="1" kern="1200" dirty="0">
              <a:solidFill>
                <a:srgbClr val="990000"/>
              </a:solidFill>
              <a:latin typeface="Century Gothic" panose="020B0502020202020204"/>
              <a:ea typeface="+mn-ea"/>
              <a:cs typeface="+mn-cs"/>
            </a:rPr>
            <a:t>Θερμοκρασία</a:t>
          </a:r>
        </a:p>
      </dgm:t>
    </dgm:pt>
    <dgm:pt modelId="{4667EB5C-1E30-4550-9315-8C86E4725FB6}" type="parTrans" cxnId="{26BBCBE1-00BA-4419-844F-5001097479BE}">
      <dgm:prSet/>
      <dgm:spPr/>
      <dgm:t>
        <a:bodyPr/>
        <a:lstStyle/>
        <a:p>
          <a:endParaRPr lang="el-GR"/>
        </a:p>
      </dgm:t>
    </dgm:pt>
    <dgm:pt modelId="{69AC4A71-2A83-4DA1-80CF-03A78355650F}" type="sibTrans" cxnId="{26BBCBE1-00BA-4419-844F-5001097479BE}">
      <dgm:prSet/>
      <dgm:spPr/>
      <dgm:t>
        <a:bodyPr/>
        <a:lstStyle/>
        <a:p>
          <a:endParaRPr lang="el-GR"/>
        </a:p>
      </dgm:t>
    </dgm:pt>
    <dgm:pt modelId="{38969F69-A6E6-4103-88E2-EA687E50B191}">
      <dgm:prSet phldrT="[Κείμενο]"/>
      <dgm:spPr/>
      <dgm:t>
        <a:bodyPr/>
        <a:lstStyle/>
        <a:p>
          <a:r>
            <a:rPr lang="el-GR" dirty="0"/>
            <a:t>Περιγράφει ειδικές οδηγίες για την παροχή φρέσκου καθαρού αέρα  αποφεύγοντας ταυτόχρονα την κρύα ατμόσφαιρα και προτρέπει τους Νοσηλευτές να παρακολουθούν συχνά τη θερμοκρασία του σώματος του ασθενούς με σκοπό την πρόληψη απώλειας της ζωτικής θερμότητας.</a:t>
          </a:r>
        </a:p>
      </dgm:t>
    </dgm:pt>
    <dgm:pt modelId="{7DC48F03-6606-4D56-AD0F-9237DE5AC9A2}" type="parTrans" cxnId="{D1F0BA3B-5C7D-4F89-ACD7-0C1AB7B58633}">
      <dgm:prSet/>
      <dgm:spPr/>
      <dgm:t>
        <a:bodyPr/>
        <a:lstStyle/>
        <a:p>
          <a:endParaRPr lang="el-GR"/>
        </a:p>
      </dgm:t>
    </dgm:pt>
    <dgm:pt modelId="{AA403532-745F-46BB-8EE0-29D59389759A}" type="sibTrans" cxnId="{D1F0BA3B-5C7D-4F89-ACD7-0C1AB7B58633}">
      <dgm:prSet/>
      <dgm:spPr/>
      <dgm:t>
        <a:bodyPr/>
        <a:lstStyle/>
        <a:p>
          <a:endParaRPr lang="el-GR"/>
        </a:p>
      </dgm:t>
    </dgm:pt>
    <dgm:pt modelId="{20427D88-BD19-4D17-AEC5-EFA52D28EBAC}">
      <dgm:prSet phldrT="[Κείμενο]" custT="1"/>
      <dgm:spPr/>
      <dgm:t>
        <a:bodyPr/>
        <a:lstStyle/>
        <a:p>
          <a:r>
            <a:rPr lang="el-GR" sz="1900" b="1" kern="1200" dirty="0">
              <a:solidFill>
                <a:srgbClr val="990000"/>
              </a:solidFill>
              <a:latin typeface="Century Gothic" panose="020B0502020202020204"/>
              <a:ea typeface="+mn-ea"/>
              <a:cs typeface="+mn-cs"/>
            </a:rPr>
            <a:t>Φωτισμός</a:t>
          </a:r>
        </a:p>
      </dgm:t>
    </dgm:pt>
    <dgm:pt modelId="{DC98E49A-5705-41DA-AB85-E3E0FEFE1E88}" type="parTrans" cxnId="{CAB263C3-4249-4DFD-B14B-76BDEBBF7092}">
      <dgm:prSet/>
      <dgm:spPr/>
      <dgm:t>
        <a:bodyPr/>
        <a:lstStyle/>
        <a:p>
          <a:endParaRPr lang="el-GR"/>
        </a:p>
      </dgm:t>
    </dgm:pt>
    <dgm:pt modelId="{18F9B080-075E-417D-88C2-50ECB606D84E}" type="sibTrans" cxnId="{CAB263C3-4249-4DFD-B14B-76BDEBBF7092}">
      <dgm:prSet/>
      <dgm:spPr/>
      <dgm:t>
        <a:bodyPr/>
        <a:lstStyle/>
        <a:p>
          <a:endParaRPr lang="el-GR"/>
        </a:p>
      </dgm:t>
    </dgm:pt>
    <dgm:pt modelId="{85C80032-93E7-4743-AF94-193F3C204533}">
      <dgm:prSet phldrT="[Κείμενο]"/>
      <dgm:spPr/>
      <dgm:t>
        <a:bodyPr/>
        <a:lstStyle/>
        <a:p>
          <a:r>
            <a:rPr lang="el-GR" dirty="0"/>
            <a:t>Πίστευε στις ευεργετικές ιδιότητες του ηλιακού φωτισμού και προέτρεπε τους Νοσηλευτές να μεταφέρουν τους αρρώστους σε φωτεινό μέρος του δωματίου εφόσον το επιτρέπει η κατάστασή τους.</a:t>
          </a:r>
        </a:p>
      </dgm:t>
    </dgm:pt>
    <dgm:pt modelId="{00BB5CD5-4A89-48D5-AB4F-22F3DB1E074D}" type="parTrans" cxnId="{1F73E6F0-9984-463E-A750-BC37F45508BB}">
      <dgm:prSet/>
      <dgm:spPr/>
      <dgm:t>
        <a:bodyPr/>
        <a:lstStyle/>
        <a:p>
          <a:endParaRPr lang="el-GR"/>
        </a:p>
      </dgm:t>
    </dgm:pt>
    <dgm:pt modelId="{E84EFBF8-F2DD-4659-B1F2-768B181D4BBD}" type="sibTrans" cxnId="{1F73E6F0-9984-463E-A750-BC37F45508BB}">
      <dgm:prSet/>
      <dgm:spPr/>
      <dgm:t>
        <a:bodyPr/>
        <a:lstStyle/>
        <a:p>
          <a:endParaRPr lang="el-GR"/>
        </a:p>
      </dgm:t>
    </dgm:pt>
    <dgm:pt modelId="{2350DB4F-66AB-49C9-85F4-C68AD0CFA0C4}" type="pres">
      <dgm:prSet presAssocID="{F6CCDEB8-8BA4-413C-9377-5C1BDA6DE96B}" presName="Name0" presStyleCnt="0">
        <dgm:presLayoutVars>
          <dgm:dir/>
          <dgm:animLvl val="lvl"/>
          <dgm:resizeHandles val="exact"/>
        </dgm:presLayoutVars>
      </dgm:prSet>
      <dgm:spPr/>
    </dgm:pt>
    <dgm:pt modelId="{88E4A9A3-7E55-4C3D-A7D8-25E0D92258CC}" type="pres">
      <dgm:prSet presAssocID="{22730635-5B8D-4634-B0B9-CAF550D9AC23}" presName="composite" presStyleCnt="0"/>
      <dgm:spPr/>
    </dgm:pt>
    <dgm:pt modelId="{4B3D530F-FCE5-424D-ABEA-A4D66DB160F3}" type="pres">
      <dgm:prSet presAssocID="{22730635-5B8D-4634-B0B9-CAF550D9AC23}" presName="parTx" presStyleLbl="alignNode1" presStyleIdx="0" presStyleCnt="3">
        <dgm:presLayoutVars>
          <dgm:chMax val="0"/>
          <dgm:chPref val="0"/>
          <dgm:bulletEnabled val="1"/>
        </dgm:presLayoutVars>
      </dgm:prSet>
      <dgm:spPr/>
    </dgm:pt>
    <dgm:pt modelId="{7F96EA9C-4F11-49F0-9253-DF687FB8F5A3}" type="pres">
      <dgm:prSet presAssocID="{22730635-5B8D-4634-B0B9-CAF550D9AC23}" presName="desTx" presStyleLbl="alignAccFollowNode1" presStyleIdx="0" presStyleCnt="3">
        <dgm:presLayoutVars>
          <dgm:bulletEnabled val="1"/>
        </dgm:presLayoutVars>
      </dgm:prSet>
      <dgm:spPr/>
    </dgm:pt>
    <dgm:pt modelId="{3E2645A1-A0FE-4DEA-833E-AADBF84BD4FD}" type="pres">
      <dgm:prSet presAssocID="{21882E3E-4672-4EC3-813B-EFEAD6285691}" presName="space" presStyleCnt="0"/>
      <dgm:spPr/>
    </dgm:pt>
    <dgm:pt modelId="{81BDA65A-984B-436E-9FFB-D209C98CD4D0}" type="pres">
      <dgm:prSet presAssocID="{ECB4A0D3-D2F6-45E9-8278-32D632A04CF2}" presName="composite" presStyleCnt="0"/>
      <dgm:spPr/>
    </dgm:pt>
    <dgm:pt modelId="{12C1A299-00F0-4984-950E-DCF84AB293CA}" type="pres">
      <dgm:prSet presAssocID="{ECB4A0D3-D2F6-45E9-8278-32D632A04CF2}" presName="parTx" presStyleLbl="alignNode1" presStyleIdx="1" presStyleCnt="3">
        <dgm:presLayoutVars>
          <dgm:chMax val="0"/>
          <dgm:chPref val="0"/>
          <dgm:bulletEnabled val="1"/>
        </dgm:presLayoutVars>
      </dgm:prSet>
      <dgm:spPr/>
    </dgm:pt>
    <dgm:pt modelId="{48D3DFBF-1FFF-4F06-9A4A-09E65DC49685}" type="pres">
      <dgm:prSet presAssocID="{ECB4A0D3-D2F6-45E9-8278-32D632A04CF2}" presName="desTx" presStyleLbl="alignAccFollowNode1" presStyleIdx="1" presStyleCnt="3">
        <dgm:presLayoutVars>
          <dgm:bulletEnabled val="1"/>
        </dgm:presLayoutVars>
      </dgm:prSet>
      <dgm:spPr/>
    </dgm:pt>
    <dgm:pt modelId="{DDCB1A86-2598-48E6-8AA9-F27FA05007BA}" type="pres">
      <dgm:prSet presAssocID="{69AC4A71-2A83-4DA1-80CF-03A78355650F}" presName="space" presStyleCnt="0"/>
      <dgm:spPr/>
    </dgm:pt>
    <dgm:pt modelId="{41071256-EDFC-42CA-A512-022A45ABE77C}" type="pres">
      <dgm:prSet presAssocID="{20427D88-BD19-4D17-AEC5-EFA52D28EBAC}" presName="composite" presStyleCnt="0"/>
      <dgm:spPr/>
    </dgm:pt>
    <dgm:pt modelId="{5F0A1AD3-C047-4B75-963E-8613D26C9F1D}" type="pres">
      <dgm:prSet presAssocID="{20427D88-BD19-4D17-AEC5-EFA52D28EBAC}" presName="parTx" presStyleLbl="alignNode1" presStyleIdx="2" presStyleCnt="3">
        <dgm:presLayoutVars>
          <dgm:chMax val="0"/>
          <dgm:chPref val="0"/>
          <dgm:bulletEnabled val="1"/>
        </dgm:presLayoutVars>
      </dgm:prSet>
      <dgm:spPr/>
    </dgm:pt>
    <dgm:pt modelId="{31AF356B-B5F9-44EF-B6E9-DD69C219B4ED}" type="pres">
      <dgm:prSet presAssocID="{20427D88-BD19-4D17-AEC5-EFA52D28EBAC}" presName="desTx" presStyleLbl="alignAccFollowNode1" presStyleIdx="2" presStyleCnt="3">
        <dgm:presLayoutVars>
          <dgm:bulletEnabled val="1"/>
        </dgm:presLayoutVars>
      </dgm:prSet>
      <dgm:spPr/>
    </dgm:pt>
  </dgm:ptLst>
  <dgm:cxnLst>
    <dgm:cxn modelId="{209CAA2D-A931-4A0C-96DE-CD75B54B0676}" srcId="{22730635-5B8D-4634-B0B9-CAF550D9AC23}" destId="{1F3A0E16-1A35-4D2E-BB0B-BB56D7DB8B48}" srcOrd="0" destOrd="0" parTransId="{6508DB24-67F1-4A78-B180-43494B9E37BD}" sibTransId="{673C417E-E92F-44F3-B37A-E9D4BAB3295A}"/>
    <dgm:cxn modelId="{547E4E34-D988-4BB2-A79B-D7135D976D31}" type="presOf" srcId="{22730635-5B8D-4634-B0B9-CAF550D9AC23}" destId="{4B3D530F-FCE5-424D-ABEA-A4D66DB160F3}" srcOrd="0" destOrd="0" presId="urn:microsoft.com/office/officeart/2005/8/layout/hList1"/>
    <dgm:cxn modelId="{D1F0BA3B-5C7D-4F89-ACD7-0C1AB7B58633}" srcId="{ECB4A0D3-D2F6-45E9-8278-32D632A04CF2}" destId="{38969F69-A6E6-4103-88E2-EA687E50B191}" srcOrd="0" destOrd="0" parTransId="{7DC48F03-6606-4D56-AD0F-9237DE5AC9A2}" sibTransId="{AA403532-745F-46BB-8EE0-29D59389759A}"/>
    <dgm:cxn modelId="{AC7D3146-D202-4C42-BB11-2855FCA60CC2}" type="presOf" srcId="{F6CCDEB8-8BA4-413C-9377-5C1BDA6DE96B}" destId="{2350DB4F-66AB-49C9-85F4-C68AD0CFA0C4}" srcOrd="0" destOrd="0" presId="urn:microsoft.com/office/officeart/2005/8/layout/hList1"/>
    <dgm:cxn modelId="{D8DA406A-720E-4EC2-A293-0A526F3DDCBB}" type="presOf" srcId="{20427D88-BD19-4D17-AEC5-EFA52D28EBAC}" destId="{5F0A1AD3-C047-4B75-963E-8613D26C9F1D}" srcOrd="0" destOrd="0" presId="urn:microsoft.com/office/officeart/2005/8/layout/hList1"/>
    <dgm:cxn modelId="{5A89C651-324D-475E-B72F-418DEA1DC728}" type="presOf" srcId="{85C80032-93E7-4743-AF94-193F3C204533}" destId="{31AF356B-B5F9-44EF-B6E9-DD69C219B4ED}" srcOrd="0" destOrd="0" presId="urn:microsoft.com/office/officeart/2005/8/layout/hList1"/>
    <dgm:cxn modelId="{F6EDB676-185B-4906-90FA-B829DA0FAEC5}" type="presOf" srcId="{1F3A0E16-1A35-4D2E-BB0B-BB56D7DB8B48}" destId="{7F96EA9C-4F11-49F0-9253-DF687FB8F5A3}" srcOrd="0" destOrd="0" presId="urn:microsoft.com/office/officeart/2005/8/layout/hList1"/>
    <dgm:cxn modelId="{4C0B8980-29B6-4A1E-AD70-9E1FF9E3CFDA}" type="presOf" srcId="{ECB4A0D3-D2F6-45E9-8278-32D632A04CF2}" destId="{12C1A299-00F0-4984-950E-DCF84AB293CA}" srcOrd="0" destOrd="0" presId="urn:microsoft.com/office/officeart/2005/8/layout/hList1"/>
    <dgm:cxn modelId="{C1C74BBB-B416-4235-90F1-CABF1062066C}" srcId="{F6CCDEB8-8BA4-413C-9377-5C1BDA6DE96B}" destId="{22730635-5B8D-4634-B0B9-CAF550D9AC23}" srcOrd="0" destOrd="0" parTransId="{03320D8D-4540-4E12-BC64-3AB479957682}" sibTransId="{21882E3E-4672-4EC3-813B-EFEAD6285691}"/>
    <dgm:cxn modelId="{CAB263C3-4249-4DFD-B14B-76BDEBBF7092}" srcId="{F6CCDEB8-8BA4-413C-9377-5C1BDA6DE96B}" destId="{20427D88-BD19-4D17-AEC5-EFA52D28EBAC}" srcOrd="2" destOrd="0" parTransId="{DC98E49A-5705-41DA-AB85-E3E0FEFE1E88}" sibTransId="{18F9B080-075E-417D-88C2-50ECB606D84E}"/>
    <dgm:cxn modelId="{27A939DF-1B1E-4C10-928B-9FD89E53B670}" type="presOf" srcId="{38969F69-A6E6-4103-88E2-EA687E50B191}" destId="{48D3DFBF-1FFF-4F06-9A4A-09E65DC49685}" srcOrd="0" destOrd="0" presId="urn:microsoft.com/office/officeart/2005/8/layout/hList1"/>
    <dgm:cxn modelId="{26BBCBE1-00BA-4419-844F-5001097479BE}" srcId="{F6CCDEB8-8BA4-413C-9377-5C1BDA6DE96B}" destId="{ECB4A0D3-D2F6-45E9-8278-32D632A04CF2}" srcOrd="1" destOrd="0" parTransId="{4667EB5C-1E30-4550-9315-8C86E4725FB6}" sibTransId="{69AC4A71-2A83-4DA1-80CF-03A78355650F}"/>
    <dgm:cxn modelId="{1F73E6F0-9984-463E-A750-BC37F45508BB}" srcId="{20427D88-BD19-4D17-AEC5-EFA52D28EBAC}" destId="{85C80032-93E7-4743-AF94-193F3C204533}" srcOrd="0" destOrd="0" parTransId="{00BB5CD5-4A89-48D5-AB4F-22F3DB1E074D}" sibTransId="{E84EFBF8-F2DD-4659-B1F2-768B181D4BBD}"/>
    <dgm:cxn modelId="{ECCF9D93-B289-4F55-B6AB-E83723900AAA}" type="presParOf" srcId="{2350DB4F-66AB-49C9-85F4-C68AD0CFA0C4}" destId="{88E4A9A3-7E55-4C3D-A7D8-25E0D92258CC}" srcOrd="0" destOrd="0" presId="urn:microsoft.com/office/officeart/2005/8/layout/hList1"/>
    <dgm:cxn modelId="{81792249-7F77-4657-BA63-DEC560011AC1}" type="presParOf" srcId="{88E4A9A3-7E55-4C3D-A7D8-25E0D92258CC}" destId="{4B3D530F-FCE5-424D-ABEA-A4D66DB160F3}" srcOrd="0" destOrd="0" presId="urn:microsoft.com/office/officeart/2005/8/layout/hList1"/>
    <dgm:cxn modelId="{19E31219-826C-403C-8B7E-EDB3C4CC8296}" type="presParOf" srcId="{88E4A9A3-7E55-4C3D-A7D8-25E0D92258CC}" destId="{7F96EA9C-4F11-49F0-9253-DF687FB8F5A3}" srcOrd="1" destOrd="0" presId="urn:microsoft.com/office/officeart/2005/8/layout/hList1"/>
    <dgm:cxn modelId="{5F9886AC-BCAE-4476-8B96-8355C90EFF9F}" type="presParOf" srcId="{2350DB4F-66AB-49C9-85F4-C68AD0CFA0C4}" destId="{3E2645A1-A0FE-4DEA-833E-AADBF84BD4FD}" srcOrd="1" destOrd="0" presId="urn:microsoft.com/office/officeart/2005/8/layout/hList1"/>
    <dgm:cxn modelId="{6AFBEB26-056F-47CD-A8F2-9B72DB56AE3F}" type="presParOf" srcId="{2350DB4F-66AB-49C9-85F4-C68AD0CFA0C4}" destId="{81BDA65A-984B-436E-9FFB-D209C98CD4D0}" srcOrd="2" destOrd="0" presId="urn:microsoft.com/office/officeart/2005/8/layout/hList1"/>
    <dgm:cxn modelId="{50A0193F-E62A-492A-BC6C-BF4EAF509033}" type="presParOf" srcId="{81BDA65A-984B-436E-9FFB-D209C98CD4D0}" destId="{12C1A299-00F0-4984-950E-DCF84AB293CA}" srcOrd="0" destOrd="0" presId="urn:microsoft.com/office/officeart/2005/8/layout/hList1"/>
    <dgm:cxn modelId="{239F0C89-9AE8-4A19-8371-1FB38612220F}" type="presParOf" srcId="{81BDA65A-984B-436E-9FFB-D209C98CD4D0}" destId="{48D3DFBF-1FFF-4F06-9A4A-09E65DC49685}" srcOrd="1" destOrd="0" presId="urn:microsoft.com/office/officeart/2005/8/layout/hList1"/>
    <dgm:cxn modelId="{BEDB07BF-9C8C-4174-957C-8DEFAAFEF9D8}" type="presParOf" srcId="{2350DB4F-66AB-49C9-85F4-C68AD0CFA0C4}" destId="{DDCB1A86-2598-48E6-8AA9-F27FA05007BA}" srcOrd="3" destOrd="0" presId="urn:microsoft.com/office/officeart/2005/8/layout/hList1"/>
    <dgm:cxn modelId="{F717BB34-E15A-486D-BE9E-82DCED0B100D}" type="presParOf" srcId="{2350DB4F-66AB-49C9-85F4-C68AD0CFA0C4}" destId="{41071256-EDFC-42CA-A512-022A45ABE77C}" srcOrd="4" destOrd="0" presId="urn:microsoft.com/office/officeart/2005/8/layout/hList1"/>
    <dgm:cxn modelId="{990B8C1E-E83C-42C5-B189-F8E66F92EC08}" type="presParOf" srcId="{41071256-EDFC-42CA-A512-022A45ABE77C}" destId="{5F0A1AD3-C047-4B75-963E-8613D26C9F1D}" srcOrd="0" destOrd="0" presId="urn:microsoft.com/office/officeart/2005/8/layout/hList1"/>
    <dgm:cxn modelId="{8B33247E-AEA8-46B0-96FA-761C9FC02985}" type="presParOf" srcId="{41071256-EDFC-42CA-A512-022A45ABE77C}" destId="{31AF356B-B5F9-44EF-B6E9-DD69C219B4E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BECCA-34C3-4C2F-8B34-07D7653D74EC}">
      <dsp:nvSpPr>
        <dsp:cNvPr id="0" name=""/>
        <dsp:cNvSpPr/>
      </dsp:nvSpPr>
      <dsp:spPr>
        <a:xfrm>
          <a:off x="0" y="0"/>
          <a:ext cx="8271256" cy="86452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dirty="0">
              <a:solidFill>
                <a:schemeClr val="accent6">
                  <a:lumMod val="50000"/>
                </a:schemeClr>
              </a:solidFill>
            </a:rPr>
            <a:t>Η </a:t>
          </a:r>
          <a:r>
            <a:rPr lang="el-GR" sz="1500" u="sng" kern="1200" dirty="0">
              <a:solidFill>
                <a:schemeClr val="accent6">
                  <a:lumMod val="50000"/>
                </a:schemeClr>
              </a:solidFill>
            </a:rPr>
            <a:t>αναζήτηση</a:t>
          </a:r>
          <a:r>
            <a:rPr lang="el-GR" sz="1500" kern="1200" dirty="0">
              <a:solidFill>
                <a:schemeClr val="accent6">
                  <a:lumMod val="50000"/>
                </a:schemeClr>
              </a:solidFill>
            </a:rPr>
            <a:t> εξειδικευμένων νοσηλευτικών γνώσεων οδήγησε τους μελετητές της νοσηλευτικής σε θεωρίες που καθοδηγούν την έρευνα, την εκπαίδευση, τη διοίκηση και την επαγγελματική πρακτική.</a:t>
          </a:r>
        </a:p>
      </dsp:txBody>
      <dsp:txXfrm>
        <a:off x="25321" y="25321"/>
        <a:ext cx="7237218" cy="813881"/>
      </dsp:txXfrm>
    </dsp:sp>
    <dsp:sp modelId="{9AD0B2D9-6A40-45BF-99BC-713B87D82B2B}">
      <dsp:nvSpPr>
        <dsp:cNvPr id="0" name=""/>
        <dsp:cNvSpPr/>
      </dsp:nvSpPr>
      <dsp:spPr>
        <a:xfrm>
          <a:off x="617658" y="984596"/>
          <a:ext cx="8271256" cy="86452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dirty="0">
              <a:solidFill>
                <a:schemeClr val="accent6">
                  <a:lumMod val="50000"/>
                </a:schemeClr>
              </a:solidFill>
            </a:rPr>
            <a:t>Η νοσηλευτική ακολούθησε μια πορεία από τις έννοιες προς τα εννοιολογικά πλαίσια, τα μοντέλα, τις θεωρίες και τέλος προς τη θεωρία της μέσης κλίμακας (</a:t>
          </a:r>
          <a:r>
            <a:rPr lang="el-GR" sz="1500" kern="1200" dirty="0" err="1">
              <a:solidFill>
                <a:schemeClr val="accent6">
                  <a:lumMod val="50000"/>
                </a:schemeClr>
              </a:solidFill>
            </a:rPr>
            <a:t>middle</a:t>
          </a:r>
          <a:r>
            <a:rPr lang="el-GR" sz="1500" kern="1200" dirty="0">
              <a:solidFill>
                <a:schemeClr val="accent6">
                  <a:lumMod val="50000"/>
                </a:schemeClr>
              </a:solidFill>
            </a:rPr>
            <a:t> </a:t>
          </a:r>
          <a:r>
            <a:rPr lang="el-GR" sz="1500" kern="1200" dirty="0" err="1">
              <a:solidFill>
                <a:schemeClr val="accent6">
                  <a:lumMod val="50000"/>
                </a:schemeClr>
              </a:solidFill>
            </a:rPr>
            <a:t>range</a:t>
          </a:r>
          <a:r>
            <a:rPr lang="el-GR" sz="1500" kern="1200" dirty="0">
              <a:solidFill>
                <a:schemeClr val="accent6">
                  <a:lumMod val="50000"/>
                </a:schemeClr>
              </a:solidFill>
            </a:rPr>
            <a:t> </a:t>
          </a:r>
          <a:r>
            <a:rPr lang="el-GR" sz="1500" kern="1200" dirty="0" err="1">
              <a:solidFill>
                <a:schemeClr val="accent6">
                  <a:lumMod val="50000"/>
                </a:schemeClr>
              </a:solidFill>
            </a:rPr>
            <a:t>theory</a:t>
          </a:r>
          <a:r>
            <a:rPr lang="el-GR" sz="1500" kern="1200" dirty="0">
              <a:solidFill>
                <a:schemeClr val="accent6">
                  <a:lumMod val="50000"/>
                </a:schemeClr>
              </a:solidFill>
            </a:rPr>
            <a:t>) σε αυτή την εποχή χρήσης της </a:t>
          </a:r>
          <a:r>
            <a:rPr lang="el-GR" sz="1500" u="sng" kern="1200" dirty="0">
              <a:solidFill>
                <a:schemeClr val="accent6">
                  <a:lumMod val="50000"/>
                </a:schemeClr>
              </a:solidFill>
            </a:rPr>
            <a:t>θεωρίας</a:t>
          </a:r>
          <a:r>
            <a:rPr lang="el-GR" sz="1500" kern="1200" dirty="0">
              <a:solidFill>
                <a:schemeClr val="accent6">
                  <a:lumMod val="50000"/>
                </a:schemeClr>
              </a:solidFill>
            </a:rPr>
            <a:t> (</a:t>
          </a:r>
          <a:r>
            <a:rPr lang="el-GR" sz="1500" kern="1200" dirty="0" err="1">
              <a:solidFill>
                <a:schemeClr val="accent6">
                  <a:lumMod val="50000"/>
                </a:schemeClr>
              </a:solidFill>
            </a:rPr>
            <a:t>theory</a:t>
          </a:r>
          <a:r>
            <a:rPr lang="en-US" sz="1500" kern="1200" dirty="0">
              <a:solidFill>
                <a:schemeClr val="accent6">
                  <a:lumMod val="50000"/>
                </a:schemeClr>
              </a:solidFill>
            </a:rPr>
            <a:t> utilization era).</a:t>
          </a:r>
          <a:endParaRPr lang="el-GR" sz="1500" kern="1200" dirty="0">
            <a:solidFill>
              <a:schemeClr val="accent6">
                <a:lumMod val="50000"/>
              </a:schemeClr>
            </a:solidFill>
          </a:endParaRPr>
        </a:p>
      </dsp:txBody>
      <dsp:txXfrm>
        <a:off x="642979" y="1009917"/>
        <a:ext cx="7041014" cy="813881"/>
      </dsp:txXfrm>
    </dsp:sp>
    <dsp:sp modelId="{297C8BA6-1142-4F6A-A8F8-7DC740BC8C8C}">
      <dsp:nvSpPr>
        <dsp:cNvPr id="0" name=""/>
        <dsp:cNvSpPr/>
      </dsp:nvSpPr>
      <dsp:spPr>
        <a:xfrm>
          <a:off x="1235317" y="1969192"/>
          <a:ext cx="8271256" cy="86452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dirty="0">
              <a:solidFill>
                <a:schemeClr val="accent6">
                  <a:lumMod val="50000"/>
                </a:schemeClr>
              </a:solidFill>
            </a:rPr>
            <a:t>Η ιστορία της νοσηλευτικής αποδεικνύει τη σπουδαιότητα της θεωρίας για τη</a:t>
          </a:r>
          <a:r>
            <a:rPr lang="en-US" sz="1500" kern="1200" dirty="0">
              <a:solidFill>
                <a:schemeClr val="accent6">
                  <a:lumMod val="50000"/>
                </a:schemeClr>
              </a:solidFill>
            </a:rPr>
            <a:t> </a:t>
          </a:r>
          <a:r>
            <a:rPr lang="el-GR" sz="1500" kern="1200" dirty="0">
              <a:solidFill>
                <a:schemeClr val="accent6">
                  <a:lumMod val="50000"/>
                </a:schemeClr>
              </a:solidFill>
            </a:rPr>
            <a:t>νοσηλευτική ως μέρος της εκπαίδευσης (επιστημονικός/ακαδημαϊκός κλάδος) και εξειδικευμένο πεδίο πρακτικής (επάγγελμα).</a:t>
          </a:r>
        </a:p>
      </dsp:txBody>
      <dsp:txXfrm>
        <a:off x="1260638" y="1994513"/>
        <a:ext cx="7041014" cy="813881"/>
      </dsp:txXfrm>
    </dsp:sp>
    <dsp:sp modelId="{62FA0C64-A62A-4E4D-A0E3-38FD8682EF0C}">
      <dsp:nvSpPr>
        <dsp:cNvPr id="0" name=""/>
        <dsp:cNvSpPr/>
      </dsp:nvSpPr>
      <dsp:spPr>
        <a:xfrm>
          <a:off x="1852976" y="2953789"/>
          <a:ext cx="8271256" cy="86452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dirty="0">
              <a:solidFill>
                <a:schemeClr val="accent6">
                  <a:lumMod val="50000"/>
                </a:schemeClr>
              </a:solidFill>
            </a:rPr>
            <a:t>Η γνώση της διεργασίας της ανάπτυξης των θεωριών είναι θεμελιώδης για</a:t>
          </a:r>
          <a:r>
            <a:rPr lang="en-US" sz="1500" kern="1200" dirty="0">
              <a:solidFill>
                <a:schemeClr val="accent6">
                  <a:lumMod val="50000"/>
                </a:schemeClr>
              </a:solidFill>
            </a:rPr>
            <a:t> </a:t>
          </a:r>
          <a:r>
            <a:rPr lang="el-GR" sz="1500" kern="1200" dirty="0">
              <a:solidFill>
                <a:schemeClr val="accent6">
                  <a:lumMod val="50000"/>
                </a:schemeClr>
              </a:solidFill>
            </a:rPr>
            <a:t>την προσωπική κατανόηση των θεωρητικών έργων του κλάδου.</a:t>
          </a:r>
        </a:p>
      </dsp:txBody>
      <dsp:txXfrm>
        <a:off x="1878297" y="2979110"/>
        <a:ext cx="7041014" cy="813881"/>
      </dsp:txXfrm>
    </dsp:sp>
    <dsp:sp modelId="{175AF12D-94CC-4449-A222-DDD1DF8C9731}">
      <dsp:nvSpPr>
        <dsp:cNvPr id="0" name=""/>
        <dsp:cNvSpPr/>
      </dsp:nvSpPr>
      <dsp:spPr>
        <a:xfrm>
          <a:off x="2470634" y="3938385"/>
          <a:ext cx="8271256" cy="86452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l-GR" sz="1500" kern="1200" dirty="0">
              <a:solidFill>
                <a:schemeClr val="accent6">
                  <a:lumMod val="50000"/>
                </a:schemeClr>
              </a:solidFill>
            </a:rPr>
            <a:t>Η ανάλυση διευκολύνει τη μάθηση μέσω της συστηματικής ανασκόπησης</a:t>
          </a:r>
          <a:r>
            <a:rPr lang="en-US" sz="1500" kern="1200" dirty="0">
              <a:solidFill>
                <a:schemeClr val="accent6">
                  <a:lumMod val="50000"/>
                </a:schemeClr>
              </a:solidFill>
            </a:rPr>
            <a:t> </a:t>
          </a:r>
          <a:r>
            <a:rPr lang="el-GR" sz="1500" kern="1200" dirty="0">
              <a:solidFill>
                <a:schemeClr val="accent6">
                  <a:lumMod val="50000"/>
                </a:schemeClr>
              </a:solidFill>
            </a:rPr>
            <a:t>και του κριτικού στοχασμού των θεωρητικών έργων του κλάδου.</a:t>
          </a:r>
        </a:p>
      </dsp:txBody>
      <dsp:txXfrm>
        <a:off x="2495955" y="3963706"/>
        <a:ext cx="7041014" cy="813881"/>
      </dsp:txXfrm>
    </dsp:sp>
    <dsp:sp modelId="{3DD0C1F9-4E8A-4557-BF6D-8421A360719C}">
      <dsp:nvSpPr>
        <dsp:cNvPr id="0" name=""/>
        <dsp:cNvSpPr/>
      </dsp:nvSpPr>
      <dsp:spPr>
        <a:xfrm>
          <a:off x="7709315" y="631582"/>
          <a:ext cx="561940" cy="561940"/>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l-GR" sz="2500" kern="1200"/>
        </a:p>
      </dsp:txBody>
      <dsp:txXfrm>
        <a:off x="7835752" y="631582"/>
        <a:ext cx="309067" cy="422860"/>
      </dsp:txXfrm>
    </dsp:sp>
    <dsp:sp modelId="{EBA47A54-5B2A-4F39-873E-09C970C30712}">
      <dsp:nvSpPr>
        <dsp:cNvPr id="0" name=""/>
        <dsp:cNvSpPr/>
      </dsp:nvSpPr>
      <dsp:spPr>
        <a:xfrm>
          <a:off x="8326974" y="1616178"/>
          <a:ext cx="561940" cy="561940"/>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l-GR" sz="2500" kern="1200"/>
        </a:p>
      </dsp:txBody>
      <dsp:txXfrm>
        <a:off x="8453411" y="1616178"/>
        <a:ext cx="309067" cy="422860"/>
      </dsp:txXfrm>
    </dsp:sp>
    <dsp:sp modelId="{D2990319-0BA1-4A15-8245-DEA08486D9D4}">
      <dsp:nvSpPr>
        <dsp:cNvPr id="0" name=""/>
        <dsp:cNvSpPr/>
      </dsp:nvSpPr>
      <dsp:spPr>
        <a:xfrm>
          <a:off x="8944633" y="2586366"/>
          <a:ext cx="561940" cy="561940"/>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l-GR" sz="2500" kern="1200"/>
        </a:p>
      </dsp:txBody>
      <dsp:txXfrm>
        <a:off x="9071070" y="2586366"/>
        <a:ext cx="309067" cy="422860"/>
      </dsp:txXfrm>
    </dsp:sp>
    <dsp:sp modelId="{7E4CC621-A061-403B-858F-2632C6C361DD}">
      <dsp:nvSpPr>
        <dsp:cNvPr id="0" name=""/>
        <dsp:cNvSpPr/>
      </dsp:nvSpPr>
      <dsp:spPr>
        <a:xfrm>
          <a:off x="9562291" y="3580568"/>
          <a:ext cx="561940" cy="561940"/>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l-GR" sz="2500" kern="1200"/>
        </a:p>
      </dsp:txBody>
      <dsp:txXfrm>
        <a:off x="9688728" y="3580568"/>
        <a:ext cx="309067" cy="4228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E5239-F3F3-41E4-82B0-DDB318A2E27C}">
      <dsp:nvSpPr>
        <dsp:cNvPr id="0" name=""/>
        <dsp:cNvSpPr/>
      </dsp:nvSpPr>
      <dsp:spPr>
        <a:xfrm>
          <a:off x="3379" y="4133"/>
          <a:ext cx="3295433" cy="576000"/>
        </a:xfrm>
        <a:prstGeom prst="rect">
          <a:avLst/>
        </a:prstGeom>
        <a:solidFill>
          <a:schemeClr val="accent6">
            <a:alpha val="9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rgbClr val="990000"/>
              </a:solidFill>
              <a:latin typeface="Century Gothic" panose="020B0502020202020204"/>
              <a:ea typeface="+mn-ea"/>
              <a:cs typeface="+mn-cs"/>
            </a:rPr>
            <a:t>Θόρυβος</a:t>
          </a:r>
          <a:endParaRPr lang="el-GR" sz="1600" b="1" kern="1200" dirty="0">
            <a:solidFill>
              <a:srgbClr val="990000"/>
            </a:solidFill>
            <a:latin typeface="Century Gothic" panose="020B0502020202020204"/>
            <a:ea typeface="+mn-ea"/>
            <a:cs typeface="+mn-cs"/>
          </a:endParaRPr>
        </a:p>
      </dsp:txBody>
      <dsp:txXfrm>
        <a:off x="3379" y="4133"/>
        <a:ext cx="3295433" cy="576000"/>
      </dsp:txXfrm>
    </dsp:sp>
    <dsp:sp modelId="{4334B61B-308B-4FBA-8B5A-58F73E02DB77}">
      <dsp:nvSpPr>
        <dsp:cNvPr id="0" name=""/>
        <dsp:cNvSpPr/>
      </dsp:nvSpPr>
      <dsp:spPr>
        <a:xfrm>
          <a:off x="3379" y="580133"/>
          <a:ext cx="3295433" cy="4899825"/>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l-GR" sz="1800" kern="1200" dirty="0">
              <a:solidFill>
                <a:prstClr val="black">
                  <a:hueOff val="0"/>
                  <a:satOff val="0"/>
                  <a:lumOff val="0"/>
                  <a:alphaOff val="0"/>
                </a:prstClr>
              </a:solidFill>
              <a:latin typeface="Century Gothic" panose="020B0502020202020204"/>
              <a:ea typeface="+mn-ea"/>
              <a:cs typeface="+mn-cs"/>
            </a:rPr>
            <a:t>Ο μη αναγκαίος θόρυβος ενοχλεί τον άρρωστο. Κάθε θυσία για την εξασφάλιση της ησυχίας αξίζει γιατί ούτε ο καθαρός αέρας ούτε η προσεκτική παρακολούθηση ωφελεί τον άρρωστο χωρίς την ησυχία</a:t>
          </a:r>
        </a:p>
      </dsp:txBody>
      <dsp:txXfrm>
        <a:off x="3379" y="580133"/>
        <a:ext cx="3295433" cy="4899825"/>
      </dsp:txXfrm>
    </dsp:sp>
    <dsp:sp modelId="{DD4EDC6E-6481-4862-840F-06A148933DEB}">
      <dsp:nvSpPr>
        <dsp:cNvPr id="0" name=""/>
        <dsp:cNvSpPr/>
      </dsp:nvSpPr>
      <dsp:spPr>
        <a:xfrm>
          <a:off x="3760173" y="4133"/>
          <a:ext cx="3295433" cy="576000"/>
        </a:xfrm>
        <a:prstGeom prst="rect">
          <a:avLst/>
        </a:prstGeom>
        <a:solidFill>
          <a:schemeClr val="accent6">
            <a:alpha val="90000"/>
            <a:hueOff val="0"/>
            <a:satOff val="0"/>
            <a:lumOff val="0"/>
            <a:alphaOff val="-20000"/>
          </a:schemeClr>
        </a:solidFill>
        <a:ln w="12700" cap="flat" cmpd="sng" algn="ctr">
          <a:solidFill>
            <a:schemeClr val="accent6">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rgbClr val="990000"/>
              </a:solidFill>
              <a:latin typeface="Century Gothic" panose="020B0502020202020204"/>
              <a:ea typeface="+mn-ea"/>
              <a:cs typeface="+mn-cs"/>
            </a:rPr>
            <a:t>Καθαριότητα</a:t>
          </a:r>
        </a:p>
      </dsp:txBody>
      <dsp:txXfrm>
        <a:off x="3760173" y="4133"/>
        <a:ext cx="3295433" cy="576000"/>
      </dsp:txXfrm>
    </dsp:sp>
    <dsp:sp modelId="{F382B77A-0AF7-46FE-8A0B-9D00464B2ED0}">
      <dsp:nvSpPr>
        <dsp:cNvPr id="0" name=""/>
        <dsp:cNvSpPr/>
      </dsp:nvSpPr>
      <dsp:spPr>
        <a:xfrm>
          <a:off x="3760173" y="580133"/>
          <a:ext cx="3295433" cy="4899825"/>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844550">
            <a:lnSpc>
              <a:spcPct val="90000"/>
            </a:lnSpc>
            <a:spcBef>
              <a:spcPct val="0"/>
            </a:spcBef>
            <a:spcAft>
              <a:spcPct val="15000"/>
            </a:spcAft>
            <a:buChar char="•"/>
          </a:pPr>
          <a:r>
            <a:rPr lang="en-US" sz="1700" kern="1200" dirty="0">
              <a:solidFill>
                <a:prstClr val="black">
                  <a:hueOff val="0"/>
                  <a:satOff val="0"/>
                  <a:lumOff val="0"/>
                  <a:alphaOff val="0"/>
                </a:prstClr>
              </a:solidFill>
              <a:latin typeface="Century Gothic" panose="020B0502020202020204"/>
              <a:ea typeface="+mn-ea"/>
              <a:cs typeface="+mn-cs"/>
            </a:rPr>
            <a:t>A</a:t>
          </a:r>
          <a:r>
            <a:rPr lang="el-GR" sz="1700" kern="1200" dirty="0">
              <a:solidFill>
                <a:prstClr val="black">
                  <a:hueOff val="0"/>
                  <a:satOff val="0"/>
                  <a:lumOff val="0"/>
                  <a:alphaOff val="0"/>
                </a:prstClr>
              </a:solidFill>
              <a:latin typeface="Century Gothic" panose="020B0502020202020204"/>
              <a:ea typeface="+mn-ea"/>
              <a:cs typeface="+mn-cs"/>
            </a:rPr>
            <a:t>φορά:</a:t>
          </a:r>
        </a:p>
        <a:p>
          <a:pPr marL="171450" lvl="1" indent="-171450" algn="l" defTabSz="844550">
            <a:lnSpc>
              <a:spcPct val="90000"/>
            </a:lnSpc>
            <a:spcBef>
              <a:spcPct val="0"/>
            </a:spcBef>
            <a:spcAft>
              <a:spcPct val="15000"/>
            </a:spcAft>
            <a:buChar char="•"/>
          </a:pPr>
          <a:r>
            <a:rPr lang="el-GR" sz="1700" kern="1200" dirty="0">
              <a:solidFill>
                <a:prstClr val="black">
                  <a:hueOff val="0"/>
                  <a:satOff val="0"/>
                  <a:lumOff val="0"/>
                  <a:alphaOff val="0"/>
                </a:prstClr>
              </a:solidFill>
              <a:latin typeface="Century Gothic" panose="020B0502020202020204"/>
              <a:ea typeface="+mn-ea"/>
              <a:cs typeface="+mn-cs"/>
            </a:rPr>
            <a:t>τον άρρωστο (καθαρό σώμα-αφαιρούνται όλες οι επιβλαβείς ουσίες και υποβοηθείται η επούλωση του τραύματος), </a:t>
          </a:r>
        </a:p>
        <a:p>
          <a:pPr marL="171450" lvl="1" indent="-171450" algn="l" defTabSz="844550">
            <a:lnSpc>
              <a:spcPct val="90000"/>
            </a:lnSpc>
            <a:spcBef>
              <a:spcPct val="0"/>
            </a:spcBef>
            <a:spcAft>
              <a:spcPct val="15000"/>
            </a:spcAft>
            <a:buChar char="•"/>
          </a:pPr>
          <a:r>
            <a:rPr lang="el-GR" sz="1700" kern="1200" dirty="0">
              <a:solidFill>
                <a:prstClr val="black">
                  <a:hueOff val="0"/>
                  <a:satOff val="0"/>
                  <a:lumOff val="0"/>
                  <a:alphaOff val="0"/>
                </a:prstClr>
              </a:solidFill>
              <a:latin typeface="Century Gothic" panose="020B0502020202020204"/>
              <a:ea typeface="+mn-ea"/>
              <a:cs typeface="+mn-cs"/>
            </a:rPr>
            <a:t>το περιβάλλον (ένας καλά αεριζόμενος αλλά ακάθαρτος θάλαμος όπως και ένας καθαρός αλλά μη αεριζόμενος θάλαμος αποτελούν το ίδιο ακάθαρτες και μολυσμένες περιοχές) </a:t>
          </a:r>
        </a:p>
        <a:p>
          <a:pPr marL="171450" lvl="1" indent="-171450" algn="l" defTabSz="844550">
            <a:lnSpc>
              <a:spcPct val="90000"/>
            </a:lnSpc>
            <a:spcBef>
              <a:spcPct val="0"/>
            </a:spcBef>
            <a:spcAft>
              <a:spcPct val="15000"/>
            </a:spcAft>
            <a:buChar char="•"/>
          </a:pPr>
          <a:r>
            <a:rPr lang="el-GR" sz="1700" kern="1200" dirty="0">
              <a:solidFill>
                <a:prstClr val="black">
                  <a:hueOff val="0"/>
                  <a:satOff val="0"/>
                  <a:lumOff val="0"/>
                  <a:alphaOff val="0"/>
                </a:prstClr>
              </a:solidFill>
              <a:latin typeface="Century Gothic" panose="020B0502020202020204"/>
              <a:ea typeface="+mn-ea"/>
              <a:cs typeface="+mn-cs"/>
            </a:rPr>
            <a:t>τους Νοσηλευτές (προτροπή να πλένουν συνέχεια τα χέρια τους και να διατηρούν τους αρρώστους καθαρούς)</a:t>
          </a:r>
        </a:p>
      </dsp:txBody>
      <dsp:txXfrm>
        <a:off x="3760173" y="580133"/>
        <a:ext cx="3295433" cy="4899825"/>
      </dsp:txXfrm>
    </dsp:sp>
    <dsp:sp modelId="{38800BDD-3CF7-47A2-A0A2-1C02E9E4E151}">
      <dsp:nvSpPr>
        <dsp:cNvPr id="0" name=""/>
        <dsp:cNvSpPr/>
      </dsp:nvSpPr>
      <dsp:spPr>
        <a:xfrm>
          <a:off x="7516967" y="4133"/>
          <a:ext cx="3295433" cy="576000"/>
        </a:xfrm>
        <a:prstGeom prst="rect">
          <a:avLst/>
        </a:prstGeom>
        <a:solidFill>
          <a:schemeClr val="accent6">
            <a:alpha val="90000"/>
            <a:hueOff val="0"/>
            <a:satOff val="0"/>
            <a:lumOff val="0"/>
            <a:alphaOff val="-40000"/>
          </a:schemeClr>
        </a:solidFill>
        <a:ln w="12700" cap="flat" cmpd="sng" algn="ctr">
          <a:solidFill>
            <a:schemeClr val="accent6">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rgbClr val="990000"/>
              </a:solidFill>
            </a:rPr>
            <a:t>Δίαιτα</a:t>
          </a:r>
          <a:endParaRPr lang="el-GR" sz="1600" kern="1200" dirty="0"/>
        </a:p>
      </dsp:txBody>
      <dsp:txXfrm>
        <a:off x="7516967" y="4133"/>
        <a:ext cx="3295433" cy="576000"/>
      </dsp:txXfrm>
    </dsp:sp>
    <dsp:sp modelId="{7C4017A3-6767-44D8-92FC-05EA7935BE36}">
      <dsp:nvSpPr>
        <dsp:cNvPr id="0" name=""/>
        <dsp:cNvSpPr/>
      </dsp:nvSpPr>
      <dsp:spPr>
        <a:xfrm>
          <a:off x="7516967" y="580133"/>
          <a:ext cx="3295433" cy="4899825"/>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prstClr val="black">
                  <a:hueOff val="0"/>
                  <a:satOff val="0"/>
                  <a:lumOff val="0"/>
                  <a:alphaOff val="0"/>
                </a:prstClr>
              </a:solidFill>
              <a:latin typeface="Century Gothic" panose="020B0502020202020204"/>
              <a:ea typeface="+mn-ea"/>
              <a:cs typeface="+mn-cs"/>
            </a:rPr>
            <a:t>E</a:t>
          </a:r>
          <a:r>
            <a:rPr lang="el-GR" sz="1800" kern="1200" dirty="0" err="1">
              <a:solidFill>
                <a:prstClr val="black">
                  <a:hueOff val="0"/>
                  <a:satOff val="0"/>
                  <a:lumOff val="0"/>
                  <a:alphaOff val="0"/>
                </a:prstClr>
              </a:solidFill>
              <a:latin typeface="Century Gothic" panose="020B0502020202020204"/>
              <a:ea typeface="+mn-ea"/>
              <a:cs typeface="+mn-cs"/>
            </a:rPr>
            <a:t>υθύνη</a:t>
          </a:r>
          <a:r>
            <a:rPr lang="el-GR" sz="1800" kern="1200" dirty="0">
              <a:solidFill>
                <a:prstClr val="black">
                  <a:hueOff val="0"/>
                  <a:satOff val="0"/>
                  <a:lumOff val="0"/>
                  <a:alphaOff val="0"/>
                </a:prstClr>
              </a:solidFill>
              <a:latin typeface="Century Gothic" panose="020B0502020202020204"/>
              <a:ea typeface="+mn-ea"/>
              <a:cs typeface="+mn-cs"/>
            </a:rPr>
            <a:t> του Νοσηλευτικού Συνόλου και αφορά την εκτίμηση των προσλαμβανόμενων διαιτητικών αναγκών, τον προγραμματισμό των γευμάτων, την εκτίμηση των αποτελεσμάτων της δίαιτας στον άρρωστο</a:t>
          </a:r>
        </a:p>
      </dsp:txBody>
      <dsp:txXfrm>
        <a:off x="7516967" y="580133"/>
        <a:ext cx="3295433" cy="48998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29AE7-49F8-47D6-96CA-FB32801FF513}">
      <dsp:nvSpPr>
        <dsp:cNvPr id="0" name=""/>
        <dsp:cNvSpPr/>
      </dsp:nvSpPr>
      <dsp:spPr>
        <a:xfrm>
          <a:off x="5529" y="0"/>
          <a:ext cx="1940399" cy="479514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b="0" kern="1200" dirty="0"/>
            <a:t>Κεντρικό Θέμα</a:t>
          </a:r>
        </a:p>
      </dsp:txBody>
      <dsp:txXfrm>
        <a:off x="5529" y="0"/>
        <a:ext cx="1940399" cy="1438542"/>
      </dsp:txXfrm>
    </dsp:sp>
    <dsp:sp modelId="{9D677D94-5FDE-4E96-B520-7C23E245F821}">
      <dsp:nvSpPr>
        <dsp:cNvPr id="0" name=""/>
        <dsp:cNvSpPr/>
      </dsp:nvSpPr>
      <dsp:spPr>
        <a:xfrm>
          <a:off x="199569" y="1438542"/>
          <a:ext cx="1552319" cy="311684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O </a:t>
          </a:r>
          <a:r>
            <a:rPr lang="el-GR" sz="1300" kern="1200" dirty="0"/>
            <a:t>άνθρωπος ως </a:t>
          </a:r>
          <a:r>
            <a:rPr lang="el-GR" sz="1300" kern="1200" dirty="0" err="1"/>
            <a:t>συμπεριφορικό</a:t>
          </a:r>
          <a:r>
            <a:rPr lang="el-GR" sz="1300" kern="1200" dirty="0"/>
            <a:t> σύστημα. </a:t>
          </a:r>
        </a:p>
      </dsp:txBody>
      <dsp:txXfrm>
        <a:off x="245035" y="1484008"/>
        <a:ext cx="1461387" cy="3025910"/>
      </dsp:txXfrm>
    </dsp:sp>
    <dsp:sp modelId="{71D5060E-C690-4ED1-A74B-DB4C790BC410}">
      <dsp:nvSpPr>
        <dsp:cNvPr id="0" name=""/>
        <dsp:cNvSpPr/>
      </dsp:nvSpPr>
      <dsp:spPr>
        <a:xfrm>
          <a:off x="2091458" y="0"/>
          <a:ext cx="1940399" cy="479514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dirty="0"/>
            <a:t>Άτομο</a:t>
          </a:r>
        </a:p>
      </dsp:txBody>
      <dsp:txXfrm>
        <a:off x="2091458" y="0"/>
        <a:ext cx="1940399" cy="1438542"/>
      </dsp:txXfrm>
    </dsp:sp>
    <dsp:sp modelId="{E835B87F-B3FE-4AF1-A88F-5927A929DC53}">
      <dsp:nvSpPr>
        <dsp:cNvPr id="0" name=""/>
        <dsp:cNvSpPr/>
      </dsp:nvSpPr>
      <dsp:spPr>
        <a:xfrm>
          <a:off x="2285498" y="1438542"/>
          <a:ext cx="1552319" cy="311684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l-GR" sz="1300" kern="1200" dirty="0"/>
            <a:t>Οι άνθρωποι έχουν 2 κύρια συστήματα : το βιολογικό &amp; το </a:t>
          </a:r>
          <a:r>
            <a:rPr lang="el-GR" sz="1300" kern="1200" dirty="0" err="1"/>
            <a:t>συμπεριφορικό</a:t>
          </a:r>
          <a:r>
            <a:rPr lang="el-GR" sz="1300" kern="1200" dirty="0"/>
            <a:t>.</a:t>
          </a:r>
        </a:p>
      </dsp:txBody>
      <dsp:txXfrm>
        <a:off x="2330964" y="1484008"/>
        <a:ext cx="1461387" cy="3025910"/>
      </dsp:txXfrm>
    </dsp:sp>
    <dsp:sp modelId="{96BF9141-F898-4349-A7A2-E98ECFD0835B}">
      <dsp:nvSpPr>
        <dsp:cNvPr id="0" name=""/>
        <dsp:cNvSpPr/>
      </dsp:nvSpPr>
      <dsp:spPr>
        <a:xfrm>
          <a:off x="4177388" y="0"/>
          <a:ext cx="1940399" cy="479514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dirty="0"/>
            <a:t>Υγεία</a:t>
          </a:r>
        </a:p>
      </dsp:txBody>
      <dsp:txXfrm>
        <a:off x="4177388" y="0"/>
        <a:ext cx="1940399" cy="1438542"/>
      </dsp:txXfrm>
    </dsp:sp>
    <dsp:sp modelId="{376FEBB9-A64A-45DF-B2B5-F2CDFA36CD0A}">
      <dsp:nvSpPr>
        <dsp:cNvPr id="0" name=""/>
        <dsp:cNvSpPr/>
      </dsp:nvSpPr>
      <dsp:spPr>
        <a:xfrm>
          <a:off x="4371428" y="1438542"/>
          <a:ext cx="1552319" cy="311684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l-GR" sz="1300" kern="1200" dirty="0"/>
            <a:t>Σκόπιμες, Προσαρμοστικές αντιδράσεις  σε έσω/εξωτερικά ερεθίσματα </a:t>
          </a:r>
          <a:r>
            <a:rPr lang="el-GR" sz="1300" kern="1200" dirty="0">
              <a:sym typeface="Wingdings" panose="05000000000000000000" pitchFamily="2" charset="2"/>
            </a:rPr>
            <a:t> διατήρηση ισορροπίας &amp; άνεσης.</a:t>
          </a:r>
          <a:endParaRPr lang="el-GR" sz="1300" kern="1200" dirty="0"/>
        </a:p>
      </dsp:txBody>
      <dsp:txXfrm>
        <a:off x="4416894" y="1484008"/>
        <a:ext cx="1461387" cy="3025910"/>
      </dsp:txXfrm>
    </dsp:sp>
    <dsp:sp modelId="{AFF15043-7C89-4865-AA48-83C0604A1CBF}">
      <dsp:nvSpPr>
        <dsp:cNvPr id="0" name=""/>
        <dsp:cNvSpPr/>
      </dsp:nvSpPr>
      <dsp:spPr>
        <a:xfrm>
          <a:off x="6263317" y="0"/>
          <a:ext cx="1940399" cy="479514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dirty="0"/>
            <a:t>Νοσηλευτική</a:t>
          </a:r>
        </a:p>
      </dsp:txBody>
      <dsp:txXfrm>
        <a:off x="6263317" y="0"/>
        <a:ext cx="1940399" cy="1438542"/>
      </dsp:txXfrm>
    </dsp:sp>
    <dsp:sp modelId="{3789331A-9354-49AA-83A3-41929153BB81}">
      <dsp:nvSpPr>
        <dsp:cNvPr id="0" name=""/>
        <dsp:cNvSpPr/>
      </dsp:nvSpPr>
      <dsp:spPr>
        <a:xfrm>
          <a:off x="6457357" y="1438542"/>
          <a:ext cx="1552319" cy="311684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l-GR" sz="1300" kern="1200" dirty="0"/>
            <a:t>Σκοπός : Διαφύλαξη της ισορροπίας του ατόμου που είναι ειδική για το σύστημα συμπεριφοράς όταν το άτομο νοσήσει.</a:t>
          </a:r>
        </a:p>
      </dsp:txBody>
      <dsp:txXfrm>
        <a:off x="6502823" y="1484008"/>
        <a:ext cx="1461387" cy="3025910"/>
      </dsp:txXfrm>
    </dsp:sp>
    <dsp:sp modelId="{16C2F838-4B99-4327-923D-A7AE6178CB9A}">
      <dsp:nvSpPr>
        <dsp:cNvPr id="0" name=""/>
        <dsp:cNvSpPr/>
      </dsp:nvSpPr>
      <dsp:spPr>
        <a:xfrm>
          <a:off x="8349246" y="0"/>
          <a:ext cx="1940399" cy="479514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dirty="0"/>
            <a:t>Περιβάλλον</a:t>
          </a:r>
        </a:p>
      </dsp:txBody>
      <dsp:txXfrm>
        <a:off x="8349246" y="0"/>
        <a:ext cx="1940399" cy="1438542"/>
      </dsp:txXfrm>
    </dsp:sp>
    <dsp:sp modelId="{836353BA-A618-4134-8123-7173C235B67B}">
      <dsp:nvSpPr>
        <dsp:cNvPr id="0" name=""/>
        <dsp:cNvSpPr/>
      </dsp:nvSpPr>
      <dsp:spPr>
        <a:xfrm>
          <a:off x="8543286" y="1438542"/>
          <a:ext cx="1552319" cy="311684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l-GR" sz="1300" kern="1200" dirty="0"/>
            <a:t>Η κοινωνία ως το περιβάλλον μέσα στο οποίο υπάρχει το άτομο και επηρεάζει την συμπεριφορά του. </a:t>
          </a:r>
        </a:p>
      </dsp:txBody>
      <dsp:txXfrm>
        <a:off x="8588752" y="1484008"/>
        <a:ext cx="1461387" cy="30259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29AE7-49F8-47D6-96CA-FB32801FF513}">
      <dsp:nvSpPr>
        <dsp:cNvPr id="0" name=""/>
        <dsp:cNvSpPr/>
      </dsp:nvSpPr>
      <dsp:spPr>
        <a:xfrm>
          <a:off x="5529" y="0"/>
          <a:ext cx="1940399" cy="479514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b="0" kern="1200" dirty="0"/>
            <a:t>Κεντρικό Θέμα</a:t>
          </a:r>
        </a:p>
      </dsp:txBody>
      <dsp:txXfrm>
        <a:off x="5529" y="0"/>
        <a:ext cx="1940399" cy="1438542"/>
      </dsp:txXfrm>
    </dsp:sp>
    <dsp:sp modelId="{9D677D94-5FDE-4E96-B520-7C23E245F821}">
      <dsp:nvSpPr>
        <dsp:cNvPr id="0" name=""/>
        <dsp:cNvSpPr/>
      </dsp:nvSpPr>
      <dsp:spPr>
        <a:xfrm>
          <a:off x="199569" y="1438542"/>
          <a:ext cx="1552319" cy="311684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l-GR" sz="1400" kern="1200" dirty="0"/>
            <a:t>Διατήρηση , το άτομο ως ολότητα.</a:t>
          </a:r>
        </a:p>
      </dsp:txBody>
      <dsp:txXfrm>
        <a:off x="245035" y="1484008"/>
        <a:ext cx="1461387" cy="3025910"/>
      </dsp:txXfrm>
    </dsp:sp>
    <dsp:sp modelId="{71D5060E-C690-4ED1-A74B-DB4C790BC410}">
      <dsp:nvSpPr>
        <dsp:cNvPr id="0" name=""/>
        <dsp:cNvSpPr/>
      </dsp:nvSpPr>
      <dsp:spPr>
        <a:xfrm>
          <a:off x="2091458" y="0"/>
          <a:ext cx="1940399" cy="479514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dirty="0"/>
            <a:t>Άτομο</a:t>
          </a:r>
        </a:p>
      </dsp:txBody>
      <dsp:txXfrm>
        <a:off x="2091458" y="0"/>
        <a:ext cx="1940399" cy="1438542"/>
      </dsp:txXfrm>
    </dsp:sp>
    <dsp:sp modelId="{E835B87F-B3FE-4AF1-A88F-5927A929DC53}">
      <dsp:nvSpPr>
        <dsp:cNvPr id="0" name=""/>
        <dsp:cNvSpPr/>
      </dsp:nvSpPr>
      <dsp:spPr>
        <a:xfrm>
          <a:off x="2285498" y="1438542"/>
          <a:ext cx="1552319" cy="311684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l-GR" sz="1400" kern="1200" dirty="0"/>
            <a:t>Ζωντανός οργανισμός που αλληλοεπιδρά συνεχώς με το περιβάλλον του και προσαρμόζεται στις αλλαγές.</a:t>
          </a:r>
        </a:p>
      </dsp:txBody>
      <dsp:txXfrm>
        <a:off x="2330964" y="1484008"/>
        <a:ext cx="1461387" cy="3025910"/>
      </dsp:txXfrm>
    </dsp:sp>
    <dsp:sp modelId="{96BF9141-F898-4349-A7A2-E98ECFD0835B}">
      <dsp:nvSpPr>
        <dsp:cNvPr id="0" name=""/>
        <dsp:cNvSpPr/>
      </dsp:nvSpPr>
      <dsp:spPr>
        <a:xfrm>
          <a:off x="4177388" y="0"/>
          <a:ext cx="1940399" cy="479514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dirty="0"/>
            <a:t>Υγεία</a:t>
          </a:r>
        </a:p>
      </dsp:txBody>
      <dsp:txXfrm>
        <a:off x="4177388" y="0"/>
        <a:ext cx="1940399" cy="1438542"/>
      </dsp:txXfrm>
    </dsp:sp>
    <dsp:sp modelId="{376FEBB9-A64A-45DF-B2B5-F2CDFA36CD0A}">
      <dsp:nvSpPr>
        <dsp:cNvPr id="0" name=""/>
        <dsp:cNvSpPr/>
      </dsp:nvSpPr>
      <dsp:spPr>
        <a:xfrm>
          <a:off x="4371428" y="1438542"/>
          <a:ext cx="1552319" cy="311684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l-GR" sz="1400" kern="1200" dirty="0"/>
            <a:t>Διατήρηση της ενότητας και την ακεραιότητας του ασθενούς.</a:t>
          </a:r>
        </a:p>
      </dsp:txBody>
      <dsp:txXfrm>
        <a:off x="4416894" y="1484008"/>
        <a:ext cx="1461387" cy="3025910"/>
      </dsp:txXfrm>
    </dsp:sp>
    <dsp:sp modelId="{AFF15043-7C89-4865-AA48-83C0604A1CBF}">
      <dsp:nvSpPr>
        <dsp:cNvPr id="0" name=""/>
        <dsp:cNvSpPr/>
      </dsp:nvSpPr>
      <dsp:spPr>
        <a:xfrm>
          <a:off x="6263317" y="0"/>
          <a:ext cx="1940399" cy="479514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dirty="0"/>
            <a:t>Νοσηλευτική</a:t>
          </a:r>
        </a:p>
      </dsp:txBody>
      <dsp:txXfrm>
        <a:off x="6263317" y="0"/>
        <a:ext cx="1940399" cy="1438542"/>
      </dsp:txXfrm>
    </dsp:sp>
    <dsp:sp modelId="{3789331A-9354-49AA-83A3-41929153BB81}">
      <dsp:nvSpPr>
        <dsp:cNvPr id="0" name=""/>
        <dsp:cNvSpPr/>
      </dsp:nvSpPr>
      <dsp:spPr>
        <a:xfrm>
          <a:off x="6457357" y="1438542"/>
          <a:ext cx="1552319" cy="311684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l-GR" sz="1400" kern="1200" dirty="0"/>
            <a:t>Εστιάζει στον άνθρωπο και την πολυπλοκότητα των σχέσεων του με το περιβάλλον. Η ουσία της νοσηλευτικής είναι η ανθρώπινη αλληλεπίδραση.</a:t>
          </a:r>
        </a:p>
      </dsp:txBody>
      <dsp:txXfrm>
        <a:off x="6502823" y="1484008"/>
        <a:ext cx="1461387" cy="3025910"/>
      </dsp:txXfrm>
    </dsp:sp>
    <dsp:sp modelId="{16C2F838-4B99-4327-923D-A7AE6178CB9A}">
      <dsp:nvSpPr>
        <dsp:cNvPr id="0" name=""/>
        <dsp:cNvSpPr/>
      </dsp:nvSpPr>
      <dsp:spPr>
        <a:xfrm>
          <a:off x="8349246" y="0"/>
          <a:ext cx="1940399" cy="479514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dirty="0"/>
            <a:t>Περιβάλλον</a:t>
          </a:r>
        </a:p>
      </dsp:txBody>
      <dsp:txXfrm>
        <a:off x="8349246" y="0"/>
        <a:ext cx="1940399" cy="1438542"/>
      </dsp:txXfrm>
    </dsp:sp>
    <dsp:sp modelId="{836353BA-A618-4134-8123-7173C235B67B}">
      <dsp:nvSpPr>
        <dsp:cNvPr id="0" name=""/>
        <dsp:cNvSpPr/>
      </dsp:nvSpPr>
      <dsp:spPr>
        <a:xfrm>
          <a:off x="8543286" y="1438542"/>
          <a:ext cx="1552319" cy="311684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l-GR" sz="1400" kern="1200" dirty="0"/>
            <a:t>Το σύστημα φροντίδας υγείας , που περιλαμβάνει τον νοσηλευτή .</a:t>
          </a:r>
        </a:p>
      </dsp:txBody>
      <dsp:txXfrm>
        <a:off x="8588752" y="1484008"/>
        <a:ext cx="1461387" cy="30259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29AE7-49F8-47D6-96CA-FB32801FF513}">
      <dsp:nvSpPr>
        <dsp:cNvPr id="0" name=""/>
        <dsp:cNvSpPr/>
      </dsp:nvSpPr>
      <dsp:spPr>
        <a:xfrm>
          <a:off x="5529" y="0"/>
          <a:ext cx="1940399" cy="479514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b="0" kern="1200" dirty="0"/>
            <a:t>Κεντρικό Θέμα</a:t>
          </a:r>
        </a:p>
      </dsp:txBody>
      <dsp:txXfrm>
        <a:off x="5529" y="0"/>
        <a:ext cx="1940399" cy="1438542"/>
      </dsp:txXfrm>
    </dsp:sp>
    <dsp:sp modelId="{9D677D94-5FDE-4E96-B520-7C23E245F821}">
      <dsp:nvSpPr>
        <dsp:cNvPr id="0" name=""/>
        <dsp:cNvSpPr/>
      </dsp:nvSpPr>
      <dsp:spPr>
        <a:xfrm>
          <a:off x="199569" y="1438542"/>
          <a:ext cx="1552319" cy="311684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l-GR" sz="1400" kern="1200" dirty="0"/>
            <a:t>Νοσηλευτική και δραστηριότητες αυτοφροντίδας.</a:t>
          </a:r>
        </a:p>
      </dsp:txBody>
      <dsp:txXfrm>
        <a:off x="245035" y="1484008"/>
        <a:ext cx="1461387" cy="3025910"/>
      </dsp:txXfrm>
    </dsp:sp>
    <dsp:sp modelId="{71D5060E-C690-4ED1-A74B-DB4C790BC410}">
      <dsp:nvSpPr>
        <dsp:cNvPr id="0" name=""/>
        <dsp:cNvSpPr/>
      </dsp:nvSpPr>
      <dsp:spPr>
        <a:xfrm>
          <a:off x="2091458" y="0"/>
          <a:ext cx="1940399" cy="479514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dirty="0"/>
            <a:t>Άτομο</a:t>
          </a:r>
        </a:p>
      </dsp:txBody>
      <dsp:txXfrm>
        <a:off x="2091458" y="0"/>
        <a:ext cx="1940399" cy="1438542"/>
      </dsp:txXfrm>
    </dsp:sp>
    <dsp:sp modelId="{E835B87F-B3FE-4AF1-A88F-5927A929DC53}">
      <dsp:nvSpPr>
        <dsp:cNvPr id="0" name=""/>
        <dsp:cNvSpPr/>
      </dsp:nvSpPr>
      <dsp:spPr>
        <a:xfrm>
          <a:off x="2285498" y="1438542"/>
          <a:ext cx="1552319" cy="311684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l-GR" sz="1400" kern="1200" dirty="0"/>
            <a:t>Άνθρωποι με φυσικά , ψυχολογικά, διαπροσωπικά και κοινωνικά στοιχεία, που ικανοποιούν τις ανάγκες αυτοφροντίδας μέσω επίκτητων συμπεριφορών.</a:t>
          </a:r>
        </a:p>
      </dsp:txBody>
      <dsp:txXfrm>
        <a:off x="2330964" y="1484008"/>
        <a:ext cx="1461387" cy="3025910"/>
      </dsp:txXfrm>
    </dsp:sp>
    <dsp:sp modelId="{96BF9141-F898-4349-A7A2-E98ECFD0835B}">
      <dsp:nvSpPr>
        <dsp:cNvPr id="0" name=""/>
        <dsp:cNvSpPr/>
      </dsp:nvSpPr>
      <dsp:spPr>
        <a:xfrm>
          <a:off x="4177388" y="0"/>
          <a:ext cx="1940399" cy="479514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dirty="0"/>
            <a:t>Υγεία</a:t>
          </a:r>
        </a:p>
      </dsp:txBody>
      <dsp:txXfrm>
        <a:off x="4177388" y="0"/>
        <a:ext cx="1940399" cy="1438542"/>
      </dsp:txXfrm>
    </dsp:sp>
    <dsp:sp modelId="{376FEBB9-A64A-45DF-B2B5-F2CDFA36CD0A}">
      <dsp:nvSpPr>
        <dsp:cNvPr id="0" name=""/>
        <dsp:cNvSpPr/>
      </dsp:nvSpPr>
      <dsp:spPr>
        <a:xfrm>
          <a:off x="4371428" y="1438542"/>
          <a:ext cx="1552319" cy="311684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l-GR" sz="1400" kern="1200" dirty="0"/>
            <a:t>Ευεξία του όλου ατόμου. Η ασθένεια έχει ως αποτέλεσμα την ανικανότητα του ατόμου να διατηρήσει την αυτοφροντίδα.</a:t>
          </a:r>
        </a:p>
      </dsp:txBody>
      <dsp:txXfrm>
        <a:off x="4416894" y="1484008"/>
        <a:ext cx="1461387" cy="3025910"/>
      </dsp:txXfrm>
    </dsp:sp>
    <dsp:sp modelId="{AFF15043-7C89-4865-AA48-83C0604A1CBF}">
      <dsp:nvSpPr>
        <dsp:cNvPr id="0" name=""/>
        <dsp:cNvSpPr/>
      </dsp:nvSpPr>
      <dsp:spPr>
        <a:xfrm>
          <a:off x="6263317" y="0"/>
          <a:ext cx="1940399" cy="479514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dirty="0"/>
            <a:t>Νοσηλευτική</a:t>
          </a:r>
        </a:p>
      </dsp:txBody>
      <dsp:txXfrm>
        <a:off x="6263317" y="0"/>
        <a:ext cx="1940399" cy="1438542"/>
      </dsp:txXfrm>
    </dsp:sp>
    <dsp:sp modelId="{F89DD1E2-19ED-4E6A-9F30-D682927ED287}">
      <dsp:nvSpPr>
        <dsp:cNvPr id="0" name=""/>
        <dsp:cNvSpPr/>
      </dsp:nvSpPr>
      <dsp:spPr>
        <a:xfrm>
          <a:off x="6457357" y="1438542"/>
          <a:ext cx="1552319" cy="311684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l-GR" sz="1400" kern="1200" dirty="0"/>
            <a:t>Η παροχή άμεσης βοήθειας στο άτομο που είναι ανίκανο να ικανοποιήσει τις ανάγκες του για αυτοφροντίδα και αναπτύσσεται μέσα από νοσηλευτική εκπαίδευση και εμπειρίες.</a:t>
          </a:r>
        </a:p>
      </dsp:txBody>
      <dsp:txXfrm>
        <a:off x="6502823" y="1484008"/>
        <a:ext cx="1461387" cy="3025910"/>
      </dsp:txXfrm>
    </dsp:sp>
    <dsp:sp modelId="{16C2F838-4B99-4327-923D-A7AE6178CB9A}">
      <dsp:nvSpPr>
        <dsp:cNvPr id="0" name=""/>
        <dsp:cNvSpPr/>
      </dsp:nvSpPr>
      <dsp:spPr>
        <a:xfrm>
          <a:off x="8349246" y="0"/>
          <a:ext cx="1940399" cy="479514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dirty="0"/>
            <a:t>Περιβάλλον</a:t>
          </a:r>
        </a:p>
      </dsp:txBody>
      <dsp:txXfrm>
        <a:off x="8349246" y="0"/>
        <a:ext cx="1940399" cy="1438542"/>
      </dsp:txXfrm>
    </dsp:sp>
    <dsp:sp modelId="{836353BA-A618-4134-8123-7173C235B67B}">
      <dsp:nvSpPr>
        <dsp:cNvPr id="0" name=""/>
        <dsp:cNvSpPr/>
      </dsp:nvSpPr>
      <dsp:spPr>
        <a:xfrm>
          <a:off x="8543286" y="1438542"/>
          <a:ext cx="1552319" cy="311684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l-GR" sz="1400" kern="1200" dirty="0"/>
            <a:t>Οι αξίες και οι προσδοκίες της σύγχρονης κοινωνίας.</a:t>
          </a:r>
        </a:p>
      </dsp:txBody>
      <dsp:txXfrm>
        <a:off x="8588752" y="1484008"/>
        <a:ext cx="1461387" cy="30259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29AE7-49F8-47D6-96CA-FB32801FF513}">
      <dsp:nvSpPr>
        <dsp:cNvPr id="0" name=""/>
        <dsp:cNvSpPr/>
      </dsp:nvSpPr>
      <dsp:spPr>
        <a:xfrm>
          <a:off x="5529" y="0"/>
          <a:ext cx="1940399" cy="479514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b="0" kern="1200" dirty="0"/>
            <a:t>Κεντρικό Θέμα</a:t>
          </a:r>
        </a:p>
      </dsp:txBody>
      <dsp:txXfrm>
        <a:off x="5529" y="0"/>
        <a:ext cx="1940399" cy="1438542"/>
      </dsp:txXfrm>
    </dsp:sp>
    <dsp:sp modelId="{9D677D94-5FDE-4E96-B520-7C23E245F821}">
      <dsp:nvSpPr>
        <dsp:cNvPr id="0" name=""/>
        <dsp:cNvSpPr/>
      </dsp:nvSpPr>
      <dsp:spPr>
        <a:xfrm>
          <a:off x="199569" y="1438542"/>
          <a:ext cx="1552319" cy="311684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n-US" sz="1300" kern="1200" dirty="0"/>
            <a:t>H </a:t>
          </a:r>
          <a:r>
            <a:rPr lang="el-GR" sz="1300" kern="1200" dirty="0"/>
            <a:t>Νοσηλευτική ως ανθρωπιστική επιστήμη και ανθρώπινη φροντίδα.</a:t>
          </a:r>
        </a:p>
      </dsp:txBody>
      <dsp:txXfrm>
        <a:off x="245035" y="1484008"/>
        <a:ext cx="1461387" cy="3025910"/>
      </dsp:txXfrm>
    </dsp:sp>
    <dsp:sp modelId="{71D5060E-C690-4ED1-A74B-DB4C790BC410}">
      <dsp:nvSpPr>
        <dsp:cNvPr id="0" name=""/>
        <dsp:cNvSpPr/>
      </dsp:nvSpPr>
      <dsp:spPr>
        <a:xfrm>
          <a:off x="2091458" y="0"/>
          <a:ext cx="1940399" cy="479514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dirty="0"/>
            <a:t>Άτομο</a:t>
          </a:r>
        </a:p>
      </dsp:txBody>
      <dsp:txXfrm>
        <a:off x="2091458" y="0"/>
        <a:ext cx="1940399" cy="1438542"/>
      </dsp:txXfrm>
    </dsp:sp>
    <dsp:sp modelId="{E835B87F-B3FE-4AF1-A88F-5927A929DC53}">
      <dsp:nvSpPr>
        <dsp:cNvPr id="0" name=""/>
        <dsp:cNvSpPr/>
      </dsp:nvSpPr>
      <dsp:spPr>
        <a:xfrm>
          <a:off x="2213362" y="1438900"/>
          <a:ext cx="1696592" cy="3116127"/>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l-GR" sz="1300" kern="1200" dirty="0"/>
            <a:t>Ένα άτομο που έχει ανάγκη τη διαδικασία της φροντίδας για την απόκτηση ή τη διατήρηση της υγείας ή τον ειρηνικό θάνατο. Το άτομο έχει προσωπικούς, εσωτερικούς και </a:t>
          </a:r>
          <a:r>
            <a:rPr lang="el-GR" sz="1300" kern="1200" dirty="0" err="1"/>
            <a:t>ψυχοπνευματικούς</a:t>
          </a:r>
          <a:r>
            <a:rPr lang="el-GR" sz="1300" kern="1200" dirty="0"/>
            <a:t> μηχανισμούς που του επιτρέπουν να </a:t>
          </a:r>
          <a:r>
            <a:rPr lang="el-GR" sz="1300" kern="1200" dirty="0" err="1"/>
            <a:t>αυτοθεραπευτεί</a:t>
          </a:r>
          <a:r>
            <a:rPr lang="el-GR" sz="1300" kern="1200" dirty="0"/>
            <a:t>.</a:t>
          </a:r>
        </a:p>
      </dsp:txBody>
      <dsp:txXfrm>
        <a:off x="2263053" y="1488591"/>
        <a:ext cx="1597210" cy="3016745"/>
      </dsp:txXfrm>
    </dsp:sp>
    <dsp:sp modelId="{96BF9141-F898-4349-A7A2-E98ECFD0835B}">
      <dsp:nvSpPr>
        <dsp:cNvPr id="0" name=""/>
        <dsp:cNvSpPr/>
      </dsp:nvSpPr>
      <dsp:spPr>
        <a:xfrm>
          <a:off x="4177388" y="0"/>
          <a:ext cx="1940399" cy="479514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dirty="0"/>
            <a:t>Υγεία</a:t>
          </a:r>
        </a:p>
      </dsp:txBody>
      <dsp:txXfrm>
        <a:off x="4177388" y="0"/>
        <a:ext cx="1940399" cy="1438542"/>
      </dsp:txXfrm>
    </dsp:sp>
    <dsp:sp modelId="{376FEBB9-A64A-45DF-B2B5-F2CDFA36CD0A}">
      <dsp:nvSpPr>
        <dsp:cNvPr id="0" name=""/>
        <dsp:cNvSpPr/>
      </dsp:nvSpPr>
      <dsp:spPr>
        <a:xfrm>
          <a:off x="4371428" y="1438542"/>
          <a:ext cx="1552319" cy="311684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marL="0" lvl="0" indent="0" algn="ctr" defTabSz="577850">
            <a:lnSpc>
              <a:spcPct val="90000"/>
            </a:lnSpc>
            <a:spcBef>
              <a:spcPct val="0"/>
            </a:spcBef>
            <a:spcAft>
              <a:spcPct val="35000"/>
            </a:spcAft>
            <a:buNone/>
          </a:pPr>
          <a:r>
            <a:rPr lang="el-GR" sz="1300" kern="1200" dirty="0"/>
            <a:t>Η ενότητα και η αρμονία στο νου, στο σώμα και στην ψυχή. Ο βαθμός ταύτισης μεταξύ του αντιλαμβανόμενου εαυτού και του πραγματικού.</a:t>
          </a:r>
        </a:p>
      </dsp:txBody>
      <dsp:txXfrm>
        <a:off x="4416894" y="1484008"/>
        <a:ext cx="1461387" cy="3025910"/>
      </dsp:txXfrm>
    </dsp:sp>
    <dsp:sp modelId="{AFF15043-7C89-4865-AA48-83C0604A1CBF}">
      <dsp:nvSpPr>
        <dsp:cNvPr id="0" name=""/>
        <dsp:cNvSpPr/>
      </dsp:nvSpPr>
      <dsp:spPr>
        <a:xfrm>
          <a:off x="6263317" y="0"/>
          <a:ext cx="1940399" cy="479514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dirty="0"/>
            <a:t>Νοσηλευτική</a:t>
          </a:r>
        </a:p>
      </dsp:txBody>
      <dsp:txXfrm>
        <a:off x="6263317" y="0"/>
        <a:ext cx="1940399" cy="1438542"/>
      </dsp:txXfrm>
    </dsp:sp>
    <dsp:sp modelId="{F89DD1E2-19ED-4E6A-9F30-D682927ED287}">
      <dsp:nvSpPr>
        <dsp:cNvPr id="0" name=""/>
        <dsp:cNvSpPr/>
      </dsp:nvSpPr>
      <dsp:spPr>
        <a:xfrm>
          <a:off x="6457357" y="1438542"/>
          <a:ext cx="1552319" cy="311684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l-GR" sz="1400" kern="1200" dirty="0"/>
            <a:t>Η τέχνη και επιστήμη της διεργασίας της φροντίδας του ανθρώπου προς άνθρωπο με πνευματική διάσταση. Η νοσηλευτική σκέψη περιλαμβάνει αξίες, φιλοσοφία, δέσμευση και δράση.</a:t>
          </a:r>
        </a:p>
      </dsp:txBody>
      <dsp:txXfrm>
        <a:off x="6502823" y="1484008"/>
        <a:ext cx="1461387" cy="3025910"/>
      </dsp:txXfrm>
    </dsp:sp>
    <dsp:sp modelId="{16C2F838-4B99-4327-923D-A7AE6178CB9A}">
      <dsp:nvSpPr>
        <dsp:cNvPr id="0" name=""/>
        <dsp:cNvSpPr/>
      </dsp:nvSpPr>
      <dsp:spPr>
        <a:xfrm>
          <a:off x="8349246" y="0"/>
          <a:ext cx="1940399" cy="479514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dirty="0"/>
            <a:t>Περιβάλλον</a:t>
          </a:r>
        </a:p>
      </dsp:txBody>
      <dsp:txXfrm>
        <a:off x="8349246" y="0"/>
        <a:ext cx="1940399" cy="1438542"/>
      </dsp:txXfrm>
    </dsp:sp>
    <dsp:sp modelId="{836353BA-A618-4134-8123-7173C235B67B}">
      <dsp:nvSpPr>
        <dsp:cNvPr id="0" name=""/>
        <dsp:cNvSpPr/>
      </dsp:nvSpPr>
      <dsp:spPr>
        <a:xfrm>
          <a:off x="8543286" y="1438542"/>
          <a:ext cx="1552319" cy="3116842"/>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l-GR" sz="1400" kern="1200" dirty="0"/>
            <a:t>Ανθρώπινη Ζωή : το πνευματικό (ψυχικό) φυσικό ον στον κόσμο , που είναι συνεχές στο χρόνο και στο χώρο.</a:t>
          </a:r>
        </a:p>
      </dsp:txBody>
      <dsp:txXfrm>
        <a:off x="8588752" y="1484008"/>
        <a:ext cx="1461387" cy="30259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FE9B1-A3B9-4BFC-8DA0-FC01C8239863}">
      <dsp:nvSpPr>
        <dsp:cNvPr id="0" name=""/>
        <dsp:cNvSpPr/>
      </dsp:nvSpPr>
      <dsp:spPr>
        <a:xfrm rot="10800000">
          <a:off x="2576906" y="3806"/>
          <a:ext cx="8764893" cy="1476829"/>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1241" tIns="60960" rIns="113792" bIns="60960" numCol="1" spcCol="1270" anchor="ctr" anchorCtr="0">
          <a:noAutofit/>
        </a:bodyPr>
        <a:lstStyle/>
        <a:p>
          <a:pPr marL="0" lvl="0" indent="0" algn="ctr" defTabSz="711200">
            <a:lnSpc>
              <a:spcPct val="90000"/>
            </a:lnSpc>
            <a:spcBef>
              <a:spcPct val="0"/>
            </a:spcBef>
            <a:spcAft>
              <a:spcPct val="35000"/>
            </a:spcAft>
            <a:buNone/>
          </a:pPr>
          <a:r>
            <a:rPr lang="el-GR" sz="1600" kern="1200" dirty="0"/>
            <a:t>Παρότι πολλές νοσηλευτικές πρακτικές φαίνονταν αποτελεσματικές, δεν είχαν ελεγχθεί ούτε χρησιμοποιούνταν ομοιόμορφα στην πρακτική ή στην εκπαίδευση. </a:t>
          </a:r>
          <a:br>
            <a:rPr lang="el-GR" sz="1600" kern="1200" dirty="0"/>
          </a:br>
          <a:endParaRPr lang="el-GR" sz="1600" kern="1200" dirty="0"/>
        </a:p>
      </dsp:txBody>
      <dsp:txXfrm rot="10800000">
        <a:off x="2946113" y="3806"/>
        <a:ext cx="8395686" cy="1476829"/>
      </dsp:txXfrm>
    </dsp:sp>
    <dsp:sp modelId="{1011D3B5-2177-4B51-8FCB-041E70AE9A43}">
      <dsp:nvSpPr>
        <dsp:cNvPr id="0" name=""/>
        <dsp:cNvSpPr/>
      </dsp:nvSpPr>
      <dsp:spPr>
        <a:xfrm>
          <a:off x="1838491" y="3806"/>
          <a:ext cx="1476829" cy="147682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E63412-A542-4E10-9A6E-D84B6A74BA63}">
      <dsp:nvSpPr>
        <dsp:cNvPr id="0" name=""/>
        <dsp:cNvSpPr/>
      </dsp:nvSpPr>
      <dsp:spPr>
        <a:xfrm rot="10800000">
          <a:off x="2576906" y="1921481"/>
          <a:ext cx="8764893" cy="1476829"/>
        </a:xfrm>
        <a:prstGeom prst="homePlate">
          <a:avLst/>
        </a:prstGeom>
        <a:solidFill>
          <a:schemeClr val="accent5">
            <a:hueOff val="-419932"/>
            <a:satOff val="22824"/>
            <a:lumOff val="-4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1241" tIns="60960" rIns="113792" bIns="60960" numCol="1" spcCol="1270" anchor="ctr" anchorCtr="0">
          <a:noAutofit/>
        </a:bodyPr>
        <a:lstStyle/>
        <a:p>
          <a:pPr marL="0" lvl="0" indent="0" algn="ctr" defTabSz="711200">
            <a:lnSpc>
              <a:spcPct val="90000"/>
            </a:lnSpc>
            <a:spcBef>
              <a:spcPct val="0"/>
            </a:spcBef>
            <a:spcAft>
              <a:spcPct val="35000"/>
            </a:spcAft>
            <a:buNone/>
          </a:pPr>
          <a:r>
            <a:rPr lang="el-GR" sz="1600" kern="1200" dirty="0"/>
            <a:t>Για το λόγο αυτό, ένας σημαντικός στόχος που έθεσαν οι ηγετικές φυσιογνωμίες της νοσηλευτικής τον 20ό αιώνα ήταν η ανάπτυξη των νοσηλευτικών γνώσεων πάνω στις οποίες θα βασιζόταν η νοσηλευτική πρακτική, θα βελτιωνόταν η ποιότητα της φροντίδας και θα αναγνωριζόταν η νοσηλευτική ως επάγγελμα. </a:t>
          </a:r>
          <a:br>
            <a:rPr lang="el-GR" sz="1600" kern="1200" dirty="0"/>
          </a:br>
          <a:endParaRPr lang="el-GR" sz="1600" kern="1200" dirty="0"/>
        </a:p>
      </dsp:txBody>
      <dsp:txXfrm rot="10800000">
        <a:off x="2946113" y="1921481"/>
        <a:ext cx="8395686" cy="1476829"/>
      </dsp:txXfrm>
    </dsp:sp>
    <dsp:sp modelId="{3F84B8EE-73D9-467D-883A-DD8B7BB9E726}">
      <dsp:nvSpPr>
        <dsp:cNvPr id="0" name=""/>
        <dsp:cNvSpPr/>
      </dsp:nvSpPr>
      <dsp:spPr>
        <a:xfrm>
          <a:off x="1838491" y="1921481"/>
          <a:ext cx="1476829" cy="147682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1F2EBB-7F17-41D5-8B3A-8C0E3B58855E}">
      <dsp:nvSpPr>
        <dsp:cNvPr id="0" name=""/>
        <dsp:cNvSpPr/>
      </dsp:nvSpPr>
      <dsp:spPr>
        <a:xfrm rot="10800000">
          <a:off x="2576906" y="3839155"/>
          <a:ext cx="8764893" cy="1476829"/>
        </a:xfrm>
        <a:prstGeom prst="homePlate">
          <a:avLst/>
        </a:prstGeom>
        <a:solidFill>
          <a:schemeClr val="accent5">
            <a:hueOff val="-839865"/>
            <a:satOff val="45647"/>
            <a:lumOff val="-8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1241" tIns="60960" rIns="113792" bIns="60960" numCol="1" spcCol="1270" anchor="ctr" anchorCtr="0">
          <a:noAutofit/>
        </a:bodyPr>
        <a:lstStyle/>
        <a:p>
          <a:pPr marL="0" lvl="0" indent="0" algn="ctr" defTabSz="711200">
            <a:lnSpc>
              <a:spcPct val="90000"/>
            </a:lnSpc>
            <a:spcBef>
              <a:spcPct val="0"/>
            </a:spcBef>
            <a:spcAft>
              <a:spcPct val="35000"/>
            </a:spcAft>
            <a:buNone/>
          </a:pPr>
          <a:r>
            <a:rPr lang="el-GR" sz="1600" kern="1200"/>
            <a:t>Η ιστορία της νοσηλευτικής τεκμηριώνει με σαφήνεια τις συνεχείς προσπάθειες με στόχο την ανάπτυξη ενός εξειδικευμένου συνόλου νοσηλευτικών γνώσεων για την καθοδήγηση της νοσηλευτικής πρακτικής. </a:t>
          </a:r>
          <a:endParaRPr lang="el-GR" sz="1600" kern="1200" dirty="0"/>
        </a:p>
      </dsp:txBody>
      <dsp:txXfrm rot="10800000">
        <a:off x="2946113" y="3839155"/>
        <a:ext cx="8395686" cy="1476829"/>
      </dsp:txXfrm>
    </dsp:sp>
    <dsp:sp modelId="{FBB3CBDC-7DDD-4941-9CBB-A1E881478E35}">
      <dsp:nvSpPr>
        <dsp:cNvPr id="0" name=""/>
        <dsp:cNvSpPr/>
      </dsp:nvSpPr>
      <dsp:spPr>
        <a:xfrm>
          <a:off x="1838491" y="3839155"/>
          <a:ext cx="1476829" cy="147682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3000" r="-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9031C-82C1-4D56-86D6-8E2E4782F066}">
      <dsp:nvSpPr>
        <dsp:cNvPr id="0" name=""/>
        <dsp:cNvSpPr/>
      </dsp:nvSpPr>
      <dsp:spPr>
        <a:xfrm>
          <a:off x="821358" y="0"/>
          <a:ext cx="9308724" cy="561189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1F2710-4332-420D-9FA7-4A0CF460AD1A}">
      <dsp:nvSpPr>
        <dsp:cNvPr id="0" name=""/>
        <dsp:cNvSpPr/>
      </dsp:nvSpPr>
      <dsp:spPr>
        <a:xfrm>
          <a:off x="7752" y="1430414"/>
          <a:ext cx="3459199" cy="275106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b="1" kern="1200" dirty="0">
              <a:solidFill>
                <a:schemeClr val="bg1">
                  <a:lumMod val="95000"/>
                </a:schemeClr>
              </a:solidFill>
            </a:rPr>
            <a:t>Σε αυτήν την</a:t>
          </a:r>
          <a:r>
            <a:rPr lang="en-US" sz="1300" b="1" kern="1200" dirty="0">
              <a:solidFill>
                <a:schemeClr val="bg1">
                  <a:lumMod val="95000"/>
                </a:schemeClr>
              </a:solidFill>
            </a:rPr>
            <a:t> </a:t>
          </a:r>
          <a:r>
            <a:rPr lang="el-GR" sz="1300" b="1" kern="1200" dirty="0">
              <a:solidFill>
                <a:schemeClr val="bg1">
                  <a:lumMod val="95000"/>
                </a:schemeClr>
              </a:solidFill>
            </a:rPr>
            <a:t>αναδρομή στην ιστορία της εξέλιξης της νοσηλευτικής από λειτούργημα σε επάγγελμα, θα καταλάβουμε την ουσία της νοσηλευτικής που οδήγησε σε αυτή τη συναρπαστική εποχή της ιστορίας της, καθώς και πώς ενισχύθηκε η σύνδεση μεταξύ της νοσηλευτικής ως πανεπιστημιακού κλάδου (</a:t>
          </a:r>
          <a:r>
            <a:rPr lang="el-GR" sz="1300" b="1" kern="1200" dirty="0" err="1">
              <a:solidFill>
                <a:schemeClr val="bg1">
                  <a:lumMod val="95000"/>
                </a:schemeClr>
              </a:solidFill>
            </a:rPr>
            <a:t>academic</a:t>
          </a:r>
          <a:r>
            <a:rPr lang="el-GR" sz="1300" b="1" kern="1200" dirty="0">
              <a:solidFill>
                <a:schemeClr val="bg1">
                  <a:lumMod val="95000"/>
                </a:schemeClr>
              </a:solidFill>
            </a:rPr>
            <a:t> </a:t>
          </a:r>
          <a:r>
            <a:rPr lang="el-GR" sz="1300" b="1" kern="1200" dirty="0" err="1">
              <a:solidFill>
                <a:schemeClr val="bg1">
                  <a:lumMod val="95000"/>
                </a:schemeClr>
              </a:solidFill>
            </a:rPr>
            <a:t>discipline</a:t>
          </a:r>
          <a:r>
            <a:rPr lang="el-GR" sz="1300" b="1" kern="1200" dirty="0">
              <a:solidFill>
                <a:schemeClr val="bg1">
                  <a:lumMod val="95000"/>
                </a:schemeClr>
              </a:solidFill>
            </a:rPr>
            <a:t>) και ως επαγγελματικής πρακτικής (</a:t>
          </a:r>
          <a:r>
            <a:rPr lang="el-GR" sz="1300" b="1" kern="1200" dirty="0" err="1">
              <a:solidFill>
                <a:schemeClr val="bg1">
                  <a:lumMod val="95000"/>
                </a:schemeClr>
              </a:solidFill>
            </a:rPr>
            <a:t>professional</a:t>
          </a:r>
          <a:r>
            <a:rPr lang="el-GR" sz="1300" b="1" kern="1200" dirty="0">
              <a:solidFill>
                <a:schemeClr val="bg1">
                  <a:lumMod val="95000"/>
                </a:schemeClr>
              </a:solidFill>
            </a:rPr>
            <a:t> </a:t>
          </a:r>
          <a:r>
            <a:rPr lang="el-GR" sz="1300" b="1" kern="1200" dirty="0" err="1">
              <a:solidFill>
                <a:schemeClr val="bg1">
                  <a:lumMod val="95000"/>
                </a:schemeClr>
              </a:solidFill>
            </a:rPr>
            <a:t>practice</a:t>
          </a:r>
          <a:r>
            <a:rPr lang="el-GR" sz="1300" b="1" kern="1200" dirty="0">
              <a:solidFill>
                <a:schemeClr val="bg1">
                  <a:lumMod val="95000"/>
                </a:schemeClr>
              </a:solidFill>
            </a:rPr>
            <a:t>). </a:t>
          </a:r>
        </a:p>
      </dsp:txBody>
      <dsp:txXfrm>
        <a:off x="142048" y="1564710"/>
        <a:ext cx="3190607" cy="2482469"/>
      </dsp:txXfrm>
    </dsp:sp>
    <dsp:sp modelId="{B9FBE410-59FC-4424-88AF-893D62418037}">
      <dsp:nvSpPr>
        <dsp:cNvPr id="0" name=""/>
        <dsp:cNvSpPr/>
      </dsp:nvSpPr>
      <dsp:spPr>
        <a:xfrm>
          <a:off x="3625769" y="1420897"/>
          <a:ext cx="3578089" cy="277009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b="1" kern="1200" dirty="0">
              <a:solidFill>
                <a:schemeClr val="bg1">
                  <a:lumMod val="95000"/>
                </a:schemeClr>
              </a:solidFill>
            </a:rPr>
            <a:t>Η ιστορία αυτής της ανάπτυξης παρέχει το πλαίσιο και μια προοπτική για την κατανόηση της σημασίας που συνεχίζει να έχει η νοσηλευτική θεωρία για τον κλάδο και το επάγγελμα της νοσηλευτικής. </a:t>
          </a:r>
        </a:p>
      </dsp:txBody>
      <dsp:txXfrm>
        <a:off x="3760994" y="1556122"/>
        <a:ext cx="3307639" cy="2499646"/>
      </dsp:txXfrm>
    </dsp:sp>
    <dsp:sp modelId="{125E7FCC-4602-4CBE-8896-4EA56F8C9199}">
      <dsp:nvSpPr>
        <dsp:cNvPr id="0" name=""/>
        <dsp:cNvSpPr/>
      </dsp:nvSpPr>
      <dsp:spPr>
        <a:xfrm>
          <a:off x="7362676" y="1468519"/>
          <a:ext cx="3581012" cy="267485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b="1" kern="1200" dirty="0">
              <a:solidFill>
                <a:schemeClr val="bg1">
                  <a:lumMod val="95000"/>
                </a:schemeClr>
              </a:solidFill>
            </a:rPr>
            <a:t>Η ιστορία και η σημασία της νοσηλευτικής θεωρίας οδηγούν στην ανάλυση. Η ανάλυση των θεωρητικών έργων της νοσηλευτικής και του ρόλου της στην ανάπτυξη των γνώσεων που  παρουσιάζονται ως μια αναγκαία διαδικασία κριτικού στοχασμού. </a:t>
          </a:r>
        </a:p>
      </dsp:txBody>
      <dsp:txXfrm>
        <a:off x="7493251" y="1599094"/>
        <a:ext cx="3319862" cy="24137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568BC-24FD-426C-86FE-69F871CA7263}">
      <dsp:nvSpPr>
        <dsp:cNvPr id="0" name=""/>
        <dsp:cNvSpPr/>
      </dsp:nvSpPr>
      <dsp:spPr>
        <a:xfrm>
          <a:off x="0" y="0"/>
          <a:ext cx="4630186" cy="4630186"/>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64BC90-E0E8-4E60-A7C8-B1503BCEDB2D}">
      <dsp:nvSpPr>
        <dsp:cNvPr id="0" name=""/>
        <dsp:cNvSpPr/>
      </dsp:nvSpPr>
      <dsp:spPr>
        <a:xfrm>
          <a:off x="2315093" y="0"/>
          <a:ext cx="8314136" cy="463018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Στο ξεκίνημα του 20ού αιώνα η νοσηλευτική δεν ήταν αναγνωρισμένη ως πανεπιστημιακός κλάδος ή ως επάγγελμα. Τα επιτεύγματα του περασμένου αιώνα οδήγησαν στην αναγνώριση της νοσηλευτικής και με τις δυο αυτές ιδιότητες. </a:t>
          </a:r>
        </a:p>
      </dsp:txBody>
      <dsp:txXfrm>
        <a:off x="2315093" y="0"/>
        <a:ext cx="8314136" cy="983914"/>
      </dsp:txXfrm>
    </dsp:sp>
    <dsp:sp modelId="{FA450676-6E8C-45BA-9D74-34706C9ED652}">
      <dsp:nvSpPr>
        <dsp:cNvPr id="0" name=""/>
        <dsp:cNvSpPr/>
      </dsp:nvSpPr>
      <dsp:spPr>
        <a:xfrm>
          <a:off x="607711" y="983914"/>
          <a:ext cx="3414762" cy="3414762"/>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FBD285-612C-4338-98FE-3B1C2EE32086}">
      <dsp:nvSpPr>
        <dsp:cNvPr id="0" name=""/>
        <dsp:cNvSpPr/>
      </dsp:nvSpPr>
      <dsp:spPr>
        <a:xfrm>
          <a:off x="2315093" y="983914"/>
          <a:ext cx="8314136" cy="341476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Οι όροι επιστημονικός κλάδος και επάγγελμα είναι αλληλένδετοι και ορισμένοι μπορεί ακόμα και να τους χρησιμοποιούν εναλλάξιμα. Ωστόσο, δεν είναι ταυτόσημοι. </a:t>
          </a:r>
        </a:p>
      </dsp:txBody>
      <dsp:txXfrm>
        <a:off x="2315093" y="983914"/>
        <a:ext cx="8314136" cy="983914"/>
      </dsp:txXfrm>
    </dsp:sp>
    <dsp:sp modelId="{609F60C7-60A1-48D4-B0F8-02840B7F7EA0}">
      <dsp:nvSpPr>
        <dsp:cNvPr id="0" name=""/>
        <dsp:cNvSpPr/>
      </dsp:nvSpPr>
      <dsp:spPr>
        <a:xfrm>
          <a:off x="1215423" y="1967829"/>
          <a:ext cx="2199338" cy="219933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CAADFE-266D-43F9-8B83-FA1B9F433166}">
      <dsp:nvSpPr>
        <dsp:cNvPr id="0" name=""/>
        <dsp:cNvSpPr/>
      </dsp:nvSpPr>
      <dsp:spPr>
        <a:xfrm>
          <a:off x="2315093" y="1967829"/>
          <a:ext cx="8314136" cy="219933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Τα επιτεύγματα του επαγγέλματος τον περασμένο αιώνα είχαν στενότατη σχέση με την ανάπτυξη της νοσηλευτικής επιστήμης, αλλά δεν κατακτήθηκαν εύκολα. </a:t>
          </a:r>
        </a:p>
      </dsp:txBody>
      <dsp:txXfrm>
        <a:off x="2315093" y="1967829"/>
        <a:ext cx="8314136" cy="983914"/>
      </dsp:txXfrm>
    </dsp:sp>
    <dsp:sp modelId="{4BFC11C3-A7BA-4D98-837E-453D44D7B56C}">
      <dsp:nvSpPr>
        <dsp:cNvPr id="0" name=""/>
        <dsp:cNvSpPr/>
      </dsp:nvSpPr>
      <dsp:spPr>
        <a:xfrm>
          <a:off x="1823135" y="2951743"/>
          <a:ext cx="983914" cy="983914"/>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AC0169-4A71-4FDE-8F3A-912E3A0E97C2}">
      <dsp:nvSpPr>
        <dsp:cNvPr id="0" name=""/>
        <dsp:cNvSpPr/>
      </dsp:nvSpPr>
      <dsp:spPr>
        <a:xfrm>
          <a:off x="2315093" y="2951743"/>
          <a:ext cx="8314136" cy="983914"/>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300" kern="1200"/>
            <a:t>Στο παρόν τμήμα συζητάμε τη σημασία των θεωρητικών έργων για τον κλάδο και το επάγγελμα της νοσηλευτικής. Τα θεωρητικά έργα της νοσηλευτικής αντιπροσωπεύουν την περιεκτικότερη παρουσίαση των συστηματικών νοσηλευτικών γνώσεων. Κατά συνέπεια, τα θεωρητικά έργα της νοσηλευτικής έχουν ζωτική σημασία για το μέλλον τόσο του κλάδου όσο και του επαγγέλματος της νοσηλευτικής.</a:t>
          </a:r>
        </a:p>
      </dsp:txBody>
      <dsp:txXfrm>
        <a:off x="2315093" y="2951743"/>
        <a:ext cx="8314136" cy="9839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11DFD-3FE0-423A-9C41-341DF91F9408}">
      <dsp:nvSpPr>
        <dsp:cNvPr id="0" name=""/>
        <dsp:cNvSpPr/>
      </dsp:nvSpPr>
      <dsp:spPr>
        <a:xfrm>
          <a:off x="1393643" y="11662"/>
          <a:ext cx="4264367" cy="426436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l-GR" sz="1800" kern="1200" dirty="0"/>
            <a:t>Ένας </a:t>
          </a:r>
          <a:r>
            <a:rPr lang="el-GR" sz="1800" b="1" kern="1200" dirty="0"/>
            <a:t>επιστημονικός κλάδος</a:t>
          </a:r>
          <a:r>
            <a:rPr lang="el-GR" sz="1800" kern="1200" dirty="0"/>
            <a:t> (</a:t>
          </a:r>
          <a:r>
            <a:rPr lang="el-GR" sz="1800" kern="1200" dirty="0" err="1"/>
            <a:t>discipline</a:t>
          </a:r>
          <a:r>
            <a:rPr lang="el-GR" sz="1800" kern="1200" dirty="0"/>
            <a:t>) συνδέεται ειδικά με το ακαδημαϊκό περιβάλλον και αναφέρεται σε έναν εκπαιδευτικό κλάδο, ένα τομέα μάθησης ή ένα τομέα γνώσεων. </a:t>
          </a:r>
        </a:p>
      </dsp:txBody>
      <dsp:txXfrm>
        <a:off x="1989118" y="514523"/>
        <a:ext cx="2458734" cy="3258646"/>
      </dsp:txXfrm>
    </dsp:sp>
    <dsp:sp modelId="{D693AAD4-2C02-442D-AF83-1814F13DCCAD}">
      <dsp:nvSpPr>
        <dsp:cNvPr id="0" name=""/>
        <dsp:cNvSpPr/>
      </dsp:nvSpPr>
      <dsp:spPr>
        <a:xfrm>
          <a:off x="4467062" y="11662"/>
          <a:ext cx="4264367" cy="426436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l-GR" sz="1800" kern="1200" dirty="0"/>
            <a:t>Ένα </a:t>
          </a:r>
          <a:r>
            <a:rPr lang="el-GR" sz="1800" b="1" kern="1200" dirty="0"/>
            <a:t>επάγγελμα </a:t>
          </a:r>
          <a:r>
            <a:rPr lang="el-GR" sz="1800" kern="1200" dirty="0"/>
            <a:t>(</a:t>
          </a:r>
          <a:r>
            <a:rPr lang="el-GR" sz="1800" kern="1200" dirty="0" err="1"/>
            <a:t>profession</a:t>
          </a:r>
          <a:r>
            <a:rPr lang="el-GR" sz="1800" kern="1200" dirty="0"/>
            <a:t>) αναφέρεται σε ένα εξειδικευμένο πεδίο πρακτικής, βασισμένο στη θεωρητική δομή της επιστήμης ή γνώσης αυτού του κλάδου και στις συνακόλουθες ικανότητες πρακτικής. </a:t>
          </a:r>
          <a:br>
            <a:rPr lang="en-US" sz="1800" kern="1200" dirty="0"/>
          </a:br>
          <a:endParaRPr lang="el-GR" sz="1800" kern="1200" dirty="0"/>
        </a:p>
      </dsp:txBody>
      <dsp:txXfrm>
        <a:off x="5677220" y="514523"/>
        <a:ext cx="2458734" cy="32586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98216-0DCD-4480-AFD5-07022DDC2B4D}">
      <dsp:nvSpPr>
        <dsp:cNvPr id="0" name=""/>
        <dsp:cNvSpPr/>
      </dsp:nvSpPr>
      <dsp:spPr>
        <a:xfrm>
          <a:off x="1331727" y="717677"/>
          <a:ext cx="4790291" cy="4790291"/>
        </a:xfrm>
        <a:prstGeom prst="blockArc">
          <a:avLst>
            <a:gd name="adj1" fmla="val 9000000"/>
            <a:gd name="adj2" fmla="val 16200000"/>
            <a:gd name="adj3" fmla="val 4641"/>
          </a:avLst>
        </a:prstGeom>
        <a:solidFill>
          <a:schemeClr val="accent2">
            <a:hueOff val="-163190"/>
            <a:satOff val="-9432"/>
            <a:lumOff val="1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1FF0B3-D585-41FD-93BB-A817862B9982}">
      <dsp:nvSpPr>
        <dsp:cNvPr id="0" name=""/>
        <dsp:cNvSpPr/>
      </dsp:nvSpPr>
      <dsp:spPr>
        <a:xfrm>
          <a:off x="1331727" y="717677"/>
          <a:ext cx="4790291" cy="4790291"/>
        </a:xfrm>
        <a:prstGeom prst="blockArc">
          <a:avLst>
            <a:gd name="adj1" fmla="val 1800000"/>
            <a:gd name="adj2" fmla="val 9000000"/>
            <a:gd name="adj3" fmla="val 4641"/>
          </a:avLst>
        </a:prstGeom>
        <a:solidFill>
          <a:schemeClr val="accent2">
            <a:hueOff val="-81595"/>
            <a:satOff val="-4716"/>
            <a:lumOff val="64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C7BFAA-EDAD-40F5-BF60-E93C945C5098}">
      <dsp:nvSpPr>
        <dsp:cNvPr id="0" name=""/>
        <dsp:cNvSpPr/>
      </dsp:nvSpPr>
      <dsp:spPr>
        <a:xfrm>
          <a:off x="1331727" y="717677"/>
          <a:ext cx="4790291" cy="4790291"/>
        </a:xfrm>
        <a:prstGeom prst="blockArc">
          <a:avLst>
            <a:gd name="adj1" fmla="val 16200000"/>
            <a:gd name="adj2" fmla="val 1800000"/>
            <a:gd name="adj3" fmla="val 464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43B7E2-9EEF-49B9-8AAA-573D9B624D0A}">
      <dsp:nvSpPr>
        <dsp:cNvPr id="0" name=""/>
        <dsp:cNvSpPr/>
      </dsp:nvSpPr>
      <dsp:spPr>
        <a:xfrm>
          <a:off x="2624097" y="2010046"/>
          <a:ext cx="2205551" cy="22055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kumimoji="0" lang="el-GR" sz="1600" b="1" i="0" u="none" strike="noStrike" kern="1200" cap="none" spc="0" normalizeH="0" baseline="0" noProof="0" dirty="0">
              <a:ln>
                <a:noFill/>
              </a:ln>
              <a:solidFill>
                <a:schemeClr val="lt1"/>
              </a:solidFill>
              <a:effectLst/>
              <a:uLnTx/>
              <a:uFillTx/>
              <a:latin typeface="+mn-lt"/>
              <a:ea typeface="+mn-ea"/>
              <a:cs typeface="+mn-cs"/>
            </a:rPr>
            <a:t>ΑΞΙΑ ΤΗΣ ΝΟΣΗΛΕΥΤΙΚΗΣ ΘΕΩΡΙΑΣ</a:t>
          </a:r>
          <a:endParaRPr lang="el-GR" sz="1600" kern="1200" dirty="0"/>
        </a:p>
      </dsp:txBody>
      <dsp:txXfrm>
        <a:off x="2947092" y="2333041"/>
        <a:ext cx="1559561" cy="1559561"/>
      </dsp:txXfrm>
    </dsp:sp>
    <dsp:sp modelId="{3BA7AEAF-5427-4482-A720-68A304E04800}">
      <dsp:nvSpPr>
        <dsp:cNvPr id="0" name=""/>
        <dsp:cNvSpPr/>
      </dsp:nvSpPr>
      <dsp:spPr>
        <a:xfrm>
          <a:off x="2954929" y="1314"/>
          <a:ext cx="1543886" cy="154388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b="1" kern="1200" dirty="0"/>
            <a:t>Βελτίωση και Διευκόλυνση της Επικοινωνίας. </a:t>
          </a:r>
          <a:endParaRPr lang="el-GR" sz="1200" kern="1200" dirty="0"/>
        </a:p>
      </dsp:txBody>
      <dsp:txXfrm>
        <a:off x="3181026" y="227411"/>
        <a:ext cx="1091692" cy="1091692"/>
      </dsp:txXfrm>
    </dsp:sp>
    <dsp:sp modelId="{FA64B079-2532-4C8E-AE97-F57624D51EC2}">
      <dsp:nvSpPr>
        <dsp:cNvPr id="0" name=""/>
        <dsp:cNvSpPr/>
      </dsp:nvSpPr>
      <dsp:spPr>
        <a:xfrm>
          <a:off x="4981053" y="3510662"/>
          <a:ext cx="1543886" cy="1543886"/>
        </a:xfrm>
        <a:prstGeom prst="ellipse">
          <a:avLst/>
        </a:prstGeom>
        <a:solidFill>
          <a:schemeClr val="accent2">
            <a:hueOff val="-81595"/>
            <a:satOff val="-471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b="1" kern="1200" dirty="0"/>
            <a:t>Βελτίωση της Νοσηλευτικής Αυτονομίας. </a:t>
          </a:r>
          <a:endParaRPr lang="el-GR" sz="1200" kern="1200" dirty="0"/>
        </a:p>
      </dsp:txBody>
      <dsp:txXfrm>
        <a:off x="5207150" y="3736759"/>
        <a:ext cx="1091692" cy="1091692"/>
      </dsp:txXfrm>
    </dsp:sp>
    <dsp:sp modelId="{A4CF5642-D8F5-419D-91A7-D393DA918FEB}">
      <dsp:nvSpPr>
        <dsp:cNvPr id="0" name=""/>
        <dsp:cNvSpPr/>
      </dsp:nvSpPr>
      <dsp:spPr>
        <a:xfrm>
          <a:off x="928806" y="3510662"/>
          <a:ext cx="1543886" cy="1543886"/>
        </a:xfrm>
        <a:prstGeom prst="ellipse">
          <a:avLst/>
        </a:prstGeom>
        <a:solidFill>
          <a:schemeClr val="accent2">
            <a:hueOff val="-163190"/>
            <a:satOff val="-9432"/>
            <a:lumOff val="1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b="1" kern="1200" dirty="0"/>
            <a:t>Εφαρμογή της θεωρίας στην Πρακτική. </a:t>
          </a:r>
          <a:endParaRPr lang="el-GR" sz="1200" kern="1200" dirty="0"/>
        </a:p>
      </dsp:txBody>
      <dsp:txXfrm>
        <a:off x="1154903" y="3736759"/>
        <a:ext cx="1091692" cy="10916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E5B77D-34FC-4D97-BD16-648F7F3B4D40}">
      <dsp:nvSpPr>
        <dsp:cNvPr id="0" name=""/>
        <dsp:cNvSpPr/>
      </dsp:nvSpPr>
      <dsp:spPr>
        <a:xfrm>
          <a:off x="698017" y="963"/>
          <a:ext cx="1422122" cy="14221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t>Νοσηλευτική Θεωρία</a:t>
          </a:r>
        </a:p>
      </dsp:txBody>
      <dsp:txXfrm>
        <a:off x="906282" y="209228"/>
        <a:ext cx="1005592" cy="1005592"/>
      </dsp:txXfrm>
    </dsp:sp>
    <dsp:sp modelId="{21EA733B-43A2-4A5A-B711-4EA5D07B1994}">
      <dsp:nvSpPr>
        <dsp:cNvPr id="0" name=""/>
        <dsp:cNvSpPr/>
      </dsp:nvSpPr>
      <dsp:spPr>
        <a:xfrm>
          <a:off x="996663" y="1538562"/>
          <a:ext cx="824831" cy="824831"/>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l-GR" sz="900" kern="1200"/>
        </a:p>
      </dsp:txBody>
      <dsp:txXfrm>
        <a:off x="1105994" y="1853977"/>
        <a:ext cx="606169" cy="194001"/>
      </dsp:txXfrm>
    </dsp:sp>
    <dsp:sp modelId="{C2B3CF66-24FB-41F1-A7A0-18F675D3515D}">
      <dsp:nvSpPr>
        <dsp:cNvPr id="0" name=""/>
        <dsp:cNvSpPr/>
      </dsp:nvSpPr>
      <dsp:spPr>
        <a:xfrm>
          <a:off x="698017" y="2478870"/>
          <a:ext cx="1422122" cy="1422122"/>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t>Έρευνα</a:t>
          </a:r>
        </a:p>
      </dsp:txBody>
      <dsp:txXfrm>
        <a:off x="906282" y="2687135"/>
        <a:ext cx="1005592" cy="1005592"/>
      </dsp:txXfrm>
    </dsp:sp>
    <dsp:sp modelId="{2C391A77-DAB1-4C59-A3AC-18DC3DF81710}">
      <dsp:nvSpPr>
        <dsp:cNvPr id="0" name=""/>
        <dsp:cNvSpPr/>
      </dsp:nvSpPr>
      <dsp:spPr>
        <a:xfrm>
          <a:off x="2333458" y="1686463"/>
          <a:ext cx="452235" cy="529029"/>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l-GR" sz="900" kern="1200"/>
        </a:p>
      </dsp:txBody>
      <dsp:txXfrm>
        <a:off x="2333458" y="1792269"/>
        <a:ext cx="316565" cy="317417"/>
      </dsp:txXfrm>
    </dsp:sp>
    <dsp:sp modelId="{8D39E9C2-6C06-4260-B61D-B93FDE95B190}">
      <dsp:nvSpPr>
        <dsp:cNvPr id="0" name=""/>
        <dsp:cNvSpPr/>
      </dsp:nvSpPr>
      <dsp:spPr>
        <a:xfrm>
          <a:off x="2973413" y="528855"/>
          <a:ext cx="2844245" cy="2844245"/>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l-GR" sz="2500" kern="1200" dirty="0"/>
            <a:t>Νοσηλευτική Επιστήμη</a:t>
          </a:r>
        </a:p>
      </dsp:txBody>
      <dsp:txXfrm>
        <a:off x="3389943" y="945385"/>
        <a:ext cx="2011185" cy="20111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C6CA8-B896-4487-8049-7722B3A8DC31}">
      <dsp:nvSpPr>
        <dsp:cNvPr id="0" name=""/>
        <dsp:cNvSpPr/>
      </dsp:nvSpPr>
      <dsp:spPr>
        <a:xfrm rot="21300000">
          <a:off x="22783" y="1882059"/>
          <a:ext cx="10548542" cy="983372"/>
        </a:xfrm>
        <a:prstGeom prst="mathMinus">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E84581-A341-40F4-886B-A7E2A79A9929}">
      <dsp:nvSpPr>
        <dsp:cNvPr id="0" name=""/>
        <dsp:cNvSpPr/>
      </dsp:nvSpPr>
      <dsp:spPr>
        <a:xfrm>
          <a:off x="1271293" y="237374"/>
          <a:ext cx="3178232" cy="1898996"/>
        </a:xfrm>
        <a:prstGeom prst="downArrow">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260CA7-F335-462F-B6EF-94059163898D}">
      <dsp:nvSpPr>
        <dsp:cNvPr id="0" name=""/>
        <dsp:cNvSpPr/>
      </dsp:nvSpPr>
      <dsp:spPr>
        <a:xfrm>
          <a:off x="5614877" y="0"/>
          <a:ext cx="3390114" cy="1993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dirty="0"/>
            <a:t>Η απόδοση ονόματος σε ένα φαινόμενο δεν είναι απόλυτη ή μονοδιάστατη, δηλαδή μπορούν να αποδοθούν διαφορετικά ονόματα για το ίδιο φαινόμενο.</a:t>
          </a:r>
        </a:p>
      </dsp:txBody>
      <dsp:txXfrm>
        <a:off x="5614877" y="0"/>
        <a:ext cx="3390114" cy="1993946"/>
      </dsp:txXfrm>
    </dsp:sp>
    <dsp:sp modelId="{4B1E11C3-4F1F-4D34-A418-4C237765475E}">
      <dsp:nvSpPr>
        <dsp:cNvPr id="0" name=""/>
        <dsp:cNvSpPr/>
      </dsp:nvSpPr>
      <dsp:spPr>
        <a:xfrm>
          <a:off x="6144583" y="2611120"/>
          <a:ext cx="3178232" cy="1898996"/>
        </a:xfrm>
        <a:prstGeom prst="upArrow">
          <a:avLst/>
        </a:prstGeom>
        <a:solidFill>
          <a:schemeClr val="accent4">
            <a:hueOff val="839917"/>
            <a:satOff val="-22434"/>
            <a:lumOff val="-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A4B3E-ACC7-4A35-A393-471DE2D7CAC6}">
      <dsp:nvSpPr>
        <dsp:cNvPr id="0" name=""/>
        <dsp:cNvSpPr/>
      </dsp:nvSpPr>
      <dsp:spPr>
        <a:xfrm>
          <a:off x="618831" y="2827440"/>
          <a:ext cx="5293732" cy="1920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kern="1200" dirty="0"/>
            <a:t>Η σύνδεση και εντοπισμός των σχέσεων μεταξύ εννοιών για τη δημιουργία προτάσεων είναι πλουραλι­στικός και δυνητικά πολλαπλός (δηλαδή, δεν υπάρχει ένας ή σωστός τρόπος σύνδεσης των εννοιών) π.χ. μπο­ρεί η πτώση ασθενούς να συνδέεται με την ολισθηρότη­τα του πατώματος ή η αδυναμία ασθενούς να συνδέεται με περιορισμένη αντιληπτική ικανότητα του στο χώρο. </a:t>
          </a:r>
        </a:p>
      </dsp:txBody>
      <dsp:txXfrm>
        <a:off x="618831" y="2827440"/>
        <a:ext cx="5293732" cy="19200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D530F-FCE5-424D-ABEA-A4D66DB160F3}">
      <dsp:nvSpPr>
        <dsp:cNvPr id="0" name=""/>
        <dsp:cNvSpPr/>
      </dsp:nvSpPr>
      <dsp:spPr>
        <a:xfrm>
          <a:off x="3319" y="352428"/>
          <a:ext cx="3236951" cy="547200"/>
        </a:xfrm>
        <a:prstGeom prst="rect">
          <a:avLst/>
        </a:prstGeom>
        <a:solidFill>
          <a:schemeClr val="accent6">
            <a:alpha val="9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l-GR" sz="1900" b="1" kern="1200" dirty="0">
              <a:solidFill>
                <a:srgbClr val="990000"/>
              </a:solidFill>
              <a:latin typeface="Century Gothic" panose="020B0502020202020204"/>
              <a:ea typeface="+mn-ea"/>
              <a:cs typeface="+mn-cs"/>
            </a:rPr>
            <a:t>Αέρας</a:t>
          </a:r>
        </a:p>
      </dsp:txBody>
      <dsp:txXfrm>
        <a:off x="3319" y="352428"/>
        <a:ext cx="3236951" cy="547200"/>
      </dsp:txXfrm>
    </dsp:sp>
    <dsp:sp modelId="{7F96EA9C-4F11-49F0-9253-DF687FB8F5A3}">
      <dsp:nvSpPr>
        <dsp:cNvPr id="0" name=""/>
        <dsp:cNvSpPr/>
      </dsp:nvSpPr>
      <dsp:spPr>
        <a:xfrm>
          <a:off x="3319" y="899628"/>
          <a:ext cx="3236951" cy="406808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l-GR" sz="1900" kern="1200" dirty="0"/>
            <a:t>Ο καθαρός αέρας, η παροχή κατάλληλου αερισμού στον άρρωστο είναι ο πρώτος κανόνας της Νοσηλευτικής. Ο Νοσηλευτής θα πρέπει να διατηρήσει τον αέρα που ο άρρωστος αναπνέει τόσο καθαρό όσο είναι και ο εξωτερικός αέρας χωρίς ο άρρωστος να κρυώνει.</a:t>
          </a:r>
        </a:p>
      </dsp:txBody>
      <dsp:txXfrm>
        <a:off x="3319" y="899628"/>
        <a:ext cx="3236951" cy="4068089"/>
      </dsp:txXfrm>
    </dsp:sp>
    <dsp:sp modelId="{12C1A299-00F0-4984-950E-DCF84AB293CA}">
      <dsp:nvSpPr>
        <dsp:cNvPr id="0" name=""/>
        <dsp:cNvSpPr/>
      </dsp:nvSpPr>
      <dsp:spPr>
        <a:xfrm>
          <a:off x="3693444" y="352428"/>
          <a:ext cx="3236951" cy="547200"/>
        </a:xfrm>
        <a:prstGeom prst="rect">
          <a:avLst/>
        </a:prstGeom>
        <a:solidFill>
          <a:schemeClr val="accent6">
            <a:alpha val="90000"/>
            <a:hueOff val="0"/>
            <a:satOff val="0"/>
            <a:lumOff val="0"/>
            <a:alphaOff val="-20000"/>
          </a:schemeClr>
        </a:solidFill>
        <a:ln w="12700" cap="flat" cmpd="sng" algn="ctr">
          <a:solidFill>
            <a:schemeClr val="accent6">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l-GR" sz="1900" b="1" kern="1200" dirty="0">
              <a:solidFill>
                <a:srgbClr val="990000"/>
              </a:solidFill>
              <a:latin typeface="Century Gothic" panose="020B0502020202020204"/>
              <a:ea typeface="+mn-ea"/>
              <a:cs typeface="+mn-cs"/>
            </a:rPr>
            <a:t>Θερμοκρασία</a:t>
          </a:r>
        </a:p>
      </dsp:txBody>
      <dsp:txXfrm>
        <a:off x="3693444" y="352428"/>
        <a:ext cx="3236951" cy="547200"/>
      </dsp:txXfrm>
    </dsp:sp>
    <dsp:sp modelId="{48D3DFBF-1FFF-4F06-9A4A-09E65DC49685}">
      <dsp:nvSpPr>
        <dsp:cNvPr id="0" name=""/>
        <dsp:cNvSpPr/>
      </dsp:nvSpPr>
      <dsp:spPr>
        <a:xfrm>
          <a:off x="3693444" y="899628"/>
          <a:ext cx="3236951" cy="406808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l-GR" sz="1900" kern="1200" dirty="0"/>
            <a:t>Περιγράφει ειδικές οδηγίες για την παροχή φρέσκου καθαρού αέρα  αποφεύγοντας ταυτόχρονα την κρύα ατμόσφαιρα και προτρέπει τους Νοσηλευτές να παρακολουθούν συχνά τη θερμοκρασία του σώματος του ασθενούς με σκοπό την πρόληψη απώλειας της ζωτικής θερμότητας.</a:t>
          </a:r>
        </a:p>
      </dsp:txBody>
      <dsp:txXfrm>
        <a:off x="3693444" y="899628"/>
        <a:ext cx="3236951" cy="4068089"/>
      </dsp:txXfrm>
    </dsp:sp>
    <dsp:sp modelId="{5F0A1AD3-C047-4B75-963E-8613D26C9F1D}">
      <dsp:nvSpPr>
        <dsp:cNvPr id="0" name=""/>
        <dsp:cNvSpPr/>
      </dsp:nvSpPr>
      <dsp:spPr>
        <a:xfrm>
          <a:off x="7383568" y="352428"/>
          <a:ext cx="3236951" cy="547200"/>
        </a:xfrm>
        <a:prstGeom prst="rect">
          <a:avLst/>
        </a:prstGeom>
        <a:solidFill>
          <a:schemeClr val="accent6">
            <a:alpha val="90000"/>
            <a:hueOff val="0"/>
            <a:satOff val="0"/>
            <a:lumOff val="0"/>
            <a:alphaOff val="-40000"/>
          </a:schemeClr>
        </a:solidFill>
        <a:ln w="12700" cap="flat" cmpd="sng" algn="ctr">
          <a:solidFill>
            <a:schemeClr val="accent6">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l-GR" sz="1900" b="1" kern="1200" dirty="0">
              <a:solidFill>
                <a:srgbClr val="990000"/>
              </a:solidFill>
              <a:latin typeface="Century Gothic" panose="020B0502020202020204"/>
              <a:ea typeface="+mn-ea"/>
              <a:cs typeface="+mn-cs"/>
            </a:rPr>
            <a:t>Φωτισμός</a:t>
          </a:r>
        </a:p>
      </dsp:txBody>
      <dsp:txXfrm>
        <a:off x="7383568" y="352428"/>
        <a:ext cx="3236951" cy="547200"/>
      </dsp:txXfrm>
    </dsp:sp>
    <dsp:sp modelId="{31AF356B-B5F9-44EF-B6E9-DD69C219B4ED}">
      <dsp:nvSpPr>
        <dsp:cNvPr id="0" name=""/>
        <dsp:cNvSpPr/>
      </dsp:nvSpPr>
      <dsp:spPr>
        <a:xfrm>
          <a:off x="7383568" y="899628"/>
          <a:ext cx="3236951" cy="4068089"/>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l-GR" sz="1900" kern="1200" dirty="0"/>
            <a:t>Πίστευε στις ευεργετικές ιδιότητες του ηλιακού φωτισμού και προέτρεπε τους Νοσηλευτές να μεταφέρουν τους αρρώστους σε φωτεινό μέρος του δωματίου εφόσον το επιτρέπει η κατάστασή τους.</a:t>
          </a:r>
        </a:p>
      </dsp:txBody>
      <dsp:txXfrm>
        <a:off x="7383568" y="899628"/>
        <a:ext cx="3236951" cy="406808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66346F1-1136-4472-BABD-BA88C8550ECC}" type="datetime1">
              <a:rPr lang="el-GR" smtClean="0"/>
              <a:t>8/12/2024</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6B2D29-8AC0-4FB1-933D-AD24ECC4354D}" type="slidenum">
              <a:rPr lang="el-GR" smtClean="0"/>
              <a:t>‹#›</a:t>
            </a:fld>
            <a:endParaRPr lang="el-GR" dirty="0"/>
          </a:p>
        </p:txBody>
      </p:sp>
    </p:spTree>
    <p:extLst>
      <p:ext uri="{BB962C8B-B14F-4D97-AF65-F5344CB8AC3E}">
        <p14:creationId xmlns:p14="http://schemas.microsoft.com/office/powerpoint/2010/main" val="19735408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34F7D3A-4739-4894-B6FB-84F8B3372D01}" type="datetime1">
              <a:rPr lang="el-GR" smtClean="0"/>
              <a:t>8/12/2024</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FA2C895-EB1C-4157-9E46-0DF3298BA9C2}" type="slidenum">
              <a:rPr lang="el-GR" smtClean="0"/>
              <a:t>‹#›</a:t>
            </a:fld>
            <a:endParaRPr lang="el-GR" dirty="0"/>
          </a:p>
        </p:txBody>
      </p:sp>
    </p:spTree>
    <p:extLst>
      <p:ext uri="{BB962C8B-B14F-4D97-AF65-F5344CB8AC3E}">
        <p14:creationId xmlns:p14="http://schemas.microsoft.com/office/powerpoint/2010/main" val="21676682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3FA2C895-EB1C-4157-9E46-0DF3298BA9C2}" type="slidenum">
              <a:rPr lang="el-GR" smtClean="0"/>
              <a:t>1</a:t>
            </a:fld>
            <a:endParaRPr lang="el-GR" dirty="0"/>
          </a:p>
        </p:txBody>
      </p:sp>
    </p:spTree>
    <p:extLst>
      <p:ext uri="{BB962C8B-B14F-4D97-AF65-F5344CB8AC3E}">
        <p14:creationId xmlns:p14="http://schemas.microsoft.com/office/powerpoint/2010/main" val="1107929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3FA2C895-EB1C-4157-9E46-0DF3298BA9C2}" type="slidenum">
              <a:rPr lang="el-GR" smtClean="0"/>
              <a:t>4</a:t>
            </a:fld>
            <a:endParaRPr lang="el-GR" dirty="0"/>
          </a:p>
        </p:txBody>
      </p:sp>
    </p:spTree>
    <p:extLst>
      <p:ext uri="{BB962C8B-B14F-4D97-AF65-F5344CB8AC3E}">
        <p14:creationId xmlns:p14="http://schemas.microsoft.com/office/powerpoint/2010/main" val="865125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3FA2C895-EB1C-4157-9E46-0DF3298BA9C2}" type="slidenum">
              <a:rPr lang="el-GR" smtClean="0"/>
              <a:t>6</a:t>
            </a:fld>
            <a:endParaRPr lang="el-GR" dirty="0"/>
          </a:p>
        </p:txBody>
      </p:sp>
    </p:spTree>
    <p:extLst>
      <p:ext uri="{BB962C8B-B14F-4D97-AF65-F5344CB8AC3E}">
        <p14:creationId xmlns:p14="http://schemas.microsoft.com/office/powerpoint/2010/main" val="911285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3FA2C895-EB1C-4157-9E46-0DF3298BA9C2}" type="slidenum">
              <a:rPr lang="el-GR" smtClean="0"/>
              <a:t>18</a:t>
            </a:fld>
            <a:endParaRPr lang="el-GR" dirty="0"/>
          </a:p>
        </p:txBody>
      </p:sp>
    </p:spTree>
    <p:extLst>
      <p:ext uri="{BB962C8B-B14F-4D97-AF65-F5344CB8AC3E}">
        <p14:creationId xmlns:p14="http://schemas.microsoft.com/office/powerpoint/2010/main" val="304810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3FA2C895-EB1C-4157-9E46-0DF3298BA9C2}" type="slidenum">
              <a:rPr lang="el-GR" smtClean="0"/>
              <a:t>19</a:t>
            </a:fld>
            <a:endParaRPr lang="el-GR" dirty="0"/>
          </a:p>
        </p:txBody>
      </p:sp>
    </p:spTree>
    <p:extLst>
      <p:ext uri="{BB962C8B-B14F-4D97-AF65-F5344CB8AC3E}">
        <p14:creationId xmlns:p14="http://schemas.microsoft.com/office/powerpoint/2010/main" val="3461219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3FA2C895-EB1C-4157-9E46-0DF3298BA9C2}" type="slidenum">
              <a:rPr lang="el-GR" smtClean="0"/>
              <a:t>20</a:t>
            </a:fld>
            <a:endParaRPr lang="el-GR" dirty="0"/>
          </a:p>
        </p:txBody>
      </p:sp>
    </p:spTree>
    <p:extLst>
      <p:ext uri="{BB962C8B-B14F-4D97-AF65-F5344CB8AC3E}">
        <p14:creationId xmlns:p14="http://schemas.microsoft.com/office/powerpoint/2010/main" val="3938237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3FA2C895-EB1C-4157-9E46-0DF3298BA9C2}" type="slidenum">
              <a:rPr lang="el-GR" smtClean="0"/>
              <a:t>21</a:t>
            </a:fld>
            <a:endParaRPr lang="el-GR" dirty="0"/>
          </a:p>
        </p:txBody>
      </p:sp>
    </p:spTree>
    <p:extLst>
      <p:ext uri="{BB962C8B-B14F-4D97-AF65-F5344CB8AC3E}">
        <p14:creationId xmlns:p14="http://schemas.microsoft.com/office/powerpoint/2010/main" val="1639685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Διαφάνεια τίτλου">
    <p:bg>
      <p:bgPr>
        <a:gradFill rotWithShape="1">
          <a:gsLst>
            <a:gs pos="0">
              <a:schemeClr val="bg2"/>
            </a:gs>
            <a:gs pos="62000">
              <a:schemeClr val="bg2">
                <a:tint val="92000"/>
                <a:shade val="66000"/>
                <a:satMod val="110000"/>
                <a:lumMod val="80000"/>
              </a:schemeClr>
            </a:gs>
            <a:gs pos="100000">
              <a:schemeClr val="accent3"/>
            </a:gs>
          </a:gsLst>
          <a:lin ang="5400000" scaled="0"/>
        </a:gradFill>
        <a:effectLst/>
      </p:bgPr>
    </p:bg>
    <p:spTree>
      <p:nvGrpSpPr>
        <p:cNvPr id="1" name=""/>
        <p:cNvGrpSpPr/>
        <p:nvPr/>
      </p:nvGrpSpPr>
      <p:grpSpPr>
        <a:xfrm>
          <a:off x="0" y="0"/>
          <a:ext cx="0" cy="0"/>
          <a:chOff x="0" y="0"/>
          <a:chExt cx="0" cy="0"/>
        </a:xfrm>
      </p:grpSpPr>
      <p:grpSp>
        <p:nvGrpSpPr>
          <p:cNvPr id="43" name="Ομάδα 42"/>
          <p:cNvGrpSpPr/>
          <p:nvPr/>
        </p:nvGrpSpPr>
        <p:grpSpPr bwMode="invGray">
          <a:xfrm>
            <a:off x="-509872" y="0"/>
            <a:ext cx="13243109" cy="6858000"/>
            <a:chOff x="-382404" y="0"/>
            <a:chExt cx="9932332" cy="6858000"/>
          </a:xfrm>
        </p:grpSpPr>
        <p:grpSp>
          <p:nvGrpSpPr>
            <p:cNvPr id="44" name="Ομάδα 44"/>
            <p:cNvGrpSpPr/>
            <p:nvPr/>
          </p:nvGrpSpPr>
          <p:grpSpPr bwMode="invGray">
            <a:xfrm>
              <a:off x="0" y="0"/>
              <a:ext cx="9144000" cy="6858000"/>
              <a:chOff x="0" y="0"/>
              <a:chExt cx="9144000" cy="6858000"/>
            </a:xfrm>
          </p:grpSpPr>
          <p:grpSp>
            <p:nvGrpSpPr>
              <p:cNvPr id="70" name="Ομάδα 4"/>
              <p:cNvGrpSpPr/>
              <p:nvPr/>
            </p:nvGrpSpPr>
            <p:grpSpPr bwMode="invGray">
              <a:xfrm>
                <a:off x="0" y="0"/>
                <a:ext cx="2514600" cy="6858000"/>
                <a:chOff x="0" y="0"/>
                <a:chExt cx="2514600" cy="6858000"/>
              </a:xfrm>
            </p:grpSpPr>
            <p:sp>
              <p:nvSpPr>
                <p:cNvPr id="115" name="Ορθογώνιο 114"/>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116" name="Ορθογώνιο 2"/>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117" name="Ορθογώνιο 3"/>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grpSp>
          <p:grpSp>
            <p:nvGrpSpPr>
              <p:cNvPr id="71" name="Ομάδα 5"/>
              <p:cNvGrpSpPr/>
              <p:nvPr/>
            </p:nvGrpSpPr>
            <p:grpSpPr bwMode="invGray">
              <a:xfrm>
                <a:off x="422910" y="0"/>
                <a:ext cx="2514600" cy="6858000"/>
                <a:chOff x="0" y="0"/>
                <a:chExt cx="2514600" cy="6858000"/>
              </a:xfrm>
            </p:grpSpPr>
            <p:sp>
              <p:nvSpPr>
                <p:cNvPr id="85" name="Ορθογώνιο 84"/>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86" name="Ορθογώνιο 85"/>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114" name="Ορθογώνιο 113"/>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grpSp>
          <p:grpSp>
            <p:nvGrpSpPr>
              <p:cNvPr id="73" name="Ομάδα 9"/>
              <p:cNvGrpSpPr/>
              <p:nvPr/>
            </p:nvGrpSpPr>
            <p:grpSpPr bwMode="invGray">
              <a:xfrm rot="10800000">
                <a:off x="6629400" y="0"/>
                <a:ext cx="2514600" cy="6858000"/>
                <a:chOff x="0" y="0"/>
                <a:chExt cx="2514600" cy="6858000"/>
              </a:xfrm>
            </p:grpSpPr>
            <p:sp>
              <p:nvSpPr>
                <p:cNvPr id="78" name="Ορθογώνιο 77"/>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79" name="Ορθογώνιο 78"/>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81" name="Ορθογώνιο 80"/>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grpSp>
          <p:sp>
            <p:nvSpPr>
              <p:cNvPr id="75" name="Ορθογώνιο 74"/>
              <p:cNvSpPr/>
              <p:nvPr/>
            </p:nvSpPr>
            <p:spPr bwMode="invGray">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76" name="Ορθογώνιο 75"/>
              <p:cNvSpPr/>
              <p:nvPr/>
            </p:nvSpPr>
            <p:spPr bwMode="invGray">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77" name="Ορθογώνιο 76"/>
              <p:cNvSpPr/>
              <p:nvPr/>
            </p:nvSpPr>
            <p:spPr bwMode="invGray">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grpSp>
        <p:sp>
          <p:nvSpPr>
            <p:cNvPr id="45" name="Ελεύθερη σχεδίαση 44"/>
            <p:cNvSpPr/>
            <p:nvPr/>
          </p:nvSpPr>
          <p:spPr bwMode="invGray">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l-GR" sz="1800" dirty="0"/>
            </a:p>
          </p:txBody>
        </p:sp>
        <p:sp>
          <p:nvSpPr>
            <p:cNvPr id="48" name="Ελεύθερη σχεδίαση 47"/>
            <p:cNvSpPr/>
            <p:nvPr/>
          </p:nvSpPr>
          <p:spPr bwMode="invGray">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l-GR" sz="1800" dirty="0"/>
            </a:p>
          </p:txBody>
        </p:sp>
        <p:sp>
          <p:nvSpPr>
            <p:cNvPr id="49" name="Ελεύθερη σχεδίαση 48"/>
            <p:cNvSpPr/>
            <p:nvPr/>
          </p:nvSpPr>
          <p:spPr bwMode="invGray">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l-GR" sz="1800" dirty="0"/>
            </a:p>
          </p:txBody>
        </p:sp>
        <p:sp>
          <p:nvSpPr>
            <p:cNvPr id="51" name="Ελεύθερη σχεδίαση 50"/>
            <p:cNvSpPr/>
            <p:nvPr/>
          </p:nvSpPr>
          <p:spPr bwMode="invGray">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l-GR" sz="1800" dirty="0"/>
            </a:p>
          </p:txBody>
        </p:sp>
        <p:sp>
          <p:nvSpPr>
            <p:cNvPr id="52" name="Ελεύθερη σχεδίαση 51"/>
            <p:cNvSpPr/>
            <p:nvPr/>
          </p:nvSpPr>
          <p:spPr bwMode="invGray">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l-GR" sz="1800" dirty="0"/>
            </a:p>
          </p:txBody>
        </p:sp>
        <p:sp>
          <p:nvSpPr>
            <p:cNvPr id="53" name="Εξάγωνο 52"/>
            <p:cNvSpPr/>
            <p:nvPr/>
          </p:nvSpPr>
          <p:spPr bwMode="invGray">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54" name="Εξάγωνο 53"/>
            <p:cNvSpPr/>
            <p:nvPr/>
          </p:nvSpPr>
          <p:spPr bwMode="invGray">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55" name="Εξάγωνο 54"/>
            <p:cNvSpPr/>
            <p:nvPr/>
          </p:nvSpPr>
          <p:spPr bwMode="invGray">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56" name="Εξάγωνο 55"/>
            <p:cNvSpPr/>
            <p:nvPr/>
          </p:nvSpPr>
          <p:spPr bwMode="invGray">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57" name="Εξάγωνο 56"/>
            <p:cNvSpPr/>
            <p:nvPr/>
          </p:nvSpPr>
          <p:spPr bwMode="invGray">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58" name="Ελεύθερη σχεδίαση 57"/>
            <p:cNvSpPr/>
            <p:nvPr/>
          </p:nvSpPr>
          <p:spPr bwMode="invGray">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59" name="Εξάγωνο 58"/>
            <p:cNvSpPr/>
            <p:nvPr/>
          </p:nvSpPr>
          <p:spPr bwMode="invGray">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0" name="Εξάγωνο 59"/>
            <p:cNvSpPr/>
            <p:nvPr/>
          </p:nvSpPr>
          <p:spPr bwMode="invGray">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1" name="Εξάγωνο 60"/>
            <p:cNvSpPr/>
            <p:nvPr/>
          </p:nvSpPr>
          <p:spPr bwMode="invGray">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2" name="Εξάγωνο 61"/>
            <p:cNvSpPr/>
            <p:nvPr/>
          </p:nvSpPr>
          <p:spPr bwMode="invGray">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3" name="Εξάγωνο 62"/>
            <p:cNvSpPr/>
            <p:nvPr/>
          </p:nvSpPr>
          <p:spPr bwMode="invGray">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4" name="Εξάγωνο 63"/>
            <p:cNvSpPr/>
            <p:nvPr/>
          </p:nvSpPr>
          <p:spPr bwMode="invGray">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5" name="Εξάγωνο 64"/>
            <p:cNvSpPr/>
            <p:nvPr/>
          </p:nvSpPr>
          <p:spPr bwMode="invGray">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6" name="Εξάγωνο 65"/>
            <p:cNvSpPr/>
            <p:nvPr/>
          </p:nvSpPr>
          <p:spPr bwMode="invGray">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7" name="Εξάγωνο 66"/>
            <p:cNvSpPr/>
            <p:nvPr/>
          </p:nvSpPr>
          <p:spPr bwMode="invGray">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8" name="Ελεύθερη σχεδίαση 67"/>
            <p:cNvSpPr/>
            <p:nvPr/>
          </p:nvSpPr>
          <p:spPr bwMode="invGray">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9" name="Ελεύθερη σχεδίαση 68"/>
            <p:cNvSpPr/>
            <p:nvPr/>
          </p:nvSpPr>
          <p:spPr bwMode="invGray">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grpSp>
      <p:sp>
        <p:nvSpPr>
          <p:cNvPr id="46" name="Ορθογώνιο 45"/>
          <p:cNvSpPr/>
          <p:nvPr/>
        </p:nvSpPr>
        <p:spPr>
          <a:xfrm>
            <a:off x="6081656" y="-21511"/>
            <a:ext cx="4905488" cy="6271840"/>
          </a:xfrm>
          <a:prstGeom prst="rect">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50" name="Ορθογώνιο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89" name="Ορθογώνιο 88"/>
          <p:cNvSpPr/>
          <p:nvPr/>
        </p:nvSpPr>
        <p:spPr>
          <a:xfrm>
            <a:off x="6201185" y="6088284"/>
            <a:ext cx="4673600" cy="817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47" name="Ορθογώνιο 46"/>
          <p:cNvSpPr/>
          <p:nvPr/>
        </p:nvSpPr>
        <p:spPr bwMode="ltGray">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2" name="Τίτλος 1"/>
          <p:cNvSpPr>
            <a:spLocks noGrp="1"/>
          </p:cNvSpPr>
          <p:nvPr>
            <p:ph type="ctrTitle"/>
          </p:nvPr>
        </p:nvSpPr>
        <p:spPr>
          <a:xfrm>
            <a:off x="6311154" y="2708476"/>
            <a:ext cx="4417807" cy="1702160"/>
          </a:xfrm>
        </p:spPr>
        <p:txBody>
          <a:bodyPr rtlCol="0">
            <a:normAutofit/>
          </a:bodyPr>
          <a:lstStyle>
            <a:lvl1pPr>
              <a:defRPr sz="3600"/>
            </a:lvl1pPr>
          </a:lstStyle>
          <a:p>
            <a:pPr rtl="0"/>
            <a:r>
              <a:rPr lang="el-GR"/>
              <a:t>Κάντε κλικ για να επεξεργαστείτε τον τίτλο υποδείγματος</a:t>
            </a:r>
            <a:endParaRPr lang="el-GR" dirty="0"/>
          </a:p>
        </p:txBody>
      </p:sp>
      <p:sp>
        <p:nvSpPr>
          <p:cNvPr id="8" name="Θέση εικόνας 7"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hasCustomPrompt="1"/>
          </p:nvPr>
        </p:nvSpPr>
        <p:spPr>
          <a:xfrm>
            <a:off x="1195939" y="2695635"/>
            <a:ext cx="4414838" cy="3551578"/>
          </a:xfrm>
        </p:spPr>
        <p:txBody>
          <a:bodyPr rtlCol="0"/>
          <a:lstStyle>
            <a:lvl1pPr marL="68580" indent="0">
              <a:buNone/>
              <a:defRPr/>
            </a:lvl1pPr>
          </a:lstStyle>
          <a:p>
            <a:pPr rtl="0"/>
            <a:r>
              <a:rPr lang="el-GR" dirty="0"/>
              <a:t>Εισαγάγετε φωτογραφία του προϊόντος εδώ</a:t>
            </a:r>
          </a:p>
        </p:txBody>
      </p:sp>
      <p:sp>
        <p:nvSpPr>
          <p:cNvPr id="3" name="Υπότιτλος 2"/>
          <p:cNvSpPr>
            <a:spLocks noGrp="1"/>
          </p:cNvSpPr>
          <p:nvPr>
            <p:ph type="subTitle" idx="1"/>
          </p:nvPr>
        </p:nvSpPr>
        <p:spPr>
          <a:xfrm>
            <a:off x="6311154" y="4421081"/>
            <a:ext cx="4413071" cy="1260629"/>
          </a:xfrm>
        </p:spPr>
        <p:txBody>
          <a:bodyPr rtlCol="0">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l-GR"/>
              <a:t>Κάντε κλικ για να επεξεργαστείτε τον υπότιτλο του υποδείγματος</a:t>
            </a:r>
            <a:endParaRPr lang="el-GR" dirty="0"/>
          </a:p>
        </p:txBody>
      </p:sp>
      <p:sp>
        <p:nvSpPr>
          <p:cNvPr id="6" name="Θέση αριθμού διαφάνειας 5"/>
          <p:cNvSpPr>
            <a:spLocks noGrp="1"/>
          </p:cNvSpPr>
          <p:nvPr>
            <p:ph type="sldNum" sz="quarter" idx="12"/>
          </p:nvPr>
        </p:nvSpPr>
        <p:spPr>
          <a:xfrm>
            <a:off x="6198795" y="5719967"/>
            <a:ext cx="858221" cy="365125"/>
          </a:xfrm>
        </p:spPr>
        <p:txBody>
          <a:bodyPr rtlCol="0"/>
          <a:lstStyle>
            <a:lvl1pPr>
              <a:defRPr>
                <a:solidFill>
                  <a:schemeClr val="accent1">
                    <a:lumMod val="50000"/>
                  </a:schemeClr>
                </a:solidFill>
              </a:defRPr>
            </a:lvl1pPr>
          </a:lstStyle>
          <a:p>
            <a:pPr rtl="0"/>
            <a:fld id="{401CF334-2D5C-4859-84A6-CA7E6E43FAEB}" type="slidenum">
              <a:rPr lang="el-GR" smtClean="0"/>
              <a:pPr/>
              <a:t>‹#›</a:t>
            </a:fld>
            <a:endParaRPr lang="el-GR" dirty="0"/>
          </a:p>
        </p:txBody>
      </p:sp>
      <p:sp>
        <p:nvSpPr>
          <p:cNvPr id="5" name="Θέση υποσέλιδου 4"/>
          <p:cNvSpPr>
            <a:spLocks noGrp="1"/>
          </p:cNvSpPr>
          <p:nvPr>
            <p:ph type="ftr" sz="quarter" idx="11"/>
          </p:nvPr>
        </p:nvSpPr>
        <p:spPr>
          <a:xfrm>
            <a:off x="7071360" y="5719967"/>
            <a:ext cx="3775456" cy="365125"/>
          </a:xfrm>
        </p:spPr>
        <p:txBody>
          <a:bodyPr rtlCol="0">
            <a:normAutofit/>
          </a:bodyPr>
          <a:lstStyle>
            <a:lvl1pPr>
              <a:defRPr>
                <a:solidFill>
                  <a:schemeClr val="accent1">
                    <a:lumMod val="50000"/>
                  </a:schemeClr>
                </a:solidFill>
              </a:defRPr>
            </a:lvl1pPr>
          </a:lstStyle>
          <a:p>
            <a:pPr rtl="0"/>
            <a:r>
              <a:rPr lang="el-GR" dirty="0"/>
              <a:t>Προσθήκη υποσέλιδου</a:t>
            </a:r>
          </a:p>
        </p:txBody>
      </p:sp>
      <p:sp>
        <p:nvSpPr>
          <p:cNvPr id="4" name="Θέση ημερομηνίας 3"/>
          <p:cNvSpPr>
            <a:spLocks noGrp="1"/>
          </p:cNvSpPr>
          <p:nvPr>
            <p:ph type="dt" sz="half" idx="10"/>
          </p:nvPr>
        </p:nvSpPr>
        <p:spPr>
          <a:xfrm>
            <a:off x="6318325" y="1516829"/>
            <a:ext cx="2844800" cy="750981"/>
          </a:xfrm>
        </p:spPr>
        <p:txBody>
          <a:bodyPr rtlCol="0" anchor="b"/>
          <a:lstStyle>
            <a:lvl1pPr algn="l">
              <a:defRPr sz="2400"/>
            </a:lvl1pPr>
          </a:lstStyle>
          <a:p>
            <a:pPr rtl="0"/>
            <a:fld id="{9E27023A-B5A3-4D09-8A99-B6AEFB5FAB7E}" type="datetime1">
              <a:rPr lang="el-GR" smtClean="0"/>
              <a:t>8/12/2024</a:t>
            </a:fld>
            <a:endParaRPr lang="el-GR" dirty="0"/>
          </a:p>
        </p:txBody>
      </p:sp>
    </p:spTree>
    <p:extLst>
      <p:ext uri="{BB962C8B-B14F-4D97-AF65-F5344CB8AC3E}">
        <p14:creationId xmlns:p14="http://schemas.microsoft.com/office/powerpoint/2010/main" val="403547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Θέση υποσέλιδου 4"/>
          <p:cNvSpPr>
            <a:spLocks noGrp="1"/>
          </p:cNvSpPr>
          <p:nvPr>
            <p:ph type="ftr" sz="quarter" idx="11"/>
          </p:nvPr>
        </p:nvSpPr>
        <p:spPr/>
        <p:txBody>
          <a:bodyPr rtlCol="0"/>
          <a:lstStyle/>
          <a:p>
            <a:pPr rtl="0"/>
            <a:endParaRPr lang="el-GR" dirty="0"/>
          </a:p>
        </p:txBody>
      </p:sp>
      <p:sp>
        <p:nvSpPr>
          <p:cNvPr id="6" name="Θέση αριθμού διαφάνειας 5"/>
          <p:cNvSpPr>
            <a:spLocks noGrp="1"/>
          </p:cNvSpPr>
          <p:nvPr>
            <p:ph type="sldNum" sz="quarter" idx="12"/>
          </p:nvPr>
        </p:nvSpPr>
        <p:spPr/>
        <p:txBody>
          <a:bodyPr rtlCol="0"/>
          <a:lstStyle/>
          <a:p>
            <a:pPr rtl="0"/>
            <a:fld id="{401CF334-2D5C-4859-84A6-CA7E6E43FAEB}" type="slidenum">
              <a:rPr lang="el-GR" smtClean="0"/>
              <a:t>‹#›</a:t>
            </a:fld>
            <a:endParaRPr lang="el-GR" dirty="0"/>
          </a:p>
        </p:txBody>
      </p:sp>
      <p:sp>
        <p:nvSpPr>
          <p:cNvPr id="4" name="Θέση ημερομηνίας 3"/>
          <p:cNvSpPr>
            <a:spLocks noGrp="1"/>
          </p:cNvSpPr>
          <p:nvPr>
            <p:ph type="dt" sz="half" idx="10"/>
          </p:nvPr>
        </p:nvSpPr>
        <p:spPr/>
        <p:txBody>
          <a:bodyPr rtlCol="0"/>
          <a:lstStyle/>
          <a:p>
            <a:pPr rtl="0"/>
            <a:fld id="{2808DB9B-09FF-4B39-B899-69E2788B491B}" type="datetime1">
              <a:rPr lang="el-GR" smtClean="0"/>
              <a:t>8/12/2024</a:t>
            </a:fld>
            <a:endParaRPr lang="el-GR" dirty="0"/>
          </a:p>
        </p:txBody>
      </p:sp>
    </p:spTree>
    <p:extLst>
      <p:ext uri="{BB962C8B-B14F-4D97-AF65-F5344CB8AC3E}">
        <p14:creationId xmlns:p14="http://schemas.microsoft.com/office/powerpoint/2010/main" val="385731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1" y="1030147"/>
            <a:ext cx="1979271" cy="4780344"/>
          </a:xfrm>
        </p:spPr>
        <p:txBody>
          <a:bodyPr vert="eaVert" rtlCol="0" anchor="ctr"/>
          <a:lstStyle/>
          <a:p>
            <a:pPr rtl="0"/>
            <a:r>
              <a:rPr lang="el-GR"/>
              <a:t>Κάντε κλικ για να επεξεργαστείτε τον τίτλο υποδείγματος</a:t>
            </a:r>
            <a:endParaRPr lang="el-GR" dirty="0"/>
          </a:p>
        </p:txBody>
      </p:sp>
      <p:sp>
        <p:nvSpPr>
          <p:cNvPr id="3" name="Θέση κατακόρυφου κειμένου 2"/>
          <p:cNvSpPr>
            <a:spLocks noGrp="1"/>
          </p:cNvSpPr>
          <p:nvPr>
            <p:ph type="body" orient="vert" idx="1"/>
          </p:nvPr>
        </p:nvSpPr>
        <p:spPr>
          <a:xfrm>
            <a:off x="1404395" y="1030147"/>
            <a:ext cx="7231605" cy="4780344"/>
          </a:xfrm>
        </p:spPr>
        <p:txBody>
          <a:bodyPr vert="eaVert"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Θέση υποσέλιδου 4"/>
          <p:cNvSpPr>
            <a:spLocks noGrp="1"/>
          </p:cNvSpPr>
          <p:nvPr>
            <p:ph type="ftr" sz="quarter" idx="11"/>
          </p:nvPr>
        </p:nvSpPr>
        <p:spPr/>
        <p:txBody>
          <a:bodyPr rtlCol="0"/>
          <a:lstStyle/>
          <a:p>
            <a:pPr rtl="0"/>
            <a:endParaRPr lang="el-GR" dirty="0"/>
          </a:p>
        </p:txBody>
      </p:sp>
      <p:sp>
        <p:nvSpPr>
          <p:cNvPr id="6" name="Θέση αριθμού διαφάνειας 5"/>
          <p:cNvSpPr>
            <a:spLocks noGrp="1"/>
          </p:cNvSpPr>
          <p:nvPr>
            <p:ph type="sldNum" sz="quarter" idx="12"/>
          </p:nvPr>
        </p:nvSpPr>
        <p:spPr/>
        <p:txBody>
          <a:bodyPr rtlCol="0"/>
          <a:lstStyle/>
          <a:p>
            <a:pPr rtl="0"/>
            <a:fld id="{401CF334-2D5C-4859-84A6-CA7E6E43FAEB}" type="slidenum">
              <a:rPr lang="el-GR" smtClean="0"/>
              <a:t>‹#›</a:t>
            </a:fld>
            <a:endParaRPr lang="el-GR" dirty="0"/>
          </a:p>
        </p:txBody>
      </p:sp>
      <p:sp>
        <p:nvSpPr>
          <p:cNvPr id="4" name="Θέση ημερομηνίας 3"/>
          <p:cNvSpPr>
            <a:spLocks noGrp="1"/>
          </p:cNvSpPr>
          <p:nvPr>
            <p:ph type="dt" sz="half" idx="10"/>
          </p:nvPr>
        </p:nvSpPr>
        <p:spPr/>
        <p:txBody>
          <a:bodyPr rtlCol="0"/>
          <a:lstStyle/>
          <a:p>
            <a:pPr rtl="0"/>
            <a:fld id="{9E8BC43C-91E8-4ED3-A31F-B88B44DA3E66}" type="datetime1">
              <a:rPr lang="el-GR" smtClean="0"/>
              <a:t>8/12/2024</a:t>
            </a:fld>
            <a:endParaRPr lang="el-GR" dirty="0"/>
          </a:p>
        </p:txBody>
      </p:sp>
    </p:spTree>
    <p:extLst>
      <p:ext uri="{BB962C8B-B14F-4D97-AF65-F5344CB8AC3E}">
        <p14:creationId xmlns:p14="http://schemas.microsoft.com/office/powerpoint/2010/main" val="378123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Θέση περιεχομένου 2"/>
          <p:cNvSpPr>
            <a:spLocks noGrp="1"/>
          </p:cNvSpPr>
          <p:nvPr>
            <p:ph idx="1"/>
          </p:nvPr>
        </p:nvSpPr>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Θέση υποσέλιδου 4"/>
          <p:cNvSpPr>
            <a:spLocks noGrp="1"/>
          </p:cNvSpPr>
          <p:nvPr>
            <p:ph type="ftr" sz="quarter" idx="11"/>
          </p:nvPr>
        </p:nvSpPr>
        <p:spPr/>
        <p:txBody>
          <a:bodyPr rtlCol="0"/>
          <a:lstStyle/>
          <a:p>
            <a:pPr rtl="0"/>
            <a:r>
              <a:rPr lang="el-GR" dirty="0"/>
              <a:t>Προσθήκη υποσέλιδου</a:t>
            </a:r>
          </a:p>
        </p:txBody>
      </p:sp>
      <p:sp>
        <p:nvSpPr>
          <p:cNvPr id="6" name="Θέση αριθμού διαφάνειας 5"/>
          <p:cNvSpPr>
            <a:spLocks noGrp="1"/>
          </p:cNvSpPr>
          <p:nvPr>
            <p:ph type="sldNum" sz="quarter" idx="12"/>
          </p:nvPr>
        </p:nvSpPr>
        <p:spPr/>
        <p:txBody>
          <a:bodyPr rtlCol="0"/>
          <a:lstStyle/>
          <a:p>
            <a:pPr rtl="0"/>
            <a:fld id="{401CF334-2D5C-4859-84A6-CA7E6E43FAEB}" type="slidenum">
              <a:rPr lang="el-GR" smtClean="0"/>
              <a:t>‹#›</a:t>
            </a:fld>
            <a:endParaRPr lang="el-GR" dirty="0"/>
          </a:p>
        </p:txBody>
      </p:sp>
      <p:sp>
        <p:nvSpPr>
          <p:cNvPr id="4" name="Θέση ημερομηνίας 3"/>
          <p:cNvSpPr>
            <a:spLocks noGrp="1"/>
          </p:cNvSpPr>
          <p:nvPr>
            <p:ph type="dt" sz="half" idx="10"/>
          </p:nvPr>
        </p:nvSpPr>
        <p:spPr/>
        <p:txBody>
          <a:bodyPr rtlCol="0"/>
          <a:lstStyle/>
          <a:p>
            <a:pPr rtl="0"/>
            <a:fld id="{6E16839B-49BF-48DB-A8EA-12E47E78CE23}" type="datetime1">
              <a:rPr lang="el-GR" smtClean="0"/>
              <a:t>8/12/2024</a:t>
            </a:fld>
            <a:endParaRPr lang="el-GR" dirty="0"/>
          </a:p>
        </p:txBody>
      </p:sp>
    </p:spTree>
    <p:extLst>
      <p:ext uri="{BB962C8B-B14F-4D97-AF65-F5344CB8AC3E}">
        <p14:creationId xmlns:p14="http://schemas.microsoft.com/office/powerpoint/2010/main" val="196381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678194" y="2900830"/>
            <a:ext cx="8849957" cy="1362075"/>
          </a:xfrm>
        </p:spPr>
        <p:txBody>
          <a:bodyPr rtlCol="0" anchor="b"/>
          <a:lstStyle>
            <a:lvl1pPr algn="l">
              <a:defRPr sz="4000" b="0" cap="none" baseline="0"/>
            </a:lvl1pPr>
          </a:lstStyle>
          <a:p>
            <a:pPr rtl="0"/>
            <a:r>
              <a:rPr lang="el-GR"/>
              <a:t>Κάντε κλικ για να επεξεργαστείτε τον τίτλο υποδείγματος</a:t>
            </a:r>
            <a:endParaRPr lang="el-GR" dirty="0"/>
          </a:p>
        </p:txBody>
      </p:sp>
      <p:sp>
        <p:nvSpPr>
          <p:cNvPr id="3" name="Θέση κειμένου 2"/>
          <p:cNvSpPr>
            <a:spLocks noGrp="1"/>
          </p:cNvSpPr>
          <p:nvPr>
            <p:ph type="body" idx="1"/>
          </p:nvPr>
        </p:nvSpPr>
        <p:spPr>
          <a:xfrm>
            <a:off x="1678194" y="4267201"/>
            <a:ext cx="8849956" cy="1520413"/>
          </a:xfrm>
        </p:spPr>
        <p:txBody>
          <a:bodyPr rtlCol="0"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a:t>Στυλ κειμένου υποδείγματος</a:t>
            </a:r>
          </a:p>
        </p:txBody>
      </p:sp>
      <p:sp>
        <p:nvSpPr>
          <p:cNvPr id="5" name="Θέση υποσέλιδου 4"/>
          <p:cNvSpPr>
            <a:spLocks noGrp="1"/>
          </p:cNvSpPr>
          <p:nvPr>
            <p:ph type="ftr" sz="quarter" idx="11"/>
          </p:nvPr>
        </p:nvSpPr>
        <p:spPr/>
        <p:txBody>
          <a:bodyPr rtlCol="0"/>
          <a:lstStyle/>
          <a:p>
            <a:pPr rtl="0"/>
            <a:r>
              <a:rPr lang="el-GR" dirty="0"/>
              <a:t>Προσθήκη υποσέλιδου</a:t>
            </a:r>
          </a:p>
        </p:txBody>
      </p:sp>
      <p:sp>
        <p:nvSpPr>
          <p:cNvPr id="6" name="Θέση αριθμού διαφάνειας 5"/>
          <p:cNvSpPr>
            <a:spLocks noGrp="1"/>
          </p:cNvSpPr>
          <p:nvPr>
            <p:ph type="sldNum" sz="quarter" idx="12"/>
          </p:nvPr>
        </p:nvSpPr>
        <p:spPr/>
        <p:txBody>
          <a:bodyPr rtlCol="0"/>
          <a:lstStyle/>
          <a:p>
            <a:pPr rtl="0"/>
            <a:fld id="{401CF334-2D5C-4859-84A6-CA7E6E43FAEB}" type="slidenum">
              <a:rPr lang="el-GR" smtClean="0"/>
              <a:t>‹#›</a:t>
            </a:fld>
            <a:endParaRPr lang="el-GR" dirty="0"/>
          </a:p>
        </p:txBody>
      </p:sp>
      <p:sp>
        <p:nvSpPr>
          <p:cNvPr id="4" name="Θέση ημερομηνίας 3"/>
          <p:cNvSpPr>
            <a:spLocks noGrp="1"/>
          </p:cNvSpPr>
          <p:nvPr>
            <p:ph type="dt" sz="half" idx="10"/>
          </p:nvPr>
        </p:nvSpPr>
        <p:spPr/>
        <p:txBody>
          <a:bodyPr rtlCol="0"/>
          <a:lstStyle/>
          <a:p>
            <a:pPr rtl="0"/>
            <a:fld id="{57E24FA8-72A6-45F1-B421-8DC72AE45E6D}" type="datetime1">
              <a:rPr lang="el-GR" smtClean="0"/>
              <a:t>8/12/2024</a:t>
            </a:fld>
            <a:endParaRPr lang="el-GR" dirty="0"/>
          </a:p>
        </p:txBody>
      </p:sp>
    </p:spTree>
    <p:extLst>
      <p:ext uri="{BB962C8B-B14F-4D97-AF65-F5344CB8AC3E}">
        <p14:creationId xmlns:p14="http://schemas.microsoft.com/office/powerpoint/2010/main" val="399303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9" name="Θέση περιεχομένου 8"/>
          <p:cNvSpPr>
            <a:spLocks noGrp="1"/>
          </p:cNvSpPr>
          <p:nvPr>
            <p:ph sz="quarter" idx="13"/>
          </p:nvPr>
        </p:nvSpPr>
        <p:spPr>
          <a:xfrm>
            <a:off x="1389888" y="2313432"/>
            <a:ext cx="4559808" cy="3493008"/>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11" name="Θέση περιεχομένου 10"/>
          <p:cNvSpPr>
            <a:spLocks noGrp="1"/>
          </p:cNvSpPr>
          <p:nvPr>
            <p:ph sz="quarter" idx="14"/>
          </p:nvPr>
        </p:nvSpPr>
        <p:spPr>
          <a:xfrm>
            <a:off x="6193536" y="2313431"/>
            <a:ext cx="4559808" cy="3493008"/>
          </a:xfrm>
        </p:spPr>
        <p:txBody>
          <a:bodyPr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6" name="Θέση υποσέλιδου 5"/>
          <p:cNvSpPr>
            <a:spLocks noGrp="1"/>
          </p:cNvSpPr>
          <p:nvPr>
            <p:ph type="ftr" sz="quarter" idx="11"/>
          </p:nvPr>
        </p:nvSpPr>
        <p:spPr/>
        <p:txBody>
          <a:bodyPr rtlCol="0"/>
          <a:lstStyle/>
          <a:p>
            <a:pPr rtl="0"/>
            <a:r>
              <a:rPr lang="el-GR" dirty="0"/>
              <a:t>Προσθήκη υποσέλιδου</a:t>
            </a:r>
          </a:p>
        </p:txBody>
      </p:sp>
      <p:sp>
        <p:nvSpPr>
          <p:cNvPr id="7" name="Θέση αριθμού διαφάνειας 6"/>
          <p:cNvSpPr>
            <a:spLocks noGrp="1"/>
          </p:cNvSpPr>
          <p:nvPr>
            <p:ph type="sldNum" sz="quarter" idx="12"/>
          </p:nvPr>
        </p:nvSpPr>
        <p:spPr/>
        <p:txBody>
          <a:bodyPr rtlCol="0"/>
          <a:lstStyle/>
          <a:p>
            <a:pPr rtl="0"/>
            <a:fld id="{401CF334-2D5C-4859-84A6-CA7E6E43FAEB}" type="slidenum">
              <a:rPr lang="el-GR" smtClean="0"/>
              <a:t>‹#›</a:t>
            </a:fld>
            <a:endParaRPr lang="el-GR" dirty="0"/>
          </a:p>
        </p:txBody>
      </p:sp>
      <p:sp>
        <p:nvSpPr>
          <p:cNvPr id="5" name="Θέση ημερομηνίας 4"/>
          <p:cNvSpPr>
            <a:spLocks noGrp="1"/>
          </p:cNvSpPr>
          <p:nvPr>
            <p:ph type="dt" sz="half" idx="10"/>
          </p:nvPr>
        </p:nvSpPr>
        <p:spPr/>
        <p:txBody>
          <a:bodyPr rtlCol="0"/>
          <a:lstStyle/>
          <a:p>
            <a:pPr rtl="0"/>
            <a:fld id="{C6F428FE-40A1-4471-A7D1-208DD9054F6B}" type="datetime1">
              <a:rPr lang="el-GR" smtClean="0"/>
              <a:t>8/12/2024</a:t>
            </a:fld>
            <a:endParaRPr lang="el-GR" dirty="0"/>
          </a:p>
        </p:txBody>
      </p:sp>
    </p:spTree>
    <p:extLst>
      <p:ext uri="{BB962C8B-B14F-4D97-AF65-F5344CB8AC3E}">
        <p14:creationId xmlns:p14="http://schemas.microsoft.com/office/powerpoint/2010/main" val="56945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defRPr/>
            </a:lvl1pPr>
          </a:lstStyle>
          <a:p>
            <a:pPr rtl="0"/>
            <a:r>
              <a:rPr lang="el-GR"/>
              <a:t>Κάντε κλικ για να επεξεργαστείτε τον τίτλο υποδείγματος</a:t>
            </a:r>
            <a:endParaRPr lang="el-GR" dirty="0"/>
          </a:p>
        </p:txBody>
      </p:sp>
      <p:sp>
        <p:nvSpPr>
          <p:cNvPr id="3" name="Θέση κειμένου 2"/>
          <p:cNvSpPr>
            <a:spLocks noGrp="1"/>
          </p:cNvSpPr>
          <p:nvPr>
            <p:ph type="body" idx="1"/>
          </p:nvPr>
        </p:nvSpPr>
        <p:spPr>
          <a:xfrm>
            <a:off x="1882815" y="2316009"/>
            <a:ext cx="4076197" cy="639762"/>
          </a:xfrm>
        </p:spPr>
        <p:txBody>
          <a:bodyPr rtlCol="0" anchor="b"/>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4" name="Θέση περιεχομένου 3"/>
          <p:cNvSpPr>
            <a:spLocks noGrp="1"/>
          </p:cNvSpPr>
          <p:nvPr>
            <p:ph sz="half" idx="2"/>
          </p:nvPr>
        </p:nvSpPr>
        <p:spPr>
          <a:xfrm>
            <a:off x="1388961" y="2974695"/>
            <a:ext cx="4559808" cy="2835797"/>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Θέση κειμένου 4"/>
          <p:cNvSpPr>
            <a:spLocks noGrp="1"/>
          </p:cNvSpPr>
          <p:nvPr>
            <p:ph type="body" sz="quarter" idx="3"/>
          </p:nvPr>
        </p:nvSpPr>
        <p:spPr>
          <a:xfrm>
            <a:off x="6682450" y="2316010"/>
            <a:ext cx="4074289" cy="639762"/>
          </a:xfrm>
        </p:spPr>
        <p:txBody>
          <a:bodyPr rtlCol="0" anchor="b"/>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6" name="Θέση περιεχομένου 5"/>
          <p:cNvSpPr>
            <a:spLocks noGrp="1"/>
          </p:cNvSpPr>
          <p:nvPr>
            <p:ph sz="quarter" idx="4"/>
          </p:nvPr>
        </p:nvSpPr>
        <p:spPr>
          <a:xfrm>
            <a:off x="6193536" y="2974695"/>
            <a:ext cx="4559808" cy="2835797"/>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8" name="Θέση υποσέλιδου 7"/>
          <p:cNvSpPr>
            <a:spLocks noGrp="1"/>
          </p:cNvSpPr>
          <p:nvPr>
            <p:ph type="ftr" sz="quarter" idx="11"/>
          </p:nvPr>
        </p:nvSpPr>
        <p:spPr/>
        <p:txBody>
          <a:bodyPr rtlCol="0"/>
          <a:lstStyle/>
          <a:p>
            <a:pPr rtl="0"/>
            <a:r>
              <a:rPr lang="el-GR" dirty="0"/>
              <a:t>Προσθήκη υποσέλιδου</a:t>
            </a:r>
          </a:p>
        </p:txBody>
      </p:sp>
      <p:sp>
        <p:nvSpPr>
          <p:cNvPr id="9" name="Θέση αριθμού διαφάνειας 8"/>
          <p:cNvSpPr>
            <a:spLocks noGrp="1"/>
          </p:cNvSpPr>
          <p:nvPr>
            <p:ph type="sldNum" sz="quarter" idx="12"/>
          </p:nvPr>
        </p:nvSpPr>
        <p:spPr/>
        <p:txBody>
          <a:bodyPr rtlCol="0"/>
          <a:lstStyle/>
          <a:p>
            <a:pPr rtl="0"/>
            <a:fld id="{401CF334-2D5C-4859-84A6-CA7E6E43FAEB}" type="slidenum">
              <a:rPr lang="el-GR" smtClean="0"/>
              <a:t>‹#›</a:t>
            </a:fld>
            <a:endParaRPr lang="el-GR" dirty="0"/>
          </a:p>
        </p:txBody>
      </p:sp>
      <p:sp>
        <p:nvSpPr>
          <p:cNvPr id="7" name="Θέση ημερομηνίας 6"/>
          <p:cNvSpPr>
            <a:spLocks noGrp="1"/>
          </p:cNvSpPr>
          <p:nvPr>
            <p:ph type="dt" sz="half" idx="10"/>
          </p:nvPr>
        </p:nvSpPr>
        <p:spPr/>
        <p:txBody>
          <a:bodyPr rtlCol="0"/>
          <a:lstStyle/>
          <a:p>
            <a:pPr rtl="0"/>
            <a:fld id="{532EECF3-5B4F-4F90-9291-FD0592263A42}" type="datetime1">
              <a:rPr lang="el-GR" smtClean="0"/>
              <a:t>8/12/2024</a:t>
            </a:fld>
            <a:endParaRPr lang="el-GR" dirty="0"/>
          </a:p>
        </p:txBody>
      </p:sp>
    </p:spTree>
    <p:extLst>
      <p:ext uri="{BB962C8B-B14F-4D97-AF65-F5344CB8AC3E}">
        <p14:creationId xmlns:p14="http://schemas.microsoft.com/office/powerpoint/2010/main" val="42415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4" name="Θέση υποσέλιδου 3"/>
          <p:cNvSpPr>
            <a:spLocks noGrp="1"/>
          </p:cNvSpPr>
          <p:nvPr>
            <p:ph type="ftr" sz="quarter" idx="11"/>
          </p:nvPr>
        </p:nvSpPr>
        <p:spPr/>
        <p:txBody>
          <a:bodyPr rtlCol="0"/>
          <a:lstStyle/>
          <a:p>
            <a:pPr rtl="0"/>
            <a:r>
              <a:rPr lang="el-GR" dirty="0"/>
              <a:t>Προσθήκη υποσέλιδου</a:t>
            </a:r>
          </a:p>
        </p:txBody>
      </p:sp>
      <p:sp>
        <p:nvSpPr>
          <p:cNvPr id="5" name="Θέση αριθμού διαφάνειας 4"/>
          <p:cNvSpPr>
            <a:spLocks noGrp="1"/>
          </p:cNvSpPr>
          <p:nvPr>
            <p:ph type="sldNum" sz="quarter" idx="12"/>
          </p:nvPr>
        </p:nvSpPr>
        <p:spPr/>
        <p:txBody>
          <a:bodyPr rtlCol="0"/>
          <a:lstStyle/>
          <a:p>
            <a:pPr rtl="0"/>
            <a:fld id="{401CF334-2D5C-4859-84A6-CA7E6E43FAEB}" type="slidenum">
              <a:rPr lang="el-GR" smtClean="0"/>
              <a:t>‹#›</a:t>
            </a:fld>
            <a:endParaRPr lang="el-GR" dirty="0"/>
          </a:p>
        </p:txBody>
      </p:sp>
      <p:sp>
        <p:nvSpPr>
          <p:cNvPr id="3" name="Θέση ημερομηνίας 2"/>
          <p:cNvSpPr>
            <a:spLocks noGrp="1"/>
          </p:cNvSpPr>
          <p:nvPr>
            <p:ph type="dt" sz="half" idx="10"/>
          </p:nvPr>
        </p:nvSpPr>
        <p:spPr/>
        <p:txBody>
          <a:bodyPr rtlCol="0"/>
          <a:lstStyle/>
          <a:p>
            <a:pPr rtl="0"/>
            <a:fld id="{2BE89A7A-1BD4-4FA9-90C9-7500626759A4}" type="datetime1">
              <a:rPr lang="el-GR" smtClean="0"/>
              <a:t>8/12/2024</a:t>
            </a:fld>
            <a:endParaRPr lang="el-GR" dirty="0"/>
          </a:p>
        </p:txBody>
      </p:sp>
    </p:spTree>
    <p:extLst>
      <p:ext uri="{BB962C8B-B14F-4D97-AF65-F5344CB8AC3E}">
        <p14:creationId xmlns:p14="http://schemas.microsoft.com/office/powerpoint/2010/main" val="188221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Κενό">
    <p:spTree>
      <p:nvGrpSpPr>
        <p:cNvPr id="1" name=""/>
        <p:cNvGrpSpPr/>
        <p:nvPr/>
      </p:nvGrpSpPr>
      <p:grpSpPr>
        <a:xfrm>
          <a:off x="0" y="0"/>
          <a:ext cx="0" cy="0"/>
          <a:chOff x="0" y="0"/>
          <a:chExt cx="0" cy="0"/>
        </a:xfrm>
      </p:grpSpPr>
      <p:sp>
        <p:nvSpPr>
          <p:cNvPr id="3" name="Θέση υποσέλιδου 2"/>
          <p:cNvSpPr>
            <a:spLocks noGrp="1"/>
          </p:cNvSpPr>
          <p:nvPr>
            <p:ph type="ftr" sz="quarter" idx="11"/>
          </p:nvPr>
        </p:nvSpPr>
        <p:spPr/>
        <p:txBody>
          <a:bodyPr rtlCol="0"/>
          <a:lstStyle/>
          <a:p>
            <a:pPr rtl="0"/>
            <a:r>
              <a:rPr lang="el-GR" dirty="0"/>
              <a:t>Προσθήκη υποσέλιδου</a:t>
            </a:r>
          </a:p>
        </p:txBody>
      </p:sp>
      <p:sp>
        <p:nvSpPr>
          <p:cNvPr id="4" name="Θέση αριθμού διαφάνειας 3"/>
          <p:cNvSpPr>
            <a:spLocks noGrp="1"/>
          </p:cNvSpPr>
          <p:nvPr>
            <p:ph type="sldNum" sz="quarter" idx="12"/>
          </p:nvPr>
        </p:nvSpPr>
        <p:spPr/>
        <p:txBody>
          <a:bodyPr rtlCol="0"/>
          <a:lstStyle/>
          <a:p>
            <a:pPr rtl="0"/>
            <a:fld id="{401CF334-2D5C-4859-84A6-CA7E6E43FAEB}" type="slidenum">
              <a:rPr lang="el-GR" smtClean="0"/>
              <a:t>‹#›</a:t>
            </a:fld>
            <a:endParaRPr lang="el-GR" dirty="0"/>
          </a:p>
        </p:txBody>
      </p:sp>
      <p:sp>
        <p:nvSpPr>
          <p:cNvPr id="2" name="Θέση ημερομηνίας 1"/>
          <p:cNvSpPr>
            <a:spLocks noGrp="1"/>
          </p:cNvSpPr>
          <p:nvPr>
            <p:ph type="dt" sz="half" idx="10"/>
          </p:nvPr>
        </p:nvSpPr>
        <p:spPr/>
        <p:txBody>
          <a:bodyPr rtlCol="0"/>
          <a:lstStyle/>
          <a:p>
            <a:pPr rtl="0"/>
            <a:fld id="{C6887088-F5B0-490C-B979-C1EC89DC143B}" type="datetime1">
              <a:rPr lang="el-GR" smtClean="0"/>
              <a:t>8/12/2024</a:t>
            </a:fld>
            <a:endParaRPr lang="el-GR" dirty="0"/>
          </a:p>
        </p:txBody>
      </p:sp>
    </p:spTree>
    <p:extLst>
      <p:ext uri="{BB962C8B-B14F-4D97-AF65-F5344CB8AC3E}">
        <p14:creationId xmlns:p14="http://schemas.microsoft.com/office/powerpoint/2010/main" val="169213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44" name="Ομάδα 43"/>
          <p:cNvGrpSpPr/>
          <p:nvPr/>
        </p:nvGrpSpPr>
        <p:grpSpPr bwMode="invGray">
          <a:xfrm>
            <a:off x="-509872" y="0"/>
            <a:ext cx="13243109" cy="6858000"/>
            <a:chOff x="-382404" y="0"/>
            <a:chExt cx="9932332" cy="6858000"/>
          </a:xfrm>
        </p:grpSpPr>
        <p:grpSp>
          <p:nvGrpSpPr>
            <p:cNvPr id="45" name="Ομάδα 44"/>
            <p:cNvGrpSpPr/>
            <p:nvPr/>
          </p:nvGrpSpPr>
          <p:grpSpPr bwMode="invGray">
            <a:xfrm>
              <a:off x="0" y="0"/>
              <a:ext cx="9144000" cy="6858000"/>
              <a:chOff x="0" y="0"/>
              <a:chExt cx="9144000" cy="6858000"/>
            </a:xfrm>
          </p:grpSpPr>
          <p:grpSp>
            <p:nvGrpSpPr>
              <p:cNvPr id="72" name="Ομάδα 4"/>
              <p:cNvGrpSpPr/>
              <p:nvPr/>
            </p:nvGrpSpPr>
            <p:grpSpPr bwMode="invGray">
              <a:xfrm>
                <a:off x="0" y="0"/>
                <a:ext cx="2514600" cy="6858000"/>
                <a:chOff x="0" y="0"/>
                <a:chExt cx="2514600" cy="6858000"/>
              </a:xfrm>
            </p:grpSpPr>
            <p:sp>
              <p:nvSpPr>
                <p:cNvPr id="84" name="Ορθογώνιο 83"/>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85" name="Ορθογώνιο 2"/>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86" name="Ορθογώνιο 3"/>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grpSp>
          <p:grpSp>
            <p:nvGrpSpPr>
              <p:cNvPr id="73" name="Ομάδα 5"/>
              <p:cNvGrpSpPr/>
              <p:nvPr/>
            </p:nvGrpSpPr>
            <p:grpSpPr bwMode="invGray">
              <a:xfrm>
                <a:off x="422910" y="0"/>
                <a:ext cx="2514600" cy="6858000"/>
                <a:chOff x="0" y="0"/>
                <a:chExt cx="2514600" cy="6858000"/>
              </a:xfrm>
            </p:grpSpPr>
            <p:sp>
              <p:nvSpPr>
                <p:cNvPr id="81" name="Ορθογώνιο 80"/>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82" name="Ορθογώνιο 81"/>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83" name="Ορθογώνιο 82"/>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grpSp>
          <p:grpSp>
            <p:nvGrpSpPr>
              <p:cNvPr id="74" name="Ομάδα 9"/>
              <p:cNvGrpSpPr/>
              <p:nvPr/>
            </p:nvGrpSpPr>
            <p:grpSpPr bwMode="invGray">
              <a:xfrm rot="10800000">
                <a:off x="6629400" y="0"/>
                <a:ext cx="2514600" cy="6858000"/>
                <a:chOff x="0" y="0"/>
                <a:chExt cx="2514600" cy="6858000"/>
              </a:xfrm>
            </p:grpSpPr>
            <p:sp>
              <p:nvSpPr>
                <p:cNvPr id="78" name="Ορθογώνιο 77"/>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79" name="Ορθογώνιο 78"/>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80" name="Ορθογώνιο 79"/>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grpSp>
          <p:sp>
            <p:nvSpPr>
              <p:cNvPr id="75" name="Ορθογώνιο 74"/>
              <p:cNvSpPr/>
              <p:nvPr/>
            </p:nvSpPr>
            <p:spPr bwMode="invGray">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76" name="Ορθογώνιο 75"/>
              <p:cNvSpPr/>
              <p:nvPr/>
            </p:nvSpPr>
            <p:spPr bwMode="invGray">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77" name="Ορθογώνιο 76"/>
              <p:cNvSpPr/>
              <p:nvPr/>
            </p:nvSpPr>
            <p:spPr bwMode="invGray">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grpSp>
        <p:sp>
          <p:nvSpPr>
            <p:cNvPr id="47" name="Ελεύθερη σχεδίαση 46"/>
            <p:cNvSpPr/>
            <p:nvPr/>
          </p:nvSpPr>
          <p:spPr bwMode="invGray">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l-GR" sz="1800" dirty="0"/>
            </a:p>
          </p:txBody>
        </p:sp>
        <p:sp>
          <p:nvSpPr>
            <p:cNvPr id="48" name="Ελεύθερη σχεδίαση 47"/>
            <p:cNvSpPr/>
            <p:nvPr/>
          </p:nvSpPr>
          <p:spPr bwMode="invGray">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l-GR" sz="1800" dirty="0"/>
            </a:p>
          </p:txBody>
        </p:sp>
        <p:sp>
          <p:nvSpPr>
            <p:cNvPr id="49" name="Ελεύθερη σχεδίαση 48"/>
            <p:cNvSpPr/>
            <p:nvPr/>
          </p:nvSpPr>
          <p:spPr bwMode="invGray">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l-GR" sz="1800" dirty="0"/>
            </a:p>
          </p:txBody>
        </p:sp>
        <p:sp>
          <p:nvSpPr>
            <p:cNvPr id="50" name="Ελεύθερη σχεδίαση 49"/>
            <p:cNvSpPr/>
            <p:nvPr/>
          </p:nvSpPr>
          <p:spPr bwMode="invGray">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l-GR" sz="1800" dirty="0"/>
            </a:p>
          </p:txBody>
        </p:sp>
        <p:sp>
          <p:nvSpPr>
            <p:cNvPr id="51" name="Ελεύθερη σχεδίαση 50"/>
            <p:cNvSpPr/>
            <p:nvPr/>
          </p:nvSpPr>
          <p:spPr bwMode="invGray">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l-GR" sz="1800" dirty="0"/>
            </a:p>
          </p:txBody>
        </p:sp>
        <p:sp>
          <p:nvSpPr>
            <p:cNvPr id="52" name="Εξάγωνο 51"/>
            <p:cNvSpPr/>
            <p:nvPr/>
          </p:nvSpPr>
          <p:spPr bwMode="invGray">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53" name="Εξάγωνο 52"/>
            <p:cNvSpPr/>
            <p:nvPr/>
          </p:nvSpPr>
          <p:spPr bwMode="invGray">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54" name="Εξάγωνο 53"/>
            <p:cNvSpPr/>
            <p:nvPr/>
          </p:nvSpPr>
          <p:spPr bwMode="invGray">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55" name="Εξάγωνο 54"/>
            <p:cNvSpPr/>
            <p:nvPr/>
          </p:nvSpPr>
          <p:spPr bwMode="invGray">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56" name="Εξάγωνο 55"/>
            <p:cNvSpPr/>
            <p:nvPr/>
          </p:nvSpPr>
          <p:spPr bwMode="invGray">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59" name="Ελεύθερη σχεδίαση 58"/>
            <p:cNvSpPr/>
            <p:nvPr/>
          </p:nvSpPr>
          <p:spPr bwMode="invGray">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0" name="Εξάγωνο 59"/>
            <p:cNvSpPr/>
            <p:nvPr/>
          </p:nvSpPr>
          <p:spPr bwMode="invGray">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2" name="Εξάγωνο 61"/>
            <p:cNvSpPr/>
            <p:nvPr/>
          </p:nvSpPr>
          <p:spPr bwMode="invGray">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3" name="Εξάγωνο 62"/>
            <p:cNvSpPr/>
            <p:nvPr/>
          </p:nvSpPr>
          <p:spPr bwMode="invGray">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4" name="Εξάγωνο 63"/>
            <p:cNvSpPr/>
            <p:nvPr/>
          </p:nvSpPr>
          <p:spPr bwMode="invGray">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5" name="Εξάγωνο 64"/>
            <p:cNvSpPr/>
            <p:nvPr/>
          </p:nvSpPr>
          <p:spPr bwMode="invGray">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6" name="Εξάγωνο 65"/>
            <p:cNvSpPr/>
            <p:nvPr/>
          </p:nvSpPr>
          <p:spPr bwMode="invGray">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7" name="Εξάγωνο 66"/>
            <p:cNvSpPr/>
            <p:nvPr/>
          </p:nvSpPr>
          <p:spPr bwMode="invGray">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8" name="Εξάγωνο 67"/>
            <p:cNvSpPr/>
            <p:nvPr/>
          </p:nvSpPr>
          <p:spPr bwMode="invGray">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9" name="Εξάγωνο 68"/>
            <p:cNvSpPr/>
            <p:nvPr/>
          </p:nvSpPr>
          <p:spPr bwMode="invGray">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70" name="Ελεύθερη σχεδίαση 69"/>
            <p:cNvSpPr/>
            <p:nvPr/>
          </p:nvSpPr>
          <p:spPr bwMode="invGray">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71" name="Ελεύθερη σχεδίαση 70"/>
            <p:cNvSpPr/>
            <p:nvPr/>
          </p:nvSpPr>
          <p:spPr bwMode="invGray">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grpSp>
      <p:sp>
        <p:nvSpPr>
          <p:cNvPr id="46" name="Ορθογώνιο 45"/>
          <p:cNvSpPr/>
          <p:nvPr/>
        </p:nvSpPr>
        <p:spPr>
          <a:xfrm>
            <a:off x="6081656" y="-21511"/>
            <a:ext cx="4905488" cy="6271840"/>
          </a:xfrm>
          <a:prstGeom prst="rect">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57" name="Ορθογώνιο 56"/>
          <p:cNvSpPr/>
          <p:nvPr/>
        </p:nvSpPr>
        <p:spPr bwMode="ltGray">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58" name="Ορθογώνιο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1" name="Ορθογώνιο 60"/>
          <p:cNvSpPr/>
          <p:nvPr/>
        </p:nvSpPr>
        <p:spPr>
          <a:xfrm>
            <a:off x="6201185" y="6088284"/>
            <a:ext cx="4673600" cy="817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2" name="Τίτλος 1"/>
          <p:cNvSpPr>
            <a:spLocks noGrp="1"/>
          </p:cNvSpPr>
          <p:nvPr>
            <p:ph type="title"/>
          </p:nvPr>
        </p:nvSpPr>
        <p:spPr>
          <a:xfrm>
            <a:off x="6319777" y="2657435"/>
            <a:ext cx="4406096" cy="1463153"/>
          </a:xfrm>
        </p:spPr>
        <p:txBody>
          <a:bodyPr rtlCol="0" anchor="b">
            <a:normAutofit/>
          </a:bodyPr>
          <a:lstStyle>
            <a:lvl1pPr algn="l">
              <a:defRPr sz="2800" b="0"/>
            </a:lvl1pPr>
          </a:lstStyle>
          <a:p>
            <a:pPr rtl="0"/>
            <a:r>
              <a:rPr lang="el-GR"/>
              <a:t>Κάντε κλικ για να επεξεργαστείτε τον τίτλο υποδείγματος</a:t>
            </a:r>
            <a:endParaRPr lang="el-GR" dirty="0"/>
          </a:p>
        </p:txBody>
      </p:sp>
      <p:sp>
        <p:nvSpPr>
          <p:cNvPr id="3" name="Θέση περιεχομένου 2"/>
          <p:cNvSpPr>
            <a:spLocks noGrp="1"/>
          </p:cNvSpPr>
          <p:nvPr>
            <p:ph idx="1"/>
          </p:nvPr>
        </p:nvSpPr>
        <p:spPr>
          <a:xfrm>
            <a:off x="1527859" y="856527"/>
            <a:ext cx="4120587" cy="5150734"/>
          </a:xfrm>
        </p:spPr>
        <p:txBody>
          <a:bodyPr rtlCol="0"/>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Θέση κειμένου 3"/>
          <p:cNvSpPr>
            <a:spLocks noGrp="1"/>
          </p:cNvSpPr>
          <p:nvPr>
            <p:ph type="body" sz="half" idx="2"/>
          </p:nvPr>
        </p:nvSpPr>
        <p:spPr>
          <a:xfrm>
            <a:off x="6315456" y="4136994"/>
            <a:ext cx="4398379" cy="1517904"/>
          </a:xfrm>
        </p:spPr>
        <p:txBody>
          <a:bodyPr rtlCol="0">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
        <p:nvSpPr>
          <p:cNvPr id="6" name="Θέση υποσέλιδου 5"/>
          <p:cNvSpPr>
            <a:spLocks noGrp="1"/>
          </p:cNvSpPr>
          <p:nvPr>
            <p:ph type="ftr" sz="quarter" idx="11"/>
          </p:nvPr>
        </p:nvSpPr>
        <p:spPr>
          <a:xfrm>
            <a:off x="6188597" y="5724836"/>
            <a:ext cx="4658219" cy="365125"/>
          </a:xfrm>
        </p:spPr>
        <p:txBody>
          <a:bodyPr rtlCol="0">
            <a:normAutofit/>
          </a:bodyPr>
          <a:lstStyle/>
          <a:p>
            <a:pPr rtl="0"/>
            <a:r>
              <a:rPr lang="el-GR" dirty="0"/>
              <a:t>Προσθήκη υποσέλιδου</a:t>
            </a:r>
          </a:p>
        </p:txBody>
      </p:sp>
      <p:sp>
        <p:nvSpPr>
          <p:cNvPr id="7" name="Θέση αριθμού διαφάνειας 6"/>
          <p:cNvSpPr>
            <a:spLocks noGrp="1"/>
          </p:cNvSpPr>
          <p:nvPr>
            <p:ph type="sldNum" sz="quarter" idx="12"/>
          </p:nvPr>
        </p:nvSpPr>
        <p:spPr/>
        <p:txBody>
          <a:bodyPr rtlCol="0"/>
          <a:lstStyle/>
          <a:p>
            <a:pPr rtl="0"/>
            <a:fld id="{401CF334-2D5C-4859-84A6-CA7E6E43FAEB}" type="slidenum">
              <a:rPr lang="el-GR" smtClean="0"/>
              <a:t>‹#›</a:t>
            </a:fld>
            <a:endParaRPr lang="el-GR" dirty="0"/>
          </a:p>
        </p:txBody>
      </p:sp>
      <p:sp>
        <p:nvSpPr>
          <p:cNvPr id="5" name="Θέση ημερομηνίας 4"/>
          <p:cNvSpPr>
            <a:spLocks noGrp="1"/>
          </p:cNvSpPr>
          <p:nvPr>
            <p:ph type="dt" sz="half" idx="10"/>
          </p:nvPr>
        </p:nvSpPr>
        <p:spPr/>
        <p:txBody>
          <a:bodyPr rtlCol="0"/>
          <a:lstStyle/>
          <a:p>
            <a:pPr rtl="0"/>
            <a:fld id="{20F50059-CB16-42C6-8727-A4D1FFF22803}" type="datetime1">
              <a:rPr lang="el-GR" smtClean="0"/>
              <a:t>8/12/2024</a:t>
            </a:fld>
            <a:endParaRPr lang="el-GR" dirty="0"/>
          </a:p>
        </p:txBody>
      </p:sp>
    </p:spTree>
    <p:extLst>
      <p:ext uri="{BB962C8B-B14F-4D97-AF65-F5344CB8AC3E}">
        <p14:creationId xmlns:p14="http://schemas.microsoft.com/office/powerpoint/2010/main" val="121196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44" name="Ομάδα 43"/>
          <p:cNvGrpSpPr/>
          <p:nvPr/>
        </p:nvGrpSpPr>
        <p:grpSpPr bwMode="invGray">
          <a:xfrm>
            <a:off x="-509872" y="0"/>
            <a:ext cx="13243109" cy="6858000"/>
            <a:chOff x="-382404" y="0"/>
            <a:chExt cx="9932332" cy="6858000"/>
          </a:xfrm>
        </p:grpSpPr>
        <p:grpSp>
          <p:nvGrpSpPr>
            <p:cNvPr id="45" name="Ομάδα 44"/>
            <p:cNvGrpSpPr/>
            <p:nvPr/>
          </p:nvGrpSpPr>
          <p:grpSpPr bwMode="invGray">
            <a:xfrm>
              <a:off x="0" y="0"/>
              <a:ext cx="9144000" cy="6858000"/>
              <a:chOff x="0" y="0"/>
              <a:chExt cx="9144000" cy="6858000"/>
            </a:xfrm>
          </p:grpSpPr>
          <p:grpSp>
            <p:nvGrpSpPr>
              <p:cNvPr id="75" name="Ομάδα 4"/>
              <p:cNvGrpSpPr/>
              <p:nvPr/>
            </p:nvGrpSpPr>
            <p:grpSpPr bwMode="invGray">
              <a:xfrm>
                <a:off x="0" y="0"/>
                <a:ext cx="2514600" cy="6858000"/>
                <a:chOff x="0" y="0"/>
                <a:chExt cx="2514600" cy="6858000"/>
              </a:xfrm>
            </p:grpSpPr>
            <p:sp>
              <p:nvSpPr>
                <p:cNvPr id="87" name="Ορθογώνιο 86"/>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88" name="Ορθογώνιο 2"/>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89" name="Ορθογώνιο 3"/>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grpSp>
          <p:grpSp>
            <p:nvGrpSpPr>
              <p:cNvPr id="76" name="Ομάδα 5"/>
              <p:cNvGrpSpPr/>
              <p:nvPr/>
            </p:nvGrpSpPr>
            <p:grpSpPr bwMode="invGray">
              <a:xfrm>
                <a:off x="422910" y="0"/>
                <a:ext cx="2514600" cy="6858000"/>
                <a:chOff x="0" y="0"/>
                <a:chExt cx="2514600" cy="6858000"/>
              </a:xfrm>
            </p:grpSpPr>
            <p:sp>
              <p:nvSpPr>
                <p:cNvPr id="84" name="Ορθογώνιο 83"/>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85" name="Ορθογώνιο 84"/>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86" name="Ορθογώνιο 85"/>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grpSp>
          <p:grpSp>
            <p:nvGrpSpPr>
              <p:cNvPr id="77" name="Ομάδα 9"/>
              <p:cNvGrpSpPr/>
              <p:nvPr/>
            </p:nvGrpSpPr>
            <p:grpSpPr bwMode="invGray">
              <a:xfrm rot="10800000">
                <a:off x="6629400" y="0"/>
                <a:ext cx="2514600" cy="6858000"/>
                <a:chOff x="0" y="0"/>
                <a:chExt cx="2514600" cy="6858000"/>
              </a:xfrm>
            </p:grpSpPr>
            <p:sp>
              <p:nvSpPr>
                <p:cNvPr id="81" name="Ορθογώνιο 80"/>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82" name="Ορθογώνιο 81"/>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83" name="Ορθογώνιο 82"/>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grpSp>
          <p:sp>
            <p:nvSpPr>
              <p:cNvPr id="78" name="Ορθογώνιο 77"/>
              <p:cNvSpPr/>
              <p:nvPr/>
            </p:nvSpPr>
            <p:spPr bwMode="invGray">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79" name="Ορθογώνιο 78"/>
              <p:cNvSpPr/>
              <p:nvPr/>
            </p:nvSpPr>
            <p:spPr bwMode="invGray">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80" name="Ορθογώνιο 79"/>
              <p:cNvSpPr/>
              <p:nvPr/>
            </p:nvSpPr>
            <p:spPr bwMode="invGray">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grpSp>
        <p:sp>
          <p:nvSpPr>
            <p:cNvPr id="46" name="Ελεύθερη σχεδίαση 45"/>
            <p:cNvSpPr/>
            <p:nvPr/>
          </p:nvSpPr>
          <p:spPr bwMode="invGray">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l-GR" sz="1800" dirty="0"/>
            </a:p>
          </p:txBody>
        </p:sp>
        <p:sp>
          <p:nvSpPr>
            <p:cNvPr id="47" name="Ελεύθερη σχεδίαση 46"/>
            <p:cNvSpPr/>
            <p:nvPr/>
          </p:nvSpPr>
          <p:spPr bwMode="invGray">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l-GR" sz="1800" dirty="0"/>
            </a:p>
          </p:txBody>
        </p:sp>
        <p:sp>
          <p:nvSpPr>
            <p:cNvPr id="48" name="Ελεύθερη σχεδίαση 47"/>
            <p:cNvSpPr/>
            <p:nvPr/>
          </p:nvSpPr>
          <p:spPr bwMode="invGray">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l-GR" sz="1800" dirty="0"/>
            </a:p>
          </p:txBody>
        </p:sp>
        <p:sp>
          <p:nvSpPr>
            <p:cNvPr id="49" name="Ελεύθερη σχεδίαση 48"/>
            <p:cNvSpPr/>
            <p:nvPr/>
          </p:nvSpPr>
          <p:spPr bwMode="invGray">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l-GR" sz="1800" dirty="0"/>
            </a:p>
          </p:txBody>
        </p:sp>
        <p:sp>
          <p:nvSpPr>
            <p:cNvPr id="50" name="Ελεύθερη σχεδίαση 49"/>
            <p:cNvSpPr/>
            <p:nvPr/>
          </p:nvSpPr>
          <p:spPr bwMode="invGray">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l-GR" sz="1800" dirty="0"/>
            </a:p>
          </p:txBody>
        </p:sp>
        <p:sp>
          <p:nvSpPr>
            <p:cNvPr id="51" name="Εξάγωνο 50"/>
            <p:cNvSpPr/>
            <p:nvPr/>
          </p:nvSpPr>
          <p:spPr bwMode="invGray">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52" name="Εξάγωνο 51"/>
            <p:cNvSpPr/>
            <p:nvPr/>
          </p:nvSpPr>
          <p:spPr bwMode="invGray">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0" name="Εξάγωνο 59"/>
            <p:cNvSpPr/>
            <p:nvPr/>
          </p:nvSpPr>
          <p:spPr bwMode="invGray">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1" name="Εξάγωνο 60"/>
            <p:cNvSpPr/>
            <p:nvPr/>
          </p:nvSpPr>
          <p:spPr bwMode="invGray">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2" name="Εξάγωνο 61"/>
            <p:cNvSpPr/>
            <p:nvPr/>
          </p:nvSpPr>
          <p:spPr bwMode="invGray">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3" name="Ελεύθερη σχεδίαση 62"/>
            <p:cNvSpPr/>
            <p:nvPr/>
          </p:nvSpPr>
          <p:spPr bwMode="invGray">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4" name="Εξάγωνο 63"/>
            <p:cNvSpPr/>
            <p:nvPr/>
          </p:nvSpPr>
          <p:spPr bwMode="invGray">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5" name="Εξάγωνο 64"/>
            <p:cNvSpPr/>
            <p:nvPr/>
          </p:nvSpPr>
          <p:spPr bwMode="invGray">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6" name="Εξάγωνο 65"/>
            <p:cNvSpPr/>
            <p:nvPr/>
          </p:nvSpPr>
          <p:spPr bwMode="invGray">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7" name="Εξάγωνο 66"/>
            <p:cNvSpPr/>
            <p:nvPr/>
          </p:nvSpPr>
          <p:spPr bwMode="invGray">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8" name="Εξάγωνο 67"/>
            <p:cNvSpPr/>
            <p:nvPr/>
          </p:nvSpPr>
          <p:spPr bwMode="invGray">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9" name="Εξάγωνο 68"/>
            <p:cNvSpPr/>
            <p:nvPr/>
          </p:nvSpPr>
          <p:spPr bwMode="invGray">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70" name="Εξάγωνο 69"/>
            <p:cNvSpPr/>
            <p:nvPr/>
          </p:nvSpPr>
          <p:spPr bwMode="invGray">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71" name="Εξάγωνο 70"/>
            <p:cNvSpPr/>
            <p:nvPr/>
          </p:nvSpPr>
          <p:spPr bwMode="invGray">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72" name="Εξάγωνο 71"/>
            <p:cNvSpPr/>
            <p:nvPr/>
          </p:nvSpPr>
          <p:spPr bwMode="invGray">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73" name="Ελεύθερη σχεδίαση 72"/>
            <p:cNvSpPr/>
            <p:nvPr/>
          </p:nvSpPr>
          <p:spPr bwMode="invGray">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74" name="Ελεύθερη σχεδίαση 73"/>
            <p:cNvSpPr/>
            <p:nvPr/>
          </p:nvSpPr>
          <p:spPr bwMode="invGray">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grpSp>
      <p:sp>
        <p:nvSpPr>
          <p:cNvPr id="94" name="Ορθογώνιο 93"/>
          <p:cNvSpPr/>
          <p:nvPr/>
        </p:nvSpPr>
        <p:spPr>
          <a:xfrm>
            <a:off x="6081656" y="-21511"/>
            <a:ext cx="4905488" cy="6271840"/>
          </a:xfrm>
          <a:prstGeom prst="rect">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101" name="Ορθογώνιο 100"/>
          <p:cNvSpPr/>
          <p:nvPr/>
        </p:nvSpPr>
        <p:spPr bwMode="ltGray">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102" name="Ορθογώνιο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105" name="Ορθογώνιο 104"/>
          <p:cNvSpPr/>
          <p:nvPr/>
        </p:nvSpPr>
        <p:spPr>
          <a:xfrm>
            <a:off x="6201185" y="6088284"/>
            <a:ext cx="4673600" cy="817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2" name="Τίτλος 1"/>
          <p:cNvSpPr>
            <a:spLocks noGrp="1"/>
          </p:cNvSpPr>
          <p:nvPr>
            <p:ph type="title"/>
          </p:nvPr>
        </p:nvSpPr>
        <p:spPr>
          <a:xfrm>
            <a:off x="6312565" y="2660904"/>
            <a:ext cx="4401312" cy="1463040"/>
          </a:xfrm>
        </p:spPr>
        <p:txBody>
          <a:bodyPr rtlCol="0" anchor="b">
            <a:normAutofit/>
          </a:bodyPr>
          <a:lstStyle>
            <a:lvl1pPr algn="l">
              <a:defRPr sz="2800" b="0"/>
            </a:lvl1pPr>
          </a:lstStyle>
          <a:p>
            <a:pPr rtl="0"/>
            <a:r>
              <a:rPr lang="el-GR"/>
              <a:t>Κάντε κλικ για να επεξεργαστείτε τον τίτλο υποδείγματος</a:t>
            </a:r>
            <a:endParaRPr lang="el-GR" dirty="0"/>
          </a:p>
        </p:txBody>
      </p:sp>
      <p:sp>
        <p:nvSpPr>
          <p:cNvPr id="3" name="Θέση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1340278" y="693795"/>
            <a:ext cx="4479497" cy="5468112"/>
          </a:xfrm>
        </p:spPr>
        <p:txBody>
          <a:bodyPr rtlCol="0"/>
          <a:lstStyle>
            <a:lvl1pPr marL="0" indent="0">
              <a:buNone/>
              <a:defRPr sz="3200">
                <a:solidFill>
                  <a:schemeClr val="accent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6312841" y="4133089"/>
            <a:ext cx="4400764" cy="1519561"/>
          </a:xfrm>
        </p:spPr>
        <p:txBody>
          <a:bodyPr rtlCol="0">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
        <p:nvSpPr>
          <p:cNvPr id="6" name="Θέση υποσέλιδου 5"/>
          <p:cNvSpPr>
            <a:spLocks noGrp="1"/>
          </p:cNvSpPr>
          <p:nvPr>
            <p:ph type="ftr" sz="quarter" idx="11"/>
          </p:nvPr>
        </p:nvSpPr>
        <p:spPr>
          <a:xfrm>
            <a:off x="6188597" y="5724836"/>
            <a:ext cx="4658219" cy="365125"/>
          </a:xfrm>
        </p:spPr>
        <p:txBody>
          <a:bodyPr rtlCol="0">
            <a:normAutofit/>
          </a:bodyPr>
          <a:lstStyle/>
          <a:p>
            <a:pPr rtl="0"/>
            <a:endParaRPr lang="el-GR" dirty="0"/>
          </a:p>
        </p:txBody>
      </p:sp>
      <p:sp>
        <p:nvSpPr>
          <p:cNvPr id="7" name="Θέση αριθμού διαφάνειας 6"/>
          <p:cNvSpPr>
            <a:spLocks noGrp="1"/>
          </p:cNvSpPr>
          <p:nvPr>
            <p:ph type="sldNum" sz="quarter" idx="12"/>
          </p:nvPr>
        </p:nvSpPr>
        <p:spPr/>
        <p:txBody>
          <a:bodyPr rtlCol="0"/>
          <a:lstStyle/>
          <a:p>
            <a:pPr rtl="0"/>
            <a:fld id="{401CF334-2D5C-4859-84A6-CA7E6E43FAEB}" type="slidenum">
              <a:rPr lang="el-GR" smtClean="0"/>
              <a:t>‹#›</a:t>
            </a:fld>
            <a:endParaRPr lang="el-GR" dirty="0"/>
          </a:p>
        </p:txBody>
      </p:sp>
      <p:sp>
        <p:nvSpPr>
          <p:cNvPr id="5" name="Θέση ημερομηνίας 4"/>
          <p:cNvSpPr>
            <a:spLocks noGrp="1"/>
          </p:cNvSpPr>
          <p:nvPr>
            <p:ph type="dt" sz="half" idx="10"/>
          </p:nvPr>
        </p:nvSpPr>
        <p:spPr/>
        <p:txBody>
          <a:bodyPr rtlCol="0"/>
          <a:lstStyle/>
          <a:p>
            <a:pPr rtl="0"/>
            <a:fld id="{2FE9090D-FBFD-4DC6-B4D4-901C3157ECEB}" type="datetime1">
              <a:rPr lang="el-GR" smtClean="0"/>
              <a:t>8/12/2024</a:t>
            </a:fld>
            <a:endParaRPr lang="el-GR" dirty="0"/>
          </a:p>
        </p:txBody>
      </p:sp>
    </p:spTree>
    <p:extLst>
      <p:ext uri="{BB962C8B-B14F-4D97-AF65-F5344CB8AC3E}">
        <p14:creationId xmlns:p14="http://schemas.microsoft.com/office/powerpoint/2010/main" val="329215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Ομάδα 41"/>
          <p:cNvGrpSpPr/>
          <p:nvPr/>
        </p:nvGrpSpPr>
        <p:grpSpPr bwMode="invGray">
          <a:xfrm>
            <a:off x="-506608" y="0"/>
            <a:ext cx="13243109" cy="6858000"/>
            <a:chOff x="-382404" y="0"/>
            <a:chExt cx="9932332" cy="6858000"/>
          </a:xfrm>
        </p:grpSpPr>
        <p:grpSp>
          <p:nvGrpSpPr>
            <p:cNvPr id="43" name="Ομάδα 44"/>
            <p:cNvGrpSpPr/>
            <p:nvPr/>
          </p:nvGrpSpPr>
          <p:grpSpPr bwMode="invGray">
            <a:xfrm>
              <a:off x="0" y="0"/>
              <a:ext cx="9144000" cy="6858000"/>
              <a:chOff x="0" y="0"/>
              <a:chExt cx="9144000" cy="6858000"/>
            </a:xfrm>
          </p:grpSpPr>
          <p:grpSp>
            <p:nvGrpSpPr>
              <p:cNvPr id="101" name="Ομάδα 4"/>
              <p:cNvGrpSpPr/>
              <p:nvPr/>
            </p:nvGrpSpPr>
            <p:grpSpPr bwMode="invGray">
              <a:xfrm>
                <a:off x="0" y="0"/>
                <a:ext cx="2514600" cy="6858000"/>
                <a:chOff x="0" y="0"/>
                <a:chExt cx="2514600" cy="6858000"/>
              </a:xfrm>
            </p:grpSpPr>
            <p:sp>
              <p:nvSpPr>
                <p:cNvPr id="113" name="Ορθογώνιο 112"/>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114" name="Ορθογώνιο 2"/>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115" name="Ορθογώνιο 3"/>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grpSp>
          <p:grpSp>
            <p:nvGrpSpPr>
              <p:cNvPr id="102" name="Ομάδα 5"/>
              <p:cNvGrpSpPr/>
              <p:nvPr/>
            </p:nvGrpSpPr>
            <p:grpSpPr bwMode="invGray">
              <a:xfrm>
                <a:off x="422910" y="0"/>
                <a:ext cx="2514600" cy="6858000"/>
                <a:chOff x="0" y="0"/>
                <a:chExt cx="2514600" cy="6858000"/>
              </a:xfrm>
            </p:grpSpPr>
            <p:sp>
              <p:nvSpPr>
                <p:cNvPr id="110" name="Ορθογώνιο 109"/>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111" name="Ορθογώνιο 110"/>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112" name="Ορθογώνιο 111"/>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grpSp>
          <p:grpSp>
            <p:nvGrpSpPr>
              <p:cNvPr id="103" name="Ομάδα 9"/>
              <p:cNvGrpSpPr/>
              <p:nvPr/>
            </p:nvGrpSpPr>
            <p:grpSpPr bwMode="invGray">
              <a:xfrm rot="10800000">
                <a:off x="6629400" y="0"/>
                <a:ext cx="2514600" cy="6858000"/>
                <a:chOff x="0" y="0"/>
                <a:chExt cx="2514600" cy="6858000"/>
              </a:xfrm>
            </p:grpSpPr>
            <p:sp>
              <p:nvSpPr>
                <p:cNvPr id="107" name="Ορθογώνιο 106"/>
                <p:cNvSpPr/>
                <p:nvPr/>
              </p:nvSpPr>
              <p:spPr bwMode="invGray">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108" name="Ορθογώνιο 107"/>
                <p:cNvSpPr/>
                <p:nvPr/>
              </p:nvSpPr>
              <p:spPr bwMode="invGray">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109" name="Ορθογώνιο 108"/>
                <p:cNvSpPr/>
                <p:nvPr/>
              </p:nvSpPr>
              <p:spPr bwMode="invGray">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grpSp>
          <p:sp>
            <p:nvSpPr>
              <p:cNvPr id="104" name="Ορθογώνιο 103"/>
              <p:cNvSpPr/>
              <p:nvPr/>
            </p:nvSpPr>
            <p:spPr bwMode="invGray">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105" name="Ορθογώνιο 104"/>
              <p:cNvSpPr/>
              <p:nvPr/>
            </p:nvSpPr>
            <p:spPr bwMode="invGray">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106" name="Ορθογώνιο 105"/>
              <p:cNvSpPr/>
              <p:nvPr/>
            </p:nvSpPr>
            <p:spPr bwMode="invGray">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grpSp>
        <p:sp>
          <p:nvSpPr>
            <p:cNvPr id="44" name="Ελεύθερη σχεδίαση 43"/>
            <p:cNvSpPr/>
            <p:nvPr/>
          </p:nvSpPr>
          <p:spPr bwMode="invGray">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l-GR" sz="1800" dirty="0"/>
            </a:p>
          </p:txBody>
        </p:sp>
        <p:sp>
          <p:nvSpPr>
            <p:cNvPr id="45" name="Ελεύθερη σχεδίαση 44"/>
            <p:cNvSpPr/>
            <p:nvPr/>
          </p:nvSpPr>
          <p:spPr bwMode="invGray">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l-GR" sz="1800" dirty="0"/>
            </a:p>
          </p:txBody>
        </p:sp>
        <p:sp>
          <p:nvSpPr>
            <p:cNvPr id="46" name="Ελεύθερη σχεδίαση 45"/>
            <p:cNvSpPr/>
            <p:nvPr/>
          </p:nvSpPr>
          <p:spPr bwMode="invGray">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l-GR" sz="1800" dirty="0"/>
            </a:p>
          </p:txBody>
        </p:sp>
        <p:sp>
          <p:nvSpPr>
            <p:cNvPr id="47" name="Ελεύθερη σχεδίαση 46"/>
            <p:cNvSpPr/>
            <p:nvPr/>
          </p:nvSpPr>
          <p:spPr bwMode="invGray">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l-GR" sz="1800" dirty="0"/>
            </a:p>
          </p:txBody>
        </p:sp>
        <p:sp>
          <p:nvSpPr>
            <p:cNvPr id="49" name="Ελεύθερη σχεδίαση 48"/>
            <p:cNvSpPr/>
            <p:nvPr/>
          </p:nvSpPr>
          <p:spPr bwMode="invGray">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l-GR" sz="1800" dirty="0"/>
            </a:p>
          </p:txBody>
        </p:sp>
        <p:sp>
          <p:nvSpPr>
            <p:cNvPr id="50" name="Εξάγωνο 49"/>
            <p:cNvSpPr/>
            <p:nvPr/>
          </p:nvSpPr>
          <p:spPr bwMode="invGray">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51" name="Εξάγωνο 50"/>
            <p:cNvSpPr/>
            <p:nvPr/>
          </p:nvSpPr>
          <p:spPr bwMode="invGray">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52" name="Εξάγωνο 51"/>
            <p:cNvSpPr/>
            <p:nvPr/>
          </p:nvSpPr>
          <p:spPr bwMode="invGray">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53" name="Εξάγωνο 52"/>
            <p:cNvSpPr/>
            <p:nvPr/>
          </p:nvSpPr>
          <p:spPr bwMode="invGray">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54" name="Εξάγωνο 53"/>
            <p:cNvSpPr/>
            <p:nvPr/>
          </p:nvSpPr>
          <p:spPr bwMode="invGray">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55" name="Ελεύθερη σχεδίαση 54"/>
            <p:cNvSpPr/>
            <p:nvPr/>
          </p:nvSpPr>
          <p:spPr bwMode="invGray">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56" name="Εξάγωνο 55"/>
            <p:cNvSpPr/>
            <p:nvPr/>
          </p:nvSpPr>
          <p:spPr bwMode="invGray">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57" name="Εξάγωνο 56"/>
            <p:cNvSpPr/>
            <p:nvPr/>
          </p:nvSpPr>
          <p:spPr bwMode="invGray">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58" name="Εξάγωνο 57"/>
            <p:cNvSpPr/>
            <p:nvPr/>
          </p:nvSpPr>
          <p:spPr bwMode="invGray">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59" name="Εξάγωνο 58"/>
            <p:cNvSpPr/>
            <p:nvPr/>
          </p:nvSpPr>
          <p:spPr bwMode="invGray">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60" name="Εξάγωνο 59"/>
            <p:cNvSpPr/>
            <p:nvPr/>
          </p:nvSpPr>
          <p:spPr bwMode="invGray">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95" name="Εξάγωνο 94"/>
            <p:cNvSpPr/>
            <p:nvPr/>
          </p:nvSpPr>
          <p:spPr bwMode="invGray">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96" name="Εξάγωνο 95"/>
            <p:cNvSpPr/>
            <p:nvPr/>
          </p:nvSpPr>
          <p:spPr bwMode="invGray">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97" name="Εξάγωνο 96"/>
            <p:cNvSpPr/>
            <p:nvPr/>
          </p:nvSpPr>
          <p:spPr bwMode="invGray">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98" name="Εξάγωνο 97"/>
            <p:cNvSpPr/>
            <p:nvPr/>
          </p:nvSpPr>
          <p:spPr bwMode="invGray">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99" name="Ελεύθερη σχεδίαση 98"/>
            <p:cNvSpPr/>
            <p:nvPr/>
          </p:nvSpPr>
          <p:spPr bwMode="invGray">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100" name="Ελεύθερη σχεδίαση 99"/>
            <p:cNvSpPr/>
            <p:nvPr/>
          </p:nvSpPr>
          <p:spPr bwMode="invGray">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grpSp>
      <p:sp>
        <p:nvSpPr>
          <p:cNvPr id="66" name="Ορθογώνιο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70" name="Ορθογώνιο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71" name="Ορθογώνιο 70"/>
          <p:cNvSpPr/>
          <p:nvPr/>
        </p:nvSpPr>
        <p:spPr bwMode="ltGray">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sz="1800" dirty="0"/>
          </a:p>
        </p:txBody>
      </p:sp>
      <p:sp>
        <p:nvSpPr>
          <p:cNvPr id="2" name="Θέση τίτλου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pPr rtl="0"/>
            <a:r>
              <a:rPr lang="el-GR" dirty="0"/>
              <a:t>Κάντε κλικ για να επεξεργαστείτε το Στυλ κύριου τίτλου</a:t>
            </a:r>
          </a:p>
        </p:txBody>
      </p:sp>
      <p:sp>
        <p:nvSpPr>
          <p:cNvPr id="3" name="Θέση κειμένου 2"/>
          <p:cNvSpPr>
            <a:spLocks noGrp="1"/>
          </p:cNvSpPr>
          <p:nvPr>
            <p:ph type="body" idx="1"/>
          </p:nvPr>
        </p:nvSpPr>
        <p:spPr>
          <a:xfrm>
            <a:off x="1391323" y="2323652"/>
            <a:ext cx="9390977" cy="3508977"/>
          </a:xfrm>
          <a:prstGeom prst="rect">
            <a:avLst/>
          </a:prstGeom>
        </p:spPr>
        <p:txBody>
          <a:bodyPr vert="horz" lIns="91440" tIns="45720" rIns="91440" bIns="45720" rtlCol="0">
            <a:normAutofit/>
          </a:bodyPr>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a:p>
            <a:pPr lvl="5" rtl="0"/>
            <a:endParaRPr lang="el-GR" dirty="0"/>
          </a:p>
        </p:txBody>
      </p:sp>
      <p:sp>
        <p:nvSpPr>
          <p:cNvPr id="5" name="Θέση υποσέλιδου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100">
                <a:solidFill>
                  <a:schemeClr val="accent1">
                    <a:lumMod val="50000"/>
                  </a:schemeClr>
                </a:solidFill>
              </a:defRPr>
            </a:lvl1pPr>
          </a:lstStyle>
          <a:p>
            <a:pPr rtl="0"/>
            <a:r>
              <a:rPr lang="el-GR" dirty="0"/>
              <a:t>Προσθήκη υποσέλιδου</a:t>
            </a:r>
          </a:p>
        </p:txBody>
      </p:sp>
      <p:sp>
        <p:nvSpPr>
          <p:cNvPr id="6" name="Θέση αριθμού διαφάνειας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100">
                <a:solidFill>
                  <a:srgbClr val="FEFEFE"/>
                </a:solidFill>
              </a:defRPr>
            </a:lvl1pPr>
          </a:lstStyle>
          <a:p>
            <a:pPr rtl="0"/>
            <a:fld id="{401CF334-2D5C-4859-84A6-CA7E6E43FAEB}" type="slidenum">
              <a:rPr lang="el-GR" smtClean="0"/>
              <a:pPr/>
              <a:t>‹#›</a:t>
            </a:fld>
            <a:endParaRPr lang="el-GR" dirty="0"/>
          </a:p>
        </p:txBody>
      </p:sp>
      <p:sp>
        <p:nvSpPr>
          <p:cNvPr id="4" name="Θέση ημερομηνίας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100">
                <a:solidFill>
                  <a:srgbClr val="FEFEFE"/>
                </a:solidFill>
              </a:defRPr>
            </a:lvl1pPr>
          </a:lstStyle>
          <a:p>
            <a:pPr rtl="0"/>
            <a:fld id="{33BF9AEF-5751-4171-95E1-4C2078791FD5}" type="datetime1">
              <a:rPr lang="el-GR" smtClean="0"/>
              <a:t>8/12/2024</a:t>
            </a:fld>
            <a:endParaRPr lang="el-GR" dirty="0"/>
          </a:p>
        </p:txBody>
      </p:sp>
    </p:spTree>
    <p:extLst>
      <p:ext uri="{BB962C8B-B14F-4D97-AF65-F5344CB8AC3E}">
        <p14:creationId xmlns:p14="http://schemas.microsoft.com/office/powerpoint/2010/main" val="20085597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000" kern="1200">
          <a:solidFill>
            <a:schemeClr val="accent1">
              <a:lumMod val="5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lumMod val="50000"/>
          </a:schemeClr>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lumMod val="50000"/>
          </a:schemeClr>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lumMod val="50000"/>
          </a:schemeClr>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lumMod val="50000"/>
          </a:schemeClr>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lumMod val="50000"/>
          </a:schemeClr>
        </a:buClr>
        <a:buSzPct val="76000"/>
        <a:buFont typeface="Wingdings 2" pitchFamily="18" charset="2"/>
        <a:buChar char=""/>
        <a:defRPr sz="1600" kern="1200" baseline="0">
          <a:solidFill>
            <a:schemeClr val="tx2"/>
          </a:solidFill>
          <a:latin typeface="+mn-lt"/>
          <a:ea typeface="+mn-ea"/>
          <a:cs typeface="+mn-cs"/>
        </a:defRPr>
      </a:lvl5pPr>
      <a:lvl6pPr marL="1575054" indent="-285750" algn="l" defTabSz="914400" rtl="0" eaLnBrk="1" latinLnBrk="0" hangingPunct="1">
        <a:spcBef>
          <a:spcPct val="20000"/>
        </a:spcBef>
        <a:buClr>
          <a:schemeClr val="accent1">
            <a:lumMod val="50000"/>
          </a:schemeClr>
        </a:buClr>
        <a:buSzPct val="76000"/>
        <a:buFont typeface="Wingdings 2" panose="05020102010507070707"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lumMod val="50000"/>
          </a:schemeClr>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lumMod val="50000"/>
          </a:schemeClr>
        </a:buClr>
        <a:buSzPct val="76000"/>
        <a:buFont typeface="Wingdings 2" pitchFamily="18" charset="2"/>
        <a:buChar char=""/>
        <a:defRPr sz="1400" kern="1200">
          <a:solidFill>
            <a:schemeClr val="tx2"/>
          </a:solidFill>
          <a:latin typeface="+mn-lt"/>
          <a:ea typeface="+mn-ea"/>
          <a:cs typeface="+mn-cs"/>
        </a:defRPr>
      </a:lvl8pPr>
      <a:lvl9pPr marL="1892808" indent="0" algn="l" defTabSz="914400" rtl="0" eaLnBrk="1" latinLnBrk="0" hangingPunct="1">
        <a:spcBef>
          <a:spcPct val="20000"/>
        </a:spcBef>
        <a:buClr>
          <a:schemeClr val="accent1">
            <a:lumMod val="50000"/>
          </a:schemeClr>
        </a:buClr>
        <a:buSzPct val="76000"/>
        <a:buFont typeface="Wingdings 2" pitchFamily="18" charset="2"/>
        <a:buNone/>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864" userDrawn="1">
          <p15:clr>
            <a:srgbClr val="F26B43"/>
          </p15:clr>
        </p15:guide>
        <p15:guide id="3" pos="67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nipiablog.blogspot.com/2017/03/"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licenciahistorica.com/2020/05/florence-nightingale-y-la-creacion-de.html"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urse24.it/infermiere/libri-arte-cultura/florence-nightingale-e-la-rai.html" TargetMode="External"/><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ujeresconciencia.com/2021/07/16/retrato-alfabetico-de-florence-nightingal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bmcnurs.biomedcentral.com/articles/10.1186/s12912-018-0301-3"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igitaldoorway.blogspot.com/2018/"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126_9EE7114.xml"/><Relationship Id="rId1" Type="http://schemas.openxmlformats.org/officeDocument/2006/relationships/slideLayout" Target="../slideLayouts/slideLayout8.xml"/><Relationship Id="rId4" Type="http://schemas.openxmlformats.org/officeDocument/2006/relationships/image" Target="../media/image9.svg"/></Relationships>
</file>

<file path=ppt/slides/_rels/slide50.xml.rels><?xml version="1.0" encoding="UTF-8" standalone="yes"?>
<Relationships xmlns="http://schemas.openxmlformats.org/package/2006/relationships"><Relationship Id="rId2" Type="http://schemas.openxmlformats.org/officeDocument/2006/relationships/image" Target="../media/image18.t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commons.wikimedia.org/wiki/File:US_Navy_060608-N-3714J-085_Navy_Lt._Tara_Collins,_of_Le_Grange,_Ky.,_gives_a_group_of_nursing_students_from_the_Jolo_Norte_Dame_Nursing_School_a_tour_of_the_U.S._Military_Sealift_Command_(MSC)_Hospital_ship_USNS_Mercy_(T-AH_19).jpg"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6.xml.rels><?xml version="1.0" encoding="UTF-8" standalone="yes"?>
<Relationships xmlns="http://schemas.openxmlformats.org/package/2006/relationships"><Relationship Id="rId3" Type="http://schemas.openxmlformats.org/officeDocument/2006/relationships/hyperlink" Target="https://mypsd-9870.blogspot.com/2021/11/nurse-free-svg-images-for-cricut.html" TargetMode="External"/><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pixabay.com/en/heart-care-medical-care-heart-1040229/"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openstaxcollege.org/l/hierneeds"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ntrophistoria.com/2016/05/" TargetMode="External"/><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pythagoreionip.blogspot.com/2020/05/blog-post_27.html"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6311154" y="2496039"/>
            <a:ext cx="4624701" cy="1845052"/>
          </a:xfrm>
        </p:spPr>
        <p:txBody>
          <a:bodyPr rtlCol="0">
            <a:normAutofit/>
          </a:bodyPr>
          <a:lstStyle/>
          <a:p>
            <a:pPr rtl="0"/>
            <a:r>
              <a:rPr lang="el-GR" dirty="0"/>
              <a:t>Ιστορία &amp; Θεωρίες της Νοσηλευτικής Επιστήμης </a:t>
            </a:r>
          </a:p>
        </p:txBody>
      </p:sp>
      <p:sp>
        <p:nvSpPr>
          <p:cNvPr id="3" name="Υπότιτλος 2"/>
          <p:cNvSpPr>
            <a:spLocks noGrp="1"/>
          </p:cNvSpPr>
          <p:nvPr>
            <p:ph type="subTitle" idx="1"/>
          </p:nvPr>
        </p:nvSpPr>
        <p:spPr>
          <a:xfrm>
            <a:off x="6243782" y="4630017"/>
            <a:ext cx="4879518" cy="1652058"/>
          </a:xfrm>
        </p:spPr>
        <p:txBody>
          <a:bodyPr rtlCol="0">
            <a:normAutofit fontScale="77500" lnSpcReduction="20000"/>
          </a:bodyPr>
          <a:lstStyle/>
          <a:p>
            <a:pPr rtl="0"/>
            <a:r>
              <a:rPr lang="el-GR" dirty="0"/>
              <a:t>Παπαδοπούλου Μαρία </a:t>
            </a:r>
            <a:br>
              <a:rPr lang="el-GR" dirty="0"/>
            </a:br>
            <a:r>
              <a:rPr lang="el-GR" dirty="0"/>
              <a:t>Σχολική Νοσηλεύτρια , </a:t>
            </a:r>
            <a:r>
              <a:rPr lang="en-US" dirty="0"/>
              <a:t>MSc </a:t>
            </a:r>
            <a:br>
              <a:rPr lang="en-US" dirty="0"/>
            </a:br>
            <a:r>
              <a:rPr lang="el-GR" dirty="0"/>
              <a:t>Υποψήφια Διδάκτωρ Τμήματος Νοσηλευτικής </a:t>
            </a:r>
            <a:br>
              <a:rPr lang="el-GR" dirty="0"/>
            </a:br>
            <a:r>
              <a:rPr lang="el-GR" dirty="0"/>
              <a:t>Πανεπιστημίου Πελοποννήσου </a:t>
            </a:r>
            <a:br>
              <a:rPr lang="el-GR" dirty="0"/>
            </a:br>
            <a:br>
              <a:rPr lang="el-GR" dirty="0"/>
            </a:br>
            <a:r>
              <a:rPr lang="en-US" dirty="0"/>
              <a:t>Dr </a:t>
            </a:r>
            <a:r>
              <a:rPr lang="el-GR" dirty="0"/>
              <a:t>Ζυγά Σοφία </a:t>
            </a:r>
            <a:br>
              <a:rPr lang="en-US" dirty="0"/>
            </a:br>
            <a:r>
              <a:rPr lang="en-US" dirty="0"/>
              <a:t>Ka</a:t>
            </a:r>
            <a:r>
              <a:rPr lang="el-GR" dirty="0"/>
              <a:t>θηγήτρια Τμήματος Νοσηλευτικής Πανεπιστημίου Πελοποννήσου </a:t>
            </a:r>
            <a:br>
              <a:rPr lang="el-GR" dirty="0"/>
            </a:br>
            <a:endParaRPr lang="el-GR" dirty="0"/>
          </a:p>
        </p:txBody>
      </p:sp>
      <p:pic>
        <p:nvPicPr>
          <p:cNvPr id="15" name="Θέση εικόνας 14" descr="Εικόνα που περιέχει κείμενο, λογότυπο, γραμματοσειρά, γραφικά&#10;&#10;Περιγραφή που δημιουργήθηκε αυτόματα">
            <a:extLst>
              <a:ext uri="{FF2B5EF4-FFF2-40B4-BE49-F238E27FC236}">
                <a16:creationId xmlns:a16="http://schemas.microsoft.com/office/drawing/2014/main" id="{59AAF49F-CE9A-0A5D-B852-CFF40A5C1620}"/>
              </a:ext>
            </a:extLst>
          </p:cNvPr>
          <p:cNvPicPr>
            <a:picLocks noGrp="1" noChangeAspect="1"/>
          </p:cNvPicPr>
          <p:nvPr>
            <p:ph type="pic" sz="quarter" idx="13"/>
          </p:nvPr>
        </p:nvPicPr>
        <p:blipFill>
          <a:blip r:embed="rId3"/>
          <a:srcRect t="9781" b="9781"/>
          <a:stretch>
            <a:fillRect/>
          </a:stretch>
        </p:blipFill>
        <p:spPr>
          <a:xfrm>
            <a:off x="613134" y="304128"/>
            <a:ext cx="1798470" cy="1446804"/>
          </a:xfrm>
        </p:spPr>
      </p:pic>
      <p:sp>
        <p:nvSpPr>
          <p:cNvPr id="17" name="Ορθογώνιο: Στρογγύλεμα γωνιών 16">
            <a:extLst>
              <a:ext uri="{FF2B5EF4-FFF2-40B4-BE49-F238E27FC236}">
                <a16:creationId xmlns:a16="http://schemas.microsoft.com/office/drawing/2014/main" id="{5A7A0637-4ABA-8806-3184-933D9D8C387A}"/>
              </a:ext>
            </a:extLst>
          </p:cNvPr>
          <p:cNvSpPr/>
          <p:nvPr/>
        </p:nvSpPr>
        <p:spPr>
          <a:xfrm>
            <a:off x="7444509" y="1136073"/>
            <a:ext cx="3389746" cy="109191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l-GR" dirty="0"/>
          </a:p>
        </p:txBody>
      </p:sp>
      <p:sp>
        <p:nvSpPr>
          <p:cNvPr id="16" name="TextBox 15">
            <a:extLst>
              <a:ext uri="{FF2B5EF4-FFF2-40B4-BE49-F238E27FC236}">
                <a16:creationId xmlns:a16="http://schemas.microsoft.com/office/drawing/2014/main" id="{CEC722AC-1BBC-C9BA-1E5E-5E79AFE98302}"/>
              </a:ext>
            </a:extLst>
          </p:cNvPr>
          <p:cNvSpPr txBox="1"/>
          <p:nvPr/>
        </p:nvSpPr>
        <p:spPr>
          <a:xfrm>
            <a:off x="7019638" y="1224557"/>
            <a:ext cx="4254270" cy="954107"/>
          </a:xfrm>
          <a:prstGeom prst="rect">
            <a:avLst/>
          </a:prstGeom>
          <a:noFill/>
          <a:ln>
            <a:noFill/>
          </a:ln>
        </p:spPr>
        <p:txBody>
          <a:bodyPr wrap="square" rtlCol="0" anchor="ctr" anchorCtr="1">
            <a:spAutoFit/>
          </a:bodyPr>
          <a:lstStyle/>
          <a:p>
            <a:pPr algn="r"/>
            <a:r>
              <a:rPr lang="el-GR" sz="1400" dirty="0">
                <a:solidFill>
                  <a:schemeClr val="accent6">
                    <a:lumMod val="50000"/>
                  </a:schemeClr>
                </a:solidFill>
              </a:rPr>
              <a:t>Εισαγωγή στην Νοσηλευτική Επιστήμη</a:t>
            </a:r>
            <a:br>
              <a:rPr lang="el-GR" sz="1400" dirty="0">
                <a:solidFill>
                  <a:schemeClr val="accent6">
                    <a:lumMod val="50000"/>
                  </a:schemeClr>
                </a:solidFill>
              </a:rPr>
            </a:br>
            <a:r>
              <a:rPr lang="el-GR" sz="1400" dirty="0">
                <a:solidFill>
                  <a:schemeClr val="accent6">
                    <a:lumMod val="50000"/>
                  </a:schemeClr>
                </a:solidFill>
              </a:rPr>
              <a:t>Α’ Εξάμηνο</a:t>
            </a:r>
            <a:br>
              <a:rPr lang="el-GR" sz="1400" dirty="0">
                <a:solidFill>
                  <a:schemeClr val="accent6">
                    <a:lumMod val="50000"/>
                  </a:schemeClr>
                </a:solidFill>
              </a:rPr>
            </a:br>
            <a:r>
              <a:rPr lang="el-GR" sz="1400" dirty="0">
                <a:solidFill>
                  <a:schemeClr val="accent6">
                    <a:lumMod val="50000"/>
                  </a:schemeClr>
                </a:solidFill>
              </a:rPr>
              <a:t>Τμήμα Νοσηλευτικής Πανεπιστήμιο Πελοποννήσου</a:t>
            </a:r>
          </a:p>
        </p:txBody>
      </p:sp>
    </p:spTree>
    <p:extLst>
      <p:ext uri="{BB962C8B-B14F-4D97-AF65-F5344CB8AC3E}">
        <p14:creationId xmlns:p14="http://schemas.microsoft.com/office/powerpoint/2010/main" val="228929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8B721F-4433-DED6-0808-B0A557598E65}"/>
              </a:ext>
            </a:extLst>
          </p:cNvPr>
          <p:cNvSpPr>
            <a:spLocks noGrp="1"/>
          </p:cNvSpPr>
          <p:nvPr>
            <p:ph type="title"/>
          </p:nvPr>
        </p:nvSpPr>
        <p:spPr>
          <a:xfrm>
            <a:off x="700656" y="667740"/>
            <a:ext cx="9366325" cy="1143000"/>
          </a:xfrm>
        </p:spPr>
        <p:txBody>
          <a:bodyPr>
            <a:normAutofit fontScale="90000"/>
          </a:bodyPr>
          <a:lstStyle/>
          <a:p>
            <a:r>
              <a:rPr lang="el-GR" dirty="0"/>
              <a:t>Η νοσηλευτική στους αρχαίους πολιτισμούς (Μεσογείου-Ασίας)</a:t>
            </a:r>
          </a:p>
        </p:txBody>
      </p:sp>
      <p:sp>
        <p:nvSpPr>
          <p:cNvPr id="3" name="Θέση περιεχομένου 2">
            <a:extLst>
              <a:ext uri="{FF2B5EF4-FFF2-40B4-BE49-F238E27FC236}">
                <a16:creationId xmlns:a16="http://schemas.microsoft.com/office/drawing/2014/main" id="{43DFAE30-6481-844B-4871-352BF0D194A2}"/>
              </a:ext>
            </a:extLst>
          </p:cNvPr>
          <p:cNvSpPr>
            <a:spLocks noGrp="1"/>
          </p:cNvSpPr>
          <p:nvPr>
            <p:ph idx="1"/>
          </p:nvPr>
        </p:nvSpPr>
        <p:spPr>
          <a:xfrm>
            <a:off x="1284319" y="2343107"/>
            <a:ext cx="9390977" cy="3508977"/>
          </a:xfrm>
        </p:spPr>
        <p:txBody>
          <a:bodyPr/>
          <a:lstStyle/>
          <a:p>
            <a:r>
              <a:rPr lang="el-GR" dirty="0"/>
              <a:t>Οι λαοί αυτοί πολεμούσαν συνεχώς και είχαν έντονα προβλήματα περίθαλψης και νοσηλείας.</a:t>
            </a:r>
          </a:p>
          <a:p>
            <a:r>
              <a:rPr lang="el-GR" dirty="0"/>
              <a:t>Επίσης υπήρχε σύνδεση της θρησκείας με την ασθένεια και τη θεραπεία. Τα στοιχεία της φύσης παράλληλα τους προκαλούσαν φόβο και δέος και ερμηνεύονταν ως τιμωρία ή θυμός κάποιας θεότητας.</a:t>
            </a:r>
          </a:p>
        </p:txBody>
      </p:sp>
    </p:spTree>
    <p:extLst>
      <p:ext uri="{BB962C8B-B14F-4D97-AF65-F5344CB8AC3E}">
        <p14:creationId xmlns:p14="http://schemas.microsoft.com/office/powerpoint/2010/main" val="194166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C368A5-9957-99B5-647B-813CDB5EA092}"/>
              </a:ext>
            </a:extLst>
          </p:cNvPr>
          <p:cNvSpPr>
            <a:spLocks noGrp="1"/>
          </p:cNvSpPr>
          <p:nvPr>
            <p:ph type="title"/>
          </p:nvPr>
        </p:nvSpPr>
        <p:spPr>
          <a:xfrm>
            <a:off x="642290" y="249451"/>
            <a:ext cx="9366325" cy="1143000"/>
          </a:xfrm>
        </p:spPr>
        <p:txBody>
          <a:bodyPr/>
          <a:lstStyle/>
          <a:p>
            <a:r>
              <a:rPr lang="el-GR" dirty="0"/>
              <a:t>Η Νοσηλευτική στο Βυζάντιο</a:t>
            </a:r>
          </a:p>
        </p:txBody>
      </p:sp>
      <p:sp>
        <p:nvSpPr>
          <p:cNvPr id="3" name="Θέση περιεχομένου 2">
            <a:extLst>
              <a:ext uri="{FF2B5EF4-FFF2-40B4-BE49-F238E27FC236}">
                <a16:creationId xmlns:a16="http://schemas.microsoft.com/office/drawing/2014/main" id="{68CC0032-0668-0BA8-1C45-93DF99D4EFBD}"/>
              </a:ext>
            </a:extLst>
          </p:cNvPr>
          <p:cNvSpPr>
            <a:spLocks noGrp="1"/>
          </p:cNvSpPr>
          <p:nvPr>
            <p:ph idx="1"/>
          </p:nvPr>
        </p:nvSpPr>
        <p:spPr>
          <a:xfrm>
            <a:off x="836846" y="1564894"/>
            <a:ext cx="10301324" cy="4573259"/>
          </a:xfrm>
        </p:spPr>
        <p:txBody>
          <a:bodyPr>
            <a:normAutofit fontScale="85000" lnSpcReduction="20000"/>
          </a:bodyPr>
          <a:lstStyle/>
          <a:p>
            <a:r>
              <a:rPr lang="el-GR" dirty="0" err="1"/>
              <a:t>To</a:t>
            </a:r>
            <a:r>
              <a:rPr lang="el-GR" dirty="0"/>
              <a:t> κύριο γνώρισμα της «μετά </a:t>
            </a:r>
            <a:r>
              <a:rPr lang="el-GR" dirty="0" err="1"/>
              <a:t>Χριστόν</a:t>
            </a:r>
            <a:r>
              <a:rPr lang="el-GR" dirty="0"/>
              <a:t>» περίθαλψης των αρρώστων ήταν η φιλανθρωπική αντίληψη αυτής, ως συνέπεια της αγάπης προς τον πάσχοντα συνάνθρωπο, σύμφωνα με την ηθική του Χριστιανισμού, όπως αυτή εκφράστηκε στο νέο «χριστιανικό» περιβάλλον της Ρωμαϊκής αυτοκρατορίας.</a:t>
            </a:r>
          </a:p>
          <a:p>
            <a:r>
              <a:rPr lang="el-GR" dirty="0"/>
              <a:t>Στους πρώτους αιώνες της χριστιανοσύνης η παροχή φροντίδας στους αρρώστους όπως και σε όλους τους δυστυχισμένους φτωχούς, αιχμαλώτους, φυλακισμένους, ήταν έργο της Εκκλησίας. Έτσι και η Νοσηλευτική στην αρχή ήταν αποκλειστικά έργο ανδρών ή γυναικών της Εκκλησίας (</a:t>
            </a:r>
            <a:r>
              <a:rPr lang="el-GR" dirty="0" err="1"/>
              <a:t>Κουκουλέ</a:t>
            </a:r>
            <a:r>
              <a:rPr lang="el-GR" dirty="0"/>
              <a:t> 1956). Ακολούθησε η συμμετοχή «επαγγελματιών υπό από την επίβλεψη της Εκκλησίας. Οι «κατηγορίες» δε των ατόμων των επιφορτισμένων με την «φροντίδα» των αρρώστων καθώς και τα καθήκοντά τους ήταν οι:</a:t>
            </a:r>
            <a:br>
              <a:rPr lang="el-GR" dirty="0"/>
            </a:br>
            <a:r>
              <a:rPr lang="el-GR" dirty="0"/>
              <a:t>1)</a:t>
            </a:r>
            <a:r>
              <a:rPr lang="el-GR" dirty="0" err="1"/>
              <a:t>Διακόννισες</a:t>
            </a:r>
            <a:r>
              <a:rPr lang="el-GR" dirty="0"/>
              <a:t>  </a:t>
            </a:r>
            <a:br>
              <a:rPr lang="el-GR" dirty="0"/>
            </a:br>
            <a:r>
              <a:rPr lang="el-GR" dirty="0"/>
              <a:t>2)Νοσοκόμοι</a:t>
            </a:r>
            <a:br>
              <a:rPr lang="el-GR" dirty="0"/>
            </a:br>
            <a:r>
              <a:rPr lang="el-GR" dirty="0"/>
              <a:t>3)</a:t>
            </a:r>
            <a:r>
              <a:rPr lang="el-GR" dirty="0" err="1"/>
              <a:t>Παρανοσοκόμοι</a:t>
            </a:r>
            <a:br>
              <a:rPr lang="el-GR" dirty="0"/>
            </a:br>
            <a:r>
              <a:rPr lang="el-GR" dirty="0"/>
              <a:t>4)Φλεβοτόμοι</a:t>
            </a:r>
            <a:br>
              <a:rPr lang="el-GR" dirty="0"/>
            </a:br>
            <a:r>
              <a:rPr lang="el-GR" dirty="0"/>
              <a:t>5)Υπουργοί </a:t>
            </a:r>
            <a:br>
              <a:rPr lang="el-GR" dirty="0"/>
            </a:br>
            <a:r>
              <a:rPr lang="el-GR" dirty="0"/>
              <a:t>6)</a:t>
            </a:r>
            <a:r>
              <a:rPr lang="el-GR" dirty="0" err="1"/>
              <a:t>Σκριβώνες</a:t>
            </a:r>
            <a:r>
              <a:rPr lang="el-GR" dirty="0"/>
              <a:t> </a:t>
            </a:r>
            <a:br>
              <a:rPr lang="el-GR" dirty="0"/>
            </a:br>
            <a:r>
              <a:rPr lang="el-GR" dirty="0" err="1"/>
              <a:t>κτλπ</a:t>
            </a:r>
            <a:endParaRPr lang="el-GR" dirty="0"/>
          </a:p>
        </p:txBody>
      </p:sp>
    </p:spTree>
    <p:extLst>
      <p:ext uri="{BB962C8B-B14F-4D97-AF65-F5344CB8AC3E}">
        <p14:creationId xmlns:p14="http://schemas.microsoft.com/office/powerpoint/2010/main" val="20628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E5C3FB-D038-C9ED-A617-B31E391287FF}"/>
              </a:ext>
            </a:extLst>
          </p:cNvPr>
          <p:cNvSpPr>
            <a:spLocks noGrp="1"/>
          </p:cNvSpPr>
          <p:nvPr>
            <p:ph type="title"/>
          </p:nvPr>
        </p:nvSpPr>
        <p:spPr>
          <a:xfrm>
            <a:off x="788205" y="210540"/>
            <a:ext cx="9366325" cy="1143000"/>
          </a:xfrm>
        </p:spPr>
        <p:txBody>
          <a:bodyPr/>
          <a:lstStyle/>
          <a:p>
            <a:r>
              <a:rPr lang="el-GR" dirty="0"/>
              <a:t>Ειδικότερα : </a:t>
            </a:r>
          </a:p>
        </p:txBody>
      </p:sp>
      <p:sp>
        <p:nvSpPr>
          <p:cNvPr id="3" name="Θέση περιεχομένου 2">
            <a:extLst>
              <a:ext uri="{FF2B5EF4-FFF2-40B4-BE49-F238E27FC236}">
                <a16:creationId xmlns:a16="http://schemas.microsoft.com/office/drawing/2014/main" id="{FECC51E4-2803-D7A1-D591-59931EA3119F}"/>
              </a:ext>
            </a:extLst>
          </p:cNvPr>
          <p:cNvSpPr>
            <a:spLocks noGrp="1"/>
          </p:cNvSpPr>
          <p:nvPr>
            <p:ph idx="1"/>
          </p:nvPr>
        </p:nvSpPr>
        <p:spPr>
          <a:xfrm>
            <a:off x="719847" y="1702340"/>
            <a:ext cx="10466962" cy="4513634"/>
          </a:xfrm>
        </p:spPr>
        <p:txBody>
          <a:bodyPr>
            <a:normAutofit fontScale="92500" lnSpcReduction="10000"/>
          </a:bodyPr>
          <a:lstStyle/>
          <a:p>
            <a:r>
              <a:rPr lang="el-GR" b="1" dirty="0"/>
              <a:t>ΔΙΑΚΟΝΙΣΣΕΣ</a:t>
            </a:r>
            <a:r>
              <a:rPr lang="el-GR" dirty="0"/>
              <a:t>. Οι διακόνισσες ως θεσμός ξεκίνησαν από τους αποστολικούς χρόνους και </a:t>
            </a:r>
            <a:r>
              <a:rPr lang="el-GR" dirty="0" err="1"/>
              <a:t>ήσαν</a:t>
            </a:r>
            <a:r>
              <a:rPr lang="el-GR" dirty="0"/>
              <a:t> αφιερωμένες στο φιλανθρωπικό έργο της Εκκλησίας. </a:t>
            </a:r>
          </a:p>
          <a:p>
            <a:r>
              <a:rPr lang="el-GR" b="1" dirty="0"/>
              <a:t>ΝΟΣΟΚΟΜΟΙ</a:t>
            </a:r>
            <a:r>
              <a:rPr lang="el-GR" dirty="0"/>
              <a:t>. Ο όρος είχε δύο έννοιες: i) Του ασκούντος νοσηλευτικά καθήκοντα όπως και σήμερα, </a:t>
            </a:r>
            <a:r>
              <a:rPr lang="en-US" dirty="0"/>
              <a:t>ii) </a:t>
            </a:r>
            <a:r>
              <a:rPr lang="el-GR" dirty="0"/>
              <a:t>Του διοικητικού </a:t>
            </a:r>
            <a:r>
              <a:rPr lang="el-GR" dirty="0" err="1"/>
              <a:t>διευθυντή.Ιδιαίτερα</a:t>
            </a:r>
            <a:r>
              <a:rPr lang="el-GR" dirty="0"/>
              <a:t>:</a:t>
            </a:r>
          </a:p>
          <a:p>
            <a:pPr marL="68580" indent="0">
              <a:buNone/>
            </a:pPr>
            <a:r>
              <a:rPr lang="el-GR" dirty="0"/>
              <a:t> Ήταν ενήμερος για την εισαγωγή των ασθενών στο Νοσοκομείο. </a:t>
            </a:r>
            <a:br>
              <a:rPr lang="el-GR" dirty="0"/>
            </a:br>
            <a:r>
              <a:rPr lang="el-GR" dirty="0"/>
              <a:t> Επέβλεπε την παροχή καλής ιατρικής και νοσηλευτικής περίθαλψης. </a:t>
            </a:r>
            <a:br>
              <a:rPr lang="el-GR" dirty="0"/>
            </a:br>
            <a:r>
              <a:rPr lang="el-GR" dirty="0"/>
              <a:t> Επέβλεπε τη διατροφή των ασθενών. </a:t>
            </a:r>
            <a:br>
              <a:rPr lang="el-GR" dirty="0"/>
            </a:br>
            <a:r>
              <a:rPr lang="el-GR" dirty="0"/>
              <a:t> Φρόντιζε τον εφοδιασμό του νοσοκομείου με όλα τα απαραίτητα όπως, φάρμακα, ιατρικά εργαλεία κ.ά. </a:t>
            </a:r>
            <a:br>
              <a:rPr lang="el-GR" dirty="0"/>
            </a:br>
            <a:r>
              <a:rPr lang="el-GR" dirty="0"/>
              <a:t> Παρακολουθούσε τις διαπροσωπικές σχέσεις μεταξύ των εργαζομένων στο Νοσοκομείο και μεταξύ αρρώστων και εργαζομένων. </a:t>
            </a:r>
            <a:br>
              <a:rPr lang="el-GR" dirty="0"/>
            </a:br>
            <a:r>
              <a:rPr lang="el-GR" dirty="0"/>
              <a:t> Ασκούσε πειθαρχικά καθήκοντα στο προσωπικό και στους αρρώστους (</a:t>
            </a:r>
            <a:r>
              <a:rPr lang="el-GR" dirty="0" err="1"/>
              <a:t>Κουρκούτα</a:t>
            </a:r>
            <a:r>
              <a:rPr lang="el-GR" dirty="0"/>
              <a:t>, Λανάρα 1996 &amp; </a:t>
            </a:r>
            <a:r>
              <a:rPr lang="el-GR" dirty="0" err="1"/>
              <a:t>Lapple</a:t>
            </a:r>
            <a:r>
              <a:rPr lang="el-GR" dirty="0"/>
              <a:t> 1969).</a:t>
            </a:r>
          </a:p>
          <a:p>
            <a:endParaRPr lang="el-GR" dirty="0"/>
          </a:p>
        </p:txBody>
      </p:sp>
    </p:spTree>
    <p:extLst>
      <p:ext uri="{BB962C8B-B14F-4D97-AF65-F5344CB8AC3E}">
        <p14:creationId xmlns:p14="http://schemas.microsoft.com/office/powerpoint/2010/main" val="268294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A69AB61-47B7-5631-82D7-8676F065D7E6}"/>
              </a:ext>
            </a:extLst>
          </p:cNvPr>
          <p:cNvSpPr>
            <a:spLocks noGrp="1"/>
          </p:cNvSpPr>
          <p:nvPr>
            <p:ph idx="1"/>
          </p:nvPr>
        </p:nvSpPr>
        <p:spPr>
          <a:xfrm>
            <a:off x="982495" y="972766"/>
            <a:ext cx="10418322" cy="5359940"/>
          </a:xfrm>
        </p:spPr>
        <p:txBody>
          <a:bodyPr/>
          <a:lstStyle/>
          <a:p>
            <a:r>
              <a:rPr lang="el-GR" b="1" dirty="0"/>
              <a:t>ΥΠΟΥΡΓΟI</a:t>
            </a:r>
            <a:r>
              <a:rPr lang="el-GR" dirty="0"/>
              <a:t>. Ήταν ο κυριότερος όρος που χρησιμοποιούνταν για τους επαγγελματίες νοσηλευτές στο Βυζάντιο. Επικράτησε από τον 7ο μ.Χ. αι., μέχρι το τέλος της Βυζαντινής περιόδου.</a:t>
            </a:r>
            <a:br>
              <a:rPr lang="el-GR" dirty="0"/>
            </a:br>
            <a:endParaRPr lang="el-GR" dirty="0"/>
          </a:p>
          <a:p>
            <a:r>
              <a:rPr lang="el-GR" b="1" dirty="0"/>
              <a:t>ΦΛΕΒΟΤOΜΟΙ</a:t>
            </a:r>
            <a:r>
              <a:rPr lang="el-GR" dirty="0"/>
              <a:t>. Ο όρος αναφέρεται μόνο στο Τυπικό του Ξενώνα του Κων/νου </a:t>
            </a:r>
            <a:r>
              <a:rPr lang="el-GR" dirty="0" err="1"/>
              <a:t>Λιβού</a:t>
            </a:r>
            <a:r>
              <a:rPr lang="el-GR" dirty="0"/>
              <a:t>. Οι φλεβοτόμοι έκαμαν αφαιμάξεις. Η αμοιβή τους ήταν πολύ χαμηλή.</a:t>
            </a:r>
            <a:br>
              <a:rPr lang="el-GR" dirty="0"/>
            </a:br>
            <a:endParaRPr lang="el-GR" dirty="0"/>
          </a:p>
          <a:p>
            <a:r>
              <a:rPr lang="el-GR" b="1" dirty="0"/>
              <a:t>ΣΚΡIΒΩΝΕΣ ΚΑΙ ΔΕΠΟΥΤAΤΟΙ</a:t>
            </a:r>
            <a:r>
              <a:rPr lang="el-GR" dirty="0"/>
              <a:t>. Ήταν οι τραυματιοφορείς του στρατού. Στη μάχη βρίσκονταν πίσω από το τάγμα, σε απόσταση 30 μέτρων. Έπαιρναν 1 (ένα) χρυσό νόμισμα για κάθε τραυματία που κατάφερναν να μεταφέρουν από το πεδίο μάχης</a:t>
            </a:r>
          </a:p>
          <a:p>
            <a:endParaRPr lang="el-GR" dirty="0"/>
          </a:p>
        </p:txBody>
      </p:sp>
    </p:spTree>
    <p:extLst>
      <p:ext uri="{BB962C8B-B14F-4D97-AF65-F5344CB8AC3E}">
        <p14:creationId xmlns:p14="http://schemas.microsoft.com/office/powerpoint/2010/main" val="390501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DFFC55-CF83-A53C-7ABD-9AE788F23586}"/>
              </a:ext>
            </a:extLst>
          </p:cNvPr>
          <p:cNvSpPr>
            <a:spLocks noGrp="1"/>
          </p:cNvSpPr>
          <p:nvPr>
            <p:ph type="title"/>
          </p:nvPr>
        </p:nvSpPr>
        <p:spPr>
          <a:xfrm>
            <a:off x="836843" y="337000"/>
            <a:ext cx="9366325" cy="1143000"/>
          </a:xfrm>
        </p:spPr>
        <p:txBody>
          <a:bodyPr>
            <a:normAutofit fontScale="90000"/>
          </a:bodyPr>
          <a:lstStyle/>
          <a:p>
            <a:r>
              <a:rPr lang="el-GR" dirty="0"/>
              <a:t>Η Νοσηλευτική στην Οθωμανική Περίοδο</a:t>
            </a:r>
          </a:p>
        </p:txBody>
      </p:sp>
      <p:sp>
        <p:nvSpPr>
          <p:cNvPr id="3" name="Θέση περιεχομένου 2">
            <a:extLst>
              <a:ext uri="{FF2B5EF4-FFF2-40B4-BE49-F238E27FC236}">
                <a16:creationId xmlns:a16="http://schemas.microsoft.com/office/drawing/2014/main" id="{CD0F9EEF-EDDC-67F1-1C9E-67A8A1CFFDAC}"/>
              </a:ext>
            </a:extLst>
          </p:cNvPr>
          <p:cNvSpPr>
            <a:spLocks noGrp="1"/>
          </p:cNvSpPr>
          <p:nvPr>
            <p:ph idx="1"/>
          </p:nvPr>
        </p:nvSpPr>
        <p:spPr>
          <a:xfrm>
            <a:off x="836843" y="1673158"/>
            <a:ext cx="9945457" cy="4159472"/>
          </a:xfrm>
        </p:spPr>
        <p:txBody>
          <a:bodyPr>
            <a:normAutofit fontScale="92500" lnSpcReduction="10000"/>
          </a:bodyPr>
          <a:lstStyle/>
          <a:p>
            <a:r>
              <a:rPr lang="el-GR" dirty="0"/>
              <a:t>Ελάχιστες είναι οι μαρτυρίες για τη νοσηλευτική, την εποχή της Οθωμανικής αυτοκρατορίας, καθώς αυτό το κομμάτι της Ελληνικής ιστορίας μόλις τις τελευταίες δεκαετίες άρχισε να μελετάται σε βάθος. </a:t>
            </a:r>
          </a:p>
          <a:p>
            <a:r>
              <a:rPr lang="el-GR" dirty="0"/>
              <a:t>Αδρή αναφορά γίνεται για την φροντίδα που προσέφεραν οι γυναίκες της Θεσσαλονίκης κατά τη διάρκεια πολιορκίας της πόλης από τα Οθωμανικά στρατεύματα το 15 </a:t>
            </a:r>
            <a:r>
              <a:rPr lang="el-GR" dirty="0" err="1"/>
              <a:t>μ.χ.</a:t>
            </a:r>
            <a:r>
              <a:rPr lang="el-GR" dirty="0"/>
              <a:t> αιώνα.</a:t>
            </a:r>
          </a:p>
          <a:p>
            <a:r>
              <a:rPr lang="el-GR" dirty="0"/>
              <a:t>Υπάρχουν όμως αρκετά στοιχεία που τεκμηριώνουν, ότι την περίοδο της τουρκοκρατίας οι Ορθόδοξες Χριστιανικές μονές αποτελούσαν καταφύγια αρρώστων και τραυματισμένων αγωνιστών.</a:t>
            </a:r>
          </a:p>
          <a:p>
            <a:r>
              <a:rPr lang="el-GR" dirty="0"/>
              <a:t>Σε όλη την περίοδο της Τουρκοκρατίας το έργο των Μονών ήταν η παροχή κοινωνικής πρόνοιας, η περίθαλψη ασθενών και τραυματιών και η διαφύλαξη της Ελληνικής Χριστιανικής Κληρονομιάς.</a:t>
            </a:r>
          </a:p>
        </p:txBody>
      </p:sp>
    </p:spTree>
    <p:extLst>
      <p:ext uri="{BB962C8B-B14F-4D97-AF65-F5344CB8AC3E}">
        <p14:creationId xmlns:p14="http://schemas.microsoft.com/office/powerpoint/2010/main" val="287734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B6BB61-125F-C8B8-074A-CF3B82DF62E4}"/>
              </a:ext>
            </a:extLst>
          </p:cNvPr>
          <p:cNvSpPr>
            <a:spLocks noGrp="1"/>
          </p:cNvSpPr>
          <p:nvPr>
            <p:ph type="title"/>
          </p:nvPr>
        </p:nvSpPr>
        <p:spPr>
          <a:xfrm>
            <a:off x="836845" y="492643"/>
            <a:ext cx="5525046" cy="1365340"/>
          </a:xfrm>
        </p:spPr>
        <p:txBody>
          <a:bodyPr>
            <a:normAutofit/>
          </a:bodyPr>
          <a:lstStyle/>
          <a:p>
            <a:r>
              <a:rPr lang="el-GR" dirty="0"/>
              <a:t>Από την Αναγέννηση </a:t>
            </a:r>
            <a:br>
              <a:rPr lang="el-GR" dirty="0"/>
            </a:br>
            <a:r>
              <a:rPr lang="el-GR" dirty="0"/>
              <a:t>στο Διαφωτισμό</a:t>
            </a:r>
          </a:p>
        </p:txBody>
      </p:sp>
      <p:sp>
        <p:nvSpPr>
          <p:cNvPr id="3" name="Θέση περιεχομένου 2">
            <a:extLst>
              <a:ext uri="{FF2B5EF4-FFF2-40B4-BE49-F238E27FC236}">
                <a16:creationId xmlns:a16="http://schemas.microsoft.com/office/drawing/2014/main" id="{B8A36C11-CFC8-14C8-D888-CB55B150266B}"/>
              </a:ext>
            </a:extLst>
          </p:cNvPr>
          <p:cNvSpPr>
            <a:spLocks noGrp="1"/>
          </p:cNvSpPr>
          <p:nvPr>
            <p:ph idx="1"/>
          </p:nvPr>
        </p:nvSpPr>
        <p:spPr>
          <a:xfrm>
            <a:off x="768750" y="2227634"/>
            <a:ext cx="9366325" cy="4003829"/>
          </a:xfrm>
        </p:spPr>
        <p:txBody>
          <a:bodyPr>
            <a:normAutofit fontScale="92500" lnSpcReduction="10000"/>
          </a:bodyPr>
          <a:lstStyle/>
          <a:p>
            <a:r>
              <a:rPr lang="el-GR" dirty="0"/>
              <a:t>Η Αναγέννηση και η Μεταρρύθμιση αποτελούν δύο </a:t>
            </a:r>
            <a:br>
              <a:rPr lang="el-GR" dirty="0"/>
            </a:br>
            <a:r>
              <a:rPr lang="el-GR" dirty="0"/>
              <a:t>σπουδαίους ιστορικούς σταθμούς που επηρέασαν τη Νοσηλευτική.</a:t>
            </a:r>
          </a:p>
          <a:p>
            <a:r>
              <a:rPr lang="el-GR" dirty="0"/>
              <a:t>Άρχισαν και πάλι να οργανώνονται και να ασχολούνται με τη νοσηλεία. Ένας από τους πιο σπουδαίους συλλόγους, ο οποίος μέχρι και σήμερα ακόμη έχει διατηρήσει τη φήμη του, είναι οι Αδελφές του Ελέους υπό τον Βικέντιο Παύλο.</a:t>
            </a:r>
          </a:p>
          <a:p>
            <a:r>
              <a:rPr lang="el-GR" dirty="0"/>
              <a:t>Η νοσηλευτική μεταρρύθμιση στην Αγγλία χαρακτηρίζεται από την παροχή στοιχειώδους εκπαίδευσης στις μοναχές και στις άλλες αφοσιωμένες γυναίκες στα καθολικά μοναστήρια-νοσοκομεία και στα ελεύθερα τάγματα, βασισμένη στην εμπειρία που είχε αποκτηθεί στην </a:t>
            </a:r>
            <a:r>
              <a:rPr lang="el-GR"/>
              <a:t>Προτεσταντική Εκκλησία.</a:t>
            </a:r>
            <a:endParaRPr lang="el-GR" dirty="0"/>
          </a:p>
        </p:txBody>
      </p:sp>
      <p:pic>
        <p:nvPicPr>
          <p:cNvPr id="5" name="Εικόνα 4" descr="Εικόνα που περιέχει ανθρώπινο πρόσωπο, ζωγραφική, ρουχισμός, τέχνη&#10;&#10;Περιγραφή που δημιουργήθηκε αυτόματα">
            <a:extLst>
              <a:ext uri="{FF2B5EF4-FFF2-40B4-BE49-F238E27FC236}">
                <a16:creationId xmlns:a16="http://schemas.microsoft.com/office/drawing/2014/main" id="{C4206432-0C02-055A-B1D6-518614E2028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15983" y="0"/>
            <a:ext cx="2414290" cy="3197736"/>
          </a:xfrm>
          <a:prstGeom prst="rect">
            <a:avLst/>
          </a:prstGeom>
        </p:spPr>
      </p:pic>
    </p:spTree>
    <p:extLst>
      <p:ext uri="{BB962C8B-B14F-4D97-AF65-F5344CB8AC3E}">
        <p14:creationId xmlns:p14="http://schemas.microsoft.com/office/powerpoint/2010/main" val="324157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08C672-BBD1-7E39-EA8F-813942465707}"/>
              </a:ext>
            </a:extLst>
          </p:cNvPr>
          <p:cNvSpPr>
            <a:spLocks noGrp="1"/>
          </p:cNvSpPr>
          <p:nvPr>
            <p:ph type="title"/>
          </p:nvPr>
        </p:nvSpPr>
        <p:spPr>
          <a:xfrm>
            <a:off x="973030" y="691496"/>
            <a:ext cx="9366325" cy="1143000"/>
          </a:xfrm>
        </p:spPr>
        <p:txBody>
          <a:bodyPr>
            <a:normAutofit fontScale="90000"/>
          </a:bodyPr>
          <a:lstStyle/>
          <a:p>
            <a:r>
              <a:rPr lang="el-GR" dirty="0"/>
              <a:t>H πρώτη επίσημη </a:t>
            </a:r>
            <a:br>
              <a:rPr lang="en-US" dirty="0"/>
            </a:br>
            <a:r>
              <a:rPr lang="el-GR" dirty="0"/>
              <a:t>Νοσηλεύτρια </a:t>
            </a:r>
          </a:p>
        </p:txBody>
      </p:sp>
      <p:sp>
        <p:nvSpPr>
          <p:cNvPr id="3" name="Θέση περιεχομένου 2">
            <a:extLst>
              <a:ext uri="{FF2B5EF4-FFF2-40B4-BE49-F238E27FC236}">
                <a16:creationId xmlns:a16="http://schemas.microsoft.com/office/drawing/2014/main" id="{10259829-16EB-A6DC-D35E-52E2E0A92369}"/>
              </a:ext>
            </a:extLst>
          </p:cNvPr>
          <p:cNvSpPr>
            <a:spLocks noGrp="1"/>
          </p:cNvSpPr>
          <p:nvPr>
            <p:ph idx="1"/>
          </p:nvPr>
        </p:nvSpPr>
        <p:spPr>
          <a:xfrm>
            <a:off x="807397" y="1945532"/>
            <a:ext cx="6653718" cy="4595831"/>
          </a:xfrm>
        </p:spPr>
        <p:txBody>
          <a:bodyPr>
            <a:normAutofit fontScale="77500" lnSpcReduction="20000"/>
          </a:bodyPr>
          <a:lstStyle/>
          <a:p>
            <a:r>
              <a:rPr lang="el-GR" dirty="0"/>
              <a:t>Η παρουσία μιας μεγάλης προσωπικότητας, ενός ανθρώπου με πίστη, αποφασιστικότητα, ευρεία μόρφωση και διορατικότητα, ήταν απαραίτητη για να απαντήσει στην πρόκληση της εποχής. </a:t>
            </a:r>
          </a:p>
          <a:p>
            <a:r>
              <a:rPr lang="el-GR" dirty="0"/>
              <a:t>Αυτή ήταν η </a:t>
            </a:r>
            <a:r>
              <a:rPr lang="el-GR" b="1" dirty="0" err="1"/>
              <a:t>Florence</a:t>
            </a:r>
            <a:r>
              <a:rPr lang="el-GR" b="1" dirty="0"/>
              <a:t> </a:t>
            </a:r>
            <a:r>
              <a:rPr lang="el-GR" b="1" dirty="0" err="1"/>
              <a:t>Nightingale</a:t>
            </a:r>
            <a:r>
              <a:rPr lang="el-GR" b="1" dirty="0"/>
              <a:t> </a:t>
            </a:r>
            <a:r>
              <a:rPr lang="el-GR" dirty="0"/>
              <a:t>(1820-1910). Κατόρθωσε να εκτιμήσει τις νοσηλευτικές ανάγκες των Άγγλων στρατιωτών στον Κριμαϊκό πόλεμο του 1854. </a:t>
            </a:r>
          </a:p>
          <a:p>
            <a:r>
              <a:rPr lang="el-GR" dirty="0"/>
              <a:t>Ίδρυσε την πρώτη στον κόσμο Νοσηλευτική Σχολή στο Λονδίνο, επισήμανε την εξατομικευμένη φροντίδα του αρρώστου και τη σημασία της προσωπικής και επαγγελματικής ακεραιότητας των νοσηλευτών. </a:t>
            </a:r>
          </a:p>
          <a:p>
            <a:r>
              <a:rPr lang="el-GR" dirty="0"/>
              <a:t>Περιέγραψε τα χαρακτηριστικά γνωρίσματα των εκπαιδευμένων νοσηλευτών και τόνισε τη σημασία του ενδιαφέροντος και της ενεργού συμμετοχής τους στην αντιμετώπιση κοινωνικών και υγειονομικών προβλημάτων.</a:t>
            </a:r>
          </a:p>
        </p:txBody>
      </p:sp>
      <p:pic>
        <p:nvPicPr>
          <p:cNvPr id="5" name="Εικόνα 4" descr="Εικόνα που περιέχει ανθρώπινο πρόσωπο, άτομο, ρετρό στιλ, ρουχισμός&#10;&#10;Περιγραφή που δημιουργήθηκε αυτόματα">
            <a:extLst>
              <a:ext uri="{FF2B5EF4-FFF2-40B4-BE49-F238E27FC236}">
                <a16:creationId xmlns:a16="http://schemas.microsoft.com/office/drawing/2014/main" id="{2DEC2D36-565E-1629-66F6-15CDFADC2AF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34559" y="851514"/>
            <a:ext cx="3908008" cy="5529831"/>
          </a:xfrm>
          <a:prstGeom prst="rect">
            <a:avLst/>
          </a:prstGeom>
        </p:spPr>
      </p:pic>
    </p:spTree>
    <p:extLst>
      <p:ext uri="{BB962C8B-B14F-4D97-AF65-F5344CB8AC3E}">
        <p14:creationId xmlns:p14="http://schemas.microsoft.com/office/powerpoint/2010/main" val="51618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εσωτερικός χώρος, τοίχος, ανθρώπινο πρόσωπο, άτομο&#10;&#10;Περιγραφή που δημιουργήθηκε αυτόματα">
            <a:extLst>
              <a:ext uri="{FF2B5EF4-FFF2-40B4-BE49-F238E27FC236}">
                <a16:creationId xmlns:a16="http://schemas.microsoft.com/office/drawing/2014/main" id="{556921D3-7EBC-546C-EB58-C5DDC5D5FA46}"/>
              </a:ext>
            </a:extLst>
          </p:cNvPr>
          <p:cNvPicPr>
            <a:picLocks noChangeAspect="1"/>
          </p:cNvPicPr>
          <p:nvPr/>
        </p:nvPicPr>
        <p:blipFill>
          <a:blip r:embed="rId2">
            <a:extLst>
              <a:ext uri="{837473B0-CC2E-450A-ABE3-18F120FF3D39}">
                <a1611:picAttrSrcUrl xmlns:a1611="http://schemas.microsoft.com/office/drawing/2016/11/main" r:id="rId3"/>
              </a:ext>
            </a:extLst>
          </a:blip>
          <a:srcRect l="13190" r="3" b="3"/>
          <a:stretch/>
        </p:blipFill>
        <p:spPr>
          <a:xfrm>
            <a:off x="614910" y="1628775"/>
            <a:ext cx="4629936" cy="3546729"/>
          </a:xfrm>
          <a:prstGeom prst="rect">
            <a:avLst/>
          </a:prstGeom>
          <a:noFill/>
        </p:spPr>
      </p:pic>
      <p:sp>
        <p:nvSpPr>
          <p:cNvPr id="3" name="Θέση περιεχομένου 2">
            <a:extLst>
              <a:ext uri="{FF2B5EF4-FFF2-40B4-BE49-F238E27FC236}">
                <a16:creationId xmlns:a16="http://schemas.microsoft.com/office/drawing/2014/main" id="{5570C627-0110-796A-FC6D-A04DC9A0B659}"/>
              </a:ext>
            </a:extLst>
          </p:cNvPr>
          <p:cNvSpPr>
            <a:spLocks noGrp="1"/>
          </p:cNvSpPr>
          <p:nvPr>
            <p:ph sz="quarter" idx="14"/>
          </p:nvPr>
        </p:nvSpPr>
        <p:spPr>
          <a:xfrm>
            <a:off x="5109615" y="703119"/>
            <a:ext cx="6467475" cy="5857875"/>
          </a:xfrm>
        </p:spPr>
        <p:txBody>
          <a:bodyPr>
            <a:normAutofit fontScale="92500" lnSpcReduction="10000"/>
          </a:bodyPr>
          <a:lstStyle/>
          <a:p>
            <a:pPr>
              <a:lnSpc>
                <a:spcPct val="90000"/>
              </a:lnSpc>
            </a:pPr>
            <a:r>
              <a:rPr lang="el-GR" sz="1800" dirty="0"/>
              <a:t>Η </a:t>
            </a:r>
            <a:r>
              <a:rPr lang="el-GR" sz="1800" dirty="0" err="1"/>
              <a:t>Florence</a:t>
            </a:r>
            <a:r>
              <a:rPr lang="el-GR" sz="1800" dirty="0"/>
              <a:t> </a:t>
            </a:r>
            <a:r>
              <a:rPr lang="el-GR" sz="1800" dirty="0" err="1"/>
              <a:t>Nightingale</a:t>
            </a:r>
            <a:r>
              <a:rPr lang="el-GR" sz="1800" dirty="0"/>
              <a:t> στο χώρο της </a:t>
            </a:r>
            <a:r>
              <a:rPr lang="el-GR" sz="1800" dirty="0" err="1"/>
              <a:t>νεώτερης</a:t>
            </a:r>
            <a:r>
              <a:rPr lang="el-GR" sz="1800" dirty="0"/>
              <a:t> Νοσηλευτικής αποτελεί τη φυσιογνωμία, που χάραξε το δρόμο προς την ορθή τοποθέτηση του επαγγέλματος της νοσηλεύτριας, την κοινωνική αναγνώριση, την αναγωγή του έργου σε κοινωνικό λειτούργημα και την συστηματοποίηση της νοσηλείας σε βάσεις επιστημονικές. </a:t>
            </a:r>
            <a:br>
              <a:rPr lang="en-US" sz="1800" dirty="0"/>
            </a:br>
            <a:endParaRPr lang="el-GR" sz="1800" dirty="0"/>
          </a:p>
          <a:p>
            <a:pPr>
              <a:lnSpc>
                <a:spcPct val="90000"/>
              </a:lnSpc>
            </a:pPr>
            <a:r>
              <a:rPr lang="el-GR" sz="1800" dirty="0"/>
              <a:t>Η </a:t>
            </a:r>
            <a:r>
              <a:rPr lang="el-GR" sz="1800" dirty="0" err="1"/>
              <a:t>Florence</a:t>
            </a:r>
            <a:r>
              <a:rPr lang="el-GR" sz="1800" dirty="0"/>
              <a:t> </a:t>
            </a:r>
            <a:r>
              <a:rPr lang="el-GR" sz="1800" dirty="0" err="1"/>
              <a:t>Nightingale</a:t>
            </a:r>
            <a:r>
              <a:rPr lang="el-GR" sz="1800" dirty="0"/>
              <a:t> </a:t>
            </a:r>
            <a:r>
              <a:rPr lang="el-GR" sz="1800" dirty="0" err="1"/>
              <a:t>αγγλίδα</a:t>
            </a:r>
            <a:r>
              <a:rPr lang="el-GR" sz="1800" dirty="0"/>
              <a:t> φιλάνθρωπος, η πρώτη στη </a:t>
            </a:r>
            <a:r>
              <a:rPr lang="el-GR" sz="1800" dirty="0" err="1"/>
              <a:t>νεώτερη</a:t>
            </a:r>
            <a:r>
              <a:rPr lang="el-GR" sz="1800" dirty="0"/>
              <a:t> εποχή, που είχε συναίσθηση του όρου Αδελφή Νοσοκόμος ήταν προικισμένη με πολλές δυνάμεις, τις οποίες διέθεσε για την προαγωγή της νοσηλευτικής σε όλες τις διαστάσεις. Για το λόγο αυτό, και οι νοσηλεύτριες όλων των μετέπειτα γενεών θα πρέπει να αποτίνουν φόρο τιμής στο πρόσωπό της, γνωρίζοντας τον βίο και την πολιτεία της και μιμούμενες το έργο της όσο είναι ανθρώπινα στην κάθε μία δυνατό. </a:t>
            </a:r>
            <a:br>
              <a:rPr lang="en-US" sz="1800" dirty="0"/>
            </a:br>
            <a:endParaRPr lang="el-GR" sz="1800" dirty="0"/>
          </a:p>
          <a:p>
            <a:pPr>
              <a:lnSpc>
                <a:spcPct val="90000"/>
              </a:lnSpc>
            </a:pPr>
            <a:r>
              <a:rPr lang="el-GR" sz="1800" dirty="0"/>
              <a:t>Η 12η Μαΐου, ημέρα της γέννησης της, γιορτάζεται και στις Ηνωμένες Πολιτείες της Αμερικής σαν ημέρα νοσοκομείων. Από το 1912 έχει καθιερωθεί μετάλλιο στο όνομά της, που απονέμεται σε νοσηλεύτριες διακεκριμένες από τον Διεθνή Ερυθρό Σταυρό. Πέρα όμως από το τεράστιο πρακτικό έργο της για το οποίο τιμάται και σήμερα σε παγκόσμια έκταση, η F. N. έχει να παρουσιάσει και συγγραφικό έργο σεβαστό μέχρι την εποχή μας. </a:t>
            </a:r>
          </a:p>
        </p:txBody>
      </p:sp>
    </p:spTree>
    <p:extLst>
      <p:ext uri="{BB962C8B-B14F-4D97-AF65-F5344CB8AC3E}">
        <p14:creationId xmlns:p14="http://schemas.microsoft.com/office/powerpoint/2010/main" val="244389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72484" y="812800"/>
            <a:ext cx="9390977" cy="591246"/>
          </a:xfrm>
        </p:spPr>
        <p:txBody>
          <a:bodyPr rtlCol="0">
            <a:normAutofit fontScale="90000"/>
          </a:bodyPr>
          <a:lstStyle/>
          <a:p>
            <a:pPr rtl="0"/>
            <a:r>
              <a:rPr lang="el-GR" dirty="0"/>
              <a:t>Ιστορία της Νοσηλευτικής Θεωρίας</a:t>
            </a:r>
          </a:p>
        </p:txBody>
      </p:sp>
      <p:sp>
        <p:nvSpPr>
          <p:cNvPr id="3" name="Θέση περιεχομένου 2"/>
          <p:cNvSpPr>
            <a:spLocks noGrp="1"/>
          </p:cNvSpPr>
          <p:nvPr>
            <p:ph idx="1"/>
          </p:nvPr>
        </p:nvSpPr>
        <p:spPr>
          <a:xfrm>
            <a:off x="581983" y="1514475"/>
            <a:ext cx="10876592" cy="4952999"/>
          </a:xfrm>
        </p:spPr>
        <p:txBody>
          <a:bodyPr rtlCol="0">
            <a:normAutofit fontScale="70000" lnSpcReduction="20000"/>
          </a:bodyPr>
          <a:lstStyle/>
          <a:p>
            <a:pPr lvl="0" rtl="0"/>
            <a:r>
              <a:rPr lang="el-GR" dirty="0"/>
              <a:t>Η ιστορία της επαγγελματικής νοσηλευτικής ξεκίνησε με τη </a:t>
            </a:r>
            <a:r>
              <a:rPr lang="el-GR" dirty="0" err="1"/>
              <a:t>Florence</a:t>
            </a:r>
            <a:r>
              <a:rPr lang="el-GR" dirty="0"/>
              <a:t> </a:t>
            </a:r>
            <a:r>
              <a:rPr lang="el-GR" dirty="0" err="1"/>
              <a:t>Nightingale</a:t>
            </a:r>
            <a:r>
              <a:rPr lang="el-GR" dirty="0"/>
              <a:t>. </a:t>
            </a:r>
            <a:br>
              <a:rPr lang="en-US" dirty="0"/>
            </a:br>
            <a:endParaRPr lang="el-GR" dirty="0"/>
          </a:p>
          <a:p>
            <a:pPr lvl="0" rtl="0"/>
            <a:r>
              <a:rPr lang="el-GR" dirty="0"/>
              <a:t>Η </a:t>
            </a:r>
            <a:r>
              <a:rPr lang="el-GR" dirty="0" err="1"/>
              <a:t>Nightingale</a:t>
            </a:r>
            <a:r>
              <a:rPr lang="el-GR" dirty="0"/>
              <a:t> οραματιζόταν τις νοσηλεύτριες ως ένα σώμα μορφωμένων γυναικών μια εποχή που οι γυναίκες ούτε μορφώνονταν ούτε εργάζονταν σε δημόσιες υπηρεσίες. </a:t>
            </a:r>
            <a:br>
              <a:rPr lang="en-US" dirty="0"/>
            </a:br>
            <a:br>
              <a:rPr lang="en-US" dirty="0"/>
            </a:br>
            <a:r>
              <a:rPr lang="en-US" dirty="0">
                <a:sym typeface="Wingdings" panose="05000000000000000000" pitchFamily="2" charset="2"/>
              </a:rPr>
              <a:t> </a:t>
            </a:r>
            <a:r>
              <a:rPr lang="el-GR" dirty="0"/>
              <a:t>Μετά τον Κριμαϊκό Πόλεμο, στη διάρκεια του οποίου πρόσφερε τις υπηρεσίες της οργανώνοντας και περιθάλποντας τραυματίες, υλοποίησε το όραμά της ιδρύοντας στο Νοσοκομείο </a:t>
            </a:r>
            <a:r>
              <a:rPr lang="el-GR" dirty="0" err="1"/>
              <a:t>St</a:t>
            </a:r>
            <a:r>
              <a:rPr lang="el-GR" dirty="0"/>
              <a:t>. </a:t>
            </a:r>
            <a:r>
              <a:rPr lang="el-GR" dirty="0" err="1"/>
              <a:t>Thomas</a:t>
            </a:r>
            <a:r>
              <a:rPr lang="el-GR" dirty="0"/>
              <a:t> του Λονδίνου μια Σχολή Νοσηλευτικής που σηματοδότησε τη γέννηση της σύγχρονης νοσηλευτικής. Οι πρωτοποριακές δράσεις της </a:t>
            </a:r>
            <a:r>
              <a:rPr lang="el-GR" dirty="0" err="1"/>
              <a:t>Nightingale</a:t>
            </a:r>
            <a:r>
              <a:rPr lang="el-GR" dirty="0"/>
              <a:t> στη νοσηλευτική πρακτική και εκπαίδευση και τα έργα που έγραψε στη συνέχεια αποτέλεσαν οδηγό για την ίδρυση σχολών νοσηλευτικής και νοσοκομείων στις Ηνωμένες Πολιτείες στις αρχές του 20ού αιώνα (</a:t>
            </a:r>
            <a:r>
              <a:rPr lang="el-GR" dirty="0" err="1"/>
              <a:t>Kalisch</a:t>
            </a:r>
            <a:r>
              <a:rPr lang="el-GR" dirty="0"/>
              <a:t> &amp; </a:t>
            </a:r>
            <a:r>
              <a:rPr lang="el-GR" dirty="0" err="1"/>
              <a:t>Kalisch</a:t>
            </a:r>
            <a:r>
              <a:rPr lang="el-GR" dirty="0"/>
              <a:t>, 2003, </a:t>
            </a:r>
            <a:r>
              <a:rPr lang="el-GR" dirty="0" err="1"/>
              <a:t>Nightingale</a:t>
            </a:r>
            <a:r>
              <a:rPr lang="el-GR" dirty="0"/>
              <a:t>, 1859/1969). </a:t>
            </a:r>
            <a:br>
              <a:rPr lang="en-US" dirty="0"/>
            </a:br>
            <a:r>
              <a:rPr lang="el-GR" dirty="0"/>
              <a:t>Το όραμα της </a:t>
            </a:r>
            <a:r>
              <a:rPr lang="el-GR" dirty="0" err="1"/>
              <a:t>Nightingale</a:t>
            </a:r>
            <a:r>
              <a:rPr lang="el-GR" dirty="0"/>
              <a:t> (1859/1969) για τη νοσηλευτική εφαρμόζεται εδώ και πάνω από έναν αιώνα. </a:t>
            </a:r>
            <a:br>
              <a:rPr lang="el-GR" dirty="0"/>
            </a:br>
            <a:endParaRPr lang="en-US" dirty="0"/>
          </a:p>
          <a:p>
            <a:pPr lvl="0" rtl="0"/>
            <a:r>
              <a:rPr lang="en-US" dirty="0"/>
              <a:t>H</a:t>
            </a:r>
            <a:r>
              <a:rPr lang="el-GR" dirty="0"/>
              <a:t> θεωρία της νοσηλευτικής έχει γνωρίσει ραγδαία εξέλιξη κατά τις τελευταίες 6 δεκαετίες, με αποτέλεσμα την αναγνώριση της νοσηλευτικής ως πανεπιστημιακού κλάδου βασισμένου σε εξειδικευμένες γνώσεις (</a:t>
            </a:r>
            <a:r>
              <a:rPr lang="el-GR" dirty="0" err="1"/>
              <a:t>Alligood</a:t>
            </a:r>
            <a:r>
              <a:rPr lang="el-GR" dirty="0"/>
              <a:t>, 2010a, 2010b, </a:t>
            </a:r>
            <a:r>
              <a:rPr lang="el-GR" dirty="0" err="1"/>
              <a:t>Alligood</a:t>
            </a:r>
            <a:r>
              <a:rPr lang="el-GR" dirty="0"/>
              <a:t> &amp; </a:t>
            </a:r>
            <a:r>
              <a:rPr lang="el-GR" dirty="0" err="1"/>
              <a:t>Tomey</a:t>
            </a:r>
            <a:r>
              <a:rPr lang="el-GR" dirty="0"/>
              <a:t>, 2010, </a:t>
            </a:r>
            <a:r>
              <a:rPr lang="el-GR" dirty="0" err="1"/>
              <a:t>Bixler</a:t>
            </a:r>
            <a:r>
              <a:rPr lang="el-GR" dirty="0"/>
              <a:t> &amp; </a:t>
            </a:r>
            <a:r>
              <a:rPr lang="el-GR" dirty="0" err="1"/>
              <a:t>Bixler</a:t>
            </a:r>
            <a:r>
              <a:rPr lang="el-GR" dirty="0"/>
              <a:t>, 1959, </a:t>
            </a:r>
            <a:r>
              <a:rPr lang="el-GR" dirty="0" err="1"/>
              <a:t>Chinn</a:t>
            </a:r>
            <a:r>
              <a:rPr lang="el-GR" dirty="0"/>
              <a:t> &amp; </a:t>
            </a:r>
            <a:r>
              <a:rPr lang="el-GR" dirty="0" err="1"/>
              <a:t>Kramer</a:t>
            </a:r>
            <a:r>
              <a:rPr lang="el-GR" dirty="0"/>
              <a:t>, 2011, </a:t>
            </a:r>
            <a:r>
              <a:rPr lang="el-GR" dirty="0" err="1"/>
              <a:t>Fawcett</a:t>
            </a:r>
            <a:r>
              <a:rPr lang="el-GR" dirty="0"/>
              <a:t>, 2005, </a:t>
            </a:r>
            <a:r>
              <a:rPr lang="el-GR" dirty="0" err="1"/>
              <a:t>Im</a:t>
            </a:r>
            <a:r>
              <a:rPr lang="el-GR" dirty="0"/>
              <a:t> &amp; </a:t>
            </a:r>
            <a:r>
              <a:rPr lang="el-GR" dirty="0" err="1"/>
              <a:t>Chang</a:t>
            </a:r>
            <a:r>
              <a:rPr lang="el-GR" dirty="0"/>
              <a:t>, 2012, </a:t>
            </a:r>
            <a:r>
              <a:rPr lang="el-GR" dirty="0" err="1"/>
              <a:t>Walker</a:t>
            </a:r>
            <a:r>
              <a:rPr lang="el-GR" dirty="0"/>
              <a:t> &amp; </a:t>
            </a:r>
            <a:r>
              <a:rPr lang="el-GR" dirty="0" err="1"/>
              <a:t>Avant</a:t>
            </a:r>
            <a:r>
              <a:rPr lang="el-GR" dirty="0"/>
              <a:t>, 2011). Στα μέσα του 19ου αιώνα ήταν που</a:t>
            </a:r>
            <a:r>
              <a:rPr lang="en-US" dirty="0"/>
              <a:t> </a:t>
            </a:r>
            <a:r>
              <a:rPr lang="el-GR" dirty="0"/>
              <a:t>η </a:t>
            </a:r>
            <a:r>
              <a:rPr lang="el-GR" dirty="0" err="1"/>
              <a:t>Nightingale</a:t>
            </a:r>
            <a:r>
              <a:rPr lang="el-GR" dirty="0"/>
              <a:t> αναγνώρισε το ειδικό επίκεντρο της νοσηλευτικής και διακήρυξε τη διάκριση των γνώσεων της νοσηλευτικής από τις ιατρικές γνώσεις. Περιγράφοντας δε το ρόλο της νοσοκόμας είπε ότι έργο της είναι να φέρνει τον ασθενή στην καλύτερη δυνατή κατάσταση για να επενεργήσει πάνω του η φύση (ο Θεός).</a:t>
            </a:r>
          </a:p>
        </p:txBody>
      </p:sp>
    </p:spTree>
    <p:extLst>
      <p:ext uri="{BB962C8B-B14F-4D97-AF65-F5344CB8AC3E}">
        <p14:creationId xmlns:p14="http://schemas.microsoft.com/office/powerpoint/2010/main" val="112135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876300" y="1028701"/>
            <a:ext cx="9991725" cy="5175404"/>
          </a:xfrm>
        </p:spPr>
        <p:txBody>
          <a:bodyPr rtlCol="0">
            <a:normAutofit fontScale="85000" lnSpcReduction="20000"/>
          </a:bodyPr>
          <a:lstStyle/>
          <a:p>
            <a:pPr lvl="0" rtl="0"/>
            <a:r>
              <a:rPr lang="en-US" dirty="0"/>
              <a:t>Y</a:t>
            </a:r>
            <a:r>
              <a:rPr lang="el-GR" dirty="0" err="1"/>
              <a:t>ποστήριξε</a:t>
            </a:r>
            <a:r>
              <a:rPr lang="el-GR" dirty="0"/>
              <a:t> ότι η φροντίδα του αρρώστου βασίζεται στη γνώση των ατόμων και του περιβάλλοντός του –μια βάση γνώσεων διαφορετική από αυτή που χρησιμοποιούν οι γιατροί κατά την άσκηση της δικής τους επιστήμης (</a:t>
            </a:r>
            <a:r>
              <a:rPr lang="el-GR" dirty="0" err="1"/>
              <a:t>Nightingale</a:t>
            </a:r>
            <a:r>
              <a:rPr lang="el-GR" dirty="0"/>
              <a:t>, 1859/1969). </a:t>
            </a:r>
            <a:endParaRPr lang="en-US" dirty="0"/>
          </a:p>
          <a:p>
            <a:pPr lvl="0" rtl="0"/>
            <a:r>
              <a:rPr lang="el-GR" dirty="0"/>
              <a:t>Παρά την πρώιμη αυτή διακήρυξη της </a:t>
            </a:r>
            <a:r>
              <a:rPr lang="el-GR" dirty="0" err="1"/>
              <a:t>Nightingale</a:t>
            </a:r>
            <a:r>
              <a:rPr lang="el-GR" dirty="0"/>
              <a:t> τη δεκαετία του 1850, έπρεπε να περάσουν 100 χρόνια για να αρχίσει το νοσηλευτικό επάγγελμα, στη διάρκεια της δεκαετίας του 1950, να ασχολείται σοβαρά με την ανάγκη ανάπτυξης νοσηλευτικών γνώσεων πέρα από τις ιατρικές γνώσεις για την καθοδήγηση της νοσηλευτικής πρακτικής. Αυτό οδήγησε στη συνειδητοποίηση της ανάγκης ανάπτυξης της νοσηλευτικής θεωρίας (</a:t>
            </a:r>
            <a:r>
              <a:rPr lang="el-GR" dirty="0" err="1"/>
              <a:t>Alligood</a:t>
            </a:r>
            <a:r>
              <a:rPr lang="el-GR" dirty="0"/>
              <a:t>, 2010a, </a:t>
            </a:r>
            <a:r>
              <a:rPr lang="el-GR" dirty="0" err="1"/>
              <a:t>Alligood</a:t>
            </a:r>
            <a:r>
              <a:rPr lang="el-GR" dirty="0"/>
              <a:t>, 2004, </a:t>
            </a:r>
            <a:r>
              <a:rPr lang="el-GR" dirty="0" err="1"/>
              <a:t>Chinn</a:t>
            </a:r>
            <a:r>
              <a:rPr lang="el-GR" dirty="0"/>
              <a:t> &amp; </a:t>
            </a:r>
            <a:r>
              <a:rPr lang="el-GR" dirty="0" err="1"/>
              <a:t>Kramer</a:t>
            </a:r>
            <a:r>
              <a:rPr lang="el-GR" dirty="0"/>
              <a:t>, 2011, </a:t>
            </a:r>
            <a:r>
              <a:rPr lang="el-GR" dirty="0" err="1"/>
              <a:t>Meleis</a:t>
            </a:r>
            <a:r>
              <a:rPr lang="el-GR" dirty="0"/>
              <a:t>, 2007, </a:t>
            </a:r>
            <a:r>
              <a:rPr lang="el-GR" dirty="0" err="1"/>
              <a:t>Walker</a:t>
            </a:r>
            <a:r>
              <a:rPr lang="el-GR" dirty="0"/>
              <a:t> &amp; </a:t>
            </a:r>
            <a:r>
              <a:rPr lang="el-GR" dirty="0" err="1"/>
              <a:t>Avant</a:t>
            </a:r>
            <a:r>
              <a:rPr lang="el-GR" dirty="0"/>
              <a:t>, 2011). </a:t>
            </a:r>
            <a:endParaRPr lang="en-US" dirty="0"/>
          </a:p>
          <a:p>
            <a:pPr lvl="0" rtl="0"/>
            <a:r>
              <a:rPr lang="el-GR" dirty="0"/>
              <a:t>Μέχρι να αναδειχθεί η νοσηλευτική ως επιστήμη τη δεκαετία του 1950, η νοσηλευτική πρακτική βασιζόταν σε αρχές και παραδόσεις που είχαν μεταβιβαστεί μέσα από ένα μοντέλο μαθητείας για την εκπαίδευση και εγχειρίδια μεμονωμένων νοσοκομειακών διαδικασιών (</a:t>
            </a:r>
            <a:r>
              <a:rPr lang="el-GR" dirty="0" err="1"/>
              <a:t>Alligood</a:t>
            </a:r>
            <a:r>
              <a:rPr lang="el-GR" dirty="0"/>
              <a:t>, 2010a, </a:t>
            </a:r>
            <a:r>
              <a:rPr lang="el-GR" dirty="0" err="1"/>
              <a:t>Kalisch</a:t>
            </a:r>
            <a:r>
              <a:rPr lang="el-GR" dirty="0"/>
              <a:t> &amp; </a:t>
            </a:r>
            <a:r>
              <a:rPr lang="el-GR" dirty="0" err="1"/>
              <a:t>Kalisch</a:t>
            </a:r>
            <a:r>
              <a:rPr lang="el-GR" dirty="0"/>
              <a:t>, 2003). Παρότι ορισμένες ηγετικές μορφές της νοσηλευτικής φιλοδοξούσαν να αναγνωριστεί ως επάγγελμα και να γίνει πανεπιστημιακός κλάδος, η νοσηλευτική πρακτική εξακολουθούσε να αντικατοπτρίζει την προϊστορία της ως λειτουργήματος μάλλον παρά ένα επαγγελματικό όραμα.</a:t>
            </a:r>
          </a:p>
        </p:txBody>
      </p:sp>
    </p:spTree>
    <p:extLst>
      <p:ext uri="{BB962C8B-B14F-4D97-AF65-F5344CB8AC3E}">
        <p14:creationId xmlns:p14="http://schemas.microsoft.com/office/powerpoint/2010/main" val="82669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C508C1-7CE6-0E0C-8DCB-4E023884C14C}"/>
              </a:ext>
            </a:extLst>
          </p:cNvPr>
          <p:cNvSpPr>
            <a:spLocks noGrp="1"/>
          </p:cNvSpPr>
          <p:nvPr>
            <p:ph type="title"/>
          </p:nvPr>
        </p:nvSpPr>
        <p:spPr>
          <a:xfrm>
            <a:off x="1141939" y="960581"/>
            <a:ext cx="6071661" cy="775973"/>
          </a:xfrm>
        </p:spPr>
        <p:txBody>
          <a:bodyPr/>
          <a:lstStyle/>
          <a:p>
            <a:r>
              <a:rPr lang="el-GR" dirty="0"/>
              <a:t>Στο σημερινό μάθημα : </a:t>
            </a:r>
          </a:p>
        </p:txBody>
      </p:sp>
      <p:sp>
        <p:nvSpPr>
          <p:cNvPr id="3" name="Θέση περιεχομένου 2">
            <a:extLst>
              <a:ext uri="{FF2B5EF4-FFF2-40B4-BE49-F238E27FC236}">
                <a16:creationId xmlns:a16="http://schemas.microsoft.com/office/drawing/2014/main" id="{26B50B57-15BB-4243-3B1E-DEBA60949E20}"/>
              </a:ext>
            </a:extLst>
          </p:cNvPr>
          <p:cNvSpPr>
            <a:spLocks noGrp="1"/>
          </p:cNvSpPr>
          <p:nvPr>
            <p:ph idx="1"/>
          </p:nvPr>
        </p:nvSpPr>
        <p:spPr/>
        <p:txBody>
          <a:bodyPr/>
          <a:lstStyle/>
          <a:p>
            <a:r>
              <a:rPr lang="el-GR" dirty="0"/>
              <a:t>Αναφορά σε επιλεγμένους θεωρητικούς της νοσηλευτικής για να εξοικειωθείτε με όλων των επιπέδων της νοσηλευτικής με ευρεία ποικιλία θεωρητικών της νοσηλευτικής και διάφορους τύπους θεωρητικών έργων.</a:t>
            </a:r>
            <a:br>
              <a:rPr lang="el-GR" dirty="0"/>
            </a:br>
            <a:endParaRPr lang="el-GR" dirty="0"/>
          </a:p>
          <a:p>
            <a:r>
              <a:rPr lang="el-GR" dirty="0"/>
              <a:t>Ιστορική Αναδρομή της Νοσηλευτικής . </a:t>
            </a:r>
            <a:br>
              <a:rPr lang="el-GR" dirty="0"/>
            </a:br>
            <a:r>
              <a:rPr lang="el-GR" dirty="0"/>
              <a:t>Πώς εξελίχθηκε η επιστήμη στο πέρασμα των ετών ; </a:t>
            </a:r>
          </a:p>
        </p:txBody>
      </p:sp>
    </p:spTree>
    <p:extLst>
      <p:ext uri="{BB962C8B-B14F-4D97-AF65-F5344CB8AC3E}">
        <p14:creationId xmlns:p14="http://schemas.microsoft.com/office/powerpoint/2010/main" val="10807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28600" y="629067"/>
            <a:ext cx="11306175" cy="5120858"/>
          </a:xfrm>
        </p:spPr>
        <p:txBody>
          <a:bodyPr rtlCol="0">
            <a:normAutofit/>
          </a:bodyPr>
          <a:lstStyle/>
          <a:p>
            <a:pPr marL="68580" indent="0" rtl="0">
              <a:buNone/>
            </a:pPr>
            <a:endParaRPr lang="el-GR" dirty="0"/>
          </a:p>
          <a:p>
            <a:pPr marL="68580" indent="0" algn="ctr" rtl="0">
              <a:buNone/>
            </a:pPr>
            <a:r>
              <a:rPr lang="el-GR" sz="2000" dirty="0"/>
              <a:t>Οι νοσηλευτές/</a:t>
            </a:r>
            <a:r>
              <a:rPr lang="el-GR" sz="2000" dirty="0" err="1"/>
              <a:t>τριες</a:t>
            </a:r>
            <a:r>
              <a:rPr lang="el-GR" sz="2000" dirty="0"/>
              <a:t> των παλαιότερων εποχών παρείχαν εξαιρετική φροντίδα στους ασθενείς. Ωστόσο, πολλά από όσα είναι σήμερα γνωστά για τη νοσηλευτική έχουν μεταβιβαστεί στις επόμενες γενιές μέσω μορφών εκπαίδευσης επικεντρωμένων σε δεξιότητες και λειτουργικά καθήκοντα.</a:t>
            </a:r>
          </a:p>
        </p:txBody>
      </p:sp>
      <p:pic>
        <p:nvPicPr>
          <p:cNvPr id="10" name="Εικόνα 9" descr="Εικόνα που περιέχει σκίτσο/σχέδιο, ζωγραφική, ζωγραφιά, γυναίκα&#10;&#10;Περιγραφή που δημιουργήθηκε αυτόματα">
            <a:extLst>
              <a:ext uri="{FF2B5EF4-FFF2-40B4-BE49-F238E27FC236}">
                <a16:creationId xmlns:a16="http://schemas.microsoft.com/office/drawing/2014/main" id="{502879A6-EF96-E263-7F74-D8BE979C904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516629" y="2665857"/>
            <a:ext cx="5427345" cy="3701728"/>
          </a:xfrm>
          <a:prstGeom prst="rect">
            <a:avLst/>
          </a:prstGeom>
        </p:spPr>
      </p:pic>
    </p:spTree>
    <p:extLst>
      <p:ext uri="{BB962C8B-B14F-4D97-AF65-F5344CB8AC3E}">
        <p14:creationId xmlns:p14="http://schemas.microsoft.com/office/powerpoint/2010/main" val="400112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18836" y="674254"/>
            <a:ext cx="10963564" cy="5781964"/>
          </a:xfrm>
        </p:spPr>
        <p:txBody>
          <a:bodyPr rtlCol="0">
            <a:normAutofit fontScale="92500" lnSpcReduction="10000"/>
          </a:bodyPr>
          <a:lstStyle/>
          <a:p>
            <a:pPr lvl="0" rtl="0"/>
            <a:r>
              <a:rPr lang="el-GR" sz="1800" dirty="0"/>
              <a:t>Η μετάβαση από το λειτούργημα στο επάγγελμα περιλάμβανε διαδοχικές περιόδους ιστορίας, καθώς οι νοσοκόμες άρχισαν να αναπτύσσουν ένα σύνολο εξειδικευμένων γνώσεων στις οποίες βασίστηκε η νοσηλευτική πρακτική. Η νοσηλευτική είχε ξεκινήσει με μεγάλη έμφαση στην πρακτική και οι νοσοκόμες, σε όλη τη διάρκεια του αιώνα, εργάστηκαν με στόχο την εξέλιξη της νοσηλευτικής ως επαγγέλματος. </a:t>
            </a:r>
            <a:br>
              <a:rPr lang="el-GR" sz="1800" dirty="0"/>
            </a:br>
            <a:endParaRPr lang="el-GR" sz="1800" dirty="0"/>
          </a:p>
          <a:p>
            <a:pPr lvl="0" rtl="0"/>
            <a:r>
              <a:rPr lang="el-GR" sz="1800" dirty="0"/>
              <a:t>Τα βήματα προόδου προς την κατεύθυνση της εξέλιξης της νοσηλευτικής ως επαγγέλματος εξετάζονται από τη σκοπιά των ιστορικών περιόδων αναγνωρίζοντας την ώθηση προς την επαγγελματική ανάπτυξη εντός κάθε περιόδου (</a:t>
            </a:r>
            <a:r>
              <a:rPr lang="el-GR" sz="1800" dirty="0" err="1"/>
              <a:t>Alligood</a:t>
            </a:r>
            <a:r>
              <a:rPr lang="el-GR" sz="1800" dirty="0"/>
              <a:t>, 1010a, </a:t>
            </a:r>
            <a:r>
              <a:rPr lang="el-GR" sz="1800" dirty="0" err="1"/>
              <a:t>Alligood</a:t>
            </a:r>
            <a:r>
              <a:rPr lang="el-GR" sz="1800" dirty="0"/>
              <a:t> &amp; </a:t>
            </a:r>
            <a:r>
              <a:rPr lang="el-GR" sz="1800" dirty="0" err="1"/>
              <a:t>Tomey</a:t>
            </a:r>
            <a:r>
              <a:rPr lang="el-GR" sz="1800" dirty="0"/>
              <a:t>, 1997). </a:t>
            </a:r>
            <a:br>
              <a:rPr lang="el-GR" sz="1800" dirty="0"/>
            </a:br>
            <a:endParaRPr lang="el-GR" sz="1800" dirty="0"/>
          </a:p>
          <a:p>
            <a:pPr lvl="0" rtl="0"/>
            <a:r>
              <a:rPr lang="el-GR" sz="1800" dirty="0"/>
              <a:t>Μέχρι τα μέσα της δεκαετίας του 1930, ένα </a:t>
            </a:r>
            <a:r>
              <a:rPr lang="el-GR" sz="1800" dirty="0" err="1"/>
              <a:t>προτυποποιημένο</a:t>
            </a:r>
            <a:r>
              <a:rPr lang="el-GR" sz="1800" dirty="0"/>
              <a:t> πρόγραμμα σπουδών είχε δημοσιευτεί και υιοθετηθεί από πολλά προγράμματα που παρείχαν δίπλωμα. Την ίδια εποχή, ωστόσο, έκανε την εμφάνισή της και η ιδέα της μετακίνησης της νοσηλευτικής εκπαίδευσης από τα βασισμένα στα νοσοκομεία προγράμματα που παρείχαν δίπλωμα στα κολέγια και τα πανεπιστήμια (</a:t>
            </a:r>
            <a:r>
              <a:rPr lang="el-GR" sz="1800" dirty="0" err="1"/>
              <a:t>Judd</a:t>
            </a:r>
            <a:r>
              <a:rPr lang="el-GR" sz="1800" dirty="0"/>
              <a:t>, </a:t>
            </a:r>
            <a:r>
              <a:rPr lang="el-GR" sz="1800" dirty="0" err="1"/>
              <a:t>Sitzman</a:t>
            </a:r>
            <a:r>
              <a:rPr lang="el-GR" sz="1800" dirty="0"/>
              <a:t> &amp; </a:t>
            </a:r>
            <a:r>
              <a:rPr lang="el-GR" sz="1800" dirty="0" err="1"/>
              <a:t>Davis</a:t>
            </a:r>
            <a:r>
              <a:rPr lang="el-GR" sz="1800" dirty="0"/>
              <a:t>, 2010). Παρά την πρώιμη αυτή ιδέα για τη νοσηλευτική εκπαίδευση, μόλις στα μέσα του αιώνα άρχισαν πολλές πολιτείες να δραστηριοποιούνται προς αυτό το στόχο και κατά το δεύτερο ήμισυ του 20ού αιώνα τα προγράμματα που παρείχαν δίπλωμα άρχισαν να κλείνουν, ενώ πολυάριθμα προγράμματα νοσηλευτικής εκπαίδευσης εγκαινιάστηκαν σε κολέγια και πανεπιστήμια (</a:t>
            </a:r>
            <a:r>
              <a:rPr lang="el-GR" sz="1800" dirty="0" err="1"/>
              <a:t>Judd</a:t>
            </a:r>
            <a:r>
              <a:rPr lang="el-GR" sz="1800" dirty="0"/>
              <a:t>, </a:t>
            </a:r>
            <a:r>
              <a:rPr lang="el-GR" sz="1800" dirty="0" err="1"/>
              <a:t>Sitzman</a:t>
            </a:r>
            <a:r>
              <a:rPr lang="el-GR" sz="1800" dirty="0"/>
              <a:t> &amp; </a:t>
            </a:r>
            <a:r>
              <a:rPr lang="el-GR" sz="1800" dirty="0" err="1"/>
              <a:t>Davis</a:t>
            </a:r>
            <a:r>
              <a:rPr lang="el-GR" sz="1800" dirty="0"/>
              <a:t>, 2010, </a:t>
            </a:r>
            <a:r>
              <a:rPr lang="el-GR" sz="1800" dirty="0" err="1"/>
              <a:t>Kalisch</a:t>
            </a:r>
            <a:r>
              <a:rPr lang="el-GR" sz="1800" dirty="0"/>
              <a:t> &amp; </a:t>
            </a:r>
            <a:r>
              <a:rPr lang="el-GR" sz="1800" dirty="0" err="1"/>
              <a:t>Kalisch</a:t>
            </a:r>
            <a:r>
              <a:rPr lang="el-GR" sz="1800" dirty="0"/>
              <a:t>, 2003). </a:t>
            </a:r>
          </a:p>
          <a:p>
            <a:pPr lvl="0" rtl="0"/>
            <a:r>
              <a:rPr lang="el-GR" sz="1800" dirty="0"/>
              <a:t>Την περίοδο του προγράμματος σπουδών, η οποία έδωσε έμφαση στην επιλογή των κύκλων μαθημάτων και στο περιεχόμενο των προγραμμάτων νοσηλευτικής, διαδέχτηκε η περίοδος της έρευνας, που εστιαζόταν στη διαδικασία της έρευνας και στο μακροπρόθεσμο στόχο της απόκτησης ουσιωδών γνώσεων που θα καθοδηγούσαν τη νοσηλευτική πρακτική.</a:t>
            </a:r>
          </a:p>
        </p:txBody>
      </p:sp>
    </p:spTree>
    <p:extLst>
      <p:ext uri="{BB962C8B-B14F-4D97-AF65-F5344CB8AC3E}">
        <p14:creationId xmlns:p14="http://schemas.microsoft.com/office/powerpoint/2010/main" val="372410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55E77A4-819D-85F4-6245-9245E5A8BC84}"/>
              </a:ext>
            </a:extLst>
          </p:cNvPr>
          <p:cNvSpPr>
            <a:spLocks noGrp="1"/>
          </p:cNvSpPr>
          <p:nvPr>
            <p:ph idx="1"/>
          </p:nvPr>
        </p:nvSpPr>
        <p:spPr>
          <a:xfrm>
            <a:off x="692727" y="886691"/>
            <a:ext cx="10806545" cy="5763491"/>
          </a:xfrm>
        </p:spPr>
        <p:txBody>
          <a:bodyPr>
            <a:normAutofit/>
          </a:bodyPr>
          <a:lstStyle/>
          <a:p>
            <a:r>
              <a:rPr lang="el-GR" sz="2000" dirty="0"/>
              <a:t>Καθώς οι νοσηλευτές/</a:t>
            </a:r>
            <a:r>
              <a:rPr lang="el-GR" sz="2000" dirty="0" err="1"/>
              <a:t>τριες</a:t>
            </a:r>
            <a:r>
              <a:rPr lang="el-GR" sz="2000" dirty="0"/>
              <a:t> στόχευαν πλέον σε ολοένα μεγαλύτερο βαθμό στην απόκτηση πτυχίων της ανώτατης εκπαίδευσης, άρχισε να ανατέλλει η περίοδος της έμφασης στην έρευνα (</a:t>
            </a:r>
            <a:r>
              <a:rPr lang="el-GR" sz="2000" dirty="0" err="1"/>
              <a:t>research</a:t>
            </a:r>
            <a:r>
              <a:rPr lang="el-GR" sz="2000" dirty="0"/>
              <a:t> </a:t>
            </a:r>
            <a:r>
              <a:rPr lang="el-GR" sz="2000" dirty="0" err="1"/>
              <a:t>emphasis</a:t>
            </a:r>
            <a:r>
              <a:rPr lang="el-GR" sz="2000" dirty="0"/>
              <a:t> </a:t>
            </a:r>
            <a:r>
              <a:rPr lang="el-GR" sz="2000" dirty="0" err="1"/>
              <a:t>era</a:t>
            </a:r>
            <a:r>
              <a:rPr lang="el-GR" sz="2000" dirty="0"/>
              <a:t>). </a:t>
            </a:r>
            <a:br>
              <a:rPr lang="el-GR" sz="2000" dirty="0"/>
            </a:br>
            <a:endParaRPr lang="el-GR" sz="2000" dirty="0"/>
          </a:p>
          <a:p>
            <a:r>
              <a:rPr lang="el-GR" sz="2000" dirty="0"/>
              <a:t>Η περίοδος αυτή ξεκίνησε στα μέσα του αιώνα καθώς όλο και περισσότεροι ηγέτες της νοσηλευτικής θεωρούσαν επιθυμητή την ανώτατη εκπαίδευση και κατέληξαν σε μια κοινή αντίληψη της επιστημονικής εποχής –κατανοώντας ότι η έρευνα ήταν ο δρόμος προς τις νέες γνώσεις της νοσηλευτικής. </a:t>
            </a:r>
            <a:br>
              <a:rPr lang="el-GR" sz="2000" dirty="0"/>
            </a:br>
            <a:endParaRPr lang="el-GR" sz="2000" dirty="0"/>
          </a:p>
          <a:p>
            <a:r>
              <a:rPr lang="el-GR" sz="2000" dirty="0"/>
              <a:t>Οι νοσηλευτές/</a:t>
            </a:r>
            <a:r>
              <a:rPr lang="el-GR" sz="2000" dirty="0" err="1"/>
              <a:t>τριες</a:t>
            </a:r>
            <a:r>
              <a:rPr lang="el-GR" sz="2000" dirty="0"/>
              <a:t> άρχισαν να συμμετέχουν στην έρευνα και στα προγράμματα νοσηλευτικών σπουδών των πρωτοεμφανιζόμενων προγραμμάτων νοσηλευτικής που παρείχαν πανεπιστημιακό πτυχίο συμπεριλήφθηκαν σειρές ερευνών (</a:t>
            </a:r>
            <a:r>
              <a:rPr lang="el-GR" sz="2000" dirty="0" err="1"/>
              <a:t>Alligood</a:t>
            </a:r>
            <a:r>
              <a:rPr lang="el-GR" sz="2000" dirty="0"/>
              <a:t>, 2010a). Στα μέσα της δεκαετίας του 1970, μια αξιολόγηση της πρώτης 25ετίας του επιστημονικού περιοδικού </a:t>
            </a:r>
            <a:r>
              <a:rPr lang="el-GR" sz="2000" dirty="0" err="1"/>
              <a:t>Nursing</a:t>
            </a:r>
            <a:r>
              <a:rPr lang="el-GR" sz="2000" dirty="0"/>
              <a:t> Research αποκάλυψε ότι από τις νοσηλευτικές σπουδές έλειπαν οι εννοιολογικές συνδέσεις και τα θεωρητικά πλαίσια, υπογραμμίζοντας την ανάγκη ανάπτυξης εξειδικευμένων νοσηλευτικών γνώσεων (</a:t>
            </a:r>
            <a:r>
              <a:rPr lang="el-GR" sz="2000" dirty="0" err="1"/>
              <a:t>Batey</a:t>
            </a:r>
            <a:r>
              <a:rPr lang="el-GR" sz="2000" dirty="0"/>
              <a:t>, 1977). </a:t>
            </a:r>
            <a:br>
              <a:rPr lang="el-GR" dirty="0"/>
            </a:br>
            <a:endParaRPr lang="el-GR" dirty="0"/>
          </a:p>
        </p:txBody>
      </p:sp>
    </p:spTree>
    <p:extLst>
      <p:ext uri="{BB962C8B-B14F-4D97-AF65-F5344CB8AC3E}">
        <p14:creationId xmlns:p14="http://schemas.microsoft.com/office/powerpoint/2010/main" val="332961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446688-6A18-E0AF-0A25-67C38538E512}"/>
              </a:ext>
            </a:extLst>
          </p:cNvPr>
          <p:cNvSpPr>
            <a:spLocks noGrp="1"/>
          </p:cNvSpPr>
          <p:nvPr>
            <p:ph type="title"/>
          </p:nvPr>
        </p:nvSpPr>
        <p:spPr/>
        <p:txBody>
          <a:bodyPr>
            <a:normAutofit fontScale="90000"/>
          </a:bodyPr>
          <a:lstStyle/>
          <a:p>
            <a:r>
              <a:rPr lang="el-GR" sz="3100" dirty="0"/>
              <a:t>Η επίγνωση της ανάγκης ανάπτυξης εννοιών και θεωρίας </a:t>
            </a:r>
            <a:r>
              <a:rPr lang="el-GR" sz="3100" dirty="0" err="1"/>
              <a:t>συνέπεσε</a:t>
            </a:r>
            <a:r>
              <a:rPr lang="el-GR" sz="3100" dirty="0"/>
              <a:t> με δύο άλλα σημαντικά ορόσημα στην εξέλιξη της νοσηλευτικής θεωρίας.</a:t>
            </a:r>
            <a:endParaRPr lang="el-GR" dirty="0"/>
          </a:p>
        </p:txBody>
      </p:sp>
      <p:sp>
        <p:nvSpPr>
          <p:cNvPr id="3" name="Θέση περιεχομένου 2">
            <a:extLst>
              <a:ext uri="{FF2B5EF4-FFF2-40B4-BE49-F238E27FC236}">
                <a16:creationId xmlns:a16="http://schemas.microsoft.com/office/drawing/2014/main" id="{FC8B55C6-E0A2-AEE3-F678-80C537EEBA53}"/>
              </a:ext>
            </a:extLst>
          </p:cNvPr>
          <p:cNvSpPr>
            <a:spLocks noGrp="1"/>
          </p:cNvSpPr>
          <p:nvPr>
            <p:ph idx="1"/>
          </p:nvPr>
        </p:nvSpPr>
        <p:spPr>
          <a:xfrm>
            <a:off x="1594523" y="2508379"/>
            <a:ext cx="9390977" cy="3508977"/>
          </a:xfrm>
        </p:spPr>
        <p:txBody>
          <a:bodyPr>
            <a:normAutofit/>
          </a:bodyPr>
          <a:lstStyle/>
          <a:p>
            <a:r>
              <a:rPr lang="el-GR" dirty="0"/>
              <a:t>Το πρώτο ορόσημο είναι η </a:t>
            </a:r>
            <a:r>
              <a:rPr lang="el-GR" u="sng" dirty="0"/>
              <a:t>τυποποίηση των προγραμμάτων σπουδών</a:t>
            </a:r>
            <a:r>
              <a:rPr lang="el-GR" dirty="0"/>
              <a:t> για την απόκτηση μεταπτυχιακού στη νοσηλευτική βάσει των κριτηρίων πιστοποίησης της </a:t>
            </a:r>
            <a:r>
              <a:rPr lang="el-GR" dirty="0" err="1"/>
              <a:t>National</a:t>
            </a:r>
            <a:r>
              <a:rPr lang="el-GR" dirty="0"/>
              <a:t> </a:t>
            </a:r>
            <a:r>
              <a:rPr lang="el-GR" dirty="0" err="1"/>
              <a:t>League</a:t>
            </a:r>
            <a:r>
              <a:rPr lang="el-GR" dirty="0"/>
              <a:t> for </a:t>
            </a:r>
            <a:r>
              <a:rPr lang="el-GR" dirty="0" err="1"/>
              <a:t>Nursing</a:t>
            </a:r>
            <a:r>
              <a:rPr lang="el-GR" dirty="0"/>
              <a:t> (Εθνικής Ένωσης Νοσηλευτικής) για προγράμματα πτυχιακά και τριτοβάθμιας εκπαίδευσης </a:t>
            </a:r>
          </a:p>
          <a:p>
            <a:r>
              <a:rPr lang="el-GR" dirty="0"/>
              <a:t>Το δεύτερο είναι η απόφαση να παρέχεται </a:t>
            </a:r>
            <a:r>
              <a:rPr lang="el-GR" u="sng" dirty="0"/>
              <a:t>εκπαίδευση διδακτορικού επιπέδου</a:t>
            </a:r>
            <a:r>
              <a:rPr lang="el-GR" dirty="0"/>
              <a:t> στους νοσηλευτές και τις νοσηλεύτριες (</a:t>
            </a:r>
            <a:r>
              <a:rPr lang="el-GR" dirty="0" err="1"/>
              <a:t>Alligood</a:t>
            </a:r>
            <a:r>
              <a:rPr lang="el-GR" dirty="0"/>
              <a:t>, 2010a).</a:t>
            </a:r>
          </a:p>
          <a:p>
            <a:endParaRPr lang="el-GR" dirty="0"/>
          </a:p>
        </p:txBody>
      </p:sp>
    </p:spTree>
    <p:extLst>
      <p:ext uri="{BB962C8B-B14F-4D97-AF65-F5344CB8AC3E}">
        <p14:creationId xmlns:p14="http://schemas.microsoft.com/office/powerpoint/2010/main" val="25198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F5292B7-E913-86F2-202F-02AE854F81DD}"/>
              </a:ext>
            </a:extLst>
          </p:cNvPr>
          <p:cNvSpPr>
            <a:spLocks noGrp="1"/>
          </p:cNvSpPr>
          <p:nvPr>
            <p:ph idx="1"/>
          </p:nvPr>
        </p:nvSpPr>
        <p:spPr>
          <a:xfrm>
            <a:off x="556202" y="805006"/>
            <a:ext cx="10839450" cy="5781675"/>
          </a:xfrm>
        </p:spPr>
        <p:txBody>
          <a:bodyPr>
            <a:normAutofit lnSpcReduction="10000"/>
          </a:bodyPr>
          <a:lstStyle/>
          <a:p>
            <a:r>
              <a:rPr lang="el-GR" sz="1800" dirty="0"/>
              <a:t>Η περίοδος της έρευνας και η περίοδος της μεταπτυχιακής εκπαίδευσης (</a:t>
            </a:r>
            <a:r>
              <a:rPr lang="el-GR" sz="1800" dirty="0" err="1"/>
              <a:t>graduate</a:t>
            </a:r>
            <a:r>
              <a:rPr lang="el-GR" sz="1800" dirty="0"/>
              <a:t> </a:t>
            </a:r>
            <a:r>
              <a:rPr lang="el-GR" sz="1800" dirty="0" err="1"/>
              <a:t>education</a:t>
            </a:r>
            <a:r>
              <a:rPr lang="el-GR" sz="1800" dirty="0"/>
              <a:t> </a:t>
            </a:r>
            <a:r>
              <a:rPr lang="el-GR" sz="1800" dirty="0" err="1"/>
              <a:t>era</a:t>
            </a:r>
            <a:r>
              <a:rPr lang="el-GR" sz="1800" dirty="0"/>
              <a:t>) αναπτύχθηκαν ταυτόχρονα. Μεταπτυχιακά προγράμματα στη νοσηλευτική έκαναν την εμφάνισή τους σε όλη τη χώρα για να καλύψουν τη δημόσια ανάγκη νοσηλευτικού προσωπικού για εξειδικευμένη κλινική νοσηλευτική πρακτική. Πολλά από αυτά τα μεταπτυχιακά προγράμματα περιλάμβαναν μια σειρά μαθημάτων που εισήγαγαν το σπουδαστή στη διαδικασία της έρευνας. </a:t>
            </a:r>
            <a:br>
              <a:rPr lang="el-GR" sz="1800" dirty="0"/>
            </a:br>
            <a:endParaRPr lang="el-GR" sz="1800" dirty="0"/>
          </a:p>
          <a:p>
            <a:r>
              <a:rPr lang="el-GR" sz="1800" dirty="0"/>
              <a:t>Επίσης, κατά τη διάρκεια της περιόδου αυτής, τα μεταπτυχιακά προγράμματα νοσηλευτικής άρχισαν να περιλαμβάνουν σειρές μαθημάτων που αφορούσαν την ανάπτυξη εννοιών και τα μοντέλα νοσηλευτικής, εξοικειώνοντας τους σπουδαστές με τους πρώτους θεωρητικούς της νοσηλευτικής και με τις διαδικασίες της ανάπτυξης γνώσεων (</a:t>
            </a:r>
            <a:r>
              <a:rPr lang="el-GR" sz="1800" dirty="0" err="1"/>
              <a:t>Alligood</a:t>
            </a:r>
            <a:r>
              <a:rPr lang="el-GR" sz="1800" dirty="0"/>
              <a:t>, 2010a). Η ανάπτυξη των νοσηλευτικών γνώσεων αποτέλεσε σημαντική κινητήρια δύναμη κατά την περίοδο αυτή. Το πτυχίο άρχισε να τυγχάνει ευρύτερης αποδοχής ως το πρώτο εκπαιδευτικό επίπεδο για την επαγγελματική νοσηλευτική και η νοσηλευτική έτυχε αναγνώρισης και αποδοχής ως πανεπιστημιακός κλάδος της τριτοβάθμιας εκπαίδευσης σε ολόκληρη τη χώρα. </a:t>
            </a:r>
            <a:br>
              <a:rPr lang="el-GR" sz="1800" dirty="0"/>
            </a:br>
            <a:endParaRPr lang="el-GR" sz="1800" dirty="0"/>
          </a:p>
          <a:p>
            <a:r>
              <a:rPr lang="el-GR" sz="1800" dirty="0"/>
              <a:t>Οι ερευνητές νοσηλευτές προσπαθούσαν να αναπτύξουν και να διασαφηνίσουν ένα εξειδικευμένο σύνολο γνώσεων νοσηλευτικής με στόχους τη βελτίωση της φροντίδας των ασθενών, την παροχή ενός επαγγελματικού τρόπου άσκησης της πρακτικής και την επίτευξη της αναγνώρισης της νοσηλευτικής ως επαγγέλματος. Τη δεκαετία του 1960 υπήρξαν διαμάχες και συζητήσεις σχετικά με τη σωστή κατεύθυνση και την κατάλληλη εκπαίδευση για την ανάπτυξη των νοσηλευτικών γνώσεων. </a:t>
            </a:r>
          </a:p>
        </p:txBody>
      </p:sp>
    </p:spTree>
    <p:extLst>
      <p:ext uri="{BB962C8B-B14F-4D97-AF65-F5344CB8AC3E}">
        <p14:creationId xmlns:p14="http://schemas.microsoft.com/office/powerpoint/2010/main" val="409845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EA38C91-1F69-E3CB-EDF3-FE630D60FA23}"/>
              </a:ext>
            </a:extLst>
          </p:cNvPr>
          <p:cNvSpPr>
            <a:spLocks noGrp="1"/>
          </p:cNvSpPr>
          <p:nvPr>
            <p:ph idx="1"/>
          </p:nvPr>
        </p:nvSpPr>
        <p:spPr>
          <a:xfrm>
            <a:off x="2484783" y="912592"/>
            <a:ext cx="9181498" cy="4456411"/>
          </a:xfrm>
        </p:spPr>
        <p:txBody>
          <a:bodyPr>
            <a:normAutofit/>
          </a:bodyPr>
          <a:lstStyle/>
          <a:p>
            <a:r>
              <a:rPr lang="el-GR" sz="1900" dirty="0"/>
              <a:t>Τη δεκαετία του 1970 συνεχίστηκε η πορεία μετάβασης της νοσηλευτικής από λειτούργημα σε επάγγελμα καθώς οι ηγέτες του κλάδου διαφωνούσαν για το αν η νοσηλευτική θα έπρεπε να βασίζεται σε κάποιον άλλον επιστημονικό κλάδο ή όχι. Η ιστορία κατέγραψε το αποτέλεσμα, κατά το οποίο η νοσηλευτική πρακτική πρέπει να βασίζεται στη νοσηλευτική επιστήμη (</a:t>
            </a:r>
            <a:r>
              <a:rPr lang="el-GR" sz="1900" dirty="0" err="1"/>
              <a:t>Alligood</a:t>
            </a:r>
            <a:r>
              <a:rPr lang="el-GR" sz="1900" dirty="0"/>
              <a:t>, 2010a, </a:t>
            </a:r>
            <a:r>
              <a:rPr lang="el-GR" sz="1900" dirty="0" err="1"/>
              <a:t>Fawcett</a:t>
            </a:r>
            <a:r>
              <a:rPr lang="el-GR" sz="1900" dirty="0"/>
              <a:t>, 1978, </a:t>
            </a:r>
            <a:r>
              <a:rPr lang="el-GR" sz="1900" dirty="0" err="1"/>
              <a:t>Nicoll</a:t>
            </a:r>
            <a:r>
              <a:rPr lang="el-GR" sz="1900" dirty="0"/>
              <a:t>, 1968)</a:t>
            </a:r>
            <a:r>
              <a:rPr lang="en-US" sz="1900" dirty="0"/>
              <a:t>.</a:t>
            </a:r>
            <a:r>
              <a:rPr lang="el-GR" sz="1900" dirty="0"/>
              <a:t> </a:t>
            </a:r>
            <a:br>
              <a:rPr lang="el-GR" sz="1900" dirty="0"/>
            </a:br>
            <a:br>
              <a:rPr lang="el-GR" sz="1900" dirty="0"/>
            </a:br>
            <a:endParaRPr lang="el-GR" sz="1900" dirty="0"/>
          </a:p>
          <a:p>
            <a:r>
              <a:rPr lang="el-GR" sz="1900" dirty="0"/>
              <a:t>Όπως παρατήρησε η </a:t>
            </a:r>
            <a:r>
              <a:rPr lang="el-GR" sz="1900" dirty="0" err="1"/>
              <a:t>Meleis</a:t>
            </a:r>
            <a:r>
              <a:rPr lang="el-GR" sz="1900" dirty="0"/>
              <a:t> (2007), «η θεωρία δεν είναι πολυτέλεια στον κλάδο της νοσηλευτικής… αλλά αναπόσπαστο μέρος του νοσηλευτικού λεξιλογίου στην εκπαίδευση, τη διοίκηση και την πρακτική». </a:t>
            </a:r>
            <a:br>
              <a:rPr lang="el-GR" sz="1900" dirty="0"/>
            </a:br>
            <a:r>
              <a:rPr lang="el-GR" sz="1900" dirty="0"/>
              <a:t>Σημαντικός πρόδρομος της περιόδου της θεωρίας ήταν η γενική αποδοχή της νοσηλευτικής ως επαγγέλματος και ανεξάρτητου πανεπιστημιακού κλάδου.</a:t>
            </a:r>
          </a:p>
          <a:p>
            <a:endParaRPr lang="el-GR" dirty="0"/>
          </a:p>
        </p:txBody>
      </p:sp>
      <p:pic>
        <p:nvPicPr>
          <p:cNvPr id="5" name="Εικόνα 4" descr="Εικόνα που περιέχει κείμενο, σχεδίαση, γραμματοσειρά, διάγραμμα&#10;&#10;Περιγραφή που δημιουργήθηκε αυτόματα">
            <a:extLst>
              <a:ext uri="{FF2B5EF4-FFF2-40B4-BE49-F238E27FC236}">
                <a16:creationId xmlns:a16="http://schemas.microsoft.com/office/drawing/2014/main" id="{5A4A931A-00DA-77F3-4F29-F4EE34A75EF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90769" y="437354"/>
            <a:ext cx="1910561" cy="27034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9673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14798BD-6D05-E06E-B79A-EBCE5508447B}"/>
              </a:ext>
            </a:extLst>
          </p:cNvPr>
          <p:cNvSpPr>
            <a:spLocks noGrp="1"/>
          </p:cNvSpPr>
          <p:nvPr>
            <p:ph idx="1"/>
          </p:nvPr>
        </p:nvSpPr>
        <p:spPr>
          <a:xfrm>
            <a:off x="752475" y="819150"/>
            <a:ext cx="10727221" cy="5601528"/>
          </a:xfrm>
        </p:spPr>
        <p:txBody>
          <a:bodyPr>
            <a:normAutofit fontScale="77500" lnSpcReduction="20000"/>
          </a:bodyPr>
          <a:lstStyle/>
          <a:p>
            <a:r>
              <a:rPr lang="el-GR" dirty="0"/>
              <a:t>Η περίοδος της θεωρίας (</a:t>
            </a:r>
            <a:r>
              <a:rPr lang="el-GR" dirty="0" err="1"/>
              <a:t>theory</a:t>
            </a:r>
            <a:r>
              <a:rPr lang="el-GR" dirty="0"/>
              <a:t> </a:t>
            </a:r>
            <a:r>
              <a:rPr lang="el-GR" dirty="0" err="1"/>
              <a:t>era</a:t>
            </a:r>
            <a:r>
              <a:rPr lang="el-GR" dirty="0"/>
              <a:t>) ήταν η φυσική συνέχεια των περιόδων της έρευνας και της πτυχιακής εκπαίδευσης (</a:t>
            </a:r>
            <a:r>
              <a:rPr lang="el-GR" dirty="0" err="1"/>
              <a:t>Alligood</a:t>
            </a:r>
            <a:r>
              <a:rPr lang="el-GR" dirty="0"/>
              <a:t>, 2010a, </a:t>
            </a:r>
            <a:r>
              <a:rPr lang="el-GR" dirty="0" err="1"/>
              <a:t>Im</a:t>
            </a:r>
            <a:r>
              <a:rPr lang="el-GR" dirty="0"/>
              <a:t> &amp; </a:t>
            </a:r>
            <a:r>
              <a:rPr lang="el-GR" dirty="0" err="1"/>
              <a:t>Chang</a:t>
            </a:r>
            <a:r>
              <a:rPr lang="el-GR" dirty="0"/>
              <a:t>, 2012). </a:t>
            </a:r>
          </a:p>
          <a:p>
            <a:r>
              <a:rPr lang="el-GR" dirty="0"/>
              <a:t>Η εκρηκτική αύξηση των διδακτορικών προγραμμάτων νοσηλευτικής από τη δεκαετία του 1970 και η βιβλιογραφία των νοσηλευτικών θεωριών επιβεβαίωσαν ότι τα διδακτορικά έπρεπε να είναι στη νοσηλευτική (</a:t>
            </a:r>
            <a:r>
              <a:rPr lang="el-GR" dirty="0" err="1"/>
              <a:t>Nicoll</a:t>
            </a:r>
            <a:r>
              <a:rPr lang="el-GR" dirty="0"/>
              <a:t>, 1986, 1992, 1997, </a:t>
            </a:r>
            <a:r>
              <a:rPr lang="el-GR" dirty="0" err="1"/>
              <a:t>Reed</a:t>
            </a:r>
            <a:r>
              <a:rPr lang="el-GR" dirty="0"/>
              <a:t>, </a:t>
            </a:r>
            <a:r>
              <a:rPr lang="el-GR" dirty="0" err="1"/>
              <a:t>Shearer</a:t>
            </a:r>
            <a:r>
              <a:rPr lang="el-GR" dirty="0"/>
              <a:t> &amp; </a:t>
            </a:r>
            <a:r>
              <a:rPr lang="el-GR" dirty="0" err="1"/>
              <a:t>Nicoll</a:t>
            </a:r>
            <a:r>
              <a:rPr lang="el-GR" dirty="0"/>
              <a:t>, 2003, </a:t>
            </a:r>
            <a:r>
              <a:rPr lang="el-GR" dirty="0" err="1"/>
              <a:t>Reed</a:t>
            </a:r>
            <a:r>
              <a:rPr lang="el-GR" dirty="0"/>
              <a:t> &amp; </a:t>
            </a:r>
            <a:r>
              <a:rPr lang="el-GR" dirty="0" err="1"/>
              <a:t>Shearer</a:t>
            </a:r>
            <a:r>
              <a:rPr lang="el-GR" dirty="0"/>
              <a:t>, 2009, 2012). </a:t>
            </a:r>
            <a:br>
              <a:rPr lang="el-GR" dirty="0"/>
            </a:br>
            <a:endParaRPr lang="el-GR" dirty="0"/>
          </a:p>
          <a:p>
            <a:r>
              <a:rPr lang="el-GR" dirty="0"/>
              <a:t>Καθώς η έρευνα και η ανάπτυξη των γνώσεων ήταν πλέον πληρέστερα κατανοητές, έγινε προφανές ότι η έρευνα χωρίς εννοιολογικά και θεωρητικά πλαίσια παρήγαγε μεμονωμένες και αποσπασματικές πληροφορίες και το συμπέρασμα ήταν ότι για να προκύψει η νοσηλευτική επιστήμη απαιτούνταν έρευνα και θεωρία μαζί (</a:t>
            </a:r>
            <a:r>
              <a:rPr lang="el-GR" dirty="0" err="1"/>
              <a:t>Batey</a:t>
            </a:r>
            <a:r>
              <a:rPr lang="el-GR" dirty="0"/>
              <a:t>, 1977, </a:t>
            </a:r>
            <a:r>
              <a:rPr lang="el-GR" dirty="0" err="1"/>
              <a:t>Fawcett</a:t>
            </a:r>
            <a:r>
              <a:rPr lang="el-GR" dirty="0"/>
              <a:t>, 1978, </a:t>
            </a:r>
            <a:r>
              <a:rPr lang="el-GR" dirty="0" err="1"/>
              <a:t>Hardy</a:t>
            </a:r>
            <a:r>
              <a:rPr lang="el-GR" dirty="0"/>
              <a:t>, 1978). </a:t>
            </a:r>
            <a:br>
              <a:rPr lang="el-GR" dirty="0"/>
            </a:br>
            <a:endParaRPr lang="el-GR" dirty="0"/>
          </a:p>
          <a:p>
            <a:r>
              <a:rPr lang="el-GR" dirty="0"/>
              <a:t>Η διδακτορική εκπαίδευση στη νοσηλευτική άρχισε να ακμάζει με την εισαγωγή νέων προγραμμάτων και την απόδοση μεγάλης έμφασης στην ανάπτυξη και τον έλεγχο των θεωριών. Η περίοδος της θεωρίας επιταχύνθηκε καθώς άρχισαν να αναγνωρίζονται ως θεωρία έργα που είχαν αναπτυχθεί ως πλαίσια για προγράμματα σπουδών και οδηγοί προηγμένης πρακτικής. Μάλιστα, στο συνέδριο </a:t>
            </a:r>
            <a:r>
              <a:rPr lang="el-GR" dirty="0" err="1"/>
              <a:t>Nurse</a:t>
            </a:r>
            <a:r>
              <a:rPr lang="el-GR" dirty="0"/>
              <a:t> </a:t>
            </a:r>
            <a:r>
              <a:rPr lang="el-GR" dirty="0" err="1"/>
              <a:t>Educator</a:t>
            </a:r>
            <a:r>
              <a:rPr lang="el-GR" dirty="0"/>
              <a:t> </a:t>
            </a:r>
            <a:r>
              <a:rPr lang="el-GR" dirty="0" err="1"/>
              <a:t>Conference</a:t>
            </a:r>
            <a:r>
              <a:rPr lang="el-GR" dirty="0"/>
              <a:t> στη Νέα Υόρκη το 1978 ήταν που θεωρητικοί αναγνωρίστηκαν ως θεωρητικοί της νοσηλευτικής και τα έργα τους ως εννοιολογικά μοντέλα και θεωρίες της νοσηλευτικής (</a:t>
            </a:r>
            <a:r>
              <a:rPr lang="el-GR" dirty="0" err="1"/>
              <a:t>Fawcett</a:t>
            </a:r>
            <a:r>
              <a:rPr lang="el-GR" dirty="0"/>
              <a:t>, 1984, </a:t>
            </a:r>
            <a:r>
              <a:rPr lang="el-GR" dirty="0" err="1"/>
              <a:t>Fitzpatrick</a:t>
            </a:r>
            <a:r>
              <a:rPr lang="el-GR" dirty="0"/>
              <a:t> &amp; </a:t>
            </a:r>
            <a:r>
              <a:rPr lang="el-GR" dirty="0" err="1"/>
              <a:t>Whall</a:t>
            </a:r>
            <a:r>
              <a:rPr lang="el-GR" dirty="0"/>
              <a:t>, 1983).</a:t>
            </a:r>
          </a:p>
        </p:txBody>
      </p:sp>
    </p:spTree>
    <p:extLst>
      <p:ext uri="{BB962C8B-B14F-4D97-AF65-F5344CB8AC3E}">
        <p14:creationId xmlns:p14="http://schemas.microsoft.com/office/powerpoint/2010/main" val="548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6F685AE-0701-FD8B-C446-3E42B6B7253D}"/>
              </a:ext>
            </a:extLst>
          </p:cNvPr>
          <p:cNvSpPr>
            <a:spLocks noGrp="1"/>
          </p:cNvSpPr>
          <p:nvPr>
            <p:ph idx="1"/>
          </p:nvPr>
        </p:nvSpPr>
        <p:spPr>
          <a:xfrm>
            <a:off x="609600" y="914400"/>
            <a:ext cx="10934699" cy="5657849"/>
          </a:xfrm>
        </p:spPr>
        <p:txBody>
          <a:bodyPr>
            <a:normAutofit lnSpcReduction="10000"/>
          </a:bodyPr>
          <a:lstStyle/>
          <a:p>
            <a:r>
              <a:rPr lang="el-GR" sz="2000" dirty="0"/>
              <a:t>Η δεκαετία του 1980 υπήρξε μια περίοδος σημαντικών εξελίξεων στη νοσηλευτική θεωρία που έχει χαρακτηριστεί ως μετάβαση από την </a:t>
            </a:r>
            <a:r>
              <a:rPr lang="el-GR" sz="2000" dirty="0" err="1"/>
              <a:t>προπαραδειγματική</a:t>
            </a:r>
            <a:r>
              <a:rPr lang="el-GR" sz="2000" dirty="0"/>
              <a:t> (</a:t>
            </a:r>
            <a:r>
              <a:rPr lang="el-GR" sz="2000" dirty="0" err="1"/>
              <a:t>preparadigm</a:t>
            </a:r>
            <a:r>
              <a:rPr lang="el-GR" sz="2000" dirty="0"/>
              <a:t>) στην παραδειγματική (</a:t>
            </a:r>
            <a:r>
              <a:rPr lang="el-GR" sz="2000" dirty="0" err="1"/>
              <a:t>paradigm</a:t>
            </a:r>
            <a:r>
              <a:rPr lang="el-GR" sz="2000" dirty="0"/>
              <a:t>) περίοδο (</a:t>
            </a:r>
            <a:r>
              <a:rPr lang="el-GR" sz="2000" dirty="0" err="1"/>
              <a:t>Fawcett</a:t>
            </a:r>
            <a:r>
              <a:rPr lang="el-GR" sz="2000" dirty="0"/>
              <a:t>, 1984, </a:t>
            </a:r>
            <a:r>
              <a:rPr lang="el-GR" sz="2000" dirty="0" err="1"/>
              <a:t>Hardy</a:t>
            </a:r>
            <a:r>
              <a:rPr lang="el-GR" sz="2000" dirty="0"/>
              <a:t>, 1978, </a:t>
            </a:r>
            <a:r>
              <a:rPr lang="el-GR" sz="2000" dirty="0" err="1"/>
              <a:t>Kuhn</a:t>
            </a:r>
            <a:r>
              <a:rPr lang="el-GR" sz="2000" dirty="0"/>
              <a:t>, 1970). </a:t>
            </a:r>
            <a:br>
              <a:rPr lang="el-GR" sz="2000" dirty="0"/>
            </a:br>
            <a:endParaRPr lang="el-GR" sz="2000" dirty="0"/>
          </a:p>
          <a:p>
            <a:r>
              <a:rPr lang="el-GR" sz="2000" dirty="0"/>
              <a:t>Τα επικρατέστερα παραδείγματα (μοντέλα) νοσηλευτικής παρείχαν προοπτικές για τη νοσηλευτική πρακτική, τη διοίκηση, την εκπαίδευση, την έρευνα και την περαιτέρω θεωρητική ανάπτυξη. Τη δεκαετία του 1980 η δημιουργική πρόταση της </a:t>
            </a:r>
            <a:r>
              <a:rPr lang="el-GR" sz="2000" dirty="0" err="1"/>
              <a:t>Fawcett</a:t>
            </a:r>
            <a:r>
              <a:rPr lang="el-GR" sz="2000" dirty="0"/>
              <a:t> για τέσσερις γενικές νοσηλευτικές έννοιες ως </a:t>
            </a:r>
            <a:r>
              <a:rPr lang="el-GR" sz="2000" dirty="0" err="1"/>
              <a:t>μετα</a:t>
            </a:r>
            <a:r>
              <a:rPr lang="el-GR" sz="2000" dirty="0"/>
              <a:t>-παράδειγμα της νοσηλευτικής χρησίμευσε ως οργανωτική δομή για τα υπάρχοντα νοσηλευτικά πλαίσια και εισήγαγε ένα τρόπο οργάνωσης των μεμονωμένων θεωρητικών έργων σε μια δομή μεστή νοήματος (</a:t>
            </a:r>
            <a:r>
              <a:rPr lang="el-GR" sz="2000" dirty="0" err="1"/>
              <a:t>Fawcett</a:t>
            </a:r>
            <a:r>
              <a:rPr lang="el-GR" sz="2000" dirty="0"/>
              <a:t>, 1978, 1984, 1993, </a:t>
            </a:r>
            <a:r>
              <a:rPr lang="el-GR" sz="2000" dirty="0" err="1"/>
              <a:t>Fitzpatrick</a:t>
            </a:r>
            <a:r>
              <a:rPr lang="el-GR" sz="2000" dirty="0"/>
              <a:t> &amp; </a:t>
            </a:r>
            <a:r>
              <a:rPr lang="el-GR" sz="2000" dirty="0" err="1"/>
              <a:t>Whall</a:t>
            </a:r>
            <a:r>
              <a:rPr lang="el-GR" sz="2000" dirty="0"/>
              <a:t>, 1983). </a:t>
            </a:r>
            <a:br>
              <a:rPr lang="el-GR" sz="2000" dirty="0"/>
            </a:br>
            <a:endParaRPr lang="el-GR" sz="2000" dirty="0"/>
          </a:p>
          <a:p>
            <a:r>
              <a:rPr lang="el-GR" sz="2000" dirty="0"/>
              <a:t>Η ταξινόμηση των νοσηλευτικών θεωριών ως παραδειγμάτων εντός ενός παραδείγματος των εννοιών του </a:t>
            </a:r>
            <a:r>
              <a:rPr lang="el-GR" sz="2000" b="1" u="sng" dirty="0"/>
              <a:t>προσώπου (</a:t>
            </a:r>
            <a:r>
              <a:rPr lang="el-GR" sz="2000" b="1" u="sng" dirty="0" err="1"/>
              <a:t>person</a:t>
            </a:r>
            <a:r>
              <a:rPr lang="el-GR" sz="2000" b="1" u="sng" dirty="0"/>
              <a:t>), του περιβάλλοντος (</a:t>
            </a:r>
            <a:r>
              <a:rPr lang="el-GR" sz="2000" b="1" u="sng" dirty="0" err="1"/>
              <a:t>environment</a:t>
            </a:r>
            <a:r>
              <a:rPr lang="el-GR" sz="2000" b="1" u="sng" dirty="0"/>
              <a:t>), της υγείας (</a:t>
            </a:r>
            <a:r>
              <a:rPr lang="el-GR" sz="2000" b="1" u="sng" dirty="0" err="1"/>
              <a:t>health</a:t>
            </a:r>
            <a:r>
              <a:rPr lang="el-GR" sz="2000" b="1" u="sng" dirty="0"/>
              <a:t>) και της νοσηλευτικής (</a:t>
            </a:r>
            <a:r>
              <a:rPr lang="el-GR" sz="2000" b="1" u="sng" dirty="0" err="1"/>
              <a:t>nursing</a:t>
            </a:r>
            <a:r>
              <a:rPr lang="el-GR" sz="2000" b="1" u="sng" dirty="0"/>
              <a:t>) </a:t>
            </a:r>
            <a:r>
              <a:rPr lang="el-GR" sz="2000" dirty="0"/>
              <a:t>ενοποίησε συστηματικά τα θεωρητικά έργα της </a:t>
            </a:r>
            <a:r>
              <a:rPr lang="el-GR" sz="2000" dirty="0" err="1"/>
              <a:t>νoσηλευτικής</a:t>
            </a:r>
            <a:r>
              <a:rPr lang="el-GR" sz="2000" dirty="0"/>
              <a:t> για τον κλάδο. Τα τέσσερα κοινά φαινόμενα των νοσηλευτικών θεωριών, που επηρεάζουν και καθορίζουν τη νοσηλευτική πρακτική.</a:t>
            </a:r>
          </a:p>
        </p:txBody>
      </p:sp>
      <p:sp>
        <p:nvSpPr>
          <p:cNvPr id="4" name="TextBox 3">
            <a:extLst>
              <a:ext uri="{FF2B5EF4-FFF2-40B4-BE49-F238E27FC236}">
                <a16:creationId xmlns:a16="http://schemas.microsoft.com/office/drawing/2014/main" id="{F73372B5-8160-C3DF-5B2E-D478B3108B61}"/>
              </a:ext>
            </a:extLst>
          </p:cNvPr>
          <p:cNvSpPr txBox="1"/>
          <p:nvPr/>
        </p:nvSpPr>
        <p:spPr>
          <a:xfrm>
            <a:off x="6400801" y="0"/>
            <a:ext cx="4305300" cy="461665"/>
          </a:xfrm>
          <a:prstGeom prst="rect">
            <a:avLst/>
          </a:prstGeom>
          <a:noFill/>
          <a:ln>
            <a:solidFill>
              <a:schemeClr val="bg2"/>
            </a:solidFill>
          </a:ln>
        </p:spPr>
        <p:txBody>
          <a:bodyPr wrap="square" rtlCol="0" anchor="ctr" anchorCtr="1">
            <a:spAutoFit/>
          </a:bodyPr>
          <a:lstStyle/>
          <a:p>
            <a:r>
              <a:rPr lang="el-GR" sz="2400" dirty="0"/>
              <a:t>Οι Νοσηλευτικές Θεωρίες</a:t>
            </a:r>
          </a:p>
        </p:txBody>
      </p:sp>
    </p:spTree>
    <p:extLst>
      <p:ext uri="{BB962C8B-B14F-4D97-AF65-F5344CB8AC3E}">
        <p14:creationId xmlns:p14="http://schemas.microsoft.com/office/powerpoint/2010/main" val="95464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C0911-7274-0EA6-612B-C64F4F8103E0}"/>
            </a:ext>
          </a:extLst>
        </p:cNvPr>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6C096BB-792F-9CC2-2D74-4A329702ABB1}"/>
              </a:ext>
            </a:extLst>
          </p:cNvPr>
          <p:cNvSpPr>
            <a:spLocks noGrp="1"/>
          </p:cNvSpPr>
          <p:nvPr>
            <p:ph idx="1"/>
          </p:nvPr>
        </p:nvSpPr>
        <p:spPr>
          <a:xfrm>
            <a:off x="609600" y="914400"/>
            <a:ext cx="10934699" cy="5657849"/>
          </a:xfrm>
        </p:spPr>
        <p:txBody>
          <a:bodyPr>
            <a:normAutofit fontScale="85000" lnSpcReduction="10000"/>
          </a:bodyPr>
          <a:lstStyle/>
          <a:p>
            <a:r>
              <a:rPr lang="el-GR" dirty="0"/>
              <a:t>Το σύστημα αυτό διασαφήνισε και βελτίωσε την κατανόηση της ανάπτυξης γνώσεων τοποθετώντας τα έργα των θεωρητικών σε ένα ευρύτερο πλαίσιο και διευκολύνοντας έτσι την ανάπτυξη της νοσηλευτικής επιστήμης (</a:t>
            </a:r>
            <a:r>
              <a:rPr lang="el-GR" dirty="0" err="1"/>
              <a:t>Fawcett</a:t>
            </a:r>
            <a:r>
              <a:rPr lang="el-GR" dirty="0"/>
              <a:t>, 2005). Η νοσηλευτική επιστήμη και έρευνα, εκπαίδευση, διοίκηση και πρακτική ως ενιαίο όλο συνεχίζει να διευρύνεται μέσω της νοσηλευτικής ευρυμάθειας και επιστημονικής σκέψης. </a:t>
            </a:r>
            <a:br>
              <a:rPr lang="el-GR" dirty="0"/>
            </a:br>
            <a:endParaRPr lang="el-GR" dirty="0"/>
          </a:p>
          <a:p>
            <a:r>
              <a:rPr lang="el-GR" dirty="0"/>
              <a:t>Τις τελευταίες δεκαετίες του αιώνα η έμφαση μετατοπίστηκε από την εκμάθηση πληροφοριών για τους θεωρητικούς στη χρησιμοποίηση των θεωρητικών έργων ώστε να προκύπτουν ερευνητικά ερωτήματα, να καθοδηγείται η πρακτική και να οργανώνονται τα προγράμματα σπουδών. Οι ενδείξεις αυτής της αύξησης των θεωρητικών έργων έχουν πολλαπλασιαστεί στις ανακοινώσεις από το βήμα του ομιλητή σε εθνικής εμβέλειας και διεθνείς συνδιασκέψεις, ενημερωτικά δελτία, επιστημονικά περιοδικά και βιβλία γραμμένα από νοσηλευτές επιστήμονες που είναι μέλη ενώσεων όπως οι κοινότητες των μελετητών των νοσηλευτικών μοντέλων και θεωριών. Τα μέλη συμβάλλουν στη γενική νοσηλευτική βιβλιογραφία και γνωστοποιούν την έρευνα και την πρακτική τους με ένα ορισμένο παράδειγμα-μοντέλο ή πλαίσιο σε συνέδρια των ενώσεων όπου παρουσιάζουν τις μελέτες τους και προάγουν την επιστήμη του επιλεγμένου παραδείγματος (</a:t>
            </a:r>
            <a:r>
              <a:rPr lang="el-GR" dirty="0" err="1"/>
              <a:t>Alligood</a:t>
            </a:r>
            <a:r>
              <a:rPr lang="el-GR" dirty="0"/>
              <a:t>, 2004, </a:t>
            </a:r>
            <a:r>
              <a:rPr lang="el-GR" dirty="0" err="1"/>
              <a:t>Alligood</a:t>
            </a:r>
            <a:r>
              <a:rPr lang="el-GR" dirty="0"/>
              <a:t> 2014, επί του τυπογραφείου, </a:t>
            </a:r>
            <a:r>
              <a:rPr lang="el-GR" dirty="0" err="1"/>
              <a:t>Fawcett</a:t>
            </a:r>
            <a:r>
              <a:rPr lang="el-GR" dirty="0"/>
              <a:t> &amp; </a:t>
            </a:r>
            <a:r>
              <a:rPr lang="el-GR" dirty="0" err="1"/>
              <a:t>Garity</a:t>
            </a:r>
            <a:r>
              <a:rPr lang="el-GR" dirty="0"/>
              <a:t>, 2009, </a:t>
            </a:r>
            <a:r>
              <a:rPr lang="el-GR" dirty="0" err="1"/>
              <a:t>Im</a:t>
            </a:r>
            <a:r>
              <a:rPr lang="el-GR" dirty="0"/>
              <a:t> &amp; </a:t>
            </a:r>
            <a:r>
              <a:rPr lang="el-GR" dirty="0" err="1"/>
              <a:t>Chang</a:t>
            </a:r>
            <a:r>
              <a:rPr lang="el-GR" dirty="0"/>
              <a:t>, 2012, </a:t>
            </a:r>
            <a:r>
              <a:rPr lang="el-GR" dirty="0" err="1"/>
              <a:t>Parker</a:t>
            </a:r>
            <a:r>
              <a:rPr lang="el-GR" dirty="0"/>
              <a:t>, 2006).</a:t>
            </a:r>
          </a:p>
        </p:txBody>
      </p:sp>
      <p:sp>
        <p:nvSpPr>
          <p:cNvPr id="4" name="TextBox 3">
            <a:extLst>
              <a:ext uri="{FF2B5EF4-FFF2-40B4-BE49-F238E27FC236}">
                <a16:creationId xmlns:a16="http://schemas.microsoft.com/office/drawing/2014/main" id="{1DF098D1-D8F1-4B92-1FEA-3A7E726661D5}"/>
              </a:ext>
            </a:extLst>
          </p:cNvPr>
          <p:cNvSpPr txBox="1"/>
          <p:nvPr/>
        </p:nvSpPr>
        <p:spPr>
          <a:xfrm>
            <a:off x="6400801" y="0"/>
            <a:ext cx="4305300" cy="461665"/>
          </a:xfrm>
          <a:prstGeom prst="rect">
            <a:avLst/>
          </a:prstGeom>
          <a:noFill/>
          <a:ln>
            <a:solidFill>
              <a:schemeClr val="bg2"/>
            </a:solidFill>
          </a:ln>
        </p:spPr>
        <p:txBody>
          <a:bodyPr wrap="square" rtlCol="0" anchor="ctr" anchorCtr="1">
            <a:spAutoFit/>
          </a:bodyPr>
          <a:lstStyle/>
          <a:p>
            <a:r>
              <a:rPr lang="el-GR" sz="2400" dirty="0"/>
              <a:t>Οι Νοσηλευτικές Θεωρίες</a:t>
            </a:r>
          </a:p>
        </p:txBody>
      </p:sp>
    </p:spTree>
    <p:extLst>
      <p:ext uri="{BB962C8B-B14F-4D97-AF65-F5344CB8AC3E}">
        <p14:creationId xmlns:p14="http://schemas.microsoft.com/office/powerpoint/2010/main" val="5119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8B565CE-4CC9-935B-7D82-5910C0E454E7}"/>
              </a:ext>
            </a:extLst>
          </p:cNvPr>
          <p:cNvSpPr>
            <a:spLocks noGrp="1"/>
          </p:cNvSpPr>
          <p:nvPr>
            <p:ph idx="1"/>
          </p:nvPr>
        </p:nvSpPr>
        <p:spPr>
          <a:xfrm>
            <a:off x="648373" y="1371152"/>
            <a:ext cx="10295852" cy="5258248"/>
          </a:xfrm>
        </p:spPr>
        <p:txBody>
          <a:bodyPr>
            <a:normAutofit fontScale="70000" lnSpcReduction="20000"/>
          </a:bodyPr>
          <a:lstStyle/>
          <a:p>
            <a:r>
              <a:rPr lang="el-GR" dirty="0"/>
              <a:t>Αυτές οι παρατηρήσεις της ανάπτυξης της νοσηλευτικής θεωρίας αναβιώνουν την περιγραφή του </a:t>
            </a:r>
            <a:r>
              <a:rPr lang="el-GR" dirty="0" err="1"/>
              <a:t>Kuhn</a:t>
            </a:r>
            <a:r>
              <a:rPr lang="el-GR" dirty="0"/>
              <a:t> (1970) για την ομαλή επιστήμη (</a:t>
            </a:r>
            <a:r>
              <a:rPr lang="el-GR" dirty="0" err="1"/>
              <a:t>normal</a:t>
            </a:r>
            <a:r>
              <a:rPr lang="el-GR" dirty="0"/>
              <a:t> </a:t>
            </a:r>
            <a:r>
              <a:rPr lang="el-GR" dirty="0" err="1"/>
              <a:t>science</a:t>
            </a:r>
            <a:r>
              <a:rPr lang="el-GR" dirty="0"/>
              <a:t>). Η φιλοσοφία του για την επιστήμη βοηθά στη σαφέστερη κατανόηση της εξέλιξης της νοσηλευτικής θεωρίας μέσω της επιστήμης των παραδειγμάτων. </a:t>
            </a:r>
          </a:p>
          <a:p>
            <a:endParaRPr lang="el-GR" dirty="0"/>
          </a:p>
          <a:p>
            <a:r>
              <a:rPr lang="el-GR" dirty="0"/>
              <a:t>Είναι σημαντικό από ιστορική άποψη να κατανοήσουμε ότι αυτά που θεωρούμε σήμερα συλλογικά ως νοσηλευτικά μοντέλα και θεωρίες είναι το έργο ατόμων σε ποικίλες περιοχές της χώρας που δημοσίευσαν τις ιδέες τους και τον τρόπο που αντιλαμβάνονταν εννοιολογικά τη νοσηλευτική. Τα έργα αυτά αργότερα εξετάστηκαν συλλογικά εντός μιας συστηματικής δομής γνώσεων σύμφωνα με την ανάλυση και αξιολόγηση (</a:t>
            </a:r>
            <a:r>
              <a:rPr lang="el-GR" dirty="0" err="1"/>
              <a:t>Fawcett</a:t>
            </a:r>
            <a:r>
              <a:rPr lang="el-GR" dirty="0"/>
              <a:t>, 1984, 1993, 2005). </a:t>
            </a:r>
          </a:p>
          <a:p>
            <a:r>
              <a:rPr lang="el-GR" dirty="0"/>
              <a:t>Οι ηγέτες αυτοί αναγνώρισαν τους περιορισμούς της θεωρίας από άλλους κλάδους να περιγράφει, να εξηγεί ή να προβλέπει τις νοσηλευτικές εκβάσεις και αγωνίστηκαν για να εδραιώσουν μια επιστημονική βάση για τη διοίκηση, τα προγράμματα σπουδών, την πρακτική και την έρευνα της νοσηλευτικής.</a:t>
            </a:r>
          </a:p>
          <a:p>
            <a:r>
              <a:rPr lang="el-GR" dirty="0"/>
              <a:t> Η ανάπτυξη και η χρήση της θεωρίας προσέδωσε νόημα στις διαδικασίες της νοσηλευτικής, καταλήγοντας σε αυτό που αναγνωρίζεται σήμερα ως η περίοδος της νοσηλευτικής θεωρίας (</a:t>
            </a:r>
            <a:r>
              <a:rPr lang="el-GR" dirty="0" err="1"/>
              <a:t>Alligood</a:t>
            </a:r>
            <a:r>
              <a:rPr lang="el-GR" dirty="0"/>
              <a:t>, 2010a, </a:t>
            </a:r>
            <a:r>
              <a:rPr lang="el-GR" dirty="0" err="1"/>
              <a:t>Alligood</a:t>
            </a:r>
            <a:r>
              <a:rPr lang="el-GR" dirty="0"/>
              <a:t>, 2010b, </a:t>
            </a:r>
            <a:r>
              <a:rPr lang="el-GR" dirty="0" err="1"/>
              <a:t>Nicoll</a:t>
            </a:r>
            <a:r>
              <a:rPr lang="el-GR" dirty="0"/>
              <a:t>, 1986, 1992, 1997, </a:t>
            </a:r>
            <a:r>
              <a:rPr lang="el-GR" dirty="0" err="1"/>
              <a:t>Reed</a:t>
            </a:r>
            <a:r>
              <a:rPr lang="el-GR" dirty="0"/>
              <a:t>, </a:t>
            </a:r>
            <a:r>
              <a:rPr lang="el-GR" dirty="0" err="1"/>
              <a:t>Shearer</a:t>
            </a:r>
            <a:r>
              <a:rPr lang="el-GR" dirty="0"/>
              <a:t>, &amp; </a:t>
            </a:r>
            <a:r>
              <a:rPr lang="el-GR" dirty="0" err="1"/>
              <a:t>Nicoll</a:t>
            </a:r>
            <a:r>
              <a:rPr lang="el-GR" dirty="0"/>
              <a:t>, 2003, </a:t>
            </a:r>
            <a:r>
              <a:rPr lang="el-GR" dirty="0" err="1"/>
              <a:t>Reed</a:t>
            </a:r>
            <a:r>
              <a:rPr lang="el-GR" dirty="0"/>
              <a:t> &amp; </a:t>
            </a:r>
            <a:r>
              <a:rPr lang="el-GR" dirty="0" err="1"/>
              <a:t>Shearer</a:t>
            </a:r>
            <a:r>
              <a:rPr lang="el-GR" dirty="0"/>
              <a:t>, 2012, Wood, 2010). </a:t>
            </a:r>
          </a:p>
          <a:p>
            <a:endParaRPr lang="el-GR" dirty="0"/>
          </a:p>
          <a:p>
            <a:r>
              <a:rPr lang="el-GR" dirty="0"/>
              <a:t>Όπως είχαν πει οι </a:t>
            </a:r>
            <a:r>
              <a:rPr lang="el-GR" dirty="0" err="1"/>
              <a:t>Fitzpatrick</a:t>
            </a:r>
            <a:r>
              <a:rPr lang="el-GR" dirty="0"/>
              <a:t> και </a:t>
            </a:r>
            <a:r>
              <a:rPr lang="el-GR" dirty="0" err="1"/>
              <a:t>Whall</a:t>
            </a:r>
            <a:r>
              <a:rPr lang="el-GR" dirty="0"/>
              <a:t> (1983), «…η νοσηλευτική βρίσκεται στο κατώφλι μιας συναρπαστικής νέας εποχής» (σελ. 2). Αυτή η συνειδητοποίηση οδήγησε στην περίοδο της χρήσης της θεωρίας (</a:t>
            </a:r>
            <a:r>
              <a:rPr lang="el-GR" dirty="0" err="1"/>
              <a:t>theory</a:t>
            </a:r>
            <a:r>
              <a:rPr lang="el-GR" dirty="0"/>
              <a:t> </a:t>
            </a:r>
            <a:r>
              <a:rPr lang="el-GR" dirty="0" err="1"/>
              <a:t>utilization</a:t>
            </a:r>
            <a:r>
              <a:rPr lang="el-GR" dirty="0"/>
              <a:t> </a:t>
            </a:r>
            <a:r>
              <a:rPr lang="el-GR" dirty="0" err="1"/>
              <a:t>era</a:t>
            </a:r>
            <a:r>
              <a:rPr lang="el-GR" dirty="0"/>
              <a:t>). </a:t>
            </a:r>
          </a:p>
        </p:txBody>
      </p:sp>
      <p:sp>
        <p:nvSpPr>
          <p:cNvPr id="4" name="TextBox 3">
            <a:extLst>
              <a:ext uri="{FF2B5EF4-FFF2-40B4-BE49-F238E27FC236}">
                <a16:creationId xmlns:a16="http://schemas.microsoft.com/office/drawing/2014/main" id="{FBB3CBA5-014C-546F-F02E-F287593BBB8B}"/>
              </a:ext>
            </a:extLst>
          </p:cNvPr>
          <p:cNvSpPr txBox="1"/>
          <p:nvPr/>
        </p:nvSpPr>
        <p:spPr>
          <a:xfrm>
            <a:off x="333375" y="468064"/>
            <a:ext cx="4162425" cy="461665"/>
          </a:xfrm>
          <a:prstGeom prst="rect">
            <a:avLst/>
          </a:prstGeom>
          <a:noFill/>
          <a:ln>
            <a:solidFill>
              <a:schemeClr val="bg2"/>
            </a:solidFill>
          </a:ln>
        </p:spPr>
        <p:txBody>
          <a:bodyPr wrap="square" rtlCol="0" anchor="ctr" anchorCtr="1">
            <a:spAutoFit/>
          </a:bodyPr>
          <a:lstStyle/>
          <a:p>
            <a:r>
              <a:rPr lang="en-US" sz="2400" b="1" dirty="0"/>
              <a:t>Normal Science</a:t>
            </a:r>
            <a:endParaRPr lang="el-GR" sz="2400" b="1" dirty="0"/>
          </a:p>
        </p:txBody>
      </p:sp>
    </p:spTree>
    <p:extLst>
      <p:ext uri="{BB962C8B-B14F-4D97-AF65-F5344CB8AC3E}">
        <p14:creationId xmlns:p14="http://schemas.microsoft.com/office/powerpoint/2010/main" val="122342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9940FFA5-0FD3-1D17-39F2-9297EDF0218A}"/>
              </a:ext>
            </a:extLst>
          </p:cNvPr>
          <p:cNvGraphicFramePr>
            <a:graphicFrameLocks noGrp="1"/>
          </p:cNvGraphicFramePr>
          <p:nvPr>
            <p:ph idx="1"/>
            <p:extLst>
              <p:ext uri="{D42A27DB-BD31-4B8C-83A1-F6EECF244321}">
                <p14:modId xmlns:p14="http://schemas.microsoft.com/office/powerpoint/2010/main" val="146410184"/>
              </p:ext>
            </p:extLst>
          </p:nvPr>
        </p:nvGraphicFramePr>
        <p:xfrm>
          <a:off x="785091" y="738909"/>
          <a:ext cx="10741891" cy="4802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Ορθογώνιο: Στρογγύλεμα γωνιών 4">
            <a:extLst>
              <a:ext uri="{FF2B5EF4-FFF2-40B4-BE49-F238E27FC236}">
                <a16:creationId xmlns:a16="http://schemas.microsoft.com/office/drawing/2014/main" id="{228B9712-6EB4-EE11-C801-5B416EEF6794}"/>
              </a:ext>
            </a:extLst>
          </p:cNvPr>
          <p:cNvSpPr/>
          <p:nvPr/>
        </p:nvSpPr>
        <p:spPr>
          <a:xfrm>
            <a:off x="3574473" y="5643419"/>
            <a:ext cx="7952509" cy="840508"/>
          </a:xfrm>
          <a:prstGeom prst="roundRect">
            <a:avLst/>
          </a:prstGeom>
          <a:solidFill>
            <a:schemeClr val="accent1"/>
          </a:solidFill>
        </p:spPr>
        <p:style>
          <a:lnRef idx="3">
            <a:schemeClr val="lt1"/>
          </a:lnRef>
          <a:fillRef idx="1">
            <a:schemeClr val="accent2"/>
          </a:fillRef>
          <a:effectRef idx="1">
            <a:schemeClr val="accent2"/>
          </a:effectRef>
          <a:fontRef idx="minor">
            <a:schemeClr val="lt1"/>
          </a:fontRef>
        </p:style>
        <p:txBody>
          <a:bodyPr rtlCol="0" anchor="ctr"/>
          <a:lstStyle/>
          <a:p>
            <a:pPr lvl="0"/>
            <a:r>
              <a:rPr lang="el-GR" sz="1500" dirty="0">
                <a:solidFill>
                  <a:schemeClr val="accent6">
                    <a:lumMod val="50000"/>
                  </a:schemeClr>
                </a:solidFill>
              </a:rPr>
              <a:t>Η ανάλυση της θεωρίας ξεκινά τη διεργασία της ταυτοποίησης ενός πλαισίου</a:t>
            </a:r>
            <a:r>
              <a:rPr lang="en-US" sz="1500" dirty="0">
                <a:solidFill>
                  <a:schemeClr val="accent6">
                    <a:lumMod val="50000"/>
                  </a:schemeClr>
                </a:solidFill>
              </a:rPr>
              <a:t> </a:t>
            </a:r>
            <a:r>
              <a:rPr lang="el-GR" sz="1500" dirty="0">
                <a:solidFill>
                  <a:schemeClr val="accent6">
                    <a:lumMod val="50000"/>
                  </a:schemeClr>
                </a:solidFill>
              </a:rPr>
              <a:t>λήψης αποφάσεων για τη νοσηλευτική έρευνα ή πρακτική.</a:t>
            </a:r>
          </a:p>
        </p:txBody>
      </p:sp>
      <p:grpSp>
        <p:nvGrpSpPr>
          <p:cNvPr id="6" name="Ομάδα 5">
            <a:extLst>
              <a:ext uri="{FF2B5EF4-FFF2-40B4-BE49-F238E27FC236}">
                <a16:creationId xmlns:a16="http://schemas.microsoft.com/office/drawing/2014/main" id="{D5428976-3B55-F19B-60BF-B386CE7962DB}"/>
              </a:ext>
            </a:extLst>
          </p:cNvPr>
          <p:cNvGrpSpPr/>
          <p:nvPr/>
        </p:nvGrpSpPr>
        <p:grpSpPr>
          <a:xfrm>
            <a:off x="10366633" y="5254273"/>
            <a:ext cx="528845" cy="528845"/>
            <a:chOff x="8667731" y="3369693"/>
            <a:chExt cx="528845" cy="528845"/>
          </a:xfrm>
        </p:grpSpPr>
        <p:sp>
          <p:nvSpPr>
            <p:cNvPr id="7" name="Βέλος: Κάτω 6">
              <a:extLst>
                <a:ext uri="{FF2B5EF4-FFF2-40B4-BE49-F238E27FC236}">
                  <a16:creationId xmlns:a16="http://schemas.microsoft.com/office/drawing/2014/main" id="{5D086EA0-2CE9-C062-5F08-0B0EB3D05AB5}"/>
                </a:ext>
              </a:extLst>
            </p:cNvPr>
            <p:cNvSpPr/>
            <p:nvPr/>
          </p:nvSpPr>
          <p:spPr>
            <a:xfrm>
              <a:off x="8667731" y="3369693"/>
              <a:ext cx="528845" cy="528845"/>
            </a:xfrm>
            <a:prstGeom prst="downArrow">
              <a:avLst>
                <a:gd name="adj1" fmla="val 55000"/>
                <a:gd name="adj2" fmla="val 45000"/>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l-GR"/>
            </a:p>
          </p:txBody>
        </p:sp>
        <p:sp>
          <p:nvSpPr>
            <p:cNvPr id="8" name="Βέλος: Κάτω 4">
              <a:extLst>
                <a:ext uri="{FF2B5EF4-FFF2-40B4-BE49-F238E27FC236}">
                  <a16:creationId xmlns:a16="http://schemas.microsoft.com/office/drawing/2014/main" id="{306CB073-01D7-8774-84C9-C2A1EB4D6C74}"/>
                </a:ext>
              </a:extLst>
            </p:cNvPr>
            <p:cNvSpPr txBox="1"/>
            <p:nvPr/>
          </p:nvSpPr>
          <p:spPr>
            <a:xfrm>
              <a:off x="8786721" y="3369693"/>
              <a:ext cx="290865" cy="39795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l-GR" sz="2400" kern="1200"/>
            </a:p>
          </p:txBody>
        </p:sp>
      </p:grpSp>
      <p:pic>
        <p:nvPicPr>
          <p:cNvPr id="11" name="Γραφικό 10" descr="Παρουσίαση με λίστα ελέγχου περίγραμμα">
            <a:extLst>
              <a:ext uri="{FF2B5EF4-FFF2-40B4-BE49-F238E27FC236}">
                <a16:creationId xmlns:a16="http://schemas.microsoft.com/office/drawing/2014/main" id="{0A1C95B6-E9C8-6421-850C-5C514974279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07041" y="738909"/>
            <a:ext cx="999868" cy="999868"/>
          </a:xfrm>
          <a:prstGeom prst="rect">
            <a:avLst/>
          </a:prstGeom>
        </p:spPr>
      </p:pic>
    </p:spTree>
    <p:extLst>
      <p:ext uri="{BB962C8B-B14F-4D97-AF65-F5344CB8AC3E}">
        <p14:creationId xmlns:p14="http://schemas.microsoft.com/office/powerpoint/2010/main" val="306480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1FF98F3-B876-46C8-61A1-AA151D05E456}"/>
              </a:ext>
            </a:extLst>
          </p:cNvPr>
          <p:cNvSpPr>
            <a:spLocks noGrp="1"/>
          </p:cNvSpPr>
          <p:nvPr>
            <p:ph idx="1"/>
          </p:nvPr>
        </p:nvSpPr>
        <p:spPr>
          <a:xfrm>
            <a:off x="990601" y="2390775"/>
            <a:ext cx="10391774" cy="3390900"/>
          </a:xfrm>
        </p:spPr>
        <p:txBody>
          <a:bodyPr>
            <a:normAutofit fontScale="92500" lnSpcReduction="20000"/>
          </a:bodyPr>
          <a:lstStyle/>
          <a:p>
            <a:pPr marL="68580" indent="0">
              <a:buNone/>
            </a:pPr>
            <a:r>
              <a:rPr lang="el-GR" dirty="0"/>
              <a:t>Την περίοδο της χρήσης της θεωρίας συνόδευσαν τα επιτεύγματα της ομαλής επιστήμης, καθώς η έμφαση μετατοπίστηκε στην εφαρμογή της θεωρίας στη νοσηλευτική πρακτική, εκπαίδευση, διοίκηση και έρευνα (</a:t>
            </a:r>
            <a:r>
              <a:rPr lang="el-GR" dirty="0" err="1"/>
              <a:t>Alligood</a:t>
            </a:r>
            <a:r>
              <a:rPr lang="el-GR" dirty="0"/>
              <a:t>, 2010c, </a:t>
            </a:r>
            <a:r>
              <a:rPr lang="el-GR" dirty="0" err="1"/>
              <a:t>Alligood</a:t>
            </a:r>
            <a:r>
              <a:rPr lang="el-GR" dirty="0"/>
              <a:t>, 2010). Η περίοδος αυτή χαρακτηρίστηκε από τη θεωρία της μέσης κλίμακας (</a:t>
            </a:r>
            <a:r>
              <a:rPr lang="el-GR" dirty="0" err="1"/>
              <a:t>middle-range</a:t>
            </a:r>
            <a:r>
              <a:rPr lang="el-GR" dirty="0"/>
              <a:t> </a:t>
            </a:r>
            <a:r>
              <a:rPr lang="el-GR" dirty="0" err="1"/>
              <a:t>theory</a:t>
            </a:r>
            <a:r>
              <a:rPr lang="el-GR" dirty="0"/>
              <a:t>) και την αποτίμηση ενός νοσηλευτικού πλαισίου για τη σκέψη και τη δράση της νοσηλευτικής πρακτικής. Αυτή η μετατόπιση στην εφαρμογή της νοσηλευτικής θεωρίας ήταν εξαιρετικά σημαντική για τη βασισμένη στη θεωρία νοσηλευτική, τη βασισμένη στις ενδείξεις πρακτική και τη μελλοντική ανάπτυξη θεωριών</a:t>
            </a:r>
            <a:r>
              <a:rPr lang="en-US" dirty="0"/>
              <a:t>.</a:t>
            </a:r>
            <a:r>
              <a:rPr lang="el-GR" dirty="0"/>
              <a:t> (</a:t>
            </a:r>
            <a:r>
              <a:rPr lang="el-GR" dirty="0" err="1"/>
              <a:t>Alligood</a:t>
            </a:r>
            <a:r>
              <a:rPr lang="el-GR" dirty="0"/>
              <a:t>, 2011a, </a:t>
            </a:r>
            <a:r>
              <a:rPr lang="el-GR" dirty="0" err="1"/>
              <a:t>Alligood</a:t>
            </a:r>
            <a:r>
              <a:rPr lang="el-GR" dirty="0"/>
              <a:t>, 2014, επί του τυπογραφείου, </a:t>
            </a:r>
            <a:r>
              <a:rPr lang="el-GR" dirty="0" err="1"/>
              <a:t>Alligood</a:t>
            </a:r>
            <a:r>
              <a:rPr lang="el-GR" dirty="0"/>
              <a:t> &amp; </a:t>
            </a:r>
            <a:r>
              <a:rPr lang="el-GR" dirty="0" err="1"/>
              <a:t>Tomey</a:t>
            </a:r>
            <a:r>
              <a:rPr lang="el-GR" dirty="0"/>
              <a:t>, 2010, </a:t>
            </a:r>
            <a:r>
              <a:rPr lang="el-GR" dirty="0" err="1"/>
              <a:t>Alligood</a:t>
            </a:r>
            <a:r>
              <a:rPr lang="el-GR" dirty="0"/>
              <a:t> &amp; </a:t>
            </a:r>
            <a:r>
              <a:rPr lang="el-GR" dirty="0" err="1"/>
              <a:t>Tomey</a:t>
            </a:r>
            <a:r>
              <a:rPr lang="el-GR" dirty="0"/>
              <a:t>, 1997, 2002, 2006, </a:t>
            </a:r>
            <a:r>
              <a:rPr lang="el-GR" dirty="0" err="1"/>
              <a:t>Chinn</a:t>
            </a:r>
            <a:r>
              <a:rPr lang="el-GR" dirty="0"/>
              <a:t> &amp; </a:t>
            </a:r>
            <a:r>
              <a:rPr lang="el-GR" dirty="0" err="1"/>
              <a:t>Kramer</a:t>
            </a:r>
            <a:r>
              <a:rPr lang="el-GR" dirty="0"/>
              <a:t>, 2011, </a:t>
            </a:r>
            <a:r>
              <a:rPr lang="el-GR" dirty="0" err="1"/>
              <a:t>Fawcett</a:t>
            </a:r>
            <a:r>
              <a:rPr lang="el-GR" dirty="0"/>
              <a:t>, 2005, </a:t>
            </a:r>
            <a:r>
              <a:rPr lang="el-GR" dirty="0" err="1"/>
              <a:t>Fawcett</a:t>
            </a:r>
            <a:r>
              <a:rPr lang="el-GR" dirty="0"/>
              <a:t> &amp; </a:t>
            </a:r>
            <a:r>
              <a:rPr lang="el-GR" dirty="0" err="1"/>
              <a:t>Garity</a:t>
            </a:r>
            <a:r>
              <a:rPr lang="el-GR" dirty="0"/>
              <a:t>, 2009).</a:t>
            </a:r>
          </a:p>
        </p:txBody>
      </p:sp>
      <p:sp>
        <p:nvSpPr>
          <p:cNvPr id="4" name="TextBox 3">
            <a:extLst>
              <a:ext uri="{FF2B5EF4-FFF2-40B4-BE49-F238E27FC236}">
                <a16:creationId xmlns:a16="http://schemas.microsoft.com/office/drawing/2014/main" id="{51832A77-D5FB-6C54-1B82-70EBBCEF7C75}"/>
              </a:ext>
            </a:extLst>
          </p:cNvPr>
          <p:cNvSpPr txBox="1"/>
          <p:nvPr/>
        </p:nvSpPr>
        <p:spPr>
          <a:xfrm>
            <a:off x="638175" y="490643"/>
            <a:ext cx="3009900" cy="830997"/>
          </a:xfrm>
          <a:prstGeom prst="rect">
            <a:avLst/>
          </a:prstGeom>
          <a:noFill/>
          <a:ln>
            <a:solidFill>
              <a:schemeClr val="bg2"/>
            </a:solidFill>
          </a:ln>
        </p:spPr>
        <p:txBody>
          <a:bodyPr wrap="square" rtlCol="0" anchor="ctr" anchorCtr="1">
            <a:spAutoFit/>
          </a:bodyPr>
          <a:lstStyle/>
          <a:p>
            <a:r>
              <a:rPr lang="en-US" sz="2400" b="1" dirty="0"/>
              <a:t>Middle – Range Theory </a:t>
            </a:r>
            <a:endParaRPr lang="el-GR" sz="2400" b="1" dirty="0"/>
          </a:p>
        </p:txBody>
      </p:sp>
    </p:spTree>
    <p:extLst>
      <p:ext uri="{BB962C8B-B14F-4D97-AF65-F5344CB8AC3E}">
        <p14:creationId xmlns:p14="http://schemas.microsoft.com/office/powerpoint/2010/main" val="280168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E71DE79-9E18-C35D-2B4D-6C54B6AB9542}"/>
              </a:ext>
            </a:extLst>
          </p:cNvPr>
          <p:cNvSpPr>
            <a:spLocks noGrp="1"/>
          </p:cNvSpPr>
          <p:nvPr>
            <p:ph idx="1"/>
          </p:nvPr>
        </p:nvSpPr>
        <p:spPr>
          <a:xfrm>
            <a:off x="4186238" y="723451"/>
            <a:ext cx="7322272" cy="5899021"/>
          </a:xfrm>
        </p:spPr>
        <p:txBody>
          <a:bodyPr>
            <a:normAutofit fontScale="70000" lnSpcReduction="20000"/>
          </a:bodyPr>
          <a:lstStyle/>
          <a:p>
            <a:r>
              <a:rPr lang="el-GR" dirty="0"/>
              <a:t>Η περίοδος της χρήσης της θεωρίας αποκατέστησε την ισορροπία μεταξύ έρευνας και πρακτικής για την ανάπτυξη των γνώσεων στον κλάδο της νοσηλευτικής. Κάθε περίοδος αντιμετώπισε τις νοσηλευτικές γνώσεις με τρόπο μοναδικό που συνέβαλε στην όλη πορεία του κλάδου. Εντός κάθε περιόδου, το διάχυτο ερώτημα «Ποια είναι η φύση των γνώσεων που απαιτούνται για την εξάσκηση της νοσηλευτικής;» αντιμετωπίστηκε στο επίπεδο κατανόησης που επικρατούσε την εποχή εκείνη (</a:t>
            </a:r>
            <a:r>
              <a:rPr lang="el-GR" dirty="0" err="1"/>
              <a:t>Alligood</a:t>
            </a:r>
            <a:r>
              <a:rPr lang="el-GR" dirty="0"/>
              <a:t>, 2010a). Το σύντομο αυτό ιστορικό παρέχει κάποια βασικά στοιχεία και ένα πλαίσιο για τη μελέτη των θεωρητικών της νοσηλευτικής και του έργου τους. Η περίοδος της χρήσης της θεωρίας συνεχίζεται μέχρι σήμερα, δίνοντας έμφαση στην ανάπτυξη και χρήση της νοσηλευτικής θεωρίας και της παραγωγής ενδείξεων για την επαγγελματική πρακτική. Οι νέες θεωρίες και οι νέες μεθοδολογίες που προκύπτουν από μεθόδους ποιοτικής έρευνας συνεχίζουν να διευρύνουν τους τρόπους γνώσης μεταξύ των επιστημόνων της νοσηλευτικής. </a:t>
            </a:r>
            <a:br>
              <a:rPr lang="el-GR" dirty="0"/>
            </a:br>
            <a:endParaRPr lang="en-US" dirty="0"/>
          </a:p>
          <a:p>
            <a:r>
              <a:rPr lang="el-GR" dirty="0"/>
              <a:t>Η χρησιμοποίηση των νοσηλευτικών μοντέλων, θεωριών και θεωριών μέσης κλίμακας για τη σκέψη και δράση της νοσηλευτικής πρακτικής συνεισφέρει σημαντικές ενδείξεις υπέρ της ποιοτικής φροντίδας σε όλους τους τομείς πρακτικής στον 21ο αιώνα</a:t>
            </a:r>
            <a:r>
              <a:rPr lang="en-US" dirty="0"/>
              <a:t>.</a:t>
            </a:r>
            <a:r>
              <a:rPr lang="el-GR" dirty="0"/>
              <a:t> (</a:t>
            </a:r>
            <a:r>
              <a:rPr lang="el-GR" dirty="0" err="1"/>
              <a:t>Alligood</a:t>
            </a:r>
            <a:r>
              <a:rPr lang="el-GR" dirty="0"/>
              <a:t>, 2010b, </a:t>
            </a:r>
            <a:r>
              <a:rPr lang="el-GR" dirty="0" err="1"/>
              <a:t>Fawcett</a:t>
            </a:r>
            <a:r>
              <a:rPr lang="el-GR" dirty="0"/>
              <a:t>, 2005, </a:t>
            </a:r>
            <a:r>
              <a:rPr lang="el-GR" dirty="0" err="1"/>
              <a:t>Fawcett</a:t>
            </a:r>
            <a:r>
              <a:rPr lang="el-GR" dirty="0"/>
              <a:t> &amp; </a:t>
            </a:r>
            <a:r>
              <a:rPr lang="el-GR" dirty="0" err="1"/>
              <a:t>Garity</a:t>
            </a:r>
            <a:r>
              <a:rPr lang="el-GR" dirty="0"/>
              <a:t>, 2009, </a:t>
            </a:r>
            <a:r>
              <a:rPr lang="el-GR" dirty="0" err="1"/>
              <a:t>Peterson</a:t>
            </a:r>
            <a:r>
              <a:rPr lang="el-GR" dirty="0"/>
              <a:t>, 2008, </a:t>
            </a:r>
            <a:r>
              <a:rPr lang="el-GR" dirty="0" err="1"/>
              <a:t>Smith</a:t>
            </a:r>
            <a:r>
              <a:rPr lang="el-GR" dirty="0"/>
              <a:t> &amp; </a:t>
            </a:r>
            <a:r>
              <a:rPr lang="el-GR" dirty="0" err="1"/>
              <a:t>Leihr</a:t>
            </a:r>
            <a:r>
              <a:rPr lang="el-GR" dirty="0"/>
              <a:t>, 2008, Wood, 2010). Η προετοιμασία για την πρακτική στο επάγγελμα της νοσηλευτικής σήμερα προϋποθέτει τη γνώση και τη χρήση των θεωρητικών έργων του κλάδου (</a:t>
            </a:r>
            <a:r>
              <a:rPr lang="el-GR" dirty="0" err="1"/>
              <a:t>Alligood</a:t>
            </a:r>
            <a:r>
              <a:rPr lang="el-GR" dirty="0"/>
              <a:t>, 2010c).</a:t>
            </a:r>
          </a:p>
        </p:txBody>
      </p:sp>
      <p:pic>
        <p:nvPicPr>
          <p:cNvPr id="8" name="Εικόνα 7" descr="Εικόνα που περιέχει κείμενο, στιγμιότυπο οθόνης, γραφιστική, γραφικά&#10;&#10;Περιγραφή που δημιουργήθηκε αυτόματα">
            <a:extLst>
              <a:ext uri="{FF2B5EF4-FFF2-40B4-BE49-F238E27FC236}">
                <a16:creationId xmlns:a16="http://schemas.microsoft.com/office/drawing/2014/main" id="{7DC3067B-346A-8263-EFD1-83944CEA1BF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95350" y="1247775"/>
            <a:ext cx="3190875" cy="31908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2657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9CCE76-3E2C-9693-ADCA-AADA66091283}"/>
              </a:ext>
            </a:extLst>
          </p:cNvPr>
          <p:cNvSpPr>
            <a:spLocks noGrp="1"/>
          </p:cNvSpPr>
          <p:nvPr>
            <p:ph type="title"/>
          </p:nvPr>
        </p:nvSpPr>
        <p:spPr>
          <a:xfrm>
            <a:off x="1086520" y="351389"/>
            <a:ext cx="9366325" cy="1143000"/>
          </a:xfrm>
        </p:spPr>
        <p:txBody>
          <a:bodyPr>
            <a:normAutofit fontScale="90000"/>
          </a:bodyPr>
          <a:lstStyle/>
          <a:p>
            <a:r>
              <a:rPr lang="el-GR" dirty="0"/>
              <a:t>Η Σημασία των νοσηλευτικών θεωριών</a:t>
            </a:r>
          </a:p>
        </p:txBody>
      </p:sp>
      <p:graphicFrame>
        <p:nvGraphicFramePr>
          <p:cNvPr id="4" name="Θέση περιεχομένου 3">
            <a:extLst>
              <a:ext uri="{FF2B5EF4-FFF2-40B4-BE49-F238E27FC236}">
                <a16:creationId xmlns:a16="http://schemas.microsoft.com/office/drawing/2014/main" id="{35DF4E57-DCAE-73E7-1CE3-9C334F972FDF}"/>
              </a:ext>
            </a:extLst>
          </p:cNvPr>
          <p:cNvGraphicFramePr>
            <a:graphicFrameLocks noGrp="1"/>
          </p:cNvGraphicFramePr>
          <p:nvPr>
            <p:ph idx="1"/>
            <p:extLst>
              <p:ext uri="{D42A27DB-BD31-4B8C-83A1-F6EECF244321}">
                <p14:modId xmlns:p14="http://schemas.microsoft.com/office/powerpoint/2010/main" val="4002268289"/>
              </p:ext>
            </p:extLst>
          </p:nvPr>
        </p:nvGraphicFramePr>
        <p:xfrm>
          <a:off x="781385" y="1789665"/>
          <a:ext cx="10629230" cy="4630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77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9E2159-41F8-C964-A0F9-070FF9E42876}"/>
              </a:ext>
            </a:extLst>
          </p:cNvPr>
          <p:cNvSpPr>
            <a:spLocks noGrp="1"/>
          </p:cNvSpPr>
          <p:nvPr>
            <p:ph type="title"/>
          </p:nvPr>
        </p:nvSpPr>
        <p:spPr>
          <a:xfrm>
            <a:off x="1391320" y="1027664"/>
            <a:ext cx="9366325" cy="1152118"/>
          </a:xfrm>
        </p:spPr>
        <p:txBody>
          <a:bodyPr>
            <a:normAutofit fontScale="90000"/>
          </a:bodyPr>
          <a:lstStyle/>
          <a:p>
            <a:r>
              <a:rPr lang="el-GR" sz="2700" dirty="0"/>
              <a:t>Το νόημα ενός επιστημονικού κλάδου και ενός επαγγέλματος</a:t>
            </a:r>
            <a:r>
              <a:rPr lang="en-US" sz="2700" dirty="0"/>
              <a:t>:</a:t>
            </a:r>
            <a:br>
              <a:rPr lang="en-US" sz="2700" dirty="0"/>
            </a:br>
            <a:endParaRPr lang="el-GR" dirty="0"/>
          </a:p>
        </p:txBody>
      </p:sp>
      <p:graphicFrame>
        <p:nvGraphicFramePr>
          <p:cNvPr id="4" name="Θέση περιεχομένου 3">
            <a:extLst>
              <a:ext uri="{FF2B5EF4-FFF2-40B4-BE49-F238E27FC236}">
                <a16:creationId xmlns:a16="http://schemas.microsoft.com/office/drawing/2014/main" id="{DDFB3552-F91E-4B73-11E8-7A88A9D82E91}"/>
              </a:ext>
            </a:extLst>
          </p:cNvPr>
          <p:cNvGraphicFramePr>
            <a:graphicFrameLocks noGrp="1"/>
          </p:cNvGraphicFramePr>
          <p:nvPr>
            <p:ph idx="1"/>
            <p:extLst>
              <p:ext uri="{D42A27DB-BD31-4B8C-83A1-F6EECF244321}">
                <p14:modId xmlns:p14="http://schemas.microsoft.com/office/powerpoint/2010/main" val="289236625"/>
              </p:ext>
            </p:extLst>
          </p:nvPr>
        </p:nvGraphicFramePr>
        <p:xfrm>
          <a:off x="857251" y="1922607"/>
          <a:ext cx="10125074" cy="42876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480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F3B763-6677-256B-F458-CCC99371B2D4}"/>
              </a:ext>
            </a:extLst>
          </p:cNvPr>
          <p:cNvSpPr>
            <a:spLocks noGrp="1"/>
          </p:cNvSpPr>
          <p:nvPr>
            <p:ph type="title"/>
          </p:nvPr>
        </p:nvSpPr>
        <p:spPr>
          <a:xfrm>
            <a:off x="1040338" y="547373"/>
            <a:ext cx="9366325" cy="1143000"/>
          </a:xfrm>
        </p:spPr>
        <p:txBody>
          <a:bodyPr/>
          <a:lstStyle/>
          <a:p>
            <a:r>
              <a:rPr lang="el-GR" sz="4000" dirty="0"/>
              <a:t>ΠΟΙΑ Η ΕΝΝΟΙΑ ΤΗΣ «ΘΕΩΡΙΑΣ» ; </a:t>
            </a:r>
            <a:endParaRPr lang="el-GR" dirty="0"/>
          </a:p>
        </p:txBody>
      </p:sp>
      <p:sp>
        <p:nvSpPr>
          <p:cNvPr id="3" name="Θέση περιεχομένου 2">
            <a:extLst>
              <a:ext uri="{FF2B5EF4-FFF2-40B4-BE49-F238E27FC236}">
                <a16:creationId xmlns:a16="http://schemas.microsoft.com/office/drawing/2014/main" id="{41779B6D-7055-E4F8-A308-AC41FE96C5E8}"/>
              </a:ext>
            </a:extLst>
          </p:cNvPr>
          <p:cNvSpPr>
            <a:spLocks noGrp="1"/>
          </p:cNvSpPr>
          <p:nvPr>
            <p:ph idx="1"/>
          </p:nvPr>
        </p:nvSpPr>
        <p:spPr>
          <a:xfrm>
            <a:off x="874084" y="2272146"/>
            <a:ext cx="9741962" cy="3625138"/>
          </a:xfrm>
        </p:spPr>
        <p:txBody>
          <a:bodyPr>
            <a:normAutofit lnSpcReduction="10000"/>
          </a:bodyPr>
          <a:lstStyle/>
          <a:p>
            <a:pPr marL="609600" indent="-609600" algn="just">
              <a:lnSpc>
                <a:spcPct val="120000"/>
              </a:lnSpc>
            </a:pPr>
            <a:r>
              <a:rPr lang="el-GR" sz="2400" dirty="0"/>
              <a:t>Αφηρημένη γενίκευση που παρουσιάζει συστηματική ερμηνεία για τις σχέσεις ανάμεσα στα φαινόμενα </a:t>
            </a:r>
            <a:r>
              <a:rPr lang="el-GR" sz="2400" dirty="0">
                <a:solidFill>
                  <a:srgbClr val="990000"/>
                </a:solidFill>
              </a:rPr>
              <a:t>(</a:t>
            </a:r>
            <a:r>
              <a:rPr lang="en-US" sz="2400" dirty="0">
                <a:solidFill>
                  <a:srgbClr val="990000"/>
                </a:solidFill>
              </a:rPr>
              <a:t>Polit &amp; Hungler)</a:t>
            </a:r>
          </a:p>
          <a:p>
            <a:pPr marL="609600" indent="-609600" algn="just">
              <a:lnSpc>
                <a:spcPct val="120000"/>
              </a:lnSpc>
            </a:pPr>
            <a:r>
              <a:rPr lang="el-GR" sz="2400" dirty="0"/>
              <a:t>Μια σειρά </a:t>
            </a:r>
            <a:r>
              <a:rPr lang="el-GR" sz="2400" dirty="0" err="1"/>
              <a:t>αλληλοσυσχετιζόμενων</a:t>
            </a:r>
            <a:r>
              <a:rPr lang="el-GR" sz="2400" dirty="0"/>
              <a:t> δομών (εννοιών), ορισμών και προτάσεων που παρουσιάζει μια συστηματική άποψη των φαινομένων καθορίζοντας τις σχέσεις ανάμεσα σε μεταβλητές με σκοπό την ερμηνεία και την πρόβλεψη των φαινομένων </a:t>
            </a:r>
            <a:r>
              <a:rPr lang="en-US" sz="2400" dirty="0">
                <a:solidFill>
                  <a:srgbClr val="990000"/>
                </a:solidFill>
              </a:rPr>
              <a:t>(Kerlinger)</a:t>
            </a:r>
            <a:endParaRPr lang="el-GR" sz="2400" dirty="0">
              <a:solidFill>
                <a:srgbClr val="990000"/>
              </a:solidFill>
            </a:endParaRPr>
          </a:p>
          <a:p>
            <a:endParaRPr lang="el-GR" dirty="0"/>
          </a:p>
        </p:txBody>
      </p:sp>
    </p:spTree>
    <p:extLst>
      <p:ext uri="{BB962C8B-B14F-4D97-AF65-F5344CB8AC3E}">
        <p14:creationId xmlns:p14="http://schemas.microsoft.com/office/powerpoint/2010/main" val="374029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15F36D-8176-EB2D-60B5-1F2F5113554D}"/>
              </a:ext>
            </a:extLst>
          </p:cNvPr>
          <p:cNvSpPr>
            <a:spLocks noGrp="1"/>
          </p:cNvSpPr>
          <p:nvPr>
            <p:ph type="title"/>
          </p:nvPr>
        </p:nvSpPr>
        <p:spPr>
          <a:xfrm>
            <a:off x="1132702" y="704391"/>
            <a:ext cx="9366325" cy="1143000"/>
          </a:xfrm>
        </p:spPr>
        <p:txBody>
          <a:bodyPr/>
          <a:lstStyle/>
          <a:p>
            <a:r>
              <a:rPr lang="el-GR" dirty="0"/>
              <a:t>Τι είναι «Έννοια» ; </a:t>
            </a:r>
          </a:p>
        </p:txBody>
      </p:sp>
      <p:sp>
        <p:nvSpPr>
          <p:cNvPr id="3" name="Θέση περιεχομένου 2">
            <a:extLst>
              <a:ext uri="{FF2B5EF4-FFF2-40B4-BE49-F238E27FC236}">
                <a16:creationId xmlns:a16="http://schemas.microsoft.com/office/drawing/2014/main" id="{502914C5-49EC-4355-82B8-CD0E7C865081}"/>
              </a:ext>
            </a:extLst>
          </p:cNvPr>
          <p:cNvSpPr>
            <a:spLocks noGrp="1"/>
          </p:cNvSpPr>
          <p:nvPr>
            <p:ph idx="1"/>
          </p:nvPr>
        </p:nvSpPr>
        <p:spPr>
          <a:xfrm>
            <a:off x="1024923" y="2416016"/>
            <a:ext cx="9390977" cy="3508977"/>
          </a:xfrm>
        </p:spPr>
        <p:txBody>
          <a:bodyPr/>
          <a:lstStyle/>
          <a:p>
            <a:r>
              <a:rPr lang="el-GR" sz="2400" dirty="0"/>
              <a:t>Αποτελούν τους δομικούς λίθους των θεωριών</a:t>
            </a:r>
          </a:p>
          <a:p>
            <a:pPr marL="68580" indent="0">
              <a:buNone/>
            </a:pPr>
            <a:endParaRPr lang="el-GR" sz="2400" dirty="0"/>
          </a:p>
          <a:p>
            <a:r>
              <a:rPr lang="el-GR" sz="2400" dirty="0"/>
              <a:t>Μπορεί να είναι </a:t>
            </a:r>
            <a:r>
              <a:rPr lang="el-GR" sz="2400" b="1" dirty="0">
                <a:solidFill>
                  <a:srgbClr val="990000"/>
                </a:solidFill>
              </a:rPr>
              <a:t>συγκεκριμένες</a:t>
            </a:r>
            <a:r>
              <a:rPr lang="el-GR" sz="2400" dirty="0"/>
              <a:t> (άρρωστος, άνοδος της θερμοκρασίας)  ή </a:t>
            </a:r>
            <a:r>
              <a:rPr lang="el-GR" sz="2400" b="1" dirty="0">
                <a:solidFill>
                  <a:srgbClr val="990000"/>
                </a:solidFill>
              </a:rPr>
              <a:t>αφηρημένες </a:t>
            </a:r>
            <a:r>
              <a:rPr lang="el-GR" sz="2400" dirty="0"/>
              <a:t>(ευεξία, λύπη, άγχος)  και επομένως πρέπει να ορίζονται με σαφήνεια ώστε οι ερευνητές να κατανοούν την πρακτική τους σημασία και να μπορούν να τις μετρούν</a:t>
            </a:r>
          </a:p>
          <a:p>
            <a:endParaRPr lang="el-GR" dirty="0"/>
          </a:p>
        </p:txBody>
      </p:sp>
    </p:spTree>
    <p:extLst>
      <p:ext uri="{BB962C8B-B14F-4D97-AF65-F5344CB8AC3E}">
        <p14:creationId xmlns:p14="http://schemas.microsoft.com/office/powerpoint/2010/main" val="3974058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BB4AE0-43F1-891E-3F76-794BC6463BB2}"/>
              </a:ext>
            </a:extLst>
          </p:cNvPr>
          <p:cNvSpPr>
            <a:spLocks noGrp="1"/>
          </p:cNvSpPr>
          <p:nvPr>
            <p:ph type="title"/>
          </p:nvPr>
        </p:nvSpPr>
        <p:spPr>
          <a:xfrm>
            <a:off x="775854" y="184728"/>
            <a:ext cx="10446328" cy="1413282"/>
          </a:xfrm>
        </p:spPr>
        <p:txBody>
          <a:bodyPr>
            <a:normAutofit/>
          </a:bodyPr>
          <a:lstStyle/>
          <a:p>
            <a:r>
              <a:rPr lang="el-GR" sz="3600" dirty="0"/>
              <a:t>Ποιος ο Σκοπός των Νοσηλευτικών Θεωριών ; </a:t>
            </a:r>
          </a:p>
        </p:txBody>
      </p:sp>
      <p:sp>
        <p:nvSpPr>
          <p:cNvPr id="3" name="Θέση περιεχομένου 2">
            <a:extLst>
              <a:ext uri="{FF2B5EF4-FFF2-40B4-BE49-F238E27FC236}">
                <a16:creationId xmlns:a16="http://schemas.microsoft.com/office/drawing/2014/main" id="{D4418B3A-7DB5-E42F-01C1-79F0D24BCD68}"/>
              </a:ext>
            </a:extLst>
          </p:cNvPr>
          <p:cNvSpPr>
            <a:spLocks noGrp="1"/>
          </p:cNvSpPr>
          <p:nvPr>
            <p:ph idx="1"/>
          </p:nvPr>
        </p:nvSpPr>
        <p:spPr>
          <a:xfrm>
            <a:off x="1016002" y="2022764"/>
            <a:ext cx="10206180" cy="4378036"/>
          </a:xfrm>
        </p:spPr>
        <p:txBody>
          <a:bodyPr>
            <a:normAutofit fontScale="92500" lnSpcReduction="20000"/>
          </a:bodyPr>
          <a:lstStyle/>
          <a:p>
            <a:r>
              <a:rPr lang="el-GR" sz="2400" dirty="0"/>
              <a:t>Επιτρέπουν τη διάκριση ανάμεσα σε γεγονότα και </a:t>
            </a:r>
            <a:r>
              <a:rPr lang="el-GR" sz="2400" dirty="0" err="1"/>
              <a:t>ψευδογεγονότα</a:t>
            </a:r>
            <a:r>
              <a:rPr lang="el-GR" sz="2400" dirty="0"/>
              <a:t>. Τα γεγονότα επάγονται από πολλαπλές, σύμφωνες και όμοιες παρατηρήσεις του ίδιου φαινομένου για μακρό χρονικό διάστημα. Οι θεωρίες βοηθούν να αξιολογηθεί τι είναι αληθινό γεγονός και τι όχι.</a:t>
            </a:r>
            <a:br>
              <a:rPr lang="el-GR" sz="2400" dirty="0"/>
            </a:br>
            <a:endParaRPr lang="el-GR" sz="2400" dirty="0"/>
          </a:p>
          <a:p>
            <a:r>
              <a:rPr lang="el-GR" dirty="0"/>
              <a:t>Παρέχουν τη </a:t>
            </a:r>
            <a:r>
              <a:rPr lang="el-GR" dirty="0">
                <a:solidFill>
                  <a:srgbClr val="FF0000"/>
                </a:solidFill>
              </a:rPr>
              <a:t>λογική και επιστημονική αιτιολόγηση για τις νοσηλευτικές ενέργειες, με βάση οργανωμένες, γραπτές περιγραφές που εξηγούν τι είναι η νοσηλευτική και τι κάνουν οι νοσηλευτές. </a:t>
            </a:r>
            <a:r>
              <a:rPr lang="el-GR" dirty="0"/>
              <a:t>, ώστε οι νοσηλευτικές ενέργειες να είναι οργανωμένες, σκόπιμες και επιστημονικά τεκμηριωμένες.</a:t>
            </a:r>
            <a:br>
              <a:rPr lang="el-GR" sz="2400" dirty="0"/>
            </a:br>
            <a:endParaRPr lang="el-GR" sz="2400" dirty="0"/>
          </a:p>
          <a:p>
            <a:r>
              <a:rPr lang="el-GR" sz="2400" dirty="0"/>
              <a:t>Επειδή η Νοσηλευτική είναι ολιστική και συνθετική επιστήμη πρέπει να συνδέει γεγονότα από πολλές επιστήμες, όπως η Βιολογία, Φυσιολογία, Ψυχολογία και να τα κάνει χρήσιμα για τη Νοσηλευτική. Σε αυτό το έργο τη βοηθούν οι θεωρίες.</a:t>
            </a:r>
          </a:p>
          <a:p>
            <a:endParaRPr lang="el-GR" dirty="0"/>
          </a:p>
        </p:txBody>
      </p:sp>
    </p:spTree>
    <p:extLst>
      <p:ext uri="{BB962C8B-B14F-4D97-AF65-F5344CB8AC3E}">
        <p14:creationId xmlns:p14="http://schemas.microsoft.com/office/powerpoint/2010/main" val="98326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849830-0006-37B4-7F24-AFDB6B4AB02C}"/>
              </a:ext>
            </a:extLst>
          </p:cNvPr>
          <p:cNvSpPr>
            <a:spLocks noGrp="1"/>
          </p:cNvSpPr>
          <p:nvPr>
            <p:ph type="title"/>
          </p:nvPr>
        </p:nvSpPr>
        <p:spPr>
          <a:xfrm>
            <a:off x="1132702" y="575082"/>
            <a:ext cx="9366325" cy="1143000"/>
          </a:xfrm>
        </p:spPr>
        <p:txBody>
          <a:bodyPr>
            <a:noAutofit/>
          </a:bodyPr>
          <a:lstStyle/>
          <a:p>
            <a:r>
              <a:rPr lang="el-GR" sz="3200" dirty="0"/>
              <a:t>Ποιος ο Σκοπός των Νοσηλευτικών Θεωριών ; </a:t>
            </a:r>
          </a:p>
        </p:txBody>
      </p:sp>
      <p:sp>
        <p:nvSpPr>
          <p:cNvPr id="3" name="Θέση περιεχομένου 2">
            <a:extLst>
              <a:ext uri="{FF2B5EF4-FFF2-40B4-BE49-F238E27FC236}">
                <a16:creationId xmlns:a16="http://schemas.microsoft.com/office/drawing/2014/main" id="{A353CE20-9C12-4470-EB60-38AC9D7901D5}"/>
              </a:ext>
            </a:extLst>
          </p:cNvPr>
          <p:cNvSpPr>
            <a:spLocks noGrp="1"/>
          </p:cNvSpPr>
          <p:nvPr>
            <p:ph idx="1"/>
          </p:nvPr>
        </p:nvSpPr>
        <p:spPr>
          <a:xfrm>
            <a:off x="1132702" y="2065034"/>
            <a:ext cx="10071007" cy="3986975"/>
          </a:xfrm>
        </p:spPr>
        <p:txBody>
          <a:bodyPr>
            <a:normAutofit fontScale="85000" lnSpcReduction="20000"/>
          </a:bodyPr>
          <a:lstStyle/>
          <a:p>
            <a:pPr algn="just">
              <a:lnSpc>
                <a:spcPct val="120000"/>
              </a:lnSpc>
            </a:pPr>
            <a:r>
              <a:rPr lang="el-GR" sz="2400" dirty="0"/>
              <a:t>Η θεωρία δίνει κατεύθυνση στην πρακτική και η αποτελεσματικότητά της δοκιμάζεται στην πρακτική.</a:t>
            </a:r>
            <a:r>
              <a:rPr lang="el-GR" dirty="0"/>
              <a:t> Παρέχει στους νοσηλευτές τη βάση γνώσεων που είναι αναγκαία για τις νοσηλευτικές ενέργειες και την κατάλληλη ανταπόκριση σε νοσηλευτικές καταστάσεις, καθώς και τη βάση για συζήτηση και επίλυση σύγχρονων νοσηλευτικών θεμάτων</a:t>
            </a:r>
          </a:p>
          <a:p>
            <a:pPr marL="68580" indent="0" algn="just">
              <a:lnSpc>
                <a:spcPct val="120000"/>
              </a:lnSpc>
              <a:buNone/>
            </a:pPr>
            <a:endParaRPr lang="el-GR" sz="2400" dirty="0"/>
          </a:p>
          <a:p>
            <a:pPr algn="just">
              <a:lnSpc>
                <a:spcPct val="120000"/>
              </a:lnSpc>
            </a:pPr>
            <a:r>
              <a:rPr lang="el-GR" sz="2400" dirty="0"/>
              <a:t>Η θεωρία είναι χρήσιμη ως πλαίσιο για εναποθήκευση γνώσης διαθέσιμης στην βιβλιογραφία. Τα μεμονωμένα γεγονότα στη βιβλιογραφία μπορούν να τοποθετηθούν μαζί με ένα συνεκτικό τρόπο, όταν αυτά σχετίζονται με θεωρία. Η θεωρία χρησιμεύει ως οδηγός για ανάκτηση και χρήση πληροφοριών,</a:t>
            </a:r>
            <a:r>
              <a:rPr lang="el-GR" dirty="0"/>
              <a:t> προετοιμάζει το νοσηλευτή να διατυπώνει υποθέσεις και αξίες στη νοσηλευτική και έτσι να την ορίσει περαιτέρω και να αυξήσει το σώμα των γνώσεων.</a:t>
            </a:r>
            <a:r>
              <a:rPr lang="el-GR" sz="2400" dirty="0"/>
              <a:t> </a:t>
            </a:r>
          </a:p>
          <a:p>
            <a:endParaRPr lang="el-GR" dirty="0"/>
          </a:p>
        </p:txBody>
      </p:sp>
    </p:spTree>
    <p:extLst>
      <p:ext uri="{BB962C8B-B14F-4D97-AF65-F5344CB8AC3E}">
        <p14:creationId xmlns:p14="http://schemas.microsoft.com/office/powerpoint/2010/main" val="109907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4194B6-300C-7454-4BFF-597B48C7E063}"/>
              </a:ext>
            </a:extLst>
          </p:cNvPr>
          <p:cNvSpPr>
            <a:spLocks noGrp="1"/>
          </p:cNvSpPr>
          <p:nvPr>
            <p:ph type="title"/>
          </p:nvPr>
        </p:nvSpPr>
        <p:spPr>
          <a:xfrm>
            <a:off x="984920" y="453871"/>
            <a:ext cx="9366325" cy="1143000"/>
          </a:xfrm>
        </p:spPr>
        <p:txBody>
          <a:bodyPr>
            <a:normAutofit fontScale="90000"/>
          </a:bodyPr>
          <a:lstStyle/>
          <a:p>
            <a:r>
              <a:rPr lang="el-GR" dirty="0"/>
              <a:t>Σημαντικότητα Νοσηλευτικών Θεωριών</a:t>
            </a:r>
          </a:p>
        </p:txBody>
      </p:sp>
      <p:sp>
        <p:nvSpPr>
          <p:cNvPr id="3" name="Θέση περιεχομένου 2">
            <a:extLst>
              <a:ext uri="{FF2B5EF4-FFF2-40B4-BE49-F238E27FC236}">
                <a16:creationId xmlns:a16="http://schemas.microsoft.com/office/drawing/2014/main" id="{7E6E697B-D8A0-2069-3736-377FF41CC239}"/>
              </a:ext>
            </a:extLst>
          </p:cNvPr>
          <p:cNvSpPr>
            <a:spLocks noGrp="1"/>
          </p:cNvSpPr>
          <p:nvPr>
            <p:ph idx="1"/>
          </p:nvPr>
        </p:nvSpPr>
        <p:spPr>
          <a:xfrm>
            <a:off x="1191491" y="1847273"/>
            <a:ext cx="10178473" cy="4556856"/>
          </a:xfrm>
        </p:spPr>
        <p:txBody>
          <a:bodyPr>
            <a:normAutofit fontScale="92500" lnSpcReduction="10000"/>
          </a:bodyPr>
          <a:lstStyle/>
          <a:p>
            <a:r>
              <a:rPr lang="el-GR" sz="2400" dirty="0"/>
              <a:t>Συνεισφορά στην εκπαιδευτική διαδικασία</a:t>
            </a:r>
          </a:p>
          <a:p>
            <a:r>
              <a:rPr lang="el-GR" sz="2400" dirty="0"/>
              <a:t>Βοηθούν στην εκτίμηση των ασθενών</a:t>
            </a:r>
          </a:p>
          <a:p>
            <a:r>
              <a:rPr lang="el-GR" sz="2400" dirty="0"/>
              <a:t>Επιτρέπουν ικανοποιητική και αποτελεσματική επικοινωνία μεταξύ των νοσηλευτών</a:t>
            </a:r>
          </a:p>
          <a:p>
            <a:r>
              <a:rPr lang="el-GR" sz="2400" dirty="0"/>
              <a:t>Βοηθούν στην ανεύρεση της λύσης του προβλήματος</a:t>
            </a:r>
          </a:p>
          <a:p>
            <a:r>
              <a:rPr lang="el-GR" sz="2400" dirty="0"/>
              <a:t>Αναγνωρίζουν το σκοπό της καθημερινής νοσηλευτικής πρακτικής </a:t>
            </a:r>
            <a:r>
              <a:rPr lang="el-GR" sz="2400" dirty="0">
                <a:sym typeface="Wingdings" panose="05000000000000000000" pitchFamily="2" charset="2"/>
              </a:rPr>
              <a:t> </a:t>
            </a:r>
            <a:r>
              <a:rPr lang="el-GR" sz="2400" dirty="0"/>
              <a:t>αύξηση ικανοποίησης ασθενών</a:t>
            </a:r>
          </a:p>
          <a:p>
            <a:r>
              <a:rPr lang="el-GR" sz="2400" dirty="0"/>
              <a:t>Διασφάλιση ποιότητας υγείας</a:t>
            </a:r>
          </a:p>
          <a:p>
            <a:r>
              <a:rPr lang="el-GR" sz="2400" dirty="0"/>
              <a:t>Οργάνωση σχεδίου –πλάνου νοσηλευτικής φροντίδας</a:t>
            </a:r>
          </a:p>
          <a:p>
            <a:r>
              <a:rPr lang="el-GR" sz="2400" dirty="0"/>
              <a:t>Καθοδηγούν και αιτιολογούν τις νοσηλευτικές πράξεις</a:t>
            </a:r>
          </a:p>
          <a:p>
            <a:r>
              <a:rPr lang="el-GR" sz="2400" dirty="0"/>
              <a:t>Διευκρινίζουν σκέψεις μεταξύ των νοσηλευτών σχετικά με την πρακτική</a:t>
            </a:r>
          </a:p>
          <a:p>
            <a:r>
              <a:rPr lang="el-GR" sz="2400" dirty="0"/>
              <a:t>Κατευθύνουν την έρευνα προς διάφορες κλινικές  νοσηλευτικές  ανάγκες</a:t>
            </a:r>
          </a:p>
          <a:p>
            <a:endParaRPr lang="el-GR" dirty="0"/>
          </a:p>
        </p:txBody>
      </p:sp>
    </p:spTree>
    <p:extLst>
      <p:ext uri="{BB962C8B-B14F-4D97-AF65-F5344CB8AC3E}">
        <p14:creationId xmlns:p14="http://schemas.microsoft.com/office/powerpoint/2010/main" val="239854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C542D230-FFCE-E4A9-2155-5D8F6C555CF7}"/>
              </a:ext>
            </a:extLst>
          </p:cNvPr>
          <p:cNvGraphicFramePr>
            <a:graphicFrameLocks noGrp="1"/>
          </p:cNvGraphicFramePr>
          <p:nvPr>
            <p:ph idx="1"/>
            <p:extLst>
              <p:ext uri="{D42A27DB-BD31-4B8C-83A1-F6EECF244321}">
                <p14:modId xmlns:p14="http://schemas.microsoft.com/office/powerpoint/2010/main" val="1120008239"/>
              </p:ext>
            </p:extLst>
          </p:nvPr>
        </p:nvGraphicFramePr>
        <p:xfrm>
          <a:off x="2369127" y="849746"/>
          <a:ext cx="7453746" cy="5818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Επεξήγηση: Κάτω βέλος 4">
            <a:extLst>
              <a:ext uri="{FF2B5EF4-FFF2-40B4-BE49-F238E27FC236}">
                <a16:creationId xmlns:a16="http://schemas.microsoft.com/office/drawing/2014/main" id="{6780D661-C51B-B75E-0C46-405D8BAEE599}"/>
              </a:ext>
            </a:extLst>
          </p:cNvPr>
          <p:cNvSpPr/>
          <p:nvPr/>
        </p:nvSpPr>
        <p:spPr>
          <a:xfrm rot="5400000">
            <a:off x="9160164" y="3967020"/>
            <a:ext cx="2214416" cy="2426854"/>
          </a:xfrm>
          <a:prstGeom prst="downArrowCallout">
            <a:avLst>
              <a:gd name="adj1" fmla="val 8316"/>
              <a:gd name="adj2" fmla="val 17492"/>
              <a:gd name="adj3" fmla="val 25000"/>
              <a:gd name="adj4" fmla="val 7068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dirty="0"/>
          </a:p>
        </p:txBody>
      </p:sp>
      <p:sp>
        <p:nvSpPr>
          <p:cNvPr id="6" name="TextBox 5">
            <a:extLst>
              <a:ext uri="{FF2B5EF4-FFF2-40B4-BE49-F238E27FC236}">
                <a16:creationId xmlns:a16="http://schemas.microsoft.com/office/drawing/2014/main" id="{80E13110-14E5-1FB4-714E-BAAAB5DADF9D}"/>
              </a:ext>
            </a:extLst>
          </p:cNvPr>
          <p:cNvSpPr txBox="1"/>
          <p:nvPr/>
        </p:nvSpPr>
        <p:spPr>
          <a:xfrm>
            <a:off x="9734550" y="4073239"/>
            <a:ext cx="1834572" cy="2404916"/>
          </a:xfrm>
          <a:prstGeom prst="rect">
            <a:avLst/>
          </a:prstGeom>
          <a:noFill/>
          <a:ln>
            <a:solidFill>
              <a:schemeClr val="bg2"/>
            </a:solidFill>
          </a:ln>
        </p:spPr>
        <p:txBody>
          <a:bodyPr wrap="square" rtlCol="0" anchor="ctr" anchorCtr="1">
            <a:spAutoFit/>
          </a:bodyPr>
          <a:lstStyle/>
          <a:p>
            <a:r>
              <a:rPr lang="el-GR" sz="1100" b="1" dirty="0"/>
              <a:t>Καθώς οι νοσηλευτές καταδεικνύουν ότι η νοσηλευτική φροντίδα μπορεί πράγματι να κάνει τη διαφορά και ότι οι νοσηλευτικές υπηρεσίες είναι πολύτιμες, ο επιστημονικός κλάδος της Νοσηλευτικής αποκτά μεγαλύτερη ανεξαρτησία.</a:t>
            </a:r>
          </a:p>
          <a:p>
            <a:endParaRPr lang="el-GR" dirty="0"/>
          </a:p>
        </p:txBody>
      </p:sp>
      <p:sp>
        <p:nvSpPr>
          <p:cNvPr id="7" name="Επεξήγηση: Κάτω βέλος 6">
            <a:extLst>
              <a:ext uri="{FF2B5EF4-FFF2-40B4-BE49-F238E27FC236}">
                <a16:creationId xmlns:a16="http://schemas.microsoft.com/office/drawing/2014/main" id="{82FA51A2-A36A-47F7-A95D-7153F6B5FE00}"/>
              </a:ext>
            </a:extLst>
          </p:cNvPr>
          <p:cNvSpPr/>
          <p:nvPr/>
        </p:nvSpPr>
        <p:spPr>
          <a:xfrm rot="16200000">
            <a:off x="2821708" y="157019"/>
            <a:ext cx="1237672" cy="2142835"/>
          </a:xfrm>
          <a:prstGeom prst="downArrowCallout">
            <a:avLst>
              <a:gd name="adj1" fmla="val 2602"/>
              <a:gd name="adj2" fmla="val 31778"/>
              <a:gd name="adj3" fmla="val 32143"/>
              <a:gd name="adj4" fmla="val 7380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dirty="0"/>
          </a:p>
        </p:txBody>
      </p:sp>
      <p:sp>
        <p:nvSpPr>
          <p:cNvPr id="8" name="TextBox 7">
            <a:extLst>
              <a:ext uri="{FF2B5EF4-FFF2-40B4-BE49-F238E27FC236}">
                <a16:creationId xmlns:a16="http://schemas.microsoft.com/office/drawing/2014/main" id="{C642BDD6-B55B-BEF9-A4DB-942A735340EA}"/>
              </a:ext>
            </a:extLst>
          </p:cNvPr>
          <p:cNvSpPr txBox="1"/>
          <p:nvPr/>
        </p:nvSpPr>
        <p:spPr>
          <a:xfrm>
            <a:off x="2540000" y="797549"/>
            <a:ext cx="1237672" cy="861774"/>
          </a:xfrm>
          <a:prstGeom prst="rect">
            <a:avLst/>
          </a:prstGeom>
          <a:noFill/>
          <a:ln>
            <a:noFill/>
          </a:ln>
        </p:spPr>
        <p:txBody>
          <a:bodyPr wrap="square" rtlCol="0" anchor="ctr" anchorCtr="1">
            <a:spAutoFit/>
          </a:bodyPr>
          <a:lstStyle/>
          <a:p>
            <a:r>
              <a:rPr lang="el-GR" sz="1000" b="1" dirty="0"/>
              <a:t>Οι νοσηλευτές οικοδομούν τη βάση γνώσεων και την κοινή ορολογία. </a:t>
            </a:r>
          </a:p>
        </p:txBody>
      </p:sp>
      <p:sp>
        <p:nvSpPr>
          <p:cNvPr id="9" name="Επεξήγηση: Κάτω βέλος 8">
            <a:extLst>
              <a:ext uri="{FF2B5EF4-FFF2-40B4-BE49-F238E27FC236}">
                <a16:creationId xmlns:a16="http://schemas.microsoft.com/office/drawing/2014/main" id="{D7C69DD1-3D09-5161-5AC8-FB1CC5D9008E}"/>
              </a:ext>
            </a:extLst>
          </p:cNvPr>
          <p:cNvSpPr/>
          <p:nvPr/>
        </p:nvSpPr>
        <p:spPr>
          <a:xfrm rot="16200000">
            <a:off x="838201" y="4062270"/>
            <a:ext cx="2214416" cy="2426854"/>
          </a:xfrm>
          <a:prstGeom prst="downArrowCallout">
            <a:avLst>
              <a:gd name="adj1" fmla="val 8316"/>
              <a:gd name="adj2" fmla="val 17492"/>
              <a:gd name="adj3" fmla="val 25000"/>
              <a:gd name="adj4" fmla="val 7068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dirty="0"/>
          </a:p>
        </p:txBody>
      </p:sp>
      <p:sp>
        <p:nvSpPr>
          <p:cNvPr id="10" name="TextBox 9">
            <a:extLst>
              <a:ext uri="{FF2B5EF4-FFF2-40B4-BE49-F238E27FC236}">
                <a16:creationId xmlns:a16="http://schemas.microsoft.com/office/drawing/2014/main" id="{31071E73-22B2-FAEA-35E0-4CB2614F7CC1}"/>
              </a:ext>
            </a:extLst>
          </p:cNvPr>
          <p:cNvSpPr txBox="1"/>
          <p:nvPr/>
        </p:nvSpPr>
        <p:spPr>
          <a:xfrm>
            <a:off x="900545" y="4236163"/>
            <a:ext cx="1373910" cy="2146742"/>
          </a:xfrm>
          <a:prstGeom prst="rect">
            <a:avLst/>
          </a:prstGeom>
          <a:noFill/>
          <a:ln>
            <a:noFill/>
          </a:ln>
        </p:spPr>
        <p:txBody>
          <a:bodyPr wrap="square" rtlCol="0" anchor="ctr" anchorCtr="1">
            <a:spAutoFit/>
          </a:bodyPr>
          <a:lstStyle/>
          <a:p>
            <a:r>
              <a:rPr lang="el-GR" sz="1050" b="1" dirty="0"/>
              <a:t>Η πρακτική τους στηρίζεται σε κάποια θεωρία μπορούν να εργαστούν για ένα κοινό σκοπό, με τελικό αποτέλεσμα τη βελτίωση της φροντίδας του ασθενούς.</a:t>
            </a:r>
          </a:p>
          <a:p>
            <a:endParaRPr lang="el-GR" dirty="0"/>
          </a:p>
        </p:txBody>
      </p:sp>
    </p:spTree>
    <p:extLst>
      <p:ext uri="{BB962C8B-B14F-4D97-AF65-F5344CB8AC3E}">
        <p14:creationId xmlns:p14="http://schemas.microsoft.com/office/powerpoint/2010/main" val="267742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Θέση περιεχομένου 5">
            <a:extLst>
              <a:ext uri="{FF2B5EF4-FFF2-40B4-BE49-F238E27FC236}">
                <a16:creationId xmlns:a16="http://schemas.microsoft.com/office/drawing/2014/main" id="{C01FA494-F5B2-D129-7CAB-2D0744A6BCA8}"/>
              </a:ext>
            </a:extLst>
          </p:cNvPr>
          <p:cNvGraphicFramePr>
            <a:graphicFrameLocks noGrp="1"/>
          </p:cNvGraphicFramePr>
          <p:nvPr>
            <p:ph idx="1"/>
            <p:extLst>
              <p:ext uri="{D42A27DB-BD31-4B8C-83A1-F6EECF244321}">
                <p14:modId xmlns:p14="http://schemas.microsoft.com/office/powerpoint/2010/main" val="2659062752"/>
              </p:ext>
            </p:extLst>
          </p:nvPr>
        </p:nvGraphicFramePr>
        <p:xfrm>
          <a:off x="-895928" y="769104"/>
          <a:ext cx="13180291" cy="5319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D34B8093-4AC6-4420-25BB-2DBEA551C1C2}"/>
              </a:ext>
            </a:extLst>
          </p:cNvPr>
          <p:cNvSpPr txBox="1"/>
          <p:nvPr/>
        </p:nvSpPr>
        <p:spPr>
          <a:xfrm>
            <a:off x="554181" y="6250025"/>
            <a:ext cx="10889673" cy="523220"/>
          </a:xfrm>
          <a:prstGeom prst="rect">
            <a:avLst/>
          </a:prstGeom>
          <a:noFill/>
          <a:ln>
            <a:noFill/>
          </a:ln>
        </p:spPr>
        <p:txBody>
          <a:bodyPr wrap="square" rtlCol="0" anchor="ctr" anchorCtr="1">
            <a:spAutoFit/>
          </a:bodyPr>
          <a:lstStyle/>
          <a:p>
            <a:r>
              <a:rPr lang="el-GR" sz="1000" dirty="0"/>
              <a:t>(</a:t>
            </a:r>
            <a:r>
              <a:rPr lang="el-GR" sz="1000" dirty="0" err="1"/>
              <a:t>Alligood</a:t>
            </a:r>
            <a:r>
              <a:rPr lang="el-GR" sz="1000" dirty="0"/>
              <a:t>, 2010a, </a:t>
            </a:r>
            <a:r>
              <a:rPr lang="el-GR" sz="1000" dirty="0" err="1"/>
              <a:t>Alligood</a:t>
            </a:r>
            <a:r>
              <a:rPr lang="el-GR" sz="1000" dirty="0"/>
              <a:t> &amp; </a:t>
            </a:r>
            <a:r>
              <a:rPr lang="el-GR" sz="1000" dirty="0" err="1"/>
              <a:t>Tomey</a:t>
            </a:r>
            <a:r>
              <a:rPr lang="el-GR" sz="1000" dirty="0"/>
              <a:t>, 1997, </a:t>
            </a:r>
            <a:r>
              <a:rPr lang="el-GR" sz="1000" dirty="0" err="1"/>
              <a:t>Bixler</a:t>
            </a:r>
            <a:r>
              <a:rPr lang="el-GR" sz="1000" dirty="0"/>
              <a:t> &amp; </a:t>
            </a:r>
            <a:r>
              <a:rPr lang="el-GR" sz="1000" dirty="0" err="1"/>
              <a:t>Bixler</a:t>
            </a:r>
            <a:r>
              <a:rPr lang="el-GR" sz="1000" dirty="0"/>
              <a:t>, 1959, </a:t>
            </a:r>
            <a:r>
              <a:rPr lang="el-GR" sz="1000" dirty="0" err="1"/>
              <a:t>Chinn</a:t>
            </a:r>
            <a:r>
              <a:rPr lang="el-GR" sz="1000" dirty="0"/>
              <a:t> &amp; </a:t>
            </a:r>
            <a:r>
              <a:rPr lang="el-GR" sz="1000" dirty="0" err="1"/>
              <a:t>Kramer</a:t>
            </a:r>
            <a:r>
              <a:rPr lang="el-GR" sz="1000" dirty="0"/>
              <a:t>, 2011, George, 2011, </a:t>
            </a:r>
            <a:r>
              <a:rPr lang="el-GR" sz="1000" dirty="0" err="1"/>
              <a:t>Im</a:t>
            </a:r>
            <a:r>
              <a:rPr lang="el-GR" sz="1000" dirty="0"/>
              <a:t> &amp; </a:t>
            </a:r>
            <a:r>
              <a:rPr lang="el-GR" sz="1000" dirty="0" err="1"/>
              <a:t>Chang</a:t>
            </a:r>
            <a:r>
              <a:rPr lang="el-GR" sz="1000" dirty="0"/>
              <a:t>, 2012, </a:t>
            </a:r>
            <a:r>
              <a:rPr lang="el-GR" sz="1000" dirty="0" err="1"/>
              <a:t>Judd</a:t>
            </a:r>
            <a:r>
              <a:rPr lang="el-GR" sz="1000" dirty="0"/>
              <a:t>, </a:t>
            </a:r>
            <a:r>
              <a:rPr lang="el-GR" sz="1000" dirty="0" err="1"/>
              <a:t>Sitzman</a:t>
            </a:r>
            <a:r>
              <a:rPr lang="el-GR" sz="1000" dirty="0"/>
              <a:t> &amp; </a:t>
            </a:r>
            <a:r>
              <a:rPr lang="el-GR" sz="1000" dirty="0" err="1"/>
              <a:t>Davis</a:t>
            </a:r>
            <a:r>
              <a:rPr lang="el-GR" sz="1000" dirty="0"/>
              <a:t>, 2010, </a:t>
            </a:r>
            <a:r>
              <a:rPr lang="el-GR" sz="1000" dirty="0" err="1"/>
              <a:t>Meleis</a:t>
            </a:r>
            <a:r>
              <a:rPr lang="el-GR" sz="1000" dirty="0"/>
              <a:t>, 2007, </a:t>
            </a:r>
            <a:r>
              <a:rPr lang="el-GR" sz="1000" dirty="0" err="1"/>
              <a:t>Shaw</a:t>
            </a:r>
            <a:r>
              <a:rPr lang="el-GR" sz="1000" dirty="0"/>
              <a:t>, 1993).</a:t>
            </a:r>
          </a:p>
          <a:p>
            <a:endParaRPr lang="el-GR" dirty="0"/>
          </a:p>
        </p:txBody>
      </p:sp>
    </p:spTree>
    <p:extLst>
      <p:ext uri="{BB962C8B-B14F-4D97-AF65-F5344CB8AC3E}">
        <p14:creationId xmlns:p14="http://schemas.microsoft.com/office/powerpoint/2010/main" val="174966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3D76D2-A90F-96BB-87AA-6C9B446FC13C}"/>
              </a:ext>
            </a:extLst>
          </p:cNvPr>
          <p:cNvSpPr>
            <a:spLocks noGrp="1"/>
          </p:cNvSpPr>
          <p:nvPr>
            <p:ph type="title"/>
          </p:nvPr>
        </p:nvSpPr>
        <p:spPr>
          <a:xfrm>
            <a:off x="800192" y="612028"/>
            <a:ext cx="9366325" cy="1143000"/>
          </a:xfrm>
        </p:spPr>
        <p:txBody>
          <a:bodyPr>
            <a:normAutofit fontScale="90000"/>
          </a:bodyPr>
          <a:lstStyle/>
          <a:p>
            <a:r>
              <a:rPr lang="el-GR" dirty="0"/>
              <a:t>Τρωτά Σημεία Νοσηλευτικών Θεωριών </a:t>
            </a:r>
          </a:p>
        </p:txBody>
      </p:sp>
      <p:sp>
        <p:nvSpPr>
          <p:cNvPr id="3" name="Θέση περιεχομένου 2">
            <a:extLst>
              <a:ext uri="{FF2B5EF4-FFF2-40B4-BE49-F238E27FC236}">
                <a16:creationId xmlns:a16="http://schemas.microsoft.com/office/drawing/2014/main" id="{52561666-344A-8C16-2E1B-CE28A9E2F355}"/>
              </a:ext>
            </a:extLst>
          </p:cNvPr>
          <p:cNvSpPr>
            <a:spLocks noGrp="1"/>
          </p:cNvSpPr>
          <p:nvPr>
            <p:ph idx="1"/>
          </p:nvPr>
        </p:nvSpPr>
        <p:spPr>
          <a:xfrm>
            <a:off x="1271251" y="2240525"/>
            <a:ext cx="9390977" cy="3508977"/>
          </a:xfrm>
        </p:spPr>
        <p:txBody>
          <a:bodyPr/>
          <a:lstStyle/>
          <a:p>
            <a:pPr>
              <a:lnSpc>
                <a:spcPct val="90000"/>
              </a:lnSpc>
            </a:pPr>
            <a:r>
              <a:rPr lang="el-GR" sz="2400" dirty="0"/>
              <a:t>Δεν προετοιμάζουν τους νοσηλευτές για την πραγματικότητα της κλινικής πρακτικής</a:t>
            </a:r>
          </a:p>
          <a:p>
            <a:pPr>
              <a:lnSpc>
                <a:spcPct val="90000"/>
              </a:lnSpc>
            </a:pPr>
            <a:r>
              <a:rPr lang="el-GR" sz="2400" dirty="0"/>
              <a:t>Προσφέρουν λίγες οδηγίες για τις νοσηλευτικές πράξεις</a:t>
            </a:r>
          </a:p>
          <a:p>
            <a:pPr>
              <a:lnSpc>
                <a:spcPct val="90000"/>
              </a:lnSpc>
            </a:pPr>
            <a:r>
              <a:rPr lang="el-GR" sz="2400" dirty="0"/>
              <a:t>Δεν αποφέρουν καμία αλλαγή στην πρακτική</a:t>
            </a:r>
          </a:p>
          <a:p>
            <a:pPr>
              <a:lnSpc>
                <a:spcPct val="90000"/>
              </a:lnSpc>
            </a:pPr>
            <a:r>
              <a:rPr lang="el-GR" sz="2400" dirty="0"/>
              <a:t>Αποδεικνύουν μόνο την πλάνη της θετικής αλλαγής</a:t>
            </a:r>
          </a:p>
          <a:p>
            <a:pPr>
              <a:lnSpc>
                <a:spcPct val="90000"/>
              </a:lnSpc>
            </a:pPr>
            <a:r>
              <a:rPr lang="el-GR" sz="2400" dirty="0"/>
              <a:t>Είναι απομακρυσμένες, ακαδημαϊκές και ιδεαλιστικές</a:t>
            </a:r>
          </a:p>
          <a:p>
            <a:pPr>
              <a:lnSpc>
                <a:spcPct val="90000"/>
              </a:lnSpc>
            </a:pPr>
            <a:r>
              <a:rPr lang="el-GR" sz="2400" dirty="0"/>
              <a:t>Παραπλανούν τους κλινικούς επειδή αυτά που περιγράφουν δεν αναφέρονται στην πραγματικότητα</a:t>
            </a:r>
          </a:p>
          <a:p>
            <a:pPr>
              <a:lnSpc>
                <a:spcPct val="90000"/>
              </a:lnSpc>
            </a:pPr>
            <a:r>
              <a:rPr lang="el-GR" sz="2400" dirty="0"/>
              <a:t>Δεν είναι εμπειρικά δοκιμασμένες</a:t>
            </a:r>
          </a:p>
        </p:txBody>
      </p:sp>
    </p:spTree>
    <p:extLst>
      <p:ext uri="{BB962C8B-B14F-4D97-AF65-F5344CB8AC3E}">
        <p14:creationId xmlns:p14="http://schemas.microsoft.com/office/powerpoint/2010/main" val="353647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3330EF0-32BE-F727-2DFA-3C21BEC660DC}"/>
              </a:ext>
            </a:extLst>
          </p:cNvPr>
          <p:cNvSpPr>
            <a:spLocks noGrp="1"/>
          </p:cNvSpPr>
          <p:nvPr>
            <p:ph idx="1"/>
          </p:nvPr>
        </p:nvSpPr>
        <p:spPr>
          <a:xfrm>
            <a:off x="590550" y="1371600"/>
            <a:ext cx="10544175" cy="4981574"/>
          </a:xfrm>
        </p:spPr>
        <p:txBody>
          <a:bodyPr>
            <a:normAutofit fontScale="85000" lnSpcReduction="20000"/>
          </a:bodyPr>
          <a:lstStyle/>
          <a:p>
            <a:r>
              <a:rPr lang="el-GR" u="sng" dirty="0"/>
              <a:t>Η ανάλυση, η κριτική και η αξιολόγηση </a:t>
            </a:r>
            <a:r>
              <a:rPr lang="el-GR" dirty="0"/>
              <a:t>είναι μέθοδοι που χρησιμοποιούνται για να μελετώνται κριτικά τα θεωρητικά έργα της νοσηλευτικής. Η ανάλυση της θεωρίας διενεργείται για να αποκτώνται γνώσεις θεωρητικής επάρκειας. Είναι σημαντική διαδικασία και το πρώτο βήμα στην εφαρμογή των θεωρητικών έργων της νοσηλευτικής στην εκπαίδευση, την έρευνα, τη διοίκηση ή την πρακτική. </a:t>
            </a:r>
            <a:br>
              <a:rPr lang="el-GR" dirty="0"/>
            </a:br>
            <a:endParaRPr lang="el-GR" dirty="0"/>
          </a:p>
          <a:p>
            <a:r>
              <a:rPr lang="el-GR" dirty="0"/>
              <a:t>Τα κριτήρια ανάλυσης που χρησιμοποιούνται για κάθε θεωρητικό έργο καθοδηγούν τον κριτικό συλλογισμό της ανάλυσης. Η διεργασία της ανάλυσης είναι χρήσιμη για να μαθαίνουμε για τα έργα και είναι απαραίτητη για τους επιστήμονες νοσηλευτές/</a:t>
            </a:r>
            <a:r>
              <a:rPr lang="el-GR" dirty="0" err="1"/>
              <a:t>τριες</a:t>
            </a:r>
            <a:r>
              <a:rPr lang="el-GR" dirty="0"/>
              <a:t> που προτίθενται να ελέγχουν, να διευρύνουν ή να επεκτείνουν τα έργα. Όταν οι επιστήμονες νοσηλευτές/</a:t>
            </a:r>
            <a:r>
              <a:rPr lang="el-GR" dirty="0" err="1"/>
              <a:t>τριες</a:t>
            </a:r>
            <a:r>
              <a:rPr lang="el-GR" dirty="0"/>
              <a:t> εξετάζουν τα ερευνητικά τους ενδιαφέροντα στο πλαίσιο κάποιου θεωρητικού έργου, ανακαλύπτονται τομείς προς περαιτέρω ανάπτυξη μέσω των διαδικασιών της κριτικής, της ανάλυσης και του κριτικού συλλογισμού. Συνεπώς, η ανάλυση είναι μια σημαντική διαδικασία για την εκμάθηση, την ανάπτυξη προγραμμάτων έρευνας και τη διεύρυνση της επιστήμης που θα συνδέεται με τα θεωρητικά έργα της νοσηλευτικής στο μέλλον. Η κατανόηση ενός θεωρητικού πλαισίου έχει ζωτική σημασία για την εφαρμογή της στην πρακτική σας.</a:t>
            </a:r>
          </a:p>
        </p:txBody>
      </p:sp>
    </p:spTree>
    <p:extLst>
      <p:ext uri="{BB962C8B-B14F-4D97-AF65-F5344CB8AC3E}">
        <p14:creationId xmlns:p14="http://schemas.microsoft.com/office/powerpoint/2010/main" val="108395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354CDF-AEB3-31CE-B852-81865DDA6936}"/>
              </a:ext>
            </a:extLst>
          </p:cNvPr>
          <p:cNvSpPr>
            <a:spLocks noGrp="1"/>
          </p:cNvSpPr>
          <p:nvPr>
            <p:ph type="title"/>
          </p:nvPr>
        </p:nvSpPr>
        <p:spPr>
          <a:xfrm>
            <a:off x="896020" y="453870"/>
            <a:ext cx="9366325" cy="1143000"/>
          </a:xfrm>
        </p:spPr>
        <p:txBody>
          <a:bodyPr/>
          <a:lstStyle/>
          <a:p>
            <a:r>
              <a:rPr lang="el-GR" dirty="0"/>
              <a:t>Ανάλυση μίας θεωρίας</a:t>
            </a:r>
          </a:p>
        </p:txBody>
      </p:sp>
      <p:sp>
        <p:nvSpPr>
          <p:cNvPr id="3" name="Θέση περιεχομένου 2">
            <a:extLst>
              <a:ext uri="{FF2B5EF4-FFF2-40B4-BE49-F238E27FC236}">
                <a16:creationId xmlns:a16="http://schemas.microsoft.com/office/drawing/2014/main" id="{97F1CEE7-0127-99C8-FC8D-75D190848484}"/>
              </a:ext>
            </a:extLst>
          </p:cNvPr>
          <p:cNvSpPr>
            <a:spLocks noGrp="1"/>
          </p:cNvSpPr>
          <p:nvPr>
            <p:ph idx="1"/>
          </p:nvPr>
        </p:nvSpPr>
        <p:spPr>
          <a:xfrm>
            <a:off x="1209675" y="2276476"/>
            <a:ext cx="9572625" cy="3556154"/>
          </a:xfrm>
        </p:spPr>
        <p:txBody>
          <a:bodyPr>
            <a:normAutofit fontScale="92500" lnSpcReduction="20000"/>
          </a:bodyPr>
          <a:lstStyle/>
          <a:p>
            <a:pPr marL="68580" indent="0">
              <a:buNone/>
            </a:pPr>
            <a:r>
              <a:rPr lang="el-GR" dirty="0"/>
              <a:t>Ερωτήσεις ανάλυσης για τον προσδιορισμό της θεωρητικής επάρκειας.</a:t>
            </a:r>
            <a:br>
              <a:rPr lang="el-GR" dirty="0"/>
            </a:br>
            <a:r>
              <a:rPr lang="el-GR" dirty="0"/>
              <a:t> </a:t>
            </a:r>
            <a:endParaRPr lang="en-US" dirty="0"/>
          </a:p>
          <a:p>
            <a:r>
              <a:rPr lang="el-GR" dirty="0"/>
              <a:t>Σαφήνεια (</a:t>
            </a:r>
            <a:r>
              <a:rPr lang="en-US" dirty="0"/>
              <a:t>clarity): </a:t>
            </a:r>
            <a:r>
              <a:rPr lang="el-GR" dirty="0"/>
              <a:t>Πόσο σαφής είναι αυτή η θεωρία; </a:t>
            </a:r>
            <a:endParaRPr lang="en-US" dirty="0"/>
          </a:p>
          <a:p>
            <a:r>
              <a:rPr lang="el-GR" dirty="0"/>
              <a:t>Απλότητα (</a:t>
            </a:r>
            <a:r>
              <a:rPr lang="en-US" dirty="0"/>
              <a:t>simplicity): </a:t>
            </a:r>
            <a:r>
              <a:rPr lang="el-GR" dirty="0"/>
              <a:t>Πόσο απλή είναι αυτή η θεωρία; </a:t>
            </a:r>
            <a:endParaRPr lang="en-US" dirty="0"/>
          </a:p>
          <a:p>
            <a:r>
              <a:rPr lang="el-GR" dirty="0"/>
              <a:t>Γενικότητα (</a:t>
            </a:r>
            <a:r>
              <a:rPr lang="en-US" dirty="0"/>
              <a:t>generality): </a:t>
            </a:r>
            <a:r>
              <a:rPr lang="el-GR" dirty="0"/>
              <a:t>Πόσο γενική είναι αυτή η θεωρία; </a:t>
            </a:r>
            <a:endParaRPr lang="en-US" dirty="0"/>
          </a:p>
          <a:p>
            <a:r>
              <a:rPr lang="el-GR" dirty="0"/>
              <a:t>Προσβασιμότητα (</a:t>
            </a:r>
            <a:r>
              <a:rPr lang="en-US" dirty="0"/>
              <a:t>accessibility): </a:t>
            </a:r>
            <a:r>
              <a:rPr lang="el-GR" dirty="0"/>
              <a:t>Πόσο προσιτή είναι αυτή η θεωρία; </a:t>
            </a:r>
            <a:endParaRPr lang="en-US" dirty="0"/>
          </a:p>
          <a:p>
            <a:r>
              <a:rPr lang="el-GR" dirty="0"/>
              <a:t>Σπουδαιότητα (</a:t>
            </a:r>
            <a:r>
              <a:rPr lang="en-US" dirty="0"/>
              <a:t>importance): </a:t>
            </a:r>
            <a:r>
              <a:rPr lang="el-GR" dirty="0"/>
              <a:t>Πόσο σημαντική είναι αυτή η θεωρία; </a:t>
            </a:r>
            <a:br>
              <a:rPr lang="en-US" dirty="0"/>
            </a:br>
            <a:br>
              <a:rPr lang="en-US" dirty="0"/>
            </a:br>
            <a:br>
              <a:rPr lang="en-US" dirty="0"/>
            </a:br>
            <a:br>
              <a:rPr lang="en-US" sz="1200" dirty="0"/>
            </a:br>
            <a:r>
              <a:rPr lang="el-GR" sz="1200" dirty="0"/>
              <a:t>Στοιχεία από </a:t>
            </a:r>
            <a:r>
              <a:rPr lang="en-US" sz="1200" dirty="0"/>
              <a:t>Chinn, P. L., &amp; Kramer, M. K. (2011). Integrated knowledge development in nursing (8</a:t>
            </a:r>
            <a:r>
              <a:rPr lang="el-GR" sz="1200" dirty="0"/>
              <a:t>η </a:t>
            </a:r>
            <a:r>
              <a:rPr lang="el-GR" sz="1200" dirty="0" err="1"/>
              <a:t>έκδ</a:t>
            </a:r>
            <a:r>
              <a:rPr lang="el-GR" sz="1200" dirty="0"/>
              <a:t>.). </a:t>
            </a:r>
            <a:r>
              <a:rPr lang="en-US" sz="1200" dirty="0"/>
              <a:t>St. Louis: Elsevier-Mosby.</a:t>
            </a:r>
            <a:endParaRPr lang="el-GR" dirty="0"/>
          </a:p>
        </p:txBody>
      </p:sp>
    </p:spTree>
    <p:extLst>
      <p:ext uri="{BB962C8B-B14F-4D97-AF65-F5344CB8AC3E}">
        <p14:creationId xmlns:p14="http://schemas.microsoft.com/office/powerpoint/2010/main" val="54620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131F5B-AA8F-3E45-E994-F02280304765}"/>
              </a:ext>
            </a:extLst>
          </p:cNvPr>
          <p:cNvSpPr>
            <a:spLocks noGrp="1"/>
          </p:cNvSpPr>
          <p:nvPr>
            <p:ph type="title"/>
          </p:nvPr>
        </p:nvSpPr>
        <p:spPr>
          <a:xfrm>
            <a:off x="838871" y="704850"/>
            <a:ext cx="2818730" cy="799064"/>
          </a:xfrm>
        </p:spPr>
        <p:txBody>
          <a:bodyPr/>
          <a:lstStyle/>
          <a:p>
            <a:r>
              <a:rPr lang="el-GR" dirty="0"/>
              <a:t>Σαφήνεια</a:t>
            </a:r>
          </a:p>
        </p:txBody>
      </p:sp>
      <p:sp>
        <p:nvSpPr>
          <p:cNvPr id="3" name="Θέση περιεχομένου 2">
            <a:extLst>
              <a:ext uri="{FF2B5EF4-FFF2-40B4-BE49-F238E27FC236}">
                <a16:creationId xmlns:a16="http://schemas.microsoft.com/office/drawing/2014/main" id="{F5433151-0984-C21D-1402-88C36AC0F8ED}"/>
              </a:ext>
            </a:extLst>
          </p:cNvPr>
          <p:cNvSpPr>
            <a:spLocks noGrp="1"/>
          </p:cNvSpPr>
          <p:nvPr>
            <p:ph idx="1"/>
          </p:nvPr>
        </p:nvSpPr>
        <p:spPr>
          <a:xfrm>
            <a:off x="915073" y="1942652"/>
            <a:ext cx="9390977" cy="3508977"/>
          </a:xfrm>
        </p:spPr>
        <p:txBody>
          <a:bodyPr>
            <a:normAutofit fontScale="85000" lnSpcReduction="20000"/>
          </a:bodyPr>
          <a:lstStyle/>
          <a:p>
            <a:pPr marL="68580" indent="0">
              <a:buNone/>
            </a:pPr>
            <a:r>
              <a:rPr lang="el-GR" dirty="0"/>
              <a:t>Η σαφήνεια και η δομή ανασκοπούνται στο πλαίσιο της σημασιολογικής (</a:t>
            </a:r>
            <a:r>
              <a:rPr lang="el-GR" dirty="0" err="1"/>
              <a:t>semantic</a:t>
            </a:r>
            <a:r>
              <a:rPr lang="el-GR" dirty="0"/>
              <a:t>) σαφήνειας και συνέπειας και της δομικής (</a:t>
            </a:r>
            <a:r>
              <a:rPr lang="el-GR" dirty="0" err="1"/>
              <a:t>structural</a:t>
            </a:r>
            <a:r>
              <a:rPr lang="el-GR" dirty="0"/>
              <a:t>) σαφήνειας και συνέπειας. </a:t>
            </a:r>
          </a:p>
          <a:p>
            <a:pPr marL="68580" indent="0">
              <a:buNone/>
            </a:pPr>
            <a:r>
              <a:rPr lang="el-GR" dirty="0"/>
              <a:t>Η σαφήνεια εκφράζει το νόημα των χρησιμοποιούμενων όρων και η συνέπεια και δομή των ορισμών εκφράζει τη σταθερή δομική μορφή των όρων στη θεωρία. Η ανάλυση ξεκινά καθώς </a:t>
            </a:r>
            <a:r>
              <a:rPr lang="el-GR" dirty="0" err="1"/>
              <a:t>ταυτοποιούνται</a:t>
            </a:r>
            <a:r>
              <a:rPr lang="el-GR" dirty="0"/>
              <a:t> οι μείζονες έννοιες και οι επιμέρους έννοιες και οι ορισμοί τους. </a:t>
            </a:r>
          </a:p>
          <a:p>
            <a:pPr marL="68580" indent="0">
              <a:buNone/>
            </a:pPr>
            <a:r>
              <a:rPr lang="el-GR" dirty="0"/>
              <a:t>Οι λέξεις έχουν πολλαπλά νοήματα τόσο εντός του ίδιου επιστημονικού κλάδου όσο και από κλάδο σε κλάδο. Για το λόγο αυτό, μια λέξη πρέπει να ορίζεται προσεκτικά και συγκεκριμένα σύμφωνα με το πλαίσιο (φιλοσοφία, εννοιολογικό μοντέλο ή θεωρία) εντός του οποίου αναπτύσσεται. Η σαφήνεια και η συνέπεια διευκολύνονται με διαγράμματα και παραδείγματα. </a:t>
            </a:r>
          </a:p>
        </p:txBody>
      </p:sp>
    </p:spTree>
    <p:extLst>
      <p:ext uri="{BB962C8B-B14F-4D97-AF65-F5344CB8AC3E}">
        <p14:creationId xmlns:p14="http://schemas.microsoft.com/office/powerpoint/2010/main" val="366209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695725-A6A8-EEEF-BB28-FC6C393237B6}"/>
              </a:ext>
            </a:extLst>
          </p:cNvPr>
          <p:cNvSpPr>
            <a:spLocks noGrp="1"/>
          </p:cNvSpPr>
          <p:nvPr>
            <p:ph type="title"/>
          </p:nvPr>
        </p:nvSpPr>
        <p:spPr>
          <a:xfrm>
            <a:off x="934121" y="621076"/>
            <a:ext cx="3314030" cy="808589"/>
          </a:xfrm>
        </p:spPr>
        <p:txBody>
          <a:bodyPr/>
          <a:lstStyle/>
          <a:p>
            <a:r>
              <a:rPr lang="el-GR" dirty="0"/>
              <a:t>Απλότητα</a:t>
            </a:r>
          </a:p>
        </p:txBody>
      </p:sp>
      <p:sp>
        <p:nvSpPr>
          <p:cNvPr id="3" name="Θέση περιεχομένου 2">
            <a:extLst>
              <a:ext uri="{FF2B5EF4-FFF2-40B4-BE49-F238E27FC236}">
                <a16:creationId xmlns:a16="http://schemas.microsoft.com/office/drawing/2014/main" id="{6BF56945-4FF8-F9B3-4588-30EEA7F03BC0}"/>
              </a:ext>
            </a:extLst>
          </p:cNvPr>
          <p:cNvSpPr>
            <a:spLocks noGrp="1"/>
          </p:cNvSpPr>
          <p:nvPr>
            <p:ph idx="1"/>
          </p:nvPr>
        </p:nvSpPr>
        <p:spPr>
          <a:xfrm>
            <a:off x="934121" y="2076002"/>
            <a:ext cx="9390977" cy="3508977"/>
          </a:xfrm>
        </p:spPr>
        <p:txBody>
          <a:bodyPr/>
          <a:lstStyle/>
          <a:p>
            <a:pPr marL="68580" indent="0">
              <a:buNone/>
            </a:pPr>
            <a:r>
              <a:rPr lang="el-GR" dirty="0"/>
              <a:t>Η απλότητα εκτιμάται ιδιαίτερα στην ανάπτυξη της νοσηλευτικής θεωρίας. Οι </a:t>
            </a:r>
            <a:r>
              <a:rPr lang="el-GR" dirty="0" err="1"/>
              <a:t>Chinn</a:t>
            </a:r>
            <a:r>
              <a:rPr lang="el-GR" dirty="0"/>
              <a:t> και </a:t>
            </a:r>
            <a:r>
              <a:rPr lang="el-GR" dirty="0" err="1"/>
              <a:t>Kramer</a:t>
            </a:r>
            <a:r>
              <a:rPr lang="el-GR" dirty="0"/>
              <a:t> (2011) έκριναν ότι απαιτούνται απλές μορφές θεωρίας, όπως η θεωρία μέσης κλίμακας, για την καθοδήγηση της πρακτικής. Μια θεωρία πρέπει να είναι επαρκώς περιεκτική, να παρουσιάζεται σε επίπεδο αφηρημένων εννοιών (</a:t>
            </a:r>
            <a:r>
              <a:rPr lang="el-GR" dirty="0" err="1"/>
              <a:t>abstraction</a:t>
            </a:r>
            <a:r>
              <a:rPr lang="el-GR" dirty="0"/>
              <a:t>) ώστε να παρέχεται καθοδήγηση και να έχει όσο το δυνατό λιγότερες έννοιες με απλουστευτικές σχέσεις για να υποβοηθείται η σαφήνεια. </a:t>
            </a:r>
          </a:p>
        </p:txBody>
      </p:sp>
    </p:spTree>
    <p:extLst>
      <p:ext uri="{BB962C8B-B14F-4D97-AF65-F5344CB8AC3E}">
        <p14:creationId xmlns:p14="http://schemas.microsoft.com/office/powerpoint/2010/main" val="23305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BEACCC-5935-0294-9A21-DE74C4822031}"/>
              </a:ext>
            </a:extLst>
          </p:cNvPr>
          <p:cNvSpPr>
            <a:spLocks noGrp="1"/>
          </p:cNvSpPr>
          <p:nvPr>
            <p:ph type="title"/>
          </p:nvPr>
        </p:nvSpPr>
        <p:spPr>
          <a:xfrm>
            <a:off x="1038896" y="885825"/>
            <a:ext cx="3104480" cy="760964"/>
          </a:xfrm>
        </p:spPr>
        <p:txBody>
          <a:bodyPr/>
          <a:lstStyle/>
          <a:p>
            <a:r>
              <a:rPr lang="el-GR" dirty="0"/>
              <a:t>Γενικότητα</a:t>
            </a:r>
          </a:p>
        </p:txBody>
      </p:sp>
      <p:sp>
        <p:nvSpPr>
          <p:cNvPr id="3" name="Θέση περιεχομένου 2">
            <a:extLst>
              <a:ext uri="{FF2B5EF4-FFF2-40B4-BE49-F238E27FC236}">
                <a16:creationId xmlns:a16="http://schemas.microsoft.com/office/drawing/2014/main" id="{1745BEB6-40C6-33E0-95A0-B6195C746C96}"/>
              </a:ext>
            </a:extLst>
          </p:cNvPr>
          <p:cNvSpPr>
            <a:spLocks noGrp="1"/>
          </p:cNvSpPr>
          <p:nvPr>
            <p:ph idx="1"/>
          </p:nvPr>
        </p:nvSpPr>
        <p:spPr>
          <a:xfrm>
            <a:off x="1038896" y="2218877"/>
            <a:ext cx="9390977" cy="3508977"/>
          </a:xfrm>
        </p:spPr>
        <p:txBody>
          <a:bodyPr>
            <a:normAutofit/>
          </a:bodyPr>
          <a:lstStyle/>
          <a:p>
            <a:pPr marL="68580" indent="0">
              <a:buNone/>
            </a:pPr>
            <a:r>
              <a:rPr lang="el-GR" dirty="0"/>
              <a:t>Η γενικότητα μιας θεωρίας αφορά το αντικείμενο της εφαρμογής και το σκοπό εντός της θεωρίας (</a:t>
            </a:r>
            <a:r>
              <a:rPr lang="el-GR" dirty="0" err="1"/>
              <a:t>Chinn</a:t>
            </a:r>
            <a:r>
              <a:rPr lang="el-GR" dirty="0"/>
              <a:t> &amp; </a:t>
            </a:r>
            <a:r>
              <a:rPr lang="el-GR" dirty="0" err="1"/>
              <a:t>Kramer</a:t>
            </a:r>
            <a:r>
              <a:rPr lang="el-GR" dirty="0"/>
              <a:t>, 2011). Η γενικότητα ενός θεωρητικού έργου ποικίλλει ανάλογα με το πόσο αφηρημένο ή συγκεκριμένο είναι (</a:t>
            </a:r>
            <a:r>
              <a:rPr lang="el-GR" dirty="0" err="1"/>
              <a:t>Fawcett</a:t>
            </a:r>
            <a:r>
              <a:rPr lang="el-GR" dirty="0"/>
              <a:t>, 2005). Η κατανόηση των επιπέδων των αφηρημένων εννοιών από τους διδακτορικούς φοιτητές και φοιτήτριες και τους/τις επιστήμονες νοσηλευτές/</a:t>
            </a:r>
            <a:r>
              <a:rPr lang="el-GR" dirty="0" err="1"/>
              <a:t>τριες</a:t>
            </a:r>
            <a:r>
              <a:rPr lang="el-GR" dirty="0"/>
              <a:t> διευκόλυνε τη χρήση αφηρημένων πλαισίων για την ανάπτυξη των θεωριών μέσης κλίμακας. </a:t>
            </a:r>
          </a:p>
        </p:txBody>
      </p:sp>
    </p:spTree>
    <p:extLst>
      <p:ext uri="{BB962C8B-B14F-4D97-AF65-F5344CB8AC3E}">
        <p14:creationId xmlns:p14="http://schemas.microsoft.com/office/powerpoint/2010/main" val="226357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049884-7679-FA51-9F9A-2EE9781F2D46}"/>
              </a:ext>
            </a:extLst>
          </p:cNvPr>
          <p:cNvSpPr>
            <a:spLocks noGrp="1"/>
          </p:cNvSpPr>
          <p:nvPr>
            <p:ph type="title"/>
          </p:nvPr>
        </p:nvSpPr>
        <p:spPr>
          <a:xfrm>
            <a:off x="800770" y="611551"/>
            <a:ext cx="4618955" cy="827639"/>
          </a:xfrm>
        </p:spPr>
        <p:txBody>
          <a:bodyPr/>
          <a:lstStyle/>
          <a:p>
            <a:r>
              <a:rPr lang="el-GR" dirty="0"/>
              <a:t>Προσβασιμότητα</a:t>
            </a:r>
          </a:p>
        </p:txBody>
      </p:sp>
      <p:sp>
        <p:nvSpPr>
          <p:cNvPr id="3" name="Θέση περιεχομένου 2">
            <a:extLst>
              <a:ext uri="{FF2B5EF4-FFF2-40B4-BE49-F238E27FC236}">
                <a16:creationId xmlns:a16="http://schemas.microsoft.com/office/drawing/2014/main" id="{7E0F7539-E836-35EE-8531-CE9D8385621F}"/>
              </a:ext>
            </a:extLst>
          </p:cNvPr>
          <p:cNvSpPr>
            <a:spLocks noGrp="1"/>
          </p:cNvSpPr>
          <p:nvPr>
            <p:ph idx="1"/>
          </p:nvPr>
        </p:nvSpPr>
        <p:spPr>
          <a:xfrm>
            <a:off x="867448" y="2447477"/>
            <a:ext cx="9390977" cy="3508977"/>
          </a:xfrm>
        </p:spPr>
        <p:txBody>
          <a:bodyPr>
            <a:normAutofit/>
          </a:bodyPr>
          <a:lstStyle/>
          <a:p>
            <a:pPr marL="68580" indent="0">
              <a:buNone/>
            </a:pPr>
            <a:r>
              <a:rPr lang="el-GR" dirty="0"/>
              <a:t>Η προσβασιμότητα συνδέεται με τους εμπειρικούς δείκτες για την ελεγξιμότητα και τη θεμελιώδη χρήση μιας θεωρίας για την περιγραφή πλευρών της πρακτικής (</a:t>
            </a:r>
            <a:r>
              <a:rPr lang="el-GR" dirty="0" err="1"/>
              <a:t>Chinn</a:t>
            </a:r>
            <a:r>
              <a:rPr lang="el-GR" dirty="0"/>
              <a:t> &amp; </a:t>
            </a:r>
            <a:r>
              <a:rPr lang="el-GR" dirty="0" err="1"/>
              <a:t>Kramer</a:t>
            </a:r>
            <a:r>
              <a:rPr lang="el-GR" dirty="0"/>
              <a:t>, 2011). Ο όρος προσβασιμότητα «αφορά την έκταση στην οποία μπορούν να </a:t>
            </a:r>
            <a:r>
              <a:rPr lang="el-GR" dirty="0" err="1"/>
              <a:t>ταυτοποιηθούν</a:t>
            </a:r>
            <a:r>
              <a:rPr lang="el-GR" dirty="0"/>
              <a:t> εμπειρικοί δείκτες για τις έννοιες και την έκταση στην οποία μπορούν να επιτευχθούν οι σκοποί της θεωρίας». Υποστηρίζει ότι οι επιστήμονες πρέπει να είναι ικανοί να αξιολογούν και να επαληθεύουν τα αποτελέσματα μόνοι τους.</a:t>
            </a:r>
          </a:p>
        </p:txBody>
      </p:sp>
    </p:spTree>
    <p:extLst>
      <p:ext uri="{BB962C8B-B14F-4D97-AF65-F5344CB8AC3E}">
        <p14:creationId xmlns:p14="http://schemas.microsoft.com/office/powerpoint/2010/main" val="400430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AB5582-E1A1-8624-E58D-C8492FCF4E40}"/>
              </a:ext>
            </a:extLst>
          </p:cNvPr>
          <p:cNvSpPr>
            <a:spLocks noGrp="1"/>
          </p:cNvSpPr>
          <p:nvPr>
            <p:ph type="title"/>
          </p:nvPr>
        </p:nvSpPr>
        <p:spPr>
          <a:xfrm>
            <a:off x="1000795" y="644889"/>
            <a:ext cx="4009355" cy="760964"/>
          </a:xfrm>
        </p:spPr>
        <p:txBody>
          <a:bodyPr/>
          <a:lstStyle/>
          <a:p>
            <a:r>
              <a:rPr lang="el-GR" dirty="0"/>
              <a:t>Σπουδαιότητα</a:t>
            </a:r>
          </a:p>
        </p:txBody>
      </p:sp>
      <p:sp>
        <p:nvSpPr>
          <p:cNvPr id="3" name="Θέση περιεχομένου 2">
            <a:extLst>
              <a:ext uri="{FF2B5EF4-FFF2-40B4-BE49-F238E27FC236}">
                <a16:creationId xmlns:a16="http://schemas.microsoft.com/office/drawing/2014/main" id="{C229432F-B27E-BE3F-AB29-4DC281A4B030}"/>
              </a:ext>
            </a:extLst>
          </p:cNvPr>
          <p:cNvSpPr>
            <a:spLocks noGrp="1"/>
          </p:cNvSpPr>
          <p:nvPr>
            <p:ph idx="1"/>
          </p:nvPr>
        </p:nvSpPr>
        <p:spPr>
          <a:xfrm>
            <a:off x="1000795" y="2457002"/>
            <a:ext cx="9390977" cy="3508977"/>
          </a:xfrm>
        </p:spPr>
        <p:txBody>
          <a:bodyPr>
            <a:normAutofit fontScale="92500"/>
          </a:bodyPr>
          <a:lstStyle/>
          <a:p>
            <a:pPr marL="68580" indent="0">
              <a:buNone/>
            </a:pPr>
            <a:r>
              <a:rPr lang="el-GR" dirty="0"/>
              <a:t>Μπορεί να γίνει παραλληλισμός μεταξύ έκβασης και σπουδαιότητας. Επειδή η έρευνα, η θεωρία και η πρακτική σχετίζονται στενά, η νοσηλευτική θεωρία επιδέχεται ερευνητικό έλεγχο και ο ερευνητικός έλεγχος οδηγεί σε γνώσεις για την πρακτική. Η νοσηλευτική θεωρία καθοδηγεί την έρευνα και την πρακτική, δημιουργεί νέες ιδέες και διαφοροποιεί το επίκεντρο της νοσηλευτικής από το επίκεντρο άλλων επαγγελμάτων (</a:t>
            </a:r>
            <a:r>
              <a:rPr lang="el-GR" dirty="0" err="1"/>
              <a:t>Chinn</a:t>
            </a:r>
            <a:r>
              <a:rPr lang="el-GR" dirty="0"/>
              <a:t> &amp; </a:t>
            </a:r>
            <a:r>
              <a:rPr lang="el-GR" dirty="0" err="1"/>
              <a:t>Kramer</a:t>
            </a:r>
            <a:r>
              <a:rPr lang="el-GR" dirty="0"/>
              <a:t>, 2011). Οι θεωρίες πρέπει να αποκαλύπτουν ποιες γνώσεις οφείλουν, και θα έπρεπε, να επιδιώκουν να αποκτήσουν αφιερώνοντας χρόνο σε αυτές οι νοσηλευτές/</a:t>
            </a:r>
            <a:r>
              <a:rPr lang="el-GR" dirty="0" err="1"/>
              <a:t>τριες</a:t>
            </a:r>
            <a:r>
              <a:rPr lang="el-GR" dirty="0"/>
              <a:t>.</a:t>
            </a:r>
          </a:p>
        </p:txBody>
      </p:sp>
    </p:spTree>
    <p:extLst>
      <p:ext uri="{BB962C8B-B14F-4D97-AF65-F5344CB8AC3E}">
        <p14:creationId xmlns:p14="http://schemas.microsoft.com/office/powerpoint/2010/main" val="361952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248548-B6B9-49D5-A108-C4F53FBC29EA}"/>
              </a:ext>
            </a:extLst>
          </p:cNvPr>
          <p:cNvSpPr>
            <a:spLocks noGrp="1"/>
          </p:cNvSpPr>
          <p:nvPr>
            <p:ph type="title"/>
          </p:nvPr>
        </p:nvSpPr>
        <p:spPr>
          <a:xfrm>
            <a:off x="1220559" y="1375393"/>
            <a:ext cx="9750881" cy="1690373"/>
          </a:xfrm>
        </p:spPr>
        <p:txBody>
          <a:bodyPr>
            <a:noAutofit/>
          </a:bodyPr>
          <a:lstStyle/>
          <a:p>
            <a:pPr algn="ctr"/>
            <a:r>
              <a:rPr lang="el-GR" sz="2400" b="1" dirty="0">
                <a:solidFill>
                  <a:schemeClr val="accent2">
                    <a:lumMod val="50000"/>
                  </a:schemeClr>
                </a:solidFill>
              </a:rPr>
              <a:t>Η βάση της παροχής νοσηλευτικής φροντίδας διαμορφώνεται από τη φιλοσοφία κάθε νοσηλευτή, τις φιλοσοφίες των νοσηλευτικών σχολών και των ιδρυμάτων φροντίδας υγείας. </a:t>
            </a:r>
            <a:br>
              <a:rPr lang="el-GR" sz="2400" b="1" dirty="0">
                <a:solidFill>
                  <a:schemeClr val="accent2">
                    <a:lumMod val="50000"/>
                  </a:schemeClr>
                </a:solidFill>
              </a:rPr>
            </a:br>
            <a:br>
              <a:rPr lang="el-GR" sz="2400" b="1" dirty="0">
                <a:solidFill>
                  <a:schemeClr val="accent2">
                    <a:lumMod val="50000"/>
                  </a:schemeClr>
                </a:solidFill>
              </a:rPr>
            </a:br>
            <a:endParaRPr lang="el-GR" sz="2400" dirty="0"/>
          </a:p>
        </p:txBody>
      </p:sp>
      <p:sp>
        <p:nvSpPr>
          <p:cNvPr id="3" name="Θέση περιεχομένου 2">
            <a:extLst>
              <a:ext uri="{FF2B5EF4-FFF2-40B4-BE49-F238E27FC236}">
                <a16:creationId xmlns:a16="http://schemas.microsoft.com/office/drawing/2014/main" id="{A46E9371-A53D-0826-3118-B123E5192AFF}"/>
              </a:ext>
            </a:extLst>
          </p:cNvPr>
          <p:cNvSpPr>
            <a:spLocks noGrp="1"/>
          </p:cNvSpPr>
          <p:nvPr>
            <p:ph idx="1"/>
          </p:nvPr>
        </p:nvSpPr>
        <p:spPr>
          <a:xfrm>
            <a:off x="1220559" y="2583813"/>
            <a:ext cx="9750881" cy="1690374"/>
          </a:xfrm>
        </p:spPr>
        <p:txBody>
          <a:bodyPr/>
          <a:lstStyle/>
          <a:p>
            <a:pPr algn="ctr"/>
            <a:r>
              <a:rPr lang="el-GR" sz="2000" dirty="0"/>
              <a:t>Οι νοσηλευτές κατά την παροχή φροντίδας, διδασκαλίας και συνεργασίας με άλλους αντανακλούν, τόσο την προσωπική όσο και την επαγγελματική τους φιλοσοφία διαμέσου των αξιών και πεποιθήσεων για έννοιες όπως: καλοσύνη, ευεξία, υγεία, ασθένεια, υπευθυνότητα και δεοντολογία.</a:t>
            </a:r>
          </a:p>
          <a:p>
            <a:pPr marL="68580" indent="0">
              <a:buNone/>
            </a:pPr>
            <a:endParaRPr lang="el-GR" dirty="0"/>
          </a:p>
        </p:txBody>
      </p:sp>
      <p:sp>
        <p:nvSpPr>
          <p:cNvPr id="4" name="Βέλος: Οδοντωτό δεξιό 3">
            <a:extLst>
              <a:ext uri="{FF2B5EF4-FFF2-40B4-BE49-F238E27FC236}">
                <a16:creationId xmlns:a16="http://schemas.microsoft.com/office/drawing/2014/main" id="{860A3E80-D669-7EA4-C9F6-ADB3A7EBB84E}"/>
              </a:ext>
            </a:extLst>
          </p:cNvPr>
          <p:cNvSpPr/>
          <p:nvPr/>
        </p:nvSpPr>
        <p:spPr>
          <a:xfrm>
            <a:off x="745457" y="1186460"/>
            <a:ext cx="658470" cy="377865"/>
          </a:xfrm>
          <a:prstGeom prst="notched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dirty="0"/>
          </a:p>
        </p:txBody>
      </p:sp>
      <p:sp>
        <p:nvSpPr>
          <p:cNvPr id="5" name="TextBox 4">
            <a:extLst>
              <a:ext uri="{FF2B5EF4-FFF2-40B4-BE49-F238E27FC236}">
                <a16:creationId xmlns:a16="http://schemas.microsoft.com/office/drawing/2014/main" id="{AEBE0635-1B77-AD13-10F3-0F487ABF7CFE}"/>
              </a:ext>
            </a:extLst>
          </p:cNvPr>
          <p:cNvSpPr txBox="1"/>
          <p:nvPr/>
        </p:nvSpPr>
        <p:spPr>
          <a:xfrm>
            <a:off x="6095999" y="4605444"/>
            <a:ext cx="5440218" cy="1754326"/>
          </a:xfrm>
          <a:prstGeom prst="rect">
            <a:avLst/>
          </a:prstGeom>
          <a:noFill/>
          <a:ln>
            <a:solidFill>
              <a:schemeClr val="bg2"/>
            </a:solidFill>
          </a:ln>
        </p:spPr>
        <p:txBody>
          <a:bodyPr wrap="square" rtlCol="0" anchor="ctr" anchorCtr="1">
            <a:spAutoFit/>
          </a:bodyPr>
          <a:lstStyle/>
          <a:p>
            <a:r>
              <a:rPr lang="el-GR" b="1" dirty="0"/>
              <a:t>Φιλοσοφία </a:t>
            </a:r>
            <a:r>
              <a:rPr lang="el-GR" dirty="0"/>
              <a:t>είναι η μελέτη της σοφίας, η βασική γνώση και οι διαδικασίες που χρησιμοποιούνται για την ανάπτυξη και οικοδόμηση των αντιλήψεων για τη ζωή. </a:t>
            </a:r>
          </a:p>
          <a:p>
            <a:r>
              <a:rPr lang="en-US" dirty="0"/>
              <a:t>- </a:t>
            </a:r>
            <a:r>
              <a:rPr lang="el-GR" dirty="0"/>
              <a:t>Η φιλοσοφία παρέχει απόψεις και περιλαμβάνει συστήματα αξιών και πεποιθήσεων.</a:t>
            </a:r>
          </a:p>
        </p:txBody>
      </p:sp>
      <p:sp>
        <p:nvSpPr>
          <p:cNvPr id="6" name="Έκρηξη: 8 ακτίνες 5">
            <a:extLst>
              <a:ext uri="{FF2B5EF4-FFF2-40B4-BE49-F238E27FC236}">
                <a16:creationId xmlns:a16="http://schemas.microsoft.com/office/drawing/2014/main" id="{39CEA00F-A93B-E6BF-CC7C-55BD01FB2B56}"/>
              </a:ext>
            </a:extLst>
          </p:cNvPr>
          <p:cNvSpPr/>
          <p:nvPr/>
        </p:nvSpPr>
        <p:spPr>
          <a:xfrm>
            <a:off x="5532581" y="4605444"/>
            <a:ext cx="563418" cy="408342"/>
          </a:xfrm>
          <a:prstGeom prst="irregularSeal1">
            <a:avLst/>
          </a:prstGeom>
          <a:ln>
            <a:solidFill>
              <a:schemeClr val="accent1"/>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343313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03AD18-2E14-5971-D319-769ED0921857}"/>
              </a:ext>
            </a:extLst>
          </p:cNvPr>
          <p:cNvSpPr>
            <a:spLocks noGrp="1"/>
          </p:cNvSpPr>
          <p:nvPr>
            <p:ph type="title"/>
          </p:nvPr>
        </p:nvSpPr>
        <p:spPr>
          <a:xfrm>
            <a:off x="729673" y="489527"/>
            <a:ext cx="5292436" cy="5800437"/>
          </a:xfrm>
        </p:spPr>
        <p:txBody>
          <a:bodyPr>
            <a:normAutofit fontScale="90000"/>
          </a:bodyPr>
          <a:lstStyle/>
          <a:p>
            <a:r>
              <a:rPr lang="el-GR" sz="2000" dirty="0">
                <a:sym typeface="Wingdings" panose="05000000000000000000" pitchFamily="2" charset="2"/>
              </a:rPr>
              <a:t> </a:t>
            </a:r>
            <a:r>
              <a:rPr lang="el-GR" sz="2000" dirty="0"/>
              <a:t>Οι θεω­ρίες αφορούν φαινόμενα που συμβαίνουν στην ανθρώ­πινη πραγματικότητα, που γίνονται αντιληπτά από τους ανθρώπους, και που περιγράφουν και εξηγούν με λογικό και μη-αντιφατικό τρόπο τις σχέσεις μεταξύ των φαινομέ­νων. </a:t>
            </a:r>
            <a:br>
              <a:rPr lang="el-GR" sz="2000" dirty="0"/>
            </a:br>
            <a:br>
              <a:rPr lang="el-GR" sz="2000" dirty="0"/>
            </a:br>
            <a:r>
              <a:rPr lang="el-GR" sz="2000" dirty="0">
                <a:sym typeface="Wingdings" panose="05000000000000000000" pitchFamily="2" charset="2"/>
              </a:rPr>
              <a:t> </a:t>
            </a:r>
            <a:r>
              <a:rPr lang="en-US" sz="2000" dirty="0"/>
              <a:t>O</a:t>
            </a:r>
            <a:r>
              <a:rPr lang="el-GR" sz="2000" dirty="0"/>
              <a:t>ι νο­σηλευτικές θεωρίες οργανώνουν και συμπυκνώνουν τη νοσηλευτική γνώση, ώστε να καθοδηγούν τους νοση­λευτές στο να σκέφτονται και να πράττουν με συγκεκρι­μένο τρόπο, και κατ' επέκταση να ορίζουν και να επι­λύουν τα νοσηλευτικά προβλήματα </a:t>
            </a:r>
            <a:r>
              <a:rPr lang="el-GR" sz="1800" dirty="0"/>
              <a:t>(</a:t>
            </a:r>
            <a:r>
              <a:rPr lang="el-GR" sz="1800" dirty="0" err="1"/>
              <a:t>Μαντζούκας</a:t>
            </a:r>
            <a:r>
              <a:rPr lang="el-GR" sz="1800" dirty="0"/>
              <a:t> &amp; Ζώη, 2008). </a:t>
            </a:r>
            <a:br>
              <a:rPr lang="en-US" sz="1800" dirty="0"/>
            </a:br>
            <a:br>
              <a:rPr lang="en-US" sz="2000" dirty="0"/>
            </a:br>
            <a:r>
              <a:rPr lang="el-GR" sz="2000" dirty="0">
                <a:sym typeface="Wingdings" panose="05000000000000000000" pitchFamily="2" charset="2"/>
              </a:rPr>
              <a:t> </a:t>
            </a:r>
            <a:r>
              <a:rPr lang="el-GR" sz="2000" dirty="0"/>
              <a:t>Οι νοσηλευτικές θεωρίες καθοδηγούν και ορίζουν τις νοσηλευτικές πράξεις με απώτερο σκοπό τη βελτίωση της παρεχόμενης νοση­λευτικής φροντίδας. </a:t>
            </a:r>
            <a:br>
              <a:rPr lang="el-GR" sz="1400" dirty="0"/>
            </a:br>
            <a:endParaRPr lang="el-GR" sz="1800" dirty="0"/>
          </a:p>
        </p:txBody>
      </p:sp>
      <p:graphicFrame>
        <p:nvGraphicFramePr>
          <p:cNvPr id="4" name="Θέση περιεχομένου 3">
            <a:extLst>
              <a:ext uri="{FF2B5EF4-FFF2-40B4-BE49-F238E27FC236}">
                <a16:creationId xmlns:a16="http://schemas.microsoft.com/office/drawing/2014/main" id="{2D9E44AF-1207-B701-952A-665F15A61E33}"/>
              </a:ext>
            </a:extLst>
          </p:cNvPr>
          <p:cNvGraphicFramePr>
            <a:graphicFrameLocks noGrp="1"/>
          </p:cNvGraphicFramePr>
          <p:nvPr>
            <p:ph idx="1"/>
            <p:extLst>
              <p:ext uri="{D42A27DB-BD31-4B8C-83A1-F6EECF244321}">
                <p14:modId xmlns:p14="http://schemas.microsoft.com/office/powerpoint/2010/main" val="1842138017"/>
              </p:ext>
            </p:extLst>
          </p:nvPr>
        </p:nvGraphicFramePr>
        <p:xfrm>
          <a:off x="5676323" y="1634954"/>
          <a:ext cx="6515677" cy="3901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98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E91ACBC-701B-2CCC-89CF-082ED5EEB409}"/>
              </a:ext>
            </a:extLst>
          </p:cNvPr>
          <p:cNvSpPr>
            <a:spLocks noGrp="1"/>
          </p:cNvSpPr>
          <p:nvPr>
            <p:ph idx="1"/>
          </p:nvPr>
        </p:nvSpPr>
        <p:spPr>
          <a:xfrm>
            <a:off x="1145309" y="886690"/>
            <a:ext cx="4876800" cy="5305297"/>
          </a:xfrm>
        </p:spPr>
        <p:txBody>
          <a:bodyPr>
            <a:normAutofit fontScale="25000" lnSpcReduction="20000"/>
          </a:bodyPr>
          <a:lstStyle/>
          <a:p>
            <a:r>
              <a:rPr lang="el-GR" sz="6400" dirty="0"/>
              <a:t>Καθώς ολοένα περισσότεροι νοσηλευτές/</a:t>
            </a:r>
            <a:r>
              <a:rPr lang="el-GR" sz="6400" dirty="0" err="1"/>
              <a:t>τριες</a:t>
            </a:r>
            <a:r>
              <a:rPr lang="el-GR" sz="6400" dirty="0"/>
              <a:t> λαμβάνουμε την ανώτατη εκπαίδευση, η κατανόηση της σπουδαιότητας της νοσηλευτικής θεωρίας έχει διευρυνθεί. Η χρήση της θεωρίας από τους νοσηλευτές/</a:t>
            </a:r>
            <a:r>
              <a:rPr lang="el-GR" sz="6400" dirty="0" err="1"/>
              <a:t>τριες</a:t>
            </a:r>
            <a:r>
              <a:rPr lang="el-GR" sz="6400" dirty="0"/>
              <a:t> έχει αυξήσει την ανάπτυξη των γνώσεων και έχει βελτιώσει την ποιότητα της νοσηλευτικής πρακτικής. </a:t>
            </a:r>
            <a:br>
              <a:rPr lang="en-US" sz="6400" dirty="0"/>
            </a:br>
            <a:endParaRPr lang="en-US" sz="6400" dirty="0"/>
          </a:p>
          <a:p>
            <a:r>
              <a:rPr lang="el-GR" sz="6400" dirty="0"/>
              <a:t>Η συμβολή των θεωρητικών εν γένει παρουσιάζει τη νοσηλευτική ως επιστημονικό κλάδο και παρέχει δομή γνώσεων για περαιτέρω ανάπτυξη. </a:t>
            </a:r>
            <a:br>
              <a:rPr lang="en-US" sz="6400" dirty="0"/>
            </a:br>
            <a:endParaRPr lang="el-GR" sz="6400" dirty="0"/>
          </a:p>
          <a:p>
            <a:r>
              <a:rPr lang="el-GR" sz="6400" dirty="0"/>
              <a:t>Η χρήση της βασισμένης στη θεωρία έρευνας υποστηρίζει τη βασισμένη στις ενδείξεις πρακτική. Υπάρχει παγκόσμια αναγνώριση της πλούσιας ποικιλότητας των αξιών της νοσηλευτικής που εκπροσωπούν τα μοντέλα. </a:t>
            </a:r>
            <a:br>
              <a:rPr lang="en-US" sz="5600" dirty="0"/>
            </a:br>
            <a:br>
              <a:rPr lang="en-US" sz="3200" dirty="0"/>
            </a:br>
            <a:br>
              <a:rPr lang="en-US" sz="3200" dirty="0"/>
            </a:br>
            <a:br>
              <a:rPr lang="en-US" sz="3200" dirty="0"/>
            </a:br>
            <a:br>
              <a:rPr lang="en-US" sz="3200" dirty="0"/>
            </a:br>
            <a:br>
              <a:rPr lang="en-US" sz="3200" dirty="0"/>
            </a:br>
            <a:br>
              <a:rPr lang="en-US" sz="3200" dirty="0"/>
            </a:br>
            <a:br>
              <a:rPr lang="en-US" sz="1600" dirty="0"/>
            </a:br>
            <a:br>
              <a:rPr lang="en-US" sz="1600" dirty="0"/>
            </a:br>
            <a:br>
              <a:rPr lang="en-US" sz="1600" dirty="0"/>
            </a:br>
            <a:br>
              <a:rPr lang="el-GR" sz="1600" dirty="0"/>
            </a:br>
            <a:r>
              <a:rPr lang="el-GR" sz="2000" dirty="0"/>
              <a:t>(</a:t>
            </a:r>
            <a:r>
              <a:rPr lang="el-GR" sz="2000" dirty="0" err="1"/>
              <a:t>Alligood</a:t>
            </a:r>
            <a:r>
              <a:rPr lang="el-GR" sz="2000" dirty="0"/>
              <a:t>, 2010a, </a:t>
            </a:r>
            <a:r>
              <a:rPr lang="el-GR" sz="2000" dirty="0" err="1"/>
              <a:t>Alligood</a:t>
            </a:r>
            <a:r>
              <a:rPr lang="el-GR" sz="2000" dirty="0"/>
              <a:t>, 2011b, </a:t>
            </a:r>
            <a:r>
              <a:rPr lang="el-GR" sz="2000" dirty="0" err="1"/>
              <a:t>Chinn</a:t>
            </a:r>
            <a:r>
              <a:rPr lang="el-GR" sz="2000" dirty="0"/>
              <a:t> &amp; </a:t>
            </a:r>
            <a:r>
              <a:rPr lang="el-GR" sz="2000" dirty="0" err="1"/>
              <a:t>Kramer</a:t>
            </a:r>
            <a:r>
              <a:rPr lang="el-GR" sz="2000" dirty="0"/>
              <a:t>, 2011, </a:t>
            </a:r>
            <a:r>
              <a:rPr lang="el-GR" sz="2000" dirty="0" err="1"/>
              <a:t>Fawcett</a:t>
            </a:r>
            <a:r>
              <a:rPr lang="el-GR" sz="2000" dirty="0"/>
              <a:t> &amp; </a:t>
            </a:r>
            <a:r>
              <a:rPr lang="el-GR" sz="2000" dirty="0" err="1"/>
              <a:t>Garity</a:t>
            </a:r>
            <a:r>
              <a:rPr lang="el-GR" sz="2000" dirty="0"/>
              <a:t>, 2009, George, 2011, </a:t>
            </a:r>
            <a:r>
              <a:rPr lang="el-GR" sz="2000" dirty="0" err="1"/>
              <a:t>Im</a:t>
            </a:r>
            <a:r>
              <a:rPr lang="el-GR" sz="2000" dirty="0"/>
              <a:t> &amp; </a:t>
            </a:r>
            <a:r>
              <a:rPr lang="el-GR" sz="2000" dirty="0" err="1"/>
              <a:t>Chang</a:t>
            </a:r>
            <a:r>
              <a:rPr lang="el-GR" sz="2000" dirty="0"/>
              <a:t>, 2012, </a:t>
            </a:r>
            <a:r>
              <a:rPr lang="el-GR" sz="2000" dirty="0" err="1"/>
              <a:t>Reed</a:t>
            </a:r>
            <a:r>
              <a:rPr lang="el-GR" sz="2000" dirty="0"/>
              <a:t> &amp; </a:t>
            </a:r>
            <a:r>
              <a:rPr lang="el-GR" sz="2000" dirty="0" err="1"/>
              <a:t>Shearer</a:t>
            </a:r>
            <a:r>
              <a:rPr lang="el-GR" sz="2000" dirty="0"/>
              <a:t>, 2012, Wood, 2010).</a:t>
            </a:r>
            <a:endParaRPr lang="el-GR" sz="1600" dirty="0"/>
          </a:p>
        </p:txBody>
      </p:sp>
      <p:sp>
        <p:nvSpPr>
          <p:cNvPr id="5" name="Θέση κειμένου 4">
            <a:extLst>
              <a:ext uri="{FF2B5EF4-FFF2-40B4-BE49-F238E27FC236}">
                <a16:creationId xmlns:a16="http://schemas.microsoft.com/office/drawing/2014/main" id="{5C1222A2-41F8-CB16-7A6C-D47843DE70CD}"/>
              </a:ext>
            </a:extLst>
          </p:cNvPr>
          <p:cNvSpPr>
            <a:spLocks noGrp="1"/>
          </p:cNvSpPr>
          <p:nvPr>
            <p:ph type="body" sz="half" idx="2"/>
          </p:nvPr>
        </p:nvSpPr>
        <p:spPr>
          <a:xfrm>
            <a:off x="6280730" y="1827902"/>
            <a:ext cx="4424215" cy="4092606"/>
          </a:xfrm>
        </p:spPr>
        <p:txBody>
          <a:bodyPr>
            <a:normAutofit lnSpcReduction="10000"/>
          </a:bodyPr>
          <a:lstStyle/>
          <a:p>
            <a:r>
              <a:rPr lang="el-GR" dirty="0"/>
              <a:t>Το σημαντικότερο είναι ότι οι φιλοσοφίες, τα μοντέλα, οι θεωρίες και οι θεωρίες μέσης κλίμακας χρησιμοποιούνται ευρέως σε όλους τους τομείς –τη νοσηλευτική εκπαίδευση, διοίκηση, έρευνα και πρακτική. Υπάρχει αναγνώριση της ομαλής επιστήμης στα θεωρητικά έργα (Wood, 2010). </a:t>
            </a:r>
            <a:br>
              <a:rPr lang="en-US" dirty="0"/>
            </a:br>
            <a:endParaRPr lang="el-GR" dirty="0"/>
          </a:p>
          <a:p>
            <a:r>
              <a:rPr lang="el-GR" dirty="0"/>
              <a:t>Οι επιστημονικές γνώσεις των τελευταίων 3 δεκαετιών έχουν διευρύνει τον όγκο της νοσηλευτικής βιβλιογραφίας γύρω από τις φιλοσοφίες, τα μοντέλα, της θεωρίες και τις θεωρίες μέσης κλίμακας. Ομοίως, η φιλοσοφία της επιστήμης έχει διευρύνει και καλλιεργήσει την ανάπτυξη των νοσηλευτικών γνώσεων με νέες ποιοτικές προσεγγίσεις. </a:t>
            </a:r>
          </a:p>
          <a:p>
            <a:endParaRPr lang="el-GR" dirty="0"/>
          </a:p>
        </p:txBody>
      </p:sp>
      <p:sp>
        <p:nvSpPr>
          <p:cNvPr id="6" name="TextBox 5">
            <a:extLst>
              <a:ext uri="{FF2B5EF4-FFF2-40B4-BE49-F238E27FC236}">
                <a16:creationId xmlns:a16="http://schemas.microsoft.com/office/drawing/2014/main" id="{C9ADF33F-1BA1-1943-62FC-747CC581BD4E}"/>
              </a:ext>
            </a:extLst>
          </p:cNvPr>
          <p:cNvSpPr txBox="1"/>
          <p:nvPr/>
        </p:nvSpPr>
        <p:spPr>
          <a:xfrm>
            <a:off x="6231950" y="-87927"/>
            <a:ext cx="4747487" cy="707886"/>
          </a:xfrm>
          <a:prstGeom prst="rect">
            <a:avLst/>
          </a:prstGeom>
          <a:noFill/>
          <a:ln>
            <a:noFill/>
          </a:ln>
        </p:spPr>
        <p:txBody>
          <a:bodyPr wrap="square" rtlCol="0" anchor="ctr" anchorCtr="1">
            <a:spAutoFit/>
          </a:bodyPr>
          <a:lstStyle/>
          <a:p>
            <a:pPr algn="ctr"/>
            <a:r>
              <a:rPr lang="el-GR" sz="2000" dirty="0"/>
              <a:t>Σας έρχεται κάποιο παράδειγμα στο μυαλό ;;; </a:t>
            </a:r>
          </a:p>
        </p:txBody>
      </p:sp>
      <p:sp>
        <p:nvSpPr>
          <p:cNvPr id="7" name="Φυσαλίδα σκέψης: Σύννεφο 6">
            <a:extLst>
              <a:ext uri="{FF2B5EF4-FFF2-40B4-BE49-F238E27FC236}">
                <a16:creationId xmlns:a16="http://schemas.microsoft.com/office/drawing/2014/main" id="{A66D100B-D94B-5C88-08EB-344330DB4B89}"/>
              </a:ext>
            </a:extLst>
          </p:cNvPr>
          <p:cNvSpPr/>
          <p:nvPr/>
        </p:nvSpPr>
        <p:spPr>
          <a:xfrm rot="594772">
            <a:off x="9765723" y="352905"/>
            <a:ext cx="1070837" cy="707886"/>
          </a:xfrm>
          <a:prstGeom prst="cloud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l-GR" dirty="0"/>
          </a:p>
        </p:txBody>
      </p:sp>
      <p:pic>
        <p:nvPicPr>
          <p:cNvPr id="9" name="Γραφικό 8" descr="Ερωτηματικό περίγραμμα">
            <a:extLst>
              <a:ext uri="{FF2B5EF4-FFF2-40B4-BE49-F238E27FC236}">
                <a16:creationId xmlns:a16="http://schemas.microsoft.com/office/drawing/2014/main" id="{63634437-3396-9D44-CAB9-91607220EB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72542" y="478247"/>
            <a:ext cx="457200" cy="457200"/>
          </a:xfrm>
          <a:prstGeom prst="rect">
            <a:avLst/>
          </a:prstGeom>
        </p:spPr>
      </p:pic>
    </p:spTree>
    <p:extLst>
      <p:ext uri="{BB962C8B-B14F-4D97-AF65-F5344CB8AC3E}">
        <p14:creationId xmlns:p14="http://schemas.microsoft.com/office/powerpoint/2010/main" val="16662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2E0F5635-B6E3-4C4E-DFAE-8A4CC3AA56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1702" y="1278469"/>
            <a:ext cx="10448595" cy="4301061"/>
          </a:xfrm>
          <a:prstGeom prst="rect">
            <a:avLst/>
          </a:prstGeom>
        </p:spPr>
      </p:pic>
    </p:spTree>
    <p:extLst>
      <p:ext uri="{BB962C8B-B14F-4D97-AF65-F5344CB8AC3E}">
        <p14:creationId xmlns:p14="http://schemas.microsoft.com/office/powerpoint/2010/main" val="257219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DB902C-EF87-3ADF-2B8D-7EA7A1D1CC54}"/>
              </a:ext>
            </a:extLst>
          </p:cNvPr>
          <p:cNvSpPr>
            <a:spLocks noGrp="1"/>
          </p:cNvSpPr>
          <p:nvPr>
            <p:ph type="title"/>
          </p:nvPr>
        </p:nvSpPr>
        <p:spPr/>
        <p:txBody>
          <a:bodyPr/>
          <a:lstStyle/>
          <a:p>
            <a:r>
              <a:rPr lang="el-GR" dirty="0"/>
              <a:t>Παράδειγμα </a:t>
            </a:r>
          </a:p>
        </p:txBody>
      </p:sp>
      <p:sp>
        <p:nvSpPr>
          <p:cNvPr id="4" name="TextBox 4">
            <a:extLst>
              <a:ext uri="{FF2B5EF4-FFF2-40B4-BE49-F238E27FC236}">
                <a16:creationId xmlns:a16="http://schemas.microsoft.com/office/drawing/2014/main" id="{D471D033-99BA-85A0-ED66-060A512D90BA}"/>
              </a:ext>
            </a:extLst>
          </p:cNvPr>
          <p:cNvSpPr txBox="1">
            <a:spLocks noGrp="1"/>
          </p:cNvSpPr>
          <p:nvPr>
            <p:ph idx="1"/>
          </p:nvPr>
        </p:nvSpPr>
        <p:spPr>
          <a:xfrm>
            <a:off x="941457" y="2647925"/>
            <a:ext cx="10317670" cy="3182410"/>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2800" dirty="0"/>
              <a:t>Φ: π.χ. Ο ασθενής έπεσε από στο πάτωμα ή το  πάτωμα είναι βρεγμένο.</a:t>
            </a:r>
          </a:p>
          <a:p>
            <a:r>
              <a:rPr lang="el-GR" sz="2800" dirty="0"/>
              <a:t>Ε: π.χ. Πτώση ασθενούς   ή ολισθηρότητα του πατώματος.</a:t>
            </a:r>
          </a:p>
          <a:p>
            <a:r>
              <a:rPr lang="el-GR" sz="2800" dirty="0"/>
              <a:t> Π: π.χ. Η ολισθηρότητα του πατώματος οδηγεί σε πτώση του ασθενούς. </a:t>
            </a:r>
          </a:p>
          <a:p>
            <a:pPr indent="0">
              <a:buNone/>
            </a:pPr>
            <a:endParaRPr lang="el-GR" dirty="0"/>
          </a:p>
        </p:txBody>
      </p:sp>
    </p:spTree>
    <p:extLst>
      <p:ext uri="{BB962C8B-B14F-4D97-AF65-F5344CB8AC3E}">
        <p14:creationId xmlns:p14="http://schemas.microsoft.com/office/powerpoint/2010/main" val="161270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A3915B-61BD-8852-0F5B-50BA8BD19647}"/>
              </a:ext>
            </a:extLst>
          </p:cNvPr>
          <p:cNvSpPr>
            <a:spLocks noGrp="1"/>
          </p:cNvSpPr>
          <p:nvPr>
            <p:ph type="title"/>
          </p:nvPr>
        </p:nvSpPr>
        <p:spPr>
          <a:xfrm>
            <a:off x="1151174" y="261046"/>
            <a:ext cx="9366325" cy="1143000"/>
          </a:xfrm>
        </p:spPr>
        <p:txBody>
          <a:bodyPr/>
          <a:lstStyle/>
          <a:p>
            <a:r>
              <a:rPr lang="el-GR" dirty="0"/>
              <a:t>ΠΡΟΣΟΧΗ !!!</a:t>
            </a:r>
          </a:p>
        </p:txBody>
      </p:sp>
      <p:graphicFrame>
        <p:nvGraphicFramePr>
          <p:cNvPr id="4" name="Θέση περιεχομένου 3">
            <a:extLst>
              <a:ext uri="{FF2B5EF4-FFF2-40B4-BE49-F238E27FC236}">
                <a16:creationId xmlns:a16="http://schemas.microsoft.com/office/drawing/2014/main" id="{3DFEBCB5-118C-F16A-A86D-37FEEB0A682A}"/>
              </a:ext>
            </a:extLst>
          </p:cNvPr>
          <p:cNvGraphicFramePr>
            <a:graphicFrameLocks noGrp="1"/>
          </p:cNvGraphicFramePr>
          <p:nvPr>
            <p:ph idx="1"/>
            <p:extLst>
              <p:ext uri="{D42A27DB-BD31-4B8C-83A1-F6EECF244321}">
                <p14:modId xmlns:p14="http://schemas.microsoft.com/office/powerpoint/2010/main" val="2235358367"/>
              </p:ext>
            </p:extLst>
          </p:nvPr>
        </p:nvGraphicFramePr>
        <p:xfrm>
          <a:off x="720436" y="1597891"/>
          <a:ext cx="10594109" cy="4747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805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DD6879D-2B65-E389-7247-FA754A2EB0EB}"/>
              </a:ext>
            </a:extLst>
          </p:cNvPr>
          <p:cNvSpPr>
            <a:spLocks noGrp="1"/>
          </p:cNvSpPr>
          <p:nvPr>
            <p:ph idx="1"/>
          </p:nvPr>
        </p:nvSpPr>
        <p:spPr>
          <a:xfrm>
            <a:off x="984923" y="1473906"/>
            <a:ext cx="9932459" cy="4363476"/>
          </a:xfrm>
        </p:spPr>
        <p:txBody>
          <a:bodyPr>
            <a:normAutofit/>
          </a:bodyPr>
          <a:lstStyle/>
          <a:p>
            <a:pPr marL="342900" indent="-342900">
              <a:buFont typeface="Wingdings" panose="05000000000000000000" pitchFamily="2" charset="2"/>
              <a:buChar char="ü"/>
            </a:pPr>
            <a:r>
              <a:rPr lang="el-GR" sz="2400" dirty="0">
                <a:solidFill>
                  <a:srgbClr val="000000"/>
                </a:solidFill>
                <a:ea typeface="Bookman Old Style" panose="02050604050505020204" pitchFamily="18" charset="0"/>
                <a:cs typeface="Bookman Old Style" panose="02050604050505020204" pitchFamily="18" charset="0"/>
              </a:rPr>
              <a:t>Ο βασικός πυρήνας και η βασική έννοια της νοσηλευτικής, όπως ορίζεται από όλες τις νοσηλευτικές θεωρίες, είναι η</a:t>
            </a:r>
            <a:r>
              <a:rPr lang="el-GR" sz="2400" b="1" dirty="0">
                <a:solidFill>
                  <a:srgbClr val="000000"/>
                </a:solidFill>
                <a:ea typeface="Arial" panose="020B0604020202020204" pitchFamily="34" charset="0"/>
                <a:cs typeface="Arial" panose="020B0604020202020204" pitchFamily="34" charset="0"/>
              </a:rPr>
              <a:t> φροντίδα</a:t>
            </a:r>
            <a:r>
              <a:rPr lang="el-GR" sz="2400" dirty="0">
                <a:solidFill>
                  <a:srgbClr val="000000"/>
                </a:solidFill>
                <a:ea typeface="Bookman Old Style" panose="02050604050505020204" pitchFamily="18" charset="0"/>
                <a:cs typeface="Bookman Old Style" panose="02050604050505020204" pitchFamily="18" charset="0"/>
              </a:rPr>
              <a:t> και η παροχή φροντίδας από τους επιστήμονες νοσηλευτές σε όσους την έχουν ανάγκη, είτε για να ξεπεράσουν κάποια αρρώστια, είτε για να διατηρήσουν και να προάγουν την υγεία τους. </a:t>
            </a:r>
          </a:p>
          <a:p>
            <a:pPr marL="342900" indent="-342900">
              <a:buFont typeface="Wingdings" panose="05000000000000000000" pitchFamily="2" charset="2"/>
              <a:buChar char="ü"/>
            </a:pPr>
            <a:endParaRPr lang="el-GR" sz="2400" dirty="0">
              <a:solidFill>
                <a:srgbClr val="000000"/>
              </a:solidFill>
              <a:ea typeface="Bookman Old Style" panose="02050604050505020204" pitchFamily="18" charset="0"/>
              <a:cs typeface="Bookman Old Style" panose="02050604050505020204" pitchFamily="18" charset="0"/>
            </a:endParaRPr>
          </a:p>
          <a:p>
            <a:pPr marL="342900" indent="-342900">
              <a:buFont typeface="Wingdings" panose="05000000000000000000" pitchFamily="2" charset="2"/>
              <a:buChar char="ü"/>
            </a:pPr>
            <a:r>
              <a:rPr lang="el-GR" sz="2400" dirty="0">
                <a:solidFill>
                  <a:srgbClr val="000000"/>
                </a:solidFill>
                <a:ea typeface="Bookman Old Style" panose="02050604050505020204" pitchFamily="18" charset="0"/>
                <a:cs typeface="Bookman Old Style" panose="02050604050505020204" pitchFamily="18" charset="0"/>
              </a:rPr>
              <a:t>Η φροντίδα συ­νίσταται στην ικανοποίηση ανθρωπίνων αναγκών και επι­τρέπει την προαγωγή της υγείας, της ανάπτυξης και της ωρίμανσης του ατόμου, και δίνει κυρίως έμφαση στη διατήρηση της υγείας.</a:t>
            </a:r>
            <a:endParaRPr lang="el-GR" sz="2400" dirty="0"/>
          </a:p>
          <a:p>
            <a:endParaRPr lang="el-GR" dirty="0"/>
          </a:p>
        </p:txBody>
      </p:sp>
    </p:spTree>
    <p:extLst>
      <p:ext uri="{BB962C8B-B14F-4D97-AF65-F5344CB8AC3E}">
        <p14:creationId xmlns:p14="http://schemas.microsoft.com/office/powerpoint/2010/main" val="396562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C8D7242-F8C9-82C4-F384-6EF4B98A470B}"/>
              </a:ext>
            </a:extLst>
          </p:cNvPr>
          <p:cNvSpPr>
            <a:spLocks noGrp="1"/>
          </p:cNvSpPr>
          <p:nvPr>
            <p:ph idx="1"/>
          </p:nvPr>
        </p:nvSpPr>
        <p:spPr>
          <a:xfrm>
            <a:off x="790468" y="1293778"/>
            <a:ext cx="5085038" cy="4628757"/>
          </a:xfrm>
        </p:spPr>
        <p:txBody>
          <a:bodyPr/>
          <a:lstStyle/>
          <a:p>
            <a:r>
              <a:rPr lang="el-GR" dirty="0"/>
              <a:t>Δεν υπάρχει νοσηλευτική επιστήμη, χωρίς νοσηλευτική θεωρία.</a:t>
            </a:r>
          </a:p>
          <a:p>
            <a:pPr marL="68580" indent="0">
              <a:buNone/>
            </a:pPr>
            <a:endParaRPr lang="el-GR" dirty="0"/>
          </a:p>
          <a:p>
            <a:r>
              <a:rPr lang="el-GR" dirty="0"/>
              <a:t>Αποτελούν χρήσιμα εργαλεία για τη δόμηση των εκπαιδευτικών προγραμμάτων σπουδών στη νοσηλευτική (στην εκπαίδευση) και οδηγούν σε φροντίδα υψηλής ποιότητας.</a:t>
            </a:r>
          </a:p>
          <a:p>
            <a:endParaRPr lang="el-GR" dirty="0"/>
          </a:p>
        </p:txBody>
      </p:sp>
      <p:pic>
        <p:nvPicPr>
          <p:cNvPr id="5" name="Εικόνα 4" descr="Εικόνα που περιέχει ρουχισμός, άτομο, άνδρας, ανθρώπινο πρόσωπο&#10;&#10;Περιγραφή που δημιουργήθηκε αυτόματα">
            <a:extLst>
              <a:ext uri="{FF2B5EF4-FFF2-40B4-BE49-F238E27FC236}">
                <a16:creationId xmlns:a16="http://schemas.microsoft.com/office/drawing/2014/main" id="{84F37748-003F-A82D-8FA1-F4DD5A77F0B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6000" y="1612765"/>
            <a:ext cx="5463234" cy="3632470"/>
          </a:xfrm>
          <a:prstGeom prst="rect">
            <a:avLst/>
          </a:prstGeom>
        </p:spPr>
      </p:pic>
    </p:spTree>
    <p:extLst>
      <p:ext uri="{BB962C8B-B14F-4D97-AF65-F5344CB8AC3E}">
        <p14:creationId xmlns:p14="http://schemas.microsoft.com/office/powerpoint/2010/main" val="120619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75B28-20AC-898A-0F58-97D98C78A4AC}"/>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E89A5E8-7B8F-4DBD-811D-35022B94F33E}"/>
              </a:ext>
            </a:extLst>
          </p:cNvPr>
          <p:cNvSpPr>
            <a:spLocks noGrp="1"/>
          </p:cNvSpPr>
          <p:nvPr>
            <p:ph type="title"/>
          </p:nvPr>
        </p:nvSpPr>
        <p:spPr>
          <a:xfrm>
            <a:off x="855611" y="370743"/>
            <a:ext cx="9366325" cy="1143000"/>
          </a:xfrm>
        </p:spPr>
        <p:txBody>
          <a:bodyPr>
            <a:noAutofit/>
          </a:bodyPr>
          <a:lstStyle/>
          <a:p>
            <a:r>
              <a:rPr lang="en-US" sz="2800" b="1" dirty="0">
                <a:solidFill>
                  <a:schemeClr val="tx1"/>
                </a:solidFill>
              </a:rPr>
              <a:t>Florence Nightingale</a:t>
            </a:r>
            <a:endParaRPr lang="el-GR" sz="2800" b="1" dirty="0"/>
          </a:p>
        </p:txBody>
      </p:sp>
      <p:sp>
        <p:nvSpPr>
          <p:cNvPr id="3" name="Θέση περιεχομένου 2">
            <a:extLst>
              <a:ext uri="{FF2B5EF4-FFF2-40B4-BE49-F238E27FC236}">
                <a16:creationId xmlns:a16="http://schemas.microsoft.com/office/drawing/2014/main" id="{1B05B211-136B-C367-D78F-6F803E67D418}"/>
              </a:ext>
            </a:extLst>
          </p:cNvPr>
          <p:cNvSpPr>
            <a:spLocks noGrp="1"/>
          </p:cNvSpPr>
          <p:nvPr>
            <p:ph idx="1"/>
          </p:nvPr>
        </p:nvSpPr>
        <p:spPr>
          <a:xfrm>
            <a:off x="979055" y="1985819"/>
            <a:ext cx="9664700" cy="3819102"/>
          </a:xfrm>
        </p:spPr>
        <p:txBody>
          <a:bodyPr>
            <a:normAutofit fontScale="85000" lnSpcReduction="20000"/>
          </a:bodyPr>
          <a:lstStyle/>
          <a:p>
            <a:pPr>
              <a:buNone/>
            </a:pPr>
            <a:r>
              <a:rPr lang="el-GR" dirty="0"/>
              <a:t>Η συμβολή της στη νοσηλευτική θεωρία περιλαμβάνει την:</a:t>
            </a:r>
          </a:p>
          <a:p>
            <a:r>
              <a:rPr lang="el-GR" dirty="0"/>
              <a:t> αναγνώριση του ρόλου του νοσηλευτή στην ικανοποίηση των προσωπικών αναγκών του ασθενούς, </a:t>
            </a:r>
          </a:p>
          <a:p>
            <a:r>
              <a:rPr lang="el-GR" dirty="0"/>
              <a:t>την αναγνώριση της σημασίας των περιβαλλοντικών επιδράσεων στη φροντίδα των ασθενών, </a:t>
            </a:r>
          </a:p>
          <a:p>
            <a:r>
              <a:rPr lang="el-GR" dirty="0"/>
              <a:t>την αναβάθμιση των προτύπων και την αποδοχή της νοσηλευτικής με την ανάπτυξη αρχών για τη νοσηλευτική εκπαίδευση. </a:t>
            </a:r>
          </a:p>
          <a:p>
            <a:endParaRPr lang="el-GR" dirty="0"/>
          </a:p>
          <a:p>
            <a:r>
              <a:rPr lang="el-GR" dirty="0"/>
              <a:t>Επίσης, η </a:t>
            </a:r>
            <a:r>
              <a:rPr lang="en-US" sz="2000" dirty="0"/>
              <a:t>Florence Nightingale</a:t>
            </a:r>
            <a:r>
              <a:rPr lang="el-GR" dirty="0"/>
              <a:t>, επηρέασε τη νοσηλευτική γνώση και πρακτική παρέχοντας αποτελεσματική και επιστημονική νοσηλευτική φροντίδα, </a:t>
            </a:r>
            <a:r>
              <a:rPr lang="el-GR" b="1" dirty="0">
                <a:solidFill>
                  <a:srgbClr val="FF0000"/>
                </a:solidFill>
              </a:rPr>
              <a:t>ορίζοντας τη νοσηλευτική πρακτική ως ξεχωριστή και ευδιάκριτη από την ιατρική πρακτική </a:t>
            </a:r>
            <a:r>
              <a:rPr lang="el-GR" dirty="0"/>
              <a:t>και διαφοροποιώντας τη </a:t>
            </a:r>
            <a:r>
              <a:rPr lang="el-GR" b="1" dirty="0">
                <a:solidFill>
                  <a:srgbClr val="FF0000"/>
                </a:solidFill>
              </a:rPr>
              <a:t>νοσηλευτική της υγείας από εκείνη της ασθένειας. </a:t>
            </a:r>
          </a:p>
        </p:txBody>
      </p:sp>
      <p:sp>
        <p:nvSpPr>
          <p:cNvPr id="4" name="TextBox 3">
            <a:extLst>
              <a:ext uri="{FF2B5EF4-FFF2-40B4-BE49-F238E27FC236}">
                <a16:creationId xmlns:a16="http://schemas.microsoft.com/office/drawing/2014/main" id="{DEE79879-710F-CDD9-CC7A-3680CEF34A5B}"/>
              </a:ext>
            </a:extLst>
          </p:cNvPr>
          <p:cNvSpPr txBox="1"/>
          <p:nvPr/>
        </p:nvSpPr>
        <p:spPr>
          <a:xfrm>
            <a:off x="6437745" y="90890"/>
            <a:ext cx="4304146" cy="400110"/>
          </a:xfrm>
          <a:prstGeom prst="rect">
            <a:avLst/>
          </a:prstGeom>
          <a:noFill/>
          <a:ln>
            <a:solidFill>
              <a:schemeClr val="bg2"/>
            </a:solidFill>
          </a:ln>
        </p:spPr>
        <p:txBody>
          <a:bodyPr wrap="square" rtlCol="0" anchor="ctr" anchorCtr="1">
            <a:spAutoFit/>
          </a:bodyPr>
          <a:lstStyle/>
          <a:p>
            <a:r>
              <a:rPr lang="el-GR" sz="2000" dirty="0">
                <a:effectLst>
                  <a:outerShdw blurRad="38100" dist="38100" dir="2700000" algn="tl">
                    <a:srgbClr val="000000">
                      <a:alpha val="43137"/>
                    </a:srgbClr>
                  </a:outerShdw>
                </a:effectLst>
              </a:rPr>
              <a:t>Νοσηλευτική Θεωρία </a:t>
            </a:r>
          </a:p>
        </p:txBody>
      </p:sp>
    </p:spTree>
    <p:extLst>
      <p:ext uri="{BB962C8B-B14F-4D97-AF65-F5344CB8AC3E}">
        <p14:creationId xmlns:p14="http://schemas.microsoft.com/office/powerpoint/2010/main" val="42435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A1370F4-CE43-8D4C-E9B6-ABB3872F498A}"/>
              </a:ext>
            </a:extLst>
          </p:cNvPr>
          <p:cNvSpPr>
            <a:spLocks noGrp="1"/>
          </p:cNvSpPr>
          <p:nvPr>
            <p:ph type="title"/>
          </p:nvPr>
        </p:nvSpPr>
        <p:spPr>
          <a:xfrm>
            <a:off x="855611" y="370743"/>
            <a:ext cx="9366325" cy="1143000"/>
          </a:xfrm>
        </p:spPr>
        <p:txBody>
          <a:bodyPr>
            <a:noAutofit/>
          </a:bodyPr>
          <a:lstStyle/>
          <a:p>
            <a:r>
              <a:rPr lang="en-US" sz="2800" b="1" dirty="0">
                <a:solidFill>
                  <a:schemeClr val="tx1"/>
                </a:solidFill>
              </a:rPr>
              <a:t>Florence Nightingale</a:t>
            </a:r>
            <a:r>
              <a:rPr lang="el-GR" sz="3200" b="1" dirty="0">
                <a:solidFill>
                  <a:schemeClr val="tx1"/>
                </a:solidFill>
                <a:latin typeface="Times New Roman" pitchFamily="18" charset="0"/>
              </a:rPr>
              <a:t>: </a:t>
            </a:r>
            <a:r>
              <a:rPr lang="el-GR" sz="2800" b="1" dirty="0">
                <a:solidFill>
                  <a:schemeClr val="tx1"/>
                </a:solidFill>
              </a:rPr>
              <a:t>Εστιάζει στο </a:t>
            </a:r>
            <a:r>
              <a:rPr lang="el-GR" sz="2800" b="1" dirty="0">
                <a:solidFill>
                  <a:srgbClr val="990000"/>
                </a:solidFill>
              </a:rPr>
              <a:t>Περιβάλλον</a:t>
            </a:r>
            <a:endParaRPr lang="el-GR" sz="2800" b="1" dirty="0"/>
          </a:p>
        </p:txBody>
      </p:sp>
      <p:sp>
        <p:nvSpPr>
          <p:cNvPr id="3" name="Θέση περιεχομένου 2">
            <a:extLst>
              <a:ext uri="{FF2B5EF4-FFF2-40B4-BE49-F238E27FC236}">
                <a16:creationId xmlns:a16="http://schemas.microsoft.com/office/drawing/2014/main" id="{E7E52C26-6338-8100-1D95-A343938C89F2}"/>
              </a:ext>
            </a:extLst>
          </p:cNvPr>
          <p:cNvSpPr>
            <a:spLocks noGrp="1"/>
          </p:cNvSpPr>
          <p:nvPr>
            <p:ph idx="1"/>
          </p:nvPr>
        </p:nvSpPr>
        <p:spPr>
          <a:xfrm>
            <a:off x="979055" y="1985819"/>
            <a:ext cx="9664700" cy="3819102"/>
          </a:xfrm>
        </p:spPr>
        <p:txBody>
          <a:bodyPr>
            <a:normAutofit lnSpcReduction="10000"/>
          </a:bodyPr>
          <a:lstStyle/>
          <a:p>
            <a:r>
              <a:rPr lang="el-GR" sz="2400" dirty="0">
                <a:solidFill>
                  <a:srgbClr val="990000"/>
                </a:solidFill>
              </a:rPr>
              <a:t>Περιβάλλον:</a:t>
            </a:r>
            <a:r>
              <a:rPr lang="el-GR" sz="2400" dirty="0"/>
              <a:t> Φυσικό- κοινωνικό-ψυχολογικό</a:t>
            </a:r>
          </a:p>
          <a:p>
            <a:r>
              <a:rPr lang="el-GR" sz="2400" dirty="0"/>
              <a:t>Τα τρία στοιχεία του περιβάλλοντος πρέπει να εξετάζονται </a:t>
            </a:r>
            <a:r>
              <a:rPr lang="el-GR" sz="2400" dirty="0">
                <a:solidFill>
                  <a:srgbClr val="990000"/>
                </a:solidFill>
              </a:rPr>
              <a:t>αλληλένδετα </a:t>
            </a:r>
            <a:r>
              <a:rPr lang="el-GR" sz="2400" dirty="0"/>
              <a:t>και όχι ξεχωριστά</a:t>
            </a:r>
          </a:p>
          <a:p>
            <a:r>
              <a:rPr lang="el-GR" sz="2400" dirty="0"/>
              <a:t>Η θεωρία της εστιάζει στο περιβάλλον ως φορέα </a:t>
            </a:r>
            <a:r>
              <a:rPr lang="el-GR" sz="2400" dirty="0" err="1"/>
              <a:t>νόσησης</a:t>
            </a:r>
            <a:r>
              <a:rPr lang="el-GR" sz="2400" dirty="0"/>
              <a:t>, υγείας, θεραπείας και πρόληψης</a:t>
            </a:r>
          </a:p>
          <a:p>
            <a:r>
              <a:rPr lang="el-GR" sz="2400" dirty="0"/>
              <a:t>Θεωρεί ότι η Νοσηλευτική επιδρά στη νόσο μέσω διευθέτησης του περιβάλλοντος και υποστήριξης του ατόμου</a:t>
            </a:r>
          </a:p>
          <a:p>
            <a:r>
              <a:rPr lang="el-GR" sz="2400" dirty="0"/>
              <a:t>Το περιβάλλον είναι ικανό να προλάβει, να θεραπεύσει ή να συντελέσει στην εμφάνιση κάποιας αρρώστιας, στην πρόκληση ενός ατυχήματος ή του θανάτου</a:t>
            </a:r>
          </a:p>
          <a:p>
            <a:endParaRPr lang="el-GR" dirty="0"/>
          </a:p>
        </p:txBody>
      </p:sp>
      <p:sp>
        <p:nvSpPr>
          <p:cNvPr id="4" name="TextBox 3">
            <a:extLst>
              <a:ext uri="{FF2B5EF4-FFF2-40B4-BE49-F238E27FC236}">
                <a16:creationId xmlns:a16="http://schemas.microsoft.com/office/drawing/2014/main" id="{3C555CE9-C4B3-316E-6805-A92C3CEC9BB0}"/>
              </a:ext>
            </a:extLst>
          </p:cNvPr>
          <p:cNvSpPr txBox="1"/>
          <p:nvPr/>
        </p:nvSpPr>
        <p:spPr>
          <a:xfrm>
            <a:off x="6437745" y="90890"/>
            <a:ext cx="4304146" cy="400110"/>
          </a:xfrm>
          <a:prstGeom prst="rect">
            <a:avLst/>
          </a:prstGeom>
          <a:noFill/>
          <a:ln>
            <a:solidFill>
              <a:schemeClr val="bg2"/>
            </a:solidFill>
          </a:ln>
        </p:spPr>
        <p:txBody>
          <a:bodyPr wrap="square" rtlCol="0" anchor="ctr" anchorCtr="1">
            <a:spAutoFit/>
          </a:bodyPr>
          <a:lstStyle/>
          <a:p>
            <a:r>
              <a:rPr lang="el-GR" sz="2000" dirty="0">
                <a:effectLst>
                  <a:outerShdw blurRad="38100" dist="38100" dir="2700000" algn="tl">
                    <a:srgbClr val="000000">
                      <a:alpha val="43137"/>
                    </a:srgbClr>
                  </a:outerShdw>
                </a:effectLst>
              </a:rPr>
              <a:t>Νοσηλευτική Θεωρία </a:t>
            </a:r>
          </a:p>
        </p:txBody>
      </p:sp>
    </p:spTree>
    <p:extLst>
      <p:ext uri="{BB962C8B-B14F-4D97-AF65-F5344CB8AC3E}">
        <p14:creationId xmlns:p14="http://schemas.microsoft.com/office/powerpoint/2010/main" val="123702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96F1F8-BACE-AA6E-D466-3E5D4841A824}"/>
              </a:ext>
            </a:extLst>
          </p:cNvPr>
          <p:cNvSpPr>
            <a:spLocks noGrp="1"/>
          </p:cNvSpPr>
          <p:nvPr>
            <p:ph type="title"/>
          </p:nvPr>
        </p:nvSpPr>
        <p:spPr>
          <a:xfrm>
            <a:off x="911029" y="453871"/>
            <a:ext cx="9366325" cy="1143000"/>
          </a:xfrm>
        </p:spPr>
        <p:txBody>
          <a:bodyPr>
            <a:noAutofit/>
          </a:bodyPr>
          <a:lstStyle/>
          <a:p>
            <a:r>
              <a:rPr lang="en-US" sz="3200" b="1" dirty="0">
                <a:solidFill>
                  <a:schemeClr val="tx1"/>
                </a:solidFill>
              </a:rPr>
              <a:t>Florence Nightingale</a:t>
            </a:r>
            <a:r>
              <a:rPr lang="el-GR" sz="3600" b="1" dirty="0">
                <a:solidFill>
                  <a:schemeClr val="tx1"/>
                </a:solidFill>
                <a:latin typeface="Times New Roman" pitchFamily="18" charset="0"/>
              </a:rPr>
              <a:t>: </a:t>
            </a:r>
            <a:r>
              <a:rPr lang="el-GR" sz="3200" b="1" dirty="0">
                <a:solidFill>
                  <a:schemeClr val="tx1"/>
                </a:solidFill>
              </a:rPr>
              <a:t>Εστιάζει στο </a:t>
            </a:r>
            <a:r>
              <a:rPr lang="el-GR" sz="3200" b="1" dirty="0">
                <a:solidFill>
                  <a:srgbClr val="990000"/>
                </a:solidFill>
              </a:rPr>
              <a:t>Περιβάλλον</a:t>
            </a:r>
            <a:endParaRPr lang="el-GR" sz="3200" dirty="0"/>
          </a:p>
        </p:txBody>
      </p:sp>
      <p:sp>
        <p:nvSpPr>
          <p:cNvPr id="3" name="Θέση περιεχομένου 2">
            <a:extLst>
              <a:ext uri="{FF2B5EF4-FFF2-40B4-BE49-F238E27FC236}">
                <a16:creationId xmlns:a16="http://schemas.microsoft.com/office/drawing/2014/main" id="{70D06563-56E1-9519-9117-B04EFE5ABF4E}"/>
              </a:ext>
            </a:extLst>
          </p:cNvPr>
          <p:cNvSpPr>
            <a:spLocks noGrp="1"/>
          </p:cNvSpPr>
          <p:nvPr>
            <p:ph idx="1"/>
          </p:nvPr>
        </p:nvSpPr>
        <p:spPr>
          <a:xfrm>
            <a:off x="797260" y="2286706"/>
            <a:ext cx="10597480" cy="3508977"/>
          </a:xfrm>
        </p:spPr>
        <p:txBody>
          <a:bodyPr/>
          <a:lstStyle/>
          <a:p>
            <a:pPr>
              <a:lnSpc>
                <a:spcPct val="110000"/>
              </a:lnSpc>
            </a:pPr>
            <a:r>
              <a:rPr lang="el-GR" sz="2400" dirty="0"/>
              <a:t>Αναγνώρισε τη σχέση μεταξύ ασθενούς και περιβάλλοντος ως το πιο βασικό σημείο στη Νοσηλευτική φροντίδα και μας έδωσε στοιχεία τα οποία θα καθοδηγούσαν τους νοσηλευτές στο να παρέχουν άνεση, γρήγορη </a:t>
            </a:r>
            <a:r>
              <a:rPr lang="el-GR" sz="2400" dirty="0" err="1"/>
              <a:t>ανάρρωση,πρόληψη</a:t>
            </a:r>
            <a:r>
              <a:rPr lang="el-GR" sz="2400" dirty="0"/>
              <a:t> ασθενειών</a:t>
            </a:r>
          </a:p>
          <a:p>
            <a:pPr marL="68580" indent="0">
              <a:lnSpc>
                <a:spcPct val="110000"/>
              </a:lnSpc>
              <a:buNone/>
            </a:pPr>
            <a:endParaRPr lang="el-GR" sz="2400" dirty="0"/>
          </a:p>
          <a:p>
            <a:pPr>
              <a:lnSpc>
                <a:spcPct val="110000"/>
              </a:lnSpc>
            </a:pPr>
            <a:r>
              <a:rPr lang="el-GR" sz="2400" dirty="0"/>
              <a:t>Στοιχεία περιβάλλοντος - Σημαντικές αρχές : </a:t>
            </a:r>
            <a:br>
              <a:rPr lang="el-GR" sz="2400" dirty="0"/>
            </a:br>
            <a:r>
              <a:rPr lang="el-GR" sz="2400" b="1" dirty="0">
                <a:solidFill>
                  <a:srgbClr val="990000"/>
                </a:solidFill>
              </a:rPr>
              <a:t>αερισμού, θερμότητας, φωτισμού, δίαιτας, καθαριότητας, θορύβου</a:t>
            </a:r>
          </a:p>
          <a:p>
            <a:pPr marL="68580" indent="0">
              <a:buNone/>
            </a:pPr>
            <a:endParaRPr lang="el-GR" dirty="0"/>
          </a:p>
        </p:txBody>
      </p:sp>
      <p:sp>
        <p:nvSpPr>
          <p:cNvPr id="4" name="TextBox 3">
            <a:extLst>
              <a:ext uri="{FF2B5EF4-FFF2-40B4-BE49-F238E27FC236}">
                <a16:creationId xmlns:a16="http://schemas.microsoft.com/office/drawing/2014/main" id="{05FAE9B6-0775-4AFE-FC41-863928CA2C92}"/>
              </a:ext>
            </a:extLst>
          </p:cNvPr>
          <p:cNvSpPr txBox="1"/>
          <p:nvPr/>
        </p:nvSpPr>
        <p:spPr>
          <a:xfrm>
            <a:off x="6437745" y="90890"/>
            <a:ext cx="4304146" cy="400110"/>
          </a:xfrm>
          <a:prstGeom prst="rect">
            <a:avLst/>
          </a:prstGeom>
          <a:noFill/>
          <a:ln>
            <a:solidFill>
              <a:schemeClr val="bg2"/>
            </a:solidFill>
          </a:ln>
        </p:spPr>
        <p:txBody>
          <a:bodyPr wrap="square" rtlCol="0" anchor="ctr" anchorCtr="1">
            <a:spAutoFit/>
          </a:bodyPr>
          <a:lstStyle/>
          <a:p>
            <a:r>
              <a:rPr lang="el-GR" sz="2000" dirty="0">
                <a:effectLst>
                  <a:outerShdw blurRad="38100" dist="38100" dir="2700000" algn="tl">
                    <a:srgbClr val="000000">
                      <a:alpha val="43137"/>
                    </a:srgbClr>
                  </a:outerShdw>
                </a:effectLst>
              </a:rPr>
              <a:t>Νοσηλευτική Θεωρία </a:t>
            </a:r>
          </a:p>
        </p:txBody>
      </p:sp>
    </p:spTree>
    <p:extLst>
      <p:ext uri="{BB962C8B-B14F-4D97-AF65-F5344CB8AC3E}">
        <p14:creationId xmlns:p14="http://schemas.microsoft.com/office/powerpoint/2010/main" val="72439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a:extLst>
              <a:ext uri="{FF2B5EF4-FFF2-40B4-BE49-F238E27FC236}">
                <a16:creationId xmlns:a16="http://schemas.microsoft.com/office/drawing/2014/main" id="{63B730B1-A05F-5C67-8FAE-1E0C7AD1806B}"/>
              </a:ext>
            </a:extLst>
          </p:cNvPr>
          <p:cNvGraphicFramePr>
            <a:graphicFrameLocks noGrp="1"/>
          </p:cNvGraphicFramePr>
          <p:nvPr>
            <p:ph idx="1"/>
            <p:extLst>
              <p:ext uri="{D42A27DB-BD31-4B8C-83A1-F6EECF244321}">
                <p14:modId xmlns:p14="http://schemas.microsoft.com/office/powerpoint/2010/main" val="2827670084"/>
              </p:ext>
            </p:extLst>
          </p:nvPr>
        </p:nvGraphicFramePr>
        <p:xfrm>
          <a:off x="875433" y="923636"/>
          <a:ext cx="10623840" cy="5320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500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4">
            <a:extLst>
              <a:ext uri="{FF2B5EF4-FFF2-40B4-BE49-F238E27FC236}">
                <a16:creationId xmlns:a16="http://schemas.microsoft.com/office/drawing/2014/main" id="{5F0B5ECC-46E8-C4AA-FDBC-4BDF75E872CA}"/>
              </a:ext>
            </a:extLst>
          </p:cNvPr>
          <p:cNvGraphicFramePr>
            <a:graphicFrameLocks noGrp="1"/>
          </p:cNvGraphicFramePr>
          <p:nvPr>
            <p:ph idx="1"/>
            <p:extLst>
              <p:ext uri="{D42A27DB-BD31-4B8C-83A1-F6EECF244321}">
                <p14:modId xmlns:p14="http://schemas.microsoft.com/office/powerpoint/2010/main" val="771794582"/>
              </p:ext>
            </p:extLst>
          </p:nvPr>
        </p:nvGraphicFramePr>
        <p:xfrm>
          <a:off x="688109" y="815108"/>
          <a:ext cx="10815781" cy="5484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760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Θέση περιεχομένου 5">
            <a:extLst>
              <a:ext uri="{FF2B5EF4-FFF2-40B4-BE49-F238E27FC236}">
                <a16:creationId xmlns:a16="http://schemas.microsoft.com/office/drawing/2014/main" id="{DDA5A46A-91E0-E231-2716-2D1E5A0FEC12}"/>
              </a:ext>
            </a:extLst>
          </p:cNvPr>
          <p:cNvGraphicFramePr>
            <a:graphicFrameLocks noGrp="1"/>
          </p:cNvGraphicFramePr>
          <p:nvPr>
            <p:ph idx="1"/>
            <p:extLst>
              <p:ext uri="{D42A27DB-BD31-4B8C-83A1-F6EECF244321}">
                <p14:modId xmlns:p14="http://schemas.microsoft.com/office/powerpoint/2010/main" val="3111037880"/>
              </p:ext>
            </p:extLst>
          </p:nvPr>
        </p:nvGraphicFramePr>
        <p:xfrm>
          <a:off x="611909" y="817484"/>
          <a:ext cx="10951441" cy="5611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950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B1C558-FA02-C2CB-7AB0-24D731000476}"/>
              </a:ext>
            </a:extLst>
          </p:cNvPr>
          <p:cNvSpPr>
            <a:spLocks noGrp="1"/>
          </p:cNvSpPr>
          <p:nvPr>
            <p:ph type="title"/>
          </p:nvPr>
        </p:nvSpPr>
        <p:spPr>
          <a:xfrm>
            <a:off x="901793" y="453871"/>
            <a:ext cx="9366325" cy="1143000"/>
          </a:xfrm>
        </p:spPr>
        <p:txBody>
          <a:bodyPr/>
          <a:lstStyle/>
          <a:p>
            <a:r>
              <a:rPr lang="el-GR" dirty="0"/>
              <a:t>Το</a:t>
            </a:r>
            <a:r>
              <a:rPr lang="el-GR" dirty="0">
                <a:solidFill>
                  <a:srgbClr val="990000"/>
                </a:solidFill>
              </a:rPr>
              <a:t> </a:t>
            </a:r>
            <a:r>
              <a:rPr lang="el-GR" sz="4400" b="1" dirty="0">
                <a:solidFill>
                  <a:srgbClr val="990000"/>
                </a:solidFill>
              </a:rPr>
              <a:t>όλον</a:t>
            </a:r>
            <a:r>
              <a:rPr lang="el-GR" dirty="0">
                <a:solidFill>
                  <a:srgbClr val="990000"/>
                </a:solidFill>
              </a:rPr>
              <a:t> (</a:t>
            </a:r>
            <a:r>
              <a:rPr lang="en-US" dirty="0">
                <a:solidFill>
                  <a:srgbClr val="990000"/>
                </a:solidFill>
              </a:rPr>
              <a:t>holism) </a:t>
            </a:r>
            <a:endParaRPr lang="el-GR" dirty="0"/>
          </a:p>
        </p:txBody>
      </p:sp>
      <p:sp>
        <p:nvSpPr>
          <p:cNvPr id="3" name="Θέση περιεχομένου 2">
            <a:extLst>
              <a:ext uri="{FF2B5EF4-FFF2-40B4-BE49-F238E27FC236}">
                <a16:creationId xmlns:a16="http://schemas.microsoft.com/office/drawing/2014/main" id="{3E722969-7B31-A434-3F32-730E521DB3F0}"/>
              </a:ext>
            </a:extLst>
          </p:cNvPr>
          <p:cNvSpPr>
            <a:spLocks noGrp="1"/>
          </p:cNvSpPr>
          <p:nvPr>
            <p:ph idx="1"/>
          </p:nvPr>
        </p:nvSpPr>
        <p:spPr>
          <a:xfrm>
            <a:off x="1049577" y="2175870"/>
            <a:ext cx="9673841" cy="3790821"/>
          </a:xfrm>
        </p:spPr>
        <p:txBody>
          <a:bodyPr/>
          <a:lstStyle/>
          <a:p>
            <a:pPr>
              <a:lnSpc>
                <a:spcPct val="90000"/>
              </a:lnSpc>
            </a:pPr>
            <a:r>
              <a:rPr lang="el-GR" dirty="0"/>
              <a:t>ο αποδέκτης της νοσηλευτικής φροντίδας- το ονομάζει «ασθενή»</a:t>
            </a:r>
          </a:p>
          <a:p>
            <a:pPr>
              <a:lnSpc>
                <a:spcPct val="90000"/>
              </a:lnSpc>
            </a:pPr>
            <a:r>
              <a:rPr lang="el-GR" dirty="0"/>
              <a:t>Οι ασθενείς αποτελούνται από βιολογικά, ψυχολογικά, κοινωνικά και πνευματικά στοιχεία τα οποία είναι αλληλένδετα –</a:t>
            </a:r>
            <a:r>
              <a:rPr lang="el-GR" dirty="0" err="1"/>
              <a:t>αλληλοεξαρτώμενα</a:t>
            </a:r>
            <a:r>
              <a:rPr lang="el-GR" dirty="0"/>
              <a:t> και δίνουν την έννοια του </a:t>
            </a:r>
            <a:r>
              <a:rPr lang="el-GR" dirty="0">
                <a:solidFill>
                  <a:srgbClr val="990000"/>
                </a:solidFill>
              </a:rPr>
              <a:t>όλου</a:t>
            </a:r>
          </a:p>
          <a:p>
            <a:pPr>
              <a:lnSpc>
                <a:spcPct val="90000"/>
              </a:lnSpc>
            </a:pPr>
            <a:r>
              <a:rPr lang="el-GR" dirty="0"/>
              <a:t>Το</a:t>
            </a:r>
            <a:r>
              <a:rPr lang="el-GR" dirty="0">
                <a:solidFill>
                  <a:srgbClr val="990000"/>
                </a:solidFill>
              </a:rPr>
              <a:t> </a:t>
            </a:r>
            <a:r>
              <a:rPr lang="el-GR" sz="2800" b="1" dirty="0">
                <a:solidFill>
                  <a:srgbClr val="990000"/>
                </a:solidFill>
              </a:rPr>
              <a:t>όλον</a:t>
            </a:r>
            <a:r>
              <a:rPr lang="el-GR" dirty="0">
                <a:solidFill>
                  <a:srgbClr val="990000"/>
                </a:solidFill>
              </a:rPr>
              <a:t> (</a:t>
            </a:r>
            <a:r>
              <a:rPr lang="en-US" dirty="0">
                <a:solidFill>
                  <a:srgbClr val="990000"/>
                </a:solidFill>
              </a:rPr>
              <a:t>holism) </a:t>
            </a:r>
            <a:r>
              <a:rPr lang="el-GR" dirty="0"/>
              <a:t>υποδηλώνει</a:t>
            </a:r>
            <a:r>
              <a:rPr lang="en-US" dirty="0"/>
              <a:t> </a:t>
            </a:r>
            <a:r>
              <a:rPr lang="el-GR" dirty="0"/>
              <a:t>ότι οποιαδήποτε μεταβολή –διαταραχή σε κάποιο από τα στοιχεία επηρεάζει ολόκληρο το άτομο</a:t>
            </a:r>
            <a:endParaRPr lang="el-GR" dirty="0">
              <a:solidFill>
                <a:srgbClr val="990000"/>
              </a:solidFill>
            </a:endParaRPr>
          </a:p>
          <a:p>
            <a:endParaRPr lang="el-GR" dirty="0"/>
          </a:p>
        </p:txBody>
      </p:sp>
    </p:spTree>
    <p:extLst>
      <p:ext uri="{BB962C8B-B14F-4D97-AF65-F5344CB8AC3E}">
        <p14:creationId xmlns:p14="http://schemas.microsoft.com/office/powerpoint/2010/main" val="332669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C93E9A-C3A8-AD23-4DD5-B04D946F7C31}"/>
              </a:ext>
            </a:extLst>
          </p:cNvPr>
          <p:cNvSpPr>
            <a:spLocks noGrp="1"/>
          </p:cNvSpPr>
          <p:nvPr>
            <p:ph type="title"/>
          </p:nvPr>
        </p:nvSpPr>
        <p:spPr>
          <a:xfrm>
            <a:off x="1382084" y="637384"/>
            <a:ext cx="3106789" cy="831391"/>
          </a:xfrm>
        </p:spPr>
        <p:txBody>
          <a:bodyPr/>
          <a:lstStyle/>
          <a:p>
            <a:r>
              <a:rPr lang="el-GR" sz="4000" b="1" dirty="0">
                <a:solidFill>
                  <a:srgbClr val="990000"/>
                </a:solidFill>
              </a:rPr>
              <a:t>Άτομο</a:t>
            </a:r>
            <a:endParaRPr lang="el-GR" dirty="0"/>
          </a:p>
        </p:txBody>
      </p:sp>
      <p:sp>
        <p:nvSpPr>
          <p:cNvPr id="3" name="Θέση περιεχομένου 2">
            <a:extLst>
              <a:ext uri="{FF2B5EF4-FFF2-40B4-BE49-F238E27FC236}">
                <a16:creationId xmlns:a16="http://schemas.microsoft.com/office/drawing/2014/main" id="{5534054A-183E-28CC-8940-E8C95AB3234E}"/>
              </a:ext>
            </a:extLst>
          </p:cNvPr>
          <p:cNvSpPr>
            <a:spLocks noGrp="1"/>
          </p:cNvSpPr>
          <p:nvPr>
            <p:ph idx="1"/>
          </p:nvPr>
        </p:nvSpPr>
        <p:spPr>
          <a:xfrm>
            <a:off x="1252778" y="2129688"/>
            <a:ext cx="9390977" cy="3508977"/>
          </a:xfrm>
        </p:spPr>
        <p:txBody>
          <a:bodyPr/>
          <a:lstStyle/>
          <a:p>
            <a:pPr>
              <a:lnSpc>
                <a:spcPct val="90000"/>
              </a:lnSpc>
            </a:pPr>
            <a:r>
              <a:rPr lang="el-GR" sz="2400" dirty="0"/>
              <a:t>Το </a:t>
            </a:r>
            <a:r>
              <a:rPr lang="el-GR" sz="2400" dirty="0">
                <a:solidFill>
                  <a:srgbClr val="990000"/>
                </a:solidFill>
              </a:rPr>
              <a:t>βιολογικό στοιχείο</a:t>
            </a:r>
            <a:r>
              <a:rPr lang="el-GR" sz="2400" dirty="0"/>
              <a:t> αφορά την πρόληψη και η θεραπεία της νόσου</a:t>
            </a:r>
          </a:p>
          <a:p>
            <a:pPr>
              <a:lnSpc>
                <a:spcPct val="90000"/>
              </a:lnSpc>
            </a:pPr>
            <a:r>
              <a:rPr lang="el-GR" sz="2400" dirty="0"/>
              <a:t>Το </a:t>
            </a:r>
            <a:r>
              <a:rPr lang="el-GR" sz="2400" dirty="0">
                <a:solidFill>
                  <a:srgbClr val="990000"/>
                </a:solidFill>
              </a:rPr>
              <a:t>ψυχολογικό στοιχείο</a:t>
            </a:r>
            <a:r>
              <a:rPr lang="el-GR" sz="2400" dirty="0"/>
              <a:t> περιλαμβάνει τη διαδικασία της σκέψης, τα συναισθήματα και την αυτοεκτίμηση</a:t>
            </a:r>
          </a:p>
          <a:p>
            <a:pPr>
              <a:lnSpc>
                <a:spcPct val="90000"/>
              </a:lnSpc>
            </a:pPr>
            <a:r>
              <a:rPr lang="el-GR" sz="2400" dirty="0"/>
              <a:t>Το </a:t>
            </a:r>
            <a:r>
              <a:rPr lang="el-GR" sz="2400" dirty="0">
                <a:solidFill>
                  <a:srgbClr val="990000"/>
                </a:solidFill>
              </a:rPr>
              <a:t>κοινωνικό στοιχείο</a:t>
            </a:r>
            <a:r>
              <a:rPr lang="el-GR" sz="2400" dirty="0"/>
              <a:t> αποτελείται από τις επιδράσεις μέσα στην κοινωνία</a:t>
            </a:r>
          </a:p>
          <a:p>
            <a:pPr>
              <a:lnSpc>
                <a:spcPct val="90000"/>
              </a:lnSpc>
            </a:pPr>
            <a:r>
              <a:rPr lang="el-GR" sz="2400" dirty="0"/>
              <a:t>Το </a:t>
            </a:r>
            <a:r>
              <a:rPr lang="el-GR" sz="2400" dirty="0">
                <a:solidFill>
                  <a:srgbClr val="990000"/>
                </a:solidFill>
              </a:rPr>
              <a:t>διανοητικό στοιχείο</a:t>
            </a:r>
            <a:r>
              <a:rPr lang="el-GR" sz="2400" dirty="0"/>
              <a:t> αναφέρεται στα συστήματα  αξιών των ατόμων που τους βοηθούν να αποφασίζουν για το σωστό ή για το λάθος</a:t>
            </a:r>
          </a:p>
          <a:p>
            <a:endParaRPr lang="el-GR" dirty="0"/>
          </a:p>
        </p:txBody>
      </p:sp>
      <p:sp>
        <p:nvSpPr>
          <p:cNvPr id="4" name="Βέλος: Καμπύλο προς τα δεξιά 3">
            <a:extLst>
              <a:ext uri="{FF2B5EF4-FFF2-40B4-BE49-F238E27FC236}">
                <a16:creationId xmlns:a16="http://schemas.microsoft.com/office/drawing/2014/main" id="{B0C5C3A8-6807-7672-FA79-CBA43F078FCA}"/>
              </a:ext>
            </a:extLst>
          </p:cNvPr>
          <p:cNvSpPr/>
          <p:nvPr/>
        </p:nvSpPr>
        <p:spPr>
          <a:xfrm>
            <a:off x="866533" y="1136073"/>
            <a:ext cx="360218" cy="1256145"/>
          </a:xfrm>
          <a:prstGeom prst="curved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l-GR" dirty="0">
              <a:solidFill>
                <a:schemeClr val="tx1"/>
              </a:solidFill>
            </a:endParaRPr>
          </a:p>
        </p:txBody>
      </p:sp>
    </p:spTree>
    <p:extLst>
      <p:ext uri="{BB962C8B-B14F-4D97-AF65-F5344CB8AC3E}">
        <p14:creationId xmlns:p14="http://schemas.microsoft.com/office/powerpoint/2010/main" val="11282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194359-440F-0AF0-C715-D47AF17A722F}"/>
              </a:ext>
            </a:extLst>
          </p:cNvPr>
          <p:cNvSpPr>
            <a:spLocks noGrp="1"/>
          </p:cNvSpPr>
          <p:nvPr>
            <p:ph type="title"/>
          </p:nvPr>
        </p:nvSpPr>
        <p:spPr>
          <a:xfrm>
            <a:off x="6175756" y="0"/>
            <a:ext cx="5748389" cy="496335"/>
          </a:xfrm>
        </p:spPr>
        <p:txBody>
          <a:bodyPr>
            <a:noAutofit/>
          </a:bodyPr>
          <a:lstStyle/>
          <a:p>
            <a:r>
              <a:rPr lang="el-GR" sz="2000" dirty="0">
                <a:solidFill>
                  <a:schemeClr val="bg1">
                    <a:lumMod val="95000"/>
                  </a:schemeClr>
                </a:solidFill>
              </a:rPr>
              <a:t>Ας περιηγηθούμε σε κάποιες Θεωρίες </a:t>
            </a:r>
          </a:p>
        </p:txBody>
      </p:sp>
      <p:graphicFrame>
        <p:nvGraphicFramePr>
          <p:cNvPr id="5" name="Διάγραμμα 4">
            <a:extLst>
              <a:ext uri="{FF2B5EF4-FFF2-40B4-BE49-F238E27FC236}">
                <a16:creationId xmlns:a16="http://schemas.microsoft.com/office/drawing/2014/main" id="{822D9A41-18CF-E661-645F-4D379A827E6F}"/>
              </a:ext>
            </a:extLst>
          </p:cNvPr>
          <p:cNvGraphicFramePr/>
          <p:nvPr>
            <p:extLst>
              <p:ext uri="{D42A27DB-BD31-4B8C-83A1-F6EECF244321}">
                <p14:modId xmlns:p14="http://schemas.microsoft.com/office/powerpoint/2010/main" val="1038951178"/>
              </p:ext>
            </p:extLst>
          </p:nvPr>
        </p:nvGraphicFramePr>
        <p:xfrm>
          <a:off x="788460" y="1663266"/>
          <a:ext cx="10295176" cy="4795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0E6C691-E663-2943-5D7B-75C2EEE95AC2}"/>
              </a:ext>
            </a:extLst>
          </p:cNvPr>
          <p:cNvSpPr txBox="1"/>
          <p:nvPr/>
        </p:nvSpPr>
        <p:spPr>
          <a:xfrm>
            <a:off x="591888" y="462937"/>
            <a:ext cx="4737493" cy="1200329"/>
          </a:xfrm>
          <a:prstGeom prst="rect">
            <a:avLst/>
          </a:prstGeom>
          <a:noFill/>
          <a:ln>
            <a:solidFill>
              <a:schemeClr val="bg2"/>
            </a:solidFill>
          </a:ln>
        </p:spPr>
        <p:txBody>
          <a:bodyPr wrap="square" rtlCol="0" anchor="ctr" anchorCtr="1">
            <a:spAutoFit/>
          </a:bodyPr>
          <a:lstStyle/>
          <a:p>
            <a:r>
              <a:rPr lang="el-GR" sz="1600" i="1" dirty="0"/>
              <a:t>Θεωρητικός</a:t>
            </a:r>
            <a:r>
              <a:rPr lang="el-GR" sz="1800" b="1" dirty="0"/>
              <a:t> : </a:t>
            </a:r>
            <a:r>
              <a:rPr lang="el-GR" b="1" dirty="0"/>
              <a:t>Μοντέλο </a:t>
            </a:r>
            <a:r>
              <a:rPr lang="el-GR" b="1" dirty="0" err="1"/>
              <a:t>Συμπεριφορικών</a:t>
            </a:r>
            <a:r>
              <a:rPr lang="el-GR" b="1" dirty="0"/>
              <a:t> Συστημάτων της </a:t>
            </a:r>
            <a:r>
              <a:rPr lang="en-US" b="1" dirty="0"/>
              <a:t>Johnson</a:t>
            </a:r>
            <a:r>
              <a:rPr lang="el-GR" b="1" dirty="0"/>
              <a:t> </a:t>
            </a:r>
          </a:p>
          <a:p>
            <a:endParaRPr lang="el-GR" sz="1800" b="1" dirty="0"/>
          </a:p>
          <a:p>
            <a:endParaRPr lang="el-GR" dirty="0"/>
          </a:p>
        </p:txBody>
      </p:sp>
    </p:spTree>
    <p:extLst>
      <p:ext uri="{BB962C8B-B14F-4D97-AF65-F5344CB8AC3E}">
        <p14:creationId xmlns:p14="http://schemas.microsoft.com/office/powerpoint/2010/main" val="320056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B6AB4-561D-CCC5-061C-6A828224C1CB}"/>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8A172691-0178-6F66-753F-93A2ADC497B8}"/>
              </a:ext>
            </a:extLst>
          </p:cNvPr>
          <p:cNvSpPr>
            <a:spLocks noGrp="1"/>
          </p:cNvSpPr>
          <p:nvPr>
            <p:ph type="title"/>
          </p:nvPr>
        </p:nvSpPr>
        <p:spPr>
          <a:xfrm>
            <a:off x="6175756" y="0"/>
            <a:ext cx="5748389" cy="496335"/>
          </a:xfrm>
        </p:spPr>
        <p:txBody>
          <a:bodyPr>
            <a:noAutofit/>
          </a:bodyPr>
          <a:lstStyle/>
          <a:p>
            <a:r>
              <a:rPr lang="el-GR" sz="2000" dirty="0">
                <a:solidFill>
                  <a:schemeClr val="bg1">
                    <a:lumMod val="95000"/>
                  </a:schemeClr>
                </a:solidFill>
              </a:rPr>
              <a:t>Ας περιηγηθούμε σε κάποιες Θεωρίες </a:t>
            </a:r>
          </a:p>
        </p:txBody>
      </p:sp>
      <p:graphicFrame>
        <p:nvGraphicFramePr>
          <p:cNvPr id="5" name="Διάγραμμα 4">
            <a:extLst>
              <a:ext uri="{FF2B5EF4-FFF2-40B4-BE49-F238E27FC236}">
                <a16:creationId xmlns:a16="http://schemas.microsoft.com/office/drawing/2014/main" id="{18172D01-9D7C-0FA8-8B03-D9DDA1756402}"/>
              </a:ext>
            </a:extLst>
          </p:cNvPr>
          <p:cNvGraphicFramePr/>
          <p:nvPr>
            <p:extLst>
              <p:ext uri="{D42A27DB-BD31-4B8C-83A1-F6EECF244321}">
                <p14:modId xmlns:p14="http://schemas.microsoft.com/office/powerpoint/2010/main" val="1925987070"/>
              </p:ext>
            </p:extLst>
          </p:nvPr>
        </p:nvGraphicFramePr>
        <p:xfrm>
          <a:off x="788460" y="1663266"/>
          <a:ext cx="10295176" cy="4795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8D9EE19B-9B6A-8E59-74DB-8C77B9C4FB61}"/>
              </a:ext>
            </a:extLst>
          </p:cNvPr>
          <p:cNvSpPr txBox="1"/>
          <p:nvPr/>
        </p:nvSpPr>
        <p:spPr>
          <a:xfrm>
            <a:off x="591888" y="462937"/>
            <a:ext cx="4737493" cy="1200329"/>
          </a:xfrm>
          <a:prstGeom prst="rect">
            <a:avLst/>
          </a:prstGeom>
          <a:noFill/>
          <a:ln>
            <a:solidFill>
              <a:schemeClr val="bg2"/>
            </a:solidFill>
          </a:ln>
        </p:spPr>
        <p:txBody>
          <a:bodyPr wrap="square" rtlCol="0" anchor="ctr" anchorCtr="1">
            <a:spAutoFit/>
          </a:bodyPr>
          <a:lstStyle/>
          <a:p>
            <a:r>
              <a:rPr lang="el-GR" sz="1600" i="1" dirty="0"/>
              <a:t>Θεωρητικός</a:t>
            </a:r>
            <a:r>
              <a:rPr lang="el-GR" sz="1800" b="1" dirty="0"/>
              <a:t> : </a:t>
            </a:r>
            <a:r>
              <a:rPr lang="el-GR" b="1" dirty="0"/>
              <a:t>Θεωρία της Νοσηλευτικής της </a:t>
            </a:r>
            <a:r>
              <a:rPr lang="en-US" b="1" dirty="0"/>
              <a:t>Levine</a:t>
            </a:r>
            <a:endParaRPr lang="el-GR" b="1" dirty="0"/>
          </a:p>
          <a:p>
            <a:endParaRPr lang="el-GR" sz="1800" b="1" dirty="0"/>
          </a:p>
          <a:p>
            <a:endParaRPr lang="el-GR" dirty="0"/>
          </a:p>
        </p:txBody>
      </p:sp>
    </p:spTree>
    <p:extLst>
      <p:ext uri="{BB962C8B-B14F-4D97-AF65-F5344CB8AC3E}">
        <p14:creationId xmlns:p14="http://schemas.microsoft.com/office/powerpoint/2010/main" val="412182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C785D-C9AD-8311-F9B4-67180E6F5614}"/>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C98E85D0-1E25-0B87-5AB6-1E27AC8CD7F7}"/>
              </a:ext>
            </a:extLst>
          </p:cNvPr>
          <p:cNvSpPr>
            <a:spLocks noGrp="1"/>
          </p:cNvSpPr>
          <p:nvPr>
            <p:ph type="title"/>
          </p:nvPr>
        </p:nvSpPr>
        <p:spPr>
          <a:xfrm>
            <a:off x="6175756" y="0"/>
            <a:ext cx="5748389" cy="496335"/>
          </a:xfrm>
        </p:spPr>
        <p:txBody>
          <a:bodyPr>
            <a:noAutofit/>
          </a:bodyPr>
          <a:lstStyle/>
          <a:p>
            <a:r>
              <a:rPr lang="el-GR" sz="2000" dirty="0">
                <a:solidFill>
                  <a:schemeClr val="bg1">
                    <a:lumMod val="95000"/>
                  </a:schemeClr>
                </a:solidFill>
              </a:rPr>
              <a:t>Ας περιηγηθούμε σε κάποιες Θεωρίες </a:t>
            </a:r>
          </a:p>
        </p:txBody>
      </p:sp>
      <p:graphicFrame>
        <p:nvGraphicFramePr>
          <p:cNvPr id="5" name="Διάγραμμα 4">
            <a:extLst>
              <a:ext uri="{FF2B5EF4-FFF2-40B4-BE49-F238E27FC236}">
                <a16:creationId xmlns:a16="http://schemas.microsoft.com/office/drawing/2014/main" id="{D5BB409C-14E7-9D0B-A16B-E6039C2DFB59}"/>
              </a:ext>
            </a:extLst>
          </p:cNvPr>
          <p:cNvGraphicFramePr/>
          <p:nvPr>
            <p:extLst>
              <p:ext uri="{D42A27DB-BD31-4B8C-83A1-F6EECF244321}">
                <p14:modId xmlns:p14="http://schemas.microsoft.com/office/powerpoint/2010/main" val="375110777"/>
              </p:ext>
            </p:extLst>
          </p:nvPr>
        </p:nvGraphicFramePr>
        <p:xfrm>
          <a:off x="788460" y="1663266"/>
          <a:ext cx="10295176" cy="4795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7D6A8838-5054-6B4B-15D2-9DA05E74FCB4}"/>
              </a:ext>
            </a:extLst>
          </p:cNvPr>
          <p:cNvSpPr txBox="1"/>
          <p:nvPr/>
        </p:nvSpPr>
        <p:spPr>
          <a:xfrm>
            <a:off x="591888" y="462937"/>
            <a:ext cx="4737493" cy="1200329"/>
          </a:xfrm>
          <a:prstGeom prst="rect">
            <a:avLst/>
          </a:prstGeom>
          <a:noFill/>
          <a:ln>
            <a:solidFill>
              <a:schemeClr val="bg2"/>
            </a:solidFill>
          </a:ln>
        </p:spPr>
        <p:txBody>
          <a:bodyPr wrap="square" rtlCol="0" anchor="ctr" anchorCtr="1">
            <a:spAutoFit/>
          </a:bodyPr>
          <a:lstStyle/>
          <a:p>
            <a:r>
              <a:rPr lang="el-GR" sz="1600" i="1" dirty="0"/>
              <a:t>Θεωρητικός</a:t>
            </a:r>
            <a:r>
              <a:rPr lang="el-GR" sz="1800" b="1" dirty="0"/>
              <a:t> : </a:t>
            </a:r>
            <a:r>
              <a:rPr lang="el-GR" b="1" dirty="0"/>
              <a:t>Μοντέλο αυτοφροντίδας της </a:t>
            </a:r>
            <a:r>
              <a:rPr lang="en-US" b="1" dirty="0"/>
              <a:t>Orem.</a:t>
            </a:r>
            <a:endParaRPr lang="el-GR" b="1" dirty="0"/>
          </a:p>
          <a:p>
            <a:endParaRPr lang="el-GR" sz="1800" b="1" dirty="0"/>
          </a:p>
          <a:p>
            <a:endParaRPr lang="el-GR" dirty="0"/>
          </a:p>
        </p:txBody>
      </p:sp>
    </p:spTree>
    <p:extLst>
      <p:ext uri="{BB962C8B-B14F-4D97-AF65-F5344CB8AC3E}">
        <p14:creationId xmlns:p14="http://schemas.microsoft.com/office/powerpoint/2010/main" val="415195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EEB7B-BCE2-1CFA-F223-016A8F80C009}"/>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F7720741-3654-712B-0FE3-0FBEA5DA6F55}"/>
              </a:ext>
            </a:extLst>
          </p:cNvPr>
          <p:cNvSpPr>
            <a:spLocks noGrp="1"/>
          </p:cNvSpPr>
          <p:nvPr>
            <p:ph type="title"/>
          </p:nvPr>
        </p:nvSpPr>
        <p:spPr>
          <a:xfrm>
            <a:off x="6175756" y="0"/>
            <a:ext cx="5748389" cy="496335"/>
          </a:xfrm>
        </p:spPr>
        <p:txBody>
          <a:bodyPr>
            <a:noAutofit/>
          </a:bodyPr>
          <a:lstStyle/>
          <a:p>
            <a:r>
              <a:rPr lang="el-GR" sz="2000" dirty="0">
                <a:solidFill>
                  <a:schemeClr val="bg1">
                    <a:lumMod val="95000"/>
                  </a:schemeClr>
                </a:solidFill>
              </a:rPr>
              <a:t>Ας περιηγηθούμε σε κάποιες Θεωρίες </a:t>
            </a:r>
          </a:p>
        </p:txBody>
      </p:sp>
      <p:graphicFrame>
        <p:nvGraphicFramePr>
          <p:cNvPr id="5" name="Διάγραμμα 4">
            <a:extLst>
              <a:ext uri="{FF2B5EF4-FFF2-40B4-BE49-F238E27FC236}">
                <a16:creationId xmlns:a16="http://schemas.microsoft.com/office/drawing/2014/main" id="{D99AC241-4686-6A5D-B0B2-2BB4C661D927}"/>
              </a:ext>
            </a:extLst>
          </p:cNvPr>
          <p:cNvGraphicFramePr/>
          <p:nvPr>
            <p:extLst>
              <p:ext uri="{D42A27DB-BD31-4B8C-83A1-F6EECF244321}">
                <p14:modId xmlns:p14="http://schemas.microsoft.com/office/powerpoint/2010/main" val="2968768870"/>
              </p:ext>
            </p:extLst>
          </p:nvPr>
        </p:nvGraphicFramePr>
        <p:xfrm>
          <a:off x="788460" y="1663266"/>
          <a:ext cx="10295176" cy="4795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CBC05BC6-5CF2-ED56-325F-D44372EEC628}"/>
              </a:ext>
            </a:extLst>
          </p:cNvPr>
          <p:cNvSpPr txBox="1"/>
          <p:nvPr/>
        </p:nvSpPr>
        <p:spPr>
          <a:xfrm>
            <a:off x="591888" y="462937"/>
            <a:ext cx="4737493" cy="1200329"/>
          </a:xfrm>
          <a:prstGeom prst="rect">
            <a:avLst/>
          </a:prstGeom>
          <a:noFill/>
          <a:ln>
            <a:solidFill>
              <a:schemeClr val="bg2"/>
            </a:solidFill>
          </a:ln>
        </p:spPr>
        <p:txBody>
          <a:bodyPr wrap="square" rtlCol="0" anchor="ctr" anchorCtr="1">
            <a:spAutoFit/>
          </a:bodyPr>
          <a:lstStyle/>
          <a:p>
            <a:r>
              <a:rPr lang="el-GR" sz="1600" i="1" dirty="0"/>
              <a:t>Θεωρητικός</a:t>
            </a:r>
            <a:r>
              <a:rPr lang="el-GR" sz="1800" b="1" dirty="0"/>
              <a:t> : </a:t>
            </a:r>
            <a:r>
              <a:rPr lang="el-GR" b="1" dirty="0"/>
              <a:t>Η θεωρία της φροντίδας της </a:t>
            </a:r>
            <a:r>
              <a:rPr lang="en-US" b="1" dirty="0"/>
              <a:t>Watson.</a:t>
            </a:r>
            <a:endParaRPr lang="el-GR" b="1" dirty="0"/>
          </a:p>
          <a:p>
            <a:endParaRPr lang="el-GR" sz="1800" b="1" dirty="0"/>
          </a:p>
          <a:p>
            <a:endParaRPr lang="el-GR" dirty="0"/>
          </a:p>
        </p:txBody>
      </p:sp>
    </p:spTree>
    <p:extLst>
      <p:ext uri="{BB962C8B-B14F-4D97-AF65-F5344CB8AC3E}">
        <p14:creationId xmlns:p14="http://schemas.microsoft.com/office/powerpoint/2010/main" val="72713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DBF325-C086-553D-A03C-90FFC87DEDE5}"/>
              </a:ext>
            </a:extLst>
          </p:cNvPr>
          <p:cNvSpPr>
            <a:spLocks noGrp="1"/>
          </p:cNvSpPr>
          <p:nvPr>
            <p:ph type="title"/>
          </p:nvPr>
        </p:nvSpPr>
        <p:spPr>
          <a:xfrm>
            <a:off x="1266533" y="837164"/>
            <a:ext cx="9366325" cy="1143000"/>
          </a:xfrm>
        </p:spPr>
        <p:txBody>
          <a:bodyPr anchor="b">
            <a:normAutofit/>
          </a:bodyPr>
          <a:lstStyle/>
          <a:p>
            <a:r>
              <a:rPr lang="el-GR" dirty="0"/>
              <a:t>Ορισμοί της νοσηλευτικής </a:t>
            </a:r>
          </a:p>
        </p:txBody>
      </p:sp>
      <p:pic>
        <p:nvPicPr>
          <p:cNvPr id="5" name="Εικόνα 4" descr="Εικόνα που περιέχει γραφικός χαρακτήρας, γραμματοσειρά, καλλιγραφία, σχεδίαση&#10;&#10;Περιγραφή που δημιουργήθηκε αυτόματα">
            <a:extLst>
              <a:ext uri="{FF2B5EF4-FFF2-40B4-BE49-F238E27FC236}">
                <a16:creationId xmlns:a16="http://schemas.microsoft.com/office/drawing/2014/main" id="{F36CB156-D54F-9DD0-F6C4-F85B8A67A19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89888" y="2538100"/>
            <a:ext cx="4559808" cy="3043671"/>
          </a:xfrm>
          <a:prstGeom prst="rect">
            <a:avLst/>
          </a:prstGeom>
          <a:noFill/>
        </p:spPr>
      </p:pic>
      <p:sp>
        <p:nvSpPr>
          <p:cNvPr id="3" name="Θέση περιεχομένου 2">
            <a:extLst>
              <a:ext uri="{FF2B5EF4-FFF2-40B4-BE49-F238E27FC236}">
                <a16:creationId xmlns:a16="http://schemas.microsoft.com/office/drawing/2014/main" id="{8BEAF264-E2F0-4A3E-27D5-340B211D1500}"/>
              </a:ext>
            </a:extLst>
          </p:cNvPr>
          <p:cNvSpPr>
            <a:spLocks noGrp="1"/>
          </p:cNvSpPr>
          <p:nvPr>
            <p:ph sz="quarter" idx="14"/>
          </p:nvPr>
        </p:nvSpPr>
        <p:spPr>
          <a:xfrm>
            <a:off x="6193536" y="2313431"/>
            <a:ext cx="4559808" cy="3493008"/>
          </a:xfrm>
        </p:spPr>
        <p:txBody>
          <a:bodyPr>
            <a:normAutofit/>
          </a:bodyPr>
          <a:lstStyle/>
          <a:p>
            <a:pPr>
              <a:lnSpc>
                <a:spcPct val="90000"/>
              </a:lnSpc>
            </a:pPr>
            <a:r>
              <a:rPr lang="el-GR" sz="1700"/>
              <a:t>Οι ορισμοί της νοσηλευτικής είναι πολλοί και καθώς θα εξελίσσεται, οι απόψεις για το τι είναι νοσηλευτική θα αναπτύσσονται και θα αλλάζουν. </a:t>
            </a:r>
          </a:p>
          <a:p>
            <a:pPr>
              <a:lnSpc>
                <a:spcPct val="90000"/>
              </a:lnSpc>
            </a:pPr>
            <a:endParaRPr lang="el-GR" sz="1700"/>
          </a:p>
          <a:p>
            <a:pPr>
              <a:lnSpc>
                <a:spcPct val="90000"/>
              </a:lnSpc>
            </a:pPr>
            <a:r>
              <a:rPr lang="el-GR" sz="1700"/>
              <a:t>Η νοσηλευτική θεωρείται επιστήμη του ανθρώπου σε ότι αφορά την υγεία και τη νόσο. Έχει εκπαιδευτική αποστολή στην κοινωνία. Είναι εκπαιδευτικό μέσο, δύναμη που συντελεί στην ωρίμανση της προσωπικότητας του ανθρώπου με σκοπό τη δημιουργική ζωή, προσωπική και κοινωνική.</a:t>
            </a:r>
          </a:p>
        </p:txBody>
      </p:sp>
    </p:spTree>
    <p:extLst>
      <p:ext uri="{BB962C8B-B14F-4D97-AF65-F5344CB8AC3E}">
        <p14:creationId xmlns:p14="http://schemas.microsoft.com/office/powerpoint/2010/main" val="131847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9DA331-9024-6B00-CB1B-B95418AE42CC}"/>
              </a:ext>
            </a:extLst>
          </p:cNvPr>
          <p:cNvSpPr>
            <a:spLocks noGrp="1"/>
          </p:cNvSpPr>
          <p:nvPr>
            <p:ph type="title"/>
          </p:nvPr>
        </p:nvSpPr>
        <p:spPr>
          <a:xfrm>
            <a:off x="991271" y="1114425"/>
            <a:ext cx="4323680" cy="665713"/>
          </a:xfrm>
        </p:spPr>
        <p:txBody>
          <a:bodyPr>
            <a:normAutofit fontScale="90000"/>
          </a:bodyPr>
          <a:lstStyle/>
          <a:p>
            <a:r>
              <a:rPr lang="el-GR" dirty="0"/>
              <a:t>Ορισμοί της νοσηλευτικής </a:t>
            </a:r>
          </a:p>
        </p:txBody>
      </p:sp>
      <p:sp>
        <p:nvSpPr>
          <p:cNvPr id="3" name="Θέση περιεχομένου 2">
            <a:extLst>
              <a:ext uri="{FF2B5EF4-FFF2-40B4-BE49-F238E27FC236}">
                <a16:creationId xmlns:a16="http://schemas.microsoft.com/office/drawing/2014/main" id="{52F4A80E-8358-79CE-2955-B2E6BBC4BD6C}"/>
              </a:ext>
            </a:extLst>
          </p:cNvPr>
          <p:cNvSpPr>
            <a:spLocks noGrp="1"/>
          </p:cNvSpPr>
          <p:nvPr>
            <p:ph idx="1"/>
          </p:nvPr>
        </p:nvSpPr>
        <p:spPr>
          <a:xfrm>
            <a:off x="804192" y="2276476"/>
            <a:ext cx="9534525" cy="3784754"/>
          </a:xfrm>
        </p:spPr>
        <p:txBody>
          <a:bodyPr>
            <a:normAutofit fontScale="85000" lnSpcReduction="10000"/>
          </a:bodyPr>
          <a:lstStyle/>
          <a:p>
            <a:r>
              <a:rPr lang="el-GR" dirty="0"/>
              <a:t>Η νοσηλευτική είναι ένα από τα κυριότερα έργα, που ασχολείται με τη φροντίδα του αρρώστου και του υγιούς ατόμου. Αποτελεί σύνθεση επιστημονικών γνώσεων, τεχνικών εφαρμογών και ανθρωπιστικής συμπεριφοράς. Ειδική ευθύνη της η εξασφάλιση ολοκληρωμένης και εξατομικευμένης νοσηλευτικής φροντίδας προς το άτομο, την οικογένεια και την κοινωνία. </a:t>
            </a:r>
            <a:br>
              <a:rPr lang="en-US" dirty="0"/>
            </a:br>
            <a:endParaRPr lang="en-US" dirty="0"/>
          </a:p>
          <a:p>
            <a:r>
              <a:rPr lang="el-GR" dirty="0"/>
              <a:t>Η </a:t>
            </a:r>
            <a:r>
              <a:rPr lang="el-GR" dirty="0" err="1"/>
              <a:t>Henderson</a:t>
            </a:r>
            <a:r>
              <a:rPr lang="el-GR" dirty="0"/>
              <a:t> ορίζει τη νοσηλευτική ως βοήθεια προς το άτομο, άρρωστο ή υγιές, για να εκτελέσει εκείνες τις δραστηριότητες που συμβάλουν στην υγεία ή στην ανάρρωση. Δραστηριότητες που θα εκτελούσε το άτομο χωρίς βοήθεια αν είχε την απαιτούμενη δύναμη, θέληση ή γνώση. Να προσφέρει δε τη βοήθεια αυτή έτσι ώστε το άτομο να αποκτήσει ανεξαρτησία αυτοφροντίδας το συντομότερο δυνατόν.</a:t>
            </a:r>
          </a:p>
        </p:txBody>
      </p:sp>
    </p:spTree>
    <p:extLst>
      <p:ext uri="{BB962C8B-B14F-4D97-AF65-F5344CB8AC3E}">
        <p14:creationId xmlns:p14="http://schemas.microsoft.com/office/powerpoint/2010/main" val="248094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26B5212-055B-370A-CF27-0487AC291B4A}"/>
              </a:ext>
            </a:extLst>
          </p:cNvPr>
          <p:cNvSpPr>
            <a:spLocks noGrp="1"/>
          </p:cNvSpPr>
          <p:nvPr>
            <p:ph idx="1"/>
          </p:nvPr>
        </p:nvSpPr>
        <p:spPr>
          <a:xfrm>
            <a:off x="1132705" y="1261470"/>
            <a:ext cx="9738495" cy="4557439"/>
          </a:xfrm>
        </p:spPr>
        <p:txBody>
          <a:bodyPr>
            <a:normAutofit fontScale="92500" lnSpcReduction="10000"/>
          </a:bodyPr>
          <a:lstStyle/>
          <a:p>
            <a:r>
              <a:rPr lang="el-GR" dirty="0"/>
              <a:t>Το Διεθνές Συμβούλιο των Νοσηλευτών (International Council of </a:t>
            </a:r>
            <a:r>
              <a:rPr lang="el-GR" dirty="0" err="1"/>
              <a:t>Nurses</a:t>
            </a:r>
            <a:r>
              <a:rPr lang="el-GR" dirty="0"/>
              <a:t> - ICN), ορίζει τη νοσηλευτική όπως παρακάτω: </a:t>
            </a:r>
            <a:br>
              <a:rPr lang="en-US" dirty="0"/>
            </a:br>
            <a:br>
              <a:rPr lang="en-US" dirty="0"/>
            </a:br>
            <a:r>
              <a:rPr lang="el-GR" dirty="0"/>
              <a:t>• Η νοσηλευτική είναι επιστήμη υγείας, αναπόσπαστο μέρος του υγειονομικού συστήματος. </a:t>
            </a:r>
            <a:br>
              <a:rPr lang="en-US" dirty="0"/>
            </a:br>
            <a:r>
              <a:rPr lang="el-GR" dirty="0"/>
              <a:t>• Ενσωματώνει την προαγωγή της υγείας, την πρόληψη της αρρώστιας και τη νοσηλευτική φροντίδα των αρρώστων και αναπήρων ως </a:t>
            </a:r>
            <a:r>
              <a:rPr lang="el-GR" dirty="0" err="1"/>
              <a:t>βιοψυχοκοινωνικών</a:t>
            </a:r>
            <a:r>
              <a:rPr lang="el-GR" dirty="0"/>
              <a:t> ανθρωπίνων υπάρξεων όλων των ηλικιών, σε όλες τις δομές και τα επίπεδα υγείας (πρωτοβάθμια, δευτεροβάθμια και τριτοβάθμια φροντίδα- νοσοκομείο, κέντρο υγείας, σπίτι, κοινότητα). </a:t>
            </a:r>
            <a:br>
              <a:rPr lang="en-US" dirty="0"/>
            </a:br>
            <a:r>
              <a:rPr lang="el-GR" dirty="0"/>
              <a:t>• Οι νοσηλευτικές πράξεις και παρεμβάσεις απευθύνονται στο άτομο, την οικογένεια και το κοινωνικό σύνολο με έκδηλα ή επικείμενα προβλήματα υγείας.</a:t>
            </a:r>
          </a:p>
        </p:txBody>
      </p:sp>
    </p:spTree>
    <p:extLst>
      <p:ext uri="{BB962C8B-B14F-4D97-AF65-F5344CB8AC3E}">
        <p14:creationId xmlns:p14="http://schemas.microsoft.com/office/powerpoint/2010/main" val="421825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D3B07B-3313-765C-8AA1-96700F9E091C}"/>
              </a:ext>
            </a:extLst>
          </p:cNvPr>
          <p:cNvSpPr>
            <a:spLocks noGrp="1"/>
          </p:cNvSpPr>
          <p:nvPr>
            <p:ph type="title"/>
          </p:nvPr>
        </p:nvSpPr>
        <p:spPr/>
        <p:txBody>
          <a:bodyPr/>
          <a:lstStyle/>
          <a:p>
            <a:r>
              <a:rPr lang="el-GR" dirty="0"/>
              <a:t>Παγκόσμιος Οργανισμός Υγείας </a:t>
            </a:r>
          </a:p>
        </p:txBody>
      </p:sp>
      <p:sp>
        <p:nvSpPr>
          <p:cNvPr id="3" name="Θέση περιεχομένου 2">
            <a:extLst>
              <a:ext uri="{FF2B5EF4-FFF2-40B4-BE49-F238E27FC236}">
                <a16:creationId xmlns:a16="http://schemas.microsoft.com/office/drawing/2014/main" id="{AFE43984-B677-5144-9382-0C98292FACC8}"/>
              </a:ext>
            </a:extLst>
          </p:cNvPr>
          <p:cNvSpPr>
            <a:spLocks noGrp="1"/>
          </p:cNvSpPr>
          <p:nvPr>
            <p:ph idx="1"/>
          </p:nvPr>
        </p:nvSpPr>
        <p:spPr/>
        <p:txBody>
          <a:bodyPr/>
          <a:lstStyle/>
          <a:p>
            <a:r>
              <a:rPr lang="el-GR" dirty="0"/>
              <a:t>Η νοσηλευτική είναι η επιστήμη και τέχνη. Απαιτεί την κατανόηση και την εφαρμογή στην άσκηση των ειδικών γνώσεων και δεξιοτήτων που βασίζονται στην έρευνα και αντλεί γνώσεις και τεχνικές που προκύπτουν από τις ανθρωπιστικές, τις φυσικές, τις βιολογικές και </a:t>
            </a:r>
            <a:r>
              <a:rPr lang="el-GR" dirty="0" err="1"/>
              <a:t>συμπεριφορικές</a:t>
            </a:r>
            <a:r>
              <a:rPr lang="el-GR" dirty="0"/>
              <a:t> επιστήμες και από τις θεωρίες της διοίκησης.</a:t>
            </a:r>
          </a:p>
        </p:txBody>
      </p:sp>
    </p:spTree>
    <p:extLst>
      <p:ext uri="{BB962C8B-B14F-4D97-AF65-F5344CB8AC3E}">
        <p14:creationId xmlns:p14="http://schemas.microsoft.com/office/powerpoint/2010/main" val="221006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4A5A7A-D327-2F49-4909-8BC389FC4D0F}"/>
              </a:ext>
            </a:extLst>
          </p:cNvPr>
          <p:cNvSpPr>
            <a:spLocks noGrp="1"/>
          </p:cNvSpPr>
          <p:nvPr>
            <p:ph type="title"/>
          </p:nvPr>
        </p:nvSpPr>
        <p:spPr/>
        <p:txBody>
          <a:bodyPr>
            <a:normAutofit fontScale="90000"/>
          </a:bodyPr>
          <a:lstStyle/>
          <a:p>
            <a:r>
              <a:rPr lang="el-GR" dirty="0"/>
              <a:t>Ι Σ Τ Ο Ρ Ι Α   Τ Η Σ   Ν Ο Σ Η Λ Ε Υ Τ Ι Κ Η Σ</a:t>
            </a:r>
          </a:p>
        </p:txBody>
      </p:sp>
      <p:sp>
        <p:nvSpPr>
          <p:cNvPr id="3" name="Θέση περιεχομένου 2">
            <a:extLst>
              <a:ext uri="{FF2B5EF4-FFF2-40B4-BE49-F238E27FC236}">
                <a16:creationId xmlns:a16="http://schemas.microsoft.com/office/drawing/2014/main" id="{BE9D104D-3C8A-AB61-DEDE-0DD3EF3BCA44}"/>
              </a:ext>
            </a:extLst>
          </p:cNvPr>
          <p:cNvSpPr>
            <a:spLocks noGrp="1"/>
          </p:cNvSpPr>
          <p:nvPr>
            <p:ph idx="1"/>
          </p:nvPr>
        </p:nvSpPr>
        <p:spPr/>
        <p:txBody>
          <a:bodyPr>
            <a:normAutofit fontScale="85000" lnSpcReduction="10000"/>
          </a:bodyPr>
          <a:lstStyle/>
          <a:p>
            <a:r>
              <a:rPr lang="el-GR" dirty="0"/>
              <a:t>«Ονομάτων </a:t>
            </a:r>
            <a:r>
              <a:rPr lang="el-GR" dirty="0" err="1"/>
              <a:t>επισκέψις</a:t>
            </a:r>
            <a:r>
              <a:rPr lang="el-GR" dirty="0"/>
              <a:t>» </a:t>
            </a:r>
            <a:br>
              <a:rPr lang="el-GR" dirty="0"/>
            </a:br>
            <a:br>
              <a:rPr lang="el-GR" dirty="0"/>
            </a:br>
            <a:r>
              <a:rPr lang="el-GR" dirty="0"/>
              <a:t>• Η λέξη </a:t>
            </a:r>
            <a:r>
              <a:rPr lang="el-GR" dirty="0" err="1"/>
              <a:t>νοσοκομώ</a:t>
            </a:r>
            <a:r>
              <a:rPr lang="el-GR" dirty="0"/>
              <a:t> απαντάται στην αρχαία, τη μεσαιωνική και τη νεότερη γλώσσα μας και είναι σύνθετη από τις λέξεις νόσος και </a:t>
            </a:r>
            <a:r>
              <a:rPr lang="el-GR" dirty="0" err="1"/>
              <a:t>κομώ</a:t>
            </a:r>
            <a:r>
              <a:rPr lang="el-GR" dirty="0"/>
              <a:t> (φροντίζω). </a:t>
            </a:r>
            <a:br>
              <a:rPr lang="el-GR" dirty="0"/>
            </a:br>
            <a:r>
              <a:rPr lang="el-GR" dirty="0"/>
              <a:t>• Η λέξη νοσοκόμος απαντάται ήδη από τους πρώτους χριστιανικούς αιώνες και δηλώνει αυτόν ή αυτή που νοσηλεύει ασθενείς. </a:t>
            </a:r>
            <a:br>
              <a:rPr lang="el-GR" dirty="0"/>
            </a:br>
            <a:r>
              <a:rPr lang="el-GR" dirty="0"/>
              <a:t>• Την ανευρίσκουμε ήδη στο </a:t>
            </a:r>
            <a:r>
              <a:rPr lang="el-GR" dirty="0" err="1"/>
              <a:t>λεξικόγραφο</a:t>
            </a:r>
            <a:r>
              <a:rPr lang="el-GR" dirty="0"/>
              <a:t> Πολυδεύκη από την Αίγυπτο(2ος αιώνας </a:t>
            </a:r>
            <a:r>
              <a:rPr lang="el-GR" dirty="0" err="1"/>
              <a:t>μ.χ.</a:t>
            </a:r>
            <a:r>
              <a:rPr lang="el-GR" dirty="0"/>
              <a:t>), αλλά και στο Γρηγόριο το </a:t>
            </a:r>
            <a:r>
              <a:rPr lang="el-GR" dirty="0" err="1"/>
              <a:t>Ναζιανζηνό</a:t>
            </a:r>
            <a:r>
              <a:rPr lang="el-GR" dirty="0"/>
              <a:t> (326-390). </a:t>
            </a:r>
            <a:br>
              <a:rPr lang="el-GR" dirty="0"/>
            </a:br>
            <a:r>
              <a:rPr lang="el-GR" dirty="0"/>
              <a:t>• Αναγράφεται επίσης στους "Κώδικες " και τις "Νεαρές " του Αυτοκράτορα Ιουστινιανού (527-565).</a:t>
            </a:r>
          </a:p>
        </p:txBody>
      </p:sp>
    </p:spTree>
    <p:extLst>
      <p:ext uri="{BB962C8B-B14F-4D97-AF65-F5344CB8AC3E}">
        <p14:creationId xmlns:p14="http://schemas.microsoft.com/office/powerpoint/2010/main" val="340305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449B36-73F2-9CC6-F092-9C3E41DF1E42}"/>
              </a:ext>
            </a:extLst>
          </p:cNvPr>
          <p:cNvSpPr>
            <a:spLocks noGrp="1"/>
          </p:cNvSpPr>
          <p:nvPr>
            <p:ph type="title"/>
          </p:nvPr>
        </p:nvSpPr>
        <p:spPr/>
        <p:txBody>
          <a:bodyPr/>
          <a:lstStyle/>
          <a:p>
            <a:r>
              <a:rPr lang="el-GR" dirty="0"/>
              <a:t>Στόχοι της νοσηλευτικής </a:t>
            </a:r>
          </a:p>
        </p:txBody>
      </p:sp>
      <p:sp>
        <p:nvSpPr>
          <p:cNvPr id="3" name="Θέση περιεχομένου 2">
            <a:extLst>
              <a:ext uri="{FF2B5EF4-FFF2-40B4-BE49-F238E27FC236}">
                <a16:creationId xmlns:a16="http://schemas.microsoft.com/office/drawing/2014/main" id="{D7A4918F-5A92-E464-6644-AAB5B27C1683}"/>
              </a:ext>
            </a:extLst>
          </p:cNvPr>
          <p:cNvSpPr>
            <a:spLocks noGrp="1"/>
          </p:cNvSpPr>
          <p:nvPr>
            <p:ph idx="1"/>
          </p:nvPr>
        </p:nvSpPr>
        <p:spPr/>
        <p:txBody>
          <a:bodyPr/>
          <a:lstStyle/>
          <a:p>
            <a:r>
              <a:rPr lang="el-GR" dirty="0"/>
              <a:t>Παρόλο που οι ορισμοί ποικίλουν μεταξύ τους εμφανίζουν τέσσερις κοινούς στόχους: </a:t>
            </a:r>
            <a:br>
              <a:rPr lang="en-US" dirty="0"/>
            </a:br>
            <a:br>
              <a:rPr lang="en-US" dirty="0"/>
            </a:br>
            <a:r>
              <a:rPr lang="el-GR" dirty="0"/>
              <a:t>• Η προαγωγή της υγείας. </a:t>
            </a:r>
            <a:br>
              <a:rPr lang="en-US" dirty="0"/>
            </a:br>
            <a:r>
              <a:rPr lang="el-GR" dirty="0"/>
              <a:t>• Η πρόληψη της ασθένειας. </a:t>
            </a:r>
            <a:br>
              <a:rPr lang="en-US" dirty="0"/>
            </a:br>
            <a:r>
              <a:rPr lang="el-GR" dirty="0"/>
              <a:t>• Η προσπάθεια αντιμετώπισης της ασθένειας. </a:t>
            </a:r>
            <a:br>
              <a:rPr lang="en-US" dirty="0"/>
            </a:br>
            <a:r>
              <a:rPr lang="el-GR" dirty="0"/>
              <a:t>• Η αποκατάσταση της υγείας.</a:t>
            </a:r>
          </a:p>
        </p:txBody>
      </p:sp>
    </p:spTree>
    <p:extLst>
      <p:ext uri="{BB962C8B-B14F-4D97-AF65-F5344CB8AC3E}">
        <p14:creationId xmlns:p14="http://schemas.microsoft.com/office/powerpoint/2010/main" val="281662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56B1C2-CECF-5C98-E042-3F280FF8F7E5}"/>
              </a:ext>
            </a:extLst>
          </p:cNvPr>
          <p:cNvSpPr>
            <a:spLocks noGrp="1"/>
          </p:cNvSpPr>
          <p:nvPr>
            <p:ph type="title"/>
          </p:nvPr>
        </p:nvSpPr>
        <p:spPr>
          <a:xfrm>
            <a:off x="1000795" y="684764"/>
            <a:ext cx="9366325" cy="1143000"/>
          </a:xfrm>
        </p:spPr>
        <p:txBody>
          <a:bodyPr>
            <a:normAutofit fontScale="90000"/>
          </a:bodyPr>
          <a:lstStyle/>
          <a:p>
            <a:r>
              <a:rPr lang="el-GR" dirty="0"/>
              <a:t>Η τέχνη και η επιστήμη της νοσηλευτικής </a:t>
            </a:r>
          </a:p>
        </p:txBody>
      </p:sp>
      <p:sp>
        <p:nvSpPr>
          <p:cNvPr id="3" name="Θέση περιεχομένου 2">
            <a:extLst>
              <a:ext uri="{FF2B5EF4-FFF2-40B4-BE49-F238E27FC236}">
                <a16:creationId xmlns:a16="http://schemas.microsoft.com/office/drawing/2014/main" id="{3D70F455-CFA0-EC85-60CE-4436A6D1D9C0}"/>
              </a:ext>
            </a:extLst>
          </p:cNvPr>
          <p:cNvSpPr>
            <a:spLocks noGrp="1"/>
          </p:cNvSpPr>
          <p:nvPr>
            <p:ph idx="1"/>
          </p:nvPr>
        </p:nvSpPr>
        <p:spPr/>
        <p:txBody>
          <a:bodyPr>
            <a:normAutofit fontScale="92500"/>
          </a:bodyPr>
          <a:lstStyle/>
          <a:p>
            <a:pPr marL="68580" indent="0">
              <a:buNone/>
            </a:pPr>
            <a:r>
              <a:rPr lang="el-GR" dirty="0"/>
              <a:t>Στη σύγχρονη εποχή δεξιότητες παροχής φροντίδας επεκτείνονται στη χρήση μηχανημάτων υψηλής τεχνολογίας για ιατρικούς λόγους και στην προστασία του ασθενούς ο οποίος υποβάλλεται σε επεμβατικές διαδικασίες (διαδικασίες για τις οποίες απαιτείται προσθήκη υλικών στο σώμα). Οι νοσηλευτές παρέχουν τόσο σωματική όσο και ψυχολογική υποστήριξη στους ασθενείς, εκτελώντας ποικίλες εργασίες και δουλεύοντας πολύ στενά με τον ασθενή, οι νοσηλευτές φροντίζουν για την ευεξία του. Ο στόχος του νοσηλευτή είναι η ενθάρρυνση προς την κατεύθυνση της υγείας, έτσι ώστε ο ασθενής να ανακτήσει πάλι την αυτονομία του.</a:t>
            </a:r>
          </a:p>
        </p:txBody>
      </p:sp>
    </p:spTree>
    <p:extLst>
      <p:ext uri="{BB962C8B-B14F-4D97-AF65-F5344CB8AC3E}">
        <p14:creationId xmlns:p14="http://schemas.microsoft.com/office/powerpoint/2010/main" val="359711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4BAD4A-3D15-1FCD-F7DB-F419E2DFC868}"/>
              </a:ext>
            </a:extLst>
          </p:cNvPr>
          <p:cNvSpPr>
            <a:spLocks noGrp="1"/>
          </p:cNvSpPr>
          <p:nvPr>
            <p:ph type="title"/>
          </p:nvPr>
        </p:nvSpPr>
        <p:spPr>
          <a:xfrm>
            <a:off x="2453505" y="2401572"/>
            <a:ext cx="2755807" cy="921261"/>
          </a:xfrm>
        </p:spPr>
        <p:txBody>
          <a:bodyPr/>
          <a:lstStyle/>
          <a:p>
            <a:r>
              <a:rPr lang="el-GR" dirty="0"/>
              <a:t>Υγεία</a:t>
            </a:r>
          </a:p>
        </p:txBody>
      </p:sp>
      <p:sp>
        <p:nvSpPr>
          <p:cNvPr id="3" name="Θέση περιεχομένου 2">
            <a:extLst>
              <a:ext uri="{FF2B5EF4-FFF2-40B4-BE49-F238E27FC236}">
                <a16:creationId xmlns:a16="http://schemas.microsoft.com/office/drawing/2014/main" id="{074460AA-FE85-BBBD-1963-3AA8717D35B6}"/>
              </a:ext>
            </a:extLst>
          </p:cNvPr>
          <p:cNvSpPr>
            <a:spLocks noGrp="1"/>
          </p:cNvSpPr>
          <p:nvPr>
            <p:ph idx="1"/>
          </p:nvPr>
        </p:nvSpPr>
        <p:spPr>
          <a:xfrm>
            <a:off x="926570" y="4239491"/>
            <a:ext cx="10338860" cy="1821688"/>
          </a:xfrm>
        </p:spPr>
        <p:txBody>
          <a:bodyPr>
            <a:normAutofit fontScale="92500" lnSpcReduction="20000"/>
          </a:bodyPr>
          <a:lstStyle/>
          <a:p>
            <a:r>
              <a:rPr lang="el-GR" sz="2800" dirty="0"/>
              <a:t>«Η κατάσταση της πλήρους σωματικής, ψυχικής και κοινωνικής ευεξίας και όχι μόνο η  μη ύπαρξη ασθένειας ή αναπηρίας.»</a:t>
            </a:r>
            <a:br>
              <a:rPr lang="el-GR" sz="2800" dirty="0"/>
            </a:br>
            <a:endParaRPr lang="el-GR" sz="2800" dirty="0"/>
          </a:p>
          <a:p>
            <a:pPr algn="r">
              <a:buFontTx/>
              <a:buNone/>
            </a:pPr>
            <a:r>
              <a:rPr lang="el-GR" sz="2800" i="1" dirty="0"/>
              <a:t>Προοίμιο Καταστατικού Χάρτη Π.Ο.Υ.1946</a:t>
            </a:r>
          </a:p>
          <a:p>
            <a:pPr marL="68580" indent="0">
              <a:buNone/>
            </a:pPr>
            <a:endParaRPr lang="el-GR" dirty="0"/>
          </a:p>
        </p:txBody>
      </p:sp>
      <p:pic>
        <p:nvPicPr>
          <p:cNvPr id="5" name="Εικόνα 4" descr="Εικόνα που περιέχει πόδια, χέρι, σχεδίαση">
            <a:extLst>
              <a:ext uri="{FF2B5EF4-FFF2-40B4-BE49-F238E27FC236}">
                <a16:creationId xmlns:a16="http://schemas.microsoft.com/office/drawing/2014/main" id="{68FAD6CE-21D5-E122-750D-F7935833CA9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1965" y="322356"/>
            <a:ext cx="4876064" cy="3443720"/>
          </a:xfrm>
          <a:prstGeom prst="rect">
            <a:avLst/>
          </a:prstGeom>
        </p:spPr>
      </p:pic>
    </p:spTree>
    <p:extLst>
      <p:ext uri="{BB962C8B-B14F-4D97-AF65-F5344CB8AC3E}">
        <p14:creationId xmlns:p14="http://schemas.microsoft.com/office/powerpoint/2010/main" val="124053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B4D6B8-7E8D-2633-06A7-822CC23E93AF}"/>
              </a:ext>
            </a:extLst>
          </p:cNvPr>
          <p:cNvSpPr>
            <a:spLocks noGrp="1"/>
          </p:cNvSpPr>
          <p:nvPr>
            <p:ph type="title"/>
          </p:nvPr>
        </p:nvSpPr>
        <p:spPr/>
        <p:txBody>
          <a:bodyPr>
            <a:normAutofit fontScale="90000"/>
          </a:bodyPr>
          <a:lstStyle/>
          <a:p>
            <a:r>
              <a:rPr lang="el-GR" dirty="0"/>
              <a:t>Η θεωρία βασικών αναγκών του </a:t>
            </a:r>
            <a:r>
              <a:rPr lang="el-GR" dirty="0" err="1"/>
              <a:t>Maslow</a:t>
            </a:r>
            <a:r>
              <a:rPr lang="el-GR" dirty="0"/>
              <a:t> </a:t>
            </a:r>
          </a:p>
        </p:txBody>
      </p:sp>
      <p:sp>
        <p:nvSpPr>
          <p:cNvPr id="3" name="Θέση περιεχομένου 2">
            <a:extLst>
              <a:ext uri="{FF2B5EF4-FFF2-40B4-BE49-F238E27FC236}">
                <a16:creationId xmlns:a16="http://schemas.microsoft.com/office/drawing/2014/main" id="{AFA7EF06-75B3-D17D-8E1B-D4E226801036}"/>
              </a:ext>
            </a:extLst>
          </p:cNvPr>
          <p:cNvSpPr>
            <a:spLocks noGrp="1"/>
          </p:cNvSpPr>
          <p:nvPr>
            <p:ph idx="1"/>
          </p:nvPr>
        </p:nvSpPr>
        <p:spPr>
          <a:xfrm>
            <a:off x="1391324" y="2323652"/>
            <a:ext cx="4944822" cy="3508977"/>
          </a:xfrm>
        </p:spPr>
        <p:txBody>
          <a:bodyPr>
            <a:normAutofit fontScale="92500" lnSpcReduction="20000"/>
          </a:bodyPr>
          <a:lstStyle/>
          <a:p>
            <a:r>
              <a:rPr lang="el-GR" dirty="0"/>
              <a:t>Οι νοσηλευτές επιχειρούν να βοηθήσουν τους ασθενείς, να ικανοποιήσουν τις ανάγκες τους και, συνεπώς, να επιτύχουν ένα ανώτερο επίπεδο υγείας. </a:t>
            </a:r>
            <a:endParaRPr lang="en-US" dirty="0"/>
          </a:p>
          <a:p>
            <a:r>
              <a:rPr lang="el-GR" dirty="0"/>
              <a:t>Ο </a:t>
            </a:r>
            <a:r>
              <a:rPr lang="el-GR" dirty="0" err="1"/>
              <a:t>Abraham</a:t>
            </a:r>
            <a:r>
              <a:rPr lang="el-GR" dirty="0"/>
              <a:t> </a:t>
            </a:r>
            <a:r>
              <a:rPr lang="el-GR" dirty="0" err="1"/>
              <a:t>Maslow</a:t>
            </a:r>
            <a:r>
              <a:rPr lang="el-GR" dirty="0"/>
              <a:t>, ένας ψυχολόγος, αναγνώρισε βασικές ανάγκες που είναι απαραίτητες για την επιβίωση και ανωτέρου επιπέδου ανάγκες που είναι απαραίτητες για την υγιή συνύπαρξη του συνόλου.</a:t>
            </a:r>
          </a:p>
        </p:txBody>
      </p:sp>
      <p:pic>
        <p:nvPicPr>
          <p:cNvPr id="5" name="Εικόνα 4" descr="Εικόνα που περιέχει κείμενο, στιγμιότυπο οθόνης, γραμμή, τρίγωνο&#10;&#10;Περιγραφή που δημιουργήθηκε αυτόματα">
            <a:extLst>
              <a:ext uri="{FF2B5EF4-FFF2-40B4-BE49-F238E27FC236}">
                <a16:creationId xmlns:a16="http://schemas.microsoft.com/office/drawing/2014/main" id="{E7E069D5-20AE-FF84-F2EA-95451AEC7B6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494363" y="2321359"/>
            <a:ext cx="4641949" cy="3508977"/>
          </a:xfrm>
          <a:prstGeom prst="rect">
            <a:avLst/>
          </a:prstGeom>
        </p:spPr>
      </p:pic>
    </p:spTree>
    <p:extLst>
      <p:ext uri="{BB962C8B-B14F-4D97-AF65-F5344CB8AC3E}">
        <p14:creationId xmlns:p14="http://schemas.microsoft.com/office/powerpoint/2010/main" val="254427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8D9A83-8CAB-DF95-C170-DEA6A978DA87}"/>
              </a:ext>
            </a:extLst>
          </p:cNvPr>
          <p:cNvSpPr>
            <a:spLocks noGrp="1"/>
          </p:cNvSpPr>
          <p:nvPr>
            <p:ph type="title"/>
          </p:nvPr>
        </p:nvSpPr>
        <p:spPr>
          <a:xfrm>
            <a:off x="818665" y="804912"/>
            <a:ext cx="9877044" cy="440918"/>
          </a:xfrm>
        </p:spPr>
        <p:txBody>
          <a:bodyPr>
            <a:normAutofit fontScale="90000"/>
          </a:bodyPr>
          <a:lstStyle/>
          <a:p>
            <a:r>
              <a:rPr lang="el-GR" dirty="0"/>
              <a:t>Ιεράρχηση αναγκών κατά </a:t>
            </a:r>
            <a:r>
              <a:rPr lang="en-US" dirty="0"/>
              <a:t>Maslow</a:t>
            </a:r>
            <a:endParaRPr lang="el-GR" dirty="0"/>
          </a:p>
        </p:txBody>
      </p:sp>
      <p:sp>
        <p:nvSpPr>
          <p:cNvPr id="3" name="Θέση περιεχομένου 2">
            <a:extLst>
              <a:ext uri="{FF2B5EF4-FFF2-40B4-BE49-F238E27FC236}">
                <a16:creationId xmlns:a16="http://schemas.microsoft.com/office/drawing/2014/main" id="{FA137820-4BF0-F3DA-9440-F56247840EB2}"/>
              </a:ext>
            </a:extLst>
          </p:cNvPr>
          <p:cNvSpPr>
            <a:spLocks noGrp="1"/>
          </p:cNvSpPr>
          <p:nvPr>
            <p:ph idx="1"/>
          </p:nvPr>
        </p:nvSpPr>
        <p:spPr>
          <a:xfrm>
            <a:off x="905257" y="1376218"/>
            <a:ext cx="10372343" cy="4858327"/>
          </a:xfrm>
        </p:spPr>
        <p:txBody>
          <a:bodyPr>
            <a:normAutofit fontScale="92500" lnSpcReduction="20000"/>
          </a:bodyPr>
          <a:lstStyle/>
          <a:p>
            <a:r>
              <a:rPr lang="el-GR" b="1" dirty="0" err="1"/>
              <a:t>Αυτοεκπλήρωση</a:t>
            </a:r>
            <a:r>
              <a:rPr lang="el-GR" b="1" dirty="0"/>
              <a:t> (αυτοπραγμάτωση)</a:t>
            </a:r>
            <a:r>
              <a:rPr lang="el-GR" dirty="0"/>
              <a:t> • Αυτογνωσία και αποδοχή • Επίτευξη στόχων • Ευρύτητα πνεύματος, ευελιξία • Επίγνωση πραγματικότητας • Αισθητική (κατανόηση τέχνης, ταλέντο)</a:t>
            </a:r>
          </a:p>
          <a:p>
            <a:r>
              <a:rPr lang="el-GR" b="1" dirty="0"/>
              <a:t>Αυτοεκτίμηση</a:t>
            </a:r>
            <a:r>
              <a:rPr lang="el-GR" dirty="0"/>
              <a:t> • Ανεξαρτησία • Ανταγωνιστικότητα • Ερευνητικό πνεύμα • Ρόλοι • Κίνητρο • Μάθηση • Αναψυχή • Πνευματικές τοποθετήσεις </a:t>
            </a:r>
          </a:p>
          <a:p>
            <a:r>
              <a:rPr lang="el-GR" b="1" dirty="0"/>
              <a:t>Αγάπη</a:t>
            </a:r>
            <a:r>
              <a:rPr lang="el-GR" dirty="0"/>
              <a:t> • Αγάπη «δούναι και λαβείν» • Συνακόλουθο συναίσθημα (σαν αποτέλεσμα αντίληψης) • Οικειότητα (φιλικότητα) • Σεξουαλική έκφραση (συμπεριφορά) </a:t>
            </a:r>
          </a:p>
          <a:p>
            <a:r>
              <a:rPr lang="el-GR" b="1" dirty="0"/>
              <a:t>Ασφάλεια</a:t>
            </a:r>
            <a:r>
              <a:rPr lang="el-GR" dirty="0"/>
              <a:t> • Ψυχολογική άνεση • Βοήθεια στην κάλυψη αναγκών • Άνετο περιβάλλον </a:t>
            </a:r>
          </a:p>
          <a:p>
            <a:r>
              <a:rPr lang="el-GR" b="1" dirty="0"/>
              <a:t>Το αίσθημα του «</a:t>
            </a:r>
            <a:r>
              <a:rPr lang="el-GR" b="1" dirty="0" err="1"/>
              <a:t>ανήκειν</a:t>
            </a:r>
            <a:r>
              <a:rPr lang="el-GR" b="1" dirty="0"/>
              <a:t>» </a:t>
            </a:r>
            <a:r>
              <a:rPr lang="el-GR" dirty="0"/>
              <a:t>• Κοινωνική αλληλεπίδραση •Επικοινωνία • Ανθρώπινη φροντίδα • Οικογένεια κοινότητα </a:t>
            </a:r>
          </a:p>
          <a:p>
            <a:r>
              <a:rPr lang="el-GR" b="1" dirty="0"/>
              <a:t>Οξυγόνωση</a:t>
            </a:r>
            <a:r>
              <a:rPr lang="el-GR" dirty="0"/>
              <a:t> </a:t>
            </a:r>
            <a:r>
              <a:rPr lang="el-GR" dirty="0" err="1"/>
              <a:t>Ιστική</a:t>
            </a:r>
            <a:r>
              <a:rPr lang="el-GR" dirty="0"/>
              <a:t> αιμάτωση </a:t>
            </a:r>
            <a:r>
              <a:rPr lang="el-GR" dirty="0">
                <a:sym typeface="Wingdings" panose="05000000000000000000" pitchFamily="2" charset="2"/>
              </a:rPr>
              <a:t> </a:t>
            </a:r>
            <a:r>
              <a:rPr lang="el-GR" dirty="0"/>
              <a:t>Διατροφή Τροφή, νερό </a:t>
            </a:r>
            <a:r>
              <a:rPr lang="el-GR" dirty="0">
                <a:sym typeface="Wingdings" panose="05000000000000000000" pitchFamily="2" charset="2"/>
              </a:rPr>
              <a:t> </a:t>
            </a:r>
            <a:r>
              <a:rPr lang="el-GR" dirty="0"/>
              <a:t>Κενώσεις </a:t>
            </a:r>
            <a:r>
              <a:rPr lang="el-GR" dirty="0">
                <a:sym typeface="Wingdings" panose="05000000000000000000" pitchFamily="2" charset="2"/>
              </a:rPr>
              <a:t> </a:t>
            </a:r>
            <a:r>
              <a:rPr lang="el-GR" dirty="0"/>
              <a:t>Ασφάλεια Προστασία από τραυματισμούς</a:t>
            </a:r>
            <a:r>
              <a:rPr lang="el-GR" dirty="0">
                <a:sym typeface="Wingdings" panose="05000000000000000000" pitchFamily="2" charset="2"/>
              </a:rPr>
              <a:t></a:t>
            </a:r>
            <a:r>
              <a:rPr lang="el-GR" dirty="0"/>
              <a:t> Ανάπαυση και άνεση Ανακούφιση από τον πόνο </a:t>
            </a:r>
            <a:r>
              <a:rPr lang="el-GR" dirty="0">
                <a:sym typeface="Wingdings" panose="05000000000000000000" pitchFamily="2" charset="2"/>
              </a:rPr>
              <a:t> </a:t>
            </a:r>
            <a:r>
              <a:rPr lang="el-GR" dirty="0"/>
              <a:t>Υγιεινή</a:t>
            </a:r>
            <a:r>
              <a:rPr lang="el-GR" dirty="0">
                <a:sym typeface="Wingdings" panose="05000000000000000000" pitchFamily="2" charset="2"/>
              </a:rPr>
              <a:t></a:t>
            </a:r>
            <a:r>
              <a:rPr lang="el-GR" dirty="0"/>
              <a:t> Δραστηριότητα Κινητικότητα, πνευματική διέγερση </a:t>
            </a:r>
            <a:r>
              <a:rPr lang="el-GR" dirty="0">
                <a:sym typeface="Wingdings" panose="05000000000000000000" pitchFamily="2" charset="2"/>
              </a:rPr>
              <a:t></a:t>
            </a:r>
            <a:r>
              <a:rPr lang="el-GR" dirty="0"/>
              <a:t>(Σεξουαλική) αναπαραγωγή</a:t>
            </a:r>
          </a:p>
        </p:txBody>
      </p:sp>
    </p:spTree>
    <p:extLst>
      <p:ext uri="{BB962C8B-B14F-4D97-AF65-F5344CB8AC3E}">
        <p14:creationId xmlns:p14="http://schemas.microsoft.com/office/powerpoint/2010/main" val="170214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7532B5-BBC9-87C6-2B91-466132B33E65}"/>
              </a:ext>
            </a:extLst>
          </p:cNvPr>
          <p:cNvSpPr>
            <a:spLocks noGrp="1"/>
          </p:cNvSpPr>
          <p:nvPr>
            <p:ph type="title"/>
          </p:nvPr>
        </p:nvSpPr>
        <p:spPr>
          <a:xfrm>
            <a:off x="749294" y="658013"/>
            <a:ext cx="9366325" cy="1143000"/>
          </a:xfrm>
        </p:spPr>
        <p:txBody>
          <a:bodyPr anchor="b">
            <a:normAutofit/>
          </a:bodyPr>
          <a:lstStyle/>
          <a:p>
            <a:pPr>
              <a:lnSpc>
                <a:spcPct val="90000"/>
              </a:lnSpc>
            </a:pPr>
            <a:r>
              <a:rPr lang="el-GR" sz="3700" dirty="0"/>
              <a:t>«Απαρχές» της νοσηλευτικής – πρωτόγονοι λαοί</a:t>
            </a:r>
          </a:p>
        </p:txBody>
      </p:sp>
      <p:sp>
        <p:nvSpPr>
          <p:cNvPr id="3" name="Θέση περιεχομένου 2">
            <a:extLst>
              <a:ext uri="{FF2B5EF4-FFF2-40B4-BE49-F238E27FC236}">
                <a16:creationId xmlns:a16="http://schemas.microsoft.com/office/drawing/2014/main" id="{D0DCFF1E-B176-A679-B89A-2721C29E5A41}"/>
              </a:ext>
            </a:extLst>
          </p:cNvPr>
          <p:cNvSpPr>
            <a:spLocks noGrp="1"/>
          </p:cNvSpPr>
          <p:nvPr>
            <p:ph sz="quarter" idx="13"/>
          </p:nvPr>
        </p:nvSpPr>
        <p:spPr>
          <a:xfrm>
            <a:off x="695124" y="2013626"/>
            <a:ext cx="5400876" cy="4550176"/>
          </a:xfrm>
        </p:spPr>
        <p:txBody>
          <a:bodyPr>
            <a:normAutofit lnSpcReduction="10000"/>
          </a:bodyPr>
          <a:lstStyle/>
          <a:p>
            <a:pPr>
              <a:lnSpc>
                <a:spcPct val="90000"/>
              </a:lnSpc>
            </a:pPr>
            <a:r>
              <a:rPr lang="el-GR" sz="1800" dirty="0"/>
              <a:t>Ο προϊστορικός άνθρωπος καταρχάς αντιμετώπιζε τις φυσικές του ανάγκες για υγεία και ζωή ενστικτωδώς και στη συνέχεια με τις εμπειρίες της ζωής. </a:t>
            </a:r>
          </a:p>
          <a:p>
            <a:pPr>
              <a:lnSpc>
                <a:spcPct val="90000"/>
              </a:lnSpc>
            </a:pPr>
            <a:r>
              <a:rPr lang="el-GR" sz="1800" dirty="0"/>
              <a:t>Χρησιμοποιούσε βότανα για να καταπραΰνει τους πόνους του, έριχνε τον πυρετό με το δροσερό νερό των ποταμών, περιποιόταν τις πληγές του, σταματούσε τις αιμορραγίες, έκανε μικροεπεμβάσεις στον εαυτό του. </a:t>
            </a:r>
          </a:p>
          <a:p>
            <a:pPr>
              <a:lnSpc>
                <a:spcPct val="90000"/>
              </a:lnSpc>
            </a:pPr>
            <a:r>
              <a:rPr lang="el-GR" sz="1800" dirty="0"/>
              <a:t>Όταν ο άνθρωπος απέκτησε σπίτι και οικογένεια, οι διάφορες θεραπείες και νοσηλείες εφαρμόζονταν από τη γυναίκα της οικογένειας, η οποία νοσήλευε τους ανθρώπους του σπιτιού όταν αρρώσταιναν, ενώ παράλληλα φρόντιζε τα παιδιά. </a:t>
            </a:r>
          </a:p>
          <a:p>
            <a:pPr>
              <a:lnSpc>
                <a:spcPct val="90000"/>
              </a:lnSpc>
            </a:pPr>
            <a:r>
              <a:rPr lang="el-GR" sz="1800" dirty="0"/>
              <a:t>Η εξωγενής βοήθεια που προσφερόταν ήταν εκείνη του </a:t>
            </a:r>
            <a:r>
              <a:rPr lang="el-GR" sz="1800" u="sng" dirty="0"/>
              <a:t>μάγου-θεραπευτή</a:t>
            </a:r>
            <a:r>
              <a:rPr lang="en-US" sz="1800" u="sng" dirty="0"/>
              <a:t>.</a:t>
            </a:r>
            <a:endParaRPr lang="el-GR" sz="1800" u="sng" dirty="0"/>
          </a:p>
        </p:txBody>
      </p:sp>
      <p:pic>
        <p:nvPicPr>
          <p:cNvPr id="5" name="Εικόνα 4" descr="Εικόνα που περιέχει ζωγραφιά, ζωγραφική, ουρανός, τέχνη&#10;&#10;Περιγραφή που δημιουργήθηκε αυτόματα">
            <a:extLst>
              <a:ext uri="{FF2B5EF4-FFF2-40B4-BE49-F238E27FC236}">
                <a16:creationId xmlns:a16="http://schemas.microsoft.com/office/drawing/2014/main" id="{82EF3CCD-FCA7-6F71-31FF-E85D88A169FF}"/>
              </a:ext>
            </a:extLst>
          </p:cNvPr>
          <p:cNvPicPr>
            <a:picLocks noChangeAspect="1"/>
          </p:cNvPicPr>
          <p:nvPr/>
        </p:nvPicPr>
        <p:blipFill>
          <a:blip r:embed="rId2">
            <a:extLst>
              <a:ext uri="{837473B0-CC2E-450A-ABE3-18F120FF3D39}">
                <a1611:picAttrSrcUrl xmlns:a1611="http://schemas.microsoft.com/office/drawing/2016/11/main" r:id="rId3"/>
              </a:ext>
            </a:extLst>
          </a:blip>
          <a:srcRect l="13843" r="-1" b="-1"/>
          <a:stretch/>
        </p:blipFill>
        <p:spPr>
          <a:xfrm>
            <a:off x="6018438" y="2013626"/>
            <a:ext cx="5332134" cy="4084643"/>
          </a:xfrm>
          <a:prstGeom prst="rect">
            <a:avLst/>
          </a:prstGeom>
          <a:noFill/>
        </p:spPr>
      </p:pic>
    </p:spTree>
    <p:extLst>
      <p:ext uri="{BB962C8B-B14F-4D97-AF65-F5344CB8AC3E}">
        <p14:creationId xmlns:p14="http://schemas.microsoft.com/office/powerpoint/2010/main" val="217505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2D674A-5175-5C16-4932-C4CD76D531BF}"/>
              </a:ext>
            </a:extLst>
          </p:cNvPr>
          <p:cNvSpPr>
            <a:spLocks noGrp="1"/>
          </p:cNvSpPr>
          <p:nvPr>
            <p:ph type="title"/>
          </p:nvPr>
        </p:nvSpPr>
        <p:spPr>
          <a:xfrm>
            <a:off x="924393" y="593387"/>
            <a:ext cx="9366325" cy="1143000"/>
          </a:xfrm>
        </p:spPr>
        <p:txBody>
          <a:bodyPr>
            <a:normAutofit fontScale="90000"/>
          </a:bodyPr>
          <a:lstStyle/>
          <a:p>
            <a:r>
              <a:rPr lang="el-GR" dirty="0"/>
              <a:t>Η Νοσηλευτική στην </a:t>
            </a:r>
            <a:br>
              <a:rPr lang="el-GR" dirty="0"/>
            </a:br>
            <a:r>
              <a:rPr lang="el-GR" dirty="0"/>
              <a:t>Αρχαία Ελλάδα</a:t>
            </a:r>
          </a:p>
        </p:txBody>
      </p:sp>
      <p:sp>
        <p:nvSpPr>
          <p:cNvPr id="3" name="Θέση περιεχομένου 2">
            <a:extLst>
              <a:ext uri="{FF2B5EF4-FFF2-40B4-BE49-F238E27FC236}">
                <a16:creationId xmlns:a16="http://schemas.microsoft.com/office/drawing/2014/main" id="{15D156FD-5EAD-F16E-1166-BD740C31260F}"/>
              </a:ext>
            </a:extLst>
          </p:cNvPr>
          <p:cNvSpPr>
            <a:spLocks noGrp="1"/>
          </p:cNvSpPr>
          <p:nvPr>
            <p:ph idx="1"/>
          </p:nvPr>
        </p:nvSpPr>
        <p:spPr>
          <a:xfrm>
            <a:off x="924393" y="2489023"/>
            <a:ext cx="9717664" cy="3940961"/>
          </a:xfrm>
        </p:spPr>
        <p:txBody>
          <a:bodyPr>
            <a:normAutofit/>
          </a:bodyPr>
          <a:lstStyle/>
          <a:p>
            <a:pPr marR="20320" algn="just"/>
            <a:r>
              <a:rPr lang="el-GR" sz="1800" dirty="0">
                <a:solidFill>
                  <a:srgbClr val="000000"/>
                </a:solidFill>
                <a:effectLst/>
                <a:latin typeface="Times New Roman" panose="02020603050405020304" pitchFamily="18" charset="0"/>
                <a:ea typeface="Times New Roman" panose="02020603050405020304" pitchFamily="18" charset="0"/>
              </a:rPr>
              <a:t>Οι Έλληνες δικαιολογημένα πρέπει να είναι υπερήφανοι για την εξέλιξη της ιατρικής και νοσηλευτικής. Η Ελλάδα γέννησε τον Ιπποκράτη που παγκόσμια θεωρείται ο πατέρας της ιατρικής επιστήμης και της νοσηλευτικής, (που αργότερα με την επίδραση των αρχών του Χριστιανισμού υψώθηκε σε κοινωνικό λειτούργημα). </a:t>
            </a:r>
            <a:endParaRPr lang="el-GR" sz="1800" dirty="0">
              <a:effectLst/>
              <a:latin typeface="Times New Roman" panose="02020603050405020304" pitchFamily="18" charset="0"/>
              <a:ea typeface="Times New Roman" panose="02020603050405020304" pitchFamily="18" charset="0"/>
            </a:endParaRPr>
          </a:p>
          <a:p>
            <a:r>
              <a:rPr lang="el-GR" sz="1800" dirty="0">
                <a:solidFill>
                  <a:srgbClr val="000000"/>
                </a:solidFill>
                <a:effectLst/>
                <a:latin typeface="Times New Roman" panose="02020603050405020304" pitchFamily="18" charset="0"/>
                <a:ea typeface="Times New Roman" panose="02020603050405020304" pitchFamily="18" charset="0"/>
              </a:rPr>
              <a:t>Οι πρώτες γνώσεις ιατρικής και νοσηλευτικής ανάγονται στα δύο κείμενα του Ομήρου, την </a:t>
            </a:r>
            <a:r>
              <a:rPr lang="el-GR" sz="1800" dirty="0" err="1">
                <a:solidFill>
                  <a:srgbClr val="000000"/>
                </a:solidFill>
                <a:effectLst/>
                <a:latin typeface="Times New Roman" panose="02020603050405020304" pitchFamily="18" charset="0"/>
                <a:ea typeface="Times New Roman" panose="02020603050405020304" pitchFamily="18" charset="0"/>
              </a:rPr>
              <a:t>Ιλιάδα</a:t>
            </a:r>
            <a:r>
              <a:rPr lang="el-GR" sz="1800" dirty="0">
                <a:solidFill>
                  <a:srgbClr val="000000"/>
                </a:solidFill>
                <a:effectLst/>
                <a:latin typeface="Times New Roman" panose="02020603050405020304" pitchFamily="18" charset="0"/>
                <a:ea typeface="Times New Roman" panose="02020603050405020304" pitchFamily="18" charset="0"/>
              </a:rPr>
              <a:t> και την Οδύσσεια.</a:t>
            </a:r>
          </a:p>
          <a:p>
            <a:r>
              <a:rPr lang="el-GR" sz="1800" dirty="0">
                <a:solidFill>
                  <a:srgbClr val="000000"/>
                </a:solidFill>
                <a:effectLst/>
                <a:latin typeface="Times New Roman" panose="02020603050405020304" pitchFamily="18" charset="0"/>
                <a:ea typeface="Times New Roman" panose="02020603050405020304" pitchFamily="18" charset="0"/>
              </a:rPr>
              <a:t>Μερικοί από τους ναούς του Ασκληπιού είχαν μετατραπεί σε σχολές ιατρικής της εποχής εκείνης , στις οποίες αρχικά υπήρχαν στοιχεία μαγείας νέας δεισιδαιμονίας, σιγά-σιγά όμως με τις θετικές παρατηρήσεις άρχισαν να απομακρύνονται για να παραχωρήσουν τη θέση τους στην επιστήμη. </a:t>
            </a:r>
          </a:p>
          <a:p>
            <a:r>
              <a:rPr lang="el-GR" sz="1800" dirty="0">
                <a:solidFill>
                  <a:srgbClr val="000000"/>
                </a:solidFill>
                <a:latin typeface="Times New Roman" panose="02020603050405020304" pitchFamily="18" charset="0"/>
              </a:rPr>
              <a:t>Η θεραπεία των ασθενών γινόταν στα ιερατεία, τα καλούμενα Ασκληπιεία. Ο πλέον ονομαστός ναός ήταν εκείνος της Επιδαύρου, ο οποίος διέθετε 500 κλίνες. Το προσωπικό αποτελούνταν από το διευθυντή, τους νοσηλευτές και δύο ομάδες ιερέων.</a:t>
            </a:r>
          </a:p>
          <a:p>
            <a:endParaRPr lang="el-GR" dirty="0"/>
          </a:p>
        </p:txBody>
      </p:sp>
      <p:pic>
        <p:nvPicPr>
          <p:cNvPr id="5" name="Εικόνα 4" descr="Εικόνα που περιέχει ζωγραφική, άτομο, ζωγραφιά, τέχνη&#10;&#10;Περιγραφή που δημιουργήθηκε αυτόματα">
            <a:extLst>
              <a:ext uri="{FF2B5EF4-FFF2-40B4-BE49-F238E27FC236}">
                <a16:creationId xmlns:a16="http://schemas.microsoft.com/office/drawing/2014/main" id="{45530B17-40E9-D39F-CF11-EB59B700157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930210" y="239501"/>
            <a:ext cx="3473585" cy="2084151"/>
          </a:xfrm>
          <a:prstGeom prst="rect">
            <a:avLst/>
          </a:prstGeom>
        </p:spPr>
      </p:pic>
    </p:spTree>
    <p:extLst>
      <p:ext uri="{BB962C8B-B14F-4D97-AF65-F5344CB8AC3E}">
        <p14:creationId xmlns:p14="http://schemas.microsoft.com/office/powerpoint/2010/main" val="37507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αρουσίαση επισκόπησης προϊόντος">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spDef>
      <a:spPr/>
      <a:bodyPr rtlCol="0" anchor="ctr"/>
      <a:lstStyle>
        <a:defPPr algn="ctr">
          <a:defRPr dirty="0"/>
        </a:defPPr>
      </a:lstStyle>
      <a:style>
        <a:lnRef idx="3">
          <a:schemeClr val="lt1"/>
        </a:lnRef>
        <a:fillRef idx="1">
          <a:schemeClr val="accent2"/>
        </a:fillRef>
        <a:effectRef idx="1">
          <a:schemeClr val="accent2"/>
        </a:effectRef>
        <a:fontRef idx="minor">
          <a:schemeClr val="lt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6308637_TF03460543" id="{DC76F100-7D1F-4203-BA8D-D79E010D495E}" vid="{42879015-159D-4F29-A3EA-0FB78D7E2AE9}"/>
    </a:ext>
  </a:extLst>
</a:theme>
</file>

<file path=ppt/theme/theme2.xml><?xml version="1.0" encoding="utf-8"?>
<a:theme xmlns:a="http://schemas.openxmlformats.org/drawingml/2006/main" name="Θέμα του Offic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36536e7-7e1e-4cfb-afbb-bdd167b35ff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Έγγραφο" ma:contentTypeID="0x0101002B921619C4650D4E92843F1EEA957C1E" ma:contentTypeVersion="6" ma:contentTypeDescription="Δημιουργία νέου εγγράφου" ma:contentTypeScope="" ma:versionID="096aba4938b9639838038b553523c1e2">
  <xsd:schema xmlns:xsd="http://www.w3.org/2001/XMLSchema" xmlns:xs="http://www.w3.org/2001/XMLSchema" xmlns:p="http://schemas.microsoft.com/office/2006/metadata/properties" xmlns:ns3="536536e7-7e1e-4cfb-afbb-bdd167b35ff8" targetNamespace="http://schemas.microsoft.com/office/2006/metadata/properties" ma:root="true" ma:fieldsID="70468b20813981b2e224827f6fdb92a5" ns3:_="">
    <xsd:import namespace="536536e7-7e1e-4cfb-afbb-bdd167b35ff8"/>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6536e7-7e1e-4cfb-afbb-bdd167b35ff8"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504289-8694-4EC8-8776-9758B87E6C99}">
  <ds:schemaRefs>
    <ds:schemaRef ds:uri="http://purl.org/dc/dcmitype/"/>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536536e7-7e1e-4cfb-afbb-bdd167b35ff8"/>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347FB13-2DE8-48C6-939B-C67EF91B3B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6536e7-7e1e-4cfb-afbb-bdd167b35f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82409-4B75-46FE-BA02-59E8F2795E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Επιχειρηματική παρουσίαση επισκόπησης προϊόντος</Template>
  <TotalTime>14373</TotalTime>
  <Words>8577</Words>
  <Application>Microsoft Office PowerPoint</Application>
  <PresentationFormat>Ευρεία οθόνη</PresentationFormat>
  <Paragraphs>331</Paragraphs>
  <Slides>74</Slides>
  <Notes>7</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74</vt:i4>
      </vt:variant>
    </vt:vector>
  </HeadingPairs>
  <TitlesOfParts>
    <vt:vector size="81" baseType="lpstr">
      <vt:lpstr>Arial</vt:lpstr>
      <vt:lpstr>Bookman Old Style</vt:lpstr>
      <vt:lpstr>Century Gothic</vt:lpstr>
      <vt:lpstr>Times New Roman</vt:lpstr>
      <vt:lpstr>Wingdings</vt:lpstr>
      <vt:lpstr>Wingdings 2</vt:lpstr>
      <vt:lpstr>Παρουσίαση επισκόπησης προϊόντος</vt:lpstr>
      <vt:lpstr>Ιστορία &amp; Θεωρίες της Νοσηλευτικής Επιστήμης </vt:lpstr>
      <vt:lpstr>Στο σημερινό μάθημα : </vt:lpstr>
      <vt:lpstr>Παρουσίαση του PowerPoint</vt:lpstr>
      <vt:lpstr>Παρουσίαση του PowerPoint</vt:lpstr>
      <vt:lpstr>Παρουσίαση του PowerPoint</vt:lpstr>
      <vt:lpstr>Παρουσίαση του PowerPoint</vt:lpstr>
      <vt:lpstr>Ι Σ Τ Ο Ρ Ι Α   Τ Η Σ   Ν Ο Σ Η Λ Ε Υ Τ Ι Κ Η Σ</vt:lpstr>
      <vt:lpstr>«Απαρχές» της νοσηλευτικής – πρωτόγονοι λαοί</vt:lpstr>
      <vt:lpstr>Η Νοσηλευτική στην  Αρχαία Ελλάδα</vt:lpstr>
      <vt:lpstr>Η νοσηλευτική στους αρχαίους πολιτισμούς (Μεσογείου-Ασίας)</vt:lpstr>
      <vt:lpstr>Η Νοσηλευτική στο Βυζάντιο</vt:lpstr>
      <vt:lpstr>Ειδικότερα : </vt:lpstr>
      <vt:lpstr>Παρουσίαση του PowerPoint</vt:lpstr>
      <vt:lpstr>Η Νοσηλευτική στην Οθωμανική Περίοδο</vt:lpstr>
      <vt:lpstr>Από την Αναγέννηση  στο Διαφωτισμό</vt:lpstr>
      <vt:lpstr>H πρώτη επίσημη  Νοσηλεύτρια </vt:lpstr>
      <vt:lpstr>Παρουσίαση του PowerPoint</vt:lpstr>
      <vt:lpstr>Ιστορία της Νοσηλευτικής Θεωρίας</vt:lpstr>
      <vt:lpstr>Παρουσίαση του PowerPoint</vt:lpstr>
      <vt:lpstr>Παρουσίαση του PowerPoint</vt:lpstr>
      <vt:lpstr>Παρουσίαση του PowerPoint</vt:lpstr>
      <vt:lpstr>Παρουσίαση του PowerPoint</vt:lpstr>
      <vt:lpstr>Η επίγνωση της ανάγκης ανάπτυξης εννοιών και θεωρίας συνέπεσε με δύο άλλα σημαντικά ορόσημα στην εξέλιξη της νοσηλευτικής θεωρίας.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Σημασία των νοσηλευτικών θεωριών</vt:lpstr>
      <vt:lpstr>Το νόημα ενός επιστημονικού κλάδου και ενός επαγγέλματος: </vt:lpstr>
      <vt:lpstr>ΠΟΙΑ Η ΕΝΝΟΙΑ ΤΗΣ «ΘΕΩΡΙΑΣ» ; </vt:lpstr>
      <vt:lpstr>Τι είναι «Έννοια» ; </vt:lpstr>
      <vt:lpstr>Ποιος ο Σκοπός των Νοσηλευτικών Θεωριών ; </vt:lpstr>
      <vt:lpstr>Ποιος ο Σκοπός των Νοσηλευτικών Θεωριών ; </vt:lpstr>
      <vt:lpstr>Σημαντικότητα Νοσηλευτικών Θεωριών</vt:lpstr>
      <vt:lpstr>Παρουσίαση του PowerPoint</vt:lpstr>
      <vt:lpstr>Τρωτά Σημεία Νοσηλευτικών Θεωριών </vt:lpstr>
      <vt:lpstr>Παρουσίαση του PowerPoint</vt:lpstr>
      <vt:lpstr>Ανάλυση μίας θεωρίας</vt:lpstr>
      <vt:lpstr>Σαφήνεια</vt:lpstr>
      <vt:lpstr>Απλότητα</vt:lpstr>
      <vt:lpstr>Γενικότητα</vt:lpstr>
      <vt:lpstr>Προσβασιμότητα</vt:lpstr>
      <vt:lpstr>Σπουδαιότητα</vt:lpstr>
      <vt:lpstr>Η βάση της παροχής νοσηλευτικής φροντίδας διαμορφώνεται από τη φιλοσοφία κάθε νοσηλευτή, τις φιλοσοφίες των νοσηλευτικών σχολών και των ιδρυμάτων φροντίδας υγείας.   </vt:lpstr>
      <vt:lpstr> Οι θεω­ρίες αφορούν φαινόμενα που συμβαίνουν στην ανθρώ­πινη πραγματικότητα, που γίνονται αντιληπτά από τους ανθρώπους, και που περιγράφουν και εξηγούν με λογικό και μη-αντιφατικό τρόπο τις σχέσεις μεταξύ των φαινομέ­νων.    Oι νο­σηλευτικές θεωρίες οργανώνουν και συμπυκνώνουν τη νοσηλευτική γνώση, ώστε να καθοδηγούν τους νοση­λευτές στο να σκέφτονται και να πράττουν με συγκεκρι­μένο τρόπο, και κατ' επέκταση να ορίζουν και να επι­λύουν τα νοσηλευτικά προβλήματα (Μαντζούκας &amp; Ζώη, 2008).    Οι νοσηλευτικές θεωρίες καθοδηγούν και ορίζουν τις νοσηλευτικές πράξεις με απώτερο σκοπό τη βελτίωση της παρεχόμενης νοση­λευτικής φροντίδας.  </vt:lpstr>
      <vt:lpstr>Παρουσίαση του PowerPoint</vt:lpstr>
      <vt:lpstr>Παράδειγμα </vt:lpstr>
      <vt:lpstr>ΠΡΟΣΟΧΗ !!!</vt:lpstr>
      <vt:lpstr>Παρουσίαση του PowerPoint</vt:lpstr>
      <vt:lpstr>Παρουσίαση του PowerPoint</vt:lpstr>
      <vt:lpstr>Florence Nightingale</vt:lpstr>
      <vt:lpstr>Florence Nightingale: Εστιάζει στο Περιβάλλον</vt:lpstr>
      <vt:lpstr>Florence Nightingale: Εστιάζει στο Περιβάλλον</vt:lpstr>
      <vt:lpstr>Παρουσίαση του PowerPoint</vt:lpstr>
      <vt:lpstr>Παρουσίαση του PowerPoint</vt:lpstr>
      <vt:lpstr>Το όλον (holism) </vt:lpstr>
      <vt:lpstr>Άτομο</vt:lpstr>
      <vt:lpstr>Ας περιηγηθούμε σε κάποιες Θεωρίες </vt:lpstr>
      <vt:lpstr>Ας περιηγηθούμε σε κάποιες Θεωρίες </vt:lpstr>
      <vt:lpstr>Ας περιηγηθούμε σε κάποιες Θεωρίες </vt:lpstr>
      <vt:lpstr>Ας περιηγηθούμε σε κάποιες Θεωρίες </vt:lpstr>
      <vt:lpstr>Ορισμοί της νοσηλευτικής </vt:lpstr>
      <vt:lpstr>Ορισμοί της νοσηλευτικής </vt:lpstr>
      <vt:lpstr>Παρουσίαση του PowerPoint</vt:lpstr>
      <vt:lpstr>Παγκόσμιος Οργανισμός Υγείας </vt:lpstr>
      <vt:lpstr>Στόχοι της νοσηλευτικής </vt:lpstr>
      <vt:lpstr>Η τέχνη και η επιστήμη της νοσηλευτικής </vt:lpstr>
      <vt:lpstr>Υγεία</vt:lpstr>
      <vt:lpstr>Η θεωρία βασικών αναγκών του Maslow </vt:lpstr>
      <vt:lpstr>Ιεράρχηση αναγκών κατά Maslow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ΜΑΡΙΑ ΠΑΠΑΔΟΠΟΥΛΟΥ</dc:creator>
  <cp:lastModifiedBy>ΜΑΡΙΑ ΠΑΠΑΔΟΠΟΥΛΟΥ</cp:lastModifiedBy>
  <cp:revision>4</cp:revision>
  <dcterms:created xsi:type="dcterms:W3CDTF">2024-11-25T14:03:54Z</dcterms:created>
  <dcterms:modified xsi:type="dcterms:W3CDTF">2024-12-08T13:09:37Z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0x0101002B921619C4650D4E92843F1EEA957C1E</vt:lpwstr>
  </property>
  <property fmtid="{D5CDD505-2E9C-101B-9397-08002B2CF9AE}" pid="3" name="Order">
    <vt:r8>74065800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