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25"/>
  </p:notesMasterIdLst>
  <p:handoutMasterIdLst>
    <p:handoutMasterId r:id="rId26"/>
  </p:handoutMasterIdLst>
  <p:sldIdLst>
    <p:sldId id="501" r:id="rId3"/>
    <p:sldId id="502" r:id="rId4"/>
    <p:sldId id="503" r:id="rId5"/>
    <p:sldId id="564" r:id="rId6"/>
    <p:sldId id="565" r:id="rId7"/>
    <p:sldId id="566" r:id="rId8"/>
    <p:sldId id="567" r:id="rId9"/>
    <p:sldId id="568" r:id="rId10"/>
    <p:sldId id="569" r:id="rId11"/>
    <p:sldId id="570" r:id="rId12"/>
    <p:sldId id="573" r:id="rId13"/>
    <p:sldId id="571" r:id="rId14"/>
    <p:sldId id="574" r:id="rId15"/>
    <p:sldId id="528" r:id="rId16"/>
    <p:sldId id="508" r:id="rId17"/>
    <p:sldId id="526" r:id="rId18"/>
    <p:sldId id="527" r:id="rId19"/>
    <p:sldId id="557" r:id="rId20"/>
    <p:sldId id="558" r:id="rId21"/>
    <p:sldId id="559" r:id="rId22"/>
    <p:sldId id="563" r:id="rId23"/>
    <p:sldId id="560" r:id="rId24"/>
  </p:sldIdLst>
  <p:sldSz cx="9144000" cy="6858000" type="screen4x3"/>
  <p:notesSz cx="7099300" cy="10234613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E6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8" autoAdjust="0"/>
    <p:restoredTop sz="94660"/>
  </p:normalViewPr>
  <p:slideViewPr>
    <p:cSldViewPr>
      <p:cViewPr varScale="1">
        <p:scale>
          <a:sx n="102" d="100"/>
          <a:sy n="102" d="100"/>
        </p:scale>
        <p:origin x="-102" y="-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1114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6DBF02-D7B8-400B-A776-EDE87E2407B0}" type="datetimeFigureOut">
              <a:rPr lang="el-GR" smtClean="0"/>
              <a:t>19/7/2018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98C23E-1927-4BD6-A97E-C52EDC4FAC5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235934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BB0F19DC-933B-4122-B691-6B066CC12B66}" type="datetimeFigureOut">
              <a:rPr lang="el-GR" smtClean="0"/>
              <a:t>19/7/2018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9EF2C850-CF69-44DE-A27B-E3F8B588B64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873684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>
            <a:lvl1pPr>
              <a:defRPr sz="3200" b="1">
                <a:latin typeface="Cambria Math" pitchFamily="18" charset="0"/>
                <a:ea typeface="Cambria Math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184576"/>
          </a:xfrm>
        </p:spPr>
        <p:txBody>
          <a:bodyPr>
            <a:normAutofit/>
          </a:bodyPr>
          <a:lstStyle>
            <a:lvl1pPr algn="just">
              <a:defRPr sz="2400">
                <a:latin typeface="Cambria Math" pitchFamily="18" charset="0"/>
                <a:ea typeface="Cambria Math" pitchFamily="18" charset="0"/>
              </a:defRPr>
            </a:lvl1pPr>
            <a:lvl2pPr algn="just">
              <a:defRPr sz="2000">
                <a:latin typeface="Cambria Math" pitchFamily="18" charset="0"/>
                <a:ea typeface="Cambria Math" pitchFamily="18" charset="0"/>
              </a:defRPr>
            </a:lvl2pPr>
            <a:lvl3pPr algn="just">
              <a:defRPr sz="1800">
                <a:latin typeface="Cambria Math" pitchFamily="18" charset="0"/>
                <a:ea typeface="Cambria Math" pitchFamily="18" charset="0"/>
              </a:defRPr>
            </a:lvl3pPr>
            <a:lvl4pPr algn="just">
              <a:defRPr sz="1600">
                <a:latin typeface="Cambria Math" pitchFamily="18" charset="0"/>
                <a:ea typeface="Cambria Math" pitchFamily="18" charset="0"/>
              </a:defRPr>
            </a:lvl4pPr>
            <a:lvl5pPr algn="just">
              <a:defRPr sz="1600">
                <a:latin typeface="Cambria Math" pitchFamily="18" charset="0"/>
                <a:ea typeface="Cambria Math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6923112" cy="365125"/>
          </a:xfrm>
        </p:spPr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52320" y="6356350"/>
            <a:ext cx="1234480" cy="365125"/>
          </a:xfrm>
        </p:spPr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979967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16885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679327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32232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77868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12879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58337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08420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10263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60402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14126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fld id="{0B0EBAE1-C03B-424B-868F-E6C23C4F011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08216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mbria Math" pitchFamily="18" charset="0"/>
          <a:ea typeface="Cambria Math" pitchFamily="18" charset="0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Carrier_signal" TargetMode="External"/><Relationship Id="rId2" Type="http://schemas.openxmlformats.org/officeDocument/2006/relationships/hyperlink" Target="http://en.wikipedia.org/wiki/Bandpass_filter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gif"/><Relationship Id="rId4" Type="http://schemas.openxmlformats.org/officeDocument/2006/relationships/image" Target="../media/image12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Symbol_rate" TargetMode="External"/><Relationship Id="rId2" Type="http://schemas.openxmlformats.org/officeDocument/2006/relationships/hyperlink" Target="http://en.wikipedia.org/wiki/Bit_rate#Information_rate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en.wikipedia.org/wiki/Bandwidth_efficiency" TargetMode="Externa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1_E6" TargetMode="External"/><Relationship Id="rId3" Type="http://schemas.openxmlformats.org/officeDocument/2006/relationships/hyperlink" Target="http://en.wikipedia.org/wiki/SI_prefix" TargetMode="External"/><Relationship Id="rId7" Type="http://schemas.openxmlformats.org/officeDocument/2006/relationships/hyperlink" Target="http://en.wikipedia.org/wiki/Data_rate_units#Megabit_per_second" TargetMode="External"/><Relationship Id="rId12" Type="http://schemas.openxmlformats.org/officeDocument/2006/relationships/hyperlink" Target="http://en.wikipedia.org/wiki/1_E12" TargetMode="External"/><Relationship Id="rId2" Type="http://schemas.openxmlformats.org/officeDocument/2006/relationships/hyperlink" Target="http://en.wikipedia.org/wiki/Bit_rate#Information_rate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en.wikipedia.org/wiki/1000_(number)" TargetMode="External"/><Relationship Id="rId11" Type="http://schemas.openxmlformats.org/officeDocument/2006/relationships/hyperlink" Target="http://en.wikipedia.org/wiki/Terabit_per_second" TargetMode="External"/><Relationship Id="rId5" Type="http://schemas.openxmlformats.org/officeDocument/2006/relationships/hyperlink" Target="http://en.wikipedia.org/wiki/Kilobit_per_second" TargetMode="External"/><Relationship Id="rId10" Type="http://schemas.openxmlformats.org/officeDocument/2006/relationships/hyperlink" Target="http://en.wikipedia.org/wiki/1_E9" TargetMode="External"/><Relationship Id="rId4" Type="http://schemas.openxmlformats.org/officeDocument/2006/relationships/hyperlink" Target="http://en.wikipedia.org/wiki/SI" TargetMode="External"/><Relationship Id="rId9" Type="http://schemas.openxmlformats.org/officeDocument/2006/relationships/hyperlink" Target="http://en.wikipedia.org/wiki/Gigabit_per_second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en.wikipedia.org/wiki/Baud_rate" TargetMode="Externa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en.wikipedia.org/wiki/Bandwidth_efficiency" TargetMode="Externa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Time_domain" TargetMode="External"/><Relationship Id="rId2" Type="http://schemas.openxmlformats.org/officeDocument/2006/relationships/hyperlink" Target="http://en.wikipedia.org/wiki/Frequency_spectrum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hyperlink" Target="http://en.wikipedia.org/wiki/Frequency_domain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gif"/><Relationship Id="rId4" Type="http://schemas.openxmlformats.org/officeDocument/2006/relationships/image" Target="../media/image9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2204864"/>
            <a:ext cx="7772400" cy="1080120"/>
          </a:xfrm>
        </p:spPr>
        <p:txBody>
          <a:bodyPr>
            <a:normAutofit/>
          </a:bodyPr>
          <a:lstStyle/>
          <a:p>
            <a:r>
              <a:rPr lang="el-GR" sz="4000" b="1" dirty="0" smtClean="0"/>
              <a:t>Τηλεπικοινωνιακά </a:t>
            </a:r>
            <a:r>
              <a:rPr lang="el-GR" sz="4000" b="1" smtClean="0"/>
              <a:t>Συστήματα Ι</a:t>
            </a:r>
            <a:endParaRPr lang="el-GR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41168"/>
            <a:ext cx="6400800" cy="1296144"/>
          </a:xfrm>
        </p:spPr>
        <p:txBody>
          <a:bodyPr>
            <a:normAutofit/>
          </a:bodyPr>
          <a:lstStyle/>
          <a:p>
            <a:r>
              <a:rPr lang="el-GR" sz="2400" dirty="0" smtClean="0"/>
              <a:t>Δρ. Μιχάλης Παρασκευάς</a:t>
            </a:r>
          </a:p>
          <a:p>
            <a:r>
              <a:rPr lang="el-GR" sz="2400" dirty="0" smtClean="0"/>
              <a:t>Επίκουρος Καθηγητής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83568" y="3615159"/>
            <a:ext cx="7772400" cy="11099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j-cs"/>
              </a:defRPr>
            </a:lvl1pPr>
          </a:lstStyle>
          <a:p>
            <a:r>
              <a:rPr lang="el-GR" sz="2800" b="1" dirty="0"/>
              <a:t>Διάλεξη </a:t>
            </a:r>
            <a:r>
              <a:rPr lang="en-US" sz="2800" b="1" dirty="0" smtClean="0"/>
              <a:t>1</a:t>
            </a:r>
            <a:r>
              <a:rPr lang="el-GR" sz="2800" b="1" smtClean="0"/>
              <a:t>2:</a:t>
            </a:r>
            <a:r>
              <a:rPr lang="en-US" sz="2800" b="1" dirty="0" smtClean="0"/>
              <a:t> </a:t>
            </a:r>
            <a:r>
              <a:rPr lang="el-GR" sz="2800" b="1" dirty="0" smtClean="0"/>
              <a:t>Βασικές Αρχές και Έννοιες</a:t>
            </a:r>
            <a:br>
              <a:rPr lang="el-GR" sz="2800" b="1" dirty="0" smtClean="0"/>
            </a:br>
            <a:r>
              <a:rPr lang="el-GR" sz="2800" b="1" dirty="0" smtClean="0"/>
              <a:t>Ψηφιακών Επικοινωνιών</a:t>
            </a:r>
            <a:endParaRPr lang="el-GR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</a:t>
            </a:fld>
            <a:endParaRPr lang="el-GR"/>
          </a:p>
        </p:txBody>
      </p:sp>
      <p:pic>
        <p:nvPicPr>
          <p:cNvPr id="7" name="Picture 2" descr="C:\Users\mparask.CTI\Desktop\CIED_LOGO\CIED_LOGO_FOR_WEB\GR\WEB_USE\TEL_CEID_LOGO_OUT_BLUE_G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44624"/>
            <a:ext cx="4462264" cy="1852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3310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Διαδικασία Διαμόρφωσης (Μίξης)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91264" cy="5472608"/>
          </a:xfrm>
        </p:spPr>
        <p:txBody>
          <a:bodyPr>
            <a:noAutofit/>
          </a:bodyPr>
          <a:lstStyle/>
          <a:p>
            <a:pPr algn="l">
              <a:spcBef>
                <a:spcPts val="600"/>
              </a:spcBef>
            </a:pPr>
            <a:r>
              <a:rPr lang="el-GR" sz="1600" dirty="0" smtClean="0"/>
              <a:t>Αν ένα κανάλι επικοινωνίας έχει </a:t>
            </a:r>
            <a:r>
              <a:rPr lang="el-GR" sz="1600" dirty="0" smtClean="0">
                <a:hlinkClick r:id="rId2"/>
              </a:rPr>
              <a:t>ζωνοπερατή απόκριση</a:t>
            </a:r>
            <a:r>
              <a:rPr lang="el-GR" sz="1600" dirty="0" smtClean="0"/>
              <a:t>,  ενώ το φάσμα της παλμοσειράς είναι στις χαμηλές συχνότητες, τότε χρειάζεται να μεταφέρουμε το φάσμα της παλμοσειράς στο φάσμα του καναλιού.</a:t>
            </a:r>
          </a:p>
          <a:p>
            <a:pPr algn="l">
              <a:spcBef>
                <a:spcPts val="600"/>
              </a:spcBef>
            </a:pPr>
            <a:endParaRPr lang="el-GR" sz="1600" dirty="0" smtClean="0"/>
          </a:p>
          <a:p>
            <a:pPr algn="l">
              <a:spcBef>
                <a:spcPts val="600"/>
              </a:spcBef>
            </a:pPr>
            <a:endParaRPr lang="el-GR" sz="1600" dirty="0"/>
          </a:p>
          <a:p>
            <a:pPr algn="l">
              <a:spcBef>
                <a:spcPts val="600"/>
              </a:spcBef>
            </a:pPr>
            <a:endParaRPr lang="el-GR" sz="1600" dirty="0" smtClean="0"/>
          </a:p>
          <a:p>
            <a:pPr algn="l">
              <a:spcBef>
                <a:spcPts val="600"/>
              </a:spcBef>
            </a:pPr>
            <a:endParaRPr lang="el-GR" sz="1600" dirty="0"/>
          </a:p>
          <a:p>
            <a:pPr algn="l">
              <a:spcBef>
                <a:spcPts val="600"/>
              </a:spcBef>
            </a:pPr>
            <a:endParaRPr lang="el-GR" sz="1600" dirty="0" smtClean="0"/>
          </a:p>
          <a:p>
            <a:pPr algn="l">
              <a:spcBef>
                <a:spcPts val="600"/>
              </a:spcBef>
            </a:pPr>
            <a:endParaRPr lang="el-GR" sz="1600" dirty="0" smtClean="0"/>
          </a:p>
          <a:p>
            <a:pPr algn="l">
              <a:spcBef>
                <a:spcPts val="600"/>
              </a:spcBef>
            </a:pPr>
            <a:r>
              <a:rPr lang="el-GR" sz="1600" dirty="0" smtClean="0"/>
              <a:t>Αυτή η διαδικασία ονομάζεται </a:t>
            </a:r>
            <a:r>
              <a:rPr lang="el-GR" sz="1600" b="1" dirty="0" smtClean="0"/>
              <a:t>διαμόρφωση</a:t>
            </a:r>
            <a:r>
              <a:rPr lang="el-GR" sz="1600" dirty="0" smtClean="0"/>
              <a:t> (μίξη) και υλοποιείται με τον πολλαπλασιασμό της παλμοσειράς με ένα ημιτονικό σήμα υψηλότερης συχνότητας, που ονομάζεται </a:t>
            </a:r>
            <a:r>
              <a:rPr lang="el-GR" sz="1600" b="1" dirty="0" smtClean="0"/>
              <a:t>φέρον </a:t>
            </a:r>
            <a:r>
              <a:rPr lang="en-US" sz="1600" dirty="0" smtClean="0"/>
              <a:t>(</a:t>
            </a:r>
            <a:r>
              <a:rPr lang="en-US" sz="1600" dirty="0" smtClean="0">
                <a:hlinkClick r:id="rId3"/>
              </a:rPr>
              <a:t>carrier</a:t>
            </a:r>
            <a:r>
              <a:rPr lang="en-US" sz="1600" dirty="0" smtClean="0"/>
              <a:t>)</a:t>
            </a:r>
            <a:r>
              <a:rPr lang="el-GR" sz="1600" dirty="0" smtClean="0"/>
              <a:t> ή φορέας</a:t>
            </a:r>
            <a:r>
              <a:rPr lang="en-US" sz="1600" dirty="0" smtClean="0"/>
              <a:t>.</a:t>
            </a:r>
          </a:p>
        </p:txBody>
      </p:sp>
      <p:pic>
        <p:nvPicPr>
          <p:cNvPr id="3074" name="Picture 2" descr="D:\PAGES\CH1\ch1figs\sec2\bb_bp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9178" y="2132856"/>
            <a:ext cx="3810000" cy="1362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D:\PAGES\CH1\ch1figs\sec2\mixer_os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5157192"/>
            <a:ext cx="3756938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52233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Διαδικασία Διαμόρφωσης (Μίξης)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003232" cy="1008112"/>
          </a:xfrm>
        </p:spPr>
        <p:txBody>
          <a:bodyPr>
            <a:noAutofit/>
          </a:bodyPr>
          <a:lstStyle/>
          <a:p>
            <a:pPr algn="l">
              <a:spcBef>
                <a:spcPts val="600"/>
              </a:spcBef>
            </a:pPr>
            <a:r>
              <a:rPr lang="el-GR" sz="1600" dirty="0" smtClean="0"/>
              <a:t>Η διαδικασία της διαμόρφωσης προκύπτει από</a:t>
            </a:r>
            <a:r>
              <a:rPr lang="el-GR" sz="1600" dirty="0"/>
              <a:t> </a:t>
            </a:r>
            <a:r>
              <a:rPr lang="el-GR" sz="1600" dirty="0" smtClean="0"/>
              <a:t>τον πολλαπλασιασμό του φέροντος με κάθε φασματικής συνιστώσα του αναπτύγματος κατά </a:t>
            </a:r>
            <a:r>
              <a:rPr lang="en-US" sz="1600" dirty="0" smtClean="0"/>
              <a:t>Fourier</a:t>
            </a:r>
            <a:r>
              <a:rPr lang="el-GR" sz="1600" dirty="0" smtClean="0"/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907704" y="4454112"/>
                <a:ext cx="4968552" cy="4870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y</a:t>
                </a:r>
                <a:r>
                  <a:rPr lang="en-US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(t)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limLoc m:val="undOvr"/>
                        <m:ctrlPr>
                          <a:rPr lang="el-GR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itchFamily="18" charset="0"/>
                          </a:rPr>
                          <m:t>𝑛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itchFamily="18" charset="0"/>
                          </a:rPr>
                          <m:t>=1,3,5,…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itchFamily="18" charset="0"/>
                          </a:rPr>
                          <m:t>∞</m:t>
                        </m:r>
                      </m:sup>
                      <m:e>
                        <m:func>
                          <m:funcPr>
                            <m:ctrlPr>
                              <a:rPr lang="el-GR" i="1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f>
                              <m:fPr>
                                <m:ctrlPr>
                                  <a:rPr lang="el-GR" i="1">
                                    <a:latin typeface="Cambria Math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itchFamily="18" charset="0"/>
                                  </a:rPr>
                                  <m:t>2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itchFamily="18" charset="0"/>
                                  </a:rPr>
                                  <m:t>𝛢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itchFamily="18" charset="0"/>
                                  </a:rPr>
                                  <m:t>𝑛</m:t>
                                </m:r>
                                <m:r>
                                  <a:rPr lang="el-GR" i="1">
                                    <a:latin typeface="Cambria Math" panose="02040503050406030204" pitchFamily="18" charset="0"/>
                                    <a:ea typeface="Cambria Math" pitchFamily="18" charset="0"/>
                                  </a:rPr>
                                  <m:t>𝜋</m:t>
                                </m:r>
                              </m:den>
                            </m:f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itchFamily="18" charset="0"/>
                                <a:ea typeface="Cambria Math" pitchFamily="18" charset="0"/>
                              </a:rPr>
                              <m:t>cos</m:t>
                            </m:r>
                          </m:fName>
                          <m:e>
                            <m:d>
                              <m:dPr>
                                <m:ctrlPr>
                                  <a:rPr lang="el-GR" i="1">
                                    <a:latin typeface="Cambria Math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𝑛</m:t>
                                </m:r>
                                <m:sSub>
                                  <m:sSubPr>
                                    <m:ctrlPr>
                                      <a:rPr lang="el-GR" i="1">
                                        <a:latin typeface="Cambria Math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l-GR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itchFamily="18" charset="0"/>
                                  </a:rPr>
                                  <m:t>𝑡</m:t>
                                </m:r>
                              </m:e>
                            </m:d>
                          </m:e>
                        </m:func>
                        <m:r>
                          <a:rPr lang="en-US" i="1">
                            <a:latin typeface="Cambria Math" pitchFamily="18" charset="0"/>
                            <a:ea typeface="Cambria Math" pitchFamily="18" charset="0"/>
                          </a:rPr>
                          <m:t>.</m:t>
                        </m:r>
                        <m:func>
                          <m:funcPr>
                            <m:ctrlPr>
                              <a:rPr lang="el-GR" i="1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itchFamily="18" charset="0"/>
                                <a:ea typeface="Cambria Math" pitchFamily="18" charset="0"/>
                              </a:rPr>
                              <m:t>cos</m:t>
                            </m:r>
                          </m:fName>
                          <m:e>
                            <m:d>
                              <m:dPr>
                                <m:ctrlPr>
                                  <a:rPr lang="el-GR" i="1">
                                    <a:latin typeface="Cambria Math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l-GR" i="1">
                                        <a:latin typeface="Cambria Math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itchFamily="18" charset="0"/>
                                      </a:rPr>
                                      <m:t>𝑐</m:t>
                                    </m:r>
                                  </m:sub>
                                </m:sSub>
                                <m:r>
                                  <a:rPr lang="el-GR" i="1">
                                    <a:latin typeface="Cambria Math" panose="02040503050406030204" pitchFamily="18" charset="0"/>
                                    <a:ea typeface="Cambria Math" pitchFamily="18" charset="0"/>
                                  </a:rPr>
                                  <m:t>𝑡</m:t>
                                </m:r>
                              </m:e>
                            </m:d>
                          </m:e>
                        </m:func>
                      </m:e>
                    </m:nary>
                  </m:oMath>
                </a14:m>
                <a:endParaRPr lang="el-GR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7704" y="4454112"/>
                <a:ext cx="4968552" cy="487056"/>
              </a:xfrm>
              <a:prstGeom prst="rect">
                <a:avLst/>
              </a:prstGeom>
              <a:blipFill rotWithShape="1">
                <a:blip r:embed="rId2"/>
                <a:stretch>
                  <a:fillRect l="-1104" t="-78750" b="-128750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1763688" y="5229200"/>
                <a:ext cx="7146704" cy="868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  <a:ea typeface="Cambria Math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  <a:ea typeface="Cambria Math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  <a:ea typeface="Cambria Math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  <a:ea typeface="Cambria Math" pitchFamily="18" charset="0"/>
                            </a:rPr>
                            <m:t>2</m:t>
                          </m:r>
                        </m:den>
                      </m:f>
                      <m:r>
                        <a:rPr lang="en-US" i="1">
                          <a:latin typeface="Cambria Math" pitchFamily="18" charset="0"/>
                          <a:ea typeface="Cambria Math" pitchFamily="18" charset="0"/>
                        </a:rPr>
                        <m:t>.</m:t>
                      </m:r>
                      <m:f>
                        <m:fPr>
                          <m:ctrlPr>
                            <a:rPr lang="el-GR" i="1">
                              <a:latin typeface="Cambria Math"/>
                              <a:ea typeface="Cambria Math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  <a:ea typeface="Cambria Math" pitchFamily="18" charset="0"/>
                            </a:rPr>
                            <m:t>2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itchFamily="18" charset="0"/>
                            </a:rPr>
                            <m:t>𝐴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  <a:ea typeface="Cambria Math" pitchFamily="18" charset="0"/>
                            </a:rPr>
                            <m:t>𝑛</m:t>
                          </m:r>
                          <m:r>
                            <a:rPr lang="el-GR" i="1">
                              <a:latin typeface="Cambria Math" panose="02040503050406030204" pitchFamily="18" charset="0"/>
                              <a:ea typeface="Cambria Math" pitchFamily="18" charset="0"/>
                            </a:rPr>
                            <m:t>𝜋</m:t>
                          </m:r>
                        </m:den>
                      </m:f>
                      <m:nary>
                        <m:naryPr>
                          <m:chr m:val="∑"/>
                          <m:limLoc m:val="undOvr"/>
                          <m:ctrlPr>
                            <a:rPr lang="el-GR" i="1">
                              <a:latin typeface="Cambria Math"/>
                              <a:ea typeface="Cambria Math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Cambria Math" pitchFamily="18" charset="0"/>
                            </a:rPr>
                            <m:t>𝑛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itchFamily="18" charset="0"/>
                            </a:rPr>
                            <m:t>=1,3,5,…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mbria Math" pitchFamily="18" charset="0"/>
                            </a:rPr>
                            <m:t>∞</m:t>
                          </m:r>
                        </m:sup>
                        <m:e>
                          <m:func>
                            <m:funcPr>
                              <m:ctrlPr>
                                <a:rPr lang="el-GR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itchFamily="18" charset="0"/>
                                  <a:ea typeface="Cambria Math" pitchFamily="18" charset="0"/>
                                </a:rPr>
                                <m:t>cos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l-GR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l-GR" i="1">
                                          <a:latin typeface="Cambria Math"/>
                                          <a:ea typeface="Cambria Math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i="1">
                                          <a:latin typeface="Cambria Math" panose="02040503050406030204" pitchFamily="18" charset="0"/>
                                          <a:ea typeface="Cambria Math" pitchFamily="18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itchFamily="18" charset="0"/>
                                        </a:rPr>
                                        <m:t>𝑐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−</m:t>
                                  </m:r>
                                  <m:r>
                                    <a:rPr lang="en-US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𝑛</m:t>
                                  </m:r>
                                  <m:sSub>
                                    <m:sSubPr>
                                      <m:ctrlPr>
                                        <a:rPr lang="el-GR" i="1">
                                          <a:latin typeface="Cambria Math"/>
                                          <a:ea typeface="Cambria Math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i="1">
                                          <a:latin typeface="Cambria Math" panose="02040503050406030204" pitchFamily="18" charset="0"/>
                                          <a:ea typeface="Cambria Math" pitchFamily="18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l-GR" i="1">
                                          <a:latin typeface="Cambria Math" panose="02040503050406030204" pitchFamily="18" charset="0"/>
                                          <a:ea typeface="Cambria Math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itchFamily="18" charset="0"/>
                                </a:rPr>
                                <m:t>𝑡</m:t>
                              </m:r>
                            </m:e>
                          </m:func>
                          <m:r>
                            <a:rPr lang="en-US" i="1">
                              <a:latin typeface="Cambria Math" pitchFamily="18" charset="0"/>
                              <a:ea typeface="Cambria Math" pitchFamily="18" charset="0"/>
                            </a:rPr>
                            <m:t>+</m:t>
                          </m:r>
                          <m:nary>
                            <m:naryPr>
                              <m:chr m:val="∑"/>
                              <m:limLoc m:val="undOvr"/>
                              <m:ctrlPr>
                                <a:rPr lang="el-GR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itchFamily="18" charset="0"/>
                                </a:rPr>
                                <m:t>𝑛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itchFamily="18" charset="0"/>
                                </a:rPr>
                                <m:t>=1,3,5,…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itchFamily="18" charset="0"/>
                                </a:rPr>
                                <m:t>∞</m:t>
                              </m:r>
                            </m:sup>
                            <m:e>
                              <m:func>
                                <m:funcPr>
                                  <m:ctrlPr>
                                    <a:rPr lang="el-GR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el-GR" i="1">
                                          <a:latin typeface="Cambria Math"/>
                                          <a:ea typeface="Cambria Math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l-GR" i="1">
                                              <a:latin typeface="Cambria Math"/>
                                              <a:ea typeface="Cambria Math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l-GR" i="1">
                                              <a:latin typeface="Cambria Math" panose="02040503050406030204" pitchFamily="18" charset="0"/>
                                              <a:ea typeface="Cambria Math" pitchFamily="18" charset="0"/>
                                            </a:rPr>
                                            <m:t>𝜔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itchFamily="18" charset="0"/>
                                            </a:rPr>
                                            <m:t>𝑐</m:t>
                                          </m:r>
                                        </m:sub>
                                      </m:sSub>
                                      <m:r>
                                        <a:rPr lang="en-US" i="1">
                                          <a:latin typeface="Cambria Math" pitchFamily="18" charset="0"/>
                                          <a:ea typeface="Cambria Math" pitchFamily="18" charset="0"/>
                                        </a:rPr>
                                        <m:t>+</m:t>
                                      </m:r>
                                      <m:r>
                                        <a:rPr lang="en-US" i="1">
                                          <a:latin typeface="Cambria Math" pitchFamily="18" charset="0"/>
                                          <a:ea typeface="Cambria Math" pitchFamily="18" charset="0"/>
                                        </a:rPr>
                                        <m:t>𝑛</m:t>
                                      </m:r>
                                      <m:sSub>
                                        <m:sSubPr>
                                          <m:ctrlPr>
                                            <a:rPr lang="el-GR" i="1">
                                              <a:latin typeface="Cambria Math"/>
                                              <a:ea typeface="Cambria Math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l-GR" i="1">
                                              <a:latin typeface="Cambria Math" panose="02040503050406030204" pitchFamily="18" charset="0"/>
                                              <a:ea typeface="Cambria Math" pitchFamily="18" charset="0"/>
                                            </a:rPr>
                                            <m:t>𝜔</m:t>
                                          </m:r>
                                        </m:e>
                                        <m:sub>
                                          <m:r>
                                            <a:rPr lang="el-GR" i="1">
                                              <a:latin typeface="Cambria Math" panose="02040503050406030204" pitchFamily="18" charset="0"/>
                                              <a:ea typeface="Cambria Math" pitchFamily="18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e>
                                  </m:d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itchFamily="18" charset="0"/>
                                    </a:rPr>
                                    <m:t>𝑡</m:t>
                                  </m:r>
                                </m:e>
                              </m:func>
                            </m:e>
                          </m:nary>
                        </m:e>
                      </m:nary>
                    </m:oMath>
                  </m:oMathPara>
                </a14:m>
                <a:endParaRPr lang="el-GR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3688" y="5229200"/>
                <a:ext cx="7146704" cy="86882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11</a:t>
            </a:fld>
            <a:endParaRPr lang="el-G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916832"/>
            <a:ext cx="3829050" cy="215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43448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9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29600" cy="850106"/>
          </a:xfrm>
        </p:spPr>
        <p:txBody>
          <a:bodyPr>
            <a:normAutofit/>
          </a:bodyPr>
          <a:lstStyle/>
          <a:p>
            <a:r>
              <a:rPr lang="el-GR" dirty="0" smtClean="0"/>
              <a:t>Διανυσματικός Διαμορφωτής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435280" cy="5472608"/>
              </a:xfrm>
            </p:spPr>
            <p:txBody>
              <a:bodyPr>
                <a:noAutofit/>
              </a:bodyPr>
              <a:lstStyle/>
              <a:p>
                <a:pPr algn="l">
                  <a:spcBef>
                    <a:spcPts val="1200"/>
                  </a:spcBef>
                </a:pPr>
                <a:r>
                  <a:rPr lang="el-GR" sz="1600" dirty="0" smtClean="0"/>
                  <a:t>Ο </a:t>
                </a:r>
                <a:r>
                  <a:rPr lang="el-GR" sz="1600" b="1" dirty="0" smtClean="0"/>
                  <a:t>διανυσματικός </a:t>
                </a:r>
                <a:r>
                  <a:rPr lang="el-GR" sz="1600" b="1" dirty="0"/>
                  <a:t>διαμορφωτής</a:t>
                </a:r>
                <a:r>
                  <a:rPr lang="el-GR" sz="1600" dirty="0"/>
                  <a:t> (</a:t>
                </a:r>
                <a:r>
                  <a:rPr lang="el-GR" sz="1600" b="1" dirty="0" err="1"/>
                  <a:t>vector</a:t>
                </a:r>
                <a:r>
                  <a:rPr lang="el-GR" sz="1600" b="1" dirty="0"/>
                  <a:t> </a:t>
                </a:r>
                <a:r>
                  <a:rPr lang="el-GR" sz="1600" b="1" dirty="0" err="1" smtClean="0"/>
                  <a:t>modulator</a:t>
                </a:r>
                <a:r>
                  <a:rPr lang="el-GR" sz="1600" dirty="0" smtClean="0"/>
                  <a:t>)</a:t>
                </a:r>
                <a:r>
                  <a:rPr lang="el-GR" sz="1600" b="1" dirty="0"/>
                  <a:t> </a:t>
                </a:r>
                <a:r>
                  <a:rPr lang="el-GR" sz="1600" b="1" dirty="0" smtClean="0"/>
                  <a:t/>
                </a:r>
                <a:br>
                  <a:rPr lang="el-GR" sz="1600" b="1" dirty="0" smtClean="0"/>
                </a:br>
                <a:r>
                  <a:rPr lang="el-GR" sz="1600" dirty="0" smtClean="0"/>
                  <a:t>χρησιμοποιεί συνδυασμούς </a:t>
                </a:r>
                <a:r>
                  <a:rPr lang="el-GR" sz="1600" dirty="0"/>
                  <a:t>ημιτονικών και </a:t>
                </a:r>
                <a:r>
                  <a:rPr lang="el-GR" sz="1600" dirty="0" smtClean="0"/>
                  <a:t/>
                </a:r>
                <a:br>
                  <a:rPr lang="el-GR" sz="1600" dirty="0" smtClean="0"/>
                </a:br>
                <a:r>
                  <a:rPr lang="el-GR" sz="1600" dirty="0" smtClean="0"/>
                  <a:t>συνημιτονικών </a:t>
                </a:r>
                <a:r>
                  <a:rPr lang="el-GR" sz="1600" dirty="0"/>
                  <a:t>συνιστωσών του σήματος </a:t>
                </a:r>
                <a:r>
                  <a:rPr lang="el-GR" sz="1600" dirty="0" smtClean="0"/>
                  <a:t/>
                </a:r>
                <a:br>
                  <a:rPr lang="el-GR" sz="1600" dirty="0" smtClean="0"/>
                </a:br>
                <a:r>
                  <a:rPr lang="el-GR" sz="1600" dirty="0" smtClean="0"/>
                  <a:t>εισόδου</a:t>
                </a:r>
                <a:r>
                  <a:rPr lang="el-GR" sz="1600" dirty="0"/>
                  <a:t>, </a:t>
                </a:r>
                <a:r>
                  <a:rPr lang="el-GR" sz="1600" dirty="0" smtClean="0"/>
                  <a:t> οι </a:t>
                </a:r>
                <a:r>
                  <a:rPr lang="el-GR" sz="1600" dirty="0"/>
                  <a:t>οποίοι εισέρχονται σε </a:t>
                </a:r>
                <a:r>
                  <a:rPr lang="el-GR" sz="1600" dirty="0" smtClean="0"/>
                  <a:t>μίκτες </a:t>
                </a:r>
                <a:r>
                  <a:rPr lang="el-GR" sz="1600" dirty="0"/>
                  <a:t>μαζί </a:t>
                </a:r>
                <a:r>
                  <a:rPr lang="el-GR" sz="1600" dirty="0" smtClean="0"/>
                  <a:t/>
                </a:r>
                <a:br>
                  <a:rPr lang="el-GR" sz="1600" dirty="0" smtClean="0"/>
                </a:br>
                <a:r>
                  <a:rPr lang="el-GR" sz="1600" dirty="0" smtClean="0"/>
                  <a:t>με </a:t>
                </a:r>
                <a:r>
                  <a:rPr lang="el-GR" sz="1600" dirty="0"/>
                  <a:t>τους </a:t>
                </a:r>
                <a:r>
                  <a:rPr lang="el-GR" sz="1600" dirty="0" smtClean="0"/>
                  <a:t>αντίστοιχους </a:t>
                </a:r>
                <a:r>
                  <a:rPr lang="el-GR" sz="1600" dirty="0"/>
                  <a:t>συνδυασμούς ημιτόνων </a:t>
                </a:r>
                <a:r>
                  <a:rPr lang="el-GR" sz="1600" dirty="0" smtClean="0"/>
                  <a:t/>
                </a:r>
                <a:br>
                  <a:rPr lang="el-GR" sz="1600" dirty="0" smtClean="0"/>
                </a:br>
                <a:r>
                  <a:rPr lang="el-GR" sz="1600" dirty="0" smtClean="0"/>
                  <a:t>και </a:t>
                </a:r>
                <a:r>
                  <a:rPr lang="el-GR" sz="1600" dirty="0"/>
                  <a:t>συνημιτόνων </a:t>
                </a:r>
                <a:r>
                  <a:rPr lang="el-GR" sz="1600" dirty="0" smtClean="0"/>
                  <a:t>του φέροντος.</a:t>
                </a:r>
              </a:p>
              <a:p>
                <a:pPr algn="l">
                  <a:spcBef>
                    <a:spcPts val="1200"/>
                  </a:spcBef>
                </a:pPr>
                <a:r>
                  <a:rPr lang="el-GR" sz="1600" dirty="0" smtClean="0"/>
                  <a:t>Οι διανυσματικοί διαμορφωτές επιτυγχάνουν </a:t>
                </a:r>
                <a:br>
                  <a:rPr lang="el-GR" sz="1600" dirty="0" smtClean="0"/>
                </a:br>
                <a:r>
                  <a:rPr lang="el-GR" sz="1600" dirty="0" smtClean="0"/>
                  <a:t>πιο αποτελεσματικό </a:t>
                </a:r>
                <a:r>
                  <a:rPr lang="el-GR" sz="1600" dirty="0"/>
                  <a:t>έλεγχο του συχνοτικού </a:t>
                </a:r>
                <a:r>
                  <a:rPr lang="el-GR" sz="1600" dirty="0" smtClean="0"/>
                  <a:t/>
                </a:r>
                <a:br>
                  <a:rPr lang="el-GR" sz="1600" dirty="0" smtClean="0"/>
                </a:br>
                <a:r>
                  <a:rPr lang="el-GR" sz="1600" dirty="0" smtClean="0"/>
                  <a:t>περιεχομένου </a:t>
                </a:r>
                <a:r>
                  <a:rPr lang="el-GR" sz="1600" dirty="0"/>
                  <a:t>του διαμορφωμένου </a:t>
                </a:r>
                <a:r>
                  <a:rPr lang="el-GR" sz="1600" dirty="0" smtClean="0"/>
                  <a:t>σήματος. </a:t>
                </a:r>
                <a:endParaRPr lang="el-GR" sz="1600" dirty="0"/>
              </a:p>
              <a:p>
                <a:pPr algn="l">
                  <a:spcBef>
                    <a:spcPts val="1200"/>
                  </a:spcBef>
                </a:pPr>
                <a:r>
                  <a:rPr lang="el-GR" sz="1600" dirty="0" smtClean="0"/>
                  <a:t>Η έξοδος κάθε μίκτη είναι:</a:t>
                </a:r>
              </a:p>
              <a:p>
                <a:pPr marL="400050" lvl="1" indent="0" algn="l">
                  <a:spcBef>
                    <a:spcPts val="1200"/>
                  </a:spcBef>
                  <a:buNone/>
                </a:pPr>
                <a:r>
                  <a:rPr lang="el-GR" sz="1600" dirty="0" smtClean="0"/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l-GR" sz="1600" i="1">
                            <a:latin typeface="Cambria Math"/>
                          </a:rPr>
                        </m:ctrlPr>
                      </m:funcPr>
                      <m:fName>
                        <m:func>
                          <m:funcPr>
                            <m:ctrlPr>
                              <a:rPr lang="el-GR" sz="1600" i="1"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a:rPr lang="en-US" sz="1600" i="1">
                                <a:latin typeface="Cambria Math"/>
                              </a:rPr>
                              <m:t>𝑐𝑜𝑠</m:t>
                            </m:r>
                          </m:fName>
                          <m:e>
                            <m:d>
                              <m:dPr>
                                <m:ctrlPr>
                                  <a:rPr lang="el-GR" sz="1600" i="1">
                                    <a:latin typeface="Cambria Math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l-GR" sz="16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600" i="1">
                                        <a:latin typeface="Cambria Math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l-GR" sz="1600" i="1">
                                        <a:latin typeface="Cambria Math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lang="en-US" sz="1600" b="0" i="1" smtClean="0">
                                    <a:latin typeface="Cambria Math"/>
                                  </a:rPr>
                                  <m:t>𝑡</m:t>
                                </m:r>
                              </m:e>
                            </m:d>
                            <m:func>
                              <m:funcPr>
                                <m:ctrlPr>
                                  <a:rPr lang="el-GR" sz="1600" i="1">
                                    <a:latin typeface="Cambria Math"/>
                                  </a:rPr>
                                </m:ctrlPr>
                              </m:funcPr>
                              <m:fName>
                                <m:r>
                                  <a:rPr lang="en-US" sz="1600" i="1">
                                    <a:latin typeface="Cambria Math"/>
                                  </a:rPr>
                                  <m:t>𝑐𝑜𝑠</m:t>
                                </m:r>
                              </m:fName>
                              <m:e>
                                <m:d>
                                  <m:dPr>
                                    <m:ctrlPr>
                                      <a:rPr lang="el-GR" sz="1600" i="1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l-GR" sz="1600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l-GR" sz="1600" i="1">
                                            <a:latin typeface="Cambria Math"/>
                                          </a:rPr>
                                          <m:t>𝜔</m:t>
                                        </m:r>
                                      </m:e>
                                      <m:sub>
                                        <m:r>
                                          <a:rPr lang="en-US" sz="1600" b="0" i="1" smtClean="0">
                                            <a:latin typeface="Cambria Math"/>
                                          </a:rPr>
                                          <m:t>𝑐</m:t>
                                        </m:r>
                                      </m:sub>
                                    </m:sSub>
                                    <m:r>
                                      <a:rPr lang="en-US" sz="1600" i="1">
                                        <a:latin typeface="Cambria Math"/>
                                      </a:rPr>
                                      <m:t>𝑡</m:t>
                                    </m:r>
                                  </m:e>
                                </m:d>
                              </m:e>
                            </m:func>
                          </m:e>
                        </m:func>
                        <m:r>
                          <a:rPr lang="el-GR" sz="1600" b="0" i="1" smtClean="0">
                            <a:latin typeface="Cambria Math"/>
                          </a:rPr>
                          <m:t>=</m:t>
                        </m:r>
                        <m:f>
                          <m:fPr>
                            <m:ctrlPr>
                              <a:rPr lang="el-GR" sz="1600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l-GR" sz="1600" b="0" i="0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l-GR" sz="1600" b="0" i="0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  <m:r>
                          <a:rPr lang="en-US" sz="1600" i="1">
                            <a:latin typeface="Cambria Math"/>
                          </a:rPr>
                          <m:t>𝑐𝑜𝑠</m:t>
                        </m:r>
                      </m:fName>
                      <m:e>
                        <m:d>
                          <m:dPr>
                            <m:ctrlPr>
                              <a:rPr lang="el-GR" sz="16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l-GR" sz="16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l-GR" sz="1600" i="1">
                                    <a:latin typeface="Cambria Math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n-US" sz="1600" i="1">
                                    <a:latin typeface="Cambria Math"/>
                                  </a:rPr>
                                  <m:t>𝑐</m:t>
                                </m:r>
                              </m:sub>
                            </m:sSub>
                            <m:r>
                              <a:rPr lang="el-GR" sz="1600" b="0" i="1" smtClean="0">
                                <a:latin typeface="Cambria Math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l-GR" sz="16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l-GR" sz="1600" i="1">
                                    <a:latin typeface="Cambria Math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l-GR" sz="1600" i="1"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  <m:r>
                          <a:rPr lang="en-US" sz="1600" i="1">
                            <a:latin typeface="Cambria Math"/>
                          </a:rPr>
                          <m:t>𝑡</m:t>
                        </m:r>
                      </m:e>
                    </m:func>
                    <m:r>
                      <a:rPr lang="en-US" sz="1600" i="1">
                        <a:latin typeface="Cambria Math"/>
                      </a:rPr>
                      <m:t>+</m:t>
                    </m:r>
                    <m:func>
                      <m:funcPr>
                        <m:ctrlPr>
                          <a:rPr lang="el-GR" sz="1600" i="1">
                            <a:latin typeface="Cambria Math"/>
                          </a:rPr>
                        </m:ctrlPr>
                      </m:funcPr>
                      <m:fName>
                        <m:f>
                          <m:fPr>
                            <m:ctrlPr>
                              <a:rPr lang="el-GR" sz="16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l-GR" sz="160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l-GR" sz="1600">
                                <a:latin typeface="Cambria Math"/>
                              </a:rPr>
                              <m:t>2</m:t>
                            </m:r>
                          </m:den>
                        </m:f>
                        <m:r>
                          <a:rPr lang="en-US" sz="1600" i="1">
                            <a:latin typeface="Cambria Math"/>
                          </a:rPr>
                          <m:t>𝑐𝑜𝑠</m:t>
                        </m:r>
                      </m:fName>
                      <m:e>
                        <m:d>
                          <m:dPr>
                            <m:ctrlPr>
                              <a:rPr lang="el-GR" sz="16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l-GR" sz="16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l-GR" sz="1600" i="1">
                                    <a:latin typeface="Cambria Math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n-US" sz="1600" i="1">
                                    <a:latin typeface="Cambria Math"/>
                                  </a:rPr>
                                  <m:t>𝑐</m:t>
                                </m:r>
                              </m:sub>
                            </m:sSub>
                            <m:r>
                              <a:rPr lang="el-GR" sz="1600" b="0" i="1" smtClean="0">
                                <a:latin typeface="Cambria Math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l-GR" sz="16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l-GR" sz="1600" i="1">
                                    <a:latin typeface="Cambria Math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l-GR" sz="1600" i="1"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  <m:r>
                          <a:rPr lang="en-US" sz="1600" i="1">
                            <a:latin typeface="Cambria Math"/>
                          </a:rPr>
                          <m:t>𝑡</m:t>
                        </m:r>
                      </m:e>
                    </m:func>
                  </m:oMath>
                </a14:m>
                <a:endParaRPr lang="en-US" sz="1600" dirty="0" smtClean="0"/>
              </a:p>
              <a:p>
                <a:pPr marL="400050" lvl="1" indent="0" algn="l">
                  <a:spcBef>
                    <a:spcPts val="1200"/>
                  </a:spcBef>
                  <a:buNone/>
                </a:pPr>
                <a:r>
                  <a:rPr lang="el-GR" sz="1600" dirty="0" smtClean="0"/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l-GR" sz="1600" i="1">
                            <a:latin typeface="Cambria Math"/>
                          </a:rPr>
                        </m:ctrlPr>
                      </m:funcPr>
                      <m:fName>
                        <m:func>
                          <m:funcPr>
                            <m:ctrlPr>
                              <a:rPr lang="el-GR" sz="1600" i="1"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a:rPr lang="en-US" sz="1600" b="0" i="1" smtClean="0">
                                <a:latin typeface="Cambria Math"/>
                              </a:rPr>
                              <m:t>𝑠𝑖𝑛</m:t>
                            </m:r>
                          </m:fName>
                          <m:e>
                            <m:d>
                              <m:dPr>
                                <m:ctrlPr>
                                  <a:rPr lang="el-GR" sz="1600" i="1">
                                    <a:latin typeface="Cambria Math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l-GR" sz="16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600" i="1">
                                        <a:latin typeface="Cambria Math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l-GR" sz="1600" i="1">
                                        <a:latin typeface="Cambria Math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lang="en-US" sz="1600" i="1">
                                    <a:latin typeface="Cambria Math"/>
                                  </a:rPr>
                                  <m:t>𝑡</m:t>
                                </m:r>
                              </m:e>
                            </m:d>
                            <m:func>
                              <m:funcPr>
                                <m:ctrlPr>
                                  <a:rPr lang="el-GR" sz="1600" i="1">
                                    <a:latin typeface="Cambria Math"/>
                                  </a:rPr>
                                </m:ctrlPr>
                              </m:funcPr>
                              <m:fName>
                                <m:r>
                                  <a:rPr lang="en-US" sz="1600" b="0" i="1" smtClean="0">
                                    <a:latin typeface="Cambria Math"/>
                                  </a:rPr>
                                  <m:t>𝑠𝑖𝑛</m:t>
                                </m:r>
                              </m:fName>
                              <m:e>
                                <m:d>
                                  <m:dPr>
                                    <m:ctrlPr>
                                      <a:rPr lang="el-GR" sz="1600" i="1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l-GR" sz="1600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l-GR" sz="1600" i="1">
                                            <a:latin typeface="Cambria Math"/>
                                          </a:rPr>
                                          <m:t>𝜔</m:t>
                                        </m:r>
                                      </m:e>
                                      <m:sub>
                                        <m:r>
                                          <a:rPr lang="en-US" sz="1600" i="1">
                                            <a:latin typeface="Cambria Math"/>
                                          </a:rPr>
                                          <m:t>𝑐</m:t>
                                        </m:r>
                                      </m:sub>
                                    </m:sSub>
                                    <m:r>
                                      <a:rPr lang="en-US" sz="1600" i="1">
                                        <a:latin typeface="Cambria Math"/>
                                      </a:rPr>
                                      <m:t>𝑡</m:t>
                                    </m:r>
                                  </m:e>
                                </m:d>
                              </m:e>
                            </m:func>
                          </m:e>
                        </m:func>
                        <m:r>
                          <a:rPr lang="el-GR" sz="1600" i="1">
                            <a:latin typeface="Cambria Math"/>
                          </a:rPr>
                          <m:t>=</m:t>
                        </m:r>
                        <m:r>
                          <a:rPr lang="en-US" sz="1600" b="0" i="1" smtClean="0">
                            <a:latin typeface="Cambria Math"/>
                          </a:rPr>
                          <m:t>−</m:t>
                        </m:r>
                        <m:f>
                          <m:fPr>
                            <m:ctrlPr>
                              <a:rPr lang="el-GR" sz="16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l-GR" sz="160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l-GR" sz="1600">
                                <a:latin typeface="Cambria Math"/>
                              </a:rPr>
                              <m:t>2</m:t>
                            </m:r>
                          </m:den>
                        </m:f>
                        <m:r>
                          <a:rPr lang="en-US" sz="1600" i="1">
                            <a:latin typeface="Cambria Math"/>
                          </a:rPr>
                          <m:t>𝑐𝑜𝑠</m:t>
                        </m:r>
                      </m:fName>
                      <m:e>
                        <m:d>
                          <m:dPr>
                            <m:ctrlPr>
                              <a:rPr lang="el-GR" sz="16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l-GR" sz="16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l-GR" sz="1600" i="1">
                                    <a:latin typeface="Cambria Math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n-US" sz="1600" i="1">
                                    <a:latin typeface="Cambria Math"/>
                                  </a:rPr>
                                  <m:t>𝑐</m:t>
                                </m:r>
                              </m:sub>
                            </m:sSub>
                            <m:r>
                              <a:rPr lang="el-GR" sz="1600" i="1">
                                <a:latin typeface="Cambria Math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l-GR" sz="16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l-GR" sz="1600" i="1">
                                    <a:latin typeface="Cambria Math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l-GR" sz="1600" i="1"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  <m:r>
                          <a:rPr lang="en-US" sz="1600" i="1">
                            <a:latin typeface="Cambria Math"/>
                          </a:rPr>
                          <m:t>𝑡</m:t>
                        </m:r>
                      </m:e>
                    </m:func>
                    <m:r>
                      <a:rPr lang="en-US" sz="1600" i="1">
                        <a:latin typeface="Cambria Math"/>
                      </a:rPr>
                      <m:t>+</m:t>
                    </m:r>
                    <m:func>
                      <m:funcPr>
                        <m:ctrlPr>
                          <a:rPr lang="el-GR" sz="1600" i="1">
                            <a:latin typeface="Cambria Math"/>
                          </a:rPr>
                        </m:ctrlPr>
                      </m:funcPr>
                      <m:fName>
                        <m:f>
                          <m:fPr>
                            <m:ctrlPr>
                              <a:rPr lang="el-GR" sz="16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l-GR" sz="160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l-GR" sz="1600">
                                <a:latin typeface="Cambria Math"/>
                              </a:rPr>
                              <m:t>2</m:t>
                            </m:r>
                          </m:den>
                        </m:f>
                        <m:r>
                          <a:rPr lang="en-US" sz="1600" i="1">
                            <a:latin typeface="Cambria Math"/>
                          </a:rPr>
                          <m:t>𝑐𝑜𝑠</m:t>
                        </m:r>
                      </m:fName>
                      <m:e>
                        <m:d>
                          <m:dPr>
                            <m:ctrlPr>
                              <a:rPr lang="el-GR" sz="16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l-GR" sz="16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l-GR" sz="1600" i="1">
                                    <a:latin typeface="Cambria Math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n-US" sz="1600" i="1">
                                    <a:latin typeface="Cambria Math"/>
                                  </a:rPr>
                                  <m:t>𝑐</m:t>
                                </m:r>
                              </m:sub>
                            </m:sSub>
                            <m:r>
                              <a:rPr lang="el-GR" sz="1600" i="1">
                                <a:latin typeface="Cambria Math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l-GR" sz="16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l-GR" sz="1600" i="1">
                                    <a:latin typeface="Cambria Math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l-GR" sz="1600" i="1"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  <m:r>
                          <a:rPr lang="en-US" sz="1600" i="1">
                            <a:latin typeface="Cambria Math"/>
                          </a:rPr>
                          <m:t>𝑡</m:t>
                        </m:r>
                      </m:e>
                    </m:func>
                  </m:oMath>
                </a14:m>
                <a:endParaRPr lang="el-GR" sz="1600" dirty="0"/>
              </a:p>
              <a:p>
                <a:pPr algn="l">
                  <a:spcBef>
                    <a:spcPts val="1200"/>
                  </a:spcBef>
                </a:pPr>
                <a:r>
                  <a:rPr lang="el-GR" sz="1600" dirty="0" smtClean="0"/>
                  <a:t>Η τελική έξοδος του διαμορφωτή είναι:</a:t>
                </a:r>
              </a:p>
              <a:p>
                <a:pPr lvl="1" algn="l">
                  <a:spcBef>
                    <a:spcPts val="1200"/>
                  </a:spcBef>
                </a:pPr>
                <a:r>
                  <a:rPr lang="el-GR" sz="1600" dirty="0" smtClean="0"/>
                  <a:t>Με άθροιση  	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l-GR" sz="1600" i="1">
                            <a:latin typeface="Cambria Math"/>
                          </a:rPr>
                        </m:ctrlPr>
                      </m:funcPr>
                      <m:fName>
                        <m:r>
                          <a:rPr lang="en-US" sz="1600" i="1">
                            <a:latin typeface="Cambria Math"/>
                          </a:rPr>
                          <m:t>𝑐𝑜𝑠</m:t>
                        </m:r>
                      </m:fName>
                      <m:e>
                        <m:d>
                          <m:dPr>
                            <m:ctrlPr>
                              <a:rPr lang="el-GR" sz="16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l-GR" sz="16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l-GR" sz="1600" i="1">
                                    <a:latin typeface="Cambria Math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n-US" sz="1600" i="1">
                                    <a:latin typeface="Cambria Math"/>
                                  </a:rPr>
                                  <m:t>𝑐</m:t>
                                </m:r>
                              </m:sub>
                            </m:sSub>
                            <m:r>
                              <a:rPr lang="el-GR" sz="1600" b="0" i="1" smtClean="0">
                                <a:latin typeface="Cambria Math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l-GR" sz="16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l-GR" sz="1600" i="1">
                                    <a:latin typeface="Cambria Math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l-GR" sz="1600" i="1"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  <m:r>
                          <a:rPr lang="en-US" sz="1600" i="1">
                            <a:latin typeface="Cambria Math"/>
                          </a:rPr>
                          <m:t>𝑡</m:t>
                        </m:r>
                      </m:e>
                    </m:func>
                  </m:oMath>
                </a14:m>
                <a:endParaRPr lang="el-GR" sz="1600" dirty="0"/>
              </a:p>
              <a:p>
                <a:pPr lvl="1" algn="l">
                  <a:spcBef>
                    <a:spcPts val="1200"/>
                  </a:spcBef>
                </a:pPr>
                <a:r>
                  <a:rPr lang="el-GR" sz="1600" dirty="0" smtClean="0"/>
                  <a:t>Με αφαίρεση  	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l-GR" sz="1600" i="1">
                            <a:latin typeface="Cambria Math"/>
                          </a:rPr>
                        </m:ctrlPr>
                      </m:funcPr>
                      <m:fName>
                        <m:r>
                          <a:rPr lang="en-US" sz="1600" i="1">
                            <a:latin typeface="Cambria Math"/>
                          </a:rPr>
                          <m:t>𝑐𝑜𝑠</m:t>
                        </m:r>
                      </m:fName>
                      <m:e>
                        <m:d>
                          <m:dPr>
                            <m:ctrlPr>
                              <a:rPr lang="el-GR" sz="16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l-GR" sz="16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l-GR" sz="1600" i="1">
                                    <a:latin typeface="Cambria Math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n-US" sz="1600" i="1">
                                    <a:latin typeface="Cambria Math"/>
                                  </a:rPr>
                                  <m:t>𝑐</m:t>
                                </m:r>
                              </m:sub>
                            </m:sSub>
                            <m:r>
                              <a:rPr lang="el-GR" sz="1600" b="0" i="1" smtClean="0">
                                <a:latin typeface="Cambria Math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l-GR" sz="16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l-GR" sz="1600" i="1">
                                    <a:latin typeface="Cambria Math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l-GR" sz="1600" i="1"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  <m:r>
                          <a:rPr lang="en-US" sz="1600" i="1">
                            <a:latin typeface="Cambria Math"/>
                          </a:rPr>
                          <m:t>𝑡</m:t>
                        </m:r>
                      </m:e>
                    </m:func>
                  </m:oMath>
                </a14:m>
                <a:endParaRPr lang="el-GR" sz="16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435280" cy="5472608"/>
              </a:xfrm>
              <a:blipFill rotWithShape="1">
                <a:blip r:embed="rId2"/>
                <a:stretch>
                  <a:fillRect l="-217" t="-44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6" name="Picture 4" descr="http://anamorfosi.teiser.gr/ekp_yliko/e-notes/Data/comm2/main_files/image140.gif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2202" y="1268760"/>
            <a:ext cx="3424294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76822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Ρυθμός Μετάδοσης Δεδομένων στο Κανάλι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Autofit/>
          </a:bodyPr>
          <a:lstStyle/>
          <a:p>
            <a:pPr marL="0" indent="0" algn="l">
              <a:spcBef>
                <a:spcPts val="1200"/>
              </a:spcBef>
              <a:buNone/>
            </a:pPr>
            <a:r>
              <a:rPr lang="el-GR" sz="1800" dirty="0" smtClean="0"/>
              <a:t>Παράγοντες που επηρεάζουν το ρυθμό μετάδοσης δεδομένων σε ένα κανάλι:</a:t>
            </a:r>
          </a:p>
          <a:p>
            <a:pPr algn="l">
              <a:spcBef>
                <a:spcPts val="1200"/>
              </a:spcBef>
            </a:pPr>
            <a:r>
              <a:rPr lang="el-GR" sz="1800" dirty="0" smtClean="0"/>
              <a:t>Ο </a:t>
            </a:r>
            <a:r>
              <a:rPr lang="el-GR" sz="1800" b="1" dirty="0" smtClean="0"/>
              <a:t>μέγιστος δυνατός ρυθμός ανίχνευσης αλλαγής</a:t>
            </a:r>
            <a:r>
              <a:rPr lang="el-GR" sz="1800" dirty="0" smtClean="0"/>
              <a:t> της κυματομορφής ή της κατάστασης συμβόλων.</a:t>
            </a:r>
          </a:p>
          <a:p>
            <a:pPr lvl="1" algn="l">
              <a:spcBef>
                <a:spcPts val="1200"/>
              </a:spcBef>
            </a:pPr>
            <a:r>
              <a:rPr lang="el-GR" sz="1800" dirty="0" smtClean="0"/>
              <a:t>Το </a:t>
            </a:r>
            <a:r>
              <a:rPr lang="el-GR" sz="1800" b="1" dirty="0" smtClean="0"/>
              <a:t>εύρος ζώνης </a:t>
            </a:r>
            <a:r>
              <a:rPr lang="el-GR" sz="1800" dirty="0" smtClean="0"/>
              <a:t>του καναλιού καθορίζει πόσο γρήγορα μπορούν να μεταβάλλονται οι καταστάσεις συμβόλων στο κανάλι.</a:t>
            </a:r>
          </a:p>
          <a:p>
            <a:pPr algn="l">
              <a:spcBef>
                <a:spcPts val="1200"/>
              </a:spcBef>
            </a:pPr>
            <a:r>
              <a:rPr lang="el-GR" sz="1800" dirty="0" smtClean="0"/>
              <a:t>Η </a:t>
            </a:r>
            <a:r>
              <a:rPr lang="el-GR" sz="1800" b="1" dirty="0" smtClean="0"/>
              <a:t>δυνατότητα διάκρισης/διαχωρισμού </a:t>
            </a:r>
            <a:r>
              <a:rPr lang="el-GR" sz="1800" dirty="0" smtClean="0"/>
              <a:t>των διαφορετικών καταστάσεων συμβόλων στον δέκτη.</a:t>
            </a:r>
          </a:p>
          <a:p>
            <a:pPr lvl="1" algn="l">
              <a:spcBef>
                <a:spcPts val="1200"/>
              </a:spcBef>
            </a:pPr>
            <a:r>
              <a:rPr lang="el-GR" sz="1800" dirty="0" smtClean="0"/>
              <a:t>Η </a:t>
            </a:r>
            <a:r>
              <a:rPr lang="el-GR" sz="1800" b="1" dirty="0" smtClean="0"/>
              <a:t>στάθμη του θορύβου </a:t>
            </a:r>
            <a:r>
              <a:rPr lang="el-GR" sz="1800" dirty="0" smtClean="0"/>
              <a:t>στο κανάλι θέτει άνω όριο στον αριθμό των διαφορετικών καταστάσεων συμβόλων που μπορούν να ανιχνευθούν σωστά στο δέκτη.</a:t>
            </a:r>
          </a:p>
          <a:p>
            <a:pPr lvl="1" algn="l">
              <a:spcBef>
                <a:spcPts val="1200"/>
              </a:spcBef>
            </a:pPr>
            <a:r>
              <a:rPr lang="el-GR" sz="1800" dirty="0" smtClean="0"/>
              <a:t>Ο </a:t>
            </a:r>
            <a:r>
              <a:rPr lang="el-GR" sz="1800" b="1" dirty="0" smtClean="0"/>
              <a:t>βαθμός παραμόρφωσης </a:t>
            </a:r>
            <a:r>
              <a:rPr lang="el-GR" sz="1800" dirty="0" smtClean="0"/>
              <a:t>που εισάγει το κανάλι περιορίζει τον αριθμό και τον ρυθμό αλλαγής των καταστάσεων συμβόλων που μπορεί να υπάρξει στο κανάλι με ταυτόχρονη αποδεκτή απόδοση.</a:t>
            </a:r>
          </a:p>
          <a:p>
            <a:pPr marL="0" indent="0" algn="l">
              <a:spcBef>
                <a:spcPts val="1200"/>
              </a:spcBef>
              <a:buNone/>
            </a:pPr>
            <a:endParaRPr lang="el-GR" sz="1800" dirty="0" smtClean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93546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Βασικά Μεγέθη Μέτρησης Καναλιών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112568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  <a:spcBef>
                <a:spcPts val="1200"/>
              </a:spcBef>
            </a:pPr>
            <a:r>
              <a:rPr lang="el-GR" sz="1800" b="1" dirty="0"/>
              <a:t>Ρυθμός μεταφοράς πληροφορίας </a:t>
            </a:r>
            <a:r>
              <a:rPr lang="el-GR" sz="1800" dirty="0"/>
              <a:t>(</a:t>
            </a:r>
            <a:r>
              <a:rPr lang="en-US" sz="1800" dirty="0">
                <a:hlinkClick r:id="rId2"/>
              </a:rPr>
              <a:t>information transfer rate</a:t>
            </a:r>
            <a:r>
              <a:rPr lang="en-US" sz="1800" dirty="0" smtClean="0"/>
              <a:t>)</a:t>
            </a:r>
            <a:endParaRPr lang="el-GR" sz="1800" dirty="0" smtClean="0"/>
          </a:p>
          <a:p>
            <a:pPr algn="l">
              <a:lnSpc>
                <a:spcPct val="150000"/>
              </a:lnSpc>
              <a:spcBef>
                <a:spcPts val="1200"/>
              </a:spcBef>
            </a:pPr>
            <a:r>
              <a:rPr lang="el-GR" sz="1800" b="1" dirty="0"/>
              <a:t>Ρυθμός μεταφοράς συμβόλων </a:t>
            </a:r>
            <a:r>
              <a:rPr lang="el-GR" sz="1800" dirty="0"/>
              <a:t>(</a:t>
            </a:r>
            <a:r>
              <a:rPr lang="en-US" sz="1800" dirty="0">
                <a:hlinkClick r:id="rId3"/>
              </a:rPr>
              <a:t>symbol transfer rate </a:t>
            </a:r>
            <a:r>
              <a:rPr lang="el-GR" sz="1800" dirty="0">
                <a:hlinkClick r:id="rId3"/>
              </a:rPr>
              <a:t>ή</a:t>
            </a:r>
            <a:r>
              <a:rPr lang="en-US" sz="1800" dirty="0">
                <a:hlinkClick r:id="rId3"/>
              </a:rPr>
              <a:t> baud rate</a:t>
            </a:r>
            <a:r>
              <a:rPr lang="en-US" sz="1800" dirty="0" smtClean="0"/>
              <a:t>)</a:t>
            </a:r>
            <a:endParaRPr lang="el-GR" sz="1800" dirty="0" smtClean="0"/>
          </a:p>
          <a:p>
            <a:pPr algn="l">
              <a:lnSpc>
                <a:spcPct val="150000"/>
              </a:lnSpc>
              <a:spcBef>
                <a:spcPts val="1200"/>
              </a:spcBef>
            </a:pPr>
            <a:r>
              <a:rPr lang="el-GR" sz="1800" b="1" dirty="0"/>
              <a:t>Φασματική απόδοση </a:t>
            </a:r>
            <a:r>
              <a:rPr lang="el-GR" sz="1800" dirty="0"/>
              <a:t>(</a:t>
            </a:r>
            <a:r>
              <a:rPr lang="en-US" sz="1800" dirty="0">
                <a:hlinkClick r:id="rId4"/>
              </a:rPr>
              <a:t>bandwidth efficiency</a:t>
            </a:r>
            <a:r>
              <a:rPr lang="en-US" sz="1800" dirty="0"/>
              <a:t>)</a:t>
            </a:r>
            <a:endParaRPr lang="el-GR" sz="1800" dirty="0" smtClean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91837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Ρυθμός μεταφοράς πληροφορίας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Autofit/>
          </a:bodyPr>
          <a:lstStyle/>
          <a:p>
            <a:pPr marL="0" indent="0" algn="l">
              <a:spcBef>
                <a:spcPts val="1200"/>
              </a:spcBef>
              <a:buNone/>
            </a:pPr>
            <a:r>
              <a:rPr lang="el-GR" sz="1800" b="1" dirty="0" smtClean="0"/>
              <a:t>Ρυθμός μεταφοράς πληροφορίας </a:t>
            </a:r>
            <a:r>
              <a:rPr lang="el-GR" sz="1800" dirty="0" smtClean="0"/>
              <a:t>(</a:t>
            </a:r>
            <a:r>
              <a:rPr lang="en-US" sz="1800" dirty="0" smtClean="0">
                <a:hlinkClick r:id="rId2"/>
              </a:rPr>
              <a:t>information transfer rate</a:t>
            </a:r>
            <a:r>
              <a:rPr lang="en-US" sz="1800" dirty="0" smtClean="0"/>
              <a:t>)</a:t>
            </a:r>
            <a:r>
              <a:rPr lang="el-GR" sz="1800" dirty="0" smtClean="0"/>
              <a:t> ενός καναλιού δεδομένων ορίζεται ως η ταχύτητα με την οποία μπορεί να αποσταλεί δυαδική πληροφορία από την πηγή στον προορισμό.</a:t>
            </a:r>
            <a:r>
              <a:rPr lang="en-US" sz="1800" dirty="0" smtClean="0"/>
              <a:t> </a:t>
            </a:r>
            <a:endParaRPr lang="el-GR" sz="1800" dirty="0" smtClean="0"/>
          </a:p>
          <a:p>
            <a:pPr marL="0" indent="0" algn="l">
              <a:spcBef>
                <a:spcPts val="1200"/>
              </a:spcBef>
              <a:buNone/>
            </a:pPr>
            <a:r>
              <a:rPr lang="el-GR" sz="1800" dirty="0" smtClean="0"/>
              <a:t>Μετριέται σε </a:t>
            </a:r>
            <a:r>
              <a:rPr lang="en-US" sz="1800" b="1" dirty="0" smtClean="0"/>
              <a:t>bits/s</a:t>
            </a:r>
            <a:endParaRPr lang="el-GR" sz="1800" dirty="0" smtClean="0"/>
          </a:p>
          <a:p>
            <a:pPr marL="0" indent="0" algn="l">
              <a:spcBef>
                <a:spcPts val="1200"/>
              </a:spcBef>
              <a:buNone/>
            </a:pPr>
            <a:endParaRPr lang="en-US" sz="1800" dirty="0" smtClean="0"/>
          </a:p>
          <a:p>
            <a:pPr marL="0" indent="0" algn="l">
              <a:spcBef>
                <a:spcPts val="1200"/>
              </a:spcBef>
              <a:buNone/>
            </a:pPr>
            <a:r>
              <a:rPr lang="el-GR" sz="1800" u="sng" dirty="0" smtClean="0"/>
              <a:t>Παράδειγμα</a:t>
            </a:r>
            <a:r>
              <a:rPr lang="el-GR" sz="1800" dirty="0" smtClean="0"/>
              <a:t>:  Αν αποστέλλονται </a:t>
            </a:r>
            <a:r>
              <a:rPr lang="en-US" sz="1800" dirty="0" smtClean="0"/>
              <a:t>6 bits</a:t>
            </a:r>
            <a:r>
              <a:rPr lang="el-GR" sz="1800" dirty="0" smtClean="0"/>
              <a:t> κάθε </a:t>
            </a:r>
            <a:r>
              <a:rPr lang="en-US" sz="1800" dirty="0" smtClean="0"/>
              <a:t>6 </a:t>
            </a:r>
            <a:r>
              <a:rPr lang="en-US" sz="1800" dirty="0" err="1" smtClean="0"/>
              <a:t>ms</a:t>
            </a:r>
            <a:r>
              <a:rPr lang="en-US" sz="1800" dirty="0" smtClean="0"/>
              <a:t>, </a:t>
            </a:r>
            <a:r>
              <a:rPr lang="el-GR" sz="1800" dirty="0" smtClean="0"/>
              <a:t>ο ρυθμός μεταφοράς πληροφορίας είναι:</a:t>
            </a:r>
          </a:p>
          <a:p>
            <a:pPr marL="0" indent="0" algn="ctr">
              <a:spcBef>
                <a:spcPts val="1200"/>
              </a:spcBef>
              <a:buNone/>
            </a:pPr>
            <a:r>
              <a:rPr lang="el-GR" sz="1800" dirty="0" smtClean="0"/>
              <a:t>6</a:t>
            </a:r>
            <a:r>
              <a:rPr lang="en-US" sz="1800" dirty="0" smtClean="0"/>
              <a:t> bits/6 </a:t>
            </a:r>
            <a:r>
              <a:rPr lang="en-US" sz="1800" dirty="0" err="1" smtClean="0"/>
              <a:t>ms</a:t>
            </a:r>
            <a:r>
              <a:rPr lang="en-US" sz="1800" dirty="0" smtClean="0"/>
              <a:t> = 1</a:t>
            </a:r>
            <a:r>
              <a:rPr lang="el-GR" sz="1800" dirty="0" smtClean="0"/>
              <a:t>.</a:t>
            </a:r>
            <a:r>
              <a:rPr lang="en-US" sz="1800" dirty="0" smtClean="0"/>
              <a:t>000 bits/s</a:t>
            </a:r>
            <a:endParaRPr lang="el-GR" sz="1800" dirty="0" smtClean="0"/>
          </a:p>
          <a:p>
            <a:pPr marL="0" indent="0" algn="l">
              <a:spcBef>
                <a:spcPts val="1200"/>
              </a:spcBef>
              <a:buNone/>
            </a:pPr>
            <a:endParaRPr lang="el-GR" sz="1800" dirty="0"/>
          </a:p>
          <a:p>
            <a:pPr marL="0" indent="0" algn="l">
              <a:spcBef>
                <a:spcPts val="1200"/>
              </a:spcBef>
              <a:buNone/>
            </a:pPr>
            <a:endParaRPr lang="en-US" sz="1800" dirty="0" smtClean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15</a:t>
            </a:fld>
            <a:endParaRPr lang="el-GR"/>
          </a:p>
        </p:txBody>
      </p:sp>
      <p:graphicFrame>
        <p:nvGraphicFramePr>
          <p:cNvPr id="6" name="Πίνακας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2553435"/>
              </p:ext>
            </p:extLst>
          </p:nvPr>
        </p:nvGraphicFramePr>
        <p:xfrm>
          <a:off x="3923929" y="4221088"/>
          <a:ext cx="4320479" cy="2133600"/>
        </p:xfrm>
        <a:graphic>
          <a:graphicData uri="http://schemas.openxmlformats.org/drawingml/2006/table">
            <a:tbl>
              <a:tblPr/>
              <a:tblGrid>
                <a:gridCol w="171447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0300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0300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294513">
                <a:tc gridSpan="3">
                  <a:txBody>
                    <a:bodyPr/>
                    <a:lstStyle/>
                    <a:p>
                      <a:pPr fontAlgn="t"/>
                      <a:r>
                        <a:rPr lang="en-US" sz="1400" b="1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Bit rates</a:t>
                      </a:r>
                      <a:endParaRPr lang="en-US" sz="1400" dirty="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4513">
                <a:tc gridSpan="3">
                  <a:txBody>
                    <a:bodyPr/>
                    <a:lstStyle/>
                    <a:p>
                      <a:pPr fontAlgn="t"/>
                      <a:r>
                        <a:rPr lang="el-GR" sz="1400" u="none" strike="noStrike" dirty="0" smtClean="0">
                          <a:solidFill>
                            <a:srgbClr val="0B008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hlinkClick r:id="rId3" tooltip="SI prefix"/>
                        </a:rPr>
                        <a:t>Δεκαδικά Προθέματα</a:t>
                      </a:r>
                      <a:r>
                        <a:rPr lang="el-GR" sz="1400" u="none" strike="noStrike" baseline="0" dirty="0" smtClean="0">
                          <a:solidFill>
                            <a:srgbClr val="0B008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hlinkClick r:id="rId3" tooltip="SI prefix"/>
                        </a:rPr>
                        <a:t> </a:t>
                      </a:r>
                      <a:r>
                        <a:rPr lang="en-US" sz="14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(</a:t>
                      </a:r>
                      <a:r>
                        <a:rPr lang="en-US" sz="1400" u="none" strike="noStrike" dirty="0">
                          <a:solidFill>
                            <a:srgbClr val="0B008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hlinkClick r:id="rId4" tooltip="SI"/>
                        </a:rPr>
                        <a:t>SI</a:t>
                      </a:r>
                      <a:r>
                        <a:rPr lang="en-US" sz="14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)</a:t>
                      </a:r>
                    </a:p>
                  </a:txBody>
                  <a:tcPr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94513">
                <a:tc>
                  <a:txBody>
                    <a:bodyPr/>
                    <a:lstStyle/>
                    <a:p>
                      <a:pPr fontAlgn="t"/>
                      <a:r>
                        <a:rPr lang="el-GR" sz="1400" dirty="0" smtClean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Όνομα</a:t>
                      </a:r>
                      <a:endParaRPr lang="en-US" sz="1400" dirty="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l-GR" sz="1400" dirty="0" smtClean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Συμβολισμός</a:t>
                      </a:r>
                      <a:endParaRPr lang="en-US" sz="1400" dirty="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l-GR" sz="1400" dirty="0" smtClean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Πολλαπλάσιο</a:t>
                      </a:r>
                      <a:endParaRPr lang="en-US" sz="1400" dirty="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94513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u="none" strike="noStrike">
                          <a:solidFill>
                            <a:srgbClr val="0B008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hlinkClick r:id="rId5" tooltip="Kilobit per second"/>
                        </a:rPr>
                        <a:t>kilobit per second</a:t>
                      </a:r>
                      <a:endParaRPr lang="en-US" sz="140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dirty="0" err="1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kbit</a:t>
                      </a:r>
                      <a:r>
                        <a:rPr lang="en-US" sz="14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/s</a:t>
                      </a:r>
                    </a:p>
                  </a:txBody>
                  <a:tcPr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l-GR" sz="1400" u="none" strike="noStrike" dirty="0">
                          <a:solidFill>
                            <a:srgbClr val="0B008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hlinkClick r:id="rId6" tooltip="1000 (number)"/>
                        </a:rPr>
                        <a:t>10</a:t>
                      </a:r>
                      <a:r>
                        <a:rPr lang="el-GR" sz="1400" u="none" strike="noStrike" baseline="30000" dirty="0">
                          <a:solidFill>
                            <a:srgbClr val="0B008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hlinkClick r:id="rId6" tooltip="1000 (number)"/>
                        </a:rPr>
                        <a:t>3</a:t>
                      </a:r>
                      <a:endParaRPr lang="el-GR" sz="1400" dirty="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94513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u="none" strike="noStrike">
                          <a:solidFill>
                            <a:srgbClr val="0B008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hlinkClick r:id="rId7" tooltip="Data rate units"/>
                        </a:rPr>
                        <a:t>megabit per second</a:t>
                      </a:r>
                      <a:endParaRPr lang="en-US" sz="140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Mbit/s</a:t>
                      </a:r>
                    </a:p>
                  </a:txBody>
                  <a:tcPr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l-GR" sz="1400" u="none" strike="noStrike" dirty="0">
                          <a:solidFill>
                            <a:srgbClr val="0B008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hlinkClick r:id="rId8" tooltip="1 E6"/>
                        </a:rPr>
                        <a:t>10</a:t>
                      </a:r>
                      <a:r>
                        <a:rPr lang="el-GR" sz="1400" u="none" strike="noStrike" baseline="30000" dirty="0">
                          <a:solidFill>
                            <a:srgbClr val="0B008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hlinkClick r:id="rId8" tooltip="1 E6"/>
                        </a:rPr>
                        <a:t>6</a:t>
                      </a:r>
                      <a:endParaRPr lang="el-GR" sz="1400" dirty="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94513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u="none" strike="noStrike">
                          <a:solidFill>
                            <a:srgbClr val="0B008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hlinkClick r:id="rId9" tooltip="Gigabit per second"/>
                        </a:rPr>
                        <a:t>gigabit per second</a:t>
                      </a:r>
                      <a:endParaRPr lang="en-US" sz="140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Gbit/s</a:t>
                      </a:r>
                    </a:p>
                  </a:txBody>
                  <a:tcPr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l-GR" sz="1400" u="none" strike="noStrike" dirty="0">
                          <a:solidFill>
                            <a:srgbClr val="0B008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hlinkClick r:id="rId10" tooltip="1 E9"/>
                        </a:rPr>
                        <a:t>10</a:t>
                      </a:r>
                      <a:r>
                        <a:rPr lang="el-GR" sz="1400" u="none" strike="noStrike" baseline="30000" dirty="0">
                          <a:solidFill>
                            <a:srgbClr val="0B008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hlinkClick r:id="rId10" tooltip="1 E9"/>
                        </a:rPr>
                        <a:t>9</a:t>
                      </a:r>
                      <a:endParaRPr lang="el-GR" sz="1400" dirty="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94513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u="none" strike="noStrike">
                          <a:solidFill>
                            <a:srgbClr val="0B008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hlinkClick r:id="rId11" tooltip="Terabit per second"/>
                        </a:rPr>
                        <a:t>terabit per second</a:t>
                      </a:r>
                      <a:endParaRPr lang="en-US" sz="140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dirty="0" err="1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Tbit</a:t>
                      </a:r>
                      <a:r>
                        <a:rPr lang="en-US" sz="14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/s</a:t>
                      </a:r>
                    </a:p>
                  </a:txBody>
                  <a:tcPr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l-GR" sz="1400" u="none" strike="noStrike" dirty="0">
                          <a:solidFill>
                            <a:srgbClr val="0B008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hlinkClick r:id="rId12" tooltip="1 E12"/>
                        </a:rPr>
                        <a:t>10</a:t>
                      </a:r>
                      <a:r>
                        <a:rPr lang="el-GR" sz="1400" u="none" strike="noStrike" baseline="30000" dirty="0">
                          <a:solidFill>
                            <a:srgbClr val="0B008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hlinkClick r:id="rId12" tooltip="1 E12"/>
                        </a:rPr>
                        <a:t>12</a:t>
                      </a:r>
                      <a:endParaRPr lang="el-GR" sz="1400" dirty="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5246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Ρυθμός μεταφοράς συμβόλων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Autofit/>
          </a:bodyPr>
          <a:lstStyle/>
          <a:p>
            <a:pPr marL="0" indent="0" algn="l">
              <a:spcBef>
                <a:spcPts val="1200"/>
              </a:spcBef>
              <a:buNone/>
            </a:pPr>
            <a:r>
              <a:rPr lang="el-GR" sz="1800" b="1" dirty="0" smtClean="0"/>
              <a:t>Ρυθμός μεταφοράς συμβόλων </a:t>
            </a:r>
            <a:r>
              <a:rPr lang="el-GR" sz="1800" dirty="0" smtClean="0"/>
              <a:t>(</a:t>
            </a:r>
            <a:r>
              <a:rPr lang="en-US" sz="1800" dirty="0" smtClean="0">
                <a:hlinkClick r:id="rId2"/>
              </a:rPr>
              <a:t>symbol transfer rate </a:t>
            </a:r>
            <a:r>
              <a:rPr lang="el-GR" sz="1800" dirty="0" smtClean="0">
                <a:hlinkClick r:id="rId2"/>
              </a:rPr>
              <a:t>ή</a:t>
            </a:r>
            <a:r>
              <a:rPr lang="en-US" sz="1800" dirty="0" smtClean="0">
                <a:hlinkClick r:id="rId2"/>
              </a:rPr>
              <a:t> baud rate</a:t>
            </a:r>
            <a:r>
              <a:rPr lang="en-US" sz="1800" dirty="0" smtClean="0"/>
              <a:t>)</a:t>
            </a:r>
            <a:r>
              <a:rPr lang="el-GR" sz="1800" dirty="0" smtClean="0"/>
              <a:t> ορίζεται ο ρυθμός με τον οποίο οι καταστάσεις συμβόλων αλλάζουν όπως αυτές παρατηρούνται στο επικοινωνιακό κανάλι</a:t>
            </a:r>
            <a:r>
              <a:rPr lang="en-US" sz="1800" dirty="0" smtClean="0"/>
              <a:t>. </a:t>
            </a:r>
            <a:r>
              <a:rPr lang="el-GR" sz="1800" dirty="0" smtClean="0"/>
              <a:t>Δεν ταυτίζεται απαραίτητα με το ρυθμό μεταφοράς δεδομένων. </a:t>
            </a:r>
          </a:p>
          <a:p>
            <a:pPr marL="0" indent="0" algn="l">
              <a:spcBef>
                <a:spcPts val="1200"/>
              </a:spcBef>
              <a:buNone/>
            </a:pPr>
            <a:r>
              <a:rPr lang="el-GR" sz="1800" dirty="0" smtClean="0"/>
              <a:t>Μετριέται σε </a:t>
            </a:r>
            <a:r>
              <a:rPr lang="en-US" sz="1800" b="1" dirty="0" smtClean="0"/>
              <a:t>symbols / s</a:t>
            </a:r>
            <a:r>
              <a:rPr lang="el-GR" sz="1800" b="1" dirty="0" smtClean="0"/>
              <a:t> </a:t>
            </a:r>
            <a:r>
              <a:rPr lang="en-US" sz="1800" dirty="0" smtClean="0"/>
              <a:t>(baud)</a:t>
            </a:r>
          </a:p>
          <a:p>
            <a:pPr marL="0" indent="0" algn="l">
              <a:spcBef>
                <a:spcPts val="1200"/>
              </a:spcBef>
              <a:buNone/>
            </a:pPr>
            <a:endParaRPr lang="el-GR" sz="1800" u="sng" dirty="0" smtClean="0"/>
          </a:p>
          <a:p>
            <a:pPr marL="0" indent="0" algn="l">
              <a:spcBef>
                <a:spcPts val="1200"/>
              </a:spcBef>
              <a:buNone/>
            </a:pPr>
            <a:r>
              <a:rPr lang="el-GR" sz="1800" u="sng" dirty="0" smtClean="0"/>
              <a:t>Παράδειγμα</a:t>
            </a:r>
            <a:r>
              <a:rPr lang="el-GR" sz="1800" dirty="0"/>
              <a:t>: </a:t>
            </a:r>
            <a:endParaRPr lang="el-GR" sz="1800" dirty="0" smtClean="0"/>
          </a:p>
          <a:p>
            <a:pPr marL="0" indent="0" algn="l">
              <a:spcBef>
                <a:spcPts val="1200"/>
              </a:spcBef>
              <a:buNone/>
            </a:pPr>
            <a:r>
              <a:rPr lang="el-GR" sz="1800" dirty="0" smtClean="0"/>
              <a:t>Αν ένα σύστημα χρησιμοποιεί 4 συχνότητες για να μεταφέρει ζεύγη από  </a:t>
            </a:r>
            <a:r>
              <a:rPr lang="en-US" sz="1800" dirty="0" smtClean="0"/>
              <a:t>bits</a:t>
            </a:r>
            <a:r>
              <a:rPr lang="el-GR" sz="1800" dirty="0" smtClean="0"/>
              <a:t> και η συχνότητα αλλάζει κάθε 0,5 </a:t>
            </a:r>
            <a:r>
              <a:rPr lang="en-US" sz="1800" dirty="0" err="1" smtClean="0"/>
              <a:t>ms</a:t>
            </a:r>
            <a:r>
              <a:rPr lang="en-US" sz="1800" dirty="0" smtClean="0"/>
              <a:t>, </a:t>
            </a:r>
            <a:r>
              <a:rPr lang="el-GR" sz="1800" dirty="0" smtClean="0"/>
              <a:t>τότε ο </a:t>
            </a:r>
            <a:r>
              <a:rPr lang="el-GR" sz="1800" dirty="0"/>
              <a:t>ρυθμός μεταφοράς </a:t>
            </a:r>
            <a:r>
              <a:rPr lang="el-GR" sz="1800" dirty="0" smtClean="0"/>
              <a:t>συμβόλων είναι:</a:t>
            </a:r>
          </a:p>
          <a:p>
            <a:pPr marL="0" indent="0" algn="ctr">
              <a:spcBef>
                <a:spcPts val="1200"/>
              </a:spcBef>
              <a:buNone/>
            </a:pPr>
            <a:r>
              <a:rPr lang="el-GR" sz="1800" dirty="0" smtClean="0"/>
              <a:t> </a:t>
            </a:r>
            <a:br>
              <a:rPr lang="el-GR" sz="1800" dirty="0" smtClean="0"/>
            </a:br>
            <a:r>
              <a:rPr lang="el-GR" sz="1800" dirty="0" smtClean="0"/>
              <a:t>1</a:t>
            </a:r>
            <a:r>
              <a:rPr lang="en-US" sz="1800" dirty="0" smtClean="0"/>
              <a:t> symbol /</a:t>
            </a:r>
            <a:r>
              <a:rPr lang="el-GR" sz="1800" dirty="0" smtClean="0"/>
              <a:t> 0,5 </a:t>
            </a:r>
            <a:r>
              <a:rPr lang="en-US" sz="1800" dirty="0" err="1" smtClean="0"/>
              <a:t>ms</a:t>
            </a:r>
            <a:r>
              <a:rPr lang="en-US" sz="1800" dirty="0" smtClean="0"/>
              <a:t> </a:t>
            </a:r>
            <a:r>
              <a:rPr lang="en-US" sz="1800" dirty="0"/>
              <a:t>= </a:t>
            </a:r>
            <a:r>
              <a:rPr lang="el-GR" sz="1800" dirty="0" smtClean="0"/>
              <a:t>2.</a:t>
            </a:r>
            <a:r>
              <a:rPr lang="en-US" sz="1800" dirty="0" smtClean="0"/>
              <a:t>000 symbols /s = 2</a:t>
            </a:r>
            <a:r>
              <a:rPr lang="el-GR" sz="1800" dirty="0" smtClean="0"/>
              <a:t>.</a:t>
            </a:r>
            <a:r>
              <a:rPr lang="en-US" sz="1800" dirty="0" smtClean="0"/>
              <a:t>000 baud</a:t>
            </a:r>
            <a:endParaRPr lang="en-US" sz="1800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43983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Φασματική απόδοση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Autofit/>
          </a:bodyPr>
          <a:lstStyle/>
          <a:p>
            <a:pPr marL="0" indent="0" algn="l">
              <a:spcBef>
                <a:spcPts val="1200"/>
              </a:spcBef>
              <a:buNone/>
            </a:pPr>
            <a:r>
              <a:rPr lang="el-GR" sz="1800" b="1" dirty="0" smtClean="0"/>
              <a:t>Φασματική απόδοση </a:t>
            </a:r>
            <a:r>
              <a:rPr lang="el-GR" sz="1800" dirty="0" smtClean="0"/>
              <a:t>(</a:t>
            </a:r>
            <a:r>
              <a:rPr lang="en-US" sz="1800" dirty="0" smtClean="0">
                <a:hlinkClick r:id="rId2"/>
              </a:rPr>
              <a:t>bandwidth efficiency</a:t>
            </a:r>
            <a:r>
              <a:rPr lang="en-US" sz="1800" dirty="0" smtClean="0"/>
              <a:t>)</a:t>
            </a:r>
            <a:r>
              <a:rPr lang="el-GR" sz="1800" dirty="0" smtClean="0"/>
              <a:t> μιας επικοινωνιακής ζεύξης αποτελεί το μέτρο του πόσο καλά μία συγκεκριμένη τεχνική διαμόρφωσης εκμεταλλεύεται το διαθέσιμο εύρος ζώνης. </a:t>
            </a:r>
          </a:p>
          <a:p>
            <a:pPr marL="0" indent="0" algn="l">
              <a:spcBef>
                <a:spcPts val="1200"/>
              </a:spcBef>
              <a:buNone/>
            </a:pPr>
            <a:r>
              <a:rPr lang="el-GR" sz="1800" dirty="0" smtClean="0"/>
              <a:t>Μετριέται σε </a:t>
            </a:r>
            <a:r>
              <a:rPr lang="en-US" sz="1800" b="1" dirty="0" smtClean="0"/>
              <a:t>bits / s / Hz</a:t>
            </a:r>
            <a:endParaRPr lang="en-US" sz="1800" dirty="0" smtClean="0"/>
          </a:p>
          <a:p>
            <a:pPr marL="0" indent="0" algn="l">
              <a:spcBef>
                <a:spcPts val="1200"/>
              </a:spcBef>
              <a:buNone/>
            </a:pPr>
            <a:endParaRPr lang="el-GR" sz="1800" u="sng" dirty="0" smtClean="0"/>
          </a:p>
          <a:p>
            <a:pPr marL="0" indent="0" algn="l">
              <a:spcBef>
                <a:spcPts val="1200"/>
              </a:spcBef>
              <a:buNone/>
            </a:pPr>
            <a:r>
              <a:rPr lang="el-GR" sz="1800" u="sng" dirty="0" smtClean="0"/>
              <a:t>Παράδειγμα</a:t>
            </a:r>
            <a:r>
              <a:rPr lang="el-GR" sz="1800" dirty="0" smtClean="0"/>
              <a:t>: Αν ένα σύστημα απαιτεί εύρος ζώνης 4 </a:t>
            </a:r>
            <a:r>
              <a:rPr lang="en-US" sz="1800" dirty="0" smtClean="0"/>
              <a:t>KHz</a:t>
            </a:r>
            <a:r>
              <a:rPr lang="el-GR" sz="1800" dirty="0" smtClean="0"/>
              <a:t> για να στέλνει συνεχώς 8.000 </a:t>
            </a:r>
            <a:r>
              <a:rPr lang="en-US" sz="1800" dirty="0" smtClean="0"/>
              <a:t>bps</a:t>
            </a:r>
            <a:r>
              <a:rPr lang="el-GR" sz="1800" dirty="0" smtClean="0"/>
              <a:t> πληροφορίας, τότε η φασματική απόδοση είναι :</a:t>
            </a:r>
          </a:p>
          <a:p>
            <a:pPr marL="0" indent="0" algn="ctr">
              <a:spcBef>
                <a:spcPts val="1200"/>
              </a:spcBef>
              <a:buNone/>
            </a:pPr>
            <a:r>
              <a:rPr lang="el-GR" sz="1800" dirty="0" smtClean="0"/>
              <a:t>8.000 </a:t>
            </a:r>
            <a:r>
              <a:rPr lang="en-US" sz="1800" dirty="0" smtClean="0"/>
              <a:t>bps/ 4 KHz = 2 bits/s/Hz</a:t>
            </a:r>
            <a:endParaRPr lang="en-US" sz="1800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43983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1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1200"/>
                  </a:spcBef>
                  <a:buNone/>
                </a:pPr>
                <a:r>
                  <a:rPr lang="el-GR" sz="1800" dirty="0" smtClean="0"/>
                  <a:t>Μία ψηφιακή ζεύξη στέλνει πληροφορία σε πακέτα με ρυθμός 100</a:t>
                </a:r>
                <a:r>
                  <a:rPr lang="en-US" sz="1800" dirty="0" smtClean="0"/>
                  <a:t> bit</a:t>
                </a:r>
                <a:r>
                  <a:rPr lang="el-GR" sz="1800" dirty="0" smtClean="0"/>
                  <a:t> ανά 2.2 </a:t>
                </a:r>
                <a:r>
                  <a:rPr lang="en-US" sz="1800" dirty="0" err="1" smtClean="0"/>
                  <a:t>ms.</a:t>
                </a:r>
                <a:endParaRPr lang="en-US" sz="1800" dirty="0" smtClean="0"/>
              </a:p>
              <a:p>
                <a:pPr marL="0" indent="0" algn="l">
                  <a:spcBef>
                    <a:spcPts val="1200"/>
                  </a:spcBef>
                  <a:buNone/>
                </a:pPr>
                <a:r>
                  <a:rPr lang="el-GR" sz="1800" dirty="0" smtClean="0"/>
                  <a:t>Α) Ποιος είναι ο ρυθμός μετάδοσης πληροφορίας που υποστηρίζεται από το κανάλι;</a:t>
                </a:r>
              </a:p>
              <a:p>
                <a:pPr marL="0" indent="0" algn="l">
                  <a:spcBef>
                    <a:spcPts val="1200"/>
                  </a:spcBef>
                  <a:buNone/>
                </a:pPr>
                <a:r>
                  <a:rPr lang="el-GR" sz="1800" dirty="0" smtClean="0"/>
                  <a:t>Β) Εάν τα πακέτα μπορούν να αποστέλλονται κάθε 5 </a:t>
                </a:r>
                <a:r>
                  <a:rPr lang="en-US" sz="1800" dirty="0" err="1" smtClean="0"/>
                  <a:t>ms</a:t>
                </a:r>
                <a:r>
                  <a:rPr lang="el-GR" sz="1800" dirty="0" smtClean="0"/>
                  <a:t>, ποιος είναι ο συνολικός ρυθμός πληροφορίας στο κανάλι;</a:t>
                </a:r>
              </a:p>
              <a:p>
                <a:pPr marL="0" indent="0" algn="l">
                  <a:spcBef>
                    <a:spcPts val="1200"/>
                  </a:spcBef>
                  <a:buNone/>
                </a:pPr>
                <a:endParaRPr lang="en-US" sz="1800" b="1" u="sng" dirty="0" smtClean="0"/>
              </a:p>
              <a:p>
                <a:pPr marL="0" indent="0" algn="l">
                  <a:spcBef>
                    <a:spcPts val="1200"/>
                  </a:spcBef>
                  <a:buNone/>
                </a:pPr>
                <a:r>
                  <a:rPr lang="el-GR" sz="1800" b="1" u="sng" dirty="0" smtClean="0"/>
                  <a:t>Απάντηση</a:t>
                </a:r>
                <a:r>
                  <a:rPr lang="el-GR" sz="1800" dirty="0" smtClean="0"/>
                  <a:t>:</a:t>
                </a:r>
              </a:p>
              <a:p>
                <a:pPr marL="0" indent="0" algn="l">
                  <a:spcBef>
                    <a:spcPts val="1200"/>
                  </a:spcBef>
                  <a:buNone/>
                </a:pPr>
                <a:r>
                  <a:rPr lang="el-GR" sz="1800" dirty="0" smtClean="0"/>
                  <a:t>Α) Ο ρυθμός μετάδοσης πληροφορίας κατά τη διάρκεια κάθε πακέτου δίνεται από τη σχέση:</a:t>
                </a:r>
              </a:p>
              <a:p>
                <a:pPr marL="0" indent="0" algn="l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/>
                        </a:rPr>
                        <m:t>100 </m:t>
                      </m:r>
                      <m:r>
                        <a:rPr lang="en-US" sz="1800" b="0" i="1" dirty="0" smtClean="0">
                          <a:latin typeface="Cambria Math"/>
                        </a:rPr>
                        <m:t>𝑏𝑖𝑡𝑠</m:t>
                      </m:r>
                      <m:r>
                        <a:rPr lang="en-US" sz="1800" b="0" i="1" dirty="0" smtClean="0">
                          <a:latin typeface="Cambria Math"/>
                        </a:rPr>
                        <m:t> / 2.2 </m:t>
                      </m:r>
                      <m:r>
                        <a:rPr lang="en-US" sz="1800" i="1" dirty="0" err="1">
                          <a:latin typeface="Cambria Math"/>
                        </a:rPr>
                        <m:t>𝑚𝑠</m:t>
                      </m:r>
                      <m:r>
                        <a:rPr lang="en-US" sz="1800" i="1" dirty="0">
                          <a:latin typeface="Cambria Math"/>
                        </a:rPr>
                        <m:t> = 45.454 </m:t>
                      </m:r>
                      <m:r>
                        <a:rPr lang="en-US" sz="1800" i="1" dirty="0" smtClean="0">
                          <a:latin typeface="Cambria Math"/>
                        </a:rPr>
                        <m:t>𝑘𝑏𝑝𝑠</m:t>
                      </m:r>
                    </m:oMath>
                  </m:oMathPara>
                </a14:m>
                <a:endParaRPr lang="en-US" sz="1800" dirty="0"/>
              </a:p>
              <a:p>
                <a:pPr marL="0" indent="0" algn="l">
                  <a:spcBef>
                    <a:spcPts val="1200"/>
                  </a:spcBef>
                  <a:buNone/>
                </a:pPr>
                <a:r>
                  <a:rPr lang="el-GR" sz="1800" dirty="0" smtClean="0"/>
                  <a:t>Β) Ο μέσος ρυθμός μετάδοσης πληροφορίας δίνεται από την καθυστέρηση μεταξύ των πακέτων και είναι:</a:t>
                </a:r>
                <a:endParaRPr lang="en-US" sz="1800" dirty="0" smtClean="0"/>
              </a:p>
              <a:p>
                <a:pPr marL="0" indent="0" algn="l">
                  <a:spcBef>
                    <a:spcPts val="1200"/>
                  </a:spcBef>
                  <a:buNone/>
                </a:pPr>
                <a:endParaRPr lang="el-GR" sz="400" dirty="0" smtClean="0"/>
              </a:p>
              <a:p>
                <a:pPr marL="0" indent="0" algn="l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/>
                        </a:rPr>
                        <m:t>45.454 </m:t>
                      </m:r>
                      <m:r>
                        <a:rPr lang="en-US" sz="1800" b="0" i="1" dirty="0" smtClean="0">
                          <a:latin typeface="Cambria Math"/>
                        </a:rPr>
                        <m:t>𝑘𝑏𝑝𝑠</m:t>
                      </m:r>
                      <m:r>
                        <a:rPr lang="en-US" sz="1800" b="0" i="1" dirty="0" smtClean="0">
                          <a:latin typeface="Cambria Math"/>
                        </a:rPr>
                        <m:t> </m:t>
                      </m:r>
                      <m:r>
                        <a:rPr lang="en-US" sz="1800" b="0" i="1" dirty="0">
                          <a:latin typeface="Cambria Math"/>
                        </a:rPr>
                        <m:t>𝑥</m:t>
                      </m:r>
                      <m:r>
                        <a:rPr lang="en-US" sz="1800" b="0" i="1" dirty="0">
                          <a:latin typeface="Cambria Math"/>
                        </a:rPr>
                        <m:t> 2.2  </m:t>
                      </m:r>
                      <m:r>
                        <a:rPr lang="en-US" sz="1800" b="0" i="1" dirty="0" smtClean="0">
                          <a:latin typeface="Cambria Math"/>
                        </a:rPr>
                        <m:t>𝑚𝑠</m:t>
                      </m:r>
                      <m:r>
                        <a:rPr lang="en-US" sz="1800" b="0" i="1" dirty="0">
                          <a:latin typeface="Cambria Math"/>
                        </a:rPr>
                        <m:t>/ 5</m:t>
                      </m:r>
                      <m:r>
                        <a:rPr lang="en-US" sz="1800" b="0" i="1" dirty="0" smtClean="0">
                          <a:latin typeface="Cambria Math"/>
                        </a:rPr>
                        <m:t>𝑚𝑠</m:t>
                      </m:r>
                      <m:r>
                        <a:rPr lang="en-US" sz="1800" b="0" i="1" dirty="0">
                          <a:latin typeface="Cambria Math"/>
                        </a:rPr>
                        <m:t> = 20 </m:t>
                      </m:r>
                      <m:r>
                        <a:rPr lang="en-US" sz="1800" b="0" i="1" dirty="0">
                          <a:latin typeface="Cambria Math"/>
                        </a:rPr>
                        <m:t>𝑘𝑏𝑝𝑠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669" r="-96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21360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2 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Autofit/>
          </a:bodyPr>
          <a:lstStyle/>
          <a:p>
            <a:pPr marL="0" indent="0" algn="l">
              <a:spcBef>
                <a:spcPts val="1200"/>
              </a:spcBef>
              <a:buNone/>
            </a:pPr>
            <a:r>
              <a:rPr lang="el-GR" sz="1800" dirty="0" smtClean="0"/>
              <a:t>Εάν η χωρητικότητα πληροφορίας ενός καναλιού είναι 2400 </a:t>
            </a:r>
            <a:r>
              <a:rPr lang="en-US" sz="1800" dirty="0" smtClean="0"/>
              <a:t>bps</a:t>
            </a:r>
            <a:r>
              <a:rPr lang="el-GR" sz="1800" dirty="0" smtClean="0"/>
              <a:t>, πόσος χρόνος απαιτείται για τη μεταφορά </a:t>
            </a:r>
            <a:r>
              <a:rPr lang="en-US" sz="1800" dirty="0" smtClean="0"/>
              <a:t>1 </a:t>
            </a:r>
            <a:r>
              <a:rPr lang="en-US" sz="1800" dirty="0" err="1" smtClean="0"/>
              <a:t>Mbyte</a:t>
            </a:r>
            <a:r>
              <a:rPr lang="el-GR" sz="1800" dirty="0" smtClean="0"/>
              <a:t> πληροφορίας μεταξύ δύο υπολογιστών;</a:t>
            </a:r>
          </a:p>
          <a:p>
            <a:pPr marL="0" indent="0" algn="l">
              <a:spcBef>
                <a:spcPts val="1200"/>
              </a:spcBef>
              <a:buNone/>
            </a:pPr>
            <a:endParaRPr lang="el-GR" sz="1800" dirty="0"/>
          </a:p>
          <a:p>
            <a:pPr marL="0" indent="0" algn="l">
              <a:spcBef>
                <a:spcPts val="1200"/>
              </a:spcBef>
              <a:buNone/>
            </a:pPr>
            <a:r>
              <a:rPr lang="el-GR" sz="1800" b="1" u="sng" dirty="0" smtClean="0"/>
              <a:t>Απάντηση</a:t>
            </a:r>
            <a:r>
              <a:rPr lang="el-GR" sz="1800" dirty="0" smtClean="0"/>
              <a:t>: </a:t>
            </a:r>
          </a:p>
          <a:p>
            <a:pPr marL="0" indent="0" algn="l">
              <a:spcBef>
                <a:spcPts val="1200"/>
              </a:spcBef>
              <a:buNone/>
            </a:pPr>
            <a:r>
              <a:rPr lang="en-US" sz="1800" dirty="0"/>
              <a:t>1 </a:t>
            </a:r>
            <a:r>
              <a:rPr lang="en-US" sz="1800" dirty="0" err="1"/>
              <a:t>Mbyte</a:t>
            </a:r>
            <a:r>
              <a:rPr lang="en-US" sz="1800" dirty="0"/>
              <a:t> </a:t>
            </a:r>
            <a:r>
              <a:rPr lang="el-GR" sz="1800" dirty="0" smtClean="0"/>
              <a:t>πληροφορίας ισούται με </a:t>
            </a:r>
            <a:r>
              <a:rPr lang="en-US" sz="1800" dirty="0" smtClean="0"/>
              <a:t> 1</a:t>
            </a:r>
            <a:r>
              <a:rPr lang="el-GR" sz="1800" dirty="0" smtClean="0"/>
              <a:t>.</a:t>
            </a:r>
            <a:r>
              <a:rPr lang="en-US" sz="1800" dirty="0" smtClean="0"/>
              <a:t>000</a:t>
            </a:r>
            <a:r>
              <a:rPr lang="el-GR" sz="1800" dirty="0" smtClean="0"/>
              <a:t>.</a:t>
            </a:r>
            <a:r>
              <a:rPr lang="en-US" sz="1800" dirty="0" smtClean="0"/>
              <a:t>000 </a:t>
            </a:r>
            <a:r>
              <a:rPr lang="el-GR" sz="1800" dirty="0" smtClean="0"/>
              <a:t> </a:t>
            </a:r>
            <a:r>
              <a:rPr lang="en-US" sz="1800" dirty="0" smtClean="0"/>
              <a:t>x </a:t>
            </a:r>
            <a:r>
              <a:rPr lang="el-GR" sz="1800" dirty="0" smtClean="0"/>
              <a:t> </a:t>
            </a:r>
            <a:r>
              <a:rPr lang="en-US" sz="1800" dirty="0" smtClean="0"/>
              <a:t>8 bits</a:t>
            </a:r>
            <a:r>
              <a:rPr lang="el-GR" sz="1800" dirty="0" smtClean="0"/>
              <a:t> </a:t>
            </a:r>
            <a:r>
              <a:rPr lang="en-US" sz="1800" dirty="0" smtClean="0"/>
              <a:t> = </a:t>
            </a:r>
            <a:r>
              <a:rPr lang="el-GR" sz="1800" dirty="0" smtClean="0"/>
              <a:t> </a:t>
            </a:r>
            <a:r>
              <a:rPr lang="en-US" sz="1800" dirty="0" smtClean="0"/>
              <a:t>8 </a:t>
            </a:r>
            <a:r>
              <a:rPr lang="en-US" sz="1800" dirty="0" err="1" smtClean="0"/>
              <a:t>Mbits</a:t>
            </a:r>
            <a:endParaRPr lang="el-GR" sz="1800" dirty="0" smtClean="0"/>
          </a:p>
          <a:p>
            <a:pPr marL="0" indent="0" algn="l">
              <a:spcBef>
                <a:spcPts val="1200"/>
              </a:spcBef>
              <a:buNone/>
            </a:pPr>
            <a:r>
              <a:rPr lang="el-GR" sz="1800" dirty="0" smtClean="0"/>
              <a:t>Για την αποστολή των </a:t>
            </a:r>
            <a:r>
              <a:rPr lang="en-US" sz="1800" dirty="0"/>
              <a:t>8 </a:t>
            </a:r>
            <a:r>
              <a:rPr lang="en-US" sz="1800" dirty="0" err="1"/>
              <a:t>Mbits</a:t>
            </a:r>
            <a:r>
              <a:rPr lang="en-US" sz="1800" dirty="0"/>
              <a:t> </a:t>
            </a:r>
            <a:r>
              <a:rPr lang="el-GR" sz="1800" dirty="0" smtClean="0"/>
              <a:t>με ρυθμό πληροφορίας </a:t>
            </a:r>
            <a:r>
              <a:rPr lang="en-US" sz="1800" dirty="0" smtClean="0"/>
              <a:t>2400 </a:t>
            </a:r>
            <a:r>
              <a:rPr lang="en-US" sz="1800" dirty="0"/>
              <a:t>bps, </a:t>
            </a:r>
            <a:r>
              <a:rPr lang="el-GR" sz="1800" dirty="0" smtClean="0"/>
              <a:t>θα χρειαστεί χρόνος αποστολής με </a:t>
            </a:r>
            <a:r>
              <a:rPr lang="en-US" sz="1800" dirty="0" smtClean="0"/>
              <a:t>8</a:t>
            </a:r>
            <a:r>
              <a:rPr lang="el-GR" sz="1800" dirty="0" smtClean="0"/>
              <a:t>.</a:t>
            </a:r>
            <a:r>
              <a:rPr lang="en-US" sz="1800" dirty="0" smtClean="0"/>
              <a:t>000</a:t>
            </a:r>
            <a:r>
              <a:rPr lang="el-GR" sz="1800" dirty="0" smtClean="0"/>
              <a:t>.</a:t>
            </a:r>
            <a:r>
              <a:rPr lang="en-US" sz="1800" dirty="0" smtClean="0"/>
              <a:t>000 bits / 2</a:t>
            </a:r>
            <a:r>
              <a:rPr lang="el-GR" sz="1800" dirty="0" smtClean="0"/>
              <a:t>.</a:t>
            </a:r>
            <a:r>
              <a:rPr lang="en-US" sz="1800" dirty="0" smtClean="0"/>
              <a:t>400 </a:t>
            </a:r>
            <a:r>
              <a:rPr lang="el-GR" sz="1800" dirty="0" smtClean="0"/>
              <a:t>(</a:t>
            </a:r>
            <a:r>
              <a:rPr lang="en-US" sz="1800" dirty="0" smtClean="0"/>
              <a:t>bits/s</a:t>
            </a:r>
            <a:r>
              <a:rPr lang="el-GR" sz="1800" dirty="0" smtClean="0"/>
              <a:t>)</a:t>
            </a:r>
            <a:r>
              <a:rPr lang="en-US" sz="1800" dirty="0" smtClean="0"/>
              <a:t> </a:t>
            </a:r>
            <a:r>
              <a:rPr lang="en-US" sz="1800" dirty="0"/>
              <a:t>= </a:t>
            </a:r>
            <a:r>
              <a:rPr lang="en-US" sz="1800" dirty="0" smtClean="0"/>
              <a:t>3.333 s </a:t>
            </a:r>
            <a:endParaRPr lang="en-US" sz="1800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26597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7584" y="1124744"/>
            <a:ext cx="7859216" cy="5184576"/>
          </a:xfrm>
        </p:spPr>
        <p:txBody>
          <a:bodyPr>
            <a:normAutofit/>
          </a:bodyPr>
          <a:lstStyle/>
          <a:p>
            <a:pPr marL="514350" indent="-514350" algn="l">
              <a:spcBef>
                <a:spcPts val="1800"/>
              </a:spcBef>
              <a:buFont typeface="+mj-lt"/>
              <a:buAutoNum type="arabicPeriod"/>
            </a:pPr>
            <a:r>
              <a:rPr lang="el-GR" sz="2000" dirty="0" smtClean="0">
                <a:solidFill>
                  <a:schemeClr val="tx1"/>
                </a:solidFill>
              </a:rPr>
              <a:t>Παράγοντες που επηρεάζουν τη σχεδίαση τηλεπικοινωνιακών συστημάτων</a:t>
            </a:r>
          </a:p>
          <a:p>
            <a:pPr marL="514350" indent="-514350" algn="l">
              <a:spcBef>
                <a:spcPts val="1800"/>
              </a:spcBef>
              <a:buFont typeface="+mj-lt"/>
              <a:buAutoNum type="arabicPeriod"/>
            </a:pPr>
            <a:r>
              <a:rPr lang="el-GR" sz="2000" dirty="0" smtClean="0">
                <a:solidFill>
                  <a:schemeClr val="tx1"/>
                </a:solidFill>
              </a:rPr>
              <a:t>Αναπαράσταση ψηφιακών σημάτων</a:t>
            </a:r>
          </a:p>
          <a:p>
            <a:pPr marL="514350" indent="-514350" algn="l">
              <a:spcBef>
                <a:spcPts val="1800"/>
              </a:spcBef>
              <a:buFont typeface="+mj-lt"/>
              <a:buAutoNum type="arabicPeriod"/>
            </a:pPr>
            <a:r>
              <a:rPr lang="el-GR" sz="2000" dirty="0" smtClean="0">
                <a:solidFill>
                  <a:schemeClr val="tx1"/>
                </a:solidFill>
              </a:rPr>
              <a:t>Φάσμα παλμού δεδομένων</a:t>
            </a:r>
          </a:p>
          <a:p>
            <a:pPr marL="514350" indent="-514350" algn="l">
              <a:spcBef>
                <a:spcPts val="1800"/>
              </a:spcBef>
              <a:buFont typeface="+mj-lt"/>
              <a:buAutoNum type="arabicPeriod"/>
            </a:pPr>
            <a:r>
              <a:rPr lang="el-GR" sz="2000" dirty="0" smtClean="0">
                <a:solidFill>
                  <a:schemeClr val="tx1"/>
                </a:solidFill>
              </a:rPr>
              <a:t>Φάσμα </a:t>
            </a:r>
            <a:r>
              <a:rPr lang="el-GR" sz="2000" smtClean="0">
                <a:solidFill>
                  <a:schemeClr val="tx1"/>
                </a:solidFill>
              </a:rPr>
              <a:t>μίας σειράς δεδομένων </a:t>
            </a:r>
            <a:r>
              <a:rPr lang="el-GR" sz="2000" dirty="0" smtClean="0">
                <a:solidFill>
                  <a:schemeClr val="tx1"/>
                </a:solidFill>
              </a:rPr>
              <a:t>Βασικής Ζώνης</a:t>
            </a:r>
          </a:p>
          <a:p>
            <a:pPr marL="514350" indent="-514350" algn="l">
              <a:spcBef>
                <a:spcPts val="1800"/>
              </a:spcBef>
              <a:buFont typeface="+mj-lt"/>
              <a:buAutoNum type="arabicPeriod"/>
            </a:pPr>
            <a:r>
              <a:rPr lang="el-GR" sz="2000" dirty="0" smtClean="0">
                <a:solidFill>
                  <a:schemeClr val="tx1"/>
                </a:solidFill>
              </a:rPr>
              <a:t>Διαδικασία διαμόρφωσης (μίξη)</a:t>
            </a:r>
          </a:p>
          <a:p>
            <a:pPr marL="514350" indent="-514350" algn="l">
              <a:spcBef>
                <a:spcPts val="1800"/>
              </a:spcBef>
              <a:buFont typeface="+mj-lt"/>
              <a:buAutoNum type="arabicPeriod"/>
            </a:pPr>
            <a:r>
              <a:rPr lang="el-GR" sz="2000" dirty="0" smtClean="0">
                <a:solidFill>
                  <a:schemeClr val="tx1"/>
                </a:solidFill>
              </a:rPr>
              <a:t>Διανυσματικός διαμορφωτής</a:t>
            </a:r>
            <a:endParaRPr lang="el-GR" sz="2000" dirty="0">
              <a:solidFill>
                <a:schemeClr val="tx1"/>
              </a:solidFill>
            </a:endParaRPr>
          </a:p>
          <a:p>
            <a:pPr marL="514350" indent="-514350" algn="l">
              <a:spcBef>
                <a:spcPts val="1800"/>
              </a:spcBef>
              <a:buFont typeface="+mj-lt"/>
              <a:buAutoNum type="arabicPeriod"/>
            </a:pPr>
            <a:r>
              <a:rPr lang="el-GR" sz="2000" dirty="0" smtClean="0">
                <a:solidFill>
                  <a:schemeClr val="tx1"/>
                </a:solidFill>
              </a:rPr>
              <a:t>Βασικές </a:t>
            </a:r>
            <a:r>
              <a:rPr lang="el-GR" sz="2000" dirty="0">
                <a:solidFill>
                  <a:schemeClr val="tx1"/>
                </a:solidFill>
              </a:rPr>
              <a:t>αρχές εκπομπής </a:t>
            </a:r>
            <a:r>
              <a:rPr lang="el-GR" sz="2000" dirty="0" smtClean="0">
                <a:solidFill>
                  <a:schemeClr val="tx1"/>
                </a:solidFill>
              </a:rPr>
              <a:t>δεδομένων</a:t>
            </a:r>
            <a:endParaRPr lang="el-GR" sz="20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116632"/>
            <a:ext cx="8229600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j-cs"/>
              </a:defRPr>
            </a:lvl1pPr>
          </a:lstStyle>
          <a:p>
            <a:r>
              <a:rPr lang="el-GR" b="1" dirty="0" smtClean="0"/>
              <a:t>Ατζέντα</a:t>
            </a:r>
            <a:endParaRPr lang="el-GR" b="1" dirty="0"/>
          </a:p>
        </p:txBody>
      </p:sp>
      <p:sp>
        <p:nvSpPr>
          <p:cNvPr id="2" name="Θέση αριθμού διαφάνειας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35581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5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3 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Autofit/>
          </a:bodyPr>
          <a:lstStyle/>
          <a:p>
            <a:pPr marL="0" indent="0" algn="l">
              <a:spcBef>
                <a:spcPts val="1200"/>
              </a:spcBef>
              <a:buNone/>
            </a:pPr>
            <a:r>
              <a:rPr lang="el-GR" sz="1800" dirty="0" smtClean="0"/>
              <a:t>Ένα σύστημα επικοινωνιών αναπαριστά 4 </a:t>
            </a:r>
            <a:r>
              <a:rPr lang="en-US" sz="1800" dirty="0" smtClean="0"/>
              <a:t>bits</a:t>
            </a:r>
            <a:r>
              <a:rPr lang="el-GR" sz="1800" dirty="0" smtClean="0"/>
              <a:t> με κάθε εκπεμπόμενο σύμβολο. Αν το σύστημα απαιτείται να έχει μία χωρητικότητα καναλιού 9.600 </a:t>
            </a:r>
            <a:r>
              <a:rPr lang="en-US" sz="1800" dirty="0" smtClean="0"/>
              <a:t>bps</a:t>
            </a:r>
            <a:r>
              <a:rPr lang="el-GR" sz="1800" dirty="0" smtClean="0"/>
              <a:t>, τι ρυθμό αποστολής συμβόλων θα πρέπει να μπορεί να υποστηρίξει το κανάλι;</a:t>
            </a:r>
          </a:p>
          <a:p>
            <a:pPr marL="0" indent="0" algn="l">
              <a:spcBef>
                <a:spcPts val="1200"/>
              </a:spcBef>
              <a:buNone/>
            </a:pPr>
            <a:endParaRPr lang="el-GR" sz="1800" dirty="0"/>
          </a:p>
          <a:p>
            <a:pPr marL="0" indent="0" algn="l">
              <a:spcBef>
                <a:spcPts val="1200"/>
              </a:spcBef>
              <a:buNone/>
            </a:pPr>
            <a:r>
              <a:rPr lang="el-GR" sz="1800" b="1" u="sng" dirty="0"/>
              <a:t>Απάντηση</a:t>
            </a:r>
            <a:r>
              <a:rPr lang="el-GR" sz="1800" dirty="0"/>
              <a:t>: </a:t>
            </a:r>
          </a:p>
          <a:p>
            <a:pPr marL="0" indent="0" algn="l">
              <a:spcBef>
                <a:spcPts val="1200"/>
              </a:spcBef>
              <a:buNone/>
            </a:pPr>
            <a:r>
              <a:rPr lang="el-GR" sz="1800" dirty="0" smtClean="0"/>
              <a:t>Χρησιμοποιώντας </a:t>
            </a:r>
            <a:r>
              <a:rPr lang="en-US" sz="1800" dirty="0" smtClean="0"/>
              <a:t>4 </a:t>
            </a:r>
            <a:r>
              <a:rPr lang="en-US" sz="1800" dirty="0"/>
              <a:t>bits </a:t>
            </a:r>
            <a:r>
              <a:rPr lang="el-GR" sz="1800" dirty="0" smtClean="0"/>
              <a:t>για την κωδικοποίηση κάθε συμβόλου</a:t>
            </a:r>
            <a:r>
              <a:rPr lang="en-US" sz="1800" dirty="0" smtClean="0"/>
              <a:t>, </a:t>
            </a:r>
            <a:r>
              <a:rPr lang="el-GR" sz="1800" dirty="0" smtClean="0"/>
              <a:t>ο ρυθμός μεταφοράς συμβόλων (</a:t>
            </a:r>
            <a:r>
              <a:rPr lang="en-US" sz="1800" dirty="0" smtClean="0"/>
              <a:t>baud rate) </a:t>
            </a:r>
            <a:r>
              <a:rPr lang="el-GR" sz="1800" dirty="0" smtClean="0"/>
              <a:t>θα είναι το </a:t>
            </a:r>
            <a:r>
              <a:rPr lang="en-US" sz="1800" dirty="0" smtClean="0"/>
              <a:t>1/4 </a:t>
            </a:r>
            <a:r>
              <a:rPr lang="el-GR" sz="1800" dirty="0" smtClean="0"/>
              <a:t>του ρυθμού μετάδοσης πληροφορίας (</a:t>
            </a:r>
            <a:r>
              <a:rPr lang="en-US" sz="1800" dirty="0" smtClean="0"/>
              <a:t>bit/rate), </a:t>
            </a:r>
            <a:r>
              <a:rPr lang="el-GR" sz="1800" dirty="0" smtClean="0"/>
              <a:t> δηλ. </a:t>
            </a:r>
            <a:r>
              <a:rPr lang="en-US" sz="1800" dirty="0" smtClean="0"/>
              <a:t>9</a:t>
            </a:r>
            <a:r>
              <a:rPr lang="el-GR" sz="1800" dirty="0" smtClean="0"/>
              <a:t>.</a:t>
            </a:r>
            <a:r>
              <a:rPr lang="en-US" sz="1800" dirty="0" smtClean="0"/>
              <a:t>600/4 </a:t>
            </a:r>
            <a:r>
              <a:rPr lang="en-US" sz="1800" dirty="0"/>
              <a:t>= </a:t>
            </a:r>
            <a:r>
              <a:rPr lang="en-US" sz="1800" dirty="0" smtClean="0"/>
              <a:t>2</a:t>
            </a:r>
            <a:r>
              <a:rPr lang="el-GR" sz="1800" dirty="0" smtClean="0"/>
              <a:t>.</a:t>
            </a:r>
            <a:r>
              <a:rPr lang="en-US" sz="1800" dirty="0" smtClean="0"/>
              <a:t>400 symbols/second </a:t>
            </a:r>
            <a:r>
              <a:rPr lang="el-GR" sz="1800" dirty="0" smtClean="0"/>
              <a:t>= </a:t>
            </a:r>
            <a:r>
              <a:rPr lang="en-US" sz="1800" dirty="0" smtClean="0"/>
              <a:t>2</a:t>
            </a:r>
            <a:r>
              <a:rPr lang="el-GR" sz="1800" dirty="0" smtClean="0"/>
              <a:t>.</a:t>
            </a:r>
            <a:r>
              <a:rPr lang="en-US" sz="1800" dirty="0" smtClean="0"/>
              <a:t>400 baud</a:t>
            </a:r>
            <a:endParaRPr lang="en-US" sz="1800" dirty="0"/>
          </a:p>
          <a:p>
            <a:pPr marL="0" indent="0" algn="l">
              <a:spcBef>
                <a:spcPts val="1200"/>
              </a:spcBef>
              <a:buNone/>
            </a:pPr>
            <a:endParaRPr lang="el-GR" sz="1800" dirty="0" smtClean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96375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4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1200"/>
                  </a:spcBef>
                  <a:buNone/>
                </a:pPr>
                <a:r>
                  <a:rPr lang="el-GR" sz="1800" dirty="0" smtClean="0"/>
                  <a:t>Αν η περίοδος κάθε συμβόλου, όπως μετριέται στο κανάλι επικοινωνίας είναι 2,5 </a:t>
                </a:r>
                <a:r>
                  <a:rPr lang="en-US" sz="1800" dirty="0" err="1" smtClean="0"/>
                  <a:t>ms</a:t>
                </a:r>
                <a:r>
                  <a:rPr lang="el-GR" sz="1800" dirty="0" smtClean="0"/>
                  <a:t> και οι προδιαγραφές του συστήματος προβλέπουν ότι το κάθε σύμβολο αντιπροσωπεύει 6 </a:t>
                </a:r>
                <a:r>
                  <a:rPr lang="en-US" sz="1800" dirty="0" smtClean="0"/>
                  <a:t>bits</a:t>
                </a:r>
                <a:r>
                  <a:rPr lang="el-GR" sz="1800" dirty="0" smtClean="0"/>
                  <a:t> πληροφορίας, ποια είναι η χωρητικότητα του καναλιού;</a:t>
                </a:r>
              </a:p>
              <a:p>
                <a:pPr marL="0" indent="0" algn="l">
                  <a:spcBef>
                    <a:spcPts val="1200"/>
                  </a:spcBef>
                  <a:buNone/>
                </a:pPr>
                <a:r>
                  <a:rPr lang="el-GR" sz="1800" b="1" u="sng" dirty="0" smtClean="0"/>
                  <a:t>Απάντηση</a:t>
                </a:r>
                <a:r>
                  <a:rPr lang="el-GR" sz="1800" dirty="0" smtClean="0"/>
                  <a:t>: </a:t>
                </a:r>
              </a:p>
              <a:p>
                <a:pPr marL="0" indent="0" algn="l">
                  <a:spcBef>
                    <a:spcPts val="1200"/>
                  </a:spcBef>
                  <a:buNone/>
                </a:pPr>
                <a:r>
                  <a:rPr lang="el-GR" sz="1800" dirty="0" smtClean="0"/>
                  <a:t>Αν κάθε σύμβολο έχει περίοδο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sz="1800" i="1" dirty="0" smtClean="0">
                            <a:latin typeface="Cambria Math"/>
                          </a:rPr>
                          <m:t>𝑠</m:t>
                        </m:r>
                      </m:sub>
                    </m:sSub>
                    <m:r>
                      <a:rPr lang="en-US" sz="1800" i="1" dirty="0" smtClean="0">
                        <a:latin typeface="Cambria Math"/>
                      </a:rPr>
                      <m:t>=2</m:t>
                    </m:r>
                    <m:r>
                      <a:rPr lang="en-US" sz="1800" b="0" i="1" dirty="0" smtClean="0">
                        <a:latin typeface="Cambria Math"/>
                      </a:rPr>
                      <m:t>,</m:t>
                    </m:r>
                    <m:r>
                      <a:rPr lang="en-US" sz="1800" i="1" dirty="0" smtClean="0">
                        <a:latin typeface="Cambria Math"/>
                      </a:rPr>
                      <m:t>5 </m:t>
                    </m:r>
                    <m:r>
                      <a:rPr lang="en-US" sz="1800" i="1" dirty="0" err="1">
                        <a:latin typeface="Cambria Math"/>
                      </a:rPr>
                      <m:t>𝑚𝑠</m:t>
                    </m:r>
                  </m:oMath>
                </a14:m>
                <a:r>
                  <a:rPr lang="en-US" sz="1800" dirty="0"/>
                  <a:t>, </a:t>
                </a:r>
                <a:r>
                  <a:rPr lang="el-GR" sz="1800" dirty="0" smtClean="0"/>
                  <a:t>ο ρυθμός μετάδοσης συμβόλων είναι </a:t>
                </a:r>
                <a:r>
                  <a:rPr lang="en-US" sz="1800" dirty="0" smtClean="0"/>
                  <a:t>400 </a:t>
                </a:r>
                <a:r>
                  <a:rPr lang="en-US" sz="1800" dirty="0"/>
                  <a:t>baud. </a:t>
                </a:r>
                <a:endParaRPr lang="en-US" sz="1800" dirty="0" smtClean="0"/>
              </a:p>
              <a:p>
                <a:pPr marL="0" indent="0" algn="l">
                  <a:spcBef>
                    <a:spcPts val="1200"/>
                  </a:spcBef>
                  <a:buNone/>
                </a:pPr>
                <a:r>
                  <a:rPr lang="el-GR" sz="1800" dirty="0" smtClean="0"/>
                  <a:t>Με κωδικοποίηση </a:t>
                </a:r>
                <a:r>
                  <a:rPr lang="en-US" sz="1800" dirty="0" smtClean="0"/>
                  <a:t>6 </a:t>
                </a:r>
                <a:r>
                  <a:rPr lang="en-US" sz="1800" dirty="0"/>
                  <a:t>bits </a:t>
                </a:r>
                <a:r>
                  <a:rPr lang="el-GR" sz="1800" dirty="0" smtClean="0"/>
                  <a:t>ανά σύμβολο</a:t>
                </a:r>
                <a:r>
                  <a:rPr lang="en-US" sz="1800" dirty="0" smtClean="0"/>
                  <a:t>, </a:t>
                </a:r>
                <a:r>
                  <a:rPr lang="el-GR" sz="1800" dirty="0" smtClean="0"/>
                  <a:t>ο ρυθμός μετάδοσης πληροφορίας (</a:t>
                </a:r>
                <a:r>
                  <a:rPr lang="en-US" sz="1800" dirty="0" smtClean="0"/>
                  <a:t>bit rate</a:t>
                </a:r>
                <a:r>
                  <a:rPr lang="el-GR" sz="1800" dirty="0" smtClean="0"/>
                  <a:t>) για το κανάλι είναι</a:t>
                </a:r>
                <a:r>
                  <a:rPr lang="en-US" sz="1800" dirty="0" smtClean="0"/>
                  <a:t>:</a:t>
                </a:r>
              </a:p>
              <a:p>
                <a:pPr marL="0" indent="0" algn="l">
                  <a:spcBef>
                    <a:spcPts val="1200"/>
                  </a:spcBef>
                  <a:buNone/>
                </a:pPr>
                <a:endParaRPr lang="en-US" sz="1800" dirty="0" smtClean="0"/>
              </a:p>
              <a:p>
                <a:pPr marL="0" indent="0" algn="l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/>
                        </a:rPr>
                        <m:t>6 </m:t>
                      </m:r>
                      <m:r>
                        <a:rPr lang="en-US" sz="1800" b="0" i="1" dirty="0" smtClean="0">
                          <a:latin typeface="Cambria Math"/>
                        </a:rPr>
                        <m:t>(</m:t>
                      </m:r>
                      <m:r>
                        <a:rPr lang="en-US" sz="1800" b="0" i="1" dirty="0" smtClean="0">
                          <a:latin typeface="Cambria Math"/>
                        </a:rPr>
                        <m:t>𝑏𝑖𝑡𝑠</m:t>
                      </m:r>
                      <m:r>
                        <a:rPr lang="en-US" sz="1800" b="0" i="1" dirty="0" smtClean="0">
                          <a:latin typeface="Cambria Math"/>
                        </a:rPr>
                        <m:t>/</m:t>
                      </m:r>
                      <m:r>
                        <a:rPr lang="en-US" sz="1800" b="0" i="1" dirty="0" smtClean="0">
                          <a:latin typeface="Cambria Math"/>
                        </a:rPr>
                        <m:t>𝑠𝑦𝑚𝑏𝑜𝑙</m:t>
                      </m:r>
                      <m:r>
                        <a:rPr lang="en-US" sz="1800" b="0" i="1" dirty="0" smtClean="0">
                          <a:latin typeface="Cambria Math"/>
                        </a:rPr>
                        <m:t>) </m:t>
                      </m:r>
                      <m:r>
                        <a:rPr lang="en-US" sz="1800" i="1" dirty="0">
                          <a:latin typeface="Cambria Math"/>
                        </a:rPr>
                        <m:t>𝑥</m:t>
                      </m:r>
                      <m:r>
                        <a:rPr lang="en-US" sz="1800" i="1" dirty="0">
                          <a:latin typeface="Cambria Math"/>
                        </a:rPr>
                        <m:t> 400 (</m:t>
                      </m:r>
                      <m:r>
                        <a:rPr lang="en-US" sz="1800" b="0" i="1" dirty="0" smtClean="0">
                          <a:latin typeface="Cambria Math"/>
                        </a:rPr>
                        <m:t>𝑠𝑦𝑚𝑏𝑜𝑙𝑠</m:t>
                      </m:r>
                      <m:r>
                        <a:rPr lang="en-US" sz="1800" b="0" i="1" dirty="0" smtClean="0">
                          <a:latin typeface="Cambria Math"/>
                        </a:rPr>
                        <m:t>/</m:t>
                      </m:r>
                      <m:r>
                        <a:rPr lang="en-US" sz="1800" b="0" i="1" dirty="0" smtClean="0">
                          <a:latin typeface="Cambria Math"/>
                        </a:rPr>
                        <m:t>𝑠</m:t>
                      </m:r>
                      <m:r>
                        <a:rPr lang="en-US" sz="1800" b="0" i="1" dirty="0" smtClean="0">
                          <a:latin typeface="Cambria Math"/>
                        </a:rPr>
                        <m:t>)= 2,4 </m:t>
                      </m:r>
                      <m:r>
                        <a:rPr lang="en-US" sz="1800" i="1" dirty="0" smtClean="0">
                          <a:latin typeface="Cambria Math"/>
                        </a:rPr>
                        <m:t>𝑘𝑏𝑝𝑠</m:t>
                      </m:r>
                    </m:oMath>
                  </m:oMathPara>
                </a14:m>
                <a:endParaRPr lang="en-US" sz="1800" dirty="0"/>
              </a:p>
              <a:p>
                <a:pPr marL="0" indent="0" algn="l">
                  <a:spcBef>
                    <a:spcPts val="1200"/>
                  </a:spcBef>
                  <a:buNone/>
                </a:pPr>
                <a:endParaRPr lang="el-GR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>
                <a:blip r:embed="rId2"/>
                <a:stretch>
                  <a:fillRect l="-593" t="-780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19823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5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Autofit/>
          </a:bodyPr>
          <a:lstStyle/>
          <a:p>
            <a:pPr marL="0" indent="0" algn="l">
              <a:spcBef>
                <a:spcPts val="1200"/>
              </a:spcBef>
              <a:buNone/>
            </a:pPr>
            <a:r>
              <a:rPr lang="el-GR" sz="1800" dirty="0" smtClean="0"/>
              <a:t>Μια κινητή </a:t>
            </a:r>
            <a:r>
              <a:rPr lang="el-GR" sz="1800" dirty="0" err="1" smtClean="0"/>
              <a:t>ραδιο</a:t>
            </a:r>
            <a:r>
              <a:rPr lang="el-GR" sz="1800" dirty="0" smtClean="0"/>
              <a:t>-ζεύξη μπορεί να υποστηρίζει ρυθμό μετάδοσης δεδομένων 28.000 </a:t>
            </a:r>
            <a:r>
              <a:rPr lang="en-US" sz="1800" dirty="0" smtClean="0"/>
              <a:t>bps</a:t>
            </a:r>
            <a:r>
              <a:rPr lang="el-GR" sz="1800" dirty="0" smtClean="0"/>
              <a:t> σε ένα εύρος ζώνης 25</a:t>
            </a:r>
            <a:r>
              <a:rPr lang="en-US" sz="1800" dirty="0" smtClean="0"/>
              <a:t> kHz</a:t>
            </a:r>
            <a:r>
              <a:rPr lang="el-GR" sz="1800" dirty="0" smtClean="0"/>
              <a:t> κωδικοποιώντας 2 </a:t>
            </a:r>
            <a:r>
              <a:rPr lang="en-US" sz="1800" dirty="0" smtClean="0"/>
              <a:t>bit</a:t>
            </a:r>
            <a:r>
              <a:rPr lang="el-GR" sz="1800" dirty="0" smtClean="0"/>
              <a:t> σε κάθε σύμβολο. Ποια είναι η φασματική απόδοση της </a:t>
            </a:r>
            <a:r>
              <a:rPr lang="el-GR" sz="1800" dirty="0" err="1" smtClean="0"/>
              <a:t>ραδιο</a:t>
            </a:r>
            <a:r>
              <a:rPr lang="el-GR" sz="1800" dirty="0" smtClean="0"/>
              <a:t>-ζεύξης και ποιος ο ρυθμός μετάδοσης συμβόλων (</a:t>
            </a:r>
            <a:r>
              <a:rPr lang="en-US" sz="1800" dirty="0" smtClean="0"/>
              <a:t>baud rate</a:t>
            </a:r>
            <a:r>
              <a:rPr lang="el-GR" sz="1800" dirty="0" smtClean="0"/>
              <a:t>) στο κανάλι;</a:t>
            </a:r>
            <a:endParaRPr lang="el-GR" sz="1800" dirty="0"/>
          </a:p>
          <a:p>
            <a:pPr marL="0" indent="0" algn="l">
              <a:spcBef>
                <a:spcPts val="1200"/>
              </a:spcBef>
              <a:buNone/>
            </a:pPr>
            <a:r>
              <a:rPr lang="el-GR" sz="1800" b="1" u="sng" dirty="0"/>
              <a:t>Απάντηση</a:t>
            </a:r>
            <a:r>
              <a:rPr lang="el-GR" sz="1800" dirty="0"/>
              <a:t>: </a:t>
            </a:r>
          </a:p>
          <a:p>
            <a:pPr marL="0" indent="0" algn="l">
              <a:spcBef>
                <a:spcPts val="1200"/>
              </a:spcBef>
              <a:buNone/>
            </a:pPr>
            <a:r>
              <a:rPr lang="el-GR" sz="1800" dirty="0" smtClean="0"/>
              <a:t>Η φασματική απόδοση είναι μία μέτρηση του αριθμού των </a:t>
            </a:r>
            <a:r>
              <a:rPr lang="en-US" sz="1800" dirty="0" smtClean="0"/>
              <a:t>bits </a:t>
            </a:r>
            <a:r>
              <a:rPr lang="el-GR" sz="1800" dirty="0" smtClean="0"/>
              <a:t>που μεταφέρονται ανά </a:t>
            </a:r>
            <a:r>
              <a:rPr lang="en-US" sz="1800" dirty="0" smtClean="0"/>
              <a:t>Hz </a:t>
            </a:r>
            <a:r>
              <a:rPr lang="el-GR" sz="1800" dirty="0" smtClean="0"/>
              <a:t>του διατιθέμενου εύρους ζώνης.</a:t>
            </a:r>
            <a:r>
              <a:rPr lang="en-US" sz="1800" dirty="0" smtClean="0"/>
              <a:t> </a:t>
            </a:r>
            <a:r>
              <a:rPr lang="el-GR" sz="1800" dirty="0" smtClean="0"/>
              <a:t>Έτσι, η φασματική απόδοση στο παράδειγμα αυτό είναι:</a:t>
            </a:r>
            <a:r>
              <a:rPr lang="en-US" sz="1800" dirty="0" smtClean="0"/>
              <a:t> </a:t>
            </a:r>
          </a:p>
          <a:p>
            <a:pPr marL="0" indent="0" algn="ctr">
              <a:spcBef>
                <a:spcPts val="1200"/>
              </a:spcBef>
              <a:buNone/>
            </a:pPr>
            <a:r>
              <a:rPr lang="en-US" sz="1800" dirty="0" smtClean="0"/>
              <a:t>28</a:t>
            </a:r>
            <a:r>
              <a:rPr lang="el-GR" sz="1800" dirty="0" smtClean="0"/>
              <a:t>.</a:t>
            </a:r>
            <a:r>
              <a:rPr lang="en-US" sz="1800" dirty="0" smtClean="0"/>
              <a:t>000 (bits/s) / 25</a:t>
            </a:r>
            <a:r>
              <a:rPr lang="el-GR" sz="1800" dirty="0" smtClean="0"/>
              <a:t>.</a:t>
            </a:r>
            <a:r>
              <a:rPr lang="en-US" sz="1800" dirty="0" smtClean="0"/>
              <a:t>000 (Hz) = 1</a:t>
            </a:r>
            <a:r>
              <a:rPr lang="el-GR" sz="1800" dirty="0" smtClean="0"/>
              <a:t>,</a:t>
            </a:r>
            <a:r>
              <a:rPr lang="en-US" sz="1800" dirty="0" smtClean="0"/>
              <a:t>12 (bits/s/Hz)</a:t>
            </a:r>
            <a:r>
              <a:rPr lang="en-US" sz="1800" b="1" dirty="0" smtClean="0"/>
              <a:t/>
            </a:r>
            <a:br>
              <a:rPr lang="en-US" sz="1800" b="1" dirty="0" smtClean="0"/>
            </a:br>
            <a:endParaRPr lang="en-US" sz="1800" b="1" dirty="0" smtClean="0"/>
          </a:p>
          <a:p>
            <a:pPr marL="0" indent="0" algn="l">
              <a:spcBef>
                <a:spcPts val="1200"/>
              </a:spcBef>
              <a:buNone/>
            </a:pPr>
            <a:r>
              <a:rPr lang="el-GR" sz="1800" dirty="0" smtClean="0"/>
              <a:t>Ο ρυθμός μετάδοσης συμβόλων (</a:t>
            </a:r>
            <a:r>
              <a:rPr lang="en-US" sz="1800" dirty="0" smtClean="0"/>
              <a:t>baud </a:t>
            </a:r>
            <a:r>
              <a:rPr lang="en-US" sz="1800" dirty="0"/>
              <a:t>rate </a:t>
            </a:r>
            <a:r>
              <a:rPr lang="el-GR" sz="1800" dirty="0" smtClean="0"/>
              <a:t>) στο κανάλι για κωδικοποίηση κάθε συμβόλου με </a:t>
            </a:r>
            <a:r>
              <a:rPr lang="en-US" sz="1800" dirty="0" smtClean="0"/>
              <a:t>2 </a:t>
            </a:r>
            <a:r>
              <a:rPr lang="en-US" sz="1800" dirty="0"/>
              <a:t>bits </a:t>
            </a:r>
            <a:r>
              <a:rPr lang="el-GR" sz="1800" dirty="0" smtClean="0"/>
              <a:t>είναι</a:t>
            </a:r>
            <a:r>
              <a:rPr lang="en-US" sz="1800" dirty="0"/>
              <a:t>:</a:t>
            </a:r>
            <a:r>
              <a:rPr lang="el-GR" sz="1800" dirty="0" smtClean="0"/>
              <a:t> </a:t>
            </a:r>
            <a:endParaRPr lang="en-US" sz="1800" dirty="0" smtClean="0"/>
          </a:p>
          <a:p>
            <a:pPr marL="0" indent="0" algn="ctr">
              <a:spcBef>
                <a:spcPts val="1200"/>
              </a:spcBef>
              <a:buNone/>
            </a:pP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28</a:t>
            </a:r>
            <a:r>
              <a:rPr lang="el-GR" sz="1800" dirty="0" smtClean="0"/>
              <a:t>.</a:t>
            </a:r>
            <a:r>
              <a:rPr lang="en-US" sz="1800" dirty="0" smtClean="0"/>
              <a:t>000 </a:t>
            </a:r>
            <a:r>
              <a:rPr lang="el-GR" sz="1800" dirty="0" smtClean="0"/>
              <a:t>(</a:t>
            </a:r>
            <a:r>
              <a:rPr lang="en-US" sz="1800" dirty="0" smtClean="0"/>
              <a:t>bits/s) / 2 (bits/symbol) </a:t>
            </a:r>
            <a:r>
              <a:rPr lang="en-US" sz="1800" dirty="0"/>
              <a:t>= </a:t>
            </a:r>
            <a:r>
              <a:rPr lang="en-US" sz="1800" dirty="0" smtClean="0"/>
              <a:t>14.000 (symbols/s)= 14.000 baud</a:t>
            </a:r>
            <a:endParaRPr lang="en-US" sz="1800" dirty="0"/>
          </a:p>
          <a:p>
            <a:pPr marL="0" indent="0" algn="l">
              <a:spcBef>
                <a:spcPts val="1200"/>
              </a:spcBef>
              <a:buNone/>
            </a:pPr>
            <a:endParaRPr lang="el-GR" sz="1800" dirty="0" smtClean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59969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1560" y="1124744"/>
            <a:ext cx="8075240" cy="5184576"/>
          </a:xfrm>
        </p:spPr>
        <p:txBody>
          <a:bodyPr>
            <a:noAutofit/>
          </a:bodyPr>
          <a:lstStyle/>
          <a:p>
            <a:pPr marL="285750" indent="-285750" algn="l">
              <a:spcBef>
                <a:spcPts val="600"/>
              </a:spcBef>
              <a:buFont typeface="Arial" pitchFamily="34" charset="0"/>
              <a:buChar char="•"/>
            </a:pPr>
            <a:r>
              <a:rPr lang="el-GR" sz="1600" b="1" dirty="0" smtClean="0">
                <a:solidFill>
                  <a:schemeClr val="tx1"/>
                </a:solidFill>
              </a:rPr>
              <a:t>Διαθεσιμότητα Υλικού και Λογισμικού</a:t>
            </a:r>
          </a:p>
          <a:p>
            <a:pPr algn="l">
              <a:spcBef>
                <a:spcPts val="600"/>
              </a:spcBef>
            </a:pPr>
            <a:r>
              <a:rPr lang="el-GR" sz="1600" dirty="0" smtClean="0">
                <a:solidFill>
                  <a:schemeClr val="tx1"/>
                </a:solidFill>
              </a:rPr>
              <a:t>Ύπαρξη τεχνολογικών μέσω ή υπολογιστική ισχύς για να υλοποιηθεί μία τεχνική, π.χ. στο </a:t>
            </a:r>
            <a:r>
              <a:rPr lang="en-US" sz="1600" dirty="0" smtClean="0">
                <a:solidFill>
                  <a:schemeClr val="tx1"/>
                </a:solidFill>
              </a:rPr>
              <a:t>GSM</a:t>
            </a:r>
            <a:r>
              <a:rPr lang="el-GR" sz="1600" dirty="0" smtClean="0">
                <a:solidFill>
                  <a:schemeClr val="tx1"/>
                </a:solidFill>
              </a:rPr>
              <a:t> επιλέχθηκε η διαμόρφωση </a:t>
            </a:r>
            <a:r>
              <a:rPr lang="en-US" sz="1600" dirty="0" smtClean="0">
                <a:solidFill>
                  <a:schemeClr val="tx1"/>
                </a:solidFill>
              </a:rPr>
              <a:t>GMSK  </a:t>
            </a:r>
            <a:r>
              <a:rPr lang="el-GR" sz="1600" dirty="0" smtClean="0">
                <a:solidFill>
                  <a:schemeClr val="tx1"/>
                </a:solidFill>
              </a:rPr>
              <a:t>αντί της τεχνικά ανώτερης </a:t>
            </a:r>
            <a:r>
              <a:rPr lang="en-US" sz="1600" dirty="0" smtClean="0">
                <a:solidFill>
                  <a:schemeClr val="tx1"/>
                </a:solidFill>
              </a:rPr>
              <a:t>QPSK , </a:t>
            </a:r>
            <a:r>
              <a:rPr lang="el-GR" sz="1600" dirty="0" smtClean="0">
                <a:solidFill>
                  <a:schemeClr val="tx1"/>
                </a:solidFill>
              </a:rPr>
              <a:t>λόγω χαμηλότερης υπολογιστικής πολυπλοκότητας.</a:t>
            </a:r>
          </a:p>
          <a:p>
            <a:pPr marL="285750" indent="-285750" algn="l">
              <a:spcBef>
                <a:spcPts val="600"/>
              </a:spcBef>
              <a:buFont typeface="Arial" pitchFamily="34" charset="0"/>
              <a:buChar char="•"/>
            </a:pPr>
            <a:r>
              <a:rPr lang="el-GR" sz="1600" b="1" dirty="0">
                <a:solidFill>
                  <a:schemeClr val="tx1"/>
                </a:solidFill>
              </a:rPr>
              <a:t>Κατανάλωση</a:t>
            </a:r>
            <a:r>
              <a:rPr lang="el-GR" sz="1600" b="1" dirty="0" smtClean="0">
                <a:solidFill>
                  <a:schemeClr val="tx1"/>
                </a:solidFill>
              </a:rPr>
              <a:t> </a:t>
            </a:r>
            <a:r>
              <a:rPr lang="el-GR" sz="1600" b="1" dirty="0">
                <a:solidFill>
                  <a:schemeClr val="tx1"/>
                </a:solidFill>
              </a:rPr>
              <a:t>Ισχύος</a:t>
            </a:r>
          </a:p>
          <a:p>
            <a:pPr algn="l">
              <a:spcBef>
                <a:spcPts val="600"/>
              </a:spcBef>
            </a:pPr>
            <a:r>
              <a:rPr lang="el-GR" sz="1600" dirty="0" smtClean="0">
                <a:solidFill>
                  <a:schemeClr val="tx1"/>
                </a:solidFill>
              </a:rPr>
              <a:t>Ειδικά σε κινητές επικοινωνίες, π.χ. κινητή τηλεφωνία  η κατανάλωση ισχύος είναι σημαντική. Σχεδόν το 50% της ισχύος που προσφέρει η μπαταρία καταναλώνεται ως θερμότητα στην ενισχυτή </a:t>
            </a:r>
            <a:r>
              <a:rPr lang="en-US" sz="1600" dirty="0" smtClean="0">
                <a:solidFill>
                  <a:schemeClr val="tx1"/>
                </a:solidFill>
              </a:rPr>
              <a:t>RF.</a:t>
            </a:r>
            <a:endParaRPr lang="el-GR" sz="1600" dirty="0" smtClean="0">
              <a:solidFill>
                <a:schemeClr val="tx1"/>
              </a:solidFill>
            </a:endParaRPr>
          </a:p>
          <a:p>
            <a:pPr marL="285750" indent="-285750" algn="l">
              <a:spcBef>
                <a:spcPts val="600"/>
              </a:spcBef>
              <a:buFont typeface="Arial" pitchFamily="34" charset="0"/>
              <a:buChar char="•"/>
            </a:pPr>
            <a:r>
              <a:rPr lang="el-GR" sz="1600" b="1" dirty="0" smtClean="0">
                <a:solidFill>
                  <a:schemeClr val="tx1"/>
                </a:solidFill>
              </a:rPr>
              <a:t>Μέγεθος </a:t>
            </a:r>
            <a:r>
              <a:rPr lang="el-GR" sz="1600" b="1" dirty="0">
                <a:solidFill>
                  <a:schemeClr val="tx1"/>
                </a:solidFill>
              </a:rPr>
              <a:t>Συσκευών</a:t>
            </a:r>
          </a:p>
          <a:p>
            <a:pPr algn="l">
              <a:spcBef>
                <a:spcPts val="600"/>
              </a:spcBef>
            </a:pPr>
            <a:r>
              <a:rPr lang="el-GR" sz="1600" dirty="0" smtClean="0">
                <a:solidFill>
                  <a:schemeClr val="tx1"/>
                </a:solidFill>
              </a:rPr>
              <a:t>Η διαρκής τάση σμίκρυνσης των συσκευών, προκαλεί δυσκολίες τόσο για τον επεξεργαστή </a:t>
            </a:r>
            <a:r>
              <a:rPr lang="en-US" sz="1600" dirty="0" smtClean="0">
                <a:solidFill>
                  <a:schemeClr val="tx1"/>
                </a:solidFill>
              </a:rPr>
              <a:t>DSP</a:t>
            </a:r>
            <a:r>
              <a:rPr lang="el-GR" sz="1600" dirty="0" smtClean="0">
                <a:solidFill>
                  <a:schemeClr val="tx1"/>
                </a:solidFill>
              </a:rPr>
              <a:t> όσο και για την κεραία.</a:t>
            </a:r>
          </a:p>
          <a:p>
            <a:pPr marL="285750" indent="-285750" algn="l">
              <a:spcBef>
                <a:spcPts val="600"/>
              </a:spcBef>
              <a:buFont typeface="Arial" pitchFamily="34" charset="0"/>
              <a:buChar char="•"/>
            </a:pPr>
            <a:r>
              <a:rPr lang="el-GR" sz="1600" b="1" dirty="0" smtClean="0">
                <a:solidFill>
                  <a:schemeClr val="tx1"/>
                </a:solidFill>
              </a:rPr>
              <a:t>Κρατικές </a:t>
            </a:r>
            <a:r>
              <a:rPr lang="el-GR" sz="1600" b="1" dirty="0">
                <a:solidFill>
                  <a:schemeClr val="tx1"/>
                </a:solidFill>
              </a:rPr>
              <a:t>Προδιαγραφές</a:t>
            </a:r>
            <a:r>
              <a:rPr lang="el-GR" sz="1600" b="1" dirty="0" smtClean="0">
                <a:solidFill>
                  <a:schemeClr val="tx1"/>
                </a:solidFill>
              </a:rPr>
              <a:t> και Πρότυπα</a:t>
            </a:r>
          </a:p>
          <a:p>
            <a:pPr algn="l">
              <a:spcBef>
                <a:spcPts val="600"/>
              </a:spcBef>
            </a:pPr>
            <a:r>
              <a:rPr lang="el-GR" sz="1600" dirty="0" smtClean="0">
                <a:solidFill>
                  <a:schemeClr val="tx1"/>
                </a:solidFill>
              </a:rPr>
              <a:t>Σημαντικότατος παράγοντας τόσο για τη διαλειτουργικότητα  των συστημάτων όσο και για την ασφάλεια των χρηστών. Φορείς προτυποποίησης: </a:t>
            </a:r>
            <a:r>
              <a:rPr lang="en-US" sz="1600" dirty="0" smtClean="0">
                <a:solidFill>
                  <a:schemeClr val="tx1"/>
                </a:solidFill>
              </a:rPr>
              <a:t>European Telecommunications Standards Institute (ETSI), International Telecommunications Union (ITU)</a:t>
            </a:r>
            <a:r>
              <a:rPr lang="el-GR" sz="1600" dirty="0" smtClean="0">
                <a:solidFill>
                  <a:schemeClr val="tx1"/>
                </a:solidFill>
              </a:rPr>
              <a:t>, κλπ.</a:t>
            </a:r>
          </a:p>
          <a:p>
            <a:pPr marL="285750" indent="-285750" algn="l">
              <a:spcBef>
                <a:spcPts val="600"/>
              </a:spcBef>
              <a:buFont typeface="Arial" pitchFamily="34" charset="0"/>
              <a:buChar char="•"/>
            </a:pPr>
            <a:r>
              <a:rPr lang="el-GR" sz="1600" b="1" dirty="0" smtClean="0">
                <a:solidFill>
                  <a:schemeClr val="tx1"/>
                </a:solidFill>
              </a:rPr>
              <a:t>Εμπορική </a:t>
            </a:r>
            <a:r>
              <a:rPr lang="el-GR" sz="1600" b="1" dirty="0">
                <a:solidFill>
                  <a:schemeClr val="tx1"/>
                </a:solidFill>
              </a:rPr>
              <a:t>Πραγματικότητα</a:t>
            </a:r>
          </a:p>
          <a:p>
            <a:pPr algn="l">
              <a:spcBef>
                <a:spcPts val="600"/>
              </a:spcBef>
            </a:pPr>
            <a:r>
              <a:rPr lang="el-GR" sz="1600" dirty="0" smtClean="0">
                <a:solidFill>
                  <a:schemeClr val="tx1"/>
                </a:solidFill>
              </a:rPr>
              <a:t>Απλότητα, ευχρηστία, ελκυστικότητα συσκευής, </a:t>
            </a:r>
            <a:r>
              <a:rPr lang="en-US" sz="1600" dirty="0" smtClean="0">
                <a:solidFill>
                  <a:schemeClr val="tx1"/>
                </a:solidFill>
              </a:rPr>
              <a:t>marketing</a:t>
            </a:r>
            <a:endParaRPr lang="el-GR" sz="1600" dirty="0" smtClean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116632"/>
            <a:ext cx="8229600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j-cs"/>
              </a:defRPr>
            </a:lvl1pPr>
          </a:lstStyle>
          <a:p>
            <a:r>
              <a:rPr lang="el-GR" sz="2400" b="1" dirty="0" smtClean="0"/>
              <a:t>Παράγοντες Σχεδιασμού Τηλεπικοινωνιακών Συστημάτων</a:t>
            </a:r>
            <a:endParaRPr lang="el-GR" sz="2400" b="1" dirty="0"/>
          </a:p>
        </p:txBody>
      </p:sp>
      <p:sp>
        <p:nvSpPr>
          <p:cNvPr id="2" name="Θέση αριθμού διαφάνειας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18082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75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Αναπαράσταση Ψηφιακών Σημάτων (1/3)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19256" cy="5472608"/>
          </a:xfrm>
        </p:spPr>
        <p:txBody>
          <a:bodyPr>
            <a:noAutofit/>
          </a:bodyPr>
          <a:lstStyle/>
          <a:p>
            <a:pPr algn="l">
              <a:spcBef>
                <a:spcPts val="1200"/>
              </a:spcBef>
            </a:pPr>
            <a:r>
              <a:rPr lang="el-GR" sz="1800" dirty="0" smtClean="0"/>
              <a:t>Κάθε περιοδικό σήμα μπορεί να αναλυθεί μέσω της </a:t>
            </a:r>
            <a:r>
              <a:rPr lang="el-GR" sz="1800" b="1" dirty="0" smtClean="0"/>
              <a:t>ανάλυσης </a:t>
            </a:r>
            <a:r>
              <a:rPr lang="en-US" sz="1800" b="1" dirty="0" smtClean="0"/>
              <a:t>Fourier</a:t>
            </a:r>
            <a:r>
              <a:rPr lang="el-GR" sz="1800" b="1" dirty="0" smtClean="0"/>
              <a:t> (ανάπτυγμα σειρών και μετασχηματισμός</a:t>
            </a:r>
            <a:r>
              <a:rPr lang="en-US" sz="1800" b="1" dirty="0" smtClean="0"/>
              <a:t> Fourier</a:t>
            </a:r>
            <a:r>
              <a:rPr lang="el-GR" sz="1800" b="1" dirty="0" smtClean="0"/>
              <a:t>) </a:t>
            </a:r>
            <a:r>
              <a:rPr lang="el-GR" sz="1800" dirty="0" smtClean="0"/>
              <a:t>σε άθροισμα αρμονικών ημιτονοειδών σημάτων.</a:t>
            </a:r>
          </a:p>
          <a:p>
            <a:pPr algn="l">
              <a:spcBef>
                <a:spcPts val="1200"/>
              </a:spcBef>
            </a:pPr>
            <a:r>
              <a:rPr lang="el-GR" sz="1800" dirty="0" smtClean="0"/>
              <a:t>Μία ψηφιακή ακολουθία </a:t>
            </a:r>
            <a:r>
              <a:rPr lang="el-GR" sz="1800" b="1" dirty="0" smtClean="0"/>
              <a:t>10101</a:t>
            </a:r>
            <a:r>
              <a:rPr lang="el-GR" sz="1800" dirty="0" smtClean="0"/>
              <a:t> </a:t>
            </a:r>
            <a:br>
              <a:rPr lang="el-GR" sz="1800" dirty="0" smtClean="0"/>
            </a:br>
            <a:r>
              <a:rPr lang="el-GR" sz="1800" dirty="0" smtClean="0"/>
              <a:t>(μπλε χρώμα)</a:t>
            </a:r>
            <a:r>
              <a:rPr lang="en-US" sz="1800" dirty="0" smtClean="0"/>
              <a:t> </a:t>
            </a:r>
            <a:r>
              <a:rPr lang="el-GR" sz="1800" dirty="0" smtClean="0"/>
              <a:t>μπορεί να αναλυθεί </a:t>
            </a:r>
            <a:br>
              <a:rPr lang="el-GR" sz="1800" dirty="0" smtClean="0"/>
            </a:br>
            <a:r>
              <a:rPr lang="el-GR" sz="1800" dirty="0" smtClean="0"/>
              <a:t>μέσω </a:t>
            </a:r>
            <a:r>
              <a:rPr lang="en-US" sz="1800" dirty="0" smtClean="0"/>
              <a:t>Fourier</a:t>
            </a:r>
            <a:r>
              <a:rPr lang="el-GR" sz="1800" dirty="0" smtClean="0"/>
              <a:t> σε ένα </a:t>
            </a:r>
            <a:r>
              <a:rPr lang="el-GR" sz="1800" b="1" dirty="0" smtClean="0"/>
              <a:t>άπειρο</a:t>
            </a:r>
            <a:r>
              <a:rPr lang="en-US" sz="1800" b="1" dirty="0" smtClean="0"/>
              <a:t> </a:t>
            </a:r>
            <a:r>
              <a:rPr lang="el-GR" sz="1800" b="1" dirty="0" smtClean="0"/>
              <a:t>άθροισμα </a:t>
            </a:r>
            <a:br>
              <a:rPr lang="el-GR" sz="1800" b="1" dirty="0" smtClean="0"/>
            </a:br>
            <a:r>
              <a:rPr lang="el-GR" sz="1800" b="1" dirty="0" smtClean="0"/>
              <a:t>ημιτόνων</a:t>
            </a:r>
            <a:r>
              <a:rPr lang="el-GR" sz="1800" dirty="0" smtClean="0"/>
              <a:t>,</a:t>
            </a:r>
            <a:r>
              <a:rPr lang="el-GR" sz="1800" b="1" dirty="0" smtClean="0"/>
              <a:t> </a:t>
            </a:r>
            <a:r>
              <a:rPr lang="el-GR" sz="1800" dirty="0" smtClean="0"/>
              <a:t>με όλο και μικρότερο </a:t>
            </a:r>
            <a:br>
              <a:rPr lang="el-GR" sz="1800" dirty="0" smtClean="0"/>
            </a:br>
            <a:r>
              <a:rPr lang="el-GR" sz="1800" dirty="0" smtClean="0"/>
              <a:t>πλάτος και συχνότητες </a:t>
            </a:r>
            <a:br>
              <a:rPr lang="el-GR" sz="1800" dirty="0" smtClean="0"/>
            </a:br>
            <a:r>
              <a:rPr lang="el-GR" sz="1800" dirty="0" smtClean="0"/>
              <a:t>πολλαπλάσιες της θεμελιώδους </a:t>
            </a:r>
            <a:br>
              <a:rPr lang="el-GR" sz="1800" dirty="0" smtClean="0"/>
            </a:br>
            <a:r>
              <a:rPr lang="el-GR" sz="1800" dirty="0" smtClean="0"/>
              <a:t>συχνότητας της τετραγωνικής </a:t>
            </a:r>
            <a:br>
              <a:rPr lang="el-GR" sz="1800" dirty="0" smtClean="0"/>
            </a:br>
            <a:r>
              <a:rPr lang="el-GR" sz="1800" dirty="0" smtClean="0"/>
              <a:t>παλμοσειράς.</a:t>
            </a:r>
          </a:p>
          <a:p>
            <a:pPr algn="l">
              <a:spcBef>
                <a:spcPts val="1200"/>
              </a:spcBef>
            </a:pPr>
            <a:r>
              <a:rPr lang="el-GR" sz="1800" dirty="0" smtClean="0"/>
              <a:t>Για την </a:t>
            </a:r>
            <a:r>
              <a:rPr lang="el-GR" sz="1800" b="1" dirty="0" smtClean="0"/>
              <a:t>άριστη</a:t>
            </a:r>
            <a:r>
              <a:rPr lang="el-GR" sz="1800" dirty="0" smtClean="0"/>
              <a:t> </a:t>
            </a:r>
            <a:r>
              <a:rPr lang="el-GR" sz="1800" b="1" dirty="0" smtClean="0"/>
              <a:t>ανακατασκευή</a:t>
            </a:r>
            <a:r>
              <a:rPr lang="el-GR" sz="1800" dirty="0" smtClean="0"/>
              <a:t>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l-GR" sz="1800" dirty="0" smtClean="0"/>
              <a:t>της παλμοσειράς</a:t>
            </a:r>
            <a:r>
              <a:rPr lang="en-US" sz="1800" dirty="0" smtClean="0"/>
              <a:t> </a:t>
            </a:r>
            <a:r>
              <a:rPr lang="el-GR" sz="1800" dirty="0" smtClean="0"/>
              <a:t>απαιτούνται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l-GR" sz="1800" b="1" dirty="0" smtClean="0"/>
              <a:t>όλες</a:t>
            </a:r>
            <a:r>
              <a:rPr lang="el-GR" sz="1800" dirty="0" smtClean="0"/>
              <a:t> (άπειρες) οι </a:t>
            </a:r>
            <a:r>
              <a:rPr lang="el-GR" sz="1800" dirty="0" err="1" smtClean="0"/>
              <a:t>ημιτονικές</a:t>
            </a:r>
            <a:r>
              <a:rPr lang="el-GR" sz="1800" dirty="0" smtClean="0"/>
              <a:t>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l-GR" sz="1800" dirty="0" smtClean="0"/>
              <a:t>συνιστώσες.</a:t>
            </a:r>
          </a:p>
        </p:txBody>
      </p:sp>
      <p:pic>
        <p:nvPicPr>
          <p:cNvPr id="1030" name="Picture 6" descr="D:\Dropbox\ΤΕΙΜΕΣ\1_ΜΑΘΗΜΑΤΑ\4_ΤΗΛΕΠΙΚΟΙΝΩΝΙΑΚΑ_ΣΥΣΤΗΜΑΤΑ_ΙΙ\5_Digital_Communcations_Bateman\PAGES\CH1\ch1figs\sec1\series_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2335" y="3428999"/>
            <a:ext cx="4570207" cy="2684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148064" y="2708920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b="1" dirty="0" smtClean="0">
                <a:latin typeface="Cambria Math" pitchFamily="18" charset="0"/>
                <a:ea typeface="Cambria Math" pitchFamily="18" charset="0"/>
              </a:rPr>
              <a:t>Είσοδος Καναλιού</a:t>
            </a:r>
            <a:endParaRPr lang="el-GR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76581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Αναπαράσταση Ψηφιακών Σημάτων (2/3)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Autofit/>
          </a:bodyPr>
          <a:lstStyle/>
          <a:p>
            <a:pPr algn="l">
              <a:spcBef>
                <a:spcPts val="1200"/>
              </a:spcBef>
            </a:pPr>
            <a:r>
              <a:rPr lang="el-GR" sz="1800" dirty="0" smtClean="0"/>
              <a:t>Ένα κανάλι με πεπερασμένο εύρος ζώνης λειτουργεί ως </a:t>
            </a:r>
            <a:r>
              <a:rPr lang="el-GR" sz="1800" b="1" dirty="0" smtClean="0"/>
              <a:t>χαμηλοπερατό φίλτρο </a:t>
            </a:r>
            <a:r>
              <a:rPr lang="en-US" sz="1800" b="1" dirty="0"/>
              <a:t>(LPF)</a:t>
            </a:r>
            <a:r>
              <a:rPr lang="el-GR" sz="1800" b="1" dirty="0"/>
              <a:t> </a:t>
            </a:r>
            <a:r>
              <a:rPr lang="el-GR" sz="1800" dirty="0" smtClean="0"/>
              <a:t>και αφήνει να διέλθουν μόνο κάποιες (οι πλέον </a:t>
            </a:r>
            <a:r>
              <a:rPr lang="el-GR" sz="1800" dirty="0" err="1" smtClean="0"/>
              <a:t>χαμηλόσυχνες</a:t>
            </a:r>
            <a:r>
              <a:rPr lang="el-GR" sz="1800" dirty="0" smtClean="0"/>
              <a:t>) συνιστώσες (ροζ, πράσινη, γαλάζια).</a:t>
            </a:r>
          </a:p>
          <a:p>
            <a:pPr algn="l">
              <a:spcBef>
                <a:spcPts val="1200"/>
              </a:spcBef>
            </a:pPr>
            <a:r>
              <a:rPr lang="el-GR" sz="1800" dirty="0" smtClean="0"/>
              <a:t>Αυτό προκαλεί </a:t>
            </a:r>
            <a:r>
              <a:rPr lang="el-GR" sz="1800" b="1" dirty="0" smtClean="0"/>
              <a:t>παραμόρφωση </a:t>
            </a:r>
            <a:r>
              <a:rPr lang="el-GR" sz="1800" dirty="0" smtClean="0"/>
              <a:t>στην </a:t>
            </a:r>
            <a:br>
              <a:rPr lang="el-GR" sz="1800" dirty="0" smtClean="0"/>
            </a:br>
            <a:r>
              <a:rPr lang="el-GR" sz="1800" dirty="0" smtClean="0"/>
              <a:t>ανακατασκευή της παλμοσειράς στην </a:t>
            </a:r>
            <a:br>
              <a:rPr lang="el-GR" sz="1800" dirty="0" smtClean="0"/>
            </a:br>
            <a:r>
              <a:rPr lang="el-GR" sz="1800" dirty="0" smtClean="0"/>
              <a:t>έξοδο του καναλιού.</a:t>
            </a:r>
          </a:p>
          <a:p>
            <a:pPr algn="l">
              <a:spcBef>
                <a:spcPts val="1200"/>
              </a:spcBef>
            </a:pPr>
            <a:r>
              <a:rPr lang="el-GR" sz="1800" dirty="0" smtClean="0"/>
              <a:t>Παρ’ όλα αυτά η ακολουθία 10101 </a:t>
            </a:r>
            <a:br>
              <a:rPr lang="el-GR" sz="1800" dirty="0" smtClean="0"/>
            </a:br>
            <a:r>
              <a:rPr lang="el-GR" sz="1800" dirty="0" smtClean="0"/>
              <a:t>μπορεί εύκολα να ανιχνευθεί. Αυτό </a:t>
            </a:r>
            <a:br>
              <a:rPr lang="el-GR" sz="1800" dirty="0" smtClean="0"/>
            </a:br>
            <a:r>
              <a:rPr lang="el-GR" sz="1800" dirty="0" smtClean="0"/>
              <a:t>οφείλεται κυρίως στο γεγονός ότι </a:t>
            </a:r>
            <a:br>
              <a:rPr lang="el-GR" sz="1800" dirty="0" smtClean="0"/>
            </a:br>
            <a:r>
              <a:rPr lang="el-GR" sz="1800" dirty="0" smtClean="0"/>
              <a:t>διήλθε η </a:t>
            </a:r>
            <a:r>
              <a:rPr lang="el-GR" sz="1800" b="1" dirty="0" smtClean="0"/>
              <a:t>θεμελιώδης  συνιστώσα </a:t>
            </a:r>
            <a:r>
              <a:rPr lang="el-GR" sz="1800" dirty="0" smtClean="0"/>
              <a:t>(ροζ).</a:t>
            </a:r>
          </a:p>
          <a:p>
            <a:pPr marL="0" indent="0" algn="l">
              <a:spcBef>
                <a:spcPts val="1200"/>
              </a:spcBef>
              <a:buNone/>
            </a:pPr>
            <a:endParaRPr lang="el-GR" sz="1800" dirty="0" smtClean="0"/>
          </a:p>
        </p:txBody>
      </p:sp>
      <p:pic>
        <p:nvPicPr>
          <p:cNvPr id="1032" name="Picture 8" descr="D:\Dropbox\ΤΕΙΜΕΣ\1_ΜΑΘΗΜΑΤΑ\4_ΤΗΛΕΠΙΚΟΙΝΩΝΙΑΚΑ_ΣΥΣΤΗΜΑΤΑ_ΙΙ\5_Digital_Communcations_Bateman\PAGES\CH1\ch1figs\sec1\series_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370193"/>
            <a:ext cx="3756050" cy="2867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012160" y="2699628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b="1" dirty="0" smtClean="0">
                <a:latin typeface="Cambria Math" pitchFamily="18" charset="0"/>
                <a:ea typeface="Cambria Math" pitchFamily="18" charset="0"/>
              </a:rPr>
              <a:t>Έξοδος Καναλιού</a:t>
            </a:r>
            <a:endParaRPr lang="el-GR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01200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Αναπαράσταση Ψηφιακών Σημάτων (3/3)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algn="l">
                  <a:spcBef>
                    <a:spcPts val="1200"/>
                  </a:spcBef>
                </a:pPr>
                <a:r>
                  <a:rPr lang="el-GR" sz="1600" b="1" dirty="0" smtClean="0"/>
                  <a:t>Φάσμα</a:t>
                </a:r>
                <a:r>
                  <a:rPr lang="el-GR" sz="1600" dirty="0" smtClean="0"/>
                  <a:t> </a:t>
                </a:r>
                <a:r>
                  <a:rPr lang="en-US" sz="1600" dirty="0" smtClean="0"/>
                  <a:t>(</a:t>
                </a:r>
                <a:r>
                  <a:rPr lang="en-US" sz="1600" dirty="0" smtClean="0">
                    <a:hlinkClick r:id="rId2"/>
                  </a:rPr>
                  <a:t>spectrum</a:t>
                </a:r>
                <a:r>
                  <a:rPr lang="en-US" sz="1600" dirty="0" smtClean="0"/>
                  <a:t>)</a:t>
                </a:r>
                <a:r>
                  <a:rPr lang="el-GR" sz="1600" dirty="0" smtClean="0"/>
                  <a:t> είναι η αναπαράσταση ενός σήματος</a:t>
                </a:r>
                <a:r>
                  <a:rPr lang="en-US" sz="1600" dirty="0" smtClean="0"/>
                  <a:t> </a:t>
                </a:r>
                <a:r>
                  <a:rPr lang="el-GR" sz="1600" dirty="0" smtClean="0"/>
                  <a:t/>
                </a:r>
                <a:br>
                  <a:rPr lang="el-GR" sz="1600" dirty="0" smtClean="0"/>
                </a:br>
                <a:r>
                  <a:rPr lang="el-GR" sz="1600" dirty="0" smtClean="0"/>
                  <a:t>από το πεδίο του χρόνου </a:t>
                </a:r>
                <a:r>
                  <a:rPr lang="en-US" sz="1600" dirty="0" smtClean="0"/>
                  <a:t>(</a:t>
                </a:r>
                <a:r>
                  <a:rPr lang="en-US" sz="1600" dirty="0" smtClean="0">
                    <a:hlinkClick r:id="rId3"/>
                  </a:rPr>
                  <a:t>time domain</a:t>
                </a:r>
                <a:r>
                  <a:rPr lang="en-US" sz="1600" dirty="0" smtClean="0"/>
                  <a:t>)</a:t>
                </a:r>
                <a:r>
                  <a:rPr lang="el-GR" sz="1600" dirty="0" smtClean="0"/>
                  <a:t> στο </a:t>
                </a:r>
                <a:r>
                  <a:rPr lang="el-GR" sz="1600" b="1" dirty="0" smtClean="0"/>
                  <a:t>πεδίο της</a:t>
                </a:r>
                <a:r>
                  <a:rPr lang="en-US" sz="1600" b="1" dirty="0" smtClean="0"/>
                  <a:t> </a:t>
                </a:r>
                <a:r>
                  <a:rPr lang="el-GR" sz="1600" b="1" dirty="0" smtClean="0"/>
                  <a:t/>
                </a:r>
                <a:br>
                  <a:rPr lang="el-GR" sz="1600" b="1" dirty="0" smtClean="0"/>
                </a:br>
                <a:r>
                  <a:rPr lang="el-GR" sz="1600" b="1" dirty="0" smtClean="0"/>
                  <a:t>συχνότητας </a:t>
                </a:r>
                <a:r>
                  <a:rPr lang="el-GR" sz="1600" dirty="0" smtClean="0"/>
                  <a:t>(</a:t>
                </a:r>
                <a:r>
                  <a:rPr lang="en-US" sz="1600" dirty="0" smtClean="0">
                    <a:hlinkClick r:id="rId4"/>
                  </a:rPr>
                  <a:t>frequency domain</a:t>
                </a:r>
                <a:r>
                  <a:rPr lang="en-US" sz="1600" dirty="0" smtClean="0"/>
                  <a:t>).</a:t>
                </a:r>
              </a:p>
              <a:p>
                <a:pPr algn="l">
                  <a:spcBef>
                    <a:spcPts val="1200"/>
                  </a:spcBef>
                </a:pPr>
                <a:r>
                  <a:rPr lang="el-GR" sz="1600" dirty="0" smtClean="0"/>
                  <a:t>Το φάσμα προκύπτει με </a:t>
                </a:r>
                <a:r>
                  <a:rPr lang="el-GR" sz="1600" b="1" dirty="0" smtClean="0"/>
                  <a:t>ανάλυση </a:t>
                </a:r>
                <a:r>
                  <a:rPr lang="en-US" sz="1600" b="1" dirty="0" smtClean="0"/>
                  <a:t>Fourier</a:t>
                </a:r>
                <a:r>
                  <a:rPr lang="el-GR" sz="1600" dirty="0" smtClean="0"/>
                  <a:t>,  είναι </a:t>
                </a:r>
                <a:r>
                  <a:rPr lang="el-GR" sz="1600" b="1" dirty="0" smtClean="0"/>
                  <a:t>μιγαδική </a:t>
                </a:r>
                <a:br>
                  <a:rPr lang="el-GR" sz="1600" b="1" dirty="0" smtClean="0"/>
                </a:br>
                <a:r>
                  <a:rPr lang="el-GR" sz="1600" b="1" dirty="0" smtClean="0"/>
                  <a:t>ποσότητα </a:t>
                </a:r>
                <a:r>
                  <a:rPr lang="el-GR" sz="1600" dirty="0" smtClean="0"/>
                  <a:t>και εκφράζεται είτε σε πραγματικό-φανταστικό </a:t>
                </a:r>
                <a:br>
                  <a:rPr lang="el-GR" sz="1600" dirty="0" smtClean="0"/>
                </a:br>
                <a:r>
                  <a:rPr lang="el-GR" sz="1600" dirty="0" smtClean="0"/>
                  <a:t>μέρος είτε (συνηθέστερα) σε </a:t>
                </a:r>
                <a:r>
                  <a:rPr lang="el-GR" sz="1600" b="1" dirty="0" smtClean="0"/>
                  <a:t>μέτρο-φάση</a:t>
                </a:r>
                <a:r>
                  <a:rPr lang="el-GR" sz="1600" dirty="0" smtClean="0"/>
                  <a:t>. </a:t>
                </a:r>
              </a:p>
              <a:p>
                <a:pPr algn="l">
                  <a:spcBef>
                    <a:spcPts val="1200"/>
                  </a:spcBef>
                </a:pPr>
                <a:r>
                  <a:rPr lang="el-GR" sz="1600" dirty="0" smtClean="0"/>
                  <a:t>Οι θέσεις των γραμμών στο διπλανό σχήμα προσδιορίζουν </a:t>
                </a:r>
                <a:br>
                  <a:rPr lang="el-GR" sz="1600" dirty="0" smtClean="0"/>
                </a:br>
                <a:r>
                  <a:rPr lang="el-GR" sz="1600" dirty="0" smtClean="0"/>
                  <a:t>το συχνοτικό περιεχόμενο του σήματος και τα ύψη των </a:t>
                </a:r>
                <a:br>
                  <a:rPr lang="el-GR" sz="1600" dirty="0" smtClean="0"/>
                </a:br>
                <a:r>
                  <a:rPr lang="el-GR" sz="1600" dirty="0" smtClean="0"/>
                  <a:t>γραμμών την ισχύ κάθε συχνότητας.</a:t>
                </a:r>
                <a:endParaRPr lang="en-US" sz="1600" dirty="0" smtClean="0"/>
              </a:p>
              <a:p>
                <a:pPr algn="l">
                  <a:spcBef>
                    <a:spcPts val="1200"/>
                  </a:spcBef>
                </a:pPr>
                <a:r>
                  <a:rPr lang="el-GR" sz="1600" dirty="0" smtClean="0"/>
                  <a:t>Τα πλάτη των συχνοτικών συνιστωσών περιβάλλονται </a:t>
                </a:r>
                <a:br>
                  <a:rPr lang="el-GR" sz="1600" dirty="0" smtClean="0"/>
                </a:br>
                <a:r>
                  <a:rPr lang="el-GR" sz="1600" dirty="0" smtClean="0"/>
                  <a:t>από μία </a:t>
                </a:r>
                <a:r>
                  <a:rPr lang="el-GR" sz="1600" b="1" dirty="0" smtClean="0"/>
                  <a:t>φασματική περιβάλλουσα </a:t>
                </a:r>
                <a:r>
                  <a:rPr lang="el-GR" sz="1600" dirty="0" smtClean="0"/>
                  <a:t>(</a:t>
                </a:r>
                <a:r>
                  <a:rPr lang="en-US" sz="1600" dirty="0" smtClean="0"/>
                  <a:t>envelope)</a:t>
                </a:r>
                <a:r>
                  <a:rPr lang="el-GR" sz="1600" dirty="0" smtClean="0"/>
                  <a:t>,</a:t>
                </a:r>
                <a:r>
                  <a:rPr lang="en-US" sz="1600" dirty="0" smtClean="0"/>
                  <a:t> </a:t>
                </a:r>
                <a:r>
                  <a:rPr lang="el-GR" sz="1600" dirty="0" smtClean="0"/>
                  <a:t>η οποία </a:t>
                </a:r>
                <a:r>
                  <a:rPr lang="en-US" sz="1600" dirty="0" smtClean="0"/>
                  <a:t/>
                </a:r>
                <a:br>
                  <a:rPr lang="en-US" sz="1600" dirty="0" smtClean="0"/>
                </a:br>
                <a:r>
                  <a:rPr lang="el-GR" sz="1600" dirty="0" smtClean="0"/>
                  <a:t>μηδενίζεται για συχνότητες ακέραια πολλαπλάσια</a:t>
                </a:r>
                <a:br>
                  <a:rPr lang="el-GR" sz="1600" dirty="0" smtClean="0"/>
                </a:br>
                <a:r>
                  <a:rPr lang="el-GR" sz="1600" dirty="0" smtClean="0"/>
                  <a:t>της συχνότητας που αντιστοιχεί  στο εύρος παλμού (τ).</a:t>
                </a:r>
              </a:p>
              <a:p>
                <a:pPr algn="l">
                  <a:spcBef>
                    <a:spcPts val="1200"/>
                  </a:spcBef>
                </a:pPr>
                <a:r>
                  <a:rPr lang="el-GR" sz="1600" dirty="0" smtClean="0"/>
                  <a:t>Η φασματική περιβάλλουσα δίνεται από τη σχέση</a:t>
                </a:r>
                <a:r>
                  <a:rPr lang="en-US" sz="1600" dirty="0" smtClean="0"/>
                  <a:t>:</a:t>
                </a:r>
              </a:p>
              <a:p>
                <a:pPr marL="0" indent="0" algn="l">
                  <a:spcBef>
                    <a:spcPts val="1200"/>
                  </a:spcBef>
                  <a:buNone/>
                </a:pPr>
                <a:endParaRPr lang="el-GR" sz="1600" dirty="0" smtClean="0"/>
              </a:p>
              <a:p>
                <a:pPr marL="1436688" indent="0" algn="l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/>
                        </a:rPr>
                        <m:t>𝑠𝑖𝑛𝑐</m:t>
                      </m:r>
                      <m:r>
                        <a:rPr lang="en-US" sz="16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6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/>
                            </a:rPr>
                            <m:t>2</m:t>
                          </m:r>
                          <m:r>
                            <a:rPr lang="en-US" sz="1600" b="0" i="1" smtClean="0">
                              <a:latin typeface="Cambria Math"/>
                            </a:rPr>
                            <m:t>𝐴</m:t>
                          </m:r>
                          <m:r>
                            <a:rPr lang="el-GR" sz="1600" b="0" i="1" smtClean="0">
                              <a:latin typeface="Cambria Math"/>
                            </a:rPr>
                            <m:t>𝜏</m:t>
                          </m:r>
                        </m:num>
                        <m:den>
                          <m:r>
                            <a:rPr lang="en-US" sz="1600" b="0" i="1" smtClean="0">
                              <a:latin typeface="Cambria Math"/>
                            </a:rPr>
                            <m:t>𝑇</m:t>
                          </m:r>
                        </m:den>
                      </m:f>
                      <m:r>
                        <a:rPr lang="en-US" sz="1600" b="0" i="1" smtClean="0">
                          <a:latin typeface="Cambria Math"/>
                        </a:rPr>
                        <m:t>.</m:t>
                      </m:r>
                      <m:f>
                        <m:fPr>
                          <m:ctrlPr>
                            <a:rPr lang="en-US" sz="16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1600" b="0" i="0" smtClean="0">
                              <a:latin typeface="Cambria Math"/>
                            </a:rPr>
                            <m:t>sin</m:t>
                          </m:r>
                          <m:r>
                            <a:rPr lang="en-US" sz="1600" i="1">
                              <a:latin typeface="Cambria Math"/>
                            </a:rPr>
                            <m:t>⁡(</m:t>
                          </m:r>
                          <m:r>
                            <a:rPr lang="el-GR" sz="1600" b="0" i="1" smtClean="0">
                              <a:latin typeface="Cambria Math"/>
                            </a:rPr>
                            <m:t>𝜋</m:t>
                          </m:r>
                          <m:r>
                            <a:rPr lang="en-US" sz="1600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en-US" sz="1600" b="0" i="1" smtClean="0">
                              <a:latin typeface="Cambria Math"/>
                            </a:rPr>
                            <m:t>/</m:t>
                          </m:r>
                          <m:r>
                            <a:rPr lang="en-US" sz="1600" b="0" i="1" smtClean="0">
                              <a:latin typeface="Cambria Math"/>
                            </a:rPr>
                            <m:t>𝑇</m:t>
                          </m:r>
                          <m:r>
                            <a:rPr lang="en-US" sz="1600" b="0" i="1" smtClean="0">
                              <a:latin typeface="Cambria Math"/>
                            </a:rPr>
                            <m:t>)</m:t>
                          </m:r>
                        </m:num>
                        <m:den>
                          <m:r>
                            <a:rPr lang="en-US" sz="1600" i="1">
                              <a:latin typeface="Cambria Math"/>
                            </a:rPr>
                            <m:t>(</m:t>
                          </m:r>
                          <m:r>
                            <a:rPr lang="el-GR" sz="1600" b="0" i="1" smtClean="0">
                              <a:latin typeface="Cambria Math"/>
                            </a:rPr>
                            <m:t>𝜋</m:t>
                          </m:r>
                          <m:r>
                            <a:rPr lang="en-US" sz="1600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en-US" sz="1600" b="0" i="1" smtClean="0">
                              <a:latin typeface="Cambria Math"/>
                            </a:rPr>
                            <m:t>/</m:t>
                          </m:r>
                          <m:r>
                            <a:rPr lang="en-US" sz="1600" b="0" i="1" smtClean="0">
                              <a:latin typeface="Cambria Math"/>
                            </a:rPr>
                            <m:t>𝑇</m:t>
                          </m:r>
                          <m:r>
                            <a:rPr lang="en-US" sz="1600" b="0" i="1" smtClean="0">
                              <a:latin typeface="Cambria Math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l-GR" sz="16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5"/>
                <a:stretch>
                  <a:fillRect l="-222" t="-44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011047"/>
            <a:ext cx="2880320" cy="5730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91164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Φάσμα ενός Παλμού Δεδομένων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2962672" cy="5112568"/>
          </a:xfrm>
        </p:spPr>
        <p:txBody>
          <a:bodyPr>
            <a:noAutofit/>
          </a:bodyPr>
          <a:lstStyle/>
          <a:p>
            <a:pPr algn="l">
              <a:spcBef>
                <a:spcPts val="1200"/>
              </a:spcBef>
            </a:pPr>
            <a:r>
              <a:rPr lang="el-GR" sz="1800" dirty="0" smtClean="0"/>
              <a:t>Καθώς αυξάνεται η θεμελιώδης περίοδος μίας κυματομορφής,  μειώνεται η θεμελιώδης συχνότητα των συνιστωσών της σειράς </a:t>
            </a:r>
            <a:r>
              <a:rPr lang="en-US" sz="1800" dirty="0" smtClean="0"/>
              <a:t>Fourier</a:t>
            </a:r>
            <a:r>
              <a:rPr lang="el-GR" sz="1800" dirty="0" smtClean="0"/>
              <a:t> και έτσι οι αρμονικές πλησιάζουν συχνοτικά η μία την άλλη.</a:t>
            </a:r>
          </a:p>
          <a:p>
            <a:pPr algn="l">
              <a:spcBef>
                <a:spcPts val="1200"/>
              </a:spcBef>
            </a:pPr>
            <a:r>
              <a:rPr lang="el-GR" sz="1800" dirty="0" smtClean="0"/>
              <a:t>Όταν ο χρόνος μεταξύ των παλμών τείνει στο άπειρο, το φάσμα γίνεται συνεχές.</a:t>
            </a:r>
          </a:p>
        </p:txBody>
      </p:sp>
      <p:pic>
        <p:nvPicPr>
          <p:cNvPr id="5122" name="Picture 2" descr="D:\PAGES\CH1\ch1figs\sec1\pulse_tf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141409"/>
            <a:ext cx="5112568" cy="4951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25508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12968" cy="850106"/>
          </a:xfrm>
        </p:spPr>
        <p:txBody>
          <a:bodyPr>
            <a:noAutofit/>
          </a:bodyPr>
          <a:lstStyle/>
          <a:p>
            <a:r>
              <a:rPr lang="el-GR" sz="2400" dirty="0" smtClean="0"/>
              <a:t>Φάσμα μίας Σειράς Δεδομένων </a:t>
            </a:r>
            <a:r>
              <a:rPr lang="el-GR" sz="2400" dirty="0" err="1" smtClean="0"/>
              <a:t>Δεδομένων</a:t>
            </a:r>
            <a:r>
              <a:rPr lang="el-GR" sz="2400" dirty="0" smtClean="0"/>
              <a:t> Βασικής Ζώνης (1/2)</a:t>
            </a:r>
            <a:endParaRPr lang="el-GR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00808"/>
            <a:ext cx="3865984" cy="4320480"/>
          </a:xfrm>
        </p:spPr>
        <p:txBody>
          <a:bodyPr>
            <a:noAutofit/>
          </a:bodyPr>
          <a:lstStyle/>
          <a:p>
            <a:pPr algn="l">
              <a:spcBef>
                <a:spcPts val="1200"/>
              </a:spcBef>
            </a:pPr>
            <a:r>
              <a:rPr lang="el-GR" sz="1800" dirty="0" smtClean="0"/>
              <a:t>Αν οι παλμοί αποκτήσουν ομαλές ακμές, τότε </a:t>
            </a:r>
            <a:r>
              <a:rPr lang="el-GR" sz="1800" b="1" dirty="0" smtClean="0"/>
              <a:t>μειώνεται </a:t>
            </a:r>
            <a:r>
              <a:rPr lang="el-GR" sz="1800" dirty="0" smtClean="0"/>
              <a:t>το υψηλό φασματικό περιεχόμενο.</a:t>
            </a:r>
          </a:p>
          <a:p>
            <a:pPr algn="l">
              <a:spcBef>
                <a:spcPts val="1200"/>
              </a:spcBef>
            </a:pPr>
            <a:r>
              <a:rPr lang="el-GR" sz="1800" dirty="0" smtClean="0"/>
              <a:t>Για τη μορφοποίηση των παλμών, η παλμοσειρά </a:t>
            </a:r>
            <a:r>
              <a:rPr lang="el-GR" sz="1800" dirty="0"/>
              <a:t>διαβιβάζεται μέσα </a:t>
            </a:r>
            <a:r>
              <a:rPr lang="el-GR" sz="1800" dirty="0" smtClean="0"/>
              <a:t>από ένα χαμηλοπερατό φίλτρο με απόκριση </a:t>
            </a:r>
            <a:r>
              <a:rPr lang="el-GR" sz="1800" b="1" dirty="0" smtClean="0"/>
              <a:t>υψωμένου συνημιτόνου </a:t>
            </a:r>
            <a:r>
              <a:rPr lang="en-US" sz="1800" dirty="0" smtClean="0"/>
              <a:t>(raised cosine).</a:t>
            </a:r>
          </a:p>
          <a:p>
            <a:pPr algn="l">
              <a:spcBef>
                <a:spcPts val="1200"/>
              </a:spcBef>
            </a:pPr>
            <a:r>
              <a:rPr lang="el-GR" sz="1800" dirty="0" smtClean="0"/>
              <a:t>Αυτά τα φίλτρα ανήκουν στην κατηγορία φίλτρων </a:t>
            </a:r>
            <a:r>
              <a:rPr lang="en-US" sz="1800" b="1" dirty="0" err="1" smtClean="0"/>
              <a:t>Nyquist</a:t>
            </a:r>
            <a:r>
              <a:rPr lang="en-US" sz="1800" dirty="0" smtClean="0"/>
              <a:t>.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4323184" y="1628800"/>
            <a:ext cx="4569296" cy="3456384"/>
            <a:chOff x="4251176" y="2636912"/>
            <a:chExt cx="4026024" cy="3149700"/>
          </a:xfrm>
        </p:grpSpPr>
        <p:pic>
          <p:nvPicPr>
            <p:cNvPr id="4100" name="Picture 4" descr="D:\PAGES\CH1\ch1figs\sec1\rc_freq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72200" y="4581128"/>
              <a:ext cx="1905000" cy="11334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04" name="Picture 8" descr="D:\PAGES\CH1\ch1figs\sec1\rect_fp3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72200" y="2708920"/>
              <a:ext cx="1905000" cy="11334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06" name="Picture 10" descr="D:\PAGES\CH1\ch1figs\sec1\rand_tr.gif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1176" y="2636912"/>
              <a:ext cx="1905000" cy="11334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08" name="Picture 12" descr="D:\PAGES\CH1\ch1figs\sec1\rand_tc.gif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1176" y="4653136"/>
              <a:ext cx="1905000" cy="11334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88969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12968" cy="850106"/>
          </a:xfrm>
        </p:spPr>
        <p:txBody>
          <a:bodyPr>
            <a:noAutofit/>
          </a:bodyPr>
          <a:lstStyle/>
          <a:p>
            <a:r>
              <a:rPr lang="el-GR" sz="2400" dirty="0" smtClean="0"/>
              <a:t>Φάσμα μίας Σειράς Δεδομένων </a:t>
            </a:r>
            <a:r>
              <a:rPr lang="el-GR" sz="2400" dirty="0" err="1" smtClean="0"/>
              <a:t>Δεδομένων</a:t>
            </a:r>
            <a:r>
              <a:rPr lang="el-GR" sz="2400" dirty="0" smtClean="0"/>
              <a:t> Βασικής Ζώνης (2/2)</a:t>
            </a:r>
            <a:endParaRPr lang="el-GR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91264" cy="5328592"/>
          </a:xfrm>
        </p:spPr>
        <p:txBody>
          <a:bodyPr>
            <a:noAutofit/>
          </a:bodyPr>
          <a:lstStyle/>
          <a:p>
            <a:pPr algn="l">
              <a:spcBef>
                <a:spcPts val="1200"/>
              </a:spcBef>
            </a:pPr>
            <a:r>
              <a:rPr lang="el-GR" sz="1800" dirty="0" smtClean="0"/>
              <a:t>Η μείωση του εύρους των παλμών με ταυτόχρονη διατήρηση της περιόδου τους, προκαλεί αύξηση στη στάθμη των υψηλότερων αρμονικών σε βάρος των χαμηλότερων, δηλ. το σήμα αποκτά περισσότερες υψηλές συχνότητες.</a:t>
            </a:r>
            <a:endParaRPr lang="en-US" sz="1800" dirty="0" smtClean="0"/>
          </a:p>
        </p:txBody>
      </p:sp>
      <p:pic>
        <p:nvPicPr>
          <p:cNvPr id="1026" name="Picture 2" descr="C:\Users\user\Dropbox\ΤΕΙΜΕΣ\1_ΜΑΘΗΜΑΤΑ\4_ΤΗΛΕΠΙΚΟΙΝΩΝΙΑΚΑ_ΣΥΣΤΗΜΑΤΑ_ΙΙ\5_Digital_Communcations_Bateman\PAGES\CH1\ch1figs\sec1\impuls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060848"/>
            <a:ext cx="4680520" cy="4506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03279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��< ? x m l   v e r s i o n = " 1 . 0 "   e n c o d i n g = " u t f - 1 6 " ? > < D o c u m e n t S e t t i n g s   x m l n s : x s i = " h t t p : / / w w w . w 3 . o r g / 2 0 0 1 / X M L S c h e m a - i n s t a n c e "   x m l n s : x s d = " h t t p : / / w w w . w 3 . o r g / 2 0 0 1 / X M L S c h e m a "   x m l n s = " h t t p : / / w w w . z h a w . c h / A c c e s s i b i l i t y A d d I n " >  
     < C h e c k R e a d i n g O r d e r > t r u e < / C h e c k R e a d i n g O r d e r >  
     < C h e c k T a b l e H e a d e r > t r u e < / C h e c k T a b l e H e a d e r >  
     < C h e c k S l i d e T i t l e > t r u e < / C h e c k S l i d e T i t l e >  
     < C h e c k L a n g u a g e S e t t i n g > t r u e < / C h e c k L a n g u a g e S e t t i n g >  
     < C h e c k A l t T e x t > t r u e < / C h e c k A l t T e x t >  
     < C h e c k T e x t S i z e > f a l s e < / C h e c k T e x t S i z e >  
     < C h e c k S c r e e n T i p > f a l s e < / C h e c k S c r e e n T i p >  
     < S h o w S h a p e N a m e C o l u m n > f a l s e < / S h o w S h a p e N a m e C o l u m n >  
     < S h o w I s s u e D e s c r i p t i o n > t r u e < / S h o w I s s u e D e s c r i p t i o n >  
 < / D o c u m e n t S e t t i n g s > 
</file>

<file path=customXml/itemProps1.xml><?xml version="1.0" encoding="utf-8"?>
<ds:datastoreItem xmlns:ds="http://schemas.openxmlformats.org/officeDocument/2006/customXml" ds:itemID="{5C03809F-D4A3-47FD-8DBC-EBDFE157AE83}">
  <ds:schemaRefs>
    <ds:schemaRef ds:uri="http://www.w3.org/2001/XMLSchema"/>
    <ds:schemaRef ds:uri="http://www.zhaw.ch/AccessibilityAddI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22121</TotalTime>
  <Words>1470</Words>
  <Application>Microsoft Office PowerPoint</Application>
  <PresentationFormat>On-screen Show (4:3)</PresentationFormat>
  <Paragraphs>177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Τηλεπικοινωνιακά Συστήματα Ι</vt:lpstr>
      <vt:lpstr>PowerPoint Presentation</vt:lpstr>
      <vt:lpstr>PowerPoint Presentation</vt:lpstr>
      <vt:lpstr>Αναπαράσταση Ψηφιακών Σημάτων (1/3)</vt:lpstr>
      <vt:lpstr>Αναπαράσταση Ψηφιακών Σημάτων (2/3)</vt:lpstr>
      <vt:lpstr>Αναπαράσταση Ψηφιακών Σημάτων (3/3)</vt:lpstr>
      <vt:lpstr>Φάσμα ενός Παλμού Δεδομένων</vt:lpstr>
      <vt:lpstr>Φάσμα μίας Σειράς Δεδομένων Δεδομένων Βασικής Ζώνης (1/2)</vt:lpstr>
      <vt:lpstr>Φάσμα μίας Σειράς Δεδομένων Δεδομένων Βασικής Ζώνης (2/2)</vt:lpstr>
      <vt:lpstr>Διαδικασία Διαμόρφωσης (Μίξης)</vt:lpstr>
      <vt:lpstr>Διαδικασία Διαμόρφωσης (Μίξης)</vt:lpstr>
      <vt:lpstr>Διανυσματικός Διαμορφωτής</vt:lpstr>
      <vt:lpstr>Ρυθμός Μετάδοσης Δεδομένων στο Κανάλι</vt:lpstr>
      <vt:lpstr>Βασικά Μεγέθη Μέτρησης Καναλιών</vt:lpstr>
      <vt:lpstr>Ρυθμός μεταφοράς πληροφορίας</vt:lpstr>
      <vt:lpstr>Ρυθμός μεταφοράς συμβόλων</vt:lpstr>
      <vt:lpstr>Φασματική απόδοση</vt:lpstr>
      <vt:lpstr>Άσκηση 1</vt:lpstr>
      <vt:lpstr>Άσκηση 2 </vt:lpstr>
      <vt:lpstr>Άσκηση 3 </vt:lpstr>
      <vt:lpstr>Άσκηση 4</vt:lpstr>
      <vt:lpstr>Άσκηση 5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Paraskevas</dc:creator>
  <cp:lastModifiedBy>Michael Paraskevas</cp:lastModifiedBy>
  <cp:revision>767</cp:revision>
  <cp:lastPrinted>2018-07-19T14:58:18Z</cp:lastPrinted>
  <dcterms:created xsi:type="dcterms:W3CDTF">2012-03-18T08:27:36Z</dcterms:created>
  <dcterms:modified xsi:type="dcterms:W3CDTF">2018-07-19T14:58:32Z</dcterms:modified>
</cp:coreProperties>
</file>