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8" r:id="rId3"/>
    <p:sldId id="279" r:id="rId4"/>
    <p:sldId id="280" r:id="rId5"/>
    <p:sldId id="275"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solidFill>
                <a:schemeClr val="bg1"/>
              </a:solidFill>
            </a:endParaRPr>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7867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74581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253546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281492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823872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566943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64983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837951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38697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a:xfrm>
            <a:off x="10951856" y="5867131"/>
            <a:ext cx="551167" cy="365125"/>
          </a:xfrm>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502974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29-Mar-23</a:t>
            </a:fld>
            <a:endParaRPr lang="en-US" dirty="0"/>
          </a:p>
        </p:txBody>
      </p:sp>
      <p:sp>
        <p:nvSpPr>
          <p:cNvPr id="5" name="Footer Placeholder 4"/>
          <p:cNvSpPr>
            <a:spLocks noGrp="1"/>
          </p:cNvSpPr>
          <p:nvPr>
            <p:ph type="ftr" sz="quarter" idx="11"/>
          </p:nvPr>
        </p:nvSpPr>
        <p:spPr/>
        <p:txBody>
          <a:bodyPr/>
          <a:lstStyle/>
          <a:p>
            <a:endParaRPr lang="en-US" dirty="0">
              <a:solidFill>
                <a:schemeClr val="tx1"/>
              </a:solidFill>
            </a:endParaRPr>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405485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21463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8" name="Footer Placeholder 7"/>
          <p:cNvSpPr>
            <a:spLocks noGrp="1"/>
          </p:cNvSpPr>
          <p:nvPr>
            <p:ph type="ftr" sz="quarter" idx="11"/>
          </p:nvPr>
        </p:nvSpPr>
        <p:spPr/>
        <p:txBody>
          <a:bodyPr/>
          <a:lstStyle/>
          <a:p>
            <a:endParaRPr lang="en-US" spc="50" dirty="0"/>
          </a:p>
        </p:txBody>
      </p:sp>
      <p:sp>
        <p:nvSpPr>
          <p:cNvPr id="9" name="Slide Number Placeholder 8"/>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60614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lgn="r"/>
            <a:fld id="{A37D6D71-8B28-4ED6-B932-04B197003D23}" type="datetimeFigureOut">
              <a:rPr lang="en-US" smtClean="0"/>
              <a:pPr algn="r"/>
              <a:t>29-Mar-23</a:t>
            </a:fld>
            <a:endParaRPr lang="en-US" dirty="0"/>
          </a:p>
        </p:txBody>
      </p:sp>
      <p:sp>
        <p:nvSpPr>
          <p:cNvPr id="4" name="Footer Placeholder 3"/>
          <p:cNvSpPr>
            <a:spLocks noGrp="1"/>
          </p:cNvSpPr>
          <p:nvPr>
            <p:ph type="ftr" sz="quarter" idx="11"/>
          </p:nvPr>
        </p:nvSpPr>
        <p:spPr/>
        <p:txBody>
          <a:bodyPr/>
          <a:lstStyle/>
          <a:p>
            <a:endParaRPr lang="en-US" dirty="0">
              <a:solidFill>
                <a:schemeClr val="tx1"/>
              </a:solidFill>
            </a:endParaRPr>
          </a:p>
        </p:txBody>
      </p:sp>
      <p:sp>
        <p:nvSpPr>
          <p:cNvPr id="5" name="Slide Number Placeholder 4"/>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472346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A37D6D71-8B28-4ED6-B932-04B197003D23}" type="datetimeFigureOut">
              <a:rPr lang="en-US" smtClean="0"/>
              <a:pPr algn="r"/>
              <a:t>29-Mar-23</a:t>
            </a:fld>
            <a:endParaRPr lang="en-US" dirty="0"/>
          </a:p>
        </p:txBody>
      </p:sp>
      <p:sp>
        <p:nvSpPr>
          <p:cNvPr id="3" name="Footer Placeholder 2"/>
          <p:cNvSpPr>
            <a:spLocks noGrp="1"/>
          </p:cNvSpPr>
          <p:nvPr>
            <p:ph type="ftr" sz="quarter" idx="11"/>
          </p:nvPr>
        </p:nvSpPr>
        <p:spPr/>
        <p:txBody>
          <a:bodyPr/>
          <a:lstStyle/>
          <a:p>
            <a:endParaRPr lang="en-US" dirty="0">
              <a:solidFill>
                <a:schemeClr val="tx1"/>
              </a:solidFill>
            </a:endParaRPr>
          </a:p>
        </p:txBody>
      </p:sp>
      <p:sp>
        <p:nvSpPr>
          <p:cNvPr id="4" name="Slide Number Placeholder 3"/>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93428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29-Mar-23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13241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29-Mar-23</a:t>
            </a:fld>
            <a:endParaRPr lang="en-US" dirty="0"/>
          </a:p>
        </p:txBody>
      </p:sp>
      <p:sp>
        <p:nvSpPr>
          <p:cNvPr id="6" name="Footer Placeholder 5"/>
          <p:cNvSpPr>
            <a:spLocks noGrp="1"/>
          </p:cNvSpPr>
          <p:nvPr>
            <p:ph type="ftr" sz="quarter" idx="11"/>
          </p:nvPr>
        </p:nvSpPr>
        <p:spPr/>
        <p:txBody>
          <a:bodyPr/>
          <a:lstStyle/>
          <a:p>
            <a:endParaRPr lang="en-US" dirty="0">
              <a:effectLst>
                <a:outerShdw blurRad="50800" dist="38100" dir="2700000" algn="tl" rotWithShape="0">
                  <a:prstClr val="black">
                    <a:alpha val="43000"/>
                  </a:prstClr>
                </a:outerShdw>
              </a:effectLst>
            </a:endParaRPr>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16270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lgn="r"/>
            <a:fld id="{A37D6D71-8B28-4ED6-B932-04B197003D23}" type="datetimeFigureOut">
              <a:rPr lang="en-US" smtClean="0"/>
              <a:pPr algn="r"/>
              <a:t>29-Mar-23</a:t>
            </a:fld>
            <a:endParaRPr lang="en-US" spc="50"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spc="50"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98044667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E224-4387-4B1B-9248-C9422F979675}"/>
              </a:ext>
            </a:extLst>
          </p:cNvPr>
          <p:cNvSpPr>
            <a:spLocks noGrp="1"/>
          </p:cNvSpPr>
          <p:nvPr>
            <p:ph type="ctrTitle"/>
          </p:nvPr>
        </p:nvSpPr>
        <p:spPr>
          <a:xfrm>
            <a:off x="5315736" y="640081"/>
            <a:ext cx="5916145" cy="3812102"/>
          </a:xfrm>
        </p:spPr>
        <p:txBody>
          <a:bodyPr anchor="b">
            <a:normAutofit/>
          </a:bodyPr>
          <a:lstStyle/>
          <a:p>
            <a:r>
              <a:rPr lang="el-GR" sz="4200" b="1" dirty="0">
                <a:solidFill>
                  <a:srgbClr val="C00000"/>
                </a:solidFill>
              </a:rPr>
              <a:t>Υπόδειγμα Σταδίων Αλλαγής</a:t>
            </a:r>
            <a:br>
              <a:rPr lang="el-GR" sz="4200" b="1" dirty="0">
                <a:solidFill>
                  <a:srgbClr val="C00000"/>
                </a:solidFill>
              </a:rPr>
            </a:br>
            <a:br>
              <a:rPr lang="el-GR" sz="3600" dirty="0">
                <a:solidFill>
                  <a:schemeClr val="tx2"/>
                </a:solidFill>
              </a:rPr>
            </a:br>
            <a:r>
              <a:rPr lang="el-GR" sz="3600" dirty="0">
                <a:solidFill>
                  <a:schemeClr val="accent1">
                    <a:lumMod val="75000"/>
                  </a:schemeClr>
                </a:solidFill>
              </a:rPr>
              <a:t>ΦΡΟΝΤΙΣΤΗΡΙΟ</a:t>
            </a:r>
            <a:endParaRPr lang="en-US" sz="3600" dirty="0">
              <a:solidFill>
                <a:schemeClr val="accent1">
                  <a:lumMod val="75000"/>
                </a:schemeClr>
              </a:solidFill>
            </a:endParaRPr>
          </a:p>
        </p:txBody>
      </p:sp>
      <p:sp>
        <p:nvSpPr>
          <p:cNvPr id="3" name="Subtitle 2">
            <a:extLst>
              <a:ext uri="{FF2B5EF4-FFF2-40B4-BE49-F238E27FC236}">
                <a16:creationId xmlns:a16="http://schemas.microsoft.com/office/drawing/2014/main" id="{3D8B8F60-512E-42F6-A5F5-63C6C71BFF48}"/>
              </a:ext>
            </a:extLst>
          </p:cNvPr>
          <p:cNvSpPr>
            <a:spLocks noGrp="1"/>
          </p:cNvSpPr>
          <p:nvPr>
            <p:ph type="subTitle" idx="1"/>
          </p:nvPr>
        </p:nvSpPr>
        <p:spPr>
          <a:xfrm>
            <a:off x="5315736" y="4891972"/>
            <a:ext cx="5916145" cy="898634"/>
          </a:xfrm>
        </p:spPr>
        <p:txBody>
          <a:bodyPr anchor="t">
            <a:normAutofit/>
          </a:bodyPr>
          <a:lstStyle/>
          <a:p>
            <a:r>
              <a:rPr lang="el-GR" sz="2400" dirty="0">
                <a:solidFill>
                  <a:schemeClr val="tx2"/>
                </a:solidFill>
              </a:rPr>
              <a:t>ΔΙΑΤΡΟΦΙΚΗ ΣΥΜΒΟΥΛΕΥΤΙΚΗ</a:t>
            </a:r>
          </a:p>
          <a:p>
            <a:endParaRPr lang="en-US" sz="2400" dirty="0"/>
          </a:p>
        </p:txBody>
      </p:sp>
      <p:pic>
        <p:nvPicPr>
          <p:cNvPr id="4" name="Picture 3">
            <a:extLst>
              <a:ext uri="{FF2B5EF4-FFF2-40B4-BE49-F238E27FC236}">
                <a16:creationId xmlns:a16="http://schemas.microsoft.com/office/drawing/2014/main" id="{DF4D200A-0C16-433B-9FE7-8D01B85F97AD}"/>
              </a:ext>
            </a:extLst>
          </p:cNvPr>
          <p:cNvPicPr>
            <a:picLocks noChangeAspect="1"/>
          </p:cNvPicPr>
          <p:nvPr/>
        </p:nvPicPr>
        <p:blipFill rotWithShape="1">
          <a:blip r:embed="rId2"/>
          <a:srcRect l="24799" r="37002"/>
          <a:stretch/>
        </p:blipFill>
        <p:spPr>
          <a:xfrm>
            <a:off x="20" y="10"/>
            <a:ext cx="4657325" cy="6857990"/>
          </a:xfrm>
          <a:prstGeom prst="rect">
            <a:avLst/>
          </a:prstGeom>
        </p:spPr>
      </p:pic>
      <p:pic>
        <p:nvPicPr>
          <p:cNvPr id="5" name="Picture 4">
            <a:extLst>
              <a:ext uri="{FF2B5EF4-FFF2-40B4-BE49-F238E27FC236}">
                <a16:creationId xmlns:a16="http://schemas.microsoft.com/office/drawing/2014/main" id="{BBF39A5D-5C55-4858-B179-88E0FB3BE201}"/>
              </a:ext>
            </a:extLst>
          </p:cNvPr>
          <p:cNvPicPr>
            <a:picLocks noChangeAspect="1"/>
          </p:cNvPicPr>
          <p:nvPr/>
        </p:nvPicPr>
        <p:blipFill>
          <a:blip r:embed="rId3"/>
          <a:stretch>
            <a:fillRect/>
          </a:stretch>
        </p:blipFill>
        <p:spPr>
          <a:xfrm>
            <a:off x="11338489" y="105021"/>
            <a:ext cx="782180" cy="792750"/>
          </a:xfrm>
          <a:prstGeom prst="rect">
            <a:avLst/>
          </a:prstGeom>
        </p:spPr>
      </p:pic>
      <p:sp>
        <p:nvSpPr>
          <p:cNvPr id="6" name="TextBox 5">
            <a:extLst>
              <a:ext uri="{FF2B5EF4-FFF2-40B4-BE49-F238E27FC236}">
                <a16:creationId xmlns:a16="http://schemas.microsoft.com/office/drawing/2014/main" id="{BE62E85D-FDC4-40EF-9D42-7C1C84957301}"/>
              </a:ext>
            </a:extLst>
          </p:cNvPr>
          <p:cNvSpPr txBox="1"/>
          <p:nvPr/>
        </p:nvSpPr>
        <p:spPr>
          <a:xfrm>
            <a:off x="7732696" y="200292"/>
            <a:ext cx="3557979" cy="646331"/>
          </a:xfrm>
          <a:prstGeom prst="rect">
            <a:avLst/>
          </a:prstGeom>
          <a:noFill/>
        </p:spPr>
        <p:txBody>
          <a:bodyPr wrap="square" rtlCol="0">
            <a:spAutoFit/>
          </a:bodyPr>
          <a:lstStyle/>
          <a:p>
            <a:pPr algn="r"/>
            <a:r>
              <a:rPr lang="el-GR" dirty="0">
                <a:solidFill>
                  <a:schemeClr val="tx2"/>
                </a:solidFill>
              </a:rPr>
              <a:t>ΤΜΗΜΑ ΕΠΙΣΤΗΜΗΣ ΔΙΑΤΡΟΦΗΣ ΚΑΙ ΔΙΑΙΤΟΛΟΓΙΑΣ</a:t>
            </a:r>
            <a:endParaRPr lang="en-US" dirty="0">
              <a:solidFill>
                <a:schemeClr val="tx2"/>
              </a:solidFill>
            </a:endParaRPr>
          </a:p>
        </p:txBody>
      </p:sp>
      <p:sp>
        <p:nvSpPr>
          <p:cNvPr id="7" name="TextBox 6">
            <a:extLst>
              <a:ext uri="{FF2B5EF4-FFF2-40B4-BE49-F238E27FC236}">
                <a16:creationId xmlns:a16="http://schemas.microsoft.com/office/drawing/2014/main" id="{81EBD0C9-72DC-444E-92E7-DB9B4F13C59A}"/>
              </a:ext>
            </a:extLst>
          </p:cNvPr>
          <p:cNvSpPr txBox="1"/>
          <p:nvPr/>
        </p:nvSpPr>
        <p:spPr>
          <a:xfrm>
            <a:off x="8028608" y="6106648"/>
            <a:ext cx="4092061" cy="646331"/>
          </a:xfrm>
          <a:prstGeom prst="rect">
            <a:avLst/>
          </a:prstGeom>
          <a:noFill/>
        </p:spPr>
        <p:txBody>
          <a:bodyPr wrap="square" rtlCol="0">
            <a:spAutoFit/>
          </a:bodyPr>
          <a:lstStyle/>
          <a:p>
            <a:pPr algn="r"/>
            <a:r>
              <a:rPr lang="el-GR" dirty="0">
                <a:solidFill>
                  <a:schemeClr val="tx2"/>
                </a:solidFill>
              </a:rPr>
              <a:t>Δρ. Ευαγγελία </a:t>
            </a:r>
            <a:r>
              <a:rPr lang="el-GR" dirty="0" err="1">
                <a:solidFill>
                  <a:schemeClr val="tx2"/>
                </a:solidFill>
              </a:rPr>
              <a:t>Φάππα</a:t>
            </a:r>
            <a:endParaRPr lang="el-GR" dirty="0">
              <a:solidFill>
                <a:schemeClr val="tx2"/>
              </a:solidFill>
            </a:endParaRPr>
          </a:p>
          <a:p>
            <a:pPr algn="r"/>
            <a:r>
              <a:rPr lang="el-GR" dirty="0">
                <a:solidFill>
                  <a:schemeClr val="tx2"/>
                </a:solidFill>
              </a:rPr>
              <a:t>Διαιτολόγος - Διατροφολόγος</a:t>
            </a:r>
            <a:endParaRPr lang="en-US" dirty="0">
              <a:solidFill>
                <a:schemeClr val="tx2"/>
              </a:solidFill>
            </a:endParaRPr>
          </a:p>
        </p:txBody>
      </p:sp>
    </p:spTree>
    <p:extLst>
      <p:ext uri="{BB962C8B-B14F-4D97-AF65-F5344CB8AC3E}">
        <p14:creationId xmlns:p14="http://schemas.microsoft.com/office/powerpoint/2010/main" val="68967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Table 3">
            <a:extLst>
              <a:ext uri="{FF2B5EF4-FFF2-40B4-BE49-F238E27FC236}">
                <a16:creationId xmlns:a16="http://schemas.microsoft.com/office/drawing/2014/main" id="{51B5F611-67B6-6C34-2CF2-742FD2EFB3E1}"/>
              </a:ext>
            </a:extLst>
          </p:cNvPr>
          <p:cNvGraphicFramePr>
            <a:graphicFrameLocks noGrp="1"/>
          </p:cNvGraphicFramePr>
          <p:nvPr>
            <p:extLst>
              <p:ext uri="{D42A27DB-BD31-4B8C-83A1-F6EECF244321}">
                <p14:modId xmlns:p14="http://schemas.microsoft.com/office/powerpoint/2010/main" val="3658046300"/>
              </p:ext>
            </p:extLst>
          </p:nvPr>
        </p:nvGraphicFramePr>
        <p:xfrm>
          <a:off x="1884784" y="846422"/>
          <a:ext cx="9983753" cy="5251704"/>
        </p:xfrm>
        <a:graphic>
          <a:graphicData uri="http://schemas.openxmlformats.org/drawingml/2006/table">
            <a:tbl>
              <a:tblPr firstRow="1" firstCol="1" bandRow="1">
                <a:tableStyleId>{B301B821-A1FF-4177-AEE7-76D212191A09}</a:tableStyleId>
              </a:tblPr>
              <a:tblGrid>
                <a:gridCol w="518324">
                  <a:extLst>
                    <a:ext uri="{9D8B030D-6E8A-4147-A177-3AD203B41FA5}">
                      <a16:colId xmlns:a16="http://schemas.microsoft.com/office/drawing/2014/main" val="2949152306"/>
                    </a:ext>
                  </a:extLst>
                </a:gridCol>
                <a:gridCol w="9465429">
                  <a:extLst>
                    <a:ext uri="{9D8B030D-6E8A-4147-A177-3AD203B41FA5}">
                      <a16:colId xmlns:a16="http://schemas.microsoft.com/office/drawing/2014/main" val="3095094066"/>
                    </a:ext>
                  </a:extLst>
                </a:gridCol>
              </a:tblGrid>
              <a:tr h="0">
                <a:tc>
                  <a:txBody>
                    <a:bodyPr/>
                    <a:lstStyle/>
                    <a:p>
                      <a:pPr marL="0" marR="0" algn="ctr">
                        <a:lnSpc>
                          <a:spcPct val="115000"/>
                        </a:lnSpc>
                        <a:spcBef>
                          <a:spcPts val="0"/>
                        </a:spcBef>
                        <a:spcAft>
                          <a:spcPts val="0"/>
                        </a:spcAft>
                      </a:pPr>
                      <a:r>
                        <a:rPr lang="el-GR" sz="1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l-GR" sz="1800" b="1">
                          <a:effectLst/>
                          <a:latin typeface="Calibri" panose="020F0502020204030204" pitchFamily="34" charset="0"/>
                          <a:ea typeface="Times New Roman" panose="02020603050405020304" pitchFamily="18" charset="0"/>
                          <a:cs typeface="Times New Roman" panose="02020603050405020304" pitchFamily="18" charset="0"/>
                        </a:rPr>
                        <a:t>Διάλογος</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28768209"/>
                  </a:ext>
                </a:extLst>
              </a:tr>
              <a:tr h="301752">
                <a:tc>
                  <a:txBody>
                    <a:bodyPr/>
                    <a:lstStyle/>
                    <a:p>
                      <a:pPr marL="0" marR="0" algn="ctr">
                        <a:lnSpc>
                          <a:spcPct val="115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1</a:t>
                      </a:r>
                    </a:p>
                  </a:txBody>
                  <a:tcPr marL="68580" marR="68580" marT="0" marB="0"/>
                </a:tc>
                <a:tc>
                  <a:txBody>
                    <a:bodyPr/>
                    <a:lstStyle/>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Με έστειλε ο γιατρός μου γιατί έχω πίεση. Μου έχει δώσει χάπι βέβαια, οπότε θα πέσει. Δεν καταλαβαίνω γιατί ήρθα σε εσάς. </a:t>
                      </a:r>
                    </a:p>
                    <a:p>
                      <a:pPr marL="0" marR="0">
                        <a:lnSpc>
                          <a:spcPct val="115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64307144"/>
                  </a:ext>
                </a:extLst>
              </a:tr>
              <a:tr h="175808">
                <a:tc>
                  <a:txBody>
                    <a:bodyPr/>
                    <a:lstStyle/>
                    <a:p>
                      <a:pPr marL="0" marR="0" algn="ctr">
                        <a:lnSpc>
                          <a:spcPct val="115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2</a:t>
                      </a:r>
                    </a:p>
                  </a:txBody>
                  <a:tcPr marL="68580" marR="68580" marT="0" marB="0"/>
                </a:tc>
                <a:tc>
                  <a:txBody>
                    <a:bodyPr/>
                    <a:lstStyle/>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Τρώω τα πάντα χωρίς </a:t>
                      </a:r>
                      <a:r>
                        <a:rPr lang="el-GR" sz="1800" dirty="0" err="1">
                          <a:effectLst/>
                          <a:latin typeface="Calibri" panose="020F0502020204030204" pitchFamily="34" charset="0"/>
                          <a:ea typeface="Times New Roman" panose="02020603050405020304" pitchFamily="18" charset="0"/>
                          <a:cs typeface="Times New Roman" panose="02020603050405020304" pitchFamily="18" charset="0"/>
                        </a:rPr>
                        <a:t>γλουτένη</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εδώ και ένα μήνα αλλά δεν έχω αδυνατίσει. Γιατί</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73063668"/>
                  </a:ext>
                </a:extLst>
              </a:tr>
              <a:tr h="175808">
                <a:tc>
                  <a:txBody>
                    <a:bodyPr/>
                    <a:lstStyle/>
                    <a:p>
                      <a:pPr marL="0" marR="0" algn="ctr">
                        <a:lnSpc>
                          <a:spcPct val="115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3</a:t>
                      </a:r>
                    </a:p>
                  </a:txBody>
                  <a:tcPr marL="68580" marR="68580" marT="0" marB="0"/>
                </a:tc>
                <a:tc>
                  <a:txBody>
                    <a:bodyPr/>
                    <a:lstStyle/>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Γράφτηκα χορό με τον φίλο μου και θα πάμε από εβδομάδα.</a:t>
                      </a:r>
                    </a:p>
                    <a:p>
                      <a:pPr marL="0" marR="0">
                        <a:lnSpc>
                          <a:spcPct val="115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40420608"/>
                  </a:ext>
                </a:extLst>
              </a:tr>
              <a:tr h="175808">
                <a:tc>
                  <a:txBody>
                    <a:bodyPr/>
                    <a:lstStyle/>
                    <a:p>
                      <a:pPr marL="0" marR="0" algn="ctr">
                        <a:lnSpc>
                          <a:spcPct val="115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4</a:t>
                      </a:r>
                    </a:p>
                  </a:txBody>
                  <a:tcPr marL="68580" marR="68580" marT="0" marB="0"/>
                </a:tc>
                <a:tc>
                  <a:txBody>
                    <a:bodyPr/>
                    <a:lstStyle/>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Τρώω 1 γλυκό την ημέρα όπως συμφωνήσαμε, αλλά την Κυριακή πήγα βόλτα στην αγορά και πέρασα από ένα μαγαζί που φτιάχνει καταπληκτικά </a:t>
                      </a:r>
                      <a:r>
                        <a:rPr lang="el-GR" sz="1800" dirty="0" err="1">
                          <a:effectLst/>
                          <a:latin typeface="Calibri" panose="020F0502020204030204" pitchFamily="34" charset="0"/>
                          <a:ea typeface="Times New Roman" panose="02020603050405020304" pitchFamily="18" charset="0"/>
                          <a:cs typeface="Times New Roman" panose="02020603050405020304" pitchFamily="18" charset="0"/>
                        </a:rPr>
                        <a:t>ντόνατ</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και πήρα 2.</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Δ: Εάν δεν είχαμε γνωριστεί ποτέ, πόσα θα είχατε πάρει;</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Θα είχα πάρει 2 για επιτόπου και ένα κουτί για το σπίτι.</a:t>
                      </a:r>
                    </a:p>
                    <a:p>
                      <a:pPr marL="0" marR="0">
                        <a:lnSpc>
                          <a:spcPct val="115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94230787"/>
                  </a:ext>
                </a:extLst>
              </a:tr>
              <a:tr h="301752">
                <a:tc>
                  <a:txBody>
                    <a:bodyPr/>
                    <a:lstStyle/>
                    <a:p>
                      <a:pPr marL="0" marR="0" algn="ctr">
                        <a:lnSpc>
                          <a:spcPct val="115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5</a:t>
                      </a:r>
                    </a:p>
                  </a:txBody>
                  <a:tcPr marL="68580" marR="68580" marT="0" marB="0"/>
                </a:tc>
                <a:tc>
                  <a:txBody>
                    <a:bodyPr/>
                    <a:lstStyle/>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Θα </a:t>
                      </a:r>
                      <a:r>
                        <a:rPr lang="el-GR" sz="1800" dirty="0" err="1">
                          <a:effectLst/>
                          <a:latin typeface="Calibri" panose="020F0502020204030204" pitchFamily="34" charset="0"/>
                          <a:ea typeface="Times New Roman" panose="02020603050405020304" pitchFamily="18" charset="0"/>
                          <a:cs typeface="Times New Roman" panose="02020603050405020304" pitchFamily="18" charset="0"/>
                        </a:rPr>
                        <a:t>θελα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να αραιώσουμε τις συνεδρίες γιατί νιώθω σίγουρη ότι μπορώ να συνεχίσω με αυτά που έχουμε πει. Άλλωστε λόγω των καλοκαιρινών διακοπών τα διατήρησα για 1 μήνα, χωρίς να βρεθούμε.</a:t>
                      </a:r>
                    </a:p>
                    <a:p>
                      <a:pPr marL="0" marR="0">
                        <a:lnSpc>
                          <a:spcPct val="115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33462858"/>
                  </a:ext>
                </a:extLst>
              </a:tr>
            </a:tbl>
          </a:graphicData>
        </a:graphic>
      </p:graphicFrame>
    </p:spTree>
    <p:extLst>
      <p:ext uri="{BB962C8B-B14F-4D97-AF65-F5344CB8AC3E}">
        <p14:creationId xmlns:p14="http://schemas.microsoft.com/office/powerpoint/2010/main" val="1838221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Table 3">
            <a:extLst>
              <a:ext uri="{FF2B5EF4-FFF2-40B4-BE49-F238E27FC236}">
                <a16:creationId xmlns:a16="http://schemas.microsoft.com/office/drawing/2014/main" id="{51B5F611-67B6-6C34-2CF2-742FD2EFB3E1}"/>
              </a:ext>
            </a:extLst>
          </p:cNvPr>
          <p:cNvGraphicFramePr>
            <a:graphicFrameLocks noGrp="1"/>
          </p:cNvGraphicFramePr>
          <p:nvPr>
            <p:extLst>
              <p:ext uri="{D42A27DB-BD31-4B8C-83A1-F6EECF244321}">
                <p14:modId xmlns:p14="http://schemas.microsoft.com/office/powerpoint/2010/main" val="762426592"/>
              </p:ext>
            </p:extLst>
          </p:nvPr>
        </p:nvGraphicFramePr>
        <p:xfrm>
          <a:off x="2332652" y="403849"/>
          <a:ext cx="8500187" cy="5703316"/>
        </p:xfrm>
        <a:graphic>
          <a:graphicData uri="http://schemas.openxmlformats.org/drawingml/2006/table">
            <a:tbl>
              <a:tblPr firstRow="1" firstCol="1" bandRow="1">
                <a:tableStyleId>{B301B821-A1FF-4177-AEE7-76D212191A09}</a:tableStyleId>
              </a:tblPr>
              <a:tblGrid>
                <a:gridCol w="441302">
                  <a:extLst>
                    <a:ext uri="{9D8B030D-6E8A-4147-A177-3AD203B41FA5}">
                      <a16:colId xmlns:a16="http://schemas.microsoft.com/office/drawing/2014/main" val="2949152306"/>
                    </a:ext>
                  </a:extLst>
                </a:gridCol>
                <a:gridCol w="8058885">
                  <a:extLst>
                    <a:ext uri="{9D8B030D-6E8A-4147-A177-3AD203B41FA5}">
                      <a16:colId xmlns:a16="http://schemas.microsoft.com/office/drawing/2014/main" val="3095094066"/>
                    </a:ext>
                  </a:extLst>
                </a:gridCol>
              </a:tblGrid>
              <a:tr h="301752">
                <a:tc>
                  <a:txBody>
                    <a:bodyPr/>
                    <a:lstStyle/>
                    <a:p>
                      <a:pPr marL="0" marR="0" algn="ctr">
                        <a:lnSpc>
                          <a:spcPct val="115000"/>
                        </a:lnSpc>
                        <a:spcBef>
                          <a:spcPts val="0"/>
                        </a:spcBef>
                        <a:spcAft>
                          <a:spcPts val="0"/>
                        </a:spcAft>
                      </a:pPr>
                      <a:r>
                        <a:rPr lang="el-GR" sz="20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l-GR" sz="2000" b="1" dirty="0">
                          <a:effectLst/>
                          <a:latin typeface="Calibri" panose="020F0502020204030204" pitchFamily="34" charset="0"/>
                          <a:ea typeface="Times New Roman" panose="02020603050405020304" pitchFamily="18" charset="0"/>
                          <a:cs typeface="Times New Roman" panose="02020603050405020304" pitchFamily="18" charset="0"/>
                        </a:rPr>
                        <a:t>Διάλογος</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28768209"/>
                  </a:ext>
                </a:extLst>
              </a:tr>
              <a:tr h="175808">
                <a:tc>
                  <a:txBody>
                    <a:bodyPr/>
                    <a:lstStyle/>
                    <a:p>
                      <a:pPr marL="0" marR="0" algn="ctr">
                        <a:lnSpc>
                          <a:spcPct val="115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6</a:t>
                      </a:r>
                    </a:p>
                  </a:txBody>
                  <a:tcPr marL="68580" marR="68580" marT="0" marB="0"/>
                </a:tc>
                <a:tc>
                  <a:txBody>
                    <a:bodyPr/>
                    <a:lstStyle/>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Ξέρω ότι αν χάσω βάρος θα βοηθηθούν τα γόνατά μου, μου το λέει κάθε φορά και ο γιατρός μου, αλλά μου φαίνεται πάρα πολύ δύσκολο.</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Δ: Έχετε κάνει κάποια προσπάθεια τον τελευταίο χρόνο;</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Ναι, </a:t>
                      </a:r>
                      <a:r>
                        <a:rPr lang="el-GR" sz="1800" dirty="0" err="1">
                          <a:effectLst/>
                          <a:latin typeface="Calibri" panose="020F0502020204030204" pitchFamily="34" charset="0"/>
                          <a:ea typeface="Times New Roman" panose="02020603050405020304" pitchFamily="18" charset="0"/>
                          <a:cs typeface="Times New Roman" panose="02020603050405020304" pitchFamily="18" charset="0"/>
                        </a:rPr>
                        <a:t>κανα</a:t>
                      </a: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 2 φορές αλλά χάνω 2-3 κιλά και τα ξαναπαίρνω.</a:t>
                      </a:r>
                    </a:p>
                    <a:p>
                      <a:pPr marL="0" marR="0">
                        <a:lnSpc>
                          <a:spcPct val="115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25269889"/>
                  </a:ext>
                </a:extLst>
              </a:tr>
              <a:tr h="175808">
                <a:tc>
                  <a:txBody>
                    <a:bodyPr/>
                    <a:lstStyle/>
                    <a:p>
                      <a:pPr marL="0" marR="0" algn="ctr">
                        <a:lnSpc>
                          <a:spcPct val="115000"/>
                        </a:lnSpc>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7</a:t>
                      </a:r>
                    </a:p>
                  </a:txBody>
                  <a:tcPr marL="68580" marR="68580" marT="0" marB="0"/>
                </a:tc>
                <a:tc>
                  <a:txBody>
                    <a:bodyPr/>
                    <a:lstStyle/>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Α: Η μαμά μου με έφερε.</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Δ: Γιατί νομίζεις ότι σε έφερε;</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Α: Γιατί είμαι χοντρός.</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Δ: Και γιατί πιστεύεις ότι είσαι εδώ;</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Α: Δεν ξέρω.</a:t>
                      </a:r>
                    </a:p>
                    <a:p>
                      <a:pPr marL="0" marR="0">
                        <a:lnSpc>
                          <a:spcPct val="115000"/>
                        </a:lnSpc>
                        <a:spcBef>
                          <a:spcPts val="0"/>
                        </a:spcBef>
                        <a:spcAft>
                          <a:spcPts val="0"/>
                        </a:spcAft>
                      </a:pP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13801030"/>
                  </a:ext>
                </a:extLst>
              </a:tr>
              <a:tr h="175808">
                <a:tc>
                  <a:txBody>
                    <a:bodyPr/>
                    <a:lstStyle/>
                    <a:p>
                      <a:pPr marL="0" marR="0" algn="ctr">
                        <a:lnSpc>
                          <a:spcPct val="115000"/>
                        </a:lnSpc>
                        <a:spcBef>
                          <a:spcPts val="0"/>
                        </a:spcBef>
                        <a:spcAft>
                          <a:spcPts val="0"/>
                        </a:spcAft>
                      </a:pPr>
                      <a:r>
                        <a:rPr lang="en-US" sz="2000">
                          <a:effectLst/>
                          <a:latin typeface="Calibri" panose="020F0502020204030204" pitchFamily="34" charset="0"/>
                          <a:ea typeface="Times New Roman" panose="02020603050405020304" pitchFamily="18" charset="0"/>
                          <a:cs typeface="Times New Roman" panose="02020603050405020304" pitchFamily="18" charset="0"/>
                        </a:rPr>
                        <a:t>8</a:t>
                      </a:r>
                    </a:p>
                  </a:txBody>
                  <a:tcPr marL="68580" marR="68580" marT="0" marB="0"/>
                </a:tc>
                <a:tc>
                  <a:txBody>
                    <a:bodyPr/>
                    <a:lstStyle/>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Α: Η μαμά μου με έφερε.</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Δ: Γιατί νομίζεις ότι σε έφερε;</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Α: Γιατί είμαι χοντρός.</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Δ: Και γιατί πιστεύεις ότι είσαι εδώ;</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2000" dirty="0">
                          <a:effectLst/>
                          <a:latin typeface="Calibri" panose="020F0502020204030204" pitchFamily="34" charset="0"/>
                          <a:ea typeface="Times New Roman" panose="02020603050405020304" pitchFamily="18" charset="0"/>
                          <a:cs typeface="Times New Roman" panose="02020603050405020304" pitchFamily="18" charset="0"/>
                        </a:rPr>
                        <a:t>Α: Για να μου πείτε πώς να τρώω για να αδυνατίσω.</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11457808"/>
                  </a:ext>
                </a:extLst>
              </a:tr>
            </a:tbl>
          </a:graphicData>
        </a:graphic>
      </p:graphicFrame>
    </p:spTree>
    <p:extLst>
      <p:ext uri="{BB962C8B-B14F-4D97-AF65-F5344CB8AC3E}">
        <p14:creationId xmlns:p14="http://schemas.microsoft.com/office/powerpoint/2010/main" val="2075822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Table 3">
            <a:extLst>
              <a:ext uri="{FF2B5EF4-FFF2-40B4-BE49-F238E27FC236}">
                <a16:creationId xmlns:a16="http://schemas.microsoft.com/office/drawing/2014/main" id="{51B5F611-67B6-6C34-2CF2-742FD2EFB3E1}"/>
              </a:ext>
            </a:extLst>
          </p:cNvPr>
          <p:cNvGraphicFramePr>
            <a:graphicFrameLocks noGrp="1"/>
          </p:cNvGraphicFramePr>
          <p:nvPr>
            <p:extLst>
              <p:ext uri="{D42A27DB-BD31-4B8C-83A1-F6EECF244321}">
                <p14:modId xmlns:p14="http://schemas.microsoft.com/office/powerpoint/2010/main" val="3165766617"/>
              </p:ext>
            </p:extLst>
          </p:nvPr>
        </p:nvGraphicFramePr>
        <p:xfrm>
          <a:off x="2164701" y="1131637"/>
          <a:ext cx="9171991" cy="4681220"/>
        </p:xfrm>
        <a:graphic>
          <a:graphicData uri="http://schemas.openxmlformats.org/drawingml/2006/table">
            <a:tbl>
              <a:tblPr firstRow="1" firstCol="1" bandRow="1">
                <a:tableStyleId>{B301B821-A1FF-4177-AEE7-76D212191A09}</a:tableStyleId>
              </a:tblPr>
              <a:tblGrid>
                <a:gridCol w="476180">
                  <a:extLst>
                    <a:ext uri="{9D8B030D-6E8A-4147-A177-3AD203B41FA5}">
                      <a16:colId xmlns:a16="http://schemas.microsoft.com/office/drawing/2014/main" val="2949152306"/>
                    </a:ext>
                  </a:extLst>
                </a:gridCol>
                <a:gridCol w="8695811">
                  <a:extLst>
                    <a:ext uri="{9D8B030D-6E8A-4147-A177-3AD203B41FA5}">
                      <a16:colId xmlns:a16="http://schemas.microsoft.com/office/drawing/2014/main" val="3095094066"/>
                    </a:ext>
                  </a:extLst>
                </a:gridCol>
              </a:tblGrid>
              <a:tr h="301752">
                <a:tc>
                  <a:txBody>
                    <a:bodyPr/>
                    <a:lstStyle/>
                    <a:p>
                      <a:pPr marL="0" marR="0" algn="ctr">
                        <a:lnSpc>
                          <a:spcPct val="115000"/>
                        </a:lnSpc>
                        <a:spcBef>
                          <a:spcPts val="0"/>
                        </a:spcBef>
                        <a:spcAft>
                          <a:spcPts val="0"/>
                        </a:spcAft>
                      </a:pPr>
                      <a:r>
                        <a:rPr lang="el-GR" sz="1800" b="1">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l-GR" sz="1800" b="1" dirty="0">
                          <a:effectLst/>
                          <a:latin typeface="Calibri" panose="020F0502020204030204" pitchFamily="34" charset="0"/>
                          <a:ea typeface="Times New Roman" panose="02020603050405020304" pitchFamily="18" charset="0"/>
                          <a:cs typeface="Times New Roman" panose="02020603050405020304" pitchFamily="18" charset="0"/>
                        </a:rPr>
                        <a:t>Διάλογος</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28768209"/>
                  </a:ext>
                </a:extLst>
              </a:tr>
              <a:tr h="175808">
                <a:tc>
                  <a:txBody>
                    <a:bodyPr/>
                    <a:lstStyle/>
                    <a:p>
                      <a:pPr marL="0" marR="0" algn="ctr">
                        <a:lnSpc>
                          <a:spcPct val="115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9</a:t>
                      </a:r>
                    </a:p>
                  </a:txBody>
                  <a:tcPr marL="68580" marR="68580" marT="0" marB="0"/>
                </a:tc>
                <a:tc>
                  <a:txBody>
                    <a:bodyPr/>
                    <a:lstStyle/>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Ο λόγος που έχω έρθει είναι γιατί θέλω και πρέπει να χάσω βάρος άμεσα.</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Δ: Βλέπω ότι στη δικής ας περίπτωση, θα πρέπει να μειωθούν οι ποσότητες που τρώτε.</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Είστε σίγουρος; Γιατί άλλοι φίλοι μου τρώνε περισσότερο και είναι πιο αδύνατοι από μένα. Μήπως φταίει ο μεταβολισμός μου;</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Δ: Για να χάσετε βάρος πρέπει οι θερμίδες που τρώτε να είναι λιγότερες από αυτές που καίτε. Που αυτό το λέμε μεταβολισμό. Για να αυξήσετε τις θερμίδες που καίτε χρειάζεται να αυξήσετε τη φυσική σας δραστηριότητα.</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Δεν υπάρχει χρόνος για αυτό.</a:t>
                      </a:r>
                    </a:p>
                    <a:p>
                      <a:pPr marL="0" marR="0">
                        <a:lnSpc>
                          <a:spcPct val="115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36841000"/>
                  </a:ext>
                </a:extLst>
              </a:tr>
              <a:tr h="301752">
                <a:tc>
                  <a:txBody>
                    <a:bodyPr/>
                    <a:lstStyle/>
                    <a:p>
                      <a:pPr marL="0" marR="0" algn="ctr">
                        <a:lnSpc>
                          <a:spcPct val="115000"/>
                        </a:lnSpc>
                        <a:spcBef>
                          <a:spcPts val="0"/>
                        </a:spcBef>
                        <a:spcAft>
                          <a:spcPts val="0"/>
                        </a:spcAft>
                      </a:pPr>
                      <a:r>
                        <a:rPr lang="en-US" sz="1800">
                          <a:effectLst/>
                          <a:latin typeface="Calibri" panose="020F0502020204030204" pitchFamily="34" charset="0"/>
                          <a:ea typeface="Times New Roman" panose="02020603050405020304" pitchFamily="18" charset="0"/>
                          <a:cs typeface="Times New Roman" panose="02020603050405020304" pitchFamily="18" charset="0"/>
                        </a:rPr>
                        <a:t>10</a:t>
                      </a:r>
                    </a:p>
                  </a:txBody>
                  <a:tcPr marL="68580" marR="68580" marT="0" marB="0"/>
                </a:tc>
                <a:tc>
                  <a:txBody>
                    <a:bodyPr/>
                    <a:lstStyle/>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Λοιπόν, αγόρασα φρούτα όπως συζητήσαμε, αλλά δεν κατάφερα να τα φάω.</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Δ: Τα παίρνατε μαζί σας στη δουλειά σας, όπως είχαμε συζητήσει;</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Ναι, τα έπαιρνα, αλλά τα έφερνα πίσω. Δεν προλάβαινα να τα φάω εκεί.</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Δ: Και τι σκέφτεστε να κάνετε;</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l-GR" sz="1800" dirty="0">
                          <a:effectLst/>
                          <a:latin typeface="Calibri" panose="020F0502020204030204" pitchFamily="34" charset="0"/>
                          <a:ea typeface="Times New Roman" panose="02020603050405020304" pitchFamily="18" charset="0"/>
                          <a:cs typeface="Times New Roman" panose="02020603050405020304" pitchFamily="18" charset="0"/>
                        </a:rPr>
                        <a:t>Α: Δεν ξέρω. Πάντως στη δουλειά δε γίνεται να τα τρώω.</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04101461"/>
                  </a:ext>
                </a:extLst>
              </a:tr>
            </a:tbl>
          </a:graphicData>
        </a:graphic>
      </p:graphicFrame>
    </p:spTree>
    <p:extLst>
      <p:ext uri="{BB962C8B-B14F-4D97-AF65-F5344CB8AC3E}">
        <p14:creationId xmlns:p14="http://schemas.microsoft.com/office/powerpoint/2010/main" val="3383187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90F1C-9840-4597-B0E7-A05B85C41274}"/>
              </a:ext>
            </a:extLst>
          </p:cNvPr>
          <p:cNvSpPr>
            <a:spLocks noGrp="1"/>
          </p:cNvSpPr>
          <p:nvPr>
            <p:ph type="title"/>
          </p:nvPr>
        </p:nvSpPr>
        <p:spPr/>
        <p:txBody>
          <a:bodyPr/>
          <a:lstStyle/>
          <a:p>
            <a:pPr algn="l"/>
            <a:r>
              <a:rPr lang="el-GR" dirty="0">
                <a:solidFill>
                  <a:srgbClr val="C00000"/>
                </a:solidFill>
              </a:rPr>
              <a:t>Ερωτήσεις:</a:t>
            </a:r>
            <a:endParaRPr lang="en-US" dirty="0">
              <a:solidFill>
                <a:srgbClr val="C00000"/>
              </a:solidFill>
            </a:endParaRPr>
          </a:p>
        </p:txBody>
      </p:sp>
      <p:sp>
        <p:nvSpPr>
          <p:cNvPr id="3" name="Content Placeholder 2">
            <a:extLst>
              <a:ext uri="{FF2B5EF4-FFF2-40B4-BE49-F238E27FC236}">
                <a16:creationId xmlns:a16="http://schemas.microsoft.com/office/drawing/2014/main" id="{E10036CA-090F-4C79-A401-F650AD78A915}"/>
              </a:ext>
            </a:extLst>
          </p:cNvPr>
          <p:cNvSpPr>
            <a:spLocks noGrp="1"/>
          </p:cNvSpPr>
          <p:nvPr>
            <p:ph idx="1"/>
          </p:nvPr>
        </p:nvSpPr>
        <p:spPr/>
        <p:txBody>
          <a:bodyPr/>
          <a:lstStyle/>
          <a:p>
            <a:pPr marL="457200" indent="-457200">
              <a:buAutoNum type="arabicParenR"/>
            </a:pPr>
            <a:r>
              <a:rPr lang="el-GR" dirty="0"/>
              <a:t>Σε ποιο στάδιο αλλαγής βρίσκεται το άτομο;</a:t>
            </a:r>
          </a:p>
          <a:p>
            <a:pPr marL="457200" indent="-457200">
              <a:buAutoNum type="arabicParenR"/>
            </a:pPr>
            <a:endParaRPr lang="el-GR" dirty="0"/>
          </a:p>
          <a:p>
            <a:pPr marL="457200" indent="-457200">
              <a:buAutoNum type="arabicParenR"/>
            </a:pPr>
            <a:r>
              <a:rPr lang="el-GR" dirty="0"/>
              <a:t>Τεκμηριώστε την απάντησή σας.</a:t>
            </a:r>
            <a:endParaRPr lang="en-US" dirty="0"/>
          </a:p>
        </p:txBody>
      </p:sp>
    </p:spTree>
    <p:extLst>
      <p:ext uri="{BB962C8B-B14F-4D97-AF65-F5344CB8AC3E}">
        <p14:creationId xmlns:p14="http://schemas.microsoft.com/office/powerpoint/2010/main" val="3406737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248</TotalTime>
  <Words>518</Words>
  <Application>Microsoft Office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Corbel</vt:lpstr>
      <vt:lpstr>Parallax</vt:lpstr>
      <vt:lpstr>Υπόδειγμα Σταδίων Αλλαγής  ΦΡΟΝΤΙΣΤΗΡΙΟ</vt:lpstr>
      <vt:lpstr>PowerPoint Presentation</vt:lpstr>
      <vt:lpstr>PowerPoint Presentation</vt:lpstr>
      <vt:lpstr>PowerPoint Presentation</vt:lpstr>
      <vt:lpstr>Ερωτήσεις: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Παραγοντεσ τροφικησ επιλογησ  φροντιστηριο</dc:title>
  <dc:creator>Evi Fappa</dc:creator>
  <cp:lastModifiedBy>Evi Fappa</cp:lastModifiedBy>
  <cp:revision>23</cp:revision>
  <dcterms:created xsi:type="dcterms:W3CDTF">2020-10-30T10:30:54Z</dcterms:created>
  <dcterms:modified xsi:type="dcterms:W3CDTF">2023-03-29T10:45:29Z</dcterms:modified>
</cp:coreProperties>
</file>