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6" r:id="rId2"/>
  </p:sldMasterIdLst>
  <p:notesMasterIdLst>
    <p:notesMasterId r:id="rId42"/>
  </p:notesMasterIdLst>
  <p:sldIdLst>
    <p:sldId id="256" r:id="rId3"/>
    <p:sldId id="471" r:id="rId4"/>
    <p:sldId id="472" r:id="rId5"/>
    <p:sldId id="449" r:id="rId6"/>
    <p:sldId id="473" r:id="rId7"/>
    <p:sldId id="474" r:id="rId8"/>
    <p:sldId id="450" r:id="rId9"/>
    <p:sldId id="477" r:id="rId10"/>
    <p:sldId id="475" r:id="rId11"/>
    <p:sldId id="476" r:id="rId12"/>
    <p:sldId id="451" r:id="rId13"/>
    <p:sldId id="490" r:id="rId14"/>
    <p:sldId id="478" r:id="rId15"/>
    <p:sldId id="479" r:id="rId16"/>
    <p:sldId id="480" r:id="rId17"/>
    <p:sldId id="483" r:id="rId18"/>
    <p:sldId id="486" r:id="rId19"/>
    <p:sldId id="484" r:id="rId20"/>
    <p:sldId id="488" r:id="rId21"/>
    <p:sldId id="487" r:id="rId22"/>
    <p:sldId id="452" r:id="rId23"/>
    <p:sldId id="485" r:id="rId24"/>
    <p:sldId id="453" r:id="rId25"/>
    <p:sldId id="481" r:id="rId26"/>
    <p:sldId id="482" r:id="rId27"/>
    <p:sldId id="491" r:id="rId28"/>
    <p:sldId id="454" r:id="rId29"/>
    <p:sldId id="492" r:id="rId30"/>
    <p:sldId id="489" r:id="rId31"/>
    <p:sldId id="455" r:id="rId32"/>
    <p:sldId id="459" r:id="rId33"/>
    <p:sldId id="460" r:id="rId34"/>
    <p:sldId id="461" r:id="rId35"/>
    <p:sldId id="462" r:id="rId36"/>
    <p:sldId id="463" r:id="rId37"/>
    <p:sldId id="464" r:id="rId38"/>
    <p:sldId id="465" r:id="rId39"/>
    <p:sldId id="350" r:id="rId40"/>
    <p:sldId id="388" r:id="rId41"/>
  </p:sldIdLst>
  <p:sldSz cx="9144000" cy="5143500" type="screen16x9"/>
  <p:notesSz cx="6858000" cy="9144000"/>
  <p:embeddedFontLst>
    <p:embeddedFont>
      <p:font typeface="Arimo" panose="020B0604020202020204" charset="0"/>
      <p:regular r:id="rId43"/>
      <p:bold r:id="rId44"/>
      <p:italic r:id="rId45"/>
      <p:boldItalic r:id="rId46"/>
    </p:embeddedFont>
    <p:embeddedFont>
      <p:font typeface="Bree Serif" panose="020B0604020202020204" charset="0"/>
      <p:regular r:id="rId47"/>
    </p:embeddedFont>
    <p:embeddedFont>
      <p:font typeface="Calibri" panose="020F0502020204030204" pitchFamily="34" charset="0"/>
      <p:regular r:id="rId48"/>
      <p:bold r:id="rId49"/>
      <p:italic r:id="rId50"/>
      <p:boldItalic r:id="rId51"/>
    </p:embeddedFont>
    <p:embeddedFont>
      <p:font typeface="Cambria" panose="02040503050406030204" pitchFamily="18" charset="0"/>
      <p:regular r:id="rId52"/>
      <p:bold r:id="rId53"/>
      <p:italic r:id="rId54"/>
      <p:boldItalic r:id="rId55"/>
    </p:embeddedFont>
    <p:embeddedFont>
      <p:font typeface="Kumbh Sans" panose="020B0604020202020204" charset="0"/>
      <p:regular r:id="rId56"/>
      <p:bold r:id="rId57"/>
    </p:embeddedFont>
    <p:embeddedFont>
      <p:font typeface="Roboto" panose="02000000000000000000" pitchFamily="2" charset="0"/>
      <p:regular r:id="rId58"/>
      <p:bold r:id="rId59"/>
      <p:italic r:id="rId60"/>
      <p:boldItalic r:id="rId61"/>
    </p:embeddedFont>
  </p:embeddedFontLst>
  <p:custDataLst>
    <p:tags r:id="rId6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851">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033"/>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0484CB1-39A6-4FD2-A6D2-5C5B8ABE9B58}">
  <a:tblStyle styleId="{60484CB1-39A6-4FD2-A6D2-5C5B8ABE9B5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71" autoAdjust="0"/>
    <p:restoredTop sz="94660"/>
  </p:normalViewPr>
  <p:slideViewPr>
    <p:cSldViewPr snapToGrid="0">
      <p:cViewPr varScale="1">
        <p:scale>
          <a:sx n="103" d="100"/>
          <a:sy n="103" d="100"/>
        </p:scale>
        <p:origin x="763" y="72"/>
      </p:cViewPr>
      <p:guideLst>
        <p:guide orient="horz" pos="851"/>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19.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59" Type="http://schemas.openxmlformats.org/officeDocument/2006/relationships/font" Target="fonts/font1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2.fntdata"/><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348161394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348161394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13637a05801_0_6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13637a05801_0_6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8871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270375" y="1412213"/>
            <a:ext cx="4603200" cy="18993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8500" b="1">
                <a:latin typeface="Arimo"/>
                <a:ea typeface="Arimo"/>
                <a:cs typeface="Arimo"/>
                <a:sym typeface="Arimo"/>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270400" y="3321788"/>
            <a:ext cx="4603200" cy="409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rgbClr val="666666"/>
                </a:solidFill>
                <a:latin typeface="Kumbh Sans"/>
                <a:ea typeface="Kumbh Sans"/>
                <a:cs typeface="Kumbh Sans"/>
                <a:sym typeface="Kumbh Sans"/>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9965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grpSp>
        <p:nvGrpSpPr>
          <p:cNvPr id="32" name="Google Shape;32;p7"/>
          <p:cNvGrpSpPr/>
          <p:nvPr/>
        </p:nvGrpSpPr>
        <p:grpSpPr>
          <a:xfrm>
            <a:off x="353250" y="-12"/>
            <a:ext cx="8790750" cy="5143513"/>
            <a:chOff x="353250" y="-12"/>
            <a:chExt cx="8790750" cy="5143513"/>
          </a:xfrm>
        </p:grpSpPr>
        <p:sp>
          <p:nvSpPr>
            <p:cNvPr id="33" name="Google Shape;33;p7"/>
            <p:cNvSpPr/>
            <p:nvPr/>
          </p:nvSpPr>
          <p:spPr>
            <a:xfrm>
              <a:off x="353250" y="344250"/>
              <a:ext cx="8437500" cy="44550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4;p7"/>
            <p:cNvGrpSpPr/>
            <p:nvPr/>
          </p:nvGrpSpPr>
          <p:grpSpPr>
            <a:xfrm>
              <a:off x="353250" y="-12"/>
              <a:ext cx="8790750" cy="5143513"/>
              <a:chOff x="353250" y="-12"/>
              <a:chExt cx="8790750" cy="5143513"/>
            </a:xfrm>
          </p:grpSpPr>
          <p:sp>
            <p:nvSpPr>
              <p:cNvPr id="35" name="Google Shape;35;p7"/>
              <p:cNvSpPr/>
              <p:nvPr/>
            </p:nvSpPr>
            <p:spPr>
              <a:xfrm>
                <a:off x="7483500" y="3483000"/>
                <a:ext cx="1660500" cy="1660500"/>
              </a:xfrm>
              <a:prstGeom prst="rect">
                <a:avLst/>
              </a:prstGeom>
              <a:solidFill>
                <a:srgbClr val="6E6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 name="Google Shape;36;p7"/>
              <p:cNvGrpSpPr/>
              <p:nvPr/>
            </p:nvGrpSpPr>
            <p:grpSpPr>
              <a:xfrm rot="10800000" flipH="1">
                <a:off x="353250" y="-12"/>
                <a:ext cx="8790750" cy="4799263"/>
                <a:chOff x="353250" y="344238"/>
                <a:chExt cx="8790750" cy="4799263"/>
              </a:xfrm>
            </p:grpSpPr>
            <p:sp>
              <p:nvSpPr>
                <p:cNvPr id="37" name="Google Shape;37;p7"/>
                <p:cNvSpPr/>
                <p:nvPr/>
              </p:nvSpPr>
              <p:spPr>
                <a:xfrm>
                  <a:off x="8390700" y="4382100"/>
                  <a:ext cx="753300" cy="761400"/>
                </a:xfrm>
                <a:prstGeom prst="rect">
                  <a:avLst/>
                </a:prstGeom>
                <a:solidFill>
                  <a:srgbClr val="C247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a:off x="353250" y="344238"/>
                  <a:ext cx="398700" cy="184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9" name="Google Shape;39;p7"/>
          <p:cNvSpPr txBox="1">
            <a:spLocks noGrp="1"/>
          </p:cNvSpPr>
          <p:nvPr>
            <p:ph type="body" idx="1"/>
          </p:nvPr>
        </p:nvSpPr>
        <p:spPr>
          <a:xfrm>
            <a:off x="1631750" y="1635775"/>
            <a:ext cx="4980300" cy="23739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40" name="Google Shape;40;p7"/>
          <p:cNvSpPr txBox="1">
            <a:spLocks noGrp="1"/>
          </p:cNvSpPr>
          <p:nvPr>
            <p:ph type="title"/>
          </p:nvPr>
        </p:nvSpPr>
        <p:spPr>
          <a:xfrm>
            <a:off x="720000" y="611200"/>
            <a:ext cx="77040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543901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270375" y="1412213"/>
            <a:ext cx="4603200" cy="18993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8500" b="1">
                <a:latin typeface="Arimo"/>
                <a:ea typeface="Arimo"/>
                <a:cs typeface="Arimo"/>
                <a:sym typeface="Arimo"/>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270400" y="3321788"/>
            <a:ext cx="4603200" cy="409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rgbClr val="666666"/>
                </a:solidFill>
                <a:latin typeface="Kumbh Sans"/>
                <a:ea typeface="Kumbh Sans"/>
                <a:cs typeface="Kumbh Sans"/>
                <a:sym typeface="Kumbh Sans"/>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761937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grpSp>
        <p:nvGrpSpPr>
          <p:cNvPr id="32" name="Google Shape;32;p7"/>
          <p:cNvGrpSpPr/>
          <p:nvPr/>
        </p:nvGrpSpPr>
        <p:grpSpPr>
          <a:xfrm>
            <a:off x="353250" y="-12"/>
            <a:ext cx="8790750" cy="5143513"/>
            <a:chOff x="353250" y="-12"/>
            <a:chExt cx="8790750" cy="5143513"/>
          </a:xfrm>
        </p:grpSpPr>
        <p:sp>
          <p:nvSpPr>
            <p:cNvPr id="33" name="Google Shape;33;p7"/>
            <p:cNvSpPr/>
            <p:nvPr/>
          </p:nvSpPr>
          <p:spPr>
            <a:xfrm>
              <a:off x="353250" y="344250"/>
              <a:ext cx="8437500" cy="44550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4;p7"/>
            <p:cNvGrpSpPr/>
            <p:nvPr/>
          </p:nvGrpSpPr>
          <p:grpSpPr>
            <a:xfrm>
              <a:off x="353250" y="-12"/>
              <a:ext cx="8790750" cy="5143513"/>
              <a:chOff x="353250" y="-12"/>
              <a:chExt cx="8790750" cy="5143513"/>
            </a:xfrm>
          </p:grpSpPr>
          <p:sp>
            <p:nvSpPr>
              <p:cNvPr id="35" name="Google Shape;35;p7"/>
              <p:cNvSpPr/>
              <p:nvPr/>
            </p:nvSpPr>
            <p:spPr>
              <a:xfrm>
                <a:off x="7483500" y="3483000"/>
                <a:ext cx="1660500" cy="1660500"/>
              </a:xfrm>
              <a:prstGeom prst="rect">
                <a:avLst/>
              </a:prstGeom>
              <a:solidFill>
                <a:srgbClr val="6E6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 name="Google Shape;36;p7"/>
              <p:cNvGrpSpPr/>
              <p:nvPr/>
            </p:nvGrpSpPr>
            <p:grpSpPr>
              <a:xfrm rot="10800000" flipH="1">
                <a:off x="353250" y="-12"/>
                <a:ext cx="8790750" cy="4799263"/>
                <a:chOff x="353250" y="344238"/>
                <a:chExt cx="8790750" cy="4799263"/>
              </a:xfrm>
            </p:grpSpPr>
            <p:sp>
              <p:nvSpPr>
                <p:cNvPr id="37" name="Google Shape;37;p7"/>
                <p:cNvSpPr/>
                <p:nvPr/>
              </p:nvSpPr>
              <p:spPr>
                <a:xfrm>
                  <a:off x="8390700" y="4382100"/>
                  <a:ext cx="753300" cy="761400"/>
                </a:xfrm>
                <a:prstGeom prst="rect">
                  <a:avLst/>
                </a:prstGeom>
                <a:solidFill>
                  <a:srgbClr val="C247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a:off x="353250" y="344238"/>
                  <a:ext cx="398700" cy="184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9" name="Google Shape;39;p7"/>
          <p:cNvSpPr txBox="1">
            <a:spLocks noGrp="1"/>
          </p:cNvSpPr>
          <p:nvPr>
            <p:ph type="body" idx="1"/>
          </p:nvPr>
        </p:nvSpPr>
        <p:spPr>
          <a:xfrm>
            <a:off x="1631750" y="1635775"/>
            <a:ext cx="4980300" cy="23739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40" name="Google Shape;40;p7"/>
          <p:cNvSpPr txBox="1">
            <a:spLocks noGrp="1"/>
          </p:cNvSpPr>
          <p:nvPr>
            <p:ph type="title"/>
          </p:nvPr>
        </p:nvSpPr>
        <p:spPr>
          <a:xfrm>
            <a:off x="720000" y="611200"/>
            <a:ext cx="77040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675340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4"/>
        <p:cNvGrpSpPr/>
        <p:nvPr/>
      </p:nvGrpSpPr>
      <p:grpSpPr>
        <a:xfrm>
          <a:off x="0" y="0"/>
          <a:ext cx="0" cy="0"/>
          <a:chOff x="0" y="0"/>
          <a:chExt cx="0" cy="0"/>
        </a:xfrm>
      </p:grpSpPr>
      <p:grpSp>
        <p:nvGrpSpPr>
          <p:cNvPr id="95" name="Google Shape;95;p18"/>
          <p:cNvGrpSpPr/>
          <p:nvPr/>
        </p:nvGrpSpPr>
        <p:grpSpPr>
          <a:xfrm flipH="1">
            <a:off x="0" y="0"/>
            <a:ext cx="8790800" cy="4799263"/>
            <a:chOff x="353250" y="0"/>
            <a:chExt cx="8790800" cy="4799263"/>
          </a:xfrm>
        </p:grpSpPr>
        <p:sp>
          <p:nvSpPr>
            <p:cNvPr id="96" name="Google Shape;96;p18"/>
            <p:cNvSpPr/>
            <p:nvPr/>
          </p:nvSpPr>
          <p:spPr>
            <a:xfrm>
              <a:off x="353250" y="344250"/>
              <a:ext cx="8437500" cy="44550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8"/>
            <p:cNvSpPr/>
            <p:nvPr/>
          </p:nvSpPr>
          <p:spPr>
            <a:xfrm>
              <a:off x="8390750" y="0"/>
              <a:ext cx="753300" cy="761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8"/>
            <p:cNvSpPr/>
            <p:nvPr/>
          </p:nvSpPr>
          <p:spPr>
            <a:xfrm>
              <a:off x="353250" y="3771163"/>
              <a:ext cx="398700" cy="1028100"/>
            </a:xfrm>
            <a:prstGeom prst="rect">
              <a:avLst/>
            </a:prstGeom>
            <a:solidFill>
              <a:srgbClr val="6E6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18"/>
          <p:cNvSpPr txBox="1">
            <a:spLocks noGrp="1"/>
          </p:cNvSpPr>
          <p:nvPr>
            <p:ph type="title"/>
          </p:nvPr>
        </p:nvSpPr>
        <p:spPr>
          <a:xfrm>
            <a:off x="2476475" y="3071885"/>
            <a:ext cx="4191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200"/>
              <a:buFont typeface="Bree Serif"/>
              <a:buNone/>
              <a:defRPr sz="3200">
                <a:latin typeface="Bree Serif"/>
                <a:ea typeface="Bree Serif"/>
                <a:cs typeface="Bree Serif"/>
                <a:sym typeface="Bree Serif"/>
              </a:defRPr>
            </a:lvl2pPr>
            <a:lvl3pPr lvl="2" rtl="0">
              <a:spcBef>
                <a:spcPts val="0"/>
              </a:spcBef>
              <a:spcAft>
                <a:spcPts val="0"/>
              </a:spcAft>
              <a:buSzPts val="3200"/>
              <a:buFont typeface="Bree Serif"/>
              <a:buNone/>
              <a:defRPr sz="3200">
                <a:latin typeface="Bree Serif"/>
                <a:ea typeface="Bree Serif"/>
                <a:cs typeface="Bree Serif"/>
                <a:sym typeface="Bree Serif"/>
              </a:defRPr>
            </a:lvl3pPr>
            <a:lvl4pPr lvl="3" rtl="0">
              <a:spcBef>
                <a:spcPts val="0"/>
              </a:spcBef>
              <a:spcAft>
                <a:spcPts val="0"/>
              </a:spcAft>
              <a:buSzPts val="3200"/>
              <a:buFont typeface="Bree Serif"/>
              <a:buNone/>
              <a:defRPr sz="3200">
                <a:latin typeface="Bree Serif"/>
                <a:ea typeface="Bree Serif"/>
                <a:cs typeface="Bree Serif"/>
                <a:sym typeface="Bree Serif"/>
              </a:defRPr>
            </a:lvl4pPr>
            <a:lvl5pPr lvl="4" rtl="0">
              <a:spcBef>
                <a:spcPts val="0"/>
              </a:spcBef>
              <a:spcAft>
                <a:spcPts val="0"/>
              </a:spcAft>
              <a:buSzPts val="3200"/>
              <a:buFont typeface="Bree Serif"/>
              <a:buNone/>
              <a:defRPr sz="3200">
                <a:latin typeface="Bree Serif"/>
                <a:ea typeface="Bree Serif"/>
                <a:cs typeface="Bree Serif"/>
                <a:sym typeface="Bree Serif"/>
              </a:defRPr>
            </a:lvl5pPr>
            <a:lvl6pPr lvl="5" rtl="0">
              <a:spcBef>
                <a:spcPts val="0"/>
              </a:spcBef>
              <a:spcAft>
                <a:spcPts val="0"/>
              </a:spcAft>
              <a:buSzPts val="3200"/>
              <a:buFont typeface="Bree Serif"/>
              <a:buNone/>
              <a:defRPr sz="3200">
                <a:latin typeface="Bree Serif"/>
                <a:ea typeface="Bree Serif"/>
                <a:cs typeface="Bree Serif"/>
                <a:sym typeface="Bree Serif"/>
              </a:defRPr>
            </a:lvl6pPr>
            <a:lvl7pPr lvl="6" rtl="0">
              <a:spcBef>
                <a:spcPts val="0"/>
              </a:spcBef>
              <a:spcAft>
                <a:spcPts val="0"/>
              </a:spcAft>
              <a:buSzPts val="3200"/>
              <a:buFont typeface="Bree Serif"/>
              <a:buNone/>
              <a:defRPr sz="3200">
                <a:latin typeface="Bree Serif"/>
                <a:ea typeface="Bree Serif"/>
                <a:cs typeface="Bree Serif"/>
                <a:sym typeface="Bree Serif"/>
              </a:defRPr>
            </a:lvl7pPr>
            <a:lvl8pPr lvl="7" rtl="0">
              <a:spcBef>
                <a:spcPts val="0"/>
              </a:spcBef>
              <a:spcAft>
                <a:spcPts val="0"/>
              </a:spcAft>
              <a:buSzPts val="3200"/>
              <a:buFont typeface="Bree Serif"/>
              <a:buNone/>
              <a:defRPr sz="3200">
                <a:latin typeface="Bree Serif"/>
                <a:ea typeface="Bree Serif"/>
                <a:cs typeface="Bree Serif"/>
                <a:sym typeface="Bree Serif"/>
              </a:defRPr>
            </a:lvl8pPr>
            <a:lvl9pPr lvl="8" rtl="0">
              <a:spcBef>
                <a:spcPts val="0"/>
              </a:spcBef>
              <a:spcAft>
                <a:spcPts val="0"/>
              </a:spcAft>
              <a:buSzPts val="3200"/>
              <a:buFont typeface="Bree Serif"/>
              <a:buNone/>
              <a:defRPr sz="3200">
                <a:latin typeface="Bree Serif"/>
                <a:ea typeface="Bree Serif"/>
                <a:cs typeface="Bree Serif"/>
                <a:sym typeface="Bree Serif"/>
              </a:defRPr>
            </a:lvl9pPr>
          </a:lstStyle>
          <a:p>
            <a:endParaRPr/>
          </a:p>
        </p:txBody>
      </p:sp>
      <p:sp>
        <p:nvSpPr>
          <p:cNvPr id="100" name="Google Shape;100;p18"/>
          <p:cNvSpPr txBox="1">
            <a:spLocks noGrp="1"/>
          </p:cNvSpPr>
          <p:nvPr>
            <p:ph type="subTitle" idx="1"/>
          </p:nvPr>
        </p:nvSpPr>
        <p:spPr>
          <a:xfrm>
            <a:off x="2476475" y="3541838"/>
            <a:ext cx="4191000" cy="837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Roboto"/>
                <a:ea typeface="Roboto"/>
                <a:cs typeface="Roboto"/>
                <a:sym typeface="Roboto"/>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Tree>
    <p:extLst>
      <p:ext uri="{BB962C8B-B14F-4D97-AF65-F5344CB8AC3E}">
        <p14:creationId xmlns:p14="http://schemas.microsoft.com/office/powerpoint/2010/main" val="134195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5"/>
        <p:cNvGrpSpPr/>
        <p:nvPr/>
      </p:nvGrpSpPr>
      <p:grpSpPr>
        <a:xfrm>
          <a:off x="0" y="0"/>
          <a:ext cx="0" cy="0"/>
          <a:chOff x="0" y="0"/>
          <a:chExt cx="0" cy="0"/>
        </a:xfrm>
      </p:grpSpPr>
      <p:grpSp>
        <p:nvGrpSpPr>
          <p:cNvPr id="166" name="Google Shape;166;p24"/>
          <p:cNvGrpSpPr/>
          <p:nvPr/>
        </p:nvGrpSpPr>
        <p:grpSpPr>
          <a:xfrm flipH="1">
            <a:off x="0" y="0"/>
            <a:ext cx="9144050" cy="5143500"/>
            <a:chOff x="0" y="0"/>
            <a:chExt cx="9144050" cy="5143500"/>
          </a:xfrm>
        </p:grpSpPr>
        <p:sp>
          <p:nvSpPr>
            <p:cNvPr id="167" name="Google Shape;167;p24"/>
            <p:cNvSpPr/>
            <p:nvPr/>
          </p:nvSpPr>
          <p:spPr>
            <a:xfrm>
              <a:off x="353300" y="344250"/>
              <a:ext cx="8437500" cy="44550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4"/>
            <p:cNvSpPr/>
            <p:nvPr/>
          </p:nvSpPr>
          <p:spPr>
            <a:xfrm>
              <a:off x="0" y="4382100"/>
              <a:ext cx="753300" cy="761400"/>
            </a:xfrm>
            <a:prstGeom prst="rect">
              <a:avLst/>
            </a:prstGeom>
            <a:solidFill>
              <a:srgbClr val="C247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4"/>
            <p:cNvSpPr/>
            <p:nvPr/>
          </p:nvSpPr>
          <p:spPr>
            <a:xfrm>
              <a:off x="8390750" y="0"/>
              <a:ext cx="753300" cy="761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4"/>
            <p:cNvSpPr/>
            <p:nvPr/>
          </p:nvSpPr>
          <p:spPr>
            <a:xfrm>
              <a:off x="8390750" y="3771163"/>
              <a:ext cx="398700" cy="1028100"/>
            </a:xfrm>
            <a:prstGeom prst="rect">
              <a:avLst/>
            </a:prstGeom>
            <a:solidFill>
              <a:srgbClr val="6E6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12050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1"/>
        <p:cNvGrpSpPr/>
        <p:nvPr/>
      </p:nvGrpSpPr>
      <p:grpSpPr>
        <a:xfrm>
          <a:off x="0" y="0"/>
          <a:ext cx="0" cy="0"/>
          <a:chOff x="0" y="0"/>
          <a:chExt cx="0" cy="0"/>
        </a:xfrm>
      </p:grpSpPr>
      <p:grpSp>
        <p:nvGrpSpPr>
          <p:cNvPr id="172" name="Google Shape;172;p25"/>
          <p:cNvGrpSpPr/>
          <p:nvPr/>
        </p:nvGrpSpPr>
        <p:grpSpPr>
          <a:xfrm>
            <a:off x="0" y="0"/>
            <a:ext cx="9144050" cy="5143500"/>
            <a:chOff x="0" y="0"/>
            <a:chExt cx="9144050" cy="5143500"/>
          </a:xfrm>
        </p:grpSpPr>
        <p:sp>
          <p:nvSpPr>
            <p:cNvPr id="173" name="Google Shape;173;p25"/>
            <p:cNvSpPr/>
            <p:nvPr/>
          </p:nvSpPr>
          <p:spPr>
            <a:xfrm>
              <a:off x="353250" y="344250"/>
              <a:ext cx="8437500" cy="44550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5"/>
            <p:cNvSpPr/>
            <p:nvPr/>
          </p:nvSpPr>
          <p:spPr>
            <a:xfrm>
              <a:off x="0" y="4382100"/>
              <a:ext cx="753300" cy="761400"/>
            </a:xfrm>
            <a:prstGeom prst="rect">
              <a:avLst/>
            </a:prstGeom>
            <a:solidFill>
              <a:srgbClr val="C247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5"/>
            <p:cNvSpPr/>
            <p:nvPr/>
          </p:nvSpPr>
          <p:spPr>
            <a:xfrm>
              <a:off x="353250" y="344238"/>
              <a:ext cx="398700" cy="184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5"/>
            <p:cNvSpPr/>
            <p:nvPr/>
          </p:nvSpPr>
          <p:spPr>
            <a:xfrm>
              <a:off x="8390750" y="0"/>
              <a:ext cx="753300" cy="761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5"/>
            <p:cNvSpPr/>
            <p:nvPr/>
          </p:nvSpPr>
          <p:spPr>
            <a:xfrm>
              <a:off x="8392050" y="2958150"/>
              <a:ext cx="398700" cy="184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28248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51"/>
        <p:cNvGrpSpPr/>
        <p:nvPr/>
      </p:nvGrpSpPr>
      <p:grpSpPr>
        <a:xfrm>
          <a:off x="0" y="0"/>
          <a:ext cx="0" cy="0"/>
          <a:chOff x="0" y="0"/>
          <a:chExt cx="0" cy="0"/>
        </a:xfrm>
      </p:grpSpPr>
    </p:spTree>
    <p:extLst>
      <p:ext uri="{BB962C8B-B14F-4D97-AF65-F5344CB8AC3E}">
        <p14:creationId xmlns:p14="http://schemas.microsoft.com/office/powerpoint/2010/main" val="32557944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050" y="535000"/>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1pPr>
            <a:lvl2pPr lvl="1"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2pPr>
            <a:lvl3pPr lvl="2"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3pPr>
            <a:lvl4pPr lvl="3"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4pPr>
            <a:lvl5pPr lvl="4"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5pPr>
            <a:lvl6pPr lvl="5"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6pPr>
            <a:lvl7pPr lvl="6"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7pPr>
            <a:lvl8pPr lvl="7"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8pPr>
            <a:lvl9pPr lvl="8"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9pPr>
          </a:lstStyle>
          <a:p>
            <a:endParaRPr/>
          </a:p>
        </p:txBody>
      </p:sp>
      <p:sp>
        <p:nvSpPr>
          <p:cNvPr id="7" name="Google Shape;7;p1"/>
          <p:cNvSpPr txBox="1">
            <a:spLocks noGrp="1"/>
          </p:cNvSpPr>
          <p:nvPr>
            <p:ph type="body" idx="1"/>
          </p:nvPr>
        </p:nvSpPr>
        <p:spPr>
          <a:xfrm>
            <a:off x="71505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1pPr>
            <a:lvl2pPr marL="914400" lvl="1"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2pPr>
            <a:lvl3pPr marL="1371600" lvl="2"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3pPr>
            <a:lvl4pPr marL="1828800" lvl="3"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4pPr>
            <a:lvl5pPr marL="2286000" lvl="4"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5pPr>
            <a:lvl6pPr marL="2743200" lvl="5"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6pPr>
            <a:lvl7pPr marL="3200400" lvl="6"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7pPr>
            <a:lvl8pPr marL="3657600" lvl="7"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8pPr>
            <a:lvl9pPr marL="4114800" lvl="8"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75" r:id="rId2"/>
    <p:sldLayoutId id="2147483688"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guide id="5" orient="horz" pos="628">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050" y="535000"/>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1pPr>
            <a:lvl2pPr lvl="1"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2pPr>
            <a:lvl3pPr lvl="2"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3pPr>
            <a:lvl4pPr lvl="3"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4pPr>
            <a:lvl5pPr lvl="4"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5pPr>
            <a:lvl6pPr lvl="5"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6pPr>
            <a:lvl7pPr lvl="6"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7pPr>
            <a:lvl8pPr lvl="7"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8pPr>
            <a:lvl9pPr lvl="8"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9pPr>
          </a:lstStyle>
          <a:p>
            <a:endParaRPr/>
          </a:p>
        </p:txBody>
      </p:sp>
      <p:sp>
        <p:nvSpPr>
          <p:cNvPr id="7" name="Google Shape;7;p1"/>
          <p:cNvSpPr txBox="1">
            <a:spLocks noGrp="1"/>
          </p:cNvSpPr>
          <p:nvPr>
            <p:ph type="body" idx="1"/>
          </p:nvPr>
        </p:nvSpPr>
        <p:spPr>
          <a:xfrm>
            <a:off x="71505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1pPr>
            <a:lvl2pPr marL="914400" lvl="1"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2pPr>
            <a:lvl3pPr marL="1371600" lvl="2"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3pPr>
            <a:lvl4pPr marL="1828800" lvl="3"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4pPr>
            <a:lvl5pPr marL="2286000" lvl="4"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5pPr>
            <a:lvl6pPr marL="2743200" lvl="5"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6pPr>
            <a:lvl7pPr marL="3200400" lvl="6"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7pPr>
            <a:lvl8pPr marL="3657600" lvl="7"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8pPr>
            <a:lvl9pPr marL="4114800" lvl="8"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9pPr>
          </a:lstStyle>
          <a:p>
            <a:endParaRPr/>
          </a:p>
        </p:txBody>
      </p:sp>
    </p:spTree>
    <p:extLst>
      <p:ext uri="{BB962C8B-B14F-4D97-AF65-F5344CB8AC3E}">
        <p14:creationId xmlns:p14="http://schemas.microsoft.com/office/powerpoint/2010/main" val="87655721"/>
      </p:ext>
    </p:extLst>
  </p:cSld>
  <p:clrMap bg1="lt1" tx1="dk1" bg2="dk2" tx2="lt2" accent1="accent1" accent2="accent2" accent3="accent3" accent4="accent4" accent5="accent5" accent6="accent6" hlink="hlink" folHlink="folHlink"/>
  <p:sldLayoutIdLst>
    <p:sldLayoutId id="2147483677" r:id="rId1"/>
    <p:sldLayoutId id="2147483679" r:id="rId2"/>
    <p:sldLayoutId id="2147483683" r:id="rId3"/>
    <p:sldLayoutId id="2147483684" r:id="rId4"/>
    <p:sldLayoutId id="2147483685" r:id="rId5"/>
    <p:sldLayoutId id="2147483687"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guide id="5" orient="horz" pos="628">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87"/>
        <p:cNvGrpSpPr/>
        <p:nvPr/>
      </p:nvGrpSpPr>
      <p:grpSpPr>
        <a:xfrm>
          <a:off x="0" y="0"/>
          <a:ext cx="0" cy="0"/>
          <a:chOff x="0" y="0"/>
          <a:chExt cx="0" cy="0"/>
        </a:xfrm>
      </p:grpSpPr>
      <p:sp>
        <p:nvSpPr>
          <p:cNvPr id="188" name="Google Shape;188;p29"/>
          <p:cNvSpPr/>
          <p:nvPr/>
        </p:nvSpPr>
        <p:spPr>
          <a:xfrm rot="5400000">
            <a:off x="6571314" y="2415936"/>
            <a:ext cx="4048046" cy="325724"/>
          </a:xfrm>
          <a:prstGeom prst="rect">
            <a:avLst/>
          </a:prstGeom>
        </p:spPr>
        <p:txBody>
          <a:bodyPr>
            <a:prstTxWarp prst="textPlain">
              <a:avLst/>
            </a:prstTxWarp>
          </a:bodyPr>
          <a:lstStyle/>
          <a:p>
            <a:pPr lvl="0" algn="ctr"/>
            <a:r>
              <a:rPr lang="el-GR" dirty="0">
                <a:ln w="0"/>
                <a:solidFill>
                  <a:schemeClr val="accent1"/>
                </a:solidFill>
                <a:effectLst>
                  <a:outerShdw blurRad="38100" dist="25400" dir="5400000" algn="ctr" rotWithShape="0">
                    <a:srgbClr val="6E747A">
                      <a:alpha val="43000"/>
                    </a:srgbClr>
                  </a:outerShdw>
                </a:effectLst>
                <a:latin typeface="Arimo"/>
              </a:rPr>
              <a:t>ΠΟΛΙΤΙΣΜΙΚΕΣ ΔΙΑΤΡΟΦΙΚΕΣ ΣΥΝΥΘΕΙΕΣ</a:t>
            </a:r>
            <a:endParaRPr i="0" dirty="0">
              <a:ln w="0"/>
              <a:solidFill>
                <a:schemeClr val="accent1"/>
              </a:solidFill>
              <a:effectLst>
                <a:outerShdw blurRad="38100" dist="25400" dir="5400000" algn="ctr" rotWithShape="0">
                  <a:srgbClr val="6E747A">
                    <a:alpha val="43000"/>
                  </a:srgbClr>
                </a:outerShdw>
              </a:effectLst>
              <a:latin typeface="Arimo"/>
            </a:endParaRPr>
          </a:p>
        </p:txBody>
      </p:sp>
      <p:grpSp>
        <p:nvGrpSpPr>
          <p:cNvPr id="189" name="Google Shape;189;p29"/>
          <p:cNvGrpSpPr/>
          <p:nvPr/>
        </p:nvGrpSpPr>
        <p:grpSpPr>
          <a:xfrm>
            <a:off x="0" y="0"/>
            <a:ext cx="8419800" cy="4607500"/>
            <a:chOff x="0" y="0"/>
            <a:chExt cx="8419800" cy="4607500"/>
          </a:xfrm>
        </p:grpSpPr>
        <p:sp>
          <p:nvSpPr>
            <p:cNvPr id="190" name="Google Shape;190;p29"/>
            <p:cNvSpPr/>
            <p:nvPr/>
          </p:nvSpPr>
          <p:spPr>
            <a:xfrm>
              <a:off x="724200" y="536000"/>
              <a:ext cx="7695600" cy="40632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0" y="0"/>
              <a:ext cx="1660500" cy="1660500"/>
            </a:xfrm>
            <a:prstGeom prst="rect">
              <a:avLst/>
            </a:prstGeom>
            <a:solidFill>
              <a:srgbClr val="6E6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8021100" y="1510350"/>
              <a:ext cx="398700" cy="1660500"/>
            </a:xfrm>
            <a:prstGeom prst="rect">
              <a:avLst/>
            </a:prstGeom>
            <a:solidFill>
              <a:srgbClr val="C247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724200" y="4198000"/>
              <a:ext cx="398700" cy="409500"/>
            </a:xfrm>
            <a:prstGeom prst="rect">
              <a:avLst/>
            </a:prstGeom>
            <a:solidFill>
              <a:srgbClr val="6E6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 name="Google Shape;194;p29"/>
          <p:cNvSpPr txBox="1">
            <a:spLocks noGrp="1"/>
          </p:cNvSpPr>
          <p:nvPr>
            <p:ph type="ctrTitle"/>
          </p:nvPr>
        </p:nvSpPr>
        <p:spPr>
          <a:xfrm>
            <a:off x="2210900" y="2111297"/>
            <a:ext cx="5027158" cy="1054709"/>
          </a:xfrm>
          <a:prstGeom prst="rect">
            <a:avLst/>
          </a:prstGeom>
        </p:spPr>
        <p:txBody>
          <a:bodyPr spcFirstLastPara="1" wrap="square" lIns="91425" tIns="91425" rIns="91425" bIns="91425" anchor="t" anchorCtr="0">
            <a:noAutofit/>
          </a:bodyPr>
          <a:lstStyle/>
          <a:p>
            <a:pPr algn="ctr"/>
            <a:r>
              <a:rPr lang="el-GR" sz="3200" dirty="0">
                <a:solidFill>
                  <a:srgbClr val="000000"/>
                </a:solidFill>
                <a:latin typeface="WGPDOY+PFLithoText-Bold"/>
              </a:rPr>
              <a:t>Γενετική επανάσταση</a:t>
            </a:r>
            <a:br>
              <a:rPr lang="en-US" sz="3200" b="1" i="0" u="none" strike="noStrike" baseline="0" dirty="0">
                <a:solidFill>
                  <a:srgbClr val="000000"/>
                </a:solidFill>
                <a:latin typeface="WGPDOY+PFLithoText-Bold"/>
              </a:rPr>
            </a:br>
            <a:endParaRPr lang="el-GR" sz="3200" i="1" dirty="0">
              <a:solidFill>
                <a:schemeClr val="accent1"/>
              </a:solidFill>
            </a:endParaRPr>
          </a:p>
        </p:txBody>
      </p:sp>
      <p:sp>
        <p:nvSpPr>
          <p:cNvPr id="195" name="Google Shape;195;p29"/>
          <p:cNvSpPr txBox="1">
            <a:spLocks noGrp="1"/>
          </p:cNvSpPr>
          <p:nvPr>
            <p:ph type="subTitle" idx="1"/>
          </p:nvPr>
        </p:nvSpPr>
        <p:spPr>
          <a:xfrm>
            <a:off x="2270400" y="3321788"/>
            <a:ext cx="4603200" cy="40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GR" dirty="0"/>
              <a:t>Ευαγγελία </a:t>
            </a:r>
            <a:r>
              <a:rPr lang="el-GR" dirty="0" err="1"/>
              <a:t>Φάππα</a:t>
            </a:r>
            <a:endParaRPr lang="el-GR" dirty="0"/>
          </a:p>
          <a:p>
            <a:pPr marL="0" lvl="0" indent="0" algn="ctr" rtl="0">
              <a:spcBef>
                <a:spcPts val="0"/>
              </a:spcBef>
              <a:spcAft>
                <a:spcPts val="0"/>
              </a:spcAft>
              <a:buNone/>
            </a:pPr>
            <a:r>
              <a:rPr lang="el-GR" dirty="0"/>
              <a:t>Διαιτολόγος – Διατροφολόγος, </a:t>
            </a:r>
            <a:r>
              <a:rPr lang="en-US" dirty="0"/>
              <a:t>PhD</a:t>
            </a:r>
            <a:endParaRPr dirty="0"/>
          </a:p>
        </p:txBody>
      </p:sp>
      <p:pic>
        <p:nvPicPr>
          <p:cNvPr id="3" name="Picture 2">
            <a:extLst>
              <a:ext uri="{FF2B5EF4-FFF2-40B4-BE49-F238E27FC236}">
                <a16:creationId xmlns:a16="http://schemas.microsoft.com/office/drawing/2014/main" id="{99344636-4B8E-7F0C-5567-01F19A923687}"/>
              </a:ext>
            </a:extLst>
          </p:cNvPr>
          <p:cNvPicPr>
            <a:picLocks noChangeAspect="1"/>
          </p:cNvPicPr>
          <p:nvPr/>
        </p:nvPicPr>
        <p:blipFill>
          <a:blip r:embed="rId3"/>
          <a:stretch>
            <a:fillRect/>
          </a:stretch>
        </p:blipFill>
        <p:spPr>
          <a:xfrm>
            <a:off x="1656154" y="559835"/>
            <a:ext cx="834887" cy="846171"/>
          </a:xfrm>
          <a:prstGeom prst="rect">
            <a:avLst/>
          </a:prstGeom>
          <a:solidFill>
            <a:schemeClr val="bg1"/>
          </a:solidFill>
        </p:spPr>
      </p:pic>
      <p:sp>
        <p:nvSpPr>
          <p:cNvPr id="4" name="TextBox 3">
            <a:extLst>
              <a:ext uri="{FF2B5EF4-FFF2-40B4-BE49-F238E27FC236}">
                <a16:creationId xmlns:a16="http://schemas.microsoft.com/office/drawing/2014/main" id="{6BC0838A-F093-1D75-2985-F3C3DAC89748}"/>
              </a:ext>
            </a:extLst>
          </p:cNvPr>
          <p:cNvSpPr txBox="1"/>
          <p:nvPr/>
        </p:nvSpPr>
        <p:spPr>
          <a:xfrm>
            <a:off x="2472428" y="721310"/>
            <a:ext cx="4504102" cy="523220"/>
          </a:xfrm>
          <a:prstGeom prst="rect">
            <a:avLst/>
          </a:prstGeom>
          <a:noFill/>
        </p:spPr>
        <p:txBody>
          <a:bodyPr wrap="square" rtlCol="0">
            <a:spAutoFit/>
          </a:bodyPr>
          <a:lstStyle/>
          <a:p>
            <a:r>
              <a:rPr lang="el-GR" sz="1400" dirty="0"/>
              <a:t>ΤΜΗΜΑ ΕΠΙΣΤΗΜΗΣ </a:t>
            </a:r>
          </a:p>
          <a:p>
            <a:r>
              <a:rPr lang="el-GR" sz="1400" dirty="0"/>
              <a:t>ΔΙΑΤΡΟΦΗΣ ΚΑΙ ΔΙΑΙΤΟΛΟΓΙΑΣ</a:t>
            </a:r>
            <a:endParaRPr lang="en-US" sz="1400" dirty="0"/>
          </a:p>
        </p:txBody>
      </p:sp>
      <p:sp>
        <p:nvSpPr>
          <p:cNvPr id="6" name="TextBox 5">
            <a:extLst>
              <a:ext uri="{FF2B5EF4-FFF2-40B4-BE49-F238E27FC236}">
                <a16:creationId xmlns:a16="http://schemas.microsoft.com/office/drawing/2014/main" id="{7E589AE8-5646-4967-75FC-EF18D9C962BA}"/>
              </a:ext>
            </a:extLst>
          </p:cNvPr>
          <p:cNvSpPr txBox="1"/>
          <p:nvPr/>
        </p:nvSpPr>
        <p:spPr>
          <a:xfrm>
            <a:off x="7252639" y="4291423"/>
            <a:ext cx="1167161" cy="307777"/>
          </a:xfrm>
          <a:prstGeom prst="rect">
            <a:avLst/>
          </a:prstGeom>
          <a:noFill/>
        </p:spPr>
        <p:txBody>
          <a:bodyPr wrap="square" rtlCol="0">
            <a:spAutoFit/>
          </a:bodyPr>
          <a:lstStyle/>
          <a:p>
            <a:pPr algn="r"/>
            <a:r>
              <a:rPr lang="el-GR" dirty="0"/>
              <a:t>2022 - 2023</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8111FE-93DF-84D2-FFE4-23E07FC62438}"/>
              </a:ext>
            </a:extLst>
          </p:cNvPr>
          <p:cNvSpPr>
            <a:spLocks noGrp="1"/>
          </p:cNvSpPr>
          <p:nvPr>
            <p:ph type="title"/>
          </p:nvPr>
        </p:nvSpPr>
        <p:spPr>
          <a:xfrm>
            <a:off x="905854" y="767317"/>
            <a:ext cx="7704000" cy="572700"/>
          </a:xfrm>
        </p:spPr>
        <p:txBody>
          <a:bodyPr/>
          <a:lstStyle/>
          <a:p>
            <a:r>
              <a:rPr lang="el-GR" dirty="0">
                <a:solidFill>
                  <a:schemeClr val="accent1"/>
                </a:solidFill>
              </a:rPr>
              <a:t>Μεταλλαγμένα τρόφιμα</a:t>
            </a:r>
            <a:endParaRPr lang="en-US" dirty="0">
              <a:solidFill>
                <a:schemeClr val="accent1"/>
              </a:solidFill>
            </a:endParaRPr>
          </a:p>
        </p:txBody>
      </p:sp>
      <p:pic>
        <p:nvPicPr>
          <p:cNvPr id="1026" name="Picture 2" descr="Λίστα των εταιρειών που χρησιμοποιούν γενετικά μεταλλαγμένα – Mysterious.gr">
            <a:extLst>
              <a:ext uri="{FF2B5EF4-FFF2-40B4-BE49-F238E27FC236}">
                <a16:creationId xmlns:a16="http://schemas.microsoft.com/office/drawing/2014/main" id="{6E9586DC-E195-2F7A-ACD0-D4FD47D44B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461" t="65862" r="28534"/>
          <a:stretch/>
        </p:blipFill>
        <p:spPr bwMode="auto">
          <a:xfrm>
            <a:off x="5491778" y="1645268"/>
            <a:ext cx="3174380" cy="14827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Λίστα των εταιρειών που χρησιμοποιούν γενετικά μεταλλαγμένα – Mysterious.gr">
            <a:extLst>
              <a:ext uri="{FF2B5EF4-FFF2-40B4-BE49-F238E27FC236}">
                <a16:creationId xmlns:a16="http://schemas.microsoft.com/office/drawing/2014/main" id="{FC12B434-C01E-3074-C2A3-C3BA8FA793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6828" b="34328"/>
          <a:stretch/>
        </p:blipFill>
        <p:spPr bwMode="auto">
          <a:xfrm>
            <a:off x="550278" y="1645268"/>
            <a:ext cx="4941500" cy="28523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Λίστα των εταιρειών που χρησιμοποιούν γενετικά μεταλλαγμένα – Mysterious.gr">
            <a:extLst>
              <a:ext uri="{FF2B5EF4-FFF2-40B4-BE49-F238E27FC236}">
                <a16:creationId xmlns:a16="http://schemas.microsoft.com/office/drawing/2014/main" id="{E842DE97-5A9D-C34D-54FA-CDA7303160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173" b="67704"/>
          <a:stretch/>
        </p:blipFill>
        <p:spPr bwMode="auto">
          <a:xfrm>
            <a:off x="5496245" y="3071463"/>
            <a:ext cx="1811724" cy="1402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686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A5CC7C-EEC8-B31A-3CAD-808F910E12D2}"/>
              </a:ext>
            </a:extLst>
          </p:cNvPr>
          <p:cNvSpPr txBox="1"/>
          <p:nvPr/>
        </p:nvSpPr>
        <p:spPr>
          <a:xfrm>
            <a:off x="669852" y="678924"/>
            <a:ext cx="7995684" cy="3754874"/>
          </a:xfrm>
          <a:prstGeom prst="rect">
            <a:avLst/>
          </a:prstGeom>
          <a:noFill/>
        </p:spPr>
        <p:txBody>
          <a:bodyPr wrap="square">
            <a:spAutoFit/>
          </a:bodyPr>
          <a:lstStyle/>
          <a:p>
            <a:pPr algn="ctr"/>
            <a:r>
              <a:rPr lang="el-GR" sz="2000" b="1" i="0" u="none" strike="noStrike" baseline="0" dirty="0">
                <a:solidFill>
                  <a:schemeClr val="accent1"/>
                </a:solidFill>
                <a:latin typeface="PFTransport"/>
              </a:rPr>
              <a:t>Διαφορές μεταξύ </a:t>
            </a:r>
          </a:p>
          <a:p>
            <a:pPr algn="ctr"/>
            <a:r>
              <a:rPr lang="el-GR" sz="2000" b="1" i="0" u="none" strike="noStrike" baseline="0" dirty="0">
                <a:solidFill>
                  <a:schemeClr val="accent1"/>
                </a:solidFill>
                <a:latin typeface="PFTransport"/>
              </a:rPr>
              <a:t>παραδοσιακής γενετικής και γενετικής μηχανικής. </a:t>
            </a:r>
          </a:p>
          <a:p>
            <a:pPr marL="457200" indent="-457200" algn="just">
              <a:buFont typeface="+mj-lt"/>
              <a:buAutoNum type="arabicParenR"/>
            </a:pPr>
            <a:endParaRPr lang="el-GR" sz="1800" dirty="0">
              <a:latin typeface="PFTransport"/>
            </a:endParaRPr>
          </a:p>
          <a:p>
            <a:pPr marL="457200" indent="-457200" algn="just">
              <a:buClr>
                <a:schemeClr val="accent2"/>
              </a:buClr>
              <a:buFont typeface="+mj-lt"/>
              <a:buAutoNum type="arabicParenR"/>
            </a:pPr>
            <a:endParaRPr lang="el-GR" sz="1800" dirty="0">
              <a:latin typeface="PFTransport"/>
            </a:endParaRPr>
          </a:p>
          <a:p>
            <a:pPr marL="457200" indent="-457200" algn="just">
              <a:buClr>
                <a:schemeClr val="accent2"/>
              </a:buClr>
              <a:buFont typeface="+mj-lt"/>
              <a:buAutoNum type="arabicParenR"/>
            </a:pPr>
            <a:r>
              <a:rPr lang="el-GR" sz="1800" b="0" i="0" u="none" strike="noStrike" baseline="0" dirty="0">
                <a:solidFill>
                  <a:srgbClr val="000000"/>
                </a:solidFill>
                <a:latin typeface="PFTransport"/>
              </a:rPr>
              <a:t>η </a:t>
            </a:r>
            <a:r>
              <a:rPr lang="el-GR" sz="1800" b="1" i="0" u="none" strike="noStrike" baseline="0" dirty="0">
                <a:solidFill>
                  <a:srgbClr val="000000"/>
                </a:solidFill>
                <a:latin typeface="PFTransport"/>
              </a:rPr>
              <a:t>γενετική μηχανική </a:t>
            </a:r>
            <a:r>
              <a:rPr lang="en-US" sz="1800" b="0" i="0" u="none" strike="noStrike" baseline="0" dirty="0">
                <a:solidFill>
                  <a:srgbClr val="000000"/>
                </a:solidFill>
                <a:latin typeface="PFTransport"/>
              </a:rPr>
              <a:t>(</a:t>
            </a:r>
            <a:r>
              <a:rPr lang="el-GR" sz="1800" b="0" i="0" u="none" strike="noStrike" baseline="0" dirty="0">
                <a:solidFill>
                  <a:srgbClr val="000000"/>
                </a:solidFill>
                <a:latin typeface="PFTransport"/>
              </a:rPr>
              <a:t>τεχνολογία του </a:t>
            </a:r>
            <a:r>
              <a:rPr lang="el-GR" sz="1800" b="0" i="0" u="none" strike="noStrike" baseline="0" dirty="0" err="1">
                <a:solidFill>
                  <a:srgbClr val="000000"/>
                </a:solidFill>
                <a:latin typeface="PFTransport"/>
              </a:rPr>
              <a:t>ανασυνδυασμένου</a:t>
            </a:r>
            <a:r>
              <a:rPr lang="el-GR" sz="1800" b="0" i="0" u="none" strike="noStrike" baseline="0" dirty="0">
                <a:solidFill>
                  <a:srgbClr val="000000"/>
                </a:solidFill>
                <a:latin typeface="PFTransport"/>
              </a:rPr>
              <a:t> </a:t>
            </a:r>
            <a:r>
              <a:rPr lang="en-US" sz="1800" b="0" i="0" u="none" strike="noStrike" baseline="0" dirty="0">
                <a:solidFill>
                  <a:srgbClr val="000000"/>
                </a:solidFill>
                <a:latin typeface="PFTransport"/>
              </a:rPr>
              <a:t>DNA) </a:t>
            </a:r>
            <a:r>
              <a:rPr lang="el-GR" sz="1800" b="0" i="0" u="none" strike="noStrike" baseline="0" dirty="0">
                <a:solidFill>
                  <a:srgbClr val="000000"/>
                </a:solidFill>
                <a:latin typeface="PFTransport"/>
              </a:rPr>
              <a:t>είναι μια επικεντρωμένη τεχνική, που επιτρέπει τη μεταφορά ενός ή περιορισμένου αριθμού γονιδίων, ενώ η </a:t>
            </a:r>
            <a:r>
              <a:rPr lang="el-GR" sz="1800" b="1" i="0" u="none" strike="noStrike" baseline="0" dirty="0">
                <a:solidFill>
                  <a:srgbClr val="000000"/>
                </a:solidFill>
                <a:latin typeface="PFTransport"/>
              </a:rPr>
              <a:t>συμβατική γενετική </a:t>
            </a:r>
            <a:r>
              <a:rPr lang="el-GR" sz="1800" b="0" i="0" u="none" strike="noStrike" baseline="0" dirty="0">
                <a:solidFill>
                  <a:srgbClr val="000000"/>
                </a:solidFill>
                <a:latin typeface="PFTransport"/>
              </a:rPr>
              <a:t>(διασταύρωση) έχει αποτέλεσμα την αλλαγή μεγάλων και μη προκαθορισμένων τμημάτων του γονιδιώματος ενός οργανισμού. </a:t>
            </a:r>
          </a:p>
          <a:p>
            <a:pPr marL="457200" indent="-457200" algn="just">
              <a:buClr>
                <a:schemeClr val="accent2"/>
              </a:buClr>
              <a:buFont typeface="+mj-lt"/>
              <a:buAutoNum type="arabicParenR"/>
            </a:pPr>
            <a:endParaRPr lang="el-GR" sz="1800" dirty="0">
              <a:latin typeface="PFTransport"/>
            </a:endParaRPr>
          </a:p>
          <a:p>
            <a:pPr marL="457200" indent="-457200" algn="just">
              <a:buClr>
                <a:schemeClr val="accent2"/>
              </a:buClr>
              <a:buFont typeface="+mj-lt"/>
              <a:buAutoNum type="arabicParenR"/>
            </a:pPr>
            <a:r>
              <a:rPr lang="el-GR" sz="1800" b="0" i="0" u="none" strike="noStrike" baseline="0" dirty="0">
                <a:solidFill>
                  <a:srgbClr val="000000"/>
                </a:solidFill>
                <a:latin typeface="PFTransport"/>
              </a:rPr>
              <a:t>η γενετική μηχανική δεν περιορίζεται από τα όρια ανάμεσα στα διάφορα είδη, ενώ η συμβατική διασταύρωση είναι δυνατή μόνο μεταξύ συγγενών οικογενειών.</a:t>
            </a:r>
            <a:endParaRPr lang="en-US" dirty="0"/>
          </a:p>
        </p:txBody>
      </p:sp>
    </p:spTree>
    <p:extLst>
      <p:ext uri="{BB962C8B-B14F-4D97-AF65-F5344CB8AC3E}">
        <p14:creationId xmlns:p14="http://schemas.microsoft.com/office/powerpoint/2010/main" val="355458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26F20-3726-B534-FD25-BB2A9C76179A}"/>
              </a:ext>
            </a:extLst>
          </p:cNvPr>
          <p:cNvSpPr>
            <a:spLocks noGrp="1"/>
          </p:cNvSpPr>
          <p:nvPr>
            <p:ph type="title"/>
          </p:nvPr>
        </p:nvSpPr>
        <p:spPr>
          <a:xfrm>
            <a:off x="720000" y="916000"/>
            <a:ext cx="7704000" cy="572700"/>
          </a:xfrm>
        </p:spPr>
        <p:txBody>
          <a:bodyPr/>
          <a:lstStyle/>
          <a:p>
            <a:pPr algn="ctr"/>
            <a:r>
              <a:rPr lang="el-GR" dirty="0">
                <a:solidFill>
                  <a:schemeClr val="accent1"/>
                </a:solidFill>
              </a:rPr>
              <a:t>Γενετική μηχανική </a:t>
            </a:r>
            <a:r>
              <a:rPr lang="en-US" dirty="0">
                <a:solidFill>
                  <a:schemeClr val="tx1"/>
                </a:solidFill>
              </a:rPr>
              <a:t>vs</a:t>
            </a:r>
            <a:r>
              <a:rPr lang="en-US" dirty="0">
                <a:solidFill>
                  <a:schemeClr val="accent1"/>
                </a:solidFill>
              </a:rPr>
              <a:t> </a:t>
            </a:r>
            <a:r>
              <a:rPr lang="el-GR" dirty="0">
                <a:solidFill>
                  <a:schemeClr val="accent1"/>
                </a:solidFill>
              </a:rPr>
              <a:t>γενετικά τροποποιημένα τρόφιμα</a:t>
            </a:r>
            <a:endParaRPr lang="en-US" dirty="0">
              <a:solidFill>
                <a:schemeClr val="accent1"/>
              </a:solidFill>
            </a:endParaRPr>
          </a:p>
        </p:txBody>
      </p:sp>
      <p:sp>
        <p:nvSpPr>
          <p:cNvPr id="3" name="Text Placeholder 2">
            <a:extLst>
              <a:ext uri="{FF2B5EF4-FFF2-40B4-BE49-F238E27FC236}">
                <a16:creationId xmlns:a16="http://schemas.microsoft.com/office/drawing/2014/main" id="{23BF213E-B29E-62DF-D810-DCD9E723773A}"/>
              </a:ext>
            </a:extLst>
          </p:cNvPr>
          <p:cNvSpPr>
            <a:spLocks noGrp="1"/>
          </p:cNvSpPr>
          <p:nvPr>
            <p:ph type="body" idx="1"/>
          </p:nvPr>
        </p:nvSpPr>
        <p:spPr>
          <a:xfrm>
            <a:off x="810323" y="1613472"/>
            <a:ext cx="7330068" cy="2921356"/>
          </a:xfrm>
          <a:solidFill>
            <a:schemeClr val="tx2"/>
          </a:solidFill>
        </p:spPr>
        <p:txBody>
          <a:bodyPr/>
          <a:lstStyle/>
          <a:p>
            <a:pPr marL="139700" indent="0" algn="just">
              <a:buNone/>
            </a:pPr>
            <a:r>
              <a:rPr lang="el-GR" dirty="0">
                <a:solidFill>
                  <a:schemeClr val="tx1"/>
                </a:solidFill>
              </a:rPr>
              <a:t>Οι καλλιέργειες που έχουν προκύψει από γενετική μηχανική αναφέρονται συχνότερα ως γενετικά τροποποιημένες καλλιέργειες ή ΓΤ οργανισμοί, αλλά η φράση "γενετικά τροποποιημένες" δεν είναι ορθή, επειδή όλες οι καλλιέργειες είναι ΓΤ μέσω φυσικών μεταλλάξεων και φυσικού υβριδισμού και διπλασιασμού του </a:t>
            </a:r>
            <a:r>
              <a:rPr lang="el-GR" dirty="0" err="1">
                <a:solidFill>
                  <a:schemeClr val="tx1"/>
                </a:solidFill>
              </a:rPr>
              <a:t>γονιδιώματος</a:t>
            </a:r>
            <a:r>
              <a:rPr lang="el-GR" dirty="0">
                <a:solidFill>
                  <a:schemeClr val="tx1"/>
                </a:solidFill>
              </a:rPr>
              <a:t>, ακολουθούμενη από επιλεκτική αναπαραγωγή σε βελτίωση της ποιότητας και της ποσότητας των καλλιεργειών. </a:t>
            </a:r>
          </a:p>
          <a:p>
            <a:pPr marL="139700" indent="0" algn="just">
              <a:buNone/>
            </a:pPr>
            <a:endParaRPr lang="el-GR" dirty="0">
              <a:solidFill>
                <a:schemeClr val="tx1"/>
              </a:solidFill>
            </a:endParaRPr>
          </a:p>
          <a:p>
            <a:pPr marL="139700" indent="0" algn="just">
              <a:buNone/>
            </a:pPr>
            <a:r>
              <a:rPr lang="el-GR" dirty="0">
                <a:solidFill>
                  <a:schemeClr val="tx1"/>
                </a:solidFill>
              </a:rPr>
              <a:t>Τέτοιες γενετικές τροποποιήσεις είναι τυχαίες, μη </a:t>
            </a:r>
            <a:r>
              <a:rPr lang="el-GR" dirty="0" err="1">
                <a:solidFill>
                  <a:schemeClr val="tx1"/>
                </a:solidFill>
              </a:rPr>
              <a:t>στοχευμένες</a:t>
            </a:r>
            <a:r>
              <a:rPr lang="el-GR" dirty="0">
                <a:solidFill>
                  <a:schemeClr val="tx1"/>
                </a:solidFill>
              </a:rPr>
              <a:t> και συνήθως περιλαμβάνουν μεγάλης κλίμακας αλλαγές στο </a:t>
            </a:r>
            <a:r>
              <a:rPr lang="el-GR" dirty="0" err="1">
                <a:solidFill>
                  <a:schemeClr val="tx1"/>
                </a:solidFill>
              </a:rPr>
              <a:t>γονιδίωμα</a:t>
            </a:r>
            <a:r>
              <a:rPr lang="el-GR" dirty="0">
                <a:solidFill>
                  <a:schemeClr val="tx1"/>
                </a:solidFill>
              </a:rPr>
              <a:t> του φυτού. </a:t>
            </a:r>
          </a:p>
          <a:p>
            <a:pPr marL="139700" indent="0" algn="just">
              <a:buNone/>
            </a:pPr>
            <a:endParaRPr lang="el-GR" dirty="0">
              <a:solidFill>
                <a:schemeClr val="tx1"/>
              </a:solidFill>
            </a:endParaRPr>
          </a:p>
          <a:p>
            <a:pPr marL="139700" indent="0" algn="just">
              <a:buNone/>
            </a:pPr>
            <a:r>
              <a:rPr lang="el-GR" dirty="0">
                <a:solidFill>
                  <a:schemeClr val="tx1"/>
                </a:solidFill>
              </a:rPr>
              <a:t>Αντίθετα, η </a:t>
            </a:r>
            <a:r>
              <a:rPr lang="el-GR" b="1" dirty="0">
                <a:solidFill>
                  <a:schemeClr val="tx1"/>
                </a:solidFill>
              </a:rPr>
              <a:t>γενετική μηχανική </a:t>
            </a:r>
            <a:r>
              <a:rPr lang="el-GR" dirty="0">
                <a:solidFill>
                  <a:schemeClr val="tx1"/>
                </a:solidFill>
              </a:rPr>
              <a:t>περιλαμβάνει την ακριβή και </a:t>
            </a:r>
            <a:r>
              <a:rPr lang="el-GR" dirty="0" err="1">
                <a:solidFill>
                  <a:schemeClr val="tx1"/>
                </a:solidFill>
              </a:rPr>
              <a:t>στοχευμένη</a:t>
            </a:r>
            <a:r>
              <a:rPr lang="el-GR" dirty="0">
                <a:solidFill>
                  <a:schemeClr val="tx1"/>
                </a:solidFill>
              </a:rPr>
              <a:t> εισαγωγή ενός κομματιού DNA που έχει χαρακτηριστεί διεξοδικά και οι </a:t>
            </a:r>
            <a:r>
              <a:rPr lang="el-GR" dirty="0" err="1">
                <a:solidFill>
                  <a:schemeClr val="tx1"/>
                </a:solidFill>
              </a:rPr>
              <a:t>προκύπτουσες</a:t>
            </a:r>
            <a:r>
              <a:rPr lang="el-GR" dirty="0">
                <a:solidFill>
                  <a:schemeClr val="tx1"/>
                </a:solidFill>
              </a:rPr>
              <a:t> καλλιέργειες χαρακτηρίζονται χρησιμοποιώντας επιστημονικά επικυρωμένες μεθόδους.</a:t>
            </a:r>
            <a:endParaRPr lang="en-US" dirty="0">
              <a:solidFill>
                <a:schemeClr val="tx1"/>
              </a:solidFill>
            </a:endParaRPr>
          </a:p>
        </p:txBody>
      </p:sp>
    </p:spTree>
    <p:extLst>
      <p:ext uri="{BB962C8B-B14F-4D97-AF65-F5344CB8AC3E}">
        <p14:creationId xmlns:p14="http://schemas.microsoft.com/office/powerpoint/2010/main" val="704671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5BA8A-D9A5-6BDF-6B8B-494D4B5062B8}"/>
              </a:ext>
            </a:extLst>
          </p:cNvPr>
          <p:cNvSpPr>
            <a:spLocks noGrp="1"/>
          </p:cNvSpPr>
          <p:nvPr>
            <p:ph type="title"/>
          </p:nvPr>
        </p:nvSpPr>
        <p:spPr/>
        <p:txBody>
          <a:bodyPr/>
          <a:lstStyle/>
          <a:p>
            <a:r>
              <a:rPr lang="el-GR" sz="2800" dirty="0">
                <a:solidFill>
                  <a:schemeClr val="accent1"/>
                </a:solidFill>
                <a:latin typeface="PFTraffic Black"/>
                <a:cs typeface="Arial"/>
                <a:sym typeface="Arial"/>
              </a:rPr>
              <a:t>Γενετική μηχανική - τεχνικές</a:t>
            </a:r>
            <a:endParaRPr lang="en-US" sz="2800" dirty="0">
              <a:solidFill>
                <a:schemeClr val="accent1"/>
              </a:solidFill>
              <a:latin typeface="PFTraffic Black"/>
              <a:cs typeface="Arial"/>
              <a:sym typeface="Arial"/>
            </a:endParaRPr>
          </a:p>
        </p:txBody>
      </p:sp>
      <p:sp>
        <p:nvSpPr>
          <p:cNvPr id="3" name="Text Placeholder 2">
            <a:extLst>
              <a:ext uri="{FF2B5EF4-FFF2-40B4-BE49-F238E27FC236}">
                <a16:creationId xmlns:a16="http://schemas.microsoft.com/office/drawing/2014/main" id="{43D4C619-8F92-FB65-C26E-2B5C0582284A}"/>
              </a:ext>
            </a:extLst>
          </p:cNvPr>
          <p:cNvSpPr>
            <a:spLocks noGrp="1"/>
          </p:cNvSpPr>
          <p:nvPr>
            <p:ph type="body" idx="1"/>
          </p:nvPr>
        </p:nvSpPr>
        <p:spPr>
          <a:xfrm>
            <a:off x="847492" y="1554000"/>
            <a:ext cx="7263161" cy="2373900"/>
          </a:xfrm>
          <a:solidFill>
            <a:schemeClr val="tx2"/>
          </a:solidFill>
        </p:spPr>
        <p:txBody>
          <a:bodyPr/>
          <a:lstStyle/>
          <a:p>
            <a:pPr marL="139700" indent="0" algn="just">
              <a:buNone/>
            </a:pPr>
            <a:r>
              <a:rPr lang="el-GR" sz="1800" dirty="0">
                <a:solidFill>
                  <a:srgbClr val="000000"/>
                </a:solidFill>
                <a:latin typeface="PFTransport"/>
                <a:cs typeface="Arial"/>
                <a:sym typeface="Arial"/>
              </a:rPr>
              <a:t>Οι χρησιμοποιούμενες τεχνικές αφορούν:</a:t>
            </a:r>
          </a:p>
          <a:p>
            <a:pPr marL="482600" indent="-342900" algn="just">
              <a:buClr>
                <a:schemeClr val="accent1"/>
              </a:buClr>
              <a:buSzPct val="100000"/>
              <a:buAutoNum type="arabicParenR"/>
            </a:pPr>
            <a:r>
              <a:rPr lang="el-GR" sz="1800" dirty="0">
                <a:solidFill>
                  <a:srgbClr val="000000"/>
                </a:solidFill>
                <a:latin typeface="PFTransport"/>
                <a:cs typeface="Arial"/>
                <a:sym typeface="Arial"/>
              </a:rPr>
              <a:t>στην απομόνωση των γονιδίων από το γενετικό υλικό ενός οργανισμού, </a:t>
            </a:r>
          </a:p>
          <a:p>
            <a:pPr marL="482600" indent="-342900" algn="just">
              <a:buClr>
                <a:schemeClr val="accent1"/>
              </a:buClr>
              <a:buSzPct val="100000"/>
              <a:buAutoNum type="arabicParenR"/>
            </a:pPr>
            <a:r>
              <a:rPr lang="el-GR" sz="1800" dirty="0">
                <a:solidFill>
                  <a:srgbClr val="000000"/>
                </a:solidFill>
                <a:latin typeface="PFTransport"/>
                <a:cs typeface="Arial"/>
                <a:sym typeface="Arial"/>
              </a:rPr>
              <a:t>τον καθορισμό της δομής τους, και </a:t>
            </a:r>
          </a:p>
          <a:p>
            <a:pPr marL="482600" indent="-342900" algn="just">
              <a:buClr>
                <a:schemeClr val="accent1"/>
              </a:buClr>
              <a:buSzPct val="100000"/>
              <a:buAutoNum type="arabicParenR"/>
            </a:pPr>
            <a:r>
              <a:rPr lang="el-GR" sz="1800" dirty="0">
                <a:solidFill>
                  <a:srgbClr val="000000"/>
                </a:solidFill>
                <a:latin typeface="PFTransport"/>
                <a:cs typeface="Arial"/>
                <a:sym typeface="Arial"/>
              </a:rPr>
              <a:t>την ενσωμάτωσή τους, ως έχουν ή μετά από μερική τροποποίησή τους, στο γενετικό υλικό ενός άλλου οργανισμού, διαφορετικού είδους από το είδος του οργανισμού που έχουν προέρθει. </a:t>
            </a:r>
          </a:p>
          <a:p>
            <a:pPr marL="139700" indent="0" algn="just">
              <a:buNone/>
            </a:pPr>
            <a:endParaRPr lang="el-GR" sz="1800" dirty="0">
              <a:solidFill>
                <a:srgbClr val="000000"/>
              </a:solidFill>
              <a:latin typeface="PFTransport"/>
              <a:cs typeface="Arial"/>
              <a:sym typeface="Arial"/>
            </a:endParaRPr>
          </a:p>
          <a:p>
            <a:pPr marL="139700" indent="0" algn="just">
              <a:buNone/>
            </a:pPr>
            <a:r>
              <a:rPr lang="el-GR" sz="1800" dirty="0">
                <a:solidFill>
                  <a:srgbClr val="000000"/>
                </a:solidFill>
                <a:latin typeface="PFTransport"/>
                <a:cs typeface="Arial"/>
                <a:sym typeface="Arial"/>
              </a:rPr>
              <a:t>Η μεταφορά αυτή των γονιδίων από έναν οργανισμό σε άλλο αποτελεί τη βάση της τεχνολογίας των γενετικά τροποποιημένων οργανισμών και μικροοργανισμών.</a:t>
            </a:r>
            <a:endParaRPr lang="en-US" sz="1800" dirty="0">
              <a:solidFill>
                <a:srgbClr val="000000"/>
              </a:solidFill>
              <a:latin typeface="PFTransport"/>
              <a:cs typeface="Arial"/>
              <a:sym typeface="Arial"/>
            </a:endParaRPr>
          </a:p>
        </p:txBody>
      </p:sp>
    </p:spTree>
    <p:extLst>
      <p:ext uri="{BB962C8B-B14F-4D97-AF65-F5344CB8AC3E}">
        <p14:creationId xmlns:p14="http://schemas.microsoft.com/office/powerpoint/2010/main" val="3229828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5BA8A-D9A5-6BDF-6B8B-494D4B5062B8}"/>
              </a:ext>
            </a:extLst>
          </p:cNvPr>
          <p:cNvSpPr>
            <a:spLocks noGrp="1"/>
          </p:cNvSpPr>
          <p:nvPr>
            <p:ph type="title"/>
          </p:nvPr>
        </p:nvSpPr>
        <p:spPr/>
        <p:txBody>
          <a:bodyPr/>
          <a:lstStyle/>
          <a:p>
            <a:r>
              <a:rPr lang="el-GR" sz="2800" dirty="0">
                <a:solidFill>
                  <a:schemeClr val="accent1"/>
                </a:solidFill>
                <a:latin typeface="PFTraffic Black"/>
                <a:cs typeface="Arial"/>
                <a:sym typeface="Arial"/>
              </a:rPr>
              <a:t>Διαδικασία γενετικής μηχανικής</a:t>
            </a:r>
            <a:endParaRPr lang="en-US" sz="2800" dirty="0">
              <a:solidFill>
                <a:schemeClr val="accent1"/>
              </a:solidFill>
              <a:latin typeface="PFTraffic Black"/>
              <a:cs typeface="Arial"/>
              <a:sym typeface="Arial"/>
            </a:endParaRPr>
          </a:p>
        </p:txBody>
      </p:sp>
      <p:sp>
        <p:nvSpPr>
          <p:cNvPr id="3" name="Text Placeholder 2">
            <a:extLst>
              <a:ext uri="{FF2B5EF4-FFF2-40B4-BE49-F238E27FC236}">
                <a16:creationId xmlns:a16="http://schemas.microsoft.com/office/drawing/2014/main" id="{43D4C619-8F92-FB65-C26E-2B5C0582284A}"/>
              </a:ext>
            </a:extLst>
          </p:cNvPr>
          <p:cNvSpPr>
            <a:spLocks noGrp="1"/>
          </p:cNvSpPr>
          <p:nvPr>
            <p:ph type="body" idx="1"/>
          </p:nvPr>
        </p:nvSpPr>
        <p:spPr>
          <a:xfrm>
            <a:off x="474560" y="1531434"/>
            <a:ext cx="3948758" cy="2626924"/>
          </a:xfrm>
          <a:solidFill>
            <a:schemeClr val="tx2"/>
          </a:solidFill>
        </p:spPr>
        <p:txBody>
          <a:bodyPr/>
          <a:lstStyle/>
          <a:p>
            <a:pPr marL="482600" indent="-342900" algn="just">
              <a:buClr>
                <a:schemeClr val="accent1"/>
              </a:buClr>
              <a:buSzPct val="100000"/>
              <a:buAutoNum type="arabicParenR"/>
            </a:pPr>
            <a:r>
              <a:rPr lang="el-GR" sz="1500" dirty="0">
                <a:solidFill>
                  <a:srgbClr val="000000"/>
                </a:solidFill>
                <a:latin typeface="PFTransport"/>
                <a:cs typeface="Arial"/>
              </a:rPr>
              <a:t>Επιλογή γονιδίου (με τα επιθυμητά χαρακτηριστικά)</a:t>
            </a:r>
          </a:p>
          <a:p>
            <a:pPr marL="482600" indent="-342900" algn="just">
              <a:buClr>
                <a:schemeClr val="accent1"/>
              </a:buClr>
              <a:buSzPct val="100000"/>
              <a:buAutoNum type="arabicParenR"/>
            </a:pPr>
            <a:r>
              <a:rPr lang="el-GR" sz="1500" dirty="0">
                <a:solidFill>
                  <a:srgbClr val="000000"/>
                </a:solidFill>
                <a:latin typeface="PFTransport"/>
                <a:cs typeface="Arial"/>
              </a:rPr>
              <a:t>Κλωνοποίηση γονιδίου</a:t>
            </a:r>
          </a:p>
          <a:p>
            <a:pPr marL="482600" indent="-342900" algn="just">
              <a:buClr>
                <a:schemeClr val="accent1"/>
              </a:buClr>
              <a:buSzPct val="100000"/>
              <a:buAutoNum type="arabicParenR"/>
            </a:pPr>
            <a:r>
              <a:rPr lang="el-GR" sz="1500" dirty="0">
                <a:solidFill>
                  <a:srgbClr val="000000"/>
                </a:solidFill>
                <a:latin typeface="PFTransport"/>
                <a:cs typeface="Arial"/>
              </a:rPr>
              <a:t>Μεταφορά γονιδίου στα κύτταρα του λήπτη </a:t>
            </a:r>
          </a:p>
          <a:p>
            <a:pPr marL="482600" indent="-342900" algn="just">
              <a:buClr>
                <a:schemeClr val="accent1"/>
              </a:buClr>
              <a:buSzPct val="100000"/>
              <a:buAutoNum type="arabicParenR"/>
            </a:pPr>
            <a:r>
              <a:rPr lang="el-GR" sz="1500" dirty="0">
                <a:solidFill>
                  <a:srgbClr val="000000"/>
                </a:solidFill>
                <a:latin typeface="PFTransport"/>
                <a:cs typeface="Arial"/>
              </a:rPr>
              <a:t>Έκφραση των χαρακτηριστικών του εισαχθέντος υλικού (πολλαπλασιασμός και έκφραση του γονιδίου, με τα επιθυμητά χαρακτηριστικά, στον οργανισμό δέκτη).</a:t>
            </a:r>
            <a:endParaRPr lang="en-US" sz="1500" dirty="0">
              <a:solidFill>
                <a:srgbClr val="000000"/>
              </a:solidFill>
              <a:latin typeface="PFTransport"/>
              <a:cs typeface="Arial"/>
            </a:endParaRPr>
          </a:p>
        </p:txBody>
      </p:sp>
      <p:pic>
        <p:nvPicPr>
          <p:cNvPr id="4" name="Picture 3">
            <a:extLst>
              <a:ext uri="{FF2B5EF4-FFF2-40B4-BE49-F238E27FC236}">
                <a16:creationId xmlns:a16="http://schemas.microsoft.com/office/drawing/2014/main" id="{2691C9A9-5A44-877E-F104-A71EABF70454}"/>
              </a:ext>
            </a:extLst>
          </p:cNvPr>
          <p:cNvPicPr>
            <a:picLocks noChangeAspect="1"/>
          </p:cNvPicPr>
          <p:nvPr/>
        </p:nvPicPr>
        <p:blipFill rotWithShape="1">
          <a:blip r:embed="rId2"/>
          <a:srcRect l="9566" t="25005" r="11301" b="3017"/>
          <a:stretch/>
        </p:blipFill>
        <p:spPr>
          <a:xfrm>
            <a:off x="4572000" y="1363118"/>
            <a:ext cx="4097440" cy="2795240"/>
          </a:xfrm>
          <a:prstGeom prst="rect">
            <a:avLst/>
          </a:prstGeom>
        </p:spPr>
      </p:pic>
    </p:spTree>
    <p:extLst>
      <p:ext uri="{BB962C8B-B14F-4D97-AF65-F5344CB8AC3E}">
        <p14:creationId xmlns:p14="http://schemas.microsoft.com/office/powerpoint/2010/main" val="3175637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D82B82-A5BB-B2C5-71CA-57561E0E7961}"/>
              </a:ext>
            </a:extLst>
          </p:cNvPr>
          <p:cNvSpPr>
            <a:spLocks noGrp="1"/>
          </p:cNvSpPr>
          <p:nvPr>
            <p:ph type="body" idx="1"/>
          </p:nvPr>
        </p:nvSpPr>
        <p:spPr>
          <a:xfrm>
            <a:off x="717394" y="1025005"/>
            <a:ext cx="7527074" cy="2373900"/>
          </a:xfrm>
        </p:spPr>
        <p:txBody>
          <a:bodyPr/>
          <a:lstStyle/>
          <a:p>
            <a:pPr marL="139700" indent="0" algn="just">
              <a:buNone/>
            </a:pPr>
            <a:r>
              <a:rPr lang="el-GR" sz="1600" dirty="0">
                <a:solidFill>
                  <a:srgbClr val="000000"/>
                </a:solidFill>
                <a:latin typeface="PFTransport"/>
                <a:cs typeface="Arial"/>
              </a:rPr>
              <a:t>Μόλις βρεθεί το κατάλληλο γονίδιο, θα </a:t>
            </a:r>
            <a:r>
              <a:rPr lang="el-GR" sz="1600" dirty="0" err="1">
                <a:solidFill>
                  <a:srgbClr val="000000"/>
                </a:solidFill>
                <a:latin typeface="PFTransport"/>
                <a:cs typeface="Arial"/>
              </a:rPr>
              <a:t>κλωνονοποιηθεί</a:t>
            </a:r>
            <a:r>
              <a:rPr lang="el-GR" sz="1600" dirty="0">
                <a:solidFill>
                  <a:srgbClr val="000000"/>
                </a:solidFill>
                <a:latin typeface="PFTransport"/>
                <a:cs typeface="Arial"/>
              </a:rPr>
              <a:t>, με τη βοήθεια κάποιου φορέα κλωνοποίησης, ο οποίος συνήθως είναι ένα </a:t>
            </a:r>
            <a:r>
              <a:rPr lang="el-GR" sz="1600" dirty="0" err="1">
                <a:solidFill>
                  <a:srgbClr val="000000"/>
                </a:solidFill>
                <a:latin typeface="PFTransport"/>
                <a:cs typeface="Arial"/>
              </a:rPr>
              <a:t>βακτηριακό</a:t>
            </a:r>
            <a:r>
              <a:rPr lang="el-GR" sz="1600" dirty="0">
                <a:solidFill>
                  <a:srgbClr val="000000"/>
                </a:solidFill>
                <a:latin typeface="PFTransport"/>
                <a:cs typeface="Arial"/>
              </a:rPr>
              <a:t> </a:t>
            </a:r>
            <a:r>
              <a:rPr lang="el-GR" sz="1600" dirty="0" err="1">
                <a:solidFill>
                  <a:srgbClr val="000000"/>
                </a:solidFill>
                <a:latin typeface="PFTransport"/>
                <a:cs typeface="Arial"/>
              </a:rPr>
              <a:t>πλασμίδιο</a:t>
            </a:r>
            <a:r>
              <a:rPr lang="el-GR" sz="1600" dirty="0">
                <a:solidFill>
                  <a:srgbClr val="000000"/>
                </a:solidFill>
                <a:latin typeface="PFTransport"/>
                <a:cs typeface="Arial"/>
              </a:rPr>
              <a:t>. </a:t>
            </a:r>
          </a:p>
          <a:p>
            <a:pPr marL="139700" indent="0" algn="just">
              <a:buNone/>
            </a:pPr>
            <a:endParaRPr lang="el-GR" sz="1600" dirty="0">
              <a:solidFill>
                <a:srgbClr val="000000"/>
              </a:solidFill>
              <a:latin typeface="PFTransport"/>
              <a:cs typeface="Arial"/>
            </a:endParaRPr>
          </a:p>
          <a:p>
            <a:pPr marL="139700" indent="0" algn="just">
              <a:buNone/>
            </a:pPr>
            <a:r>
              <a:rPr lang="el-GR" sz="1600" dirty="0">
                <a:solidFill>
                  <a:srgbClr val="000000"/>
                </a:solidFill>
                <a:latin typeface="PFTransport"/>
                <a:cs typeface="Arial"/>
              </a:rPr>
              <a:t>Με την κλωνοποίηση, θα επιτευχθεί η αναπαραγωγή του συγκεκριμένου γονιδίου σε μεγάλες ποσότητες και ή θα γίνει η διατήρηση του ή θα γίνει η προετοιμασία του και μεταφορά του σε κάποιον άλλο οργανισμό.</a:t>
            </a:r>
            <a:endParaRPr lang="en-US" sz="1600" dirty="0">
              <a:solidFill>
                <a:srgbClr val="000000"/>
              </a:solidFill>
              <a:latin typeface="PFTransport"/>
              <a:cs typeface="Arial"/>
            </a:endParaRPr>
          </a:p>
        </p:txBody>
      </p:sp>
      <p:sp>
        <p:nvSpPr>
          <p:cNvPr id="3" name="Title 2">
            <a:extLst>
              <a:ext uri="{FF2B5EF4-FFF2-40B4-BE49-F238E27FC236}">
                <a16:creationId xmlns:a16="http://schemas.microsoft.com/office/drawing/2014/main" id="{F5038513-C5B3-B870-E2B6-C613BA14994E}"/>
              </a:ext>
            </a:extLst>
          </p:cNvPr>
          <p:cNvSpPr>
            <a:spLocks noGrp="1"/>
          </p:cNvSpPr>
          <p:nvPr>
            <p:ph type="title"/>
          </p:nvPr>
        </p:nvSpPr>
        <p:spPr>
          <a:xfrm>
            <a:off x="717394" y="581464"/>
            <a:ext cx="7093288" cy="572700"/>
          </a:xfrm>
        </p:spPr>
        <p:txBody>
          <a:bodyPr/>
          <a:lstStyle/>
          <a:p>
            <a:r>
              <a:rPr lang="el-GR" sz="2800" dirty="0">
                <a:solidFill>
                  <a:schemeClr val="accent1"/>
                </a:solidFill>
              </a:rPr>
              <a:t>Κλωνοποίηση γονιδίου</a:t>
            </a:r>
            <a:endParaRPr lang="en-US" sz="2800" dirty="0">
              <a:solidFill>
                <a:schemeClr val="accent1"/>
              </a:solidFill>
            </a:endParaRPr>
          </a:p>
        </p:txBody>
      </p:sp>
      <p:pic>
        <p:nvPicPr>
          <p:cNvPr id="5" name="Picture 4">
            <a:extLst>
              <a:ext uri="{FF2B5EF4-FFF2-40B4-BE49-F238E27FC236}">
                <a16:creationId xmlns:a16="http://schemas.microsoft.com/office/drawing/2014/main" id="{F4CBAFD1-38B0-34B0-54FF-A7E069914310}"/>
              </a:ext>
            </a:extLst>
          </p:cNvPr>
          <p:cNvPicPr>
            <a:picLocks noChangeAspect="1"/>
          </p:cNvPicPr>
          <p:nvPr/>
        </p:nvPicPr>
        <p:blipFill rotWithShape="1">
          <a:blip r:embed="rId2"/>
          <a:srcRect b="45817"/>
          <a:stretch/>
        </p:blipFill>
        <p:spPr>
          <a:xfrm>
            <a:off x="2150882" y="3146714"/>
            <a:ext cx="4226312" cy="1391464"/>
          </a:xfrm>
          <a:prstGeom prst="rect">
            <a:avLst/>
          </a:prstGeom>
        </p:spPr>
      </p:pic>
    </p:spTree>
    <p:extLst>
      <p:ext uri="{BB962C8B-B14F-4D97-AF65-F5344CB8AC3E}">
        <p14:creationId xmlns:p14="http://schemas.microsoft.com/office/powerpoint/2010/main" val="2388562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D82B82-A5BB-B2C5-71CA-57561E0E7961}"/>
              </a:ext>
            </a:extLst>
          </p:cNvPr>
          <p:cNvSpPr>
            <a:spLocks noGrp="1"/>
          </p:cNvSpPr>
          <p:nvPr>
            <p:ph type="body" idx="1"/>
          </p:nvPr>
        </p:nvSpPr>
        <p:spPr>
          <a:xfrm>
            <a:off x="762001" y="1146730"/>
            <a:ext cx="7456448" cy="3536782"/>
          </a:xfrm>
          <a:solidFill>
            <a:schemeClr val="tx2"/>
          </a:solidFill>
        </p:spPr>
        <p:txBody>
          <a:bodyPr/>
          <a:lstStyle/>
          <a:p>
            <a:pPr marL="139700" indent="0" algn="just">
              <a:buNone/>
            </a:pPr>
            <a:r>
              <a:rPr lang="el-GR" sz="1600" dirty="0">
                <a:solidFill>
                  <a:srgbClr val="000000"/>
                </a:solidFill>
                <a:latin typeface="PFTransport"/>
                <a:cs typeface="Arial"/>
              </a:rPr>
              <a:t>Η κλωνοποίηση επιταχύνεται με τις τεχνικές του </a:t>
            </a:r>
            <a:r>
              <a:rPr lang="el-GR" sz="1600" dirty="0" err="1">
                <a:solidFill>
                  <a:srgbClr val="000000"/>
                </a:solidFill>
                <a:latin typeface="PFTransport"/>
                <a:cs typeface="Arial"/>
              </a:rPr>
              <a:t>ανασυνδυασμένου</a:t>
            </a:r>
            <a:r>
              <a:rPr lang="el-GR" sz="1600" dirty="0">
                <a:solidFill>
                  <a:srgbClr val="000000"/>
                </a:solidFill>
                <a:latin typeface="PFTransport"/>
                <a:cs typeface="Arial"/>
              </a:rPr>
              <a:t> DNA, οι οποίες γίνονται με ειδικά ένζυμα. </a:t>
            </a:r>
          </a:p>
          <a:p>
            <a:pPr algn="just"/>
            <a:r>
              <a:rPr lang="el-GR" sz="1600" dirty="0">
                <a:solidFill>
                  <a:srgbClr val="000000"/>
                </a:solidFill>
                <a:latin typeface="PFTransport"/>
                <a:cs typeface="Arial"/>
              </a:rPr>
              <a:t>Τα ένζυμα αυτά δρουν σαν μοριακά ψαλίδια τεμαχίζοντας το DNA σε συγκεκριμένες θέσεις. </a:t>
            </a:r>
          </a:p>
          <a:p>
            <a:pPr algn="just"/>
            <a:r>
              <a:rPr lang="el-GR" sz="1600" dirty="0">
                <a:solidFill>
                  <a:srgbClr val="000000"/>
                </a:solidFill>
                <a:latin typeface="PFTransport"/>
                <a:cs typeface="Arial"/>
              </a:rPr>
              <a:t>Ταυτόχρονα μια άλλη σειρά ενζύμων, έχουν τη ιδιότητα να </a:t>
            </a:r>
            <a:r>
              <a:rPr lang="el-GR" sz="1600" dirty="0" err="1">
                <a:solidFill>
                  <a:srgbClr val="000000"/>
                </a:solidFill>
                <a:latin typeface="PFTransport"/>
                <a:cs typeface="Arial"/>
              </a:rPr>
              <a:t>επανενώνουν</a:t>
            </a:r>
            <a:r>
              <a:rPr lang="el-GR" sz="1600" dirty="0">
                <a:solidFill>
                  <a:srgbClr val="000000"/>
                </a:solidFill>
                <a:latin typeface="PFTransport"/>
                <a:cs typeface="Arial"/>
              </a:rPr>
              <a:t> τα τμήματα του DNA που έχουν προέλθει από το τεμαχισμό των περιοριστικών ενζύμων. Έτσι, με τη δράση αυτών των ενζύμων μπορεί να δημιουργηθεί μια ποικιλία από νέα μόρια DNA όπου το κάθε ένα ονομάζεται </a:t>
            </a:r>
            <a:r>
              <a:rPr lang="el-GR" sz="1600" b="1" dirty="0" err="1">
                <a:solidFill>
                  <a:srgbClr val="000000"/>
                </a:solidFill>
                <a:latin typeface="PFTransport"/>
                <a:cs typeface="Arial"/>
              </a:rPr>
              <a:t>ανασυνδυασμένο</a:t>
            </a:r>
            <a:r>
              <a:rPr lang="el-GR" sz="1600" b="1" dirty="0">
                <a:solidFill>
                  <a:srgbClr val="000000"/>
                </a:solidFill>
                <a:latin typeface="PFTransport"/>
                <a:cs typeface="Arial"/>
              </a:rPr>
              <a:t> DNA. </a:t>
            </a:r>
          </a:p>
          <a:p>
            <a:pPr marL="139700" indent="0" algn="just">
              <a:buNone/>
            </a:pPr>
            <a:endParaRPr lang="el-GR" sz="1600" dirty="0">
              <a:solidFill>
                <a:srgbClr val="000000"/>
              </a:solidFill>
              <a:latin typeface="PFTransport"/>
              <a:cs typeface="Arial"/>
            </a:endParaRPr>
          </a:p>
          <a:p>
            <a:pPr marL="139700" indent="0" algn="just">
              <a:buNone/>
            </a:pPr>
            <a:r>
              <a:rPr lang="el-GR" sz="1600" dirty="0">
                <a:solidFill>
                  <a:srgbClr val="000000"/>
                </a:solidFill>
                <a:latin typeface="PFTransport"/>
                <a:cs typeface="Arial"/>
              </a:rPr>
              <a:t>Το γονίδιο, τώρα, που απομονώνεται από τη πηγή του, με τη δράση των παραπάνω ενζύμων, συνδέεται με ένα φορέα κλωνοποίησης, δημιουργώντας έτσι, έναν </a:t>
            </a:r>
            <a:r>
              <a:rPr lang="el-GR" sz="1600" dirty="0" err="1">
                <a:solidFill>
                  <a:srgbClr val="000000"/>
                </a:solidFill>
                <a:latin typeface="PFTransport"/>
                <a:cs typeface="Arial"/>
              </a:rPr>
              <a:t>ανασυνδυασμένο</a:t>
            </a:r>
            <a:r>
              <a:rPr lang="el-GR" sz="1600" dirty="0">
                <a:solidFill>
                  <a:srgbClr val="000000"/>
                </a:solidFill>
                <a:latin typeface="PFTransport"/>
                <a:cs typeface="Arial"/>
              </a:rPr>
              <a:t> φορέα ο οποίος εισάγεται στα κύτταρα των ξενιστών και αναπαράγεται. </a:t>
            </a:r>
            <a:endParaRPr lang="en-US" sz="1600" dirty="0">
              <a:solidFill>
                <a:srgbClr val="000000"/>
              </a:solidFill>
              <a:latin typeface="PFTransport"/>
              <a:cs typeface="Arial"/>
            </a:endParaRPr>
          </a:p>
        </p:txBody>
      </p:sp>
      <p:sp>
        <p:nvSpPr>
          <p:cNvPr id="3" name="Title 2">
            <a:extLst>
              <a:ext uri="{FF2B5EF4-FFF2-40B4-BE49-F238E27FC236}">
                <a16:creationId xmlns:a16="http://schemas.microsoft.com/office/drawing/2014/main" id="{F5038513-C5B3-B870-E2B6-C613BA14994E}"/>
              </a:ext>
            </a:extLst>
          </p:cNvPr>
          <p:cNvSpPr>
            <a:spLocks noGrp="1"/>
          </p:cNvSpPr>
          <p:nvPr>
            <p:ph type="title"/>
          </p:nvPr>
        </p:nvSpPr>
        <p:spPr>
          <a:xfrm>
            <a:off x="943581" y="574029"/>
            <a:ext cx="7093288" cy="572700"/>
          </a:xfrm>
        </p:spPr>
        <p:txBody>
          <a:bodyPr/>
          <a:lstStyle/>
          <a:p>
            <a:r>
              <a:rPr lang="el-GR" sz="2800" dirty="0">
                <a:solidFill>
                  <a:schemeClr val="accent1"/>
                </a:solidFill>
              </a:rPr>
              <a:t>Κλωνοποίηση γονιδίου - διαδικασία</a:t>
            </a:r>
            <a:endParaRPr lang="en-US" sz="2800" dirty="0">
              <a:solidFill>
                <a:schemeClr val="accent1"/>
              </a:solidFill>
            </a:endParaRPr>
          </a:p>
        </p:txBody>
      </p:sp>
    </p:spTree>
    <p:extLst>
      <p:ext uri="{BB962C8B-B14F-4D97-AF65-F5344CB8AC3E}">
        <p14:creationId xmlns:p14="http://schemas.microsoft.com/office/powerpoint/2010/main" val="911221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6AAA7A-DB77-0F82-014D-6703F2935198}"/>
              </a:ext>
            </a:extLst>
          </p:cNvPr>
          <p:cNvSpPr>
            <a:spLocks noGrp="1"/>
          </p:cNvSpPr>
          <p:nvPr>
            <p:ph type="body" idx="1"/>
          </p:nvPr>
        </p:nvSpPr>
        <p:spPr>
          <a:xfrm>
            <a:off x="675396" y="1560521"/>
            <a:ext cx="6097112" cy="2974308"/>
          </a:xfrm>
          <a:solidFill>
            <a:schemeClr val="tx2"/>
          </a:solidFill>
        </p:spPr>
        <p:txBody>
          <a:bodyPr/>
          <a:lstStyle/>
          <a:p>
            <a:pPr marL="139700" indent="0" algn="just">
              <a:buNone/>
            </a:pPr>
            <a:r>
              <a:rPr lang="el-GR" sz="1500" b="1" i="0" u="none" strike="noStrike" baseline="0" dirty="0">
                <a:solidFill>
                  <a:srgbClr val="000000"/>
                </a:solidFill>
                <a:latin typeface="Cambria" panose="02040503050406030204" pitchFamily="18" charset="0"/>
              </a:rPr>
              <a:t>Γενετικά τροποποιημένη ντομάτα «αργής ωρίμανσης» </a:t>
            </a:r>
            <a:r>
              <a:rPr lang="el-GR" sz="1500" b="1" i="0" u="none" strike="noStrike" baseline="0" dirty="0" err="1">
                <a:solidFill>
                  <a:srgbClr val="000000"/>
                </a:solidFill>
                <a:latin typeface="Cambria" panose="02040503050406030204" pitchFamily="18" charset="0"/>
              </a:rPr>
              <a:t>Flavr</a:t>
            </a:r>
            <a:r>
              <a:rPr lang="el-GR" sz="1500" b="1" i="0" u="none" strike="noStrike" baseline="0" dirty="0">
                <a:solidFill>
                  <a:srgbClr val="000000"/>
                </a:solidFill>
                <a:latin typeface="Cambria" panose="02040503050406030204" pitchFamily="18" charset="0"/>
              </a:rPr>
              <a:t> </a:t>
            </a:r>
            <a:r>
              <a:rPr lang="el-GR" sz="1500" b="1" i="0" u="none" strike="noStrike" baseline="0" dirty="0" err="1">
                <a:solidFill>
                  <a:srgbClr val="000000"/>
                </a:solidFill>
                <a:latin typeface="Cambria" panose="02040503050406030204" pitchFamily="18" charset="0"/>
              </a:rPr>
              <a:t>Savr</a:t>
            </a:r>
            <a:r>
              <a:rPr lang="el-GR" sz="1500" b="1" i="0" u="none" strike="noStrike" baseline="0" dirty="0">
                <a:solidFill>
                  <a:srgbClr val="000000"/>
                </a:solidFill>
                <a:latin typeface="Cambria" panose="02040503050406030204" pitchFamily="18" charset="0"/>
              </a:rPr>
              <a:t>. </a:t>
            </a:r>
          </a:p>
          <a:p>
            <a:pPr marL="139700" indent="0" algn="just">
              <a:buNone/>
            </a:pPr>
            <a:endParaRPr lang="el-GR" sz="1500" b="1" i="0" u="none" strike="noStrike" baseline="0" dirty="0">
              <a:solidFill>
                <a:srgbClr val="000000"/>
              </a:solidFill>
              <a:latin typeface="Cambria" panose="02040503050406030204" pitchFamily="18" charset="0"/>
            </a:endParaRPr>
          </a:p>
          <a:p>
            <a:pPr marL="139700" indent="0" algn="just">
              <a:buNone/>
            </a:pPr>
            <a:r>
              <a:rPr lang="el-GR" sz="1500" b="1" i="0" u="sng" strike="noStrike" baseline="0" dirty="0">
                <a:solidFill>
                  <a:srgbClr val="000000"/>
                </a:solidFill>
                <a:latin typeface="Cambria" panose="02040503050406030204" pitchFamily="18" charset="0"/>
              </a:rPr>
              <a:t>Το πρόβλημα:</a:t>
            </a:r>
          </a:p>
          <a:p>
            <a:pPr marL="139700" indent="0" algn="just">
              <a:buNone/>
            </a:pPr>
            <a:r>
              <a:rPr lang="el-GR" sz="1500" b="0" i="0" u="none" strike="noStrike" baseline="0" dirty="0">
                <a:solidFill>
                  <a:srgbClr val="000000"/>
                </a:solidFill>
                <a:latin typeface="Cambria" panose="02040503050406030204" pitchFamily="18" charset="0"/>
              </a:rPr>
              <a:t>Οι ντομάτες κατά κανόνα συλλέγονται πριν να ωριμάσουν, όταν ακόμα είναι πράσινες ώστε να ελαχιστοποιείται ο κίνδυνος απωλειών κατά τη μεταφορά του προϊόντος από το σημείο παραγωγής στο σημείο πώλησης. </a:t>
            </a:r>
          </a:p>
          <a:p>
            <a:pPr marL="139700" indent="0" algn="just">
              <a:buNone/>
            </a:pPr>
            <a:endParaRPr lang="el-GR" sz="1500" dirty="0">
              <a:solidFill>
                <a:srgbClr val="000000"/>
              </a:solidFill>
              <a:latin typeface="Cambria" panose="02040503050406030204" pitchFamily="18" charset="0"/>
            </a:endParaRPr>
          </a:p>
          <a:p>
            <a:pPr marL="139700" indent="0" algn="just">
              <a:buNone/>
            </a:pPr>
            <a:r>
              <a:rPr lang="el-GR" sz="1500" b="0" i="0" u="none" strike="noStrike" baseline="0" dirty="0">
                <a:solidFill>
                  <a:srgbClr val="000000"/>
                </a:solidFill>
                <a:latin typeface="Cambria" panose="02040503050406030204" pitchFamily="18" charset="0"/>
              </a:rPr>
              <a:t>Ωστόσο, αυτή η πρακτική αποβαίνει εις βάρος της γεύσης και της υφής της ντομάτας καθώς δεν της επιτρέπεται να ωριμάσει πάνω στο φυτό και επιπλέον επιβάλλει τη χρησιμοποίηση αιθυλενίου, το οποίο δίνει στην πρόωρα </a:t>
            </a:r>
            <a:r>
              <a:rPr lang="el-GR" sz="1500" b="0" i="0" u="none" strike="noStrike" baseline="0" dirty="0" err="1">
                <a:solidFill>
                  <a:srgbClr val="000000"/>
                </a:solidFill>
                <a:latin typeface="Cambria" panose="02040503050406030204" pitchFamily="18" charset="0"/>
              </a:rPr>
              <a:t>συλλεχθείσα</a:t>
            </a:r>
            <a:r>
              <a:rPr lang="el-GR" sz="1500" b="0" i="0" u="none" strike="noStrike" baseline="0" dirty="0">
                <a:solidFill>
                  <a:srgbClr val="000000"/>
                </a:solidFill>
                <a:latin typeface="Cambria" panose="02040503050406030204" pitchFamily="18" charset="0"/>
              </a:rPr>
              <a:t> ντομάτα τη δυνατότητα να ωριμάσει. </a:t>
            </a:r>
          </a:p>
        </p:txBody>
      </p:sp>
      <p:sp>
        <p:nvSpPr>
          <p:cNvPr id="3" name="Title 2">
            <a:extLst>
              <a:ext uri="{FF2B5EF4-FFF2-40B4-BE49-F238E27FC236}">
                <a16:creationId xmlns:a16="http://schemas.microsoft.com/office/drawing/2014/main" id="{05632E08-3E2D-B392-5C66-0AEE3CFB77C4}"/>
              </a:ext>
            </a:extLst>
          </p:cNvPr>
          <p:cNvSpPr>
            <a:spLocks noGrp="1"/>
          </p:cNvSpPr>
          <p:nvPr>
            <p:ph type="title"/>
          </p:nvPr>
        </p:nvSpPr>
        <p:spPr>
          <a:xfrm>
            <a:off x="890985" y="780568"/>
            <a:ext cx="7704000" cy="572700"/>
          </a:xfrm>
        </p:spPr>
        <p:txBody>
          <a:bodyPr/>
          <a:lstStyle/>
          <a:p>
            <a:r>
              <a:rPr lang="el-GR" sz="2600" dirty="0">
                <a:solidFill>
                  <a:schemeClr val="accent1"/>
                </a:solidFill>
              </a:rPr>
              <a:t>Γενετικά τροποποιημένη ντομάτα </a:t>
            </a:r>
            <a:br>
              <a:rPr lang="en-US" sz="2600" dirty="0">
                <a:solidFill>
                  <a:schemeClr val="accent1"/>
                </a:solidFill>
              </a:rPr>
            </a:br>
            <a:r>
              <a:rPr lang="el-GR" sz="2600" b="0" i="1" dirty="0">
                <a:solidFill>
                  <a:schemeClr val="accent1"/>
                </a:solidFill>
              </a:rPr>
              <a:t>(παράδειγμα)</a:t>
            </a:r>
            <a:endParaRPr lang="en-US" sz="2600" b="0" i="1" dirty="0">
              <a:solidFill>
                <a:schemeClr val="accent1"/>
              </a:solidFill>
            </a:endParaRPr>
          </a:p>
        </p:txBody>
      </p:sp>
      <p:pic>
        <p:nvPicPr>
          <p:cNvPr id="5" name="Picture 4">
            <a:extLst>
              <a:ext uri="{FF2B5EF4-FFF2-40B4-BE49-F238E27FC236}">
                <a16:creationId xmlns:a16="http://schemas.microsoft.com/office/drawing/2014/main" id="{98B69274-3582-FA44-6F79-98718E17EE78}"/>
              </a:ext>
            </a:extLst>
          </p:cNvPr>
          <p:cNvPicPr>
            <a:picLocks noChangeAspect="1"/>
          </p:cNvPicPr>
          <p:nvPr/>
        </p:nvPicPr>
        <p:blipFill rotWithShape="1">
          <a:blip r:embed="rId2"/>
          <a:srcRect l="26049"/>
          <a:stretch/>
        </p:blipFill>
        <p:spPr>
          <a:xfrm>
            <a:off x="6936059" y="945064"/>
            <a:ext cx="1718577" cy="3507988"/>
          </a:xfrm>
          <a:prstGeom prst="rect">
            <a:avLst/>
          </a:prstGeom>
        </p:spPr>
      </p:pic>
    </p:spTree>
    <p:extLst>
      <p:ext uri="{BB962C8B-B14F-4D97-AF65-F5344CB8AC3E}">
        <p14:creationId xmlns:p14="http://schemas.microsoft.com/office/powerpoint/2010/main" val="2033865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6AAA7A-DB77-0F82-014D-6703F2935198}"/>
              </a:ext>
            </a:extLst>
          </p:cNvPr>
          <p:cNvSpPr>
            <a:spLocks noGrp="1"/>
          </p:cNvSpPr>
          <p:nvPr>
            <p:ph type="body" idx="1"/>
          </p:nvPr>
        </p:nvSpPr>
        <p:spPr>
          <a:xfrm>
            <a:off x="877229" y="1914691"/>
            <a:ext cx="6378498" cy="2373900"/>
          </a:xfrm>
          <a:solidFill>
            <a:schemeClr val="tx2"/>
          </a:solidFill>
        </p:spPr>
        <p:txBody>
          <a:bodyPr/>
          <a:lstStyle/>
          <a:p>
            <a:pPr marL="139700" indent="0" algn="just">
              <a:buNone/>
            </a:pPr>
            <a:r>
              <a:rPr lang="el-GR" sz="1600" b="1" dirty="0">
                <a:solidFill>
                  <a:srgbClr val="000000"/>
                </a:solidFill>
                <a:latin typeface="Cambria" panose="02040503050406030204" pitchFamily="18" charset="0"/>
              </a:rPr>
              <a:t>Πρώτα πειράματα</a:t>
            </a:r>
            <a:endParaRPr lang="en-US" sz="1600" b="1" i="0" u="none" strike="noStrike" baseline="0" dirty="0">
              <a:solidFill>
                <a:srgbClr val="000000"/>
              </a:solidFill>
              <a:latin typeface="Cambria" panose="02040503050406030204" pitchFamily="18" charset="0"/>
            </a:endParaRPr>
          </a:p>
          <a:p>
            <a:pPr marL="139700" indent="0" algn="just">
              <a:buNone/>
            </a:pPr>
            <a:r>
              <a:rPr lang="el-GR" sz="1600" b="0" i="0" u="none" strike="noStrike" baseline="0" dirty="0">
                <a:solidFill>
                  <a:srgbClr val="000000"/>
                </a:solidFill>
                <a:latin typeface="Cambria" panose="02040503050406030204" pitchFamily="18" charset="0"/>
              </a:rPr>
              <a:t>Οι προσπάθειες δημιουργίας γενετικά τροποποιημένων ποικιλιών ντομάτας που ωριμάζουν με πιο αργό ρυθμό ξεκίνησαν από τα μέσα ακόμα της δεκαετίας του΄80. Το αποτέλεσμα της έρευνας ήταν η ντομάτα «</a:t>
            </a:r>
            <a:r>
              <a:rPr lang="el-GR" sz="1600" b="0" i="0" u="none" strike="noStrike" baseline="0" dirty="0" err="1">
                <a:solidFill>
                  <a:srgbClr val="000000"/>
                </a:solidFill>
                <a:latin typeface="Cambria" panose="02040503050406030204" pitchFamily="18" charset="0"/>
              </a:rPr>
              <a:t>Flavr</a:t>
            </a:r>
            <a:r>
              <a:rPr lang="el-GR" sz="1600" b="0" i="0" u="none" strike="noStrike" baseline="0" dirty="0">
                <a:solidFill>
                  <a:srgbClr val="000000"/>
                </a:solidFill>
                <a:latin typeface="Cambria" panose="02040503050406030204" pitchFamily="18" charset="0"/>
              </a:rPr>
              <a:t> </a:t>
            </a:r>
            <a:r>
              <a:rPr lang="el-GR" sz="1600" b="0" i="0" u="none" strike="noStrike" baseline="0" dirty="0" err="1">
                <a:solidFill>
                  <a:srgbClr val="000000"/>
                </a:solidFill>
                <a:latin typeface="Cambria" panose="02040503050406030204" pitchFamily="18" charset="0"/>
              </a:rPr>
              <a:t>Savr</a:t>
            </a:r>
            <a:r>
              <a:rPr lang="el-GR" sz="1600" b="0" i="0" u="none" strike="noStrike" baseline="0" dirty="0">
                <a:solidFill>
                  <a:srgbClr val="000000"/>
                </a:solidFill>
                <a:latin typeface="Cambria" panose="02040503050406030204" pitchFamily="18" charset="0"/>
              </a:rPr>
              <a:t>» της εταιρείας </a:t>
            </a:r>
            <a:r>
              <a:rPr lang="el-GR" sz="1600" b="0" i="0" u="none" strike="noStrike" baseline="0" dirty="0" err="1">
                <a:solidFill>
                  <a:srgbClr val="000000"/>
                </a:solidFill>
                <a:latin typeface="Cambria" panose="02040503050406030204" pitchFamily="18" charset="0"/>
              </a:rPr>
              <a:t>Calgene</a:t>
            </a:r>
            <a:r>
              <a:rPr lang="el-GR" sz="1600" b="0" i="0" u="none" strike="noStrike" baseline="0" dirty="0">
                <a:solidFill>
                  <a:srgbClr val="000000"/>
                </a:solidFill>
                <a:latin typeface="Cambria" panose="02040503050406030204" pitchFamily="18" charset="0"/>
              </a:rPr>
              <a:t>. </a:t>
            </a:r>
          </a:p>
          <a:p>
            <a:pPr marL="139700" indent="0" algn="just">
              <a:buNone/>
            </a:pPr>
            <a:endParaRPr lang="el-GR" sz="1600" dirty="0">
              <a:solidFill>
                <a:srgbClr val="000000"/>
              </a:solidFill>
              <a:latin typeface="Cambria" panose="02040503050406030204" pitchFamily="18" charset="0"/>
            </a:endParaRPr>
          </a:p>
          <a:p>
            <a:pPr marL="139700" indent="0" algn="just">
              <a:buNone/>
            </a:pPr>
            <a:r>
              <a:rPr lang="el-GR" sz="1600" b="0" i="0" u="none" strike="noStrike" baseline="0" dirty="0">
                <a:solidFill>
                  <a:srgbClr val="000000"/>
                </a:solidFill>
                <a:latin typeface="Cambria" panose="02040503050406030204" pitchFamily="18" charset="0"/>
              </a:rPr>
              <a:t>Στη συγκεκριμένη περίπτωση δεν είχε γίνει γενετική τροποποίηση με την εισαγωγή ενός ξένου γονιδίου αλλά με την εισαγωγή ενός τεχνητού, εργαστηριακού κλάσματος DNA «χωρίς νόημα» (</a:t>
            </a:r>
            <a:r>
              <a:rPr lang="el-GR" sz="1600" b="0" i="0" u="none" strike="noStrike" baseline="0" dirty="0" err="1">
                <a:solidFill>
                  <a:srgbClr val="000000"/>
                </a:solidFill>
                <a:latin typeface="Cambria" panose="02040503050406030204" pitchFamily="18" charset="0"/>
              </a:rPr>
              <a:t>anti-sense</a:t>
            </a:r>
            <a:r>
              <a:rPr lang="el-GR" sz="1600" b="0" i="0" u="none" strike="noStrike" baseline="0" dirty="0">
                <a:solidFill>
                  <a:srgbClr val="000000"/>
                </a:solidFill>
                <a:latin typeface="Cambria" panose="02040503050406030204" pitchFamily="18" charset="0"/>
              </a:rPr>
              <a:t>) που μπλοκάρει το ένζυμο </a:t>
            </a:r>
            <a:r>
              <a:rPr lang="el-GR" sz="1600" b="0" i="0" u="none" strike="noStrike" baseline="0" dirty="0" err="1">
                <a:solidFill>
                  <a:srgbClr val="000000"/>
                </a:solidFill>
                <a:latin typeface="Cambria" panose="02040503050406030204" pitchFamily="18" charset="0"/>
              </a:rPr>
              <a:t>πολυγαλακτουρονάση</a:t>
            </a:r>
            <a:r>
              <a:rPr lang="el-GR" sz="1600" b="0" i="0" u="none" strike="noStrike" baseline="0" dirty="0">
                <a:solidFill>
                  <a:srgbClr val="000000"/>
                </a:solidFill>
                <a:latin typeface="Cambria" panose="02040503050406030204" pitchFamily="18" charset="0"/>
              </a:rPr>
              <a:t>.</a:t>
            </a:r>
            <a:endParaRPr lang="en-US" sz="1600" dirty="0"/>
          </a:p>
        </p:txBody>
      </p:sp>
      <p:sp>
        <p:nvSpPr>
          <p:cNvPr id="3" name="Title 2">
            <a:extLst>
              <a:ext uri="{FF2B5EF4-FFF2-40B4-BE49-F238E27FC236}">
                <a16:creationId xmlns:a16="http://schemas.microsoft.com/office/drawing/2014/main" id="{05632E08-3E2D-B392-5C66-0AEE3CFB77C4}"/>
              </a:ext>
            </a:extLst>
          </p:cNvPr>
          <p:cNvSpPr>
            <a:spLocks noGrp="1"/>
          </p:cNvSpPr>
          <p:nvPr>
            <p:ph type="title"/>
          </p:nvPr>
        </p:nvSpPr>
        <p:spPr>
          <a:xfrm>
            <a:off x="1017366" y="854909"/>
            <a:ext cx="7704000" cy="572700"/>
          </a:xfrm>
        </p:spPr>
        <p:txBody>
          <a:bodyPr/>
          <a:lstStyle/>
          <a:p>
            <a:r>
              <a:rPr lang="el-GR" sz="2600" dirty="0">
                <a:solidFill>
                  <a:schemeClr val="accent1"/>
                </a:solidFill>
              </a:rPr>
              <a:t>Γενετικά τροποποιημένη ντομάτα </a:t>
            </a:r>
            <a:br>
              <a:rPr lang="el-GR" sz="2600" dirty="0">
                <a:solidFill>
                  <a:schemeClr val="accent1"/>
                </a:solidFill>
              </a:rPr>
            </a:br>
            <a:r>
              <a:rPr lang="el-GR" sz="2600" b="0" i="1" dirty="0">
                <a:solidFill>
                  <a:schemeClr val="accent1"/>
                </a:solidFill>
              </a:rPr>
              <a:t>(παράδειγμα)</a:t>
            </a:r>
            <a:endParaRPr lang="en-US" sz="2600" b="0" i="1" dirty="0">
              <a:solidFill>
                <a:schemeClr val="accent1"/>
              </a:solidFill>
            </a:endParaRPr>
          </a:p>
        </p:txBody>
      </p:sp>
    </p:spTree>
    <p:extLst>
      <p:ext uri="{BB962C8B-B14F-4D97-AF65-F5344CB8AC3E}">
        <p14:creationId xmlns:p14="http://schemas.microsoft.com/office/powerpoint/2010/main" val="4134219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6AAA7A-DB77-0F82-014D-6703F2935198}"/>
              </a:ext>
            </a:extLst>
          </p:cNvPr>
          <p:cNvSpPr>
            <a:spLocks noGrp="1"/>
          </p:cNvSpPr>
          <p:nvPr>
            <p:ph type="body" idx="1"/>
          </p:nvPr>
        </p:nvSpPr>
        <p:spPr>
          <a:xfrm>
            <a:off x="877229" y="1914691"/>
            <a:ext cx="7419278" cy="2373900"/>
          </a:xfrm>
          <a:solidFill>
            <a:schemeClr val="tx2"/>
          </a:solidFill>
        </p:spPr>
        <p:txBody>
          <a:bodyPr/>
          <a:lstStyle/>
          <a:p>
            <a:pPr marL="139700" indent="0" algn="just">
              <a:buNone/>
            </a:pPr>
            <a:r>
              <a:rPr lang="el-GR" sz="1600" b="1" dirty="0">
                <a:solidFill>
                  <a:schemeClr val="bg1">
                    <a:lumMod val="20000"/>
                    <a:lumOff val="80000"/>
                  </a:schemeClr>
                </a:solidFill>
                <a:latin typeface="Cambria" panose="02040503050406030204" pitchFamily="18" charset="0"/>
              </a:rPr>
              <a:t>Πρώτα πειράματα</a:t>
            </a:r>
            <a:endParaRPr lang="en-US" sz="1600" b="1" i="0" u="none" strike="noStrike" baseline="0" dirty="0">
              <a:solidFill>
                <a:schemeClr val="bg1">
                  <a:lumMod val="20000"/>
                  <a:lumOff val="80000"/>
                </a:schemeClr>
              </a:solidFill>
              <a:latin typeface="Cambria" panose="02040503050406030204" pitchFamily="18" charset="0"/>
            </a:endParaRPr>
          </a:p>
          <a:p>
            <a:pPr marL="139700" indent="0" algn="just">
              <a:buNone/>
            </a:pPr>
            <a:r>
              <a:rPr lang="el-GR" sz="1600" b="0" i="0" u="none" strike="noStrike" baseline="0" dirty="0">
                <a:solidFill>
                  <a:schemeClr val="bg1">
                    <a:lumMod val="20000"/>
                    <a:lumOff val="80000"/>
                  </a:schemeClr>
                </a:solidFill>
                <a:latin typeface="Cambria" panose="02040503050406030204" pitchFamily="18" charset="0"/>
              </a:rPr>
              <a:t>Οι προσπάθειες δημιουργίας γενετικά τροποποιημένων ποικιλιών ντομάτας που ωριμάζουν με πιο αργό ρυθμό ξεκίνησαν από τα μέσα ακόμα της δεκαετίας του΄80. Το αποτέλεσμα της έρευνας ήταν η ντομάτα «</a:t>
            </a:r>
            <a:r>
              <a:rPr lang="el-GR" sz="1600" b="0" i="0" u="none" strike="noStrike" baseline="0" dirty="0" err="1">
                <a:solidFill>
                  <a:schemeClr val="bg1">
                    <a:lumMod val="20000"/>
                    <a:lumOff val="80000"/>
                  </a:schemeClr>
                </a:solidFill>
                <a:latin typeface="Cambria" panose="02040503050406030204" pitchFamily="18" charset="0"/>
              </a:rPr>
              <a:t>Flavr</a:t>
            </a:r>
            <a:r>
              <a:rPr lang="el-GR" sz="1600" b="0" i="0" u="none" strike="noStrike" baseline="0" dirty="0">
                <a:solidFill>
                  <a:schemeClr val="bg1">
                    <a:lumMod val="20000"/>
                    <a:lumOff val="80000"/>
                  </a:schemeClr>
                </a:solidFill>
                <a:latin typeface="Cambria" panose="02040503050406030204" pitchFamily="18" charset="0"/>
              </a:rPr>
              <a:t> </a:t>
            </a:r>
            <a:r>
              <a:rPr lang="el-GR" sz="1600" b="0" i="0" u="none" strike="noStrike" baseline="0" dirty="0" err="1">
                <a:solidFill>
                  <a:schemeClr val="bg1">
                    <a:lumMod val="20000"/>
                    <a:lumOff val="80000"/>
                  </a:schemeClr>
                </a:solidFill>
                <a:latin typeface="Cambria" panose="02040503050406030204" pitchFamily="18" charset="0"/>
              </a:rPr>
              <a:t>Savr</a:t>
            </a:r>
            <a:r>
              <a:rPr lang="el-GR" sz="1600" b="0" i="0" u="none" strike="noStrike" baseline="0" dirty="0">
                <a:solidFill>
                  <a:schemeClr val="bg1">
                    <a:lumMod val="20000"/>
                    <a:lumOff val="80000"/>
                  </a:schemeClr>
                </a:solidFill>
                <a:latin typeface="Cambria" panose="02040503050406030204" pitchFamily="18" charset="0"/>
              </a:rPr>
              <a:t>» της εταιρείας </a:t>
            </a:r>
            <a:r>
              <a:rPr lang="el-GR" sz="1600" b="0" i="0" u="none" strike="noStrike" baseline="0" dirty="0" err="1">
                <a:solidFill>
                  <a:schemeClr val="bg1">
                    <a:lumMod val="20000"/>
                    <a:lumOff val="80000"/>
                  </a:schemeClr>
                </a:solidFill>
                <a:latin typeface="Cambria" panose="02040503050406030204" pitchFamily="18" charset="0"/>
              </a:rPr>
              <a:t>Calgene</a:t>
            </a:r>
            <a:r>
              <a:rPr lang="el-GR" sz="1600" b="0" i="0" u="none" strike="noStrike" baseline="0" dirty="0">
                <a:solidFill>
                  <a:schemeClr val="bg1">
                    <a:lumMod val="20000"/>
                    <a:lumOff val="80000"/>
                  </a:schemeClr>
                </a:solidFill>
                <a:latin typeface="Cambria" panose="02040503050406030204" pitchFamily="18" charset="0"/>
              </a:rPr>
              <a:t>. </a:t>
            </a:r>
          </a:p>
          <a:p>
            <a:pPr marL="139700" indent="0" algn="just">
              <a:buNone/>
            </a:pPr>
            <a:endParaRPr lang="el-GR" sz="1600" dirty="0">
              <a:solidFill>
                <a:schemeClr val="bg1">
                  <a:lumMod val="20000"/>
                  <a:lumOff val="80000"/>
                </a:schemeClr>
              </a:solidFill>
              <a:latin typeface="Cambria" panose="02040503050406030204" pitchFamily="18" charset="0"/>
            </a:endParaRPr>
          </a:p>
          <a:p>
            <a:pPr marL="139700" indent="0" algn="just">
              <a:buNone/>
            </a:pPr>
            <a:r>
              <a:rPr lang="el-GR" sz="1600" b="0" i="0" u="none" strike="noStrike" baseline="0" dirty="0">
                <a:solidFill>
                  <a:schemeClr val="bg1">
                    <a:lumMod val="20000"/>
                    <a:lumOff val="80000"/>
                  </a:schemeClr>
                </a:solidFill>
                <a:latin typeface="Cambria" panose="02040503050406030204" pitchFamily="18" charset="0"/>
              </a:rPr>
              <a:t>Στη συγκεκριμένη περίπτωση δεν είχε γίνει γενετική τροποποίηση με την εισαγωγή ενός ξένου γονιδίου αλλά με την εισαγωγή ενός τεχνητού, εργαστηριακού κλάσματος DNA «χωρίς νόημα» (</a:t>
            </a:r>
            <a:r>
              <a:rPr lang="el-GR" sz="1600" b="0" i="0" u="none" strike="noStrike" baseline="0" dirty="0" err="1">
                <a:solidFill>
                  <a:schemeClr val="bg1">
                    <a:lumMod val="20000"/>
                    <a:lumOff val="80000"/>
                  </a:schemeClr>
                </a:solidFill>
                <a:latin typeface="Cambria" panose="02040503050406030204" pitchFamily="18" charset="0"/>
              </a:rPr>
              <a:t>anti-sense</a:t>
            </a:r>
            <a:r>
              <a:rPr lang="el-GR" sz="1600" b="0" i="0" u="none" strike="noStrike" baseline="0" dirty="0">
                <a:solidFill>
                  <a:schemeClr val="bg1">
                    <a:lumMod val="20000"/>
                    <a:lumOff val="80000"/>
                  </a:schemeClr>
                </a:solidFill>
                <a:latin typeface="Cambria" panose="02040503050406030204" pitchFamily="18" charset="0"/>
              </a:rPr>
              <a:t>) που μπλοκάρει το ένζυμο </a:t>
            </a:r>
            <a:r>
              <a:rPr lang="el-GR" sz="1600" b="0" i="0" u="none" strike="noStrike" baseline="0" dirty="0" err="1">
                <a:solidFill>
                  <a:schemeClr val="bg1">
                    <a:lumMod val="20000"/>
                    <a:lumOff val="80000"/>
                  </a:schemeClr>
                </a:solidFill>
                <a:latin typeface="Cambria" panose="02040503050406030204" pitchFamily="18" charset="0"/>
              </a:rPr>
              <a:t>πολυγαλακτουρονάση</a:t>
            </a:r>
            <a:r>
              <a:rPr lang="el-GR" sz="1600" b="0" i="0" u="none" strike="noStrike" baseline="0" dirty="0">
                <a:solidFill>
                  <a:schemeClr val="bg1">
                    <a:lumMod val="20000"/>
                    <a:lumOff val="80000"/>
                  </a:schemeClr>
                </a:solidFill>
                <a:latin typeface="Cambria" panose="02040503050406030204" pitchFamily="18" charset="0"/>
              </a:rPr>
              <a:t>. </a:t>
            </a:r>
            <a:endParaRPr lang="en-US" sz="1600" dirty="0">
              <a:solidFill>
                <a:schemeClr val="bg1">
                  <a:lumMod val="20000"/>
                  <a:lumOff val="80000"/>
                </a:schemeClr>
              </a:solidFill>
            </a:endParaRPr>
          </a:p>
        </p:txBody>
      </p:sp>
      <p:sp>
        <p:nvSpPr>
          <p:cNvPr id="3" name="Title 2">
            <a:extLst>
              <a:ext uri="{FF2B5EF4-FFF2-40B4-BE49-F238E27FC236}">
                <a16:creationId xmlns:a16="http://schemas.microsoft.com/office/drawing/2014/main" id="{05632E08-3E2D-B392-5C66-0AEE3CFB77C4}"/>
              </a:ext>
            </a:extLst>
          </p:cNvPr>
          <p:cNvSpPr>
            <a:spLocks noGrp="1"/>
          </p:cNvSpPr>
          <p:nvPr>
            <p:ph type="title"/>
          </p:nvPr>
        </p:nvSpPr>
        <p:spPr>
          <a:xfrm>
            <a:off x="1017366" y="854909"/>
            <a:ext cx="7704000" cy="572700"/>
          </a:xfrm>
        </p:spPr>
        <p:txBody>
          <a:bodyPr/>
          <a:lstStyle/>
          <a:p>
            <a:r>
              <a:rPr lang="el-GR" sz="2600" dirty="0">
                <a:solidFill>
                  <a:schemeClr val="accent1"/>
                </a:solidFill>
              </a:rPr>
              <a:t>Γενετικά τροποποιημένη ντομάτα </a:t>
            </a:r>
            <a:br>
              <a:rPr lang="el-GR" sz="2600" dirty="0">
                <a:solidFill>
                  <a:schemeClr val="accent1"/>
                </a:solidFill>
              </a:rPr>
            </a:br>
            <a:r>
              <a:rPr lang="el-GR" sz="2600" b="0" i="1" dirty="0">
                <a:solidFill>
                  <a:schemeClr val="accent1"/>
                </a:solidFill>
              </a:rPr>
              <a:t>(παράδειγμα)</a:t>
            </a:r>
            <a:endParaRPr lang="en-US" sz="2600" b="0" i="1" dirty="0">
              <a:solidFill>
                <a:schemeClr val="accent1"/>
              </a:solidFill>
            </a:endParaRPr>
          </a:p>
        </p:txBody>
      </p:sp>
      <p:sp>
        <p:nvSpPr>
          <p:cNvPr id="4" name="Rectangle: Rounded Corners 3">
            <a:extLst>
              <a:ext uri="{FF2B5EF4-FFF2-40B4-BE49-F238E27FC236}">
                <a16:creationId xmlns:a16="http://schemas.microsoft.com/office/drawing/2014/main" id="{16E19870-BC09-014E-8BA3-95CAA1AEFEDD}"/>
              </a:ext>
            </a:extLst>
          </p:cNvPr>
          <p:cNvSpPr/>
          <p:nvPr/>
        </p:nvSpPr>
        <p:spPr>
          <a:xfrm>
            <a:off x="3129775" y="2783497"/>
            <a:ext cx="5352586" cy="168637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0" i="0" u="none" strike="noStrike" baseline="0" dirty="0">
                <a:solidFill>
                  <a:srgbClr val="000000"/>
                </a:solidFill>
                <a:latin typeface="Cambria" panose="02040503050406030204" pitchFamily="18" charset="0"/>
              </a:rPr>
              <a:t>Η </a:t>
            </a:r>
            <a:r>
              <a:rPr lang="el-GR" sz="1600" b="0" i="0" u="none" strike="noStrike" baseline="0" dirty="0" err="1">
                <a:solidFill>
                  <a:srgbClr val="000000"/>
                </a:solidFill>
                <a:latin typeface="Cambria" panose="02040503050406030204" pitchFamily="18" charset="0"/>
              </a:rPr>
              <a:t>πολυγαλακτουρονάση</a:t>
            </a:r>
            <a:r>
              <a:rPr lang="el-GR" sz="1600" b="0" i="0" u="none" strike="noStrike" baseline="0" dirty="0">
                <a:solidFill>
                  <a:srgbClr val="000000"/>
                </a:solidFill>
                <a:latin typeface="Cambria" panose="02040503050406030204" pitchFamily="18" charset="0"/>
              </a:rPr>
              <a:t> </a:t>
            </a:r>
            <a:r>
              <a:rPr lang="el-GR" sz="1600" b="0" i="0" u="none" strike="noStrike" baseline="0" dirty="0" err="1">
                <a:solidFill>
                  <a:srgbClr val="000000"/>
                </a:solidFill>
                <a:latin typeface="Cambria" panose="02040503050406030204" pitchFamily="18" charset="0"/>
              </a:rPr>
              <a:t>αποδομεί</a:t>
            </a:r>
            <a:r>
              <a:rPr lang="el-GR" sz="1600" b="0" i="0" u="none" strike="noStrike" baseline="0" dirty="0">
                <a:solidFill>
                  <a:srgbClr val="000000"/>
                </a:solidFill>
                <a:latin typeface="Cambria" panose="02040503050406030204" pitchFamily="18" charset="0"/>
              </a:rPr>
              <a:t> την πηκτίνη του κυτταρικού τοιχώματος των φυτικών κυττάρων με αποτέλεσμα την ωρίμανση και τελικά τη σήψη.</a:t>
            </a:r>
          </a:p>
          <a:p>
            <a:pPr algn="ctr"/>
            <a:endParaRPr lang="el-GR" sz="1600" dirty="0">
              <a:solidFill>
                <a:srgbClr val="000000"/>
              </a:solidFill>
              <a:latin typeface="Cambria" panose="02040503050406030204" pitchFamily="18" charset="0"/>
            </a:endParaRPr>
          </a:p>
          <a:p>
            <a:pPr algn="ctr"/>
            <a:r>
              <a:rPr lang="el-GR" sz="1600" b="1" i="0" u="none" strike="noStrike" baseline="0" dirty="0">
                <a:solidFill>
                  <a:srgbClr val="000000"/>
                </a:solidFill>
                <a:latin typeface="Cambria" panose="02040503050406030204" pitchFamily="18" charset="0"/>
              </a:rPr>
              <a:t> Εμποδίζοντας τη λειτουργία του συγκεκριμένου ενζύμου, ελαττώνεται ο ρυθμός ωρίμανσης.</a:t>
            </a:r>
            <a:endParaRPr lang="en-US" sz="1600" b="1" dirty="0"/>
          </a:p>
        </p:txBody>
      </p:sp>
    </p:spTree>
    <p:extLst>
      <p:ext uri="{BB962C8B-B14F-4D97-AF65-F5344CB8AC3E}">
        <p14:creationId xmlns:p14="http://schemas.microsoft.com/office/powerpoint/2010/main" val="1012308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C188B9-0862-C6AF-57D5-1CFDD7E07053}"/>
              </a:ext>
            </a:extLst>
          </p:cNvPr>
          <p:cNvPicPr>
            <a:picLocks noChangeAspect="1"/>
          </p:cNvPicPr>
          <p:nvPr/>
        </p:nvPicPr>
        <p:blipFill>
          <a:blip r:embed="rId2"/>
          <a:stretch>
            <a:fillRect/>
          </a:stretch>
        </p:blipFill>
        <p:spPr>
          <a:xfrm>
            <a:off x="985112" y="561974"/>
            <a:ext cx="6374693" cy="4203313"/>
          </a:xfrm>
          <a:prstGeom prst="rect">
            <a:avLst/>
          </a:prstGeom>
        </p:spPr>
      </p:pic>
    </p:spTree>
    <p:extLst>
      <p:ext uri="{BB962C8B-B14F-4D97-AF65-F5344CB8AC3E}">
        <p14:creationId xmlns:p14="http://schemas.microsoft.com/office/powerpoint/2010/main" val="1366835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6AAA7A-DB77-0F82-014D-6703F2935198}"/>
              </a:ext>
            </a:extLst>
          </p:cNvPr>
          <p:cNvSpPr>
            <a:spLocks noGrp="1"/>
          </p:cNvSpPr>
          <p:nvPr>
            <p:ph type="body" idx="1"/>
          </p:nvPr>
        </p:nvSpPr>
        <p:spPr>
          <a:xfrm>
            <a:off x="788020" y="1561170"/>
            <a:ext cx="7367239" cy="3114907"/>
          </a:xfrm>
          <a:solidFill>
            <a:schemeClr val="tx2"/>
          </a:solidFill>
        </p:spPr>
        <p:txBody>
          <a:bodyPr/>
          <a:lstStyle/>
          <a:p>
            <a:pPr marL="139700" indent="0" algn="just">
              <a:buNone/>
            </a:pPr>
            <a:r>
              <a:rPr lang="el-GR" sz="1600" b="1" i="0" u="none" strike="noStrike" baseline="0" dirty="0">
                <a:solidFill>
                  <a:srgbClr val="000000"/>
                </a:solidFill>
                <a:latin typeface="Cambria" panose="02040503050406030204" pitchFamily="18" charset="0"/>
              </a:rPr>
              <a:t>ΓΤ προϊόν:</a:t>
            </a:r>
          </a:p>
          <a:p>
            <a:pPr marL="139700" indent="0" algn="just">
              <a:buNone/>
            </a:pPr>
            <a:r>
              <a:rPr lang="el-GR" sz="1600" b="0" i="0" u="none" strike="noStrike" baseline="0" dirty="0">
                <a:solidFill>
                  <a:srgbClr val="000000"/>
                </a:solidFill>
                <a:latin typeface="Cambria" panose="02040503050406030204" pitchFamily="18" charset="0"/>
              </a:rPr>
              <a:t>Η γενετικά τροποποιημένη ντομάτα δημιουργήθηκε, μετά από 10ετή έρευνα, στα τέλη του 1991. Το προϊόν αποσύρθηκε από την αγορά μετά από δύο περίπου χρόνια. </a:t>
            </a:r>
          </a:p>
          <a:p>
            <a:pPr marL="139700" indent="0" algn="just">
              <a:buNone/>
            </a:pPr>
            <a:endParaRPr lang="el-GR" sz="1600" b="0" i="0" u="none" strike="noStrike" baseline="0" dirty="0">
              <a:solidFill>
                <a:srgbClr val="000000"/>
              </a:solidFill>
              <a:latin typeface="Cambria" panose="02040503050406030204" pitchFamily="18" charset="0"/>
            </a:endParaRPr>
          </a:p>
          <a:p>
            <a:pPr marL="139700" indent="0" algn="just">
              <a:buNone/>
            </a:pPr>
            <a:r>
              <a:rPr lang="el-GR" sz="1600" b="0" i="0" u="none" strike="noStrike" baseline="0" dirty="0">
                <a:solidFill>
                  <a:srgbClr val="000000"/>
                </a:solidFill>
                <a:latin typeface="Cambria" panose="02040503050406030204" pitchFamily="18" charset="0"/>
              </a:rPr>
              <a:t>Παρά την έγκριση για την πώληση του προϊόντος από την Αμερικανική Υπηρεσία Τροφίμων και Φαρμάκων (US </a:t>
            </a:r>
            <a:r>
              <a:rPr lang="el-GR" sz="1600" b="0" i="0" u="none" strike="noStrike" baseline="0" dirty="0" err="1">
                <a:solidFill>
                  <a:srgbClr val="000000"/>
                </a:solidFill>
                <a:latin typeface="Cambria" panose="02040503050406030204" pitchFamily="18" charset="0"/>
              </a:rPr>
              <a:t>Food</a:t>
            </a:r>
            <a:r>
              <a:rPr lang="el-GR" sz="1600" b="0" i="0" u="none" strike="noStrike" baseline="0" dirty="0">
                <a:solidFill>
                  <a:srgbClr val="000000"/>
                </a:solidFill>
                <a:latin typeface="Cambria" panose="02040503050406030204" pitchFamily="18" charset="0"/>
              </a:rPr>
              <a:t> and </a:t>
            </a:r>
            <a:r>
              <a:rPr lang="el-GR" sz="1600" b="0" i="0" u="none" strike="noStrike" baseline="0" dirty="0" err="1">
                <a:solidFill>
                  <a:srgbClr val="000000"/>
                </a:solidFill>
                <a:latin typeface="Cambria" panose="02040503050406030204" pitchFamily="18" charset="0"/>
              </a:rPr>
              <a:t>Drug</a:t>
            </a:r>
            <a:r>
              <a:rPr lang="el-GR" sz="1600" b="0" i="0" u="none" strike="noStrike" baseline="0" dirty="0">
                <a:solidFill>
                  <a:srgbClr val="000000"/>
                </a:solidFill>
                <a:latin typeface="Cambria" panose="02040503050406030204" pitchFamily="18" charset="0"/>
              </a:rPr>
              <a:t> Administration), οι επιφυλάξεις για την ασφάλεια του προϊόντος φαίνεται ότι επηρέασαν τις αγοραστικές αποφάσεις των καταναλωτών. </a:t>
            </a:r>
          </a:p>
          <a:p>
            <a:pPr marL="139700" indent="0" algn="just">
              <a:buNone/>
            </a:pPr>
            <a:endParaRPr lang="el-GR" sz="1600" dirty="0">
              <a:solidFill>
                <a:srgbClr val="000000"/>
              </a:solidFill>
              <a:latin typeface="Cambria" panose="02040503050406030204" pitchFamily="18" charset="0"/>
            </a:endParaRPr>
          </a:p>
          <a:p>
            <a:pPr marL="139700" indent="0" algn="just">
              <a:buNone/>
            </a:pPr>
            <a:r>
              <a:rPr lang="el-GR" sz="1600" b="0" i="0" u="none" strike="noStrike" baseline="0" dirty="0">
                <a:solidFill>
                  <a:srgbClr val="000000"/>
                </a:solidFill>
                <a:latin typeface="Cambria" panose="02040503050406030204" pitchFamily="18" charset="0"/>
              </a:rPr>
              <a:t>Επιπλέον, οι γενετικά τροποποιημένες ντομάτες ήταν ιδιαίτερα ακριβές, ήταν ευπαθείς σε τραυματισμούς και, κατά κοινή παραδοχή, δεν ήταν περισσότερο γευστικές. </a:t>
            </a:r>
            <a:endParaRPr lang="en-US" sz="1600" dirty="0"/>
          </a:p>
        </p:txBody>
      </p:sp>
      <p:sp>
        <p:nvSpPr>
          <p:cNvPr id="3" name="Title 2">
            <a:extLst>
              <a:ext uri="{FF2B5EF4-FFF2-40B4-BE49-F238E27FC236}">
                <a16:creationId xmlns:a16="http://schemas.microsoft.com/office/drawing/2014/main" id="{05632E08-3E2D-B392-5C66-0AEE3CFB77C4}"/>
              </a:ext>
            </a:extLst>
          </p:cNvPr>
          <p:cNvSpPr>
            <a:spLocks noGrp="1"/>
          </p:cNvSpPr>
          <p:nvPr>
            <p:ph type="title"/>
          </p:nvPr>
        </p:nvSpPr>
        <p:spPr>
          <a:xfrm>
            <a:off x="720000" y="847475"/>
            <a:ext cx="7704000" cy="572700"/>
          </a:xfrm>
        </p:spPr>
        <p:txBody>
          <a:bodyPr/>
          <a:lstStyle/>
          <a:p>
            <a:r>
              <a:rPr lang="el-GR" dirty="0">
                <a:solidFill>
                  <a:schemeClr val="accent1"/>
                </a:solidFill>
              </a:rPr>
              <a:t>Γενετικά τροποποιημένη ντομάτα </a:t>
            </a:r>
            <a:r>
              <a:rPr lang="el-GR" b="0" i="1" dirty="0">
                <a:solidFill>
                  <a:schemeClr val="accent1"/>
                </a:solidFill>
              </a:rPr>
              <a:t>(παράδειγμα)</a:t>
            </a:r>
            <a:endParaRPr lang="en-US" b="0" i="1" dirty="0">
              <a:solidFill>
                <a:schemeClr val="accent1"/>
              </a:solidFill>
            </a:endParaRPr>
          </a:p>
        </p:txBody>
      </p:sp>
    </p:spTree>
    <p:extLst>
      <p:ext uri="{BB962C8B-B14F-4D97-AF65-F5344CB8AC3E}">
        <p14:creationId xmlns:p14="http://schemas.microsoft.com/office/powerpoint/2010/main" val="2424544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F0FF8A-5003-E468-4B65-4D837F8238C1}"/>
              </a:ext>
            </a:extLst>
          </p:cNvPr>
          <p:cNvSpPr txBox="1"/>
          <p:nvPr/>
        </p:nvSpPr>
        <p:spPr>
          <a:xfrm>
            <a:off x="430749" y="784903"/>
            <a:ext cx="8420986" cy="461665"/>
          </a:xfrm>
          <a:prstGeom prst="rect">
            <a:avLst/>
          </a:prstGeom>
          <a:noFill/>
        </p:spPr>
        <p:txBody>
          <a:bodyPr wrap="square">
            <a:spAutoFit/>
          </a:bodyPr>
          <a:lstStyle/>
          <a:p>
            <a:pPr algn="ctr"/>
            <a:r>
              <a:rPr lang="el-GR" sz="2400" b="1" i="0" u="none" strike="noStrike" baseline="0" dirty="0">
                <a:solidFill>
                  <a:schemeClr val="accent1"/>
                </a:solidFill>
                <a:latin typeface="PFTraffic Black"/>
              </a:rPr>
              <a:t>Είδη διατροφής τον 21ο αιώνα &amp; νέες γεωργικές τεχνολογίες </a:t>
            </a:r>
            <a:endParaRPr lang="en-US" sz="2400" dirty="0">
              <a:solidFill>
                <a:schemeClr val="accent1"/>
              </a:solidFill>
            </a:endParaRPr>
          </a:p>
        </p:txBody>
      </p:sp>
      <p:sp>
        <p:nvSpPr>
          <p:cNvPr id="5" name="Text Placeholder 4">
            <a:extLst>
              <a:ext uri="{FF2B5EF4-FFF2-40B4-BE49-F238E27FC236}">
                <a16:creationId xmlns:a16="http://schemas.microsoft.com/office/drawing/2014/main" id="{4FBDEDC3-938D-CED0-374D-BB76338AFA5F}"/>
              </a:ext>
            </a:extLst>
          </p:cNvPr>
          <p:cNvSpPr>
            <a:spLocks noGrp="1"/>
          </p:cNvSpPr>
          <p:nvPr>
            <p:ph type="body" idx="4294967295"/>
          </p:nvPr>
        </p:nvSpPr>
        <p:spPr>
          <a:xfrm>
            <a:off x="672306" y="1473628"/>
            <a:ext cx="7799387" cy="3286125"/>
          </a:xfrm>
        </p:spPr>
        <p:txBody>
          <a:bodyPr/>
          <a:lstStyle/>
          <a:p>
            <a:pPr algn="just"/>
            <a:r>
              <a:rPr lang="el-GR" sz="1800" b="0" i="0" u="none" strike="noStrike" baseline="0" dirty="0">
                <a:solidFill>
                  <a:srgbClr val="000000"/>
                </a:solidFill>
                <a:latin typeface="PFTransport"/>
              </a:rPr>
              <a:t>Οι πιο διαδεδομένες καλλιέργειες γενετικά τροποποιημένων φυτών είναι αυτές των υβριδίων </a:t>
            </a:r>
            <a:r>
              <a:rPr lang="el-GR" sz="1800" b="1" i="0" u="none" strike="noStrike" baseline="0" dirty="0">
                <a:solidFill>
                  <a:srgbClr val="000000"/>
                </a:solidFill>
                <a:latin typeface="PFTransport"/>
              </a:rPr>
              <a:t>καλαμποκιού, ελαιοκράμβης, σόγιας </a:t>
            </a:r>
            <a:r>
              <a:rPr lang="el-GR" sz="1800" b="0" i="0" u="none" strike="noStrike" baseline="0" dirty="0">
                <a:solidFill>
                  <a:srgbClr val="000000"/>
                </a:solidFill>
                <a:latin typeface="PFTransport"/>
              </a:rPr>
              <a:t>και </a:t>
            </a:r>
            <a:r>
              <a:rPr lang="el-GR" sz="1800" b="1" i="0" u="none" strike="noStrike" baseline="0" dirty="0">
                <a:solidFill>
                  <a:srgbClr val="000000"/>
                </a:solidFill>
                <a:latin typeface="PFTransport"/>
              </a:rPr>
              <a:t>ρυζιού</a:t>
            </a:r>
            <a:r>
              <a:rPr lang="el-GR" sz="1800" b="0" i="0" u="none" strike="noStrike" baseline="0" dirty="0">
                <a:solidFill>
                  <a:srgbClr val="000000"/>
                </a:solidFill>
                <a:latin typeface="PFTransport"/>
              </a:rPr>
              <a:t>. </a:t>
            </a:r>
          </a:p>
          <a:p>
            <a:pPr algn="just"/>
            <a:endParaRPr lang="el-GR" sz="1800" dirty="0">
              <a:solidFill>
                <a:srgbClr val="000000"/>
              </a:solidFill>
              <a:latin typeface="PFTransport"/>
            </a:endParaRPr>
          </a:p>
          <a:p>
            <a:pPr algn="just"/>
            <a:r>
              <a:rPr lang="el-GR" sz="1800" b="0" i="0" u="none" strike="noStrike" baseline="0" dirty="0">
                <a:solidFill>
                  <a:srgbClr val="000000"/>
                </a:solidFill>
                <a:latin typeface="PFTransport"/>
              </a:rPr>
              <a:t>Τα συγκεκριμένα υβρίδια έχουν στην πλειονότητά τους «δανειστεί» τα επιθυμητά γονίδια από μικροοργανισμούς. </a:t>
            </a:r>
          </a:p>
          <a:p>
            <a:pPr algn="just"/>
            <a:endParaRPr lang="el-GR" sz="1800" dirty="0">
              <a:solidFill>
                <a:srgbClr val="000000"/>
              </a:solidFill>
              <a:latin typeface="PFTransport"/>
            </a:endParaRPr>
          </a:p>
          <a:p>
            <a:pPr algn="just"/>
            <a:r>
              <a:rPr lang="el-GR" sz="1800" b="0" i="0" u="none" strike="noStrike" baseline="0" dirty="0">
                <a:solidFill>
                  <a:srgbClr val="000000"/>
                </a:solidFill>
                <a:latin typeface="PFTransport"/>
              </a:rPr>
              <a:t>Σήμερα, τα υβρίδια καλαμποκιού, ελαιοκράμβης και σόγιας αποτελούν πρώτες ύλες τόσο της πρωτογενούς παραγωγής, όσο και του μεταποιητικού τομέα της βιομηχανίας τροφίμων, παρουσιάζοντας πολλές χρήσεις, οι οποίες ξεπερνούν τις παραδοσιακές χρήσεις που είχαν ως δημητριακά.</a:t>
            </a:r>
            <a:endParaRPr lang="en-US" sz="1800" dirty="0"/>
          </a:p>
        </p:txBody>
      </p:sp>
    </p:spTree>
    <p:extLst>
      <p:ext uri="{BB962C8B-B14F-4D97-AF65-F5344CB8AC3E}">
        <p14:creationId xmlns:p14="http://schemas.microsoft.com/office/powerpoint/2010/main" val="1368700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536DFB5-B01E-843F-B481-A6CD544E5FC4}"/>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CrisscrossEtching/>
                    </a14:imgEffect>
                    <a14:imgEffect>
                      <a14:brightnessContrast contrast="40000"/>
                    </a14:imgEffect>
                  </a14:imgLayer>
                </a14:imgProps>
              </a:ext>
            </a:extLst>
          </a:blip>
          <a:srcRect l="5419" t="30203" r="3155" b="30013"/>
          <a:stretch/>
        </p:blipFill>
        <p:spPr>
          <a:xfrm>
            <a:off x="538462" y="1598109"/>
            <a:ext cx="5461461" cy="1947282"/>
          </a:xfrm>
          <a:prstGeom prst="rect">
            <a:avLst/>
          </a:prstGeom>
        </p:spPr>
      </p:pic>
      <p:sp>
        <p:nvSpPr>
          <p:cNvPr id="3" name="TextBox 2">
            <a:extLst>
              <a:ext uri="{FF2B5EF4-FFF2-40B4-BE49-F238E27FC236}">
                <a16:creationId xmlns:a16="http://schemas.microsoft.com/office/drawing/2014/main" id="{A1EB7DFC-A2AA-8604-19C4-7D1797C32D8E}"/>
              </a:ext>
            </a:extLst>
          </p:cNvPr>
          <p:cNvSpPr txBox="1"/>
          <p:nvPr/>
        </p:nvSpPr>
        <p:spPr>
          <a:xfrm>
            <a:off x="855921" y="1048256"/>
            <a:ext cx="4657060" cy="4031873"/>
          </a:xfrm>
          <a:prstGeom prst="rect">
            <a:avLst/>
          </a:prstGeom>
          <a:noFill/>
        </p:spPr>
        <p:txBody>
          <a:bodyPr wrap="square">
            <a:spAutoFit/>
          </a:bodyPr>
          <a:lstStyle/>
          <a:p>
            <a:pPr algn="just"/>
            <a:r>
              <a:rPr lang="en-US" sz="1600" b="1" dirty="0">
                <a:latin typeface="PFTransport"/>
              </a:rPr>
              <a:t>T</a:t>
            </a:r>
            <a:r>
              <a:rPr lang="el-GR" sz="1600" b="1" i="0" u="none" strike="noStrike" baseline="0" dirty="0">
                <a:solidFill>
                  <a:srgbClr val="000000"/>
                </a:solidFill>
                <a:latin typeface="PFTransport"/>
              </a:rPr>
              <a:t>ο αμυλοσιρόπιο, το πιο διαδεδομένο από τα υποκατάστατα της ζάχαρης, που προστίθεται στα αναψυκτικά, τα παγωτά, τις σάλτσες και τα τυποποιημένα γλυκίσματα. </a:t>
            </a:r>
          </a:p>
          <a:p>
            <a:pPr algn="just"/>
            <a:endParaRPr lang="el-GR" sz="1600" b="1" dirty="0">
              <a:latin typeface="PFTransport"/>
            </a:endParaRPr>
          </a:p>
          <a:p>
            <a:pPr algn="just"/>
            <a:endParaRPr lang="el-GR" sz="1600" b="1" dirty="0">
              <a:latin typeface="PFTransport"/>
            </a:endParaRPr>
          </a:p>
          <a:p>
            <a:pPr algn="just"/>
            <a:r>
              <a:rPr lang="el-GR" sz="1600" b="1" i="0" u="none" strike="noStrike" baseline="0" dirty="0">
                <a:solidFill>
                  <a:srgbClr val="000000"/>
                </a:solidFill>
                <a:latin typeface="PFTransport"/>
              </a:rPr>
              <a:t>Η σκούρα χρωστική πολλών αναψυκτικών και γλυκισμάτων. </a:t>
            </a:r>
            <a:endParaRPr lang="en-US" sz="1600" b="1" i="0" u="none" strike="noStrike" baseline="0" dirty="0">
              <a:solidFill>
                <a:srgbClr val="000000"/>
              </a:solidFill>
              <a:latin typeface="PFTransport"/>
            </a:endParaRPr>
          </a:p>
          <a:p>
            <a:pPr algn="just"/>
            <a:endParaRPr lang="el-GR" sz="1600" b="1" dirty="0">
              <a:latin typeface="PFTransport"/>
            </a:endParaRPr>
          </a:p>
          <a:p>
            <a:pPr algn="just"/>
            <a:endParaRPr lang="en-US" sz="1600" b="1" dirty="0">
              <a:latin typeface="PFTransport"/>
            </a:endParaRPr>
          </a:p>
          <a:p>
            <a:pPr algn="just"/>
            <a:r>
              <a:rPr lang="el-GR" sz="1600" b="1" i="0" u="none" strike="noStrike" baseline="0" dirty="0">
                <a:solidFill>
                  <a:srgbClr val="000000"/>
                </a:solidFill>
                <a:latin typeface="PFTransport"/>
              </a:rPr>
              <a:t>Από την πρωτεΐνη του φτιάχνεται συνήθως το γλουταμινικό μονονάτριο, το οποίο προστίθεται ως ενισχυτικό γεύσης σε σάλτσες, αρτοσκευάσματα και έτοιμα φαγητά.</a:t>
            </a:r>
          </a:p>
          <a:p>
            <a:pPr algn="just"/>
            <a:endParaRPr lang="el-GR" sz="1600" b="1" dirty="0">
              <a:latin typeface="PFTransport"/>
            </a:endParaRPr>
          </a:p>
          <a:p>
            <a:pPr algn="just"/>
            <a:r>
              <a:rPr lang="el-GR" sz="1600" b="1" i="0" u="none" strike="noStrike" baseline="0" dirty="0">
                <a:solidFill>
                  <a:srgbClr val="000000"/>
                </a:solidFill>
                <a:latin typeface="PFTransport"/>
              </a:rPr>
              <a:t> </a:t>
            </a:r>
            <a:endParaRPr lang="en-US" b="1" dirty="0"/>
          </a:p>
        </p:txBody>
      </p:sp>
      <p:sp>
        <p:nvSpPr>
          <p:cNvPr id="5" name="TextBox 4">
            <a:extLst>
              <a:ext uri="{FF2B5EF4-FFF2-40B4-BE49-F238E27FC236}">
                <a16:creationId xmlns:a16="http://schemas.microsoft.com/office/drawing/2014/main" id="{FBC91DA6-20A5-6FA7-450A-7B8A2A9BE1C6}"/>
              </a:ext>
            </a:extLst>
          </p:cNvPr>
          <p:cNvSpPr txBox="1"/>
          <p:nvPr/>
        </p:nvSpPr>
        <p:spPr>
          <a:xfrm>
            <a:off x="2365743" y="416780"/>
            <a:ext cx="4657060" cy="430887"/>
          </a:xfrm>
          <a:prstGeom prst="rect">
            <a:avLst/>
          </a:prstGeom>
          <a:noFill/>
        </p:spPr>
        <p:txBody>
          <a:bodyPr wrap="square">
            <a:spAutoFit/>
          </a:bodyPr>
          <a:lstStyle/>
          <a:p>
            <a:pPr algn="ctr"/>
            <a:r>
              <a:rPr kumimoji="0" lang="el-GR" sz="2200" b="1" i="0" u="none" strike="noStrike" kern="0" cap="none" spc="0" normalizeH="0" baseline="0" noProof="0" dirty="0">
                <a:ln>
                  <a:noFill/>
                </a:ln>
                <a:solidFill>
                  <a:schemeClr val="accent1"/>
                </a:solidFill>
                <a:effectLst/>
                <a:uLnTx/>
                <a:uFillTx/>
                <a:latin typeface="PFTransport"/>
                <a:cs typeface="Arial"/>
                <a:sym typeface="Arial"/>
              </a:rPr>
              <a:t>Από το καλαμπόκι φτιάχνεται</a:t>
            </a:r>
            <a:r>
              <a:rPr kumimoji="0" lang="en-US" sz="2200" b="1" i="0" u="none" strike="noStrike" kern="0" cap="none" spc="0" normalizeH="0" baseline="0" noProof="0" dirty="0">
                <a:ln>
                  <a:noFill/>
                </a:ln>
                <a:solidFill>
                  <a:schemeClr val="accent1"/>
                </a:solidFill>
                <a:effectLst/>
                <a:uLnTx/>
                <a:uFillTx/>
                <a:latin typeface="PFTransport"/>
                <a:cs typeface="Arial"/>
                <a:sym typeface="Arial"/>
              </a:rPr>
              <a:t>:</a:t>
            </a:r>
            <a:r>
              <a:rPr kumimoji="0" lang="el-GR" sz="2200" b="1" i="0" u="none" strike="noStrike" kern="0" cap="none" spc="0" normalizeH="0" baseline="0" noProof="0" dirty="0">
                <a:ln>
                  <a:noFill/>
                </a:ln>
                <a:solidFill>
                  <a:schemeClr val="accent1"/>
                </a:solidFill>
                <a:effectLst/>
                <a:uLnTx/>
                <a:uFillTx/>
                <a:latin typeface="PFTransport"/>
                <a:cs typeface="Arial"/>
                <a:sym typeface="Arial"/>
              </a:rPr>
              <a:t> </a:t>
            </a:r>
            <a:endParaRPr lang="en-US" sz="2200" b="1" dirty="0">
              <a:solidFill>
                <a:schemeClr val="accent1"/>
              </a:solidFill>
            </a:endParaRPr>
          </a:p>
        </p:txBody>
      </p:sp>
      <p:pic>
        <p:nvPicPr>
          <p:cNvPr id="2" name="Picture 2" descr="MSG Γλουταμινικό μονονάτριο Umami 250gr">
            <a:extLst>
              <a:ext uri="{FF2B5EF4-FFF2-40B4-BE49-F238E27FC236}">
                <a16:creationId xmlns:a16="http://schemas.microsoft.com/office/drawing/2014/main" id="{01E3D755-249C-A5F6-CF39-CDC2C6FC0F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283" b="16390"/>
          <a:stretch/>
        </p:blipFill>
        <p:spPr bwMode="auto">
          <a:xfrm>
            <a:off x="5874808" y="3226830"/>
            <a:ext cx="2295990" cy="1499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912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C75DC5-07D3-2073-9016-D6125C8766E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CrisscrossEtching/>
                    </a14:imgEffect>
                    <a14:imgEffect>
                      <a14:brightnessContrast contrast="40000"/>
                    </a14:imgEffect>
                  </a14:imgLayer>
                </a14:imgProps>
              </a:ext>
            </a:extLst>
          </a:blip>
          <a:srcRect l="5419" t="30203" r="3155" b="30013"/>
          <a:stretch/>
        </p:blipFill>
        <p:spPr>
          <a:xfrm>
            <a:off x="761486" y="2846814"/>
            <a:ext cx="5461461" cy="1947282"/>
          </a:xfrm>
          <a:prstGeom prst="rect">
            <a:avLst/>
          </a:prstGeom>
        </p:spPr>
      </p:pic>
      <p:sp>
        <p:nvSpPr>
          <p:cNvPr id="5" name="TextBox 4">
            <a:extLst>
              <a:ext uri="{FF2B5EF4-FFF2-40B4-BE49-F238E27FC236}">
                <a16:creationId xmlns:a16="http://schemas.microsoft.com/office/drawing/2014/main" id="{FBC91DA6-20A5-6FA7-450A-7B8A2A9BE1C6}"/>
              </a:ext>
            </a:extLst>
          </p:cNvPr>
          <p:cNvSpPr txBox="1"/>
          <p:nvPr/>
        </p:nvSpPr>
        <p:spPr>
          <a:xfrm>
            <a:off x="990425" y="654673"/>
            <a:ext cx="4657060" cy="430887"/>
          </a:xfrm>
          <a:prstGeom prst="rect">
            <a:avLst/>
          </a:prstGeom>
          <a:noFill/>
        </p:spPr>
        <p:txBody>
          <a:bodyPr wrap="square">
            <a:spAutoFit/>
          </a:bodyPr>
          <a:lstStyle/>
          <a:p>
            <a:pPr algn="ctr"/>
            <a:r>
              <a:rPr kumimoji="0" lang="el-GR" sz="2200" b="1" i="0" u="none" strike="noStrike" kern="0" cap="none" spc="0" normalizeH="0" baseline="0" noProof="0" dirty="0">
                <a:ln>
                  <a:noFill/>
                </a:ln>
                <a:solidFill>
                  <a:schemeClr val="accent1"/>
                </a:solidFill>
                <a:effectLst/>
                <a:uLnTx/>
                <a:uFillTx/>
                <a:latin typeface="PFTransport"/>
                <a:cs typeface="Arial"/>
                <a:sym typeface="Arial"/>
              </a:rPr>
              <a:t>Από το καλαμπόκι φτιάχνεται</a:t>
            </a:r>
            <a:r>
              <a:rPr kumimoji="0" lang="en-US" sz="2200" b="1" i="0" u="none" strike="noStrike" kern="0" cap="none" spc="0" normalizeH="0" baseline="0" noProof="0" dirty="0">
                <a:ln>
                  <a:noFill/>
                </a:ln>
                <a:solidFill>
                  <a:schemeClr val="accent1"/>
                </a:solidFill>
                <a:effectLst/>
                <a:uLnTx/>
                <a:uFillTx/>
                <a:latin typeface="PFTransport"/>
                <a:cs typeface="Arial"/>
                <a:sym typeface="Arial"/>
              </a:rPr>
              <a:t>:</a:t>
            </a:r>
            <a:r>
              <a:rPr kumimoji="0" lang="el-GR" sz="2200" b="1" i="0" u="none" strike="noStrike" kern="0" cap="none" spc="0" normalizeH="0" baseline="0" noProof="0" dirty="0">
                <a:ln>
                  <a:noFill/>
                </a:ln>
                <a:solidFill>
                  <a:schemeClr val="accent1"/>
                </a:solidFill>
                <a:effectLst/>
                <a:uLnTx/>
                <a:uFillTx/>
                <a:latin typeface="PFTransport"/>
                <a:cs typeface="Arial"/>
                <a:sym typeface="Arial"/>
              </a:rPr>
              <a:t> </a:t>
            </a:r>
            <a:endParaRPr lang="en-US" sz="2200" b="1" dirty="0">
              <a:solidFill>
                <a:schemeClr val="accent1"/>
              </a:solidFill>
            </a:endParaRPr>
          </a:p>
        </p:txBody>
      </p:sp>
      <p:sp>
        <p:nvSpPr>
          <p:cNvPr id="9" name="TextBox 8">
            <a:extLst>
              <a:ext uri="{FF2B5EF4-FFF2-40B4-BE49-F238E27FC236}">
                <a16:creationId xmlns:a16="http://schemas.microsoft.com/office/drawing/2014/main" id="{99480D93-2B6C-54AD-3789-F76146CB1A2D}"/>
              </a:ext>
            </a:extLst>
          </p:cNvPr>
          <p:cNvSpPr txBox="1"/>
          <p:nvPr/>
        </p:nvSpPr>
        <p:spPr>
          <a:xfrm>
            <a:off x="936356" y="1323320"/>
            <a:ext cx="5189381" cy="2308324"/>
          </a:xfrm>
          <a:prstGeom prst="rect">
            <a:avLst/>
          </a:prstGeom>
          <a:noFill/>
        </p:spPr>
        <p:txBody>
          <a:bodyPr wrap="square">
            <a:spAutoFit/>
          </a:bodyPr>
          <a:lstStyle/>
          <a:p>
            <a:pPr algn="just"/>
            <a:r>
              <a:rPr lang="el-GR" sz="1600" b="1" i="0" u="none" strike="noStrike" baseline="0" dirty="0">
                <a:solidFill>
                  <a:srgbClr val="000000"/>
                </a:solidFill>
                <a:latin typeface="PFTransport"/>
              </a:rPr>
              <a:t>Η επικάλυψη που χρησιμοποιείται στα κατεψυγμένα κρέατα και ψάρια, για να περιορισθεί το στέγνωμά τους. </a:t>
            </a:r>
          </a:p>
          <a:p>
            <a:pPr algn="just"/>
            <a:endParaRPr lang="el-GR" sz="1600" b="1" dirty="0">
              <a:latin typeface="PFTransport"/>
            </a:endParaRPr>
          </a:p>
          <a:p>
            <a:pPr algn="just"/>
            <a:r>
              <a:rPr lang="el-GR" sz="1600" b="1" dirty="0">
                <a:latin typeface="PFTransport"/>
              </a:rPr>
              <a:t>Α</a:t>
            </a:r>
            <a:r>
              <a:rPr lang="el-GR" sz="1600" b="1" i="0" u="none" strike="noStrike" baseline="0" dirty="0">
                <a:solidFill>
                  <a:srgbClr val="000000"/>
                </a:solidFill>
                <a:latin typeface="PFTransport"/>
              </a:rPr>
              <a:t>πό τους σπόρους του παραλαμβάνεται το αραβοσιτέλαιο, βασική λιπαρή ύλη για τα τυποποιημένα τρόφιμα και το τηγάνισμα. </a:t>
            </a:r>
          </a:p>
          <a:p>
            <a:pPr algn="just"/>
            <a:endParaRPr lang="el-GR" sz="1600" b="1" dirty="0">
              <a:latin typeface="PFTransport"/>
            </a:endParaRPr>
          </a:p>
          <a:p>
            <a:pPr algn="just"/>
            <a:r>
              <a:rPr lang="el-GR" sz="1600" b="1" dirty="0">
                <a:latin typeface="PFTransport"/>
              </a:rPr>
              <a:t>Ε</a:t>
            </a:r>
            <a:r>
              <a:rPr lang="el-GR" sz="1600" b="1" i="0" u="none" strike="noStrike" baseline="0" dirty="0">
                <a:solidFill>
                  <a:srgbClr val="000000"/>
                </a:solidFill>
                <a:latin typeface="PFTransport"/>
              </a:rPr>
              <a:t>ίναι η βάση της διατροφής των ζώων που εκτρέφονται για το κρέας και το γάλα τους. </a:t>
            </a:r>
            <a:endParaRPr lang="en-US" sz="1600" b="1" dirty="0"/>
          </a:p>
        </p:txBody>
      </p:sp>
      <p:pic>
        <p:nvPicPr>
          <p:cNvPr id="4" name="Picture 3">
            <a:extLst>
              <a:ext uri="{FF2B5EF4-FFF2-40B4-BE49-F238E27FC236}">
                <a16:creationId xmlns:a16="http://schemas.microsoft.com/office/drawing/2014/main" id="{3421B985-0672-4822-579B-E8C449C00C4D}"/>
              </a:ext>
            </a:extLst>
          </p:cNvPr>
          <p:cNvPicPr>
            <a:picLocks noChangeAspect="1"/>
          </p:cNvPicPr>
          <p:nvPr/>
        </p:nvPicPr>
        <p:blipFill rotWithShape="1">
          <a:blip r:embed="rId4"/>
          <a:srcRect l="33667" t="8104" r="33090" b="9376"/>
          <a:stretch/>
        </p:blipFill>
        <p:spPr>
          <a:xfrm>
            <a:off x="6790213" y="995790"/>
            <a:ext cx="1227469" cy="3046988"/>
          </a:xfrm>
          <a:prstGeom prst="rect">
            <a:avLst/>
          </a:prstGeom>
        </p:spPr>
      </p:pic>
      <p:sp>
        <p:nvSpPr>
          <p:cNvPr id="7" name="Rectangle: Rounded Corners 6">
            <a:extLst>
              <a:ext uri="{FF2B5EF4-FFF2-40B4-BE49-F238E27FC236}">
                <a16:creationId xmlns:a16="http://schemas.microsoft.com/office/drawing/2014/main" id="{9BE85912-4A36-E822-EF7D-EEA3E205292E}"/>
              </a:ext>
            </a:extLst>
          </p:cNvPr>
          <p:cNvSpPr/>
          <p:nvPr/>
        </p:nvSpPr>
        <p:spPr>
          <a:xfrm>
            <a:off x="7151648" y="3382537"/>
            <a:ext cx="527825" cy="208156"/>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847702C-87D7-EB9D-85E0-692363D3E248}"/>
              </a:ext>
            </a:extLst>
          </p:cNvPr>
          <p:cNvSpPr/>
          <p:nvPr/>
        </p:nvSpPr>
        <p:spPr>
          <a:xfrm>
            <a:off x="7151648" y="1618785"/>
            <a:ext cx="423747" cy="208156"/>
          </a:xfrm>
          <a:prstGeom prst="roundRect">
            <a:avLst/>
          </a:prstGeom>
          <a:solidFill>
            <a:srgbClr val="FFF033"/>
          </a:solidFill>
          <a:ln>
            <a:solidFill>
              <a:srgbClr val="FFF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4116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BCD603-5320-23A9-D0C7-35635ACADAB8}"/>
              </a:ext>
            </a:extLst>
          </p:cNvPr>
          <p:cNvSpPr>
            <a:spLocks noGrp="1"/>
          </p:cNvSpPr>
          <p:nvPr>
            <p:ph type="title"/>
          </p:nvPr>
        </p:nvSpPr>
        <p:spPr>
          <a:xfrm>
            <a:off x="773150" y="581563"/>
            <a:ext cx="7704000" cy="572700"/>
          </a:xfrm>
        </p:spPr>
        <p:txBody>
          <a:bodyPr/>
          <a:lstStyle/>
          <a:p>
            <a:r>
              <a:rPr lang="el-GR" sz="2800" dirty="0">
                <a:solidFill>
                  <a:schemeClr val="accent1"/>
                </a:solidFill>
              </a:rPr>
              <a:t>Νέα γενετικά τροποποιημένα τρόφιμα (1)</a:t>
            </a:r>
            <a:endParaRPr lang="en-US" sz="2800" dirty="0">
              <a:solidFill>
                <a:schemeClr val="accent1"/>
              </a:solidFill>
            </a:endParaRPr>
          </a:p>
        </p:txBody>
      </p:sp>
      <p:graphicFrame>
        <p:nvGraphicFramePr>
          <p:cNvPr id="7" name="Table 7">
            <a:extLst>
              <a:ext uri="{FF2B5EF4-FFF2-40B4-BE49-F238E27FC236}">
                <a16:creationId xmlns:a16="http://schemas.microsoft.com/office/drawing/2014/main" id="{69786661-1BBC-C1BE-32EE-695D3AD17D70}"/>
              </a:ext>
            </a:extLst>
          </p:cNvPr>
          <p:cNvGraphicFramePr>
            <a:graphicFrameLocks noGrp="1"/>
          </p:cNvGraphicFramePr>
          <p:nvPr>
            <p:extLst>
              <p:ext uri="{D42A27DB-BD31-4B8C-83A1-F6EECF244321}">
                <p14:modId xmlns:p14="http://schemas.microsoft.com/office/powerpoint/2010/main" val="619263774"/>
              </p:ext>
            </p:extLst>
          </p:nvPr>
        </p:nvGraphicFramePr>
        <p:xfrm>
          <a:off x="773150" y="1427998"/>
          <a:ext cx="7650850" cy="2966720"/>
        </p:xfrm>
        <a:graphic>
          <a:graphicData uri="http://schemas.openxmlformats.org/drawingml/2006/table">
            <a:tbl>
              <a:tblPr firstRow="1" bandRow="1">
                <a:tableStyleId>{72833802-FEF1-4C79-8D5D-14CF1EAF98D9}</a:tableStyleId>
              </a:tblPr>
              <a:tblGrid>
                <a:gridCol w="1316956">
                  <a:extLst>
                    <a:ext uri="{9D8B030D-6E8A-4147-A177-3AD203B41FA5}">
                      <a16:colId xmlns:a16="http://schemas.microsoft.com/office/drawing/2014/main" val="3494586345"/>
                    </a:ext>
                  </a:extLst>
                </a:gridCol>
                <a:gridCol w="6333894">
                  <a:extLst>
                    <a:ext uri="{9D8B030D-6E8A-4147-A177-3AD203B41FA5}">
                      <a16:colId xmlns:a16="http://schemas.microsoft.com/office/drawing/2014/main" val="777908339"/>
                    </a:ext>
                  </a:extLst>
                </a:gridCol>
              </a:tblGrid>
              <a:tr h="370840">
                <a:tc>
                  <a:txBody>
                    <a:bodyPr/>
                    <a:lstStyle/>
                    <a:p>
                      <a:r>
                        <a:rPr lang="el-GR" b="1" dirty="0">
                          <a:solidFill>
                            <a:schemeClr val="tx2"/>
                          </a:solidFill>
                        </a:rPr>
                        <a:t>ΦΥΤΟ</a:t>
                      </a:r>
                      <a:endParaRPr lang="en-US" b="1" dirty="0">
                        <a:solidFill>
                          <a:schemeClr val="tx2"/>
                        </a:solidFill>
                      </a:endParaRPr>
                    </a:p>
                  </a:txBody>
                  <a:tcPr/>
                </a:tc>
                <a:tc>
                  <a:txBody>
                    <a:bodyPr/>
                    <a:lstStyle/>
                    <a:p>
                      <a:r>
                        <a:rPr lang="el-GR" b="1" dirty="0">
                          <a:solidFill>
                            <a:schemeClr val="tx2"/>
                          </a:solidFill>
                        </a:rPr>
                        <a:t>ΝΕΟ ΧΑΡΑΚΤΗΡΙΣΤΙΚΟ</a:t>
                      </a:r>
                      <a:endParaRPr lang="en-US" b="1" dirty="0">
                        <a:solidFill>
                          <a:schemeClr val="tx2"/>
                        </a:solidFill>
                      </a:endParaRPr>
                    </a:p>
                  </a:txBody>
                  <a:tcPr/>
                </a:tc>
                <a:extLst>
                  <a:ext uri="{0D108BD9-81ED-4DB2-BD59-A6C34878D82A}">
                    <a16:rowId xmlns:a16="http://schemas.microsoft.com/office/drawing/2014/main" val="2102340880"/>
                  </a:ext>
                </a:extLst>
              </a:tr>
              <a:tr h="370840">
                <a:tc>
                  <a:txBody>
                    <a:bodyPr/>
                    <a:lstStyle/>
                    <a:p>
                      <a:r>
                        <a:rPr lang="el-GR" dirty="0"/>
                        <a:t>μήλο</a:t>
                      </a:r>
                      <a:endParaRPr lang="en-US" dirty="0"/>
                    </a:p>
                  </a:txBody>
                  <a:tcPr>
                    <a:solidFill>
                      <a:schemeClr val="tx2">
                        <a:lumMod val="95000"/>
                      </a:schemeClr>
                    </a:solidFill>
                  </a:tcPr>
                </a:tc>
                <a:tc>
                  <a:txBody>
                    <a:bodyPr/>
                    <a:lstStyle/>
                    <a:p>
                      <a:r>
                        <a:rPr lang="el-GR" dirty="0"/>
                        <a:t>Ανθεκτικότητα στα έντομα</a:t>
                      </a:r>
                      <a:endParaRPr lang="en-US" dirty="0"/>
                    </a:p>
                  </a:txBody>
                  <a:tcPr>
                    <a:solidFill>
                      <a:schemeClr val="tx2">
                        <a:lumMod val="95000"/>
                      </a:schemeClr>
                    </a:solidFill>
                  </a:tcPr>
                </a:tc>
                <a:extLst>
                  <a:ext uri="{0D108BD9-81ED-4DB2-BD59-A6C34878D82A}">
                    <a16:rowId xmlns:a16="http://schemas.microsoft.com/office/drawing/2014/main" val="716014514"/>
                  </a:ext>
                </a:extLst>
              </a:tr>
              <a:tr h="370840">
                <a:tc>
                  <a:txBody>
                    <a:bodyPr/>
                    <a:lstStyle/>
                    <a:p>
                      <a:r>
                        <a:rPr lang="el-GR" dirty="0"/>
                        <a:t>μπανάνα</a:t>
                      </a:r>
                      <a:endParaRPr lang="en-US" dirty="0"/>
                    </a:p>
                  </a:txBody>
                  <a:tcPr>
                    <a:solidFill>
                      <a:schemeClr val="tx2">
                        <a:lumMod val="95000"/>
                      </a:schemeClr>
                    </a:solidFill>
                  </a:tcPr>
                </a:tc>
                <a:tc>
                  <a:txBody>
                    <a:bodyPr/>
                    <a:lstStyle/>
                    <a:p>
                      <a:r>
                        <a:rPr lang="el-GR" dirty="0"/>
                        <a:t>Φυτά χωρίς ιστούς και σκουλήκια</a:t>
                      </a:r>
                      <a:endParaRPr lang="en-US" dirty="0"/>
                    </a:p>
                  </a:txBody>
                  <a:tcPr>
                    <a:solidFill>
                      <a:schemeClr val="tx2">
                        <a:lumMod val="95000"/>
                      </a:schemeClr>
                    </a:solidFill>
                  </a:tcPr>
                </a:tc>
                <a:extLst>
                  <a:ext uri="{0D108BD9-81ED-4DB2-BD59-A6C34878D82A}">
                    <a16:rowId xmlns:a16="http://schemas.microsoft.com/office/drawing/2014/main" val="250654884"/>
                  </a:ext>
                </a:extLst>
              </a:tr>
              <a:tr h="370840">
                <a:tc>
                  <a:txBody>
                    <a:bodyPr/>
                    <a:lstStyle/>
                    <a:p>
                      <a:r>
                        <a:rPr lang="el-GR" dirty="0"/>
                        <a:t>μπρόκολο</a:t>
                      </a:r>
                      <a:endParaRPr lang="en-US" dirty="0"/>
                    </a:p>
                  </a:txBody>
                  <a:tcPr>
                    <a:solidFill>
                      <a:schemeClr val="tx2">
                        <a:lumMod val="95000"/>
                      </a:schemeClr>
                    </a:solidFill>
                  </a:tcPr>
                </a:tc>
                <a:tc>
                  <a:txBody>
                    <a:bodyPr/>
                    <a:lstStyle/>
                    <a:p>
                      <a:r>
                        <a:rPr lang="el-GR" dirty="0"/>
                        <a:t>Αργή ωρίμανση για να διατηρεί το χρώμα του</a:t>
                      </a:r>
                      <a:endParaRPr lang="en-US" dirty="0"/>
                    </a:p>
                  </a:txBody>
                  <a:tcPr>
                    <a:solidFill>
                      <a:schemeClr val="tx2">
                        <a:lumMod val="95000"/>
                      </a:schemeClr>
                    </a:solidFill>
                  </a:tcPr>
                </a:tc>
                <a:extLst>
                  <a:ext uri="{0D108BD9-81ED-4DB2-BD59-A6C34878D82A}">
                    <a16:rowId xmlns:a16="http://schemas.microsoft.com/office/drawing/2014/main" val="1369679277"/>
                  </a:ext>
                </a:extLst>
              </a:tr>
              <a:tr h="370840">
                <a:tc>
                  <a:txBody>
                    <a:bodyPr/>
                    <a:lstStyle/>
                    <a:p>
                      <a:r>
                        <a:rPr lang="el-GR" dirty="0"/>
                        <a:t>λάχανο</a:t>
                      </a:r>
                      <a:endParaRPr lang="en-US" dirty="0"/>
                    </a:p>
                  </a:txBody>
                  <a:tcPr>
                    <a:solidFill>
                      <a:schemeClr val="tx2">
                        <a:lumMod val="95000"/>
                      </a:schemeClr>
                    </a:solidFill>
                  </a:tcPr>
                </a:tc>
                <a:tc>
                  <a:txBody>
                    <a:bodyPr/>
                    <a:lstStyle/>
                    <a:p>
                      <a:r>
                        <a:rPr lang="el-GR" dirty="0"/>
                        <a:t>Ανθεκτικότητα στις προνύμφες εντόμων</a:t>
                      </a:r>
                      <a:endParaRPr lang="en-US" dirty="0"/>
                    </a:p>
                  </a:txBody>
                  <a:tcPr>
                    <a:solidFill>
                      <a:schemeClr val="tx2">
                        <a:lumMod val="95000"/>
                      </a:schemeClr>
                    </a:solidFill>
                  </a:tcPr>
                </a:tc>
                <a:extLst>
                  <a:ext uri="{0D108BD9-81ED-4DB2-BD59-A6C34878D82A}">
                    <a16:rowId xmlns:a16="http://schemas.microsoft.com/office/drawing/2014/main" val="3945873664"/>
                  </a:ext>
                </a:extLst>
              </a:tr>
              <a:tr h="370840">
                <a:tc>
                  <a:txBody>
                    <a:bodyPr/>
                    <a:lstStyle/>
                    <a:p>
                      <a:r>
                        <a:rPr lang="el-GR" dirty="0"/>
                        <a:t>σέλινο</a:t>
                      </a:r>
                      <a:endParaRPr lang="en-US" dirty="0"/>
                    </a:p>
                  </a:txBody>
                  <a:tcPr>
                    <a:solidFill>
                      <a:schemeClr val="tx2">
                        <a:lumMod val="95000"/>
                      </a:schemeClr>
                    </a:solidFill>
                  </a:tcPr>
                </a:tc>
                <a:tc>
                  <a:txBody>
                    <a:bodyPr/>
                    <a:lstStyle/>
                    <a:p>
                      <a:r>
                        <a:rPr lang="el-GR" dirty="0"/>
                        <a:t>Παραμένει τραγανό</a:t>
                      </a:r>
                      <a:endParaRPr lang="en-US" dirty="0"/>
                    </a:p>
                  </a:txBody>
                  <a:tcPr>
                    <a:solidFill>
                      <a:schemeClr val="tx2">
                        <a:lumMod val="95000"/>
                      </a:schemeClr>
                    </a:solidFill>
                  </a:tcPr>
                </a:tc>
                <a:extLst>
                  <a:ext uri="{0D108BD9-81ED-4DB2-BD59-A6C34878D82A}">
                    <a16:rowId xmlns:a16="http://schemas.microsoft.com/office/drawing/2014/main" val="3263023171"/>
                  </a:ext>
                </a:extLst>
              </a:tr>
              <a:tr h="370840">
                <a:tc>
                  <a:txBody>
                    <a:bodyPr/>
                    <a:lstStyle/>
                    <a:p>
                      <a:r>
                        <a:rPr lang="el-GR" dirty="0"/>
                        <a:t>καφές</a:t>
                      </a:r>
                      <a:endParaRPr lang="en-US" dirty="0"/>
                    </a:p>
                  </a:txBody>
                  <a:tcPr>
                    <a:solidFill>
                      <a:schemeClr val="tx2">
                        <a:lumMod val="95000"/>
                      </a:schemeClr>
                    </a:solidFill>
                  </a:tcPr>
                </a:tc>
                <a:tc>
                  <a:txBody>
                    <a:bodyPr/>
                    <a:lstStyle/>
                    <a:p>
                      <a:r>
                        <a:rPr lang="el-GR" dirty="0"/>
                        <a:t>Καλύτερο άρωμα και απόδοση, ανθεκτικότητα στα έντομα, λιγότερη καφεΐνη</a:t>
                      </a:r>
                      <a:endParaRPr lang="en-US" dirty="0"/>
                    </a:p>
                  </a:txBody>
                  <a:tcPr>
                    <a:solidFill>
                      <a:schemeClr val="tx2">
                        <a:lumMod val="95000"/>
                      </a:schemeClr>
                    </a:solidFill>
                  </a:tcPr>
                </a:tc>
                <a:extLst>
                  <a:ext uri="{0D108BD9-81ED-4DB2-BD59-A6C34878D82A}">
                    <a16:rowId xmlns:a16="http://schemas.microsoft.com/office/drawing/2014/main" val="15328284"/>
                  </a:ext>
                </a:extLst>
              </a:tr>
              <a:tr h="370840">
                <a:tc>
                  <a:txBody>
                    <a:bodyPr/>
                    <a:lstStyle/>
                    <a:p>
                      <a:r>
                        <a:rPr lang="el-GR" dirty="0"/>
                        <a:t>αγγούρι</a:t>
                      </a:r>
                      <a:endParaRPr lang="en-US" dirty="0"/>
                    </a:p>
                  </a:txBody>
                  <a:tcPr>
                    <a:solidFill>
                      <a:schemeClr val="tx2">
                        <a:lumMod val="95000"/>
                      </a:schemeClr>
                    </a:solidFill>
                  </a:tcPr>
                </a:tc>
                <a:tc>
                  <a:txBody>
                    <a:bodyPr/>
                    <a:lstStyle/>
                    <a:p>
                      <a:r>
                        <a:rPr lang="el-GR" dirty="0"/>
                        <a:t>Ανθεκτικότητα σε ιούς, μύκητες και βακτήρια</a:t>
                      </a:r>
                      <a:endParaRPr lang="en-US" dirty="0"/>
                    </a:p>
                  </a:txBody>
                  <a:tcPr>
                    <a:solidFill>
                      <a:schemeClr val="tx2">
                        <a:lumMod val="95000"/>
                      </a:schemeClr>
                    </a:solidFill>
                  </a:tcPr>
                </a:tc>
                <a:extLst>
                  <a:ext uri="{0D108BD9-81ED-4DB2-BD59-A6C34878D82A}">
                    <a16:rowId xmlns:a16="http://schemas.microsoft.com/office/drawing/2014/main" val="3553590004"/>
                  </a:ext>
                </a:extLst>
              </a:tr>
            </a:tbl>
          </a:graphicData>
        </a:graphic>
      </p:graphicFrame>
    </p:spTree>
    <p:extLst>
      <p:ext uri="{BB962C8B-B14F-4D97-AF65-F5344CB8AC3E}">
        <p14:creationId xmlns:p14="http://schemas.microsoft.com/office/powerpoint/2010/main" val="3879423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BCD603-5320-23A9-D0C7-35635ACADAB8}"/>
              </a:ext>
            </a:extLst>
          </p:cNvPr>
          <p:cNvSpPr>
            <a:spLocks noGrp="1"/>
          </p:cNvSpPr>
          <p:nvPr>
            <p:ph type="title"/>
          </p:nvPr>
        </p:nvSpPr>
        <p:spPr>
          <a:xfrm>
            <a:off x="720000" y="862573"/>
            <a:ext cx="7704000" cy="572700"/>
          </a:xfrm>
        </p:spPr>
        <p:txBody>
          <a:bodyPr/>
          <a:lstStyle/>
          <a:p>
            <a:r>
              <a:rPr lang="el-GR" dirty="0">
                <a:solidFill>
                  <a:schemeClr val="accent1"/>
                </a:solidFill>
              </a:rPr>
              <a:t>Νέα γενετικά τροποποιημένα τρόφιμα (2)</a:t>
            </a:r>
            <a:endParaRPr lang="en-US" dirty="0">
              <a:solidFill>
                <a:schemeClr val="accent1"/>
              </a:solidFill>
            </a:endParaRPr>
          </a:p>
        </p:txBody>
      </p:sp>
      <p:graphicFrame>
        <p:nvGraphicFramePr>
          <p:cNvPr id="2" name="Table 7">
            <a:extLst>
              <a:ext uri="{FF2B5EF4-FFF2-40B4-BE49-F238E27FC236}">
                <a16:creationId xmlns:a16="http://schemas.microsoft.com/office/drawing/2014/main" id="{2D1958B2-470C-43A5-A34D-75B742D1FD69}"/>
              </a:ext>
            </a:extLst>
          </p:cNvPr>
          <p:cNvGraphicFramePr>
            <a:graphicFrameLocks noGrp="1"/>
          </p:cNvGraphicFramePr>
          <p:nvPr>
            <p:extLst>
              <p:ext uri="{D42A27DB-BD31-4B8C-83A1-F6EECF244321}">
                <p14:modId xmlns:p14="http://schemas.microsoft.com/office/powerpoint/2010/main" val="31569737"/>
              </p:ext>
            </p:extLst>
          </p:nvPr>
        </p:nvGraphicFramePr>
        <p:xfrm>
          <a:off x="1048214" y="1866454"/>
          <a:ext cx="6735337" cy="1991360"/>
        </p:xfrm>
        <a:graphic>
          <a:graphicData uri="http://schemas.openxmlformats.org/drawingml/2006/table">
            <a:tbl>
              <a:tblPr firstRow="1" bandRow="1">
                <a:tableStyleId>{72833802-FEF1-4C79-8D5D-14CF1EAF98D9}</a:tableStyleId>
              </a:tblPr>
              <a:tblGrid>
                <a:gridCol w="1486830">
                  <a:extLst>
                    <a:ext uri="{9D8B030D-6E8A-4147-A177-3AD203B41FA5}">
                      <a16:colId xmlns:a16="http://schemas.microsoft.com/office/drawing/2014/main" val="3494586345"/>
                    </a:ext>
                  </a:extLst>
                </a:gridCol>
                <a:gridCol w="5248507">
                  <a:extLst>
                    <a:ext uri="{9D8B030D-6E8A-4147-A177-3AD203B41FA5}">
                      <a16:colId xmlns:a16="http://schemas.microsoft.com/office/drawing/2014/main" val="777908339"/>
                    </a:ext>
                  </a:extLst>
                </a:gridCol>
              </a:tblGrid>
              <a:tr h="370840">
                <a:tc>
                  <a:txBody>
                    <a:bodyPr/>
                    <a:lstStyle/>
                    <a:p>
                      <a:r>
                        <a:rPr lang="el-GR" b="1" dirty="0">
                          <a:solidFill>
                            <a:schemeClr val="tx2"/>
                          </a:solidFill>
                        </a:rPr>
                        <a:t>ΦΥΤΟ</a:t>
                      </a:r>
                      <a:endParaRPr lang="en-US" b="1" dirty="0">
                        <a:solidFill>
                          <a:schemeClr val="tx2"/>
                        </a:solidFill>
                      </a:endParaRPr>
                    </a:p>
                  </a:txBody>
                  <a:tcPr/>
                </a:tc>
                <a:tc>
                  <a:txBody>
                    <a:bodyPr/>
                    <a:lstStyle/>
                    <a:p>
                      <a:r>
                        <a:rPr lang="el-GR" b="1" dirty="0">
                          <a:solidFill>
                            <a:schemeClr val="tx2"/>
                          </a:solidFill>
                        </a:rPr>
                        <a:t>ΝΕΟ ΧΑΡΑΚΤΗΡΙΣΤΙΚΟ</a:t>
                      </a:r>
                      <a:endParaRPr lang="en-US" b="1" dirty="0">
                        <a:solidFill>
                          <a:schemeClr val="tx2"/>
                        </a:solidFill>
                      </a:endParaRPr>
                    </a:p>
                  </a:txBody>
                  <a:tcPr/>
                </a:tc>
                <a:extLst>
                  <a:ext uri="{0D108BD9-81ED-4DB2-BD59-A6C34878D82A}">
                    <a16:rowId xmlns:a16="http://schemas.microsoft.com/office/drawing/2014/main" val="2102340880"/>
                  </a:ext>
                </a:extLst>
              </a:tr>
              <a:tr h="370840">
                <a:tc>
                  <a:txBody>
                    <a:bodyPr/>
                    <a:lstStyle/>
                    <a:p>
                      <a:r>
                        <a:rPr lang="el-GR" dirty="0"/>
                        <a:t>πατάτα</a:t>
                      </a:r>
                      <a:endParaRPr lang="en-US" dirty="0"/>
                    </a:p>
                  </a:txBody>
                  <a:tcPr>
                    <a:solidFill>
                      <a:schemeClr val="tx2">
                        <a:lumMod val="95000"/>
                      </a:schemeClr>
                    </a:solidFill>
                  </a:tcPr>
                </a:tc>
                <a:tc>
                  <a:txBody>
                    <a:bodyPr/>
                    <a:lstStyle/>
                    <a:p>
                      <a:r>
                        <a:rPr lang="el-GR" dirty="0"/>
                        <a:t>Ανθεκτικότητα σε προνύμφες και σκαθάρια, μειωμένες ανάγκες σε λίπασμα, μειωμένη περιεκτικότητα σε νερό ώστε να απορροφά λιγότερο λάδι στο μαγείρεμα</a:t>
                      </a:r>
                      <a:endParaRPr lang="en-US" dirty="0"/>
                    </a:p>
                  </a:txBody>
                  <a:tcPr>
                    <a:solidFill>
                      <a:schemeClr val="tx2">
                        <a:lumMod val="95000"/>
                      </a:schemeClr>
                    </a:solidFill>
                  </a:tcPr>
                </a:tc>
                <a:extLst>
                  <a:ext uri="{0D108BD9-81ED-4DB2-BD59-A6C34878D82A}">
                    <a16:rowId xmlns:a16="http://schemas.microsoft.com/office/drawing/2014/main" val="716014514"/>
                  </a:ext>
                </a:extLst>
              </a:tr>
              <a:tr h="370840">
                <a:tc>
                  <a:txBody>
                    <a:bodyPr/>
                    <a:lstStyle/>
                    <a:p>
                      <a:r>
                        <a:rPr lang="el-GR" dirty="0"/>
                        <a:t>πεπόνι</a:t>
                      </a:r>
                      <a:endParaRPr lang="en-US" dirty="0"/>
                    </a:p>
                  </a:txBody>
                  <a:tcPr>
                    <a:solidFill>
                      <a:schemeClr val="tx2">
                        <a:lumMod val="95000"/>
                      </a:schemeClr>
                    </a:solidFill>
                  </a:tcPr>
                </a:tc>
                <a:tc>
                  <a:txBody>
                    <a:bodyPr/>
                    <a:lstStyle/>
                    <a:p>
                      <a:r>
                        <a:rPr lang="el-GR" dirty="0"/>
                        <a:t>Διατηρείται περισσότερο χρόνο στα ράφια</a:t>
                      </a:r>
                      <a:endParaRPr lang="en-US" dirty="0"/>
                    </a:p>
                  </a:txBody>
                  <a:tcPr>
                    <a:solidFill>
                      <a:schemeClr val="tx2">
                        <a:lumMod val="95000"/>
                      </a:schemeClr>
                    </a:solidFill>
                  </a:tcPr>
                </a:tc>
                <a:extLst>
                  <a:ext uri="{0D108BD9-81ED-4DB2-BD59-A6C34878D82A}">
                    <a16:rowId xmlns:a16="http://schemas.microsoft.com/office/drawing/2014/main" val="250654884"/>
                  </a:ext>
                </a:extLst>
              </a:tr>
              <a:tr h="370840">
                <a:tc>
                  <a:txBody>
                    <a:bodyPr/>
                    <a:lstStyle/>
                    <a:p>
                      <a:r>
                        <a:rPr lang="el-GR" dirty="0"/>
                        <a:t>βατόμουρο</a:t>
                      </a:r>
                      <a:endParaRPr lang="en-US" dirty="0"/>
                    </a:p>
                  </a:txBody>
                  <a:tcPr>
                    <a:solidFill>
                      <a:schemeClr val="tx2">
                        <a:lumMod val="95000"/>
                      </a:schemeClr>
                    </a:solidFill>
                  </a:tcPr>
                </a:tc>
                <a:tc>
                  <a:txBody>
                    <a:bodyPr/>
                    <a:lstStyle/>
                    <a:p>
                      <a:r>
                        <a:rPr lang="el-GR" dirty="0"/>
                        <a:t>Αυξημένη περιεκτικότητα σε ζάχαρη, διατηρείται περισσότερο χρόνο</a:t>
                      </a:r>
                      <a:endParaRPr lang="en-US" dirty="0"/>
                    </a:p>
                  </a:txBody>
                  <a:tcPr>
                    <a:solidFill>
                      <a:schemeClr val="tx2">
                        <a:lumMod val="95000"/>
                      </a:schemeClr>
                    </a:solidFill>
                  </a:tcPr>
                </a:tc>
                <a:extLst>
                  <a:ext uri="{0D108BD9-81ED-4DB2-BD59-A6C34878D82A}">
                    <a16:rowId xmlns:a16="http://schemas.microsoft.com/office/drawing/2014/main" val="1369679277"/>
                  </a:ext>
                </a:extLst>
              </a:tr>
            </a:tbl>
          </a:graphicData>
        </a:graphic>
      </p:graphicFrame>
    </p:spTree>
    <p:extLst>
      <p:ext uri="{BB962C8B-B14F-4D97-AF65-F5344CB8AC3E}">
        <p14:creationId xmlns:p14="http://schemas.microsoft.com/office/powerpoint/2010/main" val="240900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BCD603-5320-23A9-D0C7-35635ACADAB8}"/>
              </a:ext>
            </a:extLst>
          </p:cNvPr>
          <p:cNvSpPr>
            <a:spLocks noGrp="1"/>
          </p:cNvSpPr>
          <p:nvPr>
            <p:ph type="title"/>
          </p:nvPr>
        </p:nvSpPr>
        <p:spPr>
          <a:xfrm>
            <a:off x="794342" y="721324"/>
            <a:ext cx="7704000" cy="572700"/>
          </a:xfrm>
        </p:spPr>
        <p:txBody>
          <a:bodyPr/>
          <a:lstStyle/>
          <a:p>
            <a:r>
              <a:rPr lang="el-GR" dirty="0">
                <a:solidFill>
                  <a:schemeClr val="accent1"/>
                </a:solidFill>
              </a:rPr>
              <a:t>Νέα γενετικά τροποποιημένα τρόφιμα (3)</a:t>
            </a:r>
            <a:endParaRPr lang="en-US" dirty="0">
              <a:solidFill>
                <a:schemeClr val="accent1"/>
              </a:solidFill>
            </a:endParaRPr>
          </a:p>
        </p:txBody>
      </p:sp>
      <p:graphicFrame>
        <p:nvGraphicFramePr>
          <p:cNvPr id="2" name="Table 7">
            <a:extLst>
              <a:ext uri="{FF2B5EF4-FFF2-40B4-BE49-F238E27FC236}">
                <a16:creationId xmlns:a16="http://schemas.microsoft.com/office/drawing/2014/main" id="{2D1958B2-470C-43A5-A34D-75B742D1FD69}"/>
              </a:ext>
            </a:extLst>
          </p:cNvPr>
          <p:cNvGraphicFramePr>
            <a:graphicFrameLocks noGrp="1"/>
          </p:cNvGraphicFramePr>
          <p:nvPr>
            <p:extLst>
              <p:ext uri="{D42A27DB-BD31-4B8C-83A1-F6EECF244321}">
                <p14:modId xmlns:p14="http://schemas.microsoft.com/office/powerpoint/2010/main" val="3550606757"/>
              </p:ext>
            </p:extLst>
          </p:nvPr>
        </p:nvGraphicFramePr>
        <p:xfrm>
          <a:off x="921835" y="1725205"/>
          <a:ext cx="7449014" cy="2214880"/>
        </p:xfrm>
        <a:graphic>
          <a:graphicData uri="http://schemas.openxmlformats.org/drawingml/2006/table">
            <a:tbl>
              <a:tblPr firstRow="1" bandRow="1">
                <a:tableStyleId>{72833802-FEF1-4C79-8D5D-14CF1EAF98D9}</a:tableStyleId>
              </a:tblPr>
              <a:tblGrid>
                <a:gridCol w="1054173">
                  <a:extLst>
                    <a:ext uri="{9D8B030D-6E8A-4147-A177-3AD203B41FA5}">
                      <a16:colId xmlns:a16="http://schemas.microsoft.com/office/drawing/2014/main" val="3494586345"/>
                    </a:ext>
                  </a:extLst>
                </a:gridCol>
                <a:gridCol w="6394841">
                  <a:extLst>
                    <a:ext uri="{9D8B030D-6E8A-4147-A177-3AD203B41FA5}">
                      <a16:colId xmlns:a16="http://schemas.microsoft.com/office/drawing/2014/main" val="777908339"/>
                    </a:ext>
                  </a:extLst>
                </a:gridCol>
              </a:tblGrid>
              <a:tr h="370840">
                <a:tc>
                  <a:txBody>
                    <a:bodyPr/>
                    <a:lstStyle/>
                    <a:p>
                      <a:r>
                        <a:rPr lang="el-GR" b="1" dirty="0">
                          <a:solidFill>
                            <a:schemeClr val="tx2"/>
                          </a:solidFill>
                        </a:rPr>
                        <a:t>ΦΥΤΟ</a:t>
                      </a:r>
                      <a:endParaRPr lang="en-US" b="1" dirty="0">
                        <a:solidFill>
                          <a:schemeClr val="tx2"/>
                        </a:solidFill>
                      </a:endParaRPr>
                    </a:p>
                  </a:txBody>
                  <a:tcPr/>
                </a:tc>
                <a:tc>
                  <a:txBody>
                    <a:bodyPr/>
                    <a:lstStyle/>
                    <a:p>
                      <a:r>
                        <a:rPr lang="el-GR" b="1" dirty="0">
                          <a:solidFill>
                            <a:schemeClr val="tx2"/>
                          </a:solidFill>
                        </a:rPr>
                        <a:t>ΝΕΟ ΧΑΡΑΚΤΗΡΙΣΤΙΚΟ</a:t>
                      </a:r>
                      <a:endParaRPr lang="en-US" b="1" dirty="0">
                        <a:solidFill>
                          <a:schemeClr val="tx2"/>
                        </a:solidFill>
                      </a:endParaRPr>
                    </a:p>
                  </a:txBody>
                  <a:tcPr/>
                </a:tc>
                <a:extLst>
                  <a:ext uri="{0D108BD9-81ED-4DB2-BD59-A6C34878D82A}">
                    <a16:rowId xmlns:a16="http://schemas.microsoft.com/office/drawing/2014/main" val="2102340880"/>
                  </a:ext>
                </a:extLst>
              </a:tr>
              <a:tr h="370840">
                <a:tc>
                  <a:txBody>
                    <a:bodyPr/>
                    <a:lstStyle/>
                    <a:p>
                      <a:r>
                        <a:rPr lang="el-GR" dirty="0"/>
                        <a:t>φράουλα</a:t>
                      </a:r>
                      <a:endParaRPr lang="en-US" dirty="0"/>
                    </a:p>
                  </a:txBody>
                  <a:tcPr>
                    <a:solidFill>
                      <a:schemeClr val="tx2">
                        <a:lumMod val="95000"/>
                      </a:schemeClr>
                    </a:solidFill>
                  </a:tcPr>
                </a:tc>
                <a:tc>
                  <a:txBody>
                    <a:bodyPr/>
                    <a:lstStyle/>
                    <a:p>
                      <a:r>
                        <a:rPr lang="el-GR" dirty="0"/>
                        <a:t>Ανθεκτικότητα στον παγετό ώστε να φυτεύεται νωρίτερα</a:t>
                      </a:r>
                      <a:endParaRPr lang="en-US" dirty="0"/>
                    </a:p>
                  </a:txBody>
                  <a:tcPr>
                    <a:solidFill>
                      <a:schemeClr val="tx2">
                        <a:lumMod val="95000"/>
                      </a:schemeClr>
                    </a:solidFill>
                  </a:tcPr>
                </a:tc>
                <a:extLst>
                  <a:ext uri="{0D108BD9-81ED-4DB2-BD59-A6C34878D82A}">
                    <a16:rowId xmlns:a16="http://schemas.microsoft.com/office/drawing/2014/main" val="3945873664"/>
                  </a:ext>
                </a:extLst>
              </a:tr>
              <a:tr h="370840">
                <a:tc>
                  <a:txBody>
                    <a:bodyPr/>
                    <a:lstStyle/>
                    <a:p>
                      <a:r>
                        <a:rPr lang="el-GR" dirty="0"/>
                        <a:t>ηλιοτρόπιο</a:t>
                      </a:r>
                      <a:endParaRPr lang="en-US" dirty="0"/>
                    </a:p>
                  </a:txBody>
                  <a:tcPr>
                    <a:solidFill>
                      <a:schemeClr val="tx2">
                        <a:lumMod val="95000"/>
                      </a:schemeClr>
                    </a:solidFill>
                  </a:tcPr>
                </a:tc>
                <a:tc>
                  <a:txBody>
                    <a:bodyPr/>
                    <a:lstStyle/>
                    <a:p>
                      <a:r>
                        <a:rPr lang="el-GR" dirty="0"/>
                        <a:t>Πιο θρεπτικά έλαια, μειωμένη περιεκτικότητα σε κορεσμένα λιπαρά</a:t>
                      </a:r>
                      <a:endParaRPr lang="en-US" dirty="0"/>
                    </a:p>
                  </a:txBody>
                  <a:tcPr>
                    <a:solidFill>
                      <a:schemeClr val="tx2">
                        <a:lumMod val="95000"/>
                      </a:schemeClr>
                    </a:solidFill>
                  </a:tcPr>
                </a:tc>
                <a:extLst>
                  <a:ext uri="{0D108BD9-81ED-4DB2-BD59-A6C34878D82A}">
                    <a16:rowId xmlns:a16="http://schemas.microsoft.com/office/drawing/2014/main" val="3263023171"/>
                  </a:ext>
                </a:extLst>
              </a:tr>
              <a:tr h="370840">
                <a:tc>
                  <a:txBody>
                    <a:bodyPr/>
                    <a:lstStyle/>
                    <a:p>
                      <a:r>
                        <a:rPr lang="el-GR" dirty="0"/>
                        <a:t>τομάτα</a:t>
                      </a:r>
                      <a:endParaRPr lang="en-US" dirty="0"/>
                    </a:p>
                  </a:txBody>
                  <a:tcPr>
                    <a:solidFill>
                      <a:schemeClr val="tx2">
                        <a:lumMod val="95000"/>
                      </a:schemeClr>
                    </a:solidFill>
                  </a:tcPr>
                </a:tc>
                <a:tc>
                  <a:txBody>
                    <a:bodyPr/>
                    <a:lstStyle/>
                    <a:p>
                      <a:r>
                        <a:rPr lang="el-GR" dirty="0"/>
                        <a:t>Ανθεκτικότητα σε ιούς, αυξημένη απόδοση, αργή ωρίμανση, ανθεκτικότητα στη σήψη μετά τη συγκομιδή, μικρότερη περιεκτικότητα σε νερό, ανθεκτικότητα στον παγετό, αυξημένη περιεκτικότητα σε ζάχαρη</a:t>
                      </a:r>
                      <a:endParaRPr lang="en-US" dirty="0"/>
                    </a:p>
                  </a:txBody>
                  <a:tcPr>
                    <a:solidFill>
                      <a:schemeClr val="tx2">
                        <a:lumMod val="95000"/>
                      </a:schemeClr>
                    </a:solidFill>
                  </a:tcPr>
                </a:tc>
                <a:extLst>
                  <a:ext uri="{0D108BD9-81ED-4DB2-BD59-A6C34878D82A}">
                    <a16:rowId xmlns:a16="http://schemas.microsoft.com/office/drawing/2014/main" val="15328284"/>
                  </a:ext>
                </a:extLst>
              </a:tr>
              <a:tr h="370840">
                <a:tc>
                  <a:txBody>
                    <a:bodyPr/>
                    <a:lstStyle/>
                    <a:p>
                      <a:r>
                        <a:rPr lang="el-GR" dirty="0"/>
                        <a:t>σιτάρι</a:t>
                      </a:r>
                      <a:endParaRPr lang="en-US" dirty="0"/>
                    </a:p>
                  </a:txBody>
                  <a:tcPr>
                    <a:solidFill>
                      <a:schemeClr val="tx2">
                        <a:lumMod val="95000"/>
                      </a:schemeClr>
                    </a:solidFill>
                  </a:tcPr>
                </a:tc>
                <a:tc>
                  <a:txBody>
                    <a:bodyPr/>
                    <a:lstStyle/>
                    <a:p>
                      <a:r>
                        <a:rPr lang="el-GR" dirty="0"/>
                        <a:t>Αλεύρι πιο κατάλληλο για ψωμί, ανθεκτικότητα σε ζιζανιοκτόνο</a:t>
                      </a:r>
                      <a:endParaRPr lang="en-US" dirty="0"/>
                    </a:p>
                  </a:txBody>
                  <a:tcPr>
                    <a:solidFill>
                      <a:schemeClr val="tx2">
                        <a:lumMod val="95000"/>
                      </a:schemeClr>
                    </a:solidFill>
                  </a:tcPr>
                </a:tc>
                <a:extLst>
                  <a:ext uri="{0D108BD9-81ED-4DB2-BD59-A6C34878D82A}">
                    <a16:rowId xmlns:a16="http://schemas.microsoft.com/office/drawing/2014/main" val="3553590004"/>
                  </a:ext>
                </a:extLst>
              </a:tr>
            </a:tbl>
          </a:graphicData>
        </a:graphic>
      </p:graphicFrame>
    </p:spTree>
    <p:extLst>
      <p:ext uri="{BB962C8B-B14F-4D97-AF65-F5344CB8AC3E}">
        <p14:creationId xmlns:p14="http://schemas.microsoft.com/office/powerpoint/2010/main" val="2018653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45FFAE-CCE6-B3B6-9766-6496513A00DB}"/>
              </a:ext>
            </a:extLst>
          </p:cNvPr>
          <p:cNvSpPr txBox="1"/>
          <p:nvPr/>
        </p:nvSpPr>
        <p:spPr>
          <a:xfrm>
            <a:off x="749593" y="753569"/>
            <a:ext cx="7644811" cy="646331"/>
          </a:xfrm>
          <a:prstGeom prst="rect">
            <a:avLst/>
          </a:prstGeom>
          <a:noFill/>
        </p:spPr>
        <p:txBody>
          <a:bodyPr wrap="square">
            <a:spAutoFit/>
          </a:bodyPr>
          <a:lstStyle/>
          <a:p>
            <a:pPr algn="ctr"/>
            <a:r>
              <a:rPr lang="el-GR" sz="1800" b="0" i="0" u="none" strike="noStrike" baseline="0" dirty="0">
                <a:solidFill>
                  <a:schemeClr val="accent2"/>
                </a:solidFill>
                <a:latin typeface="PFTransport"/>
              </a:rPr>
              <a:t>Οι καλλιέργειες γενετικά τροποποιημένων ειδών έχουν εξαπλωθεί στη βόρεια και νότια Αμερική, την Ασία και, πιο πρόσφατα, την Ευρώπη. </a:t>
            </a:r>
            <a:endParaRPr lang="el-GR" sz="1800" b="0" i="0" u="none" strike="noStrike" baseline="0" dirty="0">
              <a:solidFill>
                <a:srgbClr val="000000"/>
              </a:solidFill>
              <a:latin typeface="PFTransport"/>
            </a:endParaRPr>
          </a:p>
        </p:txBody>
      </p:sp>
      <p:sp>
        <p:nvSpPr>
          <p:cNvPr id="5" name="TextBox 4">
            <a:extLst>
              <a:ext uri="{FF2B5EF4-FFF2-40B4-BE49-F238E27FC236}">
                <a16:creationId xmlns:a16="http://schemas.microsoft.com/office/drawing/2014/main" id="{00C7F9D3-1E2A-F9EF-95C9-FF99A085577B}"/>
              </a:ext>
            </a:extLst>
          </p:cNvPr>
          <p:cNvSpPr txBox="1"/>
          <p:nvPr/>
        </p:nvSpPr>
        <p:spPr>
          <a:xfrm>
            <a:off x="2243467" y="353459"/>
            <a:ext cx="4657060" cy="400110"/>
          </a:xfrm>
          <a:prstGeom prst="rect">
            <a:avLst/>
          </a:prstGeom>
          <a:noFill/>
        </p:spPr>
        <p:txBody>
          <a:bodyPr wrap="square">
            <a:spAutoFit/>
          </a:bodyPr>
          <a:lstStyle/>
          <a:p>
            <a:pPr algn="ctr"/>
            <a:r>
              <a:rPr lang="el-GR" sz="2000" b="1" dirty="0">
                <a:solidFill>
                  <a:schemeClr val="accent1"/>
                </a:solidFill>
                <a:latin typeface="PFTransport"/>
              </a:rPr>
              <a:t>Γ</a:t>
            </a:r>
            <a:r>
              <a:rPr kumimoji="0" lang="el-GR" sz="2000" b="1" i="0" u="none" strike="noStrike" kern="0" cap="none" spc="0" normalizeH="0" baseline="0" noProof="0" dirty="0">
                <a:ln>
                  <a:noFill/>
                </a:ln>
                <a:solidFill>
                  <a:schemeClr val="accent1"/>
                </a:solidFill>
                <a:effectLst/>
                <a:uLnTx/>
                <a:uFillTx/>
                <a:latin typeface="PFTransport"/>
                <a:cs typeface="Arial"/>
                <a:sym typeface="Arial"/>
              </a:rPr>
              <a:t>ενετική τροποποίηση </a:t>
            </a:r>
            <a:endParaRPr lang="en-US" sz="1600" b="1" dirty="0">
              <a:solidFill>
                <a:schemeClr val="accent1"/>
              </a:solidFill>
            </a:endParaRPr>
          </a:p>
        </p:txBody>
      </p:sp>
      <p:pic>
        <p:nvPicPr>
          <p:cNvPr id="6" name="Picture 5">
            <a:extLst>
              <a:ext uri="{FF2B5EF4-FFF2-40B4-BE49-F238E27FC236}">
                <a16:creationId xmlns:a16="http://schemas.microsoft.com/office/drawing/2014/main" id="{A8DFA076-F14B-F23A-AC6D-684AD0E6165A}"/>
              </a:ext>
            </a:extLst>
          </p:cNvPr>
          <p:cNvPicPr>
            <a:picLocks noChangeAspect="1"/>
          </p:cNvPicPr>
          <p:nvPr/>
        </p:nvPicPr>
        <p:blipFill>
          <a:blip r:embed="rId2"/>
          <a:stretch>
            <a:fillRect/>
          </a:stretch>
        </p:blipFill>
        <p:spPr>
          <a:xfrm>
            <a:off x="3422351" y="1672418"/>
            <a:ext cx="2299292" cy="1565866"/>
          </a:xfrm>
          <a:prstGeom prst="rect">
            <a:avLst/>
          </a:prstGeom>
        </p:spPr>
      </p:pic>
      <p:sp>
        <p:nvSpPr>
          <p:cNvPr id="8" name="TextBox 7">
            <a:extLst>
              <a:ext uri="{FF2B5EF4-FFF2-40B4-BE49-F238E27FC236}">
                <a16:creationId xmlns:a16="http://schemas.microsoft.com/office/drawing/2014/main" id="{298BF42E-3858-9E69-27E5-A0D595E993E8}"/>
              </a:ext>
            </a:extLst>
          </p:cNvPr>
          <p:cNvSpPr txBox="1"/>
          <p:nvPr/>
        </p:nvSpPr>
        <p:spPr>
          <a:xfrm>
            <a:off x="749593" y="3818234"/>
            <a:ext cx="7644811" cy="646331"/>
          </a:xfrm>
          <a:prstGeom prst="rect">
            <a:avLst/>
          </a:prstGeom>
          <a:noFill/>
        </p:spPr>
        <p:txBody>
          <a:bodyPr wrap="square">
            <a:spAutoFit/>
          </a:bodyPr>
          <a:lstStyle/>
          <a:p>
            <a:pPr algn="ctr"/>
            <a:r>
              <a:rPr lang="el-GR" sz="1800" b="0" i="0" u="none" strike="noStrike" baseline="0" dirty="0">
                <a:solidFill>
                  <a:srgbClr val="000000"/>
                </a:solidFill>
                <a:latin typeface="PFTransport"/>
              </a:rPr>
              <a:t>Η γενετική τροποποίηση είναι η πλέον αμφισβητούμενη κατηγορία βιοτεχνολογικών εφαρμογών. </a:t>
            </a:r>
            <a:endParaRPr lang="en-US" sz="1200" dirty="0"/>
          </a:p>
        </p:txBody>
      </p:sp>
    </p:spTree>
    <p:extLst>
      <p:ext uri="{BB962C8B-B14F-4D97-AF65-F5344CB8AC3E}">
        <p14:creationId xmlns:p14="http://schemas.microsoft.com/office/powerpoint/2010/main" val="14167634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29A00-3210-BE59-6AF6-90AD1F66BE84}"/>
              </a:ext>
            </a:extLst>
          </p:cNvPr>
          <p:cNvSpPr>
            <a:spLocks noGrp="1"/>
          </p:cNvSpPr>
          <p:nvPr>
            <p:ph type="title"/>
          </p:nvPr>
        </p:nvSpPr>
        <p:spPr>
          <a:xfrm>
            <a:off x="809209" y="778028"/>
            <a:ext cx="7704000" cy="572700"/>
          </a:xfrm>
        </p:spPr>
        <p:txBody>
          <a:bodyPr/>
          <a:lstStyle/>
          <a:p>
            <a:r>
              <a:rPr lang="el-GR" sz="2800" dirty="0"/>
              <a:t>ΕΤΙΚΕΤΕΣ ΤΡΟΦΙΜΩΝ ΣΕ ΓΤΤ</a:t>
            </a:r>
            <a:r>
              <a:rPr lang="en-US" sz="2800" dirty="0"/>
              <a:t> </a:t>
            </a:r>
            <a:br>
              <a:rPr lang="en-US" sz="2800" dirty="0"/>
            </a:br>
            <a:r>
              <a:rPr lang="en-US" sz="2800" dirty="0"/>
              <a:t>(Genetically Modified Organism - GMOs)</a:t>
            </a:r>
          </a:p>
        </p:txBody>
      </p:sp>
      <p:pic>
        <p:nvPicPr>
          <p:cNvPr id="4" name="Picture 3">
            <a:extLst>
              <a:ext uri="{FF2B5EF4-FFF2-40B4-BE49-F238E27FC236}">
                <a16:creationId xmlns:a16="http://schemas.microsoft.com/office/drawing/2014/main" id="{1C59F0AF-F3A9-5092-42AB-585D8BCD07CE}"/>
              </a:ext>
            </a:extLst>
          </p:cNvPr>
          <p:cNvPicPr>
            <a:picLocks noChangeAspect="1"/>
          </p:cNvPicPr>
          <p:nvPr/>
        </p:nvPicPr>
        <p:blipFill>
          <a:blip r:embed="rId2"/>
          <a:stretch>
            <a:fillRect/>
          </a:stretch>
        </p:blipFill>
        <p:spPr>
          <a:xfrm>
            <a:off x="1125227" y="1370282"/>
            <a:ext cx="3057525" cy="1495425"/>
          </a:xfrm>
          <a:prstGeom prst="rect">
            <a:avLst/>
          </a:prstGeom>
        </p:spPr>
      </p:pic>
      <p:pic>
        <p:nvPicPr>
          <p:cNvPr id="5" name="Picture 4">
            <a:extLst>
              <a:ext uri="{FF2B5EF4-FFF2-40B4-BE49-F238E27FC236}">
                <a16:creationId xmlns:a16="http://schemas.microsoft.com/office/drawing/2014/main" id="{F13D59BF-7501-BAF9-89F4-ACA189599CF8}"/>
              </a:ext>
            </a:extLst>
          </p:cNvPr>
          <p:cNvPicPr>
            <a:picLocks noChangeAspect="1"/>
          </p:cNvPicPr>
          <p:nvPr/>
        </p:nvPicPr>
        <p:blipFill>
          <a:blip r:embed="rId3"/>
          <a:stretch>
            <a:fillRect/>
          </a:stretch>
        </p:blipFill>
        <p:spPr>
          <a:xfrm>
            <a:off x="885886" y="3041058"/>
            <a:ext cx="3296866" cy="1653633"/>
          </a:xfrm>
          <a:prstGeom prst="rect">
            <a:avLst/>
          </a:prstGeom>
        </p:spPr>
      </p:pic>
      <p:pic>
        <p:nvPicPr>
          <p:cNvPr id="6" name="Picture 5">
            <a:extLst>
              <a:ext uri="{FF2B5EF4-FFF2-40B4-BE49-F238E27FC236}">
                <a16:creationId xmlns:a16="http://schemas.microsoft.com/office/drawing/2014/main" id="{55B4A156-ED72-A342-37A8-43F212CF956D}"/>
              </a:ext>
            </a:extLst>
          </p:cNvPr>
          <p:cNvPicPr>
            <a:picLocks noChangeAspect="1"/>
          </p:cNvPicPr>
          <p:nvPr/>
        </p:nvPicPr>
        <p:blipFill>
          <a:blip r:embed="rId4"/>
          <a:stretch>
            <a:fillRect/>
          </a:stretch>
        </p:blipFill>
        <p:spPr>
          <a:xfrm>
            <a:off x="5116475" y="1735521"/>
            <a:ext cx="3396734" cy="2260372"/>
          </a:xfrm>
          <a:prstGeom prst="rect">
            <a:avLst/>
          </a:prstGeom>
        </p:spPr>
      </p:pic>
      <p:sp>
        <p:nvSpPr>
          <p:cNvPr id="7" name="TextBox 6">
            <a:extLst>
              <a:ext uri="{FF2B5EF4-FFF2-40B4-BE49-F238E27FC236}">
                <a16:creationId xmlns:a16="http://schemas.microsoft.com/office/drawing/2014/main" id="{88375E94-C78F-FA25-4249-4E447D6DB36B}"/>
              </a:ext>
            </a:extLst>
          </p:cNvPr>
          <p:cNvSpPr txBox="1"/>
          <p:nvPr/>
        </p:nvSpPr>
        <p:spPr>
          <a:xfrm>
            <a:off x="4445620" y="2865706"/>
            <a:ext cx="453482" cy="307777"/>
          </a:xfrm>
          <a:prstGeom prst="rect">
            <a:avLst/>
          </a:prstGeom>
          <a:noFill/>
        </p:spPr>
        <p:txBody>
          <a:bodyPr wrap="square" rtlCol="0">
            <a:spAutoFit/>
          </a:bodyPr>
          <a:lstStyle/>
          <a:p>
            <a:r>
              <a:rPr lang="en-US" b="1" i="1" dirty="0"/>
              <a:t>VS</a:t>
            </a:r>
          </a:p>
        </p:txBody>
      </p:sp>
      <p:sp>
        <p:nvSpPr>
          <p:cNvPr id="8" name="Rectangle: Rounded Corners 7">
            <a:extLst>
              <a:ext uri="{FF2B5EF4-FFF2-40B4-BE49-F238E27FC236}">
                <a16:creationId xmlns:a16="http://schemas.microsoft.com/office/drawing/2014/main" id="{D051AB19-90B3-E9D0-E1FC-480814644549}"/>
              </a:ext>
            </a:extLst>
          </p:cNvPr>
          <p:cNvSpPr/>
          <p:nvPr/>
        </p:nvSpPr>
        <p:spPr>
          <a:xfrm>
            <a:off x="5832825" y="2691161"/>
            <a:ext cx="982017" cy="996176"/>
          </a:xfrm>
          <a:prstGeom prst="round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3148DA3-22D5-384A-FD03-D8FB14393197}"/>
              </a:ext>
            </a:extLst>
          </p:cNvPr>
          <p:cNvSpPr/>
          <p:nvPr/>
        </p:nvSpPr>
        <p:spPr>
          <a:xfrm>
            <a:off x="1866708" y="3687337"/>
            <a:ext cx="1084648" cy="379141"/>
          </a:xfrm>
          <a:prstGeom prst="round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6860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E50B41-CA13-FAB1-E68C-9F7DBA6899B0}"/>
              </a:ext>
            </a:extLst>
          </p:cNvPr>
          <p:cNvSpPr txBox="1"/>
          <p:nvPr/>
        </p:nvSpPr>
        <p:spPr>
          <a:xfrm>
            <a:off x="2243470" y="530283"/>
            <a:ext cx="4657060" cy="400110"/>
          </a:xfrm>
          <a:prstGeom prst="rect">
            <a:avLst/>
          </a:prstGeom>
          <a:noFill/>
        </p:spPr>
        <p:txBody>
          <a:bodyPr wrap="square">
            <a:spAutoFit/>
          </a:bodyPr>
          <a:lstStyle/>
          <a:p>
            <a:pPr algn="ctr"/>
            <a:r>
              <a:rPr lang="el-GR" sz="2000" b="1" i="0" u="none" strike="noStrike" baseline="0" dirty="0">
                <a:solidFill>
                  <a:schemeClr val="accent1"/>
                </a:solidFill>
                <a:latin typeface="PFTransport"/>
              </a:rPr>
              <a:t>Καινοφανή τρόφιμα (</a:t>
            </a:r>
            <a:r>
              <a:rPr lang="en-US" sz="2000" b="1" i="1" u="none" strike="noStrike" baseline="0" dirty="0">
                <a:solidFill>
                  <a:schemeClr val="accent1"/>
                </a:solidFill>
                <a:latin typeface="PFTransport"/>
              </a:rPr>
              <a:t>novel foods</a:t>
            </a:r>
            <a:r>
              <a:rPr lang="el-GR" sz="2000" b="1" i="1" u="none" strike="noStrike" baseline="0" dirty="0">
                <a:solidFill>
                  <a:schemeClr val="accent1"/>
                </a:solidFill>
                <a:latin typeface="PFTransport"/>
              </a:rPr>
              <a:t>)</a:t>
            </a:r>
            <a:r>
              <a:rPr lang="el-GR" sz="2000" b="1" i="0" u="none" strike="noStrike" baseline="0" dirty="0">
                <a:solidFill>
                  <a:schemeClr val="accent1"/>
                </a:solidFill>
                <a:latin typeface="PFTransport"/>
              </a:rPr>
              <a:t> </a:t>
            </a:r>
            <a:endParaRPr lang="en-US" sz="1600" b="1" dirty="0">
              <a:solidFill>
                <a:schemeClr val="accent1"/>
              </a:solidFill>
            </a:endParaRPr>
          </a:p>
        </p:txBody>
      </p:sp>
      <p:sp>
        <p:nvSpPr>
          <p:cNvPr id="5" name="TextBox 4">
            <a:extLst>
              <a:ext uri="{FF2B5EF4-FFF2-40B4-BE49-F238E27FC236}">
                <a16:creationId xmlns:a16="http://schemas.microsoft.com/office/drawing/2014/main" id="{DC4AF36F-CE4A-E08D-E780-864CE439D334}"/>
              </a:ext>
            </a:extLst>
          </p:cNvPr>
          <p:cNvSpPr txBox="1"/>
          <p:nvPr/>
        </p:nvSpPr>
        <p:spPr>
          <a:xfrm>
            <a:off x="847493" y="1904783"/>
            <a:ext cx="3813718" cy="2308324"/>
          </a:xfrm>
          <a:prstGeom prst="rect">
            <a:avLst/>
          </a:prstGeom>
          <a:noFill/>
        </p:spPr>
        <p:txBody>
          <a:bodyPr wrap="square">
            <a:spAutoFit/>
          </a:bodyPr>
          <a:lstStyle/>
          <a:p>
            <a:pPr algn="just"/>
            <a:r>
              <a:rPr lang="el-GR" sz="1600" dirty="0">
                <a:latin typeface="PFTransport"/>
              </a:rPr>
              <a:t>Τα καινοφανή τρόφιμα μπορεί να είναι:</a:t>
            </a:r>
          </a:p>
          <a:p>
            <a:pPr marL="285750" indent="-285750" algn="just">
              <a:buFont typeface="Wingdings" panose="05000000000000000000" pitchFamily="2" charset="2"/>
              <a:buChar char="ü"/>
            </a:pPr>
            <a:r>
              <a:rPr lang="el-GR" sz="1600" dirty="0">
                <a:latin typeface="PFTransport"/>
              </a:rPr>
              <a:t>πρόσφατα αναπτυγμένα, καινοτόμα τρόφιμα, </a:t>
            </a:r>
          </a:p>
          <a:p>
            <a:pPr marL="285750" indent="-285750" algn="just">
              <a:buFont typeface="Wingdings" panose="05000000000000000000" pitchFamily="2" charset="2"/>
              <a:buChar char="ü"/>
            </a:pPr>
            <a:r>
              <a:rPr lang="el-GR" sz="1600" dirty="0">
                <a:latin typeface="PFTransport"/>
              </a:rPr>
              <a:t>τρόφιμα που παράγονται με νέες τεχνολογίες και διαδικασίες παραγωγής, καθώς και </a:t>
            </a:r>
          </a:p>
          <a:p>
            <a:pPr marL="285750" indent="-285750" algn="just">
              <a:buFont typeface="Wingdings" panose="05000000000000000000" pitchFamily="2" charset="2"/>
              <a:buChar char="ü"/>
            </a:pPr>
            <a:r>
              <a:rPr lang="el-GR" sz="1600" dirty="0">
                <a:latin typeface="PFTransport"/>
              </a:rPr>
              <a:t>τρόφιμα που καταναλώνονταν παραδοσιακά εκτός Ευρωπαϊκής Ένωσης. </a:t>
            </a:r>
          </a:p>
        </p:txBody>
      </p:sp>
      <p:sp>
        <p:nvSpPr>
          <p:cNvPr id="11" name="Rectangle: Diagonal Corners Rounded 10">
            <a:extLst>
              <a:ext uri="{FF2B5EF4-FFF2-40B4-BE49-F238E27FC236}">
                <a16:creationId xmlns:a16="http://schemas.microsoft.com/office/drawing/2014/main" id="{F7560702-2D25-4ADB-6030-EB31E853E9B1}"/>
              </a:ext>
            </a:extLst>
          </p:cNvPr>
          <p:cNvSpPr/>
          <p:nvPr/>
        </p:nvSpPr>
        <p:spPr>
          <a:xfrm>
            <a:off x="5084956" y="1759654"/>
            <a:ext cx="3484888" cy="2563331"/>
          </a:xfrm>
          <a:prstGeom prst="round2Diag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l-GR" sz="2000" b="1" dirty="0">
                <a:latin typeface="PFTransport"/>
              </a:rPr>
              <a:t>Παραδείγματα: </a:t>
            </a:r>
            <a:r>
              <a:rPr lang="el-GR" sz="2000" dirty="0">
                <a:latin typeface="PFTransport"/>
              </a:rPr>
              <a:t>εκχυλίσματα από υπάρχοντα τρόφιμα, γεωργικά προϊόντα από τρίτες χώρες όπως σπόροι </a:t>
            </a:r>
            <a:r>
              <a:rPr lang="el-GR" sz="2000" dirty="0" err="1">
                <a:latin typeface="PFTransport"/>
              </a:rPr>
              <a:t>chia</a:t>
            </a:r>
            <a:r>
              <a:rPr lang="el-GR" sz="2000" dirty="0">
                <a:latin typeface="PFTransport"/>
              </a:rPr>
              <a:t> ή τρόφιμα που προέρχονται από νέες διαδικασίες παραγωγής.</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TextBox 14">
            <a:extLst>
              <a:ext uri="{FF2B5EF4-FFF2-40B4-BE49-F238E27FC236}">
                <a16:creationId xmlns:a16="http://schemas.microsoft.com/office/drawing/2014/main" id="{640DA987-AB46-9436-3AD3-379D19228B1A}"/>
              </a:ext>
            </a:extLst>
          </p:cNvPr>
          <p:cNvSpPr txBox="1"/>
          <p:nvPr/>
        </p:nvSpPr>
        <p:spPr>
          <a:xfrm>
            <a:off x="758282" y="1025447"/>
            <a:ext cx="776176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800" b="0" i="0" u="none" strike="noStrike" kern="0" cap="none" spc="0" normalizeH="0" baseline="0" noProof="0" dirty="0">
                <a:ln>
                  <a:noFill/>
                </a:ln>
                <a:solidFill>
                  <a:srgbClr val="C2474C"/>
                </a:solidFill>
                <a:effectLst/>
                <a:uLnTx/>
                <a:uFillTx/>
                <a:latin typeface="PFTransport"/>
                <a:cs typeface="Arial"/>
                <a:sym typeface="Arial"/>
              </a:rPr>
              <a:t>Οι σύγχρονες τεχνικές της γενετικής τροποποίησης δημιούργησαν την ανάγκη για μια νέα κατηγορία τροφίμων, των «καινοφανών τροφίμων» (</a:t>
            </a:r>
            <a:r>
              <a:rPr kumimoji="0" lang="el-GR" sz="1800" b="0" i="1" u="none" strike="noStrike" kern="0" cap="none" spc="0" normalizeH="0" baseline="0" noProof="0" dirty="0">
                <a:ln>
                  <a:noFill/>
                </a:ln>
                <a:solidFill>
                  <a:srgbClr val="C2474C"/>
                </a:solidFill>
                <a:effectLst/>
                <a:uLnTx/>
                <a:uFillTx/>
                <a:latin typeface="PFTransport"/>
                <a:cs typeface="Arial"/>
                <a:sym typeface="Arial"/>
              </a:rPr>
              <a:t>novel foods</a:t>
            </a:r>
            <a:r>
              <a:rPr kumimoji="0" lang="el-GR" sz="1800" b="0" i="0" u="none" strike="noStrike" kern="0" cap="none" spc="0" normalizeH="0" baseline="0" noProof="0" dirty="0">
                <a:ln>
                  <a:noFill/>
                </a:ln>
                <a:solidFill>
                  <a:srgbClr val="C2474C"/>
                </a:solidFill>
                <a:effectLst/>
                <a:uLnTx/>
                <a:uFillTx/>
                <a:latin typeface="PFTransport"/>
                <a:cs typeface="Arial"/>
                <a:sym typeface="Arial"/>
              </a:rPr>
              <a:t>). </a:t>
            </a:r>
          </a:p>
        </p:txBody>
      </p:sp>
    </p:spTree>
    <p:extLst>
      <p:ext uri="{BB962C8B-B14F-4D97-AF65-F5344CB8AC3E}">
        <p14:creationId xmlns:p14="http://schemas.microsoft.com/office/powerpoint/2010/main" val="3280501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7BCC2B-EFB6-25CA-7B80-2214447425E5}"/>
              </a:ext>
            </a:extLst>
          </p:cNvPr>
          <p:cNvSpPr>
            <a:spLocks noGrp="1"/>
          </p:cNvSpPr>
          <p:nvPr>
            <p:ph type="body" idx="1"/>
          </p:nvPr>
        </p:nvSpPr>
        <p:spPr>
          <a:xfrm>
            <a:off x="698721" y="2507955"/>
            <a:ext cx="2862236" cy="2185818"/>
          </a:xfrm>
        </p:spPr>
        <p:txBody>
          <a:bodyPr/>
          <a:lstStyle/>
          <a:p>
            <a:pPr marL="139700" indent="0">
              <a:buNone/>
            </a:pPr>
            <a:r>
              <a:rPr lang="el-GR" b="1" dirty="0"/>
              <a:t>Γεωργική επανάσταση</a:t>
            </a:r>
            <a:endParaRPr lang="en-US" b="1" dirty="0"/>
          </a:p>
          <a:p>
            <a:pPr marL="139700" indent="0">
              <a:buNone/>
            </a:pPr>
            <a:r>
              <a:rPr lang="el-GR" sz="1400" dirty="0">
                <a:solidFill>
                  <a:schemeClr val="tx1"/>
                </a:solidFill>
                <a:latin typeface="PFTransport"/>
              </a:rPr>
              <a:t>H εξημέρωση των πρώτων σιτηρών (σιταριού, κριθαριού) ξεκίνησε περί το 10000-9000 </a:t>
            </a:r>
            <a:r>
              <a:rPr lang="el-GR" sz="1400" dirty="0" err="1">
                <a:solidFill>
                  <a:schemeClr val="tx1"/>
                </a:solidFill>
                <a:latin typeface="PFTransport"/>
              </a:rPr>
              <a:t>π.X</a:t>
            </a:r>
            <a:r>
              <a:rPr lang="el-GR" sz="1400" dirty="0">
                <a:solidFill>
                  <a:schemeClr val="tx1"/>
                </a:solidFill>
                <a:latin typeface="PFTransport"/>
              </a:rPr>
              <a:t>.. Η διαδικασία της γεωργικής επανάστασης θεωρείται ότι ολοκληρώθηκε περί το 2000 π.Χ.</a:t>
            </a:r>
            <a:endParaRPr lang="el-GR" sz="1400" b="0" i="0" u="none" strike="noStrike" baseline="0" dirty="0">
              <a:solidFill>
                <a:srgbClr val="000000"/>
              </a:solidFill>
              <a:latin typeface="PFTransport"/>
            </a:endParaRPr>
          </a:p>
          <a:p>
            <a:endParaRPr lang="en-US" dirty="0"/>
          </a:p>
        </p:txBody>
      </p:sp>
      <p:pic>
        <p:nvPicPr>
          <p:cNvPr id="4" name="Picture 3">
            <a:extLst>
              <a:ext uri="{FF2B5EF4-FFF2-40B4-BE49-F238E27FC236}">
                <a16:creationId xmlns:a16="http://schemas.microsoft.com/office/drawing/2014/main" id="{7433B266-0938-450F-6C60-4AECBA76F536}"/>
              </a:ext>
            </a:extLst>
          </p:cNvPr>
          <p:cNvPicPr>
            <a:picLocks noChangeAspect="1"/>
          </p:cNvPicPr>
          <p:nvPr/>
        </p:nvPicPr>
        <p:blipFill rotWithShape="1">
          <a:blip r:embed="rId2"/>
          <a:srcRect b="56647"/>
          <a:stretch/>
        </p:blipFill>
        <p:spPr>
          <a:xfrm>
            <a:off x="1018476" y="375807"/>
            <a:ext cx="6096000" cy="1742610"/>
          </a:xfrm>
          <a:prstGeom prst="rect">
            <a:avLst/>
          </a:prstGeom>
        </p:spPr>
      </p:pic>
      <p:sp>
        <p:nvSpPr>
          <p:cNvPr id="5" name="Text Placeholder 2">
            <a:extLst>
              <a:ext uri="{FF2B5EF4-FFF2-40B4-BE49-F238E27FC236}">
                <a16:creationId xmlns:a16="http://schemas.microsoft.com/office/drawing/2014/main" id="{32C5A36D-6302-999C-8A5A-A62061A501E9}"/>
              </a:ext>
            </a:extLst>
          </p:cNvPr>
          <p:cNvSpPr txBox="1">
            <a:spLocks/>
          </p:cNvSpPr>
          <p:nvPr/>
        </p:nvSpPr>
        <p:spPr>
          <a:xfrm>
            <a:off x="3502922" y="4031534"/>
            <a:ext cx="2951401" cy="75828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Kumbh Sans"/>
              <a:buChar char="●"/>
              <a:defRPr sz="1400" b="0" i="0" u="none" strike="noStrike" cap="none">
                <a:solidFill>
                  <a:schemeClr val="lt1"/>
                </a:solidFill>
                <a:latin typeface="Kumbh Sans"/>
                <a:ea typeface="Kumbh Sans"/>
                <a:cs typeface="Kumbh Sans"/>
                <a:sym typeface="Kumbh Sans"/>
              </a:defRPr>
            </a:lvl1pPr>
            <a:lvl2pPr marL="914400" marR="0" lvl="1" indent="-317500" algn="l" rtl="0">
              <a:lnSpc>
                <a:spcPct val="115000"/>
              </a:lnSpc>
              <a:spcBef>
                <a:spcPts val="0"/>
              </a:spcBef>
              <a:spcAft>
                <a:spcPts val="0"/>
              </a:spcAft>
              <a:buClr>
                <a:schemeClr val="lt1"/>
              </a:buClr>
              <a:buSzPts val="1400"/>
              <a:buFont typeface="Kumbh Sans"/>
              <a:buChar char="○"/>
              <a:defRPr sz="1400" b="0" i="0" u="none" strike="noStrike" cap="none">
                <a:solidFill>
                  <a:schemeClr val="lt1"/>
                </a:solidFill>
                <a:latin typeface="Kumbh Sans"/>
                <a:ea typeface="Kumbh Sans"/>
                <a:cs typeface="Kumbh Sans"/>
                <a:sym typeface="Kumbh Sans"/>
              </a:defRPr>
            </a:lvl2pPr>
            <a:lvl3pPr marL="1371600" marR="0" lvl="2" indent="-317500" algn="l" rtl="0">
              <a:lnSpc>
                <a:spcPct val="115000"/>
              </a:lnSpc>
              <a:spcBef>
                <a:spcPts val="0"/>
              </a:spcBef>
              <a:spcAft>
                <a:spcPts val="0"/>
              </a:spcAft>
              <a:buClr>
                <a:schemeClr val="lt1"/>
              </a:buClr>
              <a:buSzPts val="1400"/>
              <a:buFont typeface="Kumbh Sans"/>
              <a:buChar char="■"/>
              <a:defRPr sz="1400" b="0" i="0" u="none" strike="noStrike" cap="none">
                <a:solidFill>
                  <a:schemeClr val="lt1"/>
                </a:solidFill>
                <a:latin typeface="Kumbh Sans"/>
                <a:ea typeface="Kumbh Sans"/>
                <a:cs typeface="Kumbh Sans"/>
                <a:sym typeface="Kumbh Sans"/>
              </a:defRPr>
            </a:lvl3pPr>
            <a:lvl4pPr marL="1828800" marR="0" lvl="3" indent="-317500" algn="l" rtl="0">
              <a:lnSpc>
                <a:spcPct val="115000"/>
              </a:lnSpc>
              <a:spcBef>
                <a:spcPts val="0"/>
              </a:spcBef>
              <a:spcAft>
                <a:spcPts val="0"/>
              </a:spcAft>
              <a:buClr>
                <a:schemeClr val="lt1"/>
              </a:buClr>
              <a:buSzPts val="1400"/>
              <a:buFont typeface="Kumbh Sans"/>
              <a:buChar char="●"/>
              <a:defRPr sz="1400" b="0" i="0" u="none" strike="noStrike" cap="none">
                <a:solidFill>
                  <a:schemeClr val="lt1"/>
                </a:solidFill>
                <a:latin typeface="Kumbh Sans"/>
                <a:ea typeface="Kumbh Sans"/>
                <a:cs typeface="Kumbh Sans"/>
                <a:sym typeface="Kumbh Sans"/>
              </a:defRPr>
            </a:lvl4pPr>
            <a:lvl5pPr marL="2286000" marR="0" lvl="4" indent="-317500" algn="l" rtl="0">
              <a:lnSpc>
                <a:spcPct val="115000"/>
              </a:lnSpc>
              <a:spcBef>
                <a:spcPts val="0"/>
              </a:spcBef>
              <a:spcAft>
                <a:spcPts val="0"/>
              </a:spcAft>
              <a:buClr>
                <a:schemeClr val="lt1"/>
              </a:buClr>
              <a:buSzPts val="1400"/>
              <a:buFont typeface="Kumbh Sans"/>
              <a:buChar char="○"/>
              <a:defRPr sz="1400" b="0" i="0" u="none" strike="noStrike" cap="none">
                <a:solidFill>
                  <a:schemeClr val="lt1"/>
                </a:solidFill>
                <a:latin typeface="Kumbh Sans"/>
                <a:ea typeface="Kumbh Sans"/>
                <a:cs typeface="Kumbh Sans"/>
                <a:sym typeface="Kumbh Sans"/>
              </a:defRPr>
            </a:lvl5pPr>
            <a:lvl6pPr marL="2743200" marR="0" lvl="5" indent="-317500" algn="l" rtl="0">
              <a:lnSpc>
                <a:spcPct val="115000"/>
              </a:lnSpc>
              <a:spcBef>
                <a:spcPts val="0"/>
              </a:spcBef>
              <a:spcAft>
                <a:spcPts val="0"/>
              </a:spcAft>
              <a:buClr>
                <a:schemeClr val="lt1"/>
              </a:buClr>
              <a:buSzPts val="1400"/>
              <a:buFont typeface="Kumbh Sans"/>
              <a:buChar char="■"/>
              <a:defRPr sz="1400" b="0" i="0" u="none" strike="noStrike" cap="none">
                <a:solidFill>
                  <a:schemeClr val="lt1"/>
                </a:solidFill>
                <a:latin typeface="Kumbh Sans"/>
                <a:ea typeface="Kumbh Sans"/>
                <a:cs typeface="Kumbh Sans"/>
                <a:sym typeface="Kumbh Sans"/>
              </a:defRPr>
            </a:lvl6pPr>
            <a:lvl7pPr marL="3200400" marR="0" lvl="6" indent="-317500" algn="l" rtl="0">
              <a:lnSpc>
                <a:spcPct val="115000"/>
              </a:lnSpc>
              <a:spcBef>
                <a:spcPts val="0"/>
              </a:spcBef>
              <a:spcAft>
                <a:spcPts val="0"/>
              </a:spcAft>
              <a:buClr>
                <a:schemeClr val="lt1"/>
              </a:buClr>
              <a:buSzPts val="1400"/>
              <a:buFont typeface="Kumbh Sans"/>
              <a:buChar char="●"/>
              <a:defRPr sz="1400" b="0" i="0" u="none" strike="noStrike" cap="none">
                <a:solidFill>
                  <a:schemeClr val="lt1"/>
                </a:solidFill>
                <a:latin typeface="Kumbh Sans"/>
                <a:ea typeface="Kumbh Sans"/>
                <a:cs typeface="Kumbh Sans"/>
                <a:sym typeface="Kumbh Sans"/>
              </a:defRPr>
            </a:lvl7pPr>
            <a:lvl8pPr marL="3657600" marR="0" lvl="7" indent="-317500" algn="l" rtl="0">
              <a:lnSpc>
                <a:spcPct val="115000"/>
              </a:lnSpc>
              <a:spcBef>
                <a:spcPts val="0"/>
              </a:spcBef>
              <a:spcAft>
                <a:spcPts val="0"/>
              </a:spcAft>
              <a:buClr>
                <a:schemeClr val="lt1"/>
              </a:buClr>
              <a:buSzPts val="1400"/>
              <a:buFont typeface="Kumbh Sans"/>
              <a:buChar char="○"/>
              <a:defRPr sz="1400" b="0" i="0" u="none" strike="noStrike" cap="none">
                <a:solidFill>
                  <a:schemeClr val="lt1"/>
                </a:solidFill>
                <a:latin typeface="Kumbh Sans"/>
                <a:ea typeface="Kumbh Sans"/>
                <a:cs typeface="Kumbh Sans"/>
                <a:sym typeface="Kumbh Sans"/>
              </a:defRPr>
            </a:lvl8pPr>
            <a:lvl9pPr marL="4114800" marR="0" lvl="8" indent="-317500" algn="l" rtl="0">
              <a:lnSpc>
                <a:spcPct val="115000"/>
              </a:lnSpc>
              <a:spcBef>
                <a:spcPts val="0"/>
              </a:spcBef>
              <a:spcAft>
                <a:spcPts val="0"/>
              </a:spcAft>
              <a:buClr>
                <a:schemeClr val="lt1"/>
              </a:buClr>
              <a:buSzPts val="1400"/>
              <a:buFont typeface="Kumbh Sans"/>
              <a:buChar char="■"/>
              <a:defRPr sz="1400" b="0" i="0" u="none" strike="noStrike" cap="none">
                <a:solidFill>
                  <a:schemeClr val="lt1"/>
                </a:solidFill>
                <a:latin typeface="Kumbh Sans"/>
                <a:ea typeface="Kumbh Sans"/>
                <a:cs typeface="Kumbh Sans"/>
                <a:sym typeface="Kumbh Sans"/>
              </a:defRPr>
            </a:lvl9pPr>
          </a:lstStyle>
          <a:p>
            <a:pPr marL="139700" indent="0">
              <a:buNone/>
            </a:pPr>
            <a:endParaRPr lang="el-GR" dirty="0">
              <a:solidFill>
                <a:schemeClr val="tx1"/>
              </a:solidFill>
              <a:latin typeface="PFTransport"/>
            </a:endParaRPr>
          </a:p>
          <a:p>
            <a:pPr marL="139700" indent="0">
              <a:buNone/>
            </a:pPr>
            <a:r>
              <a:rPr lang="el-GR" dirty="0">
                <a:latin typeface="PFTransport"/>
              </a:rPr>
              <a:t>Η</a:t>
            </a:r>
            <a:r>
              <a:rPr lang="el-GR" dirty="0">
                <a:solidFill>
                  <a:srgbClr val="000000"/>
                </a:solidFill>
                <a:latin typeface="PFTransport"/>
              </a:rPr>
              <a:t> μεγαλύτερη ανταλλαγή τροφίμων </a:t>
            </a:r>
            <a:r>
              <a:rPr lang="en-US" b="1" i="1" dirty="0">
                <a:solidFill>
                  <a:schemeClr val="accent1"/>
                </a:solidFill>
                <a:latin typeface="PFTransport"/>
              </a:rPr>
              <a:t>“</a:t>
            </a:r>
            <a:r>
              <a:rPr lang="el-GR" b="1" i="1" dirty="0">
                <a:solidFill>
                  <a:schemeClr val="accent1"/>
                </a:solidFill>
                <a:latin typeface="PFTransport"/>
              </a:rPr>
              <a:t>Μεγάλη Ανταλλαγή</a:t>
            </a:r>
            <a:r>
              <a:rPr lang="en-US" b="1" i="1" dirty="0">
                <a:solidFill>
                  <a:schemeClr val="accent1"/>
                </a:solidFill>
                <a:latin typeface="PFTransport"/>
              </a:rPr>
              <a:t>”</a:t>
            </a:r>
            <a:r>
              <a:rPr lang="el-GR" dirty="0">
                <a:solidFill>
                  <a:srgbClr val="000000"/>
                </a:solidFill>
                <a:latin typeface="PFTransport"/>
              </a:rPr>
              <a:t>, ήταν επακόλουθο της ανακάλυψης της </a:t>
            </a:r>
            <a:r>
              <a:rPr lang="el-GR" dirty="0" err="1">
                <a:solidFill>
                  <a:srgbClr val="000000"/>
                </a:solidFill>
                <a:latin typeface="PFTransport"/>
              </a:rPr>
              <a:t>Aμερικής</a:t>
            </a:r>
            <a:r>
              <a:rPr lang="el-GR" dirty="0">
                <a:solidFill>
                  <a:srgbClr val="000000"/>
                </a:solidFill>
                <a:latin typeface="PFTransport"/>
              </a:rPr>
              <a:t>, τον 15ο, τον 16ο και τον 17ο αιώνα</a:t>
            </a:r>
            <a:r>
              <a:rPr lang="el-GR" dirty="0">
                <a:latin typeface="PFTransport"/>
              </a:rPr>
              <a:t>!</a:t>
            </a:r>
          </a:p>
          <a:p>
            <a:endParaRPr lang="el-GR" dirty="0">
              <a:solidFill>
                <a:srgbClr val="000000"/>
              </a:solidFill>
              <a:latin typeface="PFTransport"/>
            </a:endParaRPr>
          </a:p>
          <a:p>
            <a:endParaRPr lang="el-GR" dirty="0">
              <a:solidFill>
                <a:srgbClr val="000000"/>
              </a:solidFill>
              <a:latin typeface="PFTransport"/>
            </a:endParaRPr>
          </a:p>
          <a:p>
            <a:endParaRPr lang="en-US" dirty="0"/>
          </a:p>
        </p:txBody>
      </p:sp>
      <p:sp>
        <p:nvSpPr>
          <p:cNvPr id="7" name="Text Placeholder 2">
            <a:extLst>
              <a:ext uri="{FF2B5EF4-FFF2-40B4-BE49-F238E27FC236}">
                <a16:creationId xmlns:a16="http://schemas.microsoft.com/office/drawing/2014/main" id="{81AB0332-82D2-3E2B-B625-0E606FBEBFE0}"/>
              </a:ext>
            </a:extLst>
          </p:cNvPr>
          <p:cNvSpPr txBox="1">
            <a:spLocks/>
          </p:cNvSpPr>
          <p:nvPr/>
        </p:nvSpPr>
        <p:spPr>
          <a:xfrm>
            <a:off x="6266586" y="2400709"/>
            <a:ext cx="1695779" cy="102591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Kumbh Sans"/>
              <a:buChar char="●"/>
              <a:defRPr sz="1400" b="0" i="0" u="none" strike="noStrike" cap="none">
                <a:solidFill>
                  <a:schemeClr val="lt1"/>
                </a:solidFill>
                <a:latin typeface="Kumbh Sans"/>
                <a:ea typeface="Kumbh Sans"/>
                <a:cs typeface="Kumbh Sans"/>
                <a:sym typeface="Kumbh Sans"/>
              </a:defRPr>
            </a:lvl1pPr>
            <a:lvl2pPr marL="914400" marR="0" lvl="1" indent="-317500" algn="l" rtl="0">
              <a:lnSpc>
                <a:spcPct val="115000"/>
              </a:lnSpc>
              <a:spcBef>
                <a:spcPts val="0"/>
              </a:spcBef>
              <a:spcAft>
                <a:spcPts val="0"/>
              </a:spcAft>
              <a:buClr>
                <a:schemeClr val="lt1"/>
              </a:buClr>
              <a:buSzPts val="1400"/>
              <a:buFont typeface="Kumbh Sans"/>
              <a:buChar char="○"/>
              <a:defRPr sz="1400" b="0" i="0" u="none" strike="noStrike" cap="none">
                <a:solidFill>
                  <a:schemeClr val="lt1"/>
                </a:solidFill>
                <a:latin typeface="Kumbh Sans"/>
                <a:ea typeface="Kumbh Sans"/>
                <a:cs typeface="Kumbh Sans"/>
                <a:sym typeface="Kumbh Sans"/>
              </a:defRPr>
            </a:lvl2pPr>
            <a:lvl3pPr marL="1371600" marR="0" lvl="2" indent="-317500" algn="l" rtl="0">
              <a:lnSpc>
                <a:spcPct val="115000"/>
              </a:lnSpc>
              <a:spcBef>
                <a:spcPts val="0"/>
              </a:spcBef>
              <a:spcAft>
                <a:spcPts val="0"/>
              </a:spcAft>
              <a:buClr>
                <a:schemeClr val="lt1"/>
              </a:buClr>
              <a:buSzPts val="1400"/>
              <a:buFont typeface="Kumbh Sans"/>
              <a:buChar char="■"/>
              <a:defRPr sz="1400" b="0" i="0" u="none" strike="noStrike" cap="none">
                <a:solidFill>
                  <a:schemeClr val="lt1"/>
                </a:solidFill>
                <a:latin typeface="Kumbh Sans"/>
                <a:ea typeface="Kumbh Sans"/>
                <a:cs typeface="Kumbh Sans"/>
                <a:sym typeface="Kumbh Sans"/>
              </a:defRPr>
            </a:lvl3pPr>
            <a:lvl4pPr marL="1828800" marR="0" lvl="3" indent="-317500" algn="l" rtl="0">
              <a:lnSpc>
                <a:spcPct val="115000"/>
              </a:lnSpc>
              <a:spcBef>
                <a:spcPts val="0"/>
              </a:spcBef>
              <a:spcAft>
                <a:spcPts val="0"/>
              </a:spcAft>
              <a:buClr>
                <a:schemeClr val="lt1"/>
              </a:buClr>
              <a:buSzPts val="1400"/>
              <a:buFont typeface="Kumbh Sans"/>
              <a:buChar char="●"/>
              <a:defRPr sz="1400" b="0" i="0" u="none" strike="noStrike" cap="none">
                <a:solidFill>
                  <a:schemeClr val="lt1"/>
                </a:solidFill>
                <a:latin typeface="Kumbh Sans"/>
                <a:ea typeface="Kumbh Sans"/>
                <a:cs typeface="Kumbh Sans"/>
                <a:sym typeface="Kumbh Sans"/>
              </a:defRPr>
            </a:lvl4pPr>
            <a:lvl5pPr marL="2286000" marR="0" lvl="4" indent="-317500" algn="l" rtl="0">
              <a:lnSpc>
                <a:spcPct val="115000"/>
              </a:lnSpc>
              <a:spcBef>
                <a:spcPts val="0"/>
              </a:spcBef>
              <a:spcAft>
                <a:spcPts val="0"/>
              </a:spcAft>
              <a:buClr>
                <a:schemeClr val="lt1"/>
              </a:buClr>
              <a:buSzPts val="1400"/>
              <a:buFont typeface="Kumbh Sans"/>
              <a:buChar char="○"/>
              <a:defRPr sz="1400" b="0" i="0" u="none" strike="noStrike" cap="none">
                <a:solidFill>
                  <a:schemeClr val="lt1"/>
                </a:solidFill>
                <a:latin typeface="Kumbh Sans"/>
                <a:ea typeface="Kumbh Sans"/>
                <a:cs typeface="Kumbh Sans"/>
                <a:sym typeface="Kumbh Sans"/>
              </a:defRPr>
            </a:lvl5pPr>
            <a:lvl6pPr marL="2743200" marR="0" lvl="5" indent="-317500" algn="l" rtl="0">
              <a:lnSpc>
                <a:spcPct val="115000"/>
              </a:lnSpc>
              <a:spcBef>
                <a:spcPts val="0"/>
              </a:spcBef>
              <a:spcAft>
                <a:spcPts val="0"/>
              </a:spcAft>
              <a:buClr>
                <a:schemeClr val="lt1"/>
              </a:buClr>
              <a:buSzPts val="1400"/>
              <a:buFont typeface="Kumbh Sans"/>
              <a:buChar char="■"/>
              <a:defRPr sz="1400" b="0" i="0" u="none" strike="noStrike" cap="none">
                <a:solidFill>
                  <a:schemeClr val="lt1"/>
                </a:solidFill>
                <a:latin typeface="Kumbh Sans"/>
                <a:ea typeface="Kumbh Sans"/>
                <a:cs typeface="Kumbh Sans"/>
                <a:sym typeface="Kumbh Sans"/>
              </a:defRPr>
            </a:lvl6pPr>
            <a:lvl7pPr marL="3200400" marR="0" lvl="6" indent="-317500" algn="l" rtl="0">
              <a:lnSpc>
                <a:spcPct val="115000"/>
              </a:lnSpc>
              <a:spcBef>
                <a:spcPts val="0"/>
              </a:spcBef>
              <a:spcAft>
                <a:spcPts val="0"/>
              </a:spcAft>
              <a:buClr>
                <a:schemeClr val="lt1"/>
              </a:buClr>
              <a:buSzPts val="1400"/>
              <a:buFont typeface="Kumbh Sans"/>
              <a:buChar char="●"/>
              <a:defRPr sz="1400" b="0" i="0" u="none" strike="noStrike" cap="none">
                <a:solidFill>
                  <a:schemeClr val="lt1"/>
                </a:solidFill>
                <a:latin typeface="Kumbh Sans"/>
                <a:ea typeface="Kumbh Sans"/>
                <a:cs typeface="Kumbh Sans"/>
                <a:sym typeface="Kumbh Sans"/>
              </a:defRPr>
            </a:lvl7pPr>
            <a:lvl8pPr marL="3657600" marR="0" lvl="7" indent="-317500" algn="l" rtl="0">
              <a:lnSpc>
                <a:spcPct val="115000"/>
              </a:lnSpc>
              <a:spcBef>
                <a:spcPts val="0"/>
              </a:spcBef>
              <a:spcAft>
                <a:spcPts val="0"/>
              </a:spcAft>
              <a:buClr>
                <a:schemeClr val="lt1"/>
              </a:buClr>
              <a:buSzPts val="1400"/>
              <a:buFont typeface="Kumbh Sans"/>
              <a:buChar char="○"/>
              <a:defRPr sz="1400" b="0" i="0" u="none" strike="noStrike" cap="none">
                <a:solidFill>
                  <a:schemeClr val="lt1"/>
                </a:solidFill>
                <a:latin typeface="Kumbh Sans"/>
                <a:ea typeface="Kumbh Sans"/>
                <a:cs typeface="Kumbh Sans"/>
                <a:sym typeface="Kumbh Sans"/>
              </a:defRPr>
            </a:lvl8pPr>
            <a:lvl9pPr marL="4114800" marR="0" lvl="8" indent="-317500" algn="l" rtl="0">
              <a:lnSpc>
                <a:spcPct val="115000"/>
              </a:lnSpc>
              <a:spcBef>
                <a:spcPts val="0"/>
              </a:spcBef>
              <a:spcAft>
                <a:spcPts val="0"/>
              </a:spcAft>
              <a:buClr>
                <a:schemeClr val="lt1"/>
              </a:buClr>
              <a:buSzPts val="1400"/>
              <a:buFont typeface="Kumbh Sans"/>
              <a:buChar char="■"/>
              <a:defRPr sz="1400" b="0" i="0" u="none" strike="noStrike" cap="none">
                <a:solidFill>
                  <a:schemeClr val="lt1"/>
                </a:solidFill>
                <a:latin typeface="Kumbh Sans"/>
                <a:ea typeface="Kumbh Sans"/>
                <a:cs typeface="Kumbh Sans"/>
                <a:sym typeface="Kumbh Sans"/>
              </a:defRPr>
            </a:lvl9pPr>
          </a:lstStyle>
          <a:p>
            <a:endParaRPr lang="el-GR" dirty="0">
              <a:solidFill>
                <a:srgbClr val="000000"/>
              </a:solidFill>
              <a:latin typeface="PFTransport"/>
            </a:endParaRPr>
          </a:p>
          <a:p>
            <a:pPr marL="139700" indent="0">
              <a:buNone/>
            </a:pPr>
            <a:r>
              <a:rPr lang="el-GR" b="1" dirty="0">
                <a:solidFill>
                  <a:srgbClr val="00B050"/>
                </a:solidFill>
                <a:latin typeface="PFTransport"/>
              </a:rPr>
              <a:t>Πράσινη επανάσταση</a:t>
            </a:r>
            <a:r>
              <a:rPr lang="en-US" b="1" dirty="0">
                <a:solidFill>
                  <a:srgbClr val="00B050"/>
                </a:solidFill>
                <a:latin typeface="PFTransport"/>
              </a:rPr>
              <a:t> </a:t>
            </a:r>
            <a:r>
              <a:rPr lang="en-US" dirty="0">
                <a:solidFill>
                  <a:schemeClr val="tx1"/>
                </a:solidFill>
                <a:latin typeface="PFTransport"/>
              </a:rPr>
              <a:t>1940 </a:t>
            </a:r>
            <a:r>
              <a:rPr lang="el-GR" dirty="0">
                <a:solidFill>
                  <a:schemeClr val="tx1"/>
                </a:solidFill>
                <a:latin typeface="PFTransport"/>
              </a:rPr>
              <a:t>έως </a:t>
            </a:r>
            <a:r>
              <a:rPr lang="en-US" dirty="0">
                <a:solidFill>
                  <a:schemeClr val="tx1"/>
                </a:solidFill>
                <a:latin typeface="PFTransport"/>
              </a:rPr>
              <a:t>1984</a:t>
            </a:r>
          </a:p>
          <a:p>
            <a:endParaRPr lang="el-GR" dirty="0">
              <a:solidFill>
                <a:srgbClr val="000000"/>
              </a:solidFill>
              <a:latin typeface="PFTransport"/>
            </a:endParaRPr>
          </a:p>
          <a:p>
            <a:endParaRPr lang="en-US" dirty="0"/>
          </a:p>
        </p:txBody>
      </p:sp>
      <p:pic>
        <p:nvPicPr>
          <p:cNvPr id="10" name="Picture 9">
            <a:extLst>
              <a:ext uri="{FF2B5EF4-FFF2-40B4-BE49-F238E27FC236}">
                <a16:creationId xmlns:a16="http://schemas.microsoft.com/office/drawing/2014/main" id="{4D6D0DC4-A142-6EAF-A171-0496ED0626BF}"/>
              </a:ext>
            </a:extLst>
          </p:cNvPr>
          <p:cNvPicPr>
            <a:picLocks noChangeAspect="1"/>
          </p:cNvPicPr>
          <p:nvPr/>
        </p:nvPicPr>
        <p:blipFill rotWithShape="1">
          <a:blip r:embed="rId3"/>
          <a:srcRect b="9870"/>
          <a:stretch/>
        </p:blipFill>
        <p:spPr>
          <a:xfrm>
            <a:off x="4723053" y="2378410"/>
            <a:ext cx="1075628" cy="1255632"/>
          </a:xfrm>
          <a:prstGeom prst="rect">
            <a:avLst/>
          </a:prstGeom>
        </p:spPr>
      </p:pic>
      <p:sp>
        <p:nvSpPr>
          <p:cNvPr id="11" name="Left Brace 10">
            <a:extLst>
              <a:ext uri="{FF2B5EF4-FFF2-40B4-BE49-F238E27FC236}">
                <a16:creationId xmlns:a16="http://schemas.microsoft.com/office/drawing/2014/main" id="{449120AC-3429-FE61-BE83-55253CB790B2}"/>
              </a:ext>
            </a:extLst>
          </p:cNvPr>
          <p:cNvSpPr/>
          <p:nvPr/>
        </p:nvSpPr>
        <p:spPr>
          <a:xfrm rot="16200000">
            <a:off x="2626135" y="1639122"/>
            <a:ext cx="364273" cy="1389302"/>
          </a:xfrm>
          <a:prstGeom prst="leftBrace">
            <a:avLst>
              <a:gd name="adj1" fmla="val 26366"/>
              <a:gd name="adj2" fmla="val 18429"/>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6B17FE54-3FE3-6870-1C9A-F17C81480600}"/>
              </a:ext>
            </a:extLst>
          </p:cNvPr>
          <p:cNvCxnSpPr/>
          <p:nvPr/>
        </p:nvCxnSpPr>
        <p:spPr>
          <a:xfrm>
            <a:off x="5136995" y="2118417"/>
            <a:ext cx="0" cy="25999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4" name="Left Brace 13">
            <a:extLst>
              <a:ext uri="{FF2B5EF4-FFF2-40B4-BE49-F238E27FC236}">
                <a16:creationId xmlns:a16="http://schemas.microsoft.com/office/drawing/2014/main" id="{50AAF1A7-F80F-BF96-D61D-A68D1C47E80C}"/>
              </a:ext>
            </a:extLst>
          </p:cNvPr>
          <p:cNvSpPr/>
          <p:nvPr/>
        </p:nvSpPr>
        <p:spPr>
          <a:xfrm rot="16200000">
            <a:off x="6496850" y="2083325"/>
            <a:ext cx="259991" cy="330173"/>
          </a:xfrm>
          <a:prstGeom prst="leftBrace">
            <a:avLst>
              <a:gd name="adj1" fmla="val 22593"/>
              <a:gd name="adj2" fmla="val 45187"/>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Left Brace 14">
            <a:extLst>
              <a:ext uri="{FF2B5EF4-FFF2-40B4-BE49-F238E27FC236}">
                <a16:creationId xmlns:a16="http://schemas.microsoft.com/office/drawing/2014/main" id="{3F49A761-3DE5-4218-563C-7E6D77F0FBD0}"/>
              </a:ext>
            </a:extLst>
          </p:cNvPr>
          <p:cNvSpPr/>
          <p:nvPr/>
        </p:nvSpPr>
        <p:spPr>
          <a:xfrm rot="16200000">
            <a:off x="5598016" y="1657397"/>
            <a:ext cx="259991" cy="1182032"/>
          </a:xfrm>
          <a:prstGeom prst="leftBrace">
            <a:avLst>
              <a:gd name="adj1" fmla="val 26366"/>
              <a:gd name="adj2" fmla="val 73775"/>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098865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E50B41-CA13-FAB1-E68C-9F7DBA6899B0}"/>
              </a:ext>
            </a:extLst>
          </p:cNvPr>
          <p:cNvSpPr txBox="1"/>
          <p:nvPr/>
        </p:nvSpPr>
        <p:spPr>
          <a:xfrm>
            <a:off x="823548" y="811217"/>
            <a:ext cx="4657060" cy="461665"/>
          </a:xfrm>
          <a:prstGeom prst="rect">
            <a:avLst/>
          </a:prstGeom>
          <a:noFill/>
        </p:spPr>
        <p:txBody>
          <a:bodyPr wrap="square">
            <a:spAutoFit/>
          </a:bodyPr>
          <a:lstStyle/>
          <a:p>
            <a:pPr algn="ctr"/>
            <a:r>
              <a:rPr lang="el-GR" sz="2400" b="1" i="0" u="none" strike="noStrike" baseline="0" dirty="0">
                <a:solidFill>
                  <a:schemeClr val="accent1"/>
                </a:solidFill>
                <a:latin typeface="PFTransport"/>
              </a:rPr>
              <a:t>Καινοφανή τρόφιμα (</a:t>
            </a:r>
            <a:r>
              <a:rPr lang="en-US" sz="2400" b="1" i="1" u="none" strike="noStrike" baseline="0" dirty="0">
                <a:solidFill>
                  <a:schemeClr val="accent1"/>
                </a:solidFill>
                <a:latin typeface="PFTransport"/>
              </a:rPr>
              <a:t>novel foods</a:t>
            </a:r>
            <a:r>
              <a:rPr lang="el-GR" sz="2400" b="1" i="1" u="none" strike="noStrike" baseline="0" dirty="0">
                <a:solidFill>
                  <a:schemeClr val="accent1"/>
                </a:solidFill>
                <a:latin typeface="PFTransport"/>
              </a:rPr>
              <a:t>)</a:t>
            </a:r>
            <a:r>
              <a:rPr lang="el-GR" sz="2400" b="1" i="0" u="none" strike="noStrike" baseline="0" dirty="0">
                <a:solidFill>
                  <a:schemeClr val="accent1"/>
                </a:solidFill>
                <a:latin typeface="PFTransport"/>
              </a:rPr>
              <a:t> </a:t>
            </a:r>
            <a:endParaRPr lang="en-US" sz="2400" b="1" dirty="0">
              <a:solidFill>
                <a:schemeClr val="accent1"/>
              </a:solidFill>
            </a:endParaRPr>
          </a:p>
        </p:txBody>
      </p:sp>
      <p:sp>
        <p:nvSpPr>
          <p:cNvPr id="5" name="TextBox 4">
            <a:extLst>
              <a:ext uri="{FF2B5EF4-FFF2-40B4-BE49-F238E27FC236}">
                <a16:creationId xmlns:a16="http://schemas.microsoft.com/office/drawing/2014/main" id="{DC4AF36F-CE4A-E08D-E780-864CE439D334}"/>
              </a:ext>
            </a:extLst>
          </p:cNvPr>
          <p:cNvSpPr txBox="1"/>
          <p:nvPr/>
        </p:nvSpPr>
        <p:spPr>
          <a:xfrm>
            <a:off x="914399" y="1272882"/>
            <a:ext cx="5404625" cy="3293209"/>
          </a:xfrm>
          <a:prstGeom prst="rect">
            <a:avLst/>
          </a:prstGeom>
          <a:noFill/>
        </p:spPr>
        <p:txBody>
          <a:bodyPr wrap="square">
            <a:spAutoFit/>
          </a:bodyPr>
          <a:lstStyle/>
          <a:p>
            <a:pPr algn="just"/>
            <a:endParaRPr lang="el-GR" sz="1600" dirty="0">
              <a:latin typeface="PFTransport"/>
            </a:endParaRPr>
          </a:p>
          <a:p>
            <a:pPr algn="just"/>
            <a:r>
              <a:rPr lang="el-GR" sz="1600" b="0" i="0" u="none" strike="noStrike" baseline="0" dirty="0">
                <a:solidFill>
                  <a:srgbClr val="000000"/>
                </a:solidFill>
                <a:latin typeface="PFTransport"/>
              </a:rPr>
              <a:t>Σύμφωνα με το θεσμικό πλαίσιο που ρυθμίζει θέματα τροφίμων, στα καινοφανή </a:t>
            </a:r>
            <a:r>
              <a:rPr lang="el-GR" sz="1600" b="1" i="0" u="none" strike="noStrike" baseline="0" dirty="0">
                <a:solidFill>
                  <a:srgbClr val="000000"/>
                </a:solidFill>
                <a:latin typeface="PFTransport"/>
              </a:rPr>
              <a:t>περιλαμβάνονται</a:t>
            </a:r>
            <a:r>
              <a:rPr lang="en-US" sz="1600" b="0" i="0" u="none" strike="noStrike" baseline="0" dirty="0">
                <a:solidFill>
                  <a:srgbClr val="000000"/>
                </a:solidFill>
                <a:latin typeface="PFTransport"/>
              </a:rPr>
              <a:t>:</a:t>
            </a:r>
          </a:p>
          <a:p>
            <a:pPr algn="just"/>
            <a:endParaRPr lang="en-US" sz="1600" b="0" i="0" u="none" strike="noStrike" baseline="0" dirty="0">
              <a:solidFill>
                <a:srgbClr val="000000"/>
              </a:solidFill>
              <a:latin typeface="PFTransport"/>
            </a:endParaRPr>
          </a:p>
          <a:p>
            <a:pPr marL="285750" indent="-285750" algn="just">
              <a:buFont typeface="Wingdings" panose="05000000000000000000" pitchFamily="2" charset="2"/>
              <a:buChar char="§"/>
            </a:pPr>
            <a:r>
              <a:rPr lang="el-GR" sz="1600" b="0" i="0" u="none" strike="noStrike" baseline="0" dirty="0">
                <a:solidFill>
                  <a:srgbClr val="000000"/>
                </a:solidFill>
                <a:latin typeface="PFTransport"/>
              </a:rPr>
              <a:t>όσα </a:t>
            </a:r>
            <a:r>
              <a:rPr lang="el-GR" sz="1600" b="0" i="1" u="none" strike="noStrike" baseline="0" dirty="0">
                <a:solidFill>
                  <a:srgbClr val="000000"/>
                </a:solidFill>
                <a:latin typeface="PFTransport"/>
              </a:rPr>
              <a:t>τρόφιμα αποτελούν αυτούσια προϊόντα γενετικής τροποποίησης</a:t>
            </a:r>
            <a:endParaRPr lang="en-US" sz="1600" b="0" i="0" u="none" strike="noStrike" baseline="0" dirty="0">
              <a:solidFill>
                <a:srgbClr val="000000"/>
              </a:solidFill>
              <a:latin typeface="PFTransport"/>
            </a:endParaRPr>
          </a:p>
          <a:p>
            <a:pPr marL="285750" indent="-285750" algn="just">
              <a:buFont typeface="Wingdings" panose="05000000000000000000" pitchFamily="2" charset="2"/>
              <a:buChar char="§"/>
            </a:pPr>
            <a:endParaRPr lang="en-US" sz="1600" dirty="0">
              <a:latin typeface="PFTransport"/>
            </a:endParaRPr>
          </a:p>
          <a:p>
            <a:pPr marL="285750" indent="-285750" algn="just">
              <a:buFont typeface="Wingdings" panose="05000000000000000000" pitchFamily="2" charset="2"/>
              <a:buChar char="§"/>
            </a:pPr>
            <a:r>
              <a:rPr lang="el-GR" sz="1600" b="0" i="0" u="none" strike="noStrike" baseline="0" dirty="0">
                <a:solidFill>
                  <a:srgbClr val="000000"/>
                </a:solidFill>
                <a:latin typeface="PFTransport"/>
              </a:rPr>
              <a:t>όσα </a:t>
            </a:r>
            <a:r>
              <a:rPr lang="el-GR" sz="1600" b="0" i="1" u="none" strike="noStrike" baseline="0" dirty="0">
                <a:solidFill>
                  <a:srgbClr val="000000"/>
                </a:solidFill>
                <a:latin typeface="PFTransport"/>
              </a:rPr>
              <a:t>περιέχουν κατά την κατανάλωσή τους γενετικά τροποποιημένους οργανισμούς</a:t>
            </a:r>
            <a:endParaRPr lang="en-US" sz="1600" b="0" i="0" u="none" strike="noStrike" baseline="0" dirty="0">
              <a:solidFill>
                <a:srgbClr val="000000"/>
              </a:solidFill>
              <a:latin typeface="PFTransport"/>
            </a:endParaRPr>
          </a:p>
          <a:p>
            <a:pPr marL="285750" indent="-285750" algn="just">
              <a:buFont typeface="Wingdings" panose="05000000000000000000" pitchFamily="2" charset="2"/>
              <a:buChar char="§"/>
            </a:pPr>
            <a:endParaRPr lang="en-US" sz="1600" dirty="0">
              <a:latin typeface="PFTransport"/>
            </a:endParaRPr>
          </a:p>
          <a:p>
            <a:pPr marL="285750" indent="-285750" algn="just">
              <a:buFont typeface="Wingdings" panose="05000000000000000000" pitchFamily="2" charset="2"/>
              <a:buChar char="§"/>
            </a:pPr>
            <a:r>
              <a:rPr lang="el-GR" sz="1600" b="0" i="0" u="none" strike="noStrike" baseline="0" dirty="0">
                <a:solidFill>
                  <a:srgbClr val="000000"/>
                </a:solidFill>
                <a:latin typeface="PFTransport"/>
              </a:rPr>
              <a:t>καθώς και όσα </a:t>
            </a:r>
            <a:r>
              <a:rPr lang="el-GR" sz="1600" b="0" i="1" u="none" strike="noStrike" baseline="0" dirty="0">
                <a:solidFill>
                  <a:srgbClr val="000000"/>
                </a:solidFill>
                <a:latin typeface="PFTransport"/>
              </a:rPr>
              <a:t>παράγονται με τη χρήση μικροβιακών ενζύμων ή πρωτεϊνών που έχουν παραληφθεί με μεθόδους γενετικής μηχανικής</a:t>
            </a:r>
            <a:r>
              <a:rPr lang="el-GR" sz="1600" b="0" i="0" u="none" strike="noStrike" baseline="0" dirty="0">
                <a:solidFill>
                  <a:srgbClr val="000000"/>
                </a:solidFill>
                <a:latin typeface="PFTransport"/>
              </a:rPr>
              <a:t>. </a:t>
            </a:r>
            <a:endParaRPr lang="en-US" sz="1100" dirty="0"/>
          </a:p>
        </p:txBody>
      </p:sp>
      <p:sp>
        <p:nvSpPr>
          <p:cNvPr id="11" name="Rectangle: Diagonal Corners Rounded 10">
            <a:extLst>
              <a:ext uri="{FF2B5EF4-FFF2-40B4-BE49-F238E27FC236}">
                <a16:creationId xmlns:a16="http://schemas.microsoft.com/office/drawing/2014/main" id="{F7560702-2D25-4ADB-6030-EB31E853E9B1}"/>
              </a:ext>
            </a:extLst>
          </p:cNvPr>
          <p:cNvSpPr/>
          <p:nvPr/>
        </p:nvSpPr>
        <p:spPr>
          <a:xfrm>
            <a:off x="6594088" y="1515990"/>
            <a:ext cx="1975756" cy="2806995"/>
          </a:xfrm>
          <a:prstGeom prst="round2Diag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600" b="0" i="0" u="none" strike="noStrike" kern="0" cap="none" spc="0" normalizeH="0" baseline="0" noProof="0" dirty="0">
                <a:ln>
                  <a:noFill/>
                </a:ln>
                <a:solidFill>
                  <a:srgbClr val="000000"/>
                </a:solidFill>
                <a:effectLst/>
                <a:uLnTx/>
                <a:uFillTx/>
                <a:latin typeface="PFTransport"/>
                <a:cs typeface="Arial"/>
                <a:sym typeface="Arial"/>
              </a:rPr>
              <a:t>Κάθε χρόνο η αγορά εμπλουτίζεται με νέα προϊόντα διατροφής των οποίων η παραγωγή και η μεταποίηση περιλαμβάνουν την αξιοποίηση ΓΤΟ. </a:t>
            </a: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32206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12BFDC-C646-7F41-8F9B-93A6E529E0AC}"/>
              </a:ext>
            </a:extLst>
          </p:cNvPr>
          <p:cNvSpPr txBox="1"/>
          <p:nvPr/>
        </p:nvSpPr>
        <p:spPr>
          <a:xfrm>
            <a:off x="1807535" y="397748"/>
            <a:ext cx="5943600" cy="461665"/>
          </a:xfrm>
          <a:prstGeom prst="rect">
            <a:avLst/>
          </a:prstGeom>
          <a:noFill/>
        </p:spPr>
        <p:txBody>
          <a:bodyPr wrap="square">
            <a:spAutoFit/>
          </a:bodyPr>
          <a:lstStyle/>
          <a:p>
            <a:pPr algn="ctr"/>
            <a:r>
              <a:rPr lang="el-GR" sz="2400" b="1" i="0" u="none" strike="noStrike" baseline="0" dirty="0">
                <a:solidFill>
                  <a:schemeClr val="accent1"/>
                </a:solidFill>
                <a:latin typeface="PFTransport"/>
              </a:rPr>
              <a:t>Πείνα</a:t>
            </a:r>
            <a:r>
              <a:rPr lang="en-US" sz="2400" b="1" i="0" u="none" strike="noStrike" baseline="0" dirty="0">
                <a:solidFill>
                  <a:schemeClr val="accent1"/>
                </a:solidFill>
                <a:latin typeface="PFTransport"/>
              </a:rPr>
              <a:t> &amp; </a:t>
            </a:r>
            <a:r>
              <a:rPr lang="el-GR" sz="2400" b="1" i="0" u="none" strike="noStrike" baseline="0" dirty="0">
                <a:solidFill>
                  <a:schemeClr val="accent1"/>
                </a:solidFill>
                <a:latin typeface="PFTransport"/>
              </a:rPr>
              <a:t>Γενετικά Τροποποιημένα</a:t>
            </a:r>
            <a:r>
              <a:rPr lang="en-US" sz="2400" b="1" i="0" u="none" strike="noStrike" baseline="0" dirty="0">
                <a:solidFill>
                  <a:schemeClr val="accent1"/>
                </a:solidFill>
                <a:latin typeface="PFTransport"/>
              </a:rPr>
              <a:t> </a:t>
            </a:r>
            <a:r>
              <a:rPr lang="el-GR" sz="2400" b="1" i="0" u="none" strike="noStrike" baseline="0" dirty="0">
                <a:solidFill>
                  <a:schemeClr val="accent1"/>
                </a:solidFill>
                <a:latin typeface="PFTransport"/>
              </a:rPr>
              <a:t>φυτά </a:t>
            </a:r>
            <a:r>
              <a:rPr lang="en-US" sz="2400" b="1" i="0" u="none" strike="noStrike" baseline="0" dirty="0">
                <a:solidFill>
                  <a:schemeClr val="accent1"/>
                </a:solidFill>
                <a:latin typeface="PFTransport"/>
              </a:rPr>
              <a:t>  </a:t>
            </a:r>
            <a:r>
              <a:rPr lang="el-GR" sz="2400" b="1" i="0" u="none" strike="noStrike" baseline="0" dirty="0">
                <a:solidFill>
                  <a:schemeClr val="accent1"/>
                </a:solidFill>
                <a:latin typeface="PFTransport"/>
              </a:rPr>
              <a:t> </a:t>
            </a:r>
            <a:endParaRPr lang="en-US" sz="1800" b="1" dirty="0">
              <a:solidFill>
                <a:schemeClr val="accent1"/>
              </a:solidFill>
            </a:endParaRPr>
          </a:p>
        </p:txBody>
      </p:sp>
      <p:sp>
        <p:nvSpPr>
          <p:cNvPr id="5" name="TextBox 4">
            <a:extLst>
              <a:ext uri="{FF2B5EF4-FFF2-40B4-BE49-F238E27FC236}">
                <a16:creationId xmlns:a16="http://schemas.microsoft.com/office/drawing/2014/main" id="{397D2B46-D7BD-B88A-DC92-51EDC94A4E3E}"/>
              </a:ext>
            </a:extLst>
          </p:cNvPr>
          <p:cNvSpPr txBox="1"/>
          <p:nvPr/>
        </p:nvSpPr>
        <p:spPr>
          <a:xfrm>
            <a:off x="622004" y="931169"/>
            <a:ext cx="7899992" cy="2862322"/>
          </a:xfrm>
          <a:prstGeom prst="rect">
            <a:avLst/>
          </a:prstGeom>
          <a:noFill/>
        </p:spPr>
        <p:txBody>
          <a:bodyPr wrap="square">
            <a:spAutoFit/>
          </a:bodyPr>
          <a:lstStyle/>
          <a:p>
            <a:pPr algn="ctr"/>
            <a:r>
              <a:rPr lang="el-GR" sz="1800" b="0" i="0" u="none" strike="noStrike" baseline="0" dirty="0">
                <a:solidFill>
                  <a:schemeClr val="accent2"/>
                </a:solidFill>
                <a:latin typeface="PFTransport"/>
              </a:rPr>
              <a:t>Το πρόβλημα της διατροφής των ανθρώπων που υποφέρουν από ένδεια και πείνα στις φτωχές χώρες είναι κεντρικό επιχείρημα για την υποστήριξη της καλλιέργειας ΓΤ φυτών. </a:t>
            </a:r>
          </a:p>
          <a:p>
            <a:pPr algn="ctr"/>
            <a:endParaRPr lang="el-GR" sz="1800" b="0" i="0" u="none" strike="noStrike" baseline="0" dirty="0">
              <a:solidFill>
                <a:schemeClr val="accent2"/>
              </a:solidFill>
              <a:latin typeface="PFTransport"/>
            </a:endParaRPr>
          </a:p>
          <a:p>
            <a:pPr algn="just"/>
            <a:endParaRPr lang="el-GR" sz="1800" dirty="0">
              <a:latin typeface="PFTransport"/>
            </a:endParaRPr>
          </a:p>
          <a:p>
            <a:pPr algn="just"/>
            <a:r>
              <a:rPr lang="el-GR" sz="1800" b="0" i="0" u="none" strike="noStrike" baseline="0" dirty="0">
                <a:solidFill>
                  <a:srgbClr val="000000"/>
                </a:solidFill>
                <a:latin typeface="PFTransport"/>
              </a:rPr>
              <a:t>Όσον αφορά στο πρόβλημα της πείνας, συχνά τίθεται το ερώτημα αν αυτή οφείλεται στα συστήματα διανομής της τροφής, τις αγορές, τις οικονομικές και πολιτικές δομές (πολέμους, εμπάργκο, μαζικές μετακινήσεις πληθυσμών), και λιγότερο στην ίδια την ανικανότητα των γεωργικών συστημάτων να παράγουν επαρκείς ποσότητες τροφής. </a:t>
            </a:r>
            <a:endParaRPr lang="en-US" sz="1200" dirty="0"/>
          </a:p>
        </p:txBody>
      </p:sp>
      <p:sp>
        <p:nvSpPr>
          <p:cNvPr id="6" name="Double Brace 5">
            <a:extLst>
              <a:ext uri="{FF2B5EF4-FFF2-40B4-BE49-F238E27FC236}">
                <a16:creationId xmlns:a16="http://schemas.microsoft.com/office/drawing/2014/main" id="{5420C044-D9A5-FD67-037E-E245DD4A3A99}"/>
              </a:ext>
            </a:extLst>
          </p:cNvPr>
          <p:cNvSpPr/>
          <p:nvPr/>
        </p:nvSpPr>
        <p:spPr>
          <a:xfrm>
            <a:off x="473147" y="2286013"/>
            <a:ext cx="8133907" cy="1392865"/>
          </a:xfrm>
          <a:prstGeom prst="bracePair">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576667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166A0C-F3AD-DD55-00AF-4556CF764B57}"/>
              </a:ext>
            </a:extLst>
          </p:cNvPr>
          <p:cNvPicPr>
            <a:picLocks noChangeAspect="1"/>
          </p:cNvPicPr>
          <p:nvPr/>
        </p:nvPicPr>
        <p:blipFill>
          <a:blip r:embed="rId2"/>
          <a:stretch>
            <a:fillRect/>
          </a:stretch>
        </p:blipFill>
        <p:spPr>
          <a:xfrm>
            <a:off x="393404" y="936928"/>
            <a:ext cx="1393220" cy="2125250"/>
          </a:xfrm>
          <a:prstGeom prst="rect">
            <a:avLst/>
          </a:prstGeom>
        </p:spPr>
      </p:pic>
      <p:sp>
        <p:nvSpPr>
          <p:cNvPr id="9" name="TextBox 8">
            <a:extLst>
              <a:ext uri="{FF2B5EF4-FFF2-40B4-BE49-F238E27FC236}">
                <a16:creationId xmlns:a16="http://schemas.microsoft.com/office/drawing/2014/main" id="{E644E9CC-6ED3-D10B-0FF8-C14C11E3E527}"/>
              </a:ext>
            </a:extLst>
          </p:cNvPr>
          <p:cNvSpPr txBox="1"/>
          <p:nvPr/>
        </p:nvSpPr>
        <p:spPr>
          <a:xfrm>
            <a:off x="1959315" y="1094422"/>
            <a:ext cx="5834351" cy="1477328"/>
          </a:xfrm>
          <a:prstGeom prst="rect">
            <a:avLst/>
          </a:prstGeom>
          <a:noFill/>
          <a:ln>
            <a:solidFill>
              <a:schemeClr val="accent2"/>
            </a:solidFill>
          </a:ln>
        </p:spPr>
        <p:txBody>
          <a:bodyPr wrap="square">
            <a:spAutoFit/>
          </a:bodyPr>
          <a:lstStyle/>
          <a:p>
            <a:pPr algn="just"/>
            <a:r>
              <a:rPr lang="el-GR" sz="1800" b="0" i="0" u="none" strike="noStrike" baseline="0" dirty="0">
                <a:solidFill>
                  <a:srgbClr val="000000"/>
                </a:solidFill>
                <a:latin typeface="PFTransport"/>
              </a:rPr>
              <a:t>Γεννάται και το ερώτημα αν η παγκόσμια αύξηση της παραγωγής των δημητριακών θα συνεισφέρει στην αντιμετώπιση της πείνας, δεδομένου ότι το μεγαλύτερο μέρος των παραγόμενων δημητριακών προορίζεται για την εκτροφή ζώων και την παρασκευή αλκοολούχων ποτών. </a:t>
            </a:r>
            <a:endParaRPr lang="en-US" sz="1200" dirty="0"/>
          </a:p>
        </p:txBody>
      </p:sp>
      <p:sp>
        <p:nvSpPr>
          <p:cNvPr id="11" name="TextBox 10">
            <a:extLst>
              <a:ext uri="{FF2B5EF4-FFF2-40B4-BE49-F238E27FC236}">
                <a16:creationId xmlns:a16="http://schemas.microsoft.com/office/drawing/2014/main" id="{61F2601D-4C1A-EAEB-8A74-CDA44DD2987D}"/>
              </a:ext>
            </a:extLst>
          </p:cNvPr>
          <p:cNvSpPr txBox="1"/>
          <p:nvPr/>
        </p:nvSpPr>
        <p:spPr>
          <a:xfrm>
            <a:off x="5175485" y="2529218"/>
            <a:ext cx="2703242" cy="2009061"/>
          </a:xfrm>
          <a:prstGeom prst="flowChartAlternateProcess">
            <a:avLst/>
          </a:prstGeom>
          <a:solidFill>
            <a:schemeClr val="accent1">
              <a:lumMod val="20000"/>
              <a:lumOff val="80000"/>
            </a:schemeClr>
          </a:solidFill>
        </p:spPr>
        <p:txBody>
          <a:bodyPr wrap="square">
            <a:spAutoFit/>
          </a:bodyPr>
          <a:lstStyle/>
          <a:p>
            <a:pPr algn="ctr"/>
            <a:r>
              <a:rPr lang="el-GR" sz="1600" b="0" i="0" u="none" strike="noStrike" baseline="0" dirty="0">
                <a:solidFill>
                  <a:srgbClr val="000000"/>
                </a:solidFill>
                <a:latin typeface="PFTransport"/>
              </a:rPr>
              <a:t>Το παράδειγμα της νότιας Ασίας δείχνει ότι μεταξύ 1970 και 1990 η παραγωγή των δημητριακών τετραπλασιάστηκε, ενώ ο πληθυσμός της περιοχής διπλασιάστηκε. </a:t>
            </a:r>
            <a:endParaRPr lang="en-US" sz="1100" dirty="0"/>
          </a:p>
        </p:txBody>
      </p:sp>
    </p:spTree>
    <p:extLst>
      <p:ext uri="{BB962C8B-B14F-4D97-AF65-F5344CB8AC3E}">
        <p14:creationId xmlns:p14="http://schemas.microsoft.com/office/powerpoint/2010/main" val="22410375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7D66EF-94C5-96F7-1AE1-E34EAB46173C}"/>
              </a:ext>
            </a:extLst>
          </p:cNvPr>
          <p:cNvSpPr txBox="1"/>
          <p:nvPr/>
        </p:nvSpPr>
        <p:spPr>
          <a:xfrm>
            <a:off x="1026041" y="1618502"/>
            <a:ext cx="7091917" cy="2585323"/>
          </a:xfrm>
          <a:prstGeom prst="rect">
            <a:avLst/>
          </a:prstGeom>
          <a:noFill/>
        </p:spPr>
        <p:txBody>
          <a:bodyPr wrap="square">
            <a:spAutoFit/>
          </a:bodyPr>
          <a:lstStyle/>
          <a:p>
            <a:pPr algn="just"/>
            <a:r>
              <a:rPr lang="el-GR" sz="1800" dirty="0">
                <a:solidFill>
                  <a:schemeClr val="accent2"/>
                </a:solidFill>
                <a:latin typeface="PFTransport"/>
              </a:rPr>
              <a:t>Γ</a:t>
            </a:r>
            <a:r>
              <a:rPr lang="el-GR" sz="1800" b="0" i="0" u="none" strike="noStrike" baseline="0" dirty="0">
                <a:solidFill>
                  <a:schemeClr val="accent2"/>
                </a:solidFill>
                <a:latin typeface="PFTransport"/>
              </a:rPr>
              <a:t>ια την εισαγωγή των γενετικά τροποποιημένων οργανισμών σημαντική είναι η στάση που τηρούν οι ίδιες οι χώρες του Τρίτου Κόσμου. </a:t>
            </a:r>
            <a:endParaRPr lang="en-US" sz="1800" b="0" i="0" u="none" strike="noStrike" baseline="0" dirty="0">
              <a:solidFill>
                <a:schemeClr val="accent2"/>
              </a:solidFill>
              <a:latin typeface="PFTransport"/>
            </a:endParaRPr>
          </a:p>
          <a:p>
            <a:pPr algn="just"/>
            <a:endParaRPr lang="en-US" sz="1800" b="0" i="0" u="none" strike="noStrike" baseline="0" dirty="0">
              <a:solidFill>
                <a:schemeClr val="accent2"/>
              </a:solidFill>
              <a:latin typeface="PFTransport"/>
            </a:endParaRPr>
          </a:p>
          <a:p>
            <a:pPr algn="just"/>
            <a:endParaRPr lang="en-US" sz="1800" b="0" i="0" u="none" strike="noStrike" baseline="0" dirty="0">
              <a:solidFill>
                <a:schemeClr val="accent2"/>
              </a:solidFill>
              <a:latin typeface="PFTransport"/>
            </a:endParaRPr>
          </a:p>
          <a:p>
            <a:pPr algn="just"/>
            <a:endParaRPr lang="en-US" sz="1800" dirty="0">
              <a:solidFill>
                <a:schemeClr val="accent2"/>
              </a:solidFill>
              <a:latin typeface="PFTransport"/>
            </a:endParaRPr>
          </a:p>
          <a:p>
            <a:pPr algn="just"/>
            <a:endParaRPr lang="en-US" sz="1800" b="0" i="0" u="none" strike="noStrike" baseline="0" dirty="0">
              <a:solidFill>
                <a:schemeClr val="accent2"/>
              </a:solidFill>
              <a:latin typeface="PFTransport"/>
            </a:endParaRPr>
          </a:p>
          <a:p>
            <a:pPr algn="just"/>
            <a:r>
              <a:rPr lang="el-GR" sz="1800" b="0" i="0" u="none" strike="noStrike" baseline="0" dirty="0">
                <a:solidFill>
                  <a:srgbClr val="000000"/>
                </a:solidFill>
                <a:latin typeface="PFTransport"/>
              </a:rPr>
              <a:t>Στην Αφρική, μόνο η νότια Αφρική έδωσε άδεια για εμπορική χρήση γενετικά τροποποιημένων φυτών. </a:t>
            </a:r>
          </a:p>
          <a:p>
            <a:pPr algn="just"/>
            <a:endParaRPr lang="el-GR" sz="1800" dirty="0">
              <a:latin typeface="PFTransport"/>
            </a:endParaRPr>
          </a:p>
        </p:txBody>
      </p:sp>
      <p:sp>
        <p:nvSpPr>
          <p:cNvPr id="4" name="TextBox 3">
            <a:extLst>
              <a:ext uri="{FF2B5EF4-FFF2-40B4-BE49-F238E27FC236}">
                <a16:creationId xmlns:a16="http://schemas.microsoft.com/office/drawing/2014/main" id="{05ACE9FB-490A-DD18-C261-63E58EDEEEDE}"/>
              </a:ext>
            </a:extLst>
          </p:cNvPr>
          <p:cNvSpPr txBox="1"/>
          <p:nvPr/>
        </p:nvSpPr>
        <p:spPr>
          <a:xfrm>
            <a:off x="1493874" y="691301"/>
            <a:ext cx="6347637" cy="492443"/>
          </a:xfrm>
          <a:prstGeom prst="rect">
            <a:avLst/>
          </a:prstGeom>
          <a:noFill/>
        </p:spPr>
        <p:txBody>
          <a:bodyPr wrap="square" rtlCol="0">
            <a:spAutoFit/>
          </a:bodyPr>
          <a:lstStyle/>
          <a:p>
            <a:pPr algn="ctr"/>
            <a:r>
              <a:rPr lang="el-GR" sz="2600" b="1" dirty="0">
                <a:solidFill>
                  <a:schemeClr val="accent1"/>
                </a:solidFill>
                <a:latin typeface="PFTransport"/>
              </a:rPr>
              <a:t>Η Στάση των χωρών </a:t>
            </a:r>
            <a:r>
              <a:rPr kumimoji="0" lang="el-GR" sz="2600" b="1" i="0" u="none" strike="noStrike" kern="0" cap="none" spc="0" normalizeH="0" baseline="0" noProof="0" dirty="0">
                <a:ln>
                  <a:noFill/>
                </a:ln>
                <a:solidFill>
                  <a:schemeClr val="accent1"/>
                </a:solidFill>
                <a:effectLst/>
                <a:uLnTx/>
                <a:uFillTx/>
                <a:latin typeface="PFTransport"/>
                <a:sym typeface="Arial"/>
              </a:rPr>
              <a:t>του Τρίτου Κόσμου</a:t>
            </a:r>
            <a:endParaRPr lang="en-US" sz="2600" b="1" dirty="0">
              <a:solidFill>
                <a:schemeClr val="accent1"/>
              </a:solidFill>
              <a:latin typeface="PFTransport"/>
            </a:endParaRPr>
          </a:p>
        </p:txBody>
      </p:sp>
      <p:sp>
        <p:nvSpPr>
          <p:cNvPr id="7" name="Arrow: Down 6">
            <a:extLst>
              <a:ext uri="{FF2B5EF4-FFF2-40B4-BE49-F238E27FC236}">
                <a16:creationId xmlns:a16="http://schemas.microsoft.com/office/drawing/2014/main" id="{53B69DAE-0E88-6C65-8742-7308BF1FAA0A}"/>
              </a:ext>
            </a:extLst>
          </p:cNvPr>
          <p:cNvSpPr/>
          <p:nvPr/>
        </p:nvSpPr>
        <p:spPr>
          <a:xfrm>
            <a:off x="4401879" y="2488018"/>
            <a:ext cx="531628" cy="5422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8231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Folded Corner 3">
            <a:extLst>
              <a:ext uri="{FF2B5EF4-FFF2-40B4-BE49-F238E27FC236}">
                <a16:creationId xmlns:a16="http://schemas.microsoft.com/office/drawing/2014/main" id="{0ECCCDC1-8E1D-7BDA-D7F8-61168983BAC1}"/>
              </a:ext>
            </a:extLst>
          </p:cNvPr>
          <p:cNvSpPr/>
          <p:nvPr/>
        </p:nvSpPr>
        <p:spPr>
          <a:xfrm>
            <a:off x="467831" y="847946"/>
            <a:ext cx="5443871" cy="3232297"/>
          </a:xfrm>
          <a:prstGeom prst="foldedCorner">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solidFill>
                <a:srgbClr val="000000"/>
              </a:solidFill>
              <a:latin typeface="PFTransport"/>
              <a:cs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800" b="0" i="0" u="none" strike="noStrike" kern="0" cap="none" spc="0" normalizeH="0" baseline="0" noProof="0" dirty="0">
                <a:ln>
                  <a:noFill/>
                </a:ln>
                <a:solidFill>
                  <a:srgbClr val="000000"/>
                </a:solidFill>
                <a:effectLst/>
                <a:uLnTx/>
                <a:uFillTx/>
                <a:latin typeface="PFTransport"/>
                <a:cs typeface="Arial"/>
                <a:sym typeface="Arial"/>
              </a:rPr>
              <a:t>Ακόμη και χώρες της Αφρικής που αντιμετωπίζουν σοβαρά επισιτιστικά προβλήματα, όπως η Ζάμπια, στην οποία υπολογίζεται ότι οι άνθρωποι υποφέρουν από υποσιτισμό ξεπερνούν τα 14 εκατομμύρια, αρνήθηκαν ανθρωπιστική βοήθεια υπό τη μορφή γενετικά τροποποιημένου καλαμποκιού προερχόμενου από την Αμερική, υποστηρίζοντας ότι οι αγρότες δεν μπορούν να καλλιεργήσουν μεταλλαγμένα, αφού οι παραγωγές τους εξάγονται στην Ευρώπη. </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08D53191-C957-53E3-2C01-9BF9097270E8}"/>
              </a:ext>
            </a:extLst>
          </p:cNvPr>
          <p:cNvPicPr>
            <a:picLocks noChangeAspect="1"/>
          </p:cNvPicPr>
          <p:nvPr/>
        </p:nvPicPr>
        <p:blipFill>
          <a:blip r:embed="rId2"/>
          <a:stretch>
            <a:fillRect/>
          </a:stretch>
        </p:blipFill>
        <p:spPr>
          <a:xfrm>
            <a:off x="6103087" y="869212"/>
            <a:ext cx="2573082" cy="287898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2727369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B29271-5B04-C240-C4A8-18A048F3E89E}"/>
              </a:ext>
            </a:extLst>
          </p:cNvPr>
          <p:cNvSpPr txBox="1"/>
          <p:nvPr/>
        </p:nvSpPr>
        <p:spPr>
          <a:xfrm>
            <a:off x="800100" y="1910030"/>
            <a:ext cx="7543800" cy="2585323"/>
          </a:xfrm>
          <a:prstGeom prst="rect">
            <a:avLst/>
          </a:prstGeom>
          <a:noFill/>
        </p:spPr>
        <p:txBody>
          <a:bodyPr wrap="square">
            <a:spAutoFit/>
          </a:bodyPr>
          <a:lstStyle/>
          <a:p>
            <a:pPr algn="just"/>
            <a:r>
              <a:rPr lang="el-GR" sz="1800" b="0" i="0" u="none" strike="noStrike" baseline="0" dirty="0">
                <a:solidFill>
                  <a:srgbClr val="000000"/>
                </a:solidFill>
                <a:latin typeface="PFTransport"/>
              </a:rPr>
              <a:t>Πιστεύουμε σθεναρά ότι η εικόνα της φτώχειας και της πείνας στις χώρες μας χρησιμοποιείται από τις μεγάλες πολυεθνικές εταιρείες, για την προώθηση μιας τεχνολογίας που ούτε ασφαλής, ούτε φιλοπεριβαλλοντική, ούτε οικονομικά συμφέρουσα είναι για εμάς. Δεν πιστεύουμε ότι αυτές οι εταιρείες, αλλά ούτε η τεχνολογία της γενετικής μηχανικής θα βοηθήσουν τους αγρότες μας να παραγάγουν την απαιτούμενη για τον 21ο αιώνα τροφή. Αντίθετα, θεωρούμε ότι θα καταστραφούν η βιοποικιλότητα, η τοπική γνώση και τα βιώσιμα συστήματα γεωργίας που οι αγρότες μας έχουν αναπτύξει για αιώνες, και θα υπονομευθεί η δυνατότητά μας να θρέψουμε τον εαυτό μας.</a:t>
            </a:r>
            <a:endParaRPr lang="en-US" sz="1200" dirty="0"/>
          </a:p>
        </p:txBody>
      </p:sp>
      <p:sp>
        <p:nvSpPr>
          <p:cNvPr id="7" name="TextBox 6">
            <a:extLst>
              <a:ext uri="{FF2B5EF4-FFF2-40B4-BE49-F238E27FC236}">
                <a16:creationId xmlns:a16="http://schemas.microsoft.com/office/drawing/2014/main" id="{554E50D0-19C3-2F6D-ACBD-20EC04AC687F}"/>
              </a:ext>
            </a:extLst>
          </p:cNvPr>
          <p:cNvSpPr txBox="1"/>
          <p:nvPr/>
        </p:nvSpPr>
        <p:spPr>
          <a:xfrm>
            <a:off x="800100" y="232648"/>
            <a:ext cx="7543801" cy="1015663"/>
          </a:xfrm>
          <a:prstGeom prst="rect">
            <a:avLst/>
          </a:prstGeom>
          <a:noFill/>
        </p:spPr>
        <p:txBody>
          <a:bodyPr wrap="square">
            <a:spAutoFit/>
          </a:bodyPr>
          <a:lstStyle/>
          <a:p>
            <a:pPr algn="ctr"/>
            <a:r>
              <a:rPr lang="el-GR" sz="2000" dirty="0">
                <a:solidFill>
                  <a:schemeClr val="accent1"/>
                </a:solidFill>
                <a:latin typeface="PFTransport"/>
              </a:rPr>
              <a:t>Στην </a:t>
            </a:r>
            <a:r>
              <a:rPr lang="el-GR" sz="2000" b="0" i="0" u="none" strike="noStrike" baseline="0" dirty="0">
                <a:solidFill>
                  <a:schemeClr val="accent1"/>
                </a:solidFill>
                <a:latin typeface="PFTransport"/>
              </a:rPr>
              <a:t>αναφορά που κατέθεσαν όλες οι αφρικανικές χώρες, εκτός από τη νότια Αφρική, το 1998 σε διάσκεψη του ΟΗΕ για την έρευνα στη γενετική αναφέρεται</a:t>
            </a:r>
            <a:r>
              <a:rPr lang="en-US" sz="2000" b="0" i="0" u="none" strike="noStrike" baseline="0" dirty="0">
                <a:solidFill>
                  <a:schemeClr val="accent1"/>
                </a:solidFill>
                <a:latin typeface="PFTransport"/>
              </a:rPr>
              <a:t>:</a:t>
            </a:r>
            <a:endParaRPr lang="en-US" dirty="0">
              <a:solidFill>
                <a:schemeClr val="accent1"/>
              </a:solidFill>
            </a:endParaRPr>
          </a:p>
        </p:txBody>
      </p:sp>
      <p:sp>
        <p:nvSpPr>
          <p:cNvPr id="9" name="TextBox 8">
            <a:extLst>
              <a:ext uri="{FF2B5EF4-FFF2-40B4-BE49-F238E27FC236}">
                <a16:creationId xmlns:a16="http://schemas.microsoft.com/office/drawing/2014/main" id="{C18F0E46-B285-14FA-D27C-A4E1C1C02029}"/>
              </a:ext>
            </a:extLst>
          </p:cNvPr>
          <p:cNvSpPr txBox="1"/>
          <p:nvPr/>
        </p:nvSpPr>
        <p:spPr>
          <a:xfrm>
            <a:off x="8128592" y="3696142"/>
            <a:ext cx="829340" cy="1323439"/>
          </a:xfrm>
          <a:prstGeom prst="rect">
            <a:avLst/>
          </a:prstGeom>
          <a:noFill/>
        </p:spPr>
        <p:txBody>
          <a:bodyPr wrap="square">
            <a:spAutoFit/>
          </a:bodyPr>
          <a:lstStyle/>
          <a:p>
            <a:r>
              <a:rPr kumimoji="0" lang="el-GR" sz="8000" b="1" i="0" u="none" strike="noStrike" kern="0" cap="none" spc="0" normalizeH="0" baseline="0" noProof="0" dirty="0">
                <a:ln>
                  <a:noFill/>
                </a:ln>
                <a:solidFill>
                  <a:schemeClr val="accent2"/>
                </a:solidFill>
                <a:effectLst/>
                <a:uLnTx/>
                <a:uFillTx/>
                <a:latin typeface="PFTransport"/>
                <a:cs typeface="Arial"/>
                <a:sym typeface="Arial"/>
              </a:rPr>
              <a:t>»</a:t>
            </a:r>
            <a:endParaRPr lang="en-US" sz="6600" b="1" dirty="0">
              <a:solidFill>
                <a:schemeClr val="accent2"/>
              </a:solidFill>
            </a:endParaRPr>
          </a:p>
        </p:txBody>
      </p:sp>
      <p:sp>
        <p:nvSpPr>
          <p:cNvPr id="11" name="TextBox 10">
            <a:extLst>
              <a:ext uri="{FF2B5EF4-FFF2-40B4-BE49-F238E27FC236}">
                <a16:creationId xmlns:a16="http://schemas.microsoft.com/office/drawing/2014/main" id="{D209B835-B7CA-51CD-F865-341EBAA19DD0}"/>
              </a:ext>
            </a:extLst>
          </p:cNvPr>
          <p:cNvSpPr txBox="1"/>
          <p:nvPr/>
        </p:nvSpPr>
        <p:spPr>
          <a:xfrm>
            <a:off x="186068" y="1248310"/>
            <a:ext cx="829340" cy="1323439"/>
          </a:xfrm>
          <a:prstGeom prst="rect">
            <a:avLst/>
          </a:prstGeom>
          <a:noFill/>
        </p:spPr>
        <p:txBody>
          <a:bodyPr wrap="square">
            <a:spAutoFit/>
          </a:bodyPr>
          <a:lstStyle/>
          <a:p>
            <a:r>
              <a:rPr kumimoji="0" lang="el-GR" sz="8000" b="1" i="0" u="none" strike="noStrike" kern="0" cap="none" spc="0" normalizeH="0" baseline="0" noProof="0" dirty="0">
                <a:ln>
                  <a:noFill/>
                </a:ln>
                <a:solidFill>
                  <a:schemeClr val="accent2"/>
                </a:solidFill>
                <a:effectLst/>
                <a:uLnTx/>
                <a:uFillTx/>
                <a:latin typeface="PFTransport"/>
                <a:cs typeface="Arial"/>
                <a:sym typeface="Arial"/>
              </a:rPr>
              <a:t>«</a:t>
            </a:r>
            <a:endParaRPr lang="en-US" sz="6600" b="1" dirty="0">
              <a:solidFill>
                <a:schemeClr val="accent2"/>
              </a:solidFill>
            </a:endParaRPr>
          </a:p>
        </p:txBody>
      </p:sp>
    </p:spTree>
    <p:extLst>
      <p:ext uri="{BB962C8B-B14F-4D97-AF65-F5344CB8AC3E}">
        <p14:creationId xmlns:p14="http://schemas.microsoft.com/office/powerpoint/2010/main" val="34137040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DB5FDA-2289-D6F1-2F9A-43A4A1B85E73}"/>
              </a:ext>
            </a:extLst>
          </p:cNvPr>
          <p:cNvSpPr txBox="1"/>
          <p:nvPr/>
        </p:nvSpPr>
        <p:spPr>
          <a:xfrm>
            <a:off x="2232837" y="795343"/>
            <a:ext cx="4678326" cy="1477328"/>
          </a:xfrm>
          <a:prstGeom prst="rect">
            <a:avLst/>
          </a:prstGeom>
          <a:noFill/>
          <a:ln w="57150">
            <a:solidFill>
              <a:schemeClr val="accent2"/>
            </a:solidFill>
          </a:ln>
        </p:spPr>
        <p:txBody>
          <a:bodyPr wrap="square">
            <a:spAutoFit/>
          </a:bodyPr>
          <a:lstStyle/>
          <a:p>
            <a:pPr marR="0" lvl="0" algn="just" defTabSz="914400" rtl="0" eaLnBrk="1" fontAlgn="auto" latinLnBrk="0" hangingPunct="1">
              <a:lnSpc>
                <a:spcPct val="100000"/>
              </a:lnSpc>
              <a:spcBef>
                <a:spcPts val="0"/>
              </a:spcBef>
              <a:spcAft>
                <a:spcPts val="0"/>
              </a:spcAft>
              <a:buClr>
                <a:srgbClr val="000000"/>
              </a:buClr>
              <a:buSzTx/>
              <a:tabLst/>
              <a:defRPr/>
            </a:pPr>
            <a:r>
              <a:rPr kumimoji="0" lang="el-GR" sz="1800" b="0" i="0" u="none" strike="noStrike" kern="0" cap="none" spc="0" normalizeH="0" baseline="0" noProof="0" dirty="0">
                <a:ln>
                  <a:noFill/>
                </a:ln>
                <a:solidFill>
                  <a:srgbClr val="000000"/>
                </a:solidFill>
                <a:effectLst/>
                <a:uLnTx/>
                <a:uFillTx/>
                <a:latin typeface="PFTransport"/>
                <a:cs typeface="Arial"/>
                <a:sym typeface="Arial"/>
              </a:rPr>
              <a:t>Η επιλογή της απελευθέρωσης της χρήσης των ΓΤΟ στις γεωργικές καλλιέργειες είναι, πιθανότατα, μια επιλογή που δεν μπορεί εκ των υστέρων να επαναξιολογηθεί και να αναιρεθεί. </a:t>
            </a:r>
            <a:endParaRPr kumimoji="0" lang="en-US" sz="1800" b="0" i="0" u="none" strike="noStrike" kern="0" cap="none" spc="0" normalizeH="0" baseline="0" noProof="0" dirty="0">
              <a:ln>
                <a:noFill/>
              </a:ln>
              <a:solidFill>
                <a:srgbClr val="000000"/>
              </a:solidFill>
              <a:effectLst/>
              <a:uLnTx/>
              <a:uFillTx/>
              <a:latin typeface="PFTransport"/>
              <a:cs typeface="Arial"/>
              <a:sym typeface="Arial"/>
            </a:endParaRPr>
          </a:p>
        </p:txBody>
      </p:sp>
      <p:sp>
        <p:nvSpPr>
          <p:cNvPr id="5" name="TextBox 4">
            <a:extLst>
              <a:ext uri="{FF2B5EF4-FFF2-40B4-BE49-F238E27FC236}">
                <a16:creationId xmlns:a16="http://schemas.microsoft.com/office/drawing/2014/main" id="{F3867FD1-FD5A-825A-35FA-BFAC1D8BE863}"/>
              </a:ext>
            </a:extLst>
          </p:cNvPr>
          <p:cNvSpPr txBox="1"/>
          <p:nvPr/>
        </p:nvSpPr>
        <p:spPr>
          <a:xfrm>
            <a:off x="2232837" y="2888718"/>
            <a:ext cx="4678326" cy="1477328"/>
          </a:xfrm>
          <a:prstGeom prst="rect">
            <a:avLst/>
          </a:prstGeom>
          <a:noFill/>
          <a:ln w="57150">
            <a:solidFill>
              <a:schemeClr val="accent1"/>
            </a:solidFill>
          </a:ln>
        </p:spPr>
        <p:txBody>
          <a:bodyPr wrap="square">
            <a:spAutoFit/>
          </a:bodyPr>
          <a:lstStyle/>
          <a:p>
            <a:pPr marR="0" lvl="0" algn="just" defTabSz="914400" rtl="0" eaLnBrk="1" fontAlgn="auto" latinLnBrk="0" hangingPunct="1">
              <a:lnSpc>
                <a:spcPct val="100000"/>
              </a:lnSpc>
              <a:spcBef>
                <a:spcPts val="0"/>
              </a:spcBef>
              <a:spcAft>
                <a:spcPts val="0"/>
              </a:spcAft>
              <a:buClr>
                <a:srgbClr val="000000"/>
              </a:buClr>
              <a:buSzTx/>
              <a:tabLst/>
              <a:defRPr/>
            </a:pPr>
            <a:r>
              <a:rPr kumimoji="0" lang="el-GR" sz="1800" b="0" i="0" u="none" strike="noStrike" kern="0" cap="none" spc="0" normalizeH="0" baseline="0" noProof="0" dirty="0">
                <a:ln>
                  <a:noFill/>
                </a:ln>
                <a:solidFill>
                  <a:srgbClr val="000000"/>
                </a:solidFill>
                <a:effectLst/>
                <a:uLnTx/>
                <a:uFillTx/>
                <a:latin typeface="PFTransport"/>
                <a:cs typeface="Arial"/>
                <a:sym typeface="Arial"/>
              </a:rPr>
              <a:t>Συγκρινόμενη με άλλες τεχνολογίες, που ενέχουν επίσης κινδύνους, όπως είναι η χρήση κινητών τηλεφώνων ή άλλων μέσων της τεχνολογίας, διαφέρει, γιατί αφορά ζωντανούς οργανισμούς.</a:t>
            </a:r>
            <a:endParaRPr kumimoji="0" lang="en-US" sz="1800" b="0" i="0" u="none" strike="noStrike" kern="0" cap="none" spc="0" normalizeH="0" baseline="0" noProof="0" dirty="0">
              <a:ln>
                <a:noFill/>
              </a:ln>
              <a:solidFill>
                <a:srgbClr val="000000"/>
              </a:solidFill>
              <a:effectLst/>
              <a:uLnTx/>
              <a:uFillTx/>
              <a:latin typeface="PFTransport"/>
              <a:cs typeface="Arial"/>
              <a:sym typeface="Arial"/>
            </a:endParaRPr>
          </a:p>
        </p:txBody>
      </p:sp>
    </p:spTree>
    <p:extLst>
      <p:ext uri="{BB962C8B-B14F-4D97-AF65-F5344CB8AC3E}">
        <p14:creationId xmlns:p14="http://schemas.microsoft.com/office/powerpoint/2010/main" val="28790306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3145EF-393D-6203-705C-ABBBE9523614}"/>
              </a:ext>
            </a:extLst>
          </p:cNvPr>
          <p:cNvSpPr txBox="1"/>
          <p:nvPr/>
        </p:nvSpPr>
        <p:spPr>
          <a:xfrm>
            <a:off x="733646" y="490345"/>
            <a:ext cx="7836196" cy="3693319"/>
          </a:xfrm>
          <a:prstGeom prst="rect">
            <a:avLst/>
          </a:prstGeom>
          <a:noFill/>
        </p:spPr>
        <p:txBody>
          <a:bodyPr wrap="square">
            <a:spAutoFit/>
          </a:bodyPr>
          <a:lstStyle/>
          <a:p>
            <a:pPr marL="285750" indent="-285750" algn="just">
              <a:buFont typeface="Wingdings" panose="05000000000000000000" pitchFamily="2" charset="2"/>
              <a:buChar char="§"/>
            </a:pPr>
            <a:endParaRPr lang="en-US" sz="1800" dirty="0">
              <a:latin typeface="PFTransport"/>
            </a:endParaRPr>
          </a:p>
          <a:p>
            <a:pPr marL="285750" indent="-285750" algn="just">
              <a:buFont typeface="Wingdings" panose="05000000000000000000" pitchFamily="2" charset="2"/>
              <a:buChar char="§"/>
            </a:pPr>
            <a:r>
              <a:rPr lang="el-GR" sz="1800" b="0" i="0" u="none" strike="noStrike" baseline="0" dirty="0">
                <a:solidFill>
                  <a:srgbClr val="000000"/>
                </a:solidFill>
                <a:latin typeface="PFTransport"/>
              </a:rPr>
              <a:t>Τα γενετικά τροποποιημένα είδη μπορεί να εξελιχθούν σε ανθεκτικά ζιζάνια των καλλιεργειών ή, ακόμα, να μετατραπούν σε «εισβολείς» των φυσικών οικοσυστημάτων και να παραμείνουν στο περιβάλλον. </a:t>
            </a:r>
            <a:endParaRPr lang="en-US" sz="1800" b="0" i="0" u="none" strike="noStrike" baseline="0" dirty="0">
              <a:solidFill>
                <a:srgbClr val="000000"/>
              </a:solidFill>
              <a:latin typeface="PFTransport"/>
            </a:endParaRPr>
          </a:p>
          <a:p>
            <a:pPr marL="285750" indent="-285750" algn="just">
              <a:buFont typeface="Wingdings" panose="05000000000000000000" pitchFamily="2" charset="2"/>
              <a:buChar char="§"/>
            </a:pPr>
            <a:endParaRPr lang="en-US" sz="1800" dirty="0">
              <a:latin typeface="PFTransport"/>
            </a:endParaRPr>
          </a:p>
          <a:p>
            <a:pPr marL="285750" indent="-285750" algn="just">
              <a:buFont typeface="Wingdings" panose="05000000000000000000" pitchFamily="2" charset="2"/>
              <a:buChar char="§"/>
            </a:pPr>
            <a:r>
              <a:rPr lang="el-GR" sz="1800" b="0" i="0" u="none" strike="noStrike" baseline="0" dirty="0">
                <a:solidFill>
                  <a:srgbClr val="000000"/>
                </a:solidFill>
                <a:latin typeface="PFTransport"/>
              </a:rPr>
              <a:t>Αυτό μπορεί να πραγματοποιηθεί με «κάθετη» ή/και «οριζόντια» ροή γονιδίων σε άλλους, παρακείμενους οργανισμούς, όπως είναι τα συμβατικά υβρίδια του ίδιου είδους. </a:t>
            </a:r>
            <a:endParaRPr lang="en-US" sz="1800" b="0" i="0" u="none" strike="noStrike" baseline="0" dirty="0">
              <a:solidFill>
                <a:srgbClr val="000000"/>
              </a:solidFill>
              <a:latin typeface="PFTransport"/>
            </a:endParaRPr>
          </a:p>
          <a:p>
            <a:pPr marL="285750" indent="-285750" algn="just">
              <a:buFont typeface="Wingdings" panose="05000000000000000000" pitchFamily="2" charset="2"/>
              <a:buChar char="§"/>
            </a:pPr>
            <a:endParaRPr lang="en-US" sz="1800" dirty="0">
              <a:latin typeface="PFTransport"/>
            </a:endParaRPr>
          </a:p>
          <a:p>
            <a:pPr marL="285750" indent="-285750" algn="just">
              <a:buFont typeface="Wingdings" panose="05000000000000000000" pitchFamily="2" charset="2"/>
              <a:buChar char="§"/>
            </a:pPr>
            <a:r>
              <a:rPr lang="el-GR" sz="1800" b="0" i="0" u="none" strike="noStrike" baseline="0" dirty="0">
                <a:solidFill>
                  <a:srgbClr val="000000"/>
                </a:solidFill>
                <a:latin typeface="PFTransport"/>
              </a:rPr>
              <a:t>Η παραμονή και η εξάπλωση δεν θα μπορούσαν να ελεγχθούν εύκολα από τις ανθρώπινες κοινωνίες, εάν τελικά αποδειχθεί ότι κάποιος γενετικά τροποποιημένος οργανισμός έχει σοβαρές αρνητικές επιπτώσεις, είτε για την ανθρώπινη υγεία είτε για τη βιοποικιλότητα και τη γεωργία.</a:t>
            </a:r>
            <a:endParaRPr lang="en-US" sz="1200" dirty="0"/>
          </a:p>
        </p:txBody>
      </p:sp>
    </p:spTree>
    <p:extLst>
      <p:ext uri="{BB962C8B-B14F-4D97-AF65-F5344CB8AC3E}">
        <p14:creationId xmlns:p14="http://schemas.microsoft.com/office/powerpoint/2010/main" val="39775687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52"/>
          <p:cNvSpPr txBox="1">
            <a:spLocks noGrp="1"/>
          </p:cNvSpPr>
          <p:nvPr>
            <p:ph type="title"/>
          </p:nvPr>
        </p:nvSpPr>
        <p:spPr>
          <a:xfrm>
            <a:off x="2476417" y="3651749"/>
            <a:ext cx="4191000" cy="434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l-GR" dirty="0"/>
              <a:t>Καλή συνέχεια!</a:t>
            </a:r>
            <a:endParaRPr dirty="0"/>
          </a:p>
        </p:txBody>
      </p:sp>
      <p:grpSp>
        <p:nvGrpSpPr>
          <p:cNvPr id="670" name="Google Shape;670;p52"/>
          <p:cNvGrpSpPr/>
          <p:nvPr/>
        </p:nvGrpSpPr>
        <p:grpSpPr>
          <a:xfrm>
            <a:off x="2969419" y="1239547"/>
            <a:ext cx="3204995" cy="2137311"/>
            <a:chOff x="1149000" y="539588"/>
            <a:chExt cx="3657000" cy="2438740"/>
          </a:xfrm>
        </p:grpSpPr>
        <p:sp>
          <p:nvSpPr>
            <p:cNvPr id="671" name="Google Shape;671;p52"/>
            <p:cNvSpPr/>
            <p:nvPr/>
          </p:nvSpPr>
          <p:spPr>
            <a:xfrm>
              <a:off x="1149000" y="539588"/>
              <a:ext cx="3657000" cy="2099100"/>
            </a:xfrm>
            <a:prstGeom prst="roundRect">
              <a:avLst>
                <a:gd name="adj" fmla="val 3028"/>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52"/>
            <p:cNvSpPr/>
            <p:nvPr/>
          </p:nvSpPr>
          <p:spPr>
            <a:xfrm>
              <a:off x="2862061" y="2638688"/>
              <a:ext cx="230700" cy="251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52"/>
            <p:cNvSpPr/>
            <p:nvPr/>
          </p:nvSpPr>
          <p:spPr>
            <a:xfrm>
              <a:off x="1361690" y="2890427"/>
              <a:ext cx="3232200" cy="87900"/>
            </a:xfrm>
            <a:prstGeom prst="roundRect">
              <a:avLst>
                <a:gd name="adj" fmla="val 0"/>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a:extLst>
              <a:ext uri="{FF2B5EF4-FFF2-40B4-BE49-F238E27FC236}">
                <a16:creationId xmlns:a16="http://schemas.microsoft.com/office/drawing/2014/main" id="{1945B377-1EDB-4F94-494A-295B01E6C987}"/>
              </a:ext>
            </a:extLst>
          </p:cNvPr>
          <p:cNvPicPr>
            <a:picLocks noChangeAspect="1"/>
          </p:cNvPicPr>
          <p:nvPr/>
        </p:nvPicPr>
        <p:blipFill>
          <a:blip r:embed="rId3"/>
          <a:stretch>
            <a:fillRect/>
          </a:stretch>
        </p:blipFill>
        <p:spPr>
          <a:xfrm>
            <a:off x="3600339" y="1317973"/>
            <a:ext cx="1942998" cy="1650913"/>
          </a:xfrm>
          <a:prstGeom prst="rect">
            <a:avLst/>
          </a:prstGeom>
        </p:spPr>
      </p:pic>
    </p:spTree>
    <p:extLst>
      <p:ext uri="{BB962C8B-B14F-4D97-AF65-F5344CB8AC3E}">
        <p14:creationId xmlns:p14="http://schemas.microsoft.com/office/powerpoint/2010/main" val="16205039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C4051-C8D8-8DEA-A28D-9DF949B9932F}"/>
              </a:ext>
            </a:extLst>
          </p:cNvPr>
          <p:cNvSpPr>
            <a:spLocks noGrp="1"/>
          </p:cNvSpPr>
          <p:nvPr>
            <p:ph type="title"/>
          </p:nvPr>
        </p:nvSpPr>
        <p:spPr>
          <a:xfrm>
            <a:off x="720000" y="685542"/>
            <a:ext cx="7704000" cy="572700"/>
          </a:xfrm>
        </p:spPr>
        <p:txBody>
          <a:bodyPr/>
          <a:lstStyle/>
          <a:p>
            <a:r>
              <a:rPr lang="el-GR" dirty="0">
                <a:solidFill>
                  <a:schemeClr val="accent1"/>
                </a:solidFill>
              </a:rPr>
              <a:t>Βιβλιογραφίες</a:t>
            </a:r>
            <a:endParaRPr lang="en-US" dirty="0">
              <a:solidFill>
                <a:schemeClr val="accent1"/>
              </a:solidFill>
            </a:endParaRPr>
          </a:p>
        </p:txBody>
      </p:sp>
      <p:sp>
        <p:nvSpPr>
          <p:cNvPr id="3" name="Text Placeholder 2">
            <a:extLst>
              <a:ext uri="{FF2B5EF4-FFF2-40B4-BE49-F238E27FC236}">
                <a16:creationId xmlns:a16="http://schemas.microsoft.com/office/drawing/2014/main" id="{BDD17ADA-8CAF-3B34-5C3D-AC02311F9F89}"/>
              </a:ext>
            </a:extLst>
          </p:cNvPr>
          <p:cNvSpPr>
            <a:spLocks noGrp="1"/>
          </p:cNvSpPr>
          <p:nvPr>
            <p:ph type="body" idx="1"/>
          </p:nvPr>
        </p:nvSpPr>
        <p:spPr>
          <a:xfrm>
            <a:off x="720000" y="1635775"/>
            <a:ext cx="7704000" cy="2373900"/>
          </a:xfrm>
        </p:spPr>
        <p:txBody>
          <a:bodyPr/>
          <a:lstStyle/>
          <a:p>
            <a:r>
              <a:rPr lang="el-GR" sz="1800" dirty="0">
                <a:solidFill>
                  <a:srgbClr val="000000"/>
                </a:solidFill>
                <a:latin typeface="BSGulliver"/>
              </a:rPr>
              <a:t>Διατροφή και Πολιτισμός. Αντωνία </a:t>
            </a:r>
            <a:r>
              <a:rPr lang="el-GR" sz="1800" dirty="0" err="1">
                <a:solidFill>
                  <a:srgbClr val="000000"/>
                </a:solidFill>
                <a:latin typeface="BSGulliver"/>
              </a:rPr>
              <a:t>Ματάλα</a:t>
            </a:r>
            <a:r>
              <a:rPr lang="el-GR" sz="1800" dirty="0">
                <a:solidFill>
                  <a:srgbClr val="000000"/>
                </a:solidFill>
                <a:latin typeface="BSGulliver"/>
              </a:rPr>
              <a:t>. Αποθετήριο </a:t>
            </a:r>
            <a:r>
              <a:rPr lang="el-GR" sz="1800" dirty="0" err="1">
                <a:solidFill>
                  <a:srgbClr val="000000"/>
                </a:solidFill>
                <a:latin typeface="BSGulliver"/>
              </a:rPr>
              <a:t>Κάλλιπος</a:t>
            </a:r>
            <a:r>
              <a:rPr lang="el-GR" sz="1800" dirty="0">
                <a:solidFill>
                  <a:srgbClr val="000000"/>
                </a:solidFill>
                <a:latin typeface="BSGulliver"/>
              </a:rPr>
              <a:t>. 2016</a:t>
            </a:r>
            <a:endParaRPr lang="en-US" sz="1800" dirty="0">
              <a:solidFill>
                <a:srgbClr val="000000"/>
              </a:solidFill>
              <a:latin typeface="BSGulliver"/>
            </a:endParaRPr>
          </a:p>
          <a:p>
            <a:endParaRPr lang="en-US" sz="1800" dirty="0">
              <a:solidFill>
                <a:srgbClr val="000000"/>
              </a:solidFill>
              <a:latin typeface="BSGulliver"/>
            </a:endParaRPr>
          </a:p>
          <a:p>
            <a:pPr algn="l"/>
            <a:r>
              <a:rPr lang="en-US" sz="1800" dirty="0" err="1">
                <a:solidFill>
                  <a:srgbClr val="000000"/>
                </a:solidFill>
                <a:latin typeface="BSGulliver"/>
              </a:rPr>
              <a:t>Clugston</a:t>
            </a:r>
            <a:r>
              <a:rPr lang="en-US" sz="1800" dirty="0">
                <a:solidFill>
                  <a:srgbClr val="000000"/>
                </a:solidFill>
                <a:latin typeface="BSGulliver"/>
              </a:rPr>
              <a:t> G.A., Smith T.E. Global nutrition problems and novel foods. Asia Pac. J. Clin. </a:t>
            </a:r>
            <a:r>
              <a:rPr lang="en-US" sz="1800" dirty="0" err="1">
                <a:solidFill>
                  <a:srgbClr val="000000"/>
                </a:solidFill>
                <a:latin typeface="BSGulliver"/>
              </a:rPr>
              <a:t>Nutr</a:t>
            </a:r>
            <a:r>
              <a:rPr lang="en-US" sz="1800" dirty="0">
                <a:solidFill>
                  <a:srgbClr val="000000"/>
                </a:solidFill>
                <a:latin typeface="BSGulliver"/>
              </a:rPr>
              <a:t>. 2002;11:S100–S111.</a:t>
            </a:r>
            <a:endParaRPr lang="el-GR" sz="1800" dirty="0">
              <a:solidFill>
                <a:srgbClr val="000000"/>
              </a:solidFill>
              <a:latin typeface="BSGulliver"/>
            </a:endParaRPr>
          </a:p>
          <a:p>
            <a:pPr algn="l"/>
            <a:r>
              <a:rPr lang="en-US" sz="1800" dirty="0" err="1">
                <a:solidFill>
                  <a:srgbClr val="000000"/>
                </a:solidFill>
                <a:latin typeface="BSGulliver"/>
              </a:rPr>
              <a:t>Ladics</a:t>
            </a:r>
            <a:r>
              <a:rPr lang="en-US" sz="1800" dirty="0">
                <a:solidFill>
                  <a:srgbClr val="000000"/>
                </a:solidFill>
                <a:latin typeface="BSGulliver"/>
              </a:rPr>
              <a:t> G. S., </a:t>
            </a:r>
            <a:r>
              <a:rPr lang="en-US" sz="1800" dirty="0" err="1">
                <a:solidFill>
                  <a:srgbClr val="000000"/>
                </a:solidFill>
                <a:latin typeface="BSGulliver"/>
              </a:rPr>
              <a:t>Bartholomaeus</a:t>
            </a:r>
            <a:r>
              <a:rPr lang="en-US" sz="1800" dirty="0">
                <a:solidFill>
                  <a:srgbClr val="000000"/>
                </a:solidFill>
                <a:latin typeface="BSGulliver"/>
              </a:rPr>
              <a:t> A., </a:t>
            </a:r>
            <a:r>
              <a:rPr lang="en-US" sz="1800" dirty="0" err="1">
                <a:solidFill>
                  <a:srgbClr val="000000"/>
                </a:solidFill>
                <a:latin typeface="BSGulliver"/>
              </a:rPr>
              <a:t>Bregitzer</a:t>
            </a:r>
            <a:r>
              <a:rPr lang="en-US" sz="1800" dirty="0">
                <a:solidFill>
                  <a:srgbClr val="000000"/>
                </a:solidFill>
                <a:latin typeface="BSGulliver"/>
              </a:rPr>
              <a:t> P., </a:t>
            </a:r>
            <a:r>
              <a:rPr lang="en-US" sz="1800" dirty="0" err="1">
                <a:solidFill>
                  <a:srgbClr val="000000"/>
                </a:solidFill>
                <a:latin typeface="BSGulliver"/>
              </a:rPr>
              <a:t>Doerrer</a:t>
            </a:r>
            <a:r>
              <a:rPr lang="en-US" sz="1800" dirty="0">
                <a:solidFill>
                  <a:srgbClr val="000000"/>
                </a:solidFill>
                <a:latin typeface="BSGulliver"/>
              </a:rPr>
              <a:t> N. G., Gray A., </a:t>
            </a:r>
            <a:r>
              <a:rPr lang="en-US" sz="1800" dirty="0" err="1">
                <a:solidFill>
                  <a:srgbClr val="000000"/>
                </a:solidFill>
                <a:latin typeface="BSGulliver"/>
              </a:rPr>
              <a:t>Holzhauser</a:t>
            </a:r>
            <a:r>
              <a:rPr lang="en-US" sz="1800" dirty="0">
                <a:solidFill>
                  <a:srgbClr val="000000"/>
                </a:solidFill>
                <a:latin typeface="BSGulliver"/>
              </a:rPr>
              <a:t> T., Jordan M., </a:t>
            </a:r>
            <a:r>
              <a:rPr lang="en-US" sz="1800" dirty="0" err="1">
                <a:solidFill>
                  <a:srgbClr val="000000"/>
                </a:solidFill>
                <a:latin typeface="BSGulliver"/>
              </a:rPr>
              <a:t>Keese</a:t>
            </a:r>
            <a:r>
              <a:rPr lang="en-US" sz="1800" dirty="0">
                <a:solidFill>
                  <a:srgbClr val="000000"/>
                </a:solidFill>
                <a:latin typeface="BSGulliver"/>
              </a:rPr>
              <a:t> P., </a:t>
            </a:r>
            <a:r>
              <a:rPr lang="en-US" sz="1800" dirty="0" err="1">
                <a:solidFill>
                  <a:srgbClr val="000000"/>
                </a:solidFill>
                <a:latin typeface="BSGulliver"/>
              </a:rPr>
              <a:t>Kok</a:t>
            </a:r>
            <a:r>
              <a:rPr lang="en-US" sz="1800" dirty="0">
                <a:solidFill>
                  <a:srgbClr val="000000"/>
                </a:solidFill>
                <a:latin typeface="BSGulliver"/>
              </a:rPr>
              <a:t> E., Macdonald P.et al.  (2015). Genetic basis and detection of unintended effects in genetically modified crop plants. Transgenic Res. 24, 587–603.</a:t>
            </a:r>
          </a:p>
          <a:p>
            <a:endParaRPr lang="en-US" sz="1800" dirty="0">
              <a:solidFill>
                <a:srgbClr val="000000"/>
              </a:solidFill>
              <a:latin typeface="BSGulliver"/>
            </a:endParaRPr>
          </a:p>
          <a:p>
            <a:pPr marL="139700" indent="0">
              <a:buNone/>
            </a:pPr>
            <a:endPar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8890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805806-ED87-AD1A-BF14-7CA1D08E350C}"/>
              </a:ext>
            </a:extLst>
          </p:cNvPr>
          <p:cNvSpPr txBox="1"/>
          <p:nvPr/>
        </p:nvSpPr>
        <p:spPr>
          <a:xfrm>
            <a:off x="560868" y="2378444"/>
            <a:ext cx="7824850" cy="2585323"/>
          </a:xfrm>
          <a:prstGeom prst="rect">
            <a:avLst/>
          </a:prstGeom>
          <a:noFill/>
        </p:spPr>
        <p:txBody>
          <a:bodyPr wrap="square">
            <a:spAutoFit/>
          </a:bodyPr>
          <a:lstStyle/>
          <a:p>
            <a:pPr algn="just"/>
            <a:r>
              <a:rPr lang="el-GR" sz="1800" b="0" i="0" u="none" strike="noStrike" baseline="0" dirty="0">
                <a:solidFill>
                  <a:srgbClr val="000000"/>
                </a:solidFill>
                <a:latin typeface="PFTransport"/>
              </a:rPr>
              <a:t>Η επόμενη μεγάλη αλλαγή στην παγκόσμια γεωργία συντελείται στις μέρες μας και αφορά </a:t>
            </a:r>
            <a:r>
              <a:rPr lang="el-GR" sz="1800" dirty="0">
                <a:latin typeface="PFTransport"/>
              </a:rPr>
              <a:t>σ</a:t>
            </a:r>
            <a:r>
              <a:rPr lang="el-GR" sz="1800" b="0" i="0" u="none" strike="noStrike" baseline="0" dirty="0">
                <a:solidFill>
                  <a:srgbClr val="000000"/>
                </a:solidFill>
                <a:latin typeface="PFTransport"/>
              </a:rPr>
              <a:t>τη χρήση της γενετικής μηχανικής και των προϊόντων της, των γενετικά τροποποιημένων οργανισμών (ΓΤΟ). </a:t>
            </a:r>
            <a:endParaRPr lang="en-US" sz="1800" b="0" i="0" u="none" strike="noStrike" baseline="0" dirty="0">
              <a:solidFill>
                <a:srgbClr val="000000"/>
              </a:solidFill>
              <a:latin typeface="PFTransport"/>
            </a:endParaRPr>
          </a:p>
          <a:p>
            <a:pPr algn="just"/>
            <a:endParaRPr lang="en-US" sz="1800" dirty="0">
              <a:latin typeface="PFTransport"/>
            </a:endParaRPr>
          </a:p>
          <a:p>
            <a:pPr algn="just"/>
            <a:r>
              <a:rPr lang="en-US" sz="1800" b="1" i="0" u="none" strike="noStrike" baseline="0" dirty="0">
                <a:solidFill>
                  <a:srgbClr val="000000"/>
                </a:solidFill>
                <a:latin typeface="PFTransport"/>
              </a:rPr>
              <a:t>H</a:t>
            </a:r>
            <a:r>
              <a:rPr lang="el-GR" sz="1800" b="1" i="0" u="none" strike="noStrike" baseline="0" dirty="0">
                <a:solidFill>
                  <a:srgbClr val="000000"/>
                </a:solidFill>
                <a:latin typeface="PFTransport"/>
              </a:rPr>
              <a:t> γενετική μηχανική ορίζεται ως </a:t>
            </a:r>
          </a:p>
          <a:p>
            <a:pPr algn="just"/>
            <a:endParaRPr lang="el-GR" sz="1800" b="0" i="0" u="none" strike="noStrike" baseline="0" dirty="0">
              <a:solidFill>
                <a:srgbClr val="000000"/>
              </a:solidFill>
              <a:latin typeface="PFTransport"/>
            </a:endParaRPr>
          </a:p>
          <a:p>
            <a:pPr algn="ctr"/>
            <a:r>
              <a:rPr lang="el-GR" sz="1800" b="0" i="0" u="none" strike="noStrike" baseline="0" dirty="0">
                <a:solidFill>
                  <a:schemeClr val="accent2"/>
                </a:solidFill>
                <a:latin typeface="PFTransport"/>
              </a:rPr>
              <a:t>«ο κατευθυνόμενος χειρισμός οργανισμών, για την παραγωγή ειδικών μορφών, με σκοπό την ωφέλεια του ανθρώπου». </a:t>
            </a:r>
          </a:p>
          <a:p>
            <a:pPr algn="just"/>
            <a:endParaRPr lang="el-GR" sz="1800" dirty="0">
              <a:latin typeface="PFTransport"/>
            </a:endParaRPr>
          </a:p>
        </p:txBody>
      </p:sp>
      <p:sp>
        <p:nvSpPr>
          <p:cNvPr id="7" name="TextBox 6">
            <a:extLst>
              <a:ext uri="{FF2B5EF4-FFF2-40B4-BE49-F238E27FC236}">
                <a16:creationId xmlns:a16="http://schemas.microsoft.com/office/drawing/2014/main" id="{44D79B6E-55D4-4736-0BA7-736363F51094}"/>
              </a:ext>
            </a:extLst>
          </p:cNvPr>
          <p:cNvSpPr txBox="1"/>
          <p:nvPr/>
        </p:nvSpPr>
        <p:spPr>
          <a:xfrm>
            <a:off x="1722476" y="1089741"/>
            <a:ext cx="4657060" cy="461665"/>
          </a:xfrm>
          <a:prstGeom prst="rect">
            <a:avLst/>
          </a:prstGeom>
          <a:noFill/>
        </p:spPr>
        <p:txBody>
          <a:bodyPr wrap="square">
            <a:spAutoFit/>
          </a:bodyPr>
          <a:lstStyle/>
          <a:p>
            <a:pPr algn="ctr"/>
            <a:r>
              <a:rPr lang="el-GR" sz="2400" b="1" dirty="0">
                <a:solidFill>
                  <a:schemeClr val="accent1"/>
                </a:solidFill>
                <a:latin typeface="PFTransport"/>
              </a:rPr>
              <a:t>Γ</a:t>
            </a:r>
            <a:r>
              <a:rPr kumimoji="0" lang="el-GR" sz="2400" b="1" i="0" u="none" strike="noStrike" kern="0" cap="none" spc="0" normalizeH="0" baseline="0" noProof="0" dirty="0">
                <a:ln>
                  <a:noFill/>
                </a:ln>
                <a:solidFill>
                  <a:schemeClr val="accent1"/>
                </a:solidFill>
                <a:effectLst/>
                <a:uLnTx/>
                <a:uFillTx/>
                <a:latin typeface="PFTransport"/>
                <a:cs typeface="Arial"/>
                <a:sym typeface="Arial"/>
              </a:rPr>
              <a:t>ενετική μηχανική</a:t>
            </a:r>
            <a:endParaRPr lang="en-US" sz="1800" b="1" dirty="0">
              <a:solidFill>
                <a:schemeClr val="accent1"/>
              </a:solidFill>
            </a:endParaRPr>
          </a:p>
        </p:txBody>
      </p:sp>
      <p:pic>
        <p:nvPicPr>
          <p:cNvPr id="10" name="Picture 9">
            <a:extLst>
              <a:ext uri="{FF2B5EF4-FFF2-40B4-BE49-F238E27FC236}">
                <a16:creationId xmlns:a16="http://schemas.microsoft.com/office/drawing/2014/main" id="{02F620C7-E7C2-9A7A-172E-A463502568BA}"/>
              </a:ext>
            </a:extLst>
          </p:cNvPr>
          <p:cNvPicPr>
            <a:picLocks noChangeAspect="1"/>
          </p:cNvPicPr>
          <p:nvPr/>
        </p:nvPicPr>
        <p:blipFill>
          <a:blip r:embed="rId2"/>
          <a:stretch>
            <a:fillRect/>
          </a:stretch>
        </p:blipFill>
        <p:spPr>
          <a:xfrm>
            <a:off x="5729545" y="461475"/>
            <a:ext cx="2853587" cy="171819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866772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805806-ED87-AD1A-BF14-7CA1D08E350C}"/>
              </a:ext>
            </a:extLst>
          </p:cNvPr>
          <p:cNvSpPr txBox="1"/>
          <p:nvPr/>
        </p:nvSpPr>
        <p:spPr>
          <a:xfrm>
            <a:off x="664946" y="1365552"/>
            <a:ext cx="3795542" cy="3231654"/>
          </a:xfrm>
          <a:prstGeom prst="rect">
            <a:avLst/>
          </a:prstGeom>
          <a:noFill/>
        </p:spPr>
        <p:txBody>
          <a:bodyPr wrap="square">
            <a:spAutoFit/>
          </a:bodyPr>
          <a:lstStyle/>
          <a:p>
            <a:pPr algn="just"/>
            <a:r>
              <a:rPr lang="el-GR" sz="1700" dirty="0">
                <a:latin typeface="PFTransport"/>
              </a:rPr>
              <a:t>Το DNA (</a:t>
            </a:r>
            <a:r>
              <a:rPr lang="el-GR" sz="1700" dirty="0" err="1">
                <a:latin typeface="PFTransport"/>
              </a:rPr>
              <a:t>δεοξυριβονουκλεϊκό</a:t>
            </a:r>
            <a:r>
              <a:rPr lang="el-GR" sz="1700" dirty="0">
                <a:latin typeface="PFTransport"/>
              </a:rPr>
              <a:t> οξύ, </a:t>
            </a:r>
            <a:r>
              <a:rPr lang="en-US" sz="1700" dirty="0">
                <a:latin typeface="PFTransport"/>
              </a:rPr>
              <a:t>deoxyribonucleic acid)</a:t>
            </a:r>
            <a:r>
              <a:rPr lang="el-GR" sz="1700" dirty="0">
                <a:latin typeface="PFTransport"/>
              </a:rPr>
              <a:t> είναι ένα χημικό </a:t>
            </a:r>
            <a:r>
              <a:rPr lang="el-GR" sz="1700" dirty="0" err="1">
                <a:latin typeface="PFTransport"/>
              </a:rPr>
              <a:t>μακρομόριο</a:t>
            </a:r>
            <a:r>
              <a:rPr lang="el-GR" sz="1700" dirty="0">
                <a:latin typeface="PFTransport"/>
              </a:rPr>
              <a:t> </a:t>
            </a:r>
            <a:r>
              <a:rPr lang="el-GR" sz="1700" dirty="0" err="1">
                <a:latin typeface="PFTransport"/>
              </a:rPr>
              <a:t>νουκλεϊκό</a:t>
            </a:r>
            <a:r>
              <a:rPr lang="el-GR" sz="1700" dirty="0">
                <a:latin typeface="PFTransport"/>
              </a:rPr>
              <a:t> οξύ, που αποτελεί το γενετικό υλικό όλων των ζωντανών οργανισμών καθώς και των περισσοτέρων ιών. </a:t>
            </a:r>
          </a:p>
          <a:p>
            <a:pPr algn="just"/>
            <a:endParaRPr lang="el-GR" sz="1700" dirty="0">
              <a:latin typeface="PFTransport"/>
            </a:endParaRPr>
          </a:p>
          <a:p>
            <a:pPr algn="just"/>
            <a:r>
              <a:rPr lang="el-GR" sz="1700" i="1" dirty="0">
                <a:latin typeface="PFTransport"/>
              </a:rPr>
              <a:t>Στο DNA περιέχονται οι πληροφορίες που καθορίζουν όλα τα χαρακτηριστικά ενός οργανισμού και οι οποίες οργανώνονται σε λειτουργικές μονάδες, τα γονίδια.</a:t>
            </a:r>
          </a:p>
        </p:txBody>
      </p:sp>
      <p:sp>
        <p:nvSpPr>
          <p:cNvPr id="7" name="TextBox 6">
            <a:extLst>
              <a:ext uri="{FF2B5EF4-FFF2-40B4-BE49-F238E27FC236}">
                <a16:creationId xmlns:a16="http://schemas.microsoft.com/office/drawing/2014/main" id="{44D79B6E-55D4-4736-0BA7-736363F51094}"/>
              </a:ext>
            </a:extLst>
          </p:cNvPr>
          <p:cNvSpPr txBox="1"/>
          <p:nvPr/>
        </p:nvSpPr>
        <p:spPr>
          <a:xfrm>
            <a:off x="919589" y="606521"/>
            <a:ext cx="1972294" cy="461665"/>
          </a:xfrm>
          <a:prstGeom prst="rect">
            <a:avLst/>
          </a:prstGeom>
          <a:noFill/>
        </p:spPr>
        <p:txBody>
          <a:bodyPr wrap="square">
            <a:spAutoFit/>
          </a:bodyPr>
          <a:lstStyle/>
          <a:p>
            <a:pPr algn="ctr"/>
            <a:r>
              <a:rPr lang="en-US" sz="2400" b="1" dirty="0">
                <a:solidFill>
                  <a:schemeClr val="accent1"/>
                </a:solidFill>
                <a:latin typeface="PFTransport"/>
              </a:rPr>
              <a:t>DNA</a:t>
            </a:r>
            <a:endParaRPr lang="en-US" sz="1800" b="1" dirty="0">
              <a:solidFill>
                <a:schemeClr val="accent1"/>
              </a:solidFill>
            </a:endParaRPr>
          </a:p>
        </p:txBody>
      </p:sp>
      <p:pic>
        <p:nvPicPr>
          <p:cNvPr id="2" name="Picture 1">
            <a:extLst>
              <a:ext uri="{FF2B5EF4-FFF2-40B4-BE49-F238E27FC236}">
                <a16:creationId xmlns:a16="http://schemas.microsoft.com/office/drawing/2014/main" id="{42A8EF97-ED1A-390C-55E3-40C58B707423}"/>
              </a:ext>
            </a:extLst>
          </p:cNvPr>
          <p:cNvPicPr>
            <a:picLocks noChangeAspect="1"/>
          </p:cNvPicPr>
          <p:nvPr/>
        </p:nvPicPr>
        <p:blipFill>
          <a:blip r:embed="rId2"/>
          <a:stretch>
            <a:fillRect/>
          </a:stretch>
        </p:blipFill>
        <p:spPr>
          <a:xfrm>
            <a:off x="4460488" y="1365552"/>
            <a:ext cx="4219575" cy="2876550"/>
          </a:xfrm>
          <a:prstGeom prst="rect">
            <a:avLst/>
          </a:prstGeom>
        </p:spPr>
      </p:pic>
    </p:spTree>
    <p:extLst>
      <p:ext uri="{BB962C8B-B14F-4D97-AF65-F5344CB8AC3E}">
        <p14:creationId xmlns:p14="http://schemas.microsoft.com/office/powerpoint/2010/main" val="357616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805806-ED87-AD1A-BF14-7CA1D08E350C}"/>
              </a:ext>
            </a:extLst>
          </p:cNvPr>
          <p:cNvSpPr txBox="1"/>
          <p:nvPr/>
        </p:nvSpPr>
        <p:spPr>
          <a:xfrm>
            <a:off x="664947" y="1365552"/>
            <a:ext cx="2910878" cy="2185214"/>
          </a:xfrm>
          <a:prstGeom prst="rect">
            <a:avLst/>
          </a:prstGeom>
          <a:noFill/>
        </p:spPr>
        <p:txBody>
          <a:bodyPr wrap="square">
            <a:spAutoFit/>
          </a:bodyPr>
          <a:lstStyle/>
          <a:p>
            <a:pPr algn="just"/>
            <a:r>
              <a:rPr lang="el-GR" sz="1700" i="1" dirty="0">
                <a:latin typeface="PFTransport"/>
              </a:rPr>
              <a:t>Βασική φυσική μονάδα κληρονομικότητας στους ζωντανούς οργανισμούς, τμήμα του χρωμοσώματος που μεταβιβάζει πληροφορίες από το ένα κύτταρο σε άλλο και κατ' επέκταση από τη μια γενιά στην άλλη.</a:t>
            </a:r>
          </a:p>
        </p:txBody>
      </p:sp>
      <p:sp>
        <p:nvSpPr>
          <p:cNvPr id="7" name="TextBox 6">
            <a:extLst>
              <a:ext uri="{FF2B5EF4-FFF2-40B4-BE49-F238E27FC236}">
                <a16:creationId xmlns:a16="http://schemas.microsoft.com/office/drawing/2014/main" id="{44D79B6E-55D4-4736-0BA7-736363F51094}"/>
              </a:ext>
            </a:extLst>
          </p:cNvPr>
          <p:cNvSpPr txBox="1"/>
          <p:nvPr/>
        </p:nvSpPr>
        <p:spPr>
          <a:xfrm>
            <a:off x="919589" y="606521"/>
            <a:ext cx="1972294" cy="461665"/>
          </a:xfrm>
          <a:prstGeom prst="rect">
            <a:avLst/>
          </a:prstGeom>
          <a:noFill/>
        </p:spPr>
        <p:txBody>
          <a:bodyPr wrap="square">
            <a:spAutoFit/>
          </a:bodyPr>
          <a:lstStyle/>
          <a:p>
            <a:pPr algn="ctr"/>
            <a:r>
              <a:rPr lang="el-GR" sz="2400" b="1" dirty="0">
                <a:solidFill>
                  <a:schemeClr val="accent1"/>
                </a:solidFill>
                <a:latin typeface="PFTransport"/>
              </a:rPr>
              <a:t>Γονίδιο</a:t>
            </a:r>
            <a:endParaRPr lang="en-US" sz="1800" b="1" dirty="0">
              <a:solidFill>
                <a:schemeClr val="accent1"/>
              </a:solidFill>
            </a:endParaRPr>
          </a:p>
        </p:txBody>
      </p:sp>
      <p:pic>
        <p:nvPicPr>
          <p:cNvPr id="5" name="Picture 4">
            <a:extLst>
              <a:ext uri="{FF2B5EF4-FFF2-40B4-BE49-F238E27FC236}">
                <a16:creationId xmlns:a16="http://schemas.microsoft.com/office/drawing/2014/main" id="{BAF089E8-AF27-95E5-E862-BA71C4F36D30}"/>
              </a:ext>
            </a:extLst>
          </p:cNvPr>
          <p:cNvPicPr>
            <a:picLocks noChangeAspect="1"/>
          </p:cNvPicPr>
          <p:nvPr/>
        </p:nvPicPr>
        <p:blipFill rotWithShape="1">
          <a:blip r:embed="rId2"/>
          <a:srcRect r="2549"/>
          <a:stretch/>
        </p:blipFill>
        <p:spPr>
          <a:xfrm>
            <a:off x="3958545" y="1006007"/>
            <a:ext cx="4378991" cy="2522882"/>
          </a:xfrm>
          <a:prstGeom prst="rect">
            <a:avLst/>
          </a:prstGeom>
          <a:ln w="88900" cap="sq" cmpd="thickThin">
            <a:solidFill>
              <a:srgbClr val="000000"/>
            </a:solidFill>
            <a:prstDash val="solid"/>
            <a:miter lim="800000"/>
          </a:ln>
          <a:effectLst>
            <a:innerShdw blurRad="76200">
              <a:srgbClr val="000000"/>
            </a:innerShdw>
          </a:effectLst>
        </p:spPr>
      </p:pic>
      <p:sp>
        <p:nvSpPr>
          <p:cNvPr id="6" name="TextBox 5">
            <a:extLst>
              <a:ext uri="{FF2B5EF4-FFF2-40B4-BE49-F238E27FC236}">
                <a16:creationId xmlns:a16="http://schemas.microsoft.com/office/drawing/2014/main" id="{548D18F3-1D96-61EB-7114-A628AC8BA2E6}"/>
              </a:ext>
            </a:extLst>
          </p:cNvPr>
          <p:cNvSpPr txBox="1"/>
          <p:nvPr/>
        </p:nvSpPr>
        <p:spPr>
          <a:xfrm>
            <a:off x="664946" y="3764936"/>
            <a:ext cx="7564654" cy="615553"/>
          </a:xfrm>
          <a:prstGeom prst="rect">
            <a:avLst/>
          </a:prstGeom>
          <a:noFill/>
        </p:spPr>
        <p:txBody>
          <a:bodyPr wrap="square">
            <a:spAutoFit/>
          </a:bodyPr>
          <a:lstStyle/>
          <a:p>
            <a:pPr algn="just"/>
            <a:r>
              <a:rPr lang="el-GR" sz="1700" i="1" dirty="0">
                <a:latin typeface="PFTransport"/>
              </a:rPr>
              <a:t>Είναι αλληλουχία βάσεων του DNA που μεταγράφεται, στην οποία περιέχονται πληροφορίες που καθορίζουν την σύνθεση ενός πολυπεπτιδίου ή ενός μορίου RNA.</a:t>
            </a:r>
          </a:p>
        </p:txBody>
      </p:sp>
    </p:spTree>
    <p:extLst>
      <p:ext uri="{BB962C8B-B14F-4D97-AF65-F5344CB8AC3E}">
        <p14:creationId xmlns:p14="http://schemas.microsoft.com/office/powerpoint/2010/main" val="3835223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8E04346-015C-EF84-4184-4A2526B04AAE}"/>
              </a:ext>
            </a:extLst>
          </p:cNvPr>
          <p:cNvSpPr txBox="1"/>
          <p:nvPr/>
        </p:nvSpPr>
        <p:spPr>
          <a:xfrm>
            <a:off x="3538654" y="1365114"/>
            <a:ext cx="4932435" cy="31393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800" b="0" i="0" u="none" strike="noStrike" kern="0" cap="none" spc="0" normalizeH="0" baseline="0" noProof="0" dirty="0">
                <a:ln>
                  <a:noFill/>
                </a:ln>
                <a:solidFill>
                  <a:srgbClr val="000000"/>
                </a:solidFill>
                <a:effectLst/>
                <a:uLnTx/>
                <a:uFillTx/>
                <a:latin typeface="PFTransport"/>
                <a:cs typeface="Arial"/>
                <a:sym typeface="Arial"/>
              </a:rPr>
              <a:t>Στην περίπτωση της γενετικής τροποποίησης, το γονίδιο απομονώνεται και ενσωματώνεται με συγκεκριμένες διαδικασίες, επιτρέποντας μεταφορά όχι μόνο στο πλαίσιο ενός είδους, αλλά και διαφορετικών ειδών, ακόμα και ειδών από διαφορετικά «βασίλεια» της φύσης, όπως μεταφορά γονιδίων από ένα βακτήριο σε ένα φυτό.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l-GR" sz="1800" dirty="0">
              <a:latin typeface="PFTransport"/>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PFTransport"/>
                <a:cs typeface="Arial"/>
                <a:sym typeface="Arial"/>
              </a:rPr>
              <a:t>H </a:t>
            </a:r>
            <a:r>
              <a:rPr kumimoji="0" lang="el-GR" sz="1800" b="0" i="0" u="none" strike="noStrike" kern="0" cap="none" spc="0" normalizeH="0" baseline="0" noProof="0" dirty="0">
                <a:ln>
                  <a:noFill/>
                </a:ln>
                <a:solidFill>
                  <a:srgbClr val="000000"/>
                </a:solidFill>
                <a:effectLst/>
                <a:uLnTx/>
                <a:uFillTx/>
                <a:latin typeface="PFTransport"/>
                <a:cs typeface="Arial"/>
                <a:sym typeface="Arial"/>
              </a:rPr>
              <a:t>μετάλλαξη,</a:t>
            </a:r>
            <a:r>
              <a:rPr lang="en-US" sz="1800" dirty="0">
                <a:latin typeface="PFTransport"/>
              </a:rPr>
              <a:t> </a:t>
            </a:r>
            <a:r>
              <a:rPr lang="el-GR" sz="1800" dirty="0">
                <a:latin typeface="PFTransport"/>
              </a:rPr>
              <a:t>αντίθετα</a:t>
            </a:r>
            <a:r>
              <a:rPr kumimoji="0" lang="el-GR" sz="1800" b="0" i="0" u="none" strike="noStrike" kern="0" cap="none" spc="0" normalizeH="0" baseline="0" noProof="0" dirty="0">
                <a:ln>
                  <a:noFill/>
                </a:ln>
                <a:solidFill>
                  <a:srgbClr val="000000"/>
                </a:solidFill>
                <a:effectLst/>
                <a:uLnTx/>
                <a:uFillTx/>
                <a:latin typeface="PFTransport"/>
                <a:cs typeface="Arial"/>
                <a:sym typeface="Arial"/>
              </a:rPr>
              <a:t>, περιορίζεται σε ένα είδος κάθε φορά. </a:t>
            </a: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 name="Picture 5">
            <a:extLst>
              <a:ext uri="{FF2B5EF4-FFF2-40B4-BE49-F238E27FC236}">
                <a16:creationId xmlns:a16="http://schemas.microsoft.com/office/drawing/2014/main" id="{713C9377-EEE1-8813-5A72-4FB5280044DC}"/>
              </a:ext>
            </a:extLst>
          </p:cNvPr>
          <p:cNvPicPr>
            <a:picLocks noChangeAspect="1"/>
          </p:cNvPicPr>
          <p:nvPr/>
        </p:nvPicPr>
        <p:blipFill>
          <a:blip r:embed="rId2"/>
          <a:stretch>
            <a:fillRect/>
          </a:stretch>
        </p:blipFill>
        <p:spPr>
          <a:xfrm>
            <a:off x="397848" y="1424747"/>
            <a:ext cx="2987889" cy="1988304"/>
          </a:xfrm>
          <a:prstGeom prst="rect">
            <a:avLst/>
          </a:prstGeom>
        </p:spPr>
      </p:pic>
      <p:sp>
        <p:nvSpPr>
          <p:cNvPr id="2" name="Title 2">
            <a:extLst>
              <a:ext uri="{FF2B5EF4-FFF2-40B4-BE49-F238E27FC236}">
                <a16:creationId xmlns:a16="http://schemas.microsoft.com/office/drawing/2014/main" id="{BDFCA8EF-8CD3-46FE-9FB9-2767AE0C9C06}"/>
              </a:ext>
            </a:extLst>
          </p:cNvPr>
          <p:cNvSpPr txBox="1">
            <a:spLocks/>
          </p:cNvSpPr>
          <p:nvPr/>
        </p:nvSpPr>
        <p:spPr>
          <a:xfrm>
            <a:off x="1501698" y="639065"/>
            <a:ext cx="5524682"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l-GR" sz="2400" dirty="0">
                <a:solidFill>
                  <a:schemeClr val="accent1"/>
                </a:solidFill>
                <a:latin typeface="PFTraffic Black"/>
              </a:rPr>
              <a:t>Γενετική τροποποίηση </a:t>
            </a:r>
            <a:r>
              <a:rPr lang="en-US" sz="2400" dirty="0">
                <a:solidFill>
                  <a:schemeClr val="accent1"/>
                </a:solidFill>
                <a:latin typeface="PFTraffic Black"/>
              </a:rPr>
              <a:t>vs </a:t>
            </a:r>
            <a:r>
              <a:rPr lang="el-GR" sz="2400" dirty="0">
                <a:solidFill>
                  <a:schemeClr val="accent1"/>
                </a:solidFill>
                <a:latin typeface="PFTraffic Black"/>
              </a:rPr>
              <a:t>μετάλλαξη</a:t>
            </a:r>
            <a:endParaRPr lang="en-US" sz="2400" dirty="0">
              <a:solidFill>
                <a:schemeClr val="accent1"/>
              </a:solidFill>
              <a:latin typeface="PFTraffic Black"/>
            </a:endParaRPr>
          </a:p>
        </p:txBody>
      </p:sp>
    </p:spTree>
    <p:extLst>
      <p:ext uri="{BB962C8B-B14F-4D97-AF65-F5344CB8AC3E}">
        <p14:creationId xmlns:p14="http://schemas.microsoft.com/office/powerpoint/2010/main" val="2533276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692B6-6ABB-A842-602D-61F71E79CCE7}"/>
              </a:ext>
            </a:extLst>
          </p:cNvPr>
          <p:cNvSpPr>
            <a:spLocks noGrp="1"/>
          </p:cNvSpPr>
          <p:nvPr>
            <p:ph type="title"/>
          </p:nvPr>
        </p:nvSpPr>
        <p:spPr>
          <a:xfrm>
            <a:off x="1061970" y="759883"/>
            <a:ext cx="7115591" cy="572700"/>
          </a:xfrm>
        </p:spPr>
        <p:txBody>
          <a:bodyPr/>
          <a:lstStyle/>
          <a:p>
            <a:r>
              <a:rPr lang="el-GR" dirty="0"/>
              <a:t>Ορισμοί</a:t>
            </a:r>
            <a:endParaRPr lang="en-US" dirty="0"/>
          </a:p>
        </p:txBody>
      </p:sp>
      <p:sp>
        <p:nvSpPr>
          <p:cNvPr id="3" name="Text Placeholder 2">
            <a:extLst>
              <a:ext uri="{FF2B5EF4-FFF2-40B4-BE49-F238E27FC236}">
                <a16:creationId xmlns:a16="http://schemas.microsoft.com/office/drawing/2014/main" id="{558D3ABB-524D-250D-984D-F2FCA3942D05}"/>
              </a:ext>
            </a:extLst>
          </p:cNvPr>
          <p:cNvSpPr>
            <a:spLocks noGrp="1"/>
          </p:cNvSpPr>
          <p:nvPr>
            <p:ph type="body" idx="1"/>
          </p:nvPr>
        </p:nvSpPr>
        <p:spPr>
          <a:xfrm>
            <a:off x="851210" y="1598603"/>
            <a:ext cx="7441580" cy="2373900"/>
          </a:xfrm>
          <a:solidFill>
            <a:schemeClr val="tx2"/>
          </a:solidFill>
        </p:spPr>
        <p:txBody>
          <a:bodyPr/>
          <a:lstStyle/>
          <a:p>
            <a:pPr marL="139700" indent="0" algn="just">
              <a:buNone/>
            </a:pPr>
            <a:r>
              <a:rPr lang="el-GR" sz="1800" dirty="0">
                <a:solidFill>
                  <a:srgbClr val="000000"/>
                </a:solidFill>
                <a:latin typeface="PFTransport"/>
                <a:cs typeface="Arial"/>
                <a:sym typeface="Arial"/>
              </a:rPr>
              <a:t>Ένας </a:t>
            </a:r>
            <a:r>
              <a:rPr lang="el-GR" sz="1800" b="1" dirty="0">
                <a:solidFill>
                  <a:schemeClr val="accent1"/>
                </a:solidFill>
                <a:latin typeface="PFTransport"/>
                <a:cs typeface="Arial"/>
                <a:sym typeface="Arial"/>
              </a:rPr>
              <a:t>γενετικά τροποποιημένος οργανισμός (ΓΤΟ) </a:t>
            </a:r>
            <a:r>
              <a:rPr lang="el-GR" sz="1800" dirty="0">
                <a:solidFill>
                  <a:srgbClr val="000000"/>
                </a:solidFill>
                <a:latin typeface="PFTransport"/>
                <a:cs typeface="Arial"/>
                <a:sym typeface="Arial"/>
              </a:rPr>
              <a:t>είναι ένας ζωντανός οργανισμός, φυτικός ή ζωικός που έχει υποστεί τροποποίηση των αρχικών γενετικών του χαρακτηριστικών με προσθήκη, αφαίρεση ή αντικατάσταση τουλάχιστον ενός γονιδίου.</a:t>
            </a:r>
          </a:p>
          <a:p>
            <a:pPr marL="139700" indent="0" algn="just">
              <a:buNone/>
            </a:pPr>
            <a:endParaRPr lang="el-GR" sz="1800" dirty="0">
              <a:solidFill>
                <a:srgbClr val="000000"/>
              </a:solidFill>
              <a:latin typeface="PFTransport"/>
              <a:cs typeface="Arial"/>
              <a:sym typeface="Arial"/>
            </a:endParaRPr>
          </a:p>
          <a:p>
            <a:pPr marL="139700" indent="0" algn="just">
              <a:buNone/>
            </a:pPr>
            <a:r>
              <a:rPr lang="el-GR" sz="1800" dirty="0">
                <a:solidFill>
                  <a:srgbClr val="000000"/>
                </a:solidFill>
                <a:latin typeface="PFTransport"/>
                <a:cs typeface="Arial"/>
              </a:rPr>
              <a:t>Ο όρος </a:t>
            </a:r>
            <a:r>
              <a:rPr lang="el-GR" sz="1800" b="1" dirty="0">
                <a:solidFill>
                  <a:schemeClr val="accent1"/>
                </a:solidFill>
                <a:latin typeface="PFTransport"/>
                <a:cs typeface="Arial"/>
              </a:rPr>
              <a:t>μετάλλαξη</a:t>
            </a:r>
            <a:r>
              <a:rPr lang="el-GR" sz="1800" dirty="0">
                <a:solidFill>
                  <a:srgbClr val="000000"/>
                </a:solidFill>
                <a:latin typeface="PFTransport"/>
                <a:cs typeface="Arial"/>
              </a:rPr>
              <a:t> χρησιμοποιήθηκε για πρώτη φορά για την περιγραφή απότομων αλλαγών του γονότυπου και ορίζεται ως «κάθε απότομη κληρονομούμενη μεταβολή στην αλληλουχία ή στον αριθμό των </a:t>
            </a:r>
            <a:r>
              <a:rPr lang="el-GR" sz="1800" dirty="0" err="1">
                <a:solidFill>
                  <a:srgbClr val="000000"/>
                </a:solidFill>
                <a:latin typeface="PFTransport"/>
                <a:cs typeface="Arial"/>
              </a:rPr>
              <a:t>νουκλεοτιδίων</a:t>
            </a:r>
            <a:r>
              <a:rPr lang="el-GR" sz="1800" dirty="0">
                <a:solidFill>
                  <a:srgbClr val="000000"/>
                </a:solidFill>
                <a:latin typeface="PFTransport"/>
                <a:cs typeface="Arial"/>
              </a:rPr>
              <a:t> ενός </a:t>
            </a:r>
            <a:r>
              <a:rPr lang="el-GR" sz="1800" dirty="0" err="1">
                <a:solidFill>
                  <a:srgbClr val="000000"/>
                </a:solidFill>
                <a:latin typeface="PFTransport"/>
                <a:cs typeface="Arial"/>
              </a:rPr>
              <a:t>νουκλεικού</a:t>
            </a:r>
            <a:r>
              <a:rPr lang="el-GR" sz="1800" dirty="0">
                <a:solidFill>
                  <a:srgbClr val="000000"/>
                </a:solidFill>
                <a:latin typeface="PFTransport"/>
                <a:cs typeface="Arial"/>
              </a:rPr>
              <a:t> οξέος».</a:t>
            </a:r>
            <a:endParaRPr lang="en-US" sz="1800" dirty="0">
              <a:solidFill>
                <a:srgbClr val="000000"/>
              </a:solidFill>
              <a:latin typeface="PFTransport"/>
              <a:cs typeface="Arial"/>
              <a:sym typeface="Arial"/>
            </a:endParaRPr>
          </a:p>
        </p:txBody>
      </p:sp>
    </p:spTree>
    <p:extLst>
      <p:ext uri="{BB962C8B-B14F-4D97-AF65-F5344CB8AC3E}">
        <p14:creationId xmlns:p14="http://schemas.microsoft.com/office/powerpoint/2010/main" val="2983426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A99084-7183-55BD-5107-057BED74548F}"/>
              </a:ext>
            </a:extLst>
          </p:cNvPr>
          <p:cNvPicPr>
            <a:picLocks noChangeAspect="1"/>
          </p:cNvPicPr>
          <p:nvPr/>
        </p:nvPicPr>
        <p:blipFill rotWithShape="1">
          <a:blip r:embed="rId2"/>
          <a:srcRect t="31798" b="5763"/>
          <a:stretch/>
        </p:blipFill>
        <p:spPr>
          <a:xfrm>
            <a:off x="1083526" y="1345580"/>
            <a:ext cx="6858000" cy="3211551"/>
          </a:xfrm>
          <a:prstGeom prst="rect">
            <a:avLst/>
          </a:prstGeom>
        </p:spPr>
      </p:pic>
      <p:sp>
        <p:nvSpPr>
          <p:cNvPr id="3" name="Title 2">
            <a:extLst>
              <a:ext uri="{FF2B5EF4-FFF2-40B4-BE49-F238E27FC236}">
                <a16:creationId xmlns:a16="http://schemas.microsoft.com/office/drawing/2014/main" id="{119785FD-DB59-5D45-BA40-D6E1C6D16400}"/>
              </a:ext>
            </a:extLst>
          </p:cNvPr>
          <p:cNvSpPr>
            <a:spLocks noGrp="1"/>
          </p:cNvSpPr>
          <p:nvPr>
            <p:ph type="title"/>
          </p:nvPr>
        </p:nvSpPr>
        <p:spPr>
          <a:xfrm>
            <a:off x="1501698" y="639065"/>
            <a:ext cx="5524682" cy="572700"/>
          </a:xfrm>
        </p:spPr>
        <p:txBody>
          <a:bodyPr/>
          <a:lstStyle/>
          <a:p>
            <a:pPr algn="ctr"/>
            <a:r>
              <a:rPr lang="el-GR" sz="2400" dirty="0">
                <a:solidFill>
                  <a:schemeClr val="accent1"/>
                </a:solidFill>
                <a:latin typeface="PFTraffic Black"/>
                <a:cs typeface="Arial"/>
                <a:sym typeface="Arial"/>
              </a:rPr>
              <a:t>π.χ. γενετική τροποποίηση φυτών για προστασία από τα έντομα</a:t>
            </a:r>
            <a:endParaRPr lang="en-US" sz="2400" dirty="0">
              <a:solidFill>
                <a:schemeClr val="accent1"/>
              </a:solidFill>
              <a:latin typeface="PFTraffic Black"/>
              <a:cs typeface="Arial"/>
              <a:sym typeface="Arial"/>
            </a:endParaRPr>
          </a:p>
        </p:txBody>
      </p:sp>
    </p:spTree>
    <p:extLst>
      <p:ext uri="{BB962C8B-B14F-4D97-AF65-F5344CB8AC3E}">
        <p14:creationId xmlns:p14="http://schemas.microsoft.com/office/powerpoint/2010/main" val="25223960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5.3.3511"/>
  <p:tag name="SLIDO_PRESENTATION_ID" val="00000000-0000-0000-0000-000000000000"/>
  <p:tag name="SLIDO_EVENT_UUID" val="f106b43c-b3bd-4be2-8b35-042a9a0b59f1"/>
  <p:tag name="SLIDO_EVENT_SECTION_UUID" val="4b114c17-2ed1-4b59-8965-ab45ac228394"/>
</p:tagLst>
</file>

<file path=ppt/theme/theme1.xml><?xml version="1.0" encoding="utf-8"?>
<a:theme xmlns:a="http://schemas.openxmlformats.org/drawingml/2006/main" name="Pros and Cons Business Meeting by Slidesgo">
  <a:themeElements>
    <a:clrScheme name="Simple Light">
      <a:dk1>
        <a:srgbClr val="191919"/>
      </a:dk1>
      <a:lt1>
        <a:srgbClr val="666666"/>
      </a:lt1>
      <a:dk2>
        <a:srgbClr val="EFEFEF"/>
      </a:dk2>
      <a:lt2>
        <a:srgbClr val="FFFFFF"/>
      </a:lt2>
      <a:accent1>
        <a:srgbClr val="6E6EE3"/>
      </a:accent1>
      <a:accent2>
        <a:srgbClr val="C2474C"/>
      </a:accent2>
      <a:accent3>
        <a:srgbClr val="FFFFFF"/>
      </a:accent3>
      <a:accent4>
        <a:srgbClr val="FFFFFF"/>
      </a:accent4>
      <a:accent5>
        <a:srgbClr val="FFFFFF"/>
      </a:accent5>
      <a:accent6>
        <a:srgbClr val="FFFFFF"/>
      </a:accent6>
      <a:hlink>
        <a:srgbClr val="66666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ros and Cons Business Meeting by Slidesgo">
  <a:themeElements>
    <a:clrScheme name="Simple Light">
      <a:dk1>
        <a:srgbClr val="191919"/>
      </a:dk1>
      <a:lt1>
        <a:srgbClr val="666666"/>
      </a:lt1>
      <a:dk2>
        <a:srgbClr val="EFEFEF"/>
      </a:dk2>
      <a:lt2>
        <a:srgbClr val="FFFFFF"/>
      </a:lt2>
      <a:accent1>
        <a:srgbClr val="6E6EE3"/>
      </a:accent1>
      <a:accent2>
        <a:srgbClr val="C2474C"/>
      </a:accent2>
      <a:accent3>
        <a:srgbClr val="FFFFFF"/>
      </a:accent3>
      <a:accent4>
        <a:srgbClr val="FFFFFF"/>
      </a:accent4>
      <a:accent5>
        <a:srgbClr val="FFFFFF"/>
      </a:accent5>
      <a:accent6>
        <a:srgbClr val="FFFFFF"/>
      </a:accent6>
      <a:hlink>
        <a:srgbClr val="66666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5987</TotalTime>
  <Words>2547</Words>
  <Application>Microsoft Office PowerPoint</Application>
  <PresentationFormat>On-screen Show (16:9)</PresentationFormat>
  <Paragraphs>214</Paragraphs>
  <Slides>39</Slides>
  <Notes>2</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39</vt:i4>
      </vt:variant>
    </vt:vector>
  </HeadingPairs>
  <TitlesOfParts>
    <vt:vector size="53" baseType="lpstr">
      <vt:lpstr>Roboto</vt:lpstr>
      <vt:lpstr>WGPDOY+PFLithoText-Bold</vt:lpstr>
      <vt:lpstr>Calibri</vt:lpstr>
      <vt:lpstr>Arimo</vt:lpstr>
      <vt:lpstr>PFTraffic Black</vt:lpstr>
      <vt:lpstr>BSGulliver</vt:lpstr>
      <vt:lpstr>Wingdings</vt:lpstr>
      <vt:lpstr>Bree Serif</vt:lpstr>
      <vt:lpstr>Arial</vt:lpstr>
      <vt:lpstr>Kumbh Sans</vt:lpstr>
      <vt:lpstr>Cambria</vt:lpstr>
      <vt:lpstr>PFTransport</vt:lpstr>
      <vt:lpstr>Pros and Cons Business Meeting by Slidesgo</vt:lpstr>
      <vt:lpstr>1_Pros and Cons Business Meeting by Slidesgo</vt:lpstr>
      <vt:lpstr>Γενετική επανάσταση </vt:lpstr>
      <vt:lpstr>PowerPoint Presentation</vt:lpstr>
      <vt:lpstr>PowerPoint Presentation</vt:lpstr>
      <vt:lpstr>PowerPoint Presentation</vt:lpstr>
      <vt:lpstr>PowerPoint Presentation</vt:lpstr>
      <vt:lpstr>PowerPoint Presentation</vt:lpstr>
      <vt:lpstr>PowerPoint Presentation</vt:lpstr>
      <vt:lpstr>Ορισμοί</vt:lpstr>
      <vt:lpstr>π.χ. γενετική τροποποίηση φυτών για προστασία από τα έντομα</vt:lpstr>
      <vt:lpstr>Μεταλλαγμένα τρόφιμα</vt:lpstr>
      <vt:lpstr>PowerPoint Presentation</vt:lpstr>
      <vt:lpstr>Γενετική μηχανική vs γενετικά τροποποιημένα τρόφιμα</vt:lpstr>
      <vt:lpstr>Γενετική μηχανική - τεχνικές</vt:lpstr>
      <vt:lpstr>Διαδικασία γενετικής μηχανικής</vt:lpstr>
      <vt:lpstr>Κλωνοποίηση γονιδίου</vt:lpstr>
      <vt:lpstr>Κλωνοποίηση γονιδίου - διαδικασία</vt:lpstr>
      <vt:lpstr>Γενετικά τροποποιημένη ντομάτα  (παράδειγμα)</vt:lpstr>
      <vt:lpstr>Γενετικά τροποποιημένη ντομάτα  (παράδειγμα)</vt:lpstr>
      <vt:lpstr>Γενετικά τροποποιημένη ντομάτα  (παράδειγμα)</vt:lpstr>
      <vt:lpstr>Γενετικά τροποποιημένη ντομάτα (παράδειγμα)</vt:lpstr>
      <vt:lpstr>PowerPoint Presentation</vt:lpstr>
      <vt:lpstr>PowerPoint Presentation</vt:lpstr>
      <vt:lpstr>PowerPoint Presentation</vt:lpstr>
      <vt:lpstr>Νέα γενετικά τροποποιημένα τρόφιμα (1)</vt:lpstr>
      <vt:lpstr>Νέα γενετικά τροποποιημένα τρόφιμα (2)</vt:lpstr>
      <vt:lpstr>Νέα γενετικά τροποποιημένα τρόφιμα (3)</vt:lpstr>
      <vt:lpstr>PowerPoint Presentation</vt:lpstr>
      <vt:lpstr>ΕΤΙΚΕΤΕΣ ΤΡΟΦΙΜΩΝ ΣΕ ΓΤΤ  (Genetically Modified Organism - GMOs)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Καλή συνέχεια!</vt:lpstr>
      <vt:lpstr>Βιβλιογραφίες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Avantages et inconvénients Réunion d'affaires</dc:title>
  <dc:creator>Evi Fappa</dc:creator>
  <cp:lastModifiedBy>Evi Fappa</cp:lastModifiedBy>
  <cp:revision>282</cp:revision>
  <dcterms:modified xsi:type="dcterms:W3CDTF">2023-04-27T09:37:41Z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1.5.3.3511</vt:lpwstr>
  </property>
</Properties>
</file>