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4" r:id="rId2"/>
    <p:sldId id="258" r:id="rId3"/>
    <p:sldId id="290" r:id="rId4"/>
    <p:sldId id="260" r:id="rId5"/>
    <p:sldId id="275" r:id="rId6"/>
    <p:sldId id="272" r:id="rId7"/>
    <p:sldId id="291" r:id="rId8"/>
    <p:sldId id="264" r:id="rId9"/>
    <p:sldId id="292" r:id="rId10"/>
    <p:sldId id="293" r:id="rId11"/>
    <p:sldId id="294" r:id="rId12"/>
    <p:sldId id="295" r:id="rId13"/>
    <p:sldId id="296" r:id="rId14"/>
    <p:sldId id="285" r:id="rId15"/>
    <p:sldId id="287" r:id="rId16"/>
    <p:sldId id="276" r:id="rId17"/>
    <p:sldId id="277" r:id="rId18"/>
    <p:sldId id="29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129" autoAdjust="0"/>
  </p:normalViewPr>
  <p:slideViewPr>
    <p:cSldViewPr snapToGrid="0">
      <p:cViewPr varScale="1">
        <p:scale>
          <a:sx n="64" d="100"/>
          <a:sy n="64" d="100"/>
        </p:scale>
        <p:origin x="139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C2BAC4-0B0D-4A93-8C4B-3BB9C69AE94A}" type="datetimeFigureOut">
              <a:rPr lang="en-GB" smtClean="0"/>
              <a:t>13/03/2024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2281BB-7044-4E10-8999-3F485FBA824F}" type="slidenum">
              <a:rPr lang="en-GB" smtClean="0"/>
              <a:t>‹#›</a:t>
            </a:fld>
            <a:endParaRPr lang="en-GB"/>
          </a:p>
        </p:txBody>
      </p:sp>
    </p:spTree>
    <p:extLst>
      <p:ext uri="{BB962C8B-B14F-4D97-AF65-F5344CB8AC3E}">
        <p14:creationId xmlns:p14="http://schemas.microsoft.com/office/powerpoint/2010/main" val="1283861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Η τιμή και η ποσότητα ενός αγαθού διαμορφώνεται</a:t>
            </a:r>
            <a:r>
              <a:rPr lang="el-GR" baseline="0" dirty="0" smtClean="0"/>
              <a:t> στην αγορά από τις δυνάμεις της ζήτησης και της προσφοράς. Στο σημείο Α, η Ζήτηση για το αγαθό ισούται με την Προσφορά και η αγορά βρίσκεται σε ισορροπία. Οι καταναλωτές καταναλώνουν ποσότητα </a:t>
            </a:r>
            <a:r>
              <a:rPr lang="en-GB" baseline="0" dirty="0" smtClean="0"/>
              <a:t>Q1 </a:t>
            </a:r>
            <a:r>
              <a:rPr lang="el-GR" baseline="0" dirty="0" smtClean="0"/>
              <a:t>στην τιμή </a:t>
            </a:r>
            <a:r>
              <a:rPr lang="en-GB" baseline="0" dirty="0" smtClean="0"/>
              <a:t>P1.</a:t>
            </a:r>
            <a:endParaRPr lang="en-GB" dirty="0"/>
          </a:p>
        </p:txBody>
      </p:sp>
      <p:sp>
        <p:nvSpPr>
          <p:cNvPr id="4" name="Slide Number Placeholder 3"/>
          <p:cNvSpPr>
            <a:spLocks noGrp="1"/>
          </p:cNvSpPr>
          <p:nvPr>
            <p:ph type="sldNum" sz="quarter" idx="10"/>
          </p:nvPr>
        </p:nvSpPr>
        <p:spPr/>
        <p:txBody>
          <a:bodyPr/>
          <a:lstStyle/>
          <a:p>
            <a:fld id="{B92281BB-7044-4E10-8999-3F485FBA824F}" type="slidenum">
              <a:rPr lang="en-GB" smtClean="0"/>
              <a:t>2</a:t>
            </a:fld>
            <a:endParaRPr lang="en-GB"/>
          </a:p>
        </p:txBody>
      </p:sp>
    </p:spTree>
    <p:extLst>
      <p:ext uri="{BB962C8B-B14F-4D97-AF65-F5344CB8AC3E}">
        <p14:creationId xmlns:p14="http://schemas.microsoft.com/office/powerpoint/2010/main" val="438896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Η καμπύλη</a:t>
            </a:r>
            <a:r>
              <a:rPr lang="el-GR" baseline="0" dirty="0" smtClean="0"/>
              <a:t> προσφοράς έχει θετική κλίση. </a:t>
            </a:r>
            <a:r>
              <a:rPr lang="el-GR" baseline="0" dirty="0" smtClean="0"/>
              <a:t>Δηλαδή, όταν </a:t>
            </a:r>
            <a:r>
              <a:rPr lang="el-GR" b="1" baseline="0" dirty="0" smtClean="0"/>
              <a:t>αυξάνεται</a:t>
            </a:r>
            <a:r>
              <a:rPr lang="el-GR" baseline="0" dirty="0" smtClean="0"/>
              <a:t> </a:t>
            </a:r>
            <a:r>
              <a:rPr lang="el-GR" baseline="0" dirty="0" smtClean="0"/>
              <a:t>η τιμή του αγαθού </a:t>
            </a:r>
            <a:r>
              <a:rPr lang="el-GR" b="1" baseline="0" dirty="0" smtClean="0"/>
              <a:t>αυξάνεται</a:t>
            </a:r>
            <a:r>
              <a:rPr lang="el-GR" baseline="0" dirty="0" smtClean="0"/>
              <a:t> και η </a:t>
            </a:r>
            <a:r>
              <a:rPr lang="el-GR" baseline="0" dirty="0" smtClean="0"/>
              <a:t>προσφερόμενη ποσότητα. Αυτή η σχέση μεταξύ τιμής και προσφερόμενης ποσότητας αντανακλά τον Νόμο της Προσφοράς.</a:t>
            </a:r>
            <a:endParaRPr lang="en-GB" dirty="0"/>
          </a:p>
        </p:txBody>
      </p:sp>
      <p:sp>
        <p:nvSpPr>
          <p:cNvPr id="4" name="Slide Number Placeholder 3"/>
          <p:cNvSpPr>
            <a:spLocks noGrp="1"/>
          </p:cNvSpPr>
          <p:nvPr>
            <p:ph type="sldNum" sz="quarter" idx="10"/>
          </p:nvPr>
        </p:nvSpPr>
        <p:spPr/>
        <p:txBody>
          <a:bodyPr/>
          <a:lstStyle/>
          <a:p>
            <a:fld id="{B92281BB-7044-4E10-8999-3F485FBA824F}" type="slidenum">
              <a:rPr lang="en-GB" smtClean="0"/>
              <a:t>3</a:t>
            </a:fld>
            <a:endParaRPr lang="en-GB"/>
          </a:p>
        </p:txBody>
      </p:sp>
    </p:spTree>
    <p:extLst>
      <p:ext uri="{BB962C8B-B14F-4D97-AF65-F5344CB8AC3E}">
        <p14:creationId xmlns:p14="http://schemas.microsoft.com/office/powerpoint/2010/main" val="2874959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92281BB-7044-4E10-8999-3F485FBA824F}" type="slidenum">
              <a:rPr lang="en-GB" smtClean="0"/>
              <a:t>4</a:t>
            </a:fld>
            <a:endParaRPr lang="en-GB"/>
          </a:p>
        </p:txBody>
      </p:sp>
    </p:spTree>
    <p:extLst>
      <p:ext uri="{BB962C8B-B14F-4D97-AF65-F5344CB8AC3E}">
        <p14:creationId xmlns:p14="http://schemas.microsoft.com/office/powerpoint/2010/main" val="883190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92281BB-7044-4E10-8999-3F485FBA824F}" type="slidenum">
              <a:rPr lang="en-GB" smtClean="0"/>
              <a:t>5</a:t>
            </a:fld>
            <a:endParaRPr lang="en-GB"/>
          </a:p>
        </p:txBody>
      </p:sp>
    </p:spTree>
    <p:extLst>
      <p:ext uri="{BB962C8B-B14F-4D97-AF65-F5344CB8AC3E}">
        <p14:creationId xmlns:p14="http://schemas.microsoft.com/office/powerpoint/2010/main" val="2659426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92281BB-7044-4E10-8999-3F485FBA824F}" type="slidenum">
              <a:rPr lang="en-GB" smtClean="0"/>
              <a:t>6</a:t>
            </a:fld>
            <a:endParaRPr lang="en-GB"/>
          </a:p>
        </p:txBody>
      </p:sp>
    </p:spTree>
    <p:extLst>
      <p:ext uri="{BB962C8B-B14F-4D97-AF65-F5344CB8AC3E}">
        <p14:creationId xmlns:p14="http://schemas.microsoft.com/office/powerpoint/2010/main" val="60946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92281BB-7044-4E10-8999-3F485FBA824F}" type="slidenum">
              <a:rPr lang="en-GB" smtClean="0"/>
              <a:t>7</a:t>
            </a:fld>
            <a:endParaRPr lang="en-GB"/>
          </a:p>
        </p:txBody>
      </p:sp>
    </p:spTree>
    <p:extLst>
      <p:ext uri="{BB962C8B-B14F-4D97-AF65-F5344CB8AC3E}">
        <p14:creationId xmlns:p14="http://schemas.microsoft.com/office/powerpoint/2010/main" val="570799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Στο</a:t>
            </a:r>
            <a:r>
              <a:rPr lang="el-GR" baseline="0" dirty="0" smtClean="0"/>
              <a:t> παραπάνω παράδειγμα παρατηρούμε ότι η αύξηση της τιμής προκαλεί πολύ μεγάλη </a:t>
            </a:r>
            <a:r>
              <a:rPr lang="el-GR" baseline="0" dirty="0" smtClean="0"/>
              <a:t>αύξηση στην προσφερόμενη </a:t>
            </a:r>
            <a:r>
              <a:rPr lang="el-GR" baseline="0" dirty="0" smtClean="0"/>
              <a:t>ποσότητα του αγαθού </a:t>
            </a:r>
            <a:r>
              <a:rPr lang="el-GR" baseline="0" dirty="0" smtClean="0"/>
              <a:t>Β σε σύγκριση με το αγαθό Α. Συνεπώς, ο </a:t>
            </a:r>
            <a:r>
              <a:rPr lang="el-GR" b="1" baseline="0" dirty="0" smtClean="0"/>
              <a:t>βαθμός ανταπόκρισης </a:t>
            </a:r>
            <a:r>
              <a:rPr lang="el-GR" b="1" baseline="0" dirty="0" smtClean="0"/>
              <a:t>των παραγωγών </a:t>
            </a:r>
            <a:r>
              <a:rPr lang="el-GR" baseline="0" dirty="0" smtClean="0"/>
              <a:t>στις </a:t>
            </a:r>
            <a:r>
              <a:rPr lang="el-GR" baseline="0" dirty="0" smtClean="0"/>
              <a:t>μεταβολές της τιμής </a:t>
            </a:r>
            <a:r>
              <a:rPr lang="el-GR" baseline="0" dirty="0" smtClean="0"/>
              <a:t>διαφέρει.</a:t>
            </a:r>
            <a:endParaRPr lang="en-GB" dirty="0"/>
          </a:p>
        </p:txBody>
      </p:sp>
      <p:sp>
        <p:nvSpPr>
          <p:cNvPr id="4" name="Slide Number Placeholder 3"/>
          <p:cNvSpPr>
            <a:spLocks noGrp="1"/>
          </p:cNvSpPr>
          <p:nvPr>
            <p:ph type="sldNum" sz="quarter" idx="10"/>
          </p:nvPr>
        </p:nvSpPr>
        <p:spPr/>
        <p:txBody>
          <a:bodyPr/>
          <a:lstStyle/>
          <a:p>
            <a:fld id="{B92281BB-7044-4E10-8999-3F485FBA824F}" type="slidenum">
              <a:rPr lang="en-GB" smtClean="0"/>
              <a:t>15</a:t>
            </a:fld>
            <a:endParaRPr lang="en-GB"/>
          </a:p>
        </p:txBody>
      </p:sp>
    </p:spTree>
    <p:extLst>
      <p:ext uri="{BB962C8B-B14F-4D97-AF65-F5344CB8AC3E}">
        <p14:creationId xmlns:p14="http://schemas.microsoft.com/office/powerpoint/2010/main" val="1280331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92281BB-7044-4E10-8999-3F485FBA824F}" type="slidenum">
              <a:rPr lang="en-GB" smtClean="0"/>
              <a:t>16</a:t>
            </a:fld>
            <a:endParaRPr lang="en-GB"/>
          </a:p>
        </p:txBody>
      </p:sp>
    </p:spTree>
    <p:extLst>
      <p:ext uri="{BB962C8B-B14F-4D97-AF65-F5344CB8AC3E}">
        <p14:creationId xmlns:p14="http://schemas.microsoft.com/office/powerpoint/2010/main" val="275015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445582E-5004-413D-A482-CF2EEF703102}" type="datetimeFigureOut">
              <a:rPr lang="en-GB" smtClean="0"/>
              <a:t>13/03/2024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1030259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45582E-5004-413D-A482-CF2EEF703102}" type="datetimeFigureOut">
              <a:rPr lang="en-GB" smtClean="0"/>
              <a:t>13/03/2024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2466960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45582E-5004-413D-A482-CF2EEF703102}" type="datetimeFigureOut">
              <a:rPr lang="en-GB" smtClean="0"/>
              <a:t>13/03/2024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2801378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45582E-5004-413D-A482-CF2EEF703102}" type="datetimeFigureOut">
              <a:rPr lang="en-GB" smtClean="0"/>
              <a:t>13/03/2024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2148693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45582E-5004-413D-A482-CF2EEF703102}" type="datetimeFigureOut">
              <a:rPr lang="en-GB" smtClean="0"/>
              <a:t>13/03/2024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15880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445582E-5004-413D-A482-CF2EEF703102}" type="datetimeFigureOut">
              <a:rPr lang="en-GB" smtClean="0"/>
              <a:t>13/03/2024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464192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445582E-5004-413D-A482-CF2EEF703102}" type="datetimeFigureOut">
              <a:rPr lang="en-GB" smtClean="0"/>
              <a:t>13/03/2024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2706473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445582E-5004-413D-A482-CF2EEF703102}" type="datetimeFigureOut">
              <a:rPr lang="en-GB" smtClean="0"/>
              <a:t>13/03/2024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62591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5582E-5004-413D-A482-CF2EEF703102}" type="datetimeFigureOut">
              <a:rPr lang="en-GB" smtClean="0"/>
              <a:t>13/03/2024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182387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45582E-5004-413D-A482-CF2EEF703102}" type="datetimeFigureOut">
              <a:rPr lang="en-GB" smtClean="0"/>
              <a:t>13/03/2024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3979472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45582E-5004-413D-A482-CF2EEF703102}" type="datetimeFigureOut">
              <a:rPr lang="en-GB" smtClean="0"/>
              <a:t>13/03/2024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EA09AA-9675-4ED3-B08E-61EC7451F4FA}" type="slidenum">
              <a:rPr lang="en-GB" smtClean="0"/>
              <a:t>‹#›</a:t>
            </a:fld>
            <a:endParaRPr lang="en-GB"/>
          </a:p>
        </p:txBody>
      </p:sp>
    </p:spTree>
    <p:extLst>
      <p:ext uri="{BB962C8B-B14F-4D97-AF65-F5344CB8AC3E}">
        <p14:creationId xmlns:p14="http://schemas.microsoft.com/office/powerpoint/2010/main" val="3345475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5582E-5004-413D-A482-CF2EEF703102}" type="datetimeFigureOut">
              <a:rPr lang="en-GB" smtClean="0"/>
              <a:t>13/03/2024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A09AA-9675-4ED3-B08E-61EC7451F4FA}" type="slidenum">
              <a:rPr lang="en-GB" smtClean="0"/>
              <a:t>‹#›</a:t>
            </a:fld>
            <a:endParaRPr lang="en-GB"/>
          </a:p>
        </p:txBody>
      </p:sp>
    </p:spTree>
    <p:extLst>
      <p:ext uri="{BB962C8B-B14F-4D97-AF65-F5344CB8AC3E}">
        <p14:creationId xmlns:p14="http://schemas.microsoft.com/office/powerpoint/2010/main" val="166862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066800"/>
            <a:ext cx="7886700" cy="2819400"/>
          </a:xfrm>
          <a:solidFill>
            <a:schemeClr val="bg2"/>
          </a:solidFill>
        </p:spPr>
        <p:txBody>
          <a:bodyPr/>
          <a:lstStyle/>
          <a:p>
            <a:pPr algn="ctr">
              <a:lnSpc>
                <a:spcPct val="100000"/>
              </a:lnSpc>
              <a:spcBef>
                <a:spcPts val="600"/>
              </a:spcBef>
              <a:spcAft>
                <a:spcPts val="600"/>
              </a:spcAft>
            </a:pPr>
            <a:r>
              <a:rPr lang="el-GR" dirty="0" smtClean="0">
                <a:latin typeface="+mn-lt"/>
              </a:rPr>
              <a:t>Η Προσφορά των Αγαθών</a:t>
            </a:r>
            <a:endParaRPr lang="en-GB" sz="2800"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13382632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Το κόστος παραγωγής</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483325" y="2428659"/>
            <a:ext cx="3962050" cy="2594375"/>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179444" y="1233488"/>
            <a:ext cx="1028700" cy="369332"/>
          </a:xfrm>
          <a:prstGeom prst="rect">
            <a:avLst/>
          </a:prstGeom>
          <a:noFill/>
        </p:spPr>
        <p:txBody>
          <a:bodyPr wrap="square" rtlCol="0">
            <a:spAutoFit/>
          </a:bodyPr>
          <a:lstStyle/>
          <a:p>
            <a:r>
              <a:rPr lang="el-GR" dirty="0" smtClean="0"/>
              <a:t>Τιμή (</a:t>
            </a:r>
            <a:r>
              <a:rPr lang="en-GB" dirty="0" smtClean="0"/>
              <a:t>P)</a:t>
            </a:r>
            <a:endParaRPr lang="en-GB" dirty="0"/>
          </a:p>
        </p:txBody>
      </p:sp>
      <p:sp>
        <p:nvSpPr>
          <p:cNvPr id="15" name="TextBox 14"/>
          <p:cNvSpPr txBox="1"/>
          <p:nvPr/>
        </p:nvSpPr>
        <p:spPr>
          <a:xfrm>
            <a:off x="8756073" y="6169581"/>
            <a:ext cx="1588077" cy="369332"/>
          </a:xfrm>
          <a:prstGeom prst="rect">
            <a:avLst/>
          </a:prstGeom>
          <a:noFill/>
        </p:spPr>
        <p:txBody>
          <a:bodyPr wrap="square" rtlCol="0">
            <a:spAutoFit/>
          </a:bodyPr>
          <a:lstStyle/>
          <a:p>
            <a:r>
              <a:rPr lang="el-GR" dirty="0" smtClean="0"/>
              <a:t>Ποσότητα (</a:t>
            </a:r>
            <a:r>
              <a:rPr lang="en-GB" dirty="0" smtClean="0"/>
              <a:t>Q)</a:t>
            </a:r>
            <a:endParaRPr lang="en-GB" dirty="0"/>
          </a:p>
        </p:txBody>
      </p:sp>
      <p:sp>
        <p:nvSpPr>
          <p:cNvPr id="16" name="TextBox 15"/>
          <p:cNvSpPr txBox="1"/>
          <p:nvPr/>
        </p:nvSpPr>
        <p:spPr>
          <a:xfrm>
            <a:off x="7549465" y="1296898"/>
            <a:ext cx="3586071" cy="923330"/>
          </a:xfrm>
          <a:prstGeom prst="rect">
            <a:avLst/>
          </a:prstGeom>
          <a:noFill/>
        </p:spPr>
        <p:txBody>
          <a:bodyPr wrap="square" rtlCol="0">
            <a:spAutoFit/>
          </a:bodyPr>
          <a:lstStyle/>
          <a:p>
            <a:pPr algn="just"/>
            <a:r>
              <a:rPr lang="el-GR" dirty="0" smtClean="0"/>
              <a:t>Μεταβολή του κόστους παραγωγής θα μετατοπίσει την καμπύλη προσφοράς.</a:t>
            </a:r>
            <a:endParaRPr lang="en-GB" dirty="0"/>
          </a:p>
        </p:txBody>
      </p:sp>
      <p:cxnSp>
        <p:nvCxnSpPr>
          <p:cNvPr id="21" name="Straight Connector 20"/>
          <p:cNvCxnSpPr/>
          <p:nvPr/>
        </p:nvCxnSpPr>
        <p:spPr>
          <a:xfrm flipV="1">
            <a:off x="4080837" y="2855327"/>
            <a:ext cx="4030325" cy="27486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603711" y="3156042"/>
            <a:ext cx="7573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749437" y="4327309"/>
            <a:ext cx="985190" cy="15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851716" y="3358952"/>
            <a:ext cx="2967335" cy="923330"/>
          </a:xfrm>
          <a:prstGeom prst="rect">
            <a:avLst/>
          </a:prstGeom>
          <a:noFill/>
        </p:spPr>
        <p:txBody>
          <a:bodyPr wrap="square" rtlCol="0">
            <a:spAutoFit/>
          </a:bodyPr>
          <a:lstStyle/>
          <a:p>
            <a:r>
              <a:rPr lang="el-GR" dirty="0" smtClean="0"/>
              <a:t>Μείωση του κόστους παραγωγής, πχ. μείωση της τιμής των πρώτων υλών.</a:t>
            </a:r>
          </a:p>
        </p:txBody>
      </p:sp>
      <p:cxnSp>
        <p:nvCxnSpPr>
          <p:cNvPr id="29" name="Straight Arrow Connector 28"/>
          <p:cNvCxnSpPr/>
          <p:nvPr/>
        </p:nvCxnSpPr>
        <p:spPr>
          <a:xfrm flipH="1">
            <a:off x="5197362" y="3142240"/>
            <a:ext cx="823459" cy="35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3483325" y="4296805"/>
            <a:ext cx="841462" cy="138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822906" y="1791373"/>
            <a:ext cx="4030325" cy="2748696"/>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106505" y="1723093"/>
            <a:ext cx="2589758" cy="1200329"/>
          </a:xfrm>
          <a:prstGeom prst="rect">
            <a:avLst/>
          </a:prstGeom>
          <a:noFill/>
        </p:spPr>
        <p:txBody>
          <a:bodyPr wrap="square" rtlCol="0">
            <a:spAutoFit/>
          </a:bodyPr>
          <a:lstStyle/>
          <a:p>
            <a:r>
              <a:rPr lang="el-GR" dirty="0" smtClean="0"/>
              <a:t>Αύξηση του κόστους παραγωγής, πχ. αύξηση της τιμής των πρώτων υλών.</a:t>
            </a:r>
            <a:endParaRPr lang="en-GB" dirty="0"/>
          </a:p>
        </p:txBody>
      </p:sp>
    </p:spTree>
    <p:extLst>
      <p:ext uri="{BB962C8B-B14F-4D97-AF65-F5344CB8AC3E}">
        <p14:creationId xmlns:p14="http://schemas.microsoft.com/office/powerpoint/2010/main" val="2883772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Η τεχνολογία της παραγωγής</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483325" y="2428659"/>
            <a:ext cx="3962050" cy="2594375"/>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179444" y="1233488"/>
            <a:ext cx="1028700" cy="369332"/>
          </a:xfrm>
          <a:prstGeom prst="rect">
            <a:avLst/>
          </a:prstGeom>
          <a:noFill/>
        </p:spPr>
        <p:txBody>
          <a:bodyPr wrap="square" rtlCol="0">
            <a:spAutoFit/>
          </a:bodyPr>
          <a:lstStyle/>
          <a:p>
            <a:r>
              <a:rPr lang="el-GR" dirty="0" smtClean="0"/>
              <a:t>Τιμή (</a:t>
            </a:r>
            <a:r>
              <a:rPr lang="en-GB" dirty="0" smtClean="0"/>
              <a:t>P)</a:t>
            </a:r>
            <a:endParaRPr lang="en-GB" dirty="0"/>
          </a:p>
        </p:txBody>
      </p:sp>
      <p:sp>
        <p:nvSpPr>
          <p:cNvPr id="15" name="TextBox 14"/>
          <p:cNvSpPr txBox="1"/>
          <p:nvPr/>
        </p:nvSpPr>
        <p:spPr>
          <a:xfrm>
            <a:off x="8756073" y="6169581"/>
            <a:ext cx="1588077" cy="369332"/>
          </a:xfrm>
          <a:prstGeom prst="rect">
            <a:avLst/>
          </a:prstGeom>
          <a:noFill/>
        </p:spPr>
        <p:txBody>
          <a:bodyPr wrap="square" rtlCol="0">
            <a:spAutoFit/>
          </a:bodyPr>
          <a:lstStyle/>
          <a:p>
            <a:r>
              <a:rPr lang="el-GR" dirty="0" smtClean="0"/>
              <a:t>Ποσότητα (</a:t>
            </a:r>
            <a:r>
              <a:rPr lang="en-GB" dirty="0" smtClean="0"/>
              <a:t>Q)</a:t>
            </a:r>
            <a:endParaRPr lang="en-GB" dirty="0"/>
          </a:p>
        </p:txBody>
      </p:sp>
      <p:sp>
        <p:nvSpPr>
          <p:cNvPr id="16" name="TextBox 15"/>
          <p:cNvSpPr txBox="1"/>
          <p:nvPr/>
        </p:nvSpPr>
        <p:spPr>
          <a:xfrm>
            <a:off x="7549465" y="1296898"/>
            <a:ext cx="3586071" cy="923330"/>
          </a:xfrm>
          <a:prstGeom prst="rect">
            <a:avLst/>
          </a:prstGeom>
          <a:noFill/>
        </p:spPr>
        <p:txBody>
          <a:bodyPr wrap="square" rtlCol="0">
            <a:spAutoFit/>
          </a:bodyPr>
          <a:lstStyle/>
          <a:p>
            <a:pPr algn="just"/>
            <a:r>
              <a:rPr lang="el-GR" dirty="0" smtClean="0"/>
              <a:t>Μεταβολή στην τεχνολογία θα μετατοπίσει την καμπύλη προσφοράς.</a:t>
            </a:r>
            <a:endParaRPr lang="en-GB" dirty="0"/>
          </a:p>
        </p:txBody>
      </p:sp>
      <p:cxnSp>
        <p:nvCxnSpPr>
          <p:cNvPr id="21" name="Straight Connector 20"/>
          <p:cNvCxnSpPr/>
          <p:nvPr/>
        </p:nvCxnSpPr>
        <p:spPr>
          <a:xfrm flipV="1">
            <a:off x="4080837" y="2855327"/>
            <a:ext cx="4030325" cy="27486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603711" y="3156042"/>
            <a:ext cx="7573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749437" y="4327309"/>
            <a:ext cx="985190" cy="15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851717" y="3368842"/>
            <a:ext cx="2615758" cy="369332"/>
          </a:xfrm>
          <a:prstGeom prst="rect">
            <a:avLst/>
          </a:prstGeom>
          <a:noFill/>
        </p:spPr>
        <p:txBody>
          <a:bodyPr wrap="square" rtlCol="0">
            <a:spAutoFit/>
          </a:bodyPr>
          <a:lstStyle/>
          <a:p>
            <a:r>
              <a:rPr lang="el-GR" dirty="0" smtClean="0"/>
              <a:t>Βελτίωση της τεχνολογίας</a:t>
            </a:r>
          </a:p>
        </p:txBody>
      </p:sp>
      <p:cxnSp>
        <p:nvCxnSpPr>
          <p:cNvPr id="24" name="Straight Connector 23"/>
          <p:cNvCxnSpPr/>
          <p:nvPr/>
        </p:nvCxnSpPr>
        <p:spPr>
          <a:xfrm flipV="1">
            <a:off x="2702311" y="1897940"/>
            <a:ext cx="4030325" cy="2748696"/>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5197362" y="3142240"/>
            <a:ext cx="823459" cy="35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3425789" y="4343252"/>
            <a:ext cx="823459" cy="35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626274" y="2477941"/>
            <a:ext cx="2615758" cy="646331"/>
          </a:xfrm>
          <a:prstGeom prst="rect">
            <a:avLst/>
          </a:prstGeom>
          <a:noFill/>
        </p:spPr>
        <p:txBody>
          <a:bodyPr wrap="square" rtlCol="0">
            <a:spAutoFit/>
          </a:bodyPr>
          <a:lstStyle/>
          <a:p>
            <a:r>
              <a:rPr lang="el-GR" dirty="0" smtClean="0"/>
              <a:t>Χειροτέρευση της τεχνολογίας</a:t>
            </a:r>
            <a:endParaRPr lang="el-GR" dirty="0" smtClean="0"/>
          </a:p>
        </p:txBody>
      </p:sp>
    </p:spTree>
    <p:extLst>
      <p:ext uri="{BB962C8B-B14F-4D97-AF65-F5344CB8AC3E}">
        <p14:creationId xmlns:p14="http://schemas.microsoft.com/office/powerpoint/2010/main" val="1746936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Φορολογία - επιδοτήσεις</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483325" y="2428659"/>
            <a:ext cx="3962050" cy="2594375"/>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179444" y="1233488"/>
            <a:ext cx="1028700" cy="369332"/>
          </a:xfrm>
          <a:prstGeom prst="rect">
            <a:avLst/>
          </a:prstGeom>
          <a:noFill/>
        </p:spPr>
        <p:txBody>
          <a:bodyPr wrap="square" rtlCol="0">
            <a:spAutoFit/>
          </a:bodyPr>
          <a:lstStyle/>
          <a:p>
            <a:r>
              <a:rPr lang="el-GR" dirty="0" smtClean="0"/>
              <a:t>Τιμή (</a:t>
            </a:r>
            <a:r>
              <a:rPr lang="en-GB" dirty="0" smtClean="0"/>
              <a:t>P)</a:t>
            </a:r>
            <a:endParaRPr lang="en-GB" dirty="0"/>
          </a:p>
        </p:txBody>
      </p:sp>
      <p:sp>
        <p:nvSpPr>
          <p:cNvPr id="15" name="TextBox 14"/>
          <p:cNvSpPr txBox="1"/>
          <p:nvPr/>
        </p:nvSpPr>
        <p:spPr>
          <a:xfrm>
            <a:off x="8756073" y="6169581"/>
            <a:ext cx="1588077" cy="369332"/>
          </a:xfrm>
          <a:prstGeom prst="rect">
            <a:avLst/>
          </a:prstGeom>
          <a:noFill/>
        </p:spPr>
        <p:txBody>
          <a:bodyPr wrap="square" rtlCol="0">
            <a:spAutoFit/>
          </a:bodyPr>
          <a:lstStyle/>
          <a:p>
            <a:r>
              <a:rPr lang="el-GR" dirty="0" smtClean="0"/>
              <a:t>Ποσότητα (</a:t>
            </a:r>
            <a:r>
              <a:rPr lang="en-GB" dirty="0" smtClean="0"/>
              <a:t>Q)</a:t>
            </a:r>
            <a:endParaRPr lang="en-GB" dirty="0"/>
          </a:p>
        </p:txBody>
      </p:sp>
      <p:sp>
        <p:nvSpPr>
          <p:cNvPr id="16" name="TextBox 15"/>
          <p:cNvSpPr txBox="1"/>
          <p:nvPr/>
        </p:nvSpPr>
        <p:spPr>
          <a:xfrm>
            <a:off x="7549465" y="1296898"/>
            <a:ext cx="3586071" cy="1200329"/>
          </a:xfrm>
          <a:prstGeom prst="rect">
            <a:avLst/>
          </a:prstGeom>
          <a:noFill/>
        </p:spPr>
        <p:txBody>
          <a:bodyPr wrap="square" rtlCol="0">
            <a:spAutoFit/>
          </a:bodyPr>
          <a:lstStyle/>
          <a:p>
            <a:pPr algn="just"/>
            <a:r>
              <a:rPr lang="el-GR" dirty="0" smtClean="0"/>
              <a:t>Κυβερνητικές επιδράσεις με τη μορφή φορολογίας ή επιδοτήσεων θα μεταβάλλουν την καμπύλη προσφοράς.</a:t>
            </a:r>
            <a:endParaRPr lang="en-GB" dirty="0"/>
          </a:p>
        </p:txBody>
      </p:sp>
      <p:cxnSp>
        <p:nvCxnSpPr>
          <p:cNvPr id="21" name="Straight Connector 20"/>
          <p:cNvCxnSpPr/>
          <p:nvPr/>
        </p:nvCxnSpPr>
        <p:spPr>
          <a:xfrm flipV="1">
            <a:off x="4080837" y="2855327"/>
            <a:ext cx="4030325" cy="27486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603711" y="3156042"/>
            <a:ext cx="7573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749437" y="4327309"/>
            <a:ext cx="985190" cy="15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851716" y="3358952"/>
            <a:ext cx="2967335" cy="369332"/>
          </a:xfrm>
          <a:prstGeom prst="rect">
            <a:avLst/>
          </a:prstGeom>
          <a:noFill/>
        </p:spPr>
        <p:txBody>
          <a:bodyPr wrap="square" rtlCol="0">
            <a:spAutoFit/>
          </a:bodyPr>
          <a:lstStyle/>
          <a:p>
            <a:r>
              <a:rPr lang="el-GR" dirty="0" smtClean="0"/>
              <a:t>Επιδότηση</a:t>
            </a:r>
          </a:p>
        </p:txBody>
      </p:sp>
      <p:cxnSp>
        <p:nvCxnSpPr>
          <p:cNvPr id="29" name="Straight Arrow Connector 28"/>
          <p:cNvCxnSpPr/>
          <p:nvPr/>
        </p:nvCxnSpPr>
        <p:spPr>
          <a:xfrm flipH="1">
            <a:off x="5197362" y="3142240"/>
            <a:ext cx="823459" cy="35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3483325" y="4296805"/>
            <a:ext cx="841462" cy="138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822906" y="1791373"/>
            <a:ext cx="4030325" cy="2748696"/>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483325" y="2470436"/>
            <a:ext cx="2589758" cy="369332"/>
          </a:xfrm>
          <a:prstGeom prst="rect">
            <a:avLst/>
          </a:prstGeom>
          <a:noFill/>
        </p:spPr>
        <p:txBody>
          <a:bodyPr wrap="square" rtlCol="0">
            <a:spAutoFit/>
          </a:bodyPr>
          <a:lstStyle/>
          <a:p>
            <a:r>
              <a:rPr lang="el-GR" dirty="0" smtClean="0"/>
              <a:t>Φορολόγηση</a:t>
            </a:r>
            <a:endParaRPr lang="en-GB" dirty="0"/>
          </a:p>
        </p:txBody>
      </p:sp>
    </p:spTree>
    <p:extLst>
      <p:ext uri="{BB962C8B-B14F-4D97-AF65-F5344CB8AC3E}">
        <p14:creationId xmlns:p14="http://schemas.microsoft.com/office/powerpoint/2010/main" val="4159259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Καιρικές συνθήκες</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483325" y="2428659"/>
            <a:ext cx="3962050" cy="2594375"/>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179444" y="1233488"/>
            <a:ext cx="1028700" cy="369332"/>
          </a:xfrm>
          <a:prstGeom prst="rect">
            <a:avLst/>
          </a:prstGeom>
          <a:noFill/>
        </p:spPr>
        <p:txBody>
          <a:bodyPr wrap="square" rtlCol="0">
            <a:spAutoFit/>
          </a:bodyPr>
          <a:lstStyle/>
          <a:p>
            <a:r>
              <a:rPr lang="el-GR" dirty="0" smtClean="0"/>
              <a:t>Τιμή (</a:t>
            </a:r>
            <a:r>
              <a:rPr lang="en-GB" dirty="0" smtClean="0"/>
              <a:t>P)</a:t>
            </a:r>
            <a:endParaRPr lang="en-GB" dirty="0"/>
          </a:p>
        </p:txBody>
      </p:sp>
      <p:sp>
        <p:nvSpPr>
          <p:cNvPr id="15" name="TextBox 14"/>
          <p:cNvSpPr txBox="1"/>
          <p:nvPr/>
        </p:nvSpPr>
        <p:spPr>
          <a:xfrm>
            <a:off x="8756073" y="6169581"/>
            <a:ext cx="1588077" cy="369332"/>
          </a:xfrm>
          <a:prstGeom prst="rect">
            <a:avLst/>
          </a:prstGeom>
          <a:noFill/>
        </p:spPr>
        <p:txBody>
          <a:bodyPr wrap="square" rtlCol="0">
            <a:spAutoFit/>
          </a:bodyPr>
          <a:lstStyle/>
          <a:p>
            <a:r>
              <a:rPr lang="el-GR" dirty="0" smtClean="0"/>
              <a:t>Ποσότητα (</a:t>
            </a:r>
            <a:r>
              <a:rPr lang="en-GB" dirty="0" smtClean="0"/>
              <a:t>Q)</a:t>
            </a:r>
            <a:endParaRPr lang="en-GB" dirty="0"/>
          </a:p>
        </p:txBody>
      </p:sp>
      <p:sp>
        <p:nvSpPr>
          <p:cNvPr id="16" name="TextBox 15"/>
          <p:cNvSpPr txBox="1"/>
          <p:nvPr/>
        </p:nvSpPr>
        <p:spPr>
          <a:xfrm>
            <a:off x="7549465" y="1296898"/>
            <a:ext cx="3586071" cy="923330"/>
          </a:xfrm>
          <a:prstGeom prst="rect">
            <a:avLst/>
          </a:prstGeom>
          <a:noFill/>
        </p:spPr>
        <p:txBody>
          <a:bodyPr wrap="square" rtlCol="0">
            <a:spAutoFit/>
          </a:bodyPr>
          <a:lstStyle/>
          <a:p>
            <a:pPr algn="just"/>
            <a:r>
              <a:rPr lang="el-GR" dirty="0" smtClean="0"/>
              <a:t>Οι καιρικές συνθήκες ενδέχεται να μετατοπίσουν την καμπύλη προσφοράς.</a:t>
            </a:r>
            <a:endParaRPr lang="en-GB" dirty="0"/>
          </a:p>
        </p:txBody>
      </p:sp>
      <p:cxnSp>
        <p:nvCxnSpPr>
          <p:cNvPr id="21" name="Straight Connector 20"/>
          <p:cNvCxnSpPr/>
          <p:nvPr/>
        </p:nvCxnSpPr>
        <p:spPr>
          <a:xfrm flipV="1">
            <a:off x="4080837" y="2855327"/>
            <a:ext cx="4030325" cy="27486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603711" y="3156042"/>
            <a:ext cx="7573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749437" y="4327309"/>
            <a:ext cx="985190" cy="15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851716" y="3358952"/>
            <a:ext cx="2967335" cy="369332"/>
          </a:xfrm>
          <a:prstGeom prst="rect">
            <a:avLst/>
          </a:prstGeom>
          <a:noFill/>
        </p:spPr>
        <p:txBody>
          <a:bodyPr wrap="square" rtlCol="0">
            <a:spAutoFit/>
          </a:bodyPr>
          <a:lstStyle/>
          <a:p>
            <a:r>
              <a:rPr lang="el-GR" dirty="0" smtClean="0"/>
              <a:t>Ευνοϊκές καιρικές συνθήκες</a:t>
            </a:r>
          </a:p>
        </p:txBody>
      </p:sp>
      <p:cxnSp>
        <p:nvCxnSpPr>
          <p:cNvPr id="29" name="Straight Arrow Connector 28"/>
          <p:cNvCxnSpPr/>
          <p:nvPr/>
        </p:nvCxnSpPr>
        <p:spPr>
          <a:xfrm flipH="1">
            <a:off x="5197362" y="3142240"/>
            <a:ext cx="823459" cy="35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flipV="1">
            <a:off x="3483325" y="4296805"/>
            <a:ext cx="841462" cy="138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822906" y="1791373"/>
            <a:ext cx="4030325" cy="2748696"/>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952169" y="2605167"/>
            <a:ext cx="1926875" cy="646331"/>
          </a:xfrm>
          <a:prstGeom prst="rect">
            <a:avLst/>
          </a:prstGeom>
          <a:noFill/>
        </p:spPr>
        <p:txBody>
          <a:bodyPr wrap="square" rtlCol="0">
            <a:spAutoFit/>
          </a:bodyPr>
          <a:lstStyle/>
          <a:p>
            <a:r>
              <a:rPr lang="el-GR" dirty="0" smtClean="0"/>
              <a:t>Δυσμενείς καιρικές συνθήκες</a:t>
            </a:r>
            <a:endParaRPr lang="en-GB" dirty="0"/>
          </a:p>
        </p:txBody>
      </p:sp>
    </p:spTree>
    <p:extLst>
      <p:ext uri="{BB962C8B-B14F-4D97-AF65-F5344CB8AC3E}">
        <p14:creationId xmlns:p14="http://schemas.microsoft.com/office/powerpoint/2010/main" val="2376191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346478"/>
            <a:ext cx="7886700" cy="2539721"/>
          </a:xfrm>
          <a:solidFill>
            <a:schemeClr val="bg2"/>
          </a:solidFill>
        </p:spPr>
        <p:txBody>
          <a:bodyPr/>
          <a:lstStyle/>
          <a:p>
            <a:pPr algn="ctr">
              <a:lnSpc>
                <a:spcPct val="100000"/>
              </a:lnSpc>
              <a:spcBef>
                <a:spcPts val="600"/>
              </a:spcBef>
              <a:spcAft>
                <a:spcPts val="600"/>
              </a:spcAft>
            </a:pPr>
            <a:r>
              <a:rPr lang="el-GR" dirty="0" smtClean="0">
                <a:latin typeface="+mn-lt"/>
              </a:rPr>
              <a:t>Ελαστικότητα της προσφοράς</a:t>
            </a:r>
            <a:endParaRPr lang="en-GB" sz="2800"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17933900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884255" y="1286189"/>
            <a:ext cx="0" cy="4451420"/>
          </a:xfrm>
          <a:prstGeom prst="line">
            <a:avLst/>
          </a:prstGeom>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6631912" y="1205802"/>
            <a:ext cx="0" cy="453180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884255" y="5737609"/>
            <a:ext cx="471267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6631912" y="5737609"/>
            <a:ext cx="492369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2103026" y="2384632"/>
            <a:ext cx="1843947" cy="210600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7301848" y="2684789"/>
            <a:ext cx="3178302" cy="156582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884255" y="3074797"/>
            <a:ext cx="2450420" cy="4297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919848" y="3704241"/>
            <a:ext cx="1912619" cy="23468"/>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6631912" y="3064749"/>
            <a:ext cx="3048003" cy="1105"/>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6661231" y="3676360"/>
            <a:ext cx="1775748" cy="5025"/>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flipV="1">
            <a:off x="2823569" y="3704241"/>
            <a:ext cx="17796" cy="2067434"/>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flipV="1">
            <a:off x="3294492" y="3149278"/>
            <a:ext cx="38323" cy="2575824"/>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63" idx="0"/>
          </p:cNvCxnSpPr>
          <p:nvPr/>
        </p:nvCxnSpPr>
        <p:spPr>
          <a:xfrm flipV="1">
            <a:off x="8431794" y="3658008"/>
            <a:ext cx="167" cy="206564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9622989" y="3073792"/>
            <a:ext cx="29427" cy="2641327"/>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468315" y="2905519"/>
            <a:ext cx="393056" cy="338554"/>
          </a:xfrm>
          <a:prstGeom prst="rect">
            <a:avLst/>
          </a:prstGeom>
          <a:noFill/>
        </p:spPr>
        <p:txBody>
          <a:bodyPr wrap="none" rtlCol="0">
            <a:spAutoFit/>
          </a:bodyPr>
          <a:lstStyle/>
          <a:p>
            <a:r>
              <a:rPr lang="el-GR" sz="1600" dirty="0" smtClean="0"/>
              <a:t>10</a:t>
            </a:r>
            <a:endParaRPr lang="en-GB" sz="1600" dirty="0"/>
          </a:p>
        </p:txBody>
      </p:sp>
      <p:sp>
        <p:nvSpPr>
          <p:cNvPr id="47" name="TextBox 46"/>
          <p:cNvSpPr txBox="1"/>
          <p:nvPr/>
        </p:nvSpPr>
        <p:spPr>
          <a:xfrm>
            <a:off x="516144" y="3541022"/>
            <a:ext cx="288862" cy="338554"/>
          </a:xfrm>
          <a:prstGeom prst="rect">
            <a:avLst/>
          </a:prstGeom>
          <a:noFill/>
        </p:spPr>
        <p:txBody>
          <a:bodyPr wrap="none" rtlCol="0">
            <a:spAutoFit/>
          </a:bodyPr>
          <a:lstStyle/>
          <a:p>
            <a:r>
              <a:rPr lang="en-GB" sz="1600" dirty="0" smtClean="0"/>
              <a:t>8</a:t>
            </a:r>
            <a:endParaRPr lang="en-GB" sz="1600" dirty="0"/>
          </a:p>
        </p:txBody>
      </p:sp>
      <p:sp>
        <p:nvSpPr>
          <p:cNvPr id="48" name="TextBox 47"/>
          <p:cNvSpPr txBox="1"/>
          <p:nvPr/>
        </p:nvSpPr>
        <p:spPr>
          <a:xfrm>
            <a:off x="6168619" y="2890130"/>
            <a:ext cx="418704" cy="338554"/>
          </a:xfrm>
          <a:prstGeom prst="rect">
            <a:avLst/>
          </a:prstGeom>
          <a:noFill/>
        </p:spPr>
        <p:txBody>
          <a:bodyPr wrap="square" rtlCol="0">
            <a:spAutoFit/>
          </a:bodyPr>
          <a:lstStyle/>
          <a:p>
            <a:r>
              <a:rPr lang="el-GR" sz="1600" dirty="0" smtClean="0"/>
              <a:t>10</a:t>
            </a:r>
            <a:endParaRPr lang="en-GB" sz="1600" dirty="0"/>
          </a:p>
        </p:txBody>
      </p:sp>
      <p:sp>
        <p:nvSpPr>
          <p:cNvPr id="49" name="TextBox 48"/>
          <p:cNvSpPr txBox="1"/>
          <p:nvPr/>
        </p:nvSpPr>
        <p:spPr>
          <a:xfrm>
            <a:off x="6250649" y="3565282"/>
            <a:ext cx="288862" cy="338554"/>
          </a:xfrm>
          <a:prstGeom prst="rect">
            <a:avLst/>
          </a:prstGeom>
          <a:noFill/>
        </p:spPr>
        <p:txBody>
          <a:bodyPr wrap="none" rtlCol="0">
            <a:spAutoFit/>
          </a:bodyPr>
          <a:lstStyle/>
          <a:p>
            <a:r>
              <a:rPr lang="en-GB" sz="1600" dirty="0" smtClean="0"/>
              <a:t>8</a:t>
            </a:r>
            <a:endParaRPr lang="en-GB" sz="1600" dirty="0"/>
          </a:p>
        </p:txBody>
      </p:sp>
      <p:sp>
        <p:nvSpPr>
          <p:cNvPr id="55" name="TextBox 54"/>
          <p:cNvSpPr txBox="1"/>
          <p:nvPr/>
        </p:nvSpPr>
        <p:spPr>
          <a:xfrm>
            <a:off x="320322" y="919208"/>
            <a:ext cx="611065" cy="369332"/>
          </a:xfrm>
          <a:prstGeom prst="rect">
            <a:avLst/>
          </a:prstGeom>
          <a:noFill/>
        </p:spPr>
        <p:txBody>
          <a:bodyPr wrap="none" rtlCol="0">
            <a:spAutoFit/>
          </a:bodyPr>
          <a:lstStyle/>
          <a:p>
            <a:r>
              <a:rPr lang="el-GR" dirty="0" smtClean="0"/>
              <a:t>Τιμή</a:t>
            </a:r>
            <a:endParaRPr lang="en-GB" dirty="0"/>
          </a:p>
        </p:txBody>
      </p:sp>
      <p:sp>
        <p:nvSpPr>
          <p:cNvPr id="56" name="TextBox 55"/>
          <p:cNvSpPr txBox="1"/>
          <p:nvPr/>
        </p:nvSpPr>
        <p:spPr>
          <a:xfrm>
            <a:off x="6060697" y="866510"/>
            <a:ext cx="611065" cy="369332"/>
          </a:xfrm>
          <a:prstGeom prst="rect">
            <a:avLst/>
          </a:prstGeom>
          <a:noFill/>
        </p:spPr>
        <p:txBody>
          <a:bodyPr wrap="none" rtlCol="0">
            <a:spAutoFit/>
          </a:bodyPr>
          <a:lstStyle/>
          <a:p>
            <a:r>
              <a:rPr lang="el-GR" dirty="0" smtClean="0"/>
              <a:t>Τιμή</a:t>
            </a:r>
            <a:endParaRPr lang="en-GB" dirty="0"/>
          </a:p>
        </p:txBody>
      </p:sp>
      <p:sp>
        <p:nvSpPr>
          <p:cNvPr id="60" name="TextBox 59"/>
          <p:cNvSpPr txBox="1"/>
          <p:nvPr/>
        </p:nvSpPr>
        <p:spPr>
          <a:xfrm>
            <a:off x="3108152" y="5781598"/>
            <a:ext cx="497252" cy="338554"/>
          </a:xfrm>
          <a:prstGeom prst="rect">
            <a:avLst/>
          </a:prstGeom>
          <a:noFill/>
        </p:spPr>
        <p:txBody>
          <a:bodyPr wrap="none" rtlCol="0">
            <a:spAutoFit/>
          </a:bodyPr>
          <a:lstStyle/>
          <a:p>
            <a:r>
              <a:rPr lang="el-GR" sz="1600" dirty="0" smtClean="0"/>
              <a:t>10</a:t>
            </a:r>
            <a:r>
              <a:rPr lang="en-GB" sz="1600" dirty="0" smtClean="0"/>
              <a:t>0</a:t>
            </a:r>
            <a:endParaRPr lang="en-GB" sz="1600" dirty="0"/>
          </a:p>
        </p:txBody>
      </p:sp>
      <p:sp>
        <p:nvSpPr>
          <p:cNvPr id="61" name="TextBox 60"/>
          <p:cNvSpPr txBox="1"/>
          <p:nvPr/>
        </p:nvSpPr>
        <p:spPr>
          <a:xfrm>
            <a:off x="2659727" y="5771675"/>
            <a:ext cx="393056" cy="338554"/>
          </a:xfrm>
          <a:prstGeom prst="rect">
            <a:avLst/>
          </a:prstGeom>
          <a:noFill/>
        </p:spPr>
        <p:txBody>
          <a:bodyPr wrap="none" rtlCol="0">
            <a:spAutoFit/>
          </a:bodyPr>
          <a:lstStyle/>
          <a:p>
            <a:r>
              <a:rPr lang="en-GB" sz="1600" dirty="0" smtClean="0"/>
              <a:t>80</a:t>
            </a:r>
            <a:endParaRPr lang="en-GB" sz="1600" dirty="0"/>
          </a:p>
        </p:txBody>
      </p:sp>
      <p:sp>
        <p:nvSpPr>
          <p:cNvPr id="62" name="TextBox 61"/>
          <p:cNvSpPr txBox="1"/>
          <p:nvPr/>
        </p:nvSpPr>
        <p:spPr>
          <a:xfrm>
            <a:off x="9431289" y="5768038"/>
            <a:ext cx="497252" cy="338554"/>
          </a:xfrm>
          <a:prstGeom prst="rect">
            <a:avLst/>
          </a:prstGeom>
          <a:noFill/>
        </p:spPr>
        <p:txBody>
          <a:bodyPr wrap="none" rtlCol="0">
            <a:spAutoFit/>
          </a:bodyPr>
          <a:lstStyle/>
          <a:p>
            <a:r>
              <a:rPr lang="el-GR" sz="1600" dirty="0" smtClean="0"/>
              <a:t>15</a:t>
            </a:r>
            <a:r>
              <a:rPr lang="en-GB" sz="1600" dirty="0" smtClean="0"/>
              <a:t>0</a:t>
            </a:r>
            <a:endParaRPr lang="en-GB" sz="1600" dirty="0"/>
          </a:p>
        </p:txBody>
      </p:sp>
      <p:sp>
        <p:nvSpPr>
          <p:cNvPr id="63" name="TextBox 62"/>
          <p:cNvSpPr txBox="1"/>
          <p:nvPr/>
        </p:nvSpPr>
        <p:spPr>
          <a:xfrm>
            <a:off x="8235266" y="5723648"/>
            <a:ext cx="393056" cy="338554"/>
          </a:xfrm>
          <a:prstGeom prst="rect">
            <a:avLst/>
          </a:prstGeom>
          <a:noFill/>
        </p:spPr>
        <p:txBody>
          <a:bodyPr wrap="none" rtlCol="0">
            <a:spAutoFit/>
          </a:bodyPr>
          <a:lstStyle/>
          <a:p>
            <a:r>
              <a:rPr lang="el-GR" sz="1600" dirty="0"/>
              <a:t>8</a:t>
            </a:r>
            <a:r>
              <a:rPr lang="en-GB" sz="1600" dirty="0" smtClean="0"/>
              <a:t>0</a:t>
            </a:r>
          </a:p>
        </p:txBody>
      </p:sp>
      <p:sp>
        <p:nvSpPr>
          <p:cNvPr id="64" name="TextBox 63"/>
          <p:cNvSpPr txBox="1"/>
          <p:nvPr/>
        </p:nvSpPr>
        <p:spPr>
          <a:xfrm>
            <a:off x="5204298" y="5800466"/>
            <a:ext cx="1125821" cy="369332"/>
          </a:xfrm>
          <a:prstGeom prst="rect">
            <a:avLst/>
          </a:prstGeom>
          <a:noFill/>
        </p:spPr>
        <p:txBody>
          <a:bodyPr wrap="none" rtlCol="0">
            <a:spAutoFit/>
          </a:bodyPr>
          <a:lstStyle/>
          <a:p>
            <a:r>
              <a:rPr lang="el-GR" dirty="0" smtClean="0"/>
              <a:t>Ποσότητα</a:t>
            </a:r>
            <a:endParaRPr lang="en-GB" dirty="0"/>
          </a:p>
        </p:txBody>
      </p:sp>
      <p:sp>
        <p:nvSpPr>
          <p:cNvPr id="65" name="TextBox 64"/>
          <p:cNvSpPr txBox="1"/>
          <p:nvPr/>
        </p:nvSpPr>
        <p:spPr>
          <a:xfrm>
            <a:off x="11141419" y="5781598"/>
            <a:ext cx="1125821" cy="369332"/>
          </a:xfrm>
          <a:prstGeom prst="rect">
            <a:avLst/>
          </a:prstGeom>
          <a:noFill/>
        </p:spPr>
        <p:txBody>
          <a:bodyPr wrap="none" rtlCol="0">
            <a:spAutoFit/>
          </a:bodyPr>
          <a:lstStyle/>
          <a:p>
            <a:r>
              <a:rPr lang="el-GR" dirty="0" smtClean="0"/>
              <a:t>Ποσότητα</a:t>
            </a:r>
            <a:endParaRPr lang="en-GB" dirty="0"/>
          </a:p>
        </p:txBody>
      </p:sp>
      <p:sp>
        <p:nvSpPr>
          <p:cNvPr id="66" name="TextBox 65"/>
          <p:cNvSpPr txBox="1"/>
          <p:nvPr/>
        </p:nvSpPr>
        <p:spPr>
          <a:xfrm>
            <a:off x="2272646" y="926906"/>
            <a:ext cx="1103187" cy="400110"/>
          </a:xfrm>
          <a:prstGeom prst="rect">
            <a:avLst/>
          </a:prstGeom>
          <a:noFill/>
        </p:spPr>
        <p:txBody>
          <a:bodyPr wrap="none" rtlCol="0">
            <a:spAutoFit/>
          </a:bodyPr>
          <a:lstStyle/>
          <a:p>
            <a:r>
              <a:rPr lang="el-GR" sz="2000" b="1" dirty="0" smtClean="0"/>
              <a:t>Αγαθό Α</a:t>
            </a:r>
            <a:endParaRPr lang="en-GB" sz="2000" b="1" dirty="0"/>
          </a:p>
        </p:txBody>
      </p:sp>
      <p:sp>
        <p:nvSpPr>
          <p:cNvPr id="67" name="TextBox 66"/>
          <p:cNvSpPr txBox="1"/>
          <p:nvPr/>
        </p:nvSpPr>
        <p:spPr>
          <a:xfrm>
            <a:off x="7996530" y="916857"/>
            <a:ext cx="1091966" cy="400110"/>
          </a:xfrm>
          <a:prstGeom prst="rect">
            <a:avLst/>
          </a:prstGeom>
          <a:noFill/>
        </p:spPr>
        <p:txBody>
          <a:bodyPr wrap="none" rtlCol="0">
            <a:spAutoFit/>
          </a:bodyPr>
          <a:lstStyle/>
          <a:p>
            <a:r>
              <a:rPr lang="el-GR" sz="2000" b="1" dirty="0" smtClean="0"/>
              <a:t>Αγαθό Β</a:t>
            </a:r>
            <a:endParaRPr lang="en-GB" sz="2000" b="1" dirty="0"/>
          </a:p>
        </p:txBody>
      </p:sp>
      <p:sp>
        <p:nvSpPr>
          <p:cNvPr id="68" name="Up Arrow 67"/>
          <p:cNvSpPr/>
          <p:nvPr/>
        </p:nvSpPr>
        <p:spPr>
          <a:xfrm>
            <a:off x="260010" y="3117767"/>
            <a:ext cx="212672" cy="47473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Up Arrow 69"/>
          <p:cNvSpPr/>
          <p:nvPr/>
        </p:nvSpPr>
        <p:spPr>
          <a:xfrm>
            <a:off x="5939258" y="3206655"/>
            <a:ext cx="245294" cy="47473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Up Arrow 70"/>
          <p:cNvSpPr/>
          <p:nvPr/>
        </p:nvSpPr>
        <p:spPr>
          <a:xfrm rot="16200000" flipH="1" flipV="1">
            <a:off x="2993278" y="6045593"/>
            <a:ext cx="240835" cy="43823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Up Arrow 72"/>
          <p:cNvSpPr/>
          <p:nvPr/>
        </p:nvSpPr>
        <p:spPr>
          <a:xfrm rot="5400000" flipH="1">
            <a:off x="8907694" y="5840779"/>
            <a:ext cx="260220" cy="8189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03765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97057"/>
          </a:xfrm>
        </p:spPr>
        <p:txBody>
          <a:bodyPr/>
          <a:lstStyle/>
          <a:p>
            <a:pPr algn="ctr"/>
            <a:r>
              <a:rPr lang="el-GR" dirty="0" smtClean="0"/>
              <a:t>Η ελαστικότητα της προσφοράς</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80291" y="1570182"/>
                <a:ext cx="11194473" cy="4606781"/>
              </a:xfrm>
            </p:spPr>
            <p:txBody>
              <a:bodyPr>
                <a:normAutofit/>
              </a:bodyPr>
              <a:lstStyle/>
              <a:p>
                <a:pPr algn="just">
                  <a:lnSpc>
                    <a:spcPct val="100000"/>
                  </a:lnSpc>
                  <a:spcBef>
                    <a:spcPts val="2400"/>
                  </a:spcBef>
                  <a:spcAft>
                    <a:spcPts val="600"/>
                  </a:spcAft>
                </a:pPr>
                <a:r>
                  <a:rPr lang="el-GR" sz="2400" b="1" dirty="0" smtClean="0"/>
                  <a:t>Ελαστικότητα της προσφοράς</a:t>
                </a:r>
                <a:r>
                  <a:rPr lang="el-GR" sz="2400" dirty="0" smtClean="0"/>
                  <a:t>=</a:t>
                </a:r>
                <a:r>
                  <a:rPr lang="el-GR" sz="2900" dirty="0" smtClean="0"/>
                  <a:t> </a:t>
                </a:r>
                <a14:m>
                  <m:oMath xmlns:m="http://schemas.openxmlformats.org/officeDocument/2006/math">
                    <m:f>
                      <m:fPr>
                        <m:ctrlPr>
                          <a:rPr lang="el-GR" sz="2400" i="1" smtClean="0">
                            <a:latin typeface="Cambria Math" panose="02040503050406030204" pitchFamily="18" charset="0"/>
                          </a:rPr>
                        </m:ctrlPr>
                      </m:fPr>
                      <m:num>
                        <m:r>
                          <m:rPr>
                            <m:sty m:val="p"/>
                          </m:rPr>
                          <a:rPr lang="el-GR" sz="2400" b="0" i="0" smtClean="0">
                            <a:latin typeface="Cambria Math" panose="02040503050406030204" pitchFamily="18" charset="0"/>
                          </a:rPr>
                          <m:t>Ποσοστιαία</m:t>
                        </m:r>
                        <m:r>
                          <a:rPr lang="el-GR" sz="2400" b="0" i="0" smtClean="0">
                            <a:latin typeface="Cambria Math" panose="02040503050406030204" pitchFamily="18" charset="0"/>
                          </a:rPr>
                          <m:t> </m:t>
                        </m:r>
                        <m:r>
                          <m:rPr>
                            <m:sty m:val="p"/>
                          </m:rPr>
                          <a:rPr lang="el-GR" sz="2400" b="0" i="0" smtClean="0">
                            <a:latin typeface="Cambria Math" panose="02040503050406030204" pitchFamily="18" charset="0"/>
                          </a:rPr>
                          <m:t>μεταβολή</m:t>
                        </m:r>
                        <m:r>
                          <a:rPr lang="el-GR" sz="2400" b="0" i="0" smtClean="0">
                            <a:latin typeface="Cambria Math" panose="02040503050406030204" pitchFamily="18" charset="0"/>
                          </a:rPr>
                          <m:t> </m:t>
                        </m:r>
                        <m:r>
                          <m:rPr>
                            <m:sty m:val="p"/>
                          </m:rPr>
                          <a:rPr lang="el-GR" sz="2400" b="0" i="0" smtClean="0">
                            <a:latin typeface="Cambria Math" panose="02040503050406030204" pitchFamily="18" charset="0"/>
                          </a:rPr>
                          <m:t>της</m:t>
                        </m:r>
                        <m:r>
                          <a:rPr lang="el-GR" sz="2400" b="0" i="0" smtClean="0">
                            <a:latin typeface="Cambria Math" panose="02040503050406030204" pitchFamily="18" charset="0"/>
                          </a:rPr>
                          <m:t> </m:t>
                        </m:r>
                        <m:r>
                          <a:rPr lang="el-GR" sz="2400" b="0" i="1" smtClean="0">
                            <a:latin typeface="Cambria Math" panose="02040503050406030204" pitchFamily="18" charset="0"/>
                          </a:rPr>
                          <m:t>𝜋𝜌𝜊𝜎𝜑𝜀𝜌</m:t>
                        </m:r>
                        <m:r>
                          <m:rPr>
                            <m:sty m:val="p"/>
                          </m:rPr>
                          <a:rPr lang="el-GR" sz="2400" b="0" i="1" smtClean="0">
                            <a:latin typeface="Cambria Math" panose="02040503050406030204" pitchFamily="18" charset="0"/>
                          </a:rPr>
                          <m:t>ό</m:t>
                        </m:r>
                        <m:r>
                          <a:rPr lang="el-GR" sz="2400" b="0" i="1" smtClean="0">
                            <a:latin typeface="Cambria Math" panose="02040503050406030204" pitchFamily="18" charset="0"/>
                          </a:rPr>
                          <m:t>𝜇𝜀𝜈𝜂𝜍</m:t>
                        </m:r>
                        <m:r>
                          <a:rPr lang="el-GR" sz="2400" b="0" i="1" smtClean="0">
                            <a:latin typeface="Cambria Math" panose="02040503050406030204" pitchFamily="18" charset="0"/>
                          </a:rPr>
                          <m:t> </m:t>
                        </m:r>
                        <m:r>
                          <a:rPr lang="el-GR" sz="2400" b="0" i="1" smtClean="0">
                            <a:latin typeface="Cambria Math" panose="02040503050406030204" pitchFamily="18" charset="0"/>
                          </a:rPr>
                          <m:t>𝜋𝜊𝜎</m:t>
                        </m:r>
                        <m:r>
                          <m:rPr>
                            <m:sty m:val="p"/>
                          </m:rPr>
                          <a:rPr lang="el-GR" sz="2400" b="0" i="1" smtClean="0">
                            <a:latin typeface="Cambria Math" panose="02040503050406030204" pitchFamily="18" charset="0"/>
                          </a:rPr>
                          <m:t>ό</m:t>
                        </m:r>
                        <m:r>
                          <a:rPr lang="el-GR" sz="2400" b="0" i="1" smtClean="0">
                            <a:latin typeface="Cambria Math" panose="02040503050406030204" pitchFamily="18" charset="0"/>
                          </a:rPr>
                          <m:t>𝜏𝜂𝜏𝛼𝜍</m:t>
                        </m:r>
                      </m:num>
                      <m:den>
                        <m:r>
                          <m:rPr>
                            <m:sty m:val="p"/>
                          </m:rPr>
                          <a:rPr lang="el-GR" sz="2400" b="0" i="0" smtClean="0">
                            <a:latin typeface="Cambria Math" panose="02040503050406030204" pitchFamily="18" charset="0"/>
                          </a:rPr>
                          <m:t>Ποσοστιαία</m:t>
                        </m:r>
                        <m:r>
                          <a:rPr lang="el-GR" sz="2400" b="0" i="0" smtClean="0">
                            <a:latin typeface="Cambria Math" panose="02040503050406030204" pitchFamily="18" charset="0"/>
                          </a:rPr>
                          <m:t> </m:t>
                        </m:r>
                        <m:r>
                          <m:rPr>
                            <m:sty m:val="p"/>
                          </m:rPr>
                          <a:rPr lang="el-GR" sz="2400" b="0" i="0" smtClean="0">
                            <a:latin typeface="Cambria Math" panose="02040503050406030204" pitchFamily="18" charset="0"/>
                          </a:rPr>
                          <m:t>μεταβολή</m:t>
                        </m:r>
                        <m:r>
                          <a:rPr lang="el-GR" sz="2400" b="0" i="0" smtClean="0">
                            <a:latin typeface="Cambria Math" panose="02040503050406030204" pitchFamily="18" charset="0"/>
                          </a:rPr>
                          <m:t> </m:t>
                        </m:r>
                        <m:r>
                          <m:rPr>
                            <m:sty m:val="p"/>
                          </m:rPr>
                          <a:rPr lang="el-GR" sz="2400" b="0" i="0" smtClean="0">
                            <a:latin typeface="Cambria Math" panose="02040503050406030204" pitchFamily="18" charset="0"/>
                          </a:rPr>
                          <m:t>της</m:t>
                        </m:r>
                        <m:r>
                          <a:rPr lang="el-GR" sz="2400" b="0" i="0" smtClean="0">
                            <a:latin typeface="Cambria Math" panose="02040503050406030204" pitchFamily="18" charset="0"/>
                          </a:rPr>
                          <m:t> </m:t>
                        </m:r>
                        <m:r>
                          <m:rPr>
                            <m:sty m:val="p"/>
                          </m:rPr>
                          <a:rPr lang="el-GR" sz="2400" b="0" i="0" smtClean="0">
                            <a:latin typeface="Cambria Math" panose="02040503050406030204" pitchFamily="18" charset="0"/>
                          </a:rPr>
                          <m:t>τιμής</m:t>
                        </m:r>
                      </m:den>
                    </m:f>
                  </m:oMath>
                </a14:m>
                <a:r>
                  <a:rPr lang="el-GR" sz="2900" dirty="0" smtClean="0"/>
                  <a:t> </a:t>
                </a:r>
              </a:p>
              <a:p>
                <a:pPr algn="just">
                  <a:spcBef>
                    <a:spcPts val="1200"/>
                  </a:spcBef>
                </a:pPr>
                <a:endParaRPr lang="el-GR" sz="2400" dirty="0" smtClean="0"/>
              </a:p>
              <a:p>
                <a:pPr algn="just">
                  <a:spcBef>
                    <a:spcPts val="1200"/>
                  </a:spcBef>
                </a:pPr>
                <a:r>
                  <a:rPr lang="el-GR" sz="2400" dirty="0" smtClean="0"/>
                  <a:t>Παράδειγμα Α. </a:t>
                </a:r>
                <a:r>
                  <a:rPr lang="en-GB" sz="2400" dirty="0" smtClean="0"/>
                  <a:t>H</a:t>
                </a:r>
                <a:r>
                  <a:rPr lang="el-GR" sz="2400" dirty="0" smtClean="0"/>
                  <a:t> τιμή αυξήθηκε κατά </a:t>
                </a:r>
                <a:r>
                  <a:rPr lang="en-GB" sz="2400" dirty="0" smtClean="0"/>
                  <a:t>25</a:t>
                </a:r>
                <a:r>
                  <a:rPr lang="el-GR" sz="2400" dirty="0" smtClean="0"/>
                  <a:t>% και η προσφερόμενη ποσότητα αυξήθηκε κατά 25% τοτε:</a:t>
                </a:r>
              </a:p>
              <a:p>
                <a:pPr algn="just">
                  <a:spcBef>
                    <a:spcPts val="1200"/>
                  </a:spcBef>
                </a:pPr>
                <a:r>
                  <a:rPr lang="el-GR" sz="2400" dirty="0" smtClean="0"/>
                  <a:t>Ελαστικότητα της ζήτησης = </a:t>
                </a:r>
                <a14:m>
                  <m:oMath xmlns:m="http://schemas.openxmlformats.org/officeDocument/2006/math">
                    <m:f>
                      <m:fPr>
                        <m:ctrlPr>
                          <a:rPr lang="el-GR" sz="2400" i="1" smtClean="0">
                            <a:latin typeface="Cambria Math" panose="02040503050406030204" pitchFamily="18" charset="0"/>
                          </a:rPr>
                        </m:ctrlPr>
                      </m:fPr>
                      <m:num>
                        <m:r>
                          <a:rPr lang="en-GB" sz="2400" b="0" i="1" smtClean="0">
                            <a:latin typeface="Cambria Math" panose="02040503050406030204" pitchFamily="18" charset="0"/>
                          </a:rPr>
                          <m:t>2</m:t>
                        </m:r>
                        <m:r>
                          <a:rPr lang="el-GR" sz="2400" b="0" i="1" smtClean="0">
                            <a:latin typeface="Cambria Math" panose="02040503050406030204" pitchFamily="18" charset="0"/>
                          </a:rPr>
                          <m:t>5%</m:t>
                        </m:r>
                      </m:num>
                      <m:den>
                        <m:r>
                          <a:rPr lang="en-GB" sz="2400" b="0" i="0" smtClean="0">
                            <a:latin typeface="Cambria Math" panose="02040503050406030204" pitchFamily="18" charset="0"/>
                          </a:rPr>
                          <m:t>25</m:t>
                        </m:r>
                        <m:r>
                          <a:rPr lang="el-GR" sz="2400" b="0" i="0" smtClean="0">
                            <a:latin typeface="Cambria Math" panose="02040503050406030204" pitchFamily="18" charset="0"/>
                          </a:rPr>
                          <m:t>%</m:t>
                        </m:r>
                      </m:den>
                    </m:f>
                  </m:oMath>
                </a14:m>
                <a:r>
                  <a:rPr lang="el-GR" sz="2400" dirty="0" smtClean="0"/>
                  <a:t>= </a:t>
                </a:r>
                <a:r>
                  <a:rPr lang="el-GR" sz="2400" dirty="0"/>
                  <a:t>1</a:t>
                </a:r>
                <a:endParaRPr lang="el-GR" sz="2400" dirty="0" smtClean="0"/>
              </a:p>
              <a:p>
                <a:pPr algn="just">
                  <a:spcBef>
                    <a:spcPts val="1200"/>
                  </a:spcBef>
                </a:pPr>
                <a:r>
                  <a:rPr lang="el-GR" sz="2400" dirty="0" smtClean="0"/>
                  <a:t> Παράδειγμα</a:t>
                </a:r>
                <a:r>
                  <a:rPr lang="en-GB" sz="2400" dirty="0" smtClean="0"/>
                  <a:t> B</a:t>
                </a:r>
                <a:r>
                  <a:rPr lang="el-GR" sz="2400" dirty="0" smtClean="0"/>
                  <a:t>. </a:t>
                </a:r>
                <a:r>
                  <a:rPr lang="en-GB" sz="2400" dirty="0" smtClean="0"/>
                  <a:t>H </a:t>
                </a:r>
                <a:r>
                  <a:rPr lang="el-GR" sz="2400" dirty="0" smtClean="0"/>
                  <a:t>τιμή αυξήθηκε κατά </a:t>
                </a:r>
                <a:r>
                  <a:rPr lang="en-GB" sz="2400" dirty="0" smtClean="0"/>
                  <a:t>2</a:t>
                </a:r>
                <a:r>
                  <a:rPr lang="el-GR" sz="2400" dirty="0" smtClean="0"/>
                  <a:t>5% και η προσφερόμενη ποσότητα αυξήθηκε κατά 87.5% τοτε:</a:t>
                </a:r>
              </a:p>
              <a:p>
                <a:pPr lvl="0" algn="just">
                  <a:spcBef>
                    <a:spcPts val="1200"/>
                  </a:spcBef>
                </a:pPr>
                <a:r>
                  <a:rPr lang="el-GR" sz="2400" dirty="0">
                    <a:solidFill>
                      <a:prstClr val="black"/>
                    </a:solidFill>
                  </a:rPr>
                  <a:t>Ελαστικότητα της </a:t>
                </a:r>
                <a:r>
                  <a:rPr lang="el-GR" sz="2400" dirty="0" smtClean="0">
                    <a:solidFill>
                      <a:prstClr val="black"/>
                    </a:solidFill>
                  </a:rPr>
                  <a:t>ζήτησης = </a:t>
                </a:r>
                <a14:m>
                  <m:oMath xmlns:m="http://schemas.openxmlformats.org/officeDocument/2006/math">
                    <m:f>
                      <m:fPr>
                        <m:ctrlPr>
                          <a:rPr lang="el-GR" sz="2400" i="1">
                            <a:solidFill>
                              <a:prstClr val="black"/>
                            </a:solidFill>
                            <a:latin typeface="Cambria Math" panose="02040503050406030204" pitchFamily="18" charset="0"/>
                          </a:rPr>
                        </m:ctrlPr>
                      </m:fPr>
                      <m:num>
                        <m:r>
                          <a:rPr lang="el-GR" sz="2400" b="0" i="1" smtClean="0">
                            <a:solidFill>
                              <a:prstClr val="black"/>
                            </a:solidFill>
                            <a:latin typeface="Cambria Math" panose="02040503050406030204" pitchFamily="18" charset="0"/>
                          </a:rPr>
                          <m:t>87.5</m:t>
                        </m:r>
                        <m:r>
                          <a:rPr lang="el-GR" sz="2400" i="1">
                            <a:solidFill>
                              <a:prstClr val="black"/>
                            </a:solidFill>
                            <a:latin typeface="Cambria Math" panose="02040503050406030204" pitchFamily="18" charset="0"/>
                          </a:rPr>
                          <m:t>%</m:t>
                        </m:r>
                      </m:num>
                      <m:den>
                        <m:r>
                          <a:rPr lang="en-GB" sz="2400" b="0" i="0" smtClean="0">
                            <a:solidFill>
                              <a:prstClr val="black"/>
                            </a:solidFill>
                            <a:latin typeface="Cambria Math" panose="02040503050406030204" pitchFamily="18" charset="0"/>
                          </a:rPr>
                          <m:t>2</m:t>
                        </m:r>
                        <m:r>
                          <a:rPr lang="el-GR" sz="2400">
                            <a:solidFill>
                              <a:prstClr val="black"/>
                            </a:solidFill>
                            <a:latin typeface="Cambria Math" panose="02040503050406030204" pitchFamily="18" charset="0"/>
                          </a:rPr>
                          <m:t>5%</m:t>
                        </m:r>
                      </m:den>
                    </m:f>
                  </m:oMath>
                </a14:m>
                <a:r>
                  <a:rPr lang="el-GR" sz="2400" dirty="0" smtClean="0">
                    <a:solidFill>
                      <a:prstClr val="black"/>
                    </a:solidFill>
                  </a:rPr>
                  <a:t>= 3.5</a:t>
                </a:r>
                <a:endParaRPr lang="el-GR" sz="2400" dirty="0">
                  <a:solidFill>
                    <a:prstClr val="black"/>
                  </a:solidFill>
                </a:endParaRPr>
              </a:p>
              <a:p>
                <a:pPr algn="just"/>
                <a:endParaRPr lang="el-GR" dirty="0"/>
              </a:p>
              <a:p>
                <a:pPr marL="0" indent="0" algn="just">
                  <a:buNone/>
                </a:pPr>
                <a:endParaRPr lang="el-GR" dirty="0" smtClean="0"/>
              </a:p>
              <a:p>
                <a:pPr algn="just"/>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80291" y="1570182"/>
                <a:ext cx="11194473" cy="4606781"/>
              </a:xfrm>
              <a:blipFill rotWithShape="0">
                <a:blip r:embed="rId3"/>
                <a:stretch>
                  <a:fillRect l="-763" r="-817"/>
                </a:stretch>
              </a:blipFill>
            </p:spPr>
            <p:txBody>
              <a:bodyPr/>
              <a:lstStyle/>
              <a:p>
                <a:r>
                  <a:rPr lang="en-GB">
                    <a:noFill/>
                  </a:rPr>
                  <a:t> </a:t>
                </a:r>
              </a:p>
            </p:txBody>
          </p:sp>
        </mc:Fallback>
      </mc:AlternateContent>
    </p:spTree>
    <p:extLst>
      <p:ext uri="{BB962C8B-B14F-4D97-AF65-F5344CB8AC3E}">
        <p14:creationId xmlns:p14="http://schemas.microsoft.com/office/powerpoint/2010/main" val="6093206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22515"/>
          </a:xfrm>
        </p:spPr>
        <p:txBody>
          <a:bodyPr/>
          <a:lstStyle/>
          <a:p>
            <a:pPr algn="ctr"/>
            <a:r>
              <a:rPr lang="el-GR" dirty="0" smtClean="0">
                <a:latin typeface="+mn-lt"/>
              </a:rPr>
              <a:t>Ερμηνεία της ελαστικότητας της προσφοράς</a:t>
            </a:r>
            <a:endParaRPr lang="en-GB" dirty="0">
              <a:latin typeface="+mn-lt"/>
            </a:endParaRPr>
          </a:p>
        </p:txBody>
      </p:sp>
      <p:sp>
        <p:nvSpPr>
          <p:cNvPr id="3" name="Content Placeholder 2"/>
          <p:cNvSpPr>
            <a:spLocks noGrp="1"/>
          </p:cNvSpPr>
          <p:nvPr>
            <p:ph idx="1"/>
          </p:nvPr>
        </p:nvSpPr>
        <p:spPr>
          <a:xfrm>
            <a:off x="422563" y="1921163"/>
            <a:ext cx="11095182" cy="4255799"/>
          </a:xfrm>
        </p:spPr>
        <p:txBody>
          <a:bodyPr/>
          <a:lstStyle/>
          <a:p>
            <a:pPr algn="just">
              <a:lnSpc>
                <a:spcPct val="110000"/>
              </a:lnSpc>
              <a:spcAft>
                <a:spcPts val="600"/>
              </a:spcAft>
            </a:pPr>
            <a:r>
              <a:rPr lang="el-GR" dirty="0" smtClean="0"/>
              <a:t>Η ελαστικότητα της προσφοράς μετράει τον </a:t>
            </a:r>
            <a:r>
              <a:rPr lang="el-GR" b="1" dirty="0" smtClean="0"/>
              <a:t>βαθμό ανταπόκρισης</a:t>
            </a:r>
            <a:r>
              <a:rPr lang="el-GR" dirty="0" smtClean="0"/>
              <a:t> ή αλλιώς την «ευαισθησία» των παραγωγών </a:t>
            </a:r>
            <a:r>
              <a:rPr lang="el-GR" b="1" dirty="0" smtClean="0"/>
              <a:t>στις μεταβολές της τιμής</a:t>
            </a:r>
            <a:r>
              <a:rPr lang="el-GR" dirty="0" smtClean="0"/>
              <a:t>.</a:t>
            </a:r>
          </a:p>
          <a:p>
            <a:pPr algn="just">
              <a:lnSpc>
                <a:spcPct val="110000"/>
              </a:lnSpc>
              <a:spcAft>
                <a:spcPts val="600"/>
              </a:spcAft>
            </a:pPr>
            <a:r>
              <a:rPr lang="el-GR" dirty="0" smtClean="0"/>
              <a:t>Όταν </a:t>
            </a:r>
            <a:r>
              <a:rPr lang="el-GR" dirty="0" smtClean="0">
                <a:solidFill>
                  <a:srgbClr val="0070C0"/>
                </a:solidFill>
              </a:rPr>
              <a:t>ελαστικότητα &gt;1</a:t>
            </a:r>
            <a:r>
              <a:rPr lang="el-GR" dirty="0" smtClean="0"/>
              <a:t> λέμε ότι η προσφορά είναι </a:t>
            </a:r>
            <a:r>
              <a:rPr lang="el-GR" dirty="0" smtClean="0">
                <a:solidFill>
                  <a:srgbClr val="0070C0"/>
                </a:solidFill>
              </a:rPr>
              <a:t>ελαστική</a:t>
            </a:r>
            <a:r>
              <a:rPr lang="el-GR" dirty="0" smtClean="0"/>
              <a:t>.</a:t>
            </a:r>
          </a:p>
          <a:p>
            <a:pPr algn="just">
              <a:lnSpc>
                <a:spcPct val="110000"/>
              </a:lnSpc>
              <a:spcAft>
                <a:spcPts val="600"/>
              </a:spcAft>
            </a:pPr>
            <a:r>
              <a:rPr lang="el-GR" dirty="0" smtClean="0"/>
              <a:t>Όταν </a:t>
            </a:r>
            <a:r>
              <a:rPr lang="el-GR" dirty="0" smtClean="0">
                <a:solidFill>
                  <a:srgbClr val="7030A0"/>
                </a:solidFill>
              </a:rPr>
              <a:t>ελαστικότητα</a:t>
            </a:r>
            <a:r>
              <a:rPr lang="el-GR" dirty="0">
                <a:solidFill>
                  <a:srgbClr val="7030A0"/>
                </a:solidFill>
              </a:rPr>
              <a:t> </a:t>
            </a:r>
            <a:r>
              <a:rPr lang="el-GR" dirty="0" smtClean="0">
                <a:solidFill>
                  <a:srgbClr val="7030A0"/>
                </a:solidFill>
              </a:rPr>
              <a:t>&lt;1</a:t>
            </a:r>
            <a:r>
              <a:rPr lang="el-GR" dirty="0" smtClean="0"/>
              <a:t> λέμε ότι η προσφορά είναι </a:t>
            </a:r>
            <a:r>
              <a:rPr lang="el-GR" dirty="0" smtClean="0">
                <a:solidFill>
                  <a:srgbClr val="7030A0"/>
                </a:solidFill>
              </a:rPr>
              <a:t>ανελαστική</a:t>
            </a:r>
            <a:r>
              <a:rPr lang="el-GR" dirty="0" smtClean="0"/>
              <a:t>.</a:t>
            </a:r>
          </a:p>
          <a:p>
            <a:pPr algn="just">
              <a:lnSpc>
                <a:spcPct val="110000"/>
              </a:lnSpc>
              <a:spcAft>
                <a:spcPts val="600"/>
              </a:spcAft>
            </a:pPr>
            <a:r>
              <a:rPr lang="el-GR" dirty="0" smtClean="0"/>
              <a:t>Όταν ελαστικότητα=1 </a:t>
            </a:r>
            <a:r>
              <a:rPr lang="el-GR" dirty="0"/>
              <a:t>λέμε ότι η </a:t>
            </a:r>
            <a:r>
              <a:rPr lang="el-GR" dirty="0" smtClean="0"/>
              <a:t>ελαστικότητα της προσφοράς χαρακτηρίζεται ως μοναδιαία.</a:t>
            </a:r>
            <a:endParaRPr lang="el-GR" dirty="0"/>
          </a:p>
          <a:p>
            <a:pPr algn="just">
              <a:lnSpc>
                <a:spcPct val="110000"/>
              </a:lnSpc>
              <a:spcAft>
                <a:spcPts val="600"/>
              </a:spcAft>
            </a:pPr>
            <a:endParaRPr lang="en-GB" dirty="0"/>
          </a:p>
        </p:txBody>
      </p:sp>
    </p:spTree>
    <p:extLst>
      <p:ext uri="{BB962C8B-B14F-4D97-AF65-F5344CB8AC3E}">
        <p14:creationId xmlns:p14="http://schemas.microsoft.com/office/powerpoint/2010/main" val="42817026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4000" dirty="0" smtClean="0">
                <a:latin typeface="+mn-lt"/>
              </a:rPr>
              <a:t>Βασικοί προσδιοριστικοί παράγοντες της ελαστικότητας της προσφοράς</a:t>
            </a:r>
            <a:endParaRPr lang="en-GB" sz="4000" dirty="0">
              <a:latin typeface="+mn-lt"/>
            </a:endParaRPr>
          </a:p>
        </p:txBody>
      </p:sp>
      <p:sp>
        <p:nvSpPr>
          <p:cNvPr id="3" name="Content Placeholder 2"/>
          <p:cNvSpPr>
            <a:spLocks noGrp="1"/>
          </p:cNvSpPr>
          <p:nvPr>
            <p:ph idx="1"/>
          </p:nvPr>
        </p:nvSpPr>
        <p:spPr>
          <a:xfrm>
            <a:off x="601578" y="1933909"/>
            <a:ext cx="11177337" cy="4351338"/>
          </a:xfrm>
        </p:spPr>
        <p:txBody>
          <a:bodyPr/>
          <a:lstStyle/>
          <a:p>
            <a:pPr>
              <a:lnSpc>
                <a:spcPct val="100000"/>
              </a:lnSpc>
            </a:pPr>
            <a:r>
              <a:rPr lang="el-GR" dirty="0"/>
              <a:t>Δ</a:t>
            </a:r>
            <a:r>
              <a:rPr lang="el-GR" dirty="0" smtClean="0"/>
              <a:t>ιαθεσιμότητα των πρώτων υλών.</a:t>
            </a:r>
          </a:p>
          <a:p>
            <a:pPr lvl="1" algn="just">
              <a:lnSpc>
                <a:spcPct val="100000"/>
              </a:lnSpc>
            </a:pPr>
            <a:r>
              <a:rPr lang="el-GR" dirty="0" smtClean="0"/>
              <a:t>Αν οι πρώτες ύλες είναι εύκολα διαθέσιμες τότε η παραγωγή είναι εύκολο να αυξηθεί. Αν οι πρώτες ύλες είναι δυσεύρετες τότε οι παραγωγοί μπορεί να μην είναι εύκολο να αυξήσουν την παραγωγή τους (π.χ. σπάνια μέταλλα που χρησιμοποιούνται στην κατασκευή μπαταριών ηλεκτρονικών αυτοκινήτων).</a:t>
            </a:r>
          </a:p>
          <a:p>
            <a:pPr>
              <a:lnSpc>
                <a:spcPct val="100000"/>
              </a:lnSpc>
            </a:pPr>
            <a:r>
              <a:rPr lang="el-GR" dirty="0" smtClean="0"/>
              <a:t>Χρόνος</a:t>
            </a:r>
            <a:r>
              <a:rPr lang="en-GB" dirty="0" smtClean="0"/>
              <a:t> </a:t>
            </a:r>
            <a:r>
              <a:rPr lang="el-GR" dirty="0" smtClean="0"/>
              <a:t>Προσαρμογής</a:t>
            </a:r>
          </a:p>
          <a:p>
            <a:pPr lvl="1">
              <a:lnSpc>
                <a:spcPct val="100000"/>
              </a:lnSpc>
            </a:pPr>
            <a:r>
              <a:rPr lang="el-GR" dirty="0" smtClean="0"/>
              <a:t>Η ελαστικότητα της προσφοράς είναι μεγαλύτερη τη μακροχρόνια περίοδο.</a:t>
            </a:r>
          </a:p>
          <a:p>
            <a:pPr>
              <a:lnSpc>
                <a:spcPct val="100000"/>
              </a:lnSpc>
            </a:pPr>
            <a:r>
              <a:rPr lang="el-GR" dirty="0" smtClean="0"/>
              <a:t>Παραγωγική ικανότητα/μέγεθος της επιχείρησης.</a:t>
            </a:r>
          </a:p>
          <a:p>
            <a:pPr>
              <a:lnSpc>
                <a:spcPct val="100000"/>
              </a:lnSpc>
            </a:pPr>
            <a:r>
              <a:rPr lang="el-GR" dirty="0" smtClean="0"/>
              <a:t>Ρυθμιστικοί και νομοθετικοί περιορισμοί. </a:t>
            </a:r>
          </a:p>
        </p:txBody>
      </p:sp>
    </p:spTree>
    <p:extLst>
      <p:ext uri="{BB962C8B-B14F-4D97-AF65-F5344CB8AC3E}">
        <p14:creationId xmlns:p14="http://schemas.microsoft.com/office/powerpoint/2010/main" val="3975237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Προσφορά και </a:t>
            </a:r>
            <a:r>
              <a:rPr lang="en-GB" b="1" dirty="0"/>
              <a:t>Z</a:t>
            </a:r>
            <a:r>
              <a:rPr lang="el-GR" b="1" dirty="0" smtClean="0"/>
              <a:t>ήτηση</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900218" y="2124364"/>
            <a:ext cx="5253182" cy="3285836"/>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971800" y="20574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179444" y="1233488"/>
            <a:ext cx="1028700" cy="369332"/>
          </a:xfrm>
          <a:prstGeom prst="rect">
            <a:avLst/>
          </a:prstGeom>
          <a:noFill/>
        </p:spPr>
        <p:txBody>
          <a:bodyPr wrap="square" rtlCol="0">
            <a:spAutoFit/>
          </a:bodyPr>
          <a:lstStyle/>
          <a:p>
            <a:r>
              <a:rPr lang="el-GR" dirty="0" smtClean="0"/>
              <a:t>Τιμή (</a:t>
            </a:r>
            <a:r>
              <a:rPr lang="en-GB" dirty="0" smtClean="0"/>
              <a:t>P)</a:t>
            </a:r>
            <a:endParaRPr lang="en-GB" dirty="0"/>
          </a:p>
        </p:txBody>
      </p:sp>
      <p:sp>
        <p:nvSpPr>
          <p:cNvPr id="15" name="TextBox 14"/>
          <p:cNvSpPr txBox="1"/>
          <p:nvPr/>
        </p:nvSpPr>
        <p:spPr>
          <a:xfrm>
            <a:off x="8756073" y="6169581"/>
            <a:ext cx="1588077" cy="369332"/>
          </a:xfrm>
          <a:prstGeom prst="rect">
            <a:avLst/>
          </a:prstGeom>
          <a:noFill/>
        </p:spPr>
        <p:txBody>
          <a:bodyPr wrap="square" rtlCol="0">
            <a:spAutoFit/>
          </a:bodyPr>
          <a:lstStyle/>
          <a:p>
            <a:r>
              <a:rPr lang="el-GR" dirty="0" smtClean="0"/>
              <a:t>Ποσότητα (</a:t>
            </a:r>
            <a:r>
              <a:rPr lang="en-GB" dirty="0" smtClean="0"/>
              <a:t>Q)</a:t>
            </a:r>
            <a:endParaRPr lang="en-GB" dirty="0"/>
          </a:p>
        </p:txBody>
      </p:sp>
      <p:sp>
        <p:nvSpPr>
          <p:cNvPr id="16" name="TextBox 15"/>
          <p:cNvSpPr txBox="1"/>
          <p:nvPr/>
        </p:nvSpPr>
        <p:spPr>
          <a:xfrm>
            <a:off x="8343900" y="1602820"/>
            <a:ext cx="1695450" cy="646331"/>
          </a:xfrm>
          <a:prstGeom prst="rect">
            <a:avLst/>
          </a:prstGeom>
          <a:noFill/>
        </p:spPr>
        <p:txBody>
          <a:bodyPr wrap="square" rtlCol="0">
            <a:spAutoFit/>
          </a:bodyPr>
          <a:lstStyle/>
          <a:p>
            <a:r>
              <a:rPr lang="el-GR" dirty="0" smtClean="0"/>
              <a:t>Καμπύλη προσφοράς</a:t>
            </a:r>
            <a:endParaRPr lang="en-GB" dirty="0"/>
          </a:p>
        </p:txBody>
      </p:sp>
      <p:sp>
        <p:nvSpPr>
          <p:cNvPr id="17" name="TextBox 16"/>
          <p:cNvSpPr txBox="1"/>
          <p:nvPr/>
        </p:nvSpPr>
        <p:spPr>
          <a:xfrm>
            <a:off x="8463822" y="4848350"/>
            <a:ext cx="1695450" cy="646331"/>
          </a:xfrm>
          <a:prstGeom prst="rect">
            <a:avLst/>
          </a:prstGeom>
          <a:noFill/>
        </p:spPr>
        <p:txBody>
          <a:bodyPr wrap="square" rtlCol="0">
            <a:spAutoFit/>
          </a:bodyPr>
          <a:lstStyle/>
          <a:p>
            <a:r>
              <a:rPr lang="el-GR" dirty="0" smtClean="0"/>
              <a:t>Καμπύλη ζήτησης</a:t>
            </a:r>
            <a:endParaRPr lang="en-GB" dirty="0"/>
          </a:p>
        </p:txBody>
      </p:sp>
      <p:cxnSp>
        <p:nvCxnSpPr>
          <p:cNvPr id="19" name="Straight Connector 18"/>
          <p:cNvCxnSpPr/>
          <p:nvPr/>
        </p:nvCxnSpPr>
        <p:spPr>
          <a:xfrm>
            <a:off x="2277718" y="3634409"/>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50426" y="3434834"/>
            <a:ext cx="375424" cy="369332"/>
          </a:xfrm>
          <a:prstGeom prst="rect">
            <a:avLst/>
          </a:prstGeom>
          <a:noFill/>
        </p:spPr>
        <p:txBody>
          <a:bodyPr wrap="none" rtlCol="0">
            <a:spAutoFit/>
          </a:bodyPr>
          <a:lstStyle/>
          <a:p>
            <a:r>
              <a:rPr lang="en-GB" dirty="0" smtClean="0"/>
              <a:t>P</a:t>
            </a:r>
            <a:r>
              <a:rPr lang="en-GB" sz="1100" dirty="0"/>
              <a:t>1</a:t>
            </a:r>
          </a:p>
        </p:txBody>
      </p:sp>
      <p:sp>
        <p:nvSpPr>
          <p:cNvPr id="26" name="TextBox 25"/>
          <p:cNvSpPr txBox="1"/>
          <p:nvPr/>
        </p:nvSpPr>
        <p:spPr>
          <a:xfrm>
            <a:off x="5194436" y="6094379"/>
            <a:ext cx="431528" cy="369332"/>
          </a:xfrm>
          <a:prstGeom prst="rect">
            <a:avLst/>
          </a:prstGeom>
          <a:noFill/>
        </p:spPr>
        <p:txBody>
          <a:bodyPr wrap="none" rtlCol="0">
            <a:spAutoFit/>
          </a:bodyPr>
          <a:lstStyle/>
          <a:p>
            <a:r>
              <a:rPr lang="en-GB" dirty="0" smtClean="0"/>
              <a:t>Q</a:t>
            </a:r>
            <a:r>
              <a:rPr lang="en-GB" sz="1200" dirty="0" smtClean="0"/>
              <a:t>1</a:t>
            </a:r>
            <a:endParaRPr lang="en-GB" sz="1100" dirty="0"/>
          </a:p>
        </p:txBody>
      </p:sp>
      <p:sp>
        <p:nvSpPr>
          <p:cNvPr id="18" name="TextBox 17"/>
          <p:cNvSpPr txBox="1"/>
          <p:nvPr/>
        </p:nvSpPr>
        <p:spPr>
          <a:xfrm>
            <a:off x="5251164" y="3271065"/>
            <a:ext cx="317716" cy="369332"/>
          </a:xfrm>
          <a:prstGeom prst="rect">
            <a:avLst/>
          </a:prstGeom>
          <a:noFill/>
        </p:spPr>
        <p:txBody>
          <a:bodyPr wrap="none" rtlCol="0">
            <a:spAutoFit/>
          </a:bodyPr>
          <a:lstStyle/>
          <a:p>
            <a:r>
              <a:rPr lang="el-GR" dirty="0" smtClean="0"/>
              <a:t>Α</a:t>
            </a:r>
            <a:endParaRPr lang="en-GB" sz="1100" dirty="0"/>
          </a:p>
        </p:txBody>
      </p:sp>
    </p:spTree>
    <p:extLst>
      <p:ext uri="{BB962C8B-B14F-4D97-AF65-F5344CB8AC3E}">
        <p14:creationId xmlns:p14="http://schemas.microsoft.com/office/powerpoint/2010/main" val="895236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Προσφορά και </a:t>
            </a:r>
            <a:r>
              <a:rPr lang="en-GB" b="1" dirty="0"/>
              <a:t>Z</a:t>
            </a:r>
            <a:r>
              <a:rPr lang="el-GR" b="1" dirty="0" smtClean="0"/>
              <a:t>ήτηση</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971800" y="20574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179444" y="1233488"/>
            <a:ext cx="1028700" cy="369332"/>
          </a:xfrm>
          <a:prstGeom prst="rect">
            <a:avLst/>
          </a:prstGeom>
          <a:noFill/>
        </p:spPr>
        <p:txBody>
          <a:bodyPr wrap="square" rtlCol="0">
            <a:spAutoFit/>
          </a:bodyPr>
          <a:lstStyle/>
          <a:p>
            <a:r>
              <a:rPr lang="el-GR" dirty="0" smtClean="0"/>
              <a:t>Τιμή (</a:t>
            </a:r>
            <a:r>
              <a:rPr lang="en-GB" dirty="0" smtClean="0"/>
              <a:t>P)</a:t>
            </a:r>
            <a:endParaRPr lang="en-GB" dirty="0"/>
          </a:p>
        </p:txBody>
      </p:sp>
      <p:sp>
        <p:nvSpPr>
          <p:cNvPr id="15" name="TextBox 14"/>
          <p:cNvSpPr txBox="1"/>
          <p:nvPr/>
        </p:nvSpPr>
        <p:spPr>
          <a:xfrm>
            <a:off x="8756073" y="6169581"/>
            <a:ext cx="1588077" cy="369332"/>
          </a:xfrm>
          <a:prstGeom prst="rect">
            <a:avLst/>
          </a:prstGeom>
          <a:noFill/>
        </p:spPr>
        <p:txBody>
          <a:bodyPr wrap="square" rtlCol="0">
            <a:spAutoFit/>
          </a:bodyPr>
          <a:lstStyle/>
          <a:p>
            <a:r>
              <a:rPr lang="el-GR" dirty="0" smtClean="0"/>
              <a:t>Ποσότητα (</a:t>
            </a:r>
            <a:r>
              <a:rPr lang="en-GB" dirty="0" smtClean="0"/>
              <a:t>Q)</a:t>
            </a:r>
            <a:endParaRPr lang="en-GB" dirty="0"/>
          </a:p>
        </p:txBody>
      </p:sp>
      <p:sp>
        <p:nvSpPr>
          <p:cNvPr id="16" name="TextBox 15"/>
          <p:cNvSpPr txBox="1"/>
          <p:nvPr/>
        </p:nvSpPr>
        <p:spPr>
          <a:xfrm>
            <a:off x="8343900" y="1602820"/>
            <a:ext cx="1695450" cy="646331"/>
          </a:xfrm>
          <a:prstGeom prst="rect">
            <a:avLst/>
          </a:prstGeom>
          <a:noFill/>
        </p:spPr>
        <p:txBody>
          <a:bodyPr wrap="square" rtlCol="0">
            <a:spAutoFit/>
          </a:bodyPr>
          <a:lstStyle/>
          <a:p>
            <a:r>
              <a:rPr lang="el-GR" dirty="0" smtClean="0"/>
              <a:t>Καμπύλη προσφοράς</a:t>
            </a:r>
            <a:endParaRPr lang="en-GB" dirty="0"/>
          </a:p>
        </p:txBody>
      </p:sp>
      <p:cxnSp>
        <p:nvCxnSpPr>
          <p:cNvPr id="19" name="Straight Connector 18"/>
          <p:cNvCxnSpPr/>
          <p:nvPr/>
        </p:nvCxnSpPr>
        <p:spPr>
          <a:xfrm>
            <a:off x="2277718" y="3634409"/>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50426" y="3434834"/>
            <a:ext cx="375424" cy="369332"/>
          </a:xfrm>
          <a:prstGeom prst="rect">
            <a:avLst/>
          </a:prstGeom>
          <a:noFill/>
        </p:spPr>
        <p:txBody>
          <a:bodyPr wrap="none" rtlCol="0">
            <a:spAutoFit/>
          </a:bodyPr>
          <a:lstStyle/>
          <a:p>
            <a:r>
              <a:rPr lang="en-GB" dirty="0" smtClean="0"/>
              <a:t>P</a:t>
            </a:r>
            <a:r>
              <a:rPr lang="en-GB" sz="1100" dirty="0"/>
              <a:t>1</a:t>
            </a:r>
          </a:p>
        </p:txBody>
      </p:sp>
      <p:sp>
        <p:nvSpPr>
          <p:cNvPr id="26" name="TextBox 25"/>
          <p:cNvSpPr txBox="1"/>
          <p:nvPr/>
        </p:nvSpPr>
        <p:spPr>
          <a:xfrm>
            <a:off x="5194436" y="6111903"/>
            <a:ext cx="431528" cy="369332"/>
          </a:xfrm>
          <a:prstGeom prst="rect">
            <a:avLst/>
          </a:prstGeom>
          <a:noFill/>
        </p:spPr>
        <p:txBody>
          <a:bodyPr wrap="none" rtlCol="0">
            <a:spAutoFit/>
          </a:bodyPr>
          <a:lstStyle/>
          <a:p>
            <a:r>
              <a:rPr lang="en-GB" dirty="0" smtClean="0"/>
              <a:t>Q</a:t>
            </a:r>
            <a:r>
              <a:rPr lang="en-GB" sz="1200" dirty="0" smtClean="0"/>
              <a:t>1</a:t>
            </a:r>
            <a:endParaRPr lang="en-GB" sz="1100" dirty="0"/>
          </a:p>
        </p:txBody>
      </p:sp>
      <p:sp>
        <p:nvSpPr>
          <p:cNvPr id="20" name="TextBox 19"/>
          <p:cNvSpPr txBox="1"/>
          <p:nvPr/>
        </p:nvSpPr>
        <p:spPr>
          <a:xfrm>
            <a:off x="1642939" y="2769086"/>
            <a:ext cx="375424" cy="369332"/>
          </a:xfrm>
          <a:prstGeom prst="rect">
            <a:avLst/>
          </a:prstGeom>
          <a:noFill/>
        </p:spPr>
        <p:txBody>
          <a:bodyPr wrap="none" rtlCol="0">
            <a:spAutoFit/>
          </a:bodyPr>
          <a:lstStyle/>
          <a:p>
            <a:r>
              <a:rPr lang="en-GB" dirty="0" smtClean="0"/>
              <a:t>P</a:t>
            </a:r>
            <a:r>
              <a:rPr lang="el-GR" sz="1100" dirty="0"/>
              <a:t>2</a:t>
            </a:r>
            <a:endParaRPr lang="en-GB" sz="1100" dirty="0"/>
          </a:p>
        </p:txBody>
      </p:sp>
      <p:cxnSp>
        <p:nvCxnSpPr>
          <p:cNvPr id="21" name="Straight Connector 20"/>
          <p:cNvCxnSpPr/>
          <p:nvPr/>
        </p:nvCxnSpPr>
        <p:spPr>
          <a:xfrm>
            <a:off x="2194892" y="3018709"/>
            <a:ext cx="4302161" cy="2480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6368715" y="3075594"/>
            <a:ext cx="44117" cy="294420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175009" y="6127988"/>
            <a:ext cx="418704" cy="369332"/>
          </a:xfrm>
          <a:prstGeom prst="rect">
            <a:avLst/>
          </a:prstGeom>
          <a:noFill/>
        </p:spPr>
        <p:txBody>
          <a:bodyPr wrap="none" rtlCol="0">
            <a:spAutoFit/>
          </a:bodyPr>
          <a:lstStyle/>
          <a:p>
            <a:r>
              <a:rPr lang="en-GB" dirty="0" smtClean="0"/>
              <a:t>Q</a:t>
            </a:r>
            <a:r>
              <a:rPr lang="el-GR" sz="1200" dirty="0"/>
              <a:t>2</a:t>
            </a:r>
            <a:endParaRPr lang="en-GB" sz="1100" dirty="0"/>
          </a:p>
        </p:txBody>
      </p:sp>
    </p:spTree>
    <p:extLst>
      <p:ext uri="{BB962C8B-B14F-4D97-AF65-F5344CB8AC3E}">
        <p14:creationId xmlns:p14="http://schemas.microsoft.com/office/powerpoint/2010/main" val="2043706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12907"/>
            <a:ext cx="10515600" cy="1325563"/>
          </a:xfrm>
        </p:spPr>
        <p:txBody>
          <a:bodyPr/>
          <a:lstStyle/>
          <a:p>
            <a:pPr algn="ctr"/>
            <a:r>
              <a:rPr lang="el-GR" dirty="0" smtClean="0">
                <a:latin typeface="+mn-lt"/>
              </a:rPr>
              <a:t>Ο Νόμος της Προσφοράς</a:t>
            </a:r>
            <a:endParaRPr lang="en-GB" dirty="0">
              <a:latin typeface="+mn-lt"/>
            </a:endParaRPr>
          </a:p>
        </p:txBody>
      </p:sp>
      <p:sp>
        <p:nvSpPr>
          <p:cNvPr id="3" name="Content Placeholder 2"/>
          <p:cNvSpPr>
            <a:spLocks noGrp="1"/>
          </p:cNvSpPr>
          <p:nvPr>
            <p:ph idx="1"/>
          </p:nvPr>
        </p:nvSpPr>
        <p:spPr>
          <a:xfrm>
            <a:off x="838200" y="2241261"/>
            <a:ext cx="10515600" cy="2746375"/>
          </a:xfrm>
          <a:solidFill>
            <a:schemeClr val="accent2">
              <a:lumMod val="60000"/>
              <a:lumOff val="40000"/>
            </a:schemeClr>
          </a:solidFill>
        </p:spPr>
        <p:txBody>
          <a:bodyPr>
            <a:noAutofit/>
          </a:bodyPr>
          <a:lstStyle/>
          <a:p>
            <a:pPr marL="0" indent="0" algn="just">
              <a:lnSpc>
                <a:spcPct val="110000"/>
              </a:lnSpc>
              <a:buNone/>
            </a:pPr>
            <a:r>
              <a:rPr lang="el-GR" sz="3200" dirty="0" smtClean="0"/>
              <a:t>Όταν η </a:t>
            </a:r>
            <a:r>
              <a:rPr lang="el-GR" sz="3200" b="1" dirty="0" smtClean="0"/>
              <a:t>τιμή</a:t>
            </a:r>
            <a:r>
              <a:rPr lang="el-GR" sz="3200" dirty="0" smtClean="0"/>
              <a:t> ενός αγαθού αυξάνεται</a:t>
            </a:r>
            <a:r>
              <a:rPr lang="en-GB" sz="3200" dirty="0" smtClean="0"/>
              <a:t> </a:t>
            </a:r>
            <a:r>
              <a:rPr lang="el-GR" sz="3200" dirty="0" smtClean="0"/>
              <a:t>τότε αυξάνεται η </a:t>
            </a:r>
            <a:r>
              <a:rPr lang="el-GR" sz="3200" b="1" dirty="0" smtClean="0"/>
              <a:t>προσφερόμενη ποσότητά</a:t>
            </a:r>
            <a:r>
              <a:rPr lang="el-GR" sz="3200" dirty="0" smtClean="0"/>
              <a:t> του και όταν η τιμή του μειώνεται τότε μειώνεται η </a:t>
            </a:r>
            <a:r>
              <a:rPr lang="el-GR" sz="3200" b="1" dirty="0" smtClean="0"/>
              <a:t>προσφερόμενη ποσότητα</a:t>
            </a:r>
            <a:r>
              <a:rPr lang="el-GR" sz="3200" dirty="0" smtClean="0"/>
              <a:t> του, με σταθερούς όλους τους άλλους παράγοντες </a:t>
            </a:r>
            <a:r>
              <a:rPr lang="en-GB" sz="3200" dirty="0" smtClean="0"/>
              <a:t>(ceteris paribus) </a:t>
            </a:r>
            <a:r>
              <a:rPr lang="el-GR" sz="3200" dirty="0" smtClean="0"/>
              <a:t>που επηρεάζουν τη ζήτηση.</a:t>
            </a:r>
            <a:endParaRPr lang="en-GB" sz="3200" dirty="0"/>
          </a:p>
        </p:txBody>
      </p:sp>
    </p:spTree>
    <p:extLst>
      <p:ext uri="{BB962C8B-B14F-4D97-AF65-F5344CB8AC3E}">
        <p14:creationId xmlns:p14="http://schemas.microsoft.com/office/powerpoint/2010/main" val="2280306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2418"/>
            <a:ext cx="10515600" cy="1077739"/>
          </a:xfrm>
        </p:spPr>
        <p:txBody>
          <a:bodyPr/>
          <a:lstStyle/>
          <a:p>
            <a:pPr algn="ctr"/>
            <a:r>
              <a:rPr lang="el-GR" dirty="0" smtClean="0">
                <a:latin typeface="+mn-lt"/>
              </a:rPr>
              <a:t>Ερμηνεία του νόμου της προσφοράς</a:t>
            </a:r>
            <a:endParaRPr lang="en-GB" dirty="0">
              <a:latin typeface="+mn-lt"/>
            </a:endParaRPr>
          </a:p>
        </p:txBody>
      </p:sp>
      <p:sp>
        <p:nvSpPr>
          <p:cNvPr id="3" name="Content Placeholder 2"/>
          <p:cNvSpPr>
            <a:spLocks noGrp="1"/>
          </p:cNvSpPr>
          <p:nvPr>
            <p:ph idx="1"/>
          </p:nvPr>
        </p:nvSpPr>
        <p:spPr>
          <a:xfrm>
            <a:off x="625643" y="1825625"/>
            <a:ext cx="10888578" cy="4351338"/>
          </a:xfrm>
        </p:spPr>
        <p:txBody>
          <a:bodyPr>
            <a:normAutofit lnSpcReduction="10000"/>
          </a:bodyPr>
          <a:lstStyle/>
          <a:p>
            <a:pPr algn="just">
              <a:lnSpc>
                <a:spcPct val="120000"/>
              </a:lnSpc>
              <a:spcAft>
                <a:spcPts val="200"/>
              </a:spcAft>
            </a:pPr>
            <a:r>
              <a:rPr lang="el-GR" dirty="0" smtClean="0"/>
              <a:t>Καθώς </a:t>
            </a:r>
            <a:r>
              <a:rPr lang="el-GR" b="1" dirty="0" smtClean="0"/>
              <a:t>η τιμή ενός αγαθού</a:t>
            </a:r>
            <a:r>
              <a:rPr lang="el-GR" dirty="0" smtClean="0"/>
              <a:t> </a:t>
            </a:r>
            <a:r>
              <a:rPr lang="el-GR" b="1" dirty="0" smtClean="0"/>
              <a:t>αυξάνεται</a:t>
            </a:r>
            <a:r>
              <a:rPr lang="el-GR" dirty="0" smtClean="0"/>
              <a:t> τότε οι </a:t>
            </a:r>
            <a:r>
              <a:rPr lang="el-GR" dirty="0"/>
              <a:t>παραγωγοί του προϊόντος έχουν κίνητρο να αυξήσουν την προσφερόμενη ποσότητα γιατί με τον τρόπο αυτό θα αυξήσουν τα </a:t>
            </a:r>
            <a:r>
              <a:rPr lang="el-GR" b="1" dirty="0" smtClean="0"/>
              <a:t>έσοδα και τα κέρδη τους</a:t>
            </a:r>
            <a:r>
              <a:rPr lang="el-GR" dirty="0" smtClean="0"/>
              <a:t>.</a:t>
            </a:r>
          </a:p>
          <a:p>
            <a:pPr lvl="1" algn="just">
              <a:lnSpc>
                <a:spcPct val="120000"/>
              </a:lnSpc>
              <a:spcAft>
                <a:spcPts val="200"/>
              </a:spcAft>
            </a:pPr>
            <a:r>
              <a:rPr lang="el-GR" sz="2500" dirty="0" smtClean="0"/>
              <a:t>Ακριβώς το αντίστροφο ισχύει όταν η τιμή ενός αγαθού μειώνεται</a:t>
            </a:r>
            <a:r>
              <a:rPr lang="el-GR" dirty="0" smtClean="0"/>
              <a:t>.</a:t>
            </a:r>
          </a:p>
          <a:p>
            <a:pPr algn="just">
              <a:lnSpc>
                <a:spcPct val="120000"/>
              </a:lnSpc>
              <a:spcAft>
                <a:spcPts val="200"/>
              </a:spcAft>
            </a:pPr>
            <a:r>
              <a:rPr lang="el-GR" dirty="0" smtClean="0"/>
              <a:t>Καθώς τα επίπεδα παραγωγής αυξάνουν, το κόστος παραγωγής θα αυξάνει με όλο και ταχύτερο ρυθμό. Μόνο αν η τιμή του προϊόντος αυξηθεί, οι παραγωγοί θα είναι διατεθειμένοι να προσφέρουν περισσότερο προϊόν.</a:t>
            </a:r>
            <a:endParaRPr lang="en-GB" dirty="0"/>
          </a:p>
        </p:txBody>
      </p:sp>
    </p:spTree>
    <p:extLst>
      <p:ext uri="{BB962C8B-B14F-4D97-AF65-F5344CB8AC3E}">
        <p14:creationId xmlns:p14="http://schemas.microsoft.com/office/powerpoint/2010/main" val="1661967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8588" y="184226"/>
            <a:ext cx="10515600" cy="659807"/>
          </a:xfrm>
        </p:spPr>
        <p:txBody>
          <a:bodyPr>
            <a:normAutofit/>
          </a:bodyPr>
          <a:lstStyle/>
          <a:p>
            <a:pPr algn="ctr"/>
            <a:r>
              <a:rPr lang="el-GR" sz="3200" dirty="0" smtClean="0">
                <a:latin typeface="+mn-lt"/>
              </a:rPr>
              <a:t>Καμπύλες Προσφοράς των Επιχειρήσεων και της Αγοράς</a:t>
            </a:r>
            <a:endParaRPr lang="en-GB" sz="3200"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55733143"/>
              </p:ext>
            </p:extLst>
          </p:nvPr>
        </p:nvGraphicFramePr>
        <p:xfrm>
          <a:off x="534580" y="984739"/>
          <a:ext cx="10899608" cy="2499360"/>
        </p:xfrm>
        <a:graphic>
          <a:graphicData uri="http://schemas.openxmlformats.org/drawingml/2006/table">
            <a:tbl>
              <a:tblPr firstRow="1" bandRow="1">
                <a:tableStyleId>{5C22544A-7EE6-4342-B048-85BDC9FD1C3A}</a:tableStyleId>
              </a:tblPr>
              <a:tblGrid>
                <a:gridCol w="2047474"/>
                <a:gridCol w="2468426"/>
                <a:gridCol w="2416348"/>
                <a:gridCol w="2312196"/>
                <a:gridCol w="1655164"/>
              </a:tblGrid>
              <a:tr h="1051495">
                <a:tc>
                  <a:txBody>
                    <a:bodyPr/>
                    <a:lstStyle/>
                    <a:p>
                      <a:r>
                        <a:rPr lang="el-GR" sz="1650" dirty="0" smtClean="0">
                          <a:solidFill>
                            <a:schemeClr val="tx1"/>
                          </a:solidFill>
                        </a:rPr>
                        <a:t>Τιμή</a:t>
                      </a:r>
                      <a:r>
                        <a:rPr lang="el-GR" sz="1650" baseline="0" dirty="0" smtClean="0">
                          <a:solidFill>
                            <a:schemeClr val="tx1"/>
                          </a:solidFill>
                        </a:rPr>
                        <a:t> (σε ευρώ)</a:t>
                      </a:r>
                      <a:endParaRPr lang="en-GB" sz="1650" dirty="0">
                        <a:solidFill>
                          <a:schemeClr val="tx1"/>
                        </a:solidFill>
                      </a:endParaRPr>
                    </a:p>
                  </a:txBody>
                  <a:tcPr/>
                </a:tc>
                <a:tc>
                  <a:txBody>
                    <a:bodyPr/>
                    <a:lstStyle/>
                    <a:p>
                      <a:r>
                        <a:rPr lang="el-GR" sz="1650" dirty="0" smtClean="0">
                          <a:solidFill>
                            <a:schemeClr val="tx1"/>
                          </a:solidFill>
                        </a:rPr>
                        <a:t>Προσφερόμενη</a:t>
                      </a:r>
                      <a:r>
                        <a:rPr lang="el-GR" sz="1650" baseline="0" dirty="0" smtClean="0">
                          <a:solidFill>
                            <a:schemeClr val="tx1"/>
                          </a:solidFill>
                        </a:rPr>
                        <a:t> ποσότητα (</a:t>
                      </a:r>
                      <a:r>
                        <a:rPr lang="en-GB" sz="1650" baseline="0" dirty="0" smtClean="0">
                          <a:solidFill>
                            <a:schemeClr val="tx1"/>
                          </a:solidFill>
                        </a:rPr>
                        <a:t>Qs) </a:t>
                      </a:r>
                      <a:r>
                        <a:rPr lang="el-GR" sz="1650" baseline="0" dirty="0" smtClean="0">
                          <a:solidFill>
                            <a:schemeClr val="tx1"/>
                          </a:solidFill>
                        </a:rPr>
                        <a:t>της επιχείρησης Α</a:t>
                      </a:r>
                      <a:endParaRPr lang="en-GB" sz="1650" dirty="0">
                        <a:solidFill>
                          <a:schemeClr val="tx1"/>
                        </a:solidFill>
                      </a:endParaRPr>
                    </a:p>
                  </a:txBody>
                  <a:tcPr/>
                </a:tc>
                <a:tc>
                  <a:txBody>
                    <a:bodyPr/>
                    <a:lstStyle/>
                    <a:p>
                      <a:r>
                        <a:rPr lang="el-GR" sz="1650" dirty="0" smtClean="0">
                          <a:solidFill>
                            <a:schemeClr val="tx1"/>
                          </a:solidFill>
                        </a:rPr>
                        <a:t>Προσφερόμενη ποσότητα (Q</a:t>
                      </a:r>
                      <a:r>
                        <a:rPr lang="en-GB" sz="1650" dirty="0" smtClean="0">
                          <a:solidFill>
                            <a:schemeClr val="tx1"/>
                          </a:solidFill>
                        </a:rPr>
                        <a:t>s</a:t>
                      </a:r>
                      <a:r>
                        <a:rPr lang="el-GR" sz="1650" dirty="0" smtClean="0">
                          <a:solidFill>
                            <a:schemeClr val="tx1"/>
                          </a:solidFill>
                        </a:rPr>
                        <a:t>) της</a:t>
                      </a:r>
                      <a:r>
                        <a:rPr lang="el-GR" sz="1650" baseline="0" dirty="0" smtClean="0">
                          <a:solidFill>
                            <a:schemeClr val="tx1"/>
                          </a:solidFill>
                        </a:rPr>
                        <a:t> επιχείρησης</a:t>
                      </a:r>
                      <a:r>
                        <a:rPr lang="el-GR" sz="1650" dirty="0" smtClean="0">
                          <a:solidFill>
                            <a:schemeClr val="tx1"/>
                          </a:solidFill>
                        </a:rPr>
                        <a:t> Β</a:t>
                      </a:r>
                    </a:p>
                  </a:txBody>
                  <a:tcPr/>
                </a:tc>
                <a:tc>
                  <a:txBody>
                    <a:bodyPr/>
                    <a:lstStyle/>
                    <a:p>
                      <a:r>
                        <a:rPr lang="el-GR" sz="1650" dirty="0" smtClean="0">
                          <a:solidFill>
                            <a:schemeClr val="tx1"/>
                          </a:solidFill>
                        </a:rPr>
                        <a:t>Προσφερόμενη ποσότητα (Q</a:t>
                      </a:r>
                      <a:r>
                        <a:rPr lang="en-GB" sz="1650" dirty="0" smtClean="0">
                          <a:solidFill>
                            <a:schemeClr val="tx1"/>
                          </a:solidFill>
                        </a:rPr>
                        <a:t>s</a:t>
                      </a:r>
                      <a:r>
                        <a:rPr lang="el-GR" sz="1650" dirty="0" smtClean="0">
                          <a:solidFill>
                            <a:schemeClr val="tx1"/>
                          </a:solidFill>
                        </a:rPr>
                        <a:t>) της</a:t>
                      </a:r>
                      <a:r>
                        <a:rPr lang="el-GR" sz="1650" baseline="0" dirty="0" smtClean="0">
                          <a:solidFill>
                            <a:schemeClr val="tx1"/>
                          </a:solidFill>
                        </a:rPr>
                        <a:t> επιχείρησης </a:t>
                      </a:r>
                      <a:r>
                        <a:rPr lang="el-GR" sz="1650" dirty="0" smtClean="0">
                          <a:solidFill>
                            <a:schemeClr val="tx1"/>
                          </a:solidFill>
                        </a:rPr>
                        <a:t>Γ</a:t>
                      </a:r>
                    </a:p>
                    <a:p>
                      <a:endParaRPr lang="en-GB" sz="1650" dirty="0">
                        <a:solidFill>
                          <a:schemeClr val="tx1"/>
                        </a:solidFill>
                      </a:endParaRPr>
                    </a:p>
                  </a:txBody>
                  <a:tcPr/>
                </a:tc>
                <a:tc>
                  <a:txBody>
                    <a:bodyPr/>
                    <a:lstStyle/>
                    <a:p>
                      <a:r>
                        <a:rPr lang="el-GR" sz="1650" dirty="0" smtClean="0">
                          <a:solidFill>
                            <a:schemeClr val="tx1"/>
                          </a:solidFill>
                        </a:rPr>
                        <a:t>Συνολική Προσφορά</a:t>
                      </a:r>
                      <a:endParaRPr lang="en-GB" sz="1650" dirty="0">
                        <a:solidFill>
                          <a:schemeClr val="tx1"/>
                        </a:solidFill>
                      </a:endParaRPr>
                    </a:p>
                  </a:txBody>
                  <a:tcPr/>
                </a:tc>
              </a:tr>
              <a:tr h="342176">
                <a:tc>
                  <a:txBody>
                    <a:bodyPr/>
                    <a:lstStyle/>
                    <a:p>
                      <a:pPr algn="ctr"/>
                      <a:r>
                        <a:rPr lang="en-GB" sz="1700" dirty="0" smtClean="0"/>
                        <a:t>2.5</a:t>
                      </a:r>
                      <a:endParaRPr lang="en-GB" sz="1700" dirty="0"/>
                    </a:p>
                  </a:txBody>
                  <a:tcPr/>
                </a:tc>
                <a:tc>
                  <a:txBody>
                    <a:bodyPr/>
                    <a:lstStyle/>
                    <a:p>
                      <a:pPr algn="ctr"/>
                      <a:r>
                        <a:rPr lang="el-GR" sz="1700" dirty="0" smtClean="0"/>
                        <a:t>50</a:t>
                      </a:r>
                      <a:endParaRPr lang="en-GB" sz="1700" dirty="0"/>
                    </a:p>
                  </a:txBody>
                  <a:tcPr/>
                </a:tc>
                <a:tc>
                  <a:txBody>
                    <a:bodyPr/>
                    <a:lstStyle/>
                    <a:p>
                      <a:pPr algn="ctr"/>
                      <a:r>
                        <a:rPr lang="el-GR" sz="1700" dirty="0" smtClean="0"/>
                        <a:t>17</a:t>
                      </a:r>
                      <a:endParaRPr lang="en-GB" sz="1700" dirty="0"/>
                    </a:p>
                  </a:txBody>
                  <a:tcPr/>
                </a:tc>
                <a:tc>
                  <a:txBody>
                    <a:bodyPr/>
                    <a:lstStyle/>
                    <a:p>
                      <a:pPr algn="ctr"/>
                      <a:r>
                        <a:rPr lang="el-GR" sz="1700" dirty="0" smtClean="0"/>
                        <a:t>20</a:t>
                      </a:r>
                      <a:endParaRPr lang="en-GB" sz="1700" dirty="0"/>
                    </a:p>
                  </a:txBody>
                  <a:tcPr/>
                </a:tc>
                <a:tc>
                  <a:txBody>
                    <a:bodyPr/>
                    <a:lstStyle/>
                    <a:p>
                      <a:pPr algn="ctr"/>
                      <a:r>
                        <a:rPr lang="el-GR" sz="1700" dirty="0" smtClean="0"/>
                        <a:t>87</a:t>
                      </a:r>
                      <a:endParaRPr lang="en-GB" sz="1700" dirty="0"/>
                    </a:p>
                  </a:txBody>
                  <a:tcPr/>
                </a:tc>
              </a:tr>
              <a:tr h="342176">
                <a:tc>
                  <a:txBody>
                    <a:bodyPr/>
                    <a:lstStyle/>
                    <a:p>
                      <a:pPr algn="ctr"/>
                      <a:r>
                        <a:rPr lang="en-GB" sz="1700" dirty="0" smtClean="0"/>
                        <a:t>2</a:t>
                      </a:r>
                      <a:endParaRPr lang="en-GB" sz="1700" dirty="0"/>
                    </a:p>
                  </a:txBody>
                  <a:tcPr/>
                </a:tc>
                <a:tc>
                  <a:txBody>
                    <a:bodyPr/>
                    <a:lstStyle/>
                    <a:p>
                      <a:pPr algn="ctr"/>
                      <a:r>
                        <a:rPr lang="el-GR" sz="1700" dirty="0" smtClean="0"/>
                        <a:t>45</a:t>
                      </a:r>
                      <a:endParaRPr lang="en-GB" sz="1700" dirty="0"/>
                    </a:p>
                  </a:txBody>
                  <a:tcPr/>
                </a:tc>
                <a:tc>
                  <a:txBody>
                    <a:bodyPr/>
                    <a:lstStyle/>
                    <a:p>
                      <a:pPr algn="ctr"/>
                      <a:r>
                        <a:rPr lang="el-GR" sz="1700" dirty="0" smtClean="0"/>
                        <a:t>15</a:t>
                      </a:r>
                      <a:endParaRPr lang="en-GB" sz="1700" dirty="0"/>
                    </a:p>
                  </a:txBody>
                  <a:tcPr/>
                </a:tc>
                <a:tc>
                  <a:txBody>
                    <a:bodyPr/>
                    <a:lstStyle/>
                    <a:p>
                      <a:pPr algn="ctr"/>
                      <a:r>
                        <a:rPr lang="el-GR" sz="1700" dirty="0" smtClean="0"/>
                        <a:t>15</a:t>
                      </a:r>
                      <a:endParaRPr lang="en-GB" sz="1700" dirty="0"/>
                    </a:p>
                  </a:txBody>
                  <a:tcPr/>
                </a:tc>
                <a:tc>
                  <a:txBody>
                    <a:bodyPr/>
                    <a:lstStyle/>
                    <a:p>
                      <a:pPr algn="ctr"/>
                      <a:r>
                        <a:rPr lang="el-GR" sz="1700" dirty="0" smtClean="0"/>
                        <a:t>75</a:t>
                      </a:r>
                      <a:endParaRPr lang="en-GB" sz="1700" dirty="0"/>
                    </a:p>
                  </a:txBody>
                  <a:tcPr/>
                </a:tc>
              </a:tr>
              <a:tr h="342176">
                <a:tc>
                  <a:txBody>
                    <a:bodyPr/>
                    <a:lstStyle/>
                    <a:p>
                      <a:pPr algn="ctr"/>
                      <a:r>
                        <a:rPr lang="en-GB" sz="1700" dirty="0" smtClean="0"/>
                        <a:t>1.5</a:t>
                      </a:r>
                      <a:endParaRPr lang="en-GB" sz="1700" dirty="0"/>
                    </a:p>
                  </a:txBody>
                  <a:tcPr/>
                </a:tc>
                <a:tc>
                  <a:txBody>
                    <a:bodyPr/>
                    <a:lstStyle/>
                    <a:p>
                      <a:pPr algn="ctr"/>
                      <a:r>
                        <a:rPr lang="el-GR" sz="1700" dirty="0" smtClean="0"/>
                        <a:t>30</a:t>
                      </a:r>
                      <a:endParaRPr lang="en-GB" sz="1700" dirty="0"/>
                    </a:p>
                  </a:txBody>
                  <a:tcPr/>
                </a:tc>
                <a:tc>
                  <a:txBody>
                    <a:bodyPr/>
                    <a:lstStyle/>
                    <a:p>
                      <a:pPr algn="ctr"/>
                      <a:r>
                        <a:rPr lang="el-GR" sz="1700" dirty="0" smtClean="0"/>
                        <a:t>10</a:t>
                      </a:r>
                      <a:endParaRPr lang="en-GB" sz="1700" dirty="0"/>
                    </a:p>
                  </a:txBody>
                  <a:tcPr/>
                </a:tc>
                <a:tc>
                  <a:txBody>
                    <a:bodyPr/>
                    <a:lstStyle/>
                    <a:p>
                      <a:pPr algn="ctr"/>
                      <a:r>
                        <a:rPr lang="el-GR" sz="1700" dirty="0" smtClean="0"/>
                        <a:t>10</a:t>
                      </a:r>
                      <a:endParaRPr lang="en-GB" sz="1700" dirty="0"/>
                    </a:p>
                  </a:txBody>
                  <a:tcPr/>
                </a:tc>
                <a:tc>
                  <a:txBody>
                    <a:bodyPr/>
                    <a:lstStyle/>
                    <a:p>
                      <a:pPr algn="ctr"/>
                      <a:r>
                        <a:rPr lang="el-GR" sz="1700" dirty="0" smtClean="0"/>
                        <a:t>50</a:t>
                      </a:r>
                      <a:endParaRPr lang="en-GB" sz="1700" dirty="0"/>
                    </a:p>
                  </a:txBody>
                  <a:tcPr/>
                </a:tc>
              </a:tr>
              <a:tr h="342176">
                <a:tc>
                  <a:txBody>
                    <a:bodyPr/>
                    <a:lstStyle/>
                    <a:p>
                      <a:pPr algn="ctr"/>
                      <a:r>
                        <a:rPr lang="en-GB" sz="1700" dirty="0" smtClean="0"/>
                        <a:t>1</a:t>
                      </a:r>
                      <a:endParaRPr lang="en-GB" sz="1700" dirty="0"/>
                    </a:p>
                  </a:txBody>
                  <a:tcPr/>
                </a:tc>
                <a:tc>
                  <a:txBody>
                    <a:bodyPr/>
                    <a:lstStyle/>
                    <a:p>
                      <a:pPr algn="ctr"/>
                      <a:r>
                        <a:rPr lang="el-GR" sz="1700" dirty="0" smtClean="0"/>
                        <a:t>20</a:t>
                      </a:r>
                      <a:endParaRPr lang="en-GB" sz="1700" dirty="0"/>
                    </a:p>
                  </a:txBody>
                  <a:tcPr/>
                </a:tc>
                <a:tc>
                  <a:txBody>
                    <a:bodyPr/>
                    <a:lstStyle/>
                    <a:p>
                      <a:pPr algn="ctr"/>
                      <a:r>
                        <a:rPr lang="el-GR" sz="1700" dirty="0" smtClean="0"/>
                        <a:t>0</a:t>
                      </a:r>
                      <a:endParaRPr lang="en-GB" sz="1700" dirty="0"/>
                    </a:p>
                  </a:txBody>
                  <a:tcPr/>
                </a:tc>
                <a:tc>
                  <a:txBody>
                    <a:bodyPr/>
                    <a:lstStyle/>
                    <a:p>
                      <a:pPr algn="ctr"/>
                      <a:r>
                        <a:rPr lang="el-GR" sz="1700" dirty="0" smtClean="0"/>
                        <a:t>5</a:t>
                      </a:r>
                      <a:endParaRPr lang="en-GB" sz="1700" dirty="0"/>
                    </a:p>
                  </a:txBody>
                  <a:tcPr/>
                </a:tc>
                <a:tc>
                  <a:txBody>
                    <a:bodyPr/>
                    <a:lstStyle/>
                    <a:p>
                      <a:pPr algn="ctr"/>
                      <a:r>
                        <a:rPr lang="el-GR" sz="1700" dirty="0" smtClean="0"/>
                        <a:t>25</a:t>
                      </a:r>
                      <a:endParaRPr lang="en-GB" sz="1700" dirty="0"/>
                    </a:p>
                  </a:txBody>
                  <a:tcPr/>
                </a:tc>
              </a:tr>
            </a:tbl>
          </a:graphicData>
        </a:graphic>
      </p:graphicFrame>
      <p:pic>
        <p:nvPicPr>
          <p:cNvPr id="7" name="Picture 6"/>
          <p:cNvPicPr>
            <a:picLocks noChangeAspect="1"/>
          </p:cNvPicPr>
          <p:nvPr/>
        </p:nvPicPr>
        <p:blipFill>
          <a:blip r:embed="rId3"/>
          <a:stretch>
            <a:fillRect/>
          </a:stretch>
        </p:blipFill>
        <p:spPr>
          <a:xfrm>
            <a:off x="534579" y="3777917"/>
            <a:ext cx="10899608" cy="2947736"/>
          </a:xfrm>
          <a:prstGeom prst="rect">
            <a:avLst/>
          </a:prstGeom>
        </p:spPr>
      </p:pic>
    </p:spTree>
    <p:extLst>
      <p:ext uri="{BB962C8B-B14F-4D97-AF65-F5344CB8AC3E}">
        <p14:creationId xmlns:p14="http://schemas.microsoft.com/office/powerpoint/2010/main" val="917060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444" y="279239"/>
            <a:ext cx="9300061" cy="625473"/>
          </a:xfrm>
        </p:spPr>
        <p:txBody>
          <a:bodyPr>
            <a:normAutofit fontScale="90000"/>
          </a:bodyPr>
          <a:lstStyle/>
          <a:p>
            <a:pPr algn="ctr"/>
            <a:r>
              <a:rPr lang="el-GR" b="1" dirty="0"/>
              <a:t>Μεταβολή στην προσφερόμενη ποσότητα</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971800" y="2057400"/>
            <a:ext cx="5105400" cy="312420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179444" y="1233488"/>
            <a:ext cx="1028700" cy="369332"/>
          </a:xfrm>
          <a:prstGeom prst="rect">
            <a:avLst/>
          </a:prstGeom>
          <a:noFill/>
        </p:spPr>
        <p:txBody>
          <a:bodyPr wrap="square" rtlCol="0">
            <a:spAutoFit/>
          </a:bodyPr>
          <a:lstStyle/>
          <a:p>
            <a:r>
              <a:rPr lang="el-GR" dirty="0" smtClean="0"/>
              <a:t>Τιμή (</a:t>
            </a:r>
            <a:r>
              <a:rPr lang="en-GB" dirty="0" smtClean="0"/>
              <a:t>P)</a:t>
            </a:r>
            <a:endParaRPr lang="en-GB" dirty="0"/>
          </a:p>
        </p:txBody>
      </p:sp>
      <p:sp>
        <p:nvSpPr>
          <p:cNvPr id="15" name="TextBox 14"/>
          <p:cNvSpPr txBox="1"/>
          <p:nvPr/>
        </p:nvSpPr>
        <p:spPr>
          <a:xfrm>
            <a:off x="8756073" y="6169581"/>
            <a:ext cx="1588077" cy="369332"/>
          </a:xfrm>
          <a:prstGeom prst="rect">
            <a:avLst/>
          </a:prstGeom>
          <a:noFill/>
        </p:spPr>
        <p:txBody>
          <a:bodyPr wrap="square" rtlCol="0">
            <a:spAutoFit/>
          </a:bodyPr>
          <a:lstStyle/>
          <a:p>
            <a:r>
              <a:rPr lang="el-GR" dirty="0" smtClean="0"/>
              <a:t>Ποσότητα (</a:t>
            </a:r>
            <a:r>
              <a:rPr lang="en-GB" dirty="0" smtClean="0"/>
              <a:t>Q)</a:t>
            </a:r>
            <a:endParaRPr lang="en-GB" dirty="0"/>
          </a:p>
        </p:txBody>
      </p:sp>
      <p:sp>
        <p:nvSpPr>
          <p:cNvPr id="16" name="TextBox 15"/>
          <p:cNvSpPr txBox="1"/>
          <p:nvPr/>
        </p:nvSpPr>
        <p:spPr>
          <a:xfrm>
            <a:off x="8343900" y="1602820"/>
            <a:ext cx="1695450" cy="646331"/>
          </a:xfrm>
          <a:prstGeom prst="rect">
            <a:avLst/>
          </a:prstGeom>
          <a:noFill/>
        </p:spPr>
        <p:txBody>
          <a:bodyPr wrap="square" rtlCol="0">
            <a:spAutoFit/>
          </a:bodyPr>
          <a:lstStyle/>
          <a:p>
            <a:r>
              <a:rPr lang="el-GR" dirty="0" smtClean="0"/>
              <a:t>Καμπύλη προσφοράς</a:t>
            </a:r>
            <a:endParaRPr lang="en-GB" dirty="0"/>
          </a:p>
        </p:txBody>
      </p:sp>
      <p:cxnSp>
        <p:nvCxnSpPr>
          <p:cNvPr id="19" name="Straight Connector 18"/>
          <p:cNvCxnSpPr/>
          <p:nvPr/>
        </p:nvCxnSpPr>
        <p:spPr>
          <a:xfrm>
            <a:off x="2277718" y="3634409"/>
            <a:ext cx="3132482" cy="381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410200" y="3739154"/>
            <a:ext cx="0" cy="228064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650426" y="3434834"/>
            <a:ext cx="375424" cy="369332"/>
          </a:xfrm>
          <a:prstGeom prst="rect">
            <a:avLst/>
          </a:prstGeom>
          <a:noFill/>
        </p:spPr>
        <p:txBody>
          <a:bodyPr wrap="none" rtlCol="0">
            <a:spAutoFit/>
          </a:bodyPr>
          <a:lstStyle/>
          <a:p>
            <a:r>
              <a:rPr lang="en-GB" dirty="0" smtClean="0"/>
              <a:t>P</a:t>
            </a:r>
            <a:r>
              <a:rPr lang="en-GB" sz="1100" dirty="0"/>
              <a:t>1</a:t>
            </a:r>
          </a:p>
        </p:txBody>
      </p:sp>
      <p:sp>
        <p:nvSpPr>
          <p:cNvPr id="26" name="TextBox 25"/>
          <p:cNvSpPr txBox="1"/>
          <p:nvPr/>
        </p:nvSpPr>
        <p:spPr>
          <a:xfrm>
            <a:off x="5194436" y="6111903"/>
            <a:ext cx="431528" cy="369332"/>
          </a:xfrm>
          <a:prstGeom prst="rect">
            <a:avLst/>
          </a:prstGeom>
          <a:noFill/>
        </p:spPr>
        <p:txBody>
          <a:bodyPr wrap="none" rtlCol="0">
            <a:spAutoFit/>
          </a:bodyPr>
          <a:lstStyle/>
          <a:p>
            <a:r>
              <a:rPr lang="en-GB" dirty="0" smtClean="0"/>
              <a:t>Q</a:t>
            </a:r>
            <a:r>
              <a:rPr lang="en-GB" sz="1200" dirty="0" smtClean="0"/>
              <a:t>1</a:t>
            </a:r>
            <a:endParaRPr lang="en-GB" sz="1100" dirty="0"/>
          </a:p>
        </p:txBody>
      </p:sp>
      <p:sp>
        <p:nvSpPr>
          <p:cNvPr id="20" name="TextBox 19"/>
          <p:cNvSpPr txBox="1"/>
          <p:nvPr/>
        </p:nvSpPr>
        <p:spPr>
          <a:xfrm>
            <a:off x="1642939" y="2769086"/>
            <a:ext cx="375424" cy="369332"/>
          </a:xfrm>
          <a:prstGeom prst="rect">
            <a:avLst/>
          </a:prstGeom>
          <a:noFill/>
        </p:spPr>
        <p:txBody>
          <a:bodyPr wrap="none" rtlCol="0">
            <a:spAutoFit/>
          </a:bodyPr>
          <a:lstStyle/>
          <a:p>
            <a:r>
              <a:rPr lang="en-GB" dirty="0" smtClean="0"/>
              <a:t>P</a:t>
            </a:r>
            <a:r>
              <a:rPr lang="el-GR" sz="1100" dirty="0"/>
              <a:t>2</a:t>
            </a:r>
            <a:endParaRPr lang="en-GB" sz="1100" dirty="0"/>
          </a:p>
        </p:txBody>
      </p:sp>
      <p:cxnSp>
        <p:nvCxnSpPr>
          <p:cNvPr id="21" name="Straight Connector 20"/>
          <p:cNvCxnSpPr/>
          <p:nvPr/>
        </p:nvCxnSpPr>
        <p:spPr>
          <a:xfrm>
            <a:off x="2194892" y="3018709"/>
            <a:ext cx="4302161" cy="2480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6368715" y="3075594"/>
            <a:ext cx="44117" cy="294420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175009" y="6127988"/>
            <a:ext cx="418704" cy="369332"/>
          </a:xfrm>
          <a:prstGeom prst="rect">
            <a:avLst/>
          </a:prstGeom>
          <a:noFill/>
        </p:spPr>
        <p:txBody>
          <a:bodyPr wrap="none" rtlCol="0">
            <a:spAutoFit/>
          </a:bodyPr>
          <a:lstStyle/>
          <a:p>
            <a:r>
              <a:rPr lang="en-GB" dirty="0" smtClean="0"/>
              <a:t>Q</a:t>
            </a:r>
            <a:r>
              <a:rPr lang="el-GR" sz="1200" dirty="0"/>
              <a:t>2</a:t>
            </a:r>
            <a:endParaRPr lang="en-GB" sz="1100" dirty="0"/>
          </a:p>
        </p:txBody>
      </p:sp>
      <p:sp>
        <p:nvSpPr>
          <p:cNvPr id="18" name="TextBox 17"/>
          <p:cNvSpPr txBox="1"/>
          <p:nvPr/>
        </p:nvSpPr>
        <p:spPr>
          <a:xfrm>
            <a:off x="2705100" y="1546102"/>
            <a:ext cx="3586071" cy="1200329"/>
          </a:xfrm>
          <a:prstGeom prst="rect">
            <a:avLst/>
          </a:prstGeom>
          <a:noFill/>
        </p:spPr>
        <p:txBody>
          <a:bodyPr wrap="square" rtlCol="0">
            <a:spAutoFit/>
          </a:bodyPr>
          <a:lstStyle/>
          <a:p>
            <a:pPr algn="just"/>
            <a:r>
              <a:rPr lang="el-GR" dirty="0" smtClean="0"/>
              <a:t>Με τον όρο μεταβολή στην προσφερόμενη ποσότητα εννοούμε μεταβολή κατά μήκος της καμπύλη προσφοράς</a:t>
            </a:r>
            <a:endParaRPr lang="en-GB" dirty="0"/>
          </a:p>
        </p:txBody>
      </p:sp>
      <p:sp>
        <p:nvSpPr>
          <p:cNvPr id="27" name="TextBox 26"/>
          <p:cNvSpPr txBox="1"/>
          <p:nvPr/>
        </p:nvSpPr>
        <p:spPr>
          <a:xfrm>
            <a:off x="7777424" y="3490899"/>
            <a:ext cx="1662122" cy="369332"/>
          </a:xfrm>
          <a:prstGeom prst="rect">
            <a:avLst/>
          </a:prstGeom>
          <a:noFill/>
        </p:spPr>
        <p:txBody>
          <a:bodyPr wrap="none" rtlCol="0">
            <a:spAutoFit/>
          </a:bodyPr>
          <a:lstStyle/>
          <a:p>
            <a:r>
              <a:rPr lang="en-GB" dirty="0" smtClean="0">
                <a:solidFill>
                  <a:srgbClr val="FF0000"/>
                </a:solidFill>
              </a:rPr>
              <a:t>Ceteris paribus!</a:t>
            </a:r>
            <a:endParaRPr lang="en-GB" dirty="0">
              <a:solidFill>
                <a:srgbClr val="FF0000"/>
              </a:solidFill>
            </a:endParaRPr>
          </a:p>
        </p:txBody>
      </p:sp>
      <p:cxnSp>
        <p:nvCxnSpPr>
          <p:cNvPr id="28" name="Straight Arrow Connector 27"/>
          <p:cNvCxnSpPr/>
          <p:nvPr/>
        </p:nvCxnSpPr>
        <p:spPr>
          <a:xfrm flipV="1">
            <a:off x="5359822" y="3128008"/>
            <a:ext cx="564576" cy="3630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422765" y="3671422"/>
            <a:ext cx="317716" cy="369332"/>
          </a:xfrm>
          <a:prstGeom prst="rect">
            <a:avLst/>
          </a:prstGeom>
          <a:noFill/>
        </p:spPr>
        <p:txBody>
          <a:bodyPr wrap="none" rtlCol="0">
            <a:spAutoFit/>
          </a:bodyPr>
          <a:lstStyle/>
          <a:p>
            <a:r>
              <a:rPr lang="en-GB" dirty="0" smtClean="0"/>
              <a:t>A</a:t>
            </a:r>
            <a:endParaRPr lang="en-GB" sz="1600" dirty="0"/>
          </a:p>
        </p:txBody>
      </p:sp>
      <p:sp>
        <p:nvSpPr>
          <p:cNvPr id="30" name="TextBox 29"/>
          <p:cNvSpPr txBox="1"/>
          <p:nvPr/>
        </p:nvSpPr>
        <p:spPr>
          <a:xfrm>
            <a:off x="6405922" y="3067337"/>
            <a:ext cx="317716" cy="369332"/>
          </a:xfrm>
          <a:prstGeom prst="rect">
            <a:avLst/>
          </a:prstGeom>
          <a:noFill/>
        </p:spPr>
        <p:txBody>
          <a:bodyPr wrap="none" rtlCol="0">
            <a:spAutoFit/>
          </a:bodyPr>
          <a:lstStyle/>
          <a:p>
            <a:r>
              <a:rPr lang="el-GR" dirty="0" smtClean="0"/>
              <a:t>Β</a:t>
            </a:r>
            <a:endParaRPr lang="en-GB" sz="1600" dirty="0"/>
          </a:p>
        </p:txBody>
      </p:sp>
    </p:spTree>
    <p:extLst>
      <p:ext uri="{BB962C8B-B14F-4D97-AF65-F5344CB8AC3E}">
        <p14:creationId xmlns:p14="http://schemas.microsoft.com/office/powerpoint/2010/main" val="122303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8601"/>
            <a:ext cx="7886700" cy="625473"/>
          </a:xfrm>
        </p:spPr>
        <p:txBody>
          <a:bodyPr>
            <a:normAutofit fontScale="90000"/>
          </a:bodyPr>
          <a:lstStyle/>
          <a:p>
            <a:pPr algn="ctr"/>
            <a:r>
              <a:rPr lang="el-GR" b="1" dirty="0" smtClean="0"/>
              <a:t>Μεταβολή στην προσφορά</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cxnSp>
        <p:nvCxnSpPr>
          <p:cNvPr id="5" name="Straight Connector 4"/>
          <p:cNvCxnSpPr/>
          <p:nvPr/>
        </p:nvCxnSpPr>
        <p:spPr>
          <a:xfrm flipH="1">
            <a:off x="2194892" y="1752600"/>
            <a:ext cx="6627"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201518" y="6019800"/>
            <a:ext cx="76282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498085" y="2393878"/>
            <a:ext cx="3962050" cy="2594375"/>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179444" y="1233488"/>
            <a:ext cx="1028700" cy="369332"/>
          </a:xfrm>
          <a:prstGeom prst="rect">
            <a:avLst/>
          </a:prstGeom>
          <a:noFill/>
        </p:spPr>
        <p:txBody>
          <a:bodyPr wrap="square" rtlCol="0">
            <a:spAutoFit/>
          </a:bodyPr>
          <a:lstStyle/>
          <a:p>
            <a:r>
              <a:rPr lang="el-GR" dirty="0" smtClean="0"/>
              <a:t>Τιμή (</a:t>
            </a:r>
            <a:r>
              <a:rPr lang="en-GB" dirty="0" smtClean="0"/>
              <a:t>P)</a:t>
            </a:r>
            <a:endParaRPr lang="en-GB" dirty="0"/>
          </a:p>
        </p:txBody>
      </p:sp>
      <p:sp>
        <p:nvSpPr>
          <p:cNvPr id="15" name="TextBox 14"/>
          <p:cNvSpPr txBox="1"/>
          <p:nvPr/>
        </p:nvSpPr>
        <p:spPr>
          <a:xfrm>
            <a:off x="8756073" y="6169581"/>
            <a:ext cx="1588077" cy="369332"/>
          </a:xfrm>
          <a:prstGeom prst="rect">
            <a:avLst/>
          </a:prstGeom>
          <a:noFill/>
        </p:spPr>
        <p:txBody>
          <a:bodyPr wrap="square" rtlCol="0">
            <a:spAutoFit/>
          </a:bodyPr>
          <a:lstStyle/>
          <a:p>
            <a:r>
              <a:rPr lang="el-GR" dirty="0" smtClean="0"/>
              <a:t>Ποσότητα (</a:t>
            </a:r>
            <a:r>
              <a:rPr lang="en-GB" dirty="0" smtClean="0"/>
              <a:t>Q)</a:t>
            </a:r>
            <a:endParaRPr lang="en-GB" dirty="0"/>
          </a:p>
        </p:txBody>
      </p:sp>
      <p:sp>
        <p:nvSpPr>
          <p:cNvPr id="16" name="TextBox 15"/>
          <p:cNvSpPr txBox="1"/>
          <p:nvPr/>
        </p:nvSpPr>
        <p:spPr>
          <a:xfrm>
            <a:off x="7587672" y="1204093"/>
            <a:ext cx="3586071" cy="1200329"/>
          </a:xfrm>
          <a:prstGeom prst="rect">
            <a:avLst/>
          </a:prstGeom>
          <a:noFill/>
        </p:spPr>
        <p:txBody>
          <a:bodyPr wrap="square" rtlCol="0">
            <a:spAutoFit/>
          </a:bodyPr>
          <a:lstStyle/>
          <a:p>
            <a:pPr algn="just"/>
            <a:r>
              <a:rPr lang="el-GR" dirty="0" smtClean="0"/>
              <a:t>Μεταβολή στην προσφορά σημαίνει ότι η καμπύλη προσφοράς μετατοπίστηκε είτε προς τα δεξιά είτε προς τα αριστερά.</a:t>
            </a:r>
            <a:endParaRPr lang="en-GB" dirty="0"/>
          </a:p>
        </p:txBody>
      </p:sp>
      <p:sp>
        <p:nvSpPr>
          <p:cNvPr id="26" name="TextBox 25"/>
          <p:cNvSpPr txBox="1"/>
          <p:nvPr/>
        </p:nvSpPr>
        <p:spPr>
          <a:xfrm>
            <a:off x="5143910" y="6098249"/>
            <a:ext cx="418704" cy="369332"/>
          </a:xfrm>
          <a:prstGeom prst="rect">
            <a:avLst/>
          </a:prstGeom>
          <a:noFill/>
        </p:spPr>
        <p:txBody>
          <a:bodyPr wrap="none" rtlCol="0">
            <a:spAutoFit/>
          </a:bodyPr>
          <a:lstStyle/>
          <a:p>
            <a:r>
              <a:rPr lang="en-GB" dirty="0" smtClean="0"/>
              <a:t>30</a:t>
            </a:r>
            <a:endParaRPr lang="en-GB" sz="1600" dirty="0"/>
          </a:p>
        </p:txBody>
      </p:sp>
      <p:sp>
        <p:nvSpPr>
          <p:cNvPr id="28" name="TextBox 27"/>
          <p:cNvSpPr txBox="1"/>
          <p:nvPr/>
        </p:nvSpPr>
        <p:spPr>
          <a:xfrm>
            <a:off x="6609393" y="6113975"/>
            <a:ext cx="418704" cy="369332"/>
          </a:xfrm>
          <a:prstGeom prst="rect">
            <a:avLst/>
          </a:prstGeom>
          <a:noFill/>
        </p:spPr>
        <p:txBody>
          <a:bodyPr wrap="none" rtlCol="0">
            <a:spAutoFit/>
          </a:bodyPr>
          <a:lstStyle/>
          <a:p>
            <a:r>
              <a:rPr lang="en-GB" dirty="0" smtClean="0"/>
              <a:t>45</a:t>
            </a:r>
            <a:endParaRPr lang="en-GB" sz="1600" dirty="0"/>
          </a:p>
        </p:txBody>
      </p:sp>
      <p:cxnSp>
        <p:nvCxnSpPr>
          <p:cNvPr id="21" name="Straight Connector 20"/>
          <p:cNvCxnSpPr/>
          <p:nvPr/>
        </p:nvCxnSpPr>
        <p:spPr>
          <a:xfrm flipV="1">
            <a:off x="4080837" y="2855327"/>
            <a:ext cx="4030325" cy="274869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603711" y="3156042"/>
            <a:ext cx="7573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838068" y="4280839"/>
            <a:ext cx="85418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851717" y="3358952"/>
            <a:ext cx="1658898" cy="646331"/>
          </a:xfrm>
          <a:prstGeom prst="rect">
            <a:avLst/>
          </a:prstGeom>
          <a:noFill/>
        </p:spPr>
        <p:txBody>
          <a:bodyPr wrap="square" rtlCol="0">
            <a:spAutoFit/>
          </a:bodyPr>
          <a:lstStyle/>
          <a:p>
            <a:r>
              <a:rPr lang="el-GR" dirty="0" smtClean="0"/>
              <a:t>Αύξηση της προσφοράς!</a:t>
            </a:r>
            <a:endParaRPr lang="en-GB" dirty="0"/>
          </a:p>
        </p:txBody>
      </p:sp>
      <p:cxnSp>
        <p:nvCxnSpPr>
          <p:cNvPr id="29" name="Straight Arrow Connector 28"/>
          <p:cNvCxnSpPr/>
          <p:nvPr/>
        </p:nvCxnSpPr>
        <p:spPr>
          <a:xfrm flipH="1">
            <a:off x="5410200" y="3156042"/>
            <a:ext cx="5721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3508713" y="4229675"/>
            <a:ext cx="8587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2822906" y="1791373"/>
            <a:ext cx="4030325" cy="2748696"/>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4033353" y="2154777"/>
            <a:ext cx="1658898" cy="646331"/>
          </a:xfrm>
          <a:prstGeom prst="rect">
            <a:avLst/>
          </a:prstGeom>
          <a:noFill/>
        </p:spPr>
        <p:txBody>
          <a:bodyPr wrap="square" rtlCol="0">
            <a:spAutoFit/>
          </a:bodyPr>
          <a:lstStyle/>
          <a:p>
            <a:r>
              <a:rPr lang="el-GR" dirty="0" smtClean="0"/>
              <a:t>Μείωση της προσφοράς!</a:t>
            </a:r>
            <a:endParaRPr lang="en-GB" dirty="0"/>
          </a:p>
        </p:txBody>
      </p:sp>
      <p:sp>
        <p:nvSpPr>
          <p:cNvPr id="35" name="TextBox 34"/>
          <p:cNvSpPr txBox="1"/>
          <p:nvPr/>
        </p:nvSpPr>
        <p:spPr>
          <a:xfrm>
            <a:off x="3815980" y="6079269"/>
            <a:ext cx="418704" cy="369332"/>
          </a:xfrm>
          <a:prstGeom prst="rect">
            <a:avLst/>
          </a:prstGeom>
          <a:noFill/>
        </p:spPr>
        <p:txBody>
          <a:bodyPr wrap="none" rtlCol="0">
            <a:spAutoFit/>
          </a:bodyPr>
          <a:lstStyle/>
          <a:p>
            <a:r>
              <a:rPr lang="el-GR" dirty="0" smtClean="0"/>
              <a:t>15</a:t>
            </a:r>
            <a:endParaRPr lang="en-GB" sz="1600" dirty="0"/>
          </a:p>
        </p:txBody>
      </p:sp>
    </p:spTree>
    <p:extLst>
      <p:ext uri="{BB962C8B-B14F-4D97-AF65-F5344CB8AC3E}">
        <p14:creationId xmlns:p14="http://schemas.microsoft.com/office/powerpoint/2010/main" val="17253101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mn-lt"/>
              </a:rPr>
              <a:t>Προσδιοριστικοί παράγοντες της προσφοράς</a:t>
            </a:r>
            <a:endParaRPr lang="en-GB" dirty="0">
              <a:latin typeface="+mn-lt"/>
            </a:endParaRPr>
          </a:p>
        </p:txBody>
      </p:sp>
      <p:sp>
        <p:nvSpPr>
          <p:cNvPr id="3" name="Content Placeholder 2"/>
          <p:cNvSpPr>
            <a:spLocks noGrp="1"/>
          </p:cNvSpPr>
          <p:nvPr>
            <p:ph idx="1"/>
          </p:nvPr>
        </p:nvSpPr>
        <p:spPr/>
        <p:txBody>
          <a:bodyPr>
            <a:normAutofit/>
          </a:bodyPr>
          <a:lstStyle/>
          <a:p>
            <a:pPr>
              <a:lnSpc>
                <a:spcPct val="110000"/>
              </a:lnSpc>
            </a:pPr>
            <a:r>
              <a:rPr lang="el-GR" sz="3000" dirty="0" smtClean="0"/>
              <a:t>Το κόστος παραγωγής</a:t>
            </a:r>
          </a:p>
          <a:p>
            <a:pPr>
              <a:lnSpc>
                <a:spcPct val="110000"/>
              </a:lnSpc>
            </a:pPr>
            <a:r>
              <a:rPr lang="el-GR" sz="3000" dirty="0" smtClean="0"/>
              <a:t>Η τεχνολογία παραγωγής</a:t>
            </a:r>
          </a:p>
          <a:p>
            <a:pPr>
              <a:lnSpc>
                <a:spcPct val="110000"/>
              </a:lnSpc>
            </a:pPr>
            <a:r>
              <a:rPr lang="el-GR" sz="3000" dirty="0" smtClean="0"/>
              <a:t>Φορολογία - επιδοτήσεις</a:t>
            </a:r>
          </a:p>
          <a:p>
            <a:pPr>
              <a:lnSpc>
                <a:spcPct val="110000"/>
              </a:lnSpc>
            </a:pPr>
            <a:r>
              <a:rPr lang="el-GR" sz="3000" dirty="0" smtClean="0"/>
              <a:t>Καιρικές συνθήκες</a:t>
            </a:r>
          </a:p>
          <a:p>
            <a:pPr>
              <a:lnSpc>
                <a:spcPct val="110000"/>
              </a:lnSpc>
            </a:pPr>
            <a:r>
              <a:rPr lang="el-GR" sz="3000" dirty="0" smtClean="0"/>
              <a:t>Προσδοκίες</a:t>
            </a:r>
          </a:p>
          <a:p>
            <a:pPr>
              <a:lnSpc>
                <a:spcPct val="110000"/>
              </a:lnSpc>
            </a:pPr>
            <a:r>
              <a:rPr lang="el-GR" sz="3000" dirty="0" smtClean="0"/>
              <a:t>Τιμές άλλων αγαθών</a:t>
            </a:r>
            <a:endParaRPr lang="en-GB" sz="3000" dirty="0"/>
          </a:p>
        </p:txBody>
      </p:sp>
    </p:spTree>
    <p:extLst>
      <p:ext uri="{BB962C8B-B14F-4D97-AF65-F5344CB8AC3E}">
        <p14:creationId xmlns:p14="http://schemas.microsoft.com/office/powerpoint/2010/main" val="1933789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4915</TotalTime>
  <Words>768</Words>
  <Application>Microsoft Office PowerPoint</Application>
  <PresentationFormat>Widescreen</PresentationFormat>
  <Paragraphs>157</Paragraphs>
  <Slides>18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Cambria Math</vt:lpstr>
      <vt:lpstr>Office Theme</vt:lpstr>
      <vt:lpstr>Η Προσφορά των Αγαθών</vt:lpstr>
      <vt:lpstr>Προσφορά και Zήτηση</vt:lpstr>
      <vt:lpstr>Προσφορά και Zήτηση</vt:lpstr>
      <vt:lpstr>Ο Νόμος της Προσφοράς</vt:lpstr>
      <vt:lpstr>Ερμηνεία του νόμου της προσφοράς</vt:lpstr>
      <vt:lpstr>Καμπύλες Προσφοράς των Επιχειρήσεων και της Αγοράς</vt:lpstr>
      <vt:lpstr>Μεταβολή στην προσφερόμενη ποσότητα</vt:lpstr>
      <vt:lpstr>Μεταβολή στην προσφορά</vt:lpstr>
      <vt:lpstr>Προσδιοριστικοί παράγοντες της προσφοράς</vt:lpstr>
      <vt:lpstr>Το κόστος παραγωγής</vt:lpstr>
      <vt:lpstr>Η τεχνολογία της παραγωγής</vt:lpstr>
      <vt:lpstr>Φορολογία - επιδοτήσεις</vt:lpstr>
      <vt:lpstr>Καιρικές συνθήκες</vt:lpstr>
      <vt:lpstr>Ελαστικότητα της προσφοράς</vt:lpstr>
      <vt:lpstr>PowerPoint Presentation</vt:lpstr>
      <vt:lpstr>Η ελαστικότητα της προσφοράς</vt:lpstr>
      <vt:lpstr>Ερμηνεία της ελαστικότητας της προσφοράς</vt:lpstr>
      <vt:lpstr>Βασικοί προσδιοριστικοί παράγοντες της ελαστικότητας της προσφοράς</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Microsoft account</cp:lastModifiedBy>
  <cp:revision>173</cp:revision>
  <dcterms:created xsi:type="dcterms:W3CDTF">2023-04-05T05:12:17Z</dcterms:created>
  <dcterms:modified xsi:type="dcterms:W3CDTF">2024-03-13T11:11:12Z</dcterms:modified>
</cp:coreProperties>
</file>